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6CED059" w14:textId="2A3ECDFB" w:rsidR="00F650FE" w:rsidRDefault="0061299A"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r>
        <w:rPr>
          <w:noProof/>
        </w:rPr>
        <w:drawing>
          <wp:inline distT="0" distB="0" distL="0" distR="0" wp14:anchorId="79D19F8E" wp14:editId="7816F472">
            <wp:extent cx="419100" cy="361950"/>
            <wp:effectExtent l="0" t="0" r="0" b="0"/>
            <wp:docPr id="576597302"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419100" cy="361950"/>
                    </a:xfrm>
                    <a:prstGeom prst="rect">
                      <a:avLst/>
                    </a:prstGeom>
                    <a:noFill/>
                    <a:ln>
                      <a:noFill/>
                    </a:ln>
                  </pic:spPr>
                </pic:pic>
              </a:graphicData>
            </a:graphic>
          </wp:inline>
        </w:drawing>
      </w:r>
    </w:p>
    <w:p w14:paraId="2A35DCDF" w14:textId="77777777"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62124C2A" w14:textId="77777777"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6F1EC15C" w14:textId="1CD096BD" w:rsidR="007027FA" w:rsidRPr="00451124" w:rsidRDefault="00ED5D7E"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Call</w:t>
      </w:r>
      <w:r w:rsidR="007027FA" w:rsidRPr="00451124">
        <w:rPr>
          <w:rFonts w:asciiTheme="minorHAnsi" w:eastAsia="Arial" w:hAnsiTheme="minorHAnsi" w:cstheme="minorHAnsi"/>
          <w:b/>
          <w:bCs/>
          <w:color w:val="333399"/>
          <w:sz w:val="40"/>
          <w:szCs w:val="40"/>
        </w:rPr>
        <w:t xml:space="preserve"> for Tenders for the </w:t>
      </w:r>
      <w:r w:rsidR="00B228D1">
        <w:rPr>
          <w:rFonts w:asciiTheme="minorHAnsi" w:eastAsia="Arial" w:hAnsiTheme="minorHAnsi" w:cstheme="minorHAnsi"/>
          <w:b/>
          <w:bCs/>
          <w:color w:val="333399"/>
          <w:sz w:val="40"/>
          <w:szCs w:val="40"/>
        </w:rPr>
        <w:t>P</w:t>
      </w:r>
      <w:r w:rsidR="007027FA" w:rsidRPr="00451124">
        <w:rPr>
          <w:rFonts w:asciiTheme="minorHAnsi" w:eastAsia="Arial" w:hAnsiTheme="minorHAnsi" w:cstheme="minorHAnsi"/>
          <w:b/>
          <w:bCs/>
          <w:color w:val="333399"/>
          <w:sz w:val="40"/>
          <w:szCs w:val="40"/>
        </w:rPr>
        <w:t xml:space="preserve">rovision of </w:t>
      </w:r>
    </w:p>
    <w:p w14:paraId="31A66DF2" w14:textId="3AF62C9F" w:rsidR="000A155C" w:rsidRDefault="007027FA"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Hot </w:t>
      </w:r>
      <w:r w:rsidR="00ED5D7E" w:rsidRPr="00451124">
        <w:rPr>
          <w:rFonts w:asciiTheme="minorHAnsi" w:eastAsia="Arial" w:hAnsiTheme="minorHAnsi" w:cstheme="minorHAnsi"/>
          <w:b/>
          <w:bCs/>
          <w:color w:val="333399"/>
          <w:sz w:val="40"/>
          <w:szCs w:val="40"/>
        </w:rPr>
        <w:t xml:space="preserve">School </w:t>
      </w:r>
      <w:r w:rsidRPr="00451124">
        <w:rPr>
          <w:rFonts w:asciiTheme="minorHAnsi" w:eastAsia="Arial" w:hAnsiTheme="minorHAnsi" w:cstheme="minorHAnsi"/>
          <w:b/>
          <w:bCs/>
          <w:color w:val="333399"/>
          <w:sz w:val="40"/>
          <w:szCs w:val="40"/>
        </w:rPr>
        <w:t>Meal</w:t>
      </w:r>
      <w:r w:rsidR="00ED5D7E" w:rsidRPr="00451124">
        <w:rPr>
          <w:rFonts w:asciiTheme="minorHAnsi" w:eastAsia="Arial" w:hAnsiTheme="minorHAnsi" w:cstheme="minorHAnsi"/>
          <w:b/>
          <w:bCs/>
          <w:color w:val="333399"/>
          <w:sz w:val="40"/>
          <w:szCs w:val="40"/>
        </w:rPr>
        <w:t>s</w:t>
      </w:r>
      <w:r w:rsidR="006B1A29">
        <w:rPr>
          <w:rFonts w:asciiTheme="minorHAnsi" w:eastAsia="Arial" w:hAnsiTheme="minorHAnsi" w:cstheme="minorHAnsi"/>
          <w:b/>
          <w:bCs/>
          <w:color w:val="333399"/>
          <w:sz w:val="40"/>
          <w:szCs w:val="40"/>
        </w:rPr>
        <w:t xml:space="preserve"> to</w:t>
      </w:r>
    </w:p>
    <w:p w14:paraId="43AA8FFE" w14:textId="77777777" w:rsidR="006B1A29" w:rsidRDefault="006B1A29"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p>
    <w:p w14:paraId="22F0CB96" w14:textId="08A89F01" w:rsidR="006B1A29" w:rsidRDefault="0061299A"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proofErr w:type="spellStart"/>
      <w:r>
        <w:rPr>
          <w:rFonts w:asciiTheme="minorHAnsi" w:eastAsia="Arial" w:hAnsiTheme="minorHAnsi" w:cstheme="minorHAnsi"/>
          <w:b/>
          <w:bCs/>
          <w:color w:val="333399"/>
          <w:sz w:val="40"/>
          <w:szCs w:val="40"/>
        </w:rPr>
        <w:t>Scoil</w:t>
      </w:r>
      <w:proofErr w:type="spellEnd"/>
      <w:r>
        <w:rPr>
          <w:rFonts w:asciiTheme="minorHAnsi" w:eastAsia="Arial" w:hAnsiTheme="minorHAnsi" w:cstheme="minorHAnsi"/>
          <w:b/>
          <w:bCs/>
          <w:color w:val="333399"/>
          <w:sz w:val="40"/>
          <w:szCs w:val="40"/>
        </w:rPr>
        <w:t xml:space="preserve"> Naomh </w:t>
      </w:r>
      <w:proofErr w:type="spellStart"/>
      <w:r>
        <w:rPr>
          <w:rFonts w:asciiTheme="minorHAnsi" w:eastAsia="Arial" w:hAnsiTheme="minorHAnsi" w:cstheme="minorHAnsi"/>
          <w:b/>
          <w:bCs/>
          <w:color w:val="333399"/>
          <w:sz w:val="40"/>
          <w:szCs w:val="40"/>
        </w:rPr>
        <w:t>Sheosaimh</w:t>
      </w:r>
      <w:proofErr w:type="spellEnd"/>
    </w:p>
    <w:p w14:paraId="407425AF" w14:textId="52662E5F" w:rsidR="0061299A" w:rsidRPr="00451124" w:rsidRDefault="0061299A"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Pr>
          <w:rFonts w:asciiTheme="minorHAnsi" w:eastAsia="Arial" w:hAnsiTheme="minorHAnsi" w:cstheme="minorHAnsi"/>
          <w:b/>
          <w:bCs/>
          <w:color w:val="333399"/>
          <w:sz w:val="40"/>
          <w:szCs w:val="40"/>
        </w:rPr>
        <w:t>17498h</w:t>
      </w:r>
    </w:p>
    <w:p w14:paraId="3247142B" w14:textId="72C750FF" w:rsidR="00421BFD" w:rsidRPr="00451124" w:rsidRDefault="007027FA"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br/>
      </w:r>
    </w:p>
    <w:p w14:paraId="6BDD7C6D" w14:textId="700B0644" w:rsidR="00421BFD" w:rsidRPr="00451124" w:rsidRDefault="007027FA" w:rsidP="00EE6D3D">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Tender procedure: </w:t>
      </w:r>
      <w:r w:rsidR="00421BFD" w:rsidRPr="00451124">
        <w:rPr>
          <w:rFonts w:asciiTheme="minorHAnsi" w:eastAsia="Arial" w:hAnsiTheme="minorHAnsi" w:cstheme="minorHAnsi"/>
          <w:b/>
          <w:bCs/>
          <w:color w:val="333399"/>
          <w:sz w:val="40"/>
          <w:szCs w:val="40"/>
        </w:rPr>
        <w:t>Open Procedure</w:t>
      </w:r>
    </w:p>
    <w:p w14:paraId="2AFB5464" w14:textId="45D3EFDD" w:rsidR="00421BFD" w:rsidRPr="00BF3C13" w:rsidRDefault="00421BFD" w:rsidP="00BF3C13">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lang w:val="en-IE"/>
        </w:rPr>
      </w:pPr>
      <w:r w:rsidRPr="00451124">
        <w:rPr>
          <w:rFonts w:asciiTheme="minorHAnsi" w:eastAsia="Arial" w:hAnsiTheme="minorHAnsi" w:cstheme="minorHAnsi"/>
          <w:b/>
          <w:bCs/>
          <w:color w:val="333399"/>
          <w:sz w:val="40"/>
          <w:szCs w:val="40"/>
        </w:rPr>
        <w:t xml:space="preserve">(Below </w:t>
      </w:r>
      <w:r w:rsidR="00BF3C13" w:rsidRPr="00BF3C13">
        <w:rPr>
          <w:rFonts w:asciiTheme="minorHAnsi" w:eastAsia="Arial" w:hAnsiTheme="minorHAnsi" w:cstheme="minorHAnsi"/>
          <w:b/>
          <w:bCs/>
          <w:color w:val="333399"/>
          <w:sz w:val="40"/>
          <w:szCs w:val="40"/>
          <w:lang w:val="en-IE"/>
        </w:rPr>
        <w:t>€750k</w:t>
      </w:r>
      <w:r w:rsidR="00BF3C13">
        <w:rPr>
          <w:rFonts w:asciiTheme="minorHAnsi" w:eastAsia="Arial" w:hAnsiTheme="minorHAnsi" w:cstheme="minorHAnsi"/>
          <w:b/>
          <w:bCs/>
          <w:color w:val="333399"/>
          <w:sz w:val="40"/>
          <w:szCs w:val="40"/>
          <w:lang w:val="en-IE"/>
        </w:rPr>
        <w:t xml:space="preserve"> </w:t>
      </w:r>
      <w:r w:rsidR="00BF3C13" w:rsidRPr="00451124">
        <w:rPr>
          <w:rFonts w:asciiTheme="minorHAnsi" w:eastAsia="Arial" w:hAnsiTheme="minorHAnsi" w:cstheme="minorHAnsi"/>
          <w:b/>
          <w:bCs/>
          <w:color w:val="333399"/>
          <w:sz w:val="40"/>
          <w:szCs w:val="40"/>
        </w:rPr>
        <w:t>Procurement</w:t>
      </w:r>
      <w:r w:rsidR="00BF3C13">
        <w:rPr>
          <w:rFonts w:asciiTheme="minorHAnsi" w:eastAsia="Arial" w:hAnsiTheme="minorHAnsi" w:cstheme="minorHAnsi"/>
          <w:b/>
          <w:bCs/>
          <w:color w:val="333399"/>
          <w:sz w:val="40"/>
          <w:szCs w:val="40"/>
          <w:lang w:val="en-IE"/>
        </w:rPr>
        <w:t xml:space="preserve"> </w:t>
      </w:r>
      <w:r w:rsidRPr="00451124">
        <w:rPr>
          <w:rFonts w:asciiTheme="minorHAnsi" w:eastAsia="Arial" w:hAnsiTheme="minorHAnsi" w:cstheme="minorHAnsi"/>
          <w:b/>
          <w:bCs/>
          <w:color w:val="333399"/>
          <w:sz w:val="40"/>
          <w:szCs w:val="40"/>
        </w:rPr>
        <w:t>Threshold)</w:t>
      </w:r>
    </w:p>
    <w:p w14:paraId="06E13E4C" w14:textId="77777777" w:rsidR="00421BFD" w:rsidRPr="00451124" w:rsidRDefault="00421BFD" w:rsidP="00EE6D3D">
      <w:pPr>
        <w:pBdr>
          <w:top w:val="nil"/>
          <w:left w:val="nil"/>
          <w:bottom w:val="nil"/>
          <w:right w:val="nil"/>
          <w:between w:val="nil"/>
        </w:pBdr>
        <w:spacing w:line="240" w:lineRule="auto"/>
        <w:jc w:val="center"/>
        <w:rPr>
          <w:rFonts w:asciiTheme="minorHAnsi" w:eastAsia="Arial" w:hAnsiTheme="minorHAnsi" w:cstheme="minorHAnsi"/>
          <w:b/>
          <w:bCs/>
          <w:sz w:val="24"/>
        </w:rPr>
      </w:pPr>
    </w:p>
    <w:p w14:paraId="46BC25DA"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475714D7"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7B19384E" w14:textId="77777777" w:rsidR="004C766F" w:rsidRDefault="004C766F"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040A328C"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Contents</w:t>
      </w:r>
    </w:p>
    <w:sdt>
      <w:sdtPr>
        <w:rPr>
          <w:color w:val="FF0000"/>
        </w:rPr>
        <w:id w:val="86591918"/>
        <w:placeholder>
          <w:docPart w:val="600E05FC36764FD594EE26394993B5C8"/>
        </w:placeholder>
      </w:sdtPr>
      <w:sdtEndPr>
        <w:rPr>
          <w:color w:val="auto"/>
        </w:rPr>
      </w:sdtEndPr>
      <w:sdtContent>
        <w:sdt>
          <w:sdtPr>
            <w:id w:val="-348562262"/>
            <w:placeholder>
              <w:docPart w:val="9A6F2485719743F8AA974D754B223CFB"/>
            </w:placeholder>
          </w:sdtPr>
          <w:sdtContent>
            <w:p w14:paraId="1641CBC0" w14:textId="77777777" w:rsidR="00234C8E" w:rsidRDefault="00234C8E" w:rsidP="00EE6D3D">
              <w:pPr>
                <w:spacing w:line="320" w:lineRule="auto"/>
                <w:ind w:left="720"/>
                <w:jc w:val="both"/>
              </w:pPr>
              <w:r w:rsidRPr="000E5DB7">
                <w:t>Part 1:</w:t>
              </w:r>
              <w:r>
                <w:tab/>
              </w:r>
              <w:r>
                <w:tab/>
              </w:r>
              <w:r w:rsidRPr="000E5DB7">
                <w:t xml:space="preserve"> </w:t>
              </w:r>
              <w:r>
                <w:tab/>
              </w:r>
              <w:r w:rsidRPr="000E5DB7">
                <w:t xml:space="preserve">Introduction </w:t>
              </w:r>
            </w:p>
            <w:p w14:paraId="753242A3" w14:textId="77777777" w:rsidR="00234C8E" w:rsidRDefault="00234C8E" w:rsidP="00EE6D3D">
              <w:pPr>
                <w:spacing w:line="320" w:lineRule="auto"/>
                <w:ind w:left="720"/>
                <w:jc w:val="both"/>
              </w:pPr>
              <w:r w:rsidRPr="000E5DB7">
                <w:t>Part 2:</w:t>
              </w:r>
              <w:r>
                <w:tab/>
              </w:r>
              <w:r>
                <w:tab/>
              </w:r>
              <w:r>
                <w:tab/>
              </w:r>
              <w:r w:rsidRPr="000E5DB7">
                <w:t>Instructions to Tenderers</w:t>
              </w:r>
            </w:p>
            <w:p w14:paraId="243368C5" w14:textId="77777777" w:rsidR="00234C8E" w:rsidRDefault="00234C8E" w:rsidP="00EE6D3D">
              <w:pPr>
                <w:spacing w:line="320" w:lineRule="auto"/>
                <w:ind w:left="720"/>
                <w:jc w:val="both"/>
              </w:pPr>
              <w:r w:rsidRPr="000E5DB7">
                <w:t xml:space="preserve">Part </w:t>
              </w:r>
              <w:r w:rsidRPr="00507FE4">
                <w:t xml:space="preserve">3: </w:t>
              </w:r>
              <w:r>
                <w:tab/>
              </w:r>
              <w:r>
                <w:tab/>
              </w:r>
              <w:r>
                <w:tab/>
              </w:r>
              <w:r w:rsidRPr="00507FE4">
                <w:t>Selection and A</w:t>
              </w:r>
              <w:r w:rsidRPr="000E5DB7">
                <w:t>ward Criteria</w:t>
              </w:r>
            </w:p>
            <w:p w14:paraId="6347034A" w14:textId="77777777" w:rsidR="00234C8E" w:rsidRDefault="00234C8E" w:rsidP="00EE6D3D">
              <w:pPr>
                <w:spacing w:line="320" w:lineRule="auto"/>
                <w:ind w:left="720"/>
                <w:jc w:val="both"/>
              </w:pPr>
              <w:r w:rsidRPr="000E5DB7">
                <w:t xml:space="preserve">Appendix 1: </w:t>
              </w:r>
              <w:r>
                <w:tab/>
              </w:r>
              <w:r>
                <w:tab/>
              </w:r>
              <w:r w:rsidRPr="000E5DB7">
                <w:t>Requirements and Specifications</w:t>
              </w:r>
            </w:p>
            <w:p w14:paraId="365610CA" w14:textId="43628C52" w:rsidR="00234C8E" w:rsidRDefault="00234C8E" w:rsidP="00EE6D3D">
              <w:pPr>
                <w:spacing w:line="320" w:lineRule="auto"/>
                <w:ind w:left="720"/>
                <w:jc w:val="both"/>
              </w:pPr>
              <w:r w:rsidRPr="000E5DB7">
                <w:t xml:space="preserve">Appendix 2: </w:t>
              </w:r>
              <w:r>
                <w:tab/>
              </w:r>
              <w:r>
                <w:tab/>
              </w:r>
              <w:r w:rsidRPr="000E5DB7">
                <w:t>Pricing Schedule</w:t>
              </w:r>
            </w:p>
            <w:p w14:paraId="1ECEE63C" w14:textId="77777777" w:rsidR="00234C8E" w:rsidRDefault="00234C8E" w:rsidP="00EE6D3D">
              <w:pPr>
                <w:spacing w:line="320" w:lineRule="auto"/>
                <w:ind w:left="720"/>
                <w:jc w:val="both"/>
              </w:pPr>
              <w:r w:rsidRPr="000E5DB7">
                <w:t xml:space="preserve">Appendix 3: </w:t>
              </w:r>
              <w:r>
                <w:tab/>
              </w:r>
              <w:r>
                <w:tab/>
              </w:r>
              <w:r w:rsidRPr="000E5DB7">
                <w:t>Tenderer</w:t>
              </w:r>
              <w:r>
                <w:t>’</w:t>
              </w:r>
              <w:r w:rsidRPr="000E5DB7">
                <w:t xml:space="preserve">s Statement </w:t>
              </w:r>
            </w:p>
            <w:p w14:paraId="02633EE7" w14:textId="77777777" w:rsidR="00234C8E" w:rsidRDefault="00234C8E" w:rsidP="00EE6D3D">
              <w:pPr>
                <w:spacing w:line="320" w:lineRule="auto"/>
                <w:ind w:left="720"/>
                <w:jc w:val="both"/>
              </w:pPr>
              <w:r w:rsidRPr="000E5DB7">
                <w:t xml:space="preserve">Appendix </w:t>
              </w:r>
              <w:r w:rsidR="0037365C">
                <w:t>4</w:t>
              </w:r>
              <w:r w:rsidRPr="000E5DB7">
                <w:t xml:space="preserve">: </w:t>
              </w:r>
              <w:r>
                <w:tab/>
              </w:r>
              <w:r>
                <w:tab/>
              </w:r>
              <w:r w:rsidRPr="000E5DB7">
                <w:t xml:space="preserve">Declaration as to Personal Circumstances of Tenderer </w:t>
              </w:r>
            </w:p>
            <w:p w14:paraId="3470D2C0" w14:textId="77777777" w:rsidR="00234C8E" w:rsidRDefault="00234C8E" w:rsidP="00EE6D3D">
              <w:pPr>
                <w:spacing w:line="320" w:lineRule="auto"/>
                <w:ind w:left="720"/>
                <w:jc w:val="both"/>
              </w:pPr>
              <w:r w:rsidRPr="000E5DB7">
                <w:t xml:space="preserve">Appendix </w:t>
              </w:r>
              <w:r w:rsidR="0037365C">
                <w:t>5</w:t>
              </w:r>
              <w:r w:rsidRPr="000E5DB7">
                <w:t xml:space="preserve">: </w:t>
              </w:r>
              <w:r>
                <w:tab/>
              </w:r>
              <w:r>
                <w:tab/>
              </w:r>
              <w:r w:rsidRPr="000E5DB7">
                <w:t xml:space="preserve">Services Contract </w:t>
              </w:r>
            </w:p>
            <w:p w14:paraId="6751D762" w14:textId="77777777" w:rsidR="00234C8E" w:rsidRDefault="00234C8E" w:rsidP="00EE6D3D">
              <w:pPr>
                <w:spacing w:line="320" w:lineRule="auto"/>
                <w:ind w:left="720"/>
                <w:jc w:val="both"/>
              </w:pPr>
              <w:r w:rsidRPr="000E5DB7">
                <w:t xml:space="preserve">Appendix </w:t>
              </w:r>
              <w:r w:rsidR="0037365C">
                <w:t>6</w:t>
              </w:r>
              <w:r w:rsidRPr="000E5DB7">
                <w:t xml:space="preserve">: </w:t>
              </w:r>
              <w:r>
                <w:tab/>
              </w:r>
              <w:r>
                <w:tab/>
              </w:r>
              <w:r w:rsidRPr="000E5DB7">
                <w:t>Confidentiality Agreement</w:t>
              </w:r>
            </w:p>
            <w:p w14:paraId="49C0ADF5" w14:textId="68CB9BD5" w:rsidR="00FD773E" w:rsidRDefault="00FD773E" w:rsidP="00EE6D3D">
              <w:pPr>
                <w:spacing w:line="320" w:lineRule="auto"/>
                <w:ind w:left="720"/>
                <w:jc w:val="both"/>
              </w:pPr>
              <w:r w:rsidRPr="004F2E5A">
                <w:t>Appendix 7:</w:t>
              </w:r>
              <w:r w:rsidRPr="004F2E5A">
                <w:tab/>
              </w:r>
              <w:r w:rsidRPr="004F2E5A">
                <w:tab/>
              </w:r>
              <w:r w:rsidR="004F2E5A" w:rsidRPr="004F2E5A">
                <w:t>Property Licen</w:t>
              </w:r>
              <w:r w:rsidR="004F2E5A" w:rsidRPr="00ED7385">
                <w:t>ce</w:t>
              </w:r>
              <w:r w:rsidR="00BD598B">
                <w:t xml:space="preserve"> and Deed of Renunciation</w:t>
              </w:r>
            </w:p>
            <w:p w14:paraId="4DCC2E54" w14:textId="51BA37BA" w:rsidR="00EF0A9B" w:rsidRDefault="00806C62" w:rsidP="004F2E5A">
              <w:pPr>
                <w:spacing w:line="320" w:lineRule="auto"/>
                <w:ind w:left="720"/>
                <w:jc w:val="both"/>
              </w:pPr>
              <w:r>
                <w:t>Appendix 8:</w:t>
              </w:r>
              <w:r>
                <w:tab/>
              </w:r>
              <w:r>
                <w:tab/>
              </w:r>
              <w:r w:rsidR="001A3ECF">
                <w:t xml:space="preserve">Draft </w:t>
              </w:r>
              <w:r w:rsidR="004F2E5A">
                <w:t>Data Pr</w:t>
              </w:r>
              <w:r w:rsidR="001E2C82">
                <w:t>ocessing</w:t>
              </w:r>
              <w:r w:rsidR="004F2E5A">
                <w:t xml:space="preserve"> Agreement</w:t>
              </w:r>
            </w:p>
            <w:p w14:paraId="11BA9EB7" w14:textId="77777777" w:rsidR="00234C8E" w:rsidRDefault="00000000" w:rsidP="00220BB7">
              <w:pPr>
                <w:ind w:left="1440"/>
                <w:jc w:val="both"/>
              </w:pPr>
            </w:p>
          </w:sdtContent>
        </w:sdt>
      </w:sdtContent>
    </w:sdt>
    <w:p w14:paraId="3F67838F" w14:textId="77777777" w:rsidR="00234C8E" w:rsidRDefault="00234C8E" w:rsidP="00EE6D3D">
      <w:pPr>
        <w:spacing w:line="320" w:lineRule="auto"/>
        <w:ind w:left="1440"/>
        <w:jc w:val="both"/>
      </w:pPr>
    </w:p>
    <w:p w14:paraId="012EDDD1" w14:textId="77777777" w:rsidR="00234C8E" w:rsidRDefault="00234C8E" w:rsidP="00ED5D7E">
      <w:pPr>
        <w:spacing w:line="320" w:lineRule="auto"/>
        <w:ind w:left="1440"/>
        <w:jc w:val="center"/>
      </w:pPr>
    </w:p>
    <w:p w14:paraId="7E005EBC" w14:textId="77777777" w:rsidR="003C0FB1" w:rsidRDefault="003C0FB1" w:rsidP="00EE6D3D">
      <w:pPr>
        <w:spacing w:line="320" w:lineRule="auto"/>
        <w:ind w:left="1440"/>
        <w:jc w:val="both"/>
      </w:pPr>
    </w:p>
    <w:p w14:paraId="6F3F3AE5" w14:textId="77777777" w:rsidR="003C0FB1" w:rsidRDefault="003C0FB1" w:rsidP="00EE6D3D">
      <w:pPr>
        <w:spacing w:line="320" w:lineRule="auto"/>
        <w:ind w:left="1440"/>
        <w:jc w:val="both"/>
        <w:sectPr w:rsidR="003C0FB1" w:rsidSect="00926F67">
          <w:footerReference w:type="default" r:id="rId14"/>
          <w:headerReference w:type="first" r:id="rId15"/>
          <w:pgSz w:w="11907" w:h="16840" w:code="9"/>
          <w:pgMar w:top="1134" w:right="1418" w:bottom="851" w:left="1418" w:header="709" w:footer="709" w:gutter="0"/>
          <w:cols w:space="708"/>
          <w:titlePg/>
          <w:docGrid w:linePitch="360"/>
        </w:sectPr>
      </w:pPr>
    </w:p>
    <w:p w14:paraId="67C35E72" w14:textId="77777777" w:rsidR="003C0FB1" w:rsidRDefault="003C0FB1" w:rsidP="00DD0D56">
      <w:pPr>
        <w:pStyle w:val="Heading1"/>
        <w:spacing w:before="0" w:after="120"/>
        <w:jc w:val="both"/>
        <w:rPr>
          <w:rFonts w:ascii="Calibri" w:hAnsi="Calibri"/>
        </w:rPr>
      </w:pPr>
      <w:r w:rsidRPr="000E5DB7">
        <w:rPr>
          <w:rFonts w:ascii="Calibri" w:hAnsi="Calibri"/>
        </w:rPr>
        <w:lastRenderedPageBreak/>
        <w:t>Part 1: Introduction</w:t>
      </w:r>
    </w:p>
    <w:tbl>
      <w:tblPr>
        <w:tblW w:w="5000" w:type="pct"/>
        <w:tblCellMar>
          <w:top w:w="100" w:type="dxa"/>
          <w:left w:w="10" w:type="dxa"/>
          <w:bottom w:w="100" w:type="dxa"/>
          <w:right w:w="10" w:type="dxa"/>
        </w:tblCellMar>
        <w:tblLook w:val="0000" w:firstRow="0" w:lastRow="0" w:firstColumn="0" w:lastColumn="0" w:noHBand="0" w:noVBand="0"/>
      </w:tblPr>
      <w:tblGrid>
        <w:gridCol w:w="3398"/>
        <w:gridCol w:w="5663"/>
      </w:tblGrid>
      <w:tr w:rsidR="00915155" w:rsidRPr="0045470A" w14:paraId="094FE91C" w14:textId="77777777" w:rsidTr="003E7BBB">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F674F0A" w14:textId="77777777" w:rsidR="00915155" w:rsidRPr="0045470A" w:rsidRDefault="00915155" w:rsidP="00766E50">
            <w:pPr>
              <w:spacing w:after="0"/>
              <w:rPr>
                <w:rFonts w:asciiTheme="minorHAnsi" w:eastAsia="Arial" w:hAnsiTheme="minorHAnsi" w:cstheme="minorHAnsi"/>
                <w:b/>
                <w:color w:val="038B91"/>
                <w:szCs w:val="22"/>
              </w:rPr>
            </w:pPr>
            <w:r w:rsidRPr="0045470A">
              <w:rPr>
                <w:rFonts w:asciiTheme="minorHAnsi" w:hAnsiTheme="minorHAnsi" w:cstheme="minorHAnsi"/>
                <w:b/>
                <w:color w:val="FFFFFF" w:themeColor="background1"/>
                <w:szCs w:val="22"/>
                <w:lang w:val="en-US"/>
              </w:rPr>
              <w:t>KEY DETAILS AND DATES</w:t>
            </w:r>
          </w:p>
        </w:tc>
      </w:tr>
      <w:tr w:rsidR="00915155" w:rsidRPr="0045470A" w14:paraId="6D832241" w14:textId="77777777" w:rsidTr="00575317">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9AE8CAB" w14:textId="77777777" w:rsidR="00915155" w:rsidRPr="00AF7D0E" w:rsidRDefault="00915155" w:rsidP="00C3400B">
            <w:pPr>
              <w:spacing w:after="0"/>
              <w:rPr>
                <w:rFonts w:asciiTheme="minorHAnsi" w:hAnsiTheme="minorHAnsi" w:cstheme="minorHAnsi"/>
                <w:color w:val="FFFFFF" w:themeColor="background1"/>
                <w:szCs w:val="22"/>
              </w:rPr>
            </w:pPr>
            <w:r w:rsidRPr="00AF7D0E">
              <w:rPr>
                <w:rFonts w:asciiTheme="minorHAnsi" w:eastAsia="Arial" w:hAnsiTheme="minorHAnsi" w:cstheme="minorHAnsi"/>
                <w:b/>
                <w:color w:val="FFFFFF" w:themeColor="background1"/>
                <w:szCs w:val="22"/>
              </w:rPr>
              <w:t>Contract for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tcPr>
          <w:p w14:paraId="1857707D" w14:textId="77777777" w:rsidR="00915155" w:rsidRPr="0045470A" w:rsidRDefault="00915155" w:rsidP="00C3400B">
            <w:pPr>
              <w:spacing w:after="0"/>
              <w:rPr>
                <w:rFonts w:asciiTheme="minorHAnsi" w:hAnsiTheme="minorHAnsi" w:cstheme="minorHAnsi"/>
                <w:color w:val="333399"/>
                <w:szCs w:val="22"/>
              </w:rPr>
            </w:pPr>
            <w:r w:rsidRPr="0045470A">
              <w:rPr>
                <w:rFonts w:asciiTheme="minorHAnsi" w:eastAsia="Arial" w:hAnsiTheme="minorHAnsi" w:cstheme="minorHAnsi"/>
                <w:b/>
                <w:color w:val="333399"/>
                <w:szCs w:val="22"/>
              </w:rPr>
              <w:t>Call for Tenders for the provision of Hot Meals to Primary Schools under the Department of Social Protections School Meals Scheme to the Contracting Authority</w:t>
            </w:r>
          </w:p>
        </w:tc>
      </w:tr>
      <w:tr w:rsidR="00915155" w:rsidRPr="0045470A" w14:paraId="17642708" w14:textId="77777777" w:rsidTr="00791D01">
        <w:trPr>
          <w:trHeight w:val="497"/>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AC61651" w14:textId="77777777" w:rsidR="00915155" w:rsidRPr="00AF7D0E" w:rsidRDefault="00915155" w:rsidP="00C3400B">
            <w:pPr>
              <w:spacing w:after="0"/>
              <w:rPr>
                <w:rFonts w:asciiTheme="minorHAnsi" w:eastAsia="Arial" w:hAnsiTheme="minorHAnsi" w:cstheme="minorHAnsi"/>
                <w:b/>
                <w:bCs/>
                <w:color w:val="FFFFFF" w:themeColor="background1"/>
                <w:szCs w:val="22"/>
              </w:rPr>
            </w:pPr>
            <w:r w:rsidRPr="00AF7D0E">
              <w:rPr>
                <w:rFonts w:asciiTheme="minorHAnsi" w:eastAsia="Arial" w:hAnsiTheme="minorHAnsi" w:cstheme="minorHAnsi"/>
                <w:b/>
                <w:bCs/>
                <w:color w:val="FFFFFF" w:themeColor="background1"/>
                <w:szCs w:val="22"/>
              </w:rPr>
              <w:t>Contracting Authority</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7C530141" w14:textId="31D06839" w:rsidR="00915155" w:rsidRPr="0045470A" w:rsidRDefault="0061299A" w:rsidP="00C3400B">
            <w:pPr>
              <w:spacing w:after="0"/>
              <w:rPr>
                <w:rFonts w:asciiTheme="minorHAnsi" w:eastAsia="Arial" w:hAnsiTheme="minorHAnsi" w:cstheme="minorHAnsi"/>
                <w:b/>
                <w:bCs/>
                <w:color w:val="333399"/>
                <w:szCs w:val="22"/>
              </w:rPr>
            </w:pPr>
            <w:proofErr w:type="spellStart"/>
            <w:r>
              <w:rPr>
                <w:rFonts w:asciiTheme="minorHAnsi" w:eastAsia="Arial" w:hAnsiTheme="minorHAnsi" w:cstheme="minorHAnsi"/>
                <w:b/>
                <w:bCs/>
                <w:color w:val="333399"/>
                <w:szCs w:val="22"/>
              </w:rPr>
              <w:t>Scoil</w:t>
            </w:r>
            <w:proofErr w:type="spellEnd"/>
            <w:r>
              <w:rPr>
                <w:rFonts w:asciiTheme="minorHAnsi" w:eastAsia="Arial" w:hAnsiTheme="minorHAnsi" w:cstheme="minorHAnsi"/>
                <w:b/>
                <w:bCs/>
                <w:color w:val="333399"/>
                <w:szCs w:val="22"/>
              </w:rPr>
              <w:t xml:space="preserve"> Naomh </w:t>
            </w:r>
            <w:proofErr w:type="spellStart"/>
            <w:r>
              <w:rPr>
                <w:rFonts w:asciiTheme="minorHAnsi" w:eastAsia="Arial" w:hAnsiTheme="minorHAnsi" w:cstheme="minorHAnsi"/>
                <w:b/>
                <w:bCs/>
                <w:color w:val="333399"/>
                <w:szCs w:val="22"/>
              </w:rPr>
              <w:t>Sheosaimh</w:t>
            </w:r>
            <w:proofErr w:type="spellEnd"/>
          </w:p>
        </w:tc>
      </w:tr>
      <w:tr w:rsidR="00915155" w:rsidRPr="0045470A" w14:paraId="5C7BEEAA"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83A20AA" w14:textId="2C159185" w:rsidR="00915155" w:rsidRPr="00AF7D0E" w:rsidRDefault="00915155" w:rsidP="00C3400B">
            <w:pPr>
              <w:spacing w:after="0"/>
              <w:rPr>
                <w:rFonts w:asciiTheme="minorHAnsi" w:eastAsia="Arial" w:hAnsiTheme="minorHAnsi" w:cstheme="minorHAnsi"/>
                <w:b/>
                <w:color w:val="FFFFFF" w:themeColor="background1"/>
                <w:szCs w:val="22"/>
              </w:rPr>
            </w:pPr>
            <w:r w:rsidRPr="00AF7D0E">
              <w:rPr>
                <w:rFonts w:asciiTheme="minorHAnsi" w:eastAsia="Arial" w:hAnsiTheme="minorHAnsi" w:cstheme="minorHAnsi"/>
                <w:b/>
                <w:bCs/>
                <w:color w:val="FFFFFF" w:themeColor="background1"/>
                <w:szCs w:val="22"/>
              </w:rPr>
              <w:t xml:space="preserve">Contracting Authority </w:t>
            </w:r>
            <w:r w:rsidR="00575317" w:rsidRPr="00AF7D0E">
              <w:rPr>
                <w:rFonts w:asciiTheme="minorHAnsi" w:eastAsia="Arial" w:hAnsiTheme="minorHAnsi" w:cstheme="minorHAnsi"/>
                <w:b/>
                <w:bCs/>
                <w:color w:val="FFFFFF" w:themeColor="background1"/>
                <w:szCs w:val="22"/>
              </w:rPr>
              <w:t>R</w:t>
            </w:r>
            <w:r w:rsidRPr="00AF7D0E">
              <w:rPr>
                <w:rFonts w:asciiTheme="minorHAnsi" w:eastAsia="Arial" w:hAnsiTheme="minorHAnsi" w:cstheme="minorHAnsi"/>
                <w:b/>
                <w:bCs/>
                <w:color w:val="FFFFFF" w:themeColor="background1"/>
                <w:szCs w:val="22"/>
              </w:rPr>
              <w:t xml:space="preserve">oll </w:t>
            </w:r>
            <w:r w:rsidR="00575317" w:rsidRPr="00AF7D0E">
              <w:rPr>
                <w:rFonts w:asciiTheme="minorHAnsi" w:eastAsia="Arial" w:hAnsiTheme="minorHAnsi" w:cstheme="minorHAnsi"/>
                <w:b/>
                <w:bCs/>
                <w:color w:val="FFFFFF" w:themeColor="background1"/>
                <w:szCs w:val="22"/>
              </w:rPr>
              <w:t>N</w:t>
            </w:r>
            <w:r w:rsidRPr="00AF7D0E">
              <w:rPr>
                <w:rFonts w:asciiTheme="minorHAnsi" w:eastAsia="Arial" w:hAnsiTheme="minorHAnsi" w:cstheme="minorHAnsi"/>
                <w:b/>
                <w:bCs/>
                <w:color w:val="FFFFFF" w:themeColor="background1"/>
                <w:szCs w:val="22"/>
              </w:rPr>
              <w:t>umber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90413E4" w14:textId="11D32059" w:rsidR="00915155" w:rsidRPr="0045470A" w:rsidRDefault="0061299A" w:rsidP="00C3400B">
            <w:pPr>
              <w:spacing w:after="0"/>
              <w:rPr>
                <w:rFonts w:asciiTheme="minorHAnsi" w:eastAsia="Arial" w:hAnsiTheme="minorHAnsi" w:cstheme="minorHAnsi"/>
                <w:b/>
                <w:color w:val="333399"/>
                <w:szCs w:val="22"/>
              </w:rPr>
            </w:pPr>
            <w:r>
              <w:rPr>
                <w:rFonts w:asciiTheme="minorHAnsi" w:eastAsia="Arial" w:hAnsiTheme="minorHAnsi" w:cstheme="minorHAnsi"/>
                <w:b/>
                <w:color w:val="333399"/>
                <w:szCs w:val="22"/>
              </w:rPr>
              <w:t>17498h</w:t>
            </w:r>
          </w:p>
        </w:tc>
      </w:tr>
      <w:tr w:rsidR="00915155" w:rsidRPr="0045470A" w14:paraId="3A93F60D"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97FCB9F" w14:textId="77777777" w:rsidR="00915155" w:rsidRPr="00AF7D0E" w:rsidRDefault="00915155" w:rsidP="00C3400B">
            <w:pPr>
              <w:spacing w:after="0"/>
              <w:rPr>
                <w:rFonts w:asciiTheme="minorHAnsi" w:eastAsia="Arial" w:hAnsiTheme="minorHAnsi" w:cstheme="minorHAnsi"/>
                <w:b/>
                <w:color w:val="FFFFFF" w:themeColor="background1"/>
                <w:szCs w:val="22"/>
              </w:rPr>
            </w:pPr>
            <w:r w:rsidRPr="00AF7D0E">
              <w:rPr>
                <w:rFonts w:asciiTheme="minorHAnsi" w:eastAsia="Arial" w:hAnsiTheme="minorHAnsi" w:cstheme="minorHAnsi"/>
                <w:b/>
                <w:color w:val="FFFFFF" w:themeColor="background1"/>
                <w:szCs w:val="22"/>
              </w:rPr>
              <w:t>Contracting Authority Address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6B360C3" w14:textId="29709360" w:rsidR="00915155" w:rsidRPr="0045470A" w:rsidRDefault="0061299A" w:rsidP="00C3400B">
            <w:pPr>
              <w:spacing w:after="0"/>
              <w:rPr>
                <w:rFonts w:asciiTheme="minorHAnsi" w:eastAsia="Arial" w:hAnsiTheme="minorHAnsi" w:cstheme="minorHAnsi"/>
                <w:b/>
                <w:color w:val="333399"/>
                <w:szCs w:val="22"/>
              </w:rPr>
            </w:pPr>
            <w:r>
              <w:rPr>
                <w:rFonts w:asciiTheme="minorHAnsi" w:eastAsia="Arial" w:hAnsiTheme="minorHAnsi" w:cstheme="minorHAnsi"/>
                <w:b/>
                <w:color w:val="333399"/>
                <w:szCs w:val="22"/>
              </w:rPr>
              <w:t>Toomevara, Nenagh, Co. Tipperary. E45VH70</w:t>
            </w:r>
          </w:p>
        </w:tc>
      </w:tr>
      <w:tr w:rsidR="00915155" w:rsidRPr="0045470A" w14:paraId="527D021F"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9532910" w14:textId="208520CA" w:rsidR="00915155" w:rsidRPr="00AF7D0E" w:rsidRDefault="00915155" w:rsidP="00C3400B">
            <w:pPr>
              <w:spacing w:after="0"/>
              <w:rPr>
                <w:rFonts w:asciiTheme="minorHAnsi" w:eastAsia="Arial" w:hAnsiTheme="minorHAnsi" w:cstheme="minorHAnsi"/>
                <w:b/>
                <w:color w:val="FFFFFF" w:themeColor="background1"/>
                <w:szCs w:val="22"/>
              </w:rPr>
            </w:pPr>
            <w:r w:rsidRPr="00AF7D0E">
              <w:rPr>
                <w:rFonts w:asciiTheme="minorHAnsi" w:eastAsia="Arial" w:hAnsiTheme="minorHAnsi" w:cstheme="minorHAnsi"/>
                <w:b/>
                <w:color w:val="FFFFFF" w:themeColor="background1"/>
                <w:szCs w:val="22"/>
              </w:rPr>
              <w:t>No. of Students to be provided with the Service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65B2A92" w14:textId="28ACF050" w:rsidR="00915155" w:rsidRPr="0045470A" w:rsidRDefault="0061299A" w:rsidP="00C3400B">
            <w:pPr>
              <w:spacing w:after="0"/>
              <w:rPr>
                <w:rFonts w:asciiTheme="minorHAnsi" w:eastAsia="Arial" w:hAnsiTheme="minorHAnsi" w:cstheme="minorHAnsi"/>
                <w:b/>
                <w:color w:val="333399"/>
                <w:szCs w:val="22"/>
              </w:rPr>
            </w:pPr>
            <w:r>
              <w:rPr>
                <w:rFonts w:asciiTheme="minorHAnsi" w:eastAsia="Arial" w:hAnsiTheme="minorHAnsi" w:cstheme="minorHAnsi"/>
                <w:b/>
                <w:color w:val="333399"/>
                <w:szCs w:val="22"/>
              </w:rPr>
              <w:t>97</w:t>
            </w:r>
          </w:p>
        </w:tc>
      </w:tr>
      <w:tr w:rsidR="00915155" w:rsidRPr="0045470A" w14:paraId="787EE22F"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0C74C5C" w14:textId="06BBA3A2" w:rsidR="00915155" w:rsidRPr="00AF7D0E" w:rsidRDefault="00915155" w:rsidP="00C3400B">
            <w:pPr>
              <w:spacing w:after="0"/>
              <w:rPr>
                <w:rFonts w:asciiTheme="minorHAnsi" w:eastAsia="Arial" w:hAnsiTheme="minorHAnsi" w:cstheme="minorHAnsi"/>
                <w:b/>
                <w:color w:val="FFFFFF" w:themeColor="background1"/>
                <w:szCs w:val="22"/>
              </w:rPr>
            </w:pPr>
            <w:r w:rsidRPr="00AF7D0E">
              <w:rPr>
                <w:rFonts w:asciiTheme="minorHAnsi" w:eastAsia="Arial" w:hAnsiTheme="minorHAnsi" w:cstheme="minorHAnsi"/>
                <w:b/>
                <w:color w:val="FFFFFF" w:themeColor="background1"/>
                <w:szCs w:val="22"/>
              </w:rPr>
              <w:t xml:space="preserve">School </w:t>
            </w:r>
            <w:r w:rsidR="00604AAB">
              <w:rPr>
                <w:rFonts w:asciiTheme="minorHAnsi" w:eastAsia="Arial" w:hAnsiTheme="minorHAnsi" w:cstheme="minorHAnsi"/>
                <w:b/>
                <w:color w:val="FFFFFF" w:themeColor="background1"/>
                <w:szCs w:val="22"/>
              </w:rPr>
              <w:t>Lunch</w:t>
            </w:r>
            <w:r w:rsidRPr="00AF7D0E">
              <w:rPr>
                <w:rFonts w:asciiTheme="minorHAnsi" w:eastAsia="Arial" w:hAnsiTheme="minorHAnsi" w:cstheme="minorHAnsi"/>
                <w:b/>
                <w:color w:val="FFFFFF" w:themeColor="background1"/>
                <w:szCs w:val="22"/>
              </w:rPr>
              <w:t xml:space="preserve"> Time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8C92AE2" w14:textId="258074E4" w:rsidR="00915155" w:rsidRPr="0045470A" w:rsidRDefault="0061299A" w:rsidP="00C3400B">
            <w:pPr>
              <w:spacing w:after="0"/>
              <w:rPr>
                <w:rFonts w:asciiTheme="minorHAnsi" w:eastAsia="Arial" w:hAnsiTheme="minorHAnsi" w:cstheme="minorHAnsi"/>
                <w:b/>
                <w:color w:val="333399"/>
                <w:szCs w:val="22"/>
                <w:highlight w:val="yellow"/>
              </w:rPr>
            </w:pPr>
            <w:r w:rsidRPr="0061299A">
              <w:rPr>
                <w:rFonts w:asciiTheme="minorHAnsi" w:eastAsia="Arial" w:hAnsiTheme="minorHAnsi" w:cstheme="minorHAnsi"/>
                <w:b/>
                <w:color w:val="333399"/>
                <w:szCs w:val="22"/>
              </w:rPr>
              <w:t>12.25pm</w:t>
            </w:r>
          </w:p>
        </w:tc>
      </w:tr>
      <w:tr w:rsidR="00915155" w:rsidRPr="0045470A" w14:paraId="1C12F4E7"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6B82D38" w14:textId="77777777" w:rsidR="00915155" w:rsidRPr="00AF7D0E" w:rsidRDefault="00915155" w:rsidP="00C3400B">
            <w:pPr>
              <w:spacing w:after="0"/>
              <w:rPr>
                <w:rFonts w:asciiTheme="minorHAnsi" w:eastAsia="Arial" w:hAnsiTheme="minorHAnsi" w:cstheme="minorHAnsi"/>
                <w:b/>
                <w:color w:val="FFFFFF" w:themeColor="background1"/>
                <w:szCs w:val="22"/>
              </w:rPr>
            </w:pPr>
            <w:r w:rsidRPr="00AF7D0E">
              <w:rPr>
                <w:rFonts w:asciiTheme="minorHAnsi" w:eastAsia="Arial" w:hAnsiTheme="minorHAnsi" w:cstheme="minorHAnsi"/>
                <w:b/>
                <w:color w:val="FFFFFF" w:themeColor="background1"/>
                <w:szCs w:val="22"/>
              </w:rPr>
              <w:t>Procurement Procedure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2AB98D5" w14:textId="3B6B425D" w:rsidR="00915155" w:rsidRPr="0045470A" w:rsidRDefault="00915155" w:rsidP="00C3400B">
            <w:pPr>
              <w:spacing w:after="0"/>
              <w:rPr>
                <w:rFonts w:asciiTheme="minorHAnsi" w:hAnsiTheme="minorHAnsi" w:cstheme="minorHAnsi"/>
                <w:b/>
                <w:color w:val="333399"/>
                <w:szCs w:val="22"/>
              </w:rPr>
            </w:pPr>
            <w:r w:rsidRPr="0045470A">
              <w:rPr>
                <w:rFonts w:asciiTheme="minorHAnsi" w:eastAsia="Arial" w:hAnsiTheme="minorHAnsi" w:cstheme="minorHAnsi"/>
                <w:b/>
                <w:color w:val="333399"/>
                <w:szCs w:val="22"/>
              </w:rPr>
              <w:t>Open Procedure (</w:t>
            </w:r>
            <w:r w:rsidR="00833A42" w:rsidRPr="00833A42">
              <w:rPr>
                <w:rFonts w:asciiTheme="minorHAnsi" w:eastAsia="Arial" w:hAnsiTheme="minorHAnsi" w:cstheme="minorHAnsi"/>
                <w:b/>
                <w:bCs/>
                <w:color w:val="333399"/>
                <w:szCs w:val="22"/>
              </w:rPr>
              <w:t xml:space="preserve">Below </w:t>
            </w:r>
            <w:r w:rsidR="00833A42" w:rsidRPr="00833A42">
              <w:rPr>
                <w:rFonts w:asciiTheme="minorHAnsi" w:eastAsia="Arial" w:hAnsiTheme="minorHAnsi" w:cstheme="minorHAnsi"/>
                <w:b/>
                <w:bCs/>
                <w:color w:val="333399"/>
                <w:szCs w:val="22"/>
                <w:lang w:val="en-IE"/>
              </w:rPr>
              <w:t xml:space="preserve">€750k </w:t>
            </w:r>
            <w:r w:rsidR="00833A42" w:rsidRPr="00833A42">
              <w:rPr>
                <w:rFonts w:asciiTheme="minorHAnsi" w:eastAsia="Arial" w:hAnsiTheme="minorHAnsi" w:cstheme="minorHAnsi"/>
                <w:b/>
                <w:bCs/>
                <w:color w:val="333399"/>
                <w:szCs w:val="22"/>
              </w:rPr>
              <w:t>Procurement</w:t>
            </w:r>
            <w:r w:rsidR="00833A42" w:rsidRPr="00833A42">
              <w:rPr>
                <w:rFonts w:asciiTheme="minorHAnsi" w:eastAsia="Arial" w:hAnsiTheme="minorHAnsi" w:cstheme="minorHAnsi"/>
                <w:b/>
                <w:bCs/>
                <w:color w:val="333399"/>
                <w:szCs w:val="22"/>
                <w:lang w:val="en-IE"/>
              </w:rPr>
              <w:t xml:space="preserve"> </w:t>
            </w:r>
            <w:r w:rsidR="00833A42" w:rsidRPr="00833A42">
              <w:rPr>
                <w:rFonts w:asciiTheme="minorHAnsi" w:eastAsia="Arial" w:hAnsiTheme="minorHAnsi" w:cstheme="minorHAnsi"/>
                <w:b/>
                <w:bCs/>
                <w:color w:val="333399"/>
                <w:szCs w:val="22"/>
              </w:rPr>
              <w:t>Threshold</w:t>
            </w:r>
            <w:r w:rsidRPr="0045470A">
              <w:rPr>
                <w:rFonts w:asciiTheme="minorHAnsi" w:eastAsia="Arial" w:hAnsiTheme="minorHAnsi" w:cstheme="minorHAnsi"/>
                <w:b/>
                <w:color w:val="333399"/>
                <w:szCs w:val="22"/>
              </w:rPr>
              <w:t>)</w:t>
            </w:r>
          </w:p>
        </w:tc>
      </w:tr>
      <w:tr w:rsidR="00915155" w:rsidRPr="0045470A" w14:paraId="1F712730" w14:textId="77777777" w:rsidTr="00575317">
        <w:trPr>
          <w:trHeight w:val="390"/>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E4A0D60" w14:textId="77777777" w:rsidR="00915155" w:rsidRPr="00AF7D0E" w:rsidRDefault="00915155" w:rsidP="00C3400B">
            <w:pPr>
              <w:spacing w:after="0"/>
              <w:rPr>
                <w:rFonts w:asciiTheme="minorHAnsi" w:eastAsia="Arial" w:hAnsiTheme="minorHAnsi" w:cstheme="minorHAnsi"/>
                <w:b/>
                <w:bCs/>
                <w:color w:val="FFFFFF" w:themeColor="background1"/>
                <w:szCs w:val="22"/>
              </w:rPr>
            </w:pPr>
            <w:r w:rsidRPr="00AF7D0E">
              <w:rPr>
                <w:rFonts w:asciiTheme="minorHAnsi" w:eastAsia="Arial" w:hAnsiTheme="minorHAnsi" w:cstheme="minorHAnsi"/>
                <w:b/>
                <w:bCs/>
                <w:color w:val="FFFFFF" w:themeColor="background1"/>
                <w:szCs w:val="22"/>
              </w:rPr>
              <w:t>Contract Type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9EFCBFB" w14:textId="77777777" w:rsidR="00915155" w:rsidRPr="0045470A" w:rsidRDefault="00915155" w:rsidP="00C3400B">
            <w:pPr>
              <w:spacing w:after="0"/>
              <w:rPr>
                <w:rFonts w:asciiTheme="minorHAnsi" w:hAnsiTheme="minorHAnsi" w:cstheme="minorHAnsi"/>
                <w:b/>
                <w:color w:val="333399"/>
                <w:szCs w:val="22"/>
              </w:rPr>
            </w:pPr>
            <w:r w:rsidRPr="0045470A">
              <w:rPr>
                <w:rFonts w:asciiTheme="minorHAnsi" w:hAnsiTheme="minorHAnsi" w:cstheme="minorHAnsi"/>
                <w:b/>
                <w:color w:val="333399"/>
                <w:szCs w:val="22"/>
              </w:rPr>
              <w:t>Services</w:t>
            </w:r>
          </w:p>
        </w:tc>
      </w:tr>
      <w:tr w:rsidR="00915155" w:rsidRPr="0045470A" w14:paraId="0BD7408A" w14:textId="77777777" w:rsidTr="00575317">
        <w:trPr>
          <w:trHeight w:val="93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2F92F75" w14:textId="77777777" w:rsidR="00915155" w:rsidRPr="00AF7D0E" w:rsidRDefault="00915155" w:rsidP="00C3400B">
            <w:pPr>
              <w:spacing w:after="0"/>
              <w:rPr>
                <w:rFonts w:asciiTheme="minorHAnsi" w:eastAsia="Arial" w:hAnsiTheme="minorHAnsi" w:cstheme="minorHAnsi"/>
                <w:b/>
                <w:color w:val="FFFFFF" w:themeColor="background1"/>
                <w:szCs w:val="22"/>
              </w:rPr>
            </w:pPr>
            <w:r w:rsidRPr="00AF7D0E">
              <w:rPr>
                <w:rFonts w:asciiTheme="minorHAnsi" w:eastAsia="Arial" w:hAnsiTheme="minorHAnsi" w:cstheme="minorHAnsi"/>
                <w:b/>
                <w:color w:val="FFFFFF" w:themeColor="background1"/>
                <w:szCs w:val="22"/>
              </w:rPr>
              <w:t>Estimated Contract Value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2783F192" w14:textId="067B972B" w:rsidR="00915155" w:rsidRPr="0061299A" w:rsidRDefault="0061299A" w:rsidP="007D2F06">
            <w:pPr>
              <w:spacing w:after="0"/>
              <w:rPr>
                <w:rFonts w:asciiTheme="minorHAnsi" w:hAnsiTheme="minorHAnsi" w:cstheme="minorHAnsi"/>
                <w:b/>
                <w:color w:val="333399"/>
                <w:szCs w:val="22"/>
              </w:rPr>
            </w:pPr>
            <w:r w:rsidRPr="0061299A">
              <w:rPr>
                <w:rFonts w:asciiTheme="minorHAnsi" w:hAnsiTheme="minorHAnsi" w:cstheme="minorHAnsi"/>
                <w:b/>
                <w:color w:val="333399"/>
                <w:szCs w:val="22"/>
              </w:rPr>
              <w:t>€169,478.40</w:t>
            </w:r>
          </w:p>
        </w:tc>
      </w:tr>
      <w:tr w:rsidR="00915155" w:rsidRPr="0045470A" w14:paraId="48C5B720"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BD3A115" w14:textId="77777777" w:rsidR="00915155" w:rsidRPr="00AF7D0E" w:rsidRDefault="00915155" w:rsidP="00C3400B">
            <w:pPr>
              <w:spacing w:after="0"/>
              <w:rPr>
                <w:rFonts w:asciiTheme="minorHAnsi" w:eastAsia="Arial" w:hAnsiTheme="minorHAnsi" w:cstheme="minorHAnsi"/>
                <w:b/>
                <w:color w:val="FFFFFF" w:themeColor="background1"/>
                <w:szCs w:val="22"/>
              </w:rPr>
            </w:pPr>
            <w:r w:rsidRPr="00AF7D0E">
              <w:rPr>
                <w:rFonts w:asciiTheme="minorHAnsi" w:eastAsia="Arial" w:hAnsiTheme="minorHAnsi" w:cstheme="minorHAnsi"/>
                <w:b/>
                <w:color w:val="FFFFFF" w:themeColor="background1"/>
                <w:szCs w:val="22"/>
              </w:rPr>
              <w:t>Competition Publication Date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0D7903F" w14:textId="1AA3DCC6" w:rsidR="00915155" w:rsidRPr="0045470A" w:rsidRDefault="0061299A" w:rsidP="00C3400B">
            <w:pPr>
              <w:spacing w:after="0" w:line="240" w:lineRule="auto"/>
              <w:rPr>
                <w:rFonts w:asciiTheme="minorHAnsi" w:eastAsia="Arial" w:hAnsiTheme="minorHAnsi" w:cstheme="minorHAnsi"/>
                <w:b/>
                <w:color w:val="333399"/>
                <w:szCs w:val="22"/>
              </w:rPr>
            </w:pPr>
            <w:r>
              <w:rPr>
                <w:rFonts w:asciiTheme="minorHAnsi" w:hAnsiTheme="minorHAnsi" w:cstheme="minorHAnsi"/>
                <w:b/>
                <w:color w:val="333399"/>
                <w:szCs w:val="22"/>
              </w:rPr>
              <w:t>7</w:t>
            </w:r>
            <w:r w:rsidRPr="0061299A">
              <w:rPr>
                <w:rFonts w:asciiTheme="minorHAnsi" w:hAnsiTheme="minorHAnsi" w:cstheme="minorHAnsi"/>
                <w:b/>
                <w:color w:val="333399"/>
                <w:szCs w:val="22"/>
                <w:vertAlign w:val="superscript"/>
              </w:rPr>
              <w:t>th</w:t>
            </w:r>
            <w:r>
              <w:rPr>
                <w:rFonts w:asciiTheme="minorHAnsi" w:hAnsiTheme="minorHAnsi" w:cstheme="minorHAnsi"/>
                <w:b/>
                <w:color w:val="333399"/>
                <w:szCs w:val="22"/>
              </w:rPr>
              <w:t xml:space="preserve"> September 2026</w:t>
            </w:r>
          </w:p>
        </w:tc>
      </w:tr>
      <w:tr w:rsidR="00915155" w:rsidRPr="0045470A" w14:paraId="44334E15" w14:textId="77777777" w:rsidTr="00575317">
        <w:trPr>
          <w:trHeight w:val="54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40F123A" w14:textId="77777777" w:rsidR="00915155" w:rsidRPr="00AF7D0E" w:rsidRDefault="00915155" w:rsidP="00C3400B">
            <w:pPr>
              <w:spacing w:after="0" w:line="240" w:lineRule="auto"/>
              <w:rPr>
                <w:rFonts w:asciiTheme="minorHAnsi" w:eastAsia="Arial" w:hAnsiTheme="minorHAnsi" w:cstheme="minorHAnsi"/>
                <w:b/>
                <w:color w:val="FFFFFF" w:themeColor="background1"/>
                <w:szCs w:val="22"/>
              </w:rPr>
            </w:pPr>
            <w:r w:rsidRPr="00AF7D0E">
              <w:rPr>
                <w:rFonts w:asciiTheme="minorHAnsi" w:eastAsia="Arial" w:hAnsiTheme="minorHAnsi" w:cstheme="minorHAnsi"/>
                <w:b/>
                <w:color w:val="FFFFFF" w:themeColor="background1"/>
                <w:szCs w:val="22"/>
              </w:rPr>
              <w:t>Tender Deadline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313B1F7A" w14:textId="69FDE27D" w:rsidR="00915155" w:rsidRPr="0045470A" w:rsidRDefault="00915155" w:rsidP="00C3400B">
            <w:pPr>
              <w:spacing w:after="0" w:line="240" w:lineRule="auto"/>
              <w:rPr>
                <w:rFonts w:asciiTheme="minorHAnsi" w:hAnsiTheme="minorHAnsi" w:cstheme="minorHAnsi"/>
                <w:b/>
                <w:color w:val="333399"/>
                <w:szCs w:val="22"/>
              </w:rPr>
            </w:pPr>
            <w:r w:rsidRPr="0045470A">
              <w:rPr>
                <w:rFonts w:asciiTheme="minorHAnsi" w:hAnsiTheme="minorHAnsi" w:cstheme="minorHAnsi"/>
                <w:b/>
                <w:color w:val="333399"/>
                <w:szCs w:val="22"/>
              </w:rPr>
              <w:t>15:00hrs,</w:t>
            </w:r>
            <w:r w:rsidR="00CB7073">
              <w:rPr>
                <w:rFonts w:asciiTheme="minorHAnsi" w:hAnsiTheme="minorHAnsi" w:cstheme="minorHAnsi"/>
                <w:b/>
                <w:color w:val="333399"/>
                <w:szCs w:val="22"/>
              </w:rPr>
              <w:t xml:space="preserve"> on</w:t>
            </w:r>
            <w:r w:rsidRPr="0045470A">
              <w:rPr>
                <w:rFonts w:asciiTheme="minorHAnsi" w:hAnsiTheme="minorHAnsi" w:cstheme="minorHAnsi"/>
                <w:b/>
                <w:color w:val="333399"/>
                <w:szCs w:val="22"/>
              </w:rPr>
              <w:t xml:space="preserve"> </w:t>
            </w:r>
            <w:r w:rsidR="0061299A">
              <w:rPr>
                <w:rFonts w:asciiTheme="minorHAnsi" w:hAnsiTheme="minorHAnsi" w:cstheme="minorHAnsi"/>
                <w:b/>
                <w:color w:val="333399"/>
                <w:szCs w:val="22"/>
              </w:rPr>
              <w:t>28</w:t>
            </w:r>
            <w:r w:rsidR="0061299A" w:rsidRPr="0061299A">
              <w:rPr>
                <w:rFonts w:asciiTheme="minorHAnsi" w:hAnsiTheme="minorHAnsi" w:cstheme="minorHAnsi"/>
                <w:b/>
                <w:color w:val="333399"/>
                <w:szCs w:val="22"/>
                <w:vertAlign w:val="superscript"/>
              </w:rPr>
              <w:t>th</w:t>
            </w:r>
            <w:r w:rsidR="0061299A">
              <w:rPr>
                <w:rFonts w:asciiTheme="minorHAnsi" w:hAnsiTheme="minorHAnsi" w:cstheme="minorHAnsi"/>
                <w:b/>
                <w:color w:val="333399"/>
                <w:szCs w:val="22"/>
              </w:rPr>
              <w:t xml:space="preserve"> September 2026</w:t>
            </w:r>
          </w:p>
        </w:tc>
      </w:tr>
      <w:tr w:rsidR="00915155" w:rsidRPr="0045470A" w14:paraId="2730BF07" w14:textId="77777777" w:rsidTr="00575317">
        <w:trPr>
          <w:trHeight w:val="548"/>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F474F65" w14:textId="43EB36E7" w:rsidR="00915155" w:rsidRPr="00B429C1" w:rsidRDefault="00915155" w:rsidP="00C3400B">
            <w:pPr>
              <w:spacing w:after="0" w:line="240" w:lineRule="auto"/>
              <w:rPr>
                <w:rFonts w:asciiTheme="minorHAnsi" w:eastAsia="Arial" w:hAnsiTheme="minorHAnsi" w:cstheme="minorHAnsi"/>
                <w:b/>
                <w:color w:val="FFFFFF" w:themeColor="background1"/>
                <w:szCs w:val="22"/>
              </w:rPr>
            </w:pPr>
            <w:r w:rsidRPr="00B429C1">
              <w:rPr>
                <w:rFonts w:asciiTheme="minorHAnsi" w:eastAsia="Arial" w:hAnsiTheme="minorHAnsi" w:cstheme="minorHAnsi"/>
                <w:b/>
                <w:color w:val="FFFFFF" w:themeColor="background1"/>
                <w:szCs w:val="22"/>
              </w:rPr>
              <w:t xml:space="preserve">Closing Date for Clarifications and </w:t>
            </w:r>
            <w:r w:rsidR="00211C03" w:rsidRPr="00B429C1">
              <w:rPr>
                <w:rFonts w:asciiTheme="minorHAnsi" w:eastAsia="Arial" w:hAnsiTheme="minorHAnsi" w:cstheme="minorHAnsi"/>
                <w:b/>
                <w:color w:val="FFFFFF" w:themeColor="background1"/>
                <w:szCs w:val="22"/>
              </w:rPr>
              <w:t>Q</w:t>
            </w:r>
            <w:r w:rsidRPr="00B429C1">
              <w:rPr>
                <w:rFonts w:asciiTheme="minorHAnsi" w:eastAsia="Arial" w:hAnsiTheme="minorHAnsi" w:cstheme="minorHAnsi"/>
                <w:b/>
                <w:color w:val="FFFFFF" w:themeColor="background1"/>
                <w:szCs w:val="22"/>
              </w:rPr>
              <w:t>ueries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DBDD8BD" w14:textId="2A80B2D8" w:rsidR="00915155" w:rsidRPr="0023262A" w:rsidRDefault="00915155" w:rsidP="00C3400B">
            <w:pPr>
              <w:spacing w:after="0" w:line="240" w:lineRule="auto"/>
              <w:rPr>
                <w:rFonts w:asciiTheme="minorHAnsi" w:hAnsiTheme="minorHAnsi" w:cstheme="minorHAnsi"/>
                <w:b/>
                <w:color w:val="333399"/>
                <w:szCs w:val="22"/>
                <w:highlight w:val="yellow"/>
                <w:lang w:val="en-IE"/>
              </w:rPr>
            </w:pPr>
            <w:r w:rsidRPr="0045470A">
              <w:rPr>
                <w:rFonts w:asciiTheme="minorHAnsi" w:hAnsiTheme="minorHAnsi" w:cstheme="minorHAnsi"/>
                <w:b/>
                <w:color w:val="333399"/>
                <w:szCs w:val="22"/>
              </w:rPr>
              <w:t xml:space="preserve">15:00hrs, </w:t>
            </w:r>
            <w:r w:rsidR="00CB7073" w:rsidRPr="00C83E89">
              <w:rPr>
                <w:rFonts w:asciiTheme="minorHAnsi" w:hAnsiTheme="minorHAnsi" w:cstheme="minorHAnsi"/>
                <w:b/>
                <w:color w:val="333399"/>
                <w:szCs w:val="22"/>
              </w:rPr>
              <w:t>on</w:t>
            </w:r>
            <w:r w:rsidRPr="00C83E89">
              <w:rPr>
                <w:rFonts w:asciiTheme="minorHAnsi" w:hAnsiTheme="minorHAnsi" w:cstheme="minorHAnsi"/>
                <w:b/>
                <w:color w:val="333399"/>
                <w:szCs w:val="22"/>
              </w:rPr>
              <w:t xml:space="preserve"> </w:t>
            </w:r>
            <w:r w:rsidR="0061299A" w:rsidRPr="00C83E89">
              <w:rPr>
                <w:rFonts w:asciiTheme="minorHAnsi" w:hAnsiTheme="minorHAnsi" w:cstheme="minorHAnsi"/>
                <w:b/>
                <w:color w:val="333399"/>
                <w:szCs w:val="22"/>
              </w:rPr>
              <w:t xml:space="preserve"> 28</w:t>
            </w:r>
            <w:r w:rsidR="0061299A" w:rsidRPr="00C83E89">
              <w:rPr>
                <w:rFonts w:asciiTheme="minorHAnsi" w:hAnsiTheme="minorHAnsi" w:cstheme="minorHAnsi"/>
                <w:b/>
                <w:color w:val="333399"/>
                <w:szCs w:val="22"/>
                <w:vertAlign w:val="superscript"/>
              </w:rPr>
              <w:t>th</w:t>
            </w:r>
            <w:r w:rsidR="0061299A" w:rsidRPr="00C83E89">
              <w:rPr>
                <w:rFonts w:asciiTheme="minorHAnsi" w:hAnsiTheme="minorHAnsi" w:cstheme="minorHAnsi"/>
                <w:b/>
                <w:color w:val="333399"/>
                <w:szCs w:val="22"/>
              </w:rPr>
              <w:t xml:space="preserve"> September 2026</w:t>
            </w:r>
          </w:p>
        </w:tc>
      </w:tr>
      <w:tr w:rsidR="00915155" w:rsidRPr="0045470A" w14:paraId="2DF1C3C6"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41D2678" w14:textId="1E8F016F" w:rsidR="00915155" w:rsidRPr="00B429C1" w:rsidRDefault="00915155" w:rsidP="00C3400B">
            <w:pPr>
              <w:spacing w:after="0"/>
              <w:rPr>
                <w:rFonts w:asciiTheme="minorHAnsi" w:eastAsia="Arial" w:hAnsiTheme="minorHAnsi" w:cstheme="minorHAnsi"/>
                <w:b/>
                <w:color w:val="FFFFFF" w:themeColor="background1"/>
                <w:szCs w:val="22"/>
              </w:rPr>
            </w:pPr>
            <w:r w:rsidRPr="00B429C1">
              <w:rPr>
                <w:rFonts w:asciiTheme="minorHAnsi" w:eastAsia="Arial" w:hAnsiTheme="minorHAnsi" w:cstheme="minorHAnsi"/>
                <w:b/>
                <w:color w:val="FFFFFF" w:themeColor="background1"/>
                <w:szCs w:val="22"/>
              </w:rPr>
              <w:t xml:space="preserve">Clarification </w:t>
            </w:r>
            <w:r w:rsidR="00C3400B" w:rsidRPr="00B429C1">
              <w:rPr>
                <w:rFonts w:asciiTheme="minorHAnsi" w:eastAsia="Arial" w:hAnsiTheme="minorHAnsi" w:cstheme="minorHAnsi"/>
                <w:b/>
                <w:color w:val="FFFFFF" w:themeColor="background1"/>
                <w:szCs w:val="22"/>
              </w:rPr>
              <w:t>/ Queries</w:t>
            </w:r>
            <w:r w:rsidRPr="00B429C1">
              <w:rPr>
                <w:rFonts w:asciiTheme="minorHAnsi" w:eastAsia="Arial" w:hAnsiTheme="minorHAnsi" w:cstheme="minorHAnsi"/>
                <w:b/>
                <w:color w:val="FFFFFF" w:themeColor="background1"/>
                <w:szCs w:val="22"/>
              </w:rPr>
              <w:t xml:space="preserve"> only via</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3D59828A" w14:textId="77777777" w:rsidR="00915155" w:rsidRPr="0045470A" w:rsidRDefault="00915155" w:rsidP="00C3400B">
            <w:pPr>
              <w:tabs>
                <w:tab w:val="left" w:pos="1665"/>
              </w:tabs>
              <w:spacing w:after="0"/>
              <w:rPr>
                <w:rFonts w:asciiTheme="minorHAnsi" w:hAnsiTheme="minorHAnsi" w:cstheme="minorHAnsi"/>
                <w:szCs w:val="22"/>
              </w:rPr>
            </w:pPr>
            <w:hyperlink r:id="rId16" w:history="1">
              <w:proofErr w:type="spellStart"/>
              <w:r w:rsidRPr="0045470A">
                <w:rPr>
                  <w:rStyle w:val="Hyperlink"/>
                  <w:rFonts w:asciiTheme="minorHAnsi" w:eastAsia="Arial" w:hAnsiTheme="minorHAnsi" w:cstheme="minorHAnsi"/>
                  <w:b/>
                  <w:szCs w:val="22"/>
                </w:rPr>
                <w:t>eTenders</w:t>
              </w:r>
              <w:proofErr w:type="spellEnd"/>
            </w:hyperlink>
          </w:p>
        </w:tc>
      </w:tr>
      <w:tr w:rsidR="00915155" w:rsidRPr="0045470A" w14:paraId="76D31254" w14:textId="77777777" w:rsidTr="0061299A">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EF03C07" w14:textId="77777777" w:rsidR="00915155" w:rsidRPr="00B429C1" w:rsidRDefault="00915155" w:rsidP="00C3400B">
            <w:pPr>
              <w:spacing w:after="0"/>
              <w:rPr>
                <w:rFonts w:asciiTheme="minorHAnsi" w:eastAsia="Arial" w:hAnsiTheme="minorHAnsi" w:cstheme="minorHAnsi"/>
                <w:b/>
                <w:color w:val="FFFFFF" w:themeColor="background1"/>
                <w:szCs w:val="22"/>
              </w:rPr>
            </w:pPr>
            <w:r w:rsidRPr="00B429C1">
              <w:rPr>
                <w:rFonts w:asciiTheme="minorHAnsi" w:eastAsia="Arial" w:hAnsiTheme="minorHAnsi" w:cstheme="minorHAnsi"/>
                <w:b/>
                <w:color w:val="FFFFFF" w:themeColor="background1"/>
                <w:szCs w:val="22"/>
              </w:rPr>
              <w:t>Language tenders must be submitted in</w:t>
            </w:r>
          </w:p>
        </w:tc>
        <w:tc>
          <w:tcPr>
            <w:tcW w:w="3125"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513B9BC1" w14:textId="270B505E" w:rsidR="00915155" w:rsidRPr="0061299A" w:rsidRDefault="0061299A" w:rsidP="00C3400B">
            <w:pPr>
              <w:spacing w:after="0"/>
              <w:rPr>
                <w:rFonts w:asciiTheme="minorHAnsi" w:hAnsiTheme="minorHAnsi" w:cstheme="minorHAnsi"/>
                <w:b/>
                <w:bCs/>
                <w:color w:val="333399"/>
                <w:szCs w:val="22"/>
              </w:rPr>
            </w:pPr>
            <w:r w:rsidRPr="0061299A">
              <w:rPr>
                <w:rFonts w:asciiTheme="minorHAnsi" w:hAnsiTheme="minorHAnsi" w:cstheme="minorHAnsi"/>
                <w:b/>
                <w:bCs/>
                <w:color w:val="333399"/>
                <w:szCs w:val="22"/>
              </w:rPr>
              <w:t>English</w:t>
            </w:r>
          </w:p>
        </w:tc>
      </w:tr>
      <w:tr w:rsidR="00915155" w:rsidRPr="0045470A" w14:paraId="0EDF8DE1"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A730AD7" w14:textId="77777777" w:rsidR="00915155" w:rsidRPr="00B429C1" w:rsidRDefault="00915155" w:rsidP="00C3400B">
            <w:pPr>
              <w:spacing w:after="0"/>
              <w:rPr>
                <w:rFonts w:asciiTheme="minorHAnsi" w:eastAsia="Arial" w:hAnsiTheme="minorHAnsi" w:cstheme="minorHAnsi"/>
                <w:b/>
                <w:color w:val="FFFFFF" w:themeColor="background1"/>
                <w:szCs w:val="22"/>
              </w:rPr>
            </w:pPr>
            <w:r w:rsidRPr="00B429C1">
              <w:rPr>
                <w:rFonts w:asciiTheme="minorHAnsi" w:eastAsia="Arial" w:hAnsiTheme="minorHAnsi" w:cstheme="minorHAnsi"/>
                <w:b/>
                <w:color w:val="FFFFFF" w:themeColor="background1"/>
                <w:szCs w:val="22"/>
              </w:rPr>
              <w:t>Mandatory Site Visit Dates</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A73AA5A" w14:textId="08B6C686" w:rsidR="00915155" w:rsidRPr="00A22FB6" w:rsidRDefault="00A22FB6" w:rsidP="00C3400B">
            <w:pPr>
              <w:spacing w:after="0"/>
              <w:rPr>
                <w:rFonts w:asciiTheme="minorHAnsi" w:hAnsiTheme="minorHAnsi" w:cstheme="minorHAnsi"/>
                <w:b/>
                <w:color w:val="333399"/>
                <w:szCs w:val="22"/>
              </w:rPr>
            </w:pPr>
            <w:r w:rsidRPr="00A22FB6">
              <w:rPr>
                <w:rFonts w:asciiTheme="minorHAnsi" w:hAnsiTheme="minorHAnsi" w:cstheme="minorHAnsi"/>
                <w:b/>
                <w:color w:val="333399"/>
                <w:szCs w:val="22"/>
              </w:rPr>
              <w:t>14</w:t>
            </w:r>
            <w:r w:rsidRPr="00A22FB6">
              <w:rPr>
                <w:rFonts w:asciiTheme="minorHAnsi" w:hAnsiTheme="minorHAnsi" w:cstheme="minorHAnsi"/>
                <w:b/>
                <w:color w:val="333399"/>
                <w:szCs w:val="22"/>
                <w:vertAlign w:val="superscript"/>
              </w:rPr>
              <w:t>th</w:t>
            </w:r>
            <w:r w:rsidRPr="00A22FB6">
              <w:rPr>
                <w:rFonts w:asciiTheme="minorHAnsi" w:hAnsiTheme="minorHAnsi" w:cstheme="minorHAnsi"/>
                <w:b/>
                <w:color w:val="333399"/>
                <w:szCs w:val="22"/>
              </w:rPr>
              <w:t xml:space="preserve"> September 2026</w:t>
            </w:r>
          </w:p>
          <w:p w14:paraId="525B2D24" w14:textId="633CE483" w:rsidR="00915155" w:rsidRPr="0045470A" w:rsidRDefault="00915155" w:rsidP="00C3400B">
            <w:pPr>
              <w:spacing w:after="0" w:line="240" w:lineRule="auto"/>
              <w:rPr>
                <w:rFonts w:asciiTheme="minorHAnsi" w:hAnsiTheme="minorHAnsi" w:cstheme="minorHAnsi"/>
                <w:b/>
                <w:color w:val="333399"/>
                <w:szCs w:val="22"/>
              </w:rPr>
            </w:pPr>
            <w:r w:rsidRPr="0045470A">
              <w:rPr>
                <w:rFonts w:asciiTheme="minorHAnsi" w:hAnsiTheme="minorHAnsi" w:cstheme="minorHAnsi"/>
                <w:b/>
                <w:color w:val="333399"/>
                <w:szCs w:val="22"/>
              </w:rPr>
              <w:t xml:space="preserve">By Appointment Only to </w:t>
            </w:r>
            <w:r w:rsidR="00A22FB6">
              <w:rPr>
                <w:rFonts w:asciiTheme="minorHAnsi" w:hAnsiTheme="minorHAnsi" w:cstheme="minorHAnsi"/>
                <w:b/>
                <w:color w:val="333399"/>
                <w:szCs w:val="22"/>
              </w:rPr>
              <w:t>info@toomevarans.com</w:t>
            </w:r>
          </w:p>
        </w:tc>
      </w:tr>
      <w:tr w:rsidR="00915155" w:rsidRPr="0045470A" w14:paraId="4FF9D005"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152B560" w14:textId="7E87DD99" w:rsidR="00915155" w:rsidRPr="00B429C1" w:rsidRDefault="00915155" w:rsidP="00C3400B">
            <w:pPr>
              <w:spacing w:after="0" w:line="240" w:lineRule="auto"/>
              <w:rPr>
                <w:rFonts w:asciiTheme="minorHAnsi" w:eastAsia="Arial" w:hAnsiTheme="minorHAnsi" w:cstheme="minorHAnsi"/>
                <w:b/>
                <w:color w:val="FFFFFF" w:themeColor="background1"/>
                <w:szCs w:val="22"/>
              </w:rPr>
            </w:pPr>
            <w:r w:rsidRPr="00B429C1">
              <w:rPr>
                <w:rFonts w:asciiTheme="minorHAnsi" w:eastAsia="Arial" w:hAnsiTheme="minorHAnsi" w:cstheme="minorHAnsi"/>
                <w:b/>
                <w:color w:val="FFFFFF" w:themeColor="background1"/>
                <w:szCs w:val="22"/>
              </w:rPr>
              <w:t xml:space="preserve">Location and access to </w:t>
            </w:r>
            <w:r w:rsidR="00C3400B" w:rsidRPr="00B429C1">
              <w:rPr>
                <w:rFonts w:asciiTheme="minorHAnsi" w:eastAsia="Arial" w:hAnsiTheme="minorHAnsi" w:cstheme="minorHAnsi"/>
                <w:b/>
                <w:color w:val="FFFFFF" w:themeColor="background1"/>
                <w:szCs w:val="22"/>
              </w:rPr>
              <w:t>the current</w:t>
            </w:r>
            <w:r w:rsidRPr="00B429C1">
              <w:rPr>
                <w:rFonts w:asciiTheme="minorHAnsi" w:eastAsia="Arial" w:hAnsiTheme="minorHAnsi" w:cstheme="minorHAnsi"/>
                <w:b/>
                <w:color w:val="FFFFFF" w:themeColor="background1"/>
                <w:szCs w:val="22"/>
              </w:rPr>
              <w:t xml:space="preserve"> </w:t>
            </w:r>
            <w:r w:rsidRPr="00B429C1">
              <w:rPr>
                <w:rFonts w:asciiTheme="minorHAnsi" w:hAnsiTheme="minorHAnsi" w:cstheme="minorHAnsi"/>
                <w:b/>
                <w:color w:val="FFFFFF" w:themeColor="background1"/>
                <w:szCs w:val="22"/>
              </w:rPr>
              <w:t>designated food preparation area and/or servery area, if any</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D04E609" w14:textId="2C9BE7D4" w:rsidR="00915155" w:rsidRPr="00A22FB6" w:rsidRDefault="00A22FB6" w:rsidP="00C3400B">
            <w:pPr>
              <w:spacing w:after="0"/>
              <w:rPr>
                <w:rFonts w:asciiTheme="minorHAnsi" w:hAnsiTheme="minorHAnsi" w:cstheme="minorHAnsi"/>
                <w:bCs/>
                <w:color w:val="333399"/>
                <w:szCs w:val="22"/>
              </w:rPr>
            </w:pPr>
            <w:r w:rsidRPr="00A22FB6">
              <w:rPr>
                <w:rStyle w:val="Strong"/>
                <w:bCs w:val="0"/>
              </w:rPr>
              <w:t>n</w:t>
            </w:r>
            <w:r w:rsidRPr="00A22FB6">
              <w:rPr>
                <w:rStyle w:val="Strong"/>
              </w:rPr>
              <w:t>/a</w:t>
            </w:r>
          </w:p>
        </w:tc>
      </w:tr>
      <w:tr w:rsidR="00915155" w:rsidRPr="0045470A" w14:paraId="0F523980" w14:textId="77777777" w:rsidTr="00575317">
        <w:trPr>
          <w:trHeight w:val="58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DAE271C" w14:textId="09BC6A55" w:rsidR="00915155" w:rsidRPr="00B429C1" w:rsidRDefault="00915155" w:rsidP="00C3400B">
            <w:pPr>
              <w:spacing w:after="0"/>
              <w:rPr>
                <w:rFonts w:asciiTheme="minorHAnsi" w:eastAsia="Arial" w:hAnsiTheme="minorHAnsi" w:cstheme="minorHAnsi"/>
                <w:b/>
                <w:color w:val="FFFFFF" w:themeColor="background1"/>
                <w:szCs w:val="22"/>
              </w:rPr>
            </w:pPr>
            <w:r w:rsidRPr="00B429C1">
              <w:rPr>
                <w:rFonts w:asciiTheme="minorHAnsi" w:eastAsia="Arial" w:hAnsiTheme="minorHAnsi" w:cstheme="minorHAnsi"/>
                <w:b/>
                <w:color w:val="FFFFFF" w:themeColor="background1"/>
                <w:szCs w:val="22"/>
              </w:rPr>
              <w:t xml:space="preserve">Minimum Annual Turnover Required </w:t>
            </w:r>
            <w:r w:rsidR="00D50E3D">
              <w:rPr>
                <w:rFonts w:asciiTheme="minorHAnsi" w:eastAsia="Arial" w:hAnsiTheme="minorHAnsi" w:cstheme="minorHAnsi"/>
                <w:b/>
                <w:color w:val="FFFFFF" w:themeColor="background1"/>
                <w:szCs w:val="22"/>
              </w:rPr>
              <w:t>of Service Provider</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D1F2819" w14:textId="420A5356" w:rsidR="00915155" w:rsidRPr="00A22FB6" w:rsidRDefault="00A22FB6" w:rsidP="00C3400B">
            <w:pPr>
              <w:spacing w:after="0" w:line="240" w:lineRule="auto"/>
              <w:rPr>
                <w:rFonts w:asciiTheme="minorHAnsi" w:hAnsiTheme="minorHAnsi" w:cstheme="minorHAnsi"/>
                <w:b/>
                <w:color w:val="333399"/>
                <w:szCs w:val="22"/>
              </w:rPr>
            </w:pPr>
            <w:r w:rsidRPr="00A22FB6">
              <w:rPr>
                <w:rFonts w:asciiTheme="minorHAnsi" w:hAnsiTheme="minorHAnsi" w:cstheme="minorHAnsi"/>
                <w:b/>
                <w:color w:val="333399"/>
                <w:szCs w:val="22"/>
              </w:rPr>
              <w:t>€56,492.80</w:t>
            </w:r>
          </w:p>
        </w:tc>
      </w:tr>
      <w:tr w:rsidR="00915155" w:rsidRPr="0045470A" w14:paraId="75EA4E4E" w14:textId="77777777" w:rsidTr="003E7BBB">
        <w:trPr>
          <w:trHeight w:val="300"/>
        </w:trPr>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074A4FC" w14:textId="77777777" w:rsidR="00915155" w:rsidRPr="0045470A" w:rsidRDefault="00915155" w:rsidP="00C3400B">
            <w:pPr>
              <w:spacing w:after="0" w:line="240" w:lineRule="auto"/>
              <w:jc w:val="both"/>
              <w:rPr>
                <w:rFonts w:asciiTheme="minorHAnsi" w:hAnsiTheme="minorHAnsi" w:cstheme="minorHAnsi"/>
                <w:b/>
                <w:bCs/>
                <w:color w:val="FFFFFF" w:themeColor="background1"/>
                <w:szCs w:val="22"/>
              </w:rPr>
            </w:pPr>
            <w:r w:rsidRPr="0045470A">
              <w:rPr>
                <w:rFonts w:asciiTheme="minorHAnsi" w:hAnsiTheme="minorHAnsi" w:cstheme="minorHAnsi"/>
                <w:b/>
                <w:bCs/>
                <w:color w:val="FFFFFF" w:themeColor="background1"/>
                <w:szCs w:val="22"/>
              </w:rPr>
              <w:t>This is a single stage tender procedure whereby all interested parties, who are registered Food Business Operators, may tender, but only those meeting the selection criteria (financial and technical capacity) will be deemed eligible for evaluation against the award criteria.</w:t>
            </w:r>
          </w:p>
        </w:tc>
      </w:tr>
      <w:tr w:rsidR="00915155" w:rsidRPr="0045470A" w14:paraId="5F341466" w14:textId="77777777" w:rsidTr="003A382E">
        <w:trPr>
          <w:trHeight w:val="193"/>
        </w:trPr>
        <w:tc>
          <w:tcPr>
            <w:tcW w:w="5000" w:type="pct"/>
            <w:gridSpan w:val="2"/>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38CB02B8" w14:textId="77777777" w:rsidR="00915155" w:rsidRPr="0045470A" w:rsidRDefault="00915155" w:rsidP="00C3400B">
            <w:pPr>
              <w:spacing w:after="0" w:line="240" w:lineRule="auto"/>
              <w:jc w:val="both"/>
              <w:rPr>
                <w:rFonts w:asciiTheme="minorHAnsi" w:hAnsiTheme="minorHAnsi" w:cstheme="minorHAnsi"/>
                <w:b/>
                <w:bCs/>
                <w:color w:val="FFFFFF" w:themeColor="background1"/>
                <w:szCs w:val="22"/>
              </w:rPr>
            </w:pPr>
            <w:r w:rsidRPr="0045470A">
              <w:rPr>
                <w:rFonts w:asciiTheme="minorHAnsi" w:hAnsiTheme="minorHAnsi" w:cstheme="minorHAnsi"/>
                <w:b/>
                <w:bCs/>
                <w:szCs w:val="22"/>
              </w:rPr>
              <w:t>Table 1</w:t>
            </w:r>
          </w:p>
        </w:tc>
      </w:tr>
    </w:tbl>
    <w:p w14:paraId="2A671485" w14:textId="77777777" w:rsidR="000B56F9" w:rsidRPr="000B56F9" w:rsidRDefault="000B56F9" w:rsidP="000B56F9">
      <w:pPr>
        <w:rPr>
          <w:b/>
          <w:lang w:val="en-US"/>
        </w:rPr>
      </w:pPr>
    </w:p>
    <w:p w14:paraId="4F8B0796" w14:textId="77777777" w:rsidR="00DA4A63" w:rsidRDefault="00DA4A63" w:rsidP="00220BB7"/>
    <w:tbl>
      <w:tblPr>
        <w:tblW w:w="5001" w:type="pct"/>
        <w:tblLayout w:type="fixed"/>
        <w:tblLook w:val="01E0" w:firstRow="1" w:lastRow="1" w:firstColumn="1" w:lastColumn="1" w:noHBand="0" w:noVBand="0"/>
      </w:tblPr>
      <w:tblGrid>
        <w:gridCol w:w="777"/>
        <w:gridCol w:w="8296"/>
      </w:tblGrid>
      <w:tr w:rsidR="00DA4A63" w:rsidRPr="00CB5B77" w14:paraId="471DEEBB" w14:textId="77777777" w:rsidTr="00C57B0A">
        <w:tc>
          <w:tcPr>
            <w:tcW w:w="428" w:type="pct"/>
          </w:tcPr>
          <w:p w14:paraId="050B64F4" w14:textId="77777777" w:rsidR="00DA4A63" w:rsidRDefault="00DA4A63" w:rsidP="00EE6D3D">
            <w:pPr>
              <w:spacing w:line="320" w:lineRule="auto"/>
              <w:jc w:val="both"/>
              <w:rPr>
                <w:color w:val="0000FF"/>
              </w:rPr>
            </w:pPr>
            <w:r w:rsidRPr="000E5DB7">
              <w:rPr>
                <w:color w:val="0000FF"/>
              </w:rPr>
              <w:t>1.1</w:t>
            </w:r>
          </w:p>
        </w:tc>
        <w:tc>
          <w:tcPr>
            <w:tcW w:w="4572" w:type="pct"/>
          </w:tcPr>
          <w:p w14:paraId="48D5A4BE" w14:textId="7AD7F510" w:rsidR="00E26F1F" w:rsidRDefault="00DA4A63" w:rsidP="00AF7D0E">
            <w:pPr>
              <w:jc w:val="both"/>
            </w:pPr>
            <w:r w:rsidRPr="220D17C0">
              <w:rPr>
                <w:rFonts w:cstheme="minorBidi"/>
              </w:rPr>
              <w:t>The Board of Management of</w:t>
            </w:r>
            <w:r w:rsidR="00A22FB6">
              <w:rPr>
                <w:rFonts w:cstheme="minorBidi"/>
              </w:rPr>
              <w:t xml:space="preserve"> </w:t>
            </w:r>
            <w:proofErr w:type="spellStart"/>
            <w:r w:rsidR="00A22FB6">
              <w:rPr>
                <w:rFonts w:cstheme="minorBidi"/>
              </w:rPr>
              <w:t>Scoil</w:t>
            </w:r>
            <w:proofErr w:type="spellEnd"/>
            <w:r w:rsidR="00A22FB6">
              <w:rPr>
                <w:rFonts w:cstheme="minorBidi"/>
              </w:rPr>
              <w:t xml:space="preserve"> Naomh </w:t>
            </w:r>
            <w:proofErr w:type="spellStart"/>
            <w:r w:rsidR="00A22FB6">
              <w:rPr>
                <w:rFonts w:cstheme="minorBidi"/>
              </w:rPr>
              <w:t>sheosaimh</w:t>
            </w:r>
            <w:proofErr w:type="spellEnd"/>
            <w:r w:rsidRPr="220D17C0">
              <w:rPr>
                <w:rFonts w:cstheme="minorBidi"/>
              </w:rPr>
              <w:t xml:space="preserve"> </w:t>
            </w:r>
            <w:r w:rsidRPr="00CC568F">
              <w:t>(the “Contracting Authority”)</w:t>
            </w:r>
            <w:r w:rsidRPr="000E5DB7">
              <w:t xml:space="preserve"> invites tenders (“Tenders”) to this </w:t>
            </w:r>
            <w:r w:rsidR="001746E7">
              <w:t xml:space="preserve">call </w:t>
            </w:r>
            <w:r w:rsidRPr="000E5DB7">
              <w:t xml:space="preserve">for </w:t>
            </w:r>
            <w:r>
              <w:t>t</w:t>
            </w:r>
            <w:r w:rsidRPr="000E5DB7">
              <w:t>enders (“</w:t>
            </w:r>
            <w:r>
              <w:t>CFT</w:t>
            </w:r>
            <w:r w:rsidRPr="000E5DB7">
              <w:t>”) from economic operators</w:t>
            </w:r>
            <w:r w:rsidR="00CB7CA7">
              <w:t xml:space="preserve"> </w:t>
            </w:r>
            <w:r w:rsidRPr="000E5DB7">
              <w:t xml:space="preserve">“Tenderers”) for the provision of the services as described in Appendix 1 to this </w:t>
            </w:r>
            <w:r>
              <w:t>CFT</w:t>
            </w:r>
            <w:r w:rsidRPr="000E5DB7">
              <w:t xml:space="preserve"> (the </w:t>
            </w:r>
            <w:r>
              <w:t>“</w:t>
            </w:r>
            <w:r w:rsidRPr="000E5DB7">
              <w:t xml:space="preserve">Services”). </w:t>
            </w:r>
          </w:p>
        </w:tc>
      </w:tr>
      <w:tr w:rsidR="00DA4A63" w:rsidRPr="00CB5B77" w14:paraId="5AFB4615" w14:textId="77777777" w:rsidTr="00C57B0A">
        <w:tc>
          <w:tcPr>
            <w:tcW w:w="428" w:type="pct"/>
          </w:tcPr>
          <w:p w14:paraId="625C5060" w14:textId="77777777" w:rsidR="00DA4A63" w:rsidRDefault="00DA4A63" w:rsidP="00EE6D3D">
            <w:pPr>
              <w:spacing w:line="320" w:lineRule="auto"/>
              <w:jc w:val="both"/>
              <w:rPr>
                <w:color w:val="0000FF"/>
              </w:rPr>
            </w:pPr>
            <w:r w:rsidRPr="000E5DB7">
              <w:rPr>
                <w:color w:val="0000FF"/>
              </w:rPr>
              <w:lastRenderedPageBreak/>
              <w:t>1.2</w:t>
            </w:r>
          </w:p>
        </w:tc>
        <w:tc>
          <w:tcPr>
            <w:tcW w:w="4572" w:type="pct"/>
          </w:tcPr>
          <w:p w14:paraId="0A8467EB" w14:textId="20D96364" w:rsidR="004C766F" w:rsidRPr="00CB7CA7" w:rsidRDefault="00DA4A63" w:rsidP="00EE6D3D">
            <w:pPr>
              <w:jc w:val="both"/>
              <w:rPr>
                <w:b/>
                <w:bCs/>
              </w:rPr>
            </w:pPr>
            <w:r w:rsidRPr="00CB7CA7">
              <w:rPr>
                <w:b/>
                <w:bCs/>
              </w:rPr>
              <w:t>In summary, the Services comprise:</w:t>
            </w:r>
          </w:p>
          <w:p w14:paraId="14934B36" w14:textId="01B59EAD" w:rsidR="00DA4A63" w:rsidRDefault="004C766F" w:rsidP="00EE6D3D">
            <w:pPr>
              <w:jc w:val="both"/>
            </w:pPr>
            <w:r>
              <w:t>T</w:t>
            </w:r>
            <w:r w:rsidR="00FC1BFD">
              <w:t xml:space="preserve">he provision of catering services to </w:t>
            </w:r>
            <w:r w:rsidR="00DA4A63">
              <w:t>provi</w:t>
            </w:r>
            <w:r w:rsidR="00FC1BFD">
              <w:t xml:space="preserve">de </w:t>
            </w:r>
            <w:r w:rsidR="00E46EAC" w:rsidRPr="00EE6D3D">
              <w:rPr>
                <w:b/>
                <w:u w:val="single"/>
              </w:rPr>
              <w:t>HOT MEALS</w:t>
            </w:r>
            <w:r w:rsidR="00E46EAC" w:rsidRPr="00F72E8E">
              <w:rPr>
                <w:b/>
              </w:rPr>
              <w:t xml:space="preserve"> </w:t>
            </w:r>
            <w:r w:rsidR="00DA4A63">
              <w:t xml:space="preserve">to the students of the Contracting Authority in full compliance with </w:t>
            </w:r>
            <w:r w:rsidR="005B6A24">
              <w:t xml:space="preserve">the </w:t>
            </w:r>
            <w:r w:rsidR="005B6A24" w:rsidRPr="384C2E2E">
              <w:rPr>
                <w:rFonts w:cstheme="minorBidi"/>
              </w:rPr>
              <w:t>Department</w:t>
            </w:r>
            <w:r w:rsidR="00DA4A63">
              <w:rPr>
                <w:rFonts w:cstheme="minorBidi"/>
              </w:rPr>
              <w:t xml:space="preserve"> of Social Protection’s </w:t>
            </w:r>
            <w:r w:rsidR="00DA4A63" w:rsidRPr="384C2E2E">
              <w:rPr>
                <w:rFonts w:cstheme="minorBidi"/>
              </w:rPr>
              <w:t xml:space="preserve">School </w:t>
            </w:r>
            <w:r w:rsidR="00A82074">
              <w:rPr>
                <w:rFonts w:cstheme="minorBidi"/>
              </w:rPr>
              <w:t xml:space="preserve">Hot </w:t>
            </w:r>
            <w:r w:rsidR="00DA4A63" w:rsidRPr="384C2E2E">
              <w:rPr>
                <w:rFonts w:cstheme="minorBidi"/>
              </w:rPr>
              <w:t>Meals Scheme</w:t>
            </w:r>
            <w:r w:rsidR="00DA4A63">
              <w:t xml:space="preserve">. </w:t>
            </w:r>
          </w:p>
          <w:p w14:paraId="71B909DE" w14:textId="39E53160" w:rsidR="00DA4A63" w:rsidRDefault="00DA4A63" w:rsidP="00EE6D3D">
            <w:pPr>
              <w:jc w:val="both"/>
            </w:pPr>
            <w:r>
              <w:t xml:space="preserve">The Contracting Authority requires that the Services are made available each day of the school year for the total </w:t>
            </w:r>
            <w:r w:rsidRPr="009D56C6">
              <w:t>number of students</w:t>
            </w:r>
            <w:r>
              <w:t xml:space="preserve"> as set out in </w:t>
            </w:r>
            <w:r w:rsidR="00E46EAC">
              <w:t>T</w:t>
            </w:r>
            <w:r>
              <w:t>able 1 above</w:t>
            </w:r>
            <w:r w:rsidR="00E46EAC">
              <w:t>.</w:t>
            </w:r>
          </w:p>
          <w:p w14:paraId="62BC6CC7" w14:textId="77777777" w:rsidR="00DA4A63" w:rsidRDefault="00E46EAC" w:rsidP="00EE6D3D">
            <w:pPr>
              <w:jc w:val="both"/>
            </w:pPr>
            <w:r>
              <w:t>P</w:t>
            </w:r>
            <w:r w:rsidR="00DA4A63">
              <w:t xml:space="preserve">rovision </w:t>
            </w:r>
            <w:r w:rsidR="00EC3D36">
              <w:t xml:space="preserve">of Services </w:t>
            </w:r>
            <w:r w:rsidR="00DA4A63">
              <w:t xml:space="preserve">will begin at the earliest practicable date in academic year 2025/2026 </w:t>
            </w:r>
            <w:r w:rsidR="00FC1BFD" w:rsidRPr="00FC1BFD">
              <w:t>(specific date to be agreed</w:t>
            </w:r>
            <w:r w:rsidR="00EC3D36">
              <w:t xml:space="preserve"> and subject to confirmation of funding</w:t>
            </w:r>
            <w:r w:rsidR="00FC1BFD" w:rsidRPr="00FC1BFD">
              <w:t>)</w:t>
            </w:r>
            <w:r w:rsidR="00FC1BFD">
              <w:t xml:space="preserve">. </w:t>
            </w:r>
            <w:r w:rsidR="00DA4A63">
              <w:t>The school calendar will be furnished to the successful Tenderer at the beginning of each school year.</w:t>
            </w:r>
          </w:p>
          <w:p w14:paraId="71A5F41E" w14:textId="77777777" w:rsidR="00DA4A63" w:rsidRPr="002F3767" w:rsidRDefault="00DA4A63" w:rsidP="00CB7CA7">
            <w:pPr>
              <w:jc w:val="both"/>
              <w:rPr>
                <w:b/>
                <w:bCs/>
              </w:rPr>
            </w:pPr>
            <w:r w:rsidRPr="002F3767">
              <w:rPr>
                <w:b/>
                <w:bCs/>
              </w:rPr>
              <w:t>For the avoidance of doubt:</w:t>
            </w:r>
          </w:p>
          <w:p w14:paraId="06931D56" w14:textId="18DA5F9C" w:rsidR="005F0CB9" w:rsidRDefault="00C57B0A" w:rsidP="00034298">
            <w:pPr>
              <w:pStyle w:val="ListParagraph"/>
              <w:numPr>
                <w:ilvl w:val="0"/>
                <w:numId w:val="74"/>
              </w:numPr>
              <w:jc w:val="both"/>
            </w:pPr>
            <w:r>
              <w:rPr>
                <w:noProof/>
                <w:lang w:val="en-IE" w:eastAsia="en-IE"/>
              </w:rPr>
              <mc:AlternateContent>
                <mc:Choice Requires="wps">
                  <w:drawing>
                    <wp:anchor distT="0" distB="0" distL="114300" distR="114300" simplePos="0" relativeHeight="251658240" behindDoc="0" locked="0" layoutInCell="1" allowOverlap="1" wp14:anchorId="74AFA6E1" wp14:editId="574D7B7E">
                      <wp:simplePos x="0" y="0"/>
                      <wp:positionH relativeFrom="column">
                        <wp:posOffset>4381804</wp:posOffset>
                      </wp:positionH>
                      <wp:positionV relativeFrom="page">
                        <wp:posOffset>2716502</wp:posOffset>
                      </wp:positionV>
                      <wp:extent cx="723568" cy="257810"/>
                      <wp:effectExtent l="0" t="0" r="19685" b="27940"/>
                      <wp:wrapNone/>
                      <wp:docPr id="393796850" name="Text Box 1"/>
                      <wp:cNvGraphicFramePr/>
                      <a:graphic xmlns:a="http://schemas.openxmlformats.org/drawingml/2006/main">
                        <a:graphicData uri="http://schemas.microsoft.com/office/word/2010/wordprocessingShape">
                          <wps:wsp>
                            <wps:cNvSpPr txBox="1"/>
                            <wps:spPr>
                              <a:xfrm>
                                <a:off x="0" y="0"/>
                                <a:ext cx="723568" cy="257810"/>
                              </a:xfrm>
                              <a:prstGeom prst="rect">
                                <a:avLst/>
                              </a:prstGeom>
                              <a:solidFill>
                                <a:schemeClr val="lt1"/>
                              </a:solidFill>
                              <a:ln w="6350">
                                <a:solidFill>
                                  <a:prstClr val="black"/>
                                </a:solidFill>
                              </a:ln>
                            </wps:spPr>
                            <wps:txbx>
                              <w:txbxContent>
                                <w:p w14:paraId="1CA9A102" w14:textId="6700A573" w:rsidR="00A4629A" w:rsidRPr="00A22FB6" w:rsidRDefault="00C83E89" w:rsidP="009D622A">
                                  <w:pPr>
                                    <w:spacing w:after="0" w:line="240" w:lineRule="auto"/>
                                    <w:jc w:val="center"/>
                                    <w:rPr>
                                      <w:color w:val="0000FF"/>
                                      <w:lang w:val="en-IE"/>
                                    </w:rPr>
                                  </w:pPr>
                                  <w:r>
                                    <w:rPr>
                                      <w:color w:val="0000FF"/>
                                      <w:lang w:val="en-IE"/>
                                    </w:rPr>
                                    <w:t>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74AFA6E1" id="_x0000_t202" coordsize="21600,21600" o:spt="202" path="m,l,21600r21600,l21600,xe">
                      <v:stroke joinstyle="miter"/>
                      <v:path gradientshapeok="t" o:connecttype="rect"/>
                    </v:shapetype>
                    <v:shape id="Text Box 1" o:spid="_x0000_s1026" type="#_x0000_t202" style="position:absolute;left:0;text-align:left;margin-left:345pt;margin-top:213.9pt;width:56.95pt;height:20.3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hseSNwIAAHsEAAAOAAAAZHJzL2Uyb0RvYy54bWysVEtv2zAMvg/YfxB0X5ykeXRGnCJLkWFA&#10;0BZIh54VWYqNyaImKbGzXz9Kdl7dTsMuMilSH8mPpGcPTaXIQVhXgs7ooNenRGgOeal3Gf3+uvp0&#10;T4nzTOdMgRYZPQpHH+YfP8xqk4ohFKByYQmCaJfWJqOF9yZNEscLUTHXAyM0GiXYinlU7S7JLasR&#10;vVLJsN+fJDXY3Fjgwjm8fWyNdB7xpRTcP0vphCcqo5ibj6eN5zacyXzG0p1lpih5lwb7hywqVmoM&#10;eoZ6ZJ6RvS3/gKpKbsGB9D0OVQJSllzEGrCaQf9dNZuCGRFrQXKcOdPk/h8sfzpszIslvvkCDTYw&#10;EFIblzq8DPU00lbhi5kStCOFxzNtovGE4+V0eDeeYJ85mobj6f0g0ppcHhvr/FcBFQlCRi12JZLF&#10;DmvnMSC6nlxCLAeqzFelUlEJkyCWypIDwx4qH1PEFzdeSpM6o5O7cT8C39gC9Pn9VjH+IxR5i4Ca&#10;0nh5KT1Ivtk2HR9byI9Ik4V2gpzhqxJx18z5F2ZxZJAZXAP/jIdUgMlAJ1FSgP31t/vgj51EKyU1&#10;jmBG3c89s4IS9U1jjz8PRqMws1EZjadDVOy1ZXtt0ftqCcjQABfO8CgGf69OorRQveG2LEJUNDHN&#10;MXZG/Ulc+nYxcNu4WCyiE06pYX6tN4YH6NCRwOdr88as6frpcRCe4DSsLH3X1tY3vNSw2HuQZex5&#10;ILhlteMdJzy2pdvGsELXevS6/DPmvwEAAP//AwBQSwMEFAAGAAgAAAAhABmCWDXeAAAACwEAAA8A&#10;AABkcnMvZG93bnJldi54bWxMj7FOwzAQhnck3sE6JDZqU6rgpHEqQIWFqQUxu7FrW43tyHbT8PYc&#10;E4x39+u/72s3sx/IpFN2MQi4XzAgOvRRuWAEfH683nEgucig5BCDFvCtM2y666tWNipewk5P+2II&#10;loTcSAG2lLGhNPdWe5kXcdQBb8eYvCw4JkNVkhcs9wNdMlZRL13AD1aO+sXq/rQ/ewHbZ1Obnstk&#10;t1w5N81fx3fzJsTtzfy0BlL0XP7C8IuP6NAh0yGeg8pkEFDVDF2KgNXyER0wwdlDDeSAm4qvgHYt&#10;/e/Q/QAAAP//AwBQSwECLQAUAAYACAAAACEAtoM4kv4AAADhAQAAEwAAAAAAAAAAAAAAAAAAAAAA&#10;W0NvbnRlbnRfVHlwZXNdLnhtbFBLAQItABQABgAIAAAAIQA4/SH/1gAAAJQBAAALAAAAAAAAAAAA&#10;AAAAAC8BAABfcmVscy8ucmVsc1BLAQItABQABgAIAAAAIQBehseSNwIAAHsEAAAOAAAAAAAAAAAA&#10;AAAAAC4CAABkcnMvZTJvRG9jLnhtbFBLAQItABQABgAIAAAAIQAZglg13gAAAAsBAAAPAAAAAAAA&#10;AAAAAAAAAJEEAABkcnMvZG93bnJldi54bWxQSwUGAAAAAAQABADzAAAAnAUAAAAA&#10;" fillcolor="white [3201]" strokeweight=".5pt">
                      <v:textbox>
                        <w:txbxContent>
                          <w:p w14:paraId="1CA9A102" w14:textId="6700A573" w:rsidR="00A4629A" w:rsidRPr="00A22FB6" w:rsidRDefault="00C83E89" w:rsidP="009D622A">
                            <w:pPr>
                              <w:spacing w:after="0" w:line="240" w:lineRule="auto"/>
                              <w:jc w:val="center"/>
                              <w:rPr>
                                <w:color w:val="0000FF"/>
                                <w:lang w:val="en-IE"/>
                              </w:rPr>
                            </w:pPr>
                            <w:r>
                              <w:rPr>
                                <w:color w:val="0000FF"/>
                                <w:lang w:val="en-IE"/>
                              </w:rPr>
                              <w:t>1</w:t>
                            </w:r>
                          </w:p>
                        </w:txbxContent>
                      </v:textbox>
                      <w10:wrap anchory="page"/>
                    </v:shape>
                  </w:pict>
                </mc:Fallback>
              </mc:AlternateContent>
            </w:r>
            <w:r w:rsidR="00DA4A63">
              <w:t xml:space="preserve">Please note, that it is a mandatory requirement of the Contracting Authority that Tenders are submitted on the basis that all meals will be prepared and delivered/served in accordance with service delivery model </w:t>
            </w:r>
            <w:r w:rsidR="00FD2DF7">
              <w:t>number</w:t>
            </w:r>
            <w:r w:rsidR="000748C0">
              <w:t xml:space="preserve"> </w:t>
            </w:r>
          </w:p>
          <w:p w14:paraId="4DE9CFFB" w14:textId="37FD3195" w:rsidR="00793914" w:rsidRDefault="005F0CB9" w:rsidP="00DF6F9A">
            <w:pPr>
              <w:pStyle w:val="ListParagraph"/>
              <w:spacing w:line="360" w:lineRule="auto"/>
              <w:jc w:val="both"/>
            </w:pPr>
            <w:r>
              <w:t>(the “</w:t>
            </w:r>
            <w:r w:rsidRPr="00A34DAE">
              <w:t>Service Delivery Model</w:t>
            </w:r>
            <w:r>
              <w:t xml:space="preserve">”) </w:t>
            </w:r>
            <w:r w:rsidR="00DA4A63">
              <w:t>listed below</w:t>
            </w:r>
            <w:r w:rsidR="006463D3">
              <w:t xml:space="preserve"> </w:t>
            </w:r>
            <w:r w:rsidR="006463D3" w:rsidRPr="003A72F8">
              <w:rPr>
                <w:color w:val="EE0000"/>
              </w:rPr>
              <w:t>(do not delete any of the</w:t>
            </w:r>
            <w:r w:rsidR="003A72F8" w:rsidRPr="003A72F8">
              <w:rPr>
                <w:color w:val="EE0000"/>
              </w:rPr>
              <w:t>se</w:t>
            </w:r>
            <w:r w:rsidR="006463D3" w:rsidRPr="003A72F8">
              <w:rPr>
                <w:color w:val="EE0000"/>
              </w:rPr>
              <w:t xml:space="preserve"> options)</w:t>
            </w:r>
            <w:r w:rsidR="00DA4A63">
              <w:t>:</w:t>
            </w:r>
          </w:p>
          <w:p w14:paraId="6F7FEF46" w14:textId="77F03E83" w:rsidR="00645BE5" w:rsidRPr="00793914" w:rsidRDefault="00645BE5" w:rsidP="00034298">
            <w:pPr>
              <w:pStyle w:val="ListParagraph"/>
              <w:numPr>
                <w:ilvl w:val="0"/>
                <w:numId w:val="73"/>
              </w:numPr>
              <w:spacing w:before="240"/>
              <w:jc w:val="both"/>
            </w:pPr>
            <w:r w:rsidRPr="00793914">
              <w:rPr>
                <w:color w:val="0000FF"/>
              </w:rPr>
              <w:t xml:space="preserve">Meals </w:t>
            </w:r>
            <w:r w:rsidR="00537041" w:rsidRPr="00793914">
              <w:rPr>
                <w:color w:val="0000FF"/>
              </w:rPr>
              <w:t>Pre-</w:t>
            </w:r>
            <w:r w:rsidRPr="00793914">
              <w:rPr>
                <w:color w:val="0000FF"/>
              </w:rPr>
              <w:t>Prepared Off-site and Delivered Ready to Eat</w:t>
            </w:r>
          </w:p>
          <w:p w14:paraId="1A0B45EB" w14:textId="77777777" w:rsidR="00645BE5" w:rsidRDefault="00645BE5" w:rsidP="00D5563E">
            <w:pPr>
              <w:ind w:left="720"/>
              <w:jc w:val="both"/>
              <w:rPr>
                <w:lang w:val="en-IE"/>
              </w:rPr>
            </w:pPr>
            <w:r w:rsidRPr="00645BE5">
              <w:rPr>
                <w:lang w:val="en-IE"/>
              </w:rPr>
              <w:t>The items are to be prepared off-site and are required to be delivered hot to each classroom ready to be eaten in a timely manner in advance of the student’s lunch time. Food must be at the classrooms at the beginning of the lunch break.</w:t>
            </w:r>
          </w:p>
          <w:p w14:paraId="5CC74FB4" w14:textId="3EC7BB08" w:rsidR="00645BE5" w:rsidRPr="00793914" w:rsidRDefault="00645BE5" w:rsidP="00034298">
            <w:pPr>
              <w:pStyle w:val="ListParagraph"/>
              <w:numPr>
                <w:ilvl w:val="0"/>
                <w:numId w:val="73"/>
              </w:numPr>
              <w:spacing w:after="0"/>
              <w:jc w:val="both"/>
              <w:rPr>
                <w:color w:val="0000FF"/>
                <w:lang w:val="en-IE"/>
              </w:rPr>
            </w:pPr>
            <w:r w:rsidRPr="00793914">
              <w:rPr>
                <w:color w:val="0000FF"/>
                <w:lang w:val="en-IE"/>
              </w:rPr>
              <w:t xml:space="preserve">Meals </w:t>
            </w:r>
            <w:r w:rsidR="00537041" w:rsidRPr="00793914">
              <w:rPr>
                <w:color w:val="0000FF"/>
                <w:lang w:val="en-IE"/>
              </w:rPr>
              <w:t>Pre-</w:t>
            </w:r>
            <w:r w:rsidRPr="00793914">
              <w:rPr>
                <w:color w:val="0000FF"/>
                <w:lang w:val="en-IE"/>
              </w:rPr>
              <w:t>Prepared Off-Site and Heated in the School’s Designated</w:t>
            </w:r>
            <w:r w:rsidR="00933088" w:rsidRPr="00793914">
              <w:rPr>
                <w:color w:val="0000FF"/>
                <w:lang w:val="en-IE"/>
              </w:rPr>
              <w:t xml:space="preserve"> </w:t>
            </w:r>
            <w:r w:rsidRPr="00793914">
              <w:rPr>
                <w:color w:val="0000FF"/>
                <w:lang w:val="en-IE"/>
              </w:rPr>
              <w:t>Preparation</w:t>
            </w:r>
            <w:r w:rsidR="00537041" w:rsidRPr="00793914">
              <w:rPr>
                <w:color w:val="0000FF"/>
                <w:lang w:val="en-IE"/>
              </w:rPr>
              <w:t xml:space="preserve"> </w:t>
            </w:r>
            <w:r w:rsidRPr="00793914">
              <w:rPr>
                <w:color w:val="0000FF"/>
                <w:lang w:val="en-IE"/>
              </w:rPr>
              <w:t>and/or Servery Area</w:t>
            </w:r>
          </w:p>
          <w:p w14:paraId="654991C4" w14:textId="77777777" w:rsidR="00645BE5" w:rsidRPr="00645BE5" w:rsidRDefault="00645BE5" w:rsidP="00793914">
            <w:pPr>
              <w:ind w:left="720"/>
              <w:jc w:val="both"/>
              <w:rPr>
                <w:lang w:val="en-IE"/>
              </w:rPr>
            </w:pPr>
            <w:r w:rsidRPr="00645BE5">
              <w:rPr>
                <w:lang w:val="en-IE"/>
              </w:rPr>
              <w:t>The items are to be pre-prepared off-site and heated on-site and are required to be delivered/available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4809335C" w14:textId="4CEB5900" w:rsidR="00645BE5" w:rsidRPr="00793914" w:rsidRDefault="00645BE5" w:rsidP="00034298">
            <w:pPr>
              <w:pStyle w:val="ListParagraph"/>
              <w:numPr>
                <w:ilvl w:val="0"/>
                <w:numId w:val="73"/>
              </w:numPr>
              <w:spacing w:after="0"/>
              <w:jc w:val="both"/>
              <w:rPr>
                <w:color w:val="0000FF"/>
                <w:lang w:val="en-IE"/>
              </w:rPr>
            </w:pPr>
            <w:r w:rsidRPr="00793914">
              <w:rPr>
                <w:color w:val="0000FF"/>
                <w:lang w:val="en-IE"/>
              </w:rPr>
              <w:t xml:space="preserve">Meals </w:t>
            </w:r>
            <w:r w:rsidR="003A72F8" w:rsidRPr="00793914">
              <w:rPr>
                <w:color w:val="0000FF"/>
                <w:lang w:val="en-IE"/>
              </w:rPr>
              <w:t>Pre-</w:t>
            </w:r>
            <w:r w:rsidRPr="00793914">
              <w:rPr>
                <w:color w:val="0000FF"/>
                <w:lang w:val="en-IE"/>
              </w:rPr>
              <w:t>Prepared Off-Site and Heated in the School by use of an External</w:t>
            </w:r>
            <w:r w:rsidR="00A229C0" w:rsidRPr="00793914">
              <w:rPr>
                <w:color w:val="0000FF"/>
                <w:lang w:val="en-IE"/>
              </w:rPr>
              <w:t xml:space="preserve"> </w:t>
            </w:r>
            <w:r w:rsidRPr="00793914">
              <w:rPr>
                <w:color w:val="0000FF"/>
                <w:lang w:val="en-IE"/>
              </w:rPr>
              <w:t>Pod</w:t>
            </w:r>
            <w:r w:rsidR="003A72F8" w:rsidRPr="00793914">
              <w:rPr>
                <w:color w:val="0000FF"/>
                <w:lang w:val="en-IE"/>
              </w:rPr>
              <w:t xml:space="preserve"> </w:t>
            </w:r>
            <w:r w:rsidRPr="00793914">
              <w:rPr>
                <w:color w:val="0000FF"/>
                <w:lang w:val="en-IE"/>
              </w:rPr>
              <w:t>or Mobile Catering Unit </w:t>
            </w:r>
          </w:p>
          <w:p w14:paraId="240431FB" w14:textId="77777777" w:rsidR="00645BE5" w:rsidRDefault="00645BE5" w:rsidP="00793914">
            <w:pPr>
              <w:ind w:left="720"/>
              <w:jc w:val="both"/>
              <w:rPr>
                <w:lang w:val="en-IE"/>
              </w:rPr>
            </w:pPr>
            <w:r w:rsidRPr="00645BE5">
              <w:rPr>
                <w:lang w:val="en-IE"/>
              </w:rPr>
              <w:t>The items are to be pre-prepared off-site and heated on-site and are required to be delivered/available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659ECD37" w14:textId="3B544F48" w:rsidR="00645BE5" w:rsidRPr="00793914" w:rsidRDefault="00645BE5" w:rsidP="00034298">
            <w:pPr>
              <w:pStyle w:val="ListParagraph"/>
              <w:numPr>
                <w:ilvl w:val="0"/>
                <w:numId w:val="73"/>
              </w:numPr>
              <w:spacing w:after="0"/>
              <w:jc w:val="both"/>
              <w:rPr>
                <w:lang w:val="en-IE"/>
              </w:rPr>
            </w:pPr>
            <w:r w:rsidRPr="00793914">
              <w:rPr>
                <w:color w:val="0000FF"/>
                <w:lang w:val="en-IE"/>
              </w:rPr>
              <w:t>Meals Fully Prepared On-Site</w:t>
            </w:r>
          </w:p>
          <w:p w14:paraId="1833ABCC" w14:textId="77777777" w:rsidR="000F1980" w:rsidRDefault="00645BE5" w:rsidP="00793914">
            <w:pPr>
              <w:ind w:left="720"/>
              <w:jc w:val="both"/>
            </w:pPr>
            <w:r w:rsidRPr="00645BE5">
              <w:rPr>
                <w:lang w:val="en-IE"/>
              </w:rPr>
              <w:t>The items are to be fully prepared on-site (in the school designated food preparation area) and are required to be served/available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55086909" w14:textId="4DB074DE" w:rsidR="00DF6F9A" w:rsidRPr="00DF6F9A" w:rsidRDefault="00DA4A63" w:rsidP="008307E9">
            <w:pPr>
              <w:pStyle w:val="ListParagraph"/>
              <w:numPr>
                <w:ilvl w:val="0"/>
                <w:numId w:val="74"/>
              </w:numPr>
              <w:ind w:left="714" w:hanging="357"/>
              <w:contextualSpacing w:val="0"/>
              <w:jc w:val="both"/>
            </w:pPr>
            <w:r w:rsidRPr="00DF6F9A">
              <w:t>No service delivery model/meal option(s) other than th</w:t>
            </w:r>
            <w:r w:rsidR="005C0463" w:rsidRPr="00DF6F9A">
              <w:t>at</w:t>
            </w:r>
            <w:r w:rsidRPr="00DF6F9A">
              <w:t xml:space="preserve"> listed above will be</w:t>
            </w:r>
            <w:r w:rsidR="000E5F24">
              <w:t xml:space="preserve"> </w:t>
            </w:r>
            <w:r w:rsidRPr="00DF6F9A">
              <w:t>accepted and a Tender which proposes an alternative service delivery model/meal</w:t>
            </w:r>
            <w:r w:rsidR="000E5F24">
              <w:t xml:space="preserve"> </w:t>
            </w:r>
            <w:r w:rsidRPr="00DF6F9A">
              <w:lastRenderedPageBreak/>
              <w:t>option or variations of the stated service delivery model/meal option will be</w:t>
            </w:r>
            <w:r w:rsidR="000E5F24">
              <w:t xml:space="preserve"> </w:t>
            </w:r>
            <w:r w:rsidRPr="00DF6F9A">
              <w:t>deemed non-compliant and will be rejected</w:t>
            </w:r>
            <w:r w:rsidR="00291D77" w:rsidRPr="00DF6F9A">
              <w:t>;</w:t>
            </w:r>
          </w:p>
          <w:p w14:paraId="70B9E8B2" w14:textId="5AAA5EEC" w:rsidR="00DA4A63" w:rsidRPr="00DF6F9A" w:rsidRDefault="00DA4A63" w:rsidP="00DF6F9A">
            <w:pPr>
              <w:pStyle w:val="ListParagraph"/>
              <w:numPr>
                <w:ilvl w:val="0"/>
                <w:numId w:val="74"/>
              </w:numPr>
              <w:jc w:val="both"/>
              <w:rPr>
                <w:b/>
                <w:bCs/>
              </w:rPr>
            </w:pPr>
            <w:r w:rsidRPr="00DF6F9A">
              <w:rPr>
                <w:b/>
                <w:bCs/>
              </w:rPr>
              <w:t xml:space="preserve">Mandatory Site Visit, </w:t>
            </w:r>
            <w:r>
              <w:t xml:space="preserve">all Tenderers are required to visit and review the entire school campus at the mandatory site visit </w:t>
            </w:r>
            <w:r w:rsidRPr="00F9036D">
              <w:t>prior to submitting it</w:t>
            </w:r>
            <w:r>
              <w:t>’</w:t>
            </w:r>
            <w:r w:rsidRPr="00F9036D">
              <w:t xml:space="preserve">s Tender. </w:t>
            </w:r>
            <w:r w:rsidRPr="00DF6F9A">
              <w:rPr>
                <w:b/>
                <w:bCs/>
              </w:rPr>
              <w:t>See MR01 below for details.</w:t>
            </w:r>
          </w:p>
          <w:p w14:paraId="33FD55D0" w14:textId="77777777" w:rsidR="00501ABB" w:rsidRPr="009D56C6" w:rsidRDefault="00501ABB" w:rsidP="00501ABB">
            <w:pPr>
              <w:jc w:val="both"/>
              <w:rPr>
                <w:b/>
                <w:bCs/>
                <w:lang w:val="en-IE"/>
              </w:rPr>
            </w:pPr>
            <w:r w:rsidRPr="009D56C6">
              <w:rPr>
                <w:b/>
                <w:bCs/>
                <w:lang w:val="en-IE"/>
              </w:rPr>
              <w:t xml:space="preserve">Tenderers </w:t>
            </w:r>
            <w:r>
              <w:rPr>
                <w:b/>
                <w:bCs/>
                <w:lang w:val="en-IE"/>
              </w:rPr>
              <w:t>should note</w:t>
            </w:r>
            <w:r w:rsidRPr="009D56C6">
              <w:rPr>
                <w:b/>
                <w:bCs/>
                <w:lang w:val="en-IE"/>
              </w:rPr>
              <w:t xml:space="preserve"> that:</w:t>
            </w:r>
          </w:p>
          <w:p w14:paraId="472D72D7" w14:textId="021EF924" w:rsidR="00291D77" w:rsidRDefault="00501ABB" w:rsidP="00034298">
            <w:pPr>
              <w:pStyle w:val="ListParagraph"/>
              <w:numPr>
                <w:ilvl w:val="0"/>
                <w:numId w:val="24"/>
              </w:numPr>
              <w:jc w:val="both"/>
            </w:pPr>
            <w:r>
              <w:t xml:space="preserve">Funding for the Hot School Meals Scheme (the Scheme) is provided through the Department of Social Protection (DSP). </w:t>
            </w:r>
            <w:r w:rsidR="00C1778F">
              <w:t xml:space="preserve">This </w:t>
            </w:r>
            <w:r>
              <w:t>Funding is allocated on a school-year basis and must be applied for annually by the school</w:t>
            </w:r>
            <w:r w:rsidR="00291D77">
              <w:t>;</w:t>
            </w:r>
          </w:p>
          <w:p w14:paraId="29871DBC" w14:textId="08463A69" w:rsidR="00291D77" w:rsidRDefault="00501ABB" w:rsidP="00034298">
            <w:pPr>
              <w:pStyle w:val="ListParagraph"/>
              <w:numPr>
                <w:ilvl w:val="0"/>
                <w:numId w:val="24"/>
              </w:numPr>
              <w:jc w:val="both"/>
            </w:pPr>
            <w:r>
              <w:t xml:space="preserve">There is no automatic entitlement to </w:t>
            </w:r>
            <w:r w:rsidR="00E9704B">
              <w:t xml:space="preserve">DSP </w:t>
            </w:r>
            <w:r>
              <w:t xml:space="preserve">funding </w:t>
            </w:r>
            <w:r w:rsidR="00C1778F">
              <w:t xml:space="preserve">in any </w:t>
            </w:r>
            <w:proofErr w:type="gramStart"/>
            <w:r w:rsidR="00C1778F">
              <w:t>year</w:t>
            </w:r>
            <w:proofErr w:type="gramEnd"/>
            <w:r w:rsidR="00C1778F">
              <w:t xml:space="preserve"> </w:t>
            </w:r>
            <w:r>
              <w:t xml:space="preserve">and all applications are considered on the available budget for the Scheme. Whilst this competition is being run for a specific period </w:t>
            </w:r>
            <w:r w:rsidR="00E9704B">
              <w:t xml:space="preserve">any contract that may </w:t>
            </w:r>
            <w:r w:rsidR="00E9704B" w:rsidRPr="00681B87">
              <w:t xml:space="preserve">result from this Competition (the “Services Contract”) </w:t>
            </w:r>
            <w:r>
              <w:t xml:space="preserve">is entirely dependent on the aforementioned funding, and the </w:t>
            </w:r>
            <w:r w:rsidRPr="00291D77">
              <w:rPr>
                <w:rFonts w:cstheme="minorHAnsi"/>
              </w:rPr>
              <w:t>Contracting Authority</w:t>
            </w:r>
            <w:r>
              <w:t xml:space="preserve"> reserves the right to cancel</w:t>
            </w:r>
            <w:r w:rsidR="00E9704B">
              <w:t xml:space="preserve"> the competition or the Services Contract </w:t>
            </w:r>
            <w:r>
              <w:t>in the event that funding is no longer available or forthcoming</w:t>
            </w:r>
            <w:r w:rsidR="00291D77">
              <w:t>;</w:t>
            </w:r>
            <w:r>
              <w:t xml:space="preserve"> </w:t>
            </w:r>
          </w:p>
          <w:p w14:paraId="3F8C7416" w14:textId="77777777" w:rsidR="00501ABB" w:rsidRDefault="00501ABB" w:rsidP="00034298">
            <w:pPr>
              <w:pStyle w:val="ListParagraph"/>
              <w:numPr>
                <w:ilvl w:val="0"/>
                <w:numId w:val="24"/>
              </w:numPr>
              <w:jc w:val="both"/>
            </w:pPr>
            <w:r w:rsidRPr="00220BB7">
              <w:rPr>
                <w:lang w:val="en-IE"/>
              </w:rPr>
              <w:t xml:space="preserve">Further information </w:t>
            </w:r>
            <w:r w:rsidRPr="00E219EC">
              <w:rPr>
                <w:lang w:val="en-IE"/>
              </w:rPr>
              <w:t xml:space="preserve">on the School Meals Scheme can be found here: </w:t>
            </w:r>
            <w:hyperlink r:id="rId17" w:history="1">
              <w:r w:rsidRPr="00220BB7">
                <w:rPr>
                  <w:rStyle w:val="Hyperlink"/>
                  <w:lang w:val="en-IE"/>
                </w:rPr>
                <w:t>Department of Social Protection</w:t>
              </w:r>
            </w:hyperlink>
            <w:r w:rsidRPr="00220BB7">
              <w:rPr>
                <w:lang w:val="en-IE"/>
              </w:rPr>
              <w:t xml:space="preserve">. For the </w:t>
            </w:r>
            <w:r w:rsidRPr="00E219EC">
              <w:rPr>
                <w:lang w:val="en-IE"/>
              </w:rPr>
              <w:t xml:space="preserve">avoidance of doubt only the provision of </w:t>
            </w:r>
            <w:r w:rsidRPr="00E219EC">
              <w:rPr>
                <w:b/>
                <w:u w:val="single"/>
                <w:lang w:val="en-IE"/>
              </w:rPr>
              <w:t>HOT MEALS</w:t>
            </w:r>
            <w:r w:rsidRPr="00220BB7">
              <w:rPr>
                <w:lang w:val="en-IE"/>
              </w:rPr>
              <w:t xml:space="preserve"> is </w:t>
            </w:r>
            <w:r w:rsidRPr="00E219EC">
              <w:rPr>
                <w:lang w:val="en-IE"/>
              </w:rPr>
              <w:t>sought under this CFT.</w:t>
            </w:r>
          </w:p>
          <w:p w14:paraId="0A4E5214" w14:textId="77777777" w:rsidR="00DA4A63" w:rsidRDefault="00DA4A63" w:rsidP="00EE6D3D">
            <w:pPr>
              <w:jc w:val="both"/>
            </w:pPr>
            <w:r>
              <w:t>It is intended to award a contract to a single service provider.</w:t>
            </w:r>
          </w:p>
          <w:p w14:paraId="79AF73D2" w14:textId="77777777" w:rsidR="00E46EAC" w:rsidRDefault="00DA4A63" w:rsidP="009D382B">
            <w:pPr>
              <w:jc w:val="both"/>
            </w:pPr>
            <w:r w:rsidRPr="00AA3295">
              <w:t>The</w:t>
            </w:r>
            <w:r w:rsidR="00EC3D36">
              <w:t xml:space="preserve"> S</w:t>
            </w:r>
            <w:r w:rsidRPr="00AA3295">
              <w:t>ervice</w:t>
            </w:r>
            <w:r>
              <w:t>s</w:t>
            </w:r>
            <w:r w:rsidRPr="00AA3295">
              <w:t xml:space="preserve"> require</w:t>
            </w:r>
            <w:r>
              <w:t>d</w:t>
            </w:r>
            <w:r w:rsidRPr="00AA3295">
              <w:t xml:space="preserve"> </w:t>
            </w:r>
            <w:r>
              <w:t>are</w:t>
            </w:r>
            <w:r w:rsidRPr="00AA3295">
              <w:t xml:space="preserve"> more particularly set out in Appendix 1 below.</w:t>
            </w:r>
          </w:p>
        </w:tc>
      </w:tr>
      <w:tr w:rsidR="00DA4A63" w:rsidRPr="00CB5B77" w14:paraId="340BE4F2" w14:textId="77777777" w:rsidTr="00C57B0A">
        <w:tc>
          <w:tcPr>
            <w:tcW w:w="428" w:type="pct"/>
          </w:tcPr>
          <w:p w14:paraId="74BC8B23" w14:textId="77777777" w:rsidR="00DA4A63" w:rsidRPr="000E5DB7" w:rsidRDefault="00DA4A63" w:rsidP="00EE6D3D">
            <w:pPr>
              <w:spacing w:line="320" w:lineRule="auto"/>
              <w:jc w:val="both"/>
              <w:rPr>
                <w:color w:val="0000FF"/>
              </w:rPr>
            </w:pPr>
            <w:r w:rsidRPr="000E5DB7">
              <w:rPr>
                <w:color w:val="0000FF"/>
              </w:rPr>
              <w:lastRenderedPageBreak/>
              <w:t>1.3</w:t>
            </w:r>
          </w:p>
        </w:tc>
        <w:tc>
          <w:tcPr>
            <w:tcW w:w="4572" w:type="pct"/>
          </w:tcPr>
          <w:p w14:paraId="0032B30F" w14:textId="40A64846" w:rsidR="00DA4A63" w:rsidRPr="00AC44B0" w:rsidRDefault="00B46D43" w:rsidP="00220BB7">
            <w:r>
              <w:rPr>
                <w:i/>
                <w:iCs/>
                <w:color w:val="FF0000"/>
              </w:rPr>
              <w:t xml:space="preserve">Lots - </w:t>
            </w:r>
            <w:r w:rsidR="00DA4A63">
              <w:rPr>
                <w:i/>
                <w:iCs/>
                <w:color w:val="FF0000"/>
              </w:rPr>
              <w:t xml:space="preserve">Not </w:t>
            </w:r>
            <w:r w:rsidR="00B15AFC">
              <w:rPr>
                <w:i/>
                <w:iCs/>
                <w:color w:val="FF0000"/>
              </w:rPr>
              <w:t>u</w:t>
            </w:r>
            <w:r w:rsidR="00DA4A63">
              <w:rPr>
                <w:i/>
                <w:iCs/>
                <w:color w:val="FF0000"/>
              </w:rPr>
              <w:t>sed</w:t>
            </w:r>
            <w:r w:rsidR="00B15AFC">
              <w:rPr>
                <w:i/>
                <w:iCs/>
                <w:color w:val="FF0000"/>
              </w:rPr>
              <w:t>.</w:t>
            </w:r>
          </w:p>
        </w:tc>
      </w:tr>
      <w:tr w:rsidR="00DA4A63" w:rsidRPr="00CB5B77" w14:paraId="50AD8FE0" w14:textId="77777777" w:rsidTr="00C57B0A">
        <w:tc>
          <w:tcPr>
            <w:tcW w:w="428" w:type="pct"/>
          </w:tcPr>
          <w:p w14:paraId="475AEEFB" w14:textId="77777777" w:rsidR="00DA4A63" w:rsidRPr="000E5DB7" w:rsidRDefault="00DA4A63" w:rsidP="00EE6D3D">
            <w:pPr>
              <w:spacing w:line="320" w:lineRule="auto"/>
              <w:jc w:val="both"/>
              <w:rPr>
                <w:color w:val="0000FF"/>
              </w:rPr>
            </w:pPr>
            <w:r>
              <w:rPr>
                <w:color w:val="0000FF"/>
              </w:rPr>
              <w:t>1.4</w:t>
            </w:r>
          </w:p>
        </w:tc>
        <w:tc>
          <w:tcPr>
            <w:tcW w:w="4572" w:type="pct"/>
          </w:tcPr>
          <w:p w14:paraId="068EFDF6" w14:textId="77777777" w:rsidR="00DA4A63" w:rsidRDefault="00DA4A63" w:rsidP="004A39A3">
            <w:pPr>
              <w:jc w:val="both"/>
            </w:pPr>
            <w:r w:rsidRPr="0055454A">
              <w:t xml:space="preserve">This public procurement competition (the “Competition”) concerns a public contract for social and other specific services as referred to in Annex XIV of Directive 2014/24/EU of the European Parliament and of the Council of 26 February 2014 on public procurement (Light Touch Regime (LTR)). As the estimated value of the Services Contract which may result from this Competition is </w:t>
            </w:r>
            <w:r w:rsidRPr="00EE6D3D">
              <w:rPr>
                <w:b/>
              </w:rPr>
              <w:t>BELOW €750,000</w:t>
            </w:r>
            <w:r w:rsidRPr="0055454A">
              <w:t xml:space="preserve"> the European Union (Award of Public Authority Contracts) Regulations 2016 (SI 284/2016) (the “Regulations”) do not apply to the Competition. The Competition will be run </w:t>
            </w:r>
            <w:r>
              <w:t>in accordance with the terms of this CFT (and appendices) and modelled on an open procedure at national level while availing of the flexibilities permitted for LTR competitions. Any reference in this CFT to the Regulations are solely for the purposes of identifying requirements of those Regulations which are applied by analogy in this Competition.</w:t>
            </w:r>
          </w:p>
          <w:p w14:paraId="36B173A0" w14:textId="4D3C8636" w:rsidR="00DA4A63" w:rsidRPr="001B5C7C" w:rsidRDefault="00DA4A63" w:rsidP="004A39A3">
            <w:pPr>
              <w:jc w:val="both"/>
            </w:pPr>
            <w:r>
              <w:t xml:space="preserve">Any </w:t>
            </w:r>
            <w:r w:rsidR="00E26220">
              <w:t>Services C</w:t>
            </w:r>
            <w:r>
              <w:t>ontract</w:t>
            </w:r>
            <w:r w:rsidRPr="009A78A1">
              <w:t xml:space="preserve"> that may result from this </w:t>
            </w:r>
            <w:r w:rsidR="007E452E">
              <w:t>Competition will</w:t>
            </w:r>
            <w:r w:rsidRPr="009A78A1">
              <w:t xml:space="preserve"> be issued for a term of </w:t>
            </w:r>
            <w:r>
              <w:t>one (1) year</w:t>
            </w:r>
            <w:r w:rsidRPr="009A78A1">
              <w:t xml:space="preserve"> (“the Term”).</w:t>
            </w:r>
          </w:p>
        </w:tc>
      </w:tr>
      <w:tr w:rsidR="00DA4A63" w:rsidRPr="00CB5B77" w14:paraId="7018DC6A" w14:textId="77777777" w:rsidTr="00C57B0A">
        <w:tc>
          <w:tcPr>
            <w:tcW w:w="428" w:type="pct"/>
          </w:tcPr>
          <w:p w14:paraId="2D755A8B" w14:textId="77777777" w:rsidR="00291D77" w:rsidRDefault="006371BA" w:rsidP="00EE6D3D">
            <w:pPr>
              <w:spacing w:line="320" w:lineRule="auto"/>
              <w:jc w:val="both"/>
              <w:rPr>
                <w:color w:val="0000FF"/>
              </w:rPr>
            </w:pPr>
            <w:r>
              <w:rPr>
                <w:color w:val="0000FF"/>
              </w:rPr>
              <w:t>1.5</w:t>
            </w:r>
          </w:p>
        </w:tc>
        <w:tc>
          <w:tcPr>
            <w:tcW w:w="4572" w:type="pct"/>
          </w:tcPr>
          <w:p w14:paraId="0A1F5BFE" w14:textId="77777777" w:rsidR="00291D77" w:rsidRPr="00291D77" w:rsidRDefault="006371BA" w:rsidP="005B6A24">
            <w:pPr>
              <w:tabs>
                <w:tab w:val="left" w:pos="399"/>
              </w:tabs>
              <w:jc w:val="both"/>
            </w:pPr>
            <w:r w:rsidRPr="00BE4F7F">
              <w:t xml:space="preserve">The Contracting Authority reserves the right to extend the Term for a period or periods of up to </w:t>
            </w:r>
            <w:r>
              <w:t>one (1) year</w:t>
            </w:r>
            <w:r w:rsidRPr="00BE4F7F">
              <w:t xml:space="preserve"> with a maximum of </w:t>
            </w:r>
            <w:r>
              <w:t>two (2)</w:t>
            </w:r>
            <w:r w:rsidRPr="00BE4F7F">
              <w:t xml:space="preserve"> such extension or extensions on the same terms and conditions, subject to the Contracting Authority’s obligations at law</w:t>
            </w:r>
            <w:r w:rsidRPr="00830A49">
              <w:rPr>
                <w:szCs w:val="22"/>
              </w:rPr>
              <w:t>.</w:t>
            </w:r>
          </w:p>
        </w:tc>
      </w:tr>
      <w:tr w:rsidR="00DA4A63" w:rsidRPr="00CB5B77" w14:paraId="4906A361" w14:textId="77777777" w:rsidTr="00C57B0A">
        <w:tc>
          <w:tcPr>
            <w:tcW w:w="428" w:type="pct"/>
          </w:tcPr>
          <w:p w14:paraId="04CCB0BE" w14:textId="77777777" w:rsidR="00DA4A63" w:rsidRPr="000E5DB7" w:rsidRDefault="00DA4A63" w:rsidP="00EE6D3D">
            <w:pPr>
              <w:spacing w:line="320" w:lineRule="auto"/>
              <w:jc w:val="both"/>
              <w:rPr>
                <w:color w:val="0000FF"/>
              </w:rPr>
            </w:pPr>
            <w:r>
              <w:rPr>
                <w:color w:val="0000FF"/>
              </w:rPr>
              <w:t>1.6</w:t>
            </w:r>
          </w:p>
        </w:tc>
        <w:tc>
          <w:tcPr>
            <w:tcW w:w="4572" w:type="pct"/>
          </w:tcPr>
          <w:p w14:paraId="3BA52198" w14:textId="262019A9" w:rsidR="00DA4A63" w:rsidRDefault="00DA4A63" w:rsidP="005B6A24">
            <w:pPr>
              <w:jc w:val="both"/>
              <w:rPr>
                <w:color w:val="FF0000"/>
                <w:szCs w:val="22"/>
              </w:rPr>
            </w:pPr>
            <w:r w:rsidRPr="00830A49">
              <w:rPr>
                <w:szCs w:val="22"/>
              </w:rPr>
              <w:t xml:space="preserve">The Contracting Authority estimates that the expenditure on the </w:t>
            </w:r>
            <w:r>
              <w:rPr>
                <w:szCs w:val="22"/>
              </w:rPr>
              <w:t>Services</w:t>
            </w:r>
            <w:r w:rsidRPr="00830A49">
              <w:rPr>
                <w:szCs w:val="22"/>
              </w:rPr>
              <w:t xml:space="preserve"> to be covered by the</w:t>
            </w:r>
            <w:r>
              <w:rPr>
                <w:szCs w:val="22"/>
              </w:rPr>
              <w:t xml:space="preserve"> </w:t>
            </w:r>
            <w:r w:rsidRPr="00880AD0">
              <w:rPr>
                <w:szCs w:val="22"/>
              </w:rPr>
              <w:t xml:space="preserve">proposed </w:t>
            </w:r>
            <w:r w:rsidRPr="00880AD0">
              <w:t>Service</w:t>
            </w:r>
            <w:r w:rsidR="00E9704B">
              <w:t>s</w:t>
            </w:r>
            <w:r w:rsidRPr="00880AD0">
              <w:t xml:space="preserve"> Contract</w:t>
            </w:r>
            <w:r>
              <w:t xml:space="preserve"> is </w:t>
            </w:r>
            <w:r w:rsidR="00B46D43">
              <w:t xml:space="preserve">as </w:t>
            </w:r>
            <w:r>
              <w:t>set out in</w:t>
            </w:r>
            <w:r w:rsidR="00A11DEE">
              <w:t xml:space="preserve"> T</w:t>
            </w:r>
            <w:r>
              <w:t>able 1 above</w:t>
            </w:r>
            <w:r w:rsidRPr="00830A49">
              <w:rPr>
                <w:szCs w:val="22"/>
              </w:rPr>
              <w:t xml:space="preserve"> over the Term</w:t>
            </w:r>
            <w:r>
              <w:rPr>
                <w:szCs w:val="22"/>
              </w:rPr>
              <w:t xml:space="preserve"> and any possible extensions</w:t>
            </w:r>
            <w:r w:rsidRPr="00830A49">
              <w:rPr>
                <w:szCs w:val="22"/>
              </w:rPr>
              <w:t xml:space="preserve">. Tenderers must understand that this figure is an estimate </w:t>
            </w:r>
            <w:r>
              <w:rPr>
                <w:szCs w:val="22"/>
              </w:rPr>
              <w:t xml:space="preserve">only </w:t>
            </w:r>
            <w:r w:rsidRPr="00830A49">
              <w:rPr>
                <w:szCs w:val="22"/>
              </w:rPr>
              <w:t>based on current and future expected usage.</w:t>
            </w:r>
          </w:p>
        </w:tc>
      </w:tr>
      <w:tr w:rsidR="00DA4A63" w:rsidRPr="00CB5B77" w14:paraId="704F1D24" w14:textId="77777777" w:rsidTr="00C57B0A">
        <w:tc>
          <w:tcPr>
            <w:tcW w:w="428" w:type="pct"/>
          </w:tcPr>
          <w:p w14:paraId="1EB68DF1" w14:textId="77777777" w:rsidR="00DA4A63" w:rsidRDefault="00DA4A63" w:rsidP="00EE6D3D">
            <w:pPr>
              <w:spacing w:line="320" w:lineRule="auto"/>
              <w:jc w:val="both"/>
              <w:rPr>
                <w:color w:val="0000FF"/>
              </w:rPr>
            </w:pPr>
            <w:r w:rsidRPr="000E5DB7">
              <w:rPr>
                <w:color w:val="0000FF"/>
              </w:rPr>
              <w:lastRenderedPageBreak/>
              <w:t>1.</w:t>
            </w:r>
            <w:r>
              <w:rPr>
                <w:color w:val="0000FF"/>
              </w:rPr>
              <w:t>7</w:t>
            </w:r>
          </w:p>
        </w:tc>
        <w:tc>
          <w:tcPr>
            <w:tcW w:w="4572" w:type="pct"/>
          </w:tcPr>
          <w:p w14:paraId="5C7017E3" w14:textId="77777777" w:rsidR="00DA4A63" w:rsidRPr="00CB5B77" w:rsidRDefault="00DA4A63" w:rsidP="003A72F8">
            <w:pPr>
              <w:jc w:val="both"/>
            </w:pPr>
            <w:r w:rsidRPr="000E5DB7">
              <w:t>Contracting Authority policy seeks to encourage participation on a fair and equal basis by Small and Medium Enterprises (“SME”s) in this Competition.</w:t>
            </w:r>
            <w:r>
              <w:t xml:space="preserve"> </w:t>
            </w:r>
            <w:r w:rsidRPr="000E5DB7">
              <w:t>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Services Contract</w:t>
            </w:r>
            <w:r>
              <w:t xml:space="preserve"> </w:t>
            </w:r>
            <w:r w:rsidRPr="000E5DB7">
              <w:t xml:space="preserve">that may result from this Competition and therefore increase their social and economic benefits. </w:t>
            </w:r>
          </w:p>
          <w:p w14:paraId="5351484A" w14:textId="77777777" w:rsidR="00DA4A63" w:rsidRPr="00533484" w:rsidRDefault="00DA4A63" w:rsidP="003A72F8">
            <w:pPr>
              <w:jc w:val="both"/>
            </w:pPr>
            <w:r w:rsidRPr="000E5DB7">
              <w:t xml:space="preserve">Larger enterprises are also encouraged, subject to paragraph 2.5, to consider the practical ways that SMEs can be included in their proposals to maximise the social and economic benefits of any Services Contracts that may result from this Competition. </w:t>
            </w:r>
          </w:p>
        </w:tc>
      </w:tr>
    </w:tbl>
    <w:p w14:paraId="261DDB40"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Part 2: Instructions to Tenderers</w:t>
      </w:r>
    </w:p>
    <w:p w14:paraId="6270F2C0" w14:textId="6B339275" w:rsidR="003C0FB1" w:rsidRDefault="003C0FB1" w:rsidP="00EE6D3D">
      <w:pPr>
        <w:pStyle w:val="Heading2"/>
        <w:spacing w:before="0" w:after="120"/>
        <w:ind w:left="142"/>
        <w:jc w:val="both"/>
      </w:pPr>
      <w:r w:rsidRPr="000E5DB7">
        <w:t>2.1</w:t>
      </w:r>
      <w:r w:rsidRPr="000E5DB7">
        <w:tab/>
      </w:r>
      <w:r w:rsidR="00414B5B">
        <w:tab/>
      </w:r>
      <w:r w:rsidRPr="000E5DB7">
        <w:t>Important Notices</w:t>
      </w:r>
    </w:p>
    <w:tbl>
      <w:tblPr>
        <w:tblW w:w="5000" w:type="pct"/>
        <w:tblLook w:val="01E0" w:firstRow="1" w:lastRow="1" w:firstColumn="1" w:lastColumn="1" w:noHBand="0" w:noVBand="0"/>
      </w:tblPr>
      <w:tblGrid>
        <w:gridCol w:w="791"/>
        <w:gridCol w:w="8280"/>
      </w:tblGrid>
      <w:tr w:rsidR="003C0FB1" w:rsidRPr="00CB5B77" w14:paraId="66596FF4" w14:textId="77777777" w:rsidTr="00864998">
        <w:tc>
          <w:tcPr>
            <w:tcW w:w="436" w:type="pct"/>
          </w:tcPr>
          <w:p w14:paraId="221D9B0D" w14:textId="77777777" w:rsidR="003C0FB1" w:rsidRDefault="003C0FB1" w:rsidP="00EE6D3D">
            <w:pPr>
              <w:jc w:val="both"/>
              <w:rPr>
                <w:color w:val="0000FF"/>
              </w:rPr>
            </w:pPr>
            <w:r w:rsidRPr="000E5DB7">
              <w:rPr>
                <w:color w:val="0000FF"/>
              </w:rPr>
              <w:t>2.1.1</w:t>
            </w:r>
          </w:p>
        </w:tc>
        <w:tc>
          <w:tcPr>
            <w:tcW w:w="4564" w:type="pct"/>
          </w:tcPr>
          <w:p w14:paraId="64D1F964" w14:textId="77777777" w:rsidR="003C0FB1" w:rsidRDefault="003C0FB1" w:rsidP="005B6A24">
            <w:pPr>
              <w:jc w:val="both"/>
            </w:pPr>
            <w:r w:rsidRPr="000E5DB7">
              <w:t xml:space="preserve">While every effort has been made to provide comprehensive and accurate information in all notices and documents prepared for the purposes of this Competition, the Contracting Authority does not accept any liability or provide any express or implied warranty in respect of any such information. Tenderers must form their own conclusions about the solution needed to meet the requirements set out in this </w:t>
            </w:r>
            <w:r w:rsidR="00F9036D">
              <w:t>CFT</w:t>
            </w:r>
            <w:r w:rsidRPr="000E5DB7">
              <w:t xml:space="preserve"> and may wish to consult their legal advisers.</w:t>
            </w:r>
          </w:p>
        </w:tc>
      </w:tr>
      <w:tr w:rsidR="003C0FB1" w:rsidRPr="00CB5B77" w14:paraId="34BF1134" w14:textId="77777777" w:rsidTr="00864998">
        <w:tc>
          <w:tcPr>
            <w:tcW w:w="436" w:type="pct"/>
          </w:tcPr>
          <w:p w14:paraId="1028E2CC" w14:textId="77777777" w:rsidR="003C0FB1" w:rsidRDefault="003C0FB1" w:rsidP="00EE6D3D">
            <w:pPr>
              <w:jc w:val="both"/>
              <w:rPr>
                <w:color w:val="0000FF"/>
              </w:rPr>
            </w:pPr>
            <w:r w:rsidRPr="000E5DB7">
              <w:rPr>
                <w:color w:val="0000FF"/>
              </w:rPr>
              <w:t>2.1.2</w:t>
            </w:r>
          </w:p>
        </w:tc>
        <w:tc>
          <w:tcPr>
            <w:tcW w:w="4564" w:type="pct"/>
          </w:tcPr>
          <w:p w14:paraId="0B9168F4" w14:textId="6A2B5666" w:rsidR="003C0FB1" w:rsidRDefault="003C0FB1" w:rsidP="005B6A24">
            <w:pPr>
              <w:jc w:val="both"/>
            </w:pPr>
            <w:r w:rsidRPr="000E5DB7">
              <w:t>The Contracting Authority does not bind itself to accept the lowest priced or any Tender.</w:t>
            </w:r>
          </w:p>
          <w:p w14:paraId="64741EFF" w14:textId="185F2059" w:rsidR="003C0FB1" w:rsidRDefault="003C0FB1" w:rsidP="005B6A24">
            <w:pPr>
              <w:jc w:val="both"/>
            </w:pPr>
            <w:r w:rsidRPr="000E5DB7">
              <w:t xml:space="preserve">This </w:t>
            </w:r>
            <w:r w:rsidR="00F9036D">
              <w:t>CFT</w:t>
            </w:r>
            <w:r w:rsidRPr="000E5DB7">
              <w:t xml:space="preserve"> does not constitute an offer or commitment to enter into a Services Contract.</w:t>
            </w:r>
          </w:p>
          <w:p w14:paraId="55D60BFB" w14:textId="77777777" w:rsidR="003C0FB1" w:rsidRDefault="003C0FB1" w:rsidP="005B6A24">
            <w:pPr>
              <w:jc w:val="both"/>
            </w:pPr>
            <w:r w:rsidRPr="000E5DB7">
              <w:t>No contractual rights in relation to the Contracting Authority will exist unless and until a formal written Services Contract has been executed by or on behalf of the Contracting Authority.</w:t>
            </w:r>
          </w:p>
          <w:p w14:paraId="0F9672E1" w14:textId="77777777" w:rsidR="003C0FB1" w:rsidRDefault="003C0FB1" w:rsidP="005B6A24">
            <w:pPr>
              <w:jc w:val="both"/>
            </w:pPr>
            <w:r w:rsidRPr="000E5DB7">
              <w:t xml:space="preserve">Any notification of preferred bidder status by the Contracting Authority shall not give rise to any enforceable rights by the Tenderer. </w:t>
            </w:r>
          </w:p>
          <w:p w14:paraId="19C1DB49" w14:textId="1A68F42F" w:rsidR="003C0FB1" w:rsidRDefault="003C0FB1" w:rsidP="005B6A24">
            <w:pPr>
              <w:jc w:val="both"/>
            </w:pPr>
            <w:r w:rsidRPr="000E5DB7">
              <w:t>The Contracting Authority may cancel this Competition at any time prior to a formal written Services Contract being executed by or on behalf of the Contracting Authority.</w:t>
            </w:r>
          </w:p>
          <w:p w14:paraId="3D06462D" w14:textId="77777777" w:rsidR="003C0FB1" w:rsidRDefault="003C0FB1" w:rsidP="005B6A24">
            <w:pPr>
              <w:jc w:val="both"/>
            </w:pPr>
            <w:r w:rsidRPr="000E5DB7">
              <w:t>The award of a Services Contract does not confer exclusivity on the successful Tenderer.</w:t>
            </w:r>
          </w:p>
        </w:tc>
      </w:tr>
      <w:tr w:rsidR="003C0FB1" w:rsidRPr="00CB5B77" w14:paraId="591FE858" w14:textId="77777777" w:rsidTr="00864998">
        <w:tc>
          <w:tcPr>
            <w:tcW w:w="436" w:type="pct"/>
          </w:tcPr>
          <w:p w14:paraId="2103BE1A" w14:textId="77777777" w:rsidR="003C0FB1" w:rsidRDefault="003C0FB1" w:rsidP="00EE6D3D">
            <w:pPr>
              <w:jc w:val="both"/>
              <w:rPr>
                <w:color w:val="0000FF"/>
              </w:rPr>
            </w:pPr>
            <w:r w:rsidRPr="000E5DB7">
              <w:rPr>
                <w:color w:val="0000FF"/>
              </w:rPr>
              <w:t>2.1.3</w:t>
            </w:r>
          </w:p>
        </w:tc>
        <w:tc>
          <w:tcPr>
            <w:tcW w:w="4564" w:type="pct"/>
          </w:tcPr>
          <w:p w14:paraId="27A0A67E" w14:textId="77777777" w:rsidR="00684357" w:rsidRDefault="003C0FB1" w:rsidP="005B6A24">
            <w:pPr>
              <w:jc w:val="both"/>
            </w:pPr>
            <w:r w:rsidRPr="000E5DB7">
              <w:t xml:space="preserve">This </w:t>
            </w:r>
            <w:r w:rsidR="00F9036D">
              <w:t>CFT</w:t>
            </w:r>
            <w:r w:rsidRPr="000E5DB7">
              <w:t xml:space="preserve"> supersedes and replaces any and all previous documentation, communications and correspondence between the Contracting Authority and Tenderers, and Tenderers should place no reliance on such previous documentation and correspondence.</w:t>
            </w:r>
          </w:p>
        </w:tc>
      </w:tr>
      <w:tr w:rsidR="00684357" w:rsidRPr="00514373" w14:paraId="3B6E1CE5" w14:textId="77777777" w:rsidTr="00864998">
        <w:tc>
          <w:tcPr>
            <w:tcW w:w="436" w:type="pct"/>
          </w:tcPr>
          <w:p w14:paraId="38215721" w14:textId="77777777" w:rsidR="00684357" w:rsidRPr="00684357" w:rsidRDefault="00684357" w:rsidP="00EE6D3D">
            <w:pPr>
              <w:jc w:val="both"/>
              <w:rPr>
                <w:color w:val="0000FF"/>
              </w:rPr>
            </w:pPr>
            <w:r w:rsidRPr="00684357">
              <w:rPr>
                <w:color w:val="0000FF"/>
              </w:rPr>
              <w:t>2.1.4</w:t>
            </w:r>
          </w:p>
        </w:tc>
        <w:tc>
          <w:tcPr>
            <w:tcW w:w="4564" w:type="pct"/>
          </w:tcPr>
          <w:p w14:paraId="72185AB0" w14:textId="2DDCF9C7" w:rsidR="00684357" w:rsidRPr="00684357" w:rsidRDefault="00684357" w:rsidP="005B6A24">
            <w:pPr>
              <w:jc w:val="both"/>
            </w:pPr>
            <w:bookmarkStart w:id="0" w:name="_Hlk202444681"/>
            <w:r w:rsidRPr="00684357">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w:t>
            </w:r>
            <w:r w:rsidR="00915155">
              <w:t xml:space="preserve"> </w:t>
            </w:r>
            <w:r w:rsidRPr="00684357">
              <w:t>Directive 95/46/EC (the “General Data Protection Regulation”), and any guidelines and codes of practice issued by the Office of the Data Protection Commission or other supervisory authority for data protection in Ireland from time to time.</w:t>
            </w:r>
          </w:p>
          <w:p w14:paraId="2B5BF9A4" w14:textId="77777777" w:rsidR="00684357" w:rsidRPr="00684357" w:rsidRDefault="00684357" w:rsidP="005B6A24">
            <w:pPr>
              <w:jc w:val="both"/>
            </w:pPr>
            <w:r w:rsidRPr="00684357">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w:t>
            </w:r>
            <w:r w:rsidR="00F9036D">
              <w:t>CFT</w:t>
            </w:r>
            <w:r w:rsidRPr="00684357">
              <w:t xml:space="preserve">. </w:t>
            </w:r>
          </w:p>
          <w:p w14:paraId="0284CB0B" w14:textId="18D5FEC4" w:rsidR="00684357" w:rsidRPr="00684357" w:rsidRDefault="00684357" w:rsidP="005B6A24">
            <w:pPr>
              <w:jc w:val="both"/>
            </w:pPr>
            <w:r w:rsidRPr="00684357">
              <w:t>The Tenderer, as Data Controller in respect of any Personal Data provided by it in its Tender, is required to confirm in the statement required under paragraph 2.4 below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providing such Personal Data to the Contracting Authority for the purposes of its pa</w:t>
            </w:r>
            <w:r w:rsidR="002628DF">
              <w:t>rticipation in this Competition</w:t>
            </w:r>
            <w:r w:rsidRPr="00684357">
              <w:t xml:space="preserve">. </w:t>
            </w:r>
            <w:bookmarkEnd w:id="0"/>
          </w:p>
        </w:tc>
      </w:tr>
    </w:tbl>
    <w:p w14:paraId="0A574401" w14:textId="386DE694" w:rsidR="003C0FB1" w:rsidRDefault="003C0FB1" w:rsidP="00EE6D3D">
      <w:pPr>
        <w:pStyle w:val="Heading2"/>
        <w:spacing w:before="0" w:after="120"/>
        <w:ind w:left="142"/>
        <w:jc w:val="both"/>
      </w:pPr>
      <w:r w:rsidRPr="000E5DB7">
        <w:lastRenderedPageBreak/>
        <w:t>2.2</w:t>
      </w:r>
      <w:r w:rsidRPr="000E5DB7">
        <w:tab/>
      </w:r>
      <w:r w:rsidR="00414B5B">
        <w:tab/>
      </w:r>
      <w:r w:rsidRPr="000E5DB7">
        <w:t xml:space="preserve">Compliant Tenders </w:t>
      </w:r>
    </w:p>
    <w:tbl>
      <w:tblPr>
        <w:tblW w:w="5000" w:type="pct"/>
        <w:tblLook w:val="01E0" w:firstRow="1" w:lastRow="1" w:firstColumn="1" w:lastColumn="1" w:noHBand="0" w:noVBand="0"/>
      </w:tblPr>
      <w:tblGrid>
        <w:gridCol w:w="773"/>
        <w:gridCol w:w="521"/>
        <w:gridCol w:w="7777"/>
      </w:tblGrid>
      <w:tr w:rsidR="003C0FB1" w:rsidRPr="00CB5B77" w14:paraId="134AA604" w14:textId="77777777" w:rsidTr="00864998">
        <w:trPr>
          <w:trHeight w:val="511"/>
        </w:trPr>
        <w:tc>
          <w:tcPr>
            <w:tcW w:w="426" w:type="pct"/>
          </w:tcPr>
          <w:p w14:paraId="50D8976E" w14:textId="77777777" w:rsidR="003C0FB1" w:rsidRDefault="003C0FB1" w:rsidP="00EE6D3D">
            <w:pPr>
              <w:jc w:val="both"/>
              <w:rPr>
                <w:color w:val="0000FF"/>
              </w:rPr>
            </w:pPr>
            <w:r w:rsidRPr="000E5DB7">
              <w:rPr>
                <w:color w:val="0000FF"/>
              </w:rPr>
              <w:t>2.2.1</w:t>
            </w:r>
          </w:p>
        </w:tc>
        <w:tc>
          <w:tcPr>
            <w:tcW w:w="4574" w:type="pct"/>
            <w:gridSpan w:val="2"/>
          </w:tcPr>
          <w:p w14:paraId="2036323A" w14:textId="77777777" w:rsidR="003C0FB1" w:rsidRDefault="003C0FB1" w:rsidP="00220BB7">
            <w:pPr>
              <w:jc w:val="both"/>
            </w:pPr>
            <w:r w:rsidRPr="000E5DB7">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5A3197B0" w14:textId="77777777" w:rsidR="003C0FB1" w:rsidRDefault="003C0FB1" w:rsidP="00002E3D">
            <w:pPr>
              <w:numPr>
                <w:ilvl w:val="0"/>
                <w:numId w:val="5"/>
              </w:numPr>
              <w:spacing w:after="0"/>
              <w:jc w:val="both"/>
            </w:pPr>
            <w:r w:rsidRPr="000E5DB7">
              <w:t>seeking written clarification from the Tenderer;</w:t>
            </w:r>
          </w:p>
          <w:p w14:paraId="3B9512C1" w14:textId="77777777" w:rsidR="003C0FB1" w:rsidRDefault="003C0FB1" w:rsidP="00002E3D">
            <w:pPr>
              <w:numPr>
                <w:ilvl w:val="0"/>
                <w:numId w:val="5"/>
              </w:numPr>
              <w:spacing w:after="0"/>
              <w:jc w:val="both"/>
            </w:pPr>
            <w:r w:rsidRPr="000E5DB7">
              <w:t>seeking further information from the Tenderer;</w:t>
            </w:r>
            <w:r>
              <w:t xml:space="preserve"> or</w:t>
            </w:r>
          </w:p>
          <w:p w14:paraId="60FD4B74" w14:textId="77777777" w:rsidR="003C0FB1" w:rsidRDefault="003C0FB1">
            <w:pPr>
              <w:numPr>
                <w:ilvl w:val="0"/>
                <w:numId w:val="5"/>
              </w:numPr>
              <w:jc w:val="both"/>
            </w:pPr>
            <w:r w:rsidRPr="000E5DB7">
              <w:t xml:space="preserve">waiving a requirement, which in </w:t>
            </w:r>
            <w:r>
              <w:t xml:space="preserve">the </w:t>
            </w:r>
            <w:r w:rsidRPr="000E5DB7">
              <w:t>Contracting Authority’s view, is non-material or procedural.</w:t>
            </w:r>
          </w:p>
          <w:p w14:paraId="70449D12" w14:textId="77777777" w:rsidR="003C0FB1" w:rsidRDefault="003C0FB1">
            <w:pPr>
              <w:jc w:val="both"/>
            </w:pPr>
            <w:r w:rsidRPr="000E5DB7">
              <w:t xml:space="preserve">Tenderers are required: </w:t>
            </w:r>
          </w:p>
        </w:tc>
      </w:tr>
      <w:tr w:rsidR="003C0FB1" w:rsidRPr="00CB5B77" w14:paraId="19B95E03" w14:textId="77777777" w:rsidTr="00864998">
        <w:tc>
          <w:tcPr>
            <w:tcW w:w="426" w:type="pct"/>
          </w:tcPr>
          <w:p w14:paraId="31CF9F47" w14:textId="77777777" w:rsidR="003C0FB1" w:rsidRDefault="003C0FB1" w:rsidP="00EE6D3D">
            <w:pPr>
              <w:jc w:val="both"/>
              <w:rPr>
                <w:color w:val="0000FF"/>
              </w:rPr>
            </w:pPr>
          </w:p>
        </w:tc>
        <w:tc>
          <w:tcPr>
            <w:tcW w:w="287" w:type="pct"/>
          </w:tcPr>
          <w:p w14:paraId="051E26A3" w14:textId="072B6329" w:rsidR="003C0FB1" w:rsidRDefault="003C0FB1" w:rsidP="00220BB7">
            <w:pPr>
              <w:jc w:val="both"/>
            </w:pPr>
            <w:r w:rsidRPr="00016CD3">
              <w:rPr>
                <w:color w:val="0000FF"/>
                <w:szCs w:val="22"/>
              </w:rPr>
              <w:t>(</w:t>
            </w:r>
            <w:r w:rsidR="00B87C92">
              <w:rPr>
                <w:color w:val="0000FF"/>
                <w:szCs w:val="22"/>
              </w:rPr>
              <w:t>a</w:t>
            </w:r>
            <w:r w:rsidRPr="00016CD3">
              <w:rPr>
                <w:color w:val="0000FF"/>
                <w:szCs w:val="22"/>
              </w:rPr>
              <w:t>)</w:t>
            </w:r>
          </w:p>
        </w:tc>
        <w:tc>
          <w:tcPr>
            <w:tcW w:w="4287" w:type="pct"/>
          </w:tcPr>
          <w:p w14:paraId="70BCE566" w14:textId="77777777" w:rsidR="003C0FB1" w:rsidRDefault="003C0FB1" w:rsidP="003B6321">
            <w:pPr>
              <w:jc w:val="both"/>
              <w:rPr>
                <w:u w:val="single"/>
              </w:rPr>
            </w:pPr>
            <w:r w:rsidRPr="00507FE4">
              <w:t xml:space="preserve">To submit all documentation which this </w:t>
            </w:r>
            <w:r w:rsidR="00F9036D">
              <w:t>CFT</w:t>
            </w:r>
            <w:r w:rsidRPr="00507FE4">
              <w:t xml:space="preserve"> requires to be submitted </w:t>
            </w:r>
            <w:r w:rsidRPr="00507FE4">
              <w:rPr>
                <w:u w:val="single"/>
              </w:rPr>
              <w:t>with the</w:t>
            </w:r>
            <w:r>
              <w:rPr>
                <w:u w:val="single"/>
              </w:rPr>
              <w:t>ir</w:t>
            </w:r>
            <w:r w:rsidRPr="00507FE4">
              <w:rPr>
                <w:u w:val="single"/>
              </w:rPr>
              <w:t xml:space="preserve"> Tender</w:t>
            </w:r>
            <w:r w:rsidR="003B6321">
              <w:rPr>
                <w:u w:val="single"/>
              </w:rPr>
              <w:t xml:space="preserve">, including </w:t>
            </w:r>
            <w:r w:rsidR="003B6321" w:rsidRPr="003B6321">
              <w:rPr>
                <w:u w:val="single"/>
              </w:rPr>
              <w:t>the T</w:t>
            </w:r>
            <w:r w:rsidR="003B6321">
              <w:rPr>
                <w:u w:val="single"/>
              </w:rPr>
              <w:t>ender Response Document (“TRD”)</w:t>
            </w:r>
            <w:r w:rsidRPr="00507FE4">
              <w:rPr>
                <w:u w:val="single"/>
              </w:rPr>
              <w:t>;</w:t>
            </w:r>
          </w:p>
        </w:tc>
      </w:tr>
      <w:tr w:rsidR="003C0FB1" w:rsidRPr="00CB5B77" w14:paraId="1DF2E29E" w14:textId="77777777" w:rsidTr="00864998">
        <w:tc>
          <w:tcPr>
            <w:tcW w:w="426" w:type="pct"/>
          </w:tcPr>
          <w:p w14:paraId="7758588D" w14:textId="77777777" w:rsidR="003C0FB1" w:rsidRDefault="003C0FB1" w:rsidP="00EE6D3D">
            <w:pPr>
              <w:jc w:val="both"/>
              <w:rPr>
                <w:color w:val="0000FF"/>
              </w:rPr>
            </w:pPr>
          </w:p>
        </w:tc>
        <w:tc>
          <w:tcPr>
            <w:tcW w:w="287" w:type="pct"/>
          </w:tcPr>
          <w:p w14:paraId="134A13A9" w14:textId="77777777" w:rsidR="003C0FB1" w:rsidRPr="000E5DB7" w:rsidRDefault="003C0FB1" w:rsidP="00220BB7">
            <w:pPr>
              <w:jc w:val="both"/>
            </w:pPr>
            <w:r>
              <w:rPr>
                <w:color w:val="0000FF"/>
                <w:szCs w:val="22"/>
              </w:rPr>
              <w:t>(</w:t>
            </w:r>
            <w:r w:rsidR="00B87C92">
              <w:rPr>
                <w:color w:val="0000FF"/>
                <w:szCs w:val="22"/>
              </w:rPr>
              <w:t>b</w:t>
            </w:r>
            <w:r>
              <w:rPr>
                <w:color w:val="0000FF"/>
                <w:szCs w:val="22"/>
              </w:rPr>
              <w:t>)</w:t>
            </w:r>
          </w:p>
        </w:tc>
        <w:tc>
          <w:tcPr>
            <w:tcW w:w="4287" w:type="pct"/>
          </w:tcPr>
          <w:p w14:paraId="1BE0E661" w14:textId="063433E9" w:rsidR="003C0FB1" w:rsidRPr="000E5DB7" w:rsidRDefault="003C0FB1" w:rsidP="00220BB7">
            <w:pPr>
              <w:jc w:val="both"/>
            </w:pPr>
            <w:r w:rsidRPr="000E5DB7">
              <w:t xml:space="preserve">To follow the format of this </w:t>
            </w:r>
            <w:r w:rsidR="007E452E">
              <w:t>CFT</w:t>
            </w:r>
            <w:r w:rsidR="007E452E" w:rsidRPr="000E5DB7">
              <w:t xml:space="preserve"> </w:t>
            </w:r>
            <w:r w:rsidR="007E452E">
              <w:t>and</w:t>
            </w:r>
            <w:r w:rsidR="00645DEA">
              <w:t xml:space="preserve"> TRD </w:t>
            </w:r>
            <w:r w:rsidRPr="000E5DB7">
              <w:t xml:space="preserve">and respond to each element in the order as set out in this </w:t>
            </w:r>
            <w:r w:rsidR="00F9036D">
              <w:t>CFT</w:t>
            </w:r>
            <w:r w:rsidR="00645DEA">
              <w:t xml:space="preserve"> and TRD</w:t>
            </w:r>
            <w:r w:rsidRPr="000E5DB7">
              <w:t>;</w:t>
            </w:r>
          </w:p>
        </w:tc>
      </w:tr>
      <w:tr w:rsidR="003C0FB1" w:rsidRPr="00CB5B77" w14:paraId="5FE7CDCF" w14:textId="77777777" w:rsidTr="00864998">
        <w:tc>
          <w:tcPr>
            <w:tcW w:w="426" w:type="pct"/>
          </w:tcPr>
          <w:p w14:paraId="09EC96E7" w14:textId="77777777" w:rsidR="003C0FB1" w:rsidRDefault="003C0FB1" w:rsidP="00EE6D3D">
            <w:pPr>
              <w:jc w:val="both"/>
              <w:rPr>
                <w:color w:val="0000FF"/>
              </w:rPr>
            </w:pPr>
          </w:p>
        </w:tc>
        <w:tc>
          <w:tcPr>
            <w:tcW w:w="287" w:type="pct"/>
          </w:tcPr>
          <w:p w14:paraId="5465C4AE" w14:textId="77777777" w:rsidR="003C0FB1" w:rsidRPr="000E5DB7" w:rsidRDefault="003C0FB1" w:rsidP="00220BB7">
            <w:pPr>
              <w:jc w:val="both"/>
            </w:pPr>
            <w:r w:rsidRPr="008506C8">
              <w:rPr>
                <w:color w:val="0000FF"/>
                <w:szCs w:val="22"/>
              </w:rPr>
              <w:t>(</w:t>
            </w:r>
            <w:r w:rsidR="00B87C92">
              <w:rPr>
                <w:color w:val="0000FF"/>
                <w:szCs w:val="22"/>
              </w:rPr>
              <w:t>c</w:t>
            </w:r>
            <w:r w:rsidRPr="008506C8">
              <w:rPr>
                <w:color w:val="0000FF"/>
                <w:szCs w:val="22"/>
              </w:rPr>
              <w:t>)</w:t>
            </w:r>
          </w:p>
        </w:tc>
        <w:tc>
          <w:tcPr>
            <w:tcW w:w="4287" w:type="pct"/>
          </w:tcPr>
          <w:p w14:paraId="5F3719DB" w14:textId="77777777" w:rsidR="003C0FB1" w:rsidRPr="000E5DB7" w:rsidRDefault="003C0FB1" w:rsidP="00220BB7">
            <w:pPr>
              <w:jc w:val="both"/>
            </w:pPr>
            <w:r w:rsidRPr="000E5DB7">
              <w:t xml:space="preserve">To conform </w:t>
            </w:r>
            <w:r>
              <w:t xml:space="preserve">to </w:t>
            </w:r>
            <w:r w:rsidRPr="000E5DB7">
              <w:t xml:space="preserve">and comply with all instructions and requirements set out in this </w:t>
            </w:r>
            <w:r w:rsidR="00F9036D">
              <w:t>CFT</w:t>
            </w:r>
            <w:r>
              <w:t>;</w:t>
            </w:r>
          </w:p>
        </w:tc>
      </w:tr>
      <w:tr w:rsidR="003C0FB1" w:rsidRPr="00CB5B77" w14:paraId="1D280306" w14:textId="77777777" w:rsidTr="00864998">
        <w:tc>
          <w:tcPr>
            <w:tcW w:w="426" w:type="pct"/>
          </w:tcPr>
          <w:p w14:paraId="5ACF6393" w14:textId="77777777" w:rsidR="003C0FB1" w:rsidRDefault="003C0FB1" w:rsidP="00EE6D3D">
            <w:pPr>
              <w:jc w:val="both"/>
              <w:rPr>
                <w:color w:val="0000FF"/>
              </w:rPr>
            </w:pPr>
          </w:p>
        </w:tc>
        <w:tc>
          <w:tcPr>
            <w:tcW w:w="287" w:type="pct"/>
          </w:tcPr>
          <w:p w14:paraId="612BF563" w14:textId="77777777" w:rsidR="003C0FB1" w:rsidRPr="000E5DB7" w:rsidRDefault="003C0FB1" w:rsidP="00220BB7">
            <w:pPr>
              <w:jc w:val="both"/>
            </w:pPr>
            <w:r w:rsidRPr="008506C8">
              <w:rPr>
                <w:color w:val="0000FF"/>
                <w:szCs w:val="22"/>
              </w:rPr>
              <w:t>(</w:t>
            </w:r>
            <w:r w:rsidR="00B87C92">
              <w:rPr>
                <w:color w:val="0000FF"/>
                <w:szCs w:val="22"/>
              </w:rPr>
              <w:t>d</w:t>
            </w:r>
            <w:r w:rsidRPr="008506C8">
              <w:rPr>
                <w:color w:val="0000FF"/>
                <w:szCs w:val="22"/>
              </w:rPr>
              <w:t>)</w:t>
            </w:r>
          </w:p>
        </w:tc>
        <w:tc>
          <w:tcPr>
            <w:tcW w:w="4287" w:type="pct"/>
          </w:tcPr>
          <w:p w14:paraId="6E71C1E3" w14:textId="77777777" w:rsidR="003C0FB1" w:rsidRPr="000E5DB7" w:rsidRDefault="003C0FB1" w:rsidP="00220BB7">
            <w:pPr>
              <w:jc w:val="both"/>
            </w:pPr>
            <w:r w:rsidRPr="000E5DB7">
              <w:t>To submit the statement required under paragraph 2.4 below; and</w:t>
            </w:r>
          </w:p>
        </w:tc>
      </w:tr>
      <w:tr w:rsidR="003C0FB1" w:rsidRPr="00CB5B77" w14:paraId="162422CB" w14:textId="77777777" w:rsidTr="00864998">
        <w:tc>
          <w:tcPr>
            <w:tcW w:w="426" w:type="pct"/>
          </w:tcPr>
          <w:p w14:paraId="2308C3D7" w14:textId="77777777" w:rsidR="003C0FB1" w:rsidRDefault="003C0FB1" w:rsidP="00EE6D3D">
            <w:pPr>
              <w:jc w:val="both"/>
              <w:rPr>
                <w:color w:val="0000FF"/>
              </w:rPr>
            </w:pPr>
          </w:p>
        </w:tc>
        <w:tc>
          <w:tcPr>
            <w:tcW w:w="287" w:type="pct"/>
          </w:tcPr>
          <w:p w14:paraId="224DCD99" w14:textId="77777777" w:rsidR="003C0FB1" w:rsidRDefault="003C0FB1" w:rsidP="00220BB7">
            <w:pPr>
              <w:jc w:val="both"/>
            </w:pPr>
            <w:r w:rsidRPr="008506C8">
              <w:rPr>
                <w:color w:val="0000FF"/>
                <w:szCs w:val="22"/>
              </w:rPr>
              <w:t>(</w:t>
            </w:r>
            <w:r w:rsidR="00B87C92">
              <w:rPr>
                <w:color w:val="0000FF"/>
                <w:szCs w:val="22"/>
              </w:rPr>
              <w:t>e</w:t>
            </w:r>
            <w:r w:rsidRPr="008506C8">
              <w:rPr>
                <w:color w:val="0000FF"/>
                <w:szCs w:val="22"/>
              </w:rPr>
              <w:t>)</w:t>
            </w:r>
          </w:p>
        </w:tc>
        <w:tc>
          <w:tcPr>
            <w:tcW w:w="4287" w:type="pct"/>
          </w:tcPr>
          <w:p w14:paraId="1DD52CCB" w14:textId="77777777" w:rsidR="003C0FB1" w:rsidRDefault="003C0FB1" w:rsidP="00220BB7">
            <w:pPr>
              <w:jc w:val="both"/>
            </w:pPr>
            <w:r w:rsidRPr="000E5DB7">
              <w:t xml:space="preserve">Not to alter or edit this </w:t>
            </w:r>
            <w:r w:rsidR="00F9036D">
              <w:t>CFT</w:t>
            </w:r>
            <w:r w:rsidR="00E26220">
              <w:t xml:space="preserve"> or the TRD</w:t>
            </w:r>
            <w:r w:rsidRPr="000E5DB7">
              <w:t xml:space="preserve"> in any way.</w:t>
            </w:r>
          </w:p>
        </w:tc>
      </w:tr>
      <w:tr w:rsidR="003C0FB1" w:rsidRPr="00CB5B77" w14:paraId="633CF031" w14:textId="77777777" w:rsidTr="00864998">
        <w:trPr>
          <w:trHeight w:val="716"/>
        </w:trPr>
        <w:tc>
          <w:tcPr>
            <w:tcW w:w="426" w:type="pct"/>
          </w:tcPr>
          <w:p w14:paraId="03577E52" w14:textId="77777777" w:rsidR="003C0FB1" w:rsidRDefault="003C0FB1" w:rsidP="00EE6D3D">
            <w:pPr>
              <w:spacing w:line="320" w:lineRule="auto"/>
              <w:jc w:val="both"/>
              <w:rPr>
                <w:color w:val="0000FF"/>
              </w:rPr>
            </w:pPr>
            <w:r w:rsidRPr="000E5DB7">
              <w:rPr>
                <w:color w:val="0000FF"/>
              </w:rPr>
              <w:t>2.2.2</w:t>
            </w:r>
          </w:p>
        </w:tc>
        <w:tc>
          <w:tcPr>
            <w:tcW w:w="4574" w:type="pct"/>
            <w:gridSpan w:val="2"/>
          </w:tcPr>
          <w:p w14:paraId="4E95C896" w14:textId="36701A36" w:rsidR="003C0FB1" w:rsidRDefault="003C0FB1" w:rsidP="00220BB7">
            <w:pPr>
              <w:jc w:val="both"/>
            </w:pPr>
            <w:r w:rsidRPr="000E5DB7">
              <w:t>Without prejudice to the generality of paragraph</w:t>
            </w:r>
            <w:r>
              <w:t>s</w:t>
            </w:r>
            <w:r w:rsidRPr="000E5DB7">
              <w:t xml:space="preserve"> 2.2.1, failure to comply with </w:t>
            </w:r>
            <w:r w:rsidR="00002E3D" w:rsidRPr="000E5DB7">
              <w:t>paragraph</w:t>
            </w:r>
            <w:r w:rsidRPr="000E5DB7">
              <w:t xml:space="preserve"> 2.6.1, 2.6.2 or 2.6.3 below will render the Tender non-compliant and it will be rejected.</w:t>
            </w:r>
          </w:p>
        </w:tc>
      </w:tr>
    </w:tbl>
    <w:p w14:paraId="33D76F81" w14:textId="6FCD777D" w:rsidR="003C0FB1" w:rsidRDefault="003C0FB1" w:rsidP="00EE6D3D">
      <w:pPr>
        <w:pStyle w:val="Heading2"/>
        <w:spacing w:before="0" w:after="120"/>
        <w:ind w:left="142"/>
        <w:jc w:val="both"/>
      </w:pPr>
      <w:r w:rsidRPr="000E5DB7">
        <w:t>2.3</w:t>
      </w:r>
      <w:r w:rsidRPr="000E5DB7">
        <w:tab/>
      </w:r>
      <w:r w:rsidR="00414B5B">
        <w:tab/>
      </w:r>
      <w:r w:rsidRPr="000E5DB7">
        <w:t xml:space="preserve">Services Contract </w:t>
      </w:r>
    </w:p>
    <w:tbl>
      <w:tblPr>
        <w:tblW w:w="5000" w:type="pct"/>
        <w:tblLook w:val="01E0" w:firstRow="1" w:lastRow="1" w:firstColumn="1" w:lastColumn="1" w:noHBand="0" w:noVBand="0"/>
      </w:tblPr>
      <w:tblGrid>
        <w:gridCol w:w="731"/>
        <w:gridCol w:w="8340"/>
      </w:tblGrid>
      <w:tr w:rsidR="003C0FB1" w:rsidRPr="00CB5B77" w14:paraId="29FC3977" w14:textId="77777777" w:rsidTr="00864998">
        <w:tc>
          <w:tcPr>
            <w:tcW w:w="403" w:type="pct"/>
          </w:tcPr>
          <w:p w14:paraId="6ADD6A53" w14:textId="77777777" w:rsidR="003C0FB1" w:rsidRPr="000E5DB7" w:rsidRDefault="003C0FB1" w:rsidP="00EE6D3D">
            <w:pPr>
              <w:spacing w:line="320" w:lineRule="auto"/>
              <w:jc w:val="both"/>
              <w:rPr>
                <w:color w:val="0000FF"/>
              </w:rPr>
            </w:pPr>
            <w:r w:rsidRPr="000E5DB7">
              <w:rPr>
                <w:color w:val="0000FF"/>
              </w:rPr>
              <w:t>2.3.1</w:t>
            </w:r>
          </w:p>
        </w:tc>
        <w:tc>
          <w:tcPr>
            <w:tcW w:w="4597" w:type="pct"/>
          </w:tcPr>
          <w:p w14:paraId="4B44D069" w14:textId="490203B6" w:rsidR="003C0FB1" w:rsidRPr="000E5DB7" w:rsidRDefault="00AE2E7C" w:rsidP="00220BB7">
            <w:pPr>
              <w:jc w:val="both"/>
            </w:pPr>
            <w:r w:rsidRPr="001966DD">
              <w:rPr>
                <w:lang w:val="en-IE"/>
              </w:rPr>
              <w:t xml:space="preserve">Tenderers should note the terms and conditions of the Services Contract at Appendix 5 and the </w:t>
            </w:r>
            <w:r>
              <w:rPr>
                <w:lang w:val="en-IE"/>
              </w:rPr>
              <w:t>P</w:t>
            </w:r>
            <w:r w:rsidRPr="001966DD">
              <w:rPr>
                <w:lang w:val="en-IE"/>
              </w:rPr>
              <w:t xml:space="preserve">roperty </w:t>
            </w:r>
            <w:r>
              <w:rPr>
                <w:lang w:val="en-IE"/>
              </w:rPr>
              <w:t>L</w:t>
            </w:r>
            <w:r w:rsidRPr="001966DD">
              <w:rPr>
                <w:lang w:val="en-IE"/>
              </w:rPr>
              <w:t>icence (including the deed of renunciation)</w:t>
            </w:r>
            <w:r>
              <w:rPr>
                <w:lang w:val="en-IE"/>
              </w:rPr>
              <w:t xml:space="preserve"> </w:t>
            </w:r>
            <w:r w:rsidRPr="001966DD">
              <w:rPr>
                <w:lang w:val="en-IE"/>
              </w:rPr>
              <w:t xml:space="preserve">(the “Licence”) at Appendix </w:t>
            </w:r>
            <w:r>
              <w:rPr>
                <w:lang w:val="en-IE"/>
              </w:rPr>
              <w:t>7</w:t>
            </w:r>
            <w:r w:rsidRPr="001966DD">
              <w:rPr>
                <w:lang w:val="en-IE"/>
              </w:rPr>
              <w:t xml:space="preserve"> to this CFT.</w:t>
            </w:r>
          </w:p>
        </w:tc>
      </w:tr>
      <w:tr w:rsidR="003C0FB1" w:rsidRPr="00CB5B77" w14:paraId="31496ED4" w14:textId="77777777" w:rsidTr="00864998">
        <w:tc>
          <w:tcPr>
            <w:tcW w:w="403" w:type="pct"/>
          </w:tcPr>
          <w:p w14:paraId="4C356498" w14:textId="77777777" w:rsidR="003C0FB1" w:rsidRDefault="003C0FB1" w:rsidP="00EE6D3D">
            <w:pPr>
              <w:spacing w:line="320" w:lineRule="auto"/>
              <w:jc w:val="both"/>
              <w:rPr>
                <w:color w:val="0000FF"/>
              </w:rPr>
            </w:pPr>
            <w:r w:rsidRPr="000E5DB7">
              <w:rPr>
                <w:color w:val="0000FF"/>
              </w:rPr>
              <w:t>2.3.2</w:t>
            </w:r>
          </w:p>
          <w:p w14:paraId="7352715E" w14:textId="77777777" w:rsidR="004330C0" w:rsidRPr="000E5DB7" w:rsidRDefault="004330C0" w:rsidP="00EE6D3D">
            <w:pPr>
              <w:spacing w:line="320" w:lineRule="auto"/>
              <w:jc w:val="both"/>
              <w:rPr>
                <w:color w:val="0000FF"/>
              </w:rPr>
            </w:pPr>
          </w:p>
        </w:tc>
        <w:tc>
          <w:tcPr>
            <w:tcW w:w="4597" w:type="pct"/>
          </w:tcPr>
          <w:p w14:paraId="314EA62A" w14:textId="1BB830A9" w:rsidR="00CB7CA7" w:rsidRPr="00CB7CA7" w:rsidRDefault="003C0FB1" w:rsidP="00D20F2C">
            <w:pPr>
              <w:jc w:val="both"/>
            </w:pPr>
            <w:r w:rsidRPr="000E5DB7">
              <w:t xml:space="preserve">Tenderers are required to confirm their acceptance of the terms and conditions of the Services Contract </w:t>
            </w:r>
            <w:r w:rsidR="00AD5F2A">
              <w:t xml:space="preserve">and Licence </w:t>
            </w:r>
            <w:r>
              <w:t xml:space="preserve">by signing </w:t>
            </w:r>
            <w:r w:rsidRPr="000E5DB7">
              <w:t xml:space="preserve">the </w:t>
            </w:r>
            <w:r w:rsidRPr="00C100B4">
              <w:t>Tenderer’s Statement at Appendix 3.</w:t>
            </w:r>
            <w:r>
              <w:t xml:space="preserve"> </w:t>
            </w:r>
            <w:r w:rsidRPr="000E5DB7">
              <w:t>Tenderers may not amend the Services Contract</w:t>
            </w:r>
            <w:r w:rsidR="00AD5F2A">
              <w:t xml:space="preserve"> nor the Licence</w:t>
            </w:r>
            <w:r w:rsidRPr="000E5DB7">
              <w:t>.</w:t>
            </w:r>
          </w:p>
        </w:tc>
      </w:tr>
    </w:tbl>
    <w:p w14:paraId="692D7F20" w14:textId="2D0339CF" w:rsidR="003C0FB1" w:rsidRDefault="003C0FB1" w:rsidP="00EE6D3D">
      <w:pPr>
        <w:pStyle w:val="Heading2"/>
        <w:spacing w:before="0" w:after="120"/>
        <w:ind w:left="142"/>
        <w:jc w:val="both"/>
      </w:pPr>
      <w:r w:rsidRPr="000E5DB7">
        <w:t>2.4</w:t>
      </w:r>
      <w:r w:rsidRPr="000E5DB7">
        <w:tab/>
      </w:r>
      <w:r w:rsidR="00414B5B">
        <w:tab/>
      </w:r>
      <w:r w:rsidRPr="000E5DB7">
        <w:t xml:space="preserve">Acceptance of </w:t>
      </w:r>
      <w:r w:rsidR="00F9036D">
        <w:t>CFT</w:t>
      </w:r>
      <w:r w:rsidRPr="000E5DB7">
        <w:t xml:space="preserve"> Requirements</w:t>
      </w:r>
    </w:p>
    <w:p w14:paraId="7358AEA5" w14:textId="5479F59A" w:rsidR="00D20F2C" w:rsidRDefault="003C0FB1" w:rsidP="004969AF">
      <w:pPr>
        <w:ind w:left="720"/>
        <w:jc w:val="both"/>
      </w:pPr>
      <w:r w:rsidRPr="000E5DB7">
        <w:t xml:space="preserve">Each Tenderer is required to accept the provisions of this </w:t>
      </w:r>
      <w:r w:rsidR="00F9036D">
        <w:t>CFT</w:t>
      </w:r>
      <w:r w:rsidRPr="000E5DB7">
        <w:t xml:space="preserve">.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read the scanned signature, Tenderers may be requested to re-submit. Tenderers may not amend the Tenderer’s Statement. </w:t>
      </w:r>
    </w:p>
    <w:p w14:paraId="7C252787" w14:textId="460AF26E" w:rsidR="003C0FB1" w:rsidRDefault="003C0FB1" w:rsidP="00EE6D3D">
      <w:pPr>
        <w:pStyle w:val="Heading2"/>
        <w:spacing w:before="0" w:after="120"/>
        <w:ind w:left="142"/>
        <w:jc w:val="both"/>
      </w:pPr>
      <w:r w:rsidRPr="000E5DB7">
        <w:t>2.5</w:t>
      </w:r>
      <w:r w:rsidRPr="000E5DB7">
        <w:tab/>
      </w:r>
      <w:r w:rsidR="00414B5B">
        <w:tab/>
      </w:r>
      <w:r w:rsidRPr="000E5DB7">
        <w:t>Consortia and Prime / Subcontractors</w:t>
      </w:r>
    </w:p>
    <w:p w14:paraId="386A6113" w14:textId="77777777" w:rsidR="003C0FB1" w:rsidRDefault="003C0FB1" w:rsidP="00220BB7">
      <w:pPr>
        <w:ind w:left="919"/>
        <w:jc w:val="both"/>
      </w:pPr>
      <w:r w:rsidRPr="000E5DB7">
        <w:t xml:space="preserve">Where a group of undertakings (in whatever form and regardless of the legal relationship between them) come together to submit a Tender in response to this </w:t>
      </w:r>
      <w:r w:rsidR="00F9036D">
        <w:t>CFT</w:t>
      </w:r>
      <w:r w:rsidRPr="000E5DB7">
        <w:t xml:space="preserve">, the Contracting Authority will deal with all matters relating to this </w:t>
      </w:r>
      <w:r>
        <w:t>C</w:t>
      </w:r>
      <w:r w:rsidRPr="000E5DB7">
        <w:t xml:space="preserve">ompetition through </w:t>
      </w:r>
      <w:r>
        <w:rPr>
          <w:szCs w:val="22"/>
        </w:rPr>
        <w:t xml:space="preserve">a single nominated </w:t>
      </w:r>
      <w:r w:rsidRPr="000E5DB7">
        <w:t xml:space="preserve">entity </w:t>
      </w:r>
      <w:r>
        <w:rPr>
          <w:szCs w:val="22"/>
        </w:rPr>
        <w:t>authorised to represent all members of the group of undertakings.</w:t>
      </w:r>
      <w:r w:rsidRPr="000E5DB7">
        <w:t xml:space="preserve"> The Tenderer must </w:t>
      </w:r>
      <w:r>
        <w:rPr>
          <w:szCs w:val="22"/>
        </w:rPr>
        <w:t>provide details of all members of the group of undertakings and their role in the Tender and</w:t>
      </w:r>
      <w:r w:rsidRPr="003C4B88">
        <w:rPr>
          <w:szCs w:val="22"/>
        </w:rPr>
        <w:t xml:space="preserve"> </w:t>
      </w:r>
      <w:r w:rsidRPr="000E5DB7">
        <w:t xml:space="preserve">clearly set out the </w:t>
      </w:r>
      <w:r>
        <w:rPr>
          <w:szCs w:val="22"/>
        </w:rPr>
        <w:t xml:space="preserve">contact details including </w:t>
      </w:r>
      <w:r w:rsidRPr="000E5DB7">
        <w:t xml:space="preserve">name, title, telephone number, postal address, </w:t>
      </w:r>
      <w:r w:rsidRPr="000E5DB7">
        <w:lastRenderedPageBreak/>
        <w:t xml:space="preserve">facsimile number and e-mail address of the nominated </w:t>
      </w:r>
      <w:r>
        <w:rPr>
          <w:szCs w:val="22"/>
        </w:rPr>
        <w:t>entity</w:t>
      </w:r>
      <w:r w:rsidRPr="000E5DB7">
        <w:t xml:space="preserve"> authorised to represent the Tenderer and to whom all communications shall be directed and accepted until this Competition has been completed or terminated.</w:t>
      </w:r>
      <w:r>
        <w:t xml:space="preserve"> </w:t>
      </w:r>
      <w:r w:rsidRPr="000E5DB7">
        <w:t>Correspondence from any other person will NOT be accepted, acknowledged or responded to.</w:t>
      </w:r>
    </w:p>
    <w:p w14:paraId="641AF9A1" w14:textId="77777777" w:rsidR="003C0FB1" w:rsidRDefault="003C0FB1" w:rsidP="00B75FA7">
      <w:pPr>
        <w:ind w:left="862"/>
        <w:jc w:val="both"/>
      </w:pPr>
      <w:r>
        <w:rPr>
          <w:szCs w:val="22"/>
        </w:rPr>
        <w:t xml:space="preserve">Prior to and as a condition of award of any Services Contract, the successful Tenderer shall be required to designate a single entity </w:t>
      </w:r>
      <w:r w:rsidRPr="003C4B88">
        <w:rPr>
          <w:szCs w:val="22"/>
        </w:rPr>
        <w:t>who will carry overall responsib</w:t>
      </w:r>
      <w:r>
        <w:rPr>
          <w:szCs w:val="22"/>
        </w:rPr>
        <w:t>ility for the Services Contract (the “Prime Contractor”)</w:t>
      </w:r>
      <w:r w:rsidRPr="003C4B88">
        <w:rPr>
          <w:szCs w:val="22"/>
        </w:rPr>
        <w:t>, irrespective of whether or not tasks are to be performed by a subcontractor or other consortium</w:t>
      </w:r>
      <w:r>
        <w:rPr>
          <w:szCs w:val="22"/>
        </w:rPr>
        <w:t xml:space="preserve"> member (the “Subcontractor”).</w:t>
      </w:r>
    </w:p>
    <w:p w14:paraId="79E78C9F" w14:textId="0DDF2E96" w:rsidR="003670C3" w:rsidRDefault="00977CC4" w:rsidP="00EE6D3D">
      <w:pPr>
        <w:pStyle w:val="Heading2"/>
        <w:spacing w:before="0" w:after="120"/>
        <w:ind w:left="142"/>
        <w:jc w:val="both"/>
        <w:sectPr w:rsidR="003670C3" w:rsidSect="00C3103B">
          <w:footerReference w:type="default" r:id="rId18"/>
          <w:pgSz w:w="11907" w:h="16840" w:code="9"/>
          <w:pgMar w:top="1134" w:right="1418" w:bottom="851" w:left="1418" w:header="709" w:footer="709" w:gutter="0"/>
          <w:cols w:space="708"/>
          <w:docGrid w:linePitch="360"/>
        </w:sectPr>
      </w:pPr>
      <w:r w:rsidRPr="00830A49">
        <w:t>2.6</w:t>
      </w:r>
      <w:r w:rsidRPr="00830A49">
        <w:tab/>
      </w:r>
      <w:r w:rsidR="00414B5B">
        <w:tab/>
      </w:r>
      <w:r w:rsidRPr="00830A49">
        <w:t>Tender Submission Requirements</w:t>
      </w:r>
    </w:p>
    <w:tbl>
      <w:tblPr>
        <w:tblW w:w="5000" w:type="pct"/>
        <w:tblLook w:val="01E0" w:firstRow="1" w:lastRow="1" w:firstColumn="1" w:lastColumn="1" w:noHBand="0" w:noVBand="0"/>
      </w:tblPr>
      <w:tblGrid>
        <w:gridCol w:w="780"/>
        <w:gridCol w:w="8291"/>
      </w:tblGrid>
      <w:tr w:rsidR="00977CC4" w:rsidRPr="00830A49" w14:paraId="67D77B35" w14:textId="77777777" w:rsidTr="00864998">
        <w:tc>
          <w:tcPr>
            <w:tcW w:w="430" w:type="pct"/>
          </w:tcPr>
          <w:p w14:paraId="430AA89F" w14:textId="77777777" w:rsidR="00977CC4" w:rsidRPr="00830A49" w:rsidRDefault="00977CC4" w:rsidP="00220BB7">
            <w:pPr>
              <w:jc w:val="both"/>
              <w:rPr>
                <w:color w:val="0000FF"/>
                <w:szCs w:val="22"/>
              </w:rPr>
            </w:pPr>
            <w:r w:rsidRPr="00830A49">
              <w:rPr>
                <w:color w:val="0000FF"/>
                <w:szCs w:val="22"/>
              </w:rPr>
              <w:t>2.6.1</w:t>
            </w:r>
          </w:p>
        </w:tc>
        <w:tc>
          <w:tcPr>
            <w:tcW w:w="4570" w:type="pct"/>
          </w:tcPr>
          <w:p w14:paraId="0AF3B528" w14:textId="042F9405" w:rsidR="00B87C92" w:rsidRPr="00B87C92" w:rsidRDefault="00B87C92" w:rsidP="00220BB7">
            <w:pPr>
              <w:jc w:val="both"/>
              <w:rPr>
                <w:color w:val="000000"/>
              </w:rPr>
            </w:pPr>
            <w:r w:rsidRPr="00B87C92">
              <w:rPr>
                <w:color w:val="000000"/>
              </w:rPr>
              <w:t xml:space="preserve">Tenders must be submitted via the ‘electronic </w:t>
            </w:r>
            <w:proofErr w:type="spellStart"/>
            <w:r w:rsidRPr="00B87C92">
              <w:rPr>
                <w:color w:val="000000"/>
              </w:rPr>
              <w:t>tenderbox</w:t>
            </w:r>
            <w:proofErr w:type="spellEnd"/>
            <w:r w:rsidRPr="00B87C92">
              <w:rPr>
                <w:color w:val="000000"/>
              </w:rPr>
              <w:t xml:space="preserve">’ available on </w:t>
            </w:r>
            <w:hyperlink r:id="rId19" w:history="1">
              <w:r w:rsidR="00915155" w:rsidRPr="00543281">
                <w:rPr>
                  <w:rStyle w:val="Hyperlink"/>
                </w:rPr>
                <w:t>www.etenders.gov.ie</w:t>
              </w:r>
            </w:hyperlink>
            <w:r w:rsidRPr="00B87C92">
              <w:rPr>
                <w:color w:val="000000"/>
              </w:rPr>
              <w:t>.</w:t>
            </w:r>
            <w:r w:rsidR="00915155">
              <w:rPr>
                <w:color w:val="000000"/>
              </w:rPr>
              <w:t xml:space="preserve"> </w:t>
            </w:r>
            <w:r w:rsidRPr="00B87C92">
              <w:rPr>
                <w:color w:val="000000"/>
              </w:rPr>
              <w:t xml:space="preserve">Only Tenders submitted to the electronic </w:t>
            </w:r>
            <w:proofErr w:type="spellStart"/>
            <w:r w:rsidRPr="00B87C92">
              <w:rPr>
                <w:color w:val="000000"/>
              </w:rPr>
              <w:t>tenderbox</w:t>
            </w:r>
            <w:proofErr w:type="spellEnd"/>
            <w:r w:rsidRPr="00B87C92">
              <w:rPr>
                <w:color w:val="000000"/>
              </w:rPr>
              <w:t xml:space="preserve"> will be accepted. Tenders submitted by any other means (including but not limited </w:t>
            </w:r>
            <w:proofErr w:type="gramStart"/>
            <w:r w:rsidRPr="00B87C92">
              <w:rPr>
                <w:color w:val="000000"/>
              </w:rPr>
              <w:t>to:</w:t>
            </w:r>
            <w:proofErr w:type="gramEnd"/>
            <w:r w:rsidRPr="00B87C92">
              <w:rPr>
                <w:color w:val="000000"/>
              </w:rPr>
              <w:t xml:space="preserve"> by email, fax, post, hand delivery, etc.) will NOT be accepted.</w:t>
            </w:r>
          </w:p>
          <w:p w14:paraId="42796765" w14:textId="77777777" w:rsidR="00B87C92" w:rsidRPr="00B87C92" w:rsidRDefault="00B87C92">
            <w:pPr>
              <w:jc w:val="both"/>
              <w:rPr>
                <w:color w:val="000000"/>
              </w:rPr>
            </w:pPr>
            <w:r w:rsidRPr="00B87C92">
              <w:rPr>
                <w:color w:val="000000"/>
              </w:rPr>
              <w:t xml:space="preserve">Tenderers must ensure that they give themselves sufficient time to upload and submit all required tender documentation in their Tender before the Tender Deadline (as defined in paragraph 2.6.2). Tenderers should take into account the fact that upload speeds vary. </w:t>
            </w:r>
          </w:p>
          <w:p w14:paraId="46805972" w14:textId="463B6C6E" w:rsidR="00B87C92" w:rsidRPr="00B87C92" w:rsidRDefault="00B87C92">
            <w:pPr>
              <w:jc w:val="both"/>
              <w:rPr>
                <w:color w:val="000000"/>
              </w:rPr>
            </w:pPr>
            <w:r w:rsidRPr="00B87C92">
              <w:rPr>
                <w:color w:val="000000"/>
              </w:rPr>
              <w:t xml:space="preserve">Tenderers must note that in the electronic </w:t>
            </w:r>
            <w:proofErr w:type="spellStart"/>
            <w:r w:rsidRPr="00B87C92">
              <w:rPr>
                <w:color w:val="000000"/>
              </w:rPr>
              <w:t>tenderbox</w:t>
            </w:r>
            <w:proofErr w:type="spellEnd"/>
            <w:r w:rsidRPr="00B87C92">
              <w:rPr>
                <w:color w:val="000000"/>
              </w:rPr>
              <w:t>, there is a current file size limit of 250MB for each single file uploaded, with a maximum total limit of 2GB for all documentation (combined) in the Tender submitted.</w:t>
            </w:r>
          </w:p>
          <w:p w14:paraId="44F43664" w14:textId="77777777" w:rsidR="00977CC4" w:rsidRPr="007B7D0E" w:rsidRDefault="00B87C92">
            <w:pPr>
              <w:jc w:val="both"/>
              <w:rPr>
                <w:color w:val="000000"/>
                <w:highlight w:val="lightGray"/>
              </w:rPr>
            </w:pPr>
            <w:r w:rsidRPr="00B87C92">
              <w:rPr>
                <w:color w:val="000000"/>
              </w:rPr>
              <w:t xml:space="preserve">In order to submit a Tender to the electronic </w:t>
            </w:r>
            <w:proofErr w:type="spellStart"/>
            <w:r w:rsidRPr="00B87C92">
              <w:rPr>
                <w:color w:val="000000"/>
              </w:rPr>
              <w:t>tenderbox</w:t>
            </w:r>
            <w:proofErr w:type="spellEnd"/>
            <w:r w:rsidRPr="00B87C92">
              <w:rPr>
                <w:color w:val="000000"/>
              </w:rPr>
              <w:t xml:space="preserve">, Tenderers must ensure that they follow the necessary steps on the </w:t>
            </w:r>
            <w:proofErr w:type="spellStart"/>
            <w:r w:rsidRPr="00B87C92">
              <w:rPr>
                <w:color w:val="000000"/>
              </w:rPr>
              <w:t>eTenders</w:t>
            </w:r>
            <w:proofErr w:type="spellEnd"/>
            <w:r w:rsidRPr="00B87C92">
              <w:rPr>
                <w:color w:val="000000"/>
              </w:rPr>
              <w:t xml:space="preserve"> platform to ensure that their tender has been submitted properly, which includes ensuring that the “Submit” button has been clicked. in the event that Tenderers need to modify or change any aspect of their Tender before the Tender Deadline, the Tender in its entirety will need to be re-submitted. Tenderers should be aware that the “Submit” button will be disabled automatically at the Tender Deadline.</w:t>
            </w:r>
          </w:p>
        </w:tc>
      </w:tr>
      <w:tr w:rsidR="008430BE" w:rsidRPr="00CB5B77" w14:paraId="7B27503B" w14:textId="77777777" w:rsidTr="008430BE">
        <w:tc>
          <w:tcPr>
            <w:tcW w:w="430" w:type="pct"/>
          </w:tcPr>
          <w:p w14:paraId="04B8F3E4" w14:textId="77777777" w:rsidR="008430BE" w:rsidRPr="008430BE" w:rsidRDefault="008430BE" w:rsidP="003A382E">
            <w:pPr>
              <w:jc w:val="both"/>
              <w:rPr>
                <w:color w:val="0000FF"/>
                <w:szCs w:val="22"/>
              </w:rPr>
            </w:pPr>
            <w:r w:rsidRPr="008430BE">
              <w:rPr>
                <w:color w:val="0000FF"/>
                <w:szCs w:val="22"/>
              </w:rPr>
              <w:t>2.6.2</w:t>
            </w:r>
          </w:p>
        </w:tc>
        <w:tc>
          <w:tcPr>
            <w:tcW w:w="4570" w:type="pct"/>
          </w:tcPr>
          <w:p w14:paraId="4671145F" w14:textId="5E8E2391" w:rsidR="008430BE" w:rsidRPr="000E5DB7" w:rsidRDefault="008430BE" w:rsidP="003A382E">
            <w:pPr>
              <w:jc w:val="both"/>
              <w:rPr>
                <w:color w:val="000000"/>
              </w:rPr>
            </w:pPr>
            <w:r w:rsidRPr="008430BE">
              <w:rPr>
                <w:color w:val="000000"/>
              </w:rPr>
              <w:t xml:space="preserve">Tenders must be received not later than the time and date set out in Table 1 above (the “Tender Deadline”). Tenders that are received late WILL NOT be considered in this Competition. </w:t>
            </w:r>
          </w:p>
        </w:tc>
      </w:tr>
      <w:tr w:rsidR="008430BE" w:rsidRPr="00CB5B77" w14:paraId="6F7AE3DA" w14:textId="77777777" w:rsidTr="008430BE">
        <w:tc>
          <w:tcPr>
            <w:tcW w:w="430" w:type="pct"/>
          </w:tcPr>
          <w:p w14:paraId="2E3DF1D4" w14:textId="77777777" w:rsidR="008430BE" w:rsidRPr="008430BE" w:rsidRDefault="008430BE" w:rsidP="003A382E">
            <w:pPr>
              <w:jc w:val="both"/>
              <w:rPr>
                <w:color w:val="0000FF"/>
                <w:szCs w:val="22"/>
              </w:rPr>
            </w:pPr>
            <w:r w:rsidRPr="008430BE">
              <w:rPr>
                <w:color w:val="0000FF"/>
                <w:szCs w:val="22"/>
              </w:rPr>
              <w:t>2.6.3</w:t>
            </w:r>
          </w:p>
        </w:tc>
        <w:tc>
          <w:tcPr>
            <w:tcW w:w="4570" w:type="pct"/>
          </w:tcPr>
          <w:p w14:paraId="19731860" w14:textId="77777777" w:rsidR="008430BE" w:rsidRPr="008430BE" w:rsidRDefault="008430BE" w:rsidP="003A382E">
            <w:pPr>
              <w:jc w:val="both"/>
              <w:rPr>
                <w:color w:val="000000"/>
              </w:rPr>
            </w:pPr>
            <w:r w:rsidRPr="008430BE">
              <w:rPr>
                <w:color w:val="000000"/>
              </w:rPr>
              <w:t>Tenders must be submitted in the language set out in Table 1 above.</w:t>
            </w:r>
          </w:p>
        </w:tc>
      </w:tr>
      <w:tr w:rsidR="008430BE" w:rsidRPr="00CB5B77" w14:paraId="73885D6B" w14:textId="77777777" w:rsidTr="008430BE">
        <w:tc>
          <w:tcPr>
            <w:tcW w:w="430" w:type="pct"/>
          </w:tcPr>
          <w:p w14:paraId="58841F40" w14:textId="77777777" w:rsidR="008430BE" w:rsidRPr="008430BE" w:rsidRDefault="008430BE" w:rsidP="003A382E">
            <w:pPr>
              <w:jc w:val="both"/>
              <w:rPr>
                <w:color w:val="0000FF"/>
                <w:szCs w:val="22"/>
              </w:rPr>
            </w:pPr>
            <w:r w:rsidRPr="008430BE">
              <w:rPr>
                <w:color w:val="0000FF"/>
                <w:szCs w:val="22"/>
              </w:rPr>
              <w:t>2.6.4</w:t>
            </w:r>
          </w:p>
        </w:tc>
        <w:tc>
          <w:tcPr>
            <w:tcW w:w="4570" w:type="pct"/>
          </w:tcPr>
          <w:p w14:paraId="5FAFBA3B" w14:textId="77777777" w:rsidR="008430BE" w:rsidRPr="008430BE" w:rsidRDefault="008430BE" w:rsidP="008430BE">
            <w:pPr>
              <w:jc w:val="both"/>
              <w:rPr>
                <w:color w:val="000000"/>
              </w:rPr>
            </w:pPr>
            <w:r w:rsidRPr="008430BE">
              <w:rPr>
                <w:color w:val="000000"/>
              </w:rPr>
              <w:t>Subject to paragraph 2.14 and 2.18, each Tenderer is limited to submitting one Tender in its own capacity and one Tender as part of a consortium/group of undertakings under this CFT.</w:t>
            </w:r>
          </w:p>
        </w:tc>
      </w:tr>
      <w:tr w:rsidR="008430BE" w:rsidRPr="00CB5B77" w14:paraId="4623729A" w14:textId="77777777" w:rsidTr="008430BE">
        <w:tc>
          <w:tcPr>
            <w:tcW w:w="430" w:type="pct"/>
          </w:tcPr>
          <w:p w14:paraId="5174D8F7" w14:textId="77777777" w:rsidR="008430BE" w:rsidRPr="008430BE" w:rsidRDefault="008430BE" w:rsidP="003A382E">
            <w:pPr>
              <w:jc w:val="both"/>
              <w:rPr>
                <w:color w:val="0000FF"/>
                <w:szCs w:val="22"/>
              </w:rPr>
            </w:pPr>
            <w:r w:rsidRPr="008430BE">
              <w:rPr>
                <w:color w:val="0000FF"/>
                <w:szCs w:val="22"/>
              </w:rPr>
              <w:t>2.6.5</w:t>
            </w:r>
          </w:p>
        </w:tc>
        <w:tc>
          <w:tcPr>
            <w:tcW w:w="4570" w:type="pct"/>
          </w:tcPr>
          <w:p w14:paraId="0AB468C1" w14:textId="09CED355" w:rsidR="008430BE" w:rsidRPr="008430BE" w:rsidRDefault="008430BE" w:rsidP="003A382E">
            <w:pPr>
              <w:jc w:val="both"/>
              <w:rPr>
                <w:color w:val="000000"/>
              </w:rPr>
            </w:pPr>
            <w:r w:rsidRPr="008430BE">
              <w:rPr>
                <w:color w:val="000000"/>
              </w:rPr>
              <w:t xml:space="preserve">All Tenders submitted in soft copy must be compiled such that they can be read immediately using </w:t>
            </w:r>
            <w:r w:rsidR="004969AF" w:rsidRPr="008430BE">
              <w:rPr>
                <w:color w:val="000000"/>
              </w:rPr>
              <w:t>Word and</w:t>
            </w:r>
            <w:r w:rsidRPr="008430BE">
              <w:rPr>
                <w:color w:val="000000"/>
              </w:rPr>
              <w:t xml:space="preserve"> / or PDF readers. The Contracting Authority is not responsible for corruption in electronic documents. Tenderers must ensure electronic documents are not corrupt.</w:t>
            </w:r>
          </w:p>
        </w:tc>
      </w:tr>
    </w:tbl>
    <w:p w14:paraId="509E9B23" w14:textId="77777777" w:rsidR="00A6430B" w:rsidRDefault="00A6430B" w:rsidP="00220BB7">
      <w:pPr>
        <w:ind w:left="1440"/>
        <w:sectPr w:rsidR="00A6430B" w:rsidSect="003670C3">
          <w:type w:val="continuous"/>
          <w:pgSz w:w="11907" w:h="16840" w:code="9"/>
          <w:pgMar w:top="1134" w:right="1418" w:bottom="851" w:left="1418" w:header="709" w:footer="709" w:gutter="0"/>
          <w:cols w:space="708"/>
          <w:formProt w:val="0"/>
          <w:docGrid w:linePitch="360"/>
        </w:sectPr>
      </w:pPr>
    </w:p>
    <w:p w14:paraId="1F1DC68C" w14:textId="06EB59C2" w:rsidR="003C0FB1" w:rsidRDefault="003C0FB1" w:rsidP="00EE6D3D">
      <w:pPr>
        <w:pStyle w:val="Heading2"/>
        <w:spacing w:before="0" w:after="120"/>
        <w:ind w:left="142" w:firstLine="0"/>
        <w:jc w:val="both"/>
      </w:pPr>
      <w:r w:rsidRPr="000E5DB7">
        <w:t>2.7</w:t>
      </w:r>
      <w:r w:rsidRPr="000E5DB7">
        <w:tab/>
      </w:r>
      <w:r w:rsidR="00414B5B">
        <w:tab/>
      </w:r>
      <w:r w:rsidRPr="000E5DB7">
        <w:t>Queries and Clarifications</w:t>
      </w:r>
    </w:p>
    <w:tbl>
      <w:tblPr>
        <w:tblW w:w="5000" w:type="pct"/>
        <w:tblLook w:val="01E0" w:firstRow="1" w:lastRow="1" w:firstColumn="1" w:lastColumn="1" w:noHBand="0" w:noVBand="0"/>
      </w:tblPr>
      <w:tblGrid>
        <w:gridCol w:w="809"/>
        <w:gridCol w:w="8262"/>
      </w:tblGrid>
      <w:tr w:rsidR="003C0FB1" w:rsidRPr="00CB5B77" w14:paraId="3D4DDBCC" w14:textId="77777777" w:rsidTr="00864998">
        <w:tc>
          <w:tcPr>
            <w:tcW w:w="446" w:type="pct"/>
          </w:tcPr>
          <w:p w14:paraId="5456AD31" w14:textId="77777777" w:rsidR="003C0FB1" w:rsidRDefault="003C0FB1" w:rsidP="00220BB7">
            <w:pPr>
              <w:keepLines/>
              <w:spacing w:line="320" w:lineRule="exact"/>
              <w:jc w:val="both"/>
              <w:rPr>
                <w:color w:val="0000FF"/>
              </w:rPr>
            </w:pPr>
            <w:r w:rsidRPr="000E5DB7">
              <w:rPr>
                <w:color w:val="0000FF"/>
              </w:rPr>
              <w:t>2.7.1</w:t>
            </w:r>
          </w:p>
        </w:tc>
        <w:tc>
          <w:tcPr>
            <w:tcW w:w="4554" w:type="pct"/>
          </w:tcPr>
          <w:p w14:paraId="1C3F23D1" w14:textId="70BBA4D4" w:rsidR="003C0FB1" w:rsidRDefault="003C0FB1" w:rsidP="00B46D43">
            <w:pPr>
              <w:jc w:val="both"/>
            </w:pPr>
            <w:r w:rsidRPr="000E5DB7">
              <w:t xml:space="preserve">All queries relating to any aspect of this Competition or of this </w:t>
            </w:r>
            <w:r w:rsidR="00F9036D">
              <w:t>CFT</w:t>
            </w:r>
            <w:r w:rsidRPr="000E5DB7">
              <w:t xml:space="preserve"> must be directed to</w:t>
            </w:r>
            <w:r>
              <w:t xml:space="preserve"> the messaging facility on </w:t>
            </w:r>
            <w:hyperlink r:id="rId20" w:history="1">
              <w:r w:rsidRPr="003C0B09">
                <w:rPr>
                  <w:rStyle w:val="Hyperlink"/>
                </w:rPr>
                <w:t>www.etenders.gov.ie</w:t>
              </w:r>
            </w:hyperlink>
            <w:r>
              <w:t xml:space="preserve">. </w:t>
            </w:r>
            <w:r w:rsidRPr="00291D77">
              <w:rPr>
                <w:b/>
                <w:bCs/>
              </w:rPr>
              <w:t xml:space="preserve">Queries will be accepted no later than </w:t>
            </w:r>
            <w:r w:rsidR="00145EFA" w:rsidRPr="00291D77">
              <w:rPr>
                <w:b/>
                <w:bCs/>
              </w:rPr>
              <w:t xml:space="preserve">the time and date set out in </w:t>
            </w:r>
            <w:r w:rsidR="00B46D43" w:rsidRPr="00291D77">
              <w:rPr>
                <w:b/>
                <w:bCs/>
              </w:rPr>
              <w:t>Table 1 above</w:t>
            </w:r>
            <w:r w:rsidRPr="00291D77">
              <w:rPr>
                <w:b/>
                <w:bCs/>
              </w:rPr>
              <w:t xml:space="preserve"> </w:t>
            </w:r>
            <w:r w:rsidRPr="000E5DB7">
              <w:t xml:space="preserve">unless otherwise published by the Contracting </w:t>
            </w:r>
            <w:r w:rsidRPr="000E5DB7">
              <w:lastRenderedPageBreak/>
              <w:t xml:space="preserve">Authority. For the avoidance of doubt, Tenderers may not contact the Contracting Authority </w:t>
            </w:r>
            <w:r>
              <w:t xml:space="preserve">directly </w:t>
            </w:r>
            <w:r w:rsidRPr="000E5DB7">
              <w:t>regarding any aspect of this Competition</w:t>
            </w:r>
            <w:r w:rsidR="005D15E6">
              <w:t xml:space="preserve"> other than to arrange the mandatory school visit</w:t>
            </w:r>
            <w:r w:rsidRPr="000E5DB7">
              <w:t>.</w:t>
            </w:r>
          </w:p>
        </w:tc>
      </w:tr>
      <w:tr w:rsidR="003C0FB1" w:rsidRPr="00CB5B77" w14:paraId="46AEA692" w14:textId="77777777" w:rsidTr="00864998">
        <w:tc>
          <w:tcPr>
            <w:tcW w:w="446" w:type="pct"/>
          </w:tcPr>
          <w:p w14:paraId="6EF5F6E6" w14:textId="77777777" w:rsidR="003C0FB1" w:rsidRDefault="003C0FB1" w:rsidP="00220BB7">
            <w:pPr>
              <w:keepLines/>
              <w:spacing w:line="320" w:lineRule="exact"/>
              <w:jc w:val="both"/>
              <w:rPr>
                <w:color w:val="0000FF"/>
              </w:rPr>
            </w:pPr>
            <w:r w:rsidRPr="000E5DB7">
              <w:rPr>
                <w:color w:val="0000FF"/>
              </w:rPr>
              <w:lastRenderedPageBreak/>
              <w:t>2.7.2</w:t>
            </w:r>
          </w:p>
        </w:tc>
        <w:tc>
          <w:tcPr>
            <w:tcW w:w="4554" w:type="pct"/>
          </w:tcPr>
          <w:p w14:paraId="6D0DD4EE" w14:textId="77777777" w:rsidR="003C0FB1" w:rsidRDefault="003C0FB1" w:rsidP="00220BB7">
            <w:pPr>
              <w:jc w:val="both"/>
              <w:rPr>
                <w:rFonts w:eastAsia="MS Mincho"/>
              </w:rPr>
            </w:pPr>
            <w:r w:rsidRPr="00830A49">
              <w:rPr>
                <w:szCs w:val="22"/>
              </w:rPr>
              <w:t>All responses to queries will be issued by the Contracting Authority via</w:t>
            </w:r>
            <w:r>
              <w:rPr>
                <w:szCs w:val="22"/>
              </w:rPr>
              <w:t xml:space="preserve"> the messaging facility on </w:t>
            </w:r>
            <w:hyperlink r:id="rId21" w:history="1">
              <w:r w:rsidRPr="003C0B09">
                <w:rPr>
                  <w:rStyle w:val="Hyperlink"/>
                  <w:szCs w:val="22"/>
                </w:rPr>
                <w:t>www.etenders.gov.ie</w:t>
              </w:r>
            </w:hyperlink>
            <w:r>
              <w:rPr>
                <w:szCs w:val="22"/>
              </w:rPr>
              <w:t>.</w:t>
            </w:r>
            <w:r w:rsidRPr="00830A49">
              <w:rPr>
                <w:szCs w:val="22"/>
              </w:rPr>
              <w:t xml:space="preserve"> Where appropriate, queries may be amalgamated. Tenderers should note that the Contracting Authority will not respond to individual Tenderers privately.</w:t>
            </w:r>
          </w:p>
        </w:tc>
      </w:tr>
      <w:tr w:rsidR="003C0FB1" w:rsidRPr="00CB5B77" w14:paraId="283E08EA" w14:textId="77777777" w:rsidTr="00864998">
        <w:trPr>
          <w:trHeight w:val="443"/>
        </w:trPr>
        <w:tc>
          <w:tcPr>
            <w:tcW w:w="446" w:type="pct"/>
          </w:tcPr>
          <w:p w14:paraId="35390F79" w14:textId="77777777" w:rsidR="003C0FB1" w:rsidRDefault="003C0FB1" w:rsidP="00EE6D3D">
            <w:pPr>
              <w:spacing w:line="320" w:lineRule="auto"/>
              <w:jc w:val="both"/>
              <w:rPr>
                <w:color w:val="0000FF"/>
              </w:rPr>
            </w:pPr>
            <w:r w:rsidRPr="000E5DB7">
              <w:rPr>
                <w:color w:val="0000FF"/>
              </w:rPr>
              <w:t>2.7.3</w:t>
            </w:r>
          </w:p>
        </w:tc>
        <w:tc>
          <w:tcPr>
            <w:tcW w:w="4554" w:type="pct"/>
          </w:tcPr>
          <w:p w14:paraId="69136607" w14:textId="77777777" w:rsidR="003C0FB1" w:rsidRDefault="003C0FB1" w:rsidP="00220BB7">
            <w:pPr>
              <w:jc w:val="both"/>
            </w:pPr>
            <w:r w:rsidRPr="000E5DB7">
              <w:t>The Contracting Authority reserves the right to issue or seek written clarifications.</w:t>
            </w:r>
          </w:p>
        </w:tc>
      </w:tr>
      <w:tr w:rsidR="003C0FB1" w:rsidRPr="00CB5B77" w14:paraId="12C36926" w14:textId="77777777" w:rsidTr="00864998">
        <w:tc>
          <w:tcPr>
            <w:tcW w:w="446" w:type="pct"/>
          </w:tcPr>
          <w:p w14:paraId="6EE8C1D6" w14:textId="77777777" w:rsidR="003C0FB1" w:rsidRDefault="003C0FB1" w:rsidP="00EE6D3D">
            <w:pPr>
              <w:jc w:val="both"/>
              <w:rPr>
                <w:color w:val="0000FF"/>
              </w:rPr>
            </w:pPr>
            <w:r w:rsidRPr="000E5DB7">
              <w:rPr>
                <w:color w:val="0000FF"/>
              </w:rPr>
              <w:t>2.7.4</w:t>
            </w:r>
          </w:p>
        </w:tc>
        <w:tc>
          <w:tcPr>
            <w:tcW w:w="4554" w:type="pct"/>
          </w:tcPr>
          <w:p w14:paraId="72611DDC" w14:textId="77777777" w:rsidR="003C0FB1" w:rsidRDefault="003C0FB1" w:rsidP="00220BB7">
            <w:pPr>
              <w:tabs>
                <w:tab w:val="center" w:pos="4153"/>
                <w:tab w:val="right" w:pos="8306"/>
              </w:tabs>
              <w:jc w:val="both"/>
              <w:rPr>
                <w:highlight w:val="yellow"/>
              </w:rPr>
            </w:pPr>
            <w:r w:rsidRPr="00507FE4">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w:t>
            </w:r>
            <w:proofErr w:type="spellStart"/>
            <w:r w:rsidRPr="00507FE4">
              <w:t>eTenders</w:t>
            </w:r>
            <w:proofErr w:type="spellEnd"/>
            <w:r w:rsidRPr="00507FE4">
              <w:t xml:space="preserve"> website. </w:t>
            </w:r>
          </w:p>
        </w:tc>
      </w:tr>
      <w:tr w:rsidR="003C0FB1" w:rsidRPr="00CB5B77" w14:paraId="2D21EA62" w14:textId="77777777" w:rsidTr="00864998">
        <w:trPr>
          <w:trHeight w:val="420"/>
        </w:trPr>
        <w:tc>
          <w:tcPr>
            <w:tcW w:w="446" w:type="pct"/>
          </w:tcPr>
          <w:p w14:paraId="6DA5A3C1" w14:textId="77777777" w:rsidR="003C0FB1" w:rsidRPr="000E5DB7" w:rsidRDefault="003C0FB1" w:rsidP="00EE6D3D">
            <w:pPr>
              <w:jc w:val="both"/>
              <w:rPr>
                <w:color w:val="0000FF"/>
              </w:rPr>
            </w:pPr>
            <w:r>
              <w:rPr>
                <w:color w:val="0000FF"/>
              </w:rPr>
              <w:t>2.7.5</w:t>
            </w:r>
          </w:p>
        </w:tc>
        <w:tc>
          <w:tcPr>
            <w:tcW w:w="4554" w:type="pct"/>
          </w:tcPr>
          <w:p w14:paraId="068811DC" w14:textId="77777777" w:rsidR="003C0FB1" w:rsidRPr="00507FE4" w:rsidRDefault="003C0FB1" w:rsidP="00220BB7">
            <w:pPr>
              <w:tabs>
                <w:tab w:val="center" w:pos="4153"/>
                <w:tab w:val="right" w:pos="8306"/>
              </w:tabs>
              <w:jc w:val="both"/>
            </w:pPr>
            <w:r>
              <w:rPr>
                <w:szCs w:val="22"/>
              </w:rPr>
              <w:t xml:space="preserve">Tenderers should ensure that they register their interest in this Competition, by clicking on the “Accept” button on </w:t>
            </w:r>
            <w:hyperlink r:id="rId22" w:history="1">
              <w:r w:rsidRPr="003C0B09">
                <w:rPr>
                  <w:rStyle w:val="Hyperlink"/>
                  <w:szCs w:val="22"/>
                </w:rPr>
                <w:t>www.etenders.gov.ie</w:t>
              </w:r>
            </w:hyperlink>
            <w:r>
              <w:rPr>
                <w:szCs w:val="22"/>
              </w:rPr>
              <w:t>, in order to receive all responses to queries and other updates in relation to this Competition.</w:t>
            </w:r>
          </w:p>
        </w:tc>
      </w:tr>
    </w:tbl>
    <w:p w14:paraId="092973B1" w14:textId="10CF9748" w:rsidR="003C0FB1" w:rsidRDefault="003C0FB1" w:rsidP="00EE6D3D">
      <w:pPr>
        <w:pStyle w:val="Heading2"/>
        <w:spacing w:before="0" w:after="120"/>
        <w:ind w:left="142"/>
        <w:jc w:val="both"/>
      </w:pPr>
      <w:r w:rsidRPr="000E5DB7">
        <w:t>2.8</w:t>
      </w:r>
      <w:r w:rsidRPr="000E5DB7">
        <w:tab/>
      </w:r>
      <w:r w:rsidR="00414B5B">
        <w:tab/>
      </w:r>
      <w:r w:rsidRPr="000E5DB7">
        <w:t>Tendering Costs</w:t>
      </w:r>
    </w:p>
    <w:tbl>
      <w:tblPr>
        <w:tblW w:w="9072" w:type="dxa"/>
        <w:tblLayout w:type="fixed"/>
        <w:tblLook w:val="01E0" w:firstRow="1" w:lastRow="1" w:firstColumn="1" w:lastColumn="1" w:noHBand="0" w:noVBand="0"/>
      </w:tblPr>
      <w:tblGrid>
        <w:gridCol w:w="794"/>
        <w:gridCol w:w="8278"/>
      </w:tblGrid>
      <w:tr w:rsidR="00474043" w:rsidRPr="00830A49" w14:paraId="1D90EC88" w14:textId="77777777" w:rsidTr="00864998">
        <w:tc>
          <w:tcPr>
            <w:tcW w:w="794" w:type="dxa"/>
          </w:tcPr>
          <w:p w14:paraId="164808B9" w14:textId="77777777" w:rsidR="00474043" w:rsidRPr="00830A49" w:rsidRDefault="00474043" w:rsidP="00211902">
            <w:pPr>
              <w:jc w:val="both"/>
              <w:rPr>
                <w:color w:val="0000FF"/>
                <w:szCs w:val="22"/>
              </w:rPr>
            </w:pPr>
            <w:r w:rsidRPr="00830A49">
              <w:rPr>
                <w:color w:val="0000FF"/>
                <w:szCs w:val="22"/>
              </w:rPr>
              <w:t>2.8.1</w:t>
            </w:r>
          </w:p>
        </w:tc>
        <w:tc>
          <w:tcPr>
            <w:tcW w:w="8278" w:type="dxa"/>
          </w:tcPr>
          <w:p w14:paraId="64835641" w14:textId="77777777" w:rsidR="00474043" w:rsidRPr="00830A49" w:rsidRDefault="00474043" w:rsidP="00211902">
            <w:pPr>
              <w:jc w:val="both"/>
              <w:rPr>
                <w:szCs w:val="22"/>
              </w:rPr>
            </w:pPr>
            <w:r w:rsidRPr="00830A49">
              <w:rPr>
                <w:szCs w:val="22"/>
              </w:rPr>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bl>
    <w:p w14:paraId="5BCEECFB" w14:textId="28A9AFF2" w:rsidR="003C0FB1" w:rsidRDefault="003C0FB1" w:rsidP="00211902">
      <w:pPr>
        <w:pStyle w:val="Heading2"/>
        <w:spacing w:before="0" w:after="120"/>
        <w:ind w:left="142"/>
        <w:jc w:val="both"/>
      </w:pPr>
      <w:r w:rsidRPr="000E5DB7">
        <w:t>2.9</w:t>
      </w:r>
      <w:r w:rsidR="00414B5B">
        <w:tab/>
      </w:r>
      <w:r w:rsidR="00414B5B">
        <w:tab/>
      </w:r>
      <w:r w:rsidRPr="000E5DB7">
        <w:t xml:space="preserve">Confidentiality </w:t>
      </w:r>
    </w:p>
    <w:tbl>
      <w:tblPr>
        <w:tblW w:w="5000" w:type="pct"/>
        <w:tblLook w:val="01E0" w:firstRow="1" w:lastRow="1" w:firstColumn="1" w:lastColumn="1" w:noHBand="0" w:noVBand="0"/>
      </w:tblPr>
      <w:tblGrid>
        <w:gridCol w:w="844"/>
        <w:gridCol w:w="504"/>
        <w:gridCol w:w="7723"/>
      </w:tblGrid>
      <w:tr w:rsidR="003C0FB1" w:rsidRPr="00CB5B77" w14:paraId="4B775C0D" w14:textId="77777777" w:rsidTr="00864998">
        <w:trPr>
          <w:trHeight w:val="1060"/>
        </w:trPr>
        <w:tc>
          <w:tcPr>
            <w:tcW w:w="465" w:type="pct"/>
          </w:tcPr>
          <w:p w14:paraId="2C662F47" w14:textId="77777777" w:rsidR="003C0FB1" w:rsidRDefault="003C0FB1" w:rsidP="00211902">
            <w:pPr>
              <w:jc w:val="both"/>
              <w:rPr>
                <w:color w:val="0000FF"/>
              </w:rPr>
            </w:pPr>
            <w:r w:rsidRPr="000E5DB7">
              <w:rPr>
                <w:color w:val="0000FF"/>
              </w:rPr>
              <w:t>2.9.1</w:t>
            </w:r>
          </w:p>
        </w:tc>
        <w:tc>
          <w:tcPr>
            <w:tcW w:w="4535" w:type="pct"/>
            <w:gridSpan w:val="2"/>
          </w:tcPr>
          <w:p w14:paraId="67308551" w14:textId="77777777" w:rsidR="003C0FB1" w:rsidRDefault="003C0FB1" w:rsidP="00211902">
            <w:pPr>
              <w:jc w:val="both"/>
            </w:pPr>
            <w:r w:rsidRPr="000E5DB7">
              <w:t>All documentation, data, statistics, drawings, information, patterns, samples or material disclosed or furnished by the Contracting Authority to Tenderers during the course of this Competition:</w:t>
            </w:r>
          </w:p>
        </w:tc>
      </w:tr>
      <w:tr w:rsidR="003C0FB1" w:rsidRPr="00CB5B77" w14:paraId="4B535C1C" w14:textId="77777777" w:rsidTr="00864998">
        <w:trPr>
          <w:trHeight w:val="393"/>
        </w:trPr>
        <w:tc>
          <w:tcPr>
            <w:tcW w:w="465" w:type="pct"/>
          </w:tcPr>
          <w:p w14:paraId="3D134094" w14:textId="77777777" w:rsidR="003C0FB1" w:rsidRDefault="003C0FB1" w:rsidP="00211902">
            <w:pPr>
              <w:spacing w:after="0"/>
              <w:jc w:val="both"/>
              <w:rPr>
                <w:color w:val="0000FF"/>
              </w:rPr>
            </w:pPr>
          </w:p>
        </w:tc>
        <w:tc>
          <w:tcPr>
            <w:tcW w:w="278" w:type="pct"/>
          </w:tcPr>
          <w:p w14:paraId="26A15026" w14:textId="77777777" w:rsidR="003C0FB1" w:rsidRDefault="003C0FB1" w:rsidP="00211902">
            <w:pPr>
              <w:spacing w:after="0"/>
              <w:jc w:val="both"/>
            </w:pPr>
            <w:r w:rsidRPr="00830A49">
              <w:rPr>
                <w:color w:val="0000FF"/>
                <w:szCs w:val="22"/>
              </w:rPr>
              <w:t>(a)</w:t>
            </w:r>
          </w:p>
        </w:tc>
        <w:tc>
          <w:tcPr>
            <w:tcW w:w="4257" w:type="pct"/>
          </w:tcPr>
          <w:p w14:paraId="158C883D" w14:textId="77777777" w:rsidR="003C0FB1" w:rsidRDefault="003C0FB1" w:rsidP="00211902">
            <w:pPr>
              <w:spacing w:after="0"/>
              <w:jc w:val="both"/>
            </w:pPr>
            <w:r w:rsidRPr="000E5DB7">
              <w:t xml:space="preserve">are furnished for the sole purpose of replying to this </w:t>
            </w:r>
            <w:r w:rsidR="00F9036D">
              <w:t>CFT</w:t>
            </w:r>
            <w:r w:rsidRPr="000E5DB7">
              <w:t xml:space="preserve"> only;</w:t>
            </w:r>
          </w:p>
        </w:tc>
      </w:tr>
      <w:tr w:rsidR="003C0FB1" w:rsidRPr="00CB5B77" w14:paraId="028587FF" w14:textId="77777777" w:rsidTr="00864998">
        <w:trPr>
          <w:trHeight w:val="735"/>
        </w:trPr>
        <w:tc>
          <w:tcPr>
            <w:tcW w:w="465" w:type="pct"/>
          </w:tcPr>
          <w:p w14:paraId="580170BE" w14:textId="77777777" w:rsidR="003C0FB1" w:rsidRDefault="003C0FB1" w:rsidP="00211902">
            <w:pPr>
              <w:spacing w:after="0"/>
              <w:jc w:val="both"/>
              <w:rPr>
                <w:color w:val="0000FF"/>
              </w:rPr>
            </w:pPr>
          </w:p>
        </w:tc>
        <w:tc>
          <w:tcPr>
            <w:tcW w:w="278" w:type="pct"/>
          </w:tcPr>
          <w:p w14:paraId="4A4F094E" w14:textId="77777777" w:rsidR="003C0FB1" w:rsidRDefault="003C0FB1" w:rsidP="00211902">
            <w:pPr>
              <w:spacing w:after="0"/>
              <w:jc w:val="both"/>
            </w:pPr>
            <w:r w:rsidRPr="00830A49">
              <w:rPr>
                <w:color w:val="0000FF"/>
                <w:szCs w:val="22"/>
              </w:rPr>
              <w:t>(b)</w:t>
            </w:r>
          </w:p>
        </w:tc>
        <w:tc>
          <w:tcPr>
            <w:tcW w:w="4257" w:type="pct"/>
          </w:tcPr>
          <w:p w14:paraId="5524DED6" w14:textId="77777777" w:rsidR="003C0FB1" w:rsidRDefault="003C0FB1" w:rsidP="00211902">
            <w:pPr>
              <w:spacing w:after="0"/>
              <w:jc w:val="both"/>
            </w:pPr>
            <w:r w:rsidRPr="000E5DB7">
              <w:t>may not be used, communicated, reproduced or published for any other purpose without the prior written permission of the Contracting Authority;</w:t>
            </w:r>
          </w:p>
        </w:tc>
      </w:tr>
      <w:tr w:rsidR="003C0FB1" w:rsidRPr="00CB5B77" w14:paraId="1519E569" w14:textId="77777777" w:rsidTr="00864998">
        <w:trPr>
          <w:trHeight w:val="718"/>
        </w:trPr>
        <w:tc>
          <w:tcPr>
            <w:tcW w:w="465" w:type="pct"/>
          </w:tcPr>
          <w:p w14:paraId="57BEE35A" w14:textId="77777777" w:rsidR="003C0FB1" w:rsidRDefault="003C0FB1" w:rsidP="00211902">
            <w:pPr>
              <w:spacing w:after="0"/>
              <w:jc w:val="both"/>
              <w:rPr>
                <w:color w:val="0000FF"/>
              </w:rPr>
            </w:pPr>
          </w:p>
        </w:tc>
        <w:tc>
          <w:tcPr>
            <w:tcW w:w="278" w:type="pct"/>
          </w:tcPr>
          <w:p w14:paraId="5124E9DC" w14:textId="77777777" w:rsidR="003C0FB1" w:rsidRDefault="003C0FB1" w:rsidP="00211902">
            <w:pPr>
              <w:spacing w:after="0"/>
              <w:jc w:val="both"/>
            </w:pPr>
            <w:r w:rsidRPr="00830A49">
              <w:rPr>
                <w:color w:val="0000FF"/>
                <w:szCs w:val="22"/>
              </w:rPr>
              <w:t>(c)</w:t>
            </w:r>
          </w:p>
        </w:tc>
        <w:tc>
          <w:tcPr>
            <w:tcW w:w="4257" w:type="pct"/>
          </w:tcPr>
          <w:p w14:paraId="102C7890" w14:textId="77777777" w:rsidR="003C0FB1" w:rsidRDefault="003C0FB1" w:rsidP="00211902">
            <w:pPr>
              <w:spacing w:after="0"/>
              <w:jc w:val="both"/>
            </w:pPr>
            <w:r w:rsidRPr="000E5DB7">
              <w:t>shall be treated as confidential by the Tenderer and by any third parties (including subcontractors) engaged or consulted by the Tenderer; and</w:t>
            </w:r>
          </w:p>
        </w:tc>
      </w:tr>
      <w:tr w:rsidR="003C0FB1" w:rsidRPr="00CB5B77" w14:paraId="4DB69F35" w14:textId="77777777" w:rsidTr="00864998">
        <w:trPr>
          <w:trHeight w:val="605"/>
        </w:trPr>
        <w:tc>
          <w:tcPr>
            <w:tcW w:w="465" w:type="pct"/>
          </w:tcPr>
          <w:p w14:paraId="1D82B05C" w14:textId="77777777" w:rsidR="003C0FB1" w:rsidRDefault="003C0FB1" w:rsidP="00211902">
            <w:pPr>
              <w:jc w:val="both"/>
              <w:rPr>
                <w:color w:val="0000FF"/>
              </w:rPr>
            </w:pPr>
          </w:p>
        </w:tc>
        <w:tc>
          <w:tcPr>
            <w:tcW w:w="278" w:type="pct"/>
          </w:tcPr>
          <w:p w14:paraId="39B46A47" w14:textId="77777777" w:rsidR="003C0FB1" w:rsidRDefault="003C0FB1" w:rsidP="00211902">
            <w:pPr>
              <w:jc w:val="both"/>
            </w:pPr>
            <w:r w:rsidRPr="00830A49">
              <w:rPr>
                <w:color w:val="0000FF"/>
                <w:szCs w:val="22"/>
              </w:rPr>
              <w:t>(d)</w:t>
            </w:r>
          </w:p>
        </w:tc>
        <w:tc>
          <w:tcPr>
            <w:tcW w:w="4257" w:type="pct"/>
          </w:tcPr>
          <w:p w14:paraId="0C344E90" w14:textId="2C30F58A" w:rsidR="00DD7F35" w:rsidRDefault="003C0FB1" w:rsidP="00211902">
            <w:pPr>
              <w:jc w:val="both"/>
            </w:pPr>
            <w:r w:rsidRPr="000E5DB7">
              <w:t xml:space="preserve">must be returned immediately to the Contracting Authority upon cancellation or completion of this </w:t>
            </w:r>
            <w:r>
              <w:t>C</w:t>
            </w:r>
            <w:r w:rsidRPr="000E5DB7">
              <w:t xml:space="preserve">ompetition if </w:t>
            </w:r>
            <w:proofErr w:type="gramStart"/>
            <w:r w:rsidRPr="000E5DB7">
              <w:t>so</w:t>
            </w:r>
            <w:proofErr w:type="gramEnd"/>
            <w:r w:rsidRPr="000E5DB7">
              <w:t xml:space="preserve"> requested by the Contracting Authority.</w:t>
            </w:r>
          </w:p>
        </w:tc>
      </w:tr>
    </w:tbl>
    <w:p w14:paraId="72068F9C" w14:textId="3DC2E329" w:rsidR="003C0FB1" w:rsidRDefault="003C0FB1" w:rsidP="00211902">
      <w:pPr>
        <w:pStyle w:val="Heading2"/>
        <w:spacing w:before="0" w:after="120"/>
        <w:jc w:val="both"/>
      </w:pPr>
      <w:r w:rsidRPr="000E5DB7">
        <w:t>2.10</w:t>
      </w:r>
      <w:r w:rsidR="00414B5B">
        <w:tab/>
      </w:r>
      <w:r w:rsidR="00414B5B">
        <w:tab/>
      </w:r>
      <w:r w:rsidRPr="000E5DB7">
        <w:t>Pricing</w:t>
      </w:r>
    </w:p>
    <w:tbl>
      <w:tblPr>
        <w:tblW w:w="5000" w:type="pct"/>
        <w:tblLook w:val="01E0" w:firstRow="1" w:lastRow="1" w:firstColumn="1" w:lastColumn="1" w:noHBand="0" w:noVBand="0"/>
      </w:tblPr>
      <w:tblGrid>
        <w:gridCol w:w="795"/>
        <w:gridCol w:w="8276"/>
      </w:tblGrid>
      <w:tr w:rsidR="003C0FB1" w:rsidRPr="00CB5B77" w14:paraId="34535F93" w14:textId="77777777" w:rsidTr="00864998">
        <w:tc>
          <w:tcPr>
            <w:tcW w:w="438" w:type="pct"/>
          </w:tcPr>
          <w:p w14:paraId="00C035C2" w14:textId="77777777" w:rsidR="003C0FB1" w:rsidRPr="000E5DB7" w:rsidRDefault="003C0FB1" w:rsidP="00211902">
            <w:pPr>
              <w:jc w:val="both"/>
              <w:rPr>
                <w:color w:val="0000FF"/>
              </w:rPr>
            </w:pPr>
            <w:r w:rsidRPr="000E5DB7">
              <w:rPr>
                <w:color w:val="0000FF"/>
              </w:rPr>
              <w:t>2.10.1</w:t>
            </w:r>
          </w:p>
        </w:tc>
        <w:tc>
          <w:tcPr>
            <w:tcW w:w="4562" w:type="pct"/>
          </w:tcPr>
          <w:p w14:paraId="68DAFE1C" w14:textId="37512A26" w:rsidR="003C0FB1" w:rsidRPr="00C65DCD" w:rsidRDefault="00697023" w:rsidP="00211902">
            <w:pPr>
              <w:jc w:val="both"/>
              <w:rPr>
                <w:lang w:val="en-US"/>
              </w:rPr>
            </w:pPr>
            <w:r>
              <w:t>Subject to the terms of the Services Contract t</w:t>
            </w:r>
            <w:r w:rsidR="000A5E89" w:rsidRPr="000A5E89">
              <w:t xml:space="preserve">he Contracting Authority shall pay </w:t>
            </w:r>
            <w:r>
              <w:t xml:space="preserve">the sum </w:t>
            </w:r>
            <w:r w:rsidR="000A5E89" w:rsidRPr="000A5E89">
              <w:t xml:space="preserve">of €3.20 (VAT </w:t>
            </w:r>
            <w:r w:rsidR="00BD6C85" w:rsidRPr="000A5E89">
              <w:t>exempt) per</w:t>
            </w:r>
            <w:r w:rsidR="000A5E89" w:rsidRPr="000A5E89">
              <w:t xml:space="preserve"> student per day (the “Fee”) for </w:t>
            </w:r>
            <w:r w:rsidR="000A5E89">
              <w:t>each h</w:t>
            </w:r>
            <w:r w:rsidR="000A5E89" w:rsidRPr="000A5E89">
              <w:t xml:space="preserve">ot meal </w:t>
            </w:r>
            <w:r w:rsidR="000A5E89">
              <w:t xml:space="preserve">provided </w:t>
            </w:r>
            <w:r>
              <w:t xml:space="preserve">and </w:t>
            </w:r>
            <w:r w:rsidR="000A5E89" w:rsidRPr="000A5E89">
              <w:t>delivered in accordance with the Department of Social Protections Hot Meal Scheme</w:t>
            </w:r>
            <w:r w:rsidR="000A5E89">
              <w:t xml:space="preserve"> and the terms of the Services Contract </w:t>
            </w:r>
            <w:r w:rsidR="0017575E">
              <w:t>and by</w:t>
            </w:r>
            <w:r w:rsidR="00C65DCD">
              <w:t xml:space="preserve"> submitting a Tender the Tenderer </w:t>
            </w:r>
            <w:r w:rsidR="000A5E89">
              <w:t>so confirms</w:t>
            </w:r>
            <w:r>
              <w:t>, accepts</w:t>
            </w:r>
            <w:r w:rsidR="000A5E89">
              <w:t xml:space="preserve"> and agrees to same.</w:t>
            </w:r>
          </w:p>
        </w:tc>
      </w:tr>
      <w:tr w:rsidR="003C0FB1" w:rsidRPr="00CB5B77" w14:paraId="10908CD5" w14:textId="77777777" w:rsidTr="00864998">
        <w:tc>
          <w:tcPr>
            <w:tcW w:w="438" w:type="pct"/>
          </w:tcPr>
          <w:p w14:paraId="7D8662D0" w14:textId="77777777" w:rsidR="003C0FB1" w:rsidRPr="000E5DB7" w:rsidRDefault="003C0FB1" w:rsidP="00211902">
            <w:pPr>
              <w:jc w:val="both"/>
              <w:rPr>
                <w:color w:val="0000FF"/>
              </w:rPr>
            </w:pPr>
            <w:r>
              <w:rPr>
                <w:color w:val="0000FF"/>
              </w:rPr>
              <w:t>2.10.2</w:t>
            </w:r>
          </w:p>
        </w:tc>
        <w:tc>
          <w:tcPr>
            <w:tcW w:w="4562" w:type="pct"/>
          </w:tcPr>
          <w:p w14:paraId="2789D2A7" w14:textId="77777777" w:rsidR="00C1778F" w:rsidRDefault="00244A93" w:rsidP="00211902">
            <w:pPr>
              <w:jc w:val="both"/>
              <w:rPr>
                <w:szCs w:val="22"/>
              </w:rPr>
            </w:pPr>
            <w:r w:rsidRPr="00244A93">
              <w:rPr>
                <w:szCs w:val="22"/>
              </w:rPr>
              <w:t>The Fee for each hot meal shall be all-inclusive</w:t>
            </w:r>
            <w:r w:rsidR="000A5E89">
              <w:rPr>
                <w:szCs w:val="22"/>
              </w:rPr>
              <w:t xml:space="preserve"> (</w:t>
            </w:r>
            <w:r w:rsidRPr="00244A93">
              <w:rPr>
                <w:szCs w:val="22"/>
              </w:rPr>
              <w:t xml:space="preserve">including but not being limited to the provision and delivery of the Services, online ordering system, staff, food, ingredients, preparation, packaging, delivery, catering equipment and utensils/crockery etc., serving, </w:t>
            </w:r>
            <w:r w:rsidRPr="00244A93">
              <w:rPr>
                <w:szCs w:val="22"/>
              </w:rPr>
              <w:lastRenderedPageBreak/>
              <w:t>cleaning, waste</w:t>
            </w:r>
            <w:r w:rsidR="002255AC">
              <w:rPr>
                <w:szCs w:val="22"/>
              </w:rPr>
              <w:t xml:space="preserve"> </w:t>
            </w:r>
            <w:r w:rsidRPr="00244A93">
              <w:rPr>
                <w:szCs w:val="22"/>
              </w:rPr>
              <w:t>disposal</w:t>
            </w:r>
            <w:r w:rsidR="00CB3C79">
              <w:rPr>
                <w:szCs w:val="22"/>
              </w:rPr>
              <w:t>, transportation and licencing</w:t>
            </w:r>
            <w:r w:rsidRPr="00244A93">
              <w:rPr>
                <w:szCs w:val="22"/>
              </w:rPr>
              <w:t>,</w:t>
            </w:r>
            <w:r w:rsidR="00CB3C79">
              <w:rPr>
                <w:szCs w:val="22"/>
              </w:rPr>
              <w:t xml:space="preserve"> pest control,</w:t>
            </w:r>
            <w:r w:rsidRPr="00244A93">
              <w:rPr>
                <w:szCs w:val="22"/>
              </w:rPr>
              <w:t xml:space="preserve"> utilities, any required fit-out or building works, </w:t>
            </w:r>
            <w:r w:rsidR="00AD5F2A">
              <w:rPr>
                <w:szCs w:val="22"/>
              </w:rPr>
              <w:t xml:space="preserve">rates, </w:t>
            </w:r>
            <w:r w:rsidR="005A4D01">
              <w:rPr>
                <w:szCs w:val="22"/>
              </w:rPr>
              <w:t xml:space="preserve">taxes, </w:t>
            </w:r>
            <w:r w:rsidRPr="00244A93">
              <w:rPr>
                <w:szCs w:val="22"/>
              </w:rPr>
              <w:t>ancillary costs and all other costs/expenses)</w:t>
            </w:r>
            <w:r>
              <w:rPr>
                <w:szCs w:val="22"/>
              </w:rPr>
              <w:t xml:space="preserve">, and </w:t>
            </w:r>
            <w:r w:rsidR="000A5E89">
              <w:rPr>
                <w:szCs w:val="22"/>
              </w:rPr>
              <w:t xml:space="preserve">is </w:t>
            </w:r>
            <w:r w:rsidRPr="00830A49">
              <w:rPr>
                <w:szCs w:val="22"/>
              </w:rPr>
              <w:t>expressed in Euro only</w:t>
            </w:r>
            <w:r>
              <w:rPr>
                <w:szCs w:val="22"/>
              </w:rPr>
              <w:t>.</w:t>
            </w:r>
            <w:r w:rsidRPr="00830A49">
              <w:rPr>
                <w:szCs w:val="22"/>
              </w:rPr>
              <w:t xml:space="preserve"> </w:t>
            </w:r>
          </w:p>
          <w:p w14:paraId="6D632BB4" w14:textId="77777777" w:rsidR="003C0FB1" w:rsidRPr="00176232" w:rsidRDefault="00244A93" w:rsidP="00211902">
            <w:pPr>
              <w:jc w:val="both"/>
              <w:rPr>
                <w:szCs w:val="22"/>
              </w:rPr>
            </w:pPr>
            <w:r w:rsidRPr="00244A93">
              <w:rPr>
                <w:szCs w:val="22"/>
              </w:rPr>
              <w:t xml:space="preserve">No other fees, costs, expenses etc. shall be paid by the Contracting Authority to the </w:t>
            </w:r>
            <w:r w:rsidR="000A5E89">
              <w:rPr>
                <w:szCs w:val="22"/>
              </w:rPr>
              <w:t xml:space="preserve">successful Tenderer </w:t>
            </w:r>
            <w:r w:rsidRPr="00244A93">
              <w:rPr>
                <w:szCs w:val="22"/>
              </w:rPr>
              <w:t xml:space="preserve">for </w:t>
            </w:r>
            <w:r w:rsidR="000A5E89">
              <w:rPr>
                <w:szCs w:val="22"/>
              </w:rPr>
              <w:t xml:space="preserve">the </w:t>
            </w:r>
            <w:r w:rsidR="005A4D01">
              <w:rPr>
                <w:szCs w:val="22"/>
              </w:rPr>
              <w:t>provision</w:t>
            </w:r>
            <w:r w:rsidR="000A5E89">
              <w:rPr>
                <w:szCs w:val="22"/>
              </w:rPr>
              <w:t xml:space="preserve"> and </w:t>
            </w:r>
            <w:r w:rsidRPr="00244A93">
              <w:rPr>
                <w:szCs w:val="22"/>
              </w:rPr>
              <w:t>deliver</w:t>
            </w:r>
            <w:r w:rsidR="000A5E89">
              <w:rPr>
                <w:szCs w:val="22"/>
              </w:rPr>
              <w:t xml:space="preserve">y of </w:t>
            </w:r>
            <w:r w:rsidRPr="00244A93">
              <w:rPr>
                <w:szCs w:val="22"/>
              </w:rPr>
              <w:t>the Service. For the avoidance of doubt the successful Tenderer shall not charge nor seek any contribution from students, parents, guardians or any other person or entity towards the cost of the meals or the provision of the Services.</w:t>
            </w:r>
          </w:p>
        </w:tc>
      </w:tr>
      <w:tr w:rsidR="003C0FB1" w:rsidRPr="00CB5B77" w14:paraId="5C3E9A84" w14:textId="77777777" w:rsidTr="00864998">
        <w:tc>
          <w:tcPr>
            <w:tcW w:w="438" w:type="pct"/>
          </w:tcPr>
          <w:p w14:paraId="14778559" w14:textId="77777777" w:rsidR="003C0FB1" w:rsidRDefault="003C0FB1" w:rsidP="00211902">
            <w:pPr>
              <w:jc w:val="both"/>
              <w:rPr>
                <w:color w:val="0000FF"/>
              </w:rPr>
            </w:pPr>
            <w:r w:rsidRPr="000E5DB7">
              <w:rPr>
                <w:color w:val="0000FF"/>
              </w:rPr>
              <w:lastRenderedPageBreak/>
              <w:t>2.10.3</w:t>
            </w:r>
          </w:p>
        </w:tc>
        <w:tc>
          <w:tcPr>
            <w:tcW w:w="4562" w:type="pct"/>
          </w:tcPr>
          <w:p w14:paraId="48436320" w14:textId="7D4CD620" w:rsidR="003C0FB1" w:rsidRPr="00B15AFC" w:rsidRDefault="0017575E" w:rsidP="00211902">
            <w:pPr>
              <w:jc w:val="both"/>
              <w:rPr>
                <w:i/>
                <w:iCs/>
              </w:rPr>
            </w:pPr>
            <w:r w:rsidRPr="00B15AFC">
              <w:rPr>
                <w:i/>
                <w:iCs/>
                <w:color w:val="FF0000"/>
              </w:rPr>
              <w:t>Not used</w:t>
            </w:r>
            <w:r w:rsidR="003A72F8" w:rsidRPr="00B15AFC">
              <w:rPr>
                <w:i/>
                <w:iCs/>
                <w:color w:val="FF0000"/>
              </w:rPr>
              <w:t>.</w:t>
            </w:r>
          </w:p>
        </w:tc>
      </w:tr>
      <w:tr w:rsidR="003C0FB1" w:rsidRPr="00CB5B77" w14:paraId="41F81CA7" w14:textId="77777777" w:rsidTr="00864998">
        <w:tc>
          <w:tcPr>
            <w:tcW w:w="438" w:type="pct"/>
          </w:tcPr>
          <w:p w14:paraId="68BA9643" w14:textId="77777777" w:rsidR="003C0FB1" w:rsidRDefault="003C0FB1" w:rsidP="00211902">
            <w:pPr>
              <w:jc w:val="both"/>
              <w:rPr>
                <w:color w:val="0000FF"/>
              </w:rPr>
            </w:pPr>
            <w:r w:rsidRPr="000E5DB7">
              <w:rPr>
                <w:color w:val="0000FF"/>
              </w:rPr>
              <w:t>2.10.4</w:t>
            </w:r>
          </w:p>
        </w:tc>
        <w:tc>
          <w:tcPr>
            <w:tcW w:w="4562" w:type="pct"/>
          </w:tcPr>
          <w:p w14:paraId="59238026" w14:textId="77777777" w:rsidR="003C0FB1" w:rsidRDefault="003C0FB1" w:rsidP="00211902">
            <w:pPr>
              <w:jc w:val="both"/>
            </w:pPr>
            <w:r w:rsidRPr="000E5DB7">
              <w:t>Any currency variations occurring over the term of the Services Contract shall be borne by the Tenderer.</w:t>
            </w:r>
          </w:p>
        </w:tc>
      </w:tr>
      <w:tr w:rsidR="003C0FB1" w:rsidRPr="00CB5B77" w14:paraId="2AC87BDA" w14:textId="77777777" w:rsidTr="00864998">
        <w:trPr>
          <w:trHeight w:val="711"/>
        </w:trPr>
        <w:tc>
          <w:tcPr>
            <w:tcW w:w="438" w:type="pct"/>
          </w:tcPr>
          <w:p w14:paraId="66700D41" w14:textId="77777777" w:rsidR="003C0FB1" w:rsidRDefault="003C0FB1" w:rsidP="00211902">
            <w:pPr>
              <w:jc w:val="both"/>
              <w:rPr>
                <w:color w:val="0000FF"/>
              </w:rPr>
            </w:pPr>
            <w:r w:rsidRPr="000E5DB7">
              <w:rPr>
                <w:color w:val="0000FF"/>
              </w:rPr>
              <w:t>2.10.5</w:t>
            </w:r>
          </w:p>
        </w:tc>
        <w:tc>
          <w:tcPr>
            <w:tcW w:w="4562" w:type="pct"/>
          </w:tcPr>
          <w:p w14:paraId="73B9679A" w14:textId="77777777" w:rsidR="003C0FB1" w:rsidRDefault="003C0FB1" w:rsidP="00211902">
            <w:pPr>
              <w:jc w:val="both"/>
            </w:pPr>
            <w:r w:rsidRPr="000E5DB7">
              <w:t xml:space="preserve">Payments for Services provided pursuant to this </w:t>
            </w:r>
            <w:r w:rsidR="00F9036D">
              <w:t>CFT</w:t>
            </w:r>
            <w:r w:rsidRPr="000E5DB7">
              <w:t xml:space="preserve"> shall be subject to and made in accordance with the Services Contract at Appendix </w:t>
            </w:r>
            <w:r w:rsidR="00B66734">
              <w:t>5</w:t>
            </w:r>
            <w:r w:rsidRPr="000E5DB7">
              <w:t xml:space="preserve"> to this </w:t>
            </w:r>
            <w:r w:rsidR="00F9036D">
              <w:t>CFT</w:t>
            </w:r>
            <w:r w:rsidRPr="000E5DB7">
              <w:t>.</w:t>
            </w:r>
          </w:p>
        </w:tc>
      </w:tr>
    </w:tbl>
    <w:p w14:paraId="68442C3D" w14:textId="6634B9C1" w:rsidR="003C0FB1" w:rsidRDefault="003C0FB1" w:rsidP="00EE6D3D">
      <w:pPr>
        <w:pStyle w:val="Heading2"/>
        <w:keepNext w:val="0"/>
        <w:keepLines/>
        <w:spacing w:before="0" w:after="120"/>
        <w:ind w:left="142" w:firstLine="0"/>
        <w:jc w:val="both"/>
      </w:pPr>
      <w:r w:rsidRPr="000E5DB7">
        <w:t>2.11</w:t>
      </w:r>
      <w:r w:rsidR="00414B5B">
        <w:tab/>
      </w:r>
      <w:r w:rsidR="00414B5B">
        <w:tab/>
      </w:r>
      <w:r w:rsidRPr="000E5DB7">
        <w:t xml:space="preserve">Environmental, </w:t>
      </w:r>
      <w:r w:rsidR="007C1313">
        <w:t xml:space="preserve">Food, </w:t>
      </w:r>
      <w:r w:rsidRPr="000E5DB7">
        <w:t xml:space="preserve">Social and Labour Law </w:t>
      </w:r>
    </w:p>
    <w:tbl>
      <w:tblPr>
        <w:tblW w:w="5000" w:type="pct"/>
        <w:tblLook w:val="01E0" w:firstRow="1" w:lastRow="1" w:firstColumn="1" w:lastColumn="1" w:noHBand="0" w:noVBand="0"/>
      </w:tblPr>
      <w:tblGrid>
        <w:gridCol w:w="793"/>
        <w:gridCol w:w="8269"/>
        <w:gridCol w:w="9"/>
      </w:tblGrid>
      <w:tr w:rsidR="003C0FB1" w:rsidRPr="00CB5B77" w14:paraId="2093B2B1" w14:textId="77777777" w:rsidTr="00864998">
        <w:tc>
          <w:tcPr>
            <w:tcW w:w="437" w:type="pct"/>
          </w:tcPr>
          <w:p w14:paraId="1A621C65" w14:textId="77777777" w:rsidR="003C0FB1" w:rsidRDefault="003C0FB1" w:rsidP="00220BB7">
            <w:pPr>
              <w:jc w:val="both"/>
              <w:rPr>
                <w:color w:val="0000FF"/>
              </w:rPr>
            </w:pPr>
            <w:r w:rsidRPr="000E5DB7">
              <w:rPr>
                <w:color w:val="0000FF"/>
              </w:rPr>
              <w:t>2.11.1</w:t>
            </w:r>
          </w:p>
        </w:tc>
        <w:tc>
          <w:tcPr>
            <w:tcW w:w="4563" w:type="pct"/>
            <w:gridSpan w:val="2"/>
          </w:tcPr>
          <w:p w14:paraId="40E80850" w14:textId="77777777" w:rsidR="003C0FB1" w:rsidRDefault="003C0FB1" w:rsidP="00F66589">
            <w:pPr>
              <w:jc w:val="both"/>
            </w:pPr>
            <w:r w:rsidRPr="00507FE4">
              <w:t xml:space="preserve">In the performance of any Services Contract awarded, the successful Tenderers </w:t>
            </w:r>
            <w:r>
              <w:t xml:space="preserve">and </w:t>
            </w:r>
            <w:r w:rsidRPr="00507FE4">
              <w:t>their Subcontractors</w:t>
            </w:r>
            <w:r>
              <w:t xml:space="preserve"> (if any)</w:t>
            </w:r>
            <w:r w:rsidRPr="00507FE4">
              <w:t>, shall be required to comply with all applicable obligations in the field of environmental,</w:t>
            </w:r>
            <w:r w:rsidR="00C100B4">
              <w:t xml:space="preserve"> </w:t>
            </w:r>
            <w:r w:rsidR="00F66589" w:rsidRPr="00F66589">
              <w:t>health &amp; safety</w:t>
            </w:r>
            <w:r w:rsidR="00F66589">
              <w:t>,</w:t>
            </w:r>
            <w:r w:rsidR="00F66589" w:rsidRPr="00F66589">
              <w:t xml:space="preserve"> hygiene</w:t>
            </w:r>
            <w:r w:rsidR="00F66589">
              <w:t xml:space="preserve"> and </w:t>
            </w:r>
            <w:r w:rsidR="00F66589" w:rsidRPr="00F66589">
              <w:t>food</w:t>
            </w:r>
            <w:r w:rsidR="00F66589">
              <w:t>,</w:t>
            </w:r>
            <w:r w:rsidR="00F66589" w:rsidRPr="00507FE4">
              <w:t xml:space="preserve"> </w:t>
            </w:r>
            <w:r w:rsidRPr="00507FE4">
              <w:t xml:space="preserve">social and labour law that apply at the place where the services are provided, that have been established by EU law, national law, collective agreements or by international, environmental, social and labour law listed in </w:t>
            </w:r>
            <w:r w:rsidRPr="00117E35">
              <w:rPr>
                <w:szCs w:val="22"/>
              </w:rPr>
              <w:t>Schedule 7</w:t>
            </w:r>
            <w:r w:rsidRPr="00D20BEF">
              <w:rPr>
                <w:szCs w:val="22"/>
              </w:rPr>
              <w:t xml:space="preserve"> of </w:t>
            </w:r>
            <w:r w:rsidRPr="00117E35">
              <w:rPr>
                <w:szCs w:val="22"/>
              </w:rPr>
              <w:t>the Regulations</w:t>
            </w:r>
            <w:r w:rsidRPr="003215FF">
              <w:rPr>
                <w:szCs w:val="22"/>
              </w:rPr>
              <w:t>.</w:t>
            </w:r>
          </w:p>
        </w:tc>
      </w:tr>
      <w:tr w:rsidR="003C0FB1" w:rsidRPr="00CB5B77" w14:paraId="79025D0F" w14:textId="77777777" w:rsidTr="00864998">
        <w:trPr>
          <w:gridAfter w:val="1"/>
          <w:wAfter w:w="5" w:type="pct"/>
        </w:trPr>
        <w:tc>
          <w:tcPr>
            <w:tcW w:w="437" w:type="pct"/>
          </w:tcPr>
          <w:p w14:paraId="5D3AEAAB" w14:textId="77777777" w:rsidR="003C0FB1" w:rsidRDefault="003C0FB1" w:rsidP="00220BB7">
            <w:pPr>
              <w:jc w:val="both"/>
              <w:rPr>
                <w:color w:val="0000FF"/>
              </w:rPr>
            </w:pPr>
            <w:r w:rsidRPr="000E5DB7">
              <w:rPr>
                <w:color w:val="0000FF"/>
              </w:rPr>
              <w:t>2.11.2</w:t>
            </w:r>
          </w:p>
        </w:tc>
        <w:tc>
          <w:tcPr>
            <w:tcW w:w="4558" w:type="pct"/>
          </w:tcPr>
          <w:p w14:paraId="38498F11" w14:textId="77777777" w:rsidR="003C0FB1" w:rsidRDefault="003C0FB1" w:rsidP="00220BB7">
            <w:pPr>
              <w:jc w:val="both"/>
            </w:pPr>
            <w:r w:rsidRPr="000E5DB7">
              <w:t>Tenderers shall be required to include an undertaking to comply fully with the provisions of Council Directive 2001/23/EC of 12 March 2001 on the approximation of the laws of the Member States relating to the safeguarding of employees’ rights in the event of transfers of undertakings, business or parts of undertakings or business and as implemented in Irish law by Statutory Instrument No. 131 of 2003, the European Communities (Protection of Employees on Transfer of Undertakings) Regulations 2003 and to indemnify the Contracting Authority for any claim arising or loss or costs incurred as a result of its failure or incapacity to fulfil its obligations under the said Directive and Statutory Instrument.</w:t>
            </w:r>
          </w:p>
        </w:tc>
      </w:tr>
      <w:tr w:rsidR="003C0FB1" w:rsidRPr="00CB5B77" w14:paraId="492903A1" w14:textId="77777777" w:rsidTr="00864998">
        <w:trPr>
          <w:gridAfter w:val="1"/>
          <w:wAfter w:w="5" w:type="pct"/>
          <w:trHeight w:val="2761"/>
        </w:trPr>
        <w:tc>
          <w:tcPr>
            <w:tcW w:w="437" w:type="pct"/>
          </w:tcPr>
          <w:p w14:paraId="6AB8F924" w14:textId="77777777" w:rsidR="003C0FB1" w:rsidRPr="000E5DB7" w:rsidRDefault="003C0FB1" w:rsidP="00220BB7">
            <w:pPr>
              <w:jc w:val="both"/>
              <w:rPr>
                <w:color w:val="0000FF"/>
              </w:rPr>
            </w:pPr>
            <w:r>
              <w:rPr>
                <w:color w:val="0000FF"/>
              </w:rPr>
              <w:t>2.11.3</w:t>
            </w:r>
          </w:p>
        </w:tc>
        <w:tc>
          <w:tcPr>
            <w:tcW w:w="4558" w:type="pct"/>
          </w:tcPr>
          <w:p w14:paraId="553ABB1C" w14:textId="77777777" w:rsidR="003C0FB1" w:rsidRPr="000E5DB7" w:rsidRDefault="003C0FB1" w:rsidP="00220BB7">
            <w:pPr>
              <w:jc w:val="both"/>
            </w:pPr>
            <w:r w:rsidRPr="000E5DB7">
              <w:t>The Protection of Employees (Temporary Agency Work) Act 2012 (the “2012 Act”) provides that an Agency Worker (as defined in the 2012 Act) is entitled to the same basic working and employment conditions as those which apply to employees recruited directly by the Hirer (as defined in the 2012 Act) to do the same or a similar job.</w:t>
            </w:r>
            <w:r>
              <w:t xml:space="preserve"> </w:t>
            </w:r>
            <w:r w:rsidRPr="000E5DB7">
              <w:t>Where the provision of the Services will involve the provision to the Contracting Authority of Agency Workers (within the meaning of the 2012 Act), Tenderers should ensure that they consider their obligations under the 2012 Act when pricing their Tender. The Contracting Authority shall have no liability for any increase in salaries that may be payable as a result of the application of the 2012 Act to the provision of the Services.</w:t>
            </w:r>
          </w:p>
        </w:tc>
      </w:tr>
    </w:tbl>
    <w:p w14:paraId="457D04E4" w14:textId="696DF2AA" w:rsidR="003C0FB1" w:rsidRDefault="003C0FB1" w:rsidP="00EE6D3D">
      <w:pPr>
        <w:pStyle w:val="Heading2"/>
        <w:spacing w:before="0" w:after="120"/>
        <w:ind w:left="142"/>
        <w:jc w:val="both"/>
      </w:pPr>
      <w:r w:rsidRPr="000E5DB7">
        <w:t>2.12</w:t>
      </w:r>
      <w:r w:rsidR="00414B5B">
        <w:tab/>
      </w:r>
      <w:r w:rsidRPr="000E5DB7">
        <w:t>Publicity</w:t>
      </w:r>
    </w:p>
    <w:p w14:paraId="68316AA7" w14:textId="624B03E1" w:rsidR="003C0FB1" w:rsidRDefault="003C0FB1" w:rsidP="00220BB7">
      <w:pPr>
        <w:ind w:left="862"/>
        <w:jc w:val="both"/>
      </w:pPr>
      <w:r w:rsidRPr="000E5DB7">
        <w:t xml:space="preserve">No publicity regarding this Competition or </w:t>
      </w:r>
      <w:r>
        <w:t>any</w:t>
      </w:r>
      <w:r w:rsidRPr="000E5DB7">
        <w:t xml:space="preserve"> Services Contract pursuant to this Competition is permitted unless and until the Contracting Authority has given its prior written consent to the relevant communication.</w:t>
      </w:r>
    </w:p>
    <w:p w14:paraId="4AD581FA" w14:textId="4868F3C5" w:rsidR="003C0FB1" w:rsidRDefault="003C0FB1" w:rsidP="00EE6D3D">
      <w:pPr>
        <w:pStyle w:val="Heading2"/>
        <w:spacing w:before="0" w:after="120"/>
        <w:ind w:left="142"/>
        <w:jc w:val="both"/>
      </w:pPr>
      <w:r w:rsidRPr="000E5DB7">
        <w:lastRenderedPageBreak/>
        <w:t>2.13</w:t>
      </w:r>
      <w:r w:rsidR="00414B5B">
        <w:tab/>
      </w:r>
      <w:r w:rsidRPr="000E5DB7">
        <w:t xml:space="preserve">Registrable Interest </w:t>
      </w:r>
    </w:p>
    <w:p w14:paraId="7BE83094" w14:textId="0696CD34" w:rsidR="003C0FB1" w:rsidRDefault="003C0FB1" w:rsidP="00220BB7">
      <w:pPr>
        <w:ind w:left="862"/>
        <w:jc w:val="both"/>
      </w:pPr>
      <w:r w:rsidRPr="000E5DB7">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Subcontractor after the submission of a Tender, must be communicated to the Contracting Authority immediately upon such information</w:t>
      </w:r>
      <w:r>
        <w:t xml:space="preserve"> becoming known to the Tenderer or </w:t>
      </w:r>
      <w:r w:rsidRPr="000E5DB7">
        <w:t>Subcontractor.</w:t>
      </w:r>
    </w:p>
    <w:p w14:paraId="159C9907" w14:textId="233014B3" w:rsidR="003C0FB1" w:rsidRDefault="003C0FB1" w:rsidP="00220BB7">
      <w:pPr>
        <w:ind w:left="862"/>
        <w:jc w:val="both"/>
      </w:pPr>
      <w:r w:rsidRPr="000E5DB7">
        <w:t xml:space="preserve">The terms </w:t>
      </w:r>
      <w:r>
        <w:t>“</w:t>
      </w:r>
      <w:r w:rsidRPr="000E5DB7">
        <w:t>Registrable Interest</w:t>
      </w:r>
      <w:r>
        <w:t>”</w:t>
      </w:r>
      <w:r w:rsidRPr="000E5DB7">
        <w:t xml:space="preserve"> and </w:t>
      </w:r>
      <w:r>
        <w:t>“</w:t>
      </w:r>
      <w:r w:rsidRPr="000E5DB7">
        <w:t>Relative</w:t>
      </w:r>
      <w:r>
        <w:t>”</w:t>
      </w:r>
      <w:r w:rsidRPr="000E5DB7">
        <w:t xml:space="preserve"> shall be interpreted as per Section 2 of the Ethics in Public Office Act</w:t>
      </w:r>
      <w:r>
        <w:t>s</w:t>
      </w:r>
      <w:r w:rsidRPr="000E5DB7">
        <w:t xml:space="preserve"> 1995 and 2001, copies of which are available at </w:t>
      </w:r>
      <w:hyperlink r:id="rId23" w:history="1">
        <w:r w:rsidR="009C4CCE" w:rsidRPr="0040405A">
          <w:rPr>
            <w:rStyle w:val="Hyperlink"/>
          </w:rPr>
          <w:t>www.irishstatutebook.ie</w:t>
        </w:r>
      </w:hyperlink>
      <w:r w:rsidRPr="000E5DB7">
        <w:t>.</w:t>
      </w:r>
      <w:r>
        <w:t xml:space="preserve"> </w:t>
      </w:r>
      <w:r w:rsidRPr="000E5DB7">
        <w:t>The Contracting Authority will, at its absolute discretion, decide on the appropriate course of action, which may in appropriate circumstances include</w:t>
      </w:r>
      <w:r>
        <w:t xml:space="preserve"> eliminating a Tenderer from this</w:t>
      </w:r>
      <w:r w:rsidRPr="000E5DB7">
        <w:t xml:space="preserve"> Competition or terminating any Services Contract entered into by a Tenderer.</w:t>
      </w:r>
    </w:p>
    <w:p w14:paraId="33A74D61" w14:textId="77777777" w:rsidR="003C0FB1" w:rsidRDefault="003C0FB1" w:rsidP="00EE6D3D">
      <w:pPr>
        <w:pStyle w:val="Heading2"/>
        <w:spacing w:before="0" w:after="120"/>
        <w:ind w:left="142"/>
        <w:jc w:val="both"/>
      </w:pPr>
      <w:r w:rsidRPr="000E5DB7">
        <w:t>2.14</w:t>
      </w:r>
      <w:r w:rsidRPr="000E5DB7">
        <w:tab/>
        <w:t>Anti-Competitive Conduct</w:t>
      </w:r>
    </w:p>
    <w:p w14:paraId="34503FAE" w14:textId="670DA96E" w:rsidR="003C0FB1" w:rsidRDefault="003C0FB1" w:rsidP="00220BB7">
      <w:pPr>
        <w:ind w:left="862"/>
        <w:jc w:val="both"/>
      </w:pPr>
      <w:r w:rsidRPr="000E5DB7">
        <w:t>Tenderers</w:t>
      </w:r>
      <w:r>
        <w:t>’</w:t>
      </w:r>
      <w:r w:rsidRPr="000E5DB7">
        <w:t xml:space="preserve"> attention is drawn to the Competition Act 2002 (as amended, the “2002 Act”).</w:t>
      </w:r>
      <w:r w:rsidR="00BD6C85">
        <w:t xml:space="preserve"> </w:t>
      </w:r>
      <w:r w:rsidRPr="000E5DB7">
        <w:t>The 2002 Act makes it a criminal offence for Tenderers to collude on prices or terms in a public procurement competition.</w:t>
      </w:r>
    </w:p>
    <w:p w14:paraId="05A7CDF5" w14:textId="77777777" w:rsidR="003C0FB1" w:rsidRDefault="003C0FB1" w:rsidP="00EE6D3D">
      <w:pPr>
        <w:pStyle w:val="Heading2"/>
        <w:spacing w:before="0" w:after="120"/>
        <w:ind w:left="142"/>
        <w:jc w:val="both"/>
      </w:pPr>
      <w:r w:rsidRPr="000E5DB7">
        <w:t>2.15</w:t>
      </w:r>
      <w:r w:rsidRPr="000E5DB7">
        <w:tab/>
        <w:t xml:space="preserve">Industry Terms Used in this </w:t>
      </w:r>
      <w:r w:rsidR="00F9036D">
        <w:t>CFT</w:t>
      </w:r>
    </w:p>
    <w:p w14:paraId="71826030" w14:textId="2D135579" w:rsidR="00CB7CA7" w:rsidRDefault="003C0FB1" w:rsidP="00B15AFC">
      <w:pPr>
        <w:ind w:left="862"/>
        <w:jc w:val="both"/>
      </w:pPr>
      <w:r w:rsidRPr="000E5DB7">
        <w:t xml:space="preserve">Where reference is made to a particular item, source, process, trademark, or type in this </w:t>
      </w:r>
      <w:r w:rsidR="00F9036D">
        <w:t>CFT</w:t>
      </w:r>
      <w:r w:rsidRPr="000E5DB7">
        <w:t xml:space="preserve"> then all such references are to be given the meaning generally understood in the relevant industry and operational environment.</w:t>
      </w:r>
    </w:p>
    <w:p w14:paraId="162FEB25" w14:textId="77777777" w:rsidR="003C0FB1" w:rsidRDefault="003C0FB1" w:rsidP="00EE6D3D">
      <w:pPr>
        <w:pStyle w:val="Heading2"/>
        <w:spacing w:before="0" w:after="120"/>
        <w:ind w:left="142"/>
        <w:jc w:val="both"/>
      </w:pPr>
      <w:r w:rsidRPr="000E5DB7">
        <w:t>2.16</w:t>
      </w:r>
      <w:r w:rsidRPr="000E5DB7">
        <w:tab/>
        <w:t>Freedom of Information</w:t>
      </w:r>
    </w:p>
    <w:tbl>
      <w:tblPr>
        <w:tblW w:w="5000" w:type="pct"/>
        <w:tblLook w:val="01E0" w:firstRow="1" w:lastRow="1" w:firstColumn="1" w:lastColumn="1" w:noHBand="0" w:noVBand="0"/>
      </w:tblPr>
      <w:tblGrid>
        <w:gridCol w:w="796"/>
        <w:gridCol w:w="8275"/>
      </w:tblGrid>
      <w:tr w:rsidR="003C0FB1" w:rsidRPr="00CB5B77" w14:paraId="2127CBA9" w14:textId="77777777" w:rsidTr="00864998">
        <w:tc>
          <w:tcPr>
            <w:tcW w:w="439" w:type="pct"/>
          </w:tcPr>
          <w:p w14:paraId="475CAE2D" w14:textId="77777777" w:rsidR="003C0FB1" w:rsidRDefault="003C0FB1" w:rsidP="00EE6D3D">
            <w:pPr>
              <w:spacing w:line="320" w:lineRule="auto"/>
              <w:jc w:val="both"/>
              <w:rPr>
                <w:color w:val="0000FF"/>
              </w:rPr>
            </w:pPr>
            <w:r w:rsidRPr="000E5DB7">
              <w:rPr>
                <w:color w:val="0000FF"/>
              </w:rPr>
              <w:t>2.16.1</w:t>
            </w:r>
          </w:p>
        </w:tc>
        <w:tc>
          <w:tcPr>
            <w:tcW w:w="4561" w:type="pct"/>
          </w:tcPr>
          <w:p w14:paraId="4992D5FB" w14:textId="77777777" w:rsidR="003C0FB1" w:rsidRDefault="003C0FB1" w:rsidP="00220BB7">
            <w:pPr>
              <w:jc w:val="both"/>
            </w:pPr>
            <w:r w:rsidRPr="000E5DB7">
              <w:t>Tenderers should be aware that, under the Freedom of Information Act 2014</w:t>
            </w:r>
            <w:r>
              <w:t xml:space="preserve"> </w:t>
            </w:r>
            <w:r>
              <w:rPr>
                <w:szCs w:val="22"/>
              </w:rPr>
              <w:t>and the</w:t>
            </w:r>
            <w:r w:rsidRPr="00D40BF0">
              <w:rPr>
                <w:szCs w:val="22"/>
              </w:rPr>
              <w:t xml:space="preserve"> European Communities (Access to Information on the Environment) Regulations 2007 to 2014</w:t>
            </w:r>
            <w:r w:rsidRPr="000E5DB7">
              <w:t xml:space="preserve">, information provided by them during this </w:t>
            </w:r>
            <w:r>
              <w:t>C</w:t>
            </w:r>
            <w:r w:rsidRPr="000E5DB7">
              <w:t>ompetition may be liable to be disclosed.</w:t>
            </w:r>
          </w:p>
        </w:tc>
      </w:tr>
      <w:tr w:rsidR="003C0FB1" w:rsidRPr="00CB5B77" w14:paraId="517B7243" w14:textId="77777777" w:rsidTr="00864998">
        <w:tc>
          <w:tcPr>
            <w:tcW w:w="439" w:type="pct"/>
          </w:tcPr>
          <w:p w14:paraId="0EBCE532" w14:textId="77777777" w:rsidR="003C0FB1" w:rsidRDefault="003C0FB1" w:rsidP="00EE6D3D">
            <w:pPr>
              <w:spacing w:line="320" w:lineRule="auto"/>
              <w:jc w:val="both"/>
              <w:rPr>
                <w:color w:val="0000FF"/>
              </w:rPr>
            </w:pPr>
            <w:r w:rsidRPr="000E5DB7">
              <w:rPr>
                <w:color w:val="0000FF"/>
              </w:rPr>
              <w:t>2.16.2</w:t>
            </w:r>
          </w:p>
        </w:tc>
        <w:tc>
          <w:tcPr>
            <w:tcW w:w="4561" w:type="pct"/>
          </w:tcPr>
          <w:p w14:paraId="7FB1579F" w14:textId="1229C5BE" w:rsidR="003C0FB1" w:rsidRDefault="003C0FB1" w:rsidP="00220BB7">
            <w:pPr>
              <w:jc w:val="both"/>
            </w:pPr>
            <w:r w:rsidRPr="000E5DB7">
              <w:t>Tenderers are asked to consider if any of the information supplied by them in their Tender should not be disclosed because of its confidentiality or commercial sensitivity. If Tenderers consider that certain information is not to be disclosed because of its confidentiality or commercial sensitivity, Tenderers must, when providing such information, clearly identify</w:t>
            </w:r>
            <w:r w:rsidR="00684357">
              <w:t xml:space="preserve"> </w:t>
            </w:r>
            <w:r w:rsidR="00684357">
              <w:rPr>
                <w:szCs w:val="22"/>
              </w:rPr>
              <w:t>the specific sections of their Tender containing</w:t>
            </w:r>
            <w:r w:rsidRPr="000E5DB7">
              <w:t xml:space="preserve"> such information and specify the reasons for its confidentiality or commercial sensitivity. </w:t>
            </w:r>
            <w:r w:rsidR="00684357">
              <w:rPr>
                <w:szCs w:val="22"/>
              </w:rPr>
              <w:t xml:space="preserve">For the avoidance of doubt Tenderers may not assert confidentiality or commercial sensitivity over the entire Tender but must clearly identify the specific section containing such information. </w:t>
            </w:r>
            <w:r w:rsidRPr="000E5DB7">
              <w:t xml:space="preserve">If Tenderers do not identify information as confidential or commercially sensitive, it is liable to be released in response to a request </w:t>
            </w:r>
            <w:r>
              <w:rPr>
                <w:szCs w:val="22"/>
              </w:rPr>
              <w:t>under the above legislation</w:t>
            </w:r>
            <w:r w:rsidRPr="00514373">
              <w:rPr>
                <w:szCs w:val="22"/>
              </w:rPr>
              <w:t xml:space="preserve"> </w:t>
            </w:r>
            <w:r w:rsidRPr="000E5DB7">
              <w:t xml:space="preserve">without further notice to or consultation with the Tenderer. The Contracting Authority will, where possible, consult with Tenderers about confidential or commercially sensitive information so identified before making </w:t>
            </w:r>
            <w:r w:rsidR="00684357">
              <w:t>its</w:t>
            </w:r>
            <w:r w:rsidR="00684357" w:rsidRPr="000E5DB7">
              <w:t xml:space="preserve"> </w:t>
            </w:r>
            <w:r w:rsidRPr="000E5DB7">
              <w:t>decision on a request received.</w:t>
            </w:r>
            <w:r w:rsidR="00684357">
              <w:t xml:space="preserve"> </w:t>
            </w:r>
            <w:r w:rsidR="00684357" w:rsidRPr="006C766A">
              <w:rPr>
                <w:szCs w:val="22"/>
              </w:rPr>
              <w:t>T</w:t>
            </w:r>
            <w:r w:rsidR="00684357" w:rsidRPr="00796899">
              <w:rPr>
                <w:szCs w:val="22"/>
              </w:rPr>
              <w:t>he Contracting Authority accepts no liability whatsoever in respect of any information provided which is subsequently released (irrespective of notification) or in respect of any consequential damage suffered as a result of such obligations</w:t>
            </w:r>
            <w:r w:rsidR="00684357" w:rsidRPr="00514373">
              <w:rPr>
                <w:szCs w:val="22"/>
              </w:rPr>
              <w:t>.</w:t>
            </w:r>
          </w:p>
        </w:tc>
      </w:tr>
    </w:tbl>
    <w:p w14:paraId="07DB45CA" w14:textId="77777777" w:rsidR="003C0FB1" w:rsidRDefault="003C0FB1" w:rsidP="00EE6D3D">
      <w:pPr>
        <w:pStyle w:val="Heading2"/>
        <w:spacing w:before="0" w:after="120"/>
        <w:ind w:left="142"/>
        <w:jc w:val="both"/>
      </w:pPr>
      <w:r w:rsidRPr="000E5DB7">
        <w:lastRenderedPageBreak/>
        <w:t>2.17</w:t>
      </w:r>
      <w:r w:rsidRPr="000E5DB7">
        <w:tab/>
        <w:t>Tax Clearance</w:t>
      </w:r>
    </w:p>
    <w:tbl>
      <w:tblPr>
        <w:tblW w:w="5000" w:type="pct"/>
        <w:tblLook w:val="01E0" w:firstRow="1" w:lastRow="1" w:firstColumn="1" w:lastColumn="1" w:noHBand="0" w:noVBand="0"/>
      </w:tblPr>
      <w:tblGrid>
        <w:gridCol w:w="9071"/>
      </w:tblGrid>
      <w:tr w:rsidR="003C0FB1" w:rsidRPr="00CB5B77" w14:paraId="6540913C" w14:textId="77777777" w:rsidTr="00864998">
        <w:trPr>
          <w:trHeight w:val="2400"/>
        </w:trPr>
        <w:tc>
          <w:tcPr>
            <w:tcW w:w="5000" w:type="pct"/>
          </w:tcPr>
          <w:p w14:paraId="02111ADF" w14:textId="6679BCEC" w:rsidR="003C0FB1" w:rsidRPr="00CB5B77" w:rsidRDefault="003C0FB1" w:rsidP="00BD6C85">
            <w:pPr>
              <w:ind w:left="739" w:right="-108" w:hanging="1"/>
              <w:jc w:val="both"/>
            </w:pPr>
            <w:r w:rsidRPr="000E5DB7">
              <w:t xml:space="preserve">It will be a condition of any Services Contract pursuant to this Competition that the successful Tenderer(s) shall, for the term of such contract(s), comply with all </w:t>
            </w:r>
            <w:r w:rsidR="00684357">
              <w:t xml:space="preserve">applicable </w:t>
            </w:r>
            <w:r w:rsidRPr="000E5DB7">
              <w:t xml:space="preserve">EU and domestic tax laws. Tenderers are referred to </w:t>
            </w:r>
            <w:hyperlink r:id="rId24" w:history="1">
              <w:r w:rsidRPr="000E5DB7">
                <w:rPr>
                  <w:rStyle w:val="Hyperlink"/>
                </w:rPr>
                <w:t>www.revenue.ie</w:t>
              </w:r>
            </w:hyperlink>
            <w:r w:rsidRPr="000E5DB7">
              <w:t xml:space="preserve"> for further information.</w:t>
            </w:r>
            <w:r>
              <w:t xml:space="preserve"> </w:t>
            </w:r>
            <w:r w:rsidRPr="000E5DB7">
              <w:t>Prior to the award of any Services Contract arising out of this Competition the successful Tenderer shall be required to supply its Tax Clearance Access Number and Tax Reference Number to facilitate online verification of their tax status by the Contracting Authority. By supplying these numbers the successful Tenderer acknowledges and agrees that the Contracting Authority has the permission of the successful Tenderer to verify its tax cleared position online.</w:t>
            </w:r>
          </w:p>
        </w:tc>
      </w:tr>
    </w:tbl>
    <w:p w14:paraId="79109BCA" w14:textId="77777777" w:rsidR="003C0FB1" w:rsidRDefault="003C0FB1" w:rsidP="00EE6D3D">
      <w:pPr>
        <w:pStyle w:val="Heading2"/>
        <w:spacing w:before="0" w:after="120"/>
        <w:ind w:left="142"/>
        <w:jc w:val="both"/>
      </w:pPr>
      <w:r w:rsidRPr="000E5DB7">
        <w:t>2.18</w:t>
      </w:r>
      <w:r w:rsidRPr="000E5DB7">
        <w:tab/>
        <w:t>Conflicts of Interest</w:t>
      </w:r>
    </w:p>
    <w:p w14:paraId="0D3581EE" w14:textId="3E314491" w:rsidR="0001388F" w:rsidRDefault="0001388F" w:rsidP="00220BB7">
      <w:pPr>
        <w:ind w:left="862"/>
        <w:jc w:val="both"/>
      </w:pPr>
      <w:r w:rsidRPr="0001388F">
        <w:t>Any conflict of interest or potential conflict of interest on the part of a Tenderer, Subcontractor or individual employee(s) or agent(s) of a Tenderer or Subcontractor(s) must be fully disclosed to the 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Tenders have been prepared independently. The Contracting Authority will, at its absolute discretion, decide on the appropriate course of action, which may in appropriate circumstances include eliminating a Tenderer from this Competition or any Mini-Competition or terminating any Framework Agreement or Services Contract entered into by a Tenderer.</w:t>
      </w:r>
    </w:p>
    <w:p w14:paraId="58C65084" w14:textId="77777777" w:rsidR="003C0FB1" w:rsidRDefault="003C0FB1" w:rsidP="00EE6D3D">
      <w:pPr>
        <w:pStyle w:val="Heading2"/>
        <w:spacing w:before="0" w:after="120"/>
        <w:ind w:left="142"/>
        <w:jc w:val="both"/>
      </w:pPr>
      <w:r w:rsidRPr="000E5DB7">
        <w:t>2.19</w:t>
      </w:r>
      <w:r w:rsidRPr="000E5DB7">
        <w:tab/>
        <w:t>Withdrawal from this Competition</w:t>
      </w:r>
    </w:p>
    <w:p w14:paraId="1B4323D3" w14:textId="5BD32A4E" w:rsidR="00DD7F35" w:rsidRDefault="003C0FB1" w:rsidP="00002E3D">
      <w:pPr>
        <w:ind w:left="862"/>
        <w:jc w:val="both"/>
      </w:pPr>
      <w:r w:rsidRPr="000E5DB7">
        <w:t xml:space="preserve">Tenderers are required to notify the Contracting Authority immediately via the e-tenders website, if at any stage they decide to withdraw from this Competition. </w:t>
      </w:r>
    </w:p>
    <w:p w14:paraId="79C21CAE" w14:textId="77777777" w:rsidR="003C0FB1" w:rsidRDefault="003C0FB1" w:rsidP="00EE6D3D">
      <w:pPr>
        <w:pStyle w:val="Heading2"/>
        <w:spacing w:before="0" w:after="120"/>
        <w:ind w:left="142"/>
        <w:jc w:val="both"/>
      </w:pPr>
      <w:r w:rsidRPr="000E5DB7">
        <w:t>2.20</w:t>
      </w:r>
      <w:r w:rsidRPr="000E5DB7">
        <w:tab/>
        <w:t>Site Visit</w:t>
      </w:r>
    </w:p>
    <w:tbl>
      <w:tblPr>
        <w:tblW w:w="5000" w:type="pct"/>
        <w:tblLook w:val="01E0" w:firstRow="1" w:lastRow="1" w:firstColumn="1" w:lastColumn="1" w:noHBand="0" w:noVBand="0"/>
      </w:tblPr>
      <w:tblGrid>
        <w:gridCol w:w="992"/>
        <w:gridCol w:w="8079"/>
      </w:tblGrid>
      <w:tr w:rsidR="00101AC8" w:rsidRPr="00830A49" w14:paraId="4AD6340A" w14:textId="77777777" w:rsidTr="00864998">
        <w:trPr>
          <w:trHeight w:val="615"/>
        </w:trPr>
        <w:tc>
          <w:tcPr>
            <w:tcW w:w="547" w:type="pct"/>
          </w:tcPr>
          <w:p w14:paraId="26D346E8" w14:textId="77777777" w:rsidR="00101AC8" w:rsidRPr="004A4FDD" w:rsidRDefault="004C37B6" w:rsidP="00220BB7">
            <w:pPr>
              <w:spacing w:line="316" w:lineRule="auto"/>
              <w:rPr>
                <w:color w:val="0000FF"/>
                <w:szCs w:val="22"/>
                <w:highlight w:val="yellow"/>
              </w:rPr>
            </w:pPr>
            <w:r w:rsidRPr="004C37B6">
              <w:rPr>
                <w:color w:val="0000FF"/>
                <w:szCs w:val="22"/>
              </w:rPr>
              <w:t xml:space="preserve">2.20.1 </w:t>
            </w:r>
          </w:p>
        </w:tc>
        <w:tc>
          <w:tcPr>
            <w:tcW w:w="4453" w:type="pct"/>
          </w:tcPr>
          <w:p w14:paraId="12540A53" w14:textId="77777777" w:rsidR="004C37B6" w:rsidRDefault="00FD7C4A" w:rsidP="00220BB7">
            <w:pPr>
              <w:jc w:val="both"/>
            </w:pPr>
            <w:r>
              <w:t xml:space="preserve">All Tenderers are required to undertake a mandatory site visit (as set out in MR1 below) to view the Contracting Authority’s premises at the school by pre-arranged appointment. </w:t>
            </w:r>
          </w:p>
          <w:p w14:paraId="3D1CD60A" w14:textId="77777777" w:rsidR="00FD7C4A" w:rsidRDefault="00FD7C4A">
            <w:pPr>
              <w:jc w:val="both"/>
            </w:pPr>
            <w:r>
              <w:t xml:space="preserve">The Contracting Authority will facilitate Tenderers by permitting an inspection of the Contracting Authority’s premises. </w:t>
            </w:r>
          </w:p>
          <w:p w14:paraId="164C06D7" w14:textId="2D7DC191" w:rsidR="00FD7C4A" w:rsidRDefault="00FD7C4A">
            <w:pPr>
              <w:jc w:val="both"/>
            </w:pPr>
            <w:r>
              <w:t>A site visit to view the Contracting Authority’s premises or facilities at the school will be organised on</w:t>
            </w:r>
            <w:r w:rsidR="00943107">
              <w:t xml:space="preserve"> </w:t>
            </w:r>
            <w:r w:rsidR="00604EB2">
              <w:t xml:space="preserve">the </w:t>
            </w:r>
            <w:r w:rsidR="00943107">
              <w:t>date</w:t>
            </w:r>
            <w:r w:rsidR="00604EB2">
              <w:t xml:space="preserve"> and times as</w:t>
            </w:r>
            <w:r w:rsidR="00943107">
              <w:t xml:space="preserve"> set out </w:t>
            </w:r>
            <w:r w:rsidR="000B56F9">
              <w:t>in Table 1 above</w:t>
            </w:r>
            <w:r>
              <w:t xml:space="preserve">. Tenderers wishing to make an appointment to avail of this opportunity must confirm their attendance by contacting the school’s office </w:t>
            </w:r>
            <w:r w:rsidR="00604EB2">
              <w:t xml:space="preserve">(see table 1 </w:t>
            </w:r>
            <w:r w:rsidR="00AD5F2A">
              <w:t>above) and</w:t>
            </w:r>
            <w:r>
              <w:t xml:space="preserve"> </w:t>
            </w:r>
            <w:r w:rsidR="00604EB2">
              <w:t xml:space="preserve">the time </w:t>
            </w:r>
            <w:r>
              <w:t xml:space="preserve">will be confirmed </w:t>
            </w:r>
            <w:r w:rsidR="00604EB2">
              <w:t xml:space="preserve">by the Contracting Authority </w:t>
            </w:r>
            <w:r>
              <w:t>within 24 business hours from the request.</w:t>
            </w:r>
          </w:p>
          <w:p w14:paraId="7DAF2B56" w14:textId="77777777" w:rsidR="00101AC8" w:rsidRDefault="00FD7C4A">
            <w:pPr>
              <w:jc w:val="both"/>
            </w:pPr>
            <w:r>
              <w:t>Attendance at the Contracting Authority’s premises will be subject to compliance with local security and health and safety arrangements.</w:t>
            </w:r>
          </w:p>
          <w:p w14:paraId="608DAC06" w14:textId="77777777" w:rsidR="00016AA8" w:rsidRPr="00194CEB" w:rsidRDefault="00016AA8" w:rsidP="004D4E26">
            <w:pPr>
              <w:rPr>
                <w:rFonts w:cstheme="minorBidi"/>
                <w:b/>
                <w:bCs/>
              </w:rPr>
            </w:pPr>
            <w:r w:rsidRPr="00194CEB">
              <w:rPr>
                <w:rFonts w:cstheme="minorBidi"/>
                <w:b/>
                <w:bCs/>
              </w:rPr>
              <w:t>The site visit will allow</w:t>
            </w:r>
            <w:r>
              <w:rPr>
                <w:rFonts w:cstheme="minorBidi"/>
                <w:b/>
                <w:bCs/>
              </w:rPr>
              <w:t xml:space="preserve"> Tenderers</w:t>
            </w:r>
            <w:r w:rsidRPr="00194CEB">
              <w:rPr>
                <w:rFonts w:cstheme="minorBidi"/>
                <w:b/>
                <w:bCs/>
              </w:rPr>
              <w:t>:</w:t>
            </w:r>
          </w:p>
          <w:p w14:paraId="35E0F0B0" w14:textId="533BD0CA" w:rsidR="00016AA8" w:rsidRPr="00002E3D" w:rsidRDefault="00016AA8" w:rsidP="00002E3D">
            <w:pPr>
              <w:pStyle w:val="ListParagraph"/>
              <w:numPr>
                <w:ilvl w:val="0"/>
                <w:numId w:val="13"/>
              </w:numPr>
              <w:jc w:val="both"/>
              <w:rPr>
                <w:rFonts w:cstheme="minorBidi"/>
                <w:lang w:val="en-IE"/>
              </w:rPr>
            </w:pPr>
            <w:r>
              <w:rPr>
                <w:rFonts w:cstheme="minorBidi"/>
                <w:lang w:val="en-IE"/>
              </w:rPr>
              <w:t xml:space="preserve">to </w:t>
            </w:r>
            <w:r w:rsidRPr="00A431B1">
              <w:rPr>
                <w:rFonts w:cstheme="minorBidi"/>
                <w:lang w:val="en-IE"/>
              </w:rPr>
              <w:t xml:space="preserve">carry out a health and safety risk assessment, subject to complete compliance with the Department of Education Technical Note Guidance </w:t>
            </w:r>
            <w:hyperlink r:id="rId25" w:history="1">
              <w:r w:rsidR="00623AF4" w:rsidRPr="002B215B">
                <w:rPr>
                  <w:rStyle w:val="Hyperlink"/>
                  <w:rFonts w:asciiTheme="minorHAnsi" w:hAnsiTheme="minorHAnsi" w:cstheme="minorHAnsi"/>
                  <w:b/>
                  <w:bCs/>
                  <w:szCs w:val="22"/>
                  <w:lang w:val="en-IE"/>
                </w:rPr>
                <w:t>SDG02 TN-06</w:t>
              </w:r>
            </w:hyperlink>
            <w:r w:rsidR="005213A5">
              <w:rPr>
                <w:b/>
                <w:bCs/>
              </w:rPr>
              <w:t xml:space="preserve"> </w:t>
            </w:r>
            <w:r w:rsidR="005213A5" w:rsidRPr="00F22A5E">
              <w:rPr>
                <w:rFonts w:asciiTheme="minorHAnsi" w:hAnsiTheme="minorHAnsi" w:cstheme="minorHAnsi"/>
              </w:rPr>
              <w:t xml:space="preserve">(Guidance for </w:t>
            </w:r>
            <w:r w:rsidR="005213A5" w:rsidRPr="00F22A5E">
              <w:rPr>
                <w:rFonts w:asciiTheme="minorHAnsi" w:hAnsiTheme="minorHAnsi" w:cstheme="minorHAnsi"/>
              </w:rPr>
              <w:lastRenderedPageBreak/>
              <w:t>Existing Primary Schools in Relation to Facilities for Provision of School Meals)</w:t>
            </w:r>
            <w:r w:rsidRPr="00A431B1">
              <w:rPr>
                <w:rFonts w:cstheme="minorBidi"/>
                <w:lang w:val="en-IE"/>
              </w:rPr>
              <w:t>, considering issues such as steps, restricted access, uneven surfaces etc. that could impact on the safe transfer of the meals from the servery preparation area, external pods or vehicles to the classroom desks. Appropriate measures shall be taken by the successful Tenderer to eliminate or mitigate these risks</w:t>
            </w:r>
            <w:r>
              <w:rPr>
                <w:rFonts w:cstheme="minorBidi"/>
                <w:lang w:val="en-IE"/>
              </w:rPr>
              <w:t>;</w:t>
            </w:r>
          </w:p>
          <w:p w14:paraId="35F553C6" w14:textId="0A63FE5A" w:rsidR="00016AA8" w:rsidRPr="00002E3D" w:rsidRDefault="00016AA8" w:rsidP="00002E3D">
            <w:pPr>
              <w:pStyle w:val="ListParagraph"/>
              <w:numPr>
                <w:ilvl w:val="0"/>
                <w:numId w:val="13"/>
              </w:numPr>
              <w:jc w:val="both"/>
              <w:rPr>
                <w:rFonts w:cstheme="minorBidi"/>
              </w:rPr>
            </w:pPr>
            <w:r>
              <w:rPr>
                <w:rFonts w:cstheme="minorBidi"/>
              </w:rPr>
              <w:t>where required,</w:t>
            </w:r>
            <w:r w:rsidRPr="384C2E2E">
              <w:rPr>
                <w:rFonts w:cstheme="minorBidi"/>
              </w:rPr>
              <w:t xml:space="preserve"> to identify or assess a possible suitable room within the school buildings, or a possible suitable location to place and install a fixed pod or mobile unit on school grounds, subject to complete compliance with the Department of Education Technical Note Guidance </w:t>
            </w:r>
            <w:hyperlink r:id="rId26">
              <w:r w:rsidRPr="384C2E2E">
                <w:rPr>
                  <w:rStyle w:val="Hyperlink"/>
                  <w:b/>
                  <w:bCs/>
                </w:rPr>
                <w:t>SDG02 TN-06</w:t>
              </w:r>
            </w:hyperlink>
            <w:r w:rsidRPr="384C2E2E">
              <w:rPr>
                <w:rFonts w:asciiTheme="majorHAnsi" w:hAnsiTheme="majorHAnsi" w:cstheme="majorBidi"/>
                <w:lang w:val="en-IE"/>
              </w:rPr>
              <w:t>.</w:t>
            </w:r>
            <w:r w:rsidRPr="384C2E2E">
              <w:rPr>
                <w:rFonts w:cstheme="minorBidi"/>
              </w:rPr>
              <w:t xml:space="preserve"> This visit will also allow for </w:t>
            </w:r>
            <w:r>
              <w:rPr>
                <w:rFonts w:cstheme="minorBidi"/>
              </w:rPr>
              <w:t>T</w:t>
            </w:r>
            <w:r w:rsidRPr="384C2E2E">
              <w:rPr>
                <w:rFonts w:cstheme="minorBidi"/>
              </w:rPr>
              <w:t>enderers to identify any equipment which they will need for service provision, to be installed but not without having sought the prior permission from a school representative</w:t>
            </w:r>
            <w:r>
              <w:rPr>
                <w:rFonts w:cstheme="minorBidi"/>
              </w:rPr>
              <w:t>;</w:t>
            </w:r>
          </w:p>
          <w:p w14:paraId="2FA2115F" w14:textId="6CE863D7" w:rsidR="00016AA8" w:rsidRPr="00002E3D" w:rsidRDefault="00016AA8" w:rsidP="00002E3D">
            <w:pPr>
              <w:pStyle w:val="ListParagraph"/>
              <w:numPr>
                <w:ilvl w:val="0"/>
                <w:numId w:val="13"/>
              </w:numPr>
              <w:jc w:val="both"/>
              <w:rPr>
                <w:rFonts w:cstheme="minorBidi"/>
              </w:rPr>
            </w:pPr>
            <w:r w:rsidRPr="006269D5">
              <w:rPr>
                <w:rFonts w:cstheme="minorBidi"/>
              </w:rPr>
              <w:t xml:space="preserve">to identify the extent of building works that must be undertaken (&amp; paid for by the </w:t>
            </w:r>
            <w:r>
              <w:rPr>
                <w:rFonts w:cstheme="minorBidi"/>
              </w:rPr>
              <w:t xml:space="preserve">successful </w:t>
            </w:r>
            <w:r w:rsidRPr="006269D5">
              <w:rPr>
                <w:rFonts w:cstheme="minorBidi"/>
              </w:rPr>
              <w:t>Tenderer) in order to meet building compliance regulations and food l</w:t>
            </w:r>
            <w:r w:rsidR="009D1402">
              <w:rPr>
                <w:rFonts w:cstheme="minorBidi"/>
              </w:rPr>
              <w:t>egislation</w:t>
            </w:r>
            <w:r w:rsidRPr="006269D5">
              <w:rPr>
                <w:rFonts w:cstheme="minorBidi"/>
              </w:rPr>
              <w:t xml:space="preserve"> requirements as identified on </w:t>
            </w:r>
            <w:hyperlink r:id="rId27" w:history="1">
              <w:r w:rsidR="00623AF4" w:rsidRPr="002B215B">
                <w:rPr>
                  <w:rStyle w:val="Hyperlink"/>
                  <w:rFonts w:asciiTheme="minorHAnsi" w:hAnsiTheme="minorHAnsi" w:cstheme="minorHAnsi"/>
                  <w:b/>
                  <w:bCs/>
                  <w:szCs w:val="22"/>
                  <w:lang w:val="en-IE"/>
                </w:rPr>
                <w:t>SDG02 TN-06</w:t>
              </w:r>
            </w:hyperlink>
            <w:r>
              <w:rPr>
                <w:rFonts w:cstheme="minorBidi"/>
              </w:rPr>
              <w:t>;</w:t>
            </w:r>
          </w:p>
          <w:p w14:paraId="351B8434" w14:textId="433EB743" w:rsidR="00016AA8" w:rsidRPr="00002E3D" w:rsidRDefault="00016AA8" w:rsidP="00002E3D">
            <w:pPr>
              <w:pStyle w:val="ListParagraph"/>
              <w:numPr>
                <w:ilvl w:val="0"/>
                <w:numId w:val="13"/>
              </w:numPr>
              <w:rPr>
                <w:rFonts w:cstheme="minorBidi"/>
              </w:rPr>
            </w:pPr>
            <w:r w:rsidRPr="00DC616B">
              <w:rPr>
                <w:rFonts w:cstheme="minorBidi"/>
              </w:rPr>
              <w:t>to determine that their obligations under food legislation can be met while operating the proposed model</w:t>
            </w:r>
            <w:r>
              <w:rPr>
                <w:rFonts w:cstheme="minorBidi"/>
              </w:rPr>
              <w:t>;</w:t>
            </w:r>
          </w:p>
          <w:p w14:paraId="44DEE78A" w14:textId="4CEA11C3" w:rsidR="00CB7CA7" w:rsidRPr="00D93237" w:rsidRDefault="00016AA8" w:rsidP="00D93237">
            <w:pPr>
              <w:pStyle w:val="ListParagraph"/>
              <w:numPr>
                <w:ilvl w:val="0"/>
                <w:numId w:val="13"/>
              </w:numPr>
              <w:jc w:val="both"/>
              <w:rPr>
                <w:rFonts w:cstheme="minorBidi"/>
              </w:rPr>
            </w:pPr>
            <w:r w:rsidRPr="006269D5">
              <w:rPr>
                <w:rFonts w:cstheme="minorBidi"/>
              </w:rPr>
              <w:t>Note: To fully ascertain and understand the extent of works to be undertaken Tenderer</w:t>
            </w:r>
            <w:r>
              <w:rPr>
                <w:rFonts w:cstheme="minorBidi"/>
              </w:rPr>
              <w:t xml:space="preserve">s </w:t>
            </w:r>
            <w:r w:rsidR="00BD6C85">
              <w:rPr>
                <w:rFonts w:cstheme="minorBidi"/>
              </w:rPr>
              <w:t xml:space="preserve">are </w:t>
            </w:r>
            <w:r w:rsidR="00BD6C85" w:rsidRPr="006269D5">
              <w:rPr>
                <w:rFonts w:cstheme="minorBidi"/>
              </w:rPr>
              <w:t>to</w:t>
            </w:r>
            <w:r w:rsidRPr="006269D5">
              <w:rPr>
                <w:rFonts w:cstheme="minorBidi"/>
              </w:rPr>
              <w:t xml:space="preserve"> also have representatives from their design team attend the site visit. It is the responsibility of the </w:t>
            </w:r>
            <w:r>
              <w:rPr>
                <w:rFonts w:cstheme="minorBidi"/>
              </w:rPr>
              <w:t>T</w:t>
            </w:r>
            <w:r w:rsidRPr="006269D5">
              <w:rPr>
                <w:rFonts w:cstheme="minorBidi"/>
              </w:rPr>
              <w:t>enderer and their technical advisors to fully assess and understand the extent of building and food safety works that must be undertaken in order to submit a compliant tender and then subsequent delivery of meals provision under contract</w:t>
            </w:r>
            <w:r w:rsidR="00D20F2C">
              <w:rPr>
                <w:rFonts w:cstheme="minorBidi"/>
              </w:rPr>
              <w:t>.</w:t>
            </w:r>
          </w:p>
          <w:p w14:paraId="1D93D16E" w14:textId="749B23F9" w:rsidR="00016AA8" w:rsidRDefault="00016AA8" w:rsidP="00CB7CA7">
            <w:pPr>
              <w:jc w:val="both"/>
              <w:rPr>
                <w:highlight w:val="lightGray"/>
              </w:rPr>
            </w:pPr>
            <w:r w:rsidRPr="00CB7CA7">
              <w:rPr>
                <w:rFonts w:asciiTheme="minorHAnsi" w:hAnsiTheme="minorHAnsi" w:cstheme="minorHAnsi"/>
                <w:b/>
                <w:bCs/>
              </w:rPr>
              <w:t xml:space="preserve">The site visit will allow for Tenderers’ design teams to propose their Health and Safety Risk Assessment Report and Mitigation Plan. </w:t>
            </w:r>
          </w:p>
        </w:tc>
      </w:tr>
      <w:tr w:rsidR="005D15E6" w:rsidRPr="00830A49" w14:paraId="51C9F9A9" w14:textId="77777777" w:rsidTr="00864998">
        <w:trPr>
          <w:trHeight w:val="615"/>
        </w:trPr>
        <w:tc>
          <w:tcPr>
            <w:tcW w:w="547" w:type="pct"/>
          </w:tcPr>
          <w:p w14:paraId="16973DA0" w14:textId="77777777" w:rsidR="005D15E6" w:rsidRPr="004C37B6" w:rsidRDefault="005D15E6" w:rsidP="00220BB7">
            <w:pPr>
              <w:spacing w:line="316" w:lineRule="auto"/>
              <w:rPr>
                <w:color w:val="0000FF"/>
                <w:szCs w:val="22"/>
              </w:rPr>
            </w:pPr>
            <w:r>
              <w:rPr>
                <w:color w:val="0000FF"/>
                <w:szCs w:val="22"/>
              </w:rPr>
              <w:lastRenderedPageBreak/>
              <w:t>2.20.2</w:t>
            </w:r>
          </w:p>
        </w:tc>
        <w:tc>
          <w:tcPr>
            <w:tcW w:w="4453" w:type="pct"/>
          </w:tcPr>
          <w:p w14:paraId="4323DC5F" w14:textId="77777777" w:rsidR="005D15E6" w:rsidRDefault="005D15E6" w:rsidP="00220BB7">
            <w:pPr>
              <w:jc w:val="both"/>
            </w:pPr>
            <w:r w:rsidRPr="005D15E6">
              <w:t>The Contracting Authority may inspect the Tenderer’s premises/facilities.</w:t>
            </w:r>
          </w:p>
        </w:tc>
      </w:tr>
    </w:tbl>
    <w:p w14:paraId="4C7B975E" w14:textId="77777777" w:rsidR="00061527" w:rsidRPr="00BD041C" w:rsidRDefault="00061527" w:rsidP="00EE6D3D">
      <w:pPr>
        <w:pStyle w:val="Heading2"/>
        <w:spacing w:before="0" w:after="120"/>
        <w:ind w:left="142" w:firstLine="0"/>
        <w:jc w:val="both"/>
      </w:pPr>
      <w:r w:rsidRPr="00830A49">
        <w:t>2.2</w:t>
      </w:r>
      <w:r>
        <w:t>1</w:t>
      </w:r>
      <w:r w:rsidRPr="00830A49">
        <w:tab/>
      </w:r>
      <w:r>
        <w:tab/>
        <w:t>Insurance</w:t>
      </w:r>
    </w:p>
    <w:tbl>
      <w:tblPr>
        <w:tblW w:w="5000" w:type="pct"/>
        <w:tblLook w:val="01E0" w:firstRow="1" w:lastRow="1" w:firstColumn="1" w:lastColumn="1" w:noHBand="0" w:noVBand="0"/>
      </w:tblPr>
      <w:tblGrid>
        <w:gridCol w:w="774"/>
        <w:gridCol w:w="782"/>
        <w:gridCol w:w="7515"/>
      </w:tblGrid>
      <w:tr w:rsidR="003C0FB1" w:rsidRPr="00CB5B77" w14:paraId="633A9132" w14:textId="77777777" w:rsidTr="003F5F31">
        <w:trPr>
          <w:trHeight w:val="3414"/>
        </w:trPr>
        <w:tc>
          <w:tcPr>
            <w:tcW w:w="417" w:type="pct"/>
          </w:tcPr>
          <w:p w14:paraId="3C6ADC39" w14:textId="77777777" w:rsidR="003C0FB1" w:rsidRDefault="003C0FB1" w:rsidP="00220BB7">
            <w:pPr>
              <w:jc w:val="both"/>
              <w:rPr>
                <w:color w:val="0000FF"/>
              </w:rPr>
            </w:pPr>
            <w:r w:rsidRPr="000E5DB7">
              <w:rPr>
                <w:color w:val="0000FF"/>
              </w:rPr>
              <w:t>2.21.1</w:t>
            </w:r>
          </w:p>
        </w:tc>
        <w:tc>
          <w:tcPr>
            <w:tcW w:w="4583" w:type="pct"/>
            <w:gridSpan w:val="2"/>
          </w:tcPr>
          <w:p w14:paraId="6A8F3FD6" w14:textId="77777777" w:rsidR="003C0FB1" w:rsidRPr="00CA3AF8" w:rsidRDefault="003C0FB1" w:rsidP="00220BB7">
            <w:pPr>
              <w:jc w:val="both"/>
              <w:rPr>
                <w:szCs w:val="22"/>
              </w:rPr>
            </w:pPr>
            <w:r w:rsidRPr="00CA3AF8">
              <w:rPr>
                <w:szCs w:val="22"/>
              </w:rPr>
              <w:t xml:space="preserve">The successful </w:t>
            </w:r>
            <w:r w:rsidRPr="00D20F2C">
              <w:rPr>
                <w:szCs w:val="22"/>
              </w:rPr>
              <w:t>Tenderer shall be required to hold</w:t>
            </w:r>
            <w:r w:rsidRPr="00CA3AF8">
              <w:rPr>
                <w:szCs w:val="22"/>
              </w:rPr>
              <w:t xml:space="preserve"> for the term of the Services Contract</w:t>
            </w:r>
            <w:r w:rsidR="005D0786">
              <w:rPr>
                <w:szCs w:val="22"/>
              </w:rPr>
              <w:t xml:space="preserve">, </w:t>
            </w:r>
            <w:r w:rsidRPr="00CA3AF8">
              <w:rPr>
                <w:szCs w:val="22"/>
              </w:rPr>
              <w:t xml:space="preserve">the </w:t>
            </w:r>
            <w:r w:rsidR="00E00F80" w:rsidRPr="00A34DAE">
              <w:rPr>
                <w:szCs w:val="22"/>
              </w:rPr>
              <w:t xml:space="preserve">following </w:t>
            </w:r>
            <w:r w:rsidRPr="00A34DAE">
              <w:rPr>
                <w:szCs w:val="22"/>
              </w:rPr>
              <w:t>insurances</w:t>
            </w:r>
            <w:r w:rsidR="00E00F80" w:rsidRPr="00A34DAE">
              <w:rPr>
                <w:szCs w:val="22"/>
              </w:rPr>
              <w:t>:</w:t>
            </w:r>
            <w:r w:rsidR="005D0786">
              <w:rPr>
                <w:szCs w:val="22"/>
              </w:rPr>
              <w:t xml:space="preserve"> </w:t>
            </w:r>
          </w:p>
          <w:tbl>
            <w:tblPr>
              <w:tblStyle w:val="GridTable4-Accent1"/>
              <w:tblW w:w="5000" w:type="pct"/>
              <w:tblLook w:val="04A0" w:firstRow="1" w:lastRow="0" w:firstColumn="1" w:lastColumn="0" w:noHBand="0" w:noVBand="1"/>
            </w:tblPr>
            <w:tblGrid>
              <w:gridCol w:w="4035"/>
              <w:gridCol w:w="4036"/>
            </w:tblGrid>
            <w:tr w:rsidR="00C7189F" w:rsidRPr="003F5F31" w14:paraId="75D1511D" w14:textId="77777777" w:rsidTr="00C3103B">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1490D960" w14:textId="77777777" w:rsidR="00C7189F" w:rsidRPr="003F5F31" w:rsidRDefault="00C7189F" w:rsidP="00EE6D3D">
                  <w:pPr>
                    <w:rPr>
                      <w:rFonts w:asciiTheme="minorHAnsi" w:hAnsiTheme="minorHAnsi" w:cstheme="minorHAnsi"/>
                      <w:szCs w:val="20"/>
                    </w:rPr>
                  </w:pPr>
                  <w:r w:rsidRPr="003F5F31">
                    <w:rPr>
                      <w:rFonts w:asciiTheme="minorHAnsi" w:hAnsiTheme="minorHAnsi" w:cstheme="minorHAnsi"/>
                      <w:szCs w:val="20"/>
                    </w:rPr>
                    <w:t>Type of Insurance</w:t>
                  </w:r>
                </w:p>
              </w:tc>
              <w:tc>
                <w:tcPr>
                  <w:tcW w:w="2500" w:type="pct"/>
                  <w:vAlign w:val="center"/>
                </w:tcPr>
                <w:p w14:paraId="13EFE92E" w14:textId="77777777" w:rsidR="00C7189F" w:rsidRPr="003F5F31" w:rsidRDefault="001C3A95" w:rsidP="00EE6D3D">
                  <w:pP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szCs w:val="20"/>
                    </w:rPr>
                    <w:t>Indemnity Limit</w:t>
                  </w:r>
                </w:p>
              </w:tc>
            </w:tr>
            <w:tr w:rsidR="00C7189F" w:rsidRPr="003F5F31" w14:paraId="20E83AFC" w14:textId="77777777" w:rsidTr="003F5F31">
              <w:trPr>
                <w:cnfStyle w:val="000000100000" w:firstRow="0" w:lastRow="0" w:firstColumn="0" w:lastColumn="0" w:oddVBand="0" w:evenVBand="0" w:oddHBand="1" w:evenHBand="0" w:firstRowFirstColumn="0" w:firstRowLastColumn="0" w:lastRowFirstColumn="0" w:lastRowLastColumn="0"/>
                <w:trHeight w:val="845"/>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4E3582B" w14:textId="77777777" w:rsidR="00D03AEB" w:rsidRPr="003F5F31" w:rsidRDefault="00D03AEB" w:rsidP="00D03AEB">
                  <w:pPr>
                    <w:spacing w:after="0" w:line="240" w:lineRule="auto"/>
                    <w:rPr>
                      <w:rFonts w:asciiTheme="minorHAnsi" w:hAnsiTheme="minorHAnsi" w:cstheme="minorHAnsi"/>
                      <w:b w:val="0"/>
                      <w:bCs w:val="0"/>
                      <w:szCs w:val="20"/>
                    </w:rPr>
                  </w:pPr>
                </w:p>
                <w:p w14:paraId="7A21C9B5" w14:textId="7BC80E8E" w:rsidR="00C7189F" w:rsidRPr="003F5F31" w:rsidRDefault="00C7189F" w:rsidP="00D03AEB">
                  <w:pPr>
                    <w:spacing w:after="0" w:line="240" w:lineRule="auto"/>
                    <w:rPr>
                      <w:rFonts w:asciiTheme="minorHAnsi" w:hAnsiTheme="minorHAnsi" w:cstheme="minorHAnsi"/>
                      <w:b w:val="0"/>
                      <w:bCs w:val="0"/>
                      <w:szCs w:val="20"/>
                    </w:rPr>
                  </w:pPr>
                  <w:r w:rsidRPr="003F5F31">
                    <w:rPr>
                      <w:rFonts w:asciiTheme="minorHAnsi" w:hAnsiTheme="minorHAnsi" w:cstheme="minorHAnsi"/>
                      <w:szCs w:val="20"/>
                    </w:rPr>
                    <w:t>Employer’s Liability</w:t>
                  </w:r>
                  <w:r w:rsidR="0094683C" w:rsidRPr="003F5F31">
                    <w:rPr>
                      <w:rFonts w:asciiTheme="minorHAnsi" w:hAnsiTheme="minorHAnsi" w:cstheme="minorHAnsi"/>
                      <w:szCs w:val="20"/>
                    </w:rPr>
                    <w:t>*</w:t>
                  </w:r>
                </w:p>
                <w:p w14:paraId="7D440E79" w14:textId="10807BC5" w:rsidR="00C65DCD" w:rsidRPr="003F5F31" w:rsidRDefault="00C65DCD" w:rsidP="00D74300">
                  <w:pPr>
                    <w:rPr>
                      <w:rFonts w:asciiTheme="minorHAnsi" w:hAnsiTheme="minorHAnsi" w:cstheme="minorHAnsi"/>
                      <w:b w:val="0"/>
                      <w:bCs w:val="0"/>
                      <w:szCs w:val="20"/>
                    </w:rPr>
                  </w:pPr>
                </w:p>
              </w:tc>
              <w:tc>
                <w:tcPr>
                  <w:tcW w:w="2500" w:type="pct"/>
                  <w:vAlign w:val="center"/>
                </w:tcPr>
                <w:p w14:paraId="36EC438D" w14:textId="77777777" w:rsidR="00C7189F"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lang w:eastAsia="en-US"/>
                    </w:rPr>
                    <w:t>€13 million limit</w:t>
                  </w:r>
                  <w:r w:rsidR="00C65DCD"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and unlimited in the period of insurance.</w:t>
                  </w:r>
                </w:p>
              </w:tc>
            </w:tr>
            <w:tr w:rsidR="00C7189F" w:rsidRPr="003F5F31" w14:paraId="6632D775" w14:textId="77777777" w:rsidTr="00D74300">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82BA952" w14:textId="6E98AE78" w:rsidR="00C7189F" w:rsidRPr="003F5F31" w:rsidRDefault="00C7189F" w:rsidP="00D74300">
                  <w:pPr>
                    <w:rPr>
                      <w:rFonts w:asciiTheme="minorHAnsi" w:hAnsiTheme="minorHAnsi" w:cstheme="minorHAnsi"/>
                      <w:szCs w:val="20"/>
                    </w:rPr>
                  </w:pPr>
                  <w:r w:rsidRPr="003F5F31">
                    <w:rPr>
                      <w:rFonts w:asciiTheme="minorHAnsi" w:hAnsiTheme="minorHAnsi" w:cstheme="minorHAnsi"/>
                      <w:szCs w:val="20"/>
                    </w:rPr>
                    <w:t>Public Liability</w:t>
                  </w:r>
                  <w:r w:rsidR="00A34DAE" w:rsidRPr="003F5F31">
                    <w:rPr>
                      <w:rFonts w:asciiTheme="minorHAnsi" w:hAnsiTheme="minorHAnsi" w:cstheme="minorHAnsi"/>
                      <w:szCs w:val="20"/>
                    </w:rPr>
                    <w:t>*</w:t>
                  </w:r>
                </w:p>
              </w:tc>
              <w:tc>
                <w:tcPr>
                  <w:tcW w:w="2500" w:type="pct"/>
                  <w:vAlign w:val="center"/>
                </w:tcPr>
                <w:p w14:paraId="0E0B651E" w14:textId="77777777" w:rsidR="00C7189F" w:rsidRPr="003F5F31" w:rsidRDefault="0094683C"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€6.5 million limit</w:t>
                  </w:r>
                  <w:r w:rsidR="00D74300"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per period of insurance.</w:t>
                  </w:r>
                </w:p>
              </w:tc>
            </w:tr>
            <w:tr w:rsidR="001C3A95" w:rsidRPr="003F5F31" w14:paraId="7288DC3C"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780A01C" w14:textId="726A2D73" w:rsidR="001C3A95" w:rsidRPr="003F5F31" w:rsidRDefault="001C3A95" w:rsidP="00D74300">
                  <w:pPr>
                    <w:rPr>
                      <w:rFonts w:asciiTheme="minorHAnsi" w:hAnsiTheme="minorHAnsi" w:cstheme="minorHAnsi"/>
                      <w:szCs w:val="20"/>
                    </w:rPr>
                  </w:pPr>
                  <w:r w:rsidRPr="003F5F31">
                    <w:rPr>
                      <w:rFonts w:asciiTheme="minorHAnsi" w:hAnsiTheme="minorHAnsi" w:cstheme="minorHAnsi"/>
                      <w:szCs w:val="20"/>
                    </w:rPr>
                    <w:t>Product Liability</w:t>
                  </w:r>
                  <w:r w:rsidR="00A34DAE" w:rsidRPr="003F5F31">
                    <w:rPr>
                      <w:rFonts w:asciiTheme="minorHAnsi" w:hAnsiTheme="minorHAnsi" w:cstheme="minorHAnsi"/>
                      <w:szCs w:val="20"/>
                    </w:rPr>
                    <w:t>*</w:t>
                  </w:r>
                </w:p>
              </w:tc>
              <w:tc>
                <w:tcPr>
                  <w:tcW w:w="2500" w:type="pct"/>
                  <w:vAlign w:val="center"/>
                </w:tcPr>
                <w:p w14:paraId="2C8B2EA3" w14:textId="77777777" w:rsidR="001C3A95"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rPr>
                    <w:t>€6.5 million limit</w:t>
                  </w:r>
                  <w:r w:rsidR="00D74300" w:rsidRPr="003F5F31">
                    <w:rPr>
                      <w:rFonts w:asciiTheme="minorHAnsi" w:hAnsiTheme="minorHAnsi" w:cstheme="minorHAnsi"/>
                      <w:b/>
                      <w:bCs/>
                      <w:szCs w:val="20"/>
                    </w:rPr>
                    <w:t>,</w:t>
                  </w:r>
                  <w:r w:rsidRPr="003F5F31">
                    <w:rPr>
                      <w:rFonts w:asciiTheme="minorHAnsi" w:hAnsiTheme="minorHAnsi" w:cstheme="minorHAnsi"/>
                      <w:szCs w:val="20"/>
                    </w:rPr>
                    <w:t xml:space="preserve"> for any one claim and in the aggregate per period of insurance.</w:t>
                  </w:r>
                </w:p>
              </w:tc>
            </w:tr>
            <w:tr w:rsidR="00C7189F" w:rsidRPr="003F5F31" w14:paraId="2E85E410" w14:textId="77777777" w:rsidTr="00002E3D">
              <w:trPr>
                <w:trHeight w:val="853"/>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C6CBD1F" w14:textId="2C1D3636" w:rsidR="00C65DCD" w:rsidRPr="003F5F31" w:rsidRDefault="00C7189F" w:rsidP="00D74300">
                  <w:pPr>
                    <w:rPr>
                      <w:rFonts w:asciiTheme="minorHAnsi" w:hAnsiTheme="minorHAnsi" w:cstheme="minorHAnsi"/>
                      <w:b w:val="0"/>
                      <w:bCs w:val="0"/>
                      <w:szCs w:val="20"/>
                    </w:rPr>
                  </w:pPr>
                  <w:r w:rsidRPr="003F5F31">
                    <w:rPr>
                      <w:rFonts w:asciiTheme="minorHAnsi" w:hAnsiTheme="minorHAnsi" w:cstheme="minorHAnsi"/>
                      <w:szCs w:val="20"/>
                    </w:rPr>
                    <w:t>Professional Indemnity</w:t>
                  </w:r>
                  <w:r w:rsidR="00BC4324" w:rsidRPr="003F5F31">
                    <w:rPr>
                      <w:rFonts w:asciiTheme="minorHAnsi" w:hAnsiTheme="minorHAnsi" w:cstheme="minorHAnsi"/>
                      <w:szCs w:val="20"/>
                    </w:rPr>
                    <w:t xml:space="preserve"> </w:t>
                  </w:r>
                  <w:r w:rsidR="00BC4324" w:rsidRPr="003F5F31">
                    <w:rPr>
                      <w:rFonts w:asciiTheme="minorHAnsi" w:hAnsiTheme="minorHAnsi" w:cstheme="minorHAnsi"/>
                      <w:b w:val="0"/>
                      <w:bCs w:val="0"/>
                      <w:szCs w:val="20"/>
                    </w:rPr>
                    <w:t xml:space="preserve">(where </w:t>
                  </w:r>
                  <w:r w:rsidR="00941A81" w:rsidRPr="003F5F31">
                    <w:rPr>
                      <w:rFonts w:asciiTheme="minorHAnsi" w:hAnsiTheme="minorHAnsi" w:cstheme="minorHAnsi"/>
                      <w:b w:val="0"/>
                      <w:bCs w:val="0"/>
                      <w:szCs w:val="20"/>
                    </w:rPr>
                    <w:t>professional expertise of the successful Tenderer carry</w:t>
                  </w:r>
                  <w:r w:rsidR="000F1F48" w:rsidRPr="003F5F31">
                    <w:rPr>
                      <w:rFonts w:asciiTheme="minorHAnsi" w:hAnsiTheme="minorHAnsi" w:cstheme="minorHAnsi"/>
                      <w:b w:val="0"/>
                      <w:bCs w:val="0"/>
                      <w:szCs w:val="20"/>
                    </w:rPr>
                    <w:t xml:space="preserve">ing </w:t>
                  </w:r>
                  <w:r w:rsidR="00941A81" w:rsidRPr="003F5F31">
                    <w:rPr>
                      <w:rFonts w:asciiTheme="minorHAnsi" w:hAnsiTheme="minorHAnsi" w:cstheme="minorHAnsi"/>
                      <w:b w:val="0"/>
                      <w:bCs w:val="0"/>
                      <w:szCs w:val="20"/>
                    </w:rPr>
                    <w:t>out any fit out works or alterations to the school’s premises</w:t>
                  </w:r>
                  <w:r w:rsidR="00BC4324" w:rsidRPr="003F5F31">
                    <w:rPr>
                      <w:rFonts w:asciiTheme="minorHAnsi" w:hAnsiTheme="minorHAnsi" w:cstheme="minorHAnsi"/>
                      <w:b w:val="0"/>
                      <w:bCs w:val="0"/>
                      <w:szCs w:val="20"/>
                    </w:rPr>
                    <w:t>)</w:t>
                  </w:r>
                </w:p>
                <w:p w14:paraId="0775CC68" w14:textId="50FBE5FE" w:rsidR="000F1F48" w:rsidRPr="003F5F31" w:rsidRDefault="007745E5" w:rsidP="00D03AEB">
                  <w:pPr>
                    <w:spacing w:after="0" w:line="240" w:lineRule="auto"/>
                    <w:rPr>
                      <w:rFonts w:asciiTheme="minorHAnsi" w:hAnsiTheme="minorHAnsi" w:cstheme="minorHAnsi"/>
                      <w:b w:val="0"/>
                      <w:bCs w:val="0"/>
                      <w:szCs w:val="20"/>
                    </w:rPr>
                  </w:pPr>
                  <w:r w:rsidRPr="003F5F31">
                    <w:rPr>
                      <w:rFonts w:asciiTheme="minorHAnsi" w:hAnsiTheme="minorHAnsi" w:cstheme="minorHAnsi"/>
                      <w:b w:val="0"/>
                      <w:bCs w:val="0"/>
                      <w:color w:val="EE0000"/>
                      <w:szCs w:val="20"/>
                    </w:rPr>
                    <w:t xml:space="preserve">Note: </w:t>
                  </w:r>
                  <w:r w:rsidR="000F1F48" w:rsidRPr="003F5F31">
                    <w:rPr>
                      <w:rFonts w:asciiTheme="minorHAnsi" w:hAnsiTheme="minorHAnsi" w:cstheme="minorHAnsi"/>
                      <w:b w:val="0"/>
                      <w:bCs w:val="0"/>
                      <w:color w:val="EE0000"/>
                      <w:szCs w:val="20"/>
                    </w:rPr>
                    <w:t xml:space="preserve">Only relevant to </w:t>
                  </w:r>
                  <w:r w:rsidR="00D20F2C" w:rsidRPr="003F5F31">
                    <w:rPr>
                      <w:rFonts w:asciiTheme="minorHAnsi" w:hAnsiTheme="minorHAnsi" w:cstheme="minorHAnsi"/>
                      <w:b w:val="0"/>
                      <w:bCs w:val="0"/>
                      <w:color w:val="EE0000"/>
                      <w:szCs w:val="20"/>
                    </w:rPr>
                    <w:t xml:space="preserve">Service </w:t>
                  </w:r>
                  <w:r w:rsidR="000F1F48" w:rsidRPr="003F5F31">
                    <w:rPr>
                      <w:rFonts w:asciiTheme="minorHAnsi" w:hAnsiTheme="minorHAnsi" w:cstheme="minorHAnsi"/>
                      <w:b w:val="0"/>
                      <w:bCs w:val="0"/>
                      <w:color w:val="EE0000"/>
                      <w:szCs w:val="20"/>
                    </w:rPr>
                    <w:t>Delivery M</w:t>
                  </w:r>
                  <w:r w:rsidR="00D20F2C" w:rsidRPr="003F5F31">
                    <w:rPr>
                      <w:rFonts w:asciiTheme="minorHAnsi" w:hAnsiTheme="minorHAnsi" w:cstheme="minorHAnsi"/>
                      <w:b w:val="0"/>
                      <w:bCs w:val="0"/>
                      <w:color w:val="EE0000"/>
                      <w:szCs w:val="20"/>
                    </w:rPr>
                    <w:t>odels</w:t>
                  </w:r>
                  <w:r w:rsidR="000F1F48" w:rsidRPr="003F5F31">
                    <w:rPr>
                      <w:rFonts w:asciiTheme="minorHAnsi" w:hAnsiTheme="minorHAnsi" w:cstheme="minorHAnsi"/>
                      <w:b w:val="0"/>
                      <w:bCs w:val="0"/>
                      <w:color w:val="EE0000"/>
                      <w:szCs w:val="20"/>
                    </w:rPr>
                    <w:t xml:space="preserve"> 2,</w:t>
                  </w:r>
                  <w:r w:rsidR="00D20F2C" w:rsidRPr="003F5F31">
                    <w:rPr>
                      <w:rFonts w:asciiTheme="minorHAnsi" w:hAnsiTheme="minorHAnsi" w:cstheme="minorHAnsi"/>
                      <w:b w:val="0"/>
                      <w:bCs w:val="0"/>
                      <w:color w:val="EE0000"/>
                      <w:szCs w:val="20"/>
                    </w:rPr>
                    <w:t xml:space="preserve"> </w:t>
                  </w:r>
                  <w:r w:rsidR="000F1F48" w:rsidRPr="003F5F31">
                    <w:rPr>
                      <w:rFonts w:asciiTheme="minorHAnsi" w:hAnsiTheme="minorHAnsi" w:cstheme="minorHAnsi"/>
                      <w:b w:val="0"/>
                      <w:bCs w:val="0"/>
                      <w:color w:val="EE0000"/>
                      <w:szCs w:val="20"/>
                    </w:rPr>
                    <w:t xml:space="preserve">3 or 4 as set out </w:t>
                  </w:r>
                  <w:r w:rsidR="00D20F2C" w:rsidRPr="003F5F31">
                    <w:rPr>
                      <w:rFonts w:asciiTheme="minorHAnsi" w:hAnsiTheme="minorHAnsi" w:cstheme="minorHAnsi"/>
                      <w:b w:val="0"/>
                      <w:bCs w:val="0"/>
                      <w:color w:val="EE0000"/>
                      <w:szCs w:val="20"/>
                    </w:rPr>
                    <w:t xml:space="preserve">above </w:t>
                  </w:r>
                  <w:r w:rsidR="000F1F48" w:rsidRPr="003F5F31">
                    <w:rPr>
                      <w:rFonts w:asciiTheme="minorHAnsi" w:hAnsiTheme="minorHAnsi" w:cstheme="minorHAnsi"/>
                      <w:b w:val="0"/>
                      <w:bCs w:val="0"/>
                      <w:color w:val="EE0000"/>
                      <w:szCs w:val="20"/>
                    </w:rPr>
                    <w:t xml:space="preserve">in 1.2 of the CFT. </w:t>
                  </w:r>
                </w:p>
              </w:tc>
              <w:tc>
                <w:tcPr>
                  <w:tcW w:w="2500" w:type="pct"/>
                  <w:vAlign w:val="center"/>
                </w:tcPr>
                <w:p w14:paraId="4D2F66C1" w14:textId="77777777" w:rsidR="00C7189F" w:rsidRPr="003F5F31" w:rsidRDefault="00393E1B"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w:t>
                  </w:r>
                  <w:r w:rsidR="00BC4324" w:rsidRPr="003F5F31">
                    <w:rPr>
                      <w:rFonts w:asciiTheme="minorHAnsi" w:hAnsiTheme="minorHAnsi" w:cstheme="minorHAnsi"/>
                      <w:b/>
                      <w:bCs/>
                      <w:szCs w:val="20"/>
                      <w:lang w:eastAsia="en-US"/>
                    </w:rPr>
                    <w:t>6.5</w:t>
                  </w:r>
                  <w:r w:rsidR="0094683C" w:rsidRPr="003F5F31">
                    <w:rPr>
                      <w:rFonts w:asciiTheme="minorHAnsi" w:hAnsiTheme="minorHAnsi" w:cstheme="minorHAnsi"/>
                      <w:b/>
                      <w:bCs/>
                      <w:szCs w:val="20"/>
                      <w:lang w:eastAsia="en-US"/>
                    </w:rPr>
                    <w:t xml:space="preserve"> million limit</w:t>
                  </w:r>
                  <w:r w:rsidR="00D74300" w:rsidRPr="003F5F31">
                    <w:rPr>
                      <w:rFonts w:asciiTheme="minorHAnsi" w:hAnsiTheme="minorHAnsi" w:cstheme="minorHAnsi"/>
                      <w:b/>
                      <w:bCs/>
                      <w:szCs w:val="20"/>
                      <w:lang w:eastAsia="en-US"/>
                    </w:rPr>
                    <w:t>,</w:t>
                  </w:r>
                  <w:r w:rsidR="0094683C" w:rsidRPr="003F5F31">
                    <w:rPr>
                      <w:rFonts w:asciiTheme="minorHAnsi" w:hAnsiTheme="minorHAnsi" w:cstheme="minorHAnsi"/>
                      <w:szCs w:val="20"/>
                      <w:lang w:eastAsia="en-US"/>
                    </w:rPr>
                    <w:t xml:space="preserve"> for any one claim or series of claims </w:t>
                  </w:r>
                  <w:r w:rsidR="00291D77" w:rsidRPr="003F5F31">
                    <w:rPr>
                      <w:rFonts w:asciiTheme="minorHAnsi" w:hAnsiTheme="minorHAnsi" w:cstheme="minorHAnsi"/>
                      <w:szCs w:val="20"/>
                      <w:lang w:eastAsia="en-US"/>
                    </w:rPr>
                    <w:t>arising</w:t>
                  </w:r>
                  <w:r w:rsidR="0094683C" w:rsidRPr="003F5F31">
                    <w:rPr>
                      <w:rFonts w:asciiTheme="minorHAnsi" w:hAnsiTheme="minorHAnsi" w:cstheme="minorHAnsi"/>
                      <w:szCs w:val="20"/>
                      <w:lang w:eastAsia="en-US"/>
                    </w:rPr>
                    <w:t xml:space="preserve"> out of a single occurrence per period of insurance. </w:t>
                  </w:r>
                </w:p>
              </w:tc>
            </w:tr>
            <w:tr w:rsidR="00BC4324" w:rsidRPr="003F5F31" w14:paraId="0F7D16E4"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8A28EC9" w14:textId="77777777" w:rsidR="00BC4324" w:rsidRPr="003F5F31" w:rsidRDefault="00BC4324" w:rsidP="00D74300">
                  <w:pPr>
                    <w:rPr>
                      <w:rFonts w:asciiTheme="minorHAnsi" w:hAnsiTheme="minorHAnsi" w:cstheme="minorHAnsi"/>
                      <w:szCs w:val="20"/>
                    </w:rPr>
                  </w:pPr>
                  <w:r w:rsidRPr="003F5F31">
                    <w:rPr>
                      <w:rFonts w:asciiTheme="minorHAnsi" w:hAnsiTheme="minorHAnsi" w:cstheme="minorHAnsi"/>
                      <w:szCs w:val="20"/>
                    </w:rPr>
                    <w:lastRenderedPageBreak/>
                    <w:t>Motor Cover</w:t>
                  </w:r>
                </w:p>
              </w:tc>
              <w:tc>
                <w:tcPr>
                  <w:tcW w:w="2500" w:type="pct"/>
                  <w:vAlign w:val="center"/>
                </w:tcPr>
                <w:p w14:paraId="4577EADE"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Minimum limit</w:t>
                  </w:r>
                  <w:r w:rsidR="00D74300" w:rsidRPr="003F5F31">
                    <w:rPr>
                      <w:rFonts w:asciiTheme="minorHAnsi" w:hAnsiTheme="minorHAnsi" w:cstheme="minorHAnsi"/>
                      <w:b/>
                      <w:bCs/>
                      <w:szCs w:val="20"/>
                      <w:lang w:val="en-IE"/>
                    </w:rPr>
                    <w:t>,</w:t>
                  </w:r>
                  <w:r w:rsidRPr="003F5F31">
                    <w:rPr>
                      <w:rFonts w:asciiTheme="minorHAnsi" w:hAnsiTheme="minorHAnsi" w:cstheme="minorHAnsi"/>
                      <w:b/>
                      <w:bCs/>
                      <w:szCs w:val="20"/>
                      <w:lang w:val="en-IE"/>
                    </w:rPr>
                    <w:t xml:space="preserve"> of €1.3 million</w:t>
                  </w:r>
                  <w:r w:rsidRPr="003F5F31">
                    <w:rPr>
                      <w:rFonts w:asciiTheme="minorHAnsi" w:hAnsiTheme="minorHAnsi" w:cstheme="minorHAnsi"/>
                      <w:szCs w:val="20"/>
                      <w:lang w:val="en-IE"/>
                    </w:rPr>
                    <w:t xml:space="preserve"> for third party property damage for any one accident</w:t>
                  </w:r>
                  <w:r w:rsidR="00B26B72" w:rsidRPr="003F5F31">
                    <w:rPr>
                      <w:rFonts w:asciiTheme="minorHAnsi" w:hAnsiTheme="minorHAnsi" w:cstheme="minorHAnsi"/>
                      <w:szCs w:val="20"/>
                      <w:lang w:val="en-IE"/>
                    </w:rPr>
                    <w:t>.</w:t>
                  </w:r>
                  <w:r w:rsidRPr="003F5F31">
                    <w:rPr>
                      <w:rFonts w:asciiTheme="minorHAnsi" w:hAnsiTheme="minorHAnsi" w:cstheme="minorHAnsi"/>
                      <w:szCs w:val="20"/>
                      <w:lang w:val="en-IE"/>
                    </w:rPr>
                    <w:t xml:space="preserve"> </w:t>
                  </w:r>
                </w:p>
                <w:p w14:paraId="448D7422" w14:textId="77777777" w:rsidR="00B26B72" w:rsidRPr="003F5F31" w:rsidRDefault="00B26B72" w:rsidP="00012438">
                  <w:pPr>
                    <w:spacing w:after="0" w:line="160" w:lineRule="exact"/>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p>
                <w:p w14:paraId="5F4C5C48" w14:textId="6C9E0BF9" w:rsidR="00B26B72" w:rsidRPr="003F5F31" w:rsidRDefault="00B26B72" w:rsidP="00A34DAE">
                  <w:pPr>
                    <w:spacing w:after="0"/>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US"/>
                    </w:rPr>
                  </w:pPr>
                  <w:r w:rsidRPr="003F5F31">
                    <w:rPr>
                      <w:rFonts w:asciiTheme="minorHAnsi" w:hAnsiTheme="minorHAnsi" w:cstheme="minorHAnsi"/>
                      <w:szCs w:val="20"/>
                      <w:lang w:val="en-IE"/>
                    </w:rPr>
                    <w:t>The successful Tenderer must ensure the motor insurance covers the activities set out under the CFT.</w:t>
                  </w:r>
                </w:p>
              </w:tc>
            </w:tr>
            <w:tr w:rsidR="00BC4324" w:rsidRPr="003F5F31" w14:paraId="2AB7963D"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CE3EF69" w14:textId="77777777" w:rsidR="00BC4324" w:rsidRPr="003F5F31" w:rsidRDefault="00BC4324" w:rsidP="00D74300">
                  <w:pPr>
                    <w:spacing w:after="0"/>
                    <w:rPr>
                      <w:rFonts w:asciiTheme="minorHAnsi" w:hAnsiTheme="minorHAnsi" w:cstheme="minorHAnsi"/>
                      <w:szCs w:val="20"/>
                    </w:rPr>
                  </w:pPr>
                  <w:r w:rsidRPr="003F5F31">
                    <w:rPr>
                      <w:rFonts w:asciiTheme="minorHAnsi" w:hAnsiTheme="minorHAnsi" w:cstheme="minorHAnsi"/>
                      <w:szCs w:val="20"/>
                    </w:rPr>
                    <w:t>Crime Insurance</w:t>
                  </w:r>
                </w:p>
              </w:tc>
              <w:tc>
                <w:tcPr>
                  <w:tcW w:w="2500" w:type="pct"/>
                  <w:vAlign w:val="center"/>
                </w:tcPr>
                <w:p w14:paraId="5F646D07" w14:textId="77777777" w:rsidR="00BC4324" w:rsidRPr="003F5F31" w:rsidRDefault="00BC4324"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rPr>
                    <w:t>€100,000</w:t>
                  </w:r>
                  <w:r w:rsidR="005D0786" w:rsidRPr="003F5F31">
                    <w:rPr>
                      <w:rFonts w:asciiTheme="minorHAnsi" w:hAnsiTheme="minorHAnsi" w:cstheme="minorHAnsi"/>
                      <w:b/>
                      <w:bCs/>
                      <w:szCs w:val="20"/>
                    </w:rPr>
                    <w:t>,</w:t>
                  </w:r>
                  <w:r w:rsidRPr="003F5F31">
                    <w:rPr>
                      <w:rFonts w:asciiTheme="minorHAnsi" w:hAnsiTheme="minorHAnsi" w:cstheme="minorHAnsi"/>
                      <w:szCs w:val="20"/>
                    </w:rPr>
                    <w:t xml:space="preserve"> Any one claim</w:t>
                  </w:r>
                  <w:r w:rsidR="00D74300" w:rsidRPr="003F5F31">
                    <w:rPr>
                      <w:rFonts w:asciiTheme="minorHAnsi" w:hAnsiTheme="minorHAnsi" w:cstheme="minorHAnsi"/>
                      <w:szCs w:val="20"/>
                    </w:rPr>
                    <w:t>.</w:t>
                  </w:r>
                  <w:r w:rsidRPr="003F5F31">
                    <w:rPr>
                      <w:rFonts w:asciiTheme="minorHAnsi" w:hAnsiTheme="minorHAnsi" w:cstheme="minorHAnsi"/>
                      <w:szCs w:val="20"/>
                    </w:rPr>
                    <w:t xml:space="preserve"> </w:t>
                  </w:r>
                </w:p>
              </w:tc>
            </w:tr>
            <w:tr w:rsidR="00BC4324" w:rsidRPr="003F5F31" w14:paraId="0AF8D65D"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00B5CD4" w14:textId="77777777" w:rsidR="00BC4324" w:rsidRPr="003F5F31" w:rsidRDefault="00BC4324" w:rsidP="00BC4324">
                  <w:pPr>
                    <w:rPr>
                      <w:rFonts w:asciiTheme="minorHAnsi" w:hAnsiTheme="minorHAnsi" w:cstheme="minorHAnsi"/>
                      <w:szCs w:val="20"/>
                    </w:rPr>
                  </w:pPr>
                  <w:r w:rsidRPr="003F5F31">
                    <w:rPr>
                      <w:rFonts w:asciiTheme="minorHAnsi" w:hAnsiTheme="minorHAnsi" w:cstheme="minorHAnsi"/>
                      <w:szCs w:val="20"/>
                    </w:rPr>
                    <w:t>Cyber Liability</w:t>
                  </w:r>
                </w:p>
              </w:tc>
              <w:tc>
                <w:tcPr>
                  <w:tcW w:w="2500" w:type="pct"/>
                  <w:vAlign w:val="center"/>
                </w:tcPr>
                <w:p w14:paraId="2EF51379"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€1 million</w:t>
                  </w:r>
                  <w:r w:rsidR="005D0786" w:rsidRPr="003F5F31">
                    <w:rPr>
                      <w:rFonts w:asciiTheme="minorHAnsi" w:hAnsiTheme="minorHAnsi" w:cstheme="minorHAnsi"/>
                      <w:b/>
                      <w:bCs/>
                      <w:szCs w:val="20"/>
                      <w:lang w:val="en-IE"/>
                    </w:rPr>
                    <w:t>,</w:t>
                  </w:r>
                  <w:r w:rsidRPr="003F5F31">
                    <w:rPr>
                      <w:rFonts w:asciiTheme="minorHAnsi" w:hAnsiTheme="minorHAnsi" w:cstheme="minorHAnsi"/>
                      <w:szCs w:val="20"/>
                      <w:lang w:val="en-IE"/>
                    </w:rPr>
                    <w:t xml:space="preserve"> Any One Claim and in the aggregate per Insurance policy year.</w:t>
                  </w:r>
                </w:p>
              </w:tc>
            </w:tr>
            <w:tr w:rsidR="00A34DAE" w:rsidRPr="003F5F31" w14:paraId="5BA792AE" w14:textId="77777777" w:rsidTr="00A34DAE">
              <w:trPr>
                <w:trHeight w:val="510"/>
              </w:trPr>
              <w:tc>
                <w:tcPr>
                  <w:cnfStyle w:val="001000000000" w:firstRow="0" w:lastRow="0" w:firstColumn="1" w:lastColumn="0" w:oddVBand="0" w:evenVBand="0" w:oddHBand="0" w:evenHBand="0" w:firstRowFirstColumn="0" w:firstRowLastColumn="0" w:lastRowFirstColumn="0" w:lastRowLastColumn="0"/>
                  <w:tcW w:w="5000" w:type="pct"/>
                  <w:gridSpan w:val="2"/>
                  <w:vAlign w:val="center"/>
                </w:tcPr>
                <w:p w14:paraId="1D40D7E8" w14:textId="6156E622" w:rsidR="00A34DAE" w:rsidRPr="003F5F31" w:rsidRDefault="00A34DAE" w:rsidP="00012438">
                  <w:pPr>
                    <w:spacing w:after="0" w:line="240" w:lineRule="auto"/>
                    <w:rPr>
                      <w:rFonts w:asciiTheme="minorHAnsi" w:hAnsiTheme="minorHAnsi" w:cstheme="minorHAnsi"/>
                      <w:b w:val="0"/>
                      <w:bCs w:val="0"/>
                      <w:szCs w:val="20"/>
                      <w:lang w:val="en-IE"/>
                    </w:rPr>
                  </w:pPr>
                  <w:r w:rsidRPr="003F5F31">
                    <w:rPr>
                      <w:rFonts w:asciiTheme="minorHAnsi" w:hAnsiTheme="minorHAnsi" w:cstheme="minorHAnsi"/>
                      <w:szCs w:val="20"/>
                    </w:rPr>
                    <w:t>*</w:t>
                  </w:r>
                  <w:r w:rsidRPr="003F5F31">
                    <w:rPr>
                      <w:rFonts w:asciiTheme="minorHAnsi" w:hAnsiTheme="minorHAnsi" w:cstheme="minorHAnsi"/>
                      <w:b w:val="0"/>
                      <w:bCs w:val="0"/>
                      <w:szCs w:val="20"/>
                    </w:rPr>
                    <w:t>The Employers Liability, Public Liability and Product Liability policies must include an indemnity to principal’s clause.</w:t>
                  </w:r>
                </w:p>
              </w:tc>
            </w:tr>
          </w:tbl>
          <w:p w14:paraId="07445341" w14:textId="5DC79D09" w:rsidR="0094683C" w:rsidRPr="00CA3AF8" w:rsidRDefault="0094683C" w:rsidP="00220BB7">
            <w:pPr>
              <w:jc w:val="both"/>
              <w:rPr>
                <w:szCs w:val="22"/>
              </w:rPr>
            </w:pPr>
          </w:p>
        </w:tc>
      </w:tr>
      <w:tr w:rsidR="003C0FB1" w:rsidRPr="00CB5B77" w14:paraId="4CAC5965" w14:textId="77777777" w:rsidTr="00864998">
        <w:tc>
          <w:tcPr>
            <w:tcW w:w="417" w:type="pct"/>
          </w:tcPr>
          <w:p w14:paraId="58E107ED" w14:textId="78933A54" w:rsidR="003C0FB1" w:rsidRDefault="003C0FB1" w:rsidP="00EE6D3D">
            <w:pPr>
              <w:jc w:val="both"/>
              <w:rPr>
                <w:color w:val="0000FF"/>
              </w:rPr>
            </w:pPr>
            <w:r w:rsidRPr="000E5DB7">
              <w:rPr>
                <w:color w:val="0000FF"/>
              </w:rPr>
              <w:lastRenderedPageBreak/>
              <w:t>2.21.2</w:t>
            </w:r>
          </w:p>
        </w:tc>
        <w:tc>
          <w:tcPr>
            <w:tcW w:w="4583" w:type="pct"/>
            <w:gridSpan w:val="2"/>
          </w:tcPr>
          <w:p w14:paraId="4BF9E3FE" w14:textId="4DE057AE" w:rsidR="003C0FB1" w:rsidRDefault="003C0FB1" w:rsidP="00220BB7">
            <w:pPr>
              <w:jc w:val="both"/>
            </w:pPr>
            <w:r w:rsidRPr="000E5DB7">
              <w:t>By signing the Tenderer’s Statement at Appendix 3, Tenderers confirm that</w:t>
            </w:r>
            <w:r w:rsidR="00684357">
              <w:t>,</w:t>
            </w:r>
            <w:r w:rsidRPr="000E5DB7">
              <w:t xml:space="preserve"> if awarded a Services Contract under this Competition, </w:t>
            </w:r>
            <w:r w:rsidR="00684357">
              <w:t>(</w:t>
            </w:r>
            <w:proofErr w:type="spellStart"/>
            <w:r w:rsidR="00684357">
              <w:t>i</w:t>
            </w:r>
            <w:proofErr w:type="spellEnd"/>
            <w:r w:rsidR="00684357">
              <w:t xml:space="preserve">) </w:t>
            </w:r>
            <w:r w:rsidRPr="000E5DB7">
              <w:t>they will, from the Effective Date of the Services Contract (as defined in the Services Contract), obtain and hold the types and levels of insurance as specified at paragraph 2.21.1</w:t>
            </w:r>
            <w:r w:rsidR="00904FCA">
              <w:t xml:space="preserve">, </w:t>
            </w:r>
            <w:r w:rsidR="00904FCA" w:rsidRPr="00904FCA">
              <w:rPr>
                <w:szCs w:val="22"/>
              </w:rPr>
              <w:t>(ii) the territorial limits and jurisdiction of its insurance policies include Ireland and (iii) they are not aware of any exclusions, restrictions, conditions or warranties or, in the case of policies with an aggregate limit of indemnity, any outstanding claims, which could have a material adverse impact on the level of coverage specified above</w:t>
            </w:r>
            <w:r w:rsidRPr="000E5DB7">
              <w:t>. A formal confirmation from the Tenderer's insurance company or broker to this effect will be requested from the successful Tenderer(s) prior to the award of (and shall be a condition of) any Services Contract.</w:t>
            </w:r>
          </w:p>
        </w:tc>
      </w:tr>
      <w:tr w:rsidR="003C0FB1" w:rsidRPr="00CB5B77" w14:paraId="149C8449" w14:textId="77777777" w:rsidTr="00864998">
        <w:tc>
          <w:tcPr>
            <w:tcW w:w="417" w:type="pct"/>
          </w:tcPr>
          <w:p w14:paraId="0AEE5488" w14:textId="77777777" w:rsidR="003C0FB1" w:rsidRDefault="003C0FB1" w:rsidP="00220BB7">
            <w:pPr>
              <w:jc w:val="both"/>
              <w:rPr>
                <w:color w:val="0000FF"/>
              </w:rPr>
            </w:pPr>
            <w:r w:rsidRPr="000E5DB7">
              <w:rPr>
                <w:color w:val="0000FF"/>
              </w:rPr>
              <w:t>2.21.3</w:t>
            </w:r>
          </w:p>
        </w:tc>
        <w:tc>
          <w:tcPr>
            <w:tcW w:w="4583" w:type="pct"/>
            <w:gridSpan w:val="2"/>
          </w:tcPr>
          <w:p w14:paraId="742D9AE7" w14:textId="77777777" w:rsidR="003C0FB1" w:rsidRDefault="003C0FB1" w:rsidP="00220BB7">
            <w:pPr>
              <w:jc w:val="both"/>
            </w:pPr>
            <w:r w:rsidRPr="000E5DB7">
              <w:t xml:space="preserve">The successful Tenderer will, during the term of the Services Contract, be required to: </w:t>
            </w:r>
          </w:p>
        </w:tc>
      </w:tr>
      <w:tr w:rsidR="003C0FB1" w:rsidRPr="00CB5B77" w14:paraId="5989D4E8" w14:textId="77777777" w:rsidTr="00864998">
        <w:tc>
          <w:tcPr>
            <w:tcW w:w="417" w:type="pct"/>
          </w:tcPr>
          <w:p w14:paraId="538B9B71" w14:textId="77777777" w:rsidR="003C0FB1" w:rsidRDefault="003C0FB1" w:rsidP="003F5F31">
            <w:pPr>
              <w:spacing w:after="0"/>
              <w:jc w:val="both"/>
              <w:rPr>
                <w:color w:val="0000FF"/>
              </w:rPr>
            </w:pPr>
          </w:p>
        </w:tc>
        <w:tc>
          <w:tcPr>
            <w:tcW w:w="436" w:type="pct"/>
          </w:tcPr>
          <w:p w14:paraId="2DD71D5C" w14:textId="77777777" w:rsidR="003C0FB1" w:rsidRPr="00810B05" w:rsidRDefault="003C0FB1" w:rsidP="003F5F31">
            <w:pPr>
              <w:spacing w:after="0"/>
              <w:jc w:val="both"/>
              <w:rPr>
                <w:color w:val="0000FF"/>
              </w:rPr>
            </w:pPr>
            <w:r w:rsidRPr="00810B05">
              <w:rPr>
                <w:color w:val="0000FF"/>
              </w:rPr>
              <w:t>(a)</w:t>
            </w:r>
          </w:p>
        </w:tc>
        <w:tc>
          <w:tcPr>
            <w:tcW w:w="4148" w:type="pct"/>
          </w:tcPr>
          <w:p w14:paraId="308E2E0F" w14:textId="77777777" w:rsidR="003C0FB1" w:rsidRDefault="003C0FB1" w:rsidP="003F5F31">
            <w:pPr>
              <w:spacing w:after="0"/>
              <w:jc w:val="both"/>
            </w:pPr>
            <w:r w:rsidRPr="000E5DB7">
              <w:t>immediately advise the Contracting Authority of any material change to its insured status;</w:t>
            </w:r>
          </w:p>
        </w:tc>
      </w:tr>
      <w:tr w:rsidR="003C0FB1" w:rsidRPr="00CB5B77" w14:paraId="1B9C68CA" w14:textId="77777777" w:rsidTr="00864998">
        <w:tc>
          <w:tcPr>
            <w:tcW w:w="417" w:type="pct"/>
          </w:tcPr>
          <w:p w14:paraId="17B9B1DC" w14:textId="77777777" w:rsidR="003C0FB1" w:rsidRDefault="003C0FB1" w:rsidP="003F5F31">
            <w:pPr>
              <w:spacing w:after="0"/>
              <w:jc w:val="both"/>
              <w:rPr>
                <w:color w:val="0000FF"/>
              </w:rPr>
            </w:pPr>
          </w:p>
        </w:tc>
        <w:tc>
          <w:tcPr>
            <w:tcW w:w="436" w:type="pct"/>
          </w:tcPr>
          <w:p w14:paraId="49E8F5C6" w14:textId="77777777" w:rsidR="003C0FB1" w:rsidRPr="00810B05" w:rsidRDefault="003C0FB1" w:rsidP="003F5F31">
            <w:pPr>
              <w:spacing w:after="0"/>
              <w:jc w:val="both"/>
              <w:rPr>
                <w:color w:val="0000FF"/>
              </w:rPr>
            </w:pPr>
            <w:r w:rsidRPr="00810B05">
              <w:rPr>
                <w:color w:val="0000FF"/>
              </w:rPr>
              <w:t>(b)</w:t>
            </w:r>
          </w:p>
        </w:tc>
        <w:tc>
          <w:tcPr>
            <w:tcW w:w="4148" w:type="pct"/>
          </w:tcPr>
          <w:p w14:paraId="09299742" w14:textId="77777777" w:rsidR="003C0FB1" w:rsidRDefault="003C0FB1" w:rsidP="003F5F31">
            <w:pPr>
              <w:spacing w:after="0"/>
              <w:jc w:val="both"/>
            </w:pPr>
            <w:r w:rsidRPr="000E5DB7">
              <w:t>produce proof of current premiums paid upon request;</w:t>
            </w:r>
          </w:p>
        </w:tc>
      </w:tr>
      <w:tr w:rsidR="003C0FB1" w:rsidRPr="00CB5B77" w14:paraId="2E8DE4CD" w14:textId="77777777" w:rsidTr="00864998">
        <w:tc>
          <w:tcPr>
            <w:tcW w:w="417" w:type="pct"/>
          </w:tcPr>
          <w:p w14:paraId="5A6CCE7F" w14:textId="77777777" w:rsidR="003C0FB1" w:rsidRDefault="003C0FB1" w:rsidP="00220BB7">
            <w:pPr>
              <w:jc w:val="both"/>
              <w:rPr>
                <w:color w:val="0000FF"/>
              </w:rPr>
            </w:pPr>
          </w:p>
        </w:tc>
        <w:tc>
          <w:tcPr>
            <w:tcW w:w="436" w:type="pct"/>
          </w:tcPr>
          <w:p w14:paraId="1B3AB20F" w14:textId="77777777" w:rsidR="003C0FB1" w:rsidRPr="00810B05" w:rsidRDefault="003C0FB1" w:rsidP="00220BB7">
            <w:pPr>
              <w:jc w:val="both"/>
              <w:rPr>
                <w:color w:val="0000FF"/>
              </w:rPr>
            </w:pPr>
            <w:r w:rsidRPr="00810B05">
              <w:rPr>
                <w:color w:val="0000FF"/>
              </w:rPr>
              <w:t>(c)</w:t>
            </w:r>
          </w:p>
        </w:tc>
        <w:tc>
          <w:tcPr>
            <w:tcW w:w="4148" w:type="pct"/>
          </w:tcPr>
          <w:p w14:paraId="35CDADB6" w14:textId="77777777" w:rsidR="003C0FB1" w:rsidRDefault="003C0FB1">
            <w:pPr>
              <w:jc w:val="both"/>
            </w:pPr>
            <w:r w:rsidRPr="000E5DB7">
              <w:t>produce valid certificates of insurance upon request.</w:t>
            </w:r>
          </w:p>
        </w:tc>
      </w:tr>
    </w:tbl>
    <w:p w14:paraId="148F6378"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 xml:space="preserve">Part 3: </w:t>
      </w:r>
      <w:r w:rsidRPr="00507FE4">
        <w:rPr>
          <w:rFonts w:ascii="Calibri" w:hAnsi="Calibri"/>
        </w:rPr>
        <w:t>Selection an</w:t>
      </w:r>
      <w:r w:rsidRPr="000E5DB7">
        <w:rPr>
          <w:rFonts w:ascii="Calibri" w:hAnsi="Calibri"/>
        </w:rPr>
        <w:t>d Award Criteria</w:t>
      </w:r>
    </w:p>
    <w:p w14:paraId="5BE7A1A6" w14:textId="77777777" w:rsidR="003C0FB1" w:rsidRDefault="003C0FB1" w:rsidP="00EE6D3D">
      <w:pPr>
        <w:pStyle w:val="Heading2"/>
        <w:spacing w:before="0" w:after="120"/>
        <w:ind w:left="142"/>
        <w:jc w:val="both"/>
      </w:pPr>
      <w:r w:rsidRPr="000E5DB7">
        <w:t>3.1</w:t>
      </w:r>
      <w:r w:rsidRPr="000E5DB7">
        <w:tab/>
      </w:r>
      <w:r w:rsidR="0004148D">
        <w:tab/>
      </w:r>
      <w:r w:rsidRPr="000E5DB7">
        <w:t>Compliant Tenders</w:t>
      </w:r>
    </w:p>
    <w:tbl>
      <w:tblPr>
        <w:tblW w:w="9287" w:type="dxa"/>
        <w:tblLook w:val="01E0" w:firstRow="1" w:lastRow="1" w:firstColumn="1" w:lastColumn="1" w:noHBand="0" w:noVBand="0"/>
      </w:tblPr>
      <w:tblGrid>
        <w:gridCol w:w="671"/>
        <w:gridCol w:w="678"/>
        <w:gridCol w:w="7938"/>
      </w:tblGrid>
      <w:tr w:rsidR="003C0FB1" w:rsidRPr="00830A49" w14:paraId="11B10DFE" w14:textId="77777777" w:rsidTr="00864998">
        <w:tc>
          <w:tcPr>
            <w:tcW w:w="1349" w:type="dxa"/>
            <w:gridSpan w:val="2"/>
          </w:tcPr>
          <w:p w14:paraId="603139D7" w14:textId="4AB83BAB" w:rsidR="003C0FB1" w:rsidRDefault="0004148D" w:rsidP="00220BB7">
            <w:pPr>
              <w:jc w:val="both"/>
              <w:rPr>
                <w:color w:val="0000FF"/>
                <w:szCs w:val="22"/>
              </w:rPr>
            </w:pPr>
            <w:r>
              <w:rPr>
                <w:color w:val="0000FF"/>
                <w:szCs w:val="22"/>
              </w:rPr>
              <w:t xml:space="preserve"> </w:t>
            </w:r>
            <w:r w:rsidR="003C0FB1">
              <w:rPr>
                <w:color w:val="0000FF"/>
                <w:szCs w:val="22"/>
              </w:rPr>
              <w:t>3.1</w:t>
            </w:r>
          </w:p>
        </w:tc>
        <w:tc>
          <w:tcPr>
            <w:tcW w:w="7938" w:type="dxa"/>
          </w:tcPr>
          <w:p w14:paraId="5B84D375" w14:textId="77777777" w:rsidR="003C0FB1" w:rsidRPr="00830A49" w:rsidRDefault="003C0FB1" w:rsidP="00220BB7">
            <w:pPr>
              <w:jc w:val="both"/>
              <w:rPr>
                <w:szCs w:val="22"/>
              </w:rPr>
            </w:pPr>
            <w:r w:rsidRPr="00830A49">
              <w:rPr>
                <w:szCs w:val="22"/>
              </w:rPr>
              <w:t>Only those Tenderers who have:-</w:t>
            </w:r>
          </w:p>
        </w:tc>
      </w:tr>
      <w:tr w:rsidR="003C0FB1" w:rsidRPr="00830A49" w14:paraId="7E93806A" w14:textId="77777777" w:rsidTr="00864998">
        <w:tc>
          <w:tcPr>
            <w:tcW w:w="671" w:type="dxa"/>
          </w:tcPr>
          <w:p w14:paraId="50727E9F" w14:textId="77777777" w:rsidR="003C0FB1" w:rsidRPr="00830A49" w:rsidRDefault="003C0FB1" w:rsidP="00220BB7">
            <w:pPr>
              <w:jc w:val="both"/>
              <w:rPr>
                <w:color w:val="0000FF"/>
                <w:szCs w:val="22"/>
              </w:rPr>
            </w:pPr>
          </w:p>
        </w:tc>
        <w:tc>
          <w:tcPr>
            <w:tcW w:w="678" w:type="dxa"/>
          </w:tcPr>
          <w:p w14:paraId="53708030" w14:textId="77777777" w:rsidR="003C0FB1" w:rsidRPr="00830A49" w:rsidRDefault="003C0FB1" w:rsidP="00220BB7">
            <w:pPr>
              <w:jc w:val="both"/>
              <w:rPr>
                <w:color w:val="0000FF"/>
                <w:szCs w:val="22"/>
              </w:rPr>
            </w:pPr>
            <w:r>
              <w:rPr>
                <w:color w:val="0000FF"/>
                <w:szCs w:val="22"/>
              </w:rPr>
              <w:t>(a)</w:t>
            </w:r>
          </w:p>
        </w:tc>
        <w:tc>
          <w:tcPr>
            <w:tcW w:w="7938" w:type="dxa"/>
          </w:tcPr>
          <w:p w14:paraId="1DF296E5" w14:textId="77777777" w:rsidR="003C0FB1" w:rsidRDefault="003C0FB1">
            <w:pPr>
              <w:jc w:val="both"/>
              <w:rPr>
                <w:szCs w:val="22"/>
              </w:rPr>
            </w:pPr>
            <w:r w:rsidRPr="00830A49">
              <w:rPr>
                <w:szCs w:val="22"/>
              </w:rPr>
              <w:t>Sub</w:t>
            </w:r>
            <w:r w:rsidRPr="003215FF">
              <w:rPr>
                <w:szCs w:val="22"/>
              </w:rPr>
              <w:t>mitted compliant Tenders pursuant to paragraph 2.2 above</w:t>
            </w:r>
            <w:r>
              <w:rPr>
                <w:szCs w:val="22"/>
              </w:rPr>
              <w:t>, and</w:t>
            </w:r>
          </w:p>
        </w:tc>
      </w:tr>
      <w:tr w:rsidR="003C0FB1" w:rsidRPr="00830A49" w14:paraId="34A73E1C" w14:textId="77777777" w:rsidTr="00864998">
        <w:trPr>
          <w:trHeight w:val="2608"/>
        </w:trPr>
        <w:tc>
          <w:tcPr>
            <w:tcW w:w="671" w:type="dxa"/>
          </w:tcPr>
          <w:p w14:paraId="7BB26FAB" w14:textId="77777777" w:rsidR="003C0FB1" w:rsidRPr="00830A49" w:rsidRDefault="003C0FB1" w:rsidP="00220BB7">
            <w:pPr>
              <w:jc w:val="both"/>
              <w:rPr>
                <w:color w:val="0000FF"/>
                <w:szCs w:val="22"/>
              </w:rPr>
            </w:pPr>
          </w:p>
        </w:tc>
        <w:tc>
          <w:tcPr>
            <w:tcW w:w="678" w:type="dxa"/>
          </w:tcPr>
          <w:p w14:paraId="0772FB6B" w14:textId="77777777" w:rsidR="003C0FB1" w:rsidRPr="00830A49" w:rsidRDefault="003C0FB1" w:rsidP="00220BB7">
            <w:pPr>
              <w:jc w:val="both"/>
              <w:rPr>
                <w:color w:val="0000FF"/>
                <w:szCs w:val="22"/>
              </w:rPr>
            </w:pPr>
            <w:r>
              <w:rPr>
                <w:color w:val="0000FF"/>
                <w:szCs w:val="22"/>
              </w:rPr>
              <w:t>(b)</w:t>
            </w:r>
          </w:p>
        </w:tc>
        <w:tc>
          <w:tcPr>
            <w:tcW w:w="7938" w:type="dxa"/>
          </w:tcPr>
          <w:p w14:paraId="6123FAEE" w14:textId="6DF53149" w:rsidR="003C0FB1" w:rsidRDefault="003C0FB1" w:rsidP="00EE6D3D">
            <w:pPr>
              <w:jc w:val="both"/>
            </w:pPr>
            <w:r w:rsidRPr="00E757ED">
              <w:t xml:space="preserve">Declared by way of </w:t>
            </w:r>
            <w:r w:rsidR="00A90557" w:rsidRPr="00E757ED">
              <w:t xml:space="preserve">the </w:t>
            </w:r>
            <w:r w:rsidR="00B26B72" w:rsidRPr="00E757ED">
              <w:t xml:space="preserve">of the </w:t>
            </w:r>
            <w:r w:rsidR="00E757ED">
              <w:t>Tender Response Document (</w:t>
            </w:r>
            <w:r w:rsidR="00B26B72" w:rsidRPr="00E757ED">
              <w:t>TRD</w:t>
            </w:r>
            <w:r w:rsidR="00E757ED">
              <w:t>)</w:t>
            </w:r>
            <w:r w:rsidR="002808F4" w:rsidRPr="00E757ED">
              <w:t xml:space="preserve"> </w:t>
            </w:r>
            <w:r w:rsidRPr="00E757ED">
              <w:t>that:</w:t>
            </w:r>
          </w:p>
          <w:p w14:paraId="3C5E6C1B" w14:textId="77777777" w:rsidR="003C0FB1" w:rsidRDefault="003C0FB1" w:rsidP="00F56222">
            <w:pPr>
              <w:pStyle w:val="ListParagraph"/>
              <w:numPr>
                <w:ilvl w:val="0"/>
                <w:numId w:val="7"/>
              </w:numPr>
              <w:jc w:val="both"/>
              <w:rPr>
                <w:szCs w:val="22"/>
              </w:rPr>
            </w:pPr>
            <w:r w:rsidRPr="00960030">
              <w:t>no mandatory grounds for exclusion of the Tenderer pursuant to Regulation 57 of the Regulations apply to them,</w:t>
            </w:r>
            <w:r>
              <w:t xml:space="preserve"> or</w:t>
            </w:r>
          </w:p>
          <w:p w14:paraId="0D661404" w14:textId="77777777" w:rsidR="003C0FB1" w:rsidRPr="0081071D" w:rsidRDefault="003C0FB1" w:rsidP="00F56222">
            <w:pPr>
              <w:pStyle w:val="ListParagraph"/>
              <w:numPr>
                <w:ilvl w:val="0"/>
                <w:numId w:val="7"/>
              </w:numPr>
              <w:jc w:val="both"/>
              <w:rPr>
                <w:szCs w:val="22"/>
              </w:rPr>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p w14:paraId="201A8684" w14:textId="53B1C98D" w:rsidR="0081071D" w:rsidRPr="008F5874" w:rsidRDefault="0081071D" w:rsidP="0081071D">
            <w:pPr>
              <w:pStyle w:val="ListParagraph"/>
              <w:numPr>
                <w:ilvl w:val="0"/>
                <w:numId w:val="7"/>
              </w:numPr>
              <w:jc w:val="both"/>
              <w:rPr>
                <w:szCs w:val="22"/>
              </w:rPr>
            </w:pPr>
            <w:r w:rsidRPr="0081071D">
              <w:rPr>
                <w:szCs w:val="22"/>
              </w:rPr>
              <w:t>that they satisfy the selection criteria for this Competition as set out in part 3.2 below (the “Selection Criteria”),</w:t>
            </w:r>
          </w:p>
        </w:tc>
      </w:tr>
      <w:tr w:rsidR="003C0FB1" w:rsidRPr="00830A49" w14:paraId="6BC3C88A" w14:textId="77777777" w:rsidTr="00864998">
        <w:tc>
          <w:tcPr>
            <w:tcW w:w="671" w:type="dxa"/>
          </w:tcPr>
          <w:p w14:paraId="0F068EF1" w14:textId="77777777" w:rsidR="003C0FB1" w:rsidRPr="00830A49" w:rsidRDefault="003C0FB1" w:rsidP="00220BB7">
            <w:pPr>
              <w:jc w:val="both"/>
              <w:rPr>
                <w:color w:val="0000FF"/>
                <w:szCs w:val="22"/>
              </w:rPr>
            </w:pPr>
          </w:p>
        </w:tc>
        <w:tc>
          <w:tcPr>
            <w:tcW w:w="678" w:type="dxa"/>
          </w:tcPr>
          <w:p w14:paraId="09A67411" w14:textId="77777777" w:rsidR="003C0FB1" w:rsidRPr="00830A49" w:rsidRDefault="003C0FB1" w:rsidP="00220BB7">
            <w:pPr>
              <w:jc w:val="both"/>
              <w:rPr>
                <w:color w:val="0000FF"/>
                <w:szCs w:val="22"/>
              </w:rPr>
            </w:pPr>
          </w:p>
        </w:tc>
        <w:tc>
          <w:tcPr>
            <w:tcW w:w="7938" w:type="dxa"/>
          </w:tcPr>
          <w:p w14:paraId="51BF72B6" w14:textId="77777777" w:rsidR="003C0FB1" w:rsidRDefault="003C0FB1">
            <w:pPr>
              <w:jc w:val="both"/>
              <w:rPr>
                <w:szCs w:val="22"/>
              </w:rPr>
            </w:pPr>
            <w:r w:rsidRPr="003215FF">
              <w:rPr>
                <w:szCs w:val="22"/>
              </w:rPr>
              <w:t>will be evaluated in accordance with the Award Criteria at part 3.3 below.</w:t>
            </w:r>
          </w:p>
          <w:p w14:paraId="38A09559" w14:textId="77777777" w:rsidR="003C0FB1" w:rsidRDefault="003C0FB1">
            <w:pPr>
              <w:pStyle w:val="BodyText"/>
              <w:suppressAutoHyphens w:val="0"/>
              <w:spacing w:after="120"/>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050E3B5F" w14:textId="77777777" w:rsidR="002A1FCE" w:rsidRDefault="00D74111">
            <w:pPr>
              <w:jc w:val="both"/>
            </w:pPr>
            <w:r>
              <w:t>Tenderers should note that where a Tenderer is relying on the capacity of other entities (for example, Subcontractors) for the purposes of fulfilling any of the Selection Criteria in part 3.2 below it must ensure that each such entity</w:t>
            </w:r>
          </w:p>
          <w:p w14:paraId="02549E9F" w14:textId="6FB92CD1" w:rsidR="0025564D" w:rsidRDefault="0025564D" w:rsidP="002A1FCE">
            <w:pPr>
              <w:pStyle w:val="ListParagraph"/>
              <w:numPr>
                <w:ilvl w:val="0"/>
                <w:numId w:val="75"/>
              </w:numPr>
              <w:jc w:val="both"/>
            </w:pPr>
            <w:r w:rsidRPr="0025564D">
              <w:t>completes and submi</w:t>
            </w:r>
            <w:r w:rsidRPr="002A1FCE">
              <w:t>ts the necess</w:t>
            </w:r>
            <w:r w:rsidRPr="00E757ED">
              <w:t>ary declarations by way of a separate TRD in respect of such Subcontractor at Part 2 of the TRD in respect</w:t>
            </w:r>
            <w:r w:rsidRPr="0025564D">
              <w:t xml:space="preserve"> of each such entity</w:t>
            </w:r>
          </w:p>
          <w:p w14:paraId="0355F436" w14:textId="66FF49C5" w:rsidR="00D74111" w:rsidRDefault="00D74111" w:rsidP="002A1FCE">
            <w:pPr>
              <w:pStyle w:val="ListParagraph"/>
              <w:numPr>
                <w:ilvl w:val="0"/>
                <w:numId w:val="75"/>
              </w:numPr>
              <w:jc w:val="both"/>
            </w:pPr>
            <w:r>
              <w:t xml:space="preserve">when requested by the Contracting Authority, submit proof, to the satisfaction of the Contracting Authority, that each such entity will place the necessary resources at the disposal of the Tenderer. </w:t>
            </w:r>
          </w:p>
          <w:p w14:paraId="138662CF" w14:textId="0BEB5686" w:rsidR="003C0FB1" w:rsidRPr="003215FF" w:rsidRDefault="003C0FB1">
            <w:pPr>
              <w:pStyle w:val="western"/>
              <w:suppressAutoHyphens w:val="0"/>
              <w:spacing w:before="0"/>
              <w:rPr>
                <w:rFonts w:ascii="Calibri" w:eastAsia="Times New Roman" w:hAnsi="Calibri"/>
                <w:szCs w:val="22"/>
                <w:lang w:eastAsia="en-US"/>
              </w:rPr>
            </w:pPr>
            <w:r w:rsidRPr="00507FE4">
              <w:rPr>
                <w:rFonts w:ascii="Calibri" w:eastAsia="Times New Roman" w:hAnsi="Calibri"/>
                <w:lang w:eastAsia="en-US"/>
              </w:rPr>
              <w:t>The Contracting Authority may decide to e</w:t>
            </w:r>
            <w:r w:rsidRPr="00117E35">
              <w:rPr>
                <w:rFonts w:ascii="Calibri" w:eastAsia="Times New Roman" w:hAnsi="Calibri"/>
                <w:lang w:eastAsia="en-US"/>
              </w:rPr>
              <w:t>xamine Tenders before verifying the absence of exclusion grounds in Regulation 57 of the Regulations (the “Exclusion Grounds”) and</w:t>
            </w:r>
            <w:r w:rsidRPr="00507FE4">
              <w:rPr>
                <w:rFonts w:ascii="Calibri" w:eastAsia="Times New Roman" w:hAnsi="Calibri"/>
                <w:lang w:eastAsia="en-US"/>
              </w:rPr>
              <w:t xml:space="preserve"> the fulfilment of the Selection Criteria.</w:t>
            </w:r>
          </w:p>
          <w:p w14:paraId="2589699A" w14:textId="77777777" w:rsidR="003C0FB1" w:rsidRPr="003215FF" w:rsidRDefault="003C0FB1">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However, notwithstanding anything to the contrary in this part 3.1, the Contracting Authority reserves the right to ask Tenderers at any moment during the Competition to submit any or all of the following for the purposes of verification of the status of the Tenderer (including the Prime Contractor and any </w:t>
            </w:r>
            <w:r>
              <w:rPr>
                <w:rFonts w:ascii="Calibri" w:eastAsia="Times New Roman" w:hAnsi="Calibri"/>
                <w:szCs w:val="22"/>
                <w:lang w:eastAsia="en-US"/>
              </w:rPr>
              <w:t>Subcontractor</w:t>
            </w:r>
            <w:r w:rsidRPr="003215FF">
              <w:rPr>
                <w:rFonts w:ascii="Calibri" w:eastAsia="Times New Roman" w:hAnsi="Calibri"/>
                <w:szCs w:val="22"/>
                <w:lang w:eastAsia="en-US"/>
              </w:rPr>
              <w:t xml:space="preserve">): </w:t>
            </w:r>
          </w:p>
          <w:p w14:paraId="23A4F2F6" w14:textId="77777777" w:rsidR="003C0FB1" w:rsidRPr="003215FF" w:rsidRDefault="003C0FB1" w:rsidP="00F56222">
            <w:pPr>
              <w:pStyle w:val="western"/>
              <w:numPr>
                <w:ilvl w:val="0"/>
                <w:numId w:val="6"/>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eastAsia="en-US"/>
              </w:rPr>
              <w:t xml:space="preserve">a Declaration in the form attached </w:t>
            </w:r>
            <w:r w:rsidRPr="002403C5">
              <w:rPr>
                <w:rFonts w:ascii="Calibri" w:eastAsia="Times New Roman" w:hAnsi="Calibri"/>
                <w:szCs w:val="22"/>
                <w:lang w:eastAsia="en-US"/>
              </w:rPr>
              <w:t xml:space="preserve">at Appendix </w:t>
            </w:r>
            <w:r w:rsidR="002F0288" w:rsidRPr="002403C5">
              <w:rPr>
                <w:rFonts w:ascii="Calibri" w:eastAsia="Times New Roman" w:hAnsi="Calibri"/>
                <w:szCs w:val="22"/>
                <w:lang w:eastAsia="en-US"/>
              </w:rPr>
              <w:t>4</w:t>
            </w:r>
            <w:r w:rsidRPr="002403C5">
              <w:rPr>
                <w:rFonts w:ascii="Calibri" w:eastAsia="Times New Roman" w:hAnsi="Calibri"/>
                <w:szCs w:val="22"/>
                <w:lang w:eastAsia="en-US"/>
              </w:rPr>
              <w:t>;</w:t>
            </w:r>
            <w:r w:rsidRPr="003215FF">
              <w:rPr>
                <w:rFonts w:ascii="Calibri" w:eastAsia="Times New Roman" w:hAnsi="Calibri"/>
                <w:szCs w:val="22"/>
                <w:lang w:eastAsia="en-US"/>
              </w:rPr>
              <w:t xml:space="preserve"> </w:t>
            </w:r>
          </w:p>
          <w:p w14:paraId="0A09899B" w14:textId="77777777" w:rsidR="003C0FB1" w:rsidRPr="003215FF" w:rsidRDefault="003C0FB1" w:rsidP="00F56222">
            <w:pPr>
              <w:pStyle w:val="western"/>
              <w:numPr>
                <w:ilvl w:val="0"/>
                <w:numId w:val="6"/>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val="en-IE" w:eastAsia="en-US"/>
              </w:rPr>
              <w:t xml:space="preserve">evidence to the effect that measures taken by the entity concerned are sufficient to demonstrate its reliability despite the existence of </w:t>
            </w:r>
            <w:r w:rsidR="00FB7237">
              <w:rPr>
                <w:rFonts w:ascii="Calibri" w:eastAsia="Times New Roman" w:hAnsi="Calibri"/>
                <w:szCs w:val="22"/>
                <w:lang w:val="en-IE" w:eastAsia="en-US"/>
              </w:rPr>
              <w:t xml:space="preserve">a relevant Exclusion Ground; </w:t>
            </w:r>
          </w:p>
          <w:p w14:paraId="2AF0C8AA" w14:textId="77777777" w:rsidR="00FB7237" w:rsidRDefault="003C0FB1" w:rsidP="00F56222">
            <w:pPr>
              <w:pStyle w:val="western"/>
              <w:numPr>
                <w:ilvl w:val="0"/>
                <w:numId w:val="6"/>
              </w:numPr>
              <w:suppressAutoHyphens w:val="0"/>
              <w:spacing w:before="0"/>
              <w:rPr>
                <w:rFonts w:ascii="Calibri" w:eastAsia="Times New Roman" w:hAnsi="Calibri"/>
                <w:szCs w:val="22"/>
                <w:lang w:eastAsia="en-US"/>
              </w:rPr>
            </w:pPr>
            <w:r>
              <w:rPr>
                <w:rFonts w:ascii="Calibri" w:eastAsia="Times New Roman" w:hAnsi="Calibri"/>
                <w:szCs w:val="22"/>
                <w:lang w:eastAsia="en-US"/>
              </w:rPr>
              <w:lastRenderedPageBreak/>
              <w:t xml:space="preserve">in the case of the Prime Contractor and any Subcontractor on whose capacity the Prime Contractor relies, </w:t>
            </w:r>
            <w:r w:rsidRPr="003215FF">
              <w:rPr>
                <w:rFonts w:ascii="Calibri" w:eastAsia="Times New Roman" w:hAnsi="Calibri"/>
                <w:szCs w:val="22"/>
                <w:lang w:eastAsia="en-US"/>
              </w:rPr>
              <w:t>all or any of the supporting documents s</w:t>
            </w:r>
            <w:r w:rsidR="00FB7237">
              <w:rPr>
                <w:rFonts w:ascii="Calibri" w:eastAsia="Times New Roman" w:hAnsi="Calibri"/>
                <w:szCs w:val="22"/>
                <w:lang w:eastAsia="en-US"/>
              </w:rPr>
              <w:t>pecified at paragraph 3.2 below;</w:t>
            </w:r>
          </w:p>
          <w:p w14:paraId="724EF4ED" w14:textId="77777777" w:rsidR="00FB7237" w:rsidRPr="003215FF" w:rsidRDefault="00FB7237">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If a Tenderer does not, upon request by the Contracting Authority, provide evidence which is considered by the Contracting Authority as sufficient to demonstrate (</w:t>
            </w:r>
            <w:proofErr w:type="spellStart"/>
            <w:r w:rsidRPr="003215FF">
              <w:rPr>
                <w:rFonts w:ascii="Calibri" w:eastAsia="Times New Roman" w:hAnsi="Calibri"/>
                <w:szCs w:val="22"/>
                <w:lang w:eastAsia="en-US"/>
              </w:rPr>
              <w:t>i</w:t>
            </w:r>
            <w:proofErr w:type="spellEnd"/>
            <w:r w:rsidRPr="003215FF">
              <w:rPr>
                <w:rFonts w:ascii="Calibri" w:eastAsia="Times New Roman" w:hAnsi="Calibri"/>
                <w:szCs w:val="22"/>
                <w:lang w:eastAsia="en-US"/>
              </w:rPr>
              <w:t xml:space="preserve">) its fulfilment of the Selection Criteria (or any one of them) in accordance with this </w:t>
            </w:r>
            <w:r w:rsidR="00F9036D">
              <w:rPr>
                <w:rFonts w:ascii="Calibri" w:eastAsia="Times New Roman" w:hAnsi="Calibri"/>
                <w:szCs w:val="22"/>
                <w:lang w:eastAsia="en-US"/>
              </w:rPr>
              <w:t>CFT</w:t>
            </w:r>
            <w:r w:rsidRPr="003215FF">
              <w:rPr>
                <w:rFonts w:ascii="Calibri" w:eastAsia="Times New Roman" w:hAnsi="Calibri"/>
                <w:szCs w:val="22"/>
                <w:lang w:eastAsia="en-US"/>
              </w:rPr>
              <w:t xml:space="preserve"> and (ii) the absence of Exclusion Grounds, or its reliability despite the existence of a relevant Exclusion Ground</w:t>
            </w:r>
            <w:r w:rsidRPr="0035177C">
              <w:rPr>
                <w:rFonts w:ascii="Calibri" w:eastAsia="Times New Roman" w:hAnsi="Calibri"/>
                <w:szCs w:val="22"/>
                <w:lang w:eastAsia="en-US"/>
              </w:rPr>
              <w:t xml:space="preserve"> then </w:t>
            </w:r>
            <w:r w:rsidRPr="003215FF">
              <w:rPr>
                <w:rFonts w:ascii="Calibri" w:eastAsia="Times New Roman" w:hAnsi="Calibri"/>
                <w:szCs w:val="22"/>
                <w:lang w:eastAsia="en-US"/>
              </w:rPr>
              <w:t>it shall be excluded from further participation in this Competition.</w:t>
            </w:r>
          </w:p>
          <w:p w14:paraId="112C4E48" w14:textId="42869A69" w:rsidR="00DD7F35" w:rsidRPr="00830A49" w:rsidRDefault="003C0FB1">
            <w:pPr>
              <w:jc w:val="both"/>
              <w:rPr>
                <w:szCs w:val="22"/>
              </w:rPr>
            </w:pPr>
            <w:r w:rsidRPr="003215FF">
              <w:rPr>
                <w:szCs w:val="22"/>
              </w:rPr>
              <w:t>If a Tenderer does not, upon request by the Contracting Authority, provide evidence which is considered by the Contracting Authority as sufficient to demonstrate (</w:t>
            </w:r>
            <w:proofErr w:type="spellStart"/>
            <w:r w:rsidRPr="003215FF">
              <w:rPr>
                <w:szCs w:val="22"/>
              </w:rPr>
              <w:t>i</w:t>
            </w:r>
            <w:proofErr w:type="spellEnd"/>
            <w:r w:rsidRPr="003215FF">
              <w:rPr>
                <w:szCs w:val="22"/>
              </w:rPr>
              <w:t xml:space="preserve">) the fulfilment by any </w:t>
            </w:r>
            <w:r>
              <w:rPr>
                <w:szCs w:val="22"/>
              </w:rPr>
              <w:t>Subcontractor</w:t>
            </w:r>
            <w:r w:rsidRPr="003215FF">
              <w:rPr>
                <w:szCs w:val="22"/>
              </w:rPr>
              <w:t xml:space="preserve"> </w:t>
            </w:r>
            <w:r>
              <w:rPr>
                <w:szCs w:val="22"/>
              </w:rPr>
              <w:t xml:space="preserve">on whose capacity the Prime Contractor relies </w:t>
            </w:r>
            <w:r w:rsidRPr="003215FF">
              <w:rPr>
                <w:szCs w:val="22"/>
              </w:rPr>
              <w:t xml:space="preserve">of the Selection Criteria (or any one of them) in accordance with this </w:t>
            </w:r>
            <w:r w:rsidR="00F9036D">
              <w:rPr>
                <w:szCs w:val="22"/>
              </w:rPr>
              <w:t>CFT</w:t>
            </w:r>
            <w:r w:rsidRPr="003215FF">
              <w:rPr>
                <w:szCs w:val="22"/>
              </w:rPr>
              <w:t xml:space="preserve"> </w:t>
            </w:r>
            <w:r w:rsidR="00FB7237" w:rsidRPr="00FB7237">
              <w:t>then</w:t>
            </w:r>
            <w:r w:rsidRPr="003215FF">
              <w:rPr>
                <w:szCs w:val="22"/>
              </w:rPr>
              <w:t xml:space="preserve">, it shall be excluded from further participation in this Competition </w:t>
            </w:r>
            <w:r w:rsidRPr="003215FF">
              <w:rPr>
                <w:i/>
                <w:szCs w:val="22"/>
              </w:rPr>
              <w:t xml:space="preserve">unless </w:t>
            </w:r>
            <w:r w:rsidRPr="003215FF">
              <w:rPr>
                <w:szCs w:val="22"/>
              </w:rPr>
              <w:t xml:space="preserve">it replaces the </w:t>
            </w:r>
            <w:r>
              <w:rPr>
                <w:szCs w:val="22"/>
              </w:rPr>
              <w:t>Subcontractor</w:t>
            </w:r>
            <w:r w:rsidRPr="003215FF">
              <w:rPr>
                <w:szCs w:val="22"/>
              </w:rPr>
              <w:t xml:space="preserve"> with one which meets all relevant requirements of this </w:t>
            </w:r>
            <w:r w:rsidR="00F9036D">
              <w:rPr>
                <w:szCs w:val="22"/>
              </w:rPr>
              <w:t>CFT</w:t>
            </w:r>
            <w:r w:rsidRPr="003215FF">
              <w:rPr>
                <w:szCs w:val="22"/>
              </w:rPr>
              <w:t>.</w:t>
            </w:r>
          </w:p>
        </w:tc>
      </w:tr>
    </w:tbl>
    <w:p w14:paraId="468434F0" w14:textId="77777777" w:rsidR="00FE795C" w:rsidRPr="00FE795C" w:rsidRDefault="00FE795C" w:rsidP="00FE795C"/>
    <w:p w14:paraId="50F152AA" w14:textId="1DAB0FA7" w:rsidR="003C0FB1" w:rsidRPr="00830A49" w:rsidRDefault="003C0FB1" w:rsidP="00EE6D3D">
      <w:pPr>
        <w:pStyle w:val="Heading2"/>
        <w:spacing w:before="0" w:after="120"/>
        <w:ind w:left="142"/>
        <w:jc w:val="both"/>
      </w:pPr>
      <w:r w:rsidRPr="00830A49">
        <w:t>3.2</w:t>
      </w:r>
      <w:r w:rsidRPr="00830A49">
        <w:tab/>
      </w:r>
      <w:r w:rsidR="0004148D">
        <w:tab/>
      </w:r>
      <w:r w:rsidRPr="00830A49">
        <w:t>Selection Criteria</w:t>
      </w:r>
    </w:p>
    <w:p w14:paraId="54FD1966" w14:textId="00BFF845"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 xml:space="preserve">Tenderers will either pass OR fail each of the Selection Criteria in this part 3.2. </w:t>
      </w:r>
    </w:p>
    <w:p w14:paraId="622A9520" w14:textId="697BB3C6"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A Tenderer who fails a selection criterion will be excluded from participating in this</w:t>
      </w:r>
      <w:r w:rsidR="00196A0D">
        <w:rPr>
          <w:rFonts w:asciiTheme="minorHAnsi" w:hAnsiTheme="minorHAnsi" w:cstheme="minorHAnsi"/>
          <w:b/>
          <w:bCs/>
          <w:szCs w:val="22"/>
        </w:rPr>
        <w:t xml:space="preserve"> </w:t>
      </w:r>
      <w:r>
        <w:rPr>
          <w:rFonts w:asciiTheme="minorHAnsi" w:hAnsiTheme="minorHAnsi" w:cstheme="minorHAnsi"/>
          <w:b/>
          <w:bCs/>
          <w:szCs w:val="22"/>
        </w:rPr>
        <w:t>C</w:t>
      </w:r>
      <w:r w:rsidRPr="00494666">
        <w:rPr>
          <w:rFonts w:asciiTheme="minorHAnsi" w:hAnsiTheme="minorHAnsi" w:cstheme="minorHAnsi"/>
          <w:b/>
          <w:bCs/>
          <w:szCs w:val="22"/>
        </w:rPr>
        <w:t>ompetition.</w:t>
      </w:r>
    </w:p>
    <w:p w14:paraId="16A7CC3D" w14:textId="5C1DF9C1" w:rsidR="00494666" w:rsidRPr="00494666" w:rsidRDefault="00494666" w:rsidP="00117D78">
      <w:pPr>
        <w:spacing w:line="259" w:lineRule="auto"/>
        <w:ind w:right="-1"/>
        <w:rPr>
          <w:rFonts w:asciiTheme="minorHAnsi" w:hAnsiTheme="minorHAnsi" w:cstheme="minorHAnsi"/>
          <w:b/>
          <w:bCs/>
          <w:szCs w:val="22"/>
        </w:rPr>
      </w:pPr>
      <w:r w:rsidRPr="005213A5">
        <w:rPr>
          <w:rFonts w:asciiTheme="minorHAnsi" w:hAnsiTheme="minorHAnsi" w:cstheme="minorHAnsi"/>
          <w:color w:val="0000FF"/>
          <w:szCs w:val="22"/>
        </w:rPr>
        <w:t>3.2.A</w:t>
      </w:r>
      <w:r w:rsidRPr="00494666">
        <w:rPr>
          <w:rFonts w:asciiTheme="minorHAnsi" w:hAnsiTheme="minorHAnsi" w:cstheme="minorHAnsi"/>
          <w:b/>
          <w:bCs/>
          <w:szCs w:val="22"/>
        </w:rPr>
        <w:tab/>
        <w:t xml:space="preserve">Economic and Financial Standing </w:t>
      </w:r>
    </w:p>
    <w:p w14:paraId="25F9FC4D" w14:textId="77777777" w:rsidR="0076726C" w:rsidRDefault="005D5E36" w:rsidP="0076726C">
      <w:pPr>
        <w:ind w:left="720" w:right="-1"/>
        <w:jc w:val="both"/>
        <w:rPr>
          <w:rFonts w:asciiTheme="minorHAnsi" w:hAnsiTheme="minorHAnsi" w:cstheme="minorHAnsi"/>
          <w:b/>
          <w:bCs/>
          <w:szCs w:val="22"/>
        </w:rPr>
      </w:pPr>
      <w:r w:rsidRPr="004B5A7A">
        <w:rPr>
          <w:rFonts w:asciiTheme="minorHAnsi" w:hAnsiTheme="minorHAnsi" w:cstheme="minorHAnsi"/>
          <w:b/>
          <w:bCs/>
          <w:szCs w:val="22"/>
        </w:rPr>
        <w:t>Tenderers must:</w:t>
      </w:r>
      <w:r w:rsidR="00117D78">
        <w:rPr>
          <w:rFonts w:asciiTheme="minorHAnsi" w:hAnsiTheme="minorHAnsi" w:cstheme="minorHAnsi"/>
          <w:b/>
          <w:bCs/>
          <w:szCs w:val="22"/>
        </w:rPr>
        <w:t xml:space="preserve"> </w:t>
      </w:r>
      <w:r w:rsidRPr="00117D78">
        <w:rPr>
          <w:rFonts w:asciiTheme="minorHAnsi" w:hAnsiTheme="minorHAnsi" w:cstheme="minorHAnsi"/>
          <w:szCs w:val="22"/>
        </w:rPr>
        <w:t xml:space="preserve">Demonstrate </w:t>
      </w:r>
      <w:r w:rsidR="00A90557" w:rsidRPr="00117D78">
        <w:rPr>
          <w:rFonts w:asciiTheme="minorHAnsi" w:hAnsiTheme="minorHAnsi" w:cstheme="minorHAnsi"/>
          <w:szCs w:val="22"/>
        </w:rPr>
        <w:t xml:space="preserve">that they have generated </w:t>
      </w:r>
      <w:r w:rsidRPr="00117D78">
        <w:rPr>
          <w:rFonts w:asciiTheme="minorHAnsi" w:hAnsiTheme="minorHAnsi" w:cstheme="minorHAnsi"/>
          <w:b/>
          <w:bCs/>
          <w:szCs w:val="22"/>
        </w:rPr>
        <w:t xml:space="preserve">a minimum annual turnover </w:t>
      </w:r>
      <w:r w:rsidR="00A90557" w:rsidRPr="00117D78">
        <w:rPr>
          <w:rFonts w:asciiTheme="minorHAnsi" w:hAnsiTheme="minorHAnsi" w:cstheme="minorHAnsi"/>
          <w:b/>
          <w:bCs/>
          <w:szCs w:val="22"/>
        </w:rPr>
        <w:t xml:space="preserve">equal to or greater than the amount </w:t>
      </w:r>
      <w:r w:rsidR="002403C5" w:rsidRPr="00117D78">
        <w:rPr>
          <w:rFonts w:asciiTheme="minorHAnsi" w:hAnsiTheme="minorHAnsi" w:cstheme="minorHAnsi"/>
          <w:b/>
          <w:bCs/>
          <w:szCs w:val="22"/>
        </w:rPr>
        <w:t xml:space="preserve">as set out in </w:t>
      </w:r>
      <w:r w:rsidR="00A90557" w:rsidRPr="00117D78">
        <w:rPr>
          <w:rFonts w:asciiTheme="minorHAnsi" w:hAnsiTheme="minorHAnsi" w:cstheme="minorHAnsi"/>
          <w:b/>
          <w:bCs/>
          <w:szCs w:val="22"/>
        </w:rPr>
        <w:t>T</w:t>
      </w:r>
      <w:r w:rsidR="002403C5" w:rsidRPr="00117D78">
        <w:rPr>
          <w:rFonts w:asciiTheme="minorHAnsi" w:hAnsiTheme="minorHAnsi" w:cstheme="minorHAnsi"/>
          <w:b/>
          <w:bCs/>
          <w:szCs w:val="22"/>
        </w:rPr>
        <w:t xml:space="preserve">able 1 above </w:t>
      </w:r>
      <w:r w:rsidRPr="00117D78">
        <w:rPr>
          <w:rFonts w:asciiTheme="minorHAnsi" w:hAnsiTheme="minorHAnsi" w:cstheme="minorHAnsi"/>
          <w:szCs w:val="22"/>
        </w:rPr>
        <w:t>for each of the three (3) financial years</w:t>
      </w:r>
      <w:r w:rsidR="00A90557" w:rsidRPr="00117D78">
        <w:rPr>
          <w:rFonts w:asciiTheme="minorHAnsi" w:hAnsiTheme="minorHAnsi" w:cstheme="minorHAnsi"/>
          <w:szCs w:val="22"/>
        </w:rPr>
        <w:t xml:space="preserve"> immediately preceding the date of publication of this CFT</w:t>
      </w:r>
      <w:r w:rsidRPr="00117D78">
        <w:rPr>
          <w:rFonts w:asciiTheme="minorHAnsi" w:hAnsiTheme="minorHAnsi" w:cstheme="minorHAnsi"/>
          <w:szCs w:val="22"/>
        </w:rPr>
        <w:t xml:space="preserve">. For the avoidance of doubt, where Tenderers are submitting a </w:t>
      </w:r>
      <w:r w:rsidR="006101E8" w:rsidRPr="00117D78">
        <w:rPr>
          <w:rFonts w:asciiTheme="minorHAnsi" w:hAnsiTheme="minorHAnsi" w:cstheme="minorHAnsi"/>
          <w:szCs w:val="22"/>
        </w:rPr>
        <w:t xml:space="preserve">Tender </w:t>
      </w:r>
      <w:r w:rsidRPr="00117D78">
        <w:rPr>
          <w:rFonts w:asciiTheme="minorHAnsi" w:hAnsiTheme="minorHAnsi" w:cstheme="minorHAnsi"/>
          <w:szCs w:val="22"/>
        </w:rPr>
        <w:t>as a Consortium this turnover requirement may be satisfied by combined annual turnover of the consortium members.</w:t>
      </w:r>
    </w:p>
    <w:p w14:paraId="62F13E5B"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szCs w:val="22"/>
        </w:rPr>
        <w:t>Supporting Documentation required:</w:t>
      </w:r>
      <w:r w:rsidRPr="00117D78">
        <w:rPr>
          <w:rFonts w:asciiTheme="minorHAnsi" w:hAnsiTheme="minorHAnsi" w:cstheme="minorHAnsi"/>
          <w:bCs/>
          <w:szCs w:val="22"/>
        </w:rPr>
        <w:t xml:space="preserve"> Copies of the audited financial statements for each of the three (3) immediately preceding financial years which must include an unqualified audit report on financial statements.</w:t>
      </w:r>
    </w:p>
    <w:p w14:paraId="58215CB5"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bCs/>
          <w:szCs w:val="22"/>
        </w:rPr>
        <w:t>For the avoidance of doubt,</w:t>
      </w:r>
      <w:r w:rsidRPr="00117D78">
        <w:rPr>
          <w:rFonts w:asciiTheme="minorHAnsi" w:hAnsiTheme="minorHAnsi" w:cstheme="minorHAnsi"/>
          <w:szCs w:val="22"/>
        </w:rPr>
        <w:t xml:space="preserve"> Tenderers must submit the documentation requested above with their Tender submission.</w:t>
      </w:r>
    </w:p>
    <w:p w14:paraId="616B44D6" w14:textId="18E65A42" w:rsidR="00B75FA7" w:rsidRPr="0076726C" w:rsidRDefault="00B75FA7" w:rsidP="0076726C">
      <w:pPr>
        <w:ind w:left="720" w:right="-1"/>
        <w:jc w:val="both"/>
        <w:rPr>
          <w:rFonts w:asciiTheme="minorHAnsi" w:hAnsiTheme="minorHAnsi" w:cstheme="minorHAnsi"/>
          <w:b/>
          <w:bCs/>
          <w:szCs w:val="22"/>
        </w:rPr>
      </w:pPr>
      <w:r w:rsidRPr="0076726C">
        <w:rPr>
          <w:szCs w:val="22"/>
        </w:rPr>
        <w:t>However, where the Tenderer is unable, for a valid reason, to provide the specified documentation, the Tenderer must inform the Contracting Authority of the valid reason as to why the documentation cannot be supplied and, if the Contracting Authority considers the reason given to be valid, provide such other suitable alternative documentation to prove, to the satisfaction of the Contracting Authority, their economic and financial capacity.</w:t>
      </w:r>
    </w:p>
    <w:p w14:paraId="6B3CBE4D" w14:textId="01AA84F7" w:rsidR="00B75FA7" w:rsidRPr="0076726C" w:rsidRDefault="00B75FA7" w:rsidP="00117D78">
      <w:pPr>
        <w:spacing w:line="259" w:lineRule="auto"/>
        <w:ind w:right="-1"/>
        <w:jc w:val="both"/>
        <w:rPr>
          <w:szCs w:val="22"/>
        </w:rPr>
      </w:pPr>
      <w:r w:rsidRPr="005213A5">
        <w:rPr>
          <w:color w:val="0000FF"/>
          <w:szCs w:val="22"/>
        </w:rPr>
        <w:t>3.2.B</w:t>
      </w:r>
      <w:r w:rsidR="0076726C">
        <w:rPr>
          <w:color w:val="0000FF"/>
          <w:szCs w:val="22"/>
        </w:rPr>
        <w:t xml:space="preserve"> </w:t>
      </w:r>
      <w:r w:rsidR="0076726C">
        <w:rPr>
          <w:color w:val="0000FF"/>
          <w:szCs w:val="22"/>
        </w:rPr>
        <w:tab/>
      </w:r>
      <w:r w:rsidRPr="00B75FA7">
        <w:rPr>
          <w:b/>
          <w:bCs/>
          <w:szCs w:val="22"/>
        </w:rPr>
        <w:t xml:space="preserve">Technical </w:t>
      </w:r>
      <w:r w:rsidRPr="00D20F2C">
        <w:rPr>
          <w:b/>
          <w:bCs/>
          <w:szCs w:val="22"/>
        </w:rPr>
        <w:t>and Professional Ability</w:t>
      </w:r>
    </w:p>
    <w:p w14:paraId="145D73C8" w14:textId="75A4D67E" w:rsidR="00B75FA7" w:rsidRPr="00D20F2C" w:rsidRDefault="00B75FA7" w:rsidP="0076726C">
      <w:pPr>
        <w:ind w:left="720" w:right="-1"/>
        <w:jc w:val="both"/>
        <w:rPr>
          <w:szCs w:val="22"/>
        </w:rPr>
      </w:pPr>
      <w:r w:rsidRPr="00D20F2C">
        <w:rPr>
          <w:szCs w:val="22"/>
        </w:rPr>
        <w:t>Tenderers must declare in the T</w:t>
      </w:r>
      <w:r w:rsidR="00E757ED">
        <w:rPr>
          <w:szCs w:val="22"/>
        </w:rPr>
        <w:t xml:space="preserve">RD </w:t>
      </w:r>
      <w:r w:rsidRPr="00D20F2C">
        <w:rPr>
          <w:szCs w:val="22"/>
        </w:rPr>
        <w:t>that they satisfy the</w:t>
      </w:r>
      <w:r w:rsidR="00E757ED">
        <w:rPr>
          <w:szCs w:val="22"/>
        </w:rPr>
        <w:t xml:space="preserve"> </w:t>
      </w:r>
      <w:r w:rsidRPr="00D20F2C">
        <w:rPr>
          <w:szCs w:val="22"/>
        </w:rPr>
        <w:t>technical and professional requirement(s) set out below and that they can demonstrate by providing the supporting documentation specified below to the Contracting Authority in each case</w:t>
      </w:r>
      <w:r w:rsidR="00F650FE" w:rsidRPr="00D20F2C">
        <w:rPr>
          <w:szCs w:val="22"/>
        </w:rPr>
        <w:t>:</w:t>
      </w:r>
    </w:p>
    <w:p w14:paraId="25476E5C" w14:textId="35CDD8F9" w:rsidR="00C1573B" w:rsidRDefault="00F650FE" w:rsidP="00456969">
      <w:pPr>
        <w:pStyle w:val="ListParagraph"/>
        <w:numPr>
          <w:ilvl w:val="1"/>
          <w:numId w:val="73"/>
        </w:numPr>
        <w:ind w:left="1797" w:hanging="357"/>
        <w:contextualSpacing w:val="0"/>
        <w:jc w:val="both"/>
      </w:pPr>
      <w:r w:rsidRPr="00D20F2C">
        <w:rPr>
          <w:b/>
          <w:bCs/>
          <w:szCs w:val="22"/>
        </w:rPr>
        <w:t>Tenderers must confirm</w:t>
      </w:r>
      <w:r w:rsidR="0066008D" w:rsidRPr="00D20F2C">
        <w:rPr>
          <w:szCs w:val="22"/>
        </w:rPr>
        <w:t xml:space="preserve"> that they are registered as Food Business Operators (FBOs) </w:t>
      </w:r>
      <w:r w:rsidR="0066008D" w:rsidRPr="00D20F2C">
        <w:t>with the Health Service Executive (HSE)</w:t>
      </w:r>
      <w:r w:rsidR="00F4784E">
        <w:t>,</w:t>
      </w:r>
      <w:r w:rsidR="0066008D" w:rsidRPr="00D20F2C">
        <w:t xml:space="preserve"> or the Department of Agriculture, Food and Marine (DAFM), as appropriate to their operation.</w:t>
      </w:r>
    </w:p>
    <w:p w14:paraId="602F7108" w14:textId="78DF3028" w:rsidR="00864998" w:rsidRPr="00C1573B" w:rsidRDefault="0066008D" w:rsidP="009E02CA">
      <w:pPr>
        <w:pStyle w:val="ListParagraph"/>
        <w:ind w:left="1797"/>
        <w:contextualSpacing w:val="0"/>
        <w:jc w:val="both"/>
      </w:pPr>
      <w:r w:rsidRPr="00C1573B">
        <w:rPr>
          <w:rFonts w:asciiTheme="minorHAnsi" w:hAnsiTheme="minorHAnsi" w:cstheme="minorHAnsi"/>
          <w:b/>
          <w:szCs w:val="22"/>
        </w:rPr>
        <w:lastRenderedPageBreak/>
        <w:t>Supporting Documentation required:</w:t>
      </w:r>
      <w:r w:rsidRPr="00C1573B">
        <w:rPr>
          <w:rFonts w:asciiTheme="minorHAnsi" w:hAnsiTheme="minorHAnsi" w:cstheme="minorHAnsi"/>
          <w:bCs/>
          <w:szCs w:val="22"/>
        </w:rPr>
        <w:t xml:space="preserve"> </w:t>
      </w:r>
      <w:r w:rsidR="000F6282" w:rsidRPr="00C1573B">
        <w:rPr>
          <w:rFonts w:asciiTheme="minorHAnsi" w:hAnsiTheme="minorHAnsi" w:cstheme="minorHAnsi"/>
          <w:bCs/>
          <w:szCs w:val="22"/>
        </w:rPr>
        <w:t>Copy of acknowledgement of notification letter or copy of approval certificate from the competent authority must be submitted with their Tender.</w:t>
      </w:r>
    </w:p>
    <w:p w14:paraId="0DEDDD90" w14:textId="77777777" w:rsidR="00C1573B" w:rsidRDefault="00F650FE" w:rsidP="00456969">
      <w:pPr>
        <w:pStyle w:val="ListParagraph"/>
        <w:numPr>
          <w:ilvl w:val="1"/>
          <w:numId w:val="73"/>
        </w:numPr>
        <w:ind w:left="1797" w:hanging="357"/>
        <w:contextualSpacing w:val="0"/>
        <w:jc w:val="both"/>
        <w:rPr>
          <w:szCs w:val="22"/>
        </w:rPr>
      </w:pPr>
      <w:r w:rsidRPr="00F222BA">
        <w:rPr>
          <w:b/>
          <w:bCs/>
          <w:szCs w:val="22"/>
        </w:rPr>
        <w:t>Tenderers must d</w:t>
      </w:r>
      <w:r w:rsidR="00864998" w:rsidRPr="00F222BA">
        <w:rPr>
          <w:b/>
          <w:bCs/>
          <w:szCs w:val="22"/>
        </w:rPr>
        <w:t xml:space="preserve">emonstrate </w:t>
      </w:r>
      <w:r w:rsidR="00864998" w:rsidRPr="00F222BA">
        <w:rPr>
          <w:szCs w:val="22"/>
        </w:rPr>
        <w:t xml:space="preserve">that they have the level of experience and capacity to deliver the Services required, as set out in this </w:t>
      </w:r>
      <w:r w:rsidR="00F9036D" w:rsidRPr="00F222BA">
        <w:rPr>
          <w:szCs w:val="22"/>
        </w:rPr>
        <w:t>CFT</w:t>
      </w:r>
      <w:r w:rsidR="00864998" w:rsidRPr="00F222BA">
        <w:rPr>
          <w:szCs w:val="22"/>
        </w:rPr>
        <w:t xml:space="preserve">, by providing details of three (3) </w:t>
      </w:r>
      <w:r w:rsidR="00200F0E" w:rsidRPr="00F222BA">
        <w:rPr>
          <w:szCs w:val="22"/>
        </w:rPr>
        <w:t xml:space="preserve">previous </w:t>
      </w:r>
      <w:r w:rsidR="00864998" w:rsidRPr="00F222BA">
        <w:rPr>
          <w:szCs w:val="22"/>
        </w:rPr>
        <w:t>contracts</w:t>
      </w:r>
      <w:r w:rsidR="00200F0E" w:rsidRPr="00F222BA">
        <w:rPr>
          <w:szCs w:val="22"/>
        </w:rPr>
        <w:t xml:space="preserve"> examples</w:t>
      </w:r>
      <w:r w:rsidR="00864998" w:rsidRPr="00F222BA">
        <w:rPr>
          <w:szCs w:val="22"/>
        </w:rPr>
        <w:t xml:space="preserve"> (public</w:t>
      </w:r>
      <w:r w:rsidR="004B5A7A" w:rsidRPr="00F222BA">
        <w:rPr>
          <w:szCs w:val="22"/>
        </w:rPr>
        <w:t xml:space="preserve"> sector</w:t>
      </w:r>
      <w:r w:rsidR="00864998" w:rsidRPr="00F222BA">
        <w:rPr>
          <w:szCs w:val="22"/>
        </w:rPr>
        <w:t xml:space="preserve"> or private</w:t>
      </w:r>
      <w:r w:rsidR="004B5A7A" w:rsidRPr="00F222BA">
        <w:rPr>
          <w:szCs w:val="22"/>
        </w:rPr>
        <w:t xml:space="preserve"> sector</w:t>
      </w:r>
      <w:r w:rsidR="00864998" w:rsidRPr="00F222BA">
        <w:rPr>
          <w:szCs w:val="22"/>
        </w:rPr>
        <w:t>) demonstrating that they have successfully delivered contracts involving hot meals of a similar nature</w:t>
      </w:r>
      <w:r w:rsidR="00C74B46" w:rsidRPr="00F222BA">
        <w:rPr>
          <w:szCs w:val="22"/>
        </w:rPr>
        <w:t xml:space="preserve"> (for the avoidance of doubt, this does not have to be for school meals)</w:t>
      </w:r>
      <w:r w:rsidR="00864998" w:rsidRPr="00F222BA">
        <w:rPr>
          <w:szCs w:val="22"/>
        </w:rPr>
        <w:t xml:space="preserve">, scale and value to those detailed </w:t>
      </w:r>
      <w:r w:rsidR="005D5E36" w:rsidRPr="00F222BA">
        <w:rPr>
          <w:szCs w:val="22"/>
        </w:rPr>
        <w:t xml:space="preserve">in this CFT and in </w:t>
      </w:r>
      <w:r w:rsidR="0094683C" w:rsidRPr="00F222BA">
        <w:rPr>
          <w:szCs w:val="22"/>
        </w:rPr>
        <w:t>Appendix 1 below in</w:t>
      </w:r>
      <w:r w:rsidR="00864998" w:rsidRPr="00F222BA">
        <w:rPr>
          <w:szCs w:val="22"/>
        </w:rPr>
        <w:t xml:space="preserve"> the last three years.</w:t>
      </w:r>
    </w:p>
    <w:p w14:paraId="63C077A1" w14:textId="487D6739" w:rsidR="00864998" w:rsidRPr="00C1573B" w:rsidRDefault="00E37335" w:rsidP="00C1573B">
      <w:pPr>
        <w:pStyle w:val="ListParagraph"/>
        <w:ind w:left="1800" w:right="-1"/>
        <w:jc w:val="both"/>
        <w:rPr>
          <w:szCs w:val="22"/>
        </w:rPr>
      </w:pPr>
      <w:r>
        <w:t xml:space="preserve">In respect of the </w:t>
      </w:r>
      <w:r w:rsidR="00864998">
        <w:t>previous contract</w:t>
      </w:r>
      <w:r w:rsidR="00200F0E">
        <w:t xml:space="preserve">s </w:t>
      </w:r>
      <w:r w:rsidR="005D5E36">
        <w:t xml:space="preserve">submitted, </w:t>
      </w:r>
      <w:r w:rsidR="00200F0E">
        <w:t xml:space="preserve">to pass </w:t>
      </w:r>
      <w:r w:rsidR="005F2C29">
        <w:t>this selection criterion</w:t>
      </w:r>
      <w:r>
        <w:t>,</w:t>
      </w:r>
      <w:r w:rsidR="00200F0E">
        <w:t xml:space="preserve"> each contract </w:t>
      </w:r>
      <w:r>
        <w:t xml:space="preserve">example </w:t>
      </w:r>
      <w:r w:rsidR="00864998">
        <w:t xml:space="preserve">must meet </w:t>
      </w:r>
      <w:r w:rsidR="008273FC">
        <w:t xml:space="preserve">each </w:t>
      </w:r>
      <w:r w:rsidR="000316DD">
        <w:t xml:space="preserve">of </w:t>
      </w:r>
      <w:r w:rsidR="00864998">
        <w:t>the following:</w:t>
      </w:r>
    </w:p>
    <w:p w14:paraId="1065E23F" w14:textId="77777777" w:rsidR="00864998" w:rsidRDefault="00864998" w:rsidP="00117D78">
      <w:pPr>
        <w:ind w:left="2160" w:right="-1"/>
        <w:jc w:val="both"/>
      </w:pPr>
      <w:r w:rsidRPr="00200F0E">
        <w:rPr>
          <w:b/>
          <w:bCs/>
        </w:rPr>
        <w:t xml:space="preserve">Nature: </w:t>
      </w:r>
      <w:r w:rsidR="00200F0E">
        <w:rPr>
          <w:b/>
          <w:bCs/>
        </w:rPr>
        <w:tab/>
      </w:r>
      <w:r w:rsidR="00200F0E" w:rsidRPr="00200F0E">
        <w:t>M</w:t>
      </w:r>
      <w:r>
        <w:t xml:space="preserve">ust have been a </w:t>
      </w:r>
      <w:r w:rsidR="004B5A7A">
        <w:t>h</w:t>
      </w:r>
      <w:r>
        <w:t xml:space="preserve">ot </w:t>
      </w:r>
      <w:r w:rsidR="004B5A7A">
        <w:t>food</w:t>
      </w:r>
      <w:r>
        <w:t xml:space="preserve"> contract</w:t>
      </w:r>
      <w:r w:rsidR="00200F0E">
        <w:t>;</w:t>
      </w:r>
    </w:p>
    <w:p w14:paraId="2FA53359" w14:textId="77777777" w:rsidR="00864998" w:rsidRDefault="00864998" w:rsidP="00117D78">
      <w:pPr>
        <w:ind w:left="3600" w:right="-1" w:hanging="1440"/>
        <w:jc w:val="both"/>
      </w:pPr>
      <w:r w:rsidRPr="00200F0E">
        <w:rPr>
          <w:b/>
          <w:bCs/>
        </w:rPr>
        <w:t>Scale:</w:t>
      </w:r>
      <w:r>
        <w:t xml:space="preserve"> </w:t>
      </w:r>
      <w:r w:rsidR="00200F0E">
        <w:tab/>
      </w:r>
      <w:r w:rsidR="00E00F80">
        <w:t>Average n</w:t>
      </w:r>
      <w:r>
        <w:t>umber of meals</w:t>
      </w:r>
      <w:r w:rsidR="004B5A7A">
        <w:t xml:space="preserve"> delivered</w:t>
      </w:r>
      <w:r>
        <w:t xml:space="preserve"> per day </w:t>
      </w:r>
      <w:r w:rsidR="00E00F80">
        <w:t xml:space="preserve">over the term of the contract example </w:t>
      </w:r>
      <w:r>
        <w:t xml:space="preserve">must have been 60% or more of the number of </w:t>
      </w:r>
      <w:r w:rsidR="005F2C29">
        <w:t xml:space="preserve">hot </w:t>
      </w:r>
      <w:r>
        <w:t>meals</w:t>
      </w:r>
      <w:r w:rsidR="00516165">
        <w:t>*</w:t>
      </w:r>
      <w:r>
        <w:t xml:space="preserve"> required in this Competition</w:t>
      </w:r>
      <w:r w:rsidR="00200F0E">
        <w:t>;</w:t>
      </w:r>
    </w:p>
    <w:p w14:paraId="6FAFBA77" w14:textId="77777777" w:rsidR="00864998" w:rsidRDefault="00864998" w:rsidP="00117D78">
      <w:pPr>
        <w:ind w:left="3600" w:right="-1" w:hanging="1440"/>
        <w:jc w:val="both"/>
      </w:pPr>
      <w:r w:rsidRPr="00200F0E">
        <w:rPr>
          <w:b/>
          <w:bCs/>
        </w:rPr>
        <w:t>Value:</w:t>
      </w:r>
      <w:r>
        <w:t xml:space="preserve"> </w:t>
      </w:r>
      <w:r w:rsidR="00200F0E">
        <w:tab/>
      </w:r>
      <w:r>
        <w:t xml:space="preserve">Contract value must have been 60% or </w:t>
      </w:r>
      <w:r w:rsidR="006101E8">
        <w:t>greater</w:t>
      </w:r>
      <w:r>
        <w:t xml:space="preserve"> of the contract</w:t>
      </w:r>
      <w:r w:rsidR="00200F0E">
        <w:t xml:space="preserve"> value</w:t>
      </w:r>
      <w:r>
        <w:t xml:space="preserve"> being sought </w:t>
      </w:r>
      <w:r w:rsidR="00200F0E">
        <w:t xml:space="preserve">under this </w:t>
      </w:r>
      <w:r>
        <w:t>this Competition.</w:t>
      </w:r>
    </w:p>
    <w:p w14:paraId="43915EF7" w14:textId="0C5AE67A" w:rsidR="00200F0E" w:rsidRDefault="00516165" w:rsidP="00117D78">
      <w:pPr>
        <w:ind w:left="1407" w:right="-1"/>
        <w:jc w:val="both"/>
      </w:pPr>
      <w:r>
        <w:t>*</w:t>
      </w:r>
      <w:r w:rsidR="005D5E36" w:rsidRPr="004B5A7A">
        <w:rPr>
          <w:b/>
          <w:bCs/>
        </w:rPr>
        <w:t>For evaluation purposes only</w:t>
      </w:r>
      <w:r w:rsidR="005D5E36">
        <w:t xml:space="preserve">, the Contracting Authority will </w:t>
      </w:r>
      <w:r>
        <w:t xml:space="preserve">use </w:t>
      </w:r>
      <w:r w:rsidR="000316DD">
        <w:t xml:space="preserve">the </w:t>
      </w:r>
      <w:r>
        <w:t>s</w:t>
      </w:r>
      <w:r w:rsidR="005D5E36">
        <w:t xml:space="preserve">tudent number set out </w:t>
      </w:r>
      <w:r w:rsidR="004B5A7A">
        <w:t xml:space="preserve">in </w:t>
      </w:r>
      <w:r w:rsidR="00B46D43">
        <w:t>Table 1 above</w:t>
      </w:r>
      <w:r w:rsidR="005D5E36">
        <w:t xml:space="preserve"> </w:t>
      </w:r>
      <w:r w:rsidR="000316DD">
        <w:t xml:space="preserve">to calculate the </w:t>
      </w:r>
      <w:r w:rsidR="00520092">
        <w:t xml:space="preserve">daily </w:t>
      </w:r>
      <w:r w:rsidR="000316DD">
        <w:t xml:space="preserve">reference </w:t>
      </w:r>
      <w:r w:rsidR="005D5E36">
        <w:t xml:space="preserve">number of </w:t>
      </w:r>
      <w:r w:rsidR="004B5A7A">
        <w:t>h</w:t>
      </w:r>
      <w:r w:rsidR="005D5E36">
        <w:t>ot meals</w:t>
      </w:r>
      <w:r>
        <w:t xml:space="preserve"> </w:t>
      </w:r>
      <w:r w:rsidR="000316DD">
        <w:t xml:space="preserve">(Number of Students x 1 </w:t>
      </w:r>
      <w:r w:rsidR="0079136A">
        <w:t xml:space="preserve">hot </w:t>
      </w:r>
      <w:r w:rsidR="000316DD">
        <w:t>meal</w:t>
      </w:r>
      <w:r w:rsidR="005F2C29">
        <w:t xml:space="preserve"> per day</w:t>
      </w:r>
      <w:r w:rsidR="000316DD">
        <w:t>)</w:t>
      </w:r>
      <w:r w:rsidR="00520092">
        <w:t>. E</w:t>
      </w:r>
      <w:r>
        <w:t xml:space="preserve">ach previous contract example </w:t>
      </w:r>
      <w:r w:rsidR="000316DD">
        <w:t xml:space="preserve">will be assessed </w:t>
      </w:r>
      <w:r w:rsidR="00520092">
        <w:t xml:space="preserve">against the resulting </w:t>
      </w:r>
      <w:r w:rsidR="00A34FD3">
        <w:t xml:space="preserve">daily </w:t>
      </w:r>
      <w:r w:rsidR="00520092">
        <w:t xml:space="preserve">reference number to determine whether it meets </w:t>
      </w:r>
      <w:r w:rsidR="000316DD">
        <w:t>the minimum delivery requirement</w:t>
      </w:r>
      <w:r w:rsidR="005F2C29">
        <w:t xml:space="preserve"> of 60% or more of</w:t>
      </w:r>
      <w:r w:rsidR="0079136A">
        <w:t xml:space="preserve"> </w:t>
      </w:r>
      <w:r w:rsidR="00520092">
        <w:t xml:space="preserve">the required </w:t>
      </w:r>
      <w:r w:rsidR="005F2C29">
        <w:t>meals</w:t>
      </w:r>
      <w:r>
        <w:t>.</w:t>
      </w:r>
    </w:p>
    <w:p w14:paraId="3AF50DC3" w14:textId="590D02C5" w:rsidR="00200F0E" w:rsidRDefault="0072370E" w:rsidP="00117D78">
      <w:pPr>
        <w:ind w:left="1407" w:right="-1"/>
        <w:jc w:val="both"/>
        <w:rPr>
          <w:rFonts w:asciiTheme="minorHAnsi" w:hAnsiTheme="minorHAnsi" w:cstheme="minorHAnsi"/>
          <w:szCs w:val="22"/>
        </w:rPr>
      </w:pPr>
      <w:r w:rsidRPr="002D120E">
        <w:rPr>
          <w:rFonts w:asciiTheme="minorHAnsi" w:hAnsiTheme="minorHAnsi" w:cstheme="minorHAnsi"/>
          <w:b/>
          <w:szCs w:val="22"/>
        </w:rPr>
        <w:t xml:space="preserve">Supporting Documents Required: </w:t>
      </w:r>
      <w:r w:rsidR="00200F0E">
        <w:rPr>
          <w:rFonts w:asciiTheme="minorHAnsi" w:hAnsiTheme="minorHAnsi" w:cstheme="minorHAnsi"/>
          <w:szCs w:val="22"/>
        </w:rPr>
        <w:t xml:space="preserve">Tenderer </w:t>
      </w:r>
      <w:r w:rsidR="00200F0E" w:rsidRPr="00BA756B">
        <w:rPr>
          <w:rFonts w:asciiTheme="minorHAnsi" w:hAnsiTheme="minorHAnsi" w:cstheme="minorHAnsi"/>
          <w:szCs w:val="22"/>
        </w:rPr>
        <w:t xml:space="preserve">must provide the contract examples and referee contact details in the table provided in </w:t>
      </w:r>
      <w:r w:rsidR="004A5019">
        <w:rPr>
          <w:rFonts w:asciiTheme="minorHAnsi" w:hAnsiTheme="minorHAnsi" w:cstheme="minorHAnsi"/>
          <w:szCs w:val="22"/>
        </w:rPr>
        <w:t>the TRD</w:t>
      </w:r>
      <w:r w:rsidR="00200F0E" w:rsidRPr="002403C5">
        <w:rPr>
          <w:rFonts w:asciiTheme="minorHAnsi" w:hAnsiTheme="minorHAnsi" w:cstheme="minorHAnsi"/>
          <w:szCs w:val="22"/>
        </w:rPr>
        <w:t xml:space="preserve"> for</w:t>
      </w:r>
      <w:r w:rsidR="00200F0E" w:rsidRPr="00BA756B">
        <w:rPr>
          <w:rFonts w:asciiTheme="minorHAnsi" w:hAnsiTheme="minorHAnsi" w:cstheme="minorHAnsi"/>
          <w:szCs w:val="22"/>
        </w:rPr>
        <w:t xml:space="preserve"> each of the contract examples given.</w:t>
      </w:r>
    </w:p>
    <w:p w14:paraId="661DB81F" w14:textId="77777777" w:rsidR="0072370E" w:rsidRDefault="00130771" w:rsidP="00117D78">
      <w:pPr>
        <w:ind w:left="1407" w:right="-1"/>
        <w:jc w:val="both"/>
        <w:rPr>
          <w:rFonts w:asciiTheme="minorHAnsi" w:hAnsiTheme="minorHAnsi" w:cstheme="minorHAnsi"/>
          <w:szCs w:val="22"/>
        </w:rPr>
      </w:pPr>
      <w:r w:rsidRPr="000C59C4">
        <w:rPr>
          <w:rFonts w:asciiTheme="minorHAnsi" w:hAnsiTheme="minorHAnsi" w:cstheme="minorHAnsi"/>
          <w:b/>
          <w:bCs/>
          <w:szCs w:val="22"/>
        </w:rPr>
        <w:t>In addition,</w:t>
      </w:r>
      <w:r w:rsidRPr="000C59C4">
        <w:rPr>
          <w:rFonts w:asciiTheme="minorHAnsi" w:hAnsiTheme="minorHAnsi" w:cstheme="minorHAnsi"/>
          <w:szCs w:val="22"/>
        </w:rPr>
        <w:t xml:space="preserve"> Tender</w:t>
      </w:r>
      <w:r w:rsidR="004B5A7A" w:rsidRPr="000C59C4">
        <w:rPr>
          <w:rFonts w:asciiTheme="minorHAnsi" w:hAnsiTheme="minorHAnsi" w:cstheme="minorHAnsi"/>
          <w:szCs w:val="22"/>
        </w:rPr>
        <w:t>er</w:t>
      </w:r>
      <w:r w:rsidRPr="000C59C4">
        <w:rPr>
          <w:rFonts w:asciiTheme="minorHAnsi" w:hAnsiTheme="minorHAnsi" w:cstheme="minorHAnsi"/>
          <w:szCs w:val="22"/>
        </w:rPr>
        <w:t xml:space="preserve">s must provide one referee in respect of each reference contract provided, who shall verify the information provided in each of the reference contracts in respect of this Competition. </w:t>
      </w:r>
      <w:r w:rsidRPr="000C59C4">
        <w:rPr>
          <w:rFonts w:asciiTheme="minorHAnsi" w:hAnsiTheme="minorHAnsi" w:cstheme="minorHAnsi"/>
          <w:b/>
          <w:bCs/>
          <w:szCs w:val="22"/>
        </w:rPr>
        <w:t xml:space="preserve">Tenderers must </w:t>
      </w:r>
      <w:r w:rsidR="004B5A7A" w:rsidRPr="000C59C4">
        <w:rPr>
          <w:rFonts w:asciiTheme="minorHAnsi" w:hAnsiTheme="minorHAnsi" w:cstheme="minorHAnsi"/>
          <w:b/>
          <w:bCs/>
          <w:szCs w:val="22"/>
        </w:rPr>
        <w:t xml:space="preserve">also </w:t>
      </w:r>
      <w:r w:rsidRPr="000C59C4">
        <w:rPr>
          <w:rFonts w:asciiTheme="minorHAnsi" w:hAnsiTheme="minorHAnsi" w:cstheme="minorHAnsi"/>
          <w:b/>
          <w:bCs/>
          <w:szCs w:val="22"/>
        </w:rPr>
        <w:t>provide</w:t>
      </w:r>
      <w:r w:rsidRPr="000C59C4">
        <w:rPr>
          <w:rFonts w:asciiTheme="minorHAnsi" w:hAnsiTheme="minorHAnsi" w:cstheme="minorHAnsi"/>
          <w:szCs w:val="22"/>
        </w:rPr>
        <w:t xml:space="preserve"> with their Response a </w:t>
      </w:r>
      <w:r w:rsidR="006101E8" w:rsidRPr="000C59C4">
        <w:rPr>
          <w:rFonts w:asciiTheme="minorHAnsi" w:hAnsiTheme="minorHAnsi" w:cstheme="minorHAnsi"/>
          <w:b/>
          <w:szCs w:val="22"/>
        </w:rPr>
        <w:t xml:space="preserve">satisfactory </w:t>
      </w:r>
      <w:r w:rsidRPr="000C59C4">
        <w:rPr>
          <w:rFonts w:asciiTheme="minorHAnsi" w:hAnsiTheme="minorHAnsi" w:cstheme="minorHAnsi"/>
          <w:b/>
          <w:szCs w:val="22"/>
        </w:rPr>
        <w:t>written reference from the named referee</w:t>
      </w:r>
      <w:r w:rsidRPr="004A5019">
        <w:rPr>
          <w:rFonts w:asciiTheme="minorHAnsi" w:hAnsiTheme="minorHAnsi" w:cstheme="minorHAnsi"/>
          <w:szCs w:val="22"/>
        </w:rPr>
        <w:t xml:space="preserve"> in respect of each of the contract examples submitted.</w:t>
      </w:r>
      <w:bookmarkStart w:id="1" w:name="Text81"/>
    </w:p>
    <w:p w14:paraId="1D2D65A4" w14:textId="77777777" w:rsidR="0072370E" w:rsidRDefault="0072370E" w:rsidP="00117D78">
      <w:pPr>
        <w:ind w:left="1407" w:right="-1"/>
        <w:jc w:val="both"/>
      </w:pPr>
      <w:r>
        <w:t>A satisfactory written reference is defined as one where the referee confirms that the contract information provided by the Tenderer is correct and that the contract was delivered to the required specification and met the required service levels.</w:t>
      </w:r>
    </w:p>
    <w:p w14:paraId="71A0F906" w14:textId="77777777" w:rsidR="0072370E" w:rsidRDefault="0072370E" w:rsidP="00117D78">
      <w:pPr>
        <w:ind w:left="1407" w:right="-1"/>
        <w:jc w:val="both"/>
      </w:pPr>
      <w:r>
        <w:t>Each reference must confirm and be of sufficient detail so as to satisfy the Contracting Authority as to the veracity of the information provided. These references must be either provided as a scanned copy of a letter which has been duly signed by the reference organisation’s authorised representative or provided in a format which is fully traceable to the reference organisation’s authorised representative, such as an email with the sender’s email address clearly shown. In order to verify the reference, or in the event of insufficient detail in the reference, the Contracting Authority may contact the referee for verification purposes without prior notice to the Tenderer.</w:t>
      </w:r>
    </w:p>
    <w:p w14:paraId="477E6114" w14:textId="77777777" w:rsidR="0072370E" w:rsidRDefault="0072370E" w:rsidP="00117D78">
      <w:pPr>
        <w:pStyle w:val="ListParagraph"/>
        <w:ind w:left="1406" w:right="-1"/>
        <w:jc w:val="both"/>
        <w:rPr>
          <w:rFonts w:asciiTheme="minorHAnsi" w:hAnsiTheme="minorHAnsi" w:cstheme="minorHAnsi"/>
          <w:b/>
          <w:szCs w:val="22"/>
        </w:rPr>
      </w:pPr>
      <w:r w:rsidRPr="00130771">
        <w:rPr>
          <w:rFonts w:asciiTheme="minorHAnsi" w:hAnsiTheme="minorHAnsi" w:cstheme="minorHAnsi"/>
          <w:b/>
          <w:bCs/>
          <w:szCs w:val="22"/>
        </w:rPr>
        <w:lastRenderedPageBreak/>
        <w:t>For the avoidance of doubt,</w:t>
      </w:r>
      <w:r w:rsidRPr="00BA756B">
        <w:rPr>
          <w:rFonts w:asciiTheme="minorHAnsi" w:hAnsiTheme="minorHAnsi" w:cstheme="minorHAnsi"/>
          <w:szCs w:val="22"/>
        </w:rPr>
        <w:t xml:space="preserve"> </w:t>
      </w:r>
      <w:r>
        <w:rPr>
          <w:rFonts w:asciiTheme="minorHAnsi" w:hAnsiTheme="minorHAnsi" w:cstheme="minorHAnsi"/>
          <w:szCs w:val="22"/>
        </w:rPr>
        <w:t>Tenderer’s</w:t>
      </w:r>
      <w:r w:rsidRPr="00BA756B">
        <w:rPr>
          <w:rFonts w:asciiTheme="minorHAnsi" w:hAnsiTheme="minorHAnsi" w:cstheme="minorHAnsi"/>
          <w:szCs w:val="22"/>
        </w:rPr>
        <w:t xml:space="preserve"> must submit the documentation requested above with their </w:t>
      </w:r>
      <w:r>
        <w:rPr>
          <w:rFonts w:asciiTheme="minorHAnsi" w:hAnsiTheme="minorHAnsi" w:cstheme="minorHAnsi"/>
          <w:szCs w:val="22"/>
        </w:rPr>
        <w:t>submission</w:t>
      </w:r>
      <w:r w:rsidRPr="00BA756B">
        <w:rPr>
          <w:rFonts w:asciiTheme="minorHAnsi" w:hAnsiTheme="minorHAnsi" w:cstheme="minorHAnsi"/>
          <w:b/>
          <w:szCs w:val="22"/>
        </w:rPr>
        <w:t>.</w:t>
      </w:r>
    </w:p>
    <w:p w14:paraId="030A5E0E" w14:textId="77777777" w:rsidR="00D20F2C" w:rsidRPr="000E7051" w:rsidRDefault="00D20F2C" w:rsidP="000E7051">
      <w:pPr>
        <w:ind w:right="459"/>
        <w:jc w:val="both"/>
        <w:rPr>
          <w:rFonts w:asciiTheme="minorHAnsi" w:hAnsiTheme="minorHAnsi" w:cstheme="minorHAnsi"/>
          <w:b/>
          <w:szCs w:val="22"/>
        </w:rPr>
      </w:pPr>
    </w:p>
    <w:bookmarkEnd w:id="1"/>
    <w:p w14:paraId="45BDCDD1" w14:textId="77777777" w:rsidR="003C0FB1" w:rsidRDefault="003C0FB1" w:rsidP="00EE6D3D">
      <w:pPr>
        <w:pStyle w:val="Heading2"/>
        <w:numPr>
          <w:ilvl w:val="1"/>
          <w:numId w:val="4"/>
        </w:numPr>
        <w:tabs>
          <w:tab w:val="clear" w:pos="390"/>
        </w:tabs>
        <w:spacing w:before="0" w:after="120"/>
        <w:ind w:left="0" w:firstLine="0"/>
        <w:jc w:val="both"/>
      </w:pPr>
      <w:r w:rsidRPr="000E5DB7">
        <w:t>Award Criteria</w:t>
      </w:r>
    </w:p>
    <w:tbl>
      <w:tblPr>
        <w:tblW w:w="5000" w:type="pct"/>
        <w:tblLook w:val="01E0" w:firstRow="1" w:lastRow="1" w:firstColumn="1" w:lastColumn="1" w:noHBand="0" w:noVBand="0"/>
      </w:tblPr>
      <w:tblGrid>
        <w:gridCol w:w="709"/>
        <w:gridCol w:w="8362"/>
      </w:tblGrid>
      <w:tr w:rsidR="00564F8A" w:rsidRPr="00CB5B77" w14:paraId="5C3D00C1" w14:textId="77777777" w:rsidTr="0013224B">
        <w:trPr>
          <w:trHeight w:val="595"/>
        </w:trPr>
        <w:tc>
          <w:tcPr>
            <w:tcW w:w="391" w:type="pct"/>
          </w:tcPr>
          <w:p w14:paraId="1D8D97F4" w14:textId="77777777" w:rsidR="00564F8A" w:rsidRPr="00810B05" w:rsidRDefault="00C214B1">
            <w:pPr>
              <w:spacing w:line="320" w:lineRule="exact"/>
              <w:jc w:val="both"/>
              <w:rPr>
                <w:color w:val="0000FF"/>
              </w:rPr>
            </w:pPr>
            <w:r>
              <w:rPr>
                <w:color w:val="0000FF"/>
              </w:rPr>
              <w:t>3</w:t>
            </w:r>
            <w:r w:rsidR="00564F8A" w:rsidRPr="00810B05">
              <w:rPr>
                <w:color w:val="0000FF"/>
              </w:rPr>
              <w:t>.3.1</w:t>
            </w:r>
          </w:p>
        </w:tc>
        <w:tc>
          <w:tcPr>
            <w:tcW w:w="4609" w:type="pct"/>
          </w:tcPr>
          <w:p w14:paraId="35E2E376" w14:textId="7924AE52" w:rsidR="00C214B1" w:rsidRPr="00507FE4" w:rsidRDefault="00564F8A" w:rsidP="00EE6D3D">
            <w:pPr>
              <w:jc w:val="both"/>
            </w:pPr>
            <w:r w:rsidRPr="00507FE4">
              <w:t>The Services Contract will be awarded on the basis of the most economically advantageous</w:t>
            </w:r>
            <w:r w:rsidR="00456969">
              <w:t xml:space="preserve"> </w:t>
            </w:r>
            <w:r w:rsidRPr="00507FE4">
              <w:t>tender as identified in accordance with the following criteria:</w:t>
            </w:r>
          </w:p>
        </w:tc>
      </w:tr>
    </w:tbl>
    <w:p w14:paraId="4BAC0D5B" w14:textId="0F4082C4" w:rsidR="006105AD" w:rsidRDefault="006105AD" w:rsidP="00E27DAA">
      <w:pPr>
        <w:tabs>
          <w:tab w:val="left" w:pos="1960"/>
        </w:tabs>
        <w:ind w:left="851"/>
        <w:rPr>
          <w:b/>
          <w:bCs/>
          <w:shd w:val="clear" w:color="auto" w:fill="FFFF00"/>
        </w:rPr>
      </w:pPr>
      <w:r w:rsidRPr="00FB00DC">
        <w:rPr>
          <w:b/>
          <w:bCs/>
        </w:rPr>
        <w:t>Mandatory Requirements which are subject to a Pass/Fail Assessment</w:t>
      </w:r>
    </w:p>
    <w:p w14:paraId="2B52D29E" w14:textId="22893E84" w:rsidR="00C214B1" w:rsidRDefault="00C45649" w:rsidP="00E27DAA">
      <w:pPr>
        <w:tabs>
          <w:tab w:val="left" w:pos="1960"/>
        </w:tabs>
        <w:ind w:left="851"/>
      </w:pPr>
      <w:r>
        <w:t xml:space="preserve">The </w:t>
      </w:r>
      <w:r w:rsidR="00C214B1">
        <w:t xml:space="preserve">Mandatory Requirement </w:t>
      </w:r>
      <w:r>
        <w:t>is</w:t>
      </w:r>
      <w:r w:rsidR="00C214B1">
        <w:t xml:space="preserve"> identified below by the use of the letters “MR”. </w:t>
      </w:r>
    </w:p>
    <w:p w14:paraId="2366BD75" w14:textId="64D10069" w:rsidR="00C45649" w:rsidRDefault="00C45649" w:rsidP="00E27DAA">
      <w:pPr>
        <w:ind w:left="851"/>
        <w:jc w:val="both"/>
      </w:pPr>
      <w:r>
        <w:t xml:space="preserve">The </w:t>
      </w:r>
      <w:r w:rsidR="00C214B1">
        <w:t xml:space="preserve">Tenderers’ response to </w:t>
      </w:r>
      <w:r w:rsidR="00016AA8">
        <w:t>a Mandatory</w:t>
      </w:r>
      <w:r w:rsidR="00016AA8" w:rsidDel="00016AA8">
        <w:t xml:space="preserve"> </w:t>
      </w:r>
      <w:r w:rsidR="00016AA8">
        <w:t>R</w:t>
      </w:r>
      <w:r w:rsidR="00C214B1">
        <w:t>equirement will be evaluated on a Pass/Fail basis. Tenderers must meet</w:t>
      </w:r>
      <w:r>
        <w:t xml:space="preserve"> </w:t>
      </w:r>
      <w:r w:rsidR="00C214B1">
        <w:t>th</w:t>
      </w:r>
      <w:r>
        <w:t xml:space="preserve">is </w:t>
      </w:r>
      <w:r w:rsidR="00C214B1">
        <w:t xml:space="preserve">Mandatory Requirement. </w:t>
      </w:r>
    </w:p>
    <w:p w14:paraId="377F04FA" w14:textId="77777777" w:rsidR="00C214B1" w:rsidRDefault="00C214B1" w:rsidP="00E27DAA">
      <w:pPr>
        <w:ind w:left="851"/>
        <w:jc w:val="both"/>
      </w:pPr>
      <w:r>
        <w:t xml:space="preserve">If the Tenderer fails to meet </w:t>
      </w:r>
      <w:r w:rsidR="00C45649">
        <w:t>the</w:t>
      </w:r>
      <w:r>
        <w:t xml:space="preserve"> requirement designated as a Mandatory Requirement, the Tender will not be evaluated in respect of the Qualitative Award Criteria </w:t>
      </w:r>
      <w:r w:rsidR="00C45649">
        <w:t xml:space="preserve">and </w:t>
      </w:r>
      <w:r>
        <w:t>will be eliminated from further participation in the Competition.</w:t>
      </w:r>
    </w:p>
    <w:p w14:paraId="1EEEABA3" w14:textId="77777777" w:rsidR="000F1980" w:rsidRPr="00AD41CB" w:rsidRDefault="000F1980" w:rsidP="00990731">
      <w:pPr>
        <w:rPr>
          <w:rFonts w:cstheme="minorHAnsi"/>
          <w:sz w:val="20"/>
          <w:szCs w:val="20"/>
        </w:rPr>
      </w:pPr>
    </w:p>
    <w:tbl>
      <w:tblPr>
        <w:tblStyle w:val="TableGrid2"/>
        <w:tblW w:w="4612" w:type="pct"/>
        <w:tblInd w:w="704" w:type="dxa"/>
        <w:tblLook w:val="04A0" w:firstRow="1" w:lastRow="0" w:firstColumn="1" w:lastColumn="0" w:noHBand="0" w:noVBand="1"/>
      </w:tblPr>
      <w:tblGrid>
        <w:gridCol w:w="1134"/>
        <w:gridCol w:w="1419"/>
        <w:gridCol w:w="5805"/>
      </w:tblGrid>
      <w:tr w:rsidR="007C19F5" w:rsidRPr="008602D8" w14:paraId="0E29DE6E" w14:textId="77777777" w:rsidTr="00C2134E">
        <w:trPr>
          <w:trHeight w:val="543"/>
        </w:trPr>
        <w:tc>
          <w:tcPr>
            <w:tcW w:w="678" w:type="pct"/>
            <w:shd w:val="clear" w:color="auto" w:fill="333399"/>
          </w:tcPr>
          <w:p w14:paraId="453B4443" w14:textId="77777777" w:rsidR="007C19F5" w:rsidRPr="008602D8" w:rsidRDefault="007C19F5" w:rsidP="00EE6D3D">
            <w:pPr>
              <w:spacing w:before="0"/>
              <w:rPr>
                <w:rFonts w:asciiTheme="minorHAnsi" w:hAnsiTheme="minorHAnsi" w:cstheme="minorHAnsi"/>
                <w:b/>
                <w:color w:val="FFFFFF"/>
                <w:sz w:val="22"/>
                <w:szCs w:val="28"/>
                <w:lang w:eastAsia="en-GB"/>
              </w:rPr>
            </w:pPr>
            <w:r w:rsidRPr="008602D8">
              <w:rPr>
                <w:rFonts w:asciiTheme="minorHAnsi" w:hAnsiTheme="minorHAnsi" w:cstheme="minorHAnsi"/>
                <w:b/>
                <w:color w:val="FFFFFF"/>
                <w:sz w:val="22"/>
                <w:szCs w:val="28"/>
                <w:lang w:eastAsia="en-GB"/>
              </w:rPr>
              <w:t>ID</w:t>
            </w:r>
          </w:p>
        </w:tc>
        <w:tc>
          <w:tcPr>
            <w:tcW w:w="849" w:type="pct"/>
            <w:shd w:val="clear" w:color="auto" w:fill="333399"/>
          </w:tcPr>
          <w:p w14:paraId="0DB69316" w14:textId="77777777" w:rsidR="007C19F5" w:rsidRPr="008602D8" w:rsidRDefault="007C19F5" w:rsidP="00EE6D3D">
            <w:pPr>
              <w:spacing w:before="0"/>
              <w:rPr>
                <w:rFonts w:asciiTheme="minorHAnsi" w:hAnsiTheme="minorHAnsi" w:cstheme="minorHAnsi"/>
                <w:b/>
                <w:color w:val="FFFFFF"/>
                <w:sz w:val="22"/>
                <w:szCs w:val="28"/>
                <w:lang w:eastAsia="en-GB"/>
              </w:rPr>
            </w:pPr>
            <w:r w:rsidRPr="008602D8">
              <w:rPr>
                <w:rFonts w:asciiTheme="minorHAnsi" w:hAnsiTheme="minorHAnsi" w:cstheme="minorHAnsi"/>
                <w:b/>
                <w:color w:val="FFFFFF"/>
                <w:sz w:val="22"/>
                <w:szCs w:val="28"/>
                <w:lang w:eastAsia="en-GB"/>
              </w:rPr>
              <w:t>Criteria</w:t>
            </w:r>
          </w:p>
        </w:tc>
        <w:tc>
          <w:tcPr>
            <w:tcW w:w="3473" w:type="pct"/>
            <w:shd w:val="clear" w:color="auto" w:fill="333399"/>
          </w:tcPr>
          <w:p w14:paraId="3035772E" w14:textId="77777777" w:rsidR="007C19F5" w:rsidRPr="008602D8" w:rsidRDefault="007C19F5" w:rsidP="00EE6D3D">
            <w:pPr>
              <w:spacing w:before="0"/>
              <w:rPr>
                <w:rFonts w:asciiTheme="minorHAnsi" w:hAnsiTheme="minorHAnsi" w:cstheme="minorHAnsi"/>
                <w:b/>
                <w:color w:val="FFFFFF"/>
                <w:sz w:val="22"/>
                <w:szCs w:val="28"/>
                <w:lang w:eastAsia="en-GB"/>
              </w:rPr>
            </w:pPr>
            <w:r w:rsidRPr="008602D8">
              <w:rPr>
                <w:rFonts w:asciiTheme="minorHAnsi" w:hAnsiTheme="minorHAnsi" w:cstheme="minorHAnsi"/>
                <w:b/>
                <w:color w:val="FFFFFF"/>
                <w:sz w:val="22"/>
                <w:szCs w:val="28"/>
                <w:lang w:eastAsia="en-GB"/>
              </w:rPr>
              <w:t>Requirement</w:t>
            </w:r>
          </w:p>
        </w:tc>
      </w:tr>
      <w:tr w:rsidR="007C19F5" w:rsidRPr="008602D8" w14:paraId="53949F66" w14:textId="77777777" w:rsidTr="00C2134E">
        <w:trPr>
          <w:trHeight w:val="699"/>
        </w:trPr>
        <w:tc>
          <w:tcPr>
            <w:tcW w:w="678" w:type="pct"/>
          </w:tcPr>
          <w:p w14:paraId="7746D6B5" w14:textId="77777777" w:rsidR="007C19F5" w:rsidRPr="008602D8" w:rsidRDefault="007C19F5" w:rsidP="00C2134E">
            <w:pPr>
              <w:spacing w:before="0"/>
              <w:jc w:val="left"/>
              <w:outlineLvl w:val="2"/>
              <w:rPr>
                <w:rFonts w:asciiTheme="minorHAnsi" w:hAnsiTheme="minorHAnsi" w:cstheme="minorHAnsi"/>
                <w:spacing w:val="5"/>
                <w:sz w:val="22"/>
                <w:szCs w:val="28"/>
                <w:lang w:eastAsia="en-GB"/>
              </w:rPr>
            </w:pPr>
            <w:r w:rsidRPr="008602D8">
              <w:rPr>
                <w:rFonts w:asciiTheme="minorHAnsi" w:hAnsiTheme="minorHAnsi" w:cstheme="minorHAnsi"/>
                <w:spacing w:val="5"/>
                <w:sz w:val="22"/>
                <w:szCs w:val="28"/>
                <w:lang w:eastAsia="en-GB"/>
              </w:rPr>
              <w:t>MR01</w:t>
            </w:r>
          </w:p>
          <w:p w14:paraId="73A7D928" w14:textId="77777777" w:rsidR="007C19F5" w:rsidRPr="008602D8" w:rsidRDefault="007C19F5" w:rsidP="00C2134E">
            <w:pPr>
              <w:spacing w:before="0"/>
              <w:jc w:val="left"/>
              <w:outlineLvl w:val="2"/>
              <w:rPr>
                <w:rFonts w:asciiTheme="minorHAnsi" w:hAnsiTheme="minorHAnsi" w:cstheme="minorHAnsi"/>
                <w:spacing w:val="5"/>
                <w:sz w:val="22"/>
                <w:szCs w:val="28"/>
                <w:lang w:eastAsia="en-GB"/>
              </w:rPr>
            </w:pPr>
            <w:r w:rsidRPr="008602D8">
              <w:rPr>
                <w:rFonts w:asciiTheme="minorHAnsi" w:hAnsiTheme="minorHAnsi" w:cstheme="minorHAnsi"/>
                <w:spacing w:val="5"/>
                <w:sz w:val="22"/>
                <w:szCs w:val="28"/>
                <w:lang w:eastAsia="en-GB"/>
              </w:rPr>
              <w:t>(MR)</w:t>
            </w:r>
          </w:p>
        </w:tc>
        <w:tc>
          <w:tcPr>
            <w:tcW w:w="849" w:type="pct"/>
          </w:tcPr>
          <w:p w14:paraId="0942DA08" w14:textId="77777777" w:rsidR="007C19F5" w:rsidRPr="008602D8" w:rsidRDefault="007C19F5" w:rsidP="00C2134E">
            <w:pPr>
              <w:spacing w:before="0"/>
              <w:jc w:val="left"/>
              <w:outlineLvl w:val="2"/>
              <w:rPr>
                <w:rFonts w:asciiTheme="minorHAnsi" w:hAnsiTheme="minorHAnsi" w:cstheme="minorHAnsi"/>
                <w:spacing w:val="5"/>
                <w:sz w:val="22"/>
                <w:szCs w:val="28"/>
                <w:lang w:eastAsia="en-GB"/>
              </w:rPr>
            </w:pPr>
            <w:r w:rsidRPr="008602D8">
              <w:rPr>
                <w:rFonts w:asciiTheme="minorHAnsi" w:hAnsiTheme="minorHAnsi" w:cstheme="minorHAnsi"/>
                <w:sz w:val="22"/>
                <w:szCs w:val="28"/>
              </w:rPr>
              <w:t>Site Visit</w:t>
            </w:r>
          </w:p>
          <w:p w14:paraId="64B31A2E" w14:textId="77777777" w:rsidR="002403C5" w:rsidRPr="008602D8" w:rsidRDefault="008273FC" w:rsidP="00C2134E">
            <w:pPr>
              <w:spacing w:before="0"/>
              <w:jc w:val="left"/>
              <w:outlineLvl w:val="2"/>
              <w:rPr>
                <w:rFonts w:asciiTheme="minorHAnsi" w:hAnsiTheme="minorHAnsi" w:cstheme="minorHAnsi"/>
                <w:spacing w:val="5"/>
                <w:sz w:val="22"/>
                <w:szCs w:val="28"/>
                <w:lang w:eastAsia="en-GB"/>
              </w:rPr>
            </w:pPr>
            <w:r w:rsidRPr="008602D8">
              <w:rPr>
                <w:rFonts w:asciiTheme="minorHAnsi" w:hAnsiTheme="minorHAnsi" w:cstheme="minorHAnsi"/>
                <w:spacing w:val="5"/>
                <w:sz w:val="22"/>
                <w:szCs w:val="28"/>
                <w:lang w:eastAsia="en-GB"/>
              </w:rPr>
              <w:t>And</w:t>
            </w:r>
          </w:p>
          <w:p w14:paraId="4600362B" w14:textId="2DC83493" w:rsidR="008273FC" w:rsidRPr="008602D8" w:rsidRDefault="00BC381B" w:rsidP="00C2134E">
            <w:pPr>
              <w:spacing w:before="0"/>
              <w:jc w:val="left"/>
              <w:outlineLvl w:val="2"/>
              <w:rPr>
                <w:rFonts w:asciiTheme="minorHAnsi" w:hAnsiTheme="minorHAnsi" w:cstheme="minorHAnsi"/>
                <w:spacing w:val="5"/>
                <w:sz w:val="22"/>
                <w:szCs w:val="28"/>
                <w:lang w:val="en-US" w:eastAsia="en-GB"/>
              </w:rPr>
            </w:pPr>
            <w:r>
              <w:rPr>
                <w:rFonts w:asciiTheme="minorHAnsi" w:hAnsiTheme="minorHAnsi" w:cstheme="minorHAnsi"/>
                <w:spacing w:val="5"/>
                <w:sz w:val="22"/>
                <w:szCs w:val="28"/>
                <w:lang w:eastAsia="en-GB"/>
              </w:rPr>
              <w:t>S</w:t>
            </w:r>
            <w:r w:rsidR="002403C5" w:rsidRPr="008602D8">
              <w:rPr>
                <w:rFonts w:asciiTheme="minorHAnsi" w:hAnsiTheme="minorHAnsi" w:cstheme="minorHAnsi"/>
                <w:spacing w:val="5"/>
                <w:sz w:val="22"/>
                <w:szCs w:val="28"/>
                <w:lang w:eastAsia="en-GB"/>
              </w:rPr>
              <w:t xml:space="preserve">ubmission of </w:t>
            </w:r>
            <w:r w:rsidR="0082549A" w:rsidRPr="008602D8">
              <w:rPr>
                <w:rFonts w:asciiTheme="minorHAnsi" w:hAnsiTheme="minorHAnsi" w:cstheme="minorHAnsi"/>
                <w:spacing w:val="5"/>
                <w:sz w:val="22"/>
                <w:szCs w:val="28"/>
                <w:lang w:eastAsia="en-GB"/>
              </w:rPr>
              <w:t xml:space="preserve">the required </w:t>
            </w:r>
            <w:r w:rsidR="008273FC" w:rsidRPr="008602D8">
              <w:rPr>
                <w:rFonts w:asciiTheme="minorHAnsi" w:hAnsiTheme="minorHAnsi" w:cstheme="minorHAnsi"/>
                <w:spacing w:val="5"/>
                <w:sz w:val="22"/>
                <w:szCs w:val="28"/>
                <w:lang w:eastAsia="en-GB"/>
              </w:rPr>
              <w:t xml:space="preserve">Declaration </w:t>
            </w:r>
          </w:p>
        </w:tc>
        <w:tc>
          <w:tcPr>
            <w:tcW w:w="3473" w:type="pct"/>
          </w:tcPr>
          <w:p w14:paraId="112AF933" w14:textId="77777777" w:rsidR="006269D5" w:rsidRPr="008602D8" w:rsidRDefault="007C19F5" w:rsidP="00C2134E">
            <w:pPr>
              <w:spacing w:before="0"/>
              <w:jc w:val="left"/>
              <w:rPr>
                <w:rFonts w:asciiTheme="minorHAnsi" w:hAnsiTheme="minorHAnsi" w:cstheme="minorHAnsi"/>
                <w:sz w:val="22"/>
                <w:szCs w:val="28"/>
              </w:rPr>
            </w:pPr>
            <w:r w:rsidRPr="008602D8">
              <w:rPr>
                <w:rFonts w:asciiTheme="minorHAnsi" w:hAnsiTheme="minorHAnsi" w:cstheme="minorHAnsi"/>
                <w:sz w:val="22"/>
                <w:szCs w:val="28"/>
              </w:rPr>
              <w:t>The Contracting Authority requires all Tenderers to visit and review the entire school campus</w:t>
            </w:r>
            <w:r w:rsidR="00A431B1" w:rsidRPr="008602D8">
              <w:rPr>
                <w:rFonts w:asciiTheme="minorHAnsi" w:hAnsiTheme="minorHAnsi" w:cstheme="minorHAnsi"/>
                <w:sz w:val="22"/>
                <w:szCs w:val="28"/>
              </w:rPr>
              <w:t>.</w:t>
            </w:r>
            <w:r w:rsidR="006269D5" w:rsidRPr="008602D8">
              <w:rPr>
                <w:rFonts w:asciiTheme="minorHAnsi" w:hAnsiTheme="minorHAnsi" w:cstheme="minorHAnsi"/>
                <w:sz w:val="22"/>
                <w:szCs w:val="28"/>
              </w:rPr>
              <w:t xml:space="preserve"> </w:t>
            </w:r>
          </w:p>
          <w:p w14:paraId="38A6CA62" w14:textId="1341CC94" w:rsidR="006269D5" w:rsidRPr="008602D8" w:rsidRDefault="006269D5" w:rsidP="00C2134E">
            <w:pPr>
              <w:spacing w:before="0"/>
              <w:jc w:val="left"/>
              <w:rPr>
                <w:rFonts w:asciiTheme="minorHAnsi" w:hAnsiTheme="minorHAnsi" w:cstheme="minorHAnsi"/>
                <w:sz w:val="22"/>
                <w:szCs w:val="28"/>
              </w:rPr>
            </w:pPr>
            <w:r w:rsidRPr="008602D8">
              <w:rPr>
                <w:rFonts w:asciiTheme="minorHAnsi" w:hAnsiTheme="minorHAnsi" w:cstheme="minorHAnsi"/>
                <w:sz w:val="22"/>
                <w:szCs w:val="28"/>
              </w:rPr>
              <w:t xml:space="preserve">In advance of the mandatory site visit, Tenderers are required to have read and familiarised themselves with content and requirements set down </w:t>
            </w:r>
            <w:r w:rsidR="00016AA8" w:rsidRPr="008602D8">
              <w:rPr>
                <w:rFonts w:asciiTheme="minorHAnsi" w:hAnsiTheme="minorHAnsi" w:cstheme="minorHAnsi"/>
                <w:sz w:val="22"/>
                <w:szCs w:val="28"/>
              </w:rPr>
              <w:t>in the</w:t>
            </w:r>
            <w:r w:rsidRPr="008602D8">
              <w:rPr>
                <w:rFonts w:asciiTheme="minorHAnsi" w:hAnsiTheme="minorHAnsi" w:cstheme="minorHAnsi"/>
                <w:sz w:val="22"/>
                <w:szCs w:val="28"/>
              </w:rPr>
              <w:t xml:space="preserve"> Department of Education Technical Note Guidance </w:t>
            </w:r>
            <w:hyperlink r:id="rId28" w:history="1">
              <w:r w:rsidR="00623AF4" w:rsidRPr="008602D8">
                <w:rPr>
                  <w:rStyle w:val="Hyperlink"/>
                  <w:rFonts w:asciiTheme="minorHAnsi" w:hAnsiTheme="minorHAnsi" w:cstheme="minorHAnsi"/>
                  <w:b/>
                  <w:bCs/>
                  <w:sz w:val="22"/>
                  <w:szCs w:val="28"/>
                  <w:lang w:val="en-IE"/>
                </w:rPr>
                <w:t>SDG02 TN-06</w:t>
              </w:r>
            </w:hyperlink>
            <w:r w:rsidR="00016AA8" w:rsidRPr="008602D8">
              <w:rPr>
                <w:rFonts w:asciiTheme="minorHAnsi" w:hAnsiTheme="minorHAnsi" w:cstheme="minorHAnsi"/>
                <w:sz w:val="22"/>
                <w:szCs w:val="28"/>
              </w:rPr>
              <w:t xml:space="preserve"> </w:t>
            </w:r>
            <w:r w:rsidR="005213A5" w:rsidRPr="008602D8">
              <w:rPr>
                <w:rFonts w:asciiTheme="minorHAnsi" w:hAnsiTheme="minorHAnsi" w:cstheme="minorHAnsi"/>
                <w:sz w:val="22"/>
                <w:szCs w:val="28"/>
              </w:rPr>
              <w:t xml:space="preserve">(Guidance for Existing Primary Schools in Relation to Facilities for Provision of School Meals) </w:t>
            </w:r>
            <w:r w:rsidR="00016AA8" w:rsidRPr="008602D8">
              <w:rPr>
                <w:rFonts w:asciiTheme="minorHAnsi" w:hAnsiTheme="minorHAnsi" w:cstheme="minorHAnsi"/>
                <w:sz w:val="22"/>
                <w:szCs w:val="28"/>
              </w:rPr>
              <w:t>and section 2.20 above</w:t>
            </w:r>
            <w:r w:rsidRPr="008602D8">
              <w:rPr>
                <w:rFonts w:asciiTheme="minorHAnsi" w:hAnsiTheme="minorHAnsi" w:cstheme="minorHAnsi"/>
                <w:sz w:val="22"/>
                <w:szCs w:val="28"/>
              </w:rPr>
              <w:t>.</w:t>
            </w:r>
          </w:p>
          <w:p w14:paraId="68D65625" w14:textId="77777777" w:rsidR="00EC5DCB" w:rsidRDefault="004A5019" w:rsidP="00C2134E">
            <w:pPr>
              <w:jc w:val="left"/>
              <w:rPr>
                <w:rFonts w:asciiTheme="minorHAnsi" w:hAnsiTheme="minorHAnsi" w:cstheme="minorHAnsi"/>
                <w:sz w:val="22"/>
                <w:szCs w:val="28"/>
              </w:rPr>
            </w:pPr>
            <w:r w:rsidRPr="008602D8">
              <w:rPr>
                <w:rFonts w:asciiTheme="minorHAnsi" w:hAnsiTheme="minorHAnsi" w:cstheme="minorHAnsi"/>
                <w:sz w:val="22"/>
                <w:szCs w:val="28"/>
              </w:rPr>
              <w:t xml:space="preserve">In particular, Tenderers proposing to utilise regeneration ovens and associated facilities, including pods/mobile catering unit, are required to provide a detailed statement as to how they will ensure compliance with food legislation, Building Regulations and the requirements as set out in the Department of Education Technical Note Guidance </w:t>
            </w:r>
            <w:hyperlink r:id="rId29" w:history="1">
              <w:r w:rsidR="00623AF4" w:rsidRPr="008602D8">
                <w:rPr>
                  <w:rStyle w:val="Hyperlink"/>
                  <w:rFonts w:asciiTheme="minorHAnsi" w:hAnsiTheme="minorHAnsi" w:cstheme="minorHAnsi"/>
                  <w:b/>
                  <w:bCs/>
                  <w:sz w:val="22"/>
                  <w:szCs w:val="28"/>
                  <w:lang w:val="en-IE"/>
                </w:rPr>
                <w:t>SDG02 TN-06</w:t>
              </w:r>
            </w:hyperlink>
            <w:r w:rsidRPr="008602D8">
              <w:rPr>
                <w:rFonts w:asciiTheme="minorHAnsi" w:hAnsiTheme="minorHAnsi" w:cstheme="minorHAnsi"/>
                <w:sz w:val="22"/>
                <w:szCs w:val="28"/>
              </w:rPr>
              <w:t>.</w:t>
            </w:r>
          </w:p>
          <w:p w14:paraId="0AD01A01" w14:textId="0CBFB526" w:rsidR="00EC5DCB" w:rsidRPr="008602D8" w:rsidRDefault="004A5019" w:rsidP="00C2134E">
            <w:pPr>
              <w:jc w:val="left"/>
              <w:rPr>
                <w:rFonts w:asciiTheme="minorHAnsi" w:hAnsiTheme="minorHAnsi" w:cstheme="minorHAnsi"/>
                <w:b/>
                <w:sz w:val="22"/>
                <w:szCs w:val="28"/>
              </w:rPr>
            </w:pPr>
            <w:r w:rsidRPr="008602D8">
              <w:rPr>
                <w:rFonts w:asciiTheme="minorHAnsi" w:hAnsiTheme="minorHAnsi" w:cstheme="minorHAnsi"/>
                <w:b/>
                <w:sz w:val="22"/>
                <w:szCs w:val="28"/>
              </w:rPr>
              <w:t>Note: If the Tenderer’s position is that no works are required</w:t>
            </w:r>
            <w:r w:rsidRPr="008602D8">
              <w:rPr>
                <w:rFonts w:asciiTheme="minorHAnsi" w:hAnsiTheme="minorHAnsi" w:cstheme="minorHAnsi"/>
                <w:sz w:val="22"/>
                <w:szCs w:val="28"/>
              </w:rPr>
              <w:t xml:space="preserve">, </w:t>
            </w:r>
            <w:r w:rsidRPr="008602D8">
              <w:rPr>
                <w:rFonts w:asciiTheme="minorHAnsi" w:hAnsiTheme="minorHAnsi" w:cstheme="minorHAnsi"/>
                <w:b/>
                <w:sz w:val="22"/>
                <w:szCs w:val="28"/>
              </w:rPr>
              <w:t>then the rationale for this position must be clearly set out in the declaration referred to below.</w:t>
            </w:r>
          </w:p>
          <w:p w14:paraId="06F57739" w14:textId="77777777" w:rsidR="0058360B" w:rsidRDefault="0058360B" w:rsidP="00C2134E">
            <w:pPr>
              <w:spacing w:before="0"/>
              <w:jc w:val="left"/>
              <w:rPr>
                <w:rFonts w:asciiTheme="minorHAnsi" w:hAnsiTheme="minorHAnsi" w:cstheme="minorHAnsi"/>
                <w:b/>
                <w:bCs/>
                <w:sz w:val="22"/>
                <w:szCs w:val="28"/>
              </w:rPr>
            </w:pPr>
          </w:p>
          <w:p w14:paraId="104A409F" w14:textId="4EBBA5B8" w:rsidR="0058360B" w:rsidRPr="008602D8" w:rsidRDefault="00FD7C4A" w:rsidP="00C2134E">
            <w:pPr>
              <w:spacing w:before="0"/>
              <w:jc w:val="left"/>
              <w:rPr>
                <w:rFonts w:asciiTheme="minorHAnsi" w:hAnsiTheme="minorHAnsi" w:cstheme="minorHAnsi"/>
                <w:b/>
                <w:bCs/>
                <w:sz w:val="22"/>
                <w:szCs w:val="28"/>
              </w:rPr>
            </w:pPr>
            <w:r w:rsidRPr="008602D8">
              <w:rPr>
                <w:rFonts w:asciiTheme="minorHAnsi" w:hAnsiTheme="minorHAnsi" w:cstheme="minorHAnsi"/>
                <w:b/>
                <w:bCs/>
                <w:sz w:val="22"/>
                <w:szCs w:val="28"/>
              </w:rPr>
              <w:t>To pass this Mandatory requirement Tenderers must:</w:t>
            </w:r>
          </w:p>
          <w:p w14:paraId="31683A92" w14:textId="77777777" w:rsidR="004A5019" w:rsidRPr="008602D8" w:rsidRDefault="00FD7C4A" w:rsidP="00034298">
            <w:pPr>
              <w:pStyle w:val="ListParagraph"/>
              <w:numPr>
                <w:ilvl w:val="0"/>
                <w:numId w:val="14"/>
              </w:numPr>
              <w:spacing w:before="0" w:after="0"/>
              <w:jc w:val="left"/>
              <w:rPr>
                <w:rFonts w:asciiTheme="minorHAnsi" w:hAnsiTheme="minorHAnsi" w:cstheme="minorHAnsi"/>
                <w:sz w:val="22"/>
                <w:szCs w:val="28"/>
              </w:rPr>
            </w:pPr>
            <w:r w:rsidRPr="008602D8">
              <w:rPr>
                <w:rFonts w:asciiTheme="minorHAnsi" w:hAnsiTheme="minorHAnsi" w:cstheme="minorHAnsi"/>
                <w:b/>
                <w:bCs/>
                <w:sz w:val="22"/>
                <w:szCs w:val="28"/>
              </w:rPr>
              <w:t>Conduct the site visit</w:t>
            </w:r>
            <w:r w:rsidRPr="008602D8">
              <w:rPr>
                <w:rFonts w:asciiTheme="minorHAnsi" w:hAnsiTheme="minorHAnsi" w:cstheme="minorHAnsi"/>
                <w:sz w:val="22"/>
                <w:szCs w:val="28"/>
              </w:rPr>
              <w:t xml:space="preserve"> on the date set out in </w:t>
            </w:r>
            <w:r w:rsidR="00B46D43" w:rsidRPr="008602D8">
              <w:rPr>
                <w:rFonts w:asciiTheme="minorHAnsi" w:hAnsiTheme="minorHAnsi" w:cstheme="minorHAnsi"/>
                <w:sz w:val="22"/>
                <w:szCs w:val="28"/>
              </w:rPr>
              <w:t>Table 1 above</w:t>
            </w:r>
            <w:r w:rsidRPr="008602D8">
              <w:rPr>
                <w:rFonts w:asciiTheme="minorHAnsi" w:hAnsiTheme="minorHAnsi" w:cstheme="minorHAnsi"/>
                <w:sz w:val="22"/>
                <w:szCs w:val="28"/>
              </w:rPr>
              <w:t>: and</w:t>
            </w:r>
            <w:r w:rsidR="004A5019" w:rsidRPr="008602D8">
              <w:rPr>
                <w:rFonts w:asciiTheme="minorHAnsi" w:hAnsiTheme="minorHAnsi" w:cstheme="minorHAnsi"/>
                <w:sz w:val="22"/>
                <w:szCs w:val="28"/>
              </w:rPr>
              <w:t xml:space="preserve"> </w:t>
            </w:r>
          </w:p>
          <w:p w14:paraId="5633B451" w14:textId="15B7518B" w:rsidR="00C63C6A" w:rsidRPr="00684B51" w:rsidRDefault="00E757ED" w:rsidP="00034298">
            <w:pPr>
              <w:pStyle w:val="ListParagraph"/>
              <w:numPr>
                <w:ilvl w:val="0"/>
                <w:numId w:val="14"/>
              </w:numPr>
              <w:spacing w:after="0"/>
              <w:jc w:val="left"/>
              <w:rPr>
                <w:rFonts w:asciiTheme="minorHAnsi" w:hAnsiTheme="minorHAnsi" w:cstheme="minorHAnsi"/>
                <w:sz w:val="22"/>
                <w:szCs w:val="28"/>
              </w:rPr>
            </w:pPr>
            <w:r w:rsidRPr="008602D8">
              <w:rPr>
                <w:rFonts w:asciiTheme="minorHAnsi" w:hAnsiTheme="minorHAnsi" w:cstheme="minorHAnsi"/>
                <w:b/>
                <w:bCs/>
                <w:sz w:val="22"/>
                <w:szCs w:val="28"/>
              </w:rPr>
              <w:t xml:space="preserve">Submit with their Tender </w:t>
            </w:r>
            <w:r w:rsidR="004A5019" w:rsidRPr="008602D8">
              <w:rPr>
                <w:rFonts w:asciiTheme="minorHAnsi" w:hAnsiTheme="minorHAnsi" w:cstheme="minorHAnsi"/>
                <w:sz w:val="22"/>
                <w:szCs w:val="28"/>
              </w:rPr>
              <w:t>a Declaration</w:t>
            </w:r>
            <w:r w:rsidR="00C63C6A" w:rsidRPr="008602D8">
              <w:rPr>
                <w:rFonts w:asciiTheme="minorHAnsi" w:hAnsiTheme="minorHAnsi" w:cstheme="minorHAnsi"/>
                <w:sz w:val="22"/>
                <w:szCs w:val="28"/>
              </w:rPr>
              <w:t xml:space="preserve"> which must include at a minimum:</w:t>
            </w:r>
          </w:p>
          <w:p w14:paraId="1C360F2C" w14:textId="3CF9A2E0" w:rsidR="00C63C6A" w:rsidRPr="00684B51" w:rsidRDefault="00C63C6A" w:rsidP="00034298">
            <w:pPr>
              <w:pStyle w:val="ListParagraph"/>
              <w:numPr>
                <w:ilvl w:val="1"/>
                <w:numId w:val="72"/>
              </w:numPr>
              <w:spacing w:after="0"/>
              <w:jc w:val="left"/>
              <w:rPr>
                <w:rFonts w:asciiTheme="minorHAnsi" w:hAnsiTheme="minorHAnsi" w:cstheme="minorHAnsi"/>
                <w:sz w:val="22"/>
              </w:rPr>
            </w:pPr>
            <w:r w:rsidRPr="00684B51">
              <w:rPr>
                <w:rFonts w:asciiTheme="minorHAnsi" w:hAnsiTheme="minorHAnsi" w:cstheme="minorHAnsi"/>
                <w:sz w:val="22"/>
              </w:rPr>
              <w:lastRenderedPageBreak/>
              <w:t>Confirmation that a site visit has been carried out on a specified date and who was in attendance on behalf of the Tenderer.</w:t>
            </w:r>
          </w:p>
          <w:p w14:paraId="60F0D037" w14:textId="77777777" w:rsidR="00C63C6A" w:rsidRPr="00684B51" w:rsidRDefault="00C63C6A" w:rsidP="00034298">
            <w:pPr>
              <w:pStyle w:val="ListParagraph"/>
              <w:numPr>
                <w:ilvl w:val="1"/>
                <w:numId w:val="72"/>
              </w:numPr>
              <w:spacing w:after="0"/>
              <w:jc w:val="left"/>
              <w:rPr>
                <w:rFonts w:asciiTheme="minorHAnsi" w:hAnsiTheme="minorHAnsi" w:cstheme="minorHAnsi"/>
                <w:sz w:val="22"/>
              </w:rPr>
            </w:pPr>
            <w:r w:rsidRPr="00684B51">
              <w:rPr>
                <w:rFonts w:asciiTheme="minorHAnsi" w:hAnsiTheme="minorHAnsi" w:cstheme="minorHAnsi"/>
                <w:sz w:val="22"/>
              </w:rPr>
              <w:t xml:space="preserve">Confirmation that a preliminary risk assessment has been carried out in accordance with the requirements of SDG 02-TN06 and that the successful Tenderer will undertake to comply with all the health and safety requirements. </w:t>
            </w:r>
          </w:p>
          <w:p w14:paraId="1170C7E4" w14:textId="77777777" w:rsidR="00C63C6A" w:rsidRPr="00684B51" w:rsidRDefault="00C63C6A" w:rsidP="00034298">
            <w:pPr>
              <w:pStyle w:val="ListParagraph"/>
              <w:numPr>
                <w:ilvl w:val="1"/>
                <w:numId w:val="72"/>
              </w:numPr>
              <w:spacing w:after="0"/>
              <w:jc w:val="left"/>
              <w:rPr>
                <w:rFonts w:asciiTheme="minorHAnsi" w:hAnsiTheme="minorHAnsi" w:cstheme="minorHAnsi"/>
                <w:sz w:val="22"/>
              </w:rPr>
            </w:pPr>
            <w:r w:rsidRPr="00684B51">
              <w:rPr>
                <w:rFonts w:asciiTheme="minorHAnsi" w:hAnsiTheme="minorHAnsi" w:cstheme="minorHAnsi"/>
                <w:sz w:val="22"/>
              </w:rPr>
              <w:t xml:space="preserve">A brief description of any proposed works in the school building or on the school site and confirmation that these will be carried out fully in compliance with SDG 02-TN06 dependant on the delivery option chosen. </w:t>
            </w:r>
          </w:p>
          <w:p w14:paraId="2EB13D9C" w14:textId="77777777" w:rsidR="00C63C6A" w:rsidRPr="00684B51" w:rsidRDefault="00C63C6A" w:rsidP="00034298">
            <w:pPr>
              <w:pStyle w:val="ListParagraph"/>
              <w:numPr>
                <w:ilvl w:val="1"/>
                <w:numId w:val="72"/>
              </w:numPr>
              <w:spacing w:after="0"/>
              <w:jc w:val="left"/>
              <w:rPr>
                <w:rFonts w:asciiTheme="minorHAnsi" w:hAnsiTheme="minorHAnsi" w:cstheme="minorHAnsi"/>
                <w:sz w:val="22"/>
              </w:rPr>
            </w:pPr>
            <w:r w:rsidRPr="00684B51">
              <w:rPr>
                <w:rFonts w:asciiTheme="minorHAnsi" w:hAnsiTheme="minorHAnsi" w:cstheme="minorHAnsi"/>
                <w:sz w:val="22"/>
              </w:rPr>
              <w:t>Confirmation that the successful Tenderer will comply with all the requirements of SDG 02-TN06 and all other statutory requirements including Building Regulations, Food legislation and Health &amp; Safety legislation.</w:t>
            </w:r>
          </w:p>
          <w:p w14:paraId="609563F5" w14:textId="77777777" w:rsidR="00C63C6A" w:rsidRPr="00684B51" w:rsidRDefault="00C63C6A" w:rsidP="00034298">
            <w:pPr>
              <w:pStyle w:val="ListParagraph"/>
              <w:numPr>
                <w:ilvl w:val="1"/>
                <w:numId w:val="72"/>
              </w:numPr>
              <w:spacing w:after="0"/>
              <w:jc w:val="left"/>
              <w:rPr>
                <w:rFonts w:asciiTheme="minorHAnsi" w:hAnsiTheme="minorHAnsi" w:cstheme="minorHAnsi"/>
                <w:sz w:val="22"/>
              </w:rPr>
            </w:pPr>
            <w:r w:rsidRPr="00684B51">
              <w:rPr>
                <w:rFonts w:asciiTheme="minorHAnsi" w:hAnsiTheme="minorHAnsi" w:cstheme="minorHAnsi"/>
                <w:sz w:val="22"/>
              </w:rPr>
              <w:t>Confirmation that any proposed refurbishment or upgrade works will be designed and certified on completion by an appropriately experienced design team engaged by the successful Tenderer in compliance with SDG 02-TN06.</w:t>
            </w:r>
          </w:p>
          <w:p w14:paraId="71EC0D22" w14:textId="7D9B91EA" w:rsidR="0058360B" w:rsidRPr="002227BF" w:rsidRDefault="00C63C6A" w:rsidP="00C2134E">
            <w:pPr>
              <w:pStyle w:val="ListParagraph"/>
              <w:numPr>
                <w:ilvl w:val="1"/>
                <w:numId w:val="72"/>
              </w:numPr>
              <w:jc w:val="left"/>
              <w:rPr>
                <w:rFonts w:asciiTheme="minorHAnsi" w:hAnsiTheme="minorHAnsi" w:cstheme="minorHAnsi"/>
                <w:sz w:val="22"/>
              </w:rPr>
            </w:pPr>
            <w:r w:rsidRPr="00684B51">
              <w:rPr>
                <w:rFonts w:asciiTheme="minorHAnsi" w:hAnsiTheme="minorHAnsi" w:cstheme="minorHAnsi"/>
                <w:sz w:val="22"/>
              </w:rPr>
              <w:t>Confirmation that any costs associated with any required building works will be borne by the successful Tenderer.</w:t>
            </w:r>
          </w:p>
          <w:p w14:paraId="6C5CA4F1" w14:textId="767497AF" w:rsidR="002400E2" w:rsidRPr="008602D8" w:rsidRDefault="00FD7C4A" w:rsidP="00C2134E">
            <w:pPr>
              <w:spacing w:before="0"/>
              <w:jc w:val="left"/>
              <w:rPr>
                <w:rFonts w:asciiTheme="minorHAnsi" w:hAnsiTheme="minorHAnsi" w:cstheme="minorHAnsi"/>
                <w:sz w:val="22"/>
                <w:szCs w:val="28"/>
              </w:rPr>
            </w:pPr>
            <w:r w:rsidRPr="008602D8">
              <w:rPr>
                <w:rFonts w:asciiTheme="minorHAnsi" w:hAnsiTheme="minorHAnsi" w:cstheme="minorHAnsi"/>
                <w:b/>
                <w:bCs/>
                <w:sz w:val="22"/>
                <w:szCs w:val="28"/>
              </w:rPr>
              <w:t>For the avoidance of doubt,</w:t>
            </w:r>
            <w:r w:rsidRPr="008602D8">
              <w:rPr>
                <w:rFonts w:asciiTheme="minorHAnsi" w:hAnsiTheme="minorHAnsi" w:cstheme="minorHAnsi"/>
                <w:sz w:val="22"/>
                <w:szCs w:val="28"/>
              </w:rPr>
              <w:t xml:space="preserve"> </w:t>
            </w:r>
          </w:p>
          <w:p w14:paraId="0ACF43D4" w14:textId="351FEC45" w:rsidR="00190F47" w:rsidRPr="00190F47" w:rsidRDefault="00FD7C4A" w:rsidP="00034298">
            <w:pPr>
              <w:pStyle w:val="ListParagraph"/>
              <w:numPr>
                <w:ilvl w:val="0"/>
                <w:numId w:val="27"/>
              </w:numPr>
              <w:spacing w:before="0"/>
              <w:jc w:val="left"/>
              <w:rPr>
                <w:rFonts w:asciiTheme="minorHAnsi" w:hAnsiTheme="minorHAnsi" w:cstheme="minorHAnsi"/>
                <w:sz w:val="22"/>
                <w:szCs w:val="28"/>
              </w:rPr>
            </w:pPr>
            <w:r w:rsidRPr="008602D8">
              <w:rPr>
                <w:rFonts w:asciiTheme="minorHAnsi" w:hAnsiTheme="minorHAnsi" w:cstheme="minorHAnsi"/>
                <w:sz w:val="22"/>
                <w:szCs w:val="28"/>
              </w:rPr>
              <w:t>Tenderer</w:t>
            </w:r>
            <w:r w:rsidR="00C63C6A" w:rsidRPr="008602D8">
              <w:rPr>
                <w:rFonts w:asciiTheme="minorHAnsi" w:hAnsiTheme="minorHAnsi" w:cstheme="minorHAnsi"/>
                <w:sz w:val="22"/>
                <w:szCs w:val="28"/>
              </w:rPr>
              <w:t>s</w:t>
            </w:r>
            <w:r w:rsidRPr="008602D8">
              <w:rPr>
                <w:rFonts w:asciiTheme="minorHAnsi" w:hAnsiTheme="minorHAnsi" w:cstheme="minorHAnsi"/>
                <w:sz w:val="22"/>
                <w:szCs w:val="28"/>
              </w:rPr>
              <w:t xml:space="preserve"> who do not visit the school campus </w:t>
            </w:r>
            <w:r w:rsidR="00D9319A" w:rsidRPr="008602D8">
              <w:rPr>
                <w:rFonts w:asciiTheme="minorHAnsi" w:hAnsiTheme="minorHAnsi" w:cstheme="minorHAnsi"/>
                <w:sz w:val="22"/>
                <w:szCs w:val="28"/>
              </w:rPr>
              <w:t>and</w:t>
            </w:r>
            <w:r w:rsidR="006E1924" w:rsidRPr="008602D8">
              <w:rPr>
                <w:rFonts w:asciiTheme="minorHAnsi" w:hAnsiTheme="minorHAnsi" w:cstheme="minorHAnsi"/>
                <w:sz w:val="22"/>
                <w:szCs w:val="28"/>
              </w:rPr>
              <w:t>/or</w:t>
            </w:r>
            <w:r w:rsidRPr="008602D8">
              <w:rPr>
                <w:rFonts w:asciiTheme="minorHAnsi" w:hAnsiTheme="minorHAnsi" w:cstheme="minorHAnsi"/>
                <w:sz w:val="22"/>
                <w:szCs w:val="28"/>
              </w:rPr>
              <w:t xml:space="preserve"> do not submit a declaration will fail this Mandatory </w:t>
            </w:r>
            <w:r w:rsidR="00D9319A" w:rsidRPr="008602D8">
              <w:rPr>
                <w:rFonts w:asciiTheme="minorHAnsi" w:hAnsiTheme="minorHAnsi" w:cstheme="minorHAnsi"/>
                <w:sz w:val="22"/>
                <w:szCs w:val="28"/>
              </w:rPr>
              <w:t>R</w:t>
            </w:r>
            <w:r w:rsidRPr="008602D8">
              <w:rPr>
                <w:rFonts w:asciiTheme="minorHAnsi" w:hAnsiTheme="minorHAnsi" w:cstheme="minorHAnsi"/>
                <w:sz w:val="22"/>
                <w:szCs w:val="28"/>
              </w:rPr>
              <w:t>equirement</w:t>
            </w:r>
            <w:r w:rsidR="002400E2" w:rsidRPr="008602D8">
              <w:rPr>
                <w:rFonts w:asciiTheme="minorHAnsi" w:hAnsiTheme="minorHAnsi" w:cstheme="minorHAnsi"/>
                <w:sz w:val="22"/>
                <w:szCs w:val="28"/>
              </w:rPr>
              <w:t>;</w:t>
            </w:r>
          </w:p>
          <w:p w14:paraId="04F4104B" w14:textId="224F6CF8" w:rsidR="002656DE" w:rsidRPr="00190F47" w:rsidRDefault="006269D5" w:rsidP="00034298">
            <w:pPr>
              <w:pStyle w:val="ListParagraph"/>
              <w:numPr>
                <w:ilvl w:val="0"/>
                <w:numId w:val="27"/>
              </w:numPr>
              <w:spacing w:before="0"/>
              <w:jc w:val="left"/>
              <w:rPr>
                <w:rFonts w:asciiTheme="minorHAnsi" w:hAnsiTheme="minorHAnsi" w:cstheme="minorHAnsi"/>
                <w:sz w:val="22"/>
                <w:szCs w:val="28"/>
                <w:lang w:val="en-IE"/>
              </w:rPr>
            </w:pPr>
            <w:r w:rsidRPr="008602D8">
              <w:rPr>
                <w:rFonts w:asciiTheme="minorHAnsi" w:hAnsiTheme="minorHAnsi" w:cstheme="minorHAnsi"/>
                <w:sz w:val="22"/>
                <w:szCs w:val="28"/>
              </w:rPr>
              <w:t xml:space="preserve">The successful Tender as a </w:t>
            </w:r>
            <w:r w:rsidRPr="008602D8">
              <w:rPr>
                <w:rFonts w:asciiTheme="minorHAnsi" w:hAnsiTheme="minorHAnsi" w:cstheme="minorHAnsi"/>
                <w:sz w:val="22"/>
                <w:szCs w:val="28"/>
                <w:u w:val="single"/>
              </w:rPr>
              <w:t xml:space="preserve">precondition </w:t>
            </w:r>
            <w:r w:rsidR="006E1924" w:rsidRPr="008602D8">
              <w:rPr>
                <w:rFonts w:asciiTheme="minorHAnsi" w:hAnsiTheme="minorHAnsi" w:cstheme="minorHAnsi"/>
                <w:sz w:val="22"/>
                <w:szCs w:val="28"/>
                <w:u w:val="single"/>
              </w:rPr>
              <w:t xml:space="preserve">to the </w:t>
            </w:r>
            <w:r w:rsidR="00DC302A" w:rsidRPr="008602D8">
              <w:rPr>
                <w:rFonts w:asciiTheme="minorHAnsi" w:hAnsiTheme="minorHAnsi" w:cstheme="minorHAnsi"/>
                <w:sz w:val="22"/>
                <w:szCs w:val="28"/>
                <w:u w:val="single"/>
              </w:rPr>
              <w:t xml:space="preserve">commencement </w:t>
            </w:r>
            <w:r w:rsidR="006E1924" w:rsidRPr="008602D8">
              <w:rPr>
                <w:rFonts w:asciiTheme="minorHAnsi" w:hAnsiTheme="minorHAnsi" w:cstheme="minorHAnsi"/>
                <w:sz w:val="22"/>
                <w:szCs w:val="28"/>
                <w:u w:val="single"/>
              </w:rPr>
              <w:t>of the Services C</w:t>
            </w:r>
            <w:r w:rsidRPr="008602D8">
              <w:rPr>
                <w:rFonts w:asciiTheme="minorHAnsi" w:hAnsiTheme="minorHAnsi" w:cstheme="minorHAnsi"/>
                <w:sz w:val="22"/>
                <w:szCs w:val="28"/>
                <w:u w:val="single"/>
              </w:rPr>
              <w:t xml:space="preserve">ontract </w:t>
            </w:r>
            <w:r w:rsidRPr="008602D8">
              <w:rPr>
                <w:rFonts w:asciiTheme="minorHAnsi" w:hAnsiTheme="minorHAnsi" w:cstheme="minorHAnsi"/>
                <w:sz w:val="22"/>
                <w:szCs w:val="28"/>
              </w:rPr>
              <w:t xml:space="preserve">must provide full school specific details of their proposed works including detailed drawings / sketches/ specifications of the proposed building works, risk assessments and schedule of works etc. </w:t>
            </w:r>
            <w:r w:rsidR="006E1924" w:rsidRPr="008602D8">
              <w:rPr>
                <w:rFonts w:asciiTheme="minorHAnsi" w:hAnsiTheme="minorHAnsi" w:cstheme="minorHAnsi"/>
                <w:sz w:val="22"/>
                <w:szCs w:val="28"/>
              </w:rPr>
              <w:t xml:space="preserve">outlined in their declaration and </w:t>
            </w:r>
            <w:r w:rsidRPr="008602D8">
              <w:rPr>
                <w:rFonts w:asciiTheme="minorHAnsi" w:hAnsiTheme="minorHAnsi" w:cstheme="minorHAnsi"/>
                <w:sz w:val="22"/>
                <w:szCs w:val="28"/>
              </w:rPr>
              <w:t>in accordance with Department of Education</w:t>
            </w:r>
            <w:r w:rsidR="001770E9" w:rsidRPr="008602D8">
              <w:rPr>
                <w:rFonts w:asciiTheme="minorHAnsi" w:hAnsiTheme="minorHAnsi" w:cstheme="minorHAnsi"/>
                <w:sz w:val="22"/>
                <w:szCs w:val="28"/>
              </w:rPr>
              <w:t xml:space="preserve"> </w:t>
            </w:r>
            <w:r w:rsidRPr="008602D8">
              <w:rPr>
                <w:rFonts w:asciiTheme="minorHAnsi" w:hAnsiTheme="minorHAnsi" w:cstheme="minorHAnsi"/>
                <w:sz w:val="22"/>
                <w:szCs w:val="28"/>
              </w:rPr>
              <w:t xml:space="preserve">Technical Note Guidance </w:t>
            </w:r>
            <w:hyperlink r:id="rId30" w:history="1">
              <w:hyperlink r:id="rId31" w:history="1">
                <w:r w:rsidR="002F7FB1" w:rsidRPr="008602D8">
                  <w:rPr>
                    <w:rStyle w:val="Hyperlink"/>
                    <w:rFonts w:asciiTheme="minorHAnsi" w:hAnsiTheme="minorHAnsi" w:cstheme="minorHAnsi"/>
                    <w:b/>
                    <w:bCs/>
                    <w:sz w:val="22"/>
                    <w:szCs w:val="28"/>
                    <w:lang w:val="en-IE"/>
                  </w:rPr>
                  <w:t>SDG02 TN-06</w:t>
                </w:r>
              </w:hyperlink>
            </w:hyperlink>
            <w:r w:rsidRPr="008602D8">
              <w:rPr>
                <w:rFonts w:asciiTheme="minorHAnsi" w:hAnsiTheme="minorHAnsi" w:cstheme="minorHAnsi"/>
                <w:sz w:val="22"/>
                <w:szCs w:val="28"/>
              </w:rPr>
              <w:t xml:space="preserve">. </w:t>
            </w:r>
          </w:p>
          <w:p w14:paraId="016D2798" w14:textId="4FB3B261" w:rsidR="00C45649" w:rsidRPr="008602D8" w:rsidRDefault="00DC302A" w:rsidP="00034298">
            <w:pPr>
              <w:pStyle w:val="ListParagraph"/>
              <w:numPr>
                <w:ilvl w:val="0"/>
                <w:numId w:val="27"/>
              </w:numPr>
              <w:spacing w:before="0"/>
              <w:jc w:val="left"/>
              <w:rPr>
                <w:rFonts w:asciiTheme="minorHAnsi" w:hAnsiTheme="minorHAnsi" w:cstheme="minorHAnsi"/>
                <w:sz w:val="22"/>
                <w:szCs w:val="28"/>
              </w:rPr>
            </w:pPr>
            <w:r w:rsidRPr="008602D8">
              <w:rPr>
                <w:rFonts w:asciiTheme="minorHAnsi" w:hAnsiTheme="minorHAnsi" w:cstheme="minorHAnsi"/>
                <w:sz w:val="22"/>
                <w:szCs w:val="28"/>
                <w:lang w:val="en-IE"/>
              </w:rPr>
              <w:t>In addition, once</w:t>
            </w:r>
            <w:r w:rsidR="002656DE" w:rsidRPr="008602D8">
              <w:rPr>
                <w:rFonts w:asciiTheme="minorHAnsi" w:hAnsiTheme="minorHAnsi" w:cstheme="minorHAnsi"/>
                <w:sz w:val="22"/>
                <w:szCs w:val="28"/>
                <w:lang w:val="en-IE"/>
              </w:rPr>
              <w:t xml:space="preserve"> the works are completed</w:t>
            </w:r>
            <w:r w:rsidRPr="008602D8">
              <w:rPr>
                <w:rFonts w:asciiTheme="minorHAnsi" w:hAnsiTheme="minorHAnsi" w:cstheme="minorHAnsi"/>
                <w:sz w:val="22"/>
                <w:szCs w:val="28"/>
                <w:lang w:val="en-IE"/>
              </w:rPr>
              <w:t xml:space="preserve"> and </w:t>
            </w:r>
            <w:r w:rsidRPr="008602D8">
              <w:rPr>
                <w:rFonts w:asciiTheme="minorHAnsi" w:hAnsiTheme="minorHAnsi" w:cstheme="minorHAnsi"/>
                <w:sz w:val="22"/>
                <w:szCs w:val="28"/>
              </w:rPr>
              <w:t xml:space="preserve">as a </w:t>
            </w:r>
            <w:r w:rsidRPr="008602D8">
              <w:rPr>
                <w:rFonts w:asciiTheme="minorHAnsi" w:hAnsiTheme="minorHAnsi" w:cstheme="minorHAnsi"/>
                <w:sz w:val="22"/>
                <w:szCs w:val="28"/>
                <w:u w:val="single"/>
              </w:rPr>
              <w:t>precondition to the commencement of the Services Contract</w:t>
            </w:r>
            <w:r w:rsidR="002A620E" w:rsidRPr="008602D8">
              <w:rPr>
                <w:rFonts w:asciiTheme="minorHAnsi" w:hAnsiTheme="minorHAnsi" w:cstheme="minorHAnsi"/>
                <w:sz w:val="22"/>
                <w:szCs w:val="28"/>
                <w:lang w:val="en-IE"/>
              </w:rPr>
              <w:t>,</w:t>
            </w:r>
            <w:r w:rsidR="00341A92" w:rsidRPr="008602D8">
              <w:rPr>
                <w:rFonts w:asciiTheme="minorHAnsi" w:hAnsiTheme="minorHAnsi" w:cstheme="minorHAnsi"/>
                <w:sz w:val="22"/>
                <w:szCs w:val="28"/>
                <w:lang w:val="en-IE"/>
              </w:rPr>
              <w:t xml:space="preserve"> the successful Tenderer must provide</w:t>
            </w:r>
            <w:r w:rsidR="002656DE" w:rsidRPr="008602D8">
              <w:rPr>
                <w:rFonts w:asciiTheme="minorHAnsi" w:hAnsiTheme="minorHAnsi" w:cstheme="minorHAnsi"/>
                <w:sz w:val="22"/>
                <w:szCs w:val="28"/>
                <w:lang w:val="en-IE"/>
              </w:rPr>
              <w:t xml:space="preserve"> </w:t>
            </w:r>
            <w:r w:rsidR="002A620E" w:rsidRPr="008602D8">
              <w:rPr>
                <w:rFonts w:asciiTheme="minorHAnsi" w:hAnsiTheme="minorHAnsi" w:cstheme="minorHAnsi"/>
                <w:sz w:val="22"/>
                <w:szCs w:val="28"/>
                <w:lang w:val="en-IE"/>
              </w:rPr>
              <w:t>the Commissioning Certificate</w:t>
            </w:r>
            <w:r w:rsidR="00341A92" w:rsidRPr="008602D8">
              <w:rPr>
                <w:rFonts w:asciiTheme="minorHAnsi" w:hAnsiTheme="minorHAnsi" w:cstheme="minorHAnsi"/>
                <w:sz w:val="22"/>
                <w:szCs w:val="28"/>
                <w:lang w:val="en-IE"/>
              </w:rPr>
              <w:t>s, Certificate of Compliance with Building regulations</w:t>
            </w:r>
            <w:r w:rsidR="002A620E" w:rsidRPr="008602D8">
              <w:rPr>
                <w:rFonts w:asciiTheme="minorHAnsi" w:hAnsiTheme="minorHAnsi" w:cstheme="minorHAnsi"/>
                <w:sz w:val="22"/>
                <w:szCs w:val="28"/>
                <w:lang w:val="en-IE"/>
              </w:rPr>
              <w:t xml:space="preserve"> and As-Built Drawings with regards to all works completed will be required to be provided to the Contracting Authority.</w:t>
            </w:r>
          </w:p>
        </w:tc>
      </w:tr>
    </w:tbl>
    <w:p w14:paraId="242859BA" w14:textId="77777777" w:rsidR="000F1980" w:rsidRDefault="000F1980" w:rsidP="00EE6D3D">
      <w:pPr>
        <w:ind w:left="851" w:hanging="142"/>
        <w:jc w:val="both"/>
      </w:pPr>
    </w:p>
    <w:p w14:paraId="2298EBC4" w14:textId="77777777" w:rsidR="00915583" w:rsidRDefault="00915583" w:rsidP="00EE6D3D">
      <w:pPr>
        <w:ind w:left="851" w:hanging="142"/>
        <w:jc w:val="both"/>
      </w:pPr>
    </w:p>
    <w:p w14:paraId="3B0701AC" w14:textId="77777777" w:rsidR="00C214B1" w:rsidRDefault="00C214B1" w:rsidP="00AB3BBC">
      <w:pPr>
        <w:ind w:left="720"/>
        <w:jc w:val="both"/>
        <w:rPr>
          <w:b/>
          <w:bCs/>
        </w:rPr>
      </w:pPr>
      <w:r w:rsidRPr="00C214B1">
        <w:rPr>
          <w:b/>
          <w:bCs/>
        </w:rPr>
        <w:t>Requirements which are subject to Qualitative Assessment</w:t>
      </w:r>
    </w:p>
    <w:p w14:paraId="16D7F9CE" w14:textId="6F924DA7" w:rsidR="00101902" w:rsidRPr="00101902" w:rsidRDefault="00101902" w:rsidP="00AB3BBC">
      <w:pPr>
        <w:ind w:left="720"/>
        <w:jc w:val="both"/>
        <w:rPr>
          <w:b/>
          <w:bCs/>
        </w:rPr>
      </w:pPr>
      <w:r w:rsidRPr="00101902">
        <w:rPr>
          <w:b/>
          <w:bCs/>
        </w:rPr>
        <w:t xml:space="preserve">Tenderers must respond to all of the Qualitative Award Criteria questions detailed </w:t>
      </w:r>
      <w:r w:rsidR="00BC4561">
        <w:rPr>
          <w:b/>
          <w:bCs/>
        </w:rPr>
        <w:t xml:space="preserve">in the </w:t>
      </w:r>
      <w:r w:rsidRPr="00101902">
        <w:rPr>
          <w:b/>
          <w:bCs/>
        </w:rPr>
        <w:t xml:space="preserve">table </w:t>
      </w:r>
      <w:r>
        <w:rPr>
          <w:b/>
          <w:bCs/>
        </w:rPr>
        <w:t>below</w:t>
      </w:r>
      <w:r w:rsidRPr="00101902">
        <w:rPr>
          <w:b/>
          <w:bCs/>
        </w:rPr>
        <w:t xml:space="preserve">. Tenderers must provide their written responses in the relevant section(s) of the </w:t>
      </w:r>
      <w:r w:rsidR="00E757ED">
        <w:rPr>
          <w:b/>
          <w:bCs/>
        </w:rPr>
        <w:t>TRD</w:t>
      </w:r>
      <w:r w:rsidRPr="00101902">
        <w:rPr>
          <w:b/>
          <w:bCs/>
        </w:rPr>
        <w:t>.</w:t>
      </w:r>
    </w:p>
    <w:p w14:paraId="1C70492F" w14:textId="77777777" w:rsidR="00101902" w:rsidRDefault="00101902" w:rsidP="00AB3BBC">
      <w:pPr>
        <w:ind w:left="720"/>
        <w:jc w:val="both"/>
        <w:rPr>
          <w:b/>
          <w:bCs/>
        </w:rPr>
      </w:pPr>
      <w:r w:rsidRPr="00101902">
        <w:rPr>
          <w:b/>
          <w:bCs/>
        </w:rPr>
        <w:t>In response to each question, Tenderers are required to provide a response providing sufficient detail and clarity to enable the Contracting Authority to evaluate the Tenderer’s proposal.</w:t>
      </w:r>
    </w:p>
    <w:p w14:paraId="1AB44CD8" w14:textId="263FB85C" w:rsidR="006D5210" w:rsidRPr="00C214B1" w:rsidRDefault="00101902" w:rsidP="00AB3BBC">
      <w:pPr>
        <w:ind w:left="720"/>
        <w:jc w:val="both"/>
        <w:rPr>
          <w:b/>
          <w:bCs/>
        </w:rPr>
      </w:pPr>
      <w:r>
        <w:t xml:space="preserve">The </w:t>
      </w:r>
      <w:r w:rsidR="00F65407">
        <w:t xml:space="preserve">Qualitative </w:t>
      </w:r>
      <w:r>
        <w:t xml:space="preserve">Award </w:t>
      </w:r>
      <w:r w:rsidR="00F65407">
        <w:t xml:space="preserve">Criteria </w:t>
      </w:r>
      <w:r>
        <w:t xml:space="preserve">are </w:t>
      </w:r>
      <w:r w:rsidR="00F65407">
        <w:t xml:space="preserve">set out below </w:t>
      </w:r>
      <w:r>
        <w:t xml:space="preserve">and </w:t>
      </w:r>
      <w:r w:rsidR="00C214B1">
        <w:t>will be subject to Qualitative Assessment by the Contracting Authority</w:t>
      </w:r>
      <w:r w:rsidR="00FB6C33">
        <w:t>.</w:t>
      </w:r>
      <w:r w:rsidR="00C214B1">
        <w:t xml:space="preserve"> Tenderers’ responses to these </w:t>
      </w:r>
      <w:r w:rsidR="00FB6C33">
        <w:t>Qualitative Assessment</w:t>
      </w:r>
      <w:r w:rsidR="00C214B1">
        <w:t xml:space="preserve"> requirements will be evaluated and scored in accordance with the scoring methodology set out below.</w:t>
      </w:r>
      <w:r w:rsidR="006D5210" w:rsidRPr="006D5210">
        <w:t xml:space="preserve"> </w:t>
      </w:r>
      <w:r w:rsidR="006D5210" w:rsidRPr="00F65407">
        <w:t>1,000 marks are available in total for this section.</w:t>
      </w:r>
    </w:p>
    <w:p w14:paraId="748AFA05" w14:textId="77777777" w:rsidR="00C214B1" w:rsidRDefault="00C214B1" w:rsidP="00AB3BBC">
      <w:pPr>
        <w:ind w:left="720"/>
        <w:jc w:val="both"/>
      </w:pPr>
      <w:r>
        <w:t>For the avoidance of doubt, where a qualitative award criterion is further broken down</w:t>
      </w:r>
      <w:r w:rsidR="00F65407">
        <w:t xml:space="preserve"> </w:t>
      </w:r>
      <w:r>
        <w:t>into</w:t>
      </w:r>
      <w:r w:rsidR="006B3EF0">
        <w:t xml:space="preserve"> s</w:t>
      </w:r>
      <w:r>
        <w:t>ub</w:t>
      </w:r>
      <w:r w:rsidR="006B3EF0">
        <w:t>-</w:t>
      </w:r>
      <w:r>
        <w:t>criteria</w:t>
      </w:r>
      <w:r w:rsidR="00410DA3">
        <w:t xml:space="preserve"> and/or sub-sub-criteri</w:t>
      </w:r>
      <w:r w:rsidR="00BC4561">
        <w:t>a</w:t>
      </w:r>
      <w:r>
        <w:t xml:space="preserve">, Tenderers are required to achieve the minimum pass mark </w:t>
      </w:r>
      <w:r w:rsidRPr="00AC2E3E">
        <w:t xml:space="preserve">of </w:t>
      </w:r>
      <w:r w:rsidR="00AC2E3E" w:rsidRPr="00ED7BF4">
        <w:t>70</w:t>
      </w:r>
      <w:r w:rsidRPr="00ED7BF4">
        <w:t>%</w:t>
      </w:r>
      <w:r w:rsidRPr="00AC2E3E">
        <w:t xml:space="preserve"> </w:t>
      </w:r>
      <w:r>
        <w:t>for each individual sub</w:t>
      </w:r>
      <w:r w:rsidR="006B3EF0">
        <w:t>-</w:t>
      </w:r>
      <w:r>
        <w:t>criterion</w:t>
      </w:r>
      <w:r w:rsidR="00410DA3">
        <w:t xml:space="preserve"> and or sub-sub criterion where indicated.</w:t>
      </w:r>
    </w:p>
    <w:p w14:paraId="1AB58192" w14:textId="60C407EF" w:rsidR="00101902" w:rsidRPr="00B17C6C" w:rsidRDefault="00C214B1" w:rsidP="00915583">
      <w:pPr>
        <w:ind w:left="720"/>
        <w:jc w:val="both"/>
        <w:rPr>
          <w:b/>
          <w:bCs/>
        </w:rPr>
      </w:pPr>
      <w:r w:rsidRPr="00B17C6C">
        <w:rPr>
          <w:b/>
          <w:bCs/>
        </w:rPr>
        <w:t xml:space="preserve">If the Tenderer fails to achieve the requisite minimum score of </w:t>
      </w:r>
      <w:r w:rsidR="00AC2E3E" w:rsidRPr="00B17C6C">
        <w:rPr>
          <w:b/>
          <w:bCs/>
        </w:rPr>
        <w:t>70</w:t>
      </w:r>
      <w:r w:rsidRPr="00B17C6C">
        <w:rPr>
          <w:b/>
          <w:bCs/>
        </w:rPr>
        <w:t>% for any one criterion</w:t>
      </w:r>
      <w:r w:rsidR="00410DA3" w:rsidRPr="00B17C6C">
        <w:rPr>
          <w:b/>
          <w:bCs/>
        </w:rPr>
        <w:t>, sub-criterion or sub-sub-criterion</w:t>
      </w:r>
      <w:r w:rsidRPr="00B17C6C">
        <w:rPr>
          <w:b/>
          <w:bCs/>
        </w:rPr>
        <w:t xml:space="preserve"> </w:t>
      </w:r>
      <w:r w:rsidR="00F65407" w:rsidRPr="00B17C6C">
        <w:rPr>
          <w:b/>
          <w:bCs/>
        </w:rPr>
        <w:t>as</w:t>
      </w:r>
      <w:r w:rsidR="00B17C6C" w:rsidRPr="00B17C6C">
        <w:rPr>
          <w:b/>
          <w:bCs/>
        </w:rPr>
        <w:t xml:space="preserve"> indicated</w:t>
      </w:r>
      <w:r w:rsidR="00F65407" w:rsidRPr="00B17C6C">
        <w:rPr>
          <w:b/>
          <w:bCs/>
        </w:rPr>
        <w:t xml:space="preserve"> below, </w:t>
      </w:r>
      <w:r w:rsidRPr="00B17C6C">
        <w:rPr>
          <w:b/>
          <w:bCs/>
        </w:rPr>
        <w:t>then the Tenderer will be eliminated from further participation in the Competition.</w:t>
      </w:r>
    </w:p>
    <w:tbl>
      <w:tblPr>
        <w:tblW w:w="4619" w:type="pct"/>
        <w:jc w:val="righ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250"/>
        <w:gridCol w:w="1276"/>
        <w:gridCol w:w="1845"/>
      </w:tblGrid>
      <w:tr w:rsidR="008B0735" w:rsidRPr="00F22A5E" w14:paraId="2E6C8708" w14:textId="77777777" w:rsidTr="00AB3BBC">
        <w:trPr>
          <w:trHeight w:val="300"/>
          <w:jc w:val="right"/>
        </w:trPr>
        <w:tc>
          <w:tcPr>
            <w:tcW w:w="3136" w:type="pct"/>
            <w:shd w:val="clear" w:color="auto" w:fill="2F5496" w:themeFill="accent5" w:themeFillShade="BF"/>
            <w:vAlign w:val="center"/>
            <w:hideMark/>
          </w:tcPr>
          <w:p w14:paraId="403872F0" w14:textId="130ADF0A"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 xml:space="preserve">Qualitative </w:t>
            </w:r>
            <w:r w:rsidR="00D56061" w:rsidRPr="00F22A5E">
              <w:rPr>
                <w:rFonts w:asciiTheme="minorHAnsi" w:hAnsiTheme="minorHAnsi" w:cstheme="minorHAnsi"/>
                <w:b/>
                <w:bCs/>
                <w:color w:val="FFFFFF" w:themeColor="background1"/>
              </w:rPr>
              <w:t>Criteria (</w:t>
            </w:r>
            <w:r w:rsidRPr="00F22A5E">
              <w:rPr>
                <w:rFonts w:asciiTheme="minorHAnsi" w:hAnsiTheme="minorHAnsi" w:cstheme="minorHAnsi"/>
                <w:b/>
                <w:bCs/>
                <w:color w:val="FFFFFF" w:themeColor="background1"/>
              </w:rPr>
              <w:t>QA)</w:t>
            </w:r>
          </w:p>
        </w:tc>
        <w:tc>
          <w:tcPr>
            <w:tcW w:w="762" w:type="pct"/>
            <w:shd w:val="clear" w:color="auto" w:fill="2F5496" w:themeFill="accent5" w:themeFillShade="BF"/>
            <w:vAlign w:val="center"/>
            <w:hideMark/>
          </w:tcPr>
          <w:p w14:paraId="509E442B"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Maximum Score</w:t>
            </w:r>
          </w:p>
        </w:tc>
        <w:tc>
          <w:tcPr>
            <w:tcW w:w="1102" w:type="pct"/>
            <w:shd w:val="clear" w:color="auto" w:fill="2F5496" w:themeFill="accent5" w:themeFillShade="BF"/>
            <w:vAlign w:val="center"/>
            <w:hideMark/>
          </w:tcPr>
          <w:p w14:paraId="62A9FD6F"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Minimum Score Required</w:t>
            </w:r>
            <w:r w:rsidR="00410DA3" w:rsidRPr="00F22A5E">
              <w:rPr>
                <w:rFonts w:asciiTheme="minorHAnsi" w:hAnsiTheme="minorHAnsi" w:cstheme="minorHAnsi"/>
                <w:b/>
                <w:bCs/>
                <w:color w:val="FFFFFF" w:themeColor="background1"/>
              </w:rPr>
              <w:t xml:space="preserve"> </w:t>
            </w:r>
          </w:p>
        </w:tc>
      </w:tr>
      <w:tr w:rsidR="008B0735" w:rsidRPr="00F22A5E" w14:paraId="01C30EC7" w14:textId="77777777" w:rsidTr="00AB3BBC">
        <w:trPr>
          <w:trHeight w:val="300"/>
          <w:jc w:val="right"/>
        </w:trPr>
        <w:tc>
          <w:tcPr>
            <w:tcW w:w="3136" w:type="pct"/>
            <w:shd w:val="clear" w:color="auto" w:fill="4472C4" w:themeFill="accent5"/>
            <w:vAlign w:val="center"/>
            <w:hideMark/>
          </w:tcPr>
          <w:p w14:paraId="1485137A" w14:textId="77777777" w:rsidR="006B3517" w:rsidRPr="00F22A5E" w:rsidRDefault="006B3517" w:rsidP="006105AD">
            <w:pPr>
              <w:spacing w:line="240" w:lineRule="auto"/>
              <w:rPr>
                <w:rFonts w:asciiTheme="minorHAnsi" w:hAnsiTheme="minorHAnsi" w:cstheme="minorHAnsi"/>
                <w:b/>
                <w:color w:val="FFFFFF" w:themeColor="background1"/>
                <w:lang w:val="en-IE"/>
              </w:rPr>
            </w:pPr>
            <w:r w:rsidRPr="00F22A5E">
              <w:rPr>
                <w:rFonts w:asciiTheme="minorHAnsi" w:hAnsiTheme="minorHAnsi" w:cstheme="minorHAnsi"/>
                <w:b/>
                <w:color w:val="FFFFFF" w:themeColor="background1"/>
              </w:rPr>
              <w:t xml:space="preserve">Award Criterion A. Quality of Service Provision </w:t>
            </w:r>
          </w:p>
        </w:tc>
        <w:tc>
          <w:tcPr>
            <w:tcW w:w="762" w:type="pct"/>
            <w:shd w:val="clear" w:color="auto" w:fill="4472C4" w:themeFill="accent5"/>
            <w:vAlign w:val="center"/>
            <w:hideMark/>
          </w:tcPr>
          <w:p w14:paraId="5048F36E"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150 marks </w:t>
            </w:r>
          </w:p>
        </w:tc>
        <w:tc>
          <w:tcPr>
            <w:tcW w:w="1102" w:type="pct"/>
            <w:shd w:val="clear" w:color="auto" w:fill="4472C4" w:themeFill="accent5"/>
            <w:vAlign w:val="center"/>
            <w:hideMark/>
          </w:tcPr>
          <w:p w14:paraId="19AFA113" w14:textId="77777777" w:rsidR="006B3517" w:rsidRPr="00F22A5E" w:rsidRDefault="00B17C6C"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As per each sub-criterion </w:t>
            </w:r>
          </w:p>
        </w:tc>
      </w:tr>
      <w:tr w:rsidR="006B3517" w:rsidRPr="002C03E4" w14:paraId="542C9DE3" w14:textId="77777777" w:rsidTr="00AB3BBC">
        <w:trPr>
          <w:trHeight w:val="300"/>
          <w:jc w:val="right"/>
        </w:trPr>
        <w:tc>
          <w:tcPr>
            <w:tcW w:w="5000" w:type="pct"/>
            <w:gridSpan w:val="3"/>
            <w:shd w:val="clear" w:color="auto" w:fill="D9E2F3" w:themeFill="accent5" w:themeFillTint="33"/>
            <w:vAlign w:val="center"/>
          </w:tcPr>
          <w:p w14:paraId="331A969A" w14:textId="77777777" w:rsidR="006B3517" w:rsidRPr="00543400" w:rsidRDefault="006B3517"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1E104F2B" w14:textId="77777777" w:rsidR="006B3517"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 xml:space="preserve">describe their approach </w:t>
            </w:r>
            <w:r w:rsidR="00B17C6C">
              <w:rPr>
                <w:rFonts w:asciiTheme="minorHAnsi" w:hAnsiTheme="minorHAnsi" w:cstheme="minorHAnsi"/>
                <w:szCs w:val="22"/>
              </w:rPr>
              <w:t>under the following two sub-criteri</w:t>
            </w:r>
            <w:r w:rsidR="00996B16">
              <w:rPr>
                <w:rFonts w:asciiTheme="minorHAnsi" w:hAnsiTheme="minorHAnsi" w:cstheme="minorHAnsi"/>
                <w:szCs w:val="22"/>
              </w:rPr>
              <w:t>a</w:t>
            </w:r>
            <w:r w:rsidR="00B17C6C">
              <w:rPr>
                <w:rFonts w:asciiTheme="minorHAnsi" w:hAnsiTheme="minorHAnsi" w:cstheme="minorHAnsi"/>
                <w:szCs w:val="22"/>
              </w:rPr>
              <w:t>:</w:t>
            </w:r>
          </w:p>
          <w:p w14:paraId="72B9D818" w14:textId="63B817CE" w:rsidR="006B3517" w:rsidRPr="00F961F4" w:rsidRDefault="006B3517" w:rsidP="00AB2221">
            <w:pPr>
              <w:spacing w:line="240" w:lineRule="auto"/>
              <w:rPr>
                <w:rFonts w:asciiTheme="minorHAnsi" w:hAnsiTheme="minorHAnsi" w:cstheme="minorHAnsi"/>
                <w:b/>
                <w:bCs/>
                <w:szCs w:val="22"/>
              </w:rPr>
            </w:pPr>
            <w:r w:rsidRPr="00F961F4">
              <w:rPr>
                <w:rFonts w:asciiTheme="minorHAnsi" w:hAnsiTheme="minorHAnsi" w:cstheme="minorHAnsi"/>
                <w:b/>
                <w:bCs/>
                <w:szCs w:val="22"/>
              </w:rPr>
              <w:t xml:space="preserve">A.1. </w:t>
            </w:r>
            <w:r w:rsidR="00D56061">
              <w:rPr>
                <w:rFonts w:asciiTheme="minorHAnsi" w:hAnsiTheme="minorHAnsi" w:cstheme="minorHAnsi"/>
                <w:b/>
                <w:bCs/>
                <w:szCs w:val="22"/>
              </w:rPr>
              <w:t>F</w:t>
            </w:r>
            <w:r w:rsidRPr="00F961F4">
              <w:rPr>
                <w:rFonts w:asciiTheme="minorHAnsi" w:hAnsiTheme="minorHAnsi" w:cstheme="minorHAnsi"/>
                <w:b/>
                <w:bCs/>
                <w:szCs w:val="22"/>
              </w:rPr>
              <w:t xml:space="preserve">ood </w:t>
            </w:r>
            <w:r w:rsidR="00D56061">
              <w:rPr>
                <w:rFonts w:asciiTheme="minorHAnsi" w:hAnsiTheme="minorHAnsi" w:cstheme="minorHAnsi"/>
                <w:b/>
                <w:bCs/>
                <w:szCs w:val="22"/>
              </w:rPr>
              <w:t>O</w:t>
            </w:r>
            <w:r w:rsidRPr="00F961F4">
              <w:rPr>
                <w:rFonts w:asciiTheme="minorHAnsi" w:hAnsiTheme="minorHAnsi" w:cstheme="minorHAnsi"/>
                <w:b/>
                <w:bCs/>
                <w:szCs w:val="22"/>
              </w:rPr>
              <w:t xml:space="preserve">rdering </w:t>
            </w:r>
            <w:r w:rsidR="00D56061">
              <w:rPr>
                <w:rFonts w:asciiTheme="minorHAnsi" w:hAnsiTheme="minorHAnsi" w:cstheme="minorHAnsi"/>
                <w:b/>
                <w:bCs/>
                <w:szCs w:val="22"/>
              </w:rPr>
              <w:t>S</w:t>
            </w:r>
            <w:r w:rsidRPr="00F961F4">
              <w:rPr>
                <w:rFonts w:asciiTheme="minorHAnsi" w:hAnsiTheme="minorHAnsi" w:cstheme="minorHAnsi"/>
                <w:b/>
                <w:bCs/>
                <w:szCs w:val="22"/>
              </w:rPr>
              <w:t>ystem</w:t>
            </w:r>
          </w:p>
          <w:p w14:paraId="5EA408C1" w14:textId="22AB6B18" w:rsidR="006B3517" w:rsidRPr="00F961F4" w:rsidRDefault="006B3517" w:rsidP="00AB2221">
            <w:pPr>
              <w:spacing w:line="240" w:lineRule="auto"/>
              <w:rPr>
                <w:rFonts w:asciiTheme="minorHAnsi" w:hAnsiTheme="minorHAnsi" w:cstheme="minorHAnsi"/>
                <w:b/>
                <w:bCs/>
                <w:szCs w:val="22"/>
              </w:rPr>
            </w:pPr>
            <w:r w:rsidRPr="00F961F4">
              <w:rPr>
                <w:b/>
                <w:bCs/>
              </w:rPr>
              <w:t xml:space="preserve">A.2. Food </w:t>
            </w:r>
            <w:r w:rsidR="00D56061">
              <w:rPr>
                <w:b/>
                <w:bCs/>
              </w:rPr>
              <w:t>S</w:t>
            </w:r>
            <w:r w:rsidRPr="00F961F4">
              <w:rPr>
                <w:b/>
                <w:bCs/>
              </w:rPr>
              <w:t>ervice</w:t>
            </w:r>
          </w:p>
          <w:p w14:paraId="55F0ADA7" w14:textId="77777777" w:rsidR="00F961F4" w:rsidRDefault="00F961F4"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A.1 and A.2 below</w:t>
            </w:r>
            <w:r w:rsidRPr="00543400">
              <w:rPr>
                <w:rFonts w:asciiTheme="minorHAnsi" w:hAnsiTheme="minorHAnsi" w:cstheme="minorHAnsi"/>
                <w:szCs w:val="22"/>
              </w:rPr>
              <w:t>.</w:t>
            </w:r>
          </w:p>
          <w:p w14:paraId="0D42BBD5" w14:textId="3871819E" w:rsidR="00F961F4" w:rsidRPr="00F961F4" w:rsidRDefault="00F961F4" w:rsidP="00AB2221">
            <w:pPr>
              <w:spacing w:line="240" w:lineRule="auto"/>
              <w:rPr>
                <w:rFonts w:asciiTheme="majorHAnsi" w:hAnsiTheme="majorHAnsi" w:cstheme="majorHAnsi"/>
                <w:bCs/>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A,</w:t>
            </w:r>
            <w:r>
              <w:rPr>
                <w:rFonts w:asciiTheme="minorHAnsi" w:hAnsiTheme="minorHAnsi" w:cstheme="minorHAnsi"/>
                <w:bCs/>
                <w:szCs w:val="22"/>
              </w:rPr>
              <w:t xml:space="preserve"> Tenderers</w:t>
            </w:r>
            <w:r w:rsidRPr="00BB7C91">
              <w:rPr>
                <w:rFonts w:asciiTheme="minorHAnsi" w:hAnsiTheme="minorHAnsi" w:cstheme="minorHAnsi"/>
                <w:bCs/>
                <w:szCs w:val="22"/>
              </w:rPr>
              <w:t xml:space="preserve"> must achieve</w:t>
            </w:r>
            <w:r>
              <w:rPr>
                <w:rFonts w:asciiTheme="minorHAnsi" w:hAnsiTheme="minorHAnsi" w:cstheme="minorHAnsi"/>
                <w:bCs/>
                <w:szCs w:val="22"/>
              </w:rPr>
              <w:t xml:space="preserve"> </w:t>
            </w:r>
            <w:r w:rsidRPr="00BB7C91">
              <w:rPr>
                <w:rFonts w:asciiTheme="minorHAnsi" w:hAnsiTheme="minorHAnsi" w:cstheme="minorHAnsi"/>
                <w:bCs/>
                <w:szCs w:val="22"/>
              </w:rPr>
              <w:t xml:space="preserve">70% of the marks available in </w:t>
            </w:r>
            <w:r>
              <w:rPr>
                <w:rFonts w:asciiTheme="minorHAnsi" w:hAnsiTheme="minorHAnsi" w:cstheme="minorHAnsi"/>
                <w:bCs/>
                <w:szCs w:val="22"/>
              </w:rPr>
              <w:t xml:space="preserve">each </w:t>
            </w:r>
            <w:r w:rsidRPr="00BB7C91">
              <w:rPr>
                <w:rFonts w:asciiTheme="minorHAnsi" w:hAnsiTheme="minorHAnsi" w:cstheme="minorHAnsi"/>
                <w:bCs/>
                <w:szCs w:val="22"/>
              </w:rPr>
              <w:t xml:space="preserve">sub-criterion </w:t>
            </w:r>
            <w:r>
              <w:rPr>
                <w:rFonts w:asciiTheme="minorHAnsi" w:hAnsiTheme="minorHAnsi" w:cstheme="minorHAnsi"/>
                <w:bCs/>
                <w:szCs w:val="22"/>
              </w:rPr>
              <w:t>A</w:t>
            </w:r>
            <w:r w:rsidRPr="00BB7C91">
              <w:rPr>
                <w:rFonts w:asciiTheme="minorHAnsi" w:hAnsiTheme="minorHAnsi" w:cstheme="minorHAnsi"/>
                <w:bCs/>
                <w:szCs w:val="22"/>
              </w:rPr>
              <w:t>.1</w:t>
            </w:r>
            <w:r>
              <w:rPr>
                <w:rFonts w:asciiTheme="minorHAnsi" w:hAnsiTheme="minorHAnsi" w:cstheme="minorHAnsi"/>
                <w:bCs/>
                <w:szCs w:val="22"/>
              </w:rPr>
              <w:t xml:space="preserve"> and A.2 as set out below.</w:t>
            </w:r>
          </w:p>
        </w:tc>
      </w:tr>
      <w:tr w:rsidR="007D46A9" w:rsidRPr="002C03E4" w14:paraId="011B4476" w14:textId="77777777" w:rsidTr="00AB3BBC">
        <w:trPr>
          <w:trHeight w:val="300"/>
          <w:jc w:val="right"/>
        </w:trPr>
        <w:tc>
          <w:tcPr>
            <w:tcW w:w="3136" w:type="pct"/>
            <w:shd w:val="clear" w:color="auto" w:fill="D9E2F3" w:themeFill="accent5" w:themeFillTint="33"/>
            <w:vAlign w:val="center"/>
          </w:tcPr>
          <w:p w14:paraId="4EB2008E" w14:textId="77777777" w:rsidR="006B3517" w:rsidRPr="00983BA8" w:rsidDel="00221E65"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t xml:space="preserve">Sub-criterion A.1. A food ordering system </w:t>
            </w:r>
            <w:r w:rsidRPr="00983BA8">
              <w:rPr>
                <w:rFonts w:asciiTheme="minorHAnsi" w:hAnsiTheme="minorHAnsi" w:cstheme="minorHAnsi"/>
                <w:szCs w:val="22"/>
              </w:rPr>
              <w:t xml:space="preserve">(e.g. app, website, e-mail, etc.) through which meals can be ordered and adjusted, including details on how to order and time limits for ordering and changing orders </w:t>
            </w:r>
            <w:r w:rsidR="003F484E">
              <w:rPr>
                <w:rFonts w:asciiTheme="minorHAnsi" w:hAnsiTheme="minorHAnsi" w:cstheme="minorHAnsi"/>
                <w:szCs w:val="22"/>
              </w:rPr>
              <w:t>I</w:t>
            </w:r>
            <w:r w:rsidRPr="00983BA8">
              <w:rPr>
                <w:rFonts w:asciiTheme="minorHAnsi" w:hAnsiTheme="minorHAnsi" w:cstheme="minorHAnsi"/>
                <w:szCs w:val="22"/>
              </w:rPr>
              <w:t xml:space="preserve">magery of the ordering system </w:t>
            </w:r>
            <w:r w:rsidRPr="00983BA8">
              <w:rPr>
                <w:rFonts w:asciiTheme="minorHAnsi" w:hAnsiTheme="minorHAnsi" w:cstheme="minorHAnsi"/>
                <w:b/>
                <w:bCs/>
                <w:szCs w:val="22"/>
                <w:u w:val="single"/>
              </w:rPr>
              <w:t>must</w:t>
            </w:r>
            <w:r w:rsidRPr="00983BA8">
              <w:rPr>
                <w:rFonts w:asciiTheme="minorHAnsi" w:hAnsiTheme="minorHAnsi" w:cstheme="minorHAnsi"/>
                <w:szCs w:val="22"/>
              </w:rPr>
              <w:t xml:space="preserve"> be provided as part of the </w:t>
            </w:r>
            <w:r w:rsidR="003F484E">
              <w:rPr>
                <w:rFonts w:asciiTheme="minorHAnsi" w:hAnsiTheme="minorHAnsi" w:cstheme="minorHAnsi"/>
                <w:szCs w:val="22"/>
              </w:rPr>
              <w:t>T</w:t>
            </w:r>
            <w:r w:rsidRPr="00983BA8">
              <w:rPr>
                <w:rFonts w:asciiTheme="minorHAnsi" w:hAnsiTheme="minorHAnsi" w:cstheme="minorHAnsi"/>
                <w:szCs w:val="22"/>
              </w:rPr>
              <w:t>ender</w:t>
            </w:r>
            <w:r w:rsidR="0096104B">
              <w:rPr>
                <w:rFonts w:asciiTheme="minorHAnsi" w:hAnsiTheme="minorHAnsi" w:cstheme="minorHAnsi"/>
                <w:szCs w:val="22"/>
              </w:rPr>
              <w:t>.</w:t>
            </w:r>
          </w:p>
        </w:tc>
        <w:tc>
          <w:tcPr>
            <w:tcW w:w="762" w:type="pct"/>
            <w:shd w:val="clear" w:color="auto" w:fill="D9E2F3" w:themeFill="accent5" w:themeFillTint="33"/>
            <w:vAlign w:val="center"/>
          </w:tcPr>
          <w:p w14:paraId="1DCC216D"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70 marks</w:t>
            </w:r>
          </w:p>
        </w:tc>
        <w:tc>
          <w:tcPr>
            <w:tcW w:w="1102" w:type="pct"/>
            <w:shd w:val="clear" w:color="auto" w:fill="D9E2F3" w:themeFill="accent5" w:themeFillTint="33"/>
            <w:vAlign w:val="center"/>
          </w:tcPr>
          <w:p w14:paraId="3B2B2445"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49 marks</w:t>
            </w:r>
          </w:p>
        </w:tc>
      </w:tr>
      <w:tr w:rsidR="007D46A9" w:rsidRPr="002C03E4" w14:paraId="2B45180A" w14:textId="77777777" w:rsidTr="00AB3BBC">
        <w:trPr>
          <w:trHeight w:val="300"/>
          <w:jc w:val="right"/>
        </w:trPr>
        <w:tc>
          <w:tcPr>
            <w:tcW w:w="3136" w:type="pct"/>
            <w:shd w:val="clear" w:color="auto" w:fill="D9E2F3" w:themeFill="accent5" w:themeFillTint="33"/>
            <w:vAlign w:val="center"/>
          </w:tcPr>
          <w:p w14:paraId="0E1E0ABB" w14:textId="253842E0" w:rsidR="006B3517"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t>Sub-criterion A.</w:t>
            </w:r>
            <w:r w:rsidRPr="006B3517">
              <w:rPr>
                <w:b/>
                <w:bCs/>
              </w:rPr>
              <w:t>2</w:t>
            </w:r>
            <w:r w:rsidRPr="006B3517">
              <w:t xml:space="preserve">. </w:t>
            </w:r>
            <w:r w:rsidRPr="00410DA3">
              <w:rPr>
                <w:b/>
                <w:bCs/>
              </w:rPr>
              <w:t>Food service,</w:t>
            </w:r>
            <w:r w:rsidRPr="00152304">
              <w:t xml:space="preserve"> including distribution</w:t>
            </w:r>
            <w:r>
              <w:t xml:space="preserve"> to students</w:t>
            </w:r>
            <w:r w:rsidRPr="00152304">
              <w:t>, individual packaging and labelling and the provision of cutlery and napkins</w:t>
            </w:r>
            <w:r w:rsidR="003F484E">
              <w:t xml:space="preserve">. </w:t>
            </w:r>
            <w:r w:rsidR="00FE6796">
              <w:t>I</w:t>
            </w:r>
            <w:r w:rsidR="00FE6796" w:rsidRPr="00152304">
              <w:t>magery</w:t>
            </w:r>
            <w:r w:rsidRPr="00152304">
              <w:t xml:space="preserve"> of individual </w:t>
            </w:r>
            <w:r w:rsidRPr="00152304">
              <w:lastRenderedPageBreak/>
              <w:t>packaging and labelling</w:t>
            </w:r>
            <w:r>
              <w:t xml:space="preserve"> </w:t>
            </w:r>
            <w:r w:rsidRPr="00983BA8">
              <w:rPr>
                <w:b/>
                <w:u w:val="single"/>
              </w:rPr>
              <w:t>must</w:t>
            </w:r>
            <w:r w:rsidRPr="00152304">
              <w:t xml:space="preserve"> be provided as part of the </w:t>
            </w:r>
            <w:r w:rsidR="003F484E">
              <w:t>T</w:t>
            </w:r>
            <w:r w:rsidRPr="00152304">
              <w:t>ender</w:t>
            </w:r>
            <w:r w:rsidR="0096104B">
              <w:t>.</w:t>
            </w:r>
          </w:p>
        </w:tc>
        <w:tc>
          <w:tcPr>
            <w:tcW w:w="762" w:type="pct"/>
            <w:shd w:val="clear" w:color="auto" w:fill="D9E2F3" w:themeFill="accent5" w:themeFillTint="33"/>
            <w:vAlign w:val="center"/>
          </w:tcPr>
          <w:p w14:paraId="318E73B0"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lastRenderedPageBreak/>
              <w:t>80 marks</w:t>
            </w:r>
          </w:p>
        </w:tc>
        <w:tc>
          <w:tcPr>
            <w:tcW w:w="1102" w:type="pct"/>
            <w:shd w:val="clear" w:color="auto" w:fill="D9E2F3" w:themeFill="accent5" w:themeFillTint="33"/>
            <w:vAlign w:val="center"/>
          </w:tcPr>
          <w:p w14:paraId="40F8FE6B"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56 marks</w:t>
            </w:r>
          </w:p>
        </w:tc>
      </w:tr>
      <w:tr w:rsidR="008B0735" w:rsidRPr="00F22A5E" w14:paraId="2E6B9280" w14:textId="77777777" w:rsidTr="00AB3BBC">
        <w:trPr>
          <w:trHeight w:val="300"/>
          <w:jc w:val="right"/>
        </w:trPr>
        <w:tc>
          <w:tcPr>
            <w:tcW w:w="3136" w:type="pct"/>
            <w:shd w:val="clear" w:color="auto" w:fill="4472C4" w:themeFill="accent5"/>
            <w:vAlign w:val="center"/>
            <w:hideMark/>
          </w:tcPr>
          <w:p w14:paraId="14B80C9B" w14:textId="77777777" w:rsidR="006B3517" w:rsidRPr="00F22A5E" w:rsidRDefault="006B3517" w:rsidP="006105AD">
            <w:pPr>
              <w:spacing w:line="240" w:lineRule="auto"/>
              <w:rPr>
                <w:rFonts w:asciiTheme="minorHAnsi" w:hAnsiTheme="minorHAnsi" w:cstheme="minorHAnsi"/>
                <w:b/>
                <w:color w:val="FFFFFF" w:themeColor="background1"/>
                <w:szCs w:val="22"/>
              </w:rPr>
            </w:pPr>
            <w:r w:rsidRPr="00F22A5E">
              <w:rPr>
                <w:rFonts w:asciiTheme="minorHAnsi" w:hAnsiTheme="minorHAnsi" w:cstheme="minorHAnsi"/>
                <w:b/>
                <w:color w:val="FFFFFF" w:themeColor="background1"/>
                <w:szCs w:val="22"/>
              </w:rPr>
              <w:t>Award Criterion B. Food Plan and Food Standards</w:t>
            </w:r>
          </w:p>
          <w:p w14:paraId="73C84908" w14:textId="77777777" w:rsidR="006B3517" w:rsidRPr="00F22A5E" w:rsidRDefault="006B3517" w:rsidP="006105AD">
            <w:pPr>
              <w:spacing w:line="240" w:lineRule="auto"/>
              <w:rPr>
                <w:rFonts w:asciiTheme="minorHAnsi" w:hAnsiTheme="minorHAnsi" w:cstheme="minorHAnsi"/>
                <w:b/>
                <w:color w:val="FFFFFF" w:themeColor="background1"/>
                <w:szCs w:val="22"/>
                <w:lang w:val="en-IE"/>
              </w:rPr>
            </w:pPr>
          </w:p>
        </w:tc>
        <w:tc>
          <w:tcPr>
            <w:tcW w:w="762" w:type="pct"/>
            <w:shd w:val="clear" w:color="auto" w:fill="4472C4" w:themeFill="accent5"/>
            <w:vAlign w:val="center"/>
            <w:hideMark/>
          </w:tcPr>
          <w:p w14:paraId="65A6B6FC"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 xml:space="preserve">400 marks </w:t>
            </w:r>
          </w:p>
        </w:tc>
        <w:tc>
          <w:tcPr>
            <w:tcW w:w="1102" w:type="pct"/>
            <w:shd w:val="clear" w:color="auto" w:fill="4472C4" w:themeFill="accent5"/>
            <w:vAlign w:val="center"/>
            <w:hideMark/>
          </w:tcPr>
          <w:p w14:paraId="47C6BDC9"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71762F6B" w14:textId="77777777" w:rsidTr="00AB3BBC">
        <w:trPr>
          <w:trHeight w:val="300"/>
          <w:jc w:val="right"/>
        </w:trPr>
        <w:tc>
          <w:tcPr>
            <w:tcW w:w="5000" w:type="pct"/>
            <w:gridSpan w:val="3"/>
            <w:shd w:val="clear" w:color="auto" w:fill="D9E2F3" w:themeFill="accent5" w:themeFillTint="33"/>
          </w:tcPr>
          <w:p w14:paraId="6FE0011A" w14:textId="77777777" w:rsidR="00B17C6C" w:rsidRPr="00543400" w:rsidRDefault="00B17C6C"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w:t>
            </w:r>
            <w:r w:rsidR="003C1669">
              <w:rPr>
                <w:rFonts w:asciiTheme="minorHAnsi" w:hAnsiTheme="minorHAnsi" w:cstheme="minorHAnsi"/>
                <w:szCs w:val="22"/>
              </w:rPr>
              <w:t xml:space="preserve"> </w:t>
            </w:r>
            <w:r w:rsidRPr="004E4687">
              <w:rPr>
                <w:rFonts w:asciiTheme="minorHAnsi" w:hAnsiTheme="minorHAnsi" w:cstheme="minorHAnsi"/>
                <w:szCs w:val="22"/>
              </w:rPr>
              <w:t>Appendix</w:t>
            </w:r>
            <w:r>
              <w:rPr>
                <w:rFonts w:asciiTheme="minorHAnsi" w:hAnsiTheme="minorHAnsi" w:cstheme="minorHAnsi"/>
                <w:szCs w:val="22"/>
              </w:rPr>
              <w:t xml:space="preserve">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7F974305" w14:textId="77777777"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two sub-criteri</w:t>
            </w:r>
            <w:r w:rsidR="00996B16">
              <w:rPr>
                <w:rFonts w:asciiTheme="minorHAnsi" w:hAnsiTheme="minorHAnsi" w:cstheme="minorHAnsi"/>
                <w:szCs w:val="22"/>
              </w:rPr>
              <w:t>a</w:t>
            </w:r>
            <w:r>
              <w:rPr>
                <w:rFonts w:asciiTheme="minorHAnsi" w:hAnsiTheme="minorHAnsi" w:cstheme="minorHAnsi"/>
                <w:szCs w:val="22"/>
              </w:rPr>
              <w:t>:</w:t>
            </w:r>
          </w:p>
          <w:p w14:paraId="68F30B54" w14:textId="6EB5CFA8"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b/>
                <w:szCs w:val="22"/>
              </w:rPr>
              <w:t xml:space="preserve">B.1. </w:t>
            </w:r>
            <w:r>
              <w:rPr>
                <w:rFonts w:asciiTheme="minorHAnsi" w:hAnsiTheme="minorHAnsi" w:cstheme="minorHAnsi"/>
                <w:b/>
                <w:szCs w:val="22"/>
              </w:rPr>
              <w:t>Food Plan</w:t>
            </w:r>
          </w:p>
          <w:p w14:paraId="4F0680BD" w14:textId="77777777" w:rsidR="00B17C6C" w:rsidRDefault="00B17C6C" w:rsidP="00AB2221">
            <w:pPr>
              <w:spacing w:line="240" w:lineRule="auto"/>
              <w:rPr>
                <w:rFonts w:asciiTheme="minorHAnsi" w:hAnsiTheme="minorHAnsi" w:cstheme="minorHAnsi"/>
                <w:bCs/>
                <w:szCs w:val="22"/>
              </w:rPr>
            </w:pPr>
            <w:r w:rsidRPr="00543400">
              <w:rPr>
                <w:rFonts w:asciiTheme="minorHAnsi" w:hAnsiTheme="minorHAnsi" w:cstheme="minorHAnsi"/>
                <w:b/>
                <w:szCs w:val="22"/>
              </w:rPr>
              <w:t>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r w:rsidRPr="00BB7C91">
              <w:rPr>
                <w:rFonts w:asciiTheme="minorHAnsi" w:hAnsiTheme="minorHAnsi" w:cstheme="minorHAnsi"/>
                <w:bCs/>
                <w:szCs w:val="22"/>
              </w:rPr>
              <w:t xml:space="preserve"> </w:t>
            </w:r>
          </w:p>
          <w:p w14:paraId="4785A9BA" w14:textId="77777777" w:rsidR="00F961F4" w:rsidRDefault="00F961F4" w:rsidP="00AB2221">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B.1 and </w:t>
            </w:r>
            <w:r>
              <w:rPr>
                <w:rFonts w:asciiTheme="minorHAnsi" w:hAnsiTheme="minorHAnsi" w:cstheme="minorHAnsi"/>
                <w:bCs/>
                <w:szCs w:val="22"/>
              </w:rPr>
              <w:t>B.2.A, B.2.B and B.2.C</w:t>
            </w:r>
            <w:r>
              <w:rPr>
                <w:rFonts w:asciiTheme="minorHAnsi" w:hAnsiTheme="minorHAnsi" w:cstheme="minorHAnsi"/>
                <w:szCs w:val="22"/>
              </w:rPr>
              <w:t xml:space="preserve"> below</w:t>
            </w:r>
            <w:r w:rsidRPr="00543400">
              <w:rPr>
                <w:rFonts w:asciiTheme="minorHAnsi" w:hAnsiTheme="minorHAnsi" w:cstheme="minorHAnsi"/>
                <w:szCs w:val="22"/>
              </w:rPr>
              <w:t>.</w:t>
            </w:r>
          </w:p>
          <w:p w14:paraId="6DCD20F4" w14:textId="33EB8E10" w:rsidR="006B3517" w:rsidRPr="00BB7C91" w:rsidRDefault="00F961F4" w:rsidP="00AB2221">
            <w:pPr>
              <w:spacing w:line="240" w:lineRule="auto"/>
              <w:rPr>
                <w:rFonts w:asciiTheme="minorHAnsi" w:hAnsiTheme="minorHAnsi" w:cstheme="minorHAnsi"/>
                <w:bCs/>
                <w:szCs w:val="22"/>
                <w:lang w:val="en-IE"/>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B</w:t>
            </w:r>
            <w:r w:rsidRPr="00F961F4">
              <w:rPr>
                <w:rFonts w:asciiTheme="minorHAnsi" w:hAnsiTheme="minorHAnsi" w:cstheme="minorHAnsi"/>
                <w:b/>
                <w:szCs w:val="22"/>
              </w:rPr>
              <w:t>,</w:t>
            </w:r>
            <w:r>
              <w:rPr>
                <w:rFonts w:asciiTheme="minorHAnsi" w:hAnsiTheme="minorHAnsi" w:cstheme="minorHAnsi"/>
                <w:bCs/>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 xml:space="preserve">in sub-criterion B.1 and </w:t>
            </w:r>
            <w:r w:rsidR="00477B98" w:rsidRPr="00BB7C91">
              <w:rPr>
                <w:rFonts w:asciiTheme="minorHAnsi" w:hAnsiTheme="minorHAnsi" w:cstheme="minorHAnsi"/>
                <w:bCs/>
                <w:szCs w:val="22"/>
              </w:rPr>
              <w:t>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70% of the marks available</w:t>
            </w:r>
            <w:r w:rsidR="00477B98">
              <w:rPr>
                <w:rFonts w:asciiTheme="minorHAnsi" w:hAnsiTheme="minorHAnsi" w:cstheme="minorHAnsi"/>
                <w:bCs/>
                <w:szCs w:val="22"/>
              </w:rPr>
              <w:t xml:space="preserve"> in each of the sub-sub criterion B.2.A, B.2.B and B.2.C as set out below.</w:t>
            </w:r>
          </w:p>
        </w:tc>
      </w:tr>
      <w:tr w:rsidR="007D46A9" w:rsidRPr="002C03E4" w14:paraId="10D5743C" w14:textId="77777777" w:rsidTr="00AB3BBC">
        <w:trPr>
          <w:trHeight w:val="300"/>
          <w:jc w:val="right"/>
        </w:trPr>
        <w:tc>
          <w:tcPr>
            <w:tcW w:w="3136" w:type="pct"/>
            <w:shd w:val="clear" w:color="auto" w:fill="D9E2F3" w:themeFill="accent5" w:themeFillTint="33"/>
          </w:tcPr>
          <w:p w14:paraId="5E060299" w14:textId="77777777" w:rsidR="006B3517" w:rsidRDefault="006B3517" w:rsidP="00AB2221">
            <w:pPr>
              <w:spacing w:line="240" w:lineRule="auto"/>
              <w:rPr>
                <w:rFonts w:asciiTheme="minorHAnsi" w:hAnsiTheme="minorHAnsi" w:cstheme="minorHAnsi"/>
                <w:b/>
                <w:szCs w:val="22"/>
              </w:rPr>
            </w:pPr>
            <w:r w:rsidRPr="00543400">
              <w:rPr>
                <w:rFonts w:asciiTheme="minorHAnsi" w:hAnsiTheme="minorHAnsi" w:cstheme="minorHAnsi"/>
                <w:b/>
                <w:szCs w:val="22"/>
              </w:rPr>
              <w:t xml:space="preserve">Sub-Criterion B.1. </w:t>
            </w:r>
            <w:r>
              <w:rPr>
                <w:rFonts w:asciiTheme="minorHAnsi" w:hAnsiTheme="minorHAnsi" w:cstheme="minorHAnsi"/>
                <w:b/>
                <w:szCs w:val="22"/>
              </w:rPr>
              <w:t>Food Plan</w:t>
            </w:r>
          </w:p>
          <w:p w14:paraId="279E829F"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a food plan which provides fresh, healthy and nutritious food consistently which can be varied, changed and evolve over the Term of the proposed Contract. </w:t>
            </w:r>
          </w:p>
          <w:p w14:paraId="0705DBD7"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propose a food plan which meets the food requirements set out Appendix 1 below, and which includes but is not limited to:</w:t>
            </w:r>
          </w:p>
          <w:p w14:paraId="06CF84ED" w14:textId="77777777" w:rsidR="006B3517" w:rsidRPr="00543400" w:rsidRDefault="006B3517" w:rsidP="00AB3BBC">
            <w:pPr>
              <w:spacing w:after="0" w:line="240" w:lineRule="auto"/>
              <w:ind w:left="720"/>
              <w:rPr>
                <w:rFonts w:asciiTheme="minorHAnsi" w:hAnsiTheme="minorHAnsi" w:cstheme="minorHAnsi"/>
                <w:szCs w:val="22"/>
              </w:rPr>
            </w:pPr>
            <w:r w:rsidRPr="00543400">
              <w:rPr>
                <w:rFonts w:asciiTheme="minorHAnsi" w:hAnsiTheme="minorHAnsi" w:cstheme="minorHAnsi"/>
                <w:szCs w:val="22"/>
              </w:rPr>
              <w:t>- Meat and meat alternatives;</w:t>
            </w:r>
          </w:p>
          <w:p w14:paraId="622B25F4" w14:textId="77777777" w:rsidR="006B3517" w:rsidRPr="00543400" w:rsidRDefault="006B3517" w:rsidP="00AB3BBC">
            <w:pPr>
              <w:spacing w:after="0" w:line="240" w:lineRule="auto"/>
              <w:ind w:left="720"/>
              <w:rPr>
                <w:rFonts w:asciiTheme="minorHAnsi" w:hAnsiTheme="minorHAnsi" w:cstheme="minorHAnsi"/>
                <w:szCs w:val="22"/>
              </w:rPr>
            </w:pPr>
            <w:r w:rsidRPr="00543400">
              <w:rPr>
                <w:rFonts w:asciiTheme="minorHAnsi" w:hAnsiTheme="minorHAnsi" w:cstheme="minorHAnsi"/>
                <w:szCs w:val="22"/>
              </w:rPr>
              <w:t xml:space="preserve">- Seasonal fruit and vegetables; </w:t>
            </w:r>
          </w:p>
          <w:p w14:paraId="2C5BE1C6" w14:textId="77777777" w:rsidR="006B3517" w:rsidRPr="00543400" w:rsidRDefault="006B3517" w:rsidP="00AB2221">
            <w:pPr>
              <w:spacing w:line="240" w:lineRule="auto"/>
              <w:ind w:left="720"/>
              <w:rPr>
                <w:rFonts w:asciiTheme="minorHAnsi" w:hAnsiTheme="minorHAnsi" w:cstheme="minorHAnsi"/>
                <w:szCs w:val="22"/>
              </w:rPr>
            </w:pPr>
            <w:r w:rsidRPr="00543400">
              <w:rPr>
                <w:rFonts w:asciiTheme="minorHAnsi" w:hAnsiTheme="minorHAnsi" w:cstheme="minorHAnsi"/>
                <w:szCs w:val="22"/>
              </w:rPr>
              <w:t>- Other food items on offer</w:t>
            </w:r>
            <w:r>
              <w:rPr>
                <w:rFonts w:asciiTheme="minorHAnsi" w:hAnsiTheme="minorHAnsi" w:cstheme="minorHAnsi"/>
                <w:szCs w:val="22"/>
              </w:rPr>
              <w:t>.</w:t>
            </w:r>
          </w:p>
          <w:p w14:paraId="5BF1447E" w14:textId="77777777" w:rsidR="006B3517" w:rsidRPr="00543400" w:rsidRDefault="006B3517" w:rsidP="00AB2221">
            <w:pPr>
              <w:spacing w:line="240" w:lineRule="auto"/>
              <w:rPr>
                <w:rFonts w:asciiTheme="minorHAnsi" w:hAnsiTheme="minorHAnsi" w:cstheme="minorHAnsi"/>
                <w:b/>
                <w:szCs w:val="22"/>
              </w:rPr>
            </w:pPr>
            <w:r w:rsidRPr="00543400">
              <w:rPr>
                <w:rFonts w:asciiTheme="minorHAnsi" w:hAnsiTheme="minorHAnsi" w:cstheme="minorHAnsi"/>
                <w:szCs w:val="22"/>
              </w:rPr>
              <w:t>and which includes options to accommodate students with food intolerances, allergies and religious observance, including lactose-free, gluten-free, vegetarian, vegan and halal options; available per day, per week and per season.</w:t>
            </w:r>
          </w:p>
        </w:tc>
        <w:tc>
          <w:tcPr>
            <w:tcW w:w="762" w:type="pct"/>
            <w:shd w:val="clear" w:color="auto" w:fill="D9E2F3" w:themeFill="accent5" w:themeFillTint="33"/>
            <w:vAlign w:val="center"/>
          </w:tcPr>
          <w:p w14:paraId="51DD6E43" w14:textId="77777777" w:rsidR="006B3517" w:rsidRDefault="006B3517" w:rsidP="006105AD">
            <w:pPr>
              <w:pStyle w:val="ListParagraph"/>
              <w:spacing w:line="240" w:lineRule="auto"/>
              <w:ind w:left="0"/>
              <w:jc w:val="center"/>
              <w:rPr>
                <w:rFonts w:asciiTheme="minorHAnsi" w:hAnsiTheme="minorHAnsi" w:cstheme="minorHAnsi"/>
                <w:szCs w:val="22"/>
                <w:lang w:val="en-IE"/>
              </w:rPr>
            </w:pPr>
            <w:r>
              <w:rPr>
                <w:rFonts w:asciiTheme="minorHAnsi" w:hAnsiTheme="minorHAnsi" w:cstheme="minorHAnsi"/>
                <w:szCs w:val="22"/>
                <w:lang w:val="en-IE"/>
              </w:rPr>
              <w:t xml:space="preserve">190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36DBEE09" w14:textId="77777777" w:rsidR="006B3517" w:rsidRDefault="006B3517" w:rsidP="006105AD">
            <w:pPr>
              <w:spacing w:line="240" w:lineRule="auto"/>
              <w:jc w:val="center"/>
              <w:rPr>
                <w:rFonts w:asciiTheme="minorHAnsi" w:hAnsiTheme="minorHAnsi" w:cstheme="minorHAnsi"/>
                <w:szCs w:val="22"/>
                <w:lang w:val="en-IE"/>
              </w:rPr>
            </w:pPr>
          </w:p>
          <w:p w14:paraId="2E47A61D" w14:textId="77777777" w:rsidR="006B3517" w:rsidRPr="00E47BA0"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133 marks</w:t>
            </w:r>
          </w:p>
          <w:p w14:paraId="0DBC6E05" w14:textId="77777777" w:rsidR="006B3517" w:rsidRPr="00E47BA0" w:rsidRDefault="006B3517" w:rsidP="006105AD">
            <w:pPr>
              <w:spacing w:line="240" w:lineRule="auto"/>
              <w:jc w:val="center"/>
              <w:rPr>
                <w:rFonts w:asciiTheme="minorHAnsi" w:hAnsiTheme="minorHAnsi" w:cstheme="minorHAnsi"/>
                <w:szCs w:val="22"/>
                <w:lang w:val="en-IE"/>
              </w:rPr>
            </w:pPr>
          </w:p>
        </w:tc>
      </w:tr>
      <w:tr w:rsidR="006B3517" w:rsidRPr="002C03E4" w14:paraId="5A8745CD" w14:textId="77777777" w:rsidTr="00AB3BBC">
        <w:trPr>
          <w:trHeight w:val="300"/>
          <w:jc w:val="right"/>
        </w:trPr>
        <w:tc>
          <w:tcPr>
            <w:tcW w:w="5000" w:type="pct"/>
            <w:gridSpan w:val="3"/>
            <w:shd w:val="clear" w:color="auto" w:fill="D9E2F3" w:themeFill="accent5" w:themeFillTint="33"/>
          </w:tcPr>
          <w:p w14:paraId="67D8E109" w14:textId="77777777" w:rsidR="006B3517" w:rsidRPr="00543400" w:rsidRDefault="006B3517" w:rsidP="00AB2221">
            <w:pPr>
              <w:spacing w:line="240" w:lineRule="auto"/>
              <w:rPr>
                <w:rFonts w:asciiTheme="minorHAnsi" w:hAnsiTheme="minorHAnsi" w:cstheme="minorHAnsi"/>
                <w:b/>
                <w:bCs/>
                <w:szCs w:val="22"/>
              </w:rPr>
            </w:pPr>
            <w:r w:rsidRPr="00543400">
              <w:rPr>
                <w:rFonts w:asciiTheme="minorHAnsi" w:hAnsiTheme="minorHAnsi" w:cstheme="minorHAnsi"/>
                <w:b/>
                <w:szCs w:val="22"/>
              </w:rPr>
              <w:t>Sub-Criterion 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p>
          <w:p w14:paraId="063DFBCD"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The Contracting Authority requires a catering service which maximises and maintains a high standard of food quality, freshness and which preserves the nutritional content of food items proposed</w:t>
            </w:r>
            <w:r>
              <w:rPr>
                <w:rFonts w:asciiTheme="minorHAnsi" w:hAnsiTheme="minorHAnsi" w:cstheme="minorHAnsi"/>
                <w:szCs w:val="22"/>
              </w:rPr>
              <w:t xml:space="preserve"> which meets the requirements as set out Appendix 1 below</w:t>
            </w:r>
            <w:r w:rsidRPr="00543400">
              <w:rPr>
                <w:rFonts w:asciiTheme="minorHAnsi" w:hAnsiTheme="minorHAnsi" w:cstheme="minorHAnsi"/>
                <w:szCs w:val="22"/>
              </w:rPr>
              <w:t>.</w:t>
            </w:r>
          </w:p>
          <w:p w14:paraId="12F19FAC" w14:textId="77777777" w:rsidR="006B3517" w:rsidRPr="00A96A26" w:rsidRDefault="006B3517" w:rsidP="00AB2221">
            <w:pPr>
              <w:spacing w:line="240" w:lineRule="auto"/>
              <w:rPr>
                <w:rFonts w:asciiTheme="majorHAnsi" w:hAnsiTheme="majorHAnsi" w:cstheme="majorHAnsi"/>
                <w:lang w:val="en-IE"/>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w:t>
            </w:r>
            <w:r w:rsidR="003F484E">
              <w:rPr>
                <w:rFonts w:asciiTheme="minorHAnsi" w:hAnsiTheme="minorHAnsi" w:cstheme="minorHAnsi"/>
                <w:szCs w:val="22"/>
              </w:rPr>
              <w:t xml:space="preserve">describe </w:t>
            </w:r>
            <w:r w:rsidRPr="00543400">
              <w:rPr>
                <w:rFonts w:asciiTheme="minorHAnsi" w:hAnsiTheme="minorHAnsi" w:cstheme="minorHAnsi"/>
                <w:szCs w:val="22"/>
              </w:rPr>
              <w:t>their approach</w:t>
            </w:r>
            <w:r w:rsidR="00CA09B2">
              <w:rPr>
                <w:rFonts w:asciiTheme="minorHAnsi" w:hAnsiTheme="minorHAnsi" w:cstheme="minorHAnsi"/>
                <w:szCs w:val="22"/>
              </w:rPr>
              <w:t xml:space="preserve"> for</w:t>
            </w:r>
            <w:r w:rsidRPr="00543400">
              <w:rPr>
                <w:rFonts w:asciiTheme="minorHAnsi" w:hAnsiTheme="minorHAnsi" w:cstheme="minorHAnsi"/>
                <w:szCs w:val="22"/>
              </w:rPr>
              <w:t>:</w:t>
            </w:r>
          </w:p>
        </w:tc>
      </w:tr>
      <w:tr w:rsidR="007D46A9" w:rsidRPr="002C03E4" w14:paraId="2A275314" w14:textId="77777777" w:rsidTr="00AB3BBC">
        <w:trPr>
          <w:trHeight w:val="300"/>
          <w:jc w:val="right"/>
        </w:trPr>
        <w:tc>
          <w:tcPr>
            <w:tcW w:w="3136" w:type="pct"/>
            <w:shd w:val="clear" w:color="auto" w:fill="D9E2F3" w:themeFill="accent5" w:themeFillTint="33"/>
          </w:tcPr>
          <w:p w14:paraId="128DABC8" w14:textId="77777777" w:rsidR="006B3517" w:rsidRPr="00543400" w:rsidRDefault="00C671D1" w:rsidP="00AB2221">
            <w:pPr>
              <w:spacing w:line="240" w:lineRule="auto"/>
              <w:rPr>
                <w:rFonts w:asciiTheme="minorHAnsi" w:hAnsiTheme="minorHAnsi" w:cstheme="minorHAnsi"/>
                <w:b/>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B.2.A</w:t>
            </w:r>
            <w:r w:rsidR="006B3517">
              <w:rPr>
                <w:rFonts w:asciiTheme="minorHAnsi" w:hAnsiTheme="minorHAnsi" w:cstheme="minorHAnsi"/>
                <w:szCs w:val="22"/>
              </w:rPr>
              <w:t xml:space="preserve"> </w:t>
            </w:r>
            <w:r w:rsidR="006B3517" w:rsidRPr="00BB7C91">
              <w:rPr>
                <w:rFonts w:asciiTheme="minorHAnsi" w:hAnsiTheme="minorHAnsi" w:cstheme="minorHAnsi"/>
                <w:szCs w:val="22"/>
              </w:rPr>
              <w:t>ensur</w:t>
            </w:r>
            <w:r w:rsidR="00CA09B2">
              <w:rPr>
                <w:rFonts w:asciiTheme="minorHAnsi" w:hAnsiTheme="minorHAnsi" w:cstheme="minorHAnsi"/>
                <w:szCs w:val="22"/>
              </w:rPr>
              <w:t>ing</w:t>
            </w:r>
            <w:r w:rsidR="006B3517" w:rsidRPr="00BB7C91">
              <w:rPr>
                <w:rFonts w:asciiTheme="minorHAnsi" w:hAnsiTheme="minorHAnsi" w:cstheme="minorHAnsi"/>
                <w:szCs w:val="22"/>
              </w:rPr>
              <w:t xml:space="preserve"> food quality, freshness and preserv</w:t>
            </w:r>
            <w:r w:rsidR="00CA09B2">
              <w:rPr>
                <w:rFonts w:asciiTheme="minorHAnsi" w:hAnsiTheme="minorHAnsi" w:cstheme="minorHAnsi"/>
                <w:szCs w:val="22"/>
              </w:rPr>
              <w:t>ing</w:t>
            </w:r>
            <w:r w:rsidR="006B3517" w:rsidRPr="00BB7C91">
              <w:rPr>
                <w:rFonts w:asciiTheme="minorHAnsi" w:hAnsiTheme="minorHAnsi" w:cstheme="minorHAnsi"/>
                <w:szCs w:val="22"/>
              </w:rPr>
              <w:t xml:space="preserve"> the nutritional food content as set out in Appendix 1 below. </w:t>
            </w:r>
            <w:r w:rsidR="006B3517" w:rsidRPr="00BB7C91">
              <w:rPr>
                <w:rFonts w:asciiTheme="minorHAnsi" w:hAnsiTheme="minorHAnsi" w:cstheme="minorHAnsi"/>
                <w:color w:val="000000" w:themeColor="text1"/>
                <w:szCs w:val="22"/>
                <w:lang w:val="en-IE"/>
              </w:rPr>
              <w:t xml:space="preserve">The approach </w:t>
            </w:r>
            <w:r w:rsidR="006B3517" w:rsidRPr="00BB7C91">
              <w:rPr>
                <w:rFonts w:asciiTheme="minorHAnsi" w:hAnsiTheme="minorHAnsi" w:cstheme="minorHAnsi"/>
                <w:b/>
                <w:color w:val="000000" w:themeColor="text1"/>
                <w:szCs w:val="22"/>
                <w:u w:val="single"/>
                <w:lang w:val="en-IE"/>
              </w:rPr>
              <w:t>must</w:t>
            </w:r>
            <w:r w:rsidR="006B3517" w:rsidRPr="00BB7C91">
              <w:rPr>
                <w:rFonts w:asciiTheme="minorHAnsi" w:hAnsiTheme="minorHAnsi" w:cstheme="minorHAnsi"/>
                <w:color w:val="000000" w:themeColor="text1"/>
                <w:szCs w:val="22"/>
                <w:lang w:val="en-IE"/>
              </w:rPr>
              <w:t xml:space="preserve"> also include their approach to mitigate against menu fatigue</w:t>
            </w:r>
            <w:r w:rsidR="00CA09B2">
              <w:rPr>
                <w:rFonts w:asciiTheme="minorHAnsi" w:hAnsiTheme="minorHAnsi" w:cstheme="minorHAnsi"/>
                <w:color w:val="000000" w:themeColor="text1"/>
                <w:szCs w:val="22"/>
                <w:lang w:val="en-IE"/>
              </w:rPr>
              <w:t>.</w:t>
            </w:r>
            <w:r w:rsidR="003C1669">
              <w:rPr>
                <w:rFonts w:asciiTheme="minorHAnsi" w:hAnsiTheme="minorHAnsi" w:cstheme="minorHAnsi"/>
                <w:color w:val="000000" w:themeColor="text1"/>
                <w:szCs w:val="22"/>
                <w:lang w:val="en-IE"/>
              </w:rPr>
              <w:t xml:space="preserve"> </w:t>
            </w:r>
          </w:p>
        </w:tc>
        <w:tc>
          <w:tcPr>
            <w:tcW w:w="762" w:type="pct"/>
            <w:shd w:val="clear" w:color="auto" w:fill="D9E2F3" w:themeFill="accent5" w:themeFillTint="33"/>
            <w:vAlign w:val="center"/>
          </w:tcPr>
          <w:p w14:paraId="6003D71E" w14:textId="77777777"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0E609456"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2C03E4" w14:paraId="7AB6B454" w14:textId="77777777" w:rsidTr="00AB3BBC">
        <w:trPr>
          <w:trHeight w:val="923"/>
          <w:jc w:val="right"/>
        </w:trPr>
        <w:tc>
          <w:tcPr>
            <w:tcW w:w="3136" w:type="pct"/>
            <w:shd w:val="clear" w:color="auto" w:fill="D9E2F3" w:themeFill="accent5" w:themeFillTint="33"/>
          </w:tcPr>
          <w:p w14:paraId="41AAE3B5" w14:textId="77777777" w:rsidR="006B3517" w:rsidRPr="00BB7C91" w:rsidRDefault="00C671D1" w:rsidP="00AB2221">
            <w:pPr>
              <w:spacing w:line="240" w:lineRule="auto"/>
              <w:rPr>
                <w:rFonts w:asciiTheme="minorHAnsi" w:hAnsiTheme="minorHAnsi" w:cstheme="minorHAnsi"/>
                <w:szCs w:val="22"/>
              </w:rPr>
            </w:pPr>
            <w:r w:rsidRPr="00C671D1">
              <w:rPr>
                <w:rFonts w:asciiTheme="minorHAnsi" w:hAnsiTheme="minorHAnsi" w:cstheme="minorHAnsi"/>
                <w:b/>
                <w:bCs/>
                <w:szCs w:val="22"/>
              </w:rPr>
              <w:lastRenderedPageBreak/>
              <w:t>Sub-Sub Criterion B.2.</w:t>
            </w:r>
            <w:r>
              <w:rPr>
                <w:rFonts w:asciiTheme="minorHAnsi" w:hAnsiTheme="minorHAnsi" w:cstheme="minorHAnsi"/>
                <w:b/>
                <w:bCs/>
                <w:szCs w:val="22"/>
              </w:rPr>
              <w:t>B</w:t>
            </w:r>
            <w:r w:rsidR="006B3517">
              <w:rPr>
                <w:rFonts w:asciiTheme="minorHAnsi" w:hAnsiTheme="minorHAnsi" w:cstheme="minorHAnsi"/>
                <w:szCs w:val="22"/>
              </w:rPr>
              <w:t xml:space="preserve"> </w:t>
            </w:r>
            <w:r w:rsidR="006B3517" w:rsidRPr="00BB7C91">
              <w:rPr>
                <w:rFonts w:asciiTheme="minorHAnsi" w:hAnsiTheme="minorHAnsi" w:cstheme="minorHAnsi"/>
                <w:szCs w:val="22"/>
              </w:rPr>
              <w:t xml:space="preserve">ensuring the correct food temperature, in compliance with Food legislation, from the point of </w:t>
            </w:r>
            <w:r w:rsidR="00C54038">
              <w:rPr>
                <w:rFonts w:asciiTheme="minorHAnsi" w:hAnsiTheme="minorHAnsi" w:cstheme="minorHAnsi"/>
                <w:szCs w:val="22"/>
              </w:rPr>
              <w:t>delivery</w:t>
            </w:r>
            <w:r w:rsidR="006B3517" w:rsidRPr="00BB7C91">
              <w:rPr>
                <w:rFonts w:asciiTheme="minorHAnsi" w:hAnsiTheme="minorHAnsi" w:cstheme="minorHAnsi"/>
                <w:szCs w:val="22"/>
              </w:rPr>
              <w:t>, up to the time of serving</w:t>
            </w:r>
            <w:r w:rsidR="00CA09B2">
              <w:rPr>
                <w:rFonts w:asciiTheme="minorHAnsi" w:hAnsiTheme="minorHAnsi" w:cstheme="minorHAnsi"/>
                <w:szCs w:val="22"/>
              </w:rPr>
              <w:t>.</w:t>
            </w:r>
          </w:p>
        </w:tc>
        <w:tc>
          <w:tcPr>
            <w:tcW w:w="762" w:type="pct"/>
            <w:shd w:val="clear" w:color="auto" w:fill="D9E2F3" w:themeFill="accent5" w:themeFillTint="33"/>
            <w:vAlign w:val="center"/>
          </w:tcPr>
          <w:p w14:paraId="2EDF9748" w14:textId="02F156C6"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52BB68F7"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2C03E4" w14:paraId="6F4441F0" w14:textId="77777777" w:rsidTr="00AB3BBC">
        <w:trPr>
          <w:trHeight w:val="300"/>
          <w:jc w:val="right"/>
        </w:trPr>
        <w:tc>
          <w:tcPr>
            <w:tcW w:w="3136" w:type="pct"/>
            <w:tcBorders>
              <w:bottom w:val="single" w:sz="4" w:space="0" w:color="auto"/>
            </w:tcBorders>
            <w:shd w:val="clear" w:color="auto" w:fill="D9E2F3" w:themeFill="accent5" w:themeFillTint="33"/>
            <w:hideMark/>
          </w:tcPr>
          <w:p w14:paraId="4E30EA3C" w14:textId="5B675F47" w:rsidR="006B3517" w:rsidRPr="00BB7C91" w:rsidRDefault="00C671D1" w:rsidP="00AB2221">
            <w:pPr>
              <w:spacing w:line="240" w:lineRule="auto"/>
              <w:rPr>
                <w:rFonts w:asciiTheme="minorHAnsi" w:hAnsiTheme="minorHAnsi" w:cstheme="minorHAnsi"/>
                <w:szCs w:val="22"/>
              </w:rPr>
            </w:pPr>
            <w:r w:rsidRPr="00C671D1">
              <w:rPr>
                <w:rFonts w:asciiTheme="minorHAnsi" w:hAnsiTheme="minorHAnsi" w:cstheme="minorHAnsi"/>
                <w:b/>
                <w:bCs/>
                <w:szCs w:val="22"/>
              </w:rPr>
              <w:t>Sub-Sub Criterion B.2.</w:t>
            </w:r>
            <w:r w:rsidR="00CA09B2">
              <w:rPr>
                <w:rFonts w:asciiTheme="minorHAnsi" w:hAnsiTheme="minorHAnsi" w:cstheme="minorHAnsi"/>
                <w:b/>
                <w:bCs/>
                <w:szCs w:val="22"/>
              </w:rPr>
              <w:t xml:space="preserve">C </w:t>
            </w:r>
            <w:r w:rsidR="006B3517" w:rsidRPr="00BB7C91">
              <w:rPr>
                <w:rFonts w:asciiTheme="minorHAnsi" w:hAnsiTheme="minorHAnsi" w:cstheme="minorHAnsi"/>
                <w:szCs w:val="22"/>
              </w:rPr>
              <w:t>avoid</w:t>
            </w:r>
            <w:r w:rsidR="00CA09B2">
              <w:rPr>
                <w:rFonts w:asciiTheme="minorHAnsi" w:hAnsiTheme="minorHAnsi" w:cstheme="minorHAnsi"/>
                <w:szCs w:val="22"/>
              </w:rPr>
              <w:t>ing</w:t>
            </w:r>
            <w:r w:rsidR="006B3517" w:rsidRPr="00BB7C91">
              <w:rPr>
                <w:rFonts w:asciiTheme="minorHAnsi" w:hAnsiTheme="minorHAnsi" w:cstheme="minorHAnsi"/>
                <w:szCs w:val="22"/>
              </w:rPr>
              <w:t xml:space="preserve"> food cross-contamination in respect of food allergies</w:t>
            </w:r>
            <w:r w:rsidR="0090638C">
              <w:rPr>
                <w:rFonts w:asciiTheme="minorHAnsi" w:hAnsiTheme="minorHAnsi" w:cstheme="minorHAnsi"/>
                <w:szCs w:val="22"/>
              </w:rPr>
              <w:t xml:space="preserve"> and</w:t>
            </w:r>
            <w:r w:rsidR="006B3517" w:rsidRPr="00BB7C91">
              <w:rPr>
                <w:rFonts w:asciiTheme="minorHAnsi" w:hAnsiTheme="minorHAnsi" w:cstheme="minorHAnsi"/>
                <w:szCs w:val="22"/>
              </w:rPr>
              <w:t xml:space="preserve"> </w:t>
            </w:r>
            <w:r w:rsidR="00F74B10">
              <w:rPr>
                <w:rFonts w:asciiTheme="minorHAnsi" w:hAnsiTheme="minorHAnsi" w:cstheme="minorHAnsi"/>
                <w:szCs w:val="22"/>
              </w:rPr>
              <w:t xml:space="preserve">food </w:t>
            </w:r>
            <w:r w:rsidR="006B3517" w:rsidRPr="00BB7C91">
              <w:rPr>
                <w:rFonts w:asciiTheme="minorHAnsi" w:hAnsiTheme="minorHAnsi" w:cstheme="minorHAnsi"/>
                <w:szCs w:val="22"/>
              </w:rPr>
              <w:t>intolerance</w:t>
            </w:r>
            <w:r w:rsidR="003F484E">
              <w:rPr>
                <w:rFonts w:asciiTheme="minorHAnsi" w:hAnsiTheme="minorHAnsi" w:cstheme="minorHAnsi"/>
                <w:szCs w:val="22"/>
              </w:rPr>
              <w:t>s</w:t>
            </w:r>
            <w:r w:rsidR="004D1EB1">
              <w:rPr>
                <w:rFonts w:asciiTheme="minorHAnsi" w:hAnsiTheme="minorHAnsi" w:cstheme="minorHAnsi"/>
                <w:szCs w:val="22"/>
              </w:rPr>
              <w:t xml:space="preserve"> including but not limited </w:t>
            </w:r>
            <w:proofErr w:type="gramStart"/>
            <w:r w:rsidR="004D1EB1">
              <w:rPr>
                <w:rFonts w:asciiTheme="minorHAnsi" w:hAnsiTheme="minorHAnsi" w:cstheme="minorHAnsi"/>
                <w:szCs w:val="22"/>
              </w:rPr>
              <w:t>to:</w:t>
            </w:r>
            <w:proofErr w:type="gramEnd"/>
            <w:r w:rsidR="004D1EB1">
              <w:rPr>
                <w:rFonts w:asciiTheme="minorHAnsi" w:hAnsiTheme="minorHAnsi" w:cstheme="minorHAnsi"/>
                <w:szCs w:val="22"/>
              </w:rPr>
              <w:t xml:space="preserve"> </w:t>
            </w:r>
            <w:r w:rsidR="004D1EB1" w:rsidRPr="00543400">
              <w:rPr>
                <w:rFonts w:asciiTheme="minorHAnsi" w:hAnsiTheme="minorHAnsi" w:cstheme="minorHAnsi"/>
                <w:szCs w:val="22"/>
              </w:rPr>
              <w:t>lactose-free, gluten-free</w:t>
            </w:r>
            <w:r w:rsidR="006B3517" w:rsidRPr="00BB7C91">
              <w:rPr>
                <w:rFonts w:asciiTheme="minorHAnsi" w:hAnsiTheme="minorHAnsi" w:cstheme="minorHAnsi"/>
                <w:szCs w:val="22"/>
              </w:rPr>
              <w:t>, religious observance</w:t>
            </w:r>
            <w:r w:rsidR="004D1EB1">
              <w:rPr>
                <w:rFonts w:asciiTheme="minorHAnsi" w:hAnsiTheme="minorHAnsi" w:cstheme="minorHAnsi"/>
                <w:szCs w:val="22"/>
              </w:rPr>
              <w:t>, halal</w:t>
            </w:r>
            <w:r w:rsidR="006B3517" w:rsidRPr="00BB7C91">
              <w:rPr>
                <w:rFonts w:asciiTheme="minorHAnsi" w:hAnsiTheme="minorHAnsi" w:cstheme="minorHAnsi"/>
                <w:szCs w:val="22"/>
              </w:rPr>
              <w:t>,</w:t>
            </w:r>
            <w:r w:rsidR="004D1EB1">
              <w:rPr>
                <w:rFonts w:asciiTheme="minorHAnsi" w:hAnsiTheme="minorHAnsi" w:cstheme="minorHAnsi"/>
                <w:szCs w:val="22"/>
              </w:rPr>
              <w:t xml:space="preserve"> </w:t>
            </w:r>
            <w:r w:rsidR="004D1EB1" w:rsidRPr="00543400">
              <w:rPr>
                <w:rFonts w:asciiTheme="minorHAnsi" w:hAnsiTheme="minorHAnsi" w:cstheme="minorHAnsi"/>
                <w:szCs w:val="22"/>
              </w:rPr>
              <w:t xml:space="preserve">vegetarian, </w:t>
            </w:r>
            <w:r w:rsidR="004D1EB1">
              <w:rPr>
                <w:rFonts w:asciiTheme="minorHAnsi" w:hAnsiTheme="minorHAnsi" w:cstheme="minorHAnsi"/>
                <w:szCs w:val="22"/>
              </w:rPr>
              <w:t xml:space="preserve">and </w:t>
            </w:r>
            <w:r w:rsidR="004D1EB1" w:rsidRPr="00543400">
              <w:rPr>
                <w:rFonts w:asciiTheme="minorHAnsi" w:hAnsiTheme="minorHAnsi" w:cstheme="minorHAnsi"/>
                <w:szCs w:val="22"/>
              </w:rPr>
              <w:t>vegan</w:t>
            </w:r>
            <w:r w:rsidR="004D1EB1">
              <w:rPr>
                <w:rFonts w:asciiTheme="minorHAnsi" w:hAnsiTheme="minorHAnsi" w:cstheme="minorHAnsi"/>
                <w:szCs w:val="22"/>
              </w:rPr>
              <w:t>.</w:t>
            </w:r>
          </w:p>
        </w:tc>
        <w:tc>
          <w:tcPr>
            <w:tcW w:w="762" w:type="pct"/>
            <w:tcBorders>
              <w:bottom w:val="single" w:sz="4" w:space="0" w:color="auto"/>
            </w:tcBorders>
            <w:shd w:val="clear" w:color="auto" w:fill="D9E2F3" w:themeFill="accent5" w:themeFillTint="33"/>
            <w:vAlign w:val="center"/>
            <w:hideMark/>
          </w:tcPr>
          <w:p w14:paraId="4596D30B" w14:textId="77777777"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p w14:paraId="462B1F44" w14:textId="77777777" w:rsidR="006B3517" w:rsidRPr="00543400" w:rsidRDefault="006B3517" w:rsidP="006105AD">
            <w:pPr>
              <w:spacing w:line="240" w:lineRule="auto"/>
              <w:jc w:val="center"/>
              <w:rPr>
                <w:rFonts w:asciiTheme="minorHAnsi" w:hAnsiTheme="minorHAnsi" w:cstheme="minorHAnsi"/>
                <w:szCs w:val="22"/>
                <w:lang w:val="en-IE"/>
              </w:rPr>
            </w:pPr>
          </w:p>
        </w:tc>
        <w:tc>
          <w:tcPr>
            <w:tcW w:w="1102" w:type="pct"/>
            <w:tcBorders>
              <w:bottom w:val="single" w:sz="4" w:space="0" w:color="auto"/>
            </w:tcBorders>
            <w:shd w:val="clear" w:color="auto" w:fill="D9E2F3" w:themeFill="accent5" w:themeFillTint="33"/>
            <w:vAlign w:val="center"/>
            <w:hideMark/>
          </w:tcPr>
          <w:p w14:paraId="7F5B5E79"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F22A5E" w14:paraId="03993DAD" w14:textId="77777777" w:rsidTr="00AB3BBC">
        <w:trPr>
          <w:trHeight w:val="300"/>
          <w:jc w:val="right"/>
        </w:trPr>
        <w:tc>
          <w:tcPr>
            <w:tcW w:w="3136" w:type="pct"/>
            <w:shd w:val="clear" w:color="auto" w:fill="4472C4" w:themeFill="accent5"/>
            <w:vAlign w:val="center"/>
            <w:hideMark/>
          </w:tcPr>
          <w:p w14:paraId="28A2894D" w14:textId="7A9D02C5" w:rsidR="006B3517" w:rsidRPr="00F22A5E" w:rsidRDefault="00C2134E" w:rsidP="006105AD">
            <w:pPr>
              <w:spacing w:line="240" w:lineRule="auto"/>
              <w:rPr>
                <w:rFonts w:asciiTheme="minorHAnsi" w:hAnsiTheme="minorHAnsi" w:cstheme="minorHAnsi"/>
                <w:b/>
                <w:bCs/>
                <w:color w:val="FFFFFF" w:themeColor="background1"/>
                <w:szCs w:val="22"/>
              </w:rPr>
            </w:pPr>
            <w:r w:rsidRPr="00F22A5E">
              <w:rPr>
                <w:rFonts w:asciiTheme="minorHAnsi" w:hAnsiTheme="minorHAnsi" w:cstheme="minorHAnsi"/>
                <w:b/>
                <w:color w:val="FFFFFF" w:themeColor="background1"/>
                <w:szCs w:val="22"/>
              </w:rPr>
              <w:t xml:space="preserve">Award Criterion </w:t>
            </w:r>
            <w:r w:rsidR="006B3517" w:rsidRPr="00F22A5E">
              <w:rPr>
                <w:rFonts w:asciiTheme="minorHAnsi" w:hAnsiTheme="minorHAnsi" w:cstheme="minorHAnsi"/>
                <w:b/>
                <w:bCs/>
                <w:color w:val="FFFFFF" w:themeColor="background1"/>
                <w:szCs w:val="22"/>
              </w:rPr>
              <w:t>C. Contract Performance Management</w:t>
            </w:r>
          </w:p>
          <w:p w14:paraId="7E7A2536"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p>
        </w:tc>
        <w:tc>
          <w:tcPr>
            <w:tcW w:w="762" w:type="pct"/>
            <w:shd w:val="clear" w:color="auto" w:fill="4472C4" w:themeFill="accent5"/>
            <w:vAlign w:val="center"/>
            <w:hideMark/>
          </w:tcPr>
          <w:p w14:paraId="2EF28B72"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250 marks</w:t>
            </w:r>
          </w:p>
        </w:tc>
        <w:tc>
          <w:tcPr>
            <w:tcW w:w="1102" w:type="pct"/>
            <w:shd w:val="clear" w:color="auto" w:fill="4472C4" w:themeFill="accent5"/>
            <w:vAlign w:val="center"/>
            <w:hideMark/>
          </w:tcPr>
          <w:p w14:paraId="29DC4D96"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w:t>
            </w:r>
          </w:p>
        </w:tc>
      </w:tr>
      <w:tr w:rsidR="006B3517" w:rsidRPr="002C03E4" w14:paraId="74149372" w14:textId="77777777" w:rsidTr="00AB3BBC">
        <w:trPr>
          <w:trHeight w:val="300"/>
          <w:jc w:val="right"/>
        </w:trPr>
        <w:tc>
          <w:tcPr>
            <w:tcW w:w="5000" w:type="pct"/>
            <w:gridSpan w:val="3"/>
            <w:shd w:val="clear" w:color="auto" w:fill="D9E2F3" w:themeFill="accent5" w:themeFillTint="33"/>
          </w:tcPr>
          <w:p w14:paraId="28DFC295" w14:textId="77777777" w:rsidR="00477B98" w:rsidRPr="00543400" w:rsidRDefault="00477B98" w:rsidP="006105AD">
            <w:pPr>
              <w:spacing w:line="240" w:lineRule="auto"/>
              <w:jc w:val="both"/>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2B389277" w14:textId="77777777" w:rsidR="00477B98" w:rsidRDefault="00477B98" w:rsidP="006105AD">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three sub-criteri</w:t>
            </w:r>
            <w:r w:rsidR="00996B16">
              <w:rPr>
                <w:rFonts w:asciiTheme="minorHAnsi" w:hAnsiTheme="minorHAnsi" w:cstheme="minorHAnsi"/>
                <w:szCs w:val="22"/>
              </w:rPr>
              <w:t>a</w:t>
            </w:r>
            <w:r>
              <w:rPr>
                <w:rFonts w:asciiTheme="minorHAnsi" w:hAnsiTheme="minorHAnsi" w:cstheme="minorHAnsi"/>
                <w:szCs w:val="22"/>
              </w:rPr>
              <w:t>:</w:t>
            </w:r>
          </w:p>
          <w:p w14:paraId="3457ABE2" w14:textId="5EBE1BB0" w:rsidR="00477B98" w:rsidRDefault="00477B98" w:rsidP="006105AD">
            <w:pPr>
              <w:spacing w:line="240" w:lineRule="auto"/>
              <w:rPr>
                <w:rFonts w:asciiTheme="minorHAnsi" w:hAnsiTheme="minorHAnsi" w:cstheme="minorHAnsi"/>
                <w:b/>
                <w:szCs w:val="22"/>
              </w:rPr>
            </w:pPr>
            <w:r w:rsidRPr="00543400">
              <w:rPr>
                <w:rFonts w:asciiTheme="minorHAnsi" w:hAnsiTheme="minorHAnsi" w:cstheme="minorHAnsi"/>
                <w:b/>
                <w:szCs w:val="22"/>
              </w:rPr>
              <w:t>C.1</w:t>
            </w:r>
            <w:r w:rsidRPr="00543400">
              <w:rPr>
                <w:rFonts w:asciiTheme="minorHAnsi" w:hAnsiTheme="minorHAnsi" w:cstheme="minorHAnsi"/>
                <w:b/>
                <w:bCs/>
                <w:szCs w:val="22"/>
              </w:rPr>
              <w:t>. Contract Management</w:t>
            </w:r>
          </w:p>
          <w:p w14:paraId="2269CFF9" w14:textId="3E3908A1" w:rsidR="00477B98" w:rsidRDefault="00477B98" w:rsidP="006105AD">
            <w:pPr>
              <w:spacing w:line="240" w:lineRule="auto"/>
              <w:rPr>
                <w:rFonts w:asciiTheme="minorHAnsi" w:hAnsiTheme="minorHAnsi" w:cstheme="minorHAnsi"/>
                <w:b/>
                <w:bCs/>
                <w:szCs w:val="22"/>
              </w:rPr>
            </w:pPr>
            <w:r w:rsidRPr="00543400">
              <w:rPr>
                <w:rFonts w:asciiTheme="minorHAnsi" w:hAnsiTheme="minorHAnsi" w:cstheme="minorHAnsi"/>
                <w:b/>
                <w:szCs w:val="22"/>
              </w:rPr>
              <w:t>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nt / incident Management</w:t>
            </w:r>
          </w:p>
          <w:p w14:paraId="505C5940" w14:textId="2D0CCC3A" w:rsidR="00477B98" w:rsidRDefault="00477B98" w:rsidP="006105AD">
            <w:pPr>
              <w:spacing w:line="240" w:lineRule="auto"/>
              <w:jc w:val="both"/>
              <w:rPr>
                <w:rFonts w:asciiTheme="minorHAnsi" w:hAnsiTheme="minorHAnsi" w:cstheme="minorHAnsi"/>
                <w:b/>
                <w:bCs/>
                <w:szCs w:val="22"/>
              </w:rPr>
            </w:pPr>
            <w:r w:rsidRPr="00543400">
              <w:rPr>
                <w:rFonts w:asciiTheme="minorHAnsi" w:hAnsiTheme="minorHAnsi" w:cstheme="minorHAnsi"/>
                <w:b/>
                <w:szCs w:val="22"/>
              </w:rPr>
              <w:t>C.3</w:t>
            </w:r>
            <w:r w:rsidRPr="00543400">
              <w:rPr>
                <w:rFonts w:asciiTheme="minorHAnsi" w:hAnsiTheme="minorHAnsi" w:cstheme="minorHAnsi"/>
                <w:b/>
                <w:bCs/>
                <w:szCs w:val="22"/>
              </w:rPr>
              <w:t xml:space="preserve">. Staff </w:t>
            </w:r>
            <w:r>
              <w:rPr>
                <w:rFonts w:asciiTheme="minorHAnsi" w:hAnsiTheme="minorHAnsi" w:cstheme="minorHAnsi"/>
                <w:b/>
                <w:bCs/>
                <w:szCs w:val="22"/>
              </w:rPr>
              <w:t>R</w:t>
            </w:r>
            <w:r w:rsidRPr="00543400">
              <w:rPr>
                <w:rFonts w:asciiTheme="minorHAnsi" w:hAnsiTheme="minorHAnsi" w:cstheme="minorHAnsi"/>
                <w:b/>
                <w:bCs/>
                <w:szCs w:val="22"/>
              </w:rPr>
              <w:t>esourcing</w:t>
            </w:r>
          </w:p>
          <w:p w14:paraId="01D8C545" w14:textId="0DFDA19E" w:rsidR="00477B98" w:rsidRDefault="00F961F4" w:rsidP="006105AD">
            <w:pPr>
              <w:spacing w:line="240" w:lineRule="auto"/>
              <w:rPr>
                <w:rFonts w:asciiTheme="majorHAnsi" w:hAnsiTheme="majorHAnsi" w:cstheme="majorHAnsi"/>
                <w:color w:val="000000"/>
                <w:lang w:val="en-IE"/>
              </w:rPr>
            </w:pPr>
            <w:r w:rsidRPr="00F961F4">
              <w:rPr>
                <w:rFonts w:asciiTheme="minorHAnsi" w:hAnsiTheme="minorHAnsi" w:cstheme="minorHAnsi"/>
                <w:b/>
                <w:szCs w:val="22"/>
              </w:rPr>
              <w:t>To pass Award Criteri</w:t>
            </w:r>
            <w:r w:rsidR="007F30D2">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C</w:t>
            </w:r>
            <w:r w:rsidRPr="00F961F4">
              <w:rPr>
                <w:rFonts w:asciiTheme="minorHAnsi" w:hAnsiTheme="minorHAnsi" w:cstheme="minorHAnsi"/>
                <w:b/>
                <w:szCs w:val="22"/>
              </w:rPr>
              <w:t>,</w:t>
            </w:r>
            <w:r>
              <w:rPr>
                <w:rFonts w:asciiTheme="minorHAnsi" w:hAnsiTheme="minorHAnsi" w:cstheme="minorHAnsi"/>
                <w:b/>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in sub-criterion C.1, C.2 and C.3 as set out below.</w:t>
            </w:r>
          </w:p>
        </w:tc>
      </w:tr>
      <w:tr w:rsidR="007D46A9" w:rsidRPr="002C03E4" w14:paraId="10E39886" w14:textId="77777777" w:rsidTr="00AB3BBC">
        <w:trPr>
          <w:trHeight w:val="300"/>
          <w:jc w:val="right"/>
        </w:trPr>
        <w:tc>
          <w:tcPr>
            <w:tcW w:w="3136" w:type="pct"/>
            <w:shd w:val="clear" w:color="auto" w:fill="D9E2F3" w:themeFill="accent5" w:themeFillTint="33"/>
          </w:tcPr>
          <w:p w14:paraId="54698323" w14:textId="77777777"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C.1</w:t>
            </w:r>
            <w:r w:rsidRPr="00543400">
              <w:rPr>
                <w:rFonts w:asciiTheme="minorHAnsi" w:hAnsiTheme="minorHAnsi" w:cstheme="minorHAnsi"/>
                <w:b/>
                <w:bCs/>
                <w:szCs w:val="22"/>
              </w:rPr>
              <w:t>. Contract Management</w:t>
            </w:r>
          </w:p>
          <w:p w14:paraId="6ED8B6E5"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The Contracting Authority requires the successful Tenderer to deliver the Service as set out in </w:t>
            </w:r>
            <w:r w:rsidRPr="00543400">
              <w:rPr>
                <w:rFonts w:asciiTheme="minorHAnsi" w:hAnsiTheme="minorHAnsi" w:cstheme="minorHAnsi"/>
                <w:color w:val="000000" w:themeColor="text1"/>
                <w:szCs w:val="22"/>
              </w:rPr>
              <w:t>Appendix 1</w:t>
            </w:r>
            <w:r w:rsidRPr="00543400">
              <w:rPr>
                <w:rFonts w:asciiTheme="minorHAnsi" w:hAnsiTheme="minorHAnsi" w:cstheme="minorHAnsi"/>
                <w:color w:val="000000" w:themeColor="text1"/>
                <w:szCs w:val="22"/>
                <w:lang w:val="en-IE"/>
              </w:rPr>
              <w:t>. Contract management and the performance of the successful Contractor is a critical success factor.</w:t>
            </w:r>
          </w:p>
          <w:p w14:paraId="0AED5F96" w14:textId="77777777"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lang w:val="en-IE"/>
              </w:rPr>
              <w:t>The Contracting Authority requires the assignment of a Key Account Manager (KAM) who will have overall responsibility for the delivery of the Service to the Contracting Authority and must have proven experience in successfully delivering services of a similar scope and scale and in a similar role</w:t>
            </w:r>
            <w:r>
              <w:rPr>
                <w:rFonts w:asciiTheme="minorHAnsi" w:hAnsiTheme="minorHAnsi" w:cstheme="minorHAnsi"/>
                <w:color w:val="000000" w:themeColor="text1"/>
                <w:szCs w:val="22"/>
                <w:lang w:val="en-IE"/>
              </w:rPr>
              <w:t xml:space="preserve"> as set out in section 6 of the Appendix 1 below</w:t>
            </w:r>
            <w:r w:rsidRPr="00543400">
              <w:rPr>
                <w:rFonts w:asciiTheme="minorHAnsi" w:hAnsiTheme="minorHAnsi" w:cstheme="minorHAnsi"/>
                <w:color w:val="000000" w:themeColor="text1"/>
                <w:szCs w:val="22"/>
                <w:lang w:val="en-IE"/>
              </w:rPr>
              <w:t>.</w:t>
            </w:r>
          </w:p>
          <w:p w14:paraId="4F78C2A6" w14:textId="77777777" w:rsidR="006B3517" w:rsidRDefault="006B3517" w:rsidP="00F936D8">
            <w:pPr>
              <w:spacing w:line="240" w:lineRule="auto"/>
              <w:rPr>
                <w:rFonts w:asciiTheme="minorHAnsi" w:hAnsiTheme="minorHAnsi" w:cstheme="minorHAnsi"/>
                <w:b/>
                <w:bCs/>
                <w:color w:val="000000" w:themeColor="text1"/>
                <w:szCs w:val="22"/>
                <w:lang w:val="en-IE"/>
              </w:rPr>
            </w:pPr>
            <w:r w:rsidRPr="00543400">
              <w:rPr>
                <w:rFonts w:asciiTheme="minorHAnsi" w:hAnsiTheme="minorHAnsi" w:cstheme="minorHAnsi"/>
                <w:b/>
                <w:bCs/>
                <w:color w:val="000000" w:themeColor="text1"/>
                <w:szCs w:val="22"/>
                <w:lang w:val="en-IE"/>
              </w:rPr>
              <w:t>Tenderers must demonstrate, by providing a clear and comprehensive description in the TRD how their proposed KAM will manage the delivery of the Service including the KAM</w:t>
            </w:r>
            <w:r w:rsidR="003F484E">
              <w:rPr>
                <w:rFonts w:asciiTheme="minorHAnsi" w:hAnsiTheme="minorHAnsi" w:cstheme="minorHAnsi"/>
                <w:b/>
                <w:bCs/>
                <w:color w:val="000000" w:themeColor="text1"/>
                <w:szCs w:val="22"/>
                <w:lang w:val="en-IE"/>
              </w:rPr>
              <w:t>’</w:t>
            </w:r>
            <w:r w:rsidRPr="00543400">
              <w:rPr>
                <w:rFonts w:asciiTheme="minorHAnsi" w:hAnsiTheme="minorHAnsi" w:cstheme="minorHAnsi"/>
                <w:b/>
                <w:bCs/>
                <w:color w:val="000000" w:themeColor="text1"/>
                <w:szCs w:val="22"/>
                <w:lang w:val="en-IE"/>
              </w:rPr>
              <w:t>s role as set out in Appendix 1</w:t>
            </w:r>
            <w:r w:rsidR="00821F2E">
              <w:rPr>
                <w:rFonts w:asciiTheme="minorHAnsi" w:hAnsiTheme="minorHAnsi" w:cstheme="minorHAnsi"/>
                <w:b/>
                <w:bCs/>
                <w:color w:val="000000" w:themeColor="text1"/>
                <w:szCs w:val="22"/>
                <w:lang w:val="en-IE"/>
              </w:rPr>
              <w:t xml:space="preserve"> below</w:t>
            </w:r>
            <w:r w:rsidRPr="00543400">
              <w:rPr>
                <w:rFonts w:asciiTheme="minorHAnsi" w:hAnsiTheme="minorHAnsi" w:cstheme="minorHAnsi"/>
                <w:b/>
                <w:bCs/>
                <w:color w:val="000000" w:themeColor="text1"/>
                <w:szCs w:val="22"/>
                <w:lang w:val="en-IE"/>
              </w:rPr>
              <w:t>.</w:t>
            </w:r>
          </w:p>
          <w:p w14:paraId="66D04D3E" w14:textId="77777777" w:rsidR="006B3517" w:rsidRPr="006D25F3" w:rsidRDefault="006B3517" w:rsidP="00F936D8">
            <w:pPr>
              <w:spacing w:line="240" w:lineRule="auto"/>
              <w:rPr>
                <w:rFonts w:asciiTheme="minorHAnsi" w:hAnsiTheme="minorHAnsi" w:cstheme="minorHAnsi"/>
                <w:b/>
                <w:bCs/>
                <w:color w:val="000000" w:themeColor="text1"/>
                <w:szCs w:val="22"/>
                <w:lang w:val="en-IE"/>
              </w:rPr>
            </w:pPr>
            <w:r w:rsidRPr="006D25F3">
              <w:rPr>
                <w:rFonts w:asciiTheme="minorHAnsi" w:hAnsiTheme="minorHAnsi" w:cstheme="minorHAnsi"/>
                <w:b/>
                <w:bCs/>
                <w:color w:val="000000" w:themeColor="text1"/>
                <w:szCs w:val="22"/>
                <w:lang w:val="en-IE"/>
              </w:rPr>
              <w:t xml:space="preserve">Tenderers must also provide a curriculum vitae </w:t>
            </w:r>
            <w:r w:rsidRPr="006D25F3">
              <w:rPr>
                <w:rFonts w:asciiTheme="minorHAnsi" w:hAnsiTheme="minorHAnsi" w:cstheme="minorHAnsi"/>
                <w:b/>
                <w:bCs/>
                <w:color w:val="000000" w:themeColor="text1"/>
                <w:szCs w:val="22"/>
              </w:rPr>
              <w:t xml:space="preserve">(max 2 A4 pages) </w:t>
            </w:r>
            <w:r w:rsidRPr="006D25F3">
              <w:rPr>
                <w:rFonts w:asciiTheme="minorHAnsi" w:hAnsiTheme="minorHAnsi" w:cstheme="minorHAnsi"/>
                <w:b/>
                <w:bCs/>
                <w:color w:val="000000" w:themeColor="text1"/>
                <w:szCs w:val="22"/>
                <w:lang w:val="en-IE"/>
              </w:rPr>
              <w:t>including qualifications and relevant previous experience in the role for their proposed KAM.</w:t>
            </w:r>
          </w:p>
          <w:p w14:paraId="45E60B09" w14:textId="75FC8223" w:rsidR="00F650FE" w:rsidRDefault="006B3517" w:rsidP="00F936D8">
            <w:pPr>
              <w:spacing w:line="240" w:lineRule="auto"/>
              <w:rPr>
                <w:rFonts w:asciiTheme="minorHAnsi" w:hAnsiTheme="minorHAnsi" w:cstheme="minorHAnsi"/>
                <w:b/>
                <w:szCs w:val="22"/>
              </w:rPr>
            </w:pPr>
            <w:r w:rsidRPr="006D25F3">
              <w:rPr>
                <w:rFonts w:asciiTheme="minorHAnsi" w:hAnsiTheme="minorHAnsi" w:cstheme="minorHAnsi"/>
                <w:b/>
                <w:bCs/>
                <w:color w:val="000000" w:themeColor="text1"/>
                <w:szCs w:val="22"/>
                <w:lang w:val="en-IE"/>
              </w:rPr>
              <w:t xml:space="preserve">The response should also include CV for </w:t>
            </w:r>
            <w:r w:rsidRPr="006D25F3">
              <w:rPr>
                <w:rFonts w:asciiTheme="minorHAnsi" w:hAnsiTheme="minorHAnsi" w:cstheme="minorHAnsi"/>
                <w:b/>
                <w:bCs/>
                <w:szCs w:val="22"/>
              </w:rPr>
              <w:t xml:space="preserve">a nominated back-up KAM (max 2 A4 pages), who </w:t>
            </w:r>
            <w:r w:rsidRPr="006D25F3">
              <w:rPr>
                <w:rFonts w:asciiTheme="minorHAnsi" w:hAnsiTheme="minorHAnsi" w:cstheme="minorHAnsi"/>
                <w:b/>
                <w:bCs/>
                <w:szCs w:val="22"/>
                <w:u w:val="single"/>
              </w:rPr>
              <w:t>must</w:t>
            </w:r>
            <w:r w:rsidRPr="006D25F3">
              <w:rPr>
                <w:rFonts w:asciiTheme="minorHAnsi" w:hAnsiTheme="minorHAnsi" w:cstheme="minorHAnsi"/>
                <w:b/>
                <w:bCs/>
                <w:szCs w:val="22"/>
              </w:rPr>
              <w:t xml:space="preserve"> be available for cover, when required.</w:t>
            </w:r>
          </w:p>
          <w:p w14:paraId="603035CA" w14:textId="296543E2" w:rsidR="00F650FE" w:rsidRPr="00543400" w:rsidRDefault="00F650FE" w:rsidP="00F936D8">
            <w:pPr>
              <w:spacing w:line="240" w:lineRule="auto"/>
              <w:rPr>
                <w:rFonts w:asciiTheme="minorHAnsi" w:hAnsiTheme="minorHAnsi" w:cstheme="minorHAnsi"/>
                <w:b/>
                <w:szCs w:val="22"/>
              </w:rPr>
            </w:pPr>
            <w:r>
              <w:rPr>
                <w:rFonts w:asciiTheme="minorHAnsi" w:hAnsiTheme="minorHAnsi" w:cstheme="minorHAnsi"/>
                <w:b/>
                <w:szCs w:val="22"/>
              </w:rPr>
              <w:lastRenderedPageBreak/>
              <w:t>Tenderers should note where they submit CVs with more than 2 pages, the evaluation team will not take into consideration information contained after page 2.</w:t>
            </w:r>
          </w:p>
        </w:tc>
        <w:tc>
          <w:tcPr>
            <w:tcW w:w="762" w:type="pct"/>
            <w:shd w:val="clear" w:color="auto" w:fill="D9E2F3" w:themeFill="accent5" w:themeFillTint="33"/>
            <w:vAlign w:val="center"/>
          </w:tcPr>
          <w:p w14:paraId="348C604C"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50 Marks</w:t>
            </w:r>
          </w:p>
        </w:tc>
        <w:tc>
          <w:tcPr>
            <w:tcW w:w="1102" w:type="pct"/>
            <w:shd w:val="clear" w:color="auto" w:fill="D9E2F3" w:themeFill="accent5" w:themeFillTint="33"/>
            <w:vAlign w:val="center"/>
          </w:tcPr>
          <w:p w14:paraId="08571C41" w14:textId="77777777" w:rsidR="006B3517" w:rsidRDefault="006B3517" w:rsidP="006105AD">
            <w:pPr>
              <w:spacing w:line="240" w:lineRule="auto"/>
              <w:jc w:val="center"/>
              <w:rPr>
                <w:rFonts w:asciiTheme="majorHAnsi" w:hAnsiTheme="majorHAnsi" w:cstheme="majorHAnsi"/>
                <w:color w:val="000000"/>
                <w:lang w:val="en-IE"/>
              </w:rPr>
            </w:pPr>
            <w:r w:rsidRPr="00211A80">
              <w:rPr>
                <w:rFonts w:asciiTheme="minorHAnsi" w:hAnsiTheme="minorHAnsi" w:cstheme="minorHAnsi"/>
                <w:color w:val="000000"/>
                <w:szCs w:val="22"/>
                <w:lang w:val="en-IE"/>
              </w:rPr>
              <w:t>35 Marks</w:t>
            </w:r>
          </w:p>
        </w:tc>
      </w:tr>
      <w:tr w:rsidR="007D46A9" w:rsidRPr="002C03E4" w14:paraId="081A409A" w14:textId="77777777" w:rsidTr="00AB3BBC">
        <w:trPr>
          <w:trHeight w:val="300"/>
          <w:jc w:val="right"/>
        </w:trPr>
        <w:tc>
          <w:tcPr>
            <w:tcW w:w="3136" w:type="pct"/>
            <w:shd w:val="clear" w:color="auto" w:fill="D9E2F3" w:themeFill="accent5" w:themeFillTint="33"/>
            <w:vAlign w:val="center"/>
          </w:tcPr>
          <w:p w14:paraId="065EF4EC" w14:textId="5F038856"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nt / incident Management</w:t>
            </w:r>
          </w:p>
          <w:p w14:paraId="03E6A39B"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The Contracting Authority requires the service to be provided by the successful Tenderer as per the requirements set out in Appendix 1</w:t>
            </w:r>
            <w:r w:rsidR="00821F2E">
              <w:rPr>
                <w:rFonts w:asciiTheme="minorHAnsi" w:hAnsiTheme="minorHAnsi" w:cstheme="minorHAnsi"/>
                <w:color w:val="000000" w:themeColor="text1"/>
                <w:szCs w:val="22"/>
                <w:lang w:val="en-IE"/>
              </w:rPr>
              <w:t xml:space="preserve"> below</w:t>
            </w:r>
            <w:r w:rsidRPr="00543400">
              <w:rPr>
                <w:rFonts w:asciiTheme="minorHAnsi" w:hAnsiTheme="minorHAnsi" w:cstheme="minorHAnsi"/>
                <w:color w:val="000000" w:themeColor="text1"/>
                <w:szCs w:val="22"/>
                <w:lang w:val="en-IE"/>
              </w:rPr>
              <w:t>.</w:t>
            </w:r>
          </w:p>
          <w:p w14:paraId="421F28AE" w14:textId="5C860370"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rPr>
              <w:t xml:space="preserve">Tenderer </w:t>
            </w:r>
            <w:r w:rsidRPr="00543400">
              <w:rPr>
                <w:rFonts w:asciiTheme="minorHAnsi" w:hAnsiTheme="minorHAnsi" w:cstheme="minorHAnsi"/>
                <w:b/>
                <w:color w:val="000000" w:themeColor="text1"/>
                <w:szCs w:val="22"/>
                <w:u w:val="single"/>
              </w:rPr>
              <w:t>must</w:t>
            </w:r>
            <w:r w:rsidRPr="00543400">
              <w:rPr>
                <w:rFonts w:asciiTheme="minorHAnsi" w:hAnsiTheme="minorHAnsi" w:cstheme="minorHAnsi"/>
                <w:color w:val="000000" w:themeColor="text1"/>
                <w:szCs w:val="22"/>
              </w:rPr>
              <w:t xml:space="preserve"> set out their proposed approach to dealing with, managing and resolving complaints/incidents</w:t>
            </w:r>
            <w:r>
              <w:rPr>
                <w:rFonts w:asciiTheme="minorHAnsi" w:hAnsiTheme="minorHAnsi" w:cstheme="minorHAnsi"/>
                <w:color w:val="000000" w:themeColor="text1"/>
                <w:szCs w:val="22"/>
              </w:rPr>
              <w:t xml:space="preserve"> including but not </w:t>
            </w:r>
            <w:r w:rsidRPr="00543400">
              <w:rPr>
                <w:rFonts w:asciiTheme="minorHAnsi" w:hAnsiTheme="minorHAnsi" w:cstheme="minorHAnsi"/>
                <w:color w:val="000000" w:themeColor="text1"/>
                <w:szCs w:val="22"/>
              </w:rPr>
              <w:t>limited to the following critical areas of the services</w:t>
            </w:r>
            <w:r w:rsidR="003650B9">
              <w:rPr>
                <w:rFonts w:asciiTheme="minorHAnsi" w:hAnsiTheme="minorHAnsi" w:cstheme="minorHAnsi"/>
                <w:color w:val="000000" w:themeColor="text1"/>
                <w:szCs w:val="22"/>
              </w:rPr>
              <w:t>:</w:t>
            </w:r>
          </w:p>
          <w:p w14:paraId="40687DF7"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product recall;</w:t>
            </w:r>
          </w:p>
          <w:p w14:paraId="03B55602"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f</w:t>
            </w:r>
            <w:r w:rsidR="00464FDC">
              <w:rPr>
                <w:rFonts w:asciiTheme="minorHAnsi" w:hAnsiTheme="minorHAnsi" w:cstheme="minorHAnsi"/>
                <w:color w:val="000000"/>
                <w:szCs w:val="22"/>
                <w:lang w:val="en-IE"/>
              </w:rPr>
              <w:t>ood contamination e.g. foreign bodies/chemicals</w:t>
            </w:r>
            <w:r w:rsidRPr="00543400">
              <w:rPr>
                <w:rFonts w:asciiTheme="minorHAnsi" w:hAnsiTheme="minorHAnsi" w:cstheme="minorHAnsi"/>
                <w:color w:val="000000"/>
                <w:szCs w:val="22"/>
                <w:lang w:val="en-IE"/>
              </w:rPr>
              <w:t>;</w:t>
            </w:r>
          </w:p>
          <w:p w14:paraId="5EB14611"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customer complaints;</w:t>
            </w:r>
          </w:p>
          <w:p w14:paraId="51D9F4FC" w14:textId="77777777" w:rsidR="006B3517" w:rsidRPr="00464FDC"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incidents </w:t>
            </w:r>
            <w:r w:rsidRPr="00543400">
              <w:rPr>
                <w:rFonts w:asciiTheme="minorHAnsi" w:hAnsiTheme="minorHAnsi" w:cstheme="minorHAnsi"/>
                <w:color w:val="000000" w:themeColor="text1"/>
                <w:szCs w:val="22"/>
                <w:u w:val="single"/>
                <w:lang w:val="en-IE"/>
              </w:rPr>
              <w:t>of a medical nature</w:t>
            </w:r>
            <w:r w:rsidRPr="00543400">
              <w:rPr>
                <w:rFonts w:asciiTheme="minorHAnsi" w:hAnsiTheme="minorHAnsi" w:cstheme="minorHAnsi"/>
                <w:color w:val="000000" w:themeColor="text1"/>
                <w:szCs w:val="22"/>
                <w:lang w:val="en-IE"/>
              </w:rPr>
              <w:t xml:space="preserve"> (e.g. food borne illness, allergies, food poisoning)</w:t>
            </w:r>
            <w:r w:rsidR="00464FDC">
              <w:rPr>
                <w:rFonts w:asciiTheme="minorHAnsi" w:hAnsiTheme="minorHAnsi" w:cstheme="minorHAnsi"/>
                <w:color w:val="000000" w:themeColor="text1"/>
                <w:szCs w:val="22"/>
                <w:lang w:val="en-IE"/>
              </w:rPr>
              <w:t>;</w:t>
            </w:r>
          </w:p>
          <w:p w14:paraId="31983639" w14:textId="77777777" w:rsidR="00464FDC" w:rsidRPr="00464FDC" w:rsidRDefault="00464FDC" w:rsidP="00F936D8">
            <w:pPr>
              <w:pStyle w:val="ListParagraph"/>
              <w:numPr>
                <w:ilvl w:val="0"/>
                <w:numId w:val="15"/>
              </w:numPr>
              <w:spacing w:line="240" w:lineRule="auto"/>
              <w:rPr>
                <w:rFonts w:asciiTheme="minorHAnsi" w:hAnsiTheme="minorHAnsi" w:cstheme="minorHAnsi"/>
                <w:color w:val="000000"/>
                <w:szCs w:val="22"/>
                <w:lang w:val="en-IE"/>
              </w:rPr>
            </w:pPr>
            <w:r w:rsidRPr="00464FDC">
              <w:rPr>
                <w:rFonts w:asciiTheme="minorHAnsi" w:hAnsiTheme="minorHAnsi" w:cstheme="minorHAnsi"/>
                <w:color w:val="000000"/>
                <w:szCs w:val="22"/>
                <w:lang w:val="en-IE"/>
              </w:rPr>
              <w:t>food quality.</w:t>
            </w:r>
          </w:p>
          <w:p w14:paraId="3764F7E8" w14:textId="77777777" w:rsidR="006B3517" w:rsidRDefault="006B3517" w:rsidP="00F936D8">
            <w:pPr>
              <w:spacing w:line="240" w:lineRule="auto"/>
              <w:rPr>
                <w:rFonts w:asciiTheme="minorHAnsi" w:hAnsiTheme="minorHAnsi" w:cstheme="minorHAnsi"/>
                <w:color w:val="000000"/>
                <w:szCs w:val="22"/>
              </w:rPr>
            </w:pPr>
            <w:r w:rsidRPr="00543400">
              <w:rPr>
                <w:rFonts w:asciiTheme="minorHAnsi" w:hAnsiTheme="minorHAnsi" w:cstheme="minorHAnsi"/>
                <w:color w:val="000000"/>
                <w:szCs w:val="22"/>
              </w:rPr>
              <w:t>Tenderers should not</w:t>
            </w:r>
            <w:r>
              <w:rPr>
                <w:rFonts w:asciiTheme="minorHAnsi" w:hAnsiTheme="minorHAnsi" w:cstheme="minorHAnsi"/>
                <w:color w:val="000000"/>
                <w:szCs w:val="22"/>
              </w:rPr>
              <w:t xml:space="preserve">e that </w:t>
            </w:r>
            <w:r w:rsidRPr="00543400">
              <w:rPr>
                <w:rFonts w:asciiTheme="minorHAnsi" w:hAnsiTheme="minorHAnsi" w:cstheme="minorHAnsi"/>
                <w:color w:val="000000"/>
                <w:szCs w:val="22"/>
              </w:rPr>
              <w:t xml:space="preserve">the Contracting Authority has set out its Contract performance requirement in Schedule </w:t>
            </w:r>
            <w:r>
              <w:rPr>
                <w:rFonts w:asciiTheme="minorHAnsi" w:hAnsiTheme="minorHAnsi" w:cstheme="minorHAnsi"/>
                <w:color w:val="000000"/>
                <w:szCs w:val="22"/>
              </w:rPr>
              <w:t>D: (</w:t>
            </w:r>
            <w:r w:rsidRPr="00543400">
              <w:rPr>
                <w:rFonts w:asciiTheme="minorHAnsi" w:hAnsiTheme="minorHAnsi" w:cstheme="minorHAnsi"/>
                <w:color w:val="000000"/>
                <w:szCs w:val="22"/>
              </w:rPr>
              <w:t>S</w:t>
            </w:r>
            <w:r>
              <w:rPr>
                <w:rFonts w:asciiTheme="minorHAnsi" w:hAnsiTheme="minorHAnsi" w:cstheme="minorHAnsi"/>
                <w:color w:val="000000"/>
                <w:szCs w:val="22"/>
              </w:rPr>
              <w:t>ervice Level Agreement) of the Services Contract appended at Appendix 5</w:t>
            </w:r>
            <w:r w:rsidR="006D25F3">
              <w:rPr>
                <w:rFonts w:asciiTheme="minorHAnsi" w:hAnsiTheme="minorHAnsi" w:cstheme="minorHAnsi"/>
                <w:color w:val="000000"/>
                <w:szCs w:val="22"/>
              </w:rPr>
              <w:t>.</w:t>
            </w:r>
          </w:p>
          <w:p w14:paraId="378758E5" w14:textId="77777777" w:rsidR="006D25F3" w:rsidRPr="006D25F3" w:rsidRDefault="006D25F3" w:rsidP="00F936D8">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p>
        </w:tc>
        <w:tc>
          <w:tcPr>
            <w:tcW w:w="762" w:type="pct"/>
            <w:shd w:val="clear" w:color="auto" w:fill="D9E2F3" w:themeFill="accent5" w:themeFillTint="33"/>
            <w:vAlign w:val="center"/>
          </w:tcPr>
          <w:p w14:paraId="5E6A2C52" w14:textId="77777777" w:rsidR="006B3517" w:rsidRDefault="006B3517" w:rsidP="006105AD">
            <w:pPr>
              <w:spacing w:line="240" w:lineRule="auto"/>
              <w:rPr>
                <w:rFonts w:asciiTheme="minorHAnsi" w:hAnsiTheme="minorHAnsi" w:cstheme="minorHAnsi"/>
                <w:color w:val="000000"/>
                <w:szCs w:val="22"/>
                <w:lang w:val="en-IE"/>
              </w:rPr>
            </w:pPr>
            <w:r>
              <w:rPr>
                <w:rFonts w:asciiTheme="minorHAnsi" w:hAnsiTheme="minorHAnsi" w:cstheme="minorHAnsi"/>
                <w:color w:val="000000"/>
                <w:szCs w:val="22"/>
                <w:lang w:val="en-IE"/>
              </w:rPr>
              <w:t>100 marks</w:t>
            </w:r>
          </w:p>
        </w:tc>
        <w:tc>
          <w:tcPr>
            <w:tcW w:w="1102" w:type="pct"/>
            <w:shd w:val="clear" w:color="auto" w:fill="D9E2F3" w:themeFill="accent5" w:themeFillTint="33"/>
            <w:vAlign w:val="center"/>
          </w:tcPr>
          <w:p w14:paraId="2A332B8B" w14:textId="77777777" w:rsidR="006B3517" w:rsidRPr="00211A80" w:rsidRDefault="006B3517" w:rsidP="006105AD">
            <w:pPr>
              <w:spacing w:line="240" w:lineRule="auto"/>
              <w:rPr>
                <w:rFonts w:asciiTheme="minorHAnsi" w:hAnsiTheme="minorHAnsi" w:cstheme="minorHAnsi"/>
                <w:color w:val="000000"/>
                <w:szCs w:val="22"/>
                <w:lang w:val="en-IE"/>
              </w:rPr>
            </w:pPr>
            <w:r w:rsidRPr="006D25F3">
              <w:rPr>
                <w:rFonts w:asciiTheme="minorHAnsi" w:hAnsiTheme="minorHAnsi" w:cstheme="minorHAnsi"/>
                <w:color w:val="000000"/>
                <w:szCs w:val="22"/>
                <w:lang w:val="en-IE"/>
              </w:rPr>
              <w:t>70 marks</w:t>
            </w:r>
          </w:p>
        </w:tc>
      </w:tr>
      <w:tr w:rsidR="008B0735" w:rsidRPr="002C03E4" w14:paraId="713668A4" w14:textId="77777777" w:rsidTr="00AB3BBC">
        <w:trPr>
          <w:trHeight w:val="300"/>
          <w:jc w:val="right"/>
        </w:trPr>
        <w:tc>
          <w:tcPr>
            <w:tcW w:w="3136" w:type="pct"/>
            <w:tcBorders>
              <w:bottom w:val="single" w:sz="4" w:space="0" w:color="auto"/>
            </w:tcBorders>
            <w:shd w:val="clear" w:color="auto" w:fill="D9E2F3" w:themeFill="accent5" w:themeFillTint="33"/>
          </w:tcPr>
          <w:p w14:paraId="722D03E6" w14:textId="7A6A45F7" w:rsidR="006B3517" w:rsidRPr="00543400" w:rsidRDefault="006B3517" w:rsidP="00AB3BBC">
            <w:pPr>
              <w:spacing w:line="240" w:lineRule="auto"/>
              <w:rPr>
                <w:rFonts w:asciiTheme="minorHAnsi" w:hAnsiTheme="minorHAnsi" w:cstheme="minorHAnsi"/>
                <w:b/>
                <w:bCs/>
                <w:szCs w:val="22"/>
              </w:rPr>
            </w:pPr>
            <w:r w:rsidRPr="00543400">
              <w:rPr>
                <w:rFonts w:asciiTheme="minorHAnsi" w:hAnsiTheme="minorHAnsi" w:cstheme="minorHAnsi"/>
                <w:b/>
                <w:szCs w:val="22"/>
              </w:rPr>
              <w:t>Sub-Criterion C.3</w:t>
            </w:r>
            <w:r w:rsidRPr="00543400">
              <w:rPr>
                <w:rFonts w:asciiTheme="minorHAnsi" w:hAnsiTheme="minorHAnsi" w:cstheme="minorHAnsi"/>
                <w:b/>
                <w:bCs/>
                <w:szCs w:val="22"/>
              </w:rPr>
              <w:t xml:space="preserve">. Staff </w:t>
            </w:r>
            <w:r>
              <w:rPr>
                <w:rFonts w:asciiTheme="minorHAnsi" w:hAnsiTheme="minorHAnsi" w:cstheme="minorHAnsi"/>
                <w:b/>
                <w:bCs/>
                <w:szCs w:val="22"/>
              </w:rPr>
              <w:t>R</w:t>
            </w:r>
            <w:r w:rsidRPr="00543400">
              <w:rPr>
                <w:rFonts w:asciiTheme="minorHAnsi" w:hAnsiTheme="minorHAnsi" w:cstheme="minorHAnsi"/>
                <w:b/>
                <w:bCs/>
                <w:szCs w:val="22"/>
              </w:rPr>
              <w:t>esourcing</w:t>
            </w:r>
          </w:p>
          <w:p w14:paraId="2050ABE3" w14:textId="0CC04AF0" w:rsidR="006B3517" w:rsidRDefault="006B3517" w:rsidP="00AB3BBC">
            <w:pPr>
              <w:spacing w:line="240" w:lineRule="auto"/>
              <w:contextualSpacing/>
              <w:rPr>
                <w:rFonts w:asciiTheme="minorHAnsi" w:hAnsiTheme="minorHAnsi" w:cstheme="minorHAnsi"/>
                <w:color w:val="000000"/>
                <w:szCs w:val="22"/>
              </w:rPr>
            </w:pPr>
            <w:r w:rsidRPr="00543400">
              <w:rPr>
                <w:rFonts w:asciiTheme="minorHAnsi" w:hAnsiTheme="minorHAnsi" w:cstheme="minorHAnsi"/>
                <w:color w:val="000000"/>
                <w:szCs w:val="22"/>
              </w:rPr>
              <w:t>The successful Tenderer must ensure that</w:t>
            </w:r>
            <w:r w:rsidR="00D309B2">
              <w:rPr>
                <w:rFonts w:asciiTheme="minorHAnsi" w:hAnsiTheme="minorHAnsi" w:cstheme="minorHAnsi"/>
                <w:color w:val="000000"/>
                <w:szCs w:val="22"/>
              </w:rPr>
              <w:t xml:space="preserve"> t</w:t>
            </w:r>
            <w:r w:rsidRPr="00543400">
              <w:rPr>
                <w:rFonts w:asciiTheme="minorHAnsi" w:hAnsiTheme="minorHAnsi" w:cstheme="minorHAnsi"/>
                <w:color w:val="000000"/>
                <w:szCs w:val="22"/>
              </w:rPr>
              <w:t xml:space="preserve">he Service is continuously resourced with individuals with the required skills, knowledge, experience and training for their role </w:t>
            </w:r>
            <w:r>
              <w:rPr>
                <w:rFonts w:asciiTheme="minorHAnsi" w:hAnsiTheme="minorHAnsi" w:cstheme="minorHAnsi"/>
                <w:color w:val="000000"/>
                <w:szCs w:val="22"/>
              </w:rPr>
              <w:t>(</w:t>
            </w:r>
            <w:r>
              <w:rPr>
                <w:rFonts w:asciiTheme="minorHAnsi" w:hAnsiTheme="minorHAnsi" w:cstheme="minorHAnsi"/>
                <w:color w:val="000000" w:themeColor="text1"/>
                <w:szCs w:val="22"/>
                <w:lang w:val="en-IE"/>
              </w:rPr>
              <w:t>as set out in Appendix 1 below)</w:t>
            </w:r>
            <w:r w:rsidR="0090638C">
              <w:rPr>
                <w:rFonts w:asciiTheme="minorHAnsi" w:hAnsiTheme="minorHAnsi" w:cstheme="minorHAnsi"/>
                <w:color w:val="000000" w:themeColor="text1"/>
                <w:szCs w:val="22"/>
                <w:lang w:val="en-IE"/>
              </w:rPr>
              <w:t>.</w:t>
            </w:r>
            <w:r w:rsidR="004B0A02">
              <w:rPr>
                <w:rFonts w:asciiTheme="minorHAnsi" w:hAnsiTheme="minorHAnsi" w:cstheme="minorHAnsi"/>
                <w:color w:val="000000" w:themeColor="text1"/>
                <w:szCs w:val="22"/>
                <w:lang w:val="en-IE"/>
              </w:rPr>
              <w:t xml:space="preserve"> </w:t>
            </w:r>
          </w:p>
          <w:p w14:paraId="412E11E7" w14:textId="77777777" w:rsidR="006D25F3" w:rsidRPr="006D25F3" w:rsidRDefault="006D25F3" w:rsidP="00AB3BBC">
            <w:pPr>
              <w:spacing w:line="240" w:lineRule="auto"/>
              <w:ind w:left="720"/>
              <w:contextualSpacing/>
              <w:outlineLvl w:val="2"/>
              <w:rPr>
                <w:rFonts w:asciiTheme="minorHAnsi" w:hAnsiTheme="minorHAnsi" w:cstheme="minorHAnsi"/>
                <w:color w:val="000000"/>
                <w:szCs w:val="22"/>
                <w:lang w:val="en-IE"/>
              </w:rPr>
            </w:pPr>
          </w:p>
          <w:p w14:paraId="2643DEB3" w14:textId="61C90217" w:rsidR="006D25F3" w:rsidRDefault="006D25F3" w:rsidP="00AB3BBC">
            <w:pPr>
              <w:spacing w:line="240" w:lineRule="auto"/>
              <w:contextualSpacing/>
              <w:outlineLvl w:val="2"/>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r w:rsidR="0090638C">
              <w:rPr>
                <w:rFonts w:asciiTheme="minorHAnsi" w:hAnsiTheme="minorHAnsi" w:cstheme="minorHAnsi"/>
                <w:szCs w:val="22"/>
              </w:rPr>
              <w:t xml:space="preserve"> </w:t>
            </w:r>
            <w:r w:rsidR="00D309B2">
              <w:rPr>
                <w:rFonts w:asciiTheme="minorHAnsi" w:hAnsiTheme="minorHAnsi" w:cstheme="minorHAnsi"/>
                <w:szCs w:val="22"/>
              </w:rPr>
              <w:t>including but not limited to the following:</w:t>
            </w:r>
          </w:p>
          <w:p w14:paraId="595AA1C1" w14:textId="77777777" w:rsidR="0090638C" w:rsidRDefault="0090638C" w:rsidP="00AB3BBC">
            <w:pPr>
              <w:spacing w:line="240" w:lineRule="auto"/>
              <w:contextualSpacing/>
              <w:outlineLvl w:val="2"/>
              <w:rPr>
                <w:rFonts w:asciiTheme="minorHAnsi" w:hAnsiTheme="minorHAnsi" w:cstheme="minorHAnsi"/>
                <w:szCs w:val="22"/>
              </w:rPr>
            </w:pPr>
          </w:p>
          <w:p w14:paraId="7540511A" w14:textId="4C8CC8FB" w:rsidR="0090638C" w:rsidRPr="00543400" w:rsidRDefault="00D309B2" w:rsidP="00034298">
            <w:pPr>
              <w:numPr>
                <w:ilvl w:val="0"/>
                <w:numId w:val="19"/>
              </w:numPr>
              <w:spacing w:line="240" w:lineRule="auto"/>
              <w:contextualSpacing/>
              <w:rPr>
                <w:rFonts w:asciiTheme="minorHAnsi" w:hAnsiTheme="minorHAnsi" w:cstheme="minorHAnsi"/>
                <w:color w:val="000000"/>
                <w:szCs w:val="22"/>
              </w:rPr>
            </w:pPr>
            <w:r>
              <w:rPr>
                <w:rFonts w:asciiTheme="minorHAnsi" w:hAnsiTheme="minorHAnsi" w:cstheme="minorHAnsi"/>
                <w:color w:val="000000"/>
                <w:szCs w:val="22"/>
              </w:rPr>
              <w:t>t</w:t>
            </w:r>
            <w:r w:rsidR="0090638C">
              <w:rPr>
                <w:rFonts w:asciiTheme="minorHAnsi" w:hAnsiTheme="minorHAnsi" w:cstheme="minorHAnsi"/>
                <w:color w:val="000000"/>
                <w:szCs w:val="22"/>
              </w:rPr>
              <w:t>heir approach</w:t>
            </w:r>
            <w:r w:rsidR="0090638C" w:rsidRPr="00543400">
              <w:rPr>
                <w:rFonts w:asciiTheme="minorHAnsi" w:hAnsiTheme="minorHAnsi" w:cstheme="minorHAnsi"/>
                <w:color w:val="000000"/>
                <w:szCs w:val="22"/>
              </w:rPr>
              <w:t xml:space="preserve"> for managing resources </w:t>
            </w:r>
            <w:r>
              <w:rPr>
                <w:rFonts w:asciiTheme="minorHAnsi" w:hAnsiTheme="minorHAnsi" w:cstheme="minorHAnsi"/>
                <w:color w:val="000000"/>
                <w:szCs w:val="22"/>
              </w:rPr>
              <w:t xml:space="preserve">that </w:t>
            </w:r>
            <w:r w:rsidR="0090638C" w:rsidRPr="00543400">
              <w:rPr>
                <w:rFonts w:asciiTheme="minorHAnsi" w:hAnsiTheme="minorHAnsi" w:cstheme="minorHAnsi"/>
                <w:color w:val="000000"/>
                <w:szCs w:val="22"/>
              </w:rPr>
              <w:t xml:space="preserve">will ensure the quality and continuity of service over the full Term of the Services Contract; </w:t>
            </w:r>
          </w:p>
          <w:p w14:paraId="3F743BCB" w14:textId="2FC550C5" w:rsidR="0090638C" w:rsidRPr="00543400" w:rsidRDefault="00D309B2" w:rsidP="00034298">
            <w:pPr>
              <w:numPr>
                <w:ilvl w:val="0"/>
                <w:numId w:val="19"/>
              </w:numPr>
              <w:spacing w:line="240" w:lineRule="auto"/>
              <w:contextualSpacing/>
              <w:rPr>
                <w:rFonts w:asciiTheme="minorHAnsi" w:hAnsiTheme="minorHAnsi" w:cstheme="minorHAnsi"/>
                <w:color w:val="000000"/>
                <w:szCs w:val="22"/>
              </w:rPr>
            </w:pPr>
            <w:r>
              <w:rPr>
                <w:rFonts w:asciiTheme="minorHAnsi" w:hAnsiTheme="minorHAnsi" w:cstheme="minorHAnsi"/>
                <w:color w:val="000000"/>
                <w:szCs w:val="22"/>
              </w:rPr>
              <w:t xml:space="preserve">what </w:t>
            </w:r>
            <w:r w:rsidR="0090638C" w:rsidRPr="00543400">
              <w:rPr>
                <w:rFonts w:asciiTheme="minorHAnsi" w:hAnsiTheme="minorHAnsi" w:cstheme="minorHAnsi"/>
                <w:color w:val="000000"/>
                <w:szCs w:val="22"/>
              </w:rPr>
              <w:t xml:space="preserve">measures </w:t>
            </w:r>
            <w:r>
              <w:rPr>
                <w:rFonts w:asciiTheme="minorHAnsi" w:hAnsiTheme="minorHAnsi" w:cstheme="minorHAnsi"/>
                <w:color w:val="000000"/>
                <w:szCs w:val="22"/>
              </w:rPr>
              <w:t xml:space="preserve">are proposed </w:t>
            </w:r>
            <w:r w:rsidR="0090638C" w:rsidRPr="00543400">
              <w:rPr>
                <w:rFonts w:asciiTheme="minorHAnsi" w:hAnsiTheme="minorHAnsi" w:cstheme="minorHAnsi"/>
                <w:color w:val="000000"/>
                <w:szCs w:val="22"/>
              </w:rPr>
              <w:t xml:space="preserve">to keep staff up to date with </w:t>
            </w:r>
            <w:r w:rsidR="0090638C">
              <w:rPr>
                <w:rFonts w:asciiTheme="minorHAnsi" w:hAnsiTheme="minorHAnsi" w:cstheme="minorHAnsi"/>
                <w:color w:val="000000"/>
                <w:szCs w:val="22"/>
              </w:rPr>
              <w:t xml:space="preserve">relevant </w:t>
            </w:r>
            <w:r w:rsidR="0090638C" w:rsidRPr="00543400">
              <w:rPr>
                <w:rFonts w:asciiTheme="minorHAnsi" w:hAnsiTheme="minorHAnsi" w:cstheme="minorHAnsi"/>
                <w:color w:val="000000"/>
                <w:szCs w:val="22"/>
              </w:rPr>
              <w:t>training;</w:t>
            </w:r>
          </w:p>
          <w:p w14:paraId="1F71A0CA" w14:textId="398E9584" w:rsidR="0090638C" w:rsidRPr="00543400" w:rsidRDefault="00D309B2" w:rsidP="00034298">
            <w:pPr>
              <w:numPr>
                <w:ilvl w:val="0"/>
                <w:numId w:val="19"/>
              </w:numPr>
              <w:spacing w:line="240" w:lineRule="auto"/>
              <w:contextualSpacing/>
              <w:outlineLvl w:val="2"/>
              <w:rPr>
                <w:rFonts w:asciiTheme="minorHAnsi" w:hAnsiTheme="minorHAnsi" w:cstheme="minorHAnsi"/>
                <w:color w:val="000000"/>
                <w:szCs w:val="22"/>
                <w:lang w:val="en-IE"/>
              </w:rPr>
            </w:pPr>
            <w:r w:rsidRPr="00D309B2">
              <w:rPr>
                <w:rFonts w:asciiTheme="minorHAnsi" w:hAnsiTheme="minorHAnsi" w:cstheme="minorHAnsi"/>
                <w:color w:val="000000"/>
                <w:szCs w:val="22"/>
              </w:rPr>
              <w:t>what m</w:t>
            </w:r>
            <w:r w:rsidR="0090638C" w:rsidRPr="00D309B2">
              <w:rPr>
                <w:rFonts w:asciiTheme="minorHAnsi" w:hAnsiTheme="minorHAnsi" w:cstheme="minorHAnsi"/>
                <w:color w:val="000000"/>
                <w:szCs w:val="22"/>
              </w:rPr>
              <w:t>easures</w:t>
            </w:r>
            <w:r w:rsidRPr="00D309B2">
              <w:rPr>
                <w:rFonts w:asciiTheme="minorHAnsi" w:hAnsiTheme="minorHAnsi" w:cstheme="minorHAnsi"/>
                <w:color w:val="000000"/>
                <w:szCs w:val="22"/>
              </w:rPr>
              <w:t xml:space="preserve"> are proposed </w:t>
            </w:r>
            <w:r w:rsidR="0090638C" w:rsidRPr="00D309B2">
              <w:rPr>
                <w:rFonts w:asciiTheme="minorHAnsi" w:hAnsiTheme="minorHAnsi" w:cstheme="minorHAnsi"/>
                <w:color w:val="000000"/>
                <w:szCs w:val="22"/>
              </w:rPr>
              <w:t>for succession planning and skillset/experience replacement in the event of resource losses/sick and annual leave.</w:t>
            </w:r>
          </w:p>
        </w:tc>
        <w:tc>
          <w:tcPr>
            <w:tcW w:w="762" w:type="pct"/>
            <w:tcBorders>
              <w:bottom w:val="single" w:sz="4" w:space="0" w:color="auto"/>
            </w:tcBorders>
            <w:shd w:val="clear" w:color="auto" w:fill="D9E2F3" w:themeFill="accent5" w:themeFillTint="33"/>
            <w:vAlign w:val="center"/>
          </w:tcPr>
          <w:p w14:paraId="65321F00" w14:textId="77777777" w:rsidR="006B3517" w:rsidRPr="00543400"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10</w:t>
            </w:r>
            <w:r w:rsidRPr="00543400">
              <w:rPr>
                <w:rFonts w:asciiTheme="minorHAnsi" w:hAnsiTheme="minorHAnsi" w:cstheme="minorHAnsi"/>
                <w:color w:val="000000"/>
                <w:szCs w:val="22"/>
                <w:lang w:val="en-IE"/>
              </w:rPr>
              <w:t>0 marks</w:t>
            </w:r>
          </w:p>
        </w:tc>
        <w:tc>
          <w:tcPr>
            <w:tcW w:w="1102" w:type="pct"/>
            <w:tcBorders>
              <w:bottom w:val="single" w:sz="4" w:space="0" w:color="auto"/>
            </w:tcBorders>
            <w:shd w:val="clear" w:color="auto" w:fill="D9E2F3" w:themeFill="accent5" w:themeFillTint="33"/>
            <w:vAlign w:val="center"/>
          </w:tcPr>
          <w:p w14:paraId="4EDC36FD" w14:textId="77777777" w:rsidR="006B3517" w:rsidRDefault="006B3517" w:rsidP="006105AD">
            <w:pPr>
              <w:spacing w:line="240" w:lineRule="auto"/>
              <w:jc w:val="center"/>
              <w:rPr>
                <w:rFonts w:asciiTheme="majorHAnsi" w:hAnsiTheme="majorHAnsi" w:cstheme="majorHAnsi"/>
                <w:color w:val="000000"/>
                <w:lang w:val="en-IE"/>
              </w:rPr>
            </w:pPr>
            <w:r w:rsidRPr="006D25F3">
              <w:rPr>
                <w:rFonts w:asciiTheme="minorHAnsi" w:hAnsiTheme="minorHAnsi" w:cstheme="minorHAnsi"/>
                <w:color w:val="000000"/>
                <w:szCs w:val="22"/>
                <w:lang w:val="en-IE"/>
              </w:rPr>
              <w:t>70 marks</w:t>
            </w:r>
          </w:p>
        </w:tc>
      </w:tr>
      <w:tr w:rsidR="008B0735" w:rsidRPr="00F22A5E" w14:paraId="4568962D" w14:textId="77777777" w:rsidTr="00AB3BBC">
        <w:trPr>
          <w:trHeight w:val="300"/>
          <w:jc w:val="right"/>
        </w:trPr>
        <w:tc>
          <w:tcPr>
            <w:tcW w:w="3136" w:type="pct"/>
            <w:shd w:val="clear" w:color="auto" w:fill="4472C4" w:themeFill="accent5"/>
            <w:vAlign w:val="center"/>
            <w:hideMark/>
          </w:tcPr>
          <w:p w14:paraId="4F594886"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rPr>
              <w:t>D. Green Procurement and Sustainability</w:t>
            </w:r>
          </w:p>
        </w:tc>
        <w:tc>
          <w:tcPr>
            <w:tcW w:w="762" w:type="pct"/>
            <w:shd w:val="clear" w:color="auto" w:fill="4472C4" w:themeFill="accent5"/>
            <w:vAlign w:val="center"/>
            <w:hideMark/>
          </w:tcPr>
          <w:p w14:paraId="2F401AB7"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200 marks</w:t>
            </w:r>
          </w:p>
        </w:tc>
        <w:tc>
          <w:tcPr>
            <w:tcW w:w="1102" w:type="pct"/>
            <w:shd w:val="clear" w:color="auto" w:fill="4472C4" w:themeFill="accent5"/>
            <w:vAlign w:val="center"/>
            <w:hideMark/>
          </w:tcPr>
          <w:p w14:paraId="494DB6BF" w14:textId="77777777" w:rsidR="006B3517" w:rsidRPr="00F22A5E" w:rsidRDefault="00F961F4"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24F26677" w14:textId="77777777" w:rsidTr="00AB3BBC">
        <w:trPr>
          <w:trHeight w:val="300"/>
          <w:jc w:val="right"/>
        </w:trPr>
        <w:tc>
          <w:tcPr>
            <w:tcW w:w="5000" w:type="pct"/>
            <w:gridSpan w:val="3"/>
            <w:shd w:val="clear" w:color="auto" w:fill="D9E2F3" w:themeFill="accent5" w:themeFillTint="33"/>
          </w:tcPr>
          <w:p w14:paraId="58561F8D" w14:textId="77777777" w:rsidR="0080781D" w:rsidRDefault="006B3517" w:rsidP="00AB3BBC">
            <w:pPr>
              <w:spacing w:line="240" w:lineRule="auto"/>
              <w:rPr>
                <w:rFonts w:asciiTheme="minorHAnsi" w:hAnsiTheme="minorHAnsi" w:cstheme="minorHAnsi"/>
                <w:szCs w:val="22"/>
              </w:rPr>
            </w:pPr>
            <w:r w:rsidRPr="00543400">
              <w:rPr>
                <w:rFonts w:asciiTheme="minorHAnsi" w:hAnsiTheme="minorHAnsi" w:cstheme="minorHAnsi"/>
                <w:szCs w:val="22"/>
              </w:rPr>
              <w:lastRenderedPageBreak/>
              <w:t>The Contracting Authority requires the greenest catering service possible</w:t>
            </w:r>
            <w:r>
              <w:rPr>
                <w:rFonts w:asciiTheme="minorHAnsi" w:hAnsiTheme="minorHAnsi" w:cstheme="minorHAnsi"/>
                <w:szCs w:val="22"/>
              </w:rPr>
              <w:t xml:space="preserve"> meeting</w:t>
            </w:r>
            <w:r w:rsidR="00464FDC">
              <w:rPr>
                <w:rFonts w:asciiTheme="minorHAnsi" w:hAnsiTheme="minorHAnsi" w:cstheme="minorHAnsi"/>
                <w:szCs w:val="22"/>
              </w:rPr>
              <w:t xml:space="preserve"> or exceeding,</w:t>
            </w:r>
            <w:r>
              <w:rPr>
                <w:rFonts w:asciiTheme="minorHAnsi" w:hAnsiTheme="minorHAnsi" w:cstheme="minorHAnsi"/>
                <w:szCs w:val="22"/>
              </w:rPr>
              <w:t xml:space="preserve"> the requirements set out in Appendix 1 below</w:t>
            </w:r>
            <w:r w:rsidRPr="00543400">
              <w:rPr>
                <w:rFonts w:asciiTheme="minorHAnsi" w:hAnsiTheme="minorHAnsi" w:cstheme="minorHAnsi"/>
                <w:szCs w:val="22"/>
              </w:rPr>
              <w:t>.</w:t>
            </w:r>
          </w:p>
          <w:p w14:paraId="7B0550F1" w14:textId="77777777" w:rsidR="0080781D" w:rsidRDefault="0080781D" w:rsidP="00AB3BBC">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w:t>
            </w:r>
            <w:r w:rsidR="00F961F4">
              <w:rPr>
                <w:rFonts w:asciiTheme="minorHAnsi" w:hAnsiTheme="minorHAnsi" w:cstheme="minorHAnsi"/>
                <w:szCs w:val="22"/>
              </w:rPr>
              <w:t xml:space="preserve"> two sub criteri</w:t>
            </w:r>
            <w:r w:rsidR="00996B16">
              <w:rPr>
                <w:rFonts w:asciiTheme="minorHAnsi" w:hAnsiTheme="minorHAnsi" w:cstheme="minorHAnsi"/>
                <w:szCs w:val="22"/>
              </w:rPr>
              <w:t>a</w:t>
            </w:r>
            <w:r>
              <w:rPr>
                <w:rFonts w:asciiTheme="minorHAnsi" w:hAnsiTheme="minorHAnsi" w:cstheme="minorHAnsi"/>
                <w:szCs w:val="22"/>
              </w:rPr>
              <w:t>:</w:t>
            </w:r>
          </w:p>
          <w:p w14:paraId="15FF1CE6" w14:textId="77777777" w:rsidR="00F961F4" w:rsidRPr="0080781D" w:rsidRDefault="00F961F4" w:rsidP="00AB3BBC">
            <w:pPr>
              <w:spacing w:line="240" w:lineRule="auto"/>
              <w:rPr>
                <w:rFonts w:asciiTheme="minorHAnsi" w:hAnsiTheme="minorHAnsi" w:cstheme="minorHAnsi"/>
                <w:b/>
                <w:bCs/>
                <w:szCs w:val="22"/>
              </w:rPr>
            </w:pPr>
            <w:r w:rsidRPr="0080781D">
              <w:rPr>
                <w:rFonts w:asciiTheme="minorHAnsi" w:hAnsiTheme="minorHAnsi" w:cstheme="minorHAnsi"/>
                <w:b/>
                <w:bCs/>
                <w:szCs w:val="22"/>
              </w:rPr>
              <w:t xml:space="preserve">D.1 Waste Minimisation and Waste Management </w:t>
            </w:r>
            <w:r w:rsidR="005E29B6">
              <w:rPr>
                <w:rFonts w:asciiTheme="minorHAnsi" w:hAnsiTheme="minorHAnsi" w:cstheme="minorHAnsi"/>
                <w:b/>
                <w:bCs/>
                <w:szCs w:val="22"/>
              </w:rPr>
              <w:t>P</w:t>
            </w:r>
            <w:r w:rsidRPr="0080781D">
              <w:rPr>
                <w:rFonts w:asciiTheme="minorHAnsi" w:hAnsiTheme="minorHAnsi" w:cstheme="minorHAnsi"/>
                <w:b/>
                <w:bCs/>
                <w:szCs w:val="22"/>
              </w:rPr>
              <w:t>lan</w:t>
            </w:r>
          </w:p>
          <w:p w14:paraId="77045408" w14:textId="775C17DF" w:rsidR="0080781D" w:rsidRDefault="0080781D"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D.2 Sustainable Purchasing Policy</w:t>
            </w:r>
          </w:p>
          <w:p w14:paraId="7C18A4BF" w14:textId="77777777" w:rsidR="00C32FE4" w:rsidRDefault="00C32FE4" w:rsidP="00AB3BBC">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D.1.1, D.1.2. and D.2 below</w:t>
            </w:r>
            <w:r w:rsidRPr="00543400">
              <w:rPr>
                <w:rFonts w:asciiTheme="minorHAnsi" w:hAnsiTheme="minorHAnsi" w:cstheme="minorHAnsi"/>
                <w:szCs w:val="22"/>
              </w:rPr>
              <w:t>.</w:t>
            </w:r>
          </w:p>
          <w:p w14:paraId="58753EAD" w14:textId="2D1B476B" w:rsidR="00F961F4" w:rsidRPr="00211A80" w:rsidRDefault="00F961F4" w:rsidP="00AB3BBC">
            <w:pPr>
              <w:spacing w:line="240" w:lineRule="auto"/>
              <w:rPr>
                <w:rFonts w:asciiTheme="minorHAnsi" w:hAnsiTheme="minorHAnsi" w:cstheme="minorHAnsi"/>
                <w:szCs w:val="22"/>
              </w:rPr>
            </w:pPr>
            <w:r w:rsidRPr="00F961F4">
              <w:rPr>
                <w:rFonts w:asciiTheme="minorHAnsi" w:hAnsiTheme="minorHAnsi" w:cstheme="minorHAnsi"/>
                <w:b/>
                <w:szCs w:val="22"/>
              </w:rPr>
              <w:t>To pass Award Criteri</w:t>
            </w:r>
            <w:r w:rsidR="00AB3BBC">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 xml:space="preserve">D, </w:t>
            </w:r>
            <w:r w:rsidR="0080781D">
              <w:rPr>
                <w:rFonts w:asciiTheme="minorHAnsi" w:hAnsiTheme="minorHAnsi" w:cstheme="minorHAnsi"/>
                <w:bCs/>
                <w:szCs w:val="22"/>
              </w:rPr>
              <w:t>Tenderers</w:t>
            </w:r>
            <w:r w:rsidR="0080781D" w:rsidRPr="00BB7C91">
              <w:rPr>
                <w:rFonts w:asciiTheme="minorHAnsi" w:hAnsiTheme="minorHAnsi" w:cstheme="minorHAnsi"/>
                <w:bCs/>
                <w:szCs w:val="22"/>
              </w:rPr>
              <w:t xml:space="preserve"> must achieve</w:t>
            </w:r>
            <w:r w:rsidR="0080781D">
              <w:rPr>
                <w:rFonts w:asciiTheme="minorHAnsi" w:hAnsiTheme="minorHAnsi" w:cstheme="minorHAnsi"/>
                <w:bCs/>
                <w:szCs w:val="22"/>
              </w:rPr>
              <w:t xml:space="preserve"> </w:t>
            </w:r>
            <w:r w:rsidR="0080781D" w:rsidRPr="00BB7C91">
              <w:rPr>
                <w:rFonts w:asciiTheme="minorHAnsi" w:hAnsiTheme="minorHAnsi" w:cstheme="minorHAnsi"/>
                <w:bCs/>
                <w:szCs w:val="22"/>
              </w:rPr>
              <w:t xml:space="preserve">70% of the marks available </w:t>
            </w:r>
            <w:r w:rsidR="0080781D">
              <w:rPr>
                <w:rFonts w:asciiTheme="minorHAnsi" w:hAnsiTheme="minorHAnsi" w:cstheme="minorHAnsi"/>
                <w:bCs/>
                <w:szCs w:val="22"/>
              </w:rPr>
              <w:t xml:space="preserve">in sub-sub criterion D.1.1 and D.1.2 and </w:t>
            </w:r>
            <w:r w:rsidR="0080781D" w:rsidRPr="00BB7C91">
              <w:rPr>
                <w:rFonts w:asciiTheme="minorHAnsi" w:hAnsiTheme="minorHAnsi" w:cstheme="minorHAnsi"/>
                <w:bCs/>
                <w:szCs w:val="22"/>
              </w:rPr>
              <w:t>achieve</w:t>
            </w:r>
            <w:r w:rsidR="0080781D">
              <w:rPr>
                <w:rFonts w:asciiTheme="minorHAnsi" w:hAnsiTheme="minorHAnsi" w:cstheme="minorHAnsi"/>
                <w:bCs/>
                <w:szCs w:val="22"/>
              </w:rPr>
              <w:t xml:space="preserve"> </w:t>
            </w:r>
            <w:r w:rsidR="0080781D" w:rsidRPr="00BB7C91">
              <w:rPr>
                <w:rFonts w:asciiTheme="minorHAnsi" w:hAnsiTheme="minorHAnsi" w:cstheme="minorHAnsi"/>
                <w:bCs/>
                <w:szCs w:val="22"/>
              </w:rPr>
              <w:t xml:space="preserve">70% of the marks available </w:t>
            </w:r>
            <w:r w:rsidR="0080781D">
              <w:rPr>
                <w:rFonts w:asciiTheme="minorHAnsi" w:hAnsiTheme="minorHAnsi" w:cstheme="minorHAnsi"/>
                <w:bCs/>
                <w:szCs w:val="22"/>
              </w:rPr>
              <w:t>in sub criterion D.2</w:t>
            </w:r>
            <w:r>
              <w:rPr>
                <w:rFonts w:asciiTheme="minorHAnsi" w:hAnsiTheme="minorHAnsi" w:cstheme="minorHAnsi"/>
                <w:bCs/>
                <w:szCs w:val="22"/>
              </w:rPr>
              <w:t xml:space="preserve"> as set out below.</w:t>
            </w:r>
          </w:p>
        </w:tc>
      </w:tr>
      <w:tr w:rsidR="006B3517" w:rsidRPr="002C03E4" w14:paraId="109EFD74" w14:textId="77777777" w:rsidTr="00AB3BBC">
        <w:trPr>
          <w:trHeight w:val="603"/>
          <w:jc w:val="right"/>
        </w:trPr>
        <w:tc>
          <w:tcPr>
            <w:tcW w:w="5000" w:type="pct"/>
            <w:gridSpan w:val="3"/>
            <w:shd w:val="clear" w:color="auto" w:fill="D9E2F3" w:themeFill="accent5" w:themeFillTint="33"/>
            <w:vAlign w:val="center"/>
          </w:tcPr>
          <w:p w14:paraId="0251A120" w14:textId="77777777" w:rsidR="006B3517" w:rsidRPr="007B0796" w:rsidRDefault="006B3517" w:rsidP="006105AD">
            <w:pPr>
              <w:spacing w:line="240" w:lineRule="auto"/>
              <w:jc w:val="both"/>
              <w:rPr>
                <w:rFonts w:asciiTheme="minorHAnsi" w:hAnsiTheme="minorHAnsi" w:cstheme="minorHAnsi"/>
                <w:szCs w:val="22"/>
              </w:rPr>
            </w:pPr>
            <w:r w:rsidRPr="0080781D">
              <w:rPr>
                <w:rFonts w:asciiTheme="minorHAnsi" w:hAnsiTheme="minorHAnsi" w:cstheme="minorHAnsi"/>
                <w:b/>
                <w:bCs/>
                <w:szCs w:val="22"/>
              </w:rPr>
              <w:t xml:space="preserve">D.1 Waste Minimisation and Waste Management </w:t>
            </w:r>
            <w:r w:rsidR="00F961F4">
              <w:rPr>
                <w:rFonts w:asciiTheme="minorHAnsi" w:hAnsiTheme="minorHAnsi" w:cstheme="minorHAnsi"/>
                <w:b/>
                <w:bCs/>
                <w:szCs w:val="22"/>
              </w:rPr>
              <w:t>P</w:t>
            </w:r>
            <w:r w:rsidRPr="0080781D">
              <w:rPr>
                <w:rFonts w:asciiTheme="minorHAnsi" w:hAnsiTheme="minorHAnsi" w:cstheme="minorHAnsi"/>
                <w:b/>
                <w:bCs/>
                <w:szCs w:val="22"/>
              </w:rPr>
              <w:t>lan</w:t>
            </w:r>
          </w:p>
        </w:tc>
      </w:tr>
      <w:tr w:rsidR="007D46A9" w:rsidRPr="002C03E4" w14:paraId="476DC9E2" w14:textId="77777777" w:rsidTr="00AB3BBC">
        <w:trPr>
          <w:trHeight w:val="300"/>
          <w:jc w:val="right"/>
        </w:trPr>
        <w:tc>
          <w:tcPr>
            <w:tcW w:w="3136" w:type="pct"/>
            <w:shd w:val="clear" w:color="auto" w:fill="D9E2F3" w:themeFill="accent5" w:themeFillTint="33"/>
          </w:tcPr>
          <w:p w14:paraId="3E6E00CB" w14:textId="74B6E671" w:rsidR="00C671D1"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D.1.1</w:t>
            </w:r>
            <w:r w:rsidRPr="00C671D1">
              <w:rPr>
                <w:rFonts w:asciiTheme="minorHAnsi" w:hAnsiTheme="minorHAnsi" w:cstheme="minorHAnsi"/>
                <w:b/>
                <w:bCs/>
                <w:szCs w:val="22"/>
              </w:rPr>
              <w:t xml:space="preserve"> Waste Minimisation</w:t>
            </w:r>
          </w:p>
          <w:p w14:paraId="1D213853" w14:textId="77777777" w:rsidR="006B3517" w:rsidRPr="00C671D1" w:rsidRDefault="006B3517" w:rsidP="00AB3BBC">
            <w:pPr>
              <w:spacing w:line="240" w:lineRule="auto"/>
              <w:rPr>
                <w:rFonts w:asciiTheme="minorHAnsi" w:hAnsiTheme="minorHAnsi" w:cstheme="minorHAnsi"/>
                <w:szCs w:val="22"/>
              </w:rPr>
            </w:pPr>
            <w:r w:rsidRPr="00C671D1">
              <w:rPr>
                <w:rFonts w:asciiTheme="minorHAnsi" w:hAnsiTheme="minorHAnsi" w:cstheme="minorHAnsi"/>
                <w:szCs w:val="22"/>
              </w:rPr>
              <w:t>The Contracting Authority aims to minimise waste on its school campus.</w:t>
            </w:r>
          </w:p>
          <w:p w14:paraId="1E7A940F" w14:textId="4398C94E" w:rsidR="0024669D" w:rsidRDefault="006B3517" w:rsidP="00AB3BBC">
            <w:pPr>
              <w:spacing w:line="240" w:lineRule="auto"/>
              <w:rPr>
                <w:rFonts w:asciiTheme="minorHAnsi" w:hAnsiTheme="minorHAnsi" w:cstheme="minorHAnsi"/>
                <w:szCs w:val="22"/>
              </w:rPr>
            </w:pPr>
            <w:r w:rsidRPr="0080781D">
              <w:rPr>
                <w:rFonts w:asciiTheme="minorHAnsi" w:hAnsiTheme="minorHAnsi" w:cstheme="minorHAnsi"/>
                <w:szCs w:val="22"/>
              </w:rPr>
              <w:t xml:space="preserve">Tenderers are required to detail </w:t>
            </w:r>
            <w:r w:rsidR="00510438">
              <w:rPr>
                <w:rFonts w:asciiTheme="minorHAnsi" w:hAnsiTheme="minorHAnsi" w:cstheme="minorHAnsi"/>
                <w:szCs w:val="22"/>
              </w:rPr>
              <w:t>their approach to</w:t>
            </w:r>
            <w:r w:rsidR="005E29B6">
              <w:rPr>
                <w:rFonts w:asciiTheme="minorHAnsi" w:hAnsiTheme="minorHAnsi" w:cstheme="minorHAnsi"/>
                <w:szCs w:val="22"/>
              </w:rPr>
              <w:t>:</w:t>
            </w:r>
          </w:p>
          <w:p w14:paraId="2231E405" w14:textId="282F0BB5" w:rsidR="00410061" w:rsidRDefault="0024669D" w:rsidP="00AB3BBC">
            <w:pPr>
              <w:spacing w:after="0" w:line="240" w:lineRule="auto"/>
              <w:rPr>
                <w:rFonts w:asciiTheme="minorHAnsi" w:hAnsiTheme="minorHAnsi" w:cstheme="minorHAnsi"/>
                <w:szCs w:val="22"/>
              </w:rPr>
            </w:pPr>
            <w:r>
              <w:rPr>
                <w:rFonts w:asciiTheme="minorHAnsi" w:hAnsiTheme="minorHAnsi" w:cstheme="minorHAnsi"/>
                <w:szCs w:val="22"/>
              </w:rPr>
              <w:t>-</w:t>
            </w:r>
            <w:r w:rsidR="006B3517" w:rsidRPr="0080781D">
              <w:rPr>
                <w:rFonts w:asciiTheme="minorHAnsi" w:hAnsiTheme="minorHAnsi" w:cstheme="minorHAnsi"/>
                <w:szCs w:val="22"/>
              </w:rPr>
              <w:t xml:space="preserve"> minimis</w:t>
            </w:r>
            <w:r w:rsidR="00510438">
              <w:rPr>
                <w:rFonts w:asciiTheme="minorHAnsi" w:hAnsiTheme="minorHAnsi" w:cstheme="minorHAnsi"/>
                <w:szCs w:val="22"/>
              </w:rPr>
              <w:t>ation</w:t>
            </w:r>
            <w:r w:rsidR="006B3517" w:rsidRPr="0080781D">
              <w:rPr>
                <w:rFonts w:asciiTheme="minorHAnsi" w:hAnsiTheme="minorHAnsi" w:cstheme="minorHAnsi"/>
                <w:szCs w:val="22"/>
              </w:rPr>
              <w:t xml:space="preserve"> </w:t>
            </w:r>
            <w:r w:rsidR="00E92B9B">
              <w:rPr>
                <w:rFonts w:asciiTheme="minorHAnsi" w:hAnsiTheme="minorHAnsi" w:cstheme="minorHAnsi"/>
                <w:szCs w:val="22"/>
              </w:rPr>
              <w:t xml:space="preserve">of </w:t>
            </w:r>
            <w:r w:rsidR="006B3517" w:rsidRPr="0080781D">
              <w:rPr>
                <w:rFonts w:asciiTheme="minorHAnsi" w:hAnsiTheme="minorHAnsi" w:cstheme="minorHAnsi"/>
                <w:szCs w:val="22"/>
              </w:rPr>
              <w:t>all forms of waste</w:t>
            </w:r>
            <w:r>
              <w:rPr>
                <w:rFonts w:asciiTheme="minorHAnsi" w:hAnsiTheme="minorHAnsi" w:cstheme="minorHAnsi"/>
                <w:szCs w:val="22"/>
              </w:rPr>
              <w:t>,</w:t>
            </w:r>
            <w:r w:rsidR="006B3517" w:rsidRPr="0080781D">
              <w:rPr>
                <w:rFonts w:asciiTheme="minorHAnsi" w:hAnsiTheme="minorHAnsi" w:cstheme="minorHAnsi"/>
                <w:szCs w:val="22"/>
              </w:rPr>
              <w:t xml:space="preserve"> </w:t>
            </w:r>
            <w:r>
              <w:rPr>
                <w:rFonts w:asciiTheme="minorHAnsi" w:hAnsiTheme="minorHAnsi" w:cstheme="minorHAnsi"/>
                <w:szCs w:val="22"/>
              </w:rPr>
              <w:t>w</w:t>
            </w:r>
            <w:r w:rsidR="00CD71D9" w:rsidRPr="007B0796">
              <w:rPr>
                <w:rFonts w:asciiTheme="minorHAnsi" w:hAnsiTheme="minorHAnsi" w:cstheme="minorHAnsi"/>
                <w:szCs w:val="22"/>
              </w:rPr>
              <w:t>ith a specific focus on</w:t>
            </w:r>
            <w:r w:rsidR="006105AD">
              <w:rPr>
                <w:rFonts w:asciiTheme="minorHAnsi" w:hAnsiTheme="minorHAnsi" w:cstheme="minorHAnsi"/>
                <w:szCs w:val="22"/>
              </w:rPr>
              <w:t xml:space="preserve"> </w:t>
            </w:r>
            <w:r w:rsidR="00CD71D9" w:rsidRPr="007B0796">
              <w:rPr>
                <w:rFonts w:asciiTheme="minorHAnsi" w:hAnsiTheme="minorHAnsi" w:cstheme="minorHAnsi"/>
                <w:szCs w:val="22"/>
              </w:rPr>
              <w:t>food waste prevention, taking into account Ireland’s</w:t>
            </w:r>
            <w:r w:rsidR="006105AD">
              <w:rPr>
                <w:rFonts w:asciiTheme="minorHAnsi" w:hAnsiTheme="minorHAnsi" w:cstheme="minorHAnsi"/>
                <w:szCs w:val="22"/>
              </w:rPr>
              <w:t xml:space="preserve"> </w:t>
            </w:r>
            <w:r w:rsidR="00CD71D9" w:rsidRPr="007B0796">
              <w:rPr>
                <w:rFonts w:asciiTheme="minorHAnsi" w:hAnsiTheme="minorHAnsi" w:cstheme="minorHAnsi"/>
                <w:szCs w:val="22"/>
              </w:rPr>
              <w:t>commitment to reduce food waste by 50% by 2030,</w:t>
            </w:r>
            <w:r w:rsidR="006105AD">
              <w:rPr>
                <w:rFonts w:asciiTheme="minorHAnsi" w:hAnsiTheme="minorHAnsi" w:cstheme="minorHAnsi"/>
                <w:szCs w:val="22"/>
              </w:rPr>
              <w:t xml:space="preserve"> </w:t>
            </w:r>
            <w:r w:rsidR="00CD71D9" w:rsidRPr="007B0796">
              <w:rPr>
                <w:rFonts w:asciiTheme="minorHAnsi" w:hAnsiTheme="minorHAnsi" w:cstheme="minorHAnsi"/>
                <w:szCs w:val="22"/>
              </w:rPr>
              <w:t>(in line with target T3 in</w:t>
            </w:r>
            <w:r w:rsidR="00410061">
              <w:rPr>
                <w:rFonts w:asciiTheme="minorHAnsi" w:hAnsiTheme="minorHAnsi" w:cstheme="minorHAnsi"/>
                <w:szCs w:val="22"/>
              </w:rPr>
              <w:t xml:space="preserve"> </w:t>
            </w:r>
            <w:hyperlink r:id="rId32" w:history="1">
              <w:r w:rsidR="00CD71D9" w:rsidRPr="007B0796">
                <w:rPr>
                  <w:rStyle w:val="Hyperlink"/>
                  <w:rFonts w:asciiTheme="minorHAnsi" w:hAnsiTheme="minorHAnsi" w:cstheme="minorHAnsi"/>
                  <w:szCs w:val="22"/>
                </w:rPr>
                <w:t>Buying Greener</w:t>
              </w:r>
            </w:hyperlink>
            <w:r w:rsidR="00CD71D9" w:rsidRPr="007B0796">
              <w:rPr>
                <w:rFonts w:asciiTheme="minorHAnsi" w:hAnsiTheme="minorHAnsi" w:cstheme="minorHAnsi"/>
                <w:szCs w:val="22"/>
              </w:rPr>
              <w:t>)</w:t>
            </w:r>
            <w:r>
              <w:rPr>
                <w:rFonts w:asciiTheme="minorHAnsi" w:hAnsiTheme="minorHAnsi" w:cstheme="minorHAnsi"/>
                <w:szCs w:val="22"/>
              </w:rPr>
              <w:t xml:space="preserve">; </w:t>
            </w:r>
          </w:p>
          <w:p w14:paraId="6A43EDDE" w14:textId="23CC3737" w:rsidR="0024669D" w:rsidRPr="0080781D" w:rsidRDefault="0024669D" w:rsidP="00AB3BBC">
            <w:pPr>
              <w:spacing w:line="240" w:lineRule="auto"/>
              <w:rPr>
                <w:rFonts w:asciiTheme="minorHAnsi" w:hAnsiTheme="minorHAnsi" w:cstheme="minorHAnsi"/>
                <w:szCs w:val="22"/>
              </w:rPr>
            </w:pPr>
            <w:r>
              <w:rPr>
                <w:rFonts w:asciiTheme="minorHAnsi" w:hAnsiTheme="minorHAnsi" w:cstheme="minorHAnsi"/>
                <w:szCs w:val="22"/>
              </w:rPr>
              <w:t xml:space="preserve">- their </w:t>
            </w:r>
            <w:r w:rsidRPr="007B0796">
              <w:rPr>
                <w:rFonts w:asciiTheme="minorHAnsi" w:hAnsiTheme="minorHAnsi" w:cstheme="minorHAnsi"/>
                <w:szCs w:val="22"/>
              </w:rPr>
              <w:t>commitment to reducing plastics</w:t>
            </w:r>
            <w:r w:rsidR="006105AD">
              <w:rPr>
                <w:rFonts w:asciiTheme="minorHAnsi" w:hAnsiTheme="minorHAnsi" w:cstheme="minorHAnsi"/>
                <w:szCs w:val="22"/>
              </w:rPr>
              <w:t xml:space="preserve"> </w:t>
            </w:r>
            <w:r w:rsidRPr="007B0796">
              <w:rPr>
                <w:rFonts w:asciiTheme="minorHAnsi" w:hAnsiTheme="minorHAnsi" w:cstheme="minorHAnsi"/>
                <w:szCs w:val="22"/>
              </w:rPr>
              <w:t>and non-recyclable materials in packaging and food</w:t>
            </w:r>
            <w:r w:rsidR="006105AD">
              <w:rPr>
                <w:rFonts w:asciiTheme="minorHAnsi" w:hAnsiTheme="minorHAnsi" w:cstheme="minorHAnsi"/>
                <w:szCs w:val="22"/>
              </w:rPr>
              <w:t xml:space="preserve"> </w:t>
            </w:r>
            <w:r w:rsidRPr="007B0796">
              <w:rPr>
                <w:rFonts w:asciiTheme="minorHAnsi" w:hAnsiTheme="minorHAnsi" w:cstheme="minorHAnsi"/>
                <w:szCs w:val="22"/>
              </w:rPr>
              <w:t>service</w:t>
            </w:r>
            <w:r w:rsidR="00410061">
              <w:rPr>
                <w:rFonts w:asciiTheme="minorHAnsi" w:hAnsiTheme="minorHAnsi" w:cstheme="minorHAnsi"/>
                <w:szCs w:val="22"/>
              </w:rPr>
              <w:t>.</w:t>
            </w:r>
          </w:p>
        </w:tc>
        <w:tc>
          <w:tcPr>
            <w:tcW w:w="762" w:type="pct"/>
            <w:shd w:val="clear" w:color="auto" w:fill="D9E2F3" w:themeFill="accent5" w:themeFillTint="33"/>
            <w:vAlign w:val="center"/>
          </w:tcPr>
          <w:p w14:paraId="4B094499"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75 marks</w:t>
            </w:r>
          </w:p>
        </w:tc>
        <w:tc>
          <w:tcPr>
            <w:tcW w:w="1102" w:type="pct"/>
            <w:shd w:val="clear" w:color="auto" w:fill="D9E2F3" w:themeFill="accent5" w:themeFillTint="33"/>
            <w:vAlign w:val="center"/>
          </w:tcPr>
          <w:p w14:paraId="3D999173" w14:textId="77777777" w:rsidR="006B3517" w:rsidRPr="00826B6F"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52.5 marks</w:t>
            </w:r>
          </w:p>
        </w:tc>
      </w:tr>
      <w:tr w:rsidR="007D46A9" w:rsidRPr="002C03E4" w14:paraId="6D088333" w14:textId="77777777" w:rsidTr="00AB3BBC">
        <w:trPr>
          <w:trHeight w:val="300"/>
          <w:jc w:val="right"/>
        </w:trPr>
        <w:tc>
          <w:tcPr>
            <w:tcW w:w="3136" w:type="pct"/>
            <w:shd w:val="clear" w:color="auto" w:fill="D9E2F3" w:themeFill="accent5" w:themeFillTint="33"/>
          </w:tcPr>
          <w:p w14:paraId="59E6CC86" w14:textId="77777777" w:rsidR="006B3517" w:rsidRPr="00C671D1" w:rsidRDefault="00C671D1" w:rsidP="006105AD">
            <w:pPr>
              <w:spacing w:line="240" w:lineRule="auto"/>
              <w:jc w:val="both"/>
              <w:rPr>
                <w:rFonts w:asciiTheme="minorHAnsi" w:hAnsiTheme="minorHAnsi" w:cstheme="minorHAnsi"/>
                <w:b/>
                <w:bCs/>
                <w:szCs w:val="22"/>
              </w:rPr>
            </w:pPr>
            <w:r w:rsidRPr="00C671D1">
              <w:rPr>
                <w:rFonts w:asciiTheme="minorHAnsi" w:hAnsiTheme="minorHAnsi" w:cstheme="minorHAnsi"/>
                <w:b/>
                <w:bCs/>
                <w:szCs w:val="22"/>
              </w:rPr>
              <w:t xml:space="preserve">Sub-Sub Criterion D.1.2 </w:t>
            </w:r>
            <w:r w:rsidR="006B3517" w:rsidRPr="00C671D1">
              <w:rPr>
                <w:rFonts w:asciiTheme="minorHAnsi" w:hAnsiTheme="minorHAnsi" w:cstheme="minorHAnsi"/>
                <w:b/>
                <w:bCs/>
                <w:szCs w:val="22"/>
              </w:rPr>
              <w:t xml:space="preserve">Waste </w:t>
            </w:r>
            <w:r w:rsidR="00F961F4">
              <w:rPr>
                <w:rFonts w:asciiTheme="minorHAnsi" w:hAnsiTheme="minorHAnsi" w:cstheme="minorHAnsi"/>
                <w:b/>
                <w:bCs/>
                <w:szCs w:val="22"/>
              </w:rPr>
              <w:t>M</w:t>
            </w:r>
            <w:r w:rsidR="006B3517" w:rsidRPr="00C671D1">
              <w:rPr>
                <w:rFonts w:asciiTheme="minorHAnsi" w:hAnsiTheme="minorHAnsi" w:cstheme="minorHAnsi"/>
                <w:b/>
                <w:bCs/>
                <w:szCs w:val="22"/>
              </w:rPr>
              <w:t xml:space="preserve">anagement </w:t>
            </w:r>
            <w:r w:rsidR="00F961F4">
              <w:rPr>
                <w:rFonts w:asciiTheme="minorHAnsi" w:hAnsiTheme="minorHAnsi" w:cstheme="minorHAnsi"/>
                <w:b/>
                <w:bCs/>
                <w:szCs w:val="22"/>
              </w:rPr>
              <w:t>P</w:t>
            </w:r>
            <w:r w:rsidR="006B3517" w:rsidRPr="00C671D1">
              <w:rPr>
                <w:rFonts w:asciiTheme="minorHAnsi" w:hAnsiTheme="minorHAnsi" w:cstheme="minorHAnsi"/>
                <w:b/>
                <w:bCs/>
                <w:szCs w:val="22"/>
              </w:rPr>
              <w:t>lan</w:t>
            </w:r>
          </w:p>
          <w:p w14:paraId="06412054" w14:textId="77777777" w:rsidR="00CD71D9" w:rsidRPr="007B0796" w:rsidRDefault="006B3517" w:rsidP="00AB3BBC">
            <w:pPr>
              <w:spacing w:line="240" w:lineRule="auto"/>
              <w:rPr>
                <w:rFonts w:asciiTheme="minorHAnsi" w:hAnsiTheme="minorHAnsi" w:cstheme="minorHAnsi"/>
                <w:szCs w:val="22"/>
              </w:rPr>
            </w:pPr>
            <w:r w:rsidRPr="007B0796">
              <w:rPr>
                <w:rFonts w:asciiTheme="minorHAnsi" w:hAnsiTheme="minorHAnsi" w:cstheme="minorHAnsi"/>
                <w:szCs w:val="22"/>
              </w:rPr>
              <w:t>Tenderers are required to set out their proposed waste management plan</w:t>
            </w:r>
            <w:r w:rsidR="00CD71D9">
              <w:rPr>
                <w:rFonts w:asciiTheme="minorHAnsi" w:hAnsiTheme="minorHAnsi" w:cstheme="minorHAnsi"/>
                <w:szCs w:val="22"/>
              </w:rPr>
              <w:t xml:space="preserve"> for the school campus</w:t>
            </w:r>
            <w:r w:rsidRPr="007B0796">
              <w:rPr>
                <w:rFonts w:asciiTheme="minorHAnsi" w:hAnsiTheme="minorHAnsi" w:cstheme="minorHAnsi"/>
                <w:szCs w:val="22"/>
              </w:rPr>
              <w:t xml:space="preserve">, including but not limited </w:t>
            </w:r>
            <w:proofErr w:type="gramStart"/>
            <w:r w:rsidRPr="007B0796">
              <w:rPr>
                <w:rFonts w:asciiTheme="minorHAnsi" w:hAnsiTheme="minorHAnsi" w:cstheme="minorHAnsi"/>
                <w:szCs w:val="22"/>
              </w:rPr>
              <w:t>to:</w:t>
            </w:r>
            <w:proofErr w:type="gramEnd"/>
            <w:r w:rsidRPr="007B0796">
              <w:rPr>
                <w:rFonts w:asciiTheme="minorHAnsi" w:hAnsiTheme="minorHAnsi" w:cstheme="minorHAnsi"/>
                <w:szCs w:val="22"/>
              </w:rPr>
              <w:t xml:space="preserve"> the process for daily collection of </w:t>
            </w:r>
            <w:r w:rsidR="00410061">
              <w:rPr>
                <w:rFonts w:asciiTheme="minorHAnsi" w:hAnsiTheme="minorHAnsi" w:cstheme="minorHAnsi"/>
                <w:szCs w:val="22"/>
              </w:rPr>
              <w:t xml:space="preserve">food </w:t>
            </w:r>
            <w:r w:rsidRPr="007B0796">
              <w:rPr>
                <w:rFonts w:asciiTheme="minorHAnsi" w:hAnsiTheme="minorHAnsi" w:cstheme="minorHAnsi"/>
                <w:szCs w:val="22"/>
              </w:rPr>
              <w:t>waste</w:t>
            </w:r>
            <w:r w:rsidR="00410061">
              <w:rPr>
                <w:rFonts w:asciiTheme="minorHAnsi" w:hAnsiTheme="minorHAnsi" w:cstheme="minorHAnsi"/>
                <w:szCs w:val="22"/>
              </w:rPr>
              <w:t>, packaging</w:t>
            </w:r>
            <w:r w:rsidR="00B17D5E">
              <w:rPr>
                <w:rFonts w:asciiTheme="minorHAnsi" w:hAnsiTheme="minorHAnsi" w:cstheme="minorHAnsi"/>
                <w:szCs w:val="22"/>
              </w:rPr>
              <w:t>,</w:t>
            </w:r>
            <w:r w:rsidR="00410061">
              <w:rPr>
                <w:rFonts w:asciiTheme="minorHAnsi" w:hAnsiTheme="minorHAnsi" w:cstheme="minorHAnsi"/>
                <w:szCs w:val="22"/>
              </w:rPr>
              <w:t xml:space="preserve"> </w:t>
            </w:r>
            <w:r w:rsidR="0024669D">
              <w:rPr>
                <w:rFonts w:asciiTheme="minorHAnsi" w:hAnsiTheme="minorHAnsi" w:cstheme="minorHAnsi"/>
                <w:szCs w:val="22"/>
              </w:rPr>
              <w:t>and the proposed p</w:t>
            </w:r>
            <w:r w:rsidR="00CD71D9" w:rsidRPr="00181016">
              <w:t xml:space="preserve">est control </w:t>
            </w:r>
            <w:r w:rsidR="0024669D">
              <w:t>measures for</w:t>
            </w:r>
            <w:r w:rsidR="00CD71D9" w:rsidRPr="00181016">
              <w:t xml:space="preserve"> </w:t>
            </w:r>
            <w:r w:rsidR="0024669D">
              <w:t xml:space="preserve">waste areas, </w:t>
            </w:r>
            <w:r w:rsidR="00CD71D9" w:rsidRPr="00181016">
              <w:t>food storage, preparation and service areas</w:t>
            </w:r>
            <w:r w:rsidR="00CD71D9">
              <w:t>.</w:t>
            </w:r>
          </w:p>
        </w:tc>
        <w:tc>
          <w:tcPr>
            <w:tcW w:w="762" w:type="pct"/>
            <w:shd w:val="clear" w:color="auto" w:fill="D9E2F3" w:themeFill="accent5" w:themeFillTint="33"/>
            <w:vAlign w:val="center"/>
          </w:tcPr>
          <w:p w14:paraId="0B81DC5C"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75 marks</w:t>
            </w:r>
          </w:p>
        </w:tc>
        <w:tc>
          <w:tcPr>
            <w:tcW w:w="1102" w:type="pct"/>
            <w:shd w:val="clear" w:color="auto" w:fill="D9E2F3" w:themeFill="accent5" w:themeFillTint="33"/>
            <w:vAlign w:val="center"/>
          </w:tcPr>
          <w:p w14:paraId="0FEF5E7C" w14:textId="77777777" w:rsidR="006B3517" w:rsidRPr="00826B6F"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52.5 marks</w:t>
            </w:r>
          </w:p>
        </w:tc>
      </w:tr>
      <w:tr w:rsidR="006B3517" w:rsidRPr="002C03E4" w14:paraId="22F06C0F" w14:textId="77777777" w:rsidTr="00AB3BBC">
        <w:trPr>
          <w:trHeight w:val="615"/>
          <w:jc w:val="right"/>
        </w:trPr>
        <w:tc>
          <w:tcPr>
            <w:tcW w:w="5000" w:type="pct"/>
            <w:gridSpan w:val="3"/>
            <w:shd w:val="clear" w:color="auto" w:fill="D9E2F3" w:themeFill="accent5" w:themeFillTint="33"/>
            <w:vAlign w:val="center"/>
          </w:tcPr>
          <w:p w14:paraId="7A9E38A8" w14:textId="77777777" w:rsidR="006B3517" w:rsidRPr="00826B6F" w:rsidRDefault="006B3517" w:rsidP="006105AD">
            <w:pPr>
              <w:spacing w:line="240" w:lineRule="auto"/>
              <w:jc w:val="both"/>
              <w:rPr>
                <w:rFonts w:asciiTheme="minorHAnsi" w:hAnsiTheme="minorHAnsi" w:cstheme="minorHAnsi"/>
                <w:color w:val="000000"/>
                <w:szCs w:val="22"/>
                <w:lang w:val="en-IE"/>
              </w:rPr>
            </w:pPr>
            <w:r w:rsidRPr="0080781D">
              <w:rPr>
                <w:rFonts w:asciiTheme="minorHAnsi" w:hAnsiTheme="minorHAnsi" w:cstheme="minorHAnsi"/>
                <w:b/>
                <w:bCs/>
                <w:szCs w:val="22"/>
              </w:rPr>
              <w:t xml:space="preserve">D.2 Sustainable Purchasing Policy </w:t>
            </w:r>
          </w:p>
        </w:tc>
      </w:tr>
      <w:tr w:rsidR="007D46A9" w:rsidRPr="002C03E4" w14:paraId="7F9D3822" w14:textId="77777777" w:rsidTr="00AB3BBC">
        <w:trPr>
          <w:trHeight w:val="300"/>
          <w:jc w:val="right"/>
        </w:trPr>
        <w:tc>
          <w:tcPr>
            <w:tcW w:w="3136" w:type="pct"/>
            <w:shd w:val="clear" w:color="auto" w:fill="D9E2F3" w:themeFill="accent5" w:themeFillTint="33"/>
          </w:tcPr>
          <w:p w14:paraId="7C6E4BFE" w14:textId="77777777" w:rsidR="006B3517"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Sub-Criterion D.2 Sustainable Purchasing Policy</w:t>
            </w:r>
          </w:p>
          <w:p w14:paraId="2E665998" w14:textId="77777777" w:rsidR="006B3517" w:rsidRPr="00C671D1" w:rsidRDefault="006B3517" w:rsidP="00AB3BBC">
            <w:pPr>
              <w:spacing w:line="240" w:lineRule="auto"/>
              <w:rPr>
                <w:rFonts w:asciiTheme="minorHAnsi" w:hAnsiTheme="minorHAnsi" w:cstheme="minorHAnsi"/>
                <w:szCs w:val="22"/>
              </w:rPr>
            </w:pPr>
            <w:r w:rsidRPr="00C671D1">
              <w:rPr>
                <w:rFonts w:asciiTheme="minorHAnsi" w:hAnsiTheme="minorHAnsi" w:cstheme="minorHAnsi"/>
                <w:szCs w:val="22"/>
              </w:rPr>
              <w:t xml:space="preserve">Tenderers are required to detail how their purchasing policy contributes to environmental and social sustainability. This may include (but not be limited to), for example: Including waste minimisation as a factor in purchasing decisions, favouring products and suppliers that produce minimal waste, ordering optimum quantities to avoid stock-build, minimise storage requirements and reduce spoilage, favouring local suppliers to reduce transport miles and to support the local economy, favouring seasonal and local produce. </w:t>
            </w:r>
          </w:p>
        </w:tc>
        <w:tc>
          <w:tcPr>
            <w:tcW w:w="762" w:type="pct"/>
            <w:shd w:val="clear" w:color="auto" w:fill="D9E2F3" w:themeFill="accent5" w:themeFillTint="33"/>
            <w:vAlign w:val="center"/>
          </w:tcPr>
          <w:p w14:paraId="2787DBAF" w14:textId="77777777" w:rsidR="006B3517" w:rsidRDefault="0030092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50</w:t>
            </w:r>
            <w:r w:rsidR="006B3517">
              <w:rPr>
                <w:rFonts w:asciiTheme="minorHAnsi" w:hAnsiTheme="minorHAnsi" w:cstheme="minorHAnsi"/>
                <w:color w:val="000000"/>
                <w:szCs w:val="22"/>
                <w:lang w:val="en-IE"/>
              </w:rPr>
              <w:t xml:space="preserve"> marks</w:t>
            </w:r>
          </w:p>
        </w:tc>
        <w:tc>
          <w:tcPr>
            <w:tcW w:w="1102" w:type="pct"/>
            <w:shd w:val="clear" w:color="auto" w:fill="D9E2F3" w:themeFill="accent5" w:themeFillTint="33"/>
            <w:vAlign w:val="center"/>
          </w:tcPr>
          <w:p w14:paraId="22039CA5" w14:textId="77777777" w:rsidR="006B3517" w:rsidRPr="00826B6F" w:rsidRDefault="0030092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35</w:t>
            </w:r>
            <w:r w:rsidR="006B3517" w:rsidRPr="00826B6F">
              <w:rPr>
                <w:rFonts w:asciiTheme="minorHAnsi" w:hAnsiTheme="minorHAnsi" w:cstheme="minorHAnsi"/>
                <w:color w:val="000000"/>
                <w:szCs w:val="22"/>
                <w:lang w:val="en-IE"/>
              </w:rPr>
              <w:t xml:space="preserve"> marks</w:t>
            </w:r>
          </w:p>
        </w:tc>
      </w:tr>
      <w:tr w:rsidR="00D309B2" w:rsidRPr="002C03E4" w14:paraId="215D19D8" w14:textId="77777777" w:rsidTr="00AB3BBC">
        <w:trPr>
          <w:trHeight w:val="300"/>
          <w:jc w:val="right"/>
        </w:trPr>
        <w:tc>
          <w:tcPr>
            <w:tcW w:w="5000" w:type="pct"/>
            <w:gridSpan w:val="3"/>
            <w:shd w:val="clear" w:color="auto" w:fill="D9E2F3" w:themeFill="accent5" w:themeFillTint="33"/>
          </w:tcPr>
          <w:p w14:paraId="42DC8813" w14:textId="71A7A429" w:rsidR="00D309B2" w:rsidRPr="00D309B2" w:rsidRDefault="00D309B2" w:rsidP="006105AD">
            <w:pPr>
              <w:spacing w:line="240" w:lineRule="auto"/>
              <w:rPr>
                <w:rFonts w:asciiTheme="minorHAnsi" w:hAnsiTheme="minorHAnsi" w:cstheme="minorHAnsi"/>
                <w:b/>
                <w:bCs/>
                <w:color w:val="000000"/>
                <w:szCs w:val="22"/>
                <w:lang w:val="en-IE"/>
              </w:rPr>
            </w:pPr>
            <w:r w:rsidRPr="00D309B2">
              <w:rPr>
                <w:rFonts w:asciiTheme="minorHAnsi" w:hAnsiTheme="minorHAnsi" w:cstheme="minorHAnsi"/>
                <w:b/>
                <w:bCs/>
                <w:szCs w:val="22"/>
              </w:rPr>
              <w:t xml:space="preserve">Tenderers should note all award Criteria including sub criteria and sub-sub criteria where </w:t>
            </w:r>
            <w:r w:rsidR="00AB3BBC" w:rsidRPr="00D309B2">
              <w:rPr>
                <w:rFonts w:asciiTheme="minorHAnsi" w:hAnsiTheme="minorHAnsi" w:cstheme="minorHAnsi"/>
                <w:b/>
                <w:bCs/>
                <w:szCs w:val="22"/>
              </w:rPr>
              <w:t>applicable, will</w:t>
            </w:r>
            <w:r w:rsidRPr="00D309B2">
              <w:rPr>
                <w:rFonts w:asciiTheme="minorHAnsi" w:hAnsiTheme="minorHAnsi" w:cstheme="minorHAnsi"/>
                <w:b/>
                <w:bCs/>
                <w:szCs w:val="22"/>
              </w:rPr>
              <w:t xml:space="preserve"> be evaluated holistically</w:t>
            </w:r>
            <w:r w:rsidR="006105AD">
              <w:rPr>
                <w:rFonts w:asciiTheme="minorHAnsi" w:hAnsiTheme="minorHAnsi" w:cstheme="minorHAnsi"/>
                <w:b/>
                <w:bCs/>
                <w:szCs w:val="22"/>
              </w:rPr>
              <w:t>.</w:t>
            </w:r>
          </w:p>
        </w:tc>
      </w:tr>
    </w:tbl>
    <w:p w14:paraId="4D7F7A85" w14:textId="77777777" w:rsidR="002A620E" w:rsidRDefault="002A620E">
      <w:pPr>
        <w:ind w:left="851"/>
        <w:jc w:val="both"/>
      </w:pPr>
    </w:p>
    <w:p w14:paraId="2E8C180F" w14:textId="21308FEB" w:rsidR="00543400" w:rsidRDefault="00EC6A5D">
      <w:pPr>
        <w:jc w:val="both"/>
      </w:pPr>
      <w:r>
        <w:tab/>
      </w:r>
      <w:r w:rsidRPr="00CB7CA7">
        <w:rPr>
          <w:b/>
          <w:bCs/>
        </w:rPr>
        <w:t>Methodology for calculating Scores</w:t>
      </w:r>
    </w:p>
    <w:p w14:paraId="4F83C5D3" w14:textId="2467CF24" w:rsidR="00517804" w:rsidRDefault="00517804">
      <w:pPr>
        <w:ind w:left="750"/>
        <w:jc w:val="both"/>
      </w:pPr>
      <w:r>
        <w:t xml:space="preserve">Tenderers are requested to submit complete responses to each of the requirements set </w:t>
      </w:r>
      <w:r w:rsidR="00AB3BBC">
        <w:t>out in</w:t>
      </w:r>
      <w:r>
        <w:t xml:space="preserve"> the table above in their TRD submission. </w:t>
      </w:r>
    </w:p>
    <w:p w14:paraId="0D490958" w14:textId="4DB86C2A" w:rsidR="00517804" w:rsidRDefault="00517804">
      <w:pPr>
        <w:ind w:left="720"/>
        <w:jc w:val="both"/>
      </w:pPr>
      <w:r>
        <w:t>Each response provided by the Tenderer for each individual qualitative criterion and sub-criterion, as applicable, will be evaluated and scored in accordance with the relevant scoring approach as set out in the table above in 3.3.1 and the scoring methodology set out in the Table below.</w:t>
      </w:r>
    </w:p>
    <w:p w14:paraId="0C6E0C73" w14:textId="3432536C" w:rsidR="0066008D" w:rsidRDefault="00517804" w:rsidP="002255AC">
      <w:pPr>
        <w:ind w:left="720"/>
        <w:jc w:val="both"/>
      </w:pPr>
      <w:r>
        <w:t>In order to ensure a high</w:t>
      </w:r>
      <w:r w:rsidR="004803A3">
        <w:t>-</w:t>
      </w:r>
      <w:r>
        <w:t xml:space="preserve">quality Service, Tenderers must achieve a minimum total score of </w:t>
      </w:r>
      <w:r w:rsidR="00AC2E3E">
        <w:t>70</w:t>
      </w:r>
      <w:r>
        <w:t xml:space="preserve">% of the maximum available marks </w:t>
      </w:r>
      <w:r w:rsidR="0066008D">
        <w:t>for each individual sub-criterion and or sub-sub criterion where indicated</w:t>
      </w:r>
      <w:r w:rsidR="002255AC" w:rsidRPr="002255AC">
        <w:t xml:space="preserve">, </w:t>
      </w:r>
      <w:r w:rsidR="00104ACE">
        <w:t>otherwise,</w:t>
      </w:r>
      <w:r w:rsidR="002255AC" w:rsidRPr="002255AC">
        <w:t xml:space="preserve"> the Tenderer will be eliminated from further participation in the Competition.</w:t>
      </w:r>
    </w:p>
    <w:p w14:paraId="5EA43305" w14:textId="0CC832B6" w:rsidR="00517804" w:rsidRDefault="00517804">
      <w:pPr>
        <w:ind w:left="720"/>
        <w:jc w:val="both"/>
      </w:pPr>
      <w:r>
        <w:t>Tenderers must therefore demonstrate, by providing a clear and comprehensive description in each case, how their proposal will meet each of the qualitative requirements set out in table above.</w:t>
      </w:r>
    </w:p>
    <w:p w14:paraId="5C463AA7" w14:textId="09E68A8F" w:rsidR="00517804" w:rsidRDefault="00517804" w:rsidP="004C766F">
      <w:pPr>
        <w:ind w:left="720"/>
        <w:jc w:val="both"/>
      </w:pPr>
      <w:r>
        <w:t>For each of the qualitative criteria stated in the Table above, the following scoring methodology will be applied:</w:t>
      </w:r>
    </w:p>
    <w:tbl>
      <w:tblPr>
        <w:tblW w:w="8363" w:type="dxa"/>
        <w:tblInd w:w="704" w:type="dxa"/>
        <w:tblLayout w:type="fixed"/>
        <w:tblCellMar>
          <w:top w:w="100" w:type="dxa"/>
          <w:left w:w="10" w:type="dxa"/>
          <w:bottom w:w="100" w:type="dxa"/>
          <w:right w:w="10" w:type="dxa"/>
        </w:tblCellMar>
        <w:tblLook w:val="0000" w:firstRow="0" w:lastRow="0" w:firstColumn="0" w:lastColumn="0" w:noHBand="0" w:noVBand="0"/>
      </w:tblPr>
      <w:tblGrid>
        <w:gridCol w:w="1843"/>
        <w:gridCol w:w="6520"/>
      </w:tblGrid>
      <w:tr w:rsidR="008404AF" w:rsidRPr="009A2A5D" w14:paraId="2DC9C0D7" w14:textId="77777777" w:rsidTr="00F22A5E">
        <w:tc>
          <w:tcPr>
            <w:tcW w:w="8363" w:type="dxa"/>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D4511D5" w14:textId="46CEFC91" w:rsidR="008404AF" w:rsidRPr="009A2A5D" w:rsidRDefault="008404AF" w:rsidP="00287805">
            <w:pPr>
              <w:spacing w:after="0" w:line="240" w:lineRule="auto"/>
              <w:jc w:val="center"/>
              <w:rPr>
                <w:rFonts w:asciiTheme="minorHAnsi" w:hAnsiTheme="minorHAnsi" w:cstheme="minorHAnsi"/>
                <w:b/>
                <w:sz w:val="20"/>
                <w:szCs w:val="20"/>
              </w:rPr>
            </w:pPr>
            <w:r w:rsidRPr="009A2A5D">
              <w:rPr>
                <w:rFonts w:asciiTheme="minorHAnsi" w:hAnsiTheme="minorHAnsi" w:cstheme="minorHAnsi"/>
                <w:b/>
                <w:color w:val="FFFFFF" w:themeColor="background1"/>
                <w:sz w:val="20"/>
                <w:szCs w:val="20"/>
              </w:rPr>
              <w:t>Scoring Methodology</w:t>
            </w:r>
          </w:p>
        </w:tc>
      </w:tr>
      <w:tr w:rsidR="00921977" w:rsidRPr="009A2A5D" w14:paraId="47104112" w14:textId="77777777" w:rsidTr="00287805">
        <w:tc>
          <w:tcPr>
            <w:tcW w:w="1843" w:type="dxa"/>
            <w:tcBorders>
              <w:top w:val="single" w:sz="4" w:space="0" w:color="auto"/>
              <w:left w:val="single" w:sz="4" w:space="0" w:color="auto"/>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2FF7D53E" w14:textId="77777777" w:rsidR="00921977" w:rsidRPr="009A2A5D" w:rsidRDefault="00921977" w:rsidP="00287805">
            <w:pPr>
              <w:spacing w:after="0" w:line="240" w:lineRule="auto"/>
              <w:jc w:val="both"/>
              <w:rPr>
                <w:rFonts w:asciiTheme="minorHAnsi" w:hAnsiTheme="minorHAnsi" w:cstheme="minorHAnsi"/>
                <w:b/>
                <w:sz w:val="20"/>
                <w:szCs w:val="20"/>
              </w:rPr>
            </w:pPr>
            <w:r w:rsidRPr="009A2A5D">
              <w:rPr>
                <w:rFonts w:asciiTheme="minorHAnsi" w:hAnsiTheme="minorHAnsi" w:cstheme="minorHAnsi"/>
                <w:b/>
                <w:sz w:val="20"/>
                <w:szCs w:val="20"/>
              </w:rPr>
              <w:t>Percentage Weighting Range</w:t>
            </w:r>
          </w:p>
        </w:tc>
        <w:tc>
          <w:tcPr>
            <w:tcW w:w="6520" w:type="dxa"/>
            <w:tcBorders>
              <w:top w:val="single" w:sz="4" w:space="0" w:color="auto"/>
              <w:left w:val="nil"/>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51BC7CE5" w14:textId="77777777" w:rsidR="00921977" w:rsidRPr="009A2A5D" w:rsidRDefault="00921977" w:rsidP="00287805">
            <w:pPr>
              <w:spacing w:after="0" w:line="240" w:lineRule="auto"/>
              <w:jc w:val="both"/>
              <w:rPr>
                <w:rFonts w:asciiTheme="minorHAnsi" w:hAnsiTheme="minorHAnsi" w:cstheme="minorHAnsi"/>
                <w:b/>
                <w:sz w:val="20"/>
                <w:szCs w:val="20"/>
              </w:rPr>
            </w:pPr>
            <w:r w:rsidRPr="009A2A5D">
              <w:rPr>
                <w:rFonts w:asciiTheme="minorHAnsi" w:hAnsiTheme="minorHAnsi" w:cstheme="minorHAnsi"/>
                <w:b/>
                <w:sz w:val="20"/>
                <w:szCs w:val="20"/>
              </w:rPr>
              <w:t>Characteristic of Response</w:t>
            </w:r>
          </w:p>
        </w:tc>
      </w:tr>
      <w:tr w:rsidR="00921977" w:rsidRPr="009A2A5D" w14:paraId="47E62FAD"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559D2E3F"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91- 100%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0A041782" w14:textId="07A980B2" w:rsidR="00C67986" w:rsidRPr="009A2A5D" w:rsidRDefault="00C6798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Excellent</w:t>
            </w:r>
            <w:r w:rsidR="009116A6" w:rsidRPr="009A2A5D">
              <w:rPr>
                <w:rFonts w:asciiTheme="minorHAnsi" w:hAnsiTheme="minorHAnsi" w:cstheme="minorHAnsi"/>
                <w:b/>
                <w:bCs/>
                <w:sz w:val="20"/>
                <w:szCs w:val="20"/>
              </w:rPr>
              <w:t xml:space="preserve"> to Exceptional</w:t>
            </w:r>
          </w:p>
          <w:p w14:paraId="5A0689ED" w14:textId="105BD8D8"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demonstrating an excellent to exceptional level of quality and understanding in respect of the qualitative criterion.</w:t>
            </w:r>
          </w:p>
        </w:tc>
      </w:tr>
      <w:tr w:rsidR="00921977" w:rsidRPr="009A2A5D" w14:paraId="2814695E"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4BFCCDF"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80- 90%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2D237CBA" w14:textId="24354920" w:rsidR="00C67986" w:rsidRPr="009A2A5D" w:rsidRDefault="00915583"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Good to</w:t>
            </w:r>
            <w:r w:rsidR="009116A6" w:rsidRPr="009A2A5D">
              <w:rPr>
                <w:rFonts w:asciiTheme="minorHAnsi" w:hAnsiTheme="minorHAnsi" w:cstheme="minorHAnsi"/>
                <w:b/>
                <w:bCs/>
                <w:sz w:val="20"/>
                <w:szCs w:val="20"/>
              </w:rPr>
              <w:t xml:space="preserve"> </w:t>
            </w:r>
            <w:r w:rsidR="00C67986" w:rsidRPr="009A2A5D">
              <w:rPr>
                <w:rFonts w:asciiTheme="minorHAnsi" w:hAnsiTheme="minorHAnsi" w:cstheme="minorHAnsi"/>
                <w:b/>
                <w:bCs/>
                <w:sz w:val="20"/>
                <w:szCs w:val="20"/>
              </w:rPr>
              <w:t>Very Good</w:t>
            </w:r>
          </w:p>
          <w:p w14:paraId="4574ACC2" w14:textId="0A1E5378"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demonstrating a good to very good level of quality and understanding in respect of the qualitative criterion.</w:t>
            </w:r>
          </w:p>
        </w:tc>
      </w:tr>
      <w:tr w:rsidR="00921977" w:rsidRPr="009A2A5D" w14:paraId="3661D6FE" w14:textId="77777777" w:rsidTr="00C67986">
        <w:tc>
          <w:tcPr>
            <w:tcW w:w="1843" w:type="dxa"/>
            <w:tcBorders>
              <w:top w:val="nil"/>
              <w:left w:val="single" w:sz="4" w:space="0" w:color="auto"/>
              <w:bottom w:val="single" w:sz="4" w:space="0" w:color="auto"/>
              <w:right w:val="single" w:sz="4" w:space="0" w:color="auto"/>
            </w:tcBorders>
            <w:shd w:val="clear" w:color="auto" w:fill="BCD9DE"/>
            <w:tcMar>
              <w:top w:w="0" w:type="dxa"/>
              <w:left w:w="108" w:type="dxa"/>
              <w:bottom w:w="0" w:type="dxa"/>
              <w:right w:w="108" w:type="dxa"/>
            </w:tcMar>
            <w:vAlign w:val="center"/>
          </w:tcPr>
          <w:p w14:paraId="321AFB4A" w14:textId="77777777" w:rsidR="00921977" w:rsidRPr="009A2A5D" w:rsidRDefault="00AC2E3E" w:rsidP="00AB3BBC">
            <w:pPr>
              <w:spacing w:line="240" w:lineRule="auto"/>
              <w:jc w:val="center"/>
              <w:rPr>
                <w:rFonts w:asciiTheme="minorHAnsi" w:hAnsiTheme="minorHAnsi" w:cstheme="minorHAnsi"/>
                <w:sz w:val="20"/>
                <w:szCs w:val="20"/>
              </w:rPr>
            </w:pPr>
            <w:r w:rsidRPr="009A2A5D">
              <w:rPr>
                <w:rFonts w:asciiTheme="minorHAnsi" w:hAnsiTheme="minorHAnsi" w:cstheme="minorHAnsi"/>
                <w:b/>
                <w:sz w:val="20"/>
                <w:szCs w:val="20"/>
              </w:rPr>
              <w:t>70</w:t>
            </w:r>
            <w:r w:rsidR="00921977" w:rsidRPr="009A2A5D">
              <w:rPr>
                <w:rFonts w:asciiTheme="minorHAnsi" w:hAnsiTheme="minorHAnsi" w:cstheme="minorHAnsi"/>
                <w:b/>
                <w:sz w:val="20"/>
                <w:szCs w:val="20"/>
              </w:rPr>
              <w:t>- 79%</w:t>
            </w:r>
          </w:p>
        </w:tc>
        <w:tc>
          <w:tcPr>
            <w:tcW w:w="6520" w:type="dxa"/>
            <w:tcBorders>
              <w:top w:val="single" w:sz="4" w:space="0" w:color="auto"/>
              <w:left w:val="nil"/>
              <w:bottom w:val="single" w:sz="4" w:space="0" w:color="auto"/>
              <w:right w:val="single" w:sz="4" w:space="0" w:color="auto"/>
            </w:tcBorders>
            <w:shd w:val="clear" w:color="auto" w:fill="BCD9DE"/>
            <w:tcMar>
              <w:top w:w="0" w:type="dxa"/>
              <w:left w:w="108" w:type="dxa"/>
              <w:bottom w:w="0" w:type="dxa"/>
              <w:right w:w="108" w:type="dxa"/>
            </w:tcMar>
            <w:vAlign w:val="center"/>
          </w:tcPr>
          <w:p w14:paraId="0134861D" w14:textId="7FA9FAFA" w:rsidR="009116A6" w:rsidRPr="009A2A5D" w:rsidRDefault="00C67986" w:rsidP="004B2AF9">
            <w:pPr>
              <w:spacing w:after="0" w:line="240" w:lineRule="auto"/>
              <w:rPr>
                <w:rFonts w:asciiTheme="minorHAnsi" w:hAnsiTheme="minorHAnsi" w:cstheme="minorHAnsi"/>
                <w:b/>
                <w:sz w:val="20"/>
                <w:szCs w:val="20"/>
              </w:rPr>
            </w:pPr>
            <w:r w:rsidRPr="009A2A5D">
              <w:rPr>
                <w:rFonts w:asciiTheme="minorHAnsi" w:hAnsiTheme="minorHAnsi" w:cstheme="minorHAnsi"/>
                <w:b/>
                <w:sz w:val="20"/>
                <w:szCs w:val="20"/>
              </w:rPr>
              <w:t>Satisfactory</w:t>
            </w:r>
            <w:r w:rsidR="00D309B2" w:rsidRPr="009A2A5D">
              <w:rPr>
                <w:rFonts w:asciiTheme="minorHAnsi" w:hAnsiTheme="minorHAnsi" w:cstheme="minorHAnsi"/>
                <w:b/>
                <w:sz w:val="20"/>
                <w:szCs w:val="20"/>
              </w:rPr>
              <w:t xml:space="preserve"> to </w:t>
            </w:r>
            <w:r w:rsidR="009116A6" w:rsidRPr="009A2A5D">
              <w:rPr>
                <w:rFonts w:asciiTheme="minorHAnsi" w:hAnsiTheme="minorHAnsi" w:cstheme="minorHAnsi"/>
                <w:b/>
                <w:sz w:val="20"/>
                <w:szCs w:val="20"/>
              </w:rPr>
              <w:t>Very Satisfactory</w:t>
            </w:r>
          </w:p>
          <w:p w14:paraId="0501F006" w14:textId="5911213A"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b/>
                <w:sz w:val="20"/>
                <w:szCs w:val="20"/>
              </w:rPr>
              <w:t>The Tenderer’s proposal is assessed as demonstrating a satisfactory to very satisfactory level of quality and understanding in respect of the qualitative criterion.</w:t>
            </w:r>
          </w:p>
        </w:tc>
      </w:tr>
      <w:tr w:rsidR="00921977" w:rsidRPr="009A2A5D" w14:paraId="43224889"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281ACAE"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 xml:space="preserve">30- </w:t>
            </w:r>
            <w:r w:rsidR="00AC2E3E" w:rsidRPr="009A2A5D">
              <w:rPr>
                <w:rFonts w:asciiTheme="minorHAnsi" w:hAnsiTheme="minorHAnsi" w:cstheme="minorHAnsi"/>
                <w:sz w:val="20"/>
                <w:szCs w:val="20"/>
              </w:rPr>
              <w:t>69</w:t>
            </w:r>
            <w:r w:rsidRPr="009A2A5D">
              <w:rPr>
                <w:rFonts w:asciiTheme="minorHAnsi" w:hAnsiTheme="minorHAnsi" w:cstheme="minorHAnsi"/>
                <w:sz w:val="20"/>
                <w:szCs w:val="20"/>
              </w:rPr>
              <w:t>%</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64FBB445" w14:textId="66D8065E" w:rsidR="009116A6" w:rsidRPr="009A2A5D" w:rsidRDefault="009116A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 xml:space="preserve">Unsatisfactory or Inadequate </w:t>
            </w:r>
          </w:p>
          <w:p w14:paraId="2C292FFA" w14:textId="49BB38E4" w:rsidR="009116A6"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unsatisfactory or inadequate in that it is lacking in some degree of quality and understanding in respect of the qualitative criterion.</w:t>
            </w:r>
          </w:p>
        </w:tc>
      </w:tr>
      <w:tr w:rsidR="00921977" w:rsidRPr="009A2A5D" w14:paraId="07B01F19"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15458AE3"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1- 29%</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26975EA2" w14:textId="1A0400BC" w:rsidR="009116A6" w:rsidRPr="009A2A5D" w:rsidRDefault="009116A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 xml:space="preserve">Very Unsatisfactory or Very Inadequate </w:t>
            </w:r>
          </w:p>
          <w:p w14:paraId="6A16CC7F" w14:textId="54E75332"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very unsatisfactory or very inadequate in that it is lacking to a significant degree in quality and understanding in respect of the qualitative criterion.</w:t>
            </w:r>
          </w:p>
        </w:tc>
      </w:tr>
      <w:tr w:rsidR="00921977" w:rsidRPr="009A2A5D" w14:paraId="39D8FB1B"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0AA5B855"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129D5BD7" w14:textId="77777777" w:rsidR="00921977" w:rsidRPr="009A2A5D" w:rsidRDefault="00921977"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No response.</w:t>
            </w:r>
          </w:p>
        </w:tc>
      </w:tr>
    </w:tbl>
    <w:p w14:paraId="542616E5" w14:textId="77777777" w:rsidR="00921977" w:rsidRDefault="00921977" w:rsidP="00AB3BBC">
      <w:pPr>
        <w:pBdr>
          <w:top w:val="nil"/>
          <w:left w:val="nil"/>
          <w:bottom w:val="nil"/>
          <w:right w:val="nil"/>
          <w:between w:val="nil"/>
        </w:pBdr>
        <w:ind w:hanging="33"/>
        <w:jc w:val="both"/>
        <w:rPr>
          <w:rFonts w:asciiTheme="majorHAnsi" w:hAnsiTheme="majorHAnsi" w:cstheme="majorHAnsi"/>
        </w:rPr>
      </w:pPr>
    </w:p>
    <w:p w14:paraId="6AD0B8EC" w14:textId="3F787521" w:rsidR="00921977" w:rsidRPr="00795FB6" w:rsidRDefault="00643266" w:rsidP="00795FB6">
      <w:pPr>
        <w:jc w:val="both"/>
        <w:rPr>
          <w:color w:val="0000FF"/>
        </w:rPr>
      </w:pPr>
      <w:r w:rsidRPr="00795FB6">
        <w:rPr>
          <w:color w:val="0000FF"/>
        </w:rPr>
        <w:tab/>
      </w:r>
      <w:r w:rsidR="00921977" w:rsidRPr="00795FB6">
        <w:rPr>
          <w:b/>
          <w:bCs/>
        </w:rPr>
        <w:t>Tie Break Rule</w:t>
      </w:r>
    </w:p>
    <w:p w14:paraId="52257F5B" w14:textId="77777777" w:rsidR="00795FB6" w:rsidRDefault="00921977" w:rsidP="00795FB6">
      <w:pPr>
        <w:ind w:left="720"/>
        <w:jc w:val="both"/>
        <w:rPr>
          <w:rFonts w:asciiTheme="minorHAnsi" w:hAnsiTheme="minorHAnsi" w:cstheme="minorHAnsi"/>
          <w:szCs w:val="22"/>
        </w:rPr>
      </w:pPr>
      <w:r>
        <w:rPr>
          <w:rFonts w:asciiTheme="minorHAnsi" w:hAnsiTheme="minorHAnsi" w:cstheme="minorHAnsi"/>
          <w:szCs w:val="22"/>
        </w:rPr>
        <w:t xml:space="preserve">The </w:t>
      </w:r>
      <w:r w:rsidRPr="00BA756B">
        <w:rPr>
          <w:rFonts w:asciiTheme="minorHAnsi" w:hAnsiTheme="minorHAnsi" w:cstheme="minorHAnsi"/>
          <w:szCs w:val="22"/>
        </w:rPr>
        <w:t xml:space="preserve">Contracting Authority will </w:t>
      </w:r>
      <w:r>
        <w:rPr>
          <w:rFonts w:asciiTheme="minorHAnsi" w:hAnsiTheme="minorHAnsi" w:cstheme="minorHAnsi"/>
          <w:szCs w:val="22"/>
        </w:rPr>
        <w:t>award a Contract to the Highest scoring Tenderer.</w:t>
      </w:r>
      <w:r w:rsidRPr="00BA756B">
        <w:rPr>
          <w:rFonts w:asciiTheme="minorHAnsi" w:hAnsiTheme="minorHAnsi" w:cstheme="minorHAnsi"/>
          <w:szCs w:val="22"/>
        </w:rPr>
        <w:t xml:space="preserve"> In the event that there is a tie for the </w:t>
      </w:r>
      <w:r>
        <w:rPr>
          <w:rFonts w:asciiTheme="minorHAnsi" w:hAnsiTheme="minorHAnsi" w:cstheme="minorHAnsi"/>
          <w:szCs w:val="22"/>
        </w:rPr>
        <w:t xml:space="preserve">first place </w:t>
      </w:r>
      <w:r w:rsidRPr="00BA756B">
        <w:rPr>
          <w:rFonts w:asciiTheme="minorHAnsi" w:hAnsiTheme="minorHAnsi" w:cstheme="minorHAnsi"/>
          <w:szCs w:val="22"/>
        </w:rPr>
        <w:t xml:space="preserve">between two or more </w:t>
      </w:r>
      <w:r>
        <w:rPr>
          <w:rFonts w:asciiTheme="minorHAnsi" w:hAnsiTheme="minorHAnsi" w:cstheme="minorHAnsi"/>
          <w:szCs w:val="22"/>
        </w:rPr>
        <w:t>Tenderers</w:t>
      </w:r>
      <w:r w:rsidRPr="00BA756B">
        <w:rPr>
          <w:rFonts w:asciiTheme="minorHAnsi" w:hAnsiTheme="minorHAnsi" w:cstheme="minorHAnsi"/>
          <w:szCs w:val="22"/>
        </w:rPr>
        <w:t>, the following tie-break rules will be adopted.</w:t>
      </w:r>
    </w:p>
    <w:p w14:paraId="430150F6" w14:textId="02996788" w:rsidR="007D6CEB" w:rsidRPr="00795FB6" w:rsidRDefault="00921977" w:rsidP="00795FB6">
      <w:pPr>
        <w:ind w:left="720"/>
        <w:jc w:val="both"/>
        <w:rPr>
          <w:rFonts w:asciiTheme="minorHAnsi" w:hAnsiTheme="minorHAnsi" w:cstheme="minorHAnsi"/>
          <w:szCs w:val="22"/>
        </w:rPr>
      </w:pPr>
      <w:r w:rsidRPr="00CB2521">
        <w:rPr>
          <w:rFonts w:asciiTheme="minorHAnsi" w:hAnsiTheme="minorHAnsi" w:cstheme="minorBidi"/>
          <w:szCs w:val="22"/>
        </w:rPr>
        <w:t xml:space="preserve">The </w:t>
      </w:r>
      <w:r>
        <w:rPr>
          <w:rFonts w:asciiTheme="minorHAnsi" w:hAnsiTheme="minorHAnsi" w:cstheme="minorBidi"/>
          <w:szCs w:val="22"/>
        </w:rPr>
        <w:t>Tenderer</w:t>
      </w:r>
      <w:r w:rsidRPr="00CB2521">
        <w:rPr>
          <w:rFonts w:asciiTheme="minorHAnsi" w:hAnsiTheme="minorHAnsi" w:cstheme="minorBidi"/>
          <w:szCs w:val="22"/>
        </w:rPr>
        <w:t xml:space="preserve"> which has been awarded the highest marks for </w:t>
      </w:r>
      <w:r>
        <w:rPr>
          <w:rFonts w:asciiTheme="minorHAnsi" w:hAnsiTheme="minorHAnsi" w:cstheme="minorBidi"/>
          <w:szCs w:val="22"/>
        </w:rPr>
        <w:t>Award</w:t>
      </w:r>
      <w:r w:rsidRPr="00CB2521">
        <w:rPr>
          <w:rFonts w:asciiTheme="minorHAnsi" w:hAnsiTheme="minorHAnsi" w:cstheme="minorBidi"/>
          <w:szCs w:val="22"/>
        </w:rPr>
        <w:t xml:space="preserve"> </w:t>
      </w:r>
      <w:r w:rsidRPr="008B4128">
        <w:rPr>
          <w:rFonts w:asciiTheme="minorHAnsi" w:hAnsiTheme="minorHAnsi" w:cstheme="minorBidi"/>
          <w:szCs w:val="22"/>
        </w:rPr>
        <w:t>Criterion “</w:t>
      </w:r>
      <w:r w:rsidRPr="008B4128">
        <w:rPr>
          <w:rFonts w:asciiTheme="minorHAnsi" w:hAnsiTheme="minorHAnsi" w:cstheme="minorBidi"/>
          <w:b/>
          <w:bCs/>
          <w:szCs w:val="22"/>
        </w:rPr>
        <w:t>A</w:t>
      </w:r>
      <w:r w:rsidRPr="008B4128">
        <w:rPr>
          <w:rFonts w:asciiTheme="minorHAnsi" w:hAnsiTheme="minorHAnsi" w:cstheme="minorBidi"/>
          <w:szCs w:val="22"/>
        </w:rPr>
        <w:t>”</w:t>
      </w:r>
      <w:r w:rsidRPr="008B4128">
        <w:rPr>
          <w:rFonts w:asciiTheme="minorHAnsi" w:hAnsiTheme="minorHAnsi" w:cstheme="minorBidi"/>
          <w:b/>
          <w:bCs/>
          <w:szCs w:val="22"/>
        </w:rPr>
        <w:t xml:space="preserve"> Quality</w:t>
      </w:r>
      <w:r>
        <w:rPr>
          <w:rFonts w:asciiTheme="minorHAnsi" w:hAnsiTheme="minorHAnsi" w:cstheme="minorBidi"/>
          <w:b/>
          <w:bCs/>
          <w:szCs w:val="22"/>
        </w:rPr>
        <w:t xml:space="preserve"> of Service Provision</w:t>
      </w:r>
      <w:r w:rsidRPr="00CB2521">
        <w:rPr>
          <w:rFonts w:asciiTheme="minorHAnsi" w:hAnsiTheme="minorHAnsi" w:cstheme="minorBidi"/>
          <w:szCs w:val="22"/>
        </w:rPr>
        <w:t xml:space="preserve"> will be </w:t>
      </w:r>
      <w:r>
        <w:rPr>
          <w:rFonts w:asciiTheme="minorHAnsi" w:hAnsiTheme="minorHAnsi" w:cstheme="minorBidi"/>
          <w:szCs w:val="22"/>
        </w:rPr>
        <w:t xml:space="preserve">awarded </w:t>
      </w:r>
      <w:r w:rsidR="00546487">
        <w:rPr>
          <w:rFonts w:asciiTheme="minorHAnsi" w:hAnsiTheme="minorHAnsi" w:cstheme="minorBidi"/>
          <w:szCs w:val="22"/>
        </w:rPr>
        <w:t>the Contract.</w:t>
      </w:r>
      <w:r w:rsidRPr="00CB2521">
        <w:rPr>
          <w:rFonts w:asciiTheme="minorHAnsi" w:hAnsiTheme="minorHAnsi" w:cstheme="minorBidi"/>
          <w:szCs w:val="22"/>
        </w:rPr>
        <w:t xml:space="preserve"> </w:t>
      </w:r>
    </w:p>
    <w:p w14:paraId="248BC69C" w14:textId="77777777" w:rsidR="007D6CEB" w:rsidRDefault="00921977" w:rsidP="00643266">
      <w:pPr>
        <w:keepNext/>
        <w:ind w:left="720" w:right="26"/>
        <w:contextualSpacing/>
        <w:jc w:val="both"/>
        <w:rPr>
          <w:rFonts w:asciiTheme="minorHAnsi" w:hAnsiTheme="minorHAnsi" w:cstheme="minorBidi"/>
          <w:szCs w:val="22"/>
        </w:rPr>
      </w:pPr>
      <w:r w:rsidRPr="00CB2521">
        <w:rPr>
          <w:rFonts w:asciiTheme="minorHAnsi" w:hAnsiTheme="minorHAnsi" w:cstheme="minorBidi"/>
          <w:szCs w:val="22"/>
        </w:rPr>
        <w:lastRenderedPageBreak/>
        <w:t>In the event of a tie and there being no difference in the marks for Selection Criterion “</w:t>
      </w:r>
      <w:r w:rsidR="00546487">
        <w:rPr>
          <w:rFonts w:asciiTheme="minorHAnsi" w:hAnsiTheme="minorHAnsi" w:cstheme="minorBidi"/>
          <w:szCs w:val="22"/>
        </w:rPr>
        <w:t>A</w:t>
      </w:r>
      <w:r w:rsidRPr="00CB2521">
        <w:rPr>
          <w:rFonts w:asciiTheme="minorHAnsi" w:hAnsiTheme="minorHAnsi" w:cstheme="minorBidi"/>
          <w:szCs w:val="22"/>
        </w:rPr>
        <w:t>”</w:t>
      </w:r>
      <w:r w:rsidRPr="00CB2521">
        <w:rPr>
          <w:rFonts w:asciiTheme="minorHAnsi" w:hAnsiTheme="minorHAnsi" w:cstheme="minorBidi"/>
          <w:b/>
          <w:bCs/>
          <w:szCs w:val="22"/>
        </w:rPr>
        <w:t xml:space="preserve">, </w:t>
      </w:r>
      <w:r w:rsidRPr="00CB2521">
        <w:rPr>
          <w:rFonts w:asciiTheme="minorHAnsi" w:hAnsiTheme="minorHAnsi" w:cstheme="minorBidi"/>
          <w:szCs w:val="22"/>
        </w:rPr>
        <w:t xml:space="preserve">then </w:t>
      </w:r>
      <w:r w:rsidR="007D6CEB">
        <w:rPr>
          <w:rFonts w:asciiTheme="minorHAnsi" w:hAnsiTheme="minorHAnsi" w:cstheme="minorBidi"/>
          <w:szCs w:val="22"/>
        </w:rPr>
        <w:t>the following tie break order will be u</w:t>
      </w:r>
      <w:r w:rsidR="00FA0B4D">
        <w:rPr>
          <w:rFonts w:asciiTheme="minorHAnsi" w:hAnsiTheme="minorHAnsi" w:cstheme="minorBidi"/>
          <w:szCs w:val="22"/>
        </w:rPr>
        <w:t>s</w:t>
      </w:r>
      <w:r w:rsidR="007D6CEB">
        <w:rPr>
          <w:rFonts w:asciiTheme="minorHAnsi" w:hAnsiTheme="minorHAnsi" w:cstheme="minorBidi"/>
          <w:szCs w:val="22"/>
        </w:rPr>
        <w:t>ed:</w:t>
      </w:r>
    </w:p>
    <w:p w14:paraId="214F0EF6" w14:textId="7606356B" w:rsidR="007D6CEB" w:rsidRDefault="00921977"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w:t>
      </w:r>
      <w:r w:rsidR="00546487" w:rsidRPr="007D6CEB">
        <w:rPr>
          <w:rFonts w:asciiTheme="minorHAnsi" w:hAnsiTheme="minorHAnsi" w:cstheme="minorBidi"/>
          <w:szCs w:val="22"/>
        </w:rPr>
        <w:t>Tenderer</w:t>
      </w:r>
      <w:r w:rsidRPr="007D6CEB">
        <w:rPr>
          <w:rFonts w:asciiTheme="minorHAnsi" w:hAnsiTheme="minorHAnsi" w:cstheme="minorBidi"/>
          <w:szCs w:val="22"/>
        </w:rPr>
        <w:t xml:space="preserve"> with the highest mark for the </w:t>
      </w:r>
      <w:r w:rsidR="00546487" w:rsidRPr="007D6CEB">
        <w:rPr>
          <w:rFonts w:asciiTheme="minorHAnsi" w:hAnsiTheme="minorHAnsi" w:cstheme="minorBidi"/>
          <w:szCs w:val="22"/>
        </w:rPr>
        <w:t>Award</w:t>
      </w:r>
      <w:r w:rsidRPr="007D6CEB">
        <w:rPr>
          <w:rFonts w:asciiTheme="minorHAnsi" w:hAnsiTheme="minorHAnsi" w:cstheme="minorBidi"/>
          <w:szCs w:val="22"/>
        </w:rPr>
        <w:t xml:space="preserve"> Criterion “</w:t>
      </w:r>
      <w:r w:rsidR="00546487" w:rsidRPr="007D6CEB">
        <w:rPr>
          <w:rFonts w:asciiTheme="minorHAnsi" w:hAnsiTheme="minorHAnsi" w:cstheme="minorBidi"/>
          <w:szCs w:val="22"/>
        </w:rPr>
        <w:t>B</w:t>
      </w:r>
      <w:r w:rsidRPr="007D6CEB">
        <w:rPr>
          <w:rFonts w:asciiTheme="minorHAnsi" w:hAnsiTheme="minorHAnsi" w:cstheme="minorBidi"/>
          <w:szCs w:val="22"/>
        </w:rPr>
        <w:t xml:space="preserve">” </w:t>
      </w:r>
      <w:r w:rsidR="00546487" w:rsidRPr="007D6CEB">
        <w:rPr>
          <w:rFonts w:asciiTheme="minorHAnsi" w:hAnsiTheme="minorHAnsi" w:cstheme="minorBidi"/>
          <w:b/>
          <w:bCs/>
          <w:szCs w:val="22"/>
        </w:rPr>
        <w:t>Food Plan</w:t>
      </w:r>
      <w:r w:rsidR="00517804" w:rsidRPr="007D6CEB">
        <w:rPr>
          <w:rFonts w:asciiTheme="minorHAnsi" w:hAnsiTheme="minorHAnsi" w:cstheme="minorBidi"/>
          <w:b/>
          <w:bCs/>
          <w:szCs w:val="22"/>
        </w:rPr>
        <w:t xml:space="preserve"> and </w:t>
      </w:r>
      <w:r w:rsidR="00E221D3">
        <w:rPr>
          <w:rFonts w:asciiTheme="minorHAnsi" w:hAnsiTheme="minorHAnsi" w:cstheme="minorBidi"/>
          <w:b/>
          <w:bCs/>
          <w:szCs w:val="22"/>
        </w:rPr>
        <w:t>F</w:t>
      </w:r>
      <w:r w:rsidR="00517804" w:rsidRPr="007D6CEB">
        <w:rPr>
          <w:rFonts w:asciiTheme="minorHAnsi" w:hAnsiTheme="minorHAnsi" w:cstheme="minorBidi"/>
          <w:b/>
          <w:bCs/>
          <w:szCs w:val="22"/>
        </w:rPr>
        <w:t>ood Standards</w:t>
      </w:r>
      <w:r w:rsidRPr="007D6CEB">
        <w:rPr>
          <w:rFonts w:asciiTheme="minorHAnsi" w:hAnsiTheme="minorHAnsi" w:cstheme="minorBidi"/>
          <w:szCs w:val="22"/>
        </w:rPr>
        <w:t xml:space="preserve"> will be </w:t>
      </w:r>
      <w:r w:rsidR="00546487" w:rsidRPr="007D6CEB">
        <w:rPr>
          <w:rFonts w:asciiTheme="minorHAnsi" w:hAnsiTheme="minorHAnsi" w:cstheme="minorBidi"/>
          <w:szCs w:val="22"/>
        </w:rPr>
        <w:t>awarded the Contract</w:t>
      </w:r>
      <w:r w:rsidRPr="007D6CEB">
        <w:rPr>
          <w:rFonts w:asciiTheme="minorHAnsi" w:hAnsiTheme="minorHAnsi" w:cstheme="minorBidi"/>
          <w:szCs w:val="22"/>
        </w:rPr>
        <w:t>. In the event of a tie following the above process,</w:t>
      </w:r>
      <w:r w:rsidR="007D6CEB" w:rsidRPr="007D6CEB">
        <w:rPr>
          <w:rFonts w:asciiTheme="minorHAnsi" w:hAnsiTheme="minorHAnsi" w:cstheme="minorBidi"/>
          <w:szCs w:val="22"/>
        </w:rPr>
        <w:t xml:space="preserve"> then </w:t>
      </w:r>
    </w:p>
    <w:p w14:paraId="70FDC75C" w14:textId="6546B8C8" w:rsidR="007D6CEB" w:rsidRDefault="007D6CEB"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FA0B4D">
        <w:rPr>
          <w:rFonts w:asciiTheme="minorHAnsi" w:hAnsiTheme="minorHAnsi" w:cstheme="minorBidi"/>
          <w:szCs w:val="22"/>
        </w:rPr>
        <w:t>sub-</w:t>
      </w:r>
      <w:r w:rsidRPr="007D6CEB">
        <w:rPr>
          <w:rFonts w:asciiTheme="minorHAnsi" w:hAnsiTheme="minorHAnsi" w:cstheme="minorBidi"/>
          <w:szCs w:val="22"/>
        </w:rPr>
        <w:t xml:space="preserve">Criterion “B1” </w:t>
      </w:r>
      <w:r w:rsidRPr="007D6CEB">
        <w:rPr>
          <w:rFonts w:asciiTheme="minorHAnsi" w:hAnsiTheme="minorHAnsi" w:cstheme="minorBidi"/>
          <w:b/>
          <w:bCs/>
          <w:szCs w:val="22"/>
        </w:rPr>
        <w:t>Food Plan</w:t>
      </w:r>
      <w:r w:rsidR="00921977"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00546487" w:rsidRPr="007D6CEB">
        <w:rPr>
          <w:rFonts w:asciiTheme="minorHAnsi" w:hAnsiTheme="minorHAnsi" w:cstheme="minorBidi"/>
          <w:szCs w:val="22"/>
        </w:rPr>
        <w:t>be awarded the Contract</w:t>
      </w:r>
      <w:r w:rsidRPr="007D6CEB">
        <w:rPr>
          <w:rFonts w:asciiTheme="minorHAnsi" w:hAnsiTheme="minorHAnsi" w:cstheme="minorBidi"/>
          <w:szCs w:val="22"/>
        </w:rPr>
        <w:t>,</w:t>
      </w:r>
      <w:r w:rsidR="00546487" w:rsidRPr="007D6CEB">
        <w:rPr>
          <w:rFonts w:asciiTheme="minorHAnsi" w:hAnsiTheme="minorHAnsi" w:cstheme="minorBidi"/>
          <w:szCs w:val="22"/>
        </w:rPr>
        <w:t xml:space="preserve"> </w:t>
      </w:r>
      <w:r w:rsidRPr="007D6CEB">
        <w:rPr>
          <w:rFonts w:asciiTheme="minorHAnsi" w:hAnsiTheme="minorHAnsi" w:cstheme="minorBidi"/>
          <w:szCs w:val="22"/>
        </w:rPr>
        <w:t xml:space="preserve">In the event of a tie following the above process, then </w:t>
      </w:r>
    </w:p>
    <w:p w14:paraId="52D60603" w14:textId="0E4D7959" w:rsidR="007D6CEB" w:rsidRDefault="007D6CEB"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9A2A5D">
        <w:rPr>
          <w:rFonts w:asciiTheme="minorHAnsi" w:hAnsiTheme="minorHAnsi" w:cstheme="minorBidi"/>
          <w:szCs w:val="22"/>
        </w:rPr>
        <w:t>sub-Criterion</w:t>
      </w:r>
      <w:r w:rsidRPr="007D6CEB">
        <w:rPr>
          <w:rFonts w:asciiTheme="minorHAnsi" w:hAnsiTheme="minorHAnsi" w:cstheme="minorBidi"/>
          <w:szCs w:val="22"/>
        </w:rPr>
        <w:t xml:space="preserve"> “B2” </w:t>
      </w:r>
      <w:r w:rsidRPr="007D6CEB">
        <w:rPr>
          <w:rFonts w:asciiTheme="minorHAnsi" w:hAnsiTheme="minorHAnsi" w:cstheme="minorBidi"/>
          <w:b/>
          <w:bCs/>
          <w:szCs w:val="22"/>
        </w:rPr>
        <w:t>Food Standards</w:t>
      </w:r>
      <w:r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Pr="007D6CEB">
        <w:rPr>
          <w:rFonts w:asciiTheme="minorHAnsi" w:hAnsiTheme="minorHAnsi" w:cstheme="minorBidi"/>
          <w:szCs w:val="22"/>
        </w:rPr>
        <w:t xml:space="preserve">be awarded the Contract, </w:t>
      </w:r>
    </w:p>
    <w:p w14:paraId="77B18903" w14:textId="77777777" w:rsidR="007D6CEB" w:rsidRDefault="007D6CEB" w:rsidP="00034298">
      <w:pPr>
        <w:pStyle w:val="ListParagraph"/>
        <w:keepNext/>
        <w:numPr>
          <w:ilvl w:val="0"/>
          <w:numId w:val="20"/>
        </w:numPr>
        <w:ind w:right="26"/>
        <w:jc w:val="both"/>
        <w:rPr>
          <w:rFonts w:asciiTheme="minorHAnsi" w:hAnsiTheme="minorHAnsi" w:cstheme="minorBidi"/>
          <w:szCs w:val="22"/>
        </w:rPr>
      </w:pPr>
      <w:r>
        <w:rPr>
          <w:rFonts w:asciiTheme="minorHAnsi" w:hAnsiTheme="minorHAnsi" w:cstheme="minorBidi"/>
          <w:szCs w:val="22"/>
        </w:rPr>
        <w:t>when a Tenderer can’t be identified in the above tie break sequence to be awarded a contract, the tied tenderers name</w:t>
      </w:r>
      <w:r w:rsidR="002A620E">
        <w:rPr>
          <w:rFonts w:asciiTheme="minorHAnsi" w:hAnsiTheme="minorHAnsi" w:cstheme="minorBidi"/>
          <w:szCs w:val="22"/>
        </w:rPr>
        <w:t>s</w:t>
      </w:r>
      <w:r>
        <w:rPr>
          <w:rFonts w:asciiTheme="minorHAnsi" w:hAnsiTheme="minorHAnsi" w:cstheme="minorBidi"/>
          <w:szCs w:val="22"/>
        </w:rPr>
        <w:t xml:space="preserve"> shall be put into a </w:t>
      </w:r>
      <w:proofErr w:type="gramStart"/>
      <w:r>
        <w:rPr>
          <w:rFonts w:asciiTheme="minorHAnsi" w:hAnsiTheme="minorHAnsi" w:cstheme="minorBidi"/>
          <w:szCs w:val="22"/>
        </w:rPr>
        <w:t>container</w:t>
      </w:r>
      <w:proofErr w:type="gramEnd"/>
      <w:r>
        <w:rPr>
          <w:rFonts w:asciiTheme="minorHAnsi" w:hAnsiTheme="minorHAnsi" w:cstheme="minorBidi"/>
          <w:szCs w:val="22"/>
        </w:rPr>
        <w:t xml:space="preserve"> and the successful Tenderer </w:t>
      </w:r>
      <w:r w:rsidR="00546487" w:rsidRPr="007D6CEB">
        <w:rPr>
          <w:rFonts w:asciiTheme="minorHAnsi" w:hAnsiTheme="minorHAnsi" w:cstheme="minorBidi"/>
          <w:szCs w:val="22"/>
        </w:rPr>
        <w:t xml:space="preserve">will </w:t>
      </w:r>
      <w:r w:rsidR="00921977" w:rsidRPr="007D6CEB">
        <w:rPr>
          <w:rFonts w:asciiTheme="minorHAnsi" w:hAnsiTheme="minorHAnsi" w:cstheme="minorBidi"/>
          <w:szCs w:val="22"/>
        </w:rPr>
        <w:t>be drawn</w:t>
      </w:r>
      <w:r>
        <w:rPr>
          <w:rFonts w:asciiTheme="minorHAnsi" w:hAnsiTheme="minorHAnsi" w:cstheme="minorBidi"/>
          <w:szCs w:val="22"/>
        </w:rPr>
        <w:t xml:space="preserve"> by an independent Contracting Authority office not involved in the evaluation</w:t>
      </w:r>
      <w:r w:rsidR="00921977" w:rsidRPr="007D6CEB">
        <w:rPr>
          <w:rFonts w:asciiTheme="minorHAnsi" w:hAnsiTheme="minorHAnsi" w:cstheme="minorBidi"/>
          <w:szCs w:val="22"/>
        </w:rPr>
        <w:t>. </w:t>
      </w:r>
    </w:p>
    <w:p w14:paraId="31378B56" w14:textId="77777777" w:rsidR="00921977" w:rsidRPr="00921977" w:rsidRDefault="00921977" w:rsidP="00643266">
      <w:pPr>
        <w:pStyle w:val="ListParagraph"/>
        <w:keepNext/>
        <w:ind w:left="1080" w:right="26"/>
        <w:jc w:val="both"/>
      </w:pPr>
      <w:r w:rsidRPr="007D6CEB">
        <w:rPr>
          <w:rFonts w:asciiTheme="minorHAnsi" w:hAnsiTheme="minorHAnsi" w:cstheme="minorBidi"/>
          <w:b/>
          <w:bCs/>
          <w:szCs w:val="22"/>
        </w:rPr>
        <w:t xml:space="preserve">For the avoidance of doubt the Contracting Authority will only </w:t>
      </w:r>
      <w:r w:rsidR="00546487" w:rsidRPr="007D6CEB">
        <w:rPr>
          <w:rFonts w:asciiTheme="minorHAnsi" w:hAnsiTheme="minorHAnsi" w:cstheme="minorBidi"/>
          <w:b/>
          <w:bCs/>
          <w:szCs w:val="22"/>
        </w:rPr>
        <w:t xml:space="preserve">award the </w:t>
      </w:r>
      <w:r w:rsidR="00FA0B4D">
        <w:rPr>
          <w:rFonts w:asciiTheme="minorHAnsi" w:hAnsiTheme="minorHAnsi" w:cstheme="minorBidi"/>
          <w:b/>
          <w:bCs/>
          <w:szCs w:val="22"/>
        </w:rPr>
        <w:t>C</w:t>
      </w:r>
      <w:r w:rsidR="00546487" w:rsidRPr="007D6CEB">
        <w:rPr>
          <w:rFonts w:asciiTheme="minorHAnsi" w:hAnsiTheme="minorHAnsi" w:cstheme="minorBidi"/>
          <w:b/>
          <w:bCs/>
          <w:szCs w:val="22"/>
        </w:rPr>
        <w:t>ont</w:t>
      </w:r>
      <w:r w:rsidR="00FA0B4D">
        <w:rPr>
          <w:rFonts w:asciiTheme="minorHAnsi" w:hAnsiTheme="minorHAnsi" w:cstheme="minorBidi"/>
          <w:b/>
          <w:bCs/>
          <w:szCs w:val="22"/>
        </w:rPr>
        <w:t>r</w:t>
      </w:r>
      <w:r w:rsidR="00546487" w:rsidRPr="007D6CEB">
        <w:rPr>
          <w:rFonts w:asciiTheme="minorHAnsi" w:hAnsiTheme="minorHAnsi" w:cstheme="minorBidi"/>
          <w:b/>
          <w:bCs/>
          <w:szCs w:val="22"/>
        </w:rPr>
        <w:t>act to one Tenderer.</w:t>
      </w:r>
    </w:p>
    <w:tbl>
      <w:tblPr>
        <w:tblW w:w="5000" w:type="pct"/>
        <w:tblLook w:val="01E0" w:firstRow="1" w:lastRow="1" w:firstColumn="1" w:lastColumn="1" w:noHBand="0" w:noVBand="0"/>
      </w:tblPr>
      <w:tblGrid>
        <w:gridCol w:w="776"/>
        <w:gridCol w:w="8295"/>
      </w:tblGrid>
      <w:tr w:rsidR="003C0FB1" w:rsidRPr="00CB5B77" w14:paraId="3C5F0FA8" w14:textId="77777777" w:rsidTr="000E4872">
        <w:trPr>
          <w:trHeight w:val="2971"/>
        </w:trPr>
        <w:tc>
          <w:tcPr>
            <w:tcW w:w="428" w:type="pct"/>
          </w:tcPr>
          <w:p w14:paraId="3AE93830" w14:textId="5F0DE809" w:rsidR="003C0FB1" w:rsidRPr="00810B05" w:rsidRDefault="009127E9" w:rsidP="00643266">
            <w:pPr>
              <w:jc w:val="both"/>
              <w:rPr>
                <w:color w:val="0000FF"/>
              </w:rPr>
            </w:pPr>
            <w:r w:rsidRPr="006105AD">
              <w:rPr>
                <w:color w:val="0000FF"/>
              </w:rPr>
              <w:t>3.3.2</w:t>
            </w:r>
          </w:p>
        </w:tc>
        <w:tc>
          <w:tcPr>
            <w:tcW w:w="4572" w:type="pct"/>
          </w:tcPr>
          <w:p w14:paraId="201D4A07" w14:textId="77777777" w:rsidR="003C0FB1" w:rsidRPr="00507FE4" w:rsidRDefault="003C0FB1" w:rsidP="00643266">
            <w:pPr>
              <w:pStyle w:val="western"/>
              <w:suppressAutoHyphens w:val="0"/>
              <w:spacing w:before="0"/>
              <w:rPr>
                <w:rFonts w:ascii="Calibri" w:eastAsia="Times New Roman" w:hAnsi="Calibri"/>
                <w:szCs w:val="22"/>
                <w:lang w:val="en-IE" w:eastAsia="en-US"/>
              </w:rPr>
            </w:pPr>
            <w:r w:rsidRPr="00507FE4">
              <w:rPr>
                <w:rFonts w:ascii="Calibri" w:eastAsia="Times New Roman" w:hAnsi="Calibri"/>
                <w:lang w:val="en-IE" w:eastAsia="en-US"/>
              </w:rPr>
              <w:t xml:space="preserve">Subject to </w:t>
            </w:r>
            <w:r w:rsidRPr="007A6C94">
              <w:rPr>
                <w:rFonts w:ascii="Calibri" w:eastAsia="Times New Roman" w:hAnsi="Calibri"/>
                <w:szCs w:val="22"/>
                <w:lang w:val="en-IE" w:eastAsia="en-US"/>
              </w:rPr>
              <w:t>paragraph</w:t>
            </w:r>
            <w:r w:rsidRPr="00507FE4">
              <w:rPr>
                <w:rFonts w:ascii="Calibri" w:eastAsia="Times New Roman" w:hAnsi="Calibri"/>
                <w:lang w:val="en-IE" w:eastAsia="en-US"/>
              </w:rPr>
              <w:t xml:space="preserve">s 2.1 (Important Notices) and 3.5 (Standstill Period) of this </w:t>
            </w:r>
            <w:r w:rsidR="00F9036D">
              <w:rPr>
                <w:rFonts w:ascii="Calibri" w:eastAsia="Times New Roman" w:hAnsi="Calibri"/>
                <w:lang w:val="en-IE" w:eastAsia="en-US"/>
              </w:rPr>
              <w:t>CFT</w:t>
            </w:r>
            <w:r w:rsidRPr="00507FE4">
              <w:rPr>
                <w:rFonts w:ascii="Calibri" w:eastAsia="Times New Roman" w:hAnsi="Calibri"/>
                <w:lang w:val="en-IE" w:eastAsia="en-US"/>
              </w:rPr>
              <w:t>, award of the Services Contract to the highest ranked Tenderer (as determined by paragraph 3.3.1) will be conditional upon:</w:t>
            </w:r>
          </w:p>
          <w:p w14:paraId="1EADB80D" w14:textId="77777777" w:rsidR="003C0FB1" w:rsidRPr="00507FE4" w:rsidRDefault="003C0FB1" w:rsidP="00643266">
            <w:pPr>
              <w:pStyle w:val="western"/>
              <w:numPr>
                <w:ilvl w:val="0"/>
                <w:numId w:val="8"/>
              </w:numPr>
              <w:suppressAutoHyphens w:val="0"/>
              <w:spacing w:before="0"/>
              <w:rPr>
                <w:rFonts w:ascii="Calibri" w:eastAsia="Times New Roman" w:hAnsi="Calibri"/>
                <w:szCs w:val="22"/>
                <w:lang w:eastAsia="en-US"/>
              </w:rPr>
            </w:pPr>
            <w:r w:rsidRPr="00507FE4">
              <w:rPr>
                <w:rFonts w:ascii="Calibri" w:eastAsia="Times New Roman" w:hAnsi="Calibri"/>
                <w:lang w:val="en-IE" w:eastAsia="en-US"/>
              </w:rPr>
              <w:t>the Tenderer submitting the following evidence in respect of the Tenderer (including the Prime Contractor and any Subcontractors</w:t>
            </w:r>
            <w:r>
              <w:rPr>
                <w:rFonts w:ascii="Calibri" w:eastAsia="Times New Roman" w:hAnsi="Calibri"/>
                <w:lang w:val="en-IE" w:eastAsia="en-US"/>
              </w:rPr>
              <w:t xml:space="preserve">, as applicable in accordance with </w:t>
            </w:r>
            <w:r w:rsidRPr="007A6C94">
              <w:rPr>
                <w:rFonts w:ascii="Calibri" w:eastAsia="Times New Roman" w:hAnsi="Calibri"/>
                <w:szCs w:val="22"/>
                <w:lang w:val="en-IE" w:eastAsia="en-US"/>
              </w:rPr>
              <w:t>paragraph</w:t>
            </w:r>
            <w:r>
              <w:rPr>
                <w:rFonts w:ascii="Calibri" w:eastAsia="Times New Roman" w:hAnsi="Calibri"/>
                <w:lang w:val="en-IE" w:eastAsia="en-US"/>
              </w:rPr>
              <w:t xml:space="preserve"> 3.1 above</w:t>
            </w:r>
            <w:r w:rsidRPr="00507FE4">
              <w:rPr>
                <w:rFonts w:ascii="Calibri" w:eastAsia="Times New Roman" w:hAnsi="Calibri"/>
                <w:lang w:val="en-IE" w:eastAsia="en-US"/>
              </w:rPr>
              <w:t xml:space="preserve">) to the extent not already provided, within seven (7) days of request by the Contracting Authority: </w:t>
            </w:r>
            <w:r w:rsidRPr="00507FE4">
              <w:rPr>
                <w:rFonts w:ascii="Calibri" w:eastAsia="Times New Roman" w:hAnsi="Calibri"/>
                <w:lang w:eastAsia="en-US"/>
              </w:rPr>
              <w:t>(</w:t>
            </w:r>
            <w:proofErr w:type="spellStart"/>
            <w:r w:rsidRPr="00507FE4">
              <w:rPr>
                <w:rFonts w:ascii="Calibri" w:eastAsia="Times New Roman" w:hAnsi="Calibri"/>
                <w:lang w:eastAsia="en-US"/>
              </w:rPr>
              <w:t>i</w:t>
            </w:r>
            <w:proofErr w:type="spellEnd"/>
            <w:r w:rsidRPr="00507FE4">
              <w:rPr>
                <w:rFonts w:ascii="Calibri" w:eastAsia="Times New Roman" w:hAnsi="Calibri"/>
                <w:lang w:eastAsia="en-US"/>
              </w:rPr>
              <w:t xml:space="preserve">) a Declaration in the form attached at Appendix </w:t>
            </w:r>
            <w:r w:rsidR="00FB4614">
              <w:rPr>
                <w:rFonts w:ascii="Calibri" w:eastAsia="Times New Roman" w:hAnsi="Calibri"/>
                <w:lang w:eastAsia="en-US"/>
              </w:rPr>
              <w:t>4</w:t>
            </w:r>
            <w:r w:rsidRPr="00507FE4">
              <w:rPr>
                <w:rFonts w:ascii="Calibri" w:eastAsia="Times New Roman" w:hAnsi="Calibri"/>
                <w:lang w:eastAsia="en-US"/>
              </w:rPr>
              <w:t xml:space="preserve">; (ii) </w:t>
            </w:r>
            <w:r>
              <w:rPr>
                <w:rFonts w:ascii="Calibri" w:eastAsia="Times New Roman" w:hAnsi="Calibri"/>
                <w:szCs w:val="22"/>
                <w:lang w:eastAsia="en-US"/>
              </w:rPr>
              <w:t xml:space="preserve">if applicable, </w:t>
            </w:r>
            <w:r w:rsidRPr="00507FE4">
              <w:rPr>
                <w:rFonts w:ascii="Calibri" w:eastAsia="Times New Roman" w:hAnsi="Calibri"/>
                <w:lang w:val="en-IE" w:eastAsia="en-US"/>
              </w:rPr>
              <w:t xml:space="preserve">evidence to the effect that measures taken by the entity concerned are sufficient to demonstrate its reliability despite the existence of a relevant </w:t>
            </w:r>
            <w:r>
              <w:rPr>
                <w:rFonts w:ascii="Calibri" w:eastAsia="Times New Roman" w:hAnsi="Calibri"/>
                <w:lang w:val="en-IE" w:eastAsia="en-US"/>
              </w:rPr>
              <w:t>Exclusion G</w:t>
            </w:r>
            <w:r w:rsidRPr="00507FE4">
              <w:rPr>
                <w:rFonts w:ascii="Calibri" w:eastAsia="Times New Roman" w:hAnsi="Calibri"/>
                <w:lang w:val="en-IE" w:eastAsia="en-US"/>
              </w:rPr>
              <w:t xml:space="preserve">round; (iii) </w:t>
            </w:r>
            <w:r w:rsidRPr="00507FE4">
              <w:rPr>
                <w:rFonts w:ascii="Calibri" w:eastAsia="Times New Roman" w:hAnsi="Calibri"/>
                <w:lang w:eastAsia="en-US"/>
              </w:rPr>
              <w:t xml:space="preserve">all or any of the supporting documents specified at </w:t>
            </w:r>
            <w:r w:rsidRPr="007A6C94">
              <w:rPr>
                <w:rFonts w:ascii="Calibri" w:eastAsia="Times New Roman" w:hAnsi="Calibri"/>
                <w:szCs w:val="22"/>
                <w:lang w:val="en-IE" w:eastAsia="en-US"/>
              </w:rPr>
              <w:t>paragraph</w:t>
            </w:r>
            <w:r w:rsidRPr="00507FE4">
              <w:rPr>
                <w:rFonts w:ascii="Calibri" w:eastAsia="Times New Roman" w:hAnsi="Calibri"/>
                <w:lang w:eastAsia="en-US"/>
              </w:rPr>
              <w:t xml:space="preserve"> 3.2; and</w:t>
            </w:r>
          </w:p>
          <w:p w14:paraId="097A8578" w14:textId="77777777" w:rsidR="003C0FB1" w:rsidRPr="00507FE4" w:rsidRDefault="003C0FB1" w:rsidP="00643266">
            <w:pPr>
              <w:pStyle w:val="ListParagraph"/>
              <w:numPr>
                <w:ilvl w:val="0"/>
                <w:numId w:val="8"/>
              </w:numPr>
              <w:contextualSpacing w:val="0"/>
              <w:jc w:val="both"/>
            </w:pPr>
            <w:r w:rsidRPr="00507FE4">
              <w:t xml:space="preserve">the evidence specified at </w:t>
            </w:r>
            <w:r w:rsidRPr="004E00BE">
              <w:rPr>
                <w:szCs w:val="22"/>
                <w:lang w:val="en-IE"/>
              </w:rPr>
              <w:t xml:space="preserve">paragraph </w:t>
            </w:r>
            <w:r w:rsidRPr="00507FE4">
              <w:t xml:space="preserve">3.3.2(a) above demonstrating that each entity concerned meets the Selection Criteria and </w:t>
            </w:r>
            <w:r w:rsidRPr="004E00BE">
              <w:rPr>
                <w:szCs w:val="22"/>
              </w:rPr>
              <w:t>the compliance requirements specified at paragraph 3.1</w:t>
            </w:r>
            <w:r w:rsidR="00904FCA">
              <w:rPr>
                <w:szCs w:val="22"/>
              </w:rPr>
              <w:t>(b)</w:t>
            </w:r>
            <w:r w:rsidRPr="00507FE4">
              <w:t xml:space="preserve">. </w:t>
            </w:r>
          </w:p>
        </w:tc>
      </w:tr>
    </w:tbl>
    <w:p w14:paraId="34921A88" w14:textId="77777777" w:rsidR="00FE795C" w:rsidRPr="00FE795C" w:rsidRDefault="00FE795C" w:rsidP="00FE795C"/>
    <w:p w14:paraId="25E86950" w14:textId="40DE8B48" w:rsidR="003C0FB1" w:rsidRDefault="003C0FB1" w:rsidP="00EE6D3D">
      <w:pPr>
        <w:pStyle w:val="Heading2"/>
        <w:spacing w:before="0" w:after="120"/>
        <w:jc w:val="both"/>
      </w:pPr>
      <w:r>
        <w:t>3.4</w:t>
      </w:r>
      <w:r w:rsidRPr="000E5DB7">
        <w:tab/>
        <w:t>Presentation of Proposals</w:t>
      </w:r>
    </w:p>
    <w:p w14:paraId="601CEE43" w14:textId="77777777" w:rsidR="003C0FB1" w:rsidRDefault="003C0FB1" w:rsidP="00220BB7">
      <w:pPr>
        <w:jc w:val="both"/>
      </w:pPr>
      <w:r w:rsidRPr="000E5DB7">
        <w:t>Tenderers may be required to make a presentation of the proposal contained in their Tender. The Contracting Authority will not be responsible for the cost of such presentations (in accordance with paragraph 2.8). Performance at presentations will NOT be evaluated.</w:t>
      </w:r>
    </w:p>
    <w:p w14:paraId="65251593" w14:textId="77777777" w:rsidR="00D62D2C" w:rsidRDefault="00D62D2C" w:rsidP="00220BB7">
      <w:pPr>
        <w:jc w:val="both"/>
      </w:pPr>
    </w:p>
    <w:p w14:paraId="50ED7620" w14:textId="42FF90B7" w:rsidR="003C0FB1" w:rsidRDefault="003C0FB1" w:rsidP="00EE6D3D">
      <w:pPr>
        <w:pStyle w:val="Heading2"/>
        <w:spacing w:before="0" w:after="120"/>
        <w:jc w:val="both"/>
      </w:pPr>
      <w:r w:rsidRPr="000E5DB7">
        <w:t>3.5</w:t>
      </w:r>
      <w:r w:rsidRPr="000E5DB7">
        <w:tab/>
      </w:r>
      <w:r w:rsidR="00F76984">
        <w:t>V</w:t>
      </w:r>
      <w:r w:rsidR="00012438">
        <w:t>ol</w:t>
      </w:r>
      <w:r w:rsidR="00F76984">
        <w:t xml:space="preserve">untary </w:t>
      </w:r>
      <w:r w:rsidRPr="000E5DB7">
        <w:t>Standstill Period</w:t>
      </w:r>
    </w:p>
    <w:tbl>
      <w:tblPr>
        <w:tblW w:w="0" w:type="auto"/>
        <w:tblLook w:val="01E0" w:firstRow="1" w:lastRow="1" w:firstColumn="1" w:lastColumn="1" w:noHBand="0" w:noVBand="0"/>
      </w:tblPr>
      <w:tblGrid>
        <w:gridCol w:w="802"/>
        <w:gridCol w:w="8269"/>
      </w:tblGrid>
      <w:tr w:rsidR="003C0FB1" w:rsidRPr="00CB5B77" w14:paraId="235ECA22" w14:textId="77777777" w:rsidTr="00503F93">
        <w:tc>
          <w:tcPr>
            <w:tcW w:w="828" w:type="dxa"/>
          </w:tcPr>
          <w:p w14:paraId="40D99825" w14:textId="77777777" w:rsidR="003C0FB1" w:rsidRDefault="003C0FB1" w:rsidP="00220BB7">
            <w:pPr>
              <w:jc w:val="both"/>
              <w:rPr>
                <w:color w:val="0000FF"/>
              </w:rPr>
            </w:pPr>
            <w:r w:rsidRPr="000E5DB7">
              <w:rPr>
                <w:color w:val="0000FF"/>
              </w:rPr>
              <w:t>3.5.1</w:t>
            </w:r>
          </w:p>
        </w:tc>
        <w:tc>
          <w:tcPr>
            <w:tcW w:w="9540" w:type="dxa"/>
          </w:tcPr>
          <w:p w14:paraId="76AE9A35" w14:textId="74439E5B" w:rsidR="003C0FB1" w:rsidRPr="004803A3" w:rsidRDefault="0030241C" w:rsidP="004803A3">
            <w:pPr>
              <w:jc w:val="both"/>
              <w:rPr>
                <w:lang w:val="en-US"/>
              </w:rPr>
            </w:pPr>
            <w:r>
              <w:t xml:space="preserve">No contract can or will be executed or take effect until at least </w:t>
            </w:r>
            <w:r w:rsidR="00D933E4">
              <w:t xml:space="preserve">ten </w:t>
            </w:r>
            <w:r>
              <w:t>(</w:t>
            </w:r>
            <w:r w:rsidR="00D933E4">
              <w:t>10</w:t>
            </w:r>
            <w:r>
              <w:t xml:space="preserve">) calendar days after the day on which the Tenderers have been sent a notice informing them of the result of this Competition (“Standstill Period”) if such notice is sent by electronic means. The Standstill Period shall be </w:t>
            </w:r>
            <w:r w:rsidR="00D933E4">
              <w:t>eleven</w:t>
            </w:r>
            <w:r>
              <w:t xml:space="preserve"> (1</w:t>
            </w:r>
            <w:r w:rsidR="00D933E4">
              <w:t>1</w:t>
            </w:r>
            <w:r>
              <w:t>) calendar days if such notice is sent by other means. The preferred bidder will be notified of the decision of the Contracting Authority and of the expiry date of the Standstill Period.</w:t>
            </w:r>
          </w:p>
        </w:tc>
      </w:tr>
      <w:tr w:rsidR="003C0FB1" w:rsidRPr="00CB5B77" w14:paraId="31AE9A3E" w14:textId="77777777" w:rsidTr="00503F93">
        <w:tc>
          <w:tcPr>
            <w:tcW w:w="828" w:type="dxa"/>
          </w:tcPr>
          <w:p w14:paraId="067D3CF7" w14:textId="77777777" w:rsidR="003C0FB1" w:rsidRDefault="003C0FB1" w:rsidP="00220BB7">
            <w:pPr>
              <w:jc w:val="both"/>
              <w:rPr>
                <w:color w:val="0000FF"/>
              </w:rPr>
            </w:pPr>
            <w:r w:rsidRPr="000E5DB7">
              <w:rPr>
                <w:color w:val="0000FF"/>
              </w:rPr>
              <w:lastRenderedPageBreak/>
              <w:t>3.5.2</w:t>
            </w:r>
          </w:p>
        </w:tc>
        <w:tc>
          <w:tcPr>
            <w:tcW w:w="9540" w:type="dxa"/>
          </w:tcPr>
          <w:p w14:paraId="0D989591" w14:textId="77777777" w:rsidR="003C0FB1" w:rsidRDefault="003C0FB1" w:rsidP="00220BB7">
            <w:pPr>
              <w:pStyle w:val="Header"/>
              <w:tabs>
                <w:tab w:val="clear" w:pos="4153"/>
                <w:tab w:val="clear" w:pos="8306"/>
              </w:tabs>
              <w:jc w:val="both"/>
            </w:pPr>
            <w:r w:rsidRPr="000E5DB7">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tc>
      </w:tr>
    </w:tbl>
    <w:p w14:paraId="6A948C71" w14:textId="77777777" w:rsidR="00FE795C" w:rsidRPr="00FE795C" w:rsidRDefault="00FE795C" w:rsidP="00FE795C"/>
    <w:p w14:paraId="126009B4" w14:textId="641090EC" w:rsidR="003C0FB1" w:rsidRDefault="003C0FB1" w:rsidP="00EE6D3D">
      <w:pPr>
        <w:pStyle w:val="Heading2"/>
        <w:spacing w:before="0" w:after="120"/>
        <w:jc w:val="both"/>
      </w:pPr>
      <w:r w:rsidRPr="000E5DB7">
        <w:t>3.6</w:t>
      </w:r>
      <w:r w:rsidRPr="000E5DB7">
        <w:tab/>
        <w:t>Return of Signed Contracts</w:t>
      </w:r>
      <w:r w:rsidR="00996B16">
        <w:t xml:space="preserve"> </w:t>
      </w:r>
      <w:r w:rsidR="00181F2C">
        <w:t>and Licence</w:t>
      </w:r>
    </w:p>
    <w:tbl>
      <w:tblPr>
        <w:tblW w:w="0" w:type="auto"/>
        <w:tblLook w:val="01E0" w:firstRow="1" w:lastRow="1" w:firstColumn="1" w:lastColumn="1" w:noHBand="0" w:noVBand="0"/>
      </w:tblPr>
      <w:tblGrid>
        <w:gridCol w:w="802"/>
        <w:gridCol w:w="8269"/>
      </w:tblGrid>
      <w:tr w:rsidR="003C0FB1" w:rsidRPr="00CB5B77" w14:paraId="60CC6126" w14:textId="77777777" w:rsidTr="00736DC9">
        <w:tc>
          <w:tcPr>
            <w:tcW w:w="828" w:type="dxa"/>
          </w:tcPr>
          <w:p w14:paraId="0960F551" w14:textId="77777777" w:rsidR="003C0FB1" w:rsidRDefault="003C0FB1" w:rsidP="00F961F4">
            <w:pPr>
              <w:keepNext/>
              <w:rPr>
                <w:color w:val="0000FF"/>
              </w:rPr>
            </w:pPr>
            <w:r w:rsidRPr="000E5DB7">
              <w:rPr>
                <w:color w:val="0000FF"/>
              </w:rPr>
              <w:t>3.6.1</w:t>
            </w:r>
          </w:p>
        </w:tc>
        <w:tc>
          <w:tcPr>
            <w:tcW w:w="9540" w:type="dxa"/>
          </w:tcPr>
          <w:p w14:paraId="67AFDD5F" w14:textId="77777777" w:rsidR="003C0FB1" w:rsidRDefault="003C0FB1" w:rsidP="00220BB7">
            <w:pPr>
              <w:jc w:val="both"/>
            </w:pPr>
            <w:r w:rsidRPr="000E5DB7">
              <w:t>The successful Tenderer must sign and return the Services Contract</w:t>
            </w:r>
            <w:r w:rsidR="00996B16">
              <w:t>, Licence (if applicable)</w:t>
            </w:r>
            <w:r w:rsidRPr="000E5DB7">
              <w:t xml:space="preserve"> and the Confidentiality Agreement, both in duplicate, to the Contracting Authority no later than </w:t>
            </w:r>
            <w:r w:rsidR="00D0364D">
              <w:t>Five (5)</w:t>
            </w:r>
            <w:r w:rsidRPr="000E5DB7">
              <w:t xml:space="preserve"> calendar days from the date of expiry of the Standstill Period unless notified otherwise in writing</w:t>
            </w:r>
            <w:r>
              <w:t xml:space="preserve"> </w:t>
            </w:r>
            <w:r w:rsidRPr="00830A49">
              <w:rPr>
                <w:szCs w:val="22"/>
              </w:rPr>
              <w:t>by the Contracting Authority</w:t>
            </w:r>
            <w:r w:rsidRPr="000E5DB7">
              <w:t>. A signed Services Contract returned by the successful Tenderer is not binding on the Contracting Authority until the Contracting Authority has signed the Services Contract in accordance with paragraph 2.1.2 above.</w:t>
            </w:r>
          </w:p>
        </w:tc>
      </w:tr>
      <w:tr w:rsidR="003C0FB1" w:rsidRPr="00CB5B77" w14:paraId="02FEED3A" w14:textId="77777777" w:rsidTr="00503F93">
        <w:tc>
          <w:tcPr>
            <w:tcW w:w="828" w:type="dxa"/>
          </w:tcPr>
          <w:p w14:paraId="1BB7CE44" w14:textId="77777777" w:rsidR="003C0FB1" w:rsidRDefault="003C0FB1" w:rsidP="00220BB7">
            <w:pPr>
              <w:jc w:val="both"/>
              <w:rPr>
                <w:color w:val="0000FF"/>
              </w:rPr>
            </w:pPr>
            <w:r w:rsidRPr="000E5DB7">
              <w:rPr>
                <w:color w:val="0000FF"/>
              </w:rPr>
              <w:t>3.6.2</w:t>
            </w:r>
          </w:p>
        </w:tc>
        <w:tc>
          <w:tcPr>
            <w:tcW w:w="9540" w:type="dxa"/>
          </w:tcPr>
          <w:p w14:paraId="7570C9E9" w14:textId="77777777" w:rsidR="003C0FB1" w:rsidRDefault="003C0FB1" w:rsidP="00220BB7">
            <w:pPr>
              <w:jc w:val="both"/>
            </w:pPr>
            <w:r w:rsidRPr="000E5DB7">
              <w:t xml:space="preserve">Where the signed Services Contract and the Confidentiality Agreement have not been received by the Contracting Authority within the period as specified at </w:t>
            </w:r>
            <w:r w:rsidRPr="00117E35">
              <w:rPr>
                <w:szCs w:val="22"/>
              </w:rPr>
              <w:t>paragraph</w:t>
            </w:r>
            <w:r w:rsidRPr="000E5DB7">
              <w:t xml:space="preserve"> 3.6.1 then the Contracting Authority may proceed to award the </w:t>
            </w:r>
            <w:r>
              <w:t>Services C</w:t>
            </w:r>
            <w:r w:rsidRPr="000E5DB7">
              <w:t>ontract to the next highest-ranked Tenderer in accordance with paragraph 3.6.1 above.</w:t>
            </w:r>
          </w:p>
        </w:tc>
      </w:tr>
    </w:tbl>
    <w:p w14:paraId="08DF8E09" w14:textId="77777777" w:rsidR="003C0FB1" w:rsidRPr="00CB5B77" w:rsidRDefault="003C0FB1" w:rsidP="00EE6D3D">
      <w:pPr>
        <w:pStyle w:val="Heading1"/>
        <w:spacing w:before="0" w:after="120"/>
        <w:rPr>
          <w:rFonts w:ascii="Calibri" w:hAnsi="Calibri"/>
        </w:rPr>
        <w:sectPr w:rsidR="003C0FB1" w:rsidRPr="00CB5B77" w:rsidSect="00926F67">
          <w:footerReference w:type="default" r:id="rId33"/>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1: Requirements and Specifications</w:t>
      </w:r>
    </w:p>
    <w:p w14:paraId="03589916" w14:textId="77777777" w:rsidR="00B1490E" w:rsidRDefault="007D6CEB" w:rsidP="00220BB7">
      <w:r>
        <w:t>A</w:t>
      </w:r>
      <w:r w:rsidR="007A3AB0" w:rsidRPr="007A3AB0">
        <w:t>ppendix 1 set outs out the Services which the successful Tenderer (the Food Business O</w:t>
      </w:r>
      <w:r w:rsidR="00793A40">
        <w:t>perator</w:t>
      </w:r>
      <w:r w:rsidR="007A3AB0" w:rsidRPr="007A3AB0">
        <w:t xml:space="preserve">) will deliver under the Services </w:t>
      </w:r>
      <w:r w:rsidR="00824024">
        <w:t>C</w:t>
      </w:r>
      <w:r w:rsidR="007A3AB0" w:rsidRPr="007A3AB0">
        <w:t>ontract</w:t>
      </w:r>
      <w:r w:rsidR="007A3AB0">
        <w:t>.</w:t>
      </w:r>
      <w:r w:rsidR="007A3AB0" w:rsidRPr="007A3AB0">
        <w:t xml:space="preserve"> </w:t>
      </w:r>
    </w:p>
    <w:p w14:paraId="2F30B925" w14:textId="77777777" w:rsidR="005430B8" w:rsidRDefault="005430B8" w:rsidP="00220BB7"/>
    <w:p w14:paraId="78F592BB" w14:textId="77777777" w:rsidR="002408C0" w:rsidRPr="002656DE" w:rsidRDefault="006B50BD" w:rsidP="00034298">
      <w:pPr>
        <w:pStyle w:val="Heading2"/>
        <w:numPr>
          <w:ilvl w:val="0"/>
          <w:numId w:val="25"/>
        </w:numPr>
        <w:spacing w:before="0" w:after="120"/>
        <w:jc w:val="both"/>
      </w:pPr>
      <w:r w:rsidRPr="00F17E59">
        <w:t>Background</w:t>
      </w:r>
    </w:p>
    <w:p w14:paraId="000B1843" w14:textId="77777777" w:rsidR="00FC1BFD" w:rsidRDefault="00FC1BFD" w:rsidP="004803A3">
      <w:pPr>
        <w:spacing w:before="120"/>
        <w:jc w:val="both"/>
      </w:pPr>
      <w:r w:rsidRPr="00FC1BFD">
        <w:t xml:space="preserve">The </w:t>
      </w:r>
      <w:r>
        <w:rPr>
          <w:rFonts w:cstheme="minorHAnsi"/>
        </w:rPr>
        <w:t>Contracting Authority</w:t>
      </w:r>
      <w:r w:rsidRPr="00FC1BFD">
        <w:t xml:space="preserve"> is seeking proposals for the provision of </w:t>
      </w:r>
      <w:r>
        <w:t xml:space="preserve">catering service to provide </w:t>
      </w:r>
      <w:r w:rsidRPr="00EE6D3D">
        <w:rPr>
          <w:b/>
        </w:rPr>
        <w:t>HOT MEALS</w:t>
      </w:r>
      <w:r>
        <w:t xml:space="preserve"> </w:t>
      </w:r>
      <w:r w:rsidRPr="00FC1BFD">
        <w:t xml:space="preserve">under the School Meals Scheme through the Department of Social Protection (DSP) and is dependent on the level of DSP funding approved for each academic year. </w:t>
      </w:r>
    </w:p>
    <w:p w14:paraId="44AE6661" w14:textId="77777777" w:rsidR="00F906D0" w:rsidRPr="00436CA7" w:rsidRDefault="00F906D0" w:rsidP="004803A3">
      <w:pPr>
        <w:spacing w:before="120"/>
        <w:jc w:val="both"/>
        <w:rPr>
          <w:b/>
          <w:bCs/>
        </w:rPr>
      </w:pPr>
      <w:r w:rsidRPr="00436CA7">
        <w:rPr>
          <w:b/>
          <w:bCs/>
        </w:rPr>
        <w:t>it is a mandatory requirement of the Contracting Authority that Tenders are submitted on the basis that all meals will be prepared and delivered</w:t>
      </w:r>
      <w:r w:rsidR="00C1778F" w:rsidRPr="00436CA7">
        <w:rPr>
          <w:b/>
          <w:bCs/>
        </w:rPr>
        <w:t>/served in accordance with the S</w:t>
      </w:r>
      <w:r w:rsidRPr="00436CA7">
        <w:rPr>
          <w:b/>
          <w:bCs/>
        </w:rPr>
        <w:t xml:space="preserve">ervice </w:t>
      </w:r>
      <w:r w:rsidR="00C1778F" w:rsidRPr="00436CA7">
        <w:rPr>
          <w:b/>
          <w:bCs/>
        </w:rPr>
        <w:t>D</w:t>
      </w:r>
      <w:r w:rsidRPr="00436CA7">
        <w:rPr>
          <w:b/>
          <w:bCs/>
        </w:rPr>
        <w:t xml:space="preserve">elivery </w:t>
      </w:r>
      <w:r w:rsidR="00C1778F" w:rsidRPr="00436CA7">
        <w:rPr>
          <w:b/>
          <w:bCs/>
        </w:rPr>
        <w:t>M</w:t>
      </w:r>
      <w:r w:rsidRPr="00436CA7">
        <w:rPr>
          <w:b/>
          <w:bCs/>
        </w:rPr>
        <w:t xml:space="preserve">odel </w:t>
      </w:r>
      <w:r w:rsidR="00C1778F" w:rsidRPr="00436CA7">
        <w:rPr>
          <w:b/>
          <w:bCs/>
        </w:rPr>
        <w:t xml:space="preserve">required </w:t>
      </w:r>
      <w:r w:rsidRPr="00436CA7">
        <w:rPr>
          <w:b/>
          <w:bCs/>
        </w:rPr>
        <w:t xml:space="preserve">at Part 1 Section 1.2 </w:t>
      </w:r>
      <w:r w:rsidR="00C1778F" w:rsidRPr="00436CA7">
        <w:rPr>
          <w:b/>
          <w:bCs/>
        </w:rPr>
        <w:t>of this CFT.</w:t>
      </w:r>
    </w:p>
    <w:p w14:paraId="719A7F3D" w14:textId="7BEA4128" w:rsidR="00FC1BFD" w:rsidRDefault="00FC1BFD" w:rsidP="004803A3">
      <w:pPr>
        <w:spacing w:before="120"/>
        <w:jc w:val="both"/>
      </w:pPr>
      <w:r>
        <w:t xml:space="preserve">The Contracting Authority requires that the Services </w:t>
      </w:r>
      <w:r w:rsidR="00C1778F">
        <w:t xml:space="preserve">are </w:t>
      </w:r>
      <w:r>
        <w:t>made available each day of the school year for the total of number of students as set out in Table 1 above.</w:t>
      </w:r>
    </w:p>
    <w:p w14:paraId="4F103322" w14:textId="77777777" w:rsidR="00FC1BFD" w:rsidRDefault="00FC1BFD" w:rsidP="004803A3">
      <w:pPr>
        <w:spacing w:before="120"/>
        <w:jc w:val="both"/>
      </w:pPr>
      <w:r>
        <w:t xml:space="preserve">Provision of the Services will begin at the earliest practicable date in academic year 2025/2026 </w:t>
      </w:r>
      <w:r w:rsidRPr="00FC1BFD">
        <w:t>(specific date to be agreed</w:t>
      </w:r>
      <w:r w:rsidR="00A25DC6" w:rsidRPr="00A25DC6">
        <w:t xml:space="preserve"> and subject to confirmation of funding</w:t>
      </w:r>
      <w:r w:rsidRPr="00FC1BFD">
        <w:t>)</w:t>
      </w:r>
      <w:r>
        <w:t>. The school calendar will be furnished to the successful Tenderer at the beginning of each school year.</w:t>
      </w:r>
    </w:p>
    <w:p w14:paraId="3B866F73" w14:textId="77777777" w:rsidR="00A25DC6" w:rsidRDefault="00E46EAC" w:rsidP="004803A3">
      <w:pPr>
        <w:spacing w:before="120"/>
        <w:jc w:val="both"/>
      </w:pPr>
      <w:r w:rsidRPr="007B2187">
        <w:t>Funding for the Hot School Meals Scheme (the Scheme) is provided through the Department of Social Protection (DSP)</w:t>
      </w:r>
      <w:r w:rsidR="00C1778F" w:rsidRPr="007B2187">
        <w:t xml:space="preserve">. This </w:t>
      </w:r>
      <w:r w:rsidRPr="007B2187">
        <w:t>Funding is allocated on a school-year basis and must be appl</w:t>
      </w:r>
      <w:r w:rsidR="00C1778F" w:rsidRPr="007B2187">
        <w:t xml:space="preserve">ied for annually by the school. </w:t>
      </w:r>
      <w:r w:rsidR="00A25DC6" w:rsidRPr="007B2187">
        <w:t xml:space="preserve">It is a pre-condition to the commencement of the Services Contract that the </w:t>
      </w:r>
      <w:r w:rsidR="00A25DC6" w:rsidRPr="007B2187">
        <w:rPr>
          <w:rFonts w:cstheme="minorHAnsi"/>
        </w:rPr>
        <w:t>Contracting Authority</w:t>
      </w:r>
      <w:r w:rsidR="00A25DC6" w:rsidRPr="007B2187">
        <w:t xml:space="preserve"> has received confirmation from the DSP of the allocation of funding for </w:t>
      </w:r>
      <w:r w:rsidR="00C1778F" w:rsidRPr="007B2187">
        <w:t>academic year 2025/2026.</w:t>
      </w:r>
    </w:p>
    <w:p w14:paraId="2F6E6F49" w14:textId="5DFA22ED" w:rsidR="00E46EAC" w:rsidRDefault="00E46EAC" w:rsidP="004803A3">
      <w:pPr>
        <w:spacing w:before="120"/>
        <w:jc w:val="both"/>
      </w:pPr>
      <w:r>
        <w:t>T</w:t>
      </w:r>
      <w:r w:rsidR="00C1778F">
        <w:t>enderers should note t</w:t>
      </w:r>
      <w:r>
        <w:t xml:space="preserve">here is no automatic entitlement to </w:t>
      </w:r>
      <w:r w:rsidR="000A5497">
        <w:t xml:space="preserve">DSP </w:t>
      </w:r>
      <w:r>
        <w:t xml:space="preserve">funding </w:t>
      </w:r>
      <w:r w:rsidR="00C1778F">
        <w:t xml:space="preserve">in any </w:t>
      </w:r>
      <w:proofErr w:type="gramStart"/>
      <w:r w:rsidR="00C1778F">
        <w:t>year</w:t>
      </w:r>
      <w:proofErr w:type="gramEnd"/>
      <w:r w:rsidR="00C1778F">
        <w:t xml:space="preserve"> </w:t>
      </w:r>
      <w:r>
        <w:t xml:space="preserve">and all applications are considered on the available budget for the Scheme. Whilst this competition is being run for a specific period it is entirely dependent on the aforementioned funding, and the </w:t>
      </w:r>
      <w:r w:rsidRPr="00220BB7">
        <w:rPr>
          <w:rFonts w:cstheme="minorHAnsi"/>
        </w:rPr>
        <w:t>Contracting Authority</w:t>
      </w:r>
      <w:r>
        <w:t xml:space="preserve"> reserves the right to cancel </w:t>
      </w:r>
      <w:r w:rsidR="00215DD7">
        <w:t xml:space="preserve">this Competition and or </w:t>
      </w:r>
      <w:r>
        <w:t xml:space="preserve">any </w:t>
      </w:r>
      <w:r w:rsidR="00215DD7">
        <w:t>Services C</w:t>
      </w:r>
      <w:r>
        <w:t>ontract in the event that funding is no longer available or forthcoming.</w:t>
      </w:r>
    </w:p>
    <w:p w14:paraId="3AB01B90" w14:textId="77777777" w:rsidR="00215DD7" w:rsidRDefault="00E46EAC" w:rsidP="004803A3">
      <w:pPr>
        <w:spacing w:before="120"/>
        <w:jc w:val="both"/>
        <w:rPr>
          <w:lang w:val="en-IE"/>
        </w:rPr>
      </w:pPr>
      <w:r w:rsidRPr="00220BB7">
        <w:rPr>
          <w:lang w:val="en-IE"/>
        </w:rPr>
        <w:t xml:space="preserve">Further information </w:t>
      </w:r>
      <w:r w:rsidRPr="00E46EAC">
        <w:rPr>
          <w:lang w:val="en-IE"/>
        </w:rPr>
        <w:t xml:space="preserve">on the School Meals Scheme can be found here: </w:t>
      </w:r>
      <w:hyperlink r:id="rId34" w:history="1">
        <w:r w:rsidRPr="00220BB7">
          <w:rPr>
            <w:rStyle w:val="Hyperlink"/>
            <w:lang w:val="en-IE"/>
          </w:rPr>
          <w:t>Department of Social Protection</w:t>
        </w:r>
      </w:hyperlink>
      <w:r w:rsidR="00C1778F">
        <w:rPr>
          <w:lang w:val="en-IE"/>
        </w:rPr>
        <w:t xml:space="preserve">. </w:t>
      </w:r>
    </w:p>
    <w:p w14:paraId="111E2733" w14:textId="77777777" w:rsidR="00E46EAC" w:rsidRPr="004803A3" w:rsidRDefault="00E46EAC" w:rsidP="004803A3">
      <w:pPr>
        <w:spacing w:before="120"/>
        <w:jc w:val="both"/>
        <w:rPr>
          <w:lang w:val="en-IE"/>
        </w:rPr>
      </w:pPr>
      <w:r w:rsidRPr="00220BB7">
        <w:rPr>
          <w:lang w:val="en-IE"/>
        </w:rPr>
        <w:t>For the avoidance</w:t>
      </w:r>
      <w:r w:rsidRPr="00E46EAC">
        <w:rPr>
          <w:lang w:val="en-IE"/>
        </w:rPr>
        <w:t xml:space="preserve"> of doubt only the provision of </w:t>
      </w:r>
      <w:r w:rsidRPr="00E46EAC">
        <w:rPr>
          <w:b/>
          <w:u w:val="single"/>
          <w:lang w:val="en-IE"/>
        </w:rPr>
        <w:t>HOT MEALS</w:t>
      </w:r>
      <w:r w:rsidRPr="00E46EAC">
        <w:rPr>
          <w:lang w:val="en-IE"/>
        </w:rPr>
        <w:t xml:space="preserve"> is sought under this CFT.</w:t>
      </w:r>
    </w:p>
    <w:p w14:paraId="4CD298BB" w14:textId="77777777" w:rsidR="00DA4A63" w:rsidRDefault="00DA4A63" w:rsidP="004803A3">
      <w:pPr>
        <w:spacing w:before="120"/>
        <w:jc w:val="both"/>
      </w:pPr>
      <w:r>
        <w:t>The Contracting Authority may cancel this Competition, at any time prior to a formal Service Contract being executed by or on behalf of the Contracting Authority.</w:t>
      </w:r>
    </w:p>
    <w:p w14:paraId="463A2988" w14:textId="7FDAD825" w:rsidR="00DA4A63" w:rsidRDefault="00053A10" w:rsidP="004803A3">
      <w:pPr>
        <w:spacing w:before="120"/>
        <w:jc w:val="both"/>
      </w:pPr>
      <w:r>
        <w:t xml:space="preserve">Tenderers </w:t>
      </w:r>
      <w:r w:rsidR="00DA4A63">
        <w:t xml:space="preserve">must be registered with the </w:t>
      </w:r>
      <w:r w:rsidR="00CF2171">
        <w:t>Health Service Executive (</w:t>
      </w:r>
      <w:r w:rsidR="00DA4A63">
        <w:t>HSE</w:t>
      </w:r>
      <w:r w:rsidR="00CF2171">
        <w:t xml:space="preserve">) or the Department of Agriculture, Food and Marine, as appropriate to their </w:t>
      </w:r>
      <w:r w:rsidR="00215DD7">
        <w:t>operation, and</w:t>
      </w:r>
      <w:r w:rsidR="00CF2171">
        <w:t xml:space="preserve"> are responsible for compliance with </w:t>
      </w:r>
      <w:r w:rsidR="00DA4A63">
        <w:t>Food &amp; Hygiene Regulations.</w:t>
      </w:r>
    </w:p>
    <w:p w14:paraId="405819F4" w14:textId="54E77562" w:rsidR="00D400B5" w:rsidRDefault="00D400B5" w:rsidP="004803A3">
      <w:pPr>
        <w:spacing w:before="120"/>
        <w:jc w:val="both"/>
      </w:pPr>
      <w:r>
        <w:t xml:space="preserve">The </w:t>
      </w:r>
      <w:r>
        <w:rPr>
          <w:rFonts w:cstheme="minorHAnsi"/>
        </w:rPr>
        <w:t>Contracting Authority</w:t>
      </w:r>
      <w:r w:rsidR="00DA4A63">
        <w:t xml:space="preserve"> accepts no liability or responsibility for any breach in Food </w:t>
      </w:r>
      <w:r w:rsidR="00CF2171">
        <w:t>legislation</w:t>
      </w:r>
      <w:r w:rsidR="00DA4A63">
        <w:t xml:space="preserve">, Health and Safety Legislation, and Labour and Employment Legislation etc. in the provision of the </w:t>
      </w:r>
      <w:r w:rsidR="00215DD7">
        <w:t>S</w:t>
      </w:r>
      <w:r w:rsidR="00DA4A63">
        <w:t xml:space="preserve">ervices by the Tenderer </w:t>
      </w:r>
      <w:r w:rsidR="00215DD7">
        <w:t>and compliance with all relevant legislation is solely a matter for the successful Tenderer</w:t>
      </w:r>
      <w:r w:rsidR="00DA4A63">
        <w:t>.</w:t>
      </w:r>
    </w:p>
    <w:p w14:paraId="63F9C3CC" w14:textId="77777777" w:rsidR="000F1980" w:rsidRDefault="000F1980" w:rsidP="004803A3">
      <w:pPr>
        <w:spacing w:before="120"/>
        <w:jc w:val="both"/>
      </w:pPr>
    </w:p>
    <w:p w14:paraId="208D5193" w14:textId="6158B865" w:rsidR="00D400B5" w:rsidRPr="00220BB7" w:rsidRDefault="006B50BD" w:rsidP="00034298">
      <w:pPr>
        <w:pStyle w:val="Heading2"/>
        <w:numPr>
          <w:ilvl w:val="0"/>
          <w:numId w:val="25"/>
        </w:numPr>
        <w:spacing w:before="0" w:after="120"/>
        <w:jc w:val="both"/>
      </w:pPr>
      <w:r w:rsidRPr="00F17E59">
        <w:lastRenderedPageBreak/>
        <w:t xml:space="preserve">School Meals </w:t>
      </w:r>
      <w:r w:rsidR="004A39A3">
        <w:t>S</w:t>
      </w:r>
      <w:r w:rsidR="00325A42">
        <w:t>cheme</w:t>
      </w:r>
      <w:r w:rsidR="00540470" w:rsidRPr="00F17E59">
        <w:t xml:space="preserve"> &amp; Payment</w:t>
      </w:r>
    </w:p>
    <w:p w14:paraId="687F45C6" w14:textId="3C65ED0F" w:rsidR="002408C0" w:rsidRDefault="009A30E7" w:rsidP="00FC1BFD">
      <w:pPr>
        <w:jc w:val="both"/>
      </w:pPr>
      <w:r w:rsidRPr="00793A40">
        <w:t xml:space="preserve">Funding under the School Meals Scheme </w:t>
      </w:r>
      <w:r w:rsidR="00FC1BFD">
        <w:t>for the Services is</w:t>
      </w:r>
      <w:r w:rsidR="00215DD7">
        <w:t xml:space="preserve"> provided</w:t>
      </w:r>
      <w:r w:rsidR="00FC1BFD">
        <w:t xml:space="preserve"> </w:t>
      </w:r>
      <w:r w:rsidRPr="00793A40">
        <w:t xml:space="preserve">for </w:t>
      </w:r>
      <w:r w:rsidR="007B40A7">
        <w:rPr>
          <w:b/>
        </w:rPr>
        <w:t>H</w:t>
      </w:r>
      <w:r w:rsidR="00E46EAC" w:rsidRPr="00EE6D3D">
        <w:rPr>
          <w:b/>
        </w:rPr>
        <w:t xml:space="preserve">OT MEALS </w:t>
      </w:r>
      <w:r w:rsidRPr="00793A40">
        <w:t xml:space="preserve">which must be of suitable quality and nutritional </w:t>
      </w:r>
      <w:r w:rsidR="00D62D2C" w:rsidRPr="00793A40">
        <w:t>value and</w:t>
      </w:r>
      <w:r w:rsidRPr="00793A40">
        <w:t xml:space="preserve"> prepared in an appropriate environment.</w:t>
      </w:r>
      <w:r>
        <w:t xml:space="preserve"> </w:t>
      </w:r>
    </w:p>
    <w:p w14:paraId="75A4A0CE" w14:textId="0C85443B" w:rsidR="007875C4" w:rsidRDefault="002408C0" w:rsidP="00220BB7">
      <w:pPr>
        <w:jc w:val="both"/>
      </w:pPr>
      <w:r>
        <w:t xml:space="preserve">The </w:t>
      </w:r>
      <w:r w:rsidR="00E46EAC">
        <w:rPr>
          <w:rFonts w:cstheme="minorHAnsi"/>
        </w:rPr>
        <w:t>Contracting Authority</w:t>
      </w:r>
      <w:r w:rsidR="00E46EAC">
        <w:t xml:space="preserve"> </w:t>
      </w:r>
      <w:r>
        <w:t>intends to facilitate the availability of Hot Meals for students</w:t>
      </w:r>
      <w:r w:rsidR="009A30E7">
        <w:t xml:space="preserve"> (see </w:t>
      </w:r>
      <w:r w:rsidR="008B651E">
        <w:t>Table 1</w:t>
      </w:r>
      <w:r w:rsidR="007875C4">
        <w:t xml:space="preserve"> for </w:t>
      </w:r>
      <w:r w:rsidR="007B40A7">
        <w:t xml:space="preserve">estimated </w:t>
      </w:r>
      <w:r w:rsidR="007875C4">
        <w:t>number</w:t>
      </w:r>
      <w:r w:rsidR="007B40A7">
        <w:t xml:space="preserve"> of student</w:t>
      </w:r>
      <w:r w:rsidR="007875C4">
        <w:t>s</w:t>
      </w:r>
      <w:r w:rsidR="00A25DC6">
        <w:t xml:space="preserve">) for </w:t>
      </w:r>
      <w:r>
        <w:t>each day of the school year</w:t>
      </w:r>
      <w:r w:rsidR="00A25DC6">
        <w:t>. Fo</w:t>
      </w:r>
      <w:r w:rsidR="00793A40">
        <w:t>r academic year 2025/2026, the service provision will begin at the earliest practicable date</w:t>
      </w:r>
      <w:r w:rsidR="00A25DC6" w:rsidRPr="00A25DC6">
        <w:t xml:space="preserve"> (specific date to be agreed</w:t>
      </w:r>
      <w:r w:rsidR="00A25DC6">
        <w:t xml:space="preserve"> and subject to confirmation of funding</w:t>
      </w:r>
      <w:r w:rsidR="00A25DC6" w:rsidRPr="00A25DC6">
        <w:t>). The school calendar will be furnished to the successful Tenderer at the beginning of each school year.</w:t>
      </w:r>
      <w:r>
        <w:t xml:space="preserve"> </w:t>
      </w:r>
    </w:p>
    <w:p w14:paraId="47BA03E9" w14:textId="7519FCF2" w:rsidR="002408C0" w:rsidRPr="00EE6D3D" w:rsidRDefault="00A25DC6" w:rsidP="00540470">
      <w:pPr>
        <w:jc w:val="both"/>
        <w:rPr>
          <w:bCs/>
        </w:rPr>
      </w:pPr>
      <w:r w:rsidRPr="00E757ED">
        <w:rPr>
          <w:b/>
        </w:rPr>
        <w:t>PL</w:t>
      </w:r>
      <w:r w:rsidR="00E757ED" w:rsidRPr="00E757ED">
        <w:rPr>
          <w:b/>
        </w:rPr>
        <w:t>E</w:t>
      </w:r>
      <w:r w:rsidRPr="00E757ED">
        <w:rPr>
          <w:b/>
        </w:rPr>
        <w:t xml:space="preserve">ASE </w:t>
      </w:r>
      <w:r w:rsidR="001746E7" w:rsidRPr="00E757ED">
        <w:rPr>
          <w:b/>
        </w:rPr>
        <w:t>NOTE:</w:t>
      </w:r>
      <w:r w:rsidR="001746E7" w:rsidRPr="00EE6D3D">
        <w:rPr>
          <w:bCs/>
        </w:rPr>
        <w:t xml:space="preserve"> </w:t>
      </w:r>
      <w:r w:rsidRPr="00EE6D3D">
        <w:rPr>
          <w:bCs/>
        </w:rPr>
        <w:t>Estimated v</w:t>
      </w:r>
      <w:r w:rsidR="006B50BD" w:rsidRPr="00EE6D3D">
        <w:rPr>
          <w:bCs/>
        </w:rPr>
        <w:t xml:space="preserve">olumes </w:t>
      </w:r>
      <w:r w:rsidRPr="00EE6D3D">
        <w:rPr>
          <w:bCs/>
        </w:rPr>
        <w:t xml:space="preserve">provided in this CFT </w:t>
      </w:r>
      <w:r w:rsidR="006B50BD" w:rsidRPr="00EE6D3D">
        <w:rPr>
          <w:bCs/>
        </w:rPr>
        <w:t xml:space="preserve">are indicative only and are subject to fluctuation. </w:t>
      </w:r>
      <w:r w:rsidR="002408C0" w:rsidRPr="00EE6D3D">
        <w:rPr>
          <w:bCs/>
        </w:rPr>
        <w:t xml:space="preserve">The exact number of students availing of the meals will </w:t>
      </w:r>
      <w:r w:rsidR="009A30E7" w:rsidRPr="00EE6D3D">
        <w:rPr>
          <w:bCs/>
        </w:rPr>
        <w:t>vary on a week-to-week basis.</w:t>
      </w:r>
      <w:r w:rsidR="001746E7" w:rsidRPr="00EE6D3D">
        <w:rPr>
          <w:bCs/>
        </w:rPr>
        <w:t xml:space="preserve"> Tenderers should note that it is not mandatory for students in the school to </w:t>
      </w:r>
      <w:r w:rsidRPr="00EE6D3D">
        <w:rPr>
          <w:bCs/>
        </w:rPr>
        <w:t xml:space="preserve">avail of </w:t>
      </w:r>
      <w:r w:rsidR="001746E7" w:rsidRPr="00EE6D3D">
        <w:rPr>
          <w:bCs/>
        </w:rPr>
        <w:t xml:space="preserve">hot meals </w:t>
      </w:r>
      <w:r w:rsidRPr="00EE6D3D">
        <w:rPr>
          <w:bCs/>
        </w:rPr>
        <w:t xml:space="preserve">on </w:t>
      </w:r>
      <w:r w:rsidR="001746E7" w:rsidRPr="00EE6D3D">
        <w:rPr>
          <w:bCs/>
        </w:rPr>
        <w:t xml:space="preserve">any </w:t>
      </w:r>
      <w:r w:rsidRPr="00EE6D3D">
        <w:rPr>
          <w:bCs/>
        </w:rPr>
        <w:t xml:space="preserve">given day or at all </w:t>
      </w:r>
      <w:r w:rsidR="001746E7" w:rsidRPr="00EE6D3D">
        <w:rPr>
          <w:bCs/>
        </w:rPr>
        <w:t>and that the</w:t>
      </w:r>
      <w:r w:rsidRPr="00EE6D3D">
        <w:rPr>
          <w:bCs/>
        </w:rPr>
        <w:t xml:space="preserve"> successful Tenderer </w:t>
      </w:r>
      <w:r w:rsidR="001746E7" w:rsidRPr="00EE6D3D">
        <w:rPr>
          <w:bCs/>
        </w:rPr>
        <w:t>will only be paid for meals requested</w:t>
      </w:r>
      <w:r w:rsidRPr="00EE6D3D">
        <w:rPr>
          <w:bCs/>
        </w:rPr>
        <w:t xml:space="preserve"> by students/their parents/guardians.</w:t>
      </w:r>
    </w:p>
    <w:p w14:paraId="4634CBE6" w14:textId="77777777" w:rsidR="00D065A6" w:rsidRDefault="00D065A6" w:rsidP="00540470">
      <w:pPr>
        <w:jc w:val="both"/>
      </w:pPr>
      <w:r>
        <w:rPr>
          <w:szCs w:val="22"/>
        </w:rPr>
        <w:t xml:space="preserve">The </w:t>
      </w:r>
      <w:r w:rsidRPr="00D065A6">
        <w:rPr>
          <w:rFonts w:cstheme="minorHAnsi"/>
          <w:szCs w:val="22"/>
        </w:rPr>
        <w:t>Contracting Authority</w:t>
      </w:r>
      <w:r w:rsidRPr="00830A49">
        <w:rPr>
          <w:szCs w:val="22"/>
        </w:rPr>
        <w:t xml:space="preserve"> shall be under no obligation to purchase any minimum number or value of </w:t>
      </w:r>
      <w:r>
        <w:rPr>
          <w:szCs w:val="22"/>
        </w:rPr>
        <w:t>Services</w:t>
      </w:r>
      <w:r w:rsidRPr="00830A49">
        <w:rPr>
          <w:szCs w:val="22"/>
        </w:rPr>
        <w:t>.</w:t>
      </w:r>
    </w:p>
    <w:p w14:paraId="727F109E" w14:textId="77777777" w:rsidR="002408C0" w:rsidRDefault="002408C0" w:rsidP="00220BB7">
      <w:pPr>
        <w:jc w:val="both"/>
      </w:pPr>
      <w:r>
        <w:t xml:space="preserve">The successful Tenderer will be required to provide accurate details of numbers of meals </w:t>
      </w:r>
      <w:r w:rsidR="0040633D">
        <w:t>served</w:t>
      </w:r>
      <w:r>
        <w:t>.</w:t>
      </w:r>
      <w:r w:rsidR="001746E7">
        <w:t xml:space="preserve"> See Section </w:t>
      </w:r>
      <w:r w:rsidR="007B40A7">
        <w:t>6.</w:t>
      </w:r>
      <w:r w:rsidR="001746E7">
        <w:t>7 for further details.</w:t>
      </w:r>
    </w:p>
    <w:p w14:paraId="0FAD63FB" w14:textId="77777777" w:rsidR="002408C0" w:rsidRPr="00824024" w:rsidRDefault="001746E7" w:rsidP="00D065A6">
      <w:pPr>
        <w:jc w:val="both"/>
      </w:pPr>
      <w:r>
        <w:t>Funding under the School Meals Scheme is based on a rate of payment per meal, per child, per day</w:t>
      </w:r>
      <w:r w:rsidR="00D065A6">
        <w:t xml:space="preserve"> as set by the DSP</w:t>
      </w:r>
      <w:r>
        <w:t>.</w:t>
      </w:r>
      <w:r w:rsidR="007B40A7">
        <w:t xml:space="preserve"> </w:t>
      </w:r>
      <w:r w:rsidR="002408C0" w:rsidRPr="00824024">
        <w:t>The current rates of payment</w:t>
      </w:r>
      <w:r w:rsidR="006B50BD">
        <w:t xml:space="preserve"> for HOT MEALS </w:t>
      </w:r>
      <w:r w:rsidR="002408C0" w:rsidRPr="00824024">
        <w:t>are as follows:</w:t>
      </w:r>
    </w:p>
    <w:tbl>
      <w:tblPr>
        <w:tblW w:w="8931" w:type="dxa"/>
        <w:tblInd w:w="-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1276"/>
        <w:gridCol w:w="1843"/>
        <w:gridCol w:w="5812"/>
      </w:tblGrid>
      <w:tr w:rsidR="00530DF4" w:rsidRPr="00530DF4" w14:paraId="0FE5CA18" w14:textId="77777777" w:rsidTr="00530DF4">
        <w:trPr>
          <w:trHeight w:val="854"/>
        </w:trPr>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09E13AED" w14:textId="77777777" w:rsidR="002408C0" w:rsidRPr="00530DF4" w:rsidRDefault="002408C0" w:rsidP="000530F5">
            <w:pPr>
              <w:spacing w:after="0" w:line="240" w:lineRule="auto"/>
              <w:jc w:val="both"/>
              <w:rPr>
                <w:rFonts w:asciiTheme="minorHAnsi" w:hAnsiTheme="minorHAnsi" w:cstheme="minorHAnsi"/>
                <w:color w:val="FFFFFF" w:themeColor="background1"/>
              </w:rPr>
            </w:pPr>
            <w:r w:rsidRPr="00530DF4">
              <w:rPr>
                <w:rFonts w:asciiTheme="minorHAnsi" w:hAnsiTheme="minorHAnsi" w:cstheme="minorHAnsi"/>
                <w:b/>
                <w:color w:val="FFFFFF" w:themeColor="background1"/>
              </w:rPr>
              <w:t>Meal</w:t>
            </w:r>
          </w:p>
        </w:tc>
        <w:tc>
          <w:tcPr>
            <w:tcW w:w="18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209E460E"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Max Rate of Payment (per student per day)</w:t>
            </w:r>
          </w:p>
        </w:tc>
        <w:tc>
          <w:tcPr>
            <w:tcW w:w="581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72F24426"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Examples of food to be provided:</w:t>
            </w:r>
          </w:p>
          <w:p w14:paraId="532D676E"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 xml:space="preserve">Any menu proposed in the tender submission </w:t>
            </w:r>
            <w:r w:rsidRPr="00530DF4">
              <w:rPr>
                <w:rFonts w:asciiTheme="minorHAnsi" w:hAnsiTheme="minorHAnsi" w:cstheme="minorHAnsi"/>
                <w:b/>
                <w:color w:val="FFFFFF" w:themeColor="background1"/>
                <w:u w:val="single"/>
              </w:rPr>
              <w:t>MUST</w:t>
            </w:r>
            <w:r w:rsidRPr="00530DF4">
              <w:rPr>
                <w:rFonts w:asciiTheme="minorHAnsi" w:hAnsiTheme="minorHAnsi" w:cstheme="minorHAnsi"/>
                <w:b/>
                <w:color w:val="FFFFFF" w:themeColor="background1"/>
              </w:rPr>
              <w:t xml:space="preserve"> be in line with the specifications in the tables below.</w:t>
            </w:r>
          </w:p>
        </w:tc>
      </w:tr>
      <w:tr w:rsidR="002408C0" w:rsidRPr="000530F5" w14:paraId="7ED2A4A8" w14:textId="77777777" w:rsidTr="00530DF4">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7D86BA1B" w14:textId="77777777" w:rsidR="002408C0" w:rsidRPr="000530F5" w:rsidRDefault="002408C0" w:rsidP="000530F5">
            <w:pPr>
              <w:spacing w:after="0" w:line="240" w:lineRule="auto"/>
              <w:jc w:val="both"/>
              <w:rPr>
                <w:rFonts w:asciiTheme="minorHAnsi" w:hAnsiTheme="minorHAnsi" w:cstheme="minorHAnsi"/>
                <w:b/>
              </w:rPr>
            </w:pPr>
            <w:r w:rsidRPr="000530F5">
              <w:rPr>
                <w:rFonts w:asciiTheme="minorHAnsi" w:hAnsiTheme="minorHAnsi" w:cstheme="minorHAnsi"/>
                <w:b/>
              </w:rPr>
              <w:t>Hot Meal</w:t>
            </w:r>
          </w:p>
          <w:p w14:paraId="349E9146" w14:textId="77777777" w:rsidR="002408C0" w:rsidRPr="000530F5" w:rsidRDefault="002408C0" w:rsidP="000530F5">
            <w:pPr>
              <w:spacing w:after="0" w:line="240" w:lineRule="auto"/>
              <w:jc w:val="both"/>
              <w:rPr>
                <w:rFonts w:asciiTheme="minorHAnsi" w:hAnsiTheme="minorHAnsi" w:cstheme="minorHAnsi"/>
                <w:b/>
              </w:rPr>
            </w:pPr>
          </w:p>
          <w:p w14:paraId="423800D2" w14:textId="77777777" w:rsidR="002408C0" w:rsidRPr="000530F5" w:rsidRDefault="002408C0" w:rsidP="000530F5">
            <w:pPr>
              <w:spacing w:after="0" w:line="240" w:lineRule="auto"/>
              <w:jc w:val="both"/>
              <w:rPr>
                <w:rFonts w:asciiTheme="minorHAnsi" w:hAnsiTheme="minorHAnsi" w:cstheme="minorHAnsi"/>
                <w:b/>
              </w:rPr>
            </w:pPr>
          </w:p>
        </w:tc>
        <w:tc>
          <w:tcPr>
            <w:tcW w:w="18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798462AF" w14:textId="77777777" w:rsidR="00824024" w:rsidRPr="000530F5" w:rsidRDefault="002408C0" w:rsidP="000530F5">
            <w:pPr>
              <w:spacing w:after="0" w:line="240" w:lineRule="auto"/>
              <w:jc w:val="both"/>
              <w:rPr>
                <w:rFonts w:asciiTheme="minorHAnsi" w:hAnsiTheme="minorHAnsi" w:cstheme="minorHAnsi"/>
                <w:b/>
                <w:bCs/>
              </w:rPr>
            </w:pPr>
            <w:r w:rsidRPr="000530F5">
              <w:rPr>
                <w:rFonts w:asciiTheme="minorHAnsi" w:hAnsiTheme="minorHAnsi" w:cstheme="minorHAnsi"/>
                <w:b/>
                <w:bCs/>
              </w:rPr>
              <w:t xml:space="preserve">€3.20 </w:t>
            </w:r>
          </w:p>
          <w:p w14:paraId="66CAD114" w14:textId="77777777" w:rsidR="002408C0" w:rsidRPr="000530F5" w:rsidRDefault="002408C0" w:rsidP="000530F5">
            <w:pPr>
              <w:spacing w:after="0" w:line="240" w:lineRule="auto"/>
              <w:jc w:val="both"/>
              <w:rPr>
                <w:rFonts w:asciiTheme="minorHAnsi" w:hAnsiTheme="minorHAnsi" w:cstheme="minorHAnsi"/>
                <w:b/>
                <w:bCs/>
              </w:rPr>
            </w:pPr>
            <w:r w:rsidRPr="000530F5">
              <w:rPr>
                <w:rFonts w:asciiTheme="minorHAnsi" w:hAnsiTheme="minorHAnsi" w:cstheme="minorHAnsi"/>
                <w:b/>
                <w:bCs/>
              </w:rPr>
              <w:t>(VAT</w:t>
            </w:r>
            <w:r w:rsidR="00824024" w:rsidRPr="000530F5">
              <w:rPr>
                <w:rFonts w:asciiTheme="minorHAnsi" w:hAnsiTheme="minorHAnsi" w:cstheme="minorHAnsi"/>
                <w:b/>
                <w:bCs/>
              </w:rPr>
              <w:t xml:space="preserve"> exempt</w:t>
            </w:r>
            <w:r w:rsidRPr="000530F5">
              <w:rPr>
                <w:rFonts w:asciiTheme="minorHAnsi" w:hAnsiTheme="minorHAnsi" w:cstheme="minorHAnsi"/>
                <w:b/>
                <w:bCs/>
              </w:rPr>
              <w:t>)</w:t>
            </w:r>
          </w:p>
        </w:tc>
        <w:tc>
          <w:tcPr>
            <w:tcW w:w="581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0DC3CFB3" w14:textId="0B573581"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b/>
                <w:bCs/>
              </w:rPr>
              <w:t>Hot Meal</w:t>
            </w:r>
            <w:r w:rsidRPr="000530F5">
              <w:rPr>
                <w:rFonts w:asciiTheme="minorHAnsi" w:hAnsiTheme="minorHAnsi" w:cstheme="minorHAnsi"/>
              </w:rPr>
              <w:t xml:space="preserve"> as per </w:t>
            </w:r>
            <w:hyperlink r:id="rId35">
              <w:r w:rsidRPr="000530F5">
                <w:rPr>
                  <w:rStyle w:val="Hyperlink"/>
                  <w:rFonts w:asciiTheme="minorHAnsi" w:hAnsiTheme="minorHAnsi" w:cstheme="minorHAnsi"/>
                </w:rPr>
                <w:t>Nutrition Standards for Hot School Meals</w:t>
              </w:r>
            </w:hyperlink>
            <w:r w:rsidR="00D84659">
              <w:t>.</w:t>
            </w:r>
          </w:p>
          <w:p w14:paraId="4B5EAA5F" w14:textId="77777777" w:rsidR="00D84659" w:rsidRDefault="00D84659" w:rsidP="000530F5">
            <w:pPr>
              <w:spacing w:after="0" w:line="240" w:lineRule="auto"/>
              <w:rPr>
                <w:rFonts w:asciiTheme="minorHAnsi" w:hAnsiTheme="minorHAnsi" w:cstheme="minorHAnsi"/>
              </w:rPr>
            </w:pPr>
          </w:p>
          <w:p w14:paraId="2C03BAEE" w14:textId="68B38E15"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These standards recommend that every Hot School Meal should contain:</w:t>
            </w:r>
          </w:p>
          <w:p w14:paraId="2626F914" w14:textId="77777777" w:rsidR="0040633D"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2 servings of vegetables, salad, or fruit. Seasonal variety</w:t>
            </w:r>
          </w:p>
          <w:p w14:paraId="402E4C15" w14:textId="04377B7A" w:rsidR="002408C0" w:rsidRPr="000530F5"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r w:rsidR="002408C0" w:rsidRPr="000530F5">
              <w:rPr>
                <w:rFonts w:asciiTheme="minorHAnsi" w:hAnsiTheme="minorHAnsi" w:cstheme="minorHAnsi"/>
              </w:rPr>
              <w:t>should be available.</w:t>
            </w:r>
          </w:p>
          <w:p w14:paraId="4B2996F9" w14:textId="77777777" w:rsidR="0040633D"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1 serving of wholemeal cereals, bread, potatoes, pasta (Incl.</w:t>
            </w:r>
          </w:p>
          <w:p w14:paraId="1591A407" w14:textId="778CBD45" w:rsidR="002408C0" w:rsidRPr="000530F5"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r w:rsidR="002408C0" w:rsidRPr="000530F5">
              <w:rPr>
                <w:rFonts w:asciiTheme="minorHAnsi" w:hAnsiTheme="minorHAnsi" w:cstheme="minorHAnsi"/>
              </w:rPr>
              <w:t>brown) and rice (Incl. brown).</w:t>
            </w:r>
          </w:p>
          <w:p w14:paraId="0F4E64A8"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1 serving of meat, poultry, fish, egg, beans, and nuts.</w:t>
            </w:r>
          </w:p>
          <w:p w14:paraId="0A332F8B" w14:textId="77777777" w:rsidR="00D84659"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p>
          <w:p w14:paraId="4D7838C7" w14:textId="2BAC4080" w:rsidR="002408C0" w:rsidRPr="000530F5" w:rsidRDefault="002408C0" w:rsidP="000530F5">
            <w:pPr>
              <w:spacing w:after="0" w:line="240" w:lineRule="auto"/>
              <w:rPr>
                <w:rFonts w:asciiTheme="minorHAnsi" w:hAnsiTheme="minorHAnsi" w:cstheme="minorHAnsi"/>
                <w:b/>
                <w:bCs/>
              </w:rPr>
            </w:pPr>
            <w:r w:rsidRPr="000530F5">
              <w:rPr>
                <w:rFonts w:asciiTheme="minorHAnsi" w:hAnsiTheme="minorHAnsi" w:cstheme="minorHAnsi"/>
                <w:b/>
                <w:bCs/>
              </w:rPr>
              <w:t>Examples of food to be provided in a Hot School Meal are:</w:t>
            </w:r>
          </w:p>
          <w:p w14:paraId="5DAFADB2" w14:textId="4DEAC6C9"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a serving of meat (50-75g), poultry (50-75g), fish (100g), eggs</w:t>
            </w:r>
            <w:r w:rsidR="008B651E">
              <w:rPr>
                <w:rFonts w:asciiTheme="minorHAnsi" w:hAnsiTheme="minorHAnsi" w:cstheme="minorHAnsi"/>
              </w:rPr>
              <w:t xml:space="preserve"> </w:t>
            </w:r>
            <w:r w:rsidRPr="000530F5">
              <w:rPr>
                <w:rFonts w:asciiTheme="minorHAnsi" w:hAnsiTheme="minorHAnsi" w:cstheme="minorHAnsi"/>
              </w:rPr>
              <w:t>(2), beans/peas/lentils (120g) or cheese (25g) for vegetarian</w:t>
            </w:r>
            <w:r w:rsidR="008B651E">
              <w:rPr>
                <w:rFonts w:asciiTheme="minorHAnsi" w:hAnsiTheme="minorHAnsi" w:cstheme="minorHAnsi"/>
              </w:rPr>
              <w:t xml:space="preserve"> </w:t>
            </w:r>
            <w:r w:rsidRPr="000530F5">
              <w:rPr>
                <w:rFonts w:asciiTheme="minorHAnsi" w:hAnsiTheme="minorHAnsi" w:cstheme="minorHAnsi"/>
              </w:rPr>
              <w:t>options.</w:t>
            </w:r>
          </w:p>
          <w:p w14:paraId="37A76EDD"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a serving of cooked vegetables (80g).</w:t>
            </w:r>
          </w:p>
          <w:p w14:paraId="2D54EF06"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xml:space="preserve">• a serving of fruit: apple, pear, orange, or banana (approx. 80g – smaller child-size servings for younger children). </w:t>
            </w:r>
          </w:p>
          <w:p w14:paraId="167E1AB1" w14:textId="6F559731" w:rsidR="002408C0" w:rsidRPr="000530F5" w:rsidRDefault="002408C0" w:rsidP="008B651E">
            <w:pPr>
              <w:spacing w:after="0" w:line="240" w:lineRule="auto"/>
              <w:rPr>
                <w:rFonts w:asciiTheme="minorHAnsi" w:hAnsiTheme="minorHAnsi" w:cstheme="minorHAnsi"/>
              </w:rPr>
            </w:pPr>
            <w:r w:rsidRPr="000530F5">
              <w:rPr>
                <w:rFonts w:asciiTheme="minorHAnsi" w:hAnsiTheme="minorHAnsi" w:cstheme="minorHAnsi"/>
              </w:rPr>
              <w:t>• a serving of potatoes (2 medium or 4 small; 100-120g), pasta, rice, or noodles - all cooked (1 cup or approx. 90g)</w:t>
            </w:r>
            <w:r w:rsidR="008B651E">
              <w:rPr>
                <w:rFonts w:asciiTheme="minorHAnsi" w:hAnsiTheme="minorHAnsi" w:cstheme="minorHAnsi"/>
              </w:rPr>
              <w:t>.</w:t>
            </w:r>
          </w:p>
        </w:tc>
      </w:tr>
    </w:tbl>
    <w:p w14:paraId="7203AF3F" w14:textId="77777777" w:rsidR="00C77CE7" w:rsidRDefault="00C77CE7" w:rsidP="00540470">
      <w:pPr>
        <w:jc w:val="both"/>
        <w:rPr>
          <w:b/>
          <w:bCs/>
        </w:rPr>
      </w:pPr>
    </w:p>
    <w:p w14:paraId="12670B96" w14:textId="10CA1B50" w:rsidR="002408C0" w:rsidRDefault="006B50BD" w:rsidP="00540470">
      <w:pPr>
        <w:jc w:val="both"/>
      </w:pPr>
      <w:r>
        <w:rPr>
          <w:b/>
          <w:bCs/>
        </w:rPr>
        <w:t xml:space="preserve">PLEASE NOTE: the Maximum </w:t>
      </w:r>
      <w:r w:rsidRPr="006B50BD">
        <w:rPr>
          <w:b/>
          <w:bCs/>
        </w:rPr>
        <w:t>Rate of Payment (per student per day)</w:t>
      </w:r>
      <w:r>
        <w:rPr>
          <w:b/>
          <w:bCs/>
        </w:rPr>
        <w:t xml:space="preserve"> set out </w:t>
      </w:r>
      <w:r w:rsidR="008B651E">
        <w:rPr>
          <w:b/>
          <w:bCs/>
        </w:rPr>
        <w:t xml:space="preserve">above </w:t>
      </w:r>
      <w:r w:rsidR="008B651E" w:rsidRPr="00824024">
        <w:t>(</w:t>
      </w:r>
      <w:r w:rsidR="002408C0" w:rsidRPr="00824024">
        <w:t>VAT</w:t>
      </w:r>
      <w:r w:rsidR="00824024" w:rsidRPr="00824024">
        <w:t xml:space="preserve"> Exempt</w:t>
      </w:r>
      <w:r w:rsidR="002408C0" w:rsidRPr="00824024">
        <w:t xml:space="preserve">) is the </w:t>
      </w:r>
      <w:r w:rsidR="00540470">
        <w:t xml:space="preserve">maximum sum payable </w:t>
      </w:r>
      <w:r w:rsidR="00540470" w:rsidRPr="00540470">
        <w:t>per student per day</w:t>
      </w:r>
      <w:r w:rsidR="00540470" w:rsidRPr="00540470" w:rsidDel="00540470">
        <w:t xml:space="preserve"> </w:t>
      </w:r>
      <w:r w:rsidR="00540470">
        <w:t xml:space="preserve">and the only </w:t>
      </w:r>
      <w:r w:rsidR="002408C0" w:rsidRPr="00824024">
        <w:t xml:space="preserve">basis for </w:t>
      </w:r>
      <w:r w:rsidR="00540470">
        <w:t xml:space="preserve">charging </w:t>
      </w:r>
      <w:r w:rsidR="002408C0" w:rsidRPr="00824024">
        <w:t>under th</w:t>
      </w:r>
      <w:r w:rsidR="0040633D">
        <w:t>e</w:t>
      </w:r>
      <w:r w:rsidR="002408C0" w:rsidRPr="00824024">
        <w:t xml:space="preserve"> </w:t>
      </w:r>
      <w:r w:rsidR="0040633D">
        <w:t>proposed</w:t>
      </w:r>
      <w:r>
        <w:t xml:space="preserve"> Services C</w:t>
      </w:r>
      <w:r w:rsidR="002408C0" w:rsidRPr="00824024">
        <w:t>ontract.</w:t>
      </w:r>
      <w:r w:rsidR="00540470" w:rsidRPr="00540470">
        <w:t xml:space="preserve"> </w:t>
      </w:r>
      <w:r w:rsidR="00540470">
        <w:t xml:space="preserve">The successful Tenderer shall not charge nor seek any contribution from </w:t>
      </w:r>
      <w:r w:rsidR="00540470" w:rsidRPr="00540470">
        <w:t>students</w:t>
      </w:r>
      <w:r w:rsidR="00540470">
        <w:t xml:space="preserve">, </w:t>
      </w:r>
      <w:r w:rsidR="00540470" w:rsidRPr="00540470">
        <w:lastRenderedPageBreak/>
        <w:t>parents</w:t>
      </w:r>
      <w:r w:rsidR="00540470">
        <w:t xml:space="preserve">, </w:t>
      </w:r>
      <w:r w:rsidR="00540470" w:rsidRPr="00540470">
        <w:t xml:space="preserve">guardians </w:t>
      </w:r>
      <w:r w:rsidR="00540470">
        <w:t>or any other person or entity towards the cost of the meals or the provision of the Services.</w:t>
      </w:r>
    </w:p>
    <w:p w14:paraId="16342B2C" w14:textId="77777777" w:rsidR="00681B87" w:rsidRDefault="00681B87" w:rsidP="00EE6D3D">
      <w:pPr>
        <w:pStyle w:val="NoSpacing"/>
        <w:jc w:val="both"/>
        <w:rPr>
          <w:rFonts w:eastAsia="Times New Roman"/>
          <w:szCs w:val="24"/>
          <w:lang w:val="en-GB"/>
        </w:rPr>
      </w:pPr>
      <w:r w:rsidRPr="00EE6D3D">
        <w:rPr>
          <w:rFonts w:eastAsia="Times New Roman"/>
          <w:szCs w:val="24"/>
          <w:lang w:val="en-GB"/>
        </w:rPr>
        <w:t>Tenderers are required to confirm their agreement to providing the School Meals Service for</w:t>
      </w:r>
      <w:r w:rsidR="001746E7">
        <w:rPr>
          <w:rFonts w:eastAsia="Times New Roman"/>
          <w:szCs w:val="24"/>
          <w:lang w:val="en-GB"/>
        </w:rPr>
        <w:t xml:space="preserve"> </w:t>
      </w:r>
      <w:r w:rsidRPr="00EE6D3D">
        <w:rPr>
          <w:rFonts w:eastAsia="Times New Roman"/>
          <w:szCs w:val="24"/>
          <w:lang w:val="en-GB"/>
        </w:rPr>
        <w:t>the rates stated above. Please refer to the Tender Response Document – Appendix 2.</w:t>
      </w:r>
    </w:p>
    <w:p w14:paraId="61B37823" w14:textId="77777777" w:rsidR="005430B8" w:rsidRPr="006B50BD" w:rsidRDefault="005430B8" w:rsidP="00EE6D3D">
      <w:pPr>
        <w:pStyle w:val="NoSpacing"/>
        <w:jc w:val="both"/>
      </w:pPr>
    </w:p>
    <w:p w14:paraId="6A68FADE" w14:textId="77777777" w:rsidR="002408C0" w:rsidRPr="00F17E59" w:rsidRDefault="002408C0" w:rsidP="00034298">
      <w:pPr>
        <w:pStyle w:val="Heading2"/>
        <w:numPr>
          <w:ilvl w:val="0"/>
          <w:numId w:val="25"/>
        </w:numPr>
        <w:spacing w:before="0" w:after="120"/>
        <w:jc w:val="both"/>
      </w:pPr>
      <w:r w:rsidRPr="00F17E59">
        <w:t>Executive Summary of the Services to be provided</w:t>
      </w:r>
    </w:p>
    <w:p w14:paraId="586D0637" w14:textId="01B90191" w:rsidR="007A3AB0" w:rsidRDefault="007A3AB0" w:rsidP="00220BB7">
      <w:pPr>
        <w:jc w:val="both"/>
      </w:pPr>
      <w:r>
        <w:t xml:space="preserve">In respect of </w:t>
      </w:r>
      <w:r w:rsidR="009A30E7">
        <w:t>the</w:t>
      </w:r>
      <w:r>
        <w:t xml:space="preserve"> service delivery model </w:t>
      </w:r>
      <w:r w:rsidR="00F906D0">
        <w:t xml:space="preserve">set out at </w:t>
      </w:r>
      <w:r w:rsidR="005E695A">
        <w:t xml:space="preserve">Part 1 Section </w:t>
      </w:r>
      <w:r>
        <w:t>1.</w:t>
      </w:r>
      <w:r w:rsidR="007B2187">
        <w:t>2</w:t>
      </w:r>
      <w:r>
        <w:t xml:space="preserve"> above,</w:t>
      </w:r>
      <w:r w:rsidR="00AD43B9">
        <w:t xml:space="preserve"> and without prejudice to the generality of the Services required and set out in Appendix </w:t>
      </w:r>
      <w:r w:rsidR="008B651E">
        <w:t>1, the</w:t>
      </w:r>
      <w:r>
        <w:t xml:space="preserve"> successful Tenderer will be fully responsible for:</w:t>
      </w:r>
    </w:p>
    <w:p w14:paraId="6D61A1CA" w14:textId="2F4F9EDE" w:rsidR="00CC1492" w:rsidRDefault="00DD53BA" w:rsidP="00034298">
      <w:pPr>
        <w:pStyle w:val="ListParagraph"/>
        <w:numPr>
          <w:ilvl w:val="0"/>
          <w:numId w:val="46"/>
        </w:numPr>
        <w:jc w:val="both"/>
      </w:pPr>
      <w:r>
        <w:t>e</w:t>
      </w:r>
      <w:r w:rsidR="0040633D">
        <w:t>nsur</w:t>
      </w:r>
      <w:r>
        <w:t xml:space="preserve">ing </w:t>
      </w:r>
      <w:r w:rsidR="0040633D">
        <w:t xml:space="preserve">all staff </w:t>
      </w:r>
      <w:r w:rsidR="0040633D" w:rsidRPr="00F9036D">
        <w:t xml:space="preserve">are </w:t>
      </w:r>
      <w:r w:rsidR="0040633D">
        <w:t xml:space="preserve">supervised, instructed and trained in food </w:t>
      </w:r>
      <w:r w:rsidR="008B651E">
        <w:t>hygiene and</w:t>
      </w:r>
      <w:r w:rsidR="0040633D">
        <w:t xml:space="preserve"> all other matters, including Child Protection, commensurate with their work activity;</w:t>
      </w:r>
    </w:p>
    <w:p w14:paraId="7AF09C4F" w14:textId="0F93825D" w:rsidR="005A1C4D" w:rsidRDefault="007A3AB0" w:rsidP="00CC1492">
      <w:pPr>
        <w:pStyle w:val="ListParagraph"/>
        <w:jc w:val="both"/>
      </w:pPr>
      <w:r>
        <w:t xml:space="preserve">FSAI Guidelines on food hygiene training are available on </w:t>
      </w:r>
      <w:hyperlink r:id="rId36" w:history="1">
        <w:r w:rsidRPr="008B651E">
          <w:rPr>
            <w:rStyle w:val="Hyperlink"/>
          </w:rPr>
          <w:t>FSAI.ie</w:t>
        </w:r>
      </w:hyperlink>
      <w:r w:rsidR="00C77CE7">
        <w:t>;</w:t>
      </w:r>
      <w:r>
        <w:t xml:space="preserve"> </w:t>
      </w:r>
    </w:p>
    <w:p w14:paraId="7BA970D7" w14:textId="77777777" w:rsidR="005C1F99" w:rsidRDefault="005C1F99" w:rsidP="00034298">
      <w:pPr>
        <w:pStyle w:val="ListParagraph"/>
        <w:numPr>
          <w:ilvl w:val="0"/>
          <w:numId w:val="46"/>
        </w:numPr>
        <w:jc w:val="both"/>
      </w:pPr>
      <w:r w:rsidRPr="00CC1492">
        <w:rPr>
          <w:rFonts w:asciiTheme="minorHAnsi" w:hAnsiTheme="minorHAnsi" w:cstheme="minorHAnsi"/>
          <w:szCs w:val="22"/>
        </w:rPr>
        <w:t>compliance with the Garda Vetting process for all staff, as set out at 6.6.3 below</w:t>
      </w:r>
      <w:r w:rsidR="003E6245" w:rsidRPr="00CC1492">
        <w:rPr>
          <w:rFonts w:asciiTheme="minorHAnsi" w:hAnsiTheme="minorHAnsi" w:cstheme="minorHAnsi"/>
          <w:szCs w:val="22"/>
        </w:rPr>
        <w:t>. Only staff who have completed their Garda Vetting to the satisfaction of the Contracting Authority will be permitted to work on the school campus</w:t>
      </w:r>
    </w:p>
    <w:p w14:paraId="2E5AE8E9" w14:textId="0EA04319" w:rsidR="007A3AB0" w:rsidRDefault="007A3AB0" w:rsidP="00034298">
      <w:pPr>
        <w:pStyle w:val="ListParagraph"/>
        <w:numPr>
          <w:ilvl w:val="0"/>
          <w:numId w:val="46"/>
        </w:numPr>
        <w:jc w:val="both"/>
      </w:pPr>
      <w:r>
        <w:t xml:space="preserve">compliance with the Department of Education Technical Note Guidance </w:t>
      </w:r>
      <w:hyperlink r:id="rId37" w:history="1">
        <w:r w:rsidR="002F7FB1" w:rsidRPr="00CC1492">
          <w:rPr>
            <w:rStyle w:val="Hyperlink"/>
            <w:rFonts w:asciiTheme="minorHAnsi" w:hAnsiTheme="minorHAnsi" w:cstheme="minorHAnsi"/>
            <w:b/>
            <w:bCs/>
            <w:szCs w:val="22"/>
            <w:lang w:val="en-IE"/>
          </w:rPr>
          <w:t>SDG02 TN-06</w:t>
        </w:r>
      </w:hyperlink>
      <w:r w:rsidR="00824024">
        <w:t>;</w:t>
      </w:r>
    </w:p>
    <w:p w14:paraId="70A5EF69" w14:textId="77777777" w:rsidR="007A3AB0" w:rsidRDefault="007A3AB0" w:rsidP="00034298">
      <w:pPr>
        <w:pStyle w:val="ListParagraph"/>
        <w:numPr>
          <w:ilvl w:val="0"/>
          <w:numId w:val="46"/>
        </w:numPr>
        <w:jc w:val="both"/>
      </w:pPr>
      <w:r>
        <w:t xml:space="preserve">the supply, operation and maintenance of all necessary food preparation, serving and delivery equipment; </w:t>
      </w:r>
    </w:p>
    <w:p w14:paraId="28DE74E6" w14:textId="77777777" w:rsidR="007A3AB0" w:rsidRDefault="007A3AB0" w:rsidP="00034298">
      <w:pPr>
        <w:pStyle w:val="ListParagraph"/>
        <w:numPr>
          <w:ilvl w:val="0"/>
          <w:numId w:val="46"/>
        </w:numPr>
        <w:jc w:val="both"/>
      </w:pPr>
      <w:r>
        <w:t>providing a healthy, nutritionally balanced comprehensive menu. It is preferable that food items are prepared fresh from raw ingredients</w:t>
      </w:r>
      <w:r w:rsidR="00824024">
        <w:t>;</w:t>
      </w:r>
    </w:p>
    <w:p w14:paraId="2A70812F" w14:textId="77777777" w:rsidR="00F76984" w:rsidRDefault="007A3AB0" w:rsidP="00034298">
      <w:pPr>
        <w:pStyle w:val="ListParagraph"/>
        <w:numPr>
          <w:ilvl w:val="0"/>
          <w:numId w:val="46"/>
        </w:numPr>
        <w:jc w:val="both"/>
      </w:pPr>
      <w:r>
        <w:t xml:space="preserve">ensuring the correct food temperature in compliance with </w:t>
      </w:r>
      <w:r w:rsidR="009D382B">
        <w:t>food legislation</w:t>
      </w:r>
      <w:r>
        <w:t>, from the point of delivery up to the time of serving</w:t>
      </w:r>
      <w:r w:rsidR="00824024">
        <w:t>;</w:t>
      </w:r>
    </w:p>
    <w:p w14:paraId="5DBC8B17" w14:textId="329C1F7B" w:rsidR="005A1C4D" w:rsidRDefault="005A1C4D" w:rsidP="00034298">
      <w:pPr>
        <w:pStyle w:val="ListParagraph"/>
        <w:numPr>
          <w:ilvl w:val="0"/>
          <w:numId w:val="46"/>
        </w:numPr>
        <w:jc w:val="both"/>
      </w:pPr>
      <w:r>
        <w:t>the delivery and distribution of the Hot Meals in the school;</w:t>
      </w:r>
      <w:r w:rsidR="00215DD7" w:rsidRPr="00CC1492">
        <w:rPr>
          <w:b/>
          <w:bCs/>
        </w:rPr>
        <w:t xml:space="preserve"> </w:t>
      </w:r>
    </w:p>
    <w:p w14:paraId="2530CCB2" w14:textId="34CA9EC4" w:rsidR="00465CEB" w:rsidRDefault="00465CEB" w:rsidP="00034298">
      <w:pPr>
        <w:pStyle w:val="ListParagraph"/>
        <w:numPr>
          <w:ilvl w:val="0"/>
          <w:numId w:val="46"/>
        </w:numPr>
        <w:jc w:val="both"/>
      </w:pPr>
      <w:r w:rsidRPr="00465CEB">
        <w:t xml:space="preserve">compliance </w:t>
      </w:r>
      <w:r>
        <w:t xml:space="preserve">generally </w:t>
      </w:r>
      <w:r w:rsidRPr="00465CEB">
        <w:t>with all food legislation</w:t>
      </w:r>
      <w:r w:rsidR="00F76984">
        <w:t>;</w:t>
      </w:r>
      <w:r w:rsidRPr="00465CEB">
        <w:t xml:space="preserve"> </w:t>
      </w:r>
    </w:p>
    <w:p w14:paraId="5C298C3F" w14:textId="7A8CD6C2" w:rsidR="005A1C4D" w:rsidRDefault="005A1C4D" w:rsidP="00034298">
      <w:pPr>
        <w:pStyle w:val="ListParagraph"/>
        <w:numPr>
          <w:ilvl w:val="0"/>
          <w:numId w:val="46"/>
        </w:numPr>
        <w:jc w:val="both"/>
      </w:pPr>
      <w:r>
        <w:t>serving/handling of the meals to all students;</w:t>
      </w:r>
    </w:p>
    <w:p w14:paraId="40F646F2" w14:textId="77777777" w:rsidR="007A3AB0" w:rsidRDefault="007A3AB0" w:rsidP="00034298">
      <w:pPr>
        <w:pStyle w:val="ListParagraph"/>
        <w:numPr>
          <w:ilvl w:val="0"/>
          <w:numId w:val="46"/>
        </w:numPr>
        <w:jc w:val="both"/>
      </w:pPr>
      <w:r>
        <w:t>cleaning and disinfection of all</w:t>
      </w:r>
      <w:r w:rsidR="0082549A">
        <w:t xml:space="preserve"> equipment, utensils/crockery and</w:t>
      </w:r>
      <w:r w:rsidR="005A1C4D">
        <w:t xml:space="preserve"> the food </w:t>
      </w:r>
      <w:r>
        <w:t>preparation</w:t>
      </w:r>
      <w:r w:rsidR="005A1C4D" w:rsidRPr="00CC1492">
        <w:rPr>
          <w:rFonts w:asciiTheme="minorHAnsi" w:hAnsiTheme="minorHAnsi" w:cstheme="minorHAnsi"/>
          <w:b/>
          <w:iCs/>
          <w:caps/>
          <w:color w:val="000080"/>
          <w:szCs w:val="22"/>
        </w:rPr>
        <w:t xml:space="preserve"> </w:t>
      </w:r>
      <w:r w:rsidR="005A1C4D" w:rsidRPr="00ED7BF4">
        <w:t xml:space="preserve">area </w:t>
      </w:r>
      <w:r w:rsidR="005A1C4D">
        <w:t xml:space="preserve">and/or servery </w:t>
      </w:r>
      <w:r w:rsidR="005A1C4D" w:rsidRPr="00ED7BF4">
        <w:t>facility</w:t>
      </w:r>
      <w:r>
        <w:t xml:space="preserve"> each day, keeping the areas free of litter and food debris at all times</w:t>
      </w:r>
      <w:r w:rsidR="00824024">
        <w:t>;</w:t>
      </w:r>
    </w:p>
    <w:p w14:paraId="430C87A2" w14:textId="77777777" w:rsidR="003B6F5C" w:rsidRPr="00CC1492" w:rsidRDefault="003B6F5C" w:rsidP="00034298">
      <w:pPr>
        <w:pStyle w:val="ListParagraph"/>
        <w:numPr>
          <w:ilvl w:val="0"/>
          <w:numId w:val="46"/>
        </w:numPr>
        <w:jc w:val="both"/>
        <w:rPr>
          <w:b/>
          <w:bCs/>
        </w:rPr>
      </w:pPr>
      <w:r>
        <w:t>w</w:t>
      </w:r>
      <w:r w:rsidR="007A3AB0">
        <w:t xml:space="preserve">aste </w:t>
      </w:r>
      <w:r w:rsidR="00645BE5">
        <w:t>prevention</w:t>
      </w:r>
      <w:r>
        <w:t>;</w:t>
      </w:r>
      <w:r w:rsidR="007A3AB0">
        <w:t xml:space="preserve"> </w:t>
      </w:r>
    </w:p>
    <w:p w14:paraId="49639FF1" w14:textId="77777777" w:rsidR="00CC1492" w:rsidRDefault="003B6F5C" w:rsidP="00034298">
      <w:pPr>
        <w:pStyle w:val="ListParagraph"/>
        <w:numPr>
          <w:ilvl w:val="0"/>
          <w:numId w:val="46"/>
        </w:numPr>
        <w:jc w:val="both"/>
      </w:pPr>
      <w:r>
        <w:t>daily w</w:t>
      </w:r>
      <w:r w:rsidRPr="003B6F5C">
        <w:t>aste management</w:t>
      </w:r>
      <w:r>
        <w:t xml:space="preserve"> including but not limited to food waste and packaging</w:t>
      </w:r>
      <w:r w:rsidR="0047302D">
        <w:t xml:space="preserve"> and the daily removal of same </w:t>
      </w:r>
      <w:r w:rsidR="007A3AB0">
        <w:t xml:space="preserve">from the school </w:t>
      </w:r>
      <w:r w:rsidR="005A1C4D">
        <w:t>campus</w:t>
      </w:r>
      <w:r w:rsidR="00F76984">
        <w:t xml:space="preserve">. The successful Tenderer </w:t>
      </w:r>
      <w:r w:rsidR="0047302D">
        <w:t xml:space="preserve">shall comply with all </w:t>
      </w:r>
      <w:r>
        <w:t>relevant</w:t>
      </w:r>
      <w:r w:rsidR="0047302D">
        <w:t xml:space="preserve"> </w:t>
      </w:r>
      <w:r>
        <w:t>waste transportation licencing</w:t>
      </w:r>
      <w:r w:rsidR="00F76984">
        <w:t xml:space="preserve"> requirements</w:t>
      </w:r>
      <w:r>
        <w:t>;</w:t>
      </w:r>
    </w:p>
    <w:p w14:paraId="79488337" w14:textId="52560751" w:rsidR="001A5381" w:rsidRPr="00CC1492" w:rsidRDefault="001A5381" w:rsidP="00CC1492">
      <w:pPr>
        <w:pStyle w:val="ListParagraph"/>
        <w:jc w:val="both"/>
      </w:pPr>
      <w:r w:rsidRPr="00CC1492">
        <w:rPr>
          <w:b/>
          <w:bCs/>
        </w:rPr>
        <w:t>It is important to note that under no circumstances are students allowed to take uneaten food home</w:t>
      </w:r>
    </w:p>
    <w:p w14:paraId="2B2D7E52" w14:textId="0C693C35" w:rsidR="00F76984" w:rsidRDefault="00F76984" w:rsidP="00034298">
      <w:pPr>
        <w:pStyle w:val="ListParagraph"/>
        <w:numPr>
          <w:ilvl w:val="0"/>
          <w:numId w:val="46"/>
        </w:numPr>
        <w:jc w:val="both"/>
      </w:pPr>
      <w:r>
        <w:t>p</w:t>
      </w:r>
      <w:r w:rsidRPr="00F76984">
        <w:t>est control within waste areas, food storage, preparation and services areas</w:t>
      </w:r>
      <w:r w:rsidR="000414DB">
        <w:t>;</w:t>
      </w:r>
    </w:p>
    <w:p w14:paraId="16D0B2D4" w14:textId="2E762A34" w:rsidR="00DD53BA" w:rsidRDefault="000414DB" w:rsidP="00034298">
      <w:pPr>
        <w:pStyle w:val="ListParagraph"/>
        <w:numPr>
          <w:ilvl w:val="0"/>
          <w:numId w:val="46"/>
        </w:numPr>
        <w:jc w:val="both"/>
      </w:pPr>
      <w:r>
        <w:t>Utility costs as set out in 6.9 below.</w:t>
      </w:r>
    </w:p>
    <w:p w14:paraId="623CEC56" w14:textId="063DD98C" w:rsidR="000F1980" w:rsidRDefault="00DD53BA" w:rsidP="00053A10">
      <w:pPr>
        <w:jc w:val="both"/>
      </w:pPr>
      <w:r>
        <w:t xml:space="preserve">The successful Tenderer </w:t>
      </w:r>
      <w:r w:rsidR="005E695A">
        <w:t xml:space="preserve">will be </w:t>
      </w:r>
      <w:r>
        <w:t>a</w:t>
      </w:r>
      <w:r w:rsidR="007A3AB0">
        <w:t>ccountable to the Principal and Board of Management of the school for the safety and quality of the food service provided, including any ongoing improvements that need to be made.</w:t>
      </w:r>
    </w:p>
    <w:p w14:paraId="56438BD0" w14:textId="77777777" w:rsidR="001A5381" w:rsidRDefault="00A52B19" w:rsidP="00053A10">
      <w:pPr>
        <w:jc w:val="both"/>
      </w:pPr>
      <w:r>
        <w:t xml:space="preserve">See section 6 below for further details on the </w:t>
      </w:r>
      <w:r w:rsidRPr="00A52B19">
        <w:t xml:space="preserve">individual service requirements which the successful </w:t>
      </w:r>
      <w:r>
        <w:t>T</w:t>
      </w:r>
      <w:r w:rsidRPr="00A52B19">
        <w:t xml:space="preserve">enderer </w:t>
      </w:r>
      <w:r>
        <w:t xml:space="preserve">will be required to </w:t>
      </w:r>
      <w:r w:rsidRPr="00A52B19">
        <w:t>deliver</w:t>
      </w:r>
      <w:r>
        <w:t>.</w:t>
      </w:r>
    </w:p>
    <w:p w14:paraId="62779333" w14:textId="77777777" w:rsidR="005430B8" w:rsidRDefault="005430B8" w:rsidP="00053A10">
      <w:pPr>
        <w:jc w:val="both"/>
      </w:pPr>
    </w:p>
    <w:p w14:paraId="3CEC53C7" w14:textId="77777777" w:rsidR="00623BE8" w:rsidRPr="002656DE" w:rsidRDefault="006B50BD" w:rsidP="00034298">
      <w:pPr>
        <w:pStyle w:val="Heading2"/>
        <w:numPr>
          <w:ilvl w:val="0"/>
          <w:numId w:val="25"/>
        </w:numPr>
        <w:spacing w:before="0" w:after="120"/>
        <w:jc w:val="both"/>
      </w:pPr>
      <w:r w:rsidRPr="00F17E59">
        <w:lastRenderedPageBreak/>
        <w:t>Food Business Operators</w:t>
      </w:r>
    </w:p>
    <w:p w14:paraId="5156CDF6" w14:textId="2D63C5E2" w:rsidR="00623BE8" w:rsidRDefault="007B2187" w:rsidP="00220BB7">
      <w:pPr>
        <w:jc w:val="both"/>
      </w:pPr>
      <w:r>
        <w:t>It</w:t>
      </w:r>
      <w:r w:rsidR="007B40A7">
        <w:t xml:space="preserve"> is a pre-condition to the commencement of the Services Contract that t</w:t>
      </w:r>
      <w:r w:rsidR="00623BE8">
        <w:t xml:space="preserve">he successful Tenderer, as the Food Business Operator, shall not operate any food business </w:t>
      </w:r>
      <w:r w:rsidR="007B40A7">
        <w:t xml:space="preserve">at or from the </w:t>
      </w:r>
      <w:r w:rsidR="00D62D2C">
        <w:t>school</w:t>
      </w:r>
      <w:r w:rsidR="007B40A7">
        <w:t xml:space="preserve"> campus </w:t>
      </w:r>
      <w:r w:rsidR="00623BE8">
        <w:t xml:space="preserve">unless and until it has registered the name of the food business, the address of </w:t>
      </w:r>
      <w:r w:rsidR="0090390E">
        <w:t>the school</w:t>
      </w:r>
      <w:r w:rsidR="00623BE8">
        <w:t>, and the nature of the food business operated therein,</w:t>
      </w:r>
      <w:r w:rsidR="0077443D">
        <w:t xml:space="preserve"> with the HSE.</w:t>
      </w:r>
    </w:p>
    <w:p w14:paraId="0A2839F3" w14:textId="77777777" w:rsidR="001B6CFC" w:rsidRDefault="00623BE8" w:rsidP="00181016">
      <w:pPr>
        <w:jc w:val="both"/>
      </w:pPr>
      <w:r>
        <w:t xml:space="preserve">The successful Tenderer shall notify the Health Service Executive (HSE) </w:t>
      </w:r>
      <w:r w:rsidR="008B4128" w:rsidRPr="00ED7BF4">
        <w:t>or the Department of</w:t>
      </w:r>
      <w:r w:rsidR="00181016">
        <w:t xml:space="preserve"> </w:t>
      </w:r>
      <w:r w:rsidR="008B4128" w:rsidRPr="00ED7BF4">
        <w:t>Agriculture, Food and the Marine, as appropriate to their operation</w:t>
      </w:r>
      <w:r w:rsidR="005E695A">
        <w:t>,</w:t>
      </w:r>
      <w:r w:rsidR="008B4128">
        <w:t xml:space="preserve"> </w:t>
      </w:r>
      <w:r>
        <w:t xml:space="preserve">of each food establishment under its control that undertakes any stage of the production, processing, or distribution of food, for the purpose of registration. The successful Tenderer shall ensure that all such information remains accurate and up to date throughout the </w:t>
      </w:r>
      <w:r w:rsidR="005A1C4D">
        <w:t xml:space="preserve">Term </w:t>
      </w:r>
      <w:r>
        <w:t>of this Agreement.</w:t>
      </w:r>
      <w:r w:rsidR="001B6CFC">
        <w:t xml:space="preserve"> </w:t>
      </w:r>
    </w:p>
    <w:p w14:paraId="4443E21D" w14:textId="7C746AEC" w:rsidR="00623BE8" w:rsidRDefault="00623BE8" w:rsidP="00220BB7">
      <w:pPr>
        <w:jc w:val="both"/>
      </w:pPr>
      <w:r>
        <w:t>The successful Tenderer shall notify the Health Service Executive (HSE)</w:t>
      </w:r>
      <w:r w:rsidR="008B4128" w:rsidRPr="00ED7BF4">
        <w:t xml:space="preserve"> or the Department </w:t>
      </w:r>
      <w:r w:rsidR="0000597B" w:rsidRPr="00ED7BF4">
        <w:t>of Agriculture</w:t>
      </w:r>
      <w:r w:rsidR="008B4128" w:rsidRPr="00ED7BF4">
        <w:t>, Food and the Marine, as appropriate to their operation</w:t>
      </w:r>
      <w:r w:rsidR="005E695A">
        <w:t>,</w:t>
      </w:r>
      <w:r>
        <w:t xml:space="preserve"> in writing of the following for registration purposes:</w:t>
      </w:r>
    </w:p>
    <w:p w14:paraId="7B464D45" w14:textId="77777777" w:rsidR="00623BE8" w:rsidRDefault="00623BE8" w:rsidP="00CC1492">
      <w:pPr>
        <w:spacing w:after="0"/>
        <w:ind w:left="1440"/>
        <w:jc w:val="both"/>
      </w:pPr>
      <w:r>
        <w:t xml:space="preserve">(a) </w:t>
      </w:r>
      <w:r w:rsidR="00436CA7">
        <w:tab/>
      </w:r>
      <w:r>
        <w:t>its name and legal form</w:t>
      </w:r>
      <w:r w:rsidR="00436CA7">
        <w:t>;</w:t>
      </w:r>
    </w:p>
    <w:p w14:paraId="530F4EFE" w14:textId="77777777" w:rsidR="00623BE8" w:rsidRDefault="00623BE8" w:rsidP="00CC1492">
      <w:pPr>
        <w:spacing w:after="0"/>
        <w:ind w:left="2160" w:hanging="720"/>
        <w:jc w:val="both"/>
      </w:pPr>
      <w:r>
        <w:t xml:space="preserve">(b) </w:t>
      </w:r>
      <w:r w:rsidR="00436CA7">
        <w:tab/>
      </w:r>
      <w:r>
        <w:t>the nature and scope of food activities carried out (including those conducted via distance selling or other means of communication)</w:t>
      </w:r>
      <w:r w:rsidR="00436CA7">
        <w:t>;</w:t>
      </w:r>
    </w:p>
    <w:p w14:paraId="0D565B17" w14:textId="77777777" w:rsidR="00623BE8" w:rsidRDefault="00623BE8" w:rsidP="00CC1492">
      <w:pPr>
        <w:spacing w:after="0"/>
        <w:ind w:left="2160" w:hanging="720"/>
        <w:jc w:val="both"/>
      </w:pPr>
      <w:r>
        <w:t xml:space="preserve">(c) </w:t>
      </w:r>
      <w:r w:rsidR="00436CA7">
        <w:tab/>
      </w:r>
      <w:r>
        <w:t>all establishments and premises under its control used in connection with the food</w:t>
      </w:r>
      <w:r w:rsidR="00436CA7">
        <w:t xml:space="preserve"> </w:t>
      </w:r>
      <w:r>
        <w:t xml:space="preserve">business, and </w:t>
      </w:r>
    </w:p>
    <w:p w14:paraId="44F13BA6" w14:textId="77777777" w:rsidR="00623BE8" w:rsidRDefault="00623BE8" w:rsidP="00EE6D3D">
      <w:pPr>
        <w:spacing w:line="240" w:lineRule="auto"/>
        <w:ind w:left="1440"/>
        <w:jc w:val="both"/>
      </w:pPr>
      <w:r>
        <w:t xml:space="preserve">(d) </w:t>
      </w:r>
      <w:r w:rsidR="00436CA7">
        <w:tab/>
      </w:r>
      <w:r>
        <w:t>any subsequent changes to the information provided</w:t>
      </w:r>
      <w:r w:rsidR="0077443D">
        <w:t>*</w:t>
      </w:r>
      <w:r>
        <w:t>.</w:t>
      </w:r>
    </w:p>
    <w:p w14:paraId="758A3547" w14:textId="77777777" w:rsidR="00623BE8" w:rsidRDefault="0077443D" w:rsidP="0077443D">
      <w:pPr>
        <w:jc w:val="both"/>
      </w:pPr>
      <w:r w:rsidRPr="0077443D">
        <w:t>*</w:t>
      </w:r>
      <w:r w:rsidR="00623BE8" w:rsidRPr="0077443D">
        <w:t xml:space="preserve"> Regulation 6, European Communities (Hygiene of Foodstuffs) Regulations 2006</w:t>
      </w:r>
      <w:r w:rsidR="00436CA7" w:rsidRPr="0077443D">
        <w:t xml:space="preserve"> </w:t>
      </w:r>
      <w:r w:rsidR="00623BE8" w:rsidRPr="0077443D">
        <w:t>(S.I. No. 369 of 2006), as amended by S.I. No. 47/2020.</w:t>
      </w:r>
    </w:p>
    <w:p w14:paraId="41289321" w14:textId="77777777" w:rsidR="005430B8" w:rsidRDefault="005430B8" w:rsidP="0077443D">
      <w:pPr>
        <w:jc w:val="both"/>
      </w:pPr>
    </w:p>
    <w:p w14:paraId="522AED29" w14:textId="77777777" w:rsidR="00181D31" w:rsidRPr="002656DE" w:rsidRDefault="006B50BD" w:rsidP="00034298">
      <w:pPr>
        <w:pStyle w:val="Heading2"/>
        <w:numPr>
          <w:ilvl w:val="0"/>
          <w:numId w:val="25"/>
        </w:numPr>
        <w:spacing w:before="0" w:after="120"/>
        <w:jc w:val="both"/>
      </w:pPr>
      <w:r w:rsidRPr="00F17E59">
        <w:t>Service Operation Times</w:t>
      </w:r>
    </w:p>
    <w:p w14:paraId="53D92E36" w14:textId="77777777" w:rsidR="00181D31" w:rsidRPr="00181D31" w:rsidRDefault="00181D31" w:rsidP="00220BB7">
      <w:pPr>
        <w:jc w:val="both"/>
        <w:rPr>
          <w:highlight w:val="yellow"/>
        </w:rPr>
      </w:pPr>
      <w:r w:rsidRPr="00181D31">
        <w:t xml:space="preserve">The successful Tenderer will provide </w:t>
      </w:r>
      <w:r w:rsidR="00945AD1">
        <w:t xml:space="preserve">the </w:t>
      </w:r>
      <w:r w:rsidR="002A620E">
        <w:t>Service</w:t>
      </w:r>
      <w:r w:rsidR="005E695A">
        <w:t>s</w:t>
      </w:r>
      <w:r w:rsidR="002A620E">
        <w:t xml:space="preserve"> </w:t>
      </w:r>
      <w:r w:rsidRPr="00181D31">
        <w:t xml:space="preserve">to the students at the </w:t>
      </w:r>
      <w:r w:rsidR="00305E7B">
        <w:t>Lunch Time specified in Table 1 above.</w:t>
      </w:r>
    </w:p>
    <w:p w14:paraId="4DCEB22C" w14:textId="68B846A8" w:rsidR="00181D31" w:rsidRPr="00181D31" w:rsidRDefault="00181D31" w:rsidP="00220BB7">
      <w:pPr>
        <w:jc w:val="both"/>
      </w:pPr>
      <w:r w:rsidRPr="00181D31">
        <w:t>The school opens 18</w:t>
      </w:r>
      <w:r w:rsidR="00570E72">
        <w:t>2</w:t>
      </w:r>
      <w:r w:rsidRPr="00181D31">
        <w:t xml:space="preserve"> days per year. The successful Tender</w:t>
      </w:r>
      <w:r w:rsidR="00305E7B">
        <w:t>er</w:t>
      </w:r>
      <w:r w:rsidRPr="00181D31">
        <w:t xml:space="preserve"> </w:t>
      </w:r>
      <w:r w:rsidR="00945AD1">
        <w:t>must</w:t>
      </w:r>
      <w:r w:rsidRPr="00181D31">
        <w:t xml:space="preserve"> provide service on each of the 18</w:t>
      </w:r>
      <w:r w:rsidR="00570E72">
        <w:t>2</w:t>
      </w:r>
      <w:r w:rsidRPr="00181D31">
        <w:t xml:space="preserve"> days, other than for exceptional and/or unforeseen closures. The </w:t>
      </w:r>
      <w:r w:rsidR="00305E7B">
        <w:t>Contracting Authority</w:t>
      </w:r>
      <w:r w:rsidRPr="00181D31">
        <w:t xml:space="preserve"> is not responsible for any loss of earnings incurred by exceptional/unforeseen closures through-out the school year. </w:t>
      </w:r>
    </w:p>
    <w:p w14:paraId="0D9612B0" w14:textId="0109C901" w:rsidR="00181D31" w:rsidRDefault="0047302D">
      <w:pPr>
        <w:jc w:val="both"/>
      </w:pPr>
      <w:r>
        <w:t>School opening days and or lunch</w:t>
      </w:r>
      <w:r w:rsidR="00181D31" w:rsidRPr="00181D31">
        <w:t>times may be subject to change temporarily at times during the year and the successful Tenderer will be expected to co</w:t>
      </w:r>
      <w:r w:rsidR="00E757ED">
        <w:t>-</w:t>
      </w:r>
      <w:r w:rsidR="00181D31" w:rsidRPr="00181D31">
        <w:t xml:space="preserve">operate fully with the wishes of the school at this time. </w:t>
      </w:r>
    </w:p>
    <w:p w14:paraId="6D01A67C" w14:textId="15F9533D" w:rsidR="00F76984" w:rsidRPr="00F76984" w:rsidRDefault="00F76984">
      <w:pPr>
        <w:jc w:val="both"/>
        <w:rPr>
          <w:lang w:val="en-IE"/>
        </w:rPr>
      </w:pPr>
      <w:r w:rsidRPr="00F76984">
        <w:rPr>
          <w:b/>
          <w:bCs/>
          <w:lang w:val="en-IE"/>
        </w:rPr>
        <w:t>Note</w:t>
      </w:r>
      <w:r>
        <w:rPr>
          <w:b/>
          <w:bCs/>
          <w:lang w:val="en-IE"/>
        </w:rPr>
        <w:t>:</w:t>
      </w:r>
      <w:r w:rsidRPr="00F76984">
        <w:rPr>
          <w:b/>
          <w:bCs/>
          <w:lang w:val="en-IE"/>
        </w:rPr>
        <w:t xml:space="preserve"> </w:t>
      </w:r>
      <w:r w:rsidR="004B2AF9">
        <w:rPr>
          <w:b/>
          <w:bCs/>
          <w:lang w:val="en-IE"/>
        </w:rPr>
        <w:t>H</w:t>
      </w:r>
      <w:r w:rsidRPr="00F76984">
        <w:rPr>
          <w:b/>
          <w:bCs/>
          <w:lang w:val="en-IE"/>
        </w:rPr>
        <w:t xml:space="preserve">ot </w:t>
      </w:r>
      <w:r w:rsidR="004B2AF9">
        <w:rPr>
          <w:b/>
          <w:bCs/>
          <w:lang w:val="en-IE"/>
        </w:rPr>
        <w:t>M</w:t>
      </w:r>
      <w:r w:rsidRPr="00F76984">
        <w:rPr>
          <w:b/>
          <w:bCs/>
          <w:lang w:val="en-IE"/>
        </w:rPr>
        <w:t xml:space="preserve">eals will not be required </w:t>
      </w:r>
      <w:r>
        <w:rPr>
          <w:b/>
          <w:bCs/>
          <w:lang w:val="en-IE"/>
        </w:rPr>
        <w:t xml:space="preserve">for </w:t>
      </w:r>
      <w:r w:rsidRPr="00F76984">
        <w:rPr>
          <w:b/>
          <w:bCs/>
          <w:lang w:val="en-IE"/>
        </w:rPr>
        <w:t>school tour</w:t>
      </w:r>
      <w:r>
        <w:rPr>
          <w:b/>
          <w:bCs/>
          <w:lang w:val="en-IE"/>
        </w:rPr>
        <w:t>s/day trip</w:t>
      </w:r>
      <w:r w:rsidRPr="00F76984">
        <w:rPr>
          <w:b/>
          <w:bCs/>
          <w:lang w:val="en-IE"/>
        </w:rPr>
        <w:t>s</w:t>
      </w:r>
      <w:r>
        <w:rPr>
          <w:b/>
          <w:bCs/>
          <w:lang w:val="en-IE"/>
        </w:rPr>
        <w:t>,</w:t>
      </w:r>
      <w:r w:rsidRPr="00F76984">
        <w:rPr>
          <w:b/>
          <w:bCs/>
          <w:lang w:val="en-IE"/>
        </w:rPr>
        <w:t xml:space="preserve"> nor </w:t>
      </w:r>
      <w:r>
        <w:rPr>
          <w:b/>
          <w:bCs/>
          <w:lang w:val="en-IE"/>
        </w:rPr>
        <w:t xml:space="preserve">provision of </w:t>
      </w:r>
      <w:r w:rsidRPr="00F76984">
        <w:rPr>
          <w:b/>
          <w:bCs/>
          <w:lang w:val="en-IE"/>
        </w:rPr>
        <w:t xml:space="preserve">replacement </w:t>
      </w:r>
      <w:r w:rsidR="004B2AF9">
        <w:rPr>
          <w:b/>
          <w:bCs/>
          <w:lang w:val="en-IE"/>
        </w:rPr>
        <w:t>C</w:t>
      </w:r>
      <w:r w:rsidRPr="00F76984">
        <w:rPr>
          <w:b/>
          <w:bCs/>
          <w:lang w:val="en-IE"/>
        </w:rPr>
        <w:t xml:space="preserve">old </w:t>
      </w:r>
      <w:r w:rsidR="004B2AF9">
        <w:rPr>
          <w:b/>
          <w:bCs/>
          <w:lang w:val="en-IE"/>
        </w:rPr>
        <w:t>L</w:t>
      </w:r>
      <w:r w:rsidRPr="00F76984">
        <w:rPr>
          <w:b/>
          <w:bCs/>
          <w:lang w:val="en-IE"/>
        </w:rPr>
        <w:t>unches</w:t>
      </w:r>
      <w:r>
        <w:rPr>
          <w:b/>
          <w:bCs/>
          <w:lang w:val="en-IE"/>
        </w:rPr>
        <w:t>.</w:t>
      </w:r>
    </w:p>
    <w:p w14:paraId="51578F1A" w14:textId="6F3064D1" w:rsidR="002A620E" w:rsidRDefault="00181D31" w:rsidP="008C3B22">
      <w:pPr>
        <w:spacing w:line="240" w:lineRule="auto"/>
        <w:jc w:val="both"/>
        <w:rPr>
          <w:rFonts w:asciiTheme="majorHAnsi" w:hAnsiTheme="majorHAnsi" w:cstheme="majorHAnsi"/>
          <w:b/>
        </w:rPr>
      </w:pPr>
      <w:r w:rsidRPr="00181D31">
        <w:t xml:space="preserve">Tenderers should note that the times are correct at time of advertising but are subject to change at the request of </w:t>
      </w:r>
      <w:r w:rsidR="005B00C3" w:rsidRPr="00181D31">
        <w:t>the Contracting</w:t>
      </w:r>
      <w:r w:rsidRPr="00181D31">
        <w:t xml:space="preserve"> Authority</w:t>
      </w:r>
      <w:r w:rsidRPr="002C03E4">
        <w:rPr>
          <w:rFonts w:asciiTheme="majorHAnsi" w:hAnsiTheme="majorHAnsi" w:cstheme="majorHAnsi"/>
          <w:b/>
        </w:rPr>
        <w:t>.</w:t>
      </w:r>
    </w:p>
    <w:p w14:paraId="66D29D01" w14:textId="77777777" w:rsidR="007D46A9" w:rsidRDefault="007D46A9" w:rsidP="00220BB7">
      <w:pPr>
        <w:spacing w:line="240" w:lineRule="auto"/>
        <w:jc w:val="both"/>
        <w:rPr>
          <w:rFonts w:asciiTheme="majorHAnsi" w:hAnsiTheme="majorHAnsi" w:cstheme="majorHAnsi"/>
          <w:b/>
        </w:rPr>
      </w:pPr>
    </w:p>
    <w:p w14:paraId="368E7D8D" w14:textId="77777777" w:rsidR="00ED3EF0" w:rsidRDefault="00ED3EF0" w:rsidP="00220BB7">
      <w:pPr>
        <w:spacing w:line="240" w:lineRule="auto"/>
        <w:jc w:val="both"/>
        <w:rPr>
          <w:rFonts w:asciiTheme="majorHAnsi" w:hAnsiTheme="majorHAnsi" w:cstheme="majorHAnsi"/>
          <w:b/>
        </w:rPr>
      </w:pPr>
    </w:p>
    <w:p w14:paraId="3E01C8CA" w14:textId="5EEBC558" w:rsidR="002A620E" w:rsidRPr="00AA4262" w:rsidRDefault="006B50BD" w:rsidP="00034298">
      <w:pPr>
        <w:pStyle w:val="Heading2"/>
        <w:numPr>
          <w:ilvl w:val="0"/>
          <w:numId w:val="25"/>
        </w:numPr>
        <w:spacing w:before="0" w:after="120"/>
        <w:jc w:val="both"/>
      </w:pPr>
      <w:r w:rsidRPr="00AA4262">
        <w:lastRenderedPageBreak/>
        <w:t>Individual Service Requirements</w:t>
      </w:r>
    </w:p>
    <w:p w14:paraId="6580C0B3" w14:textId="77777777" w:rsidR="00200D62" w:rsidRPr="002A620E" w:rsidRDefault="00200D62" w:rsidP="000530F5">
      <w:pPr>
        <w:jc w:val="both"/>
        <w:rPr>
          <w:rFonts w:asciiTheme="minorHAnsi" w:hAnsiTheme="minorHAnsi" w:cstheme="minorHAnsi"/>
          <w:b/>
          <w:iCs/>
          <w:caps/>
          <w:color w:val="000080"/>
          <w:sz w:val="24"/>
        </w:rPr>
      </w:pPr>
      <w:r w:rsidRPr="002A620E">
        <w:rPr>
          <w:rFonts w:asciiTheme="minorHAnsi" w:hAnsiTheme="minorHAnsi" w:cstheme="minorHAnsi"/>
          <w:b/>
          <w:iCs/>
          <w:caps/>
          <w:color w:val="000080"/>
          <w:sz w:val="24"/>
        </w:rPr>
        <w:t>The following sections set out in detail the</w:t>
      </w:r>
      <w:r w:rsidR="006B50BD" w:rsidRPr="006B50BD">
        <w:t xml:space="preserve"> </w:t>
      </w:r>
      <w:r w:rsidR="006B50BD" w:rsidRPr="006B50BD">
        <w:rPr>
          <w:rFonts w:asciiTheme="minorHAnsi" w:hAnsiTheme="minorHAnsi" w:cstheme="minorHAnsi"/>
          <w:b/>
          <w:iCs/>
          <w:caps/>
          <w:color w:val="000080"/>
          <w:sz w:val="24"/>
        </w:rPr>
        <w:t>Individual Service Requirements</w:t>
      </w:r>
      <w:r w:rsidR="003D74F3">
        <w:rPr>
          <w:rFonts w:asciiTheme="minorHAnsi" w:hAnsiTheme="minorHAnsi" w:cstheme="minorHAnsi"/>
          <w:b/>
          <w:iCs/>
          <w:caps/>
          <w:color w:val="000080"/>
          <w:sz w:val="24"/>
        </w:rPr>
        <w:t xml:space="preserve"> which the successful tenderer must deliver based on the service delivery model set out at part 1 section 1.2 of this CFT:</w:t>
      </w:r>
    </w:p>
    <w:p w14:paraId="176D92A2" w14:textId="44B3604D" w:rsidR="007A3AB0" w:rsidRPr="006B50BD" w:rsidRDefault="002E0800" w:rsidP="000530F5">
      <w:pPr>
        <w:pStyle w:val="Heading3"/>
        <w:spacing w:after="120"/>
        <w:jc w:val="both"/>
      </w:pPr>
      <w:r>
        <w:t>6.1</w:t>
      </w:r>
      <w:r w:rsidR="00EB7A3D">
        <w:t>.</w:t>
      </w:r>
      <w:r>
        <w:tab/>
      </w:r>
      <w:r w:rsidR="007A3AB0" w:rsidRPr="006B50BD">
        <w:t xml:space="preserve">Menus, Food Safety and Promotion </w:t>
      </w:r>
    </w:p>
    <w:p w14:paraId="619F1123" w14:textId="644BFBD5" w:rsidR="00C920E5" w:rsidRPr="00EB7A3D" w:rsidRDefault="002E0800" w:rsidP="000530F5">
      <w:pPr>
        <w:pStyle w:val="Heading3"/>
        <w:spacing w:after="120"/>
        <w:jc w:val="both"/>
      </w:pPr>
      <w:r>
        <w:t>6.</w:t>
      </w:r>
      <w:r w:rsidR="00305E7B" w:rsidRPr="008C3B22">
        <w:t>1</w:t>
      </w:r>
      <w:r w:rsidR="00305E7B" w:rsidRPr="00EB7A3D">
        <w:t>.1</w:t>
      </w:r>
      <w:r w:rsidR="00507C5E">
        <w:t>.</w:t>
      </w:r>
      <w:r w:rsidR="002E7D8E">
        <w:t xml:space="preserve"> </w:t>
      </w:r>
      <w:r w:rsidR="00C920E5" w:rsidRPr="00220BB7">
        <w:t>Me</w:t>
      </w:r>
      <w:r w:rsidR="00C920E5" w:rsidRPr="00EB7A3D">
        <w:t>nus</w:t>
      </w:r>
    </w:p>
    <w:p w14:paraId="2E616613"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In relation to the menus proposed, </w:t>
      </w:r>
      <w:r w:rsidR="00200D62" w:rsidRPr="00824024">
        <w:rPr>
          <w:rFonts w:asciiTheme="minorHAnsi" w:hAnsiTheme="minorHAnsi" w:cstheme="minorHAnsi"/>
          <w:szCs w:val="22"/>
        </w:rPr>
        <w:t>the successful Tenderer will provide:</w:t>
      </w:r>
    </w:p>
    <w:p w14:paraId="6995B221" w14:textId="77777777" w:rsidR="007A3AB0" w:rsidRPr="00CC1492" w:rsidRDefault="007A3AB0" w:rsidP="00034298">
      <w:pPr>
        <w:pStyle w:val="ListParagraph"/>
        <w:numPr>
          <w:ilvl w:val="0"/>
          <w:numId w:val="47"/>
        </w:numPr>
        <w:jc w:val="both"/>
        <w:rPr>
          <w:rFonts w:asciiTheme="minorHAnsi" w:hAnsiTheme="minorHAnsi" w:cstheme="minorHAnsi"/>
          <w:szCs w:val="22"/>
        </w:rPr>
      </w:pPr>
      <w:r w:rsidRPr="00CC1492">
        <w:rPr>
          <w:rFonts w:asciiTheme="minorHAnsi" w:hAnsiTheme="minorHAnsi" w:cstheme="minorHAnsi"/>
          <w:szCs w:val="22"/>
        </w:rPr>
        <w:t>fresh, seasonal nutritious meals, such as fruits, vegetables, grains, and other healthy food items that may be new to students</w:t>
      </w:r>
      <w:r w:rsidR="002A620E" w:rsidRPr="00CC1492">
        <w:rPr>
          <w:rFonts w:asciiTheme="minorHAnsi" w:hAnsiTheme="minorHAnsi" w:cstheme="minorHAnsi"/>
          <w:szCs w:val="22"/>
        </w:rPr>
        <w:t>;</w:t>
      </w:r>
    </w:p>
    <w:p w14:paraId="2EDF83EA" w14:textId="77777777" w:rsidR="004C766F" w:rsidRPr="00CC1492" w:rsidRDefault="00200D62" w:rsidP="00034298">
      <w:pPr>
        <w:pStyle w:val="ListParagraph"/>
        <w:numPr>
          <w:ilvl w:val="0"/>
          <w:numId w:val="47"/>
        </w:numPr>
        <w:jc w:val="both"/>
        <w:rPr>
          <w:rFonts w:asciiTheme="minorHAnsi" w:hAnsiTheme="minorHAnsi" w:cstheme="minorHAnsi"/>
          <w:szCs w:val="22"/>
        </w:rPr>
      </w:pPr>
      <w:r w:rsidRPr="00CC1492">
        <w:rPr>
          <w:rFonts w:asciiTheme="minorHAnsi" w:hAnsiTheme="minorHAnsi" w:cstheme="minorHAnsi"/>
          <w:szCs w:val="22"/>
        </w:rPr>
        <w:t>m</w:t>
      </w:r>
      <w:r w:rsidR="007A3AB0" w:rsidRPr="00CC1492">
        <w:rPr>
          <w:rFonts w:asciiTheme="minorHAnsi" w:hAnsiTheme="minorHAnsi" w:cstheme="minorHAnsi"/>
          <w:szCs w:val="22"/>
        </w:rPr>
        <w:t xml:space="preserve">eals descriptions </w:t>
      </w:r>
      <w:r w:rsidR="00945AD1" w:rsidRPr="00CC1492">
        <w:rPr>
          <w:rFonts w:asciiTheme="minorHAnsi" w:hAnsiTheme="minorHAnsi" w:cstheme="minorHAnsi"/>
          <w:szCs w:val="22"/>
        </w:rPr>
        <w:t xml:space="preserve">which should </w:t>
      </w:r>
      <w:r w:rsidR="007A3AB0" w:rsidRPr="00CC1492">
        <w:rPr>
          <w:rFonts w:asciiTheme="minorHAnsi" w:hAnsiTheme="minorHAnsi" w:cstheme="minorHAnsi"/>
          <w:szCs w:val="22"/>
        </w:rPr>
        <w:t>include details of portion sizes appropriate to children, by age</w:t>
      </w:r>
      <w:r w:rsidR="002A620E" w:rsidRPr="00CC1492">
        <w:rPr>
          <w:rFonts w:asciiTheme="minorHAnsi" w:hAnsiTheme="minorHAnsi" w:cstheme="minorHAnsi"/>
          <w:szCs w:val="22"/>
        </w:rPr>
        <w:t>;</w:t>
      </w:r>
    </w:p>
    <w:p w14:paraId="4FD47F60" w14:textId="77777777" w:rsidR="00EB7A3D" w:rsidRPr="00CC1492" w:rsidRDefault="007A3AB0" w:rsidP="00034298">
      <w:pPr>
        <w:pStyle w:val="ListParagraph"/>
        <w:numPr>
          <w:ilvl w:val="0"/>
          <w:numId w:val="47"/>
        </w:numPr>
        <w:jc w:val="both"/>
        <w:rPr>
          <w:rFonts w:asciiTheme="minorHAnsi" w:hAnsiTheme="minorHAnsi" w:cstheme="minorHAnsi"/>
          <w:szCs w:val="22"/>
        </w:rPr>
      </w:pPr>
      <w:r w:rsidRPr="00CC1492">
        <w:rPr>
          <w:rFonts w:asciiTheme="minorHAnsi" w:hAnsiTheme="minorHAnsi" w:cstheme="minorHAnsi"/>
          <w:szCs w:val="22"/>
        </w:rPr>
        <w:t xml:space="preserve">Hot Meals </w:t>
      </w:r>
      <w:r w:rsidR="00945AD1" w:rsidRPr="00CC1492">
        <w:rPr>
          <w:rFonts w:asciiTheme="minorHAnsi" w:hAnsiTheme="minorHAnsi" w:cstheme="minorHAnsi"/>
          <w:szCs w:val="22"/>
        </w:rPr>
        <w:t xml:space="preserve">which are </w:t>
      </w:r>
      <w:r w:rsidRPr="00CC1492">
        <w:rPr>
          <w:rFonts w:asciiTheme="minorHAnsi" w:hAnsiTheme="minorHAnsi" w:cstheme="minorHAnsi"/>
          <w:szCs w:val="22"/>
        </w:rPr>
        <w:t xml:space="preserve">high in saturated fat, sugar and salt </w:t>
      </w:r>
      <w:r w:rsidRPr="00CC1492">
        <w:rPr>
          <w:rFonts w:asciiTheme="minorHAnsi" w:hAnsiTheme="minorHAnsi" w:cstheme="minorHAnsi"/>
          <w:b/>
          <w:bCs/>
          <w:szCs w:val="22"/>
          <w:u w:val="single"/>
        </w:rPr>
        <w:t>must not</w:t>
      </w:r>
      <w:r w:rsidRPr="00CC1492">
        <w:rPr>
          <w:rFonts w:asciiTheme="minorHAnsi" w:hAnsiTheme="minorHAnsi" w:cstheme="minorHAnsi"/>
          <w:szCs w:val="22"/>
        </w:rPr>
        <w:t xml:space="preserve"> be served</w:t>
      </w:r>
      <w:r w:rsidR="002A620E" w:rsidRPr="00CC1492">
        <w:rPr>
          <w:rFonts w:asciiTheme="minorHAnsi" w:hAnsiTheme="minorHAnsi" w:cstheme="minorHAnsi"/>
          <w:szCs w:val="22"/>
        </w:rPr>
        <w:t>;</w:t>
      </w:r>
    </w:p>
    <w:p w14:paraId="262757C6" w14:textId="4CF44A59" w:rsidR="007A3AB0" w:rsidRPr="00CC1492" w:rsidRDefault="00355A2F" w:rsidP="00034298">
      <w:pPr>
        <w:pStyle w:val="ListParagraph"/>
        <w:numPr>
          <w:ilvl w:val="0"/>
          <w:numId w:val="47"/>
        </w:numPr>
        <w:jc w:val="both"/>
        <w:rPr>
          <w:rFonts w:asciiTheme="minorHAnsi" w:hAnsiTheme="minorHAnsi" w:cstheme="minorHAnsi"/>
          <w:color w:val="FF0000"/>
          <w:szCs w:val="22"/>
        </w:rPr>
      </w:pPr>
      <w:r w:rsidRPr="00CC1492">
        <w:rPr>
          <w:rFonts w:asciiTheme="minorHAnsi" w:hAnsiTheme="minorHAnsi" w:cstheme="minorHAnsi"/>
          <w:szCs w:val="22"/>
        </w:rPr>
        <w:t xml:space="preserve">will </w:t>
      </w:r>
      <w:r w:rsidR="00C77CE7" w:rsidRPr="00CC1492">
        <w:rPr>
          <w:rFonts w:asciiTheme="minorHAnsi" w:hAnsiTheme="minorHAnsi" w:cstheme="minorHAnsi"/>
          <w:szCs w:val="22"/>
        </w:rPr>
        <w:t xml:space="preserve">comply with </w:t>
      </w:r>
      <w:r w:rsidR="005B00C3" w:rsidRPr="00CC1492">
        <w:rPr>
          <w:rFonts w:asciiTheme="minorHAnsi" w:hAnsiTheme="minorHAnsi" w:cstheme="minorHAnsi"/>
          <w:szCs w:val="22"/>
        </w:rPr>
        <w:t>regulation (</w:t>
      </w:r>
      <w:r w:rsidR="00EB7A3D" w:rsidRPr="00CC1492">
        <w:rPr>
          <w:rFonts w:asciiTheme="minorHAnsi" w:hAnsiTheme="minorHAnsi" w:cstheme="minorHAnsi"/>
          <w:szCs w:val="22"/>
        </w:rPr>
        <w:t xml:space="preserve">EU) 2018/848 </w:t>
      </w:r>
      <w:r w:rsidR="00C77CE7" w:rsidRPr="00CC1492">
        <w:rPr>
          <w:rFonts w:asciiTheme="minorHAnsi" w:hAnsiTheme="minorHAnsi" w:cstheme="minorHAnsi"/>
          <w:szCs w:val="22"/>
        </w:rPr>
        <w:t>as amended</w:t>
      </w:r>
      <w:r w:rsidR="00EB7A3D" w:rsidRPr="00CC1492">
        <w:rPr>
          <w:rFonts w:asciiTheme="minorHAnsi" w:hAnsiTheme="minorHAnsi" w:cstheme="minorHAnsi"/>
          <w:szCs w:val="22"/>
        </w:rPr>
        <w:t xml:space="preserve">, </w:t>
      </w:r>
      <w:r w:rsidR="00C77CE7" w:rsidRPr="00CC1492">
        <w:rPr>
          <w:rFonts w:asciiTheme="minorHAnsi" w:hAnsiTheme="minorHAnsi" w:cstheme="minorHAnsi"/>
          <w:szCs w:val="22"/>
        </w:rPr>
        <w:t>on organic production and labelling of organic products</w:t>
      </w:r>
      <w:r w:rsidR="00EB7A3D" w:rsidRPr="00CC1492">
        <w:rPr>
          <w:rFonts w:asciiTheme="minorHAnsi" w:hAnsiTheme="minorHAnsi" w:cstheme="minorHAnsi"/>
          <w:szCs w:val="22"/>
        </w:rPr>
        <w:t>;</w:t>
      </w:r>
    </w:p>
    <w:p w14:paraId="4E5F0EDC" w14:textId="77777777" w:rsidR="007A3AB0" w:rsidRPr="00CC1492" w:rsidRDefault="00C920E5" w:rsidP="00034298">
      <w:pPr>
        <w:pStyle w:val="ListParagraph"/>
        <w:numPr>
          <w:ilvl w:val="0"/>
          <w:numId w:val="47"/>
        </w:numPr>
        <w:jc w:val="both"/>
        <w:rPr>
          <w:rFonts w:asciiTheme="minorHAnsi" w:hAnsiTheme="minorHAnsi" w:cstheme="minorHAnsi"/>
          <w:szCs w:val="22"/>
        </w:rPr>
      </w:pPr>
      <w:r w:rsidRPr="00CC1492">
        <w:rPr>
          <w:rFonts w:asciiTheme="minorHAnsi" w:hAnsiTheme="minorHAnsi" w:cstheme="minorHAnsi"/>
          <w:szCs w:val="22"/>
        </w:rPr>
        <w:t>M</w:t>
      </w:r>
      <w:r w:rsidR="007A3AB0" w:rsidRPr="00CC1492">
        <w:rPr>
          <w:rFonts w:asciiTheme="minorHAnsi" w:hAnsiTheme="minorHAnsi" w:cstheme="minorHAnsi"/>
          <w:szCs w:val="22"/>
        </w:rPr>
        <w:t>enu</w:t>
      </w:r>
      <w:r w:rsidRPr="00CC1492">
        <w:rPr>
          <w:rFonts w:asciiTheme="minorHAnsi" w:hAnsiTheme="minorHAnsi" w:cstheme="minorHAnsi"/>
          <w:szCs w:val="22"/>
        </w:rPr>
        <w:t>’s</w:t>
      </w:r>
      <w:r w:rsidR="007A3AB0" w:rsidRPr="00CC1492">
        <w:rPr>
          <w:rFonts w:asciiTheme="minorHAnsi" w:hAnsiTheme="minorHAnsi" w:cstheme="minorHAnsi"/>
          <w:szCs w:val="22"/>
        </w:rPr>
        <w:t xml:space="preserve"> </w:t>
      </w:r>
      <w:r w:rsidR="00945AD1" w:rsidRPr="00CC1492">
        <w:rPr>
          <w:rFonts w:asciiTheme="minorHAnsi" w:hAnsiTheme="minorHAnsi" w:cstheme="minorHAnsi"/>
          <w:szCs w:val="22"/>
        </w:rPr>
        <w:t xml:space="preserve">which must </w:t>
      </w:r>
      <w:r w:rsidR="007A3AB0" w:rsidRPr="00CC1492">
        <w:rPr>
          <w:rFonts w:asciiTheme="minorHAnsi" w:hAnsiTheme="minorHAnsi" w:cstheme="minorHAnsi"/>
          <w:szCs w:val="22"/>
        </w:rPr>
        <w:t>include a range of locally sourced produce along with a greater use of sustainable food, for example, in-season produce, high animal welfare standards on meat, free-range eggs, marine conservation certified fish</w:t>
      </w:r>
      <w:r w:rsidR="002A620E" w:rsidRPr="00CC1492">
        <w:rPr>
          <w:rFonts w:asciiTheme="minorHAnsi" w:hAnsiTheme="minorHAnsi" w:cstheme="minorHAnsi"/>
          <w:szCs w:val="22"/>
        </w:rPr>
        <w:t>;</w:t>
      </w:r>
    </w:p>
    <w:p w14:paraId="2FC9F626" w14:textId="77777777" w:rsidR="007A3AB0" w:rsidRPr="00CC1492" w:rsidRDefault="007A3AB0" w:rsidP="00034298">
      <w:pPr>
        <w:pStyle w:val="ListParagraph"/>
        <w:numPr>
          <w:ilvl w:val="0"/>
          <w:numId w:val="47"/>
        </w:numPr>
        <w:jc w:val="both"/>
        <w:rPr>
          <w:rFonts w:asciiTheme="minorHAnsi" w:hAnsiTheme="minorHAnsi" w:cstheme="minorHAnsi"/>
          <w:szCs w:val="22"/>
        </w:rPr>
      </w:pPr>
      <w:r w:rsidRPr="00CC1492">
        <w:rPr>
          <w:rFonts w:asciiTheme="minorHAnsi" w:hAnsiTheme="minorHAnsi" w:cstheme="minorHAnsi"/>
          <w:szCs w:val="22"/>
        </w:rPr>
        <w:t>Organic and in-season produce must be highlighted on menus.</w:t>
      </w:r>
    </w:p>
    <w:p w14:paraId="71F4DCAE"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will agree all menu options, including individual labelling and packaging, with the Contracting Authority upon award of contract</w:t>
      </w:r>
      <w:r w:rsidR="00C920E5" w:rsidRPr="00824024">
        <w:rPr>
          <w:rFonts w:asciiTheme="minorHAnsi" w:hAnsiTheme="minorHAnsi" w:cstheme="minorHAnsi"/>
          <w:szCs w:val="22"/>
        </w:rPr>
        <w:t xml:space="preserve"> which ensure:</w:t>
      </w:r>
    </w:p>
    <w:p w14:paraId="59C2E6FC" w14:textId="2E00BAEB" w:rsidR="00305E7B" w:rsidRPr="00305E7B" w:rsidRDefault="007A3AB0" w:rsidP="00034298">
      <w:pPr>
        <w:pStyle w:val="ListParagraph"/>
        <w:numPr>
          <w:ilvl w:val="0"/>
          <w:numId w:val="18"/>
        </w:numPr>
        <w:jc w:val="both"/>
        <w:rPr>
          <w:rFonts w:asciiTheme="minorHAnsi" w:hAnsiTheme="minorHAnsi" w:cstheme="minorHAnsi"/>
          <w:szCs w:val="22"/>
        </w:rPr>
      </w:pPr>
      <w:r w:rsidRPr="00305E7B">
        <w:rPr>
          <w:rFonts w:asciiTheme="minorHAnsi" w:hAnsiTheme="minorHAnsi" w:cstheme="minorHAnsi"/>
          <w:szCs w:val="22"/>
        </w:rPr>
        <w:t>The menu options</w:t>
      </w:r>
      <w:r w:rsidR="00C920E5" w:rsidRPr="00305E7B">
        <w:rPr>
          <w:rFonts w:asciiTheme="minorHAnsi" w:hAnsiTheme="minorHAnsi" w:cstheme="minorHAnsi"/>
          <w:szCs w:val="22"/>
        </w:rPr>
        <w:t xml:space="preserve"> </w:t>
      </w:r>
      <w:r w:rsidR="00646DE7">
        <w:rPr>
          <w:rFonts w:asciiTheme="minorHAnsi" w:hAnsiTheme="minorHAnsi" w:cstheme="minorHAnsi"/>
          <w:szCs w:val="22"/>
        </w:rPr>
        <w:t xml:space="preserve">must </w:t>
      </w:r>
      <w:r w:rsidRPr="00305E7B">
        <w:rPr>
          <w:rFonts w:asciiTheme="minorHAnsi" w:hAnsiTheme="minorHAnsi" w:cstheme="minorHAnsi"/>
          <w:szCs w:val="22"/>
        </w:rPr>
        <w:t xml:space="preserve">accommodate </w:t>
      </w:r>
      <w:r w:rsidR="00305E7B" w:rsidRPr="00305E7B">
        <w:rPr>
          <w:rFonts w:asciiTheme="minorHAnsi" w:hAnsiTheme="minorHAnsi" w:cstheme="minorHAnsi"/>
          <w:szCs w:val="22"/>
        </w:rPr>
        <w:t>students</w:t>
      </w:r>
      <w:r w:rsidRPr="00305E7B">
        <w:rPr>
          <w:rFonts w:asciiTheme="minorHAnsi" w:hAnsiTheme="minorHAnsi" w:cstheme="minorHAnsi"/>
          <w:szCs w:val="22"/>
        </w:rPr>
        <w:t xml:space="preserve"> with special dietary requirements, food intolerances, allergies and/or religious observance, including lactose-free, gluten-free, vegetarian, vegan and halal options</w:t>
      </w:r>
      <w:r w:rsidR="0037617C">
        <w:rPr>
          <w:rFonts w:asciiTheme="minorHAnsi" w:hAnsiTheme="minorHAnsi" w:cstheme="minorHAnsi"/>
          <w:szCs w:val="22"/>
        </w:rPr>
        <w:t xml:space="preserve"> and provide variety of options to these students</w:t>
      </w:r>
      <w:r w:rsidR="00D62D2C">
        <w:rPr>
          <w:rFonts w:asciiTheme="minorHAnsi" w:hAnsiTheme="minorHAnsi" w:cstheme="minorHAnsi"/>
          <w:szCs w:val="22"/>
        </w:rPr>
        <w:t>;</w:t>
      </w:r>
      <w:r w:rsidRPr="00305E7B">
        <w:rPr>
          <w:rFonts w:asciiTheme="minorHAnsi" w:hAnsiTheme="minorHAnsi" w:cstheme="minorHAnsi"/>
          <w:szCs w:val="22"/>
        </w:rPr>
        <w:t xml:space="preserve"> </w:t>
      </w:r>
    </w:p>
    <w:p w14:paraId="2524416B" w14:textId="6D0F9545" w:rsidR="007A3AB0" w:rsidRPr="00824024" w:rsidRDefault="007A3AB0" w:rsidP="000530F5">
      <w:pPr>
        <w:pStyle w:val="ListParagraph"/>
        <w:jc w:val="both"/>
        <w:rPr>
          <w:rFonts w:asciiTheme="minorHAnsi" w:hAnsiTheme="minorHAnsi" w:cstheme="minorHAnsi"/>
          <w:szCs w:val="22"/>
        </w:rPr>
      </w:pPr>
      <w:r w:rsidRPr="00D62D2C">
        <w:rPr>
          <w:rFonts w:asciiTheme="minorHAnsi" w:hAnsiTheme="minorHAnsi" w:cstheme="minorHAnsi"/>
          <w:b/>
          <w:bCs/>
          <w:szCs w:val="22"/>
        </w:rPr>
        <w:t>NOTE:</w:t>
      </w:r>
      <w:r w:rsidRPr="00824024">
        <w:rPr>
          <w:rFonts w:asciiTheme="minorHAnsi" w:hAnsiTheme="minorHAnsi" w:cstheme="minorHAnsi"/>
          <w:szCs w:val="22"/>
        </w:rPr>
        <w:t xml:space="preserve"> The successful Tenderer </w:t>
      </w:r>
      <w:r w:rsidR="00646DE7">
        <w:rPr>
          <w:rFonts w:asciiTheme="minorHAnsi" w:hAnsiTheme="minorHAnsi" w:cstheme="minorHAnsi"/>
          <w:szCs w:val="22"/>
        </w:rPr>
        <w:t xml:space="preserve">must liaise </w:t>
      </w:r>
      <w:r w:rsidRPr="00824024">
        <w:rPr>
          <w:rFonts w:asciiTheme="minorHAnsi" w:hAnsiTheme="minorHAnsi" w:cstheme="minorHAnsi"/>
          <w:szCs w:val="22"/>
        </w:rPr>
        <w:t xml:space="preserve">with the </w:t>
      </w:r>
      <w:r w:rsidR="00173750">
        <w:rPr>
          <w:rFonts w:asciiTheme="minorHAnsi" w:hAnsiTheme="minorHAnsi" w:cstheme="minorHAnsi"/>
          <w:szCs w:val="22"/>
        </w:rPr>
        <w:t>parents or guardians,</w:t>
      </w:r>
      <w:r w:rsidRPr="00824024">
        <w:rPr>
          <w:rFonts w:asciiTheme="minorHAnsi" w:hAnsiTheme="minorHAnsi" w:cstheme="minorHAnsi"/>
          <w:szCs w:val="22"/>
        </w:rPr>
        <w:t xml:space="preserve"> upon award of contract</w:t>
      </w:r>
      <w:r w:rsidR="00646DE7">
        <w:rPr>
          <w:rFonts w:asciiTheme="minorHAnsi" w:hAnsiTheme="minorHAnsi" w:cstheme="minorHAnsi"/>
          <w:szCs w:val="22"/>
        </w:rPr>
        <w:t xml:space="preserve"> to confirm </w:t>
      </w:r>
      <w:r w:rsidRPr="00824024">
        <w:rPr>
          <w:rFonts w:asciiTheme="minorHAnsi" w:hAnsiTheme="minorHAnsi" w:cstheme="minorHAnsi"/>
          <w:szCs w:val="22"/>
        </w:rPr>
        <w:t>the details of such to accommodate those</w:t>
      </w:r>
      <w:r w:rsidR="00305E7B">
        <w:rPr>
          <w:rFonts w:asciiTheme="minorHAnsi" w:hAnsiTheme="minorHAnsi" w:cstheme="minorHAnsi"/>
          <w:szCs w:val="22"/>
        </w:rPr>
        <w:t xml:space="preserve"> students</w:t>
      </w:r>
    </w:p>
    <w:p w14:paraId="7AEE609D" w14:textId="77777777" w:rsidR="007A3AB0" w:rsidRPr="00824024"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 xml:space="preserve">the provision of </w:t>
      </w:r>
      <w:r w:rsidR="007A3AB0" w:rsidRPr="00824024">
        <w:rPr>
          <w:rFonts w:asciiTheme="minorHAnsi" w:hAnsiTheme="minorHAnsi" w:cstheme="minorHAnsi"/>
          <w:szCs w:val="22"/>
        </w:rPr>
        <w:t>clear information regarding menu options with allergens list</w:t>
      </w:r>
      <w:r w:rsidR="00173750">
        <w:rPr>
          <w:rFonts w:asciiTheme="minorHAnsi" w:hAnsiTheme="minorHAnsi" w:cstheme="minorHAnsi"/>
          <w:szCs w:val="22"/>
        </w:rPr>
        <w:t>;</w:t>
      </w:r>
    </w:p>
    <w:p w14:paraId="25FD5076" w14:textId="77777777" w:rsidR="00C920E5" w:rsidRPr="00824024"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menus reflect the school community, their background, and their capacity to learn healthy and sustainable food behaviours through different human development stages</w:t>
      </w:r>
      <w:r w:rsidR="002A620E">
        <w:rPr>
          <w:rFonts w:asciiTheme="minorHAnsi" w:hAnsiTheme="minorHAnsi" w:cstheme="minorHAnsi"/>
          <w:szCs w:val="22"/>
        </w:rPr>
        <w:t>;</w:t>
      </w:r>
    </w:p>
    <w:p w14:paraId="0204883A" w14:textId="0AFF7C29" w:rsidR="00C920E5" w:rsidRPr="00824024"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 xml:space="preserve">Food supplied is produced according to fair </w:t>
      </w:r>
      <w:hyperlink r:id="rId38" w:history="1">
        <w:r w:rsidRPr="003106A2">
          <w:rPr>
            <w:rStyle w:val="Hyperlink"/>
            <w:rFonts w:asciiTheme="minorHAnsi" w:hAnsiTheme="minorHAnsi" w:cstheme="minorHAnsi"/>
            <w:szCs w:val="22"/>
          </w:rPr>
          <w:t>trade principles as defined by the World Fair Trade Organisation (WFTO)</w:t>
        </w:r>
      </w:hyperlink>
      <w:r w:rsidRPr="00824024">
        <w:rPr>
          <w:rFonts w:asciiTheme="minorHAnsi" w:hAnsiTheme="minorHAnsi" w:cstheme="minorHAnsi"/>
          <w:szCs w:val="22"/>
        </w:rPr>
        <w:t>.</w:t>
      </w:r>
    </w:p>
    <w:p w14:paraId="02EAC5E2" w14:textId="77777777" w:rsidR="007A3AB0" w:rsidRPr="00ED7BF4" w:rsidRDefault="007A3AB0" w:rsidP="000530F5">
      <w:pPr>
        <w:jc w:val="both"/>
        <w:rPr>
          <w:rFonts w:asciiTheme="minorHAnsi" w:hAnsiTheme="minorHAnsi" w:cstheme="minorHAnsi"/>
          <w:color w:val="FF0000"/>
          <w:szCs w:val="22"/>
        </w:rPr>
      </w:pPr>
      <w:r w:rsidRPr="00824024">
        <w:rPr>
          <w:rFonts w:asciiTheme="minorHAnsi" w:hAnsiTheme="minorHAnsi" w:cstheme="minorHAnsi"/>
          <w:szCs w:val="22"/>
        </w:rPr>
        <w:t>The successful Tenderer will be responsible for managing menu fatigue, while keeping the healthy eating focus. The</w:t>
      </w:r>
      <w:r w:rsidR="00646DE7">
        <w:rPr>
          <w:rFonts w:asciiTheme="minorHAnsi" w:hAnsiTheme="minorHAnsi" w:cstheme="minorHAnsi"/>
          <w:szCs w:val="22"/>
        </w:rPr>
        <w:t xml:space="preserve"> </w:t>
      </w:r>
      <w:r w:rsidR="00646DE7" w:rsidRPr="00824024">
        <w:rPr>
          <w:rFonts w:asciiTheme="minorHAnsi" w:hAnsiTheme="minorHAnsi" w:cstheme="minorHAnsi"/>
          <w:szCs w:val="22"/>
        </w:rPr>
        <w:t xml:space="preserve">successful Tenderer </w:t>
      </w:r>
      <w:r w:rsidR="00646DE7">
        <w:rPr>
          <w:rFonts w:asciiTheme="minorHAnsi" w:hAnsiTheme="minorHAnsi" w:cstheme="minorHAnsi"/>
          <w:szCs w:val="22"/>
        </w:rPr>
        <w:t xml:space="preserve">shall pro-actively manage menu selection to ensure </w:t>
      </w:r>
      <w:r w:rsidRPr="00824024">
        <w:rPr>
          <w:rFonts w:asciiTheme="minorHAnsi" w:hAnsiTheme="minorHAnsi" w:cstheme="minorHAnsi"/>
          <w:szCs w:val="22"/>
        </w:rPr>
        <w:t>variety in the menu being served</w:t>
      </w:r>
      <w:r w:rsidR="00646DE7">
        <w:rPr>
          <w:rFonts w:asciiTheme="minorHAnsi" w:hAnsiTheme="minorHAnsi" w:cstheme="minorHAnsi"/>
          <w:szCs w:val="22"/>
        </w:rPr>
        <w:t xml:space="preserve"> so as </w:t>
      </w:r>
      <w:r w:rsidRPr="00824024">
        <w:rPr>
          <w:rFonts w:asciiTheme="minorHAnsi" w:hAnsiTheme="minorHAnsi" w:cstheme="minorHAnsi"/>
          <w:szCs w:val="22"/>
        </w:rPr>
        <w:t xml:space="preserve">to prevent menu fatigue. </w:t>
      </w:r>
    </w:p>
    <w:p w14:paraId="03B6140C" w14:textId="0298B4F9" w:rsidR="00305E7B"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is required to uphold and promote the Healthy Eating Policy of the school.</w:t>
      </w:r>
    </w:p>
    <w:p w14:paraId="6CF03BCA" w14:textId="77777777" w:rsidR="00D62D2C"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It shall be a condition of the Service Level Agreement and </w:t>
      </w:r>
      <w:r w:rsidR="00646DE7">
        <w:rPr>
          <w:rFonts w:asciiTheme="minorHAnsi" w:hAnsiTheme="minorHAnsi" w:cstheme="minorHAnsi"/>
          <w:szCs w:val="22"/>
        </w:rPr>
        <w:t xml:space="preserve">Services </w:t>
      </w:r>
      <w:r w:rsidRPr="00824024">
        <w:rPr>
          <w:rFonts w:asciiTheme="minorHAnsi" w:hAnsiTheme="minorHAnsi" w:cstheme="minorHAnsi"/>
          <w:szCs w:val="22"/>
        </w:rPr>
        <w:t xml:space="preserve">Contract that the successful Tenderer must notify the </w:t>
      </w:r>
      <w:r w:rsidR="00F405C2" w:rsidRPr="00824024">
        <w:rPr>
          <w:rFonts w:asciiTheme="minorHAnsi" w:hAnsiTheme="minorHAnsi" w:cstheme="minorHAnsi"/>
          <w:szCs w:val="22"/>
        </w:rPr>
        <w:t>principal</w:t>
      </w:r>
      <w:r w:rsidRPr="00824024">
        <w:rPr>
          <w:rFonts w:asciiTheme="minorHAnsi" w:hAnsiTheme="minorHAnsi" w:cstheme="minorHAnsi"/>
          <w:szCs w:val="22"/>
        </w:rPr>
        <w:t xml:space="preserve"> of the school two weeks in advance of their intention to change their menus during the school term (or for the next academic year</w:t>
      </w:r>
      <w:r w:rsidR="003D74F3" w:rsidRPr="00824024">
        <w:rPr>
          <w:rFonts w:asciiTheme="minorHAnsi" w:hAnsiTheme="minorHAnsi" w:cstheme="minorHAnsi"/>
          <w:szCs w:val="22"/>
        </w:rPr>
        <w:t>) and</w:t>
      </w:r>
      <w:r w:rsidRPr="00824024">
        <w:rPr>
          <w:rFonts w:asciiTheme="minorHAnsi" w:hAnsiTheme="minorHAnsi" w:cstheme="minorHAnsi"/>
          <w:szCs w:val="22"/>
        </w:rPr>
        <w:t xml:space="preserve"> supply the </w:t>
      </w:r>
      <w:r w:rsidR="00D62D2C">
        <w:rPr>
          <w:rFonts w:asciiTheme="minorHAnsi" w:hAnsiTheme="minorHAnsi" w:cstheme="minorHAnsi"/>
          <w:szCs w:val="22"/>
        </w:rPr>
        <w:t>P</w:t>
      </w:r>
      <w:r w:rsidR="00D62D2C" w:rsidRPr="00824024">
        <w:rPr>
          <w:rFonts w:asciiTheme="minorHAnsi" w:hAnsiTheme="minorHAnsi" w:cstheme="minorHAnsi"/>
          <w:szCs w:val="22"/>
        </w:rPr>
        <w:t>rincipal</w:t>
      </w:r>
      <w:r w:rsidRPr="00824024">
        <w:rPr>
          <w:rFonts w:asciiTheme="minorHAnsi" w:hAnsiTheme="minorHAnsi" w:cstheme="minorHAnsi"/>
          <w:szCs w:val="22"/>
        </w:rPr>
        <w:t xml:space="preserve"> with the new proposed menu for approval (especially any option that is </w:t>
      </w:r>
      <w:r w:rsidR="004449C5">
        <w:rPr>
          <w:rFonts w:asciiTheme="minorHAnsi" w:hAnsiTheme="minorHAnsi" w:cstheme="minorHAnsi"/>
          <w:szCs w:val="22"/>
        </w:rPr>
        <w:t>not proving popular with students</w:t>
      </w:r>
      <w:r w:rsidRPr="00824024">
        <w:rPr>
          <w:rFonts w:asciiTheme="minorHAnsi" w:hAnsiTheme="minorHAnsi" w:cstheme="minorHAnsi"/>
          <w:szCs w:val="22"/>
        </w:rPr>
        <w:t xml:space="preserve">). </w:t>
      </w:r>
    </w:p>
    <w:p w14:paraId="7B2BC986" w14:textId="5B191966" w:rsidR="007A3AB0" w:rsidRDefault="007A3AB0">
      <w:pPr>
        <w:jc w:val="both"/>
        <w:rPr>
          <w:rFonts w:asciiTheme="minorHAnsi" w:hAnsiTheme="minorHAnsi" w:cstheme="minorHAnsi"/>
          <w:szCs w:val="22"/>
        </w:rPr>
      </w:pPr>
      <w:r w:rsidRPr="00824024">
        <w:rPr>
          <w:rFonts w:asciiTheme="minorHAnsi" w:hAnsiTheme="minorHAnsi" w:cstheme="minorHAnsi"/>
          <w:szCs w:val="22"/>
        </w:rPr>
        <w:t xml:space="preserve">Arrangements for the </w:t>
      </w:r>
      <w:r w:rsidR="005D5EE7">
        <w:rPr>
          <w:rFonts w:asciiTheme="minorHAnsi" w:hAnsiTheme="minorHAnsi" w:cstheme="minorHAnsi"/>
          <w:szCs w:val="22"/>
        </w:rPr>
        <w:t>communication</w:t>
      </w:r>
      <w:r w:rsidRPr="00824024">
        <w:rPr>
          <w:rFonts w:asciiTheme="minorHAnsi" w:hAnsiTheme="minorHAnsi" w:cstheme="minorHAnsi"/>
          <w:szCs w:val="22"/>
        </w:rPr>
        <w:t xml:space="preserve"> of weekly menus will be agreed between the successful Tenderer and the School Principal.</w:t>
      </w:r>
    </w:p>
    <w:p w14:paraId="59DF0298" w14:textId="3E790315" w:rsidR="007A3AB0" w:rsidRPr="002656DE" w:rsidRDefault="002E0800" w:rsidP="002E0800">
      <w:pPr>
        <w:pStyle w:val="Heading3"/>
        <w:spacing w:after="120"/>
      </w:pPr>
      <w:r>
        <w:lastRenderedPageBreak/>
        <w:t>6.</w:t>
      </w:r>
      <w:r w:rsidR="005D5EE7">
        <w:t>1.2</w:t>
      </w:r>
      <w:r w:rsidR="00507C5E">
        <w:t>.</w:t>
      </w:r>
      <w:r w:rsidR="002E7D8E">
        <w:t xml:space="preserve"> </w:t>
      </w:r>
      <w:r w:rsidR="00C920E5" w:rsidRPr="002656DE">
        <w:t>Food Safety</w:t>
      </w:r>
      <w:r w:rsidR="00604AE7">
        <w:t xml:space="preserve"> </w:t>
      </w:r>
      <w:r w:rsidR="0066153F">
        <w:t>M</w:t>
      </w:r>
      <w:r w:rsidR="00604AE7">
        <w:t xml:space="preserve">anagement </w:t>
      </w:r>
      <w:r w:rsidR="0066153F">
        <w:t>S</w:t>
      </w:r>
      <w:r w:rsidR="00604AE7">
        <w:t>ervices</w:t>
      </w:r>
    </w:p>
    <w:p w14:paraId="5B735703"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Food Safety, the successful Tenderer must:</w:t>
      </w:r>
    </w:p>
    <w:p w14:paraId="72DDE71A" w14:textId="77777777" w:rsidR="00181016" w:rsidRPr="00CC1492" w:rsidRDefault="00181016"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Comply with all relevant food legislation;</w:t>
      </w:r>
    </w:p>
    <w:p w14:paraId="45F7C88E"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Have regard for relevant Food Safety Authority of Ireland (FSAI) Guidance notes which are available on the FSAI website</w:t>
      </w:r>
      <w:r w:rsidR="002A620E" w:rsidRPr="00CC1492">
        <w:rPr>
          <w:rFonts w:asciiTheme="minorHAnsi" w:hAnsiTheme="minorHAnsi" w:cstheme="minorHAnsi"/>
          <w:szCs w:val="22"/>
        </w:rPr>
        <w:t>;</w:t>
      </w:r>
    </w:p>
    <w:p w14:paraId="4DD5D005" w14:textId="475FA092"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 xml:space="preserve">Provide safe food, i.e., it must not be injurious to health or unfit for human consumption. Unsafe food must be withdrawn or recalled from the </w:t>
      </w:r>
      <w:r w:rsidR="002A620E" w:rsidRPr="00CC1492">
        <w:rPr>
          <w:rFonts w:asciiTheme="minorHAnsi" w:hAnsiTheme="minorHAnsi" w:cstheme="minorHAnsi"/>
          <w:szCs w:val="22"/>
        </w:rPr>
        <w:t>s</w:t>
      </w:r>
      <w:r w:rsidRPr="00CC1492">
        <w:rPr>
          <w:rFonts w:asciiTheme="minorHAnsi" w:hAnsiTheme="minorHAnsi" w:cstheme="minorHAnsi"/>
          <w:szCs w:val="22"/>
        </w:rPr>
        <w:t xml:space="preserve">chool(s) supplied and the School Principal must be immediately notified. In addition, </w:t>
      </w:r>
      <w:r w:rsidR="00A9467F" w:rsidRPr="00CC1492">
        <w:rPr>
          <w:rFonts w:asciiTheme="minorHAnsi" w:hAnsiTheme="minorHAnsi" w:cstheme="minorHAnsi"/>
          <w:szCs w:val="22"/>
        </w:rPr>
        <w:t>the successful</w:t>
      </w:r>
      <w:r w:rsidRPr="00CC1492">
        <w:rPr>
          <w:rFonts w:asciiTheme="minorHAnsi" w:hAnsiTheme="minorHAnsi" w:cstheme="minorHAnsi"/>
          <w:szCs w:val="22"/>
        </w:rPr>
        <w:t xml:space="preserve"> Tenderer must notify the relevant competent authority in accordance with their legal obligations under Regulation 178/2002</w:t>
      </w:r>
      <w:r w:rsidR="002A620E" w:rsidRPr="00CC1492">
        <w:rPr>
          <w:rFonts w:asciiTheme="minorHAnsi" w:hAnsiTheme="minorHAnsi" w:cstheme="minorHAnsi"/>
          <w:szCs w:val="22"/>
        </w:rPr>
        <w:t>;</w:t>
      </w:r>
    </w:p>
    <w:p w14:paraId="1E9A20E4" w14:textId="3B6F9A39"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 xml:space="preserve">Provide a copy to the Contracting Authority of their letter of acknowledgement of notification from the Health Service Executive (HSE) when the designated food preparation </w:t>
      </w:r>
      <w:r w:rsidR="005D5EE7" w:rsidRPr="00CC1492">
        <w:rPr>
          <w:rFonts w:asciiTheme="minorHAnsi" w:hAnsiTheme="minorHAnsi" w:cstheme="minorHAnsi"/>
          <w:szCs w:val="22"/>
        </w:rPr>
        <w:t xml:space="preserve">area </w:t>
      </w:r>
      <w:r w:rsidRPr="00CC1492">
        <w:rPr>
          <w:rFonts w:asciiTheme="minorHAnsi" w:hAnsiTheme="minorHAnsi" w:cstheme="minorHAnsi"/>
          <w:szCs w:val="22"/>
        </w:rPr>
        <w:t xml:space="preserve">and/or servery </w:t>
      </w:r>
      <w:r w:rsidR="005D5EE7" w:rsidRPr="00CC1492">
        <w:rPr>
          <w:rFonts w:asciiTheme="minorHAnsi" w:hAnsiTheme="minorHAnsi" w:cstheme="minorHAnsi"/>
          <w:szCs w:val="22"/>
        </w:rPr>
        <w:t>facility</w:t>
      </w:r>
      <w:r w:rsidRPr="00CC1492">
        <w:rPr>
          <w:rFonts w:asciiTheme="minorHAnsi" w:hAnsiTheme="minorHAnsi" w:cstheme="minorHAnsi"/>
          <w:szCs w:val="22"/>
        </w:rPr>
        <w:t xml:space="preserve"> of the school is completed and ready for service</w:t>
      </w:r>
      <w:r w:rsidR="002A620E" w:rsidRPr="00CC1492">
        <w:rPr>
          <w:rFonts w:asciiTheme="minorHAnsi" w:hAnsiTheme="minorHAnsi" w:cstheme="minorHAnsi"/>
          <w:szCs w:val="22"/>
        </w:rPr>
        <w:t>;</w:t>
      </w:r>
    </w:p>
    <w:p w14:paraId="19EC92D6"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Monitor the safety of food prepared, handled and served. All food must be monitored</w:t>
      </w:r>
      <w:r w:rsidR="005D5EE7" w:rsidRPr="00CC1492">
        <w:rPr>
          <w:rFonts w:asciiTheme="minorHAnsi" w:hAnsiTheme="minorHAnsi" w:cstheme="minorHAnsi"/>
          <w:szCs w:val="22"/>
        </w:rPr>
        <w:t>,</w:t>
      </w:r>
      <w:r w:rsidRPr="00CC1492">
        <w:rPr>
          <w:rFonts w:asciiTheme="minorHAnsi" w:hAnsiTheme="minorHAnsi" w:cstheme="minorHAnsi"/>
          <w:szCs w:val="22"/>
        </w:rPr>
        <w:t xml:space="preserve"> and records maintained for the following: time/temperature control, delivery, storage, cooking temperatures, and cleaning. These records must be available for inspection by the Environmental Health Officer and the Contracting Authority when requested.</w:t>
      </w:r>
    </w:p>
    <w:p w14:paraId="23C9E493" w14:textId="2D6BBB35" w:rsidR="007A3AB0" w:rsidRPr="002656DE" w:rsidRDefault="002E0800" w:rsidP="000530F5">
      <w:pPr>
        <w:pStyle w:val="Heading3"/>
        <w:spacing w:after="120"/>
      </w:pPr>
      <w:r>
        <w:t>6.1.3</w:t>
      </w:r>
      <w:r w:rsidR="00507C5E">
        <w:t>.</w:t>
      </w:r>
      <w:r w:rsidR="002E7D8E">
        <w:t xml:space="preserve"> </w:t>
      </w:r>
      <w:r w:rsidR="00C920E5" w:rsidRPr="002656DE">
        <w:t>Promotion</w:t>
      </w:r>
    </w:p>
    <w:p w14:paraId="1352A429"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promoting the Service, the successful Tenderer must:</w:t>
      </w:r>
    </w:p>
    <w:p w14:paraId="64707AAE" w14:textId="5C48F01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Encourage students and parents</w:t>
      </w:r>
      <w:r w:rsidR="005D5EE7" w:rsidRPr="00CC1492">
        <w:rPr>
          <w:rFonts w:asciiTheme="minorHAnsi" w:hAnsiTheme="minorHAnsi" w:cstheme="minorHAnsi"/>
          <w:szCs w:val="22"/>
        </w:rPr>
        <w:t xml:space="preserve"> / </w:t>
      </w:r>
      <w:r w:rsidR="00E757ED" w:rsidRPr="00CC1492">
        <w:rPr>
          <w:rFonts w:asciiTheme="minorHAnsi" w:hAnsiTheme="minorHAnsi" w:cstheme="minorHAnsi"/>
          <w:szCs w:val="22"/>
        </w:rPr>
        <w:t>g</w:t>
      </w:r>
      <w:r w:rsidR="005D5EE7" w:rsidRPr="00CC1492">
        <w:rPr>
          <w:rFonts w:asciiTheme="minorHAnsi" w:hAnsiTheme="minorHAnsi" w:cstheme="minorHAnsi"/>
          <w:szCs w:val="22"/>
        </w:rPr>
        <w:t>uardians</w:t>
      </w:r>
      <w:r w:rsidRPr="00CC1492">
        <w:rPr>
          <w:rFonts w:asciiTheme="minorHAnsi" w:hAnsiTheme="minorHAnsi" w:cstheme="minorHAnsi"/>
          <w:szCs w:val="22"/>
        </w:rPr>
        <w:t xml:space="preserve"> to understand and value the food that is supplied/served, including aspects of its production and its local and cultural context</w:t>
      </w:r>
      <w:r w:rsidR="002A620E" w:rsidRPr="00CC1492">
        <w:rPr>
          <w:rFonts w:asciiTheme="minorHAnsi" w:hAnsiTheme="minorHAnsi" w:cstheme="minorHAnsi"/>
          <w:szCs w:val="22"/>
        </w:rPr>
        <w:t>;</w:t>
      </w:r>
    </w:p>
    <w:p w14:paraId="4A1F517B" w14:textId="7777777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Undertake regular customer satisfaction surveys</w:t>
      </w:r>
      <w:r w:rsidR="002A620E" w:rsidRPr="00CC1492">
        <w:rPr>
          <w:rFonts w:asciiTheme="minorHAnsi" w:hAnsiTheme="minorHAnsi" w:cstheme="minorHAnsi"/>
          <w:szCs w:val="22"/>
        </w:rPr>
        <w:t>;</w:t>
      </w:r>
    </w:p>
    <w:p w14:paraId="2E85C795" w14:textId="0843D12B" w:rsidR="006C2EB8"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Collaborate with teaching staff in relation to nutrition and food waste education - provide / support teachers with lesson plans and project activity packs in conjunction with the school curriculum</w:t>
      </w:r>
      <w:r w:rsidR="006C2EB8" w:rsidRPr="00CC1492">
        <w:rPr>
          <w:rFonts w:asciiTheme="minorHAnsi" w:hAnsiTheme="minorHAnsi" w:cstheme="minorHAnsi"/>
          <w:szCs w:val="22"/>
        </w:rPr>
        <w:t xml:space="preserve">, for example, using information, guidance and tools needed to implement good waste management practice in businesses which are available at </w:t>
      </w:r>
      <w:hyperlink r:id="rId39" w:history="1">
        <w:r w:rsidR="00CC1492" w:rsidRPr="00824024">
          <w:rPr>
            <w:rStyle w:val="Hyperlink"/>
            <w:rFonts w:asciiTheme="minorHAnsi" w:hAnsiTheme="minorHAnsi" w:cstheme="minorHAnsi"/>
            <w:szCs w:val="22"/>
          </w:rPr>
          <w:t>www.mywaste.ie</w:t>
        </w:r>
      </w:hyperlink>
      <w:r w:rsidR="006C2EB8" w:rsidRPr="00CC1492">
        <w:rPr>
          <w:rFonts w:asciiTheme="minorHAnsi" w:hAnsiTheme="minorHAnsi" w:cstheme="minorHAnsi"/>
          <w:szCs w:val="22"/>
        </w:rPr>
        <w:t xml:space="preserve"> and </w:t>
      </w:r>
      <w:hyperlink r:id="rId40" w:history="1">
        <w:r w:rsidR="00CC1492" w:rsidRPr="00A97724">
          <w:rPr>
            <w:rStyle w:val="Hyperlink"/>
            <w:rFonts w:asciiTheme="minorHAnsi" w:hAnsiTheme="minorHAnsi" w:cstheme="minorHAnsi"/>
            <w:szCs w:val="22"/>
          </w:rPr>
          <w:t>www.stopfoodwaste.ie</w:t>
        </w:r>
      </w:hyperlink>
      <w:r w:rsidR="00D70DA0" w:rsidRPr="00CC1492">
        <w:rPr>
          <w:rFonts w:asciiTheme="minorHAnsi" w:hAnsiTheme="minorHAnsi" w:cstheme="minorHAnsi"/>
          <w:szCs w:val="22"/>
        </w:rPr>
        <w:t>;</w:t>
      </w:r>
    </w:p>
    <w:p w14:paraId="5D46682F" w14:textId="3C9E3C9F" w:rsidR="006C2EB8" w:rsidRPr="00CC1492" w:rsidRDefault="005D5EE7"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 xml:space="preserve">The successful Tenderer </w:t>
      </w:r>
      <w:r w:rsidR="006C2EB8" w:rsidRPr="00CC1492">
        <w:rPr>
          <w:rFonts w:asciiTheme="minorHAnsi" w:hAnsiTheme="minorHAnsi" w:cstheme="minorHAnsi"/>
          <w:szCs w:val="22"/>
        </w:rPr>
        <w:t xml:space="preserve">must </w:t>
      </w:r>
      <w:r w:rsidRPr="00CC1492">
        <w:rPr>
          <w:rFonts w:asciiTheme="minorHAnsi" w:hAnsiTheme="minorHAnsi" w:cstheme="minorHAnsi"/>
          <w:szCs w:val="22"/>
        </w:rPr>
        <w:t>provide</w:t>
      </w:r>
      <w:r w:rsidR="006C2EB8" w:rsidRPr="00CC1492">
        <w:rPr>
          <w:rFonts w:asciiTheme="minorHAnsi" w:hAnsiTheme="minorHAnsi" w:cstheme="minorHAnsi"/>
          <w:szCs w:val="22"/>
        </w:rPr>
        <w:t xml:space="preserve"> and agree in advance with the Contracting </w:t>
      </w:r>
      <w:r w:rsidR="00CC1492" w:rsidRPr="00CC1492">
        <w:rPr>
          <w:rFonts w:asciiTheme="minorHAnsi" w:hAnsiTheme="minorHAnsi" w:cstheme="minorHAnsi"/>
          <w:szCs w:val="22"/>
        </w:rPr>
        <w:t>Authority schedules</w:t>
      </w:r>
      <w:r w:rsidR="007A3AB0" w:rsidRPr="00CC1492">
        <w:rPr>
          <w:rFonts w:asciiTheme="minorHAnsi" w:hAnsiTheme="minorHAnsi" w:cstheme="minorHAnsi"/>
          <w:szCs w:val="22"/>
        </w:rPr>
        <w:t xml:space="preserve"> of </w:t>
      </w:r>
      <w:r w:rsidRPr="00CC1492">
        <w:rPr>
          <w:rFonts w:asciiTheme="minorHAnsi" w:hAnsiTheme="minorHAnsi" w:cstheme="minorHAnsi"/>
          <w:szCs w:val="22"/>
        </w:rPr>
        <w:t xml:space="preserve">food promotion </w:t>
      </w:r>
      <w:r w:rsidR="007A3AB0" w:rsidRPr="00CC1492">
        <w:rPr>
          <w:rFonts w:asciiTheme="minorHAnsi" w:hAnsiTheme="minorHAnsi" w:cstheme="minorHAnsi"/>
          <w:szCs w:val="22"/>
        </w:rPr>
        <w:t xml:space="preserve">events, initiatives, materials, and information packs. </w:t>
      </w:r>
    </w:p>
    <w:p w14:paraId="7117B0BB" w14:textId="4ADD0323" w:rsidR="006C2EB8" w:rsidRDefault="006C2EB8">
      <w:pPr>
        <w:jc w:val="both"/>
        <w:rPr>
          <w:rFonts w:asciiTheme="minorHAnsi" w:hAnsiTheme="minorHAnsi" w:cstheme="minorHAnsi"/>
          <w:szCs w:val="22"/>
        </w:rPr>
      </w:pPr>
      <w:r w:rsidRPr="00ED7BF4">
        <w:rPr>
          <w:rFonts w:asciiTheme="minorHAnsi" w:hAnsiTheme="minorHAnsi" w:cstheme="minorHAnsi"/>
          <w:szCs w:val="22"/>
        </w:rPr>
        <w:t xml:space="preserve">The </w:t>
      </w:r>
      <w:r>
        <w:rPr>
          <w:rFonts w:asciiTheme="minorHAnsi" w:hAnsiTheme="minorHAnsi" w:cstheme="minorHAnsi"/>
          <w:szCs w:val="22"/>
        </w:rPr>
        <w:t xml:space="preserve">Contracting Authority </w:t>
      </w:r>
      <w:r w:rsidRPr="00ED7BF4">
        <w:rPr>
          <w:rFonts w:asciiTheme="minorHAnsi" w:hAnsiTheme="minorHAnsi" w:cstheme="minorHAnsi"/>
          <w:szCs w:val="22"/>
        </w:rPr>
        <w:t xml:space="preserve">will provide the successful Tenderer with details of the </w:t>
      </w:r>
      <w:r w:rsidR="00D62D2C">
        <w:rPr>
          <w:rFonts w:asciiTheme="minorHAnsi" w:hAnsiTheme="minorHAnsi" w:cstheme="minorHAnsi"/>
          <w:szCs w:val="22"/>
        </w:rPr>
        <w:t>student</w:t>
      </w:r>
      <w:r w:rsidRPr="00ED7BF4">
        <w:rPr>
          <w:rFonts w:asciiTheme="minorHAnsi" w:hAnsiTheme="minorHAnsi" w:cstheme="minorHAnsi"/>
          <w:szCs w:val="22"/>
        </w:rPr>
        <w:t xml:space="preserve"> </w:t>
      </w:r>
      <w:r>
        <w:rPr>
          <w:rFonts w:asciiTheme="minorHAnsi" w:hAnsiTheme="minorHAnsi" w:cstheme="minorHAnsi"/>
          <w:szCs w:val="22"/>
        </w:rPr>
        <w:t>demographics</w:t>
      </w:r>
      <w:r w:rsidRPr="00ED7BF4">
        <w:rPr>
          <w:rFonts w:asciiTheme="minorHAnsi" w:hAnsiTheme="minorHAnsi" w:cstheme="minorHAnsi"/>
          <w:szCs w:val="22"/>
        </w:rPr>
        <w:t xml:space="preserve">. </w:t>
      </w:r>
    </w:p>
    <w:p w14:paraId="34E3F816" w14:textId="733DC12D" w:rsidR="009D56C6" w:rsidRPr="002656DE" w:rsidRDefault="002E0800" w:rsidP="00EE6D3D">
      <w:pPr>
        <w:pStyle w:val="Heading3"/>
        <w:spacing w:after="120"/>
      </w:pPr>
      <w:r>
        <w:t>6.</w:t>
      </w:r>
      <w:r w:rsidR="005D5EE7">
        <w:t>2.</w:t>
      </w:r>
      <w:r w:rsidR="002E7D8E">
        <w:t xml:space="preserve"> </w:t>
      </w:r>
      <w:r w:rsidR="009D56C6" w:rsidRPr="002656DE">
        <w:t>Healthy Eating Policy</w:t>
      </w:r>
    </w:p>
    <w:p w14:paraId="28B12B1A" w14:textId="2FDF4286" w:rsidR="009D56C6" w:rsidRPr="00824024" w:rsidRDefault="00787CCB" w:rsidP="00220BB7">
      <w:pPr>
        <w:jc w:val="both"/>
        <w:rPr>
          <w:rFonts w:asciiTheme="minorHAnsi" w:hAnsiTheme="minorHAnsi" w:cstheme="minorHAnsi"/>
          <w:szCs w:val="22"/>
        </w:rPr>
      </w:pPr>
      <w:r w:rsidRPr="00ED7BF4">
        <w:rPr>
          <w:rFonts w:asciiTheme="minorHAnsi" w:hAnsiTheme="minorHAnsi" w:cstheme="minorHAnsi"/>
          <w:szCs w:val="22"/>
        </w:rPr>
        <w:t xml:space="preserve">The </w:t>
      </w:r>
      <w:r w:rsidR="009D56C6" w:rsidRPr="00ED7BF4">
        <w:rPr>
          <w:rFonts w:asciiTheme="minorHAnsi" w:hAnsiTheme="minorHAnsi" w:cstheme="minorHAnsi"/>
          <w:szCs w:val="22"/>
        </w:rPr>
        <w:t xml:space="preserve">School’s Healthy eating policy is </w:t>
      </w:r>
      <w:r w:rsidRPr="00ED7BF4">
        <w:rPr>
          <w:rFonts w:asciiTheme="minorHAnsi" w:hAnsiTheme="minorHAnsi" w:cstheme="minorHAnsi"/>
          <w:szCs w:val="22"/>
        </w:rPr>
        <w:t xml:space="preserve">or will be </w:t>
      </w:r>
      <w:r w:rsidR="009D56C6" w:rsidRPr="00ED7BF4">
        <w:rPr>
          <w:rFonts w:asciiTheme="minorHAnsi" w:hAnsiTheme="minorHAnsi" w:cstheme="minorHAnsi"/>
          <w:szCs w:val="22"/>
        </w:rPr>
        <w:t>based on the</w:t>
      </w:r>
      <w:r w:rsidR="001A1BE0">
        <w:rPr>
          <w:rFonts w:asciiTheme="minorHAnsi" w:hAnsiTheme="minorHAnsi" w:cstheme="minorHAnsi"/>
          <w:szCs w:val="22"/>
        </w:rPr>
        <w:t xml:space="preserve"> </w:t>
      </w:r>
      <w:hyperlink r:id="rId41" w:history="1">
        <w:r w:rsidR="001A1BE0" w:rsidRPr="001A1BE0">
          <w:rPr>
            <w:rStyle w:val="Hyperlink"/>
            <w:rFonts w:asciiTheme="minorHAnsi" w:hAnsiTheme="minorHAnsi" w:cstheme="minorHAnsi"/>
            <w:szCs w:val="22"/>
          </w:rPr>
          <w:t>Nutrition Standards for School Meals</w:t>
        </w:r>
      </w:hyperlink>
      <w:r w:rsidR="001A1BE0">
        <w:rPr>
          <w:rFonts w:asciiTheme="minorHAnsi" w:hAnsiTheme="minorHAnsi" w:cstheme="minorHAnsi"/>
          <w:szCs w:val="22"/>
        </w:rPr>
        <w:t xml:space="preserve"> and the</w:t>
      </w:r>
      <w:r w:rsidR="009D56C6" w:rsidRPr="00ED7BF4">
        <w:rPr>
          <w:rFonts w:asciiTheme="minorHAnsi" w:hAnsiTheme="minorHAnsi" w:cstheme="minorHAnsi"/>
          <w:szCs w:val="22"/>
        </w:rPr>
        <w:t xml:space="preserve"> </w:t>
      </w:r>
      <w:hyperlink r:id="rId42">
        <w:r w:rsidR="008E1670" w:rsidRPr="000530F5">
          <w:rPr>
            <w:rStyle w:val="Hyperlink"/>
            <w:rFonts w:asciiTheme="minorHAnsi" w:hAnsiTheme="minorHAnsi" w:cstheme="minorHAnsi"/>
          </w:rPr>
          <w:t>Nutrition Standards for Hot School Meals</w:t>
        </w:r>
      </w:hyperlink>
      <w:r w:rsidR="009D56C6" w:rsidRPr="00ED7BF4">
        <w:rPr>
          <w:rFonts w:asciiTheme="minorHAnsi" w:hAnsiTheme="minorHAnsi" w:cstheme="minorHAnsi"/>
          <w:szCs w:val="22"/>
        </w:rPr>
        <w:t>.</w:t>
      </w:r>
    </w:p>
    <w:p w14:paraId="68325C37" w14:textId="77777777" w:rsidR="00012438" w:rsidRDefault="009D56C6" w:rsidP="00012438">
      <w:pPr>
        <w:jc w:val="both"/>
        <w:rPr>
          <w:rFonts w:asciiTheme="minorHAnsi" w:hAnsiTheme="minorHAnsi" w:cstheme="minorHAnsi"/>
          <w:szCs w:val="22"/>
        </w:rPr>
      </w:pPr>
      <w:r w:rsidRPr="00824024">
        <w:rPr>
          <w:rFonts w:asciiTheme="minorHAnsi" w:hAnsiTheme="minorHAnsi" w:cstheme="minorHAnsi"/>
          <w:szCs w:val="22"/>
        </w:rPr>
        <w:t xml:space="preserve">Tenderers </w:t>
      </w:r>
      <w:r>
        <w:rPr>
          <w:rFonts w:asciiTheme="minorHAnsi" w:hAnsiTheme="minorHAnsi" w:cstheme="minorHAnsi"/>
          <w:szCs w:val="22"/>
        </w:rPr>
        <w:t xml:space="preserve">must at a minimum provide Hot School Meals in line </w:t>
      </w:r>
      <w:r w:rsidRPr="00824024">
        <w:rPr>
          <w:rFonts w:asciiTheme="minorHAnsi" w:hAnsiTheme="minorHAnsi" w:cstheme="minorHAnsi"/>
          <w:szCs w:val="22"/>
        </w:rPr>
        <w:t>with the published Nutrition Standards for School Meals and Nutrition Standards for Hot School Meals</w:t>
      </w:r>
      <w:r w:rsidR="004449C5">
        <w:rPr>
          <w:rFonts w:asciiTheme="minorHAnsi" w:hAnsiTheme="minorHAnsi" w:cstheme="minorHAnsi"/>
          <w:szCs w:val="22"/>
        </w:rPr>
        <w:t xml:space="preserve"> and as updated over the Term of the Contract</w:t>
      </w:r>
      <w:r w:rsidRPr="00824024">
        <w:rPr>
          <w:rFonts w:asciiTheme="minorHAnsi" w:hAnsiTheme="minorHAnsi" w:cstheme="minorHAnsi"/>
          <w:szCs w:val="22"/>
        </w:rPr>
        <w:t xml:space="preserve">, developed for the Department of Social Protection by the Department of Health, </w:t>
      </w:r>
      <w:proofErr w:type="spellStart"/>
      <w:r w:rsidRPr="00824024">
        <w:rPr>
          <w:rFonts w:asciiTheme="minorHAnsi" w:hAnsiTheme="minorHAnsi" w:cstheme="minorHAnsi"/>
          <w:szCs w:val="22"/>
        </w:rPr>
        <w:t>Safefood</w:t>
      </w:r>
      <w:proofErr w:type="spellEnd"/>
      <w:r w:rsidRPr="00824024">
        <w:rPr>
          <w:rFonts w:asciiTheme="minorHAnsi" w:hAnsiTheme="minorHAnsi" w:cstheme="minorHAnsi"/>
          <w:szCs w:val="22"/>
        </w:rPr>
        <w:t xml:space="preserve"> and the Health Service Executive for the School Meals Scheme.</w:t>
      </w:r>
    </w:p>
    <w:p w14:paraId="3DCBF172" w14:textId="6917E541" w:rsidR="009D382B" w:rsidRPr="00012438" w:rsidRDefault="005D5EE7" w:rsidP="00012438">
      <w:pPr>
        <w:jc w:val="both"/>
        <w:rPr>
          <w:rFonts w:asciiTheme="minorHAnsi" w:hAnsiTheme="minorHAnsi" w:cstheme="minorHAnsi"/>
          <w:szCs w:val="22"/>
        </w:rPr>
      </w:pPr>
      <w:r w:rsidRPr="009D382B">
        <w:rPr>
          <w:szCs w:val="22"/>
        </w:rPr>
        <w:t xml:space="preserve">Tenderers should familiarise themselves with the content of the school’s Healthy Eating Policy (see </w:t>
      </w:r>
      <w:r w:rsidR="00012438">
        <w:rPr>
          <w:szCs w:val="22"/>
        </w:rPr>
        <w:t>above</w:t>
      </w:r>
      <w:r w:rsidRPr="00012438">
        <w:rPr>
          <w:rFonts w:asciiTheme="minorHAnsi" w:hAnsiTheme="minorHAnsi" w:cstheme="minorHAnsi"/>
          <w:szCs w:val="22"/>
        </w:rPr>
        <w:t>)</w:t>
      </w:r>
      <w:r w:rsidRPr="009D382B">
        <w:rPr>
          <w:szCs w:val="22"/>
        </w:rPr>
        <w:t xml:space="preserve"> and published Nutrition Standards for School Meals and Nutrition Standards for Hot School </w:t>
      </w:r>
      <w:r w:rsidRPr="009D382B">
        <w:rPr>
          <w:szCs w:val="22"/>
        </w:rPr>
        <w:lastRenderedPageBreak/>
        <w:t>Meals, which must be used as a guide to the successful Tenderer regarding menu plans and ideas of best options for the students.</w:t>
      </w:r>
    </w:p>
    <w:p w14:paraId="53FA8611" w14:textId="1E72179F" w:rsidR="007A3AB0" w:rsidRPr="009D382B" w:rsidRDefault="002E0800" w:rsidP="00EE6D3D">
      <w:pPr>
        <w:pStyle w:val="Heading3"/>
        <w:spacing w:after="120"/>
        <w:rPr>
          <w:b w:val="0"/>
          <w:iCs w:val="0"/>
          <w:caps w:val="0"/>
          <w:color w:val="auto"/>
          <w:sz w:val="22"/>
          <w:szCs w:val="22"/>
        </w:rPr>
      </w:pPr>
      <w:r w:rsidRPr="002E0800">
        <w:rPr>
          <w:szCs w:val="22"/>
        </w:rPr>
        <w:t>6.</w:t>
      </w:r>
      <w:r w:rsidR="005D5EE7" w:rsidRPr="002E0800">
        <w:rPr>
          <w:szCs w:val="22"/>
        </w:rPr>
        <w:t>3.</w:t>
      </w:r>
      <w:r w:rsidR="002E7D8E">
        <w:rPr>
          <w:b w:val="0"/>
          <w:iCs w:val="0"/>
          <w:caps w:val="0"/>
          <w:color w:val="auto"/>
          <w:sz w:val="22"/>
          <w:szCs w:val="22"/>
        </w:rPr>
        <w:t xml:space="preserve"> </w:t>
      </w:r>
      <w:r w:rsidR="007A3AB0" w:rsidRPr="009D382B">
        <w:rPr>
          <w:szCs w:val="22"/>
        </w:rPr>
        <w:t>Pre-ordering, Delivery, Distribution and Serving Systems</w:t>
      </w:r>
      <w:r w:rsidR="007A3AB0" w:rsidRPr="009D382B">
        <w:rPr>
          <w:b w:val="0"/>
          <w:iCs w:val="0"/>
          <w:caps w:val="0"/>
          <w:color w:val="auto"/>
          <w:sz w:val="22"/>
          <w:szCs w:val="22"/>
        </w:rPr>
        <w:t xml:space="preserve"> </w:t>
      </w:r>
    </w:p>
    <w:p w14:paraId="4CF62A58" w14:textId="6BABC806" w:rsidR="007A3AB0" w:rsidRDefault="002E0800" w:rsidP="00EE6D3D">
      <w:pPr>
        <w:pStyle w:val="Heading3"/>
        <w:spacing w:after="120"/>
        <w:rPr>
          <w:szCs w:val="22"/>
        </w:rPr>
      </w:pPr>
      <w:r>
        <w:rPr>
          <w:szCs w:val="22"/>
        </w:rPr>
        <w:t>6.</w:t>
      </w:r>
      <w:r w:rsidR="005D5EE7">
        <w:rPr>
          <w:szCs w:val="22"/>
        </w:rPr>
        <w:t>3.1</w:t>
      </w:r>
      <w:r w:rsidR="00507C5E">
        <w:rPr>
          <w:szCs w:val="22"/>
        </w:rPr>
        <w:t>.</w:t>
      </w:r>
      <w:r w:rsidR="002E7D8E">
        <w:rPr>
          <w:szCs w:val="22"/>
        </w:rPr>
        <w:t xml:space="preserve"> </w:t>
      </w:r>
      <w:r w:rsidR="0068600F" w:rsidRPr="002656DE">
        <w:rPr>
          <w:szCs w:val="22"/>
        </w:rPr>
        <w:t>Pre-Ordering</w:t>
      </w:r>
    </w:p>
    <w:p w14:paraId="1AC34897" w14:textId="00E32E54"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pre-ordering;</w:t>
      </w:r>
    </w:p>
    <w:p w14:paraId="50C47B6E"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The successful Tenderer must provide an on-line ordering system</w:t>
      </w:r>
      <w:r w:rsidR="00294407">
        <w:rPr>
          <w:rFonts w:asciiTheme="minorHAnsi" w:hAnsiTheme="minorHAnsi" w:cstheme="minorHAnsi"/>
          <w:szCs w:val="22"/>
        </w:rPr>
        <w:t xml:space="preserve"> with content</w:t>
      </w:r>
      <w:r w:rsidR="00415A9A">
        <w:rPr>
          <w:rFonts w:asciiTheme="minorHAnsi" w:hAnsiTheme="minorHAnsi" w:cstheme="minorHAnsi"/>
          <w:szCs w:val="22"/>
        </w:rPr>
        <w:t xml:space="preserve"> (menus and messaging)</w:t>
      </w:r>
      <w:r w:rsidR="00294407">
        <w:rPr>
          <w:rFonts w:asciiTheme="minorHAnsi" w:hAnsiTheme="minorHAnsi" w:cstheme="minorHAnsi"/>
          <w:szCs w:val="22"/>
        </w:rPr>
        <w:t xml:space="preserve"> </w:t>
      </w:r>
      <w:r w:rsidR="00294407" w:rsidRPr="00974DF7">
        <w:rPr>
          <w:rFonts w:asciiTheme="minorHAnsi" w:hAnsiTheme="minorHAnsi" w:cstheme="minorHAnsi"/>
          <w:szCs w:val="22"/>
        </w:rPr>
        <w:t xml:space="preserve">available in English and </w:t>
      </w:r>
      <w:r w:rsidR="00294407" w:rsidRPr="00C87A86">
        <w:rPr>
          <w:rFonts w:asciiTheme="minorHAnsi" w:hAnsiTheme="minorHAnsi" w:cstheme="minorHAnsi"/>
          <w:szCs w:val="22"/>
        </w:rPr>
        <w:t>Irish in</w:t>
      </w:r>
      <w:r w:rsidR="00294407">
        <w:rPr>
          <w:rFonts w:asciiTheme="minorHAnsi" w:hAnsiTheme="minorHAnsi" w:cstheme="minorHAnsi"/>
          <w:szCs w:val="22"/>
        </w:rPr>
        <w:t xml:space="preserve"> line with the Official Languages Act 2003</w:t>
      </w:r>
      <w:r w:rsidR="00415A9A">
        <w:rPr>
          <w:rFonts w:asciiTheme="minorHAnsi" w:hAnsiTheme="minorHAnsi" w:cstheme="minorHAnsi"/>
          <w:szCs w:val="22"/>
        </w:rPr>
        <w:t xml:space="preserve"> and 2021</w:t>
      </w:r>
      <w:r w:rsidR="00294407">
        <w:rPr>
          <w:rFonts w:asciiTheme="minorHAnsi" w:hAnsiTheme="minorHAnsi" w:cstheme="minorHAnsi"/>
          <w:szCs w:val="22"/>
        </w:rPr>
        <w:t xml:space="preserve">, </w:t>
      </w:r>
      <w:r w:rsidRPr="00824024">
        <w:rPr>
          <w:rFonts w:asciiTheme="minorHAnsi" w:hAnsiTheme="minorHAnsi" w:cstheme="minorHAnsi"/>
          <w:szCs w:val="22"/>
        </w:rPr>
        <w:t>to enable parents/guardians to order food and for the successful Tenderer to communicate with same and:</w:t>
      </w:r>
    </w:p>
    <w:p w14:paraId="1CC01C1B" w14:textId="77777777"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 xml:space="preserve">Consult closely with school personnel, parent association and student council before agreeing and finalising all menus before they are setup </w:t>
      </w:r>
      <w:r w:rsidR="00885FA4" w:rsidRPr="00CC1492">
        <w:rPr>
          <w:rFonts w:asciiTheme="minorHAnsi" w:hAnsiTheme="minorHAnsi" w:cstheme="minorHAnsi"/>
          <w:szCs w:val="22"/>
        </w:rPr>
        <w:t xml:space="preserve">on </w:t>
      </w:r>
      <w:r w:rsidRPr="00CC1492">
        <w:rPr>
          <w:rFonts w:asciiTheme="minorHAnsi" w:hAnsiTheme="minorHAnsi" w:cstheme="minorHAnsi"/>
          <w:szCs w:val="22"/>
        </w:rPr>
        <w:t>the on-line ordering system</w:t>
      </w:r>
      <w:r w:rsidR="0068600F" w:rsidRPr="00CC1492">
        <w:rPr>
          <w:rFonts w:asciiTheme="minorHAnsi" w:hAnsiTheme="minorHAnsi" w:cstheme="minorHAnsi"/>
          <w:szCs w:val="22"/>
        </w:rPr>
        <w:t>;</w:t>
      </w:r>
    </w:p>
    <w:p w14:paraId="1102F5ED" w14:textId="6EAD78B3"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 xml:space="preserve">Communicate directly with the parents/guardians. This includes the initial </w:t>
      </w:r>
      <w:r w:rsidR="00885FA4" w:rsidRPr="00CC1492">
        <w:rPr>
          <w:rFonts w:asciiTheme="minorHAnsi" w:hAnsiTheme="minorHAnsi" w:cstheme="minorHAnsi"/>
          <w:szCs w:val="22"/>
        </w:rPr>
        <w:t>student, parents and/or Guardians</w:t>
      </w:r>
      <w:r w:rsidRPr="00CC1492">
        <w:rPr>
          <w:rFonts w:asciiTheme="minorHAnsi" w:hAnsiTheme="minorHAnsi" w:cstheme="minorHAnsi"/>
          <w:szCs w:val="22"/>
        </w:rPr>
        <w:t xml:space="preserve"> registration set up</w:t>
      </w:r>
      <w:r w:rsidR="00885FA4" w:rsidRPr="00CC1492">
        <w:rPr>
          <w:rFonts w:asciiTheme="minorHAnsi" w:hAnsiTheme="minorHAnsi" w:cstheme="minorHAnsi"/>
          <w:szCs w:val="22"/>
        </w:rPr>
        <w:t xml:space="preserve"> (including hosting, storage and processing of the student details),</w:t>
      </w:r>
      <w:r w:rsidRPr="00CC1492">
        <w:rPr>
          <w:rFonts w:asciiTheme="minorHAnsi" w:hAnsiTheme="minorHAnsi" w:cstheme="minorHAnsi"/>
          <w:szCs w:val="22"/>
        </w:rPr>
        <w:t xml:space="preserve"> on the system</w:t>
      </w:r>
      <w:r w:rsidR="00885FA4" w:rsidRPr="00CC1492">
        <w:rPr>
          <w:rFonts w:asciiTheme="minorHAnsi" w:hAnsiTheme="minorHAnsi" w:cstheme="minorHAnsi"/>
          <w:szCs w:val="22"/>
        </w:rPr>
        <w:t xml:space="preserve"> in compliance with GDPR rules</w:t>
      </w:r>
      <w:r w:rsidR="0068600F" w:rsidRPr="00CC1492">
        <w:rPr>
          <w:rFonts w:asciiTheme="minorHAnsi" w:hAnsiTheme="minorHAnsi" w:cstheme="minorHAnsi"/>
          <w:szCs w:val="22"/>
        </w:rPr>
        <w:t>;</w:t>
      </w:r>
    </w:p>
    <w:p w14:paraId="39A14ED4" w14:textId="66A12CCE"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Define communication channels between all parties in relation to the selection of Hot Meals, the ordering process, timelines, dealing with changes, queries or complaints</w:t>
      </w:r>
      <w:r w:rsidR="0068600F" w:rsidRPr="00CC1492">
        <w:rPr>
          <w:rFonts w:asciiTheme="minorHAnsi" w:hAnsiTheme="minorHAnsi" w:cstheme="minorHAnsi"/>
          <w:szCs w:val="22"/>
        </w:rPr>
        <w:t>;</w:t>
      </w:r>
    </w:p>
    <w:p w14:paraId="0790A388" w14:textId="77777777" w:rsidR="00815147" w:rsidRPr="00815147" w:rsidRDefault="00815147" w:rsidP="00034298">
      <w:pPr>
        <w:pStyle w:val="ListParagraph"/>
        <w:numPr>
          <w:ilvl w:val="0"/>
          <w:numId w:val="50"/>
        </w:numPr>
        <w:jc w:val="both"/>
      </w:pPr>
      <w:r w:rsidRPr="00815147">
        <w:rPr>
          <w:rFonts w:asciiTheme="minorHAnsi" w:hAnsiTheme="minorHAnsi" w:cstheme="minorHAnsi"/>
          <w:szCs w:val="22"/>
        </w:rPr>
        <w:t>Where necessary, individual meal orders can be cancelled up to 48 hours before day of delivery (for the avoidance of doubt, schools can also cancel all or a number of hot meals up to 48 hours in advance);</w:t>
      </w:r>
    </w:p>
    <w:p w14:paraId="208C58D2" w14:textId="5EF2115A" w:rsidR="000D4C51" w:rsidRPr="000D4C51" w:rsidRDefault="000D4C51" w:rsidP="00034298">
      <w:pPr>
        <w:pStyle w:val="ListParagraph"/>
        <w:numPr>
          <w:ilvl w:val="0"/>
          <w:numId w:val="50"/>
        </w:numPr>
        <w:jc w:val="both"/>
      </w:pPr>
      <w:r w:rsidRPr="00CC1492">
        <w:rPr>
          <w:rFonts w:asciiTheme="minorHAnsi" w:hAnsiTheme="minorHAnsi" w:cstheme="minorHAnsi"/>
          <w:szCs w:val="22"/>
        </w:rPr>
        <w:t>The mandatory food information listed below for hot school meals must be available before the parent (and/or child) selects every meal on the on-line ordering system. This information must be clear, accurate and easy to understand, the information may be shown on the website or platform used to order the food or provided through other clear and suitable methods agreed by the school and the successful Tenderer</w:t>
      </w:r>
      <w:r w:rsidR="00D70DA0" w:rsidRPr="00CC1492">
        <w:rPr>
          <w:rFonts w:asciiTheme="minorHAnsi" w:hAnsiTheme="minorHAnsi" w:cstheme="minorHAnsi"/>
          <w:szCs w:val="22"/>
        </w:rPr>
        <w:t>;</w:t>
      </w:r>
      <w:r w:rsidRPr="00CC1492">
        <w:rPr>
          <w:rFonts w:asciiTheme="minorHAnsi" w:hAnsiTheme="minorHAnsi" w:cstheme="minorHAnsi"/>
          <w:szCs w:val="22"/>
        </w:rPr>
        <w:t xml:space="preserve"> </w:t>
      </w:r>
    </w:p>
    <w:p w14:paraId="43383AD8" w14:textId="4D75C839" w:rsidR="0068600F"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Provide mandatory food information</w:t>
      </w:r>
      <w:r w:rsidR="0068600F" w:rsidRPr="00CC1492">
        <w:rPr>
          <w:rFonts w:asciiTheme="minorHAnsi" w:hAnsiTheme="minorHAnsi" w:cstheme="minorHAnsi"/>
          <w:szCs w:val="22"/>
        </w:rPr>
        <w:t>*</w:t>
      </w:r>
      <w:r w:rsidRPr="00CC1492">
        <w:rPr>
          <w:rFonts w:asciiTheme="minorHAnsi" w:hAnsiTheme="minorHAnsi" w:cstheme="minorHAnsi"/>
          <w:szCs w:val="22"/>
        </w:rPr>
        <w:t xml:space="preserve"> to ensure a high level of protection of consumers health and interests by providing a basis for final consumers to make informed choices, especially in relation to dietary needs and preferences. This is in accordance with Regulation (EU) No 1169/2011 on the provision of food information to consumers (FIC). While the FIC regulation sets out a full list of mandatory information required as a rule, the following information is of relevance to the School Meals </w:t>
      </w:r>
      <w:r w:rsidR="004A39A3">
        <w:rPr>
          <w:rFonts w:asciiTheme="minorHAnsi" w:hAnsiTheme="minorHAnsi" w:cstheme="minorHAnsi"/>
          <w:szCs w:val="22"/>
        </w:rPr>
        <w:t>Scheme</w:t>
      </w:r>
      <w:r w:rsidR="00D70DA0" w:rsidRPr="00CC1492">
        <w:rPr>
          <w:rFonts w:asciiTheme="minorHAnsi" w:hAnsiTheme="minorHAnsi" w:cstheme="minorHAnsi"/>
          <w:szCs w:val="22"/>
        </w:rPr>
        <w:t>.</w:t>
      </w:r>
    </w:p>
    <w:p w14:paraId="5F36400B" w14:textId="77777777" w:rsidR="007A3AB0" w:rsidRPr="00824024" w:rsidRDefault="007A3AB0" w:rsidP="00D70DA0">
      <w:pPr>
        <w:ind w:left="360"/>
        <w:jc w:val="both"/>
        <w:rPr>
          <w:rFonts w:asciiTheme="minorHAnsi" w:hAnsiTheme="minorHAnsi" w:cstheme="minorHAnsi"/>
          <w:szCs w:val="22"/>
        </w:rPr>
      </w:pPr>
      <w:r w:rsidRPr="00294407">
        <w:rPr>
          <w:rFonts w:asciiTheme="minorHAnsi" w:hAnsiTheme="minorHAnsi" w:cstheme="minorHAnsi"/>
          <w:szCs w:val="22"/>
        </w:rPr>
        <w:t xml:space="preserve">Therefore, the successful Tenderer must provide this </w:t>
      </w:r>
      <w:r w:rsidR="0068600F" w:rsidRPr="00294407">
        <w:rPr>
          <w:rFonts w:asciiTheme="minorHAnsi" w:hAnsiTheme="minorHAnsi" w:cstheme="minorHAnsi"/>
          <w:szCs w:val="22"/>
        </w:rPr>
        <w:t xml:space="preserve">mandatory </w:t>
      </w:r>
      <w:r w:rsidRPr="00294407">
        <w:rPr>
          <w:rFonts w:asciiTheme="minorHAnsi" w:hAnsiTheme="minorHAnsi" w:cstheme="minorHAnsi"/>
          <w:szCs w:val="22"/>
        </w:rPr>
        <w:t>food information* before the selection of every meal is completed</w:t>
      </w:r>
      <w:r w:rsidR="0068600F" w:rsidRPr="00294407">
        <w:rPr>
          <w:rFonts w:asciiTheme="minorHAnsi" w:hAnsiTheme="minorHAnsi" w:cstheme="minorHAnsi"/>
          <w:szCs w:val="22"/>
        </w:rPr>
        <w:t xml:space="preserve"> which includes</w:t>
      </w:r>
      <w:r w:rsidRPr="00294407">
        <w:rPr>
          <w:rFonts w:asciiTheme="minorHAnsi" w:hAnsiTheme="minorHAnsi" w:cstheme="minorHAnsi"/>
          <w:szCs w:val="22"/>
        </w:rPr>
        <w:t>:</w:t>
      </w:r>
    </w:p>
    <w:p w14:paraId="3F43BC17"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name of the meal</w:t>
      </w:r>
      <w:r w:rsidR="00F632F0">
        <w:rPr>
          <w:rFonts w:asciiTheme="minorHAnsi" w:hAnsiTheme="minorHAnsi" w:cstheme="minorHAnsi"/>
          <w:szCs w:val="22"/>
        </w:rPr>
        <w:t>;</w:t>
      </w:r>
    </w:p>
    <w:p w14:paraId="24938CE2"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 full list of ingredients, to include everything used to make the meal</w:t>
      </w:r>
      <w:r w:rsidR="0068600F" w:rsidRPr="00824024">
        <w:rPr>
          <w:rFonts w:asciiTheme="minorHAnsi" w:hAnsiTheme="minorHAnsi" w:cstheme="minorHAnsi"/>
          <w:szCs w:val="22"/>
        </w:rPr>
        <w:t>;</w:t>
      </w:r>
    </w:p>
    <w:p w14:paraId="4B907B5D"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Any ingredients or processing aids that may cause allergies or intolerances used as an ingredient in every meal. There are 14 allergens, listed in Annex II of Regulation (EU) 1169/2011, that must be clearly identified if used in the manufacture of the meal</w:t>
      </w:r>
      <w:r w:rsidR="0068600F" w:rsidRPr="00824024">
        <w:rPr>
          <w:rFonts w:asciiTheme="minorHAnsi" w:hAnsiTheme="minorHAnsi" w:cstheme="minorHAnsi"/>
          <w:szCs w:val="22"/>
        </w:rPr>
        <w:t>;</w:t>
      </w:r>
    </w:p>
    <w:p w14:paraId="00D980A5"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percentage of key ingredients or ingredient groups appearing in the name of the meal (known as QUID – Quantitative Ingredient Declaration)</w:t>
      </w:r>
      <w:r w:rsidR="0068600F" w:rsidRPr="00824024">
        <w:rPr>
          <w:rFonts w:asciiTheme="minorHAnsi" w:hAnsiTheme="minorHAnsi" w:cstheme="minorHAnsi"/>
          <w:szCs w:val="22"/>
        </w:rPr>
        <w:t>;</w:t>
      </w:r>
    </w:p>
    <w:p w14:paraId="3328F5F6"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net quantity of the meal in grams (g) or kilograms (kg), as appropriate for solid foods, as required under Article 23. This is to indicate the total weight of the food provided, excluding packaging</w:t>
      </w:r>
      <w:r w:rsidR="0068600F" w:rsidRPr="00824024">
        <w:rPr>
          <w:rFonts w:asciiTheme="minorHAnsi" w:hAnsiTheme="minorHAnsi" w:cstheme="minorHAnsi"/>
          <w:szCs w:val="22"/>
        </w:rPr>
        <w:t>;</w:t>
      </w:r>
    </w:p>
    <w:p w14:paraId="4570A4CD"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Any special storage instructions and/or conditions of use</w:t>
      </w:r>
      <w:r w:rsidR="0068600F" w:rsidRPr="00824024">
        <w:rPr>
          <w:rFonts w:asciiTheme="minorHAnsi" w:hAnsiTheme="minorHAnsi" w:cstheme="minorHAnsi"/>
          <w:szCs w:val="22"/>
        </w:rPr>
        <w:t>;</w:t>
      </w:r>
    </w:p>
    <w:p w14:paraId="0D6F27ED" w14:textId="77777777" w:rsidR="007A3AB0" w:rsidRPr="00824024" w:rsidRDefault="00F632F0" w:rsidP="00034298">
      <w:pPr>
        <w:pStyle w:val="ListParagraph"/>
        <w:numPr>
          <w:ilvl w:val="0"/>
          <w:numId w:val="51"/>
        </w:numPr>
        <w:jc w:val="both"/>
        <w:rPr>
          <w:rFonts w:asciiTheme="minorHAnsi" w:hAnsiTheme="minorHAnsi" w:cstheme="minorHAnsi"/>
          <w:szCs w:val="22"/>
        </w:rPr>
      </w:pPr>
      <w:r>
        <w:rPr>
          <w:rFonts w:asciiTheme="minorHAnsi" w:hAnsiTheme="minorHAnsi" w:cstheme="minorHAnsi"/>
          <w:szCs w:val="22"/>
        </w:rPr>
        <w:lastRenderedPageBreak/>
        <w:t>N</w:t>
      </w:r>
      <w:r w:rsidR="007A3AB0" w:rsidRPr="00824024">
        <w:rPr>
          <w:rFonts w:asciiTheme="minorHAnsi" w:hAnsiTheme="minorHAnsi" w:cstheme="minorHAnsi"/>
          <w:szCs w:val="22"/>
        </w:rPr>
        <w:t xml:space="preserve">ame or business name and address of the food business operator i.e. </w:t>
      </w:r>
      <w:r w:rsidR="004F2F65">
        <w:rPr>
          <w:rFonts w:asciiTheme="minorHAnsi" w:hAnsiTheme="minorHAnsi" w:cstheme="minorHAnsi"/>
          <w:szCs w:val="22"/>
        </w:rPr>
        <w:t xml:space="preserve">its </w:t>
      </w:r>
      <w:r w:rsidR="007A3AB0" w:rsidRPr="00824024">
        <w:rPr>
          <w:rFonts w:asciiTheme="minorHAnsi" w:hAnsiTheme="minorHAnsi" w:cstheme="minorHAnsi"/>
          <w:szCs w:val="22"/>
        </w:rPr>
        <w:t>full postal address</w:t>
      </w:r>
      <w:r w:rsidR="0068600F" w:rsidRPr="00824024">
        <w:rPr>
          <w:rFonts w:asciiTheme="minorHAnsi" w:hAnsiTheme="minorHAnsi" w:cstheme="minorHAnsi"/>
          <w:szCs w:val="22"/>
        </w:rPr>
        <w:t>;</w:t>
      </w:r>
    </w:p>
    <w:p w14:paraId="7C5B69FD" w14:textId="77777777" w:rsidR="007A3AB0" w:rsidRPr="00294407" w:rsidRDefault="007A3AB0" w:rsidP="00034298">
      <w:pPr>
        <w:pStyle w:val="ListParagraph"/>
        <w:numPr>
          <w:ilvl w:val="0"/>
          <w:numId w:val="51"/>
        </w:numPr>
        <w:jc w:val="both"/>
        <w:rPr>
          <w:rFonts w:asciiTheme="minorHAnsi" w:hAnsiTheme="minorHAnsi" w:cstheme="minorHAnsi"/>
          <w:szCs w:val="22"/>
        </w:rPr>
      </w:pPr>
      <w:r w:rsidRPr="00294407">
        <w:rPr>
          <w:rFonts w:asciiTheme="minorHAnsi" w:hAnsiTheme="minorHAnsi" w:cstheme="minorHAnsi"/>
          <w:szCs w:val="22"/>
        </w:rPr>
        <w:t>The country of origin of the main ingredient(s) if the ingredients are not from Ireland, yet the information indicates that the final meal is Irish</w:t>
      </w:r>
      <w:r w:rsidR="0068600F" w:rsidRPr="00294407">
        <w:rPr>
          <w:rFonts w:asciiTheme="minorHAnsi" w:hAnsiTheme="minorHAnsi" w:cstheme="minorHAnsi"/>
          <w:szCs w:val="22"/>
        </w:rPr>
        <w:t>;</w:t>
      </w:r>
    </w:p>
    <w:p w14:paraId="59FE0645"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 xml:space="preserve">The nutritional information of the meal, which includes the energy value and the amounts of fat, saturated fat, carbohydrates, sugars, protein, and salt per portion. </w:t>
      </w:r>
      <w:r w:rsidR="00BE2032" w:rsidRPr="00BE2032">
        <w:rPr>
          <w:rFonts w:asciiTheme="minorHAnsi" w:hAnsiTheme="minorHAnsi" w:cstheme="minorHAnsi"/>
          <w:szCs w:val="22"/>
        </w:rPr>
        <w:t>This nutrition information must be provided on both a per 100g/100ml and</w:t>
      </w:r>
      <w:r w:rsidR="00BE2032">
        <w:rPr>
          <w:rFonts w:asciiTheme="minorHAnsi" w:hAnsiTheme="minorHAnsi" w:cstheme="minorHAnsi"/>
          <w:szCs w:val="22"/>
        </w:rPr>
        <w:t xml:space="preserve"> </w:t>
      </w:r>
      <w:r w:rsidR="00BE2032" w:rsidRPr="00BE2032">
        <w:rPr>
          <w:rFonts w:asciiTheme="minorHAnsi" w:hAnsiTheme="minorHAnsi" w:cstheme="minorHAnsi"/>
          <w:szCs w:val="22"/>
        </w:rPr>
        <w:t>per serving (per meal) basis.</w:t>
      </w:r>
    </w:p>
    <w:p w14:paraId="01436C8C" w14:textId="77777777" w:rsidR="009D248E" w:rsidRPr="00FB00DC" w:rsidRDefault="007A3AB0" w:rsidP="009D248E">
      <w:pPr>
        <w:jc w:val="both"/>
        <w:rPr>
          <w:rFonts w:asciiTheme="minorHAnsi" w:hAnsiTheme="minorHAnsi" w:cstheme="minorHAnsi"/>
          <w:b/>
          <w:szCs w:val="22"/>
        </w:rPr>
      </w:pPr>
      <w:r w:rsidRPr="00ED7BF4">
        <w:rPr>
          <w:rFonts w:asciiTheme="minorHAnsi" w:hAnsiTheme="minorHAnsi" w:cstheme="minorHAnsi"/>
          <w:b/>
          <w:bCs/>
          <w:szCs w:val="22"/>
        </w:rPr>
        <w:t xml:space="preserve">*It is not a mandatory requirement to provide the date of minimum durability or ‘use by’ date of the </w:t>
      </w:r>
      <w:r w:rsidRPr="002D2544">
        <w:rPr>
          <w:rFonts w:asciiTheme="minorHAnsi" w:hAnsiTheme="minorHAnsi" w:cstheme="minorHAnsi"/>
          <w:b/>
          <w:bCs/>
          <w:szCs w:val="22"/>
        </w:rPr>
        <w:t>food at the time of selection</w:t>
      </w:r>
      <w:r w:rsidR="009D248E" w:rsidRPr="002D2544">
        <w:rPr>
          <w:rFonts w:asciiTheme="minorHAnsi" w:hAnsiTheme="minorHAnsi" w:cstheme="minorHAnsi"/>
          <w:b/>
          <w:bCs/>
          <w:szCs w:val="22"/>
        </w:rPr>
        <w:t xml:space="preserve">, however </w:t>
      </w:r>
      <w:r w:rsidR="009D248E" w:rsidRPr="00FB00DC">
        <w:rPr>
          <w:rFonts w:asciiTheme="minorHAnsi" w:hAnsiTheme="minorHAnsi" w:cstheme="minorHAnsi"/>
          <w:b/>
          <w:szCs w:val="22"/>
        </w:rPr>
        <w:t>the date of minimum durability or ‘use by’ date of the food must be displayed on the packaging at time of delivery.</w:t>
      </w:r>
    </w:p>
    <w:p w14:paraId="12A7E46B" w14:textId="77777777" w:rsidR="007A3AB0" w:rsidRPr="002D2544" w:rsidRDefault="007A3AB0">
      <w:pPr>
        <w:jc w:val="both"/>
        <w:rPr>
          <w:rFonts w:asciiTheme="minorHAnsi" w:hAnsiTheme="minorHAnsi" w:cstheme="minorHAnsi"/>
          <w:szCs w:val="22"/>
        </w:rPr>
      </w:pPr>
      <w:r w:rsidRPr="002D2544">
        <w:rPr>
          <w:rFonts w:asciiTheme="minorHAnsi" w:hAnsiTheme="minorHAnsi" w:cstheme="minorHAnsi"/>
          <w:szCs w:val="22"/>
        </w:rPr>
        <w:t>The mandatory food information listed above must also be made available at the time of delivery of the meals. This can be via an outer label on a box containing individually packaged meals or via commercial documents supplied with the meals to the school. The intention is that the mandatory information about each meal is available after delivery.</w:t>
      </w:r>
    </w:p>
    <w:p w14:paraId="4DF2A122" w14:textId="77777777" w:rsidR="003D74F3" w:rsidRPr="002D2544" w:rsidRDefault="009930A4">
      <w:pPr>
        <w:jc w:val="both"/>
        <w:rPr>
          <w:rFonts w:asciiTheme="minorHAnsi" w:hAnsiTheme="minorHAnsi" w:cstheme="minorHAnsi"/>
          <w:b/>
          <w:bCs/>
          <w:szCs w:val="22"/>
        </w:rPr>
      </w:pPr>
      <w:r w:rsidRPr="002D2544">
        <w:rPr>
          <w:rFonts w:asciiTheme="minorHAnsi" w:hAnsiTheme="minorHAnsi" w:cstheme="minorHAnsi"/>
          <w:b/>
          <w:bCs/>
          <w:szCs w:val="22"/>
        </w:rPr>
        <w:t>For the avoidance of Doubt</w:t>
      </w:r>
      <w:r w:rsidR="003D74F3" w:rsidRPr="002D2544">
        <w:rPr>
          <w:rFonts w:asciiTheme="minorHAnsi" w:hAnsiTheme="minorHAnsi" w:cstheme="minorHAnsi"/>
          <w:b/>
          <w:bCs/>
          <w:szCs w:val="22"/>
        </w:rPr>
        <w:t>:</w:t>
      </w:r>
    </w:p>
    <w:p w14:paraId="701C6689" w14:textId="410A84EA" w:rsidR="003D74F3" w:rsidRPr="002D2544" w:rsidRDefault="003D74F3" w:rsidP="00034298">
      <w:pPr>
        <w:pStyle w:val="ListParagraph"/>
        <w:numPr>
          <w:ilvl w:val="0"/>
          <w:numId w:val="26"/>
        </w:numPr>
        <w:jc w:val="both"/>
        <w:rPr>
          <w:rFonts w:asciiTheme="minorHAnsi" w:hAnsiTheme="minorHAnsi" w:cstheme="minorHAnsi"/>
          <w:szCs w:val="22"/>
        </w:rPr>
      </w:pPr>
      <w:r w:rsidRPr="002D2544">
        <w:rPr>
          <w:rFonts w:asciiTheme="minorHAnsi" w:hAnsiTheme="minorHAnsi" w:cstheme="minorHAnsi"/>
          <w:szCs w:val="22"/>
        </w:rPr>
        <w:t>it will always be a decision of the parent / guardian to opt-in the student for the Hot Meals Service and their consent, if they choose to opt-in, is requested and recorded, when registering on the on-line Ordering System</w:t>
      </w:r>
      <w:r w:rsidR="00BE619F" w:rsidRPr="002D2544">
        <w:rPr>
          <w:rFonts w:asciiTheme="minorHAnsi" w:hAnsiTheme="minorHAnsi" w:cstheme="minorHAnsi"/>
          <w:szCs w:val="22"/>
        </w:rPr>
        <w:t xml:space="preserve"> (</w:t>
      </w:r>
      <w:r w:rsidR="00BE619F" w:rsidRPr="002D2544">
        <w:rPr>
          <w:rFonts w:asciiTheme="minorHAnsi" w:hAnsiTheme="minorHAnsi" w:cstheme="minorHAnsi"/>
          <w:b/>
          <w:bCs/>
          <w:szCs w:val="22"/>
        </w:rPr>
        <w:t>for the avoidance of doubt</w:t>
      </w:r>
      <w:r w:rsidR="00BE619F" w:rsidRPr="002D2544">
        <w:rPr>
          <w:rFonts w:asciiTheme="minorHAnsi" w:hAnsiTheme="minorHAnsi" w:cstheme="minorHAnsi"/>
          <w:szCs w:val="22"/>
        </w:rPr>
        <w:t xml:space="preserve"> School Staff </w:t>
      </w:r>
      <w:r w:rsidR="00355A2F">
        <w:rPr>
          <w:rFonts w:asciiTheme="minorHAnsi" w:hAnsiTheme="minorHAnsi" w:cstheme="minorHAnsi"/>
          <w:szCs w:val="22"/>
        </w:rPr>
        <w:t xml:space="preserve">are not permitted </w:t>
      </w:r>
      <w:r w:rsidR="00BE619F" w:rsidRPr="002D2544">
        <w:rPr>
          <w:rFonts w:asciiTheme="minorHAnsi" w:hAnsiTheme="minorHAnsi" w:cstheme="minorHAnsi"/>
          <w:szCs w:val="22"/>
        </w:rPr>
        <w:t xml:space="preserve">to enter </w:t>
      </w:r>
      <w:r w:rsidR="002D2544" w:rsidRPr="002D2544">
        <w:rPr>
          <w:rFonts w:asciiTheme="minorHAnsi" w:hAnsiTheme="minorHAnsi" w:cstheme="minorHAnsi"/>
          <w:szCs w:val="22"/>
        </w:rPr>
        <w:t>s</w:t>
      </w:r>
      <w:r w:rsidR="00BE619F" w:rsidRPr="002D2544">
        <w:rPr>
          <w:rFonts w:asciiTheme="minorHAnsi" w:hAnsiTheme="minorHAnsi" w:cstheme="minorHAnsi"/>
          <w:szCs w:val="22"/>
        </w:rPr>
        <w:t xml:space="preserve">tudent / </w:t>
      </w:r>
      <w:r w:rsidR="002D2544" w:rsidRPr="002D2544">
        <w:rPr>
          <w:rFonts w:asciiTheme="minorHAnsi" w:hAnsiTheme="minorHAnsi" w:cstheme="minorHAnsi"/>
          <w:szCs w:val="22"/>
        </w:rPr>
        <w:t>p</w:t>
      </w:r>
      <w:r w:rsidR="00BE619F" w:rsidRPr="002D2544">
        <w:rPr>
          <w:rFonts w:asciiTheme="minorHAnsi" w:hAnsiTheme="minorHAnsi" w:cstheme="minorHAnsi"/>
          <w:szCs w:val="22"/>
        </w:rPr>
        <w:t xml:space="preserve">arent / </w:t>
      </w:r>
      <w:r w:rsidR="002D2544" w:rsidRPr="002D2544">
        <w:rPr>
          <w:rFonts w:asciiTheme="minorHAnsi" w:hAnsiTheme="minorHAnsi" w:cstheme="minorHAnsi"/>
          <w:szCs w:val="22"/>
        </w:rPr>
        <w:t>g</w:t>
      </w:r>
      <w:r w:rsidR="00BE619F" w:rsidRPr="002D2544">
        <w:rPr>
          <w:rFonts w:asciiTheme="minorHAnsi" w:hAnsiTheme="minorHAnsi" w:cstheme="minorHAnsi"/>
          <w:szCs w:val="22"/>
        </w:rPr>
        <w:t>uardian data into the on-line ordering system)</w:t>
      </w:r>
      <w:r w:rsidRPr="002D2544">
        <w:rPr>
          <w:rFonts w:asciiTheme="minorHAnsi" w:hAnsiTheme="minorHAnsi" w:cstheme="minorHAnsi"/>
          <w:szCs w:val="22"/>
        </w:rPr>
        <w:t>;</w:t>
      </w:r>
    </w:p>
    <w:p w14:paraId="0C967B60" w14:textId="77777777" w:rsidR="002D2544" w:rsidRPr="005C6199" w:rsidRDefault="002D2544" w:rsidP="00034298">
      <w:pPr>
        <w:pStyle w:val="ListParagraph"/>
        <w:numPr>
          <w:ilvl w:val="0"/>
          <w:numId w:val="26"/>
        </w:numPr>
        <w:jc w:val="both"/>
        <w:rPr>
          <w:rFonts w:asciiTheme="minorHAnsi" w:hAnsiTheme="minorHAnsi" w:cstheme="minorHAnsi"/>
          <w:szCs w:val="22"/>
        </w:rPr>
      </w:pPr>
      <w:r w:rsidRPr="005C6199">
        <w:rPr>
          <w:rFonts w:asciiTheme="minorHAnsi" w:hAnsiTheme="minorHAnsi"/>
        </w:rPr>
        <w:t>The online -ordering system must be configured to be accessible by all parents or guardians, including users with disabilities; </w:t>
      </w:r>
    </w:p>
    <w:p w14:paraId="0407D10B" w14:textId="0922AFB7" w:rsidR="003D74F3" w:rsidRPr="002D2544" w:rsidRDefault="009D248E" w:rsidP="00034298">
      <w:pPr>
        <w:pStyle w:val="ListParagraph"/>
        <w:numPr>
          <w:ilvl w:val="0"/>
          <w:numId w:val="26"/>
        </w:numPr>
        <w:jc w:val="both"/>
        <w:rPr>
          <w:rFonts w:asciiTheme="minorHAnsi" w:hAnsiTheme="minorHAnsi" w:cstheme="minorHAnsi"/>
          <w:szCs w:val="22"/>
        </w:rPr>
      </w:pPr>
      <w:r w:rsidRPr="002D2544">
        <w:rPr>
          <w:rFonts w:asciiTheme="minorHAnsi" w:hAnsiTheme="minorHAnsi" w:cstheme="minorHAnsi"/>
          <w:szCs w:val="22"/>
        </w:rPr>
        <w:t xml:space="preserve">all personal data including but not limited to </w:t>
      </w:r>
      <w:r w:rsidR="00E31E18">
        <w:rPr>
          <w:rFonts w:asciiTheme="minorHAnsi" w:hAnsiTheme="minorHAnsi" w:cstheme="minorHAnsi"/>
          <w:szCs w:val="22"/>
        </w:rPr>
        <w:t>s</w:t>
      </w:r>
      <w:r w:rsidR="009930A4" w:rsidRPr="002D2544">
        <w:rPr>
          <w:rFonts w:asciiTheme="minorHAnsi" w:hAnsiTheme="minorHAnsi" w:cstheme="minorHAnsi"/>
          <w:szCs w:val="22"/>
        </w:rPr>
        <w:t xml:space="preserve">tudent / </w:t>
      </w:r>
      <w:r w:rsidR="00E31E18">
        <w:rPr>
          <w:rFonts w:asciiTheme="minorHAnsi" w:hAnsiTheme="minorHAnsi" w:cstheme="minorHAnsi"/>
          <w:szCs w:val="22"/>
        </w:rPr>
        <w:t>p</w:t>
      </w:r>
      <w:r w:rsidR="009930A4" w:rsidRPr="002D2544">
        <w:rPr>
          <w:rFonts w:asciiTheme="minorHAnsi" w:hAnsiTheme="minorHAnsi" w:cstheme="minorHAnsi"/>
          <w:szCs w:val="22"/>
        </w:rPr>
        <w:t>arent</w:t>
      </w:r>
      <w:r w:rsidR="00F632F0" w:rsidRPr="002D2544">
        <w:rPr>
          <w:rFonts w:asciiTheme="minorHAnsi" w:hAnsiTheme="minorHAnsi" w:cstheme="minorHAnsi"/>
          <w:szCs w:val="22"/>
        </w:rPr>
        <w:t xml:space="preserve"> </w:t>
      </w:r>
      <w:r w:rsidR="009930A4" w:rsidRPr="002D2544">
        <w:rPr>
          <w:rFonts w:asciiTheme="minorHAnsi" w:hAnsiTheme="minorHAnsi" w:cstheme="minorHAnsi"/>
          <w:szCs w:val="22"/>
        </w:rPr>
        <w:t xml:space="preserve">/ </w:t>
      </w:r>
      <w:r w:rsidR="00E31E18">
        <w:rPr>
          <w:rFonts w:asciiTheme="minorHAnsi" w:hAnsiTheme="minorHAnsi" w:cstheme="minorHAnsi"/>
          <w:szCs w:val="22"/>
        </w:rPr>
        <w:t>g</w:t>
      </w:r>
      <w:r w:rsidR="009930A4" w:rsidRPr="002D2544">
        <w:rPr>
          <w:rFonts w:asciiTheme="minorHAnsi" w:hAnsiTheme="minorHAnsi" w:cstheme="minorHAnsi"/>
          <w:szCs w:val="22"/>
        </w:rPr>
        <w:t xml:space="preserve">uardian data held by the successful Tenderer on their on-line Ordering System must be </w:t>
      </w:r>
      <w:r w:rsidR="00962ECF" w:rsidRPr="002D2544">
        <w:rPr>
          <w:rFonts w:asciiTheme="minorHAnsi" w:hAnsiTheme="minorHAnsi" w:cstheme="minorHAnsi"/>
          <w:szCs w:val="22"/>
        </w:rPr>
        <w:t xml:space="preserve">securely </w:t>
      </w:r>
      <w:r w:rsidR="009930A4" w:rsidRPr="002D2544">
        <w:rPr>
          <w:rFonts w:asciiTheme="minorHAnsi" w:hAnsiTheme="minorHAnsi" w:cstheme="minorHAnsi"/>
          <w:szCs w:val="22"/>
        </w:rPr>
        <w:t>stored</w:t>
      </w:r>
      <w:r w:rsidR="009930A4" w:rsidRPr="002D2544">
        <w:rPr>
          <w:rFonts w:asciiTheme="minorHAnsi" w:hAnsiTheme="minorHAnsi"/>
        </w:rPr>
        <w:t>, hosted and processed only in data centres located within the EEA</w:t>
      </w:r>
      <w:r w:rsidR="00A9467F">
        <w:rPr>
          <w:rFonts w:asciiTheme="minorHAnsi" w:hAnsiTheme="minorHAnsi"/>
        </w:rPr>
        <w:t>.</w:t>
      </w:r>
    </w:p>
    <w:p w14:paraId="3AEB4B31" w14:textId="124DD602" w:rsidR="007A3AB0" w:rsidRPr="002656DE" w:rsidRDefault="002E0800" w:rsidP="00EE6D3D">
      <w:pPr>
        <w:pStyle w:val="Heading3"/>
        <w:spacing w:after="120"/>
      </w:pPr>
      <w:r>
        <w:t>6.</w:t>
      </w:r>
      <w:r w:rsidR="001B58F2">
        <w:t>3.2</w:t>
      </w:r>
      <w:r w:rsidR="00507C5E">
        <w:t>.</w:t>
      </w:r>
      <w:r w:rsidR="002E7D8E">
        <w:t xml:space="preserve"> </w:t>
      </w:r>
      <w:r w:rsidR="009E59FC" w:rsidRPr="002656DE">
        <w:t>Delivery</w:t>
      </w:r>
    </w:p>
    <w:p w14:paraId="6FB0797B" w14:textId="77777777" w:rsidR="007A3AB0" w:rsidRPr="00824024" w:rsidRDefault="009D248E" w:rsidP="00220BB7">
      <w:pPr>
        <w:jc w:val="both"/>
        <w:rPr>
          <w:rFonts w:asciiTheme="minorHAnsi" w:hAnsiTheme="minorHAnsi" w:cstheme="minorHAnsi"/>
          <w:szCs w:val="22"/>
        </w:rPr>
      </w:pPr>
      <w:r>
        <w:rPr>
          <w:rFonts w:asciiTheme="minorHAnsi" w:hAnsiTheme="minorHAnsi" w:cstheme="minorHAnsi"/>
          <w:szCs w:val="22"/>
        </w:rPr>
        <w:t>Where</w:t>
      </w:r>
      <w:r w:rsidR="007A3AB0" w:rsidRPr="00824024">
        <w:rPr>
          <w:rFonts w:asciiTheme="minorHAnsi" w:hAnsiTheme="minorHAnsi" w:cstheme="minorHAnsi"/>
          <w:szCs w:val="22"/>
        </w:rPr>
        <w:t xml:space="preserve"> meals</w:t>
      </w:r>
      <w:r>
        <w:rPr>
          <w:rFonts w:asciiTheme="minorHAnsi" w:hAnsiTheme="minorHAnsi" w:cstheme="minorHAnsi"/>
          <w:szCs w:val="22"/>
        </w:rPr>
        <w:t>,</w:t>
      </w:r>
      <w:r w:rsidR="009E59FC" w:rsidRPr="00824024">
        <w:rPr>
          <w:rFonts w:asciiTheme="minorHAnsi" w:hAnsiTheme="minorHAnsi" w:cstheme="minorHAnsi"/>
          <w:szCs w:val="22"/>
        </w:rPr>
        <w:t xml:space="preserve"> if</w:t>
      </w:r>
      <w:r>
        <w:rPr>
          <w:rFonts w:asciiTheme="minorHAnsi" w:hAnsiTheme="minorHAnsi" w:cstheme="minorHAnsi"/>
          <w:szCs w:val="22"/>
        </w:rPr>
        <w:t xml:space="preserve"> any, are </w:t>
      </w:r>
      <w:r w:rsidR="009E59FC" w:rsidRPr="00824024">
        <w:rPr>
          <w:rFonts w:asciiTheme="minorHAnsi" w:hAnsiTheme="minorHAnsi" w:cstheme="minorHAnsi"/>
          <w:szCs w:val="22"/>
        </w:rPr>
        <w:t>prepared off-site</w:t>
      </w:r>
      <w:r w:rsidR="007A3AB0" w:rsidRPr="00824024">
        <w:rPr>
          <w:rFonts w:asciiTheme="minorHAnsi" w:hAnsiTheme="minorHAnsi" w:cstheme="minorHAnsi"/>
          <w:szCs w:val="22"/>
        </w:rPr>
        <w:t>:</w:t>
      </w:r>
    </w:p>
    <w:p w14:paraId="5D56E0BC" w14:textId="72A4E9E2" w:rsidR="00166416" w:rsidRPr="00CC1492" w:rsidRDefault="007A3AB0" w:rsidP="00034298">
      <w:pPr>
        <w:pStyle w:val="ListParagraph"/>
        <w:numPr>
          <w:ilvl w:val="0"/>
          <w:numId w:val="53"/>
        </w:numPr>
        <w:jc w:val="both"/>
        <w:rPr>
          <w:rFonts w:asciiTheme="minorHAnsi" w:hAnsiTheme="minorHAnsi" w:cstheme="minorHAnsi"/>
          <w:szCs w:val="22"/>
        </w:rPr>
      </w:pPr>
      <w:r w:rsidRPr="00CC1492">
        <w:rPr>
          <w:rFonts w:asciiTheme="minorHAnsi" w:hAnsiTheme="minorHAnsi" w:cstheme="minorHAnsi"/>
          <w:szCs w:val="22"/>
        </w:rPr>
        <w:t xml:space="preserve">pre-prepared meals must be delivered in environmentally friendly refrigerated/hot holding storage/containers capable of maintaining meals at the appropriate temperatures (below 5°C for cold foods and above 63°C for hot foods). Evidence of compliance with the temperature control requirements must be available and </w:t>
      </w:r>
      <w:r w:rsidR="003B6B37" w:rsidRPr="00CC1492">
        <w:rPr>
          <w:rFonts w:asciiTheme="minorHAnsi" w:hAnsiTheme="minorHAnsi" w:cstheme="minorHAnsi"/>
          <w:szCs w:val="22"/>
        </w:rPr>
        <w:t>comply</w:t>
      </w:r>
      <w:r w:rsidRPr="00CC1492">
        <w:rPr>
          <w:rFonts w:asciiTheme="minorHAnsi" w:hAnsiTheme="minorHAnsi" w:cstheme="minorHAnsi"/>
          <w:szCs w:val="22"/>
        </w:rPr>
        <w:t xml:space="preserve"> with applicable food legislation</w:t>
      </w:r>
      <w:r w:rsidR="00166416" w:rsidRPr="00CC1492">
        <w:rPr>
          <w:rFonts w:asciiTheme="minorHAnsi" w:hAnsiTheme="minorHAnsi" w:cstheme="minorHAnsi"/>
          <w:szCs w:val="22"/>
        </w:rPr>
        <w:t>;</w:t>
      </w:r>
    </w:p>
    <w:p w14:paraId="68F886BA" w14:textId="5DDEF3E4" w:rsidR="00166416" w:rsidRPr="00CC1492" w:rsidRDefault="00166416" w:rsidP="00034298">
      <w:pPr>
        <w:pStyle w:val="ListParagraph"/>
        <w:numPr>
          <w:ilvl w:val="0"/>
          <w:numId w:val="53"/>
        </w:numPr>
        <w:jc w:val="both"/>
        <w:rPr>
          <w:rFonts w:asciiTheme="minorHAnsi" w:hAnsiTheme="minorHAnsi" w:cstheme="minorHAnsi"/>
          <w:szCs w:val="22"/>
        </w:rPr>
      </w:pPr>
      <w:r w:rsidRPr="00CC1492">
        <w:rPr>
          <w:rFonts w:asciiTheme="minorHAnsi" w:hAnsiTheme="minorHAnsi" w:cstheme="minorHAnsi"/>
          <w:szCs w:val="22"/>
        </w:rPr>
        <w:t xml:space="preserve">food delivered must be accompanied by a delivery docket. This is required for reconciliation of meals delivered against those invoiced before payment is made by the school to the </w:t>
      </w:r>
      <w:r w:rsidR="001F3828" w:rsidRPr="00CC1492">
        <w:rPr>
          <w:rFonts w:asciiTheme="minorHAnsi" w:hAnsiTheme="minorHAnsi" w:cstheme="minorHAnsi"/>
          <w:szCs w:val="22"/>
        </w:rPr>
        <w:t>successful Tenderer</w:t>
      </w:r>
      <w:r w:rsidRPr="00CC1492">
        <w:rPr>
          <w:rFonts w:asciiTheme="minorHAnsi" w:hAnsiTheme="minorHAnsi" w:cstheme="minorHAnsi"/>
          <w:szCs w:val="22"/>
        </w:rPr>
        <w:t>.</w:t>
      </w:r>
    </w:p>
    <w:p w14:paraId="21558622" w14:textId="45F2C7AD" w:rsidR="007A3AB0" w:rsidRDefault="002E0800" w:rsidP="00EE6D3D">
      <w:pPr>
        <w:pStyle w:val="Heading3"/>
        <w:spacing w:after="120"/>
      </w:pPr>
      <w:r>
        <w:t>6.</w:t>
      </w:r>
      <w:r w:rsidR="001B58F2" w:rsidRPr="00ED7BF4">
        <w:t>3.3</w:t>
      </w:r>
      <w:r w:rsidR="00507C5E">
        <w:t>.</w:t>
      </w:r>
      <w:r w:rsidR="002E7D8E">
        <w:rPr>
          <w:bCs/>
        </w:rPr>
        <w:t xml:space="preserve"> </w:t>
      </w:r>
      <w:r w:rsidR="009E59FC" w:rsidRPr="002656DE">
        <w:t>Distribution and Serving of Meals</w:t>
      </w:r>
    </w:p>
    <w:p w14:paraId="690783CA" w14:textId="77777777" w:rsidR="009D56C6" w:rsidRPr="002656DE" w:rsidRDefault="009D56C6" w:rsidP="00220BB7">
      <w:pPr>
        <w:rPr>
          <w:rFonts w:asciiTheme="minorHAnsi" w:hAnsiTheme="minorHAnsi" w:cstheme="minorHAnsi"/>
          <w:b/>
          <w:iCs/>
          <w:caps/>
          <w:color w:val="000080"/>
          <w:szCs w:val="22"/>
        </w:rPr>
      </w:pPr>
      <w:r w:rsidRPr="0041024D">
        <w:rPr>
          <w:rFonts w:asciiTheme="minorHAnsi" w:hAnsiTheme="minorHAnsi" w:cstheme="minorHAnsi"/>
          <w:b/>
          <w:bCs/>
          <w:szCs w:val="22"/>
        </w:rPr>
        <w:t xml:space="preserve">Access arrangements </w:t>
      </w:r>
      <w:r w:rsidR="00F632F0">
        <w:rPr>
          <w:rFonts w:asciiTheme="minorHAnsi" w:hAnsiTheme="minorHAnsi" w:cstheme="minorHAnsi"/>
          <w:b/>
          <w:bCs/>
          <w:szCs w:val="22"/>
        </w:rPr>
        <w:t xml:space="preserve">to </w:t>
      </w:r>
      <w:r w:rsidR="005526A3">
        <w:rPr>
          <w:rFonts w:asciiTheme="minorHAnsi" w:hAnsiTheme="minorHAnsi" w:cstheme="minorHAnsi"/>
          <w:b/>
          <w:bCs/>
          <w:szCs w:val="22"/>
        </w:rPr>
        <w:t xml:space="preserve">classrooms shall be advised during the </w:t>
      </w:r>
      <w:r w:rsidR="0018357D">
        <w:rPr>
          <w:rFonts w:asciiTheme="minorHAnsi" w:hAnsiTheme="minorHAnsi" w:cstheme="minorHAnsi"/>
          <w:b/>
          <w:bCs/>
          <w:szCs w:val="22"/>
        </w:rPr>
        <w:t>M</w:t>
      </w:r>
      <w:r w:rsidR="005526A3">
        <w:rPr>
          <w:rFonts w:asciiTheme="minorHAnsi" w:hAnsiTheme="minorHAnsi" w:cstheme="minorHAnsi"/>
          <w:b/>
          <w:bCs/>
          <w:szCs w:val="22"/>
        </w:rPr>
        <w:t xml:space="preserve">andatory </w:t>
      </w:r>
      <w:r w:rsidR="0018357D">
        <w:rPr>
          <w:rFonts w:asciiTheme="minorHAnsi" w:hAnsiTheme="minorHAnsi" w:cstheme="minorHAnsi"/>
          <w:b/>
          <w:bCs/>
          <w:szCs w:val="22"/>
        </w:rPr>
        <w:t>S</w:t>
      </w:r>
      <w:r w:rsidR="005526A3">
        <w:rPr>
          <w:rFonts w:asciiTheme="minorHAnsi" w:hAnsiTheme="minorHAnsi" w:cstheme="minorHAnsi"/>
          <w:b/>
          <w:bCs/>
          <w:szCs w:val="22"/>
        </w:rPr>
        <w:t>ite Visit</w:t>
      </w:r>
      <w:r w:rsidR="00F632F0">
        <w:rPr>
          <w:rFonts w:asciiTheme="minorHAnsi" w:hAnsiTheme="minorHAnsi" w:cstheme="minorHAnsi"/>
          <w:b/>
          <w:bCs/>
          <w:szCs w:val="22"/>
        </w:rPr>
        <w:t>.</w:t>
      </w:r>
    </w:p>
    <w:p w14:paraId="6057DA7C"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distribution and serving of meals</w:t>
      </w:r>
      <w:r w:rsidR="009E59FC" w:rsidRPr="00824024">
        <w:rPr>
          <w:rFonts w:asciiTheme="minorHAnsi" w:hAnsiTheme="minorHAnsi" w:cstheme="minorHAnsi"/>
          <w:szCs w:val="22"/>
        </w:rPr>
        <w:t>, the successful Tenderer must:</w:t>
      </w:r>
    </w:p>
    <w:p w14:paraId="2565BBC9" w14:textId="134FBBDA" w:rsidR="009E59FC" w:rsidRPr="00CC1492" w:rsidRDefault="00843D06" w:rsidP="00034298">
      <w:pPr>
        <w:pStyle w:val="ListParagraph"/>
        <w:numPr>
          <w:ilvl w:val="0"/>
          <w:numId w:val="52"/>
        </w:numPr>
        <w:jc w:val="both"/>
        <w:rPr>
          <w:rFonts w:asciiTheme="minorHAnsi" w:hAnsiTheme="minorHAnsi" w:cstheme="minorHAnsi"/>
          <w:color w:val="FF0000"/>
          <w:szCs w:val="22"/>
        </w:rPr>
      </w:pPr>
      <w:r w:rsidRPr="00CC1492">
        <w:rPr>
          <w:rFonts w:asciiTheme="minorHAnsi" w:hAnsiTheme="minorHAnsi" w:cstheme="minorHAnsi"/>
          <w:szCs w:val="22"/>
        </w:rPr>
        <w:t xml:space="preserve">provide all necessary catering utensils, delph and cutlery to provide a full service. All containers and utensils used by students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 No disposable/single use containers/plates/cutlery are to be used, in line with the Sectoral Target T4 from Buying Greener and Directive (EU) 2019/904;</w:t>
      </w:r>
    </w:p>
    <w:p w14:paraId="4AE1E7B5" w14:textId="77777777" w:rsidR="000D4C51" w:rsidRPr="00CC1492" w:rsidRDefault="009E59FC" w:rsidP="00034298">
      <w:pPr>
        <w:pStyle w:val="ListParagraph"/>
        <w:numPr>
          <w:ilvl w:val="0"/>
          <w:numId w:val="52"/>
        </w:numPr>
        <w:jc w:val="both"/>
        <w:rPr>
          <w:rFonts w:asciiTheme="minorHAnsi" w:hAnsiTheme="minorHAnsi" w:cstheme="minorHAnsi"/>
          <w:szCs w:val="22"/>
        </w:rPr>
      </w:pPr>
      <w:r w:rsidRPr="00CC1492">
        <w:rPr>
          <w:rFonts w:asciiTheme="minorHAnsi" w:hAnsiTheme="minorHAnsi" w:cstheme="minorHAnsi"/>
          <w:szCs w:val="22"/>
        </w:rPr>
        <w:lastRenderedPageBreak/>
        <w:t>e</w:t>
      </w:r>
      <w:r w:rsidR="007A3AB0" w:rsidRPr="00CC1492">
        <w:rPr>
          <w:rFonts w:asciiTheme="minorHAnsi" w:hAnsiTheme="minorHAnsi" w:cstheme="minorHAnsi"/>
          <w:szCs w:val="22"/>
        </w:rPr>
        <w:t>ach day, Hot Meals must be labelled for each specific student and boxed in a box</w:t>
      </w:r>
      <w:r w:rsidR="00843D06" w:rsidRPr="00CC1492">
        <w:rPr>
          <w:rFonts w:asciiTheme="minorHAnsi" w:hAnsiTheme="minorHAnsi" w:cstheme="minorHAnsi"/>
          <w:szCs w:val="22"/>
        </w:rPr>
        <w:t xml:space="preserve"> (which allows for the meals to remain at the appropriate temperature)</w:t>
      </w:r>
      <w:r w:rsidR="007A3AB0" w:rsidRPr="00CC1492">
        <w:rPr>
          <w:rFonts w:asciiTheme="minorHAnsi" w:hAnsiTheme="minorHAnsi" w:cstheme="minorHAnsi"/>
          <w:szCs w:val="22"/>
        </w:rPr>
        <w:t xml:space="preserve"> for </w:t>
      </w:r>
      <w:r w:rsidR="00843D06" w:rsidRPr="00CC1492">
        <w:rPr>
          <w:rFonts w:asciiTheme="minorHAnsi" w:hAnsiTheme="minorHAnsi" w:cstheme="minorHAnsi"/>
          <w:szCs w:val="22"/>
        </w:rPr>
        <w:t xml:space="preserve">each </w:t>
      </w:r>
      <w:r w:rsidR="007A3AB0" w:rsidRPr="00CC1492">
        <w:rPr>
          <w:rFonts w:asciiTheme="minorHAnsi" w:hAnsiTheme="minorHAnsi" w:cstheme="minorHAnsi"/>
          <w:szCs w:val="22"/>
        </w:rPr>
        <w:t>classroom</w:t>
      </w:r>
      <w:r w:rsidR="00337112" w:rsidRPr="00CC1492">
        <w:rPr>
          <w:rFonts w:asciiTheme="minorHAnsi" w:hAnsiTheme="minorHAnsi" w:cstheme="minorHAnsi"/>
          <w:szCs w:val="22"/>
        </w:rPr>
        <w:t>;</w:t>
      </w:r>
    </w:p>
    <w:p w14:paraId="5782F4DA" w14:textId="77777777" w:rsidR="000D4C51" w:rsidRPr="00CC1492" w:rsidRDefault="000D4C51" w:rsidP="00034298">
      <w:pPr>
        <w:pStyle w:val="ListParagraph"/>
        <w:numPr>
          <w:ilvl w:val="0"/>
          <w:numId w:val="52"/>
        </w:numPr>
        <w:jc w:val="both"/>
        <w:rPr>
          <w:rFonts w:asciiTheme="minorHAnsi" w:hAnsiTheme="minorHAnsi" w:cstheme="minorHAnsi"/>
          <w:szCs w:val="22"/>
        </w:rPr>
      </w:pPr>
      <w:r w:rsidRPr="00CC1492">
        <w:rPr>
          <w:rFonts w:asciiTheme="minorHAnsi" w:hAnsiTheme="minorHAnsi" w:cstheme="minorHAnsi"/>
          <w:szCs w:val="22"/>
        </w:rPr>
        <w:t xml:space="preserve">the successful Tenderer delivers the ordered Hot Meals to the designated area(s). </w:t>
      </w:r>
    </w:p>
    <w:p w14:paraId="55F830D3" w14:textId="77777777" w:rsidR="000D4C51" w:rsidRPr="00824024" w:rsidRDefault="000D4C51" w:rsidP="000D4C51">
      <w:pPr>
        <w:pStyle w:val="ListParagraph"/>
        <w:jc w:val="both"/>
        <w:rPr>
          <w:rFonts w:asciiTheme="minorHAnsi" w:hAnsiTheme="minorHAnsi" w:cstheme="minorHAnsi"/>
          <w:szCs w:val="22"/>
        </w:rPr>
      </w:pPr>
    </w:p>
    <w:p w14:paraId="2D76027E" w14:textId="207577CF" w:rsidR="009E59FC" w:rsidRPr="00824024" w:rsidRDefault="007A3AB0">
      <w:pPr>
        <w:jc w:val="both"/>
        <w:rPr>
          <w:rFonts w:asciiTheme="minorHAnsi" w:hAnsiTheme="minorHAnsi" w:cstheme="minorHAnsi"/>
          <w:szCs w:val="22"/>
        </w:rPr>
      </w:pPr>
      <w:r w:rsidRPr="00824024">
        <w:rPr>
          <w:rFonts w:asciiTheme="minorHAnsi" w:hAnsiTheme="minorHAnsi" w:cstheme="minorHAnsi"/>
          <w:szCs w:val="22"/>
        </w:rPr>
        <w:t xml:space="preserve">The Contracting Authority will agree with the successful Tenderer on the most appropriate distribution system for </w:t>
      </w:r>
      <w:r w:rsidR="004B2AF9">
        <w:rPr>
          <w:rFonts w:asciiTheme="minorHAnsi" w:hAnsiTheme="minorHAnsi" w:cstheme="minorHAnsi"/>
          <w:szCs w:val="22"/>
        </w:rPr>
        <w:t>H</w:t>
      </w:r>
      <w:r w:rsidR="00B569E7">
        <w:rPr>
          <w:rFonts w:asciiTheme="minorHAnsi" w:hAnsiTheme="minorHAnsi" w:cstheme="minorHAnsi"/>
          <w:szCs w:val="22"/>
        </w:rPr>
        <w:t xml:space="preserve">ot </w:t>
      </w:r>
      <w:r w:rsidR="004B2AF9">
        <w:rPr>
          <w:rFonts w:asciiTheme="minorHAnsi" w:hAnsiTheme="minorHAnsi" w:cstheme="minorHAnsi"/>
          <w:szCs w:val="22"/>
        </w:rPr>
        <w:t>M</w:t>
      </w:r>
      <w:r w:rsidR="00B569E7">
        <w:rPr>
          <w:rFonts w:asciiTheme="minorHAnsi" w:hAnsiTheme="minorHAnsi" w:cstheme="minorHAnsi"/>
          <w:szCs w:val="22"/>
        </w:rPr>
        <w:t xml:space="preserve">eals to </w:t>
      </w:r>
      <w:r w:rsidRPr="00824024">
        <w:rPr>
          <w:rFonts w:asciiTheme="minorHAnsi" w:hAnsiTheme="minorHAnsi" w:cstheme="minorHAnsi"/>
          <w:szCs w:val="22"/>
        </w:rPr>
        <w:t xml:space="preserve">the students. Distribution of meals to all students </w:t>
      </w:r>
      <w:r w:rsidR="00B569E7">
        <w:rPr>
          <w:rFonts w:asciiTheme="minorHAnsi" w:hAnsiTheme="minorHAnsi" w:cstheme="minorHAnsi"/>
          <w:szCs w:val="22"/>
        </w:rPr>
        <w:t xml:space="preserve">must </w:t>
      </w:r>
      <w:r w:rsidRPr="00824024">
        <w:rPr>
          <w:rFonts w:asciiTheme="minorHAnsi" w:hAnsiTheme="minorHAnsi" w:cstheme="minorHAnsi"/>
          <w:szCs w:val="22"/>
        </w:rPr>
        <w:t xml:space="preserve">be undertaken in a timely manner before the lunch break. </w:t>
      </w:r>
    </w:p>
    <w:p w14:paraId="234A6E92" w14:textId="1A682CEE" w:rsidR="007A3AB0" w:rsidRDefault="007A3AB0">
      <w:pPr>
        <w:jc w:val="both"/>
        <w:rPr>
          <w:rFonts w:asciiTheme="minorHAnsi" w:hAnsiTheme="minorHAnsi" w:cstheme="minorHAnsi"/>
          <w:szCs w:val="22"/>
        </w:rPr>
      </w:pPr>
      <w:r w:rsidRPr="00824024">
        <w:rPr>
          <w:rFonts w:asciiTheme="minorHAnsi" w:hAnsiTheme="minorHAnsi" w:cstheme="minorHAnsi"/>
          <w:szCs w:val="22"/>
        </w:rPr>
        <w:t xml:space="preserve">Before service of the </w:t>
      </w:r>
      <w:r w:rsidR="004B2AF9">
        <w:rPr>
          <w:rFonts w:asciiTheme="minorHAnsi" w:hAnsiTheme="minorHAnsi" w:cstheme="minorHAnsi"/>
          <w:szCs w:val="22"/>
        </w:rPr>
        <w:t>H</w:t>
      </w:r>
      <w:r w:rsidRPr="00824024">
        <w:rPr>
          <w:rFonts w:asciiTheme="minorHAnsi" w:hAnsiTheme="minorHAnsi" w:cstheme="minorHAnsi"/>
          <w:szCs w:val="22"/>
        </w:rPr>
        <w:t xml:space="preserve">ot </w:t>
      </w:r>
      <w:r w:rsidR="004B2AF9">
        <w:rPr>
          <w:rFonts w:asciiTheme="minorHAnsi" w:hAnsiTheme="minorHAnsi" w:cstheme="minorHAnsi"/>
          <w:szCs w:val="22"/>
        </w:rPr>
        <w:t>M</w:t>
      </w:r>
      <w:r w:rsidRPr="00824024">
        <w:rPr>
          <w:rFonts w:asciiTheme="minorHAnsi" w:hAnsiTheme="minorHAnsi" w:cstheme="minorHAnsi"/>
          <w:szCs w:val="22"/>
        </w:rPr>
        <w:t>eal</w:t>
      </w:r>
      <w:r w:rsidR="004B2AF9">
        <w:rPr>
          <w:rFonts w:asciiTheme="minorHAnsi" w:hAnsiTheme="minorHAnsi" w:cstheme="minorHAnsi"/>
          <w:szCs w:val="22"/>
        </w:rPr>
        <w:t>s</w:t>
      </w:r>
      <w:r w:rsidRPr="00824024">
        <w:rPr>
          <w:rFonts w:asciiTheme="minorHAnsi" w:hAnsiTheme="minorHAnsi" w:cstheme="minorHAnsi"/>
          <w:szCs w:val="22"/>
        </w:rPr>
        <w:t>, the successful Tenderer must verify that the correct temperature has been achieved,</w:t>
      </w:r>
      <w:r w:rsidR="009E59FC" w:rsidRPr="00824024">
        <w:rPr>
          <w:rFonts w:asciiTheme="minorHAnsi" w:hAnsiTheme="minorHAnsi" w:cstheme="minorHAnsi"/>
          <w:szCs w:val="22"/>
        </w:rPr>
        <w:t xml:space="preserve"> </w:t>
      </w:r>
      <w:r w:rsidR="00945AD1">
        <w:rPr>
          <w:rFonts w:asciiTheme="minorHAnsi" w:hAnsiTheme="minorHAnsi" w:cstheme="minorHAnsi"/>
          <w:szCs w:val="22"/>
        </w:rPr>
        <w:t xml:space="preserve">in </w:t>
      </w:r>
      <w:r w:rsidRPr="00824024">
        <w:rPr>
          <w:rFonts w:asciiTheme="minorHAnsi" w:hAnsiTheme="minorHAnsi" w:cstheme="minorHAnsi"/>
          <w:szCs w:val="22"/>
        </w:rPr>
        <w:t xml:space="preserve">compliance with </w:t>
      </w:r>
      <w:r w:rsidR="009D382B">
        <w:rPr>
          <w:rFonts w:asciiTheme="minorHAnsi" w:hAnsiTheme="minorHAnsi" w:cstheme="minorHAnsi"/>
          <w:szCs w:val="22"/>
        </w:rPr>
        <w:t>Food legislation</w:t>
      </w:r>
      <w:r w:rsidRPr="00824024">
        <w:rPr>
          <w:rFonts w:asciiTheme="minorHAnsi" w:hAnsiTheme="minorHAnsi" w:cstheme="minorHAnsi"/>
          <w:szCs w:val="22"/>
        </w:rPr>
        <w:t>.</w:t>
      </w:r>
    </w:p>
    <w:p w14:paraId="7980A5DC" w14:textId="77777777" w:rsidR="009D56C6" w:rsidRPr="009D56C6" w:rsidRDefault="009D56C6" w:rsidP="00EE6D3D">
      <w:pPr>
        <w:jc w:val="both"/>
        <w:rPr>
          <w:b/>
          <w:bCs/>
        </w:rPr>
      </w:pPr>
      <w:r w:rsidRPr="009D56C6">
        <w:rPr>
          <w:b/>
          <w:bCs/>
        </w:rPr>
        <w:t xml:space="preserve">It is important to note that under no circumstances </w:t>
      </w:r>
      <w:r w:rsidR="00B569E7">
        <w:rPr>
          <w:b/>
          <w:bCs/>
        </w:rPr>
        <w:t xml:space="preserve">are </w:t>
      </w:r>
      <w:r w:rsidRPr="009D56C6">
        <w:rPr>
          <w:b/>
          <w:bCs/>
        </w:rPr>
        <w:t xml:space="preserve">students allowed to take uneaten food home. </w:t>
      </w:r>
    </w:p>
    <w:p w14:paraId="5767EC6C" w14:textId="59DA0DBD" w:rsidR="0028305B" w:rsidRPr="002656DE" w:rsidRDefault="002E0800" w:rsidP="00EE6D3D">
      <w:pPr>
        <w:pStyle w:val="Heading3"/>
        <w:spacing w:after="120"/>
      </w:pPr>
      <w:r>
        <w:t>6.</w:t>
      </w:r>
      <w:r w:rsidR="001B58F2">
        <w:t>4.</w:t>
      </w:r>
      <w:r w:rsidR="002E7D8E">
        <w:t xml:space="preserve"> </w:t>
      </w:r>
      <w:r w:rsidR="0028305B" w:rsidRPr="002656DE">
        <w:t>C</w:t>
      </w:r>
      <w:r w:rsidR="00945AD1" w:rsidRPr="002656DE">
        <w:t xml:space="preserve">leaning and </w:t>
      </w:r>
      <w:r w:rsidR="0028305B" w:rsidRPr="002656DE">
        <w:t>D</w:t>
      </w:r>
      <w:r w:rsidR="00945AD1" w:rsidRPr="002656DE">
        <w:t>isinfection</w:t>
      </w:r>
    </w:p>
    <w:p w14:paraId="48E5BCAE" w14:textId="77777777" w:rsidR="005F7703" w:rsidRDefault="0028305B" w:rsidP="00D94A3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The successful Tenderer will</w:t>
      </w:r>
      <w:r w:rsidR="005F7703">
        <w:rPr>
          <w:rFonts w:asciiTheme="minorHAnsi" w:hAnsiTheme="minorHAnsi" w:cstheme="minorHAnsi"/>
          <w:szCs w:val="22"/>
        </w:rPr>
        <w:t>:</w:t>
      </w:r>
    </w:p>
    <w:p w14:paraId="5E19FC09" w14:textId="3958F5FB" w:rsidR="007E03A2" w:rsidRPr="00AA4262" w:rsidRDefault="0028305B" w:rsidP="00034298">
      <w:pPr>
        <w:pStyle w:val="ListParagraph"/>
        <w:numPr>
          <w:ilvl w:val="0"/>
          <w:numId w:val="23"/>
        </w:numPr>
        <w:pBdr>
          <w:top w:val="nil"/>
          <w:left w:val="nil"/>
          <w:bottom w:val="nil"/>
          <w:right w:val="nil"/>
          <w:between w:val="nil"/>
        </w:pBdr>
        <w:jc w:val="both"/>
        <w:rPr>
          <w:rFonts w:asciiTheme="minorHAnsi" w:hAnsiTheme="minorHAnsi" w:cstheme="minorHAnsi"/>
          <w:szCs w:val="22"/>
        </w:rPr>
      </w:pPr>
      <w:r w:rsidRPr="005F7703">
        <w:rPr>
          <w:rFonts w:asciiTheme="minorHAnsi" w:hAnsiTheme="minorHAnsi" w:cstheme="minorHAnsi"/>
          <w:szCs w:val="22"/>
        </w:rPr>
        <w:t>be responsible for the daily cleaning and disinfection to the relevant standards of all preparation and servery areas, including counter surfaces, equipment, furniture, fittings, utensils, floors and windows required to maintain the standards of hygiene required by law</w:t>
      </w:r>
      <w:r w:rsidR="00D70DA0">
        <w:rPr>
          <w:rFonts w:asciiTheme="minorHAnsi" w:hAnsiTheme="minorHAnsi" w:cstheme="minorHAnsi"/>
          <w:szCs w:val="22"/>
        </w:rPr>
        <w:t>;</w:t>
      </w:r>
    </w:p>
    <w:p w14:paraId="23B69EE2" w14:textId="34409A0B" w:rsidR="007E03A2" w:rsidRPr="00AA4262" w:rsidRDefault="007E03A2" w:rsidP="00034298">
      <w:pPr>
        <w:pStyle w:val="ListParagraph"/>
        <w:numPr>
          <w:ilvl w:val="0"/>
          <w:numId w:val="23"/>
        </w:numPr>
        <w:jc w:val="both"/>
        <w:rPr>
          <w:rFonts w:asciiTheme="minorHAnsi" w:hAnsiTheme="minorHAnsi" w:cstheme="minorHAnsi"/>
          <w:szCs w:val="22"/>
        </w:rPr>
      </w:pPr>
      <w:r>
        <w:rPr>
          <w:rFonts w:asciiTheme="minorHAnsi" w:hAnsiTheme="minorHAnsi" w:cstheme="minorHAnsi"/>
          <w:szCs w:val="22"/>
        </w:rPr>
        <w:t xml:space="preserve">provide </w:t>
      </w:r>
      <w:r w:rsidRPr="00824024">
        <w:rPr>
          <w:rFonts w:asciiTheme="minorHAnsi" w:hAnsiTheme="minorHAnsi" w:cstheme="minorHAnsi"/>
          <w:szCs w:val="22"/>
        </w:rPr>
        <w:t>environmentally appropriate bin bags for the segregation and/or disposal</w:t>
      </w:r>
      <w:r>
        <w:rPr>
          <w:rFonts w:asciiTheme="minorHAnsi" w:hAnsiTheme="minorHAnsi" w:cstheme="minorHAnsi"/>
          <w:szCs w:val="22"/>
        </w:rPr>
        <w:t xml:space="preserve"> of waste</w:t>
      </w:r>
      <w:r w:rsidR="00D70DA0">
        <w:rPr>
          <w:rFonts w:asciiTheme="minorHAnsi" w:hAnsiTheme="minorHAnsi" w:cstheme="minorHAnsi"/>
          <w:szCs w:val="22"/>
        </w:rPr>
        <w:t>;</w:t>
      </w:r>
    </w:p>
    <w:p w14:paraId="2FFA1613" w14:textId="77777777" w:rsidR="007E03A2" w:rsidRDefault="007E03A2" w:rsidP="00034298">
      <w:pPr>
        <w:pStyle w:val="ListParagraph"/>
        <w:numPr>
          <w:ilvl w:val="0"/>
          <w:numId w:val="23"/>
        </w:numPr>
        <w:jc w:val="both"/>
      </w:pPr>
      <w:r w:rsidRPr="00ED7BF4">
        <w:rPr>
          <w:rFonts w:asciiTheme="minorHAnsi" w:hAnsiTheme="minorHAnsi" w:cstheme="minorHAnsi"/>
          <w:szCs w:val="22"/>
        </w:rPr>
        <w:t>collect and clean on a daily basis, re-useable and washable items, where provided.</w:t>
      </w:r>
    </w:p>
    <w:p w14:paraId="282DA5CE" w14:textId="77777777" w:rsidR="0028305B" w:rsidRPr="00ED7BF4" w:rsidRDefault="0028305B" w:rsidP="00D94A3B">
      <w:pPr>
        <w:jc w:val="both"/>
        <w:rPr>
          <w:rFonts w:asciiTheme="minorHAnsi" w:hAnsiTheme="minorHAnsi" w:cstheme="minorHAnsi"/>
          <w:szCs w:val="22"/>
          <w:lang w:val="en-IE"/>
        </w:rPr>
      </w:pPr>
      <w:r w:rsidRPr="00ED7BF4">
        <w:rPr>
          <w:rFonts w:asciiTheme="minorHAnsi" w:hAnsiTheme="minorHAnsi" w:cstheme="minorHAnsi"/>
          <w:szCs w:val="22"/>
          <w:lang w:val="en-IE"/>
        </w:rPr>
        <w:t xml:space="preserve">The successful Tenderer </w:t>
      </w:r>
      <w:r w:rsidRPr="00ED7BF4">
        <w:rPr>
          <w:rFonts w:asciiTheme="minorHAnsi" w:hAnsiTheme="minorHAnsi" w:cstheme="minorHAnsi"/>
          <w:b/>
          <w:bCs/>
          <w:szCs w:val="22"/>
          <w:u w:val="single"/>
          <w:lang w:val="en-IE"/>
        </w:rPr>
        <w:t>must</w:t>
      </w:r>
      <w:r w:rsidRPr="00ED7BF4">
        <w:rPr>
          <w:rFonts w:asciiTheme="minorHAnsi" w:hAnsiTheme="minorHAnsi" w:cstheme="minorHAnsi"/>
          <w:szCs w:val="22"/>
          <w:lang w:val="en-IE"/>
        </w:rPr>
        <w:t xml:space="preserve"> ensure that cleaning chemicals are stored in a locked, secured storage area away from food and not accessible to </w:t>
      </w:r>
      <w:r w:rsidR="007E03A2">
        <w:rPr>
          <w:rFonts w:asciiTheme="minorHAnsi" w:hAnsiTheme="minorHAnsi" w:cstheme="minorHAnsi"/>
          <w:szCs w:val="22"/>
          <w:lang w:val="en-IE"/>
        </w:rPr>
        <w:t>students</w:t>
      </w:r>
      <w:r w:rsidRPr="00ED7BF4">
        <w:rPr>
          <w:rFonts w:asciiTheme="minorHAnsi" w:hAnsiTheme="minorHAnsi" w:cstheme="minorHAnsi"/>
          <w:szCs w:val="22"/>
          <w:lang w:val="en-IE"/>
        </w:rPr>
        <w:t>. Chemicals should be clearly identified with their content.</w:t>
      </w:r>
    </w:p>
    <w:p w14:paraId="032F6A9C" w14:textId="31D6046E" w:rsidR="00D62D2C" w:rsidRDefault="0028305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b/>
          <w:bCs/>
          <w:szCs w:val="22"/>
        </w:rPr>
        <w:t>NOTE:</w:t>
      </w:r>
      <w:r w:rsidRPr="00824024">
        <w:rPr>
          <w:rFonts w:asciiTheme="minorHAnsi" w:hAnsiTheme="minorHAnsi" w:cstheme="minorHAnsi"/>
          <w:szCs w:val="22"/>
        </w:rPr>
        <w:t xml:space="preserve"> Inspections may be carried out by</w:t>
      </w:r>
      <w:r w:rsidR="00945AD1">
        <w:rPr>
          <w:rFonts w:asciiTheme="minorHAnsi" w:hAnsiTheme="minorHAnsi" w:cstheme="minorHAnsi"/>
          <w:szCs w:val="22"/>
        </w:rPr>
        <w:t xml:space="preserve"> the Contracting Authority</w:t>
      </w:r>
      <w:r w:rsidRPr="00824024">
        <w:rPr>
          <w:rFonts w:asciiTheme="minorHAnsi" w:hAnsiTheme="minorHAnsi" w:cstheme="minorHAnsi"/>
          <w:szCs w:val="22"/>
        </w:rPr>
        <w:t xml:space="preserve">, its agents or independent auditors on </w:t>
      </w:r>
      <w:r w:rsidR="007E03A2">
        <w:rPr>
          <w:rFonts w:asciiTheme="minorHAnsi" w:hAnsiTheme="minorHAnsi" w:cstheme="minorHAnsi"/>
          <w:szCs w:val="22"/>
        </w:rPr>
        <w:t>their</w:t>
      </w:r>
      <w:r w:rsidRPr="00824024">
        <w:rPr>
          <w:rFonts w:asciiTheme="minorHAnsi" w:hAnsiTheme="minorHAnsi" w:cstheme="minorHAnsi"/>
          <w:szCs w:val="22"/>
        </w:rPr>
        <w:t xml:space="preserve"> behalf at any time to ensure that the highest standards of hygiene and cleanliness are maintained at all times and that proper methods are applied in food supply, preparation, cooking and the provision of the Services.</w:t>
      </w:r>
    </w:p>
    <w:p w14:paraId="4CCA3404" w14:textId="539D6C50" w:rsidR="00B1490E" w:rsidRDefault="002E0800" w:rsidP="00EE6D3D">
      <w:pPr>
        <w:pStyle w:val="Heading3"/>
        <w:spacing w:after="120"/>
      </w:pPr>
      <w:r>
        <w:t>6.</w:t>
      </w:r>
      <w:r w:rsidR="001B58F2">
        <w:t>5.</w:t>
      </w:r>
      <w:r w:rsidR="002E7D8E">
        <w:t xml:space="preserve"> </w:t>
      </w:r>
      <w:r w:rsidR="00945AD1" w:rsidRPr="00FB00DC">
        <w:t xml:space="preserve">Environmental </w:t>
      </w:r>
      <w:r w:rsidR="00824024" w:rsidRPr="00FB00DC">
        <w:t>W</w:t>
      </w:r>
      <w:r w:rsidR="00945AD1" w:rsidRPr="00FB00DC">
        <w:t>aste</w:t>
      </w:r>
      <w:r w:rsidR="00824024" w:rsidRPr="00FB00DC">
        <w:t xml:space="preserve"> P</w:t>
      </w:r>
      <w:r w:rsidR="00945AD1" w:rsidRPr="00FB00DC">
        <w:t xml:space="preserve">revention and </w:t>
      </w:r>
      <w:r w:rsidR="00824024" w:rsidRPr="00FB00DC">
        <w:t>M</w:t>
      </w:r>
      <w:r w:rsidR="00945AD1" w:rsidRPr="00FB00DC">
        <w:t>anagement</w:t>
      </w:r>
    </w:p>
    <w:p w14:paraId="043A61C9" w14:textId="77777777" w:rsidR="0041024D" w:rsidRPr="00824024" w:rsidRDefault="0041024D" w:rsidP="00220BB7">
      <w:pPr>
        <w:pBdr>
          <w:top w:val="nil"/>
          <w:left w:val="nil"/>
          <w:bottom w:val="nil"/>
          <w:right w:val="nil"/>
          <w:between w:val="nil"/>
        </w:pBdr>
        <w:jc w:val="both"/>
        <w:rPr>
          <w:rFonts w:asciiTheme="minorHAnsi" w:hAnsiTheme="minorHAnsi" w:cstheme="minorHAnsi"/>
          <w:b/>
          <w:bCs/>
          <w:szCs w:val="22"/>
        </w:rPr>
      </w:pPr>
      <w:r w:rsidRPr="00824024">
        <w:rPr>
          <w:rFonts w:asciiTheme="minorHAnsi" w:hAnsiTheme="minorHAnsi" w:cstheme="minorHAnsi"/>
          <w:b/>
          <w:bCs/>
          <w:szCs w:val="22"/>
        </w:rPr>
        <w:t xml:space="preserve">It is important to note that under no circumstances </w:t>
      </w:r>
      <w:r w:rsidR="00B569E7">
        <w:rPr>
          <w:rFonts w:asciiTheme="minorHAnsi" w:hAnsiTheme="minorHAnsi" w:cstheme="minorHAnsi"/>
          <w:b/>
          <w:bCs/>
          <w:szCs w:val="22"/>
        </w:rPr>
        <w:t xml:space="preserve">are </w:t>
      </w:r>
      <w:r w:rsidRPr="00824024">
        <w:rPr>
          <w:rFonts w:asciiTheme="minorHAnsi" w:hAnsiTheme="minorHAnsi" w:cstheme="minorHAnsi"/>
          <w:b/>
          <w:bCs/>
          <w:szCs w:val="22"/>
        </w:rPr>
        <w:t xml:space="preserve">students </w:t>
      </w:r>
      <w:r w:rsidR="00B569E7">
        <w:rPr>
          <w:rFonts w:asciiTheme="minorHAnsi" w:hAnsiTheme="minorHAnsi" w:cstheme="minorHAnsi"/>
          <w:b/>
          <w:bCs/>
          <w:szCs w:val="22"/>
        </w:rPr>
        <w:t xml:space="preserve">permitted </w:t>
      </w:r>
      <w:r w:rsidRPr="00824024">
        <w:rPr>
          <w:rFonts w:asciiTheme="minorHAnsi" w:hAnsiTheme="minorHAnsi" w:cstheme="minorHAnsi"/>
          <w:b/>
          <w:bCs/>
          <w:szCs w:val="22"/>
        </w:rPr>
        <w:t>to take uneaten food home.</w:t>
      </w:r>
    </w:p>
    <w:p w14:paraId="4EC617D0" w14:textId="77777777" w:rsidR="007E03A2" w:rsidRDefault="00A54F8B"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will be responsible for operating policies which progressively address environmental considerations, with a specific focus on food waste prevention and food waste segregation. </w:t>
      </w:r>
    </w:p>
    <w:p w14:paraId="208C5E75" w14:textId="77777777" w:rsidR="007E03A2" w:rsidRDefault="00A54F8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The successful Tenderer will be responsible for the management of all waste</w:t>
      </w:r>
      <w:r w:rsidR="00962ECF">
        <w:rPr>
          <w:rFonts w:asciiTheme="minorHAnsi" w:hAnsiTheme="minorHAnsi" w:cstheme="minorHAnsi"/>
          <w:szCs w:val="22"/>
        </w:rPr>
        <w:t>, created during its delivery of the Service,</w:t>
      </w:r>
      <w:r w:rsidRPr="00824024">
        <w:rPr>
          <w:rFonts w:asciiTheme="minorHAnsi" w:hAnsiTheme="minorHAnsi" w:cstheme="minorHAnsi"/>
          <w:szCs w:val="22"/>
        </w:rPr>
        <w:t xml:space="preserve"> in accordance with </w:t>
      </w:r>
      <w:hyperlink r:id="rId43" w:anchor=":~:text=No.-,508%20of%202009%20Waste%20Management%20(Food%20Waste)%20Regulations%202009,the%20Environment%20in%20December%202009." w:history="1">
        <w:r w:rsidRPr="006003A1">
          <w:rPr>
            <w:rStyle w:val="Hyperlink"/>
            <w:rFonts w:asciiTheme="minorHAnsi" w:hAnsiTheme="minorHAnsi" w:cstheme="minorHAnsi"/>
            <w:szCs w:val="22"/>
          </w:rPr>
          <w:t>Waste Management (Food Waste) Regulations 2009</w:t>
        </w:r>
      </w:hyperlink>
      <w:r w:rsidRPr="00824024">
        <w:rPr>
          <w:rFonts w:asciiTheme="minorHAnsi" w:hAnsiTheme="minorHAnsi" w:cstheme="minorHAnsi"/>
          <w:szCs w:val="22"/>
        </w:rPr>
        <w:t xml:space="preserve"> as amended</w:t>
      </w:r>
      <w:r w:rsidRPr="00824024">
        <w:rPr>
          <w:rFonts w:asciiTheme="minorHAnsi" w:hAnsiTheme="minorHAnsi" w:cstheme="minorHAnsi"/>
          <w:b/>
          <w:bCs/>
          <w:szCs w:val="22"/>
        </w:rPr>
        <w:t xml:space="preserve">, </w:t>
      </w:r>
      <w:hyperlink r:id="rId44" w:history="1">
        <w:r w:rsidRPr="006003A1">
          <w:rPr>
            <w:rStyle w:val="Hyperlink"/>
            <w:rFonts w:asciiTheme="minorHAnsi" w:hAnsiTheme="minorHAnsi" w:cstheme="minorHAnsi"/>
            <w:szCs w:val="22"/>
          </w:rPr>
          <w:t>School Sector Climate Action Mandate 2024</w:t>
        </w:r>
      </w:hyperlink>
      <w:r w:rsidRPr="006003A1">
        <w:rPr>
          <w:rFonts w:asciiTheme="minorHAnsi" w:hAnsiTheme="minorHAnsi" w:cstheme="minorHAnsi"/>
          <w:szCs w:val="22"/>
        </w:rPr>
        <w:t>,</w:t>
      </w:r>
      <w:r w:rsidRPr="00824024">
        <w:rPr>
          <w:rFonts w:asciiTheme="minorHAnsi" w:hAnsiTheme="minorHAnsi" w:cstheme="minorHAnsi"/>
          <w:szCs w:val="22"/>
        </w:rPr>
        <w:t xml:space="preserve"> and all applicable waste management legislation including relevant EU Directives. </w:t>
      </w:r>
      <w:r w:rsidR="007E03A2">
        <w:rPr>
          <w:rFonts w:asciiTheme="minorHAnsi" w:hAnsiTheme="minorHAnsi" w:cstheme="minorHAnsi"/>
          <w:szCs w:val="22"/>
        </w:rPr>
        <w:t>F</w:t>
      </w:r>
      <w:r w:rsidR="007E03A2" w:rsidRPr="00824024">
        <w:rPr>
          <w:rFonts w:asciiTheme="minorHAnsi" w:hAnsiTheme="minorHAnsi" w:cstheme="minorHAnsi"/>
          <w:szCs w:val="22"/>
        </w:rPr>
        <w:t xml:space="preserve">urther information can be found on Environmental Protection Agency’s website </w:t>
      </w:r>
      <w:hyperlink r:id="rId45">
        <w:r w:rsidR="007E03A2" w:rsidRPr="00824024">
          <w:rPr>
            <w:rStyle w:val="Hyperlink"/>
            <w:rFonts w:asciiTheme="minorHAnsi" w:hAnsiTheme="minorHAnsi" w:cstheme="minorHAnsi"/>
            <w:szCs w:val="22"/>
          </w:rPr>
          <w:t>www.epa.ie</w:t>
        </w:r>
      </w:hyperlink>
      <w:r w:rsidR="007E03A2" w:rsidRPr="00824024">
        <w:rPr>
          <w:rFonts w:asciiTheme="minorHAnsi" w:hAnsiTheme="minorHAnsi" w:cstheme="minorHAnsi"/>
          <w:szCs w:val="22"/>
        </w:rPr>
        <w:t xml:space="preserve"> and on My Waste’s website </w:t>
      </w:r>
      <w:hyperlink r:id="rId46" w:history="1">
        <w:r w:rsidR="007E03A2" w:rsidRPr="00824024">
          <w:rPr>
            <w:rStyle w:val="Hyperlink"/>
            <w:rFonts w:asciiTheme="minorHAnsi" w:hAnsiTheme="minorHAnsi" w:cstheme="minorHAnsi"/>
            <w:szCs w:val="22"/>
          </w:rPr>
          <w:t>www.mywaste.ie</w:t>
        </w:r>
      </w:hyperlink>
      <w:r w:rsidR="007E03A2" w:rsidRPr="00824024">
        <w:rPr>
          <w:rFonts w:asciiTheme="minorHAnsi" w:hAnsiTheme="minorHAnsi" w:cstheme="minorHAnsi"/>
          <w:szCs w:val="22"/>
        </w:rPr>
        <w:t xml:space="preserve">, </w:t>
      </w:r>
      <w:r w:rsidR="007E03A2" w:rsidRPr="00824024">
        <w:rPr>
          <w:rFonts w:asciiTheme="minorHAnsi" w:hAnsiTheme="minorHAnsi" w:cstheme="minorHAnsi"/>
          <w:szCs w:val="22"/>
          <w:lang w:val="en-IE"/>
        </w:rPr>
        <w:t>Ireland’s official guide to managing waste, which includes guidance and resources on how to reduce and manage waste, including for example food waste recycling</w:t>
      </w:r>
      <w:r w:rsidR="00D70DA0">
        <w:rPr>
          <w:rFonts w:asciiTheme="minorHAnsi" w:hAnsiTheme="minorHAnsi" w:cstheme="minorHAnsi"/>
          <w:szCs w:val="22"/>
          <w:lang w:val="en-IE"/>
        </w:rPr>
        <w:t>.</w:t>
      </w:r>
    </w:p>
    <w:p w14:paraId="44106474" w14:textId="77777777" w:rsidR="00A54F8B" w:rsidRPr="00824024" w:rsidRDefault="00A54F8B">
      <w:pPr>
        <w:pBdr>
          <w:top w:val="nil"/>
          <w:left w:val="nil"/>
          <w:bottom w:val="nil"/>
          <w:right w:val="nil"/>
          <w:between w:val="nil"/>
        </w:pBdr>
        <w:jc w:val="both"/>
        <w:rPr>
          <w:rFonts w:asciiTheme="minorHAnsi" w:hAnsiTheme="minorHAnsi" w:cstheme="minorHAnsi"/>
          <w:szCs w:val="22"/>
          <w:lang w:val="en-IE"/>
        </w:rPr>
      </w:pPr>
      <w:r w:rsidRPr="00824024">
        <w:rPr>
          <w:rFonts w:asciiTheme="minorHAnsi" w:hAnsiTheme="minorHAnsi" w:cstheme="minorHAnsi"/>
          <w:szCs w:val="22"/>
        </w:rPr>
        <w:t>The successful Tenderer will provide their own bins</w:t>
      </w:r>
      <w:r w:rsidRPr="00824024">
        <w:rPr>
          <w:rFonts w:asciiTheme="minorHAnsi" w:hAnsiTheme="minorHAnsi" w:cstheme="minorHAnsi"/>
          <w:szCs w:val="22"/>
          <w:lang w:val="en-IE"/>
        </w:rPr>
        <w:t>.</w:t>
      </w:r>
    </w:p>
    <w:p w14:paraId="43EA8796" w14:textId="77777777" w:rsidR="00DF5BE0" w:rsidRDefault="00A54F8B">
      <w:pPr>
        <w:pBdr>
          <w:top w:val="nil"/>
          <w:left w:val="nil"/>
          <w:bottom w:val="nil"/>
          <w:right w:val="nil"/>
          <w:between w:val="nil"/>
        </w:pBdr>
        <w:jc w:val="both"/>
        <w:rPr>
          <w:rFonts w:asciiTheme="minorHAnsi" w:hAnsiTheme="minorHAnsi" w:cstheme="minorHAnsi"/>
          <w:b/>
          <w:bCs/>
          <w:szCs w:val="22"/>
          <w:lang w:val="en-IE"/>
        </w:rPr>
      </w:pPr>
      <w:r w:rsidRPr="00824024">
        <w:rPr>
          <w:rFonts w:asciiTheme="minorHAnsi" w:hAnsiTheme="minorHAnsi" w:cstheme="minorHAnsi"/>
          <w:b/>
          <w:bCs/>
          <w:szCs w:val="22"/>
        </w:rPr>
        <w:lastRenderedPageBreak/>
        <w:t xml:space="preserve">The successful Tenderer will be responsible for the safe removal of all waste and recyclable material in a sustainable way from the </w:t>
      </w:r>
      <w:r w:rsidR="0041024D">
        <w:rPr>
          <w:rFonts w:asciiTheme="minorHAnsi" w:hAnsiTheme="minorHAnsi" w:cstheme="minorHAnsi"/>
          <w:b/>
          <w:bCs/>
          <w:szCs w:val="22"/>
        </w:rPr>
        <w:t xml:space="preserve">school </w:t>
      </w:r>
      <w:r w:rsidRPr="00824024">
        <w:rPr>
          <w:rFonts w:asciiTheme="minorHAnsi" w:hAnsiTheme="minorHAnsi" w:cstheme="minorHAnsi"/>
          <w:b/>
          <w:bCs/>
          <w:szCs w:val="22"/>
        </w:rPr>
        <w:t xml:space="preserve">campus on a daily basis. </w:t>
      </w:r>
      <w:r w:rsidRPr="00824024">
        <w:rPr>
          <w:rFonts w:asciiTheme="minorHAnsi" w:hAnsiTheme="minorHAnsi" w:cstheme="minorHAnsi"/>
          <w:szCs w:val="22"/>
          <w:lang w:val="en-IE"/>
        </w:rPr>
        <w:t xml:space="preserve">Please note obligations regarding collection and transportation of waste under the </w:t>
      </w:r>
      <w:hyperlink r:id="rId47" w:history="1">
        <w:r w:rsidRPr="00824024">
          <w:rPr>
            <w:rStyle w:val="Hyperlink"/>
            <w:rFonts w:asciiTheme="minorHAnsi" w:hAnsiTheme="minorHAnsi" w:cstheme="minorHAnsi"/>
            <w:szCs w:val="22"/>
          </w:rPr>
          <w:t>Waste Management Act 1996</w:t>
        </w:r>
      </w:hyperlink>
      <w:r w:rsidRPr="00824024">
        <w:rPr>
          <w:rFonts w:asciiTheme="minorHAnsi" w:hAnsiTheme="minorHAnsi" w:cstheme="minorHAnsi"/>
          <w:szCs w:val="22"/>
          <w:lang w:val="en-IE"/>
        </w:rPr>
        <w:t xml:space="preserve"> as amended.</w:t>
      </w:r>
      <w:r w:rsidRPr="00824024">
        <w:rPr>
          <w:rFonts w:asciiTheme="minorHAnsi" w:hAnsiTheme="minorHAnsi" w:cstheme="minorHAnsi"/>
          <w:b/>
          <w:bCs/>
          <w:szCs w:val="22"/>
          <w:lang w:val="en-IE"/>
        </w:rPr>
        <w:t xml:space="preserve"> </w:t>
      </w:r>
    </w:p>
    <w:p w14:paraId="17607058" w14:textId="77777777" w:rsidR="00A54F8B" w:rsidRPr="00824024" w:rsidRDefault="00A54F8B">
      <w:pPr>
        <w:pBdr>
          <w:top w:val="nil"/>
          <w:left w:val="nil"/>
          <w:bottom w:val="nil"/>
          <w:right w:val="nil"/>
          <w:between w:val="nil"/>
        </w:pBdr>
        <w:jc w:val="both"/>
        <w:rPr>
          <w:rFonts w:asciiTheme="minorHAnsi" w:hAnsiTheme="minorHAnsi" w:cstheme="minorHAnsi"/>
          <w:b/>
          <w:bCs/>
          <w:szCs w:val="22"/>
          <w:lang w:val="en-IE"/>
        </w:rPr>
      </w:pPr>
      <w:r w:rsidRPr="00824024">
        <w:rPr>
          <w:rFonts w:asciiTheme="minorHAnsi" w:hAnsiTheme="minorHAnsi" w:cstheme="minorHAnsi"/>
          <w:szCs w:val="22"/>
        </w:rPr>
        <w:t xml:space="preserve">The successful Tenderer should ensure that all waste is segregated into the appropriate waste streams for recycling/recovery e.g. residual, recyclable and organic/food waste. The receptacles should be appropriately labelled. Fully compostable liners should be used for food waste (for example, liners that indicate the </w:t>
      </w:r>
      <w:proofErr w:type="spellStart"/>
      <w:r w:rsidRPr="00824024">
        <w:rPr>
          <w:rFonts w:asciiTheme="minorHAnsi" w:hAnsiTheme="minorHAnsi" w:cstheme="minorHAnsi"/>
          <w:szCs w:val="22"/>
        </w:rPr>
        <w:t>Cré</w:t>
      </w:r>
      <w:proofErr w:type="spellEnd"/>
      <w:r w:rsidRPr="00824024">
        <w:rPr>
          <w:rFonts w:asciiTheme="minorHAnsi" w:hAnsiTheme="minorHAnsi" w:cstheme="minorHAnsi"/>
          <w:szCs w:val="22"/>
        </w:rPr>
        <w:t xml:space="preserve"> Ireland logo, the EN 13432 standard or equivalent).</w:t>
      </w:r>
    </w:p>
    <w:p w14:paraId="69C29431" w14:textId="77777777" w:rsidR="00A54F8B" w:rsidRPr="00824024" w:rsidRDefault="00A54F8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A food waste minimisation plan describing what actions will be undertaken shall be put in place by the successful Tenderer. They shall review and revise the actions they are taking with suitable regularity to continue to reduce food waste wherever possible and feedback to the </w:t>
      </w:r>
      <w:r w:rsidR="00DF5BE0">
        <w:rPr>
          <w:rFonts w:asciiTheme="minorHAnsi" w:hAnsiTheme="minorHAnsi" w:cstheme="minorHAnsi"/>
          <w:szCs w:val="22"/>
        </w:rPr>
        <w:t>Contracting Authority</w:t>
      </w:r>
      <w:r w:rsidRPr="00824024">
        <w:rPr>
          <w:rFonts w:asciiTheme="minorHAnsi" w:hAnsiTheme="minorHAnsi" w:cstheme="minorHAnsi"/>
          <w:szCs w:val="22"/>
        </w:rPr>
        <w:t xml:space="preserve"> on progress and results with suitable regularity. </w:t>
      </w:r>
    </w:p>
    <w:p w14:paraId="68BC0CCA" w14:textId="77777777" w:rsidR="00A54F8B" w:rsidRDefault="0041024D" w:rsidP="00EE6D3D">
      <w:pPr>
        <w:jc w:val="both"/>
        <w:rPr>
          <w:rFonts w:asciiTheme="minorHAnsi" w:hAnsiTheme="minorHAnsi" w:cstheme="minorHAnsi"/>
          <w:szCs w:val="22"/>
        </w:rPr>
      </w:pPr>
      <w:r w:rsidRPr="00ED7BF4">
        <w:rPr>
          <w:rFonts w:asciiTheme="minorHAnsi" w:hAnsiTheme="minorHAnsi" w:cstheme="minorHAnsi"/>
          <w:szCs w:val="22"/>
        </w:rPr>
        <w:t xml:space="preserve">The successful </w:t>
      </w:r>
      <w:r w:rsidR="00A54F8B" w:rsidRPr="00ED7BF4">
        <w:rPr>
          <w:rFonts w:asciiTheme="minorHAnsi" w:hAnsiTheme="minorHAnsi" w:cstheme="minorHAnsi"/>
          <w:szCs w:val="22"/>
        </w:rPr>
        <w:t xml:space="preserve">Tenderer </w:t>
      </w:r>
      <w:r w:rsidR="00A54F8B" w:rsidRPr="00ED7BF4">
        <w:rPr>
          <w:rFonts w:asciiTheme="minorHAnsi" w:hAnsiTheme="minorHAnsi" w:cstheme="minorHAnsi"/>
          <w:b/>
          <w:bCs/>
          <w:szCs w:val="22"/>
          <w:u w:val="single"/>
        </w:rPr>
        <w:t>must</w:t>
      </w:r>
      <w:r w:rsidR="00A54F8B" w:rsidRPr="00ED7BF4">
        <w:rPr>
          <w:rFonts w:asciiTheme="minorHAnsi" w:hAnsiTheme="minorHAnsi" w:cstheme="minorHAnsi"/>
          <w:szCs w:val="22"/>
        </w:rPr>
        <w:t xml:space="preserve"> </w:t>
      </w:r>
      <w:r w:rsidRPr="00ED7BF4">
        <w:rPr>
          <w:rFonts w:asciiTheme="minorHAnsi" w:hAnsiTheme="minorHAnsi" w:cstheme="minorHAnsi"/>
          <w:szCs w:val="22"/>
        </w:rPr>
        <w:t>also</w:t>
      </w:r>
      <w:r w:rsidR="00A54F8B" w:rsidRPr="00ED7BF4">
        <w:rPr>
          <w:rFonts w:asciiTheme="minorHAnsi" w:hAnsiTheme="minorHAnsi" w:cstheme="minorHAnsi"/>
          <w:szCs w:val="22"/>
        </w:rPr>
        <w:t>:</w:t>
      </w:r>
    </w:p>
    <w:p w14:paraId="6A1C4EDA" w14:textId="46C6D54F" w:rsidR="00DF5BE0"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European Commission (EC) published European Strategy for Plastics in a Circular Economy (January 2018) and associated measures, those that reduce unnecessary plastic packaging of goods; maximise the reuse and recycling of plastic packaging waste and promote goods that contain recycled plastic</w:t>
      </w:r>
      <w:r w:rsidR="002A620E" w:rsidRPr="00E1354F">
        <w:rPr>
          <w:rFonts w:asciiTheme="minorHAnsi" w:hAnsiTheme="minorHAnsi" w:cstheme="minorHAnsi"/>
          <w:szCs w:val="22"/>
          <w:lang w:val="en-IE"/>
        </w:rPr>
        <w:t>;</w:t>
      </w:r>
    </w:p>
    <w:p w14:paraId="2840CA9C" w14:textId="29CB5F16" w:rsidR="00DF5BE0"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Environmental Protection Agency’s Food Waste Charter, by signing up to the Charter and commit to reducing food waste, in order to meet the United Nations Sustainable Development Goals, including By 2030, halve per capita global food waste at the retail and consumer levels and reduce food losses along production and supply chains, including post-harvest losses (</w:t>
      </w:r>
      <w:hyperlink r:id="rId48">
        <w:r w:rsidRPr="00E1354F">
          <w:rPr>
            <w:rStyle w:val="Hyperlink"/>
            <w:rFonts w:asciiTheme="minorHAnsi" w:hAnsiTheme="minorHAnsi" w:cstheme="minorHAnsi"/>
            <w:szCs w:val="22"/>
            <w:lang w:val="en-IE"/>
          </w:rPr>
          <w:t>www.foodwastecharter.ie</w:t>
        </w:r>
      </w:hyperlink>
      <w:r w:rsidRPr="00E1354F">
        <w:rPr>
          <w:rFonts w:asciiTheme="minorHAnsi" w:hAnsiTheme="minorHAnsi" w:cstheme="minorHAnsi"/>
          <w:szCs w:val="22"/>
          <w:lang w:val="en-IE"/>
        </w:rPr>
        <w:t>)</w:t>
      </w:r>
      <w:r w:rsidR="002A620E" w:rsidRPr="00E1354F">
        <w:rPr>
          <w:rFonts w:asciiTheme="minorHAnsi" w:hAnsiTheme="minorHAnsi" w:cstheme="minorHAnsi"/>
          <w:szCs w:val="22"/>
          <w:lang w:val="en-IE"/>
        </w:rPr>
        <w:t>;</w:t>
      </w:r>
    </w:p>
    <w:p w14:paraId="6C2304A3" w14:textId="5A2AE22A" w:rsidR="00D62D2C"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attainment of Government objectives that aim to minimise the disposal of waste to landfill.</w:t>
      </w:r>
    </w:p>
    <w:p w14:paraId="7C0334FC" w14:textId="3552F05D" w:rsidR="002B28E0" w:rsidRPr="002656DE" w:rsidRDefault="002E0800" w:rsidP="00EE6D3D">
      <w:pPr>
        <w:pStyle w:val="Heading3"/>
        <w:spacing w:after="120"/>
      </w:pPr>
      <w:r>
        <w:t>6.</w:t>
      </w:r>
      <w:r w:rsidR="001B58F2">
        <w:t>6.</w:t>
      </w:r>
      <w:r w:rsidR="002E7D8E">
        <w:t xml:space="preserve"> </w:t>
      </w:r>
      <w:r w:rsidR="002B28E0" w:rsidRPr="002656DE">
        <w:t>S</w:t>
      </w:r>
      <w:r w:rsidR="00945AD1" w:rsidRPr="002656DE">
        <w:t>taffing</w:t>
      </w:r>
    </w:p>
    <w:p w14:paraId="2214A91A" w14:textId="77777777" w:rsidR="002B28E0" w:rsidRPr="00824024" w:rsidRDefault="002B28E0" w:rsidP="00220BB7">
      <w:pPr>
        <w:jc w:val="both"/>
        <w:rPr>
          <w:rFonts w:asciiTheme="minorHAnsi" w:hAnsiTheme="minorHAnsi" w:cstheme="minorHAnsi"/>
          <w:szCs w:val="22"/>
        </w:rPr>
      </w:pPr>
      <w:r w:rsidRPr="00824024">
        <w:rPr>
          <w:rFonts w:asciiTheme="minorHAnsi" w:hAnsiTheme="minorHAnsi" w:cstheme="minorHAnsi"/>
          <w:szCs w:val="22"/>
        </w:rPr>
        <w:t>The successful Tenderer will in delivering the Services:</w:t>
      </w:r>
    </w:p>
    <w:p w14:paraId="0DA8002C"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have sole responsibility for all staff engaged in providing the </w:t>
      </w:r>
      <w:r w:rsidR="002656DE" w:rsidRPr="00E1354F">
        <w:rPr>
          <w:rFonts w:asciiTheme="minorHAnsi" w:hAnsiTheme="minorHAnsi" w:cstheme="minorHAnsi"/>
          <w:szCs w:val="22"/>
        </w:rPr>
        <w:t>Service</w:t>
      </w:r>
      <w:r w:rsidR="00944A65" w:rsidRPr="00E1354F">
        <w:rPr>
          <w:rFonts w:asciiTheme="minorHAnsi" w:hAnsiTheme="minorHAnsi" w:cstheme="minorHAnsi"/>
          <w:szCs w:val="22"/>
        </w:rPr>
        <w:t>;</w:t>
      </w:r>
    </w:p>
    <w:p w14:paraId="011B5488"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ensure adequate provision of </w:t>
      </w:r>
      <w:r w:rsidR="00592412" w:rsidRPr="00E1354F">
        <w:rPr>
          <w:rFonts w:asciiTheme="minorHAnsi" w:hAnsiTheme="minorHAnsi" w:cstheme="minorHAnsi"/>
          <w:szCs w:val="22"/>
        </w:rPr>
        <w:t xml:space="preserve">staff </w:t>
      </w:r>
      <w:r w:rsidRPr="00E1354F">
        <w:rPr>
          <w:rFonts w:asciiTheme="minorHAnsi" w:hAnsiTheme="minorHAnsi" w:cstheme="minorHAnsi"/>
          <w:szCs w:val="22"/>
        </w:rPr>
        <w:t>appropriately trained</w:t>
      </w:r>
      <w:r w:rsidR="00944A65" w:rsidRPr="00E1354F">
        <w:rPr>
          <w:rFonts w:asciiTheme="minorHAnsi" w:hAnsiTheme="minorHAnsi" w:cstheme="minorHAnsi"/>
          <w:szCs w:val="22"/>
        </w:rPr>
        <w:t xml:space="preserve"> </w:t>
      </w:r>
      <w:r w:rsidR="00592412" w:rsidRPr="00E1354F">
        <w:rPr>
          <w:rFonts w:asciiTheme="minorHAnsi" w:hAnsiTheme="minorHAnsi" w:cstheme="minorHAnsi"/>
          <w:szCs w:val="22"/>
        </w:rPr>
        <w:t xml:space="preserve">(on </w:t>
      </w:r>
      <w:r w:rsidR="00944A65">
        <w:t xml:space="preserve">all </w:t>
      </w:r>
      <w:r w:rsidR="00592412">
        <w:t xml:space="preserve">relevant </w:t>
      </w:r>
      <w:r w:rsidR="00944A65">
        <w:t>matters commensurate with their work activity</w:t>
      </w:r>
      <w:r w:rsidRPr="00E1354F">
        <w:rPr>
          <w:rFonts w:asciiTheme="minorHAnsi" w:hAnsiTheme="minorHAnsi" w:cstheme="minorHAnsi"/>
          <w:szCs w:val="22"/>
        </w:rPr>
        <w:t xml:space="preserve">, in compliance with all applicable laws including </w:t>
      </w:r>
      <w:r w:rsidR="009D382B" w:rsidRPr="00E1354F">
        <w:rPr>
          <w:rFonts w:asciiTheme="minorHAnsi" w:hAnsiTheme="minorHAnsi" w:cstheme="minorHAnsi"/>
          <w:szCs w:val="22"/>
        </w:rPr>
        <w:t>food legislation</w:t>
      </w:r>
      <w:r w:rsidR="00592412" w:rsidRPr="00E1354F">
        <w:rPr>
          <w:rFonts w:asciiTheme="minorHAnsi" w:hAnsiTheme="minorHAnsi" w:cstheme="minorHAnsi"/>
          <w:szCs w:val="22"/>
        </w:rPr>
        <w:t>)</w:t>
      </w:r>
      <w:r w:rsidRPr="00E1354F">
        <w:rPr>
          <w:rFonts w:asciiTheme="minorHAnsi" w:hAnsiTheme="minorHAnsi" w:cstheme="minorHAnsi"/>
          <w:szCs w:val="22"/>
        </w:rPr>
        <w:t xml:space="preserve"> </w:t>
      </w:r>
      <w:r w:rsidR="00FC6817" w:rsidRPr="00E1354F">
        <w:rPr>
          <w:rFonts w:asciiTheme="minorHAnsi" w:hAnsiTheme="minorHAnsi" w:cstheme="minorHAnsi"/>
          <w:szCs w:val="22"/>
        </w:rPr>
        <w:t xml:space="preserve">are available </w:t>
      </w:r>
      <w:r w:rsidRPr="00E1354F">
        <w:rPr>
          <w:rFonts w:asciiTheme="minorHAnsi" w:hAnsiTheme="minorHAnsi" w:cstheme="minorHAnsi"/>
          <w:szCs w:val="22"/>
        </w:rPr>
        <w:t xml:space="preserve">each day </w:t>
      </w:r>
      <w:r w:rsidR="00FC6817" w:rsidRPr="00E1354F">
        <w:rPr>
          <w:rFonts w:asciiTheme="minorHAnsi" w:hAnsiTheme="minorHAnsi" w:cstheme="minorHAnsi"/>
          <w:szCs w:val="22"/>
        </w:rPr>
        <w:t>to deliver the Service</w:t>
      </w:r>
      <w:r w:rsidR="00592412" w:rsidRPr="00E1354F">
        <w:rPr>
          <w:rFonts w:asciiTheme="minorHAnsi" w:hAnsiTheme="minorHAnsi" w:cstheme="minorHAnsi"/>
          <w:szCs w:val="22"/>
        </w:rPr>
        <w:t xml:space="preserve"> required</w:t>
      </w:r>
      <w:r w:rsidR="00944A65" w:rsidRPr="00E1354F">
        <w:rPr>
          <w:rFonts w:asciiTheme="minorHAnsi" w:hAnsiTheme="minorHAnsi" w:cstheme="minorHAnsi"/>
          <w:szCs w:val="22"/>
        </w:rPr>
        <w:t>;</w:t>
      </w:r>
    </w:p>
    <w:p w14:paraId="10868FE5" w14:textId="37AE9563" w:rsidR="002B28E0" w:rsidRPr="00E1354F" w:rsidRDefault="00FC6817"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e</w:t>
      </w:r>
      <w:r w:rsidR="002B28E0" w:rsidRPr="00E1354F">
        <w:rPr>
          <w:rFonts w:asciiTheme="minorHAnsi" w:hAnsiTheme="minorHAnsi" w:cstheme="minorHAnsi"/>
          <w:szCs w:val="22"/>
        </w:rPr>
        <w:t xml:space="preserve">nsure staff receive adequate and relevant training in hygienic working practices and food handling techniques, in line with </w:t>
      </w:r>
      <w:r w:rsidR="009D382B" w:rsidRPr="00E1354F">
        <w:rPr>
          <w:rFonts w:asciiTheme="minorHAnsi" w:hAnsiTheme="minorHAnsi" w:cstheme="minorHAnsi"/>
          <w:szCs w:val="22"/>
        </w:rPr>
        <w:t>Food legislation</w:t>
      </w:r>
      <w:r w:rsidR="00896C91" w:rsidRPr="00E1354F">
        <w:rPr>
          <w:rFonts w:asciiTheme="minorHAnsi" w:hAnsiTheme="minorHAnsi" w:cstheme="minorHAnsi"/>
          <w:szCs w:val="22"/>
        </w:rPr>
        <w:t xml:space="preserve"> </w:t>
      </w:r>
      <w:r w:rsidR="00DC616B" w:rsidRPr="00E1354F">
        <w:rPr>
          <w:rFonts w:asciiTheme="minorHAnsi" w:hAnsiTheme="minorHAnsi" w:cstheme="minorHAnsi"/>
          <w:szCs w:val="22"/>
        </w:rPr>
        <w:t>(</w:t>
      </w:r>
      <w:r w:rsidR="00DC616B" w:rsidRPr="00E1354F">
        <w:rPr>
          <w:rFonts w:asciiTheme="minorHAnsi" w:hAnsiTheme="minorHAnsi" w:cstheme="minorHAnsi"/>
          <w:i/>
          <w:iCs/>
          <w:szCs w:val="22"/>
        </w:rPr>
        <w:t>FSAI Guidelines on food hygiene training are available on the FSAI website</w:t>
      </w:r>
      <w:r w:rsidR="00DC616B" w:rsidRPr="00E1354F">
        <w:rPr>
          <w:rFonts w:asciiTheme="minorHAnsi" w:hAnsiTheme="minorHAnsi" w:cstheme="minorHAnsi"/>
          <w:szCs w:val="22"/>
        </w:rPr>
        <w:t>)</w:t>
      </w:r>
      <w:r w:rsidR="00944A65" w:rsidRPr="00E1354F">
        <w:rPr>
          <w:rFonts w:asciiTheme="minorHAnsi" w:hAnsiTheme="minorHAnsi" w:cstheme="minorHAnsi"/>
          <w:szCs w:val="22"/>
        </w:rPr>
        <w:t>;</w:t>
      </w:r>
    </w:p>
    <w:p w14:paraId="154AF74C"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be responsible for ensuring a member of the </w:t>
      </w:r>
      <w:r w:rsidR="00FC6817" w:rsidRPr="00E1354F">
        <w:rPr>
          <w:rFonts w:asciiTheme="minorHAnsi" w:hAnsiTheme="minorHAnsi" w:cstheme="minorHAnsi"/>
          <w:szCs w:val="22"/>
        </w:rPr>
        <w:t xml:space="preserve">successful Tenderers </w:t>
      </w:r>
      <w:r w:rsidRPr="00E1354F">
        <w:rPr>
          <w:rFonts w:asciiTheme="minorHAnsi" w:hAnsiTheme="minorHAnsi" w:cstheme="minorHAnsi"/>
          <w:szCs w:val="22"/>
        </w:rPr>
        <w:t xml:space="preserve">staff, who is Occupational First Aid trained, is available during </w:t>
      </w:r>
      <w:r w:rsidR="00FC6817" w:rsidRPr="00E1354F">
        <w:rPr>
          <w:rFonts w:asciiTheme="minorHAnsi" w:hAnsiTheme="minorHAnsi" w:cstheme="minorHAnsi"/>
          <w:szCs w:val="22"/>
        </w:rPr>
        <w:t>Service delivery times</w:t>
      </w:r>
      <w:r w:rsidR="00944A65" w:rsidRPr="00E1354F">
        <w:rPr>
          <w:rFonts w:asciiTheme="minorHAnsi" w:hAnsiTheme="minorHAnsi" w:cstheme="minorHAnsi"/>
          <w:szCs w:val="22"/>
        </w:rPr>
        <w:t>;</w:t>
      </w:r>
    </w:p>
    <w:p w14:paraId="77FDD8F0"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maintain a written record of accidents and dangerous occurrences in accordance with current legislation</w:t>
      </w:r>
      <w:r w:rsidR="00944A65" w:rsidRPr="00E1354F">
        <w:rPr>
          <w:rFonts w:asciiTheme="minorHAnsi" w:hAnsiTheme="minorHAnsi" w:cstheme="minorHAnsi"/>
          <w:szCs w:val="22"/>
        </w:rPr>
        <w:t>;</w:t>
      </w:r>
    </w:p>
    <w:p w14:paraId="60786BD4" w14:textId="77777777" w:rsidR="002B28E0" w:rsidRPr="00E1354F" w:rsidRDefault="00FC6817"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p</w:t>
      </w:r>
      <w:r w:rsidR="002B28E0" w:rsidRPr="00E1354F">
        <w:rPr>
          <w:rFonts w:asciiTheme="minorHAnsi" w:hAnsiTheme="minorHAnsi" w:cstheme="minorHAnsi"/>
          <w:szCs w:val="22"/>
        </w:rPr>
        <w:t xml:space="preserve">rovide </w:t>
      </w:r>
      <w:r w:rsidR="00656F41" w:rsidRPr="00E1354F">
        <w:rPr>
          <w:rFonts w:asciiTheme="minorHAnsi" w:hAnsiTheme="minorHAnsi" w:cstheme="minorHAnsi"/>
          <w:szCs w:val="22"/>
        </w:rPr>
        <w:t xml:space="preserve">suitable, clean </w:t>
      </w:r>
      <w:r w:rsidR="002B28E0" w:rsidRPr="00E1354F">
        <w:rPr>
          <w:rFonts w:asciiTheme="minorHAnsi" w:hAnsiTheme="minorHAnsi" w:cstheme="minorHAnsi"/>
          <w:szCs w:val="22"/>
        </w:rPr>
        <w:t>uniforms and headgear</w:t>
      </w:r>
      <w:r w:rsidR="00656F41" w:rsidRPr="00E1354F">
        <w:rPr>
          <w:rFonts w:asciiTheme="minorHAnsi" w:hAnsiTheme="minorHAnsi" w:cstheme="minorHAnsi"/>
          <w:szCs w:val="22"/>
        </w:rPr>
        <w:t xml:space="preserve"> (e.g. Hat or hairnet)</w:t>
      </w:r>
      <w:r w:rsidR="002B28E0" w:rsidRPr="00E1354F">
        <w:rPr>
          <w:rFonts w:asciiTheme="minorHAnsi" w:hAnsiTheme="minorHAnsi" w:cstheme="minorHAnsi"/>
          <w:szCs w:val="22"/>
        </w:rPr>
        <w:t xml:space="preserve"> for their staff working within the designated preparation and/or servery area. The cleaning of these uniforms will be the responsibility of the successful Tenderer.</w:t>
      </w:r>
    </w:p>
    <w:p w14:paraId="06CD972F" w14:textId="77777777" w:rsidR="00C22F1A" w:rsidRPr="00645DEA" w:rsidRDefault="002B28E0" w:rsidP="00E1354F">
      <w:pPr>
        <w:jc w:val="both"/>
        <w:rPr>
          <w:rFonts w:asciiTheme="minorHAnsi" w:hAnsiTheme="minorHAnsi" w:cstheme="minorHAnsi"/>
          <w:b/>
          <w:bCs/>
          <w:szCs w:val="22"/>
        </w:rPr>
      </w:pPr>
      <w:r w:rsidRPr="00645DEA">
        <w:rPr>
          <w:rFonts w:asciiTheme="minorHAnsi" w:hAnsiTheme="minorHAnsi" w:cstheme="minorHAnsi"/>
          <w:b/>
          <w:bCs/>
          <w:szCs w:val="22"/>
        </w:rPr>
        <w:t>The successful Tenderer</w:t>
      </w:r>
      <w:r w:rsidR="00B569E7" w:rsidRPr="00645DEA">
        <w:rPr>
          <w:rFonts w:asciiTheme="minorHAnsi" w:hAnsiTheme="minorHAnsi" w:cstheme="minorHAnsi"/>
          <w:b/>
          <w:bCs/>
          <w:szCs w:val="22"/>
        </w:rPr>
        <w:t>’</w:t>
      </w:r>
      <w:r w:rsidRPr="00645DEA">
        <w:rPr>
          <w:rFonts w:asciiTheme="minorHAnsi" w:hAnsiTheme="minorHAnsi" w:cstheme="minorHAnsi"/>
          <w:b/>
          <w:bCs/>
          <w:szCs w:val="22"/>
        </w:rPr>
        <w:t>s staff</w:t>
      </w:r>
      <w:r w:rsidR="00C22F1A" w:rsidRPr="00645DEA">
        <w:rPr>
          <w:rFonts w:asciiTheme="minorHAnsi" w:hAnsiTheme="minorHAnsi" w:cstheme="minorHAnsi"/>
          <w:b/>
          <w:bCs/>
          <w:szCs w:val="22"/>
        </w:rPr>
        <w:t xml:space="preserve"> </w:t>
      </w:r>
      <w:r w:rsidRPr="00645DEA">
        <w:rPr>
          <w:rFonts w:asciiTheme="minorHAnsi" w:hAnsiTheme="minorHAnsi" w:cstheme="minorHAnsi"/>
          <w:b/>
          <w:bCs/>
          <w:szCs w:val="22"/>
        </w:rPr>
        <w:t>must</w:t>
      </w:r>
      <w:r w:rsidR="00FC6817" w:rsidRPr="00645DEA">
        <w:rPr>
          <w:rFonts w:asciiTheme="minorHAnsi" w:hAnsiTheme="minorHAnsi" w:cstheme="minorHAnsi"/>
          <w:b/>
          <w:bCs/>
          <w:szCs w:val="22"/>
        </w:rPr>
        <w:t xml:space="preserve"> at all times</w:t>
      </w:r>
      <w:r w:rsidR="00C22F1A" w:rsidRPr="00645DEA">
        <w:rPr>
          <w:rFonts w:asciiTheme="minorHAnsi" w:hAnsiTheme="minorHAnsi" w:cstheme="minorHAnsi"/>
          <w:b/>
          <w:bCs/>
          <w:szCs w:val="22"/>
        </w:rPr>
        <w:t>:</w:t>
      </w:r>
    </w:p>
    <w:p w14:paraId="182DA085" w14:textId="77777777" w:rsidR="002B28E0"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maintain a high level of personal hygiene and standard of dress at all times while delivering the Service</w:t>
      </w:r>
      <w:r w:rsidR="00DF5BE0" w:rsidRPr="00E1354F">
        <w:rPr>
          <w:rFonts w:asciiTheme="minorHAnsi" w:hAnsiTheme="minorHAnsi" w:cstheme="minorHAnsi"/>
          <w:szCs w:val="22"/>
        </w:rPr>
        <w:t>;</w:t>
      </w:r>
      <w:r w:rsidRPr="00E1354F">
        <w:rPr>
          <w:rFonts w:asciiTheme="minorHAnsi" w:hAnsiTheme="minorHAnsi" w:cstheme="minorHAnsi"/>
          <w:szCs w:val="22"/>
        </w:rPr>
        <w:t xml:space="preserve"> </w:t>
      </w:r>
    </w:p>
    <w:p w14:paraId="2973DBDE" w14:textId="77777777" w:rsidR="00656F41" w:rsidRPr="00E1354F" w:rsidRDefault="00656F41"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lastRenderedPageBreak/>
        <w:t>be fit to work, this means they must not be suffering from or carrying an illness or disease that could cause a problem with food safety (e.g. Staff who have had diarrhoea and/or vomiting should not return to work until they have had no symptoms for 48 hours);</w:t>
      </w:r>
    </w:p>
    <w:p w14:paraId="5CC6AD69" w14:textId="77777777" w:rsidR="002B28E0" w:rsidRPr="00E1354F" w:rsidRDefault="00DF5B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k</w:t>
      </w:r>
      <w:r w:rsidR="00C22F1A" w:rsidRPr="00E1354F">
        <w:rPr>
          <w:rFonts w:asciiTheme="minorHAnsi" w:hAnsiTheme="minorHAnsi" w:cstheme="minorHAnsi"/>
          <w:szCs w:val="22"/>
        </w:rPr>
        <w:t>eep co</w:t>
      </w:r>
      <w:r w:rsidR="002B28E0" w:rsidRPr="00E1354F">
        <w:rPr>
          <w:rFonts w:asciiTheme="minorHAnsi" w:hAnsiTheme="minorHAnsi" w:cstheme="minorHAnsi"/>
          <w:szCs w:val="22"/>
        </w:rPr>
        <w:t>nfident</w:t>
      </w:r>
      <w:r w:rsidR="00C22F1A" w:rsidRPr="00E1354F">
        <w:rPr>
          <w:rFonts w:asciiTheme="minorHAnsi" w:hAnsiTheme="minorHAnsi" w:cstheme="minorHAnsi"/>
          <w:szCs w:val="22"/>
        </w:rPr>
        <w:t xml:space="preserve">ial </w:t>
      </w:r>
      <w:r w:rsidR="002B28E0" w:rsidRPr="00E1354F">
        <w:rPr>
          <w:rFonts w:asciiTheme="minorHAnsi" w:hAnsiTheme="minorHAnsi" w:cstheme="minorHAnsi"/>
          <w:szCs w:val="22"/>
        </w:rPr>
        <w:t xml:space="preserve">any conversations by </w:t>
      </w:r>
      <w:r w:rsidR="00337112" w:rsidRPr="00E1354F">
        <w:rPr>
          <w:rFonts w:asciiTheme="minorHAnsi" w:hAnsiTheme="minorHAnsi" w:cstheme="minorHAnsi"/>
          <w:szCs w:val="22"/>
        </w:rPr>
        <w:t xml:space="preserve">school </w:t>
      </w:r>
      <w:r w:rsidR="002B28E0" w:rsidRPr="00E1354F">
        <w:rPr>
          <w:rFonts w:asciiTheme="minorHAnsi" w:hAnsiTheme="minorHAnsi" w:cstheme="minorHAnsi"/>
          <w:szCs w:val="22"/>
        </w:rPr>
        <w:t>staff</w:t>
      </w:r>
      <w:r w:rsidR="00337112" w:rsidRPr="00E1354F">
        <w:rPr>
          <w:rFonts w:asciiTheme="minorHAnsi" w:hAnsiTheme="minorHAnsi" w:cstheme="minorHAnsi"/>
          <w:szCs w:val="22"/>
        </w:rPr>
        <w:t xml:space="preserve"> / parents or guardians</w:t>
      </w:r>
      <w:r w:rsidR="002B28E0" w:rsidRPr="00E1354F">
        <w:rPr>
          <w:rFonts w:asciiTheme="minorHAnsi" w:hAnsiTheme="minorHAnsi" w:cstheme="minorHAnsi"/>
          <w:szCs w:val="22"/>
        </w:rPr>
        <w:t xml:space="preserve"> </w:t>
      </w:r>
      <w:r w:rsidRPr="00E1354F">
        <w:rPr>
          <w:rFonts w:asciiTheme="minorHAnsi" w:hAnsiTheme="minorHAnsi" w:cstheme="minorHAnsi"/>
          <w:szCs w:val="22"/>
        </w:rPr>
        <w:t>in relation to</w:t>
      </w:r>
      <w:r w:rsidR="002B28E0" w:rsidRPr="00E1354F">
        <w:rPr>
          <w:rFonts w:asciiTheme="minorHAnsi" w:hAnsiTheme="minorHAnsi" w:cstheme="minorHAnsi"/>
          <w:szCs w:val="22"/>
        </w:rPr>
        <w:t xml:space="preserve"> students</w:t>
      </w:r>
      <w:r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4CF78636" w14:textId="77777777" w:rsidR="002B28E0" w:rsidRPr="00E1354F" w:rsidRDefault="00C22F1A"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not</w:t>
      </w:r>
      <w:r w:rsidR="002B28E0" w:rsidRPr="00E1354F">
        <w:rPr>
          <w:rFonts w:asciiTheme="minorHAnsi" w:hAnsiTheme="minorHAnsi" w:cstheme="minorHAnsi"/>
          <w:szCs w:val="22"/>
        </w:rPr>
        <w:t xml:space="preserve"> engage outside of their normal duties, with any of the students</w:t>
      </w:r>
      <w:r w:rsidR="00DF5BE0"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4EE4A321" w14:textId="77777777" w:rsidR="00C22F1A"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 xml:space="preserve">conduct themselves in a mannerly and respectful demeanour, to </w:t>
      </w:r>
      <w:r w:rsidR="00DF5BE0" w:rsidRPr="00E1354F">
        <w:rPr>
          <w:rFonts w:asciiTheme="minorHAnsi" w:hAnsiTheme="minorHAnsi" w:cstheme="minorHAnsi"/>
          <w:szCs w:val="22"/>
        </w:rPr>
        <w:t>s</w:t>
      </w:r>
      <w:r w:rsidRPr="00E1354F">
        <w:rPr>
          <w:rFonts w:asciiTheme="minorHAnsi" w:hAnsiTheme="minorHAnsi" w:cstheme="minorHAnsi"/>
          <w:szCs w:val="22"/>
        </w:rPr>
        <w:t>tudents,</w:t>
      </w:r>
      <w:r w:rsidR="00DF5BE0" w:rsidRPr="00E1354F">
        <w:rPr>
          <w:rFonts w:asciiTheme="minorHAnsi" w:hAnsiTheme="minorHAnsi" w:cstheme="minorHAnsi"/>
          <w:szCs w:val="22"/>
        </w:rPr>
        <w:t xml:space="preserve"> parents/ guardians,</w:t>
      </w:r>
      <w:r w:rsidRPr="00E1354F">
        <w:rPr>
          <w:rFonts w:asciiTheme="minorHAnsi" w:hAnsiTheme="minorHAnsi" w:cstheme="minorHAnsi"/>
          <w:szCs w:val="22"/>
        </w:rPr>
        <w:t xml:space="preserve"> </w:t>
      </w:r>
      <w:r w:rsidR="00DF5BE0" w:rsidRPr="00E1354F">
        <w:rPr>
          <w:rFonts w:asciiTheme="minorHAnsi" w:hAnsiTheme="minorHAnsi" w:cstheme="minorHAnsi"/>
          <w:szCs w:val="22"/>
        </w:rPr>
        <w:t>s</w:t>
      </w:r>
      <w:r w:rsidRPr="00E1354F">
        <w:rPr>
          <w:rFonts w:asciiTheme="minorHAnsi" w:hAnsiTheme="minorHAnsi" w:cstheme="minorHAnsi"/>
          <w:szCs w:val="22"/>
        </w:rPr>
        <w:t xml:space="preserve">taff and Visitors, setting a good example for the students. </w:t>
      </w:r>
    </w:p>
    <w:p w14:paraId="3452F6D7" w14:textId="77777777" w:rsidR="00DF5BE0" w:rsidRPr="00ED7BF4" w:rsidRDefault="00DF5BE0">
      <w:pPr>
        <w:jc w:val="both"/>
        <w:rPr>
          <w:rFonts w:asciiTheme="minorHAnsi" w:hAnsiTheme="minorHAnsi" w:cstheme="minorHAnsi"/>
          <w:szCs w:val="22"/>
        </w:rPr>
      </w:pPr>
      <w:r w:rsidRPr="00ED7BF4">
        <w:rPr>
          <w:rFonts w:asciiTheme="minorHAnsi" w:hAnsiTheme="minorHAnsi" w:cstheme="minorHAnsi"/>
          <w:szCs w:val="22"/>
        </w:rPr>
        <w:t xml:space="preserve">The Contracting Authority reserves the right to require that any employee of the successful Tenderer who behaves inappropriately is removed from the school and is replaced. Polite and respectful behaviour is expected of all staff in keeping with the school’s ethos and Dignity in the Workplace Policy. </w:t>
      </w:r>
    </w:p>
    <w:p w14:paraId="6DD46561" w14:textId="77777777" w:rsidR="00DF5BE0" w:rsidRDefault="009930A4">
      <w:pPr>
        <w:jc w:val="both"/>
        <w:rPr>
          <w:rFonts w:asciiTheme="minorHAnsi" w:hAnsiTheme="minorHAnsi" w:cstheme="minorHAnsi"/>
          <w:szCs w:val="22"/>
        </w:rPr>
      </w:pPr>
      <w:bookmarkStart w:id="2" w:name="_Hlk202268197"/>
      <w:r w:rsidRPr="009930A4">
        <w:rPr>
          <w:rFonts w:asciiTheme="minorHAnsi" w:hAnsiTheme="minorHAnsi" w:cstheme="minorHAnsi"/>
          <w:szCs w:val="22"/>
        </w:rPr>
        <w:t xml:space="preserve">The Successful Tenderer shall provide, recruit and train such staff and management as are required to provide to the full satisfaction of the Contracting Authority the delivery of the Services in all respects. </w:t>
      </w:r>
    </w:p>
    <w:p w14:paraId="08421AD3" w14:textId="77777777" w:rsidR="00CB2589" w:rsidRPr="00CB2589" w:rsidRDefault="00CB2589" w:rsidP="00CB2589">
      <w:pPr>
        <w:jc w:val="both"/>
        <w:rPr>
          <w:rFonts w:asciiTheme="minorHAnsi" w:hAnsiTheme="minorHAnsi" w:cstheme="minorHAnsi"/>
          <w:szCs w:val="22"/>
        </w:rPr>
      </w:pPr>
      <w:bookmarkStart w:id="3" w:name="_Hlk204014293"/>
      <w:r w:rsidRPr="00974DF7">
        <w:rPr>
          <w:rFonts w:asciiTheme="minorHAnsi" w:hAnsiTheme="minorHAnsi" w:cstheme="minorHAnsi"/>
          <w:b/>
          <w:bCs/>
          <w:szCs w:val="22"/>
        </w:rPr>
        <w:t>For the avoidance of doubt,</w:t>
      </w:r>
      <w:r w:rsidRPr="00CB2589">
        <w:rPr>
          <w:rFonts w:asciiTheme="minorHAnsi" w:hAnsiTheme="minorHAnsi" w:cstheme="minorHAnsi"/>
          <w:szCs w:val="22"/>
        </w:rPr>
        <w:t xml:space="preserve"> members of school staff*, whether teaching or support staff (including caretakers), are not permitted to undertake or assist with the delivery of the Services, whether for pay or otherwise, during their contracted school hours. </w:t>
      </w:r>
    </w:p>
    <w:p w14:paraId="6B0BC95F" w14:textId="20F6E7F3" w:rsidR="00CB2589" w:rsidRPr="00CB2589" w:rsidRDefault="00CB2589" w:rsidP="00CB2589">
      <w:pPr>
        <w:jc w:val="both"/>
        <w:rPr>
          <w:rFonts w:asciiTheme="minorHAnsi" w:hAnsiTheme="minorHAnsi" w:cstheme="minorHAnsi"/>
          <w:szCs w:val="22"/>
          <w:lang w:val="en-IE"/>
        </w:rPr>
      </w:pPr>
      <w:r w:rsidRPr="00CB2589">
        <w:rPr>
          <w:rFonts w:asciiTheme="minorHAnsi" w:hAnsiTheme="minorHAnsi" w:cstheme="minorHAnsi"/>
          <w:szCs w:val="22"/>
        </w:rPr>
        <w:t xml:space="preserve">*School staff may assist </w:t>
      </w:r>
      <w:r w:rsidR="00DB2573">
        <w:rPr>
          <w:rFonts w:asciiTheme="minorHAnsi" w:hAnsiTheme="minorHAnsi" w:cstheme="minorHAnsi"/>
          <w:szCs w:val="22"/>
        </w:rPr>
        <w:t xml:space="preserve">the successful Tenderer </w:t>
      </w:r>
      <w:r w:rsidRPr="00CB2589">
        <w:rPr>
          <w:rFonts w:asciiTheme="minorHAnsi" w:hAnsiTheme="minorHAnsi" w:cstheme="minorHAnsi"/>
          <w:szCs w:val="22"/>
        </w:rPr>
        <w:t xml:space="preserve">in placing Hot </w:t>
      </w:r>
      <w:r w:rsidR="004B2AF9">
        <w:rPr>
          <w:rFonts w:asciiTheme="minorHAnsi" w:hAnsiTheme="minorHAnsi" w:cstheme="minorHAnsi"/>
          <w:szCs w:val="22"/>
        </w:rPr>
        <w:t>M</w:t>
      </w:r>
      <w:r w:rsidRPr="00CB2589">
        <w:rPr>
          <w:rFonts w:asciiTheme="minorHAnsi" w:hAnsiTheme="minorHAnsi" w:cstheme="minorHAnsi"/>
          <w:szCs w:val="22"/>
        </w:rPr>
        <w:t>eals on their student’s desk only. For the avoidance of doubt, this “</w:t>
      </w:r>
      <w:r w:rsidRPr="00CB2589">
        <w:rPr>
          <w:rFonts w:asciiTheme="minorHAnsi" w:hAnsiTheme="minorHAnsi" w:cstheme="minorHAnsi"/>
          <w:szCs w:val="22"/>
          <w:lang w:val="en-IE"/>
        </w:rPr>
        <w:t>in loco parentis” activity must not extend to the responsibility for or activities involving the storage or maintenance of temperature control of the meals by non-FBO contracted staff.</w:t>
      </w:r>
    </w:p>
    <w:bookmarkEnd w:id="3"/>
    <w:p w14:paraId="3E392E9C" w14:textId="77777777" w:rsidR="009930A4" w:rsidRPr="009930A4" w:rsidRDefault="009930A4">
      <w:pPr>
        <w:jc w:val="both"/>
        <w:rPr>
          <w:rFonts w:asciiTheme="minorHAnsi" w:hAnsiTheme="minorHAnsi" w:cstheme="minorHAnsi"/>
          <w:szCs w:val="22"/>
        </w:rPr>
      </w:pPr>
      <w:r w:rsidRPr="009930A4">
        <w:rPr>
          <w:rFonts w:asciiTheme="minorHAnsi" w:hAnsiTheme="minorHAnsi" w:cstheme="minorHAnsi"/>
          <w:szCs w:val="22"/>
        </w:rPr>
        <w:t>Subject to the foregoing, and any terms and conditions of their contract of employment with the school/Contracting Authority, a person who is also a member of school staff is free to seek employment with the successful Tenderer in their private and personal capacity outside of their school duties PROVIDED ALWAYS that such person shall be employed by and be an employee of the successful Tenderer for all purposes during the course of such secondary employment. In addition, such member of school staff shall not act nor hold themselves out as a school employee during the course of such secondary employment.</w:t>
      </w:r>
    </w:p>
    <w:p w14:paraId="0E248430" w14:textId="77777777" w:rsidR="00895A8A" w:rsidRDefault="009930A4">
      <w:pPr>
        <w:pStyle w:val="ListParagraph"/>
        <w:ind w:left="0"/>
        <w:jc w:val="both"/>
        <w:rPr>
          <w:rFonts w:asciiTheme="minorHAnsi" w:hAnsiTheme="minorHAnsi" w:cstheme="minorHAnsi"/>
          <w:szCs w:val="22"/>
        </w:rPr>
      </w:pPr>
      <w:r w:rsidRPr="009930A4">
        <w:rPr>
          <w:rFonts w:asciiTheme="minorHAnsi" w:hAnsiTheme="minorHAnsi" w:cstheme="minorHAnsi"/>
          <w:szCs w:val="22"/>
        </w:rPr>
        <w:t xml:space="preserve">The successful Tenderer shall ensure that each such employee shall enter into a separate contract of employment with the successful Tenderer with regard to such secondary employment in accordance with applicable employment and labour laws. In addition, the successful Tenderer shall ensure that each such employee is provided with all necessary training, supervision and monitoring as is required for all employees under this CFT and the Services Contract, including but not limited to training in line with </w:t>
      </w:r>
      <w:r w:rsidR="009D382B">
        <w:rPr>
          <w:rFonts w:asciiTheme="minorHAnsi" w:hAnsiTheme="minorHAnsi" w:cstheme="minorHAnsi"/>
          <w:szCs w:val="22"/>
        </w:rPr>
        <w:t>Food legislation</w:t>
      </w:r>
      <w:r w:rsidRPr="009930A4">
        <w:rPr>
          <w:rFonts w:asciiTheme="minorHAnsi" w:hAnsiTheme="minorHAnsi" w:cstheme="minorHAnsi"/>
          <w:szCs w:val="22"/>
        </w:rPr>
        <w:t xml:space="preserve"> and the Safety, Health and Welfare at Work Act 2005.</w:t>
      </w:r>
    </w:p>
    <w:p w14:paraId="3D739878" w14:textId="1306F11C" w:rsidR="009930A4" w:rsidRPr="009930A4" w:rsidRDefault="00895A8A">
      <w:pPr>
        <w:pStyle w:val="ListParagraph"/>
        <w:ind w:left="0"/>
        <w:jc w:val="both"/>
        <w:rPr>
          <w:rFonts w:asciiTheme="minorHAnsi" w:hAnsiTheme="minorHAnsi" w:cstheme="minorHAnsi"/>
          <w:szCs w:val="22"/>
        </w:rPr>
      </w:pPr>
      <w:r>
        <w:rPr>
          <w:rFonts w:asciiTheme="minorHAnsi" w:hAnsiTheme="minorHAnsi" w:cstheme="minorHAnsi"/>
          <w:szCs w:val="22"/>
        </w:rPr>
        <w:br/>
      </w:r>
      <w:r w:rsidR="009930A4" w:rsidRPr="00ED7BF4">
        <w:rPr>
          <w:rFonts w:asciiTheme="minorHAnsi" w:hAnsiTheme="minorHAnsi" w:cstheme="minorHAnsi"/>
          <w:b/>
          <w:bCs/>
          <w:szCs w:val="22"/>
        </w:rPr>
        <w:t>For the avoidance of doubt</w:t>
      </w:r>
      <w:r w:rsidR="009930A4" w:rsidRPr="009930A4">
        <w:rPr>
          <w:rFonts w:asciiTheme="minorHAnsi" w:hAnsiTheme="minorHAnsi" w:cstheme="minorHAnsi"/>
          <w:szCs w:val="22"/>
        </w:rPr>
        <w:t>, where a member of school staff is employed by the successful Tenderer, they may not work for the successful Tenderer during their contracted school hours for which they are employed by the school.</w:t>
      </w:r>
    </w:p>
    <w:bookmarkEnd w:id="2"/>
    <w:p w14:paraId="16AD0F02" w14:textId="77777777" w:rsidR="002B28E0" w:rsidRPr="00824024" w:rsidRDefault="002B28E0">
      <w:pPr>
        <w:jc w:val="both"/>
        <w:rPr>
          <w:rFonts w:asciiTheme="minorHAnsi" w:hAnsiTheme="minorHAnsi" w:cstheme="minorHAnsi"/>
          <w:szCs w:val="22"/>
        </w:rPr>
      </w:pPr>
      <w:r w:rsidRPr="00824024">
        <w:rPr>
          <w:rFonts w:asciiTheme="minorHAnsi" w:hAnsiTheme="minorHAnsi" w:cstheme="minorHAnsi"/>
          <w:szCs w:val="22"/>
        </w:rPr>
        <w:t>All successful Tenderer</w:t>
      </w:r>
      <w:r w:rsidR="00DF5BE0">
        <w:rPr>
          <w:rFonts w:asciiTheme="minorHAnsi" w:hAnsiTheme="minorHAnsi" w:cstheme="minorHAnsi"/>
          <w:szCs w:val="22"/>
        </w:rPr>
        <w:t>’</w:t>
      </w:r>
      <w:r w:rsidRPr="00824024">
        <w:rPr>
          <w:rFonts w:asciiTheme="minorHAnsi" w:hAnsiTheme="minorHAnsi" w:cstheme="minorHAnsi"/>
          <w:szCs w:val="22"/>
        </w:rPr>
        <w:t xml:space="preserve">s staff will have the use of the toilet provided near the catering area. The </w:t>
      </w:r>
      <w:r w:rsidR="00FC6817">
        <w:rPr>
          <w:rFonts w:asciiTheme="minorHAnsi" w:hAnsiTheme="minorHAnsi" w:cstheme="minorHAnsi"/>
          <w:szCs w:val="22"/>
        </w:rPr>
        <w:t>successful Tenderer</w:t>
      </w:r>
      <w:r w:rsidR="00DF5BE0">
        <w:rPr>
          <w:rFonts w:asciiTheme="minorHAnsi" w:hAnsiTheme="minorHAnsi" w:cstheme="minorHAnsi"/>
          <w:szCs w:val="22"/>
        </w:rPr>
        <w:t>’</w:t>
      </w:r>
      <w:r w:rsidR="00FC6817">
        <w:rPr>
          <w:rFonts w:asciiTheme="minorHAnsi" w:hAnsiTheme="minorHAnsi" w:cstheme="minorHAnsi"/>
          <w:szCs w:val="22"/>
        </w:rPr>
        <w:t xml:space="preserve">s </w:t>
      </w:r>
      <w:r w:rsidRPr="00824024">
        <w:rPr>
          <w:rFonts w:asciiTheme="minorHAnsi" w:hAnsiTheme="minorHAnsi" w:cstheme="minorHAnsi"/>
          <w:szCs w:val="22"/>
        </w:rPr>
        <w:t xml:space="preserve">staff are not permitted to use the student toilets under any circumstances. </w:t>
      </w:r>
    </w:p>
    <w:p w14:paraId="08258A49" w14:textId="1B9A03FE" w:rsidR="00824024" w:rsidRPr="002656DE" w:rsidRDefault="002E0800" w:rsidP="00EE6D3D">
      <w:pPr>
        <w:pStyle w:val="Heading3"/>
        <w:spacing w:after="120"/>
      </w:pPr>
      <w:bookmarkStart w:id="4" w:name="_Toc201746312"/>
      <w:bookmarkStart w:id="5" w:name="_Toc1516977767"/>
      <w:r>
        <w:t>6.</w:t>
      </w:r>
      <w:r w:rsidR="001B58F2">
        <w:t>6.1</w:t>
      </w:r>
      <w:r w:rsidR="00895A8A">
        <w:t>.</w:t>
      </w:r>
      <w:r w:rsidR="002E7D8E">
        <w:t xml:space="preserve"> </w:t>
      </w:r>
      <w:r w:rsidR="00824024" w:rsidRPr="00FB00DC">
        <w:t>Key Account Manager (KAM)</w:t>
      </w:r>
      <w:bookmarkEnd w:id="4"/>
      <w:bookmarkEnd w:id="5"/>
    </w:p>
    <w:p w14:paraId="2336BBBB" w14:textId="77777777" w:rsidR="00AA0297" w:rsidRDefault="00824024" w:rsidP="00220BB7">
      <w:pPr>
        <w:ind w:right="84"/>
        <w:jc w:val="both"/>
        <w:rPr>
          <w:rFonts w:asciiTheme="minorHAnsi" w:hAnsiTheme="minorHAnsi" w:cstheme="minorHAnsi"/>
          <w:szCs w:val="22"/>
        </w:rPr>
      </w:pPr>
      <w:r w:rsidRPr="00824024">
        <w:rPr>
          <w:rFonts w:asciiTheme="minorHAnsi" w:hAnsiTheme="minorHAnsi" w:cstheme="minorHAnsi"/>
          <w:szCs w:val="22"/>
        </w:rPr>
        <w:t xml:space="preserve">The Contracting Authority requires </w:t>
      </w:r>
      <w:r w:rsidR="00AA0297">
        <w:rPr>
          <w:rFonts w:asciiTheme="minorHAnsi" w:hAnsiTheme="minorHAnsi" w:cstheme="minorHAnsi"/>
          <w:szCs w:val="22"/>
        </w:rPr>
        <w:t>T</w:t>
      </w:r>
      <w:r w:rsidRPr="00824024">
        <w:rPr>
          <w:rFonts w:asciiTheme="minorHAnsi" w:hAnsiTheme="minorHAnsi" w:cstheme="minorHAnsi"/>
          <w:szCs w:val="22"/>
        </w:rPr>
        <w:t xml:space="preserve">enderers to </w:t>
      </w:r>
      <w:r w:rsidR="00753BC1">
        <w:rPr>
          <w:rFonts w:asciiTheme="minorHAnsi" w:hAnsiTheme="minorHAnsi" w:cstheme="minorHAnsi"/>
          <w:szCs w:val="22"/>
        </w:rPr>
        <w:t>appoint</w:t>
      </w:r>
      <w:r w:rsidRPr="00824024">
        <w:rPr>
          <w:rFonts w:asciiTheme="minorHAnsi" w:hAnsiTheme="minorHAnsi" w:cstheme="minorHAnsi"/>
          <w:szCs w:val="22"/>
        </w:rPr>
        <w:t xml:space="preserve"> a dedicated and experienced Key Account Manager</w:t>
      </w:r>
      <w:r w:rsidR="00AA0297">
        <w:rPr>
          <w:rFonts w:asciiTheme="minorHAnsi" w:hAnsiTheme="minorHAnsi" w:cstheme="minorHAnsi"/>
          <w:szCs w:val="22"/>
        </w:rPr>
        <w:t xml:space="preserve"> (KAM)</w:t>
      </w:r>
      <w:r w:rsidRPr="00824024">
        <w:rPr>
          <w:rFonts w:asciiTheme="minorHAnsi" w:hAnsiTheme="minorHAnsi" w:cstheme="minorHAnsi"/>
          <w:szCs w:val="22"/>
        </w:rPr>
        <w:t xml:space="preserve"> who will act as the main point of contact for the </w:t>
      </w:r>
      <w:r w:rsidR="00753BC1">
        <w:rPr>
          <w:rFonts w:asciiTheme="minorHAnsi" w:hAnsiTheme="minorHAnsi" w:cstheme="minorHAnsi"/>
          <w:szCs w:val="22"/>
        </w:rPr>
        <w:t xml:space="preserve">Term of the </w:t>
      </w:r>
      <w:r w:rsidR="00B569E7">
        <w:rPr>
          <w:rFonts w:asciiTheme="minorHAnsi" w:hAnsiTheme="minorHAnsi" w:cstheme="minorHAnsi"/>
          <w:szCs w:val="22"/>
        </w:rPr>
        <w:t xml:space="preserve">Services </w:t>
      </w:r>
      <w:r w:rsidR="00753BC1">
        <w:rPr>
          <w:rFonts w:asciiTheme="minorHAnsi" w:hAnsiTheme="minorHAnsi" w:cstheme="minorHAnsi"/>
          <w:szCs w:val="22"/>
        </w:rPr>
        <w:t>C</w:t>
      </w:r>
      <w:r w:rsidRPr="00824024">
        <w:rPr>
          <w:rFonts w:asciiTheme="minorHAnsi" w:hAnsiTheme="minorHAnsi" w:cstheme="minorHAnsi"/>
          <w:szCs w:val="22"/>
        </w:rPr>
        <w:t xml:space="preserve">ontract. This </w:t>
      </w:r>
      <w:r w:rsidRPr="00824024">
        <w:rPr>
          <w:rFonts w:asciiTheme="minorHAnsi" w:hAnsiTheme="minorHAnsi" w:cstheme="minorHAnsi"/>
          <w:szCs w:val="22"/>
        </w:rPr>
        <w:lastRenderedPageBreak/>
        <w:t xml:space="preserve">person shall have the authority to deal with all matters in relation to the contract and be responsible for the satisfactory delivery of the </w:t>
      </w:r>
      <w:r w:rsidR="00AA0297">
        <w:rPr>
          <w:rFonts w:asciiTheme="minorHAnsi" w:hAnsiTheme="minorHAnsi" w:cstheme="minorHAnsi"/>
          <w:szCs w:val="22"/>
        </w:rPr>
        <w:t>S</w:t>
      </w:r>
      <w:r w:rsidRPr="00824024">
        <w:rPr>
          <w:rFonts w:asciiTheme="minorHAnsi" w:hAnsiTheme="minorHAnsi" w:cstheme="minorHAnsi"/>
          <w:szCs w:val="22"/>
        </w:rPr>
        <w:t xml:space="preserve">ervice. </w:t>
      </w:r>
    </w:p>
    <w:p w14:paraId="05CCCB08" w14:textId="1C35B6FD" w:rsidR="00AA0297" w:rsidRPr="00AA0297" w:rsidRDefault="00824024" w:rsidP="00220BB7">
      <w:pPr>
        <w:ind w:right="84"/>
        <w:jc w:val="both"/>
        <w:rPr>
          <w:rFonts w:asciiTheme="minorHAnsi" w:hAnsiTheme="minorHAnsi" w:cstheme="minorHAnsi"/>
          <w:b/>
          <w:bCs/>
          <w:szCs w:val="22"/>
          <w:lang w:val="en-IE"/>
        </w:rPr>
      </w:pPr>
      <w:r w:rsidRPr="00AA0297">
        <w:rPr>
          <w:rFonts w:asciiTheme="minorHAnsi" w:hAnsiTheme="minorHAnsi" w:cstheme="minorHAnsi"/>
          <w:b/>
          <w:bCs/>
          <w:szCs w:val="22"/>
        </w:rPr>
        <w:t>The KAM</w:t>
      </w:r>
      <w:r w:rsidR="00974DF7">
        <w:rPr>
          <w:rFonts w:asciiTheme="minorHAnsi" w:hAnsiTheme="minorHAnsi" w:cstheme="minorHAnsi"/>
          <w:b/>
          <w:bCs/>
          <w:szCs w:val="22"/>
        </w:rPr>
        <w:t xml:space="preserve"> and nominated back-up KAM must each</w:t>
      </w:r>
      <w:r w:rsidRPr="00AA0297">
        <w:rPr>
          <w:rFonts w:asciiTheme="minorHAnsi" w:hAnsiTheme="minorHAnsi" w:cstheme="minorHAnsi"/>
          <w:b/>
          <w:bCs/>
          <w:szCs w:val="22"/>
        </w:rPr>
        <w:t>, at a minimum,</w:t>
      </w:r>
      <w:r w:rsidR="00974DF7">
        <w:rPr>
          <w:rFonts w:asciiTheme="minorHAnsi" w:hAnsiTheme="minorHAnsi" w:cstheme="minorHAnsi"/>
          <w:b/>
          <w:bCs/>
          <w:szCs w:val="22"/>
        </w:rPr>
        <w:t xml:space="preserve"> </w:t>
      </w:r>
      <w:r w:rsidRPr="00AA0297">
        <w:rPr>
          <w:rFonts w:asciiTheme="minorHAnsi" w:hAnsiTheme="minorHAnsi" w:cstheme="minorHAnsi"/>
          <w:b/>
          <w:bCs/>
          <w:szCs w:val="22"/>
        </w:rPr>
        <w:t xml:space="preserve">hold </w:t>
      </w:r>
      <w:r w:rsidR="00C00230">
        <w:rPr>
          <w:rFonts w:asciiTheme="minorHAnsi" w:hAnsiTheme="minorHAnsi" w:cstheme="minorHAnsi"/>
          <w:b/>
          <w:bCs/>
          <w:szCs w:val="22"/>
        </w:rPr>
        <w:t xml:space="preserve">a </w:t>
      </w:r>
      <w:r w:rsidRPr="00AA0297">
        <w:rPr>
          <w:rFonts w:asciiTheme="minorHAnsi" w:hAnsiTheme="minorHAnsi" w:cstheme="minorHAnsi"/>
          <w:b/>
          <w:bCs/>
          <w:szCs w:val="22"/>
          <w:lang w:val="en-IE"/>
        </w:rPr>
        <w:t>Food Safet</w:t>
      </w:r>
      <w:r w:rsidR="00C00230">
        <w:rPr>
          <w:rFonts w:asciiTheme="minorHAnsi" w:hAnsiTheme="minorHAnsi" w:cstheme="minorHAnsi"/>
          <w:b/>
          <w:bCs/>
          <w:szCs w:val="22"/>
          <w:lang w:val="en-IE"/>
        </w:rPr>
        <w:t>y/ HACCP</w:t>
      </w:r>
      <w:r w:rsidRPr="00AA0297">
        <w:rPr>
          <w:rFonts w:asciiTheme="minorHAnsi" w:hAnsiTheme="minorHAnsi" w:cstheme="minorHAnsi"/>
          <w:b/>
          <w:bCs/>
          <w:szCs w:val="22"/>
          <w:lang w:val="en-IE"/>
        </w:rPr>
        <w:t xml:space="preserve"> </w:t>
      </w:r>
      <w:r w:rsidR="00C00230">
        <w:rPr>
          <w:rFonts w:asciiTheme="minorHAnsi" w:hAnsiTheme="minorHAnsi" w:cstheme="minorHAnsi"/>
          <w:b/>
          <w:bCs/>
          <w:szCs w:val="22"/>
          <w:lang w:val="en-IE"/>
        </w:rPr>
        <w:t xml:space="preserve">qualification </w:t>
      </w:r>
      <w:r w:rsidRPr="00AA0297">
        <w:rPr>
          <w:rFonts w:asciiTheme="minorHAnsi" w:hAnsiTheme="minorHAnsi" w:cstheme="minorHAnsi"/>
          <w:b/>
          <w:bCs/>
          <w:szCs w:val="22"/>
          <w:lang w:val="en-IE"/>
        </w:rPr>
        <w:t xml:space="preserve">and </w:t>
      </w:r>
      <w:r w:rsidR="005C1F99">
        <w:rPr>
          <w:rFonts w:asciiTheme="minorHAnsi" w:hAnsiTheme="minorHAnsi" w:cstheme="minorHAnsi"/>
          <w:b/>
          <w:bCs/>
          <w:szCs w:val="22"/>
          <w:lang w:val="en-IE"/>
        </w:rPr>
        <w:t xml:space="preserve">have a minimum of </w:t>
      </w:r>
      <w:r w:rsidRPr="00AA0297">
        <w:rPr>
          <w:rFonts w:asciiTheme="minorHAnsi" w:hAnsiTheme="minorHAnsi" w:cstheme="minorHAnsi"/>
          <w:b/>
          <w:bCs/>
          <w:szCs w:val="22"/>
          <w:lang w:val="en-IE"/>
        </w:rPr>
        <w:t>2 years of experience in</w:t>
      </w:r>
      <w:r w:rsidR="00355A2F">
        <w:rPr>
          <w:rFonts w:asciiTheme="minorHAnsi" w:hAnsiTheme="minorHAnsi" w:cstheme="minorHAnsi"/>
          <w:b/>
          <w:bCs/>
          <w:szCs w:val="22"/>
          <w:lang w:val="en-IE"/>
        </w:rPr>
        <w:t xml:space="preserve"> a similar</w:t>
      </w:r>
      <w:r w:rsidRPr="00AA0297">
        <w:rPr>
          <w:rFonts w:asciiTheme="minorHAnsi" w:hAnsiTheme="minorHAnsi" w:cstheme="minorHAnsi"/>
          <w:b/>
          <w:bCs/>
          <w:szCs w:val="22"/>
          <w:lang w:val="en-IE"/>
        </w:rPr>
        <w:t xml:space="preserve"> role. </w:t>
      </w:r>
    </w:p>
    <w:p w14:paraId="324465CE" w14:textId="77777777" w:rsidR="00824024" w:rsidRPr="00824024" w:rsidRDefault="00824024">
      <w:pPr>
        <w:ind w:right="84"/>
        <w:jc w:val="both"/>
        <w:rPr>
          <w:rFonts w:asciiTheme="minorHAnsi" w:hAnsiTheme="minorHAnsi" w:cstheme="minorHAnsi"/>
          <w:szCs w:val="22"/>
        </w:rPr>
      </w:pPr>
      <w:r w:rsidRPr="00824024">
        <w:rPr>
          <w:rFonts w:asciiTheme="minorHAnsi" w:hAnsiTheme="minorHAnsi" w:cstheme="minorHAnsi"/>
          <w:szCs w:val="22"/>
        </w:rPr>
        <w:t xml:space="preserve">The duties of the </w:t>
      </w:r>
      <w:r w:rsidR="00AA0297">
        <w:rPr>
          <w:rFonts w:asciiTheme="minorHAnsi" w:hAnsiTheme="minorHAnsi" w:cstheme="minorHAnsi"/>
          <w:szCs w:val="22"/>
        </w:rPr>
        <w:t>KAM</w:t>
      </w:r>
      <w:r w:rsidRPr="00824024">
        <w:rPr>
          <w:rFonts w:asciiTheme="minorHAnsi" w:hAnsiTheme="minorHAnsi" w:cstheme="minorHAnsi"/>
          <w:szCs w:val="22"/>
        </w:rPr>
        <w:t xml:space="preserve"> will include the following</w:t>
      </w:r>
      <w:r w:rsidR="00AA0297">
        <w:rPr>
          <w:rFonts w:asciiTheme="minorHAnsi" w:hAnsiTheme="minorHAnsi" w:cstheme="minorHAnsi"/>
          <w:szCs w:val="22"/>
        </w:rPr>
        <w:t xml:space="preserve"> but not be limited to</w:t>
      </w:r>
      <w:r w:rsidRPr="00824024">
        <w:rPr>
          <w:rFonts w:asciiTheme="minorHAnsi" w:hAnsiTheme="minorHAnsi" w:cstheme="minorHAnsi"/>
          <w:szCs w:val="22"/>
        </w:rPr>
        <w:t>:</w:t>
      </w:r>
    </w:p>
    <w:p w14:paraId="05024B55" w14:textId="77777777" w:rsidR="00AA0297" w:rsidRPr="00E13928" w:rsidRDefault="00B569E7"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manage the </w:t>
      </w:r>
      <w:r w:rsidR="00753BC1" w:rsidRPr="00E13928">
        <w:rPr>
          <w:rFonts w:asciiTheme="minorHAnsi" w:hAnsiTheme="minorHAnsi" w:cstheme="minorHAnsi"/>
          <w:szCs w:val="22"/>
        </w:rPr>
        <w:t>d</w:t>
      </w:r>
      <w:r w:rsidR="00AA0297" w:rsidRPr="00E13928">
        <w:rPr>
          <w:rFonts w:asciiTheme="minorHAnsi" w:hAnsiTheme="minorHAnsi" w:cstheme="minorHAnsi"/>
          <w:szCs w:val="22"/>
        </w:rPr>
        <w:t>eliver</w:t>
      </w:r>
      <w:r w:rsidRPr="00E13928">
        <w:rPr>
          <w:rFonts w:asciiTheme="minorHAnsi" w:hAnsiTheme="minorHAnsi" w:cstheme="minorHAnsi"/>
          <w:szCs w:val="22"/>
        </w:rPr>
        <w:t xml:space="preserve">y of </w:t>
      </w:r>
      <w:r w:rsidR="00AA0297" w:rsidRPr="00E13928">
        <w:rPr>
          <w:rFonts w:asciiTheme="minorHAnsi" w:hAnsiTheme="minorHAnsi" w:cstheme="minorHAnsi"/>
          <w:szCs w:val="22"/>
        </w:rPr>
        <w:t>the Service</w:t>
      </w:r>
      <w:r w:rsidRPr="00E13928">
        <w:rPr>
          <w:rFonts w:asciiTheme="minorHAnsi" w:hAnsiTheme="minorHAnsi" w:cstheme="minorHAnsi"/>
          <w:szCs w:val="22"/>
        </w:rPr>
        <w:t>s</w:t>
      </w:r>
      <w:r w:rsidR="00AA0297" w:rsidRPr="00E13928">
        <w:rPr>
          <w:rFonts w:asciiTheme="minorHAnsi" w:hAnsiTheme="minorHAnsi" w:cstheme="minorHAnsi"/>
          <w:szCs w:val="22"/>
        </w:rPr>
        <w:t xml:space="preserve"> to the satisfaction of the Contracting Authority;</w:t>
      </w:r>
    </w:p>
    <w:p w14:paraId="4410B7E6" w14:textId="77777777" w:rsidR="00AA0297"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AA0297" w:rsidRPr="00E13928">
        <w:rPr>
          <w:rFonts w:asciiTheme="minorHAnsi" w:hAnsiTheme="minorHAnsi" w:cstheme="minorHAnsi"/>
          <w:szCs w:val="22"/>
        </w:rPr>
        <w:t>rovide sufficient staff to deliver the Service and to ensure alternative staff are available as required;</w:t>
      </w:r>
    </w:p>
    <w:p w14:paraId="506BB8FD" w14:textId="77777777" w:rsidR="00AA0297"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m</w:t>
      </w:r>
      <w:r w:rsidR="00AA0297" w:rsidRPr="00E13928">
        <w:rPr>
          <w:rFonts w:asciiTheme="minorHAnsi" w:hAnsiTheme="minorHAnsi" w:cstheme="minorHAnsi"/>
          <w:szCs w:val="22"/>
        </w:rPr>
        <w:t xml:space="preserve">anage and </w:t>
      </w:r>
      <w:r w:rsidRPr="00E13928">
        <w:rPr>
          <w:rFonts w:asciiTheme="minorHAnsi" w:hAnsiTheme="minorHAnsi" w:cstheme="minorHAnsi"/>
          <w:szCs w:val="22"/>
        </w:rPr>
        <w:t>m</w:t>
      </w:r>
      <w:r w:rsidR="00AA0297" w:rsidRPr="00E13928">
        <w:rPr>
          <w:rFonts w:asciiTheme="minorHAnsi" w:hAnsiTheme="minorHAnsi" w:cstheme="minorHAnsi"/>
          <w:szCs w:val="22"/>
        </w:rPr>
        <w:t>onitor the performance of the staff delivering the Service;</w:t>
      </w:r>
    </w:p>
    <w:p w14:paraId="4FA491DC"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o</w:t>
      </w:r>
      <w:r w:rsidR="00824024" w:rsidRPr="00E13928">
        <w:rPr>
          <w:rFonts w:asciiTheme="minorHAnsi" w:hAnsiTheme="minorHAnsi" w:cstheme="minorHAnsi"/>
          <w:szCs w:val="22"/>
        </w:rPr>
        <w:t>verall responsibility for a good working relationship with the Contracting Authority;</w:t>
      </w:r>
    </w:p>
    <w:p w14:paraId="777C777D"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rovide the </w:t>
      </w:r>
      <w:r w:rsidR="00F74C3C" w:rsidRPr="00E13928">
        <w:rPr>
          <w:rFonts w:asciiTheme="minorHAnsi" w:hAnsiTheme="minorHAnsi" w:cstheme="minorHAnsi"/>
          <w:szCs w:val="22"/>
        </w:rPr>
        <w:t>principal</w:t>
      </w:r>
      <w:r w:rsidRPr="00E13928">
        <w:rPr>
          <w:rFonts w:asciiTheme="minorHAnsi" w:hAnsiTheme="minorHAnsi" w:cstheme="minorHAnsi"/>
          <w:szCs w:val="22"/>
        </w:rPr>
        <w:t>,</w:t>
      </w:r>
      <w:r w:rsidR="00824024" w:rsidRPr="00E13928">
        <w:rPr>
          <w:rFonts w:asciiTheme="minorHAnsi" w:hAnsiTheme="minorHAnsi" w:cstheme="minorHAnsi"/>
          <w:szCs w:val="22"/>
        </w:rPr>
        <w:t xml:space="preserve"> with monthly summary reports of activity regarding volumes sold types/categories of meals served, student and staff uptake of the service</w:t>
      </w:r>
      <w:r w:rsidR="002A620E" w:rsidRPr="00E13928">
        <w:rPr>
          <w:rFonts w:asciiTheme="minorHAnsi" w:hAnsiTheme="minorHAnsi" w:cstheme="minorHAnsi"/>
          <w:szCs w:val="22"/>
        </w:rPr>
        <w:t>;</w:t>
      </w:r>
      <w:r w:rsidR="00824024" w:rsidRPr="00E13928">
        <w:rPr>
          <w:rFonts w:asciiTheme="minorHAnsi" w:hAnsiTheme="minorHAnsi" w:cstheme="minorHAnsi"/>
          <w:szCs w:val="22"/>
        </w:rPr>
        <w:t xml:space="preserve"> </w:t>
      </w:r>
    </w:p>
    <w:p w14:paraId="7D00FD0E"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s</w:t>
      </w:r>
      <w:r w:rsidR="00824024" w:rsidRPr="00E13928">
        <w:rPr>
          <w:rFonts w:asciiTheme="minorHAnsi" w:hAnsiTheme="minorHAnsi" w:cstheme="minorHAnsi"/>
          <w:szCs w:val="22"/>
        </w:rPr>
        <w:t>chedule periodic meetings to review the relationship and examine performance;</w:t>
      </w:r>
    </w:p>
    <w:p w14:paraId="29F8EBA9"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d</w:t>
      </w:r>
      <w:r w:rsidR="00824024" w:rsidRPr="00E13928">
        <w:rPr>
          <w:rFonts w:asciiTheme="minorHAnsi" w:hAnsiTheme="minorHAnsi" w:cstheme="minorHAnsi"/>
          <w:szCs w:val="22"/>
        </w:rPr>
        <w:t>eal with disputes, complaints or concerns that cannot be adequately resolved;</w:t>
      </w:r>
    </w:p>
    <w:p w14:paraId="4D7589AF"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w:t>
      </w:r>
      <w:r w:rsidR="00824024" w:rsidRPr="00E13928">
        <w:rPr>
          <w:rFonts w:asciiTheme="minorHAnsi" w:hAnsiTheme="minorHAnsi" w:cstheme="minorHAnsi"/>
          <w:szCs w:val="22"/>
        </w:rPr>
        <w:t>egularly give and receive both formal and informal feedback on the relationship, workloads, processes, areas and suggestions for improvement</w:t>
      </w:r>
      <w:r w:rsidR="002A620E" w:rsidRPr="00E13928">
        <w:rPr>
          <w:rFonts w:asciiTheme="minorHAnsi" w:hAnsiTheme="minorHAnsi" w:cstheme="minorHAnsi"/>
          <w:szCs w:val="22"/>
        </w:rPr>
        <w:t>;</w:t>
      </w:r>
    </w:p>
    <w:p w14:paraId="312FEFDE" w14:textId="77777777" w:rsidR="00FD1C8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roactively </w:t>
      </w:r>
      <w:r w:rsidR="00B569E7" w:rsidRPr="00E13928">
        <w:rPr>
          <w:rFonts w:asciiTheme="minorHAnsi" w:hAnsiTheme="minorHAnsi" w:cstheme="minorHAnsi"/>
          <w:szCs w:val="22"/>
        </w:rPr>
        <w:t xml:space="preserve">engage and work </w:t>
      </w:r>
      <w:r w:rsidR="00824024" w:rsidRPr="00E13928">
        <w:rPr>
          <w:rFonts w:asciiTheme="minorHAnsi" w:hAnsiTheme="minorHAnsi" w:cstheme="minorHAnsi"/>
          <w:szCs w:val="22"/>
        </w:rPr>
        <w:t xml:space="preserve">with the Contracting Authority </w:t>
      </w:r>
      <w:r w:rsidR="00B569E7" w:rsidRPr="00E13928">
        <w:rPr>
          <w:rFonts w:asciiTheme="minorHAnsi" w:hAnsiTheme="minorHAnsi" w:cstheme="minorHAnsi"/>
          <w:szCs w:val="22"/>
        </w:rPr>
        <w:t xml:space="preserve">on </w:t>
      </w:r>
      <w:r w:rsidR="00824024" w:rsidRPr="00E13928">
        <w:rPr>
          <w:rFonts w:asciiTheme="minorHAnsi" w:hAnsiTheme="minorHAnsi" w:cstheme="minorHAnsi"/>
          <w:szCs w:val="22"/>
        </w:rPr>
        <w:t xml:space="preserve">ways </w:t>
      </w:r>
      <w:r w:rsidR="00B569E7" w:rsidRPr="00E13928">
        <w:rPr>
          <w:rFonts w:asciiTheme="minorHAnsi" w:hAnsiTheme="minorHAnsi" w:cstheme="minorHAnsi"/>
          <w:szCs w:val="22"/>
        </w:rPr>
        <w:t xml:space="preserve">to </w:t>
      </w:r>
      <w:r w:rsidR="00824024" w:rsidRPr="00E13928">
        <w:rPr>
          <w:rFonts w:asciiTheme="minorHAnsi" w:hAnsiTheme="minorHAnsi" w:cstheme="minorHAnsi"/>
          <w:szCs w:val="22"/>
        </w:rPr>
        <w:t>improv</w:t>
      </w:r>
      <w:r w:rsidR="00B569E7" w:rsidRPr="00E13928">
        <w:rPr>
          <w:rFonts w:asciiTheme="minorHAnsi" w:hAnsiTheme="minorHAnsi" w:cstheme="minorHAnsi"/>
          <w:szCs w:val="22"/>
        </w:rPr>
        <w:t>e</w:t>
      </w:r>
      <w:r w:rsidR="00824024" w:rsidRPr="00E13928">
        <w:rPr>
          <w:rFonts w:asciiTheme="minorHAnsi" w:hAnsiTheme="minorHAnsi" w:cstheme="minorHAnsi"/>
          <w:szCs w:val="22"/>
        </w:rPr>
        <w:t xml:space="preserve"> efficiency regarding service delivery in general</w:t>
      </w:r>
      <w:r w:rsidR="00FD1C84" w:rsidRPr="00E13928">
        <w:rPr>
          <w:rFonts w:asciiTheme="minorHAnsi" w:hAnsiTheme="minorHAnsi" w:cstheme="minorHAnsi"/>
          <w:szCs w:val="22"/>
        </w:rPr>
        <w:t>;</w:t>
      </w:r>
    </w:p>
    <w:p w14:paraId="1711E3B4" w14:textId="4E9B2C2E" w:rsidR="00753BC1"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Update the Principal with any changes in staff assigned to the Service and </w:t>
      </w:r>
      <w:r w:rsidR="005C1F99" w:rsidRPr="00E13928">
        <w:rPr>
          <w:rFonts w:asciiTheme="minorHAnsi" w:hAnsiTheme="minorHAnsi" w:cstheme="minorHAnsi"/>
          <w:szCs w:val="22"/>
        </w:rPr>
        <w:t>comply</w:t>
      </w:r>
      <w:r w:rsidRPr="00E13928">
        <w:rPr>
          <w:rFonts w:asciiTheme="minorHAnsi" w:hAnsiTheme="minorHAnsi" w:cstheme="minorHAnsi"/>
          <w:szCs w:val="22"/>
        </w:rPr>
        <w:t xml:space="preserve"> with the Garda Vetting process</w:t>
      </w:r>
      <w:r w:rsidR="005C1F99" w:rsidRPr="00E13928">
        <w:rPr>
          <w:rFonts w:asciiTheme="minorHAnsi" w:hAnsiTheme="minorHAnsi" w:cstheme="minorHAnsi"/>
          <w:szCs w:val="22"/>
        </w:rPr>
        <w:t xml:space="preserve"> for all staff</w:t>
      </w:r>
      <w:r w:rsidRPr="00E13928">
        <w:rPr>
          <w:rFonts w:asciiTheme="minorHAnsi" w:hAnsiTheme="minorHAnsi" w:cstheme="minorHAnsi"/>
          <w:szCs w:val="22"/>
        </w:rPr>
        <w:t>, as set out below</w:t>
      </w:r>
      <w:r w:rsidR="00D27B6F" w:rsidRPr="00E13928">
        <w:rPr>
          <w:rFonts w:asciiTheme="minorHAnsi" w:hAnsiTheme="minorHAnsi" w:cstheme="minorHAnsi"/>
          <w:szCs w:val="22"/>
        </w:rPr>
        <w:t>;</w:t>
      </w:r>
    </w:p>
    <w:p w14:paraId="63A4BE6F" w14:textId="31FAB72E" w:rsidR="00974DF7" w:rsidRPr="00E13928" w:rsidRDefault="000D6C7D" w:rsidP="00034298">
      <w:pPr>
        <w:pStyle w:val="ListParagraph"/>
        <w:numPr>
          <w:ilvl w:val="0"/>
          <w:numId w:val="57"/>
        </w:numPr>
        <w:pBdr>
          <w:top w:val="nil"/>
          <w:left w:val="nil"/>
          <w:bottom w:val="nil"/>
          <w:right w:val="nil"/>
          <w:between w:val="nil"/>
        </w:pBdr>
        <w:jc w:val="both"/>
        <w:rPr>
          <w:rFonts w:asciiTheme="minorHAnsi" w:hAnsiTheme="minorHAnsi" w:cstheme="minorHAnsi"/>
          <w:szCs w:val="22"/>
        </w:rPr>
      </w:pPr>
      <w:r w:rsidRPr="005C6199">
        <w:t xml:space="preserve">facilitate where </w:t>
      </w:r>
      <w:r w:rsidRPr="00E13928">
        <w:rPr>
          <w:rFonts w:asciiTheme="minorHAnsi" w:hAnsiTheme="minorHAnsi" w:cstheme="minorHAnsi"/>
          <w:szCs w:val="22"/>
        </w:rPr>
        <w:t xml:space="preserve">a parent / </w:t>
      </w:r>
      <w:r w:rsidR="006057D6" w:rsidRPr="00E13928">
        <w:rPr>
          <w:rFonts w:asciiTheme="minorHAnsi" w:hAnsiTheme="minorHAnsi" w:cstheme="minorHAnsi"/>
          <w:szCs w:val="22"/>
        </w:rPr>
        <w:t>g</w:t>
      </w:r>
      <w:r w:rsidRPr="00E13928">
        <w:rPr>
          <w:rFonts w:asciiTheme="minorHAnsi" w:hAnsiTheme="minorHAnsi" w:cstheme="minorHAnsi"/>
          <w:szCs w:val="22"/>
        </w:rPr>
        <w:t xml:space="preserve">uardian wishes to communicate with the successful Tenderer, in Irish, as per 9E of </w:t>
      </w:r>
      <w:r w:rsidRPr="005C6199">
        <w:t>Section 5 of the Official Languages (Amendment) Act 2021 Act.</w:t>
      </w:r>
    </w:p>
    <w:p w14:paraId="682285B8" w14:textId="4E02FCB0" w:rsidR="00974DF7" w:rsidRPr="00974DF7" w:rsidRDefault="00974DF7" w:rsidP="00974DF7">
      <w:pPr>
        <w:pBdr>
          <w:top w:val="nil"/>
          <w:left w:val="nil"/>
          <w:bottom w:val="nil"/>
          <w:right w:val="nil"/>
          <w:between w:val="nil"/>
        </w:pBdr>
        <w:jc w:val="both"/>
        <w:rPr>
          <w:rFonts w:asciiTheme="minorHAnsi" w:hAnsiTheme="minorHAnsi" w:cstheme="minorHAnsi"/>
          <w:szCs w:val="22"/>
        </w:rPr>
      </w:pPr>
      <w:r w:rsidRPr="00974DF7">
        <w:rPr>
          <w:rFonts w:asciiTheme="minorHAnsi" w:hAnsiTheme="minorHAnsi" w:cstheme="minorHAnsi"/>
          <w:szCs w:val="22"/>
        </w:rPr>
        <w:t xml:space="preserve">A nominated back-up KAM </w:t>
      </w:r>
      <w:r w:rsidRPr="00974DF7">
        <w:rPr>
          <w:rFonts w:asciiTheme="minorHAnsi" w:hAnsiTheme="minorHAnsi" w:cstheme="minorHAnsi"/>
          <w:b/>
          <w:bCs/>
          <w:szCs w:val="22"/>
          <w:u w:val="single"/>
        </w:rPr>
        <w:t>must</w:t>
      </w:r>
      <w:r w:rsidRPr="00974DF7">
        <w:rPr>
          <w:rFonts w:asciiTheme="minorHAnsi" w:hAnsiTheme="minorHAnsi" w:cstheme="minorHAnsi"/>
          <w:szCs w:val="22"/>
        </w:rPr>
        <w:t xml:space="preserve"> be available for cover, when required. </w:t>
      </w:r>
    </w:p>
    <w:p w14:paraId="555DF5BB" w14:textId="77777777" w:rsidR="00824024" w:rsidRPr="00824024" w:rsidRDefault="00824024" w:rsidP="00220BB7">
      <w:pPr>
        <w:pBdr>
          <w:top w:val="nil"/>
          <w:left w:val="nil"/>
          <w:bottom w:val="nil"/>
          <w:right w:val="nil"/>
          <w:between w:val="nil"/>
        </w:pBdr>
        <w:jc w:val="both"/>
        <w:rPr>
          <w:rFonts w:asciiTheme="minorHAnsi" w:hAnsiTheme="minorHAnsi" w:cstheme="minorHAnsi"/>
          <w:b/>
          <w:bCs/>
          <w:szCs w:val="22"/>
        </w:rPr>
      </w:pPr>
      <w:r w:rsidRPr="00824024">
        <w:rPr>
          <w:rFonts w:asciiTheme="minorHAnsi" w:hAnsiTheme="minorHAnsi" w:cstheme="minorHAnsi"/>
          <w:b/>
          <w:bCs/>
          <w:szCs w:val="22"/>
        </w:rPr>
        <w:t xml:space="preserve">NOTE: </w:t>
      </w:r>
      <w:r w:rsidRPr="00824024">
        <w:rPr>
          <w:rFonts w:asciiTheme="minorHAnsi" w:hAnsiTheme="minorHAnsi" w:cstheme="minorHAnsi"/>
          <w:szCs w:val="22"/>
        </w:rPr>
        <w:t xml:space="preserve">Tenderers will note that </w:t>
      </w:r>
      <w:r w:rsidR="00753BC1">
        <w:rPr>
          <w:rFonts w:asciiTheme="minorHAnsi" w:hAnsiTheme="minorHAnsi" w:cstheme="minorHAnsi"/>
          <w:szCs w:val="22"/>
        </w:rPr>
        <w:t xml:space="preserve">Key </w:t>
      </w:r>
      <w:r w:rsidR="00B569E7">
        <w:rPr>
          <w:rFonts w:asciiTheme="minorHAnsi" w:hAnsiTheme="minorHAnsi" w:cstheme="minorHAnsi"/>
          <w:szCs w:val="22"/>
        </w:rPr>
        <w:t>A</w:t>
      </w:r>
      <w:r w:rsidRPr="00824024">
        <w:rPr>
          <w:rFonts w:asciiTheme="minorHAnsi" w:hAnsiTheme="minorHAnsi" w:cstheme="minorHAnsi"/>
          <w:szCs w:val="22"/>
        </w:rPr>
        <w:t xml:space="preserve">ccount </w:t>
      </w:r>
      <w:r w:rsidR="00B569E7">
        <w:rPr>
          <w:rFonts w:asciiTheme="minorHAnsi" w:hAnsiTheme="minorHAnsi" w:cstheme="minorHAnsi"/>
          <w:szCs w:val="22"/>
        </w:rPr>
        <w:t>M</w:t>
      </w:r>
      <w:r w:rsidRPr="00824024">
        <w:rPr>
          <w:rFonts w:asciiTheme="minorHAnsi" w:hAnsiTheme="minorHAnsi" w:cstheme="minorHAnsi"/>
          <w:szCs w:val="22"/>
        </w:rPr>
        <w:t>anagement activities will be non-billable (i.e., the Contracting Authority will not pay separately for account management activities). The Contracting Authority will nominate authorised staff to liaise with the successful Tenderer and delegate as required.</w:t>
      </w:r>
    </w:p>
    <w:p w14:paraId="10A8F4DB" w14:textId="0D5C372D" w:rsidR="002B28E0" w:rsidRPr="00824024" w:rsidRDefault="002E0800" w:rsidP="002E0800">
      <w:pPr>
        <w:pStyle w:val="Heading3"/>
        <w:spacing w:after="120"/>
        <w:rPr>
          <w:bCs/>
        </w:rPr>
      </w:pPr>
      <w:r>
        <w:t>6.</w:t>
      </w:r>
      <w:r w:rsidR="001B58F2">
        <w:t>6.2</w:t>
      </w:r>
      <w:r w:rsidR="00895A8A">
        <w:t>.</w:t>
      </w:r>
      <w:r>
        <w:tab/>
      </w:r>
      <w:r w:rsidR="001B58F2">
        <w:tab/>
      </w:r>
      <w:r w:rsidR="002B28E0" w:rsidRPr="002656DE">
        <w:t>Replacement Personnel</w:t>
      </w:r>
    </w:p>
    <w:p w14:paraId="3CC63AF1" w14:textId="77777777" w:rsidR="002B28E0" w:rsidRPr="00824024" w:rsidRDefault="00C22F1A" w:rsidP="00220BB7">
      <w:pP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002B28E0" w:rsidRPr="00824024">
        <w:rPr>
          <w:rFonts w:asciiTheme="minorHAnsi" w:hAnsiTheme="minorHAnsi" w:cstheme="minorHAnsi"/>
          <w:szCs w:val="22"/>
        </w:rPr>
        <w:t>must</w:t>
      </w:r>
      <w:r w:rsidRPr="00824024">
        <w:rPr>
          <w:rFonts w:asciiTheme="minorHAnsi" w:hAnsiTheme="minorHAnsi" w:cstheme="minorHAnsi"/>
          <w:szCs w:val="22"/>
        </w:rPr>
        <w:t xml:space="preserve"> notify the Contracting Authority</w:t>
      </w:r>
      <w:r w:rsidR="002B28E0" w:rsidRPr="00824024">
        <w:rPr>
          <w:rFonts w:asciiTheme="minorHAnsi" w:hAnsiTheme="minorHAnsi" w:cstheme="minorHAnsi"/>
          <w:szCs w:val="22"/>
        </w:rPr>
        <w:t xml:space="preserve"> in writing as soon as possible </w:t>
      </w:r>
      <w:r w:rsidRPr="00824024">
        <w:rPr>
          <w:rFonts w:asciiTheme="minorHAnsi" w:hAnsiTheme="minorHAnsi" w:cstheme="minorHAnsi"/>
          <w:szCs w:val="22"/>
        </w:rPr>
        <w:t xml:space="preserve">related to </w:t>
      </w:r>
      <w:r w:rsidR="002B28E0" w:rsidRPr="00824024">
        <w:rPr>
          <w:rFonts w:asciiTheme="minorHAnsi" w:hAnsiTheme="minorHAnsi" w:cstheme="minorHAnsi"/>
          <w:szCs w:val="22"/>
        </w:rPr>
        <w:t xml:space="preserve">any proposed change of </w:t>
      </w:r>
      <w:r w:rsidRPr="00824024">
        <w:rPr>
          <w:rFonts w:asciiTheme="minorHAnsi" w:hAnsiTheme="minorHAnsi" w:cstheme="minorHAnsi"/>
          <w:szCs w:val="22"/>
        </w:rPr>
        <w:t>staff;</w:t>
      </w:r>
      <w:r w:rsidR="002B28E0" w:rsidRPr="00824024">
        <w:rPr>
          <w:rFonts w:asciiTheme="minorHAnsi" w:hAnsiTheme="minorHAnsi" w:cstheme="minorHAnsi"/>
          <w:szCs w:val="22"/>
        </w:rPr>
        <w:t xml:space="preserve"> such change to be subject to the written approval of the Contracting Authority. Replacement personnel must be of equal or better standing than the personnel originally nominated in terms of qualifications and experience. </w:t>
      </w:r>
      <w:r w:rsidR="003E6245">
        <w:rPr>
          <w:rFonts w:asciiTheme="minorHAnsi" w:hAnsiTheme="minorHAnsi" w:cstheme="minorHAnsi"/>
          <w:szCs w:val="22"/>
        </w:rPr>
        <w:t xml:space="preserve">The successful Tenderer </w:t>
      </w:r>
      <w:r w:rsidR="003E6245" w:rsidRPr="003E6245">
        <w:rPr>
          <w:rFonts w:asciiTheme="minorHAnsi" w:hAnsiTheme="minorHAnsi" w:cstheme="minorHAnsi"/>
          <w:szCs w:val="22"/>
        </w:rPr>
        <w:t xml:space="preserve">shall provide to the Contracting Authority such details as the Contracting Authority may reasonably require in writing regarding any </w:t>
      </w:r>
      <w:r w:rsidR="003E6245">
        <w:rPr>
          <w:rFonts w:asciiTheme="minorHAnsi" w:hAnsiTheme="minorHAnsi" w:cstheme="minorHAnsi"/>
          <w:szCs w:val="22"/>
        </w:rPr>
        <w:t>replacement p</w:t>
      </w:r>
      <w:r w:rsidR="003E6245" w:rsidRPr="003E6245">
        <w:rPr>
          <w:rFonts w:asciiTheme="minorHAnsi" w:hAnsiTheme="minorHAnsi" w:cstheme="minorHAnsi"/>
          <w:szCs w:val="22"/>
        </w:rPr>
        <w:t>ersonnel. The Contracting Authority shall have absolute discretion as to t</w:t>
      </w:r>
      <w:r w:rsidR="003E6245">
        <w:rPr>
          <w:rFonts w:asciiTheme="minorHAnsi" w:hAnsiTheme="minorHAnsi" w:cstheme="minorHAnsi"/>
          <w:szCs w:val="22"/>
        </w:rPr>
        <w:t>he suitability of any proposed replacement p</w:t>
      </w:r>
      <w:r w:rsidR="003E6245" w:rsidRPr="003E6245">
        <w:rPr>
          <w:rFonts w:asciiTheme="minorHAnsi" w:hAnsiTheme="minorHAnsi" w:cstheme="minorHAnsi"/>
          <w:szCs w:val="22"/>
        </w:rPr>
        <w:t>ersonnel.</w:t>
      </w:r>
    </w:p>
    <w:p w14:paraId="1BD01109" w14:textId="3A99032A" w:rsidR="00C22F1A" w:rsidRPr="002656DE" w:rsidRDefault="002E0800" w:rsidP="00EE6D3D">
      <w:pPr>
        <w:pStyle w:val="Heading3"/>
        <w:spacing w:after="120"/>
      </w:pPr>
      <w:bookmarkStart w:id="6" w:name="_Hlk202429282"/>
      <w:r>
        <w:t>6.</w:t>
      </w:r>
      <w:r w:rsidR="001B58F2">
        <w:t>6.3</w:t>
      </w:r>
      <w:r w:rsidR="00895A8A">
        <w:t>.</w:t>
      </w:r>
      <w:r w:rsidR="002E7D8E">
        <w:t xml:space="preserve"> </w:t>
      </w:r>
      <w:r w:rsidR="00C22F1A" w:rsidRPr="00FB00DC">
        <w:t>Garda Vetting</w:t>
      </w:r>
    </w:p>
    <w:p w14:paraId="182A45D0" w14:textId="77777777" w:rsidR="005D3BDE" w:rsidRDefault="001119AA" w:rsidP="00220BB7">
      <w:pPr>
        <w:jc w:val="both"/>
        <w:rPr>
          <w:rFonts w:asciiTheme="minorHAnsi" w:hAnsiTheme="minorHAnsi" w:cstheme="minorHAnsi"/>
          <w:szCs w:val="22"/>
        </w:rPr>
      </w:pPr>
      <w:r w:rsidRPr="00824024">
        <w:rPr>
          <w:rFonts w:asciiTheme="minorHAnsi" w:hAnsiTheme="minorHAnsi" w:cstheme="minorHAnsi"/>
          <w:szCs w:val="22"/>
        </w:rPr>
        <w:t xml:space="preserve">All proposed service delivery staff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undergo and pass Garda Vetting before being deployed to the school. The successful Tenderer will be required to complete vetting application forms in respect of those staff who will be working on the school’s </w:t>
      </w:r>
      <w:r w:rsidR="00A8186C">
        <w:rPr>
          <w:rFonts w:asciiTheme="minorHAnsi" w:hAnsiTheme="minorHAnsi" w:cstheme="minorHAnsi"/>
          <w:szCs w:val="22"/>
        </w:rPr>
        <w:t>campus</w:t>
      </w:r>
      <w:r w:rsidRPr="00824024">
        <w:rPr>
          <w:rFonts w:asciiTheme="minorHAnsi" w:hAnsiTheme="minorHAnsi" w:cstheme="minorHAnsi"/>
          <w:szCs w:val="22"/>
        </w:rPr>
        <w:t xml:space="preserve">. A list of these staff, including photos,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be provided to the School Principal </w:t>
      </w:r>
      <w:r w:rsidR="008C0B9C">
        <w:rPr>
          <w:rFonts w:asciiTheme="minorHAnsi" w:hAnsiTheme="minorHAnsi" w:cstheme="minorHAnsi"/>
          <w:szCs w:val="22"/>
        </w:rPr>
        <w:t>prior to the successful Tenderers commencement of the Service</w:t>
      </w:r>
      <w:r w:rsidR="00B569E7">
        <w:rPr>
          <w:rFonts w:asciiTheme="minorHAnsi" w:hAnsiTheme="minorHAnsi" w:cstheme="minorHAnsi"/>
          <w:szCs w:val="22"/>
        </w:rPr>
        <w:t>s</w:t>
      </w:r>
      <w:r w:rsidR="008C0B9C">
        <w:rPr>
          <w:rFonts w:asciiTheme="minorHAnsi" w:hAnsiTheme="minorHAnsi" w:cstheme="minorHAnsi"/>
          <w:szCs w:val="22"/>
        </w:rPr>
        <w:t xml:space="preserve"> in the school </w:t>
      </w:r>
      <w:r w:rsidRPr="00824024">
        <w:rPr>
          <w:rFonts w:asciiTheme="minorHAnsi" w:hAnsiTheme="minorHAnsi" w:cstheme="minorHAnsi"/>
          <w:szCs w:val="22"/>
        </w:rPr>
        <w:t xml:space="preserve">and only those who complete their Garda Vetting to the satisfaction of the Contracting Authority will be permitted to work on the </w:t>
      </w:r>
      <w:r w:rsidR="00A8186C">
        <w:rPr>
          <w:rFonts w:asciiTheme="minorHAnsi" w:hAnsiTheme="minorHAnsi" w:cstheme="minorHAnsi"/>
          <w:szCs w:val="22"/>
        </w:rPr>
        <w:t>school campus</w:t>
      </w:r>
      <w:r w:rsidRPr="00824024">
        <w:rPr>
          <w:rFonts w:asciiTheme="minorHAnsi" w:hAnsiTheme="minorHAnsi" w:cstheme="minorHAnsi"/>
          <w:szCs w:val="22"/>
        </w:rPr>
        <w:t xml:space="preserve">. </w:t>
      </w:r>
    </w:p>
    <w:p w14:paraId="28C4F13D" w14:textId="0C5C8C5A" w:rsidR="00337112" w:rsidRPr="003355CB" w:rsidRDefault="00337112" w:rsidP="00337112">
      <w:pPr>
        <w:jc w:val="both"/>
        <w:rPr>
          <w:rFonts w:asciiTheme="minorHAnsi" w:hAnsiTheme="minorHAnsi" w:cstheme="minorHAnsi"/>
          <w:szCs w:val="22"/>
        </w:rPr>
      </w:pPr>
      <w:r w:rsidRPr="00824024">
        <w:rPr>
          <w:rFonts w:asciiTheme="minorHAnsi" w:hAnsiTheme="minorHAnsi" w:cstheme="minorHAnsi"/>
          <w:szCs w:val="22"/>
        </w:rPr>
        <w:lastRenderedPageBreak/>
        <w:t>Disclosure of convictions which the Contracting Authority in its sole discretion considers would render the proposed staff member unsuitable to work with children/vulnerable adults will disqualify that staff member</w:t>
      </w:r>
      <w:r w:rsidRPr="008D3329">
        <w:rPr>
          <w:rFonts w:asciiTheme="minorHAnsi" w:hAnsiTheme="minorHAnsi" w:cstheme="minorHAnsi"/>
          <w:szCs w:val="22"/>
        </w:rPr>
        <w:t xml:space="preserve">. </w:t>
      </w:r>
      <w:r w:rsidRPr="003355CB">
        <w:rPr>
          <w:rFonts w:asciiTheme="minorHAnsi" w:hAnsiTheme="minorHAnsi" w:cstheme="minorHAnsi"/>
          <w:szCs w:val="22"/>
        </w:rPr>
        <w:t xml:space="preserve">Tenderers shall not draw any inference from the invocation of this right by the Contracting Authority and Tenderers must confirm acceptance of this as part of their Tender. </w:t>
      </w:r>
    </w:p>
    <w:p w14:paraId="26677F3D" w14:textId="77777777" w:rsidR="008C0B9C" w:rsidRDefault="008C0B9C" w:rsidP="00220BB7">
      <w:pPr>
        <w:jc w:val="both"/>
        <w:rPr>
          <w:rFonts w:asciiTheme="minorHAnsi" w:hAnsiTheme="minorHAnsi" w:cstheme="minorHAnsi"/>
          <w:szCs w:val="22"/>
        </w:rPr>
      </w:pPr>
      <w:r>
        <w:rPr>
          <w:rFonts w:asciiTheme="minorHAnsi" w:hAnsiTheme="minorHAnsi" w:cstheme="minorHAnsi"/>
          <w:szCs w:val="22"/>
        </w:rPr>
        <w:t xml:space="preserve">This process must be followed for all staff assigned to the Contract including </w:t>
      </w:r>
      <w:r w:rsidR="003E6245">
        <w:rPr>
          <w:rFonts w:asciiTheme="minorHAnsi" w:hAnsiTheme="minorHAnsi" w:cstheme="minorHAnsi"/>
          <w:szCs w:val="22"/>
        </w:rPr>
        <w:t xml:space="preserve">replacement and </w:t>
      </w:r>
      <w:r>
        <w:rPr>
          <w:rFonts w:asciiTheme="minorHAnsi" w:hAnsiTheme="minorHAnsi" w:cstheme="minorHAnsi"/>
          <w:szCs w:val="22"/>
        </w:rPr>
        <w:t>temporary staff assign</w:t>
      </w:r>
      <w:r w:rsidR="00B569E7">
        <w:rPr>
          <w:rFonts w:asciiTheme="minorHAnsi" w:hAnsiTheme="minorHAnsi" w:cstheme="minorHAnsi"/>
          <w:szCs w:val="22"/>
        </w:rPr>
        <w:t xml:space="preserve">ed </w:t>
      </w:r>
      <w:r>
        <w:rPr>
          <w:rFonts w:asciiTheme="minorHAnsi" w:hAnsiTheme="minorHAnsi" w:cstheme="minorHAnsi"/>
          <w:szCs w:val="22"/>
        </w:rPr>
        <w:t>over the Term of the Contract.</w:t>
      </w:r>
    </w:p>
    <w:p w14:paraId="6B8904F9" w14:textId="77777777" w:rsidR="008D3329" w:rsidRDefault="008D3329">
      <w:pPr>
        <w:jc w:val="both"/>
        <w:rPr>
          <w:rFonts w:asciiTheme="minorHAnsi" w:hAnsiTheme="minorHAnsi" w:cstheme="minorHAnsi"/>
          <w:szCs w:val="22"/>
        </w:rPr>
      </w:pPr>
      <w:r>
        <w:rPr>
          <w:rFonts w:asciiTheme="minorHAnsi" w:hAnsiTheme="minorHAnsi" w:cstheme="minorHAnsi"/>
          <w:szCs w:val="22"/>
        </w:rPr>
        <w:t>W</w:t>
      </w:r>
      <w:r w:rsidRPr="008D3329">
        <w:rPr>
          <w:rFonts w:asciiTheme="minorHAnsi" w:hAnsiTheme="minorHAnsi" w:cstheme="minorHAnsi"/>
          <w:szCs w:val="22"/>
          <w:lang w:val="en-IE"/>
        </w:rPr>
        <w:t>he</w:t>
      </w:r>
      <w:r w:rsidR="00B569E7">
        <w:rPr>
          <w:rFonts w:asciiTheme="minorHAnsi" w:hAnsiTheme="minorHAnsi" w:cstheme="minorHAnsi"/>
          <w:szCs w:val="22"/>
          <w:lang w:val="en-IE"/>
        </w:rPr>
        <w:t>re</w:t>
      </w:r>
      <w:r w:rsidRPr="008D3329">
        <w:rPr>
          <w:rFonts w:asciiTheme="minorHAnsi" w:hAnsiTheme="minorHAnsi" w:cstheme="minorHAnsi"/>
          <w:szCs w:val="22"/>
          <w:lang w:val="en-IE"/>
        </w:rPr>
        <w:t xml:space="preserve"> a staff member ceases working with </w:t>
      </w:r>
      <w:r w:rsidR="00B569E7" w:rsidRPr="00B569E7">
        <w:rPr>
          <w:rFonts w:asciiTheme="minorHAnsi" w:hAnsiTheme="minorHAnsi" w:cstheme="minorHAnsi"/>
          <w:szCs w:val="22"/>
          <w:lang w:val="en-IE"/>
        </w:rPr>
        <w:t xml:space="preserve">the successful Tenderer </w:t>
      </w:r>
      <w:r w:rsidR="00B569E7">
        <w:rPr>
          <w:rFonts w:asciiTheme="minorHAnsi" w:hAnsiTheme="minorHAnsi" w:cstheme="minorHAnsi"/>
          <w:szCs w:val="22"/>
          <w:lang w:val="en-IE"/>
        </w:rPr>
        <w:t xml:space="preserve">or is no longer engaged in the provision of </w:t>
      </w:r>
      <w:r w:rsidRPr="008D3329">
        <w:rPr>
          <w:rFonts w:asciiTheme="minorHAnsi" w:hAnsiTheme="minorHAnsi" w:cstheme="minorHAnsi"/>
          <w:szCs w:val="22"/>
          <w:lang w:val="en-IE"/>
        </w:rPr>
        <w:t>the Service</w:t>
      </w:r>
      <w:r w:rsidR="00B569E7">
        <w:rPr>
          <w:rFonts w:asciiTheme="minorHAnsi" w:hAnsiTheme="minorHAnsi" w:cstheme="minorHAnsi"/>
          <w:szCs w:val="22"/>
          <w:lang w:val="en-IE"/>
        </w:rPr>
        <w:t>s at the school premises for any reason</w:t>
      </w:r>
      <w:r w:rsidRPr="008D3329">
        <w:rPr>
          <w:rFonts w:asciiTheme="minorHAnsi" w:hAnsiTheme="minorHAnsi" w:cstheme="minorHAnsi"/>
          <w:szCs w:val="22"/>
          <w:lang w:val="en-IE"/>
        </w:rPr>
        <w:t xml:space="preserve"> the </w:t>
      </w:r>
      <w:r>
        <w:rPr>
          <w:rFonts w:asciiTheme="minorHAnsi" w:hAnsiTheme="minorHAnsi" w:cstheme="minorHAnsi"/>
          <w:szCs w:val="22"/>
          <w:lang w:val="en-IE"/>
        </w:rPr>
        <w:t xml:space="preserve">successful </w:t>
      </w:r>
      <w:r w:rsidRPr="008D3329">
        <w:rPr>
          <w:rFonts w:asciiTheme="minorHAnsi" w:hAnsiTheme="minorHAnsi" w:cstheme="minorHAnsi"/>
          <w:szCs w:val="22"/>
          <w:lang w:val="en-IE"/>
        </w:rPr>
        <w:t>Tenderer must immediately notify the School Principal</w:t>
      </w:r>
      <w:r>
        <w:rPr>
          <w:rFonts w:asciiTheme="minorHAnsi" w:hAnsiTheme="minorHAnsi" w:cstheme="minorHAnsi"/>
          <w:szCs w:val="22"/>
          <w:lang w:val="en-IE"/>
        </w:rPr>
        <w:t>.</w:t>
      </w:r>
    </w:p>
    <w:p w14:paraId="0290BF0B" w14:textId="77777777" w:rsidR="001119AA" w:rsidRPr="00A8186C" w:rsidRDefault="001119AA">
      <w:pPr>
        <w:jc w:val="both"/>
        <w:rPr>
          <w:rFonts w:asciiTheme="minorHAnsi" w:hAnsiTheme="minorHAnsi" w:cstheme="minorHAnsi"/>
          <w:b/>
          <w:bCs/>
          <w:szCs w:val="22"/>
        </w:rPr>
      </w:pPr>
      <w:r w:rsidRPr="00A8186C">
        <w:rPr>
          <w:rFonts w:asciiTheme="minorHAnsi" w:hAnsiTheme="minorHAnsi" w:cstheme="minorHAnsi"/>
          <w:b/>
          <w:bCs/>
          <w:szCs w:val="22"/>
        </w:rPr>
        <w:t xml:space="preserve">Any </w:t>
      </w:r>
      <w:r w:rsidR="008C0B9C" w:rsidRPr="00A8186C">
        <w:rPr>
          <w:rFonts w:asciiTheme="minorHAnsi" w:hAnsiTheme="minorHAnsi" w:cstheme="minorHAnsi"/>
          <w:b/>
          <w:bCs/>
          <w:szCs w:val="22"/>
        </w:rPr>
        <w:t xml:space="preserve">successful Tenderers </w:t>
      </w:r>
      <w:r w:rsidRPr="00A8186C">
        <w:rPr>
          <w:rFonts w:asciiTheme="minorHAnsi" w:hAnsiTheme="minorHAnsi" w:cstheme="minorHAnsi"/>
          <w:b/>
          <w:bCs/>
          <w:szCs w:val="22"/>
        </w:rPr>
        <w:t xml:space="preserve">staff </w:t>
      </w:r>
      <w:r w:rsidR="008C0B9C" w:rsidRPr="00A8186C">
        <w:rPr>
          <w:rFonts w:asciiTheme="minorHAnsi" w:hAnsiTheme="minorHAnsi" w:cstheme="minorHAnsi"/>
          <w:b/>
          <w:bCs/>
          <w:szCs w:val="22"/>
        </w:rPr>
        <w:t xml:space="preserve">who have not gone </w:t>
      </w:r>
      <w:r w:rsidR="00A8186C" w:rsidRPr="00A8186C">
        <w:rPr>
          <w:rFonts w:asciiTheme="minorHAnsi" w:hAnsiTheme="minorHAnsi" w:cstheme="minorHAnsi"/>
          <w:b/>
          <w:bCs/>
          <w:szCs w:val="22"/>
        </w:rPr>
        <w:t>through</w:t>
      </w:r>
      <w:r w:rsidR="008C0B9C" w:rsidRPr="00A8186C">
        <w:rPr>
          <w:rFonts w:asciiTheme="minorHAnsi" w:hAnsiTheme="minorHAnsi" w:cstheme="minorHAnsi"/>
          <w:b/>
          <w:bCs/>
          <w:szCs w:val="22"/>
        </w:rPr>
        <w:t xml:space="preserve"> this process </w:t>
      </w:r>
      <w:r w:rsidRPr="00A8186C">
        <w:rPr>
          <w:rFonts w:asciiTheme="minorHAnsi" w:hAnsiTheme="minorHAnsi" w:cstheme="minorHAnsi"/>
          <w:b/>
          <w:bCs/>
          <w:szCs w:val="22"/>
        </w:rPr>
        <w:t xml:space="preserve">will be immediately asked to leave the </w:t>
      </w:r>
      <w:r w:rsidR="008C0B9C" w:rsidRPr="00A8186C">
        <w:rPr>
          <w:rFonts w:asciiTheme="minorHAnsi" w:hAnsiTheme="minorHAnsi" w:cstheme="minorHAnsi"/>
          <w:b/>
          <w:bCs/>
          <w:szCs w:val="22"/>
        </w:rPr>
        <w:t>school campus</w:t>
      </w:r>
      <w:r w:rsidRPr="00A8186C">
        <w:rPr>
          <w:rFonts w:asciiTheme="minorHAnsi" w:hAnsiTheme="minorHAnsi" w:cstheme="minorHAnsi"/>
          <w:b/>
          <w:bCs/>
          <w:szCs w:val="22"/>
        </w:rPr>
        <w:t>.</w:t>
      </w:r>
    </w:p>
    <w:p w14:paraId="6F158DC0" w14:textId="6982C8E1" w:rsidR="00C44017" w:rsidRPr="00824024" w:rsidRDefault="001119AA">
      <w:pPr>
        <w:jc w:val="both"/>
        <w:rPr>
          <w:rStyle w:val="Hyperlink"/>
          <w:rFonts w:asciiTheme="minorHAnsi" w:hAnsiTheme="minorHAnsi" w:cstheme="minorHAnsi"/>
          <w:szCs w:val="22"/>
        </w:rPr>
      </w:pPr>
      <w:r w:rsidRPr="00824024">
        <w:rPr>
          <w:rFonts w:asciiTheme="minorHAnsi" w:hAnsiTheme="minorHAnsi" w:cstheme="minorHAnsi"/>
          <w:szCs w:val="22"/>
        </w:rPr>
        <w:t>The above vetting procedure is subject to the provisions of The National Vetting Bureau (Children and Vulnerable Persons) Vetting Act 2012 – 2016, commenced on 29</w:t>
      </w:r>
      <w:r w:rsidRPr="00824024">
        <w:rPr>
          <w:rFonts w:asciiTheme="minorHAnsi" w:hAnsiTheme="minorHAnsi" w:cstheme="minorHAnsi"/>
          <w:szCs w:val="22"/>
          <w:vertAlign w:val="superscript"/>
        </w:rPr>
        <w:t>th</w:t>
      </w:r>
      <w:r w:rsidRPr="00824024">
        <w:rPr>
          <w:rFonts w:asciiTheme="minorHAnsi" w:hAnsiTheme="minorHAnsi" w:cstheme="minorHAnsi"/>
          <w:szCs w:val="22"/>
        </w:rPr>
        <w:t xml:space="preserve"> April 2016, and Department of Education &amp; Youth and Skills circular letters. Updates are available on the DE (Department of Education &amp; Youth) website </w:t>
      </w:r>
      <w:hyperlink r:id="rId49">
        <w:r w:rsidRPr="00824024">
          <w:rPr>
            <w:rStyle w:val="Hyperlink"/>
            <w:rFonts w:asciiTheme="minorHAnsi" w:hAnsiTheme="minorHAnsi" w:cstheme="minorHAnsi"/>
            <w:szCs w:val="22"/>
          </w:rPr>
          <w:t>Commencement Of Statutory Vetting - Department of Education &amp; Youth and Skills</w:t>
        </w:r>
      </w:hyperlink>
      <w:r w:rsidR="00D27B6F">
        <w:t>.</w:t>
      </w:r>
    </w:p>
    <w:p w14:paraId="7325B4C4" w14:textId="56A4FF8A" w:rsidR="008D3329" w:rsidRPr="008D3329" w:rsidRDefault="002E0800" w:rsidP="00EE6D3D">
      <w:pPr>
        <w:pStyle w:val="Heading3"/>
        <w:spacing w:after="120"/>
        <w:rPr>
          <w:lang w:val="en-IE"/>
        </w:rPr>
      </w:pPr>
      <w:bookmarkStart w:id="7" w:name="_Toc201746313"/>
      <w:bookmarkStart w:id="8" w:name="_Toc673865744"/>
      <w:bookmarkEnd w:id="6"/>
      <w:r>
        <w:rPr>
          <w:lang w:val="en-IE"/>
        </w:rPr>
        <w:t>6.</w:t>
      </w:r>
      <w:r w:rsidR="001B58F2">
        <w:rPr>
          <w:lang w:val="en-IE"/>
        </w:rPr>
        <w:t>6.4</w:t>
      </w:r>
      <w:r w:rsidR="00895A8A">
        <w:rPr>
          <w:lang w:val="en-IE"/>
        </w:rPr>
        <w:t>.</w:t>
      </w:r>
      <w:r w:rsidR="002E7D8E">
        <w:rPr>
          <w:lang w:val="en-IE"/>
        </w:rPr>
        <w:t xml:space="preserve"> </w:t>
      </w:r>
      <w:r w:rsidR="008D3329" w:rsidRPr="008D3329">
        <w:rPr>
          <w:lang w:val="en-IE"/>
        </w:rPr>
        <w:t>Child Protection Training </w:t>
      </w:r>
    </w:p>
    <w:p w14:paraId="0894B2B1" w14:textId="7F9E9E63" w:rsidR="008D3329" w:rsidRPr="008D3329" w:rsidRDefault="006B32AC" w:rsidP="00220BB7">
      <w:pPr>
        <w:jc w:val="both"/>
        <w:rPr>
          <w:rFonts w:asciiTheme="minorHAnsi" w:hAnsiTheme="minorHAnsi" w:cstheme="minorHAnsi"/>
          <w:b/>
          <w:iCs/>
          <w:caps/>
          <w:color w:val="000080"/>
          <w:szCs w:val="22"/>
          <w:lang w:val="en-IE"/>
        </w:rPr>
      </w:pPr>
      <w:r>
        <w:rPr>
          <w:rFonts w:asciiTheme="minorHAnsi" w:hAnsiTheme="minorHAnsi" w:cstheme="minorHAnsi"/>
          <w:szCs w:val="22"/>
        </w:rPr>
        <w:t xml:space="preserve">The successful </w:t>
      </w:r>
      <w:r w:rsidR="008D3329" w:rsidRPr="008D3329">
        <w:rPr>
          <w:rFonts w:asciiTheme="minorHAnsi" w:hAnsiTheme="minorHAnsi" w:cstheme="minorHAnsi"/>
          <w:szCs w:val="22"/>
        </w:rPr>
        <w:t xml:space="preserve">Tenderer must have in place appropriate child protection procedures and training for their staff. At a minimum this would include the completion of the </w:t>
      </w:r>
      <w:hyperlink r:id="rId50" w:history="1">
        <w:proofErr w:type="spellStart"/>
        <w:r w:rsidR="008D3329" w:rsidRPr="00CE7CF2">
          <w:rPr>
            <w:rStyle w:val="Hyperlink"/>
            <w:rFonts w:asciiTheme="minorHAnsi" w:hAnsiTheme="minorHAnsi" w:cstheme="minorHAnsi"/>
            <w:szCs w:val="22"/>
          </w:rPr>
          <w:t>Tusla</w:t>
        </w:r>
        <w:proofErr w:type="spellEnd"/>
        <w:r w:rsidR="008D3329" w:rsidRPr="00CE7CF2">
          <w:rPr>
            <w:rStyle w:val="Hyperlink"/>
            <w:rFonts w:asciiTheme="minorHAnsi" w:hAnsiTheme="minorHAnsi" w:cstheme="minorHAnsi"/>
            <w:szCs w:val="22"/>
          </w:rPr>
          <w:t xml:space="preserve"> Children First e-Learning Programme</w:t>
        </w:r>
      </w:hyperlink>
      <w:r w:rsidR="008D3329" w:rsidRPr="008D3329">
        <w:rPr>
          <w:rFonts w:asciiTheme="minorHAnsi" w:hAnsiTheme="minorHAnsi" w:cstheme="minorHAnsi"/>
          <w:szCs w:val="22"/>
        </w:rPr>
        <w:t xml:space="preserve"> or similar. Staff should also be made aware </w:t>
      </w:r>
      <w:r w:rsidR="005B00C3" w:rsidRPr="008D3329">
        <w:rPr>
          <w:rFonts w:asciiTheme="minorHAnsi" w:hAnsiTheme="minorHAnsi" w:cstheme="minorHAnsi"/>
          <w:szCs w:val="22"/>
        </w:rPr>
        <w:t>that, in</w:t>
      </w:r>
      <w:r w:rsidR="008D3329" w:rsidRPr="008D3329">
        <w:rPr>
          <w:rFonts w:asciiTheme="minorHAnsi" w:hAnsiTheme="minorHAnsi" w:cstheme="minorHAnsi"/>
          <w:szCs w:val="22"/>
        </w:rPr>
        <w:t xml:space="preserve"> addition to the</w:t>
      </w:r>
      <w:r w:rsidR="003E6245">
        <w:rPr>
          <w:rFonts w:asciiTheme="minorHAnsi" w:hAnsiTheme="minorHAnsi" w:cstheme="minorHAnsi"/>
          <w:szCs w:val="22"/>
        </w:rPr>
        <w:t xml:space="preserve"> successful Tenderer’s </w:t>
      </w:r>
      <w:r w:rsidR="008D3329" w:rsidRPr="008D3329">
        <w:rPr>
          <w:rFonts w:asciiTheme="minorHAnsi" w:hAnsiTheme="minorHAnsi" w:cstheme="minorHAnsi"/>
          <w:szCs w:val="22"/>
        </w:rPr>
        <w:t>own child protection procedures and reporting obligations, any child protection concern relating to a student in the school, should be reported to the Designated Liaison Person in the school.</w:t>
      </w:r>
      <w:r w:rsidR="008D3329" w:rsidRPr="008D3329">
        <w:rPr>
          <w:rFonts w:asciiTheme="minorHAnsi" w:hAnsiTheme="minorHAnsi" w:cstheme="minorHAnsi"/>
          <w:b/>
          <w:iCs/>
          <w:caps/>
          <w:color w:val="000080"/>
          <w:szCs w:val="22"/>
          <w:lang w:val="en-IE"/>
        </w:rPr>
        <w:t> </w:t>
      </w:r>
    </w:p>
    <w:p w14:paraId="4B97DF6E" w14:textId="4AA86090" w:rsidR="00824024" w:rsidRPr="002656DE" w:rsidRDefault="002E0800" w:rsidP="00EE6D3D">
      <w:pPr>
        <w:pStyle w:val="Heading3"/>
        <w:spacing w:after="120"/>
      </w:pPr>
      <w:r>
        <w:t>6.</w:t>
      </w:r>
      <w:r w:rsidR="001B58F2">
        <w:t>7.</w:t>
      </w:r>
      <w:r w:rsidR="002E7D8E">
        <w:t xml:space="preserve"> </w:t>
      </w:r>
      <w:r w:rsidR="00824024" w:rsidRPr="002656DE">
        <w:t>Reporting and Communication</w:t>
      </w:r>
      <w:bookmarkEnd w:id="7"/>
      <w:bookmarkEnd w:id="8"/>
    </w:p>
    <w:p w14:paraId="1C636278" w14:textId="269BB041"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Pr="00824024">
        <w:rPr>
          <w:rFonts w:asciiTheme="minorHAnsi" w:hAnsiTheme="minorHAnsi" w:cstheme="minorHAnsi"/>
          <w:b/>
          <w:szCs w:val="22"/>
          <w:u w:val="single"/>
        </w:rPr>
        <w:t>must</w:t>
      </w:r>
      <w:r w:rsidRPr="00824024">
        <w:rPr>
          <w:rFonts w:asciiTheme="minorHAnsi" w:hAnsiTheme="minorHAnsi" w:cstheme="minorHAnsi"/>
          <w:szCs w:val="22"/>
        </w:rPr>
        <w:t xml:space="preserve"> provide the following Management Information Reports and any other supplementary information as may be deemed necessary</w:t>
      </w:r>
      <w:r w:rsidR="00DA3CAD">
        <w:rPr>
          <w:rFonts w:asciiTheme="minorHAnsi" w:hAnsiTheme="minorHAnsi" w:cstheme="minorHAnsi"/>
          <w:szCs w:val="22"/>
        </w:rPr>
        <w:t xml:space="preserve"> by the Contracting Authority</w:t>
      </w:r>
      <w:r w:rsidR="008B3F78">
        <w:rPr>
          <w:rFonts w:asciiTheme="minorHAnsi" w:hAnsiTheme="minorHAnsi" w:cstheme="minorHAnsi"/>
          <w:szCs w:val="22"/>
        </w:rPr>
        <w:t xml:space="preserve"> and as set out in the SLA</w:t>
      </w:r>
      <w:r w:rsidRPr="00824024">
        <w:rPr>
          <w:rFonts w:asciiTheme="minorHAnsi" w:hAnsiTheme="minorHAnsi" w:cstheme="minorHAnsi"/>
          <w:szCs w:val="22"/>
        </w:rPr>
        <w:t xml:space="preserve">: </w:t>
      </w:r>
    </w:p>
    <w:p w14:paraId="2BC55177" w14:textId="664F3D68"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Numbers and breakdown of all students who avail of food</w:t>
      </w:r>
      <w:r w:rsidR="007027FA" w:rsidRPr="00E13928">
        <w:rPr>
          <w:rFonts w:asciiTheme="minorHAnsi" w:hAnsiTheme="minorHAnsi" w:cstheme="minorHAnsi"/>
          <w:szCs w:val="22"/>
        </w:rPr>
        <w:t xml:space="preserve"> and the types of food ordered</w:t>
      </w:r>
      <w:r w:rsidRPr="00E13928">
        <w:rPr>
          <w:rFonts w:asciiTheme="minorHAnsi" w:hAnsiTheme="minorHAnsi" w:cstheme="minorHAnsi"/>
          <w:szCs w:val="22"/>
        </w:rPr>
        <w:t xml:space="preserve">. This report will be required monthly, based on data from each week in that month, and </w:t>
      </w:r>
      <w:r w:rsidRPr="00E13928">
        <w:rPr>
          <w:rFonts w:asciiTheme="minorHAnsi" w:hAnsiTheme="minorHAnsi" w:cstheme="minorHAnsi"/>
          <w:b/>
          <w:szCs w:val="22"/>
          <w:u w:val="single"/>
        </w:rPr>
        <w:t>must</w:t>
      </w:r>
      <w:r w:rsidRPr="00E13928">
        <w:rPr>
          <w:rFonts w:asciiTheme="minorHAnsi" w:hAnsiTheme="minorHAnsi" w:cstheme="minorHAnsi"/>
          <w:szCs w:val="22"/>
        </w:rPr>
        <w:t xml:space="preserve"> include a system as to how any discrepancies that may occur are managed and communicated</w:t>
      </w:r>
      <w:r w:rsidR="002A620E" w:rsidRPr="00E13928">
        <w:rPr>
          <w:rFonts w:asciiTheme="minorHAnsi" w:hAnsiTheme="minorHAnsi" w:cstheme="minorHAnsi"/>
          <w:szCs w:val="22"/>
        </w:rPr>
        <w:t>;</w:t>
      </w:r>
    </w:p>
    <w:p w14:paraId="069A01C3" w14:textId="75BAC286" w:rsidR="007027FA" w:rsidRPr="00E13928" w:rsidRDefault="007027FA"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Food preparation and nutritional content; </w:t>
      </w:r>
    </w:p>
    <w:p w14:paraId="4BD2FABA"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Breakdown of </w:t>
      </w:r>
      <w:r w:rsidR="00DA3CAD" w:rsidRPr="00E13928">
        <w:rPr>
          <w:rFonts w:asciiTheme="minorHAnsi" w:hAnsiTheme="minorHAnsi" w:cstheme="minorHAnsi"/>
          <w:szCs w:val="22"/>
        </w:rPr>
        <w:t>invoicing</w:t>
      </w:r>
      <w:r w:rsidR="002A620E" w:rsidRPr="00E13928">
        <w:rPr>
          <w:rFonts w:asciiTheme="minorHAnsi" w:hAnsiTheme="minorHAnsi" w:cstheme="minorHAnsi"/>
          <w:szCs w:val="22"/>
        </w:rPr>
        <w:t>;</w:t>
      </w:r>
    </w:p>
    <w:p w14:paraId="77E989C2"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Results of quality feedback reviews, undertaken by both the school and the successful Tenderer on a regular basis</w:t>
      </w:r>
      <w:r w:rsidR="002A620E" w:rsidRPr="00E13928">
        <w:rPr>
          <w:rFonts w:asciiTheme="minorHAnsi" w:hAnsiTheme="minorHAnsi" w:cstheme="minorHAnsi"/>
          <w:szCs w:val="22"/>
        </w:rPr>
        <w:t>;</w:t>
      </w:r>
    </w:p>
    <w:p w14:paraId="5556CFA9"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Measures being taken to facilitate food waste prevention (e.g. age-appropriate portion sizes), the appropriate segregation and disposal of food waste, rubbish, packaging, and recyclable materials</w:t>
      </w:r>
      <w:r w:rsidR="002A620E" w:rsidRPr="00E13928">
        <w:rPr>
          <w:rFonts w:asciiTheme="minorHAnsi" w:hAnsiTheme="minorHAnsi" w:cstheme="minorHAnsi"/>
          <w:szCs w:val="22"/>
        </w:rPr>
        <w:t>;</w:t>
      </w:r>
    </w:p>
    <w:p w14:paraId="7E696DB8" w14:textId="77777777" w:rsidR="00824024" w:rsidRPr="00E13928" w:rsidRDefault="00824024" w:rsidP="00034298">
      <w:pPr>
        <w:pStyle w:val="ListParagraph"/>
        <w:numPr>
          <w:ilvl w:val="0"/>
          <w:numId w:val="58"/>
        </w:numPr>
        <w:pBdr>
          <w:top w:val="nil"/>
          <w:left w:val="nil"/>
          <w:bottom w:val="nil"/>
          <w:right w:val="nil"/>
          <w:between w:val="nil"/>
        </w:pBdr>
        <w:jc w:val="both"/>
        <w:rPr>
          <w:rFonts w:asciiTheme="minorHAnsi" w:hAnsiTheme="minorHAnsi" w:cstheme="minorHAnsi"/>
          <w:szCs w:val="22"/>
        </w:rPr>
      </w:pPr>
      <w:r w:rsidRPr="00E13928">
        <w:rPr>
          <w:rFonts w:asciiTheme="minorHAnsi" w:hAnsiTheme="minorHAnsi" w:cstheme="minorHAnsi"/>
          <w:szCs w:val="22"/>
        </w:rPr>
        <w:t>Efforts being made to incorporate organic ingredients.</w:t>
      </w:r>
    </w:p>
    <w:p w14:paraId="2DA31831" w14:textId="77777777"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format </w:t>
      </w:r>
      <w:r w:rsidR="00DA3CAD">
        <w:rPr>
          <w:rFonts w:asciiTheme="minorHAnsi" w:hAnsiTheme="minorHAnsi" w:cstheme="minorHAnsi"/>
          <w:szCs w:val="22"/>
        </w:rPr>
        <w:t xml:space="preserve">and timing </w:t>
      </w:r>
      <w:r w:rsidRPr="00824024">
        <w:rPr>
          <w:rFonts w:asciiTheme="minorHAnsi" w:hAnsiTheme="minorHAnsi" w:cstheme="minorHAnsi"/>
          <w:szCs w:val="22"/>
        </w:rPr>
        <w:t>of such reporting</w:t>
      </w:r>
      <w:r w:rsidR="002A620E">
        <w:rPr>
          <w:rFonts w:asciiTheme="minorHAnsi" w:hAnsiTheme="minorHAnsi" w:cstheme="minorHAnsi"/>
          <w:szCs w:val="22"/>
        </w:rPr>
        <w:t xml:space="preserve"> </w:t>
      </w:r>
      <w:r w:rsidRPr="00824024">
        <w:rPr>
          <w:rFonts w:asciiTheme="minorHAnsi" w:hAnsiTheme="minorHAnsi" w:cstheme="minorHAnsi"/>
          <w:szCs w:val="22"/>
        </w:rPr>
        <w:t xml:space="preserve">will be agreed between the Contracting Authority and the successful Tenderer. The reports will be submitted to the School Principal within 10 (ten) working days of the end of the agreed period(s) and will show the required detail for the period(s), together with cumulative, year-to-date statistics. The Contracting Authority reserves the right to amend the scope and detail of management information required during the </w:t>
      </w:r>
      <w:r w:rsidR="00DA3CAD">
        <w:rPr>
          <w:rFonts w:asciiTheme="minorHAnsi" w:hAnsiTheme="minorHAnsi" w:cstheme="minorHAnsi"/>
          <w:szCs w:val="22"/>
        </w:rPr>
        <w:t>T</w:t>
      </w:r>
      <w:r w:rsidRPr="00824024">
        <w:rPr>
          <w:rFonts w:asciiTheme="minorHAnsi" w:hAnsiTheme="minorHAnsi" w:cstheme="minorHAnsi"/>
          <w:szCs w:val="22"/>
        </w:rPr>
        <w:t>erm of the Services Contract.</w:t>
      </w:r>
    </w:p>
    <w:p w14:paraId="64E3DC73" w14:textId="5C03157D" w:rsidR="00656F41" w:rsidRDefault="00824024" w:rsidP="00656F41">
      <w:pPr>
        <w:shd w:val="clear" w:color="auto" w:fill="FFFFFF" w:themeFill="background1"/>
        <w:jc w:val="both"/>
        <w:rPr>
          <w:rFonts w:asciiTheme="minorHAnsi" w:hAnsiTheme="minorHAnsi" w:cstheme="minorHAnsi"/>
          <w:szCs w:val="22"/>
        </w:rPr>
      </w:pPr>
      <w:r w:rsidRPr="00824024">
        <w:rPr>
          <w:rFonts w:asciiTheme="minorHAnsi" w:hAnsiTheme="minorHAnsi" w:cstheme="minorHAnsi"/>
          <w:szCs w:val="22"/>
        </w:rPr>
        <w:lastRenderedPageBreak/>
        <w:t>Information is required to be recorded on an individual student basis</w:t>
      </w:r>
      <w:r w:rsidR="00337112">
        <w:rPr>
          <w:rFonts w:asciiTheme="minorHAnsi" w:hAnsiTheme="minorHAnsi" w:cstheme="minorHAnsi"/>
          <w:szCs w:val="22"/>
        </w:rPr>
        <w:t xml:space="preserve"> (for those students who are registered on the successful tenderer</w:t>
      </w:r>
      <w:r w:rsidR="00261F98">
        <w:rPr>
          <w:rFonts w:asciiTheme="minorHAnsi" w:hAnsiTheme="minorHAnsi" w:cstheme="minorHAnsi"/>
          <w:szCs w:val="22"/>
        </w:rPr>
        <w:t>’s</w:t>
      </w:r>
      <w:r w:rsidR="00337112">
        <w:rPr>
          <w:rFonts w:asciiTheme="minorHAnsi" w:hAnsiTheme="minorHAnsi" w:cstheme="minorHAnsi"/>
          <w:szCs w:val="22"/>
        </w:rPr>
        <w:t xml:space="preserve"> on-line ordering system)</w:t>
      </w:r>
      <w:r w:rsidR="00DA3CAD">
        <w:rPr>
          <w:rFonts w:asciiTheme="minorHAnsi" w:hAnsiTheme="minorHAnsi" w:cstheme="minorHAnsi"/>
          <w:szCs w:val="22"/>
        </w:rPr>
        <w:t xml:space="preserve"> such as reporting on students availing or not, </w:t>
      </w:r>
      <w:r w:rsidR="005B00C3">
        <w:rPr>
          <w:rFonts w:asciiTheme="minorHAnsi" w:hAnsiTheme="minorHAnsi" w:cstheme="minorHAnsi"/>
          <w:szCs w:val="22"/>
        </w:rPr>
        <w:t>of the</w:t>
      </w:r>
      <w:r w:rsidR="00DA3CAD">
        <w:rPr>
          <w:rFonts w:asciiTheme="minorHAnsi" w:hAnsiTheme="minorHAnsi" w:cstheme="minorHAnsi"/>
          <w:szCs w:val="22"/>
        </w:rPr>
        <w:t xml:space="preserve"> </w:t>
      </w:r>
      <w:r w:rsidRPr="00824024">
        <w:rPr>
          <w:rFonts w:asciiTheme="minorHAnsi" w:hAnsiTheme="minorHAnsi" w:cstheme="minorHAnsi"/>
          <w:szCs w:val="22"/>
        </w:rPr>
        <w:t>school</w:t>
      </w:r>
      <w:r w:rsidR="00DA3CAD">
        <w:rPr>
          <w:rFonts w:asciiTheme="minorHAnsi" w:hAnsiTheme="minorHAnsi" w:cstheme="minorHAnsi"/>
          <w:szCs w:val="22"/>
        </w:rPr>
        <w:t xml:space="preserve"> </w:t>
      </w:r>
      <w:r w:rsidR="004B2AF9">
        <w:rPr>
          <w:rFonts w:asciiTheme="minorHAnsi" w:hAnsiTheme="minorHAnsi" w:cstheme="minorHAnsi"/>
          <w:szCs w:val="22"/>
        </w:rPr>
        <w:t>H</w:t>
      </w:r>
      <w:r w:rsidR="00DA3CAD">
        <w:rPr>
          <w:rFonts w:asciiTheme="minorHAnsi" w:hAnsiTheme="minorHAnsi" w:cstheme="minorHAnsi"/>
          <w:szCs w:val="22"/>
        </w:rPr>
        <w:t>ot</w:t>
      </w:r>
      <w:r w:rsidRPr="00824024">
        <w:rPr>
          <w:rFonts w:asciiTheme="minorHAnsi" w:hAnsiTheme="minorHAnsi" w:cstheme="minorHAnsi"/>
          <w:szCs w:val="22"/>
        </w:rPr>
        <w:t xml:space="preserve"> </w:t>
      </w:r>
      <w:r w:rsidR="004B2AF9">
        <w:rPr>
          <w:rFonts w:asciiTheme="minorHAnsi" w:hAnsiTheme="minorHAnsi" w:cstheme="minorHAnsi"/>
          <w:szCs w:val="22"/>
        </w:rPr>
        <w:t>M</w:t>
      </w:r>
      <w:r w:rsidRPr="00824024">
        <w:rPr>
          <w:rFonts w:asciiTheme="minorHAnsi" w:hAnsiTheme="minorHAnsi" w:cstheme="minorHAnsi"/>
          <w:szCs w:val="22"/>
        </w:rPr>
        <w:t xml:space="preserve">eals. </w:t>
      </w:r>
      <w:r w:rsidR="00DA3CAD">
        <w:rPr>
          <w:rFonts w:asciiTheme="minorHAnsi" w:hAnsiTheme="minorHAnsi" w:cstheme="minorHAnsi"/>
          <w:szCs w:val="22"/>
        </w:rPr>
        <w:t xml:space="preserve">The </w:t>
      </w:r>
      <w:r w:rsidRPr="00824024">
        <w:rPr>
          <w:rFonts w:asciiTheme="minorHAnsi" w:hAnsiTheme="minorHAnsi" w:cstheme="minorHAnsi"/>
          <w:szCs w:val="22"/>
        </w:rPr>
        <w:t>information is to be provided in electronic format, and in a manner that can be accessed/interpreted easily by the school, e.g., a dashboard type system with menu options.</w:t>
      </w:r>
      <w:bookmarkStart w:id="9" w:name="_Hlk202356310"/>
    </w:p>
    <w:p w14:paraId="148D2104" w14:textId="77777777" w:rsidR="00656F41" w:rsidRDefault="00656F41" w:rsidP="00656F41">
      <w:pPr>
        <w:shd w:val="clear" w:color="auto" w:fill="FFFFFF" w:themeFill="background1"/>
        <w:jc w:val="both"/>
        <w:rPr>
          <w:b/>
          <w:szCs w:val="22"/>
        </w:rPr>
      </w:pPr>
      <w:r w:rsidRPr="00656F41">
        <w:rPr>
          <w:b/>
          <w:iCs/>
          <w:caps/>
          <w:szCs w:val="22"/>
        </w:rPr>
        <w:t>I</w:t>
      </w:r>
      <w:r w:rsidRPr="00656F41">
        <w:rPr>
          <w:b/>
          <w:szCs w:val="22"/>
        </w:rPr>
        <w:t xml:space="preserve">n the case of any food safety incident or enforcement action the successful Tenderer must immediately notify the relevant competent authority in accordance with their legal obligations under Regulation 178/2002 and notify the School Principal, within 24 hours at the latest. </w:t>
      </w:r>
    </w:p>
    <w:p w14:paraId="7D35E360" w14:textId="5EA0BDAB" w:rsidR="00DB12E0" w:rsidRDefault="00DB12E0" w:rsidP="00656F41">
      <w:pPr>
        <w:shd w:val="clear" w:color="auto" w:fill="FFFFFF" w:themeFill="background1"/>
        <w:jc w:val="both"/>
        <w:rPr>
          <w:rFonts w:hAnsiTheme="minorHAnsi" w:cstheme="minorHAnsi"/>
        </w:rPr>
      </w:pPr>
      <w:r w:rsidRPr="00AE109E">
        <w:rPr>
          <w:rFonts w:hAnsiTheme="minorHAnsi" w:cstheme="minorHAnsi"/>
        </w:rPr>
        <w:t xml:space="preserve">The successful Tenderer agrees that any information relating to this Agreement and / or the performance of this Agreement may be passed by the </w:t>
      </w:r>
      <w:r w:rsidR="007027FA" w:rsidRPr="00AE109E">
        <w:rPr>
          <w:rFonts w:hAnsiTheme="minorHAnsi" w:cstheme="minorHAnsi"/>
        </w:rPr>
        <w:t>Contracting Authority</w:t>
      </w:r>
      <w:r w:rsidRPr="00AE109E">
        <w:rPr>
          <w:rFonts w:hAnsiTheme="minorHAnsi" w:cstheme="minorHAnsi"/>
        </w:rPr>
        <w:t xml:space="preserve"> to the Department of Education and Youth (“DEY”), Department of Health (</w:t>
      </w:r>
      <w:r w:rsidR="00AA4262">
        <w:rPr>
          <w:rFonts w:hAnsiTheme="minorHAnsi" w:cstheme="minorHAnsi"/>
        </w:rPr>
        <w:t>“</w:t>
      </w:r>
      <w:r w:rsidRPr="00AE109E">
        <w:rPr>
          <w:rFonts w:hAnsiTheme="minorHAnsi" w:cstheme="minorHAnsi"/>
        </w:rPr>
        <w:t>DOH</w:t>
      </w:r>
      <w:r w:rsidR="00AA4262">
        <w:rPr>
          <w:rFonts w:hAnsiTheme="minorHAnsi" w:cstheme="minorHAnsi"/>
        </w:rPr>
        <w:t>”</w:t>
      </w:r>
      <w:r w:rsidRPr="00AE109E">
        <w:rPr>
          <w:rFonts w:hAnsiTheme="minorHAnsi" w:cstheme="minorHAnsi"/>
        </w:rPr>
        <w:t>) or the Department of Social Protection (“DSP”) and that DEY, DOH or DSP may use this information in the analysis and reporting of the provision of the Services</w:t>
      </w:r>
      <w:r w:rsidR="00130DA7" w:rsidRPr="00AE109E">
        <w:rPr>
          <w:rFonts w:hAnsiTheme="minorHAnsi" w:cstheme="minorHAnsi"/>
        </w:rPr>
        <w:t xml:space="preserve"> and the food provided,</w:t>
      </w:r>
      <w:r w:rsidRPr="00AE109E">
        <w:rPr>
          <w:rFonts w:hAnsiTheme="minorHAnsi" w:cstheme="minorHAnsi"/>
        </w:rPr>
        <w:t xml:space="preserve"> including </w:t>
      </w:r>
      <w:r w:rsidR="00130DA7" w:rsidRPr="00AE109E">
        <w:rPr>
          <w:rFonts w:hAnsiTheme="minorHAnsi" w:cstheme="minorHAnsi"/>
        </w:rPr>
        <w:t xml:space="preserve">for </w:t>
      </w:r>
      <w:r w:rsidRPr="00AE109E">
        <w:rPr>
          <w:rFonts w:hAnsiTheme="minorHAnsi" w:cstheme="minorHAnsi"/>
        </w:rPr>
        <w:t>the preparation and publishing of reports</w:t>
      </w:r>
      <w:r w:rsidR="00130DA7" w:rsidRPr="00AE109E">
        <w:rPr>
          <w:rFonts w:hAnsiTheme="minorHAnsi" w:cstheme="minorHAnsi"/>
        </w:rPr>
        <w:t xml:space="preserve"> and guidelines</w:t>
      </w:r>
      <w:r w:rsidRPr="00AE109E">
        <w:rPr>
          <w:rFonts w:hAnsiTheme="minorHAnsi" w:cstheme="minorHAnsi"/>
        </w:rPr>
        <w:t>.</w:t>
      </w:r>
    </w:p>
    <w:p w14:paraId="053845E3" w14:textId="1F46E7FD" w:rsidR="002B28E0" w:rsidRPr="002656DE" w:rsidRDefault="00656F41" w:rsidP="00EE6D3D">
      <w:pPr>
        <w:pStyle w:val="Heading3"/>
        <w:spacing w:after="120"/>
      </w:pPr>
      <w:r>
        <w:t>6.8</w:t>
      </w:r>
      <w:r w:rsidR="00895A8A">
        <w:t>.</w:t>
      </w:r>
      <w:r w:rsidR="002E7D8E">
        <w:t xml:space="preserve"> </w:t>
      </w:r>
      <w:r w:rsidR="00130FB0" w:rsidRPr="00895A8A">
        <w:t xml:space="preserve">Facilities: </w:t>
      </w:r>
      <w:r w:rsidR="00B76B31" w:rsidRPr="00895A8A">
        <w:t xml:space="preserve">Designated Food Preparation Area </w:t>
      </w:r>
      <w:r w:rsidR="00EB7A3D" w:rsidRPr="00895A8A">
        <w:t>a</w:t>
      </w:r>
      <w:r w:rsidR="00B76B31" w:rsidRPr="00895A8A">
        <w:t>nd/</w:t>
      </w:r>
      <w:r w:rsidR="00EB7A3D" w:rsidRPr="00895A8A">
        <w:t>o</w:t>
      </w:r>
      <w:r w:rsidR="00B76B31" w:rsidRPr="00895A8A">
        <w:t>r Servery Facility</w:t>
      </w:r>
    </w:p>
    <w:p w14:paraId="5ADDC81D" w14:textId="77777777" w:rsidR="00171789" w:rsidRPr="007E6F38" w:rsidRDefault="0001023C" w:rsidP="00220BB7">
      <w:pPr>
        <w:jc w:val="both"/>
        <w:rPr>
          <w:rFonts w:asciiTheme="minorHAnsi" w:hAnsiTheme="minorHAnsi" w:cstheme="minorHAnsi"/>
          <w:b/>
          <w:bCs/>
          <w:szCs w:val="22"/>
        </w:rPr>
      </w:pPr>
      <w:bookmarkStart w:id="10" w:name="_qsh70q"/>
      <w:bookmarkEnd w:id="10"/>
      <w:r w:rsidRPr="007E6F38">
        <w:rPr>
          <w:rFonts w:asciiTheme="minorHAnsi" w:hAnsiTheme="minorHAnsi" w:cstheme="minorHAnsi"/>
          <w:b/>
          <w:bCs/>
          <w:szCs w:val="22"/>
          <w:lang w:val="en-IE"/>
        </w:rPr>
        <w:t xml:space="preserve">All Tenderers </w:t>
      </w:r>
      <w:r w:rsidRPr="007E6F38">
        <w:rPr>
          <w:rFonts w:asciiTheme="minorHAnsi" w:hAnsiTheme="minorHAnsi" w:cstheme="minorHAnsi"/>
          <w:b/>
          <w:bCs/>
          <w:szCs w:val="22"/>
          <w:u w:val="single"/>
          <w:lang w:val="en-IE"/>
        </w:rPr>
        <w:t>must</w:t>
      </w:r>
      <w:r w:rsidRPr="007E6F38">
        <w:rPr>
          <w:rFonts w:asciiTheme="minorHAnsi" w:hAnsiTheme="minorHAnsi" w:cstheme="minorHAnsi"/>
          <w:b/>
          <w:bCs/>
          <w:szCs w:val="22"/>
          <w:lang w:val="en-IE"/>
        </w:rPr>
        <w:t xml:space="preserve"> attend </w:t>
      </w:r>
      <w:r w:rsidR="00171789" w:rsidRPr="007E6F38">
        <w:rPr>
          <w:rFonts w:asciiTheme="minorHAnsi" w:hAnsiTheme="minorHAnsi" w:cstheme="minorHAnsi"/>
          <w:b/>
          <w:bCs/>
          <w:szCs w:val="22"/>
          <w:lang w:val="en-IE"/>
        </w:rPr>
        <w:t xml:space="preserve">The Mandatory Site Visit </w:t>
      </w:r>
      <w:r w:rsidRPr="007E6F38">
        <w:rPr>
          <w:rFonts w:asciiTheme="minorHAnsi" w:hAnsiTheme="minorHAnsi" w:cstheme="minorHAnsi"/>
          <w:b/>
          <w:bCs/>
          <w:szCs w:val="22"/>
          <w:lang w:val="en-IE"/>
        </w:rPr>
        <w:t xml:space="preserve">to assess the designated food preparation area and/or servery facility or to </w:t>
      </w:r>
      <w:r w:rsidR="000150CB" w:rsidRPr="007E6F38">
        <w:rPr>
          <w:rFonts w:asciiTheme="minorHAnsi" w:hAnsiTheme="minorHAnsi" w:cstheme="minorHAnsi"/>
          <w:b/>
          <w:bCs/>
          <w:szCs w:val="22"/>
          <w:lang w:val="en-IE"/>
        </w:rPr>
        <w:t xml:space="preserve">identify </w:t>
      </w:r>
      <w:r w:rsidRPr="007E6F38">
        <w:rPr>
          <w:rFonts w:asciiTheme="minorHAnsi" w:hAnsiTheme="minorHAnsi" w:cstheme="minorHAnsi"/>
          <w:b/>
          <w:bCs/>
          <w:szCs w:val="22"/>
          <w:lang w:val="en-IE"/>
        </w:rPr>
        <w:t xml:space="preserve">a suitable area </w:t>
      </w:r>
      <w:r w:rsidR="005A662A">
        <w:rPr>
          <w:rFonts w:asciiTheme="minorHAnsi" w:hAnsiTheme="minorHAnsi" w:cstheme="minorHAnsi"/>
          <w:b/>
          <w:bCs/>
          <w:szCs w:val="22"/>
          <w:lang w:val="en-IE"/>
        </w:rPr>
        <w:t xml:space="preserve">for </w:t>
      </w:r>
      <w:r w:rsidRPr="007E6F38">
        <w:rPr>
          <w:rFonts w:asciiTheme="minorHAnsi" w:hAnsiTheme="minorHAnsi" w:cstheme="minorHAnsi"/>
          <w:b/>
          <w:bCs/>
          <w:szCs w:val="22"/>
          <w:lang w:val="en-IE"/>
        </w:rPr>
        <w:t xml:space="preserve">use as a </w:t>
      </w:r>
      <w:r w:rsidRPr="007E6F38">
        <w:rPr>
          <w:rFonts w:asciiTheme="minorHAnsi" w:hAnsiTheme="minorHAnsi" w:cstheme="minorHAnsi"/>
          <w:b/>
          <w:bCs/>
          <w:color w:val="000000" w:themeColor="text1"/>
          <w:szCs w:val="22"/>
          <w:lang w:val="en-IE"/>
        </w:rPr>
        <w:t>Food Preparation Area and/or Servery Facility</w:t>
      </w:r>
      <w:r w:rsidR="00171789" w:rsidRPr="007E6F38">
        <w:rPr>
          <w:rFonts w:asciiTheme="minorHAnsi" w:hAnsiTheme="minorHAnsi" w:cstheme="minorHAnsi"/>
          <w:b/>
          <w:bCs/>
          <w:color w:val="000000" w:themeColor="text1"/>
          <w:szCs w:val="22"/>
          <w:lang w:val="en-IE"/>
        </w:rPr>
        <w:t xml:space="preserve"> </w:t>
      </w:r>
      <w:r w:rsidR="007E6F38">
        <w:rPr>
          <w:rFonts w:asciiTheme="minorHAnsi" w:hAnsiTheme="minorHAnsi" w:cstheme="minorHAnsi"/>
          <w:b/>
          <w:bCs/>
          <w:color w:val="000000" w:themeColor="text1"/>
          <w:szCs w:val="22"/>
          <w:lang w:val="en-IE"/>
        </w:rPr>
        <w:t xml:space="preserve">(including any </w:t>
      </w:r>
      <w:r w:rsidR="005A662A">
        <w:rPr>
          <w:rFonts w:asciiTheme="minorHAnsi" w:hAnsiTheme="minorHAnsi" w:cstheme="minorHAnsi"/>
          <w:b/>
          <w:bCs/>
          <w:color w:val="000000" w:themeColor="text1"/>
          <w:szCs w:val="22"/>
          <w:lang w:val="en-IE"/>
        </w:rPr>
        <w:t xml:space="preserve">proposed </w:t>
      </w:r>
      <w:r w:rsidR="007E6F38" w:rsidRPr="00261F98">
        <w:rPr>
          <w:rFonts w:asciiTheme="minorHAnsi" w:hAnsiTheme="minorHAnsi" w:cstheme="minorHAnsi"/>
          <w:b/>
          <w:szCs w:val="22"/>
        </w:rPr>
        <w:t>site for an External Pod/Mobile Catering Unit</w:t>
      </w:r>
      <w:r w:rsidR="007E6F38">
        <w:rPr>
          <w:rFonts w:asciiTheme="minorHAnsi" w:hAnsiTheme="minorHAnsi" w:cstheme="minorHAnsi"/>
          <w:b/>
          <w:szCs w:val="22"/>
        </w:rPr>
        <w:t>)</w:t>
      </w:r>
      <w:r w:rsidR="007E6F38" w:rsidRPr="007E6F38">
        <w:rPr>
          <w:rFonts w:asciiTheme="minorHAnsi" w:hAnsiTheme="minorHAnsi" w:cstheme="minorHAnsi"/>
          <w:b/>
          <w:bCs/>
          <w:color w:val="000000" w:themeColor="text1"/>
          <w:szCs w:val="22"/>
          <w:lang w:val="en-IE"/>
        </w:rPr>
        <w:t xml:space="preserve"> </w:t>
      </w:r>
      <w:r w:rsidR="00171789" w:rsidRPr="007E6F38">
        <w:rPr>
          <w:rFonts w:asciiTheme="minorHAnsi" w:hAnsiTheme="minorHAnsi" w:cstheme="minorHAnsi"/>
          <w:b/>
          <w:bCs/>
          <w:color w:val="000000" w:themeColor="text1"/>
          <w:szCs w:val="22"/>
          <w:lang w:val="en-IE"/>
        </w:rPr>
        <w:t xml:space="preserve">as </w:t>
      </w:r>
      <w:r w:rsidR="00171789" w:rsidRPr="00261F98">
        <w:rPr>
          <w:rFonts w:asciiTheme="minorHAnsi" w:hAnsiTheme="minorHAnsi" w:cstheme="minorHAnsi"/>
          <w:b/>
          <w:szCs w:val="22"/>
          <w:lang w:val="en-IE"/>
        </w:rPr>
        <w:t xml:space="preserve">required for </w:t>
      </w:r>
      <w:r w:rsidR="005A662A" w:rsidRPr="005A662A">
        <w:rPr>
          <w:rFonts w:asciiTheme="minorHAnsi" w:hAnsiTheme="minorHAnsi" w:cstheme="minorHAnsi"/>
          <w:b/>
          <w:szCs w:val="22"/>
          <w:lang w:val="en-IE"/>
        </w:rPr>
        <w:t>Service Delivery Model</w:t>
      </w:r>
      <w:r w:rsidRPr="007E6F38">
        <w:rPr>
          <w:rFonts w:asciiTheme="minorHAnsi" w:hAnsiTheme="minorHAnsi" w:cstheme="minorHAnsi"/>
          <w:b/>
          <w:bCs/>
          <w:szCs w:val="22"/>
        </w:rPr>
        <w:t>.</w:t>
      </w:r>
    </w:p>
    <w:p w14:paraId="0952F8A6" w14:textId="3F124F2E" w:rsidR="0001023C" w:rsidRDefault="00171789" w:rsidP="00220BB7">
      <w:pPr>
        <w:jc w:val="both"/>
        <w:rPr>
          <w:rFonts w:asciiTheme="minorHAnsi" w:hAnsiTheme="minorHAnsi" w:cstheme="minorHAnsi"/>
          <w:szCs w:val="22"/>
          <w:lang w:val="en-IE"/>
        </w:rPr>
      </w:pPr>
      <w:r w:rsidRPr="00261F98">
        <w:rPr>
          <w:rFonts w:asciiTheme="minorHAnsi" w:hAnsiTheme="minorHAnsi" w:cstheme="minorHAnsi"/>
          <w:b/>
          <w:szCs w:val="22"/>
        </w:rPr>
        <w:t>PLEASE NOTE</w:t>
      </w:r>
      <w:r w:rsidRPr="00171789">
        <w:rPr>
          <w:rFonts w:asciiTheme="minorHAnsi" w:hAnsiTheme="minorHAnsi" w:cstheme="minorHAnsi"/>
          <w:szCs w:val="22"/>
        </w:rPr>
        <w:t xml:space="preserve"> that the Contracting Authority does not warrant or represent that the </w:t>
      </w:r>
      <w:r w:rsidR="0001023C" w:rsidRPr="00ED7BF4">
        <w:rPr>
          <w:rFonts w:asciiTheme="minorHAnsi" w:hAnsiTheme="minorHAnsi" w:cstheme="minorHAnsi"/>
          <w:szCs w:val="22"/>
        </w:rPr>
        <w:t>Food Preparation Area and/or Servery Facility</w:t>
      </w:r>
      <w:r>
        <w:rPr>
          <w:rFonts w:asciiTheme="minorHAnsi" w:hAnsiTheme="minorHAnsi" w:cstheme="minorHAnsi"/>
          <w:szCs w:val="22"/>
        </w:rPr>
        <w:t>, i</w:t>
      </w:r>
      <w:r w:rsidR="007E6F38">
        <w:rPr>
          <w:rFonts w:asciiTheme="minorHAnsi" w:hAnsiTheme="minorHAnsi" w:cstheme="minorHAnsi"/>
          <w:szCs w:val="22"/>
        </w:rPr>
        <w:t>f</w:t>
      </w:r>
      <w:r>
        <w:rPr>
          <w:rFonts w:asciiTheme="minorHAnsi" w:hAnsiTheme="minorHAnsi" w:cstheme="minorHAnsi"/>
          <w:szCs w:val="22"/>
        </w:rPr>
        <w:t xml:space="preserve"> any, and/or any area identified during a mandatory site visit as a potential location for a </w:t>
      </w:r>
      <w:r w:rsidRPr="00171789">
        <w:rPr>
          <w:rFonts w:asciiTheme="minorHAnsi" w:hAnsiTheme="minorHAnsi" w:cstheme="minorHAnsi"/>
          <w:szCs w:val="22"/>
        </w:rPr>
        <w:t>Food Preparation Area</w:t>
      </w:r>
      <w:r>
        <w:rPr>
          <w:rFonts w:asciiTheme="minorHAnsi" w:hAnsiTheme="minorHAnsi" w:cstheme="minorHAnsi"/>
          <w:szCs w:val="22"/>
        </w:rPr>
        <w:t>/</w:t>
      </w:r>
      <w:r w:rsidRPr="00171789">
        <w:rPr>
          <w:rFonts w:asciiTheme="minorHAnsi" w:hAnsiTheme="minorHAnsi" w:cstheme="minorHAnsi"/>
          <w:szCs w:val="22"/>
        </w:rPr>
        <w:t>Servery Facility</w:t>
      </w:r>
      <w:r>
        <w:rPr>
          <w:rFonts w:asciiTheme="minorHAnsi" w:hAnsiTheme="minorHAnsi" w:cstheme="minorHAnsi"/>
          <w:szCs w:val="22"/>
        </w:rPr>
        <w:t xml:space="preserve"> or </w:t>
      </w:r>
      <w:r w:rsidR="007E6F38">
        <w:rPr>
          <w:rFonts w:asciiTheme="minorHAnsi" w:hAnsiTheme="minorHAnsi" w:cstheme="minorHAnsi"/>
          <w:szCs w:val="22"/>
        </w:rPr>
        <w:t xml:space="preserve">as a </w:t>
      </w:r>
      <w:r>
        <w:rPr>
          <w:rFonts w:asciiTheme="minorHAnsi" w:hAnsiTheme="minorHAnsi" w:cstheme="minorHAnsi"/>
          <w:szCs w:val="22"/>
        </w:rPr>
        <w:t xml:space="preserve">site for an </w:t>
      </w:r>
      <w:r w:rsidRPr="00171789">
        <w:rPr>
          <w:rFonts w:asciiTheme="minorHAnsi" w:hAnsiTheme="minorHAnsi" w:cstheme="minorHAnsi"/>
          <w:szCs w:val="22"/>
        </w:rPr>
        <w:t>External Pod</w:t>
      </w:r>
      <w:r w:rsidR="007E6F38">
        <w:rPr>
          <w:rFonts w:asciiTheme="minorHAnsi" w:hAnsiTheme="minorHAnsi" w:cstheme="minorHAnsi"/>
          <w:szCs w:val="22"/>
        </w:rPr>
        <w:t>/</w:t>
      </w:r>
      <w:r w:rsidRPr="00171789">
        <w:rPr>
          <w:rFonts w:asciiTheme="minorHAnsi" w:hAnsiTheme="minorHAnsi" w:cstheme="minorHAnsi"/>
          <w:szCs w:val="22"/>
        </w:rPr>
        <w:t xml:space="preserve">Mobile Catering Unit is suitable for the provision of the Services </w:t>
      </w:r>
      <w:r>
        <w:rPr>
          <w:rFonts w:asciiTheme="minorHAnsi" w:hAnsiTheme="minorHAnsi" w:cstheme="minorHAnsi"/>
          <w:szCs w:val="22"/>
        </w:rPr>
        <w:t>and/or that it</w:t>
      </w:r>
      <w:r w:rsidR="0001023C" w:rsidRPr="001B1C9B">
        <w:rPr>
          <w:rFonts w:asciiTheme="minorHAnsi" w:hAnsiTheme="minorHAnsi" w:cstheme="minorHAnsi"/>
          <w:szCs w:val="22"/>
          <w:lang w:val="en-IE"/>
        </w:rPr>
        <w:t xml:space="preserve"> meet the needs, legal requirements and minimum Building Regulation standards required for the proposed service provision model, as per Department of Education Technical Note Guidance </w:t>
      </w:r>
      <w:hyperlink r:id="rId51" w:history="1">
        <w:r w:rsidR="0001023C" w:rsidRPr="002B215B">
          <w:rPr>
            <w:rStyle w:val="Hyperlink"/>
            <w:rFonts w:asciiTheme="minorHAnsi" w:hAnsiTheme="minorHAnsi" w:cstheme="minorHAnsi"/>
            <w:b/>
            <w:bCs/>
            <w:szCs w:val="22"/>
            <w:lang w:val="en-IE"/>
          </w:rPr>
          <w:t>SDG02 TN-06</w:t>
        </w:r>
      </w:hyperlink>
      <w:r w:rsidR="0001023C" w:rsidRPr="001B1C9B">
        <w:rPr>
          <w:rFonts w:asciiTheme="minorHAnsi" w:hAnsiTheme="minorHAnsi" w:cstheme="minorHAnsi"/>
          <w:szCs w:val="22"/>
          <w:lang w:val="en-IE"/>
        </w:rPr>
        <w:t xml:space="preserve">. </w:t>
      </w:r>
    </w:p>
    <w:p w14:paraId="4F19B24C" w14:textId="77777777" w:rsidR="00130FB0" w:rsidRDefault="00130FB0" w:rsidP="00130FB0">
      <w:pPr>
        <w:jc w:val="both"/>
        <w:rPr>
          <w:rFonts w:asciiTheme="minorHAnsi" w:hAnsiTheme="minorHAnsi" w:cstheme="minorHAnsi"/>
          <w:color w:val="000000" w:themeColor="text1"/>
          <w:szCs w:val="22"/>
          <w:lang w:val="en-IE"/>
        </w:rPr>
      </w:pPr>
      <w:r w:rsidRPr="001B1C9B">
        <w:rPr>
          <w:rFonts w:asciiTheme="minorHAnsi" w:hAnsiTheme="minorHAnsi" w:cstheme="minorHAnsi"/>
          <w:color w:val="000000" w:themeColor="text1"/>
          <w:szCs w:val="22"/>
          <w:lang w:val="en-IE"/>
        </w:rPr>
        <w:t xml:space="preserve">Where the Contracting Authority does not have a Food Preparation Area and/or Servery Facility, </w:t>
      </w:r>
      <w:r>
        <w:rPr>
          <w:rFonts w:asciiTheme="minorHAnsi" w:hAnsiTheme="minorHAnsi" w:cstheme="minorHAnsi"/>
          <w:color w:val="000000" w:themeColor="text1"/>
          <w:szCs w:val="22"/>
          <w:lang w:val="en-IE"/>
        </w:rPr>
        <w:t>t</w:t>
      </w:r>
      <w:r w:rsidRPr="001B1C9B">
        <w:rPr>
          <w:rFonts w:asciiTheme="minorHAnsi" w:hAnsiTheme="minorHAnsi" w:cstheme="minorHAnsi"/>
          <w:color w:val="000000" w:themeColor="text1"/>
          <w:szCs w:val="22"/>
          <w:lang w:val="en-IE"/>
        </w:rPr>
        <w:t xml:space="preserve">he location for the </w:t>
      </w:r>
      <w:r w:rsidRPr="001B1C9B">
        <w:rPr>
          <w:rFonts w:asciiTheme="minorHAnsi" w:hAnsiTheme="minorHAnsi" w:cstheme="minorHAnsi"/>
          <w:color w:val="000000" w:themeColor="text1"/>
          <w:szCs w:val="22"/>
        </w:rPr>
        <w:t xml:space="preserve">designated food preparation and/or servery area </w:t>
      </w:r>
      <w:r w:rsidR="007E6F38" w:rsidRPr="007E6F38">
        <w:rPr>
          <w:rFonts w:asciiTheme="minorHAnsi" w:hAnsiTheme="minorHAnsi" w:cstheme="minorHAnsi"/>
          <w:color w:val="000000" w:themeColor="text1"/>
          <w:szCs w:val="22"/>
        </w:rPr>
        <w:t xml:space="preserve">or </w:t>
      </w:r>
      <w:r w:rsidR="005A662A">
        <w:rPr>
          <w:rFonts w:asciiTheme="minorHAnsi" w:hAnsiTheme="minorHAnsi" w:cstheme="minorHAnsi"/>
          <w:color w:val="000000" w:themeColor="text1"/>
          <w:szCs w:val="22"/>
        </w:rPr>
        <w:t xml:space="preserve">any proposed </w:t>
      </w:r>
      <w:r w:rsidR="007E6F38" w:rsidRPr="007E6F38">
        <w:rPr>
          <w:rFonts w:asciiTheme="minorHAnsi" w:hAnsiTheme="minorHAnsi" w:cstheme="minorHAnsi"/>
          <w:color w:val="000000" w:themeColor="text1"/>
          <w:szCs w:val="22"/>
        </w:rPr>
        <w:t xml:space="preserve">site for an External Pod or Mobile Catering Unit </w:t>
      </w:r>
      <w:r w:rsidRPr="001B1C9B">
        <w:rPr>
          <w:rFonts w:asciiTheme="minorHAnsi" w:hAnsiTheme="minorHAnsi" w:cstheme="minorHAnsi"/>
          <w:color w:val="000000" w:themeColor="text1"/>
          <w:szCs w:val="22"/>
          <w:u w:val="single"/>
          <w:lang w:val="en-IE"/>
        </w:rPr>
        <w:t>must</w:t>
      </w:r>
      <w:r w:rsidRPr="001B1C9B">
        <w:rPr>
          <w:rFonts w:asciiTheme="minorHAnsi" w:hAnsiTheme="minorHAnsi" w:cstheme="minorHAnsi"/>
          <w:color w:val="000000" w:themeColor="text1"/>
          <w:szCs w:val="22"/>
          <w:lang w:val="en-IE"/>
        </w:rPr>
        <w:t xml:space="preserve"> be agreed with the Contracting Authority in advance of entering into </w:t>
      </w:r>
      <w:r w:rsidR="00171789">
        <w:rPr>
          <w:rFonts w:asciiTheme="minorHAnsi" w:hAnsiTheme="minorHAnsi" w:cstheme="minorHAnsi"/>
          <w:color w:val="000000" w:themeColor="text1"/>
          <w:szCs w:val="22"/>
          <w:lang w:val="en-IE"/>
        </w:rPr>
        <w:t>the Services C</w:t>
      </w:r>
      <w:r w:rsidRPr="001B1C9B">
        <w:rPr>
          <w:rFonts w:asciiTheme="minorHAnsi" w:hAnsiTheme="minorHAnsi" w:cstheme="minorHAnsi"/>
          <w:color w:val="000000" w:themeColor="text1"/>
          <w:szCs w:val="22"/>
          <w:lang w:val="en-IE"/>
        </w:rPr>
        <w:t>ontract.</w:t>
      </w:r>
    </w:p>
    <w:p w14:paraId="27D9FE14" w14:textId="23C99E59" w:rsidR="0001023C" w:rsidRPr="00DA7F24" w:rsidRDefault="009942CE" w:rsidP="00130FB0">
      <w:pPr>
        <w:jc w:val="both"/>
        <w:rPr>
          <w:rFonts w:asciiTheme="minorHAnsi" w:hAnsiTheme="minorHAnsi" w:cstheme="minorHAnsi"/>
          <w:szCs w:val="22"/>
        </w:rPr>
      </w:pPr>
      <w:r w:rsidRPr="00DA7F24">
        <w:rPr>
          <w:rFonts w:asciiTheme="minorHAnsi" w:hAnsiTheme="minorHAnsi" w:cstheme="minorHAnsi"/>
          <w:szCs w:val="22"/>
        </w:rPr>
        <w:t>W</w:t>
      </w:r>
      <w:r w:rsidR="0001023C" w:rsidRPr="00DA7F24">
        <w:rPr>
          <w:rFonts w:asciiTheme="minorHAnsi" w:hAnsiTheme="minorHAnsi" w:cstheme="minorHAnsi"/>
          <w:szCs w:val="22"/>
        </w:rPr>
        <w:t xml:space="preserve">here the agreed designated </w:t>
      </w:r>
      <w:r w:rsidR="00BE2032" w:rsidRPr="00DA7F24">
        <w:rPr>
          <w:rFonts w:asciiTheme="minorHAnsi" w:hAnsiTheme="minorHAnsi" w:cstheme="minorHAnsi"/>
          <w:szCs w:val="22"/>
        </w:rPr>
        <w:t>f</w:t>
      </w:r>
      <w:r w:rsidR="0001023C" w:rsidRPr="00DA7F24">
        <w:rPr>
          <w:rFonts w:asciiTheme="minorHAnsi" w:hAnsiTheme="minorHAnsi" w:cstheme="minorHAnsi"/>
          <w:szCs w:val="22"/>
        </w:rPr>
        <w:t xml:space="preserve">ood preparation area and/or </w:t>
      </w:r>
      <w:r w:rsidR="00BE2032" w:rsidRPr="00DA7F24">
        <w:rPr>
          <w:rFonts w:asciiTheme="minorHAnsi" w:hAnsiTheme="minorHAnsi" w:cstheme="minorHAnsi"/>
          <w:szCs w:val="22"/>
        </w:rPr>
        <w:t>s</w:t>
      </w:r>
      <w:r w:rsidR="007E6F38" w:rsidRPr="00DA7F24">
        <w:rPr>
          <w:rFonts w:asciiTheme="minorHAnsi" w:hAnsiTheme="minorHAnsi" w:cstheme="minorHAnsi"/>
          <w:szCs w:val="22"/>
        </w:rPr>
        <w:t xml:space="preserve">ervery </w:t>
      </w:r>
      <w:r w:rsidR="00BE2032" w:rsidRPr="00DA7F24">
        <w:rPr>
          <w:rFonts w:asciiTheme="minorHAnsi" w:hAnsiTheme="minorHAnsi" w:cstheme="minorHAnsi"/>
          <w:szCs w:val="22"/>
        </w:rPr>
        <w:t>f</w:t>
      </w:r>
      <w:r w:rsidR="0001023C" w:rsidRPr="00DA7F24">
        <w:rPr>
          <w:rFonts w:asciiTheme="minorHAnsi" w:hAnsiTheme="minorHAnsi" w:cstheme="minorHAnsi"/>
          <w:szCs w:val="22"/>
        </w:rPr>
        <w:t>acility</w:t>
      </w:r>
      <w:r w:rsidR="007E6F38" w:rsidRPr="00DA7F24">
        <w:rPr>
          <w:rFonts w:asciiTheme="minorHAnsi" w:hAnsiTheme="minorHAnsi" w:cstheme="minorHAnsi"/>
          <w:szCs w:val="22"/>
        </w:rPr>
        <w:t xml:space="preserve"> and/or site for an External Pod/Mobile Catering Unit</w:t>
      </w:r>
      <w:r w:rsidR="0001023C" w:rsidRPr="00DA7F24">
        <w:rPr>
          <w:rFonts w:asciiTheme="minorHAnsi" w:hAnsiTheme="minorHAnsi" w:cstheme="minorHAnsi"/>
          <w:szCs w:val="22"/>
        </w:rPr>
        <w:t xml:space="preserve"> is not sufficient to meet the needs, legal requirements and minimum Building Regulation standards required for the proposed service provision model, as per Department of Education Technical Note Guidance</w:t>
      </w:r>
      <w:r w:rsidR="0001023C" w:rsidRPr="00DA7F24">
        <w:rPr>
          <w:rFonts w:asciiTheme="minorHAnsi" w:hAnsiTheme="minorHAnsi" w:cstheme="minorHAnsi"/>
          <w:b/>
          <w:bCs/>
          <w:szCs w:val="22"/>
          <w:lang w:val="en-IE"/>
        </w:rPr>
        <w:t xml:space="preserve"> </w:t>
      </w:r>
      <w:hyperlink r:id="rId52" w:history="1">
        <w:r w:rsidR="002B215B" w:rsidRPr="002B215B">
          <w:rPr>
            <w:rStyle w:val="Hyperlink"/>
            <w:rFonts w:asciiTheme="minorHAnsi" w:hAnsiTheme="minorHAnsi" w:cstheme="minorHAnsi"/>
            <w:b/>
            <w:bCs/>
            <w:szCs w:val="22"/>
            <w:lang w:val="en-IE"/>
          </w:rPr>
          <w:t>SDG02 TN-06</w:t>
        </w:r>
      </w:hyperlink>
      <w:r w:rsidR="0001023C" w:rsidRPr="002B215B">
        <w:rPr>
          <w:rStyle w:val="Hyperlink"/>
          <w:rFonts w:asciiTheme="minorHAnsi" w:hAnsiTheme="minorHAnsi" w:cstheme="minorHAnsi"/>
          <w:color w:val="auto"/>
          <w:szCs w:val="22"/>
          <w:u w:val="none"/>
          <w:lang w:val="en-IE"/>
        </w:rPr>
        <w:t xml:space="preserve">, </w:t>
      </w:r>
      <w:r w:rsidR="00DA7F24" w:rsidRPr="00DA7F24">
        <w:rPr>
          <w:rFonts w:asciiTheme="minorHAnsi" w:hAnsiTheme="minorHAnsi" w:cstheme="minorHAnsi"/>
          <w:szCs w:val="22"/>
        </w:rPr>
        <w:t>t</w:t>
      </w:r>
      <w:r w:rsidRPr="00DA7F24">
        <w:rPr>
          <w:rFonts w:asciiTheme="minorHAnsi" w:hAnsiTheme="minorHAnsi" w:cstheme="minorHAnsi"/>
          <w:szCs w:val="22"/>
        </w:rPr>
        <w:t>he successful Tenderer shall be required at its own cost and expense</w:t>
      </w:r>
      <w:r w:rsidR="00DA7F24" w:rsidRPr="00DA7F24">
        <w:rPr>
          <w:rFonts w:asciiTheme="minorHAnsi" w:hAnsiTheme="minorHAnsi" w:cstheme="minorHAnsi"/>
          <w:szCs w:val="22"/>
        </w:rPr>
        <w:t xml:space="preserve"> </w:t>
      </w:r>
      <w:r w:rsidR="007E6F38" w:rsidRPr="00DA7F24">
        <w:rPr>
          <w:rStyle w:val="Hyperlink"/>
          <w:rFonts w:asciiTheme="minorHAnsi" w:hAnsiTheme="minorHAnsi" w:cstheme="minorHAnsi"/>
          <w:b/>
          <w:bCs/>
          <w:color w:val="auto"/>
          <w:szCs w:val="22"/>
          <w:lang w:val="en-IE"/>
        </w:rPr>
        <w:t>to</w:t>
      </w:r>
      <w:r w:rsidR="0001023C" w:rsidRPr="00DA7F24">
        <w:rPr>
          <w:rFonts w:asciiTheme="minorHAnsi" w:hAnsiTheme="minorHAnsi" w:cstheme="minorHAnsi"/>
          <w:szCs w:val="22"/>
        </w:rPr>
        <w:t>:</w:t>
      </w:r>
    </w:p>
    <w:p w14:paraId="2223061B" w14:textId="63F84074" w:rsidR="0001023C" w:rsidRPr="00AF7D0E" w:rsidRDefault="00BF457E" w:rsidP="00034298">
      <w:pPr>
        <w:pStyle w:val="ListParagraph"/>
        <w:numPr>
          <w:ilvl w:val="0"/>
          <w:numId w:val="21"/>
        </w:numPr>
        <w:jc w:val="both"/>
        <w:rPr>
          <w:rFonts w:asciiTheme="minorHAnsi" w:hAnsiTheme="minorHAnsi" w:cstheme="minorHAnsi"/>
          <w:szCs w:val="22"/>
        </w:rPr>
      </w:pPr>
      <w:r>
        <w:rPr>
          <w:rFonts w:asciiTheme="minorHAnsi" w:hAnsiTheme="minorHAnsi" w:cstheme="minorHAnsi"/>
          <w:szCs w:val="22"/>
        </w:rPr>
        <w:t>c</w:t>
      </w:r>
      <w:r w:rsidR="0001023C" w:rsidRPr="00ED7BF4">
        <w:rPr>
          <w:rFonts w:asciiTheme="minorHAnsi" w:hAnsiTheme="minorHAnsi" w:cstheme="minorHAnsi"/>
          <w:szCs w:val="22"/>
        </w:rPr>
        <w:t>arry out all works including design, construction/modifications,</w:t>
      </w:r>
      <w:r w:rsidR="00CC16FA">
        <w:rPr>
          <w:rFonts w:asciiTheme="minorHAnsi" w:hAnsiTheme="minorHAnsi" w:cstheme="minorHAnsi"/>
          <w:szCs w:val="22"/>
        </w:rPr>
        <w:t xml:space="preserve"> </w:t>
      </w:r>
      <w:r w:rsidR="0001023C" w:rsidRPr="00ED7BF4">
        <w:rPr>
          <w:rFonts w:asciiTheme="minorHAnsi" w:hAnsiTheme="minorHAnsi" w:cstheme="minorHAnsi"/>
          <w:szCs w:val="22"/>
        </w:rPr>
        <w:t>services installation/</w:t>
      </w:r>
      <w:r w:rsidR="0033469C">
        <w:rPr>
          <w:rFonts w:asciiTheme="minorHAnsi" w:hAnsiTheme="minorHAnsi" w:cstheme="minorHAnsi"/>
          <w:szCs w:val="22"/>
        </w:rPr>
        <w:t xml:space="preserve"> </w:t>
      </w:r>
      <w:r w:rsidR="0001023C" w:rsidRPr="00ED7BF4">
        <w:rPr>
          <w:rFonts w:asciiTheme="minorHAnsi" w:hAnsiTheme="minorHAnsi" w:cstheme="minorHAnsi"/>
          <w:szCs w:val="22"/>
        </w:rPr>
        <w:t>modifications and certification as required to bring</w:t>
      </w:r>
      <w:r w:rsidR="0001023C">
        <w:t xml:space="preserve"> the </w:t>
      </w:r>
      <w:r w:rsidR="00BE2032">
        <w:t>f</w:t>
      </w:r>
      <w:r w:rsidR="0001023C">
        <w:rPr>
          <w:rFonts w:asciiTheme="minorHAnsi" w:hAnsiTheme="minorHAnsi" w:cstheme="minorHAnsi"/>
          <w:szCs w:val="22"/>
        </w:rPr>
        <w:t>o</w:t>
      </w:r>
      <w:r w:rsidR="0001023C" w:rsidRPr="00BB0FE7">
        <w:rPr>
          <w:rFonts w:asciiTheme="minorHAnsi" w:hAnsiTheme="minorHAnsi" w:cstheme="minorHAnsi"/>
          <w:szCs w:val="22"/>
        </w:rPr>
        <w:t xml:space="preserve">od </w:t>
      </w:r>
      <w:r w:rsidR="00BE2032">
        <w:rPr>
          <w:rFonts w:asciiTheme="minorHAnsi" w:hAnsiTheme="minorHAnsi" w:cstheme="minorHAnsi"/>
          <w:szCs w:val="22"/>
        </w:rPr>
        <w:t>p</w:t>
      </w:r>
      <w:r w:rsidR="0001023C" w:rsidRPr="00BB0FE7">
        <w:rPr>
          <w:rFonts w:asciiTheme="minorHAnsi" w:hAnsiTheme="minorHAnsi" w:cstheme="minorHAnsi"/>
          <w:szCs w:val="22"/>
        </w:rPr>
        <w:t xml:space="preserve">reparation </w:t>
      </w:r>
      <w:r w:rsidR="00BE2032">
        <w:rPr>
          <w:rFonts w:asciiTheme="minorHAnsi" w:hAnsiTheme="minorHAnsi" w:cstheme="minorHAnsi"/>
          <w:szCs w:val="22"/>
        </w:rPr>
        <w:t>a</w:t>
      </w:r>
      <w:r w:rsidR="0001023C" w:rsidRPr="00BB0FE7">
        <w:rPr>
          <w:rFonts w:asciiTheme="minorHAnsi" w:hAnsiTheme="minorHAnsi" w:cstheme="minorHAnsi"/>
          <w:szCs w:val="22"/>
        </w:rPr>
        <w:t xml:space="preserve">rea and/or </w:t>
      </w:r>
      <w:r w:rsidR="00BE2032">
        <w:rPr>
          <w:rFonts w:asciiTheme="minorHAnsi" w:hAnsiTheme="minorHAnsi" w:cstheme="minorHAnsi"/>
          <w:szCs w:val="22"/>
        </w:rPr>
        <w:t>s</w:t>
      </w:r>
      <w:r w:rsidR="007E6F38">
        <w:rPr>
          <w:rFonts w:asciiTheme="minorHAnsi" w:hAnsiTheme="minorHAnsi" w:cstheme="minorHAnsi"/>
          <w:szCs w:val="22"/>
        </w:rPr>
        <w:t>ervery</w:t>
      </w:r>
      <w:r w:rsidR="00BE2032">
        <w:rPr>
          <w:rFonts w:asciiTheme="minorHAnsi" w:hAnsiTheme="minorHAnsi" w:cstheme="minorHAnsi"/>
          <w:szCs w:val="22"/>
        </w:rPr>
        <w:t xml:space="preserve"> f</w:t>
      </w:r>
      <w:r w:rsidR="0001023C" w:rsidRPr="00BB0FE7">
        <w:rPr>
          <w:rFonts w:asciiTheme="minorHAnsi" w:hAnsiTheme="minorHAnsi" w:cstheme="minorHAnsi"/>
          <w:szCs w:val="22"/>
        </w:rPr>
        <w:t>acility into compliance with Department of Education Technical Note Guidance</w:t>
      </w:r>
      <w:r w:rsidR="0001023C" w:rsidRPr="00BB0FE7">
        <w:rPr>
          <w:rFonts w:asciiTheme="minorHAnsi" w:hAnsiTheme="minorHAnsi" w:cstheme="minorHAnsi"/>
          <w:b/>
          <w:bCs/>
          <w:szCs w:val="22"/>
          <w:lang w:val="en-IE"/>
        </w:rPr>
        <w:t xml:space="preserve"> </w:t>
      </w:r>
      <w:hyperlink r:id="rId53" w:history="1">
        <w:r w:rsidR="0001023C" w:rsidRPr="00BB0FE7">
          <w:rPr>
            <w:rStyle w:val="Hyperlink"/>
            <w:rFonts w:asciiTheme="minorHAnsi" w:hAnsiTheme="minorHAnsi" w:cstheme="minorHAnsi"/>
            <w:b/>
            <w:bCs/>
            <w:szCs w:val="22"/>
            <w:lang w:val="en-IE"/>
          </w:rPr>
          <w:t>SDG02 TN-06</w:t>
        </w:r>
      </w:hyperlink>
      <w:r w:rsidR="0001023C" w:rsidRPr="002B215B">
        <w:rPr>
          <w:rStyle w:val="Hyperlink"/>
          <w:rFonts w:asciiTheme="minorHAnsi" w:hAnsiTheme="minorHAnsi" w:cstheme="minorHAnsi"/>
          <w:szCs w:val="22"/>
          <w:u w:val="none"/>
          <w:lang w:val="en-IE"/>
        </w:rPr>
        <w:t xml:space="preserve">, </w:t>
      </w:r>
      <w:r w:rsidR="0001023C" w:rsidRPr="002B2E42">
        <w:rPr>
          <w:rFonts w:asciiTheme="minorHAnsi" w:hAnsiTheme="minorHAnsi" w:cstheme="minorHAnsi"/>
          <w:szCs w:val="22"/>
        </w:rPr>
        <w:t>and building regulations;</w:t>
      </w:r>
    </w:p>
    <w:p w14:paraId="34AE1153" w14:textId="3C0B77AF" w:rsidR="0001023C" w:rsidRPr="00FE3E49" w:rsidRDefault="0001023C" w:rsidP="00034298">
      <w:pPr>
        <w:pStyle w:val="ListParagraph"/>
        <w:numPr>
          <w:ilvl w:val="0"/>
          <w:numId w:val="21"/>
        </w:numPr>
        <w:jc w:val="both"/>
        <w:rPr>
          <w:rFonts w:asciiTheme="minorHAnsi" w:hAnsiTheme="minorHAnsi" w:cstheme="minorHAnsi"/>
          <w:szCs w:val="22"/>
        </w:rPr>
      </w:pPr>
      <w:r w:rsidRPr="00BB0FE7">
        <w:rPr>
          <w:rFonts w:asciiTheme="minorHAnsi" w:hAnsiTheme="minorHAnsi" w:cstheme="minorHAnsi"/>
          <w:szCs w:val="22"/>
        </w:rPr>
        <w:t xml:space="preserve">be </w:t>
      </w:r>
      <w:r w:rsidRPr="00BF457E">
        <w:rPr>
          <w:rFonts w:asciiTheme="minorHAnsi" w:hAnsiTheme="minorHAnsi" w:cstheme="minorHAnsi"/>
          <w:szCs w:val="22"/>
        </w:rPr>
        <w:t>responsible for installing any equipment, or placing and installing a fixed pod, or mobile unit on school grounds (in consultation and agreement with the Contracting Authority)</w:t>
      </w:r>
      <w:r w:rsidR="00CC16FA" w:rsidRPr="00BF457E">
        <w:rPr>
          <w:rFonts w:asciiTheme="minorHAnsi" w:hAnsiTheme="minorHAnsi" w:cstheme="minorHAnsi"/>
          <w:szCs w:val="22"/>
        </w:rPr>
        <w:t xml:space="preserve"> in line with the Delivery</w:t>
      </w:r>
      <w:r w:rsidR="00CC16FA">
        <w:rPr>
          <w:rFonts w:asciiTheme="minorHAnsi" w:hAnsiTheme="minorHAnsi" w:cstheme="minorHAnsi"/>
          <w:szCs w:val="22"/>
        </w:rPr>
        <w:t xml:space="preserve"> Method selected by the Contracting Authority in section 1.2 of the CFT</w:t>
      </w:r>
      <w:r w:rsidR="00BF457E">
        <w:rPr>
          <w:rFonts w:asciiTheme="minorHAnsi" w:hAnsiTheme="minorHAnsi" w:cstheme="minorHAnsi"/>
          <w:szCs w:val="22"/>
        </w:rPr>
        <w:t>.</w:t>
      </w:r>
      <w:r w:rsidRPr="00FE3E49">
        <w:rPr>
          <w:rFonts w:asciiTheme="minorHAnsi" w:hAnsiTheme="minorHAnsi" w:cstheme="minorHAnsi"/>
          <w:szCs w:val="22"/>
        </w:rPr>
        <w:t xml:space="preserve"> Any proposed installations </w:t>
      </w:r>
      <w:r w:rsidRPr="00FE3E49">
        <w:rPr>
          <w:rFonts w:asciiTheme="minorHAnsi" w:hAnsiTheme="minorHAnsi" w:cstheme="minorHAnsi"/>
          <w:b/>
          <w:szCs w:val="22"/>
          <w:u w:val="single"/>
        </w:rPr>
        <w:t>must</w:t>
      </w:r>
      <w:r w:rsidRPr="00FE3E49">
        <w:rPr>
          <w:rFonts w:asciiTheme="minorHAnsi" w:hAnsiTheme="minorHAnsi" w:cstheme="minorHAnsi"/>
          <w:szCs w:val="22"/>
        </w:rPr>
        <w:t xml:space="preserve"> fully comply with Department of Education Technical Note Guidance </w:t>
      </w:r>
      <w:hyperlink r:id="rId54" w:history="1">
        <w:r w:rsidRPr="00FE3E49">
          <w:rPr>
            <w:rStyle w:val="Hyperlink"/>
            <w:rFonts w:asciiTheme="minorHAnsi" w:hAnsiTheme="minorHAnsi" w:cstheme="minorHAnsi"/>
            <w:b/>
            <w:bCs/>
            <w:szCs w:val="22"/>
            <w:lang w:val="en-IE"/>
          </w:rPr>
          <w:t>SDG02 TN-06</w:t>
        </w:r>
      </w:hyperlink>
      <w:r w:rsidRPr="00FE3E49">
        <w:rPr>
          <w:rFonts w:asciiTheme="minorHAnsi" w:hAnsiTheme="minorHAnsi" w:cstheme="minorHAnsi"/>
          <w:b/>
          <w:bCs/>
          <w:szCs w:val="22"/>
        </w:rPr>
        <w:t>.</w:t>
      </w:r>
      <w:r w:rsidR="00BF457E">
        <w:rPr>
          <w:rFonts w:asciiTheme="minorHAnsi" w:hAnsiTheme="minorHAnsi" w:cstheme="minorHAnsi"/>
          <w:szCs w:val="22"/>
        </w:rPr>
        <w:t xml:space="preserve"> </w:t>
      </w:r>
      <w:r w:rsidRPr="00FE3E49">
        <w:rPr>
          <w:rFonts w:asciiTheme="minorHAnsi" w:hAnsiTheme="minorHAnsi" w:cstheme="minorHAnsi"/>
          <w:szCs w:val="22"/>
        </w:rPr>
        <w:t xml:space="preserve">The fitting out of the proposed area and any other associated area to meet the requirements </w:t>
      </w:r>
      <w:r w:rsidRPr="00FE3E49">
        <w:rPr>
          <w:rFonts w:asciiTheme="minorHAnsi" w:hAnsiTheme="minorHAnsi" w:cstheme="minorHAnsi"/>
          <w:szCs w:val="22"/>
        </w:rPr>
        <w:lastRenderedPageBreak/>
        <w:t xml:space="preserve">of </w:t>
      </w:r>
      <w:hyperlink r:id="rId55" w:history="1">
        <w:r w:rsidR="002B215B" w:rsidRPr="002B215B">
          <w:rPr>
            <w:rStyle w:val="Hyperlink"/>
            <w:rFonts w:asciiTheme="minorHAnsi" w:hAnsiTheme="minorHAnsi" w:cstheme="minorHAnsi"/>
            <w:b/>
            <w:bCs/>
            <w:szCs w:val="22"/>
            <w:lang w:val="en-IE"/>
          </w:rPr>
          <w:t>SDG02 TN-06</w:t>
        </w:r>
      </w:hyperlink>
      <w:r w:rsidRPr="00FE3E49">
        <w:rPr>
          <w:rFonts w:asciiTheme="minorHAnsi" w:hAnsiTheme="minorHAnsi" w:cstheme="minorHAnsi"/>
          <w:szCs w:val="22"/>
        </w:rPr>
        <w:t xml:space="preserve">, the Building Regulations and </w:t>
      </w:r>
      <w:r w:rsidR="009D382B">
        <w:rPr>
          <w:rFonts w:asciiTheme="minorHAnsi" w:hAnsiTheme="minorHAnsi" w:cstheme="minorHAnsi"/>
          <w:szCs w:val="22"/>
        </w:rPr>
        <w:t>Food legislation</w:t>
      </w:r>
      <w:r w:rsidRPr="00FE3E49">
        <w:rPr>
          <w:rFonts w:asciiTheme="minorHAnsi" w:hAnsiTheme="minorHAnsi" w:cstheme="minorHAnsi"/>
          <w:szCs w:val="22"/>
        </w:rPr>
        <w:t xml:space="preserve">, will be the sole responsibility of the successful Tenderer and all associated costs </w:t>
      </w:r>
      <w:r w:rsidRPr="00FE3E49">
        <w:rPr>
          <w:rFonts w:asciiTheme="minorHAnsi" w:hAnsiTheme="minorHAnsi" w:cstheme="minorHAnsi"/>
          <w:b/>
          <w:szCs w:val="22"/>
          <w:u w:val="single"/>
        </w:rPr>
        <w:t>must</w:t>
      </w:r>
      <w:r w:rsidRPr="00FE3E49">
        <w:rPr>
          <w:rFonts w:asciiTheme="minorHAnsi" w:hAnsiTheme="minorHAnsi" w:cstheme="minorHAnsi"/>
          <w:szCs w:val="22"/>
        </w:rPr>
        <w:t xml:space="preserve"> be borne by them. </w:t>
      </w:r>
    </w:p>
    <w:p w14:paraId="14DB7CFD" w14:textId="0C2DB988" w:rsidR="0001023C" w:rsidRPr="00BB0FE7" w:rsidRDefault="0001023C">
      <w:pPr>
        <w:jc w:val="both"/>
        <w:rPr>
          <w:rFonts w:asciiTheme="minorHAnsi" w:hAnsiTheme="minorHAnsi" w:cstheme="minorHAnsi"/>
          <w:szCs w:val="22"/>
        </w:rPr>
      </w:pPr>
      <w:r w:rsidRPr="00BB0FE7">
        <w:rPr>
          <w:rFonts w:asciiTheme="minorHAnsi" w:hAnsiTheme="minorHAnsi" w:cstheme="minorHAnsi"/>
          <w:szCs w:val="22"/>
        </w:rPr>
        <w:t>Where</w:t>
      </w:r>
      <w:r w:rsidR="00181E24">
        <w:rPr>
          <w:rFonts w:asciiTheme="minorHAnsi" w:hAnsiTheme="minorHAnsi" w:cstheme="minorHAnsi"/>
          <w:szCs w:val="22"/>
        </w:rPr>
        <w:t>:</w:t>
      </w:r>
    </w:p>
    <w:p w14:paraId="7081978E" w14:textId="2C2C3105" w:rsidR="0001023C" w:rsidRPr="00AF7D0E" w:rsidRDefault="0001023C" w:rsidP="00034298">
      <w:pPr>
        <w:pStyle w:val="ListParagraph"/>
        <w:numPr>
          <w:ilvl w:val="0"/>
          <w:numId w:val="21"/>
        </w:numPr>
        <w:jc w:val="both"/>
        <w:rPr>
          <w:rFonts w:asciiTheme="minorHAnsi" w:hAnsiTheme="minorHAnsi" w:cstheme="minorHAnsi"/>
          <w:szCs w:val="22"/>
        </w:rPr>
      </w:pPr>
      <w:r w:rsidRPr="00D70DA0">
        <w:rPr>
          <w:rFonts w:asciiTheme="minorHAnsi" w:hAnsiTheme="minorHAnsi" w:cstheme="minorHAnsi"/>
          <w:szCs w:val="22"/>
        </w:rPr>
        <w:t xml:space="preserve">an external Pod Facility is integral to the </w:t>
      </w:r>
      <w:r w:rsidR="0067564D" w:rsidRPr="00D70DA0">
        <w:rPr>
          <w:rFonts w:asciiTheme="minorHAnsi" w:hAnsiTheme="minorHAnsi" w:cstheme="minorHAnsi"/>
          <w:szCs w:val="22"/>
        </w:rPr>
        <w:t>S</w:t>
      </w:r>
      <w:r w:rsidRPr="00D70DA0">
        <w:rPr>
          <w:rFonts w:asciiTheme="minorHAnsi" w:hAnsiTheme="minorHAnsi" w:cstheme="minorHAnsi"/>
          <w:szCs w:val="22"/>
        </w:rPr>
        <w:t>ervice</w:t>
      </w:r>
      <w:r w:rsidR="0067564D" w:rsidRPr="00D70DA0">
        <w:rPr>
          <w:rFonts w:asciiTheme="minorHAnsi" w:hAnsiTheme="minorHAnsi" w:cstheme="minorHAnsi"/>
          <w:szCs w:val="22"/>
        </w:rPr>
        <w:t xml:space="preserve"> requirement as set out in section 1.2 of the CFT and Appendix 1</w:t>
      </w:r>
      <w:r w:rsidRPr="00D70DA0">
        <w:rPr>
          <w:rFonts w:asciiTheme="minorHAnsi" w:hAnsiTheme="minorHAnsi" w:cstheme="minorHAnsi"/>
          <w:szCs w:val="22"/>
        </w:rPr>
        <w:t xml:space="preserve">, the proposed location of regeneration facilities must comply with all </w:t>
      </w:r>
      <w:r w:rsidR="009D382B" w:rsidRPr="00D70DA0">
        <w:rPr>
          <w:rFonts w:asciiTheme="minorHAnsi" w:hAnsiTheme="minorHAnsi" w:cstheme="minorHAnsi"/>
          <w:szCs w:val="22"/>
        </w:rPr>
        <w:t>Food legislation</w:t>
      </w:r>
      <w:r w:rsidRPr="00D70DA0">
        <w:rPr>
          <w:rFonts w:asciiTheme="minorHAnsi" w:hAnsiTheme="minorHAnsi" w:cstheme="minorHAnsi"/>
          <w:szCs w:val="22"/>
        </w:rPr>
        <w:t>, Building Regulations and the Department of Education Technical Note Guidance</w:t>
      </w:r>
      <w:r w:rsidRPr="00D70DA0">
        <w:rPr>
          <w:rFonts w:asciiTheme="minorHAnsi" w:hAnsiTheme="minorHAnsi" w:cstheme="minorHAnsi"/>
          <w:b/>
          <w:bCs/>
          <w:szCs w:val="22"/>
        </w:rPr>
        <w:t xml:space="preserve"> </w:t>
      </w:r>
      <w:hyperlink r:id="rId56" w:history="1">
        <w:r w:rsidRPr="00D70DA0">
          <w:rPr>
            <w:rStyle w:val="Hyperlink"/>
            <w:rFonts w:asciiTheme="minorHAnsi" w:hAnsiTheme="minorHAnsi" w:cstheme="minorHAnsi"/>
            <w:b/>
            <w:bCs/>
            <w:szCs w:val="22"/>
            <w:lang w:val="en-IE"/>
          </w:rPr>
          <w:t>SDG02 TN 06</w:t>
        </w:r>
      </w:hyperlink>
      <w:r w:rsidRPr="00D70DA0">
        <w:rPr>
          <w:rFonts w:asciiTheme="minorHAnsi" w:hAnsiTheme="minorHAnsi" w:cstheme="minorHAnsi"/>
          <w:b/>
          <w:bCs/>
          <w:szCs w:val="22"/>
          <w:lang w:val="en-IE"/>
        </w:rPr>
        <w:t>;</w:t>
      </w:r>
    </w:p>
    <w:p w14:paraId="3563F396" w14:textId="66B60EBE" w:rsidR="00F24A12" w:rsidRPr="00AF7D0E" w:rsidRDefault="0001023C" w:rsidP="00034298">
      <w:pPr>
        <w:pStyle w:val="ListParagraph"/>
        <w:numPr>
          <w:ilvl w:val="0"/>
          <w:numId w:val="21"/>
        </w:numPr>
        <w:jc w:val="both"/>
        <w:rPr>
          <w:rFonts w:asciiTheme="minorHAnsi" w:hAnsiTheme="minorHAnsi" w:cstheme="minorHAnsi"/>
          <w:szCs w:val="22"/>
          <w:lang w:val="en-IE"/>
        </w:rPr>
      </w:pPr>
      <w:r w:rsidRPr="00BB0FE7">
        <w:rPr>
          <w:rFonts w:asciiTheme="minorHAnsi" w:hAnsiTheme="minorHAnsi" w:cstheme="minorHAnsi"/>
          <w:szCs w:val="22"/>
          <w:lang w:val="en-IE"/>
        </w:rPr>
        <w:t xml:space="preserve">the installation of regeneration ovens within the school building is integral </w:t>
      </w:r>
      <w:r w:rsidR="0067564D" w:rsidRPr="00BB0FE7">
        <w:rPr>
          <w:rFonts w:asciiTheme="minorHAnsi" w:hAnsiTheme="minorHAnsi" w:cstheme="minorHAnsi"/>
          <w:szCs w:val="22"/>
        </w:rPr>
        <w:t xml:space="preserve">to the </w:t>
      </w:r>
      <w:r w:rsidR="0067564D">
        <w:rPr>
          <w:rFonts w:asciiTheme="minorHAnsi" w:hAnsiTheme="minorHAnsi" w:cstheme="minorHAnsi"/>
          <w:szCs w:val="22"/>
        </w:rPr>
        <w:t>S</w:t>
      </w:r>
      <w:r w:rsidR="0067564D" w:rsidRPr="00BB0FE7">
        <w:rPr>
          <w:rFonts w:asciiTheme="minorHAnsi" w:hAnsiTheme="minorHAnsi" w:cstheme="minorHAnsi"/>
          <w:szCs w:val="22"/>
        </w:rPr>
        <w:t>ervice</w:t>
      </w:r>
      <w:r w:rsidR="0067564D">
        <w:rPr>
          <w:rFonts w:asciiTheme="minorHAnsi" w:hAnsiTheme="minorHAnsi" w:cstheme="minorHAnsi"/>
          <w:szCs w:val="22"/>
        </w:rPr>
        <w:t xml:space="preserve"> requirement as set out in section 1.2 of the CFT and Appendix 1</w:t>
      </w:r>
      <w:r w:rsidRPr="00FE3E49">
        <w:rPr>
          <w:rFonts w:asciiTheme="minorHAnsi" w:hAnsiTheme="minorHAnsi" w:cstheme="minorHAnsi"/>
          <w:szCs w:val="22"/>
          <w:lang w:val="en-IE"/>
        </w:rPr>
        <w:t xml:space="preserve">, the proposed location of regeneration facilities </w:t>
      </w:r>
      <w:r w:rsidRPr="00FE3E49">
        <w:rPr>
          <w:rFonts w:asciiTheme="minorHAnsi" w:hAnsiTheme="minorHAnsi" w:cstheme="minorHAnsi"/>
          <w:szCs w:val="22"/>
          <w:u w:val="single"/>
          <w:lang w:val="en-IE"/>
        </w:rPr>
        <w:t>must</w:t>
      </w:r>
      <w:r w:rsidRPr="00FE3E49">
        <w:rPr>
          <w:rFonts w:asciiTheme="minorHAnsi" w:hAnsiTheme="minorHAnsi" w:cstheme="minorHAnsi"/>
          <w:szCs w:val="22"/>
          <w:lang w:val="en-IE"/>
        </w:rPr>
        <w:t xml:space="preserve"> comply with </w:t>
      </w:r>
      <w:r w:rsidRPr="00FE3E49">
        <w:rPr>
          <w:rFonts w:asciiTheme="minorHAnsi" w:hAnsiTheme="minorHAnsi" w:cstheme="minorHAnsi"/>
          <w:szCs w:val="22"/>
        </w:rPr>
        <w:t xml:space="preserve">all </w:t>
      </w:r>
      <w:r w:rsidR="009D382B">
        <w:rPr>
          <w:rFonts w:asciiTheme="minorHAnsi" w:hAnsiTheme="minorHAnsi" w:cstheme="minorHAnsi"/>
          <w:szCs w:val="22"/>
        </w:rPr>
        <w:t>Food legislation</w:t>
      </w:r>
      <w:r w:rsidRPr="00FE3E49">
        <w:rPr>
          <w:rFonts w:asciiTheme="minorHAnsi" w:hAnsiTheme="minorHAnsi" w:cstheme="minorHAnsi"/>
          <w:szCs w:val="22"/>
        </w:rPr>
        <w:t>, Building Regulations and the Department of Education Technical Note Guidance</w:t>
      </w:r>
      <w:r w:rsidRPr="00FE3E49">
        <w:rPr>
          <w:rFonts w:asciiTheme="minorHAnsi" w:hAnsiTheme="minorHAnsi" w:cstheme="minorHAnsi"/>
          <w:b/>
          <w:bCs/>
          <w:szCs w:val="22"/>
        </w:rPr>
        <w:t xml:space="preserve"> </w:t>
      </w:r>
      <w:hyperlink r:id="rId57" w:history="1">
        <w:r w:rsidRPr="00FE3E49">
          <w:rPr>
            <w:rStyle w:val="Hyperlink"/>
            <w:rFonts w:asciiTheme="minorHAnsi" w:hAnsiTheme="minorHAnsi" w:cstheme="minorHAnsi"/>
            <w:b/>
            <w:bCs/>
            <w:szCs w:val="22"/>
            <w:lang w:val="en-IE"/>
          </w:rPr>
          <w:t>SDG02 TN-06</w:t>
        </w:r>
      </w:hyperlink>
      <w:r w:rsidRPr="00FE3E49">
        <w:rPr>
          <w:rFonts w:asciiTheme="minorHAnsi" w:hAnsiTheme="minorHAnsi" w:cstheme="minorHAnsi"/>
          <w:b/>
          <w:bCs/>
          <w:szCs w:val="22"/>
        </w:rPr>
        <w:t>.</w:t>
      </w:r>
    </w:p>
    <w:p w14:paraId="36621368" w14:textId="79947326" w:rsidR="0001023C" w:rsidRPr="00E13928" w:rsidRDefault="00F24A12" w:rsidP="00034298">
      <w:pPr>
        <w:pStyle w:val="ListParagraph"/>
        <w:numPr>
          <w:ilvl w:val="0"/>
          <w:numId w:val="21"/>
        </w:numPr>
        <w:jc w:val="both"/>
        <w:rPr>
          <w:rFonts w:asciiTheme="minorHAnsi" w:hAnsiTheme="minorHAnsi" w:cstheme="minorHAnsi"/>
          <w:szCs w:val="22"/>
          <w:lang w:val="en-IE"/>
        </w:rPr>
      </w:pPr>
      <w:r w:rsidRPr="006F7326">
        <w:rPr>
          <w:rFonts w:asciiTheme="minorHAnsi" w:hAnsiTheme="minorHAnsi" w:cstheme="minorHAnsi"/>
          <w:szCs w:val="22"/>
          <w:lang w:val="en-IE"/>
        </w:rPr>
        <w:t>Signage</w:t>
      </w:r>
      <w:r w:rsidR="00320E82">
        <w:rPr>
          <w:rFonts w:asciiTheme="minorHAnsi" w:hAnsiTheme="minorHAnsi" w:cstheme="minorHAnsi"/>
          <w:szCs w:val="22"/>
          <w:lang w:val="en-IE"/>
        </w:rPr>
        <w:t>,</w:t>
      </w:r>
      <w:r w:rsidRPr="006F7326">
        <w:rPr>
          <w:rFonts w:asciiTheme="minorHAnsi" w:hAnsiTheme="minorHAnsi" w:cstheme="minorHAnsi"/>
          <w:szCs w:val="22"/>
          <w:lang w:val="en-IE"/>
        </w:rPr>
        <w:t xml:space="preserve"> i</w:t>
      </w:r>
      <w:r w:rsidR="007D31CC" w:rsidRPr="006F7326">
        <w:rPr>
          <w:rFonts w:asciiTheme="minorHAnsi" w:hAnsiTheme="minorHAnsi" w:cstheme="minorHAnsi"/>
          <w:szCs w:val="22"/>
          <w:lang w:val="en-IE"/>
        </w:rPr>
        <w:t>f</w:t>
      </w:r>
      <w:r w:rsidRPr="006F7326">
        <w:rPr>
          <w:rFonts w:asciiTheme="minorHAnsi" w:hAnsiTheme="minorHAnsi" w:cstheme="minorHAnsi"/>
          <w:szCs w:val="22"/>
          <w:lang w:val="en-IE"/>
        </w:rPr>
        <w:t xml:space="preserve"> required</w:t>
      </w:r>
      <w:r w:rsidR="00320E82">
        <w:rPr>
          <w:rFonts w:asciiTheme="minorHAnsi" w:hAnsiTheme="minorHAnsi" w:cstheme="minorHAnsi"/>
          <w:szCs w:val="22"/>
          <w:lang w:val="en-IE"/>
        </w:rPr>
        <w:t>,</w:t>
      </w:r>
      <w:r w:rsidRPr="006F7326">
        <w:rPr>
          <w:rFonts w:asciiTheme="minorHAnsi" w:hAnsiTheme="minorHAnsi" w:cstheme="minorHAnsi"/>
          <w:szCs w:val="22"/>
          <w:lang w:val="en-IE"/>
        </w:rPr>
        <w:t xml:space="preserve"> shall be in Irish and English.</w:t>
      </w:r>
    </w:p>
    <w:p w14:paraId="6B8F5C16" w14:textId="77777777" w:rsidR="0001023C" w:rsidRDefault="0001023C">
      <w:pPr>
        <w:jc w:val="both"/>
        <w:rPr>
          <w:rFonts w:asciiTheme="minorHAnsi" w:hAnsiTheme="minorHAnsi" w:cstheme="minorHAnsi"/>
          <w:szCs w:val="22"/>
        </w:rPr>
      </w:pPr>
      <w:r w:rsidRPr="005F7703">
        <w:rPr>
          <w:rFonts w:asciiTheme="minorHAnsi" w:hAnsiTheme="minorHAnsi" w:cstheme="minorHAnsi"/>
          <w:b/>
          <w:bCs/>
          <w:szCs w:val="22"/>
        </w:rPr>
        <w:t>For the avoidance of doubt,</w:t>
      </w:r>
      <w:r w:rsidRPr="005F7703">
        <w:rPr>
          <w:rFonts w:asciiTheme="minorHAnsi" w:hAnsiTheme="minorHAnsi" w:cstheme="minorHAnsi"/>
          <w:szCs w:val="22"/>
        </w:rPr>
        <w:t xml:space="preserve"> </w:t>
      </w:r>
    </w:p>
    <w:p w14:paraId="7DFB680B" w14:textId="6C9CC044" w:rsidR="002B215B" w:rsidRPr="00AF7D0E" w:rsidRDefault="0001023C" w:rsidP="00034298">
      <w:pPr>
        <w:pStyle w:val="ListParagraph"/>
        <w:numPr>
          <w:ilvl w:val="0"/>
          <w:numId w:val="22"/>
        </w:numPr>
        <w:jc w:val="both"/>
        <w:rPr>
          <w:rFonts w:asciiTheme="minorHAnsi" w:hAnsiTheme="minorHAnsi" w:cstheme="minorHAnsi"/>
          <w:szCs w:val="22"/>
        </w:rPr>
      </w:pPr>
      <w:r w:rsidRPr="005F7703">
        <w:rPr>
          <w:rFonts w:asciiTheme="minorHAnsi" w:hAnsiTheme="minorHAnsi" w:cstheme="minorHAnsi"/>
          <w:szCs w:val="22"/>
        </w:rPr>
        <w:t>The successful Tenderer will bear all costs associated with</w:t>
      </w:r>
      <w:r w:rsidR="007E6F38">
        <w:rPr>
          <w:rFonts w:asciiTheme="minorHAnsi" w:hAnsiTheme="minorHAnsi" w:cstheme="minorHAnsi"/>
          <w:szCs w:val="22"/>
        </w:rPr>
        <w:t xml:space="preserve"> any required works and </w:t>
      </w:r>
      <w:r w:rsidRPr="005F7703">
        <w:rPr>
          <w:rFonts w:asciiTheme="minorHAnsi" w:hAnsiTheme="minorHAnsi" w:cstheme="minorHAnsi"/>
          <w:szCs w:val="22"/>
        </w:rPr>
        <w:t xml:space="preserve">fit out of the designated area. The Contracting Authority </w:t>
      </w:r>
      <w:r w:rsidRPr="00AF7D0E">
        <w:rPr>
          <w:rFonts w:asciiTheme="minorHAnsi" w:hAnsiTheme="minorHAnsi" w:cstheme="minorHAnsi"/>
          <w:szCs w:val="22"/>
        </w:rPr>
        <w:t>will not</w:t>
      </w:r>
      <w:r w:rsidRPr="005F7703">
        <w:rPr>
          <w:rFonts w:asciiTheme="minorHAnsi" w:hAnsiTheme="minorHAnsi" w:cstheme="minorHAnsi"/>
          <w:szCs w:val="22"/>
        </w:rPr>
        <w:t xml:space="preserve"> provide any additional compensation to the successful Tenderer for any costs that they may incur in fitting out of the designated area or in meeting their legal statutory obligations in delivering the </w:t>
      </w:r>
      <w:r w:rsidR="0067564D">
        <w:rPr>
          <w:rFonts w:asciiTheme="minorHAnsi" w:hAnsiTheme="minorHAnsi" w:cstheme="minorHAnsi"/>
          <w:szCs w:val="22"/>
        </w:rPr>
        <w:t>S</w:t>
      </w:r>
      <w:r w:rsidRPr="005F7703">
        <w:rPr>
          <w:rFonts w:asciiTheme="minorHAnsi" w:hAnsiTheme="minorHAnsi" w:cstheme="minorHAnsi"/>
          <w:szCs w:val="22"/>
        </w:rPr>
        <w:t>ervice</w:t>
      </w:r>
      <w:r w:rsidR="0067564D">
        <w:rPr>
          <w:rFonts w:asciiTheme="minorHAnsi" w:hAnsiTheme="minorHAnsi" w:cstheme="minorHAnsi"/>
          <w:szCs w:val="22"/>
        </w:rPr>
        <w:t>;</w:t>
      </w:r>
      <w:r w:rsidRPr="005F7703">
        <w:rPr>
          <w:rFonts w:asciiTheme="minorHAnsi" w:hAnsiTheme="minorHAnsi" w:cstheme="minorHAnsi"/>
          <w:szCs w:val="22"/>
        </w:rPr>
        <w:t xml:space="preserve"> </w:t>
      </w:r>
    </w:p>
    <w:p w14:paraId="68D5E18B" w14:textId="5923EC2E" w:rsidR="002B215B" w:rsidRPr="00AF7D0E" w:rsidRDefault="00F45CA0" w:rsidP="00034298">
      <w:pPr>
        <w:pStyle w:val="ListParagraph"/>
        <w:numPr>
          <w:ilvl w:val="0"/>
          <w:numId w:val="22"/>
        </w:numPr>
        <w:jc w:val="both"/>
        <w:rPr>
          <w:rFonts w:asciiTheme="minorHAnsi" w:hAnsiTheme="minorHAnsi" w:cstheme="minorHAnsi"/>
          <w:szCs w:val="22"/>
        </w:rPr>
      </w:pPr>
      <w:r w:rsidRPr="00134977">
        <w:rPr>
          <w:rFonts w:asciiTheme="minorHAnsi" w:hAnsiTheme="minorHAnsi" w:cstheme="minorHAnsi"/>
          <w:szCs w:val="22"/>
        </w:rPr>
        <w:t xml:space="preserve">Required works may not be only confined to the designated area and may extend to include building works to the wider fabric of the school building or its environs. For example, it may be necessary to provide an upgrade to electrical supply or other such utility or Mechanical and Electrical services in order to meet the usage requirements of the tenderers chosen meal delivery mechanism. The Contracting Authority </w:t>
      </w:r>
      <w:r w:rsidRPr="00AF7D0E">
        <w:rPr>
          <w:rFonts w:asciiTheme="minorHAnsi" w:hAnsiTheme="minorHAnsi" w:cstheme="minorHAnsi"/>
          <w:szCs w:val="22"/>
        </w:rPr>
        <w:t>will not</w:t>
      </w:r>
      <w:r w:rsidRPr="00134977">
        <w:rPr>
          <w:rFonts w:asciiTheme="minorHAnsi" w:hAnsiTheme="minorHAnsi" w:cstheme="minorHAnsi"/>
          <w:szCs w:val="22"/>
        </w:rPr>
        <w:t xml:space="preserve"> provide any additional compensation to the successful Tenderer for any costs that they may incur because of these upgrades</w:t>
      </w:r>
      <w:r w:rsidR="00134977">
        <w:rPr>
          <w:rFonts w:asciiTheme="minorHAnsi" w:hAnsiTheme="minorHAnsi" w:cstheme="minorHAnsi"/>
          <w:szCs w:val="22"/>
        </w:rPr>
        <w:t>;</w:t>
      </w:r>
    </w:p>
    <w:p w14:paraId="3578E374" w14:textId="77777777" w:rsidR="0001023C" w:rsidRPr="005F7703" w:rsidRDefault="0001023C" w:rsidP="00034298">
      <w:pPr>
        <w:pStyle w:val="ListParagraph"/>
        <w:numPr>
          <w:ilvl w:val="0"/>
          <w:numId w:val="22"/>
        </w:numPr>
        <w:jc w:val="both"/>
        <w:rPr>
          <w:rFonts w:asciiTheme="minorHAnsi" w:hAnsiTheme="minorHAnsi" w:cstheme="minorHAnsi"/>
          <w:szCs w:val="22"/>
        </w:rPr>
      </w:pPr>
      <w:r>
        <w:rPr>
          <w:rFonts w:asciiTheme="minorHAnsi" w:hAnsiTheme="minorHAnsi" w:cstheme="minorHAnsi"/>
          <w:szCs w:val="22"/>
        </w:rPr>
        <w:t>U</w:t>
      </w:r>
      <w:r w:rsidRPr="005F7703">
        <w:rPr>
          <w:rFonts w:asciiTheme="minorHAnsi" w:hAnsiTheme="minorHAnsi" w:cstheme="minorHAnsi"/>
          <w:szCs w:val="22"/>
        </w:rPr>
        <w:t>pon termination of the contract, the successful Tenderer will be responsible for returning the proposed and used area(s) to its original state and removing all equipment in time for the commencement of a new contract, apart from any necessary fixtures and fitting works unless agreed otherwise.</w:t>
      </w:r>
    </w:p>
    <w:bookmarkEnd w:id="9"/>
    <w:p w14:paraId="79BAB334" w14:textId="4B70D506" w:rsidR="00540470" w:rsidRPr="00540470" w:rsidRDefault="002E0800" w:rsidP="00895A8A">
      <w:pPr>
        <w:pStyle w:val="Heading3"/>
        <w:spacing w:after="120"/>
      </w:pPr>
      <w:r w:rsidRPr="00895A8A">
        <w:t>6.</w:t>
      </w:r>
      <w:r w:rsidR="00540470" w:rsidRPr="00895A8A">
        <w:t>9.</w:t>
      </w:r>
      <w:r w:rsidR="00540470" w:rsidRPr="00895A8A">
        <w:tab/>
        <w:t>Heat, Light, Gas &amp; Water Contribution</w:t>
      </w:r>
    </w:p>
    <w:p w14:paraId="669669DE" w14:textId="77777777" w:rsidR="002336DE" w:rsidRDefault="00F45CA0" w:rsidP="00A9467F">
      <w:pPr>
        <w:jc w:val="both"/>
        <w:rPr>
          <w:lang w:val="en-IE"/>
        </w:rPr>
      </w:pPr>
      <w:r w:rsidRPr="00134977">
        <w:rPr>
          <w:lang w:val="en-IE"/>
        </w:rPr>
        <w:t>Where meals are prepared or re-heated on-site and school utilities are used, a contribution agreement will be negotiated between the school and successful Tenderer which shall cover the full energy usage</w:t>
      </w:r>
      <w:r w:rsidR="000414DB">
        <w:rPr>
          <w:lang w:val="en-IE"/>
        </w:rPr>
        <w:t xml:space="preserve"> (including Electricity and Gas) and any water charges</w:t>
      </w:r>
      <w:r w:rsidRPr="00134977">
        <w:rPr>
          <w:lang w:val="en-IE"/>
        </w:rPr>
        <w:t xml:space="preserve"> incurred</w:t>
      </w:r>
      <w:r w:rsidR="000414DB">
        <w:rPr>
          <w:lang w:val="en-IE"/>
        </w:rPr>
        <w:t xml:space="preserve"> in the provision of the Services.</w:t>
      </w:r>
    </w:p>
    <w:p w14:paraId="7AA6A0B1" w14:textId="14F71968" w:rsidR="00F74C3C" w:rsidRPr="009F00B8" w:rsidRDefault="000414DB" w:rsidP="00A9467F">
      <w:pPr>
        <w:jc w:val="both"/>
        <w:rPr>
          <w:lang w:val="en-IE"/>
        </w:rPr>
      </w:pPr>
      <w:r>
        <w:rPr>
          <w:lang w:val="en-IE"/>
        </w:rPr>
        <w:t xml:space="preserve"> </w:t>
      </w:r>
    </w:p>
    <w:p w14:paraId="656FA2FB" w14:textId="30791D1A" w:rsidR="008C3B22" w:rsidRDefault="008C3B22" w:rsidP="00230E48">
      <w:pPr>
        <w:pStyle w:val="Heading2"/>
        <w:numPr>
          <w:ilvl w:val="0"/>
          <w:numId w:val="25"/>
        </w:numPr>
        <w:spacing w:before="0" w:after="120"/>
        <w:jc w:val="both"/>
      </w:pPr>
      <w:r>
        <w:t xml:space="preserve">Property Licence </w:t>
      </w:r>
    </w:p>
    <w:p w14:paraId="6FC1BD4C" w14:textId="2AFEBCDD" w:rsidR="00E13928" w:rsidRPr="00906D2C" w:rsidRDefault="00906D2C" w:rsidP="00E13928">
      <w:pPr>
        <w:jc w:val="both"/>
        <w:rPr>
          <w:rFonts w:asciiTheme="minorHAnsi" w:hAnsiTheme="minorHAnsi" w:cstheme="minorHAnsi"/>
          <w:color w:val="000000" w:themeColor="text1"/>
          <w:szCs w:val="22"/>
          <w:lang w:val="en-IE"/>
        </w:rPr>
      </w:pPr>
      <w:r w:rsidRPr="00906D2C">
        <w:rPr>
          <w:rFonts w:asciiTheme="minorHAnsi" w:hAnsiTheme="minorHAnsi" w:cstheme="minorHAnsi"/>
          <w:color w:val="000000" w:themeColor="text1"/>
          <w:szCs w:val="22"/>
          <w:lang w:val="en-IE"/>
        </w:rPr>
        <w:t xml:space="preserve">Where the Contracting Authority has selected Delivery Method 2, 3 or 4 in section 1.2 of the CFT the successful Tenderer will be required to execute and enter into the Licence (including the </w:t>
      </w:r>
      <w:r w:rsidR="0038271B">
        <w:rPr>
          <w:rFonts w:asciiTheme="minorHAnsi" w:hAnsiTheme="minorHAnsi" w:cstheme="minorHAnsi"/>
          <w:color w:val="000000" w:themeColor="text1"/>
          <w:szCs w:val="22"/>
          <w:lang w:val="en-IE"/>
        </w:rPr>
        <w:t>D</w:t>
      </w:r>
      <w:r w:rsidRPr="00906D2C">
        <w:rPr>
          <w:rFonts w:asciiTheme="minorHAnsi" w:hAnsiTheme="minorHAnsi" w:cstheme="minorHAnsi"/>
          <w:color w:val="000000" w:themeColor="text1"/>
          <w:szCs w:val="22"/>
          <w:lang w:val="en-IE"/>
        </w:rPr>
        <w:t xml:space="preserve">eed of </w:t>
      </w:r>
      <w:r w:rsidR="0038271B">
        <w:rPr>
          <w:rFonts w:asciiTheme="minorHAnsi" w:hAnsiTheme="minorHAnsi" w:cstheme="minorHAnsi"/>
          <w:color w:val="000000" w:themeColor="text1"/>
          <w:szCs w:val="22"/>
          <w:lang w:val="en-IE"/>
        </w:rPr>
        <w:t>R</w:t>
      </w:r>
      <w:r w:rsidRPr="00906D2C">
        <w:rPr>
          <w:rFonts w:asciiTheme="minorHAnsi" w:hAnsiTheme="minorHAnsi" w:cstheme="minorHAnsi"/>
          <w:color w:val="000000" w:themeColor="text1"/>
          <w:szCs w:val="22"/>
          <w:lang w:val="en-IE"/>
        </w:rPr>
        <w:t xml:space="preserve">enunciation) with the owners of the school premises as attached at Appendix </w:t>
      </w:r>
      <w:r w:rsidR="0038271B">
        <w:rPr>
          <w:rFonts w:asciiTheme="minorHAnsi" w:hAnsiTheme="minorHAnsi" w:cstheme="minorHAnsi"/>
          <w:color w:val="000000" w:themeColor="text1"/>
          <w:szCs w:val="22"/>
          <w:lang w:val="en-IE"/>
        </w:rPr>
        <w:t>7</w:t>
      </w:r>
      <w:r w:rsidRPr="00906D2C">
        <w:rPr>
          <w:rFonts w:asciiTheme="minorHAnsi" w:hAnsiTheme="minorHAnsi" w:cstheme="minorHAnsi"/>
          <w:color w:val="000000" w:themeColor="text1"/>
          <w:szCs w:val="22"/>
          <w:lang w:val="en-IE"/>
        </w:rPr>
        <w:t xml:space="preserve"> in addition to and at the same time as executing the Services Contract</w:t>
      </w:r>
      <w:r w:rsidR="00E13928" w:rsidRPr="00E13928">
        <w:rPr>
          <w:rFonts w:asciiTheme="minorHAnsi" w:hAnsiTheme="minorHAnsi" w:cstheme="minorHAnsi"/>
          <w:color w:val="000000" w:themeColor="text1"/>
          <w:szCs w:val="22"/>
        </w:rPr>
        <w:t>.</w:t>
      </w:r>
    </w:p>
    <w:p w14:paraId="4D919AAC" w14:textId="0386E41F" w:rsidR="00C966D1" w:rsidRPr="00E13928" w:rsidRDefault="00C966D1" w:rsidP="00E13928">
      <w:pPr>
        <w:jc w:val="both"/>
        <w:rPr>
          <w:rFonts w:asciiTheme="minorHAnsi" w:hAnsiTheme="minorHAnsi" w:cstheme="minorHAnsi"/>
          <w:color w:val="000000" w:themeColor="text1"/>
          <w:szCs w:val="22"/>
        </w:rPr>
      </w:pPr>
      <w:r w:rsidRPr="00E13928">
        <w:rPr>
          <w:rFonts w:asciiTheme="minorHAnsi" w:hAnsiTheme="minorHAnsi" w:cstheme="minorHAnsi"/>
          <w:color w:val="000000" w:themeColor="text1"/>
          <w:szCs w:val="22"/>
        </w:rPr>
        <w:t xml:space="preserve">The Services Contract and the Licence will </w:t>
      </w:r>
      <w:r w:rsidR="005F7907" w:rsidRPr="00E13928">
        <w:rPr>
          <w:rFonts w:asciiTheme="minorHAnsi" w:hAnsiTheme="minorHAnsi" w:cstheme="minorHAnsi"/>
          <w:color w:val="000000" w:themeColor="text1"/>
          <w:szCs w:val="22"/>
        </w:rPr>
        <w:t xml:space="preserve">run </w:t>
      </w:r>
      <w:r w:rsidR="00A4629A" w:rsidRPr="00E13928">
        <w:rPr>
          <w:rFonts w:asciiTheme="minorHAnsi" w:hAnsiTheme="minorHAnsi" w:cstheme="minorHAnsi"/>
          <w:color w:val="000000" w:themeColor="text1"/>
          <w:szCs w:val="22"/>
        </w:rPr>
        <w:t xml:space="preserve">concurrently </w:t>
      </w:r>
      <w:r w:rsidR="005F7907" w:rsidRPr="00E13928">
        <w:rPr>
          <w:rFonts w:asciiTheme="minorHAnsi" w:hAnsiTheme="minorHAnsi" w:cstheme="minorHAnsi"/>
          <w:color w:val="000000" w:themeColor="text1"/>
          <w:szCs w:val="22"/>
        </w:rPr>
        <w:t xml:space="preserve">and </w:t>
      </w:r>
      <w:r w:rsidRPr="00E13928">
        <w:rPr>
          <w:rFonts w:asciiTheme="minorHAnsi" w:hAnsiTheme="minorHAnsi" w:cstheme="minorHAnsi"/>
          <w:color w:val="000000" w:themeColor="text1"/>
          <w:szCs w:val="22"/>
        </w:rPr>
        <w:t xml:space="preserve">remain in </w:t>
      </w:r>
      <w:r w:rsidR="005F7907" w:rsidRPr="00E13928">
        <w:rPr>
          <w:rFonts w:asciiTheme="minorHAnsi" w:hAnsiTheme="minorHAnsi" w:cstheme="minorHAnsi"/>
          <w:color w:val="000000" w:themeColor="text1"/>
          <w:szCs w:val="22"/>
        </w:rPr>
        <w:t>effect for the duration of the t</w:t>
      </w:r>
      <w:r w:rsidRPr="00E13928">
        <w:rPr>
          <w:rFonts w:asciiTheme="minorHAnsi" w:hAnsiTheme="minorHAnsi" w:cstheme="minorHAnsi"/>
          <w:color w:val="000000" w:themeColor="text1"/>
          <w:szCs w:val="22"/>
        </w:rPr>
        <w:t xml:space="preserve">erm </w:t>
      </w:r>
      <w:r w:rsidR="005F7907" w:rsidRPr="00E13928">
        <w:rPr>
          <w:rFonts w:asciiTheme="minorHAnsi" w:hAnsiTheme="minorHAnsi" w:cstheme="minorHAnsi"/>
          <w:color w:val="000000" w:themeColor="text1"/>
          <w:szCs w:val="22"/>
        </w:rPr>
        <w:t>specified in each agreement (</w:t>
      </w:r>
      <w:r w:rsidRPr="00E13928">
        <w:rPr>
          <w:rFonts w:asciiTheme="minorHAnsi" w:hAnsiTheme="minorHAnsi" w:cstheme="minorHAnsi"/>
          <w:color w:val="000000" w:themeColor="text1"/>
          <w:szCs w:val="22"/>
        </w:rPr>
        <w:t>and any extensions</w:t>
      </w:r>
      <w:r w:rsidR="00A4629A" w:rsidRPr="00E13928">
        <w:rPr>
          <w:rFonts w:asciiTheme="minorHAnsi" w:hAnsiTheme="minorHAnsi" w:cstheme="minorHAnsi"/>
          <w:color w:val="000000" w:themeColor="text1"/>
          <w:szCs w:val="22"/>
        </w:rPr>
        <w:t xml:space="preserve"> thereof</w:t>
      </w:r>
      <w:r w:rsidR="005F7907" w:rsidRPr="00E13928">
        <w:rPr>
          <w:rFonts w:asciiTheme="minorHAnsi" w:hAnsiTheme="minorHAnsi" w:cstheme="minorHAnsi"/>
          <w:color w:val="000000" w:themeColor="text1"/>
          <w:szCs w:val="22"/>
        </w:rPr>
        <w:t>)</w:t>
      </w:r>
      <w:r w:rsidRPr="00E13928">
        <w:rPr>
          <w:rFonts w:asciiTheme="minorHAnsi" w:hAnsiTheme="minorHAnsi" w:cstheme="minorHAnsi"/>
          <w:color w:val="000000" w:themeColor="text1"/>
          <w:szCs w:val="22"/>
        </w:rPr>
        <w:t xml:space="preserve"> unless they are otherwise terminated in accordance with the provisions of th</w:t>
      </w:r>
      <w:r w:rsidR="005F7907" w:rsidRPr="00E13928">
        <w:rPr>
          <w:rFonts w:asciiTheme="minorHAnsi" w:hAnsiTheme="minorHAnsi" w:cstheme="minorHAnsi"/>
          <w:color w:val="000000" w:themeColor="text1"/>
          <w:szCs w:val="22"/>
        </w:rPr>
        <w:t xml:space="preserve">e Services Contract </w:t>
      </w:r>
      <w:r w:rsidRPr="00E13928">
        <w:rPr>
          <w:rFonts w:asciiTheme="minorHAnsi" w:hAnsiTheme="minorHAnsi" w:cstheme="minorHAnsi"/>
          <w:color w:val="000000" w:themeColor="text1"/>
          <w:szCs w:val="22"/>
        </w:rPr>
        <w:t>or the Licence or</w:t>
      </w:r>
      <w:r w:rsidR="005F7907" w:rsidRPr="00E13928">
        <w:rPr>
          <w:rFonts w:asciiTheme="minorHAnsi" w:hAnsiTheme="minorHAnsi" w:cstheme="minorHAnsi"/>
          <w:color w:val="000000" w:themeColor="text1"/>
          <w:szCs w:val="22"/>
        </w:rPr>
        <w:t xml:space="preserve"> are </w:t>
      </w:r>
      <w:r w:rsidRPr="00E13928">
        <w:rPr>
          <w:rFonts w:asciiTheme="minorHAnsi" w:hAnsiTheme="minorHAnsi" w:cstheme="minorHAnsi"/>
          <w:color w:val="000000" w:themeColor="text1"/>
          <w:szCs w:val="22"/>
        </w:rPr>
        <w:t xml:space="preserve">otherwise lawfully terminated or otherwise lawfully </w:t>
      </w:r>
      <w:r w:rsidR="005F7907" w:rsidRPr="00E13928">
        <w:rPr>
          <w:rFonts w:asciiTheme="minorHAnsi" w:hAnsiTheme="minorHAnsi" w:cstheme="minorHAnsi"/>
          <w:color w:val="000000" w:themeColor="text1"/>
          <w:szCs w:val="22"/>
        </w:rPr>
        <w:t>extended as agreed between the p</w:t>
      </w:r>
      <w:r w:rsidRPr="00E13928">
        <w:rPr>
          <w:rFonts w:asciiTheme="minorHAnsi" w:hAnsiTheme="minorHAnsi" w:cstheme="minorHAnsi"/>
          <w:color w:val="000000" w:themeColor="text1"/>
          <w:szCs w:val="22"/>
        </w:rPr>
        <w:t xml:space="preserve">arties. For the avoidance of doubt </w:t>
      </w:r>
      <w:r w:rsidRPr="00E13928">
        <w:rPr>
          <w:rFonts w:asciiTheme="minorHAnsi" w:hAnsiTheme="minorHAnsi" w:cstheme="minorHAnsi"/>
          <w:color w:val="000000" w:themeColor="text1"/>
          <w:szCs w:val="22"/>
        </w:rPr>
        <w:lastRenderedPageBreak/>
        <w:t>both the Services Contract and the Licence will co-terminate</w:t>
      </w:r>
      <w:r w:rsidR="005F7907" w:rsidRPr="00E13928">
        <w:rPr>
          <w:rFonts w:asciiTheme="minorHAnsi" w:hAnsiTheme="minorHAnsi" w:cstheme="minorHAnsi"/>
          <w:color w:val="000000" w:themeColor="text1"/>
          <w:szCs w:val="22"/>
        </w:rPr>
        <w:t xml:space="preserve"> immediately without liability for compensation or damages on the expiry or termination of</w:t>
      </w:r>
      <w:r w:rsidRPr="00E13928">
        <w:rPr>
          <w:rFonts w:asciiTheme="minorHAnsi" w:hAnsiTheme="minorHAnsi" w:cstheme="minorHAnsi"/>
          <w:color w:val="000000" w:themeColor="text1"/>
          <w:szCs w:val="22"/>
        </w:rPr>
        <w:t xml:space="preserve"> either agreement for any reason.</w:t>
      </w:r>
    </w:p>
    <w:p w14:paraId="7F38D395" w14:textId="69B5C990" w:rsidR="005F7907" w:rsidRDefault="00C966D1" w:rsidP="00E72DCD">
      <w:pPr>
        <w:jc w:val="both"/>
      </w:pPr>
      <w:r w:rsidRPr="00E13928">
        <w:rPr>
          <w:rFonts w:asciiTheme="minorHAnsi" w:hAnsiTheme="minorHAnsi" w:cstheme="minorHAnsi"/>
          <w:color w:val="000000" w:themeColor="text1"/>
          <w:szCs w:val="22"/>
        </w:rPr>
        <w:t xml:space="preserve">In the event of a contradiction </w:t>
      </w:r>
      <w:r w:rsidR="005F7907" w:rsidRPr="00E13928">
        <w:rPr>
          <w:rFonts w:asciiTheme="minorHAnsi" w:hAnsiTheme="minorHAnsi" w:cstheme="minorHAnsi"/>
          <w:color w:val="000000" w:themeColor="text1"/>
          <w:szCs w:val="22"/>
        </w:rPr>
        <w:t xml:space="preserve">between the Services Contract and the Licence </w:t>
      </w:r>
      <w:r w:rsidRPr="00E13928">
        <w:rPr>
          <w:rFonts w:asciiTheme="minorHAnsi" w:hAnsiTheme="minorHAnsi" w:cstheme="minorHAnsi"/>
          <w:color w:val="000000" w:themeColor="text1"/>
          <w:szCs w:val="22"/>
        </w:rPr>
        <w:t xml:space="preserve">the </w:t>
      </w:r>
      <w:r w:rsidR="005F7907" w:rsidRPr="00E13928">
        <w:rPr>
          <w:rFonts w:asciiTheme="minorHAnsi" w:hAnsiTheme="minorHAnsi" w:cstheme="minorHAnsi"/>
          <w:color w:val="000000" w:themeColor="text1"/>
          <w:szCs w:val="22"/>
        </w:rPr>
        <w:t>Services</w:t>
      </w:r>
      <w:r w:rsidR="005F7907">
        <w:t xml:space="preserve"> </w:t>
      </w:r>
      <w:r>
        <w:t>Contract shall take precedence.</w:t>
      </w:r>
    </w:p>
    <w:p w14:paraId="4219E59A" w14:textId="77777777" w:rsidR="003C0FB1" w:rsidRPr="00CB5B77" w:rsidRDefault="003C0FB1" w:rsidP="00EE6D3D">
      <w:pPr>
        <w:pStyle w:val="Heading1"/>
        <w:spacing w:before="0" w:after="120"/>
        <w:rPr>
          <w:rFonts w:ascii="Calibri" w:hAnsi="Calibri"/>
        </w:rPr>
        <w:sectPr w:rsidR="003C0FB1" w:rsidRPr="00CB5B77" w:rsidSect="00926F67">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2: Pricing Schedule</w:t>
      </w:r>
    </w:p>
    <w:p w14:paraId="768A2321" w14:textId="57C1EE17" w:rsidR="00244A93" w:rsidRPr="00244A93" w:rsidRDefault="00697023" w:rsidP="00BE1A2A">
      <w:pPr>
        <w:jc w:val="both"/>
      </w:pPr>
      <w:r w:rsidRPr="00697023">
        <w:t xml:space="preserve">Subject to the terms of the Services Contract </w:t>
      </w:r>
      <w:r>
        <w:t>t</w:t>
      </w:r>
      <w:r w:rsidR="00BD500D" w:rsidRPr="00244A93">
        <w:t xml:space="preserve">he Contracting Authority shall pay the </w:t>
      </w:r>
      <w:r>
        <w:t xml:space="preserve">sum </w:t>
      </w:r>
      <w:r w:rsidR="00BD500D" w:rsidRPr="00244A93">
        <w:t>of €3.20 (VAT exempt)</w:t>
      </w:r>
      <w:r w:rsidR="000F416D" w:rsidRPr="00244A93">
        <w:t xml:space="preserve"> </w:t>
      </w:r>
      <w:r w:rsidR="00220BB7" w:rsidRPr="00244A93">
        <w:t xml:space="preserve">per student per day </w:t>
      </w:r>
      <w:r w:rsidR="000F416D" w:rsidRPr="00244A93">
        <w:t xml:space="preserve">(the “Fee”) </w:t>
      </w:r>
      <w:r w:rsidR="00BD500D" w:rsidRPr="00244A93">
        <w:t xml:space="preserve">for each Hot </w:t>
      </w:r>
      <w:r w:rsidR="004B2AF9">
        <w:t>M</w:t>
      </w:r>
      <w:r w:rsidR="00BD500D" w:rsidRPr="00244A93">
        <w:t xml:space="preserve">eal </w:t>
      </w:r>
      <w:r>
        <w:t xml:space="preserve">provided and </w:t>
      </w:r>
      <w:r w:rsidR="00BD500D" w:rsidRPr="00244A93">
        <w:t>delivered in accordance with the Department of Social Protections Hot Meal Scheme</w:t>
      </w:r>
      <w:r>
        <w:t xml:space="preserve"> and the Services Contract</w:t>
      </w:r>
      <w:r w:rsidR="00BD500D" w:rsidRPr="00244A93">
        <w:t>.</w:t>
      </w:r>
    </w:p>
    <w:p w14:paraId="2C728F31" w14:textId="165BFCB3" w:rsidR="00CB3C79" w:rsidRDefault="00CB3C79" w:rsidP="00CB3C79">
      <w:pPr>
        <w:jc w:val="both"/>
      </w:pPr>
      <w:r w:rsidRPr="00244A93">
        <w:rPr>
          <w:szCs w:val="22"/>
        </w:rPr>
        <w:t xml:space="preserve">The Fee for each </w:t>
      </w:r>
      <w:r w:rsidR="004B2AF9">
        <w:rPr>
          <w:szCs w:val="22"/>
        </w:rPr>
        <w:t>H</w:t>
      </w:r>
      <w:r w:rsidRPr="00244A93">
        <w:rPr>
          <w:szCs w:val="22"/>
        </w:rPr>
        <w:t xml:space="preserve">ot </w:t>
      </w:r>
      <w:r w:rsidR="004B2AF9">
        <w:rPr>
          <w:szCs w:val="22"/>
        </w:rPr>
        <w:t>M</w:t>
      </w:r>
      <w:r w:rsidRPr="00244A93">
        <w:rPr>
          <w:szCs w:val="22"/>
        </w:rPr>
        <w:t>eal shall be all-inclusive</w:t>
      </w:r>
      <w:r>
        <w:rPr>
          <w:szCs w:val="22"/>
        </w:rPr>
        <w:t xml:space="preserve"> (</w:t>
      </w:r>
      <w:r w:rsidRPr="00244A93">
        <w:rPr>
          <w:szCs w:val="22"/>
        </w:rPr>
        <w:t>including but not being limited to the provision and delivery of the Services, online ordering system, staff, food, ingredients, preparation, packaging, delivery, catering equipment and utensils/crockery etc., serving, cleaning, waste</w:t>
      </w:r>
      <w:r>
        <w:rPr>
          <w:szCs w:val="22"/>
        </w:rPr>
        <w:t>:</w:t>
      </w:r>
      <w:r w:rsidRPr="00244A93">
        <w:rPr>
          <w:szCs w:val="22"/>
        </w:rPr>
        <w:t xml:space="preserve"> disposal</w:t>
      </w:r>
      <w:r>
        <w:rPr>
          <w:szCs w:val="22"/>
        </w:rPr>
        <w:t>, transportation and licencing</w:t>
      </w:r>
      <w:r w:rsidRPr="00244A93">
        <w:rPr>
          <w:szCs w:val="22"/>
        </w:rPr>
        <w:t>,</w:t>
      </w:r>
      <w:r>
        <w:rPr>
          <w:szCs w:val="22"/>
        </w:rPr>
        <w:t xml:space="preserve"> pest control,</w:t>
      </w:r>
      <w:r w:rsidRPr="00244A93">
        <w:rPr>
          <w:szCs w:val="22"/>
        </w:rPr>
        <w:t xml:space="preserve"> utilities, any required fit-out or building works, </w:t>
      </w:r>
      <w:r w:rsidR="00C232D2">
        <w:rPr>
          <w:szCs w:val="22"/>
        </w:rPr>
        <w:t xml:space="preserve">rates, </w:t>
      </w:r>
      <w:r>
        <w:rPr>
          <w:szCs w:val="22"/>
        </w:rPr>
        <w:t xml:space="preserve">taxes, </w:t>
      </w:r>
      <w:r w:rsidRPr="00244A93">
        <w:rPr>
          <w:szCs w:val="22"/>
        </w:rPr>
        <w:t>ancillary costs and all other costs/expenses)</w:t>
      </w:r>
      <w:r>
        <w:rPr>
          <w:szCs w:val="22"/>
        </w:rPr>
        <w:t xml:space="preserve">, and is </w:t>
      </w:r>
      <w:r w:rsidRPr="00830A49">
        <w:rPr>
          <w:szCs w:val="22"/>
        </w:rPr>
        <w:t>expressed in Euro only</w:t>
      </w:r>
      <w:r>
        <w:rPr>
          <w:szCs w:val="22"/>
        </w:rPr>
        <w:t>.</w:t>
      </w:r>
      <w:r w:rsidRPr="00830A49">
        <w:rPr>
          <w:szCs w:val="22"/>
        </w:rPr>
        <w:t xml:space="preserve"> </w:t>
      </w:r>
      <w:r w:rsidRPr="00244A93">
        <w:t xml:space="preserve">No other fees, costs, expenses etc. shall be paid by the Contracting Authority to the </w:t>
      </w:r>
      <w:r>
        <w:t xml:space="preserve">successful Tenderer </w:t>
      </w:r>
      <w:r w:rsidRPr="00244A93">
        <w:t xml:space="preserve">for </w:t>
      </w:r>
      <w:r>
        <w:t xml:space="preserve">provision and </w:t>
      </w:r>
      <w:r w:rsidRPr="00244A93">
        <w:t>deliver</w:t>
      </w:r>
      <w:r>
        <w:t xml:space="preserve">y of </w:t>
      </w:r>
      <w:r w:rsidRPr="00244A93">
        <w:t xml:space="preserve">the Service. </w:t>
      </w:r>
    </w:p>
    <w:p w14:paraId="41EC1B59" w14:textId="77777777" w:rsidR="00244A93" w:rsidRPr="00244A93" w:rsidRDefault="00244A93" w:rsidP="00BE1A2A">
      <w:pPr>
        <w:jc w:val="both"/>
      </w:pPr>
      <w:r w:rsidRPr="00244A93">
        <w:t>For the avoidance of doubt the successful Tenderer shall not charge nor seek any contribution from students, parents, guardians or any other person or entity towards the cost of the meals or the provision of the Services.</w:t>
      </w:r>
    </w:p>
    <w:p w14:paraId="19E2094A" w14:textId="6413870D" w:rsidR="00220BB7" w:rsidRPr="00244A93" w:rsidRDefault="00A25DC6" w:rsidP="00EE5E56">
      <w:pPr>
        <w:jc w:val="both"/>
      </w:pPr>
      <w:r>
        <w:t xml:space="preserve">Tenderers should note that </w:t>
      </w:r>
      <w:r w:rsidR="00244A93" w:rsidRPr="00244A93">
        <w:t xml:space="preserve">it is not mandatory for students in the school to </w:t>
      </w:r>
      <w:r>
        <w:t xml:space="preserve">avail of the </w:t>
      </w:r>
      <w:r w:rsidR="004B2AF9">
        <w:t>H</w:t>
      </w:r>
      <w:r w:rsidR="00244A93" w:rsidRPr="00244A93">
        <w:t xml:space="preserve">ot </w:t>
      </w:r>
      <w:r w:rsidR="004B2AF9">
        <w:t>M</w:t>
      </w:r>
      <w:r w:rsidR="00244A93" w:rsidRPr="00244A93">
        <w:t>eals</w:t>
      </w:r>
      <w:r>
        <w:t xml:space="preserve"> on </w:t>
      </w:r>
      <w:r w:rsidR="00B45D20">
        <w:t xml:space="preserve">any </w:t>
      </w:r>
      <w:r w:rsidR="00B45D20" w:rsidRPr="00244A93">
        <w:t>given</w:t>
      </w:r>
      <w:r>
        <w:t xml:space="preserve"> day or at all </w:t>
      </w:r>
      <w:r w:rsidR="00244A93" w:rsidRPr="00244A93">
        <w:t xml:space="preserve">and that </w:t>
      </w:r>
      <w:r>
        <w:t xml:space="preserve">the successful Tenderer </w:t>
      </w:r>
      <w:r w:rsidR="00244A93" w:rsidRPr="00244A93">
        <w:t>will only be paid for meals requested</w:t>
      </w:r>
      <w:r w:rsidRPr="00A25DC6">
        <w:t xml:space="preserve"> by students/their parents/guardians. </w:t>
      </w:r>
      <w:r>
        <w:t>Estimated v</w:t>
      </w:r>
      <w:r w:rsidRPr="00A25DC6">
        <w:t xml:space="preserve">olumes provided in this CFT are indicative only and are subject to </w:t>
      </w:r>
      <w:r w:rsidR="00B45D20" w:rsidRPr="00A25DC6">
        <w:t>fluctuation.</w:t>
      </w:r>
      <w:r w:rsidR="00244A93" w:rsidRPr="00244A93">
        <w:t xml:space="preserve"> The exact number of students availing of the meals will vary on a week-to-week basis. </w:t>
      </w:r>
    </w:p>
    <w:p w14:paraId="0F8B1B33" w14:textId="77777777" w:rsidR="00BE1A2A" w:rsidRPr="00BE1A2A" w:rsidRDefault="00BE1A2A" w:rsidP="00EE5E56">
      <w:pPr>
        <w:jc w:val="both"/>
        <w:rPr>
          <w:b/>
          <w:bCs/>
        </w:rPr>
      </w:pPr>
      <w:r w:rsidRPr="00BE1A2A">
        <w:rPr>
          <w:b/>
          <w:bCs/>
        </w:rPr>
        <w:t>Payment and invoicing</w:t>
      </w:r>
    </w:p>
    <w:p w14:paraId="669F39A8" w14:textId="77777777" w:rsidR="00BE1A2A" w:rsidRDefault="00BE1A2A" w:rsidP="00EE5E56">
      <w:pPr>
        <w:jc w:val="both"/>
      </w:pPr>
      <w:r>
        <w:t xml:space="preserve">The Contracting Authority will pay the successful Tenderer the Fees owed on </w:t>
      </w:r>
      <w:r w:rsidR="002D2544">
        <w:t xml:space="preserve">a </w:t>
      </w:r>
      <w:r>
        <w:t xml:space="preserve">30 days in arrears basis and in line with the payment and invoicing conditions as set out in the Services Contract. </w:t>
      </w:r>
    </w:p>
    <w:p w14:paraId="0573E2D6" w14:textId="770ED817" w:rsidR="00471E1E" w:rsidRPr="00EE6D3D" w:rsidRDefault="00471E1E" w:rsidP="00EE5E56">
      <w:pPr>
        <w:jc w:val="both"/>
        <w:sectPr w:rsidR="00471E1E" w:rsidRPr="00EE6D3D" w:rsidSect="00926F67">
          <w:type w:val="continuous"/>
          <w:pgSz w:w="11907" w:h="16840" w:code="9"/>
          <w:pgMar w:top="1134" w:right="1418" w:bottom="851" w:left="1418" w:header="709" w:footer="709" w:gutter="0"/>
          <w:cols w:space="708"/>
          <w:formProt w:val="0"/>
          <w:docGrid w:linePitch="360"/>
        </w:sectPr>
      </w:pPr>
      <w:r w:rsidRPr="00471E1E">
        <w:rPr>
          <w:b/>
          <w:bCs/>
        </w:rPr>
        <w:t>For the avoidance of doubt</w:t>
      </w:r>
      <w:r>
        <w:t xml:space="preserve">, </w:t>
      </w:r>
      <w:r w:rsidRPr="00471E1E">
        <w:t xml:space="preserve">food delivered must be accompanied by a delivery docket. This is required for reconciliation of meals delivered against those invoiced before payment is made by the school to the </w:t>
      </w:r>
      <w:r>
        <w:t>successful Tenderer.</w:t>
      </w:r>
    </w:p>
    <w:p w14:paraId="49D1E86F" w14:textId="77777777" w:rsidR="003C0FB1" w:rsidRPr="00EE6D3D" w:rsidRDefault="003C0FB1" w:rsidP="00EE5E56">
      <w:pPr>
        <w:jc w:val="both"/>
      </w:pPr>
    </w:p>
    <w:p w14:paraId="14CEC91D" w14:textId="77777777" w:rsidR="00220BB7" w:rsidRPr="00EE6D3D" w:rsidRDefault="00220BB7"/>
    <w:p w14:paraId="5C060865" w14:textId="77777777" w:rsidR="003C0FB1" w:rsidRDefault="003C0FB1" w:rsidP="00414B5B">
      <w:pPr>
        <w:pStyle w:val="Heading1"/>
        <w:spacing w:before="0" w:after="120"/>
        <w:rPr>
          <w:rFonts w:ascii="Calibri" w:hAnsi="Calibri"/>
        </w:rPr>
      </w:pPr>
      <w:r w:rsidRPr="000E5DB7">
        <w:rPr>
          <w:rFonts w:ascii="Calibri" w:hAnsi="Calibri"/>
        </w:rPr>
        <w:lastRenderedPageBreak/>
        <w:t>Appendix 3: Tenderers’ Statement</w:t>
      </w:r>
    </w:p>
    <w:p w14:paraId="6DB7645E" w14:textId="77777777" w:rsidR="00441C1E" w:rsidRPr="00441C1E" w:rsidRDefault="00441C1E" w:rsidP="00441C1E">
      <w:pPr>
        <w:keepLines/>
        <w:jc w:val="both"/>
        <w:rPr>
          <w:i/>
          <w:iCs/>
          <w:color w:val="EE0000"/>
        </w:rPr>
      </w:pPr>
      <w:r w:rsidRPr="00441C1E">
        <w:rPr>
          <w:i/>
          <w:iCs/>
          <w:color w:val="EE0000"/>
        </w:rPr>
        <w:t xml:space="preserve">[Instruction to Tenderers: Tenderers shall complete and return the following form of Tenderers’ Statement printed on the Tenderers’ headed notepaper and signed by the Tenderer.] </w:t>
      </w:r>
    </w:p>
    <w:p w14:paraId="47C28DCE" w14:textId="77777777" w:rsidR="003C0FB1" w:rsidRDefault="003C0FB1" w:rsidP="00310ECE">
      <w:pPr>
        <w:keepLines/>
        <w:jc w:val="both"/>
      </w:pPr>
    </w:p>
    <w:p w14:paraId="0DC6E17E" w14:textId="77777777" w:rsidR="003C0FB1" w:rsidRDefault="003C0FB1" w:rsidP="00310ECE">
      <w:pPr>
        <w:keepLines/>
        <w:jc w:val="center"/>
        <w:rPr>
          <w:b/>
        </w:rPr>
      </w:pPr>
      <w:r w:rsidRPr="000E5DB7">
        <w:rPr>
          <w:b/>
        </w:rPr>
        <w:t>TENDERERS’ STATEMENT</w:t>
      </w:r>
    </w:p>
    <w:p w14:paraId="21C56775" w14:textId="77777777" w:rsidR="003C0FB1" w:rsidRDefault="003C0FB1" w:rsidP="00310ECE">
      <w:pPr>
        <w:keepLines/>
        <w:jc w:val="both"/>
        <w:rPr>
          <w:b/>
        </w:rPr>
      </w:pPr>
    </w:p>
    <w:p w14:paraId="2D1EAE53" w14:textId="285FB3E4" w:rsidR="003C0FB1" w:rsidRPr="00557DED" w:rsidRDefault="003C0FB1" w:rsidP="00310ECE">
      <w:pPr>
        <w:jc w:val="both"/>
        <w:rPr>
          <w:szCs w:val="22"/>
        </w:rPr>
      </w:pPr>
      <w:r w:rsidRPr="00181E24">
        <w:rPr>
          <w:b/>
          <w:bCs/>
          <w:szCs w:val="22"/>
        </w:rPr>
        <w:t>TO:</w:t>
      </w:r>
      <w:r w:rsidRPr="00557DED">
        <w:rPr>
          <w:szCs w:val="22"/>
        </w:rPr>
        <w:t xml:space="preserve"> </w:t>
      </w:r>
      <w:r w:rsidR="004E47DF" w:rsidRPr="00E72DCD">
        <w:rPr>
          <w:b/>
          <w:szCs w:val="22"/>
          <w:highlight w:val="lightGray"/>
        </w:rPr>
        <w:t>Insert School Name</w:t>
      </w:r>
      <w:r w:rsidR="004E47DF">
        <w:rPr>
          <w:szCs w:val="22"/>
        </w:rPr>
        <w:t xml:space="preserve"> </w:t>
      </w:r>
      <w:r w:rsidR="003F3EE7" w:rsidRPr="00CC568F">
        <w:t>(the “Contracting Authority”)</w:t>
      </w:r>
    </w:p>
    <w:p w14:paraId="7E42E9F7" w14:textId="0F513A30" w:rsidR="004E47DF" w:rsidRPr="004E47DF" w:rsidRDefault="003C0FB1" w:rsidP="004E47DF">
      <w:pPr>
        <w:keepLines/>
        <w:jc w:val="both"/>
        <w:rPr>
          <w:b/>
          <w:bCs/>
          <w:szCs w:val="22"/>
        </w:rPr>
      </w:pPr>
      <w:r w:rsidRPr="00181E24">
        <w:rPr>
          <w:b/>
          <w:bCs/>
          <w:szCs w:val="22"/>
        </w:rPr>
        <w:t xml:space="preserve">RE: </w:t>
      </w:r>
      <w:r w:rsidR="004E47DF" w:rsidRPr="00181E24">
        <w:rPr>
          <w:b/>
          <w:bCs/>
          <w:szCs w:val="22"/>
        </w:rPr>
        <w:t>Call</w:t>
      </w:r>
      <w:r w:rsidR="004E47DF" w:rsidRPr="004E47DF">
        <w:rPr>
          <w:b/>
          <w:bCs/>
          <w:szCs w:val="22"/>
        </w:rPr>
        <w:t xml:space="preserve"> for Tenders for the provision of Hot School Meals</w:t>
      </w:r>
    </w:p>
    <w:p w14:paraId="0D12702F" w14:textId="681696CC" w:rsidR="003C0FB1" w:rsidRDefault="003C0FB1" w:rsidP="00310ECE">
      <w:pPr>
        <w:keepLines/>
        <w:jc w:val="both"/>
      </w:pPr>
    </w:p>
    <w:p w14:paraId="1766803C" w14:textId="77777777" w:rsidR="003C0FB1" w:rsidRDefault="003C0FB1" w:rsidP="00310ECE">
      <w:pPr>
        <w:keepLines/>
        <w:jc w:val="both"/>
      </w:pPr>
    </w:p>
    <w:p w14:paraId="1C285148" w14:textId="230DB601" w:rsidR="003C0FB1" w:rsidRPr="00507FE4" w:rsidRDefault="003C0FB1" w:rsidP="00310ECE">
      <w:pPr>
        <w:keepLines/>
        <w:jc w:val="both"/>
      </w:pPr>
      <w:r w:rsidRPr="000E5DB7">
        <w:t xml:space="preserve">Having examined your </w:t>
      </w:r>
      <w:r w:rsidR="00EE5E56">
        <w:t>Call</w:t>
      </w:r>
      <w:r w:rsidRPr="000E5DB7">
        <w:t xml:space="preserve"> for Tenders (</w:t>
      </w:r>
      <w:r>
        <w:t>the “</w:t>
      </w:r>
      <w:r w:rsidR="00F9036D">
        <w:t>CFT</w:t>
      </w:r>
      <w:r>
        <w:t>”</w:t>
      </w:r>
      <w:r w:rsidRPr="000E5DB7">
        <w:t>) including the Instructions to Tende</w:t>
      </w:r>
      <w:r w:rsidRPr="00507FE4">
        <w:t xml:space="preserve">rers, </w:t>
      </w:r>
      <w:r>
        <w:t xml:space="preserve">the </w:t>
      </w:r>
      <w:r w:rsidRPr="00507FE4">
        <w:rPr>
          <w:szCs w:val="22"/>
        </w:rPr>
        <w:t xml:space="preserve">Selection </w:t>
      </w:r>
      <w:r w:rsidRPr="00507FE4">
        <w:t xml:space="preserve">and Award Criteria, the Requirements and Specifications, </w:t>
      </w:r>
      <w:r w:rsidRPr="00507FE4">
        <w:rPr>
          <w:szCs w:val="22"/>
        </w:rPr>
        <w:t xml:space="preserve">and the </w:t>
      </w:r>
      <w:r w:rsidRPr="00507FE4">
        <w:t>Terms and Conditions of the Services Contract, we hereby declare the following:</w:t>
      </w:r>
    </w:p>
    <w:tbl>
      <w:tblPr>
        <w:tblW w:w="0" w:type="auto"/>
        <w:tblLook w:val="01E0" w:firstRow="1" w:lastRow="1" w:firstColumn="1" w:lastColumn="1" w:noHBand="0" w:noVBand="0"/>
      </w:tblPr>
      <w:tblGrid>
        <w:gridCol w:w="807"/>
        <w:gridCol w:w="8254"/>
      </w:tblGrid>
      <w:tr w:rsidR="00CD7E37" w:rsidRPr="00507FE4" w14:paraId="52A7C539" w14:textId="77777777" w:rsidTr="00FD3018">
        <w:trPr>
          <w:trHeight w:val="636"/>
        </w:trPr>
        <w:tc>
          <w:tcPr>
            <w:tcW w:w="807" w:type="dxa"/>
          </w:tcPr>
          <w:p w14:paraId="51C303E2" w14:textId="77777777" w:rsidR="00CD7E37" w:rsidRPr="00C22B2F" w:rsidRDefault="00CD7E37">
            <w:pPr>
              <w:jc w:val="both"/>
              <w:rPr>
                <w:color w:val="0000FF"/>
              </w:rPr>
            </w:pPr>
            <w:r w:rsidRPr="00C22B2F">
              <w:rPr>
                <w:color w:val="0000FF"/>
              </w:rPr>
              <w:t>1.</w:t>
            </w:r>
          </w:p>
        </w:tc>
        <w:tc>
          <w:tcPr>
            <w:tcW w:w="8254" w:type="dxa"/>
          </w:tcPr>
          <w:p w14:paraId="4178CEF1" w14:textId="77777777" w:rsidR="00CD7E37" w:rsidRPr="00507FE4" w:rsidRDefault="00CD7E37">
            <w:pPr>
              <w:jc w:val="both"/>
            </w:pPr>
            <w:r w:rsidRPr="00507FE4">
              <w:t xml:space="preserve">We understand the nature and extent of the Services required to be delivered as described in Requirements and Specifications at Appendix 1 to the </w:t>
            </w:r>
            <w:r>
              <w:t>CFT</w:t>
            </w:r>
            <w:r w:rsidRPr="00507FE4">
              <w:t>.</w:t>
            </w:r>
          </w:p>
        </w:tc>
      </w:tr>
      <w:tr w:rsidR="00CD7E37" w:rsidRPr="00507FE4" w14:paraId="243C20F3" w14:textId="77777777" w:rsidTr="00FD3018">
        <w:trPr>
          <w:trHeight w:val="1204"/>
        </w:trPr>
        <w:tc>
          <w:tcPr>
            <w:tcW w:w="807" w:type="dxa"/>
          </w:tcPr>
          <w:p w14:paraId="0945F51A" w14:textId="77777777" w:rsidR="00CD7E37" w:rsidRDefault="00CD7E37">
            <w:pPr>
              <w:jc w:val="both"/>
              <w:rPr>
                <w:color w:val="0000FF"/>
              </w:rPr>
            </w:pPr>
            <w:r w:rsidRPr="00C22B2F">
              <w:rPr>
                <w:color w:val="0000FF"/>
              </w:rPr>
              <w:t>2.</w:t>
            </w:r>
          </w:p>
          <w:p w14:paraId="5BD88E4E" w14:textId="77777777" w:rsidR="00CD7E37" w:rsidRDefault="00CD7E37">
            <w:pPr>
              <w:jc w:val="both"/>
              <w:rPr>
                <w:color w:val="0000FF"/>
              </w:rPr>
            </w:pPr>
          </w:p>
          <w:p w14:paraId="7E9E8CAE" w14:textId="77777777" w:rsidR="00CD7E37" w:rsidRPr="00C22B2F" w:rsidRDefault="00CD7E37">
            <w:pPr>
              <w:jc w:val="both"/>
              <w:rPr>
                <w:color w:val="0000FF"/>
              </w:rPr>
            </w:pPr>
          </w:p>
        </w:tc>
        <w:tc>
          <w:tcPr>
            <w:tcW w:w="8254" w:type="dxa"/>
          </w:tcPr>
          <w:p w14:paraId="000D95E5" w14:textId="1C621D8A" w:rsidR="00CD7E37" w:rsidRPr="00507FE4" w:rsidRDefault="00CD7E37" w:rsidP="007D2CA5">
            <w:pPr>
              <w:jc w:val="both"/>
            </w:pPr>
            <w:r w:rsidRPr="00507FE4">
              <w:t xml:space="preserve">We accept all of the Terms and Conditions of the </w:t>
            </w:r>
            <w:r>
              <w:t>CFT</w:t>
            </w:r>
            <w:r w:rsidRPr="00507FE4">
              <w:t xml:space="preserve">, the Services Contract and the Confidentiality Agreement and agree if awarded </w:t>
            </w:r>
            <w:r>
              <w:t>a</w:t>
            </w:r>
            <w:r w:rsidRPr="00507FE4">
              <w:t xml:space="preserve"> Services Contract to execute the Services Contract at Appendix </w:t>
            </w:r>
            <w:r>
              <w:t>5</w:t>
            </w:r>
            <w:r w:rsidRPr="00507FE4">
              <w:t xml:space="preserve"> to the </w:t>
            </w:r>
            <w:r>
              <w:t>CFT</w:t>
            </w:r>
            <w:r w:rsidRPr="00507FE4">
              <w:t xml:space="preserve"> and the Confidenti</w:t>
            </w:r>
            <w:r>
              <w:t>ality Agreement at Appendix 6 to</w:t>
            </w:r>
            <w:r w:rsidRPr="00507FE4">
              <w:t xml:space="preserve"> the </w:t>
            </w:r>
            <w:r>
              <w:t>CFT</w:t>
            </w:r>
            <w:r w:rsidRPr="00507FE4">
              <w:t>.</w:t>
            </w:r>
          </w:p>
        </w:tc>
      </w:tr>
      <w:tr w:rsidR="007D2CA5" w:rsidRPr="00507FE4" w14:paraId="6D674DA6" w14:textId="77777777" w:rsidTr="00FD3018">
        <w:trPr>
          <w:trHeight w:val="390"/>
        </w:trPr>
        <w:tc>
          <w:tcPr>
            <w:tcW w:w="807" w:type="dxa"/>
          </w:tcPr>
          <w:p w14:paraId="14D8C7E8" w14:textId="5E13396C" w:rsidR="007D2CA5" w:rsidRPr="00C22B2F" w:rsidRDefault="007D2CA5" w:rsidP="007D2CA5">
            <w:pPr>
              <w:jc w:val="both"/>
              <w:rPr>
                <w:color w:val="0000FF"/>
              </w:rPr>
            </w:pPr>
            <w:r>
              <w:rPr>
                <w:color w:val="0000FF"/>
              </w:rPr>
              <w:t>3.</w:t>
            </w:r>
          </w:p>
        </w:tc>
        <w:tc>
          <w:tcPr>
            <w:tcW w:w="8254" w:type="dxa"/>
          </w:tcPr>
          <w:p w14:paraId="5B79DEDB" w14:textId="2D90F523" w:rsidR="007D2CA5" w:rsidRPr="0023262A" w:rsidRDefault="00C1609E" w:rsidP="007D2CA5">
            <w:pPr>
              <w:jc w:val="both"/>
              <w:rPr>
                <w:lang w:val="en-IE"/>
              </w:rPr>
            </w:pPr>
            <w:r w:rsidRPr="00C1609E">
              <w:rPr>
                <w:lang w:val="en-IE"/>
              </w:rPr>
              <w:t xml:space="preserve">We confirm compliance with the Department of Education Technical Note Guidance </w:t>
            </w:r>
            <w:hyperlink r:id="rId58" w:history="1">
              <w:r w:rsidRPr="00FE3E49">
                <w:rPr>
                  <w:rStyle w:val="Hyperlink"/>
                  <w:rFonts w:asciiTheme="minorHAnsi" w:hAnsiTheme="minorHAnsi" w:cstheme="minorHAnsi"/>
                  <w:b/>
                  <w:bCs/>
                  <w:szCs w:val="22"/>
                  <w:lang w:val="en-IE"/>
                </w:rPr>
                <w:t>SDG02 TN-06</w:t>
              </w:r>
            </w:hyperlink>
            <w:r w:rsidRPr="00C1609E">
              <w:rPr>
                <w:lang w:val="en-IE"/>
              </w:rPr>
              <w:t>, in relation to facilities for provision of school meals.</w:t>
            </w:r>
          </w:p>
        </w:tc>
      </w:tr>
      <w:tr w:rsidR="007D2CA5" w:rsidRPr="00507FE4" w14:paraId="613B20F8" w14:textId="77777777" w:rsidTr="00FD3018">
        <w:trPr>
          <w:trHeight w:val="930"/>
        </w:trPr>
        <w:tc>
          <w:tcPr>
            <w:tcW w:w="807" w:type="dxa"/>
          </w:tcPr>
          <w:p w14:paraId="067E138B" w14:textId="77777777" w:rsidR="007D2CA5" w:rsidRDefault="007D2CA5" w:rsidP="007D2CA5">
            <w:pPr>
              <w:jc w:val="both"/>
              <w:rPr>
                <w:color w:val="0000FF"/>
              </w:rPr>
            </w:pPr>
            <w:r>
              <w:rPr>
                <w:color w:val="0000FF"/>
              </w:rPr>
              <w:t>4.</w:t>
            </w:r>
          </w:p>
          <w:p w14:paraId="36627ECE" w14:textId="77777777" w:rsidR="007D2CA5" w:rsidRDefault="007D2CA5" w:rsidP="007D2CA5">
            <w:pPr>
              <w:jc w:val="both"/>
              <w:rPr>
                <w:color w:val="0000FF"/>
              </w:rPr>
            </w:pPr>
          </w:p>
        </w:tc>
        <w:tc>
          <w:tcPr>
            <w:tcW w:w="8254" w:type="dxa"/>
          </w:tcPr>
          <w:p w14:paraId="79FE05B7" w14:textId="77777777" w:rsidR="00C1609E" w:rsidRDefault="00C1609E" w:rsidP="007D2CA5">
            <w:pPr>
              <w:jc w:val="both"/>
              <w:rPr>
                <w:lang w:val="en-US"/>
              </w:rPr>
            </w:pPr>
            <w:r>
              <w:rPr>
                <w:lang w:val="en-US"/>
              </w:rPr>
              <w:t xml:space="preserve">We accept the terms of the </w:t>
            </w:r>
            <w:r w:rsidRPr="00752D87">
              <w:rPr>
                <w:lang w:val="en-US"/>
              </w:rPr>
              <w:t xml:space="preserve">Property </w:t>
            </w:r>
            <w:proofErr w:type="spellStart"/>
            <w:r w:rsidRPr="00752D87">
              <w:rPr>
                <w:lang w:val="en-US"/>
              </w:rPr>
              <w:t>Licence</w:t>
            </w:r>
            <w:proofErr w:type="spellEnd"/>
            <w:r w:rsidRPr="00752D87">
              <w:rPr>
                <w:lang w:val="en-US"/>
              </w:rPr>
              <w:t xml:space="preserve"> and Deed of Renunciation</w:t>
            </w:r>
            <w:r>
              <w:rPr>
                <w:lang w:val="en-US"/>
              </w:rPr>
              <w:t>.</w:t>
            </w:r>
          </w:p>
          <w:p w14:paraId="7BA76E30" w14:textId="1EA6A469" w:rsidR="007D2CA5" w:rsidRDefault="007D2CA5" w:rsidP="007D2CA5">
            <w:pPr>
              <w:jc w:val="both"/>
              <w:rPr>
                <w:lang w:val="en-US"/>
              </w:rPr>
            </w:pPr>
            <w:r w:rsidRPr="00515753">
              <w:rPr>
                <w:lang w:val="en-US"/>
              </w:rPr>
              <w:t xml:space="preserve">perform works, if any, in compliance with the Department of Education’s Technical Note Guidance   </w:t>
            </w:r>
            <w:hyperlink r:id="rId59" w:history="1">
              <w:r w:rsidRPr="00FE3E49">
                <w:rPr>
                  <w:rStyle w:val="Hyperlink"/>
                  <w:rFonts w:asciiTheme="minorHAnsi" w:hAnsiTheme="minorHAnsi" w:cstheme="minorHAnsi"/>
                  <w:b/>
                  <w:bCs/>
                  <w:szCs w:val="22"/>
                  <w:lang w:val="en-IE"/>
                </w:rPr>
                <w:t>SDG02 TN-06</w:t>
              </w:r>
            </w:hyperlink>
            <w:r w:rsidRPr="00515753">
              <w:rPr>
                <w:lang w:val="en-US"/>
              </w:rPr>
              <w:t xml:space="preserve"> (Guidance for Existing Primary Schools in Relation to Facilities for Provision of School Meals).</w:t>
            </w:r>
          </w:p>
        </w:tc>
      </w:tr>
      <w:tr w:rsidR="007D2CA5" w:rsidRPr="00507FE4" w14:paraId="333641D7" w14:textId="77777777" w:rsidTr="00FD3018">
        <w:trPr>
          <w:trHeight w:val="380"/>
        </w:trPr>
        <w:tc>
          <w:tcPr>
            <w:tcW w:w="807" w:type="dxa"/>
          </w:tcPr>
          <w:p w14:paraId="3709D6FF" w14:textId="71F790C6" w:rsidR="007D2CA5" w:rsidRDefault="007D2CA5" w:rsidP="007D2CA5">
            <w:pPr>
              <w:jc w:val="both"/>
              <w:rPr>
                <w:color w:val="0000FF"/>
              </w:rPr>
            </w:pPr>
            <w:r>
              <w:rPr>
                <w:color w:val="0000FF"/>
              </w:rPr>
              <w:t>5.</w:t>
            </w:r>
          </w:p>
        </w:tc>
        <w:tc>
          <w:tcPr>
            <w:tcW w:w="8254" w:type="dxa"/>
          </w:tcPr>
          <w:p w14:paraId="0F89C424" w14:textId="35E0F713" w:rsidR="007D2CA5" w:rsidRPr="00515753" w:rsidRDefault="007D2CA5" w:rsidP="007D2CA5">
            <w:pPr>
              <w:jc w:val="both"/>
              <w:rPr>
                <w:lang w:val="en-US"/>
              </w:rPr>
            </w:pPr>
            <w:r w:rsidRPr="00C100B4">
              <w:t xml:space="preserve">We confirm compliance with all relevant </w:t>
            </w:r>
            <w:r>
              <w:t>food legislation.</w:t>
            </w:r>
          </w:p>
        </w:tc>
      </w:tr>
      <w:tr w:rsidR="007D2CA5" w:rsidRPr="00507FE4" w14:paraId="34E5DCC0" w14:textId="77777777" w:rsidTr="00FD3018">
        <w:trPr>
          <w:trHeight w:val="643"/>
        </w:trPr>
        <w:tc>
          <w:tcPr>
            <w:tcW w:w="807" w:type="dxa"/>
          </w:tcPr>
          <w:p w14:paraId="7D3BD4BA" w14:textId="7637B0A5" w:rsidR="007D2CA5" w:rsidRDefault="007D2CA5" w:rsidP="007D2CA5">
            <w:pPr>
              <w:jc w:val="both"/>
              <w:rPr>
                <w:color w:val="0000FF"/>
              </w:rPr>
            </w:pPr>
            <w:r>
              <w:rPr>
                <w:color w:val="0000FF"/>
              </w:rPr>
              <w:t xml:space="preserve">6. </w:t>
            </w:r>
          </w:p>
        </w:tc>
        <w:tc>
          <w:tcPr>
            <w:tcW w:w="8254" w:type="dxa"/>
          </w:tcPr>
          <w:p w14:paraId="7B5CDF0D" w14:textId="57C0C5F3" w:rsidR="007D2CA5" w:rsidRPr="00C100B4" w:rsidRDefault="007D2CA5" w:rsidP="007D2CA5">
            <w:pPr>
              <w:jc w:val="both"/>
            </w:pPr>
            <w:r w:rsidRPr="006A0D43">
              <w:t>We confirm compliance with the Waste Management Packaging Regulations 2007 as amended.</w:t>
            </w:r>
          </w:p>
        </w:tc>
      </w:tr>
      <w:tr w:rsidR="007D2CA5" w:rsidRPr="00507FE4" w14:paraId="40C12267" w14:textId="77777777" w:rsidTr="00FD3018">
        <w:trPr>
          <w:trHeight w:val="939"/>
        </w:trPr>
        <w:tc>
          <w:tcPr>
            <w:tcW w:w="807" w:type="dxa"/>
          </w:tcPr>
          <w:p w14:paraId="21B5BFA8" w14:textId="0D0D0A53" w:rsidR="007D2CA5" w:rsidRDefault="007D2CA5" w:rsidP="00FD3018">
            <w:pPr>
              <w:spacing w:after="0"/>
              <w:jc w:val="both"/>
              <w:rPr>
                <w:color w:val="0000FF"/>
              </w:rPr>
            </w:pPr>
            <w:r>
              <w:rPr>
                <w:color w:val="0000FF"/>
              </w:rPr>
              <w:t>7.</w:t>
            </w:r>
          </w:p>
        </w:tc>
        <w:tc>
          <w:tcPr>
            <w:tcW w:w="8254" w:type="dxa"/>
          </w:tcPr>
          <w:p w14:paraId="548656EA" w14:textId="77777777" w:rsidR="007D2CA5" w:rsidRPr="006A0D43" w:rsidRDefault="007D2CA5" w:rsidP="00FD3018">
            <w:pPr>
              <w:spacing w:after="0"/>
              <w:jc w:val="both"/>
            </w:pPr>
            <w:r w:rsidRPr="006A0D43">
              <w:t xml:space="preserve">We confirm compliance with the </w:t>
            </w:r>
            <w:r w:rsidRPr="00A96A26">
              <w:t>Directive (EU) 2019/904</w:t>
            </w:r>
            <w:r w:rsidRPr="006A0D43">
              <w:t> on the reduction of the impact of certain plastic products on the environment, commonly referred to as the Single Use Plastics Directive, as amended.</w:t>
            </w:r>
          </w:p>
        </w:tc>
      </w:tr>
      <w:tr w:rsidR="00CD7E37" w:rsidRPr="00507FE4" w14:paraId="4AFBFBA1" w14:textId="77777777" w:rsidTr="00FD3018">
        <w:tc>
          <w:tcPr>
            <w:tcW w:w="807" w:type="dxa"/>
          </w:tcPr>
          <w:p w14:paraId="31C8CAF1" w14:textId="77777777" w:rsidR="00CD7E37" w:rsidRPr="00C22B2F" w:rsidRDefault="00CD7E37">
            <w:pPr>
              <w:jc w:val="both"/>
              <w:rPr>
                <w:color w:val="0000FF"/>
              </w:rPr>
            </w:pPr>
            <w:r>
              <w:rPr>
                <w:color w:val="0000FF"/>
              </w:rPr>
              <w:t>8</w:t>
            </w:r>
            <w:r w:rsidRPr="00C22B2F">
              <w:rPr>
                <w:color w:val="0000FF"/>
              </w:rPr>
              <w:t>.</w:t>
            </w:r>
          </w:p>
        </w:tc>
        <w:tc>
          <w:tcPr>
            <w:tcW w:w="8254" w:type="dxa"/>
          </w:tcPr>
          <w:p w14:paraId="7F1E5DA8" w14:textId="77777777" w:rsidR="00CD7E37" w:rsidRPr="00507FE4" w:rsidRDefault="00CD7E37">
            <w:pPr>
              <w:jc w:val="both"/>
            </w:pPr>
            <w:r w:rsidRPr="00507FE4">
              <w:t xml:space="preserve">We accept all the </w:t>
            </w:r>
            <w:r w:rsidRPr="00507FE4">
              <w:rPr>
                <w:szCs w:val="22"/>
              </w:rPr>
              <w:t xml:space="preserve">Selection </w:t>
            </w:r>
            <w:r w:rsidRPr="00507FE4">
              <w:t xml:space="preserve">and Award Criteria as set out in Part 3 of the </w:t>
            </w:r>
            <w:r>
              <w:t>CFT</w:t>
            </w:r>
            <w:r w:rsidRPr="00507FE4">
              <w:t>.</w:t>
            </w:r>
          </w:p>
        </w:tc>
      </w:tr>
      <w:tr w:rsidR="00CD7E37" w:rsidRPr="00CB5B77" w14:paraId="44A8E343" w14:textId="77777777" w:rsidTr="00FD3018">
        <w:tc>
          <w:tcPr>
            <w:tcW w:w="807" w:type="dxa"/>
          </w:tcPr>
          <w:p w14:paraId="3FF1243C" w14:textId="77777777" w:rsidR="00CD7E37" w:rsidRPr="00C22B2F" w:rsidRDefault="00CD7E37">
            <w:pPr>
              <w:jc w:val="both"/>
              <w:rPr>
                <w:color w:val="0000FF"/>
              </w:rPr>
            </w:pPr>
            <w:r>
              <w:rPr>
                <w:color w:val="0000FF"/>
              </w:rPr>
              <w:t>9</w:t>
            </w:r>
            <w:r w:rsidRPr="00C22B2F">
              <w:rPr>
                <w:color w:val="0000FF"/>
              </w:rPr>
              <w:t>.</w:t>
            </w:r>
          </w:p>
        </w:tc>
        <w:tc>
          <w:tcPr>
            <w:tcW w:w="8254" w:type="dxa"/>
          </w:tcPr>
          <w:p w14:paraId="2107D5FC" w14:textId="77777777" w:rsidR="00CD7E37" w:rsidRDefault="00CD7E37">
            <w:pPr>
              <w:jc w:val="both"/>
            </w:pPr>
            <w:r w:rsidRPr="00507FE4">
              <w:t xml:space="preserve">We agree to provide the Contracting Authority with the Services in accordance with the </w:t>
            </w:r>
            <w:r>
              <w:t>CFT</w:t>
            </w:r>
            <w:r w:rsidRPr="00507FE4">
              <w:t xml:space="preserve"> and our Tender.</w:t>
            </w:r>
          </w:p>
        </w:tc>
      </w:tr>
      <w:tr w:rsidR="00CD7E37" w:rsidRPr="00CB5B77" w14:paraId="59E72222" w14:textId="77777777" w:rsidTr="00FD3018">
        <w:tc>
          <w:tcPr>
            <w:tcW w:w="807" w:type="dxa"/>
          </w:tcPr>
          <w:p w14:paraId="1E235C74" w14:textId="77777777" w:rsidR="00CD7E37" w:rsidRPr="00C22B2F" w:rsidRDefault="00CD7E37">
            <w:pPr>
              <w:jc w:val="both"/>
              <w:rPr>
                <w:color w:val="0000FF"/>
              </w:rPr>
            </w:pPr>
            <w:r>
              <w:rPr>
                <w:color w:val="0000FF"/>
              </w:rPr>
              <w:t>10</w:t>
            </w:r>
            <w:r w:rsidRPr="00C22B2F">
              <w:rPr>
                <w:color w:val="0000FF"/>
              </w:rPr>
              <w:t>.</w:t>
            </w:r>
          </w:p>
        </w:tc>
        <w:tc>
          <w:tcPr>
            <w:tcW w:w="8254" w:type="dxa"/>
          </w:tcPr>
          <w:p w14:paraId="4D9EA32F" w14:textId="77777777" w:rsidR="00CD7E37" w:rsidRPr="00507FE4" w:rsidRDefault="00CD7E37">
            <w:pPr>
              <w:jc w:val="both"/>
            </w:pPr>
            <w:r w:rsidRPr="00507FE4">
              <w:t>We agree that, if awa</w:t>
            </w:r>
            <w:r>
              <w:t xml:space="preserve">rded any Services Contract, </w:t>
            </w:r>
            <w:r w:rsidRPr="00507FE4">
              <w:t>we shall, in the performance of such contract, comply with all applicable obligations in the field of environmental, social and labour law.</w:t>
            </w:r>
          </w:p>
        </w:tc>
      </w:tr>
      <w:tr w:rsidR="00CD7E37" w:rsidRPr="00CB5B77" w14:paraId="311B9800" w14:textId="77777777" w:rsidTr="00FD3018">
        <w:tc>
          <w:tcPr>
            <w:tcW w:w="807" w:type="dxa"/>
          </w:tcPr>
          <w:p w14:paraId="131546F3" w14:textId="77777777" w:rsidR="00CD7E37" w:rsidRPr="00C22B2F" w:rsidRDefault="00CD7E37">
            <w:pPr>
              <w:jc w:val="both"/>
              <w:rPr>
                <w:color w:val="0000FF"/>
              </w:rPr>
            </w:pPr>
            <w:r>
              <w:rPr>
                <w:color w:val="0000FF"/>
              </w:rPr>
              <w:t>11</w:t>
            </w:r>
            <w:r w:rsidRPr="00C22B2F">
              <w:rPr>
                <w:color w:val="0000FF"/>
              </w:rPr>
              <w:t>.</w:t>
            </w:r>
          </w:p>
        </w:tc>
        <w:tc>
          <w:tcPr>
            <w:tcW w:w="8254" w:type="dxa"/>
          </w:tcPr>
          <w:p w14:paraId="324F8E87" w14:textId="77777777" w:rsidR="00CD7E37" w:rsidRDefault="00CD7E37">
            <w:pPr>
              <w:jc w:val="both"/>
            </w:pPr>
            <w:r w:rsidRPr="000E5DB7">
              <w:t xml:space="preserve">We confirm that we have complied with all requirements as set out at Part 2 of the </w:t>
            </w:r>
            <w:r>
              <w:t>CFT</w:t>
            </w:r>
            <w:r w:rsidRPr="000E5DB7">
              <w:t>.</w:t>
            </w:r>
          </w:p>
        </w:tc>
      </w:tr>
      <w:tr w:rsidR="00CD7E37" w:rsidRPr="00CB5B77" w14:paraId="1A5F2EEB" w14:textId="77777777" w:rsidTr="00FD3018">
        <w:tc>
          <w:tcPr>
            <w:tcW w:w="807" w:type="dxa"/>
          </w:tcPr>
          <w:p w14:paraId="0AA3125E" w14:textId="77777777" w:rsidR="00CD7E37" w:rsidRDefault="00CD7E37">
            <w:pPr>
              <w:jc w:val="both"/>
              <w:rPr>
                <w:color w:val="000080"/>
              </w:rPr>
            </w:pPr>
            <w:r>
              <w:rPr>
                <w:color w:val="0000FF"/>
              </w:rPr>
              <w:lastRenderedPageBreak/>
              <w:t>12</w:t>
            </w:r>
            <w:r w:rsidRPr="00C22B2F">
              <w:rPr>
                <w:color w:val="0000FF"/>
              </w:rPr>
              <w:t>.</w:t>
            </w:r>
          </w:p>
        </w:tc>
        <w:tc>
          <w:tcPr>
            <w:tcW w:w="8254" w:type="dxa"/>
          </w:tcPr>
          <w:p w14:paraId="2D0455E0" w14:textId="77777777" w:rsidR="00CD7E37" w:rsidRDefault="00CD7E37">
            <w:pPr>
              <w:jc w:val="both"/>
            </w:pPr>
            <w:r w:rsidRPr="000E5DB7">
              <w:t xml:space="preserve">We confirm that all prices quoted in our Tender will remain valid for the period of time commencing from the </w:t>
            </w:r>
            <w:r w:rsidRPr="000E5DB7">
              <w:rPr>
                <w:szCs w:val="22"/>
              </w:rPr>
              <w:t>Tender Deadline,</w:t>
            </w:r>
            <w:r w:rsidRPr="000E5DB7">
              <w:t xml:space="preserve"> as specified at paragraph 2.10.3 of the </w:t>
            </w:r>
            <w:r>
              <w:t>CFT</w:t>
            </w:r>
            <w:r w:rsidRPr="000E5DB7">
              <w:t xml:space="preserve">. </w:t>
            </w:r>
          </w:p>
        </w:tc>
      </w:tr>
      <w:tr w:rsidR="00CD7E37" w:rsidRPr="00CB5B77" w14:paraId="295B3165" w14:textId="77777777" w:rsidTr="00FD3018">
        <w:tc>
          <w:tcPr>
            <w:tcW w:w="807" w:type="dxa"/>
          </w:tcPr>
          <w:p w14:paraId="5097BE38" w14:textId="77777777" w:rsidR="00CD7E37" w:rsidRPr="00C22B2F" w:rsidRDefault="00CD7E37">
            <w:pPr>
              <w:jc w:val="both"/>
              <w:rPr>
                <w:color w:val="0000FF"/>
              </w:rPr>
            </w:pPr>
            <w:r>
              <w:rPr>
                <w:color w:val="0000FF"/>
              </w:rPr>
              <w:t>13</w:t>
            </w:r>
            <w:r w:rsidRPr="00C22B2F">
              <w:rPr>
                <w:color w:val="0000FF"/>
              </w:rPr>
              <w:t>.</w:t>
            </w:r>
          </w:p>
        </w:tc>
        <w:tc>
          <w:tcPr>
            <w:tcW w:w="8254" w:type="dxa"/>
          </w:tcPr>
          <w:p w14:paraId="686943CE" w14:textId="77777777" w:rsidR="00CD7E37" w:rsidRDefault="00CD7E37">
            <w:pPr>
              <w:jc w:val="both"/>
            </w:pPr>
            <w:r w:rsidRPr="000E5DB7">
              <w:t xml:space="preserve">We shall, if awarded any Services Contract under the </w:t>
            </w:r>
            <w:r>
              <w:t>CFT</w:t>
            </w:r>
            <w:r w:rsidRPr="000E5DB7">
              <w:t xml:space="preserve">, have in place on the Effective Date of the Services Contract all insurances (if any) as required by paragraph 2.21.1 of the </w:t>
            </w:r>
            <w:r>
              <w:t>CFT</w:t>
            </w:r>
            <w:r w:rsidRPr="000E5DB7">
              <w:t>.</w:t>
            </w:r>
          </w:p>
        </w:tc>
      </w:tr>
      <w:tr w:rsidR="00CD7E37" w:rsidRPr="00514373" w14:paraId="1CEFAD3A" w14:textId="77777777" w:rsidTr="00FD3018">
        <w:tc>
          <w:tcPr>
            <w:tcW w:w="807" w:type="dxa"/>
          </w:tcPr>
          <w:p w14:paraId="2A82B753" w14:textId="77777777" w:rsidR="00CD7E37" w:rsidRPr="00904FCA" w:rsidRDefault="00CD7E37">
            <w:pPr>
              <w:jc w:val="both"/>
              <w:rPr>
                <w:color w:val="0000FF"/>
              </w:rPr>
            </w:pPr>
            <w:r>
              <w:rPr>
                <w:color w:val="0000FF"/>
              </w:rPr>
              <w:t>14</w:t>
            </w:r>
            <w:r w:rsidRPr="00904FCA">
              <w:rPr>
                <w:color w:val="0000FF"/>
              </w:rPr>
              <w:t>.</w:t>
            </w:r>
          </w:p>
        </w:tc>
        <w:tc>
          <w:tcPr>
            <w:tcW w:w="8254" w:type="dxa"/>
          </w:tcPr>
          <w:p w14:paraId="73BFB780" w14:textId="77777777" w:rsidR="00CD7E37" w:rsidRPr="00904FCA" w:rsidRDefault="00CD7E37">
            <w:pPr>
              <w:jc w:val="both"/>
            </w:pPr>
            <w:r w:rsidRPr="00904FCA">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r w:rsidR="00CD7E37" w:rsidRPr="00514373" w14:paraId="6A5BB96D" w14:textId="77777777" w:rsidTr="00FD3018">
        <w:tc>
          <w:tcPr>
            <w:tcW w:w="807" w:type="dxa"/>
          </w:tcPr>
          <w:p w14:paraId="31D54A23" w14:textId="77777777" w:rsidR="00CD7E37" w:rsidRPr="00904FCA" w:rsidRDefault="00CD7E37">
            <w:pPr>
              <w:jc w:val="both"/>
              <w:rPr>
                <w:color w:val="0000FF"/>
              </w:rPr>
            </w:pPr>
            <w:r>
              <w:rPr>
                <w:color w:val="0000FF"/>
              </w:rPr>
              <w:t>15.</w:t>
            </w:r>
          </w:p>
        </w:tc>
        <w:tc>
          <w:tcPr>
            <w:tcW w:w="8254" w:type="dxa"/>
          </w:tcPr>
          <w:p w14:paraId="5E89DFCE" w14:textId="77777777" w:rsidR="00CD7E37" w:rsidRPr="00904FCA" w:rsidRDefault="00CD7E37">
            <w:pPr>
              <w:jc w:val="both"/>
            </w:pPr>
            <w:r>
              <w:t>We do not come within the category of prohibited economic operators identified in Regulation (EU) No 833/2014 of 31 July 2014 (as amended by EU Regulation 2022/576 or any subsequent amendments to same).</w:t>
            </w:r>
          </w:p>
        </w:tc>
      </w:tr>
      <w:tr w:rsidR="00CD7E37" w:rsidRPr="00514373" w14:paraId="7D3CA7E5" w14:textId="77777777" w:rsidTr="00FD3018">
        <w:tc>
          <w:tcPr>
            <w:tcW w:w="807" w:type="dxa"/>
          </w:tcPr>
          <w:p w14:paraId="5BE57166" w14:textId="77777777" w:rsidR="00CD7E37" w:rsidRPr="00904FCA" w:rsidRDefault="00CD7E37">
            <w:pPr>
              <w:jc w:val="both"/>
              <w:rPr>
                <w:color w:val="0000FF"/>
              </w:rPr>
            </w:pPr>
            <w:r>
              <w:rPr>
                <w:color w:val="0000FF"/>
              </w:rPr>
              <w:t>16.</w:t>
            </w:r>
          </w:p>
        </w:tc>
        <w:tc>
          <w:tcPr>
            <w:tcW w:w="8254" w:type="dxa"/>
          </w:tcPr>
          <w:p w14:paraId="0C3C37FD" w14:textId="77777777" w:rsidR="00CD7E37" w:rsidRPr="00904FCA" w:rsidRDefault="00CD7E37">
            <w:pPr>
              <w:jc w:val="both"/>
            </w:pPr>
            <w:r w:rsidRPr="00CB3C27">
              <w:t xml:space="preserve">The origin of goods connected to </w:t>
            </w:r>
            <w:r>
              <w:t>our Tender</w:t>
            </w:r>
            <w:r w:rsidRPr="00CB3C27">
              <w:t>, if any, are not subject to the prohibitions set out in Regulation (</w:t>
            </w:r>
            <w:r>
              <w:t xml:space="preserve">EU) No 833/2014 (as amended by </w:t>
            </w:r>
            <w:r w:rsidRPr="00CB3C27">
              <w:t xml:space="preserve">EU Regulation 2022/576 or any subsequent amendments to same).          </w:t>
            </w:r>
          </w:p>
        </w:tc>
      </w:tr>
      <w:tr w:rsidR="00CD7E37" w:rsidRPr="00514373" w14:paraId="07BA4761" w14:textId="77777777" w:rsidTr="00FD3018">
        <w:tc>
          <w:tcPr>
            <w:tcW w:w="807" w:type="dxa"/>
          </w:tcPr>
          <w:p w14:paraId="1B01E4DE" w14:textId="77777777" w:rsidR="00CD7E37" w:rsidRPr="00904FCA" w:rsidRDefault="00CD7E37">
            <w:pPr>
              <w:jc w:val="both"/>
              <w:rPr>
                <w:color w:val="0000FF"/>
              </w:rPr>
            </w:pPr>
            <w:r>
              <w:rPr>
                <w:color w:val="0000FF"/>
              </w:rPr>
              <w:t>17.</w:t>
            </w:r>
          </w:p>
        </w:tc>
        <w:tc>
          <w:tcPr>
            <w:tcW w:w="8254" w:type="dxa"/>
          </w:tcPr>
          <w:p w14:paraId="32B5E90C" w14:textId="77777777" w:rsidR="00CD7E37" w:rsidRPr="00904FCA" w:rsidRDefault="00CD7E37">
            <w:pPr>
              <w:jc w:val="both"/>
            </w:pPr>
            <w:r w:rsidRPr="005559D9">
              <w:t xml:space="preserve">The subcontractor(s) on whose capacity </w:t>
            </w:r>
            <w:r>
              <w:t>we rely as part of our Tender</w:t>
            </w:r>
            <w:r w:rsidRPr="005559D9">
              <w:t xml:space="preserve"> (where the value of that subcontract exceeds 10% of the </w:t>
            </w:r>
            <w:r>
              <w:t>value of the Services Contract</w:t>
            </w:r>
            <w:r w:rsidRPr="005559D9">
              <w:t>) does not come within the category of prohibited economic operators identified in Regulation (EU) No 833/2014 of 31 July 2014 (as amended by EU Regulation 2022/576 or any subsequent amendments to same).</w:t>
            </w:r>
          </w:p>
        </w:tc>
      </w:tr>
    </w:tbl>
    <w:p w14:paraId="315F7F7C" w14:textId="77777777" w:rsidR="003C0FB1" w:rsidRDefault="003C0FB1" w:rsidP="00310ECE">
      <w:pPr>
        <w:jc w:val="both"/>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3C0FB1" w:rsidRPr="00830A49" w14:paraId="5380B561" w14:textId="77777777" w:rsidTr="00503F93">
        <w:trPr>
          <w:trHeight w:val="940"/>
        </w:trPr>
        <w:tc>
          <w:tcPr>
            <w:tcW w:w="4208" w:type="dxa"/>
          </w:tcPr>
          <w:p w14:paraId="37AA8DEA" w14:textId="77777777" w:rsidR="003C0FB1" w:rsidRDefault="00FD38B8" w:rsidP="00310ECE">
            <w:pPr>
              <w:jc w:val="both"/>
              <w:rPr>
                <w:b/>
                <w:color w:val="333399"/>
                <w:szCs w:val="22"/>
              </w:rPr>
            </w:pPr>
            <w:r>
              <w:br w:type="page"/>
            </w:r>
            <w:r w:rsidR="003C0FB1" w:rsidRPr="00830A49">
              <w:rPr>
                <w:b/>
                <w:color w:val="333399"/>
                <w:szCs w:val="22"/>
              </w:rPr>
              <w:t>SIGNED</w:t>
            </w:r>
          </w:p>
          <w:p w14:paraId="251329FE" w14:textId="77777777" w:rsidR="003C0FB1" w:rsidRDefault="003C0FB1" w:rsidP="00310ECE">
            <w:pPr>
              <w:jc w:val="both"/>
              <w:rPr>
                <w:b/>
                <w:color w:val="333399"/>
                <w:szCs w:val="22"/>
              </w:rPr>
            </w:pPr>
          </w:p>
          <w:p w14:paraId="6B3EC2E6" w14:textId="77777777" w:rsidR="003C0FB1" w:rsidRDefault="003C0FB1" w:rsidP="00310ECE">
            <w:pPr>
              <w:jc w:val="both"/>
              <w:rPr>
                <w:b/>
                <w:color w:val="333399"/>
                <w:szCs w:val="22"/>
              </w:rPr>
            </w:pPr>
          </w:p>
          <w:p w14:paraId="61C7D249" w14:textId="77777777" w:rsidR="003C0FB1" w:rsidRDefault="003C0FB1" w:rsidP="00310ECE">
            <w:pPr>
              <w:jc w:val="both"/>
              <w:rPr>
                <w:b/>
                <w:color w:val="333399"/>
                <w:szCs w:val="22"/>
              </w:rPr>
            </w:pPr>
          </w:p>
          <w:p w14:paraId="49DB278A" w14:textId="77777777" w:rsidR="003C0FB1" w:rsidRDefault="003C0FB1" w:rsidP="00310ECE">
            <w:pPr>
              <w:jc w:val="both"/>
              <w:rPr>
                <w:b/>
                <w:color w:val="333399"/>
                <w:szCs w:val="22"/>
              </w:rPr>
            </w:pPr>
            <w:r w:rsidRPr="00830A49">
              <w:rPr>
                <w:b/>
                <w:color w:val="333399"/>
                <w:szCs w:val="22"/>
              </w:rPr>
              <w:t>(Authorised Signatory)</w:t>
            </w:r>
          </w:p>
        </w:tc>
        <w:tc>
          <w:tcPr>
            <w:tcW w:w="4833" w:type="dxa"/>
          </w:tcPr>
          <w:p w14:paraId="7788BDFC" w14:textId="77777777" w:rsidR="003C0FB1" w:rsidRDefault="003C0FB1" w:rsidP="00310ECE">
            <w:pPr>
              <w:jc w:val="both"/>
              <w:rPr>
                <w:b/>
                <w:color w:val="333399"/>
                <w:szCs w:val="22"/>
              </w:rPr>
            </w:pPr>
            <w:r w:rsidRPr="00830A49">
              <w:rPr>
                <w:b/>
                <w:color w:val="333399"/>
                <w:szCs w:val="22"/>
              </w:rPr>
              <w:t>Company</w:t>
            </w:r>
          </w:p>
          <w:p w14:paraId="53ED591E" w14:textId="77777777" w:rsidR="003C0FB1" w:rsidRDefault="003C0FB1" w:rsidP="00310ECE">
            <w:pPr>
              <w:jc w:val="both"/>
              <w:rPr>
                <w:b/>
                <w:color w:val="333399"/>
                <w:szCs w:val="22"/>
              </w:rPr>
            </w:pPr>
          </w:p>
        </w:tc>
      </w:tr>
      <w:tr w:rsidR="003C0FB1" w:rsidRPr="00830A49" w14:paraId="5E9B3CF9" w14:textId="77777777" w:rsidTr="00503F93">
        <w:trPr>
          <w:cantSplit/>
          <w:trHeight w:val="940"/>
        </w:trPr>
        <w:tc>
          <w:tcPr>
            <w:tcW w:w="4208" w:type="dxa"/>
          </w:tcPr>
          <w:p w14:paraId="0BBB3025" w14:textId="77777777" w:rsidR="003C0FB1" w:rsidRDefault="003C0FB1" w:rsidP="00310ECE">
            <w:pPr>
              <w:jc w:val="both"/>
              <w:rPr>
                <w:b/>
                <w:color w:val="333399"/>
                <w:szCs w:val="22"/>
              </w:rPr>
            </w:pPr>
            <w:r w:rsidRPr="00830A49">
              <w:rPr>
                <w:b/>
                <w:color w:val="333399"/>
                <w:szCs w:val="22"/>
              </w:rPr>
              <w:t>Print name</w:t>
            </w:r>
          </w:p>
        </w:tc>
        <w:tc>
          <w:tcPr>
            <w:tcW w:w="4833" w:type="dxa"/>
            <w:vMerge w:val="restart"/>
          </w:tcPr>
          <w:p w14:paraId="2732B01E" w14:textId="77777777" w:rsidR="003C0FB1" w:rsidRDefault="003C0FB1" w:rsidP="00310ECE">
            <w:pPr>
              <w:jc w:val="both"/>
              <w:rPr>
                <w:b/>
                <w:color w:val="333399"/>
                <w:szCs w:val="22"/>
              </w:rPr>
            </w:pPr>
            <w:r w:rsidRPr="00830A49">
              <w:rPr>
                <w:b/>
                <w:color w:val="333399"/>
                <w:szCs w:val="22"/>
              </w:rPr>
              <w:t>Address</w:t>
            </w:r>
          </w:p>
        </w:tc>
      </w:tr>
      <w:tr w:rsidR="003C0FB1" w:rsidRPr="00830A49" w14:paraId="4A031F75" w14:textId="77777777" w:rsidTr="00503F93">
        <w:trPr>
          <w:cantSplit/>
          <w:trHeight w:val="940"/>
        </w:trPr>
        <w:tc>
          <w:tcPr>
            <w:tcW w:w="4208" w:type="dxa"/>
          </w:tcPr>
          <w:p w14:paraId="047F00A4" w14:textId="77777777" w:rsidR="003C0FB1" w:rsidRPr="00830A49" w:rsidRDefault="003C0FB1" w:rsidP="00310ECE">
            <w:pPr>
              <w:jc w:val="both"/>
              <w:rPr>
                <w:b/>
                <w:color w:val="333399"/>
                <w:szCs w:val="22"/>
              </w:rPr>
            </w:pPr>
            <w:r w:rsidRPr="00830A49">
              <w:rPr>
                <w:b/>
                <w:color w:val="333399"/>
                <w:szCs w:val="22"/>
              </w:rPr>
              <w:t>Date</w:t>
            </w:r>
          </w:p>
        </w:tc>
        <w:tc>
          <w:tcPr>
            <w:tcW w:w="4833" w:type="dxa"/>
            <w:vMerge/>
            <w:shd w:val="clear" w:color="auto" w:fill="CCCCCC"/>
          </w:tcPr>
          <w:p w14:paraId="17484170" w14:textId="77777777" w:rsidR="003C0FB1" w:rsidRPr="00830A49" w:rsidRDefault="003C0FB1" w:rsidP="00310ECE">
            <w:pPr>
              <w:jc w:val="both"/>
              <w:rPr>
                <w:b/>
                <w:color w:val="333399"/>
                <w:szCs w:val="22"/>
              </w:rPr>
            </w:pPr>
          </w:p>
        </w:tc>
      </w:tr>
    </w:tbl>
    <w:p w14:paraId="74DAA710" w14:textId="77777777" w:rsidR="003C0FB1" w:rsidRDefault="003C0FB1" w:rsidP="00310ECE">
      <w:pPr>
        <w:jc w:val="both"/>
      </w:pPr>
    </w:p>
    <w:p w14:paraId="03480FAC" w14:textId="77777777" w:rsidR="007B120C" w:rsidRDefault="007B120C" w:rsidP="00310ECE"/>
    <w:p w14:paraId="7E8DDA86" w14:textId="77777777" w:rsidR="00662F78" w:rsidRDefault="00662F78" w:rsidP="00EE6D3D">
      <w:pPr>
        <w:spacing w:line="259" w:lineRule="auto"/>
        <w:rPr>
          <w:szCs w:val="22"/>
          <w:highlight w:val="magenta"/>
        </w:rPr>
      </w:pPr>
      <w:r>
        <w:rPr>
          <w:szCs w:val="22"/>
          <w:highlight w:val="magenta"/>
        </w:rPr>
        <w:br w:type="page"/>
      </w:r>
    </w:p>
    <w:p w14:paraId="23054ADC" w14:textId="77777777" w:rsidR="003C0FB1" w:rsidRDefault="003C0FB1" w:rsidP="00414B5B">
      <w:pPr>
        <w:pStyle w:val="Heading1"/>
        <w:spacing w:before="0" w:after="120"/>
        <w:rPr>
          <w:rFonts w:ascii="Calibri" w:hAnsi="Calibri"/>
        </w:rPr>
      </w:pPr>
      <w:r w:rsidRPr="000E5DB7">
        <w:rPr>
          <w:rFonts w:ascii="Calibri" w:hAnsi="Calibri"/>
        </w:rPr>
        <w:lastRenderedPageBreak/>
        <w:t xml:space="preserve">Appendix </w:t>
      </w:r>
      <w:r w:rsidR="0083112F">
        <w:rPr>
          <w:rFonts w:ascii="Calibri" w:hAnsi="Calibri"/>
        </w:rPr>
        <w:t>4</w:t>
      </w:r>
      <w:r w:rsidRPr="000E5DB7">
        <w:rPr>
          <w:rFonts w:ascii="Calibri" w:hAnsi="Calibri"/>
        </w:rPr>
        <w:t>: Declaration as to Personal Circumstances of Tenderer</w:t>
      </w:r>
    </w:p>
    <w:p w14:paraId="5B29BFFB" w14:textId="153CEE13" w:rsidR="00441C1E" w:rsidRPr="00441C1E" w:rsidRDefault="00441C1E" w:rsidP="00441C1E">
      <w:pPr>
        <w:keepLines/>
        <w:jc w:val="both"/>
        <w:rPr>
          <w:i/>
          <w:iCs/>
          <w:color w:val="EE0000"/>
        </w:rPr>
      </w:pPr>
      <w:r w:rsidRPr="00441C1E">
        <w:rPr>
          <w:i/>
          <w:iCs/>
          <w:color w:val="EE0000"/>
        </w:rPr>
        <w:t xml:space="preserve"> </w:t>
      </w:r>
    </w:p>
    <w:p w14:paraId="778C5C3D" w14:textId="77777777" w:rsidR="004E47DF" w:rsidRPr="004E47DF" w:rsidRDefault="004E47DF" w:rsidP="00D42C86">
      <w:pPr>
        <w:keepLines/>
        <w:jc w:val="both"/>
        <w:rPr>
          <w:b/>
          <w:bCs/>
          <w:szCs w:val="22"/>
        </w:rPr>
      </w:pPr>
      <w:r w:rsidRPr="00181E24">
        <w:rPr>
          <w:b/>
          <w:bCs/>
          <w:szCs w:val="22"/>
        </w:rPr>
        <w:t xml:space="preserve">RE: </w:t>
      </w:r>
      <w:r w:rsidRPr="004E47DF">
        <w:rPr>
          <w:b/>
          <w:bCs/>
          <w:szCs w:val="22"/>
        </w:rPr>
        <w:t>Call for Tenders for the provision of Hot School Meals</w:t>
      </w:r>
    </w:p>
    <w:p w14:paraId="5EF552B1" w14:textId="34971A2D" w:rsidR="00206CC8" w:rsidRPr="006A0C51" w:rsidRDefault="00206CC8" w:rsidP="00D42C86">
      <w:pPr>
        <w:tabs>
          <w:tab w:val="left" w:pos="1701"/>
        </w:tabs>
        <w:jc w:val="both"/>
      </w:pPr>
      <w:r w:rsidRPr="006A0C51">
        <w:rPr>
          <w:b/>
        </w:rPr>
        <w:t>NAME:</w:t>
      </w:r>
      <w:r w:rsidRPr="006A0C51">
        <w:t xml:space="preserve"> </w:t>
      </w:r>
      <w:r w:rsidRPr="006A0C51">
        <w:tab/>
      </w:r>
      <w:r w:rsidRPr="006A0C51">
        <w:rPr>
          <w:rFonts w:cs="Calibri"/>
          <w:u w:val="single"/>
        </w:rPr>
        <w:fldChar w:fldCharType="begin">
          <w:ffData>
            <w:name w:val=""/>
            <w:enabled/>
            <w:calcOnExit w:val="0"/>
            <w:textInput>
              <w:default w:val="[Click here and insert name]"/>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name]</w:t>
      </w:r>
      <w:r w:rsidRPr="006A0C51">
        <w:rPr>
          <w:rFonts w:cs="Calibri"/>
          <w:u w:val="single"/>
        </w:rPr>
        <w:fldChar w:fldCharType="end"/>
      </w:r>
    </w:p>
    <w:p w14:paraId="04722F17" w14:textId="77777777" w:rsidR="00206CC8" w:rsidRPr="00675A93" w:rsidRDefault="00206CC8" w:rsidP="00D42C86">
      <w:pPr>
        <w:tabs>
          <w:tab w:val="left" w:pos="1701"/>
        </w:tabs>
        <w:jc w:val="both"/>
      </w:pPr>
      <w:r w:rsidRPr="006A0C51">
        <w:rPr>
          <w:b/>
        </w:rPr>
        <w:t>ADDRESS:</w:t>
      </w:r>
      <w:r w:rsidRPr="006A0C51">
        <w:t xml:space="preserve"> </w:t>
      </w:r>
      <w:r w:rsidRPr="006A0C51">
        <w:tab/>
      </w:r>
      <w:r w:rsidRPr="006A0C51">
        <w:rPr>
          <w:rFonts w:cs="Calibri"/>
          <w:u w:val="single"/>
        </w:rPr>
        <w:fldChar w:fldCharType="begin">
          <w:ffData>
            <w:name w:val=""/>
            <w:enabled/>
            <w:calcOnExit w:val="0"/>
            <w:textInput>
              <w:default w:val="[Click here and insert address]"/>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address]</w:t>
      </w:r>
      <w:r w:rsidRPr="006A0C51">
        <w:rPr>
          <w:rFonts w:cs="Calibri"/>
          <w:u w:val="single"/>
        </w:rPr>
        <w:fldChar w:fldCharType="end"/>
      </w:r>
    </w:p>
    <w:p w14:paraId="2B853037" w14:textId="74EE1DCA" w:rsidR="00206CC8" w:rsidRDefault="00206CC8" w:rsidP="00D42C86">
      <w:pPr>
        <w:jc w:val="both"/>
        <w:rPr>
          <w:lang w:val="en-US"/>
        </w:rPr>
      </w:pPr>
      <w:r>
        <w:rPr>
          <w:lang w:val="en-US"/>
        </w:rPr>
        <w:t xml:space="preserve">I, </w:t>
      </w:r>
      <w:r w:rsidRPr="006A0C51">
        <w:rPr>
          <w:rFonts w:cs="Calibri"/>
        </w:rPr>
        <w:fldChar w:fldCharType="begin">
          <w:ffData>
            <w:name w:val=""/>
            <w:enabled/>
            <w:calcOnExit w:val="0"/>
            <w:textInput>
              <w:default w:val="[Click here and insert name of Declarant]"/>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Declarant]</w:t>
      </w:r>
      <w:r w:rsidRPr="006A0C51">
        <w:rPr>
          <w:rFonts w:cs="Calibri"/>
        </w:rPr>
        <w:fldChar w:fldCharType="end"/>
      </w:r>
      <w:r w:rsidRPr="006A0C51">
        <w:rPr>
          <w:rFonts w:cs="Calibri"/>
        </w:rPr>
        <w:t>,</w:t>
      </w:r>
      <w:r>
        <w:rPr>
          <w:i/>
        </w:rPr>
        <w:t xml:space="preserve"> </w:t>
      </w:r>
      <w:r>
        <w:rPr>
          <w:lang w:val="en-US"/>
        </w:rPr>
        <w:t xml:space="preserve">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do solemnly and sincerely declare that:</w:t>
      </w:r>
    </w:p>
    <w:p w14:paraId="2F9783ED" w14:textId="20E4DFEF" w:rsidR="00206CC8" w:rsidRDefault="00206CC8" w:rsidP="00D42C86">
      <w:pPr>
        <w:pStyle w:val="ListParagraph"/>
        <w:numPr>
          <w:ilvl w:val="0"/>
          <w:numId w:val="9"/>
        </w:numPr>
        <w:jc w:val="both"/>
        <w:rPr>
          <w:lang w:val="en-US"/>
        </w:rPr>
      </w:pPr>
      <w:r>
        <w:rPr>
          <w:lang w:val="en-US"/>
        </w:rPr>
        <w:t xml:space="preserve">I am a </w:t>
      </w:r>
      <w:r>
        <w:rPr>
          <w:rFonts w:cs="Calibri"/>
        </w:rPr>
        <w:fldChar w:fldCharType="begin">
          <w:ffData>
            <w:name w:val=""/>
            <w:enabled/>
            <w:calcOnExit w:val="0"/>
            <w:textInput>
              <w:default w:val="[insert role of Declarant]"/>
            </w:textInput>
          </w:ffData>
        </w:fldChar>
      </w:r>
      <w:r>
        <w:rPr>
          <w:rFonts w:cs="Calibri"/>
        </w:rPr>
        <w:instrText xml:space="preserve"> FORMTEXT </w:instrText>
      </w:r>
      <w:r>
        <w:rPr>
          <w:rFonts w:cs="Calibri"/>
        </w:rPr>
      </w:r>
      <w:r>
        <w:rPr>
          <w:rFonts w:cs="Calibri"/>
        </w:rPr>
        <w:fldChar w:fldCharType="separate"/>
      </w:r>
      <w:r>
        <w:rPr>
          <w:rFonts w:cs="Calibri"/>
          <w:noProof/>
        </w:rPr>
        <w:t>[insert role of Declarant]</w:t>
      </w:r>
      <w:r>
        <w:rPr>
          <w:rFonts w:cs="Calibri"/>
        </w:rPr>
        <w:fldChar w:fldCharType="end"/>
      </w:r>
      <w:r>
        <w:rPr>
          <w:lang w:val="en-US"/>
        </w:rPr>
        <w:t xml:space="preserve">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and am authorized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to make this declaration which </w:t>
      </w:r>
      <w:r w:rsidRPr="001D61C9">
        <w:rPr>
          <w:lang w:val="en-US"/>
        </w:rPr>
        <w:t xml:space="preserve">relates to a tender (“the </w:t>
      </w:r>
      <w:r>
        <w:rPr>
          <w:lang w:val="en-US"/>
        </w:rPr>
        <w:t xml:space="preserve">Tender”) submitted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1D61C9">
        <w:rPr>
          <w:lang w:val="en-US"/>
        </w:rPr>
        <w:t>in</w:t>
      </w:r>
      <w:r>
        <w:rPr>
          <w:lang w:val="en-US"/>
        </w:rPr>
        <w:t xml:space="preserve"> response to an </w:t>
      </w:r>
      <w:r w:rsidR="00F9036D">
        <w:rPr>
          <w:lang w:val="en-US"/>
        </w:rPr>
        <w:t>CFT</w:t>
      </w:r>
      <w:r>
        <w:rPr>
          <w:lang w:val="en-US"/>
        </w:rPr>
        <w:t xml:space="preserve"> dated titled </w:t>
      </w:r>
      <w:r>
        <w:rPr>
          <w:rFonts w:cs="Calibri"/>
        </w:rPr>
        <w:fldChar w:fldCharType="begin">
          <w:ffData>
            <w:name w:val=""/>
            <w:enabled/>
            <w:calcOnExit w:val="0"/>
            <w:textInput>
              <w:default w:val="[insert description of competition]"/>
            </w:textInput>
          </w:ffData>
        </w:fldChar>
      </w:r>
      <w:r>
        <w:rPr>
          <w:rFonts w:cs="Calibri"/>
        </w:rPr>
        <w:instrText xml:space="preserve"> FORMTEXT </w:instrText>
      </w:r>
      <w:r>
        <w:rPr>
          <w:rFonts w:cs="Calibri"/>
        </w:rPr>
      </w:r>
      <w:r>
        <w:rPr>
          <w:rFonts w:cs="Calibri"/>
        </w:rPr>
        <w:fldChar w:fldCharType="separate"/>
      </w:r>
      <w:r>
        <w:rPr>
          <w:rFonts w:cs="Calibri"/>
          <w:noProof/>
        </w:rPr>
        <w:t>[insert description of competition]</w:t>
      </w:r>
      <w:r>
        <w:rPr>
          <w:rFonts w:cs="Calibri"/>
        </w:rPr>
        <w:fldChar w:fldCharType="end"/>
      </w:r>
      <w:r>
        <w:rPr>
          <w:lang w:val="en-US"/>
        </w:rPr>
        <w:t xml:space="preserve"> published by</w:t>
      </w:r>
      <w:r w:rsidRPr="001D61C9">
        <w:rPr>
          <w:lang w:val="en-US"/>
        </w:rPr>
        <w:t xml:space="preserve"> </w:t>
      </w:r>
      <w:r>
        <w:rPr>
          <w:rFonts w:cs="Calibri"/>
        </w:rPr>
        <w:fldChar w:fldCharType="begin">
          <w:ffData>
            <w:name w:val=""/>
            <w:enabled/>
            <w:calcOnExit w:val="0"/>
            <w:textInput>
              <w:default w:val="[insert name of contracting authority]"/>
            </w:textInput>
          </w:ffData>
        </w:fldChar>
      </w:r>
      <w:r>
        <w:rPr>
          <w:rFonts w:cs="Calibri"/>
        </w:rPr>
        <w:instrText xml:space="preserve"> FORMTEXT </w:instrText>
      </w:r>
      <w:r>
        <w:rPr>
          <w:rFonts w:cs="Calibri"/>
        </w:rPr>
      </w:r>
      <w:r>
        <w:rPr>
          <w:rFonts w:cs="Calibri"/>
        </w:rPr>
        <w:fldChar w:fldCharType="separate"/>
      </w:r>
      <w:r>
        <w:rPr>
          <w:rFonts w:cs="Calibri"/>
          <w:noProof/>
        </w:rPr>
        <w:t>[insert name of contracting authority]</w:t>
      </w:r>
      <w:r>
        <w:rPr>
          <w:rFonts w:cs="Calibri"/>
        </w:rPr>
        <w:fldChar w:fldCharType="end"/>
      </w:r>
      <w:r>
        <w:rPr>
          <w:lang w:val="en-US"/>
        </w:rPr>
        <w:t xml:space="preserve"> </w:t>
      </w:r>
      <w:r w:rsidRPr="001D61C9">
        <w:rPr>
          <w:lang w:val="en-US"/>
        </w:rPr>
        <w:t>(“the Contracting Authority”).</w:t>
      </w:r>
    </w:p>
    <w:p w14:paraId="62ACDBAF" w14:textId="77777777" w:rsidR="00206CC8" w:rsidRPr="00675A93" w:rsidRDefault="00206CC8" w:rsidP="00D42C86">
      <w:pPr>
        <w:pStyle w:val="ListParagraph"/>
        <w:jc w:val="both"/>
        <w:rPr>
          <w:lang w:val="en-US"/>
        </w:rPr>
      </w:pPr>
    </w:p>
    <w:p w14:paraId="1C74B872" w14:textId="6F4A10FB" w:rsidR="00206CC8" w:rsidRDefault="00206CC8" w:rsidP="00D42C86">
      <w:pPr>
        <w:pStyle w:val="ListParagraph"/>
        <w:numPr>
          <w:ilvl w:val="0"/>
          <w:numId w:val="9"/>
        </w:numPr>
        <w:jc w:val="both"/>
        <w:rPr>
          <w:lang w:val="en-US"/>
        </w:rPr>
      </w:pPr>
      <w:r>
        <w:rPr>
          <w:lang w:val="en-US"/>
        </w:rPr>
        <w:t xml:space="preserve">Neither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w:t>
      </w:r>
      <w:r w:rsidRPr="000F5FE8">
        <w:rPr>
          <w:lang w:val="en-US"/>
        </w:rPr>
        <w:t xml:space="preserve"> any person</w:t>
      </w:r>
      <w:r>
        <w:rPr>
          <w:lang w:val="en-US"/>
        </w:rPr>
        <w:t xml:space="preserve"> who</w:t>
      </w:r>
      <w:r w:rsidRPr="000F5FE8">
        <w:rPr>
          <w:lang w:val="en-US"/>
        </w:rPr>
        <w:t xml:space="preserve"> </w:t>
      </w:r>
      <w:r>
        <w:rPr>
          <w:lang w:val="en-US"/>
        </w:rPr>
        <w:t xml:space="preserve">is </w:t>
      </w:r>
      <w:r w:rsidRPr="000F5FE8">
        <w:rPr>
          <w:lang w:val="en-US"/>
        </w:rPr>
        <w:t xml:space="preserve">a member of the administrative, management or supervisory body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 any person who has</w:t>
      </w:r>
      <w:r w:rsidRPr="000F5FE8">
        <w:rPr>
          <w:lang w:val="en-US"/>
        </w:rPr>
        <w:t xml:space="preserve"> powers of representation, decision or control</w:t>
      </w:r>
      <w:r>
        <w:rPr>
          <w:lang w:val="en-US"/>
        </w:rPr>
        <w:t xml:space="preserve"> in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has:</w:t>
      </w:r>
    </w:p>
    <w:p w14:paraId="44D4A828" w14:textId="77777777" w:rsidR="00206CC8" w:rsidRPr="00206CC8" w:rsidRDefault="00206CC8" w:rsidP="00D42C86">
      <w:pPr>
        <w:pStyle w:val="ListParagraph"/>
        <w:ind w:left="1080"/>
        <w:jc w:val="both"/>
        <w:rPr>
          <w:lang w:val="en-US"/>
        </w:rPr>
      </w:pPr>
    </w:p>
    <w:p w14:paraId="2D43EFF5" w14:textId="77777777" w:rsidR="00147DAB" w:rsidRDefault="00147DAB" w:rsidP="00D42C86">
      <w:pPr>
        <w:pStyle w:val="ListParagraph"/>
        <w:numPr>
          <w:ilvl w:val="0"/>
          <w:numId w:val="10"/>
        </w:numPr>
        <w:jc w:val="both"/>
        <w:rPr>
          <w:lang w:val="en-US"/>
        </w:rPr>
      </w:pPr>
      <w:r w:rsidRPr="000F5FE8">
        <w:rPr>
          <w:lang w:val="en-US"/>
        </w:rPr>
        <w:t xml:space="preserve">ever been the subject of a conviction for participation in a criminal </w:t>
      </w:r>
      <w:proofErr w:type="spellStart"/>
      <w:r w:rsidRPr="000F5FE8">
        <w:rPr>
          <w:lang w:val="en-US"/>
        </w:rPr>
        <w:t>organisation</w:t>
      </w:r>
      <w:proofErr w:type="spellEnd"/>
      <w:r w:rsidRPr="000F5FE8">
        <w:rPr>
          <w:lang w:val="en-US"/>
        </w:rPr>
        <w:t>, as defined in Article 2 of Council Framework Decision 2008/841/JHA.</w:t>
      </w:r>
    </w:p>
    <w:p w14:paraId="22595349" w14:textId="77777777" w:rsidR="00147DAB" w:rsidRDefault="00147DAB" w:rsidP="00D42C86">
      <w:pPr>
        <w:pStyle w:val="ListParagraph"/>
        <w:numPr>
          <w:ilvl w:val="0"/>
          <w:numId w:val="10"/>
        </w:numPr>
        <w:jc w:val="both"/>
        <w:rPr>
          <w:lang w:val="en-US"/>
        </w:rPr>
      </w:pPr>
      <w:r w:rsidRPr="000F5FE8">
        <w:rPr>
          <w:lang w:val="en-US"/>
        </w:rPr>
        <w:t>ever been the subject of a conviction for 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w:t>
      </w:r>
      <w:r>
        <w:rPr>
          <w:lang w:val="en-US"/>
        </w:rPr>
        <w:t xml:space="preserve">r the law of the state in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Pr>
          <w:lang w:val="en-US"/>
        </w:rPr>
        <w:t xml:space="preserve"> is established.</w:t>
      </w:r>
    </w:p>
    <w:p w14:paraId="57DCE3B8" w14:textId="77777777" w:rsidR="00206CC8" w:rsidRDefault="00147DAB" w:rsidP="00D42C86">
      <w:pPr>
        <w:pStyle w:val="ListParagraph"/>
        <w:numPr>
          <w:ilvl w:val="0"/>
          <w:numId w:val="10"/>
        </w:numPr>
        <w:jc w:val="both"/>
        <w:rPr>
          <w:lang w:val="en-US"/>
        </w:rPr>
      </w:pPr>
      <w:r w:rsidRPr="000F5FE8">
        <w:rPr>
          <w:lang w:val="en-US"/>
        </w:rPr>
        <w:t xml:space="preserve"> </w:t>
      </w:r>
      <w:r w:rsidR="00206CC8" w:rsidRPr="000F5FE8">
        <w:rPr>
          <w:lang w:val="en-US"/>
        </w:rPr>
        <w:t>ever been the subject of a conviction for fraud within the meaning of Article 1 of the Convention on the protection of the European Communities’ financial interests.</w:t>
      </w:r>
    </w:p>
    <w:p w14:paraId="5018FFA1" w14:textId="77777777" w:rsidR="00206CC8" w:rsidRPr="000F5FE8" w:rsidRDefault="00206CC8" w:rsidP="00D42C86">
      <w:pPr>
        <w:pStyle w:val="ListParagraph"/>
        <w:numPr>
          <w:ilvl w:val="0"/>
          <w:numId w:val="10"/>
        </w:numPr>
        <w:jc w:val="both"/>
        <w:rPr>
          <w:lang w:val="en-US"/>
        </w:rPr>
      </w:pPr>
      <w:r w:rsidRPr="000F5FE8">
        <w:rPr>
          <w:lang w:val="en-US"/>
        </w:rPr>
        <w:t>ever been the subject of a conviction for 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6A13B201" w14:textId="77777777" w:rsidR="00206CC8" w:rsidRDefault="00206CC8" w:rsidP="00D42C86">
      <w:pPr>
        <w:pStyle w:val="ListParagraph"/>
        <w:numPr>
          <w:ilvl w:val="0"/>
          <w:numId w:val="10"/>
        </w:numPr>
        <w:jc w:val="both"/>
        <w:rPr>
          <w:lang w:val="en-US"/>
        </w:rPr>
      </w:pPr>
      <w:r w:rsidRPr="000F5FE8">
        <w:rPr>
          <w:lang w:val="en-US"/>
        </w:rPr>
        <w:t>ever been the subject of a conviction for money laundering or terrorist financing, as defined in Article 1 of Directive 2005/60/EC of the European Parliament and of the Council</w:t>
      </w:r>
      <w:r>
        <w:rPr>
          <w:lang w:val="en-US"/>
        </w:rPr>
        <w:t>.</w:t>
      </w:r>
    </w:p>
    <w:p w14:paraId="10A0CD7F" w14:textId="77777777" w:rsidR="00206CC8" w:rsidRDefault="00206CC8" w:rsidP="00D42C86">
      <w:pPr>
        <w:pStyle w:val="ListParagraph"/>
        <w:numPr>
          <w:ilvl w:val="0"/>
          <w:numId w:val="10"/>
        </w:numPr>
        <w:jc w:val="both"/>
        <w:rPr>
          <w:lang w:val="en-US"/>
        </w:rPr>
      </w:pPr>
      <w:r w:rsidRPr="000F5FE8">
        <w:rPr>
          <w:lang w:val="en-US"/>
        </w:rPr>
        <w:t xml:space="preserve">ever been the subject of a conviction for child </w:t>
      </w:r>
      <w:proofErr w:type="spellStart"/>
      <w:r w:rsidRPr="000F5FE8">
        <w:rPr>
          <w:lang w:val="en-US"/>
        </w:rPr>
        <w:t>labour</w:t>
      </w:r>
      <w:proofErr w:type="spellEnd"/>
      <w:r w:rsidRPr="000F5FE8">
        <w:rPr>
          <w:lang w:val="en-US"/>
        </w:rPr>
        <w:t xml:space="preserve"> and other forms of trafficking in human beings as defined in Article 2 of Directive 2011/36/EU of the European Parliament and of the Council.</w:t>
      </w:r>
    </w:p>
    <w:p w14:paraId="03F841A7" w14:textId="77777777" w:rsidR="00206CC8" w:rsidRDefault="00206CC8" w:rsidP="00D42C86">
      <w:pPr>
        <w:pStyle w:val="ListParagraph"/>
        <w:ind w:left="1080"/>
        <w:jc w:val="both"/>
        <w:rPr>
          <w:lang w:val="en-US"/>
        </w:rPr>
      </w:pPr>
    </w:p>
    <w:p w14:paraId="65FB6634"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788CBE1E" w14:textId="77777777" w:rsidR="00206CC8" w:rsidRDefault="00206CC8" w:rsidP="00D42C86">
      <w:pPr>
        <w:pStyle w:val="ListParagraph"/>
        <w:jc w:val="both"/>
        <w:rPr>
          <w:lang w:val="en-US"/>
        </w:rPr>
      </w:pPr>
    </w:p>
    <w:p w14:paraId="4A666DF3" w14:textId="77777777" w:rsidR="00206CC8" w:rsidRPr="006A0C51" w:rsidRDefault="00206CC8" w:rsidP="00D42C86">
      <w:pPr>
        <w:numPr>
          <w:ilvl w:val="0"/>
          <w:numId w:val="11"/>
        </w:numPr>
        <w:ind w:left="1134" w:right="47" w:hanging="283"/>
        <w:jc w:val="both"/>
      </w:pPr>
      <w:r>
        <w:t>i</w:t>
      </w:r>
      <w:r w:rsidRPr="006A0C51">
        <w:t>s not in breach and has not breached its obligations relating to the payment of taxes or social security contributions.</w:t>
      </w:r>
    </w:p>
    <w:p w14:paraId="26052FD1" w14:textId="34301C42" w:rsidR="00206CC8" w:rsidRPr="0073365D" w:rsidRDefault="00206CC8" w:rsidP="00D42C86">
      <w:pPr>
        <w:numPr>
          <w:ilvl w:val="0"/>
          <w:numId w:val="11"/>
        </w:numPr>
        <w:ind w:left="1134" w:right="47" w:hanging="283"/>
        <w:jc w:val="both"/>
      </w:pPr>
      <w:r>
        <w:t>has carried out the preparation of the Tender independently.</w:t>
      </w:r>
    </w:p>
    <w:p w14:paraId="30082A3C" w14:textId="77777777" w:rsidR="00206CC8" w:rsidRPr="00E93F64" w:rsidRDefault="00206CC8" w:rsidP="00D42C86">
      <w:pPr>
        <w:pStyle w:val="ListParagraph"/>
        <w:jc w:val="both"/>
        <w:rPr>
          <w:lang w:val="en-US"/>
        </w:rPr>
      </w:pPr>
    </w:p>
    <w:p w14:paraId="44491A4F"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438332B9" w14:textId="77777777" w:rsidR="00206CC8" w:rsidRDefault="00206CC8" w:rsidP="00D42C86">
      <w:pPr>
        <w:pStyle w:val="ListParagraph"/>
        <w:jc w:val="both"/>
        <w:rPr>
          <w:lang w:val="en-US"/>
        </w:rPr>
      </w:pPr>
    </w:p>
    <w:p w14:paraId="1B3DBDDF" w14:textId="20B7AAEE" w:rsidR="00206CC8" w:rsidRPr="00AE08B8" w:rsidRDefault="00206CC8" w:rsidP="00D42C86">
      <w:pPr>
        <w:pStyle w:val="ListParagraph"/>
        <w:numPr>
          <w:ilvl w:val="0"/>
          <w:numId w:val="12"/>
        </w:numPr>
        <w:jc w:val="both"/>
        <w:rPr>
          <w:lang w:val="en-US"/>
        </w:rPr>
      </w:pPr>
      <w:r w:rsidRPr="00AE08B8">
        <w:rPr>
          <w:lang w:val="en-US"/>
        </w:rPr>
        <w:t>has, in the performance of all public contracts, complied with applicable obligations in the field of environmental</w:t>
      </w:r>
      <w:r w:rsidRPr="005B41D5">
        <w:t xml:space="preserve"> </w:t>
      </w:r>
      <w:r w:rsidRPr="00AE08B8">
        <w:rPr>
          <w:lang w:val="en-US"/>
        </w:rPr>
        <w:t xml:space="preserve">social and </w:t>
      </w:r>
      <w:proofErr w:type="spellStart"/>
      <w:r w:rsidRPr="00AE08B8">
        <w:rPr>
          <w:lang w:val="en-US"/>
        </w:rPr>
        <w:t>labour</w:t>
      </w:r>
      <w:proofErr w:type="spellEnd"/>
      <w:r w:rsidRPr="00AE08B8">
        <w:rPr>
          <w:lang w:val="en-US"/>
        </w:rPr>
        <w:t xml:space="preserve"> law that apply at the place where the works are carried out or the services provided, that have been established by EU law, national law, collective agreements or by international, environmental, social and </w:t>
      </w:r>
      <w:proofErr w:type="spellStart"/>
      <w:r w:rsidRPr="00AE08B8">
        <w:rPr>
          <w:lang w:val="en-US"/>
        </w:rPr>
        <w:t>labour</w:t>
      </w:r>
      <w:proofErr w:type="spellEnd"/>
      <w:r w:rsidRPr="00AE08B8">
        <w:rPr>
          <w:lang w:val="en-US"/>
        </w:rPr>
        <w:t xml:space="preserve"> law listed in Schedule 7 of the European Union (Award of Public Authority Contracts) Regulations 2016 (Statutory Instrument 284 of 2016).</w:t>
      </w:r>
    </w:p>
    <w:p w14:paraId="2AA9E59C" w14:textId="77777777" w:rsidR="00206CC8" w:rsidRPr="005B41D5" w:rsidRDefault="00206CC8" w:rsidP="00D42C86">
      <w:pPr>
        <w:pStyle w:val="ListParagraph"/>
        <w:numPr>
          <w:ilvl w:val="0"/>
          <w:numId w:val="12"/>
        </w:numPr>
        <w:jc w:val="both"/>
        <w:rPr>
          <w:lang w:val="en-US"/>
        </w:rPr>
      </w:pPr>
      <w:r>
        <w:rPr>
          <w:lang w:val="en-US"/>
        </w:rPr>
        <w:t>i</w:t>
      </w:r>
      <w:r w:rsidRPr="005B41D5">
        <w:rPr>
          <w:lang w:val="en-US"/>
        </w:rPr>
        <w:t>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52DA6418"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guilty of grave professional misconduct.</w:t>
      </w:r>
    </w:p>
    <w:p w14:paraId="1F3EBF11" w14:textId="77777777" w:rsidR="00206CC8" w:rsidRPr="00C80436" w:rsidRDefault="00206CC8" w:rsidP="00D42C86">
      <w:pPr>
        <w:pStyle w:val="ListParagraph"/>
        <w:numPr>
          <w:ilvl w:val="0"/>
          <w:numId w:val="12"/>
        </w:numPr>
        <w:jc w:val="both"/>
        <w:rPr>
          <w:lang w:val="en-US"/>
        </w:rPr>
      </w:pPr>
      <w:r>
        <w:rPr>
          <w:lang w:val="en-US"/>
        </w:rPr>
        <w:t>h</w:t>
      </w:r>
      <w:r w:rsidRPr="00C80436">
        <w:rPr>
          <w:lang w:val="en-US"/>
        </w:rPr>
        <w:t>as not entered into agreements with other economic operators aimed at distorting competition.</w:t>
      </w:r>
    </w:p>
    <w:p w14:paraId="4534BA8E"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aware of any conflict of interest due to its participation in the Competition;</w:t>
      </w:r>
    </w:p>
    <w:p w14:paraId="12E5A917" w14:textId="77777777" w:rsidR="00206CC8" w:rsidRPr="00C80436" w:rsidRDefault="00206CC8" w:rsidP="00D42C86">
      <w:pPr>
        <w:pStyle w:val="ListParagraph"/>
        <w:numPr>
          <w:ilvl w:val="0"/>
          <w:numId w:val="12"/>
        </w:numPr>
        <w:jc w:val="both"/>
        <w:rPr>
          <w:lang w:val="en-US"/>
        </w:rPr>
      </w:pPr>
      <w:r>
        <w:rPr>
          <w:lang w:val="en-US"/>
        </w:rPr>
        <w:t>h</w:t>
      </w:r>
      <w:r w:rsidRPr="00C80436">
        <w:rPr>
          <w:lang w:val="en-US"/>
        </w:rPr>
        <w:t>as not had any prior involvement in the preparation of the Competition;</w:t>
      </w:r>
    </w:p>
    <w:p w14:paraId="0F94801F" w14:textId="77777777" w:rsidR="00206CC8" w:rsidRPr="00C80436" w:rsidRDefault="00206CC8" w:rsidP="00D42C86">
      <w:pPr>
        <w:pStyle w:val="ListParagraph"/>
        <w:numPr>
          <w:ilvl w:val="0"/>
          <w:numId w:val="12"/>
        </w:numPr>
        <w:jc w:val="both"/>
        <w:rPr>
          <w:lang w:val="en-US"/>
        </w:rPr>
      </w:pPr>
      <w:r>
        <w:rPr>
          <w:lang w:val="en-US"/>
        </w:rPr>
        <w:t>ha</w:t>
      </w:r>
      <w:r w:rsidRPr="00C80436">
        <w:rPr>
          <w:lang w:val="en-US"/>
        </w:rPr>
        <w:t>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4F03D18B"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w:t>
      </w:r>
      <w:proofErr w:type="gramStart"/>
      <w:r w:rsidRPr="00C80436">
        <w:rPr>
          <w:lang w:val="en-US"/>
        </w:rPr>
        <w:t>) .</w:t>
      </w:r>
      <w:proofErr w:type="gramEnd"/>
      <w:r w:rsidRPr="00C80436">
        <w:rPr>
          <w:lang w:val="en-US"/>
        </w:rPr>
        <w:t xml:space="preserve"> </w:t>
      </w:r>
    </w:p>
    <w:p w14:paraId="608AA8BF" w14:textId="77777777" w:rsidR="00206CC8" w:rsidRDefault="00206CC8" w:rsidP="00D42C86">
      <w:pPr>
        <w:pStyle w:val="ListParagraph"/>
        <w:numPr>
          <w:ilvl w:val="0"/>
          <w:numId w:val="12"/>
        </w:numPr>
        <w:jc w:val="both"/>
        <w:rPr>
          <w:lang w:val="en-US"/>
        </w:rPr>
      </w:pPr>
      <w:r>
        <w:rPr>
          <w:lang w:val="en-US"/>
        </w:rPr>
        <w:t>h</w:t>
      </w:r>
      <w:r w:rsidRPr="00C80436">
        <w:rPr>
          <w:lang w:val="en-US"/>
        </w:rPr>
        <w:t xml:space="preserve">as not undertaken to unduly influence the decision-making process of the Contracting Authority in respect of the </w:t>
      </w:r>
      <w:proofErr w:type="gramStart"/>
      <w:r w:rsidRPr="00C80436">
        <w:rPr>
          <w:lang w:val="en-US"/>
        </w:rPr>
        <w:t>Competition, or</w:t>
      </w:r>
      <w:proofErr w:type="gramEnd"/>
      <w:r w:rsidRPr="00C80436">
        <w:rPr>
          <w:lang w:val="en-US"/>
        </w:rPr>
        <w:t xml:space="preserve"> obtain confidential information that may confer upon </w:t>
      </w:r>
      <w:proofErr w:type="gramStart"/>
      <w:r w:rsidRPr="00C80436">
        <w:rPr>
          <w:lang w:val="en-US"/>
        </w:rPr>
        <w:t>it</w:t>
      </w:r>
      <w:proofErr w:type="gramEnd"/>
      <w:r w:rsidRPr="00C80436">
        <w:rPr>
          <w:lang w:val="en-US"/>
        </w:rPr>
        <w:t xml:space="preserve"> undue advantages in respect of the Competition; or negligently provided misleading information that may have a material influence on decisions concerning exclusion, selection or award.</w:t>
      </w:r>
    </w:p>
    <w:p w14:paraId="42788CC4" w14:textId="77777777" w:rsidR="00206CC8" w:rsidRPr="00C80436" w:rsidRDefault="00206CC8" w:rsidP="00D42C86">
      <w:pPr>
        <w:pStyle w:val="ListParagraph"/>
        <w:ind w:left="1080"/>
        <w:jc w:val="both"/>
        <w:rPr>
          <w:lang w:val="en-US"/>
        </w:rPr>
      </w:pPr>
    </w:p>
    <w:p w14:paraId="25BD0BD4"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C80436">
        <w:rPr>
          <w:lang w:val="en-US"/>
        </w:rPr>
        <w:t xml:space="preserve">does not come within the category of prohibited economic operators identified in Regulation (EU) No 833/2014 of 31 July 2014 (as amended by EU Regulation 2022/576 or any subsequent amendments to same); </w:t>
      </w:r>
    </w:p>
    <w:p w14:paraId="607B8893" w14:textId="77777777" w:rsidR="00206CC8" w:rsidRDefault="00206CC8" w:rsidP="00D42C86">
      <w:pPr>
        <w:pStyle w:val="ListParagraph"/>
        <w:jc w:val="both"/>
        <w:rPr>
          <w:lang w:val="en-US"/>
        </w:rPr>
      </w:pPr>
    </w:p>
    <w:p w14:paraId="7E3350F5" w14:textId="4CB398E8" w:rsidR="00206CC8" w:rsidRPr="00337323" w:rsidRDefault="00206CC8" w:rsidP="00D42C86">
      <w:pPr>
        <w:pStyle w:val="ListParagraph"/>
        <w:numPr>
          <w:ilvl w:val="0"/>
          <w:numId w:val="9"/>
        </w:numPr>
        <w:jc w:val="both"/>
        <w:rPr>
          <w:lang w:val="en-US"/>
        </w:rPr>
      </w:pPr>
      <w:r>
        <w:rPr>
          <w:lang w:val="en-US"/>
        </w:rPr>
        <w:t>T</w:t>
      </w:r>
      <w:r w:rsidRPr="00C80436">
        <w:rPr>
          <w:lang w:val="en-US"/>
        </w:rPr>
        <w:t>he origin of goods connected to</w:t>
      </w:r>
      <w:r>
        <w:rPr>
          <w:lang w:val="en-US"/>
        </w:rPr>
        <w:t xml:space="preserve"> the </w:t>
      </w:r>
      <w:r w:rsidRPr="00C80436">
        <w:rPr>
          <w:lang w:val="en-US"/>
        </w:rPr>
        <w:t>Tender, if any, are not subject to the prohibitions set out in Regulation (EU) No 833/2014 (as amended by EU Regulation 2022/576 or any sub</w:t>
      </w:r>
      <w:r>
        <w:rPr>
          <w:lang w:val="en-US"/>
        </w:rPr>
        <w:t>sequent amendments to same);</w:t>
      </w:r>
    </w:p>
    <w:p w14:paraId="11B5B3E1" w14:textId="77777777" w:rsidR="00206CC8" w:rsidRPr="00C80436" w:rsidRDefault="00206CC8" w:rsidP="00D42C86">
      <w:pPr>
        <w:pStyle w:val="ListParagraph"/>
        <w:jc w:val="both"/>
        <w:rPr>
          <w:lang w:val="en-US"/>
        </w:rPr>
      </w:pPr>
    </w:p>
    <w:p w14:paraId="02C26F5F" w14:textId="20FDC93C" w:rsidR="00206CC8" w:rsidRDefault="00206CC8" w:rsidP="00D42C86">
      <w:pPr>
        <w:pStyle w:val="ListParagraph"/>
        <w:numPr>
          <w:ilvl w:val="0"/>
          <w:numId w:val="9"/>
        </w:numPr>
        <w:jc w:val="both"/>
        <w:rPr>
          <w:lang w:val="en-US"/>
        </w:rPr>
      </w:pPr>
      <w:r>
        <w:rPr>
          <w:lang w:val="en-US"/>
        </w:rPr>
        <w:t xml:space="preserve">Any </w:t>
      </w:r>
      <w:r w:rsidRPr="00C80436">
        <w:rPr>
          <w:lang w:val="en-US"/>
        </w:rPr>
        <w:t xml:space="preserve">subcontractor, supplier or other entity on whose capacity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relies as part of the Tender </w:t>
      </w:r>
      <w:r w:rsidRPr="00C80436">
        <w:rPr>
          <w:lang w:val="en-US"/>
        </w:rPr>
        <w:t>does not come within the category of prohibited economic operators identified in Regulation (EU) No 833/2014 of 31 July 2014 (as amended by EU Regulation 2022/576 or any subsequent amendments to same).</w:t>
      </w:r>
    </w:p>
    <w:p w14:paraId="78373E90" w14:textId="77777777" w:rsidR="00206CC8" w:rsidRDefault="00206CC8" w:rsidP="00D42C86">
      <w:pPr>
        <w:jc w:val="both"/>
        <w:rPr>
          <w:lang w:val="en-US"/>
        </w:rPr>
      </w:pPr>
      <w:r w:rsidRPr="001836F5">
        <w:rPr>
          <w:lang w:val="en-US"/>
        </w:rPr>
        <w:lastRenderedPageBreak/>
        <w:t>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w:t>
      </w:r>
    </w:p>
    <w:p w14:paraId="7A681D36" w14:textId="77777777" w:rsidR="00206CC8" w:rsidRDefault="00206CC8" w:rsidP="00D42C86">
      <w:pPr>
        <w:rPr>
          <w:b/>
          <w:color w:val="333399"/>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71"/>
        <w:gridCol w:w="4625"/>
      </w:tblGrid>
      <w:tr w:rsidR="00206CC8" w:rsidRPr="00AE08B8" w14:paraId="35E5F1E3" w14:textId="77777777" w:rsidTr="00206CC8">
        <w:trPr>
          <w:gridAfter w:val="1"/>
          <w:wAfter w:w="4625" w:type="dxa"/>
          <w:trHeight w:val="707"/>
        </w:trPr>
        <w:tc>
          <w:tcPr>
            <w:tcW w:w="4371" w:type="dxa"/>
          </w:tcPr>
          <w:p w14:paraId="07359DFA" w14:textId="77777777" w:rsidR="00206CC8" w:rsidRPr="00AE08B8" w:rsidRDefault="00206CC8" w:rsidP="00EE6D3D">
            <w:pPr>
              <w:jc w:val="both"/>
              <w:rPr>
                <w:b/>
                <w:color w:val="333399"/>
              </w:rPr>
            </w:pPr>
            <w:r w:rsidRPr="00AE08B8">
              <w:rPr>
                <w:b/>
                <w:color w:val="333399"/>
              </w:rPr>
              <w:br w:type="page"/>
            </w:r>
          </w:p>
          <w:p w14:paraId="2EFA2EF4" w14:textId="77777777" w:rsidR="00206CC8" w:rsidRPr="00AE08B8" w:rsidRDefault="00206CC8" w:rsidP="00EE6D3D">
            <w:pPr>
              <w:jc w:val="both"/>
              <w:rPr>
                <w:b/>
                <w:color w:val="333399"/>
              </w:rPr>
            </w:pPr>
            <w:r w:rsidRPr="00AE08B8">
              <w:rPr>
                <w:b/>
                <w:color w:val="333399"/>
              </w:rPr>
              <w:t>________________________</w:t>
            </w:r>
          </w:p>
          <w:p w14:paraId="4EE803C8" w14:textId="77777777" w:rsidR="00206CC8" w:rsidRPr="00AE08B8" w:rsidRDefault="00206CC8" w:rsidP="00EE6D3D">
            <w:pPr>
              <w:jc w:val="both"/>
              <w:rPr>
                <w:b/>
                <w:color w:val="333399"/>
              </w:rPr>
            </w:pPr>
            <w:r w:rsidRPr="00AE08B8">
              <w:rPr>
                <w:b/>
                <w:color w:val="333399"/>
              </w:rPr>
              <w:t>Signature of Declarant</w:t>
            </w:r>
          </w:p>
        </w:tc>
      </w:tr>
      <w:tr w:rsidR="00206CC8" w:rsidRPr="00AE08B8" w14:paraId="26362D37" w14:textId="77777777" w:rsidTr="00206CC8">
        <w:trPr>
          <w:trHeight w:val="158"/>
        </w:trPr>
        <w:tc>
          <w:tcPr>
            <w:tcW w:w="8996" w:type="dxa"/>
            <w:gridSpan w:val="2"/>
          </w:tcPr>
          <w:p w14:paraId="517D7053" w14:textId="77777777" w:rsidR="00206CC8" w:rsidRPr="00AE08B8" w:rsidRDefault="00206CC8" w:rsidP="00EE6D3D">
            <w:pPr>
              <w:spacing w:line="280" w:lineRule="exact"/>
              <w:jc w:val="both"/>
              <w:rPr>
                <w:b/>
                <w:color w:val="333399"/>
              </w:rPr>
            </w:pPr>
            <w:r w:rsidRPr="00AE08B8">
              <w:rPr>
                <w:b/>
                <w:color w:val="333399"/>
              </w:rPr>
              <w:t>Declared before me by ___________________________________ who is personally known to me</w:t>
            </w:r>
          </w:p>
          <w:p w14:paraId="544AF858" w14:textId="77777777" w:rsidR="00206CC8" w:rsidRPr="00AE08B8" w:rsidRDefault="00206CC8" w:rsidP="00EE6D3D">
            <w:pPr>
              <w:spacing w:line="280" w:lineRule="exact"/>
              <w:jc w:val="both"/>
              <w:rPr>
                <w:b/>
                <w:color w:val="333399"/>
              </w:rPr>
            </w:pPr>
            <w:r w:rsidRPr="00AE08B8">
              <w:rPr>
                <w:b/>
                <w:color w:val="333399"/>
              </w:rPr>
              <w:t>(or who is identified to me by ______________________________who is personally known to me)</w:t>
            </w:r>
            <w:r>
              <w:rPr>
                <w:b/>
                <w:color w:val="333399"/>
              </w:rPr>
              <w:t xml:space="preserve"> or*</w:t>
            </w:r>
          </w:p>
          <w:p w14:paraId="5B2619CA" w14:textId="69086904" w:rsidR="00206CC8" w:rsidRPr="00AE08B8" w:rsidRDefault="00206CC8" w:rsidP="00EE6D3D">
            <w:pPr>
              <w:spacing w:line="280" w:lineRule="exact"/>
              <w:jc w:val="both"/>
              <w:rPr>
                <w:b/>
                <w:color w:val="333399"/>
              </w:rPr>
            </w:pPr>
            <w:r w:rsidRPr="00AE08B8">
              <w:rPr>
                <w:b/>
                <w:color w:val="333399"/>
              </w:rPr>
              <w:t>at ___________________________</w:t>
            </w:r>
            <w:r w:rsidR="005B293E" w:rsidRPr="00AE08B8">
              <w:rPr>
                <w:b/>
                <w:color w:val="333399"/>
              </w:rPr>
              <w:t>_ this</w:t>
            </w:r>
            <w:r w:rsidRPr="00AE08B8">
              <w:rPr>
                <w:b/>
                <w:color w:val="333399"/>
              </w:rPr>
              <w:t xml:space="preserve"> ___________ day of _______________ 20__</w:t>
            </w:r>
          </w:p>
          <w:p w14:paraId="5FB841B5" w14:textId="77777777" w:rsidR="00206CC8" w:rsidRPr="00AE08B8" w:rsidRDefault="00206CC8" w:rsidP="00EE6D3D">
            <w:pPr>
              <w:spacing w:line="280" w:lineRule="exact"/>
              <w:jc w:val="both"/>
              <w:rPr>
                <w:b/>
                <w:color w:val="333399"/>
              </w:rPr>
            </w:pPr>
          </w:p>
          <w:p w14:paraId="3ABDA91A" w14:textId="77777777" w:rsidR="00206CC8" w:rsidRPr="00AE08B8" w:rsidRDefault="00206CC8" w:rsidP="00EE6D3D">
            <w:pPr>
              <w:spacing w:line="280" w:lineRule="exact"/>
              <w:jc w:val="both"/>
              <w:rPr>
                <w:b/>
                <w:color w:val="333399"/>
              </w:rPr>
            </w:pPr>
            <w:r w:rsidRPr="00AE08B8">
              <w:rPr>
                <w:b/>
                <w:color w:val="333399"/>
              </w:rPr>
              <w:t>________________________________</w:t>
            </w:r>
          </w:p>
          <w:p w14:paraId="190D16F3" w14:textId="77777777" w:rsidR="00206CC8" w:rsidRPr="00AE08B8" w:rsidRDefault="00206CC8" w:rsidP="00EE6D3D">
            <w:pPr>
              <w:spacing w:line="280" w:lineRule="exact"/>
              <w:jc w:val="both"/>
              <w:rPr>
                <w:b/>
                <w:color w:val="333399"/>
              </w:rPr>
            </w:pPr>
            <w:r w:rsidRPr="00AE08B8">
              <w:rPr>
                <w:b/>
                <w:color w:val="333399"/>
              </w:rPr>
              <w:t>(signed)</w:t>
            </w:r>
            <w:r w:rsidRPr="00AE08B8">
              <w:rPr>
                <w:b/>
                <w:color w:val="333399"/>
              </w:rPr>
              <w:br/>
              <w:t>Practising Solicitor/Commissioner for Oaths</w:t>
            </w:r>
          </w:p>
        </w:tc>
      </w:tr>
    </w:tbl>
    <w:p w14:paraId="07714EA8" w14:textId="77777777" w:rsidR="00206CC8" w:rsidRPr="00AE08B8" w:rsidRDefault="00206CC8" w:rsidP="00310ECE">
      <w:pPr>
        <w:rPr>
          <w:b/>
          <w:i/>
          <w:lang w:val="en-US"/>
        </w:rPr>
      </w:pPr>
      <w:r w:rsidRPr="00AE08B8">
        <w:rPr>
          <w:b/>
          <w:i/>
          <w:color w:val="333399"/>
          <w:lang w:val="en-US"/>
        </w:rPr>
        <w:t xml:space="preserve">*Please include </w:t>
      </w:r>
      <w:r>
        <w:rPr>
          <w:b/>
          <w:i/>
          <w:color w:val="333399"/>
          <w:lang w:val="en-US"/>
        </w:rPr>
        <w:t xml:space="preserve">such other </w:t>
      </w:r>
      <w:r w:rsidRPr="00AE08B8">
        <w:rPr>
          <w:b/>
          <w:i/>
          <w:color w:val="333399"/>
          <w:lang w:val="en-US"/>
        </w:rPr>
        <w:t>form of identification</w:t>
      </w:r>
      <w:r>
        <w:rPr>
          <w:b/>
          <w:i/>
          <w:color w:val="333399"/>
          <w:lang w:val="en-US"/>
        </w:rPr>
        <w:t xml:space="preserve"> used to identify the Declarant as permitted</w:t>
      </w:r>
      <w:r w:rsidRPr="00AE08B8">
        <w:rPr>
          <w:b/>
          <w:i/>
          <w:color w:val="333399"/>
          <w:lang w:val="en-US"/>
        </w:rPr>
        <w:t xml:space="preserve"> by the Statutory Declarations Act, 1938 (as amended)</w:t>
      </w:r>
      <w:r w:rsidRPr="00AE08B8">
        <w:rPr>
          <w:b/>
          <w:i/>
          <w:lang w:val="en-US"/>
        </w:rPr>
        <w:t xml:space="preserve"> </w:t>
      </w:r>
    </w:p>
    <w:p w14:paraId="20E334F0" w14:textId="77777777" w:rsidR="00206CC8" w:rsidRPr="00AE08B8" w:rsidRDefault="00206CC8" w:rsidP="00EE6D3D">
      <w:pPr>
        <w:rPr>
          <w:b/>
          <w:i/>
          <w:lang w:val="en-US"/>
        </w:rPr>
      </w:pPr>
    </w:p>
    <w:p w14:paraId="47728D9D" w14:textId="77777777" w:rsidR="00206CC8" w:rsidRDefault="00206CC8" w:rsidP="00310ECE">
      <w:pPr>
        <w:pStyle w:val="ListParagraph"/>
        <w:ind w:left="1116" w:right="47"/>
        <w:jc w:val="both"/>
        <w:rPr>
          <w:szCs w:val="22"/>
        </w:rPr>
      </w:pPr>
    </w:p>
    <w:p w14:paraId="10AFA33E" w14:textId="77777777" w:rsidR="003C0FB1" w:rsidRDefault="003C0FB1" w:rsidP="00414B5B">
      <w:pPr>
        <w:pStyle w:val="Heading1"/>
        <w:spacing w:before="0" w:after="120"/>
        <w:rPr>
          <w:rFonts w:ascii="Calibri" w:hAnsi="Calibri"/>
        </w:rPr>
      </w:pPr>
      <w:r w:rsidRPr="00101A30">
        <w:rPr>
          <w:rFonts w:ascii="Calibri" w:hAnsi="Calibri"/>
        </w:rPr>
        <w:lastRenderedPageBreak/>
        <w:t xml:space="preserve">Appendix </w:t>
      </w:r>
      <w:r w:rsidR="00DF26D3">
        <w:rPr>
          <w:rFonts w:ascii="Calibri" w:hAnsi="Calibri"/>
        </w:rPr>
        <w:t>5</w:t>
      </w:r>
      <w:r w:rsidRPr="00101A30">
        <w:rPr>
          <w:rFonts w:ascii="Calibri" w:hAnsi="Calibri"/>
        </w:rPr>
        <w:t>: Services Contract</w:t>
      </w:r>
    </w:p>
    <w:p w14:paraId="3D1647E2" w14:textId="77777777" w:rsidR="003C0FB1" w:rsidRDefault="003C0FB1" w:rsidP="00220BB7">
      <w:pPr>
        <w:jc w:val="both"/>
      </w:pPr>
    </w:p>
    <w:p w14:paraId="7CD27B35" w14:textId="77777777" w:rsidR="00440C1E" w:rsidRDefault="00440C1E" w:rsidP="00440C1E">
      <w:pPr>
        <w:jc w:val="center"/>
        <w:rPr>
          <w:rFonts w:eastAsia="Arial" w:hAnsiTheme="minorHAnsi" w:cstheme="minorHAnsi"/>
          <w:b/>
          <w:i/>
          <w:noProof/>
          <w:color w:val="333399"/>
          <w:sz w:val="24"/>
          <w:highlight w:val="yellow"/>
          <w:u w:val="single"/>
        </w:rPr>
      </w:pPr>
    </w:p>
    <w:p w14:paraId="64D86360" w14:textId="26FE1759" w:rsidR="00440C1E" w:rsidRPr="00440C1E" w:rsidRDefault="00440C1E" w:rsidP="00440C1E">
      <w:pPr>
        <w:jc w:val="center"/>
        <w:rPr>
          <w:rFonts w:hAnsiTheme="minorHAnsi" w:cstheme="minorHAnsi"/>
          <w:b/>
          <w:i/>
          <w:color w:val="333399"/>
          <w:sz w:val="24"/>
          <w:szCs w:val="22"/>
          <w:highlight w:val="yellow"/>
          <w:u w:val="single"/>
        </w:rPr>
      </w:pPr>
      <w:r w:rsidRPr="00440C1E">
        <w:rPr>
          <w:rFonts w:hAnsiTheme="minorHAnsi" w:cstheme="minorHAnsi"/>
          <w:b/>
          <w:i/>
          <w:color w:val="333399"/>
          <w:sz w:val="24"/>
          <w:szCs w:val="22"/>
          <w:highlight w:val="yellow"/>
          <w:u w:val="single"/>
        </w:rPr>
        <w:t>Insert School Logo</w:t>
      </w:r>
    </w:p>
    <w:p w14:paraId="5C69543B" w14:textId="77777777" w:rsidR="00440C1E" w:rsidRPr="00440C1E" w:rsidRDefault="00440C1E" w:rsidP="00440C1E">
      <w:pPr>
        <w:jc w:val="center"/>
        <w:rPr>
          <w:rFonts w:hAnsiTheme="minorHAnsi" w:cstheme="minorHAnsi"/>
          <w:b/>
          <w:i/>
          <w:color w:val="333399"/>
          <w:sz w:val="24"/>
          <w:szCs w:val="22"/>
          <w:highlight w:val="yellow"/>
        </w:rPr>
      </w:pPr>
    </w:p>
    <w:p w14:paraId="4FD14D06" w14:textId="77777777" w:rsidR="00440C1E" w:rsidRPr="00440C1E" w:rsidRDefault="00440C1E" w:rsidP="00440C1E">
      <w:pPr>
        <w:jc w:val="center"/>
        <w:rPr>
          <w:rFonts w:hAnsiTheme="minorHAnsi" w:cstheme="minorHAnsi"/>
          <w:b/>
          <w:i/>
          <w:color w:val="333399"/>
          <w:sz w:val="24"/>
          <w:szCs w:val="22"/>
          <w:highlight w:val="yellow"/>
        </w:rPr>
      </w:pPr>
    </w:p>
    <w:p w14:paraId="2B84C71B" w14:textId="77777777" w:rsidR="00440C1E" w:rsidRPr="00440C1E" w:rsidRDefault="00440C1E" w:rsidP="00440C1E">
      <w:pPr>
        <w:jc w:val="center"/>
        <w:rPr>
          <w:rFonts w:hAnsiTheme="minorHAnsi" w:cstheme="minorHAnsi"/>
          <w:b/>
          <w:i/>
          <w:color w:val="333399"/>
          <w:sz w:val="24"/>
          <w:szCs w:val="22"/>
          <w:highlight w:val="yellow"/>
        </w:rPr>
      </w:pPr>
    </w:p>
    <w:p w14:paraId="1FD72E2D" w14:textId="77777777" w:rsidR="00440C1E" w:rsidRPr="00440C1E" w:rsidRDefault="00440C1E" w:rsidP="00440C1E">
      <w:pPr>
        <w:jc w:val="center"/>
        <w:rPr>
          <w:rFonts w:hAnsiTheme="minorHAnsi" w:cstheme="minorHAnsi"/>
          <w:b/>
          <w:i/>
          <w:color w:val="333399"/>
          <w:sz w:val="24"/>
          <w:szCs w:val="22"/>
          <w:highlight w:val="yellow"/>
        </w:rPr>
      </w:pPr>
      <w:r w:rsidRPr="00440C1E">
        <w:rPr>
          <w:rFonts w:hAnsiTheme="minorHAnsi" w:cstheme="minorHAnsi"/>
          <w:b/>
          <w:i/>
          <w:color w:val="333399"/>
          <w:sz w:val="24"/>
          <w:szCs w:val="22"/>
          <w:highlight w:val="yellow"/>
        </w:rPr>
        <w:t xml:space="preserve">Insert School Name </w:t>
      </w:r>
    </w:p>
    <w:p w14:paraId="1D13463F" w14:textId="77777777" w:rsidR="00440C1E" w:rsidRPr="00440C1E" w:rsidRDefault="00440C1E" w:rsidP="00440C1E">
      <w:pPr>
        <w:jc w:val="center"/>
        <w:rPr>
          <w:rFonts w:hAnsiTheme="minorHAnsi" w:cstheme="minorHAnsi"/>
          <w:b/>
          <w:i/>
          <w:color w:val="333399"/>
          <w:sz w:val="24"/>
          <w:szCs w:val="22"/>
        </w:rPr>
      </w:pPr>
      <w:r w:rsidRPr="00440C1E">
        <w:rPr>
          <w:rFonts w:hAnsiTheme="minorHAnsi" w:cstheme="minorHAnsi"/>
          <w:b/>
          <w:i/>
          <w:color w:val="333399"/>
          <w:sz w:val="24"/>
          <w:szCs w:val="22"/>
          <w:highlight w:val="yellow"/>
        </w:rPr>
        <w:t>School Roll Number:</w:t>
      </w:r>
      <w:r w:rsidRPr="00440C1E">
        <w:rPr>
          <w:rFonts w:hAnsiTheme="minorHAnsi" w:cstheme="minorHAnsi"/>
          <w:b/>
          <w:i/>
          <w:color w:val="333399"/>
          <w:sz w:val="24"/>
          <w:szCs w:val="22"/>
        </w:rPr>
        <w:t xml:space="preserve"> </w:t>
      </w:r>
    </w:p>
    <w:p w14:paraId="2FA32B0C" w14:textId="77777777" w:rsidR="00AF038B" w:rsidRPr="00414B5B" w:rsidRDefault="00AF038B" w:rsidP="00AF038B">
      <w:pPr>
        <w:jc w:val="center"/>
        <w:rPr>
          <w:rFonts w:hAnsiTheme="minorHAnsi" w:cstheme="minorHAnsi"/>
          <w:color w:val="333399"/>
          <w:sz w:val="28"/>
        </w:rPr>
      </w:pPr>
    </w:p>
    <w:p w14:paraId="21B7255B" w14:textId="77777777" w:rsidR="00AF038B" w:rsidRPr="0057000B" w:rsidRDefault="00AF038B" w:rsidP="00AF038B">
      <w:pPr>
        <w:jc w:val="center"/>
        <w:rPr>
          <w:rFonts w:hAnsiTheme="minorHAnsi" w:cstheme="minorHAnsi"/>
          <w:color w:val="323E4F" w:themeColor="text2" w:themeShade="BF"/>
        </w:rPr>
      </w:pPr>
      <w:r w:rsidRPr="0057000B">
        <w:rPr>
          <w:rFonts w:hAnsiTheme="minorHAnsi" w:cstheme="minorHAnsi"/>
          <w:color w:val="323E4F" w:themeColor="text2" w:themeShade="BF"/>
        </w:rPr>
        <w:t>and</w:t>
      </w:r>
    </w:p>
    <w:p w14:paraId="0A20DE2B" w14:textId="77777777" w:rsidR="00AF038B" w:rsidRPr="0057000B" w:rsidRDefault="00AF038B" w:rsidP="00AF038B">
      <w:pPr>
        <w:jc w:val="center"/>
        <w:rPr>
          <w:rFonts w:hAnsiTheme="minorHAnsi" w:cstheme="minorHAnsi"/>
          <w:color w:val="323E4F" w:themeColor="text2" w:themeShade="BF"/>
        </w:rPr>
      </w:pPr>
    </w:p>
    <w:p w14:paraId="29F7BD63" w14:textId="0CFBEA3A" w:rsidR="00AF038B" w:rsidRPr="0057000B" w:rsidRDefault="00AF038B" w:rsidP="00AF038B">
      <w:pPr>
        <w:jc w:val="center"/>
        <w:rPr>
          <w:rFonts w:hAnsiTheme="minorHAnsi" w:cstheme="minorHAnsi"/>
          <w:b/>
          <w:color w:val="323E4F" w:themeColor="text2" w:themeShade="BF"/>
        </w:rPr>
      </w:pPr>
    </w:p>
    <w:p w14:paraId="2029476C" w14:textId="77777777" w:rsidR="00AF038B" w:rsidRPr="0057000B" w:rsidRDefault="00AF038B" w:rsidP="00AF038B">
      <w:pPr>
        <w:jc w:val="center"/>
        <w:rPr>
          <w:rFonts w:hAnsiTheme="minorHAnsi" w:cstheme="minorHAnsi"/>
          <w:color w:val="323E4F" w:themeColor="text2" w:themeShade="BF"/>
        </w:rPr>
      </w:pPr>
    </w:p>
    <w:p w14:paraId="6AA5C682" w14:textId="77777777" w:rsidR="00AF038B" w:rsidRPr="0057000B" w:rsidRDefault="00AF038B" w:rsidP="00AF038B">
      <w:pPr>
        <w:jc w:val="center"/>
        <w:rPr>
          <w:rFonts w:hAnsiTheme="minorHAnsi" w:cstheme="minorHAnsi"/>
        </w:rPr>
      </w:pPr>
    </w:p>
    <w:p w14:paraId="74BD65FB" w14:textId="77777777" w:rsidR="00AF038B" w:rsidRPr="0057000B" w:rsidRDefault="00AF038B" w:rsidP="00AF038B">
      <w:pPr>
        <w:jc w:val="center"/>
        <w:rPr>
          <w:rFonts w:hAnsiTheme="minorHAnsi" w:cstheme="minorHAnsi"/>
          <w:b/>
          <w:sz w:val="28"/>
        </w:rPr>
      </w:pPr>
      <w:r w:rsidRPr="0057000B">
        <w:rPr>
          <w:rFonts w:hAnsiTheme="minorHAnsi" w:cstheme="minorHAnsi"/>
          <w:b/>
          <w:sz w:val="28"/>
        </w:rPr>
        <w:t>AGREEMENT</w:t>
      </w:r>
    </w:p>
    <w:p w14:paraId="20FE3896" w14:textId="77777777" w:rsidR="00AF038B" w:rsidRPr="0057000B" w:rsidRDefault="00AF038B" w:rsidP="00AF038B">
      <w:pPr>
        <w:jc w:val="center"/>
        <w:rPr>
          <w:rFonts w:hAnsiTheme="minorHAnsi" w:cstheme="minorHAnsi"/>
        </w:rPr>
      </w:pPr>
    </w:p>
    <w:p w14:paraId="53CD8345" w14:textId="1270E95A" w:rsidR="00AF038B" w:rsidRPr="0057000B" w:rsidRDefault="00AF038B" w:rsidP="00AF038B">
      <w:pPr>
        <w:jc w:val="center"/>
        <w:rPr>
          <w:rFonts w:hAnsiTheme="minorHAnsi" w:cstheme="minorHAnsi"/>
        </w:rPr>
      </w:pPr>
      <w:r w:rsidRPr="0057000B">
        <w:rPr>
          <w:rFonts w:hAnsiTheme="minorHAnsi" w:cstheme="minorHAnsi"/>
        </w:rPr>
        <w:t xml:space="preserve">Relating to the provision of </w:t>
      </w:r>
      <w:r w:rsidR="00D62D2C">
        <w:rPr>
          <w:rFonts w:hAnsiTheme="minorHAnsi" w:cstheme="minorHAnsi"/>
        </w:rPr>
        <w:t xml:space="preserve">Hot </w:t>
      </w:r>
      <w:r w:rsidR="00224597">
        <w:rPr>
          <w:rFonts w:hAnsiTheme="minorHAnsi" w:cstheme="minorHAnsi"/>
        </w:rPr>
        <w:t xml:space="preserve">School </w:t>
      </w:r>
      <w:r w:rsidR="00D62D2C">
        <w:rPr>
          <w:rFonts w:hAnsiTheme="minorHAnsi" w:cstheme="minorHAnsi"/>
        </w:rPr>
        <w:t>Meal</w:t>
      </w:r>
      <w:r w:rsidR="00224597">
        <w:rPr>
          <w:rFonts w:hAnsiTheme="minorHAnsi" w:cstheme="minorHAnsi"/>
        </w:rPr>
        <w:t>s</w:t>
      </w:r>
    </w:p>
    <w:p w14:paraId="0E31D16D" w14:textId="77777777" w:rsidR="00AF038B" w:rsidRPr="0057000B" w:rsidRDefault="00AF038B" w:rsidP="00AF038B">
      <w:pPr>
        <w:jc w:val="center"/>
        <w:rPr>
          <w:rFonts w:hAnsiTheme="minorHAnsi" w:cstheme="minorHAnsi"/>
        </w:rPr>
      </w:pPr>
    </w:p>
    <w:p w14:paraId="283BF088" w14:textId="77D0C219" w:rsidR="00AF038B" w:rsidRPr="00B22CAA" w:rsidRDefault="00AF038B" w:rsidP="00AF038B">
      <w:pPr>
        <w:jc w:val="center"/>
        <w:rPr>
          <w:rFonts w:hAnsiTheme="minorHAnsi" w:cstheme="minorHAnsi"/>
          <w:b/>
          <w:highlight w:val="yellow"/>
        </w:rPr>
      </w:pPr>
    </w:p>
    <w:p w14:paraId="1E875226" w14:textId="77777777" w:rsidR="00AF038B" w:rsidRPr="0057000B" w:rsidRDefault="00AF038B" w:rsidP="00AF038B">
      <w:pPr>
        <w:jc w:val="both"/>
        <w:rPr>
          <w:rFonts w:hAnsiTheme="minorHAnsi" w:cstheme="minorHAnsi"/>
          <w:color w:val="000000" w:themeColor="text1"/>
        </w:rPr>
      </w:pPr>
      <w:r w:rsidRPr="0057000B">
        <w:rPr>
          <w:rFonts w:hAnsiTheme="minorHAnsi" w:cstheme="minorHAnsi"/>
        </w:rPr>
        <w:br w:type="page"/>
      </w:r>
    </w:p>
    <w:sdt>
      <w:sdtPr>
        <w:rPr>
          <w:rFonts w:asciiTheme="minorHAnsi" w:eastAsia="Times New Roman" w:hAnsiTheme="minorHAnsi" w:cstheme="minorBidi"/>
          <w:color w:val="auto"/>
          <w:sz w:val="22"/>
          <w:szCs w:val="22"/>
          <w:lang w:val="en-IE" w:eastAsia="en-IE"/>
        </w:rPr>
        <w:id w:val="26154892"/>
        <w:docPartObj>
          <w:docPartGallery w:val="Table of Contents"/>
          <w:docPartUnique/>
        </w:docPartObj>
      </w:sdtPr>
      <w:sdtEndPr>
        <w:rPr>
          <w:rFonts w:ascii="Calibri"/>
          <w:noProof/>
          <w:szCs w:val="24"/>
          <w:lang w:val="en-GB" w:eastAsia="en-US"/>
        </w:rPr>
      </w:sdtEndPr>
      <w:sdtContent>
        <w:p w14:paraId="48672CE2" w14:textId="77777777" w:rsidR="00AF038B" w:rsidRPr="00440C1E" w:rsidRDefault="00AF038B" w:rsidP="00AF038B">
          <w:pPr>
            <w:pStyle w:val="TOCHeading"/>
            <w:jc w:val="both"/>
            <w:rPr>
              <w:rFonts w:asciiTheme="minorHAnsi" w:hAnsiTheme="minorHAnsi" w:cstheme="minorHAnsi"/>
              <w:b/>
              <w:bCs/>
              <w:color w:val="333399"/>
            </w:rPr>
          </w:pPr>
          <w:r w:rsidRPr="00440C1E">
            <w:rPr>
              <w:rFonts w:asciiTheme="minorHAnsi" w:hAnsiTheme="minorHAnsi" w:cstheme="minorHAnsi"/>
              <w:b/>
              <w:bCs/>
              <w:color w:val="333399"/>
            </w:rPr>
            <w:t>Contents</w:t>
          </w:r>
        </w:p>
        <w:p w14:paraId="3931B2F8" w14:textId="77777777"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r w:rsidRPr="0057000B">
            <w:rPr>
              <w:rFonts w:hAnsiTheme="minorHAnsi" w:cstheme="minorHAnsi"/>
            </w:rPr>
            <w:fldChar w:fldCharType="begin"/>
          </w:r>
          <w:r w:rsidRPr="0057000B">
            <w:rPr>
              <w:rFonts w:hAnsiTheme="minorHAnsi" w:cstheme="minorHAnsi"/>
            </w:rPr>
            <w:instrText xml:space="preserve"> TOC \o "1-3" \h \z \u </w:instrText>
          </w:r>
          <w:r w:rsidRPr="0057000B">
            <w:rPr>
              <w:rFonts w:hAnsiTheme="minorHAnsi" w:cstheme="minorHAnsi"/>
            </w:rPr>
            <w:fldChar w:fldCharType="separate"/>
          </w:r>
          <w:hyperlink w:anchor="_Toc177720935" w:history="1">
            <w:r w:rsidRPr="00E24310">
              <w:rPr>
                <w:rStyle w:val="Hyperlink"/>
                <w:rFonts w:cstheme="minorHAnsi"/>
                <w:noProof/>
              </w:rPr>
              <w:t>Schedule A: Terms and Conditions</w:t>
            </w:r>
            <w:r>
              <w:rPr>
                <w:noProof/>
                <w:webHidden/>
              </w:rPr>
              <w:tab/>
            </w:r>
            <w:r>
              <w:rPr>
                <w:noProof/>
                <w:webHidden/>
              </w:rPr>
              <w:fldChar w:fldCharType="begin"/>
            </w:r>
            <w:r>
              <w:rPr>
                <w:noProof/>
                <w:webHidden/>
              </w:rPr>
              <w:instrText xml:space="preserve"> PAGEREF _Toc177720935 \h </w:instrText>
            </w:r>
            <w:r>
              <w:rPr>
                <w:noProof/>
                <w:webHidden/>
              </w:rPr>
            </w:r>
            <w:r>
              <w:rPr>
                <w:noProof/>
                <w:webHidden/>
              </w:rPr>
              <w:fldChar w:fldCharType="separate"/>
            </w:r>
            <w:r>
              <w:rPr>
                <w:noProof/>
                <w:webHidden/>
              </w:rPr>
              <w:t>5</w:t>
            </w:r>
            <w:r>
              <w:rPr>
                <w:noProof/>
                <w:webHidden/>
              </w:rPr>
              <w:fldChar w:fldCharType="end"/>
            </w:r>
          </w:hyperlink>
        </w:p>
        <w:p w14:paraId="42AB97E7"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6" w:history="1">
            <w:r w:rsidRPr="00E24310">
              <w:rPr>
                <w:rStyle w:val="Hyperlink"/>
                <w:rFonts w:cstheme="minorHAnsi"/>
                <w:noProof/>
              </w:rPr>
              <w:t>1.</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CONTRACTOR</w:t>
            </w:r>
            <w:r w:rsidRPr="00E24310">
              <w:rPr>
                <w:rStyle w:val="Hyperlink"/>
                <w:rFonts w:cstheme="minorHAnsi"/>
                <w:noProof/>
              </w:rPr>
              <w:t>’</w:t>
            </w:r>
            <w:r w:rsidRPr="00E24310">
              <w:rPr>
                <w:rStyle w:val="Hyperlink"/>
                <w:rFonts w:cstheme="minorHAnsi"/>
                <w:noProof/>
              </w:rPr>
              <w:t>S OBLIGATIONS</w:t>
            </w:r>
            <w:r>
              <w:rPr>
                <w:noProof/>
                <w:webHidden/>
              </w:rPr>
              <w:tab/>
            </w:r>
            <w:r>
              <w:rPr>
                <w:noProof/>
                <w:webHidden/>
              </w:rPr>
              <w:fldChar w:fldCharType="begin"/>
            </w:r>
            <w:r>
              <w:rPr>
                <w:noProof/>
                <w:webHidden/>
              </w:rPr>
              <w:instrText xml:space="preserve"> PAGEREF _Toc177720936 \h </w:instrText>
            </w:r>
            <w:r>
              <w:rPr>
                <w:noProof/>
                <w:webHidden/>
              </w:rPr>
            </w:r>
            <w:r>
              <w:rPr>
                <w:noProof/>
                <w:webHidden/>
              </w:rPr>
              <w:fldChar w:fldCharType="separate"/>
            </w:r>
            <w:r>
              <w:rPr>
                <w:noProof/>
                <w:webHidden/>
              </w:rPr>
              <w:t>5</w:t>
            </w:r>
            <w:r>
              <w:rPr>
                <w:noProof/>
                <w:webHidden/>
              </w:rPr>
              <w:fldChar w:fldCharType="end"/>
            </w:r>
          </w:hyperlink>
        </w:p>
        <w:p w14:paraId="4BEF6184"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7" w:history="1">
            <w:r w:rsidRPr="00E24310">
              <w:rPr>
                <w:rStyle w:val="Hyperlink"/>
                <w:rFonts w:cstheme="minorHAnsi"/>
                <w:noProof/>
              </w:rPr>
              <w:t>2.</w:t>
            </w:r>
            <w:r>
              <w:rPr>
                <w:rFonts w:eastAsiaTheme="minorEastAsia" w:hAnsiTheme="minorHAnsi" w:cstheme="minorBidi"/>
                <w:noProof/>
                <w:kern w:val="2"/>
                <w:sz w:val="24"/>
                <w:szCs w:val="24"/>
                <w14:ligatures w14:val="standardContextual"/>
              </w:rPr>
              <w:tab/>
            </w:r>
            <w:r w:rsidRPr="00E24310">
              <w:rPr>
                <w:rStyle w:val="Hyperlink"/>
                <w:rFonts w:cstheme="minorHAnsi"/>
                <w:noProof/>
              </w:rPr>
              <w:t>KEY PERSONNEL</w:t>
            </w:r>
            <w:r>
              <w:rPr>
                <w:noProof/>
                <w:webHidden/>
              </w:rPr>
              <w:tab/>
            </w:r>
            <w:r>
              <w:rPr>
                <w:noProof/>
                <w:webHidden/>
              </w:rPr>
              <w:fldChar w:fldCharType="begin"/>
            </w:r>
            <w:r>
              <w:rPr>
                <w:noProof/>
                <w:webHidden/>
              </w:rPr>
              <w:instrText xml:space="preserve"> PAGEREF _Toc177720937 \h </w:instrText>
            </w:r>
            <w:r>
              <w:rPr>
                <w:noProof/>
                <w:webHidden/>
              </w:rPr>
            </w:r>
            <w:r>
              <w:rPr>
                <w:noProof/>
                <w:webHidden/>
              </w:rPr>
              <w:fldChar w:fldCharType="separate"/>
            </w:r>
            <w:r>
              <w:rPr>
                <w:noProof/>
                <w:webHidden/>
              </w:rPr>
              <w:t>7</w:t>
            </w:r>
            <w:r>
              <w:rPr>
                <w:noProof/>
                <w:webHidden/>
              </w:rPr>
              <w:fldChar w:fldCharType="end"/>
            </w:r>
          </w:hyperlink>
        </w:p>
        <w:p w14:paraId="397CF4AC"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8" w:history="1">
            <w:r w:rsidRPr="00E24310">
              <w:rPr>
                <w:rStyle w:val="Hyperlink"/>
                <w:rFonts w:cstheme="minorHAnsi"/>
                <w:noProof/>
              </w:rPr>
              <w:t>3.</w:t>
            </w:r>
            <w:r>
              <w:rPr>
                <w:rFonts w:eastAsiaTheme="minorEastAsia" w:hAnsiTheme="minorHAnsi" w:cstheme="minorBidi"/>
                <w:noProof/>
                <w:kern w:val="2"/>
                <w:sz w:val="24"/>
                <w:szCs w:val="24"/>
                <w14:ligatures w14:val="standardContextual"/>
              </w:rPr>
              <w:tab/>
            </w:r>
            <w:r w:rsidRPr="00E24310">
              <w:rPr>
                <w:rStyle w:val="Hyperlink"/>
                <w:rFonts w:cstheme="minorHAnsi"/>
                <w:noProof/>
              </w:rPr>
              <w:t>PAYMENT</w:t>
            </w:r>
            <w:r>
              <w:rPr>
                <w:noProof/>
                <w:webHidden/>
              </w:rPr>
              <w:tab/>
            </w:r>
            <w:r>
              <w:rPr>
                <w:noProof/>
                <w:webHidden/>
              </w:rPr>
              <w:fldChar w:fldCharType="begin"/>
            </w:r>
            <w:r>
              <w:rPr>
                <w:noProof/>
                <w:webHidden/>
              </w:rPr>
              <w:instrText xml:space="preserve"> PAGEREF _Toc177720938 \h </w:instrText>
            </w:r>
            <w:r>
              <w:rPr>
                <w:noProof/>
                <w:webHidden/>
              </w:rPr>
            </w:r>
            <w:r>
              <w:rPr>
                <w:noProof/>
                <w:webHidden/>
              </w:rPr>
              <w:fldChar w:fldCharType="separate"/>
            </w:r>
            <w:r>
              <w:rPr>
                <w:noProof/>
                <w:webHidden/>
              </w:rPr>
              <w:t>7</w:t>
            </w:r>
            <w:r>
              <w:rPr>
                <w:noProof/>
                <w:webHidden/>
              </w:rPr>
              <w:fldChar w:fldCharType="end"/>
            </w:r>
          </w:hyperlink>
        </w:p>
        <w:p w14:paraId="09C33DA9"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9" w:history="1">
            <w:r w:rsidRPr="00E24310">
              <w:rPr>
                <w:rStyle w:val="Hyperlink"/>
                <w:rFonts w:cstheme="minorHAnsi"/>
                <w:noProof/>
              </w:rPr>
              <w:t>4.</w:t>
            </w:r>
            <w:r>
              <w:rPr>
                <w:rFonts w:eastAsiaTheme="minorEastAsia" w:hAnsiTheme="minorHAnsi" w:cstheme="minorBidi"/>
                <w:noProof/>
                <w:kern w:val="2"/>
                <w:sz w:val="24"/>
                <w:szCs w:val="24"/>
                <w14:ligatures w14:val="standardContextual"/>
              </w:rPr>
              <w:tab/>
            </w:r>
            <w:r w:rsidRPr="00E24310">
              <w:rPr>
                <w:rStyle w:val="Hyperlink"/>
                <w:rFonts w:cstheme="minorHAnsi"/>
                <w:noProof/>
              </w:rPr>
              <w:t>WARRANTIES, REPRESENTATIONS AND UNDERTAKINGS</w:t>
            </w:r>
            <w:r>
              <w:rPr>
                <w:noProof/>
                <w:webHidden/>
              </w:rPr>
              <w:tab/>
            </w:r>
            <w:r>
              <w:rPr>
                <w:noProof/>
                <w:webHidden/>
              </w:rPr>
              <w:fldChar w:fldCharType="begin"/>
            </w:r>
            <w:r>
              <w:rPr>
                <w:noProof/>
                <w:webHidden/>
              </w:rPr>
              <w:instrText xml:space="preserve"> PAGEREF _Toc177720939 \h </w:instrText>
            </w:r>
            <w:r>
              <w:rPr>
                <w:noProof/>
                <w:webHidden/>
              </w:rPr>
            </w:r>
            <w:r>
              <w:rPr>
                <w:noProof/>
                <w:webHidden/>
              </w:rPr>
              <w:fldChar w:fldCharType="separate"/>
            </w:r>
            <w:r>
              <w:rPr>
                <w:noProof/>
                <w:webHidden/>
              </w:rPr>
              <w:t>8</w:t>
            </w:r>
            <w:r>
              <w:rPr>
                <w:noProof/>
                <w:webHidden/>
              </w:rPr>
              <w:fldChar w:fldCharType="end"/>
            </w:r>
          </w:hyperlink>
        </w:p>
        <w:p w14:paraId="22212156"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0" w:history="1">
            <w:r w:rsidRPr="00E24310">
              <w:rPr>
                <w:rStyle w:val="Hyperlink"/>
                <w:rFonts w:cstheme="minorHAnsi"/>
                <w:noProof/>
              </w:rPr>
              <w:t>5.</w:t>
            </w:r>
            <w:r>
              <w:rPr>
                <w:rFonts w:eastAsiaTheme="minorEastAsia" w:hAnsiTheme="minorHAnsi" w:cstheme="minorBidi"/>
                <w:noProof/>
                <w:kern w:val="2"/>
                <w:sz w:val="24"/>
                <w:szCs w:val="24"/>
                <w14:ligatures w14:val="standardContextual"/>
              </w:rPr>
              <w:tab/>
            </w:r>
            <w:r w:rsidRPr="00E24310">
              <w:rPr>
                <w:rStyle w:val="Hyperlink"/>
                <w:rFonts w:cstheme="minorHAnsi"/>
                <w:noProof/>
              </w:rPr>
              <w:t>REMEDIES</w:t>
            </w:r>
            <w:r>
              <w:rPr>
                <w:noProof/>
                <w:webHidden/>
              </w:rPr>
              <w:tab/>
            </w:r>
            <w:r>
              <w:rPr>
                <w:noProof/>
                <w:webHidden/>
              </w:rPr>
              <w:fldChar w:fldCharType="begin"/>
            </w:r>
            <w:r>
              <w:rPr>
                <w:noProof/>
                <w:webHidden/>
              </w:rPr>
              <w:instrText xml:space="preserve"> PAGEREF _Toc177720940 \h </w:instrText>
            </w:r>
            <w:r>
              <w:rPr>
                <w:noProof/>
                <w:webHidden/>
              </w:rPr>
            </w:r>
            <w:r>
              <w:rPr>
                <w:noProof/>
                <w:webHidden/>
              </w:rPr>
              <w:fldChar w:fldCharType="separate"/>
            </w:r>
            <w:r>
              <w:rPr>
                <w:noProof/>
                <w:webHidden/>
              </w:rPr>
              <w:t>9</w:t>
            </w:r>
            <w:r>
              <w:rPr>
                <w:noProof/>
                <w:webHidden/>
              </w:rPr>
              <w:fldChar w:fldCharType="end"/>
            </w:r>
          </w:hyperlink>
        </w:p>
        <w:p w14:paraId="6C08A8C5"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1" w:history="1">
            <w:r w:rsidRPr="00E24310">
              <w:rPr>
                <w:rStyle w:val="Hyperlink"/>
                <w:rFonts w:cstheme="minorHAnsi"/>
                <w:noProof/>
              </w:rPr>
              <w:t>6.</w:t>
            </w:r>
            <w:r>
              <w:rPr>
                <w:rFonts w:eastAsiaTheme="minorEastAsia" w:hAnsiTheme="minorHAnsi" w:cstheme="minorBidi"/>
                <w:noProof/>
                <w:kern w:val="2"/>
                <w:sz w:val="24"/>
                <w:szCs w:val="24"/>
                <w14:ligatures w14:val="standardContextual"/>
              </w:rPr>
              <w:tab/>
            </w:r>
            <w:r w:rsidRPr="00E24310">
              <w:rPr>
                <w:rStyle w:val="Hyperlink"/>
                <w:rFonts w:cstheme="minorHAnsi"/>
                <w:noProof/>
              </w:rPr>
              <w:t>INTELLECTUAL PROPERTY</w:t>
            </w:r>
            <w:r>
              <w:rPr>
                <w:noProof/>
                <w:webHidden/>
              </w:rPr>
              <w:tab/>
            </w:r>
            <w:r>
              <w:rPr>
                <w:noProof/>
                <w:webHidden/>
              </w:rPr>
              <w:fldChar w:fldCharType="begin"/>
            </w:r>
            <w:r>
              <w:rPr>
                <w:noProof/>
                <w:webHidden/>
              </w:rPr>
              <w:instrText xml:space="preserve"> PAGEREF _Toc177720941 \h </w:instrText>
            </w:r>
            <w:r>
              <w:rPr>
                <w:noProof/>
                <w:webHidden/>
              </w:rPr>
            </w:r>
            <w:r>
              <w:rPr>
                <w:noProof/>
                <w:webHidden/>
              </w:rPr>
              <w:fldChar w:fldCharType="separate"/>
            </w:r>
            <w:r>
              <w:rPr>
                <w:noProof/>
                <w:webHidden/>
              </w:rPr>
              <w:t>10</w:t>
            </w:r>
            <w:r>
              <w:rPr>
                <w:noProof/>
                <w:webHidden/>
              </w:rPr>
              <w:fldChar w:fldCharType="end"/>
            </w:r>
          </w:hyperlink>
        </w:p>
        <w:p w14:paraId="233F872D"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2" w:history="1">
            <w:r w:rsidRPr="00E24310">
              <w:rPr>
                <w:rStyle w:val="Hyperlink"/>
                <w:rFonts w:cstheme="minorHAnsi"/>
                <w:noProof/>
              </w:rPr>
              <w:t>7.</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CONFIDENTIALITY</w:t>
            </w:r>
            <w:r>
              <w:rPr>
                <w:noProof/>
                <w:webHidden/>
              </w:rPr>
              <w:tab/>
            </w:r>
            <w:r>
              <w:rPr>
                <w:noProof/>
                <w:webHidden/>
              </w:rPr>
              <w:fldChar w:fldCharType="begin"/>
            </w:r>
            <w:r>
              <w:rPr>
                <w:noProof/>
                <w:webHidden/>
              </w:rPr>
              <w:instrText xml:space="preserve"> PAGEREF _Toc177720942 \h </w:instrText>
            </w:r>
            <w:r>
              <w:rPr>
                <w:noProof/>
                <w:webHidden/>
              </w:rPr>
            </w:r>
            <w:r>
              <w:rPr>
                <w:noProof/>
                <w:webHidden/>
              </w:rPr>
              <w:fldChar w:fldCharType="separate"/>
            </w:r>
            <w:r>
              <w:rPr>
                <w:noProof/>
                <w:webHidden/>
              </w:rPr>
              <w:t>12</w:t>
            </w:r>
            <w:r>
              <w:rPr>
                <w:noProof/>
                <w:webHidden/>
              </w:rPr>
              <w:fldChar w:fldCharType="end"/>
            </w:r>
          </w:hyperlink>
        </w:p>
        <w:p w14:paraId="57319BB1"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3" w:history="1">
            <w:r w:rsidRPr="00E24310">
              <w:rPr>
                <w:rStyle w:val="Hyperlink"/>
                <w:rFonts w:cstheme="minorHAnsi"/>
                <w:noProof/>
              </w:rPr>
              <w:t>8.</w:t>
            </w:r>
            <w:r>
              <w:rPr>
                <w:rFonts w:eastAsiaTheme="minorEastAsia" w:hAnsiTheme="minorHAnsi" w:cstheme="minorBidi"/>
                <w:noProof/>
                <w:kern w:val="2"/>
                <w:sz w:val="24"/>
                <w:szCs w:val="24"/>
                <w14:ligatures w14:val="standardContextual"/>
              </w:rPr>
              <w:tab/>
            </w:r>
            <w:r w:rsidRPr="00E24310">
              <w:rPr>
                <w:rStyle w:val="Hyperlink"/>
                <w:rFonts w:cstheme="minorHAnsi"/>
                <w:noProof/>
              </w:rPr>
              <w:t>FORCE MAJEURE</w:t>
            </w:r>
            <w:r>
              <w:rPr>
                <w:noProof/>
                <w:webHidden/>
              </w:rPr>
              <w:tab/>
            </w:r>
            <w:r>
              <w:rPr>
                <w:noProof/>
                <w:webHidden/>
              </w:rPr>
              <w:fldChar w:fldCharType="begin"/>
            </w:r>
            <w:r>
              <w:rPr>
                <w:noProof/>
                <w:webHidden/>
              </w:rPr>
              <w:instrText xml:space="preserve"> PAGEREF _Toc177720943 \h </w:instrText>
            </w:r>
            <w:r>
              <w:rPr>
                <w:noProof/>
                <w:webHidden/>
              </w:rPr>
            </w:r>
            <w:r>
              <w:rPr>
                <w:noProof/>
                <w:webHidden/>
              </w:rPr>
              <w:fldChar w:fldCharType="separate"/>
            </w:r>
            <w:r>
              <w:rPr>
                <w:noProof/>
                <w:webHidden/>
              </w:rPr>
              <w:t>13</w:t>
            </w:r>
            <w:r>
              <w:rPr>
                <w:noProof/>
                <w:webHidden/>
              </w:rPr>
              <w:fldChar w:fldCharType="end"/>
            </w:r>
          </w:hyperlink>
        </w:p>
        <w:p w14:paraId="252EC70B"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4" w:history="1">
            <w:r w:rsidRPr="00E24310">
              <w:rPr>
                <w:rStyle w:val="Hyperlink"/>
                <w:rFonts w:cstheme="minorHAnsi"/>
                <w:noProof/>
              </w:rPr>
              <w:t>9.</w:t>
            </w:r>
            <w:r>
              <w:rPr>
                <w:rFonts w:eastAsiaTheme="minorEastAsia" w:hAnsiTheme="minorHAnsi" w:cstheme="minorBidi"/>
                <w:noProof/>
                <w:kern w:val="2"/>
                <w:sz w:val="24"/>
                <w:szCs w:val="24"/>
                <w14:ligatures w14:val="standardContextual"/>
              </w:rPr>
              <w:tab/>
            </w:r>
            <w:r w:rsidRPr="00E24310">
              <w:rPr>
                <w:rStyle w:val="Hyperlink"/>
                <w:rFonts w:cstheme="minorHAnsi"/>
                <w:noProof/>
              </w:rPr>
              <w:t>TERMINATION</w:t>
            </w:r>
            <w:r>
              <w:rPr>
                <w:noProof/>
                <w:webHidden/>
              </w:rPr>
              <w:tab/>
            </w:r>
            <w:r>
              <w:rPr>
                <w:noProof/>
                <w:webHidden/>
              </w:rPr>
              <w:fldChar w:fldCharType="begin"/>
            </w:r>
            <w:r>
              <w:rPr>
                <w:noProof/>
                <w:webHidden/>
              </w:rPr>
              <w:instrText xml:space="preserve"> PAGEREF _Toc177720944 \h </w:instrText>
            </w:r>
            <w:r>
              <w:rPr>
                <w:noProof/>
                <w:webHidden/>
              </w:rPr>
            </w:r>
            <w:r>
              <w:rPr>
                <w:noProof/>
                <w:webHidden/>
              </w:rPr>
              <w:fldChar w:fldCharType="separate"/>
            </w:r>
            <w:r>
              <w:rPr>
                <w:noProof/>
                <w:webHidden/>
              </w:rPr>
              <w:t>14</w:t>
            </w:r>
            <w:r>
              <w:rPr>
                <w:noProof/>
                <w:webHidden/>
              </w:rPr>
              <w:fldChar w:fldCharType="end"/>
            </w:r>
          </w:hyperlink>
        </w:p>
        <w:p w14:paraId="0E96C080"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5" w:history="1">
            <w:r w:rsidRPr="00E24310">
              <w:rPr>
                <w:rStyle w:val="Hyperlink"/>
                <w:rFonts w:cstheme="minorHAnsi"/>
                <w:noProof/>
              </w:rPr>
              <w:t>10.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 MANAGEMENT</w:t>
            </w:r>
            <w:r>
              <w:rPr>
                <w:noProof/>
                <w:webHidden/>
              </w:rPr>
              <w:tab/>
            </w:r>
            <w:r>
              <w:rPr>
                <w:noProof/>
                <w:webHidden/>
              </w:rPr>
              <w:fldChar w:fldCharType="begin"/>
            </w:r>
            <w:r>
              <w:rPr>
                <w:noProof/>
                <w:webHidden/>
              </w:rPr>
              <w:instrText xml:space="preserve"> PAGEREF _Toc177720945 \h </w:instrText>
            </w:r>
            <w:r>
              <w:rPr>
                <w:noProof/>
                <w:webHidden/>
              </w:rPr>
            </w:r>
            <w:r>
              <w:rPr>
                <w:noProof/>
                <w:webHidden/>
              </w:rPr>
              <w:fldChar w:fldCharType="separate"/>
            </w:r>
            <w:r>
              <w:rPr>
                <w:noProof/>
                <w:webHidden/>
              </w:rPr>
              <w:t>14</w:t>
            </w:r>
            <w:r>
              <w:rPr>
                <w:noProof/>
                <w:webHidden/>
              </w:rPr>
              <w:fldChar w:fldCharType="end"/>
            </w:r>
          </w:hyperlink>
        </w:p>
        <w:p w14:paraId="4863974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6" w:history="1">
            <w:r w:rsidRPr="00E24310">
              <w:rPr>
                <w:rStyle w:val="Hyperlink"/>
                <w:rFonts w:cstheme="minorHAnsi"/>
                <w:noProof/>
              </w:rPr>
              <w:t>11.</w:t>
            </w:r>
            <w:r>
              <w:rPr>
                <w:rFonts w:eastAsiaTheme="minorEastAsia" w:hAnsiTheme="minorHAnsi" w:cstheme="minorBidi"/>
                <w:noProof/>
                <w:kern w:val="2"/>
                <w:sz w:val="24"/>
                <w:szCs w:val="24"/>
                <w14:ligatures w14:val="standardContextual"/>
              </w:rPr>
              <w:tab/>
            </w:r>
            <w:r w:rsidRPr="00E24310">
              <w:rPr>
                <w:rStyle w:val="Hyperlink"/>
                <w:rFonts w:cstheme="minorHAnsi"/>
                <w:noProof/>
              </w:rPr>
              <w:t>DISPUTES</w:t>
            </w:r>
            <w:r>
              <w:rPr>
                <w:noProof/>
                <w:webHidden/>
              </w:rPr>
              <w:tab/>
            </w:r>
            <w:r>
              <w:rPr>
                <w:noProof/>
                <w:webHidden/>
              </w:rPr>
              <w:fldChar w:fldCharType="begin"/>
            </w:r>
            <w:r>
              <w:rPr>
                <w:noProof/>
                <w:webHidden/>
              </w:rPr>
              <w:instrText xml:space="preserve"> PAGEREF _Toc177720946 \h </w:instrText>
            </w:r>
            <w:r>
              <w:rPr>
                <w:noProof/>
                <w:webHidden/>
              </w:rPr>
            </w:r>
            <w:r>
              <w:rPr>
                <w:noProof/>
                <w:webHidden/>
              </w:rPr>
              <w:fldChar w:fldCharType="separate"/>
            </w:r>
            <w:r>
              <w:rPr>
                <w:noProof/>
                <w:webHidden/>
              </w:rPr>
              <w:t>15</w:t>
            </w:r>
            <w:r>
              <w:rPr>
                <w:noProof/>
                <w:webHidden/>
              </w:rPr>
              <w:fldChar w:fldCharType="end"/>
            </w:r>
          </w:hyperlink>
        </w:p>
        <w:p w14:paraId="2FAEB7FD"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7" w:history="1">
            <w:r w:rsidRPr="00E24310">
              <w:rPr>
                <w:rStyle w:val="Hyperlink"/>
                <w:rFonts w:cstheme="minorHAnsi"/>
                <w:noProof/>
              </w:rPr>
              <w:t>12.</w:t>
            </w:r>
            <w:r>
              <w:rPr>
                <w:rFonts w:eastAsiaTheme="minorEastAsia" w:hAnsiTheme="minorHAnsi" w:cstheme="minorBidi"/>
                <w:noProof/>
                <w:kern w:val="2"/>
                <w:sz w:val="24"/>
                <w:szCs w:val="24"/>
                <w14:ligatures w14:val="standardContextual"/>
              </w:rPr>
              <w:tab/>
            </w:r>
            <w:r w:rsidRPr="00E24310">
              <w:rPr>
                <w:rStyle w:val="Hyperlink"/>
                <w:rFonts w:cstheme="minorHAnsi"/>
                <w:noProof/>
              </w:rPr>
              <w:t>GOVERNING LAW, CHOICE OF JURISDICTION AND EXECUTION</w:t>
            </w:r>
            <w:r>
              <w:rPr>
                <w:noProof/>
                <w:webHidden/>
              </w:rPr>
              <w:tab/>
            </w:r>
            <w:r>
              <w:rPr>
                <w:noProof/>
                <w:webHidden/>
              </w:rPr>
              <w:fldChar w:fldCharType="begin"/>
            </w:r>
            <w:r>
              <w:rPr>
                <w:noProof/>
                <w:webHidden/>
              </w:rPr>
              <w:instrText xml:space="preserve"> PAGEREF _Toc177720947 \h </w:instrText>
            </w:r>
            <w:r>
              <w:rPr>
                <w:noProof/>
                <w:webHidden/>
              </w:rPr>
            </w:r>
            <w:r>
              <w:rPr>
                <w:noProof/>
                <w:webHidden/>
              </w:rPr>
              <w:fldChar w:fldCharType="separate"/>
            </w:r>
            <w:r>
              <w:rPr>
                <w:noProof/>
                <w:webHidden/>
              </w:rPr>
              <w:t>16</w:t>
            </w:r>
            <w:r>
              <w:rPr>
                <w:noProof/>
                <w:webHidden/>
              </w:rPr>
              <w:fldChar w:fldCharType="end"/>
            </w:r>
          </w:hyperlink>
        </w:p>
        <w:p w14:paraId="5CD525CC"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8" w:history="1">
            <w:r w:rsidRPr="00E24310">
              <w:rPr>
                <w:rStyle w:val="Hyperlink"/>
                <w:rFonts w:cstheme="minorHAnsi"/>
                <w:noProof/>
              </w:rPr>
              <w:t>13.</w:t>
            </w:r>
            <w:r>
              <w:rPr>
                <w:rFonts w:eastAsiaTheme="minorEastAsia" w:hAnsiTheme="minorHAnsi" w:cstheme="minorBidi"/>
                <w:noProof/>
                <w:kern w:val="2"/>
                <w:sz w:val="24"/>
                <w:szCs w:val="24"/>
                <w14:ligatures w14:val="standardContextual"/>
              </w:rPr>
              <w:tab/>
            </w:r>
            <w:r w:rsidRPr="00E24310">
              <w:rPr>
                <w:rStyle w:val="Hyperlink"/>
                <w:rFonts w:cstheme="minorHAnsi"/>
                <w:noProof/>
              </w:rPr>
              <w:t>NOTICES</w:t>
            </w:r>
            <w:r>
              <w:rPr>
                <w:noProof/>
                <w:webHidden/>
              </w:rPr>
              <w:tab/>
            </w:r>
            <w:r>
              <w:rPr>
                <w:noProof/>
                <w:webHidden/>
              </w:rPr>
              <w:fldChar w:fldCharType="begin"/>
            </w:r>
            <w:r>
              <w:rPr>
                <w:noProof/>
                <w:webHidden/>
              </w:rPr>
              <w:instrText xml:space="preserve"> PAGEREF _Toc177720948 \h </w:instrText>
            </w:r>
            <w:r>
              <w:rPr>
                <w:noProof/>
                <w:webHidden/>
              </w:rPr>
            </w:r>
            <w:r>
              <w:rPr>
                <w:noProof/>
                <w:webHidden/>
              </w:rPr>
              <w:fldChar w:fldCharType="separate"/>
            </w:r>
            <w:r>
              <w:rPr>
                <w:noProof/>
                <w:webHidden/>
              </w:rPr>
              <w:t>16</w:t>
            </w:r>
            <w:r>
              <w:rPr>
                <w:noProof/>
                <w:webHidden/>
              </w:rPr>
              <w:fldChar w:fldCharType="end"/>
            </w:r>
          </w:hyperlink>
        </w:p>
        <w:p w14:paraId="7817E87C"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9" w:history="1">
            <w:r w:rsidRPr="00E24310">
              <w:rPr>
                <w:rStyle w:val="Hyperlink"/>
                <w:rFonts w:cstheme="minorHAnsi"/>
                <w:noProof/>
              </w:rPr>
              <w:t>14.</w:t>
            </w:r>
            <w:r>
              <w:rPr>
                <w:rFonts w:eastAsiaTheme="minorEastAsia" w:hAnsiTheme="minorHAnsi" w:cstheme="minorBidi"/>
                <w:noProof/>
                <w:kern w:val="2"/>
                <w:sz w:val="24"/>
                <w:szCs w:val="24"/>
                <w14:ligatures w14:val="standardContextual"/>
              </w:rPr>
              <w:tab/>
            </w:r>
            <w:r w:rsidRPr="00E24310">
              <w:rPr>
                <w:rStyle w:val="Hyperlink"/>
                <w:rFonts w:cstheme="minorHAnsi"/>
                <w:noProof/>
              </w:rPr>
              <w:t>ASSIGNMENT AND SUBCONTRACT</w:t>
            </w:r>
            <w:r>
              <w:rPr>
                <w:noProof/>
                <w:webHidden/>
              </w:rPr>
              <w:tab/>
            </w:r>
            <w:r>
              <w:rPr>
                <w:noProof/>
                <w:webHidden/>
              </w:rPr>
              <w:fldChar w:fldCharType="begin"/>
            </w:r>
            <w:r>
              <w:rPr>
                <w:noProof/>
                <w:webHidden/>
              </w:rPr>
              <w:instrText xml:space="preserve"> PAGEREF _Toc177720949 \h </w:instrText>
            </w:r>
            <w:r>
              <w:rPr>
                <w:noProof/>
                <w:webHidden/>
              </w:rPr>
            </w:r>
            <w:r>
              <w:rPr>
                <w:noProof/>
                <w:webHidden/>
              </w:rPr>
              <w:fldChar w:fldCharType="separate"/>
            </w:r>
            <w:r>
              <w:rPr>
                <w:noProof/>
                <w:webHidden/>
              </w:rPr>
              <w:t>16</w:t>
            </w:r>
            <w:r>
              <w:rPr>
                <w:noProof/>
                <w:webHidden/>
              </w:rPr>
              <w:fldChar w:fldCharType="end"/>
            </w:r>
          </w:hyperlink>
        </w:p>
        <w:p w14:paraId="483ED408"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0" w:history="1">
            <w:r w:rsidRPr="00E24310">
              <w:rPr>
                <w:rStyle w:val="Hyperlink"/>
                <w:rFonts w:cstheme="minorHAnsi"/>
                <w:noProof/>
              </w:rPr>
              <w:t>15.</w:t>
            </w:r>
            <w:r>
              <w:rPr>
                <w:rFonts w:eastAsiaTheme="minorEastAsia" w:hAnsiTheme="minorHAnsi" w:cstheme="minorBidi"/>
                <w:noProof/>
                <w:kern w:val="2"/>
                <w:sz w:val="24"/>
                <w:szCs w:val="24"/>
                <w14:ligatures w14:val="standardContextual"/>
              </w:rPr>
              <w:tab/>
            </w:r>
            <w:r w:rsidRPr="00E24310">
              <w:rPr>
                <w:rStyle w:val="Hyperlink"/>
                <w:rFonts w:cstheme="minorHAnsi"/>
                <w:noProof/>
              </w:rPr>
              <w:t>ENTIRE AGREEMENT</w:t>
            </w:r>
            <w:r>
              <w:rPr>
                <w:noProof/>
                <w:webHidden/>
              </w:rPr>
              <w:tab/>
            </w:r>
            <w:r>
              <w:rPr>
                <w:noProof/>
                <w:webHidden/>
              </w:rPr>
              <w:fldChar w:fldCharType="begin"/>
            </w:r>
            <w:r>
              <w:rPr>
                <w:noProof/>
                <w:webHidden/>
              </w:rPr>
              <w:instrText xml:space="preserve"> PAGEREF _Toc177720950 \h </w:instrText>
            </w:r>
            <w:r>
              <w:rPr>
                <w:noProof/>
                <w:webHidden/>
              </w:rPr>
            </w:r>
            <w:r>
              <w:rPr>
                <w:noProof/>
                <w:webHidden/>
              </w:rPr>
              <w:fldChar w:fldCharType="separate"/>
            </w:r>
            <w:r>
              <w:rPr>
                <w:noProof/>
                <w:webHidden/>
              </w:rPr>
              <w:t>16</w:t>
            </w:r>
            <w:r>
              <w:rPr>
                <w:noProof/>
                <w:webHidden/>
              </w:rPr>
              <w:fldChar w:fldCharType="end"/>
            </w:r>
          </w:hyperlink>
        </w:p>
        <w:p w14:paraId="2D5921D5"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1" w:history="1">
            <w:r w:rsidRPr="00E24310">
              <w:rPr>
                <w:rStyle w:val="Hyperlink"/>
                <w:rFonts w:cstheme="minorHAnsi"/>
                <w:noProof/>
              </w:rPr>
              <w:t>16.</w:t>
            </w:r>
            <w:r>
              <w:rPr>
                <w:rFonts w:eastAsiaTheme="minorEastAsia" w:hAnsiTheme="minorHAnsi" w:cstheme="minorBidi"/>
                <w:noProof/>
                <w:kern w:val="2"/>
                <w:sz w:val="24"/>
                <w:szCs w:val="24"/>
                <w14:ligatures w14:val="standardContextual"/>
              </w:rPr>
              <w:tab/>
            </w:r>
            <w:r w:rsidRPr="00E24310">
              <w:rPr>
                <w:rStyle w:val="Hyperlink"/>
                <w:rFonts w:cstheme="minorHAnsi"/>
                <w:noProof/>
              </w:rPr>
              <w:t>SEVERABILITY</w:t>
            </w:r>
            <w:r>
              <w:rPr>
                <w:noProof/>
                <w:webHidden/>
              </w:rPr>
              <w:tab/>
            </w:r>
            <w:r>
              <w:rPr>
                <w:noProof/>
                <w:webHidden/>
              </w:rPr>
              <w:fldChar w:fldCharType="begin"/>
            </w:r>
            <w:r>
              <w:rPr>
                <w:noProof/>
                <w:webHidden/>
              </w:rPr>
              <w:instrText xml:space="preserve"> PAGEREF _Toc177720951 \h </w:instrText>
            </w:r>
            <w:r>
              <w:rPr>
                <w:noProof/>
                <w:webHidden/>
              </w:rPr>
            </w:r>
            <w:r>
              <w:rPr>
                <w:noProof/>
                <w:webHidden/>
              </w:rPr>
              <w:fldChar w:fldCharType="separate"/>
            </w:r>
            <w:r>
              <w:rPr>
                <w:noProof/>
                <w:webHidden/>
              </w:rPr>
              <w:t>17</w:t>
            </w:r>
            <w:r>
              <w:rPr>
                <w:noProof/>
                <w:webHidden/>
              </w:rPr>
              <w:fldChar w:fldCharType="end"/>
            </w:r>
          </w:hyperlink>
        </w:p>
        <w:p w14:paraId="4F73A392"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2" w:history="1">
            <w:r w:rsidRPr="00E24310">
              <w:rPr>
                <w:rStyle w:val="Hyperlink"/>
                <w:rFonts w:cstheme="minorHAnsi"/>
                <w:noProof/>
              </w:rPr>
              <w:t>17.</w:t>
            </w:r>
            <w:r>
              <w:rPr>
                <w:rFonts w:eastAsiaTheme="minorEastAsia" w:hAnsiTheme="minorHAnsi" w:cstheme="minorBidi"/>
                <w:noProof/>
                <w:kern w:val="2"/>
                <w:sz w:val="24"/>
                <w:szCs w:val="24"/>
                <w14:ligatures w14:val="standardContextual"/>
              </w:rPr>
              <w:tab/>
            </w:r>
            <w:r w:rsidRPr="00E24310">
              <w:rPr>
                <w:rStyle w:val="Hyperlink"/>
                <w:rFonts w:cstheme="minorHAnsi"/>
                <w:noProof/>
              </w:rPr>
              <w:t>WAIVER</w:t>
            </w:r>
            <w:r>
              <w:rPr>
                <w:noProof/>
                <w:webHidden/>
              </w:rPr>
              <w:tab/>
            </w:r>
            <w:r>
              <w:rPr>
                <w:noProof/>
                <w:webHidden/>
              </w:rPr>
              <w:fldChar w:fldCharType="begin"/>
            </w:r>
            <w:r>
              <w:rPr>
                <w:noProof/>
                <w:webHidden/>
              </w:rPr>
              <w:instrText xml:space="preserve"> PAGEREF _Toc177720952 \h </w:instrText>
            </w:r>
            <w:r>
              <w:rPr>
                <w:noProof/>
                <w:webHidden/>
              </w:rPr>
            </w:r>
            <w:r>
              <w:rPr>
                <w:noProof/>
                <w:webHidden/>
              </w:rPr>
              <w:fldChar w:fldCharType="separate"/>
            </w:r>
            <w:r>
              <w:rPr>
                <w:noProof/>
                <w:webHidden/>
              </w:rPr>
              <w:t>17</w:t>
            </w:r>
            <w:r>
              <w:rPr>
                <w:noProof/>
                <w:webHidden/>
              </w:rPr>
              <w:fldChar w:fldCharType="end"/>
            </w:r>
          </w:hyperlink>
        </w:p>
        <w:p w14:paraId="225704E9"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3" w:history="1">
            <w:r w:rsidRPr="00E24310">
              <w:rPr>
                <w:rStyle w:val="Hyperlink"/>
                <w:rFonts w:cstheme="minorHAnsi"/>
                <w:noProof/>
              </w:rPr>
              <w:t>18.</w:t>
            </w:r>
            <w:r>
              <w:rPr>
                <w:rFonts w:eastAsiaTheme="minorEastAsia" w:hAnsiTheme="minorHAnsi" w:cstheme="minorBidi"/>
                <w:noProof/>
                <w:kern w:val="2"/>
                <w:sz w:val="24"/>
                <w:szCs w:val="24"/>
                <w14:ligatures w14:val="standardContextual"/>
              </w:rPr>
              <w:tab/>
            </w:r>
            <w:r w:rsidRPr="00E24310">
              <w:rPr>
                <w:rStyle w:val="Hyperlink"/>
                <w:rFonts w:cstheme="minorHAnsi"/>
                <w:noProof/>
              </w:rPr>
              <w:t>NON-EXCLUSIVITY</w:t>
            </w:r>
            <w:r>
              <w:rPr>
                <w:noProof/>
                <w:webHidden/>
              </w:rPr>
              <w:tab/>
            </w:r>
            <w:r>
              <w:rPr>
                <w:noProof/>
                <w:webHidden/>
              </w:rPr>
              <w:fldChar w:fldCharType="begin"/>
            </w:r>
            <w:r>
              <w:rPr>
                <w:noProof/>
                <w:webHidden/>
              </w:rPr>
              <w:instrText xml:space="preserve"> PAGEREF _Toc177720953 \h </w:instrText>
            </w:r>
            <w:r>
              <w:rPr>
                <w:noProof/>
                <w:webHidden/>
              </w:rPr>
            </w:r>
            <w:r>
              <w:rPr>
                <w:noProof/>
                <w:webHidden/>
              </w:rPr>
              <w:fldChar w:fldCharType="separate"/>
            </w:r>
            <w:r>
              <w:rPr>
                <w:noProof/>
                <w:webHidden/>
              </w:rPr>
              <w:t>17</w:t>
            </w:r>
            <w:r>
              <w:rPr>
                <w:noProof/>
                <w:webHidden/>
              </w:rPr>
              <w:fldChar w:fldCharType="end"/>
            </w:r>
          </w:hyperlink>
        </w:p>
        <w:p w14:paraId="7F64358F"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4" w:history="1">
            <w:r w:rsidRPr="00E24310">
              <w:rPr>
                <w:rStyle w:val="Hyperlink"/>
                <w:rFonts w:cstheme="minorHAnsi"/>
                <w:noProof/>
              </w:rPr>
              <w:t>19.</w:t>
            </w:r>
            <w:r>
              <w:rPr>
                <w:rFonts w:eastAsiaTheme="minorEastAsia" w:hAnsiTheme="minorHAnsi" w:cstheme="minorBidi"/>
                <w:noProof/>
                <w:kern w:val="2"/>
                <w:sz w:val="24"/>
                <w:szCs w:val="24"/>
                <w14:ligatures w14:val="standardContextual"/>
              </w:rPr>
              <w:tab/>
            </w:r>
            <w:r w:rsidRPr="00E24310">
              <w:rPr>
                <w:rStyle w:val="Hyperlink"/>
                <w:rFonts w:cstheme="minorHAnsi"/>
                <w:noProof/>
              </w:rPr>
              <w:t>MEDIA</w:t>
            </w:r>
            <w:r>
              <w:rPr>
                <w:noProof/>
                <w:webHidden/>
              </w:rPr>
              <w:tab/>
            </w:r>
            <w:r>
              <w:rPr>
                <w:noProof/>
                <w:webHidden/>
              </w:rPr>
              <w:fldChar w:fldCharType="begin"/>
            </w:r>
            <w:r>
              <w:rPr>
                <w:noProof/>
                <w:webHidden/>
              </w:rPr>
              <w:instrText xml:space="preserve"> PAGEREF _Toc177720954 \h </w:instrText>
            </w:r>
            <w:r>
              <w:rPr>
                <w:noProof/>
                <w:webHidden/>
              </w:rPr>
            </w:r>
            <w:r>
              <w:rPr>
                <w:noProof/>
                <w:webHidden/>
              </w:rPr>
              <w:fldChar w:fldCharType="separate"/>
            </w:r>
            <w:r>
              <w:rPr>
                <w:noProof/>
                <w:webHidden/>
              </w:rPr>
              <w:t>17</w:t>
            </w:r>
            <w:r>
              <w:rPr>
                <w:noProof/>
                <w:webHidden/>
              </w:rPr>
              <w:fldChar w:fldCharType="end"/>
            </w:r>
          </w:hyperlink>
        </w:p>
        <w:p w14:paraId="4267A3C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5" w:history="1">
            <w:r w:rsidRPr="00E24310">
              <w:rPr>
                <w:rStyle w:val="Hyperlink"/>
                <w:rFonts w:cstheme="minorHAnsi"/>
                <w:noProof/>
              </w:rPr>
              <w:t>20.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CONFLICTS, REGISTRABLE INTERESTS AND CORRUPT GIFTS</w:t>
            </w:r>
            <w:r>
              <w:rPr>
                <w:noProof/>
                <w:webHidden/>
              </w:rPr>
              <w:tab/>
            </w:r>
            <w:r>
              <w:rPr>
                <w:noProof/>
                <w:webHidden/>
              </w:rPr>
              <w:fldChar w:fldCharType="begin"/>
            </w:r>
            <w:r>
              <w:rPr>
                <w:noProof/>
                <w:webHidden/>
              </w:rPr>
              <w:instrText xml:space="preserve"> PAGEREF _Toc177720955 \h </w:instrText>
            </w:r>
            <w:r>
              <w:rPr>
                <w:noProof/>
                <w:webHidden/>
              </w:rPr>
            </w:r>
            <w:r>
              <w:rPr>
                <w:noProof/>
                <w:webHidden/>
              </w:rPr>
              <w:fldChar w:fldCharType="separate"/>
            </w:r>
            <w:r>
              <w:rPr>
                <w:noProof/>
                <w:webHidden/>
              </w:rPr>
              <w:t>17</w:t>
            </w:r>
            <w:r>
              <w:rPr>
                <w:noProof/>
                <w:webHidden/>
              </w:rPr>
              <w:fldChar w:fldCharType="end"/>
            </w:r>
          </w:hyperlink>
        </w:p>
        <w:p w14:paraId="1D02509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6" w:history="1">
            <w:r w:rsidRPr="00E24310">
              <w:rPr>
                <w:rStyle w:val="Hyperlink"/>
                <w:rFonts w:cstheme="minorHAnsi"/>
                <w:noProof/>
              </w:rPr>
              <w:t>21.</w:t>
            </w:r>
            <w:r>
              <w:rPr>
                <w:rFonts w:eastAsiaTheme="minorEastAsia" w:hAnsiTheme="minorHAnsi" w:cstheme="minorBidi"/>
                <w:noProof/>
                <w:kern w:val="2"/>
                <w:sz w:val="24"/>
                <w:szCs w:val="24"/>
                <w14:ligatures w14:val="standardContextual"/>
              </w:rPr>
              <w:tab/>
            </w:r>
            <w:r w:rsidRPr="00E24310">
              <w:rPr>
                <w:rStyle w:val="Hyperlink"/>
                <w:rFonts w:cstheme="minorHAnsi"/>
                <w:noProof/>
              </w:rPr>
              <w:t>ACCESS TO PREMISES</w:t>
            </w:r>
            <w:r>
              <w:rPr>
                <w:noProof/>
                <w:webHidden/>
              </w:rPr>
              <w:tab/>
            </w:r>
            <w:r>
              <w:rPr>
                <w:noProof/>
                <w:webHidden/>
              </w:rPr>
              <w:fldChar w:fldCharType="begin"/>
            </w:r>
            <w:r>
              <w:rPr>
                <w:noProof/>
                <w:webHidden/>
              </w:rPr>
              <w:instrText xml:space="preserve"> PAGEREF _Toc177720956 \h </w:instrText>
            </w:r>
            <w:r>
              <w:rPr>
                <w:noProof/>
                <w:webHidden/>
              </w:rPr>
            </w:r>
            <w:r>
              <w:rPr>
                <w:noProof/>
                <w:webHidden/>
              </w:rPr>
              <w:fldChar w:fldCharType="separate"/>
            </w:r>
            <w:r>
              <w:rPr>
                <w:noProof/>
                <w:webHidden/>
              </w:rPr>
              <w:t>18</w:t>
            </w:r>
            <w:r>
              <w:rPr>
                <w:noProof/>
                <w:webHidden/>
              </w:rPr>
              <w:fldChar w:fldCharType="end"/>
            </w:r>
          </w:hyperlink>
        </w:p>
        <w:p w14:paraId="7CD9DDFB"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7" w:history="1">
            <w:r w:rsidRPr="00E24310">
              <w:rPr>
                <w:rStyle w:val="Hyperlink"/>
                <w:rFonts w:cstheme="minorHAnsi"/>
                <w:noProof/>
              </w:rPr>
              <w:t>22.</w:t>
            </w:r>
            <w:r>
              <w:rPr>
                <w:rFonts w:eastAsiaTheme="minorEastAsia" w:hAnsiTheme="minorHAnsi" w:cstheme="minorBidi"/>
                <w:noProof/>
                <w:kern w:val="2"/>
                <w:sz w:val="24"/>
                <w:szCs w:val="24"/>
                <w14:ligatures w14:val="standardContextual"/>
              </w:rPr>
              <w:tab/>
            </w:r>
            <w:r w:rsidRPr="00E24310">
              <w:rPr>
                <w:rStyle w:val="Hyperlink"/>
                <w:rFonts w:cstheme="minorHAnsi"/>
                <w:noProof/>
              </w:rPr>
              <w:t>EQUIPMENT</w:t>
            </w:r>
            <w:r>
              <w:rPr>
                <w:noProof/>
                <w:webHidden/>
              </w:rPr>
              <w:tab/>
            </w:r>
            <w:r>
              <w:rPr>
                <w:noProof/>
                <w:webHidden/>
              </w:rPr>
              <w:fldChar w:fldCharType="begin"/>
            </w:r>
            <w:r>
              <w:rPr>
                <w:noProof/>
                <w:webHidden/>
              </w:rPr>
              <w:instrText xml:space="preserve"> PAGEREF _Toc177720957 \h </w:instrText>
            </w:r>
            <w:r>
              <w:rPr>
                <w:noProof/>
                <w:webHidden/>
              </w:rPr>
            </w:r>
            <w:r>
              <w:rPr>
                <w:noProof/>
                <w:webHidden/>
              </w:rPr>
              <w:fldChar w:fldCharType="separate"/>
            </w:r>
            <w:r>
              <w:rPr>
                <w:noProof/>
                <w:webHidden/>
              </w:rPr>
              <w:t>18</w:t>
            </w:r>
            <w:r>
              <w:rPr>
                <w:noProof/>
                <w:webHidden/>
              </w:rPr>
              <w:fldChar w:fldCharType="end"/>
            </w:r>
          </w:hyperlink>
        </w:p>
        <w:p w14:paraId="4D25EA6E"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8" w:history="1">
            <w:r w:rsidRPr="00E24310">
              <w:rPr>
                <w:rStyle w:val="Hyperlink"/>
                <w:rFonts w:cstheme="minorHAnsi"/>
                <w:noProof/>
              </w:rPr>
              <w:t>23.</w:t>
            </w:r>
            <w:r>
              <w:rPr>
                <w:rFonts w:eastAsiaTheme="minorEastAsia" w:hAnsiTheme="minorHAnsi" w:cstheme="minorBidi"/>
                <w:noProof/>
                <w:kern w:val="2"/>
                <w:sz w:val="24"/>
                <w:szCs w:val="24"/>
                <w14:ligatures w14:val="standardContextual"/>
              </w:rPr>
              <w:tab/>
            </w:r>
            <w:r w:rsidRPr="00E24310">
              <w:rPr>
                <w:rStyle w:val="Hyperlink"/>
                <w:rFonts w:cstheme="minorHAnsi"/>
                <w:noProof/>
              </w:rPr>
              <w:t>NON-SOLICITATION</w:t>
            </w:r>
            <w:r>
              <w:rPr>
                <w:noProof/>
                <w:webHidden/>
              </w:rPr>
              <w:tab/>
            </w:r>
            <w:r>
              <w:rPr>
                <w:noProof/>
                <w:webHidden/>
              </w:rPr>
              <w:fldChar w:fldCharType="begin"/>
            </w:r>
            <w:r>
              <w:rPr>
                <w:noProof/>
                <w:webHidden/>
              </w:rPr>
              <w:instrText xml:space="preserve"> PAGEREF _Toc177720958 \h </w:instrText>
            </w:r>
            <w:r>
              <w:rPr>
                <w:noProof/>
                <w:webHidden/>
              </w:rPr>
            </w:r>
            <w:r>
              <w:rPr>
                <w:noProof/>
                <w:webHidden/>
              </w:rPr>
              <w:fldChar w:fldCharType="separate"/>
            </w:r>
            <w:r>
              <w:rPr>
                <w:noProof/>
                <w:webHidden/>
              </w:rPr>
              <w:t>19</w:t>
            </w:r>
            <w:r>
              <w:rPr>
                <w:noProof/>
                <w:webHidden/>
              </w:rPr>
              <w:fldChar w:fldCharType="end"/>
            </w:r>
          </w:hyperlink>
        </w:p>
        <w:p w14:paraId="429F6EBA"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9" w:history="1">
            <w:r w:rsidRPr="00E24310">
              <w:rPr>
                <w:rStyle w:val="Hyperlink"/>
                <w:rFonts w:cstheme="minorHAnsi"/>
                <w:noProof/>
              </w:rPr>
              <w:t>24.</w:t>
            </w:r>
            <w:r>
              <w:rPr>
                <w:rFonts w:eastAsiaTheme="minorEastAsia" w:hAnsiTheme="minorHAnsi" w:cstheme="minorBidi"/>
                <w:noProof/>
                <w:kern w:val="2"/>
                <w:sz w:val="24"/>
                <w:szCs w:val="24"/>
                <w14:ligatures w14:val="standardContextual"/>
              </w:rPr>
              <w:tab/>
            </w:r>
            <w:r w:rsidRPr="00E24310">
              <w:rPr>
                <w:rStyle w:val="Hyperlink"/>
                <w:rFonts w:cstheme="minorHAnsi"/>
                <w:noProof/>
              </w:rPr>
              <w:t>CHANGE CONTROL PROCEDURE</w:t>
            </w:r>
            <w:r>
              <w:rPr>
                <w:noProof/>
                <w:webHidden/>
              </w:rPr>
              <w:tab/>
            </w:r>
            <w:r>
              <w:rPr>
                <w:noProof/>
                <w:webHidden/>
              </w:rPr>
              <w:fldChar w:fldCharType="begin"/>
            </w:r>
            <w:r>
              <w:rPr>
                <w:noProof/>
                <w:webHidden/>
              </w:rPr>
              <w:instrText xml:space="preserve"> PAGEREF _Toc177720959 \h </w:instrText>
            </w:r>
            <w:r>
              <w:rPr>
                <w:noProof/>
                <w:webHidden/>
              </w:rPr>
            </w:r>
            <w:r>
              <w:rPr>
                <w:noProof/>
                <w:webHidden/>
              </w:rPr>
              <w:fldChar w:fldCharType="separate"/>
            </w:r>
            <w:r>
              <w:rPr>
                <w:noProof/>
                <w:webHidden/>
              </w:rPr>
              <w:t>19</w:t>
            </w:r>
            <w:r>
              <w:rPr>
                <w:noProof/>
                <w:webHidden/>
              </w:rPr>
              <w:fldChar w:fldCharType="end"/>
            </w:r>
          </w:hyperlink>
        </w:p>
        <w:p w14:paraId="7967BD91"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0" w:history="1">
            <w:r w:rsidRPr="00E24310">
              <w:rPr>
                <w:rStyle w:val="Hyperlink"/>
                <w:rFonts w:cstheme="minorHAnsi"/>
                <w:noProof/>
              </w:rPr>
              <w:t>25.</w:t>
            </w:r>
            <w:r>
              <w:rPr>
                <w:rFonts w:eastAsiaTheme="minorEastAsia" w:hAnsiTheme="minorHAnsi" w:cstheme="minorBidi"/>
                <w:noProof/>
                <w:kern w:val="2"/>
                <w:sz w:val="24"/>
                <w:szCs w:val="24"/>
                <w14:ligatures w14:val="standardContextual"/>
              </w:rPr>
              <w:tab/>
            </w:r>
            <w:r w:rsidRPr="00E24310">
              <w:rPr>
                <w:rStyle w:val="Hyperlink"/>
                <w:rFonts w:cstheme="minorHAnsi"/>
                <w:noProof/>
              </w:rPr>
              <w:t>DATA PROTECTION AND SECURITY</w:t>
            </w:r>
            <w:r>
              <w:rPr>
                <w:noProof/>
                <w:webHidden/>
              </w:rPr>
              <w:tab/>
            </w:r>
            <w:r>
              <w:rPr>
                <w:noProof/>
                <w:webHidden/>
              </w:rPr>
              <w:fldChar w:fldCharType="begin"/>
            </w:r>
            <w:r>
              <w:rPr>
                <w:noProof/>
                <w:webHidden/>
              </w:rPr>
              <w:instrText xml:space="preserve"> PAGEREF _Toc177720960 \h </w:instrText>
            </w:r>
            <w:r>
              <w:rPr>
                <w:noProof/>
                <w:webHidden/>
              </w:rPr>
            </w:r>
            <w:r>
              <w:rPr>
                <w:noProof/>
                <w:webHidden/>
              </w:rPr>
              <w:fldChar w:fldCharType="separate"/>
            </w:r>
            <w:r>
              <w:rPr>
                <w:noProof/>
                <w:webHidden/>
              </w:rPr>
              <w:t>20</w:t>
            </w:r>
            <w:r>
              <w:rPr>
                <w:noProof/>
                <w:webHidden/>
              </w:rPr>
              <w:fldChar w:fldCharType="end"/>
            </w:r>
          </w:hyperlink>
        </w:p>
        <w:p w14:paraId="1BE06860"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1" w:history="1">
            <w:r w:rsidRPr="00E24310">
              <w:rPr>
                <w:rStyle w:val="Hyperlink"/>
                <w:rFonts w:cstheme="minorHAnsi"/>
                <w:noProof/>
              </w:rPr>
              <w:t>26.</w:t>
            </w:r>
            <w:r>
              <w:rPr>
                <w:rFonts w:eastAsiaTheme="minorEastAsia" w:hAnsiTheme="minorHAnsi" w:cstheme="minorBidi"/>
                <w:noProof/>
                <w:kern w:val="2"/>
                <w:sz w:val="24"/>
                <w:szCs w:val="24"/>
                <w14:ligatures w14:val="standardContextual"/>
              </w:rPr>
              <w:tab/>
            </w:r>
            <w:r w:rsidRPr="00E24310">
              <w:rPr>
                <w:rStyle w:val="Hyperlink"/>
                <w:rFonts w:cstheme="minorHAnsi"/>
                <w:noProof/>
              </w:rPr>
              <w:t>ADDITIONAL CONDITION(S)</w:t>
            </w:r>
            <w:r>
              <w:rPr>
                <w:noProof/>
                <w:webHidden/>
              </w:rPr>
              <w:tab/>
            </w:r>
            <w:r>
              <w:rPr>
                <w:noProof/>
                <w:webHidden/>
              </w:rPr>
              <w:fldChar w:fldCharType="begin"/>
            </w:r>
            <w:r>
              <w:rPr>
                <w:noProof/>
                <w:webHidden/>
              </w:rPr>
              <w:instrText xml:space="preserve"> PAGEREF _Toc177720961 \h </w:instrText>
            </w:r>
            <w:r>
              <w:rPr>
                <w:noProof/>
                <w:webHidden/>
              </w:rPr>
            </w:r>
            <w:r>
              <w:rPr>
                <w:noProof/>
                <w:webHidden/>
              </w:rPr>
              <w:fldChar w:fldCharType="separate"/>
            </w:r>
            <w:r>
              <w:rPr>
                <w:noProof/>
                <w:webHidden/>
              </w:rPr>
              <w:t>23</w:t>
            </w:r>
            <w:r>
              <w:rPr>
                <w:noProof/>
                <w:webHidden/>
              </w:rPr>
              <w:fldChar w:fldCharType="end"/>
            </w:r>
          </w:hyperlink>
        </w:p>
        <w:p w14:paraId="0B10F8BB" w14:textId="578FA3A0"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2" w:history="1">
            <w:r w:rsidRPr="00E24310">
              <w:rPr>
                <w:rStyle w:val="Hyperlink"/>
                <w:rFonts w:cstheme="minorHAnsi"/>
                <w:noProof/>
              </w:rPr>
              <w:t>Schedule B: Services: The Specification</w:t>
            </w:r>
            <w:r>
              <w:rPr>
                <w:noProof/>
                <w:webHidden/>
              </w:rPr>
              <w:tab/>
            </w:r>
            <w:r>
              <w:rPr>
                <w:noProof/>
                <w:webHidden/>
              </w:rPr>
              <w:fldChar w:fldCharType="begin"/>
            </w:r>
            <w:r>
              <w:rPr>
                <w:noProof/>
                <w:webHidden/>
              </w:rPr>
              <w:instrText xml:space="preserve"> PAGEREF _Toc177720962 \h </w:instrText>
            </w:r>
            <w:r>
              <w:rPr>
                <w:noProof/>
                <w:webHidden/>
              </w:rPr>
            </w:r>
            <w:r>
              <w:rPr>
                <w:noProof/>
                <w:webHidden/>
              </w:rPr>
              <w:fldChar w:fldCharType="separate"/>
            </w:r>
            <w:r>
              <w:rPr>
                <w:noProof/>
                <w:webHidden/>
              </w:rPr>
              <w:t>30</w:t>
            </w:r>
            <w:r>
              <w:rPr>
                <w:noProof/>
                <w:webHidden/>
              </w:rPr>
              <w:fldChar w:fldCharType="end"/>
            </w:r>
          </w:hyperlink>
        </w:p>
        <w:p w14:paraId="2522C6D9" w14:textId="3BCE39ED"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3" w:history="1">
            <w:r w:rsidRPr="00E24310">
              <w:rPr>
                <w:rStyle w:val="Hyperlink"/>
                <w:rFonts w:cstheme="minorHAnsi"/>
                <w:noProof/>
              </w:rPr>
              <w:t>Schedule C: Charges</w:t>
            </w:r>
            <w:r>
              <w:rPr>
                <w:noProof/>
                <w:webHidden/>
              </w:rPr>
              <w:tab/>
            </w:r>
            <w:r>
              <w:rPr>
                <w:noProof/>
                <w:webHidden/>
              </w:rPr>
              <w:fldChar w:fldCharType="begin"/>
            </w:r>
            <w:r>
              <w:rPr>
                <w:noProof/>
                <w:webHidden/>
              </w:rPr>
              <w:instrText xml:space="preserve"> PAGEREF _Toc177720963 \h </w:instrText>
            </w:r>
            <w:r>
              <w:rPr>
                <w:noProof/>
                <w:webHidden/>
              </w:rPr>
            </w:r>
            <w:r>
              <w:rPr>
                <w:noProof/>
                <w:webHidden/>
              </w:rPr>
              <w:fldChar w:fldCharType="separate"/>
            </w:r>
            <w:r>
              <w:rPr>
                <w:noProof/>
                <w:webHidden/>
              </w:rPr>
              <w:t>33</w:t>
            </w:r>
            <w:r>
              <w:rPr>
                <w:noProof/>
                <w:webHidden/>
              </w:rPr>
              <w:fldChar w:fldCharType="end"/>
            </w:r>
          </w:hyperlink>
        </w:p>
        <w:p w14:paraId="42332D0D" w14:textId="7190FD48"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4" w:history="1">
            <w:r w:rsidRPr="00E24310">
              <w:rPr>
                <w:rStyle w:val="Hyperlink"/>
                <w:rFonts w:cstheme="minorHAnsi"/>
                <w:noProof/>
              </w:rPr>
              <w:t>Schedule D: Service Levels / Service Level Agreement</w:t>
            </w:r>
            <w:r>
              <w:rPr>
                <w:noProof/>
                <w:webHidden/>
              </w:rPr>
              <w:tab/>
            </w:r>
            <w:r>
              <w:rPr>
                <w:noProof/>
                <w:webHidden/>
              </w:rPr>
              <w:fldChar w:fldCharType="begin"/>
            </w:r>
            <w:r>
              <w:rPr>
                <w:noProof/>
                <w:webHidden/>
              </w:rPr>
              <w:instrText xml:space="preserve"> PAGEREF _Toc177720964 \h </w:instrText>
            </w:r>
            <w:r>
              <w:rPr>
                <w:noProof/>
                <w:webHidden/>
              </w:rPr>
            </w:r>
            <w:r>
              <w:rPr>
                <w:noProof/>
                <w:webHidden/>
              </w:rPr>
              <w:fldChar w:fldCharType="separate"/>
            </w:r>
            <w:r>
              <w:rPr>
                <w:noProof/>
                <w:webHidden/>
              </w:rPr>
              <w:t>34</w:t>
            </w:r>
            <w:r>
              <w:rPr>
                <w:noProof/>
                <w:webHidden/>
              </w:rPr>
              <w:fldChar w:fldCharType="end"/>
            </w:r>
          </w:hyperlink>
        </w:p>
        <w:p w14:paraId="40542ABB" w14:textId="24676C5F" w:rsidR="00AF038B" w:rsidRDefault="00AF038B" w:rsidP="00AF038B">
          <w:pPr>
            <w:pStyle w:val="TOC1"/>
            <w:tabs>
              <w:tab w:val="right" w:leader="dot" w:pos="9016"/>
            </w:tabs>
          </w:pPr>
          <w:hyperlink w:anchor="_Toc177720965" w:history="1">
            <w:r w:rsidRPr="00E24310">
              <w:rPr>
                <w:rStyle w:val="Hyperlink"/>
                <w:rFonts w:cstheme="minorHAnsi"/>
                <w:noProof/>
              </w:rPr>
              <w:t>Schedule E: Data Pro</w:t>
            </w:r>
            <w:r w:rsidR="00783C22">
              <w:rPr>
                <w:rStyle w:val="Hyperlink"/>
                <w:rFonts w:cstheme="minorHAnsi"/>
                <w:noProof/>
              </w:rPr>
              <w:t>cessing</w:t>
            </w:r>
            <w:r w:rsidR="00EC12D8">
              <w:rPr>
                <w:rStyle w:val="Hyperlink"/>
                <w:rFonts w:cstheme="minorHAnsi"/>
                <w:noProof/>
              </w:rPr>
              <w:t xml:space="preserve"> Agreement</w:t>
            </w:r>
            <w:r>
              <w:rPr>
                <w:noProof/>
                <w:webHidden/>
              </w:rPr>
              <w:tab/>
            </w:r>
            <w:r>
              <w:rPr>
                <w:noProof/>
                <w:webHidden/>
              </w:rPr>
              <w:fldChar w:fldCharType="begin"/>
            </w:r>
            <w:r>
              <w:rPr>
                <w:noProof/>
                <w:webHidden/>
              </w:rPr>
              <w:instrText xml:space="preserve"> PAGEREF _Toc177720965 \h </w:instrText>
            </w:r>
            <w:r>
              <w:rPr>
                <w:noProof/>
                <w:webHidden/>
              </w:rPr>
            </w:r>
            <w:r>
              <w:rPr>
                <w:noProof/>
                <w:webHidden/>
              </w:rPr>
              <w:fldChar w:fldCharType="separate"/>
            </w:r>
            <w:r>
              <w:rPr>
                <w:noProof/>
                <w:webHidden/>
              </w:rPr>
              <w:t>35</w:t>
            </w:r>
            <w:r>
              <w:rPr>
                <w:noProof/>
                <w:webHidden/>
              </w:rPr>
              <w:fldChar w:fldCharType="end"/>
            </w:r>
          </w:hyperlink>
        </w:p>
        <w:p w14:paraId="231C544B" w14:textId="6A7C2A7F" w:rsidR="008807F9" w:rsidRPr="008807F9" w:rsidRDefault="008807F9" w:rsidP="008807F9">
          <w:pPr>
            <w:rPr>
              <w:rFonts w:eastAsiaTheme="minorEastAsia"/>
              <w:lang w:val="en-IE" w:eastAsia="en-IE"/>
            </w:rPr>
          </w:pPr>
          <w:r>
            <w:rPr>
              <w:rFonts w:eastAsiaTheme="minorEastAsia"/>
              <w:lang w:val="en-IE" w:eastAsia="en-IE"/>
            </w:rPr>
            <w:t>Schedule F: List of Schools Catering Equipment</w:t>
          </w:r>
          <w:r w:rsidR="00EC12D8">
            <w:rPr>
              <w:rFonts w:eastAsiaTheme="minorEastAsia"/>
              <w:lang w:val="en-IE" w:eastAsia="en-IE"/>
            </w:rPr>
            <w:t>……………………………………………………………………………….</w:t>
          </w:r>
          <w:r w:rsidR="00B228D1">
            <w:rPr>
              <w:rFonts w:eastAsiaTheme="minorEastAsia"/>
              <w:lang w:val="en-IE" w:eastAsia="en-IE"/>
            </w:rPr>
            <w:t>36</w:t>
          </w:r>
        </w:p>
        <w:p w14:paraId="435B8AF1" w14:textId="77777777" w:rsidR="005279AC" w:rsidRDefault="005279AC" w:rsidP="00AF038B">
          <w:pPr>
            <w:rPr>
              <w:rFonts w:hAnsiTheme="minorHAnsi" w:cstheme="minorHAnsi"/>
              <w:b/>
              <w:bCs/>
              <w:noProof/>
            </w:rPr>
          </w:pPr>
        </w:p>
        <w:p w14:paraId="2E930007" w14:textId="77777777" w:rsidR="005279AC" w:rsidRDefault="005279AC" w:rsidP="00AF038B">
          <w:pPr>
            <w:rPr>
              <w:rFonts w:hAnsiTheme="minorHAnsi" w:cstheme="minorHAnsi"/>
              <w:b/>
              <w:bCs/>
              <w:noProof/>
            </w:rPr>
          </w:pPr>
        </w:p>
        <w:p w14:paraId="070BE565" w14:textId="29EE1B1D" w:rsidR="00AF038B" w:rsidRPr="00B228D1" w:rsidRDefault="00AF038B" w:rsidP="00AF038B">
          <w:pPr>
            <w:rPr>
              <w:rFonts w:hAnsiTheme="minorHAnsi" w:cstheme="minorHAnsi"/>
            </w:rPr>
          </w:pPr>
          <w:r w:rsidRPr="0057000B">
            <w:rPr>
              <w:rFonts w:hAnsiTheme="minorHAnsi" w:cstheme="minorHAnsi"/>
              <w:b/>
              <w:bCs/>
              <w:noProof/>
            </w:rPr>
            <w:fldChar w:fldCharType="end"/>
          </w:r>
        </w:p>
      </w:sdtContent>
    </w:sdt>
    <w:p w14:paraId="6E6C158D" w14:textId="77777777" w:rsidR="00AF038B" w:rsidRDefault="00AF038B" w:rsidP="00AF038B">
      <w:pPr>
        <w:jc w:val="both"/>
        <w:rPr>
          <w:rFonts w:hAnsiTheme="minorHAnsi" w:cstheme="minorHAnsi"/>
        </w:rPr>
      </w:pPr>
    </w:p>
    <w:p w14:paraId="4383B576" w14:textId="4DB313D5" w:rsidR="00AF038B" w:rsidRPr="0057000B" w:rsidRDefault="00AF038B" w:rsidP="00EE2E3A">
      <w:pPr>
        <w:shd w:val="clear" w:color="auto" w:fill="333399"/>
        <w:jc w:val="both"/>
        <w:rPr>
          <w:rFonts w:hAnsiTheme="minorHAnsi" w:cstheme="minorHAnsi"/>
        </w:rPr>
      </w:pPr>
      <w:r w:rsidRPr="0057000B">
        <w:rPr>
          <w:rFonts w:hAnsiTheme="minorHAnsi" w:cstheme="minorHAnsi"/>
          <w:b/>
          <w:color w:val="FFFFFF" w:themeColor="background1"/>
        </w:rPr>
        <w:lastRenderedPageBreak/>
        <w:t xml:space="preserve">THIS AGREEMENT IS MADE ON THE </w:t>
      </w:r>
      <w:r w:rsidRPr="00AE109E">
        <w:rPr>
          <w:rFonts w:hAnsiTheme="minorHAnsi" w:cstheme="minorHAnsi"/>
          <w:b/>
          <w:color w:val="FF0000"/>
          <w:highlight w:val="yellow"/>
        </w:rPr>
        <w:t>[insert date: e.g., 1</w:t>
      </w:r>
      <w:r w:rsidRPr="00370EBB">
        <w:rPr>
          <w:rFonts w:hAnsiTheme="minorHAnsi" w:cstheme="minorHAnsi"/>
          <w:b/>
          <w:color w:val="FF0000"/>
          <w:highlight w:val="yellow"/>
          <w:vertAlign w:val="superscript"/>
        </w:rPr>
        <w:t>st</w:t>
      </w:r>
      <w:r w:rsidR="00370EBB" w:rsidRPr="00370EBB">
        <w:rPr>
          <w:rFonts w:hAnsiTheme="minorHAnsi" w:cstheme="minorHAnsi"/>
          <w:b/>
          <w:color w:val="FF0000"/>
          <w:highlight w:val="yellow"/>
        </w:rPr>
        <w:t>]</w:t>
      </w:r>
      <w:r w:rsidRPr="001509AE">
        <w:rPr>
          <w:rFonts w:hAnsiTheme="minorHAnsi" w:cstheme="minorHAnsi"/>
          <w:b/>
          <w:color w:val="FF0000"/>
        </w:rPr>
        <w:t xml:space="preserve"> </w:t>
      </w:r>
      <w:r w:rsidRPr="00D62D2C">
        <w:rPr>
          <w:rFonts w:hAnsiTheme="minorHAnsi" w:cstheme="minorHAnsi"/>
          <w:b/>
          <w:color w:val="FFFFFF" w:themeColor="background1"/>
        </w:rPr>
        <w:t xml:space="preserve">DAY OF </w:t>
      </w:r>
      <w:r w:rsidRPr="00AE109E">
        <w:rPr>
          <w:rFonts w:hAnsiTheme="minorHAnsi" w:cstheme="minorHAnsi"/>
          <w:b/>
          <w:color w:val="FF0000"/>
          <w:highlight w:val="yellow"/>
        </w:rPr>
        <w:t>[MONTH]</w:t>
      </w:r>
      <w:r w:rsidRPr="001509AE">
        <w:rPr>
          <w:rFonts w:hAnsiTheme="minorHAnsi" w:cstheme="minorHAnsi"/>
          <w:b/>
          <w:color w:val="FF0000"/>
        </w:rPr>
        <w:t xml:space="preserve"> </w:t>
      </w:r>
      <w:r w:rsidRPr="00D62D2C">
        <w:rPr>
          <w:rFonts w:hAnsiTheme="minorHAnsi" w:cstheme="minorHAnsi"/>
          <w:b/>
          <w:color w:val="FFFFFF" w:themeColor="background1"/>
        </w:rPr>
        <w:t>20</w:t>
      </w:r>
      <w:r w:rsidRPr="00AE109E">
        <w:rPr>
          <w:rFonts w:hAnsiTheme="minorHAnsi" w:cstheme="minorHAnsi"/>
          <w:b/>
          <w:color w:val="FF0000"/>
          <w:highlight w:val="yellow"/>
        </w:rPr>
        <w:t>[year]</w:t>
      </w:r>
      <w:r w:rsidRPr="001509AE">
        <w:rPr>
          <w:rFonts w:hAnsiTheme="minorHAnsi" w:cstheme="minorHAnsi"/>
          <w:b/>
          <w:color w:val="FF0000"/>
        </w:rPr>
        <w:t xml:space="preserve"> </w:t>
      </w:r>
      <w:r w:rsidRPr="0057000B">
        <w:rPr>
          <w:rFonts w:hAnsiTheme="minorHAnsi" w:cstheme="minorHAnsi"/>
          <w:b/>
          <w:color w:val="FFFFFF" w:themeColor="background1"/>
        </w:rPr>
        <w:t>BETWEEN</w:t>
      </w:r>
      <w:r>
        <w:rPr>
          <w:rFonts w:hAnsiTheme="minorHAnsi" w:cstheme="minorHAnsi"/>
        </w:rPr>
        <w:t xml:space="preserve"> </w:t>
      </w:r>
    </w:p>
    <w:p w14:paraId="2ED557CB" w14:textId="7D4FCDE5" w:rsidR="00AF038B" w:rsidRPr="00A83ECF" w:rsidRDefault="00F72E8E" w:rsidP="00AF038B">
      <w:pPr>
        <w:jc w:val="both"/>
        <w:rPr>
          <w:rFonts w:hAnsiTheme="minorHAnsi" w:cstheme="minorHAnsi"/>
        </w:rPr>
      </w:pPr>
      <w:r w:rsidRPr="00F72E8E">
        <w:rPr>
          <w:rFonts w:hAnsiTheme="minorHAnsi" w:cstheme="minorHAnsi"/>
          <w:b/>
          <w:bCs/>
          <w:highlight w:val="yellow"/>
        </w:rPr>
        <w:t>Insert legal name of school</w:t>
      </w:r>
      <w:r w:rsidR="00AF038B" w:rsidRPr="00A83ECF">
        <w:rPr>
          <w:rFonts w:hAnsiTheme="minorHAnsi" w:cstheme="minorHAnsi"/>
        </w:rPr>
        <w:t xml:space="preserve">, of </w:t>
      </w:r>
      <w:bookmarkStart w:id="11" w:name="Text34"/>
      <w:r w:rsidR="00AF038B" w:rsidRPr="006F1566">
        <w:rPr>
          <w:rFonts w:hAnsiTheme="minorHAnsi" w:cstheme="minorHAnsi"/>
          <w:highlight w:val="yellow"/>
        </w:rPr>
        <w:fldChar w:fldCharType="begin">
          <w:ffData>
            <w:name w:val="Text34"/>
            <w:enabled/>
            <w:calcOnExit w:val="0"/>
            <w:textInput>
              <w:default w:val="[Address]"/>
            </w:textInput>
          </w:ffData>
        </w:fldChar>
      </w:r>
      <w:r w:rsidR="00AF038B" w:rsidRPr="006F1566">
        <w:rPr>
          <w:rFonts w:hAnsiTheme="minorHAnsi" w:cstheme="minorHAnsi"/>
          <w:highlight w:val="yellow"/>
        </w:rPr>
        <w:instrText xml:space="preserve"> FORMTEXT </w:instrText>
      </w:r>
      <w:r w:rsidR="00AF038B" w:rsidRPr="006F1566">
        <w:rPr>
          <w:rFonts w:hAnsiTheme="minorHAnsi" w:cstheme="minorHAnsi"/>
          <w:highlight w:val="yellow"/>
        </w:rPr>
      </w:r>
      <w:r w:rsidR="00AF038B" w:rsidRPr="006F1566">
        <w:rPr>
          <w:rFonts w:hAnsiTheme="minorHAnsi" w:cstheme="minorHAnsi"/>
          <w:highlight w:val="yellow"/>
        </w:rPr>
        <w:fldChar w:fldCharType="separate"/>
      </w:r>
      <w:r w:rsidR="00AF038B" w:rsidRPr="006F1566">
        <w:rPr>
          <w:rFonts w:hAnsiTheme="minorHAnsi" w:cstheme="minorHAnsi"/>
          <w:highlight w:val="yellow"/>
        </w:rPr>
        <w:t>[address]</w:t>
      </w:r>
      <w:r w:rsidR="00AF038B" w:rsidRPr="006F1566">
        <w:rPr>
          <w:rFonts w:hAnsiTheme="minorHAnsi" w:cstheme="minorHAnsi"/>
          <w:highlight w:val="yellow"/>
        </w:rPr>
        <w:fldChar w:fldCharType="end"/>
      </w:r>
      <w:bookmarkEnd w:id="11"/>
      <w:r w:rsidR="00AF038B" w:rsidRPr="00A83ECF">
        <w:rPr>
          <w:rFonts w:hAnsiTheme="minorHAnsi" w:cstheme="minorHAnsi"/>
        </w:rPr>
        <w:t xml:space="preserve"> (“the </w:t>
      </w:r>
      <w:r w:rsidR="001E5D2D">
        <w:rPr>
          <w:rFonts w:hAnsiTheme="minorHAnsi" w:cstheme="minorHAnsi"/>
        </w:rPr>
        <w:t>Client</w:t>
      </w:r>
      <w:r w:rsidR="00AF038B" w:rsidRPr="00A83ECF">
        <w:rPr>
          <w:rFonts w:hAnsiTheme="minorHAnsi" w:cstheme="minorHAnsi"/>
        </w:rPr>
        <w:t xml:space="preserve">”); </w:t>
      </w:r>
    </w:p>
    <w:p w14:paraId="4995DE1D" w14:textId="77777777" w:rsidR="00AF038B" w:rsidRDefault="00AF038B" w:rsidP="00AF038B">
      <w:pPr>
        <w:jc w:val="both"/>
        <w:rPr>
          <w:rFonts w:hAnsiTheme="minorHAnsi" w:cstheme="minorHAnsi"/>
        </w:rPr>
      </w:pPr>
      <w:r w:rsidRPr="0057000B">
        <w:rPr>
          <w:rFonts w:hAnsiTheme="minorHAnsi" w:cstheme="minorHAnsi"/>
        </w:rPr>
        <w:t>And</w:t>
      </w:r>
    </w:p>
    <w:p w14:paraId="1576D06F" w14:textId="6FD81849" w:rsidR="00AF038B" w:rsidRDefault="00F72E8E" w:rsidP="00AF038B">
      <w:pPr>
        <w:jc w:val="both"/>
        <w:rPr>
          <w:rFonts w:hAnsiTheme="minorHAnsi" w:cstheme="minorHAnsi"/>
        </w:rPr>
      </w:pPr>
      <w:r w:rsidRPr="00F72E8E">
        <w:rPr>
          <w:rFonts w:hAnsiTheme="minorHAnsi" w:cstheme="minorHAnsi"/>
          <w:b/>
          <w:bCs/>
          <w:highlight w:val="yellow"/>
        </w:rPr>
        <w:t>Insert legal name of successful Service Provider</w:t>
      </w:r>
      <w:r w:rsidR="00AF038B" w:rsidRPr="00586DE2">
        <w:rPr>
          <w:rFonts w:hAnsiTheme="minorHAnsi" w:cstheme="minorHAnsi"/>
        </w:rPr>
        <w:t>,</w:t>
      </w:r>
      <w:r w:rsidR="00AF038B" w:rsidRPr="0057000B">
        <w:rPr>
          <w:rFonts w:hAnsiTheme="minorHAnsi" w:cstheme="minorHAnsi"/>
        </w:rPr>
        <w:t xml:space="preserve"> of </w:t>
      </w:r>
      <w:r w:rsidR="00570C54" w:rsidRPr="006F1566">
        <w:rPr>
          <w:rFonts w:hAnsiTheme="minorHAnsi" w:cstheme="minorHAnsi"/>
          <w:highlight w:val="yellow"/>
        </w:rPr>
        <w:fldChar w:fldCharType="begin">
          <w:ffData>
            <w:name w:val="Text34"/>
            <w:enabled/>
            <w:calcOnExit w:val="0"/>
            <w:textInput>
              <w:default w:val="[Address]"/>
            </w:textInput>
          </w:ffData>
        </w:fldChar>
      </w:r>
      <w:r w:rsidR="00570C54" w:rsidRPr="006F1566">
        <w:rPr>
          <w:rFonts w:hAnsiTheme="minorHAnsi" w:cstheme="minorHAnsi"/>
          <w:highlight w:val="yellow"/>
        </w:rPr>
        <w:instrText xml:space="preserve"> FORMTEXT </w:instrText>
      </w:r>
      <w:r w:rsidR="00570C54" w:rsidRPr="006F1566">
        <w:rPr>
          <w:rFonts w:hAnsiTheme="minorHAnsi" w:cstheme="minorHAnsi"/>
          <w:highlight w:val="yellow"/>
        </w:rPr>
      </w:r>
      <w:r w:rsidR="00570C54" w:rsidRPr="006F1566">
        <w:rPr>
          <w:rFonts w:hAnsiTheme="minorHAnsi" w:cstheme="minorHAnsi"/>
          <w:highlight w:val="yellow"/>
        </w:rPr>
        <w:fldChar w:fldCharType="separate"/>
      </w:r>
      <w:r w:rsidR="00570C54" w:rsidRPr="006F1566">
        <w:rPr>
          <w:rFonts w:hAnsiTheme="minorHAnsi" w:cstheme="minorHAnsi"/>
          <w:highlight w:val="yellow"/>
        </w:rPr>
        <w:t>[address]</w:t>
      </w:r>
      <w:r w:rsidR="00570C54" w:rsidRPr="006F1566">
        <w:rPr>
          <w:rFonts w:hAnsiTheme="minorHAnsi" w:cstheme="minorHAnsi"/>
          <w:highlight w:val="yellow"/>
        </w:rPr>
        <w:fldChar w:fldCharType="end"/>
      </w:r>
      <w:r w:rsidR="00AF038B" w:rsidRPr="00586DE2">
        <w:rPr>
          <w:rFonts w:hAnsiTheme="minorHAnsi" w:cstheme="minorHAnsi"/>
        </w:rPr>
        <w:t xml:space="preserve"> </w:t>
      </w:r>
      <w:r w:rsidR="00AF038B" w:rsidRPr="0057000B">
        <w:rPr>
          <w:rFonts w:hAnsiTheme="minorHAnsi" w:cstheme="minorHAnsi"/>
        </w:rPr>
        <w:t>(“th</w:t>
      </w:r>
      <w:r w:rsidR="00AF038B" w:rsidRPr="00F72E8E">
        <w:rPr>
          <w:rFonts w:hAnsiTheme="minorHAnsi" w:cstheme="minorHAnsi"/>
        </w:rPr>
        <w:t>e Contractor”)</w:t>
      </w:r>
      <w:r w:rsidR="007B6CA2">
        <w:rPr>
          <w:rFonts w:hAnsiTheme="minorHAnsi" w:cstheme="minorHAnsi"/>
        </w:rPr>
        <w:t>;</w:t>
      </w:r>
    </w:p>
    <w:p w14:paraId="0A26FA42" w14:textId="77777777" w:rsidR="00AF038B" w:rsidRPr="0057000B" w:rsidRDefault="00AF038B" w:rsidP="00AF038B">
      <w:pPr>
        <w:jc w:val="both"/>
        <w:rPr>
          <w:rFonts w:hAnsiTheme="minorHAnsi" w:cstheme="minorHAnsi"/>
        </w:rPr>
      </w:pPr>
      <w:r w:rsidRPr="0057000B">
        <w:rPr>
          <w:rFonts w:hAnsiTheme="minorHAnsi" w:cstheme="minorHAnsi"/>
        </w:rPr>
        <w:t>(each a “Party” and together “the Parties”).</w:t>
      </w:r>
    </w:p>
    <w:p w14:paraId="145B77D7" w14:textId="77777777" w:rsidR="00AF038B" w:rsidRPr="0057000B" w:rsidRDefault="00AF038B" w:rsidP="00EE2E3A">
      <w:pPr>
        <w:shd w:val="clear" w:color="auto" w:fill="333399"/>
        <w:jc w:val="both"/>
        <w:rPr>
          <w:rFonts w:hAnsiTheme="minorHAnsi" w:cstheme="minorHAnsi"/>
          <w:color w:val="FFFFFF" w:themeColor="background1"/>
        </w:rPr>
      </w:pPr>
      <w:r w:rsidRPr="0057000B">
        <w:rPr>
          <w:rFonts w:hAnsiTheme="minorHAnsi" w:cstheme="minorHAnsi"/>
          <w:b/>
          <w:color w:val="FFFFFF" w:themeColor="background1"/>
        </w:rPr>
        <w:t>WHEREAS</w:t>
      </w:r>
      <w:r w:rsidRPr="0057000B">
        <w:rPr>
          <w:rFonts w:hAnsiTheme="minorHAnsi" w:cstheme="minorHAnsi"/>
          <w:color w:val="FFFFFF" w:themeColor="background1"/>
        </w:rPr>
        <w:t>:</w:t>
      </w:r>
    </w:p>
    <w:p w14:paraId="14113FFC" w14:textId="7F169CE2"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 xml:space="preserve">By </w:t>
      </w:r>
      <w:r>
        <w:rPr>
          <w:rFonts w:hAnsiTheme="minorHAnsi" w:cstheme="minorHAnsi"/>
        </w:rPr>
        <w:t xml:space="preserve">Call for </w:t>
      </w:r>
      <w:r w:rsidR="00370EBB">
        <w:rPr>
          <w:rFonts w:hAnsiTheme="minorHAnsi" w:cstheme="minorHAnsi"/>
        </w:rPr>
        <w:t>T</w:t>
      </w:r>
      <w:r>
        <w:rPr>
          <w:rFonts w:hAnsiTheme="minorHAnsi" w:cstheme="minorHAnsi"/>
        </w:rPr>
        <w:t>ender</w:t>
      </w:r>
      <w:r w:rsidRPr="0057000B">
        <w:rPr>
          <w:rFonts w:hAnsiTheme="minorHAnsi" w:cstheme="minorHAnsi"/>
        </w:rPr>
        <w:t xml:space="preserve"> advertised on the Irish government website </w:t>
      </w:r>
      <w:hyperlink r:id="rId60" w:history="1">
        <w:r w:rsidRPr="0057000B">
          <w:rPr>
            <w:rStyle w:val="Hyperlink"/>
            <w:rFonts w:hAnsiTheme="minorHAnsi" w:cstheme="minorHAnsi"/>
          </w:rPr>
          <w:t>www.etenders.gov.ie</w:t>
        </w:r>
      </w:hyperlink>
      <w:r w:rsidRPr="0057000B">
        <w:rPr>
          <w:rFonts w:hAnsiTheme="minorHAnsi" w:cstheme="minorHAnsi"/>
        </w:rPr>
        <w:t xml:space="preserve"> on </w:t>
      </w:r>
      <w:r w:rsidR="00370EBB">
        <w:rPr>
          <w:rFonts w:hAnsiTheme="minorHAnsi" w:cstheme="minorHAnsi"/>
        </w:rPr>
        <w:t>[</w:t>
      </w:r>
      <w:r w:rsidRPr="0057000B">
        <w:rPr>
          <w:rFonts w:hAnsiTheme="minorHAnsi" w:cstheme="minorHAnsi"/>
          <w:color w:val="FF0000"/>
          <w:highlight w:val="yellow"/>
        </w:rPr>
        <w:t xml:space="preserve">insert </w:t>
      </w:r>
      <w:r w:rsidR="00B17D04">
        <w:rPr>
          <w:rFonts w:hAnsiTheme="minorHAnsi" w:cstheme="minorHAnsi"/>
          <w:color w:val="FF0000"/>
          <w:highlight w:val="yellow"/>
        </w:rPr>
        <w:t>Competition P</w:t>
      </w:r>
      <w:r w:rsidR="00B17D04" w:rsidRPr="00B17D04">
        <w:rPr>
          <w:rFonts w:hAnsiTheme="minorHAnsi" w:cstheme="minorHAnsi"/>
          <w:color w:val="FF0000"/>
          <w:highlight w:val="yellow"/>
        </w:rPr>
        <w:t>ublication Date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invited tenders from economic operators (“Tenderers”) for the provision of the services described in Appendix 1 to the </w:t>
      </w:r>
      <w:r>
        <w:rPr>
          <w:rFonts w:hAnsiTheme="minorHAnsi" w:cstheme="minorHAnsi"/>
        </w:rPr>
        <w:t>CFT</w:t>
      </w:r>
      <w:r w:rsidRPr="0057000B">
        <w:rPr>
          <w:rFonts w:hAnsiTheme="minorHAnsi" w:cstheme="minorHAnsi"/>
        </w:rPr>
        <w:t xml:space="preserve"> (the “Services”). References to the </w:t>
      </w:r>
      <w:r>
        <w:rPr>
          <w:rFonts w:hAnsiTheme="minorHAnsi" w:cstheme="minorHAnsi"/>
        </w:rPr>
        <w:t>CFT</w:t>
      </w:r>
      <w:r w:rsidRPr="0057000B">
        <w:rPr>
          <w:rFonts w:hAnsiTheme="minorHAnsi" w:cstheme="minorHAnsi"/>
        </w:rPr>
        <w:t xml:space="preserve"> shall include any clarifications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via the messaging facility on </w:t>
      </w:r>
      <w:hyperlink r:id="rId61" w:history="1">
        <w:r w:rsidRPr="0057000B">
          <w:rPr>
            <w:rStyle w:val="Hyperlink"/>
            <w:rFonts w:hAnsiTheme="minorHAnsi" w:cstheme="minorHAnsi"/>
          </w:rPr>
          <w:t>www.etenders.gov.ie</w:t>
        </w:r>
      </w:hyperlink>
      <w:r w:rsidRPr="0057000B">
        <w:rPr>
          <w:rFonts w:hAnsiTheme="minorHAnsi" w:cstheme="minorHAnsi"/>
        </w:rPr>
        <w:t xml:space="preserve"> </w:t>
      </w:r>
      <w:bookmarkStart w:id="12" w:name="_Hlk491159615"/>
      <w:r w:rsidRPr="0057000B">
        <w:rPr>
          <w:rFonts w:hAnsiTheme="minorHAnsi" w:cstheme="minorHAnsi"/>
        </w:rPr>
        <w:t xml:space="preserve">prior to the closing date of </w:t>
      </w:r>
      <w:r w:rsidR="00370EBB">
        <w:rPr>
          <w:rFonts w:hAnsiTheme="minorHAnsi" w:cstheme="minorHAnsi"/>
        </w:rPr>
        <w:t>[</w:t>
      </w:r>
      <w:r w:rsidRPr="0057000B">
        <w:rPr>
          <w:rFonts w:hAnsiTheme="minorHAnsi" w:cstheme="minorHAnsi"/>
          <w:color w:val="FF0000"/>
          <w:highlight w:val="yellow"/>
        </w:rPr>
        <w:t>i</w:t>
      </w:r>
      <w:r w:rsidRPr="00B17D04">
        <w:rPr>
          <w:rFonts w:hAnsiTheme="minorHAnsi" w:cstheme="minorHAnsi"/>
          <w:color w:val="FF0000"/>
          <w:highlight w:val="yellow"/>
        </w:rPr>
        <w:t xml:space="preserve">nsert </w:t>
      </w:r>
      <w:r w:rsidR="00B17D04">
        <w:rPr>
          <w:rFonts w:hAnsiTheme="minorHAnsi" w:cstheme="minorHAnsi"/>
          <w:color w:val="FF0000"/>
          <w:highlight w:val="yellow"/>
        </w:rPr>
        <w:t>Q</w:t>
      </w:r>
      <w:r w:rsidR="00B17D04" w:rsidRPr="00B17D04">
        <w:rPr>
          <w:rFonts w:hAnsiTheme="minorHAnsi" w:cstheme="minorHAnsi"/>
          <w:color w:val="FF0000"/>
          <w:highlight w:val="yellow"/>
        </w:rPr>
        <w:t xml:space="preserve">ueries </w:t>
      </w:r>
      <w:r w:rsidR="00B17D04">
        <w:rPr>
          <w:rFonts w:hAnsiTheme="minorHAnsi" w:cstheme="minorHAnsi"/>
          <w:color w:val="FF0000"/>
          <w:highlight w:val="yellow"/>
        </w:rPr>
        <w:t>D</w:t>
      </w:r>
      <w:r w:rsidR="00B17D04" w:rsidRPr="00B17D04">
        <w:rPr>
          <w:rFonts w:hAnsiTheme="minorHAnsi" w:cstheme="minorHAnsi"/>
          <w:color w:val="FF0000"/>
          <w:highlight w:val="yellow"/>
        </w:rPr>
        <w:t>eadline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 “</w:t>
      </w:r>
      <w:r>
        <w:rPr>
          <w:rFonts w:hAnsiTheme="minorHAnsi" w:cstheme="minorHAnsi"/>
        </w:rPr>
        <w:t>CFT</w:t>
      </w:r>
      <w:r w:rsidRPr="0057000B">
        <w:rPr>
          <w:rFonts w:hAnsiTheme="minorHAnsi" w:cstheme="minorHAnsi"/>
        </w:rPr>
        <w:t xml:space="preserve"> Clarifications”).</w:t>
      </w:r>
      <w:bookmarkEnd w:id="12"/>
      <w:r w:rsidRPr="0057000B">
        <w:rPr>
          <w:rFonts w:hAnsiTheme="minorHAnsi" w:cstheme="minorHAnsi"/>
        </w:rPr>
        <w:t xml:space="preserve"> The </w:t>
      </w:r>
      <w:r>
        <w:rPr>
          <w:rFonts w:hAnsiTheme="minorHAnsi" w:cstheme="minorHAnsi"/>
        </w:rPr>
        <w:t>CFT</w:t>
      </w:r>
      <w:r w:rsidRPr="0057000B">
        <w:rPr>
          <w:rFonts w:hAnsiTheme="minorHAnsi" w:cstheme="minorHAnsi"/>
        </w:rPr>
        <w:t xml:space="preserve"> (including the </w:t>
      </w:r>
      <w:r>
        <w:rPr>
          <w:rFonts w:hAnsiTheme="minorHAnsi" w:cstheme="minorHAnsi"/>
        </w:rPr>
        <w:t>CFT</w:t>
      </w:r>
      <w:r w:rsidRPr="0057000B">
        <w:rPr>
          <w:rFonts w:hAnsiTheme="minorHAnsi" w:cstheme="minorHAnsi"/>
        </w:rPr>
        <w:t xml:space="preserve"> Clarifications) is hereby incorporated by reference into this Agreement.</w:t>
      </w:r>
    </w:p>
    <w:p w14:paraId="74D067F5" w14:textId="4D44CC90"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bookmarkStart w:id="13" w:name="_Hlk491159640"/>
      <w:r w:rsidRPr="0057000B">
        <w:rPr>
          <w:rFonts w:hAnsiTheme="minorHAnsi" w:cstheme="minorHAnsi"/>
        </w:rPr>
        <w:t xml:space="preserve">The Contractor submitted a response to the </w:t>
      </w:r>
      <w:r>
        <w:rPr>
          <w:rFonts w:hAnsiTheme="minorHAnsi" w:cstheme="minorHAnsi"/>
        </w:rPr>
        <w:t>CFT</w:t>
      </w:r>
      <w:r w:rsidRPr="0057000B">
        <w:rPr>
          <w:rFonts w:hAnsiTheme="minorHAnsi" w:cstheme="minorHAnsi"/>
        </w:rPr>
        <w:t xml:space="preserve"> dated [</w:t>
      </w:r>
      <w:r w:rsidRPr="001509AE">
        <w:rPr>
          <w:rFonts w:hAnsiTheme="minorHAnsi" w:cstheme="minorHAnsi"/>
          <w:color w:val="FF0000"/>
          <w:highlight w:val="yellow"/>
        </w:rPr>
        <w:t>insert date of Tende</w:t>
      </w:r>
      <w:r w:rsidRPr="00B17D04">
        <w:rPr>
          <w:rFonts w:hAnsiTheme="minorHAnsi" w:cstheme="minorHAnsi"/>
          <w:color w:val="FF0000"/>
          <w:highlight w:val="yellow"/>
        </w:rPr>
        <w:t>r</w:t>
      </w:r>
      <w:r w:rsidR="00B17D04" w:rsidRPr="00B17D04">
        <w:rPr>
          <w:rFonts w:hAnsiTheme="minorHAnsi" w:cstheme="minorHAnsi"/>
          <w:color w:val="FF0000"/>
          <w:highlight w:val="yellow"/>
        </w:rPr>
        <w:t xml:space="preserve"> submission</w:t>
      </w:r>
      <w:r w:rsidRPr="0057000B">
        <w:rPr>
          <w:rFonts w:hAnsiTheme="minorHAnsi" w:cstheme="minorHAnsi"/>
        </w:rPr>
        <w:t>] (“the Tender”). References to the Tender shall include any clarifications issued by the Contractor in writing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“Tender Clarifications”). The Tender (including the Tender Clarifications) is hereby incorporated by reference into this Agreement.</w:t>
      </w:r>
      <w:bookmarkEnd w:id="13"/>
    </w:p>
    <w:p w14:paraId="7A3111CB" w14:textId="77777777" w:rsidR="00AF038B" w:rsidRPr="0057000B" w:rsidRDefault="00AF038B" w:rsidP="00317CD6">
      <w:pPr>
        <w:shd w:val="clear" w:color="auto" w:fill="333399"/>
        <w:jc w:val="both"/>
        <w:rPr>
          <w:rFonts w:hAnsiTheme="minorHAnsi" w:cstheme="minorHAnsi"/>
          <w:b/>
          <w:color w:val="FFFFFF" w:themeColor="background1"/>
        </w:rPr>
      </w:pPr>
      <w:r w:rsidRPr="0057000B">
        <w:rPr>
          <w:rFonts w:hAnsiTheme="minorHAnsi" w:cstheme="minorHAnsi"/>
          <w:b/>
          <w:color w:val="FFFFFF" w:themeColor="background1"/>
        </w:rPr>
        <w:t>IT IS HEREBY AGREED AS FOLLOWS:</w:t>
      </w:r>
    </w:p>
    <w:p w14:paraId="4784993F" w14:textId="77777777" w:rsidR="00AF038B" w:rsidRDefault="00AF038B" w:rsidP="00AF038B">
      <w:pPr>
        <w:jc w:val="both"/>
        <w:rPr>
          <w:rFonts w:hAnsiTheme="minorHAnsi" w:cstheme="minorHAnsi"/>
        </w:rPr>
      </w:pPr>
    </w:p>
    <w:tbl>
      <w:tblPr>
        <w:tblW w:w="5000" w:type="pct"/>
        <w:tblLook w:val="01E0" w:firstRow="1" w:lastRow="1" w:firstColumn="1" w:lastColumn="1" w:noHBand="0" w:noVBand="0"/>
      </w:tblPr>
      <w:tblGrid>
        <w:gridCol w:w="551"/>
        <w:gridCol w:w="388"/>
        <w:gridCol w:w="8132"/>
      </w:tblGrid>
      <w:tr w:rsidR="00AF038B" w:rsidRPr="00431AA7" w14:paraId="4302BB0C" w14:textId="77777777" w:rsidTr="003A382E">
        <w:tc>
          <w:tcPr>
            <w:tcW w:w="225" w:type="pct"/>
          </w:tcPr>
          <w:p w14:paraId="44F7F382" w14:textId="77777777" w:rsidR="00AF038B" w:rsidRPr="00431AA7" w:rsidRDefault="00AF038B" w:rsidP="003A382E">
            <w:pPr>
              <w:jc w:val="both"/>
              <w:rPr>
                <w:rFonts w:hAnsiTheme="minorHAnsi" w:cstheme="minorHAnsi"/>
              </w:rPr>
            </w:pPr>
            <w:r>
              <w:rPr>
                <w:rFonts w:hAnsiTheme="minorHAnsi" w:cstheme="minorHAnsi"/>
              </w:rPr>
              <w:t>1.1.</w:t>
            </w:r>
          </w:p>
        </w:tc>
        <w:tc>
          <w:tcPr>
            <w:tcW w:w="4775" w:type="pct"/>
            <w:gridSpan w:val="2"/>
          </w:tcPr>
          <w:p w14:paraId="77459219" w14:textId="77777777" w:rsidR="00AF038B" w:rsidRPr="00431AA7" w:rsidRDefault="00AF038B" w:rsidP="003A382E">
            <w:pPr>
              <w:ind w:left="567" w:hanging="567"/>
              <w:jc w:val="both"/>
              <w:rPr>
                <w:rFonts w:hAnsiTheme="minorHAnsi" w:cstheme="minorHAnsi"/>
              </w:rPr>
            </w:pPr>
            <w:r w:rsidRPr="00431AA7">
              <w:rPr>
                <w:rFonts w:hAnsiTheme="minorHAnsi" w:cstheme="minorHAnsi"/>
              </w:rPr>
              <w:t xml:space="preserve">It is a condition precedent to the commencement of this Agreement that: </w:t>
            </w:r>
          </w:p>
        </w:tc>
      </w:tr>
      <w:tr w:rsidR="00AF038B" w:rsidRPr="00431AA7" w14:paraId="32237A64" w14:textId="77777777" w:rsidTr="003A382E">
        <w:tc>
          <w:tcPr>
            <w:tcW w:w="225" w:type="pct"/>
          </w:tcPr>
          <w:p w14:paraId="5ACE9FD6" w14:textId="77777777" w:rsidR="00AF038B" w:rsidRPr="00431AA7" w:rsidRDefault="00AF038B" w:rsidP="003A382E">
            <w:pPr>
              <w:ind w:left="567" w:hanging="567"/>
              <w:jc w:val="both"/>
              <w:rPr>
                <w:rFonts w:hAnsiTheme="minorHAnsi" w:cstheme="minorHAnsi"/>
              </w:rPr>
            </w:pPr>
          </w:p>
        </w:tc>
        <w:tc>
          <w:tcPr>
            <w:tcW w:w="225" w:type="pct"/>
          </w:tcPr>
          <w:p w14:paraId="43D6C4D6" w14:textId="77777777" w:rsidR="00AF038B" w:rsidRPr="00431AA7" w:rsidRDefault="00AF038B" w:rsidP="003A382E">
            <w:pPr>
              <w:ind w:left="567" w:hanging="567"/>
              <w:jc w:val="both"/>
              <w:rPr>
                <w:rFonts w:hAnsiTheme="minorHAnsi" w:cstheme="minorHAnsi"/>
              </w:rPr>
            </w:pPr>
            <w:r w:rsidRPr="00431AA7">
              <w:rPr>
                <w:rFonts w:hAnsiTheme="minorHAnsi" w:cstheme="minorHAnsi"/>
              </w:rPr>
              <w:t>a.</w:t>
            </w:r>
          </w:p>
        </w:tc>
        <w:tc>
          <w:tcPr>
            <w:tcW w:w="4550" w:type="pct"/>
          </w:tcPr>
          <w:p w14:paraId="214A1565" w14:textId="72738E8A" w:rsidR="00AF038B" w:rsidRPr="00544023" w:rsidRDefault="00AF038B" w:rsidP="003A382E">
            <w:pPr>
              <w:jc w:val="both"/>
              <w:rPr>
                <w:rFonts w:hAnsi="Times New Roman"/>
                <w:szCs w:val="22"/>
                <w:lang w:val="en-IE"/>
              </w:rPr>
            </w:pPr>
            <w:r w:rsidRPr="00431AA7">
              <w:rPr>
                <w:rFonts w:hAnsiTheme="minorHAnsi" w:cstheme="minorHAnsi"/>
              </w:rPr>
              <w:t xml:space="preserve">the Contractor </w:t>
            </w:r>
            <w:r>
              <w:t xml:space="preserve">has </w:t>
            </w:r>
            <w:r w:rsidRPr="00544023">
              <w:rPr>
                <w:lang w:val="en-IE"/>
              </w:rPr>
              <w:t>provide</w:t>
            </w:r>
            <w:r>
              <w:t xml:space="preserve">d the </w:t>
            </w:r>
            <w:r w:rsidR="001E5D2D">
              <w:t>Client</w:t>
            </w:r>
            <w:r>
              <w:t xml:space="preserve"> with </w:t>
            </w:r>
            <w:r w:rsidRPr="00F44D86">
              <w:t>all</w:t>
            </w:r>
            <w:r>
              <w:t xml:space="preserve"> necessary details of proposed works as required by the CFT including but not limited to </w:t>
            </w:r>
            <w:r w:rsidRPr="00544023">
              <w:rPr>
                <w:lang w:val="en-IE"/>
              </w:rPr>
              <w:t xml:space="preserve">full school specific details of the </w:t>
            </w:r>
            <w:r>
              <w:t xml:space="preserve">Works </w:t>
            </w:r>
            <w:r w:rsidRPr="006A5CAB">
              <w:t xml:space="preserve">under the Licence (hereinafter referred to), </w:t>
            </w:r>
            <w:r w:rsidRPr="006A5CAB">
              <w:rPr>
                <w:lang w:val="en-IE"/>
              </w:rPr>
              <w:t xml:space="preserve">including </w:t>
            </w:r>
            <w:r w:rsidRPr="006A5CAB">
              <w:t>but</w:t>
            </w:r>
            <w:r>
              <w:t xml:space="preserve"> not limited to </w:t>
            </w:r>
            <w:r w:rsidRPr="00544023">
              <w:rPr>
                <w:lang w:val="en-IE"/>
              </w:rPr>
              <w:t xml:space="preserve">detailed drawings / sketches/ specifications of the proposed building works, risk </w:t>
            </w:r>
            <w:r w:rsidRPr="00F44D86">
              <w:t>assessments and</w:t>
            </w:r>
            <w:r w:rsidRPr="00544023">
              <w:rPr>
                <w:lang w:val="en-IE"/>
              </w:rPr>
              <w:t xml:space="preserve"> schedule of works</w:t>
            </w:r>
            <w:r>
              <w:t xml:space="preserve"> as </w:t>
            </w:r>
            <w:r w:rsidRPr="00544023">
              <w:rPr>
                <w:lang w:val="en-IE"/>
              </w:rPr>
              <w:t xml:space="preserve">outlined in statement of declaration </w:t>
            </w:r>
            <w:r>
              <w:t xml:space="preserve">submitted with the Contractor’s Tender and/or required by the CFT, </w:t>
            </w:r>
            <w:r w:rsidRPr="00544023">
              <w:rPr>
                <w:lang w:val="en-IE"/>
              </w:rPr>
              <w:t xml:space="preserve">and in accordance with </w:t>
            </w:r>
            <w:r>
              <w:t xml:space="preserve">the </w:t>
            </w:r>
            <w:r w:rsidRPr="00544023">
              <w:rPr>
                <w:lang w:val="en-IE"/>
              </w:rPr>
              <w:t xml:space="preserve">Department of Education Technical Note Guidance </w:t>
            </w:r>
            <w:hyperlink r:id="rId62" w:history="1">
              <w:r w:rsidR="002B215B" w:rsidRPr="002B215B">
                <w:rPr>
                  <w:rStyle w:val="Hyperlink"/>
                  <w:rFonts w:asciiTheme="minorHAnsi" w:hAnsiTheme="minorHAnsi" w:cstheme="minorHAnsi"/>
                  <w:b/>
                  <w:bCs/>
                  <w:szCs w:val="22"/>
                  <w:lang w:val="en-IE"/>
                </w:rPr>
                <w:t>SDG02 TN-06</w:t>
              </w:r>
            </w:hyperlink>
            <w:r w:rsidRPr="00544023">
              <w:rPr>
                <w:lang w:val="en-IE"/>
              </w:rPr>
              <w:t xml:space="preserve">. </w:t>
            </w:r>
          </w:p>
        </w:tc>
      </w:tr>
      <w:tr w:rsidR="00AF038B" w:rsidRPr="00431AA7" w14:paraId="741F12AB" w14:textId="77777777" w:rsidTr="003A382E">
        <w:tc>
          <w:tcPr>
            <w:tcW w:w="225" w:type="pct"/>
          </w:tcPr>
          <w:p w14:paraId="161B18BC" w14:textId="77777777" w:rsidR="00AF038B" w:rsidRPr="00431AA7" w:rsidRDefault="00AF038B" w:rsidP="003A382E">
            <w:pPr>
              <w:ind w:left="567" w:hanging="567"/>
              <w:jc w:val="both"/>
              <w:rPr>
                <w:rFonts w:hAnsiTheme="minorHAnsi" w:cstheme="minorHAnsi"/>
              </w:rPr>
            </w:pPr>
          </w:p>
        </w:tc>
        <w:tc>
          <w:tcPr>
            <w:tcW w:w="225" w:type="pct"/>
          </w:tcPr>
          <w:p w14:paraId="2890A5F0" w14:textId="77777777" w:rsidR="00AF038B" w:rsidRPr="00431AA7" w:rsidRDefault="00AF038B" w:rsidP="003A382E">
            <w:pPr>
              <w:ind w:left="567" w:hanging="567"/>
              <w:jc w:val="both"/>
              <w:rPr>
                <w:rFonts w:hAnsiTheme="minorHAnsi" w:cstheme="minorHAnsi"/>
              </w:rPr>
            </w:pPr>
            <w:r>
              <w:rPr>
                <w:rFonts w:hAnsiTheme="minorHAnsi" w:cstheme="minorHAnsi"/>
              </w:rPr>
              <w:t>b.</w:t>
            </w:r>
          </w:p>
        </w:tc>
        <w:tc>
          <w:tcPr>
            <w:tcW w:w="4550" w:type="pct"/>
          </w:tcPr>
          <w:p w14:paraId="503AA029" w14:textId="5FA78B9E" w:rsidR="00AF038B" w:rsidRPr="00D102EE" w:rsidRDefault="00AF038B" w:rsidP="003A382E">
            <w:pPr>
              <w:jc w:val="both"/>
            </w:pPr>
            <w:r w:rsidRPr="00431AA7">
              <w:rPr>
                <w:rFonts w:hAnsiTheme="minorHAnsi" w:cstheme="minorHAnsi"/>
              </w:rPr>
              <w:t xml:space="preserve">the Contractor </w:t>
            </w:r>
            <w:r>
              <w:rPr>
                <w:rFonts w:hAnsiTheme="minorHAnsi" w:cstheme="minorHAnsi"/>
              </w:rPr>
              <w:t xml:space="preserve">has completed the Works, if any, to the </w:t>
            </w:r>
            <w:r w:rsidR="001E5D2D">
              <w:rPr>
                <w:rFonts w:hAnsiTheme="minorHAnsi" w:cstheme="minorHAnsi"/>
              </w:rPr>
              <w:t>Client</w:t>
            </w:r>
            <w:r>
              <w:rPr>
                <w:rFonts w:hAnsiTheme="minorHAnsi" w:cstheme="minorHAnsi"/>
              </w:rPr>
              <w:t xml:space="preserve">’s satisfaction and has provided the </w:t>
            </w:r>
            <w:r w:rsidR="001E5D2D">
              <w:rPr>
                <w:rFonts w:hAnsiTheme="minorHAnsi" w:cstheme="minorHAnsi"/>
              </w:rPr>
              <w:t>Client</w:t>
            </w:r>
            <w:r>
              <w:rPr>
                <w:rFonts w:hAnsiTheme="minorHAnsi" w:cstheme="minorHAnsi"/>
              </w:rPr>
              <w:t xml:space="preserve"> with all required </w:t>
            </w:r>
            <w:r w:rsidRPr="00F44D86">
              <w:rPr>
                <w:rFonts w:hAnsiTheme="minorHAnsi" w:cstheme="minorHAnsi"/>
              </w:rPr>
              <w:t>Commissioning Certificates, Certificate of Compliance with Building regulations and As-Built Drawings with</w:t>
            </w:r>
            <w:r>
              <w:rPr>
                <w:rFonts w:hAnsiTheme="minorHAnsi" w:cstheme="minorHAnsi"/>
              </w:rPr>
              <w:t xml:space="preserve"> regard to the completed</w:t>
            </w:r>
            <w:r>
              <w:t xml:space="preserve"> </w:t>
            </w:r>
            <w:r>
              <w:rPr>
                <w:rFonts w:hAnsiTheme="minorHAnsi" w:cstheme="minorHAnsi"/>
              </w:rPr>
              <w:t xml:space="preserve">Works </w:t>
            </w:r>
            <w:r>
              <w:t xml:space="preserve">in accordance with the requirements of the </w:t>
            </w:r>
            <w:r w:rsidRPr="003F4977">
              <w:rPr>
                <w:rFonts w:hAnsiTheme="minorHAnsi" w:cstheme="minorHAnsi"/>
              </w:rPr>
              <w:t xml:space="preserve">Department of Education Technical Note Guidance </w:t>
            </w:r>
            <w:hyperlink r:id="rId63" w:history="1">
              <w:r w:rsidR="002B215B" w:rsidRPr="002B215B">
                <w:rPr>
                  <w:rStyle w:val="Hyperlink"/>
                  <w:rFonts w:asciiTheme="minorHAnsi" w:hAnsiTheme="minorHAnsi" w:cstheme="minorHAnsi"/>
                  <w:b/>
                  <w:bCs/>
                  <w:szCs w:val="22"/>
                  <w:lang w:val="en-IE"/>
                </w:rPr>
                <w:t>SDG02 TN-06</w:t>
              </w:r>
            </w:hyperlink>
            <w:r>
              <w:rPr>
                <w:rFonts w:hAnsiTheme="minorHAnsi" w:cstheme="minorHAnsi"/>
              </w:rPr>
              <w:t>.</w:t>
            </w:r>
          </w:p>
        </w:tc>
      </w:tr>
      <w:tr w:rsidR="00AF038B" w:rsidRPr="00431AA7" w14:paraId="0BB901AB" w14:textId="77777777" w:rsidTr="003A382E">
        <w:tc>
          <w:tcPr>
            <w:tcW w:w="225" w:type="pct"/>
          </w:tcPr>
          <w:p w14:paraId="671C18CA" w14:textId="77777777" w:rsidR="00AF038B" w:rsidRPr="00431AA7" w:rsidRDefault="00AF038B" w:rsidP="003A382E">
            <w:pPr>
              <w:ind w:left="567" w:hanging="567"/>
              <w:jc w:val="both"/>
              <w:rPr>
                <w:rFonts w:hAnsiTheme="minorHAnsi" w:cstheme="minorHAnsi"/>
              </w:rPr>
            </w:pPr>
          </w:p>
        </w:tc>
        <w:tc>
          <w:tcPr>
            <w:tcW w:w="225" w:type="pct"/>
          </w:tcPr>
          <w:p w14:paraId="3BEFE229" w14:textId="77777777" w:rsidR="00AF038B" w:rsidRPr="00431AA7" w:rsidRDefault="00AF038B" w:rsidP="003A382E">
            <w:pPr>
              <w:ind w:left="567" w:hanging="567"/>
              <w:jc w:val="both"/>
              <w:rPr>
                <w:rFonts w:hAnsiTheme="minorHAnsi" w:cstheme="minorHAnsi"/>
              </w:rPr>
            </w:pPr>
            <w:r>
              <w:rPr>
                <w:rFonts w:hAnsiTheme="minorHAnsi" w:cstheme="minorHAnsi"/>
              </w:rPr>
              <w:t>c</w:t>
            </w:r>
            <w:r w:rsidRPr="00431AA7">
              <w:rPr>
                <w:rFonts w:hAnsiTheme="minorHAnsi" w:cstheme="minorHAnsi"/>
              </w:rPr>
              <w:t>.</w:t>
            </w:r>
          </w:p>
        </w:tc>
        <w:tc>
          <w:tcPr>
            <w:tcW w:w="4550" w:type="pct"/>
          </w:tcPr>
          <w:p w14:paraId="7CC4247E" w14:textId="77777777" w:rsidR="00AF038B" w:rsidRPr="00544023" w:rsidRDefault="00AF038B" w:rsidP="003A382E">
            <w:pPr>
              <w:jc w:val="both"/>
              <w:rPr>
                <w:lang w:val="en-IE"/>
              </w:rPr>
            </w:pPr>
            <w:r w:rsidRPr="00431AA7">
              <w:rPr>
                <w:rFonts w:hAnsiTheme="minorHAnsi" w:cstheme="minorHAnsi"/>
              </w:rPr>
              <w:t xml:space="preserve">the Contractor </w:t>
            </w:r>
            <w:r w:rsidRPr="00544023">
              <w:rPr>
                <w:lang w:val="en-IE"/>
              </w:rPr>
              <w:t>shall not operate an</w:t>
            </w:r>
            <w:r>
              <w:t>y food business at or from the s</w:t>
            </w:r>
            <w:proofErr w:type="spellStart"/>
            <w:r w:rsidRPr="00544023">
              <w:rPr>
                <w:lang w:val="en-IE"/>
              </w:rPr>
              <w:t>chool</w:t>
            </w:r>
            <w:proofErr w:type="spellEnd"/>
            <w:r w:rsidRPr="00544023">
              <w:rPr>
                <w:lang w:val="en-IE"/>
              </w:rPr>
              <w:t xml:space="preserve"> campus </w:t>
            </w:r>
            <w:r w:rsidRPr="00C16613">
              <w:t xml:space="preserve">as </w:t>
            </w:r>
            <w:r>
              <w:t xml:space="preserve">a </w:t>
            </w:r>
            <w:r w:rsidRPr="00C16613">
              <w:t xml:space="preserve">Food Business Operator, </w:t>
            </w:r>
            <w:r w:rsidRPr="00544023">
              <w:rPr>
                <w:lang w:val="en-IE"/>
              </w:rPr>
              <w:t>unless and until it has registered the name of the food business, the address of the school, and the nature of the food business operated therein, with the HSE</w:t>
            </w:r>
            <w:r>
              <w:t xml:space="preserve"> </w:t>
            </w:r>
            <w:r w:rsidRPr="00D102EE">
              <w:t xml:space="preserve">or the Department of Agriculture, Food and the Marine, as appropriate to </w:t>
            </w:r>
            <w:r>
              <w:t xml:space="preserve">its </w:t>
            </w:r>
            <w:r w:rsidRPr="00D102EE">
              <w:t>operation</w:t>
            </w:r>
            <w:r w:rsidRPr="00544023">
              <w:rPr>
                <w:lang w:val="en-IE"/>
              </w:rPr>
              <w:t>.</w:t>
            </w:r>
          </w:p>
        </w:tc>
      </w:tr>
      <w:tr w:rsidR="00AF038B" w:rsidRPr="00431AA7" w14:paraId="56DC4390" w14:textId="77777777" w:rsidTr="003A382E">
        <w:tc>
          <w:tcPr>
            <w:tcW w:w="225" w:type="pct"/>
          </w:tcPr>
          <w:p w14:paraId="5381B564" w14:textId="77777777" w:rsidR="00AF038B" w:rsidRPr="00431AA7" w:rsidRDefault="00AF038B" w:rsidP="003A382E">
            <w:pPr>
              <w:ind w:left="567" w:hanging="567"/>
              <w:jc w:val="both"/>
              <w:rPr>
                <w:rFonts w:hAnsiTheme="minorHAnsi" w:cstheme="minorHAnsi"/>
              </w:rPr>
            </w:pPr>
          </w:p>
        </w:tc>
        <w:tc>
          <w:tcPr>
            <w:tcW w:w="225" w:type="pct"/>
          </w:tcPr>
          <w:p w14:paraId="3218A6FA" w14:textId="77777777" w:rsidR="00AF038B" w:rsidRPr="00431AA7" w:rsidRDefault="00AF038B" w:rsidP="003A382E">
            <w:pPr>
              <w:ind w:left="567" w:hanging="567"/>
              <w:jc w:val="both"/>
              <w:rPr>
                <w:rFonts w:hAnsiTheme="minorHAnsi" w:cstheme="minorHAnsi"/>
              </w:rPr>
            </w:pPr>
          </w:p>
        </w:tc>
        <w:tc>
          <w:tcPr>
            <w:tcW w:w="4550" w:type="pct"/>
          </w:tcPr>
          <w:p w14:paraId="3A845D27" w14:textId="77777777" w:rsidR="00AF038B" w:rsidRDefault="00AF038B" w:rsidP="003A382E">
            <w:pPr>
              <w:rPr>
                <w:lang w:val="en-IE"/>
              </w:rPr>
            </w:pPr>
          </w:p>
          <w:p w14:paraId="76CAA301" w14:textId="77777777" w:rsidR="00713FDE" w:rsidRPr="00544023" w:rsidRDefault="00713FDE" w:rsidP="003A382E">
            <w:pPr>
              <w:rPr>
                <w:lang w:val="en-IE"/>
              </w:rPr>
            </w:pPr>
          </w:p>
        </w:tc>
      </w:tr>
    </w:tbl>
    <w:p w14:paraId="5B18E239" w14:textId="77777777" w:rsidR="00AF038B" w:rsidRDefault="00AF038B" w:rsidP="00AF038B">
      <w:pPr>
        <w:ind w:left="567" w:hanging="567"/>
        <w:jc w:val="both"/>
        <w:rPr>
          <w:rFonts w:hAnsiTheme="minorHAnsi" w:cstheme="minorHAnsi"/>
        </w:rPr>
      </w:pPr>
    </w:p>
    <w:p w14:paraId="64AB88A9" w14:textId="77777777" w:rsidR="00AF038B" w:rsidRPr="0057000B" w:rsidRDefault="00AF038B" w:rsidP="00AF038B">
      <w:pPr>
        <w:ind w:left="567" w:hanging="567"/>
        <w:jc w:val="both"/>
        <w:rPr>
          <w:rFonts w:hAnsiTheme="minorHAnsi" w:cstheme="minorHAnsi"/>
        </w:rPr>
      </w:pPr>
      <w:r>
        <w:rPr>
          <w:rFonts w:hAnsiTheme="minorHAnsi" w:cstheme="minorHAnsi"/>
        </w:rPr>
        <w:lastRenderedPageBreak/>
        <w:t>1.2.</w:t>
      </w:r>
      <w:r>
        <w:rPr>
          <w:rFonts w:hAnsiTheme="minorHAnsi" w:cstheme="minorHAnsi"/>
        </w:rPr>
        <w:tab/>
      </w:r>
      <w:r w:rsidRPr="0057000B">
        <w:rPr>
          <w:rFonts w:hAnsiTheme="minorHAnsi" w:cstheme="minorHAnsi"/>
        </w:rPr>
        <w:t>This Agreement consists of the following documents, and in the case of, and to the extent of, conflict of wording, the Agreement shall be construed in the following order of priority:</w:t>
      </w:r>
    </w:p>
    <w:p w14:paraId="23A6A113" w14:textId="0CD25C38" w:rsidR="00AF038B" w:rsidRPr="0057000B" w:rsidRDefault="00AF038B" w:rsidP="00AF038B">
      <w:pPr>
        <w:jc w:val="both"/>
        <w:rPr>
          <w:rFonts w:hAnsiTheme="minorHAnsi" w:cstheme="minorHAnsi"/>
        </w:rPr>
      </w:pPr>
      <w:bookmarkStart w:id="14" w:name="_Hlk491159655"/>
      <w:r w:rsidRPr="0057000B">
        <w:rPr>
          <w:rFonts w:hAnsiTheme="minorHAnsi" w:cstheme="minorHAnsi"/>
        </w:rPr>
        <w:tab/>
      </w:r>
      <w:proofErr w:type="spellStart"/>
      <w:r w:rsidRPr="0057000B">
        <w:rPr>
          <w:rFonts w:hAnsiTheme="minorHAnsi" w:cstheme="minorHAnsi"/>
        </w:rPr>
        <w:t>i</w:t>
      </w:r>
      <w:proofErr w:type="spellEnd"/>
      <w:r w:rsidRPr="0057000B">
        <w:rPr>
          <w:rFonts w:hAnsiTheme="minorHAnsi" w:cstheme="minorHAnsi"/>
        </w:rPr>
        <w:t>.</w:t>
      </w:r>
      <w:r w:rsidRPr="0057000B">
        <w:rPr>
          <w:rFonts w:hAnsiTheme="minorHAnsi" w:cstheme="minorHAnsi"/>
        </w:rPr>
        <w:tab/>
        <w:t xml:space="preserve">This Agreement and Schedules A to </w:t>
      </w:r>
      <w:r w:rsidR="0052641E">
        <w:rPr>
          <w:rFonts w:hAnsiTheme="minorHAnsi" w:cstheme="minorHAnsi"/>
        </w:rPr>
        <w:t>F</w:t>
      </w:r>
      <w:r w:rsidRPr="0057000B">
        <w:rPr>
          <w:rFonts w:hAnsiTheme="minorHAnsi" w:cstheme="minorHAnsi"/>
        </w:rPr>
        <w:t xml:space="preserve"> attached hereto;</w:t>
      </w:r>
    </w:p>
    <w:p w14:paraId="4A7E1C09" w14:textId="77777777" w:rsidR="00AF038B" w:rsidRPr="0057000B" w:rsidRDefault="00AF038B" w:rsidP="00AF038B">
      <w:pPr>
        <w:jc w:val="both"/>
        <w:rPr>
          <w:rFonts w:hAnsiTheme="minorHAnsi" w:cstheme="minorHAnsi"/>
        </w:rPr>
      </w:pPr>
      <w:r w:rsidRPr="0057000B">
        <w:rPr>
          <w:rFonts w:hAnsiTheme="minorHAnsi" w:cstheme="minorHAnsi"/>
        </w:rPr>
        <w:tab/>
        <w:t>ii.</w:t>
      </w:r>
      <w:r w:rsidRPr="0057000B">
        <w:rPr>
          <w:rFonts w:hAnsiTheme="minorHAnsi" w:cstheme="minorHAnsi"/>
        </w:rPr>
        <w:tab/>
        <w:t xml:space="preserve">The </w:t>
      </w:r>
      <w:r>
        <w:rPr>
          <w:rFonts w:hAnsiTheme="minorHAnsi" w:cstheme="minorHAnsi"/>
        </w:rPr>
        <w:t>CFT</w:t>
      </w:r>
      <w:r w:rsidRPr="0057000B">
        <w:rPr>
          <w:rFonts w:hAnsiTheme="minorHAnsi" w:cstheme="minorHAnsi"/>
        </w:rPr>
        <w:t xml:space="preserve">; </w:t>
      </w:r>
    </w:p>
    <w:p w14:paraId="63065FB5" w14:textId="77777777" w:rsidR="00AF038B" w:rsidRDefault="00AF038B" w:rsidP="00AF038B">
      <w:pPr>
        <w:jc w:val="both"/>
        <w:rPr>
          <w:rFonts w:hAnsiTheme="minorHAnsi" w:cstheme="minorHAnsi"/>
        </w:rPr>
      </w:pPr>
      <w:r w:rsidRPr="0057000B">
        <w:rPr>
          <w:rFonts w:hAnsiTheme="minorHAnsi" w:cstheme="minorHAnsi"/>
        </w:rPr>
        <w:tab/>
        <w:t>i</w:t>
      </w:r>
      <w:r>
        <w:rPr>
          <w:rFonts w:hAnsiTheme="minorHAnsi" w:cstheme="minorHAnsi"/>
        </w:rPr>
        <w:t>ii</w:t>
      </w:r>
      <w:r w:rsidRPr="0057000B">
        <w:rPr>
          <w:rFonts w:hAnsiTheme="minorHAnsi" w:cstheme="minorHAnsi"/>
        </w:rPr>
        <w:t>.</w:t>
      </w:r>
      <w:r w:rsidRPr="0057000B">
        <w:rPr>
          <w:rFonts w:hAnsiTheme="minorHAnsi" w:cstheme="minorHAnsi"/>
        </w:rPr>
        <w:tab/>
        <w:t>The Tender.</w:t>
      </w:r>
    </w:p>
    <w:bookmarkEnd w:id="14"/>
    <w:p w14:paraId="3E2434FC" w14:textId="636896F6" w:rsidR="00AF038B" w:rsidRDefault="00AF038B" w:rsidP="00AF038B">
      <w:pPr>
        <w:ind w:left="567" w:hanging="567"/>
        <w:jc w:val="both"/>
        <w:rPr>
          <w:rFonts w:hAnsiTheme="minorHAnsi" w:cstheme="minorHAnsi"/>
        </w:rPr>
      </w:pPr>
      <w:r w:rsidRPr="0057000B">
        <w:rPr>
          <w:rFonts w:hAnsiTheme="minorHAnsi" w:cstheme="minorHAnsi"/>
        </w:rPr>
        <w:t>2</w:t>
      </w:r>
      <w:r>
        <w:rPr>
          <w:rFonts w:hAnsiTheme="minorHAnsi" w:cstheme="minorHAnsi"/>
        </w:rPr>
        <w:t>.1</w:t>
      </w:r>
      <w:r w:rsidRPr="0057000B">
        <w:rPr>
          <w:rFonts w:hAnsiTheme="minorHAnsi" w:cstheme="minorHAnsi"/>
        </w:rPr>
        <w:t>.</w:t>
      </w:r>
      <w:r w:rsidRPr="0057000B">
        <w:rPr>
          <w:rFonts w:hAnsiTheme="minorHAnsi" w:cstheme="minorHAnsi"/>
        </w:rPr>
        <w:tab/>
        <w:t>The Contractor agrees to provide the Services described in Schedule B (“the Services”)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accordance with this Agreement (“Agreement”). Schedule B details the nature, quality, time of delivery, key personnel and functional specifications of the Services </w:t>
      </w:r>
      <w:r>
        <w:rPr>
          <w:rFonts w:hAnsiTheme="minorHAnsi" w:cstheme="minorHAnsi"/>
        </w:rPr>
        <w:t xml:space="preserve">to be delivered </w:t>
      </w:r>
      <w:r w:rsidRPr="0057000B">
        <w:rPr>
          <w:rFonts w:hAnsiTheme="minorHAnsi" w:cstheme="minorHAnsi"/>
        </w:rPr>
        <w:t xml:space="preserve">in accordance with the </w:t>
      </w:r>
      <w:r>
        <w:rPr>
          <w:rFonts w:hAnsiTheme="minorHAnsi" w:cstheme="minorHAnsi"/>
        </w:rPr>
        <w:t>CFT</w:t>
      </w:r>
      <w:r w:rsidRPr="0057000B">
        <w:rPr>
          <w:rFonts w:hAnsiTheme="minorHAnsi" w:cstheme="minorHAnsi"/>
        </w:rPr>
        <w:t xml:space="preserve"> and the Tender (“the Specification”).</w:t>
      </w:r>
    </w:p>
    <w:p w14:paraId="4F52F382" w14:textId="0EBFE026" w:rsidR="00AF038B" w:rsidRPr="0057000B" w:rsidRDefault="00AF038B" w:rsidP="00AF038B">
      <w:pPr>
        <w:ind w:left="567" w:hanging="567"/>
        <w:jc w:val="both"/>
        <w:rPr>
          <w:rFonts w:hAnsiTheme="minorHAnsi" w:cstheme="minorHAnsi"/>
        </w:rPr>
      </w:pPr>
      <w:r>
        <w:rPr>
          <w:rFonts w:hAnsiTheme="minorHAnsi" w:cstheme="minorHAnsi"/>
        </w:rPr>
        <w:t>2.2.</w:t>
      </w:r>
      <w:r>
        <w:rPr>
          <w:rFonts w:hAnsiTheme="minorHAnsi" w:cstheme="minorHAnsi"/>
        </w:rPr>
        <w:tab/>
      </w:r>
      <w:r w:rsidRPr="006A5CAB">
        <w:rPr>
          <w:rFonts w:hAnsiTheme="minorHAnsi" w:cstheme="minorHAnsi"/>
        </w:rPr>
        <w:t>Where the Contracting Authority has selected Delivery Method 2, 3 or 4 in section 1.2 of the CFT and subject</w:t>
      </w:r>
      <w:r w:rsidRPr="004B4065">
        <w:rPr>
          <w:rFonts w:hAnsiTheme="minorHAnsi" w:cstheme="minorHAnsi"/>
        </w:rPr>
        <w:t xml:space="preserve"> to the terms and conditions of this Agreement</w:t>
      </w:r>
      <w:r>
        <w:rPr>
          <w:rFonts w:hAnsiTheme="minorHAnsi" w:cstheme="minorHAnsi"/>
        </w:rPr>
        <w:t xml:space="preserve"> and of the licence hereinafter referred to t</w:t>
      </w:r>
      <w:r w:rsidRPr="004B4065">
        <w:rPr>
          <w:rFonts w:hAnsiTheme="minorHAnsi" w:cstheme="minorHAnsi"/>
        </w:rPr>
        <w:t xml:space="preserve">he </w:t>
      </w:r>
      <w:r w:rsidR="001E5D2D">
        <w:rPr>
          <w:rFonts w:hAnsiTheme="minorHAnsi" w:cstheme="minorHAnsi"/>
        </w:rPr>
        <w:t>Client</w:t>
      </w:r>
      <w:r>
        <w:rPr>
          <w:rFonts w:hAnsiTheme="minorHAnsi" w:cstheme="minorHAnsi"/>
        </w:rPr>
        <w:t xml:space="preserve"> </w:t>
      </w:r>
      <w:r w:rsidRPr="004B4065">
        <w:rPr>
          <w:rFonts w:hAnsiTheme="minorHAnsi" w:cstheme="minorHAnsi"/>
        </w:rPr>
        <w:t xml:space="preserve">agrees to </w:t>
      </w:r>
      <w:r>
        <w:rPr>
          <w:rFonts w:hAnsiTheme="minorHAnsi" w:cstheme="minorHAnsi"/>
        </w:rPr>
        <w:t xml:space="preserve">execute, or to where the </w:t>
      </w:r>
      <w:r w:rsidR="001E5D2D">
        <w:rPr>
          <w:rFonts w:hAnsiTheme="minorHAnsi" w:cstheme="minorHAnsi"/>
        </w:rPr>
        <w:t>Client</w:t>
      </w:r>
      <w:r>
        <w:rPr>
          <w:rFonts w:hAnsiTheme="minorHAnsi" w:cstheme="minorHAnsi"/>
        </w:rPr>
        <w:t xml:space="preserve"> is not the owner of the school campus where the Services will be performed the </w:t>
      </w:r>
      <w:r w:rsidR="001E5D2D">
        <w:rPr>
          <w:rFonts w:hAnsiTheme="minorHAnsi" w:cstheme="minorHAnsi"/>
        </w:rPr>
        <w:t>Client</w:t>
      </w:r>
      <w:r>
        <w:rPr>
          <w:rFonts w:hAnsiTheme="minorHAnsi" w:cstheme="minorHAnsi"/>
        </w:rPr>
        <w:t xml:space="preserve"> agrees to use its best endeavours to arrange for the owner of the school campus to execute, a</w:t>
      </w:r>
      <w:r w:rsidRPr="004B4065">
        <w:rPr>
          <w:rFonts w:hAnsiTheme="minorHAnsi" w:cstheme="minorHAnsi"/>
        </w:rPr>
        <w:t xml:space="preserve"> licence (“the Licence”) in the form of the licence </w:t>
      </w:r>
      <w:r>
        <w:rPr>
          <w:rFonts w:hAnsiTheme="minorHAnsi" w:cstheme="minorHAnsi"/>
        </w:rPr>
        <w:t xml:space="preserve">attached at Appendix </w:t>
      </w:r>
      <w:r w:rsidR="00DF5BF2">
        <w:rPr>
          <w:rFonts w:hAnsiTheme="minorHAnsi" w:cstheme="minorHAnsi"/>
        </w:rPr>
        <w:t>7</w:t>
      </w:r>
      <w:r>
        <w:rPr>
          <w:rFonts w:hAnsiTheme="minorHAnsi" w:cstheme="minorHAnsi"/>
        </w:rPr>
        <w:t xml:space="preserve"> of the CFT,</w:t>
      </w:r>
      <w:r w:rsidRPr="004B4065">
        <w:rPr>
          <w:rFonts w:hAnsiTheme="minorHAnsi" w:cstheme="minorHAnsi"/>
        </w:rPr>
        <w:t xml:space="preserve"> and the C</w:t>
      </w:r>
      <w:r>
        <w:rPr>
          <w:rFonts w:hAnsiTheme="minorHAnsi" w:cstheme="minorHAnsi"/>
        </w:rPr>
        <w:t xml:space="preserve">ontractor </w:t>
      </w:r>
      <w:r w:rsidRPr="004B4065">
        <w:rPr>
          <w:rFonts w:hAnsiTheme="minorHAnsi" w:cstheme="minorHAnsi"/>
        </w:rPr>
        <w:t xml:space="preserve">agrees to execute the Licence </w:t>
      </w:r>
      <w:r>
        <w:rPr>
          <w:rFonts w:hAnsiTheme="minorHAnsi" w:cstheme="minorHAnsi"/>
        </w:rPr>
        <w:t xml:space="preserve">(and the attached Deed of Renunciation) contemporaneously with the execution of this Agreement (a copy of which said executed Licence is </w:t>
      </w:r>
      <w:r w:rsidRPr="001F63C3">
        <w:rPr>
          <w:rFonts w:hAnsiTheme="minorHAnsi" w:cstheme="minorHAnsi"/>
        </w:rPr>
        <w:t xml:space="preserve">appended at </w:t>
      </w:r>
      <w:r w:rsidR="000E5867">
        <w:rPr>
          <w:rFonts w:hAnsiTheme="minorHAnsi" w:cstheme="minorHAnsi"/>
        </w:rPr>
        <w:t xml:space="preserve">Appendix </w:t>
      </w:r>
      <w:r w:rsidR="00DF5BF2">
        <w:rPr>
          <w:rFonts w:hAnsiTheme="minorHAnsi" w:cstheme="minorHAnsi"/>
        </w:rPr>
        <w:t>7</w:t>
      </w:r>
      <w:r w:rsidRPr="001F63C3">
        <w:rPr>
          <w:rFonts w:hAnsiTheme="minorHAnsi" w:cstheme="minorHAnsi"/>
        </w:rPr>
        <w:t xml:space="preserve"> of this Agreement)</w:t>
      </w:r>
      <w:r>
        <w:rPr>
          <w:rFonts w:hAnsiTheme="minorHAnsi" w:cstheme="minorHAnsi"/>
        </w:rPr>
        <w:t>,</w:t>
      </w:r>
      <w:r w:rsidRPr="004B4065">
        <w:rPr>
          <w:rFonts w:hAnsiTheme="minorHAnsi" w:cstheme="minorHAnsi"/>
        </w:rPr>
        <w:t xml:space="preserve"> </w:t>
      </w:r>
      <w:r>
        <w:rPr>
          <w:rFonts w:hAnsiTheme="minorHAnsi" w:cstheme="minorHAnsi"/>
        </w:rPr>
        <w:t xml:space="preserve">with the intent of </w:t>
      </w:r>
      <w:r w:rsidRPr="00544023">
        <w:rPr>
          <w:rFonts w:asciiTheme="minorHAnsi" w:hAnsiTheme="minorHAnsi" w:cstheme="minorHAnsi"/>
          <w:lang w:val="en-IE" w:eastAsia="en-IE"/>
        </w:rPr>
        <w:t xml:space="preserve">granting </w:t>
      </w:r>
      <w:r>
        <w:rPr>
          <w:rFonts w:hAnsiTheme="minorHAnsi" w:cstheme="minorHAnsi"/>
        </w:rPr>
        <w:t xml:space="preserve">to </w:t>
      </w:r>
      <w:r w:rsidRPr="00544023">
        <w:rPr>
          <w:rFonts w:asciiTheme="minorHAnsi" w:hAnsiTheme="minorHAnsi" w:cstheme="minorHAnsi"/>
          <w:lang w:val="en-IE" w:eastAsia="en-IE"/>
        </w:rPr>
        <w:t xml:space="preserve">the Contractor as a licensee only permission to enter onto </w:t>
      </w:r>
      <w:r w:rsidR="00F93BF3">
        <w:rPr>
          <w:rFonts w:asciiTheme="minorHAnsi" w:hAnsiTheme="minorHAnsi" w:cstheme="minorHAnsi"/>
          <w:lang w:val="en-IE" w:eastAsia="en-IE"/>
        </w:rPr>
        <w:t>that</w:t>
      </w:r>
      <w:r>
        <w:rPr>
          <w:rFonts w:hAnsiTheme="minorHAnsi" w:cstheme="minorHAnsi"/>
        </w:rPr>
        <w:t xml:space="preserve"> part of the school campus or school premises as </w:t>
      </w:r>
      <w:r w:rsidRPr="00544023">
        <w:rPr>
          <w:rFonts w:asciiTheme="minorHAnsi" w:hAnsiTheme="minorHAnsi" w:cstheme="minorHAnsi"/>
          <w:lang w:val="en-IE" w:eastAsia="en-IE"/>
        </w:rPr>
        <w:t>described</w:t>
      </w:r>
      <w:r>
        <w:rPr>
          <w:rFonts w:hAnsiTheme="minorHAnsi" w:cstheme="minorHAnsi"/>
        </w:rPr>
        <w:t xml:space="preserve"> in the Licence (“the </w:t>
      </w:r>
      <w:r w:rsidRPr="0010438E">
        <w:rPr>
          <w:rFonts w:hAnsiTheme="minorHAnsi" w:cstheme="minorHAnsi"/>
        </w:rPr>
        <w:t>Licensed Property</w:t>
      </w:r>
      <w:r>
        <w:rPr>
          <w:rFonts w:hAnsiTheme="minorHAnsi" w:cstheme="minorHAnsi"/>
        </w:rPr>
        <w:t>”)</w:t>
      </w:r>
      <w:r w:rsidRPr="0010438E">
        <w:rPr>
          <w:rFonts w:hAnsiTheme="minorHAnsi" w:cstheme="minorHAnsi"/>
        </w:rPr>
        <w:t xml:space="preserve"> </w:t>
      </w:r>
      <w:r w:rsidRPr="00544023">
        <w:rPr>
          <w:rFonts w:asciiTheme="minorHAnsi" w:hAnsiTheme="minorHAnsi" w:cstheme="minorHAnsi"/>
          <w:lang w:val="en-IE" w:eastAsia="en-IE"/>
        </w:rPr>
        <w:t>and to carry out the works as more particularly described in the Licence</w:t>
      </w:r>
      <w:r w:rsidR="00F93BF3">
        <w:rPr>
          <w:rFonts w:asciiTheme="minorHAnsi" w:hAnsiTheme="minorHAnsi" w:cstheme="minorHAnsi"/>
          <w:lang w:val="en-IE" w:eastAsia="en-IE"/>
        </w:rPr>
        <w:t xml:space="preserve"> </w:t>
      </w:r>
      <w:r w:rsidRPr="00544023">
        <w:rPr>
          <w:rFonts w:asciiTheme="minorHAnsi" w:hAnsiTheme="minorHAnsi" w:cstheme="minorHAnsi"/>
          <w:lang w:val="en-IE" w:eastAsia="en-IE"/>
        </w:rPr>
        <w:t>(“the Works”)</w:t>
      </w:r>
      <w:r>
        <w:rPr>
          <w:rFonts w:hAnsiTheme="minorHAnsi" w:cstheme="minorHAnsi"/>
        </w:rPr>
        <w:t>, if any,</w:t>
      </w:r>
      <w:r w:rsidRPr="00544023">
        <w:rPr>
          <w:rFonts w:asciiTheme="minorHAnsi" w:hAnsiTheme="minorHAnsi" w:cstheme="minorHAnsi"/>
          <w:lang w:val="en-IE" w:eastAsia="en-IE"/>
        </w:rPr>
        <w:t xml:space="preserve"> and on completion of the Works to use the Licensed Property for the purpose only of the provision of </w:t>
      </w:r>
      <w:r>
        <w:rPr>
          <w:rFonts w:hAnsiTheme="minorHAnsi" w:cstheme="minorHAnsi"/>
        </w:rPr>
        <w:t>the Services</w:t>
      </w:r>
      <w:r w:rsidRPr="00544023">
        <w:rPr>
          <w:rFonts w:asciiTheme="minorHAnsi" w:hAnsiTheme="minorHAnsi" w:cstheme="minorHAnsi"/>
          <w:lang w:val="en-IE" w:eastAsia="en-IE"/>
        </w:rPr>
        <w:t>.</w:t>
      </w:r>
    </w:p>
    <w:p w14:paraId="3C54A92E" w14:textId="5944F909" w:rsidR="00AF038B" w:rsidRDefault="00AF038B" w:rsidP="00AF038B">
      <w:pPr>
        <w:ind w:left="567" w:hanging="567"/>
        <w:jc w:val="both"/>
        <w:rPr>
          <w:rFonts w:hAnsiTheme="minorHAnsi" w:cstheme="minorHAnsi"/>
        </w:rPr>
      </w:pPr>
      <w:r w:rsidRPr="0057000B">
        <w:rPr>
          <w:rFonts w:hAnsiTheme="minorHAnsi" w:cstheme="minorHAnsi"/>
        </w:rPr>
        <w:t>3.</w:t>
      </w:r>
      <w:r w:rsidRPr="0057000B">
        <w:rPr>
          <w:rFonts w:hAnsiTheme="minorHAnsi" w:cstheme="minorHAnsi"/>
        </w:rPr>
        <w:tab/>
        <w:t>Subject to the terms and conditions of this Agreement</w:t>
      </w:r>
      <w:r>
        <w:rPr>
          <w:rFonts w:hAnsiTheme="minorHAnsi" w:cstheme="minorHAnsi"/>
        </w:rPr>
        <w:t xml:space="preserve"> and the </w:t>
      </w:r>
      <w:r w:rsidR="00D42C86">
        <w:rPr>
          <w:rFonts w:hAnsiTheme="minorHAnsi" w:cstheme="minorHAnsi"/>
        </w:rPr>
        <w:t>Licence if</w:t>
      </w:r>
      <w:r>
        <w:rPr>
          <w:rFonts w:hAnsiTheme="minorHAnsi" w:cstheme="minorHAnsi"/>
        </w:rPr>
        <w:t xml:space="preserve"> applicable</w:t>
      </w:r>
      <w:r w:rsidRPr="0057000B">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pay to the Contractor the charges as stipulated in Schedule C (“the Charges”)</w:t>
      </w:r>
      <w:r>
        <w:rPr>
          <w:rFonts w:hAnsiTheme="minorHAnsi" w:cstheme="minorHAnsi"/>
        </w:rPr>
        <w:t xml:space="preserve"> and the Contractor </w:t>
      </w:r>
      <w:r w:rsidRPr="004B4065">
        <w:rPr>
          <w:rFonts w:hAnsiTheme="minorHAnsi" w:cstheme="minorHAnsi"/>
        </w:rPr>
        <w:t xml:space="preserve">agrees to pay to the </w:t>
      </w:r>
      <w:r w:rsidR="001E5D2D">
        <w:rPr>
          <w:rFonts w:hAnsiTheme="minorHAnsi" w:cstheme="minorHAnsi"/>
        </w:rPr>
        <w:t>Client</w:t>
      </w:r>
      <w:r>
        <w:rPr>
          <w:rFonts w:hAnsiTheme="minorHAnsi" w:cstheme="minorHAnsi"/>
        </w:rPr>
        <w:t xml:space="preserve"> </w:t>
      </w:r>
      <w:r w:rsidRPr="004B4065">
        <w:rPr>
          <w:rFonts w:hAnsiTheme="minorHAnsi" w:cstheme="minorHAnsi"/>
        </w:rPr>
        <w:t xml:space="preserve">the licence fee as stipulated in </w:t>
      </w:r>
      <w:r>
        <w:rPr>
          <w:rFonts w:hAnsiTheme="minorHAnsi" w:cstheme="minorHAnsi"/>
        </w:rPr>
        <w:t xml:space="preserve">the Licence </w:t>
      </w:r>
      <w:r w:rsidRPr="004B4065">
        <w:rPr>
          <w:rFonts w:hAnsiTheme="minorHAnsi" w:cstheme="minorHAnsi"/>
        </w:rPr>
        <w:t>(the “Licence Fee”)</w:t>
      </w:r>
      <w:r w:rsidRPr="0057000B">
        <w:rPr>
          <w:rFonts w:hAnsiTheme="minorHAnsi" w:cstheme="minorHAnsi"/>
        </w:rPr>
        <w:t xml:space="preserve">. The Charges </w:t>
      </w:r>
      <w:r>
        <w:rPr>
          <w:rFonts w:hAnsiTheme="minorHAnsi" w:cstheme="minorHAnsi"/>
        </w:rPr>
        <w:t xml:space="preserve">and Licence Fee </w:t>
      </w:r>
      <w:r w:rsidRPr="0057000B">
        <w:rPr>
          <w:rFonts w:hAnsiTheme="minorHAnsi" w:cstheme="minorHAnsi"/>
        </w:rPr>
        <w:t xml:space="preserve">are exclusive of VAT which shall be due at the rate applicable on the date of the VAT invoice. </w:t>
      </w:r>
    </w:p>
    <w:p w14:paraId="69358937" w14:textId="4DC99401" w:rsidR="00317CD6" w:rsidRDefault="00AF038B" w:rsidP="00AF038B">
      <w:pPr>
        <w:ind w:left="567" w:hanging="567"/>
        <w:jc w:val="both"/>
        <w:rPr>
          <w:rFonts w:hAnsiTheme="minorHAnsi" w:cstheme="minorHAnsi"/>
        </w:rPr>
      </w:pPr>
      <w:r w:rsidRPr="0057000B">
        <w:rPr>
          <w:rFonts w:hAnsiTheme="minorHAnsi" w:cstheme="minorHAnsi"/>
        </w:rPr>
        <w:t>4.</w:t>
      </w:r>
      <w:r w:rsidRPr="0057000B">
        <w:rPr>
          <w:rFonts w:hAnsiTheme="minorHAnsi" w:cstheme="minorHAnsi"/>
        </w:rPr>
        <w:tab/>
        <w:t xml:space="preserve">For the purposes of this Agreement, the </w:t>
      </w:r>
      <w:r w:rsidR="001E5D2D">
        <w:rPr>
          <w:rFonts w:hAnsiTheme="minorHAnsi" w:cstheme="minorHAnsi"/>
        </w:rPr>
        <w:t>Client</w:t>
      </w:r>
      <w:r>
        <w:rPr>
          <w:rFonts w:hAnsiTheme="minorHAnsi" w:cstheme="minorHAnsi"/>
        </w:rPr>
        <w:t>’s</w:t>
      </w:r>
      <w:r w:rsidRPr="0057000B">
        <w:rPr>
          <w:rFonts w:hAnsiTheme="minorHAnsi" w:cstheme="minorHAnsi"/>
        </w:rPr>
        <w:t xml:space="preserve"> Contact is </w:t>
      </w:r>
      <w:r w:rsidR="00B17D04">
        <w:rPr>
          <w:rFonts w:hAnsiTheme="minorHAnsi" w:cstheme="minorHAnsi"/>
        </w:rPr>
        <w:t>[</w:t>
      </w:r>
      <w:r w:rsidR="00AE109E" w:rsidRPr="00B17D04">
        <w:rPr>
          <w:rFonts w:hAnsiTheme="minorHAnsi" w:cstheme="minorHAnsi"/>
          <w:color w:val="EE0000"/>
          <w:highlight w:val="yellow"/>
        </w:rPr>
        <w:t xml:space="preserve">Insert </w:t>
      </w:r>
      <w:r w:rsidR="00B17D04" w:rsidRPr="00B17D04">
        <w:rPr>
          <w:rFonts w:hAnsiTheme="minorHAnsi" w:cstheme="minorHAnsi"/>
          <w:color w:val="EE0000"/>
          <w:highlight w:val="yellow"/>
        </w:rPr>
        <w:t>N</w:t>
      </w:r>
      <w:r w:rsidR="00AE109E" w:rsidRPr="00B17D04">
        <w:rPr>
          <w:rFonts w:hAnsiTheme="minorHAnsi" w:cstheme="minorHAnsi"/>
          <w:color w:val="EE0000"/>
          <w:highlight w:val="yellow"/>
        </w:rPr>
        <w:t>ame</w:t>
      </w:r>
      <w:r w:rsidR="00B17D04">
        <w:rPr>
          <w:rFonts w:hAnsiTheme="minorHAnsi" w:cstheme="minorHAnsi"/>
        </w:rPr>
        <w:t>]</w:t>
      </w:r>
      <w:r w:rsidRPr="0057000B">
        <w:rPr>
          <w:rFonts w:hAnsiTheme="minorHAnsi" w:cstheme="minorHAnsi"/>
        </w:rPr>
        <w:t>; the Contractor’s Contact is [</w:t>
      </w:r>
      <w:r w:rsidRPr="001509AE">
        <w:rPr>
          <w:rFonts w:hAnsiTheme="minorHAnsi" w:cstheme="minorHAnsi"/>
          <w:color w:val="FF0000"/>
          <w:highlight w:val="yellow"/>
        </w:rPr>
        <w:t>Contractor contact name</w:t>
      </w:r>
      <w:r w:rsidRPr="0057000B">
        <w:rPr>
          <w:rFonts w:hAnsiTheme="minorHAnsi" w:cstheme="minorHAnsi"/>
        </w:rPr>
        <w:t>] of [</w:t>
      </w:r>
      <w:r w:rsidRPr="001509AE">
        <w:rPr>
          <w:rFonts w:hAnsiTheme="minorHAnsi" w:cstheme="minorHAnsi"/>
          <w:color w:val="FF0000"/>
          <w:highlight w:val="yellow"/>
        </w:rPr>
        <w:t>Contractor contact address</w:t>
      </w:r>
      <w:r w:rsidRPr="0057000B">
        <w:rPr>
          <w:rFonts w:hAnsiTheme="minorHAnsi" w:cstheme="minorHAnsi"/>
        </w:rPr>
        <w:t>].</w:t>
      </w:r>
    </w:p>
    <w:p w14:paraId="4CEF636A" w14:textId="77777777" w:rsidR="00AF038B" w:rsidRPr="0057000B" w:rsidRDefault="00AF038B" w:rsidP="00AF038B">
      <w:pPr>
        <w:ind w:left="567" w:hanging="567"/>
        <w:jc w:val="both"/>
        <w:rPr>
          <w:rFonts w:hAnsiTheme="minorHAnsi" w:cstheme="minorHAnsi"/>
        </w:rPr>
      </w:pPr>
      <w:r w:rsidRPr="0057000B">
        <w:rPr>
          <w:rFonts w:hAnsiTheme="minorHAnsi" w:cstheme="minorHAnsi"/>
        </w:rPr>
        <w:t>5.</w:t>
      </w:r>
      <w:r w:rsidRPr="0057000B">
        <w:rPr>
          <w:rFonts w:hAnsiTheme="minorHAnsi" w:cstheme="minorHAnsi"/>
        </w:rPr>
        <w:tab/>
        <w:t>This Agreement shall take effect on the date of this Agreement (“the Effective Date”) and shall expire on [</w:t>
      </w:r>
      <w:r w:rsidRPr="001509AE">
        <w:rPr>
          <w:rFonts w:hAnsiTheme="minorHAnsi" w:cstheme="minorHAnsi"/>
          <w:color w:val="FF0000"/>
          <w:highlight w:val="yellow"/>
        </w:rPr>
        <w:t>insert date</w:t>
      </w:r>
      <w:r w:rsidRPr="0057000B">
        <w:rPr>
          <w:rFonts w:hAnsiTheme="minorHAnsi" w:cstheme="minorHAnsi"/>
        </w:rPr>
        <w:t>], unless it is otherwise terminated in accordance with the provisions of this Agreement or otherwise lawfully terminated or otherwise lawfully extended as agreed between the Parties (“the Term”).</w:t>
      </w:r>
    </w:p>
    <w:p w14:paraId="16C5C927" w14:textId="64366802" w:rsidR="00AF038B" w:rsidRPr="0057000B" w:rsidRDefault="00AF038B" w:rsidP="00AF038B">
      <w:pPr>
        <w:ind w:left="567"/>
        <w:jc w:val="both"/>
        <w:rPr>
          <w:rFonts w:hAnsiTheme="minorHAnsi" w:cstheme="minorHAnsi"/>
        </w:rPr>
      </w:pP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reserves the right to extend the Term for a period or periods of up to [12] months with a maximum of [</w:t>
      </w:r>
      <w:r>
        <w:rPr>
          <w:rFonts w:hAnsiTheme="minorHAnsi" w:cstheme="minorHAnsi"/>
        </w:rPr>
        <w:t>2</w:t>
      </w:r>
      <w:r w:rsidRPr="0057000B">
        <w:rPr>
          <w:rFonts w:hAnsiTheme="minorHAnsi" w:cstheme="minorHAnsi"/>
        </w:rPr>
        <w:t>] such extensions permitted subject to its obligations at law</w:t>
      </w:r>
    </w:p>
    <w:p w14:paraId="3CC2A95F" w14:textId="77777777" w:rsidR="00AF038B" w:rsidRPr="0057000B" w:rsidRDefault="00AF038B" w:rsidP="00AF038B">
      <w:pPr>
        <w:ind w:left="567"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Unless otherwise specified herein, a defined term used in this Agreement shall have the same meaning as assigned to it in the </w:t>
      </w:r>
      <w:r>
        <w:rPr>
          <w:rFonts w:hAnsiTheme="minorHAnsi" w:cstheme="minorHAnsi"/>
        </w:rPr>
        <w:t>CFT</w:t>
      </w:r>
      <w:r w:rsidRPr="0057000B">
        <w:rPr>
          <w:rFonts w:hAnsiTheme="minorHAnsi" w:cstheme="minorHAnsi"/>
        </w:rPr>
        <w:t>.</w:t>
      </w:r>
    </w:p>
    <w:p w14:paraId="12E870F0" w14:textId="77777777" w:rsidR="00AF038B" w:rsidRPr="0057000B" w:rsidRDefault="00AF038B" w:rsidP="00AF038B">
      <w:pPr>
        <w:ind w:left="567" w:hanging="567"/>
        <w:jc w:val="both"/>
        <w:rPr>
          <w:rFonts w:hAnsiTheme="minorHAnsi" w:cstheme="minorHAnsi"/>
        </w:rPr>
      </w:pPr>
      <w:r w:rsidRPr="0057000B">
        <w:rPr>
          <w:rFonts w:hAnsiTheme="minorHAnsi" w:cstheme="minorHAnsi"/>
        </w:rPr>
        <w:t>7.</w:t>
      </w:r>
      <w:r w:rsidRPr="0057000B">
        <w:rPr>
          <w:rFonts w:hAnsiTheme="minorHAnsi" w:cstheme="minorHAnsi"/>
        </w:rPr>
        <w:tab/>
        <w:t>Headings are included for ease of reference only and shall not affect the construction of this Agreement.</w:t>
      </w:r>
    </w:p>
    <w:p w14:paraId="7A416F57" w14:textId="77777777" w:rsidR="00AF038B" w:rsidRPr="0057000B" w:rsidRDefault="00AF038B" w:rsidP="00AF038B">
      <w:pPr>
        <w:ind w:left="567" w:hanging="567"/>
        <w:jc w:val="both"/>
        <w:rPr>
          <w:rFonts w:hAnsiTheme="minorHAnsi" w:cstheme="minorHAnsi"/>
        </w:rPr>
      </w:pPr>
      <w:r w:rsidRPr="0057000B">
        <w:rPr>
          <w:rFonts w:hAnsiTheme="minorHAnsi" w:cstheme="minorHAnsi"/>
        </w:rPr>
        <w:t>8.</w:t>
      </w:r>
      <w:r w:rsidRPr="0057000B">
        <w:rPr>
          <w:rFonts w:hAnsiTheme="minorHAnsi" w:cstheme="minorHAnsi"/>
        </w:rPr>
        <w:tab/>
        <w:t>Unless the context requires otherwise, words in the singular may include the plural and vice versa.</w:t>
      </w:r>
    </w:p>
    <w:p w14:paraId="3240A3C9" w14:textId="77777777" w:rsidR="00D42C86" w:rsidRDefault="00AF038B" w:rsidP="00D42C86">
      <w:pPr>
        <w:ind w:left="567" w:hanging="567"/>
        <w:jc w:val="both"/>
        <w:rPr>
          <w:rFonts w:hAnsiTheme="minorHAnsi" w:cstheme="minorHAnsi"/>
        </w:rPr>
      </w:pPr>
      <w:r w:rsidRPr="0057000B">
        <w:rPr>
          <w:rFonts w:hAnsiTheme="minorHAnsi" w:cstheme="minorHAnsi"/>
        </w:rPr>
        <w:lastRenderedPageBreak/>
        <w:t>9.</w:t>
      </w:r>
      <w:r w:rsidRPr="0057000B">
        <w:rPr>
          <w:rFonts w:hAnsiTheme="minorHAnsi" w:cstheme="minorHAnsi"/>
        </w:rPr>
        <w:tab/>
        <w:t>References to any statute, enactment, order, regulation or other legislative instrument shall be construed as a reference to the statute, enactment, order, regulation or instrument as amended, unless specifically indicated otherwise.</w:t>
      </w:r>
    </w:p>
    <w:p w14:paraId="6DD46852" w14:textId="506B8404" w:rsidR="00AF038B" w:rsidRDefault="008F1AE9" w:rsidP="00D42C86">
      <w:pPr>
        <w:ind w:left="567" w:hanging="567"/>
        <w:jc w:val="both"/>
        <w:rPr>
          <w:rFonts w:hAnsiTheme="minorHAnsi" w:cstheme="minorHAnsi"/>
        </w:rPr>
      </w:pPr>
      <w:r>
        <w:rPr>
          <w:rFonts w:hAnsiTheme="minorHAnsi" w:cstheme="minorHAnsi"/>
        </w:rPr>
        <w:t xml:space="preserve">10. </w:t>
      </w:r>
      <w:r>
        <w:rPr>
          <w:rFonts w:hAnsiTheme="minorHAnsi" w:cstheme="minorHAnsi"/>
        </w:rPr>
        <w:tab/>
      </w:r>
      <w:r w:rsidR="00AF038B" w:rsidRPr="0057000B">
        <w:rPr>
          <w:rFonts w:hAnsiTheme="minorHAnsi" w:cstheme="minorHAnsi"/>
        </w:rPr>
        <w:t>If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r w:rsidR="00AF038B" w:rsidRPr="00431AA7">
        <w:t xml:space="preserve"> </w:t>
      </w:r>
      <w:r w:rsidR="00AF038B" w:rsidRPr="00431AA7">
        <w:rPr>
          <w:rFonts w:hAnsiTheme="minorHAnsi" w:cstheme="minorHAnsi"/>
        </w:rPr>
        <w:t>In the event of any conflict between this Agreement and the Licence, this Agreement shall take precedence.</w:t>
      </w:r>
    </w:p>
    <w:p w14:paraId="25920930" w14:textId="77777777" w:rsidR="00AE109E" w:rsidRPr="0057000B" w:rsidRDefault="00AE109E" w:rsidP="00AF038B">
      <w:pPr>
        <w:ind w:left="567" w:hanging="567"/>
        <w:jc w:val="both"/>
        <w:rPr>
          <w:rFonts w:hAnsiTheme="minorHAnsi" w:cstheme="minorHAnsi"/>
        </w:rPr>
      </w:pPr>
    </w:p>
    <w:tbl>
      <w:tblPr>
        <w:tblW w:w="8996" w:type="dxa"/>
        <w:tblCellMar>
          <w:left w:w="10" w:type="dxa"/>
          <w:right w:w="10" w:type="dxa"/>
        </w:tblCellMar>
        <w:tblLook w:val="04A0" w:firstRow="1" w:lastRow="0" w:firstColumn="1" w:lastColumn="0" w:noHBand="0" w:noVBand="1"/>
      </w:tblPr>
      <w:tblGrid>
        <w:gridCol w:w="4482"/>
        <w:gridCol w:w="4470"/>
        <w:gridCol w:w="44"/>
      </w:tblGrid>
      <w:tr w:rsidR="00AF038B" w:rsidRPr="0057000B" w14:paraId="4C9EE933" w14:textId="77777777" w:rsidTr="003A382E">
        <w:trPr>
          <w:trHeight w:val="964"/>
        </w:trPr>
        <w:tc>
          <w:tcPr>
            <w:tcW w:w="4470"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8B308A1" w14:textId="58AA6D32" w:rsidR="00AF038B" w:rsidRPr="0057000B" w:rsidRDefault="00AF038B" w:rsidP="003A382E">
            <w:pPr>
              <w:jc w:val="both"/>
              <w:rPr>
                <w:rFonts w:hAnsiTheme="minorHAnsi" w:cstheme="minorHAnsi"/>
              </w:rPr>
            </w:pPr>
            <w:r w:rsidRPr="0057000B">
              <w:rPr>
                <w:rFonts w:hAnsiTheme="minorHAnsi" w:cstheme="minorHAnsi"/>
              </w:rPr>
              <w:t xml:space="preserve">SIGNED for and on behalf of the </w:t>
            </w:r>
            <w:r w:rsidR="001E5D2D">
              <w:rPr>
                <w:rFonts w:hAnsiTheme="minorHAnsi" w:cstheme="minorHAnsi"/>
              </w:rPr>
              <w:t>Client</w:t>
            </w:r>
          </w:p>
          <w:p w14:paraId="575EBF43" w14:textId="77777777" w:rsidR="00AF038B" w:rsidRDefault="00AF038B" w:rsidP="003A382E">
            <w:pPr>
              <w:jc w:val="both"/>
              <w:rPr>
                <w:rFonts w:hAnsiTheme="minorHAnsi" w:cstheme="minorHAnsi"/>
              </w:rPr>
            </w:pPr>
          </w:p>
          <w:p w14:paraId="6E251571" w14:textId="77777777" w:rsidR="00AE109E" w:rsidRPr="0057000B" w:rsidRDefault="00AE109E" w:rsidP="003A382E">
            <w:pPr>
              <w:jc w:val="both"/>
              <w:rPr>
                <w:rFonts w:hAnsiTheme="minorHAnsi" w:cstheme="minorHAnsi"/>
              </w:rPr>
            </w:pPr>
          </w:p>
          <w:p w14:paraId="68DC3EB6"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645EAFFF"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82"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1F92A859" w14:textId="3A748E5A" w:rsidR="00AF038B" w:rsidRPr="0057000B" w:rsidRDefault="00AF038B" w:rsidP="003A382E">
            <w:pPr>
              <w:jc w:val="both"/>
              <w:rPr>
                <w:rFonts w:hAnsiTheme="minorHAnsi" w:cstheme="minorHAnsi"/>
              </w:rPr>
            </w:pPr>
            <w:r w:rsidRPr="0057000B">
              <w:rPr>
                <w:rFonts w:hAnsiTheme="minorHAnsi" w:cstheme="minorHAnsi"/>
              </w:rPr>
              <w:t>SIGNED for and on behalf of the Contract</w:t>
            </w:r>
            <w:r>
              <w:rPr>
                <w:rFonts w:hAnsiTheme="minorHAnsi" w:cstheme="minorHAnsi"/>
              </w:rPr>
              <w:t>or</w:t>
            </w:r>
          </w:p>
          <w:p w14:paraId="58512896" w14:textId="77777777" w:rsidR="00AF038B" w:rsidRDefault="00AF038B" w:rsidP="003A382E">
            <w:pPr>
              <w:jc w:val="both"/>
              <w:rPr>
                <w:rFonts w:hAnsiTheme="minorHAnsi" w:cstheme="minorHAnsi"/>
              </w:rPr>
            </w:pPr>
          </w:p>
          <w:p w14:paraId="3C8EDC8E" w14:textId="77777777" w:rsidR="00AF038B" w:rsidRPr="0057000B" w:rsidRDefault="00AF038B" w:rsidP="003A382E">
            <w:pPr>
              <w:jc w:val="both"/>
              <w:rPr>
                <w:rFonts w:hAnsiTheme="minorHAnsi" w:cstheme="minorHAnsi"/>
              </w:rPr>
            </w:pPr>
          </w:p>
          <w:p w14:paraId="4FB01A2A"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31E88A49"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 w:type="dxa"/>
            <w:tcMar>
              <w:top w:w="0" w:type="dxa"/>
              <w:left w:w="10" w:type="dxa"/>
              <w:bottom w:w="0" w:type="dxa"/>
              <w:right w:w="10" w:type="dxa"/>
            </w:tcMar>
          </w:tcPr>
          <w:p w14:paraId="410DE1DE" w14:textId="77777777" w:rsidR="00AF038B" w:rsidRPr="0057000B" w:rsidRDefault="00AF038B" w:rsidP="003A382E">
            <w:pPr>
              <w:jc w:val="both"/>
              <w:rPr>
                <w:rFonts w:hAnsiTheme="minorHAnsi" w:cstheme="minorHAnsi"/>
              </w:rPr>
            </w:pPr>
          </w:p>
        </w:tc>
      </w:tr>
      <w:tr w:rsidR="00AF038B" w:rsidRPr="0057000B" w14:paraId="10558227" w14:textId="77777777" w:rsidTr="003A382E">
        <w:trPr>
          <w:trHeight w:val="1044"/>
        </w:trPr>
        <w:tc>
          <w:tcPr>
            <w:tcW w:w="4494"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765246B" w14:textId="77777777" w:rsidR="00AF038B" w:rsidRPr="0057000B" w:rsidRDefault="00AF038B" w:rsidP="003A382E">
            <w:pPr>
              <w:jc w:val="both"/>
              <w:rPr>
                <w:rFonts w:hAnsiTheme="minorHAnsi" w:cstheme="minorHAnsi"/>
              </w:rPr>
            </w:pPr>
            <w:r w:rsidRPr="0057000B">
              <w:rPr>
                <w:rFonts w:hAnsiTheme="minorHAnsi" w:cstheme="minorHAnsi"/>
              </w:rPr>
              <w:t>Witness</w:t>
            </w:r>
          </w:p>
        </w:tc>
        <w:tc>
          <w:tcPr>
            <w:tcW w:w="4502" w:type="dxa"/>
            <w:gridSpan w:val="2"/>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4E32DD02" w14:textId="77777777" w:rsidR="00AF038B" w:rsidRPr="0057000B" w:rsidRDefault="00AF038B" w:rsidP="003A382E">
            <w:pPr>
              <w:jc w:val="both"/>
              <w:rPr>
                <w:rFonts w:hAnsiTheme="minorHAnsi" w:cstheme="minorHAnsi"/>
              </w:rPr>
            </w:pPr>
            <w:r w:rsidRPr="0057000B">
              <w:rPr>
                <w:rFonts w:hAnsiTheme="minorHAnsi" w:cstheme="minorHAnsi"/>
              </w:rPr>
              <w:t>Witness</w:t>
            </w:r>
          </w:p>
        </w:tc>
      </w:tr>
    </w:tbl>
    <w:p w14:paraId="3B6EBF47" w14:textId="77777777" w:rsidR="00AF038B" w:rsidRPr="0057000B" w:rsidRDefault="00AF038B" w:rsidP="00AF038B">
      <w:pPr>
        <w:jc w:val="both"/>
        <w:rPr>
          <w:rFonts w:hAnsiTheme="minorHAnsi" w:cstheme="minorHAnsi"/>
        </w:rPr>
      </w:pPr>
      <w:r w:rsidRPr="0057000B">
        <w:rPr>
          <w:rFonts w:hAnsiTheme="minorHAnsi" w:cstheme="minorHAnsi"/>
        </w:rPr>
        <w:br w:type="page"/>
      </w:r>
    </w:p>
    <w:p w14:paraId="22ACC79C" w14:textId="77777777" w:rsidR="00AF038B" w:rsidRPr="0057000B" w:rsidRDefault="00AF038B" w:rsidP="00AF038B">
      <w:pPr>
        <w:pStyle w:val="Heading1"/>
        <w:jc w:val="both"/>
        <w:rPr>
          <w:rFonts w:asciiTheme="minorHAnsi" w:hAnsiTheme="minorHAnsi" w:cstheme="minorHAnsi"/>
        </w:rPr>
      </w:pPr>
      <w:bookmarkStart w:id="15" w:name="_Toc177720935"/>
      <w:r w:rsidRPr="0057000B">
        <w:rPr>
          <w:rFonts w:asciiTheme="minorHAnsi" w:hAnsiTheme="minorHAnsi" w:cstheme="minorHAnsi"/>
        </w:rPr>
        <w:lastRenderedPageBreak/>
        <w:t>Schedule A: Terms and Conditions</w:t>
      </w:r>
      <w:bookmarkEnd w:id="15"/>
    </w:p>
    <w:p w14:paraId="14685E97" w14:textId="77777777" w:rsidR="00AF038B" w:rsidRPr="00630721" w:rsidRDefault="00AF038B" w:rsidP="00630721">
      <w:pPr>
        <w:pStyle w:val="Heading2"/>
      </w:pPr>
      <w:bookmarkStart w:id="16" w:name="_Toc177720936"/>
      <w:r w:rsidRPr="00630721">
        <w:t>1.</w:t>
      </w:r>
      <w:r w:rsidRPr="00630721">
        <w:tab/>
        <w:t>CONTRACTOR’S OBLIGATIONS</w:t>
      </w:r>
      <w:bookmarkEnd w:id="16"/>
    </w:p>
    <w:p w14:paraId="03018B0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undertakes to act with due care, skill and diligence in the provision of the Services and generally in the carrying out of its obligations under this Agreement and in 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p w14:paraId="6D3FE3B5"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consideration of the payment of the Charges and subject to clause 3 the Contractor shall:</w:t>
      </w:r>
    </w:p>
    <w:p w14:paraId="470F983B" w14:textId="38DAEFC5"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 xml:space="preserve">provide the Services in accordance with the Specification, the </w:t>
      </w:r>
      <w:r>
        <w:rPr>
          <w:rFonts w:hAnsiTheme="minorHAnsi" w:cstheme="minorHAnsi"/>
        </w:rPr>
        <w:t>CFT</w:t>
      </w:r>
      <w:r w:rsidRPr="0057000B">
        <w:rPr>
          <w:rFonts w:hAnsiTheme="minorHAnsi" w:cstheme="minorHAnsi"/>
        </w:rPr>
        <w:t xml:space="preserve">, the </w:t>
      </w:r>
      <w:r w:rsidR="001E5D2D">
        <w:rPr>
          <w:rFonts w:hAnsiTheme="minorHAnsi" w:cstheme="minorHAnsi"/>
        </w:rPr>
        <w:t>Client</w:t>
      </w:r>
      <w:r>
        <w:rPr>
          <w:rFonts w:hAnsiTheme="minorHAnsi" w:cstheme="minorHAnsi"/>
        </w:rPr>
        <w:t>’s</w:t>
      </w:r>
      <w:r w:rsidRPr="0057000B">
        <w:rPr>
          <w:rFonts w:hAnsiTheme="minorHAnsi" w:cstheme="minorHAnsi"/>
        </w:rPr>
        <w:t xml:space="preserve"> directions and the terms of this Agreement</w:t>
      </w:r>
      <w:r w:rsidRPr="00431AA7">
        <w:t xml:space="preserve"> </w:t>
      </w:r>
      <w:r w:rsidRPr="00431AA7">
        <w:rPr>
          <w:rFonts w:hAnsiTheme="minorHAnsi" w:cstheme="minorHAnsi"/>
        </w:rPr>
        <w:t>including the Licence</w:t>
      </w:r>
      <w:r>
        <w:rPr>
          <w:rFonts w:hAnsiTheme="minorHAnsi" w:cstheme="minorHAnsi"/>
        </w:rPr>
        <w:t xml:space="preserve"> where applicable</w:t>
      </w:r>
      <w:r w:rsidRPr="0057000B">
        <w:rPr>
          <w:rFonts w:hAnsiTheme="minorHAnsi" w:cstheme="minorHAnsi"/>
        </w:rPr>
        <w:t>;</w:t>
      </w:r>
    </w:p>
    <w:p w14:paraId="3C4FFB8E" w14:textId="5A66B7CA"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comply with and implement any policies, guidelines and/or any project governance protocols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and notified to the Contractor in writing;</w:t>
      </w:r>
    </w:p>
    <w:p w14:paraId="6372548B" w14:textId="3A8D1DB2"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comply with all local security and health and safety arrangements as notified to it by the </w:t>
      </w:r>
      <w:r w:rsidR="001E5D2D">
        <w:rPr>
          <w:rFonts w:hAnsiTheme="minorHAnsi" w:cstheme="minorHAnsi"/>
        </w:rPr>
        <w:t>Client</w:t>
      </w:r>
      <w:r w:rsidRPr="0057000B">
        <w:rPr>
          <w:rFonts w:hAnsiTheme="minorHAnsi" w:cstheme="minorHAnsi"/>
        </w:rPr>
        <w:t xml:space="preserve">; </w:t>
      </w:r>
    </w:p>
    <w:p w14:paraId="34225028" w14:textId="33A5F8AB"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provide the Services in accordance with good industry practice and comply with</w:t>
      </w:r>
      <w:r>
        <w:rPr>
          <w:rFonts w:hAnsiTheme="minorHAnsi" w:cstheme="minorHAnsi"/>
        </w:rPr>
        <w:t xml:space="preserve"> the </w:t>
      </w:r>
      <w:r w:rsidRPr="00C26FFB">
        <w:rPr>
          <w:rFonts w:hAnsiTheme="minorHAnsi" w:cstheme="minorHAnsi"/>
        </w:rPr>
        <w:t>Department of Education Technical Note Guidance </w:t>
      </w:r>
      <w:hyperlink r:id="rId64" w:history="1">
        <w:r w:rsidR="002B215B" w:rsidRPr="002B215B">
          <w:rPr>
            <w:rStyle w:val="Hyperlink"/>
            <w:rFonts w:asciiTheme="minorHAnsi" w:hAnsiTheme="minorHAnsi" w:cstheme="minorHAnsi"/>
            <w:b/>
            <w:bCs/>
            <w:szCs w:val="22"/>
            <w:lang w:val="en-IE"/>
          </w:rPr>
          <w:t>SDG02 TN-06</w:t>
        </w:r>
      </w:hyperlink>
      <w:r>
        <w:t xml:space="preserve"> and </w:t>
      </w:r>
      <w:r w:rsidRPr="0057000B">
        <w:rPr>
          <w:rFonts w:hAnsiTheme="minorHAnsi" w:cstheme="minorHAnsi"/>
        </w:rPr>
        <w:t xml:space="preserve">all applicable laws including but not limited to all obligations in the field of environmental, </w:t>
      </w:r>
      <w:r w:rsidRPr="00431AA7">
        <w:rPr>
          <w:rFonts w:hAnsiTheme="minorHAnsi" w:cstheme="minorHAnsi"/>
        </w:rPr>
        <w:t xml:space="preserve">health &amp; safety, hygiene and food </w:t>
      </w:r>
      <w:r>
        <w:rPr>
          <w:rFonts w:hAnsiTheme="minorHAnsi" w:cstheme="minorHAnsi"/>
        </w:rPr>
        <w:t xml:space="preserve">legislation, </w:t>
      </w:r>
      <w:r w:rsidRPr="0057000B">
        <w:rPr>
          <w:rFonts w:hAnsiTheme="minorHAnsi" w:cstheme="minorHAnsi"/>
        </w:rPr>
        <w:t>social and labour law that apply at the place where the Services are provided, that have been established by EU law, national law, collective agreements and by international, environmental, social and labour law listed in Schedule 7 of the European Union (Award of Public Authority Contracts) Regulations 2016 (Statutory Instrument 284 of 2016) (the “Regulations”) . The Contractor shall be responsible for compliance with all statutory requirements of an employer and without prejudice to the generality of the foregoing shall be solely responsible in law for the employment, remuneration, taxes, immigration and work permits of all personnel retained for the purposes of complying with this Agreement; and</w:t>
      </w:r>
    </w:p>
    <w:p w14:paraId="37B217FB" w14:textId="76416DCD" w:rsidR="00AF038B" w:rsidRPr="0057000B" w:rsidRDefault="00AF038B" w:rsidP="00630721">
      <w:pPr>
        <w:ind w:left="1134" w:hanging="567"/>
        <w:jc w:val="both"/>
        <w:rPr>
          <w:rFonts w:hAnsiTheme="minorHAnsi" w:cstheme="minorHAnsi"/>
        </w:rPr>
      </w:pPr>
      <w:r>
        <w:rPr>
          <w:rFonts w:hAnsiTheme="minorHAnsi" w:cstheme="minorHAnsi"/>
        </w:rPr>
        <w:t>5.</w:t>
      </w:r>
      <w:r>
        <w:rPr>
          <w:rFonts w:hAnsiTheme="minorHAnsi" w:cstheme="minorHAnsi"/>
        </w:rPr>
        <w:tab/>
      </w:r>
      <w:r w:rsidRPr="001E5D2D">
        <w:rPr>
          <w:rFonts w:hAnsiTheme="minorHAnsi" w:cstheme="minorHAnsi"/>
        </w:rPr>
        <w:t>ensure that the Services are carried out by suitably qualified personnel.</w:t>
      </w:r>
      <w:bookmarkStart w:id="17" w:name="_Hlk491159751"/>
      <w:r w:rsidRPr="0057000B">
        <w:rPr>
          <w:rFonts w:hAnsiTheme="minorHAnsi" w:cstheme="minorHAnsi"/>
        </w:rPr>
        <w:t xml:space="preserve"> </w:t>
      </w:r>
    </w:p>
    <w:bookmarkEnd w:id="17"/>
    <w:p w14:paraId="464ED5C5" w14:textId="2485E45F"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The Contractor is deemed to be the prime contractor under this </w:t>
      </w:r>
      <w:proofErr w:type="gramStart"/>
      <w:r w:rsidRPr="0057000B">
        <w:rPr>
          <w:rFonts w:hAnsiTheme="minorHAnsi" w:cstheme="minorHAnsi"/>
        </w:rPr>
        <w:t>Agreement</w:t>
      </w:r>
      <w:proofErr w:type="gramEnd"/>
      <w:r w:rsidRPr="0057000B">
        <w:rPr>
          <w:rFonts w:hAnsiTheme="minorHAnsi" w:cstheme="minorHAnsi"/>
        </w:rPr>
        <w:t xml:space="preserve"> and the Contractor assumes full responsibility for the discharge of all obligations under this Agreement and shall assume all the duties, responsibilities and obligations associated with the position of prime contractor. The Contractor as prime contractor under the Tender hereby assumes liability for its subcontractors and shall ensure that its subcontractors shall comply in all respects with the relevant terms of this Agreement, including but not limited to clause 1B(4) above, to the extent that it or they are retained by the Contractor. Subject to clause 14, the Contractor shall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soon as possible of any changes to the name, contact details and legal representatives of its subcontractors.</w:t>
      </w:r>
    </w:p>
    <w:p w14:paraId="596BBB62" w14:textId="20EA2F0C"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Without prejudice to clause 1C,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becomes aware that any of the exclusion grounds set out in Regulation 57 of the Regulations apply to any subcontractor,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reserves the right to require the Contractor to immediately replace such </w:t>
      </w:r>
      <w:proofErr w:type="gramStart"/>
      <w:r w:rsidRPr="0057000B">
        <w:rPr>
          <w:rFonts w:hAnsiTheme="minorHAnsi" w:cstheme="minorHAnsi"/>
        </w:rPr>
        <w:t>Subcontractor</w:t>
      </w:r>
      <w:proofErr w:type="gramEnd"/>
      <w:r w:rsidRPr="0057000B">
        <w:rPr>
          <w:rFonts w:hAnsiTheme="minorHAnsi" w:cstheme="minorHAnsi"/>
        </w:rPr>
        <w:t xml:space="preserve"> and the Contractor shall comply with such requirement. The Contractor shall include in every sub-contract a right for the Contractor to terminate the sub-contract where any of the exclusion </w:t>
      </w:r>
      <w:r w:rsidRPr="0057000B">
        <w:rPr>
          <w:rFonts w:hAnsiTheme="minorHAnsi" w:cstheme="minorHAnsi"/>
        </w:rPr>
        <w:lastRenderedPageBreak/>
        <w:t xml:space="preserve">grounds </w:t>
      </w:r>
      <w:bookmarkStart w:id="18" w:name="_Hlk491159818"/>
      <w:r w:rsidRPr="0057000B">
        <w:rPr>
          <w:rFonts w:hAnsiTheme="minorHAnsi" w:cstheme="minorHAnsi"/>
        </w:rPr>
        <w:t>or any of the circumstances set forth in Regulation 73 of the Regulations</w:t>
      </w:r>
      <w:bookmarkEnd w:id="18"/>
      <w:r w:rsidRPr="0057000B">
        <w:rPr>
          <w:rFonts w:hAnsiTheme="minorHAnsi" w:cstheme="minorHAnsi"/>
        </w:rPr>
        <w:t xml:space="preserve"> apply to the subcontractor and a requirement that the subcontractor, in turn, includes a provision having the same effect in any sub-contract which it awards.</w:t>
      </w:r>
    </w:p>
    <w:p w14:paraId="1500901F" w14:textId="5A810284"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During this Agreement, the Contractor shall be an independent contractor and not the employee of the</w:t>
      </w:r>
      <w:r>
        <w:rPr>
          <w:rFonts w:hAnsiTheme="minorHAnsi" w:cstheme="minorHAnsi"/>
        </w:rPr>
        <w:t xml:space="preserve"> </w:t>
      </w:r>
      <w:r w:rsidR="001E5D2D">
        <w:rPr>
          <w:rFonts w:hAnsiTheme="minorHAnsi" w:cstheme="minorHAnsi"/>
        </w:rPr>
        <w:t>Client</w:t>
      </w:r>
      <w:r w:rsidRPr="0057000B">
        <w:rPr>
          <w:rFonts w:hAnsiTheme="minorHAnsi" w:cstheme="minorHAnsi"/>
        </w:rPr>
        <w:t>.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any purposes whatsoever.</w:t>
      </w:r>
    </w:p>
    <w:p w14:paraId="51A5AFDB" w14:textId="48EAF226"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acknowledges that the Contractor may from time to time be dependent 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facilitate the Contractor in the carrying out of its duties under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use its reasonable endeavours to so facilitate the Contractor within the timescales and in the manner agreed by it in writing in accordance with clause 10.</w:t>
      </w:r>
    </w:p>
    <w:p w14:paraId="52A4A652" w14:textId="6E1645F2" w:rsidR="00165B17" w:rsidRDefault="00AF038B" w:rsidP="00165B17">
      <w:pPr>
        <w:shd w:val="clear" w:color="auto" w:fill="FFFFFF" w:themeFill="background1"/>
        <w:ind w:left="567" w:hanging="567"/>
        <w:jc w:val="both"/>
        <w:rPr>
          <w:rFonts w:hAnsiTheme="minorHAnsi" w:cstheme="minorHAnsi"/>
        </w:rPr>
      </w:pPr>
      <w:r w:rsidRPr="0057000B">
        <w:rPr>
          <w:rFonts w:hAnsiTheme="minorHAnsi" w:cstheme="minorHAnsi"/>
        </w:rPr>
        <w:t>G.</w:t>
      </w:r>
      <w:r w:rsidRPr="0057000B">
        <w:rPr>
          <w:rFonts w:hAnsiTheme="minorHAnsi" w:cstheme="minorHAnsi"/>
        </w:rPr>
        <w:tab/>
      </w:r>
      <w:r w:rsidR="00165B17" w:rsidRPr="00AE109E">
        <w:rPr>
          <w:rFonts w:hAnsiTheme="minorHAnsi" w:cstheme="minorHAnsi"/>
        </w:rPr>
        <w:t>The successful Tenderer agrees that any information relating to this Agreement and / or the performance of this Agreement may be passed by the Contracting Authority to the Department of Education and Youth (“DEY”), Department of Health (</w:t>
      </w:r>
      <w:r w:rsidR="008B0735">
        <w:rPr>
          <w:rFonts w:hAnsiTheme="minorHAnsi" w:cstheme="minorHAnsi"/>
        </w:rPr>
        <w:t>“</w:t>
      </w:r>
      <w:r w:rsidR="00165B17" w:rsidRPr="00AE109E">
        <w:rPr>
          <w:rFonts w:hAnsiTheme="minorHAnsi" w:cstheme="minorHAnsi"/>
        </w:rPr>
        <w:t>DOH</w:t>
      </w:r>
      <w:r w:rsidR="008B0735">
        <w:rPr>
          <w:rFonts w:hAnsiTheme="minorHAnsi" w:cstheme="minorHAnsi"/>
        </w:rPr>
        <w:t>”</w:t>
      </w:r>
      <w:r w:rsidR="00165B17" w:rsidRPr="00AE109E">
        <w:rPr>
          <w:rFonts w:hAnsiTheme="minorHAnsi" w:cstheme="minorHAnsi"/>
        </w:rPr>
        <w:t>) or the Department of Social Protection (“DSP”) and that DEY, DOH or DSP may use this information in the analysis and reporting of the provision of the Services and the food provided, including for the preparation and publishing of reports and guidelines.</w:t>
      </w:r>
    </w:p>
    <w:p w14:paraId="409DDDE2" w14:textId="7CA5C421" w:rsidR="00AF038B" w:rsidRPr="0057000B" w:rsidRDefault="00165B17" w:rsidP="00165B17">
      <w:pPr>
        <w:shd w:val="clear" w:color="auto" w:fill="FFFFFF" w:themeFill="background1"/>
        <w:ind w:left="567" w:hanging="567"/>
        <w:jc w:val="both"/>
        <w:rPr>
          <w:rFonts w:hAnsiTheme="minorHAnsi" w:cstheme="minorHAnsi"/>
        </w:rPr>
      </w:pPr>
      <w:r>
        <w:rPr>
          <w:rFonts w:hAnsiTheme="minorHAnsi" w:cstheme="minorHAnsi"/>
        </w:rPr>
        <w:t>H.</w:t>
      </w:r>
      <w:r w:rsidR="00AF038B" w:rsidRPr="0057000B">
        <w:rPr>
          <w:rFonts w:hAnsiTheme="minorHAnsi" w:cstheme="minorHAnsi"/>
        </w:rPr>
        <w:tab/>
      </w:r>
      <w:r w:rsidR="00AF038B" w:rsidRPr="00522423">
        <w:rPr>
          <w:rFonts w:hAnsiTheme="minorHAnsi" w:cstheme="minorHAnsi"/>
        </w:rPr>
        <w:t xml:space="preserve">The Contractor shall comply with all applicable obligations arising pursuant to the European Communities (Protection of Employees’ Rights on Transfer of Undertakings) Regulations 2003 (S.I. No. 131 of 2003) and Council Directive 2001/23/EC (together the “TUPE Regulations”) and failure to so comply shall constitute a serious breach of this Agreement. The Contractor shall indemnify, save harmless and keep the </w:t>
      </w:r>
      <w:r w:rsidR="001E5D2D">
        <w:rPr>
          <w:rFonts w:hAnsiTheme="minorHAnsi" w:cstheme="minorHAnsi"/>
        </w:rPr>
        <w:t>Client</w:t>
      </w:r>
      <w:r w:rsidR="00AF038B" w:rsidRPr="00522423">
        <w:rPr>
          <w:rFonts w:hAnsiTheme="minorHAnsi" w:cstheme="minorHAnsi"/>
        </w:rPr>
        <w:t xml:space="preserve"> indemnified from and against any claim arising or loss or costs incurred as a result of its failure or incapacity to fulfil its obligation under the said TUPE Regulations.</w:t>
      </w:r>
      <w:r w:rsidR="00AF038B" w:rsidRPr="0057000B">
        <w:rPr>
          <w:rFonts w:hAnsiTheme="minorHAnsi" w:cstheme="minorHAnsi"/>
        </w:rPr>
        <w:tab/>
        <w:t xml:space="preserve"> </w:t>
      </w:r>
    </w:p>
    <w:p w14:paraId="0355F28F" w14:textId="77777777" w:rsidR="00AF038B" w:rsidRPr="00630721" w:rsidRDefault="00AF038B" w:rsidP="00630721">
      <w:pPr>
        <w:pStyle w:val="Heading2"/>
      </w:pPr>
      <w:bookmarkStart w:id="19" w:name="_Toc177720937"/>
      <w:r w:rsidRPr="00630721">
        <w:t>2.</w:t>
      </w:r>
      <w:r w:rsidRPr="00630721">
        <w:tab/>
        <w:t>KEY PERSONNEL</w:t>
      </w:r>
      <w:bookmarkEnd w:id="19"/>
      <w:r w:rsidRPr="00630721">
        <w:t xml:space="preserve"> </w:t>
      </w:r>
    </w:p>
    <w:p w14:paraId="1347080E" w14:textId="04D05E19" w:rsidR="00AF038B" w:rsidRPr="00522423" w:rsidRDefault="00AF038B" w:rsidP="00AF038B">
      <w:pPr>
        <w:jc w:val="both"/>
        <w:rPr>
          <w:rFonts w:hAnsiTheme="minorHAnsi" w:cstheme="minorHAnsi"/>
        </w:rPr>
      </w:pPr>
      <w:r w:rsidRPr="00522423">
        <w:rPr>
          <w:rFonts w:hAnsiTheme="minorHAnsi" w:cstheme="minorHAnsi"/>
        </w:rPr>
        <w:t xml:space="preserve">The Contractor undertakes and acknowledges that it is responsible for ensuring that all key personnel as specified in the </w:t>
      </w:r>
      <w:r>
        <w:rPr>
          <w:rFonts w:hAnsiTheme="minorHAnsi" w:cstheme="minorHAnsi"/>
        </w:rPr>
        <w:t>Tender</w:t>
      </w:r>
      <w:r w:rsidRPr="00522423">
        <w:rPr>
          <w:rFonts w:hAnsiTheme="minorHAnsi" w:cstheme="minorHAnsi"/>
        </w:rPr>
        <w:t xml:space="preserve"> </w:t>
      </w:r>
      <w:r>
        <w:rPr>
          <w:rFonts w:hAnsiTheme="minorHAnsi" w:cstheme="minorHAnsi"/>
        </w:rPr>
        <w:t xml:space="preserve">including the </w:t>
      </w:r>
      <w:r w:rsidRPr="00824024">
        <w:rPr>
          <w:rFonts w:hAnsiTheme="minorHAnsi" w:cstheme="minorHAnsi"/>
        </w:rPr>
        <w:t>Key Account Manager</w:t>
      </w:r>
      <w:r>
        <w:rPr>
          <w:rFonts w:hAnsiTheme="minorHAnsi" w:cstheme="minorHAnsi"/>
        </w:rPr>
        <w:t xml:space="preserve"> (KAM)</w:t>
      </w:r>
      <w:r w:rsidRPr="00522423">
        <w:rPr>
          <w:rFonts w:hAnsiTheme="minorHAnsi" w:cstheme="minorHAnsi"/>
        </w:rPr>
        <w:t xml:space="preserve"> </w:t>
      </w:r>
      <w:r>
        <w:rPr>
          <w:rFonts w:hAnsiTheme="minorHAnsi" w:cstheme="minorHAnsi"/>
        </w:rPr>
        <w:t xml:space="preserve">and </w:t>
      </w:r>
      <w:r w:rsidRPr="00BE72BA">
        <w:rPr>
          <w:rFonts w:hAnsiTheme="minorHAnsi" w:cstheme="minorHAnsi"/>
        </w:rPr>
        <w:t xml:space="preserve">nominated back-up </w:t>
      </w:r>
      <w:r w:rsidR="008B0735" w:rsidRPr="00BE72BA">
        <w:rPr>
          <w:rFonts w:hAnsiTheme="minorHAnsi" w:cstheme="minorHAnsi"/>
        </w:rPr>
        <w:t xml:space="preserve">KAM </w:t>
      </w:r>
      <w:r w:rsidR="008B0735">
        <w:rPr>
          <w:rFonts w:hAnsiTheme="minorHAnsi" w:cstheme="minorHAnsi"/>
        </w:rPr>
        <w:t>(</w:t>
      </w:r>
      <w:r w:rsidRPr="00522423">
        <w:rPr>
          <w:rFonts w:hAnsiTheme="minorHAnsi" w:cstheme="minorHAnsi"/>
        </w:rPr>
        <w:t xml:space="preserve">“Key Personnel”), assigned by it to provide the Services shall be available for the Term of this Agreement. The Contractor acknowledges that the Key Personnel are essential to the proper provision of the Services to the </w:t>
      </w:r>
      <w:r w:rsidR="001E5D2D">
        <w:rPr>
          <w:rFonts w:hAnsiTheme="minorHAnsi" w:cstheme="minorHAnsi"/>
        </w:rPr>
        <w:t>Client</w:t>
      </w:r>
      <w:r w:rsidRPr="00522423">
        <w:rPr>
          <w:rFonts w:hAnsiTheme="minorHAnsi" w:cstheme="minorHAnsi"/>
        </w:rPr>
        <w:t xml:space="preserve">. In the event that any of the Key Personnel assigned by the Contractor to provide the Services under this Agreement becomes unable to provide the Services for whatever reason then, the Contractor acknowledges and undertakes that it shall immediately notify the </w:t>
      </w:r>
      <w:r w:rsidR="001E5D2D">
        <w:rPr>
          <w:rFonts w:hAnsiTheme="minorHAnsi" w:cstheme="minorHAnsi"/>
        </w:rPr>
        <w:t>Client</w:t>
      </w:r>
      <w:r w:rsidRPr="00522423">
        <w:rPr>
          <w:rFonts w:hAnsiTheme="minorHAnsi" w:cstheme="minorHAnsi"/>
        </w:rPr>
        <w:t xml:space="preserve"> in writing of the inability of any Key Personnel and replace that person with a person of equivalent experience and expertise (“Replacement Personnel”). The Contractor shall provide to the </w:t>
      </w:r>
      <w:r w:rsidR="001E5D2D">
        <w:rPr>
          <w:rFonts w:hAnsiTheme="minorHAnsi" w:cstheme="minorHAnsi"/>
        </w:rPr>
        <w:t>Client</w:t>
      </w:r>
      <w:r w:rsidRPr="00522423">
        <w:rPr>
          <w:rFonts w:hAnsiTheme="minorHAnsi" w:cstheme="minorHAnsi"/>
        </w:rPr>
        <w:t xml:space="preserve"> such details as the </w:t>
      </w:r>
      <w:r w:rsidR="001E5D2D">
        <w:rPr>
          <w:rFonts w:hAnsiTheme="minorHAnsi" w:cstheme="minorHAnsi"/>
        </w:rPr>
        <w:t>Client</w:t>
      </w:r>
      <w:r w:rsidRPr="00522423">
        <w:rPr>
          <w:rFonts w:hAnsiTheme="minorHAnsi" w:cstheme="minorHAnsi"/>
        </w:rPr>
        <w:t xml:space="preserve"> may reasonably require in writing regarding any Replacement Personnel. The </w:t>
      </w:r>
      <w:r w:rsidR="001E5D2D">
        <w:rPr>
          <w:rFonts w:hAnsiTheme="minorHAnsi" w:cstheme="minorHAnsi"/>
        </w:rPr>
        <w:t>Client</w:t>
      </w:r>
      <w:r w:rsidRPr="00522423">
        <w:rPr>
          <w:rFonts w:hAnsiTheme="minorHAnsi" w:cstheme="minorHAnsi"/>
        </w:rPr>
        <w:t xml:space="preserve"> shall have absolute discretion as to the suitability of any proposed Replacement Personnel. </w:t>
      </w:r>
    </w:p>
    <w:p w14:paraId="270CCC17" w14:textId="77777777" w:rsidR="00AF038B" w:rsidRDefault="00AF038B" w:rsidP="00AF038B">
      <w:pPr>
        <w:jc w:val="both"/>
        <w:rPr>
          <w:rFonts w:hAnsiTheme="minorHAnsi" w:cstheme="minorHAnsi"/>
        </w:rPr>
      </w:pPr>
    </w:p>
    <w:p w14:paraId="30FE6161" w14:textId="77777777" w:rsidR="00AF038B" w:rsidRDefault="00AF038B" w:rsidP="00AF038B">
      <w:pPr>
        <w:jc w:val="both"/>
        <w:rPr>
          <w:rFonts w:hAnsiTheme="minorHAnsi" w:cstheme="minorHAnsi"/>
        </w:rPr>
      </w:pPr>
    </w:p>
    <w:p w14:paraId="29EA839B" w14:textId="77777777" w:rsidR="00AF038B" w:rsidRDefault="00AF038B" w:rsidP="00AF038B">
      <w:pPr>
        <w:jc w:val="both"/>
        <w:rPr>
          <w:rFonts w:hAnsiTheme="minorHAnsi" w:cstheme="minorHAnsi"/>
        </w:rPr>
      </w:pPr>
    </w:p>
    <w:p w14:paraId="24C7A215" w14:textId="77777777" w:rsidR="00AF038B" w:rsidRPr="0057000B" w:rsidRDefault="00AF038B" w:rsidP="00AF038B">
      <w:pPr>
        <w:jc w:val="both"/>
        <w:rPr>
          <w:rFonts w:hAnsiTheme="minorHAnsi" w:cstheme="minorHAnsi"/>
        </w:rPr>
      </w:pPr>
    </w:p>
    <w:p w14:paraId="19A1D221" w14:textId="77777777" w:rsidR="00AF038B" w:rsidRPr="00630721" w:rsidRDefault="00AF038B" w:rsidP="00630721">
      <w:pPr>
        <w:pStyle w:val="Heading2"/>
      </w:pPr>
      <w:bookmarkStart w:id="20" w:name="_Toc177720938"/>
      <w:r w:rsidRPr="00630721">
        <w:lastRenderedPageBreak/>
        <w:t>3.</w:t>
      </w:r>
      <w:r w:rsidRPr="00630721">
        <w:tab/>
        <w:t>PAYMENT</w:t>
      </w:r>
      <w:bookmarkEnd w:id="20"/>
    </w:p>
    <w:p w14:paraId="7006EEF0" w14:textId="65A078EA"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Subject to the provisions of this clause 3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pay and discharge the Charges (plus any applicable VAT), in the manner (including as to timing) specified at Schedule C. Invoicing arrangements shall be on such terms as may be agreed between the Parties.</w:t>
      </w:r>
    </w:p>
    <w:p w14:paraId="55095ACE"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Discharge of the Charges is subject to:</w:t>
      </w:r>
    </w:p>
    <w:p w14:paraId="62ED8725"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Compliance by the Contractor with the provisions of this Agreement</w:t>
      </w:r>
      <w:r>
        <w:rPr>
          <w:rFonts w:hAnsiTheme="minorHAnsi" w:cstheme="minorHAnsi"/>
        </w:rPr>
        <w:t xml:space="preserve">, and the Licence as applicable, </w:t>
      </w:r>
      <w:r w:rsidRPr="0057000B">
        <w:rPr>
          <w:rFonts w:hAnsiTheme="minorHAnsi" w:cstheme="minorHAnsi"/>
        </w:rPr>
        <w:t>including</w:t>
      </w:r>
      <w:r>
        <w:rPr>
          <w:rFonts w:hAnsiTheme="minorHAnsi" w:cstheme="minorHAnsi"/>
        </w:rPr>
        <w:t xml:space="preserve"> </w:t>
      </w:r>
      <w:r w:rsidRPr="0057000B">
        <w:rPr>
          <w:rFonts w:hAnsiTheme="minorHAnsi" w:cstheme="minorHAnsi"/>
        </w:rPr>
        <w:t xml:space="preserve">but not limited to any milestones, compliance schedules and/or operational protocols in place pursuant to clause 10A </w:t>
      </w:r>
      <w:r>
        <w:rPr>
          <w:rFonts w:hAnsiTheme="minorHAnsi" w:cstheme="minorHAnsi"/>
        </w:rPr>
        <w:t xml:space="preserve">of this Agreement </w:t>
      </w:r>
      <w:r w:rsidRPr="0057000B">
        <w:rPr>
          <w:rFonts w:hAnsiTheme="minorHAnsi" w:cstheme="minorHAnsi"/>
        </w:rPr>
        <w:t>from time to time;</w:t>
      </w:r>
    </w:p>
    <w:p w14:paraId="4D668F60" w14:textId="6603F830"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furnishing by the Contractor of a valid invoice and such supporting documentation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w:t>
      </w:r>
      <w:r>
        <w:rPr>
          <w:rFonts w:hAnsiTheme="minorHAnsi" w:cstheme="minorHAnsi"/>
        </w:rPr>
        <w:t xml:space="preserve">, including valid and accurate </w:t>
      </w:r>
      <w:r w:rsidRPr="00471E1E">
        <w:t>delivery docket</w:t>
      </w:r>
      <w:r>
        <w:t>s</w:t>
      </w:r>
      <w:r w:rsidRPr="0057000B">
        <w:rPr>
          <w:rFonts w:hAnsiTheme="minorHAnsi" w:cstheme="minorHAnsi"/>
        </w:rPr>
        <w:t>. Any Contractor pre-printed terms and conditions are hereby disallowed;</w:t>
      </w:r>
    </w:p>
    <w:p w14:paraId="72973628" w14:textId="42F29663"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Invoices being submitted to the</w:t>
      </w:r>
      <w:r>
        <w:rPr>
          <w:rFonts w:hAnsiTheme="minorHAnsi" w:cstheme="minorHAnsi"/>
        </w:rPr>
        <w:t xml:space="preserve"> </w:t>
      </w:r>
      <w:r w:rsidR="001E5D2D">
        <w:rPr>
          <w:rFonts w:hAnsiTheme="minorHAnsi" w:cstheme="minorHAnsi"/>
        </w:rPr>
        <w:t>Client</w:t>
      </w:r>
      <w:r>
        <w:rPr>
          <w:rFonts w:hAnsiTheme="minorHAnsi" w:cstheme="minorHAnsi"/>
        </w:rPr>
        <w:t>’s</w:t>
      </w:r>
      <w:r w:rsidRPr="0057000B">
        <w:rPr>
          <w:rFonts w:hAnsiTheme="minorHAnsi" w:cstheme="minorHAnsi"/>
        </w:rPr>
        <w:t xml:space="preserve"> Contact (as set out in this Agreement or such other alternative contact as may be agreed between the Parties). Payment is subject to any rights reserved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any other provision of this Agreement; </w:t>
      </w:r>
    </w:p>
    <w:p w14:paraId="2E058608" w14:textId="20CC47A5"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being in possession of the Contractor’s current Tax Clearance Certificate. The Contractor shall comply with all EU and domestic taxation law and requirements</w:t>
      </w:r>
      <w:r>
        <w:rPr>
          <w:rFonts w:hAnsiTheme="minorHAnsi" w:cstheme="minorHAnsi"/>
        </w:rPr>
        <w:t xml:space="preserve">; and </w:t>
      </w:r>
    </w:p>
    <w:p w14:paraId="24F3B128" w14:textId="77777777" w:rsidR="00AF038B" w:rsidRPr="0057000B" w:rsidRDefault="00AF038B" w:rsidP="00AF038B">
      <w:pPr>
        <w:ind w:left="1134" w:hanging="567"/>
        <w:jc w:val="both"/>
        <w:rPr>
          <w:rFonts w:hAnsiTheme="minorHAnsi" w:cstheme="minorHAnsi"/>
        </w:rPr>
      </w:pPr>
      <w:r>
        <w:rPr>
          <w:rFonts w:hAnsiTheme="minorHAnsi" w:cstheme="minorHAnsi"/>
        </w:rPr>
        <w:t>5.</w:t>
      </w:r>
      <w:r>
        <w:rPr>
          <w:rFonts w:hAnsiTheme="minorHAnsi" w:cstheme="minorHAnsi"/>
        </w:rPr>
        <w:tab/>
        <w:t>Payment by the Contractor of the Licence Fee, if applicable.</w:t>
      </w:r>
    </w:p>
    <w:p w14:paraId="33E0139D" w14:textId="4AD0E76B"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European Communities (Late Payment in Commercial Transactions) Regulations, 2012 shall apply to all payments. Incorrect invoices will be returned for correction with consequential effects on the due date of payment.</w:t>
      </w:r>
      <w:r>
        <w:rPr>
          <w:rFonts w:hAnsiTheme="minorHAnsi" w:cstheme="minorHAnsi"/>
        </w:rPr>
        <w:t xml:space="preserve"> </w:t>
      </w:r>
      <w:r w:rsidRPr="004C78E5">
        <w:rPr>
          <w:rFonts w:hAnsiTheme="minorHAnsi" w:cstheme="minorHAnsi"/>
        </w:rPr>
        <w:t xml:space="preserve">For the avoidance of doubt an invalid invoice or incorrect invoice is one which has not been </w:t>
      </w:r>
      <w:r>
        <w:rPr>
          <w:rFonts w:hAnsiTheme="minorHAnsi" w:cstheme="minorHAnsi"/>
        </w:rPr>
        <w:t xml:space="preserve">generated or submitted in accordance with </w:t>
      </w:r>
      <w:r w:rsidRPr="004C78E5">
        <w:rPr>
          <w:rFonts w:hAnsiTheme="minorHAnsi" w:cstheme="minorHAnsi"/>
        </w:rPr>
        <w:t>the terms of this Agreement</w:t>
      </w:r>
      <w:r>
        <w:rPr>
          <w:rFonts w:hAnsiTheme="minorHAnsi" w:cstheme="minorHAnsi"/>
        </w:rPr>
        <w:t xml:space="preserve">, including but not limited to </w:t>
      </w:r>
      <w:r w:rsidRPr="004C78E5">
        <w:rPr>
          <w:rFonts w:hAnsiTheme="minorHAnsi" w:cstheme="minorHAnsi"/>
        </w:rPr>
        <w:t xml:space="preserve">deviations from </w:t>
      </w:r>
      <w:r>
        <w:rPr>
          <w:rFonts w:hAnsiTheme="minorHAnsi" w:cstheme="minorHAnsi"/>
        </w:rPr>
        <w:t xml:space="preserve">the </w:t>
      </w:r>
      <w:r w:rsidRPr="004C78E5">
        <w:rPr>
          <w:rFonts w:hAnsiTheme="minorHAnsi" w:cstheme="minorHAnsi"/>
        </w:rPr>
        <w:t xml:space="preserve">agreed </w:t>
      </w:r>
      <w:r>
        <w:rPr>
          <w:rFonts w:hAnsiTheme="minorHAnsi" w:cstheme="minorHAnsi"/>
        </w:rPr>
        <w:t xml:space="preserve">payment </w:t>
      </w:r>
      <w:r w:rsidRPr="004C78E5">
        <w:rPr>
          <w:rFonts w:hAnsiTheme="minorHAnsi" w:cstheme="minorHAnsi"/>
        </w:rPr>
        <w:t xml:space="preserve">rate, </w:t>
      </w:r>
      <w:r>
        <w:rPr>
          <w:rFonts w:hAnsiTheme="minorHAnsi" w:cstheme="minorHAnsi"/>
        </w:rPr>
        <w:t xml:space="preserve">inaccurate or insufficient delivery dockets vouching the number of meals in respect of which payment is sought, and/or which seeks </w:t>
      </w:r>
      <w:r w:rsidRPr="004C78E5">
        <w:rPr>
          <w:rFonts w:hAnsiTheme="minorHAnsi" w:cstheme="minorHAnsi"/>
        </w:rPr>
        <w:t xml:space="preserve">payment of any other or additional sum </w:t>
      </w:r>
      <w:r>
        <w:rPr>
          <w:rFonts w:hAnsiTheme="minorHAnsi" w:cstheme="minorHAnsi"/>
        </w:rPr>
        <w:t>over and above the agreed Fees</w:t>
      </w:r>
      <w:r w:rsidRPr="004C78E5">
        <w:rPr>
          <w:rFonts w:hAnsiTheme="minorHAnsi" w:cstheme="minorHAnsi"/>
        </w:rPr>
        <w:t>. Any such invoice shall automatically be deemed not to be a valid invoice and will be rejected and returned for correction.</w:t>
      </w:r>
    </w:p>
    <w:p w14:paraId="365D3DD6" w14:textId="69B86120"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Wherever under this Agreement any sum of money is recoverable from or payable by the Contractor (including any sum which the Contractor is liable to pay to the </w:t>
      </w:r>
      <w:r w:rsidR="001E5D2D">
        <w:rPr>
          <w:rFonts w:hAnsiTheme="minorHAnsi" w:cstheme="minorHAnsi"/>
        </w:rPr>
        <w:t>Client</w:t>
      </w:r>
      <w:r>
        <w:rPr>
          <w:rFonts w:hAnsiTheme="minorHAnsi" w:cstheme="minorHAnsi"/>
        </w:rPr>
        <w:t xml:space="preserve"> </w:t>
      </w:r>
      <w:r w:rsidRPr="0057000B">
        <w:rPr>
          <w:rFonts w:hAnsiTheme="minorHAnsi" w:cstheme="minorHAnsi"/>
        </w:rPr>
        <w:t>in respect of any breach of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deduct that sum from any sum then due, or which at any later time may become due to the Contractor under the Agreement or under any other agreement or</w:t>
      </w:r>
      <w:r>
        <w:rPr>
          <w:rFonts w:hAnsiTheme="minorHAnsi" w:cstheme="minorHAnsi"/>
        </w:rPr>
        <w:t xml:space="preserve"> Agreement </w:t>
      </w:r>
      <w:r w:rsidRPr="0057000B">
        <w:rPr>
          <w:rFonts w:hAnsiTheme="minorHAnsi" w:cstheme="minorHAnsi"/>
        </w:rPr>
        <w:t>with the</w:t>
      </w:r>
      <w:r>
        <w:rPr>
          <w:rFonts w:hAnsiTheme="minorHAnsi" w:cstheme="minorHAnsi"/>
        </w:rPr>
        <w:t xml:space="preserve"> </w:t>
      </w:r>
      <w:r w:rsidR="001E5D2D">
        <w:rPr>
          <w:rFonts w:hAnsiTheme="minorHAnsi" w:cstheme="minorHAnsi"/>
        </w:rPr>
        <w:t>Client</w:t>
      </w:r>
      <w:r w:rsidRPr="0057000B">
        <w:rPr>
          <w:rFonts w:hAnsiTheme="minorHAnsi" w:cstheme="minorHAnsi"/>
        </w:rPr>
        <w:t>. Any overpayment by either Party, whether of the Charges or of VAT or otherwise, shall be a sum of money recoverable by the Party who made the overpayment from the Party in receipt of the overpayment.</w:t>
      </w:r>
    </w:p>
    <w:p w14:paraId="3219FF61"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Charges shall include any and all costs or expenses incurred by the Contractor, its employees, servants and agents in the performance of its obligations under this Agreement.</w:t>
      </w:r>
    </w:p>
    <w:p w14:paraId="2A66EE67" w14:textId="1343946B" w:rsidR="00AF038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Charges shall be discharged as provided for in this clause subject to the retention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 accordance with section 523 of the Taxes Consolidation Act, 1997 of any Professional Services Withholding Tax payable to the Contractor. Any and all taxes applicable to the provision of the Services will be the sole responsibility of the Contractor and the Contractor so acknowledges and confirms.</w:t>
      </w:r>
    </w:p>
    <w:p w14:paraId="49D4A7CE" w14:textId="28F965AE"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t xml:space="preserve">Where the Service is not delivered on any school day the Contractor shall not charge the </w:t>
      </w:r>
      <w:r w:rsidR="001E5D2D">
        <w:rPr>
          <w:rFonts w:hAnsiTheme="minorHAnsi" w:cstheme="minorHAnsi"/>
        </w:rPr>
        <w:t>Client</w:t>
      </w:r>
      <w:r>
        <w:rPr>
          <w:rFonts w:hAnsiTheme="minorHAnsi" w:cstheme="minorHAnsi"/>
        </w:rPr>
        <w:t>.</w:t>
      </w:r>
    </w:p>
    <w:p w14:paraId="7E366120" w14:textId="77777777" w:rsidR="00AF038B" w:rsidRPr="00630721" w:rsidRDefault="00AF038B" w:rsidP="00630721">
      <w:pPr>
        <w:pStyle w:val="Heading2"/>
      </w:pPr>
      <w:bookmarkStart w:id="21" w:name="_Toc177720939"/>
      <w:r w:rsidRPr="00630721">
        <w:lastRenderedPageBreak/>
        <w:t>4.</w:t>
      </w:r>
      <w:r w:rsidRPr="00630721">
        <w:tab/>
        <w:t>WARRANTIES, REPRESENTATIONS AND UNDERTAKINGS</w:t>
      </w:r>
      <w:bookmarkEnd w:id="21"/>
    </w:p>
    <w:p w14:paraId="0738F9E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acknowledges, warrants, represents and undertakes that:</w:t>
      </w:r>
    </w:p>
    <w:p w14:paraId="2FD8786D"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 has the authority and right under law to enter into, and to carry out its obligations and responsibilities under this Agreement and to provide the Services hereunder;</w:t>
      </w:r>
    </w:p>
    <w:p w14:paraId="1E90AF16"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it is entering into this Agreement with a full understanding of its material terms and risks and can assume those risks;</w:t>
      </w:r>
    </w:p>
    <w:p w14:paraId="2F99AF64"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it is entering into this Agreement with a full understanding of its obligations regarding </w:t>
      </w:r>
      <w:r w:rsidRPr="00EE2BA9">
        <w:rPr>
          <w:rFonts w:hAnsiTheme="minorHAnsi" w:cstheme="minorHAnsi"/>
        </w:rPr>
        <w:t>health &amp; safety, hygiene and food legislation</w:t>
      </w:r>
      <w:r>
        <w:rPr>
          <w:rFonts w:hAnsiTheme="minorHAnsi" w:cstheme="minorHAnsi"/>
        </w:rPr>
        <w:t>,</w:t>
      </w:r>
      <w:r w:rsidRPr="00EE2BA9">
        <w:rPr>
          <w:rFonts w:hAnsiTheme="minorHAnsi" w:cstheme="minorHAnsi"/>
        </w:rPr>
        <w:t xml:space="preserve"> </w:t>
      </w:r>
      <w:r w:rsidRPr="0057000B">
        <w:rPr>
          <w:rFonts w:hAnsiTheme="minorHAnsi" w:cstheme="minorHAnsi"/>
        </w:rPr>
        <w:t>taxation, employment, social and environmental protection and can assume and fulfilling those obligations;</w:t>
      </w:r>
    </w:p>
    <w:p w14:paraId="35EA6559" w14:textId="470C1270"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it has acquainted itself with and shall comply with all legal requirements or such other laws, recommendations, guidance or practices as may affect the provision of the Services as they apply to the Contractor</w:t>
      </w:r>
      <w:r>
        <w:rPr>
          <w:rFonts w:hAnsiTheme="minorHAnsi" w:cstheme="minorHAnsi"/>
        </w:rPr>
        <w:t xml:space="preserve"> including the </w:t>
      </w:r>
      <w:r w:rsidRPr="00C26FFB">
        <w:rPr>
          <w:rFonts w:hAnsiTheme="minorHAnsi" w:cstheme="minorHAnsi"/>
        </w:rPr>
        <w:t>Department of Education Technical Note Guidance </w:t>
      </w:r>
      <w:hyperlink r:id="rId65" w:history="1">
        <w:r w:rsidR="002B215B" w:rsidRPr="002B215B">
          <w:rPr>
            <w:rStyle w:val="Hyperlink"/>
            <w:rFonts w:asciiTheme="minorHAnsi" w:hAnsiTheme="minorHAnsi" w:cstheme="minorHAnsi"/>
            <w:b/>
            <w:bCs/>
            <w:szCs w:val="22"/>
            <w:lang w:val="en-IE"/>
          </w:rPr>
          <w:t>SDG02 TN-06</w:t>
        </w:r>
      </w:hyperlink>
      <w:r w:rsidRPr="0057000B">
        <w:rPr>
          <w:rFonts w:hAnsiTheme="minorHAnsi" w:cstheme="minorHAnsi"/>
        </w:rPr>
        <w:t>;</w:t>
      </w:r>
    </w:p>
    <w:p w14:paraId="7C3ECEE3" w14:textId="77777777" w:rsidR="00AF038B" w:rsidRPr="0057000B" w:rsidRDefault="00AF038B" w:rsidP="00AF038B">
      <w:pPr>
        <w:ind w:left="1134" w:hanging="567"/>
        <w:jc w:val="both"/>
        <w:rPr>
          <w:rFonts w:hAnsiTheme="minorHAnsi" w:cstheme="minorHAnsi"/>
        </w:rPr>
      </w:pPr>
      <w:r w:rsidRPr="0057000B">
        <w:rPr>
          <w:rFonts w:hAnsiTheme="minorHAnsi" w:cstheme="minorHAnsi"/>
        </w:rPr>
        <w:t>5.</w:t>
      </w:r>
      <w:r w:rsidRPr="0057000B">
        <w:rPr>
          <w:rFonts w:hAnsiTheme="minorHAnsi" w:cstheme="minorHAnsi"/>
        </w:rPr>
        <w:tab/>
        <w:t>it has taken all and any action necessary to ensure that it has the power to execute and enter into this Agreement;</w:t>
      </w:r>
    </w:p>
    <w:p w14:paraId="1093C637" w14:textId="77777777" w:rsidR="00AF038B" w:rsidRPr="0057000B" w:rsidRDefault="00AF038B" w:rsidP="00AF038B">
      <w:pPr>
        <w:ind w:left="1134"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the status of the Contractor, as declared in the “Declaration as to Personal Circumstances of Tenderer” dated </w:t>
      </w:r>
      <w:r w:rsidRPr="00763645">
        <w:rPr>
          <w:rFonts w:hAnsiTheme="minorHAnsi" w:cstheme="minorHAnsi"/>
        </w:rPr>
        <w:t>[</w:t>
      </w:r>
      <w:r w:rsidRPr="00DB42B6">
        <w:rPr>
          <w:rFonts w:hAnsiTheme="minorHAnsi" w:cstheme="minorHAnsi"/>
          <w:color w:val="FF0000"/>
          <w:highlight w:val="yellow"/>
        </w:rPr>
        <w:t>insert date</w:t>
      </w:r>
      <w:r w:rsidRPr="0057000B">
        <w:rPr>
          <w:rFonts w:hAnsiTheme="minorHAnsi" w:cstheme="minorHAnsi"/>
        </w:rPr>
        <w:t>], which confirms that none of the excluding circumstances listed in Regulation 57 of the Regulations apply to the Contractor, remains unchanged;</w:t>
      </w:r>
    </w:p>
    <w:p w14:paraId="1027E741" w14:textId="6052E8FD" w:rsidR="00AF038B" w:rsidRPr="0057000B" w:rsidRDefault="00AF038B" w:rsidP="00AF038B">
      <w:pPr>
        <w:ind w:left="1134" w:hanging="567"/>
        <w:jc w:val="both"/>
        <w:rPr>
          <w:rFonts w:hAnsiTheme="minorHAnsi" w:cstheme="minorHAnsi"/>
        </w:rPr>
      </w:pPr>
      <w:r w:rsidRPr="0057000B">
        <w:rPr>
          <w:rFonts w:hAnsiTheme="minorHAnsi" w:cstheme="minorHAnsi"/>
        </w:rPr>
        <w:t>7.</w:t>
      </w:r>
      <w:r w:rsidRPr="0057000B">
        <w:rPr>
          <w:rFonts w:hAnsiTheme="minorHAnsi" w:cstheme="minorHAnsi"/>
        </w:rPr>
        <w:tab/>
        <w:t>it owns, has obtained or is able to obtain and maintains and retains, valid licences for all Intellectual Property Rights (as defined in clause 6 below) that are necessary for the performance of its obligations under this Agreement and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to obtain the benefit of the Services for its business purposes; </w:t>
      </w:r>
    </w:p>
    <w:p w14:paraId="65DF4FB9" w14:textId="73CFEEB7" w:rsidR="00AF038B" w:rsidRPr="0057000B" w:rsidRDefault="00AF038B" w:rsidP="00AF038B">
      <w:pPr>
        <w:ind w:left="1134" w:hanging="567"/>
        <w:jc w:val="both"/>
        <w:rPr>
          <w:rFonts w:hAnsiTheme="minorHAnsi" w:cstheme="minorHAnsi"/>
        </w:rPr>
      </w:pPr>
      <w:r w:rsidRPr="0057000B">
        <w:rPr>
          <w:rFonts w:hAnsiTheme="minorHAnsi" w:cstheme="minorHAnsi"/>
        </w:rPr>
        <w:t>8.</w:t>
      </w:r>
      <w:r w:rsidRPr="0057000B">
        <w:rPr>
          <w:rFonts w:hAnsiTheme="minorHAnsi" w:cstheme="minorHAnsi"/>
        </w:rPr>
        <w:tab/>
        <w:t>it has inspected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lands and facilities before submitting its Tender and has made appropriate enquiries to be satisfied in relation to all matters connected with the performance of its obligations under this Agreement;</w:t>
      </w:r>
    </w:p>
    <w:p w14:paraId="4302655E" w14:textId="77777777" w:rsidR="00AF038B" w:rsidRDefault="00AF038B" w:rsidP="00AF038B">
      <w:pPr>
        <w:ind w:left="1134" w:hanging="567"/>
        <w:jc w:val="both"/>
        <w:rPr>
          <w:rFonts w:hAnsiTheme="minorHAnsi" w:cstheme="minorHAnsi"/>
        </w:rPr>
      </w:pPr>
      <w:r w:rsidRPr="0057000B">
        <w:rPr>
          <w:rFonts w:hAnsiTheme="minorHAnsi" w:cstheme="minorHAnsi"/>
        </w:rPr>
        <w:t>9.</w:t>
      </w:r>
      <w:r w:rsidRPr="0057000B">
        <w:rPr>
          <w:rFonts w:hAnsiTheme="minorHAnsi" w:cstheme="minorHAnsi"/>
        </w:rPr>
        <w:tab/>
      </w:r>
      <w:r w:rsidRPr="00EE2BA9">
        <w:rPr>
          <w:rFonts w:hAnsiTheme="minorHAnsi" w:cstheme="minorHAnsi"/>
        </w:rPr>
        <w:t xml:space="preserve">It has obtained and complied with all necessary consents, permissions and approvals in respect of the </w:t>
      </w:r>
      <w:r>
        <w:rPr>
          <w:rFonts w:hAnsiTheme="minorHAnsi" w:cstheme="minorHAnsi"/>
        </w:rPr>
        <w:t>Services and the Work Area</w:t>
      </w:r>
      <w:r w:rsidRPr="00EE2BA9">
        <w:rPr>
          <w:rFonts w:hAnsiTheme="minorHAnsi" w:cstheme="minorHAnsi"/>
        </w:rPr>
        <w:t>, incl</w:t>
      </w:r>
      <w:r>
        <w:rPr>
          <w:rFonts w:hAnsiTheme="minorHAnsi" w:cstheme="minorHAnsi"/>
        </w:rPr>
        <w:t xml:space="preserve">uding all necessary permissions </w:t>
      </w:r>
      <w:r w:rsidRPr="00EE2BA9">
        <w:rPr>
          <w:rFonts w:hAnsiTheme="minorHAnsi" w:cstheme="minorHAnsi"/>
        </w:rPr>
        <w:t xml:space="preserve">from </w:t>
      </w:r>
      <w:r>
        <w:rPr>
          <w:rFonts w:hAnsiTheme="minorHAnsi" w:cstheme="minorHAnsi"/>
        </w:rPr>
        <w:t xml:space="preserve">all </w:t>
      </w:r>
      <w:r w:rsidRPr="00EE2BA9">
        <w:rPr>
          <w:rFonts w:hAnsiTheme="minorHAnsi" w:cstheme="minorHAnsi"/>
        </w:rPr>
        <w:t>relevant local authorit</w:t>
      </w:r>
      <w:r>
        <w:rPr>
          <w:rFonts w:hAnsiTheme="minorHAnsi" w:cstheme="minorHAnsi"/>
        </w:rPr>
        <w:t>ies;</w:t>
      </w:r>
    </w:p>
    <w:p w14:paraId="4DF795F9" w14:textId="77777777" w:rsidR="00AF038B" w:rsidRDefault="00AF038B" w:rsidP="00AF038B">
      <w:pPr>
        <w:ind w:left="1134" w:hanging="567"/>
        <w:jc w:val="both"/>
        <w:rPr>
          <w:rFonts w:hAnsiTheme="minorHAnsi" w:cstheme="minorHAnsi"/>
        </w:rPr>
      </w:pPr>
      <w:r>
        <w:rPr>
          <w:rFonts w:hAnsiTheme="minorHAnsi" w:cstheme="minorHAnsi"/>
        </w:rPr>
        <w:t>10.</w:t>
      </w:r>
      <w:r>
        <w:rPr>
          <w:rFonts w:hAnsiTheme="minorHAnsi" w:cstheme="minorHAnsi"/>
        </w:rPr>
        <w:tab/>
        <w:t xml:space="preserve">It is </w:t>
      </w:r>
      <w:r w:rsidRPr="0061042B">
        <w:rPr>
          <w:rFonts w:hAnsiTheme="minorHAnsi" w:cstheme="minorHAnsi"/>
        </w:rPr>
        <w:t xml:space="preserve">registered </w:t>
      </w:r>
      <w:r>
        <w:rPr>
          <w:rFonts w:hAnsiTheme="minorHAnsi" w:cstheme="minorHAnsi"/>
        </w:rPr>
        <w:t xml:space="preserve">as a Food Business Operator and has registered </w:t>
      </w:r>
      <w:r w:rsidRPr="0061042B">
        <w:rPr>
          <w:rFonts w:hAnsiTheme="minorHAnsi" w:cstheme="minorHAnsi"/>
        </w:rPr>
        <w:t>the name of the food business, the address of the school, and the nature of the food business operated therein, with the HSE or the Department of Agriculture, Food and the Marine, as appropriate to its operation</w:t>
      </w:r>
      <w:r>
        <w:rPr>
          <w:rFonts w:hAnsiTheme="minorHAnsi" w:cstheme="minorHAnsi"/>
        </w:rPr>
        <w:t>;</w:t>
      </w:r>
    </w:p>
    <w:p w14:paraId="2E414E98" w14:textId="67A552E7" w:rsidR="00AF038B" w:rsidRPr="0057000B" w:rsidRDefault="00AF038B" w:rsidP="00AF038B">
      <w:pPr>
        <w:ind w:left="1134" w:hanging="567"/>
        <w:jc w:val="both"/>
        <w:rPr>
          <w:rFonts w:hAnsiTheme="minorHAnsi" w:cstheme="minorHAnsi"/>
        </w:rPr>
      </w:pPr>
      <w:r>
        <w:rPr>
          <w:rFonts w:hAnsiTheme="minorHAnsi" w:cstheme="minorHAnsi"/>
        </w:rPr>
        <w:t>11.</w:t>
      </w:r>
      <w:r>
        <w:rPr>
          <w:rFonts w:asciiTheme="majorHAnsi" w:hAnsiTheme="majorHAnsi" w:cstheme="majorHAnsi"/>
        </w:rPr>
        <w:tab/>
      </w:r>
      <w:r w:rsidRPr="0057000B">
        <w:rPr>
          <w:rFonts w:hAnsiTheme="minorHAnsi" w:cstheme="minorHAnsi"/>
        </w:rPr>
        <w:t xml:space="preserve">it retains and shall maintain for the Term insurances for the nature and amount specified in the </w:t>
      </w:r>
      <w:r>
        <w:rPr>
          <w:rFonts w:hAnsiTheme="minorHAnsi" w:cstheme="minorHAnsi"/>
        </w:rPr>
        <w:t>CFT</w:t>
      </w:r>
      <w:r w:rsidRPr="0057000B">
        <w:rPr>
          <w:rFonts w:hAnsiTheme="minorHAnsi" w:cstheme="minorHAnsi"/>
        </w:rPr>
        <w:t>. The Contractor undertakes to advise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its insured status, to produce proof of current premiums paid upon written request and where required produce valid certificates of insurance for inspection. The Contractor shall carry out all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regarding compliance with this clause 4</w:t>
      </w:r>
      <w:r>
        <w:rPr>
          <w:rFonts w:hAnsiTheme="minorHAnsi" w:cstheme="minorHAnsi"/>
        </w:rPr>
        <w:t>.</w:t>
      </w:r>
      <w:r w:rsidRPr="0057000B">
        <w:rPr>
          <w:rFonts w:hAnsiTheme="minorHAnsi" w:cstheme="minorHAnsi"/>
        </w:rPr>
        <w:t xml:space="preserve">A.9; </w:t>
      </w:r>
    </w:p>
    <w:p w14:paraId="1A70EE98" w14:textId="77777777" w:rsidR="00AF038B" w:rsidRDefault="00AF038B" w:rsidP="00AF038B">
      <w:pPr>
        <w:ind w:left="1134" w:hanging="567"/>
        <w:jc w:val="both"/>
        <w:rPr>
          <w:rFonts w:hAnsiTheme="minorHAnsi" w:cstheme="minorHAnsi"/>
        </w:rPr>
      </w:pPr>
      <w:r w:rsidRPr="0057000B">
        <w:rPr>
          <w:rFonts w:hAnsiTheme="minorHAnsi" w:cstheme="minorHAnsi"/>
        </w:rPr>
        <w:t>1</w:t>
      </w:r>
      <w:r>
        <w:rPr>
          <w:rFonts w:hAnsiTheme="minorHAnsi" w:cstheme="minorHAnsi"/>
        </w:rPr>
        <w:t>2</w:t>
      </w:r>
      <w:r w:rsidRPr="0057000B">
        <w:rPr>
          <w:rFonts w:hAnsiTheme="minorHAnsi" w:cstheme="minorHAnsi"/>
        </w:rPr>
        <w:t>.</w:t>
      </w:r>
      <w:r w:rsidRPr="0057000B">
        <w:rPr>
          <w:rFonts w:hAnsiTheme="minorHAnsi" w:cstheme="minorHAnsi"/>
        </w:rPr>
        <w:tab/>
      </w:r>
      <w:r w:rsidRPr="00974567">
        <w:rPr>
          <w:rFonts w:hAnsiTheme="minorHAnsi" w:cstheme="minorHAnsi"/>
        </w:rPr>
        <w:t xml:space="preserve">it shall use the Work Area described in the Licence solely for </w:t>
      </w:r>
      <w:r>
        <w:rPr>
          <w:rFonts w:hAnsiTheme="minorHAnsi" w:cstheme="minorHAnsi"/>
        </w:rPr>
        <w:t xml:space="preserve">provision of the Services and </w:t>
      </w:r>
      <w:r w:rsidRPr="00974567">
        <w:rPr>
          <w:rFonts w:hAnsiTheme="minorHAnsi" w:cstheme="minorHAnsi"/>
        </w:rPr>
        <w:t xml:space="preserve">the Permitted Use described in the Licence. </w:t>
      </w:r>
      <w:r>
        <w:rPr>
          <w:rFonts w:hAnsiTheme="minorHAnsi" w:cstheme="minorHAnsi"/>
        </w:rPr>
        <w:t>The Contractor hereby confirms and agrees that t</w:t>
      </w:r>
      <w:r w:rsidRPr="00974567">
        <w:rPr>
          <w:rFonts w:hAnsiTheme="minorHAnsi" w:cstheme="minorHAnsi"/>
        </w:rPr>
        <w:t>he Work Area may not be used in connection with the preparation of food or beverages to be supplied elsewhere</w:t>
      </w:r>
      <w:r>
        <w:rPr>
          <w:rFonts w:hAnsiTheme="minorHAnsi" w:cstheme="minorHAnsi"/>
        </w:rPr>
        <w:t>;</w:t>
      </w:r>
    </w:p>
    <w:p w14:paraId="797DFABB" w14:textId="247A94DD" w:rsidR="00AF038B" w:rsidRDefault="00AF038B" w:rsidP="00AF038B">
      <w:pPr>
        <w:ind w:left="1134" w:hanging="567"/>
        <w:jc w:val="both"/>
        <w:rPr>
          <w:rFonts w:hAnsiTheme="minorHAnsi" w:cstheme="minorHAnsi"/>
        </w:rPr>
      </w:pPr>
      <w:r>
        <w:rPr>
          <w:rFonts w:hAnsiTheme="minorHAnsi" w:cstheme="minorHAnsi"/>
        </w:rPr>
        <w:lastRenderedPageBreak/>
        <w:t>13.</w:t>
      </w:r>
      <w:r>
        <w:rPr>
          <w:rFonts w:hAnsiTheme="minorHAnsi" w:cstheme="minorHAnsi"/>
        </w:rPr>
        <w:tab/>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under no obligation to purchase any minimum number or value of Services</w:t>
      </w:r>
      <w:r>
        <w:rPr>
          <w:rFonts w:hAnsiTheme="minorHAnsi" w:cstheme="minorHAnsi"/>
        </w:rPr>
        <w:t>; and</w:t>
      </w:r>
    </w:p>
    <w:p w14:paraId="7108DD01" w14:textId="5BD7D7A7" w:rsidR="00AF038B" w:rsidRPr="0057000B" w:rsidRDefault="00AF038B" w:rsidP="00AF038B">
      <w:pPr>
        <w:ind w:left="1134" w:hanging="567"/>
        <w:jc w:val="both"/>
        <w:rPr>
          <w:rFonts w:hAnsiTheme="minorHAnsi" w:cstheme="minorHAnsi"/>
        </w:rPr>
      </w:pPr>
      <w:r>
        <w:rPr>
          <w:rFonts w:hAnsiTheme="minorHAnsi" w:cstheme="minorHAnsi"/>
        </w:rPr>
        <w:t>14.</w:t>
      </w:r>
      <w:r>
        <w:rPr>
          <w:rFonts w:hAnsiTheme="minorHAnsi" w:cstheme="minorHAnsi"/>
        </w:rPr>
        <w:tab/>
        <w:t xml:space="preserve">it </w:t>
      </w:r>
      <w:r w:rsidRPr="00032A07">
        <w:rPr>
          <w:rFonts w:hAnsiTheme="minorHAnsi" w:cstheme="minorHAnsi"/>
        </w:rPr>
        <w:t xml:space="preserve">shall comply with and implement any policies, guidelines and/or directions issued by the </w:t>
      </w:r>
      <w:r w:rsidR="001E5D2D">
        <w:rPr>
          <w:rFonts w:hAnsiTheme="minorHAnsi" w:cstheme="minorHAnsi"/>
        </w:rPr>
        <w:t>Client</w:t>
      </w:r>
      <w:r w:rsidRPr="00032A07">
        <w:rPr>
          <w:rFonts w:hAnsiTheme="minorHAnsi" w:cstheme="minorHAnsi"/>
        </w:rPr>
        <w:t xml:space="preserve"> from time to time and notified to the Contractor in writing</w:t>
      </w:r>
      <w:r>
        <w:rPr>
          <w:rFonts w:hAnsiTheme="minorHAnsi" w:cstheme="minorHAnsi"/>
        </w:rPr>
        <w:t>.</w:t>
      </w:r>
    </w:p>
    <w:p w14:paraId="7C135FFA" w14:textId="36C3B318"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the status of the Contractor with regard to the warranties, acknowledgements, representations and undertakings as set out at clause 4A and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with regard thereto which may include termination of this Agreement.</w:t>
      </w:r>
    </w:p>
    <w:p w14:paraId="0E55FA53" w14:textId="77777777" w:rsidR="00AF038B" w:rsidRPr="00630721" w:rsidRDefault="00AF038B" w:rsidP="00630721">
      <w:pPr>
        <w:pStyle w:val="Heading2"/>
      </w:pPr>
      <w:bookmarkStart w:id="22" w:name="_Toc177720940"/>
      <w:r w:rsidRPr="00630721">
        <w:t>5.</w:t>
      </w:r>
      <w:r w:rsidRPr="00630721">
        <w:tab/>
        <w:t>REMEDIES</w:t>
      </w:r>
      <w:bookmarkEnd w:id="22"/>
      <w:r w:rsidRPr="00630721">
        <w:t xml:space="preserve"> </w:t>
      </w:r>
    </w:p>
    <w:p w14:paraId="1371096A" w14:textId="3E3BA52E"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shall be liable for and shall indemnify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all and any losses, claims, demands, damages or expenses which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The terms of this clause 5A shall survive termination of this Agreement for any reason.</w:t>
      </w:r>
    </w:p>
    <w:p w14:paraId="7282D104"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165B17">
        <w:rPr>
          <w:rFonts w:hAnsiTheme="minorHAnsi" w:cstheme="minorHAnsi"/>
        </w:rPr>
        <w:t>Save in respect of fraud (including fraudulent misrepresentation), personal injury or death or in respect of the Contractor’s indemnity under clause 6(G, neither Party will be liable for any indirect losses (including loss of profit, loss of revenue, loss of goodwill, indirectly arising damages, costs and expenses) of any kind whatsoever and howsoever arising even if such Party has been advised of their possibility.</w:t>
      </w:r>
      <w:r w:rsidRPr="0057000B">
        <w:rPr>
          <w:rFonts w:hAnsiTheme="minorHAnsi" w:cstheme="minorHAnsi"/>
        </w:rPr>
        <w:t xml:space="preserve"> </w:t>
      </w:r>
    </w:p>
    <w:p w14:paraId="1F99786C" w14:textId="79CF94CF"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Should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find itself obliged to order elsewhere in consequence of the failure of the Contractor to deliver Services,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entitled to recover from the Contractor any excess prices or expenses which may be paid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DAD8559"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p w14:paraId="64E1976C" w14:textId="54E051AD"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Save in respect of fraud, personal injury or death or in respect of the Contractor’s indemnity under clause 6(G) (for which no limit applies), the limit of the Contractor’s aggregate liability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this Agreement whatsoever and howsoever arising shall not under any circumstances exceed </w:t>
      </w:r>
    </w:p>
    <w:p w14:paraId="3D7B003F" w14:textId="77777777" w:rsidR="00AF038B" w:rsidRDefault="00AF038B" w:rsidP="00AF038B">
      <w:pPr>
        <w:ind w:left="567"/>
        <w:jc w:val="both"/>
        <w:rPr>
          <w:rFonts w:hAnsiTheme="minorHAnsi" w:cstheme="minorHAnsi"/>
        </w:rPr>
      </w:pPr>
      <w:r>
        <w:rPr>
          <w:rFonts w:hAnsiTheme="minorHAnsi" w:cstheme="minorHAnsi"/>
        </w:rPr>
        <w:t>(</w:t>
      </w:r>
      <w:proofErr w:type="spellStart"/>
      <w:r>
        <w:rPr>
          <w:rFonts w:hAnsiTheme="minorHAnsi" w:cstheme="minorHAnsi"/>
        </w:rPr>
        <w:t>i</w:t>
      </w:r>
      <w:proofErr w:type="spellEnd"/>
      <w:r>
        <w:rPr>
          <w:rFonts w:hAnsiTheme="minorHAnsi" w:cstheme="minorHAnsi"/>
        </w:rPr>
        <w:t>)</w:t>
      </w:r>
      <w:r>
        <w:rPr>
          <w:rFonts w:hAnsiTheme="minorHAnsi" w:cstheme="minorHAnsi"/>
        </w:rPr>
        <w:tab/>
        <w:t>the Insurance liability levels as set out in section 2.20 of CFT</w:t>
      </w:r>
      <w:r>
        <w:rPr>
          <w:rStyle w:val="CommentReference"/>
        </w:rPr>
        <w:t>.</w:t>
      </w:r>
      <w:r w:rsidRPr="0057000B">
        <w:rPr>
          <w:rFonts w:hAnsiTheme="minorHAnsi" w:cstheme="minorHAnsi"/>
        </w:rPr>
        <w:t xml:space="preserve"> </w:t>
      </w:r>
    </w:p>
    <w:p w14:paraId="796E52F4" w14:textId="77777777" w:rsidR="002312B1" w:rsidRDefault="00AF038B" w:rsidP="002312B1">
      <w:pPr>
        <w:ind w:left="1437" w:hanging="870"/>
        <w:jc w:val="both"/>
        <w:rPr>
          <w:rFonts w:hAnsiTheme="minorHAnsi" w:cstheme="minorHAnsi"/>
        </w:rPr>
      </w:pPr>
      <w:r>
        <w:rPr>
          <w:rFonts w:hAnsiTheme="minorHAnsi" w:cstheme="minorHAnsi"/>
        </w:rPr>
        <w:t xml:space="preserve">(ii) </w:t>
      </w:r>
      <w:r>
        <w:rPr>
          <w:rFonts w:hAnsiTheme="minorHAnsi" w:cstheme="minorHAnsi"/>
        </w:rPr>
        <w:tab/>
        <w:t xml:space="preserve">where no relevant insurance indemnity applies, a sum equal one third </w:t>
      </w:r>
      <w:r w:rsidR="002312B1">
        <w:rPr>
          <w:rFonts w:hAnsiTheme="minorHAnsi" w:cstheme="minorHAnsi"/>
        </w:rPr>
        <w:t>of the</w:t>
      </w:r>
      <w:r>
        <w:rPr>
          <w:rFonts w:hAnsiTheme="minorHAnsi" w:cstheme="minorHAnsi"/>
        </w:rPr>
        <w:t xml:space="preserve"> estimated contract value (including extensions) as set out in Table 1 of the CFT.</w:t>
      </w:r>
    </w:p>
    <w:p w14:paraId="564C2DAE" w14:textId="2E9DDE85" w:rsidR="00AF038B" w:rsidRDefault="00AF038B" w:rsidP="002312B1">
      <w:pPr>
        <w:tabs>
          <w:tab w:val="left" w:pos="142"/>
        </w:tabs>
        <w:spacing w:after="0"/>
        <w:ind w:left="567" w:hanging="567"/>
        <w:jc w:val="both"/>
        <w:rPr>
          <w:rFonts w:hAnsiTheme="minorHAnsi" w:cstheme="minorHAnsi"/>
        </w:rPr>
      </w:pPr>
      <w:r w:rsidRPr="0057000B">
        <w:rPr>
          <w:rFonts w:hAnsiTheme="minorHAnsi" w:cstheme="minorHAnsi"/>
        </w:rPr>
        <w:t>F.</w:t>
      </w:r>
      <w:r w:rsidRPr="0057000B">
        <w:rPr>
          <w:rFonts w:hAnsiTheme="minorHAnsi" w:cstheme="minorHAnsi"/>
        </w:rPr>
        <w:tab/>
        <w:t>If for any reason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dissatisfied with the performance of the Contractor, a sum may be</w:t>
      </w:r>
      <w:r>
        <w:rPr>
          <w:rFonts w:hAnsiTheme="minorHAnsi" w:cstheme="minorHAnsi"/>
        </w:rPr>
        <w:t xml:space="preserve"> </w:t>
      </w:r>
      <w:r w:rsidRPr="0057000B">
        <w:rPr>
          <w:rFonts w:hAnsiTheme="minorHAnsi" w:cstheme="minorHAnsi"/>
        </w:rPr>
        <w:t>withheld from any payment otherwise due calculated as follows:</w:t>
      </w:r>
    </w:p>
    <w:p w14:paraId="43815436" w14:textId="77777777" w:rsidR="00AF038B" w:rsidRPr="0057000B" w:rsidRDefault="00AF038B" w:rsidP="00AF038B">
      <w:pPr>
        <w:spacing w:after="0"/>
        <w:jc w:val="both"/>
        <w:rPr>
          <w:rFonts w:hAnsiTheme="minorHAnsi" w:cstheme="minorHAnsi"/>
        </w:rPr>
      </w:pPr>
    </w:p>
    <w:p w14:paraId="538879F3" w14:textId="79739E8A" w:rsidR="00AF038B" w:rsidRDefault="00AF038B" w:rsidP="00AF038B">
      <w:pPr>
        <w:ind w:left="567"/>
        <w:jc w:val="both"/>
        <w:rPr>
          <w:rFonts w:hAnsiTheme="minorHAnsi" w:cstheme="minorHAnsi"/>
        </w:rPr>
      </w:pPr>
      <w:r>
        <w:rPr>
          <w:rFonts w:hAnsiTheme="minorHAnsi" w:cstheme="minorHAnsi"/>
        </w:rPr>
        <w:t>20 per cent of the monthly charges</w:t>
      </w:r>
      <w:r w:rsidRPr="0057000B">
        <w:rPr>
          <w:rFonts w:hAnsiTheme="minorHAnsi" w:cstheme="minorHAnsi"/>
        </w:rPr>
        <w:t xml:space="preserve"> (“the Retention Amount”) which Retention Amount shall not at any given time exceed </w:t>
      </w:r>
      <w:r>
        <w:rPr>
          <w:rFonts w:hAnsiTheme="minorHAnsi" w:cstheme="minorHAnsi"/>
        </w:rPr>
        <w:t>50</w:t>
      </w:r>
      <w:r w:rsidRPr="0057000B">
        <w:rPr>
          <w:rFonts w:hAnsiTheme="minorHAnsi" w:cstheme="minorHAnsi"/>
        </w:rPr>
        <w:t xml:space="preserve"> per cent of the Charges. In such event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identify the Services with which it is dissatisfied together with the reasons for such dissatisfaction. Payment of the Retention Amount will be made upon replacement and/or remedy of the said Services as </w:t>
      </w:r>
      <w:r w:rsidRPr="0057000B">
        <w:rPr>
          <w:rFonts w:hAnsiTheme="minorHAnsi" w:cstheme="minorHAnsi"/>
        </w:rPr>
        <w:lastRenderedPageBreak/>
        <w:t>identified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resolution of outstanding queries.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hold the Retention Amount on behalf of the Contractor but without any obligation to invest. The terms of this clause 5F shall be without prejudice to and not be in substitution for any remedy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under this Agreement.</w:t>
      </w:r>
    </w:p>
    <w:p w14:paraId="35BB536B" w14:textId="104A5552" w:rsidR="00AF038B" w:rsidRDefault="00AF038B" w:rsidP="00AF038B">
      <w:pPr>
        <w:ind w:left="567" w:hanging="567"/>
        <w:jc w:val="both"/>
      </w:pPr>
      <w:r>
        <w:rPr>
          <w:rFonts w:hAnsiTheme="minorHAnsi" w:cstheme="minorHAnsi"/>
        </w:rPr>
        <w:t xml:space="preserve">G. </w:t>
      </w:r>
      <w:r>
        <w:rPr>
          <w:rFonts w:hAnsiTheme="minorHAnsi" w:cstheme="minorHAnsi"/>
        </w:rPr>
        <w:tab/>
      </w:r>
      <w:r w:rsidRPr="00586DE2">
        <w:rPr>
          <w:rFonts w:hAnsiTheme="minorHAnsi" w:cstheme="minorHAnsi"/>
        </w:rPr>
        <w:t>Time of delivery shall be of the essence and if the Contractor fails to deliver the Services within the time promised or specified in the Specification</w:t>
      </w:r>
      <w:r>
        <w:rPr>
          <w:rFonts w:hAnsiTheme="minorHAnsi" w:cstheme="minorHAnsi"/>
        </w:rPr>
        <w:t xml:space="preserve"> or agreed between the Parties</w:t>
      </w:r>
      <w:r w:rsidRPr="00586DE2">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86DE2">
        <w:rPr>
          <w:rFonts w:hAnsiTheme="minorHAnsi" w:cstheme="minorHAnsi"/>
        </w:rPr>
        <w:t>may by notice in writing to the Contractor’s Contact release itself from any obligation to accept and pay for the Services and / or terminate this Agreement in either case without prejudice to any other rights and remedies of the</w:t>
      </w:r>
      <w:r>
        <w:rPr>
          <w:rFonts w:hAnsiTheme="minorHAnsi" w:cstheme="minorHAnsi"/>
        </w:rPr>
        <w:t xml:space="preserve"> </w:t>
      </w:r>
      <w:r w:rsidR="001E5D2D">
        <w:rPr>
          <w:rFonts w:hAnsiTheme="minorHAnsi" w:cstheme="minorHAnsi"/>
        </w:rPr>
        <w:t>Client</w:t>
      </w:r>
      <w:r w:rsidRPr="00586DE2">
        <w:rPr>
          <w:rFonts w:hAnsiTheme="minorHAnsi" w:cstheme="minorHAnsi"/>
        </w:rPr>
        <w:t>.</w:t>
      </w:r>
    </w:p>
    <w:p w14:paraId="24ECBB0E" w14:textId="77777777" w:rsidR="00AF038B" w:rsidRPr="00630721" w:rsidRDefault="00AF038B" w:rsidP="00630721">
      <w:pPr>
        <w:pStyle w:val="Heading2"/>
      </w:pPr>
      <w:bookmarkStart w:id="23" w:name="_Toc177720941"/>
      <w:r w:rsidRPr="00630721">
        <w:t>6.</w:t>
      </w:r>
      <w:r w:rsidRPr="00630721">
        <w:tab/>
        <w:t>INTELLECTUAL PROPERTY</w:t>
      </w:r>
      <w:bookmarkEnd w:id="23"/>
      <w:r w:rsidRPr="00630721">
        <w:t xml:space="preserve"> </w:t>
      </w:r>
    </w:p>
    <w:p w14:paraId="28D0C05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Intellectual Property Rights (“IPR”) means all patents and patent rights, trademarks and trademark rights, trade names and trade name rights, service marks and service mark rights, service names and service name rights, brand names, copyrights and copyright rights, trade dress, business and product names, logos, slogans, trade secrets, industrial models, utility models, design models, designs, rights in confidential information, know-how, rights in the nature of unfair competition rights and rights to sue for passing off, and all pending applications for and registrations of patents, trademarks, service marks, and copyrights together with all connected and similar or analogous rights in any country or jurisdiction for the full term thereof.</w:t>
      </w:r>
    </w:p>
    <w:p w14:paraId="6B704CB5" w14:textId="3F1E8524"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Pre-existing IPR means all IPR existing prior to the date of this Agreement and all IPR in any materials, acquired or developed by or for Contractor or</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independently of this Agreement.</w:t>
      </w:r>
    </w:p>
    <w:p w14:paraId="4E3B99F0" w14:textId="6D03329E"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All IPR title and interest in all reports, data manuals and/or other materials (other than software) (including without limitation all and any audio or audio-visual recordings, transcripts, books, papers, records, notes, illustrations, photographs, diagrams) produced for the purposes of this Agreement (collectively “the Materials”) (or any part or parts thereof) shall vest 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the Contractor so acknowledges and confirms. For the avoidance of doubt the Contractor hereby assigns all Intellectual Property Rights, title and interest in the Materials (including by way of present assignment of future copyright) to the extent that any such Intellectual Property Rights title or interest may be deemed by law to reside in it in the Materials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absolutely.</w:t>
      </w:r>
    </w:p>
    <w:p w14:paraId="5F8D7277" w14:textId="4ACE078C"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grants to the Contractor a royalty-free non-exclusive licence to use the</w:t>
      </w:r>
      <w:r>
        <w:rPr>
          <w:rFonts w:hAnsiTheme="minorHAnsi" w:cstheme="minorHAnsi"/>
        </w:rPr>
        <w:t xml:space="preserve"> </w:t>
      </w:r>
      <w:r w:rsidR="001E5D2D">
        <w:rPr>
          <w:rFonts w:hAnsiTheme="minorHAnsi" w:cstheme="minorHAnsi"/>
        </w:rPr>
        <w:t>Client</w:t>
      </w:r>
      <w:r w:rsidRPr="0057000B">
        <w:rPr>
          <w:rFonts w:hAnsiTheme="minorHAnsi" w:cstheme="minorHAnsi"/>
        </w:rPr>
        <w:t>’s Pre-existing IPR for the Term to the extent necessary to enable the Contractor to fulfil its obligations under this Agreement. Save as expressly set out in this clause 6 all Pre-Existing IPR shall remain the sole property of the party who owned, acquired or developed such intellectual property.</w:t>
      </w:r>
    </w:p>
    <w:p w14:paraId="506D16BF"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Contractor shall waive or procure a waiver of any moral rights subsisting in copyright produced under or in performance of this Agreement.</w:t>
      </w:r>
    </w:p>
    <w:p w14:paraId="040E7D39"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Nothing in this Agreement shall prohibit or be deemed to prohibit the Contractor from providing services like the Services to any party other than the Parties hereto. In no event shall the Contractor be precluded from independently developing for itself, or for others, materials which are competitive with, or similar to, the Services and to use its general knowledge, skills and experience, and any ideas, concepts, know-how, formats, templates, methodologies and techniques that are acquired or used in the course of providing the Services.</w:t>
      </w:r>
    </w:p>
    <w:p w14:paraId="3AE6B366" w14:textId="5B8B20E0"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The Contractor shall ensure that all and any necessary consents and/or licences for any software, instrument, modality or methodology are obtained and in place before use for the purposes of this Agreement (to include but not be limited to ensuring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be vested with all </w:t>
      </w:r>
      <w:r w:rsidRPr="0057000B">
        <w:rPr>
          <w:rFonts w:hAnsiTheme="minorHAnsi" w:cstheme="minorHAnsi"/>
        </w:rPr>
        <w:lastRenderedPageBreak/>
        <w:t>necessary rights so as to enable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enjoy the benefit of the Services for its business purposes). The Contractor hereby indemnifies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shall keep and hold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harmless from and in respect of all and any losses (whether direct, indirect or consequential) liability, damages, claims, costs or expenses which arise by reason of any breach of third party Intellectual Property Rights in so far as any such rights are used for the purposes of this Agreement.</w:t>
      </w:r>
    </w:p>
    <w:p w14:paraId="3F7D12AB" w14:textId="57061F43" w:rsidR="00AF038B" w:rsidRPr="0057000B" w:rsidRDefault="00AF038B" w:rsidP="00AF038B">
      <w:pPr>
        <w:ind w:left="567"/>
        <w:jc w:val="both"/>
        <w:rPr>
          <w:rFonts w:hAnsiTheme="minorHAnsi" w:cstheme="minorHAnsi"/>
        </w:rPr>
      </w:pPr>
      <w:r w:rsidRPr="0057000B">
        <w:rPr>
          <w:rFonts w:hAnsiTheme="minorHAnsi" w:cstheme="minorHAnsi"/>
        </w:rPr>
        <w:t>At the request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any such breach, the Contractor shall at its expense and option:</w:t>
      </w:r>
    </w:p>
    <w:p w14:paraId="3C41EFF4" w14:textId="6BC5256E" w:rsidR="00AF038B" w:rsidRPr="0057000B" w:rsidRDefault="00AF038B" w:rsidP="00AF038B">
      <w:pPr>
        <w:ind w:left="1418" w:hanging="567"/>
        <w:jc w:val="both"/>
        <w:rPr>
          <w:rFonts w:hAnsiTheme="minorHAnsi" w:cstheme="minorHAnsi"/>
        </w:rPr>
      </w:pPr>
      <w:r w:rsidRPr="0057000B">
        <w:rPr>
          <w:rFonts w:hAnsiTheme="minorHAnsi" w:cstheme="minorHAnsi"/>
        </w:rPr>
        <w:t>(</w:t>
      </w:r>
      <w:proofErr w:type="spellStart"/>
      <w:r w:rsidRPr="0057000B">
        <w:rPr>
          <w:rFonts w:hAnsiTheme="minorHAnsi" w:cstheme="minorHAnsi"/>
        </w:rPr>
        <w:t>i</w:t>
      </w:r>
      <w:proofErr w:type="spellEnd"/>
      <w:r w:rsidRPr="0057000B">
        <w:rPr>
          <w:rFonts w:hAnsiTheme="minorHAnsi" w:cstheme="minorHAnsi"/>
        </w:rPr>
        <w:t>)</w:t>
      </w:r>
      <w:r w:rsidRPr="0057000B">
        <w:rPr>
          <w:rFonts w:hAnsiTheme="minorHAnsi" w:cstheme="minorHAnsi"/>
        </w:rPr>
        <w:tab/>
        <w:t>procure the necessary rights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continue use;</w:t>
      </w:r>
    </w:p>
    <w:p w14:paraId="489F4892"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the relevant deliverable with a non-infringing equivalent;</w:t>
      </w:r>
    </w:p>
    <w:p w14:paraId="21AFD638"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(iii)</w:t>
      </w:r>
      <w:r w:rsidRPr="0057000B">
        <w:rPr>
          <w:rFonts w:hAnsiTheme="minorHAnsi" w:cstheme="minorHAnsi"/>
        </w:rPr>
        <w:tab/>
        <w:t>replace the relevant deliverable to make it non-infringing while giving equivalent performance; or</w:t>
      </w:r>
    </w:p>
    <w:p w14:paraId="71B9D943" w14:textId="0CEA3AD9" w:rsidR="00AF038B" w:rsidRPr="0057000B" w:rsidRDefault="00AF038B" w:rsidP="00AF038B">
      <w:pPr>
        <w:ind w:left="1418" w:hanging="567"/>
        <w:jc w:val="both"/>
        <w:rPr>
          <w:rFonts w:hAnsiTheme="minorHAnsi" w:cstheme="minorHAnsi"/>
        </w:rPr>
      </w:pPr>
      <w:r w:rsidRPr="0057000B">
        <w:rPr>
          <w:rFonts w:hAnsiTheme="minorHAnsi" w:cstheme="minorHAnsi"/>
        </w:rPr>
        <w:t>(iv)</w:t>
      </w:r>
      <w:r w:rsidRPr="0057000B">
        <w:rPr>
          <w:rFonts w:hAnsiTheme="minorHAnsi" w:cstheme="minorHAnsi"/>
        </w:rPr>
        <w:tab/>
        <w:t>if the Contractor cannot obtain the remedies in (</w:t>
      </w:r>
      <w:proofErr w:type="spellStart"/>
      <w:r w:rsidRPr="0057000B">
        <w:rPr>
          <w:rFonts w:hAnsiTheme="minorHAnsi" w:cstheme="minorHAnsi"/>
        </w:rPr>
        <w:t>i</w:t>
      </w:r>
      <w:proofErr w:type="spellEnd"/>
      <w:r w:rsidRPr="0057000B">
        <w:rPr>
          <w:rFonts w:hAnsiTheme="minorHAnsi" w:cstheme="minorHAnsi"/>
        </w:rPr>
        <w:t>), (ii) or (iii) above, it may direct the return of the deliverable and refund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Charges paid for such deliverable less a reasonable amount for the</w:t>
      </w:r>
      <w:r>
        <w:rPr>
          <w:rFonts w:hAnsiTheme="minorHAnsi" w:cstheme="minorHAnsi"/>
        </w:rPr>
        <w:t xml:space="preserve"> </w:t>
      </w:r>
      <w:r w:rsidR="001E5D2D">
        <w:rPr>
          <w:rFonts w:hAnsiTheme="minorHAnsi" w:cstheme="minorHAnsi"/>
        </w:rPr>
        <w:t>Client</w:t>
      </w:r>
      <w:r w:rsidRPr="0057000B">
        <w:rPr>
          <w:rFonts w:hAnsiTheme="minorHAnsi" w:cstheme="minorHAnsi"/>
        </w:rPr>
        <w:t>’s use of the deliverable up to the time of return, provided such reasonable amount is due to the owner of the said deliverable, TOGETHER with all losses (whether direct, indirect or consequential) thereby accruing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a result of the breach.</w:t>
      </w:r>
    </w:p>
    <w:p w14:paraId="01D0E504" w14:textId="063699E5" w:rsidR="00AF038B" w:rsidRPr="0057000B" w:rsidRDefault="00AF038B" w:rsidP="00AF038B">
      <w:pPr>
        <w:ind w:left="567" w:hanging="567"/>
        <w:jc w:val="both"/>
        <w:rPr>
          <w:rFonts w:hAnsiTheme="minorHAnsi" w:cstheme="minorHAnsi"/>
        </w:rPr>
      </w:pPr>
      <w:r w:rsidRPr="0057000B">
        <w:rPr>
          <w:rFonts w:hAnsiTheme="minorHAnsi" w:cstheme="minorHAnsi"/>
        </w:rPr>
        <w:t>H.</w:t>
      </w:r>
      <w:r w:rsidRPr="0057000B">
        <w:rPr>
          <w:rFonts w:hAnsiTheme="minorHAnsi" w:cstheme="minorHAnsi"/>
        </w:rPr>
        <w:tab/>
        <w:t>Upon the termination of this Agreement for whatever reason, the Contractor shall immediately deliver up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all the Materials prepared up to the date of termination. The provisions of this clause 6 will survive the expiration or termination of this Agreement for any reason.</w:t>
      </w:r>
    </w:p>
    <w:p w14:paraId="45EE7FBA" w14:textId="77777777" w:rsidR="00AF038B" w:rsidRPr="00630721" w:rsidRDefault="00AF038B" w:rsidP="00630721">
      <w:pPr>
        <w:pStyle w:val="Heading2"/>
      </w:pPr>
      <w:bookmarkStart w:id="24" w:name="_Toc177720942"/>
      <w:r w:rsidRPr="00630721">
        <w:t>7.</w:t>
      </w:r>
      <w:r w:rsidRPr="00630721">
        <w:tab/>
        <w:t>CONFIDENTIALITY</w:t>
      </w:r>
      <w:bookmarkEnd w:id="24"/>
    </w:p>
    <w:p w14:paraId="69A6E207"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Each of the Parties to this Agreement agrees to hold confidential all information, documentation and other material received, provided or obtained arising from their participation in this Agreement (“Confidential Information”) and shall not disclose same to any third party except to: -</w:t>
      </w:r>
    </w:p>
    <w:p w14:paraId="423A271F"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its professional advisers subject to the provisions of this clause 7; or</w:t>
      </w:r>
    </w:p>
    <w:p w14:paraId="4BFB9E69"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as may be required by law; or</w:t>
      </w:r>
    </w:p>
    <w:p w14:paraId="0EF90D4C"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as may be necessary to give effect to the terms of this Agreement subject to the provisions of this clause 7; or</w:t>
      </w:r>
    </w:p>
    <w:p w14:paraId="037FC659" w14:textId="126B981E"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in the case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by request of any person or body or authority whose request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persons associated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(including but not limited to the Legislature and/or the Executive and/or the Civil Service) considers it necessary or appropriate to so comply.</w:t>
      </w:r>
    </w:p>
    <w:p w14:paraId="57E8FE7A" w14:textId="4CBCB61F"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with regard to the use and application of all and any of its Confidential Information and shall comply with the confidentiality agreement as exhibited at Appendix </w:t>
      </w:r>
      <w:r w:rsidR="00611C7B">
        <w:rPr>
          <w:rFonts w:hAnsiTheme="minorHAnsi" w:cstheme="minorHAnsi"/>
        </w:rPr>
        <w:t>6</w:t>
      </w:r>
      <w:r w:rsidRPr="0057000B">
        <w:rPr>
          <w:rFonts w:hAnsiTheme="minorHAnsi" w:cstheme="minorHAnsi"/>
        </w:rPr>
        <w:t xml:space="preserve"> to the </w:t>
      </w:r>
      <w:r>
        <w:rPr>
          <w:rFonts w:hAnsiTheme="minorHAnsi" w:cstheme="minorHAnsi"/>
        </w:rPr>
        <w:t>CFT</w:t>
      </w:r>
      <w:r w:rsidRPr="0057000B">
        <w:rPr>
          <w:rFonts w:hAnsiTheme="minorHAnsi" w:cstheme="minorHAnsi"/>
        </w:rPr>
        <w:t xml:space="preserve"> (“the Confidentiality Agreement”). </w:t>
      </w:r>
    </w:p>
    <w:p w14:paraId="2077665D" w14:textId="77777777" w:rsidR="00AF038B" w:rsidRPr="0057000B" w:rsidRDefault="00AF038B" w:rsidP="00AF038B">
      <w:pPr>
        <w:jc w:val="both"/>
        <w:rPr>
          <w:rFonts w:hAnsiTheme="minorHAnsi" w:cstheme="minorHAnsi"/>
        </w:rPr>
      </w:pPr>
      <w:r w:rsidRPr="0057000B">
        <w:rPr>
          <w:rFonts w:hAnsiTheme="minorHAnsi" w:cstheme="minorHAnsi"/>
        </w:rPr>
        <w:t>The obligations in this clause 7 will not apply to any Confidential Information:</w:t>
      </w:r>
    </w:p>
    <w:p w14:paraId="1F9EC1AC"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in the receiving Party’s possession (with full right to disclose) before receiving it from the other Party; or</w:t>
      </w:r>
    </w:p>
    <w:p w14:paraId="2878ACB1" w14:textId="77777777" w:rsidR="00AF038B" w:rsidRPr="0057000B" w:rsidRDefault="00AF038B" w:rsidP="00AF038B">
      <w:pPr>
        <w:ind w:left="1134" w:hanging="567"/>
        <w:jc w:val="both"/>
        <w:rPr>
          <w:rFonts w:hAnsiTheme="minorHAnsi" w:cstheme="minorHAnsi"/>
        </w:rPr>
      </w:pPr>
      <w:r w:rsidRPr="0057000B">
        <w:rPr>
          <w:rFonts w:hAnsiTheme="minorHAnsi" w:cstheme="minorHAnsi"/>
        </w:rPr>
        <w:lastRenderedPageBreak/>
        <w:t>2.</w:t>
      </w:r>
      <w:r w:rsidRPr="0057000B">
        <w:rPr>
          <w:rFonts w:hAnsiTheme="minorHAnsi" w:cstheme="minorHAnsi"/>
        </w:rPr>
        <w:tab/>
        <w:t>which is or becomes public knowledge other than by breach of this clause; or</w:t>
      </w:r>
    </w:p>
    <w:p w14:paraId="3885C789"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is independently developed by the disclosing Party without access to or use of the Confidential Information; or</w:t>
      </w:r>
    </w:p>
    <w:p w14:paraId="7F44A650" w14:textId="77777777"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is lawfully received by the disclosing Party from a third party (with full right to disclose).</w:t>
      </w:r>
    </w:p>
    <w:p w14:paraId="07AD3936" w14:textId="1BB59135"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acknowledges that the security of the State and its information is of paramount importance to the</w:t>
      </w:r>
      <w:r>
        <w:rPr>
          <w:rFonts w:hAnsiTheme="minorHAnsi" w:cstheme="minorHAnsi"/>
        </w:rPr>
        <w:t xml:space="preserve"> </w:t>
      </w:r>
      <w:r w:rsidR="001E5D2D">
        <w:rPr>
          <w:rFonts w:hAnsiTheme="minorHAnsi" w:cstheme="minorHAnsi"/>
        </w:rPr>
        <w:t>Client</w:t>
      </w:r>
      <w:r w:rsidRPr="0057000B">
        <w:rPr>
          <w:rFonts w:hAnsiTheme="minorHAnsi" w:cstheme="minorHAnsi"/>
        </w:rPr>
        <w:t>. Accordingly, the Contractor confirms that it will, 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from time to time, submit full personal details of its personnel (including those of subcontractors) who are assigned to provide the Services (or any part thereof) under this Agreement. The Contractor further acknowledges that checks may be carried out in relation to all such personnel by police authorities and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arising therefrom.</w:t>
      </w:r>
    </w:p>
    <w:p w14:paraId="1B7880B2" w14:textId="140438EB"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sidRPr="0084272B">
        <w:rPr>
          <w:rFonts w:hAnsiTheme="minorHAnsi" w:cstheme="minorHAnsi"/>
        </w:rPr>
        <w:t xml:space="preserve">In circumstances where the </w:t>
      </w:r>
      <w:r w:rsidR="001E5D2D">
        <w:rPr>
          <w:rFonts w:hAnsiTheme="minorHAnsi" w:cstheme="minorHAnsi"/>
        </w:rPr>
        <w:t>Client</w:t>
      </w:r>
      <w:r w:rsidRPr="0084272B">
        <w:rPr>
          <w:rFonts w:hAnsiTheme="minorHAnsi" w:cstheme="minorHAnsi"/>
        </w:rPr>
        <w:t xml:space="preserve"> is subject to the provisions of the Freedom of Information Act 2014 or the European Communities (Access to Information on the Environment) Regulations 2007 to 2014, then in the event of the </w:t>
      </w:r>
      <w:r w:rsidR="001E5D2D">
        <w:rPr>
          <w:rFonts w:hAnsiTheme="minorHAnsi" w:cstheme="minorHAnsi"/>
        </w:rPr>
        <w:t>Client</w:t>
      </w:r>
      <w:r w:rsidRPr="0084272B">
        <w:rPr>
          <w:rFonts w:hAnsiTheme="minorHAnsi" w:cstheme="minorHAnsi"/>
        </w:rPr>
        <w:t xml:space="preserve"> receiving a request for information related to this Agreement, the </w:t>
      </w:r>
      <w:r w:rsidR="001E5D2D">
        <w:rPr>
          <w:rFonts w:hAnsiTheme="minorHAnsi" w:cstheme="minorHAnsi"/>
        </w:rPr>
        <w:t>Client</w:t>
      </w:r>
      <w:r w:rsidRPr="0084272B">
        <w:rPr>
          <w:rFonts w:hAnsiTheme="minorHAnsi" w:cstheme="minorHAnsi"/>
        </w:rPr>
        <w:t xml:space="preserve"> shall consult with the Contractor in respect of the request. The Contractor shall specifically identify any information that is not to be disclosed on grounds of confidentiality or commercial </w:t>
      </w:r>
      <w:proofErr w:type="gramStart"/>
      <w:r w:rsidRPr="0084272B">
        <w:rPr>
          <w:rFonts w:hAnsiTheme="minorHAnsi" w:cstheme="minorHAnsi"/>
        </w:rPr>
        <w:t>sensitivity, and</w:t>
      </w:r>
      <w:proofErr w:type="gramEnd"/>
      <w:r w:rsidRPr="0084272B">
        <w:rPr>
          <w:rFonts w:hAnsiTheme="minorHAnsi" w:cstheme="minorHAnsi"/>
        </w:rPr>
        <w:t xml:space="preserve"> shall state the reasons for this sensitivity. The </w:t>
      </w:r>
      <w:r w:rsidR="001E5D2D">
        <w:rPr>
          <w:rFonts w:hAnsiTheme="minorHAnsi" w:cstheme="minorHAnsi"/>
        </w:rPr>
        <w:t>Client</w:t>
      </w:r>
      <w:r w:rsidRPr="0084272B">
        <w:rPr>
          <w:rFonts w:hAnsiTheme="minorHAnsi" w:cstheme="minorHAnsi"/>
        </w:rPr>
        <w:t xml:space="preserve"> will consult the Contractor about this confidential or commercially sensitive information before making a decision on any request received under the above legislation.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4272B">
        <w:rPr>
          <w:rFonts w:hAnsiTheme="minorHAnsi" w:cstheme="minorHAnsi"/>
        </w:rPr>
        <w:t>accepts no liability whatsoever in respect of any information provided which is subsequently released (irrespective of notification) or in respect of any consequential damage suffered as a result of such obligations.</w:t>
      </w:r>
    </w:p>
    <w:p w14:paraId="78EDE95A"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84272B">
        <w:rPr>
          <w:rFonts w:hAnsiTheme="minorHAnsi" w:cstheme="minorHAnsi"/>
        </w:rPr>
        <w:t>The terms of this clause 7 shall survive expiry, completion or termination for whatever reason of this Agreement.</w:t>
      </w:r>
    </w:p>
    <w:p w14:paraId="5A1E26D7" w14:textId="77777777" w:rsidR="00AF038B" w:rsidRPr="00630721" w:rsidRDefault="00AF038B" w:rsidP="00630721">
      <w:pPr>
        <w:pStyle w:val="Heading2"/>
      </w:pPr>
      <w:bookmarkStart w:id="25" w:name="_Toc177720943"/>
      <w:r w:rsidRPr="00630721">
        <w:t>8.</w:t>
      </w:r>
      <w:r w:rsidRPr="00630721">
        <w:tab/>
        <w:t>FORCE MAJEURE</w:t>
      </w:r>
      <w:bookmarkEnd w:id="25"/>
    </w:p>
    <w:p w14:paraId="51C4FDC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 ‘Force Majeure Event’ means an event or circumstance or combination of events and/or circumstances not within the reasonable control of the Affected Party (as defined in clause 8B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p w14:paraId="0D48251E"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the event of any failure, interruption or delay in the performance of either Party’s obligations (or of any of them) resulting from any Force Majeure Event, that Party (“the Affected Party”) shall promptly notify the other Party in writing specifying:</w:t>
      </w:r>
    </w:p>
    <w:p w14:paraId="23C4AC5E"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the nature of the Force Majeure Event;</w:t>
      </w:r>
    </w:p>
    <w:p w14:paraId="4B155C07"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anticipated delay in the performance of obligations;</w:t>
      </w:r>
    </w:p>
    <w:p w14:paraId="0D78562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the action proposed to minimise the impact of the Force Majeure Event;</w:t>
      </w:r>
    </w:p>
    <w:p w14:paraId="5C8D04CE" w14:textId="77777777" w:rsidR="00AF038B" w:rsidRPr="0057000B" w:rsidRDefault="00AF038B" w:rsidP="00AF038B">
      <w:pPr>
        <w:ind w:left="567" w:hanging="567"/>
        <w:jc w:val="both"/>
        <w:rPr>
          <w:rFonts w:hAnsiTheme="minorHAnsi" w:cstheme="minorHAnsi"/>
        </w:rPr>
      </w:pPr>
      <w:r w:rsidRPr="0057000B">
        <w:rPr>
          <w:rFonts w:hAnsiTheme="minorHAnsi" w:cstheme="minorHAnsi"/>
        </w:rPr>
        <w:tab/>
        <w:t xml:space="preserve">and the Affected Party shall not be liable or have any responsibility of any kind for any loss or damage thereby incurred or suffered by the other Party, provided always that the Affected Party </w:t>
      </w:r>
      <w:r w:rsidRPr="0057000B">
        <w:rPr>
          <w:rFonts w:hAnsiTheme="minorHAnsi" w:cstheme="minorHAnsi"/>
        </w:rPr>
        <w:lastRenderedPageBreak/>
        <w:t>shall use all reasonable efforts to minimise the effects of the same and shall resume the performance of its obligations as soon as reasonably possible after the removal of the cause.</w:t>
      </w:r>
    </w:p>
    <w:p w14:paraId="28FE445B"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If the Force Majeure Event continues for </w:t>
      </w:r>
      <w:r>
        <w:rPr>
          <w:rFonts w:hAnsiTheme="minorHAnsi" w:cstheme="minorHAnsi"/>
        </w:rPr>
        <w:t xml:space="preserve">14 </w:t>
      </w:r>
      <w:r w:rsidRPr="0057000B">
        <w:rPr>
          <w:rFonts w:hAnsiTheme="minorHAnsi" w:cstheme="minorHAnsi"/>
        </w:rPr>
        <w:t>calendar days either Party may terminate at 14 days’ notice.</w:t>
      </w:r>
    </w:p>
    <w:p w14:paraId="3D9111A7" w14:textId="384F0A18"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In circumstances where the Contractor is the Affected Party,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relieved from any obligation to make payments under this Agreement save to the extent that payments are properly due and payable for obligations actually fulfilled by the Contractor in accordance with the terms and conditions of this Agreement.</w:t>
      </w:r>
    </w:p>
    <w:p w14:paraId="015F0F29" w14:textId="77777777" w:rsidR="00AF038B" w:rsidRPr="00630721" w:rsidRDefault="00AF038B" w:rsidP="00630721">
      <w:pPr>
        <w:pStyle w:val="Heading2"/>
      </w:pPr>
      <w:bookmarkStart w:id="26" w:name="_Toc177720944"/>
      <w:r w:rsidRPr="00630721">
        <w:t>9.</w:t>
      </w:r>
      <w:r w:rsidRPr="00630721">
        <w:tab/>
        <w:t>TERMINATION</w:t>
      </w:r>
      <w:bookmarkEnd w:id="26"/>
    </w:p>
    <w:p w14:paraId="36D5430E" w14:textId="52501C62"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may be terminated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without liability for compensation or damages, by serving three </w:t>
      </w:r>
      <w:r>
        <w:rPr>
          <w:rFonts w:hAnsiTheme="minorHAnsi" w:cstheme="minorHAnsi"/>
        </w:rPr>
        <w:t>(</w:t>
      </w:r>
      <w:r w:rsidRPr="0057000B">
        <w:rPr>
          <w:rFonts w:hAnsiTheme="minorHAnsi" w:cstheme="minorHAnsi"/>
        </w:rPr>
        <w:t>3) months written notice to the Contractor. This Agreement may be terminated by the Contractor, without liability for compensation or damages, by serving three (3) months written notice to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2E7A3B8B"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Either Party shall have the right (in addition to its rights under clause 9(a) and any other rights which it has at law) to terminate this Agreement immediately and without liability for compensation or damages on the happening of any of the following:</w:t>
      </w:r>
    </w:p>
    <w:p w14:paraId="224AFF11" w14:textId="1FF3C9F5" w:rsidR="00AF038B" w:rsidRPr="00450A3A" w:rsidRDefault="0087243A" w:rsidP="00034298">
      <w:pPr>
        <w:pStyle w:val="ListParagraph"/>
        <w:numPr>
          <w:ilvl w:val="0"/>
          <w:numId w:val="43"/>
        </w:numPr>
        <w:jc w:val="both"/>
        <w:rPr>
          <w:rFonts w:asciiTheme="minorHAnsi" w:hAnsiTheme="minorHAnsi" w:cstheme="minorHAnsi"/>
          <w:szCs w:val="22"/>
        </w:rPr>
      </w:pPr>
      <w:r>
        <w:rPr>
          <w:rFonts w:asciiTheme="minorHAnsi" w:hAnsiTheme="minorHAnsi" w:cstheme="minorHAnsi"/>
          <w:szCs w:val="22"/>
        </w:rPr>
        <w:t>I</w:t>
      </w:r>
      <w:r w:rsidR="00AF038B" w:rsidRPr="00450A3A">
        <w:rPr>
          <w:rFonts w:asciiTheme="minorHAnsi" w:hAnsiTheme="minorHAnsi" w:cstheme="minorHAnsi"/>
          <w:szCs w:val="22"/>
        </w:rPr>
        <w:t>f the other Party commits any serious breach or a series of breaches of any provision of this</w:t>
      </w:r>
      <w:r>
        <w:rPr>
          <w:rFonts w:asciiTheme="minorHAnsi" w:hAnsiTheme="minorHAnsi" w:cstheme="minorHAnsi"/>
          <w:szCs w:val="22"/>
        </w:rPr>
        <w:t xml:space="preserve"> </w:t>
      </w:r>
      <w:r w:rsidR="00AF038B" w:rsidRPr="00450A3A">
        <w:rPr>
          <w:rFonts w:asciiTheme="minorHAnsi" w:hAnsiTheme="minorHAnsi" w:cstheme="minorHAnsi"/>
          <w:szCs w:val="22"/>
        </w:rPr>
        <w:t>Agreement or of applicable law and fails to remedy such breach(es) (if the breach(es) are</w:t>
      </w:r>
      <w:r>
        <w:rPr>
          <w:rFonts w:asciiTheme="minorHAnsi" w:hAnsiTheme="minorHAnsi" w:cstheme="minorHAnsi"/>
          <w:szCs w:val="22"/>
        </w:rPr>
        <w:t xml:space="preserve"> </w:t>
      </w:r>
      <w:r w:rsidR="00AF038B" w:rsidRPr="00450A3A">
        <w:rPr>
          <w:rFonts w:asciiTheme="minorHAnsi" w:hAnsiTheme="minorHAnsi" w:cstheme="minorHAnsi"/>
          <w:szCs w:val="22"/>
        </w:rPr>
        <w:t>capable of remedy) within 30 days after receipt of a request in writing from the other Party;</w:t>
      </w:r>
    </w:p>
    <w:p w14:paraId="3227F22A" w14:textId="2DBCC525" w:rsidR="00AF038B" w:rsidRPr="002B215B" w:rsidRDefault="00AF038B"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2D54A0">
        <w:rPr>
          <w:rFonts w:asciiTheme="minorHAnsi" w:hAnsiTheme="minorHAnsi" w:cstheme="minorHAnsi"/>
          <w:sz w:val="22"/>
          <w:szCs w:val="22"/>
        </w:rPr>
        <w:t>In the event of an audit or inspection of the Contactor as the contracted food business operator being found to be</w:t>
      </w:r>
      <w:r w:rsidRPr="002B215B">
        <w:rPr>
          <w:rFonts w:asciiTheme="minorHAnsi" w:hAnsiTheme="minorHAnsi" w:cstheme="minorHAnsi"/>
          <w:sz w:val="22"/>
          <w:szCs w:val="22"/>
        </w:rPr>
        <w:t xml:space="preserve"> in a serious or repeated non-compliance with the Department of Education Technical Note Guidance </w:t>
      </w:r>
      <w:hyperlink r:id="rId66" w:history="1">
        <w:r w:rsidR="002B215B" w:rsidRPr="002B215B">
          <w:rPr>
            <w:rStyle w:val="Hyperlink"/>
            <w:rFonts w:asciiTheme="minorHAnsi" w:hAnsiTheme="minorHAnsi" w:cstheme="minorHAnsi"/>
            <w:b/>
            <w:bCs/>
            <w:sz w:val="22"/>
            <w:szCs w:val="22"/>
          </w:rPr>
          <w:t>SDG02 TN-06</w:t>
        </w:r>
      </w:hyperlink>
      <w:r w:rsidRPr="002B215B">
        <w:rPr>
          <w:rFonts w:asciiTheme="minorHAnsi" w:hAnsiTheme="minorHAnsi" w:cstheme="minorHAnsi"/>
          <w:sz w:val="22"/>
          <w:szCs w:val="22"/>
        </w:rPr>
        <w:t>;</w:t>
      </w:r>
    </w:p>
    <w:p w14:paraId="4181F792" w14:textId="62AE3367" w:rsidR="00AF038B"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Pr>
          <w:rFonts w:asciiTheme="minorHAnsi" w:hAnsiTheme="minorHAnsi" w:cstheme="minorHAnsi"/>
          <w:sz w:val="22"/>
          <w:szCs w:val="22"/>
        </w:rPr>
        <w:t>T</w:t>
      </w:r>
      <w:r w:rsidR="00AF038B" w:rsidRPr="002D54A0">
        <w:rPr>
          <w:rFonts w:asciiTheme="minorHAnsi" w:hAnsiTheme="minorHAnsi" w:cstheme="minorHAnsi"/>
          <w:sz w:val="22"/>
          <w:szCs w:val="22"/>
        </w:rPr>
        <w:t>he Contractor fails to complete any Performance Improvement Plan (PIP) required i</w:t>
      </w:r>
      <w:r w:rsidR="002D54A0">
        <w:rPr>
          <w:rFonts w:asciiTheme="minorHAnsi" w:hAnsiTheme="minorHAnsi" w:cstheme="minorHAnsi"/>
          <w:sz w:val="22"/>
          <w:szCs w:val="22"/>
        </w:rPr>
        <w:t xml:space="preserve">n </w:t>
      </w:r>
      <w:r w:rsidR="00AF038B" w:rsidRPr="00F42691">
        <w:rPr>
          <w:rFonts w:asciiTheme="minorHAnsi" w:hAnsiTheme="minorHAnsi" w:cstheme="minorHAnsi"/>
          <w:sz w:val="22"/>
          <w:szCs w:val="22"/>
        </w:rPr>
        <w:t>accordance with the terms of the SLA;</w:t>
      </w:r>
    </w:p>
    <w:p w14:paraId="238946B9" w14:textId="77777777" w:rsidR="00F42691" w:rsidRPr="00F42691" w:rsidRDefault="00AF038B"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The Contractor fails to pay the utility contribution required under the terms of this</w:t>
      </w:r>
      <w:r w:rsidR="002D54A0" w:rsidRPr="00F42691">
        <w:rPr>
          <w:rFonts w:asciiTheme="minorHAnsi" w:hAnsiTheme="minorHAnsi" w:cstheme="minorHAnsi"/>
          <w:sz w:val="22"/>
          <w:szCs w:val="22"/>
        </w:rPr>
        <w:t xml:space="preserve"> </w:t>
      </w:r>
      <w:r w:rsidRPr="00F42691">
        <w:rPr>
          <w:rFonts w:asciiTheme="minorHAnsi" w:hAnsiTheme="minorHAnsi" w:cstheme="minorHAnsi"/>
          <w:sz w:val="22"/>
          <w:szCs w:val="22"/>
        </w:rPr>
        <w:t>contract.</w:t>
      </w:r>
    </w:p>
    <w:p w14:paraId="61671B0A" w14:textId="77777777" w:rsidR="00F42691"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f the other Party becomes insolvent, becomes bankrupt, enters into examinership, is wound up, commences winding up, has a receiving order made against it, makes any arrangement with its creditors generally or takes or suffers any similar action as a result of debt, or an event having an equivalent effect;</w:t>
      </w:r>
    </w:p>
    <w:p w14:paraId="1112F9B8" w14:textId="77777777" w:rsidR="00F42691"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conflict of interest on the part of the Contractor which cannot, in the opinion of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be removed by other means;</w:t>
      </w:r>
    </w:p>
    <w:p w14:paraId="0A542131" w14:textId="5C0D9B7D" w:rsidR="00AF038B"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registrable interest on the part of the Contractor; and </w:t>
      </w:r>
    </w:p>
    <w:p w14:paraId="588A079A" w14:textId="665C42B4" w:rsidR="00AF038B" w:rsidRPr="00F42691" w:rsidRDefault="0087243A" w:rsidP="00034298">
      <w:pPr>
        <w:pStyle w:val="ListParagraph"/>
        <w:numPr>
          <w:ilvl w:val="0"/>
          <w:numId w:val="43"/>
        </w:numPr>
        <w:jc w:val="both"/>
        <w:rPr>
          <w:rFonts w:asciiTheme="minorHAnsi" w:hAnsiTheme="minorHAnsi" w:cstheme="minorHAnsi"/>
          <w:szCs w:val="22"/>
        </w:rPr>
      </w:pPr>
      <w:r w:rsidRPr="00F42691">
        <w:rPr>
          <w:rFonts w:asciiTheme="minorHAnsi" w:hAnsiTheme="minorHAnsi" w:cstheme="minorHAnsi"/>
          <w:szCs w:val="22"/>
        </w:rPr>
        <w:t>I</w:t>
      </w:r>
      <w:r w:rsidR="00AF038B" w:rsidRPr="00F42691">
        <w:rPr>
          <w:rFonts w:asciiTheme="minorHAnsi" w:hAnsiTheme="minorHAnsi" w:cstheme="minorHAnsi"/>
          <w:szCs w:val="22"/>
        </w:rPr>
        <w:t>f the Licence is terminated by either Party or on the expiry of the Licence.</w:t>
      </w:r>
    </w:p>
    <w:p w14:paraId="71D0BE9A" w14:textId="2879EA7B" w:rsidR="00AF038B" w:rsidRDefault="00AF038B" w:rsidP="00AF038B">
      <w:pPr>
        <w:ind w:left="567" w:hanging="567"/>
        <w:jc w:val="both"/>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in circumstances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becomes aware </w:t>
      </w:r>
      <w:r>
        <w:rPr>
          <w:rFonts w:hAnsiTheme="minorHAnsi" w:cstheme="minorHAnsi"/>
        </w:rPr>
        <w:t>(</w:t>
      </w:r>
      <w:proofErr w:type="spellStart"/>
      <w:r>
        <w:rPr>
          <w:rFonts w:hAnsiTheme="minorHAnsi" w:cstheme="minorHAnsi"/>
        </w:rPr>
        <w:t>i</w:t>
      </w:r>
      <w:proofErr w:type="spellEnd"/>
      <w:r>
        <w:rPr>
          <w:rFonts w:hAnsiTheme="minorHAnsi" w:cstheme="minorHAnsi"/>
        </w:rPr>
        <w:t xml:space="preserve">) </w:t>
      </w:r>
      <w:r w:rsidRPr="0057000B">
        <w:rPr>
          <w:rFonts w:hAnsiTheme="minorHAnsi" w:cstheme="minorHAnsi"/>
        </w:rPr>
        <w:t xml:space="preserve">that any of the exclusion grounds set out in Regulation 57 of the Regulations apply to the Contractor, </w:t>
      </w:r>
      <w:r>
        <w:rPr>
          <w:rFonts w:hAnsiTheme="minorHAnsi" w:cstheme="minorHAnsi"/>
        </w:rPr>
        <w:t xml:space="preserve">(ii) </w:t>
      </w:r>
      <w:r w:rsidRPr="0057000B">
        <w:rPr>
          <w:rFonts w:hAnsiTheme="minorHAnsi" w:cstheme="minorHAnsi"/>
        </w:rPr>
        <w:t>if any of the circumstances set forth in Regulation 73 of the Regulations apply to the Contractor or any of its subcontractors or agents</w:t>
      </w:r>
      <w:r>
        <w:rPr>
          <w:rFonts w:hAnsiTheme="minorHAnsi" w:cstheme="minorHAnsi"/>
        </w:rPr>
        <w:t xml:space="preserve">, or (iii) </w:t>
      </w:r>
      <w:r w:rsidRPr="00283F06">
        <w:t xml:space="preserve">that the Contractor (or its subcontractor(s), if any) falls within the category of prohibited </w:t>
      </w:r>
      <w:r w:rsidRPr="00283F06">
        <w:lastRenderedPageBreak/>
        <w:t>economic operators identified in Regulation (EU) No 833/2014 of 31 July 2014 (as amended by EU Regulation 2022/576 or any subsequent amendments to same)</w:t>
      </w:r>
      <w:r>
        <w:t>.</w:t>
      </w:r>
    </w:p>
    <w:p w14:paraId="702D0B29" w14:textId="3AC63CF5"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Pr>
          <w:rFonts w:hAnsiTheme="minorHAnsi" w:cstheme="minorHAnsi"/>
        </w:rPr>
        <w:t xml:space="preserve">Save for the Licence attached at </w:t>
      </w:r>
      <w:r w:rsidR="00E31E18">
        <w:rPr>
          <w:rFonts w:hAnsiTheme="minorHAnsi" w:cstheme="minorHAnsi"/>
        </w:rPr>
        <w:t xml:space="preserve">Appendix </w:t>
      </w:r>
      <w:r w:rsidR="00DF5BF2">
        <w:rPr>
          <w:rFonts w:hAnsiTheme="minorHAnsi" w:cstheme="minorHAnsi"/>
        </w:rPr>
        <w:t>7</w:t>
      </w:r>
      <w:r>
        <w:rPr>
          <w:rFonts w:hAnsiTheme="minorHAnsi" w:cstheme="minorHAnsi"/>
        </w:rPr>
        <w:t>, if applicable, t</w:t>
      </w:r>
      <w:r w:rsidRPr="0057000B">
        <w:rPr>
          <w:rFonts w:hAnsiTheme="minorHAnsi" w:cstheme="minorHAnsi"/>
        </w:rPr>
        <w: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p w14:paraId="0B120F6C" w14:textId="77777777"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216C13">
        <w:rPr>
          <w:rFonts w:hAnsiTheme="minorHAnsi" w:cstheme="minorHAnsi"/>
        </w:rPr>
        <w:t xml:space="preserve">On </w:t>
      </w:r>
      <w:r w:rsidRPr="0057000B">
        <w:rPr>
          <w:rFonts w:hAnsiTheme="minorHAnsi" w:cstheme="minorHAnsi"/>
        </w:rPr>
        <w:t xml:space="preserve">completion or termination </w:t>
      </w:r>
      <w:r w:rsidRPr="00216C13">
        <w:rPr>
          <w:rFonts w:hAnsiTheme="minorHAnsi" w:cstheme="minorHAnsi"/>
        </w:rPr>
        <w:t>of this Agreement</w:t>
      </w:r>
      <w:r>
        <w:rPr>
          <w:rFonts w:hAnsiTheme="minorHAnsi" w:cstheme="minorHAnsi"/>
        </w:rPr>
        <w:t>,</w:t>
      </w:r>
      <w:r w:rsidRPr="00216C13">
        <w:rPr>
          <w:rFonts w:hAnsiTheme="minorHAnsi" w:cstheme="minorHAnsi"/>
        </w:rPr>
        <w:t xml:space="preserve"> </w:t>
      </w:r>
      <w:r w:rsidRPr="0057000B">
        <w:rPr>
          <w:rFonts w:hAnsiTheme="minorHAnsi" w:cstheme="minorHAnsi"/>
        </w:rPr>
        <w:t>howsoever arising</w:t>
      </w:r>
      <w:r w:rsidRPr="00216C13">
        <w:rPr>
          <w:rFonts w:hAnsiTheme="minorHAnsi" w:cstheme="minorHAnsi"/>
        </w:rPr>
        <w:t>, the Contractor shall at its sole cost a</w:t>
      </w:r>
      <w:r>
        <w:rPr>
          <w:rFonts w:hAnsiTheme="minorHAnsi" w:cstheme="minorHAnsi"/>
        </w:rPr>
        <w:t>nd expense:</w:t>
      </w:r>
    </w:p>
    <w:p w14:paraId="4EE64886" w14:textId="6C6343D9" w:rsidR="00AF038B" w:rsidRDefault="00AF038B" w:rsidP="00AF038B">
      <w:pPr>
        <w:ind w:left="1437" w:hanging="870"/>
        <w:jc w:val="both"/>
        <w:rPr>
          <w:rFonts w:hAnsiTheme="minorHAnsi" w:cstheme="minorHAnsi"/>
        </w:rPr>
      </w:pPr>
      <w:r>
        <w:rPr>
          <w:rFonts w:hAnsiTheme="minorHAnsi" w:cstheme="minorHAnsi"/>
        </w:rPr>
        <w:t>(</w:t>
      </w:r>
      <w:proofErr w:type="spellStart"/>
      <w:r>
        <w:rPr>
          <w:rFonts w:hAnsiTheme="minorHAnsi" w:cstheme="minorHAnsi"/>
        </w:rPr>
        <w:t>i</w:t>
      </w:r>
      <w:proofErr w:type="spellEnd"/>
      <w:r>
        <w:rPr>
          <w:rFonts w:hAnsiTheme="minorHAnsi" w:cstheme="minorHAnsi"/>
        </w:rPr>
        <w:t xml:space="preserve">) </w:t>
      </w:r>
      <w:r>
        <w:rPr>
          <w:rFonts w:hAnsiTheme="minorHAnsi" w:cstheme="minorHAnsi"/>
        </w:rPr>
        <w:tab/>
      </w:r>
      <w:r w:rsidRPr="00216C13">
        <w:rPr>
          <w:rFonts w:hAnsiTheme="minorHAnsi" w:cstheme="minorHAnsi"/>
        </w:rPr>
        <w:t xml:space="preserve">With the exception of </w:t>
      </w:r>
      <w:r>
        <w:rPr>
          <w:rFonts w:hAnsiTheme="minorHAnsi" w:cstheme="minorHAnsi"/>
        </w:rPr>
        <w:t>p</w:t>
      </w:r>
      <w:r w:rsidRPr="00216C13">
        <w:rPr>
          <w:rFonts w:hAnsiTheme="minorHAnsi" w:cstheme="minorHAnsi"/>
        </w:rPr>
        <w:t xml:space="preserve">ermanent </w:t>
      </w:r>
      <w:r>
        <w:rPr>
          <w:rFonts w:hAnsiTheme="minorHAnsi" w:cstheme="minorHAnsi"/>
        </w:rPr>
        <w:t>f</w:t>
      </w:r>
      <w:r w:rsidRPr="00216C13">
        <w:rPr>
          <w:rFonts w:hAnsiTheme="minorHAnsi" w:cstheme="minorHAnsi"/>
        </w:rPr>
        <w:t xml:space="preserve">ixtures and </w:t>
      </w:r>
      <w:r>
        <w:rPr>
          <w:rFonts w:hAnsiTheme="minorHAnsi" w:cstheme="minorHAnsi"/>
        </w:rPr>
        <w:t>fitting as set out in</w:t>
      </w:r>
      <w:r w:rsidRPr="00216C13">
        <w:rPr>
          <w:rFonts w:hAnsiTheme="minorHAnsi" w:cstheme="minorHAnsi"/>
        </w:rPr>
        <w:t xml:space="preserve"> clause 22 restore the fabric of the premises used by the Contractor to the condition in which it was at the commencement of this Agreement and to the satisfaction of the </w:t>
      </w:r>
      <w:r w:rsidR="001E5D2D">
        <w:rPr>
          <w:rFonts w:hAnsiTheme="minorHAnsi" w:cstheme="minorHAnsi"/>
        </w:rPr>
        <w:t>Client</w:t>
      </w:r>
      <w:r w:rsidRPr="00216C13">
        <w:rPr>
          <w:rFonts w:hAnsiTheme="minorHAnsi" w:cstheme="minorHAnsi"/>
        </w:rPr>
        <w:t xml:space="preserve">. The Contractor is solely responsible for making good any damage caused by the Contractor or any of its employees or subcontractors to the </w:t>
      </w:r>
      <w:r w:rsidR="001E5D2D">
        <w:rPr>
          <w:rFonts w:hAnsiTheme="minorHAnsi" w:cstheme="minorHAnsi"/>
        </w:rPr>
        <w:t>Client</w:t>
      </w:r>
      <w:r>
        <w:rPr>
          <w:rFonts w:hAnsiTheme="minorHAnsi" w:cstheme="minorHAnsi"/>
        </w:rPr>
        <w:t>’</w:t>
      </w:r>
      <w:r w:rsidRPr="00216C13">
        <w:rPr>
          <w:rFonts w:hAnsiTheme="minorHAnsi" w:cstheme="minorHAnsi"/>
        </w:rPr>
        <w:t xml:space="preserve">s premises or any </w:t>
      </w:r>
      <w:r>
        <w:rPr>
          <w:rFonts w:hAnsiTheme="minorHAnsi" w:cstheme="minorHAnsi"/>
        </w:rPr>
        <w:t>equipment or objects contained therei</w:t>
      </w:r>
      <w:r w:rsidRPr="00216C13">
        <w:rPr>
          <w:rFonts w:hAnsiTheme="minorHAnsi" w:cstheme="minorHAnsi"/>
        </w:rPr>
        <w:t>n, fair wear and tear</w:t>
      </w:r>
      <w:r>
        <w:rPr>
          <w:rFonts w:hAnsiTheme="minorHAnsi" w:cstheme="minorHAnsi"/>
        </w:rPr>
        <w:t xml:space="preserve"> expected</w:t>
      </w:r>
      <w:r w:rsidRPr="00216C13">
        <w:rPr>
          <w:rFonts w:hAnsiTheme="minorHAnsi" w:cstheme="minorHAnsi"/>
        </w:rPr>
        <w:t>.</w:t>
      </w:r>
    </w:p>
    <w:p w14:paraId="73790F8C" w14:textId="19CF43DF" w:rsidR="00AF038B" w:rsidRDefault="00AF038B" w:rsidP="00AF038B">
      <w:pPr>
        <w:ind w:left="1437" w:hanging="870"/>
        <w:jc w:val="both"/>
        <w:rPr>
          <w:rFonts w:hAnsiTheme="minorHAnsi" w:cstheme="minorHAnsi"/>
        </w:rPr>
      </w:pPr>
      <w:r>
        <w:rPr>
          <w:rFonts w:hAnsiTheme="minorHAnsi" w:cstheme="minorHAnsi"/>
        </w:rPr>
        <w:t>(ii)</w:t>
      </w:r>
      <w:r>
        <w:rPr>
          <w:rFonts w:hAnsiTheme="minorHAnsi" w:cstheme="minorHAnsi"/>
        </w:rPr>
        <w:tab/>
        <w:t>Remove any Pod/</w:t>
      </w:r>
      <w:r w:rsidRPr="00216C13">
        <w:rPr>
          <w:rFonts w:hAnsiTheme="minorHAnsi" w:cstheme="minorHAnsi"/>
        </w:rPr>
        <w:t xml:space="preserve">mobile catering unit </w:t>
      </w:r>
      <w:r>
        <w:rPr>
          <w:rFonts w:hAnsiTheme="minorHAnsi" w:cstheme="minorHAnsi"/>
        </w:rPr>
        <w:t xml:space="preserve">used in the provision of the Services </w:t>
      </w:r>
      <w:r w:rsidRPr="00216C13">
        <w:rPr>
          <w:rFonts w:hAnsiTheme="minorHAnsi" w:cstheme="minorHAnsi"/>
        </w:rPr>
        <w:t xml:space="preserve">and reinstate the external areas </w:t>
      </w:r>
      <w:r>
        <w:rPr>
          <w:rFonts w:hAnsiTheme="minorHAnsi" w:cstheme="minorHAnsi"/>
        </w:rPr>
        <w:t xml:space="preserve">of the </w:t>
      </w:r>
      <w:r w:rsidR="001E5D2D">
        <w:rPr>
          <w:rFonts w:hAnsiTheme="minorHAnsi" w:cstheme="minorHAnsi"/>
        </w:rPr>
        <w:t>Client</w:t>
      </w:r>
      <w:r>
        <w:rPr>
          <w:rFonts w:hAnsiTheme="minorHAnsi" w:cstheme="minorHAnsi"/>
        </w:rPr>
        <w:t xml:space="preserve">’s premises </w:t>
      </w:r>
      <w:r w:rsidRPr="00216C13">
        <w:rPr>
          <w:rFonts w:hAnsiTheme="minorHAnsi" w:cstheme="minorHAnsi"/>
        </w:rPr>
        <w:t xml:space="preserve">to the condition in which it was at the commencement of this Agreement and to the satisfaction of the </w:t>
      </w:r>
      <w:r w:rsidR="001E5D2D">
        <w:rPr>
          <w:rFonts w:hAnsiTheme="minorHAnsi" w:cstheme="minorHAnsi"/>
        </w:rPr>
        <w:t>Client</w:t>
      </w:r>
      <w:r w:rsidRPr="00216C13">
        <w:rPr>
          <w:rFonts w:hAnsiTheme="minorHAnsi" w:cstheme="minorHAnsi"/>
        </w:rPr>
        <w:t>.</w:t>
      </w:r>
    </w:p>
    <w:p w14:paraId="06566A05" w14:textId="1CB73DD9" w:rsidR="00AF038B" w:rsidRPr="0057000B" w:rsidRDefault="00AF038B" w:rsidP="00AF038B">
      <w:pPr>
        <w:ind w:left="567" w:hanging="567"/>
        <w:jc w:val="both"/>
        <w:rPr>
          <w:rFonts w:hAnsiTheme="minorHAnsi" w:cstheme="minorHAnsi"/>
        </w:rPr>
      </w:pPr>
      <w:r>
        <w:rPr>
          <w:rFonts w:hAnsiTheme="minorHAnsi" w:cstheme="minorHAnsi"/>
        </w:rPr>
        <w:t>F.</w:t>
      </w:r>
      <w:r>
        <w:rPr>
          <w:rFonts w:hAnsiTheme="minorHAnsi" w:cstheme="minorHAnsi"/>
        </w:rPr>
        <w:tab/>
      </w:r>
      <w:r w:rsidRPr="0057000B">
        <w:rPr>
          <w:rFonts w:hAnsiTheme="minorHAnsi" w:cstheme="minorHAnsi"/>
        </w:rPr>
        <w:t>On completion or termination of this Agreement, howsoever arising, the Contractor shall immediately return all Confidential Information, records, papers, materials, media and other property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which is in its possession. </w:t>
      </w:r>
    </w:p>
    <w:p w14:paraId="4A0B5136" w14:textId="585C37D9"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the Contractor shall promptly furnish such anonymised information relating to the terms and conditions of the employment of all persons providing the Services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(“Employment Information”). The Contractor agrees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release the Employment Information to third parties for the purposes of any procurement competition for the provision of the Services upon expiry of the Term or earlier termination of this Agreement for whatever cause.</w:t>
      </w:r>
    </w:p>
    <w:p w14:paraId="2F3760DB" w14:textId="77777777" w:rsidR="00AF038B" w:rsidRPr="00630721" w:rsidRDefault="00AF038B" w:rsidP="00630721">
      <w:pPr>
        <w:pStyle w:val="Heading2"/>
      </w:pPr>
      <w:bookmarkStart w:id="27" w:name="_Toc177720945"/>
      <w:r w:rsidRPr="00630721">
        <w:t xml:space="preserve">10. </w:t>
      </w:r>
      <w:r w:rsidRPr="00630721">
        <w:tab/>
        <w:t>CONTRACT MANAGEMENT</w:t>
      </w:r>
      <w:bookmarkEnd w:id="27"/>
      <w:r w:rsidRPr="00630721">
        <w:t xml:space="preserve"> </w:t>
      </w:r>
    </w:p>
    <w:p w14:paraId="7A8B7C09" w14:textId="770BC5F9"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sidRPr="0057000B">
        <w:rPr>
          <w:rFonts w:hAnsiTheme="minorHAnsi" w:cstheme="minorHAnsi"/>
        </w:rPr>
        <w:t>’s Contact and the Contractor’s Contact shall liaise on a regular basis to address any issues arising which may affect the performance of this Agreement and to agree milestones, compliance schedules and operational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If requested in writing by the</w:t>
      </w:r>
      <w:r>
        <w:rPr>
          <w:rFonts w:hAnsiTheme="minorHAnsi" w:cstheme="minorHAnsi"/>
        </w:rPr>
        <w:t xml:space="preserve"> </w:t>
      </w:r>
      <w:proofErr w:type="gramStart"/>
      <w:r w:rsidR="001E5D2D">
        <w:rPr>
          <w:rFonts w:hAnsiTheme="minorHAnsi" w:cstheme="minorHAnsi"/>
        </w:rPr>
        <w:t>Client</w:t>
      </w:r>
      <w:proofErr w:type="gramEnd"/>
      <w:r>
        <w:rPr>
          <w:rFonts w:hAnsiTheme="minorHAnsi" w:cstheme="minorHAnsi"/>
        </w:rPr>
        <w:t xml:space="preserve"> </w:t>
      </w:r>
      <w:r w:rsidRPr="0057000B">
        <w:rPr>
          <w:rFonts w:hAnsiTheme="minorHAnsi" w:cstheme="minorHAnsi"/>
        </w:rPr>
        <w:t>the Contractor shall meet formally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report on progress and shall comply with all written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422543D"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agrees to:</w:t>
      </w:r>
    </w:p>
    <w:p w14:paraId="44068273" w14:textId="15C59BB2"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liaise with and keep the</w:t>
      </w:r>
      <w:r>
        <w:rPr>
          <w:rFonts w:hAnsiTheme="minorHAnsi" w:cstheme="minorHAnsi"/>
        </w:rPr>
        <w:t xml:space="preserve"> </w:t>
      </w:r>
      <w:r w:rsidR="001E5D2D">
        <w:rPr>
          <w:rFonts w:hAnsiTheme="minorHAnsi" w:cstheme="minorHAnsi"/>
        </w:rPr>
        <w:t>Client</w:t>
      </w:r>
      <w:r w:rsidRPr="0057000B">
        <w:rPr>
          <w:rFonts w:hAnsiTheme="minorHAnsi" w:cstheme="minorHAnsi"/>
        </w:rPr>
        <w:t>’s Contact fully informed of any matter which might affect the observance and performance of the Contractor’s obligations under this Agreement;</w:t>
      </w:r>
    </w:p>
    <w:p w14:paraId="48C74AE5" w14:textId="7429C7BC"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maintain such records and comply with such reporting arrangements and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from time to time; </w:t>
      </w:r>
    </w:p>
    <w:p w14:paraId="20911A38" w14:textId="19D12CA2"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comply with all reasonable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 and</w:t>
      </w:r>
    </w:p>
    <w:p w14:paraId="79A7A6D0" w14:textId="77777777" w:rsidR="00AF038B" w:rsidRPr="0057000B" w:rsidRDefault="00AF038B" w:rsidP="00AF038B">
      <w:pPr>
        <w:ind w:left="1134" w:hanging="567"/>
        <w:jc w:val="both"/>
        <w:rPr>
          <w:rFonts w:hAnsiTheme="minorHAnsi" w:cstheme="minorHAnsi"/>
        </w:rPr>
      </w:pPr>
      <w:r w:rsidRPr="0057000B">
        <w:rPr>
          <w:rFonts w:hAnsiTheme="minorHAnsi" w:cstheme="minorHAnsi"/>
        </w:rPr>
        <w:t xml:space="preserve">4. </w:t>
      </w:r>
      <w:r w:rsidRPr="0057000B">
        <w:rPr>
          <w:rFonts w:hAnsiTheme="minorHAnsi" w:cstheme="minorHAnsi"/>
        </w:rPr>
        <w:tab/>
        <w:t>comply with the service levels and performance indicators set out in Schedule D.</w:t>
      </w:r>
    </w:p>
    <w:p w14:paraId="2FB77CEA" w14:textId="521EFA75"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or its authorised representative may inspect the Contractor’s premises, lands and facilities (or such part or parts thereof relating solely to this Agreement) with due access to </w:t>
      </w:r>
      <w:r w:rsidRPr="0057000B">
        <w:rPr>
          <w:rFonts w:hAnsiTheme="minorHAnsi" w:cstheme="minorHAnsi"/>
        </w:rPr>
        <w:lastRenderedPageBreak/>
        <w:t>relevant personnel and records upon reasonable notice in writing to ensure compliance with the terms of this Agreement.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thereby arising. The cost of inspection shall be borne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2D3FE085" w14:textId="77777777" w:rsidR="00AF038B" w:rsidRPr="00630721" w:rsidRDefault="00AF038B" w:rsidP="00630721">
      <w:pPr>
        <w:pStyle w:val="Heading2"/>
      </w:pPr>
      <w:bookmarkStart w:id="28" w:name="_Toc177720946"/>
      <w:r w:rsidRPr="00630721">
        <w:t>11.</w:t>
      </w:r>
      <w:r w:rsidRPr="00630721">
        <w:tab/>
        <w:t>DISPUTES</w:t>
      </w:r>
      <w:bookmarkEnd w:id="28"/>
    </w:p>
    <w:p w14:paraId="06951B0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 the event of any dispute arising out of or relating to this Agreement (the “Dispute”), the Parties shall first seek settlement of the Dispute as set out below.</w:t>
      </w:r>
    </w:p>
    <w:p w14:paraId="213B4ED6" w14:textId="59C720C8"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Dispute shall be referred as soon as practicable to [</w:t>
      </w:r>
      <w:r w:rsidRPr="00801C59">
        <w:rPr>
          <w:rFonts w:hAnsiTheme="minorHAnsi" w:cstheme="minorHAnsi"/>
          <w:color w:val="FF0000"/>
          <w:highlight w:val="yellow"/>
        </w:rPr>
        <w:t>contact</w:t>
      </w:r>
      <w:r w:rsidRPr="0057000B">
        <w:rPr>
          <w:rFonts w:hAnsiTheme="minorHAnsi" w:cstheme="minorHAnsi"/>
        </w:rPr>
        <w:t>] within the Contractor and to [</w:t>
      </w:r>
      <w:r w:rsidRPr="00801C59">
        <w:rPr>
          <w:rFonts w:hAnsiTheme="minorHAnsi" w:cstheme="minorHAnsi"/>
          <w:color w:val="FF0000"/>
          <w:highlight w:val="yellow"/>
        </w:rPr>
        <w:t>insert name</w:t>
      </w:r>
      <w:r w:rsidRPr="0057000B">
        <w:rPr>
          <w:rFonts w:hAnsiTheme="minorHAnsi" w:cstheme="minorHAnsi"/>
        </w:rPr>
        <w:t>] within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respectively.</w:t>
      </w:r>
    </w:p>
    <w:p w14:paraId="7B4C3969"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If the Dispute has not been resolved within fifteen (15) Business Days (being days other than weekends or public holidays in Ireland) (or such longer period as may be agreed in writing by the Parties) of being referred to the nominated representatives, then either Party may refer the Dispute to an independent mediator, the identity of whom shall be agreed in advance by the Parties.</w:t>
      </w:r>
    </w:p>
    <w:p w14:paraId="364370E6"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If the Parties are unable to agree on a mediator or if the mediator agreed upon is unable or unwilling to act, either Party may within twenty-one (21) days from the date of the proposal to appoint a Mediator or within twenty-one (21) days of notice to either Party that the mediator is unable to act, apply to </w:t>
      </w:r>
      <w:r>
        <w:rPr>
          <w:rFonts w:hAnsiTheme="minorHAnsi" w:cstheme="minorHAnsi"/>
        </w:rPr>
        <w:t xml:space="preserve">the </w:t>
      </w:r>
      <w:r w:rsidRPr="00FF5196">
        <w:rPr>
          <w:rFonts w:hAnsiTheme="minorHAnsi" w:cstheme="minorHAnsi"/>
        </w:rPr>
        <w:t xml:space="preserve">Chairman of the Chartered Institute of Arbitrators, Irish Branch </w:t>
      </w:r>
      <w:r w:rsidRPr="0057000B">
        <w:rPr>
          <w:rFonts w:hAnsiTheme="minorHAnsi" w:cstheme="minorHAnsi"/>
        </w:rPr>
        <w:t>to appoint a mediator.</w:t>
      </w:r>
    </w:p>
    <w:p w14:paraId="544EF5DB"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 The Parties shall make written submissions to the mediator within ten (10) Business Days of his/her appointment.</w:t>
      </w:r>
    </w:p>
    <w:p w14:paraId="743AA547"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Parties shall share equally the cost of the mediator. The costs of all experts and any other third parties who, at the request of any Party, shall have been instructed in the mediation, shall be for the sole account of, and shall be discharged by that Party.</w:t>
      </w:r>
    </w:p>
    <w:p w14:paraId="08E38304"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For the avoidance of doubt, the obligations of the Parties under this Agreement shall not cease or be suspended or delayed by the reference of a dispute to mediation. The Contractor shall always comply fully with the requirements of the Agreement.</w:t>
      </w:r>
    </w:p>
    <w:p w14:paraId="1B25EB6D" w14:textId="77777777" w:rsidR="00AF038B" w:rsidRPr="00630721" w:rsidRDefault="00AF038B" w:rsidP="00630721">
      <w:pPr>
        <w:pStyle w:val="Heading2"/>
      </w:pPr>
      <w:bookmarkStart w:id="29" w:name="_Toc177720947"/>
      <w:r w:rsidRPr="00630721">
        <w:t>12.</w:t>
      </w:r>
      <w:r w:rsidRPr="00630721">
        <w:tab/>
        <w:t>GOVERNING LAW, CHOICE OF JURISDICTION AND EXECUTION</w:t>
      </w:r>
      <w:bookmarkEnd w:id="29"/>
    </w:p>
    <w:p w14:paraId="18C5663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p w14:paraId="67EE95CE" w14:textId="77777777" w:rsidR="00AF038B" w:rsidRPr="0057000B" w:rsidRDefault="00AF038B" w:rsidP="00AF038B">
      <w:pPr>
        <w:ind w:left="570" w:hanging="570"/>
        <w:jc w:val="both"/>
        <w:rPr>
          <w:rFonts w:hAnsiTheme="minorHAnsi" w:cstheme="minorHAnsi"/>
        </w:rPr>
      </w:pPr>
      <w:r w:rsidRPr="0057000B">
        <w:rPr>
          <w:rFonts w:hAnsiTheme="minorHAnsi" w:cstheme="minorHAnsi"/>
        </w:rPr>
        <w:t>B.</w:t>
      </w:r>
      <w:r w:rsidRPr="0057000B">
        <w:rPr>
          <w:rFonts w:hAnsiTheme="minorHAnsi" w:cstheme="minorHAnsi"/>
        </w:rPr>
        <w:tab/>
        <w:t xml:space="preserve">This Agreement shall be executed in </w:t>
      </w:r>
      <w:proofErr w:type="gramStart"/>
      <w:r w:rsidRPr="0057000B">
        <w:rPr>
          <w:rFonts w:hAnsiTheme="minorHAnsi" w:cstheme="minorHAnsi"/>
        </w:rPr>
        <w:t>duplicate</w:t>
      </w:r>
      <w:proofErr w:type="gramEnd"/>
      <w:r w:rsidRPr="0057000B">
        <w:rPr>
          <w:rFonts w:hAnsiTheme="minorHAnsi" w:cstheme="minorHAnsi"/>
        </w:rPr>
        <w:t xml:space="preserve"> and each copy of the Agreement shall be signed by all the Parties hereto. Each of the Parties to this Agreement confirms that this Agreement is executed by their duly authorised officers.</w:t>
      </w:r>
    </w:p>
    <w:p w14:paraId="46F5F386" w14:textId="77777777" w:rsidR="00AF038B" w:rsidRPr="0057000B" w:rsidRDefault="00AF038B" w:rsidP="00AF038B">
      <w:pPr>
        <w:ind w:left="570" w:hanging="570"/>
        <w:jc w:val="both"/>
        <w:rPr>
          <w:rFonts w:hAnsiTheme="minorHAnsi" w:cstheme="minorHAnsi"/>
        </w:rPr>
      </w:pPr>
      <w:r w:rsidRPr="0057000B">
        <w:rPr>
          <w:rFonts w:hAnsiTheme="minorHAnsi" w:cstheme="minorHAnsi"/>
        </w:rPr>
        <w:t xml:space="preserve">C. </w:t>
      </w:r>
      <w:r w:rsidRPr="0057000B">
        <w:rPr>
          <w:rFonts w:hAnsiTheme="minorHAnsi" w:cstheme="minorHAnsi"/>
        </w:rPr>
        <w:tab/>
        <w:t xml:space="preserve">References in this Agreement to statutory and EU Law provisions shall be deemed to include any amendments, re-enactments or replacements thereof. </w:t>
      </w:r>
    </w:p>
    <w:p w14:paraId="648C46E6" w14:textId="77777777" w:rsidR="00AF038B" w:rsidRPr="00630721" w:rsidRDefault="00AF038B" w:rsidP="00630721">
      <w:pPr>
        <w:pStyle w:val="Heading2"/>
      </w:pPr>
      <w:bookmarkStart w:id="30" w:name="_Toc177720948"/>
      <w:r w:rsidRPr="00630721">
        <w:lastRenderedPageBreak/>
        <w:t>13.</w:t>
      </w:r>
      <w:r w:rsidRPr="00630721">
        <w:tab/>
        <w:t>NOTICES</w:t>
      </w:r>
      <w:bookmarkEnd w:id="30"/>
      <w:r w:rsidRPr="00630721">
        <w:t xml:space="preserve"> </w:t>
      </w:r>
    </w:p>
    <w:p w14:paraId="7488E2F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notice or other written communication to be given under this Agreement shall either be delivered personally or sent by registered post or email. The Parties will from time to time agree primary and alternative contact persons and details for the purposes of this clause 13.</w:t>
      </w:r>
    </w:p>
    <w:p w14:paraId="4278B9EF"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All notices shall be deemed to have been served as follows:</w:t>
      </w:r>
    </w:p>
    <w:p w14:paraId="2C81DE51"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if personally delivered, at the time of delivery;</w:t>
      </w:r>
    </w:p>
    <w:p w14:paraId="0D3A90C3"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if posted by registered post, at the expiration of 48 hours after the envelope containing the same was delivered into the custody of the postal authorities (and not returned undelivered); and</w:t>
      </w:r>
    </w:p>
    <w:p w14:paraId="1AD0395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if communicated by email, on the next calendar day following transmission.</w:t>
      </w:r>
    </w:p>
    <w:p w14:paraId="4133C645" w14:textId="77777777" w:rsidR="00AF038B" w:rsidRPr="00630721" w:rsidRDefault="00AF038B" w:rsidP="00630721">
      <w:pPr>
        <w:pStyle w:val="Heading2"/>
      </w:pPr>
      <w:bookmarkStart w:id="31" w:name="_Toc177720949"/>
      <w:r w:rsidRPr="00630721">
        <w:t>14.</w:t>
      </w:r>
      <w:r w:rsidRPr="00630721">
        <w:tab/>
        <w:t>ASSIGNMENT AND SUBCONTRACT</w:t>
      </w:r>
      <w:bookmarkEnd w:id="31"/>
    </w:p>
    <w:p w14:paraId="7A4A29D7" w14:textId="77777777"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0A342913" w14:textId="36F74B1C" w:rsidR="00AF038B" w:rsidRPr="0084272B" w:rsidRDefault="00AF038B" w:rsidP="00AF038B">
      <w:pPr>
        <w:ind w:left="720" w:hanging="720"/>
        <w:jc w:val="both"/>
        <w:rPr>
          <w:rFonts w:hAnsiTheme="minorHAnsi" w:cstheme="minorHAnsi"/>
        </w:rPr>
      </w:pPr>
      <w:r>
        <w:rPr>
          <w:rFonts w:hAnsiTheme="minorHAnsi" w:cstheme="minorHAnsi"/>
        </w:rPr>
        <w:t xml:space="preserve">B. </w:t>
      </w:r>
      <w:r>
        <w:rPr>
          <w:rFonts w:hAnsiTheme="minorHAnsi" w:cstheme="minorHAnsi"/>
        </w:rPr>
        <w:tab/>
      </w:r>
      <w:r w:rsidRPr="0084272B">
        <w:rPr>
          <w:rFonts w:hAnsiTheme="minorHAnsi" w:cstheme="minorHAnsi"/>
        </w:rPr>
        <w:t xml:space="preserve">Subject to a party’s obligations at law, any sub-contract of a party’s rights or obligations under this agreement requires the prior written consent of the other part, such consent not to be unreasonably withheld or delayed. Any attempted subcontract not complied with in the manner prescribed herein shall be null and void. For the purposes of Regulation (EU) No 833/2014 of 31 July 2014 (as amended by EU Regulation 2022/576 or any subsequent amendments to same), the </w:t>
      </w:r>
      <w:r w:rsidR="001E5D2D">
        <w:rPr>
          <w:rFonts w:hAnsiTheme="minorHAnsi" w:cstheme="minorHAnsi"/>
        </w:rPr>
        <w:t>Client</w:t>
      </w:r>
      <w:r w:rsidRPr="0084272B">
        <w:rPr>
          <w:rFonts w:hAnsiTheme="minorHAnsi" w:cstheme="minorHAnsi"/>
        </w:rPr>
        <w:t xml:space="preserve"> may require information from the Contractor in relation to the status of the proposed subcontractor(s) including, but not limited to, in respect of natural persons, copies of identity documents and, in respect of legal persons, a certificate or extract from the commercial register or other competent authority of the country in which the person is established.</w:t>
      </w:r>
    </w:p>
    <w:p w14:paraId="0E187D12" w14:textId="77777777" w:rsidR="00AF038B" w:rsidRPr="0057000B" w:rsidRDefault="00AF038B" w:rsidP="00AF038B">
      <w:pPr>
        <w:jc w:val="both"/>
        <w:rPr>
          <w:rFonts w:hAnsiTheme="minorHAnsi" w:cstheme="minorHAnsi"/>
        </w:rPr>
      </w:pPr>
    </w:p>
    <w:p w14:paraId="5C82D3BC" w14:textId="77777777" w:rsidR="00AF038B" w:rsidRPr="00630721" w:rsidRDefault="00AF038B" w:rsidP="00630721">
      <w:pPr>
        <w:pStyle w:val="Heading2"/>
      </w:pPr>
      <w:bookmarkStart w:id="32" w:name="_Toc177720950"/>
      <w:r w:rsidRPr="00630721">
        <w:t>15.</w:t>
      </w:r>
      <w:r w:rsidRPr="00630721">
        <w:tab/>
        <w:t>ENTIRE AGREEMENT</w:t>
      </w:r>
      <w:bookmarkEnd w:id="32"/>
    </w:p>
    <w:p w14:paraId="2201B5FB" w14:textId="77777777" w:rsidR="00AF038B" w:rsidRPr="0057000B" w:rsidRDefault="00AF038B" w:rsidP="00AF038B">
      <w:pPr>
        <w:jc w:val="both"/>
        <w:rPr>
          <w:rFonts w:hAnsiTheme="minorHAnsi" w:cstheme="minorHAnsi"/>
        </w:rPr>
      </w:pPr>
      <w:r w:rsidRPr="0057000B">
        <w:rPr>
          <w:rFonts w:hAnsiTheme="minorHAnsi" w:cstheme="minorHAnsi"/>
        </w:rPr>
        <w:t>This Agreement constitutes the entire agreement and understanding of the Parties, and any and all other previous agreements, arrangements and understandings (whether written or oral) between the Parties regarding the subject matter of this Agreement (save where fraudulently made) are hereby excluded.</w:t>
      </w:r>
    </w:p>
    <w:p w14:paraId="36AF1A21" w14:textId="77777777" w:rsidR="00AF038B" w:rsidRPr="00630721" w:rsidRDefault="00AF038B" w:rsidP="00630721">
      <w:pPr>
        <w:pStyle w:val="Heading2"/>
      </w:pPr>
      <w:bookmarkStart w:id="33" w:name="_Toc177720951"/>
      <w:r w:rsidRPr="00630721">
        <w:t>16.</w:t>
      </w:r>
      <w:r w:rsidRPr="00630721">
        <w:tab/>
        <w:t>SEVERABILITY</w:t>
      </w:r>
      <w:bookmarkEnd w:id="33"/>
      <w:r w:rsidRPr="00630721">
        <w:t xml:space="preserve"> </w:t>
      </w:r>
    </w:p>
    <w:p w14:paraId="768A2373" w14:textId="77777777" w:rsidR="00AF038B" w:rsidRDefault="00AF038B" w:rsidP="00AF038B">
      <w:pPr>
        <w:jc w:val="both"/>
        <w:rPr>
          <w:rFonts w:hAnsiTheme="minorHAnsi" w:cstheme="minorHAnsi"/>
        </w:rPr>
      </w:pPr>
      <w:r w:rsidRPr="0057000B">
        <w:rPr>
          <w:rFonts w:hAnsiTheme="minorHAnsi" w:cstheme="minorHAnsi"/>
        </w:rPr>
        <w:t xml:space="preserve">If any term or provision herein is found to be illegal or unenforceable for any reason, then such term or provision shall be deemed </w:t>
      </w:r>
      <w:proofErr w:type="gramStart"/>
      <w:r w:rsidRPr="0057000B">
        <w:rPr>
          <w:rFonts w:hAnsiTheme="minorHAnsi" w:cstheme="minorHAnsi"/>
        </w:rPr>
        <w:t>severed</w:t>
      </w:r>
      <w:proofErr w:type="gramEnd"/>
      <w:r w:rsidRPr="0057000B">
        <w:rPr>
          <w:rFonts w:hAnsiTheme="minorHAnsi" w:cstheme="minorHAnsi"/>
        </w:rPr>
        <w:t xml:space="preserve"> and all other terms and provisions shall remain in full force and effect. </w:t>
      </w:r>
    </w:p>
    <w:p w14:paraId="2C7EED36" w14:textId="77777777" w:rsidR="00AF038B" w:rsidRPr="00630721" w:rsidRDefault="00AF038B" w:rsidP="00630721">
      <w:pPr>
        <w:pStyle w:val="Heading2"/>
      </w:pPr>
      <w:bookmarkStart w:id="34" w:name="_Toc177720952"/>
      <w:r w:rsidRPr="00630721">
        <w:lastRenderedPageBreak/>
        <w:t>17.</w:t>
      </w:r>
      <w:r w:rsidRPr="00630721">
        <w:tab/>
        <w:t>WAIVER</w:t>
      </w:r>
      <w:bookmarkEnd w:id="34"/>
    </w:p>
    <w:p w14:paraId="1C5F02F7" w14:textId="23FAEC7A" w:rsidR="00AF038B" w:rsidRDefault="00AF038B" w:rsidP="00AF038B">
      <w:pPr>
        <w:jc w:val="both"/>
        <w:rPr>
          <w:rFonts w:hAnsiTheme="minorHAnsi" w:cstheme="minorHAnsi"/>
        </w:rPr>
      </w:pPr>
      <w:r w:rsidRPr="0057000B">
        <w:rPr>
          <w:rFonts w:hAnsiTheme="minorHAnsi" w:cstheme="minorHAnsi"/>
        </w:rPr>
        <w:t>No failure or delay by either Party to exercise any right, power or remedy shall operate as a waiver of it, nor shall any partial exercise preclude further exercise of same or some other right, power or remedy.</w:t>
      </w:r>
    </w:p>
    <w:p w14:paraId="0401891D" w14:textId="77777777" w:rsidR="00AF038B" w:rsidRPr="00630721" w:rsidRDefault="00AF038B" w:rsidP="00630721">
      <w:pPr>
        <w:pStyle w:val="Heading2"/>
      </w:pPr>
      <w:bookmarkStart w:id="35" w:name="_Toc177720953"/>
      <w:r w:rsidRPr="00630721">
        <w:t>18.</w:t>
      </w:r>
      <w:r w:rsidRPr="00630721">
        <w:tab/>
        <w:t>NON-EXCLUSIVITY</w:t>
      </w:r>
      <w:bookmarkEnd w:id="35"/>
    </w:p>
    <w:p w14:paraId="49F5C6AC" w14:textId="248486D0" w:rsidR="00AF038B" w:rsidRPr="0057000B" w:rsidRDefault="00AF038B" w:rsidP="00AF038B">
      <w:pPr>
        <w:jc w:val="both"/>
        <w:rPr>
          <w:rFonts w:hAnsiTheme="minorHAnsi" w:cstheme="minorHAnsi"/>
        </w:rPr>
      </w:pPr>
      <w:r w:rsidRPr="0057000B">
        <w:rPr>
          <w:rFonts w:hAnsiTheme="minorHAnsi" w:cstheme="minorHAnsi"/>
        </w:rPr>
        <w:t>Nothing in this Agreement shall preclude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purchasing services (or Services) from a third party at any time during the currency of the Agreement.</w:t>
      </w:r>
    </w:p>
    <w:p w14:paraId="74D3839B" w14:textId="77777777" w:rsidR="00AF038B" w:rsidRPr="00630721" w:rsidRDefault="00AF038B" w:rsidP="00630721">
      <w:pPr>
        <w:pStyle w:val="Heading2"/>
      </w:pPr>
      <w:bookmarkStart w:id="36" w:name="_Toc177720954"/>
      <w:r w:rsidRPr="00630721">
        <w:t>19.</w:t>
      </w:r>
      <w:r w:rsidRPr="00630721">
        <w:tab/>
        <w:t>MEDIA</w:t>
      </w:r>
      <w:bookmarkEnd w:id="36"/>
    </w:p>
    <w:p w14:paraId="716CCA51" w14:textId="7AA623B5" w:rsidR="00AF038B" w:rsidRPr="0057000B" w:rsidRDefault="00AF038B" w:rsidP="00AF038B">
      <w:pPr>
        <w:jc w:val="both"/>
        <w:rPr>
          <w:rFonts w:hAnsiTheme="minorHAnsi" w:cstheme="minorHAnsi"/>
        </w:rPr>
      </w:pPr>
      <w:r w:rsidRPr="0057000B">
        <w:rPr>
          <w:rFonts w:hAnsiTheme="minorHAnsi" w:cstheme="minorHAnsi"/>
        </w:rPr>
        <w:t>No media releases, public announcements or public disclosures relating to this Agreement or its subject matter, including but not limited to promotional or marketing material, shall be made by the Contractor without the prior written consent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759A6CC0" w14:textId="77777777" w:rsidR="00AF038B" w:rsidRPr="00630721" w:rsidRDefault="00AF038B" w:rsidP="00630721">
      <w:pPr>
        <w:pStyle w:val="Heading2"/>
      </w:pPr>
      <w:bookmarkStart w:id="37" w:name="_Toc177720955"/>
      <w:r w:rsidRPr="00630721">
        <w:t>20.</w:t>
      </w:r>
      <w:r w:rsidRPr="00630721">
        <w:tab/>
        <w:t>CONFLICTS, REGISTRABLE INTERESTS AND CORRUPT GIFTS</w:t>
      </w:r>
      <w:bookmarkEnd w:id="37"/>
    </w:p>
    <w:p w14:paraId="404AEE2C" w14:textId="6C721C15"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confirms that it has carried out a conflicts of interest check and is satisfied that neither it nor any Subcontractor nor agent has any conflicts in relation to the Services and its obligations undertaken under this Agreement. The Contractor hereby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should any conflict or potential conflict of interest come to its attention during the currency of this Agreement and to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In the event of such notification,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w:t>
      </w:r>
    </w:p>
    <w:p w14:paraId="159FE188" w14:textId="531BB3CD"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Any registrable interest involving the Contractor (and any Subcontractor or agent as the case may be) and the</w:t>
      </w:r>
      <w:r>
        <w:rPr>
          <w:rFonts w:hAnsiTheme="minorHAnsi" w:cstheme="minorHAnsi"/>
        </w:rPr>
        <w:t xml:space="preserve"> </w:t>
      </w:r>
      <w:r w:rsidR="001E5D2D">
        <w:rPr>
          <w:rFonts w:hAnsiTheme="minorHAnsi" w:cstheme="minorHAnsi"/>
        </w:rPr>
        <w:t>Client</w:t>
      </w:r>
      <w:r w:rsidRPr="0057000B">
        <w:rPr>
          <w:rFonts w:hAnsiTheme="minorHAnsi" w:cstheme="minorHAnsi"/>
        </w:rPr>
        <w:t>, the Ceann Comhairle (Speaker), or any member of the Government, or any member of the Oireachtas, or their relatives must be fully disclosed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upon such information becoming known to the Contractor (Subcontractor or agent as the case may be) and the Contractor shall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to the satisfaction of the</w:t>
      </w:r>
      <w:r>
        <w:rPr>
          <w:rFonts w:hAnsiTheme="minorHAnsi" w:cstheme="minorHAnsi"/>
        </w:rPr>
        <w:t xml:space="preserve"> </w:t>
      </w:r>
      <w:r w:rsidR="001E5D2D">
        <w:rPr>
          <w:rFonts w:hAnsiTheme="minorHAnsi" w:cstheme="minorHAnsi"/>
        </w:rPr>
        <w:t>Client</w:t>
      </w:r>
      <w:r w:rsidRPr="0057000B">
        <w:rPr>
          <w:rFonts w:hAnsiTheme="minorHAnsi" w:cstheme="minorHAnsi"/>
        </w:rPr>
        <w:t>. In the event of such disclosure,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The terms “registrable interest” and “relative” shall be interpreted as per section 2 of the Ethics in Public Office Act, 1995 (as amended) a copy of which is available on request.</w:t>
      </w:r>
    </w:p>
    <w:p w14:paraId="319BE630" w14:textId="3692D4CA" w:rsidR="00AF038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Any breach of this clause 20C or the commission of any offence by the Contractor, any Subcontractor, agent or employee under the </w:t>
      </w:r>
      <w:r w:rsidRPr="00430F4B">
        <w:t xml:space="preserve">Criminal Justice (Corruption Offences) Act 2018 </w:t>
      </w:r>
      <w:r w:rsidRPr="0057000B">
        <w:rPr>
          <w:rFonts w:hAnsiTheme="minorHAnsi" w:cstheme="minorHAnsi"/>
        </w:rPr>
        <w:t>shall entitle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terminate this Agreement immediately and without liability for compensation or damages and to recover the amount of any loss resulting from such cancellation, including but not limited to recovery from the Contractor of the amount or value of any such gift, consideration or commission.</w:t>
      </w:r>
    </w:p>
    <w:p w14:paraId="44DA99BA" w14:textId="77777777" w:rsidR="00AF038B" w:rsidRDefault="00AF038B" w:rsidP="00AF038B">
      <w:pPr>
        <w:ind w:left="567" w:hanging="567"/>
        <w:jc w:val="both"/>
        <w:rPr>
          <w:rFonts w:hAnsiTheme="minorHAnsi" w:cstheme="minorHAnsi"/>
        </w:rPr>
      </w:pPr>
    </w:p>
    <w:p w14:paraId="114849B1" w14:textId="77777777" w:rsidR="00AF038B" w:rsidRPr="00630721" w:rsidRDefault="00AF038B" w:rsidP="00630721">
      <w:pPr>
        <w:pStyle w:val="Heading2"/>
      </w:pPr>
      <w:bookmarkStart w:id="38" w:name="_Toc177720956"/>
      <w:r w:rsidRPr="00630721">
        <w:lastRenderedPageBreak/>
        <w:t>21.</w:t>
      </w:r>
      <w:r w:rsidRPr="00630721">
        <w:tab/>
        <w:t>ACCESS TO PREMISES</w:t>
      </w:r>
      <w:bookmarkEnd w:id="38"/>
    </w:p>
    <w:p w14:paraId="1D3FCBF7" w14:textId="4E01D374" w:rsidR="00AF038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of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made available from time to time to the Contractor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connection with this Agreement, shall be made available to the Contractor on a non-exclusive licence basis and shall be used by the Contractor solely for the purpose of performing its </w:t>
      </w:r>
      <w:r w:rsidRPr="00763645">
        <w:rPr>
          <w:rFonts w:hAnsiTheme="minorHAnsi" w:cstheme="minorHAnsi"/>
        </w:rPr>
        <w:t xml:space="preserve">obligations under this Agreement. The Contractor shall have use of such premises as licensee and shall vacate the same on completion, termination or abandonment of this Agreement. </w:t>
      </w:r>
    </w:p>
    <w:p w14:paraId="669C0EE0" w14:textId="2DF08CF8" w:rsidR="00AF038B" w:rsidRPr="00F42691" w:rsidRDefault="00AF038B" w:rsidP="00F42691">
      <w:pPr>
        <w:ind w:left="567" w:hanging="567"/>
        <w:jc w:val="both"/>
        <w:rPr>
          <w:rFonts w:hAnsiTheme="minorHAnsi" w:cstheme="minorHAnsi"/>
        </w:rPr>
      </w:pPr>
      <w:r>
        <w:rPr>
          <w:rFonts w:hAnsiTheme="minorHAnsi" w:cstheme="minorHAnsi"/>
        </w:rPr>
        <w:t xml:space="preserve">B. </w:t>
      </w:r>
      <w:r>
        <w:rPr>
          <w:rFonts w:hAnsiTheme="minorHAnsi" w:cstheme="minorHAnsi"/>
        </w:rPr>
        <w:tab/>
      </w:r>
      <w:r w:rsidRPr="00801C59">
        <w:rPr>
          <w:rFonts w:hAnsiTheme="minorHAnsi" w:cstheme="minorHAnsi"/>
        </w:rPr>
        <w:t>The Contractor shall upon reasonable notice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allow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access to its premises (including the premises of any Subcontractor or agent) where the Services are being performed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under this Agreement.</w:t>
      </w:r>
    </w:p>
    <w:p w14:paraId="0BF3912D" w14:textId="77777777" w:rsidR="00AF038B" w:rsidRPr="00630721" w:rsidRDefault="00AF038B" w:rsidP="00630721">
      <w:pPr>
        <w:pStyle w:val="Heading2"/>
      </w:pPr>
      <w:bookmarkStart w:id="39" w:name="_Toc177720957"/>
      <w:r w:rsidRPr="00630721">
        <w:t>22.</w:t>
      </w:r>
      <w:r w:rsidRPr="00630721">
        <w:tab/>
        <w:t>EQUIPMENT</w:t>
      </w:r>
      <w:bookmarkEnd w:id="39"/>
    </w:p>
    <w:p w14:paraId="1A15311C" w14:textId="682D4920"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r>
      <w:r w:rsidRPr="00F64CC6">
        <w:rPr>
          <w:rFonts w:hAnsiTheme="minorHAnsi" w:cstheme="minorHAnsi"/>
        </w:rPr>
        <w:t xml:space="preserve">Save for the equipment set out in Schedule </w:t>
      </w:r>
      <w:r w:rsidR="0052641E">
        <w:rPr>
          <w:rFonts w:hAnsiTheme="minorHAnsi" w:cstheme="minorHAnsi"/>
        </w:rPr>
        <w:t>F</w:t>
      </w:r>
      <w:r w:rsidRPr="00F64CC6">
        <w:rPr>
          <w:rFonts w:hAnsiTheme="minorHAnsi" w:cstheme="minorHAnsi"/>
        </w:rPr>
        <w:t xml:space="preserve"> of this Agreement,</w:t>
      </w:r>
      <w:r>
        <w:rPr>
          <w:rFonts w:hAnsiTheme="minorHAnsi" w:cstheme="minorHAnsi"/>
        </w:rPr>
        <w:t xml:space="preserve"> if any, or u</w:t>
      </w:r>
      <w:r w:rsidRPr="0057000B">
        <w:rPr>
          <w:rFonts w:hAnsiTheme="minorHAnsi" w:cstheme="minorHAnsi"/>
        </w:rPr>
        <w:t>nless otherwise specified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t>
      </w:r>
      <w:r>
        <w:rPr>
          <w:rFonts w:hAnsiTheme="minorHAnsi" w:cstheme="minorHAnsi"/>
        </w:rPr>
        <w:t>t</w:t>
      </w:r>
      <w:r w:rsidRPr="0057000B">
        <w:rPr>
          <w:rFonts w:hAnsiTheme="minorHAnsi" w:cstheme="minorHAnsi"/>
        </w:rPr>
        <w:t xml:space="preserve">he Contractor shall provide all </w:t>
      </w:r>
      <w:r>
        <w:rPr>
          <w:rFonts w:hAnsiTheme="minorHAnsi" w:cstheme="minorHAnsi"/>
        </w:rPr>
        <w:t xml:space="preserve">equipment and material </w:t>
      </w:r>
      <w:r w:rsidRPr="0057000B">
        <w:rPr>
          <w:rFonts w:hAnsiTheme="minorHAnsi" w:cstheme="minorHAnsi"/>
        </w:rPr>
        <w:t>necessary for the provision of the Services</w:t>
      </w:r>
      <w:r>
        <w:rPr>
          <w:rFonts w:hAnsiTheme="minorHAnsi" w:cstheme="minorHAnsi"/>
        </w:rPr>
        <w:t>,</w:t>
      </w:r>
      <w:r w:rsidRPr="0057000B">
        <w:rPr>
          <w:rFonts w:hAnsiTheme="minorHAnsi" w:cstheme="minorHAnsi"/>
        </w:rPr>
        <w:t xml:space="preserve"> </w:t>
      </w:r>
      <w:r>
        <w:rPr>
          <w:rFonts w:hAnsiTheme="minorHAnsi" w:cstheme="minorHAnsi"/>
        </w:rPr>
        <w:t xml:space="preserve">including but not limited to any </w:t>
      </w:r>
      <w:r w:rsidRPr="00216C13">
        <w:rPr>
          <w:rFonts w:hAnsiTheme="minorHAnsi" w:cstheme="minorHAnsi"/>
        </w:rPr>
        <w:t>P</w:t>
      </w:r>
      <w:r>
        <w:rPr>
          <w:rFonts w:hAnsiTheme="minorHAnsi" w:cstheme="minorHAnsi"/>
        </w:rPr>
        <w:t xml:space="preserve">od </w:t>
      </w:r>
      <w:r w:rsidRPr="00216C13">
        <w:rPr>
          <w:rFonts w:hAnsiTheme="minorHAnsi" w:cstheme="minorHAnsi"/>
        </w:rPr>
        <w:t>/mobile catering unit</w:t>
      </w:r>
      <w:r>
        <w:rPr>
          <w:rFonts w:hAnsiTheme="minorHAnsi" w:cstheme="minorHAnsi"/>
        </w:rPr>
        <w:t xml:space="preserve">, </w:t>
      </w:r>
      <w:r w:rsidRPr="0057000B">
        <w:rPr>
          <w:rFonts w:hAnsiTheme="minorHAnsi" w:cstheme="minorHAnsi"/>
        </w:rPr>
        <w:t>heavy and light duty catering equipment</w:t>
      </w:r>
      <w:r>
        <w:rPr>
          <w:rFonts w:hAnsiTheme="minorHAnsi" w:cstheme="minorHAnsi"/>
        </w:rPr>
        <w:t xml:space="preserve">, </w:t>
      </w:r>
      <w:r w:rsidRPr="0057000B">
        <w:rPr>
          <w:rFonts w:hAnsiTheme="minorHAnsi" w:cstheme="minorHAnsi"/>
        </w:rPr>
        <w:t>stainless-steel worktop</w:t>
      </w:r>
      <w:r>
        <w:rPr>
          <w:rFonts w:hAnsiTheme="minorHAnsi" w:cstheme="minorHAnsi"/>
        </w:rPr>
        <w:t xml:space="preserve">s, </w:t>
      </w:r>
      <w:r w:rsidRPr="0057000B">
        <w:rPr>
          <w:rFonts w:hAnsiTheme="minorHAnsi" w:cstheme="minorHAnsi"/>
        </w:rPr>
        <w:t>tables</w:t>
      </w:r>
      <w:r>
        <w:rPr>
          <w:rFonts w:hAnsiTheme="minorHAnsi" w:cstheme="minorHAnsi"/>
        </w:rPr>
        <w:t xml:space="preserve">, </w:t>
      </w:r>
      <w:r w:rsidRPr="009572E7">
        <w:rPr>
          <w:rFonts w:hAnsiTheme="minorHAnsi" w:cstheme="minorHAnsi"/>
        </w:rPr>
        <w:t>catering utensils,</w:t>
      </w:r>
      <w:r>
        <w:rPr>
          <w:rFonts w:hAnsiTheme="minorHAnsi" w:cstheme="minorHAnsi"/>
        </w:rPr>
        <w:t xml:space="preserve"> </w:t>
      </w:r>
      <w:r w:rsidRPr="0057000B">
        <w:rPr>
          <w:rFonts w:hAnsiTheme="minorHAnsi" w:cstheme="minorHAnsi"/>
          <w:lang w:val="en-US"/>
        </w:rPr>
        <w:t>crockery</w:t>
      </w:r>
      <w:r>
        <w:rPr>
          <w:rFonts w:hAnsiTheme="minorHAnsi" w:cstheme="minorHAnsi"/>
          <w:lang w:val="en-US"/>
        </w:rPr>
        <w:t xml:space="preserve">, </w:t>
      </w:r>
      <w:r w:rsidRPr="009572E7">
        <w:rPr>
          <w:rFonts w:hAnsiTheme="minorHAnsi" w:cstheme="minorHAnsi"/>
        </w:rPr>
        <w:t>cut</w:t>
      </w:r>
      <w:r>
        <w:rPr>
          <w:rFonts w:hAnsiTheme="minorHAnsi" w:cstheme="minorHAnsi"/>
        </w:rPr>
        <w:t>lery, and sundry items,</w:t>
      </w:r>
      <w:r w:rsidRPr="00D95476">
        <w:t xml:space="preserve"> </w:t>
      </w:r>
      <w:r w:rsidRPr="0057000B">
        <w:rPr>
          <w:rFonts w:hAnsiTheme="minorHAnsi" w:cstheme="minorHAnsi"/>
        </w:rPr>
        <w:t>(</w:t>
      </w:r>
      <w:r>
        <w:rPr>
          <w:rFonts w:hAnsiTheme="minorHAnsi" w:cstheme="minorHAnsi"/>
        </w:rPr>
        <w:t xml:space="preserve">the </w:t>
      </w:r>
      <w:r w:rsidRPr="0057000B">
        <w:rPr>
          <w:rFonts w:hAnsiTheme="minorHAnsi" w:cstheme="minorHAnsi"/>
        </w:rPr>
        <w:t>“Equipment”).</w:t>
      </w:r>
    </w:p>
    <w:p w14:paraId="21B574DE" w14:textId="20EF0BF5" w:rsidR="00AF038B" w:rsidRDefault="00AF038B" w:rsidP="00F42691">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AE6D01">
        <w:rPr>
          <w:rFonts w:hAnsiTheme="minorHAnsi" w:cstheme="minorHAnsi"/>
        </w:rPr>
        <w:t xml:space="preserve">The Contractor at the commencement of the Agreement and following installation of any Contractor equipment, it shall inform the </w:t>
      </w:r>
      <w:r w:rsidR="001E5D2D">
        <w:rPr>
          <w:rFonts w:hAnsiTheme="minorHAnsi" w:cstheme="minorHAnsi"/>
        </w:rPr>
        <w:t>Client</w:t>
      </w:r>
      <w:r w:rsidRPr="00AE6D01">
        <w:rPr>
          <w:rFonts w:hAnsiTheme="minorHAnsi" w:cstheme="minorHAnsi"/>
        </w:rPr>
        <w:t xml:space="preserve"> of such equipment. In the </w:t>
      </w:r>
      <w:r w:rsidR="002312B1" w:rsidRPr="00AE6D01">
        <w:rPr>
          <w:rFonts w:hAnsiTheme="minorHAnsi" w:cstheme="minorHAnsi"/>
        </w:rPr>
        <w:t>event the</w:t>
      </w:r>
      <w:r w:rsidRPr="00AE6D01">
        <w:rPr>
          <w:rFonts w:hAnsiTheme="minorHAnsi" w:cstheme="minorHAnsi"/>
        </w:rPr>
        <w:t xml:space="preserve"> equipment is replaced, or new equipment is installed on the </w:t>
      </w:r>
      <w:r w:rsidR="001E5D2D">
        <w:rPr>
          <w:rFonts w:hAnsiTheme="minorHAnsi" w:cstheme="minorHAnsi"/>
        </w:rPr>
        <w:t>Client</w:t>
      </w:r>
      <w:r w:rsidRPr="00AE6D01">
        <w:rPr>
          <w:rFonts w:hAnsiTheme="minorHAnsi" w:cstheme="minorHAnsi"/>
        </w:rPr>
        <w:t xml:space="preserve"> premises during the Term of the Agreement, it shall also inform the </w:t>
      </w:r>
      <w:r w:rsidR="001E5D2D">
        <w:rPr>
          <w:rFonts w:hAnsiTheme="minorHAnsi" w:cstheme="minorHAnsi"/>
        </w:rPr>
        <w:t>Client</w:t>
      </w:r>
      <w:r w:rsidRPr="00AE6D01">
        <w:rPr>
          <w:rFonts w:hAnsiTheme="minorHAnsi" w:cstheme="minorHAnsi"/>
        </w:rPr>
        <w:t xml:space="preserve"> of such equipment.</w:t>
      </w:r>
    </w:p>
    <w:p w14:paraId="49511F32" w14:textId="39FA22FF" w:rsidR="00AF038B" w:rsidRPr="0057000B" w:rsidRDefault="00AF038B" w:rsidP="00AF038B">
      <w:pPr>
        <w:ind w:left="567" w:hanging="567"/>
        <w:jc w:val="both"/>
        <w:rPr>
          <w:rFonts w:hAnsiTheme="minorHAnsi" w:cstheme="minorHAnsi"/>
        </w:rPr>
      </w:pPr>
      <w:r>
        <w:rPr>
          <w:rFonts w:hAnsiTheme="minorHAnsi" w:cstheme="minorHAnsi"/>
        </w:rPr>
        <w:t>C.</w:t>
      </w:r>
      <w:r>
        <w:rPr>
          <w:rFonts w:hAnsiTheme="minorHAnsi" w:cstheme="minorHAnsi"/>
        </w:rPr>
        <w:tab/>
        <w:t>T</w:t>
      </w:r>
      <w:r w:rsidRPr="0057000B">
        <w:rPr>
          <w:rFonts w:hAnsiTheme="minorHAnsi" w:cstheme="minorHAnsi"/>
        </w:rPr>
        <w:t xml:space="preserve">itle and ownership </w:t>
      </w:r>
      <w:r>
        <w:rPr>
          <w:rFonts w:hAnsiTheme="minorHAnsi" w:cstheme="minorHAnsi"/>
        </w:rPr>
        <w:t>in any</w:t>
      </w:r>
      <w:r w:rsidRPr="0057000B">
        <w:rPr>
          <w:rFonts w:hAnsiTheme="minorHAnsi" w:cstheme="minorHAnsi"/>
        </w:rPr>
        <w:t xml:space="preserve"> permanent fixtures and fittings</w:t>
      </w:r>
      <w:r>
        <w:rPr>
          <w:rFonts w:hAnsiTheme="minorHAnsi" w:cstheme="minorHAnsi"/>
        </w:rPr>
        <w:t xml:space="preserve"> installed by the Contractor, including but not limited to </w:t>
      </w:r>
      <w:r w:rsidRPr="0057000B">
        <w:rPr>
          <w:rFonts w:hAnsiTheme="minorHAnsi" w:cstheme="minorHAnsi"/>
        </w:rPr>
        <w:t>extraction fans, associated ducting and stainless steel canopy, wall and floor finish surfaces</w:t>
      </w:r>
      <w:r>
        <w:rPr>
          <w:rFonts w:hAnsiTheme="minorHAnsi" w:cstheme="minorHAnsi"/>
        </w:rPr>
        <w:t xml:space="preserve">, or as part of any </w:t>
      </w:r>
      <w:r w:rsidRPr="0057000B">
        <w:rPr>
          <w:rFonts w:hAnsiTheme="minorHAnsi" w:cstheme="minorHAnsi"/>
        </w:rPr>
        <w:t xml:space="preserve">building works </w:t>
      </w:r>
      <w:r w:rsidRPr="0057000B">
        <w:rPr>
          <w:rFonts w:hAnsiTheme="minorHAnsi" w:cstheme="minorHAnsi"/>
          <w:lang w:val="en-US"/>
        </w:rPr>
        <w:t xml:space="preserve">carried out over the </w:t>
      </w:r>
      <w:r>
        <w:rPr>
          <w:rFonts w:hAnsiTheme="minorHAnsi" w:cstheme="minorHAnsi"/>
          <w:lang w:val="en-US"/>
        </w:rPr>
        <w:t>Term</w:t>
      </w:r>
      <w:r w:rsidRPr="0057000B">
        <w:rPr>
          <w:rFonts w:hAnsiTheme="minorHAnsi" w:cstheme="minorHAnsi"/>
          <w:lang w:val="en-US"/>
        </w:rPr>
        <w:t xml:space="preserve"> of th</w:t>
      </w:r>
      <w:r>
        <w:rPr>
          <w:rFonts w:hAnsiTheme="minorHAnsi" w:cstheme="minorHAnsi"/>
          <w:lang w:val="en-US"/>
        </w:rPr>
        <w:t>e</w:t>
      </w:r>
      <w:r w:rsidRPr="0057000B">
        <w:rPr>
          <w:rFonts w:hAnsiTheme="minorHAnsi" w:cstheme="minorHAnsi"/>
          <w:lang w:val="en-US"/>
        </w:rPr>
        <w:t xml:space="preserve"> </w:t>
      </w:r>
      <w:r>
        <w:rPr>
          <w:rFonts w:hAnsiTheme="minorHAnsi" w:cstheme="minorHAnsi"/>
          <w:lang w:val="en-US"/>
        </w:rPr>
        <w:t>Agreement by the Contractor, or on its behalf,</w:t>
      </w:r>
      <w:r w:rsidRPr="0057000B">
        <w:rPr>
          <w:rFonts w:hAnsiTheme="minorHAnsi" w:cstheme="minorHAnsi"/>
        </w:rPr>
        <w:t xml:space="preserve"> including </w:t>
      </w:r>
      <w:r>
        <w:rPr>
          <w:rFonts w:hAnsiTheme="minorHAnsi" w:cstheme="minorHAnsi"/>
        </w:rPr>
        <w:t xml:space="preserve">but not limited to </w:t>
      </w:r>
      <w:r w:rsidRPr="0057000B">
        <w:rPr>
          <w:rFonts w:hAnsiTheme="minorHAnsi" w:cstheme="minorHAnsi"/>
        </w:rPr>
        <w:t>plumbing works, electrical modifications</w:t>
      </w:r>
      <w:r>
        <w:rPr>
          <w:rFonts w:hAnsiTheme="minorHAnsi" w:cstheme="minorHAnsi"/>
        </w:rPr>
        <w:t xml:space="preserve">, </w:t>
      </w:r>
      <w:r w:rsidRPr="0057000B">
        <w:rPr>
          <w:rFonts w:hAnsiTheme="minorHAnsi" w:cstheme="minorHAnsi"/>
        </w:rPr>
        <w:t xml:space="preserve">additional power sockets, and installation of grease traps, waste outlets </w:t>
      </w:r>
      <w:r w:rsidRPr="0057000B">
        <w:rPr>
          <w:rFonts w:hAnsiTheme="minorHAnsi" w:cstheme="minorHAnsi"/>
          <w:lang w:val="en-US"/>
        </w:rPr>
        <w:t xml:space="preserve">required to deliver the </w:t>
      </w:r>
      <w:r>
        <w:rPr>
          <w:rFonts w:hAnsiTheme="minorHAnsi" w:cstheme="minorHAnsi"/>
          <w:lang w:val="en-US"/>
        </w:rPr>
        <w:t>S</w:t>
      </w:r>
      <w:r w:rsidRPr="0057000B">
        <w:rPr>
          <w:rFonts w:hAnsiTheme="minorHAnsi" w:cstheme="minorHAnsi"/>
          <w:lang w:val="en-US"/>
        </w:rPr>
        <w:t>ervice</w:t>
      </w:r>
      <w:r>
        <w:rPr>
          <w:rFonts w:hAnsiTheme="minorHAnsi" w:cstheme="minorHAnsi"/>
          <w:lang w:val="en-US"/>
        </w:rPr>
        <w:t>s,</w:t>
      </w:r>
      <w:r w:rsidRPr="0057000B">
        <w:rPr>
          <w:rFonts w:hAnsiTheme="minorHAnsi" w:cstheme="minorHAnsi"/>
          <w:lang w:val="en-US"/>
        </w:rPr>
        <w:t xml:space="preserve"> </w:t>
      </w:r>
      <w:r w:rsidRPr="0057000B">
        <w:rPr>
          <w:rFonts w:hAnsiTheme="minorHAnsi" w:cstheme="minorHAnsi"/>
        </w:rPr>
        <w:t>shall automatically vest in and transfer to the</w:t>
      </w:r>
      <w:r>
        <w:rPr>
          <w:rFonts w:hAnsiTheme="minorHAnsi" w:cstheme="minorHAnsi"/>
        </w:rPr>
        <w:t xml:space="preserve"> </w:t>
      </w:r>
      <w:r w:rsidR="001E5D2D">
        <w:rPr>
          <w:rFonts w:hAnsiTheme="minorHAnsi" w:cstheme="minorHAnsi"/>
        </w:rPr>
        <w:t>Client</w:t>
      </w:r>
      <w:r w:rsidRPr="0057000B">
        <w:rPr>
          <w:rFonts w:hAnsiTheme="minorHAnsi" w:cstheme="minorHAnsi"/>
          <w:lang w:val="en-US"/>
        </w:rPr>
        <w:t xml:space="preserve"> </w:t>
      </w:r>
      <w:r w:rsidRPr="0057000B">
        <w:rPr>
          <w:rFonts w:hAnsiTheme="minorHAnsi" w:cstheme="minorHAnsi"/>
        </w:rPr>
        <w:t xml:space="preserve">upon expiry or termination of the </w:t>
      </w:r>
      <w:r>
        <w:rPr>
          <w:rFonts w:hAnsiTheme="minorHAnsi" w:cstheme="minorHAnsi"/>
        </w:rPr>
        <w:t>Agreement</w:t>
      </w:r>
      <w:r w:rsidRPr="0057000B">
        <w:rPr>
          <w:rFonts w:hAnsiTheme="minorHAnsi" w:cstheme="minorHAnsi"/>
        </w:rPr>
        <w:t>, at no additional cost</w:t>
      </w:r>
      <w:r>
        <w:rPr>
          <w:rFonts w:hAnsiTheme="minorHAnsi" w:cstheme="minorHAnsi"/>
        </w:rPr>
        <w:t xml:space="preserve"> to the </w:t>
      </w:r>
      <w:r w:rsidR="001E5D2D">
        <w:rPr>
          <w:rFonts w:hAnsiTheme="minorHAnsi" w:cstheme="minorHAnsi"/>
        </w:rPr>
        <w:t>Client</w:t>
      </w:r>
      <w:r w:rsidRPr="0057000B">
        <w:rPr>
          <w:rFonts w:hAnsiTheme="minorHAnsi" w:cstheme="minorHAnsi"/>
        </w:rPr>
        <w:t xml:space="preserve"> and free of any encumbrance</w:t>
      </w:r>
      <w:r>
        <w:rPr>
          <w:rFonts w:hAnsiTheme="minorHAnsi" w:cstheme="minorHAnsi"/>
        </w:rPr>
        <w:t>.</w:t>
      </w:r>
    </w:p>
    <w:p w14:paraId="4826A3FF" w14:textId="593D8859" w:rsidR="00AF038B" w:rsidRPr="0057000B" w:rsidRDefault="00AF038B" w:rsidP="00AF038B">
      <w:pPr>
        <w:ind w:left="567" w:hanging="567"/>
        <w:jc w:val="both"/>
        <w:rPr>
          <w:rFonts w:hAnsiTheme="minorHAnsi" w:cstheme="minorHAnsi"/>
        </w:rPr>
      </w:pPr>
      <w:r>
        <w:rPr>
          <w:rFonts w:hAnsiTheme="minorHAnsi" w:cstheme="minorHAnsi"/>
        </w:rPr>
        <w:t xml:space="preserve">D. </w:t>
      </w:r>
      <w:r>
        <w:rPr>
          <w:rFonts w:hAnsiTheme="minorHAnsi" w:cstheme="minorHAnsi"/>
        </w:rPr>
        <w:tab/>
      </w:r>
      <w:r w:rsidRPr="0057000B">
        <w:rPr>
          <w:rFonts w:hAnsiTheme="minorHAnsi" w:cstheme="minorHAnsi"/>
        </w:rPr>
        <w:t>The Contractor shall maintain and store all items of Equipment within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in a safe, serviceable and clean condition.</w:t>
      </w:r>
      <w:r w:rsidR="002312B1">
        <w:rPr>
          <w:rFonts w:hAnsiTheme="minorHAnsi" w:cstheme="minorHAnsi"/>
        </w:rPr>
        <w:t xml:space="preserve"> </w:t>
      </w:r>
      <w:r>
        <w:rPr>
          <w:rFonts w:hAnsiTheme="minorHAnsi" w:cstheme="minorHAnsi"/>
        </w:rPr>
        <w:t xml:space="preserve">In addition, the Contractor </w:t>
      </w:r>
      <w:r w:rsidRPr="00E42050">
        <w:rPr>
          <w:rFonts w:hAnsiTheme="minorHAnsi" w:cstheme="minorHAnsi"/>
        </w:rPr>
        <w:t xml:space="preserve">shall, at </w:t>
      </w:r>
      <w:r>
        <w:rPr>
          <w:rFonts w:hAnsiTheme="minorHAnsi" w:cstheme="minorHAnsi"/>
        </w:rPr>
        <w:t xml:space="preserve">its </w:t>
      </w:r>
      <w:r w:rsidRPr="00E42050">
        <w:rPr>
          <w:rFonts w:hAnsiTheme="minorHAnsi" w:cstheme="minorHAnsi"/>
        </w:rPr>
        <w:t xml:space="preserve">own expense, maintain the </w:t>
      </w:r>
      <w:r>
        <w:rPr>
          <w:rFonts w:hAnsiTheme="minorHAnsi" w:cstheme="minorHAnsi"/>
        </w:rPr>
        <w:t>e</w:t>
      </w:r>
      <w:r w:rsidRPr="00E42050">
        <w:rPr>
          <w:rFonts w:hAnsiTheme="minorHAnsi" w:cstheme="minorHAnsi"/>
        </w:rPr>
        <w:t xml:space="preserve">quipment set out in Schedule </w:t>
      </w:r>
      <w:r w:rsidR="0052641E">
        <w:rPr>
          <w:rFonts w:hAnsiTheme="minorHAnsi" w:cstheme="minorHAnsi"/>
        </w:rPr>
        <w:t>F</w:t>
      </w:r>
      <w:r>
        <w:rPr>
          <w:rFonts w:hAnsiTheme="minorHAnsi" w:cstheme="minorHAnsi"/>
        </w:rPr>
        <w:t xml:space="preserve">, if any, </w:t>
      </w:r>
      <w:r w:rsidRPr="00E42050">
        <w:rPr>
          <w:rFonts w:hAnsiTheme="minorHAnsi" w:cstheme="minorHAnsi"/>
        </w:rPr>
        <w:t>and any additions thereto and replacements thereof in a good and proper state of repair, working order and cleanliness. All replacement kitchen equipment shall be provided at the sole expense of the Con</w:t>
      </w:r>
      <w:r>
        <w:rPr>
          <w:rFonts w:hAnsiTheme="minorHAnsi" w:cstheme="minorHAnsi"/>
        </w:rPr>
        <w:t>tractor</w:t>
      </w:r>
      <w:r w:rsidRPr="00E42050">
        <w:rPr>
          <w:rFonts w:hAnsiTheme="minorHAnsi" w:cstheme="minorHAnsi"/>
        </w:rPr>
        <w:t>.</w:t>
      </w:r>
    </w:p>
    <w:p w14:paraId="0D6E3785" w14:textId="63B8FF4E" w:rsidR="00AF038B" w:rsidRPr="0057000B" w:rsidRDefault="00AF038B" w:rsidP="00AF038B">
      <w:pPr>
        <w:ind w:left="567" w:hanging="567"/>
        <w:jc w:val="both"/>
        <w:rPr>
          <w:rFonts w:hAnsiTheme="minorHAnsi" w:cstheme="minorHAnsi"/>
        </w:rPr>
      </w:pPr>
      <w:r w:rsidRPr="0057000B">
        <w:rPr>
          <w:rFonts w:hAnsiTheme="minorHAnsi" w:cstheme="minorHAnsi"/>
        </w:rPr>
        <w:tab/>
      </w:r>
      <w:r w:rsidRPr="0030508E">
        <w:rPr>
          <w:rFonts w:hAnsiTheme="minorHAnsi" w:cstheme="minorHAnsi"/>
        </w:rPr>
        <w:t xml:space="preserve">For the Term of the contract, the Contractor shall maintain all equipment in compliance with the requirements set out in food </w:t>
      </w:r>
      <w:r w:rsidR="0087369D">
        <w:rPr>
          <w:rFonts w:hAnsiTheme="minorHAnsi" w:cstheme="minorHAnsi"/>
        </w:rPr>
        <w:t>legislation</w:t>
      </w:r>
      <w:r w:rsidRPr="0030508E">
        <w:rPr>
          <w:rFonts w:hAnsiTheme="minorHAnsi" w:cstheme="minorHAnsi"/>
        </w:rPr>
        <w:t>, including Annex II of Regulation (EC) No 852/2004 on the hygiene of foodstuffs and I.S. 340:2007 ‘Hygiene in the Catering Sector’ and in compliance with the manufacturer guidelines for the Term of the Agreement.</w:t>
      </w:r>
    </w:p>
    <w:p w14:paraId="5854A08A" w14:textId="3726F922" w:rsidR="00AF038B" w:rsidRPr="0057000B" w:rsidRDefault="00AF038B" w:rsidP="00AF038B">
      <w:pPr>
        <w:ind w:left="567" w:hanging="567"/>
        <w:jc w:val="both"/>
        <w:rPr>
          <w:rFonts w:hAnsiTheme="minorHAnsi" w:cstheme="minorHAnsi"/>
        </w:rPr>
      </w:pPr>
      <w:r>
        <w:rPr>
          <w:rFonts w:hAnsiTheme="minorHAnsi" w:cstheme="minorHAnsi"/>
        </w:rPr>
        <w:t>E</w:t>
      </w:r>
      <w:r w:rsidRPr="0057000B">
        <w:rPr>
          <w:rFonts w:hAnsiTheme="minorHAnsi" w:cstheme="minorHAnsi"/>
        </w:rPr>
        <w:t>.</w:t>
      </w:r>
      <w:r w:rsidRPr="0057000B">
        <w:rPr>
          <w:rFonts w:hAnsiTheme="minorHAnsi" w:cstheme="minorHAnsi"/>
        </w:rPr>
        <w:tab/>
        <w:t>The Contractor shall, at the</w:t>
      </w:r>
      <w:r>
        <w:rPr>
          <w:rFonts w:hAnsiTheme="minorHAnsi" w:cstheme="minorHAnsi"/>
        </w:rPr>
        <w:t xml:space="preserve"> </w:t>
      </w:r>
      <w:r w:rsidR="001E5D2D">
        <w:rPr>
          <w:rFonts w:hAnsiTheme="minorHAnsi" w:cstheme="minorHAnsi"/>
        </w:rPr>
        <w:t>Client</w:t>
      </w:r>
      <w:r w:rsidRPr="0057000B">
        <w:rPr>
          <w:rFonts w:hAnsiTheme="minorHAnsi" w:cstheme="minorHAnsi"/>
        </w:rPr>
        <w:t>’s written request, at its own expense and as soon as reasonably practicable:</w:t>
      </w:r>
    </w:p>
    <w:p w14:paraId="419FA2F4" w14:textId="53243B6E" w:rsidR="00AF038B" w:rsidRPr="0057000B" w:rsidRDefault="00AF038B" w:rsidP="00AF038B">
      <w:pPr>
        <w:ind w:left="1418" w:hanging="567"/>
        <w:jc w:val="both"/>
        <w:rPr>
          <w:rFonts w:hAnsiTheme="minorHAnsi" w:cstheme="minorHAnsi"/>
        </w:rPr>
      </w:pPr>
      <w:proofErr w:type="spellStart"/>
      <w:r w:rsidRPr="0057000B">
        <w:rPr>
          <w:rFonts w:hAnsiTheme="minorHAnsi" w:cstheme="minorHAnsi"/>
        </w:rPr>
        <w:t>i</w:t>
      </w:r>
      <w:proofErr w:type="spellEnd"/>
      <w:r w:rsidRPr="0057000B">
        <w:rPr>
          <w:rFonts w:hAnsiTheme="minorHAnsi" w:cstheme="minorHAnsi"/>
        </w:rPr>
        <w:t xml:space="preserve">. </w:t>
      </w:r>
      <w:r w:rsidRPr="0057000B">
        <w:rPr>
          <w:rFonts w:hAnsiTheme="minorHAnsi" w:cstheme="minorHAnsi"/>
        </w:rPr>
        <w:tab/>
        <w:t>removes from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’s premises </w:t>
      </w:r>
      <w:proofErr w:type="spellStart"/>
      <w:r w:rsidRPr="0057000B">
        <w:rPr>
          <w:rFonts w:hAnsiTheme="minorHAnsi" w:cstheme="minorHAnsi"/>
        </w:rPr>
        <w:t>any</w:t>
      </w:r>
      <w:proofErr w:type="spellEnd"/>
      <w:r w:rsidRPr="0057000B">
        <w:rPr>
          <w:rFonts w:hAnsiTheme="minorHAnsi" w:cstheme="minorHAnsi"/>
        </w:rPr>
        <w:t xml:space="preserve"> </w:t>
      </w:r>
      <w:r>
        <w:rPr>
          <w:rFonts w:hAnsiTheme="minorHAnsi" w:cstheme="minorHAnsi"/>
        </w:rPr>
        <w:t>e</w:t>
      </w:r>
      <w:r w:rsidRPr="0057000B">
        <w:rPr>
          <w:rFonts w:hAnsiTheme="minorHAnsi" w:cstheme="minorHAnsi"/>
        </w:rPr>
        <w:t>quipment which in the reasonable opinion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either hazardous, noxious or not in accordance with this Agreement; and</w:t>
      </w:r>
    </w:p>
    <w:p w14:paraId="243B35CC"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such item with a suitable substitute item of Equipment.</w:t>
      </w:r>
    </w:p>
    <w:p w14:paraId="0E8B8DB5" w14:textId="6AC9701D" w:rsidR="00AF038B" w:rsidRPr="0057000B" w:rsidRDefault="00AF038B" w:rsidP="00AF038B">
      <w:pPr>
        <w:ind w:left="567" w:hanging="567"/>
        <w:jc w:val="both"/>
        <w:rPr>
          <w:rFonts w:hAnsiTheme="minorHAnsi" w:cstheme="minorHAnsi"/>
        </w:rPr>
      </w:pPr>
      <w:r>
        <w:rPr>
          <w:rFonts w:hAnsiTheme="minorHAnsi" w:cstheme="minorHAnsi"/>
        </w:rPr>
        <w:t>F</w:t>
      </w:r>
      <w:r w:rsidRPr="0057000B">
        <w:rPr>
          <w:rFonts w:hAnsiTheme="minorHAnsi" w:cstheme="minorHAnsi"/>
        </w:rPr>
        <w:t>.</w:t>
      </w:r>
      <w:r w:rsidRPr="0057000B">
        <w:rPr>
          <w:rFonts w:hAnsiTheme="minorHAnsi" w:cstheme="minorHAnsi"/>
        </w:rPr>
        <w:tab/>
        <w:t>All Equipment brought onto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shall be at the Contractor’s own risk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have no liability for any loss of, caused by or damage to any Equipment. The </w:t>
      </w:r>
      <w:r w:rsidRPr="0057000B">
        <w:rPr>
          <w:rFonts w:hAnsiTheme="minorHAnsi" w:cstheme="minorHAnsi"/>
        </w:rPr>
        <w:lastRenderedPageBreak/>
        <w:t>Contractor shall provide for the haulage or carriage thereof to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and the removal of Equipment when no longer required at its sole cost. Unless otherwise agreed, Equipment brought onto the premises will remain the property of the Contractor.</w:t>
      </w:r>
    </w:p>
    <w:p w14:paraId="62BB931F" w14:textId="77777777" w:rsidR="00F42691" w:rsidRDefault="00AF038B" w:rsidP="00F42691">
      <w:pPr>
        <w:ind w:left="567"/>
        <w:jc w:val="both"/>
        <w:rPr>
          <w:rFonts w:hAnsiTheme="minorHAnsi" w:cstheme="minorHAnsi"/>
        </w:rPr>
      </w:pPr>
      <w:r w:rsidRPr="0057000B">
        <w:rPr>
          <w:rFonts w:hAnsiTheme="minorHAnsi" w:cstheme="minorHAnsi"/>
          <w:lang w:val="en-US"/>
        </w:rPr>
        <w:t>All moveable equipment provided by the Contractor classified as heavy catering/light catering equipment including but not limited to cookers, ba</w:t>
      </w:r>
      <w:r>
        <w:rPr>
          <w:rFonts w:hAnsiTheme="minorHAnsi" w:cstheme="minorHAnsi"/>
          <w:lang w:val="en-US"/>
        </w:rPr>
        <w:t>in-m</w:t>
      </w:r>
      <w:r w:rsidRPr="0057000B">
        <w:rPr>
          <w:rFonts w:hAnsiTheme="minorHAnsi" w:cstheme="minorHAnsi"/>
          <w:lang w:val="en-US"/>
        </w:rPr>
        <w:t>aries, combi ovens, server units, cold storage, cutleries crockery, stoves, sundry items will remain in the ownership of the Contractor and on expiry of the</w:t>
      </w:r>
      <w:r>
        <w:rPr>
          <w:rFonts w:hAnsiTheme="minorHAnsi" w:cstheme="minorHAnsi"/>
          <w:lang w:val="en-US"/>
        </w:rPr>
        <w:t xml:space="preserve"> Agreement </w:t>
      </w:r>
      <w:r w:rsidRPr="0057000B">
        <w:rPr>
          <w:rFonts w:hAnsiTheme="minorHAnsi" w:cstheme="minorHAnsi"/>
          <w:lang w:val="en-US"/>
        </w:rPr>
        <w:t>can be removed.</w:t>
      </w:r>
    </w:p>
    <w:p w14:paraId="07C94244" w14:textId="3BCC6810" w:rsidR="00AF038B" w:rsidRDefault="00AF038B" w:rsidP="00F42691">
      <w:pPr>
        <w:ind w:left="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On completion of the Services the Contractor shall</w:t>
      </w:r>
      <w:r w:rsidR="00F42691">
        <w:rPr>
          <w:rFonts w:hAnsiTheme="minorHAnsi" w:cstheme="minorHAnsi"/>
        </w:rPr>
        <w:t>:</w:t>
      </w:r>
    </w:p>
    <w:p w14:paraId="4EFFCFCB" w14:textId="35309A99" w:rsidR="00AF038B" w:rsidRDefault="00AF038B" w:rsidP="00034298">
      <w:pPr>
        <w:pStyle w:val="ListParagraph"/>
        <w:numPr>
          <w:ilvl w:val="0"/>
          <w:numId w:val="39"/>
        </w:numPr>
        <w:spacing w:after="160" w:line="259" w:lineRule="auto"/>
        <w:jc w:val="both"/>
        <w:rPr>
          <w:rFonts w:hAnsiTheme="minorHAnsi" w:cstheme="minorHAnsi"/>
        </w:rPr>
      </w:pPr>
      <w:r w:rsidRPr="00544023">
        <w:rPr>
          <w:rFonts w:hAnsiTheme="minorHAnsi" w:cstheme="minorHAnsi"/>
        </w:rPr>
        <w:t xml:space="preserve">remove the Equipment used by the Contractor to provide the Services (save for the </w:t>
      </w:r>
      <w:r>
        <w:rPr>
          <w:rFonts w:hAnsiTheme="minorHAnsi" w:cstheme="minorHAnsi"/>
        </w:rPr>
        <w:t>e</w:t>
      </w:r>
      <w:r w:rsidRPr="00544023">
        <w:rPr>
          <w:rFonts w:hAnsiTheme="minorHAnsi" w:cstheme="minorHAnsi"/>
        </w:rPr>
        <w:t xml:space="preserve">quipment set out in Schedule </w:t>
      </w:r>
      <w:r w:rsidR="0052641E">
        <w:rPr>
          <w:rFonts w:hAnsiTheme="minorHAnsi" w:cstheme="minorHAnsi"/>
        </w:rPr>
        <w:t>F</w:t>
      </w:r>
      <w:r w:rsidRPr="00544023">
        <w:rPr>
          <w:rFonts w:hAnsiTheme="minorHAnsi" w:cstheme="minorHAnsi"/>
        </w:rPr>
        <w:t xml:space="preserve">) and shall leave the </w:t>
      </w:r>
      <w:r w:rsidR="001E5D2D">
        <w:rPr>
          <w:rFonts w:hAnsiTheme="minorHAnsi" w:cstheme="minorHAnsi"/>
        </w:rPr>
        <w:t>Client</w:t>
      </w:r>
      <w:r w:rsidRPr="00544023">
        <w:rPr>
          <w:rFonts w:hAnsiTheme="minorHAnsi" w:cstheme="minorHAnsi"/>
        </w:rPr>
        <w:t xml:space="preserve">’s premises in a clean, safe and tidy condition. The Contractor is solely responsible for making good any damage to the </w:t>
      </w:r>
      <w:r w:rsidR="001E5D2D">
        <w:rPr>
          <w:rFonts w:hAnsiTheme="minorHAnsi" w:cstheme="minorHAnsi"/>
        </w:rPr>
        <w:t>Client</w:t>
      </w:r>
      <w:r w:rsidRPr="00544023">
        <w:rPr>
          <w:rFonts w:hAnsiTheme="minorHAnsi" w:cstheme="minorHAnsi"/>
        </w:rPr>
        <w:t>’s premises or any objects contained thereon, other than fair wear and tear, which is caused by the Contractor or any of its employees or subcontractors</w:t>
      </w:r>
      <w:r>
        <w:rPr>
          <w:rFonts w:hAnsiTheme="minorHAnsi" w:cstheme="minorHAnsi"/>
        </w:rPr>
        <w:t>; and</w:t>
      </w:r>
    </w:p>
    <w:p w14:paraId="3B313E2F" w14:textId="77777777" w:rsidR="00C40F4A" w:rsidRPr="00544023" w:rsidRDefault="00C40F4A" w:rsidP="00C40F4A">
      <w:pPr>
        <w:pStyle w:val="ListParagraph"/>
        <w:spacing w:after="160" w:line="259" w:lineRule="auto"/>
        <w:ind w:left="1287"/>
        <w:jc w:val="both"/>
        <w:rPr>
          <w:rFonts w:hAnsiTheme="minorHAnsi" w:cstheme="minorHAnsi"/>
        </w:rPr>
      </w:pPr>
    </w:p>
    <w:p w14:paraId="394489FC" w14:textId="0864493F" w:rsidR="00AF038B" w:rsidRPr="00F42691" w:rsidRDefault="00AF038B" w:rsidP="00034298">
      <w:pPr>
        <w:pStyle w:val="ListParagraph"/>
        <w:numPr>
          <w:ilvl w:val="0"/>
          <w:numId w:val="39"/>
        </w:numPr>
        <w:spacing w:after="160" w:line="259" w:lineRule="auto"/>
        <w:jc w:val="both"/>
      </w:pPr>
      <w:r>
        <w:t>deliver up the equipment</w:t>
      </w:r>
      <w:r w:rsidRPr="00A33CA3">
        <w:t xml:space="preserve"> set out in Schedule </w:t>
      </w:r>
      <w:r w:rsidR="0052641E">
        <w:t>F</w:t>
      </w:r>
      <w:r>
        <w:t xml:space="preserve">, if any, in </w:t>
      </w:r>
      <w:r w:rsidRPr="00CC4C6A">
        <w:t xml:space="preserve">a good and proper state of repair, working order and cleanliness </w:t>
      </w:r>
      <w:r>
        <w:t>(fair wear and tear only excepted) and all losses of, or to such equipment shall be made good by the Contractor at its own expense.</w:t>
      </w:r>
    </w:p>
    <w:p w14:paraId="156E5B92" w14:textId="77777777" w:rsidR="00AF038B" w:rsidRPr="00630721" w:rsidRDefault="00AF038B" w:rsidP="00630721">
      <w:pPr>
        <w:pStyle w:val="Heading2"/>
      </w:pPr>
      <w:bookmarkStart w:id="40" w:name="_Toc177720958"/>
      <w:r w:rsidRPr="00630721">
        <w:t>23.</w:t>
      </w:r>
      <w:r w:rsidRPr="00630721">
        <w:tab/>
        <w:t>NON-SOLICITATION</w:t>
      </w:r>
      <w:bookmarkEnd w:id="40"/>
    </w:p>
    <w:p w14:paraId="45BBAD68" w14:textId="469026BE"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For the Term and for a period of 12 months thereafter (and save in respect of publicly advertised posts) neither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nor the Contractor shall employ or offer employment to any of the other Party’s employees without that other Party’s prior written consent. </w:t>
      </w:r>
    </w:p>
    <w:p w14:paraId="4BF83F8E" w14:textId="77777777" w:rsidR="00AF038B" w:rsidRPr="00630721" w:rsidRDefault="00AF038B" w:rsidP="00630721">
      <w:pPr>
        <w:pStyle w:val="Heading2"/>
      </w:pPr>
      <w:bookmarkStart w:id="41" w:name="_Toc177720959"/>
      <w:r w:rsidRPr="00630721">
        <w:t>24.</w:t>
      </w:r>
      <w:r w:rsidRPr="00630721">
        <w:tab/>
        <w:t>CHANGE CONTROL PROCEDURE</w:t>
      </w:r>
      <w:bookmarkEnd w:id="41"/>
    </w:p>
    <w:p w14:paraId="0DAAFD16"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At any time during the Term of this Agreement, either Party may propose a change or changes to any part or parts of this Agreement.</w:t>
      </w:r>
    </w:p>
    <w:p w14:paraId="73BBE7F1" w14:textId="4959274B"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change control procedures set out in this Schedule will apply to all changes irrespective of whether the Contractor 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proposes the change.</w:t>
      </w:r>
    </w:p>
    <w:p w14:paraId="0ABDF62D"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 change control notice (“Change Control Notice”) shall be prepared for all change requests. The Change Control Notice will provide an outline description of the change requested, the rationale for the change, the effect that the change will have on the Services (where known) and an estimate of the effort and cost required to prepare an impact assessment (“Impact Assessment”).</w:t>
      </w:r>
    </w:p>
    <w:p w14:paraId="3499C5EF"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All Change Control Notices proposing changes to this Agreement must be submitted for review to the other Party’s Contact.</w:t>
      </w:r>
    </w:p>
    <w:p w14:paraId="0A4B3466"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Parties must indicate their acceptance or rejection of the change control request and/or Impact Assessment within a reasonable timeframe of its completion and its Tender for review, subject to a maximum of twenty (20) calendar days or such other period agreed between the Parties.</w:t>
      </w:r>
    </w:p>
    <w:p w14:paraId="0225E6FA"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On approval of an Impact Assessment, this Agreement and/or the Schedules should be updated and revised as appropriate and in writing.</w:t>
      </w:r>
    </w:p>
    <w:p w14:paraId="031AC7F6"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 xml:space="preserve">If either Party rejects the Impact Assessment, the change(s) shall not take </w:t>
      </w:r>
      <w:proofErr w:type="gramStart"/>
      <w:r w:rsidRPr="0057000B">
        <w:rPr>
          <w:rFonts w:hAnsiTheme="minorHAnsi" w:cstheme="minorHAnsi"/>
        </w:rPr>
        <w:t>place</w:t>
      </w:r>
      <w:proofErr w:type="gramEnd"/>
      <w:r w:rsidRPr="0057000B">
        <w:rPr>
          <w:rFonts w:hAnsiTheme="minorHAnsi" w:cstheme="minorHAnsi"/>
        </w:rPr>
        <w:t xml:space="preserve"> and the Parties shall continue to perform their obligations under this Agreement.</w:t>
      </w:r>
    </w:p>
    <w:p w14:paraId="3575D241" w14:textId="7E681033" w:rsidR="00AF038B" w:rsidRPr="0057000B" w:rsidRDefault="00AF038B" w:rsidP="00AF038B">
      <w:pPr>
        <w:ind w:left="567" w:hanging="567"/>
        <w:jc w:val="both"/>
        <w:rPr>
          <w:rFonts w:hAnsiTheme="minorHAnsi" w:cstheme="minorHAnsi"/>
        </w:rPr>
      </w:pPr>
      <w:r w:rsidRPr="0057000B">
        <w:rPr>
          <w:rFonts w:hAnsiTheme="minorHAnsi" w:cstheme="minorHAnsi"/>
        </w:rPr>
        <w:lastRenderedPageBreak/>
        <w:t>H.</w:t>
      </w:r>
      <w:r w:rsidRPr="0057000B">
        <w:rPr>
          <w:rFonts w:hAnsiTheme="minorHAnsi" w:cstheme="minorHAnsi"/>
        </w:rPr>
        <w:tab/>
        <w:t>The Contractor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will agree a reasonable charge in advance for investigating each proposed variation and preparing each estimate, whether the variation is implemented. If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’s request for any variation is subsequently withdrawn but results in a delay in the performance of the </w:t>
      </w:r>
      <w:proofErr w:type="gramStart"/>
      <w:r w:rsidRPr="0057000B">
        <w:rPr>
          <w:rFonts w:hAnsiTheme="minorHAnsi" w:cstheme="minorHAnsi"/>
        </w:rPr>
        <w:t>Services</w:t>
      </w:r>
      <w:proofErr w:type="gramEnd"/>
      <w:r w:rsidRPr="0057000B">
        <w:rPr>
          <w:rFonts w:hAnsiTheme="minorHAnsi" w:cstheme="minorHAnsi"/>
        </w:rPr>
        <w:t xml:space="preserve"> then the Contractor will not be liable for such delay and will be entitled to an extension of time equal to not less than the period of the delay.</w:t>
      </w:r>
    </w:p>
    <w:p w14:paraId="040FE6B2" w14:textId="77777777" w:rsidR="00AF038B" w:rsidRPr="00630721" w:rsidRDefault="00AF038B" w:rsidP="00630721">
      <w:pPr>
        <w:pStyle w:val="Heading2"/>
      </w:pPr>
      <w:bookmarkStart w:id="42" w:name="_Toc177720960"/>
      <w:bookmarkStart w:id="43" w:name="_Hlk22478011"/>
      <w:r w:rsidRPr="00630721">
        <w:t>25.</w:t>
      </w:r>
      <w:r w:rsidRPr="00630721">
        <w:tab/>
        <w:t>DATA PROTECTION AND SECURITY</w:t>
      </w:r>
      <w:bookmarkEnd w:id="42"/>
    </w:p>
    <w:bookmarkEnd w:id="43"/>
    <w:p w14:paraId="59A738B4" w14:textId="048B8356" w:rsidR="00AF038B" w:rsidRPr="00F42691" w:rsidRDefault="00AF038B" w:rsidP="00F42691">
      <w:pPr>
        <w:ind w:left="360" w:hanging="360"/>
        <w:jc w:val="both"/>
        <w:rPr>
          <w:rFonts w:hAnsiTheme="minorHAnsi" w:cstheme="minorHAnsi"/>
        </w:rPr>
      </w:pPr>
      <w:r>
        <w:rPr>
          <w:rFonts w:hAnsiTheme="minorHAnsi" w:cstheme="minorHAnsi"/>
        </w:rPr>
        <w:t>A</w:t>
      </w:r>
      <w:r>
        <w:rPr>
          <w:rFonts w:hAnsiTheme="minorHAnsi" w:cstheme="minorHAnsi"/>
        </w:rPr>
        <w:tab/>
      </w:r>
      <w:r w:rsidRPr="00544023">
        <w:rPr>
          <w:rFonts w:hAnsiTheme="minorHAnsi" w:cstheme="minorHAnsi"/>
        </w:rPr>
        <w:t>The Parties agree that</w:t>
      </w:r>
      <w:r>
        <w:rPr>
          <w:rFonts w:hAnsiTheme="minorHAnsi" w:cstheme="minorHAnsi"/>
        </w:rPr>
        <w:t xml:space="preserve"> contemporaneously with the execution of this Agreement </w:t>
      </w:r>
      <w:r w:rsidRPr="00544023">
        <w:rPr>
          <w:rFonts w:hAnsiTheme="minorHAnsi" w:cstheme="minorHAnsi"/>
        </w:rPr>
        <w:t xml:space="preserve">they shall execute the Data Processing Agreement (“DPA”) set out at </w:t>
      </w:r>
      <w:r>
        <w:rPr>
          <w:rFonts w:hAnsiTheme="minorHAnsi" w:cstheme="minorHAnsi"/>
        </w:rPr>
        <w:t xml:space="preserve">Appendix </w:t>
      </w:r>
      <w:r w:rsidR="00DF5BF2">
        <w:rPr>
          <w:rFonts w:hAnsiTheme="minorHAnsi" w:cstheme="minorHAnsi"/>
        </w:rPr>
        <w:t>8</w:t>
      </w:r>
      <w:r>
        <w:rPr>
          <w:rFonts w:hAnsiTheme="minorHAnsi" w:cstheme="minorHAnsi"/>
        </w:rPr>
        <w:t xml:space="preserve"> of the C</w:t>
      </w:r>
      <w:r w:rsidRPr="00544023">
        <w:rPr>
          <w:rFonts w:hAnsiTheme="minorHAnsi" w:cstheme="minorHAnsi"/>
        </w:rPr>
        <w:t xml:space="preserve">FT and </w:t>
      </w:r>
      <w:r>
        <w:rPr>
          <w:rFonts w:hAnsiTheme="minorHAnsi" w:cstheme="minorHAnsi"/>
        </w:rPr>
        <w:t xml:space="preserve">that </w:t>
      </w:r>
      <w:r w:rsidRPr="00544023">
        <w:rPr>
          <w:rFonts w:hAnsiTheme="minorHAnsi" w:cstheme="minorHAnsi"/>
        </w:rPr>
        <w:t>the executed DPA</w:t>
      </w:r>
      <w:r>
        <w:rPr>
          <w:rFonts w:hAnsiTheme="minorHAnsi" w:cstheme="minorHAnsi"/>
        </w:rPr>
        <w:t xml:space="preserve"> (</w:t>
      </w:r>
      <w:r w:rsidRPr="00544023">
        <w:rPr>
          <w:rFonts w:hAnsiTheme="minorHAnsi" w:cstheme="minorHAnsi"/>
        </w:rPr>
        <w:t xml:space="preserve">appended at Schedule </w:t>
      </w:r>
      <w:r>
        <w:rPr>
          <w:rFonts w:hAnsiTheme="minorHAnsi" w:cstheme="minorHAnsi"/>
        </w:rPr>
        <w:t>E</w:t>
      </w:r>
      <w:r w:rsidRPr="00544023">
        <w:rPr>
          <w:rFonts w:hAnsiTheme="minorHAnsi" w:cstheme="minorHAnsi"/>
        </w:rPr>
        <w:t xml:space="preserve"> of this Agreement</w:t>
      </w:r>
      <w:r>
        <w:rPr>
          <w:rFonts w:hAnsiTheme="minorHAnsi" w:cstheme="minorHAnsi"/>
        </w:rPr>
        <w:t xml:space="preserve">) </w:t>
      </w:r>
      <w:r w:rsidRPr="00544023">
        <w:rPr>
          <w:rFonts w:hAnsiTheme="minorHAnsi" w:cstheme="minorHAnsi"/>
        </w:rPr>
        <w:t>sh</w:t>
      </w:r>
      <w:r>
        <w:rPr>
          <w:rFonts w:hAnsiTheme="minorHAnsi" w:cstheme="minorHAnsi"/>
        </w:rPr>
        <w:t xml:space="preserve">all form part of this </w:t>
      </w:r>
      <w:r w:rsidR="001E5D2D">
        <w:rPr>
          <w:rFonts w:hAnsiTheme="minorHAnsi" w:cstheme="minorHAnsi"/>
        </w:rPr>
        <w:t>Agreement,</w:t>
      </w:r>
      <w:r w:rsidRPr="00544023">
        <w:rPr>
          <w:rFonts w:hAnsiTheme="minorHAnsi" w:cstheme="minorHAnsi"/>
        </w:rPr>
        <w:t xml:space="preserve"> and the Parties shall comply with the provisi</w:t>
      </w:r>
      <w:r>
        <w:rPr>
          <w:rFonts w:hAnsiTheme="minorHAnsi" w:cstheme="minorHAnsi"/>
        </w:rPr>
        <w:t>ons thereof</w:t>
      </w:r>
      <w:r w:rsidRPr="00544023">
        <w:rPr>
          <w:rFonts w:hAnsiTheme="minorHAnsi" w:cstheme="minorHAnsi"/>
        </w:rPr>
        <w:t>.</w:t>
      </w:r>
    </w:p>
    <w:p w14:paraId="64F576DD" w14:textId="1BE2E450" w:rsidR="00AF038B" w:rsidRPr="00F42691" w:rsidRDefault="00AF038B" w:rsidP="00034298">
      <w:pPr>
        <w:pStyle w:val="ListParagraph"/>
        <w:numPr>
          <w:ilvl w:val="0"/>
          <w:numId w:val="38"/>
        </w:numPr>
        <w:spacing w:after="160" w:line="259" w:lineRule="auto"/>
        <w:ind w:left="284"/>
      </w:pPr>
      <w:r w:rsidRPr="00F9037D">
        <w:t>The provisions of this clause 25 shall survive termination and or expiry of this Agreement for any reason.</w:t>
      </w:r>
    </w:p>
    <w:p w14:paraId="37DDED5A" w14:textId="77777777" w:rsidR="00AF038B" w:rsidRPr="00630721" w:rsidRDefault="00AF038B" w:rsidP="00630721">
      <w:pPr>
        <w:pStyle w:val="Heading2"/>
      </w:pPr>
      <w:bookmarkStart w:id="44" w:name="_Toc177720961"/>
      <w:r w:rsidRPr="00630721">
        <w:t>26. ADDITIONAL CONDITION(S)</w:t>
      </w:r>
      <w:bookmarkEnd w:id="44"/>
    </w:p>
    <w:p w14:paraId="57E77334" w14:textId="4ECD51E1" w:rsidR="00AF038B" w:rsidRDefault="00AF038B" w:rsidP="00AF038B">
      <w:r>
        <w:t>A.</w:t>
      </w:r>
      <w:r>
        <w:tab/>
        <w:t xml:space="preserve">Subject to the terms and conditions of this Agreement </w:t>
      </w:r>
      <w:r w:rsidR="002312B1">
        <w:t>and, of</w:t>
      </w:r>
      <w:r>
        <w:t xml:space="preserve"> the Licence, if applicable: </w:t>
      </w:r>
    </w:p>
    <w:p w14:paraId="653B861A" w14:textId="0784A4AA" w:rsidR="00AF038B" w:rsidRDefault="00AF038B" w:rsidP="001E5D2D">
      <w:pPr>
        <w:ind w:left="1440" w:hanging="720"/>
        <w:jc w:val="both"/>
      </w:pPr>
      <w:r>
        <w:t>(</w:t>
      </w:r>
      <w:proofErr w:type="spellStart"/>
      <w:r>
        <w:t>i</w:t>
      </w:r>
      <w:proofErr w:type="spellEnd"/>
      <w:r>
        <w:t>)</w:t>
      </w:r>
      <w:r>
        <w:tab/>
        <w:t>a</w:t>
      </w:r>
      <w:r w:rsidRPr="00C43452">
        <w:t xml:space="preserve">ny fit out works </w:t>
      </w:r>
      <w:r>
        <w:t xml:space="preserve">to the premises, siting, installation or placement works in respect of </w:t>
      </w:r>
      <w:r w:rsidRPr="00C43452">
        <w:t>a P</w:t>
      </w:r>
      <w:r>
        <w:t xml:space="preserve">od </w:t>
      </w:r>
      <w:r w:rsidRPr="00C43452">
        <w:t>/mobile catering unit</w:t>
      </w:r>
      <w:r>
        <w:t xml:space="preserve">, and/or any associated works required for the provision of the Services, shall be subject to and conditional on the </w:t>
      </w:r>
      <w:r w:rsidRPr="00C43452">
        <w:t xml:space="preserve">prior written </w:t>
      </w:r>
      <w:r>
        <w:t xml:space="preserve">approval of same by the </w:t>
      </w:r>
      <w:r w:rsidR="001E5D2D">
        <w:t>Client</w:t>
      </w:r>
      <w:r w:rsidRPr="00C43452">
        <w:t xml:space="preserve">. </w:t>
      </w:r>
      <w:r>
        <w:t>For the avoidance of doubt, all such works carried</w:t>
      </w:r>
      <w:r w:rsidRPr="00C43452">
        <w:t xml:space="preserve"> out by the Contractor</w:t>
      </w:r>
      <w:r>
        <w:t>, of any nature or kind,</w:t>
      </w:r>
      <w:r w:rsidRPr="00C43452">
        <w:t xml:space="preserve"> shall be</w:t>
      </w:r>
      <w:r>
        <w:t xml:space="preserve"> </w:t>
      </w:r>
      <w:r w:rsidRPr="00C43452">
        <w:t>at the Contractor’s s</w:t>
      </w:r>
      <w:r w:rsidRPr="00D86757">
        <w:t xml:space="preserve">ole cost and expense </w:t>
      </w:r>
    </w:p>
    <w:p w14:paraId="37948915" w14:textId="77777777" w:rsidR="00AF038B" w:rsidRDefault="00AF038B" w:rsidP="001E5D2D">
      <w:pPr>
        <w:ind w:left="1440" w:hanging="720"/>
        <w:jc w:val="both"/>
      </w:pPr>
      <w:r>
        <w:t>(ii)</w:t>
      </w:r>
      <w:r>
        <w:tab/>
      </w:r>
      <w:r w:rsidRPr="00C43452">
        <w:t xml:space="preserve">All works </w:t>
      </w:r>
      <w:r>
        <w:t xml:space="preserve">of any nature or kind </w:t>
      </w:r>
      <w:r w:rsidRPr="00C43452">
        <w:t>carried out</w:t>
      </w:r>
      <w:r w:rsidRPr="00D86757">
        <w:t xml:space="preserve"> by the Contractor </w:t>
      </w:r>
      <w:r>
        <w:t xml:space="preserve">(including but not limited to siting, installation and placement of </w:t>
      </w:r>
      <w:r w:rsidRPr="00C43452">
        <w:t>a</w:t>
      </w:r>
      <w:r>
        <w:t>ny</w:t>
      </w:r>
      <w:r w:rsidRPr="00C43452">
        <w:t xml:space="preserve"> POD/mobile catering unit</w:t>
      </w:r>
      <w:r>
        <w:t>)</w:t>
      </w:r>
      <w:r w:rsidRPr="00C43452">
        <w:t xml:space="preserve"> </w:t>
      </w:r>
      <w:r>
        <w:t xml:space="preserve">shall be subject to and carried out in full </w:t>
      </w:r>
      <w:r w:rsidRPr="00D86757">
        <w:t>compliance with the Department of Education Technical Note Guidance</w:t>
      </w:r>
      <w:r w:rsidRPr="00C43452">
        <w:t> </w:t>
      </w:r>
      <w:hyperlink r:id="rId67" w:tgtFrame="_blank" w:tooltip="https://assets.gov.ie/static/documents/doe_sm_school_guidance_v02_250425.pdf" w:history="1">
        <w:r w:rsidRPr="00544023">
          <w:rPr>
            <w:rStyle w:val="Hyperlink"/>
            <w:rFonts w:hAnsi="Times New Roman"/>
            <w:b/>
            <w:szCs w:val="22"/>
          </w:rPr>
          <w:t>SDG02 TN-06</w:t>
        </w:r>
      </w:hyperlink>
      <w:r w:rsidRPr="00C43452">
        <w:t>.</w:t>
      </w:r>
    </w:p>
    <w:p w14:paraId="3EE0E936" w14:textId="77777777" w:rsidR="00CD0440" w:rsidRDefault="00CD0440" w:rsidP="00220BB7">
      <w:pPr>
        <w:jc w:val="both"/>
      </w:pPr>
    </w:p>
    <w:p w14:paraId="1AD07216" w14:textId="77777777" w:rsidR="003C0FB1" w:rsidRDefault="003C0FB1" w:rsidP="00220BB7">
      <w:pPr>
        <w:jc w:val="both"/>
      </w:pPr>
    </w:p>
    <w:p w14:paraId="5A70480B" w14:textId="77777777" w:rsidR="0018357D" w:rsidRDefault="0018357D" w:rsidP="00220BB7"/>
    <w:p w14:paraId="369E42C7" w14:textId="61DEA5B5" w:rsidR="00DE0EA0" w:rsidRPr="00ED7BF4" w:rsidRDefault="00DE0EA0">
      <w:pPr>
        <w:rPr>
          <w:lang w:val="en-IE"/>
        </w:rPr>
        <w:sectPr w:rsidR="00DE0EA0" w:rsidRPr="00ED7BF4" w:rsidSect="00926F67">
          <w:type w:val="continuous"/>
          <w:pgSz w:w="11907" w:h="16840" w:code="9"/>
          <w:pgMar w:top="1134" w:right="1418" w:bottom="851" w:left="1418" w:header="709" w:footer="709" w:gutter="0"/>
          <w:cols w:space="708"/>
          <w:formProt w:val="0"/>
          <w:docGrid w:linePitch="360"/>
        </w:sectPr>
      </w:pPr>
    </w:p>
    <w:p w14:paraId="70748C0E" w14:textId="033C5540" w:rsidR="00BE69B1" w:rsidRPr="009D26A8" w:rsidRDefault="00BE69B1" w:rsidP="00EE6D3D">
      <w:pPr>
        <w:pStyle w:val="Heading1"/>
        <w:keepNext w:val="0"/>
        <w:spacing w:before="0" w:after="120"/>
        <w:rPr>
          <w:rFonts w:ascii="Calibri" w:hAnsi="Calibri"/>
        </w:rPr>
      </w:pPr>
      <w:r w:rsidRPr="009D26A8">
        <w:rPr>
          <w:rFonts w:ascii="Calibri" w:hAnsi="Calibri"/>
        </w:rPr>
        <w:lastRenderedPageBreak/>
        <w:t>Schedule B:</w:t>
      </w:r>
      <w:r>
        <w:rPr>
          <w:rFonts w:ascii="Calibri" w:hAnsi="Calibri"/>
        </w:rPr>
        <w:t xml:space="preserve"> Services</w:t>
      </w:r>
      <w:r w:rsidRPr="009D26A8">
        <w:rPr>
          <w:rFonts w:ascii="Calibri" w:hAnsi="Calibri"/>
        </w:rPr>
        <w:t>:</w:t>
      </w:r>
      <w:r>
        <w:rPr>
          <w:rFonts w:ascii="Calibri" w:hAnsi="Calibri"/>
        </w:rPr>
        <w:t xml:space="preserve"> </w:t>
      </w:r>
      <w:r w:rsidRPr="009D26A8">
        <w:rPr>
          <w:rFonts w:ascii="Calibri" w:hAnsi="Calibri"/>
        </w:rPr>
        <w:t>The Specification</w:t>
      </w:r>
    </w:p>
    <w:p w14:paraId="422DE507" w14:textId="77777777" w:rsidR="00BE69B1" w:rsidRDefault="00BE69B1" w:rsidP="00EE6D3D">
      <w:pPr>
        <w:rPr>
          <w:szCs w:val="22"/>
        </w:rPr>
        <w:sectPr w:rsidR="00BE69B1" w:rsidSect="00BE69B1">
          <w:type w:val="continuous"/>
          <w:pgSz w:w="11906" w:h="16838"/>
          <w:pgMar w:top="1440" w:right="1440" w:bottom="1440" w:left="1440" w:header="708" w:footer="708" w:gutter="0"/>
          <w:cols w:space="708"/>
          <w:formProt w:val="0"/>
          <w:docGrid w:linePitch="360"/>
        </w:sectPr>
      </w:pPr>
    </w:p>
    <w:p w14:paraId="6BAAAFFB" w14:textId="3CC09E0D" w:rsidR="00636EB7" w:rsidRDefault="00636EB7" w:rsidP="00636EB7">
      <w:pPr>
        <w:spacing w:after="200"/>
        <w:jc w:val="both"/>
        <w:rPr>
          <w:rFonts w:hAnsiTheme="minorHAnsi" w:cstheme="minorHAnsi"/>
        </w:rPr>
      </w:pPr>
      <w:r w:rsidRPr="004924A8">
        <w:t xml:space="preserve">The provision of catering services to provide </w:t>
      </w:r>
      <w:r w:rsidRPr="004B2AF9">
        <w:rPr>
          <w:b/>
          <w:bCs/>
          <w:u w:val="single"/>
        </w:rPr>
        <w:t>HOT MEALS</w:t>
      </w:r>
      <w:r w:rsidRPr="004924A8">
        <w:t xml:space="preserve"> to the students of the </w:t>
      </w:r>
      <w:r w:rsidR="001E5D2D">
        <w:t>Client</w:t>
      </w:r>
      <w:r>
        <w:t xml:space="preserve"> </w:t>
      </w:r>
      <w:r w:rsidRPr="004924A8">
        <w:t xml:space="preserve">in full compliance with </w:t>
      </w:r>
      <w:r w:rsidR="002312B1" w:rsidRPr="004924A8">
        <w:t>the Department</w:t>
      </w:r>
      <w:r w:rsidRPr="004924A8">
        <w:t xml:space="preserve"> of Social Protection’s School Meals Scheme</w:t>
      </w:r>
      <w:r>
        <w:t xml:space="preserve"> and as more particularly set out in Appendix 1 of the CFT</w:t>
      </w:r>
      <w:r w:rsidRPr="0057000B">
        <w:rPr>
          <w:rFonts w:hAnsiTheme="minorHAnsi" w:cstheme="minorHAnsi"/>
        </w:rPr>
        <w:t xml:space="preserve"> incorporated by reference into this Agreement.</w:t>
      </w:r>
    </w:p>
    <w:p w14:paraId="75B825C4" w14:textId="632A887B" w:rsidR="00BE69B1" w:rsidRDefault="00A94E06" w:rsidP="00EE6D3D">
      <w:pPr>
        <w:rPr>
          <w:szCs w:val="22"/>
        </w:rPr>
      </w:pPr>
      <w:r>
        <w:t>Without prejudice to the generality of the Services required and set out in Appendix 1 t</w:t>
      </w:r>
      <w:r w:rsidR="008D6B6C">
        <w:rPr>
          <w:szCs w:val="22"/>
        </w:rPr>
        <w:t>he Service</w:t>
      </w:r>
      <w:r>
        <w:rPr>
          <w:szCs w:val="22"/>
        </w:rPr>
        <w:t>s shall include but not limited to the following</w:t>
      </w:r>
      <w:r w:rsidR="008D6B6C">
        <w:rPr>
          <w:szCs w:val="22"/>
        </w:rPr>
        <w:t>:</w:t>
      </w:r>
    </w:p>
    <w:p w14:paraId="348DC372" w14:textId="79D570E0" w:rsidR="00F74C3C" w:rsidRPr="00A94E06" w:rsidRDefault="00A94E06" w:rsidP="00034298">
      <w:pPr>
        <w:pStyle w:val="ListParagraph"/>
        <w:numPr>
          <w:ilvl w:val="0"/>
          <w:numId w:val="28"/>
        </w:numPr>
        <w:rPr>
          <w:szCs w:val="22"/>
        </w:rPr>
      </w:pPr>
      <w:r>
        <w:rPr>
          <w:szCs w:val="22"/>
        </w:rPr>
        <w:t>Provision of Hot Meals in accordance with food delivery model as</w:t>
      </w:r>
      <w:r w:rsidR="00F74C3C" w:rsidRPr="00A94E06">
        <w:rPr>
          <w:szCs w:val="22"/>
        </w:rPr>
        <w:t xml:space="preserve"> set out at 1.2</w:t>
      </w:r>
      <w:r w:rsidRPr="00A94E06">
        <w:rPr>
          <w:szCs w:val="22"/>
        </w:rPr>
        <w:t xml:space="preserve"> of the CFT</w:t>
      </w:r>
      <w:r w:rsidR="00F74C3C" w:rsidRPr="00A94E06">
        <w:rPr>
          <w:szCs w:val="22"/>
        </w:rPr>
        <w:t>;</w:t>
      </w:r>
    </w:p>
    <w:p w14:paraId="73D17DB4" w14:textId="6BDD6DC9" w:rsidR="00A94E06" w:rsidRDefault="00A94E06" w:rsidP="00034298">
      <w:pPr>
        <w:pStyle w:val="ListParagraph"/>
        <w:numPr>
          <w:ilvl w:val="0"/>
          <w:numId w:val="16"/>
        </w:numPr>
        <w:jc w:val="both"/>
      </w:pPr>
      <w:r>
        <w:t xml:space="preserve">ensuring all staff </w:t>
      </w:r>
      <w:r w:rsidRPr="00F9036D">
        <w:t xml:space="preserve">are </w:t>
      </w:r>
      <w:r>
        <w:t xml:space="preserve">supervised, instructed and trained in food </w:t>
      </w:r>
      <w:r w:rsidR="002312B1">
        <w:t>hygiene and</w:t>
      </w:r>
      <w:r>
        <w:t xml:space="preserve"> all other matters, including Child Protection, commensurate with their work activity;</w:t>
      </w:r>
    </w:p>
    <w:p w14:paraId="46D06A03" w14:textId="11F0FF56" w:rsidR="00A94E06" w:rsidRDefault="00A94E06" w:rsidP="00A94E06">
      <w:pPr>
        <w:pStyle w:val="ListParagraph"/>
        <w:jc w:val="both"/>
      </w:pPr>
      <w:r>
        <w:t xml:space="preserve">FSAI Guidelines on food hygiene training are available on </w:t>
      </w:r>
      <w:hyperlink r:id="rId68" w:history="1">
        <w:r w:rsidRPr="008B651E">
          <w:rPr>
            <w:rStyle w:val="Hyperlink"/>
          </w:rPr>
          <w:t>FSAI.ie</w:t>
        </w:r>
      </w:hyperlink>
      <w:r>
        <w:t xml:space="preserve">; </w:t>
      </w:r>
    </w:p>
    <w:p w14:paraId="447FC63D" w14:textId="77777777" w:rsidR="00A94E06" w:rsidRDefault="00A94E06" w:rsidP="00034298">
      <w:pPr>
        <w:pStyle w:val="ListParagraph"/>
        <w:numPr>
          <w:ilvl w:val="0"/>
          <w:numId w:val="16"/>
        </w:numPr>
        <w:jc w:val="both"/>
      </w:pPr>
      <w:r>
        <w:rPr>
          <w:rFonts w:asciiTheme="minorHAnsi" w:hAnsiTheme="minorHAnsi" w:cstheme="minorHAnsi"/>
          <w:szCs w:val="22"/>
        </w:rPr>
        <w:t xml:space="preserve">compliance </w:t>
      </w:r>
      <w:r w:rsidRPr="00FD1C84">
        <w:rPr>
          <w:rFonts w:asciiTheme="minorHAnsi" w:hAnsiTheme="minorHAnsi" w:cstheme="minorHAnsi"/>
          <w:szCs w:val="22"/>
        </w:rPr>
        <w:t>with the Garda Vetting process</w:t>
      </w:r>
      <w:r>
        <w:rPr>
          <w:rFonts w:asciiTheme="minorHAnsi" w:hAnsiTheme="minorHAnsi" w:cstheme="minorHAnsi"/>
          <w:szCs w:val="22"/>
        </w:rPr>
        <w:t xml:space="preserve"> for all staff</w:t>
      </w:r>
      <w:r w:rsidRPr="00FD1C84">
        <w:rPr>
          <w:rFonts w:asciiTheme="minorHAnsi" w:hAnsiTheme="minorHAnsi" w:cstheme="minorHAnsi"/>
          <w:szCs w:val="22"/>
        </w:rPr>
        <w:t xml:space="preserve">, as set out </w:t>
      </w:r>
      <w:r>
        <w:rPr>
          <w:rFonts w:asciiTheme="minorHAnsi" w:hAnsiTheme="minorHAnsi" w:cstheme="minorHAnsi"/>
          <w:szCs w:val="22"/>
        </w:rPr>
        <w:t xml:space="preserve">at 6.6.3 </w:t>
      </w:r>
      <w:r w:rsidRPr="00FD1C84">
        <w:rPr>
          <w:rFonts w:asciiTheme="minorHAnsi" w:hAnsiTheme="minorHAnsi" w:cstheme="minorHAnsi"/>
          <w:szCs w:val="22"/>
        </w:rPr>
        <w:t>below</w:t>
      </w:r>
      <w:r>
        <w:rPr>
          <w:rFonts w:asciiTheme="minorHAnsi" w:hAnsiTheme="minorHAnsi" w:cstheme="minorHAnsi"/>
          <w:szCs w:val="22"/>
        </w:rPr>
        <w:t xml:space="preserve">. Only staff who have </w:t>
      </w:r>
      <w:r w:rsidRPr="003E6245">
        <w:rPr>
          <w:rFonts w:asciiTheme="minorHAnsi" w:hAnsiTheme="minorHAnsi" w:cstheme="minorHAnsi"/>
          <w:szCs w:val="22"/>
        </w:rPr>
        <w:t>complete</w:t>
      </w:r>
      <w:r>
        <w:rPr>
          <w:rFonts w:asciiTheme="minorHAnsi" w:hAnsiTheme="minorHAnsi" w:cstheme="minorHAnsi"/>
          <w:szCs w:val="22"/>
        </w:rPr>
        <w:t>d</w:t>
      </w:r>
      <w:r w:rsidRPr="003E6245">
        <w:rPr>
          <w:rFonts w:asciiTheme="minorHAnsi" w:hAnsiTheme="minorHAnsi" w:cstheme="minorHAnsi"/>
          <w:szCs w:val="22"/>
        </w:rPr>
        <w:t xml:space="preserve"> their Garda Vetting to the satisfaction of the Contracting Authority will be permitted to work on the school campus</w:t>
      </w:r>
    </w:p>
    <w:p w14:paraId="74E4E122" w14:textId="490F4CB6" w:rsidR="00A94E06" w:rsidRDefault="00A94E06" w:rsidP="00034298">
      <w:pPr>
        <w:pStyle w:val="ListParagraph"/>
        <w:numPr>
          <w:ilvl w:val="0"/>
          <w:numId w:val="16"/>
        </w:numPr>
        <w:jc w:val="both"/>
      </w:pPr>
      <w:r>
        <w:t xml:space="preserve">compliance with the Department of Education Technical Note Guidance </w:t>
      </w:r>
      <w:hyperlink r:id="rId69" w:history="1">
        <w:r w:rsidR="00623AF4" w:rsidRPr="002B215B">
          <w:rPr>
            <w:rStyle w:val="Hyperlink"/>
            <w:rFonts w:asciiTheme="minorHAnsi" w:hAnsiTheme="minorHAnsi" w:cstheme="minorHAnsi"/>
            <w:b/>
            <w:bCs/>
            <w:szCs w:val="22"/>
            <w:lang w:val="en-IE"/>
          </w:rPr>
          <w:t>SDG02 TN-06</w:t>
        </w:r>
      </w:hyperlink>
      <w:r>
        <w:t>;</w:t>
      </w:r>
    </w:p>
    <w:p w14:paraId="0B9DC06D" w14:textId="77777777" w:rsidR="00A94E06" w:rsidRDefault="00A94E06" w:rsidP="00034298">
      <w:pPr>
        <w:pStyle w:val="ListParagraph"/>
        <w:numPr>
          <w:ilvl w:val="0"/>
          <w:numId w:val="16"/>
        </w:numPr>
        <w:jc w:val="both"/>
      </w:pPr>
      <w:r>
        <w:t xml:space="preserve">the supply, operation and maintenance of all necessary food preparation, serving and delivery equipment; </w:t>
      </w:r>
    </w:p>
    <w:p w14:paraId="3DEBDECE" w14:textId="77777777" w:rsidR="00A94E06" w:rsidRDefault="00A94E06" w:rsidP="00034298">
      <w:pPr>
        <w:pStyle w:val="ListParagraph"/>
        <w:numPr>
          <w:ilvl w:val="0"/>
          <w:numId w:val="16"/>
        </w:numPr>
        <w:jc w:val="both"/>
      </w:pPr>
      <w:r>
        <w:t>providing a healthy, nutritionally balanced comprehensive menu. It is preferable that food items are prepared fresh from raw ingredients;</w:t>
      </w:r>
    </w:p>
    <w:p w14:paraId="1CCF4A12" w14:textId="77777777" w:rsidR="00A94E06" w:rsidRDefault="00A94E06" w:rsidP="00034298">
      <w:pPr>
        <w:pStyle w:val="ListParagraph"/>
        <w:numPr>
          <w:ilvl w:val="0"/>
          <w:numId w:val="16"/>
        </w:numPr>
        <w:jc w:val="both"/>
      </w:pPr>
      <w:r>
        <w:t>ensuring the correct food temperature in compliance with food legislation, from the point of delivery up to the time of serving;</w:t>
      </w:r>
    </w:p>
    <w:p w14:paraId="57596815" w14:textId="77777777" w:rsidR="00A94E06" w:rsidRDefault="00A94E06" w:rsidP="00034298">
      <w:pPr>
        <w:pStyle w:val="ListParagraph"/>
        <w:numPr>
          <w:ilvl w:val="0"/>
          <w:numId w:val="16"/>
        </w:numPr>
        <w:jc w:val="both"/>
      </w:pPr>
      <w:r>
        <w:t>the delivery and distribution of the Hot Meals in the school;</w:t>
      </w:r>
      <w:r w:rsidRPr="00F76984">
        <w:rPr>
          <w:b/>
          <w:bCs/>
        </w:rPr>
        <w:t xml:space="preserve"> </w:t>
      </w:r>
    </w:p>
    <w:p w14:paraId="1BFADBC7" w14:textId="77777777" w:rsidR="00A94E06" w:rsidRDefault="00A94E06" w:rsidP="00034298">
      <w:pPr>
        <w:pStyle w:val="ListParagraph"/>
        <w:numPr>
          <w:ilvl w:val="0"/>
          <w:numId w:val="16"/>
        </w:numPr>
        <w:jc w:val="both"/>
      </w:pPr>
      <w:r w:rsidRPr="00465CEB">
        <w:t xml:space="preserve">compliance </w:t>
      </w:r>
      <w:r>
        <w:t xml:space="preserve">generally </w:t>
      </w:r>
      <w:r w:rsidRPr="00465CEB">
        <w:t>with all food legislation</w:t>
      </w:r>
      <w:r>
        <w:t>;</w:t>
      </w:r>
      <w:r w:rsidRPr="00465CEB">
        <w:t xml:space="preserve"> </w:t>
      </w:r>
    </w:p>
    <w:p w14:paraId="01CE1539" w14:textId="77777777" w:rsidR="00A94E06" w:rsidRDefault="00A94E06" w:rsidP="00034298">
      <w:pPr>
        <w:pStyle w:val="ListParagraph"/>
        <w:numPr>
          <w:ilvl w:val="0"/>
          <w:numId w:val="16"/>
        </w:numPr>
        <w:jc w:val="both"/>
      </w:pPr>
      <w:r>
        <w:t>serving/handling of the meals to all students;</w:t>
      </w:r>
    </w:p>
    <w:p w14:paraId="5A10DA76" w14:textId="77777777" w:rsidR="00A94E06" w:rsidRDefault="00A94E06" w:rsidP="00034298">
      <w:pPr>
        <w:pStyle w:val="ListParagraph"/>
        <w:numPr>
          <w:ilvl w:val="0"/>
          <w:numId w:val="17"/>
        </w:numPr>
        <w:jc w:val="both"/>
      </w:pPr>
      <w:r>
        <w:t>cleaning and disinfection of all equipment, utensils/crockery and the food preparation</w:t>
      </w:r>
      <w:r w:rsidRPr="005A1C4D">
        <w:rPr>
          <w:rFonts w:asciiTheme="minorHAnsi" w:hAnsiTheme="minorHAnsi" w:cstheme="minorHAnsi"/>
          <w:b/>
          <w:iCs/>
          <w:caps/>
          <w:color w:val="000080"/>
          <w:szCs w:val="22"/>
        </w:rPr>
        <w:t xml:space="preserve"> </w:t>
      </w:r>
      <w:r w:rsidRPr="00ED7BF4">
        <w:t xml:space="preserve">area </w:t>
      </w:r>
      <w:r>
        <w:t xml:space="preserve">and/or servery </w:t>
      </w:r>
      <w:r w:rsidRPr="00ED7BF4">
        <w:t>facility</w:t>
      </w:r>
      <w:r>
        <w:t xml:space="preserve"> each day, keeping the areas free of litter and food debris at all times;</w:t>
      </w:r>
    </w:p>
    <w:p w14:paraId="5399C7E5" w14:textId="77777777" w:rsidR="00A94E06" w:rsidRPr="003B6F5C" w:rsidRDefault="00A94E06" w:rsidP="00034298">
      <w:pPr>
        <w:pStyle w:val="ListParagraph"/>
        <w:numPr>
          <w:ilvl w:val="0"/>
          <w:numId w:val="17"/>
        </w:numPr>
        <w:jc w:val="both"/>
        <w:rPr>
          <w:b/>
          <w:bCs/>
        </w:rPr>
      </w:pPr>
      <w:r>
        <w:t xml:space="preserve">waste prevention; </w:t>
      </w:r>
    </w:p>
    <w:p w14:paraId="4D9683AB" w14:textId="1E0A8AD3" w:rsidR="00A94E06" w:rsidRDefault="00A94E06" w:rsidP="00034298">
      <w:pPr>
        <w:pStyle w:val="ListParagraph"/>
        <w:numPr>
          <w:ilvl w:val="0"/>
          <w:numId w:val="17"/>
        </w:numPr>
        <w:jc w:val="both"/>
      </w:pPr>
      <w:r>
        <w:t>daily w</w:t>
      </w:r>
      <w:r w:rsidRPr="003B6F5C">
        <w:t>aste management</w:t>
      </w:r>
      <w:r>
        <w:t xml:space="preserve"> including but not limited to food waste and packaging and the daily removal of same from the school campus. The </w:t>
      </w:r>
      <w:r w:rsidR="00A55AB3">
        <w:t>Contractor</w:t>
      </w:r>
      <w:r>
        <w:t xml:space="preserve"> shall comply with all relevant waste transportation licencing requirements;</w:t>
      </w:r>
    </w:p>
    <w:p w14:paraId="22460B0B" w14:textId="22541A29" w:rsidR="00A94E06" w:rsidRDefault="00A94E06" w:rsidP="00A94E06">
      <w:pPr>
        <w:pStyle w:val="ListParagraph"/>
        <w:jc w:val="both"/>
        <w:rPr>
          <w:b/>
          <w:bCs/>
        </w:rPr>
      </w:pPr>
      <w:r w:rsidRPr="00DD53BA">
        <w:rPr>
          <w:b/>
          <w:bCs/>
        </w:rPr>
        <w:t>It is important to note that under no circumstances are students allowed to take uneaten food home</w:t>
      </w:r>
      <w:r w:rsidR="00623AF4">
        <w:rPr>
          <w:b/>
          <w:bCs/>
        </w:rPr>
        <w:t>.</w:t>
      </w:r>
    </w:p>
    <w:p w14:paraId="74226941" w14:textId="77777777" w:rsidR="00A94E06" w:rsidRDefault="00A94E06" w:rsidP="00034298">
      <w:pPr>
        <w:pStyle w:val="ListParagraph"/>
        <w:numPr>
          <w:ilvl w:val="0"/>
          <w:numId w:val="17"/>
        </w:numPr>
        <w:jc w:val="both"/>
      </w:pPr>
      <w:r>
        <w:t>p</w:t>
      </w:r>
      <w:r w:rsidRPr="00F76984">
        <w:t>est control within waste areas, food storage, preparation and services areas</w:t>
      </w:r>
      <w:r>
        <w:t>;</w:t>
      </w:r>
    </w:p>
    <w:p w14:paraId="6662DE2E" w14:textId="142539F3" w:rsidR="008D6B6C" w:rsidRDefault="00A94E06" w:rsidP="00034298">
      <w:pPr>
        <w:pStyle w:val="ListParagraph"/>
        <w:numPr>
          <w:ilvl w:val="0"/>
          <w:numId w:val="17"/>
        </w:numPr>
        <w:jc w:val="both"/>
        <w:rPr>
          <w:szCs w:val="22"/>
        </w:rPr>
      </w:pPr>
      <w:r>
        <w:t>Utility costs as set out in 6.9 of Appendix 1 of the CFT.</w:t>
      </w:r>
    </w:p>
    <w:p w14:paraId="79F27568" w14:textId="77777777" w:rsidR="008D6B6C" w:rsidRDefault="008D6B6C" w:rsidP="00EE6D3D">
      <w:pPr>
        <w:rPr>
          <w:szCs w:val="22"/>
        </w:rPr>
        <w:sectPr w:rsidR="008D6B6C" w:rsidSect="00684357">
          <w:type w:val="continuous"/>
          <w:pgSz w:w="11906" w:h="16838"/>
          <w:pgMar w:top="1440" w:right="1440" w:bottom="1440" w:left="1440" w:header="708" w:footer="708" w:gutter="0"/>
          <w:cols w:space="708"/>
          <w:formProt w:val="0"/>
          <w:docGrid w:linePitch="360"/>
        </w:sectPr>
      </w:pPr>
    </w:p>
    <w:p w14:paraId="658F09CB" w14:textId="14F88865" w:rsidR="007712DD" w:rsidRPr="009D26A8" w:rsidRDefault="007712DD" w:rsidP="00EE6D3D">
      <w:pPr>
        <w:pStyle w:val="Heading1"/>
        <w:spacing w:before="0" w:after="120"/>
        <w:rPr>
          <w:rFonts w:ascii="Calibri" w:hAnsi="Calibri"/>
        </w:rPr>
      </w:pPr>
      <w:r w:rsidRPr="009D26A8">
        <w:rPr>
          <w:rFonts w:ascii="Calibri" w:hAnsi="Calibri"/>
        </w:rPr>
        <w:lastRenderedPageBreak/>
        <w:t>Schedule C:</w:t>
      </w:r>
      <w:r>
        <w:rPr>
          <w:rFonts w:ascii="Calibri" w:hAnsi="Calibri"/>
        </w:rPr>
        <w:t xml:space="preserve"> </w:t>
      </w:r>
      <w:r w:rsidRPr="009D26A8">
        <w:rPr>
          <w:rFonts w:ascii="Calibri" w:hAnsi="Calibri"/>
        </w:rPr>
        <w:t>Charges</w:t>
      </w:r>
    </w:p>
    <w:p w14:paraId="3B77AA0E" w14:textId="77777777" w:rsidR="007712DD" w:rsidRDefault="007712DD" w:rsidP="00EE6D3D">
      <w:pPr>
        <w:rPr>
          <w:szCs w:val="22"/>
        </w:rPr>
        <w:sectPr w:rsidR="007712DD" w:rsidSect="007712DD">
          <w:type w:val="continuous"/>
          <w:pgSz w:w="11906" w:h="16838"/>
          <w:pgMar w:top="1440" w:right="1440" w:bottom="1440" w:left="1440" w:header="708" w:footer="708" w:gutter="0"/>
          <w:cols w:space="708"/>
          <w:formProt w:val="0"/>
          <w:docGrid w:linePitch="360"/>
        </w:sectPr>
      </w:pPr>
    </w:p>
    <w:p w14:paraId="3B613115" w14:textId="134AB51F" w:rsidR="00AF73CC" w:rsidRDefault="00AF73CC" w:rsidP="00AF73CC">
      <w:pPr>
        <w:jc w:val="both"/>
        <w:rPr>
          <w:rFonts w:hAnsiTheme="minorHAnsi" w:cstheme="minorHAnsi"/>
        </w:rPr>
      </w:pPr>
      <w:r>
        <w:rPr>
          <w:rFonts w:hAnsiTheme="minorHAnsi" w:cstheme="minorHAnsi"/>
        </w:rPr>
        <w:t xml:space="preserve">The </w:t>
      </w:r>
      <w:r w:rsidR="001E5D2D">
        <w:rPr>
          <w:rFonts w:hAnsiTheme="minorHAnsi" w:cstheme="minorHAnsi"/>
        </w:rPr>
        <w:t>Client</w:t>
      </w:r>
      <w:r>
        <w:rPr>
          <w:rFonts w:hAnsiTheme="minorHAnsi" w:cstheme="minorHAnsi"/>
        </w:rPr>
        <w:t xml:space="preserve"> shall pay the Contractor €3.20 (VAT exempt) (“the Fees”) for each Hot Meal ordered and delivered to the </w:t>
      </w:r>
      <w:r w:rsidR="001E5D2D">
        <w:rPr>
          <w:rFonts w:hAnsiTheme="minorHAnsi" w:cstheme="minorHAnsi"/>
        </w:rPr>
        <w:t>Client</w:t>
      </w:r>
      <w:r>
        <w:rPr>
          <w:rFonts w:hAnsiTheme="minorHAnsi" w:cstheme="minorHAnsi"/>
        </w:rPr>
        <w:t>’s Students as part of the Services set out under Schedule B and in accordance with the terms and conditions of this Agreement, and in compliance with Department of Social Protection School Meals Scheme.</w:t>
      </w:r>
    </w:p>
    <w:p w14:paraId="1AA4BC70" w14:textId="446B3239" w:rsidR="00AF73CC" w:rsidRDefault="00AF73CC" w:rsidP="00AF73CC">
      <w:pPr>
        <w:jc w:val="both"/>
      </w:pPr>
      <w:r w:rsidRPr="00244A93">
        <w:t>The Fee</w:t>
      </w:r>
      <w:r>
        <w:t>s</w:t>
      </w:r>
      <w:r w:rsidRPr="00244A93">
        <w:t xml:space="preserve"> for each </w:t>
      </w:r>
      <w:r w:rsidR="004B2AF9">
        <w:t>H</w:t>
      </w:r>
      <w:r w:rsidRPr="00244A93">
        <w:t xml:space="preserve">ot </w:t>
      </w:r>
      <w:r w:rsidR="004B2AF9">
        <w:t>M</w:t>
      </w:r>
      <w:r w:rsidRPr="00244A93">
        <w:t>eal shall be all-inclusive</w:t>
      </w:r>
      <w:r>
        <w:t xml:space="preserve"> (</w:t>
      </w:r>
      <w:r w:rsidRPr="00244A93">
        <w:t>including but not being limited to the provision and delivery of the Services, online ordering system, staff, food, ingredients, preparation, packaging, delivery, catering equipment and utensils/crockery etc., serving, cleaning, waste</w:t>
      </w:r>
      <w:r>
        <w:t>:</w:t>
      </w:r>
      <w:r w:rsidRPr="00244A93">
        <w:t xml:space="preserve"> disposal</w:t>
      </w:r>
      <w:r>
        <w:t>, transportation and licencing</w:t>
      </w:r>
      <w:r w:rsidRPr="00244A93">
        <w:t>,</w:t>
      </w:r>
      <w:r>
        <w:t xml:space="preserve"> pest control,</w:t>
      </w:r>
      <w:r w:rsidRPr="00244A93">
        <w:t xml:space="preserve"> utilities, any required fit-out or building works, </w:t>
      </w:r>
      <w:r>
        <w:t xml:space="preserve">rates, taxes, </w:t>
      </w:r>
      <w:r w:rsidRPr="00244A93">
        <w:t>ancillary costs and all other costs/expenses)</w:t>
      </w:r>
      <w:r>
        <w:t xml:space="preserve">, and is </w:t>
      </w:r>
      <w:r w:rsidRPr="00830A49">
        <w:t>expressed in Euro only</w:t>
      </w:r>
      <w:r>
        <w:t>.</w:t>
      </w:r>
      <w:r w:rsidRPr="00830A49">
        <w:t xml:space="preserve"> </w:t>
      </w:r>
      <w:r w:rsidRPr="00244A93">
        <w:t xml:space="preserve">No other fees, costs, expenses etc. shall be paid by the </w:t>
      </w:r>
      <w:r w:rsidR="001E5D2D">
        <w:t>Client</w:t>
      </w:r>
      <w:r>
        <w:t xml:space="preserve"> </w:t>
      </w:r>
      <w:r w:rsidRPr="00244A93">
        <w:t xml:space="preserve">to the </w:t>
      </w:r>
      <w:r>
        <w:t xml:space="preserve">Contractor </w:t>
      </w:r>
      <w:r w:rsidRPr="00244A93">
        <w:t xml:space="preserve">for </w:t>
      </w:r>
      <w:r>
        <w:t xml:space="preserve">provision and </w:t>
      </w:r>
      <w:r w:rsidRPr="00244A93">
        <w:t>deliver</w:t>
      </w:r>
      <w:r>
        <w:t xml:space="preserve">y of </w:t>
      </w:r>
      <w:r w:rsidRPr="00244A93">
        <w:t>the Service</w:t>
      </w:r>
      <w:r>
        <w:t>s</w:t>
      </w:r>
      <w:r w:rsidRPr="00244A93">
        <w:t xml:space="preserve">. </w:t>
      </w:r>
    </w:p>
    <w:p w14:paraId="3CDDC4F1" w14:textId="77777777" w:rsidR="00AF73CC" w:rsidRPr="00244A93" w:rsidRDefault="00AF73CC" w:rsidP="00AF73CC">
      <w:pPr>
        <w:jc w:val="both"/>
      </w:pPr>
      <w:r w:rsidRPr="00244A93">
        <w:t xml:space="preserve">For the avoidance of doubt the </w:t>
      </w:r>
      <w:r>
        <w:t xml:space="preserve">Contractor </w:t>
      </w:r>
      <w:r w:rsidRPr="00244A93">
        <w:t>shall not charge nor seek any contribution from students, parents, guardians or any other person or entity towards the cost of the meals or the provision of the Services.</w:t>
      </w:r>
    </w:p>
    <w:p w14:paraId="22D92A7E" w14:textId="00B5FFEA" w:rsidR="00AF73CC" w:rsidRPr="00244A93" w:rsidRDefault="00AF73CC" w:rsidP="00AF73CC">
      <w:pPr>
        <w:jc w:val="both"/>
      </w:pPr>
      <w:r>
        <w:t xml:space="preserve">The Contractor acknowledges that </w:t>
      </w:r>
      <w:r w:rsidRPr="00244A93">
        <w:t xml:space="preserve">it is not mandatory for students in the school to </w:t>
      </w:r>
      <w:r>
        <w:t xml:space="preserve">avail of the </w:t>
      </w:r>
      <w:r w:rsidR="004B2AF9">
        <w:t>H</w:t>
      </w:r>
      <w:r w:rsidRPr="00244A93">
        <w:t xml:space="preserve">ot </w:t>
      </w:r>
      <w:r w:rsidR="004B2AF9">
        <w:t>M</w:t>
      </w:r>
      <w:r w:rsidRPr="00244A93">
        <w:t>eals</w:t>
      </w:r>
      <w:r>
        <w:t xml:space="preserve"> on any </w:t>
      </w:r>
      <w:r w:rsidRPr="00244A93">
        <w:t>given</w:t>
      </w:r>
      <w:r>
        <w:t xml:space="preserve"> day or at all </w:t>
      </w:r>
      <w:r w:rsidRPr="00244A93">
        <w:t xml:space="preserve">and that </w:t>
      </w:r>
      <w:r>
        <w:t xml:space="preserve">the Contractor </w:t>
      </w:r>
      <w:r w:rsidRPr="00244A93">
        <w:t>will only be paid for meals requested</w:t>
      </w:r>
      <w:r w:rsidRPr="00A25DC6">
        <w:t xml:space="preserve"> by students/their parents/guardians. </w:t>
      </w:r>
      <w:r>
        <w:t>Estimated v</w:t>
      </w:r>
      <w:r w:rsidRPr="00A25DC6">
        <w:t>olumes provided in th</w:t>
      </w:r>
      <w:r>
        <w:t>e</w:t>
      </w:r>
      <w:r w:rsidRPr="00A25DC6">
        <w:t xml:space="preserve"> CFT are indicative only and are subject to fluctuation</w:t>
      </w:r>
      <w:r>
        <w:t>; t</w:t>
      </w:r>
      <w:r w:rsidRPr="00244A93">
        <w:t xml:space="preserve">he exact number of students availing of the meals will vary on a week-to-week basis. </w:t>
      </w:r>
    </w:p>
    <w:p w14:paraId="003FEE8E" w14:textId="77777777" w:rsidR="00AF73CC" w:rsidRPr="00BE1A2A" w:rsidRDefault="00AF73CC" w:rsidP="00AF73CC">
      <w:pPr>
        <w:jc w:val="both"/>
        <w:rPr>
          <w:b/>
          <w:bCs/>
        </w:rPr>
      </w:pPr>
      <w:r w:rsidRPr="00BE1A2A">
        <w:rPr>
          <w:b/>
          <w:bCs/>
        </w:rPr>
        <w:t>Payment and invoicing</w:t>
      </w:r>
    </w:p>
    <w:p w14:paraId="2FAF7BB4" w14:textId="56981355" w:rsidR="00AF73CC" w:rsidRDefault="00AF73CC" w:rsidP="00AF73CC">
      <w:pPr>
        <w:jc w:val="both"/>
      </w:pPr>
      <w:r>
        <w:t xml:space="preserve">The </w:t>
      </w:r>
      <w:r w:rsidR="001E5D2D">
        <w:t>Client</w:t>
      </w:r>
      <w:r>
        <w:t xml:space="preserve"> will pay the Contractor the Fees owed on a 30 days in arrears basis and in line with the payment and invoicing conditions as set out in this Agreement. </w:t>
      </w:r>
    </w:p>
    <w:p w14:paraId="7A29721E" w14:textId="32143746" w:rsidR="00AF73CC" w:rsidRPr="0057000B" w:rsidRDefault="00AF73CC" w:rsidP="00AF73CC">
      <w:pPr>
        <w:jc w:val="both"/>
        <w:rPr>
          <w:rFonts w:hAnsiTheme="minorHAnsi" w:cstheme="minorHAnsi"/>
        </w:rPr>
      </w:pPr>
      <w:r w:rsidRPr="00471E1E">
        <w:rPr>
          <w:b/>
          <w:bCs/>
        </w:rPr>
        <w:t>For the avoidance of doubt</w:t>
      </w:r>
      <w:r>
        <w:t xml:space="preserve">, all </w:t>
      </w:r>
      <w:r w:rsidRPr="00471E1E">
        <w:t>food delivered must be accompanied by a</w:t>
      </w:r>
      <w:r>
        <w:t xml:space="preserve">n accurate </w:t>
      </w:r>
      <w:r w:rsidRPr="00471E1E">
        <w:t>delivery docket</w:t>
      </w:r>
      <w:r>
        <w:t xml:space="preserve"> which will used </w:t>
      </w:r>
      <w:r w:rsidRPr="00471E1E">
        <w:t xml:space="preserve">for reconciliation of meals delivered against </w:t>
      </w:r>
      <w:r>
        <w:t xml:space="preserve">meals </w:t>
      </w:r>
      <w:r w:rsidRPr="00471E1E">
        <w:t xml:space="preserve">invoiced before payment is made by the </w:t>
      </w:r>
      <w:r w:rsidR="001E5D2D">
        <w:t>Client</w:t>
      </w:r>
      <w:r>
        <w:t xml:space="preserve"> </w:t>
      </w:r>
      <w:r w:rsidRPr="00471E1E">
        <w:t xml:space="preserve">to the </w:t>
      </w:r>
      <w:r>
        <w:t>Contractor.</w:t>
      </w:r>
      <w:r>
        <w:rPr>
          <w:rFonts w:hAnsiTheme="minorHAnsi" w:cstheme="minorHAnsi"/>
        </w:rPr>
        <w:t xml:space="preserve"> </w:t>
      </w:r>
    </w:p>
    <w:p w14:paraId="32CD9878" w14:textId="77777777" w:rsidR="007712DD" w:rsidRPr="00AF73CC" w:rsidRDefault="007712DD" w:rsidP="00EE6D3D">
      <w:pPr>
        <w:rPr>
          <w:szCs w:val="22"/>
        </w:rPr>
      </w:pPr>
    </w:p>
    <w:p w14:paraId="145F01F9" w14:textId="77777777" w:rsidR="007712DD" w:rsidRDefault="007712DD" w:rsidP="00220BB7">
      <w:pPr>
        <w:rPr>
          <w:szCs w:val="22"/>
          <w:highlight w:val="yellow"/>
        </w:rPr>
      </w:pPr>
    </w:p>
    <w:p w14:paraId="1BDB60C9" w14:textId="77777777" w:rsidR="007712DD" w:rsidRDefault="007712DD">
      <w:pPr>
        <w:rPr>
          <w:szCs w:val="22"/>
          <w:highlight w:val="yellow"/>
        </w:rPr>
        <w:sectPr w:rsidR="007712DD" w:rsidSect="00684357">
          <w:type w:val="continuous"/>
          <w:pgSz w:w="11906" w:h="16838"/>
          <w:pgMar w:top="1440" w:right="1440" w:bottom="1440" w:left="1440" w:header="708" w:footer="708" w:gutter="0"/>
          <w:cols w:space="708"/>
          <w:formProt w:val="0"/>
          <w:docGrid w:linePitch="360"/>
        </w:sectPr>
      </w:pPr>
    </w:p>
    <w:p w14:paraId="0E116B8A" w14:textId="58316561" w:rsidR="00AF73CC" w:rsidRPr="0097131E" w:rsidRDefault="007712DD" w:rsidP="00476B0F">
      <w:pPr>
        <w:pStyle w:val="Heading1"/>
        <w:keepNext w:val="0"/>
        <w:spacing w:before="0" w:after="120"/>
        <w:rPr>
          <w:rFonts w:asciiTheme="minorHAnsi" w:hAnsiTheme="minorHAnsi" w:cstheme="minorHAnsi"/>
          <w:color w:val="auto"/>
          <w:sz w:val="22"/>
          <w:szCs w:val="22"/>
        </w:rPr>
      </w:pPr>
      <w:r w:rsidRPr="00AF585C">
        <w:rPr>
          <w:rFonts w:ascii="Calibri" w:hAnsi="Calibri"/>
          <w:bCs w:val="0"/>
        </w:rPr>
        <w:lastRenderedPageBreak/>
        <w:t>Schedule D:</w:t>
      </w:r>
      <w:r>
        <w:rPr>
          <w:rFonts w:ascii="Calibri" w:hAnsi="Calibri"/>
          <w:bCs w:val="0"/>
        </w:rPr>
        <w:t xml:space="preserve"> </w:t>
      </w:r>
      <w:r w:rsidRPr="00AF585C">
        <w:rPr>
          <w:rFonts w:ascii="Calibri" w:hAnsi="Calibri"/>
        </w:rPr>
        <w:t>Service Levels</w:t>
      </w:r>
      <w:r w:rsidR="00EC12D8">
        <w:rPr>
          <w:rFonts w:ascii="Calibri" w:hAnsi="Calibri"/>
        </w:rPr>
        <w:t xml:space="preserve"> / Service Level Agreement</w:t>
      </w:r>
    </w:p>
    <w:p w14:paraId="4D573A64" w14:textId="4816AB10" w:rsidR="00AF73CC" w:rsidRPr="00EE4AB7" w:rsidRDefault="00EE4AB7" w:rsidP="00EE4AB7">
      <w:pPr>
        <w:pStyle w:val="Heading2"/>
      </w:pPr>
      <w:r>
        <w:t xml:space="preserve">1. </w:t>
      </w:r>
      <w:r w:rsidR="00AF73CC" w:rsidRPr="00EE4AB7">
        <w:t>ADDITIONAL DEFINITIONS</w:t>
      </w:r>
    </w:p>
    <w:p w14:paraId="2667DD14" w14:textId="77777777" w:rsidR="00AF73CC" w:rsidRDefault="00AF73CC" w:rsidP="00AF73CC">
      <w:pPr>
        <w:tabs>
          <w:tab w:val="center" w:pos="709"/>
        </w:tabs>
        <w:suppressAutoHyphens/>
        <w:autoSpaceDN w:val="0"/>
        <w:textAlignment w:val="baseline"/>
        <w:rPr>
          <w:rFonts w:hAnsiTheme="minorHAnsi" w:cstheme="minorHAnsi"/>
          <w:lang w:eastAsia="en-GB"/>
        </w:rPr>
      </w:pPr>
      <w:r w:rsidRPr="0097131E">
        <w:rPr>
          <w:rFonts w:hAnsiTheme="minorHAnsi" w:cstheme="minorHAnsi"/>
          <w:lang w:eastAsia="en-GB"/>
        </w:rPr>
        <w:t>For the avoidance of doubt, capitalised terms not specifically listed below shall have the meaning as defined elsewhere in this Agreement.</w:t>
      </w:r>
    </w:p>
    <w:tbl>
      <w:tblPr>
        <w:tblStyle w:val="TableGrid"/>
        <w:tblW w:w="901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985"/>
        <w:gridCol w:w="7031"/>
      </w:tblGrid>
      <w:tr w:rsidR="00D875BF" w:rsidRPr="00D875BF" w14:paraId="6FCED35D" w14:textId="77777777" w:rsidTr="004B6490">
        <w:trPr>
          <w:trHeight w:val="20"/>
        </w:trPr>
        <w:tc>
          <w:tcPr>
            <w:tcW w:w="1985" w:type="dxa"/>
            <w:noWrap/>
            <w:hideMark/>
          </w:tcPr>
          <w:p w14:paraId="50BE9646"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Available</w:t>
            </w:r>
            <w:r w:rsidRPr="00D875BF">
              <w:rPr>
                <w:rFonts w:cs="Calibri"/>
                <w:szCs w:val="22"/>
              </w:rPr>
              <w:t xml:space="preserve">” </w:t>
            </w:r>
          </w:p>
        </w:tc>
        <w:tc>
          <w:tcPr>
            <w:tcW w:w="7031" w:type="dxa"/>
            <w:noWrap/>
            <w:hideMark/>
          </w:tcPr>
          <w:p w14:paraId="3A97E23B" w14:textId="77777777" w:rsidR="00D875BF" w:rsidRPr="00D875BF" w:rsidRDefault="00D875BF" w:rsidP="00DF01C8">
            <w:pPr>
              <w:jc w:val="both"/>
              <w:rPr>
                <w:rFonts w:cs="Calibri"/>
                <w:szCs w:val="22"/>
                <w:lang w:val="en-IE"/>
              </w:rPr>
            </w:pPr>
            <w:r w:rsidRPr="00D875BF">
              <w:rPr>
                <w:rFonts w:cs="Calibri"/>
                <w:szCs w:val="22"/>
                <w:lang w:val="en-IE"/>
              </w:rPr>
              <w:t>means that the Services are ready for and capable of full operation, execution and use at the Clients Premises as set out in the CFT;</w:t>
            </w:r>
          </w:p>
        </w:tc>
      </w:tr>
      <w:tr w:rsidR="00D875BF" w:rsidRPr="00D875BF" w14:paraId="4AEF79AF" w14:textId="77777777" w:rsidTr="004B6490">
        <w:trPr>
          <w:trHeight w:val="20"/>
        </w:trPr>
        <w:tc>
          <w:tcPr>
            <w:tcW w:w="1985" w:type="dxa"/>
            <w:noWrap/>
            <w:hideMark/>
          </w:tcPr>
          <w:p w14:paraId="6C8F802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Incident” </w:t>
            </w:r>
          </w:p>
        </w:tc>
        <w:tc>
          <w:tcPr>
            <w:tcW w:w="7031" w:type="dxa"/>
            <w:noWrap/>
            <w:hideMark/>
          </w:tcPr>
          <w:p w14:paraId="5833812D" w14:textId="77777777" w:rsidR="00D875BF" w:rsidRPr="00D875BF" w:rsidRDefault="00D875BF" w:rsidP="00DF01C8">
            <w:pPr>
              <w:jc w:val="both"/>
              <w:rPr>
                <w:rFonts w:cs="Calibri"/>
                <w:szCs w:val="22"/>
                <w:lang w:val="en-IE"/>
              </w:rPr>
            </w:pPr>
            <w:r w:rsidRPr="00D875BF">
              <w:rPr>
                <w:rFonts w:cs="Calibri"/>
                <w:szCs w:val="22"/>
                <w:lang w:val="en-IE"/>
              </w:rPr>
              <w:t>means any defect or failure in the operation or execution of the Service that prevent the Service being delivered to the Client (school);</w:t>
            </w:r>
          </w:p>
        </w:tc>
      </w:tr>
      <w:tr w:rsidR="00D875BF" w:rsidRPr="00D875BF" w14:paraId="7CDAD1B3" w14:textId="77777777" w:rsidTr="004B6490">
        <w:trPr>
          <w:trHeight w:val="20"/>
        </w:trPr>
        <w:tc>
          <w:tcPr>
            <w:tcW w:w="1985" w:type="dxa"/>
            <w:noWrap/>
            <w:hideMark/>
          </w:tcPr>
          <w:p w14:paraId="601BFC59"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Support</w:t>
            </w:r>
            <w:r w:rsidRPr="00D875BF">
              <w:rPr>
                <w:rFonts w:cs="Calibri"/>
                <w:szCs w:val="22"/>
              </w:rPr>
              <w:t xml:space="preserve">” </w:t>
            </w:r>
          </w:p>
        </w:tc>
        <w:tc>
          <w:tcPr>
            <w:tcW w:w="7031" w:type="dxa"/>
            <w:noWrap/>
            <w:hideMark/>
          </w:tcPr>
          <w:p w14:paraId="2CACD101" w14:textId="48BCD3B2" w:rsidR="00D875BF" w:rsidRPr="00D875BF" w:rsidRDefault="00D875BF" w:rsidP="00DF01C8">
            <w:pPr>
              <w:jc w:val="both"/>
              <w:rPr>
                <w:rFonts w:cs="Calibri"/>
                <w:szCs w:val="22"/>
                <w:lang w:val="en-IE"/>
              </w:rPr>
            </w:pPr>
            <w:r w:rsidRPr="00D875BF">
              <w:rPr>
                <w:rFonts w:cs="Calibri"/>
                <w:szCs w:val="22"/>
                <w:lang w:val="en-IE"/>
              </w:rPr>
              <w:t>means the support to be provided by the Contractor;</w:t>
            </w:r>
          </w:p>
        </w:tc>
      </w:tr>
      <w:tr w:rsidR="00D875BF" w:rsidRPr="00D875BF" w14:paraId="073C6326" w14:textId="77777777" w:rsidTr="004B6490">
        <w:trPr>
          <w:trHeight w:val="20"/>
        </w:trPr>
        <w:tc>
          <w:tcPr>
            <w:tcW w:w="1985" w:type="dxa"/>
            <w:noWrap/>
            <w:hideMark/>
          </w:tcPr>
          <w:p w14:paraId="71ABC506" w14:textId="77777777" w:rsidR="00D875BF" w:rsidRPr="00D875BF" w:rsidRDefault="00D875BF" w:rsidP="00DF01C8">
            <w:pPr>
              <w:rPr>
                <w:rFonts w:cs="Calibri"/>
                <w:b/>
                <w:bCs/>
                <w:szCs w:val="22"/>
                <w:lang w:val="en-IE"/>
              </w:rPr>
            </w:pPr>
            <w:r w:rsidRPr="00D875BF">
              <w:rPr>
                <w:rFonts w:cs="Calibri"/>
                <w:b/>
                <w:bCs/>
                <w:szCs w:val="22"/>
              </w:rPr>
              <w:t>“Normal Support Time</w:t>
            </w:r>
            <w:r w:rsidRPr="00D875BF">
              <w:rPr>
                <w:rFonts w:cs="Calibri"/>
                <w:szCs w:val="22"/>
              </w:rPr>
              <w:t xml:space="preserve">” </w:t>
            </w:r>
          </w:p>
        </w:tc>
        <w:tc>
          <w:tcPr>
            <w:tcW w:w="7031" w:type="dxa"/>
            <w:noWrap/>
            <w:hideMark/>
          </w:tcPr>
          <w:p w14:paraId="65B260E7" w14:textId="77777777" w:rsidR="00D875BF" w:rsidRPr="00D875BF" w:rsidRDefault="00D875BF" w:rsidP="00DF01C8">
            <w:pPr>
              <w:jc w:val="both"/>
              <w:rPr>
                <w:rFonts w:cs="Calibri"/>
                <w:szCs w:val="22"/>
                <w:lang w:val="en-IE"/>
              </w:rPr>
            </w:pPr>
            <w:r w:rsidRPr="00D875BF">
              <w:rPr>
                <w:rFonts w:cs="Calibri"/>
                <w:szCs w:val="22"/>
                <w:lang w:val="en-IE"/>
              </w:rPr>
              <w:t>means Monday to Friday from 08:00hrs to 17:00hrs excluding Irish bank and public holidays;</w:t>
            </w:r>
          </w:p>
        </w:tc>
      </w:tr>
      <w:tr w:rsidR="00D875BF" w:rsidRPr="00D875BF" w14:paraId="01202137" w14:textId="77777777" w:rsidTr="004B6490">
        <w:trPr>
          <w:trHeight w:val="20"/>
        </w:trPr>
        <w:tc>
          <w:tcPr>
            <w:tcW w:w="1985" w:type="dxa"/>
            <w:noWrap/>
            <w:hideMark/>
          </w:tcPr>
          <w:p w14:paraId="32B46B7E" w14:textId="0D63A2F7" w:rsidR="00D875BF" w:rsidRPr="00D875BF" w:rsidRDefault="00D875BF" w:rsidP="00DF01C8">
            <w:pPr>
              <w:rPr>
                <w:rFonts w:cs="Calibri"/>
                <w:color w:val="000000"/>
                <w:szCs w:val="22"/>
                <w:lang w:val="en-IE"/>
              </w:rPr>
            </w:pPr>
            <w:r w:rsidRPr="00D875BF">
              <w:rPr>
                <w:rFonts w:cs="Calibri"/>
                <w:color w:val="000000"/>
                <w:szCs w:val="22"/>
              </w:rPr>
              <w:t>“</w:t>
            </w:r>
            <w:r w:rsidRPr="00D875BF">
              <w:rPr>
                <w:rFonts w:cs="Calibri"/>
                <w:b/>
                <w:bCs/>
                <w:color w:val="000000"/>
                <w:szCs w:val="22"/>
              </w:rPr>
              <w:t xml:space="preserve">Priority 1 </w:t>
            </w:r>
            <w:r w:rsidR="003F5023" w:rsidRPr="00DF01C8">
              <w:rPr>
                <w:rFonts w:cs="Calibri"/>
                <w:b/>
                <w:bCs/>
                <w:color w:val="000000"/>
                <w:szCs w:val="22"/>
              </w:rPr>
              <w:t>Incident</w:t>
            </w:r>
            <w:r w:rsidR="003F5023" w:rsidRPr="00DF01C8">
              <w:rPr>
                <w:rFonts w:cs="Calibri"/>
                <w:color w:val="000000"/>
                <w:szCs w:val="22"/>
              </w:rPr>
              <w:t>”</w:t>
            </w:r>
          </w:p>
        </w:tc>
        <w:tc>
          <w:tcPr>
            <w:tcW w:w="7031" w:type="dxa"/>
            <w:noWrap/>
            <w:hideMark/>
          </w:tcPr>
          <w:p w14:paraId="4E8C8D93" w14:textId="77777777" w:rsidR="00D875BF" w:rsidRPr="00D875BF" w:rsidRDefault="00D875BF" w:rsidP="00DF01C8">
            <w:pPr>
              <w:jc w:val="both"/>
              <w:rPr>
                <w:rFonts w:cs="Calibri"/>
                <w:color w:val="000000"/>
                <w:szCs w:val="22"/>
                <w:lang w:val="en-IE"/>
              </w:rPr>
            </w:pPr>
            <w:r w:rsidRPr="00D875BF">
              <w:rPr>
                <w:rFonts w:cs="Calibri"/>
                <w:color w:val="000000"/>
                <w:szCs w:val="22"/>
                <w:lang w:val="en-IE"/>
              </w:rPr>
              <w:t xml:space="preserve">means a complete loss of Service to the Client or any food safety incident or enforcement action. </w:t>
            </w:r>
          </w:p>
        </w:tc>
      </w:tr>
      <w:tr w:rsidR="00D875BF" w:rsidRPr="00D875BF" w14:paraId="2C215D22" w14:textId="77777777" w:rsidTr="004B6490">
        <w:trPr>
          <w:trHeight w:val="20"/>
        </w:trPr>
        <w:tc>
          <w:tcPr>
            <w:tcW w:w="1985" w:type="dxa"/>
            <w:noWrap/>
            <w:hideMark/>
          </w:tcPr>
          <w:p w14:paraId="48A6E22B" w14:textId="359A6CBC"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2 </w:t>
            </w:r>
            <w:r w:rsidR="003F5023" w:rsidRPr="00DF01C8">
              <w:rPr>
                <w:rFonts w:cs="Calibri"/>
                <w:b/>
                <w:bCs/>
                <w:szCs w:val="22"/>
              </w:rPr>
              <w:t>Incident</w:t>
            </w:r>
            <w:r w:rsidR="003F5023" w:rsidRPr="00DF01C8">
              <w:rPr>
                <w:rFonts w:cs="Calibri"/>
                <w:szCs w:val="22"/>
              </w:rPr>
              <w:t>”</w:t>
            </w:r>
          </w:p>
        </w:tc>
        <w:tc>
          <w:tcPr>
            <w:tcW w:w="7031" w:type="dxa"/>
            <w:noWrap/>
            <w:hideMark/>
          </w:tcPr>
          <w:p w14:paraId="453F6563" w14:textId="77777777" w:rsidR="00D875BF" w:rsidRPr="00D875BF" w:rsidRDefault="00D875BF" w:rsidP="00DF01C8">
            <w:pPr>
              <w:jc w:val="both"/>
              <w:rPr>
                <w:rFonts w:cs="Calibri"/>
                <w:szCs w:val="22"/>
                <w:lang w:val="en-IE"/>
              </w:rPr>
            </w:pPr>
            <w:r w:rsidRPr="00D875BF">
              <w:rPr>
                <w:rFonts w:cs="Calibri"/>
                <w:szCs w:val="22"/>
                <w:lang w:val="en-IE"/>
              </w:rPr>
              <w:t>means a partial loss of the Service or intermittent errors affecting the Service;</w:t>
            </w:r>
          </w:p>
        </w:tc>
      </w:tr>
      <w:tr w:rsidR="00D875BF" w:rsidRPr="00D875BF" w14:paraId="16A3B5B1" w14:textId="77777777" w:rsidTr="004B6490">
        <w:trPr>
          <w:trHeight w:val="20"/>
        </w:trPr>
        <w:tc>
          <w:tcPr>
            <w:tcW w:w="1985" w:type="dxa"/>
            <w:noWrap/>
            <w:hideMark/>
          </w:tcPr>
          <w:p w14:paraId="16FEB6D9" w14:textId="35D4B8C3"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3 </w:t>
            </w:r>
            <w:r w:rsidR="003F5023" w:rsidRPr="00DF01C8">
              <w:rPr>
                <w:rFonts w:cs="Calibri"/>
                <w:b/>
                <w:bCs/>
                <w:szCs w:val="22"/>
              </w:rPr>
              <w:t>Incident</w:t>
            </w:r>
            <w:r w:rsidR="003F5023" w:rsidRPr="00DF01C8">
              <w:rPr>
                <w:rFonts w:cs="Calibri"/>
                <w:szCs w:val="22"/>
              </w:rPr>
              <w:t>”</w:t>
            </w:r>
          </w:p>
        </w:tc>
        <w:tc>
          <w:tcPr>
            <w:tcW w:w="7031" w:type="dxa"/>
            <w:noWrap/>
            <w:hideMark/>
          </w:tcPr>
          <w:p w14:paraId="44B95FF9" w14:textId="77777777" w:rsidR="00D875BF" w:rsidRPr="00D875BF" w:rsidRDefault="00D875BF" w:rsidP="00DF01C8">
            <w:pPr>
              <w:jc w:val="both"/>
              <w:rPr>
                <w:rFonts w:cs="Calibri"/>
                <w:szCs w:val="22"/>
                <w:lang w:val="en-IE"/>
              </w:rPr>
            </w:pPr>
            <w:r w:rsidRPr="00D875BF">
              <w:rPr>
                <w:rFonts w:cs="Calibri"/>
                <w:szCs w:val="22"/>
                <w:lang w:val="en-IE"/>
              </w:rPr>
              <w:t>means affecting issues which do not delay the Service, requests for information and billing issues etc;</w:t>
            </w:r>
          </w:p>
        </w:tc>
      </w:tr>
      <w:tr w:rsidR="00D875BF" w:rsidRPr="00D875BF" w14:paraId="7DCA14CA" w14:textId="77777777" w:rsidTr="004B6490">
        <w:trPr>
          <w:trHeight w:val="20"/>
        </w:trPr>
        <w:tc>
          <w:tcPr>
            <w:tcW w:w="1985" w:type="dxa"/>
            <w:noWrap/>
            <w:hideMark/>
          </w:tcPr>
          <w:p w14:paraId="217DFFCD"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Problem</w:t>
            </w:r>
            <w:r w:rsidRPr="00D875BF">
              <w:rPr>
                <w:rFonts w:cs="Calibri"/>
                <w:szCs w:val="22"/>
              </w:rPr>
              <w:t xml:space="preserve">” </w:t>
            </w:r>
          </w:p>
        </w:tc>
        <w:tc>
          <w:tcPr>
            <w:tcW w:w="7031" w:type="dxa"/>
            <w:noWrap/>
            <w:hideMark/>
          </w:tcPr>
          <w:p w14:paraId="79CB0D4C" w14:textId="77777777" w:rsidR="00D875BF" w:rsidRPr="00D875BF" w:rsidRDefault="00D875BF" w:rsidP="00DF01C8">
            <w:pPr>
              <w:jc w:val="both"/>
              <w:rPr>
                <w:rFonts w:cs="Calibri"/>
                <w:szCs w:val="22"/>
                <w:lang w:val="en-IE"/>
              </w:rPr>
            </w:pPr>
            <w:r w:rsidRPr="00D875BF">
              <w:rPr>
                <w:rFonts w:cs="Calibri"/>
                <w:szCs w:val="22"/>
                <w:lang w:val="en-IE"/>
              </w:rPr>
              <w:t>means the cause of any Incident or series of Incidents or potential future Incident or Incidents (for example, the Contractor Operation is closed by FSAI);</w:t>
            </w:r>
          </w:p>
        </w:tc>
      </w:tr>
      <w:tr w:rsidR="00D875BF" w:rsidRPr="00D875BF" w14:paraId="502FA5D6" w14:textId="77777777" w:rsidTr="004B6490">
        <w:trPr>
          <w:trHeight w:val="20"/>
        </w:trPr>
        <w:tc>
          <w:tcPr>
            <w:tcW w:w="1985" w:type="dxa"/>
            <w:noWrap/>
            <w:hideMark/>
          </w:tcPr>
          <w:p w14:paraId="4C8C971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w:t>
            </w:r>
            <w:r w:rsidRPr="00D875BF">
              <w:rPr>
                <w:rFonts w:cs="Calibri"/>
                <w:szCs w:val="22"/>
              </w:rPr>
              <w:t xml:space="preserve">” </w:t>
            </w:r>
          </w:p>
        </w:tc>
        <w:tc>
          <w:tcPr>
            <w:tcW w:w="7031" w:type="dxa"/>
            <w:noWrap/>
            <w:hideMark/>
          </w:tcPr>
          <w:p w14:paraId="488C79F6" w14:textId="77777777" w:rsidR="00D875BF" w:rsidRPr="00D875BF" w:rsidRDefault="00D875BF" w:rsidP="00DF01C8">
            <w:pPr>
              <w:jc w:val="both"/>
              <w:rPr>
                <w:rFonts w:cs="Calibri"/>
                <w:szCs w:val="22"/>
                <w:lang w:val="en-IE"/>
              </w:rPr>
            </w:pPr>
            <w:r w:rsidRPr="00D875BF">
              <w:rPr>
                <w:rFonts w:cs="Calibri"/>
                <w:szCs w:val="22"/>
                <w:lang w:val="en-IE"/>
              </w:rPr>
              <w:t xml:space="preserve">means a communication from the Contractor to the Client acknowledging receipt of an Incident report, providing an Incident tracking identifier and informing the Client that the Contractor has commenced diagnosis of the Incident; </w:t>
            </w:r>
          </w:p>
        </w:tc>
      </w:tr>
      <w:tr w:rsidR="00D875BF" w:rsidRPr="00D875BF" w14:paraId="78FD5F66" w14:textId="77777777" w:rsidTr="004B6490">
        <w:trPr>
          <w:trHeight w:val="20"/>
        </w:trPr>
        <w:tc>
          <w:tcPr>
            <w:tcW w:w="1985" w:type="dxa"/>
            <w:noWrap/>
            <w:hideMark/>
          </w:tcPr>
          <w:p w14:paraId="4EF9E9E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 Time</w:t>
            </w:r>
            <w:r w:rsidRPr="00D875BF">
              <w:rPr>
                <w:rFonts w:cs="Calibri"/>
                <w:szCs w:val="22"/>
              </w:rPr>
              <w:t xml:space="preserve">” </w:t>
            </w:r>
          </w:p>
        </w:tc>
        <w:tc>
          <w:tcPr>
            <w:tcW w:w="7031" w:type="dxa"/>
            <w:noWrap/>
            <w:hideMark/>
          </w:tcPr>
          <w:p w14:paraId="648FBAC7" w14:textId="7CD25B56" w:rsidR="00D875BF" w:rsidRPr="00D875BF" w:rsidRDefault="00D875BF" w:rsidP="00DF01C8">
            <w:pPr>
              <w:jc w:val="both"/>
              <w:rPr>
                <w:rFonts w:cs="Calibri"/>
                <w:szCs w:val="22"/>
                <w:lang w:val="en-IE"/>
              </w:rPr>
            </w:pPr>
            <w:r w:rsidRPr="00D875BF">
              <w:rPr>
                <w:rFonts w:cs="Calibri"/>
                <w:szCs w:val="22"/>
                <w:lang w:val="en-IE"/>
              </w:rPr>
              <w:t>means the time taken by the support personnel to assess each Incident</w:t>
            </w:r>
            <w:r w:rsidR="002312B1">
              <w:rPr>
                <w:rFonts w:cs="Calibri"/>
                <w:szCs w:val="22"/>
                <w:lang w:val="en-IE"/>
              </w:rPr>
              <w:t xml:space="preserve"> </w:t>
            </w:r>
            <w:r w:rsidRPr="00D875BF">
              <w:rPr>
                <w:rFonts w:cs="Calibri"/>
                <w:szCs w:val="22"/>
                <w:lang w:val="en-IE"/>
              </w:rPr>
              <w:t xml:space="preserve">once reported and to provide a Response to the Client. The Response Time commences upon notification of the Incident to the Contractor either verbally or electronically by the Client. Where an Incident occurs outside of Normal Support Time, the Response Time for a Priority 1 Incident commences immediately upon notification and for all other Incidents commences at the start of the next period of Normal Support Time; </w:t>
            </w:r>
          </w:p>
        </w:tc>
      </w:tr>
      <w:tr w:rsidR="004B6490" w:rsidRPr="00D875BF" w14:paraId="1210DC09" w14:textId="77777777" w:rsidTr="004B6490">
        <w:trPr>
          <w:trHeight w:val="20"/>
        </w:trPr>
        <w:tc>
          <w:tcPr>
            <w:tcW w:w="1985" w:type="dxa"/>
            <w:noWrap/>
            <w:hideMark/>
          </w:tcPr>
          <w:p w14:paraId="2B41B69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w:t>
            </w:r>
            <w:r w:rsidRPr="00D875BF">
              <w:rPr>
                <w:rFonts w:cs="Calibri"/>
                <w:szCs w:val="22"/>
              </w:rPr>
              <w:t xml:space="preserve">” </w:t>
            </w:r>
          </w:p>
        </w:tc>
        <w:tc>
          <w:tcPr>
            <w:tcW w:w="7031" w:type="dxa"/>
            <w:noWrap/>
            <w:hideMark/>
          </w:tcPr>
          <w:p w14:paraId="1307172D" w14:textId="77777777" w:rsidR="00D875BF" w:rsidRPr="00D875BF" w:rsidRDefault="00D875BF" w:rsidP="00DF01C8">
            <w:pPr>
              <w:jc w:val="both"/>
              <w:rPr>
                <w:rFonts w:cs="Calibri"/>
                <w:szCs w:val="22"/>
                <w:lang w:val="en-IE"/>
              </w:rPr>
            </w:pPr>
            <w:r w:rsidRPr="00D875BF">
              <w:rPr>
                <w:rFonts w:cs="Calibri"/>
                <w:szCs w:val="22"/>
                <w:lang w:val="en-IE"/>
              </w:rPr>
              <w:t xml:space="preserve">means a solution to an Incident, supplied to and acceptable to the Client to enable continuation of the Service to the Client. In providing a Resolution, the Client acknowledges that an interim Resolution or fix may be required to enable the continuation of the Service to the Client; </w:t>
            </w:r>
          </w:p>
        </w:tc>
      </w:tr>
      <w:tr w:rsidR="00D875BF" w:rsidRPr="00D875BF" w14:paraId="23F2ACE3" w14:textId="77777777" w:rsidTr="004B6490">
        <w:trPr>
          <w:trHeight w:val="20"/>
        </w:trPr>
        <w:tc>
          <w:tcPr>
            <w:tcW w:w="1985" w:type="dxa"/>
            <w:noWrap/>
            <w:hideMark/>
          </w:tcPr>
          <w:p w14:paraId="2BD61213"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 Time</w:t>
            </w:r>
            <w:r w:rsidRPr="00D875BF">
              <w:rPr>
                <w:rFonts w:cs="Calibri"/>
                <w:szCs w:val="22"/>
              </w:rPr>
              <w:t xml:space="preserve">” </w:t>
            </w:r>
          </w:p>
        </w:tc>
        <w:tc>
          <w:tcPr>
            <w:tcW w:w="7031" w:type="dxa"/>
            <w:noWrap/>
            <w:hideMark/>
          </w:tcPr>
          <w:p w14:paraId="4E801D59" w14:textId="7DD7D96F" w:rsidR="00D875BF" w:rsidRPr="00D875BF" w:rsidRDefault="00D875BF" w:rsidP="00DF01C8">
            <w:pPr>
              <w:jc w:val="both"/>
              <w:rPr>
                <w:rFonts w:cs="Calibri"/>
                <w:szCs w:val="22"/>
                <w:lang w:val="en-IE"/>
              </w:rPr>
            </w:pPr>
            <w:r w:rsidRPr="00D875BF">
              <w:rPr>
                <w:rFonts w:cs="Calibri"/>
                <w:szCs w:val="22"/>
                <w:lang w:val="en-IE"/>
              </w:rPr>
              <w:t xml:space="preserve">means the time to be taken by the Support Personnel to provide a Resolution to the Incident. The Resolution Time commences upon notification of the Incident to the Contractor either verbally or electronically by the Client. Where an Incident occurs outside of Normal Support </w:t>
            </w:r>
            <w:r w:rsidR="003F5023" w:rsidRPr="00DF01C8">
              <w:rPr>
                <w:rFonts w:cs="Calibri"/>
                <w:szCs w:val="22"/>
                <w:lang w:val="en-IE"/>
              </w:rPr>
              <w:t>Time,</w:t>
            </w:r>
            <w:r w:rsidRPr="00D875BF">
              <w:rPr>
                <w:rFonts w:cs="Calibri"/>
                <w:szCs w:val="22"/>
                <w:lang w:val="en-IE"/>
              </w:rPr>
              <w:t xml:space="preserve"> the Resolution Time for a Priority 1 Incident commences immediately upon notification and for all other Incidents commences at the start of the next period of Normal Support Time.</w:t>
            </w:r>
          </w:p>
        </w:tc>
      </w:tr>
    </w:tbl>
    <w:p w14:paraId="0306D752" w14:textId="60F84A7E" w:rsidR="00AF73CC" w:rsidRPr="00EE4AB7" w:rsidRDefault="00EE4AB7" w:rsidP="00EE4AB7">
      <w:pPr>
        <w:pStyle w:val="Heading2"/>
      </w:pPr>
      <w:r>
        <w:t xml:space="preserve">2. </w:t>
      </w:r>
      <w:r w:rsidR="00AF73CC" w:rsidRPr="00EE4AB7">
        <w:t>OVERVIEW OF SUPPORT SERVICE</w:t>
      </w:r>
    </w:p>
    <w:p w14:paraId="387F0B27"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In providing the Support Service, the Contractor shall at all times provide:</w:t>
      </w:r>
    </w:p>
    <w:p w14:paraId="7CDBB102"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reliable service; </w:t>
      </w:r>
    </w:p>
    <w:p w14:paraId="13228268" w14:textId="5C11811F"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safe service that does not expose </w:t>
      </w:r>
      <w:r w:rsidR="001E5D2D">
        <w:rPr>
          <w:rFonts w:hAnsiTheme="minorHAnsi" w:cstheme="minorHAnsi"/>
          <w:lang w:eastAsia="en-GB"/>
        </w:rPr>
        <w:t>Client</w:t>
      </w:r>
      <w:r w:rsidRPr="0097131E">
        <w:rPr>
          <w:rFonts w:hAnsiTheme="minorHAnsi" w:cstheme="minorHAnsi"/>
          <w:lang w:eastAsia="en-GB"/>
        </w:rPr>
        <w:t xml:space="preserve"> staff or Students to any risk; </w:t>
      </w:r>
    </w:p>
    <w:p w14:paraId="2DF179D1"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lastRenderedPageBreak/>
        <w:t>A service that is easy to use;</w:t>
      </w:r>
    </w:p>
    <w:p w14:paraId="23DB1CF2"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Rapid response to and resolution of Incidents; </w:t>
      </w:r>
    </w:p>
    <w:p w14:paraId="27F23779"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Regular reports on the functioning of the Service including numbers and types of Incidents, Response Times, Resolution Times, new online support material created and service KPIs (as defined below); </w:t>
      </w:r>
    </w:p>
    <w:p w14:paraId="1246E258" w14:textId="1F521B4A" w:rsidR="00AF73CC" w:rsidRPr="0097131E" w:rsidRDefault="00AF73CC" w:rsidP="00034298">
      <w:pPr>
        <w:numPr>
          <w:ilvl w:val="0"/>
          <w:numId w:val="29"/>
        </w:numPr>
        <w:suppressAutoHyphens/>
        <w:autoSpaceDN w:val="0"/>
        <w:spacing w:after="212"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Clear communication pathways between the </w:t>
      </w:r>
      <w:r w:rsidR="001E5D2D">
        <w:rPr>
          <w:rFonts w:hAnsiTheme="minorHAnsi" w:cstheme="minorHAnsi"/>
          <w:lang w:eastAsia="en-GB"/>
        </w:rPr>
        <w:t>Client</w:t>
      </w:r>
      <w:r w:rsidRPr="0097131E">
        <w:rPr>
          <w:rFonts w:hAnsiTheme="minorHAnsi" w:cstheme="minorHAnsi"/>
          <w:lang w:eastAsia="en-GB"/>
        </w:rPr>
        <w:t xml:space="preserve"> and the Contactor, including communication protocols and meeting schedules if applicable</w:t>
      </w:r>
      <w:r w:rsidR="00721BBA">
        <w:rPr>
          <w:rFonts w:hAnsiTheme="minorHAnsi" w:cstheme="minorHAnsi"/>
          <w:lang w:eastAsia="en-GB"/>
        </w:rPr>
        <w:t>.</w:t>
      </w:r>
    </w:p>
    <w:p w14:paraId="44660516" w14:textId="5AB4DBCE" w:rsidR="00AF73CC" w:rsidRPr="00EE4AB7" w:rsidRDefault="00EE4AB7" w:rsidP="00EE4AB7">
      <w:pPr>
        <w:pStyle w:val="Heading2"/>
      </w:pPr>
      <w:r>
        <w:t xml:space="preserve">3. </w:t>
      </w:r>
      <w:r w:rsidR="00AF73CC" w:rsidRPr="00EE4AB7">
        <w:t>KEY ACCOUNT MANAGER (KAM)</w:t>
      </w:r>
    </w:p>
    <w:p w14:paraId="18DE02E6" w14:textId="40E85419"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The Contractor shall appoint a KAM to manage the delivery of the Service contracted for by the </w:t>
      </w:r>
      <w:r w:rsidR="001E5D2D">
        <w:rPr>
          <w:rFonts w:hAnsiTheme="minorHAnsi" w:cstheme="minorHAnsi"/>
          <w:lang w:eastAsia="en-GB"/>
        </w:rPr>
        <w:t>Client</w:t>
      </w:r>
      <w:r w:rsidRPr="0097131E">
        <w:rPr>
          <w:rFonts w:hAnsiTheme="minorHAnsi" w:cstheme="minorHAnsi"/>
          <w:lang w:eastAsia="en-GB"/>
        </w:rPr>
        <w:t>.</w:t>
      </w:r>
      <w:r w:rsidR="002312B1">
        <w:rPr>
          <w:rFonts w:hAnsiTheme="minorHAnsi" w:cstheme="minorHAnsi"/>
          <w:lang w:eastAsia="en-GB"/>
        </w:rPr>
        <w:t xml:space="preserve"> </w:t>
      </w:r>
      <w:r w:rsidRPr="0097131E">
        <w:rPr>
          <w:rFonts w:hAnsiTheme="minorHAnsi" w:cstheme="minorHAnsi"/>
          <w:lang w:eastAsia="en-GB"/>
        </w:rPr>
        <w:t xml:space="preserve">The KAM will also be responsible for: </w:t>
      </w:r>
    </w:p>
    <w:p w14:paraId="1821E63B" w14:textId="6C4630FD"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Ensuring a good working relationship with the </w:t>
      </w:r>
      <w:r w:rsidR="001E5D2D">
        <w:rPr>
          <w:rFonts w:hAnsiTheme="minorHAnsi" w:cstheme="minorHAnsi"/>
          <w:lang w:eastAsia="en-GB"/>
        </w:rPr>
        <w:t>Client</w:t>
      </w:r>
      <w:r w:rsidRPr="0097131E">
        <w:rPr>
          <w:rFonts w:hAnsiTheme="minorHAnsi" w:cstheme="minorHAnsi"/>
          <w:lang w:eastAsia="en-GB"/>
        </w:rPr>
        <w:t>;</w:t>
      </w:r>
    </w:p>
    <w:p w14:paraId="678A3382" w14:textId="2F4DE27E"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Reporting to the </w:t>
      </w:r>
      <w:r w:rsidR="001E5D2D">
        <w:rPr>
          <w:rFonts w:hAnsiTheme="minorHAnsi" w:cstheme="minorHAnsi"/>
          <w:lang w:eastAsia="en-GB"/>
        </w:rPr>
        <w:t>Client</w:t>
      </w:r>
      <w:r w:rsidRPr="0097131E">
        <w:rPr>
          <w:rFonts w:hAnsiTheme="minorHAnsi" w:cstheme="minorHAnsi"/>
          <w:lang w:eastAsia="en-GB"/>
        </w:rPr>
        <w:t xml:space="preserve"> as set out below; </w:t>
      </w:r>
    </w:p>
    <w:p w14:paraId="3BE6E668" w14:textId="698E0652"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Meeting with the </w:t>
      </w:r>
      <w:r w:rsidR="001E5D2D">
        <w:rPr>
          <w:rFonts w:hAnsiTheme="minorHAnsi" w:cstheme="minorHAnsi"/>
          <w:lang w:eastAsia="en-GB"/>
        </w:rPr>
        <w:t>Client</w:t>
      </w:r>
      <w:r w:rsidRPr="0097131E">
        <w:rPr>
          <w:rFonts w:hAnsiTheme="minorHAnsi" w:cstheme="minorHAnsi"/>
          <w:lang w:eastAsia="en-GB"/>
        </w:rPr>
        <w:t xml:space="preserve"> to review the Contractors Performance;</w:t>
      </w:r>
    </w:p>
    <w:p w14:paraId="2421F801" w14:textId="77777777"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Managing the resolution of Problems and Incidents as defined in 1 above and within the timelines set out in this SLA;</w:t>
      </w:r>
    </w:p>
    <w:p w14:paraId="4633F822" w14:textId="77777777"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Providing regularly feedback (informally and formally) on the relationship, workloads, processes, areas and suggestions for improvement and:</w:t>
      </w:r>
    </w:p>
    <w:p w14:paraId="52C30BEA" w14:textId="4F4A212E" w:rsidR="00AF73CC" w:rsidRPr="00AF73CC" w:rsidRDefault="00AF73CC" w:rsidP="00034298">
      <w:pPr>
        <w:pStyle w:val="ListParagraph"/>
        <w:numPr>
          <w:ilvl w:val="0"/>
          <w:numId w:val="35"/>
        </w:numPr>
        <w:suppressAutoHyphens/>
        <w:autoSpaceDN w:val="0"/>
        <w:spacing w:after="160" w:line="259" w:lineRule="auto"/>
        <w:jc w:val="both"/>
        <w:textAlignment w:val="baseline"/>
        <w:rPr>
          <w:rFonts w:hAnsiTheme="minorHAnsi" w:cstheme="minorHAnsi"/>
          <w:lang w:eastAsia="en-GB"/>
        </w:rPr>
      </w:pPr>
      <w:r w:rsidRPr="00AF73CC">
        <w:rPr>
          <w:rFonts w:hAnsiTheme="minorHAnsi" w:cstheme="minorHAnsi"/>
          <w:lang w:eastAsia="en-GB"/>
        </w:rPr>
        <w:t xml:space="preserve">Proactively discuss with the </w:t>
      </w:r>
      <w:r w:rsidR="001E5D2D">
        <w:rPr>
          <w:rFonts w:hAnsiTheme="minorHAnsi" w:cstheme="minorHAnsi"/>
          <w:lang w:eastAsia="en-GB"/>
        </w:rPr>
        <w:t>Client</w:t>
      </w:r>
      <w:r w:rsidRPr="00AF73CC">
        <w:rPr>
          <w:rFonts w:hAnsiTheme="minorHAnsi" w:cstheme="minorHAnsi"/>
          <w:lang w:eastAsia="en-GB"/>
        </w:rPr>
        <w:t xml:space="preserve"> ways of improving efficiency regarding service delivery in general</w:t>
      </w:r>
      <w:r w:rsidR="00721BBA">
        <w:rPr>
          <w:rFonts w:hAnsiTheme="minorHAnsi" w:cstheme="minorHAnsi"/>
          <w:lang w:eastAsia="en-GB"/>
        </w:rPr>
        <w:t>.</w:t>
      </w:r>
    </w:p>
    <w:p w14:paraId="1FACE880"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In the event the KAM is unavailable, the Contractor will provide a replacement/backup KAM in line with the Key Personal clause of the Agreement. </w:t>
      </w:r>
    </w:p>
    <w:p w14:paraId="5230EB38" w14:textId="51EC7B77" w:rsidR="00AF73CC" w:rsidRPr="00EE4AB7" w:rsidRDefault="00EE4AB7" w:rsidP="00EE4AB7">
      <w:pPr>
        <w:pStyle w:val="Heading2"/>
      </w:pPr>
      <w:r>
        <w:t xml:space="preserve">4. </w:t>
      </w:r>
      <w:r w:rsidR="00AF73CC" w:rsidRPr="00EE4AB7">
        <w:t>SERVICE LEVELS</w:t>
      </w:r>
    </w:p>
    <w:p w14:paraId="39BCB130" w14:textId="77777777" w:rsidR="00AF73CC" w:rsidRPr="0097131E" w:rsidRDefault="00AF73CC" w:rsidP="00AF73CC">
      <w:pPr>
        <w:jc w:val="both"/>
        <w:rPr>
          <w:rFonts w:hAnsiTheme="minorHAnsi" w:cstheme="minorHAnsi"/>
          <w:b/>
          <w:bCs/>
        </w:rPr>
      </w:pPr>
      <w:r w:rsidRPr="0097131E">
        <w:rPr>
          <w:rFonts w:hAnsiTheme="minorHAnsi" w:cstheme="minorHAnsi"/>
          <w:b/>
          <w:bCs/>
        </w:rPr>
        <w:t xml:space="preserve">INCIDENT RESOLUTION TIMES </w:t>
      </w:r>
    </w:p>
    <w:p w14:paraId="16E66338" w14:textId="77777777"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following table defines the timescales within which Incidents shall be dealt with and resolved by the Contractor. </w:t>
      </w:r>
    </w:p>
    <w:tbl>
      <w:tblPr>
        <w:tblStyle w:val="LightList1"/>
        <w:tblpPr w:leftFromText="180" w:rightFromText="180" w:vertAnchor="text" w:horzAnchor="margin" w:tblpXSpec="center" w:tblpY="206"/>
        <w:tblW w:w="6491" w:type="dxa"/>
        <w:tblLayout w:type="fixed"/>
        <w:tblLook w:val="04A0" w:firstRow="1" w:lastRow="0" w:firstColumn="1" w:lastColumn="0" w:noHBand="0" w:noVBand="1"/>
      </w:tblPr>
      <w:tblGrid>
        <w:gridCol w:w="1134"/>
        <w:gridCol w:w="1388"/>
        <w:gridCol w:w="2126"/>
        <w:gridCol w:w="1843"/>
      </w:tblGrid>
      <w:tr w:rsidR="00AF73CC" w:rsidRPr="0097131E" w14:paraId="0B03FB14" w14:textId="77777777" w:rsidTr="00721BBA">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1134" w:type="dxa"/>
            <w:tcBorders>
              <w:top w:val="single" w:sz="8" w:space="0" w:color="000000" w:themeColor="text1"/>
              <w:bottom w:val="single" w:sz="4" w:space="0" w:color="auto"/>
              <w:right w:val="single" w:sz="4" w:space="0" w:color="FFFFFF" w:themeColor="background1"/>
            </w:tcBorders>
            <w:shd w:val="clear" w:color="auto" w:fill="333399"/>
            <w:vAlign w:val="center"/>
          </w:tcPr>
          <w:p w14:paraId="1F791A96"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388"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03FDABA9"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On Site Response</w:t>
            </w:r>
            <w:r w:rsidRPr="0097131E">
              <w:rPr>
                <w:rFonts w:asciiTheme="minorHAnsi" w:hAnsiTheme="minorHAnsi" w:cstheme="minorHAnsi"/>
                <w:sz w:val="22"/>
                <w:szCs w:val="22"/>
                <w:bdr w:val="single" w:sz="4" w:space="0" w:color="FFFFFF" w:themeColor="background1"/>
                <w:lang w:eastAsia="en-GB"/>
              </w:rPr>
              <w:t xml:space="preserve"> </w:t>
            </w:r>
            <w:r w:rsidRPr="0097131E">
              <w:rPr>
                <w:rFonts w:asciiTheme="minorHAnsi" w:hAnsiTheme="minorHAnsi" w:cstheme="minorHAnsi"/>
                <w:sz w:val="22"/>
                <w:szCs w:val="22"/>
                <w:lang w:eastAsia="en-GB"/>
              </w:rPr>
              <w:t>Time</w:t>
            </w:r>
          </w:p>
        </w:tc>
        <w:tc>
          <w:tcPr>
            <w:tcW w:w="2126"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35AF2A97"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Time</w:t>
            </w:r>
          </w:p>
        </w:tc>
        <w:tc>
          <w:tcPr>
            <w:tcW w:w="1843" w:type="dxa"/>
            <w:tcBorders>
              <w:left w:val="single" w:sz="4" w:space="0" w:color="FFFFFF" w:themeColor="background1"/>
              <w:bottom w:val="single" w:sz="4" w:space="0" w:color="auto"/>
            </w:tcBorders>
            <w:shd w:val="clear" w:color="auto" w:fill="333399"/>
            <w:vAlign w:val="center"/>
          </w:tcPr>
          <w:p w14:paraId="1C01C58A" w14:textId="67A4D8A1" w:rsidR="00AF73CC" w:rsidRPr="0097131E" w:rsidRDefault="001E5D2D"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Pr>
                <w:rFonts w:asciiTheme="minorHAnsi" w:hAnsiTheme="minorHAnsi" w:cstheme="minorHAnsi"/>
                <w:sz w:val="22"/>
                <w:szCs w:val="22"/>
                <w:lang w:eastAsia="en-GB"/>
              </w:rPr>
              <w:t>Client</w:t>
            </w:r>
            <w:r w:rsidR="00AF73CC" w:rsidRPr="0097131E">
              <w:rPr>
                <w:rFonts w:asciiTheme="minorHAnsi" w:hAnsiTheme="minorHAnsi" w:cstheme="minorHAnsi"/>
                <w:sz w:val="22"/>
                <w:szCs w:val="22"/>
                <w:lang w:eastAsia="en-GB"/>
              </w:rPr>
              <w:t xml:space="preserve"> Updates</w:t>
            </w:r>
          </w:p>
        </w:tc>
      </w:tr>
      <w:tr w:rsidR="00AF73CC" w:rsidRPr="0097131E" w14:paraId="6D59A7DA" w14:textId="77777777" w:rsidTr="003A382E">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32C3EDBB"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388" w:type="dxa"/>
            <w:tcBorders>
              <w:top w:val="single" w:sz="4" w:space="0" w:color="auto"/>
              <w:left w:val="single" w:sz="4" w:space="0" w:color="auto"/>
              <w:bottom w:val="single" w:sz="4" w:space="0" w:color="auto"/>
              <w:right w:val="single" w:sz="4" w:space="0" w:color="auto"/>
            </w:tcBorders>
            <w:vAlign w:val="center"/>
          </w:tcPr>
          <w:p w14:paraId="2183F301"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5E0E3F8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Within the same school Day</w:t>
            </w:r>
          </w:p>
        </w:tc>
        <w:tc>
          <w:tcPr>
            <w:tcW w:w="1843" w:type="dxa"/>
            <w:tcBorders>
              <w:top w:val="single" w:sz="4" w:space="0" w:color="auto"/>
              <w:left w:val="single" w:sz="4" w:space="0" w:color="auto"/>
              <w:bottom w:val="single" w:sz="4" w:space="0" w:color="auto"/>
              <w:right w:val="single" w:sz="4" w:space="0" w:color="auto"/>
            </w:tcBorders>
            <w:vAlign w:val="center"/>
          </w:tcPr>
          <w:p w14:paraId="63A934C0"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1 hour</w:t>
            </w:r>
          </w:p>
        </w:tc>
      </w:tr>
      <w:tr w:rsidR="00AF73CC" w:rsidRPr="0097131E" w14:paraId="056ECAED" w14:textId="77777777" w:rsidTr="003A382E">
        <w:trPr>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23894AF0"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388" w:type="dxa"/>
            <w:tcBorders>
              <w:top w:val="single" w:sz="4" w:space="0" w:color="auto"/>
              <w:left w:val="single" w:sz="4" w:space="0" w:color="auto"/>
              <w:bottom w:val="single" w:sz="4" w:space="0" w:color="auto"/>
              <w:right w:val="single" w:sz="4" w:space="0" w:color="auto"/>
            </w:tcBorders>
            <w:vAlign w:val="center"/>
          </w:tcPr>
          <w:p w14:paraId="650C8CA9"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2D7D276E"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 xml:space="preserve">The same school day or next school day </w:t>
            </w:r>
          </w:p>
        </w:tc>
        <w:tc>
          <w:tcPr>
            <w:tcW w:w="1843" w:type="dxa"/>
            <w:tcBorders>
              <w:top w:val="single" w:sz="4" w:space="0" w:color="auto"/>
              <w:left w:val="single" w:sz="4" w:space="0" w:color="auto"/>
              <w:bottom w:val="single" w:sz="4" w:space="0" w:color="auto"/>
              <w:right w:val="single" w:sz="4" w:space="0" w:color="auto"/>
            </w:tcBorders>
            <w:vAlign w:val="center"/>
          </w:tcPr>
          <w:p w14:paraId="355E805A"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2 hours</w:t>
            </w:r>
          </w:p>
        </w:tc>
      </w:tr>
      <w:tr w:rsidR="00AF73CC" w:rsidRPr="0097131E" w14:paraId="0EB8AB57" w14:textId="77777777" w:rsidTr="003A382E">
        <w:trPr>
          <w:cnfStyle w:val="000000100000" w:firstRow="0" w:lastRow="0" w:firstColumn="0" w:lastColumn="0" w:oddVBand="0" w:evenVBand="0" w:oddHBand="1" w:evenHBand="0" w:firstRowFirstColumn="0" w:firstRowLastColumn="0" w:lastRowFirstColumn="0" w:lastRowLastColumn="0"/>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066B8B7E"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388" w:type="dxa"/>
            <w:tcBorders>
              <w:top w:val="single" w:sz="4" w:space="0" w:color="auto"/>
              <w:left w:val="single" w:sz="4" w:space="0" w:color="auto"/>
              <w:bottom w:val="single" w:sz="4" w:space="0" w:color="auto"/>
              <w:right w:val="single" w:sz="4" w:space="0" w:color="auto"/>
            </w:tcBorders>
            <w:vAlign w:val="center"/>
          </w:tcPr>
          <w:p w14:paraId="66D30663"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24 hours</w:t>
            </w:r>
          </w:p>
        </w:tc>
        <w:tc>
          <w:tcPr>
            <w:tcW w:w="2126" w:type="dxa"/>
            <w:tcBorders>
              <w:top w:val="single" w:sz="4" w:space="0" w:color="auto"/>
              <w:left w:val="single" w:sz="4" w:space="0" w:color="auto"/>
              <w:bottom w:val="single" w:sz="4" w:space="0" w:color="auto"/>
              <w:right w:val="single" w:sz="4" w:space="0" w:color="auto"/>
            </w:tcBorders>
            <w:vAlign w:val="center"/>
          </w:tcPr>
          <w:p w14:paraId="48A8E4D9"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Within 5 school days</w:t>
            </w:r>
          </w:p>
        </w:tc>
        <w:tc>
          <w:tcPr>
            <w:tcW w:w="1843" w:type="dxa"/>
            <w:tcBorders>
              <w:top w:val="single" w:sz="4" w:space="0" w:color="auto"/>
              <w:left w:val="single" w:sz="4" w:space="0" w:color="auto"/>
              <w:bottom w:val="single" w:sz="4" w:space="0" w:color="auto"/>
              <w:right w:val="single" w:sz="4" w:space="0" w:color="auto"/>
            </w:tcBorders>
            <w:vAlign w:val="center"/>
          </w:tcPr>
          <w:p w14:paraId="12602D5B"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school day</w:t>
            </w:r>
          </w:p>
        </w:tc>
      </w:tr>
    </w:tbl>
    <w:p w14:paraId="5D91F3AF" w14:textId="77777777" w:rsidR="00AF73CC" w:rsidRPr="0097131E" w:rsidRDefault="00AF73CC" w:rsidP="00AF73CC">
      <w:pPr>
        <w:spacing w:after="212" w:line="249" w:lineRule="auto"/>
        <w:rPr>
          <w:rFonts w:hAnsiTheme="minorHAnsi" w:cstheme="minorHAnsi"/>
          <w:lang w:eastAsia="en-GB"/>
        </w:rPr>
      </w:pPr>
    </w:p>
    <w:p w14:paraId="433E5A90" w14:textId="77777777" w:rsidR="00AF73CC" w:rsidRPr="0097131E" w:rsidRDefault="00AF73CC" w:rsidP="00AF73CC">
      <w:pPr>
        <w:suppressAutoHyphens/>
        <w:autoSpaceDN w:val="0"/>
        <w:textAlignment w:val="baseline"/>
        <w:rPr>
          <w:rFonts w:hAnsiTheme="minorHAnsi" w:cstheme="minorHAnsi"/>
          <w:lang w:eastAsia="en-GB"/>
        </w:rPr>
      </w:pPr>
      <w:r w:rsidRPr="0097131E">
        <w:rPr>
          <w:rFonts w:hAnsiTheme="minorHAnsi" w:cstheme="minorHAnsi"/>
          <w:lang w:eastAsia="en-GB"/>
        </w:rPr>
        <w:t xml:space="preserve"> </w:t>
      </w:r>
    </w:p>
    <w:p w14:paraId="4A2525EC"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0E2C9FE3"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60FE7013"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1C1E73FA"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575406F3"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45270C17"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4D9B7CE8" w14:textId="2FC24A52"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Priority for each Incident shall be specified by the </w:t>
      </w:r>
      <w:r w:rsidR="001E5D2D">
        <w:rPr>
          <w:rFonts w:hAnsiTheme="minorHAnsi" w:cstheme="minorHAnsi"/>
        </w:rPr>
        <w:t>Client</w:t>
      </w:r>
      <w:r w:rsidRPr="0097131E">
        <w:rPr>
          <w:rFonts w:hAnsiTheme="minorHAnsi" w:cstheme="minorHAnsi"/>
        </w:rPr>
        <w:t xml:space="preserve"> when it reports the Incident and updated as soon as practicable after it becomes aware of any change in the Priority of the Incident in question. The Contractor shall not change or downgrade the Priority assigned without prior agreement of the </w:t>
      </w:r>
      <w:r w:rsidR="001E5D2D">
        <w:rPr>
          <w:rFonts w:hAnsiTheme="minorHAnsi" w:cstheme="minorHAnsi"/>
        </w:rPr>
        <w:t>Client</w:t>
      </w:r>
      <w:r w:rsidRPr="0097131E">
        <w:rPr>
          <w:rFonts w:hAnsiTheme="minorHAnsi" w:cstheme="minorHAnsi"/>
        </w:rPr>
        <w:t>.</w:t>
      </w:r>
    </w:p>
    <w:p w14:paraId="6113A7F2" w14:textId="085B6E00" w:rsidR="00AF73CC" w:rsidRPr="0097131E" w:rsidRDefault="00AF73CC" w:rsidP="00034298">
      <w:pPr>
        <w:pStyle w:val="ListParagraph"/>
        <w:numPr>
          <w:ilvl w:val="0"/>
          <w:numId w:val="34"/>
        </w:numPr>
        <w:suppressAutoHyphens/>
        <w:autoSpaceDN w:val="0"/>
        <w:spacing w:after="212" w:line="249" w:lineRule="auto"/>
        <w:contextualSpacing w:val="0"/>
        <w:jc w:val="both"/>
        <w:textAlignment w:val="baseline"/>
        <w:rPr>
          <w:rFonts w:hAnsiTheme="minorHAnsi" w:cstheme="minorHAnsi"/>
          <w:lang w:eastAsia="en-GB"/>
        </w:rPr>
      </w:pPr>
      <w:r w:rsidRPr="0097131E">
        <w:rPr>
          <w:rFonts w:hAnsiTheme="minorHAnsi" w:cstheme="minorHAnsi"/>
          <w:lang w:eastAsia="en-GB"/>
        </w:rPr>
        <w:t xml:space="preserve">Response and Resolution times will be evidenced in accordance with </w:t>
      </w:r>
      <w:r w:rsidR="000A2EC6" w:rsidRPr="0097131E">
        <w:rPr>
          <w:rFonts w:hAnsiTheme="minorHAnsi" w:cstheme="minorHAnsi"/>
          <w:lang w:eastAsia="en-GB"/>
        </w:rPr>
        <w:t>Contractor</w:t>
      </w:r>
      <w:r w:rsidR="000A2EC6">
        <w:rPr>
          <w:rFonts w:hAnsiTheme="minorHAnsi" w:cstheme="minorHAnsi"/>
          <w:lang w:eastAsia="en-GB"/>
        </w:rPr>
        <w:t>’</w:t>
      </w:r>
      <w:r w:rsidR="000A2EC6" w:rsidRPr="0097131E">
        <w:rPr>
          <w:rFonts w:hAnsiTheme="minorHAnsi" w:cstheme="minorHAnsi"/>
          <w:lang w:eastAsia="en-GB"/>
        </w:rPr>
        <w:t>s Incident</w:t>
      </w:r>
      <w:r w:rsidRPr="0097131E">
        <w:rPr>
          <w:rFonts w:hAnsiTheme="minorHAnsi" w:cstheme="minorHAnsi"/>
          <w:lang w:eastAsia="en-GB"/>
        </w:rPr>
        <w:t xml:space="preserve"> tracking system from time to time.</w:t>
      </w:r>
    </w:p>
    <w:p w14:paraId="4A1EDCAF" w14:textId="77777777"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lastRenderedPageBreak/>
        <w:t xml:space="preserve">A protocol for dealing with Priority 1 Incidents will at a minimum include the appointment of an Incident Manager, the establishment of a conference call for all updates and a list of the key contacts who need to be regularly updated. </w:t>
      </w:r>
    </w:p>
    <w:p w14:paraId="1D050363" w14:textId="3697A02F"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t>Where it becomes evident that the Response and Resolution of a Priority 1 Incident will take place outside Normal Support Time (e.g. Incident reported at end of a working day or end of a working week, or prior to a public holiday), the Contractor shall ensure that sufficient Support Personnel are available to carry out the necessary Resolution of these Incidents as per the Response and Resolution Times set out above.</w:t>
      </w:r>
    </w:p>
    <w:p w14:paraId="645FB053" w14:textId="018E9EBB" w:rsidR="00AF73CC" w:rsidRPr="00EE4AB7" w:rsidRDefault="00EE4AB7" w:rsidP="00EE4AB7">
      <w:pPr>
        <w:pStyle w:val="Heading2"/>
      </w:pPr>
      <w:r>
        <w:t xml:space="preserve">5. </w:t>
      </w:r>
      <w:r w:rsidR="00AF73CC" w:rsidRPr="00EE4AB7">
        <w:t>MANAGEMENT AND RESOLUTION OF INCIDENTS AND PROBLEMS</w:t>
      </w:r>
    </w:p>
    <w:p w14:paraId="79FBA36A" w14:textId="0DEB5CC4"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respond to and resolve all Incidents and Problems within the Response Times set out at clause 4(a) above.</w:t>
      </w:r>
    </w:p>
    <w:p w14:paraId="67C61C2D" w14:textId="07182AF9"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Every effort shall be made by the Contractor to resolve each Incident at, or as soon as possible after, the first point of contact.</w:t>
      </w:r>
    </w:p>
    <w:p w14:paraId="7F69A406" w14:textId="2E9C0851"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ensure that the Support Personnel use an issue tracking system to maintain a comprehensive record of all Incidents, including the Priority of each Incident and the actions taken to achieve their Resolution.</w:t>
      </w:r>
    </w:p>
    <w:p w14:paraId="60C550A1" w14:textId="79310CCA" w:rsidR="00AF73CC" w:rsidRPr="001E5D2D"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1E5D2D">
        <w:rPr>
          <w:rFonts w:hAnsiTheme="minorHAnsi" w:cstheme="minorHAnsi"/>
        </w:rPr>
        <w:t xml:space="preserve">Incidents may be communicated by either telephone or electronic mail or other means agreed between the Parties, however all Incidents must be recorded and logged in the issue tracking system. </w:t>
      </w:r>
    </w:p>
    <w:p w14:paraId="0CB318A4" w14:textId="77777777" w:rsidR="00AF73CC" w:rsidRPr="0097131E" w:rsidRDefault="00AF73CC" w:rsidP="00AF73CC">
      <w:pPr>
        <w:tabs>
          <w:tab w:val="left" w:pos="709"/>
        </w:tabs>
        <w:suppressAutoHyphens/>
        <w:overflowPunct w:val="0"/>
        <w:autoSpaceDE w:val="0"/>
        <w:autoSpaceDN w:val="0"/>
        <w:adjustRightInd w:val="0"/>
        <w:spacing w:after="0" w:line="240" w:lineRule="auto"/>
        <w:jc w:val="both"/>
        <w:textAlignment w:val="baseline"/>
        <w:rPr>
          <w:rFonts w:hAnsiTheme="minorHAnsi" w:cstheme="minorHAnsi"/>
        </w:rPr>
      </w:pPr>
    </w:p>
    <w:p w14:paraId="4DC5117C" w14:textId="383D4699" w:rsidR="00AF73CC" w:rsidRPr="00EE4AB7" w:rsidRDefault="00EE4AB7" w:rsidP="00EE4AB7">
      <w:pPr>
        <w:pStyle w:val="Heading2"/>
      </w:pPr>
      <w:r>
        <w:t xml:space="preserve">6. </w:t>
      </w:r>
      <w:r w:rsidR="00AF73CC" w:rsidRPr="00EE4AB7">
        <w:t>ESCALATION PROCESS FOR INCIDENTS</w:t>
      </w:r>
    </w:p>
    <w:p w14:paraId="1C3CADF2" w14:textId="71E90F07"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To ensure that all </w:t>
      </w:r>
      <w:r w:rsidR="001E5D2D">
        <w:rPr>
          <w:rFonts w:hAnsiTheme="minorHAnsi" w:cstheme="minorHAnsi"/>
        </w:rPr>
        <w:t>Client</w:t>
      </w:r>
      <w:r w:rsidRPr="0097131E">
        <w:rPr>
          <w:rFonts w:hAnsiTheme="minorHAnsi" w:cstheme="minorHAnsi"/>
        </w:rPr>
        <w:t xml:space="preserve"> Incidents receive the highest level of care, the escalation matrix set out in this clause 6 shall apply. The Contractor guarantees that any Incident which falls outside the Resolution Times defined in this Service Level Schedule will receive the attention of senior management within the Contractor’s organisation.</w:t>
      </w:r>
    </w:p>
    <w:p w14:paraId="5EE9E5F8" w14:textId="4C4B465A"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Where an Incident is not resolved within the relevant time period specified in the escalation matrix (the “Escalation Time”) the </w:t>
      </w:r>
      <w:r w:rsidR="001E5D2D">
        <w:rPr>
          <w:rFonts w:hAnsiTheme="minorHAnsi" w:cstheme="minorHAnsi"/>
        </w:rPr>
        <w:t>Client</w:t>
      </w:r>
      <w:r w:rsidRPr="0097131E">
        <w:rPr>
          <w:rFonts w:hAnsiTheme="minorHAnsi" w:cstheme="minorHAnsi"/>
        </w:rPr>
        <w:t xml:space="preserve"> may escalate the Incident to the Contractor and </w:t>
      </w:r>
      <w:r w:rsidR="001E5D2D">
        <w:rPr>
          <w:rFonts w:hAnsiTheme="minorHAnsi" w:cstheme="minorHAnsi"/>
        </w:rPr>
        <w:t>Client</w:t>
      </w:r>
      <w:r w:rsidRPr="0097131E">
        <w:rPr>
          <w:rFonts w:hAnsiTheme="minorHAnsi" w:cstheme="minorHAnsi"/>
        </w:rPr>
        <w:t xml:space="preserve"> personnel listed in the escalation matrix.</w:t>
      </w:r>
      <w:r w:rsidR="000A2EC6">
        <w:rPr>
          <w:rFonts w:hAnsiTheme="minorHAnsi" w:cstheme="minorHAnsi"/>
        </w:rPr>
        <w:t xml:space="preserve"> </w:t>
      </w:r>
      <w:r w:rsidRPr="0097131E">
        <w:rPr>
          <w:rFonts w:hAnsiTheme="minorHAnsi" w:cstheme="minorHAnsi"/>
        </w:rPr>
        <w:t xml:space="preserve">The appropriate Contractor personnel shall take any and all action necessary within his/her level of responsibility to effect a full Resolution of the problem for the benefit of the </w:t>
      </w:r>
      <w:r w:rsidR="001E5D2D">
        <w:rPr>
          <w:rFonts w:hAnsiTheme="minorHAnsi" w:cstheme="minorHAnsi"/>
        </w:rPr>
        <w:t>Client</w:t>
      </w:r>
      <w:r w:rsidRPr="0097131E">
        <w:rPr>
          <w:rFonts w:hAnsiTheme="minorHAnsi" w:cstheme="minorHAnsi"/>
        </w:rPr>
        <w:t xml:space="preserve"> as soon as possible.</w:t>
      </w:r>
    </w:p>
    <w:p w14:paraId="4E2838C1" w14:textId="673C3E20"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lang w:eastAsia="en-GB"/>
        </w:rPr>
      </w:pPr>
      <w:r w:rsidRPr="0097131E">
        <w:rPr>
          <w:rFonts w:hAnsiTheme="minorHAnsi" w:cstheme="minorHAnsi"/>
        </w:rPr>
        <w:t>The Escalation Time for Priority 1 Incidents commences upon notification or detection of the Incident, regardless of whether this occurs during Normal Support Time.</w:t>
      </w:r>
      <w:r w:rsidR="000A2EC6">
        <w:rPr>
          <w:rFonts w:hAnsiTheme="minorHAnsi" w:cstheme="minorHAnsi"/>
        </w:rPr>
        <w:t xml:space="preserve"> </w:t>
      </w:r>
      <w:r w:rsidRPr="0097131E">
        <w:rPr>
          <w:rFonts w:hAnsiTheme="minorHAnsi" w:cstheme="minorHAnsi"/>
        </w:rPr>
        <w:t xml:space="preserve">The Escalation Time for all other Incidents commences upon notification or detection of the Incident, provided such notification or detection occurs within Normal Support Time, or alternatively on the commencement of Normal Support </w:t>
      </w:r>
      <w:r w:rsidR="000A2EC6" w:rsidRPr="0097131E">
        <w:rPr>
          <w:rFonts w:hAnsiTheme="minorHAnsi" w:cstheme="minorHAnsi"/>
        </w:rPr>
        <w:t>Time immediately</w:t>
      </w:r>
      <w:r w:rsidRPr="0097131E">
        <w:rPr>
          <w:rFonts w:hAnsiTheme="minorHAnsi" w:cstheme="minorHAnsi"/>
        </w:rPr>
        <w:t xml:space="preserve"> following such notification or detection.</w:t>
      </w:r>
    </w:p>
    <w:tbl>
      <w:tblPr>
        <w:tblStyle w:val="LightList11"/>
        <w:tblpPr w:leftFromText="180" w:rightFromText="180" w:vertAnchor="text" w:horzAnchor="margin" w:tblpXSpec="right" w:tblpY="111"/>
        <w:tblW w:w="7890" w:type="dxa"/>
        <w:tblLook w:val="04A0" w:firstRow="1" w:lastRow="0" w:firstColumn="1" w:lastColumn="0" w:noHBand="0" w:noVBand="1"/>
      </w:tblPr>
      <w:tblGrid>
        <w:gridCol w:w="897"/>
        <w:gridCol w:w="1696"/>
        <w:gridCol w:w="3386"/>
        <w:gridCol w:w="1911"/>
      </w:tblGrid>
      <w:tr w:rsidR="00AF73CC" w:rsidRPr="0097131E" w14:paraId="5545CE7E" w14:textId="77777777" w:rsidTr="005E2343">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870" w:type="dxa"/>
            <w:tcBorders>
              <w:top w:val="single" w:sz="8" w:space="0" w:color="000000" w:themeColor="text1"/>
              <w:bottom w:val="single" w:sz="4" w:space="0" w:color="auto"/>
              <w:right w:val="single" w:sz="4" w:space="0" w:color="FFFFFF" w:themeColor="background1"/>
            </w:tcBorders>
            <w:shd w:val="clear" w:color="auto" w:fill="333399"/>
          </w:tcPr>
          <w:p w14:paraId="78161FE6"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701"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03D2A7F4"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Time</w:t>
            </w:r>
          </w:p>
        </w:tc>
        <w:tc>
          <w:tcPr>
            <w:tcW w:w="3402"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4381F69C"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Point</w:t>
            </w:r>
          </w:p>
        </w:tc>
        <w:tc>
          <w:tcPr>
            <w:tcW w:w="1917" w:type="dxa"/>
            <w:tcBorders>
              <w:left w:val="single" w:sz="4" w:space="0" w:color="FFFFFF" w:themeColor="background1"/>
              <w:bottom w:val="single" w:sz="4" w:space="0" w:color="auto"/>
            </w:tcBorders>
            <w:shd w:val="clear" w:color="auto" w:fill="333399"/>
          </w:tcPr>
          <w:p w14:paraId="6BDE96A3"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Update Frequency</w:t>
            </w:r>
          </w:p>
        </w:tc>
      </w:tr>
      <w:tr w:rsidR="00AF73CC" w:rsidRPr="0097131E" w14:paraId="3223708C" w14:textId="77777777" w:rsidTr="005E2343">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720FAB89"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701" w:type="dxa"/>
            <w:tcBorders>
              <w:top w:val="single" w:sz="4" w:space="0" w:color="auto"/>
              <w:left w:val="single" w:sz="4" w:space="0" w:color="auto"/>
              <w:bottom w:val="single" w:sz="4" w:space="0" w:color="auto"/>
              <w:right w:val="single" w:sz="4" w:space="0" w:color="auto"/>
            </w:tcBorders>
            <w:vAlign w:val="center"/>
          </w:tcPr>
          <w:p w14:paraId="5E3498F5"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4 hours</w:t>
            </w:r>
          </w:p>
        </w:tc>
        <w:tc>
          <w:tcPr>
            <w:tcW w:w="3402" w:type="dxa"/>
            <w:tcBorders>
              <w:top w:val="single" w:sz="4" w:space="0" w:color="auto"/>
              <w:left w:val="single" w:sz="4" w:space="0" w:color="auto"/>
              <w:bottom w:val="single" w:sz="4" w:space="0" w:color="auto"/>
              <w:right w:val="single" w:sz="4" w:space="0" w:color="auto"/>
            </w:tcBorders>
            <w:vAlign w:val="center"/>
          </w:tcPr>
          <w:p w14:paraId="22DCE851"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 xml:space="preserve">School Principal and the Contractors Senior management </w:t>
            </w:r>
          </w:p>
        </w:tc>
        <w:tc>
          <w:tcPr>
            <w:tcW w:w="1917" w:type="dxa"/>
            <w:tcBorders>
              <w:top w:val="single" w:sz="4" w:space="0" w:color="auto"/>
              <w:left w:val="single" w:sz="4" w:space="0" w:color="auto"/>
              <w:bottom w:val="single" w:sz="4" w:space="0" w:color="auto"/>
              <w:right w:val="single" w:sz="4" w:space="0" w:color="auto"/>
            </w:tcBorders>
            <w:vAlign w:val="center"/>
          </w:tcPr>
          <w:p w14:paraId="0FC921D4"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Hourly</w:t>
            </w:r>
          </w:p>
        </w:tc>
      </w:tr>
      <w:tr w:rsidR="00AF73CC" w:rsidRPr="0097131E" w14:paraId="01BF02D5" w14:textId="77777777" w:rsidTr="005E2343">
        <w:trPr>
          <w:trHeight w:val="53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14A17CF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701" w:type="dxa"/>
            <w:tcBorders>
              <w:top w:val="single" w:sz="4" w:space="0" w:color="auto"/>
              <w:left w:val="single" w:sz="4" w:space="0" w:color="auto"/>
              <w:bottom w:val="single" w:sz="4" w:space="0" w:color="auto"/>
              <w:right w:val="single" w:sz="4" w:space="0" w:color="auto"/>
            </w:tcBorders>
            <w:vAlign w:val="center"/>
          </w:tcPr>
          <w:p w14:paraId="12448606"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8 hours</w:t>
            </w:r>
          </w:p>
        </w:tc>
        <w:tc>
          <w:tcPr>
            <w:tcW w:w="3402" w:type="dxa"/>
            <w:tcBorders>
              <w:top w:val="single" w:sz="4" w:space="0" w:color="auto"/>
              <w:left w:val="single" w:sz="4" w:space="0" w:color="auto"/>
              <w:bottom w:val="single" w:sz="4" w:space="0" w:color="auto"/>
              <w:right w:val="single" w:sz="4" w:space="0" w:color="auto"/>
            </w:tcBorders>
            <w:vAlign w:val="center"/>
          </w:tcPr>
          <w:p w14:paraId="69D649AD"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School Principal and the Contractors Senior management</w:t>
            </w:r>
          </w:p>
        </w:tc>
        <w:tc>
          <w:tcPr>
            <w:tcW w:w="1917" w:type="dxa"/>
            <w:tcBorders>
              <w:top w:val="single" w:sz="4" w:space="0" w:color="auto"/>
              <w:left w:val="single" w:sz="4" w:space="0" w:color="auto"/>
              <w:bottom w:val="single" w:sz="4" w:space="0" w:color="auto"/>
              <w:right w:val="single" w:sz="4" w:space="0" w:color="auto"/>
            </w:tcBorders>
            <w:vAlign w:val="center"/>
          </w:tcPr>
          <w:p w14:paraId="5CD56636"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4 hours</w:t>
            </w:r>
          </w:p>
        </w:tc>
      </w:tr>
      <w:tr w:rsidR="00AF73CC" w:rsidRPr="0097131E" w14:paraId="0DB91F8C" w14:textId="77777777" w:rsidTr="005E2343">
        <w:trPr>
          <w:cnfStyle w:val="000000100000" w:firstRow="0" w:lastRow="0" w:firstColumn="0" w:lastColumn="0" w:oddVBand="0" w:evenVBand="0" w:oddHBand="1" w:evenHBand="0" w:firstRowFirstColumn="0" w:firstRowLastColumn="0" w:lastRowFirstColumn="0" w:lastRowLastColumn="0"/>
          <w:trHeight w:val="41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17DC575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701" w:type="dxa"/>
            <w:tcBorders>
              <w:top w:val="single" w:sz="4" w:space="0" w:color="auto"/>
              <w:left w:val="single" w:sz="4" w:space="0" w:color="auto"/>
              <w:bottom w:val="single" w:sz="4" w:space="0" w:color="auto"/>
              <w:right w:val="single" w:sz="4" w:space="0" w:color="auto"/>
            </w:tcBorders>
            <w:vAlign w:val="center"/>
          </w:tcPr>
          <w:p w14:paraId="7B101DD1"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1 week</w:t>
            </w:r>
          </w:p>
        </w:tc>
        <w:tc>
          <w:tcPr>
            <w:tcW w:w="3402" w:type="dxa"/>
            <w:tcBorders>
              <w:top w:val="single" w:sz="4" w:space="0" w:color="auto"/>
              <w:left w:val="single" w:sz="4" w:space="0" w:color="auto"/>
              <w:bottom w:val="single" w:sz="4" w:space="0" w:color="auto"/>
              <w:right w:val="single" w:sz="4" w:space="0" w:color="auto"/>
            </w:tcBorders>
            <w:vAlign w:val="center"/>
          </w:tcPr>
          <w:p w14:paraId="3454D104"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Contractors Key Account Manager</w:t>
            </w:r>
          </w:p>
        </w:tc>
        <w:tc>
          <w:tcPr>
            <w:tcW w:w="1917" w:type="dxa"/>
            <w:tcBorders>
              <w:top w:val="single" w:sz="4" w:space="0" w:color="auto"/>
              <w:left w:val="single" w:sz="4" w:space="0" w:color="auto"/>
              <w:bottom w:val="single" w:sz="4" w:space="0" w:color="auto"/>
              <w:right w:val="single" w:sz="4" w:space="0" w:color="auto"/>
            </w:tcBorders>
            <w:vAlign w:val="center"/>
          </w:tcPr>
          <w:p w14:paraId="34E3441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working day</w:t>
            </w:r>
          </w:p>
        </w:tc>
      </w:tr>
    </w:tbl>
    <w:p w14:paraId="11FBFFE0" w14:textId="77777777" w:rsidR="00AF73CC" w:rsidRPr="0097131E" w:rsidRDefault="00AF73CC" w:rsidP="00AF73CC">
      <w:pPr>
        <w:rPr>
          <w:rFonts w:hAnsiTheme="minorHAnsi" w:cstheme="minorHAnsi"/>
        </w:rPr>
      </w:pPr>
    </w:p>
    <w:p w14:paraId="0B93E8D4" w14:textId="77777777" w:rsidR="00AF73CC" w:rsidRPr="0097131E" w:rsidRDefault="00AF73CC" w:rsidP="00AF73CC">
      <w:pPr>
        <w:rPr>
          <w:rFonts w:hAnsiTheme="minorHAnsi" w:cstheme="minorHAnsi"/>
        </w:rPr>
      </w:pPr>
    </w:p>
    <w:p w14:paraId="4457C630" w14:textId="77777777" w:rsidR="00AF73CC" w:rsidRPr="0097131E" w:rsidRDefault="00AF73CC" w:rsidP="00AF73CC">
      <w:pPr>
        <w:rPr>
          <w:rFonts w:hAnsiTheme="minorHAnsi" w:cstheme="minorHAnsi"/>
        </w:rPr>
      </w:pPr>
    </w:p>
    <w:p w14:paraId="765AE99D" w14:textId="77777777" w:rsidR="00AF73CC" w:rsidRPr="0097131E" w:rsidRDefault="00AF73CC" w:rsidP="00AF73CC">
      <w:pPr>
        <w:rPr>
          <w:rFonts w:hAnsiTheme="minorHAnsi" w:cstheme="minorHAnsi"/>
        </w:rPr>
      </w:pPr>
    </w:p>
    <w:p w14:paraId="18C1257F" w14:textId="77777777" w:rsidR="00AF73CC" w:rsidRPr="0097131E" w:rsidRDefault="00AF73CC" w:rsidP="00AF73CC">
      <w:pPr>
        <w:rPr>
          <w:rFonts w:hAnsiTheme="minorHAnsi" w:cstheme="minorHAnsi"/>
        </w:rPr>
      </w:pPr>
    </w:p>
    <w:p w14:paraId="44C83D8C" w14:textId="77777777" w:rsidR="00AF73CC" w:rsidRPr="0097131E" w:rsidRDefault="00AF73CC" w:rsidP="00AF73CC">
      <w:pPr>
        <w:rPr>
          <w:rFonts w:hAnsiTheme="minorHAnsi" w:cstheme="minorHAnsi"/>
        </w:rPr>
      </w:pPr>
    </w:p>
    <w:p w14:paraId="50EDF77B" w14:textId="5D53163D" w:rsidR="00AF73CC" w:rsidRPr="00EE4AB7" w:rsidRDefault="00EE4AB7" w:rsidP="00EE4AB7">
      <w:pPr>
        <w:pStyle w:val="Heading2"/>
      </w:pPr>
      <w:r>
        <w:lastRenderedPageBreak/>
        <w:t xml:space="preserve">7. </w:t>
      </w:r>
      <w:r w:rsidR="00AF73CC" w:rsidRPr="00EE4AB7">
        <w:t xml:space="preserve">REMEDIES </w:t>
      </w:r>
    </w:p>
    <w:p w14:paraId="543BF86F" w14:textId="0D283A74" w:rsidR="00AF73CC" w:rsidRPr="0097131E" w:rsidRDefault="00AF73CC" w:rsidP="00034298">
      <w:pPr>
        <w:numPr>
          <w:ilvl w:val="0"/>
          <w:numId w:val="30"/>
        </w:numPr>
        <w:suppressAutoHyphens/>
        <w:autoSpaceDN w:val="0"/>
        <w:spacing w:after="1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The provision of Service will be assessed on a quarterly basis by reference to the Service Reports defined in section </w:t>
      </w:r>
      <w:r>
        <w:rPr>
          <w:rFonts w:hAnsiTheme="minorHAnsi" w:cstheme="minorHAnsi"/>
          <w:lang w:eastAsia="en-GB"/>
        </w:rPr>
        <w:t>8 b</w:t>
      </w:r>
      <w:r w:rsidRPr="0097131E">
        <w:rPr>
          <w:rFonts w:hAnsiTheme="minorHAnsi" w:cstheme="minorHAnsi"/>
          <w:lang w:eastAsia="en-GB"/>
        </w:rPr>
        <w:t xml:space="preserve">elow. At the end of each quarter, in the event that any Incident(s) have not been resolved within the applicable Resolution Time, the </w:t>
      </w:r>
      <w:r w:rsidR="001E5D2D">
        <w:rPr>
          <w:rFonts w:hAnsiTheme="minorHAnsi" w:cstheme="minorHAnsi"/>
          <w:lang w:eastAsia="en-GB"/>
        </w:rPr>
        <w:t>Client</w:t>
      </w:r>
      <w:r w:rsidRPr="0097131E">
        <w:rPr>
          <w:rFonts w:hAnsiTheme="minorHAnsi" w:cstheme="minorHAnsi"/>
          <w:lang w:eastAsia="en-GB"/>
        </w:rPr>
        <w:t xml:space="preserve"> shall be entitled to, and the Contractor shall provide to the </w:t>
      </w:r>
      <w:r w:rsidR="001E5D2D">
        <w:rPr>
          <w:rFonts w:hAnsiTheme="minorHAnsi" w:cstheme="minorHAnsi"/>
          <w:lang w:eastAsia="en-GB"/>
        </w:rPr>
        <w:t>Client</w:t>
      </w:r>
      <w:r w:rsidRPr="0097131E">
        <w:rPr>
          <w:rFonts w:hAnsiTheme="minorHAnsi" w:cstheme="minorHAnsi"/>
          <w:lang w:eastAsia="en-GB"/>
        </w:rPr>
        <w:t xml:space="preserve">, service credits in accordance with the following matrix up to a maximum aggregate amount </w:t>
      </w:r>
      <w:r w:rsidRPr="00A55F82">
        <w:rPr>
          <w:rFonts w:hAnsiTheme="minorHAnsi" w:cstheme="minorHAnsi"/>
          <w:lang w:eastAsia="en-GB"/>
        </w:rPr>
        <w:t>of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Quarterly Service cost: </w:t>
      </w:r>
    </w:p>
    <w:p w14:paraId="1BB6907F" w14:textId="77777777" w:rsidR="00AF73CC" w:rsidRPr="0097131E" w:rsidRDefault="00AF73CC" w:rsidP="00AF73CC">
      <w:pPr>
        <w:spacing w:after="10" w:line="249" w:lineRule="auto"/>
        <w:ind w:left="705"/>
        <w:rPr>
          <w:rFonts w:hAnsiTheme="minorHAnsi" w:cstheme="minorHAnsi"/>
          <w:lang w:eastAsia="en-GB"/>
        </w:rPr>
      </w:pPr>
    </w:p>
    <w:tbl>
      <w:tblPr>
        <w:tblStyle w:val="LightList1"/>
        <w:tblW w:w="8075" w:type="dxa"/>
        <w:tblInd w:w="112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16"/>
        <w:gridCol w:w="5859"/>
      </w:tblGrid>
      <w:tr w:rsidR="00AF73CC" w:rsidRPr="0097131E" w14:paraId="1BE89899" w14:textId="77777777" w:rsidTr="005E2343">
        <w:trPr>
          <w:cnfStyle w:val="100000000000" w:firstRow="1" w:lastRow="0" w:firstColumn="0" w:lastColumn="0" w:oddVBand="0" w:evenVBand="0" w:oddHBand="0" w:evenHBand="0" w:firstRowFirstColumn="0" w:firstRowLastColumn="0" w:lastRowFirstColumn="0" w:lastRowLastColumn="0"/>
          <w:trHeight w:val="1020"/>
        </w:trPr>
        <w:tc>
          <w:tcPr>
            <w:cnfStyle w:val="001000000000" w:firstRow="0" w:lastRow="0" w:firstColumn="1" w:lastColumn="0" w:oddVBand="0" w:evenVBand="0" w:oddHBand="0" w:evenHBand="0" w:firstRowFirstColumn="0" w:firstRowLastColumn="0" w:lastRowFirstColumn="0" w:lastRowLastColumn="0"/>
            <w:tcW w:w="2216" w:type="dxa"/>
            <w:shd w:val="clear" w:color="auto" w:fill="333399"/>
            <w:vAlign w:val="center"/>
          </w:tcPr>
          <w:p w14:paraId="45D20744" w14:textId="77777777" w:rsidR="00AF73CC" w:rsidRPr="0097131E" w:rsidRDefault="00AF73CC" w:rsidP="003A382E">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5859" w:type="dxa"/>
            <w:shd w:val="clear" w:color="auto" w:fill="333399"/>
          </w:tcPr>
          <w:p w14:paraId="7981967B" w14:textId="66FDA6E0" w:rsidR="00AF73CC" w:rsidRPr="0097131E" w:rsidRDefault="00AF73CC" w:rsidP="001E5D2D">
            <w:pPr>
              <w:suppressAutoHyphens/>
              <w:autoSpaceDN w:val="0"/>
              <w:spacing w:line="240" w:lineRule="auto"/>
              <w:ind w:right="65"/>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Service Credits for</w:t>
            </w:r>
            <w:r w:rsidR="001E5D2D">
              <w:rPr>
                <w:rFonts w:asciiTheme="minorHAnsi" w:hAnsiTheme="minorHAnsi" w:cstheme="minorHAnsi"/>
                <w:sz w:val="22"/>
                <w:szCs w:val="22"/>
                <w:lang w:eastAsia="en-GB"/>
              </w:rPr>
              <w:t xml:space="preserve"> </w:t>
            </w:r>
            <w:r w:rsidRPr="0097131E">
              <w:rPr>
                <w:rFonts w:asciiTheme="minorHAnsi" w:hAnsiTheme="minorHAnsi" w:cstheme="minorHAnsi"/>
                <w:sz w:val="22"/>
                <w:szCs w:val="22"/>
                <w:lang w:eastAsia="en-GB"/>
              </w:rPr>
              <w:t>Exceeding Resolution</w:t>
            </w:r>
          </w:p>
          <w:p w14:paraId="7B76F1E7"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Time</w:t>
            </w:r>
          </w:p>
          <w:p w14:paraId="1D2B29A0"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(for each Incident)</w:t>
            </w:r>
          </w:p>
        </w:tc>
      </w:tr>
      <w:tr w:rsidR="00AF73CC" w:rsidRPr="0097131E" w14:paraId="290778D5" w14:textId="77777777" w:rsidTr="005E2343">
        <w:trPr>
          <w:cnfStyle w:val="000000100000" w:firstRow="0" w:lastRow="0" w:firstColumn="0" w:lastColumn="0" w:oddVBand="0" w:evenVBand="0" w:oddHBand="1" w:evenHBand="0" w:firstRowFirstColumn="0" w:firstRowLastColumn="0" w:lastRowFirstColumn="0" w:lastRowLastColumn="0"/>
          <w:trHeight w:val="525"/>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4532E545"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5859" w:type="dxa"/>
            <w:vAlign w:val="center"/>
          </w:tcPr>
          <w:p w14:paraId="4C92710A" w14:textId="77777777" w:rsidR="00AF73CC" w:rsidRPr="0097131E" w:rsidRDefault="00AF73CC" w:rsidP="003A382E">
            <w:pPr>
              <w:suppressAutoHyphens/>
              <w:autoSpaceDN w:val="0"/>
              <w:spacing w:line="259" w:lineRule="auto"/>
              <w:ind w:right="63"/>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r w:rsidR="00AF73CC" w:rsidRPr="0097131E" w14:paraId="352485A4" w14:textId="77777777" w:rsidTr="005E2343">
        <w:trPr>
          <w:trHeight w:val="404"/>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1EB341F2"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5859" w:type="dxa"/>
            <w:vAlign w:val="center"/>
          </w:tcPr>
          <w:p w14:paraId="5DF5AE17" w14:textId="77777777" w:rsidR="00AF73CC" w:rsidRPr="0097131E" w:rsidRDefault="00AF73CC" w:rsidP="003A382E">
            <w:pPr>
              <w:suppressAutoHyphens/>
              <w:autoSpaceDN w:val="0"/>
              <w:spacing w:line="259" w:lineRule="auto"/>
              <w:ind w:right="63"/>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2.5%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bl>
    <w:p w14:paraId="5527C3E3" w14:textId="77777777" w:rsidR="00AF73CC" w:rsidRDefault="00AF73CC" w:rsidP="00AF73CC">
      <w:pPr>
        <w:suppressAutoHyphens/>
        <w:autoSpaceDN w:val="0"/>
        <w:ind w:left="1425"/>
        <w:textAlignment w:val="baseline"/>
        <w:rPr>
          <w:rFonts w:hAnsiTheme="minorHAnsi" w:cstheme="minorHAnsi"/>
          <w:lang w:eastAsia="en-GB"/>
        </w:rPr>
      </w:pPr>
      <w:r w:rsidRPr="0097131E">
        <w:rPr>
          <w:rFonts w:hAnsiTheme="minorHAnsi" w:cstheme="minorHAnsi"/>
          <w:lang w:eastAsia="en-GB"/>
        </w:rPr>
        <w:t>Service Credits will be accumulated for all Incidents exceeding the Resolution Time.</w:t>
      </w:r>
    </w:p>
    <w:p w14:paraId="7192B719" w14:textId="77777777" w:rsidR="00AF73CC" w:rsidRPr="0097131E" w:rsidRDefault="00AF73CC" w:rsidP="00AF73CC">
      <w:pPr>
        <w:suppressAutoHyphens/>
        <w:autoSpaceDN w:val="0"/>
        <w:ind w:left="1425"/>
        <w:textAlignment w:val="baseline"/>
        <w:rPr>
          <w:rFonts w:hAnsiTheme="minorHAnsi" w:cstheme="minorHAnsi"/>
          <w:lang w:eastAsia="en-GB"/>
        </w:rPr>
      </w:pPr>
    </w:p>
    <w:p w14:paraId="24873FE8" w14:textId="6E405CB4"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color w:val="FF0000"/>
          <w:lang w:eastAsia="en-GB"/>
        </w:rPr>
      </w:pPr>
      <w:r w:rsidRPr="0097131E">
        <w:rPr>
          <w:rFonts w:hAnsiTheme="minorHAnsi" w:cstheme="minorHAnsi"/>
          <w:lang w:eastAsia="en-GB"/>
        </w:rPr>
        <w:t xml:space="preserve">In the event that any service credits apply under the terms of this clause, the Contractor shall refund the </w:t>
      </w:r>
      <w:r w:rsidR="001E5D2D">
        <w:rPr>
          <w:rFonts w:hAnsiTheme="minorHAnsi" w:cstheme="minorHAnsi"/>
          <w:lang w:eastAsia="en-GB"/>
        </w:rPr>
        <w:t>Client</w:t>
      </w:r>
      <w:r w:rsidRPr="0097131E">
        <w:rPr>
          <w:rFonts w:hAnsiTheme="minorHAnsi" w:cstheme="minorHAnsi"/>
          <w:lang w:eastAsia="en-GB"/>
        </w:rPr>
        <w:t xml:space="preserve"> the full amount of the aggregate service credits within 30 days of the date of the receipt of an invoice from the </w:t>
      </w:r>
      <w:r w:rsidR="001E5D2D">
        <w:rPr>
          <w:rFonts w:hAnsiTheme="minorHAnsi" w:cstheme="minorHAnsi"/>
          <w:lang w:eastAsia="en-GB"/>
        </w:rPr>
        <w:t>Client</w:t>
      </w:r>
      <w:r w:rsidRPr="0097131E">
        <w:rPr>
          <w:rFonts w:hAnsiTheme="minorHAnsi" w:cstheme="minorHAnsi"/>
          <w:lang w:eastAsia="en-GB"/>
        </w:rPr>
        <w:t xml:space="preserve">. </w:t>
      </w:r>
      <w:r w:rsidR="00C40F4A" w:rsidRPr="0097131E">
        <w:rPr>
          <w:rFonts w:hAnsiTheme="minorHAnsi" w:cstheme="minorHAnsi"/>
          <w:lang w:eastAsia="en-GB"/>
        </w:rPr>
        <w:t>Alternatively,</w:t>
      </w:r>
      <w:r w:rsidRPr="0097131E">
        <w:rPr>
          <w:rFonts w:hAnsiTheme="minorHAnsi" w:cstheme="minorHAnsi"/>
          <w:lang w:eastAsia="en-GB"/>
        </w:rPr>
        <w:t xml:space="preserve"> and at its sole discretion, the </w:t>
      </w:r>
      <w:r w:rsidR="001E5D2D">
        <w:rPr>
          <w:rFonts w:hAnsiTheme="minorHAnsi" w:cstheme="minorHAnsi"/>
          <w:lang w:eastAsia="en-GB"/>
        </w:rPr>
        <w:t>Client</w:t>
      </w:r>
      <w:r w:rsidRPr="0097131E">
        <w:rPr>
          <w:rFonts w:hAnsiTheme="minorHAnsi" w:cstheme="minorHAnsi"/>
          <w:lang w:eastAsia="en-GB"/>
        </w:rPr>
        <w:t xml:space="preserve"> shall be entitled to offset service credits against any future payments due under any other contract in place between the </w:t>
      </w:r>
      <w:r w:rsidR="001E5D2D">
        <w:rPr>
          <w:rFonts w:hAnsiTheme="minorHAnsi" w:cstheme="minorHAnsi"/>
          <w:lang w:eastAsia="en-GB"/>
        </w:rPr>
        <w:t>Client</w:t>
      </w:r>
      <w:r w:rsidRPr="0097131E">
        <w:rPr>
          <w:rFonts w:hAnsiTheme="minorHAnsi" w:cstheme="minorHAnsi"/>
          <w:lang w:eastAsia="en-GB"/>
        </w:rPr>
        <w:t xml:space="preserve"> and the Contractor.</w:t>
      </w:r>
    </w:p>
    <w:p w14:paraId="73AB6AA4" w14:textId="6BF36E08"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In the event that the aggregate service credits applied reaches </w:t>
      </w:r>
      <w:r>
        <w:rPr>
          <w:rFonts w:hAnsiTheme="minorHAnsi" w:cstheme="minorHAnsi"/>
          <w:lang w:eastAsia="en-GB"/>
        </w:rPr>
        <w:t>the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Service Cost in any Quarter, then the Contractor shall provide to the </w:t>
      </w:r>
      <w:r w:rsidR="001E5D2D">
        <w:rPr>
          <w:rFonts w:hAnsiTheme="minorHAnsi" w:cstheme="minorHAnsi"/>
          <w:lang w:eastAsia="en-GB"/>
        </w:rPr>
        <w:t>Client</w:t>
      </w:r>
      <w:r w:rsidRPr="0097131E">
        <w:rPr>
          <w:rFonts w:hAnsiTheme="minorHAnsi" w:cstheme="minorHAnsi"/>
          <w:lang w:eastAsia="en-GB"/>
        </w:rPr>
        <w:t xml:space="preserve"> a plan to remedy the underlying issues (the “Remedial Plan”) within 7 calendar days of the end of such period.</w:t>
      </w:r>
    </w:p>
    <w:p w14:paraId="1226FABC" w14:textId="1332935F"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 In the event that the aggregate service credits applied in any </w:t>
      </w:r>
      <w:r w:rsidR="00C40F4A">
        <w:rPr>
          <w:rFonts w:hAnsiTheme="minorHAnsi" w:cstheme="minorHAnsi"/>
          <w:lang w:eastAsia="en-GB"/>
        </w:rPr>
        <w:t>6-month</w:t>
      </w:r>
      <w:r w:rsidRPr="0097131E">
        <w:rPr>
          <w:rFonts w:hAnsiTheme="minorHAnsi" w:cstheme="minorHAnsi"/>
          <w:lang w:eastAsia="en-GB"/>
        </w:rPr>
        <w:t xml:space="preserve"> period</w:t>
      </w:r>
      <w:r>
        <w:rPr>
          <w:rFonts w:hAnsiTheme="minorHAnsi" w:cstheme="minorHAnsi"/>
          <w:lang w:eastAsia="en-GB"/>
        </w:rPr>
        <w:t xml:space="preserve"> (two quarters)</w:t>
      </w:r>
      <w:r w:rsidRPr="0097131E">
        <w:rPr>
          <w:rFonts w:hAnsiTheme="minorHAnsi" w:cstheme="minorHAnsi"/>
          <w:lang w:eastAsia="en-GB"/>
        </w:rPr>
        <w:t xml:space="preserve"> exceed </w:t>
      </w:r>
      <w:r>
        <w:rPr>
          <w:rFonts w:hAnsiTheme="minorHAnsi" w:cstheme="minorHAnsi"/>
          <w:lang w:eastAsia="en-GB"/>
        </w:rPr>
        <w:t xml:space="preserve">15% </w:t>
      </w:r>
      <w:r w:rsidRPr="0097131E">
        <w:rPr>
          <w:rFonts w:hAnsiTheme="minorHAnsi" w:cstheme="minorHAnsi"/>
          <w:lang w:eastAsia="en-GB"/>
        </w:rPr>
        <w:t xml:space="preserve">of the Annual Cost of the Service or in the event that all actions in the Remedial Plan have failed to address the underlying issue to the full satisfaction of the </w:t>
      </w:r>
      <w:r w:rsidR="001E5D2D">
        <w:rPr>
          <w:rFonts w:hAnsiTheme="minorHAnsi" w:cstheme="minorHAnsi"/>
          <w:lang w:eastAsia="en-GB"/>
        </w:rPr>
        <w:t>Client</w:t>
      </w:r>
      <w:r w:rsidRPr="0097131E">
        <w:rPr>
          <w:rFonts w:hAnsiTheme="minorHAnsi" w:cstheme="minorHAnsi"/>
          <w:lang w:eastAsia="en-GB"/>
        </w:rPr>
        <w:t>, in its sole discretion, this shall be deemed to be a material breach of this Agreement.</w:t>
      </w:r>
    </w:p>
    <w:p w14:paraId="7C6DBA29" w14:textId="55477409" w:rsidR="00AF73CC" w:rsidRPr="00EE4AB7" w:rsidRDefault="00EE4AB7" w:rsidP="00EE4AB7">
      <w:pPr>
        <w:pStyle w:val="Heading2"/>
      </w:pPr>
      <w:r>
        <w:t xml:space="preserve">8. </w:t>
      </w:r>
      <w:r w:rsidR="00AF73CC" w:rsidRPr="00EE4AB7">
        <w:t xml:space="preserve">SERVICE REPORTS </w:t>
      </w:r>
    </w:p>
    <w:p w14:paraId="47142874" w14:textId="5B572C09" w:rsidR="00AF73CC" w:rsidRPr="005E2343" w:rsidRDefault="00AF73CC" w:rsidP="00034298">
      <w:pPr>
        <w:numPr>
          <w:ilvl w:val="0"/>
          <w:numId w:val="45"/>
        </w:numPr>
        <w:suppressAutoHyphens/>
        <w:autoSpaceDN w:val="0"/>
        <w:spacing w:after="212" w:line="249" w:lineRule="auto"/>
        <w:ind w:left="1134" w:hanging="414"/>
        <w:jc w:val="both"/>
        <w:textAlignment w:val="baseline"/>
        <w:rPr>
          <w:rFonts w:hAnsiTheme="minorHAnsi" w:cstheme="minorHAnsi"/>
          <w:lang w:eastAsia="en-GB"/>
        </w:rPr>
      </w:pPr>
      <w:r w:rsidRPr="00DD3E99">
        <w:rPr>
          <w:rFonts w:hAnsiTheme="minorHAnsi" w:cstheme="minorHAnsi"/>
          <w:lang w:eastAsia="en-GB"/>
        </w:rPr>
        <w:t xml:space="preserve">Throughout the Term of this Agreement, the Contractor shall provide the </w:t>
      </w:r>
      <w:r w:rsidR="001E5D2D" w:rsidRPr="00DD3E99">
        <w:rPr>
          <w:rFonts w:hAnsiTheme="minorHAnsi" w:cstheme="minorHAnsi"/>
          <w:lang w:eastAsia="en-GB"/>
        </w:rPr>
        <w:t>Client</w:t>
      </w:r>
      <w:r w:rsidRPr="00DD3E99">
        <w:rPr>
          <w:rFonts w:hAnsiTheme="minorHAnsi" w:cstheme="minorHAnsi"/>
          <w:lang w:eastAsia="en-GB"/>
        </w:rPr>
        <w:t xml:space="preserve"> with reports which shall be used to monitor performance Service and the Contractors response to Problems and Incidents under this Service Level Schedule on an ongoing basis. The Contractor shall propose appropriate KPIs for performance monitoring of at least each of the areas set out below.</w:t>
      </w:r>
      <w:r w:rsidR="005E2343">
        <w:rPr>
          <w:rFonts w:hAnsiTheme="minorHAnsi" w:cstheme="minorHAnsi"/>
          <w:lang w:eastAsia="en-GB"/>
        </w:rPr>
        <w:t xml:space="preserve"> </w:t>
      </w:r>
      <w:r w:rsidRPr="005E2343">
        <w:rPr>
          <w:rFonts w:hAnsiTheme="minorHAnsi" w:cstheme="minorHAnsi"/>
        </w:rPr>
        <w:t>Service KPIs are as follows:</w:t>
      </w:r>
    </w:p>
    <w:tbl>
      <w:tblPr>
        <w:tblStyle w:val="TableGrid"/>
        <w:tblW w:w="0" w:type="auto"/>
        <w:jc w:val="right"/>
        <w:tblLook w:val="04A0" w:firstRow="1" w:lastRow="0" w:firstColumn="1" w:lastColumn="0" w:noHBand="0" w:noVBand="1"/>
      </w:tblPr>
      <w:tblGrid>
        <w:gridCol w:w="6238"/>
        <w:gridCol w:w="1701"/>
      </w:tblGrid>
      <w:tr w:rsidR="00AF73CC" w:rsidRPr="00721BBA" w14:paraId="697409E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6B60D73C"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Service KPIs</w:t>
            </w:r>
          </w:p>
        </w:tc>
        <w:tc>
          <w:tcPr>
            <w:tcW w:w="1701"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7D2E049E"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Target</w:t>
            </w:r>
          </w:p>
        </w:tc>
      </w:tr>
      <w:tr w:rsidR="00AF73CC" w:rsidRPr="0097131E" w14:paraId="65B39D6C"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23AD8B90"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Customer Service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53CFCB35" w14:textId="77777777" w:rsidR="00AF73CC" w:rsidRPr="0097131E" w:rsidRDefault="00AF73CC" w:rsidP="003A382E">
            <w:pPr>
              <w:jc w:val="both"/>
              <w:rPr>
                <w:rFonts w:asciiTheme="minorHAnsi" w:hAnsiTheme="minorHAnsi" w:cstheme="minorHAnsi"/>
                <w:lang w:val="en-IE"/>
              </w:rPr>
            </w:pPr>
          </w:p>
        </w:tc>
      </w:tr>
      <w:tr w:rsidR="00AF73CC" w:rsidRPr="0097131E" w14:paraId="5B428262"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36AB2B07"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acknowledged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F9E6982"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 hours</w:t>
            </w:r>
          </w:p>
        </w:tc>
      </w:tr>
      <w:tr w:rsidR="00AF73CC" w:rsidRPr="0097131E" w14:paraId="63F0AC7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190C17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fully resolved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495BDB1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3-5 days</w:t>
            </w:r>
          </w:p>
        </w:tc>
      </w:tr>
      <w:tr w:rsidR="00AF73CC" w:rsidRPr="0097131E" w14:paraId="6D53150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3142F8A"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General queries to be responded to within 24 hours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870755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6D98F9E"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75B6A4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Key account Manager response within 1 hour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90884B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0A2EC6" w14:paraId="6AF04EBB"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73678087"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lastRenderedPageBreak/>
              <w:t>Food Ordering and Delivery</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64BABCF7" w14:textId="77777777" w:rsidR="00AF73CC" w:rsidRPr="000A2EC6" w:rsidRDefault="00AF73CC" w:rsidP="00D51867">
            <w:pPr>
              <w:rPr>
                <w:rFonts w:asciiTheme="minorHAnsi" w:hAnsiTheme="minorHAnsi" w:cstheme="minorHAnsi"/>
                <w:b/>
                <w:bCs/>
                <w:lang w:val="en-IE"/>
              </w:rPr>
            </w:pPr>
          </w:p>
        </w:tc>
      </w:tr>
      <w:tr w:rsidR="00AF73CC" w:rsidRPr="0097131E" w14:paraId="0C8F3FC5"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0095791"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Flexible ordering systems available (excluding planned down 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171246D"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355DB2DA"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E8E17B2"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Food delivered to classroom for consumption in timely manner before lunchtime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C2FEB2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06D2D69E"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6A3340D"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Staff</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E10D547" w14:textId="77777777" w:rsidR="00AF73CC" w:rsidRPr="0097131E" w:rsidRDefault="00AF73CC" w:rsidP="00D51867">
            <w:pPr>
              <w:rPr>
                <w:rFonts w:asciiTheme="minorHAnsi" w:hAnsiTheme="minorHAnsi" w:cstheme="minorHAnsi"/>
                <w:lang w:val="en-IE"/>
              </w:rPr>
            </w:pPr>
          </w:p>
        </w:tc>
      </w:tr>
      <w:tr w:rsidR="00AF73CC" w:rsidRPr="0097131E" w14:paraId="6CDA9F11"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1802C5C" w14:textId="5A92E3B4"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Key Account Manager</w:t>
            </w:r>
            <w:r w:rsidR="00D51867">
              <w:rPr>
                <w:rFonts w:asciiTheme="minorHAnsi" w:hAnsiTheme="minorHAnsi" w:cstheme="minorHAnsi"/>
                <w:lang w:val="en-IE"/>
              </w:rPr>
              <w:t xml:space="preserve"> and back-up KAM</w:t>
            </w:r>
            <w:r w:rsidRPr="0097131E">
              <w:rPr>
                <w:rFonts w:asciiTheme="minorHAnsi" w:hAnsiTheme="minorHAnsi" w:cstheme="minorHAnsi"/>
                <w:lang w:val="en-IE"/>
              </w:rPr>
              <w:t xml:space="preserve"> in place and contactable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D32B1C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BCC158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A153A7A" w14:textId="3CF9F8BA"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garda vetted prior to commencing work in school – Service provider to supply evidence</w:t>
            </w:r>
            <w:r w:rsidR="00D51867">
              <w:rPr>
                <w:rFonts w:asciiTheme="minorHAnsi" w:hAnsiTheme="minorHAnsi" w:cstheme="minorHAnsi"/>
                <w:lang w:val="en-IE"/>
              </w:rPr>
              <w:t xml:space="preserve"> throughout the contract term where staff changes occur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B7111F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6DFA2C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F6327EC" w14:textId="2A72E86F"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Garda vetting and photo of regular staff (for staff who will work on school site) shared with school in advance of implementation of school meals service – Service provider to supply evidence</w:t>
            </w:r>
            <w:r w:rsidR="00D51867">
              <w:rPr>
                <w:rFonts w:asciiTheme="minorHAnsi" w:hAnsiTheme="minorHAnsi" w:cstheme="minorHAnsi"/>
                <w:lang w:val="en-IE"/>
              </w:rPr>
              <w:t xml:space="preserve"> throughout the contract term where staff changes occur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9FF6C0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2186EE35"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C749784"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In instances where replacement staff are attending due to illness/absence of regular staff, Garda vetting and photo of replacement staff to be shared with school contact in advance of start of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FE57A0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FCC26AA"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06D1961"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trained appropriately in food safety, in particular food transport, storage, temperature control and food handling</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4738BF0"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00E853D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5F4359B"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to adhere to school policies and procedures as required by principal (e.g.) safeguarding, fire safety, health and safety, parking, appropriate dress/behaviour etc</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4B939B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4AB13F35"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BE411BA"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Cleaning and Waste Management</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2788EB22" w14:textId="77777777" w:rsidR="00AF73CC" w:rsidRPr="0097131E" w:rsidRDefault="00AF73CC" w:rsidP="003A382E">
            <w:pPr>
              <w:jc w:val="both"/>
              <w:rPr>
                <w:rFonts w:asciiTheme="minorHAnsi" w:hAnsiTheme="minorHAnsi" w:cstheme="minorHAnsi"/>
                <w:b/>
                <w:bCs/>
                <w:lang w:val="en-IE"/>
              </w:rPr>
            </w:pPr>
          </w:p>
        </w:tc>
      </w:tr>
      <w:tr w:rsidR="00AF73CC" w:rsidRPr="0097131E" w14:paraId="72E9E8E4"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0CD2B584"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Facilities cleaned post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A8A3397"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601F80D4"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2986625"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Uneaten Food removed on daily basis and disposed of in supplier’s waste disposal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9361E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EE10AA6"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39E41EC"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Recyclable waste removed from school daily and recycled in supplier’s recycling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953CCB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433A9F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A628CC6"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Post service all utensils and equipment cleaned and disinfected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1BF552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77C0D8B"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3D0C43EB"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 xml:space="preserve">Food </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A966A63" w14:textId="77777777" w:rsidR="00AF73CC" w:rsidRPr="0097131E" w:rsidRDefault="00AF73CC" w:rsidP="00D51867">
            <w:pPr>
              <w:rPr>
                <w:rFonts w:asciiTheme="minorHAnsi" w:hAnsiTheme="minorHAnsi" w:cstheme="minorHAnsi"/>
                <w:lang w:val="en-IE"/>
              </w:rPr>
            </w:pPr>
          </w:p>
        </w:tc>
      </w:tr>
      <w:tr w:rsidR="00AF73CC" w:rsidRPr="0097131E" w14:paraId="4B05827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0D203C1B"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Fresh food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8AE8A8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435FA9B"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D6BAB49" w14:textId="7C693266"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Organic ingredient</w:t>
            </w:r>
            <w:r w:rsidR="00D51867">
              <w:rPr>
                <w:rFonts w:asciiTheme="minorHAnsi" w:hAnsiTheme="minorHAnsi" w:cstheme="minorHAnsi"/>
                <w:lang w:val="en-IE"/>
              </w:rPr>
              <w:t>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1696DA00"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w:t>
            </w:r>
          </w:p>
        </w:tc>
      </w:tr>
      <w:tr w:rsidR="00AF73CC" w:rsidRPr="0097131E" w14:paraId="7420602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5DBE686"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2 servings of vegetables/ salad or fruit included in all meals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02770D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4CA1C9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915FB5C" w14:textId="6ABF73DB"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1 serving of wholemeal bread, potatoes, pasta (Incl. brown) and rice (Incl. brown)</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58B2A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52DE6AE"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8B78C9F"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1 serving of meat, poultry, fish, egg, beans, and nuts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49A7958"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01C50C5B"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CF78683" w14:textId="2C4C644E"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Offer a variety and choice of meals daily (including </w:t>
            </w:r>
            <w:r w:rsidR="002312B1">
              <w:rPr>
                <w:rFonts w:asciiTheme="minorHAnsi" w:hAnsiTheme="minorHAnsi" w:cstheme="minorHAnsi"/>
                <w:lang w:val="en-IE"/>
              </w:rPr>
              <w:t xml:space="preserve">for </w:t>
            </w:r>
            <w:r w:rsidR="002312B1" w:rsidRPr="0097131E">
              <w:rPr>
                <w:rFonts w:asciiTheme="minorHAnsi" w:hAnsiTheme="minorHAnsi" w:cstheme="minorHAnsi"/>
                <w:lang w:val="en-IE"/>
              </w:rPr>
              <w:t>those</w:t>
            </w:r>
            <w:r w:rsidR="009718A7">
              <w:rPr>
                <w:rFonts w:asciiTheme="minorHAnsi" w:hAnsiTheme="minorHAnsi" w:cstheme="minorHAnsi"/>
                <w:lang w:val="en-IE"/>
              </w:rPr>
              <w:t xml:space="preserve"> that are </w:t>
            </w:r>
            <w:r w:rsidRPr="0097131E">
              <w:rPr>
                <w:rFonts w:asciiTheme="minorHAnsi" w:hAnsiTheme="minorHAnsi" w:cstheme="minorHAnsi"/>
                <w:lang w:val="en-IE"/>
              </w:rPr>
              <w:t>vegetarian/vegan</w:t>
            </w:r>
            <w:r w:rsidR="00D51867">
              <w:rPr>
                <w:rFonts w:asciiTheme="minorHAnsi" w:hAnsiTheme="minorHAnsi" w:cstheme="minorHAnsi"/>
                <w:lang w:val="en-IE"/>
              </w:rPr>
              <w:t>/coeliacs etc.</w:t>
            </w:r>
            <w:r w:rsidRPr="0097131E">
              <w:rPr>
                <w:rFonts w:asciiTheme="minorHAnsi" w:hAnsiTheme="minorHAnsi" w:cstheme="minorHAnsi"/>
                <w:lang w:val="en-IE"/>
              </w:rPr>
              <w:t xml:space="preserve">)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1EF03F9C"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61CA7FCD"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7F77B9E0" w14:textId="08DB716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Cater for food intolerances and allergies including lactose-free, gluten-free,</w:t>
            </w:r>
            <w:r w:rsidR="009718A7">
              <w:rPr>
                <w:rFonts w:asciiTheme="minorHAnsi" w:hAnsiTheme="minorHAnsi" w:cstheme="minorHAnsi"/>
                <w:lang w:val="en-IE"/>
              </w:rPr>
              <w:t xml:space="preserve"> etc.,</w:t>
            </w:r>
            <w:r w:rsidRPr="0097131E">
              <w:rPr>
                <w:rFonts w:asciiTheme="minorHAnsi" w:hAnsiTheme="minorHAnsi" w:cstheme="minorHAnsi"/>
                <w:lang w:val="en-IE"/>
              </w:rPr>
              <w:t xml:space="preserve"> as required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F22B6C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75CF51F"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095CC51" w14:textId="19B858D3"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Cater for religious observance and cultural dietary</w:t>
            </w:r>
            <w:r w:rsidR="009718A7">
              <w:rPr>
                <w:rFonts w:asciiTheme="minorHAnsi" w:hAnsiTheme="minorHAnsi" w:cstheme="minorHAnsi"/>
                <w:lang w:val="en-IE"/>
              </w:rPr>
              <w:t xml:space="preserve"> requirements etc.</w:t>
            </w:r>
          </w:p>
        </w:tc>
        <w:tc>
          <w:tcPr>
            <w:tcW w:w="1701" w:type="dxa"/>
            <w:tcBorders>
              <w:top w:val="single" w:sz="4" w:space="0" w:color="auto"/>
              <w:left w:val="single" w:sz="4" w:space="0" w:color="auto"/>
              <w:bottom w:val="single" w:sz="4" w:space="0" w:color="auto"/>
              <w:right w:val="single" w:sz="4" w:space="0" w:color="auto"/>
            </w:tcBorders>
            <w:hideMark/>
          </w:tcPr>
          <w:p w14:paraId="7DCC0807" w14:textId="77777777" w:rsidR="00AF73CC" w:rsidRPr="0097131E" w:rsidRDefault="00AF73CC" w:rsidP="003A382E">
            <w:pPr>
              <w:jc w:val="both"/>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281DCC5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4347469" w14:textId="250A2DA2"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lastRenderedPageBreak/>
              <w:t xml:space="preserve">Provide clearly visible labelling </w:t>
            </w:r>
            <w:r w:rsidR="009718A7">
              <w:rPr>
                <w:rFonts w:asciiTheme="minorHAnsi" w:hAnsiTheme="minorHAnsi" w:cstheme="minorHAnsi"/>
                <w:lang w:val="en-IE"/>
              </w:rPr>
              <w:t>including</w:t>
            </w:r>
            <w:r w:rsidRPr="0097131E">
              <w:rPr>
                <w:rFonts w:asciiTheme="minorHAnsi" w:hAnsiTheme="minorHAnsi" w:cstheme="minorHAnsi"/>
                <w:lang w:val="en-IE"/>
              </w:rPr>
              <w:t xml:space="preserve"> </w:t>
            </w:r>
            <w:r w:rsidR="009718A7">
              <w:rPr>
                <w:rFonts w:asciiTheme="minorHAnsi" w:hAnsiTheme="minorHAnsi" w:cstheme="minorHAnsi"/>
                <w:lang w:val="en-IE"/>
              </w:rPr>
              <w:t xml:space="preserve">student name, ingredients and </w:t>
            </w:r>
            <w:r w:rsidRPr="0097131E">
              <w:rPr>
                <w:rFonts w:asciiTheme="minorHAnsi" w:hAnsiTheme="minorHAnsi" w:cstheme="minorHAnsi"/>
                <w:lang w:val="en-IE"/>
              </w:rPr>
              <w:t>allergen list</w:t>
            </w:r>
            <w:r w:rsidR="009718A7">
              <w:rPr>
                <w:rFonts w:asciiTheme="minorHAnsi" w:hAnsiTheme="minorHAnsi" w:cstheme="minorHAnsi"/>
                <w:lang w:val="en-IE"/>
              </w:rPr>
              <w:t xml:space="preserve"> etc.</w:t>
            </w:r>
          </w:p>
        </w:tc>
        <w:tc>
          <w:tcPr>
            <w:tcW w:w="1701" w:type="dxa"/>
            <w:tcBorders>
              <w:top w:val="single" w:sz="4" w:space="0" w:color="auto"/>
              <w:left w:val="single" w:sz="4" w:space="0" w:color="auto"/>
              <w:bottom w:val="single" w:sz="4" w:space="0" w:color="auto"/>
              <w:right w:val="single" w:sz="4" w:space="0" w:color="auto"/>
            </w:tcBorders>
            <w:hideMark/>
          </w:tcPr>
          <w:p w14:paraId="4B62CB4B" w14:textId="77777777" w:rsidR="00AF73CC" w:rsidRPr="0097131E" w:rsidRDefault="00AF73CC" w:rsidP="003A382E">
            <w:pPr>
              <w:jc w:val="both"/>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D64DFAC"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1A352C7B"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Compliance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04F81C5D" w14:textId="77777777" w:rsidR="00AF73CC" w:rsidRPr="0097131E" w:rsidRDefault="00AF73CC" w:rsidP="003A382E">
            <w:pPr>
              <w:jc w:val="both"/>
              <w:rPr>
                <w:rFonts w:asciiTheme="minorHAnsi" w:hAnsiTheme="minorHAnsi" w:cstheme="minorHAnsi"/>
                <w:lang w:val="en-IE"/>
              </w:rPr>
            </w:pPr>
          </w:p>
        </w:tc>
      </w:tr>
      <w:tr w:rsidR="00AF73CC" w:rsidRPr="0097131E" w14:paraId="15933C51"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1E592B0" w14:textId="77777777" w:rsidR="00AF73CC" w:rsidRPr="0097131E" w:rsidRDefault="00AF73CC" w:rsidP="003A382E">
            <w:pPr>
              <w:rPr>
                <w:rFonts w:asciiTheme="minorHAnsi" w:hAnsiTheme="minorHAnsi" w:cstheme="minorHAnsi"/>
                <w:lang w:val="en-IE"/>
              </w:rPr>
            </w:pPr>
            <w:r>
              <w:rPr>
                <w:rFonts w:asciiTheme="minorHAnsi" w:hAnsiTheme="minorHAnsi" w:cstheme="minorHAnsi"/>
                <w:lang w:val="en-IE"/>
              </w:rPr>
              <w:t xml:space="preserve">Contractor </w:t>
            </w:r>
            <w:r w:rsidRPr="0097131E">
              <w:rPr>
                <w:rFonts w:asciiTheme="minorHAnsi" w:hAnsiTheme="minorHAnsi" w:cstheme="minorHAnsi"/>
                <w:lang w:val="en-IE"/>
              </w:rPr>
              <w:t>registered with relevant Competent Authority</w:t>
            </w:r>
          </w:p>
        </w:tc>
        <w:tc>
          <w:tcPr>
            <w:tcW w:w="1701" w:type="dxa"/>
            <w:tcBorders>
              <w:top w:val="single" w:sz="4" w:space="0" w:color="auto"/>
              <w:left w:val="single" w:sz="4" w:space="0" w:color="auto"/>
              <w:bottom w:val="single" w:sz="4" w:space="0" w:color="auto"/>
              <w:right w:val="single" w:sz="4" w:space="0" w:color="auto"/>
            </w:tcBorders>
            <w:hideMark/>
          </w:tcPr>
          <w:p w14:paraId="3F395589" w14:textId="77777777" w:rsidR="00AF73CC" w:rsidRPr="0097131E" w:rsidRDefault="00AF73CC" w:rsidP="003A382E">
            <w:pPr>
              <w:jc w:val="both"/>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6FA1179D"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4C7DB735"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Food labelling requirements</w:t>
            </w:r>
          </w:p>
        </w:tc>
        <w:tc>
          <w:tcPr>
            <w:tcW w:w="1701" w:type="dxa"/>
            <w:tcBorders>
              <w:top w:val="single" w:sz="4" w:space="0" w:color="auto"/>
              <w:left w:val="single" w:sz="4" w:space="0" w:color="auto"/>
              <w:bottom w:val="single" w:sz="4" w:space="0" w:color="auto"/>
              <w:right w:val="single" w:sz="4" w:space="0" w:color="auto"/>
            </w:tcBorders>
            <w:hideMark/>
          </w:tcPr>
          <w:p w14:paraId="0DEA468C" w14:textId="77777777" w:rsidR="00AF73CC" w:rsidRPr="0097131E" w:rsidRDefault="00AF73CC" w:rsidP="003A382E">
            <w:pPr>
              <w:jc w:val="both"/>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5931C6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213C911" w14:textId="320C6458"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Department of Education Technical Note Guidance </w:t>
            </w:r>
            <w:hyperlink r:id="rId70" w:history="1">
              <w:r w:rsidR="00623AF4" w:rsidRPr="002B215B">
                <w:rPr>
                  <w:rStyle w:val="Hyperlink"/>
                  <w:rFonts w:asciiTheme="minorHAnsi" w:hAnsiTheme="minorHAnsi" w:cstheme="minorHAnsi"/>
                  <w:b/>
                  <w:bCs/>
                  <w:szCs w:val="22"/>
                  <w:lang w:val="en-IE"/>
                </w:rPr>
                <w:t>SDG02 TN-06</w:t>
              </w:r>
            </w:hyperlink>
          </w:p>
        </w:tc>
        <w:tc>
          <w:tcPr>
            <w:tcW w:w="1701" w:type="dxa"/>
            <w:tcBorders>
              <w:top w:val="single" w:sz="4" w:space="0" w:color="auto"/>
              <w:left w:val="single" w:sz="4" w:space="0" w:color="auto"/>
              <w:bottom w:val="single" w:sz="4" w:space="0" w:color="auto"/>
              <w:right w:val="single" w:sz="4" w:space="0" w:color="auto"/>
            </w:tcBorders>
            <w:hideMark/>
          </w:tcPr>
          <w:p w14:paraId="1C153B5D" w14:textId="77777777" w:rsidR="00AF73CC" w:rsidRPr="0097131E" w:rsidRDefault="00AF73CC" w:rsidP="003A382E">
            <w:pPr>
              <w:jc w:val="both"/>
              <w:rPr>
                <w:rFonts w:asciiTheme="minorHAnsi" w:hAnsiTheme="minorHAnsi" w:cstheme="minorHAnsi"/>
                <w:lang w:val="en-IE"/>
              </w:rPr>
            </w:pPr>
            <w:r w:rsidRPr="0097131E">
              <w:rPr>
                <w:rFonts w:asciiTheme="minorHAnsi" w:hAnsiTheme="minorHAnsi" w:cstheme="minorHAnsi"/>
                <w:lang w:val="en-IE"/>
              </w:rPr>
              <w:t>100%</w:t>
            </w:r>
          </w:p>
        </w:tc>
      </w:tr>
    </w:tbl>
    <w:p w14:paraId="76CB1A26" w14:textId="77777777" w:rsidR="00AF73CC" w:rsidRPr="0097131E" w:rsidRDefault="00AF73CC" w:rsidP="00AF73CC">
      <w:pPr>
        <w:tabs>
          <w:tab w:val="left" w:pos="709"/>
        </w:tabs>
        <w:overflowPunct w:val="0"/>
        <w:autoSpaceDE w:val="0"/>
        <w:autoSpaceDN w:val="0"/>
        <w:adjustRightInd w:val="0"/>
        <w:textAlignment w:val="baseline"/>
        <w:rPr>
          <w:rFonts w:hAnsiTheme="minorHAnsi" w:cstheme="minorHAnsi"/>
          <w:lang w:eastAsia="en-GB"/>
        </w:rPr>
      </w:pPr>
    </w:p>
    <w:tbl>
      <w:tblPr>
        <w:tblStyle w:val="LightList1"/>
        <w:tblW w:w="7938" w:type="dxa"/>
        <w:jc w:val="right"/>
        <w:tblLook w:val="04A0" w:firstRow="1" w:lastRow="0" w:firstColumn="1" w:lastColumn="0" w:noHBand="0" w:noVBand="1"/>
      </w:tblPr>
      <w:tblGrid>
        <w:gridCol w:w="2604"/>
        <w:gridCol w:w="5334"/>
      </w:tblGrid>
      <w:tr w:rsidR="00AF73CC" w:rsidRPr="00721BBA" w14:paraId="55B0A9AE" w14:textId="77777777" w:rsidTr="00635A50">
        <w:trPr>
          <w:cnfStyle w:val="100000000000" w:firstRow="1" w:lastRow="0" w:firstColumn="0" w:lastColumn="0" w:oddVBand="0" w:evenVBand="0" w:oddHBand="0"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7938" w:type="dxa"/>
            <w:gridSpan w:val="2"/>
            <w:tcBorders>
              <w:top w:val="single" w:sz="8" w:space="0" w:color="000000" w:themeColor="text1"/>
              <w:bottom w:val="single" w:sz="4" w:space="0" w:color="auto"/>
            </w:tcBorders>
            <w:shd w:val="clear" w:color="auto" w:fill="333399"/>
            <w:vAlign w:val="center"/>
          </w:tcPr>
          <w:p w14:paraId="68B7291A" w14:textId="77777777" w:rsidR="00AF73CC" w:rsidRPr="0097131E" w:rsidRDefault="00AF73CC" w:rsidP="00721BBA">
            <w:pPr>
              <w:suppressAutoHyphens/>
              <w:autoSpaceDN w:val="0"/>
              <w:spacing w:line="259" w:lineRule="auto"/>
              <w:textAlignment w:val="baseline"/>
              <w:rPr>
                <w:rFonts w:asciiTheme="minorHAnsi" w:hAnsiTheme="minorHAnsi" w:cstheme="minorHAnsi"/>
                <w:sz w:val="22"/>
                <w:szCs w:val="22"/>
                <w:lang w:eastAsia="en-GB"/>
              </w:rPr>
            </w:pPr>
            <w:r w:rsidRPr="00721BBA">
              <w:rPr>
                <w:rFonts w:asciiTheme="minorHAnsi" w:hAnsiTheme="minorHAnsi" w:cstheme="minorHAnsi"/>
                <w:sz w:val="22"/>
                <w:szCs w:val="22"/>
                <w:lang w:eastAsia="en-GB"/>
              </w:rPr>
              <w:t>Problems and Incident KPIs</w:t>
            </w:r>
          </w:p>
        </w:tc>
      </w:tr>
      <w:tr w:rsidR="00AF73CC" w:rsidRPr="00721BBA" w14:paraId="449B07B3" w14:textId="77777777" w:rsidTr="00635A50">
        <w:trPr>
          <w:cnfStyle w:val="000000100000" w:firstRow="0" w:lastRow="0" w:firstColumn="0" w:lastColumn="0" w:oddVBand="0" w:evenVBand="0" w:oddHBand="1"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shd w:val="clear" w:color="auto" w:fill="333399"/>
            <w:vAlign w:val="center"/>
          </w:tcPr>
          <w:p w14:paraId="756A4CE1" w14:textId="77777777" w:rsidR="00AF73CC" w:rsidRPr="00721BBA" w:rsidRDefault="00AF73CC" w:rsidP="005E2343">
            <w:pPr>
              <w:suppressAutoHyphens/>
              <w:autoSpaceDN w:val="0"/>
              <w:spacing w:line="259" w:lineRule="auto"/>
              <w:textAlignment w:val="baseline"/>
              <w:rPr>
                <w:rFonts w:asciiTheme="minorHAnsi" w:hAnsiTheme="minorHAnsi" w:cstheme="minorHAnsi"/>
                <w:color w:val="FFFFFF" w:themeColor="background1"/>
                <w:sz w:val="22"/>
                <w:szCs w:val="22"/>
                <w:lang w:eastAsia="en-GB"/>
              </w:rPr>
            </w:pPr>
            <w:r w:rsidRPr="00721BBA">
              <w:rPr>
                <w:rFonts w:asciiTheme="minorHAnsi" w:hAnsiTheme="minorHAnsi" w:cstheme="minorHAnsi"/>
                <w:color w:val="FFFFFF" w:themeColor="background1"/>
                <w:sz w:val="22"/>
                <w:szCs w:val="22"/>
                <w:lang w:eastAsia="en-GB"/>
              </w:rPr>
              <w:t>Area</w:t>
            </w:r>
          </w:p>
        </w:tc>
        <w:tc>
          <w:tcPr>
            <w:tcW w:w="5334" w:type="dxa"/>
            <w:tcBorders>
              <w:top w:val="single" w:sz="4" w:space="0" w:color="auto"/>
              <w:left w:val="single" w:sz="4" w:space="0" w:color="auto"/>
              <w:bottom w:val="single" w:sz="4" w:space="0" w:color="auto"/>
              <w:right w:val="single" w:sz="4" w:space="0" w:color="auto"/>
            </w:tcBorders>
            <w:shd w:val="clear" w:color="auto" w:fill="333399"/>
            <w:vAlign w:val="center"/>
          </w:tcPr>
          <w:p w14:paraId="0A143752" w14:textId="77777777" w:rsidR="00AF73CC" w:rsidRPr="00721BBA" w:rsidRDefault="00AF73CC" w:rsidP="005E2343">
            <w:pPr>
              <w:suppressAutoHyphens/>
              <w:autoSpaceDN w:val="0"/>
              <w:spacing w:line="259" w:lineRule="auto"/>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KPI</w:t>
            </w:r>
          </w:p>
        </w:tc>
      </w:tr>
      <w:tr w:rsidR="00AF73CC" w:rsidRPr="0097131E" w14:paraId="369DBEB3"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A833FBD"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6830E3BD"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repeated Incidents</w:t>
            </w:r>
          </w:p>
        </w:tc>
      </w:tr>
      <w:tr w:rsidR="00AF73CC" w:rsidRPr="0097131E" w14:paraId="7EB326B3"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5CA9A83A"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3A792AF"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Escalations</w:t>
            </w:r>
          </w:p>
        </w:tc>
      </w:tr>
      <w:tr w:rsidR="00AF73CC" w:rsidRPr="0097131E" w14:paraId="7C45C192"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39E0AD38"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B62117C"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Incidents</w:t>
            </w:r>
          </w:p>
        </w:tc>
      </w:tr>
      <w:tr w:rsidR="00AF73CC" w:rsidRPr="0097131E" w14:paraId="1CECE8AE"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1B20043D"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364F57ED"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Resolution Time</w:t>
            </w:r>
          </w:p>
        </w:tc>
      </w:tr>
      <w:tr w:rsidR="00AF73CC" w:rsidRPr="0097131E" w14:paraId="2B699C4A"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47A71CEC"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10D6F09"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within SLA</w:t>
            </w:r>
          </w:p>
        </w:tc>
      </w:tr>
      <w:tr w:rsidR="00AF73CC" w:rsidRPr="0097131E" w14:paraId="3799E00F"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D9D8BA4"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002D45D"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Problems</w:t>
            </w:r>
          </w:p>
        </w:tc>
      </w:tr>
      <w:tr w:rsidR="00AF73CC" w:rsidRPr="0097131E" w14:paraId="294EBB80"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2535650F"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0C72C07A"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unresolved Problem</w:t>
            </w:r>
          </w:p>
        </w:tc>
      </w:tr>
    </w:tbl>
    <w:p w14:paraId="4C7BD34C" w14:textId="77777777" w:rsidR="00AF73CC" w:rsidRPr="0097131E" w:rsidRDefault="00AF73CC" w:rsidP="00AF73CC">
      <w:pPr>
        <w:suppressAutoHyphens/>
        <w:autoSpaceDN w:val="0"/>
        <w:spacing w:after="248" w:line="242" w:lineRule="auto"/>
        <w:ind w:left="370" w:right="-10"/>
        <w:textAlignment w:val="baseline"/>
        <w:rPr>
          <w:rFonts w:hAnsiTheme="minorHAnsi" w:cstheme="minorHAnsi"/>
          <w:lang w:eastAsia="en-GB"/>
        </w:rPr>
      </w:pPr>
    </w:p>
    <w:p w14:paraId="4565F47C" w14:textId="09B0D20A" w:rsidR="00AF73CC" w:rsidRPr="0097131E" w:rsidRDefault="00AF73CC" w:rsidP="00721BBA">
      <w:pPr>
        <w:suppressAutoHyphens/>
        <w:autoSpaceDN w:val="0"/>
        <w:ind w:left="370"/>
        <w:jc w:val="both"/>
        <w:textAlignment w:val="baseline"/>
        <w:rPr>
          <w:rFonts w:hAnsiTheme="minorHAnsi" w:cstheme="minorHAnsi"/>
          <w:lang w:eastAsia="en-GB"/>
        </w:rPr>
      </w:pPr>
      <w:r w:rsidRPr="0097131E">
        <w:rPr>
          <w:rFonts w:hAnsiTheme="minorHAnsi" w:cstheme="minorHAnsi"/>
          <w:lang w:eastAsia="en-GB"/>
        </w:rPr>
        <w:t xml:space="preserve">Reporting formats will be agreed in advance with the </w:t>
      </w:r>
      <w:r w:rsidR="001E5D2D">
        <w:rPr>
          <w:rFonts w:hAnsiTheme="minorHAnsi" w:cstheme="minorHAnsi"/>
          <w:lang w:eastAsia="en-GB"/>
        </w:rPr>
        <w:t>Client</w:t>
      </w:r>
      <w:r w:rsidRPr="0097131E">
        <w:rPr>
          <w:rFonts w:hAnsiTheme="minorHAnsi" w:cstheme="minorHAnsi"/>
          <w:lang w:eastAsia="en-GB"/>
        </w:rPr>
        <w:t>. Key reports which shall be delivered by the Contractor shall include:</w:t>
      </w:r>
    </w:p>
    <w:p w14:paraId="736105C5" w14:textId="420E7D9B" w:rsidR="00AF73CC" w:rsidRPr="0097131E" w:rsidRDefault="00AF73CC" w:rsidP="00034298">
      <w:pPr>
        <w:numPr>
          <w:ilvl w:val="0"/>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Quarterly activity and performance reports of all Incidents to be supplied to the </w:t>
      </w:r>
      <w:r w:rsidR="001E5D2D">
        <w:rPr>
          <w:rFonts w:hAnsiTheme="minorHAnsi" w:cstheme="minorHAnsi"/>
          <w:lang w:eastAsia="en-GB"/>
        </w:rPr>
        <w:t>Client</w:t>
      </w:r>
      <w:r w:rsidRPr="0097131E">
        <w:rPr>
          <w:rFonts w:hAnsiTheme="minorHAnsi" w:cstheme="minorHAnsi"/>
          <w:lang w:eastAsia="en-GB"/>
        </w:rPr>
        <w:t xml:space="preserve"> no later than the 10th working day after the end of each quarter. The monthly reports shall include cover but not be limited to the following: </w:t>
      </w:r>
    </w:p>
    <w:p w14:paraId="6C2756C4" w14:textId="77777777" w:rsidR="00AF73CC" w:rsidRPr="0097131E" w:rsidRDefault="00AF73CC" w:rsidP="00034298">
      <w:pPr>
        <w:numPr>
          <w:ilvl w:val="1"/>
          <w:numId w:val="31"/>
        </w:numPr>
        <w:suppressAutoHyphens/>
        <w:autoSpaceDN w:val="0"/>
        <w:spacing w:after="0" w:line="242" w:lineRule="auto"/>
        <w:ind w:hanging="360"/>
        <w:jc w:val="both"/>
        <w:textAlignment w:val="baseline"/>
        <w:rPr>
          <w:rFonts w:hAnsiTheme="minorHAnsi" w:cstheme="minorHAnsi"/>
          <w:lang w:eastAsia="en-GB"/>
        </w:rPr>
      </w:pPr>
      <w:r w:rsidRPr="0097131E">
        <w:rPr>
          <w:rFonts w:hAnsiTheme="minorHAnsi" w:cstheme="minorHAnsi"/>
          <w:lang w:eastAsia="en-GB"/>
        </w:rPr>
        <w:t xml:space="preserve">Resolution of Incidents, in accordance with the requirements set out in clause 4 above; </w:t>
      </w:r>
    </w:p>
    <w:p w14:paraId="3C389550"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Availability of the Service for the reporting period based on an analysis of Incidents logged; </w:t>
      </w:r>
    </w:p>
    <w:p w14:paraId="61C4FE7E"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Performance of the </w:t>
      </w:r>
      <w:r>
        <w:rPr>
          <w:rFonts w:hAnsiTheme="minorHAnsi" w:cstheme="minorHAnsi"/>
          <w:lang w:eastAsia="en-GB"/>
        </w:rPr>
        <w:t>Service</w:t>
      </w:r>
      <w:r w:rsidRPr="0097131E">
        <w:rPr>
          <w:rFonts w:hAnsiTheme="minorHAnsi" w:cstheme="minorHAnsi"/>
          <w:lang w:eastAsia="en-GB"/>
        </w:rPr>
        <w:t xml:space="preserve"> for the reporting period in accordance with the KPIs, details of any critical Incidents or repetitive non-critical Incidents noted; </w:t>
      </w:r>
    </w:p>
    <w:p w14:paraId="5D641F35"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Recommendations for any changes in the </w:t>
      </w:r>
      <w:r>
        <w:rPr>
          <w:rFonts w:hAnsiTheme="minorHAnsi" w:cstheme="minorHAnsi"/>
          <w:lang w:eastAsia="en-GB"/>
        </w:rPr>
        <w:t xml:space="preserve">Service </w:t>
      </w:r>
      <w:r w:rsidRPr="0097131E">
        <w:rPr>
          <w:rFonts w:hAnsiTheme="minorHAnsi" w:cstheme="minorHAnsi"/>
          <w:lang w:eastAsia="en-GB"/>
        </w:rPr>
        <w:t xml:space="preserve">to support performance and availability; </w:t>
      </w:r>
    </w:p>
    <w:p w14:paraId="650E229F"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Incident</w:t>
      </w:r>
      <w:r>
        <w:rPr>
          <w:rFonts w:hAnsiTheme="minorHAnsi" w:cstheme="minorHAnsi"/>
          <w:lang w:eastAsia="en-GB"/>
        </w:rPr>
        <w:t xml:space="preserve"> and </w:t>
      </w:r>
      <w:r w:rsidRPr="0097131E">
        <w:rPr>
          <w:rFonts w:hAnsiTheme="minorHAnsi" w:cstheme="minorHAnsi"/>
          <w:lang w:eastAsia="en-GB"/>
        </w:rPr>
        <w:t xml:space="preserve">Problem activity for the period. </w:t>
      </w:r>
    </w:p>
    <w:p w14:paraId="6A531CF4" w14:textId="77777777" w:rsidR="00AF73CC" w:rsidRPr="0097131E" w:rsidRDefault="00AF73CC" w:rsidP="00034298">
      <w:pPr>
        <w:numPr>
          <w:ilvl w:val="1"/>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Continuous improvement and value add opportunities.</w:t>
      </w:r>
    </w:p>
    <w:p w14:paraId="118AABC3" w14:textId="4E26C3DE" w:rsidR="00AF73CC" w:rsidRDefault="00AF73CC" w:rsidP="00034298">
      <w:pPr>
        <w:numPr>
          <w:ilvl w:val="0"/>
          <w:numId w:val="31"/>
        </w:numPr>
        <w:suppressAutoHyphens/>
        <w:autoSpaceDN w:val="0"/>
        <w:spacing w:after="212" w:line="249" w:lineRule="auto"/>
        <w:ind w:hanging="360"/>
        <w:jc w:val="both"/>
        <w:textAlignment w:val="baseline"/>
        <w:rPr>
          <w:rFonts w:hAnsiTheme="minorHAnsi" w:cstheme="minorHAnsi"/>
        </w:rPr>
      </w:pPr>
      <w:r w:rsidRPr="0097131E">
        <w:rPr>
          <w:rFonts w:hAnsiTheme="minorHAnsi" w:cstheme="minorHAnsi"/>
          <w:lang w:eastAsia="en-GB"/>
        </w:rPr>
        <w:t xml:space="preserve">Monthly status reports reporting key information in a format to be approved by the </w:t>
      </w:r>
      <w:r w:rsidR="001E5D2D">
        <w:rPr>
          <w:rFonts w:hAnsiTheme="minorHAnsi" w:cstheme="minorHAnsi"/>
          <w:lang w:eastAsia="en-GB"/>
        </w:rPr>
        <w:t>Client</w:t>
      </w:r>
      <w:r w:rsidRPr="0097131E">
        <w:rPr>
          <w:rFonts w:hAnsiTheme="minorHAnsi" w:cstheme="minorHAnsi"/>
          <w:lang w:eastAsia="en-GB"/>
        </w:rPr>
        <w:t xml:space="preserve">, which should include performance of the </w:t>
      </w:r>
      <w:r>
        <w:rPr>
          <w:rFonts w:hAnsiTheme="minorHAnsi" w:cstheme="minorHAnsi"/>
          <w:lang w:eastAsia="en-GB"/>
        </w:rPr>
        <w:t>Service</w:t>
      </w:r>
      <w:r w:rsidRPr="0097131E">
        <w:rPr>
          <w:rFonts w:hAnsiTheme="minorHAnsi" w:cstheme="minorHAnsi"/>
          <w:lang w:eastAsia="en-GB"/>
        </w:rPr>
        <w:t xml:space="preserve"> against the KPIs.</w:t>
      </w:r>
    </w:p>
    <w:p w14:paraId="3537D24E" w14:textId="70AB1FF6" w:rsidR="00AF73CC" w:rsidRPr="00721BBA" w:rsidRDefault="00721BBA" w:rsidP="00721BBA">
      <w:pPr>
        <w:pStyle w:val="Heading2"/>
      </w:pPr>
      <w:r>
        <w:t xml:space="preserve">9. </w:t>
      </w:r>
      <w:r w:rsidR="00AF73CC" w:rsidRPr="00721BBA">
        <w:t>MANAGEMENT REPORTING</w:t>
      </w:r>
    </w:p>
    <w:p w14:paraId="398BD620" w14:textId="77777777" w:rsidR="00AF73CC" w:rsidRPr="0097131E" w:rsidRDefault="00AF73CC" w:rsidP="00AF73CC">
      <w:pPr>
        <w:pStyle w:val="Default"/>
        <w:rPr>
          <w:rFonts w:asciiTheme="minorHAnsi" w:hAnsiTheme="minorHAnsi" w:cstheme="minorHAnsi"/>
          <w:color w:val="auto"/>
          <w:sz w:val="22"/>
          <w:szCs w:val="22"/>
        </w:rPr>
      </w:pPr>
    </w:p>
    <w:p w14:paraId="44A250A8" w14:textId="3B852CAE" w:rsidR="00AF73CC" w:rsidRPr="0097131E" w:rsidRDefault="00AF73CC" w:rsidP="00AF73CC">
      <w:pPr>
        <w:pStyle w:val="Default"/>
        <w:rPr>
          <w:rFonts w:asciiTheme="minorHAnsi" w:hAnsiTheme="minorHAnsi" w:cstheme="minorHAnsi"/>
          <w:color w:val="auto"/>
          <w:sz w:val="22"/>
          <w:szCs w:val="22"/>
        </w:rPr>
      </w:pPr>
      <w:r w:rsidRPr="0097131E">
        <w:rPr>
          <w:rFonts w:asciiTheme="minorHAnsi" w:hAnsiTheme="minorHAnsi" w:cstheme="minorHAnsi"/>
          <w:color w:val="auto"/>
          <w:sz w:val="22"/>
          <w:szCs w:val="22"/>
        </w:rPr>
        <w:lastRenderedPageBreak/>
        <w:t xml:space="preserve"> The Contractor will also provide the </w:t>
      </w:r>
      <w:r w:rsidR="001E5D2D">
        <w:rPr>
          <w:rFonts w:asciiTheme="minorHAnsi" w:hAnsiTheme="minorHAnsi" w:cstheme="minorHAnsi"/>
          <w:color w:val="auto"/>
          <w:sz w:val="22"/>
          <w:szCs w:val="22"/>
        </w:rPr>
        <w:t>Client</w:t>
      </w:r>
      <w:r w:rsidRPr="0097131E">
        <w:rPr>
          <w:rFonts w:asciiTheme="minorHAnsi" w:hAnsiTheme="minorHAnsi" w:cstheme="minorHAnsi"/>
          <w:color w:val="auto"/>
          <w:sz w:val="22"/>
          <w:szCs w:val="22"/>
        </w:rPr>
        <w:t xml:space="preserve"> with the following Service Management Reports:</w:t>
      </w:r>
    </w:p>
    <w:p w14:paraId="21FD1E5E" w14:textId="77777777" w:rsidR="00AF73CC" w:rsidRPr="0097131E" w:rsidRDefault="00AF73CC" w:rsidP="00AF73CC">
      <w:pPr>
        <w:pStyle w:val="Default"/>
        <w:rPr>
          <w:rFonts w:asciiTheme="minorHAnsi" w:hAnsiTheme="minorHAnsi" w:cstheme="minorHAnsi"/>
          <w:color w:val="auto"/>
          <w:sz w:val="22"/>
          <w:szCs w:val="22"/>
        </w:rPr>
      </w:pPr>
    </w:p>
    <w:p w14:paraId="0682ADC1"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Numbers and breakdown of all students who avail of food. This report will be required monthly, based on data from each week in that month, and must include a system as to how any discrepancies that may occur are managed and communicated;</w:t>
      </w:r>
    </w:p>
    <w:p w14:paraId="5E508207"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Breakdown of cost charged in a Month and Quarterly.</w:t>
      </w:r>
    </w:p>
    <w:p w14:paraId="51993A3B"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Results of quality feedback reviews, undertaken by both the school and the successful Tenderer on a regular basis;</w:t>
      </w:r>
    </w:p>
    <w:p w14:paraId="0FDA8154" w14:textId="77777777" w:rsidR="00721BBA"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Measures being taken to facilitate food waste prevention (e.g. age-appropriate portion sizes), the appropriate segregation and disposal of food waste, rubbish, packaging, and recyclable materials;</w:t>
      </w:r>
    </w:p>
    <w:p w14:paraId="23FA081A" w14:textId="1FB8CE99" w:rsidR="00AF73CC" w:rsidRPr="00721BBA"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Efforts being made to incorporate organic ingredients;</w:t>
      </w:r>
    </w:p>
    <w:p w14:paraId="4A15839E" w14:textId="1E7DFFA4" w:rsidR="00AF73CC" w:rsidRPr="0097131E" w:rsidRDefault="00AF73CC" w:rsidP="00034298">
      <w:pPr>
        <w:numPr>
          <w:ilvl w:val="0"/>
          <w:numId w:val="44"/>
        </w:numPr>
        <w:suppressAutoHyphens/>
        <w:autoSpaceDN w:val="0"/>
        <w:ind w:hanging="360"/>
        <w:jc w:val="both"/>
        <w:textAlignment w:val="baseline"/>
        <w:rPr>
          <w:rFonts w:hAnsiTheme="minorHAnsi" w:cstheme="minorHAnsi"/>
          <w:lang w:eastAsia="en-GB"/>
        </w:rPr>
      </w:pPr>
      <w:r w:rsidRPr="0097131E">
        <w:rPr>
          <w:rFonts w:hAnsiTheme="minorHAnsi" w:cstheme="minorHAnsi"/>
          <w:lang w:eastAsia="en-GB"/>
        </w:rPr>
        <w:t xml:space="preserve">Any another report required by the </w:t>
      </w:r>
      <w:r w:rsidR="001E5D2D">
        <w:rPr>
          <w:rFonts w:hAnsiTheme="minorHAnsi" w:cstheme="minorHAnsi"/>
          <w:lang w:eastAsia="en-GB"/>
        </w:rPr>
        <w:t>Client</w:t>
      </w:r>
      <w:r w:rsidRPr="0097131E">
        <w:rPr>
          <w:rFonts w:hAnsiTheme="minorHAnsi" w:cstheme="minorHAnsi"/>
          <w:lang w:eastAsia="en-GB"/>
        </w:rPr>
        <w:t>.</w:t>
      </w:r>
    </w:p>
    <w:p w14:paraId="36672AC0" w14:textId="7E35A7B2" w:rsidR="00AF73CC" w:rsidRPr="0097131E" w:rsidRDefault="00AF73CC" w:rsidP="00AF73CC">
      <w:pPr>
        <w:pBdr>
          <w:top w:val="nil"/>
          <w:left w:val="nil"/>
          <w:bottom w:val="nil"/>
          <w:right w:val="nil"/>
          <w:between w:val="nil"/>
        </w:pBdr>
        <w:jc w:val="both"/>
        <w:rPr>
          <w:rFonts w:hAnsiTheme="minorHAnsi" w:cstheme="minorHAnsi"/>
          <w:lang w:eastAsia="en-GB"/>
        </w:rPr>
      </w:pPr>
      <w:r w:rsidRPr="0097131E">
        <w:rPr>
          <w:rFonts w:hAnsiTheme="minorHAnsi" w:cstheme="minorHAnsi"/>
          <w:lang w:eastAsia="en-GB"/>
        </w:rPr>
        <w:t xml:space="preserve">The format of such reporting and report timing will be agreed between the </w:t>
      </w:r>
      <w:r w:rsidR="001E5D2D">
        <w:rPr>
          <w:rFonts w:hAnsiTheme="minorHAnsi" w:cstheme="minorHAnsi"/>
          <w:lang w:eastAsia="en-GB"/>
        </w:rPr>
        <w:t>Client</w:t>
      </w:r>
      <w:r w:rsidRPr="0097131E">
        <w:rPr>
          <w:rFonts w:hAnsiTheme="minorHAnsi" w:cstheme="minorHAnsi"/>
          <w:lang w:eastAsia="en-GB"/>
        </w:rPr>
        <w:t xml:space="preserve"> and the Contractor.</w:t>
      </w:r>
      <w:r w:rsidR="00915155">
        <w:rPr>
          <w:rFonts w:hAnsiTheme="minorHAnsi" w:cstheme="minorHAnsi"/>
          <w:lang w:eastAsia="en-GB"/>
        </w:rPr>
        <w:t xml:space="preserve"> </w:t>
      </w:r>
      <w:r w:rsidRPr="0097131E">
        <w:rPr>
          <w:rFonts w:hAnsiTheme="minorHAnsi" w:cstheme="minorHAnsi"/>
          <w:lang w:eastAsia="en-GB"/>
        </w:rPr>
        <w:t xml:space="preserve">The reports will be submitted to the </w:t>
      </w:r>
      <w:r w:rsidR="001E5D2D">
        <w:rPr>
          <w:rFonts w:hAnsiTheme="minorHAnsi" w:cstheme="minorHAnsi"/>
          <w:lang w:eastAsia="en-GB"/>
        </w:rPr>
        <w:t>Client</w:t>
      </w:r>
      <w:r w:rsidRPr="0097131E">
        <w:rPr>
          <w:rFonts w:hAnsiTheme="minorHAnsi" w:cstheme="minorHAnsi"/>
          <w:lang w:eastAsia="en-GB"/>
        </w:rPr>
        <w:t xml:space="preserve"> within 10 (ten) working days of the end of the agreed period(s) and will show the required detail for the period(s), together with cumulative, year-to-date statistics. The </w:t>
      </w:r>
      <w:r w:rsidR="001E5D2D">
        <w:rPr>
          <w:rFonts w:hAnsiTheme="minorHAnsi" w:cstheme="minorHAnsi"/>
          <w:lang w:eastAsia="en-GB"/>
        </w:rPr>
        <w:t>Client</w:t>
      </w:r>
      <w:r w:rsidRPr="0097131E">
        <w:rPr>
          <w:rFonts w:hAnsiTheme="minorHAnsi" w:cstheme="minorHAnsi"/>
          <w:lang w:eastAsia="en-GB"/>
        </w:rPr>
        <w:t xml:space="preserve"> reserves the right to amend the scope and detail of management information required during the Term of the Services Contract.</w:t>
      </w:r>
    </w:p>
    <w:p w14:paraId="6F7A0421" w14:textId="5DB5F9F4" w:rsidR="00AF73CC" w:rsidRDefault="00AF73CC" w:rsidP="00AF73CC">
      <w:pPr>
        <w:shd w:val="clear" w:color="auto" w:fill="FFFFFF" w:themeFill="background1"/>
        <w:jc w:val="both"/>
        <w:rPr>
          <w:rFonts w:hAnsiTheme="minorHAnsi" w:cstheme="minorHAnsi"/>
          <w:lang w:eastAsia="en-GB"/>
        </w:rPr>
      </w:pPr>
      <w:r w:rsidRPr="0097131E">
        <w:rPr>
          <w:rFonts w:hAnsiTheme="minorHAnsi" w:cstheme="minorHAnsi"/>
          <w:lang w:eastAsia="en-GB"/>
        </w:rPr>
        <w:t>Information is required to be recorded on an individual student basis. Orders are made on an individual student basis so the information (which students accessed/didn't access each of the school meals) should be easily retrieved. It is preferable that information is to be provided in electronic format, and in a manner that can be accessed/interpreted easily by the school, e.g., a dashboard type system with menu options.</w:t>
      </w:r>
    </w:p>
    <w:p w14:paraId="579537DD" w14:textId="5ADA919F" w:rsidR="007712DD" w:rsidRPr="00514373" w:rsidRDefault="007712DD" w:rsidP="00EE6D3D">
      <w:pPr>
        <w:rPr>
          <w:szCs w:val="22"/>
        </w:rPr>
      </w:pPr>
    </w:p>
    <w:p w14:paraId="128CEC16" w14:textId="77777777" w:rsidR="007712DD" w:rsidRDefault="007712DD" w:rsidP="00EE6D3D">
      <w:pPr>
        <w:rPr>
          <w:szCs w:val="22"/>
        </w:rPr>
      </w:pPr>
    </w:p>
    <w:p w14:paraId="3AD93C8B" w14:textId="77777777" w:rsidR="00476B0F" w:rsidRDefault="00476B0F" w:rsidP="00EE6D3D">
      <w:pPr>
        <w:rPr>
          <w:szCs w:val="22"/>
        </w:rPr>
      </w:pPr>
    </w:p>
    <w:p w14:paraId="5145188F" w14:textId="77777777" w:rsidR="00476B0F" w:rsidRDefault="00476B0F" w:rsidP="00EE6D3D">
      <w:pPr>
        <w:rPr>
          <w:szCs w:val="22"/>
        </w:rPr>
      </w:pPr>
    </w:p>
    <w:p w14:paraId="477F95C9" w14:textId="77777777" w:rsidR="00476B0F" w:rsidRPr="00514373" w:rsidRDefault="00476B0F" w:rsidP="00EE6D3D">
      <w:pPr>
        <w:rPr>
          <w:szCs w:val="22"/>
        </w:rPr>
      </w:pPr>
    </w:p>
    <w:p w14:paraId="2CF7A8AE" w14:textId="77777777" w:rsidR="00476B0F" w:rsidRPr="00476B0F" w:rsidRDefault="006A7016" w:rsidP="00476B0F">
      <w:pPr>
        <w:pageBreakBefore/>
        <w:pBdr>
          <w:bottom w:val="single" w:sz="18" w:space="1" w:color="333399"/>
        </w:pBdr>
        <w:tabs>
          <w:tab w:val="left" w:pos="397"/>
          <w:tab w:val="left" w:pos="907"/>
          <w:tab w:val="left" w:pos="1134"/>
        </w:tabs>
        <w:jc w:val="both"/>
        <w:outlineLvl w:val="0"/>
        <w:rPr>
          <w:b/>
          <w:color w:val="333399"/>
          <w:sz w:val="32"/>
          <w:szCs w:val="32"/>
          <w:lang w:val="en-US"/>
        </w:rPr>
      </w:pPr>
      <w:r w:rsidRPr="00476B0F">
        <w:rPr>
          <w:b/>
          <w:color w:val="333399"/>
          <w:sz w:val="32"/>
          <w:szCs w:val="32"/>
          <w:lang w:val="en-US"/>
        </w:rPr>
        <w:lastRenderedPageBreak/>
        <w:t>Schedule E:</w:t>
      </w:r>
      <w:r w:rsidR="00440C1E" w:rsidRPr="00476B0F">
        <w:rPr>
          <w:b/>
          <w:color w:val="333399"/>
          <w:sz w:val="32"/>
          <w:szCs w:val="32"/>
          <w:lang w:val="en-US"/>
        </w:rPr>
        <w:t xml:space="preserve"> </w:t>
      </w:r>
      <w:r w:rsidRPr="00476B0F">
        <w:rPr>
          <w:b/>
          <w:color w:val="333399"/>
          <w:sz w:val="32"/>
          <w:szCs w:val="32"/>
          <w:lang w:val="en-US"/>
        </w:rPr>
        <w:t xml:space="preserve">Data </w:t>
      </w:r>
      <w:r w:rsidR="00783C22" w:rsidRPr="00476B0F">
        <w:rPr>
          <w:b/>
          <w:color w:val="333399"/>
          <w:sz w:val="32"/>
          <w:szCs w:val="32"/>
          <w:lang w:val="en-US"/>
        </w:rPr>
        <w:t>Processing</w:t>
      </w:r>
      <w:r w:rsidR="00700950" w:rsidRPr="00476B0F">
        <w:rPr>
          <w:b/>
          <w:color w:val="333399"/>
          <w:sz w:val="32"/>
          <w:szCs w:val="32"/>
          <w:lang w:val="en-US"/>
        </w:rPr>
        <w:t xml:space="preserve"> Agreement</w:t>
      </w:r>
    </w:p>
    <w:p w14:paraId="45081126" w14:textId="3CC6AD6B" w:rsidR="00BF4019" w:rsidRPr="00476B0F" w:rsidRDefault="00A14153" w:rsidP="00476B0F">
      <w:r w:rsidRPr="00476B0F">
        <w:rPr>
          <w:highlight w:val="yellow"/>
        </w:rPr>
        <w:t>Insert executed DPA</w:t>
      </w:r>
      <w:r w:rsidR="009A0C36" w:rsidRPr="00476B0F">
        <w:rPr>
          <w:highlight w:val="yellow"/>
        </w:rPr>
        <w:t xml:space="preserve"> at contract stage</w:t>
      </w:r>
      <w:r w:rsidR="00630721" w:rsidRPr="00476B0F">
        <w:rPr>
          <w:highlight w:val="yellow"/>
        </w:rPr>
        <w:t>.</w:t>
      </w:r>
    </w:p>
    <w:p w14:paraId="624357BF" w14:textId="77777777" w:rsidR="00AC325C" w:rsidRDefault="00AC325C">
      <w:pPr>
        <w:rPr>
          <w:szCs w:val="22"/>
          <w:lang w:val="en-US"/>
        </w:rPr>
      </w:pPr>
    </w:p>
    <w:p w14:paraId="688D02DC" w14:textId="77777777" w:rsidR="00AC325C" w:rsidRDefault="00AC325C">
      <w:pPr>
        <w:rPr>
          <w:szCs w:val="22"/>
          <w:lang w:val="en-US"/>
        </w:rPr>
      </w:pPr>
    </w:p>
    <w:p w14:paraId="7B6C56D0" w14:textId="77777777" w:rsidR="00AC325C" w:rsidRDefault="00AC325C">
      <w:pPr>
        <w:rPr>
          <w:szCs w:val="22"/>
          <w:lang w:val="en-US"/>
        </w:rPr>
      </w:pPr>
    </w:p>
    <w:p w14:paraId="15731DF9" w14:textId="77777777" w:rsidR="00AC325C" w:rsidRDefault="00AC325C">
      <w:pPr>
        <w:rPr>
          <w:szCs w:val="22"/>
          <w:lang w:val="en-US"/>
        </w:rPr>
      </w:pPr>
    </w:p>
    <w:p w14:paraId="5E9E69BF" w14:textId="77777777" w:rsidR="00AC325C" w:rsidRDefault="00AC325C">
      <w:pPr>
        <w:rPr>
          <w:szCs w:val="22"/>
          <w:lang w:val="en-US"/>
        </w:rPr>
      </w:pPr>
    </w:p>
    <w:p w14:paraId="37F05280" w14:textId="77777777" w:rsidR="00AC325C" w:rsidRDefault="00AC325C">
      <w:pPr>
        <w:rPr>
          <w:szCs w:val="22"/>
          <w:lang w:val="en-US"/>
        </w:rPr>
      </w:pPr>
    </w:p>
    <w:p w14:paraId="3A5E455A" w14:textId="77777777" w:rsidR="00AC325C" w:rsidRDefault="00AC325C">
      <w:pPr>
        <w:rPr>
          <w:szCs w:val="22"/>
          <w:lang w:val="en-US"/>
        </w:rPr>
      </w:pPr>
    </w:p>
    <w:p w14:paraId="42499D03" w14:textId="77777777" w:rsidR="00AC325C" w:rsidRDefault="00AC325C">
      <w:pPr>
        <w:rPr>
          <w:szCs w:val="22"/>
          <w:lang w:val="en-US"/>
        </w:rPr>
      </w:pPr>
    </w:p>
    <w:p w14:paraId="724CC2BF" w14:textId="77777777" w:rsidR="00AC325C" w:rsidRDefault="00AC325C">
      <w:pPr>
        <w:rPr>
          <w:szCs w:val="22"/>
          <w:lang w:val="en-US"/>
        </w:rPr>
      </w:pPr>
    </w:p>
    <w:p w14:paraId="4EC7C2B0" w14:textId="77777777" w:rsidR="00AC325C" w:rsidRDefault="00AC325C">
      <w:pPr>
        <w:rPr>
          <w:szCs w:val="22"/>
          <w:lang w:val="en-US"/>
        </w:rPr>
      </w:pPr>
    </w:p>
    <w:p w14:paraId="5E730525" w14:textId="77777777" w:rsidR="00AC325C" w:rsidRDefault="00AC325C">
      <w:pPr>
        <w:rPr>
          <w:szCs w:val="22"/>
          <w:lang w:val="en-US"/>
        </w:rPr>
      </w:pPr>
    </w:p>
    <w:p w14:paraId="7AA74F9C" w14:textId="77777777" w:rsidR="00AC325C" w:rsidRDefault="00AC325C">
      <w:pPr>
        <w:rPr>
          <w:szCs w:val="22"/>
          <w:lang w:val="en-US"/>
        </w:rPr>
      </w:pPr>
    </w:p>
    <w:p w14:paraId="1E7B2AF9" w14:textId="77777777" w:rsidR="00AC325C" w:rsidRDefault="00AC325C">
      <w:pPr>
        <w:rPr>
          <w:szCs w:val="22"/>
          <w:lang w:val="en-US"/>
        </w:rPr>
      </w:pPr>
    </w:p>
    <w:p w14:paraId="1E24553C" w14:textId="77777777" w:rsidR="00AC325C" w:rsidRDefault="00AC325C">
      <w:pPr>
        <w:rPr>
          <w:szCs w:val="22"/>
          <w:lang w:val="en-US"/>
        </w:rPr>
      </w:pPr>
    </w:p>
    <w:p w14:paraId="176BA0B8" w14:textId="77777777" w:rsidR="00AC325C" w:rsidRDefault="00AC325C">
      <w:pPr>
        <w:rPr>
          <w:szCs w:val="22"/>
          <w:lang w:val="en-US"/>
        </w:rPr>
      </w:pPr>
    </w:p>
    <w:p w14:paraId="2CA51F1E" w14:textId="77777777" w:rsidR="00AC325C" w:rsidRDefault="00AC325C">
      <w:pPr>
        <w:rPr>
          <w:szCs w:val="22"/>
          <w:lang w:val="en-US"/>
        </w:rPr>
      </w:pPr>
    </w:p>
    <w:p w14:paraId="16935B6D" w14:textId="77777777" w:rsidR="00AC325C" w:rsidRDefault="00AC325C">
      <w:pPr>
        <w:rPr>
          <w:szCs w:val="22"/>
          <w:lang w:val="en-US"/>
        </w:rPr>
      </w:pPr>
    </w:p>
    <w:p w14:paraId="2E7CCF6F" w14:textId="77777777" w:rsidR="00AC325C" w:rsidRDefault="00AC325C">
      <w:pPr>
        <w:rPr>
          <w:szCs w:val="22"/>
          <w:lang w:val="en-US"/>
        </w:rPr>
      </w:pPr>
    </w:p>
    <w:p w14:paraId="6B86E9FA" w14:textId="77777777" w:rsidR="00AC325C" w:rsidRDefault="00AC325C">
      <w:pPr>
        <w:rPr>
          <w:szCs w:val="22"/>
          <w:lang w:val="en-US"/>
        </w:rPr>
      </w:pPr>
    </w:p>
    <w:p w14:paraId="5843E0D2" w14:textId="77777777" w:rsidR="00AC325C" w:rsidRDefault="00AC325C">
      <w:pPr>
        <w:rPr>
          <w:szCs w:val="22"/>
          <w:lang w:val="en-US"/>
        </w:rPr>
      </w:pPr>
    </w:p>
    <w:p w14:paraId="1B69667A" w14:textId="77777777" w:rsidR="00AC325C" w:rsidRDefault="00AC325C">
      <w:pPr>
        <w:rPr>
          <w:szCs w:val="22"/>
          <w:lang w:val="en-US"/>
        </w:rPr>
      </w:pPr>
    </w:p>
    <w:p w14:paraId="01446BB0" w14:textId="77777777" w:rsidR="00AC325C" w:rsidRDefault="00AC325C">
      <w:pPr>
        <w:rPr>
          <w:szCs w:val="22"/>
          <w:lang w:val="en-US"/>
        </w:rPr>
      </w:pPr>
    </w:p>
    <w:p w14:paraId="1ACC4A36" w14:textId="77777777" w:rsidR="00AC325C" w:rsidRDefault="00AC325C">
      <w:pPr>
        <w:rPr>
          <w:szCs w:val="22"/>
          <w:lang w:val="en-US"/>
        </w:rPr>
      </w:pPr>
    </w:p>
    <w:p w14:paraId="1C607107" w14:textId="77777777" w:rsidR="00AC325C" w:rsidRDefault="00AC325C">
      <w:pPr>
        <w:rPr>
          <w:szCs w:val="22"/>
          <w:lang w:val="en-US"/>
        </w:rPr>
      </w:pPr>
    </w:p>
    <w:p w14:paraId="47EAD9DD" w14:textId="77777777" w:rsidR="00AC325C" w:rsidRDefault="00AC325C">
      <w:pPr>
        <w:rPr>
          <w:szCs w:val="22"/>
          <w:lang w:val="en-US"/>
        </w:rPr>
      </w:pPr>
    </w:p>
    <w:p w14:paraId="0BDDF0F1" w14:textId="77777777" w:rsidR="00AC325C" w:rsidRDefault="00AC325C">
      <w:pPr>
        <w:rPr>
          <w:szCs w:val="22"/>
          <w:lang w:val="en-US"/>
        </w:rPr>
      </w:pPr>
    </w:p>
    <w:p w14:paraId="76EDB374" w14:textId="77777777" w:rsidR="00AC325C" w:rsidRDefault="00AC325C">
      <w:pPr>
        <w:rPr>
          <w:szCs w:val="22"/>
          <w:lang w:val="en-US"/>
        </w:rPr>
      </w:pPr>
    </w:p>
    <w:p w14:paraId="0F53CABD" w14:textId="77777777" w:rsidR="00AC325C" w:rsidRDefault="00AC325C">
      <w:pPr>
        <w:rPr>
          <w:szCs w:val="22"/>
          <w:lang w:val="en-US"/>
        </w:rPr>
      </w:pPr>
    </w:p>
    <w:p w14:paraId="2C1089A5" w14:textId="77777777" w:rsidR="00AC325C" w:rsidRDefault="00AC325C">
      <w:pPr>
        <w:rPr>
          <w:szCs w:val="22"/>
          <w:lang w:val="en-US"/>
        </w:rPr>
      </w:pPr>
    </w:p>
    <w:p w14:paraId="0A52AFE6" w14:textId="77777777" w:rsidR="00476B0F" w:rsidRPr="00602DF5" w:rsidRDefault="00AC325C"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r w:rsidRPr="00602DF5">
        <w:rPr>
          <w:b/>
          <w:color w:val="333399"/>
          <w:sz w:val="32"/>
          <w:szCs w:val="32"/>
          <w:lang w:val="en-US"/>
        </w:rPr>
        <w:lastRenderedPageBreak/>
        <w:t>Schedule F:</w:t>
      </w:r>
      <w:r w:rsidR="00630721" w:rsidRPr="00602DF5">
        <w:rPr>
          <w:b/>
          <w:color w:val="333399"/>
          <w:sz w:val="32"/>
          <w:szCs w:val="32"/>
          <w:lang w:val="en-US"/>
        </w:rPr>
        <w:t xml:space="preserve"> </w:t>
      </w:r>
      <w:r w:rsidRPr="00602DF5">
        <w:rPr>
          <w:b/>
          <w:color w:val="333399"/>
          <w:sz w:val="32"/>
          <w:szCs w:val="32"/>
          <w:lang w:val="en-US"/>
        </w:rPr>
        <w:t>List of Schools Catering Equipment</w:t>
      </w:r>
    </w:p>
    <w:p w14:paraId="3DDD05D8" w14:textId="3C519AB6" w:rsidR="00187600" w:rsidRDefault="00187600" w:rsidP="00187600">
      <w:pPr>
        <w:rPr>
          <w:szCs w:val="22"/>
          <w:lang w:val="en-US"/>
        </w:rPr>
      </w:pPr>
      <w:r>
        <w:rPr>
          <w:szCs w:val="22"/>
          <w:highlight w:val="yellow"/>
          <w:lang w:val="en-US"/>
        </w:rPr>
        <w:t xml:space="preserve"> “Not Applicable”</w:t>
      </w:r>
      <w:r w:rsidRPr="009A0C36">
        <w:rPr>
          <w:szCs w:val="22"/>
          <w:highlight w:val="yellow"/>
          <w:lang w:val="en-US"/>
        </w:rPr>
        <w:t>.</w:t>
      </w:r>
    </w:p>
    <w:p w14:paraId="34EFF0B7" w14:textId="77777777" w:rsidR="00476B0F" w:rsidRDefault="00476B0F" w:rsidP="00476B0F"/>
    <w:p w14:paraId="7BB1EB80" w14:textId="21E9B84B" w:rsidR="003C0FB1" w:rsidRPr="00AC325C" w:rsidRDefault="003C0FB1"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bookmarkStart w:id="45" w:name="_Hlk202444767"/>
      <w:r w:rsidRPr="00AC325C">
        <w:rPr>
          <w:b/>
          <w:color w:val="333399"/>
          <w:sz w:val="32"/>
          <w:szCs w:val="32"/>
          <w:lang w:val="en-US"/>
        </w:rPr>
        <w:lastRenderedPageBreak/>
        <w:t xml:space="preserve">Appendix </w:t>
      </w:r>
      <w:r w:rsidR="00DF26D3" w:rsidRPr="00AC325C">
        <w:rPr>
          <w:b/>
          <w:color w:val="333399"/>
          <w:sz w:val="32"/>
          <w:szCs w:val="32"/>
          <w:lang w:val="en-US"/>
        </w:rPr>
        <w:t>6</w:t>
      </w:r>
      <w:r w:rsidRPr="00AC325C">
        <w:rPr>
          <w:b/>
          <w:color w:val="333399"/>
          <w:sz w:val="32"/>
          <w:szCs w:val="32"/>
          <w:lang w:val="en-US"/>
        </w:rPr>
        <w:t>:</w:t>
      </w:r>
      <w:r w:rsidR="00DA6804" w:rsidRPr="00AC325C">
        <w:rPr>
          <w:b/>
          <w:color w:val="333399"/>
          <w:sz w:val="32"/>
          <w:szCs w:val="32"/>
          <w:lang w:val="en-US"/>
        </w:rPr>
        <w:t xml:space="preserve"> </w:t>
      </w:r>
      <w:r w:rsidRPr="00AC325C">
        <w:rPr>
          <w:b/>
          <w:color w:val="333399"/>
          <w:sz w:val="32"/>
          <w:szCs w:val="32"/>
          <w:lang w:val="en-US"/>
        </w:rPr>
        <w:t>Confidentiality Agreement</w:t>
      </w:r>
    </w:p>
    <w:sdt>
      <w:sdtPr>
        <w:rPr>
          <w:color w:val="FF0000"/>
          <w:szCs w:val="22"/>
          <w:highlight w:val="cyan"/>
        </w:rPr>
        <w:id w:val="923306803"/>
        <w:placeholder>
          <w:docPart w:val="9FA0F2366C0E4E358004E90B0C88D159"/>
        </w:placeholder>
      </w:sdtPr>
      <w:sdtContent>
        <w:sdt>
          <w:sdtPr>
            <w:rPr>
              <w:color w:val="FF0000"/>
              <w:szCs w:val="22"/>
              <w:highlight w:val="cyan"/>
            </w:rPr>
            <w:id w:val="1899244634"/>
            <w:placeholder>
              <w:docPart w:val="9159A25A66F743BB8693B50BEFB61ED9"/>
            </w:placeholder>
          </w:sdtPr>
          <w:sdtContent>
            <w:p w14:paraId="73A498F0" w14:textId="77777777" w:rsidR="005635BE" w:rsidRPr="00BE4EBF" w:rsidRDefault="005635BE" w:rsidP="00220BB7">
              <w:pPr>
                <w:rPr>
                  <w:szCs w:val="22"/>
                </w:rPr>
              </w:pPr>
              <w:r w:rsidRPr="00BE4EBF">
                <w:rPr>
                  <w:szCs w:val="22"/>
                </w:rPr>
                <w:t xml:space="preserve">THIS AGREEMENT is made on the </w:t>
              </w:r>
              <w:r w:rsidRPr="00BE4EBF">
                <w:rPr>
                  <w:szCs w:val="22"/>
                </w:rPr>
                <w:fldChar w:fldCharType="begin">
                  <w:ffData>
                    <w:name w:val="Text146"/>
                    <w:enabled/>
                    <w:calcOnExit w:val="0"/>
                    <w:textInput>
                      <w:default w:val="[date]"/>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[date]</w:t>
              </w:r>
              <w:r w:rsidRPr="00BE4EBF">
                <w:rPr>
                  <w:szCs w:val="22"/>
                </w:rPr>
                <w:fldChar w:fldCharType="end"/>
              </w:r>
              <w:r w:rsidRPr="00BE4EBF">
                <w:rPr>
                  <w:szCs w:val="22"/>
                </w:rPr>
                <w:t xml:space="preserve"> day of </w:t>
              </w:r>
              <w:r w:rsidRPr="00BE4EBF">
                <w:rPr>
                  <w:szCs w:val="22"/>
                </w:rPr>
                <w:fldChar w:fldCharType="begin">
                  <w:ffData>
                    <w:name w:val="Text147"/>
                    <w:enabled/>
                    <w:calcOnExit w:val="0"/>
                    <w:textInput>
                      <w:default w:val="[month]"/>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[month]</w:t>
              </w:r>
              <w:r w:rsidRPr="00BE4EBF">
                <w:rPr>
                  <w:szCs w:val="22"/>
                </w:rPr>
                <w:fldChar w:fldCharType="end"/>
              </w:r>
              <w:r w:rsidRPr="00BE4EBF">
                <w:rPr>
                  <w:szCs w:val="22"/>
                </w:rPr>
                <w:t xml:space="preserve"> 20 </w:t>
              </w:r>
              <w:r w:rsidRPr="00BE4EBF">
                <w:rPr>
                  <w:szCs w:val="22"/>
                </w:rPr>
                <w:fldChar w:fldCharType="begin">
                  <w:ffData>
                    <w:name w:val="Text148"/>
                    <w:enabled/>
                    <w:calcOnExit w:val="0"/>
                    <w:textInput>
                      <w:default w:val="[year]"/>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[year]</w:t>
              </w:r>
              <w:r w:rsidRPr="00BE4EBF">
                <w:rPr>
                  <w:szCs w:val="22"/>
                </w:rPr>
                <w:fldChar w:fldCharType="end"/>
              </w:r>
              <w:r w:rsidRPr="00BE4EBF">
                <w:rPr>
                  <w:szCs w:val="22"/>
                </w:rPr>
                <w:t xml:space="preserve"> BETWEEN:</w:t>
              </w:r>
            </w:p>
            <w:p w14:paraId="0C8C30BE" w14:textId="77777777" w:rsidR="005635BE" w:rsidRPr="00BE4EBF" w:rsidRDefault="005635BE" w:rsidP="00220BB7">
              <w:pPr>
                <w:rPr>
                  <w:szCs w:val="22"/>
                </w:rPr>
              </w:pPr>
              <w:r w:rsidRPr="00BE4EBF">
                <w:rPr>
                  <w:szCs w:val="22"/>
                </w:rPr>
                <w:t xml:space="preserve">The </w:t>
              </w:r>
              <w:r w:rsidRPr="00BE4EBF">
                <w:rPr>
                  <w:szCs w:val="22"/>
                </w:rPr>
                <w:fldChar w:fldCharType="begin">
                  <w:ffData>
                    <w:name w:val="Text149"/>
                    <w:enabled/>
                    <w:calcOnExit w:val="0"/>
                    <w:textInput>
                      <w:default w:val="[insert address]"/>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[insert name of Contracting Authority]</w:t>
              </w:r>
              <w:r w:rsidRPr="00BE4EBF">
                <w:rPr>
                  <w:szCs w:val="22"/>
                </w:rPr>
                <w:fldChar w:fldCharType="end"/>
              </w:r>
              <w:r w:rsidRPr="00BE4EBF">
                <w:rPr>
                  <w:szCs w:val="22"/>
                </w:rPr>
                <w:t xml:space="preserve">, of </w:t>
              </w:r>
              <w:r w:rsidRPr="00BE4EBF">
                <w:rPr>
                  <w:szCs w:val="22"/>
                </w:rPr>
                <w:fldChar w:fldCharType="begin">
                  <w:ffData>
                    <w:name w:val="Text149"/>
                    <w:enabled/>
                    <w:calcOnExit w:val="0"/>
                    <w:textInput>
                      <w:default w:val="[insert address]"/>
                    </w:textInput>
                  </w:ffData>
                </w:fldChar>
              </w:r>
              <w:bookmarkStart w:id="46" w:name="Text149"/>
              <w:r w:rsidRPr="00BE4EBF">
                <w:rPr>
                  <w:szCs w:val="22"/>
                </w:rPr>
                <w:instrText xml:space="preserve"> FORMTEXT </w:instrText>
              </w:r>
              <w:r w:rsidRPr="00BE4EBF">
                <w:rPr>
                  <w:szCs w:val="22"/>
                </w:rPr>
              </w:r>
              <w:r w:rsidRPr="00BE4EBF">
                <w:rPr>
                  <w:szCs w:val="22"/>
                </w:rPr>
                <w:fldChar w:fldCharType="separate"/>
              </w:r>
              <w:r w:rsidRPr="00BE4EBF">
                <w:rPr>
                  <w:noProof/>
                  <w:szCs w:val="22"/>
                </w:rPr>
                <w:t>[insert address]</w:t>
              </w:r>
              <w:r w:rsidRPr="00BE4EBF">
                <w:rPr>
                  <w:szCs w:val="22"/>
                </w:rPr>
                <w:fldChar w:fldCharType="end"/>
              </w:r>
              <w:bookmarkEnd w:id="46"/>
              <w:r w:rsidRPr="00BE4EBF">
                <w:rPr>
                  <w:szCs w:val="22"/>
                </w:rPr>
                <w:t xml:space="preserve"> (hereinafter “the Contracting Authority”) of the one part; </w:t>
              </w:r>
              <w:r w:rsidRPr="00BE4EBF">
                <w:rPr>
                  <w:szCs w:val="22"/>
                </w:rPr>
                <w:br/>
                <w:t>and</w:t>
              </w:r>
            </w:p>
            <w:p w14:paraId="79369EBE" w14:textId="77777777" w:rsidR="005635BE" w:rsidRPr="00BE4EBF" w:rsidRDefault="005635BE">
              <w:pPr>
                <w:rPr>
                  <w:szCs w:val="22"/>
                </w:rPr>
              </w:pPr>
              <w:r w:rsidRPr="00BE4EBF">
                <w:rPr>
                  <w:szCs w:val="22"/>
                </w:rPr>
                <w:fldChar w:fldCharType="begin">
                  <w:ffData>
                    <w:name w:val="Text155"/>
                    <w:enabled/>
                    <w:calcOnExit w:val="0"/>
                    <w:textInput>
                      <w:default w:val="[Contractor’s legal name: to be completed on signing.], of [address: to be completed on signing.]"/>
                    </w:textInput>
                  </w:ffData>
                </w:fldChar>
              </w:r>
              <w:bookmarkStart w:id="47" w:name="Text155"/>
              <w:r w:rsidRPr="00BE4EBF">
                <w:rPr>
                  <w:szCs w:val="22"/>
                </w:rPr>
                <w:instrText xml:space="preserve"> FORMTEXT </w:instrText>
              </w:r>
              <w:r w:rsidRPr="00BE4EBF">
                <w:rPr>
                  <w:szCs w:val="22"/>
                </w:rPr>
              </w:r>
              <w:r w:rsidRPr="00BE4EBF">
                <w:rPr>
                  <w:szCs w:val="22"/>
                </w:rPr>
                <w:fldChar w:fldCharType="separate"/>
              </w:r>
              <w:r w:rsidRPr="00BE4EBF">
                <w:rPr>
                  <w:noProof/>
                  <w:szCs w:val="22"/>
                </w:rPr>
                <w:t>[Contractor’s legal name: to be completed on signing.], of [address: to be completed on signing.]</w:t>
              </w:r>
              <w:r w:rsidRPr="00BE4EBF">
                <w:rPr>
                  <w:szCs w:val="22"/>
                </w:rPr>
                <w:fldChar w:fldCharType="end"/>
              </w:r>
              <w:bookmarkEnd w:id="47"/>
              <w:r w:rsidRPr="00BE4EBF">
                <w:rPr>
                  <w:szCs w:val="22"/>
                </w:rPr>
                <w:t xml:space="preserve"> (hereinafter called “the Contractor”) of the other part.</w:t>
              </w:r>
            </w:p>
            <w:p w14:paraId="3F74E84B" w14:textId="4024DE54" w:rsidR="005635BE" w:rsidRPr="00BE4EBF" w:rsidRDefault="005635BE">
              <w:pPr>
                <w:keepLines/>
                <w:jc w:val="both"/>
                <w:rPr>
                  <w:b/>
                  <w:szCs w:val="22"/>
                </w:rPr>
              </w:pPr>
              <w:r w:rsidRPr="00BE4EBF">
                <w:rPr>
                  <w:b/>
                  <w:szCs w:val="22"/>
                </w:rPr>
                <w:t>WHEREAS</w:t>
              </w:r>
              <w:r w:rsidR="00F82458">
                <w:rPr>
                  <w:b/>
                  <w:szCs w:val="22"/>
                </w:rPr>
                <w:t>:</w:t>
              </w:r>
              <w:r w:rsidRPr="00BE4EBF">
                <w:rPr>
                  <w:b/>
                  <w:szCs w:val="22"/>
                </w:rPr>
                <w:t xml:space="preserve"> </w:t>
              </w:r>
            </w:p>
            <w:tbl>
              <w:tblPr>
                <w:tblW w:w="0" w:type="auto"/>
                <w:tblLook w:val="01E0" w:firstRow="1" w:lastRow="1" w:firstColumn="1" w:lastColumn="1" w:noHBand="0" w:noVBand="0"/>
              </w:tblPr>
              <w:tblGrid>
                <w:gridCol w:w="762"/>
                <w:gridCol w:w="8309"/>
              </w:tblGrid>
              <w:tr w:rsidR="005635BE" w:rsidRPr="00BE4EBF" w14:paraId="0AD4C5B4" w14:textId="77777777" w:rsidTr="00757561">
                <w:tc>
                  <w:tcPr>
                    <w:tcW w:w="828" w:type="dxa"/>
                  </w:tcPr>
                  <w:p w14:paraId="03005619" w14:textId="77777777" w:rsidR="005635BE" w:rsidRPr="004A02A7" w:rsidRDefault="005635BE">
                    <w:pPr>
                      <w:jc w:val="both"/>
                      <w:rPr>
                        <w:color w:val="0000FF"/>
                        <w:szCs w:val="22"/>
                      </w:rPr>
                    </w:pPr>
                    <w:r w:rsidRPr="004A02A7">
                      <w:rPr>
                        <w:color w:val="0000FF"/>
                        <w:szCs w:val="22"/>
                      </w:rPr>
                      <w:t>A.</w:t>
                    </w:r>
                  </w:p>
                </w:tc>
                <w:tc>
                  <w:tcPr>
                    <w:tcW w:w="9540" w:type="dxa"/>
                  </w:tcPr>
                  <w:p w14:paraId="3EF3B02F" w14:textId="4034EC7F" w:rsidR="005635BE" w:rsidRPr="00BE4EBF" w:rsidRDefault="005635BE">
                    <w:pPr>
                      <w:jc w:val="both"/>
                      <w:rPr>
                        <w:szCs w:val="22"/>
                      </w:rPr>
                    </w:pPr>
                    <w:r w:rsidRPr="00BE4EBF">
                      <w:rPr>
                        <w:szCs w:val="22"/>
                      </w:rPr>
                      <w:t xml:space="preserve">By </w:t>
                    </w:r>
                    <w:r w:rsidR="00EE5E56">
                      <w:rPr>
                        <w:szCs w:val="22"/>
                      </w:rPr>
                      <w:t>Call</w:t>
                    </w:r>
                    <w:r w:rsidRPr="00BE4EBF">
                      <w:rPr>
                        <w:szCs w:val="22"/>
                      </w:rPr>
                      <w:t xml:space="preserve"> for Tenders dated </w:t>
                    </w:r>
                    <w:r w:rsidRPr="00BE4EBF">
                      <w:rPr>
                        <w:szCs w:val="22"/>
                      </w:rPr>
                      <w:fldChar w:fldCharType="begin">
                        <w:ffData>
                          <w:name w:val="Text150"/>
                          <w:enabled/>
                          <w:calcOnExit w:val="0"/>
                          <w:textInput>
                            <w:default w:val="[insert date]"/>
                          </w:textInput>
                        </w:ffData>
                      </w:fldChar>
                    </w:r>
                    <w:bookmarkStart w:id="48" w:name="Text150"/>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w:t>
                    </w:r>
                    <w:r w:rsidRPr="00BE4EBF">
                      <w:rPr>
                        <w:szCs w:val="22"/>
                      </w:rPr>
                      <w:fldChar w:fldCharType="end"/>
                    </w:r>
                    <w:bookmarkEnd w:id="48"/>
                    <w:r w:rsidRPr="00BE4EBF">
                      <w:rPr>
                        <w:szCs w:val="22"/>
                      </w:rPr>
                      <w:t xml:space="preserve"> entitled </w:t>
                    </w:r>
                    <w:r w:rsidRPr="00BE4EBF">
                      <w:rPr>
                        <w:szCs w:val="22"/>
                      </w:rPr>
                      <w:fldChar w:fldCharType="begin">
                        <w:ffData>
                          <w:name w:val="Text151"/>
                          <w:enabled/>
                          <w:calcOnExit w:val="0"/>
                          <w:textInput>
                            <w:default w:val="[insert title]"/>
                          </w:textInput>
                        </w:ffData>
                      </w:fldChar>
                    </w:r>
                    <w:bookmarkStart w:id="49" w:name="Text151"/>
                    <w:r w:rsidRPr="00BE4EBF">
                      <w:rPr>
                        <w:szCs w:val="22"/>
                      </w:rPr>
                      <w:instrText xml:space="preserve"> FORMTEXT </w:instrText>
                    </w:r>
                    <w:r w:rsidRPr="00BE4EBF">
                      <w:rPr>
                        <w:szCs w:val="22"/>
                      </w:rPr>
                    </w:r>
                    <w:r w:rsidRPr="00BE4EBF">
                      <w:rPr>
                        <w:szCs w:val="22"/>
                      </w:rPr>
                      <w:fldChar w:fldCharType="separate"/>
                    </w:r>
                    <w:r w:rsidRPr="00BE4EBF">
                      <w:rPr>
                        <w:noProof/>
                        <w:szCs w:val="22"/>
                      </w:rPr>
                      <w:t>[insert title]</w:t>
                    </w:r>
                    <w:r w:rsidRPr="00BE4EBF">
                      <w:rPr>
                        <w:szCs w:val="22"/>
                      </w:rPr>
                      <w:fldChar w:fldCharType="end"/>
                    </w:r>
                    <w:bookmarkEnd w:id="49"/>
                    <w:r w:rsidRPr="00BE4EBF">
                      <w:rPr>
                        <w:szCs w:val="22"/>
                      </w:rPr>
                      <w:t xml:space="preserve"> (the “</w:t>
                    </w:r>
                    <w:r w:rsidR="00F9036D">
                      <w:rPr>
                        <w:szCs w:val="22"/>
                      </w:rPr>
                      <w:t>CFT</w:t>
                    </w:r>
                    <w:r w:rsidRPr="00BE4EBF">
                      <w:rPr>
                        <w:szCs w:val="22"/>
                      </w:rPr>
                      <w:t xml:space="preserve">”) the Contracting Authority invited tenders (“Tenders”) for the provision of the </w:t>
                    </w:r>
                    <w:r w:rsidRPr="00BE4EBF">
                      <w:rPr>
                        <w:szCs w:val="22"/>
                        <w:highlight w:val="lightGray"/>
                      </w:rPr>
                      <w:t>Services</w:t>
                    </w:r>
                    <w:r w:rsidRPr="00BE4EBF">
                      <w:rPr>
                        <w:szCs w:val="22"/>
                      </w:rPr>
                      <w:t xml:space="preserve"> described in Appendix 1 to the </w:t>
                    </w:r>
                    <w:r w:rsidR="00F9036D">
                      <w:rPr>
                        <w:szCs w:val="22"/>
                      </w:rPr>
                      <w:t>CFT</w:t>
                    </w:r>
                    <w:r w:rsidRPr="00BE4EBF">
                      <w:rPr>
                        <w:szCs w:val="22"/>
                      </w:rPr>
                      <w:t xml:space="preserve"> (the </w:t>
                    </w:r>
                    <w:r w:rsidRPr="00BE4EBF">
                      <w:rPr>
                        <w:szCs w:val="22"/>
                        <w:highlight w:val="lightGray"/>
                      </w:rPr>
                      <w:t>“Services</w:t>
                    </w:r>
                    <w:r w:rsidRPr="00BE4EBF">
                      <w:rPr>
                        <w:szCs w:val="22"/>
                      </w:rPr>
                      <w:t>”) (“the Competition”).</w:t>
                    </w:r>
                    <w:r w:rsidR="00915155">
                      <w:rPr>
                        <w:szCs w:val="22"/>
                      </w:rPr>
                      <w:t xml:space="preserve"> </w:t>
                    </w:r>
                    <w:r w:rsidRPr="00BE4EBF">
                      <w:rPr>
                        <w:szCs w:val="22"/>
                      </w:rPr>
                      <w:t xml:space="preserve">The Contractor submitted a response to the </w:t>
                    </w:r>
                    <w:r w:rsidR="00F9036D">
                      <w:rPr>
                        <w:szCs w:val="22"/>
                      </w:rPr>
                      <w:t>CFT</w:t>
                    </w:r>
                    <w:r w:rsidRPr="00BE4EBF">
                      <w:rPr>
                        <w:szCs w:val="22"/>
                      </w:rPr>
                      <w:t xml:space="preserve"> dated the </w:t>
                    </w:r>
                    <w:r w:rsidRPr="00BE4EBF">
                      <w:rPr>
                        <w:szCs w:val="22"/>
                      </w:rPr>
                      <w:fldChar w:fldCharType="begin">
                        <w:ffData>
                          <w:name w:val="Text152"/>
                          <w:enabled/>
                          <w:calcOnExit w:val="0"/>
                          <w:textInput>
                            <w:default w:val="[insert date of Tender]"/>
                          </w:textInput>
                        </w:ffData>
                      </w:fldChar>
                    </w:r>
                    <w:bookmarkStart w:id="50" w:name="Text152"/>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 of Tender]</w:t>
                    </w:r>
                    <w:r w:rsidRPr="00BE4EBF">
                      <w:rPr>
                        <w:szCs w:val="22"/>
                      </w:rPr>
                      <w:fldChar w:fldCharType="end"/>
                    </w:r>
                    <w:bookmarkEnd w:id="50"/>
                    <w:r w:rsidRPr="00BE4EBF">
                      <w:rPr>
                        <w:szCs w:val="22"/>
                      </w:rPr>
                      <w:t>.</w:t>
                    </w:r>
                  </w:p>
                  <w:p w14:paraId="25BAD046" w14:textId="77777777" w:rsidR="005635BE" w:rsidRPr="00BE4EBF" w:rsidRDefault="005635BE">
                    <w:pPr>
                      <w:jc w:val="both"/>
                      <w:rPr>
                        <w:b/>
                        <w:szCs w:val="22"/>
                      </w:rPr>
                    </w:pPr>
                    <w:r w:rsidRPr="00BE4EBF">
                      <w:t xml:space="preserve">The Contractor has been identified as the preferred bidder in the Competition. </w:t>
                    </w:r>
                  </w:p>
                </w:tc>
              </w:tr>
              <w:tr w:rsidR="005635BE" w:rsidRPr="00BE4EBF" w14:paraId="75564D1B" w14:textId="77777777" w:rsidTr="00757561">
                <w:trPr>
                  <w:trHeight w:val="988"/>
                </w:trPr>
                <w:tc>
                  <w:tcPr>
                    <w:tcW w:w="828" w:type="dxa"/>
                  </w:tcPr>
                  <w:p w14:paraId="1FB14DAE" w14:textId="77777777" w:rsidR="005635BE" w:rsidRPr="004A02A7" w:rsidRDefault="005635BE" w:rsidP="00220BB7">
                    <w:pPr>
                      <w:jc w:val="both"/>
                      <w:rPr>
                        <w:b/>
                        <w:color w:val="0000FF"/>
                        <w:szCs w:val="22"/>
                      </w:rPr>
                    </w:pPr>
                    <w:r w:rsidRPr="004A02A7">
                      <w:rPr>
                        <w:color w:val="0000FF"/>
                        <w:szCs w:val="22"/>
                      </w:rPr>
                      <w:t>B.</w:t>
                    </w:r>
                  </w:p>
                </w:tc>
                <w:tc>
                  <w:tcPr>
                    <w:tcW w:w="9540" w:type="dxa"/>
                  </w:tcPr>
                  <w:p w14:paraId="6FFDC408" w14:textId="77777777" w:rsidR="005635BE" w:rsidRPr="00BE4EBF" w:rsidRDefault="005635BE" w:rsidP="00220BB7">
                    <w:pPr>
                      <w:jc w:val="both"/>
                      <w:rPr>
                        <w:rFonts w:eastAsia="MS Mincho"/>
                        <w:szCs w:val="22"/>
                      </w:rPr>
                    </w:pPr>
                    <w:r w:rsidRPr="00BE4EBF">
                      <w:rPr>
                        <w:szCs w:val="22"/>
                      </w:rPr>
                      <w:t xml:space="preserve">For the purposes of the Competition </w:t>
                    </w:r>
                    <w:r w:rsidRPr="00BE4EBF">
                      <w:t>and any subsequent contract awarded thereunder (if any) (“the Contract”)</w:t>
                    </w:r>
                    <w:r w:rsidRPr="00BE4EBF">
                      <w:rPr>
                        <w:szCs w:val="22"/>
                      </w:rPr>
                      <w:t xml:space="preserve">, certain confidential information as defined at clause 2 of this Agreement, will be furnished to the Contractor. </w:t>
                    </w:r>
                    <w:r w:rsidRPr="00BE4EBF">
                      <w:t xml:space="preserve">The Confidential Information is confidential to the </w:t>
                    </w:r>
                    <w:r>
                      <w:t>Contracting Authority</w:t>
                    </w:r>
                    <w:r w:rsidRPr="00BE4EBF">
                      <w:t xml:space="preserve">. </w:t>
                    </w:r>
                  </w:p>
                </w:tc>
              </w:tr>
            </w:tbl>
            <w:p w14:paraId="0AD8FBB9" w14:textId="77777777" w:rsidR="005635BE" w:rsidRPr="00BE4EBF" w:rsidRDefault="005635BE" w:rsidP="00220BB7">
              <w:pPr>
                <w:jc w:val="both"/>
                <w:rPr>
                  <w:szCs w:val="22"/>
                </w:rPr>
              </w:pPr>
              <w:r w:rsidRPr="00BE4EBF">
                <w:rPr>
                  <w:b/>
                  <w:szCs w:val="22"/>
                </w:rPr>
                <w:t xml:space="preserve">NOW IT IS HEREBY AGREED </w:t>
              </w:r>
              <w:r w:rsidRPr="00BE4EBF">
                <w:rPr>
                  <w:szCs w:val="22"/>
                </w:rPr>
                <w:t>in consideration of the sum of €2.00 (the receipt of which is hereby acknowledged by the Contractor) as follows:</w:t>
              </w:r>
            </w:p>
            <w:tbl>
              <w:tblPr>
                <w:tblW w:w="5000" w:type="pct"/>
                <w:tblLook w:val="01E0" w:firstRow="1" w:lastRow="1" w:firstColumn="1" w:lastColumn="1" w:noHBand="0" w:noVBand="0"/>
              </w:tblPr>
              <w:tblGrid>
                <w:gridCol w:w="701"/>
                <w:gridCol w:w="394"/>
                <w:gridCol w:w="310"/>
                <w:gridCol w:w="528"/>
                <w:gridCol w:w="7094"/>
                <w:gridCol w:w="44"/>
              </w:tblGrid>
              <w:tr w:rsidR="004A02A7" w:rsidRPr="004A02A7" w14:paraId="331D3D68" w14:textId="77777777" w:rsidTr="00757561">
                <w:tc>
                  <w:tcPr>
                    <w:tcW w:w="387" w:type="pct"/>
                  </w:tcPr>
                  <w:p w14:paraId="413DA5E0" w14:textId="77777777" w:rsidR="005635BE" w:rsidRPr="004A02A7" w:rsidRDefault="005635BE" w:rsidP="00220BB7">
                    <w:pPr>
                      <w:jc w:val="both"/>
                      <w:rPr>
                        <w:color w:val="0000FF"/>
                        <w:szCs w:val="22"/>
                      </w:rPr>
                    </w:pPr>
                    <w:r w:rsidRPr="004A02A7">
                      <w:rPr>
                        <w:color w:val="0000FF"/>
                        <w:szCs w:val="22"/>
                      </w:rPr>
                      <w:t>1.</w:t>
                    </w:r>
                  </w:p>
                </w:tc>
                <w:tc>
                  <w:tcPr>
                    <w:tcW w:w="4613" w:type="pct"/>
                    <w:gridSpan w:val="5"/>
                  </w:tcPr>
                  <w:p w14:paraId="751148A8" w14:textId="77777777" w:rsidR="005635BE" w:rsidRPr="004A02A7" w:rsidRDefault="005635BE">
                    <w:pPr>
                      <w:jc w:val="both"/>
                      <w:rPr>
                        <w:szCs w:val="22"/>
                      </w:rPr>
                    </w:pPr>
                    <w:r w:rsidRPr="004A02A7">
                      <w:rPr>
                        <w:szCs w:val="22"/>
                      </w:rPr>
                      <w:t>The Contractor acknowledges that Confidential Information may be provided to them by the Contracting Authority and that each item of Confidential Information shall be governed by the terms of this Agreement.</w:t>
                    </w:r>
                  </w:p>
                </w:tc>
              </w:tr>
              <w:tr w:rsidR="004A02A7" w:rsidRPr="004A02A7" w14:paraId="26458F2F" w14:textId="77777777" w:rsidTr="00757561">
                <w:tc>
                  <w:tcPr>
                    <w:tcW w:w="387" w:type="pct"/>
                  </w:tcPr>
                  <w:p w14:paraId="03C999AC" w14:textId="77777777" w:rsidR="005635BE" w:rsidRPr="004A02A7" w:rsidRDefault="005635BE" w:rsidP="00220BB7">
                    <w:pPr>
                      <w:jc w:val="both"/>
                      <w:rPr>
                        <w:color w:val="0000FF"/>
                        <w:szCs w:val="22"/>
                      </w:rPr>
                    </w:pPr>
                    <w:r w:rsidRPr="004A02A7">
                      <w:rPr>
                        <w:color w:val="0000FF"/>
                        <w:szCs w:val="22"/>
                      </w:rPr>
                      <w:t>2.</w:t>
                    </w:r>
                  </w:p>
                </w:tc>
                <w:tc>
                  <w:tcPr>
                    <w:tcW w:w="4613" w:type="pct"/>
                    <w:gridSpan w:val="5"/>
                  </w:tcPr>
                  <w:p w14:paraId="68191B9F" w14:textId="77777777" w:rsidR="005635BE" w:rsidRPr="004A02A7" w:rsidRDefault="005635BE" w:rsidP="00220BB7">
                    <w:pPr>
                      <w:jc w:val="both"/>
                      <w:rPr>
                        <w:szCs w:val="22"/>
                      </w:rPr>
                    </w:pPr>
                    <w:r w:rsidRPr="004A02A7">
                      <w:rPr>
                        <w:szCs w:val="22"/>
                      </w:rPr>
                      <w:t>For the purposes of this Agreement "Confidential Information" means:</w:t>
                    </w:r>
                  </w:p>
                </w:tc>
              </w:tr>
              <w:tr w:rsidR="004A02A7" w:rsidRPr="004A02A7" w14:paraId="1041A1F0" w14:textId="77777777" w:rsidTr="00757561">
                <w:tc>
                  <w:tcPr>
                    <w:tcW w:w="387" w:type="pct"/>
                  </w:tcPr>
                  <w:p w14:paraId="5592D18B" w14:textId="77777777" w:rsidR="005635BE" w:rsidRPr="004A02A7" w:rsidRDefault="005635BE" w:rsidP="00220BB7">
                    <w:pPr>
                      <w:jc w:val="both"/>
                      <w:rPr>
                        <w:color w:val="0000FF"/>
                        <w:szCs w:val="22"/>
                      </w:rPr>
                    </w:pPr>
                  </w:p>
                </w:tc>
                <w:tc>
                  <w:tcPr>
                    <w:tcW w:w="388" w:type="pct"/>
                    <w:gridSpan w:val="2"/>
                  </w:tcPr>
                  <w:p w14:paraId="7C7DA8AB" w14:textId="77777777" w:rsidR="005635BE" w:rsidRPr="004A02A7" w:rsidRDefault="005635BE" w:rsidP="00220BB7">
                    <w:pPr>
                      <w:jc w:val="both"/>
                      <w:rPr>
                        <w:color w:val="0000FF"/>
                        <w:szCs w:val="22"/>
                      </w:rPr>
                    </w:pPr>
                    <w:r w:rsidRPr="004A02A7">
                      <w:rPr>
                        <w:color w:val="0000FF"/>
                        <w:szCs w:val="22"/>
                      </w:rPr>
                      <w:t>2.1</w:t>
                    </w:r>
                  </w:p>
                </w:tc>
                <w:tc>
                  <w:tcPr>
                    <w:tcW w:w="4224" w:type="pct"/>
                    <w:gridSpan w:val="3"/>
                  </w:tcPr>
                  <w:p w14:paraId="7BBCACE4" w14:textId="49619D9A" w:rsidR="005635BE" w:rsidRPr="004A02A7" w:rsidRDefault="005635BE">
                    <w:pPr>
                      <w:jc w:val="both"/>
                      <w:rPr>
                        <w:rFonts w:eastAsia="MS Mincho"/>
                        <w:szCs w:val="22"/>
                      </w:rPr>
                    </w:pPr>
                    <w:r w:rsidRPr="004A02A7">
                      <w:rPr>
                        <w:szCs w:val="22"/>
                      </w:rPr>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4A02A7">
                      <w:rPr>
                        <w:szCs w:val="22"/>
                        <w:highlight w:val="lightGray"/>
                      </w:rPr>
                      <w:t>Services</w:t>
                    </w:r>
                    <w:r w:rsidRPr="004A02A7">
                      <w:rPr>
                        <w:szCs w:val="22"/>
                      </w:rPr>
                      <w:t xml:space="preserve"> under the Contract and all and any information supplied or made available to the Contractor (to include employees, agents, Subcontractors and other suppliers) for the purposes of the Contract(s) including personal data within the meaning of the Data Protection Laws; and</w:t>
                    </w:r>
                  </w:p>
                </w:tc>
              </w:tr>
              <w:tr w:rsidR="004A02A7" w:rsidRPr="004A02A7" w14:paraId="7BB48923" w14:textId="77777777" w:rsidTr="00757561">
                <w:tc>
                  <w:tcPr>
                    <w:tcW w:w="387" w:type="pct"/>
                  </w:tcPr>
                  <w:p w14:paraId="40EE3873" w14:textId="77777777" w:rsidR="005635BE" w:rsidRPr="004A02A7" w:rsidRDefault="005635BE" w:rsidP="00220BB7">
                    <w:pPr>
                      <w:jc w:val="both"/>
                      <w:rPr>
                        <w:color w:val="0000FF"/>
                        <w:szCs w:val="22"/>
                      </w:rPr>
                    </w:pPr>
                  </w:p>
                </w:tc>
                <w:tc>
                  <w:tcPr>
                    <w:tcW w:w="388" w:type="pct"/>
                    <w:gridSpan w:val="2"/>
                  </w:tcPr>
                  <w:p w14:paraId="0DF85977" w14:textId="77777777" w:rsidR="005635BE" w:rsidRPr="004A02A7" w:rsidRDefault="005635BE" w:rsidP="00220BB7">
                    <w:pPr>
                      <w:jc w:val="both"/>
                      <w:rPr>
                        <w:color w:val="0000FF"/>
                        <w:szCs w:val="22"/>
                      </w:rPr>
                    </w:pPr>
                    <w:r w:rsidRPr="004A02A7">
                      <w:rPr>
                        <w:color w:val="0000FF"/>
                        <w:szCs w:val="22"/>
                      </w:rPr>
                      <w:t>2.2</w:t>
                    </w:r>
                  </w:p>
                </w:tc>
                <w:tc>
                  <w:tcPr>
                    <w:tcW w:w="4224" w:type="pct"/>
                    <w:gridSpan w:val="3"/>
                  </w:tcPr>
                  <w:p w14:paraId="0B8CDADD" w14:textId="77777777" w:rsidR="005635BE" w:rsidRPr="004A02A7" w:rsidRDefault="005635BE">
                    <w:pPr>
                      <w:jc w:val="both"/>
                      <w:rPr>
                        <w:szCs w:val="22"/>
                      </w:rPr>
                    </w:pPr>
                    <w:r w:rsidRPr="004A02A7">
                      <w:rPr>
                        <w:szCs w:val="22"/>
                      </w:rPr>
                      <w:t>any and all information which has been derived or obtained from information described in sub-paragraph 2.1.</w:t>
                    </w:r>
                  </w:p>
                  <w:p w14:paraId="35B4FF57" w14:textId="77777777" w:rsidR="005635BE" w:rsidRPr="004A02A7" w:rsidRDefault="005635BE">
                    <w:pPr>
                      <w:jc w:val="both"/>
                      <w:rPr>
                        <w:szCs w:val="22"/>
                      </w:rPr>
                    </w:pPr>
                  </w:p>
                </w:tc>
              </w:tr>
              <w:tr w:rsidR="004A02A7" w:rsidRPr="004A02A7" w14:paraId="43390CD5" w14:textId="77777777" w:rsidTr="00757561">
                <w:trPr>
                  <w:gridAfter w:val="1"/>
                  <w:wAfter w:w="24" w:type="pct"/>
                </w:trPr>
                <w:tc>
                  <w:tcPr>
                    <w:tcW w:w="604" w:type="pct"/>
                    <w:gridSpan w:val="2"/>
                  </w:tcPr>
                  <w:p w14:paraId="57FE106E" w14:textId="77777777" w:rsidR="005635BE" w:rsidRPr="004A02A7" w:rsidRDefault="005635BE" w:rsidP="00220BB7">
                    <w:pPr>
                      <w:jc w:val="both"/>
                      <w:rPr>
                        <w:color w:val="0000FF"/>
                        <w:szCs w:val="22"/>
                      </w:rPr>
                    </w:pPr>
                    <w:r w:rsidRPr="004A02A7">
                      <w:rPr>
                        <w:color w:val="0000FF"/>
                        <w:szCs w:val="22"/>
                      </w:rPr>
                      <w:t>3.</w:t>
                    </w:r>
                  </w:p>
                </w:tc>
                <w:tc>
                  <w:tcPr>
                    <w:tcW w:w="4372" w:type="pct"/>
                    <w:gridSpan w:val="3"/>
                  </w:tcPr>
                  <w:p w14:paraId="48C92A98" w14:textId="6AE0C029" w:rsidR="005635BE" w:rsidRPr="004A02A7" w:rsidRDefault="005635BE" w:rsidP="00220BB7">
                    <w:pPr>
                      <w:jc w:val="both"/>
                      <w:rPr>
                        <w:rFonts w:asciiTheme="minorHAnsi" w:eastAsiaTheme="minorHAnsi" w:hAnsiTheme="minorHAnsi" w:cstheme="minorBidi"/>
                        <w:szCs w:val="22"/>
                        <w:lang w:val="en-IE"/>
                      </w:rPr>
                    </w:pPr>
                    <w:r w:rsidRPr="004A02A7">
                      <w:rPr>
                        <w:szCs w:val="22"/>
                      </w:rPr>
                      <w:t xml:space="preserve">For the purposes of this Agreement “Data Protection Laws” means </w:t>
                    </w:r>
                    <w:r w:rsidRPr="004A02A7">
                      <w:rPr>
                        <w:rFonts w:asciiTheme="minorHAnsi" w:eastAsiaTheme="minorHAnsi" w:hAnsiTheme="minorHAnsi" w:cstheme="minorBidi"/>
                        <w:szCs w:val="22"/>
                        <w:lang w:val="en-IE"/>
                      </w:rPr>
                      <w:t xml:space="preserve">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w:t>
                    </w:r>
                    <w:r w:rsidRPr="004A02A7">
                      <w:rPr>
                        <w:rFonts w:asciiTheme="minorHAnsi" w:eastAsiaTheme="minorHAnsi" w:hAnsiTheme="minorHAnsi" w:cstheme="minorBidi"/>
                        <w:szCs w:val="22"/>
                        <w:lang w:val="en-IE"/>
                      </w:rPr>
                      <w:lastRenderedPageBreak/>
                      <w:t>guidelines and codes of practice issued by the Office of the Data Protection Commission or other supervisory authority for data protection in Ireland from time to time</w:t>
                    </w:r>
                  </w:p>
                  <w:p w14:paraId="6873F2DE" w14:textId="77777777" w:rsidR="005635BE" w:rsidRPr="004A02A7" w:rsidRDefault="005635BE">
                    <w:pPr>
                      <w:jc w:val="both"/>
                      <w:rPr>
                        <w:rFonts w:asciiTheme="minorHAnsi" w:eastAsiaTheme="minorHAnsi" w:hAnsiTheme="minorHAnsi" w:cstheme="minorBidi"/>
                        <w:szCs w:val="22"/>
                        <w:lang w:val="en-IE"/>
                      </w:rPr>
                    </w:pPr>
                  </w:p>
                </w:tc>
              </w:tr>
              <w:tr w:rsidR="004A02A7" w:rsidRPr="004A02A7" w14:paraId="4F3D39E0" w14:textId="77777777" w:rsidTr="00757561">
                <w:tc>
                  <w:tcPr>
                    <w:tcW w:w="387" w:type="pct"/>
                  </w:tcPr>
                  <w:p w14:paraId="7EAE2D94" w14:textId="77777777" w:rsidR="005635BE" w:rsidRPr="004A02A7" w:rsidRDefault="005635BE" w:rsidP="00220BB7">
                    <w:pPr>
                      <w:jc w:val="both"/>
                      <w:rPr>
                        <w:color w:val="0000FF"/>
                        <w:szCs w:val="22"/>
                      </w:rPr>
                    </w:pPr>
                    <w:r w:rsidRPr="004A02A7">
                      <w:rPr>
                        <w:color w:val="0000FF"/>
                        <w:szCs w:val="22"/>
                      </w:rPr>
                      <w:lastRenderedPageBreak/>
                      <w:t>4.</w:t>
                    </w:r>
                  </w:p>
                </w:tc>
                <w:tc>
                  <w:tcPr>
                    <w:tcW w:w="4613" w:type="pct"/>
                    <w:gridSpan w:val="5"/>
                  </w:tcPr>
                  <w:p w14:paraId="7B177DAC" w14:textId="77777777" w:rsidR="005635BE" w:rsidRPr="004A02A7" w:rsidRDefault="005635BE" w:rsidP="00220BB7">
                    <w:pPr>
                      <w:jc w:val="both"/>
                      <w:rPr>
                        <w:szCs w:val="22"/>
                      </w:rPr>
                    </w:pPr>
                    <w:r w:rsidRPr="004A02A7">
                      <w:rPr>
                        <w:szCs w:val="22"/>
                      </w:rPr>
                      <w:t>Save as may be required by law, the Contractor agrees in respect of the Confidential Information:</w:t>
                    </w:r>
                  </w:p>
                </w:tc>
              </w:tr>
              <w:tr w:rsidR="004A02A7" w:rsidRPr="004A02A7" w14:paraId="463C8783" w14:textId="77777777" w:rsidTr="00757561">
                <w:tc>
                  <w:tcPr>
                    <w:tcW w:w="387" w:type="pct"/>
                  </w:tcPr>
                  <w:p w14:paraId="7AE23318" w14:textId="77777777" w:rsidR="005635BE" w:rsidRPr="004A02A7" w:rsidRDefault="005635BE" w:rsidP="00220BB7">
                    <w:pPr>
                      <w:jc w:val="both"/>
                      <w:rPr>
                        <w:color w:val="0000FF"/>
                        <w:szCs w:val="22"/>
                      </w:rPr>
                    </w:pPr>
                  </w:p>
                </w:tc>
                <w:tc>
                  <w:tcPr>
                    <w:tcW w:w="388" w:type="pct"/>
                    <w:gridSpan w:val="2"/>
                  </w:tcPr>
                  <w:p w14:paraId="52CF0F10" w14:textId="77777777" w:rsidR="005635BE" w:rsidRPr="004A02A7" w:rsidRDefault="005635BE" w:rsidP="00220BB7">
                    <w:pPr>
                      <w:jc w:val="both"/>
                      <w:rPr>
                        <w:color w:val="0000FF"/>
                        <w:szCs w:val="22"/>
                      </w:rPr>
                    </w:pPr>
                    <w:r w:rsidRPr="004A02A7">
                      <w:rPr>
                        <w:color w:val="0000FF"/>
                        <w:szCs w:val="22"/>
                      </w:rPr>
                      <w:t>4.1</w:t>
                    </w:r>
                  </w:p>
                </w:tc>
                <w:tc>
                  <w:tcPr>
                    <w:tcW w:w="4224" w:type="pct"/>
                    <w:gridSpan w:val="3"/>
                  </w:tcPr>
                  <w:p w14:paraId="6C81AFA7" w14:textId="77777777" w:rsidR="005635BE" w:rsidRPr="004A02A7" w:rsidRDefault="005635BE">
                    <w:pPr>
                      <w:jc w:val="both"/>
                      <w:rPr>
                        <w:szCs w:val="22"/>
                      </w:rPr>
                    </w:pPr>
                    <w:r w:rsidRPr="004A02A7">
                      <w:rPr>
                        <w:szCs w:val="22"/>
                      </w:rPr>
                      <w:t>to treat such Confidential Information as confidential and to take all necessary steps to ensure that such confidentiality is maintained;</w:t>
                    </w:r>
                  </w:p>
                </w:tc>
              </w:tr>
              <w:tr w:rsidR="004A02A7" w:rsidRPr="004A02A7" w14:paraId="1BC129C3" w14:textId="77777777" w:rsidTr="00757561">
                <w:tc>
                  <w:tcPr>
                    <w:tcW w:w="387" w:type="pct"/>
                  </w:tcPr>
                  <w:p w14:paraId="1B279185" w14:textId="77777777" w:rsidR="005635BE" w:rsidRPr="004A02A7" w:rsidRDefault="005635BE" w:rsidP="00220BB7">
                    <w:pPr>
                      <w:jc w:val="both"/>
                      <w:rPr>
                        <w:color w:val="0000FF"/>
                        <w:szCs w:val="22"/>
                      </w:rPr>
                    </w:pPr>
                  </w:p>
                </w:tc>
                <w:tc>
                  <w:tcPr>
                    <w:tcW w:w="388" w:type="pct"/>
                    <w:gridSpan w:val="2"/>
                  </w:tcPr>
                  <w:p w14:paraId="5806687E" w14:textId="77777777" w:rsidR="005635BE" w:rsidRPr="004A02A7" w:rsidRDefault="005635BE" w:rsidP="00220BB7">
                    <w:pPr>
                      <w:jc w:val="both"/>
                      <w:rPr>
                        <w:color w:val="0000FF"/>
                        <w:szCs w:val="22"/>
                      </w:rPr>
                    </w:pPr>
                    <w:r w:rsidRPr="004A02A7">
                      <w:rPr>
                        <w:color w:val="0000FF"/>
                        <w:szCs w:val="22"/>
                      </w:rPr>
                      <w:t>4.2</w:t>
                    </w:r>
                  </w:p>
                </w:tc>
                <w:tc>
                  <w:tcPr>
                    <w:tcW w:w="4224" w:type="pct"/>
                    <w:gridSpan w:val="3"/>
                  </w:tcPr>
                  <w:p w14:paraId="08E38710" w14:textId="263F05E7" w:rsidR="005635BE" w:rsidRPr="004A02A7" w:rsidRDefault="005635BE">
                    <w:pPr>
                      <w:jc w:val="both"/>
                      <w:rPr>
                        <w:szCs w:val="22"/>
                      </w:rPr>
                    </w:pPr>
                    <w:r w:rsidRPr="004A02A7">
                      <w:rPr>
                        <w:szCs w:val="22"/>
                      </w:rPr>
                      <w:t>not, without the prior written consent of the Contracting Authority, to communicate or disclose any part of such Confidential Information to any person except:</w:t>
                    </w:r>
                  </w:p>
                </w:tc>
              </w:tr>
              <w:tr w:rsidR="004A02A7" w:rsidRPr="004A02A7" w14:paraId="7F45F9AE" w14:textId="77777777" w:rsidTr="00757561">
                <w:tc>
                  <w:tcPr>
                    <w:tcW w:w="387" w:type="pct"/>
                  </w:tcPr>
                  <w:p w14:paraId="5C6BD31D" w14:textId="77777777" w:rsidR="005635BE" w:rsidRPr="004A02A7" w:rsidRDefault="005635BE" w:rsidP="00220BB7">
                    <w:pPr>
                      <w:jc w:val="both"/>
                      <w:rPr>
                        <w:color w:val="0000FF"/>
                        <w:szCs w:val="22"/>
                      </w:rPr>
                    </w:pPr>
                  </w:p>
                </w:tc>
                <w:tc>
                  <w:tcPr>
                    <w:tcW w:w="388" w:type="pct"/>
                    <w:gridSpan w:val="2"/>
                  </w:tcPr>
                  <w:p w14:paraId="2F8EDEFF" w14:textId="77777777" w:rsidR="005635BE" w:rsidRPr="004A02A7" w:rsidRDefault="005635BE" w:rsidP="00220BB7">
                    <w:pPr>
                      <w:jc w:val="both"/>
                      <w:rPr>
                        <w:szCs w:val="22"/>
                      </w:rPr>
                    </w:pPr>
                  </w:p>
                </w:tc>
                <w:tc>
                  <w:tcPr>
                    <w:tcW w:w="291" w:type="pct"/>
                  </w:tcPr>
                  <w:p w14:paraId="170D9FDA" w14:textId="77777777" w:rsidR="005635BE" w:rsidRPr="004A02A7" w:rsidRDefault="005635BE">
                    <w:pPr>
                      <w:jc w:val="both"/>
                      <w:rPr>
                        <w:szCs w:val="22"/>
                      </w:rPr>
                    </w:pPr>
                    <w:r w:rsidRPr="004A02A7">
                      <w:rPr>
                        <w:szCs w:val="22"/>
                      </w:rPr>
                      <w:t>I</w:t>
                    </w:r>
                  </w:p>
                </w:tc>
                <w:tc>
                  <w:tcPr>
                    <w:tcW w:w="3933" w:type="pct"/>
                    <w:gridSpan w:val="2"/>
                  </w:tcPr>
                  <w:p w14:paraId="00BA1F0E" w14:textId="77777777" w:rsidR="005635BE" w:rsidRPr="004A02A7" w:rsidRDefault="005635BE">
                    <w:pPr>
                      <w:jc w:val="both"/>
                      <w:rPr>
                        <w:szCs w:val="22"/>
                      </w:rPr>
                    </w:pPr>
                    <w:r w:rsidRPr="004A02A7">
                      <w:rPr>
                        <w:szCs w:val="22"/>
                      </w:rPr>
                      <w:t>to those employees, agents, Subcontractors and other suppliers on a need to know basis; and/or</w:t>
                    </w:r>
                  </w:p>
                </w:tc>
              </w:tr>
              <w:tr w:rsidR="004A02A7" w:rsidRPr="004A02A7" w14:paraId="2FCA0BDD" w14:textId="77777777" w:rsidTr="00757561">
                <w:tc>
                  <w:tcPr>
                    <w:tcW w:w="387" w:type="pct"/>
                  </w:tcPr>
                  <w:p w14:paraId="3A887EC0" w14:textId="77777777" w:rsidR="005635BE" w:rsidRPr="004A02A7" w:rsidRDefault="005635BE" w:rsidP="00220BB7">
                    <w:pPr>
                      <w:jc w:val="both"/>
                      <w:rPr>
                        <w:color w:val="0000FF"/>
                        <w:szCs w:val="22"/>
                      </w:rPr>
                    </w:pPr>
                  </w:p>
                </w:tc>
                <w:tc>
                  <w:tcPr>
                    <w:tcW w:w="388" w:type="pct"/>
                    <w:gridSpan w:val="2"/>
                  </w:tcPr>
                  <w:p w14:paraId="21735867" w14:textId="77777777" w:rsidR="005635BE" w:rsidRPr="004A02A7" w:rsidRDefault="005635BE" w:rsidP="00220BB7">
                    <w:pPr>
                      <w:jc w:val="both"/>
                      <w:rPr>
                        <w:szCs w:val="22"/>
                      </w:rPr>
                    </w:pPr>
                  </w:p>
                </w:tc>
                <w:tc>
                  <w:tcPr>
                    <w:tcW w:w="291" w:type="pct"/>
                  </w:tcPr>
                  <w:p w14:paraId="61133A49" w14:textId="77777777" w:rsidR="005635BE" w:rsidRPr="004A02A7" w:rsidRDefault="005635BE">
                    <w:pPr>
                      <w:jc w:val="both"/>
                      <w:rPr>
                        <w:szCs w:val="22"/>
                      </w:rPr>
                    </w:pPr>
                    <w:r w:rsidRPr="004A02A7">
                      <w:rPr>
                        <w:szCs w:val="22"/>
                      </w:rPr>
                      <w:t>ii</w:t>
                    </w:r>
                  </w:p>
                </w:tc>
                <w:tc>
                  <w:tcPr>
                    <w:tcW w:w="3933" w:type="pct"/>
                    <w:gridSpan w:val="2"/>
                  </w:tcPr>
                  <w:p w14:paraId="39AFFEAD" w14:textId="77777777" w:rsidR="005635BE" w:rsidRPr="004A02A7" w:rsidRDefault="005635BE">
                    <w:pPr>
                      <w:jc w:val="both"/>
                      <w:rPr>
                        <w:szCs w:val="22"/>
                      </w:rPr>
                    </w:pPr>
                    <w:r w:rsidRPr="004A02A7">
                      <w:rPr>
                        <w:szCs w:val="22"/>
                      </w:rPr>
                      <w:t>to the Contractor’s auditors, professional advisers and any other persons or bodies having a legal right or duty to have access to or knowledge of the Confidential Information in connection with the business of the Contractor</w:t>
                    </w:r>
                  </w:p>
                </w:tc>
              </w:tr>
              <w:tr w:rsidR="004A02A7" w:rsidRPr="004A02A7" w14:paraId="147FF912" w14:textId="77777777" w:rsidTr="00757561">
                <w:tc>
                  <w:tcPr>
                    <w:tcW w:w="387" w:type="pct"/>
                  </w:tcPr>
                  <w:p w14:paraId="7535EF07" w14:textId="77777777" w:rsidR="005635BE" w:rsidRPr="004A02A7" w:rsidRDefault="005635BE" w:rsidP="00220BB7">
                    <w:pPr>
                      <w:jc w:val="both"/>
                      <w:rPr>
                        <w:color w:val="0000FF"/>
                        <w:szCs w:val="22"/>
                      </w:rPr>
                    </w:pPr>
                  </w:p>
                </w:tc>
                <w:tc>
                  <w:tcPr>
                    <w:tcW w:w="388" w:type="pct"/>
                    <w:gridSpan w:val="2"/>
                  </w:tcPr>
                  <w:p w14:paraId="311FE644" w14:textId="77777777" w:rsidR="005635BE" w:rsidRPr="004A02A7" w:rsidRDefault="005635BE" w:rsidP="00220BB7">
                    <w:pPr>
                      <w:jc w:val="both"/>
                      <w:rPr>
                        <w:szCs w:val="22"/>
                      </w:rPr>
                    </w:pPr>
                  </w:p>
                </w:tc>
                <w:tc>
                  <w:tcPr>
                    <w:tcW w:w="4224" w:type="pct"/>
                    <w:gridSpan w:val="3"/>
                  </w:tcPr>
                  <w:p w14:paraId="2FD188F5" w14:textId="77777777" w:rsidR="005635BE" w:rsidRPr="004A02A7" w:rsidRDefault="005635BE">
                    <w:pPr>
                      <w:jc w:val="both"/>
                      <w:rPr>
                        <w:szCs w:val="22"/>
                      </w:rPr>
                    </w:pPr>
                    <w:r w:rsidRPr="004A02A7">
                      <w:rPr>
                        <w:szCs w:val="22"/>
                      </w:rPr>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4A02A7" w:rsidRPr="004A02A7" w14:paraId="7B02C86D" w14:textId="77777777" w:rsidTr="00757561">
                <w:tc>
                  <w:tcPr>
                    <w:tcW w:w="387" w:type="pct"/>
                  </w:tcPr>
                  <w:p w14:paraId="0C82E7C2" w14:textId="77777777" w:rsidR="005635BE" w:rsidRPr="004A02A7" w:rsidRDefault="005635BE" w:rsidP="00220BB7">
                    <w:pPr>
                      <w:jc w:val="both"/>
                      <w:rPr>
                        <w:color w:val="0000FF"/>
                        <w:szCs w:val="22"/>
                      </w:rPr>
                    </w:pPr>
                    <w:r w:rsidRPr="004A02A7">
                      <w:rPr>
                        <w:color w:val="0000FF"/>
                        <w:szCs w:val="22"/>
                      </w:rPr>
                      <w:t>5.</w:t>
                    </w:r>
                  </w:p>
                </w:tc>
                <w:tc>
                  <w:tcPr>
                    <w:tcW w:w="4613" w:type="pct"/>
                    <w:gridSpan w:val="5"/>
                  </w:tcPr>
                  <w:p w14:paraId="1501A424" w14:textId="77777777" w:rsidR="005635BE" w:rsidRPr="004A02A7" w:rsidRDefault="005635BE" w:rsidP="00220BB7">
                    <w:pPr>
                      <w:jc w:val="both"/>
                      <w:rPr>
                        <w:bCs/>
                        <w:szCs w:val="22"/>
                      </w:rPr>
                    </w:pPr>
                    <w:r w:rsidRPr="004A02A7">
                      <w:rPr>
                        <w:bCs/>
                        <w:szCs w:val="22"/>
                      </w:rPr>
                      <w:t>The obligations in this Agreement will not apply to any Confidential Information:</w:t>
                    </w:r>
                  </w:p>
                </w:tc>
              </w:tr>
              <w:tr w:rsidR="004A02A7" w:rsidRPr="004A02A7" w14:paraId="47F619AD" w14:textId="77777777" w:rsidTr="00757561">
                <w:tc>
                  <w:tcPr>
                    <w:tcW w:w="387" w:type="pct"/>
                  </w:tcPr>
                  <w:p w14:paraId="34CFE526" w14:textId="77777777" w:rsidR="005635BE" w:rsidRPr="004A02A7" w:rsidRDefault="005635BE" w:rsidP="00220BB7">
                    <w:pPr>
                      <w:jc w:val="both"/>
                      <w:rPr>
                        <w:color w:val="0000FF"/>
                        <w:szCs w:val="22"/>
                      </w:rPr>
                    </w:pPr>
                  </w:p>
                </w:tc>
                <w:tc>
                  <w:tcPr>
                    <w:tcW w:w="388" w:type="pct"/>
                    <w:gridSpan w:val="2"/>
                  </w:tcPr>
                  <w:p w14:paraId="2696BDD8" w14:textId="7894B6F2" w:rsidR="005635BE" w:rsidRPr="004A02A7" w:rsidRDefault="005635BE" w:rsidP="00220BB7">
                    <w:pPr>
                      <w:jc w:val="both"/>
                      <w:rPr>
                        <w:szCs w:val="22"/>
                      </w:rPr>
                    </w:pPr>
                    <w:proofErr w:type="spellStart"/>
                    <w:r w:rsidRPr="004A02A7">
                      <w:rPr>
                        <w:szCs w:val="22"/>
                      </w:rPr>
                      <w:t>i</w:t>
                    </w:r>
                    <w:proofErr w:type="spellEnd"/>
                    <w:r w:rsidR="004A02A7">
                      <w:rPr>
                        <w:szCs w:val="22"/>
                      </w:rPr>
                      <w:t>.</w:t>
                    </w:r>
                  </w:p>
                </w:tc>
                <w:tc>
                  <w:tcPr>
                    <w:tcW w:w="4224" w:type="pct"/>
                    <w:gridSpan w:val="3"/>
                  </w:tcPr>
                  <w:p w14:paraId="7FFDD58A" w14:textId="77777777" w:rsidR="005635BE" w:rsidRPr="004A02A7" w:rsidRDefault="005635BE">
                    <w:pPr>
                      <w:jc w:val="both"/>
                      <w:rPr>
                        <w:szCs w:val="22"/>
                      </w:rPr>
                    </w:pPr>
                    <w:r w:rsidRPr="004A02A7">
                      <w:rPr>
                        <w:szCs w:val="22"/>
                      </w:rPr>
                      <w:t>in the Contractor’s possession (with full right to disclose) before receiving it from the Contracting Authority; or</w:t>
                    </w:r>
                  </w:p>
                </w:tc>
              </w:tr>
              <w:tr w:rsidR="004A02A7" w:rsidRPr="004A02A7" w14:paraId="1C22D709" w14:textId="77777777" w:rsidTr="00757561">
                <w:tc>
                  <w:tcPr>
                    <w:tcW w:w="387" w:type="pct"/>
                  </w:tcPr>
                  <w:p w14:paraId="4743D624" w14:textId="77777777" w:rsidR="005635BE" w:rsidRPr="004A02A7" w:rsidRDefault="005635BE" w:rsidP="00220BB7">
                    <w:pPr>
                      <w:jc w:val="both"/>
                      <w:rPr>
                        <w:color w:val="0000FF"/>
                        <w:szCs w:val="22"/>
                      </w:rPr>
                    </w:pPr>
                  </w:p>
                </w:tc>
                <w:tc>
                  <w:tcPr>
                    <w:tcW w:w="388" w:type="pct"/>
                    <w:gridSpan w:val="2"/>
                  </w:tcPr>
                  <w:p w14:paraId="107B0A2F" w14:textId="7C3B6423" w:rsidR="005635BE" w:rsidRPr="004A02A7" w:rsidRDefault="005635BE" w:rsidP="00220BB7">
                    <w:pPr>
                      <w:jc w:val="both"/>
                      <w:rPr>
                        <w:szCs w:val="22"/>
                      </w:rPr>
                    </w:pPr>
                    <w:r w:rsidRPr="004A02A7">
                      <w:rPr>
                        <w:szCs w:val="22"/>
                      </w:rPr>
                      <w:t>ii</w:t>
                    </w:r>
                    <w:r w:rsidR="004A02A7">
                      <w:rPr>
                        <w:szCs w:val="22"/>
                      </w:rPr>
                      <w:t>.</w:t>
                    </w:r>
                  </w:p>
                </w:tc>
                <w:tc>
                  <w:tcPr>
                    <w:tcW w:w="4224" w:type="pct"/>
                    <w:gridSpan w:val="3"/>
                  </w:tcPr>
                  <w:p w14:paraId="5B425E27" w14:textId="77777777" w:rsidR="005635BE" w:rsidRPr="004A02A7" w:rsidRDefault="005635BE">
                    <w:pPr>
                      <w:jc w:val="both"/>
                      <w:rPr>
                        <w:szCs w:val="22"/>
                      </w:rPr>
                    </w:pPr>
                    <w:r w:rsidRPr="004A02A7">
                      <w:rPr>
                        <w:szCs w:val="22"/>
                      </w:rPr>
                      <w:t>which is or becomes public knowledge other than by breach of this clause; or</w:t>
                    </w:r>
                  </w:p>
                </w:tc>
              </w:tr>
              <w:tr w:rsidR="004A02A7" w:rsidRPr="004A02A7" w14:paraId="78C48688" w14:textId="77777777" w:rsidTr="00757561">
                <w:tc>
                  <w:tcPr>
                    <w:tcW w:w="387" w:type="pct"/>
                  </w:tcPr>
                  <w:p w14:paraId="7FA03813" w14:textId="77777777" w:rsidR="005635BE" w:rsidRPr="004A02A7" w:rsidRDefault="005635BE" w:rsidP="00220BB7">
                    <w:pPr>
                      <w:jc w:val="both"/>
                      <w:rPr>
                        <w:color w:val="0000FF"/>
                        <w:szCs w:val="22"/>
                      </w:rPr>
                    </w:pPr>
                  </w:p>
                </w:tc>
                <w:tc>
                  <w:tcPr>
                    <w:tcW w:w="388" w:type="pct"/>
                    <w:gridSpan w:val="2"/>
                  </w:tcPr>
                  <w:p w14:paraId="40943FDE" w14:textId="0D7D873B" w:rsidR="005635BE" w:rsidRPr="004A02A7" w:rsidRDefault="005635BE" w:rsidP="00220BB7">
                    <w:pPr>
                      <w:jc w:val="both"/>
                      <w:rPr>
                        <w:szCs w:val="22"/>
                      </w:rPr>
                    </w:pPr>
                    <w:r w:rsidRPr="004A02A7">
                      <w:rPr>
                        <w:szCs w:val="22"/>
                      </w:rPr>
                      <w:t>iii</w:t>
                    </w:r>
                    <w:r w:rsidR="004A02A7">
                      <w:rPr>
                        <w:szCs w:val="22"/>
                      </w:rPr>
                      <w:t>.</w:t>
                    </w:r>
                  </w:p>
                </w:tc>
                <w:tc>
                  <w:tcPr>
                    <w:tcW w:w="4224" w:type="pct"/>
                    <w:gridSpan w:val="3"/>
                  </w:tcPr>
                  <w:p w14:paraId="1262F102" w14:textId="77777777" w:rsidR="005635BE" w:rsidRPr="004A02A7" w:rsidRDefault="005635BE">
                    <w:pPr>
                      <w:jc w:val="both"/>
                      <w:rPr>
                        <w:szCs w:val="22"/>
                      </w:rPr>
                    </w:pPr>
                    <w:r w:rsidRPr="004A02A7">
                      <w:rPr>
                        <w:szCs w:val="22"/>
                      </w:rPr>
                      <w:t>is independently developed by the Contractor without access to or use of the Confidential Information; or</w:t>
                    </w:r>
                  </w:p>
                </w:tc>
              </w:tr>
              <w:tr w:rsidR="004A02A7" w:rsidRPr="004A02A7" w14:paraId="0E770C34" w14:textId="77777777" w:rsidTr="00757561">
                <w:tc>
                  <w:tcPr>
                    <w:tcW w:w="387" w:type="pct"/>
                  </w:tcPr>
                  <w:p w14:paraId="266A0113" w14:textId="77777777" w:rsidR="005635BE" w:rsidRPr="004A02A7" w:rsidRDefault="005635BE" w:rsidP="00220BB7">
                    <w:pPr>
                      <w:jc w:val="both"/>
                      <w:rPr>
                        <w:color w:val="0000FF"/>
                        <w:szCs w:val="22"/>
                      </w:rPr>
                    </w:pPr>
                  </w:p>
                </w:tc>
                <w:tc>
                  <w:tcPr>
                    <w:tcW w:w="388" w:type="pct"/>
                    <w:gridSpan w:val="2"/>
                  </w:tcPr>
                  <w:p w14:paraId="4BB7FE82" w14:textId="23B9A74B" w:rsidR="005635BE" w:rsidRPr="004A02A7" w:rsidRDefault="005635BE" w:rsidP="00220BB7">
                    <w:pPr>
                      <w:jc w:val="both"/>
                      <w:rPr>
                        <w:szCs w:val="22"/>
                      </w:rPr>
                    </w:pPr>
                    <w:r w:rsidRPr="004A02A7">
                      <w:rPr>
                        <w:szCs w:val="22"/>
                      </w:rPr>
                      <w:t>iv</w:t>
                    </w:r>
                    <w:r w:rsidR="004A02A7">
                      <w:rPr>
                        <w:szCs w:val="22"/>
                      </w:rPr>
                      <w:t>.</w:t>
                    </w:r>
                  </w:p>
                </w:tc>
                <w:tc>
                  <w:tcPr>
                    <w:tcW w:w="4224" w:type="pct"/>
                    <w:gridSpan w:val="3"/>
                  </w:tcPr>
                  <w:p w14:paraId="6CAB9B70" w14:textId="77777777" w:rsidR="005635BE" w:rsidRPr="004A02A7" w:rsidRDefault="005635BE">
                    <w:pPr>
                      <w:jc w:val="both"/>
                      <w:rPr>
                        <w:szCs w:val="22"/>
                      </w:rPr>
                    </w:pPr>
                    <w:r w:rsidRPr="004A02A7">
                      <w:rPr>
                        <w:szCs w:val="22"/>
                      </w:rPr>
                      <w:t>is lawfully received from a third party (with full right to disclose).</w:t>
                    </w:r>
                  </w:p>
                </w:tc>
              </w:tr>
              <w:tr w:rsidR="004A02A7" w:rsidRPr="004A02A7" w14:paraId="75DC5D4F" w14:textId="77777777" w:rsidTr="00757561">
                <w:tc>
                  <w:tcPr>
                    <w:tcW w:w="387" w:type="pct"/>
                  </w:tcPr>
                  <w:p w14:paraId="081BEBC1" w14:textId="77777777" w:rsidR="005635BE" w:rsidRPr="004A02A7" w:rsidRDefault="005635BE" w:rsidP="00220BB7">
                    <w:pPr>
                      <w:jc w:val="both"/>
                      <w:rPr>
                        <w:color w:val="0000FF"/>
                        <w:szCs w:val="22"/>
                      </w:rPr>
                    </w:pPr>
                    <w:r w:rsidRPr="004A02A7">
                      <w:rPr>
                        <w:color w:val="0000FF"/>
                        <w:szCs w:val="22"/>
                      </w:rPr>
                      <w:t>6.</w:t>
                    </w:r>
                  </w:p>
                </w:tc>
                <w:tc>
                  <w:tcPr>
                    <w:tcW w:w="4613" w:type="pct"/>
                    <w:gridSpan w:val="5"/>
                  </w:tcPr>
                  <w:p w14:paraId="322FFBD1" w14:textId="77777777" w:rsidR="005635BE" w:rsidRPr="004A02A7" w:rsidRDefault="005635BE" w:rsidP="00220BB7">
                    <w:pPr>
                      <w:jc w:val="both"/>
                      <w:rPr>
                        <w:szCs w:val="22"/>
                      </w:rPr>
                    </w:pPr>
                    <w:r w:rsidRPr="004A02A7">
                      <w:rPr>
                        <w:szCs w:val="22"/>
                      </w:rPr>
                      <w:t>The Contractor undertakes:</w:t>
                    </w:r>
                  </w:p>
                </w:tc>
              </w:tr>
              <w:tr w:rsidR="004A02A7" w:rsidRPr="004A02A7" w14:paraId="7D9BDF42" w14:textId="77777777" w:rsidTr="00757561">
                <w:tc>
                  <w:tcPr>
                    <w:tcW w:w="387" w:type="pct"/>
                  </w:tcPr>
                  <w:p w14:paraId="21F49E7B" w14:textId="77777777" w:rsidR="005635BE" w:rsidRPr="004A02A7" w:rsidRDefault="005635BE" w:rsidP="00220BB7">
                    <w:pPr>
                      <w:jc w:val="both"/>
                      <w:rPr>
                        <w:color w:val="0000FF"/>
                        <w:szCs w:val="22"/>
                      </w:rPr>
                    </w:pPr>
                  </w:p>
                </w:tc>
                <w:tc>
                  <w:tcPr>
                    <w:tcW w:w="388" w:type="pct"/>
                    <w:gridSpan w:val="2"/>
                  </w:tcPr>
                  <w:p w14:paraId="4070950C" w14:textId="77777777" w:rsidR="005635BE" w:rsidRPr="004A02A7" w:rsidRDefault="005635BE" w:rsidP="00220BB7">
                    <w:pPr>
                      <w:jc w:val="both"/>
                      <w:rPr>
                        <w:color w:val="0000FF"/>
                        <w:szCs w:val="22"/>
                      </w:rPr>
                    </w:pPr>
                    <w:r w:rsidRPr="004A02A7">
                      <w:rPr>
                        <w:color w:val="0000FF"/>
                        <w:szCs w:val="22"/>
                      </w:rPr>
                      <w:t>6.1</w:t>
                    </w:r>
                  </w:p>
                </w:tc>
                <w:tc>
                  <w:tcPr>
                    <w:tcW w:w="4224" w:type="pct"/>
                    <w:gridSpan w:val="3"/>
                  </w:tcPr>
                  <w:p w14:paraId="3A12C853" w14:textId="77777777" w:rsidR="005635BE" w:rsidRPr="004A02A7" w:rsidRDefault="005635BE">
                    <w:pPr>
                      <w:jc w:val="both"/>
                      <w:rPr>
                        <w:szCs w:val="22"/>
                      </w:rPr>
                    </w:pPr>
                    <w:r w:rsidRPr="004A02A7">
                      <w:rPr>
                        <w:szCs w:val="22"/>
                      </w:rPr>
                      <w:t>to comply with all directions of the Contracting Authority with regard to the use and application of all and any Confidential Information or data (including personal data as defined in the Data Protection Laws );</w:t>
                    </w:r>
                  </w:p>
                </w:tc>
              </w:tr>
              <w:tr w:rsidR="004A02A7" w:rsidRPr="004A02A7" w14:paraId="00AFBED2" w14:textId="77777777" w:rsidTr="00757561">
                <w:tc>
                  <w:tcPr>
                    <w:tcW w:w="387" w:type="pct"/>
                  </w:tcPr>
                  <w:p w14:paraId="5FD0CF46" w14:textId="77777777" w:rsidR="005635BE" w:rsidRPr="004A02A7" w:rsidRDefault="005635BE" w:rsidP="00220BB7">
                    <w:pPr>
                      <w:jc w:val="both"/>
                      <w:rPr>
                        <w:color w:val="0000FF"/>
                        <w:szCs w:val="22"/>
                      </w:rPr>
                    </w:pPr>
                  </w:p>
                </w:tc>
                <w:tc>
                  <w:tcPr>
                    <w:tcW w:w="388" w:type="pct"/>
                    <w:gridSpan w:val="2"/>
                  </w:tcPr>
                  <w:p w14:paraId="68ACAAA3" w14:textId="77777777" w:rsidR="005635BE" w:rsidRPr="004A02A7" w:rsidRDefault="005635BE" w:rsidP="00220BB7">
                    <w:pPr>
                      <w:jc w:val="both"/>
                      <w:rPr>
                        <w:color w:val="0000FF"/>
                        <w:szCs w:val="22"/>
                      </w:rPr>
                    </w:pPr>
                    <w:r w:rsidRPr="004A02A7">
                      <w:rPr>
                        <w:color w:val="0000FF"/>
                        <w:szCs w:val="22"/>
                      </w:rPr>
                      <w:t>6.2</w:t>
                    </w:r>
                  </w:p>
                </w:tc>
                <w:tc>
                  <w:tcPr>
                    <w:tcW w:w="4224" w:type="pct"/>
                    <w:gridSpan w:val="3"/>
                  </w:tcPr>
                  <w:p w14:paraId="431B12DF" w14:textId="77777777" w:rsidR="005635BE" w:rsidRPr="004A02A7" w:rsidRDefault="005635BE">
                    <w:pPr>
                      <w:jc w:val="both"/>
                      <w:rPr>
                        <w:szCs w:val="22"/>
                      </w:rPr>
                    </w:pPr>
                    <w:r w:rsidRPr="004A02A7">
                      <w:rPr>
                        <w:szCs w:val="22"/>
                      </w:rPr>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4A02A7" w:rsidRPr="004A02A7" w14:paraId="1B9F67AB" w14:textId="77777777" w:rsidTr="00757561">
                <w:tc>
                  <w:tcPr>
                    <w:tcW w:w="387" w:type="pct"/>
                  </w:tcPr>
                  <w:p w14:paraId="71382E8A" w14:textId="77777777" w:rsidR="005635BE" w:rsidRPr="004A02A7" w:rsidRDefault="005635BE" w:rsidP="00220BB7">
                    <w:pPr>
                      <w:jc w:val="both"/>
                      <w:rPr>
                        <w:color w:val="0000FF"/>
                        <w:szCs w:val="22"/>
                      </w:rPr>
                    </w:pPr>
                  </w:p>
                </w:tc>
                <w:tc>
                  <w:tcPr>
                    <w:tcW w:w="388" w:type="pct"/>
                    <w:gridSpan w:val="2"/>
                  </w:tcPr>
                  <w:p w14:paraId="135E6371" w14:textId="77777777" w:rsidR="005635BE" w:rsidRPr="004A02A7" w:rsidRDefault="005635BE" w:rsidP="00220BB7">
                    <w:pPr>
                      <w:jc w:val="both"/>
                      <w:rPr>
                        <w:color w:val="0000FF"/>
                        <w:szCs w:val="22"/>
                      </w:rPr>
                    </w:pPr>
                    <w:r w:rsidRPr="004A02A7">
                      <w:rPr>
                        <w:color w:val="0000FF"/>
                        <w:szCs w:val="22"/>
                      </w:rPr>
                      <w:t>6.3</w:t>
                    </w:r>
                  </w:p>
                </w:tc>
                <w:tc>
                  <w:tcPr>
                    <w:tcW w:w="4224" w:type="pct"/>
                    <w:gridSpan w:val="3"/>
                  </w:tcPr>
                  <w:p w14:paraId="27199615" w14:textId="372C23CE" w:rsidR="005635BE" w:rsidRPr="004A02A7" w:rsidRDefault="005635BE">
                    <w:pPr>
                      <w:jc w:val="both"/>
                      <w:rPr>
                        <w:szCs w:val="22"/>
                      </w:rPr>
                    </w:pPr>
                    <w:r w:rsidRPr="004A02A7">
                      <w:rPr>
                        <w:szCs w:val="22"/>
                      </w:rPr>
                      <w:t xml:space="preserve">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For </w:t>
                    </w:r>
                    <w:r w:rsidRPr="004A02A7">
                      <w:rPr>
                        <w:szCs w:val="22"/>
                      </w:rPr>
                      <w:lastRenderedPageBreak/>
                      <w:t>the avoidance of doubt “document” includes documents stored on a computer storage medium and data in digital form whether legible or not.</w:t>
                    </w:r>
                  </w:p>
                </w:tc>
              </w:tr>
              <w:tr w:rsidR="004A02A7" w:rsidRPr="004A02A7" w14:paraId="7B303549" w14:textId="77777777" w:rsidTr="00757561">
                <w:tc>
                  <w:tcPr>
                    <w:tcW w:w="387" w:type="pct"/>
                  </w:tcPr>
                  <w:p w14:paraId="4D58BBE6" w14:textId="77777777" w:rsidR="005635BE" w:rsidRPr="004A02A7" w:rsidRDefault="005635BE" w:rsidP="00220BB7">
                    <w:pPr>
                      <w:jc w:val="both"/>
                      <w:rPr>
                        <w:color w:val="0000FF"/>
                        <w:szCs w:val="22"/>
                      </w:rPr>
                    </w:pPr>
                    <w:r w:rsidRPr="004A02A7">
                      <w:rPr>
                        <w:color w:val="0000FF"/>
                        <w:szCs w:val="22"/>
                      </w:rPr>
                      <w:lastRenderedPageBreak/>
                      <w:t>7.</w:t>
                    </w:r>
                  </w:p>
                  <w:p w14:paraId="602D49E8" w14:textId="77777777" w:rsidR="005635BE" w:rsidRPr="004A02A7" w:rsidRDefault="005635BE" w:rsidP="00220BB7">
                    <w:pPr>
                      <w:jc w:val="both"/>
                      <w:rPr>
                        <w:rFonts w:eastAsia="MS Mincho"/>
                        <w:color w:val="0000FF"/>
                        <w:szCs w:val="22"/>
                      </w:rPr>
                    </w:pPr>
                  </w:p>
                </w:tc>
                <w:tc>
                  <w:tcPr>
                    <w:tcW w:w="4613" w:type="pct"/>
                    <w:gridSpan w:val="5"/>
                  </w:tcPr>
                  <w:p w14:paraId="447943F0" w14:textId="77777777" w:rsidR="005635BE" w:rsidRPr="004A02A7" w:rsidRDefault="005635BE">
                    <w:pPr>
                      <w:jc w:val="both"/>
                      <w:rPr>
                        <w:rFonts w:eastAsia="MS Mincho"/>
                        <w:szCs w:val="22"/>
                      </w:rPr>
                    </w:pPr>
                    <w:r w:rsidRPr="004A02A7">
                      <w:rPr>
                        <w:szCs w:val="22"/>
                      </w:rPr>
                      <w:t>The Contractor shall not obtain any proprietary interest or any other interest whatsoever in the Confidential Information furnished to them by the Contracting Authority and the Contractor so acknowledges and confirms.</w:t>
                    </w:r>
                  </w:p>
                </w:tc>
              </w:tr>
              <w:tr w:rsidR="004A02A7" w:rsidRPr="004A02A7" w14:paraId="76EECF7F" w14:textId="77777777" w:rsidTr="00757561">
                <w:tc>
                  <w:tcPr>
                    <w:tcW w:w="387" w:type="pct"/>
                  </w:tcPr>
                  <w:p w14:paraId="03792F54" w14:textId="77777777" w:rsidR="005635BE" w:rsidRPr="004A02A7" w:rsidRDefault="005635BE" w:rsidP="00220BB7">
                    <w:pPr>
                      <w:jc w:val="both"/>
                      <w:rPr>
                        <w:color w:val="0000FF"/>
                        <w:szCs w:val="22"/>
                      </w:rPr>
                    </w:pPr>
                    <w:r w:rsidRPr="004A02A7">
                      <w:rPr>
                        <w:color w:val="0000FF"/>
                      </w:rPr>
                      <w:t>8.</w:t>
                    </w:r>
                  </w:p>
                </w:tc>
                <w:tc>
                  <w:tcPr>
                    <w:tcW w:w="4613" w:type="pct"/>
                    <w:gridSpan w:val="5"/>
                  </w:tcPr>
                  <w:p w14:paraId="5B195C17" w14:textId="77777777" w:rsidR="005635BE" w:rsidRPr="004A02A7" w:rsidRDefault="005635BE" w:rsidP="00220BB7">
                    <w:pPr>
                      <w:jc w:val="both"/>
                      <w:rPr>
                        <w:szCs w:val="22"/>
                      </w:rPr>
                    </w:pPr>
                    <w:r w:rsidRPr="004A02A7">
                      <w:rPr>
                        <w:szCs w:val="22"/>
                      </w:rP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4A02A7" w:rsidRPr="004A02A7" w14:paraId="53AC3382" w14:textId="77777777" w:rsidTr="00757561">
                <w:tc>
                  <w:tcPr>
                    <w:tcW w:w="387" w:type="pct"/>
                  </w:tcPr>
                  <w:p w14:paraId="429B1F9E" w14:textId="77777777" w:rsidR="005635BE" w:rsidRPr="004A02A7" w:rsidRDefault="005635BE" w:rsidP="00220BB7">
                    <w:pPr>
                      <w:jc w:val="both"/>
                      <w:rPr>
                        <w:color w:val="0000FF"/>
                        <w:szCs w:val="22"/>
                      </w:rPr>
                    </w:pPr>
                    <w:r w:rsidRPr="004A02A7">
                      <w:rPr>
                        <w:color w:val="0000FF"/>
                      </w:rPr>
                      <w:t>9.</w:t>
                    </w:r>
                  </w:p>
                </w:tc>
                <w:tc>
                  <w:tcPr>
                    <w:tcW w:w="4613" w:type="pct"/>
                    <w:gridSpan w:val="5"/>
                  </w:tcPr>
                  <w:p w14:paraId="5418BA34" w14:textId="77777777" w:rsidR="005635BE" w:rsidRPr="004A02A7" w:rsidRDefault="005635BE" w:rsidP="00220BB7">
                    <w:pPr>
                      <w:jc w:val="both"/>
                      <w:rPr>
                        <w:szCs w:val="22"/>
                      </w:rPr>
                    </w:pPr>
                    <w:r w:rsidRPr="004A02A7">
                      <w:rPr>
                        <w:szCs w:val="22"/>
                      </w:rPr>
                      <w:t>The Contractor agrees that this Agreement will continue in force notwithstanding any court order relating to the Competition or termination of the Contract (if awarded) for any reason.</w:t>
                    </w:r>
                  </w:p>
                </w:tc>
              </w:tr>
              <w:tr w:rsidR="004A02A7" w:rsidRPr="004A02A7" w14:paraId="0AC709DF" w14:textId="77777777" w:rsidTr="00757561">
                <w:tc>
                  <w:tcPr>
                    <w:tcW w:w="387" w:type="pct"/>
                  </w:tcPr>
                  <w:p w14:paraId="1040DB2B" w14:textId="77777777" w:rsidR="005635BE" w:rsidRPr="004A02A7" w:rsidRDefault="005635BE" w:rsidP="00220BB7">
                    <w:pPr>
                      <w:jc w:val="both"/>
                      <w:rPr>
                        <w:color w:val="0000FF"/>
                      </w:rPr>
                    </w:pPr>
                    <w:r w:rsidRPr="004A02A7">
                      <w:rPr>
                        <w:color w:val="0000FF"/>
                      </w:rPr>
                      <w:t>10.</w:t>
                    </w:r>
                  </w:p>
                  <w:p w14:paraId="2324CB67" w14:textId="77777777" w:rsidR="005635BE" w:rsidRPr="004A02A7" w:rsidRDefault="005635BE" w:rsidP="00220BB7">
                    <w:pPr>
                      <w:jc w:val="both"/>
                      <w:rPr>
                        <w:color w:val="0000FF"/>
                      </w:rPr>
                    </w:pPr>
                  </w:p>
                  <w:p w14:paraId="559BEC88" w14:textId="77777777" w:rsidR="005635BE" w:rsidRPr="004A02A7" w:rsidRDefault="005635BE">
                    <w:pPr>
                      <w:jc w:val="both"/>
                      <w:rPr>
                        <w:color w:val="0000FF"/>
                      </w:rPr>
                    </w:pPr>
                  </w:p>
                  <w:p w14:paraId="59CE0D7F" w14:textId="77777777" w:rsidR="005635BE" w:rsidRPr="004A02A7" w:rsidRDefault="005635BE">
                    <w:pPr>
                      <w:jc w:val="both"/>
                      <w:rPr>
                        <w:color w:val="0000FF"/>
                        <w:szCs w:val="22"/>
                      </w:rPr>
                    </w:pPr>
                  </w:p>
                </w:tc>
                <w:tc>
                  <w:tcPr>
                    <w:tcW w:w="4613" w:type="pct"/>
                    <w:gridSpan w:val="5"/>
                  </w:tcPr>
                  <w:p w14:paraId="50E8B726" w14:textId="77777777" w:rsidR="005635BE" w:rsidRPr="004A02A7" w:rsidRDefault="005635BE">
                    <w:pPr>
                      <w:jc w:val="both"/>
                      <w:rPr>
                        <w:szCs w:val="22"/>
                      </w:rPr>
                    </w:pPr>
                    <w:r w:rsidRPr="004A02A7">
                      <w:rPr>
                        <w:szCs w:val="22"/>
                      </w:rPr>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tc>
              </w:tr>
            </w:tbl>
            <w:p w14:paraId="10D2540E" w14:textId="77777777" w:rsidR="005635BE" w:rsidRPr="00BE4EBF" w:rsidRDefault="005635BE" w:rsidP="00EE6D3D">
              <w:pPr>
                <w:jc w:val="both"/>
                <w:rPr>
                  <w:szCs w:val="22"/>
                </w:rPr>
              </w:pPr>
            </w:p>
            <w:p w14:paraId="6FEF5EB8" w14:textId="77777777" w:rsidR="005635BE" w:rsidRPr="00BE4EBF" w:rsidRDefault="00000000" w:rsidP="00220BB7">
              <w:pPr>
                <w:jc w:val="both"/>
                <w:rPr>
                  <w:color w:val="FF0000"/>
                  <w:szCs w:val="22"/>
                  <w:highlight w:val="cyan"/>
                </w:rPr>
              </w:pPr>
            </w:p>
          </w:sdtContent>
        </w:sdt>
        <w:p w14:paraId="4D11BD8B" w14:textId="77777777" w:rsidR="005635BE" w:rsidRPr="00830A49" w:rsidRDefault="005635BE" w:rsidP="00220BB7">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5635BE" w:rsidRPr="00830A49" w14:paraId="2453CDD7" w14:textId="77777777" w:rsidTr="00757561">
            <w:trPr>
              <w:gridAfter w:val="1"/>
              <w:wAfter w:w="44" w:type="dxa"/>
              <w:trHeight w:val="964"/>
            </w:trPr>
            <w:tc>
              <w:tcPr>
                <w:tcW w:w="4470" w:type="dxa"/>
                <w:shd w:val="clear" w:color="auto" w:fill="CCCCCC"/>
              </w:tcPr>
              <w:p w14:paraId="3CA14B59" w14:textId="77777777" w:rsidR="005635BE" w:rsidRPr="00830A49" w:rsidRDefault="005635BE">
                <w:pPr>
                  <w:rPr>
                    <w:szCs w:val="22"/>
                  </w:rPr>
                </w:pPr>
                <w:r w:rsidRPr="00830A49">
                  <w:rPr>
                    <w:szCs w:val="22"/>
                  </w:rPr>
                  <w:t xml:space="preserve">SIGNED for and on behalf of the </w:t>
                </w:r>
                <w:r w:rsidRPr="00B8044E">
                  <w:rPr>
                    <w:szCs w:val="22"/>
                  </w:rPr>
                  <w:t>Contracting Authority</w:t>
                </w:r>
              </w:p>
              <w:p w14:paraId="12D4649C" w14:textId="77777777" w:rsidR="005635BE" w:rsidRPr="00830A49" w:rsidRDefault="005635BE">
                <w:pPr>
                  <w:rPr>
                    <w:szCs w:val="22"/>
                  </w:rPr>
                </w:pPr>
              </w:p>
              <w:p w14:paraId="79246EE3" w14:textId="77777777" w:rsidR="005635BE" w:rsidRPr="00830A49" w:rsidRDefault="005635BE">
                <w:pPr>
                  <w:rPr>
                    <w:szCs w:val="22"/>
                  </w:rPr>
                </w:pPr>
                <w:r w:rsidRPr="00830A49">
                  <w:rPr>
                    <w:szCs w:val="22"/>
                  </w:rPr>
                  <w:t>__________________________</w:t>
                </w:r>
              </w:p>
              <w:p w14:paraId="05BEFFD7" w14:textId="77777777" w:rsidR="005635BE" w:rsidRPr="00830A49" w:rsidRDefault="005635BE">
                <w:pPr>
                  <w:rPr>
                    <w:szCs w:val="22"/>
                  </w:rPr>
                </w:pPr>
                <w:r w:rsidRPr="00830A49">
                  <w:rPr>
                    <w:szCs w:val="22"/>
                  </w:rPr>
                  <w:t>(being a duly authorised officer)</w:t>
                </w:r>
              </w:p>
            </w:tc>
            <w:tc>
              <w:tcPr>
                <w:tcW w:w="4482" w:type="dxa"/>
                <w:gridSpan w:val="2"/>
                <w:shd w:val="clear" w:color="auto" w:fill="CCCCCC"/>
              </w:tcPr>
              <w:p w14:paraId="0B699ADF" w14:textId="77777777" w:rsidR="005635BE" w:rsidRPr="00830A49" w:rsidRDefault="005635BE">
                <w:pPr>
                  <w:rPr>
                    <w:szCs w:val="22"/>
                  </w:rPr>
                </w:pPr>
                <w:r w:rsidRPr="00830A49">
                  <w:rPr>
                    <w:szCs w:val="22"/>
                  </w:rPr>
                  <w:t>SIGNED for and on behalf of the Contractor</w:t>
                </w:r>
              </w:p>
              <w:p w14:paraId="6D672697" w14:textId="77777777" w:rsidR="005635BE" w:rsidRPr="00830A49" w:rsidRDefault="005635BE" w:rsidP="00EE6D3D">
                <w:pPr>
                  <w:rPr>
                    <w:szCs w:val="22"/>
                  </w:rPr>
                </w:pPr>
              </w:p>
              <w:p w14:paraId="294056EF" w14:textId="77777777" w:rsidR="005635BE" w:rsidRPr="00830A49" w:rsidRDefault="005635BE" w:rsidP="00220BB7">
                <w:pPr>
                  <w:rPr>
                    <w:szCs w:val="22"/>
                  </w:rPr>
                </w:pPr>
                <w:r w:rsidRPr="00830A49">
                  <w:rPr>
                    <w:szCs w:val="22"/>
                  </w:rPr>
                  <w:t>____________________________</w:t>
                </w:r>
              </w:p>
            </w:tc>
          </w:tr>
          <w:tr w:rsidR="005635BE" w:rsidRPr="00830A49" w14:paraId="38FB6E55" w14:textId="77777777" w:rsidTr="00757561">
            <w:trPr>
              <w:trHeight w:val="1044"/>
            </w:trPr>
            <w:tc>
              <w:tcPr>
                <w:tcW w:w="4494" w:type="dxa"/>
                <w:gridSpan w:val="2"/>
                <w:shd w:val="clear" w:color="auto" w:fill="CCCCCC"/>
              </w:tcPr>
              <w:p w14:paraId="3E0C81BB" w14:textId="77777777" w:rsidR="005635BE" w:rsidRPr="00830A49" w:rsidRDefault="005635BE" w:rsidP="00220BB7">
                <w:pPr>
                  <w:rPr>
                    <w:szCs w:val="22"/>
                  </w:rPr>
                </w:pPr>
                <w:r w:rsidRPr="00830A49">
                  <w:rPr>
                    <w:szCs w:val="22"/>
                  </w:rPr>
                  <w:t>Witness</w:t>
                </w:r>
              </w:p>
            </w:tc>
            <w:tc>
              <w:tcPr>
                <w:tcW w:w="4502" w:type="dxa"/>
                <w:gridSpan w:val="2"/>
                <w:shd w:val="clear" w:color="auto" w:fill="CCCCCC"/>
              </w:tcPr>
              <w:p w14:paraId="00D9A77F" w14:textId="77777777" w:rsidR="005635BE" w:rsidRPr="00830A49" w:rsidRDefault="005635BE" w:rsidP="00220BB7">
                <w:pPr>
                  <w:rPr>
                    <w:szCs w:val="22"/>
                  </w:rPr>
                </w:pPr>
                <w:r w:rsidRPr="00830A49">
                  <w:rPr>
                    <w:szCs w:val="22"/>
                  </w:rPr>
                  <w:t>Witness</w:t>
                </w:r>
              </w:p>
            </w:tc>
          </w:tr>
        </w:tbl>
        <w:p w14:paraId="20C47964" w14:textId="77777777" w:rsidR="00BE4EBF" w:rsidRPr="00BE4EBF" w:rsidRDefault="00BE4EBF" w:rsidP="00EE6D3D">
          <w:pPr>
            <w:jc w:val="both"/>
            <w:rPr>
              <w:szCs w:val="22"/>
            </w:rPr>
          </w:pPr>
        </w:p>
        <w:p w14:paraId="2C71AD59" w14:textId="77777777" w:rsidR="00BE4EBF" w:rsidRPr="00BE4EBF" w:rsidRDefault="00000000" w:rsidP="00220BB7">
          <w:pPr>
            <w:jc w:val="both"/>
            <w:rPr>
              <w:color w:val="FF0000"/>
              <w:szCs w:val="22"/>
              <w:highlight w:val="cyan"/>
            </w:rPr>
          </w:pPr>
        </w:p>
      </w:sdtContent>
    </w:sdt>
    <w:p w14:paraId="2013F5C4" w14:textId="77777777" w:rsidR="00B402FB" w:rsidRPr="00830A49" w:rsidRDefault="00B402FB" w:rsidP="00220BB7">
      <w:pPr>
        <w:jc w:val="both"/>
        <w:rPr>
          <w:szCs w:val="22"/>
        </w:rPr>
      </w:pPr>
    </w:p>
    <w:bookmarkEnd w:id="45"/>
    <w:p w14:paraId="63126E5F" w14:textId="77777777" w:rsidR="005F2C29" w:rsidRDefault="005F2C29" w:rsidP="005F2C29">
      <w:pPr>
        <w:rPr>
          <w:rFonts w:asciiTheme="minorHAnsi" w:hAnsiTheme="minorHAnsi"/>
        </w:rPr>
      </w:pPr>
    </w:p>
    <w:p w14:paraId="552113FE" w14:textId="77777777" w:rsidR="005F2C29" w:rsidRDefault="005F2C29" w:rsidP="005F2C29"/>
    <w:p w14:paraId="7108DD2C" w14:textId="77777777" w:rsidR="005F2C29" w:rsidRDefault="005F2C29" w:rsidP="005F2C29"/>
    <w:p w14:paraId="7C19E262" w14:textId="77777777" w:rsidR="005F2C29" w:rsidRDefault="005F2C29" w:rsidP="005F2C29">
      <w:pPr>
        <w:jc w:val="both"/>
        <w:rPr>
          <w:rFonts w:asciiTheme="minorHAnsi" w:hAnsiTheme="minorHAnsi"/>
          <w:szCs w:val="22"/>
        </w:rPr>
      </w:pPr>
    </w:p>
    <w:p w14:paraId="080EBE1E" w14:textId="77777777" w:rsidR="005F2C29" w:rsidRDefault="005F2C29" w:rsidP="005F2C29"/>
    <w:p w14:paraId="38A049C2" w14:textId="67F8BDA9" w:rsidR="00630FD8" w:rsidRPr="00630721" w:rsidRDefault="00630FD8" w:rsidP="00630721">
      <w:pPr>
        <w:pageBreakBefore/>
        <w:pBdr>
          <w:bottom w:val="single" w:sz="18" w:space="1" w:color="333399"/>
        </w:pBdr>
        <w:tabs>
          <w:tab w:val="left" w:pos="397"/>
          <w:tab w:val="left" w:pos="907"/>
          <w:tab w:val="left" w:pos="1134"/>
        </w:tabs>
        <w:jc w:val="both"/>
        <w:outlineLvl w:val="0"/>
        <w:rPr>
          <w:b/>
          <w:color w:val="333399"/>
          <w:sz w:val="32"/>
          <w:szCs w:val="32"/>
          <w:lang w:val="en-US"/>
        </w:rPr>
      </w:pPr>
      <w:r w:rsidRPr="00630721">
        <w:rPr>
          <w:b/>
          <w:color w:val="333399"/>
          <w:sz w:val="32"/>
          <w:szCs w:val="32"/>
          <w:lang w:val="en-US"/>
        </w:rPr>
        <w:lastRenderedPageBreak/>
        <w:t xml:space="preserve">Appendix </w:t>
      </w:r>
      <w:r w:rsidR="000C2EF0">
        <w:rPr>
          <w:b/>
          <w:color w:val="333399"/>
          <w:sz w:val="32"/>
          <w:szCs w:val="32"/>
          <w:lang w:val="en-US"/>
        </w:rPr>
        <w:t>7</w:t>
      </w:r>
      <w:r w:rsidRPr="00630721">
        <w:rPr>
          <w:b/>
          <w:color w:val="333399"/>
          <w:sz w:val="32"/>
          <w:szCs w:val="32"/>
          <w:lang w:val="en-US"/>
        </w:rPr>
        <w:t xml:space="preserve">: Property </w:t>
      </w:r>
      <w:proofErr w:type="spellStart"/>
      <w:r w:rsidRPr="00630721">
        <w:rPr>
          <w:b/>
          <w:color w:val="333399"/>
          <w:sz w:val="32"/>
          <w:szCs w:val="32"/>
          <w:lang w:val="en-US"/>
        </w:rPr>
        <w:t>Licenc</w:t>
      </w:r>
      <w:r w:rsidR="00187600">
        <w:rPr>
          <w:b/>
          <w:color w:val="333399"/>
          <w:sz w:val="32"/>
          <w:szCs w:val="32"/>
          <w:lang w:val="en-US"/>
        </w:rPr>
        <w:t>e</w:t>
      </w:r>
      <w:proofErr w:type="spellEnd"/>
      <w:r w:rsidR="00187600">
        <w:rPr>
          <w:b/>
          <w:color w:val="333399"/>
          <w:sz w:val="32"/>
          <w:szCs w:val="32"/>
          <w:lang w:val="en-US"/>
        </w:rPr>
        <w:t xml:space="preserve"> and Deed of Renunciation</w:t>
      </w:r>
      <w:r w:rsidR="005B38CC">
        <w:rPr>
          <w:b/>
          <w:color w:val="333399"/>
          <w:sz w:val="32"/>
          <w:szCs w:val="32"/>
          <w:lang w:val="en-US"/>
        </w:rPr>
        <w:t xml:space="preserve"> </w:t>
      </w:r>
    </w:p>
    <w:p w14:paraId="7A33D528" w14:textId="77777777" w:rsidR="003F1DF1" w:rsidRPr="003F1DF1" w:rsidRDefault="003F1DF1" w:rsidP="003F1DF1">
      <w:pPr>
        <w:rPr>
          <w:rFonts w:asciiTheme="minorHAnsi" w:hAnsiTheme="minorHAnsi" w:cstheme="minorHAnsi"/>
          <w:b/>
          <w:bCs/>
          <w:i/>
          <w:iCs/>
          <w:color w:val="EE0000"/>
          <w:lang w:val="en-US"/>
        </w:rPr>
      </w:pPr>
      <w:r w:rsidRPr="003F1DF1">
        <w:rPr>
          <w:rFonts w:asciiTheme="minorHAnsi" w:hAnsiTheme="minorHAnsi" w:cstheme="minorHAnsi"/>
          <w:bCs/>
          <w:i/>
          <w:iCs/>
          <w:color w:val="EE0000"/>
        </w:rPr>
        <w:t>The Property Licence and the Deed of Renunciation are available as separate documents for service delivery model 2, 3 and 4. This Appendix is not applicable for the service delivery model 1</w:t>
      </w:r>
      <w:r w:rsidRPr="003F1DF1">
        <w:rPr>
          <w:rFonts w:asciiTheme="minorHAnsi" w:hAnsiTheme="minorHAnsi" w:cstheme="minorHAnsi"/>
          <w:bCs/>
          <w:i/>
          <w:iCs/>
          <w:color w:val="EE0000"/>
          <w:lang w:val="en-US"/>
        </w:rPr>
        <w:t>.</w:t>
      </w:r>
    </w:p>
    <w:p w14:paraId="011E4333" w14:textId="77777777" w:rsidR="00AF038B" w:rsidRDefault="00AF038B" w:rsidP="00EE6D3D">
      <w:pPr>
        <w:rPr>
          <w:b/>
          <w:lang w:val="en-US"/>
        </w:rPr>
      </w:pPr>
    </w:p>
    <w:p w14:paraId="2961C611" w14:textId="77777777" w:rsidR="00AF038B" w:rsidRDefault="00AF038B" w:rsidP="00EE6D3D">
      <w:pPr>
        <w:rPr>
          <w:b/>
          <w:lang w:val="en-US"/>
        </w:rPr>
      </w:pPr>
    </w:p>
    <w:p w14:paraId="1E3C1964" w14:textId="77777777" w:rsidR="00AF038B" w:rsidRDefault="00AF038B" w:rsidP="00EE6D3D">
      <w:pPr>
        <w:rPr>
          <w:b/>
          <w:lang w:val="en-US"/>
        </w:rPr>
      </w:pPr>
    </w:p>
    <w:p w14:paraId="5339302D" w14:textId="77777777" w:rsidR="00AF038B" w:rsidRDefault="00AF038B" w:rsidP="00EE6D3D">
      <w:pPr>
        <w:rPr>
          <w:b/>
          <w:lang w:val="en-US"/>
        </w:rPr>
      </w:pPr>
    </w:p>
    <w:p w14:paraId="39769962" w14:textId="77777777" w:rsidR="00AF038B" w:rsidRDefault="00AF038B" w:rsidP="00EE6D3D">
      <w:pPr>
        <w:rPr>
          <w:b/>
          <w:lang w:val="en-US"/>
        </w:rPr>
      </w:pPr>
    </w:p>
    <w:p w14:paraId="5CFAF891" w14:textId="77777777" w:rsidR="00AF038B" w:rsidRDefault="00AF038B" w:rsidP="00EE6D3D">
      <w:pPr>
        <w:rPr>
          <w:b/>
          <w:lang w:val="en-US"/>
        </w:rPr>
      </w:pPr>
    </w:p>
    <w:p w14:paraId="6F78DFD3" w14:textId="77777777" w:rsidR="00AF038B" w:rsidRDefault="00AF038B" w:rsidP="00EE6D3D">
      <w:pPr>
        <w:rPr>
          <w:b/>
          <w:lang w:val="en-US"/>
        </w:rPr>
      </w:pPr>
    </w:p>
    <w:p w14:paraId="395C0E9B" w14:textId="77777777" w:rsidR="00AF038B" w:rsidRDefault="00AF038B" w:rsidP="00EE6D3D">
      <w:pPr>
        <w:rPr>
          <w:b/>
          <w:lang w:val="en-US"/>
        </w:rPr>
      </w:pPr>
    </w:p>
    <w:p w14:paraId="419DBE2E" w14:textId="77777777" w:rsidR="00AF038B" w:rsidRDefault="00AF038B" w:rsidP="00EE6D3D">
      <w:pPr>
        <w:rPr>
          <w:b/>
          <w:lang w:val="en-US"/>
        </w:rPr>
      </w:pPr>
    </w:p>
    <w:p w14:paraId="18CAE79E" w14:textId="77777777" w:rsidR="00AF038B" w:rsidRDefault="00AF038B" w:rsidP="00EE6D3D">
      <w:pPr>
        <w:rPr>
          <w:b/>
          <w:lang w:val="en-US"/>
        </w:rPr>
      </w:pPr>
    </w:p>
    <w:p w14:paraId="7B73F70D" w14:textId="77777777" w:rsidR="00AF038B" w:rsidRDefault="00AF038B" w:rsidP="00EE6D3D">
      <w:pPr>
        <w:rPr>
          <w:b/>
          <w:lang w:val="en-US"/>
        </w:rPr>
      </w:pPr>
    </w:p>
    <w:p w14:paraId="7B20585B" w14:textId="77777777" w:rsidR="00AF038B" w:rsidRDefault="00AF038B" w:rsidP="00EE6D3D">
      <w:pPr>
        <w:rPr>
          <w:b/>
          <w:lang w:val="en-US"/>
        </w:rPr>
      </w:pPr>
    </w:p>
    <w:p w14:paraId="1E6FBE5C" w14:textId="77777777" w:rsidR="00AF038B" w:rsidRDefault="00AF038B" w:rsidP="00EE6D3D">
      <w:pPr>
        <w:rPr>
          <w:b/>
          <w:lang w:val="en-US"/>
        </w:rPr>
      </w:pPr>
    </w:p>
    <w:p w14:paraId="0D5773C4" w14:textId="77777777" w:rsidR="00AF038B" w:rsidRDefault="00AF038B" w:rsidP="00EE6D3D">
      <w:pPr>
        <w:rPr>
          <w:b/>
          <w:lang w:val="en-US"/>
        </w:rPr>
      </w:pPr>
    </w:p>
    <w:p w14:paraId="11EA7483" w14:textId="77777777" w:rsidR="00AF038B" w:rsidRDefault="00AF038B" w:rsidP="00EE6D3D">
      <w:pPr>
        <w:rPr>
          <w:b/>
          <w:lang w:val="en-US"/>
        </w:rPr>
      </w:pPr>
    </w:p>
    <w:p w14:paraId="76D4D677" w14:textId="77777777" w:rsidR="00AF038B" w:rsidRDefault="00AF038B" w:rsidP="00EE6D3D">
      <w:pPr>
        <w:rPr>
          <w:b/>
          <w:lang w:val="en-US"/>
        </w:rPr>
      </w:pPr>
    </w:p>
    <w:p w14:paraId="22031B55" w14:textId="77777777" w:rsidR="00AF038B" w:rsidRDefault="00AF038B" w:rsidP="00EE6D3D">
      <w:pPr>
        <w:rPr>
          <w:b/>
          <w:lang w:val="en-US"/>
        </w:rPr>
      </w:pPr>
    </w:p>
    <w:p w14:paraId="608D9E40" w14:textId="77777777" w:rsidR="00AF038B" w:rsidRDefault="00AF038B" w:rsidP="00EE6D3D">
      <w:pPr>
        <w:rPr>
          <w:b/>
          <w:lang w:val="en-US"/>
        </w:rPr>
      </w:pPr>
    </w:p>
    <w:p w14:paraId="0A972832" w14:textId="77777777" w:rsidR="00AF038B" w:rsidRDefault="00AF038B" w:rsidP="00EE6D3D">
      <w:pPr>
        <w:rPr>
          <w:b/>
          <w:lang w:val="en-US"/>
        </w:rPr>
      </w:pPr>
    </w:p>
    <w:p w14:paraId="34813D06" w14:textId="77777777" w:rsidR="00AF038B" w:rsidRDefault="00AF038B" w:rsidP="00EE6D3D">
      <w:pPr>
        <w:rPr>
          <w:b/>
          <w:lang w:val="en-US"/>
        </w:rPr>
      </w:pPr>
    </w:p>
    <w:p w14:paraId="1E64C9A1" w14:textId="77777777" w:rsidR="00AF038B" w:rsidRDefault="00AF038B" w:rsidP="00EE6D3D">
      <w:pPr>
        <w:rPr>
          <w:b/>
          <w:lang w:val="en-US"/>
        </w:rPr>
      </w:pPr>
    </w:p>
    <w:p w14:paraId="308452B1" w14:textId="77777777" w:rsidR="00AF038B" w:rsidRDefault="00AF038B" w:rsidP="00EE6D3D">
      <w:pPr>
        <w:rPr>
          <w:b/>
          <w:lang w:val="en-US"/>
        </w:rPr>
      </w:pPr>
    </w:p>
    <w:p w14:paraId="4290AC7B" w14:textId="77777777" w:rsidR="00AF038B" w:rsidRDefault="00AF038B" w:rsidP="00EE6D3D">
      <w:pPr>
        <w:rPr>
          <w:b/>
          <w:lang w:val="en-US"/>
        </w:rPr>
      </w:pPr>
    </w:p>
    <w:p w14:paraId="0081DD33" w14:textId="77777777" w:rsidR="00AF038B" w:rsidRDefault="00AF038B" w:rsidP="00EE6D3D">
      <w:pPr>
        <w:rPr>
          <w:b/>
          <w:lang w:val="en-US"/>
        </w:rPr>
      </w:pPr>
    </w:p>
    <w:p w14:paraId="21A5DDC3" w14:textId="77777777" w:rsidR="00AF038B" w:rsidRDefault="00AF038B" w:rsidP="00EE6D3D">
      <w:pPr>
        <w:rPr>
          <w:b/>
          <w:lang w:val="en-US"/>
        </w:rPr>
      </w:pPr>
    </w:p>
    <w:p w14:paraId="7478C943" w14:textId="77777777" w:rsidR="00AF038B" w:rsidRDefault="00AF038B" w:rsidP="00EE6D3D">
      <w:pPr>
        <w:rPr>
          <w:b/>
          <w:lang w:val="en-US"/>
        </w:rPr>
      </w:pPr>
    </w:p>
    <w:p w14:paraId="74E95139" w14:textId="77777777" w:rsidR="00AF038B" w:rsidRDefault="00AF038B" w:rsidP="00EE6D3D">
      <w:pPr>
        <w:rPr>
          <w:b/>
          <w:lang w:val="en-US"/>
        </w:rPr>
      </w:pPr>
    </w:p>
    <w:p w14:paraId="1CAAF7C8" w14:textId="77777777" w:rsidR="00AF038B" w:rsidRDefault="00AF038B" w:rsidP="00EE6D3D">
      <w:pPr>
        <w:rPr>
          <w:b/>
          <w:lang w:val="en-US"/>
        </w:rPr>
      </w:pPr>
    </w:p>
    <w:p w14:paraId="52697841" w14:textId="77777777" w:rsidR="00AF038B" w:rsidRDefault="00AF038B" w:rsidP="00EE6D3D">
      <w:pPr>
        <w:rPr>
          <w:b/>
          <w:lang w:val="en-US"/>
        </w:rPr>
      </w:pPr>
    </w:p>
    <w:p w14:paraId="6B03FA31" w14:textId="77777777" w:rsidR="00AF038B" w:rsidRDefault="00AF038B" w:rsidP="00EE6D3D">
      <w:pPr>
        <w:rPr>
          <w:b/>
          <w:lang w:val="en-US"/>
        </w:rPr>
      </w:pPr>
    </w:p>
    <w:p w14:paraId="7F9E4001" w14:textId="7894302D" w:rsidR="00AF038B" w:rsidRPr="00630721" w:rsidRDefault="00AF038B" w:rsidP="00630721">
      <w:pPr>
        <w:pageBreakBefore/>
        <w:pBdr>
          <w:bottom w:val="single" w:sz="18" w:space="1" w:color="333399"/>
        </w:pBdr>
        <w:tabs>
          <w:tab w:val="left" w:pos="397"/>
          <w:tab w:val="left" w:pos="907"/>
          <w:tab w:val="left" w:pos="1134"/>
        </w:tabs>
        <w:jc w:val="both"/>
        <w:outlineLvl w:val="0"/>
        <w:rPr>
          <w:b/>
          <w:color w:val="333399"/>
          <w:sz w:val="32"/>
          <w:szCs w:val="32"/>
          <w:lang w:val="en-US"/>
        </w:rPr>
      </w:pPr>
      <w:r w:rsidRPr="00630721">
        <w:rPr>
          <w:b/>
          <w:color w:val="333399"/>
          <w:sz w:val="32"/>
          <w:szCs w:val="32"/>
          <w:lang w:val="en-US"/>
        </w:rPr>
        <w:lastRenderedPageBreak/>
        <w:t xml:space="preserve">Appendix </w:t>
      </w:r>
      <w:r w:rsidR="00DF5BF2">
        <w:rPr>
          <w:b/>
          <w:color w:val="333399"/>
          <w:sz w:val="32"/>
          <w:szCs w:val="32"/>
          <w:lang w:val="en-US"/>
        </w:rPr>
        <w:t>8</w:t>
      </w:r>
      <w:r w:rsidRPr="00630721">
        <w:rPr>
          <w:b/>
          <w:color w:val="333399"/>
          <w:sz w:val="32"/>
          <w:szCs w:val="32"/>
          <w:lang w:val="en-US"/>
        </w:rPr>
        <w:t xml:space="preserve">: </w:t>
      </w:r>
      <w:r w:rsidR="004B3A0A">
        <w:rPr>
          <w:b/>
          <w:color w:val="333399"/>
          <w:sz w:val="32"/>
          <w:szCs w:val="32"/>
          <w:lang w:val="en-US"/>
        </w:rPr>
        <w:t xml:space="preserve">Draft </w:t>
      </w:r>
      <w:r w:rsidRPr="00630721">
        <w:rPr>
          <w:b/>
          <w:color w:val="333399"/>
          <w:sz w:val="32"/>
          <w:szCs w:val="32"/>
          <w:lang w:val="en-US"/>
        </w:rPr>
        <w:t>Data Processing Agreemen</w:t>
      </w:r>
      <w:r w:rsidR="003F1DF1">
        <w:rPr>
          <w:b/>
          <w:color w:val="333399"/>
          <w:sz w:val="32"/>
          <w:szCs w:val="32"/>
          <w:lang w:val="en-US"/>
        </w:rPr>
        <w:t>t (DPA)</w:t>
      </w:r>
    </w:p>
    <w:p w14:paraId="2ADBC050"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This Data Processing Agreement is made on ______________ (insert date) between:</w:t>
      </w:r>
    </w:p>
    <w:p w14:paraId="4B6D7F73" w14:textId="77777777" w:rsidR="0074622E" w:rsidRPr="00630721" w:rsidRDefault="0074622E" w:rsidP="00B951B8">
      <w:pPr>
        <w:jc w:val="both"/>
        <w:rPr>
          <w:rFonts w:asciiTheme="minorHAnsi" w:hAnsiTheme="minorHAnsi" w:cstheme="minorHAnsi"/>
          <w:b/>
          <w:szCs w:val="22"/>
          <w:lang w:val="en-US"/>
        </w:rPr>
      </w:pPr>
    </w:p>
    <w:p w14:paraId="42BF3612"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_____________________________</w:t>
      </w:r>
      <w:proofErr w:type="gramStart"/>
      <w:r w:rsidRPr="00630721">
        <w:rPr>
          <w:rFonts w:asciiTheme="minorHAnsi" w:hAnsiTheme="minorHAnsi" w:cstheme="minorHAnsi"/>
          <w:b/>
          <w:bCs/>
          <w:szCs w:val="22"/>
          <w:lang w:val="en-US"/>
        </w:rPr>
        <w:t>_(</w:t>
      </w:r>
      <w:proofErr w:type="gramEnd"/>
      <w:r w:rsidRPr="00630721">
        <w:rPr>
          <w:rFonts w:asciiTheme="minorHAnsi" w:hAnsiTheme="minorHAnsi" w:cstheme="minorHAnsi"/>
          <w:b/>
          <w:bCs/>
          <w:szCs w:val="22"/>
          <w:lang w:val="en-US"/>
        </w:rPr>
        <w:t>insert school name), hereafter referred to as the Controller</w:t>
      </w:r>
    </w:p>
    <w:p w14:paraId="3C8A1B78" w14:textId="77777777" w:rsidR="0074622E" w:rsidRPr="00630721" w:rsidRDefault="0074622E" w:rsidP="00B951B8">
      <w:pPr>
        <w:jc w:val="both"/>
        <w:rPr>
          <w:rFonts w:asciiTheme="minorHAnsi" w:hAnsiTheme="minorHAnsi" w:cstheme="minorHAnsi"/>
          <w:b/>
          <w:bCs/>
          <w:szCs w:val="22"/>
          <w:lang w:val="en-US"/>
        </w:rPr>
      </w:pPr>
    </w:p>
    <w:p w14:paraId="194C96A6"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and</w:t>
      </w:r>
    </w:p>
    <w:p w14:paraId="2A3C1FCB" w14:textId="77777777" w:rsidR="0074622E" w:rsidRPr="00630721" w:rsidRDefault="0074622E" w:rsidP="00B951B8">
      <w:pPr>
        <w:jc w:val="both"/>
        <w:rPr>
          <w:rFonts w:asciiTheme="minorHAnsi" w:hAnsiTheme="minorHAnsi" w:cstheme="minorHAnsi"/>
          <w:b/>
          <w:bCs/>
          <w:szCs w:val="22"/>
          <w:lang w:val="en-US"/>
        </w:rPr>
      </w:pPr>
    </w:p>
    <w:p w14:paraId="5F9C7F24"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_____________________________</w:t>
      </w:r>
      <w:proofErr w:type="gramStart"/>
      <w:r w:rsidRPr="00630721">
        <w:rPr>
          <w:rFonts w:asciiTheme="minorHAnsi" w:hAnsiTheme="minorHAnsi" w:cstheme="minorHAnsi"/>
          <w:b/>
          <w:bCs/>
          <w:szCs w:val="22"/>
          <w:lang w:val="en-US"/>
        </w:rPr>
        <w:t>_(</w:t>
      </w:r>
      <w:proofErr w:type="gramEnd"/>
      <w:r w:rsidRPr="00630721">
        <w:rPr>
          <w:rFonts w:asciiTheme="minorHAnsi" w:hAnsiTheme="minorHAnsi" w:cstheme="minorHAnsi"/>
          <w:b/>
          <w:bCs/>
          <w:szCs w:val="22"/>
          <w:lang w:val="en-US"/>
        </w:rPr>
        <w:t>insert provider name), hereafter referred to as the Processor</w:t>
      </w:r>
    </w:p>
    <w:p w14:paraId="11C68476" w14:textId="77777777" w:rsidR="0074622E" w:rsidRPr="00630721" w:rsidRDefault="0074622E" w:rsidP="00B951B8">
      <w:pPr>
        <w:jc w:val="both"/>
        <w:rPr>
          <w:rFonts w:asciiTheme="minorHAnsi" w:hAnsiTheme="minorHAnsi" w:cstheme="minorHAnsi"/>
          <w:b/>
          <w:szCs w:val="22"/>
          <w:lang w:val="en-US"/>
        </w:rPr>
      </w:pPr>
    </w:p>
    <w:p w14:paraId="07D46A6D"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This agreement is based on the Standard Contractual Clauses issued by the European Commission between controllers and processors under Article 28 (7) of Regulation (EU) 2016/679 of the European Parliament and of the Council as set out in the Commission’s Implementing Decision of 4 June 2021.</w:t>
      </w:r>
    </w:p>
    <w:p w14:paraId="7B039CFA" w14:textId="77777777" w:rsidR="0074622E" w:rsidRPr="00630721" w:rsidRDefault="0074622E" w:rsidP="00B951B8">
      <w:pPr>
        <w:jc w:val="both"/>
        <w:rPr>
          <w:rFonts w:asciiTheme="minorHAnsi" w:hAnsiTheme="minorHAnsi" w:cstheme="minorHAnsi"/>
          <w:b/>
          <w:szCs w:val="22"/>
          <w:lang w:val="en-US"/>
        </w:rPr>
      </w:pPr>
    </w:p>
    <w:p w14:paraId="1AD08B4E"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SECTION I</w:t>
      </w:r>
    </w:p>
    <w:p w14:paraId="4D7CF94A" w14:textId="77777777" w:rsidR="0074622E" w:rsidRPr="00630721" w:rsidRDefault="0074622E" w:rsidP="00B951B8">
      <w:pPr>
        <w:jc w:val="both"/>
        <w:rPr>
          <w:rFonts w:asciiTheme="minorHAnsi" w:hAnsiTheme="minorHAnsi" w:cstheme="minorHAnsi"/>
          <w:b/>
          <w:szCs w:val="22"/>
          <w:u w:val="single"/>
        </w:rPr>
      </w:pPr>
    </w:p>
    <w:p w14:paraId="29078D36" w14:textId="3295ECCB" w:rsidR="0074622E" w:rsidRPr="002312B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1</w:t>
      </w:r>
      <w:r w:rsidR="00C05DD5">
        <w:rPr>
          <w:rFonts w:asciiTheme="minorHAnsi" w:hAnsiTheme="minorHAnsi" w:cstheme="minorHAnsi"/>
          <w:b/>
          <w:i/>
          <w:szCs w:val="22"/>
        </w:rPr>
        <w:t>.</w:t>
      </w:r>
      <w:r w:rsidRPr="00630721">
        <w:rPr>
          <w:rFonts w:asciiTheme="minorHAnsi" w:hAnsiTheme="minorHAnsi" w:cstheme="minorHAnsi"/>
          <w:b/>
          <w:i/>
          <w:szCs w:val="22"/>
        </w:rPr>
        <w:t xml:space="preserve"> Purpose and scope</w:t>
      </w:r>
    </w:p>
    <w:p w14:paraId="668C45B7"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 purpose of these Standard Contractual Clauses (the Clauses) is to ensure compliance with Article 28(3) and (4) of Regulation (EU) 2016/679 of the European Parliament and of the Council of 27 April 2016 on the protection of natural persons with regard to the processing of personal data and on the free movement of such data.</w:t>
      </w:r>
    </w:p>
    <w:p w14:paraId="6836B16B"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 controllers and processors listed in Annex I have agreed to these Clauses in order to ensure compliance with Article 28(3) and (4) of Regulation (EU) 2016/679.</w:t>
      </w:r>
    </w:p>
    <w:p w14:paraId="20E695BD"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apply to the processing of personal data as specified in Annex II</w:t>
      </w:r>
      <w:r w:rsidR="006931CE">
        <w:rPr>
          <w:rFonts w:asciiTheme="minorHAnsi" w:hAnsiTheme="minorHAnsi" w:cstheme="minorHAnsi"/>
          <w:bCs/>
          <w:szCs w:val="22"/>
        </w:rPr>
        <w:t>.</w:t>
      </w:r>
    </w:p>
    <w:p w14:paraId="78E27E5E"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Annexes I to IV are an integral part of the Clauses.</w:t>
      </w:r>
    </w:p>
    <w:p w14:paraId="5F80CCA0"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are without prejudice to obligations to which the controller is subject by</w:t>
      </w:r>
      <w:r w:rsidR="002312B1" w:rsidRPr="006931CE">
        <w:rPr>
          <w:rFonts w:asciiTheme="minorHAnsi" w:hAnsiTheme="minorHAnsi" w:cstheme="minorHAnsi"/>
          <w:bCs/>
          <w:szCs w:val="22"/>
        </w:rPr>
        <w:t xml:space="preserve"> </w:t>
      </w:r>
      <w:r w:rsidRPr="006931CE">
        <w:rPr>
          <w:rFonts w:asciiTheme="minorHAnsi" w:hAnsiTheme="minorHAnsi" w:cstheme="minorHAnsi"/>
          <w:bCs/>
          <w:szCs w:val="22"/>
        </w:rPr>
        <w:t>virtue of Regulation (EU) 2016/679.</w:t>
      </w:r>
    </w:p>
    <w:p w14:paraId="52172647" w14:textId="6C7855CF" w:rsidR="0074622E" w:rsidRP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do not by themselves ensure compliance with obligations related to</w:t>
      </w:r>
      <w:r w:rsidR="00915155" w:rsidRPr="006931CE">
        <w:rPr>
          <w:rFonts w:asciiTheme="minorHAnsi" w:hAnsiTheme="minorHAnsi" w:cstheme="minorHAnsi"/>
          <w:bCs/>
          <w:szCs w:val="22"/>
        </w:rPr>
        <w:t xml:space="preserve"> </w:t>
      </w:r>
      <w:r w:rsidRPr="006931CE">
        <w:rPr>
          <w:rFonts w:asciiTheme="minorHAnsi" w:hAnsiTheme="minorHAnsi" w:cstheme="minorHAnsi"/>
          <w:bCs/>
          <w:szCs w:val="22"/>
        </w:rPr>
        <w:t>international transfers in accordance with Chapter V of Regulation (EU) 2016/679.</w:t>
      </w:r>
    </w:p>
    <w:p w14:paraId="5D24494F" w14:textId="77777777" w:rsidR="0074622E" w:rsidRPr="006931CE" w:rsidRDefault="0074622E" w:rsidP="00B951B8">
      <w:pPr>
        <w:jc w:val="both"/>
        <w:rPr>
          <w:rFonts w:asciiTheme="minorHAnsi" w:hAnsiTheme="minorHAnsi" w:cstheme="minorHAnsi"/>
          <w:b/>
          <w:iCs/>
          <w:szCs w:val="22"/>
        </w:rPr>
      </w:pPr>
    </w:p>
    <w:p w14:paraId="541D3B88" w14:textId="77777777" w:rsidR="0074622E" w:rsidRPr="00630721" w:rsidRDefault="0074622E" w:rsidP="00B951B8">
      <w:pPr>
        <w:jc w:val="both"/>
        <w:rPr>
          <w:rFonts w:asciiTheme="minorHAnsi" w:hAnsiTheme="minorHAnsi" w:cstheme="minorHAnsi"/>
          <w:b/>
          <w:szCs w:val="22"/>
        </w:rPr>
      </w:pPr>
    </w:p>
    <w:p w14:paraId="053AE363" w14:textId="3EEA0385" w:rsidR="0074622E" w:rsidRPr="006931CE"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2</w:t>
      </w:r>
      <w:r w:rsidR="00C05DD5">
        <w:rPr>
          <w:rFonts w:asciiTheme="minorHAnsi" w:hAnsiTheme="minorHAnsi" w:cstheme="minorHAnsi"/>
          <w:b/>
          <w:i/>
          <w:szCs w:val="22"/>
        </w:rPr>
        <w:t>.</w:t>
      </w:r>
      <w:r w:rsidRPr="00630721">
        <w:rPr>
          <w:rFonts w:asciiTheme="minorHAnsi" w:hAnsiTheme="minorHAnsi" w:cstheme="minorHAnsi"/>
          <w:b/>
          <w:i/>
          <w:szCs w:val="22"/>
        </w:rPr>
        <w:t xml:space="preserve"> Invariability of the Clauses</w:t>
      </w:r>
    </w:p>
    <w:p w14:paraId="3F32028A" w14:textId="39380377" w:rsidR="0074622E" w:rsidRPr="006931CE" w:rsidRDefault="0074622E" w:rsidP="00034298">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 xml:space="preserve">The Parties undertake not to modify the Clauses, except for adding information to </w:t>
      </w:r>
      <w:proofErr w:type="spellStart"/>
      <w:r w:rsidRPr="006931CE">
        <w:rPr>
          <w:rFonts w:asciiTheme="minorHAnsi" w:hAnsiTheme="minorHAnsi" w:cstheme="minorHAnsi"/>
          <w:bCs/>
          <w:szCs w:val="22"/>
        </w:rPr>
        <w:t>theAnnexes</w:t>
      </w:r>
      <w:proofErr w:type="spellEnd"/>
      <w:r w:rsidRPr="006931CE">
        <w:rPr>
          <w:rFonts w:asciiTheme="minorHAnsi" w:hAnsiTheme="minorHAnsi" w:cstheme="minorHAnsi"/>
          <w:bCs/>
          <w:szCs w:val="22"/>
        </w:rPr>
        <w:t xml:space="preserve"> or updating information in them. </w:t>
      </w:r>
    </w:p>
    <w:p w14:paraId="776CE788" w14:textId="7169619A" w:rsidR="0074622E" w:rsidRPr="006931CE" w:rsidRDefault="0074622E" w:rsidP="00034298">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This does not prevent the Parties from including the standard contractual clauses laid down in these Clauses in a broader contract, or from adding other clauses or additional safeguards provided that they do not directly or indirectly contradict the Clauses or detract from the fundamental rights or freedoms of data subjects.</w:t>
      </w:r>
    </w:p>
    <w:p w14:paraId="27FB4B90" w14:textId="77777777" w:rsidR="0074622E" w:rsidRPr="00630721" w:rsidRDefault="0074622E" w:rsidP="00B951B8">
      <w:pPr>
        <w:jc w:val="both"/>
        <w:rPr>
          <w:rFonts w:asciiTheme="minorHAnsi" w:hAnsiTheme="minorHAnsi" w:cstheme="minorHAnsi"/>
          <w:b/>
          <w:i/>
          <w:szCs w:val="22"/>
        </w:rPr>
      </w:pPr>
    </w:p>
    <w:p w14:paraId="0851272C" w14:textId="405CD891" w:rsidR="0074622E" w:rsidRPr="006931CE"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3</w:t>
      </w:r>
      <w:r w:rsidR="00C05DD5">
        <w:rPr>
          <w:rFonts w:asciiTheme="minorHAnsi" w:hAnsiTheme="minorHAnsi" w:cstheme="minorHAnsi"/>
          <w:b/>
          <w:i/>
          <w:szCs w:val="22"/>
        </w:rPr>
        <w:t>.</w:t>
      </w:r>
      <w:r w:rsidRPr="00630721">
        <w:rPr>
          <w:rFonts w:asciiTheme="minorHAnsi" w:hAnsiTheme="minorHAnsi" w:cstheme="minorHAnsi"/>
          <w:b/>
          <w:i/>
          <w:szCs w:val="22"/>
        </w:rPr>
        <w:t xml:space="preserve"> Interpretation</w:t>
      </w:r>
    </w:p>
    <w:p w14:paraId="5A326E1D" w14:textId="1E223FB8" w:rsidR="0074622E" w:rsidRPr="006931CE" w:rsidRDefault="0074622E" w:rsidP="00034298">
      <w:pPr>
        <w:numPr>
          <w:ilvl w:val="0"/>
          <w:numId w:val="61"/>
        </w:numPr>
        <w:jc w:val="both"/>
        <w:rPr>
          <w:rFonts w:asciiTheme="minorHAnsi" w:hAnsiTheme="minorHAnsi" w:cstheme="minorHAnsi"/>
          <w:bCs/>
          <w:szCs w:val="22"/>
        </w:rPr>
      </w:pPr>
      <w:r w:rsidRPr="00630721">
        <w:rPr>
          <w:rFonts w:asciiTheme="minorHAnsi" w:hAnsiTheme="minorHAnsi" w:cstheme="minorHAnsi"/>
          <w:bCs/>
          <w:szCs w:val="22"/>
        </w:rPr>
        <w:t>Where these Clauses use the terms defined in Regulation (EU) 2016/679, those terms shall have the same meaning as in that Regulation.</w:t>
      </w:r>
    </w:p>
    <w:p w14:paraId="1E9185A9" w14:textId="3110547A" w:rsidR="0074622E" w:rsidRPr="006931CE" w:rsidRDefault="0074622E" w:rsidP="00034298">
      <w:pPr>
        <w:numPr>
          <w:ilvl w:val="0"/>
          <w:numId w:val="61"/>
        </w:numPr>
        <w:jc w:val="both"/>
        <w:rPr>
          <w:rFonts w:asciiTheme="minorHAnsi" w:hAnsiTheme="minorHAnsi" w:cstheme="minorHAnsi"/>
          <w:bCs/>
          <w:szCs w:val="22"/>
        </w:rPr>
      </w:pPr>
      <w:r w:rsidRPr="00630721">
        <w:rPr>
          <w:rFonts w:asciiTheme="minorHAnsi" w:hAnsiTheme="minorHAnsi" w:cstheme="minorHAnsi"/>
          <w:bCs/>
          <w:szCs w:val="22"/>
        </w:rPr>
        <w:t>These Clauses shall be read and interpreted in the light of the provisions of Regulation (EU) 2016/679.</w:t>
      </w:r>
    </w:p>
    <w:p w14:paraId="4FC156E5" w14:textId="7430DE95" w:rsidR="0074622E" w:rsidRPr="006931CE" w:rsidRDefault="0074622E" w:rsidP="00034298">
      <w:pPr>
        <w:pStyle w:val="ListParagraph"/>
        <w:numPr>
          <w:ilvl w:val="0"/>
          <w:numId w:val="61"/>
        </w:numPr>
        <w:jc w:val="both"/>
        <w:rPr>
          <w:rFonts w:asciiTheme="minorHAnsi" w:hAnsiTheme="minorHAnsi" w:cstheme="minorHAnsi"/>
          <w:bCs/>
          <w:szCs w:val="22"/>
        </w:rPr>
      </w:pPr>
      <w:r w:rsidRPr="006931CE">
        <w:rPr>
          <w:rFonts w:asciiTheme="minorHAnsi" w:hAnsiTheme="minorHAnsi" w:cstheme="minorHAnsi"/>
          <w:bCs/>
          <w:szCs w:val="22"/>
        </w:rPr>
        <w:t>These Clauses shall not be interpreted in a way that runs counter to the rights and obligations provided for in Regulation (EU) 2016/679 or in a way that prejudices the fundamental rights or freedoms of the data subjects.</w:t>
      </w:r>
    </w:p>
    <w:p w14:paraId="034FCD64" w14:textId="77777777" w:rsidR="0074622E" w:rsidRPr="00630721" w:rsidRDefault="0074622E" w:rsidP="00B951B8">
      <w:pPr>
        <w:jc w:val="both"/>
        <w:rPr>
          <w:rFonts w:asciiTheme="minorHAnsi" w:hAnsiTheme="minorHAnsi" w:cstheme="minorHAnsi"/>
          <w:b/>
          <w:i/>
          <w:szCs w:val="22"/>
        </w:rPr>
      </w:pPr>
    </w:p>
    <w:p w14:paraId="5B42C3AC" w14:textId="11371A19" w:rsidR="0074622E" w:rsidRPr="0063072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4</w:t>
      </w:r>
      <w:r w:rsidR="00C05DD5">
        <w:rPr>
          <w:rFonts w:asciiTheme="minorHAnsi" w:hAnsiTheme="minorHAnsi" w:cstheme="minorHAnsi"/>
          <w:b/>
          <w:i/>
          <w:szCs w:val="22"/>
        </w:rPr>
        <w:t>.</w:t>
      </w:r>
      <w:r w:rsidRPr="00630721">
        <w:rPr>
          <w:rFonts w:asciiTheme="minorHAnsi" w:hAnsiTheme="minorHAnsi" w:cstheme="minorHAnsi"/>
          <w:b/>
          <w:i/>
          <w:szCs w:val="22"/>
        </w:rPr>
        <w:t xml:space="preserve"> Hierarchy</w:t>
      </w:r>
    </w:p>
    <w:p w14:paraId="240F6822"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In the event of a contradiction between these Clauses and the provisions of related agreements between the Parties existing at the time when these Clauses are agreed or entered into thereafter, these Clauses shall prevail. </w:t>
      </w:r>
    </w:p>
    <w:p w14:paraId="7E1AB28B" w14:textId="77777777" w:rsidR="0074622E" w:rsidRPr="00630721" w:rsidRDefault="0074622E" w:rsidP="00B951B8">
      <w:pPr>
        <w:jc w:val="both"/>
        <w:rPr>
          <w:rFonts w:asciiTheme="minorHAnsi" w:hAnsiTheme="minorHAnsi" w:cstheme="minorHAnsi"/>
          <w:b/>
          <w:i/>
          <w:szCs w:val="22"/>
        </w:rPr>
      </w:pPr>
    </w:p>
    <w:p w14:paraId="279A3811" w14:textId="7FE675C8" w:rsidR="0074622E" w:rsidRPr="0063072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5</w:t>
      </w:r>
      <w:r w:rsidR="00C05DD5">
        <w:rPr>
          <w:rFonts w:asciiTheme="minorHAnsi" w:hAnsiTheme="minorHAnsi" w:cstheme="minorHAnsi"/>
          <w:b/>
          <w:i/>
          <w:szCs w:val="22"/>
        </w:rPr>
        <w:t xml:space="preserve">. </w:t>
      </w:r>
      <w:r w:rsidRPr="00630721">
        <w:rPr>
          <w:rFonts w:asciiTheme="minorHAnsi" w:hAnsiTheme="minorHAnsi" w:cstheme="minorHAnsi"/>
          <w:b/>
          <w:i/>
          <w:szCs w:val="22"/>
        </w:rPr>
        <w:t>Docking clause</w:t>
      </w:r>
    </w:p>
    <w:p w14:paraId="70E77746" w14:textId="6251A0CA" w:rsidR="0074622E" w:rsidRPr="00C01185" w:rsidRDefault="0074622E" w:rsidP="00034298">
      <w:pPr>
        <w:numPr>
          <w:ilvl w:val="0"/>
          <w:numId w:val="62"/>
        </w:numPr>
        <w:jc w:val="both"/>
        <w:rPr>
          <w:rFonts w:asciiTheme="minorHAnsi" w:hAnsiTheme="minorHAnsi" w:cstheme="minorHAnsi"/>
          <w:bCs/>
          <w:szCs w:val="22"/>
        </w:rPr>
      </w:pPr>
      <w:r w:rsidRPr="00C01185">
        <w:rPr>
          <w:rFonts w:asciiTheme="minorHAnsi" w:hAnsiTheme="minorHAnsi" w:cstheme="minorHAnsi"/>
          <w:bCs/>
          <w:szCs w:val="22"/>
        </w:rPr>
        <w:t>Any entity that is not a Party to these Clauses may, with the agreement of all the Parties, accede to these Clauses at any time as a controller or a processor by completing the Annexes and signing Annex I.</w:t>
      </w:r>
    </w:p>
    <w:p w14:paraId="3EF8A603" w14:textId="5A1CC6E0" w:rsidR="0074622E" w:rsidRPr="00630721" w:rsidRDefault="0074622E" w:rsidP="00034298">
      <w:pPr>
        <w:numPr>
          <w:ilvl w:val="0"/>
          <w:numId w:val="62"/>
        </w:numPr>
        <w:jc w:val="both"/>
        <w:rPr>
          <w:rFonts w:asciiTheme="minorHAnsi" w:hAnsiTheme="minorHAnsi" w:cstheme="minorHAnsi"/>
          <w:bCs/>
          <w:szCs w:val="22"/>
        </w:rPr>
      </w:pPr>
      <w:r w:rsidRPr="00630721">
        <w:rPr>
          <w:rFonts w:asciiTheme="minorHAnsi" w:hAnsiTheme="minorHAnsi" w:cstheme="minorHAnsi"/>
          <w:bCs/>
          <w:szCs w:val="22"/>
        </w:rPr>
        <w:t>Once the Annexes in (a) are completed and signed, the acceding entity shall be treated as a Party to these Clauses and have the rights and obligations of a controller or a processor, in accordance with its designation in Annex I.</w:t>
      </w:r>
    </w:p>
    <w:p w14:paraId="468868F6" w14:textId="1D0665FE" w:rsidR="0074622E" w:rsidRPr="00C01185" w:rsidRDefault="0074622E" w:rsidP="00034298">
      <w:pPr>
        <w:numPr>
          <w:ilvl w:val="0"/>
          <w:numId w:val="62"/>
        </w:numPr>
        <w:jc w:val="both"/>
        <w:rPr>
          <w:rFonts w:asciiTheme="minorHAnsi" w:hAnsiTheme="minorHAnsi" w:cstheme="minorHAnsi"/>
          <w:bCs/>
          <w:szCs w:val="22"/>
        </w:rPr>
      </w:pPr>
      <w:r w:rsidRPr="00C01185">
        <w:rPr>
          <w:rFonts w:asciiTheme="minorHAnsi" w:hAnsiTheme="minorHAnsi" w:cstheme="minorHAnsi"/>
          <w:bCs/>
          <w:szCs w:val="22"/>
        </w:rPr>
        <w:t>The acceding entity shall have no rights or obligations resulting from these Clauses from the period prior to becoming a Party.</w:t>
      </w:r>
    </w:p>
    <w:p w14:paraId="7A2F735D" w14:textId="77777777" w:rsidR="0074622E" w:rsidRPr="00630721" w:rsidRDefault="0074622E" w:rsidP="00B951B8">
      <w:pPr>
        <w:jc w:val="both"/>
        <w:rPr>
          <w:rFonts w:asciiTheme="minorHAnsi" w:hAnsiTheme="minorHAnsi" w:cstheme="minorHAnsi"/>
          <w:b/>
          <w:szCs w:val="22"/>
          <w:lang w:val="en-US"/>
        </w:rPr>
      </w:pPr>
    </w:p>
    <w:p w14:paraId="0969BA5D" w14:textId="77777777" w:rsidR="0074622E" w:rsidRPr="00630721" w:rsidRDefault="0074622E" w:rsidP="00B951B8">
      <w:pPr>
        <w:jc w:val="both"/>
        <w:rPr>
          <w:rFonts w:asciiTheme="minorHAnsi" w:hAnsiTheme="minorHAnsi" w:cstheme="minorHAnsi"/>
          <w:b/>
          <w:szCs w:val="22"/>
          <w:lang w:val="en-US"/>
        </w:rPr>
      </w:pPr>
    </w:p>
    <w:p w14:paraId="381F33C3" w14:textId="77777777" w:rsidR="0074622E" w:rsidRDefault="0074622E" w:rsidP="00B951B8">
      <w:pPr>
        <w:jc w:val="both"/>
        <w:rPr>
          <w:rFonts w:asciiTheme="minorHAnsi" w:hAnsiTheme="minorHAnsi" w:cstheme="minorHAnsi"/>
          <w:b/>
          <w:szCs w:val="22"/>
          <w:lang w:val="en-US"/>
        </w:rPr>
      </w:pPr>
    </w:p>
    <w:p w14:paraId="0BE07910" w14:textId="77777777" w:rsidR="00C01185" w:rsidRDefault="00C01185" w:rsidP="00B951B8">
      <w:pPr>
        <w:jc w:val="both"/>
        <w:rPr>
          <w:rFonts w:asciiTheme="minorHAnsi" w:hAnsiTheme="minorHAnsi" w:cstheme="minorHAnsi"/>
          <w:b/>
          <w:szCs w:val="22"/>
          <w:lang w:val="en-US"/>
        </w:rPr>
      </w:pPr>
    </w:p>
    <w:p w14:paraId="03D1FC8C" w14:textId="77777777" w:rsidR="00C01185" w:rsidRDefault="00C01185" w:rsidP="00B951B8">
      <w:pPr>
        <w:jc w:val="both"/>
        <w:rPr>
          <w:rFonts w:asciiTheme="minorHAnsi" w:hAnsiTheme="minorHAnsi" w:cstheme="minorHAnsi"/>
          <w:b/>
          <w:szCs w:val="22"/>
          <w:lang w:val="en-US"/>
        </w:rPr>
      </w:pPr>
    </w:p>
    <w:p w14:paraId="7F90B85F" w14:textId="77777777" w:rsidR="00C01185" w:rsidRDefault="00C01185" w:rsidP="00B951B8">
      <w:pPr>
        <w:jc w:val="both"/>
        <w:rPr>
          <w:rFonts w:asciiTheme="minorHAnsi" w:hAnsiTheme="minorHAnsi" w:cstheme="minorHAnsi"/>
          <w:b/>
          <w:szCs w:val="22"/>
          <w:lang w:val="en-US"/>
        </w:rPr>
      </w:pPr>
    </w:p>
    <w:p w14:paraId="447F440E" w14:textId="77777777" w:rsidR="00C01185" w:rsidRDefault="00C01185" w:rsidP="00B951B8">
      <w:pPr>
        <w:jc w:val="both"/>
        <w:rPr>
          <w:rFonts w:asciiTheme="minorHAnsi" w:hAnsiTheme="minorHAnsi" w:cstheme="minorHAnsi"/>
          <w:b/>
          <w:szCs w:val="22"/>
          <w:lang w:val="en-US"/>
        </w:rPr>
      </w:pPr>
    </w:p>
    <w:p w14:paraId="22E989E8" w14:textId="77777777" w:rsidR="00C01185" w:rsidRDefault="00C01185" w:rsidP="00B951B8">
      <w:pPr>
        <w:jc w:val="both"/>
        <w:rPr>
          <w:rFonts w:asciiTheme="minorHAnsi" w:hAnsiTheme="minorHAnsi" w:cstheme="minorHAnsi"/>
          <w:b/>
          <w:szCs w:val="22"/>
          <w:lang w:val="en-US"/>
        </w:rPr>
      </w:pPr>
    </w:p>
    <w:p w14:paraId="14794EC9" w14:textId="77777777" w:rsidR="00C01185" w:rsidRDefault="00C01185" w:rsidP="00B951B8">
      <w:pPr>
        <w:jc w:val="both"/>
        <w:rPr>
          <w:rFonts w:asciiTheme="minorHAnsi" w:hAnsiTheme="minorHAnsi" w:cstheme="minorHAnsi"/>
          <w:b/>
          <w:szCs w:val="22"/>
          <w:lang w:val="en-US"/>
        </w:rPr>
      </w:pPr>
    </w:p>
    <w:p w14:paraId="2A40CFB4" w14:textId="77777777" w:rsidR="00C01185" w:rsidRDefault="00C01185" w:rsidP="00B951B8">
      <w:pPr>
        <w:jc w:val="both"/>
        <w:rPr>
          <w:rFonts w:asciiTheme="minorHAnsi" w:hAnsiTheme="minorHAnsi" w:cstheme="minorHAnsi"/>
          <w:b/>
          <w:szCs w:val="22"/>
          <w:lang w:val="en-US"/>
        </w:rPr>
      </w:pPr>
    </w:p>
    <w:p w14:paraId="584A1A77" w14:textId="77777777" w:rsidR="00C01185" w:rsidRDefault="00C01185" w:rsidP="00B951B8">
      <w:pPr>
        <w:jc w:val="both"/>
        <w:rPr>
          <w:rFonts w:asciiTheme="minorHAnsi" w:hAnsiTheme="minorHAnsi" w:cstheme="minorHAnsi"/>
          <w:b/>
          <w:szCs w:val="22"/>
          <w:lang w:val="en-US"/>
        </w:rPr>
      </w:pPr>
    </w:p>
    <w:p w14:paraId="750D4D7A" w14:textId="77777777" w:rsidR="00C01185" w:rsidRDefault="00C01185" w:rsidP="00B951B8">
      <w:pPr>
        <w:jc w:val="both"/>
        <w:rPr>
          <w:rFonts w:asciiTheme="minorHAnsi" w:hAnsiTheme="minorHAnsi" w:cstheme="minorHAnsi"/>
          <w:b/>
          <w:szCs w:val="22"/>
          <w:lang w:val="en-US"/>
        </w:rPr>
      </w:pPr>
    </w:p>
    <w:p w14:paraId="46954222" w14:textId="77777777" w:rsidR="00C01185" w:rsidRPr="00630721" w:rsidRDefault="00C01185" w:rsidP="00B951B8">
      <w:pPr>
        <w:jc w:val="both"/>
        <w:rPr>
          <w:rFonts w:asciiTheme="minorHAnsi" w:hAnsiTheme="minorHAnsi" w:cstheme="minorHAnsi"/>
          <w:b/>
          <w:szCs w:val="22"/>
          <w:lang w:val="en-US"/>
        </w:rPr>
      </w:pPr>
    </w:p>
    <w:p w14:paraId="20119F9A"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bCs/>
          <w:szCs w:val="22"/>
          <w:lang w:val="en-US"/>
        </w:rPr>
        <w:lastRenderedPageBreak/>
        <w:t>S</w:t>
      </w:r>
      <w:r w:rsidRPr="00630721">
        <w:rPr>
          <w:rFonts w:asciiTheme="minorHAnsi" w:hAnsiTheme="minorHAnsi" w:cstheme="minorHAnsi"/>
          <w:b/>
          <w:szCs w:val="22"/>
          <w:lang w:val="en-US"/>
        </w:rPr>
        <w:t>ECTION II – OBLIGATIONS OF THE PARTIES</w:t>
      </w:r>
    </w:p>
    <w:p w14:paraId="5F248FAA" w14:textId="77777777" w:rsidR="0074622E" w:rsidRPr="00630721" w:rsidRDefault="0074622E" w:rsidP="00B951B8">
      <w:pPr>
        <w:jc w:val="both"/>
        <w:rPr>
          <w:rFonts w:asciiTheme="minorHAnsi" w:hAnsiTheme="minorHAnsi" w:cstheme="minorHAnsi"/>
          <w:b/>
          <w:szCs w:val="22"/>
          <w:u w:val="single"/>
        </w:rPr>
      </w:pPr>
    </w:p>
    <w:p w14:paraId="7455A8B2" w14:textId="7C3D70FC" w:rsidR="0074622E" w:rsidRPr="00C01185"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6</w:t>
      </w:r>
      <w:r w:rsidR="00C05DD5">
        <w:rPr>
          <w:rFonts w:asciiTheme="minorHAnsi" w:hAnsiTheme="minorHAnsi" w:cstheme="minorHAnsi"/>
          <w:b/>
          <w:i/>
          <w:szCs w:val="22"/>
        </w:rPr>
        <w:t xml:space="preserve">. </w:t>
      </w:r>
      <w:r w:rsidRPr="00630721">
        <w:rPr>
          <w:rFonts w:asciiTheme="minorHAnsi" w:hAnsiTheme="minorHAnsi" w:cstheme="minorHAnsi"/>
          <w:b/>
          <w:i/>
          <w:szCs w:val="22"/>
        </w:rPr>
        <w:t>Description of processing(s)</w:t>
      </w:r>
    </w:p>
    <w:p w14:paraId="1535B671"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The details of the processing operations, in particular the categories of personal data and the purposes of processing for which the personal data is processed on behalf of the controller, are specified in Annex II.</w:t>
      </w:r>
    </w:p>
    <w:p w14:paraId="76F024E1" w14:textId="77777777" w:rsidR="0074622E" w:rsidRPr="00630721" w:rsidRDefault="0074622E" w:rsidP="00B951B8">
      <w:pPr>
        <w:jc w:val="both"/>
        <w:rPr>
          <w:rFonts w:asciiTheme="minorHAnsi" w:hAnsiTheme="minorHAnsi" w:cstheme="minorHAnsi"/>
          <w:b/>
          <w:i/>
          <w:szCs w:val="22"/>
        </w:rPr>
      </w:pPr>
    </w:p>
    <w:p w14:paraId="41C88457" w14:textId="0C4B531A" w:rsidR="00C01185" w:rsidRPr="00C01185"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7</w:t>
      </w:r>
      <w:r w:rsidR="00C05DD5">
        <w:rPr>
          <w:rFonts w:asciiTheme="minorHAnsi" w:hAnsiTheme="minorHAnsi" w:cstheme="minorHAnsi"/>
          <w:b/>
          <w:i/>
          <w:szCs w:val="22"/>
        </w:rPr>
        <w:t xml:space="preserve">. </w:t>
      </w:r>
      <w:r w:rsidRPr="00630721">
        <w:rPr>
          <w:rFonts w:asciiTheme="minorHAnsi" w:hAnsiTheme="minorHAnsi" w:cstheme="minorHAnsi"/>
          <w:b/>
          <w:i/>
          <w:szCs w:val="22"/>
        </w:rPr>
        <w:t>Obligations of the Parties</w:t>
      </w:r>
    </w:p>
    <w:p w14:paraId="506D3F42" w14:textId="3DA05863" w:rsidR="0074622E" w:rsidRPr="00C01185"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7.1. Instructions</w:t>
      </w:r>
    </w:p>
    <w:p w14:paraId="217B5B74" w14:textId="3547013D" w:rsidR="0074622E" w:rsidRPr="00C01185" w:rsidRDefault="0074622E" w:rsidP="00034298">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process personal data only on documented instructions from the controller, unless required to do so by Union or Member State law to which the processor is subject. In this case, the processor shall inform the controller of that legal requirement before processing, unless the law prohibits this on important grounds of public interest. Subsequent instructions may also be given by the controller throughout the duration of the processing of personal data. These instructions shall always be documented. </w:t>
      </w:r>
    </w:p>
    <w:p w14:paraId="14702D16" w14:textId="633C980F" w:rsidR="0074622E" w:rsidRPr="00C01185" w:rsidRDefault="0074622E" w:rsidP="00034298">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The processor shall immediately inform the controller if, in the processor’s opinion, instructions given by the controller infringe Regulation (EU) 2016/679 or the applicable Union or Member State data protection provisions.</w:t>
      </w:r>
    </w:p>
    <w:p w14:paraId="2E7E6475" w14:textId="77777777" w:rsidR="0074622E" w:rsidRPr="00630721" w:rsidRDefault="0074622E" w:rsidP="00B951B8">
      <w:pPr>
        <w:jc w:val="both"/>
        <w:rPr>
          <w:rFonts w:asciiTheme="minorHAnsi" w:hAnsiTheme="minorHAnsi" w:cstheme="minorHAnsi"/>
          <w:b/>
          <w:szCs w:val="22"/>
          <w:lang w:val="en-US"/>
        </w:rPr>
      </w:pPr>
    </w:p>
    <w:p w14:paraId="41E0B093"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7.2. Purpose limitation</w:t>
      </w:r>
    </w:p>
    <w:p w14:paraId="0E5CD664"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The processor shall process the personal data only for the specific purpose(s) of the processing, as set out in Annex II, unless it receives further instructions from the controller.</w:t>
      </w:r>
    </w:p>
    <w:p w14:paraId="1A996BB5" w14:textId="77777777" w:rsidR="0074622E" w:rsidRPr="00630721" w:rsidRDefault="0074622E" w:rsidP="00B951B8">
      <w:pPr>
        <w:jc w:val="both"/>
        <w:rPr>
          <w:rFonts w:asciiTheme="minorHAnsi" w:hAnsiTheme="minorHAnsi" w:cstheme="minorHAnsi"/>
          <w:b/>
          <w:szCs w:val="22"/>
          <w:lang w:val="en-US"/>
        </w:rPr>
      </w:pPr>
    </w:p>
    <w:p w14:paraId="0AC5CD22"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7.3. Duration of the processing of personal data</w:t>
      </w:r>
    </w:p>
    <w:p w14:paraId="05668AF3"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Processing by the processor shall only take place for the duration specified in Annex II. </w:t>
      </w:r>
    </w:p>
    <w:p w14:paraId="49ED478C" w14:textId="77777777" w:rsidR="0074622E" w:rsidRPr="00630721" w:rsidRDefault="0074622E" w:rsidP="00B951B8">
      <w:pPr>
        <w:jc w:val="both"/>
        <w:rPr>
          <w:rFonts w:asciiTheme="minorHAnsi" w:hAnsiTheme="minorHAnsi" w:cstheme="minorHAnsi"/>
          <w:b/>
          <w:szCs w:val="22"/>
          <w:lang w:val="en-US"/>
        </w:rPr>
      </w:pPr>
    </w:p>
    <w:p w14:paraId="2BC71D0A" w14:textId="6B39A513" w:rsidR="0074622E" w:rsidRPr="00C01185"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7.4. Security of processing</w:t>
      </w:r>
    </w:p>
    <w:p w14:paraId="10B1D776" w14:textId="335DE768" w:rsidR="0074622E" w:rsidRPr="00630721" w:rsidRDefault="0074622E" w:rsidP="00034298">
      <w:pPr>
        <w:numPr>
          <w:ilvl w:val="0"/>
          <w:numId w:val="64"/>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at least implement the technical and organisational measures specified in Annex III to ensure the security of the personal data. This includes protecting the data against a breach of security leading to accidental or unlawful destruction, loss, alteration, unauthorised disclosure or access to the data (personal data breach). In assessing the appropriate level of security, the Parties shall take due account of the state of the art, the costs of implementation, the nature, scope, context and purposes of processing and the risks involved for the data subjects. </w:t>
      </w:r>
    </w:p>
    <w:p w14:paraId="488AE4F3" w14:textId="34B78B40" w:rsidR="0074622E" w:rsidRPr="00C01185" w:rsidRDefault="0074622E" w:rsidP="00034298">
      <w:pPr>
        <w:numPr>
          <w:ilvl w:val="0"/>
          <w:numId w:val="64"/>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grant access to the personal data undergoing processing to members of its personnel only to the extent strictly necessary for implementing, managing and monitoring of the contract. The processor shall ensure that persons authorised to process the personal data received have committed themselves to confidentiality or are under an appropriate statutory obligation of confidentiality. </w:t>
      </w:r>
    </w:p>
    <w:p w14:paraId="137E2229" w14:textId="77777777" w:rsidR="0074622E" w:rsidRPr="00630721" w:rsidRDefault="0074622E" w:rsidP="00B951B8">
      <w:pPr>
        <w:jc w:val="both"/>
        <w:rPr>
          <w:rFonts w:asciiTheme="minorHAnsi" w:hAnsiTheme="minorHAnsi" w:cstheme="minorHAnsi"/>
          <w:b/>
          <w:szCs w:val="22"/>
          <w:lang w:val="en-US"/>
        </w:rPr>
      </w:pPr>
    </w:p>
    <w:p w14:paraId="68F1373D"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7.5. Sensitive data</w:t>
      </w:r>
    </w:p>
    <w:p w14:paraId="3D271F5B"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If the processing involves personal data revealing racial or ethnic origin, political opinions, religious or philosophical beliefs, or trade union membership, genetic data or biometric data for the purpose of uniquely identifying a natural person, data concerning health or a person’s sex life or sexual orientation, or data relating to criminal convictions and offences (“sensitive data”), the processor shall apply specific restrictions and/or additional safeguards.</w:t>
      </w:r>
    </w:p>
    <w:p w14:paraId="20EACCA3" w14:textId="77777777" w:rsidR="0074622E" w:rsidRPr="00630721" w:rsidRDefault="0074622E" w:rsidP="00B951B8">
      <w:pPr>
        <w:jc w:val="both"/>
        <w:rPr>
          <w:rFonts w:asciiTheme="minorHAnsi" w:hAnsiTheme="minorHAnsi" w:cstheme="minorHAnsi"/>
          <w:b/>
          <w:szCs w:val="22"/>
          <w:lang w:val="en-US"/>
        </w:rPr>
      </w:pPr>
    </w:p>
    <w:p w14:paraId="632E57DF" w14:textId="503615BC" w:rsidR="0074622E" w:rsidRPr="00B166C0"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7.6</w:t>
      </w:r>
      <w:r w:rsidR="00C05DD5">
        <w:rPr>
          <w:rFonts w:asciiTheme="minorHAnsi" w:hAnsiTheme="minorHAnsi" w:cstheme="minorHAnsi"/>
          <w:b/>
          <w:szCs w:val="22"/>
          <w:lang w:val="en-US"/>
        </w:rPr>
        <w:t>.</w:t>
      </w:r>
      <w:r w:rsidRPr="00630721">
        <w:rPr>
          <w:rFonts w:asciiTheme="minorHAnsi" w:hAnsiTheme="minorHAnsi" w:cstheme="minorHAnsi"/>
          <w:b/>
          <w:szCs w:val="22"/>
          <w:lang w:val="en-US"/>
        </w:rPr>
        <w:t xml:space="preserve"> Documentation and compliance</w:t>
      </w:r>
    </w:p>
    <w:p w14:paraId="59BF8833" w14:textId="12EA86BC" w:rsidR="0074622E" w:rsidRPr="00C01185"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Parties shall be able to demonstrate compliance with these Clauses.</w:t>
      </w:r>
    </w:p>
    <w:p w14:paraId="1FD2BA34" w14:textId="15D8535C"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deal promptly and adequately with inquiries from the controller </w:t>
      </w:r>
      <w:r w:rsidRPr="004E3EC9">
        <w:rPr>
          <w:rFonts w:asciiTheme="minorHAnsi" w:hAnsiTheme="minorHAnsi" w:cstheme="minorHAnsi"/>
          <w:bCs/>
          <w:szCs w:val="22"/>
        </w:rPr>
        <w:t>about the processing of data in accordance with these Clauses.</w:t>
      </w:r>
    </w:p>
    <w:p w14:paraId="540660CD" w14:textId="55011BE6"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processor shall make available to the controller all information necessary to</w:t>
      </w:r>
      <w:r w:rsidR="003B5A6B" w:rsidRPr="00630721">
        <w:rPr>
          <w:rFonts w:asciiTheme="minorHAnsi" w:hAnsiTheme="minorHAnsi" w:cstheme="minorHAnsi"/>
          <w:bCs/>
          <w:szCs w:val="22"/>
        </w:rPr>
        <w:t xml:space="preserve"> </w:t>
      </w:r>
      <w:r w:rsidRPr="00630721">
        <w:rPr>
          <w:rFonts w:asciiTheme="minorHAnsi" w:hAnsiTheme="minorHAnsi" w:cstheme="minorHAnsi"/>
          <w:bCs/>
          <w:szCs w:val="22"/>
        </w:rPr>
        <w:t>demonstrate compliance with the obligations that are set out in these Clauses and stem directly from Regulation (EU) 2016/679. At the controller’s request, the processor shall also permit and contribute to audits of the processing activities covered by these Clauses, at reasonable intervals or if there are indications of non-compliance. In deciding on a review or an audit, the controller may take into account relevant certifications held by the processor.</w:t>
      </w:r>
    </w:p>
    <w:p w14:paraId="3EB6C187" w14:textId="2C669263"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controller may choose to conduct the audit by itself or mandate an independent auditor. Audits may also include inspections at the premises or physical facilities of the processor and shall, where appropriate, be carried out with reasonable notice.</w:t>
      </w:r>
    </w:p>
    <w:p w14:paraId="042B3D20" w14:textId="4873BBE3" w:rsidR="0074622E" w:rsidRPr="00630721"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Parties shall make the information referred to in this Clause, including the results of any audits, available to the competent supervisory authority/</w:t>
      </w:r>
      <w:proofErr w:type="spellStart"/>
      <w:r w:rsidRPr="00630721">
        <w:rPr>
          <w:rFonts w:asciiTheme="minorHAnsi" w:hAnsiTheme="minorHAnsi" w:cstheme="minorHAnsi"/>
          <w:bCs/>
          <w:szCs w:val="22"/>
        </w:rPr>
        <w:t>ies</w:t>
      </w:r>
      <w:proofErr w:type="spellEnd"/>
      <w:r w:rsidRPr="00630721">
        <w:rPr>
          <w:rFonts w:asciiTheme="minorHAnsi" w:hAnsiTheme="minorHAnsi" w:cstheme="minorHAnsi"/>
          <w:bCs/>
          <w:szCs w:val="22"/>
        </w:rPr>
        <w:t xml:space="preserve"> on request.</w:t>
      </w:r>
    </w:p>
    <w:p w14:paraId="2AA13B42" w14:textId="77777777" w:rsidR="00915155" w:rsidRPr="00630721" w:rsidRDefault="00915155" w:rsidP="00B951B8">
      <w:pPr>
        <w:jc w:val="both"/>
        <w:rPr>
          <w:rFonts w:asciiTheme="minorHAnsi" w:hAnsiTheme="minorHAnsi" w:cstheme="minorHAnsi"/>
          <w:bCs/>
          <w:szCs w:val="22"/>
          <w:lang w:val="en-US"/>
        </w:rPr>
      </w:pPr>
    </w:p>
    <w:p w14:paraId="4DFAC36E" w14:textId="537CEA73" w:rsidR="0074622E" w:rsidRPr="002C675D"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7.7. Use of sub-processors</w:t>
      </w:r>
    </w:p>
    <w:p w14:paraId="41BD6C62" w14:textId="091BA0ED" w:rsidR="00B11851" w:rsidRPr="00B166C0" w:rsidRDefault="0074622E" w:rsidP="00034298">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The processor shall not subcontract any of its processing operations performed on behalf of the controller in accordance with these Clauses to a sub-processor, without the controller’s prior specific written authorisation. The processor shall submit the request for specific authorisation at least one month prior to the engagement of the sub-processor in question, together with the information necessary to enable the controller to decide on the authorisation. The list of sub-processors authorised by the controller can be found in Annex IV. The Parties shall keep Annex IV up to date.</w:t>
      </w:r>
    </w:p>
    <w:p w14:paraId="4D251E7C" w14:textId="2E688084" w:rsidR="0074622E" w:rsidRDefault="0074622E" w:rsidP="00034298">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Where the processor engages a sub-processor for carrying out specific processing activities (on behalf of the controller), it shall do so by way of a contract which imposes on the sub-processor, in substance, the same data protection obligations as the ones imposed on the data processor in accordance with these Clauses. The processor shall ensure that the sub-processor complies with the obligations to which the processor is subject pursuant to these Clauses and to Regulation (EU) 2016/679.</w:t>
      </w:r>
    </w:p>
    <w:p w14:paraId="7B4C793A" w14:textId="398C4700"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 xml:space="preserve">At the controller’s request, the processor shall provide a copy of such a sub-processor agreement and any subsequent amendments to the controller. To the extent necessary to </w:t>
      </w:r>
      <w:r w:rsidRPr="00B166C0">
        <w:rPr>
          <w:rFonts w:asciiTheme="minorHAnsi" w:hAnsiTheme="minorHAnsi" w:cstheme="minorHAnsi"/>
          <w:bCs/>
          <w:szCs w:val="22"/>
        </w:rPr>
        <w:lastRenderedPageBreak/>
        <w:t>protect business secret or other confidential information, including personal data, the processor may redact the text of the agreement prior to sharing the copy.</w:t>
      </w:r>
    </w:p>
    <w:p w14:paraId="36FA6D74" w14:textId="2EA93DED"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The processor shall remain fully responsible to the controller for the performance of the sub-processor’s obligations in accordance with its contract with the processor. The processor shall notify the controller of any failure by the sub-processor to fulfil its contractual obligations.</w:t>
      </w:r>
    </w:p>
    <w:p w14:paraId="51FA1380" w14:textId="669C7791"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 xml:space="preserve">The processor shall agree a </w:t>
      </w:r>
      <w:r w:rsidR="00B11851" w:rsidRPr="00B166C0">
        <w:rPr>
          <w:rFonts w:asciiTheme="minorHAnsi" w:hAnsiTheme="minorHAnsi" w:cstheme="minorHAnsi"/>
          <w:bCs/>
          <w:szCs w:val="22"/>
        </w:rPr>
        <w:t>third-party</w:t>
      </w:r>
      <w:r w:rsidRPr="00B166C0">
        <w:rPr>
          <w:rFonts w:asciiTheme="minorHAnsi" w:hAnsiTheme="minorHAnsi" w:cstheme="minorHAnsi"/>
          <w:bCs/>
          <w:szCs w:val="22"/>
        </w:rPr>
        <w:t xml:space="preserve"> beneficiary clause with the sub-processor whereby - in the event the processor has factually disappeared, ceased to exist in law or has become insolvent - the controller shall have the right to terminate the sub-processor contract and to instruct the sub-processor to erase or return the personal data.</w:t>
      </w:r>
    </w:p>
    <w:p w14:paraId="01CB0380" w14:textId="77777777" w:rsidR="0074622E" w:rsidRPr="00630721" w:rsidRDefault="0074622E" w:rsidP="00B951B8">
      <w:pPr>
        <w:jc w:val="both"/>
        <w:rPr>
          <w:rFonts w:asciiTheme="minorHAnsi" w:hAnsiTheme="minorHAnsi" w:cstheme="minorHAnsi"/>
          <w:b/>
          <w:szCs w:val="22"/>
          <w:lang w:val="en-US"/>
        </w:rPr>
      </w:pPr>
    </w:p>
    <w:p w14:paraId="51545149" w14:textId="3D46565E" w:rsidR="00B11851"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7.8. International transfers</w:t>
      </w:r>
    </w:p>
    <w:p w14:paraId="76227C47" w14:textId="39E557C2" w:rsidR="0074622E" w:rsidRPr="00F71616" w:rsidRDefault="0074622E" w:rsidP="00034298">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 xml:space="preserve">Any transfer of data to a third country or an international organisation by the processor shall be done only on the basis of documented instructions from the controller </w:t>
      </w:r>
      <w:r w:rsidRPr="00F71616">
        <w:rPr>
          <w:rFonts w:asciiTheme="minorHAnsi" w:hAnsiTheme="minorHAnsi" w:cstheme="minorHAnsi"/>
          <w:bCs/>
          <w:szCs w:val="22"/>
        </w:rPr>
        <w:t xml:space="preserve">or in order to fulfil a specific requirement under Union or Member State law to which the processor is subject </w:t>
      </w:r>
      <w:r w:rsidRPr="00630721">
        <w:rPr>
          <w:rFonts w:asciiTheme="minorHAnsi" w:hAnsiTheme="minorHAnsi" w:cstheme="minorHAnsi"/>
          <w:bCs/>
          <w:szCs w:val="22"/>
        </w:rPr>
        <w:t xml:space="preserve">and shall take place in compliance with Chapter V of Regulation (EU) 2016/679. </w:t>
      </w:r>
    </w:p>
    <w:p w14:paraId="2406B6D1" w14:textId="77777777" w:rsidR="0074622E" w:rsidRPr="00630721" w:rsidRDefault="0074622E" w:rsidP="00034298">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The controller agrees that where the processor engages a sub-processor in accordance with Clause 7.7. for carrying out specific processing activities (on behalf of the controller) and those processing activities involve a transfer of personal data within the meaning of Chapter V of Regulation (EU) 2016/679, the processor and the sub-processor can ensure compliance with Chapter V of Regulation (EU) 2016/679 by using standard contractual clauses adopted by the Commission in accordance with of Article 46(2) of Regulation (EU) 2016/679, provided the conditions for the use of those standard contractual clauses are met.</w:t>
      </w:r>
    </w:p>
    <w:p w14:paraId="30A02FB1" w14:textId="77777777" w:rsidR="0074622E" w:rsidRPr="00630721" w:rsidRDefault="0074622E" w:rsidP="00B951B8">
      <w:pPr>
        <w:jc w:val="both"/>
        <w:rPr>
          <w:rFonts w:asciiTheme="minorHAnsi" w:hAnsiTheme="minorHAnsi" w:cstheme="minorHAnsi"/>
          <w:b/>
          <w:szCs w:val="22"/>
        </w:rPr>
      </w:pPr>
    </w:p>
    <w:p w14:paraId="4FA839D0" w14:textId="081AF022"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7.9</w:t>
      </w:r>
      <w:r w:rsidR="00F71616">
        <w:rPr>
          <w:rFonts w:asciiTheme="minorHAnsi" w:hAnsiTheme="minorHAnsi" w:cstheme="minorHAnsi"/>
          <w:b/>
          <w:szCs w:val="22"/>
        </w:rPr>
        <w:t>.</w:t>
      </w:r>
      <w:r w:rsidRPr="00630721">
        <w:rPr>
          <w:rFonts w:asciiTheme="minorHAnsi" w:hAnsiTheme="minorHAnsi" w:cstheme="minorHAnsi"/>
          <w:b/>
          <w:szCs w:val="22"/>
        </w:rPr>
        <w:t xml:space="preserve"> Processor’s Own Responsibilities</w:t>
      </w:r>
    </w:p>
    <w:p w14:paraId="03BEC5DF"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Nothing within this Agreement relieves the processor of its own direct responsibilities and liabilities under the GDPR.</w:t>
      </w:r>
    </w:p>
    <w:p w14:paraId="555EA53B" w14:textId="77777777" w:rsidR="00915155" w:rsidRPr="00630721" w:rsidRDefault="00915155" w:rsidP="00B951B8">
      <w:pPr>
        <w:jc w:val="both"/>
        <w:rPr>
          <w:rFonts w:asciiTheme="minorHAnsi" w:hAnsiTheme="minorHAnsi" w:cstheme="minorHAnsi"/>
          <w:b/>
          <w:i/>
          <w:szCs w:val="22"/>
        </w:rPr>
      </w:pPr>
    </w:p>
    <w:p w14:paraId="7BD0C3EF" w14:textId="2542A0AE" w:rsidR="0074622E" w:rsidRPr="00F71616"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8</w:t>
      </w:r>
      <w:r w:rsidR="00B11851">
        <w:rPr>
          <w:rFonts w:asciiTheme="minorHAnsi" w:hAnsiTheme="minorHAnsi" w:cstheme="minorHAnsi"/>
          <w:b/>
          <w:i/>
          <w:szCs w:val="22"/>
        </w:rPr>
        <w:t>.</w:t>
      </w:r>
      <w:r w:rsidRPr="00630721">
        <w:rPr>
          <w:rFonts w:asciiTheme="minorHAnsi" w:hAnsiTheme="minorHAnsi" w:cstheme="minorHAnsi"/>
          <w:b/>
          <w:i/>
          <w:szCs w:val="22"/>
        </w:rPr>
        <w:t xml:space="preserve"> Assistance to the controller </w:t>
      </w:r>
    </w:p>
    <w:p w14:paraId="0C993E59" w14:textId="173F300B" w:rsidR="0074622E" w:rsidRPr="00630721" w:rsidRDefault="0074622E" w:rsidP="00034298">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The processor shall promptly notify the controller of any request it has received from the data subject. It shall not respond to the request itself, unless authorised to do so by the controller.</w:t>
      </w:r>
    </w:p>
    <w:p w14:paraId="1AEC1FEA" w14:textId="57A0397D" w:rsidR="0074622E" w:rsidRPr="00F71616" w:rsidRDefault="0074622E" w:rsidP="00034298">
      <w:pPr>
        <w:numPr>
          <w:ilvl w:val="0"/>
          <w:numId w:val="68"/>
        </w:numPr>
        <w:jc w:val="both"/>
        <w:rPr>
          <w:rFonts w:asciiTheme="minorHAnsi" w:hAnsiTheme="minorHAnsi" w:cstheme="minorHAnsi"/>
          <w:bCs/>
          <w:szCs w:val="22"/>
        </w:rPr>
      </w:pPr>
      <w:r w:rsidRPr="00F71616">
        <w:rPr>
          <w:rFonts w:asciiTheme="minorHAnsi" w:hAnsiTheme="minorHAnsi" w:cstheme="minorHAnsi"/>
          <w:bCs/>
          <w:szCs w:val="22"/>
        </w:rPr>
        <w:t>The</w:t>
      </w:r>
      <w:r w:rsidRPr="00630721">
        <w:rPr>
          <w:rFonts w:asciiTheme="minorHAnsi" w:hAnsiTheme="minorHAnsi" w:cstheme="minorHAnsi"/>
          <w:bCs/>
          <w:szCs w:val="22"/>
        </w:rPr>
        <w:t xml:space="preserve"> processor shall assist the controller in fulfilling its obligations to respond to data subjects’ requests to exercise their rights, </w:t>
      </w:r>
      <w:r w:rsidRPr="00F71616">
        <w:rPr>
          <w:rFonts w:asciiTheme="minorHAnsi" w:hAnsiTheme="minorHAnsi" w:cstheme="minorHAnsi"/>
          <w:bCs/>
          <w:szCs w:val="22"/>
        </w:rPr>
        <w:t>taking into account the nature of the processing</w:t>
      </w:r>
      <w:r w:rsidRPr="00630721">
        <w:rPr>
          <w:rFonts w:asciiTheme="minorHAnsi" w:hAnsiTheme="minorHAnsi" w:cstheme="minorHAnsi"/>
          <w:bCs/>
          <w:szCs w:val="22"/>
        </w:rPr>
        <w:t xml:space="preserve">. </w:t>
      </w:r>
      <w:r w:rsidRPr="00F71616">
        <w:rPr>
          <w:rFonts w:asciiTheme="minorHAnsi" w:hAnsiTheme="minorHAnsi" w:cstheme="minorHAnsi"/>
          <w:bCs/>
          <w:szCs w:val="22"/>
        </w:rPr>
        <w:t>I</w:t>
      </w:r>
      <w:r w:rsidRPr="00630721">
        <w:rPr>
          <w:rFonts w:asciiTheme="minorHAnsi" w:hAnsiTheme="minorHAnsi" w:cstheme="minorHAnsi"/>
          <w:bCs/>
          <w:szCs w:val="22"/>
        </w:rPr>
        <w:t>n fulfilling its obligations in accordance with (a) and (b), the processor shall comply with the controller’s instructions</w:t>
      </w:r>
      <w:r w:rsidR="00F71616">
        <w:rPr>
          <w:rFonts w:asciiTheme="minorHAnsi" w:hAnsiTheme="minorHAnsi" w:cstheme="minorHAnsi"/>
          <w:bCs/>
          <w:szCs w:val="22"/>
        </w:rPr>
        <w:t>.</w:t>
      </w:r>
    </w:p>
    <w:p w14:paraId="59B40800" w14:textId="77777777" w:rsidR="00A0367E" w:rsidRDefault="0074622E" w:rsidP="00034298">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In addition to the processor’s obligation to assist the controller pursuant to Clause 8(b), the processor shall furthermore assist the controller in ensuring compliance with the following obligations, taking into account the nature of the data processing and the information available to the processor:</w:t>
      </w:r>
    </w:p>
    <w:p w14:paraId="0C821E97"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carry out</w:t>
      </w:r>
      <w:r w:rsidRPr="00A0367E">
        <w:rPr>
          <w:rFonts w:asciiTheme="minorHAnsi" w:hAnsiTheme="minorHAnsi" w:cstheme="minorHAnsi"/>
          <w:b/>
          <w:szCs w:val="22"/>
        </w:rPr>
        <w:t xml:space="preserve"> </w:t>
      </w:r>
      <w:r w:rsidRPr="00A0367E">
        <w:rPr>
          <w:rFonts w:asciiTheme="minorHAnsi" w:hAnsiTheme="minorHAnsi" w:cstheme="minorHAnsi"/>
          <w:bCs/>
          <w:szCs w:val="22"/>
        </w:rPr>
        <w:t xml:space="preserve">an assessment of the impact of the envisaged processing operations on the protection of personal data (a ‘data protection impact assessment’) </w:t>
      </w:r>
      <w:r w:rsidRPr="00A0367E">
        <w:rPr>
          <w:rFonts w:asciiTheme="minorHAnsi" w:hAnsiTheme="minorHAnsi" w:cstheme="minorHAnsi"/>
          <w:bCs/>
          <w:szCs w:val="22"/>
        </w:rPr>
        <w:lastRenderedPageBreak/>
        <w:t>where a type of processing is likely to result in a high risk to the rights and freedoms of natural persons;</w:t>
      </w:r>
    </w:p>
    <w:p w14:paraId="48E551D5"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consult the competent supervisory authority/</w:t>
      </w:r>
      <w:proofErr w:type="spellStart"/>
      <w:r w:rsidRPr="00A0367E">
        <w:rPr>
          <w:rFonts w:asciiTheme="minorHAnsi" w:hAnsiTheme="minorHAnsi" w:cstheme="minorHAnsi"/>
          <w:bCs/>
          <w:szCs w:val="22"/>
        </w:rPr>
        <w:t>ies</w:t>
      </w:r>
      <w:proofErr w:type="spellEnd"/>
      <w:r w:rsidRPr="00A0367E">
        <w:rPr>
          <w:rFonts w:asciiTheme="minorHAnsi" w:hAnsiTheme="minorHAnsi" w:cstheme="minorHAnsi"/>
          <w:bCs/>
          <w:szCs w:val="22"/>
        </w:rPr>
        <w:t xml:space="preserve"> prior to processing where a data protection impact assessment indicates that the processing would result in a high risk in the absence of measures taken by the controller to mitigate the risk;</w:t>
      </w:r>
    </w:p>
    <w:p w14:paraId="28E2DDB3"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ensure that personal data is accurate and up to date, by informing the controller without delay if the processor becomes aware that the personal data it is processing is inaccurate or has become outdated;</w:t>
      </w:r>
    </w:p>
    <w:p w14:paraId="71C9E504" w14:textId="1A50CD5B" w:rsidR="0074622E" w:rsidRP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obligations in Article 32 Regulation (EU) 2016/679.</w:t>
      </w:r>
    </w:p>
    <w:p w14:paraId="34F7DA0E" w14:textId="2F89F585" w:rsidR="0074622E" w:rsidRPr="00F71616" w:rsidRDefault="0074622E" w:rsidP="006C2E6A">
      <w:pPr>
        <w:ind w:left="567" w:hanging="567"/>
        <w:jc w:val="both"/>
        <w:rPr>
          <w:rFonts w:asciiTheme="minorHAnsi" w:hAnsiTheme="minorHAnsi" w:cstheme="minorHAnsi"/>
          <w:bCs/>
          <w:szCs w:val="22"/>
        </w:rPr>
      </w:pPr>
      <w:r w:rsidRPr="006C2E6A">
        <w:rPr>
          <w:rFonts w:asciiTheme="minorHAnsi" w:hAnsiTheme="minorHAnsi" w:cstheme="minorHAnsi"/>
          <w:bCs/>
          <w:szCs w:val="22"/>
        </w:rPr>
        <w:t>(d)</w:t>
      </w:r>
      <w:r w:rsidRPr="006C2E6A">
        <w:rPr>
          <w:rFonts w:asciiTheme="minorHAnsi" w:hAnsiTheme="minorHAnsi" w:cstheme="minorHAnsi"/>
          <w:bCs/>
          <w:szCs w:val="22"/>
        </w:rPr>
        <w:tab/>
      </w:r>
      <w:r w:rsidRPr="00630721">
        <w:rPr>
          <w:rFonts w:asciiTheme="minorHAnsi" w:hAnsiTheme="minorHAnsi" w:cstheme="minorHAnsi"/>
          <w:bCs/>
          <w:szCs w:val="22"/>
        </w:rPr>
        <w:t>The Parties shall set out in Annex III the appropriate technical and organisational measures by which the processor is required to assist the controller in the application of this Clause as well as the scope and the extent of the assistance required.</w:t>
      </w:r>
      <w:r w:rsidRPr="00F71616">
        <w:rPr>
          <w:rFonts w:asciiTheme="minorHAnsi" w:hAnsiTheme="minorHAnsi" w:cstheme="minorHAnsi"/>
          <w:bCs/>
          <w:szCs w:val="22"/>
        </w:rPr>
        <w:t xml:space="preserve"> </w:t>
      </w:r>
    </w:p>
    <w:p w14:paraId="237514F8" w14:textId="77777777" w:rsidR="0074622E" w:rsidRPr="00630721" w:rsidRDefault="0074622E" w:rsidP="00B951B8">
      <w:pPr>
        <w:jc w:val="both"/>
        <w:rPr>
          <w:rFonts w:asciiTheme="minorHAnsi" w:hAnsiTheme="minorHAnsi" w:cstheme="minorHAnsi"/>
          <w:b/>
          <w:i/>
          <w:szCs w:val="22"/>
        </w:rPr>
      </w:pPr>
    </w:p>
    <w:p w14:paraId="7D1F9D96" w14:textId="3DE3BCAC" w:rsidR="0074622E" w:rsidRPr="00F71616"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9</w:t>
      </w:r>
      <w:r w:rsidR="006C2E6A">
        <w:rPr>
          <w:rFonts w:asciiTheme="minorHAnsi" w:hAnsiTheme="minorHAnsi" w:cstheme="minorHAnsi"/>
          <w:b/>
          <w:i/>
          <w:szCs w:val="22"/>
        </w:rPr>
        <w:t>.</w:t>
      </w:r>
      <w:r w:rsidRPr="00630721">
        <w:rPr>
          <w:rFonts w:asciiTheme="minorHAnsi" w:hAnsiTheme="minorHAnsi" w:cstheme="minorHAnsi"/>
          <w:b/>
          <w:i/>
          <w:szCs w:val="22"/>
        </w:rPr>
        <w:t xml:space="preserve"> Notification of personal data breach</w:t>
      </w:r>
    </w:p>
    <w:p w14:paraId="40ED8558"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In the event of a personal data breach, the processor shall cooperate with and assist the controller for the controller to comply with its obligations under Articles 33 and 34 Regulation (EU) 2016/679, </w:t>
      </w:r>
      <w:proofErr w:type="gramStart"/>
      <w:r w:rsidRPr="00630721">
        <w:rPr>
          <w:rFonts w:asciiTheme="minorHAnsi" w:hAnsiTheme="minorHAnsi" w:cstheme="minorHAnsi"/>
          <w:bCs/>
          <w:szCs w:val="22"/>
          <w:lang w:val="en-US"/>
        </w:rPr>
        <w:t>taking into account</w:t>
      </w:r>
      <w:proofErr w:type="gramEnd"/>
      <w:r w:rsidRPr="00630721">
        <w:rPr>
          <w:rFonts w:asciiTheme="minorHAnsi" w:hAnsiTheme="minorHAnsi" w:cstheme="minorHAnsi"/>
          <w:bCs/>
          <w:szCs w:val="22"/>
          <w:lang w:val="en-US"/>
        </w:rPr>
        <w:t xml:space="preserve"> the nature of processing and the information available to the processor.</w:t>
      </w:r>
    </w:p>
    <w:p w14:paraId="73215290" w14:textId="77777777" w:rsidR="0074622E" w:rsidRPr="00630721" w:rsidRDefault="0074622E" w:rsidP="00B951B8">
      <w:pPr>
        <w:jc w:val="both"/>
        <w:rPr>
          <w:rFonts w:asciiTheme="minorHAnsi" w:hAnsiTheme="minorHAnsi" w:cstheme="minorHAnsi"/>
          <w:b/>
          <w:szCs w:val="22"/>
          <w:lang w:val="en-US"/>
        </w:rPr>
      </w:pPr>
    </w:p>
    <w:p w14:paraId="60695718" w14:textId="0FD0D076"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9.1</w:t>
      </w:r>
      <w:r w:rsidR="00F71616">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controller</w:t>
      </w:r>
    </w:p>
    <w:p w14:paraId="5A5C301A" w14:textId="1F2E103D" w:rsidR="0074622E" w:rsidRPr="00EB6F9A"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controller, the processor shall assist the controller:</w:t>
      </w:r>
    </w:p>
    <w:p w14:paraId="427D8578" w14:textId="18A30744" w:rsidR="0074622E" w:rsidRPr="00630721"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notifying the personal data breach to the competent supervisory authority/</w:t>
      </w:r>
      <w:proofErr w:type="spellStart"/>
      <w:r w:rsidRPr="00630721">
        <w:rPr>
          <w:rFonts w:asciiTheme="minorHAnsi" w:hAnsiTheme="minorHAnsi" w:cstheme="minorHAnsi"/>
          <w:bCs/>
          <w:szCs w:val="22"/>
        </w:rPr>
        <w:t>ies</w:t>
      </w:r>
      <w:proofErr w:type="spellEnd"/>
      <w:r w:rsidRPr="00630721">
        <w:rPr>
          <w:rFonts w:asciiTheme="minorHAnsi" w:hAnsiTheme="minorHAnsi" w:cstheme="minorHAnsi"/>
          <w:bCs/>
          <w:szCs w:val="22"/>
        </w:rPr>
        <w:t xml:space="preserve">, without undue delay after the controller has become aware of it, where relevant/(unless the personal data breach is unlikely to result in a risk to the rights and freedoms of natural persons); </w:t>
      </w:r>
    </w:p>
    <w:p w14:paraId="25AFCAD9" w14:textId="61E2566B" w:rsidR="0074622E" w:rsidRPr="00F71616"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obtaining the following information which, pursuant to Article 33(3) Regulation (EU) 2016/679, shall be stated in the controller’s notification, and must at least include:</w:t>
      </w:r>
    </w:p>
    <w:p w14:paraId="4A5BC810" w14:textId="19642DDE" w:rsidR="0074622E" w:rsidRPr="00630721"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 xml:space="preserve">the nature of the personal data including where possible, the categories and approximate number of data subjects concerned and the categories and approximate number of personal data records concerned; </w:t>
      </w:r>
    </w:p>
    <w:p w14:paraId="10E9D606" w14:textId="5DECA633" w:rsidR="0074622E" w:rsidRPr="00630721"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the likely consequences of the personal data breach;</w:t>
      </w:r>
    </w:p>
    <w:p w14:paraId="07F37EC0" w14:textId="0B8512CE" w:rsidR="0074622E" w:rsidRPr="00EB6F9A"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 xml:space="preserve">the measures taken or proposed to be taken by the controller to address the personal data breach, including, where appropriate, measures to mitigate its possible adverse effects. </w:t>
      </w:r>
    </w:p>
    <w:p w14:paraId="2658D9D9" w14:textId="5E744E66" w:rsidR="0074622E" w:rsidRPr="00EB6F9A" w:rsidRDefault="0074622E" w:rsidP="00EB6F9A">
      <w:pPr>
        <w:ind w:left="720"/>
        <w:jc w:val="both"/>
        <w:rPr>
          <w:rFonts w:asciiTheme="minorHAnsi" w:hAnsiTheme="minorHAnsi" w:cstheme="minorHAnsi"/>
          <w:bCs/>
          <w:szCs w:val="22"/>
          <w:lang w:val="sl-SI"/>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39AA115B" w14:textId="1CBF62B6" w:rsidR="0074622E" w:rsidRPr="00630721"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complying, pursuant to Article 34 Regulation (EU) 2016/679, with the obligation to communicate without undue delay the personal data breach to the data subject, when the personal data breach is likely to result in a high risk to the rights and freedoms of natural persons.</w:t>
      </w:r>
    </w:p>
    <w:p w14:paraId="215AEC6D" w14:textId="77777777" w:rsidR="007C1997" w:rsidRPr="00630721" w:rsidRDefault="007C1997" w:rsidP="00B951B8">
      <w:pPr>
        <w:jc w:val="both"/>
        <w:rPr>
          <w:rFonts w:asciiTheme="minorHAnsi" w:hAnsiTheme="minorHAnsi" w:cstheme="minorHAnsi"/>
          <w:b/>
          <w:szCs w:val="22"/>
          <w:lang w:val="en-US"/>
        </w:rPr>
      </w:pPr>
    </w:p>
    <w:p w14:paraId="63F7A8FF" w14:textId="3E62F030"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9.2</w:t>
      </w:r>
      <w:r w:rsidR="006C2E6A">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processor</w:t>
      </w:r>
    </w:p>
    <w:p w14:paraId="01D46818" w14:textId="540BFEAF" w:rsidR="0074622E" w:rsidRPr="00F71616"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In the event of a personal data breach concerning data processed by the processor, the processor shall notify the controller without undue delay after the processor </w:t>
      </w:r>
      <w:proofErr w:type="gramStart"/>
      <w:r w:rsidRPr="00630721">
        <w:rPr>
          <w:rFonts w:asciiTheme="minorHAnsi" w:hAnsiTheme="minorHAnsi" w:cstheme="minorHAnsi"/>
          <w:bCs/>
          <w:szCs w:val="22"/>
          <w:lang w:val="en-US"/>
        </w:rPr>
        <w:t>having</w:t>
      </w:r>
      <w:proofErr w:type="gramEnd"/>
      <w:r w:rsidRPr="00630721">
        <w:rPr>
          <w:rFonts w:asciiTheme="minorHAnsi" w:hAnsiTheme="minorHAnsi" w:cstheme="minorHAnsi"/>
          <w:bCs/>
          <w:szCs w:val="22"/>
          <w:lang w:val="en-US"/>
        </w:rPr>
        <w:t xml:space="preserve"> become aware of the breach. Such notification shall contain, at least:</w:t>
      </w:r>
    </w:p>
    <w:p w14:paraId="32CD1FBD" w14:textId="1C01528C" w:rsidR="0074622E" w:rsidRPr="00630721"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a description of the nature of the breach (including, where possible, the categories and approximate number of data subjects and data records concerned);</w:t>
      </w:r>
    </w:p>
    <w:p w14:paraId="06825639" w14:textId="24C865C3" w:rsidR="0074622E" w:rsidRPr="00630721"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the details of a contact point where more information concerning the personal data breach can be obtained;</w:t>
      </w:r>
    </w:p>
    <w:p w14:paraId="19659926" w14:textId="62FD6401" w:rsidR="0074622E" w:rsidRPr="00F71616"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its likely consequences and the measures taken or proposed to be taken to address the breach, including to mitigate its possible adverse effects.</w:t>
      </w:r>
    </w:p>
    <w:p w14:paraId="44C6761B" w14:textId="1EF330E6" w:rsidR="0074622E" w:rsidRPr="00F71616"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0CADBE68"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Parties shall set out in Annex III all other elements to be provided by the processor when assisting the controller in the compliance with the controller’s obligations under Articles 33 and 34 of Regulation (EU) 2016/679. </w:t>
      </w:r>
    </w:p>
    <w:p w14:paraId="006E5209"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lang w:val="sl-SI"/>
        </w:rPr>
        <w:br w:type="page"/>
      </w:r>
      <w:r w:rsidRPr="00630721">
        <w:rPr>
          <w:rFonts w:asciiTheme="minorHAnsi" w:hAnsiTheme="minorHAnsi" w:cstheme="minorHAnsi"/>
          <w:b/>
          <w:szCs w:val="22"/>
        </w:rPr>
        <w:lastRenderedPageBreak/>
        <w:t>SECTION III – FINAL PROVISIONS</w:t>
      </w:r>
    </w:p>
    <w:p w14:paraId="234DC3DE" w14:textId="77777777" w:rsidR="0074622E" w:rsidRPr="00630721" w:rsidRDefault="0074622E" w:rsidP="00B951B8">
      <w:pPr>
        <w:jc w:val="both"/>
        <w:rPr>
          <w:rFonts w:asciiTheme="minorHAnsi" w:hAnsiTheme="minorHAnsi" w:cstheme="minorHAnsi"/>
          <w:b/>
          <w:i/>
          <w:szCs w:val="22"/>
        </w:rPr>
      </w:pPr>
    </w:p>
    <w:p w14:paraId="7C9046BD" w14:textId="64C9EAAC" w:rsidR="0074622E" w:rsidRPr="00EB6F9A"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10</w:t>
      </w:r>
      <w:r w:rsidR="00C05DD5">
        <w:rPr>
          <w:rFonts w:asciiTheme="minorHAnsi" w:hAnsiTheme="minorHAnsi" w:cstheme="minorHAnsi"/>
          <w:b/>
          <w:i/>
          <w:szCs w:val="22"/>
        </w:rPr>
        <w:t>.</w:t>
      </w:r>
      <w:r w:rsidRPr="00630721">
        <w:rPr>
          <w:rFonts w:asciiTheme="minorHAnsi" w:hAnsiTheme="minorHAnsi" w:cstheme="minorHAnsi"/>
          <w:b/>
          <w:i/>
          <w:szCs w:val="22"/>
        </w:rPr>
        <w:t xml:space="preserve"> Non-compliance with the Clauses and termination</w:t>
      </w:r>
    </w:p>
    <w:p w14:paraId="26600F50" w14:textId="1F2D5EF4"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Without prejudice to any provisions of Regulation (EU) 2016/679, in the event that the processor is in breach of its obligations under these Clauses, the controller may instruct the processor to suspend the processing of personal data until the latter complies with these Clauses or the contract is terminated. The processor shall promptly inform the controller in case it is unable to comply with these Clauses, for whatever reason.</w:t>
      </w:r>
    </w:p>
    <w:p w14:paraId="5D5038EE" w14:textId="138EC703"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The controller shall be entitled to terminate the contract insofar as it concerns processing of personal data in accordance with these Clauses if:</w:t>
      </w:r>
    </w:p>
    <w:p w14:paraId="75A41C22" w14:textId="4DCAAABB" w:rsidR="0074622E" w:rsidRPr="00630721"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processing of personal data by the processor has </w:t>
      </w:r>
      <w:r w:rsidR="008F1AE9" w:rsidRPr="00630721">
        <w:rPr>
          <w:rFonts w:asciiTheme="minorHAnsi" w:hAnsiTheme="minorHAnsi" w:cstheme="minorHAnsi"/>
          <w:bCs/>
          <w:szCs w:val="22"/>
        </w:rPr>
        <w:t>been suspended</w:t>
      </w:r>
      <w:r w:rsidRPr="00630721">
        <w:rPr>
          <w:rFonts w:asciiTheme="minorHAnsi" w:hAnsiTheme="minorHAnsi" w:cstheme="minorHAnsi"/>
          <w:bCs/>
          <w:szCs w:val="22"/>
        </w:rPr>
        <w:t xml:space="preserve"> by the controller pursuant to point (a) and if compliance with these Clauses is not restored within a reasonable time and in any event within one month following suspension;</w:t>
      </w:r>
    </w:p>
    <w:p w14:paraId="0780934E" w14:textId="109F54C0" w:rsidR="0074622E" w:rsidRPr="00630721"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processor is in substantial or persistent breach of these Clauses or its obligations under Regulation (EU) 2016/679; </w:t>
      </w:r>
    </w:p>
    <w:p w14:paraId="0E348ABF" w14:textId="7281381E" w:rsidR="0074622E" w:rsidRPr="00EB6F9A"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the processor fails to comply with a binding decision of a competent court or the competent supervisory authority/</w:t>
      </w:r>
      <w:proofErr w:type="spellStart"/>
      <w:r w:rsidRPr="00630721">
        <w:rPr>
          <w:rFonts w:asciiTheme="minorHAnsi" w:hAnsiTheme="minorHAnsi" w:cstheme="minorHAnsi"/>
          <w:bCs/>
          <w:szCs w:val="22"/>
        </w:rPr>
        <w:t>ies</w:t>
      </w:r>
      <w:proofErr w:type="spellEnd"/>
      <w:r w:rsidRPr="00630721">
        <w:rPr>
          <w:rFonts w:asciiTheme="minorHAnsi" w:hAnsiTheme="minorHAnsi" w:cstheme="minorHAnsi"/>
          <w:bCs/>
          <w:szCs w:val="22"/>
        </w:rPr>
        <w:t xml:space="preserve"> regarding its obligations pursuant to these Clauses or to Regulation (EU) 2016/679.</w:t>
      </w:r>
    </w:p>
    <w:p w14:paraId="05A6CF9F" w14:textId="30506E94"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be entitled to terminate </w:t>
      </w:r>
      <w:r w:rsidR="00EB6F9A" w:rsidRPr="00630721">
        <w:rPr>
          <w:rFonts w:asciiTheme="minorHAnsi" w:hAnsiTheme="minorHAnsi" w:cstheme="minorHAnsi"/>
          <w:bCs/>
          <w:szCs w:val="22"/>
        </w:rPr>
        <w:t>the contract</w:t>
      </w:r>
      <w:r w:rsidRPr="00630721">
        <w:rPr>
          <w:rFonts w:asciiTheme="minorHAnsi" w:hAnsiTheme="minorHAnsi" w:cstheme="minorHAnsi"/>
          <w:bCs/>
          <w:szCs w:val="22"/>
        </w:rPr>
        <w:t xml:space="preserve"> insofar as it concerns processing of personal data under these Clauses where, after having informed the controller that its instructions infringe applicable legal requirements in accordance with Clause 7.1 (b), the controller insists on compliance with the instructions.</w:t>
      </w:r>
    </w:p>
    <w:p w14:paraId="6B77B2AB" w14:textId="0C13172F" w:rsidR="0074622E" w:rsidRPr="00630721"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 xml:space="preserve">Following termination of the contract, the processor shall, at the choice of the controller, delete all personal data processed on behalf of the controller and certify to the controller that it has done so, </w:t>
      </w:r>
      <w:r w:rsidR="00EB6F9A" w:rsidRPr="00630721">
        <w:rPr>
          <w:rFonts w:asciiTheme="minorHAnsi" w:hAnsiTheme="minorHAnsi" w:cstheme="minorHAnsi"/>
          <w:bCs/>
          <w:szCs w:val="22"/>
        </w:rPr>
        <w:t>or</w:t>
      </w:r>
      <w:r w:rsidRPr="00630721">
        <w:rPr>
          <w:rFonts w:asciiTheme="minorHAnsi" w:hAnsiTheme="minorHAnsi" w:cstheme="minorHAnsi"/>
          <w:bCs/>
          <w:szCs w:val="22"/>
        </w:rPr>
        <w:t xml:space="preserve"> return all the personal data to the controller and delete existing copies unless Union or Member State law requires storage of the personal data. Until the data is deleted or returned, the processor shall continue to ensure compliance with these Clauses. </w:t>
      </w:r>
    </w:p>
    <w:p w14:paraId="6A0E34E4" w14:textId="77777777" w:rsidR="0074622E" w:rsidRPr="00630721" w:rsidRDefault="0074622E" w:rsidP="00B951B8">
      <w:pPr>
        <w:jc w:val="both"/>
        <w:rPr>
          <w:rFonts w:asciiTheme="minorHAnsi" w:hAnsiTheme="minorHAnsi" w:cstheme="minorHAnsi"/>
          <w:b/>
          <w:szCs w:val="22"/>
          <w:lang w:val="en-US"/>
        </w:rPr>
      </w:pPr>
    </w:p>
    <w:p w14:paraId="3E1008E3" w14:textId="77777777" w:rsidR="0074622E" w:rsidRPr="00630721" w:rsidRDefault="0074622E" w:rsidP="00B951B8">
      <w:pPr>
        <w:jc w:val="both"/>
        <w:rPr>
          <w:rFonts w:asciiTheme="minorHAnsi" w:hAnsiTheme="minorHAnsi" w:cstheme="minorHAnsi"/>
          <w:b/>
          <w:szCs w:val="22"/>
          <w:u w:val="single"/>
          <w:lang w:val="en-US"/>
        </w:rPr>
      </w:pPr>
      <w:r w:rsidRPr="00630721">
        <w:rPr>
          <w:rFonts w:asciiTheme="minorHAnsi" w:hAnsiTheme="minorHAnsi" w:cstheme="minorHAnsi"/>
          <w:b/>
          <w:szCs w:val="22"/>
          <w:u w:val="single"/>
          <w:lang w:val="en-US"/>
        </w:rPr>
        <w:br w:type="page"/>
      </w:r>
    </w:p>
    <w:p w14:paraId="0831C230"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lastRenderedPageBreak/>
        <w:t>ANNEX I: LIST OF PARTIES</w:t>
      </w:r>
    </w:p>
    <w:p w14:paraId="544FF453" w14:textId="77777777" w:rsidR="00C05DD5" w:rsidRDefault="00C05DD5" w:rsidP="0074622E">
      <w:pPr>
        <w:rPr>
          <w:rFonts w:asciiTheme="minorHAnsi" w:hAnsiTheme="minorHAnsi" w:cstheme="minorHAnsi"/>
          <w:b/>
          <w:szCs w:val="22"/>
          <w:lang w:val="en-US"/>
        </w:rPr>
      </w:pPr>
    </w:p>
    <w:p w14:paraId="77F3571E" w14:textId="5923FA8E"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Controller(s): </w:t>
      </w:r>
    </w:p>
    <w:p w14:paraId="4D621621"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 1: </w:t>
      </w:r>
      <w:r w:rsidRPr="00C05DD5">
        <w:rPr>
          <w:rFonts w:asciiTheme="minorHAnsi" w:hAnsiTheme="minorHAnsi" w:cstheme="minorHAnsi"/>
          <w:b/>
          <w:bCs/>
          <w:szCs w:val="22"/>
          <w:highlight w:val="yellow"/>
          <w:lang w:val="en-US"/>
        </w:rPr>
        <w:t>(insert details of school)</w:t>
      </w:r>
    </w:p>
    <w:tbl>
      <w:tblPr>
        <w:tblStyle w:val="TableGrid"/>
        <w:tblW w:w="0" w:type="auto"/>
        <w:tblInd w:w="-113" w:type="dxa"/>
        <w:tblLook w:val="04A0" w:firstRow="1" w:lastRow="0" w:firstColumn="1" w:lastColumn="0" w:noHBand="0" w:noVBand="1"/>
      </w:tblPr>
      <w:tblGrid>
        <w:gridCol w:w="4284"/>
        <w:gridCol w:w="4211"/>
      </w:tblGrid>
      <w:tr w:rsidR="0074622E" w:rsidRPr="00630721" w14:paraId="66AA4724"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46F7D01F"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2BF810D3" w14:textId="77777777" w:rsidR="0074622E" w:rsidRPr="00630721" w:rsidRDefault="0074622E" w:rsidP="0074622E">
            <w:pPr>
              <w:rPr>
                <w:rFonts w:asciiTheme="minorHAnsi" w:hAnsiTheme="minorHAnsi" w:cstheme="minorHAnsi"/>
                <w:b/>
                <w:sz w:val="22"/>
                <w:szCs w:val="22"/>
                <w:lang w:val="en-IE"/>
              </w:rPr>
            </w:pPr>
          </w:p>
        </w:tc>
      </w:tr>
      <w:tr w:rsidR="0074622E" w:rsidRPr="00630721" w14:paraId="4C9F7269"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2D781DC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741B0BC5" w14:textId="77777777" w:rsidR="0074622E" w:rsidRPr="00630721" w:rsidRDefault="0074622E" w:rsidP="0074622E">
            <w:pPr>
              <w:rPr>
                <w:rFonts w:asciiTheme="minorHAnsi" w:hAnsiTheme="minorHAnsi" w:cstheme="minorHAnsi"/>
                <w:b/>
                <w:sz w:val="22"/>
                <w:szCs w:val="22"/>
                <w:lang w:val="en-IE"/>
              </w:rPr>
            </w:pPr>
          </w:p>
        </w:tc>
      </w:tr>
      <w:tr w:rsidR="0074622E" w:rsidRPr="00630721" w14:paraId="53E7CD8D"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1BF50B13"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22B6A515" w14:textId="77777777" w:rsidR="0074622E" w:rsidRPr="00630721" w:rsidRDefault="0074622E" w:rsidP="0074622E">
            <w:pPr>
              <w:rPr>
                <w:rFonts w:asciiTheme="minorHAnsi" w:hAnsiTheme="minorHAnsi" w:cstheme="minorHAnsi"/>
                <w:b/>
                <w:sz w:val="22"/>
                <w:szCs w:val="22"/>
                <w:lang w:val="en-IE"/>
              </w:rPr>
            </w:pPr>
          </w:p>
        </w:tc>
      </w:tr>
      <w:tr w:rsidR="0074622E" w:rsidRPr="00630721" w14:paraId="7F90AF87"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7EC57987"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78D4320A" w14:textId="77777777" w:rsidR="0074622E" w:rsidRPr="00630721" w:rsidRDefault="0074622E" w:rsidP="0074622E">
            <w:pPr>
              <w:rPr>
                <w:rFonts w:asciiTheme="minorHAnsi" w:hAnsiTheme="minorHAnsi" w:cstheme="minorHAnsi"/>
                <w:b/>
                <w:sz w:val="22"/>
                <w:szCs w:val="22"/>
                <w:lang w:val="en-IE"/>
              </w:rPr>
            </w:pPr>
          </w:p>
        </w:tc>
      </w:tr>
      <w:tr w:rsidR="0074622E" w:rsidRPr="00630721" w14:paraId="4502D607"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6CAABEA8"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6D613388" w14:textId="77777777" w:rsidR="0074622E" w:rsidRPr="00630721" w:rsidRDefault="0074622E" w:rsidP="0074622E">
            <w:pPr>
              <w:rPr>
                <w:rFonts w:asciiTheme="minorHAnsi" w:hAnsiTheme="minorHAnsi" w:cstheme="minorHAnsi"/>
                <w:b/>
                <w:sz w:val="22"/>
                <w:szCs w:val="22"/>
                <w:lang w:val="en-IE"/>
              </w:rPr>
            </w:pPr>
          </w:p>
        </w:tc>
      </w:tr>
    </w:tbl>
    <w:p w14:paraId="18D99A7F" w14:textId="77777777" w:rsidR="0074622E" w:rsidRPr="00630721" w:rsidRDefault="0074622E" w:rsidP="0074622E">
      <w:pPr>
        <w:rPr>
          <w:rFonts w:asciiTheme="minorHAnsi" w:hAnsiTheme="minorHAnsi" w:cstheme="minorHAnsi"/>
          <w:b/>
          <w:szCs w:val="22"/>
          <w:lang w:val="en-US"/>
        </w:rPr>
      </w:pPr>
    </w:p>
    <w:p w14:paraId="79F21D24" w14:textId="77777777" w:rsidR="00C05DD5" w:rsidRDefault="00C05DD5" w:rsidP="0074622E">
      <w:pPr>
        <w:rPr>
          <w:rFonts w:asciiTheme="minorHAnsi" w:hAnsiTheme="minorHAnsi" w:cstheme="minorHAnsi"/>
          <w:b/>
          <w:szCs w:val="22"/>
          <w:lang w:val="en-US"/>
        </w:rPr>
      </w:pPr>
    </w:p>
    <w:p w14:paraId="6F08A658" w14:textId="1A5CECB8"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Processor(s): </w:t>
      </w:r>
    </w:p>
    <w:p w14:paraId="3C46A6D3" w14:textId="28057FCB" w:rsidR="0074622E" w:rsidRPr="00C05DD5"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 </w:t>
      </w:r>
      <w:r w:rsidRPr="00C05DD5">
        <w:rPr>
          <w:rFonts w:asciiTheme="minorHAnsi" w:hAnsiTheme="minorHAnsi" w:cstheme="minorHAnsi"/>
          <w:b/>
          <w:bCs/>
          <w:szCs w:val="22"/>
          <w:highlight w:val="yellow"/>
          <w:lang w:val="en-US"/>
        </w:rPr>
        <w:t>(insert details of provider)</w:t>
      </w:r>
    </w:p>
    <w:tbl>
      <w:tblPr>
        <w:tblStyle w:val="TableGrid"/>
        <w:tblW w:w="0" w:type="auto"/>
        <w:tblInd w:w="-113" w:type="dxa"/>
        <w:tblLook w:val="04A0" w:firstRow="1" w:lastRow="0" w:firstColumn="1" w:lastColumn="0" w:noHBand="0" w:noVBand="1"/>
      </w:tblPr>
      <w:tblGrid>
        <w:gridCol w:w="4284"/>
        <w:gridCol w:w="4211"/>
      </w:tblGrid>
      <w:tr w:rsidR="0074622E" w:rsidRPr="00630721" w14:paraId="7A26F1B4"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7D7AC3DE"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69B905F8" w14:textId="77777777" w:rsidR="0074622E" w:rsidRPr="00630721" w:rsidRDefault="0074622E" w:rsidP="0074622E">
            <w:pPr>
              <w:rPr>
                <w:rFonts w:asciiTheme="minorHAnsi" w:hAnsiTheme="minorHAnsi" w:cstheme="minorHAnsi"/>
                <w:b/>
                <w:sz w:val="22"/>
                <w:szCs w:val="22"/>
                <w:lang w:val="en-IE"/>
              </w:rPr>
            </w:pPr>
          </w:p>
        </w:tc>
      </w:tr>
      <w:tr w:rsidR="0074622E" w:rsidRPr="00630721" w14:paraId="36C529DF"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31374D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5C7605B0" w14:textId="77777777" w:rsidR="0074622E" w:rsidRPr="00630721" w:rsidRDefault="0074622E" w:rsidP="0074622E">
            <w:pPr>
              <w:rPr>
                <w:rFonts w:asciiTheme="minorHAnsi" w:hAnsiTheme="minorHAnsi" w:cstheme="minorHAnsi"/>
                <w:b/>
                <w:sz w:val="22"/>
                <w:szCs w:val="22"/>
                <w:lang w:val="en-IE"/>
              </w:rPr>
            </w:pPr>
          </w:p>
        </w:tc>
      </w:tr>
      <w:tr w:rsidR="0074622E" w:rsidRPr="00630721" w14:paraId="672CEDA2"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4E4304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011D96C0" w14:textId="77777777" w:rsidR="0074622E" w:rsidRPr="00630721" w:rsidRDefault="0074622E" w:rsidP="0074622E">
            <w:pPr>
              <w:rPr>
                <w:rFonts w:asciiTheme="minorHAnsi" w:hAnsiTheme="minorHAnsi" w:cstheme="minorHAnsi"/>
                <w:b/>
                <w:sz w:val="22"/>
                <w:szCs w:val="22"/>
                <w:lang w:val="en-IE"/>
              </w:rPr>
            </w:pPr>
          </w:p>
        </w:tc>
      </w:tr>
      <w:tr w:rsidR="0074622E" w:rsidRPr="00630721" w14:paraId="539111FE"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1A54E4C"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7DB994DE" w14:textId="77777777" w:rsidR="0074622E" w:rsidRPr="00630721" w:rsidRDefault="0074622E" w:rsidP="0074622E">
            <w:pPr>
              <w:rPr>
                <w:rFonts w:asciiTheme="minorHAnsi" w:hAnsiTheme="minorHAnsi" w:cstheme="minorHAnsi"/>
                <w:b/>
                <w:sz w:val="22"/>
                <w:szCs w:val="22"/>
                <w:lang w:val="en-IE"/>
              </w:rPr>
            </w:pPr>
          </w:p>
        </w:tc>
      </w:tr>
      <w:tr w:rsidR="0074622E" w:rsidRPr="00630721" w14:paraId="4B3F5A7C"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7F6C1529"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7074C891" w14:textId="77777777" w:rsidR="0074622E" w:rsidRPr="00630721" w:rsidRDefault="0074622E" w:rsidP="0074622E">
            <w:pPr>
              <w:rPr>
                <w:rFonts w:asciiTheme="minorHAnsi" w:hAnsiTheme="minorHAnsi" w:cstheme="minorHAnsi"/>
                <w:b/>
                <w:sz w:val="22"/>
                <w:szCs w:val="22"/>
                <w:lang w:val="en-IE"/>
              </w:rPr>
            </w:pPr>
          </w:p>
        </w:tc>
      </w:tr>
    </w:tbl>
    <w:p w14:paraId="22ACD8A7" w14:textId="74E03A28" w:rsidR="0074622E" w:rsidRPr="00C05DD5" w:rsidRDefault="0074622E" w:rsidP="0074622E">
      <w:pPr>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lastRenderedPageBreak/>
        <w:t>ANNEX II: DESCRIPTION OF THE PROCESSING</w:t>
      </w:r>
    </w:p>
    <w:tbl>
      <w:tblPr>
        <w:tblStyle w:val="TableGrid"/>
        <w:tblW w:w="9072" w:type="dxa"/>
        <w:tblInd w:w="-113" w:type="dxa"/>
        <w:tblLook w:val="04A0" w:firstRow="1" w:lastRow="0" w:firstColumn="1" w:lastColumn="0" w:noHBand="0" w:noVBand="1"/>
      </w:tblPr>
      <w:tblGrid>
        <w:gridCol w:w="3686"/>
        <w:gridCol w:w="5386"/>
      </w:tblGrid>
      <w:tr w:rsidR="00C05DD5" w:rsidRPr="00C05DD5" w14:paraId="1F91B1D4" w14:textId="77777777" w:rsidTr="00C05DD5">
        <w:tc>
          <w:tcPr>
            <w:tcW w:w="3686" w:type="dxa"/>
            <w:tcBorders>
              <w:top w:val="single" w:sz="4" w:space="0" w:color="auto"/>
              <w:left w:val="single" w:sz="4" w:space="0" w:color="auto"/>
              <w:bottom w:val="single" w:sz="4" w:space="0" w:color="auto"/>
              <w:right w:val="single" w:sz="4" w:space="0" w:color="auto"/>
            </w:tcBorders>
            <w:shd w:val="clear" w:color="auto" w:fill="333399"/>
          </w:tcPr>
          <w:p w14:paraId="116AA645" w14:textId="06147501" w:rsidR="0074622E" w:rsidRPr="00C05DD5" w:rsidRDefault="0074622E" w:rsidP="0074622E">
            <w:pPr>
              <w:rPr>
                <w:rFonts w:asciiTheme="minorHAnsi" w:hAnsiTheme="minorHAnsi" w:cstheme="minorHAnsi"/>
                <w:b/>
                <w:bCs/>
                <w:color w:val="FFFFFF" w:themeColor="background1"/>
                <w:sz w:val="22"/>
                <w:szCs w:val="22"/>
                <w:lang w:eastAsia="en-GB"/>
              </w:rPr>
            </w:pPr>
            <w:r w:rsidRPr="00C05DD5">
              <w:rPr>
                <w:rFonts w:asciiTheme="minorHAnsi" w:hAnsiTheme="minorHAnsi" w:cstheme="minorHAnsi"/>
                <w:b/>
                <w:bCs/>
                <w:color w:val="FFFFFF" w:themeColor="background1"/>
                <w:sz w:val="22"/>
                <w:szCs w:val="22"/>
                <w:lang w:eastAsia="en-GB"/>
              </w:rPr>
              <w:t>Categories of data subjects whose personal data is processed</w:t>
            </w:r>
          </w:p>
        </w:tc>
        <w:tc>
          <w:tcPr>
            <w:tcW w:w="5386" w:type="dxa"/>
            <w:tcBorders>
              <w:top w:val="single" w:sz="4" w:space="0" w:color="auto"/>
              <w:left w:val="single" w:sz="4" w:space="0" w:color="auto"/>
              <w:bottom w:val="single" w:sz="4" w:space="0" w:color="auto"/>
              <w:right w:val="single" w:sz="4" w:space="0" w:color="auto"/>
            </w:tcBorders>
            <w:shd w:val="clear" w:color="auto" w:fill="333399"/>
            <w:hideMark/>
          </w:tcPr>
          <w:p w14:paraId="43794D27" w14:textId="0047D110" w:rsidR="0074622E" w:rsidRPr="00C05DD5" w:rsidRDefault="00997C11" w:rsidP="0074622E">
            <w:pPr>
              <w:rPr>
                <w:rFonts w:asciiTheme="minorHAnsi" w:hAnsiTheme="minorHAnsi" w:cstheme="minorHAnsi"/>
                <w:b/>
                <w:bCs/>
                <w:color w:val="E9E9E3"/>
                <w:sz w:val="22"/>
                <w:szCs w:val="22"/>
                <w:lang w:val="en-IE"/>
              </w:rPr>
            </w:pPr>
            <w:r w:rsidRPr="00C05DD5">
              <w:rPr>
                <w:rFonts w:asciiTheme="minorHAnsi" w:hAnsiTheme="minorHAnsi" w:cstheme="minorHAnsi"/>
                <w:b/>
                <w:bCs/>
                <w:color w:val="FFFFFF" w:themeColor="background1"/>
                <w:sz w:val="22"/>
                <w:szCs w:val="22"/>
                <w:lang w:eastAsia="en-GB"/>
              </w:rPr>
              <w:t>Student</w:t>
            </w:r>
            <w:r w:rsidR="0074622E" w:rsidRPr="00C05DD5">
              <w:rPr>
                <w:rFonts w:asciiTheme="minorHAnsi" w:hAnsiTheme="minorHAnsi" w:cstheme="minorHAnsi"/>
                <w:b/>
                <w:bCs/>
                <w:color w:val="FFFFFF" w:themeColor="background1"/>
                <w:sz w:val="22"/>
                <w:szCs w:val="22"/>
                <w:lang w:eastAsia="en-GB"/>
              </w:rPr>
              <w:t xml:space="preserve">s </w:t>
            </w:r>
            <w:proofErr w:type="gramStart"/>
            <w:r w:rsidR="0074622E" w:rsidRPr="00C05DD5">
              <w:rPr>
                <w:rFonts w:asciiTheme="minorHAnsi" w:hAnsiTheme="minorHAnsi" w:cstheme="minorHAnsi"/>
                <w:b/>
                <w:bCs/>
                <w:color w:val="FFFFFF" w:themeColor="background1"/>
                <w:sz w:val="22"/>
                <w:szCs w:val="22"/>
                <w:lang w:eastAsia="en-GB"/>
              </w:rPr>
              <w:t>of</w:t>
            </w:r>
            <w:proofErr w:type="gramEnd"/>
            <w:r w:rsidR="0074622E" w:rsidRPr="00C05DD5">
              <w:rPr>
                <w:rFonts w:asciiTheme="minorHAnsi" w:hAnsiTheme="minorHAnsi" w:cstheme="minorHAnsi"/>
                <w:b/>
                <w:bCs/>
                <w:color w:val="FFFFFF" w:themeColor="background1"/>
                <w:sz w:val="22"/>
                <w:szCs w:val="22"/>
                <w:lang w:eastAsia="en-GB"/>
              </w:rPr>
              <w:t xml:space="preserve"> the school and their parents</w:t>
            </w:r>
            <w:r w:rsidR="00C05DD5" w:rsidRPr="00C05DD5">
              <w:rPr>
                <w:rFonts w:asciiTheme="minorHAnsi" w:hAnsiTheme="minorHAnsi" w:cstheme="minorHAnsi"/>
                <w:b/>
                <w:bCs/>
                <w:color w:val="FFFFFF" w:themeColor="background1"/>
                <w:sz w:val="22"/>
                <w:szCs w:val="22"/>
                <w:lang w:eastAsia="en-GB"/>
              </w:rPr>
              <w:t xml:space="preserve"> </w:t>
            </w:r>
            <w:r w:rsidR="0074622E" w:rsidRPr="00C05DD5">
              <w:rPr>
                <w:rFonts w:asciiTheme="minorHAnsi" w:hAnsiTheme="minorHAnsi" w:cstheme="minorHAnsi"/>
                <w:b/>
                <w:bCs/>
                <w:color w:val="FFFFFF" w:themeColor="background1"/>
                <w:sz w:val="22"/>
                <w:szCs w:val="22"/>
                <w:lang w:eastAsia="en-GB"/>
              </w:rPr>
              <w:t>/ guardians</w:t>
            </w:r>
          </w:p>
        </w:tc>
      </w:tr>
      <w:tr w:rsidR="0074622E" w:rsidRPr="00630721" w14:paraId="05109D82" w14:textId="77777777" w:rsidTr="00C05DD5">
        <w:tc>
          <w:tcPr>
            <w:tcW w:w="3686" w:type="dxa"/>
            <w:tcBorders>
              <w:top w:val="single" w:sz="4" w:space="0" w:color="auto"/>
              <w:left w:val="single" w:sz="4" w:space="0" w:color="auto"/>
              <w:bottom w:val="single" w:sz="4" w:space="0" w:color="auto"/>
              <w:right w:val="single" w:sz="4" w:space="0" w:color="auto"/>
            </w:tcBorders>
          </w:tcPr>
          <w:p w14:paraId="335FD1A1"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Categories of personal data processed:</w:t>
            </w:r>
          </w:p>
          <w:p w14:paraId="7DF9EF7E"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tcPr>
          <w:p w14:paraId="7865A516" w14:textId="3C5C0DB0"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Identity and dietary requirements of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w:t>
            </w:r>
          </w:p>
          <w:p w14:paraId="6E7B47FB" w14:textId="77777777" w:rsidR="0074622E" w:rsidRPr="00630721" w:rsidRDefault="0074622E" w:rsidP="0074622E">
            <w:pPr>
              <w:rPr>
                <w:rFonts w:asciiTheme="minorHAnsi" w:hAnsiTheme="minorHAnsi" w:cstheme="minorHAnsi"/>
                <w:b/>
                <w:bCs/>
                <w:sz w:val="22"/>
                <w:szCs w:val="22"/>
                <w:lang w:val="en-IE"/>
              </w:rPr>
            </w:pPr>
          </w:p>
          <w:p w14:paraId="0A85664B" w14:textId="56B9FA39"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name</w:t>
            </w:r>
          </w:p>
          <w:p w14:paraId="3AB1F355" w14:textId="09B851A6"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school</w:t>
            </w:r>
          </w:p>
          <w:p w14:paraId="57D0E489" w14:textId="2F8F712F"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class</w:t>
            </w:r>
          </w:p>
          <w:p w14:paraId="03DC41C0" w14:textId="707CC4A1"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meal choice</w:t>
            </w:r>
          </w:p>
          <w:p w14:paraId="33D31E65" w14:textId="0F53B58F"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dietary requirements (e</w:t>
            </w:r>
            <w:r w:rsidRPr="00630721">
              <w:rPr>
                <w:rFonts w:asciiTheme="minorHAnsi" w:hAnsiTheme="minorHAnsi" w:cstheme="minorHAnsi"/>
                <w:b/>
                <w:bCs/>
                <w:sz w:val="22"/>
                <w:szCs w:val="22"/>
                <w:lang w:val="en-IE"/>
              </w:rPr>
              <w:t>.</w:t>
            </w:r>
            <w:r w:rsidR="0074622E" w:rsidRPr="00630721">
              <w:rPr>
                <w:rFonts w:asciiTheme="minorHAnsi" w:hAnsiTheme="minorHAnsi" w:cstheme="minorHAnsi"/>
                <w:b/>
                <w:bCs/>
                <w:sz w:val="22"/>
                <w:szCs w:val="22"/>
                <w:lang w:val="en-IE"/>
              </w:rPr>
              <w:t>g</w:t>
            </w:r>
            <w:r w:rsidRPr="00630721">
              <w:rPr>
                <w:rFonts w:asciiTheme="minorHAnsi" w:hAnsiTheme="minorHAnsi" w:cstheme="minorHAnsi"/>
                <w:b/>
                <w:bCs/>
                <w:sz w:val="22"/>
                <w:szCs w:val="22"/>
                <w:lang w:val="en-IE"/>
              </w:rPr>
              <w:t>.</w:t>
            </w:r>
            <w:r w:rsidR="0074622E" w:rsidRPr="00630721">
              <w:rPr>
                <w:rFonts w:asciiTheme="minorHAnsi" w:hAnsiTheme="minorHAnsi" w:cstheme="minorHAnsi"/>
                <w:b/>
                <w:bCs/>
                <w:sz w:val="22"/>
                <w:szCs w:val="22"/>
                <w:lang w:val="en-IE"/>
              </w:rPr>
              <w:t xml:space="preserve"> allergies, medical conditions that impact dietary requirements etc)</w:t>
            </w:r>
          </w:p>
          <w:p w14:paraId="4541D2A5" w14:textId="77777777" w:rsidR="0074622E" w:rsidRPr="00630721" w:rsidRDefault="0074622E" w:rsidP="0074622E">
            <w:pPr>
              <w:rPr>
                <w:rFonts w:asciiTheme="minorHAnsi" w:hAnsiTheme="minorHAnsi" w:cstheme="minorHAnsi"/>
                <w:b/>
                <w:bCs/>
                <w:sz w:val="22"/>
                <w:szCs w:val="22"/>
                <w:lang w:val="en-IE"/>
              </w:rPr>
            </w:pPr>
          </w:p>
          <w:p w14:paraId="093AE880"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Identity and contact details of the parent/guardian:</w:t>
            </w:r>
          </w:p>
          <w:p w14:paraId="33F620D6" w14:textId="77777777" w:rsidR="0074622E" w:rsidRPr="00630721" w:rsidRDefault="0074622E" w:rsidP="00034298">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Parent’s/guardian’s name</w:t>
            </w:r>
          </w:p>
          <w:p w14:paraId="04567D46" w14:textId="77777777" w:rsidR="0074622E" w:rsidRPr="00630721" w:rsidRDefault="0074622E" w:rsidP="00034298">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 guardian’s contact details e.g. phone number, email address</w:t>
            </w:r>
          </w:p>
        </w:tc>
      </w:tr>
      <w:tr w:rsidR="0074622E" w:rsidRPr="00630721" w14:paraId="4A6A65A0" w14:textId="77777777" w:rsidTr="00C05DD5">
        <w:tc>
          <w:tcPr>
            <w:tcW w:w="3686" w:type="dxa"/>
            <w:tcBorders>
              <w:top w:val="single" w:sz="4" w:space="0" w:color="auto"/>
              <w:left w:val="single" w:sz="4" w:space="0" w:color="auto"/>
              <w:bottom w:val="single" w:sz="4" w:space="0" w:color="auto"/>
              <w:right w:val="single" w:sz="4" w:space="0" w:color="auto"/>
            </w:tcBorders>
          </w:tcPr>
          <w:p w14:paraId="1AC986C9" w14:textId="36DA9495" w:rsidR="0074622E" w:rsidRPr="00C05DD5"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Sensitive data processed (if applicable) and applied restrictions or safeguards that fully take into consideration the nature of the data and the risks involved, such as for instance strict purpose limitation, access restrictions (including access only for staff having followed specialised training), keeping a record of access to the data, restrictions for onward transfers or additional security measures:</w:t>
            </w:r>
          </w:p>
        </w:tc>
        <w:tc>
          <w:tcPr>
            <w:tcW w:w="5386" w:type="dxa"/>
            <w:tcBorders>
              <w:top w:val="single" w:sz="4" w:space="0" w:color="auto"/>
              <w:left w:val="single" w:sz="4" w:space="0" w:color="auto"/>
              <w:bottom w:val="single" w:sz="4" w:space="0" w:color="auto"/>
              <w:right w:val="single" w:sz="4" w:space="0" w:color="auto"/>
            </w:tcBorders>
          </w:tcPr>
          <w:p w14:paraId="404486DD" w14:textId="5758129F"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Health data if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has food allergies</w:t>
            </w:r>
          </w:p>
          <w:p w14:paraId="1FF6AED1" w14:textId="77777777" w:rsidR="0074622E" w:rsidRPr="00630721" w:rsidRDefault="0074622E" w:rsidP="0074622E">
            <w:pPr>
              <w:rPr>
                <w:rFonts w:asciiTheme="minorHAnsi" w:hAnsiTheme="minorHAnsi" w:cstheme="minorHAnsi"/>
                <w:b/>
                <w:bCs/>
                <w:sz w:val="22"/>
                <w:szCs w:val="22"/>
                <w:lang w:val="en-IE"/>
              </w:rPr>
            </w:pPr>
          </w:p>
          <w:p w14:paraId="559D5C4B"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Data on religion for the purpose of e.g. halal, kosher meals</w:t>
            </w:r>
          </w:p>
          <w:p w14:paraId="10EA9752" w14:textId="77777777" w:rsidR="0074622E" w:rsidRPr="00630721" w:rsidRDefault="0074622E" w:rsidP="0074622E">
            <w:pPr>
              <w:rPr>
                <w:rFonts w:asciiTheme="minorHAnsi" w:hAnsiTheme="minorHAnsi" w:cstheme="minorHAnsi"/>
                <w:b/>
                <w:sz w:val="22"/>
                <w:szCs w:val="22"/>
                <w:u w:val="single"/>
                <w:lang w:val="en-IE"/>
              </w:rPr>
            </w:pPr>
          </w:p>
          <w:p w14:paraId="12BBD1C0"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Processing is based on parental/guardian consent and will be subject to the school’s and provider’s existing data protection safeguards – see school’s data protection policy, provider’s data protection policy and Annex II of this agreement.</w:t>
            </w:r>
          </w:p>
        </w:tc>
      </w:tr>
      <w:tr w:rsidR="0074622E" w:rsidRPr="00630721" w14:paraId="4F8F3EF8" w14:textId="77777777" w:rsidTr="00C05DD5">
        <w:tc>
          <w:tcPr>
            <w:tcW w:w="3686" w:type="dxa"/>
            <w:tcBorders>
              <w:top w:val="single" w:sz="4" w:space="0" w:color="auto"/>
              <w:left w:val="single" w:sz="4" w:space="0" w:color="auto"/>
              <w:bottom w:val="single" w:sz="4" w:space="0" w:color="auto"/>
              <w:right w:val="single" w:sz="4" w:space="0" w:color="auto"/>
            </w:tcBorders>
          </w:tcPr>
          <w:p w14:paraId="6EC991C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Nature of the processing:</w:t>
            </w:r>
          </w:p>
          <w:p w14:paraId="45EA534A"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498A092F" w14:textId="6FC02A2F"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Processing of personal data listed by the school and provider for the provision of school meals as part of the scheme that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has been signed up for</w:t>
            </w:r>
          </w:p>
        </w:tc>
      </w:tr>
      <w:tr w:rsidR="0074622E" w:rsidRPr="00630721" w14:paraId="16DF136D" w14:textId="77777777" w:rsidTr="00C05DD5">
        <w:tc>
          <w:tcPr>
            <w:tcW w:w="3686" w:type="dxa"/>
            <w:tcBorders>
              <w:top w:val="single" w:sz="4" w:space="0" w:color="auto"/>
              <w:left w:val="single" w:sz="4" w:space="0" w:color="auto"/>
              <w:bottom w:val="single" w:sz="4" w:space="0" w:color="auto"/>
              <w:right w:val="single" w:sz="4" w:space="0" w:color="auto"/>
            </w:tcBorders>
          </w:tcPr>
          <w:p w14:paraId="620E72E0" w14:textId="03296871" w:rsidR="0074622E" w:rsidRPr="00C05DD5"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Purpose(s) for which the personal data is processed on behalf of the controller:</w:t>
            </w:r>
          </w:p>
        </w:tc>
        <w:tc>
          <w:tcPr>
            <w:tcW w:w="5386" w:type="dxa"/>
            <w:tcBorders>
              <w:top w:val="single" w:sz="4" w:space="0" w:color="auto"/>
              <w:left w:val="single" w:sz="4" w:space="0" w:color="auto"/>
              <w:bottom w:val="single" w:sz="4" w:space="0" w:color="auto"/>
              <w:right w:val="single" w:sz="4" w:space="0" w:color="auto"/>
            </w:tcBorders>
            <w:hideMark/>
          </w:tcPr>
          <w:p w14:paraId="5F59E625" w14:textId="77777777" w:rsidR="0074622E" w:rsidRPr="00630721" w:rsidRDefault="0074622E" w:rsidP="0074622E">
            <w:pPr>
              <w:rPr>
                <w:rFonts w:asciiTheme="minorHAnsi" w:hAnsiTheme="minorHAnsi" w:cstheme="minorHAnsi"/>
                <w:b/>
                <w:sz w:val="22"/>
                <w:szCs w:val="22"/>
                <w:u w:val="single"/>
                <w:lang w:val="en-IE"/>
              </w:rPr>
            </w:pPr>
            <w:r w:rsidRPr="00630721">
              <w:rPr>
                <w:rFonts w:asciiTheme="minorHAnsi" w:hAnsiTheme="minorHAnsi" w:cstheme="minorHAnsi"/>
                <w:b/>
                <w:bCs/>
                <w:sz w:val="22"/>
                <w:szCs w:val="22"/>
                <w:lang w:val="en-IE"/>
              </w:rPr>
              <w:t>Provision of school meals</w:t>
            </w:r>
          </w:p>
        </w:tc>
      </w:tr>
      <w:tr w:rsidR="0074622E" w:rsidRPr="00630721" w14:paraId="68C3CDC7" w14:textId="77777777" w:rsidTr="00C05DD5">
        <w:tc>
          <w:tcPr>
            <w:tcW w:w="3686" w:type="dxa"/>
            <w:tcBorders>
              <w:top w:val="single" w:sz="4" w:space="0" w:color="auto"/>
              <w:left w:val="single" w:sz="4" w:space="0" w:color="auto"/>
              <w:bottom w:val="single" w:sz="4" w:space="0" w:color="auto"/>
              <w:right w:val="single" w:sz="4" w:space="0" w:color="auto"/>
            </w:tcBorders>
          </w:tcPr>
          <w:p w14:paraId="06F90B5A"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Duration of the processing:</w:t>
            </w:r>
          </w:p>
          <w:p w14:paraId="1B352B81"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61D2A2FE" w14:textId="5D8872AD"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For the duration of the contract/ when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leaves the school </w:t>
            </w:r>
          </w:p>
        </w:tc>
      </w:tr>
    </w:tbl>
    <w:p w14:paraId="13714C8B"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lastRenderedPageBreak/>
        <w:t>ANNEX III: TECHNICAL AND ORGANISATIONAL MEASURES INCLUDING TECHNICAL AND ORGANISATIONAL MEASURES TO ENSURE THE SECURITY OF THE DATA</w:t>
      </w:r>
    </w:p>
    <w:p w14:paraId="0D3B9BFA"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t>Schools and providers should review this list and add to it or delete from it as necessary.</w:t>
      </w:r>
    </w:p>
    <w:p w14:paraId="7ACE9300" w14:textId="77777777" w:rsidR="0074622E" w:rsidRPr="00630721" w:rsidRDefault="0074622E" w:rsidP="00C05DD5">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technical and </w:t>
      </w:r>
      <w:proofErr w:type="spellStart"/>
      <w:r w:rsidRPr="00630721">
        <w:rPr>
          <w:rFonts w:asciiTheme="minorHAnsi" w:hAnsiTheme="minorHAnsi" w:cstheme="minorHAnsi"/>
          <w:bCs/>
          <w:szCs w:val="22"/>
          <w:lang w:val="en-US"/>
        </w:rPr>
        <w:t>organisational</w:t>
      </w:r>
      <w:proofErr w:type="spellEnd"/>
      <w:r w:rsidRPr="00630721">
        <w:rPr>
          <w:rFonts w:asciiTheme="minorHAnsi" w:hAnsiTheme="minorHAnsi" w:cstheme="minorHAnsi"/>
          <w:bCs/>
          <w:szCs w:val="22"/>
          <w:lang w:val="en-US"/>
        </w:rPr>
        <w:t xml:space="preserve"> measures on the part of the provider to ensure security of the data are as per the tender and contract documentation and their data protection policy. They include </w:t>
      </w:r>
      <w:r w:rsidRPr="00630721">
        <w:rPr>
          <w:rFonts w:asciiTheme="minorHAnsi" w:hAnsiTheme="minorHAnsi" w:cstheme="minorHAnsi"/>
          <w:bCs/>
          <w:iCs/>
          <w:szCs w:val="22"/>
          <w:lang w:val="en-US"/>
        </w:rPr>
        <w:t xml:space="preserve">appropriate technical and </w:t>
      </w:r>
      <w:proofErr w:type="spellStart"/>
      <w:r w:rsidRPr="00630721">
        <w:rPr>
          <w:rFonts w:asciiTheme="minorHAnsi" w:hAnsiTheme="minorHAnsi" w:cstheme="minorHAnsi"/>
          <w:bCs/>
          <w:iCs/>
          <w:szCs w:val="22"/>
          <w:lang w:val="en-US"/>
        </w:rPr>
        <w:t>organisational</w:t>
      </w:r>
      <w:proofErr w:type="spellEnd"/>
      <w:r w:rsidRPr="00630721">
        <w:rPr>
          <w:rFonts w:asciiTheme="minorHAnsi" w:hAnsiTheme="minorHAnsi" w:cstheme="minorHAnsi"/>
          <w:bCs/>
          <w:iCs/>
          <w:szCs w:val="22"/>
          <w:lang w:val="en-US"/>
        </w:rPr>
        <w:t xml:space="preserve"> measures to protect the shared personal data in their possession against </w:t>
      </w:r>
      <w:proofErr w:type="spellStart"/>
      <w:r w:rsidRPr="00630721">
        <w:rPr>
          <w:rFonts w:asciiTheme="minorHAnsi" w:hAnsiTheme="minorHAnsi" w:cstheme="minorHAnsi"/>
          <w:bCs/>
          <w:iCs/>
          <w:szCs w:val="22"/>
          <w:lang w:val="en-US"/>
        </w:rPr>
        <w:t>unauthorised</w:t>
      </w:r>
      <w:proofErr w:type="spellEnd"/>
      <w:r w:rsidRPr="00630721">
        <w:rPr>
          <w:rFonts w:asciiTheme="minorHAnsi" w:hAnsiTheme="minorHAnsi" w:cstheme="minorHAnsi"/>
          <w:bCs/>
          <w:iCs/>
          <w:szCs w:val="22"/>
          <w:lang w:val="en-US"/>
        </w:rPr>
        <w:t xml:space="preserve"> or unlawful processing in particular from accidental or unlawful destruction, loss, alteration, </w:t>
      </w:r>
      <w:proofErr w:type="spellStart"/>
      <w:r w:rsidRPr="00630721">
        <w:rPr>
          <w:rFonts w:asciiTheme="minorHAnsi" w:hAnsiTheme="minorHAnsi" w:cstheme="minorHAnsi"/>
          <w:bCs/>
          <w:iCs/>
          <w:szCs w:val="22"/>
          <w:lang w:val="en-US"/>
        </w:rPr>
        <w:t>unauthorised</w:t>
      </w:r>
      <w:proofErr w:type="spellEnd"/>
      <w:r w:rsidRPr="00630721">
        <w:rPr>
          <w:rFonts w:asciiTheme="minorHAnsi" w:hAnsiTheme="minorHAnsi" w:cstheme="minorHAnsi"/>
          <w:bCs/>
          <w:iCs/>
          <w:szCs w:val="22"/>
          <w:lang w:val="en-US"/>
        </w:rPr>
        <w:t xml:space="preserve"> disclosure of, or access to the shared personal data transmitted, stored or otherwise processed. This includes </w:t>
      </w:r>
      <w:r w:rsidRPr="00630721">
        <w:rPr>
          <w:rFonts w:asciiTheme="minorHAnsi" w:hAnsiTheme="minorHAnsi" w:cstheme="minorHAnsi"/>
          <w:bCs/>
          <w:szCs w:val="22"/>
          <w:lang w:val="en-US"/>
        </w:rPr>
        <w:t>but is not limited to the following:</w:t>
      </w:r>
    </w:p>
    <w:p w14:paraId="61EA59D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ongoing confidentiality, integrity, availability and resilience of processing systems and services</w:t>
      </w:r>
    </w:p>
    <w:p w14:paraId="76865EA8"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the ability to restore the availability and access to personal data in a timely manner in the event of a physical or technical incident</w:t>
      </w:r>
    </w:p>
    <w:p w14:paraId="1BEA380A"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Processes for regularly testing, assessing and evaluating the effectiveness of technical and </w:t>
      </w:r>
      <w:proofErr w:type="spellStart"/>
      <w:r w:rsidRPr="00630721">
        <w:rPr>
          <w:rFonts w:asciiTheme="minorHAnsi" w:hAnsiTheme="minorHAnsi" w:cstheme="minorHAnsi"/>
          <w:bCs/>
          <w:szCs w:val="22"/>
          <w:lang w:val="en-US"/>
        </w:rPr>
        <w:t>organisational</w:t>
      </w:r>
      <w:proofErr w:type="spellEnd"/>
      <w:r w:rsidRPr="00630721">
        <w:rPr>
          <w:rFonts w:asciiTheme="minorHAnsi" w:hAnsiTheme="minorHAnsi" w:cstheme="minorHAnsi"/>
          <w:bCs/>
          <w:szCs w:val="22"/>
          <w:lang w:val="en-US"/>
        </w:rPr>
        <w:t xml:space="preserve"> measures in order to ensure the security of the processing</w:t>
      </w:r>
    </w:p>
    <w:p w14:paraId="0374856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Measures for user identification and </w:t>
      </w:r>
      <w:proofErr w:type="spellStart"/>
      <w:r w:rsidRPr="00630721">
        <w:rPr>
          <w:rFonts w:asciiTheme="minorHAnsi" w:hAnsiTheme="minorHAnsi" w:cstheme="minorHAnsi"/>
          <w:bCs/>
          <w:szCs w:val="22"/>
          <w:lang w:val="en-US"/>
        </w:rPr>
        <w:t>authorisation</w:t>
      </w:r>
      <w:proofErr w:type="spellEnd"/>
    </w:p>
    <w:p w14:paraId="282F0CA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transmission</w:t>
      </w:r>
    </w:p>
    <w:p w14:paraId="3006022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storage</w:t>
      </w:r>
    </w:p>
    <w:p w14:paraId="718E03BC"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physical security of locations at which personal data are processed</w:t>
      </w:r>
    </w:p>
    <w:p w14:paraId="70323483"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internal IT and IT security governance and management</w:t>
      </w:r>
    </w:p>
    <w:p w14:paraId="5115711C"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certification/assurance of processes and products</w:t>
      </w:r>
    </w:p>
    <w:p w14:paraId="3EA13230"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Measures for ensuring data </w:t>
      </w:r>
      <w:proofErr w:type="spellStart"/>
      <w:r w:rsidRPr="00630721">
        <w:rPr>
          <w:rFonts w:asciiTheme="minorHAnsi" w:hAnsiTheme="minorHAnsi" w:cstheme="minorHAnsi"/>
          <w:bCs/>
          <w:szCs w:val="22"/>
          <w:lang w:val="en-US"/>
        </w:rPr>
        <w:t>minimisation</w:t>
      </w:r>
      <w:proofErr w:type="spellEnd"/>
    </w:p>
    <w:p w14:paraId="490F2E4F"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data quality</w:t>
      </w:r>
    </w:p>
    <w:p w14:paraId="6670627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limited data retention</w:t>
      </w:r>
    </w:p>
    <w:p w14:paraId="007F54C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accountability</w:t>
      </w:r>
    </w:p>
    <w:p w14:paraId="2FE49B22"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allowing data portability and ensuring erasure</w:t>
      </w:r>
    </w:p>
    <w:p w14:paraId="70202158"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Policies, guidelines and procedures governing information security</w:t>
      </w:r>
    </w:p>
    <w:p w14:paraId="1BAC28F1"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Password protection for computer access</w:t>
      </w:r>
    </w:p>
    <w:p w14:paraId="36AB5A14"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Automatic locking of idle PCs</w:t>
      </w:r>
    </w:p>
    <w:p w14:paraId="66AB7167"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Appropriate security where remote access is allowed</w:t>
      </w:r>
    </w:p>
    <w:p w14:paraId="5A2A68D7"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Data breach procedures</w:t>
      </w:r>
    </w:p>
    <w:p w14:paraId="2804D394"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Staff training and awareness</w:t>
      </w:r>
    </w:p>
    <w:p w14:paraId="5C359594" w14:textId="77777777" w:rsidR="0074622E" w:rsidRPr="00630721" w:rsidRDefault="0074622E" w:rsidP="00034298">
      <w:pPr>
        <w:numPr>
          <w:ilvl w:val="0"/>
          <w:numId w:val="42"/>
        </w:numPr>
        <w:jc w:val="both"/>
        <w:rPr>
          <w:rFonts w:asciiTheme="minorHAnsi" w:hAnsiTheme="minorHAnsi" w:cstheme="minorHAnsi"/>
          <w:bCs/>
          <w:szCs w:val="22"/>
          <w:lang w:val="en-US"/>
        </w:rPr>
      </w:pPr>
      <w:r w:rsidRPr="00630721">
        <w:rPr>
          <w:rFonts w:asciiTheme="minorHAnsi" w:hAnsiTheme="minorHAnsi" w:cstheme="minorHAnsi"/>
          <w:bCs/>
          <w:szCs w:val="22"/>
          <w:lang w:val="en-US"/>
        </w:rPr>
        <w:t>Adopting a clear desk policy</w:t>
      </w:r>
    </w:p>
    <w:p w14:paraId="0EB82D2E" w14:textId="77777777" w:rsidR="0074622E" w:rsidRPr="00630721" w:rsidRDefault="0074622E" w:rsidP="00C05DD5">
      <w:pPr>
        <w:jc w:val="both"/>
        <w:rPr>
          <w:rFonts w:asciiTheme="minorHAnsi" w:hAnsiTheme="minorHAnsi" w:cstheme="minorHAnsi"/>
          <w:b/>
          <w:szCs w:val="22"/>
          <w:lang w:val="en-US"/>
        </w:rPr>
      </w:pPr>
    </w:p>
    <w:p w14:paraId="4AA9EC17" w14:textId="77777777" w:rsidR="0074622E" w:rsidRPr="00630721" w:rsidRDefault="0074622E" w:rsidP="00C05DD5">
      <w:pPr>
        <w:jc w:val="both"/>
        <w:rPr>
          <w:rFonts w:asciiTheme="minorHAnsi" w:hAnsiTheme="minorHAnsi" w:cstheme="minorHAnsi"/>
          <w:b/>
          <w:szCs w:val="22"/>
          <w:lang w:val="en-US"/>
        </w:rPr>
      </w:pPr>
    </w:p>
    <w:p w14:paraId="73D318E7" w14:textId="77777777" w:rsidR="0074622E" w:rsidRDefault="0074622E" w:rsidP="00C05DD5">
      <w:pPr>
        <w:jc w:val="both"/>
        <w:rPr>
          <w:rFonts w:asciiTheme="minorHAnsi" w:hAnsiTheme="minorHAnsi" w:cstheme="minorHAnsi"/>
          <w:b/>
          <w:szCs w:val="22"/>
          <w:lang w:val="en-US"/>
        </w:rPr>
      </w:pPr>
    </w:p>
    <w:p w14:paraId="213B3975" w14:textId="77777777" w:rsidR="00E72DCD" w:rsidRDefault="00E72DCD" w:rsidP="00C05DD5">
      <w:pPr>
        <w:jc w:val="both"/>
        <w:rPr>
          <w:rFonts w:asciiTheme="minorHAnsi" w:hAnsiTheme="minorHAnsi" w:cstheme="minorHAnsi"/>
          <w:b/>
          <w:szCs w:val="22"/>
          <w:lang w:val="en-US"/>
        </w:rPr>
      </w:pPr>
    </w:p>
    <w:p w14:paraId="4E2D892F" w14:textId="77777777" w:rsidR="00E72DCD" w:rsidRDefault="00E72DCD" w:rsidP="00C05DD5">
      <w:pPr>
        <w:jc w:val="both"/>
        <w:rPr>
          <w:rFonts w:asciiTheme="minorHAnsi" w:hAnsiTheme="minorHAnsi" w:cstheme="minorHAnsi"/>
          <w:b/>
          <w:szCs w:val="22"/>
          <w:lang w:val="en-US"/>
        </w:rPr>
      </w:pPr>
    </w:p>
    <w:p w14:paraId="1E82EC86" w14:textId="77777777" w:rsidR="00E72DCD" w:rsidRDefault="00E72DCD" w:rsidP="00C05DD5">
      <w:pPr>
        <w:jc w:val="both"/>
        <w:rPr>
          <w:rFonts w:asciiTheme="minorHAnsi" w:hAnsiTheme="minorHAnsi" w:cstheme="minorHAnsi"/>
          <w:b/>
          <w:szCs w:val="22"/>
          <w:lang w:val="en-US"/>
        </w:rPr>
      </w:pPr>
    </w:p>
    <w:p w14:paraId="072B27C1" w14:textId="77777777" w:rsidR="00E72DCD" w:rsidRDefault="00E72DCD" w:rsidP="00C05DD5">
      <w:pPr>
        <w:jc w:val="both"/>
        <w:rPr>
          <w:rFonts w:asciiTheme="minorHAnsi" w:hAnsiTheme="minorHAnsi" w:cstheme="minorHAnsi"/>
          <w:b/>
          <w:szCs w:val="22"/>
          <w:lang w:val="en-US"/>
        </w:rPr>
      </w:pPr>
    </w:p>
    <w:p w14:paraId="3E93FCFE" w14:textId="77777777" w:rsidR="00E72DCD" w:rsidRPr="00630721" w:rsidRDefault="00E72DCD" w:rsidP="00C05DD5">
      <w:pPr>
        <w:jc w:val="both"/>
        <w:rPr>
          <w:rFonts w:asciiTheme="minorHAnsi" w:hAnsiTheme="minorHAnsi" w:cstheme="minorHAnsi"/>
          <w:b/>
          <w:szCs w:val="22"/>
          <w:lang w:val="en-US"/>
        </w:rPr>
      </w:pPr>
    </w:p>
    <w:p w14:paraId="1B8C22B3"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lastRenderedPageBreak/>
        <w:t>ANNEX IV: LIST OF SUB-PROCESSORS</w:t>
      </w:r>
    </w:p>
    <w:p w14:paraId="6A1BDBB5" w14:textId="77777777" w:rsidR="0074622E" w:rsidRPr="00630721" w:rsidRDefault="0074622E" w:rsidP="00C05DD5">
      <w:pPr>
        <w:jc w:val="both"/>
        <w:rPr>
          <w:rFonts w:asciiTheme="minorHAnsi" w:hAnsiTheme="minorHAnsi" w:cstheme="minorHAnsi"/>
          <w:b/>
          <w:szCs w:val="22"/>
          <w:lang w:val="en-US"/>
        </w:rPr>
      </w:pPr>
    </w:p>
    <w:p w14:paraId="49C88ED0" w14:textId="291181B3" w:rsidR="0074622E" w:rsidRPr="00630721" w:rsidRDefault="0074622E" w:rsidP="00C05DD5">
      <w:pPr>
        <w:jc w:val="both"/>
        <w:rPr>
          <w:rFonts w:asciiTheme="minorHAnsi" w:hAnsiTheme="minorHAnsi" w:cstheme="minorHAnsi"/>
          <w:b/>
          <w:i/>
          <w:szCs w:val="22"/>
          <w:lang w:val="en-US"/>
        </w:rPr>
      </w:pPr>
      <w:r w:rsidRPr="00630721">
        <w:rPr>
          <w:rFonts w:asciiTheme="minorHAnsi" w:hAnsiTheme="minorHAnsi" w:cstheme="minorHAnsi"/>
          <w:b/>
          <w:iCs/>
          <w:szCs w:val="22"/>
          <w:lang w:val="en-US"/>
        </w:rPr>
        <w:t xml:space="preserve">This Annex needs to be completed in case of specific </w:t>
      </w:r>
      <w:proofErr w:type="spellStart"/>
      <w:r w:rsidRPr="00630721">
        <w:rPr>
          <w:rFonts w:asciiTheme="minorHAnsi" w:hAnsiTheme="minorHAnsi" w:cstheme="minorHAnsi"/>
          <w:b/>
          <w:iCs/>
          <w:szCs w:val="22"/>
          <w:lang w:val="en-US"/>
        </w:rPr>
        <w:t>authorisation</w:t>
      </w:r>
      <w:proofErr w:type="spellEnd"/>
      <w:r w:rsidRPr="00630721">
        <w:rPr>
          <w:rFonts w:asciiTheme="minorHAnsi" w:hAnsiTheme="minorHAnsi" w:cstheme="minorHAnsi"/>
          <w:b/>
          <w:iCs/>
          <w:szCs w:val="22"/>
          <w:lang w:val="en-US"/>
        </w:rPr>
        <w:t xml:space="preserve"> of sub-processors (Clause 7.7(a), Option 1). If not </w:t>
      </w:r>
      <w:r w:rsidR="00D20F2C" w:rsidRPr="00630721">
        <w:rPr>
          <w:rFonts w:asciiTheme="minorHAnsi" w:hAnsiTheme="minorHAnsi" w:cstheme="minorHAnsi"/>
          <w:b/>
          <w:iCs/>
          <w:szCs w:val="22"/>
          <w:lang w:val="en-US"/>
        </w:rPr>
        <w:t>applicable,</w:t>
      </w:r>
      <w:r w:rsidRPr="00630721">
        <w:rPr>
          <w:rFonts w:asciiTheme="minorHAnsi" w:hAnsiTheme="minorHAnsi" w:cstheme="minorHAnsi"/>
          <w:b/>
          <w:iCs/>
          <w:szCs w:val="22"/>
          <w:lang w:val="en-US"/>
        </w:rPr>
        <w:t xml:space="preserve"> please delete this annex</w:t>
      </w:r>
      <w:r w:rsidRPr="00630721">
        <w:rPr>
          <w:rFonts w:asciiTheme="minorHAnsi" w:hAnsiTheme="minorHAnsi" w:cstheme="minorHAnsi"/>
          <w:b/>
          <w:i/>
          <w:szCs w:val="22"/>
          <w:lang w:val="en-US"/>
        </w:rPr>
        <w:t>.</w:t>
      </w:r>
    </w:p>
    <w:p w14:paraId="2E1B9628" w14:textId="77777777" w:rsidR="0074622E" w:rsidRPr="00630721" w:rsidRDefault="0074622E" w:rsidP="00C05DD5">
      <w:pPr>
        <w:jc w:val="both"/>
        <w:rPr>
          <w:rFonts w:asciiTheme="minorHAnsi" w:hAnsiTheme="minorHAnsi" w:cstheme="minorHAnsi"/>
          <w:b/>
          <w:szCs w:val="22"/>
          <w:lang w:val="en-US"/>
        </w:rPr>
      </w:pPr>
    </w:p>
    <w:p w14:paraId="735C5924"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t xml:space="preserve">The controller has </w:t>
      </w:r>
      <w:proofErr w:type="spellStart"/>
      <w:r w:rsidRPr="00630721">
        <w:rPr>
          <w:rFonts w:asciiTheme="minorHAnsi" w:hAnsiTheme="minorHAnsi" w:cstheme="minorHAnsi"/>
          <w:b/>
          <w:szCs w:val="22"/>
          <w:lang w:val="en-US"/>
        </w:rPr>
        <w:t>authorised</w:t>
      </w:r>
      <w:proofErr w:type="spellEnd"/>
      <w:r w:rsidRPr="00630721">
        <w:rPr>
          <w:rFonts w:asciiTheme="minorHAnsi" w:hAnsiTheme="minorHAnsi" w:cstheme="minorHAnsi"/>
          <w:b/>
          <w:szCs w:val="22"/>
          <w:lang w:val="en-US"/>
        </w:rPr>
        <w:t xml:space="preserve"> the use of the following sub-processors: </w:t>
      </w:r>
    </w:p>
    <w:p w14:paraId="38D4A766" w14:textId="77777777" w:rsidR="0074622E" w:rsidRPr="00630721" w:rsidRDefault="0074622E" w:rsidP="0074622E">
      <w:pPr>
        <w:rPr>
          <w:rFonts w:asciiTheme="minorHAnsi" w:hAnsiTheme="minorHAnsi" w:cstheme="minorHAnsi"/>
          <w:b/>
          <w:szCs w:val="22"/>
          <w:lang w:val="en-US"/>
        </w:rPr>
      </w:pPr>
    </w:p>
    <w:p w14:paraId="5126CE7E"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SUB-PROCESSOR 1:</w:t>
      </w:r>
    </w:p>
    <w:tbl>
      <w:tblPr>
        <w:tblStyle w:val="TableGrid"/>
        <w:tblW w:w="0" w:type="auto"/>
        <w:tblInd w:w="-5" w:type="dxa"/>
        <w:tblLook w:val="04A0" w:firstRow="1" w:lastRow="0" w:firstColumn="1" w:lastColumn="0" w:noHBand="0" w:noVBand="1"/>
      </w:tblPr>
      <w:tblGrid>
        <w:gridCol w:w="4304"/>
        <w:gridCol w:w="4191"/>
      </w:tblGrid>
      <w:tr w:rsidR="0074622E" w:rsidRPr="00630721" w14:paraId="46EBAAB2"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8CC9AD4"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3C5C95CD" w14:textId="77777777" w:rsidR="0074622E" w:rsidRPr="00630721" w:rsidRDefault="0074622E" w:rsidP="0074622E">
            <w:pPr>
              <w:rPr>
                <w:rFonts w:asciiTheme="minorHAnsi" w:hAnsiTheme="minorHAnsi" w:cstheme="minorHAnsi"/>
                <w:b/>
                <w:sz w:val="22"/>
                <w:szCs w:val="22"/>
                <w:lang w:val="en-IE"/>
              </w:rPr>
            </w:pPr>
          </w:p>
        </w:tc>
      </w:tr>
      <w:tr w:rsidR="0074622E" w:rsidRPr="00630721" w14:paraId="6C8634D8"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A00449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5754D542" w14:textId="77777777" w:rsidR="0074622E" w:rsidRPr="00630721" w:rsidRDefault="0074622E" w:rsidP="0074622E">
            <w:pPr>
              <w:rPr>
                <w:rFonts w:asciiTheme="minorHAnsi" w:hAnsiTheme="minorHAnsi" w:cstheme="minorHAnsi"/>
                <w:b/>
                <w:sz w:val="22"/>
                <w:szCs w:val="22"/>
                <w:lang w:val="en-IE"/>
              </w:rPr>
            </w:pPr>
          </w:p>
        </w:tc>
      </w:tr>
      <w:tr w:rsidR="0074622E" w:rsidRPr="00630721" w14:paraId="38C6395F"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73A62393"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47AFA7D4" w14:textId="77777777" w:rsidR="0074622E" w:rsidRPr="00630721" w:rsidRDefault="0074622E" w:rsidP="0074622E">
            <w:pPr>
              <w:rPr>
                <w:rFonts w:asciiTheme="minorHAnsi" w:hAnsiTheme="minorHAnsi" w:cstheme="minorHAnsi"/>
                <w:b/>
                <w:sz w:val="22"/>
                <w:szCs w:val="22"/>
                <w:lang w:val="en-IE"/>
              </w:rPr>
            </w:pPr>
          </w:p>
        </w:tc>
      </w:tr>
      <w:tr w:rsidR="0074622E" w:rsidRPr="00630721" w14:paraId="29ABD845"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2793C4AF"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6AED38E0" w14:textId="77777777" w:rsidR="0074622E" w:rsidRPr="00630721" w:rsidRDefault="0074622E" w:rsidP="0074622E">
            <w:pPr>
              <w:rPr>
                <w:rFonts w:asciiTheme="minorHAnsi" w:hAnsiTheme="minorHAnsi" w:cstheme="minorHAnsi"/>
                <w:b/>
                <w:sz w:val="22"/>
                <w:szCs w:val="22"/>
                <w:lang w:val="en-IE"/>
              </w:rPr>
            </w:pPr>
          </w:p>
        </w:tc>
      </w:tr>
    </w:tbl>
    <w:p w14:paraId="4094A250" w14:textId="77777777" w:rsidR="0074622E" w:rsidRPr="00630721" w:rsidRDefault="0074622E" w:rsidP="0074622E">
      <w:pPr>
        <w:rPr>
          <w:rFonts w:asciiTheme="minorHAnsi" w:hAnsiTheme="minorHAnsi" w:cstheme="minorHAnsi"/>
          <w:b/>
          <w:szCs w:val="22"/>
          <w:u w:val="single"/>
          <w:lang w:val="en-US"/>
        </w:rPr>
      </w:pPr>
    </w:p>
    <w:p w14:paraId="2123A956" w14:textId="77777777" w:rsidR="0074622E" w:rsidRPr="00630721" w:rsidRDefault="0074622E" w:rsidP="0074622E">
      <w:pPr>
        <w:rPr>
          <w:rFonts w:asciiTheme="minorHAnsi" w:hAnsiTheme="minorHAnsi" w:cstheme="minorHAnsi"/>
          <w:b/>
          <w:szCs w:val="22"/>
          <w:u w:val="single"/>
          <w:lang w:val="en-US"/>
        </w:rPr>
      </w:pPr>
    </w:p>
    <w:p w14:paraId="70240CA6"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SUB-PROCESSOR 2 (if applicable):</w:t>
      </w:r>
    </w:p>
    <w:p w14:paraId="3206364A" w14:textId="77777777" w:rsidR="0074622E" w:rsidRPr="00630721" w:rsidRDefault="0074622E" w:rsidP="0074622E">
      <w:pPr>
        <w:rPr>
          <w:rFonts w:asciiTheme="minorHAnsi" w:hAnsiTheme="minorHAnsi" w:cstheme="minorHAnsi"/>
          <w:b/>
          <w:bCs/>
          <w:i/>
          <w:iCs/>
          <w:szCs w:val="22"/>
          <w:lang w:val="en-US"/>
        </w:rPr>
      </w:pPr>
      <w:r w:rsidRPr="00630721">
        <w:rPr>
          <w:rFonts w:asciiTheme="minorHAnsi" w:hAnsiTheme="minorHAnsi" w:cstheme="minorHAnsi"/>
          <w:b/>
          <w:bCs/>
          <w:i/>
          <w:iCs/>
          <w:szCs w:val="22"/>
          <w:lang w:val="en-US"/>
        </w:rPr>
        <w:t>Delete if not applicable</w:t>
      </w:r>
    </w:p>
    <w:tbl>
      <w:tblPr>
        <w:tblStyle w:val="TableGrid"/>
        <w:tblW w:w="0" w:type="auto"/>
        <w:tblInd w:w="-5" w:type="dxa"/>
        <w:tblLook w:val="04A0" w:firstRow="1" w:lastRow="0" w:firstColumn="1" w:lastColumn="0" w:noHBand="0" w:noVBand="1"/>
      </w:tblPr>
      <w:tblGrid>
        <w:gridCol w:w="4304"/>
        <w:gridCol w:w="4191"/>
      </w:tblGrid>
      <w:tr w:rsidR="0074622E" w:rsidRPr="00630721" w14:paraId="14F9F950"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335D83A2"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258FB405" w14:textId="77777777" w:rsidR="0074622E" w:rsidRPr="00630721" w:rsidRDefault="0074622E" w:rsidP="0074622E">
            <w:pPr>
              <w:rPr>
                <w:rFonts w:asciiTheme="minorHAnsi" w:hAnsiTheme="minorHAnsi" w:cstheme="minorHAnsi"/>
                <w:b/>
                <w:sz w:val="22"/>
                <w:szCs w:val="22"/>
                <w:lang w:val="en-IE"/>
              </w:rPr>
            </w:pPr>
          </w:p>
        </w:tc>
      </w:tr>
      <w:tr w:rsidR="0074622E" w:rsidRPr="00630721" w14:paraId="3F68441F"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4DE2F34"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6AC5C01F" w14:textId="77777777" w:rsidR="0074622E" w:rsidRPr="00630721" w:rsidRDefault="0074622E" w:rsidP="0074622E">
            <w:pPr>
              <w:rPr>
                <w:rFonts w:asciiTheme="minorHAnsi" w:hAnsiTheme="minorHAnsi" w:cstheme="minorHAnsi"/>
                <w:b/>
                <w:sz w:val="22"/>
                <w:szCs w:val="22"/>
                <w:lang w:val="en-IE"/>
              </w:rPr>
            </w:pPr>
          </w:p>
        </w:tc>
      </w:tr>
      <w:tr w:rsidR="0074622E" w:rsidRPr="00630721" w14:paraId="78769879"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1E0A319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081DC0B5" w14:textId="77777777" w:rsidR="0074622E" w:rsidRPr="00630721" w:rsidRDefault="0074622E" w:rsidP="0074622E">
            <w:pPr>
              <w:rPr>
                <w:rFonts w:asciiTheme="minorHAnsi" w:hAnsiTheme="minorHAnsi" w:cstheme="minorHAnsi"/>
                <w:b/>
                <w:sz w:val="22"/>
                <w:szCs w:val="22"/>
                <w:lang w:val="en-IE"/>
              </w:rPr>
            </w:pPr>
          </w:p>
        </w:tc>
      </w:tr>
      <w:tr w:rsidR="0074622E" w:rsidRPr="00630721" w14:paraId="58032205"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78C4470D"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1CE6A98C" w14:textId="77777777" w:rsidR="0074622E" w:rsidRPr="00630721" w:rsidRDefault="0074622E" w:rsidP="0074622E">
            <w:pPr>
              <w:rPr>
                <w:rFonts w:asciiTheme="minorHAnsi" w:hAnsiTheme="minorHAnsi" w:cstheme="minorHAnsi"/>
                <w:b/>
                <w:sz w:val="22"/>
                <w:szCs w:val="22"/>
                <w:lang w:val="en-IE"/>
              </w:rPr>
            </w:pPr>
          </w:p>
        </w:tc>
      </w:tr>
    </w:tbl>
    <w:p w14:paraId="71C7DEF8" w14:textId="77777777" w:rsidR="00AF038B" w:rsidRPr="00630721" w:rsidRDefault="00AF038B" w:rsidP="00EE6D3D">
      <w:pPr>
        <w:rPr>
          <w:rFonts w:asciiTheme="minorHAnsi" w:hAnsiTheme="minorHAnsi" w:cstheme="minorHAnsi"/>
          <w:b/>
          <w:szCs w:val="22"/>
          <w:lang w:val="en-IE"/>
        </w:rPr>
      </w:pPr>
    </w:p>
    <w:p w14:paraId="7181120C" w14:textId="77777777" w:rsidR="00AF038B" w:rsidRDefault="00AF038B" w:rsidP="00EE6D3D">
      <w:pPr>
        <w:rPr>
          <w:rFonts w:asciiTheme="minorHAnsi" w:hAnsiTheme="minorHAnsi" w:cstheme="minorHAnsi"/>
          <w:szCs w:val="22"/>
        </w:rPr>
      </w:pPr>
    </w:p>
    <w:p w14:paraId="47D2F8E6" w14:textId="77777777" w:rsidR="00C05DD5" w:rsidRPr="00C05DD5" w:rsidRDefault="00C05DD5" w:rsidP="00C05DD5">
      <w:pPr>
        <w:rPr>
          <w:rFonts w:asciiTheme="minorHAnsi" w:hAnsiTheme="minorHAnsi" w:cstheme="minorHAnsi"/>
          <w:szCs w:val="22"/>
        </w:rPr>
      </w:pPr>
    </w:p>
    <w:p w14:paraId="3125C14F" w14:textId="77777777" w:rsidR="00C05DD5" w:rsidRPr="00C05DD5" w:rsidRDefault="00C05DD5" w:rsidP="00C05DD5">
      <w:pPr>
        <w:rPr>
          <w:rFonts w:asciiTheme="minorHAnsi" w:hAnsiTheme="minorHAnsi" w:cstheme="minorHAnsi"/>
          <w:szCs w:val="22"/>
        </w:rPr>
      </w:pPr>
    </w:p>
    <w:p w14:paraId="1266784A" w14:textId="77777777" w:rsidR="00C05DD5" w:rsidRPr="00C05DD5" w:rsidRDefault="00C05DD5" w:rsidP="00C05DD5">
      <w:pPr>
        <w:rPr>
          <w:rFonts w:asciiTheme="minorHAnsi" w:hAnsiTheme="minorHAnsi" w:cstheme="minorHAnsi"/>
          <w:szCs w:val="22"/>
        </w:rPr>
      </w:pPr>
    </w:p>
    <w:p w14:paraId="1EFD501C" w14:textId="77777777" w:rsidR="00C05DD5" w:rsidRPr="00C05DD5" w:rsidRDefault="00C05DD5" w:rsidP="00C05DD5">
      <w:pPr>
        <w:rPr>
          <w:rFonts w:asciiTheme="minorHAnsi" w:hAnsiTheme="minorHAnsi" w:cstheme="minorHAnsi"/>
          <w:szCs w:val="22"/>
        </w:rPr>
      </w:pPr>
    </w:p>
    <w:p w14:paraId="7CC1AFC5" w14:textId="77777777" w:rsidR="00C05DD5" w:rsidRPr="00C05DD5" w:rsidRDefault="00C05DD5" w:rsidP="00C05DD5">
      <w:pPr>
        <w:rPr>
          <w:rFonts w:asciiTheme="minorHAnsi" w:hAnsiTheme="minorHAnsi" w:cstheme="minorHAnsi"/>
          <w:szCs w:val="22"/>
        </w:rPr>
      </w:pPr>
    </w:p>
    <w:p w14:paraId="4E1B7E3E" w14:textId="77777777" w:rsidR="00C05DD5" w:rsidRPr="00C05DD5" w:rsidRDefault="00C05DD5" w:rsidP="00C05DD5">
      <w:pPr>
        <w:rPr>
          <w:rFonts w:asciiTheme="minorHAnsi" w:hAnsiTheme="minorHAnsi" w:cstheme="minorHAnsi"/>
          <w:szCs w:val="22"/>
        </w:rPr>
      </w:pPr>
    </w:p>
    <w:p w14:paraId="5D0B641A" w14:textId="77777777" w:rsidR="00C05DD5" w:rsidRPr="00C05DD5" w:rsidRDefault="00C05DD5" w:rsidP="00C05DD5">
      <w:pPr>
        <w:rPr>
          <w:rFonts w:asciiTheme="minorHAnsi" w:hAnsiTheme="minorHAnsi" w:cstheme="minorHAnsi"/>
          <w:szCs w:val="22"/>
        </w:rPr>
      </w:pPr>
    </w:p>
    <w:p w14:paraId="0251E668" w14:textId="77777777" w:rsidR="00C05DD5" w:rsidRPr="00C05DD5" w:rsidRDefault="00C05DD5" w:rsidP="00C05DD5">
      <w:pPr>
        <w:jc w:val="center"/>
        <w:rPr>
          <w:rFonts w:asciiTheme="minorHAnsi" w:hAnsiTheme="minorHAnsi" w:cstheme="minorHAnsi"/>
          <w:szCs w:val="22"/>
        </w:rPr>
      </w:pPr>
    </w:p>
    <w:sectPr w:rsidR="00C05DD5" w:rsidRPr="00C05DD5" w:rsidSect="0031024C">
      <w:pgSz w:w="11907" w:h="16840" w:code="9"/>
      <w:pgMar w:top="1134" w:right="1418" w:bottom="851" w:left="1418"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4C6975C" w14:textId="77777777" w:rsidR="00B67ABC" w:rsidRDefault="00B67ABC" w:rsidP="003C0FB1">
      <w:r>
        <w:separator/>
      </w:r>
    </w:p>
  </w:endnote>
  <w:endnote w:type="continuationSeparator" w:id="0">
    <w:p w14:paraId="4065EA9B" w14:textId="77777777" w:rsidR="00B67ABC" w:rsidRDefault="00B67ABC" w:rsidP="003C0FB1">
      <w:r>
        <w:continuationSeparator/>
      </w:r>
    </w:p>
  </w:endnote>
  <w:endnote w:type="continuationNotice" w:id="1">
    <w:p w14:paraId="334EBF9C" w14:textId="77777777" w:rsidR="00B67ABC" w:rsidRDefault="00B67ABC">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4448128"/>
      <w:docPartObj>
        <w:docPartGallery w:val="Page Numbers (Bottom of Page)"/>
        <w:docPartUnique/>
      </w:docPartObj>
    </w:sdtPr>
    <w:sdtContent>
      <w:p w14:paraId="3D0E984A" w14:textId="77777777" w:rsidR="00A4629A" w:rsidRDefault="00A4629A" w:rsidP="00350DBC">
        <w:pPr>
          <w:pStyle w:val="Footer"/>
          <w:jc w:val="center"/>
        </w:pPr>
        <w:r w:rsidRPr="00DE06E5">
          <w:rPr>
            <w:rFonts w:asciiTheme="minorHAnsi" w:hAnsiTheme="minorHAnsi"/>
          </w:rPr>
          <w:fldChar w:fldCharType="begin"/>
        </w:r>
        <w:r w:rsidRPr="00DE06E5">
          <w:rPr>
            <w:rFonts w:asciiTheme="minorHAnsi" w:hAnsiTheme="minorHAnsi"/>
          </w:rPr>
          <w:instrText xml:space="preserve"> PAGE   \* MERGEFORMAT </w:instrText>
        </w:r>
        <w:r w:rsidRPr="00DE06E5">
          <w:rPr>
            <w:rFonts w:asciiTheme="minorHAnsi" w:hAnsiTheme="minorHAnsi"/>
          </w:rPr>
          <w:fldChar w:fldCharType="separate"/>
        </w:r>
        <w:r w:rsidR="00ED62F8" w:rsidRPr="00ED62F8">
          <w:rPr>
            <w:rFonts w:ascii="Times New Roman" w:hAnsi="Times New Roman"/>
            <w:noProof/>
          </w:rPr>
          <w:t>2</w:t>
        </w:r>
        <w:r w:rsidRPr="00DE06E5">
          <w:rPr>
            <w:rFonts w:asciiTheme="minorHAnsi" w:hAnsiTheme="minorHAnsi"/>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2442889"/>
      <w:docPartObj>
        <w:docPartGallery w:val="Page Numbers (Bottom of Page)"/>
        <w:docPartUnique/>
      </w:docPartObj>
    </w:sdtPr>
    <w:sdtContent>
      <w:p w14:paraId="5EF88EC2" w14:textId="77777777" w:rsidR="00A4629A" w:rsidRPr="00CC6259" w:rsidRDefault="00A4629A" w:rsidP="00C3103B">
        <w:pPr>
          <w:pStyle w:val="Bullet"/>
          <w:jc w:val="center"/>
        </w:pPr>
        <w:r w:rsidRPr="00F672B1">
          <w:rPr>
            <w:rFonts w:asciiTheme="minorHAnsi" w:hAnsiTheme="minorHAnsi"/>
          </w:rPr>
          <w:fldChar w:fldCharType="begin"/>
        </w:r>
        <w:r w:rsidRPr="00F672B1">
          <w:rPr>
            <w:rFonts w:asciiTheme="minorHAnsi" w:hAnsiTheme="minorHAnsi"/>
          </w:rPr>
          <w:instrText xml:space="preserve"> PAGE   \* MERGEFORMAT </w:instrText>
        </w:r>
        <w:r w:rsidRPr="00F672B1">
          <w:rPr>
            <w:rFonts w:asciiTheme="minorHAnsi" w:hAnsiTheme="minorHAnsi"/>
          </w:rPr>
          <w:fldChar w:fldCharType="separate"/>
        </w:r>
        <w:r w:rsidR="00ED62F8">
          <w:rPr>
            <w:rFonts w:asciiTheme="minorHAnsi" w:hAnsiTheme="minorHAnsi"/>
            <w:noProof/>
          </w:rPr>
          <w:t>9</w:t>
        </w:r>
        <w:r w:rsidRPr="00F672B1">
          <w:rPr>
            <w:rFonts w:asciiTheme="minorHAnsi" w:hAnsiTheme="minorHAnsi"/>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4448130"/>
      <w:docPartObj>
        <w:docPartGallery w:val="Page Numbers (Bottom of Page)"/>
        <w:docPartUnique/>
      </w:docPartObj>
    </w:sdtPr>
    <w:sdtEndPr>
      <w:rPr>
        <w:rFonts w:asciiTheme="minorHAnsi" w:hAnsiTheme="minorHAnsi" w:cstheme="minorHAnsi"/>
      </w:rPr>
    </w:sdtEndPr>
    <w:sdtContent>
      <w:p w14:paraId="3B4CD611" w14:textId="77777777" w:rsidR="00A4629A" w:rsidRPr="00C05DD5" w:rsidRDefault="00A4629A" w:rsidP="00F934BA">
        <w:pPr>
          <w:pStyle w:val="Footer"/>
          <w:jc w:val="center"/>
          <w:rPr>
            <w:rFonts w:asciiTheme="minorHAnsi" w:hAnsiTheme="minorHAnsi" w:cstheme="minorHAnsi"/>
          </w:rPr>
        </w:pPr>
        <w:r w:rsidRPr="00C05DD5">
          <w:rPr>
            <w:rFonts w:asciiTheme="minorHAnsi" w:hAnsiTheme="minorHAnsi" w:cstheme="minorHAnsi"/>
          </w:rPr>
          <w:fldChar w:fldCharType="begin"/>
        </w:r>
        <w:r w:rsidRPr="00C05DD5">
          <w:rPr>
            <w:rFonts w:asciiTheme="minorHAnsi" w:hAnsiTheme="minorHAnsi" w:cstheme="minorHAnsi"/>
          </w:rPr>
          <w:instrText xml:space="preserve"> PAGE   \* MERGEFORMAT </w:instrText>
        </w:r>
        <w:r w:rsidRPr="00C05DD5">
          <w:rPr>
            <w:rFonts w:asciiTheme="minorHAnsi" w:hAnsiTheme="minorHAnsi" w:cstheme="minorHAnsi"/>
          </w:rPr>
          <w:fldChar w:fldCharType="separate"/>
        </w:r>
        <w:r w:rsidR="00ED62F8" w:rsidRPr="00C05DD5">
          <w:rPr>
            <w:rFonts w:asciiTheme="minorHAnsi" w:hAnsiTheme="minorHAnsi" w:cstheme="minorHAnsi"/>
            <w:noProof/>
          </w:rPr>
          <w:t>47</w:t>
        </w:r>
        <w:r w:rsidRPr="00C05DD5">
          <w:rPr>
            <w:rFonts w:asciiTheme="minorHAnsi" w:hAnsiTheme="minorHAnsi" w:cstheme="minorHAnsi"/>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A3BFF34" w14:textId="77777777" w:rsidR="00B67ABC" w:rsidRDefault="00B67ABC" w:rsidP="003C0FB1">
      <w:r>
        <w:separator/>
      </w:r>
    </w:p>
  </w:footnote>
  <w:footnote w:type="continuationSeparator" w:id="0">
    <w:p w14:paraId="57A39F80" w14:textId="77777777" w:rsidR="00B67ABC" w:rsidRDefault="00B67ABC" w:rsidP="003C0FB1">
      <w:r>
        <w:continuationSeparator/>
      </w:r>
    </w:p>
  </w:footnote>
  <w:footnote w:type="continuationNotice" w:id="1">
    <w:p w14:paraId="7628FEDB" w14:textId="77777777" w:rsidR="00B67ABC" w:rsidRDefault="00B67ABC">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BB034E" w14:textId="43570533" w:rsidR="00A4629A" w:rsidRPr="00F672B1" w:rsidRDefault="00A4629A" w:rsidP="00503F93">
    <w:pPr>
      <w:pStyle w:val="Header"/>
      <w:rPr>
        <w:rFonts w:asciiTheme="minorHAnsi" w:hAnsiTheme="minorHAnsi"/>
        <w:sz w:val="16"/>
        <w:szCs w:val="16"/>
        <w:lang w:val="en-IE"/>
      </w:rPr>
    </w:pPr>
    <w:r>
      <w:rPr>
        <w:rFonts w:asciiTheme="minorHAnsi" w:hAnsiTheme="minorHAnsi"/>
        <w:sz w:val="16"/>
        <w:szCs w:val="16"/>
        <w:lang w:val="en-IE"/>
      </w:rPr>
      <w:tab/>
    </w:r>
  </w:p>
  <w:p w14:paraId="2A7A9317" w14:textId="77777777" w:rsidR="00A4629A" w:rsidRDefault="00A4629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5"/>
    <w:multiLevelType w:val="singleLevel"/>
    <w:tmpl w:val="00000005"/>
    <w:name w:val="WW8Num5"/>
    <w:lvl w:ilvl="0">
      <w:start w:val="1"/>
      <w:numFmt w:val="bullet"/>
      <w:lvlText w:val=""/>
      <w:lvlJc w:val="left"/>
      <w:pPr>
        <w:tabs>
          <w:tab w:val="num" w:pos="720"/>
        </w:tabs>
        <w:ind w:left="720" w:hanging="360"/>
      </w:pPr>
      <w:rPr>
        <w:rFonts w:ascii="Symbol" w:hAnsi="Symbol"/>
      </w:rPr>
    </w:lvl>
  </w:abstractNum>
  <w:abstractNum w:abstractNumId="1" w15:restartNumberingAfterBreak="0">
    <w:nsid w:val="012926BF"/>
    <w:multiLevelType w:val="hybridMultilevel"/>
    <w:tmpl w:val="22EE6E98"/>
    <w:lvl w:ilvl="0" w:tplc="00CC09F4">
      <w:start w:val="1"/>
      <w:numFmt w:val="bullet"/>
      <w:lvlText w:val=""/>
      <w:lvlJc w:val="left"/>
      <w:pPr>
        <w:ind w:left="1080" w:hanging="360"/>
      </w:pPr>
      <w:rPr>
        <w:rFonts w:ascii="Wingdings" w:hAnsi="Wingdings" w:hint="default"/>
      </w:rPr>
    </w:lvl>
    <w:lvl w:ilvl="1" w:tplc="18090003">
      <w:start w:val="1"/>
      <w:numFmt w:val="bullet"/>
      <w:lvlText w:val="o"/>
      <w:lvlJc w:val="left"/>
      <w:pPr>
        <w:ind w:left="1800" w:hanging="360"/>
      </w:pPr>
      <w:rPr>
        <w:rFonts w:ascii="Courier New" w:hAnsi="Courier New" w:cs="Courier New" w:hint="default"/>
      </w:rPr>
    </w:lvl>
    <w:lvl w:ilvl="2" w:tplc="18090005" w:tentative="1">
      <w:start w:val="1"/>
      <w:numFmt w:val="bullet"/>
      <w:lvlText w:val=""/>
      <w:lvlJc w:val="left"/>
      <w:pPr>
        <w:ind w:left="2520" w:hanging="360"/>
      </w:pPr>
      <w:rPr>
        <w:rFonts w:ascii="Wingdings" w:hAnsi="Wingdings" w:hint="default"/>
      </w:rPr>
    </w:lvl>
    <w:lvl w:ilvl="3" w:tplc="18090001" w:tentative="1">
      <w:start w:val="1"/>
      <w:numFmt w:val="bullet"/>
      <w:lvlText w:val=""/>
      <w:lvlJc w:val="left"/>
      <w:pPr>
        <w:ind w:left="3240" w:hanging="360"/>
      </w:pPr>
      <w:rPr>
        <w:rFonts w:ascii="Symbol" w:hAnsi="Symbol" w:hint="default"/>
      </w:rPr>
    </w:lvl>
    <w:lvl w:ilvl="4" w:tplc="18090003" w:tentative="1">
      <w:start w:val="1"/>
      <w:numFmt w:val="bullet"/>
      <w:lvlText w:val="o"/>
      <w:lvlJc w:val="left"/>
      <w:pPr>
        <w:ind w:left="3960" w:hanging="360"/>
      </w:pPr>
      <w:rPr>
        <w:rFonts w:ascii="Courier New" w:hAnsi="Courier New" w:cs="Courier New" w:hint="default"/>
      </w:rPr>
    </w:lvl>
    <w:lvl w:ilvl="5" w:tplc="18090005" w:tentative="1">
      <w:start w:val="1"/>
      <w:numFmt w:val="bullet"/>
      <w:lvlText w:val=""/>
      <w:lvlJc w:val="left"/>
      <w:pPr>
        <w:ind w:left="4680" w:hanging="360"/>
      </w:pPr>
      <w:rPr>
        <w:rFonts w:ascii="Wingdings" w:hAnsi="Wingdings" w:hint="default"/>
      </w:rPr>
    </w:lvl>
    <w:lvl w:ilvl="6" w:tplc="18090001" w:tentative="1">
      <w:start w:val="1"/>
      <w:numFmt w:val="bullet"/>
      <w:lvlText w:val=""/>
      <w:lvlJc w:val="left"/>
      <w:pPr>
        <w:ind w:left="5400" w:hanging="360"/>
      </w:pPr>
      <w:rPr>
        <w:rFonts w:ascii="Symbol" w:hAnsi="Symbol" w:hint="default"/>
      </w:rPr>
    </w:lvl>
    <w:lvl w:ilvl="7" w:tplc="18090003" w:tentative="1">
      <w:start w:val="1"/>
      <w:numFmt w:val="bullet"/>
      <w:lvlText w:val="o"/>
      <w:lvlJc w:val="left"/>
      <w:pPr>
        <w:ind w:left="6120" w:hanging="360"/>
      </w:pPr>
      <w:rPr>
        <w:rFonts w:ascii="Courier New" w:hAnsi="Courier New" w:cs="Courier New" w:hint="default"/>
      </w:rPr>
    </w:lvl>
    <w:lvl w:ilvl="8" w:tplc="18090005" w:tentative="1">
      <w:start w:val="1"/>
      <w:numFmt w:val="bullet"/>
      <w:lvlText w:val=""/>
      <w:lvlJc w:val="left"/>
      <w:pPr>
        <w:ind w:left="6840" w:hanging="360"/>
      </w:pPr>
      <w:rPr>
        <w:rFonts w:ascii="Wingdings" w:hAnsi="Wingdings" w:hint="default"/>
      </w:rPr>
    </w:lvl>
  </w:abstractNum>
  <w:abstractNum w:abstractNumId="2" w15:restartNumberingAfterBreak="0">
    <w:nsid w:val="02E705C5"/>
    <w:multiLevelType w:val="hybridMultilevel"/>
    <w:tmpl w:val="836AFABC"/>
    <w:lvl w:ilvl="0" w:tplc="BF2212CC">
      <w:start w:val="1"/>
      <w:numFmt w:val="lowerRoman"/>
      <w:lvlText w:val="(%1)"/>
      <w:lvlJc w:val="left"/>
      <w:pPr>
        <w:ind w:left="1287" w:hanging="720"/>
      </w:pPr>
      <w:rPr>
        <w:rFonts w:hint="default"/>
      </w:rPr>
    </w:lvl>
    <w:lvl w:ilvl="1" w:tplc="18090019" w:tentative="1">
      <w:start w:val="1"/>
      <w:numFmt w:val="lowerLetter"/>
      <w:lvlText w:val="%2."/>
      <w:lvlJc w:val="left"/>
      <w:pPr>
        <w:ind w:left="1647" w:hanging="360"/>
      </w:pPr>
    </w:lvl>
    <w:lvl w:ilvl="2" w:tplc="1809001B" w:tentative="1">
      <w:start w:val="1"/>
      <w:numFmt w:val="lowerRoman"/>
      <w:lvlText w:val="%3."/>
      <w:lvlJc w:val="right"/>
      <w:pPr>
        <w:ind w:left="2367" w:hanging="180"/>
      </w:pPr>
    </w:lvl>
    <w:lvl w:ilvl="3" w:tplc="1809000F" w:tentative="1">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3" w15:restartNumberingAfterBreak="0">
    <w:nsid w:val="034F14CE"/>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 w15:restartNumberingAfterBreak="0">
    <w:nsid w:val="05AD6726"/>
    <w:multiLevelType w:val="hybridMultilevel"/>
    <w:tmpl w:val="9DDC824E"/>
    <w:lvl w:ilvl="0" w:tplc="82CAF60A">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5" w15:restartNumberingAfterBreak="0">
    <w:nsid w:val="05C87776"/>
    <w:multiLevelType w:val="hybridMultilevel"/>
    <w:tmpl w:val="61A0ABC6"/>
    <w:lvl w:ilvl="0" w:tplc="EBE44222">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 w15:restartNumberingAfterBreak="0">
    <w:nsid w:val="07643581"/>
    <w:multiLevelType w:val="hybridMultilevel"/>
    <w:tmpl w:val="574C8CC2"/>
    <w:lvl w:ilvl="0" w:tplc="C76CFF2E">
      <w:start w:val="1"/>
      <w:numFmt w:val="bullet"/>
      <w:lvlText w:val="­"/>
      <w:lvlJc w:val="left"/>
      <w:pPr>
        <w:ind w:left="720" w:hanging="360"/>
      </w:pPr>
      <w:rPr>
        <w:rFonts w:ascii="Times New Roman" w:eastAsia="Times New Roman" w:hAnsi="Times New Roman" w:cs="Times New Roman" w:hint="default"/>
        <w:b w:val="0"/>
        <w:i w:val="0"/>
        <w:strike w:val="0"/>
        <w:dstrike w:val="0"/>
        <w:color w:val="000000"/>
        <w:sz w:val="22"/>
        <w:szCs w:val="22"/>
        <w:u w:val="none" w:color="000000"/>
        <w:vertAlign w:val="baseline"/>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 w15:restartNumberingAfterBreak="0">
    <w:nsid w:val="07D76344"/>
    <w:multiLevelType w:val="hybridMultilevel"/>
    <w:tmpl w:val="01F4657C"/>
    <w:lvl w:ilvl="0" w:tplc="19589894">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8" w15:restartNumberingAfterBreak="0">
    <w:nsid w:val="08874789"/>
    <w:multiLevelType w:val="hybridMultilevel"/>
    <w:tmpl w:val="2DE2C5F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9" w15:restartNumberingAfterBreak="0">
    <w:nsid w:val="0F5C5F4E"/>
    <w:multiLevelType w:val="hybridMultilevel"/>
    <w:tmpl w:val="FAC4DA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0" w15:restartNumberingAfterBreak="0">
    <w:nsid w:val="132F38A6"/>
    <w:multiLevelType w:val="hybridMultilevel"/>
    <w:tmpl w:val="9C1A3C90"/>
    <w:lvl w:ilvl="0" w:tplc="13445D2E">
      <w:start w:val="1"/>
      <w:numFmt w:val="decimal"/>
      <w:lvlText w:val="%1."/>
      <w:lvlJc w:val="left"/>
      <w:pPr>
        <w:ind w:left="1080" w:hanging="360"/>
      </w:pPr>
      <w:rPr>
        <w:rFonts w:hint="default"/>
        <w:color w:val="0000FF"/>
      </w:rPr>
    </w:lvl>
    <w:lvl w:ilvl="1" w:tplc="18090011">
      <w:start w:val="1"/>
      <w:numFmt w:val="decimal"/>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1" w15:restartNumberingAfterBreak="0">
    <w:nsid w:val="13CC24BE"/>
    <w:multiLevelType w:val="multilevel"/>
    <w:tmpl w:val="8CB6A6E0"/>
    <w:lvl w:ilvl="0">
      <w:start w:val="3"/>
      <w:numFmt w:val="decimal"/>
      <w:lvlText w:val="%1"/>
      <w:lvlJc w:val="left"/>
      <w:pPr>
        <w:tabs>
          <w:tab w:val="num" w:pos="390"/>
        </w:tabs>
        <w:ind w:left="390" w:hanging="390"/>
      </w:pPr>
      <w:rPr>
        <w:rFonts w:hint="default"/>
      </w:rPr>
    </w:lvl>
    <w:lvl w:ilvl="1">
      <w:start w:val="3"/>
      <w:numFmt w:val="decimal"/>
      <w:lvlText w:val="%1.%2"/>
      <w:lvlJc w:val="left"/>
      <w:pPr>
        <w:tabs>
          <w:tab w:val="num" w:pos="390"/>
        </w:tabs>
        <w:ind w:left="390" w:hanging="39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12" w15:restartNumberingAfterBreak="0">
    <w:nsid w:val="141E6FBA"/>
    <w:multiLevelType w:val="hybridMultilevel"/>
    <w:tmpl w:val="1BA28CC4"/>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3" w15:restartNumberingAfterBreak="0">
    <w:nsid w:val="15017EEA"/>
    <w:multiLevelType w:val="hybridMultilevel"/>
    <w:tmpl w:val="603EA0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4" w15:restartNumberingAfterBreak="0">
    <w:nsid w:val="165862E9"/>
    <w:multiLevelType w:val="hybridMultilevel"/>
    <w:tmpl w:val="E2BA8A4A"/>
    <w:lvl w:ilvl="0" w:tplc="ABA8F954">
      <w:start w:val="1"/>
      <w:numFmt w:val="lowerLetter"/>
      <w:lvlText w:val="%1)"/>
      <w:lvlJc w:val="left"/>
      <w:pPr>
        <w:ind w:left="720" w:hanging="360"/>
      </w:pPr>
      <w:rPr>
        <w:rFonts w:hint="default"/>
        <w:b w:val="0"/>
        <w:bCs w:val="0"/>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5" w15:restartNumberingAfterBreak="0">
    <w:nsid w:val="174D07F9"/>
    <w:multiLevelType w:val="hybridMultilevel"/>
    <w:tmpl w:val="145A31BA"/>
    <w:lvl w:ilvl="0" w:tplc="02E0B79C">
      <w:start w:val="1"/>
      <w:numFmt w:val="lowerLetter"/>
      <w:lvlText w:val="(%1)"/>
      <w:lvlJc w:val="left"/>
      <w:pPr>
        <w:ind w:left="108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601223D0">
      <w:start w:val="1"/>
      <w:numFmt w:val="lowerLetter"/>
      <w:lvlText w:val="%2"/>
      <w:lvlJc w:val="left"/>
      <w:pPr>
        <w:ind w:left="14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6978B132">
      <w:start w:val="1"/>
      <w:numFmt w:val="lowerRoman"/>
      <w:lvlText w:val="%3"/>
      <w:lvlJc w:val="left"/>
      <w:pPr>
        <w:ind w:left="21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4CA23E5C">
      <w:start w:val="1"/>
      <w:numFmt w:val="decimal"/>
      <w:lvlText w:val="%4"/>
      <w:lvlJc w:val="left"/>
      <w:pPr>
        <w:ind w:left="28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E312E180">
      <w:start w:val="1"/>
      <w:numFmt w:val="lowerLetter"/>
      <w:lvlText w:val="%5"/>
      <w:lvlJc w:val="left"/>
      <w:pPr>
        <w:ind w:left="36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94900402">
      <w:start w:val="1"/>
      <w:numFmt w:val="lowerRoman"/>
      <w:lvlText w:val="%6"/>
      <w:lvlJc w:val="left"/>
      <w:pPr>
        <w:ind w:left="43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191A3CD8">
      <w:start w:val="1"/>
      <w:numFmt w:val="decimal"/>
      <w:lvlText w:val="%7"/>
      <w:lvlJc w:val="left"/>
      <w:pPr>
        <w:ind w:left="50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AECC491A">
      <w:start w:val="1"/>
      <w:numFmt w:val="lowerLetter"/>
      <w:lvlText w:val="%8"/>
      <w:lvlJc w:val="left"/>
      <w:pPr>
        <w:ind w:left="57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AE26C9E">
      <w:start w:val="1"/>
      <w:numFmt w:val="lowerRoman"/>
      <w:lvlText w:val="%9"/>
      <w:lvlJc w:val="left"/>
      <w:pPr>
        <w:ind w:left="64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16" w15:restartNumberingAfterBreak="0">
    <w:nsid w:val="17A255F7"/>
    <w:multiLevelType w:val="hybridMultilevel"/>
    <w:tmpl w:val="488A41F0"/>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7" w15:restartNumberingAfterBreak="0">
    <w:nsid w:val="18AB0BD3"/>
    <w:multiLevelType w:val="hybridMultilevel"/>
    <w:tmpl w:val="B3AA33D6"/>
    <w:lvl w:ilvl="0" w:tplc="35AEC672">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8" w15:restartNumberingAfterBreak="0">
    <w:nsid w:val="1ACD5AB2"/>
    <w:multiLevelType w:val="hybridMultilevel"/>
    <w:tmpl w:val="38F20DD0"/>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9" w15:restartNumberingAfterBreak="0">
    <w:nsid w:val="1CD123D0"/>
    <w:multiLevelType w:val="hybridMultilevel"/>
    <w:tmpl w:val="A378BE04"/>
    <w:lvl w:ilvl="0" w:tplc="22162C5E">
      <w:start w:val="1"/>
      <w:numFmt w:val="lowerLetter"/>
      <w:lvlText w:val="%1)"/>
      <w:lvlJc w:val="left"/>
      <w:pPr>
        <w:ind w:left="360" w:hanging="360"/>
      </w:pPr>
      <w:rPr>
        <w:rFonts w:asciiTheme="minorHAnsi" w:eastAsia="Times New Roman" w:hAnsiTheme="minorHAnsi" w:cstheme="minorHAnsi"/>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20" w15:restartNumberingAfterBreak="0">
    <w:nsid w:val="23024104"/>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1" w15:restartNumberingAfterBreak="0">
    <w:nsid w:val="23A93B57"/>
    <w:multiLevelType w:val="hybridMultilevel"/>
    <w:tmpl w:val="C76294A8"/>
    <w:lvl w:ilvl="0" w:tplc="6CFC84D8">
      <w:start w:val="1"/>
      <w:numFmt w:val="lowerLetter"/>
      <w:lvlText w:val="(%1)"/>
      <w:lvlJc w:val="left"/>
      <w:pPr>
        <w:ind w:left="73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450" w:hanging="360"/>
      </w:pPr>
    </w:lvl>
    <w:lvl w:ilvl="2" w:tplc="1809001B" w:tentative="1">
      <w:start w:val="1"/>
      <w:numFmt w:val="lowerRoman"/>
      <w:lvlText w:val="%3."/>
      <w:lvlJc w:val="right"/>
      <w:pPr>
        <w:ind w:left="2170" w:hanging="180"/>
      </w:pPr>
    </w:lvl>
    <w:lvl w:ilvl="3" w:tplc="1809000F" w:tentative="1">
      <w:start w:val="1"/>
      <w:numFmt w:val="decimal"/>
      <w:lvlText w:val="%4."/>
      <w:lvlJc w:val="left"/>
      <w:pPr>
        <w:ind w:left="2890" w:hanging="360"/>
      </w:pPr>
    </w:lvl>
    <w:lvl w:ilvl="4" w:tplc="18090019" w:tentative="1">
      <w:start w:val="1"/>
      <w:numFmt w:val="lowerLetter"/>
      <w:lvlText w:val="%5."/>
      <w:lvlJc w:val="left"/>
      <w:pPr>
        <w:ind w:left="3610" w:hanging="360"/>
      </w:pPr>
    </w:lvl>
    <w:lvl w:ilvl="5" w:tplc="1809001B" w:tentative="1">
      <w:start w:val="1"/>
      <w:numFmt w:val="lowerRoman"/>
      <w:lvlText w:val="%6."/>
      <w:lvlJc w:val="right"/>
      <w:pPr>
        <w:ind w:left="4330" w:hanging="180"/>
      </w:pPr>
    </w:lvl>
    <w:lvl w:ilvl="6" w:tplc="1809000F" w:tentative="1">
      <w:start w:val="1"/>
      <w:numFmt w:val="decimal"/>
      <w:lvlText w:val="%7."/>
      <w:lvlJc w:val="left"/>
      <w:pPr>
        <w:ind w:left="5050" w:hanging="360"/>
      </w:pPr>
    </w:lvl>
    <w:lvl w:ilvl="7" w:tplc="18090019" w:tentative="1">
      <w:start w:val="1"/>
      <w:numFmt w:val="lowerLetter"/>
      <w:lvlText w:val="%8."/>
      <w:lvlJc w:val="left"/>
      <w:pPr>
        <w:ind w:left="5770" w:hanging="360"/>
      </w:pPr>
    </w:lvl>
    <w:lvl w:ilvl="8" w:tplc="1809001B" w:tentative="1">
      <w:start w:val="1"/>
      <w:numFmt w:val="lowerRoman"/>
      <w:lvlText w:val="%9."/>
      <w:lvlJc w:val="right"/>
      <w:pPr>
        <w:ind w:left="6490" w:hanging="180"/>
      </w:pPr>
    </w:lvl>
  </w:abstractNum>
  <w:abstractNum w:abstractNumId="22" w15:restartNumberingAfterBreak="0">
    <w:nsid w:val="268F73F8"/>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3" w15:restartNumberingAfterBreak="0">
    <w:nsid w:val="26DF7F19"/>
    <w:multiLevelType w:val="hybridMultilevel"/>
    <w:tmpl w:val="73748CFC"/>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4" w15:restartNumberingAfterBreak="0">
    <w:nsid w:val="2AE55460"/>
    <w:multiLevelType w:val="hybridMultilevel"/>
    <w:tmpl w:val="22A0E00A"/>
    <w:lvl w:ilvl="0" w:tplc="18090015">
      <w:start w:val="2"/>
      <w:numFmt w:val="upp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5" w15:restartNumberingAfterBreak="0">
    <w:nsid w:val="2BA2335E"/>
    <w:multiLevelType w:val="hybridMultilevel"/>
    <w:tmpl w:val="A65A3B88"/>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6" w15:restartNumberingAfterBreak="0">
    <w:nsid w:val="2CFE3E80"/>
    <w:multiLevelType w:val="hybridMultilevel"/>
    <w:tmpl w:val="39A4B316"/>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27"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28" w15:restartNumberingAfterBreak="0">
    <w:nsid w:val="305E3105"/>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9" w15:restartNumberingAfterBreak="0">
    <w:nsid w:val="33672652"/>
    <w:multiLevelType w:val="hybridMultilevel"/>
    <w:tmpl w:val="3AF2AB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0" w15:restartNumberingAfterBreak="0">
    <w:nsid w:val="33A16F77"/>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1" w15:restartNumberingAfterBreak="0">
    <w:nsid w:val="33D407F8"/>
    <w:multiLevelType w:val="hybridMultilevel"/>
    <w:tmpl w:val="E216FEA2"/>
    <w:lvl w:ilvl="0" w:tplc="18090017">
      <w:start w:val="1"/>
      <w:numFmt w:val="lowerLetter"/>
      <w:lvlText w:val="%1)"/>
      <w:lvlJc w:val="left"/>
      <w:pPr>
        <w:ind w:left="360" w:hanging="360"/>
      </w:pPr>
      <w:rPr>
        <w:rFonts w:hint="default"/>
        <w:b w:val="0"/>
        <w:color w:val="auto"/>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2" w15:restartNumberingAfterBreak="0">
    <w:nsid w:val="34C0587E"/>
    <w:multiLevelType w:val="hybridMultilevel"/>
    <w:tmpl w:val="3A34476A"/>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3" w15:restartNumberingAfterBreak="0">
    <w:nsid w:val="358D2944"/>
    <w:multiLevelType w:val="hybridMultilevel"/>
    <w:tmpl w:val="33C0C17C"/>
    <w:lvl w:ilvl="0" w:tplc="651AFE58">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4" w15:restartNumberingAfterBreak="0">
    <w:nsid w:val="36337A20"/>
    <w:multiLevelType w:val="hybridMultilevel"/>
    <w:tmpl w:val="07DE19FC"/>
    <w:lvl w:ilvl="0" w:tplc="18090005">
      <w:start w:val="1"/>
      <w:numFmt w:val="bullet"/>
      <w:lvlText w:val=""/>
      <w:lvlJc w:val="left"/>
      <w:pPr>
        <w:ind w:left="1080" w:hanging="360"/>
      </w:pPr>
      <w:rPr>
        <w:rFonts w:ascii="Wingdings" w:hAnsi="Wingdings" w:hint="default"/>
      </w:rPr>
    </w:lvl>
    <w:lvl w:ilvl="1" w:tplc="FFFFFFFF">
      <w:start w:val="1"/>
      <w:numFmt w:val="bullet"/>
      <w:lvlText w:val=""/>
      <w:lvlJc w:val="left"/>
      <w:pPr>
        <w:ind w:left="1800" w:hanging="360"/>
      </w:pPr>
      <w:rPr>
        <w:rFonts w:ascii="Wingdings" w:hAnsi="Wingdings" w:hint="default"/>
      </w:rPr>
    </w:lvl>
    <w:lvl w:ilvl="2" w:tplc="FFFFFFFF">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35" w15:restartNumberingAfterBreak="0">
    <w:nsid w:val="36546AFB"/>
    <w:multiLevelType w:val="hybridMultilevel"/>
    <w:tmpl w:val="0E1820BA"/>
    <w:lvl w:ilvl="0" w:tplc="0DACD760">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6" w15:restartNumberingAfterBreak="0">
    <w:nsid w:val="36A80A3E"/>
    <w:multiLevelType w:val="multilevel"/>
    <w:tmpl w:val="EDFA2D1E"/>
    <w:styleLink w:val="CurrentList1"/>
    <w:lvl w:ilvl="0">
      <w:start w:val="1"/>
      <w:numFmt w:val="lowerLetter"/>
      <w:lvlText w:val="(%1)"/>
      <w:lvlJc w:val="left"/>
      <w:pPr>
        <w:ind w:left="720" w:hanging="360"/>
      </w:pPr>
      <w:rPr>
        <w:rFonts w:hint="default"/>
        <w:sz w:val="22"/>
        <w:szCs w:val="22"/>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7" w15:restartNumberingAfterBreak="0">
    <w:nsid w:val="36AB7572"/>
    <w:multiLevelType w:val="hybridMultilevel"/>
    <w:tmpl w:val="EC447F96"/>
    <w:lvl w:ilvl="0" w:tplc="06DC723A">
      <w:start w:val="1"/>
      <w:numFmt w:val="lowerLetter"/>
      <w:lvlText w:val="(%1)"/>
      <w:lvlJc w:val="left"/>
      <w:pPr>
        <w:ind w:left="108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8" w15:restartNumberingAfterBreak="0">
    <w:nsid w:val="36DF5794"/>
    <w:multiLevelType w:val="hybridMultilevel"/>
    <w:tmpl w:val="ED8822D8"/>
    <w:lvl w:ilvl="0" w:tplc="18090017">
      <w:start w:val="1"/>
      <w:numFmt w:val="lowerLetter"/>
      <w:lvlText w:val="%1)"/>
      <w:lvlJc w:val="left"/>
      <w:pPr>
        <w:ind w:left="360" w:hanging="360"/>
      </w:pPr>
      <w:rPr>
        <w:rFonts w:hint="default"/>
      </w:rPr>
    </w:lvl>
    <w:lvl w:ilvl="1" w:tplc="18090019">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9" w15:restartNumberingAfterBreak="0">
    <w:nsid w:val="372965C6"/>
    <w:multiLevelType w:val="hybridMultilevel"/>
    <w:tmpl w:val="574A3D08"/>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0" w15:restartNumberingAfterBreak="0">
    <w:nsid w:val="3AD834D7"/>
    <w:multiLevelType w:val="hybridMultilevel"/>
    <w:tmpl w:val="A9F6D9EC"/>
    <w:lvl w:ilvl="0" w:tplc="18090001">
      <w:start w:val="1"/>
      <w:numFmt w:val="bullet"/>
      <w:lvlText w:val=""/>
      <w:lvlJc w:val="left"/>
      <w:pPr>
        <w:ind w:left="720"/>
      </w:pPr>
      <w:rPr>
        <w:rFonts w:ascii="Symbol" w:hAnsi="Symbol"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bullet"/>
      <w:lvlText w:val=""/>
      <w:lvlJc w:val="left"/>
      <w:pPr>
        <w:ind w:left="1816" w:hanging="360"/>
      </w:pPr>
      <w:rPr>
        <w:rFonts w:ascii="Wingdings" w:hAnsi="Wingdings" w:hint="default"/>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1" w15:restartNumberingAfterBreak="0">
    <w:nsid w:val="40652B31"/>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2" w15:restartNumberingAfterBreak="0">
    <w:nsid w:val="40DB58E3"/>
    <w:multiLevelType w:val="hybridMultilevel"/>
    <w:tmpl w:val="C8309392"/>
    <w:lvl w:ilvl="0" w:tplc="18090017">
      <w:start w:val="1"/>
      <w:numFmt w:val="lowerLetter"/>
      <w:lvlText w:val="%1)"/>
      <w:lvlJc w:val="left"/>
      <w:pPr>
        <w:ind w:left="1425"/>
      </w:pPr>
      <w:rPr>
        <w:rFonts w:hint="default"/>
        <w:b w:val="0"/>
        <w:i w:val="0"/>
        <w:strike w:val="0"/>
        <w:dstrike w:val="0"/>
        <w:color w:val="000000"/>
        <w:sz w:val="22"/>
        <w:szCs w:val="22"/>
        <w:u w:val="none" w:color="000000"/>
        <w:bdr w:val="none" w:sz="0" w:space="0" w:color="auto"/>
        <w:shd w:val="clear" w:color="auto" w:fill="auto"/>
        <w:vertAlign w:val="baseline"/>
      </w:rPr>
    </w:lvl>
    <w:lvl w:ilvl="1" w:tplc="4B9E4780">
      <w:start w:val="1"/>
      <w:numFmt w:val="lowerRoman"/>
      <w:lvlText w:val="(%2)"/>
      <w:lvlJc w:val="left"/>
      <w:pPr>
        <w:ind w:left="2161"/>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2" w:tplc="128CFD50">
      <w:start w:val="1"/>
      <w:numFmt w:val="lowerRoman"/>
      <w:lvlText w:val="%3"/>
      <w:lvlJc w:val="left"/>
      <w:pPr>
        <w:ind w:left="25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98241224">
      <w:start w:val="1"/>
      <w:numFmt w:val="decimal"/>
      <w:lvlText w:val="%4"/>
      <w:lvlJc w:val="left"/>
      <w:pPr>
        <w:ind w:left="32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421C9558">
      <w:start w:val="1"/>
      <w:numFmt w:val="lowerLetter"/>
      <w:lvlText w:val="%5"/>
      <w:lvlJc w:val="left"/>
      <w:pPr>
        <w:ind w:left="396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E54C10A8">
      <w:start w:val="1"/>
      <w:numFmt w:val="lowerRoman"/>
      <w:lvlText w:val="%6"/>
      <w:lvlJc w:val="left"/>
      <w:pPr>
        <w:ind w:left="468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67AC953E">
      <w:start w:val="1"/>
      <w:numFmt w:val="decimal"/>
      <w:lvlText w:val="%7"/>
      <w:lvlJc w:val="left"/>
      <w:pPr>
        <w:ind w:left="540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DC7AECA0">
      <w:start w:val="1"/>
      <w:numFmt w:val="lowerLetter"/>
      <w:lvlText w:val="%8"/>
      <w:lvlJc w:val="left"/>
      <w:pPr>
        <w:ind w:left="61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39CC949A">
      <w:start w:val="1"/>
      <w:numFmt w:val="lowerRoman"/>
      <w:lvlText w:val="%9"/>
      <w:lvlJc w:val="left"/>
      <w:pPr>
        <w:ind w:left="68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3" w15:restartNumberingAfterBreak="0">
    <w:nsid w:val="41580A3E"/>
    <w:multiLevelType w:val="hybridMultilevel"/>
    <w:tmpl w:val="430A597E"/>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4" w15:restartNumberingAfterBreak="0">
    <w:nsid w:val="4883063D"/>
    <w:multiLevelType w:val="hybridMultilevel"/>
    <w:tmpl w:val="4380F52A"/>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5" w15:restartNumberingAfterBreak="0">
    <w:nsid w:val="49AA4584"/>
    <w:multiLevelType w:val="hybridMultilevel"/>
    <w:tmpl w:val="2990E72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6" w15:restartNumberingAfterBreak="0">
    <w:nsid w:val="4A9442F1"/>
    <w:multiLevelType w:val="hybridMultilevel"/>
    <w:tmpl w:val="BD1EA922"/>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7" w15:restartNumberingAfterBreak="0">
    <w:nsid w:val="4ACB0F18"/>
    <w:multiLevelType w:val="hybridMultilevel"/>
    <w:tmpl w:val="8794C704"/>
    <w:lvl w:ilvl="0" w:tplc="810404FE">
      <w:start w:val="1"/>
      <w:numFmt w:val="bullet"/>
      <w:lvlText w:val=""/>
      <w:lvlJc w:val="left"/>
      <w:pPr>
        <w:ind w:left="14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1" w:tplc="BFBAD6AC">
      <w:start w:val="1"/>
      <w:numFmt w:val="bullet"/>
      <w:lvlText w:val="o"/>
      <w:lvlJc w:val="left"/>
      <w:pPr>
        <w:ind w:left="21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2" w:tplc="45EE4934">
      <w:start w:val="1"/>
      <w:numFmt w:val="bullet"/>
      <w:lvlText w:val="▪"/>
      <w:lvlJc w:val="left"/>
      <w:pPr>
        <w:ind w:left="28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3" w:tplc="C2863A96">
      <w:start w:val="1"/>
      <w:numFmt w:val="bullet"/>
      <w:lvlText w:val="•"/>
      <w:lvlJc w:val="left"/>
      <w:pPr>
        <w:ind w:left="36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4" w:tplc="1524739A">
      <w:start w:val="1"/>
      <w:numFmt w:val="bullet"/>
      <w:lvlText w:val="o"/>
      <w:lvlJc w:val="left"/>
      <w:pPr>
        <w:ind w:left="432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5" w:tplc="7A7EB8E2">
      <w:start w:val="1"/>
      <w:numFmt w:val="bullet"/>
      <w:lvlText w:val="▪"/>
      <w:lvlJc w:val="left"/>
      <w:pPr>
        <w:ind w:left="50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6" w:tplc="6EC01342">
      <w:start w:val="1"/>
      <w:numFmt w:val="bullet"/>
      <w:lvlText w:val="•"/>
      <w:lvlJc w:val="left"/>
      <w:pPr>
        <w:ind w:left="57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7" w:tplc="42A4D94E">
      <w:start w:val="1"/>
      <w:numFmt w:val="bullet"/>
      <w:lvlText w:val="o"/>
      <w:lvlJc w:val="left"/>
      <w:pPr>
        <w:ind w:left="64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8" w:tplc="3DC041B8">
      <w:start w:val="1"/>
      <w:numFmt w:val="bullet"/>
      <w:lvlText w:val="▪"/>
      <w:lvlJc w:val="left"/>
      <w:pPr>
        <w:ind w:left="72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abstractNum>
  <w:abstractNum w:abstractNumId="48" w15:restartNumberingAfterBreak="0">
    <w:nsid w:val="4B443C75"/>
    <w:multiLevelType w:val="hybridMultilevel"/>
    <w:tmpl w:val="11D09E4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9" w15:restartNumberingAfterBreak="0">
    <w:nsid w:val="4B7932CB"/>
    <w:multiLevelType w:val="hybridMultilevel"/>
    <w:tmpl w:val="2A42A6DA"/>
    <w:lvl w:ilvl="0" w:tplc="FFFFFFFF">
      <w:start w:val="1"/>
      <w:numFmt w:val="lowerLetter"/>
      <w:lvlText w:val="%1)"/>
      <w:lvlJc w:val="left"/>
      <w:pPr>
        <w:ind w:left="360" w:hanging="360"/>
      </w:pPr>
      <w:rPr>
        <w:rFonts w:hint="default"/>
      </w:rPr>
    </w:lvl>
    <w:lvl w:ilvl="1" w:tplc="1809000F">
      <w:start w:val="1"/>
      <w:numFmt w:val="decimal"/>
      <w:lvlText w:val="%2."/>
      <w:lvlJc w:val="left"/>
      <w:pPr>
        <w:ind w:left="1080" w:hanging="360"/>
      </w:pPr>
      <w:rPr>
        <w:rFonts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50" w15:restartNumberingAfterBreak="0">
    <w:nsid w:val="4BD44852"/>
    <w:multiLevelType w:val="hybridMultilevel"/>
    <w:tmpl w:val="5D30725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1" w15:restartNumberingAfterBreak="0">
    <w:nsid w:val="4D102263"/>
    <w:multiLevelType w:val="multilevel"/>
    <w:tmpl w:val="2756512C"/>
    <w:lvl w:ilvl="0">
      <w:start w:val="1"/>
      <w:numFmt w:val="decimal"/>
      <w:lvlText w:val="%1."/>
      <w:lvlJc w:val="left"/>
      <w:pPr>
        <w:ind w:left="417" w:hanging="360"/>
      </w:pPr>
      <w:rPr>
        <w:rFonts w:hint="default"/>
      </w:rPr>
    </w:lvl>
    <w:lvl w:ilvl="1">
      <w:start w:val="1"/>
      <w:numFmt w:val="decimal"/>
      <w:isLgl/>
      <w:lvlText w:val="%1.%2"/>
      <w:lvlJc w:val="left"/>
      <w:pPr>
        <w:ind w:left="567" w:hanging="510"/>
      </w:pPr>
      <w:rPr>
        <w:rFonts w:hint="default"/>
      </w:rPr>
    </w:lvl>
    <w:lvl w:ilvl="2">
      <w:start w:val="3"/>
      <w:numFmt w:val="decimal"/>
      <w:isLgl/>
      <w:lvlText w:val="%1.%2.%3"/>
      <w:lvlJc w:val="left"/>
      <w:pPr>
        <w:ind w:left="777" w:hanging="720"/>
      </w:pPr>
      <w:rPr>
        <w:rFonts w:hint="default"/>
      </w:rPr>
    </w:lvl>
    <w:lvl w:ilvl="3">
      <w:start w:val="1"/>
      <w:numFmt w:val="decimal"/>
      <w:isLgl/>
      <w:lvlText w:val="%1.%2.%3.%4"/>
      <w:lvlJc w:val="left"/>
      <w:pPr>
        <w:ind w:left="777" w:hanging="720"/>
      </w:pPr>
      <w:rPr>
        <w:rFonts w:hint="default"/>
      </w:rPr>
    </w:lvl>
    <w:lvl w:ilvl="4">
      <w:start w:val="1"/>
      <w:numFmt w:val="decimal"/>
      <w:isLgl/>
      <w:lvlText w:val="%1.%2.%3.%4.%5"/>
      <w:lvlJc w:val="left"/>
      <w:pPr>
        <w:ind w:left="1137" w:hanging="1080"/>
      </w:pPr>
      <w:rPr>
        <w:rFonts w:hint="default"/>
      </w:rPr>
    </w:lvl>
    <w:lvl w:ilvl="5">
      <w:start w:val="1"/>
      <w:numFmt w:val="decimal"/>
      <w:isLgl/>
      <w:lvlText w:val="%1.%2.%3.%4.%5.%6"/>
      <w:lvlJc w:val="left"/>
      <w:pPr>
        <w:ind w:left="1137" w:hanging="1080"/>
      </w:pPr>
      <w:rPr>
        <w:rFonts w:hint="default"/>
      </w:rPr>
    </w:lvl>
    <w:lvl w:ilvl="6">
      <w:start w:val="1"/>
      <w:numFmt w:val="decimal"/>
      <w:isLgl/>
      <w:lvlText w:val="%1.%2.%3.%4.%5.%6.%7"/>
      <w:lvlJc w:val="left"/>
      <w:pPr>
        <w:ind w:left="1497" w:hanging="1440"/>
      </w:pPr>
      <w:rPr>
        <w:rFonts w:hint="default"/>
      </w:rPr>
    </w:lvl>
    <w:lvl w:ilvl="7">
      <w:start w:val="1"/>
      <w:numFmt w:val="decimal"/>
      <w:isLgl/>
      <w:lvlText w:val="%1.%2.%3.%4.%5.%6.%7.%8"/>
      <w:lvlJc w:val="left"/>
      <w:pPr>
        <w:ind w:left="1497" w:hanging="1440"/>
      </w:pPr>
      <w:rPr>
        <w:rFonts w:hint="default"/>
      </w:rPr>
    </w:lvl>
    <w:lvl w:ilvl="8">
      <w:start w:val="1"/>
      <w:numFmt w:val="decimal"/>
      <w:isLgl/>
      <w:lvlText w:val="%1.%2.%3.%4.%5.%6.%7.%8.%9"/>
      <w:lvlJc w:val="left"/>
      <w:pPr>
        <w:ind w:left="1857" w:hanging="1800"/>
      </w:pPr>
      <w:rPr>
        <w:rFonts w:hint="default"/>
      </w:rPr>
    </w:lvl>
  </w:abstractNum>
  <w:abstractNum w:abstractNumId="52" w15:restartNumberingAfterBreak="0">
    <w:nsid w:val="4DD10F67"/>
    <w:multiLevelType w:val="hybridMultilevel"/>
    <w:tmpl w:val="A3102552"/>
    <w:lvl w:ilvl="0" w:tplc="BF4E8A9A">
      <w:start w:val="1"/>
      <w:numFmt w:val="upperLetter"/>
      <w:lvlText w:val="%1)"/>
      <w:lvlJc w:val="left"/>
      <w:pPr>
        <w:ind w:left="1211" w:hanging="360"/>
      </w:pPr>
      <w:rPr>
        <w:rFonts w:hint="default"/>
      </w:rPr>
    </w:lvl>
    <w:lvl w:ilvl="1" w:tplc="38543E1A">
      <w:start w:val="1"/>
      <w:numFmt w:val="lowerLetter"/>
      <w:lvlText w:val="(%2)"/>
      <w:lvlJc w:val="left"/>
      <w:pPr>
        <w:ind w:left="2210" w:hanging="710"/>
      </w:pPr>
      <w:rPr>
        <w:rFonts w:hint="default"/>
      </w:rPr>
    </w:lvl>
    <w:lvl w:ilvl="2" w:tplc="1809001B" w:tentative="1">
      <w:start w:val="1"/>
      <w:numFmt w:val="lowerRoman"/>
      <w:lvlText w:val="%3."/>
      <w:lvlJc w:val="right"/>
      <w:pPr>
        <w:ind w:left="2580" w:hanging="180"/>
      </w:pPr>
    </w:lvl>
    <w:lvl w:ilvl="3" w:tplc="1809000F" w:tentative="1">
      <w:start w:val="1"/>
      <w:numFmt w:val="decimal"/>
      <w:lvlText w:val="%4."/>
      <w:lvlJc w:val="left"/>
      <w:pPr>
        <w:ind w:left="3300" w:hanging="360"/>
      </w:pPr>
    </w:lvl>
    <w:lvl w:ilvl="4" w:tplc="18090019" w:tentative="1">
      <w:start w:val="1"/>
      <w:numFmt w:val="lowerLetter"/>
      <w:lvlText w:val="%5."/>
      <w:lvlJc w:val="left"/>
      <w:pPr>
        <w:ind w:left="4020" w:hanging="360"/>
      </w:pPr>
    </w:lvl>
    <w:lvl w:ilvl="5" w:tplc="1809001B" w:tentative="1">
      <w:start w:val="1"/>
      <w:numFmt w:val="lowerRoman"/>
      <w:lvlText w:val="%6."/>
      <w:lvlJc w:val="right"/>
      <w:pPr>
        <w:ind w:left="4740" w:hanging="180"/>
      </w:pPr>
    </w:lvl>
    <w:lvl w:ilvl="6" w:tplc="1809000F" w:tentative="1">
      <w:start w:val="1"/>
      <w:numFmt w:val="decimal"/>
      <w:lvlText w:val="%7."/>
      <w:lvlJc w:val="left"/>
      <w:pPr>
        <w:ind w:left="5460" w:hanging="360"/>
      </w:pPr>
    </w:lvl>
    <w:lvl w:ilvl="7" w:tplc="18090019" w:tentative="1">
      <w:start w:val="1"/>
      <w:numFmt w:val="lowerLetter"/>
      <w:lvlText w:val="%8."/>
      <w:lvlJc w:val="left"/>
      <w:pPr>
        <w:ind w:left="6180" w:hanging="360"/>
      </w:pPr>
    </w:lvl>
    <w:lvl w:ilvl="8" w:tplc="1809001B" w:tentative="1">
      <w:start w:val="1"/>
      <w:numFmt w:val="lowerRoman"/>
      <w:lvlText w:val="%9."/>
      <w:lvlJc w:val="right"/>
      <w:pPr>
        <w:ind w:left="6900" w:hanging="180"/>
      </w:pPr>
    </w:lvl>
  </w:abstractNum>
  <w:abstractNum w:abstractNumId="53" w15:restartNumberingAfterBreak="0">
    <w:nsid w:val="4E7C2322"/>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4" w15:restartNumberingAfterBreak="0">
    <w:nsid w:val="5122490A"/>
    <w:multiLevelType w:val="hybridMultilevel"/>
    <w:tmpl w:val="B128BCFE"/>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55" w15:restartNumberingAfterBreak="0">
    <w:nsid w:val="51572AF5"/>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6" w15:restartNumberingAfterBreak="0">
    <w:nsid w:val="5158613C"/>
    <w:multiLevelType w:val="hybridMultilevel"/>
    <w:tmpl w:val="1CB48910"/>
    <w:lvl w:ilvl="0" w:tplc="18090001">
      <w:start w:val="1"/>
      <w:numFmt w:val="bullet"/>
      <w:lvlText w:val=""/>
      <w:lvlJc w:val="left"/>
      <w:pPr>
        <w:ind w:left="360" w:hanging="360"/>
      </w:pPr>
      <w:rPr>
        <w:rFonts w:ascii="Symbol" w:hAnsi="Symbol" w:hint="default"/>
      </w:rPr>
    </w:lvl>
    <w:lvl w:ilvl="1" w:tplc="18090003">
      <w:start w:val="1"/>
      <w:numFmt w:val="bullet"/>
      <w:lvlText w:val="o"/>
      <w:lvlJc w:val="left"/>
      <w:pPr>
        <w:ind w:left="1080" w:hanging="360"/>
      </w:pPr>
      <w:rPr>
        <w:rFonts w:ascii="Courier New" w:hAnsi="Courier New" w:cs="Courier New" w:hint="default"/>
      </w:rPr>
    </w:lvl>
    <w:lvl w:ilvl="2" w:tplc="18090005">
      <w:start w:val="1"/>
      <w:numFmt w:val="bullet"/>
      <w:lvlText w:val=""/>
      <w:lvlJc w:val="left"/>
      <w:pPr>
        <w:ind w:left="1800" w:hanging="360"/>
      </w:pPr>
      <w:rPr>
        <w:rFonts w:ascii="Wingdings" w:hAnsi="Wingdings" w:hint="default"/>
      </w:rPr>
    </w:lvl>
    <w:lvl w:ilvl="3" w:tplc="18090001">
      <w:start w:val="1"/>
      <w:numFmt w:val="bullet"/>
      <w:lvlText w:val=""/>
      <w:lvlJc w:val="left"/>
      <w:pPr>
        <w:ind w:left="2520" w:hanging="360"/>
      </w:pPr>
      <w:rPr>
        <w:rFonts w:ascii="Symbol" w:hAnsi="Symbol" w:hint="default"/>
      </w:rPr>
    </w:lvl>
    <w:lvl w:ilvl="4" w:tplc="18090003">
      <w:start w:val="1"/>
      <w:numFmt w:val="bullet"/>
      <w:lvlText w:val="o"/>
      <w:lvlJc w:val="left"/>
      <w:pPr>
        <w:ind w:left="3240" w:hanging="360"/>
      </w:pPr>
      <w:rPr>
        <w:rFonts w:ascii="Courier New" w:hAnsi="Courier New" w:cs="Courier New" w:hint="default"/>
      </w:rPr>
    </w:lvl>
    <w:lvl w:ilvl="5" w:tplc="18090005">
      <w:start w:val="1"/>
      <w:numFmt w:val="bullet"/>
      <w:lvlText w:val=""/>
      <w:lvlJc w:val="left"/>
      <w:pPr>
        <w:ind w:left="3960" w:hanging="360"/>
      </w:pPr>
      <w:rPr>
        <w:rFonts w:ascii="Wingdings" w:hAnsi="Wingdings" w:hint="default"/>
      </w:rPr>
    </w:lvl>
    <w:lvl w:ilvl="6" w:tplc="18090001">
      <w:start w:val="1"/>
      <w:numFmt w:val="bullet"/>
      <w:lvlText w:val=""/>
      <w:lvlJc w:val="left"/>
      <w:pPr>
        <w:ind w:left="4680" w:hanging="360"/>
      </w:pPr>
      <w:rPr>
        <w:rFonts w:ascii="Symbol" w:hAnsi="Symbol" w:hint="default"/>
      </w:rPr>
    </w:lvl>
    <w:lvl w:ilvl="7" w:tplc="18090003">
      <w:start w:val="1"/>
      <w:numFmt w:val="bullet"/>
      <w:lvlText w:val="o"/>
      <w:lvlJc w:val="left"/>
      <w:pPr>
        <w:ind w:left="5400" w:hanging="360"/>
      </w:pPr>
      <w:rPr>
        <w:rFonts w:ascii="Courier New" w:hAnsi="Courier New" w:cs="Courier New" w:hint="default"/>
      </w:rPr>
    </w:lvl>
    <w:lvl w:ilvl="8" w:tplc="18090005">
      <w:start w:val="1"/>
      <w:numFmt w:val="bullet"/>
      <w:lvlText w:val=""/>
      <w:lvlJc w:val="left"/>
      <w:pPr>
        <w:ind w:left="6120" w:hanging="360"/>
      </w:pPr>
      <w:rPr>
        <w:rFonts w:ascii="Wingdings" w:hAnsi="Wingdings" w:hint="default"/>
      </w:rPr>
    </w:lvl>
  </w:abstractNum>
  <w:abstractNum w:abstractNumId="57" w15:restartNumberingAfterBreak="0">
    <w:nsid w:val="5666494F"/>
    <w:multiLevelType w:val="hybridMultilevel"/>
    <w:tmpl w:val="31F03928"/>
    <w:lvl w:ilvl="0" w:tplc="0544609C">
      <w:start w:val="1"/>
      <w:numFmt w:val="bullet"/>
      <w:pStyle w:val="IMS"/>
      <w:lvlText w:val=""/>
      <w:lvlJc w:val="left"/>
      <w:pPr>
        <w:ind w:left="720" w:hanging="360"/>
      </w:pPr>
      <w:rPr>
        <w:rFonts w:ascii="Symbol" w:hAnsi="Symbol" w:hint="default"/>
        <w:color w:val="0070C0"/>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8"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59" w15:restartNumberingAfterBreak="0">
    <w:nsid w:val="62A8070C"/>
    <w:multiLevelType w:val="hybridMultilevel"/>
    <w:tmpl w:val="31F279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0" w15:restartNumberingAfterBreak="0">
    <w:nsid w:val="63EB79CC"/>
    <w:multiLevelType w:val="hybridMultilevel"/>
    <w:tmpl w:val="9234712A"/>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61" w15:restartNumberingAfterBreak="0">
    <w:nsid w:val="66DB2704"/>
    <w:multiLevelType w:val="hybridMultilevel"/>
    <w:tmpl w:val="159EB842"/>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62" w15:restartNumberingAfterBreak="0">
    <w:nsid w:val="68A84A91"/>
    <w:multiLevelType w:val="hybridMultilevel"/>
    <w:tmpl w:val="2250BD46"/>
    <w:lvl w:ilvl="0" w:tplc="08090019">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63" w15:restartNumberingAfterBreak="0">
    <w:nsid w:val="6A19024F"/>
    <w:multiLevelType w:val="hybridMultilevel"/>
    <w:tmpl w:val="CBD2F0DA"/>
    <w:lvl w:ilvl="0" w:tplc="FFFFFFFF">
      <w:start w:val="1"/>
      <w:numFmt w:val="lowerLetter"/>
      <w:lvlText w:val="%1)"/>
      <w:lvlJc w:val="left"/>
      <w:pPr>
        <w:ind w:left="360" w:hanging="360"/>
      </w:pPr>
      <w:rPr>
        <w:rFonts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64" w15:restartNumberingAfterBreak="0">
    <w:nsid w:val="6DE66FDA"/>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5" w15:restartNumberingAfterBreak="0">
    <w:nsid w:val="6E5324D0"/>
    <w:multiLevelType w:val="multilevel"/>
    <w:tmpl w:val="6AA830E0"/>
    <w:lvl w:ilvl="0">
      <w:start w:val="1"/>
      <w:numFmt w:val="lowerLetter"/>
      <w:pStyle w:val="Heading31"/>
      <w:lvlText w:val="(%1)"/>
      <w:lvlJc w:val="left"/>
      <w:pPr>
        <w:ind w:left="360" w:hanging="360"/>
      </w:pPr>
      <w:rPr>
        <w:rFonts w:hint="default"/>
        <w:sz w:val="22"/>
        <w:szCs w:val="22"/>
      </w:rPr>
    </w:lvl>
    <w:lvl w:ilvl="1">
      <w:start w:val="1"/>
      <w:numFmt w:val="lowerLetter"/>
      <w:lvlText w:val="%2."/>
      <w:lvlJc w:val="left"/>
      <w:pPr>
        <w:ind w:left="1080" w:hanging="360"/>
      </w:pPr>
    </w:lvl>
    <w:lvl w:ilvl="2">
      <w:start w:val="1"/>
      <w:numFmt w:val="lowerRoman"/>
      <w:lvlText w:val="%3."/>
      <w:lvlJc w:val="right"/>
      <w:pPr>
        <w:ind w:left="1800" w:hanging="180"/>
      </w:pPr>
    </w:lvl>
    <w:lvl w:ilvl="3">
      <w:start w:val="1"/>
      <w:numFmt w:val="decimal"/>
      <w:lvlText w:val="%4."/>
      <w:lvlJc w:val="left"/>
      <w:pPr>
        <w:ind w:left="2520" w:hanging="360"/>
      </w:pPr>
    </w:lvl>
    <w:lvl w:ilvl="4">
      <w:start w:val="1"/>
      <w:numFmt w:val="lowerLetter"/>
      <w:lvlText w:val="%5."/>
      <w:lvlJc w:val="left"/>
      <w:pPr>
        <w:ind w:left="3240" w:hanging="360"/>
      </w:pPr>
    </w:lvl>
    <w:lvl w:ilvl="5">
      <w:start w:val="1"/>
      <w:numFmt w:val="lowerRoman"/>
      <w:lvlText w:val="%6."/>
      <w:lvlJc w:val="right"/>
      <w:pPr>
        <w:ind w:left="3960" w:hanging="180"/>
      </w:pPr>
    </w:lvl>
    <w:lvl w:ilvl="6">
      <w:start w:val="1"/>
      <w:numFmt w:val="decimal"/>
      <w:lvlText w:val="%7."/>
      <w:lvlJc w:val="left"/>
      <w:pPr>
        <w:ind w:left="4680" w:hanging="360"/>
      </w:pPr>
    </w:lvl>
    <w:lvl w:ilvl="7">
      <w:start w:val="1"/>
      <w:numFmt w:val="lowerLetter"/>
      <w:lvlText w:val="%8."/>
      <w:lvlJc w:val="left"/>
      <w:pPr>
        <w:ind w:left="5400" w:hanging="360"/>
      </w:pPr>
    </w:lvl>
    <w:lvl w:ilvl="8">
      <w:start w:val="1"/>
      <w:numFmt w:val="lowerRoman"/>
      <w:lvlText w:val="%9."/>
      <w:lvlJc w:val="right"/>
      <w:pPr>
        <w:ind w:left="6120" w:hanging="180"/>
      </w:pPr>
    </w:lvl>
  </w:abstractNum>
  <w:abstractNum w:abstractNumId="66" w15:restartNumberingAfterBreak="0">
    <w:nsid w:val="6EC42FAB"/>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7" w15:restartNumberingAfterBreak="0">
    <w:nsid w:val="74B6324A"/>
    <w:multiLevelType w:val="hybridMultilevel"/>
    <w:tmpl w:val="A38EFCF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8" w15:restartNumberingAfterBreak="0">
    <w:nsid w:val="74DF52E0"/>
    <w:multiLevelType w:val="hybridMultilevel"/>
    <w:tmpl w:val="AE080F2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9" w15:restartNumberingAfterBreak="0">
    <w:nsid w:val="75267416"/>
    <w:multiLevelType w:val="hybridMultilevel"/>
    <w:tmpl w:val="82F6BBEA"/>
    <w:lvl w:ilvl="0" w:tplc="FFFFFFFF">
      <w:start w:val="1"/>
      <w:numFmt w:val="lowerLetter"/>
      <w:lvlText w:val="(%1)"/>
      <w:lvlJc w:val="left"/>
      <w:pPr>
        <w:ind w:left="720" w:hanging="360"/>
      </w:pPr>
      <w:rPr>
        <w:rFonts w:hint="default"/>
      </w:rPr>
    </w:lvl>
    <w:lvl w:ilvl="1" w:tplc="18090011">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0" w15:restartNumberingAfterBreak="0">
    <w:nsid w:val="75970494"/>
    <w:multiLevelType w:val="hybridMultilevel"/>
    <w:tmpl w:val="0D5E32A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1" w15:restartNumberingAfterBreak="0">
    <w:nsid w:val="77CB7BB1"/>
    <w:multiLevelType w:val="hybridMultilevel"/>
    <w:tmpl w:val="145A31BA"/>
    <w:lvl w:ilvl="0" w:tplc="FFFFFFFF">
      <w:start w:val="1"/>
      <w:numFmt w:val="lowerLetter"/>
      <w:lvlText w:val="(%1)"/>
      <w:lvlJc w:val="left"/>
      <w:pPr>
        <w:ind w:left="72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lowerLetter"/>
      <w:lvlText w:val="%2"/>
      <w:lvlJc w:val="left"/>
      <w:pPr>
        <w:ind w:left="10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72" w15:restartNumberingAfterBreak="0">
    <w:nsid w:val="7B2E6128"/>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3" w15:restartNumberingAfterBreak="0">
    <w:nsid w:val="7BB35572"/>
    <w:multiLevelType w:val="hybridMultilevel"/>
    <w:tmpl w:val="5E1CE7FA"/>
    <w:lvl w:ilvl="0" w:tplc="1809000F">
      <w:start w:val="1"/>
      <w:numFmt w:val="decimal"/>
      <w:lvlText w:val="%1."/>
      <w:lvlJc w:val="left"/>
      <w:pPr>
        <w:ind w:left="927" w:hanging="360"/>
      </w:pPr>
      <w:rPr>
        <w:rFonts w:hint="default"/>
      </w:rPr>
    </w:lvl>
    <w:lvl w:ilvl="1" w:tplc="18090019">
      <w:start w:val="1"/>
      <w:numFmt w:val="lowerLetter"/>
      <w:lvlText w:val="%2."/>
      <w:lvlJc w:val="left"/>
      <w:pPr>
        <w:ind w:left="1647" w:hanging="360"/>
      </w:pPr>
    </w:lvl>
    <w:lvl w:ilvl="2" w:tplc="1809001B">
      <w:start w:val="1"/>
      <w:numFmt w:val="lowerRoman"/>
      <w:lvlText w:val="%3."/>
      <w:lvlJc w:val="right"/>
      <w:pPr>
        <w:ind w:left="2367" w:hanging="180"/>
      </w:pPr>
    </w:lvl>
    <w:lvl w:ilvl="3" w:tplc="1809000F">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74"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75"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abstractNum w:abstractNumId="76" w15:restartNumberingAfterBreak="0">
    <w:nsid w:val="7E472C53"/>
    <w:multiLevelType w:val="hybridMultilevel"/>
    <w:tmpl w:val="AF7802A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num w:numId="1" w16cid:durableId="1172570445">
    <w:abstractNumId w:val="57"/>
  </w:num>
  <w:num w:numId="2" w16cid:durableId="459342256">
    <w:abstractNumId w:val="75"/>
  </w:num>
  <w:num w:numId="3" w16cid:durableId="1301107306">
    <w:abstractNumId w:val="58"/>
  </w:num>
  <w:num w:numId="4" w16cid:durableId="646933425">
    <w:abstractNumId w:val="11"/>
  </w:num>
  <w:num w:numId="5" w16cid:durableId="312610332">
    <w:abstractNumId w:val="74"/>
  </w:num>
  <w:num w:numId="6" w16cid:durableId="2081127748">
    <w:abstractNumId w:val="5"/>
  </w:num>
  <w:num w:numId="7" w16cid:durableId="1996913587">
    <w:abstractNumId w:val="7"/>
  </w:num>
  <w:num w:numId="8" w16cid:durableId="1184901997">
    <w:abstractNumId w:val="16"/>
  </w:num>
  <w:num w:numId="9" w16cid:durableId="335572204">
    <w:abstractNumId w:val="44"/>
  </w:num>
  <w:num w:numId="10" w16cid:durableId="1158764829">
    <w:abstractNumId w:val="35"/>
  </w:num>
  <w:num w:numId="11" w16cid:durableId="690491581">
    <w:abstractNumId w:val="62"/>
  </w:num>
  <w:num w:numId="12" w16cid:durableId="1717468950">
    <w:abstractNumId w:val="4"/>
  </w:num>
  <w:num w:numId="13" w16cid:durableId="1304386436">
    <w:abstractNumId w:val="26"/>
  </w:num>
  <w:num w:numId="14" w16cid:durableId="2052529996">
    <w:abstractNumId w:val="38"/>
  </w:num>
  <w:num w:numId="15" w16cid:durableId="1965428741">
    <w:abstractNumId w:val="6"/>
  </w:num>
  <w:num w:numId="16" w16cid:durableId="842745027">
    <w:abstractNumId w:val="70"/>
  </w:num>
  <w:num w:numId="17" w16cid:durableId="1103110999">
    <w:abstractNumId w:val="48"/>
  </w:num>
  <w:num w:numId="18" w16cid:durableId="1644963461">
    <w:abstractNumId w:val="29"/>
  </w:num>
  <w:num w:numId="19" w16cid:durableId="896354600">
    <w:abstractNumId w:val="12"/>
  </w:num>
  <w:num w:numId="20" w16cid:durableId="1715038422">
    <w:abstractNumId w:val="17"/>
  </w:num>
  <w:num w:numId="21" w16cid:durableId="313032039">
    <w:abstractNumId w:val="19"/>
  </w:num>
  <w:num w:numId="22" w16cid:durableId="2054190278">
    <w:abstractNumId w:val="31"/>
  </w:num>
  <w:num w:numId="23" w16cid:durableId="534347356">
    <w:abstractNumId w:val="67"/>
  </w:num>
  <w:num w:numId="24" w16cid:durableId="1533030675">
    <w:abstractNumId w:val="9"/>
  </w:num>
  <w:num w:numId="25" w16cid:durableId="1539125551">
    <w:abstractNumId w:val="51"/>
  </w:num>
  <w:num w:numId="26" w16cid:durableId="1703896109">
    <w:abstractNumId w:val="76"/>
  </w:num>
  <w:num w:numId="27" w16cid:durableId="1111777410">
    <w:abstractNumId w:val="63"/>
  </w:num>
  <w:num w:numId="28" w16cid:durableId="1873377644">
    <w:abstractNumId w:val="68"/>
  </w:num>
  <w:num w:numId="29" w16cid:durableId="1829051823">
    <w:abstractNumId w:val="47"/>
  </w:num>
  <w:num w:numId="30" w16cid:durableId="1197767931">
    <w:abstractNumId w:val="15"/>
  </w:num>
  <w:num w:numId="31" w16cid:durableId="320350473">
    <w:abstractNumId w:val="42"/>
  </w:num>
  <w:num w:numId="32" w16cid:durableId="1438136015">
    <w:abstractNumId w:val="21"/>
  </w:num>
  <w:num w:numId="33" w16cid:durableId="904950364">
    <w:abstractNumId w:val="37"/>
  </w:num>
  <w:num w:numId="34" w16cid:durableId="445003332">
    <w:abstractNumId w:val="52"/>
  </w:num>
  <w:num w:numId="35" w16cid:durableId="956329381">
    <w:abstractNumId w:val="1"/>
  </w:num>
  <w:num w:numId="36" w16cid:durableId="1268847370">
    <w:abstractNumId w:val="65"/>
  </w:num>
  <w:num w:numId="37" w16cid:durableId="1173186537">
    <w:abstractNumId w:val="36"/>
  </w:num>
  <w:num w:numId="38" w16cid:durableId="318197355">
    <w:abstractNumId w:val="24"/>
  </w:num>
  <w:num w:numId="39" w16cid:durableId="443501521">
    <w:abstractNumId w:val="2"/>
  </w:num>
  <w:num w:numId="40" w16cid:durableId="2129817714">
    <w:abstractNumId w:val="54"/>
  </w:num>
  <w:num w:numId="41" w16cid:durableId="383482232">
    <w:abstractNumId w:val="61"/>
  </w:num>
  <w:num w:numId="42" w16cid:durableId="929267024">
    <w:abstractNumId w:val="56"/>
  </w:num>
  <w:num w:numId="43" w16cid:durableId="1938324501">
    <w:abstractNumId w:val="73"/>
  </w:num>
  <w:num w:numId="44" w16cid:durableId="1294018907">
    <w:abstractNumId w:val="40"/>
  </w:num>
  <w:num w:numId="45" w16cid:durableId="2110543878">
    <w:abstractNumId w:val="71"/>
  </w:num>
  <w:num w:numId="46" w16cid:durableId="2101171423">
    <w:abstractNumId w:val="32"/>
  </w:num>
  <w:num w:numId="47" w16cid:durableId="2083477688">
    <w:abstractNumId w:val="46"/>
  </w:num>
  <w:num w:numId="48" w16cid:durableId="1363477946">
    <w:abstractNumId w:val="59"/>
  </w:num>
  <w:num w:numId="49" w16cid:durableId="1125536836">
    <w:abstractNumId w:val="8"/>
  </w:num>
  <w:num w:numId="50" w16cid:durableId="2043900570">
    <w:abstractNumId w:val="50"/>
  </w:num>
  <w:num w:numId="51" w16cid:durableId="1737706971">
    <w:abstractNumId w:val="34"/>
  </w:num>
  <w:num w:numId="52" w16cid:durableId="684403395">
    <w:abstractNumId w:val="39"/>
  </w:num>
  <w:num w:numId="53" w16cid:durableId="1541897779">
    <w:abstractNumId w:val="60"/>
  </w:num>
  <w:num w:numId="54" w16cid:durableId="2096053605">
    <w:abstractNumId w:val="13"/>
  </w:num>
  <w:num w:numId="55" w16cid:durableId="1702314039">
    <w:abstractNumId w:val="43"/>
  </w:num>
  <w:num w:numId="56" w16cid:durableId="1713652771">
    <w:abstractNumId w:val="23"/>
  </w:num>
  <w:num w:numId="57" w16cid:durableId="1048140092">
    <w:abstractNumId w:val="18"/>
  </w:num>
  <w:num w:numId="58" w16cid:durableId="1042512252">
    <w:abstractNumId w:val="45"/>
  </w:num>
  <w:num w:numId="59" w16cid:durableId="470827206">
    <w:abstractNumId w:val="25"/>
  </w:num>
  <w:num w:numId="60" w16cid:durableId="1771121012">
    <w:abstractNumId w:val="30"/>
  </w:num>
  <w:num w:numId="61" w16cid:durableId="765004431">
    <w:abstractNumId w:val="55"/>
  </w:num>
  <w:num w:numId="62" w16cid:durableId="1020158384">
    <w:abstractNumId w:val="41"/>
  </w:num>
  <w:num w:numId="63" w16cid:durableId="998077391">
    <w:abstractNumId w:val="64"/>
  </w:num>
  <w:num w:numId="64" w16cid:durableId="1460219490">
    <w:abstractNumId w:val="3"/>
  </w:num>
  <w:num w:numId="65" w16cid:durableId="287787013">
    <w:abstractNumId w:val="72"/>
  </w:num>
  <w:num w:numId="66" w16cid:durableId="367873245">
    <w:abstractNumId w:val="53"/>
  </w:num>
  <w:num w:numId="67" w16cid:durableId="1852720411">
    <w:abstractNumId w:val="20"/>
  </w:num>
  <w:num w:numId="68" w16cid:durableId="1277323040">
    <w:abstractNumId w:val="69"/>
  </w:num>
  <w:num w:numId="69" w16cid:durableId="13699780">
    <w:abstractNumId w:val="66"/>
  </w:num>
  <w:num w:numId="70" w16cid:durableId="1092162011">
    <w:abstractNumId w:val="28"/>
  </w:num>
  <w:num w:numId="71" w16cid:durableId="1173187304">
    <w:abstractNumId w:val="22"/>
  </w:num>
  <w:num w:numId="72" w16cid:durableId="1592273389">
    <w:abstractNumId w:val="49"/>
  </w:num>
  <w:num w:numId="73" w16cid:durableId="790979937">
    <w:abstractNumId w:val="10"/>
  </w:num>
  <w:num w:numId="74" w16cid:durableId="771122876">
    <w:abstractNumId w:val="14"/>
  </w:num>
  <w:num w:numId="75" w16cid:durableId="450827696">
    <w:abstractNumId w:val="33"/>
  </w:num>
  <w:numIdMacAtCleanup w:val="7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proofState w:spelling="clean" w:grammar="clean"/>
  <w:documentProtection w:edit="forms" w:enforcement="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C0FB1"/>
    <w:rsid w:val="00000911"/>
    <w:rsid w:val="0000142E"/>
    <w:rsid w:val="00002E3D"/>
    <w:rsid w:val="000038AA"/>
    <w:rsid w:val="000053A9"/>
    <w:rsid w:val="0000597B"/>
    <w:rsid w:val="0000669B"/>
    <w:rsid w:val="00007EF6"/>
    <w:rsid w:val="0001023C"/>
    <w:rsid w:val="00012438"/>
    <w:rsid w:val="0001388F"/>
    <w:rsid w:val="000150CB"/>
    <w:rsid w:val="00016AA8"/>
    <w:rsid w:val="000225C5"/>
    <w:rsid w:val="00024812"/>
    <w:rsid w:val="00026085"/>
    <w:rsid w:val="0003041E"/>
    <w:rsid w:val="000316DD"/>
    <w:rsid w:val="00032EEB"/>
    <w:rsid w:val="00034298"/>
    <w:rsid w:val="00036512"/>
    <w:rsid w:val="0003694C"/>
    <w:rsid w:val="00037586"/>
    <w:rsid w:val="000407B7"/>
    <w:rsid w:val="0004148D"/>
    <w:rsid w:val="000414DB"/>
    <w:rsid w:val="0004778E"/>
    <w:rsid w:val="000530F5"/>
    <w:rsid w:val="00053A10"/>
    <w:rsid w:val="000555E7"/>
    <w:rsid w:val="00056B48"/>
    <w:rsid w:val="00061527"/>
    <w:rsid w:val="0006379F"/>
    <w:rsid w:val="00065AEE"/>
    <w:rsid w:val="0006674E"/>
    <w:rsid w:val="0006692B"/>
    <w:rsid w:val="00072451"/>
    <w:rsid w:val="00073199"/>
    <w:rsid w:val="00074610"/>
    <w:rsid w:val="000748C0"/>
    <w:rsid w:val="00075E9B"/>
    <w:rsid w:val="00076570"/>
    <w:rsid w:val="00085303"/>
    <w:rsid w:val="000A155C"/>
    <w:rsid w:val="000A243B"/>
    <w:rsid w:val="000A2EC6"/>
    <w:rsid w:val="000A46EC"/>
    <w:rsid w:val="000A5002"/>
    <w:rsid w:val="000A5497"/>
    <w:rsid w:val="000A5E89"/>
    <w:rsid w:val="000A7F99"/>
    <w:rsid w:val="000B3397"/>
    <w:rsid w:val="000B3CDF"/>
    <w:rsid w:val="000B3DAB"/>
    <w:rsid w:val="000B5681"/>
    <w:rsid w:val="000B56F9"/>
    <w:rsid w:val="000C0E06"/>
    <w:rsid w:val="000C0E11"/>
    <w:rsid w:val="000C2EF0"/>
    <w:rsid w:val="000C394C"/>
    <w:rsid w:val="000C42A7"/>
    <w:rsid w:val="000C4C6C"/>
    <w:rsid w:val="000C4EE6"/>
    <w:rsid w:val="000C59C4"/>
    <w:rsid w:val="000C65B7"/>
    <w:rsid w:val="000C71C2"/>
    <w:rsid w:val="000D10E2"/>
    <w:rsid w:val="000D2228"/>
    <w:rsid w:val="000D4C51"/>
    <w:rsid w:val="000D507B"/>
    <w:rsid w:val="000D5F4C"/>
    <w:rsid w:val="000D6240"/>
    <w:rsid w:val="000D6C7D"/>
    <w:rsid w:val="000D70D7"/>
    <w:rsid w:val="000E283A"/>
    <w:rsid w:val="000E2CF8"/>
    <w:rsid w:val="000E4872"/>
    <w:rsid w:val="000E5867"/>
    <w:rsid w:val="000E5F24"/>
    <w:rsid w:val="000E6EFB"/>
    <w:rsid w:val="000E7051"/>
    <w:rsid w:val="000F0378"/>
    <w:rsid w:val="000F1980"/>
    <w:rsid w:val="000F1A2A"/>
    <w:rsid w:val="000F1D40"/>
    <w:rsid w:val="000F1F48"/>
    <w:rsid w:val="000F416D"/>
    <w:rsid w:val="000F4759"/>
    <w:rsid w:val="000F4D74"/>
    <w:rsid w:val="000F4FE9"/>
    <w:rsid w:val="000F6082"/>
    <w:rsid w:val="000F6282"/>
    <w:rsid w:val="000F751F"/>
    <w:rsid w:val="00101902"/>
    <w:rsid w:val="00101A30"/>
    <w:rsid w:val="00101AC8"/>
    <w:rsid w:val="00102515"/>
    <w:rsid w:val="00102A2D"/>
    <w:rsid w:val="00103335"/>
    <w:rsid w:val="00104ACE"/>
    <w:rsid w:val="001119AA"/>
    <w:rsid w:val="001131DF"/>
    <w:rsid w:val="00114317"/>
    <w:rsid w:val="001153BB"/>
    <w:rsid w:val="00117D78"/>
    <w:rsid w:val="0012131B"/>
    <w:rsid w:val="00126179"/>
    <w:rsid w:val="00130442"/>
    <w:rsid w:val="00130771"/>
    <w:rsid w:val="00130DA7"/>
    <w:rsid w:val="00130FB0"/>
    <w:rsid w:val="0013224B"/>
    <w:rsid w:val="00133726"/>
    <w:rsid w:val="00134977"/>
    <w:rsid w:val="0013510E"/>
    <w:rsid w:val="001352B6"/>
    <w:rsid w:val="0014076F"/>
    <w:rsid w:val="001421B1"/>
    <w:rsid w:val="001453FD"/>
    <w:rsid w:val="00145EFA"/>
    <w:rsid w:val="001473BE"/>
    <w:rsid w:val="00147DAB"/>
    <w:rsid w:val="001502DE"/>
    <w:rsid w:val="00150686"/>
    <w:rsid w:val="00152304"/>
    <w:rsid w:val="001524AB"/>
    <w:rsid w:val="001530D7"/>
    <w:rsid w:val="00154C89"/>
    <w:rsid w:val="00156CEE"/>
    <w:rsid w:val="00157948"/>
    <w:rsid w:val="0016041F"/>
    <w:rsid w:val="001607AC"/>
    <w:rsid w:val="00163FD5"/>
    <w:rsid w:val="00164CF1"/>
    <w:rsid w:val="001651D7"/>
    <w:rsid w:val="00165B17"/>
    <w:rsid w:val="001660AD"/>
    <w:rsid w:val="00166416"/>
    <w:rsid w:val="00171789"/>
    <w:rsid w:val="001725D6"/>
    <w:rsid w:val="00173329"/>
    <w:rsid w:val="00173750"/>
    <w:rsid w:val="001746E7"/>
    <w:rsid w:val="00174B7D"/>
    <w:rsid w:val="001750A8"/>
    <w:rsid w:val="0017575E"/>
    <w:rsid w:val="00175C84"/>
    <w:rsid w:val="00176232"/>
    <w:rsid w:val="00176E00"/>
    <w:rsid w:val="001770E9"/>
    <w:rsid w:val="0017799D"/>
    <w:rsid w:val="00181016"/>
    <w:rsid w:val="00181D31"/>
    <w:rsid w:val="00181E24"/>
    <w:rsid w:val="00181F2C"/>
    <w:rsid w:val="0018357D"/>
    <w:rsid w:val="0018606D"/>
    <w:rsid w:val="00187600"/>
    <w:rsid w:val="00190F47"/>
    <w:rsid w:val="00192D79"/>
    <w:rsid w:val="00193638"/>
    <w:rsid w:val="00193E97"/>
    <w:rsid w:val="00194CEB"/>
    <w:rsid w:val="001960BE"/>
    <w:rsid w:val="001966DD"/>
    <w:rsid w:val="00196A0D"/>
    <w:rsid w:val="001973CD"/>
    <w:rsid w:val="001A1BE0"/>
    <w:rsid w:val="001A347C"/>
    <w:rsid w:val="001A3ECF"/>
    <w:rsid w:val="001A5381"/>
    <w:rsid w:val="001B1C9B"/>
    <w:rsid w:val="001B23D3"/>
    <w:rsid w:val="001B47B4"/>
    <w:rsid w:val="001B4D6B"/>
    <w:rsid w:val="001B58F2"/>
    <w:rsid w:val="001B5C7C"/>
    <w:rsid w:val="001B602E"/>
    <w:rsid w:val="001B6CFC"/>
    <w:rsid w:val="001C3A95"/>
    <w:rsid w:val="001C3D44"/>
    <w:rsid w:val="001C44E6"/>
    <w:rsid w:val="001C61A2"/>
    <w:rsid w:val="001D0F04"/>
    <w:rsid w:val="001D1683"/>
    <w:rsid w:val="001D1C4C"/>
    <w:rsid w:val="001E2C82"/>
    <w:rsid w:val="001E32F6"/>
    <w:rsid w:val="001E47CF"/>
    <w:rsid w:val="001E59E6"/>
    <w:rsid w:val="001E5BDD"/>
    <w:rsid w:val="001E5D2D"/>
    <w:rsid w:val="001F1341"/>
    <w:rsid w:val="001F3174"/>
    <w:rsid w:val="001F3828"/>
    <w:rsid w:val="001F4C9E"/>
    <w:rsid w:val="001F50BC"/>
    <w:rsid w:val="001F6360"/>
    <w:rsid w:val="001F68D2"/>
    <w:rsid w:val="001F7FC2"/>
    <w:rsid w:val="002003AF"/>
    <w:rsid w:val="00200D62"/>
    <w:rsid w:val="00200F0E"/>
    <w:rsid w:val="00206CC8"/>
    <w:rsid w:val="00207565"/>
    <w:rsid w:val="00211902"/>
    <w:rsid w:val="00211C03"/>
    <w:rsid w:val="002140CB"/>
    <w:rsid w:val="00215DD7"/>
    <w:rsid w:val="00220BB7"/>
    <w:rsid w:val="002227BF"/>
    <w:rsid w:val="00224597"/>
    <w:rsid w:val="00224645"/>
    <w:rsid w:val="002255AC"/>
    <w:rsid w:val="00230E48"/>
    <w:rsid w:val="002312B1"/>
    <w:rsid w:val="0023262A"/>
    <w:rsid w:val="002336DE"/>
    <w:rsid w:val="00234C8E"/>
    <w:rsid w:val="0023570F"/>
    <w:rsid w:val="00236114"/>
    <w:rsid w:val="0023618E"/>
    <w:rsid w:val="002400E2"/>
    <w:rsid w:val="002403C5"/>
    <w:rsid w:val="002408C0"/>
    <w:rsid w:val="002418DA"/>
    <w:rsid w:val="00241925"/>
    <w:rsid w:val="0024239A"/>
    <w:rsid w:val="002425B3"/>
    <w:rsid w:val="00244A93"/>
    <w:rsid w:val="00244BD5"/>
    <w:rsid w:val="00245488"/>
    <w:rsid w:val="00246362"/>
    <w:rsid w:val="0024669D"/>
    <w:rsid w:val="00254261"/>
    <w:rsid w:val="00254D65"/>
    <w:rsid w:val="0025564D"/>
    <w:rsid w:val="00257F54"/>
    <w:rsid w:val="00261F98"/>
    <w:rsid w:val="002628DF"/>
    <w:rsid w:val="00264F55"/>
    <w:rsid w:val="002656DE"/>
    <w:rsid w:val="00272025"/>
    <w:rsid w:val="00272107"/>
    <w:rsid w:val="00272719"/>
    <w:rsid w:val="00273F8C"/>
    <w:rsid w:val="00280153"/>
    <w:rsid w:val="002808F4"/>
    <w:rsid w:val="0028250A"/>
    <w:rsid w:val="0028305B"/>
    <w:rsid w:val="00283435"/>
    <w:rsid w:val="00287805"/>
    <w:rsid w:val="002910D9"/>
    <w:rsid w:val="00291D77"/>
    <w:rsid w:val="00291FD2"/>
    <w:rsid w:val="00292437"/>
    <w:rsid w:val="00294407"/>
    <w:rsid w:val="00294D3D"/>
    <w:rsid w:val="00296C52"/>
    <w:rsid w:val="002A0175"/>
    <w:rsid w:val="002A1879"/>
    <w:rsid w:val="002A1FCE"/>
    <w:rsid w:val="002A620E"/>
    <w:rsid w:val="002A7339"/>
    <w:rsid w:val="002B215B"/>
    <w:rsid w:val="002B2535"/>
    <w:rsid w:val="002B27FF"/>
    <w:rsid w:val="002B28E0"/>
    <w:rsid w:val="002B2EFA"/>
    <w:rsid w:val="002B48F8"/>
    <w:rsid w:val="002B60D2"/>
    <w:rsid w:val="002B659B"/>
    <w:rsid w:val="002C08E8"/>
    <w:rsid w:val="002C4A35"/>
    <w:rsid w:val="002C675D"/>
    <w:rsid w:val="002C70EC"/>
    <w:rsid w:val="002C7140"/>
    <w:rsid w:val="002C72C0"/>
    <w:rsid w:val="002D0598"/>
    <w:rsid w:val="002D062E"/>
    <w:rsid w:val="002D120E"/>
    <w:rsid w:val="002D2544"/>
    <w:rsid w:val="002D3963"/>
    <w:rsid w:val="002D54A0"/>
    <w:rsid w:val="002D5D45"/>
    <w:rsid w:val="002E0800"/>
    <w:rsid w:val="002E273D"/>
    <w:rsid w:val="002E7D8E"/>
    <w:rsid w:val="002F0288"/>
    <w:rsid w:val="002F29C8"/>
    <w:rsid w:val="002F3767"/>
    <w:rsid w:val="002F39BD"/>
    <w:rsid w:val="002F7FB1"/>
    <w:rsid w:val="00300927"/>
    <w:rsid w:val="0030241C"/>
    <w:rsid w:val="0030399F"/>
    <w:rsid w:val="00303D67"/>
    <w:rsid w:val="00304A4C"/>
    <w:rsid w:val="00305E7B"/>
    <w:rsid w:val="003073E6"/>
    <w:rsid w:val="0031024C"/>
    <w:rsid w:val="003106A2"/>
    <w:rsid w:val="00310D1C"/>
    <w:rsid w:val="00310ECE"/>
    <w:rsid w:val="00310EDC"/>
    <w:rsid w:val="00311BCB"/>
    <w:rsid w:val="00312FB4"/>
    <w:rsid w:val="003154AC"/>
    <w:rsid w:val="00316495"/>
    <w:rsid w:val="00317CD6"/>
    <w:rsid w:val="00320E82"/>
    <w:rsid w:val="00321AC6"/>
    <w:rsid w:val="00325955"/>
    <w:rsid w:val="00325A42"/>
    <w:rsid w:val="00325B4F"/>
    <w:rsid w:val="003270FE"/>
    <w:rsid w:val="00330755"/>
    <w:rsid w:val="0033469C"/>
    <w:rsid w:val="0033551B"/>
    <w:rsid w:val="003355CB"/>
    <w:rsid w:val="0033591A"/>
    <w:rsid w:val="00337112"/>
    <w:rsid w:val="00341A92"/>
    <w:rsid w:val="0034204D"/>
    <w:rsid w:val="003475A3"/>
    <w:rsid w:val="00347E6B"/>
    <w:rsid w:val="00350533"/>
    <w:rsid w:val="00350DBC"/>
    <w:rsid w:val="003525B5"/>
    <w:rsid w:val="00355A2F"/>
    <w:rsid w:val="00360C9D"/>
    <w:rsid w:val="003650B9"/>
    <w:rsid w:val="00365851"/>
    <w:rsid w:val="00365A46"/>
    <w:rsid w:val="003670C3"/>
    <w:rsid w:val="003700B0"/>
    <w:rsid w:val="003705E1"/>
    <w:rsid w:val="00370EBB"/>
    <w:rsid w:val="0037365C"/>
    <w:rsid w:val="00374CE7"/>
    <w:rsid w:val="0037617C"/>
    <w:rsid w:val="00377945"/>
    <w:rsid w:val="00377EBB"/>
    <w:rsid w:val="0038271B"/>
    <w:rsid w:val="00383C79"/>
    <w:rsid w:val="00383F82"/>
    <w:rsid w:val="003846A4"/>
    <w:rsid w:val="0038503C"/>
    <w:rsid w:val="0038799C"/>
    <w:rsid w:val="00387F97"/>
    <w:rsid w:val="003912E5"/>
    <w:rsid w:val="00393E1B"/>
    <w:rsid w:val="00394603"/>
    <w:rsid w:val="003A364D"/>
    <w:rsid w:val="003A382E"/>
    <w:rsid w:val="003A4CC3"/>
    <w:rsid w:val="003A72F8"/>
    <w:rsid w:val="003B3975"/>
    <w:rsid w:val="003B5A6B"/>
    <w:rsid w:val="003B5F2A"/>
    <w:rsid w:val="003B6321"/>
    <w:rsid w:val="003B6B37"/>
    <w:rsid w:val="003B6F5C"/>
    <w:rsid w:val="003C0FB1"/>
    <w:rsid w:val="003C1669"/>
    <w:rsid w:val="003C19E4"/>
    <w:rsid w:val="003C2DA6"/>
    <w:rsid w:val="003C5461"/>
    <w:rsid w:val="003D35B0"/>
    <w:rsid w:val="003D6A32"/>
    <w:rsid w:val="003D74F3"/>
    <w:rsid w:val="003E08C5"/>
    <w:rsid w:val="003E130A"/>
    <w:rsid w:val="003E1EEC"/>
    <w:rsid w:val="003E6245"/>
    <w:rsid w:val="003E7BBB"/>
    <w:rsid w:val="003E7CC4"/>
    <w:rsid w:val="003F1DF1"/>
    <w:rsid w:val="003F3CA9"/>
    <w:rsid w:val="003F3EE7"/>
    <w:rsid w:val="003F484E"/>
    <w:rsid w:val="003F5023"/>
    <w:rsid w:val="003F5F31"/>
    <w:rsid w:val="003F7CB6"/>
    <w:rsid w:val="0040109B"/>
    <w:rsid w:val="00405664"/>
    <w:rsid w:val="0040633D"/>
    <w:rsid w:val="00410061"/>
    <w:rsid w:val="004101AD"/>
    <w:rsid w:val="0041024D"/>
    <w:rsid w:val="00410DA3"/>
    <w:rsid w:val="004117A2"/>
    <w:rsid w:val="0041403E"/>
    <w:rsid w:val="00414B5B"/>
    <w:rsid w:val="00415A9A"/>
    <w:rsid w:val="00421BFD"/>
    <w:rsid w:val="00421EE8"/>
    <w:rsid w:val="00424DAA"/>
    <w:rsid w:val="00425CA9"/>
    <w:rsid w:val="00430EA8"/>
    <w:rsid w:val="004330C0"/>
    <w:rsid w:val="0043324D"/>
    <w:rsid w:val="00436CA7"/>
    <w:rsid w:val="00440C1E"/>
    <w:rsid w:val="00441C1E"/>
    <w:rsid w:val="00443976"/>
    <w:rsid w:val="00444730"/>
    <w:rsid w:val="004449C5"/>
    <w:rsid w:val="00446EF2"/>
    <w:rsid w:val="00450A3A"/>
    <w:rsid w:val="00451124"/>
    <w:rsid w:val="0045470A"/>
    <w:rsid w:val="00454B0C"/>
    <w:rsid w:val="00456969"/>
    <w:rsid w:val="00457047"/>
    <w:rsid w:val="0046000A"/>
    <w:rsid w:val="00464FDC"/>
    <w:rsid w:val="00465CEB"/>
    <w:rsid w:val="00471E1E"/>
    <w:rsid w:val="0047302D"/>
    <w:rsid w:val="00474043"/>
    <w:rsid w:val="00475368"/>
    <w:rsid w:val="00476B0F"/>
    <w:rsid w:val="00477B98"/>
    <w:rsid w:val="00477E95"/>
    <w:rsid w:val="004803A3"/>
    <w:rsid w:val="00480C69"/>
    <w:rsid w:val="00481A41"/>
    <w:rsid w:val="00483217"/>
    <w:rsid w:val="00483B81"/>
    <w:rsid w:val="00484D04"/>
    <w:rsid w:val="00486BFE"/>
    <w:rsid w:val="0049041E"/>
    <w:rsid w:val="00492FFE"/>
    <w:rsid w:val="004939B5"/>
    <w:rsid w:val="00493DFE"/>
    <w:rsid w:val="00494666"/>
    <w:rsid w:val="004969AF"/>
    <w:rsid w:val="00496C17"/>
    <w:rsid w:val="004A02A7"/>
    <w:rsid w:val="004A0961"/>
    <w:rsid w:val="004A15F8"/>
    <w:rsid w:val="004A39A3"/>
    <w:rsid w:val="004A4295"/>
    <w:rsid w:val="004A5019"/>
    <w:rsid w:val="004A7D33"/>
    <w:rsid w:val="004B0A02"/>
    <w:rsid w:val="004B2AF8"/>
    <w:rsid w:val="004B2AF9"/>
    <w:rsid w:val="004B3A0A"/>
    <w:rsid w:val="004B4771"/>
    <w:rsid w:val="004B4F02"/>
    <w:rsid w:val="004B576C"/>
    <w:rsid w:val="004B5A7A"/>
    <w:rsid w:val="004B6490"/>
    <w:rsid w:val="004B65A0"/>
    <w:rsid w:val="004C0798"/>
    <w:rsid w:val="004C1AE5"/>
    <w:rsid w:val="004C37B6"/>
    <w:rsid w:val="004C766F"/>
    <w:rsid w:val="004C7F6E"/>
    <w:rsid w:val="004D1EB1"/>
    <w:rsid w:val="004D3248"/>
    <w:rsid w:val="004D4E26"/>
    <w:rsid w:val="004D6E41"/>
    <w:rsid w:val="004D7D51"/>
    <w:rsid w:val="004E00BE"/>
    <w:rsid w:val="004E34D0"/>
    <w:rsid w:val="004E3983"/>
    <w:rsid w:val="004E3EC9"/>
    <w:rsid w:val="004E4687"/>
    <w:rsid w:val="004E47DF"/>
    <w:rsid w:val="004E6741"/>
    <w:rsid w:val="004E72B0"/>
    <w:rsid w:val="004E7384"/>
    <w:rsid w:val="004F09D4"/>
    <w:rsid w:val="004F2E5A"/>
    <w:rsid w:val="004F2F65"/>
    <w:rsid w:val="004F3DDB"/>
    <w:rsid w:val="004F520B"/>
    <w:rsid w:val="004F7716"/>
    <w:rsid w:val="00501ABB"/>
    <w:rsid w:val="00503F93"/>
    <w:rsid w:val="00507C5E"/>
    <w:rsid w:val="00510438"/>
    <w:rsid w:val="00514DFD"/>
    <w:rsid w:val="00516165"/>
    <w:rsid w:val="0051673A"/>
    <w:rsid w:val="00517804"/>
    <w:rsid w:val="00520092"/>
    <w:rsid w:val="005213A5"/>
    <w:rsid w:val="00522DF9"/>
    <w:rsid w:val="005239E4"/>
    <w:rsid w:val="005248A4"/>
    <w:rsid w:val="0052641E"/>
    <w:rsid w:val="00526435"/>
    <w:rsid w:val="005279AC"/>
    <w:rsid w:val="00530DF4"/>
    <w:rsid w:val="00531DB6"/>
    <w:rsid w:val="00533484"/>
    <w:rsid w:val="00534A1C"/>
    <w:rsid w:val="00535CD1"/>
    <w:rsid w:val="00537041"/>
    <w:rsid w:val="00540470"/>
    <w:rsid w:val="00541969"/>
    <w:rsid w:val="00541CE2"/>
    <w:rsid w:val="00542982"/>
    <w:rsid w:val="005430B8"/>
    <w:rsid w:val="00543400"/>
    <w:rsid w:val="0054610F"/>
    <w:rsid w:val="00546487"/>
    <w:rsid w:val="005502AC"/>
    <w:rsid w:val="00550821"/>
    <w:rsid w:val="00550B2B"/>
    <w:rsid w:val="005520E5"/>
    <w:rsid w:val="005526A3"/>
    <w:rsid w:val="0055401F"/>
    <w:rsid w:val="0055454A"/>
    <w:rsid w:val="005573FC"/>
    <w:rsid w:val="00562098"/>
    <w:rsid w:val="005635BE"/>
    <w:rsid w:val="005637A5"/>
    <w:rsid w:val="00564F8A"/>
    <w:rsid w:val="00566E7B"/>
    <w:rsid w:val="00570A76"/>
    <w:rsid w:val="00570C54"/>
    <w:rsid w:val="00570E72"/>
    <w:rsid w:val="00575317"/>
    <w:rsid w:val="00580AF7"/>
    <w:rsid w:val="0058336E"/>
    <w:rsid w:val="0058360B"/>
    <w:rsid w:val="00585EAC"/>
    <w:rsid w:val="00592348"/>
    <w:rsid w:val="00592412"/>
    <w:rsid w:val="005963FE"/>
    <w:rsid w:val="00597D34"/>
    <w:rsid w:val="005A0058"/>
    <w:rsid w:val="005A1C4D"/>
    <w:rsid w:val="005A41B0"/>
    <w:rsid w:val="005A4D01"/>
    <w:rsid w:val="005A519C"/>
    <w:rsid w:val="005A564A"/>
    <w:rsid w:val="005A61A1"/>
    <w:rsid w:val="005A662A"/>
    <w:rsid w:val="005A6B78"/>
    <w:rsid w:val="005A6CE0"/>
    <w:rsid w:val="005B00C3"/>
    <w:rsid w:val="005B0A7D"/>
    <w:rsid w:val="005B19D3"/>
    <w:rsid w:val="005B293E"/>
    <w:rsid w:val="005B2A6D"/>
    <w:rsid w:val="005B38CC"/>
    <w:rsid w:val="005B5A76"/>
    <w:rsid w:val="005B6A24"/>
    <w:rsid w:val="005C0463"/>
    <w:rsid w:val="005C1535"/>
    <w:rsid w:val="005C1F99"/>
    <w:rsid w:val="005C615E"/>
    <w:rsid w:val="005C6199"/>
    <w:rsid w:val="005D0786"/>
    <w:rsid w:val="005D15E6"/>
    <w:rsid w:val="005D3A42"/>
    <w:rsid w:val="005D3BDE"/>
    <w:rsid w:val="005D5E36"/>
    <w:rsid w:val="005D5EE7"/>
    <w:rsid w:val="005D60C5"/>
    <w:rsid w:val="005D6EF4"/>
    <w:rsid w:val="005E18CA"/>
    <w:rsid w:val="005E2343"/>
    <w:rsid w:val="005E29B6"/>
    <w:rsid w:val="005E3864"/>
    <w:rsid w:val="005E695A"/>
    <w:rsid w:val="005F0CB9"/>
    <w:rsid w:val="005F2191"/>
    <w:rsid w:val="005F2C29"/>
    <w:rsid w:val="005F67F0"/>
    <w:rsid w:val="005F6F5A"/>
    <w:rsid w:val="005F7703"/>
    <w:rsid w:val="005F7907"/>
    <w:rsid w:val="005F7E00"/>
    <w:rsid w:val="00600361"/>
    <w:rsid w:val="006003A1"/>
    <w:rsid w:val="00601CC5"/>
    <w:rsid w:val="00601E78"/>
    <w:rsid w:val="00602282"/>
    <w:rsid w:val="00602DF5"/>
    <w:rsid w:val="00604AAB"/>
    <w:rsid w:val="00604AE7"/>
    <w:rsid w:val="00604EB2"/>
    <w:rsid w:val="006057D6"/>
    <w:rsid w:val="006058C6"/>
    <w:rsid w:val="00610011"/>
    <w:rsid w:val="006101E8"/>
    <w:rsid w:val="006105AD"/>
    <w:rsid w:val="00610AAF"/>
    <w:rsid w:val="0061100A"/>
    <w:rsid w:val="00611C7B"/>
    <w:rsid w:val="0061299A"/>
    <w:rsid w:val="00613B46"/>
    <w:rsid w:val="006206B3"/>
    <w:rsid w:val="00621CF6"/>
    <w:rsid w:val="00621DE7"/>
    <w:rsid w:val="00623AF4"/>
    <w:rsid w:val="00623BE8"/>
    <w:rsid w:val="00625EB8"/>
    <w:rsid w:val="006269D5"/>
    <w:rsid w:val="00630721"/>
    <w:rsid w:val="00630FD8"/>
    <w:rsid w:val="00631A4F"/>
    <w:rsid w:val="00635A50"/>
    <w:rsid w:val="0063673B"/>
    <w:rsid w:val="00636CFB"/>
    <w:rsid w:val="00636EB7"/>
    <w:rsid w:val="006371BA"/>
    <w:rsid w:val="006376B4"/>
    <w:rsid w:val="00643266"/>
    <w:rsid w:val="00645BE5"/>
    <w:rsid w:val="00645DEA"/>
    <w:rsid w:val="006463D3"/>
    <w:rsid w:val="00646B48"/>
    <w:rsid w:val="00646DE7"/>
    <w:rsid w:val="006515B4"/>
    <w:rsid w:val="006535A0"/>
    <w:rsid w:val="00653896"/>
    <w:rsid w:val="006565BD"/>
    <w:rsid w:val="00656F41"/>
    <w:rsid w:val="0066008D"/>
    <w:rsid w:val="006600F5"/>
    <w:rsid w:val="0066153F"/>
    <w:rsid w:val="00662F78"/>
    <w:rsid w:val="00663B2A"/>
    <w:rsid w:val="00671010"/>
    <w:rsid w:val="00671B98"/>
    <w:rsid w:val="00672187"/>
    <w:rsid w:val="0067564D"/>
    <w:rsid w:val="006761DC"/>
    <w:rsid w:val="00681B87"/>
    <w:rsid w:val="00684357"/>
    <w:rsid w:val="00684B51"/>
    <w:rsid w:val="0068600F"/>
    <w:rsid w:val="006931CE"/>
    <w:rsid w:val="006955D1"/>
    <w:rsid w:val="00697023"/>
    <w:rsid w:val="006A0D43"/>
    <w:rsid w:val="006A1D74"/>
    <w:rsid w:val="006A3198"/>
    <w:rsid w:val="006A67B1"/>
    <w:rsid w:val="006A7016"/>
    <w:rsid w:val="006A7A5E"/>
    <w:rsid w:val="006B1A29"/>
    <w:rsid w:val="006B32AC"/>
    <w:rsid w:val="006B3517"/>
    <w:rsid w:val="006B3EF0"/>
    <w:rsid w:val="006B50BD"/>
    <w:rsid w:val="006B50C0"/>
    <w:rsid w:val="006C2E6A"/>
    <w:rsid w:val="006C2EB8"/>
    <w:rsid w:val="006C6715"/>
    <w:rsid w:val="006C71B4"/>
    <w:rsid w:val="006D00DD"/>
    <w:rsid w:val="006D0824"/>
    <w:rsid w:val="006D1A99"/>
    <w:rsid w:val="006D25F3"/>
    <w:rsid w:val="006D2680"/>
    <w:rsid w:val="006D2B76"/>
    <w:rsid w:val="006D5210"/>
    <w:rsid w:val="006E17D3"/>
    <w:rsid w:val="006E1924"/>
    <w:rsid w:val="006E1A2C"/>
    <w:rsid w:val="006E2E91"/>
    <w:rsid w:val="006E77ED"/>
    <w:rsid w:val="006F2F2C"/>
    <w:rsid w:val="006F4034"/>
    <w:rsid w:val="006F7326"/>
    <w:rsid w:val="007002A6"/>
    <w:rsid w:val="00700950"/>
    <w:rsid w:val="007027FA"/>
    <w:rsid w:val="00702C39"/>
    <w:rsid w:val="007058CE"/>
    <w:rsid w:val="0070705E"/>
    <w:rsid w:val="007108EA"/>
    <w:rsid w:val="0071094D"/>
    <w:rsid w:val="0071191D"/>
    <w:rsid w:val="00713FDE"/>
    <w:rsid w:val="007208C6"/>
    <w:rsid w:val="007218E5"/>
    <w:rsid w:val="00721BBA"/>
    <w:rsid w:val="0072370E"/>
    <w:rsid w:val="00727FCC"/>
    <w:rsid w:val="0073365D"/>
    <w:rsid w:val="007357D8"/>
    <w:rsid w:val="0073644F"/>
    <w:rsid w:val="007368CF"/>
    <w:rsid w:val="00736DC9"/>
    <w:rsid w:val="00737CA5"/>
    <w:rsid w:val="0074622E"/>
    <w:rsid w:val="00746335"/>
    <w:rsid w:val="00746EFF"/>
    <w:rsid w:val="007515B2"/>
    <w:rsid w:val="00751BA6"/>
    <w:rsid w:val="00753BC1"/>
    <w:rsid w:val="00756CA9"/>
    <w:rsid w:val="00757561"/>
    <w:rsid w:val="00757EAF"/>
    <w:rsid w:val="0076090E"/>
    <w:rsid w:val="00766351"/>
    <w:rsid w:val="00766C70"/>
    <w:rsid w:val="00766E50"/>
    <w:rsid w:val="0076726C"/>
    <w:rsid w:val="007704DA"/>
    <w:rsid w:val="007712DD"/>
    <w:rsid w:val="00772B7B"/>
    <w:rsid w:val="00773B34"/>
    <w:rsid w:val="0077443D"/>
    <w:rsid w:val="007745E5"/>
    <w:rsid w:val="007746D2"/>
    <w:rsid w:val="007831B0"/>
    <w:rsid w:val="00783C22"/>
    <w:rsid w:val="0078497E"/>
    <w:rsid w:val="00784B33"/>
    <w:rsid w:val="00785B01"/>
    <w:rsid w:val="007875C4"/>
    <w:rsid w:val="007879CD"/>
    <w:rsid w:val="00787CCB"/>
    <w:rsid w:val="0079136A"/>
    <w:rsid w:val="00791D01"/>
    <w:rsid w:val="00793914"/>
    <w:rsid w:val="00793A40"/>
    <w:rsid w:val="00795FB6"/>
    <w:rsid w:val="007A1BFC"/>
    <w:rsid w:val="007A3AB0"/>
    <w:rsid w:val="007A3C19"/>
    <w:rsid w:val="007A487A"/>
    <w:rsid w:val="007A49FA"/>
    <w:rsid w:val="007A68FA"/>
    <w:rsid w:val="007B0997"/>
    <w:rsid w:val="007B120C"/>
    <w:rsid w:val="007B2187"/>
    <w:rsid w:val="007B2C0C"/>
    <w:rsid w:val="007B40A7"/>
    <w:rsid w:val="007B503C"/>
    <w:rsid w:val="007B6CA2"/>
    <w:rsid w:val="007B7D0E"/>
    <w:rsid w:val="007C1313"/>
    <w:rsid w:val="007C1997"/>
    <w:rsid w:val="007C19F5"/>
    <w:rsid w:val="007C44C6"/>
    <w:rsid w:val="007C5D7B"/>
    <w:rsid w:val="007C5DA7"/>
    <w:rsid w:val="007C5E41"/>
    <w:rsid w:val="007C793D"/>
    <w:rsid w:val="007D2CA5"/>
    <w:rsid w:val="007D2F06"/>
    <w:rsid w:val="007D31CC"/>
    <w:rsid w:val="007D46A9"/>
    <w:rsid w:val="007D46DD"/>
    <w:rsid w:val="007D4C59"/>
    <w:rsid w:val="007D6CEB"/>
    <w:rsid w:val="007E03A2"/>
    <w:rsid w:val="007E093F"/>
    <w:rsid w:val="007E0E39"/>
    <w:rsid w:val="007E1036"/>
    <w:rsid w:val="007E452E"/>
    <w:rsid w:val="007E5B65"/>
    <w:rsid w:val="007E6F38"/>
    <w:rsid w:val="007E76FD"/>
    <w:rsid w:val="007E77FE"/>
    <w:rsid w:val="007E7F2F"/>
    <w:rsid w:val="007F0585"/>
    <w:rsid w:val="007F07E7"/>
    <w:rsid w:val="007F0EB9"/>
    <w:rsid w:val="007F13F0"/>
    <w:rsid w:val="007F2B60"/>
    <w:rsid w:val="007F30D2"/>
    <w:rsid w:val="007F3458"/>
    <w:rsid w:val="008002C8"/>
    <w:rsid w:val="00803D16"/>
    <w:rsid w:val="0080489A"/>
    <w:rsid w:val="00806C62"/>
    <w:rsid w:val="0080760A"/>
    <w:rsid w:val="0080781D"/>
    <w:rsid w:val="008103D1"/>
    <w:rsid w:val="0081071D"/>
    <w:rsid w:val="00810B05"/>
    <w:rsid w:val="00815147"/>
    <w:rsid w:val="0081621E"/>
    <w:rsid w:val="0081730C"/>
    <w:rsid w:val="00821A6B"/>
    <w:rsid w:val="00821F2E"/>
    <w:rsid w:val="00824024"/>
    <w:rsid w:val="0082549A"/>
    <w:rsid w:val="0082552F"/>
    <w:rsid w:val="008273FC"/>
    <w:rsid w:val="00830156"/>
    <w:rsid w:val="008307E9"/>
    <w:rsid w:val="0083112F"/>
    <w:rsid w:val="00833A42"/>
    <w:rsid w:val="008347C3"/>
    <w:rsid w:val="00837A39"/>
    <w:rsid w:val="00837E10"/>
    <w:rsid w:val="008404AF"/>
    <w:rsid w:val="00841191"/>
    <w:rsid w:val="00841EAA"/>
    <w:rsid w:val="008430BE"/>
    <w:rsid w:val="00843D06"/>
    <w:rsid w:val="00846EED"/>
    <w:rsid w:val="0085122F"/>
    <w:rsid w:val="00854C0D"/>
    <w:rsid w:val="008559BF"/>
    <w:rsid w:val="008602D8"/>
    <w:rsid w:val="00861561"/>
    <w:rsid w:val="00862DAE"/>
    <w:rsid w:val="0086338E"/>
    <w:rsid w:val="00864998"/>
    <w:rsid w:val="00866B5A"/>
    <w:rsid w:val="00867EDE"/>
    <w:rsid w:val="0087243A"/>
    <w:rsid w:val="00872D16"/>
    <w:rsid w:val="0087369D"/>
    <w:rsid w:val="00875E6D"/>
    <w:rsid w:val="0087648E"/>
    <w:rsid w:val="00876D5D"/>
    <w:rsid w:val="00877B4A"/>
    <w:rsid w:val="00877C36"/>
    <w:rsid w:val="008807F9"/>
    <w:rsid w:val="0088090C"/>
    <w:rsid w:val="00880AD0"/>
    <w:rsid w:val="008828EB"/>
    <w:rsid w:val="00883200"/>
    <w:rsid w:val="00883BA7"/>
    <w:rsid w:val="0088594E"/>
    <w:rsid w:val="00885FA4"/>
    <w:rsid w:val="00890541"/>
    <w:rsid w:val="00890A04"/>
    <w:rsid w:val="00891085"/>
    <w:rsid w:val="00891A74"/>
    <w:rsid w:val="00895A8A"/>
    <w:rsid w:val="00896C91"/>
    <w:rsid w:val="008970DC"/>
    <w:rsid w:val="008A1C6D"/>
    <w:rsid w:val="008A5BFB"/>
    <w:rsid w:val="008A630C"/>
    <w:rsid w:val="008B0252"/>
    <w:rsid w:val="008B0735"/>
    <w:rsid w:val="008B137A"/>
    <w:rsid w:val="008B2270"/>
    <w:rsid w:val="008B3F78"/>
    <w:rsid w:val="008B4128"/>
    <w:rsid w:val="008B651E"/>
    <w:rsid w:val="008C07AC"/>
    <w:rsid w:val="008C0B9C"/>
    <w:rsid w:val="008C3B22"/>
    <w:rsid w:val="008C5EFA"/>
    <w:rsid w:val="008C69A3"/>
    <w:rsid w:val="008D2A4B"/>
    <w:rsid w:val="008D3329"/>
    <w:rsid w:val="008D4752"/>
    <w:rsid w:val="008D53B6"/>
    <w:rsid w:val="008D6B6C"/>
    <w:rsid w:val="008E1670"/>
    <w:rsid w:val="008E235A"/>
    <w:rsid w:val="008F1AE9"/>
    <w:rsid w:val="008F2CA2"/>
    <w:rsid w:val="008F50E5"/>
    <w:rsid w:val="008F5874"/>
    <w:rsid w:val="008F637D"/>
    <w:rsid w:val="008F7453"/>
    <w:rsid w:val="008F7E6A"/>
    <w:rsid w:val="00900213"/>
    <w:rsid w:val="0090390E"/>
    <w:rsid w:val="00904FCA"/>
    <w:rsid w:val="0090638C"/>
    <w:rsid w:val="00906D2C"/>
    <w:rsid w:val="009104C4"/>
    <w:rsid w:val="00910A78"/>
    <w:rsid w:val="009116A6"/>
    <w:rsid w:val="009127E9"/>
    <w:rsid w:val="009147DA"/>
    <w:rsid w:val="00915155"/>
    <w:rsid w:val="00915583"/>
    <w:rsid w:val="00916113"/>
    <w:rsid w:val="00920A35"/>
    <w:rsid w:val="00921230"/>
    <w:rsid w:val="00921977"/>
    <w:rsid w:val="00921E8E"/>
    <w:rsid w:val="009242DD"/>
    <w:rsid w:val="00925A44"/>
    <w:rsid w:val="00926F67"/>
    <w:rsid w:val="00927A61"/>
    <w:rsid w:val="00927E34"/>
    <w:rsid w:val="00930B97"/>
    <w:rsid w:val="00931121"/>
    <w:rsid w:val="00933088"/>
    <w:rsid w:val="009333E3"/>
    <w:rsid w:val="009340FB"/>
    <w:rsid w:val="00934BC4"/>
    <w:rsid w:val="00941A81"/>
    <w:rsid w:val="00943107"/>
    <w:rsid w:val="00943F6B"/>
    <w:rsid w:val="0094424A"/>
    <w:rsid w:val="00944A65"/>
    <w:rsid w:val="00945AD1"/>
    <w:rsid w:val="0094683C"/>
    <w:rsid w:val="00951854"/>
    <w:rsid w:val="00952592"/>
    <w:rsid w:val="009528C8"/>
    <w:rsid w:val="0095374A"/>
    <w:rsid w:val="00953760"/>
    <w:rsid w:val="00955942"/>
    <w:rsid w:val="009608C5"/>
    <w:rsid w:val="0096104B"/>
    <w:rsid w:val="0096105C"/>
    <w:rsid w:val="00961446"/>
    <w:rsid w:val="00962ECF"/>
    <w:rsid w:val="00963E54"/>
    <w:rsid w:val="009718A7"/>
    <w:rsid w:val="00971CF4"/>
    <w:rsid w:val="00974DF7"/>
    <w:rsid w:val="0097782E"/>
    <w:rsid w:val="00977CC4"/>
    <w:rsid w:val="00983BA8"/>
    <w:rsid w:val="009840F9"/>
    <w:rsid w:val="00990731"/>
    <w:rsid w:val="0099107E"/>
    <w:rsid w:val="00991FBC"/>
    <w:rsid w:val="009930A4"/>
    <w:rsid w:val="00993900"/>
    <w:rsid w:val="009942CE"/>
    <w:rsid w:val="00994877"/>
    <w:rsid w:val="00994AE9"/>
    <w:rsid w:val="0099533F"/>
    <w:rsid w:val="00996B16"/>
    <w:rsid w:val="00997226"/>
    <w:rsid w:val="00997A50"/>
    <w:rsid w:val="00997C11"/>
    <w:rsid w:val="009A0BAB"/>
    <w:rsid w:val="009A0C36"/>
    <w:rsid w:val="009A18DE"/>
    <w:rsid w:val="009A2A5D"/>
    <w:rsid w:val="009A2F6E"/>
    <w:rsid w:val="009A30E7"/>
    <w:rsid w:val="009A5C69"/>
    <w:rsid w:val="009B0FE7"/>
    <w:rsid w:val="009B1FA7"/>
    <w:rsid w:val="009B2F47"/>
    <w:rsid w:val="009B4D97"/>
    <w:rsid w:val="009B62C6"/>
    <w:rsid w:val="009B6F44"/>
    <w:rsid w:val="009C05E9"/>
    <w:rsid w:val="009C4CCE"/>
    <w:rsid w:val="009C6248"/>
    <w:rsid w:val="009C6CBD"/>
    <w:rsid w:val="009D0F16"/>
    <w:rsid w:val="009D1402"/>
    <w:rsid w:val="009D248E"/>
    <w:rsid w:val="009D382B"/>
    <w:rsid w:val="009D56C6"/>
    <w:rsid w:val="009D622A"/>
    <w:rsid w:val="009D6264"/>
    <w:rsid w:val="009E02CA"/>
    <w:rsid w:val="009E3D47"/>
    <w:rsid w:val="009E59FC"/>
    <w:rsid w:val="009E6B8D"/>
    <w:rsid w:val="00A004E2"/>
    <w:rsid w:val="00A034E8"/>
    <w:rsid w:val="00A0367E"/>
    <w:rsid w:val="00A04B50"/>
    <w:rsid w:val="00A06AAD"/>
    <w:rsid w:val="00A0779A"/>
    <w:rsid w:val="00A10845"/>
    <w:rsid w:val="00A11DEE"/>
    <w:rsid w:val="00A14153"/>
    <w:rsid w:val="00A1418A"/>
    <w:rsid w:val="00A144B9"/>
    <w:rsid w:val="00A229C0"/>
    <w:rsid w:val="00A22FB6"/>
    <w:rsid w:val="00A25C3C"/>
    <w:rsid w:val="00A25DC6"/>
    <w:rsid w:val="00A31012"/>
    <w:rsid w:val="00A34DAE"/>
    <w:rsid w:val="00A34FD3"/>
    <w:rsid w:val="00A36498"/>
    <w:rsid w:val="00A431B1"/>
    <w:rsid w:val="00A4437B"/>
    <w:rsid w:val="00A44D5F"/>
    <w:rsid w:val="00A4629A"/>
    <w:rsid w:val="00A50420"/>
    <w:rsid w:val="00A51B67"/>
    <w:rsid w:val="00A52B19"/>
    <w:rsid w:val="00A54F8B"/>
    <w:rsid w:val="00A55AB3"/>
    <w:rsid w:val="00A60A1D"/>
    <w:rsid w:val="00A61CB6"/>
    <w:rsid w:val="00A63B74"/>
    <w:rsid w:val="00A6430B"/>
    <w:rsid w:val="00A66F8A"/>
    <w:rsid w:val="00A7281F"/>
    <w:rsid w:val="00A76464"/>
    <w:rsid w:val="00A76E64"/>
    <w:rsid w:val="00A80C44"/>
    <w:rsid w:val="00A8186C"/>
    <w:rsid w:val="00A82074"/>
    <w:rsid w:val="00A8258F"/>
    <w:rsid w:val="00A82605"/>
    <w:rsid w:val="00A83A7C"/>
    <w:rsid w:val="00A85DA9"/>
    <w:rsid w:val="00A90557"/>
    <w:rsid w:val="00A94316"/>
    <w:rsid w:val="00A9467F"/>
    <w:rsid w:val="00A94E06"/>
    <w:rsid w:val="00A95C25"/>
    <w:rsid w:val="00AA0297"/>
    <w:rsid w:val="00AA3295"/>
    <w:rsid w:val="00AA4262"/>
    <w:rsid w:val="00AA5D03"/>
    <w:rsid w:val="00AA6837"/>
    <w:rsid w:val="00AA7030"/>
    <w:rsid w:val="00AB2221"/>
    <w:rsid w:val="00AB3391"/>
    <w:rsid w:val="00AB3BBC"/>
    <w:rsid w:val="00AB5697"/>
    <w:rsid w:val="00AB6BF8"/>
    <w:rsid w:val="00AC0A64"/>
    <w:rsid w:val="00AC2E3E"/>
    <w:rsid w:val="00AC325C"/>
    <w:rsid w:val="00AC44B0"/>
    <w:rsid w:val="00AC4D66"/>
    <w:rsid w:val="00AD43B9"/>
    <w:rsid w:val="00AD44D1"/>
    <w:rsid w:val="00AD5F2A"/>
    <w:rsid w:val="00AD7823"/>
    <w:rsid w:val="00AE07BB"/>
    <w:rsid w:val="00AE109E"/>
    <w:rsid w:val="00AE2E7C"/>
    <w:rsid w:val="00AE5A90"/>
    <w:rsid w:val="00AE65D4"/>
    <w:rsid w:val="00AE66E6"/>
    <w:rsid w:val="00AF038B"/>
    <w:rsid w:val="00AF2EC7"/>
    <w:rsid w:val="00AF6F44"/>
    <w:rsid w:val="00AF73CC"/>
    <w:rsid w:val="00AF7D0E"/>
    <w:rsid w:val="00B04BD0"/>
    <w:rsid w:val="00B11851"/>
    <w:rsid w:val="00B12CE7"/>
    <w:rsid w:val="00B1490E"/>
    <w:rsid w:val="00B15AFC"/>
    <w:rsid w:val="00B166C0"/>
    <w:rsid w:val="00B17C6C"/>
    <w:rsid w:val="00B17D04"/>
    <w:rsid w:val="00B17D5E"/>
    <w:rsid w:val="00B22776"/>
    <w:rsid w:val="00B228D1"/>
    <w:rsid w:val="00B24ED1"/>
    <w:rsid w:val="00B25081"/>
    <w:rsid w:val="00B25657"/>
    <w:rsid w:val="00B26B72"/>
    <w:rsid w:val="00B33204"/>
    <w:rsid w:val="00B35085"/>
    <w:rsid w:val="00B402FB"/>
    <w:rsid w:val="00B421F3"/>
    <w:rsid w:val="00B429C1"/>
    <w:rsid w:val="00B443C1"/>
    <w:rsid w:val="00B45D20"/>
    <w:rsid w:val="00B46D43"/>
    <w:rsid w:val="00B505A4"/>
    <w:rsid w:val="00B55817"/>
    <w:rsid w:val="00B569E7"/>
    <w:rsid w:val="00B56A45"/>
    <w:rsid w:val="00B6057A"/>
    <w:rsid w:val="00B60A38"/>
    <w:rsid w:val="00B61934"/>
    <w:rsid w:val="00B61AEE"/>
    <w:rsid w:val="00B61DAD"/>
    <w:rsid w:val="00B625AA"/>
    <w:rsid w:val="00B62A20"/>
    <w:rsid w:val="00B66734"/>
    <w:rsid w:val="00B66FE4"/>
    <w:rsid w:val="00B67ABC"/>
    <w:rsid w:val="00B67D12"/>
    <w:rsid w:val="00B75D29"/>
    <w:rsid w:val="00B75FA7"/>
    <w:rsid w:val="00B76B31"/>
    <w:rsid w:val="00B809C4"/>
    <w:rsid w:val="00B812FB"/>
    <w:rsid w:val="00B82179"/>
    <w:rsid w:val="00B85CB7"/>
    <w:rsid w:val="00B869A1"/>
    <w:rsid w:val="00B87C92"/>
    <w:rsid w:val="00B9056E"/>
    <w:rsid w:val="00B93310"/>
    <w:rsid w:val="00B951B8"/>
    <w:rsid w:val="00B9639C"/>
    <w:rsid w:val="00B96BCF"/>
    <w:rsid w:val="00BA3A5E"/>
    <w:rsid w:val="00BA3C02"/>
    <w:rsid w:val="00BA7AB4"/>
    <w:rsid w:val="00BB0FE7"/>
    <w:rsid w:val="00BB1A87"/>
    <w:rsid w:val="00BB24E7"/>
    <w:rsid w:val="00BB283F"/>
    <w:rsid w:val="00BB5E9D"/>
    <w:rsid w:val="00BB78AD"/>
    <w:rsid w:val="00BC381B"/>
    <w:rsid w:val="00BC4324"/>
    <w:rsid w:val="00BC4434"/>
    <w:rsid w:val="00BC4561"/>
    <w:rsid w:val="00BC4894"/>
    <w:rsid w:val="00BC5904"/>
    <w:rsid w:val="00BC6B81"/>
    <w:rsid w:val="00BC717C"/>
    <w:rsid w:val="00BD2B8D"/>
    <w:rsid w:val="00BD3085"/>
    <w:rsid w:val="00BD4AA9"/>
    <w:rsid w:val="00BD500D"/>
    <w:rsid w:val="00BD598B"/>
    <w:rsid w:val="00BD6C85"/>
    <w:rsid w:val="00BD6F4D"/>
    <w:rsid w:val="00BD7B06"/>
    <w:rsid w:val="00BE0C6B"/>
    <w:rsid w:val="00BE1A2A"/>
    <w:rsid w:val="00BE2032"/>
    <w:rsid w:val="00BE40A4"/>
    <w:rsid w:val="00BE4EBF"/>
    <w:rsid w:val="00BE619F"/>
    <w:rsid w:val="00BE69B1"/>
    <w:rsid w:val="00BE725A"/>
    <w:rsid w:val="00BF0B50"/>
    <w:rsid w:val="00BF3C13"/>
    <w:rsid w:val="00BF4019"/>
    <w:rsid w:val="00BF457E"/>
    <w:rsid w:val="00C00230"/>
    <w:rsid w:val="00C01185"/>
    <w:rsid w:val="00C028CD"/>
    <w:rsid w:val="00C0544E"/>
    <w:rsid w:val="00C05DD5"/>
    <w:rsid w:val="00C100B4"/>
    <w:rsid w:val="00C11244"/>
    <w:rsid w:val="00C13904"/>
    <w:rsid w:val="00C1573B"/>
    <w:rsid w:val="00C1609E"/>
    <w:rsid w:val="00C16954"/>
    <w:rsid w:val="00C1778F"/>
    <w:rsid w:val="00C2134E"/>
    <w:rsid w:val="00C214B1"/>
    <w:rsid w:val="00C21D02"/>
    <w:rsid w:val="00C22B2F"/>
    <w:rsid w:val="00C22F1A"/>
    <w:rsid w:val="00C22FC8"/>
    <w:rsid w:val="00C232D2"/>
    <w:rsid w:val="00C235D7"/>
    <w:rsid w:val="00C25929"/>
    <w:rsid w:val="00C25940"/>
    <w:rsid w:val="00C262D5"/>
    <w:rsid w:val="00C3083B"/>
    <w:rsid w:val="00C309A6"/>
    <w:rsid w:val="00C3103B"/>
    <w:rsid w:val="00C32309"/>
    <w:rsid w:val="00C32FE4"/>
    <w:rsid w:val="00C3400B"/>
    <w:rsid w:val="00C34605"/>
    <w:rsid w:val="00C37A04"/>
    <w:rsid w:val="00C40BA4"/>
    <w:rsid w:val="00C40F4A"/>
    <w:rsid w:val="00C42E06"/>
    <w:rsid w:val="00C43CD8"/>
    <w:rsid w:val="00C43DF2"/>
    <w:rsid w:val="00C44017"/>
    <w:rsid w:val="00C45649"/>
    <w:rsid w:val="00C45785"/>
    <w:rsid w:val="00C4598F"/>
    <w:rsid w:val="00C46692"/>
    <w:rsid w:val="00C52C38"/>
    <w:rsid w:val="00C53528"/>
    <w:rsid w:val="00C54038"/>
    <w:rsid w:val="00C57446"/>
    <w:rsid w:val="00C57B0A"/>
    <w:rsid w:val="00C63C6A"/>
    <w:rsid w:val="00C65242"/>
    <w:rsid w:val="00C652FF"/>
    <w:rsid w:val="00C65DCD"/>
    <w:rsid w:val="00C66A2E"/>
    <w:rsid w:val="00C671D1"/>
    <w:rsid w:val="00C67986"/>
    <w:rsid w:val="00C7189F"/>
    <w:rsid w:val="00C7191F"/>
    <w:rsid w:val="00C73EBA"/>
    <w:rsid w:val="00C74AAB"/>
    <w:rsid w:val="00C74B46"/>
    <w:rsid w:val="00C75EF6"/>
    <w:rsid w:val="00C76514"/>
    <w:rsid w:val="00C77CE7"/>
    <w:rsid w:val="00C83E89"/>
    <w:rsid w:val="00C845AA"/>
    <w:rsid w:val="00C8683F"/>
    <w:rsid w:val="00C87A86"/>
    <w:rsid w:val="00C920E5"/>
    <w:rsid w:val="00C93669"/>
    <w:rsid w:val="00C95A39"/>
    <w:rsid w:val="00C966D1"/>
    <w:rsid w:val="00CA09B2"/>
    <w:rsid w:val="00CA3AF8"/>
    <w:rsid w:val="00CB2589"/>
    <w:rsid w:val="00CB3C79"/>
    <w:rsid w:val="00CB7073"/>
    <w:rsid w:val="00CB7CA7"/>
    <w:rsid w:val="00CC0AAE"/>
    <w:rsid w:val="00CC1492"/>
    <w:rsid w:val="00CC16FA"/>
    <w:rsid w:val="00CC568F"/>
    <w:rsid w:val="00CC7906"/>
    <w:rsid w:val="00CD0440"/>
    <w:rsid w:val="00CD19CD"/>
    <w:rsid w:val="00CD3DC5"/>
    <w:rsid w:val="00CD6706"/>
    <w:rsid w:val="00CD71D9"/>
    <w:rsid w:val="00CD7E37"/>
    <w:rsid w:val="00CE18A1"/>
    <w:rsid w:val="00CE2519"/>
    <w:rsid w:val="00CE52AE"/>
    <w:rsid w:val="00CE7CF2"/>
    <w:rsid w:val="00CE7EE0"/>
    <w:rsid w:val="00CF2171"/>
    <w:rsid w:val="00CF3DE8"/>
    <w:rsid w:val="00CF4B6C"/>
    <w:rsid w:val="00CF5CC0"/>
    <w:rsid w:val="00D01AEB"/>
    <w:rsid w:val="00D0364D"/>
    <w:rsid w:val="00D03AEB"/>
    <w:rsid w:val="00D05DBC"/>
    <w:rsid w:val="00D065A6"/>
    <w:rsid w:val="00D06644"/>
    <w:rsid w:val="00D07ECD"/>
    <w:rsid w:val="00D103CA"/>
    <w:rsid w:val="00D116BB"/>
    <w:rsid w:val="00D11E1A"/>
    <w:rsid w:val="00D120B4"/>
    <w:rsid w:val="00D16D0F"/>
    <w:rsid w:val="00D17C44"/>
    <w:rsid w:val="00D20F2C"/>
    <w:rsid w:val="00D21F00"/>
    <w:rsid w:val="00D23571"/>
    <w:rsid w:val="00D244FD"/>
    <w:rsid w:val="00D248FC"/>
    <w:rsid w:val="00D25CB6"/>
    <w:rsid w:val="00D26AA5"/>
    <w:rsid w:val="00D27B6F"/>
    <w:rsid w:val="00D309B2"/>
    <w:rsid w:val="00D3359A"/>
    <w:rsid w:val="00D3416E"/>
    <w:rsid w:val="00D34E9F"/>
    <w:rsid w:val="00D3541F"/>
    <w:rsid w:val="00D35AA7"/>
    <w:rsid w:val="00D400B5"/>
    <w:rsid w:val="00D42C86"/>
    <w:rsid w:val="00D42F7C"/>
    <w:rsid w:val="00D50E3D"/>
    <w:rsid w:val="00D51867"/>
    <w:rsid w:val="00D53A3A"/>
    <w:rsid w:val="00D55362"/>
    <w:rsid w:val="00D5563E"/>
    <w:rsid w:val="00D56061"/>
    <w:rsid w:val="00D561C1"/>
    <w:rsid w:val="00D61AC9"/>
    <w:rsid w:val="00D621B2"/>
    <w:rsid w:val="00D622B0"/>
    <w:rsid w:val="00D62736"/>
    <w:rsid w:val="00D62D2C"/>
    <w:rsid w:val="00D64590"/>
    <w:rsid w:val="00D70DA0"/>
    <w:rsid w:val="00D71FD3"/>
    <w:rsid w:val="00D74111"/>
    <w:rsid w:val="00D7420C"/>
    <w:rsid w:val="00D74300"/>
    <w:rsid w:val="00D74D8B"/>
    <w:rsid w:val="00D80E2C"/>
    <w:rsid w:val="00D81C06"/>
    <w:rsid w:val="00D81FA9"/>
    <w:rsid w:val="00D81FC7"/>
    <w:rsid w:val="00D820BD"/>
    <w:rsid w:val="00D84659"/>
    <w:rsid w:val="00D8592F"/>
    <w:rsid w:val="00D875BF"/>
    <w:rsid w:val="00D904E7"/>
    <w:rsid w:val="00D91BD3"/>
    <w:rsid w:val="00D922FA"/>
    <w:rsid w:val="00D9319A"/>
    <w:rsid w:val="00D93237"/>
    <w:rsid w:val="00D933E4"/>
    <w:rsid w:val="00D94A3B"/>
    <w:rsid w:val="00D94EB8"/>
    <w:rsid w:val="00D97FE5"/>
    <w:rsid w:val="00DA3CAD"/>
    <w:rsid w:val="00DA40F1"/>
    <w:rsid w:val="00DA4A63"/>
    <w:rsid w:val="00DA508A"/>
    <w:rsid w:val="00DA6804"/>
    <w:rsid w:val="00DA7F24"/>
    <w:rsid w:val="00DB12E0"/>
    <w:rsid w:val="00DB1533"/>
    <w:rsid w:val="00DB24CD"/>
    <w:rsid w:val="00DB2573"/>
    <w:rsid w:val="00DB2631"/>
    <w:rsid w:val="00DB3219"/>
    <w:rsid w:val="00DB4439"/>
    <w:rsid w:val="00DB5BB1"/>
    <w:rsid w:val="00DB5E7D"/>
    <w:rsid w:val="00DB6F9F"/>
    <w:rsid w:val="00DB7BD2"/>
    <w:rsid w:val="00DC28E8"/>
    <w:rsid w:val="00DC302A"/>
    <w:rsid w:val="00DC616B"/>
    <w:rsid w:val="00DC69D7"/>
    <w:rsid w:val="00DD0D56"/>
    <w:rsid w:val="00DD2839"/>
    <w:rsid w:val="00DD3E99"/>
    <w:rsid w:val="00DD50BD"/>
    <w:rsid w:val="00DD53BA"/>
    <w:rsid w:val="00DD59EC"/>
    <w:rsid w:val="00DD7F35"/>
    <w:rsid w:val="00DE0EA0"/>
    <w:rsid w:val="00DE27A4"/>
    <w:rsid w:val="00DE281A"/>
    <w:rsid w:val="00DE4F71"/>
    <w:rsid w:val="00DE505F"/>
    <w:rsid w:val="00DE7540"/>
    <w:rsid w:val="00DE7983"/>
    <w:rsid w:val="00DF01C8"/>
    <w:rsid w:val="00DF26D3"/>
    <w:rsid w:val="00DF3A6F"/>
    <w:rsid w:val="00DF538C"/>
    <w:rsid w:val="00DF5BE0"/>
    <w:rsid w:val="00DF5BF2"/>
    <w:rsid w:val="00DF6F9A"/>
    <w:rsid w:val="00DF7499"/>
    <w:rsid w:val="00E00210"/>
    <w:rsid w:val="00E00F80"/>
    <w:rsid w:val="00E03580"/>
    <w:rsid w:val="00E03583"/>
    <w:rsid w:val="00E04EE3"/>
    <w:rsid w:val="00E0612C"/>
    <w:rsid w:val="00E1110B"/>
    <w:rsid w:val="00E1354F"/>
    <w:rsid w:val="00E13928"/>
    <w:rsid w:val="00E13F46"/>
    <w:rsid w:val="00E21930"/>
    <w:rsid w:val="00E221D3"/>
    <w:rsid w:val="00E22307"/>
    <w:rsid w:val="00E26220"/>
    <w:rsid w:val="00E26F1F"/>
    <w:rsid w:val="00E2701F"/>
    <w:rsid w:val="00E27828"/>
    <w:rsid w:val="00E27DAA"/>
    <w:rsid w:val="00E307E5"/>
    <w:rsid w:val="00E31E18"/>
    <w:rsid w:val="00E3350E"/>
    <w:rsid w:val="00E35D1D"/>
    <w:rsid w:val="00E37335"/>
    <w:rsid w:val="00E40ACD"/>
    <w:rsid w:val="00E42FF2"/>
    <w:rsid w:val="00E4603B"/>
    <w:rsid w:val="00E46A70"/>
    <w:rsid w:val="00E46EAC"/>
    <w:rsid w:val="00E47BA0"/>
    <w:rsid w:val="00E551F2"/>
    <w:rsid w:val="00E573AE"/>
    <w:rsid w:val="00E57696"/>
    <w:rsid w:val="00E63143"/>
    <w:rsid w:val="00E658B9"/>
    <w:rsid w:val="00E72984"/>
    <w:rsid w:val="00E72DCD"/>
    <w:rsid w:val="00E73406"/>
    <w:rsid w:val="00E75465"/>
    <w:rsid w:val="00E757ED"/>
    <w:rsid w:val="00E80B01"/>
    <w:rsid w:val="00E834F3"/>
    <w:rsid w:val="00E92B9B"/>
    <w:rsid w:val="00E92FAE"/>
    <w:rsid w:val="00E93694"/>
    <w:rsid w:val="00E9704B"/>
    <w:rsid w:val="00E97A42"/>
    <w:rsid w:val="00EA0979"/>
    <w:rsid w:val="00EA1632"/>
    <w:rsid w:val="00EA1C04"/>
    <w:rsid w:val="00EA39AD"/>
    <w:rsid w:val="00EA46F2"/>
    <w:rsid w:val="00EA6B4E"/>
    <w:rsid w:val="00EA744A"/>
    <w:rsid w:val="00EA7670"/>
    <w:rsid w:val="00EB1547"/>
    <w:rsid w:val="00EB3526"/>
    <w:rsid w:val="00EB4238"/>
    <w:rsid w:val="00EB444F"/>
    <w:rsid w:val="00EB477D"/>
    <w:rsid w:val="00EB5352"/>
    <w:rsid w:val="00EB68B6"/>
    <w:rsid w:val="00EB6F9A"/>
    <w:rsid w:val="00EB78D3"/>
    <w:rsid w:val="00EB7A3D"/>
    <w:rsid w:val="00EC12D8"/>
    <w:rsid w:val="00EC3227"/>
    <w:rsid w:val="00EC3D36"/>
    <w:rsid w:val="00EC5DCB"/>
    <w:rsid w:val="00EC611E"/>
    <w:rsid w:val="00EC6A5D"/>
    <w:rsid w:val="00EC6DDA"/>
    <w:rsid w:val="00EC7568"/>
    <w:rsid w:val="00ED08A1"/>
    <w:rsid w:val="00ED1993"/>
    <w:rsid w:val="00ED3EF0"/>
    <w:rsid w:val="00ED5D7E"/>
    <w:rsid w:val="00ED62F8"/>
    <w:rsid w:val="00ED7385"/>
    <w:rsid w:val="00ED7BF4"/>
    <w:rsid w:val="00EE08AA"/>
    <w:rsid w:val="00EE19E3"/>
    <w:rsid w:val="00EE1F56"/>
    <w:rsid w:val="00EE2E3A"/>
    <w:rsid w:val="00EE3A5F"/>
    <w:rsid w:val="00EE4AB7"/>
    <w:rsid w:val="00EE5E56"/>
    <w:rsid w:val="00EE6917"/>
    <w:rsid w:val="00EE6D3D"/>
    <w:rsid w:val="00EE7EEF"/>
    <w:rsid w:val="00EF0A9B"/>
    <w:rsid w:val="00EF0F0A"/>
    <w:rsid w:val="00F0009A"/>
    <w:rsid w:val="00F00234"/>
    <w:rsid w:val="00F06717"/>
    <w:rsid w:val="00F1061F"/>
    <w:rsid w:val="00F10799"/>
    <w:rsid w:val="00F15F53"/>
    <w:rsid w:val="00F164F9"/>
    <w:rsid w:val="00F17E59"/>
    <w:rsid w:val="00F222BA"/>
    <w:rsid w:val="00F2299D"/>
    <w:rsid w:val="00F22A5E"/>
    <w:rsid w:val="00F22BFA"/>
    <w:rsid w:val="00F24A12"/>
    <w:rsid w:val="00F27C91"/>
    <w:rsid w:val="00F36615"/>
    <w:rsid w:val="00F405C2"/>
    <w:rsid w:val="00F42691"/>
    <w:rsid w:val="00F45CA0"/>
    <w:rsid w:val="00F465C0"/>
    <w:rsid w:val="00F4784E"/>
    <w:rsid w:val="00F47973"/>
    <w:rsid w:val="00F50029"/>
    <w:rsid w:val="00F52F9B"/>
    <w:rsid w:val="00F54F8B"/>
    <w:rsid w:val="00F56222"/>
    <w:rsid w:val="00F632F0"/>
    <w:rsid w:val="00F64CC6"/>
    <w:rsid w:val="00F650FE"/>
    <w:rsid w:val="00F65407"/>
    <w:rsid w:val="00F66589"/>
    <w:rsid w:val="00F71616"/>
    <w:rsid w:val="00F71F30"/>
    <w:rsid w:val="00F72E8E"/>
    <w:rsid w:val="00F745EE"/>
    <w:rsid w:val="00F74B10"/>
    <w:rsid w:val="00F74C3C"/>
    <w:rsid w:val="00F76984"/>
    <w:rsid w:val="00F76BC6"/>
    <w:rsid w:val="00F77592"/>
    <w:rsid w:val="00F82458"/>
    <w:rsid w:val="00F9036D"/>
    <w:rsid w:val="00F906D0"/>
    <w:rsid w:val="00F92B67"/>
    <w:rsid w:val="00F934BA"/>
    <w:rsid w:val="00F936D8"/>
    <w:rsid w:val="00F93BF3"/>
    <w:rsid w:val="00F961F4"/>
    <w:rsid w:val="00F9788B"/>
    <w:rsid w:val="00F979CD"/>
    <w:rsid w:val="00FA0B4D"/>
    <w:rsid w:val="00FA4A41"/>
    <w:rsid w:val="00FB00DC"/>
    <w:rsid w:val="00FB10D1"/>
    <w:rsid w:val="00FB4614"/>
    <w:rsid w:val="00FB6C33"/>
    <w:rsid w:val="00FB6F10"/>
    <w:rsid w:val="00FB7237"/>
    <w:rsid w:val="00FC17B7"/>
    <w:rsid w:val="00FC1BFD"/>
    <w:rsid w:val="00FC2DD2"/>
    <w:rsid w:val="00FC4084"/>
    <w:rsid w:val="00FC5001"/>
    <w:rsid w:val="00FC6817"/>
    <w:rsid w:val="00FD07E4"/>
    <w:rsid w:val="00FD1C84"/>
    <w:rsid w:val="00FD2DF7"/>
    <w:rsid w:val="00FD3018"/>
    <w:rsid w:val="00FD38B8"/>
    <w:rsid w:val="00FD655B"/>
    <w:rsid w:val="00FD773E"/>
    <w:rsid w:val="00FD7C4A"/>
    <w:rsid w:val="00FE17D9"/>
    <w:rsid w:val="00FE35B5"/>
    <w:rsid w:val="00FE38BF"/>
    <w:rsid w:val="00FE5345"/>
    <w:rsid w:val="00FE5E1D"/>
    <w:rsid w:val="00FE6796"/>
    <w:rsid w:val="00FE6FCF"/>
    <w:rsid w:val="00FE795C"/>
    <w:rsid w:val="00FF0C91"/>
    <w:rsid w:val="00FF23C1"/>
    <w:rsid w:val="00FF2A85"/>
    <w:rsid w:val="00FF5D33"/>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AE82384"/>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qFormat="1"/>
    <w:lsdException w:name="Table Theme" w:semiHidden="1" w:unhideWhenUsed="1"/>
    <w:lsdException w:name="Placeholder Text" w:semiHidden="1"/>
    <w:lsdException w:name="No Spacing" w:uiPriority="0"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41C1E"/>
    <w:pPr>
      <w:spacing w:after="120" w:line="276" w:lineRule="auto"/>
    </w:pPr>
    <w:rPr>
      <w:rFonts w:ascii="Calibri" w:eastAsia="Times New Roman" w:hAnsi="Calibri" w:cs="Times New Roman"/>
      <w:szCs w:val="24"/>
      <w:lang w:val="en-GB"/>
    </w:rPr>
  </w:style>
  <w:style w:type="paragraph" w:styleId="Heading1">
    <w:name w:val="heading 1"/>
    <w:basedOn w:val="Normal"/>
    <w:next w:val="Normal"/>
    <w:link w:val="Heading1Char"/>
    <w:uiPriority w:val="9"/>
    <w:qFormat/>
    <w:rsid w:val="00A82605"/>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uiPriority w:val="9"/>
    <w:qFormat/>
    <w:rsid w:val="00EA163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Heading2"/>
    <w:next w:val="Normal"/>
    <w:link w:val="Heading3Char"/>
    <w:uiPriority w:val="9"/>
    <w:qFormat/>
    <w:rsid w:val="006B50BD"/>
    <w:pPr>
      <w:pBdr>
        <w:bottom w:val="none" w:sz="0" w:space="0" w:color="auto"/>
      </w:pBdr>
      <w:shd w:val="clear" w:color="auto" w:fill="auto"/>
      <w:spacing w:before="300"/>
      <w:outlineLvl w:val="2"/>
    </w:pPr>
    <w:rPr>
      <w:rFonts w:asciiTheme="minorHAnsi" w:hAnsiTheme="minorHAnsi" w:cstheme="minorHAnsi"/>
      <w:iCs/>
      <w:color w:val="000080"/>
      <w:sz w:val="24"/>
      <w:szCs w:val="24"/>
    </w:rPr>
  </w:style>
  <w:style w:type="paragraph" w:styleId="Heading4">
    <w:name w:val="heading 4"/>
    <w:basedOn w:val="Normal"/>
    <w:next w:val="Normal"/>
    <w:link w:val="Heading4Char"/>
    <w:uiPriority w:val="9"/>
    <w:unhideWhenUsed/>
    <w:qFormat/>
    <w:rsid w:val="00EB7A3D"/>
    <w:pPr>
      <w:keepNext/>
      <w:spacing w:line="360" w:lineRule="auto"/>
      <w:ind w:left="57"/>
      <w:jc w:val="both"/>
      <w:outlineLvl w:val="3"/>
    </w:pPr>
    <w:rPr>
      <w:b/>
      <w:bCs/>
      <w:iCs/>
      <w:caps/>
      <w:color w:val="2F5496" w:themeColor="accent5" w:themeShade="BF"/>
    </w:rPr>
  </w:style>
  <w:style w:type="paragraph" w:styleId="Heading5">
    <w:name w:val="heading 5"/>
    <w:aliases w:val="Block Label"/>
    <w:basedOn w:val="Normal"/>
    <w:next w:val="Normal"/>
    <w:link w:val="Heading5Char"/>
    <w:uiPriority w:val="9"/>
    <w:qFormat/>
    <w:rsid w:val="003C0FB1"/>
    <w:pPr>
      <w:numPr>
        <w:ilvl w:val="4"/>
        <w:numId w:val="2"/>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basedOn w:val="Normal"/>
    <w:next w:val="Normal"/>
    <w:link w:val="Heading6Char"/>
    <w:uiPriority w:val="9"/>
    <w:unhideWhenUsed/>
    <w:qFormat/>
    <w:rsid w:val="003C0FB1"/>
    <w:pPr>
      <w:spacing w:before="240" w:after="60"/>
      <w:outlineLvl w:val="5"/>
    </w:pPr>
    <w:rPr>
      <w:b/>
      <w:bCs/>
      <w:szCs w:val="22"/>
    </w:rPr>
  </w:style>
  <w:style w:type="paragraph" w:styleId="Heading7">
    <w:name w:val="heading 7"/>
    <w:basedOn w:val="Normal"/>
    <w:next w:val="Normal"/>
    <w:link w:val="Heading7Char"/>
    <w:semiHidden/>
    <w:unhideWhenUsed/>
    <w:qFormat/>
    <w:rsid w:val="003C0FB1"/>
    <w:pPr>
      <w:keepNext/>
      <w:outlineLvl w:val="6"/>
    </w:pPr>
    <w:rPr>
      <w:b/>
      <w:bCs/>
    </w:rPr>
  </w:style>
  <w:style w:type="paragraph" w:styleId="Heading8">
    <w:name w:val="heading 8"/>
    <w:basedOn w:val="Normal"/>
    <w:next w:val="Normal"/>
    <w:link w:val="Heading8Char"/>
    <w:semiHidden/>
    <w:unhideWhenUsed/>
    <w:qFormat/>
    <w:rsid w:val="003C0FB1"/>
    <w:pPr>
      <w:keepNext/>
      <w:jc w:val="both"/>
      <w:outlineLvl w:val="7"/>
    </w:pPr>
    <w:rPr>
      <w:b/>
      <w:bCs/>
      <w:u w:val="single"/>
    </w:rPr>
  </w:style>
  <w:style w:type="paragraph" w:styleId="Heading9">
    <w:name w:val="heading 9"/>
    <w:basedOn w:val="Normal"/>
    <w:next w:val="Normal"/>
    <w:link w:val="Heading9Char"/>
    <w:semiHidden/>
    <w:unhideWhenUsed/>
    <w:qFormat/>
    <w:rsid w:val="003C0FB1"/>
    <w:pPr>
      <w:keepNext/>
      <w:outlineLvl w:val="8"/>
    </w:pPr>
    <w:rPr>
      <w:b/>
      <w:bCs/>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A82605"/>
    <w:rPr>
      <w:rFonts w:ascii="Arial" w:eastAsia="Times New Roman" w:hAnsi="Arial" w:cs="Times New Roman"/>
      <w:b/>
      <w:bCs/>
      <w:color w:val="333399"/>
      <w:sz w:val="32"/>
      <w:szCs w:val="32"/>
    </w:rPr>
  </w:style>
  <w:style w:type="character" w:customStyle="1" w:styleId="Heading2Char">
    <w:name w:val="Heading 2 Char"/>
    <w:basedOn w:val="DefaultParagraphFont"/>
    <w:link w:val="Heading2"/>
    <w:uiPriority w:val="9"/>
    <w:rsid w:val="00EA163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uiPriority w:val="9"/>
    <w:rsid w:val="006B50BD"/>
    <w:rPr>
      <w:rFonts w:eastAsia="Times New Roman" w:cstheme="minorHAnsi"/>
      <w:b/>
      <w:iCs/>
      <w:caps/>
      <w:color w:val="000080"/>
      <w:sz w:val="24"/>
      <w:szCs w:val="24"/>
      <w:lang w:val="en-GB"/>
    </w:rPr>
  </w:style>
  <w:style w:type="character" w:customStyle="1" w:styleId="Heading4Char">
    <w:name w:val="Heading 4 Char"/>
    <w:basedOn w:val="DefaultParagraphFont"/>
    <w:link w:val="Heading4"/>
    <w:uiPriority w:val="9"/>
    <w:rsid w:val="00EB7A3D"/>
    <w:rPr>
      <w:rFonts w:ascii="Calibri" w:eastAsia="Times New Roman" w:hAnsi="Calibri" w:cs="Times New Roman"/>
      <w:b/>
      <w:bCs/>
      <w:iCs/>
      <w:caps/>
      <w:color w:val="2F5496" w:themeColor="accent5" w:themeShade="BF"/>
      <w:szCs w:val="24"/>
      <w:lang w:val="en-GB"/>
    </w:rPr>
  </w:style>
  <w:style w:type="character" w:customStyle="1" w:styleId="Heading5Char">
    <w:name w:val="Heading 5 Char"/>
    <w:aliases w:val="Block Label Char1"/>
    <w:basedOn w:val="DefaultParagraphFont"/>
    <w:link w:val="Heading5"/>
    <w:uiPriority w:val="9"/>
    <w:rsid w:val="003C0FB1"/>
    <w:rPr>
      <w:rFonts w:ascii="Lucida Sans" w:eastAsia="Times New Roman" w:hAnsi="Lucida Sans" w:cs="Times New Roman"/>
      <w:b/>
      <w:szCs w:val="20"/>
    </w:rPr>
  </w:style>
  <w:style w:type="character" w:customStyle="1" w:styleId="Heading6Char">
    <w:name w:val="Heading 6 Char"/>
    <w:basedOn w:val="DefaultParagraphFont"/>
    <w:link w:val="Heading6"/>
    <w:uiPriority w:val="9"/>
    <w:rsid w:val="003C0FB1"/>
    <w:rPr>
      <w:rFonts w:ascii="Calibri" w:eastAsia="Times New Roman" w:hAnsi="Calibri" w:cs="Times New Roman"/>
      <w:b/>
      <w:bCs/>
      <w:lang w:val="en-GB"/>
    </w:rPr>
  </w:style>
  <w:style w:type="character" w:customStyle="1" w:styleId="Heading7Char">
    <w:name w:val="Heading 7 Char"/>
    <w:basedOn w:val="DefaultParagraphFont"/>
    <w:link w:val="Heading7"/>
    <w:semiHidden/>
    <w:rsid w:val="003C0FB1"/>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3C0FB1"/>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3C0FB1"/>
    <w:rPr>
      <w:rFonts w:ascii="Calibri" w:eastAsia="Times New Roman" w:hAnsi="Calibri" w:cs="Times New Roman"/>
      <w:b/>
      <w:bCs/>
      <w:szCs w:val="24"/>
      <w:u w:val="single"/>
      <w:lang w:val="en-GB"/>
    </w:rPr>
  </w:style>
  <w:style w:type="paragraph" w:customStyle="1" w:styleId="IMS">
    <w:name w:val="IMS"/>
    <w:basedOn w:val="ListParagraph"/>
    <w:qFormat/>
    <w:rsid w:val="00F92B67"/>
    <w:pPr>
      <w:numPr>
        <w:numId w:val="1"/>
      </w:numPr>
      <w:spacing w:before="40"/>
    </w:pPr>
    <w:rPr>
      <w:lang w:val="en-IE"/>
    </w:rPr>
  </w:style>
  <w:style w:type="paragraph" w:styleId="ListParagraph">
    <w:name w:val="List Paragraph"/>
    <w:aliases w:val="Subtitle Cover Page,F5 List Paragraph,Bullet Points,No Spacing1,List Paragraph Char Char Char,Indicator Text,Numbered Para 1,Colorful List - Accent 11,List Paragraph11,MAIN CONTENT,List Paragraph12,List Paragraph2,OBC Bullet,lp1,igunore,F"/>
    <w:basedOn w:val="Normal"/>
    <w:link w:val="ListParagraphChar"/>
    <w:uiPriority w:val="34"/>
    <w:qFormat/>
    <w:rsid w:val="00F92B67"/>
    <w:pPr>
      <w:ind w:left="720"/>
      <w:contextualSpacing/>
    </w:pPr>
  </w:style>
  <w:style w:type="paragraph" w:customStyle="1" w:styleId="Bullet">
    <w:name w:val="Bullet"/>
    <w:basedOn w:val="Normal"/>
    <w:rsid w:val="003C0FB1"/>
    <w:pPr>
      <w:spacing w:after="100"/>
    </w:pPr>
    <w:rPr>
      <w:rFonts w:eastAsia="MS Mincho"/>
      <w:lang w:val="en-US" w:eastAsia="ja-JP"/>
    </w:rPr>
  </w:style>
  <w:style w:type="paragraph" w:customStyle="1" w:styleId="DocTitle">
    <w:name w:val="Doc Title"/>
    <w:basedOn w:val="Heading1"/>
    <w:qFormat/>
    <w:rsid w:val="003C0FB1"/>
  </w:style>
  <w:style w:type="character" w:styleId="CommentReference">
    <w:name w:val="annotation reference"/>
    <w:uiPriority w:val="99"/>
    <w:rsid w:val="003C0FB1"/>
    <w:rPr>
      <w:sz w:val="16"/>
      <w:szCs w:val="16"/>
    </w:rPr>
  </w:style>
  <w:style w:type="paragraph" w:customStyle="1" w:styleId="inserttext">
    <w:name w:val="insert text"/>
    <w:basedOn w:val="Normal"/>
    <w:rsid w:val="003C0FB1"/>
    <w:pPr>
      <w:tabs>
        <w:tab w:val="left" w:pos="397"/>
      </w:tabs>
      <w:spacing w:after="100"/>
      <w:ind w:left="794"/>
    </w:pPr>
    <w:rPr>
      <w:rFonts w:eastAsia="MS Mincho"/>
      <w:lang w:val="en-US" w:eastAsia="ja-JP"/>
    </w:rPr>
  </w:style>
  <w:style w:type="paragraph" w:styleId="Footer">
    <w:name w:val="footer"/>
    <w:basedOn w:val="Normal"/>
    <w:link w:val="FooterChar"/>
    <w:uiPriority w:val="99"/>
    <w:rsid w:val="003C0FB1"/>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3C0FB1"/>
    <w:rPr>
      <w:rFonts w:ascii="Calibri" w:eastAsia="MS Mincho" w:hAnsi="Calibri" w:cs="Times New Roman"/>
      <w:szCs w:val="24"/>
      <w:lang w:eastAsia="ja-JP"/>
    </w:rPr>
  </w:style>
  <w:style w:type="paragraph" w:styleId="CommentText">
    <w:name w:val="annotation text"/>
    <w:basedOn w:val="Normal"/>
    <w:link w:val="CommentTextChar"/>
    <w:rsid w:val="003C0FB1"/>
    <w:pPr>
      <w:tabs>
        <w:tab w:val="left" w:pos="397"/>
      </w:tabs>
      <w:spacing w:after="100"/>
    </w:pPr>
    <w:rPr>
      <w:rFonts w:eastAsia="MS Mincho"/>
      <w:sz w:val="20"/>
      <w:szCs w:val="20"/>
      <w:lang w:val="en-US" w:eastAsia="ja-JP"/>
    </w:rPr>
  </w:style>
  <w:style w:type="character" w:customStyle="1" w:styleId="CommentTextChar">
    <w:name w:val="Comment Text Char"/>
    <w:basedOn w:val="DefaultParagraphFont"/>
    <w:link w:val="CommentText"/>
    <w:rsid w:val="003C0FB1"/>
    <w:rPr>
      <w:rFonts w:ascii="Calibri" w:eastAsia="MS Mincho" w:hAnsi="Calibri" w:cs="Times New Roman"/>
      <w:sz w:val="20"/>
      <w:szCs w:val="20"/>
      <w:lang w:eastAsia="ja-JP"/>
    </w:rPr>
  </w:style>
  <w:style w:type="paragraph" w:styleId="BalloonText">
    <w:name w:val="Balloon Text"/>
    <w:basedOn w:val="Normal"/>
    <w:link w:val="BalloonTextChar"/>
    <w:uiPriority w:val="99"/>
    <w:semiHidden/>
    <w:rsid w:val="003C0FB1"/>
    <w:rPr>
      <w:rFonts w:ascii="Tahoma" w:hAnsi="Tahoma" w:cs="Tahoma"/>
      <w:szCs w:val="16"/>
    </w:rPr>
  </w:style>
  <w:style w:type="character" w:customStyle="1" w:styleId="BalloonTextChar">
    <w:name w:val="Balloon Text Char"/>
    <w:basedOn w:val="DefaultParagraphFont"/>
    <w:link w:val="BalloonText"/>
    <w:uiPriority w:val="99"/>
    <w:semiHidden/>
    <w:rsid w:val="003C0FB1"/>
    <w:rPr>
      <w:rFonts w:ascii="Tahoma" w:eastAsia="Times New Roman" w:hAnsi="Tahoma" w:cs="Tahoma"/>
      <w:szCs w:val="16"/>
      <w:lang w:val="en-GB"/>
    </w:rPr>
  </w:style>
  <w:style w:type="paragraph" w:styleId="CommentSubject">
    <w:name w:val="annotation subject"/>
    <w:basedOn w:val="CommentText"/>
    <w:next w:val="CommentText"/>
    <w:link w:val="CommentSubjectChar"/>
    <w:uiPriority w:val="99"/>
    <w:rsid w:val="003C0FB1"/>
    <w:pPr>
      <w:tabs>
        <w:tab w:val="clear" w:pos="397"/>
      </w:tabs>
      <w:spacing w:after="0"/>
    </w:pPr>
    <w:rPr>
      <w:rFonts w:eastAsia="Times New Roman"/>
      <w:b/>
      <w:bCs/>
      <w:lang w:val="en-GB" w:eastAsia="en-US"/>
    </w:rPr>
  </w:style>
  <w:style w:type="character" w:customStyle="1" w:styleId="CommentSubjectChar">
    <w:name w:val="Comment Subject Char"/>
    <w:basedOn w:val="CommentTextChar"/>
    <w:link w:val="CommentSubject"/>
    <w:uiPriority w:val="99"/>
    <w:rsid w:val="003C0FB1"/>
    <w:rPr>
      <w:rFonts w:ascii="Calibri" w:eastAsia="Times New Roman" w:hAnsi="Calibri" w:cs="Times New Roman"/>
      <w:b/>
      <w:bCs/>
      <w:sz w:val="20"/>
      <w:szCs w:val="20"/>
      <w:lang w:val="en-GB" w:eastAsia="ja-JP"/>
    </w:rPr>
  </w:style>
  <w:style w:type="character" w:styleId="Hyperlink">
    <w:name w:val="Hyperlink"/>
    <w:uiPriority w:val="99"/>
    <w:rsid w:val="003C0FB1"/>
    <w:rPr>
      <w:color w:val="0000FF"/>
      <w:u w:val="single"/>
    </w:rPr>
  </w:style>
  <w:style w:type="paragraph" w:styleId="Header">
    <w:name w:val="header"/>
    <w:basedOn w:val="Normal"/>
    <w:link w:val="HeaderChar"/>
    <w:uiPriority w:val="99"/>
    <w:rsid w:val="003C0FB1"/>
    <w:pPr>
      <w:tabs>
        <w:tab w:val="center" w:pos="4153"/>
        <w:tab w:val="right" w:pos="8306"/>
      </w:tabs>
    </w:pPr>
  </w:style>
  <w:style w:type="character" w:customStyle="1" w:styleId="HeaderChar">
    <w:name w:val="Header Char"/>
    <w:basedOn w:val="DefaultParagraphFont"/>
    <w:link w:val="Header"/>
    <w:uiPriority w:val="99"/>
    <w:rsid w:val="003C0FB1"/>
    <w:rPr>
      <w:rFonts w:ascii="Calibri" w:eastAsia="Times New Roman" w:hAnsi="Calibri" w:cs="Times New Roman"/>
      <w:szCs w:val="24"/>
      <w:lang w:val="en-GB"/>
    </w:rPr>
  </w:style>
  <w:style w:type="paragraph" w:customStyle="1" w:styleId="StyleBullet12ptAfter10ptLinespacingMultiple133li">
    <w:name w:val="Style Bullet + 12 pt After:  10 pt Line spacing:  Multiple 1.33 li"/>
    <w:basedOn w:val="Bullet"/>
    <w:rsid w:val="003C0FB1"/>
    <w:pPr>
      <w:numPr>
        <w:numId w:val="3"/>
      </w:numPr>
      <w:spacing w:after="200" w:line="320" w:lineRule="auto"/>
    </w:pPr>
    <w:rPr>
      <w:sz w:val="24"/>
      <w:szCs w:val="20"/>
    </w:rPr>
  </w:style>
  <w:style w:type="character" w:styleId="PageNumber">
    <w:name w:val="page number"/>
    <w:basedOn w:val="DefaultParagraphFont"/>
    <w:rsid w:val="003C0FB1"/>
  </w:style>
  <w:style w:type="paragraph" w:styleId="BodyText">
    <w:name w:val="Body Text"/>
    <w:basedOn w:val="Normal"/>
    <w:link w:val="BodyTextChar"/>
    <w:unhideWhenUsed/>
    <w:rsid w:val="003C0FB1"/>
    <w:pPr>
      <w:suppressAutoHyphens/>
      <w:spacing w:after="240"/>
      <w:jc w:val="both"/>
    </w:pPr>
  </w:style>
  <w:style w:type="character" w:customStyle="1" w:styleId="BodyTextChar">
    <w:name w:val="Body Text Char"/>
    <w:basedOn w:val="DefaultParagraphFont"/>
    <w:link w:val="BodyText"/>
    <w:rsid w:val="003C0FB1"/>
    <w:rPr>
      <w:rFonts w:ascii="Calibri" w:eastAsia="Times New Roman" w:hAnsi="Calibri" w:cs="Times New Roman"/>
      <w:szCs w:val="24"/>
      <w:lang w:val="en-GB"/>
    </w:rPr>
  </w:style>
  <w:style w:type="paragraph" w:customStyle="1" w:styleId="western">
    <w:name w:val="western"/>
    <w:basedOn w:val="Normal"/>
    <w:uiPriority w:val="99"/>
    <w:rsid w:val="003C0FB1"/>
    <w:pPr>
      <w:suppressAutoHyphens/>
      <w:spacing w:before="280"/>
      <w:jc w:val="both"/>
    </w:pPr>
    <w:rPr>
      <w:rFonts w:ascii="Arial Unicode MS" w:eastAsia="Arial Unicode MS" w:hAnsi="Arial Unicode MS"/>
      <w:lang w:eastAsia="ar-SA"/>
    </w:rPr>
  </w:style>
  <w:style w:type="character" w:styleId="PlaceholderText">
    <w:name w:val="Placeholder Text"/>
    <w:basedOn w:val="DefaultParagraphFont"/>
    <w:uiPriority w:val="99"/>
    <w:rsid w:val="003C0FB1"/>
    <w:rPr>
      <w:color w:val="808080"/>
    </w:rPr>
  </w:style>
  <w:style w:type="table" w:styleId="TableGrid">
    <w:name w:val="Table Grid"/>
    <w:aliases w:val="Deloitte"/>
    <w:basedOn w:val="TableNormal"/>
    <w:uiPriority w:val="39"/>
    <w:qFormat/>
    <w:rsid w:val="003C0FB1"/>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3C0FB1"/>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3C0FB1"/>
    <w:rPr>
      <w:sz w:val="20"/>
      <w:szCs w:val="20"/>
      <w:lang w:val="en-IE"/>
    </w:rPr>
  </w:style>
  <w:style w:type="character" w:styleId="FootnoteReference">
    <w:name w:val="footnote reference"/>
    <w:basedOn w:val="DefaultParagraphFont"/>
    <w:uiPriority w:val="99"/>
    <w:unhideWhenUsed/>
    <w:rsid w:val="003C0FB1"/>
    <w:rPr>
      <w:vertAlign w:val="superscript"/>
    </w:rPr>
  </w:style>
  <w:style w:type="character" w:styleId="FollowedHyperlink">
    <w:name w:val="FollowedHyperlink"/>
    <w:uiPriority w:val="99"/>
    <w:semiHidden/>
    <w:unhideWhenUsed/>
    <w:rsid w:val="003C0FB1"/>
    <w:rPr>
      <w:color w:val="800080"/>
      <w:u w:val="single"/>
    </w:rPr>
  </w:style>
  <w:style w:type="character" w:customStyle="1" w:styleId="Heading5Char1">
    <w:name w:val="Heading 5 Char1"/>
    <w:aliases w:val="Block Label Char"/>
    <w:basedOn w:val="DefaultParagraphFont"/>
    <w:semiHidden/>
    <w:rsid w:val="003C0FB1"/>
    <w:rPr>
      <w:rFonts w:asciiTheme="majorHAnsi" w:eastAsiaTheme="majorEastAsia" w:hAnsiTheme="majorHAnsi" w:cstheme="majorBidi"/>
      <w:color w:val="2E74B5" w:themeColor="accent1" w:themeShade="BF"/>
      <w:sz w:val="24"/>
      <w:szCs w:val="24"/>
      <w:lang w:val="en-GB" w:eastAsia="en-US"/>
    </w:rPr>
  </w:style>
  <w:style w:type="paragraph" w:styleId="NormalWeb">
    <w:name w:val="Normal (Web)"/>
    <w:basedOn w:val="Normal"/>
    <w:uiPriority w:val="99"/>
    <w:unhideWhenUsed/>
    <w:rsid w:val="003C0FB1"/>
    <w:pPr>
      <w:suppressAutoHyphens/>
      <w:spacing w:before="100" w:after="100"/>
    </w:pPr>
    <w:rPr>
      <w:lang w:val="en-IE" w:eastAsia="ar-SA"/>
    </w:rPr>
  </w:style>
  <w:style w:type="paragraph" w:styleId="Title">
    <w:name w:val="Title"/>
    <w:basedOn w:val="Normal"/>
    <w:link w:val="TitleChar"/>
    <w:uiPriority w:val="10"/>
    <w:qFormat/>
    <w:rsid w:val="003C0FB1"/>
    <w:pPr>
      <w:widowControl w:val="0"/>
      <w:suppressAutoHyphens/>
      <w:jc w:val="center"/>
    </w:pPr>
    <w:rPr>
      <w:rFonts w:eastAsia="SimSun"/>
      <w:b/>
      <w:bCs/>
      <w:kern w:val="2"/>
      <w:u w:val="single"/>
      <w:lang w:eastAsia="hi-IN"/>
    </w:rPr>
  </w:style>
  <w:style w:type="character" w:customStyle="1" w:styleId="TitleChar">
    <w:name w:val="Title Char"/>
    <w:basedOn w:val="DefaultParagraphFont"/>
    <w:link w:val="Title"/>
    <w:uiPriority w:val="10"/>
    <w:rsid w:val="003C0FB1"/>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3C0FB1"/>
    <w:pPr>
      <w:suppressAutoHyphens/>
      <w:ind w:left="720" w:hanging="360"/>
    </w:pPr>
    <w:rPr>
      <w:lang w:eastAsia="ar-SA"/>
    </w:rPr>
  </w:style>
  <w:style w:type="character" w:customStyle="1" w:styleId="BodyTextIndentChar">
    <w:name w:val="Body Text Indent Char"/>
    <w:basedOn w:val="DefaultParagraphFont"/>
    <w:link w:val="BodyTextIndent"/>
    <w:rsid w:val="003C0FB1"/>
    <w:rPr>
      <w:rFonts w:ascii="Calibri" w:eastAsia="Times New Roman" w:hAnsi="Calibri" w:cs="Times New Roman"/>
      <w:szCs w:val="24"/>
      <w:lang w:val="en-GB" w:eastAsia="ar-SA"/>
    </w:rPr>
  </w:style>
  <w:style w:type="paragraph" w:styleId="Date">
    <w:name w:val="Date"/>
    <w:basedOn w:val="Normal"/>
    <w:next w:val="Normal"/>
    <w:link w:val="DateChar"/>
    <w:unhideWhenUsed/>
    <w:rsid w:val="003C0FB1"/>
    <w:pPr>
      <w:tabs>
        <w:tab w:val="left" w:pos="397"/>
      </w:tabs>
      <w:spacing w:after="100"/>
    </w:pPr>
    <w:rPr>
      <w:rFonts w:eastAsia="MS Mincho"/>
      <w:lang w:val="en-US" w:eastAsia="ja-JP"/>
    </w:rPr>
  </w:style>
  <w:style w:type="character" w:customStyle="1" w:styleId="DateChar">
    <w:name w:val="Date Char"/>
    <w:basedOn w:val="DefaultParagraphFont"/>
    <w:link w:val="Date"/>
    <w:rsid w:val="003C0FB1"/>
    <w:rPr>
      <w:rFonts w:ascii="Calibri" w:eastAsia="MS Mincho" w:hAnsi="Calibri" w:cs="Times New Roman"/>
      <w:szCs w:val="24"/>
      <w:lang w:eastAsia="ja-JP"/>
    </w:rPr>
  </w:style>
  <w:style w:type="paragraph" w:styleId="BodyText2">
    <w:name w:val="Body Text 2"/>
    <w:basedOn w:val="Normal"/>
    <w:link w:val="BodyText2Char"/>
    <w:semiHidden/>
    <w:unhideWhenUsed/>
    <w:rsid w:val="003C0FB1"/>
    <w:pPr>
      <w:jc w:val="both"/>
    </w:pPr>
  </w:style>
  <w:style w:type="character" w:customStyle="1" w:styleId="BodyText2Char">
    <w:name w:val="Body Text 2 Char"/>
    <w:basedOn w:val="DefaultParagraphFont"/>
    <w:link w:val="BodyText2"/>
    <w:semiHidden/>
    <w:rsid w:val="003C0FB1"/>
    <w:rPr>
      <w:rFonts w:ascii="Calibri" w:eastAsia="Times New Roman" w:hAnsi="Calibri" w:cs="Times New Roman"/>
      <w:szCs w:val="24"/>
      <w:lang w:val="en-GB"/>
    </w:rPr>
  </w:style>
  <w:style w:type="paragraph" w:styleId="BodyText3">
    <w:name w:val="Body Text 3"/>
    <w:basedOn w:val="Normal"/>
    <w:link w:val="BodyText3Char"/>
    <w:semiHidden/>
    <w:unhideWhenUsed/>
    <w:rsid w:val="003C0FB1"/>
    <w:pPr>
      <w:spacing w:line="360" w:lineRule="auto"/>
    </w:pPr>
    <w:rPr>
      <w:b/>
      <w:bCs/>
      <w:u w:val="single"/>
    </w:rPr>
  </w:style>
  <w:style w:type="character" w:customStyle="1" w:styleId="BodyText3Char">
    <w:name w:val="Body Text 3 Char"/>
    <w:basedOn w:val="DefaultParagraphFont"/>
    <w:link w:val="BodyText3"/>
    <w:semiHidden/>
    <w:rsid w:val="003C0FB1"/>
    <w:rPr>
      <w:rFonts w:ascii="Calibri" w:eastAsia="Times New Roman" w:hAnsi="Calibri" w:cs="Times New Roman"/>
      <w:b/>
      <w:bCs/>
      <w:szCs w:val="24"/>
      <w:u w:val="single"/>
      <w:lang w:val="en-GB"/>
    </w:rPr>
  </w:style>
  <w:style w:type="paragraph" w:styleId="BodyTextIndent2">
    <w:name w:val="Body Text Indent 2"/>
    <w:basedOn w:val="Normal"/>
    <w:link w:val="BodyTextIndent2Char"/>
    <w:semiHidden/>
    <w:unhideWhenUsed/>
    <w:rsid w:val="003C0FB1"/>
    <w:pPr>
      <w:spacing w:after="200" w:line="360" w:lineRule="auto"/>
      <w:ind w:left="360"/>
      <w:jc w:val="both"/>
    </w:pPr>
    <w:rPr>
      <w:noProof/>
    </w:rPr>
  </w:style>
  <w:style w:type="character" w:customStyle="1" w:styleId="BodyTextIndent2Char">
    <w:name w:val="Body Text Indent 2 Char"/>
    <w:basedOn w:val="DefaultParagraphFont"/>
    <w:link w:val="BodyTextIndent2"/>
    <w:semiHidden/>
    <w:rsid w:val="003C0FB1"/>
    <w:rPr>
      <w:rFonts w:ascii="Calibri" w:eastAsia="Times New Roman" w:hAnsi="Calibri" w:cs="Times New Roman"/>
      <w:noProof/>
      <w:szCs w:val="24"/>
      <w:lang w:val="en-GB"/>
    </w:rPr>
  </w:style>
  <w:style w:type="paragraph" w:styleId="BodyTextIndent3">
    <w:name w:val="Body Text Indent 3"/>
    <w:basedOn w:val="Normal"/>
    <w:link w:val="BodyTextIndent3Char"/>
    <w:semiHidden/>
    <w:unhideWhenUsed/>
    <w:rsid w:val="003C0FB1"/>
    <w:pPr>
      <w:suppressAutoHyphens/>
      <w:ind w:left="720"/>
      <w:jc w:val="both"/>
    </w:pPr>
    <w:rPr>
      <w:lang w:eastAsia="ar-SA"/>
    </w:rPr>
  </w:style>
  <w:style w:type="character" w:customStyle="1" w:styleId="BodyTextIndent3Char">
    <w:name w:val="Body Text Indent 3 Char"/>
    <w:basedOn w:val="DefaultParagraphFont"/>
    <w:link w:val="BodyTextIndent3"/>
    <w:semiHidden/>
    <w:rsid w:val="003C0FB1"/>
    <w:rPr>
      <w:rFonts w:ascii="Calibri" w:eastAsia="Times New Roman" w:hAnsi="Calibri" w:cs="Times New Roman"/>
      <w:szCs w:val="24"/>
      <w:lang w:val="en-GB" w:eastAsia="ar-SA"/>
    </w:rPr>
  </w:style>
  <w:style w:type="paragraph" w:customStyle="1" w:styleId="Parties">
    <w:name w:val="Parties"/>
    <w:basedOn w:val="Normal"/>
    <w:rsid w:val="003C0FB1"/>
    <w:pPr>
      <w:tabs>
        <w:tab w:val="num" w:pos="397"/>
      </w:tabs>
      <w:suppressAutoHyphens/>
      <w:spacing w:after="240" w:line="312" w:lineRule="auto"/>
      <w:ind w:left="397" w:hanging="397"/>
      <w:jc w:val="both"/>
    </w:pPr>
    <w:rPr>
      <w:szCs w:val="20"/>
      <w:lang w:eastAsia="ar-SA"/>
    </w:rPr>
  </w:style>
  <w:style w:type="paragraph" w:customStyle="1" w:styleId="Level1">
    <w:name w:val="Level 1"/>
    <w:basedOn w:val="Normal"/>
    <w:rsid w:val="003C0FB1"/>
    <w:pPr>
      <w:tabs>
        <w:tab w:val="num" w:pos="720"/>
        <w:tab w:val="left" w:pos="851"/>
      </w:tabs>
      <w:suppressAutoHyphens/>
      <w:spacing w:after="240" w:line="312" w:lineRule="auto"/>
      <w:ind w:left="720" w:hanging="360"/>
      <w:jc w:val="both"/>
      <w:outlineLvl w:val="0"/>
    </w:pPr>
    <w:rPr>
      <w:szCs w:val="20"/>
      <w:lang w:eastAsia="ar-SA"/>
    </w:rPr>
  </w:style>
  <w:style w:type="paragraph" w:customStyle="1" w:styleId="DefaultText">
    <w:name w:val="Default Text"/>
    <w:basedOn w:val="Normal"/>
    <w:rsid w:val="003C0FB1"/>
    <w:pPr>
      <w:suppressAutoHyphens/>
      <w:overflowPunct w:val="0"/>
      <w:autoSpaceDE w:val="0"/>
    </w:pPr>
    <w:rPr>
      <w:szCs w:val="20"/>
      <w:lang w:eastAsia="ar-SA"/>
    </w:rPr>
  </w:style>
  <w:style w:type="paragraph" w:customStyle="1" w:styleId="No2">
    <w:name w:val="No 2"/>
    <w:basedOn w:val="Normal"/>
    <w:rsid w:val="003C0FB1"/>
    <w:pPr>
      <w:tabs>
        <w:tab w:val="left" w:pos="-720"/>
      </w:tabs>
      <w:suppressAutoHyphens/>
      <w:spacing w:after="240"/>
      <w:ind w:left="720" w:hanging="720"/>
      <w:jc w:val="both"/>
    </w:pPr>
    <w:rPr>
      <w:spacing w:val="-3"/>
      <w:szCs w:val="20"/>
      <w:lang w:val="en-US" w:eastAsia="ar-SA"/>
    </w:rPr>
  </w:style>
  <w:style w:type="paragraph" w:customStyle="1" w:styleId="Level2">
    <w:name w:val="Level 2"/>
    <w:basedOn w:val="Normal"/>
    <w:rsid w:val="003C0FB1"/>
    <w:pPr>
      <w:tabs>
        <w:tab w:val="left" w:pos="851"/>
        <w:tab w:val="num" w:pos="1440"/>
      </w:tabs>
      <w:suppressAutoHyphens/>
      <w:spacing w:after="240" w:line="312" w:lineRule="auto"/>
      <w:ind w:left="1440" w:hanging="360"/>
      <w:jc w:val="both"/>
      <w:outlineLvl w:val="1"/>
    </w:pPr>
    <w:rPr>
      <w:szCs w:val="20"/>
      <w:lang w:eastAsia="ar-SA"/>
    </w:rPr>
  </w:style>
  <w:style w:type="paragraph" w:customStyle="1" w:styleId="Paragraph1">
    <w:name w:val="Paragraph 1"/>
    <w:basedOn w:val="Normal"/>
    <w:semiHidden/>
    <w:rsid w:val="003C0FB1"/>
    <w:pPr>
      <w:widowControl w:val="0"/>
      <w:suppressAutoHyphens/>
    </w:pPr>
    <w:rPr>
      <w:rFonts w:eastAsia="Lucida Sans Unicode"/>
      <w:b/>
      <w:kern w:val="2"/>
      <w:lang w:eastAsia="ar-SA"/>
    </w:rPr>
  </w:style>
  <w:style w:type="paragraph" w:customStyle="1" w:styleId="TableContents">
    <w:name w:val="Table Contents"/>
    <w:basedOn w:val="Normal"/>
    <w:semiHidden/>
    <w:rsid w:val="003C0FB1"/>
    <w:pPr>
      <w:widowControl w:val="0"/>
      <w:suppressLineNumbers/>
      <w:suppressAutoHyphens/>
    </w:pPr>
    <w:rPr>
      <w:rFonts w:eastAsia="SimSun"/>
      <w:kern w:val="2"/>
      <w:lang w:eastAsia="hi-IN"/>
    </w:rPr>
  </w:style>
  <w:style w:type="paragraph" w:customStyle="1" w:styleId="Paragraph3">
    <w:name w:val="Paragraph 3"/>
    <w:basedOn w:val="Normal"/>
    <w:semiHidden/>
    <w:rsid w:val="003C0FB1"/>
    <w:pPr>
      <w:widowControl w:val="0"/>
      <w:suppressAutoHyphens/>
    </w:pPr>
    <w:rPr>
      <w:rFonts w:eastAsia="Lucida Sans Unicode"/>
      <w:kern w:val="2"/>
      <w:lang w:eastAsia="ar-SA"/>
    </w:rPr>
  </w:style>
  <w:style w:type="paragraph" w:customStyle="1" w:styleId="Index">
    <w:name w:val="Index"/>
    <w:basedOn w:val="Normal"/>
    <w:semiHidden/>
    <w:rsid w:val="003C0FB1"/>
    <w:pPr>
      <w:suppressLineNumbers/>
      <w:suppressAutoHyphens/>
    </w:pPr>
    <w:rPr>
      <w:lang w:eastAsia="ar-SA"/>
    </w:rPr>
  </w:style>
  <w:style w:type="character" w:customStyle="1" w:styleId="Level1asHeadingtext">
    <w:name w:val="Level 1 as Heading (text)"/>
    <w:rsid w:val="003C0FB1"/>
    <w:rPr>
      <w:b/>
      <w:bCs w:val="0"/>
    </w:rPr>
  </w:style>
  <w:style w:type="paragraph" w:customStyle="1" w:styleId="Default">
    <w:name w:val="Default"/>
    <w:rsid w:val="003C0FB1"/>
    <w:pPr>
      <w:autoSpaceDE w:val="0"/>
      <w:autoSpaceDN w:val="0"/>
      <w:adjustRightInd w:val="0"/>
      <w:spacing w:after="0" w:line="240" w:lineRule="auto"/>
    </w:pPr>
    <w:rPr>
      <w:rFonts w:ascii="Times New Roman" w:eastAsia="Times New Roman" w:hAnsi="Times New Roman" w:cs="Times New Roman"/>
      <w:color w:val="000000"/>
      <w:sz w:val="24"/>
      <w:szCs w:val="24"/>
      <w:lang w:val="en-IE" w:eastAsia="en-IE"/>
    </w:rPr>
  </w:style>
  <w:style w:type="character" w:customStyle="1" w:styleId="searchword1">
    <w:name w:val="searchword1"/>
    <w:basedOn w:val="DefaultParagraphFont"/>
    <w:rsid w:val="003C0FB1"/>
    <w:rPr>
      <w:shd w:val="clear" w:color="auto" w:fill="FFFF00"/>
    </w:rPr>
  </w:style>
  <w:style w:type="paragraph" w:styleId="DocumentMap">
    <w:name w:val="Document Map"/>
    <w:basedOn w:val="Normal"/>
    <w:link w:val="DocumentMapChar"/>
    <w:semiHidden/>
    <w:unhideWhenUsed/>
    <w:rsid w:val="003C0FB1"/>
    <w:rPr>
      <w:rFonts w:ascii="Tahoma" w:hAnsi="Tahoma" w:cs="Tahoma"/>
      <w:sz w:val="16"/>
      <w:szCs w:val="16"/>
    </w:rPr>
  </w:style>
  <w:style w:type="character" w:customStyle="1" w:styleId="DocumentMapChar">
    <w:name w:val="Document Map Char"/>
    <w:basedOn w:val="DefaultParagraphFont"/>
    <w:link w:val="DocumentMap"/>
    <w:semiHidden/>
    <w:rsid w:val="003C0FB1"/>
    <w:rPr>
      <w:rFonts w:ascii="Tahoma" w:eastAsia="Times New Roman" w:hAnsi="Tahoma" w:cs="Tahoma"/>
      <w:sz w:val="16"/>
      <w:szCs w:val="16"/>
      <w:lang w:val="en-GB"/>
    </w:rPr>
  </w:style>
  <w:style w:type="character" w:styleId="LineNumber">
    <w:name w:val="line number"/>
    <w:basedOn w:val="DefaultParagraphFont"/>
    <w:semiHidden/>
    <w:unhideWhenUsed/>
    <w:rsid w:val="003C0FB1"/>
  </w:style>
  <w:style w:type="paragraph" w:styleId="NoSpacing">
    <w:name w:val="No Spacing"/>
    <w:basedOn w:val="Normal"/>
    <w:qFormat/>
    <w:rsid w:val="003C0FB1"/>
    <w:rPr>
      <w:rFonts w:eastAsia="Calibri"/>
      <w:szCs w:val="22"/>
      <w:lang w:val="en-IE"/>
    </w:rPr>
  </w:style>
  <w:style w:type="paragraph" w:customStyle="1" w:styleId="TableText">
    <w:name w:val="Table Text"/>
    <w:basedOn w:val="Normal"/>
    <w:rsid w:val="003C0FB1"/>
    <w:pPr>
      <w:spacing w:before="60"/>
    </w:pPr>
    <w:rPr>
      <w:rFonts w:ascii="Arial" w:hAnsi="Arial"/>
      <w:spacing w:val="-5"/>
      <w:sz w:val="16"/>
      <w:szCs w:val="20"/>
      <w:lang w:val="en-IE"/>
    </w:rPr>
  </w:style>
  <w:style w:type="paragraph" w:customStyle="1" w:styleId="TableHeader">
    <w:name w:val="Table Header"/>
    <w:basedOn w:val="Normal"/>
    <w:rsid w:val="003C0FB1"/>
    <w:pPr>
      <w:spacing w:before="60"/>
      <w:jc w:val="center"/>
    </w:pPr>
    <w:rPr>
      <w:rFonts w:ascii="Arial Black" w:hAnsi="Arial Black"/>
      <w:spacing w:val="-5"/>
      <w:sz w:val="16"/>
      <w:szCs w:val="20"/>
      <w:lang w:val="en-IE"/>
    </w:rPr>
  </w:style>
  <w:style w:type="paragraph" w:customStyle="1" w:styleId="P1">
    <w:name w:val="P1"/>
    <w:basedOn w:val="Normal"/>
    <w:rsid w:val="003C0FB1"/>
    <w:pPr>
      <w:tabs>
        <w:tab w:val="right" w:pos="993"/>
      </w:tabs>
      <w:autoSpaceDE w:val="0"/>
      <w:autoSpaceDN w:val="0"/>
      <w:adjustRightInd w:val="0"/>
      <w:spacing w:line="300" w:lineRule="exact"/>
      <w:ind w:left="1138" w:hanging="1138"/>
      <w:jc w:val="both"/>
    </w:pPr>
    <w:rPr>
      <w:lang w:val="en-IE" w:eastAsia="en-GB"/>
    </w:rPr>
  </w:style>
  <w:style w:type="paragraph" w:customStyle="1" w:styleId="R2">
    <w:name w:val="R2"/>
    <w:basedOn w:val="Normal"/>
    <w:rsid w:val="003C0FB1"/>
    <w:pPr>
      <w:tabs>
        <w:tab w:val="left" w:pos="540"/>
      </w:tabs>
      <w:autoSpaceDE w:val="0"/>
      <w:autoSpaceDN w:val="0"/>
      <w:adjustRightInd w:val="0"/>
      <w:spacing w:before="240" w:line="300" w:lineRule="atLeast"/>
      <w:ind w:firstLine="180"/>
      <w:jc w:val="both"/>
    </w:pPr>
    <w:rPr>
      <w:lang w:val="en-IE" w:eastAsia="en-GB"/>
    </w:rPr>
  </w:style>
  <w:style w:type="paragraph" w:customStyle="1" w:styleId="ACBody3">
    <w:name w:val="AC Body 3"/>
    <w:basedOn w:val="Normal"/>
    <w:rsid w:val="003C0FB1"/>
    <w:pPr>
      <w:adjustRightInd w:val="0"/>
      <w:spacing w:after="220"/>
      <w:ind w:left="2160"/>
      <w:jc w:val="both"/>
    </w:pPr>
    <w:rPr>
      <w:szCs w:val="22"/>
    </w:rPr>
  </w:style>
  <w:style w:type="paragraph" w:customStyle="1" w:styleId="Body">
    <w:name w:val="Body"/>
    <w:basedOn w:val="Normal"/>
    <w:rsid w:val="003C0FB1"/>
    <w:pPr>
      <w:adjustRightInd w:val="0"/>
      <w:spacing w:after="220"/>
      <w:jc w:val="both"/>
    </w:pPr>
    <w:rPr>
      <w:szCs w:val="22"/>
    </w:rPr>
  </w:style>
  <w:style w:type="character" w:customStyle="1" w:styleId="pgsubtitle">
    <w:name w:val="pgsubtitle"/>
    <w:rsid w:val="003C0FB1"/>
  </w:style>
  <w:style w:type="character" w:customStyle="1" w:styleId="st1">
    <w:name w:val="st1"/>
    <w:basedOn w:val="DefaultParagraphFont"/>
    <w:rsid w:val="003C0FB1"/>
  </w:style>
  <w:style w:type="table" w:styleId="GridTable4-Accent1">
    <w:name w:val="Grid Table 4 Accent 1"/>
    <w:basedOn w:val="TableNormal"/>
    <w:uiPriority w:val="49"/>
    <w:rsid w:val="003C0FB1"/>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Revision">
    <w:name w:val="Revision"/>
    <w:hidden/>
    <w:uiPriority w:val="99"/>
    <w:semiHidden/>
    <w:rsid w:val="007B120C"/>
    <w:pPr>
      <w:spacing w:after="0" w:line="240" w:lineRule="auto"/>
    </w:pPr>
    <w:rPr>
      <w:rFonts w:ascii="Times New Roman" w:eastAsia="Times New Roman" w:hAnsi="Times New Roman" w:cs="Times New Roman"/>
      <w:sz w:val="24"/>
      <w:szCs w:val="24"/>
      <w:lang w:val="en-GB"/>
    </w:rPr>
  </w:style>
  <w:style w:type="paragraph" w:customStyle="1" w:styleId="OpenFormatting">
    <w:name w:val="Open Formatting"/>
    <w:basedOn w:val="Normal"/>
    <w:link w:val="OpenFormattingChar"/>
    <w:qFormat/>
    <w:locked/>
    <w:rsid w:val="007B120C"/>
    <w:pPr>
      <w:jc w:val="both"/>
    </w:pPr>
    <w:rPr>
      <w:color w:val="FF0000"/>
      <w:szCs w:val="22"/>
    </w:rPr>
  </w:style>
  <w:style w:type="character" w:customStyle="1" w:styleId="OpenFormattingChar">
    <w:name w:val="Open Formatting Char"/>
    <w:basedOn w:val="DefaultParagraphFont"/>
    <w:link w:val="OpenFormatting"/>
    <w:rsid w:val="007B120C"/>
    <w:rPr>
      <w:rFonts w:ascii="Calibri" w:eastAsia="Times New Roman" w:hAnsi="Calibri" w:cs="Times New Roman"/>
      <w:color w:val="FF0000"/>
      <w:lang w:val="en-GB"/>
    </w:rPr>
  </w:style>
  <w:style w:type="character" w:customStyle="1" w:styleId="ListParagraphChar">
    <w:name w:val="List Paragraph Char"/>
    <w:aliases w:val="Subtitle Cover Page Char,F5 List Paragraph Char,Bullet Points Char,No Spacing1 Char,List Paragraph Char Char Char Char,Indicator Text Char,Numbered Para 1 Char,Colorful List - Accent 11 Char,List Paragraph11 Char,MAIN CONTENT Char"/>
    <w:basedOn w:val="DefaultParagraphFont"/>
    <w:link w:val="ListParagraph"/>
    <w:uiPriority w:val="34"/>
    <w:qFormat/>
    <w:rsid w:val="00421BFD"/>
    <w:rPr>
      <w:rFonts w:ascii="Calibri" w:eastAsia="Times New Roman" w:hAnsi="Calibri" w:cs="Times New Roman"/>
      <w:szCs w:val="24"/>
      <w:lang w:val="en-GB"/>
    </w:rPr>
  </w:style>
  <w:style w:type="table" w:customStyle="1" w:styleId="TableGrid2">
    <w:name w:val="Table Grid2"/>
    <w:basedOn w:val="TableNormal"/>
    <w:next w:val="TableGrid"/>
    <w:uiPriority w:val="39"/>
    <w:qFormat/>
    <w:rsid w:val="007C19F5"/>
    <w:pPr>
      <w:spacing w:before="120" w:after="120" w:line="240" w:lineRule="auto"/>
      <w:jc w:val="both"/>
    </w:pPr>
    <w:rPr>
      <w:rFonts w:ascii="Times New Roman" w:eastAsia="Times New Roman" w:hAnsi="Times New Roman" w:cs="Times New Roman"/>
      <w:sz w:val="20"/>
      <w:szCs w:val="20"/>
      <w:lang w:val="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1">
    <w:name w:val="Unresolved Mention1"/>
    <w:basedOn w:val="DefaultParagraphFont"/>
    <w:uiPriority w:val="99"/>
    <w:semiHidden/>
    <w:unhideWhenUsed/>
    <w:rsid w:val="00A431B1"/>
    <w:rPr>
      <w:color w:val="605E5C"/>
      <w:shd w:val="clear" w:color="auto" w:fill="E1DFDD"/>
    </w:rPr>
  </w:style>
  <w:style w:type="paragraph" w:customStyle="1" w:styleId="Pa21">
    <w:name w:val="Pa21"/>
    <w:basedOn w:val="Normal"/>
    <w:next w:val="Normal"/>
    <w:rsid w:val="00630FD8"/>
    <w:pPr>
      <w:suppressAutoHyphens/>
      <w:autoSpaceDE w:val="0"/>
      <w:spacing w:before="160" w:after="0" w:line="241" w:lineRule="atLeast"/>
    </w:pPr>
    <w:rPr>
      <w:rFonts w:ascii="Arial Narrow" w:eastAsia="Arial" w:hAnsi="Arial Narrow"/>
      <w:sz w:val="24"/>
      <w:lang w:val="en-US" w:eastAsia="ar-SA"/>
    </w:rPr>
  </w:style>
  <w:style w:type="character" w:customStyle="1" w:styleId="A4">
    <w:name w:val="A4"/>
    <w:rsid w:val="00630FD8"/>
    <w:rPr>
      <w:rFonts w:ascii="Times New Roman" w:hAnsi="Times New Roman" w:cs="Times New Roman" w:hint="default"/>
      <w:color w:val="221E1F"/>
      <w:sz w:val="20"/>
      <w:szCs w:val="20"/>
    </w:rPr>
  </w:style>
  <w:style w:type="table" w:customStyle="1" w:styleId="LightList1">
    <w:name w:val="Light List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customStyle="1" w:styleId="LightList11">
    <w:name w:val="Light List1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paragraph" w:styleId="TOCHeading">
    <w:name w:val="TOC Heading"/>
    <w:basedOn w:val="Heading1"/>
    <w:next w:val="Normal"/>
    <w:uiPriority w:val="39"/>
    <w:unhideWhenUsed/>
    <w:qFormat/>
    <w:rsid w:val="00AF038B"/>
    <w:pPr>
      <w:keepLines/>
      <w:pageBreakBefore w:val="0"/>
      <w:pBdr>
        <w:bottom w:val="none" w:sz="0" w:space="0" w:color="auto"/>
      </w:pBdr>
      <w:tabs>
        <w:tab w:val="clear" w:pos="397"/>
        <w:tab w:val="clear" w:pos="907"/>
        <w:tab w:val="clear" w:pos="1134"/>
      </w:tabs>
      <w:spacing w:before="240" w:after="0" w:line="259" w:lineRule="auto"/>
      <w:outlineLvl w:val="9"/>
    </w:pPr>
    <w:rPr>
      <w:rFonts w:asciiTheme="majorHAnsi" w:eastAsiaTheme="majorEastAsia" w:hAnsiTheme="majorHAnsi" w:cstheme="majorBidi"/>
      <w:b w:val="0"/>
      <w:bCs w:val="0"/>
      <w:color w:val="2E74B5" w:themeColor="accent1" w:themeShade="BF"/>
    </w:rPr>
  </w:style>
  <w:style w:type="paragraph" w:styleId="TOC1">
    <w:name w:val="toc 1"/>
    <w:basedOn w:val="Normal"/>
    <w:next w:val="Normal"/>
    <w:autoRedefine/>
    <w:uiPriority w:val="39"/>
    <w:unhideWhenUsed/>
    <w:rsid w:val="00AF038B"/>
    <w:pPr>
      <w:spacing w:after="100" w:line="259" w:lineRule="auto"/>
    </w:pPr>
    <w:rPr>
      <w:rFonts w:asciiTheme="minorHAnsi" w:hAnsi="Times New Roman"/>
      <w:szCs w:val="22"/>
      <w:lang w:val="en-IE" w:eastAsia="en-IE"/>
    </w:rPr>
  </w:style>
  <w:style w:type="character" w:customStyle="1" w:styleId="UnresolvedMention2">
    <w:name w:val="Unresolved Mention2"/>
    <w:basedOn w:val="DefaultParagraphFont"/>
    <w:uiPriority w:val="99"/>
    <w:semiHidden/>
    <w:unhideWhenUsed/>
    <w:rsid w:val="00AF038B"/>
    <w:rPr>
      <w:color w:val="605E5C"/>
      <w:shd w:val="clear" w:color="auto" w:fill="E1DFDD"/>
    </w:rPr>
  </w:style>
  <w:style w:type="paragraph" w:customStyle="1" w:styleId="Heading31">
    <w:name w:val="Heading 31"/>
    <w:basedOn w:val="Normal"/>
    <w:next w:val="Normal"/>
    <w:autoRedefine/>
    <w:uiPriority w:val="9"/>
    <w:unhideWhenUsed/>
    <w:qFormat/>
    <w:rsid w:val="00AF038B"/>
    <w:pPr>
      <w:numPr>
        <w:numId w:val="36"/>
      </w:numPr>
      <w:shd w:val="clear" w:color="auto" w:fill="FFFFFF"/>
      <w:tabs>
        <w:tab w:val="num" w:pos="360"/>
      </w:tabs>
      <w:spacing w:before="240" w:after="0"/>
      <w:ind w:left="0" w:firstLine="0"/>
      <w:jc w:val="both"/>
      <w:outlineLvl w:val="2"/>
    </w:pPr>
    <w:rPr>
      <w:rFonts w:eastAsia="Calibri" w:cs="Calibri"/>
      <w:b/>
      <w:i/>
      <w:color w:val="4BACC6"/>
      <w:szCs w:val="22"/>
      <w:lang w:eastAsia="en-IE"/>
    </w:rPr>
  </w:style>
  <w:style w:type="numbering" w:customStyle="1" w:styleId="NoList1">
    <w:name w:val="No List1"/>
    <w:next w:val="NoList"/>
    <w:uiPriority w:val="99"/>
    <w:semiHidden/>
    <w:unhideWhenUsed/>
    <w:rsid w:val="00AF038B"/>
  </w:style>
  <w:style w:type="paragraph" w:styleId="Subtitle">
    <w:name w:val="Subtitle"/>
    <w:basedOn w:val="Normal"/>
    <w:next w:val="Normal"/>
    <w:link w:val="SubtitleChar"/>
    <w:uiPriority w:val="11"/>
    <w:qFormat/>
    <w:rsid w:val="00AF038B"/>
    <w:pPr>
      <w:keepNext/>
      <w:keepLines/>
      <w:spacing w:before="360" w:after="80"/>
    </w:pPr>
    <w:rPr>
      <w:rFonts w:ascii="Georgia" w:eastAsia="Georgia" w:hAnsi="Georgia" w:cs="Georgia"/>
      <w:i/>
      <w:color w:val="666666"/>
      <w:sz w:val="48"/>
      <w:szCs w:val="48"/>
      <w:lang w:eastAsia="en-IE"/>
    </w:rPr>
  </w:style>
  <w:style w:type="character" w:customStyle="1" w:styleId="SubtitleChar">
    <w:name w:val="Subtitle Char"/>
    <w:basedOn w:val="DefaultParagraphFont"/>
    <w:link w:val="Subtitle"/>
    <w:uiPriority w:val="11"/>
    <w:rsid w:val="00AF038B"/>
    <w:rPr>
      <w:rFonts w:ascii="Georgia" w:eastAsia="Georgia" w:hAnsi="Georgia" w:cs="Georgia"/>
      <w:i/>
      <w:color w:val="666666"/>
      <w:sz w:val="48"/>
      <w:szCs w:val="48"/>
      <w:lang w:val="en-GB" w:eastAsia="en-IE"/>
    </w:rPr>
  </w:style>
  <w:style w:type="paragraph" w:styleId="TOC2">
    <w:name w:val="toc 2"/>
    <w:basedOn w:val="Normal"/>
    <w:next w:val="Normal"/>
    <w:autoRedefine/>
    <w:uiPriority w:val="39"/>
    <w:unhideWhenUsed/>
    <w:rsid w:val="00AF038B"/>
    <w:pPr>
      <w:spacing w:after="100"/>
      <w:ind w:left="220"/>
    </w:pPr>
    <w:rPr>
      <w:rFonts w:eastAsia="Calibri" w:cs="Calibri"/>
      <w:szCs w:val="22"/>
      <w:lang w:eastAsia="en-IE"/>
    </w:rPr>
  </w:style>
  <w:style w:type="paragraph" w:styleId="TOC4">
    <w:name w:val="toc 4"/>
    <w:basedOn w:val="Normal"/>
    <w:next w:val="Normal"/>
    <w:autoRedefine/>
    <w:uiPriority w:val="39"/>
    <w:unhideWhenUsed/>
    <w:rsid w:val="00AF038B"/>
    <w:pPr>
      <w:spacing w:after="100"/>
      <w:ind w:left="660"/>
    </w:pPr>
    <w:rPr>
      <w:rFonts w:eastAsia="Calibri" w:cs="Calibri"/>
      <w:szCs w:val="22"/>
      <w:lang w:eastAsia="en-IE"/>
    </w:rPr>
  </w:style>
  <w:style w:type="paragraph" w:styleId="TOC3">
    <w:name w:val="toc 3"/>
    <w:basedOn w:val="Normal"/>
    <w:next w:val="Normal"/>
    <w:autoRedefine/>
    <w:uiPriority w:val="39"/>
    <w:unhideWhenUsed/>
    <w:rsid w:val="00AF038B"/>
    <w:pPr>
      <w:spacing w:after="100"/>
      <w:ind w:left="440"/>
    </w:pPr>
    <w:rPr>
      <w:rFonts w:eastAsia="Calibri" w:cs="Calibri"/>
      <w:szCs w:val="22"/>
      <w:lang w:eastAsia="en-IE"/>
    </w:rPr>
  </w:style>
  <w:style w:type="paragraph" w:customStyle="1" w:styleId="Caption1">
    <w:name w:val="Caption1"/>
    <w:basedOn w:val="Normal"/>
    <w:next w:val="Normal"/>
    <w:uiPriority w:val="35"/>
    <w:unhideWhenUsed/>
    <w:qFormat/>
    <w:rsid w:val="00AF038B"/>
    <w:pPr>
      <w:spacing w:after="200" w:line="240" w:lineRule="auto"/>
    </w:pPr>
    <w:rPr>
      <w:rFonts w:eastAsia="Calibri" w:cs="Calibri"/>
      <w:i/>
      <w:iCs/>
      <w:color w:val="1F497D"/>
      <w:sz w:val="18"/>
      <w:szCs w:val="18"/>
      <w:lang w:eastAsia="en-IE"/>
    </w:rPr>
  </w:style>
  <w:style w:type="character" w:styleId="Strong">
    <w:name w:val="Strong"/>
    <w:basedOn w:val="DefaultParagraphFont"/>
    <w:uiPriority w:val="22"/>
    <w:qFormat/>
    <w:rsid w:val="00AF038B"/>
    <w:rPr>
      <w:b/>
      <w:bCs/>
    </w:rPr>
  </w:style>
  <w:style w:type="character" w:customStyle="1" w:styleId="FollowedHyperlink1">
    <w:name w:val="FollowedHyperlink1"/>
    <w:basedOn w:val="DefaultParagraphFont"/>
    <w:uiPriority w:val="99"/>
    <w:semiHidden/>
    <w:unhideWhenUsed/>
    <w:rsid w:val="00AF038B"/>
    <w:rPr>
      <w:color w:val="800080"/>
      <w:u w:val="single"/>
    </w:rPr>
  </w:style>
  <w:style w:type="character" w:customStyle="1" w:styleId="Mention1">
    <w:name w:val="Mention1"/>
    <w:basedOn w:val="DefaultParagraphFont"/>
    <w:uiPriority w:val="99"/>
    <w:unhideWhenUsed/>
    <w:rsid w:val="00AF038B"/>
    <w:rPr>
      <w:color w:val="2B579A"/>
      <w:shd w:val="clear" w:color="auto" w:fill="E1DFDD"/>
    </w:rPr>
  </w:style>
  <w:style w:type="character" w:customStyle="1" w:styleId="Mention2">
    <w:name w:val="Mention2"/>
    <w:basedOn w:val="DefaultParagraphFont"/>
    <w:uiPriority w:val="99"/>
    <w:unhideWhenUsed/>
    <w:rsid w:val="00AF038B"/>
    <w:rPr>
      <w:color w:val="2B579A"/>
      <w:shd w:val="clear" w:color="auto" w:fill="E1DFDD"/>
    </w:rPr>
  </w:style>
  <w:style w:type="character" w:customStyle="1" w:styleId="Mention3">
    <w:name w:val="Mention3"/>
    <w:basedOn w:val="DefaultParagraphFont"/>
    <w:uiPriority w:val="99"/>
    <w:unhideWhenUsed/>
    <w:rsid w:val="00AF038B"/>
    <w:rPr>
      <w:color w:val="2B579A"/>
      <w:shd w:val="clear" w:color="auto" w:fill="E1DFDD"/>
    </w:rPr>
  </w:style>
  <w:style w:type="paragraph" w:customStyle="1" w:styleId="pf0">
    <w:name w:val="pf0"/>
    <w:basedOn w:val="Normal"/>
    <w:rsid w:val="00AF038B"/>
    <w:pPr>
      <w:spacing w:before="100" w:beforeAutospacing="1" w:after="100" w:afterAutospacing="1" w:line="240" w:lineRule="auto"/>
    </w:pPr>
    <w:rPr>
      <w:rFonts w:ascii="Times New Roman" w:hAnsi="Times New Roman"/>
      <w:sz w:val="24"/>
      <w:lang w:val="en-IE" w:eastAsia="en-IE"/>
    </w:rPr>
  </w:style>
  <w:style w:type="character" w:customStyle="1" w:styleId="cf01">
    <w:name w:val="cf01"/>
    <w:basedOn w:val="DefaultParagraphFont"/>
    <w:rsid w:val="00AF038B"/>
    <w:rPr>
      <w:rFonts w:ascii="Segoe UI" w:hAnsi="Segoe UI" w:cs="Segoe UI" w:hint="default"/>
      <w:i/>
      <w:iCs/>
      <w:sz w:val="18"/>
      <w:szCs w:val="18"/>
    </w:rPr>
  </w:style>
  <w:style w:type="numbering" w:customStyle="1" w:styleId="CurrentList1">
    <w:name w:val="Current List1"/>
    <w:uiPriority w:val="99"/>
    <w:rsid w:val="00AF038B"/>
    <w:pPr>
      <w:numPr>
        <w:numId w:val="37"/>
      </w:numPr>
    </w:pPr>
  </w:style>
  <w:style w:type="character" w:customStyle="1" w:styleId="Heading3Char1">
    <w:name w:val="Heading 3 Char1"/>
    <w:basedOn w:val="DefaultParagraphFont"/>
    <w:uiPriority w:val="9"/>
    <w:semiHidden/>
    <w:rsid w:val="00AF038B"/>
    <w:rPr>
      <w:rFonts w:asciiTheme="majorHAnsi" w:eastAsiaTheme="majorEastAsia" w:hAnsiTheme="majorHAnsi" w:cstheme="majorBidi"/>
      <w:color w:val="1F4D78" w:themeColor="accent1" w:themeShade="7F"/>
      <w:sz w:val="24"/>
      <w:szCs w:val="24"/>
    </w:rPr>
  </w:style>
  <w:style w:type="character" w:styleId="UnresolvedMention">
    <w:name w:val="Unresolved Mention"/>
    <w:basedOn w:val="DefaultParagraphFont"/>
    <w:uiPriority w:val="99"/>
    <w:semiHidden/>
    <w:unhideWhenUsed/>
    <w:rsid w:val="00A34DAE"/>
    <w:rPr>
      <w:color w:val="605E5C"/>
      <w:shd w:val="clear" w:color="auto" w:fill="E1DFDD"/>
    </w:rPr>
  </w:style>
  <w:style w:type="paragraph" w:styleId="TOC5">
    <w:name w:val="toc 5"/>
    <w:basedOn w:val="Normal"/>
    <w:next w:val="Normal"/>
    <w:autoRedefine/>
    <w:uiPriority w:val="39"/>
    <w:unhideWhenUsed/>
    <w:rsid w:val="007D4C59"/>
    <w:pPr>
      <w:spacing w:after="100" w:line="278" w:lineRule="auto"/>
      <w:ind w:left="960"/>
    </w:pPr>
    <w:rPr>
      <w:rFonts w:asciiTheme="minorHAnsi" w:eastAsiaTheme="minorEastAsia" w:hAnsiTheme="minorHAnsi" w:cstheme="minorBidi"/>
      <w:kern w:val="2"/>
      <w:sz w:val="24"/>
      <w:lang w:val="en-IE" w:eastAsia="en-IE"/>
      <w14:ligatures w14:val="standardContextual"/>
    </w:rPr>
  </w:style>
  <w:style w:type="paragraph" w:styleId="TOC6">
    <w:name w:val="toc 6"/>
    <w:basedOn w:val="Normal"/>
    <w:next w:val="Normal"/>
    <w:autoRedefine/>
    <w:uiPriority w:val="39"/>
    <w:unhideWhenUsed/>
    <w:rsid w:val="007D4C59"/>
    <w:pPr>
      <w:spacing w:after="100" w:line="278" w:lineRule="auto"/>
      <w:ind w:left="1200"/>
    </w:pPr>
    <w:rPr>
      <w:rFonts w:asciiTheme="minorHAnsi" w:eastAsiaTheme="minorEastAsia" w:hAnsiTheme="minorHAnsi" w:cstheme="minorBidi"/>
      <w:kern w:val="2"/>
      <w:sz w:val="24"/>
      <w:lang w:val="en-IE" w:eastAsia="en-IE"/>
      <w14:ligatures w14:val="standardContextual"/>
    </w:rPr>
  </w:style>
  <w:style w:type="paragraph" w:styleId="TOC7">
    <w:name w:val="toc 7"/>
    <w:basedOn w:val="Normal"/>
    <w:next w:val="Normal"/>
    <w:autoRedefine/>
    <w:uiPriority w:val="39"/>
    <w:unhideWhenUsed/>
    <w:rsid w:val="007D4C59"/>
    <w:pPr>
      <w:spacing w:after="100" w:line="278" w:lineRule="auto"/>
      <w:ind w:left="1440"/>
    </w:pPr>
    <w:rPr>
      <w:rFonts w:asciiTheme="minorHAnsi" w:eastAsiaTheme="minorEastAsia" w:hAnsiTheme="minorHAnsi" w:cstheme="minorBidi"/>
      <w:kern w:val="2"/>
      <w:sz w:val="24"/>
      <w:lang w:val="en-IE" w:eastAsia="en-IE"/>
      <w14:ligatures w14:val="standardContextual"/>
    </w:rPr>
  </w:style>
  <w:style w:type="paragraph" w:styleId="TOC8">
    <w:name w:val="toc 8"/>
    <w:basedOn w:val="Normal"/>
    <w:next w:val="Normal"/>
    <w:autoRedefine/>
    <w:uiPriority w:val="39"/>
    <w:unhideWhenUsed/>
    <w:rsid w:val="007D4C59"/>
    <w:pPr>
      <w:spacing w:after="100" w:line="278" w:lineRule="auto"/>
      <w:ind w:left="1680"/>
    </w:pPr>
    <w:rPr>
      <w:rFonts w:asciiTheme="minorHAnsi" w:eastAsiaTheme="minorEastAsia" w:hAnsiTheme="minorHAnsi" w:cstheme="minorBidi"/>
      <w:kern w:val="2"/>
      <w:sz w:val="24"/>
      <w:lang w:val="en-IE" w:eastAsia="en-IE"/>
      <w14:ligatures w14:val="standardContextual"/>
    </w:rPr>
  </w:style>
  <w:style w:type="paragraph" w:styleId="TOC9">
    <w:name w:val="toc 9"/>
    <w:basedOn w:val="Normal"/>
    <w:next w:val="Normal"/>
    <w:autoRedefine/>
    <w:uiPriority w:val="39"/>
    <w:unhideWhenUsed/>
    <w:rsid w:val="007D4C59"/>
    <w:pPr>
      <w:spacing w:after="100" w:line="278" w:lineRule="auto"/>
      <w:ind w:left="1920"/>
    </w:pPr>
    <w:rPr>
      <w:rFonts w:asciiTheme="minorHAnsi" w:eastAsiaTheme="minorEastAsia" w:hAnsiTheme="minorHAnsi" w:cstheme="minorBidi"/>
      <w:kern w:val="2"/>
      <w:sz w:val="24"/>
      <w:lang w:val="en-IE" w:eastAsia="en-IE"/>
      <w14:ligatures w14:val="standardContextua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3018602">
      <w:bodyDiv w:val="1"/>
      <w:marLeft w:val="0"/>
      <w:marRight w:val="0"/>
      <w:marTop w:val="0"/>
      <w:marBottom w:val="0"/>
      <w:divBdr>
        <w:top w:val="none" w:sz="0" w:space="0" w:color="auto"/>
        <w:left w:val="none" w:sz="0" w:space="0" w:color="auto"/>
        <w:bottom w:val="none" w:sz="0" w:space="0" w:color="auto"/>
        <w:right w:val="none" w:sz="0" w:space="0" w:color="auto"/>
      </w:divBdr>
    </w:div>
    <w:div w:id="87510655">
      <w:bodyDiv w:val="1"/>
      <w:marLeft w:val="0"/>
      <w:marRight w:val="0"/>
      <w:marTop w:val="0"/>
      <w:marBottom w:val="0"/>
      <w:divBdr>
        <w:top w:val="none" w:sz="0" w:space="0" w:color="auto"/>
        <w:left w:val="none" w:sz="0" w:space="0" w:color="auto"/>
        <w:bottom w:val="none" w:sz="0" w:space="0" w:color="auto"/>
        <w:right w:val="none" w:sz="0" w:space="0" w:color="auto"/>
      </w:divBdr>
    </w:div>
    <w:div w:id="106432721">
      <w:bodyDiv w:val="1"/>
      <w:marLeft w:val="0"/>
      <w:marRight w:val="0"/>
      <w:marTop w:val="0"/>
      <w:marBottom w:val="0"/>
      <w:divBdr>
        <w:top w:val="none" w:sz="0" w:space="0" w:color="auto"/>
        <w:left w:val="none" w:sz="0" w:space="0" w:color="auto"/>
        <w:bottom w:val="none" w:sz="0" w:space="0" w:color="auto"/>
        <w:right w:val="none" w:sz="0" w:space="0" w:color="auto"/>
      </w:divBdr>
    </w:div>
    <w:div w:id="116533729">
      <w:bodyDiv w:val="1"/>
      <w:marLeft w:val="0"/>
      <w:marRight w:val="0"/>
      <w:marTop w:val="0"/>
      <w:marBottom w:val="0"/>
      <w:divBdr>
        <w:top w:val="none" w:sz="0" w:space="0" w:color="auto"/>
        <w:left w:val="none" w:sz="0" w:space="0" w:color="auto"/>
        <w:bottom w:val="none" w:sz="0" w:space="0" w:color="auto"/>
        <w:right w:val="none" w:sz="0" w:space="0" w:color="auto"/>
      </w:divBdr>
    </w:div>
    <w:div w:id="186799981">
      <w:bodyDiv w:val="1"/>
      <w:marLeft w:val="0"/>
      <w:marRight w:val="0"/>
      <w:marTop w:val="0"/>
      <w:marBottom w:val="0"/>
      <w:divBdr>
        <w:top w:val="none" w:sz="0" w:space="0" w:color="auto"/>
        <w:left w:val="none" w:sz="0" w:space="0" w:color="auto"/>
        <w:bottom w:val="none" w:sz="0" w:space="0" w:color="auto"/>
        <w:right w:val="none" w:sz="0" w:space="0" w:color="auto"/>
      </w:divBdr>
    </w:div>
    <w:div w:id="190728421">
      <w:bodyDiv w:val="1"/>
      <w:marLeft w:val="0"/>
      <w:marRight w:val="0"/>
      <w:marTop w:val="0"/>
      <w:marBottom w:val="0"/>
      <w:divBdr>
        <w:top w:val="none" w:sz="0" w:space="0" w:color="auto"/>
        <w:left w:val="none" w:sz="0" w:space="0" w:color="auto"/>
        <w:bottom w:val="none" w:sz="0" w:space="0" w:color="auto"/>
        <w:right w:val="none" w:sz="0" w:space="0" w:color="auto"/>
      </w:divBdr>
    </w:div>
    <w:div w:id="191846030">
      <w:bodyDiv w:val="1"/>
      <w:marLeft w:val="0"/>
      <w:marRight w:val="0"/>
      <w:marTop w:val="0"/>
      <w:marBottom w:val="0"/>
      <w:divBdr>
        <w:top w:val="none" w:sz="0" w:space="0" w:color="auto"/>
        <w:left w:val="none" w:sz="0" w:space="0" w:color="auto"/>
        <w:bottom w:val="none" w:sz="0" w:space="0" w:color="auto"/>
        <w:right w:val="none" w:sz="0" w:space="0" w:color="auto"/>
      </w:divBdr>
    </w:div>
    <w:div w:id="256640240">
      <w:bodyDiv w:val="1"/>
      <w:marLeft w:val="0"/>
      <w:marRight w:val="0"/>
      <w:marTop w:val="0"/>
      <w:marBottom w:val="0"/>
      <w:divBdr>
        <w:top w:val="none" w:sz="0" w:space="0" w:color="auto"/>
        <w:left w:val="none" w:sz="0" w:space="0" w:color="auto"/>
        <w:bottom w:val="none" w:sz="0" w:space="0" w:color="auto"/>
        <w:right w:val="none" w:sz="0" w:space="0" w:color="auto"/>
      </w:divBdr>
    </w:div>
    <w:div w:id="268049257">
      <w:bodyDiv w:val="1"/>
      <w:marLeft w:val="0"/>
      <w:marRight w:val="0"/>
      <w:marTop w:val="0"/>
      <w:marBottom w:val="0"/>
      <w:divBdr>
        <w:top w:val="none" w:sz="0" w:space="0" w:color="auto"/>
        <w:left w:val="none" w:sz="0" w:space="0" w:color="auto"/>
        <w:bottom w:val="none" w:sz="0" w:space="0" w:color="auto"/>
        <w:right w:val="none" w:sz="0" w:space="0" w:color="auto"/>
      </w:divBdr>
    </w:div>
    <w:div w:id="300883895">
      <w:bodyDiv w:val="1"/>
      <w:marLeft w:val="0"/>
      <w:marRight w:val="0"/>
      <w:marTop w:val="0"/>
      <w:marBottom w:val="0"/>
      <w:divBdr>
        <w:top w:val="none" w:sz="0" w:space="0" w:color="auto"/>
        <w:left w:val="none" w:sz="0" w:space="0" w:color="auto"/>
        <w:bottom w:val="none" w:sz="0" w:space="0" w:color="auto"/>
        <w:right w:val="none" w:sz="0" w:space="0" w:color="auto"/>
      </w:divBdr>
    </w:div>
    <w:div w:id="340160761">
      <w:bodyDiv w:val="1"/>
      <w:marLeft w:val="0"/>
      <w:marRight w:val="0"/>
      <w:marTop w:val="0"/>
      <w:marBottom w:val="0"/>
      <w:divBdr>
        <w:top w:val="none" w:sz="0" w:space="0" w:color="auto"/>
        <w:left w:val="none" w:sz="0" w:space="0" w:color="auto"/>
        <w:bottom w:val="none" w:sz="0" w:space="0" w:color="auto"/>
        <w:right w:val="none" w:sz="0" w:space="0" w:color="auto"/>
      </w:divBdr>
    </w:div>
    <w:div w:id="399987810">
      <w:bodyDiv w:val="1"/>
      <w:marLeft w:val="0"/>
      <w:marRight w:val="0"/>
      <w:marTop w:val="0"/>
      <w:marBottom w:val="0"/>
      <w:divBdr>
        <w:top w:val="none" w:sz="0" w:space="0" w:color="auto"/>
        <w:left w:val="none" w:sz="0" w:space="0" w:color="auto"/>
        <w:bottom w:val="none" w:sz="0" w:space="0" w:color="auto"/>
        <w:right w:val="none" w:sz="0" w:space="0" w:color="auto"/>
      </w:divBdr>
    </w:div>
    <w:div w:id="448478073">
      <w:bodyDiv w:val="1"/>
      <w:marLeft w:val="0"/>
      <w:marRight w:val="0"/>
      <w:marTop w:val="0"/>
      <w:marBottom w:val="0"/>
      <w:divBdr>
        <w:top w:val="none" w:sz="0" w:space="0" w:color="auto"/>
        <w:left w:val="none" w:sz="0" w:space="0" w:color="auto"/>
        <w:bottom w:val="none" w:sz="0" w:space="0" w:color="auto"/>
        <w:right w:val="none" w:sz="0" w:space="0" w:color="auto"/>
      </w:divBdr>
    </w:div>
    <w:div w:id="493649365">
      <w:bodyDiv w:val="1"/>
      <w:marLeft w:val="0"/>
      <w:marRight w:val="0"/>
      <w:marTop w:val="0"/>
      <w:marBottom w:val="0"/>
      <w:divBdr>
        <w:top w:val="none" w:sz="0" w:space="0" w:color="auto"/>
        <w:left w:val="none" w:sz="0" w:space="0" w:color="auto"/>
        <w:bottom w:val="none" w:sz="0" w:space="0" w:color="auto"/>
        <w:right w:val="none" w:sz="0" w:space="0" w:color="auto"/>
      </w:divBdr>
    </w:div>
    <w:div w:id="609825812">
      <w:bodyDiv w:val="1"/>
      <w:marLeft w:val="0"/>
      <w:marRight w:val="0"/>
      <w:marTop w:val="0"/>
      <w:marBottom w:val="0"/>
      <w:divBdr>
        <w:top w:val="none" w:sz="0" w:space="0" w:color="auto"/>
        <w:left w:val="none" w:sz="0" w:space="0" w:color="auto"/>
        <w:bottom w:val="none" w:sz="0" w:space="0" w:color="auto"/>
        <w:right w:val="none" w:sz="0" w:space="0" w:color="auto"/>
      </w:divBdr>
    </w:div>
    <w:div w:id="624123459">
      <w:bodyDiv w:val="1"/>
      <w:marLeft w:val="0"/>
      <w:marRight w:val="0"/>
      <w:marTop w:val="0"/>
      <w:marBottom w:val="0"/>
      <w:divBdr>
        <w:top w:val="none" w:sz="0" w:space="0" w:color="auto"/>
        <w:left w:val="none" w:sz="0" w:space="0" w:color="auto"/>
        <w:bottom w:val="none" w:sz="0" w:space="0" w:color="auto"/>
        <w:right w:val="none" w:sz="0" w:space="0" w:color="auto"/>
      </w:divBdr>
    </w:div>
    <w:div w:id="675310664">
      <w:bodyDiv w:val="1"/>
      <w:marLeft w:val="0"/>
      <w:marRight w:val="0"/>
      <w:marTop w:val="0"/>
      <w:marBottom w:val="0"/>
      <w:divBdr>
        <w:top w:val="none" w:sz="0" w:space="0" w:color="auto"/>
        <w:left w:val="none" w:sz="0" w:space="0" w:color="auto"/>
        <w:bottom w:val="none" w:sz="0" w:space="0" w:color="auto"/>
        <w:right w:val="none" w:sz="0" w:space="0" w:color="auto"/>
      </w:divBdr>
    </w:div>
    <w:div w:id="760102056">
      <w:bodyDiv w:val="1"/>
      <w:marLeft w:val="0"/>
      <w:marRight w:val="0"/>
      <w:marTop w:val="0"/>
      <w:marBottom w:val="0"/>
      <w:divBdr>
        <w:top w:val="none" w:sz="0" w:space="0" w:color="auto"/>
        <w:left w:val="none" w:sz="0" w:space="0" w:color="auto"/>
        <w:bottom w:val="none" w:sz="0" w:space="0" w:color="auto"/>
        <w:right w:val="none" w:sz="0" w:space="0" w:color="auto"/>
      </w:divBdr>
    </w:div>
    <w:div w:id="846284109">
      <w:bodyDiv w:val="1"/>
      <w:marLeft w:val="0"/>
      <w:marRight w:val="0"/>
      <w:marTop w:val="0"/>
      <w:marBottom w:val="0"/>
      <w:divBdr>
        <w:top w:val="none" w:sz="0" w:space="0" w:color="auto"/>
        <w:left w:val="none" w:sz="0" w:space="0" w:color="auto"/>
        <w:bottom w:val="none" w:sz="0" w:space="0" w:color="auto"/>
        <w:right w:val="none" w:sz="0" w:space="0" w:color="auto"/>
      </w:divBdr>
    </w:div>
    <w:div w:id="919681803">
      <w:bodyDiv w:val="1"/>
      <w:marLeft w:val="0"/>
      <w:marRight w:val="0"/>
      <w:marTop w:val="0"/>
      <w:marBottom w:val="0"/>
      <w:divBdr>
        <w:top w:val="none" w:sz="0" w:space="0" w:color="auto"/>
        <w:left w:val="none" w:sz="0" w:space="0" w:color="auto"/>
        <w:bottom w:val="none" w:sz="0" w:space="0" w:color="auto"/>
        <w:right w:val="none" w:sz="0" w:space="0" w:color="auto"/>
      </w:divBdr>
    </w:div>
    <w:div w:id="1020354886">
      <w:bodyDiv w:val="1"/>
      <w:marLeft w:val="0"/>
      <w:marRight w:val="0"/>
      <w:marTop w:val="0"/>
      <w:marBottom w:val="0"/>
      <w:divBdr>
        <w:top w:val="none" w:sz="0" w:space="0" w:color="auto"/>
        <w:left w:val="none" w:sz="0" w:space="0" w:color="auto"/>
        <w:bottom w:val="none" w:sz="0" w:space="0" w:color="auto"/>
        <w:right w:val="none" w:sz="0" w:space="0" w:color="auto"/>
      </w:divBdr>
    </w:div>
    <w:div w:id="1130048481">
      <w:bodyDiv w:val="1"/>
      <w:marLeft w:val="0"/>
      <w:marRight w:val="0"/>
      <w:marTop w:val="0"/>
      <w:marBottom w:val="0"/>
      <w:divBdr>
        <w:top w:val="none" w:sz="0" w:space="0" w:color="auto"/>
        <w:left w:val="none" w:sz="0" w:space="0" w:color="auto"/>
        <w:bottom w:val="none" w:sz="0" w:space="0" w:color="auto"/>
        <w:right w:val="none" w:sz="0" w:space="0" w:color="auto"/>
      </w:divBdr>
    </w:div>
    <w:div w:id="1192495145">
      <w:bodyDiv w:val="1"/>
      <w:marLeft w:val="0"/>
      <w:marRight w:val="0"/>
      <w:marTop w:val="0"/>
      <w:marBottom w:val="0"/>
      <w:divBdr>
        <w:top w:val="none" w:sz="0" w:space="0" w:color="auto"/>
        <w:left w:val="none" w:sz="0" w:space="0" w:color="auto"/>
        <w:bottom w:val="none" w:sz="0" w:space="0" w:color="auto"/>
        <w:right w:val="none" w:sz="0" w:space="0" w:color="auto"/>
      </w:divBdr>
    </w:div>
    <w:div w:id="1235552966">
      <w:bodyDiv w:val="1"/>
      <w:marLeft w:val="0"/>
      <w:marRight w:val="0"/>
      <w:marTop w:val="0"/>
      <w:marBottom w:val="0"/>
      <w:divBdr>
        <w:top w:val="none" w:sz="0" w:space="0" w:color="auto"/>
        <w:left w:val="none" w:sz="0" w:space="0" w:color="auto"/>
        <w:bottom w:val="none" w:sz="0" w:space="0" w:color="auto"/>
        <w:right w:val="none" w:sz="0" w:space="0" w:color="auto"/>
      </w:divBdr>
    </w:div>
    <w:div w:id="1243100552">
      <w:bodyDiv w:val="1"/>
      <w:marLeft w:val="0"/>
      <w:marRight w:val="0"/>
      <w:marTop w:val="0"/>
      <w:marBottom w:val="0"/>
      <w:divBdr>
        <w:top w:val="none" w:sz="0" w:space="0" w:color="auto"/>
        <w:left w:val="none" w:sz="0" w:space="0" w:color="auto"/>
        <w:bottom w:val="none" w:sz="0" w:space="0" w:color="auto"/>
        <w:right w:val="none" w:sz="0" w:space="0" w:color="auto"/>
      </w:divBdr>
    </w:div>
    <w:div w:id="1252424731">
      <w:bodyDiv w:val="1"/>
      <w:marLeft w:val="0"/>
      <w:marRight w:val="0"/>
      <w:marTop w:val="0"/>
      <w:marBottom w:val="0"/>
      <w:divBdr>
        <w:top w:val="none" w:sz="0" w:space="0" w:color="auto"/>
        <w:left w:val="none" w:sz="0" w:space="0" w:color="auto"/>
        <w:bottom w:val="none" w:sz="0" w:space="0" w:color="auto"/>
        <w:right w:val="none" w:sz="0" w:space="0" w:color="auto"/>
      </w:divBdr>
    </w:div>
    <w:div w:id="1277953591">
      <w:bodyDiv w:val="1"/>
      <w:marLeft w:val="0"/>
      <w:marRight w:val="0"/>
      <w:marTop w:val="0"/>
      <w:marBottom w:val="0"/>
      <w:divBdr>
        <w:top w:val="none" w:sz="0" w:space="0" w:color="auto"/>
        <w:left w:val="none" w:sz="0" w:space="0" w:color="auto"/>
        <w:bottom w:val="none" w:sz="0" w:space="0" w:color="auto"/>
        <w:right w:val="none" w:sz="0" w:space="0" w:color="auto"/>
      </w:divBdr>
    </w:div>
    <w:div w:id="1283028677">
      <w:bodyDiv w:val="1"/>
      <w:marLeft w:val="0"/>
      <w:marRight w:val="0"/>
      <w:marTop w:val="0"/>
      <w:marBottom w:val="0"/>
      <w:divBdr>
        <w:top w:val="none" w:sz="0" w:space="0" w:color="auto"/>
        <w:left w:val="none" w:sz="0" w:space="0" w:color="auto"/>
        <w:bottom w:val="none" w:sz="0" w:space="0" w:color="auto"/>
        <w:right w:val="none" w:sz="0" w:space="0" w:color="auto"/>
      </w:divBdr>
    </w:div>
    <w:div w:id="1285960291">
      <w:bodyDiv w:val="1"/>
      <w:marLeft w:val="0"/>
      <w:marRight w:val="0"/>
      <w:marTop w:val="0"/>
      <w:marBottom w:val="0"/>
      <w:divBdr>
        <w:top w:val="none" w:sz="0" w:space="0" w:color="auto"/>
        <w:left w:val="none" w:sz="0" w:space="0" w:color="auto"/>
        <w:bottom w:val="none" w:sz="0" w:space="0" w:color="auto"/>
        <w:right w:val="none" w:sz="0" w:space="0" w:color="auto"/>
      </w:divBdr>
    </w:div>
    <w:div w:id="1288002652">
      <w:bodyDiv w:val="1"/>
      <w:marLeft w:val="0"/>
      <w:marRight w:val="0"/>
      <w:marTop w:val="0"/>
      <w:marBottom w:val="0"/>
      <w:divBdr>
        <w:top w:val="none" w:sz="0" w:space="0" w:color="auto"/>
        <w:left w:val="none" w:sz="0" w:space="0" w:color="auto"/>
        <w:bottom w:val="none" w:sz="0" w:space="0" w:color="auto"/>
        <w:right w:val="none" w:sz="0" w:space="0" w:color="auto"/>
      </w:divBdr>
    </w:div>
    <w:div w:id="1322391161">
      <w:bodyDiv w:val="1"/>
      <w:marLeft w:val="0"/>
      <w:marRight w:val="0"/>
      <w:marTop w:val="0"/>
      <w:marBottom w:val="0"/>
      <w:divBdr>
        <w:top w:val="none" w:sz="0" w:space="0" w:color="auto"/>
        <w:left w:val="none" w:sz="0" w:space="0" w:color="auto"/>
        <w:bottom w:val="none" w:sz="0" w:space="0" w:color="auto"/>
        <w:right w:val="none" w:sz="0" w:space="0" w:color="auto"/>
      </w:divBdr>
    </w:div>
    <w:div w:id="1413313933">
      <w:bodyDiv w:val="1"/>
      <w:marLeft w:val="0"/>
      <w:marRight w:val="0"/>
      <w:marTop w:val="0"/>
      <w:marBottom w:val="0"/>
      <w:divBdr>
        <w:top w:val="none" w:sz="0" w:space="0" w:color="auto"/>
        <w:left w:val="none" w:sz="0" w:space="0" w:color="auto"/>
        <w:bottom w:val="none" w:sz="0" w:space="0" w:color="auto"/>
        <w:right w:val="none" w:sz="0" w:space="0" w:color="auto"/>
      </w:divBdr>
    </w:div>
    <w:div w:id="1424719546">
      <w:bodyDiv w:val="1"/>
      <w:marLeft w:val="0"/>
      <w:marRight w:val="0"/>
      <w:marTop w:val="0"/>
      <w:marBottom w:val="0"/>
      <w:divBdr>
        <w:top w:val="none" w:sz="0" w:space="0" w:color="auto"/>
        <w:left w:val="none" w:sz="0" w:space="0" w:color="auto"/>
        <w:bottom w:val="none" w:sz="0" w:space="0" w:color="auto"/>
        <w:right w:val="none" w:sz="0" w:space="0" w:color="auto"/>
      </w:divBdr>
    </w:div>
    <w:div w:id="1439107518">
      <w:bodyDiv w:val="1"/>
      <w:marLeft w:val="0"/>
      <w:marRight w:val="0"/>
      <w:marTop w:val="0"/>
      <w:marBottom w:val="0"/>
      <w:divBdr>
        <w:top w:val="none" w:sz="0" w:space="0" w:color="auto"/>
        <w:left w:val="none" w:sz="0" w:space="0" w:color="auto"/>
        <w:bottom w:val="none" w:sz="0" w:space="0" w:color="auto"/>
        <w:right w:val="none" w:sz="0" w:space="0" w:color="auto"/>
      </w:divBdr>
    </w:div>
    <w:div w:id="1448115082">
      <w:bodyDiv w:val="1"/>
      <w:marLeft w:val="0"/>
      <w:marRight w:val="0"/>
      <w:marTop w:val="0"/>
      <w:marBottom w:val="0"/>
      <w:divBdr>
        <w:top w:val="none" w:sz="0" w:space="0" w:color="auto"/>
        <w:left w:val="none" w:sz="0" w:space="0" w:color="auto"/>
        <w:bottom w:val="none" w:sz="0" w:space="0" w:color="auto"/>
        <w:right w:val="none" w:sz="0" w:space="0" w:color="auto"/>
      </w:divBdr>
    </w:div>
    <w:div w:id="1473794565">
      <w:bodyDiv w:val="1"/>
      <w:marLeft w:val="0"/>
      <w:marRight w:val="0"/>
      <w:marTop w:val="0"/>
      <w:marBottom w:val="0"/>
      <w:divBdr>
        <w:top w:val="none" w:sz="0" w:space="0" w:color="auto"/>
        <w:left w:val="none" w:sz="0" w:space="0" w:color="auto"/>
        <w:bottom w:val="none" w:sz="0" w:space="0" w:color="auto"/>
        <w:right w:val="none" w:sz="0" w:space="0" w:color="auto"/>
      </w:divBdr>
    </w:div>
    <w:div w:id="1500929902">
      <w:bodyDiv w:val="1"/>
      <w:marLeft w:val="0"/>
      <w:marRight w:val="0"/>
      <w:marTop w:val="0"/>
      <w:marBottom w:val="0"/>
      <w:divBdr>
        <w:top w:val="none" w:sz="0" w:space="0" w:color="auto"/>
        <w:left w:val="none" w:sz="0" w:space="0" w:color="auto"/>
        <w:bottom w:val="none" w:sz="0" w:space="0" w:color="auto"/>
        <w:right w:val="none" w:sz="0" w:space="0" w:color="auto"/>
      </w:divBdr>
    </w:div>
    <w:div w:id="1515731159">
      <w:bodyDiv w:val="1"/>
      <w:marLeft w:val="0"/>
      <w:marRight w:val="0"/>
      <w:marTop w:val="0"/>
      <w:marBottom w:val="0"/>
      <w:divBdr>
        <w:top w:val="none" w:sz="0" w:space="0" w:color="auto"/>
        <w:left w:val="none" w:sz="0" w:space="0" w:color="auto"/>
        <w:bottom w:val="none" w:sz="0" w:space="0" w:color="auto"/>
        <w:right w:val="none" w:sz="0" w:space="0" w:color="auto"/>
      </w:divBdr>
    </w:div>
    <w:div w:id="1564945498">
      <w:bodyDiv w:val="1"/>
      <w:marLeft w:val="0"/>
      <w:marRight w:val="0"/>
      <w:marTop w:val="0"/>
      <w:marBottom w:val="0"/>
      <w:divBdr>
        <w:top w:val="none" w:sz="0" w:space="0" w:color="auto"/>
        <w:left w:val="none" w:sz="0" w:space="0" w:color="auto"/>
        <w:bottom w:val="none" w:sz="0" w:space="0" w:color="auto"/>
        <w:right w:val="none" w:sz="0" w:space="0" w:color="auto"/>
      </w:divBdr>
    </w:div>
    <w:div w:id="1598324466">
      <w:bodyDiv w:val="1"/>
      <w:marLeft w:val="0"/>
      <w:marRight w:val="0"/>
      <w:marTop w:val="0"/>
      <w:marBottom w:val="0"/>
      <w:divBdr>
        <w:top w:val="none" w:sz="0" w:space="0" w:color="auto"/>
        <w:left w:val="none" w:sz="0" w:space="0" w:color="auto"/>
        <w:bottom w:val="none" w:sz="0" w:space="0" w:color="auto"/>
        <w:right w:val="none" w:sz="0" w:space="0" w:color="auto"/>
      </w:divBdr>
    </w:div>
    <w:div w:id="1766993876">
      <w:bodyDiv w:val="1"/>
      <w:marLeft w:val="0"/>
      <w:marRight w:val="0"/>
      <w:marTop w:val="0"/>
      <w:marBottom w:val="0"/>
      <w:divBdr>
        <w:top w:val="none" w:sz="0" w:space="0" w:color="auto"/>
        <w:left w:val="none" w:sz="0" w:space="0" w:color="auto"/>
        <w:bottom w:val="none" w:sz="0" w:space="0" w:color="auto"/>
        <w:right w:val="none" w:sz="0" w:space="0" w:color="auto"/>
      </w:divBdr>
    </w:div>
    <w:div w:id="1836065454">
      <w:bodyDiv w:val="1"/>
      <w:marLeft w:val="0"/>
      <w:marRight w:val="0"/>
      <w:marTop w:val="0"/>
      <w:marBottom w:val="0"/>
      <w:divBdr>
        <w:top w:val="none" w:sz="0" w:space="0" w:color="auto"/>
        <w:left w:val="none" w:sz="0" w:space="0" w:color="auto"/>
        <w:bottom w:val="none" w:sz="0" w:space="0" w:color="auto"/>
        <w:right w:val="none" w:sz="0" w:space="0" w:color="auto"/>
      </w:divBdr>
    </w:div>
    <w:div w:id="1846627648">
      <w:bodyDiv w:val="1"/>
      <w:marLeft w:val="0"/>
      <w:marRight w:val="0"/>
      <w:marTop w:val="0"/>
      <w:marBottom w:val="0"/>
      <w:divBdr>
        <w:top w:val="none" w:sz="0" w:space="0" w:color="auto"/>
        <w:left w:val="none" w:sz="0" w:space="0" w:color="auto"/>
        <w:bottom w:val="none" w:sz="0" w:space="0" w:color="auto"/>
        <w:right w:val="none" w:sz="0" w:space="0" w:color="auto"/>
      </w:divBdr>
    </w:div>
    <w:div w:id="1854109512">
      <w:bodyDiv w:val="1"/>
      <w:marLeft w:val="0"/>
      <w:marRight w:val="0"/>
      <w:marTop w:val="0"/>
      <w:marBottom w:val="0"/>
      <w:divBdr>
        <w:top w:val="none" w:sz="0" w:space="0" w:color="auto"/>
        <w:left w:val="none" w:sz="0" w:space="0" w:color="auto"/>
        <w:bottom w:val="none" w:sz="0" w:space="0" w:color="auto"/>
        <w:right w:val="none" w:sz="0" w:space="0" w:color="auto"/>
      </w:divBdr>
    </w:div>
    <w:div w:id="1856118193">
      <w:bodyDiv w:val="1"/>
      <w:marLeft w:val="0"/>
      <w:marRight w:val="0"/>
      <w:marTop w:val="0"/>
      <w:marBottom w:val="0"/>
      <w:divBdr>
        <w:top w:val="none" w:sz="0" w:space="0" w:color="auto"/>
        <w:left w:val="none" w:sz="0" w:space="0" w:color="auto"/>
        <w:bottom w:val="none" w:sz="0" w:space="0" w:color="auto"/>
        <w:right w:val="none" w:sz="0" w:space="0" w:color="auto"/>
      </w:divBdr>
    </w:div>
    <w:div w:id="1901477639">
      <w:bodyDiv w:val="1"/>
      <w:marLeft w:val="0"/>
      <w:marRight w:val="0"/>
      <w:marTop w:val="0"/>
      <w:marBottom w:val="0"/>
      <w:divBdr>
        <w:top w:val="none" w:sz="0" w:space="0" w:color="auto"/>
        <w:left w:val="none" w:sz="0" w:space="0" w:color="auto"/>
        <w:bottom w:val="none" w:sz="0" w:space="0" w:color="auto"/>
        <w:right w:val="none" w:sz="0" w:space="0" w:color="auto"/>
      </w:divBdr>
    </w:div>
    <w:div w:id="1953973338">
      <w:bodyDiv w:val="1"/>
      <w:marLeft w:val="0"/>
      <w:marRight w:val="0"/>
      <w:marTop w:val="0"/>
      <w:marBottom w:val="0"/>
      <w:divBdr>
        <w:top w:val="none" w:sz="0" w:space="0" w:color="auto"/>
        <w:left w:val="none" w:sz="0" w:space="0" w:color="auto"/>
        <w:bottom w:val="none" w:sz="0" w:space="0" w:color="auto"/>
        <w:right w:val="none" w:sz="0" w:space="0" w:color="auto"/>
      </w:divBdr>
    </w:div>
    <w:div w:id="1988589035">
      <w:bodyDiv w:val="1"/>
      <w:marLeft w:val="0"/>
      <w:marRight w:val="0"/>
      <w:marTop w:val="0"/>
      <w:marBottom w:val="0"/>
      <w:divBdr>
        <w:top w:val="none" w:sz="0" w:space="0" w:color="auto"/>
        <w:left w:val="none" w:sz="0" w:space="0" w:color="auto"/>
        <w:bottom w:val="none" w:sz="0" w:space="0" w:color="auto"/>
        <w:right w:val="none" w:sz="0" w:space="0" w:color="auto"/>
      </w:divBdr>
    </w:div>
    <w:div w:id="2032953809">
      <w:bodyDiv w:val="1"/>
      <w:marLeft w:val="0"/>
      <w:marRight w:val="0"/>
      <w:marTop w:val="0"/>
      <w:marBottom w:val="0"/>
      <w:divBdr>
        <w:top w:val="none" w:sz="0" w:space="0" w:color="auto"/>
        <w:left w:val="none" w:sz="0" w:space="0" w:color="auto"/>
        <w:bottom w:val="none" w:sz="0" w:space="0" w:color="auto"/>
        <w:right w:val="none" w:sz="0" w:space="0" w:color="auto"/>
      </w:divBdr>
    </w:div>
    <w:div w:id="213228050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1.jpeg"/><Relationship Id="rId18" Type="http://schemas.openxmlformats.org/officeDocument/2006/relationships/footer" Target="footer2.xml"/><Relationship Id="rId26" Type="http://schemas.openxmlformats.org/officeDocument/2006/relationships/hyperlink" Target="https://assets.gov.ie/static/documents/DoE_SM_school_guidance_v02_250425.pdf" TargetMode="External"/><Relationship Id="rId39" Type="http://schemas.openxmlformats.org/officeDocument/2006/relationships/hyperlink" Target="http://www.mywaste.ie" TargetMode="External"/><Relationship Id="rId21" Type="http://schemas.openxmlformats.org/officeDocument/2006/relationships/hyperlink" Target="http://www.etenders.gov.ie" TargetMode="External"/><Relationship Id="rId34"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42" Type="http://schemas.openxmlformats.org/officeDocument/2006/relationships/hyperlink" Target="https://assets.gov.ie/static/documents/nutrition-standards-for-hot-school-meals.pdf" TargetMode="External"/><Relationship Id="rId47" Type="http://schemas.openxmlformats.org/officeDocument/2006/relationships/hyperlink" Target="https://revisedacts.lawreform.ie/eli/1996/act/10/revised/en/html" TargetMode="External"/><Relationship Id="rId50" Type="http://schemas.openxmlformats.org/officeDocument/2006/relationships/hyperlink" Target="http://www.tusla.ie/children-first/children-first-e-learning-programme/" TargetMode="External"/><Relationship Id="rId55" Type="http://schemas.openxmlformats.org/officeDocument/2006/relationships/hyperlink" Target="https://assets.gov.ie/static/documents/DoE_SM_school_guidance_v02_250425.pdf" TargetMode="External"/><Relationship Id="rId63" Type="http://schemas.openxmlformats.org/officeDocument/2006/relationships/hyperlink" Target="https://assets.gov.ie/static/documents/DoE_SM_school_guidance_v02_250425.pdf" TargetMode="External"/><Relationship Id="rId68" Type="http://schemas.openxmlformats.org/officeDocument/2006/relationships/hyperlink" Target="http://www.FSAI.ie" TargetMode="External"/><Relationship Id="rId7" Type="http://schemas.openxmlformats.org/officeDocument/2006/relationships/numbering" Target="numbering.xml"/><Relationship Id="rId71"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yperlink" Target="https://www.etenders.gov.ie/epps/home.do" TargetMode="External"/><Relationship Id="rId29" Type="http://schemas.openxmlformats.org/officeDocument/2006/relationships/hyperlink" Target="https://assets.gov.ie/static/documents/DoE_SM_school_guidance_v02_250425.pdf" TargetMode="External"/><Relationship Id="rId11" Type="http://schemas.openxmlformats.org/officeDocument/2006/relationships/footnotes" Target="footnotes.xml"/><Relationship Id="rId24" Type="http://schemas.openxmlformats.org/officeDocument/2006/relationships/hyperlink" Target="http://www.revenue.ie" TargetMode="External"/><Relationship Id="rId32" Type="http://schemas.openxmlformats.org/officeDocument/2006/relationships/hyperlink" Target="https://assets.gov.ie/static/documents/buying-greener-green-public-procurement-strategy-and-action-plan-2024-2027.pdf" TargetMode="External"/><Relationship Id="rId37" Type="http://schemas.openxmlformats.org/officeDocument/2006/relationships/hyperlink" Target="https://assets.gov.ie/static/documents/DoE_SM_school_guidance_v02_250425.pdf" TargetMode="External"/><Relationship Id="rId40" Type="http://schemas.openxmlformats.org/officeDocument/2006/relationships/hyperlink" Target="http://www.stopfoodwaste.ie" TargetMode="External"/><Relationship Id="rId45" Type="http://schemas.openxmlformats.org/officeDocument/2006/relationships/hyperlink" Target="http://www.epa.ie" TargetMode="External"/><Relationship Id="rId53" Type="http://schemas.openxmlformats.org/officeDocument/2006/relationships/hyperlink" Target="https://assets.gov.ie/static/documents/DoE_SM_school_guidance_v02_250425.pdf" TargetMode="External"/><Relationship Id="rId58" Type="http://schemas.openxmlformats.org/officeDocument/2006/relationships/hyperlink" Target="https://assets.gov.ie/static/documents/DoE_SM_school_guidance_v02_250425.pdf" TargetMode="External"/><Relationship Id="rId66" Type="http://schemas.openxmlformats.org/officeDocument/2006/relationships/hyperlink" Target="https://assets.gov.ie/static/documents/DoE_SM_school_guidance_v02_250425.pdf" TargetMode="Externa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hyperlink" Target="http://www.irishstatutebook.ie" TargetMode="External"/><Relationship Id="rId28" Type="http://schemas.openxmlformats.org/officeDocument/2006/relationships/hyperlink" Target="https://assets.gov.ie/static/documents/DoE_SM_school_guidance_v02_250425.pdf" TargetMode="External"/><Relationship Id="rId36" Type="http://schemas.openxmlformats.org/officeDocument/2006/relationships/hyperlink" Target="http://www.fsai.ie" TargetMode="External"/><Relationship Id="rId49" Type="http://schemas.openxmlformats.org/officeDocument/2006/relationships/hyperlink" Target="https://www.gov.ie/en/circular/a822016571c44796b2a79ee66fb1c1da/" TargetMode="External"/><Relationship Id="rId57" Type="http://schemas.openxmlformats.org/officeDocument/2006/relationships/hyperlink" Target="https://assets.gov.ie/static/documents/DoE_SM_school_guidance_v02_250425.pdf" TargetMode="External"/><Relationship Id="rId61" Type="http://schemas.openxmlformats.org/officeDocument/2006/relationships/hyperlink" Target="http://www.etenders.gov.ie" TargetMode="External"/><Relationship Id="rId10" Type="http://schemas.openxmlformats.org/officeDocument/2006/relationships/webSettings" Target="webSettings.xml"/><Relationship Id="rId19" Type="http://schemas.openxmlformats.org/officeDocument/2006/relationships/hyperlink" Target="http://www.etenders.gov.ie" TargetMode="External"/><Relationship Id="rId31" Type="http://schemas.openxmlformats.org/officeDocument/2006/relationships/hyperlink" Target="https://assets.gov.ie/static/documents/DoE_SM_school_guidance_v02_250425.pdf" TargetMode="External"/><Relationship Id="rId44" Type="http://schemas.openxmlformats.org/officeDocument/2006/relationships/hyperlink" Target="https://www.gov.ie/en/publication/a1673-school-sector-climate-action-mandate/" TargetMode="External"/><Relationship Id="rId52" Type="http://schemas.openxmlformats.org/officeDocument/2006/relationships/hyperlink" Target="https://assets.gov.ie/static/documents/DoE_SM_school_guidance_v02_250425.pdf" TargetMode="External"/><Relationship Id="rId60" Type="http://schemas.openxmlformats.org/officeDocument/2006/relationships/hyperlink" Target="http://www.etenders.gov.ie" TargetMode="External"/><Relationship Id="rId65" Type="http://schemas.openxmlformats.org/officeDocument/2006/relationships/hyperlink" Target="https://assets.gov.ie/static/documents/DoE_SM_school_guidance_v02_250425.pdf" TargetMode="External"/><Relationship Id="rId73"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footer" Target="footer1.xml"/><Relationship Id="rId22" Type="http://schemas.openxmlformats.org/officeDocument/2006/relationships/hyperlink" Target="http://www.etenders.gov.ie" TargetMode="External"/><Relationship Id="rId27" Type="http://schemas.openxmlformats.org/officeDocument/2006/relationships/hyperlink" Target="https://assets.gov.ie/static/documents/DoE_SM_school_guidance_v02_250425.pdf" TargetMode="External"/><Relationship Id="rId30" Type="http://schemas.openxmlformats.org/officeDocument/2006/relationships/hyperlink" Target="https://assets.gov.ie/static/documents/DoE_SM_school_guidance_v02_250425.pdf" TargetMode="External"/><Relationship Id="rId35" Type="http://schemas.openxmlformats.org/officeDocument/2006/relationships/hyperlink" Target="https://assets.gov.ie/static/documents/nutrition-standards-for-hot-school-meals.pdf" TargetMode="External"/><Relationship Id="rId43" Type="http://schemas.openxmlformats.org/officeDocument/2006/relationships/hyperlink" Target="https://www.epa.ie/publications/compliance--enforcement/waste/si-no-508-of-2009-waste-management-food-waste-regulations-2009.php" TargetMode="External"/><Relationship Id="rId48" Type="http://schemas.openxmlformats.org/officeDocument/2006/relationships/hyperlink" Target="http://www.foodwastecharter.ie" TargetMode="External"/><Relationship Id="rId56" Type="http://schemas.openxmlformats.org/officeDocument/2006/relationships/hyperlink" Target="https://assets.gov.ie/static/documents/DoE_SM_school_guidance_v02_250425.pdf" TargetMode="External"/><Relationship Id="rId64" Type="http://schemas.openxmlformats.org/officeDocument/2006/relationships/hyperlink" Target="https://assets.gov.ie/static/documents/DoE_SM_school_guidance_v02_250425.pdf" TargetMode="External"/><Relationship Id="rId69" Type="http://schemas.openxmlformats.org/officeDocument/2006/relationships/hyperlink" Target="https://assets.gov.ie/static/documents/DoE_SM_school_guidance_v02_250425.pdf" TargetMode="External"/><Relationship Id="rId8" Type="http://schemas.openxmlformats.org/officeDocument/2006/relationships/styles" Target="styles.xml"/><Relationship Id="rId51" Type="http://schemas.openxmlformats.org/officeDocument/2006/relationships/hyperlink" Target="https://assets.gov.ie/static/documents/DoE_SM_school_guidance_v02_250425.pdf" TargetMode="External"/><Relationship Id="rId72" Type="http://schemas.openxmlformats.org/officeDocument/2006/relationships/glossaryDocument" Target="glossary/document.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25" Type="http://schemas.openxmlformats.org/officeDocument/2006/relationships/hyperlink" Target="https://assets.gov.ie/static/documents/DoE_SM_school_guidance_v02_250425.pdf" TargetMode="External"/><Relationship Id="rId33" Type="http://schemas.openxmlformats.org/officeDocument/2006/relationships/footer" Target="footer3.xml"/><Relationship Id="rId38" Type="http://schemas.openxmlformats.org/officeDocument/2006/relationships/hyperlink" Target="https://wfto.com/our-fair-trade-system/our-10-principles-of-fair-trade/" TargetMode="External"/><Relationship Id="rId46" Type="http://schemas.openxmlformats.org/officeDocument/2006/relationships/hyperlink" Target="http://www.mywaste.ie" TargetMode="External"/><Relationship Id="rId59" Type="http://schemas.openxmlformats.org/officeDocument/2006/relationships/hyperlink" Target="https://assets.gov.ie/static/documents/DoE_SM_school_guidance_v02_250425.pdf" TargetMode="External"/><Relationship Id="rId67" Type="http://schemas.openxmlformats.org/officeDocument/2006/relationships/hyperlink" Target="https://assets.gov.ie/static/documents/DoE_SM_school_guidance_v02_250425.pdf" TargetMode="External"/><Relationship Id="rId20" Type="http://schemas.openxmlformats.org/officeDocument/2006/relationships/hyperlink" Target="http://www.etenders.gov.ie" TargetMode="External"/><Relationship Id="rId41" Type="http://schemas.openxmlformats.org/officeDocument/2006/relationships/hyperlink" Target="https://assets.gov.ie/static/documents/nutritional-standards-for-school-meals.pdf" TargetMode="External"/><Relationship Id="rId54" Type="http://schemas.openxmlformats.org/officeDocument/2006/relationships/hyperlink" Target="https://assets.gov.ie/static/documents/DoE_SM_school_guidance_v02_250425.pdf" TargetMode="External"/><Relationship Id="rId62" Type="http://schemas.openxmlformats.org/officeDocument/2006/relationships/hyperlink" Target="https://assets.gov.ie/static/documents/DoE_SM_school_guidance_v02_250425.pdf" TargetMode="External"/><Relationship Id="rId70" Type="http://schemas.openxmlformats.org/officeDocument/2006/relationships/hyperlink" Target="https://assets.gov.ie/static/documents/DoE_SM_school_guidance_v02_250425.pdf" TargetMode="External"/><Relationship Id="rId1" Type="http://schemas.openxmlformats.org/officeDocument/2006/relationships/customXml" Target="../customXml/item1.xml"/><Relationship Id="rId6" Type="http://schemas.openxmlformats.org/officeDocument/2006/relationships/customXml" Target="../customXml/item6.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00E05FC36764FD594EE26394993B5C8"/>
        <w:category>
          <w:name w:val="General"/>
          <w:gallery w:val="placeholder"/>
        </w:category>
        <w:types>
          <w:type w:val="bbPlcHdr"/>
        </w:types>
        <w:behaviors>
          <w:behavior w:val="content"/>
        </w:behaviors>
        <w:guid w:val="{6C8FBCFB-6063-499C-8F10-CCFDA2BCE025}"/>
      </w:docPartPr>
      <w:docPartBody>
        <w:p w:rsidR="00C61719" w:rsidRDefault="00E74482" w:rsidP="00E74482">
          <w:pPr>
            <w:pStyle w:val="600E05FC36764FD594EE26394993B5C8"/>
          </w:pPr>
          <w:r w:rsidRPr="00DC0160">
            <w:rPr>
              <w:rStyle w:val="PlaceholderText"/>
            </w:rPr>
            <w:t>Click here to enter text.</w:t>
          </w:r>
        </w:p>
      </w:docPartBody>
    </w:docPart>
    <w:docPart>
      <w:docPartPr>
        <w:name w:val="9A6F2485719743F8AA974D754B223CFB"/>
        <w:category>
          <w:name w:val="General"/>
          <w:gallery w:val="placeholder"/>
        </w:category>
        <w:types>
          <w:type w:val="bbPlcHdr"/>
        </w:types>
        <w:behaviors>
          <w:behavior w:val="content"/>
        </w:behaviors>
        <w:guid w:val="{56192901-CBD3-4C0B-AE26-5E5FC22B138A}"/>
      </w:docPartPr>
      <w:docPartBody>
        <w:p w:rsidR="00C61719" w:rsidRDefault="00E74482" w:rsidP="00E74482">
          <w:pPr>
            <w:pStyle w:val="9A6F2485719743F8AA974D754B223CFB"/>
          </w:pPr>
          <w:r w:rsidRPr="00770025">
            <w:rPr>
              <w:rStyle w:val="PlaceholderText"/>
            </w:rPr>
            <w:t>Click here to enter text.</w:t>
          </w:r>
        </w:p>
      </w:docPartBody>
    </w:docPart>
    <w:docPart>
      <w:docPartPr>
        <w:name w:val="9FA0F2366C0E4E358004E90B0C88D159"/>
        <w:category>
          <w:name w:val="General"/>
          <w:gallery w:val="placeholder"/>
        </w:category>
        <w:types>
          <w:type w:val="bbPlcHdr"/>
        </w:types>
        <w:behaviors>
          <w:behavior w:val="content"/>
        </w:behaviors>
        <w:guid w:val="{A52C8A3C-A290-488A-9D34-C6E3713798D2}"/>
      </w:docPartPr>
      <w:docPartBody>
        <w:p w:rsidR="002411F6" w:rsidRDefault="00007BFF" w:rsidP="00007BFF">
          <w:pPr>
            <w:pStyle w:val="9FA0F2366C0E4E358004E90B0C88D159"/>
          </w:pPr>
          <w:r>
            <w:rPr>
              <w:rStyle w:val="PlaceholderText"/>
            </w:rPr>
            <w:t>Click here to enter text.</w:t>
          </w:r>
        </w:p>
      </w:docPartBody>
    </w:docPart>
    <w:docPart>
      <w:docPartPr>
        <w:name w:val="9159A25A66F743BB8693B50BEFB61ED9"/>
        <w:category>
          <w:name w:val="General"/>
          <w:gallery w:val="placeholder"/>
        </w:category>
        <w:types>
          <w:type w:val="bbPlcHdr"/>
        </w:types>
        <w:behaviors>
          <w:behavior w:val="content"/>
        </w:behaviors>
        <w:guid w:val="{E55871E5-3B24-4764-BC9E-8C7098E7E9DC}"/>
      </w:docPartPr>
      <w:docPartBody>
        <w:p w:rsidR="00752271" w:rsidRDefault="006B1429" w:rsidP="006B1429">
          <w:pPr>
            <w:pStyle w:val="9159A25A66F743BB8693B50BEFB61ED9"/>
          </w:pPr>
          <w:r>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D7763"/>
    <w:rsid w:val="0000142E"/>
    <w:rsid w:val="00007BFF"/>
    <w:rsid w:val="00065631"/>
    <w:rsid w:val="00082BA6"/>
    <w:rsid w:val="000878A3"/>
    <w:rsid w:val="00096EC6"/>
    <w:rsid w:val="000E50F2"/>
    <w:rsid w:val="000F16A3"/>
    <w:rsid w:val="000F1D40"/>
    <w:rsid w:val="000F1F51"/>
    <w:rsid w:val="00120EEE"/>
    <w:rsid w:val="001427E7"/>
    <w:rsid w:val="001607AC"/>
    <w:rsid w:val="0017502A"/>
    <w:rsid w:val="001960BE"/>
    <w:rsid w:val="00202000"/>
    <w:rsid w:val="002140CB"/>
    <w:rsid w:val="0021568F"/>
    <w:rsid w:val="002411F6"/>
    <w:rsid w:val="002425B3"/>
    <w:rsid w:val="00243E81"/>
    <w:rsid w:val="00257287"/>
    <w:rsid w:val="00265B25"/>
    <w:rsid w:val="00272719"/>
    <w:rsid w:val="002954EC"/>
    <w:rsid w:val="002A3263"/>
    <w:rsid w:val="002B0A40"/>
    <w:rsid w:val="002B4D30"/>
    <w:rsid w:val="0032539C"/>
    <w:rsid w:val="00342601"/>
    <w:rsid w:val="00350533"/>
    <w:rsid w:val="00360C9D"/>
    <w:rsid w:val="003771AB"/>
    <w:rsid w:val="003C47B8"/>
    <w:rsid w:val="003D0F6C"/>
    <w:rsid w:val="003D6C1E"/>
    <w:rsid w:val="003E130A"/>
    <w:rsid w:val="003F7A40"/>
    <w:rsid w:val="004050C8"/>
    <w:rsid w:val="00416790"/>
    <w:rsid w:val="00423548"/>
    <w:rsid w:val="00433CE0"/>
    <w:rsid w:val="004368B4"/>
    <w:rsid w:val="00461DA6"/>
    <w:rsid w:val="00462FED"/>
    <w:rsid w:val="004631ED"/>
    <w:rsid w:val="00475643"/>
    <w:rsid w:val="0048189C"/>
    <w:rsid w:val="00484D04"/>
    <w:rsid w:val="004D3DF9"/>
    <w:rsid w:val="004D6E41"/>
    <w:rsid w:val="004E6741"/>
    <w:rsid w:val="004E72B0"/>
    <w:rsid w:val="005005BD"/>
    <w:rsid w:val="00520CC8"/>
    <w:rsid w:val="00550BBC"/>
    <w:rsid w:val="00593781"/>
    <w:rsid w:val="005B19D3"/>
    <w:rsid w:val="005F0348"/>
    <w:rsid w:val="006206B3"/>
    <w:rsid w:val="00634BEA"/>
    <w:rsid w:val="00653685"/>
    <w:rsid w:val="0065429F"/>
    <w:rsid w:val="00663A26"/>
    <w:rsid w:val="006A135B"/>
    <w:rsid w:val="006B1429"/>
    <w:rsid w:val="007157F4"/>
    <w:rsid w:val="007249B7"/>
    <w:rsid w:val="00752271"/>
    <w:rsid w:val="00790A85"/>
    <w:rsid w:val="007A4440"/>
    <w:rsid w:val="007B0997"/>
    <w:rsid w:val="007E0ECD"/>
    <w:rsid w:val="007E77FE"/>
    <w:rsid w:val="00831B7E"/>
    <w:rsid w:val="00831DDC"/>
    <w:rsid w:val="0084199A"/>
    <w:rsid w:val="0085602E"/>
    <w:rsid w:val="008713D9"/>
    <w:rsid w:val="008A3BFE"/>
    <w:rsid w:val="008C0EFE"/>
    <w:rsid w:val="008E1C72"/>
    <w:rsid w:val="009041FA"/>
    <w:rsid w:val="00933B66"/>
    <w:rsid w:val="00944CAF"/>
    <w:rsid w:val="009570EA"/>
    <w:rsid w:val="00961446"/>
    <w:rsid w:val="00975DA6"/>
    <w:rsid w:val="00984505"/>
    <w:rsid w:val="00991FBC"/>
    <w:rsid w:val="009922E1"/>
    <w:rsid w:val="009A18DE"/>
    <w:rsid w:val="009B3FDC"/>
    <w:rsid w:val="009B4342"/>
    <w:rsid w:val="009D3C8D"/>
    <w:rsid w:val="009D7763"/>
    <w:rsid w:val="009F5929"/>
    <w:rsid w:val="00A10845"/>
    <w:rsid w:val="00A271DA"/>
    <w:rsid w:val="00A33272"/>
    <w:rsid w:val="00A36498"/>
    <w:rsid w:val="00A37992"/>
    <w:rsid w:val="00A4396B"/>
    <w:rsid w:val="00A60183"/>
    <w:rsid w:val="00A6251D"/>
    <w:rsid w:val="00A62CC7"/>
    <w:rsid w:val="00A70F35"/>
    <w:rsid w:val="00A90020"/>
    <w:rsid w:val="00A96FA1"/>
    <w:rsid w:val="00AA15E9"/>
    <w:rsid w:val="00AB4676"/>
    <w:rsid w:val="00AE66E6"/>
    <w:rsid w:val="00AF52CD"/>
    <w:rsid w:val="00B56568"/>
    <w:rsid w:val="00B64619"/>
    <w:rsid w:val="00B71634"/>
    <w:rsid w:val="00B8607D"/>
    <w:rsid w:val="00C0248A"/>
    <w:rsid w:val="00C22A3B"/>
    <w:rsid w:val="00C36C21"/>
    <w:rsid w:val="00C40BA4"/>
    <w:rsid w:val="00C43F9A"/>
    <w:rsid w:val="00C5374A"/>
    <w:rsid w:val="00C61719"/>
    <w:rsid w:val="00C7052B"/>
    <w:rsid w:val="00C941E1"/>
    <w:rsid w:val="00CA0FD7"/>
    <w:rsid w:val="00CC6B57"/>
    <w:rsid w:val="00D120B4"/>
    <w:rsid w:val="00D279FA"/>
    <w:rsid w:val="00D3147F"/>
    <w:rsid w:val="00D45B46"/>
    <w:rsid w:val="00DA34B7"/>
    <w:rsid w:val="00DB2631"/>
    <w:rsid w:val="00DB2CFF"/>
    <w:rsid w:val="00DB5BB1"/>
    <w:rsid w:val="00DC4E89"/>
    <w:rsid w:val="00DE4F71"/>
    <w:rsid w:val="00E0041B"/>
    <w:rsid w:val="00E305E8"/>
    <w:rsid w:val="00E35C3C"/>
    <w:rsid w:val="00E45CE4"/>
    <w:rsid w:val="00E533FF"/>
    <w:rsid w:val="00E74482"/>
    <w:rsid w:val="00E8465B"/>
    <w:rsid w:val="00E84A40"/>
    <w:rsid w:val="00EA70EF"/>
    <w:rsid w:val="00EB4238"/>
    <w:rsid w:val="00F105A8"/>
    <w:rsid w:val="00F179AA"/>
    <w:rsid w:val="00F3224F"/>
    <w:rsid w:val="00F42675"/>
    <w:rsid w:val="00F44154"/>
    <w:rsid w:val="00F47FAB"/>
    <w:rsid w:val="00F62C01"/>
    <w:rsid w:val="00F76BC6"/>
    <w:rsid w:val="00FD1EC7"/>
    <w:rsid w:val="00FD4D07"/>
    <w:rsid w:val="00FE5345"/>
    <w:rsid w:val="00FE5E1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FD1EC7"/>
  </w:style>
  <w:style w:type="paragraph" w:customStyle="1" w:styleId="600E05FC36764FD594EE26394993B5C8">
    <w:name w:val="600E05FC36764FD594EE26394993B5C8"/>
    <w:rsid w:val="00E74482"/>
    <w:rPr>
      <w:lang w:val="en-IE" w:eastAsia="en-IE"/>
    </w:rPr>
  </w:style>
  <w:style w:type="paragraph" w:customStyle="1" w:styleId="9A6F2485719743F8AA974D754B223CFB">
    <w:name w:val="9A6F2485719743F8AA974D754B223CFB"/>
    <w:rsid w:val="00E74482"/>
    <w:rPr>
      <w:lang w:val="en-IE" w:eastAsia="en-IE"/>
    </w:rPr>
  </w:style>
  <w:style w:type="paragraph" w:customStyle="1" w:styleId="9FA0F2366C0E4E358004E90B0C88D159">
    <w:name w:val="9FA0F2366C0E4E358004E90B0C88D159"/>
    <w:rsid w:val="00007BFF"/>
    <w:rPr>
      <w:lang w:val="en-IE" w:eastAsia="en-IE"/>
    </w:rPr>
  </w:style>
  <w:style w:type="paragraph" w:customStyle="1" w:styleId="9159A25A66F743BB8693B50BEFB61ED9">
    <w:name w:val="9159A25A66F743BB8693B50BEFB61ED9"/>
    <w:rsid w:val="006B1429"/>
    <w:rPr>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fe14953604654934baedc3485d499b3f xmlns="9b4cb1ba-ccb8-41e0-9f45-9d54eb3800e5">
      <Terms xmlns="http://schemas.microsoft.com/office/infopath/2007/PartnerControls">
        <TermInfo xmlns="http://schemas.microsoft.com/office/infopath/2007/PartnerControls">
          <TermName xmlns="http://schemas.microsoft.com/office/infopath/2007/PartnerControls">Collaborative Projects</TermName>
          <TermId xmlns="http://schemas.microsoft.com/office/infopath/2007/PartnerControls">7b4cb1eb-f63e-43a2-98ec-c4fc1e45a252</TermId>
        </TermInfo>
      </Terms>
    </fe14953604654934baedc3485d499b3f>
    <kfe032d99f6d4e8280cbfdac62cbcebf xmlns="9b4cb1ba-ccb8-41e0-9f45-9d54eb3800e5">
      <Terms xmlns="http://schemas.microsoft.com/office/infopath/2007/PartnerControls"/>
    </kfe032d99f6d4e8280cbfdac62cbcebf>
    <e897fc68b7aa4442af51d7147f73193b xmlns="9b4cb1ba-ccb8-41e0-9f45-9d54eb3800e5">
      <Terms xmlns="http://schemas.microsoft.com/office/infopath/2007/PartnerControls">
        <TermInfo xmlns="http://schemas.microsoft.com/office/infopath/2007/PartnerControls">
          <TermName xmlns="http://schemas.microsoft.com/office/infopath/2007/PartnerControls">SPU Operations</TermName>
          <TermId xmlns="http://schemas.microsoft.com/office/infopath/2007/PartnerControls">a349eabc-5ac9-47e4-b5e0-0c81acbe537d</TermId>
        </TermInfo>
      </Terms>
    </e897fc68b7aa4442af51d7147f73193b>
    <lcf76f155ced4ddcb4097134ff3c332f xmlns="e7b93c23-ce1c-4e0f-ae5e-91eb22ac9328">
      <Terms xmlns="http://schemas.microsoft.com/office/infopath/2007/PartnerControls"/>
    </lcf76f155ced4ddcb4097134ff3c332f>
    <TaxCatchAll xmlns="9b4cb1ba-ccb8-41e0-9f45-9d54eb3800e5">
      <Value>359</Value>
      <Value>1</Value>
    </TaxCatchAll>
    <lc54d61f0d1e4c5da4220ab223fb2d17 xmlns="9b4cb1ba-ccb8-41e0-9f45-9d54eb3800e5">
      <Terms xmlns="http://schemas.microsoft.com/office/infopath/2007/PartnerControls"/>
    </lc54d61f0d1e4c5da4220ab223fb2d17>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B15175A90D8F94198F69298F905C1E8" ma:contentTypeVersion="33" ma:contentTypeDescription="Create a new document." ma:contentTypeScope="" ma:versionID="04aa64c3a11ebec2dc2419dcd07a83b0">
  <xsd:schema xmlns:xsd="http://www.w3.org/2001/XMLSchema" xmlns:xs="http://www.w3.org/2001/XMLSchema" xmlns:p="http://schemas.microsoft.com/office/2006/metadata/properties" xmlns:ns2="9b4cb1ba-ccb8-41e0-9f45-9d54eb3800e5" xmlns:ns3="c4dda77a-b872-4eea-a913-8fe896939fe3" xmlns:ns4="e7b93c23-ce1c-4e0f-ae5e-91eb22ac9328" xmlns:ns5="4e0619d1-9e4a-49d3-80a8-9fc0e5f97cc1" targetNamespace="http://schemas.microsoft.com/office/2006/metadata/properties" ma:root="true" ma:fieldsID="2ad29795207f33597d01e15a57f378b8" ns2:_="" ns3:_="" ns4:_="" ns5:_="">
    <xsd:import namespace="9b4cb1ba-ccb8-41e0-9f45-9d54eb3800e5"/>
    <xsd:import namespace="c4dda77a-b872-4eea-a913-8fe896939fe3"/>
    <xsd:import namespace="e7b93c23-ce1c-4e0f-ae5e-91eb22ac9328"/>
    <xsd:import namespace="4e0619d1-9e4a-49d3-80a8-9fc0e5f97cc1"/>
    <xsd:element name="properties">
      <xsd:complexType>
        <xsd:sequence>
          <xsd:element name="documentManagement">
            <xsd:complexType>
              <xsd:all>
                <xsd:element ref="ns2:e897fc68b7aa4442af51d7147f73193b" minOccurs="0"/>
                <xsd:element ref="ns2:TaxCatchAll" minOccurs="0"/>
                <xsd:element ref="ns2:fe14953604654934baedc3485d499b3f" minOccurs="0"/>
                <xsd:element ref="ns2:kfe032d99f6d4e8280cbfdac62cbcebf" minOccurs="0"/>
                <xsd:element ref="ns3:MediaServiceMetadata" minOccurs="0"/>
                <xsd:element ref="ns3:MediaServiceFastMetadata" minOccurs="0"/>
                <xsd:element ref="ns2:lc54d61f0d1e4c5da4220ab223fb2d17" minOccurs="0"/>
                <xsd:element ref="ns4:MediaServiceAutoKeyPoints" minOccurs="0"/>
                <xsd:element ref="ns4:MediaServiceKeyPoints" minOccurs="0"/>
                <xsd:element ref="ns5:SharedWithUsers" minOccurs="0"/>
                <xsd:element ref="ns5:SharedWithDetails" minOccurs="0"/>
                <xsd:element ref="ns4:MediaServiceObjectDetectorVersions" minOccurs="0"/>
                <xsd:element ref="ns4:MediaServiceSearchProperties" minOccurs="0"/>
                <xsd:element ref="ns4:MediaServiceDateTaken" minOccurs="0"/>
                <xsd:element ref="ns4:MediaServiceGenerationTime" minOccurs="0"/>
                <xsd:element ref="ns4:MediaServiceEventHashCode" minOccurs="0"/>
                <xsd:element ref="ns4:MediaLengthInSeconds" minOccurs="0"/>
                <xsd:element ref="ns4:lcf76f155ced4ddcb4097134ff3c332f"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b4cb1ba-ccb8-41e0-9f45-9d54eb3800e5" elementFormDefault="qualified">
    <xsd:import namespace="http://schemas.microsoft.com/office/2006/documentManagement/types"/>
    <xsd:import namespace="http://schemas.microsoft.com/office/infopath/2007/PartnerControls"/>
    <xsd:element name="e897fc68b7aa4442af51d7147f73193b" ma:index="9" nillable="true" ma:taxonomy="true" ma:internalName="e897fc68b7aa4442af51d7147f73193b" ma:taxonomyFieldName="Site_x0020_Name" ma:displayName="Site Name" ma:readOnly="false" ma:default="" ma:fieldId="{e897fc68-b7aa-4442-af51-d7147f73193b}"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183b77f3-a491-441f-aaa5-d57dec63b15f}" ma:internalName="TaxCatchAll" ma:showField="CatchAllData" ma:web="9b4cb1ba-ccb8-41e0-9f45-9d54eb3800e5">
      <xsd:complexType>
        <xsd:complexContent>
          <xsd:extension base="dms:MultiChoiceLookup">
            <xsd:sequence>
              <xsd:element name="Value" type="dms:Lookup" maxOccurs="unbounded" minOccurs="0" nillable="true"/>
            </xsd:sequence>
          </xsd:extension>
        </xsd:complexContent>
      </xsd:complexType>
    </xsd:element>
    <xsd:element name="fe14953604654934baedc3485d499b3f" ma:index="12" nillable="true" ma:taxonomy="true" ma:internalName="fe14953604654934baedc3485d499b3f" ma:taxonomyFieldName="Library" ma:displayName="Library" ma:readOnly="false" ma:default="" ma:fieldId="{fe149536-0465-4934-baed-c3485d499b3f}"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kfe032d99f6d4e8280cbfdac62cbcebf" ma:index="14" nillable="true" ma:taxonomy="true" ma:internalName="kfe032d99f6d4e8280cbfdac62cbcebf" ma:taxonomyFieldName="Document_x0020_Category" ma:displayName="Category" ma:default="" ma:fieldId="{4fe032d9-9f6d-4e82-80cb-fdac62cbcebf}" ma:sspId="5e933ee1-c680-429d-9f1c-fa62cd8419c2" ma:termSetId="16c4ed04-70e6-462d-92ba-80e7272bdbb8" ma:anchorId="00000000-0000-0000-0000-000000000000" ma:open="false" ma:isKeyword="false">
      <xsd:complexType>
        <xsd:sequence>
          <xsd:element ref="pc:Terms" minOccurs="0" maxOccurs="1"/>
        </xsd:sequence>
      </xsd:complexType>
    </xsd:element>
    <xsd:element name="lc54d61f0d1e4c5da4220ab223fb2d17" ma:index="18" nillable="true" ma:taxonomy="true" ma:internalName="lc54d61f0d1e4c5da4220ab223fb2d17" ma:taxonomyFieldName="Schools" ma:displayName="Organisations" ma:default="" ma:fieldId="{5c54d61f-0d1e-4c5d-a422-0ab223fb2d17}" ma:sspId="5e933ee1-c680-429d-9f1c-fa62cd8419c2" ma:termSetId="8e07aa68-6567-4cf6-b64b-e7bbea8dde60"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4dda77a-b872-4eea-a913-8fe896939fe3" elementFormDefault="qualified">
    <xsd:import namespace="http://schemas.microsoft.com/office/2006/documentManagement/types"/>
    <xsd:import namespace="http://schemas.microsoft.com/office/infopath/2007/PartnerControls"/>
    <xsd:element name="MediaServiceMetadata" ma:index="15" nillable="true" ma:displayName="MediaServiceMetadata" ma:hidden="true" ma:internalName="MediaServiceMetadata" ma:readOnly="true">
      <xsd:simpleType>
        <xsd:restriction base="dms:Note"/>
      </xsd:simpleType>
    </xsd:element>
    <xsd:element name="MediaServiceFastMetadata" ma:index="16"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7b93c23-ce1c-4e0f-ae5e-91eb22ac9328" elementFormDefault="qualified">
    <xsd:import namespace="http://schemas.microsoft.com/office/2006/documentManagement/types"/>
    <xsd:import namespace="http://schemas.microsoft.com/office/infopath/2007/PartnerControls"/>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DateTaken" ma:index="25" nillable="true" ma:displayName="MediaServiceDateTaken" ma:hidden="true" ma:indexed="true" ma:internalName="MediaServiceDateTaken" ma:readOnly="true">
      <xsd:simpleType>
        <xsd:restriction base="dms:Text"/>
      </xsd:simpleType>
    </xsd:element>
    <xsd:element name="MediaServiceGenerationTime" ma:index="26" nillable="true" ma:displayName="MediaServiceGenerationTime" ma:hidden="true" ma:internalName="MediaServiceGenerationTime" ma:readOnly="true">
      <xsd:simpleType>
        <xsd:restriction base="dms:Text"/>
      </xsd:simpleType>
    </xsd:element>
    <xsd:element name="MediaServiceEventHashCode" ma:index="27" nillable="true" ma:displayName="MediaServiceEventHashCode" ma:hidden="true" ma:internalName="MediaServiceEventHashCode" ma:readOnly="true">
      <xsd:simpleType>
        <xsd:restriction base="dms:Text"/>
      </xsd:simpleType>
    </xsd:element>
    <xsd:element name="MediaLengthInSeconds" ma:index="28" nillable="true" ma:displayName="MediaLengthInSeconds" ma:hidden="true" ma:internalName="MediaLengthInSeconds" ma:readOnly="true">
      <xsd:simpleType>
        <xsd:restriction base="dms:Unknown"/>
      </xsd:simpleType>
    </xsd:element>
    <xsd:element name="lcf76f155ced4ddcb4097134ff3c332f" ma:index="30" nillable="true" ma:taxonomy="true" ma:internalName="lcf76f155ced4ddcb4097134ff3c332f" ma:taxonomyFieldName="MediaServiceImageTags" ma:displayName="Image Tags" ma:readOnly="false" ma:fieldId="{5cf76f15-5ced-4ddc-b409-7134ff3c332f}" ma:taxonomyMulti="true" ma:sspId="5e933ee1-c680-429d-9f1c-fa62cd8419c2" ma:termSetId="09814cd3-568e-fe90-9814-8d621ff8fb84" ma:anchorId="fba54fb3-c3e1-fe81-a776-ca4b69148c4d" ma:open="true" ma:isKeyword="false">
      <xsd:complexType>
        <xsd:sequence>
          <xsd:element ref="pc:Terms" minOccurs="0" maxOccurs="1"/>
        </xsd:sequence>
      </xsd:complexType>
    </xsd:element>
    <xsd:element name="MediaServiceOCR" ma:index="3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0619d1-9e4a-49d3-80a8-9fc0e5f97cc1" elementFormDefault="qualified">
    <xsd:import namespace="http://schemas.microsoft.com/office/2006/documentManagement/types"/>
    <xsd:import namespace="http://schemas.microsoft.com/office/infopath/2007/PartnerControls"/>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customXsn xmlns="http://schemas.microsoft.com/office/2006/metadata/customXsn">
  <xsnLocation/>
  <cached>True</cached>
  <openByDefault>True</openByDefault>
  <xsnScope/>
</customXsn>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5E1D21FB-07FB-43F6-88ED-4A0CC1816B56}">
  <ds:schemaRefs>
    <ds:schemaRef ds:uri="http://schemas.microsoft.com/office/2006/metadata/properties"/>
    <ds:schemaRef ds:uri="http://schemas.microsoft.com/office/infopath/2007/PartnerControls"/>
    <ds:schemaRef ds:uri="9b4cb1ba-ccb8-41e0-9f45-9d54eb3800e5"/>
    <ds:schemaRef ds:uri="e7b93c23-ce1c-4e0f-ae5e-91eb22ac9328"/>
  </ds:schemaRefs>
</ds:datastoreItem>
</file>

<file path=customXml/itemProps3.xml><?xml version="1.0" encoding="utf-8"?>
<ds:datastoreItem xmlns:ds="http://schemas.openxmlformats.org/officeDocument/2006/customXml" ds:itemID="{330C3C9D-4304-417A-B584-72719C3A8ED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b4cb1ba-ccb8-41e0-9f45-9d54eb3800e5"/>
    <ds:schemaRef ds:uri="c4dda77a-b872-4eea-a913-8fe896939fe3"/>
    <ds:schemaRef ds:uri="e7b93c23-ce1c-4e0f-ae5e-91eb22ac9328"/>
    <ds:schemaRef ds:uri="4e0619d1-9e4a-49d3-80a8-9fc0e5f97c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0EAE4702-F5A3-4A0E-B3C9-38FC876E9252}">
  <ds:schemaRefs>
    <ds:schemaRef ds:uri="http://schemas.microsoft.com/office/2006/metadata/customXsn"/>
  </ds:schemaRefs>
</ds:datastoreItem>
</file>

<file path=customXml/itemProps5.xml><?xml version="1.0" encoding="utf-8"?>
<ds:datastoreItem xmlns:ds="http://schemas.openxmlformats.org/officeDocument/2006/customXml" ds:itemID="{5929986B-3833-4CAA-B85C-C65CD3EB7B60}">
  <ds:schemaRefs>
    <ds:schemaRef ds:uri="http://schemas.openxmlformats.org/officeDocument/2006/bibliography"/>
  </ds:schemaRefs>
</ds:datastoreItem>
</file>

<file path=customXml/itemProps6.xml><?xml version="1.0" encoding="utf-8"?>
<ds:datastoreItem xmlns:ds="http://schemas.openxmlformats.org/officeDocument/2006/customXml" ds:itemID="{FA6E3009-A203-4AF6-8B63-BDC2DE5BA55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98</Pages>
  <Words>36045</Words>
  <Characters>205461</Characters>
  <Application>Microsoft Office Word</Application>
  <DocSecurity>0</DocSecurity>
  <Lines>1712</Lines>
  <Paragraphs>482</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241024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2026-09-04T16:09:00Z</dcterms:created>
  <dcterms:modified xsi:type="dcterms:W3CDTF">2026-09-04T16:45:00Z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eDocs_Series">
    <vt:lpwstr>1;#002|230b5c71-8bf6-4beb-a83d-cddb41cc2b0c</vt:lpwstr>
  </property>
  <property fmtid="{D5CDD505-2E9C-101B-9397-08002B2CF9AE}" pid="3" name="eDocs_SecurityClassification">
    <vt:lpwstr>5;#Unclassified|f33d2cd0-30e5-4f10-8d2a-4027eb6837f4</vt:lpwstr>
  </property>
  <property fmtid="{D5CDD505-2E9C-101B-9397-08002B2CF9AE}" pid="4" name="_dlc_policyId">
    <vt:lpwstr/>
  </property>
  <property fmtid="{D5CDD505-2E9C-101B-9397-08002B2CF9AE}" pid="5" name="Schools">
    <vt:lpwstr/>
  </property>
  <property fmtid="{D5CDD505-2E9C-101B-9397-08002B2CF9AE}" pid="6" name="MediaServiceImageTags">
    <vt:lpwstr/>
  </property>
  <property fmtid="{D5CDD505-2E9C-101B-9397-08002B2CF9AE}" pid="7" name="Site Name">
    <vt:lpwstr>1;#SPU Operations|a349eabc-5ac9-47e4-b5e0-0c81acbe537d</vt:lpwstr>
  </property>
  <property fmtid="{D5CDD505-2E9C-101B-9397-08002B2CF9AE}" pid="8" name="ContentTypeId">
    <vt:lpwstr>0x010100FB15175A90D8F94198F69298F905C1E8</vt:lpwstr>
  </property>
  <property fmtid="{D5CDD505-2E9C-101B-9397-08002B2CF9AE}" pid="9" name="eDocs_Year">
    <vt:lpwstr>10;#2016|290abb38-182b-47f5-ab57-7f33b46e6252</vt:lpwstr>
  </property>
  <property fmtid="{D5CDD505-2E9C-101B-9397-08002B2CF9AE}" pid="10" name="_dlc_LastRun">
    <vt:lpwstr>11/30/2019 23:00:37</vt:lpwstr>
  </property>
  <property fmtid="{D5CDD505-2E9C-101B-9397-08002B2CF9AE}" pid="11" name="eDocs_RetentionPeriodTerm">
    <vt:lpwstr/>
  </property>
  <property fmtid="{D5CDD505-2E9C-101B-9397-08002B2CF9AE}" pid="12" name="eDocs_SecurityLevel">
    <vt:lpwstr>Unclassified</vt:lpwstr>
  </property>
  <property fmtid="{D5CDD505-2E9C-101B-9397-08002B2CF9AE}" pid="13" name="Library">
    <vt:lpwstr>359;#Collaborative Projects|7b4cb1eb-f63e-43a2-98ec-c4fc1e45a252</vt:lpwstr>
  </property>
  <property fmtid="{D5CDD505-2E9C-101B-9397-08002B2CF9AE}" pid="14" name="_docset_NoMedatataSyncRequired">
    <vt:lpwstr>False</vt:lpwstr>
  </property>
  <property fmtid="{D5CDD505-2E9C-101B-9397-08002B2CF9AE}" pid="15" name="eDocs_SeriesSubSeries">
    <vt:lpwstr>2;#002|230b5c71-8bf6-4beb-a83d-cddb41cc2b0c</vt:lpwstr>
  </property>
  <property fmtid="{D5CDD505-2E9C-101B-9397-08002B2CF9AE}" pid="16" name="Document Category">
    <vt:lpwstr/>
  </property>
  <property fmtid="{D5CDD505-2E9C-101B-9397-08002B2CF9AE}" pid="17" name="Site_x0020_Name">
    <vt:lpwstr>1;#SPU Operations|a349eabc-5ac9-47e4-b5e0-0c81acbe537d</vt:lpwstr>
  </property>
  <property fmtid="{D5CDD505-2E9C-101B-9397-08002B2CF9AE}" pid="18" name="Document_x0020_Category">
    <vt:lpwstr/>
  </property>
  <property fmtid="{D5CDD505-2E9C-101B-9397-08002B2CF9AE}" pid="19" name="ge25f6a3ef6f42d4865685f2a74bf8c7">
    <vt:lpwstr/>
  </property>
  <property fmtid="{D5CDD505-2E9C-101B-9397-08002B2CF9AE}" pid="20" name="eDocs_FileTopics">
    <vt:lpwstr>3;#Undefined|1846028f-7f87-48c9-b155-380fd01fcb0c</vt:lpwstr>
  </property>
  <property fmtid="{D5CDD505-2E9C-101B-9397-08002B2CF9AE}" pid="21" name="ItemRetentionFormula">
    <vt:lpwstr/>
  </property>
  <property fmtid="{D5CDD505-2E9C-101B-9397-08002B2CF9AE}" pid="22" name="eDocs_DocumentTopics">
    <vt:lpwstr/>
  </property>
</Properties>
</file>