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44E08BC1"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8-05T00:00:00Z">
            <w:dateFormat w:val="dd/MM/yyyy"/>
            <w:lid w:val="en-IE"/>
            <w:storeMappedDataAs w:val="dateTime"/>
            <w:calendar w:val="gregorian"/>
          </w:date>
        </w:sdtPr>
        <w:sdtEndPr/>
        <w:sdtContent>
          <w:r w:rsidR="003676B8">
            <w:rPr>
              <w:rFonts w:ascii="Calibri" w:hAnsi="Calibri"/>
              <w:sz w:val="40"/>
              <w:szCs w:val="40"/>
              <w:highlight w:val="lightGray"/>
              <w:lang w:val="en-IE"/>
            </w:rPr>
            <w:t>05/08/2026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r w:rsidR="00FB2B64">
        <w:rPr>
          <w:rFonts w:ascii="Calibri" w:hAnsi="Calibri"/>
          <w:sz w:val="40"/>
          <w:szCs w:val="40"/>
        </w:rPr>
        <w:t xml:space="preserve">Invasive plant </w:t>
      </w:r>
      <w:r w:rsidR="004A0497">
        <w:rPr>
          <w:rFonts w:ascii="Calibri" w:hAnsi="Calibri"/>
          <w:sz w:val="40"/>
          <w:szCs w:val="40"/>
        </w:rPr>
        <w:t>Eradication</w:t>
      </w:r>
      <w:r w:rsidR="00FB2B64">
        <w:rPr>
          <w:rFonts w:ascii="Calibri" w:hAnsi="Calibri"/>
          <w:sz w:val="40"/>
          <w:szCs w:val="40"/>
        </w:rPr>
        <w:t xml:space="preserve"> in</w:t>
      </w:r>
      <w:r w:rsidR="003676B8">
        <w:rPr>
          <w:rFonts w:ascii="Calibri" w:hAnsi="Calibri"/>
          <w:sz w:val="40"/>
          <w:szCs w:val="40"/>
        </w:rPr>
        <w:t xml:space="preserve"> </w:t>
      </w:r>
      <w:proofErr w:type="spellStart"/>
      <w:r w:rsidR="003676B8">
        <w:rPr>
          <w:rFonts w:ascii="Calibri" w:hAnsi="Calibri"/>
          <w:sz w:val="40"/>
          <w:szCs w:val="40"/>
        </w:rPr>
        <w:t>Dun</w:t>
      </w:r>
      <w:r w:rsidR="00C125D3">
        <w:rPr>
          <w:rFonts w:ascii="Calibri" w:hAnsi="Calibri"/>
          <w:sz w:val="40"/>
          <w:szCs w:val="40"/>
        </w:rPr>
        <w:t>lewe</w:t>
      </w:r>
      <w:r w:rsidR="00B42AC9">
        <w:rPr>
          <w:rFonts w:ascii="Calibri" w:hAnsi="Calibri"/>
          <w:sz w:val="40"/>
          <w:szCs w:val="40"/>
        </w:rPr>
        <w:t>y</w:t>
      </w:r>
      <w:proofErr w:type="spellEnd"/>
      <w:r w:rsidR="00B42AC9">
        <w:rPr>
          <w:rFonts w:ascii="Calibri" w:hAnsi="Calibri"/>
          <w:sz w:val="40"/>
          <w:szCs w:val="40"/>
        </w:rPr>
        <w:t>,</w:t>
      </w:r>
      <w:r w:rsidR="00FB2B64">
        <w:rPr>
          <w:rFonts w:ascii="Calibri" w:hAnsi="Calibri"/>
          <w:sz w:val="40"/>
          <w:szCs w:val="40"/>
        </w:rPr>
        <w:t xml:space="preserve"> </w:t>
      </w:r>
      <w:proofErr w:type="spellStart"/>
      <w:r w:rsidR="00FB2B64">
        <w:rPr>
          <w:rFonts w:ascii="Calibri" w:hAnsi="Calibri"/>
          <w:sz w:val="40"/>
          <w:szCs w:val="40"/>
        </w:rPr>
        <w:t>Glenveagh</w:t>
      </w:r>
      <w:proofErr w:type="spellEnd"/>
      <w:r w:rsidR="00FB2B64">
        <w:rPr>
          <w:rFonts w:ascii="Calibri" w:hAnsi="Calibri"/>
          <w:sz w:val="40"/>
          <w:szCs w:val="40"/>
        </w:rPr>
        <w:t xml:space="preserve"> National Park</w:t>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452E9FFC"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9-16T12:00:00Z">
            <w:dateFormat w:val="dd/MM/yyyy HH:mm"/>
            <w:lid w:val="en-IE"/>
            <w:storeMappedDataAs w:val="dateTime"/>
            <w:calendar w:val="gregorian"/>
          </w:date>
        </w:sdtPr>
        <w:sdtEndPr/>
        <w:sdtContent>
          <w:r w:rsidR="00035258">
            <w:rPr>
              <w:rFonts w:ascii="Calibri" w:hAnsi="Calibri"/>
              <w:sz w:val="40"/>
              <w:szCs w:val="40"/>
              <w:highlight w:val="lightGray"/>
              <w:lang w:val="en-IE"/>
            </w:rPr>
            <w:t>16/09/2026 12:00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E50707"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62A6E8BD" w:rsidR="003C0FB1" w:rsidRDefault="00E50707" w:rsidP="00FB2B64">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FB2B64">
                  <w:rPr>
                    <w:highlight w:val="lightGray"/>
                  </w:rPr>
                  <w:t>Department of Housing, Local Government &amp; Heritage</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5DF4E742" w:rsidR="003C0FB1" w:rsidRDefault="003C0FB1" w:rsidP="001E49CF">
            <w:r w:rsidRPr="000E5DB7">
              <w:t xml:space="preserve">In summary, the Services comprise:  </w:t>
            </w:r>
            <w:r w:rsidR="00FB2B64">
              <w:t xml:space="preserve">To eradicate all invasive plants in </w:t>
            </w:r>
            <w:r w:rsidR="001E49CF">
              <w:t>two</w:t>
            </w:r>
            <w:r w:rsidR="009C4300">
              <w:t xml:space="preserve"> </w:t>
            </w:r>
            <w:r w:rsidR="00FB2B64">
              <w:t>manageable block</w:t>
            </w:r>
            <w:r w:rsidR="001E49CF">
              <w:t>s</w:t>
            </w:r>
            <w:r w:rsidR="00FB2B64">
              <w:t xml:space="preserve"> in </w:t>
            </w:r>
            <w:proofErr w:type="spellStart"/>
            <w:r w:rsidR="00FB2B64">
              <w:t>Glenveagh</w:t>
            </w:r>
            <w:proofErr w:type="spellEnd"/>
            <w:r w:rsidR="00FB2B64">
              <w:t xml:space="preserve"> National Park</w:t>
            </w:r>
            <w:r w:rsidR="001E49CF">
              <w:t xml:space="preserve"> (</w:t>
            </w:r>
            <w:proofErr w:type="spellStart"/>
            <w:r w:rsidR="001E49CF">
              <w:t>Dunlewey</w:t>
            </w:r>
            <w:proofErr w:type="spellEnd"/>
            <w:r w:rsidR="001E49CF">
              <w:t>)</w:t>
            </w:r>
            <w:r w:rsidR="00FB2B64">
              <w:t xml:space="preserve"> over a </w:t>
            </w:r>
            <w:proofErr w:type="gramStart"/>
            <w:r w:rsidR="00FB2B64">
              <w:t>five year</w:t>
            </w:r>
            <w:proofErr w:type="gramEnd"/>
            <w:r w:rsidR="00FB2B64">
              <w:t xml:space="preserve"> period</w:t>
            </w:r>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4A17398" w14:textId="66EC3AFB" w:rsidR="00AC44B0" w:rsidRDefault="00AC44B0" w:rsidP="00B61DAD">
            <w:r w:rsidRPr="00E13A0D">
              <w:t xml:space="preserve">This public procurement competition </w:t>
            </w:r>
            <w:r w:rsidR="009C4300">
              <w:t>is for</w:t>
            </w:r>
            <w:r w:rsidR="00A8361C">
              <w:t xml:space="preserve"> eradication of invasive plants on</w:t>
            </w:r>
            <w:r w:rsidR="009C4300">
              <w:t xml:space="preserve"> </w:t>
            </w:r>
            <w:r w:rsidR="00035258">
              <w:t>two blocks</w:t>
            </w:r>
            <w:r w:rsidRPr="00E13A0D">
              <w:t xml:space="preserve"> as described below.  </w:t>
            </w:r>
            <w:r w:rsidR="008D1706">
              <w:t xml:space="preserve">This project is over a </w:t>
            </w:r>
            <w:proofErr w:type="gramStart"/>
            <w:r w:rsidR="008D1706">
              <w:t>five year</w:t>
            </w:r>
            <w:proofErr w:type="gramEnd"/>
            <w:r w:rsidR="008D1706">
              <w:t xml:space="preserve"> period.</w:t>
            </w:r>
          </w:p>
          <w:p w14:paraId="42F6A2AA" w14:textId="3883514D" w:rsidR="00B6057A" w:rsidRDefault="00035258" w:rsidP="00B61DAD">
            <w:r>
              <w:t xml:space="preserve">Area 1 </w:t>
            </w:r>
            <w:proofErr w:type="spellStart"/>
            <w:proofErr w:type="gramStart"/>
            <w:r>
              <w:t>Dunlewey</w:t>
            </w:r>
            <w:proofErr w:type="spellEnd"/>
            <w:r>
              <w:t xml:space="preserve">  78.7</w:t>
            </w:r>
            <w:proofErr w:type="gramEnd"/>
            <w:r>
              <w:t xml:space="preserve"> Hectors </w:t>
            </w:r>
            <w:r w:rsidR="002674C5">
              <w:t xml:space="preserve">of </w:t>
            </w:r>
            <w:r w:rsidR="00A8361C">
              <w:t>NPWS lands</w:t>
            </w:r>
            <w:r w:rsidR="009C4300">
              <w:t>.</w:t>
            </w:r>
          </w:p>
          <w:p w14:paraId="207628A3" w14:textId="1CD92E77" w:rsidR="00035258" w:rsidRDefault="00035258" w:rsidP="00B61DAD">
            <w:r>
              <w:t xml:space="preserve">Area 2 </w:t>
            </w:r>
            <w:proofErr w:type="spellStart"/>
            <w:r>
              <w:t>Dunlewey</w:t>
            </w:r>
            <w:proofErr w:type="spellEnd"/>
            <w:r>
              <w:t xml:space="preserve"> 64 Hectors</w:t>
            </w:r>
            <w:r w:rsidR="00A8361C">
              <w:t xml:space="preserve"> of NPWS lands</w:t>
            </w:r>
          </w:p>
          <w:p w14:paraId="00DC7985" w14:textId="6170F244" w:rsidR="00FB2B64" w:rsidRPr="00AC44B0" w:rsidRDefault="00FB2B64" w:rsidP="00FB2B64">
            <w:r>
              <w:t>See attached maps</w:t>
            </w:r>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1DC9FC03" w:rsidR="003C0FB1" w:rsidRPr="001B5C7C" w:rsidRDefault="003C0FB1" w:rsidP="00FB2B64">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00FB2B64">
              <w:rPr>
                <w:b/>
              </w:rPr>
              <w:t>five Years</w:t>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95B2DAB" w14:textId="59A36F46" w:rsidR="001B5C7C" w:rsidRPr="001B5C7C" w:rsidRDefault="001B5C7C" w:rsidP="00FB2B64">
            <w:r w:rsidRPr="00BE4F7F">
              <w:t xml:space="preserve">The Contracting Authority reserves the right to extend the Term for a period or periods of up to </w:t>
            </w:r>
            <w:r w:rsidR="00FB2B64">
              <w:t xml:space="preserve">twelve </w:t>
            </w:r>
            <w:proofErr w:type="gramStart"/>
            <w:r w:rsidR="00FB2B64">
              <w:t>month</w:t>
            </w:r>
            <w:proofErr w:type="gramEnd"/>
            <w:r w:rsidRPr="00BE4F7F">
              <w:t xml:space="preserve"> with a maximum of </w:t>
            </w:r>
            <w:r w:rsidR="00FB2B64">
              <w:t>one</w:t>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53607D28" w:rsidR="001B5C7C" w:rsidRDefault="001B5C7C" w:rsidP="003676B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sidR="00035258">
              <w:rPr>
                <w:szCs w:val="22"/>
              </w:rPr>
              <w:t xml:space="preserve"> Service Contract</w:t>
            </w:r>
            <w:r w:rsidR="000C0E11" w:rsidRPr="00EB5466">
              <w:rPr>
                <w:szCs w:val="22"/>
                <w:highlight w:val="lightGray"/>
              </w:rPr>
              <w:t xml:space="preserve"> </w:t>
            </w:r>
            <w:r w:rsidR="000C0E11" w:rsidRPr="00830A49">
              <w:rPr>
                <w:szCs w:val="22"/>
              </w:rPr>
              <w:t>may amount to some</w:t>
            </w:r>
            <w:r w:rsidR="000C0E11">
              <w:rPr>
                <w:szCs w:val="22"/>
              </w:rPr>
              <w:t xml:space="preserve"> </w:t>
            </w:r>
            <w:r w:rsidR="000E15BE">
              <w:rPr>
                <w:szCs w:val="22"/>
              </w:rPr>
              <w:t>€</w:t>
            </w:r>
            <w:r w:rsidR="003676B8">
              <w:rPr>
                <w:szCs w:val="22"/>
              </w:rPr>
              <w:t>5</w:t>
            </w:r>
            <w:r w:rsidR="000E15BE">
              <w:rPr>
                <w:szCs w:val="22"/>
              </w:rPr>
              <w:t>0</w:t>
            </w:r>
            <w:r w:rsidR="00FB2B64">
              <w:rPr>
                <w:szCs w:val="22"/>
              </w:rPr>
              <w:t>0,000</w:t>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w:t>
            </w:r>
            <w:proofErr w:type="gramStart"/>
            <w:r w:rsidRPr="000E5DB7">
              <w:t>enter into</w:t>
            </w:r>
            <w:proofErr w:type="gramEnd"/>
            <w:r w:rsidRPr="000E5DB7">
              <w:t xml:space="preserve">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6D4CD612" w:rsidR="003C0FB1" w:rsidRDefault="003C0FB1" w:rsidP="0018606D">
            <w:pPr>
              <w:jc w:val="both"/>
            </w:pPr>
            <w:r w:rsidRPr="000E5DB7">
              <w:t xml:space="preserve">The Contracting Authority may cancel this Competition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B809C4">
              <w:rPr>
                <w:noProof/>
                <w:highlight w:val="lightGray"/>
              </w:rPr>
              <w:t>(or, for the avoidance of doubt, any individual Lot)]</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w:t>
            </w:r>
            <w:proofErr w:type="gramStart"/>
            <w:r w:rsidRPr="000E5DB7">
              <w:t>any and all</w:t>
            </w:r>
            <w:proofErr w:type="gramEnd"/>
            <w:r w:rsidRPr="000E5DB7">
              <w:t xml:space="preserve">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2F6C313B"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proofErr w:type="gramStart"/>
            <w:r>
              <w:t>In particular, tenderers</w:t>
            </w:r>
            <w:proofErr w:type="gramEnd"/>
            <w:r>
              <w:t xml:space="preserve">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tenderers</w:t>
            </w:r>
            <w:proofErr w:type="gramEnd"/>
            <w:r>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proofErr w:type="spellStart"/>
            <w:r>
              <w:fldChar w:fldCharType="begin"/>
            </w:r>
            <w:r>
              <w:instrText>HYPERLINK "https://ogp.gov.ie/wp-content/uploads/Information-Note-ESPD.pdf"</w:instrText>
            </w:r>
            <w:r>
              <w:fldChar w:fldCharType="separate"/>
            </w:r>
            <w:r w:rsidRPr="00130442">
              <w:rPr>
                <w:rStyle w:val="Hyperlink"/>
                <w:szCs w:val="22"/>
              </w:rPr>
              <w:t>eESPD</w:t>
            </w:r>
            <w:proofErr w:type="spellEnd"/>
            <w:r>
              <w:fldChar w:fldCharType="end"/>
            </w:r>
            <w:r w:rsidRPr="00D02FE4">
              <w:rPr>
                <w:szCs w:val="22"/>
              </w:rPr>
              <w:t>”)</w:t>
            </w:r>
            <w:r w:rsidR="00130442">
              <w:rPr>
                <w:szCs w:val="22"/>
              </w:rPr>
              <w:t xml:space="preserve">. </w:t>
            </w:r>
            <w:r w:rsidRPr="00D02FE4">
              <w:rPr>
                <w:szCs w:val="22"/>
              </w:rPr>
              <w:t xml:space="preserve">Tenderers may submit an </w:t>
            </w:r>
            <w:proofErr w:type="spellStart"/>
            <w:r>
              <w:rPr>
                <w:szCs w:val="22"/>
              </w:rPr>
              <w:t>e</w:t>
            </w:r>
            <w:r w:rsidRPr="00D02FE4">
              <w:rPr>
                <w:szCs w:val="22"/>
              </w:rPr>
              <w:t>ESPD</w:t>
            </w:r>
            <w:proofErr w:type="spellEnd"/>
            <w:r w:rsidRPr="00D02FE4">
              <w:rPr>
                <w:szCs w:val="22"/>
              </w:rPr>
              <w:t xml:space="preserve"> which has already been used in a previous procurement procedure PROVIDED THAT they confirm that: (</w:t>
            </w:r>
            <w:proofErr w:type="spellStart"/>
            <w:r w:rsidRPr="00D02FE4">
              <w:rPr>
                <w:szCs w:val="22"/>
              </w:rPr>
              <w:t>i</w:t>
            </w:r>
            <w:proofErr w:type="spellEnd"/>
            <w:r w:rsidRPr="00D02FE4">
              <w:rPr>
                <w:szCs w:val="22"/>
              </w:rPr>
              <w:t>)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w:t>
            </w:r>
            <w:proofErr w:type="gramStart"/>
            <w:r w:rsidRPr="000E5DB7">
              <w:t>paragraph</w:t>
            </w:r>
            <w:proofErr w:type="gramEnd"/>
            <w:r w:rsidRPr="000E5DB7">
              <w:t xml:space="preserve">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xml:space="preserve">, irrespective of </w:t>
      </w:r>
      <w:proofErr w:type="gramStart"/>
      <w:r w:rsidRPr="003C4B88">
        <w:rPr>
          <w:szCs w:val="22"/>
        </w:rPr>
        <w:t>whether or not</w:t>
      </w:r>
      <w:proofErr w:type="gramEnd"/>
      <w:r w:rsidRPr="003C4B88">
        <w:rPr>
          <w:szCs w:val="22"/>
        </w:rPr>
        <w:t xml:space="preserve">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6"/>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67E9F87A" w14:textId="19198E6C" w:rsidR="007B7D0E" w:rsidRDefault="007B7D0E" w:rsidP="00FB2B64"/>
                  <w:p w14:paraId="15EE4866" w14:textId="13C19296" w:rsidR="007B7D0E" w:rsidRPr="007207ED" w:rsidRDefault="007B7D0E" w:rsidP="007B7D0E">
                    <w:pPr>
                      <w:rPr>
                        <w:b/>
                        <w:color w:val="FF0000"/>
                        <w:highlight w:val="lightGray"/>
                      </w:rPr>
                    </w:pPr>
                  </w:p>
                  <w:p w14:paraId="715C2FFE" w14:textId="75DDE072" w:rsidR="007B7D0E" w:rsidRDefault="007B7D0E" w:rsidP="007B7D0E">
                    <w:pPr>
                      <w:rPr>
                        <w:highlight w:val="lightGray"/>
                      </w:rPr>
                    </w:pPr>
                    <w:r w:rsidRPr="009E3E97">
                      <w:rPr>
                        <w:highlight w:val="lightGray"/>
                      </w:rPr>
                      <w:t>Tenders must be delivered</w:t>
                    </w:r>
                    <w:r>
                      <w:rPr>
                        <w:highlight w:val="lightGray"/>
                      </w:rPr>
                      <w:t xml:space="preserve"> by hand or by post to the address below.  The Tenderer must deliver </w:t>
                    </w:r>
                    <w:sdt>
                      <w:sdtPr>
                        <w:rPr>
                          <w:highlight w:val="lightGray"/>
                        </w:rPr>
                        <w:id w:val="-657229559"/>
                        <w:placeholder>
                          <w:docPart w:val="ED3252893D57426789858754A37D3D5C"/>
                        </w:placeholder>
                      </w:sdtPr>
                      <w:sdtEndPr/>
                      <w:sdtContent>
                        <w:r w:rsidR="00035258" w:rsidRPr="00035258">
                          <w:rPr>
                            <w:b/>
                            <w:highlight w:val="lightGray"/>
                          </w:rPr>
                          <w:t>three</w:t>
                        </w:r>
                      </w:sdtContent>
                    </w:sdt>
                    <w:r w:rsidRPr="009E3E97">
                      <w:rPr>
                        <w:highlight w:val="lightGray"/>
                      </w:rPr>
                      <w:t xml:space="preserve"> copies of their </w:t>
                    </w:r>
                    <w:r>
                      <w:rPr>
                        <w:highlight w:val="lightGray"/>
                      </w:rPr>
                      <w:t xml:space="preserve">Tender.  Tenders must be contained in a sealed package marked with the RFT Title and the word </w:t>
                    </w:r>
                    <w:r w:rsidRPr="00035258">
                      <w:rPr>
                        <w:b/>
                        <w:highlight w:val="lightGray"/>
                      </w:rPr>
                      <w:t>“Confidential”.</w:t>
                    </w:r>
                    <w:r>
                      <w:rPr>
                        <w:highlight w:val="lightGray"/>
                      </w:rPr>
                      <w:t xml:space="preserve"> Tenderers must clearly set out a </w:t>
                    </w:r>
                    <w:r>
                      <w:rPr>
                        <w:highlight w:val="lightGray"/>
                      </w:rPr>
                      <w:lastRenderedPageBreak/>
                      <w:t xml:space="preserve">return address on the package. Tenders submitted by any other means (including but not limited to by email) will NOT be accepted.  </w:t>
                    </w:r>
                  </w:p>
                  <w:p w14:paraId="78AA134A" w14:textId="7FFA6D8E" w:rsidR="007B7D0E" w:rsidRPr="00035258" w:rsidRDefault="00FB2B64" w:rsidP="007B7D0E">
                    <w:pPr>
                      <w:rPr>
                        <w:b/>
                        <w:highlight w:val="lightGray"/>
                      </w:rPr>
                    </w:pPr>
                    <w:r w:rsidRPr="00035258">
                      <w:rPr>
                        <w:b/>
                        <w:highlight w:val="lightGray"/>
                      </w:rPr>
                      <w:t>Invasive plant eradication tender</w:t>
                    </w:r>
                    <w:r w:rsidR="00B42AC9">
                      <w:rPr>
                        <w:b/>
                        <w:highlight w:val="lightGray"/>
                      </w:rPr>
                      <w:t xml:space="preserve"> </w:t>
                    </w:r>
                    <w:proofErr w:type="spellStart"/>
                    <w:r w:rsidR="00B42AC9">
                      <w:rPr>
                        <w:b/>
                        <w:highlight w:val="lightGray"/>
                      </w:rPr>
                      <w:t>Dunlewey</w:t>
                    </w:r>
                    <w:proofErr w:type="spellEnd"/>
                  </w:p>
                  <w:p w14:paraId="2FB2ED01" w14:textId="6305885F" w:rsidR="007B7D0E" w:rsidRPr="00035258" w:rsidRDefault="002674C5" w:rsidP="007B7D0E">
                    <w:pPr>
                      <w:rPr>
                        <w:b/>
                        <w:highlight w:val="lightGray"/>
                      </w:rPr>
                    </w:pPr>
                    <w:r w:rsidRPr="00035258">
                      <w:rPr>
                        <w:b/>
                        <w:highlight w:val="lightGray"/>
                      </w:rPr>
                      <w:t>Emmett Johnston</w:t>
                    </w:r>
                    <w:r w:rsidR="00FB2B64" w:rsidRPr="00035258">
                      <w:rPr>
                        <w:b/>
                        <w:highlight w:val="lightGray"/>
                      </w:rPr>
                      <w:t xml:space="preserve">, </w:t>
                    </w:r>
                    <w:r w:rsidRPr="00035258">
                      <w:rPr>
                        <w:b/>
                        <w:highlight w:val="lightGray"/>
                      </w:rPr>
                      <w:t xml:space="preserve">Regional </w:t>
                    </w:r>
                    <w:r w:rsidR="00FB2B64" w:rsidRPr="00035258">
                      <w:rPr>
                        <w:b/>
                        <w:highlight w:val="lightGray"/>
                      </w:rPr>
                      <w:t>Manager,</w:t>
                    </w:r>
                  </w:p>
                  <w:p w14:paraId="1168D322" w14:textId="146D21CA" w:rsidR="00977CC4" w:rsidRPr="007B7D0E" w:rsidRDefault="00FB2B64" w:rsidP="007B7D0E">
                    <w:pPr>
                      <w:rPr>
                        <w:color w:val="000000"/>
                        <w:highlight w:val="lightGray"/>
                      </w:rPr>
                    </w:pPr>
                    <w:r w:rsidRPr="00035258">
                      <w:rPr>
                        <w:b/>
                        <w:highlight w:val="lightGray"/>
                      </w:rPr>
                      <w:t xml:space="preserve">NPWS, </w:t>
                    </w:r>
                    <w:proofErr w:type="spellStart"/>
                    <w:r w:rsidRPr="00035258">
                      <w:rPr>
                        <w:b/>
                        <w:highlight w:val="lightGray"/>
                      </w:rPr>
                      <w:t>Glenveagh</w:t>
                    </w:r>
                    <w:proofErr w:type="spellEnd"/>
                    <w:r w:rsidRPr="00035258">
                      <w:rPr>
                        <w:b/>
                        <w:highlight w:val="lightGray"/>
                      </w:rPr>
                      <w:t xml:space="preserve"> National Park, Churchill, Letterkenny, Co. Donegal F92XK02</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3F443D88" w:rsidR="003C0FB1" w:rsidRPr="000E5DB7" w:rsidRDefault="003C0FB1" w:rsidP="001E49CF">
            <w:pPr>
              <w:jc w:val="both"/>
              <w:rPr>
                <w:color w:val="000000"/>
              </w:rPr>
            </w:pPr>
            <w:r w:rsidRPr="000E5DB7">
              <w:t>Tenders must be received not later than</w:t>
            </w:r>
            <w:r w:rsidR="00D124F2">
              <w:t xml:space="preserve"> </w:t>
            </w:r>
            <w:r w:rsidR="00FB2B64">
              <w:t>12 noon</w:t>
            </w:r>
            <w:r w:rsidRPr="000E5DB7">
              <w:t xml:space="preserve"> on </w:t>
            </w:r>
            <w:r w:rsidR="00A8361C">
              <w:t>16</w:t>
            </w:r>
            <w:r w:rsidR="001E49CF" w:rsidRPr="001E49CF">
              <w:rPr>
                <w:vertAlign w:val="superscript"/>
              </w:rPr>
              <w:t>th</w:t>
            </w:r>
            <w:r w:rsidR="001E49CF">
              <w:t xml:space="preserve"> September </w:t>
            </w:r>
            <w:r w:rsidR="00A8361C">
              <w:t>2026</w:t>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0AA65B37" w:rsidR="003C0FB1" w:rsidRPr="000E5DB7" w:rsidRDefault="00A0779A" w:rsidP="00FB2B64">
            <w:pPr>
              <w:jc w:val="both"/>
            </w:pPr>
            <w:r w:rsidRPr="00796899">
              <w:rPr>
                <w:szCs w:val="22"/>
              </w:rPr>
              <w:t xml:space="preserve">Tenders must be submitted in </w:t>
            </w:r>
            <w:r w:rsidR="00FB2B64">
              <w:rPr>
                <w:szCs w:val="22"/>
              </w:rPr>
              <w:t>English</w:t>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6B2943A6" w:rsidR="00B9639C" w:rsidRPr="004A0961" w:rsidRDefault="00B9639C" w:rsidP="00FB2B64">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1" w:name="Text111"/>
            <w:r w:rsidR="004A0961">
              <w:instrText xml:space="preserve"> FORMTEXT </w:instrText>
            </w:r>
            <w:r w:rsidR="004A0961">
              <w:fldChar w:fldCharType="separate"/>
            </w:r>
            <w:r w:rsidR="004A0961">
              <w:rPr>
                <w:noProof/>
              </w:rPr>
              <w:t>[for each Lot</w:t>
            </w:r>
            <w:r w:rsidR="004A0961">
              <w:fldChar w:fldCharType="end"/>
            </w:r>
            <w:bookmarkEnd w:id="1"/>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71A07BE0" w:rsidR="00B9639C" w:rsidRPr="00463D05" w:rsidRDefault="00B9639C" w:rsidP="00446267">
            <w:pPr>
              <w:jc w:val="both"/>
            </w:pPr>
            <w:r w:rsidRPr="000E5DB7">
              <w:t xml:space="preserve">All Tenders submitted in soft copy must be compiled such that they can be read immediately using </w:t>
            </w:r>
            <w:r w:rsidR="00446267" w:rsidRPr="00446267">
              <w:rPr>
                <w:color w:val="FF0000"/>
              </w:rPr>
              <w:t>not applicable</w:t>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43CCB48D" w:rsidR="003C0FB1" w:rsidRDefault="003C0FB1" w:rsidP="001E49CF">
            <w:pPr>
              <w:jc w:val="both"/>
            </w:pPr>
            <w:r w:rsidRPr="000E5DB7">
              <w:t>All queries relating to any aspect of this Competition or of this RFT must be directed to</w:t>
            </w:r>
            <w:r>
              <w:t xml:space="preserve"> the messaging facility on </w:t>
            </w:r>
            <w:hyperlink r:id="rId17" w:history="1">
              <w:r w:rsidRPr="003C0B09">
                <w:rPr>
                  <w:rStyle w:val="Hyperlink"/>
                </w:rPr>
                <w:t>www.etenders.gov.ie</w:t>
              </w:r>
            </w:hyperlink>
            <w:r>
              <w:t xml:space="preserve">.  </w:t>
            </w:r>
            <w:r w:rsidRPr="000E5DB7">
              <w:t xml:space="preserve">Queries will be accepted no later than </w:t>
            </w:r>
            <w:r w:rsidR="001E49CF">
              <w:t>12</w:t>
            </w:r>
            <w:r w:rsidR="001E49CF">
              <w:rPr>
                <w:b/>
              </w:rPr>
              <w:t>.00 noon</w:t>
            </w:r>
            <w:r w:rsidRPr="00A8361C">
              <w:rPr>
                <w:b/>
              </w:rPr>
              <w:t xml:space="preserve"> </w:t>
            </w:r>
            <w:r w:rsidR="00A8361C" w:rsidRPr="00A8361C">
              <w:rPr>
                <w:b/>
              </w:rPr>
              <w:t>0</w:t>
            </w:r>
            <w:r w:rsidR="002674C5" w:rsidRPr="00A8361C">
              <w:rPr>
                <w:b/>
              </w:rPr>
              <w:t>4/</w:t>
            </w:r>
            <w:r w:rsidR="00A8361C" w:rsidRPr="00A8361C">
              <w:rPr>
                <w:b/>
              </w:rPr>
              <w:t>09</w:t>
            </w:r>
            <w:r w:rsidR="002674C5" w:rsidRPr="00A8361C">
              <w:rPr>
                <w:b/>
              </w:rPr>
              <w:t>/20</w:t>
            </w:r>
            <w:r w:rsidR="00A8361C">
              <w:rPr>
                <w:b/>
              </w:rPr>
              <w:t>2</w:t>
            </w:r>
            <w:r w:rsidR="00A8361C" w:rsidRPr="00A8361C">
              <w:rPr>
                <w:b/>
              </w:rPr>
              <w:t>6</w:t>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8"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19" w:history="1">
              <w:r w:rsidRPr="003C0B09">
                <w:rPr>
                  <w:rStyle w:val="Hyperlink"/>
                  <w:szCs w:val="22"/>
                </w:rPr>
                <w:t>www.etenders.gov.ie</w:t>
              </w:r>
            </w:hyperlink>
            <w:r>
              <w:rPr>
                <w:szCs w:val="22"/>
              </w:rPr>
              <w:t xml:space="preserve">, </w:t>
            </w:r>
            <w:proofErr w:type="gramStart"/>
            <w:r>
              <w:rPr>
                <w:szCs w:val="22"/>
              </w:rPr>
              <w:t>in order to</w:t>
            </w:r>
            <w:proofErr w:type="gramEnd"/>
            <w:r>
              <w:rPr>
                <w:szCs w:val="22"/>
              </w:rPr>
              <w:t xml:space="preserve">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 xml:space="preserve">All costs and expenses incurred by Tenderers relating to their participation in this Competition including, but not being limited to, site visits, field trials, demonstrations </w:t>
            </w:r>
            <w:r w:rsidRPr="00830A49">
              <w:rPr>
                <w:szCs w:val="22"/>
              </w:rPr>
              <w:lastRenderedPageBreak/>
              <w:t>and/or presentations shall be borne by and are a matter for discharge by the Tenderers exclusively.</w:t>
            </w:r>
          </w:p>
        </w:tc>
      </w:tr>
    </w:tbl>
    <w:p w14:paraId="39323549" w14:textId="77777777" w:rsidR="003C0FB1" w:rsidRDefault="003C0FB1" w:rsidP="003C0FB1">
      <w:pPr>
        <w:pStyle w:val="Heading2"/>
        <w:jc w:val="both"/>
      </w:pPr>
      <w:r w:rsidRPr="000E5DB7">
        <w:lastRenderedPageBreak/>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 xml:space="preserve">All documentation, data, statistics, drawings, information, patterns, samples or material disclosed or furnished by the Contracting Authority to Tenderers </w:t>
            </w:r>
            <w:proofErr w:type="gramStart"/>
            <w:r w:rsidRPr="000E5DB7">
              <w:t>during the course of</w:t>
            </w:r>
            <w:proofErr w:type="gramEnd"/>
            <w:r w:rsidRPr="000E5DB7">
              <w:t xml:space="preserve">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47A8DD23" w:rsidR="003C0FB1" w:rsidRDefault="003C0FB1" w:rsidP="00446267">
            <w:pPr>
              <w:spacing w:after="80"/>
              <w:jc w:val="both"/>
            </w:pPr>
            <w:r w:rsidRPr="000E5DB7">
              <w:t>Tenderers must confirm that all prices quoted in the Tender will remain valid for</w:t>
            </w:r>
            <w:r w:rsidR="00522DF9">
              <w:t xml:space="preserve"> </w:t>
            </w:r>
            <w:r w:rsidR="00446267">
              <w:t xml:space="preserve">9 </w:t>
            </w:r>
            <w:proofErr w:type="gramStart"/>
            <w:r w:rsidR="00446267">
              <w:t>month</w:t>
            </w:r>
            <w:proofErr w:type="gramEnd"/>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0D69FF5F" w14:textId="01C08179" w:rsidR="00446267" w:rsidRPr="00446267" w:rsidRDefault="00446267" w:rsidP="006565BD">
            <w:pPr>
              <w:rPr>
                <w:color w:val="FF0000"/>
                <w:szCs w:val="22"/>
              </w:rPr>
            </w:pPr>
            <w:r w:rsidRPr="00446267">
              <w:rPr>
                <w:color w:val="FF0000"/>
                <w:szCs w:val="22"/>
              </w:rPr>
              <w:t>Not Used</w:t>
            </w:r>
          </w:p>
          <w:p w14:paraId="0E392840" w14:textId="2C60820D"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2" w:name="Text113"/>
            <w:r w:rsidR="006565BD">
              <w:rPr>
                <w:szCs w:val="22"/>
              </w:rPr>
              <w:instrText xml:space="preserve"> FORMTEXT </w:instrText>
            </w:r>
            <w:r w:rsidR="006565BD">
              <w:rPr>
                <w:szCs w:val="22"/>
              </w:rPr>
            </w:r>
            <w:r w:rsidR="006565BD">
              <w:rPr>
                <w:szCs w:val="22"/>
              </w:rPr>
              <w:fldChar w:fldCharType="separate"/>
            </w:r>
            <w:r w:rsidR="006565BD">
              <w:rPr>
                <w:noProof/>
                <w:szCs w:val="22"/>
              </w:rPr>
              <w:t>[insert relevant price index]</w:t>
            </w:r>
            <w:r w:rsidR="006565BD">
              <w:rPr>
                <w:szCs w:val="22"/>
              </w:rPr>
              <w:fldChar w:fldCharType="end"/>
            </w:r>
            <w:bookmarkEnd w:id="2"/>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3" w:name="Text139"/>
            <w:r w:rsidR="006565BD">
              <w:rPr>
                <w:szCs w:val="22"/>
              </w:rPr>
              <w:instrText xml:space="preserve"> FORMTEXT </w:instrText>
            </w:r>
            <w:r w:rsidR="006565BD">
              <w:rPr>
                <w:szCs w:val="22"/>
              </w:rPr>
            </w:r>
            <w:r w:rsidR="006565BD">
              <w:rPr>
                <w:szCs w:val="22"/>
              </w:rPr>
              <w:fldChar w:fldCharType="separate"/>
            </w:r>
            <w:r w:rsidR="006565BD">
              <w:rPr>
                <w:noProof/>
                <w:szCs w:val="22"/>
              </w:rPr>
              <w:t>[insert relevant authority]</w:t>
            </w:r>
            <w:r w:rsidR="006565BD">
              <w:rPr>
                <w:szCs w:val="22"/>
              </w:rPr>
              <w:fldChar w:fldCharType="end"/>
            </w:r>
            <w:bookmarkEnd w:id="3"/>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lastRenderedPageBreak/>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 xml:space="preserve">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0E5DB7">
              <w:t>as a result of</w:t>
            </w:r>
            <w:proofErr w:type="gramEnd"/>
            <w:r w:rsidRPr="000E5DB7">
              <w:t xml:space="preserve">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w:t>
      </w:r>
      <w:proofErr w:type="gramStart"/>
      <w:r w:rsidRPr="000E5DB7">
        <w:t>entered into</w:t>
      </w:r>
      <w:proofErr w:type="gramEnd"/>
      <w:r w:rsidRPr="000E5DB7">
        <w:t xml:space="preserve">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lastRenderedPageBreak/>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of any information provided which is subsequently released (irrespective of notification) or in respect of any consequential damage suffered </w:t>
            </w:r>
            <w:proofErr w:type="gramStart"/>
            <w:r w:rsidR="00684357" w:rsidRPr="00796899">
              <w:rPr>
                <w:szCs w:val="22"/>
              </w:rPr>
              <w:t>as a result of</w:t>
            </w:r>
            <w:proofErr w:type="gramEnd"/>
            <w:r w:rsidR="00684357" w:rsidRPr="00796899">
              <w:rPr>
                <w:szCs w:val="22"/>
              </w:rPr>
              <w:t xml:space="preserve">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0"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01388F">
        <w:t>entered into</w:t>
      </w:r>
      <w:proofErr w:type="gramEnd"/>
      <w:r w:rsidRPr="0001388F">
        <w:t xml:space="preserve"> by a Tenderer.</w:t>
      </w:r>
    </w:p>
    <w:p w14:paraId="624C5086" w14:textId="77777777" w:rsidR="003C0FB1" w:rsidRDefault="003C0FB1" w:rsidP="003C0FB1">
      <w:pPr>
        <w:pStyle w:val="Heading2"/>
        <w:jc w:val="both"/>
      </w:pPr>
      <w:r w:rsidRPr="000E5DB7">
        <w:lastRenderedPageBreak/>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0C2A4408" w14:textId="0FBAD67E" w:rsidR="00BB5E9D" w:rsidRPr="00A60C11" w:rsidRDefault="00DC28E8" w:rsidP="000278E9">
                <w:pPr>
                  <w:rPr>
                    <w:color w:val="0000FF"/>
                    <w:u w:val="single"/>
                  </w:rPr>
                </w:pPr>
                <w:r w:rsidRPr="000E5DB7">
                  <w:t xml:space="preserve">The Contracting Authority will facilitate Tenderers by permitting an inspection of the Contracting Authority’s premises. A site visit to view the Contracting Authority’s premises or facilities at </w:t>
                </w:r>
                <w:proofErr w:type="spellStart"/>
                <w:r w:rsidR="00446267">
                  <w:t>Glenveagh</w:t>
                </w:r>
                <w:proofErr w:type="spellEnd"/>
                <w:r w:rsidR="00446267">
                  <w:t xml:space="preserve"> National Park, Churchill, Letterkenny, Co. Donegal F92XK02</w:t>
                </w:r>
                <w:r w:rsidRPr="000E5DB7">
                  <w:t xml:space="preserve"> shall be organised on </w:t>
                </w:r>
                <w:r w:rsidR="00A60C11">
                  <w:t>24/</w:t>
                </w:r>
                <w:r w:rsidR="000278E9">
                  <w:t>08/</w:t>
                </w:r>
                <w:r w:rsidR="00A60C11">
                  <w:t>202</w:t>
                </w:r>
                <w:r w:rsidR="000278E9">
                  <w:t>6</w:t>
                </w:r>
                <w:r w:rsidR="003676B8">
                  <w:t xml:space="preserve"> and</w:t>
                </w:r>
                <w:r w:rsidR="00A60C11">
                  <w:t xml:space="preserve"> </w:t>
                </w:r>
                <w:r w:rsidR="003676B8">
                  <w:t xml:space="preserve">25/08/2026 </w:t>
                </w:r>
                <w:r w:rsidRPr="000E5DB7">
                  <w:t xml:space="preserve">between the hours of </w:t>
                </w:r>
                <w:r w:rsidR="000278E9">
                  <w:t>10</w:t>
                </w:r>
                <w:r w:rsidR="00446267">
                  <w:t>.00a.m. and 2.00p.m</w:t>
                </w:r>
                <w:r w:rsidRPr="000E5DB7">
                  <w:t xml:space="preserve">. Tenderers wishing to make an appointment to avail of this opportunity must confirm their attendance by contacting </w:t>
                </w:r>
                <w:r w:rsidR="000278E9">
                  <w:t>Patrick Mc Conigley</w:t>
                </w:r>
                <w:r w:rsidR="00A60C11">
                  <w:t xml:space="preserve"> </w:t>
                </w:r>
                <w:r w:rsidRPr="000E5DB7">
                  <w:t>a</w:t>
                </w:r>
                <w:r w:rsidR="00446267">
                  <w:t xml:space="preserve">t email </w:t>
                </w:r>
                <w:r w:rsidR="000278E9">
                  <w:rPr>
                    <w:rStyle w:val="Hyperlink"/>
                  </w:rPr>
                  <w:t>patrick.mcconigley@npws.gov.ie</w:t>
                </w:r>
                <w:r w:rsidRPr="000E5DB7">
                  <w:t xml:space="preserve"> by </w:t>
                </w:r>
                <w:r w:rsidR="000278E9">
                  <w:t>20</w:t>
                </w:r>
                <w:r w:rsidR="00446267" w:rsidRPr="00446267">
                  <w:rPr>
                    <w:vertAlign w:val="superscript"/>
                  </w:rPr>
                  <w:t>th</w:t>
                </w:r>
                <w:r w:rsidR="00A60C11">
                  <w:t xml:space="preserve"> </w:t>
                </w:r>
                <w:r w:rsidR="000278E9">
                  <w:t>August</w:t>
                </w:r>
                <w:r w:rsidR="00446267">
                  <w:t xml:space="preserve"> before 4.00pm</w:t>
                </w:r>
                <w:r w:rsidRPr="000E5DB7">
                  <w:t>. Attendance at the Contracting Authority’s premises will be subject to compliance with local security and health and safety arrangements</w:t>
                </w:r>
                <w:r>
                  <w:t>.</w:t>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28265341" w:rsidR="00101AC8" w:rsidRPr="000278E9" w:rsidRDefault="00446267" w:rsidP="00684357">
            <w:pPr>
              <w:rPr>
                <w:b/>
                <w:highlight w:val="lightGray"/>
              </w:rPr>
            </w:pPr>
            <w:r w:rsidRPr="000278E9">
              <w:rPr>
                <w:b/>
                <w:i/>
                <w:iCs/>
                <w:color w:val="FF0000"/>
                <w:highlight w:val="lightGray"/>
              </w:rPr>
              <w:t>A site visit is compulsory for this competition</w:t>
            </w:r>
          </w:p>
          <w:p w14:paraId="56F72B09" w14:textId="398D0090" w:rsidR="00101AC8" w:rsidRDefault="00101AC8" w:rsidP="00684357">
            <w:pPr>
              <w:rPr>
                <w:highlight w:val="lightGray"/>
              </w:rPr>
            </w:pP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280839B7" w:rsidR="00C7189F" w:rsidRPr="00CA3AF8" w:rsidRDefault="004A3298"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Pr>
                      <w:szCs w:val="22"/>
                    </w:rPr>
                    <w:t>12.7 million euro</w:t>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412CB786" w:rsidR="00C7189F" w:rsidRPr="00CA3AF8" w:rsidRDefault="004A3298"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Pr>
                      <w:szCs w:val="22"/>
                    </w:rPr>
                    <w:t>6.5 million euro</w:t>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77777777"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77777777"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77777777"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c>
                <w:tcPr>
                  <w:tcW w:w="2500" w:type="pct"/>
                  <w:vAlign w:val="center"/>
                </w:tcPr>
                <w:p w14:paraId="474CE49A" w14:textId="77777777"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proofErr w:type="spellStart"/>
            <w:r w:rsidR="00B66734">
              <w:t>e</w:t>
            </w:r>
            <w:r w:rsidRPr="00117E35">
              <w:t>ESPD</w:t>
            </w:r>
            <w:proofErr w:type="spellEnd"/>
            <w:r w:rsidRPr="00117E35">
              <w:t xml:space="preserve">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681FBB67" w:rsidR="00C3103B" w:rsidRDefault="00C3103B" w:rsidP="008F5874">
            <w:r w:rsidRPr="003215FF">
              <w:t xml:space="preserve">Declared by way of </w:t>
            </w:r>
            <w:proofErr w:type="spellStart"/>
            <w:r w:rsidR="00B66734">
              <w:t>e</w:t>
            </w:r>
            <w:r w:rsidRPr="003215FF">
              <w:t>ESPD</w:t>
            </w:r>
            <w:proofErr w:type="spellEnd"/>
            <w:r w:rsidRPr="003215FF">
              <w:t xml:space="preserve"> that they satisfy the selection criteria for</w:t>
            </w:r>
            <w:r>
              <w:t xml:space="preserve"> </w:t>
            </w:r>
            <w:r w:rsidR="00A60C11">
              <w:t xml:space="preserve">the lot in </w:t>
            </w:r>
            <w:r w:rsidRPr="003215FF">
              <w:t>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w:t>
            </w:r>
            <w:proofErr w:type="spellStart"/>
            <w:r>
              <w:t>eESPD</w:t>
            </w:r>
            <w:proofErr w:type="spellEnd"/>
            <w:r>
              <w:t xml:space="preserve">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3215FF">
              <w:rPr>
                <w:rFonts w:ascii="Calibri" w:eastAsia="Times New Roman" w:hAnsi="Calibri"/>
                <w:szCs w:val="22"/>
                <w:lang w:eastAsia="en-US"/>
              </w:rPr>
              <w:t>all of</w:t>
            </w:r>
            <w:proofErr w:type="gramEnd"/>
            <w:r w:rsidRPr="003215FF">
              <w:rPr>
                <w:rFonts w:ascii="Calibri" w:eastAsia="Times New Roman" w:hAnsi="Calibri"/>
                <w:szCs w:val="22"/>
                <w:lang w:eastAsia="en-US"/>
              </w:rPr>
              <w:t xml:space="preserve">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lastRenderedPageBreak/>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w:t>
            </w:r>
            <w:proofErr w:type="gramStart"/>
            <w:r w:rsidRPr="00830A49">
              <w:rPr>
                <w:color w:val="0000FF"/>
                <w:szCs w:val="22"/>
              </w:rPr>
              <w:t>2.A</w:t>
            </w:r>
            <w:proofErr w:type="gramEnd"/>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14A3933D" w:rsidR="00C3103B" w:rsidRPr="005D57EC" w:rsidDel="007E6485" w:rsidRDefault="00C3103B" w:rsidP="000278E9">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financial and economic standing requirement(s) set out below</w:t>
            </w:r>
            <w:r w:rsidR="00192D79">
              <w:rPr>
                <w:szCs w:val="22"/>
              </w:rPr>
              <w:t xml:space="preserve"> </w:t>
            </w:r>
            <w:r w:rsidR="00A60C11">
              <w:rPr>
                <w:szCs w:val="22"/>
              </w:rPr>
              <w:fldChar w:fldCharType="begin">
                <w:ffData>
                  <w:name w:val="Text131"/>
                  <w:enabled/>
                  <w:calcOnExit w:val="0"/>
                  <w:textInput>
                    <w:default w:val="in respect of the Lot tendered for]"/>
                  </w:textInput>
                </w:ffData>
              </w:fldChar>
            </w:r>
            <w:bookmarkStart w:id="4" w:name="Text131"/>
            <w:r w:rsidR="00A60C11">
              <w:rPr>
                <w:szCs w:val="22"/>
              </w:rPr>
              <w:instrText xml:space="preserve"> FORMTEXT </w:instrText>
            </w:r>
            <w:r w:rsidR="00A60C11">
              <w:rPr>
                <w:szCs w:val="22"/>
              </w:rPr>
            </w:r>
            <w:r w:rsidR="00A60C11">
              <w:rPr>
                <w:szCs w:val="22"/>
              </w:rPr>
              <w:fldChar w:fldCharType="separate"/>
            </w:r>
            <w:r w:rsidR="00A60C11">
              <w:rPr>
                <w:noProof/>
                <w:szCs w:val="22"/>
              </w:rPr>
              <w:t>in respect of the Lot tendered for]</w:t>
            </w:r>
            <w:r w:rsidR="00A60C11">
              <w:rPr>
                <w:szCs w:val="22"/>
              </w:rPr>
              <w:fldChar w:fldCharType="end"/>
            </w:r>
            <w:bookmarkEnd w:id="4"/>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94CE062F610241FEA99799BA9540ABEC"/>
        </w:placeholder>
      </w:sdtPr>
      <w:sdtEndPr>
        <w:rPr>
          <w:color w:val="auto"/>
        </w:rPr>
      </w:sdtEndPr>
      <w:sdtContent>
        <w:p w14:paraId="363DF7E8" w14:textId="173B8A02" w:rsidR="004A3298" w:rsidRPr="00252160" w:rsidRDefault="004A3298" w:rsidP="004A3298">
          <w:pPr>
            <w:spacing w:line="320" w:lineRule="exact"/>
            <w:ind w:left="709" w:hanging="283"/>
            <w:rPr>
              <w:rFonts w:asciiTheme="minorHAnsi" w:hAnsiTheme="minorHAnsi" w:cstheme="minorHAnsi"/>
            </w:rPr>
          </w:pPr>
          <w:r w:rsidRPr="00252160">
            <w:rPr>
              <w:rFonts w:asciiTheme="minorHAnsi" w:hAnsiTheme="minorHAnsi" w:cstheme="minorHAnsi"/>
            </w:rPr>
            <w:t>1.</w:t>
          </w:r>
          <w:r w:rsidRPr="00252160">
            <w:rPr>
              <w:rFonts w:asciiTheme="minorHAnsi" w:hAnsiTheme="minorHAnsi" w:cstheme="minorHAnsi"/>
            </w:rPr>
            <w:tab/>
          </w:r>
          <w:r w:rsidRPr="00252160">
            <w:rPr>
              <w:rFonts w:asciiTheme="minorHAnsi" w:hAnsiTheme="minorHAnsi" w:cstheme="minorHAnsi"/>
              <w:lang w:val="en-IE"/>
            </w:rPr>
            <w:t>As proof of economic and financial standing Tenderer are required to demonstrate a minimum overall turnover of (€</w:t>
          </w:r>
          <w:r w:rsidR="00A60C11">
            <w:rPr>
              <w:rFonts w:asciiTheme="minorHAnsi" w:hAnsiTheme="minorHAnsi" w:cstheme="minorHAnsi"/>
              <w:lang w:val="en-IE"/>
            </w:rPr>
            <w:t>5</w:t>
          </w:r>
          <w:r>
            <w:rPr>
              <w:rFonts w:asciiTheme="minorHAnsi" w:hAnsiTheme="minorHAnsi" w:cstheme="minorHAnsi"/>
              <w:lang w:val="en-IE"/>
            </w:rPr>
            <w:t>0</w:t>
          </w:r>
          <w:r w:rsidRPr="00252160">
            <w:rPr>
              <w:rFonts w:asciiTheme="minorHAnsi" w:hAnsiTheme="minorHAnsi" w:cstheme="minorHAnsi"/>
              <w:lang w:val="en-IE"/>
            </w:rPr>
            <w:t>,000) per annum, for each of the previous 3 years.</w:t>
          </w:r>
        </w:p>
        <w:p w14:paraId="025C402C" w14:textId="77777777" w:rsidR="004A3298" w:rsidRPr="00252160" w:rsidRDefault="004A3298" w:rsidP="004A3298">
          <w:pPr>
            <w:pStyle w:val="NormalWeb"/>
            <w:numPr>
              <w:ilvl w:val="0"/>
              <w:numId w:val="24"/>
            </w:numPr>
            <w:suppressAutoHyphens w:val="0"/>
            <w:spacing w:beforeAutospacing="1" w:afterAutospacing="1" w:line="240" w:lineRule="auto"/>
            <w:ind w:left="709" w:hanging="283"/>
            <w:rPr>
              <w:rFonts w:asciiTheme="minorHAnsi" w:hAnsiTheme="minorHAnsi" w:cstheme="minorHAnsi"/>
              <w:sz w:val="24"/>
            </w:rPr>
          </w:pPr>
          <w:r w:rsidRPr="00252160">
            <w:rPr>
              <w:rFonts w:asciiTheme="minorHAnsi" w:hAnsiTheme="minorHAnsi" w:cstheme="minorHAnsi"/>
              <w:sz w:val="24"/>
            </w:rPr>
            <w:t xml:space="preserve">Tenderer are required to provide (1) Copies of audited Financial Statements, </w:t>
          </w:r>
          <w:proofErr w:type="gramStart"/>
          <w:r w:rsidRPr="00252160">
            <w:rPr>
              <w:rFonts w:asciiTheme="minorHAnsi" w:hAnsiTheme="minorHAnsi" w:cstheme="minorHAnsi"/>
              <w:sz w:val="24"/>
            </w:rPr>
            <w:t>or,</w:t>
          </w:r>
          <w:proofErr w:type="gramEnd"/>
          <w:r w:rsidRPr="00252160">
            <w:rPr>
              <w:rFonts w:asciiTheme="minorHAnsi" w:hAnsiTheme="minorHAnsi" w:cstheme="minorHAnsi"/>
              <w:sz w:val="24"/>
            </w:rPr>
            <w:t xml:space="preserve"> equivalent Financial Statements relating to the business for the previous </w:t>
          </w:r>
          <w:r>
            <w:rPr>
              <w:rFonts w:asciiTheme="minorHAnsi" w:hAnsiTheme="minorHAnsi" w:cstheme="minorHAnsi"/>
              <w:sz w:val="24"/>
            </w:rPr>
            <w:t>2</w:t>
          </w:r>
          <w:r w:rsidRPr="00252160">
            <w:rPr>
              <w:rFonts w:asciiTheme="minorHAnsi" w:hAnsiTheme="minorHAnsi" w:cstheme="minorHAnsi"/>
              <w:sz w:val="24"/>
            </w:rPr>
            <w:t xml:space="preserve"> years. OR</w:t>
          </w:r>
          <w:proofErr w:type="gramStart"/>
          <w:r w:rsidRPr="00252160">
            <w:rPr>
              <w:rFonts w:asciiTheme="minorHAnsi" w:hAnsiTheme="minorHAnsi" w:cstheme="minorHAnsi"/>
              <w:sz w:val="24"/>
            </w:rPr>
            <w:t xml:space="preserve">   (</w:t>
          </w:r>
          <w:proofErr w:type="gramEnd"/>
          <w:r w:rsidRPr="00252160">
            <w:rPr>
              <w:rFonts w:asciiTheme="minorHAnsi" w:hAnsiTheme="minorHAnsi" w:cstheme="minorHAnsi"/>
              <w:sz w:val="24"/>
            </w:rPr>
            <w:t xml:space="preserve">2) A statement showing the overall turnover of the business for the previous </w:t>
          </w:r>
          <w:r>
            <w:rPr>
              <w:rFonts w:asciiTheme="minorHAnsi" w:hAnsiTheme="minorHAnsi" w:cstheme="minorHAnsi"/>
              <w:sz w:val="24"/>
            </w:rPr>
            <w:t>2</w:t>
          </w:r>
          <w:r w:rsidRPr="00252160">
            <w:rPr>
              <w:rFonts w:asciiTheme="minorHAnsi" w:hAnsiTheme="minorHAnsi" w:cstheme="minorHAnsi"/>
              <w:sz w:val="24"/>
            </w:rPr>
            <w:t xml:space="preserve"> years and, where appropriate, turnover in the area covered by the business for the previous </w:t>
          </w:r>
          <w:r>
            <w:rPr>
              <w:rFonts w:asciiTheme="minorHAnsi" w:hAnsiTheme="minorHAnsi" w:cstheme="minorHAnsi"/>
              <w:sz w:val="24"/>
            </w:rPr>
            <w:t>2</w:t>
          </w:r>
          <w:r w:rsidRPr="00252160">
            <w:rPr>
              <w:rFonts w:asciiTheme="minorHAnsi" w:hAnsiTheme="minorHAnsi" w:cstheme="minorHAnsi"/>
              <w:sz w:val="24"/>
            </w:rPr>
            <w:t xml:space="preserve"> years. </w:t>
          </w:r>
        </w:p>
        <w:p w14:paraId="28169700" w14:textId="77777777" w:rsidR="004A3298" w:rsidRPr="00310EDC" w:rsidRDefault="00E50707" w:rsidP="004A3298">
          <w:pPr>
            <w:spacing w:after="0"/>
          </w:pPr>
        </w:p>
      </w:sdtContent>
    </w:sdt>
    <w:p w14:paraId="05ABABA1" w14:textId="77777777" w:rsidR="004A3298" w:rsidRDefault="004A3298" w:rsidP="004A3298">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w:t>
            </w:r>
            <w:proofErr w:type="gramStart"/>
            <w:r w:rsidRPr="00830A49">
              <w:rPr>
                <w:color w:val="0000FF"/>
                <w:szCs w:val="22"/>
              </w:rPr>
              <w:t>2.B</w:t>
            </w:r>
            <w:proofErr w:type="gramEnd"/>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51516DE4" w14:textId="625457BC" w:rsidR="00C3103B" w:rsidRDefault="00C3103B" w:rsidP="004A3298">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technical and professional requirement(s) set out below </w:t>
            </w:r>
            <w:r w:rsidR="00A60C11">
              <w:rPr>
                <w:szCs w:val="22"/>
              </w:rPr>
              <w:fldChar w:fldCharType="begin">
                <w:ffData>
                  <w:name w:val="Text133"/>
                  <w:enabled/>
                  <w:calcOnExit w:val="0"/>
                  <w:textInput>
                    <w:default w:val="in respect of the Lot tendered for]"/>
                  </w:textInput>
                </w:ffData>
              </w:fldChar>
            </w:r>
            <w:bookmarkStart w:id="5" w:name="Text133"/>
            <w:r w:rsidR="00A60C11">
              <w:rPr>
                <w:szCs w:val="22"/>
              </w:rPr>
              <w:instrText xml:space="preserve"> FORMTEXT </w:instrText>
            </w:r>
            <w:r w:rsidR="00A60C11">
              <w:rPr>
                <w:szCs w:val="22"/>
              </w:rPr>
            </w:r>
            <w:r w:rsidR="00A60C11">
              <w:rPr>
                <w:szCs w:val="22"/>
              </w:rPr>
              <w:fldChar w:fldCharType="separate"/>
            </w:r>
            <w:r w:rsidR="00A60C11">
              <w:rPr>
                <w:noProof/>
                <w:szCs w:val="22"/>
              </w:rPr>
              <w:t>in respect of the Lot tendered for]</w:t>
            </w:r>
            <w:r w:rsidR="00A60C11">
              <w:rPr>
                <w:szCs w:val="22"/>
              </w:rPr>
              <w:fldChar w:fldCharType="end"/>
            </w:r>
            <w:bookmarkEnd w:id="5"/>
            <w:r w:rsidRPr="003215FF">
              <w:rPr>
                <w:szCs w:val="22"/>
              </w:rPr>
              <w:t xml:space="preserve"> and that they are able, upon request and without delay, to provide the supporting documentation specified below to the Contracting Authority in each case.</w:t>
            </w:r>
            <w:r>
              <w:rPr>
                <w:szCs w:val="22"/>
              </w:rPr>
              <w:t xml:space="preserve"> </w:t>
            </w:r>
          </w:p>
          <w:p w14:paraId="7227A6C2" w14:textId="77777777" w:rsidR="00D124F2" w:rsidRPr="00D124F2" w:rsidRDefault="00D124F2" w:rsidP="00D124F2">
            <w:pPr>
              <w:numPr>
                <w:ilvl w:val="0"/>
                <w:numId w:val="29"/>
              </w:numPr>
              <w:spacing w:before="100" w:after="100" w:line="240" w:lineRule="auto"/>
              <w:jc w:val="both"/>
              <w:rPr>
                <w:rFonts w:eastAsia="Calibri" w:cs="Calibri"/>
                <w:i/>
                <w:iCs/>
                <w:szCs w:val="22"/>
                <w:lang w:val="en-IE" w:eastAsia="ar-SA"/>
              </w:rPr>
            </w:pPr>
            <w:r w:rsidRPr="00D124F2">
              <w:rPr>
                <w:rFonts w:eastAsia="Calibri" w:cs="Calibri"/>
                <w:i/>
                <w:iCs/>
                <w:szCs w:val="22"/>
                <w:lang w:val="en-IE" w:eastAsia="ar-SA"/>
              </w:rPr>
              <w:t xml:space="preserve">Statement specifying the average number of persons employed to supply spraying and chainsaw services and the number of people employed for that purpose in managerial positions over the preceding 2 years. </w:t>
            </w:r>
          </w:p>
          <w:p w14:paraId="763548EC" w14:textId="77777777" w:rsidR="00D124F2" w:rsidRPr="00D124F2" w:rsidRDefault="00D124F2" w:rsidP="00D124F2">
            <w:pPr>
              <w:numPr>
                <w:ilvl w:val="0"/>
                <w:numId w:val="29"/>
              </w:numPr>
              <w:spacing w:before="100" w:after="100" w:line="240" w:lineRule="auto"/>
              <w:jc w:val="both"/>
              <w:rPr>
                <w:rFonts w:eastAsia="Calibri" w:cs="Calibri"/>
                <w:i/>
                <w:iCs/>
                <w:szCs w:val="22"/>
                <w:lang w:val="en-IE" w:eastAsia="ar-SA"/>
              </w:rPr>
            </w:pPr>
            <w:r w:rsidRPr="00D124F2">
              <w:rPr>
                <w:rFonts w:eastAsia="Calibri" w:cs="Calibri"/>
                <w:i/>
                <w:iCs/>
                <w:szCs w:val="22"/>
                <w:lang w:val="en-IE" w:eastAsia="ar-SA"/>
              </w:rPr>
              <w:t>Staff working on this project will need to have training and proof of qualifications. The curriculum vitae/resume of all staff, copies of valid spraying qualifications, chainsaw cards and use of rope qualifications.</w:t>
            </w:r>
          </w:p>
          <w:p w14:paraId="753B8E07" w14:textId="77777777" w:rsidR="00D124F2" w:rsidRPr="00D124F2" w:rsidRDefault="00D124F2" w:rsidP="00D124F2">
            <w:pPr>
              <w:spacing w:after="0" w:line="240" w:lineRule="auto"/>
              <w:ind w:left="714" w:hanging="430"/>
              <w:rPr>
                <w:rFonts w:eastAsia="Calibri" w:cs="Calibri"/>
                <w:i/>
                <w:iCs/>
                <w:szCs w:val="22"/>
                <w:lang w:val="en-IE"/>
              </w:rPr>
            </w:pPr>
            <w:r w:rsidRPr="00D124F2">
              <w:rPr>
                <w:rFonts w:eastAsia="Calibri" w:cs="Calibri"/>
                <w:i/>
                <w:iCs/>
                <w:szCs w:val="22"/>
                <w:lang w:val="en-IE"/>
              </w:rPr>
              <w:t xml:space="preserve">3.     The curriculum vitae/resume of the </w:t>
            </w:r>
            <w:r w:rsidRPr="00D124F2">
              <w:rPr>
                <w:rFonts w:eastAsia="Calibri" w:cs="Calibri"/>
                <w:b/>
                <w:bCs/>
                <w:i/>
                <w:iCs/>
                <w:szCs w:val="22"/>
                <w:lang w:val="en-IE"/>
              </w:rPr>
              <w:t>environmental clerk of works</w:t>
            </w:r>
            <w:r w:rsidRPr="00D124F2">
              <w:rPr>
                <w:rFonts w:eastAsia="Calibri" w:cs="Calibri"/>
                <w:i/>
                <w:iCs/>
                <w:szCs w:val="22"/>
                <w:lang w:val="en-IE"/>
              </w:rPr>
              <w:t>. The ecological clerk of works must be proficient in:</w:t>
            </w:r>
          </w:p>
          <w:p w14:paraId="08C48BF9"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Identification of all targeted invasive species</w:t>
            </w:r>
          </w:p>
          <w:p w14:paraId="773A7272"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Experienced in the use of GIS</w:t>
            </w:r>
          </w:p>
          <w:p w14:paraId="184578F3"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High level of physical fitness for working in often difficult terrain</w:t>
            </w:r>
          </w:p>
          <w:p w14:paraId="3C3DCDBB"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Familiar with the most up-to-date health and safety legislation</w:t>
            </w:r>
          </w:p>
          <w:p w14:paraId="2A0A5567"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Experience in an ecological clerk of works (or similar</w:t>
            </w:r>
            <w:r w:rsidRPr="00D124F2">
              <w:rPr>
                <w:rFonts w:cs="Calibri"/>
                <w:b/>
                <w:bCs/>
                <w:i/>
                <w:iCs/>
                <w:szCs w:val="22"/>
                <w:lang w:val="en-IE"/>
              </w:rPr>
              <w:t>)</w:t>
            </w:r>
            <w:r w:rsidRPr="00D124F2">
              <w:rPr>
                <w:rFonts w:cs="Calibri"/>
                <w:i/>
                <w:iCs/>
                <w:szCs w:val="22"/>
                <w:lang w:val="en-IE"/>
              </w:rPr>
              <w:t xml:space="preserve"> role on projects of similar scale and nature</w:t>
            </w:r>
          </w:p>
          <w:p w14:paraId="697B1B6B"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 xml:space="preserve">Good attention to detail </w:t>
            </w:r>
          </w:p>
          <w:p w14:paraId="32D7D142"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Ability to write focused annual monitoring reports detailing all control actions including types and amounts of herbicide used.</w:t>
            </w:r>
          </w:p>
          <w:p w14:paraId="1C838E58" w14:textId="77777777" w:rsidR="00D124F2" w:rsidRPr="00D124F2" w:rsidRDefault="00D124F2" w:rsidP="00D124F2">
            <w:pPr>
              <w:numPr>
                <w:ilvl w:val="0"/>
                <w:numId w:val="30"/>
              </w:numPr>
              <w:spacing w:after="0" w:line="240" w:lineRule="auto"/>
              <w:rPr>
                <w:rFonts w:cs="Calibri"/>
                <w:i/>
                <w:iCs/>
                <w:szCs w:val="22"/>
                <w:lang w:val="en-IE"/>
              </w:rPr>
            </w:pPr>
            <w:r w:rsidRPr="00D124F2">
              <w:rPr>
                <w:rFonts w:cs="Calibri"/>
                <w:i/>
                <w:iCs/>
                <w:szCs w:val="22"/>
                <w:lang w:val="en-IE"/>
              </w:rPr>
              <w:t>Excellent knowledge of all wildlife legislation including the Wildlife Act 1976 Wildlife (Amendment) Act 2000, Planning and Development Act 2000, EU Habitats and Birds Directives etc.</w:t>
            </w:r>
          </w:p>
          <w:p w14:paraId="7DF896BD" w14:textId="290E2E1C" w:rsidR="00D124F2" w:rsidRPr="00D124F2" w:rsidRDefault="00D124F2" w:rsidP="00D124F2">
            <w:pPr>
              <w:spacing w:before="100" w:after="100"/>
              <w:ind w:left="720" w:hanging="360"/>
              <w:jc w:val="both"/>
              <w:rPr>
                <w:rFonts w:eastAsia="Calibri" w:cs="Calibri"/>
                <w:i/>
                <w:iCs/>
                <w:szCs w:val="22"/>
                <w:lang w:val="en-IE" w:eastAsia="ar-SA"/>
              </w:rPr>
            </w:pPr>
            <w:r w:rsidRPr="00D124F2">
              <w:rPr>
                <w:rFonts w:eastAsia="Calibri" w:cs="Calibri"/>
                <w:i/>
                <w:iCs/>
                <w:szCs w:val="22"/>
                <w:lang w:val="en-IE" w:eastAsia="ar-SA"/>
              </w:rPr>
              <w:t>4.    Experience in invasive species eradication (or similar) projects. Tenderer</w:t>
            </w:r>
            <w:r w:rsidR="00A60C11">
              <w:rPr>
                <w:rFonts w:eastAsia="Calibri" w:cs="Calibri"/>
                <w:i/>
                <w:iCs/>
                <w:szCs w:val="22"/>
                <w:lang w:val="en-IE" w:eastAsia="ar-SA"/>
              </w:rPr>
              <w:t>s must provide full details of 1</w:t>
            </w:r>
            <w:r w:rsidRPr="00D124F2">
              <w:rPr>
                <w:rFonts w:eastAsia="Calibri" w:cs="Calibri"/>
                <w:i/>
                <w:iCs/>
                <w:szCs w:val="22"/>
                <w:lang w:val="en-IE" w:eastAsia="ar-SA"/>
              </w:rPr>
              <w:t xml:space="preserve"> similar contract successfully delivered in the last 3 years</w:t>
            </w:r>
          </w:p>
          <w:p w14:paraId="44BBC985" w14:textId="77777777" w:rsidR="00D124F2" w:rsidRPr="00D124F2" w:rsidRDefault="00D124F2" w:rsidP="00D124F2">
            <w:pPr>
              <w:spacing w:before="100" w:after="100"/>
              <w:ind w:left="720" w:hanging="360"/>
              <w:rPr>
                <w:rFonts w:eastAsia="Calibri" w:cs="Calibri"/>
                <w:i/>
                <w:iCs/>
                <w:szCs w:val="22"/>
                <w:lang w:val="en-IE" w:eastAsia="ar-SA"/>
              </w:rPr>
            </w:pPr>
            <w:r w:rsidRPr="00D124F2">
              <w:rPr>
                <w:rFonts w:eastAsia="Calibri" w:cs="Calibri"/>
                <w:i/>
                <w:iCs/>
                <w:szCs w:val="22"/>
                <w:lang w:val="en-IE" w:eastAsia="ar-SA"/>
              </w:rPr>
              <w:lastRenderedPageBreak/>
              <w:t>5.    Two satisfactory references (including contact names and details) for similar or related services provided in the last 2years.  The Contracting Authority may contact any or all referees without prior notice being given to the Tenderer.</w:t>
            </w:r>
          </w:p>
          <w:p w14:paraId="44980EF4" w14:textId="0321CCE7" w:rsidR="00D124F2" w:rsidRPr="00A970E4" w:rsidRDefault="00D124F2" w:rsidP="004A3298">
            <w:pPr>
              <w:jc w:val="both"/>
              <w:rPr>
                <w:szCs w:val="22"/>
              </w:rPr>
            </w:pPr>
            <w:r w:rsidRPr="00D124F2">
              <w:rPr>
                <w:rFonts w:eastAsia="Calibri" w:cs="Calibri"/>
                <w:i/>
                <w:iCs/>
                <w:szCs w:val="22"/>
                <w:lang w:val="en-IE"/>
              </w:rPr>
              <w:t xml:space="preserve">6.  Tenders shall confirm they have a health &amp; safety policy and </w:t>
            </w:r>
            <w:r w:rsidRPr="00D124F2">
              <w:rPr>
                <w:rFonts w:eastAsia="Calibri" w:cs="Calibri"/>
                <w:i/>
                <w:iCs/>
                <w:szCs w:val="22"/>
                <w:u w:val="single"/>
                <w:lang w:val="en-IE"/>
              </w:rPr>
              <w:t>provide a copy of their policy; Tenderers must complete the Health &amp; Safety project specific risk assessment including how they intend to minimise risk to their workforce, visitors and sensitive ecological receptors.</w:t>
            </w:r>
            <w:r w:rsidRPr="00D124F2">
              <w:rPr>
                <w:rFonts w:eastAsia="Calibri" w:cs="Calibri"/>
                <w:i/>
                <w:iCs/>
                <w:szCs w:val="22"/>
                <w:lang w:val="en-IE"/>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bookmarkStart w:id="6" w:name="Text81"/>
    </w:p>
    <w:bookmarkEnd w:id="6"/>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13CC4ED5" w:rsidR="00D124F2" w:rsidRPr="00507FE4" w:rsidRDefault="00564F8A" w:rsidP="00D124F2">
            <w:pPr>
              <w:jc w:val="both"/>
            </w:pPr>
            <w:r w:rsidRPr="00507FE4">
              <w:t xml:space="preserve">The Services Contract will be awarded </w:t>
            </w:r>
            <w:proofErr w:type="gramStart"/>
            <w:r w:rsidRPr="00507FE4">
              <w:t>on the basis of</w:t>
            </w:r>
            <w:proofErr w:type="gramEnd"/>
            <w:r w:rsidRPr="00507FE4">
              <w:t xml:space="preserve">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id w:val="7810711"/>
        <w:placeholder>
          <w:docPart w:val="DefaultPlaceholder_-1854013440"/>
        </w:placeholder>
      </w:sdtPr>
      <w:sdtEndPr/>
      <w:sdtContent>
        <w:p w14:paraId="4F389035" w14:textId="142CFBF0" w:rsidR="004607F4" w:rsidRDefault="004607F4" w:rsidP="00637967">
          <w:pPr>
            <w:jc w:val="both"/>
            <w:rPr>
              <w:b/>
            </w:rPr>
          </w:pPr>
          <w:r w:rsidRPr="004607F4">
            <w:rPr>
              <w:b/>
            </w:rPr>
            <w:t xml:space="preserve">Community Engagement </w:t>
          </w:r>
          <w:r w:rsidR="007E67E7">
            <w:rPr>
              <w:b/>
            </w:rPr>
            <w:tab/>
          </w:r>
          <w:r w:rsidR="007E67E7">
            <w:rPr>
              <w:b/>
            </w:rPr>
            <w:tab/>
          </w:r>
          <w:r w:rsidR="007E67E7">
            <w:rPr>
              <w:b/>
            </w:rPr>
            <w:tab/>
          </w:r>
          <w:r w:rsidR="007E67E7">
            <w:rPr>
              <w:b/>
            </w:rPr>
            <w:tab/>
          </w:r>
          <w:r w:rsidR="007E67E7">
            <w:rPr>
              <w:b/>
            </w:rPr>
            <w:tab/>
          </w:r>
          <w:r w:rsidR="007E67E7">
            <w:rPr>
              <w:b/>
            </w:rPr>
            <w:tab/>
            <w:t>20</w:t>
          </w:r>
          <w:r>
            <w:rPr>
              <w:b/>
            </w:rPr>
            <w:t xml:space="preserve"> marks </w:t>
          </w:r>
        </w:p>
        <w:p w14:paraId="40B67BC1" w14:textId="0D9AB4D0" w:rsidR="004607F4" w:rsidRPr="004607F4" w:rsidRDefault="004607F4" w:rsidP="00637967">
          <w:pPr>
            <w:jc w:val="both"/>
          </w:pPr>
          <w:r w:rsidRPr="004607F4">
            <w:t xml:space="preserve">Liaison with local landowners </w:t>
          </w:r>
          <w:r>
            <w:t xml:space="preserve">and community representatives </w:t>
          </w:r>
          <w:r w:rsidRPr="004607F4">
            <w:t>regarding</w:t>
          </w:r>
          <w:r w:rsidR="007E67E7">
            <w:t xml:space="preserve"> landowner boundaries, access routes as well as</w:t>
          </w:r>
          <w:r w:rsidRPr="004607F4">
            <w:t xml:space="preserve"> </w:t>
          </w:r>
          <w:r>
            <w:t xml:space="preserve">identification, mapping and mitigation for </w:t>
          </w:r>
          <w:r w:rsidRPr="004607F4">
            <w:t xml:space="preserve">drinking water </w:t>
          </w:r>
          <w:r>
            <w:t>sources</w:t>
          </w:r>
          <w:r w:rsidRPr="004607F4">
            <w:t xml:space="preserve"> in the target area. </w:t>
          </w:r>
        </w:p>
        <w:p w14:paraId="16FDCC74" w14:textId="77777777" w:rsidR="007E67E7" w:rsidRDefault="007E67E7" w:rsidP="00637967">
          <w:pPr>
            <w:jc w:val="both"/>
            <w:rPr>
              <w:b/>
            </w:rPr>
          </w:pPr>
        </w:p>
        <w:p w14:paraId="593B3A4E" w14:textId="1D82324D" w:rsidR="00637967" w:rsidRPr="00637967" w:rsidRDefault="00637967" w:rsidP="00637967">
          <w:pPr>
            <w:jc w:val="both"/>
            <w:rPr>
              <w:b/>
            </w:rPr>
          </w:pPr>
          <w:r w:rsidRPr="00637967">
            <w:rPr>
              <w:b/>
            </w:rPr>
            <w:t xml:space="preserve">Firm’s Methodology for delivery </w:t>
          </w:r>
          <w:r w:rsidR="00A60C11">
            <w:rPr>
              <w:b/>
            </w:rPr>
            <w:t xml:space="preserve">of </w:t>
          </w:r>
          <w:r w:rsidRPr="00637967">
            <w:rPr>
              <w:b/>
            </w:rPr>
            <w:t>this project</w:t>
          </w:r>
          <w:r>
            <w:rPr>
              <w:b/>
            </w:rPr>
            <w:tab/>
          </w:r>
          <w:r>
            <w:rPr>
              <w:b/>
            </w:rPr>
            <w:tab/>
          </w:r>
          <w:r>
            <w:rPr>
              <w:b/>
            </w:rPr>
            <w:tab/>
          </w:r>
          <w:r>
            <w:rPr>
              <w:b/>
            </w:rPr>
            <w:tab/>
          </w:r>
          <w:r w:rsidR="007E67E7">
            <w:rPr>
              <w:b/>
            </w:rPr>
            <w:t>25</w:t>
          </w:r>
          <w:r w:rsidRPr="00D124F2">
            <w:rPr>
              <w:b/>
            </w:rPr>
            <w:t xml:space="preserve"> marks</w:t>
          </w:r>
        </w:p>
        <w:p w14:paraId="1237DE82" w14:textId="77777777" w:rsidR="00A60C11" w:rsidRDefault="00637967" w:rsidP="00637967">
          <w:pPr>
            <w:jc w:val="both"/>
          </w:pPr>
          <w:r>
            <w:t>Please outline how your company proposes to meet each requirement</w:t>
          </w:r>
          <w:r w:rsidR="00A60C11">
            <w:t xml:space="preserve">. </w:t>
          </w:r>
        </w:p>
        <w:p w14:paraId="5038A2EB" w14:textId="6A053C2C" w:rsidR="00637967" w:rsidRDefault="00A60C11" w:rsidP="00637967">
          <w:pPr>
            <w:jc w:val="both"/>
          </w:pPr>
          <w:r>
            <w:t xml:space="preserve">Specifically, how potential water pollution and over spray will be avoided in this catchment. </w:t>
          </w:r>
        </w:p>
        <w:p w14:paraId="27CEF062" w14:textId="72EAC2DF" w:rsidR="00637967" w:rsidRDefault="00637967" w:rsidP="00637967">
          <w:pPr>
            <w:jc w:val="both"/>
          </w:pPr>
          <w:r>
            <w:t>Outline their experience of eradicating invasive plants in this type of terrain</w:t>
          </w:r>
          <w:r w:rsidR="007E67E7">
            <w:t>.</w:t>
          </w:r>
          <w:r>
            <w:t xml:space="preserve"> </w:t>
          </w:r>
          <w:r>
            <w:tab/>
          </w:r>
        </w:p>
        <w:p w14:paraId="0AED8DEB" w14:textId="77777777" w:rsidR="00637967" w:rsidRDefault="00637967" w:rsidP="00637967">
          <w:pPr>
            <w:jc w:val="both"/>
            <w:rPr>
              <w:b/>
            </w:rPr>
          </w:pPr>
        </w:p>
        <w:p w14:paraId="48E89F5E" w14:textId="3A27D701" w:rsidR="00637967" w:rsidRPr="00D124F2" w:rsidRDefault="00637967" w:rsidP="00637967">
          <w:pPr>
            <w:jc w:val="both"/>
            <w:rPr>
              <w:b/>
            </w:rPr>
          </w:pPr>
          <w:r w:rsidRPr="00D124F2">
            <w:rPr>
              <w:b/>
            </w:rPr>
            <w:t>Quality Control</w:t>
          </w:r>
          <w:r>
            <w:rPr>
              <w:b/>
            </w:rPr>
            <w:tab/>
          </w:r>
          <w:r>
            <w:rPr>
              <w:b/>
            </w:rPr>
            <w:tab/>
          </w:r>
          <w:r>
            <w:rPr>
              <w:b/>
            </w:rPr>
            <w:tab/>
          </w:r>
          <w:r>
            <w:rPr>
              <w:b/>
            </w:rPr>
            <w:tab/>
          </w:r>
          <w:r>
            <w:rPr>
              <w:b/>
            </w:rPr>
            <w:tab/>
          </w:r>
          <w:r>
            <w:rPr>
              <w:b/>
            </w:rPr>
            <w:tab/>
          </w:r>
          <w:r>
            <w:rPr>
              <w:b/>
            </w:rPr>
            <w:tab/>
          </w:r>
          <w:r>
            <w:rPr>
              <w:b/>
            </w:rPr>
            <w:tab/>
          </w:r>
          <w:r w:rsidR="007E67E7">
            <w:rPr>
              <w:b/>
            </w:rPr>
            <w:t>25</w:t>
          </w:r>
          <w:r w:rsidRPr="00D124F2">
            <w:rPr>
              <w:b/>
            </w:rPr>
            <w:t xml:space="preserve"> marks</w:t>
          </w:r>
        </w:p>
        <w:p w14:paraId="1F36A2BB" w14:textId="401118EA" w:rsidR="00637967" w:rsidRDefault="00637967" w:rsidP="00637967">
          <w:pPr>
            <w:jc w:val="both"/>
          </w:pPr>
          <w:r>
            <w:t>Proposed quality control system for monitoring and maintaining the eradication process</w:t>
          </w:r>
          <w:r>
            <w:tab/>
          </w:r>
          <w:r w:rsidR="00A60C11">
            <w:t xml:space="preserve">and adherence to approved NPWS control methods. </w:t>
          </w:r>
          <w:r>
            <w:tab/>
          </w:r>
          <w:r>
            <w:tab/>
          </w:r>
          <w:r>
            <w:tab/>
          </w:r>
          <w:r>
            <w:tab/>
          </w:r>
          <w:r>
            <w:tab/>
          </w:r>
          <w:r>
            <w:tab/>
          </w:r>
          <w:r>
            <w:tab/>
          </w:r>
          <w:r>
            <w:tab/>
          </w:r>
          <w:r>
            <w:tab/>
          </w:r>
          <w:r>
            <w:tab/>
          </w:r>
        </w:p>
        <w:p w14:paraId="0E0DA1A6" w14:textId="77777777" w:rsidR="00637967" w:rsidRPr="00D124F2" w:rsidRDefault="00637967" w:rsidP="00637967">
          <w:pPr>
            <w:jc w:val="both"/>
            <w:rPr>
              <w:b/>
            </w:rPr>
          </w:pPr>
          <w:r w:rsidRPr="00D124F2">
            <w:rPr>
              <w:b/>
            </w:rPr>
            <w:t>Price</w:t>
          </w:r>
        </w:p>
        <w:p w14:paraId="3BFF1C3F" w14:textId="6A2C938E" w:rsidR="00637967" w:rsidRDefault="00637967" w:rsidP="00637967">
          <w:pPr>
            <w:jc w:val="both"/>
          </w:pPr>
          <w:r>
            <w:t xml:space="preserve">Please complete </w:t>
          </w:r>
          <w:r w:rsidRPr="00D124F2">
            <w:rPr>
              <w:b/>
            </w:rPr>
            <w:t>Pricing Schedule at Appendix 2</w:t>
          </w:r>
          <w:r w:rsidRPr="00D124F2">
            <w:rPr>
              <w:b/>
            </w:rPr>
            <w:tab/>
          </w:r>
          <w:r w:rsidRPr="00D124F2">
            <w:rPr>
              <w:b/>
            </w:rPr>
            <w:tab/>
          </w:r>
          <w:r>
            <w:tab/>
          </w:r>
          <w:r w:rsidR="004607F4">
            <w:rPr>
              <w:b/>
            </w:rPr>
            <w:t>3</w:t>
          </w:r>
          <w:r w:rsidRPr="00D124F2">
            <w:rPr>
              <w:b/>
            </w:rPr>
            <w:t>0 marks</w:t>
          </w:r>
        </w:p>
        <w:p w14:paraId="44EB668B" w14:textId="77777777" w:rsidR="00637967" w:rsidRDefault="00637967" w:rsidP="00637967">
          <w:pPr>
            <w:jc w:val="both"/>
          </w:pPr>
        </w:p>
        <w:p w14:paraId="15C9AB2E" w14:textId="77777777" w:rsidR="00637967" w:rsidRDefault="00637967" w:rsidP="00637967">
          <w:pPr>
            <w:jc w:val="both"/>
          </w:pPr>
        </w:p>
        <w:p w14:paraId="74B8BE87" w14:textId="77777777" w:rsidR="00637967" w:rsidRDefault="00637967" w:rsidP="00637967">
          <w:pPr>
            <w:jc w:val="both"/>
          </w:pPr>
        </w:p>
        <w:p w14:paraId="1B0A9548" w14:textId="1B8427BB" w:rsidR="00564F8A" w:rsidRPr="009F2CFB" w:rsidRDefault="00637967" w:rsidP="00637967">
          <w:pPr>
            <w:jc w:val="both"/>
          </w:pPr>
          <w:r>
            <w:t xml:space="preserve"> Tenderers must provide the supporting documentation specified above without delay when requested by the Contracting Authority.</w:t>
          </w:r>
        </w:p>
      </w:sdtContent>
    </w:sdt>
    <w:p w14:paraId="000DA2D5" w14:textId="77777777" w:rsidR="00564F8A"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lastRenderedPageBreak/>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312B6A4C" w:rsidR="003C0FB1" w:rsidRDefault="003C0FB1" w:rsidP="004A3298">
            <w:pPr>
              <w:jc w:val="both"/>
            </w:pPr>
            <w:r w:rsidRPr="000E5DB7">
              <w:t xml:space="preserve">The successful Tenderer must sign and return the Services Contract and the Confidentiality Agreement, both in duplicate, to the Contracting Authority no later </w:t>
            </w:r>
            <w:proofErr w:type="gramStart"/>
            <w:r w:rsidRPr="000E5DB7">
              <w:t xml:space="preserve">than </w:t>
            </w:r>
            <w:r w:rsidR="004A3298">
              <w:t xml:space="preserve"> Five</w:t>
            </w:r>
            <w:proofErr w:type="gramEnd"/>
            <w:r w:rsidR="004A3298">
              <w:t xml:space="preserve"> </w:t>
            </w:r>
            <w:r w:rsidRPr="000E5DB7">
              <w:t>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1"/>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rPr>
          <w:rFonts w:ascii="Calibri" w:hAnsi="Calibri"/>
          <w:b/>
          <w:sz w:val="22"/>
          <w:szCs w:val="24"/>
        </w:rPr>
        <w:id w:val="170828057"/>
        <w:placeholder>
          <w:docPart w:val="A00FC379BF5544BFB800084F58835F02"/>
        </w:placeholder>
      </w:sdtPr>
      <w:sdtEndPr>
        <w:rPr>
          <w:bCs/>
        </w:rPr>
      </w:sdtEndPr>
      <w:sdtContent>
        <w:p w14:paraId="05995C6B" w14:textId="77777777" w:rsidR="00133555" w:rsidRPr="002C703D" w:rsidRDefault="00133555" w:rsidP="00133555">
          <w:pPr>
            <w:pStyle w:val="p3"/>
            <w:tabs>
              <w:tab w:val="clear" w:pos="580"/>
              <w:tab w:val="left" w:pos="720"/>
            </w:tabs>
            <w:ind w:left="0" w:firstLine="0"/>
            <w:rPr>
              <w:rFonts w:asciiTheme="minorHAnsi" w:hAnsiTheme="minorHAnsi"/>
              <w:b/>
              <w:szCs w:val="24"/>
            </w:rPr>
          </w:pPr>
          <w:r w:rsidRPr="002C703D">
            <w:rPr>
              <w:rFonts w:asciiTheme="minorHAnsi" w:hAnsiTheme="minorHAnsi"/>
              <w:b/>
              <w:szCs w:val="24"/>
            </w:rPr>
            <w:t>Introduction</w:t>
          </w:r>
        </w:p>
        <w:p w14:paraId="677B1F6E" w14:textId="77777777" w:rsidR="00133555" w:rsidRPr="002C703D" w:rsidRDefault="00133555" w:rsidP="00133555">
          <w:pPr>
            <w:pStyle w:val="p3"/>
            <w:tabs>
              <w:tab w:val="clear" w:pos="580"/>
              <w:tab w:val="left" w:pos="720"/>
            </w:tabs>
            <w:ind w:left="1440" w:firstLine="0"/>
            <w:rPr>
              <w:rFonts w:asciiTheme="minorHAnsi" w:hAnsiTheme="minorHAnsi"/>
              <w:b/>
              <w:szCs w:val="24"/>
            </w:rPr>
          </w:pPr>
        </w:p>
        <w:p w14:paraId="79719F64" w14:textId="17279A72" w:rsidR="00133555" w:rsidRPr="002C703D" w:rsidRDefault="00133555" w:rsidP="00133555">
          <w:pPr>
            <w:pStyle w:val="NoSpacing"/>
            <w:rPr>
              <w:b/>
              <w:szCs w:val="24"/>
            </w:rPr>
          </w:pPr>
          <w:proofErr w:type="spellStart"/>
          <w:r w:rsidRPr="002C703D">
            <w:rPr>
              <w:b/>
              <w:szCs w:val="24"/>
            </w:rPr>
            <w:t>Glenveagh</w:t>
          </w:r>
          <w:proofErr w:type="spellEnd"/>
          <w:r w:rsidRPr="002C703D">
            <w:rPr>
              <w:b/>
              <w:szCs w:val="24"/>
            </w:rPr>
            <w:t xml:space="preserve"> National Park, Co. Donegal </w:t>
          </w:r>
          <w:proofErr w:type="gramStart"/>
          <w:r w:rsidRPr="002C703D">
            <w:rPr>
              <w:b/>
              <w:szCs w:val="24"/>
            </w:rPr>
            <w:t>is located in</w:t>
          </w:r>
          <w:proofErr w:type="gramEnd"/>
          <w:r w:rsidRPr="002C703D">
            <w:rPr>
              <w:b/>
              <w:szCs w:val="24"/>
            </w:rPr>
            <w:t xml:space="preserve"> the northwest of Ireland and is one of </w:t>
          </w:r>
          <w:r w:rsidR="00A60C11" w:rsidRPr="002C703D">
            <w:rPr>
              <w:b/>
              <w:szCs w:val="24"/>
            </w:rPr>
            <w:t>8</w:t>
          </w:r>
          <w:r w:rsidRPr="002C703D">
            <w:rPr>
              <w:b/>
              <w:szCs w:val="24"/>
            </w:rPr>
            <w:t xml:space="preserve"> national parks managed by the National Parks and Wildlife Service (NPWS). </w:t>
          </w:r>
          <w:proofErr w:type="spellStart"/>
          <w:r w:rsidRPr="002C703D">
            <w:rPr>
              <w:b/>
              <w:szCs w:val="24"/>
            </w:rPr>
            <w:t>Glenveagh</w:t>
          </w:r>
          <w:proofErr w:type="spellEnd"/>
          <w:r w:rsidRPr="002C703D">
            <w:rPr>
              <w:b/>
              <w:szCs w:val="24"/>
            </w:rPr>
            <w:t xml:space="preserve"> National Park contains </w:t>
          </w:r>
          <w:proofErr w:type="gramStart"/>
          <w:r w:rsidRPr="002C703D">
            <w:rPr>
              <w:b/>
              <w:szCs w:val="24"/>
            </w:rPr>
            <w:t>a number of</w:t>
          </w:r>
          <w:proofErr w:type="gramEnd"/>
          <w:r w:rsidRPr="002C703D">
            <w:rPr>
              <w:b/>
              <w:szCs w:val="24"/>
            </w:rPr>
            <w:t xml:space="preserve"> invasive plant species which </w:t>
          </w:r>
          <w:r w:rsidRPr="002C703D">
            <w:rPr>
              <w:b/>
            </w:rPr>
            <w:t xml:space="preserve">pose a threat to sensitive habitats such as blanket bog, heaths and woodlands. The most problematic species in </w:t>
          </w:r>
          <w:proofErr w:type="spellStart"/>
          <w:r w:rsidRPr="002C703D">
            <w:rPr>
              <w:b/>
            </w:rPr>
            <w:t>Glenveagh</w:t>
          </w:r>
          <w:proofErr w:type="spellEnd"/>
          <w:r w:rsidRPr="002C703D">
            <w:rPr>
              <w:b/>
            </w:rPr>
            <w:t xml:space="preserve"> are </w:t>
          </w:r>
          <w:r w:rsidRPr="002C703D">
            <w:rPr>
              <w:b/>
              <w:i/>
            </w:rPr>
            <w:t xml:space="preserve">Rhododendron </w:t>
          </w:r>
          <w:proofErr w:type="spellStart"/>
          <w:r w:rsidRPr="002C703D">
            <w:rPr>
              <w:b/>
              <w:i/>
            </w:rPr>
            <w:t>ponticum</w:t>
          </w:r>
          <w:proofErr w:type="spellEnd"/>
          <w:r w:rsidRPr="002C703D">
            <w:rPr>
              <w:b/>
            </w:rPr>
            <w:t xml:space="preserve"> (Rhododendron) and </w:t>
          </w:r>
          <w:r w:rsidRPr="002C703D">
            <w:rPr>
              <w:b/>
              <w:i/>
            </w:rPr>
            <w:t xml:space="preserve">Gaultheria </w:t>
          </w:r>
          <w:proofErr w:type="spellStart"/>
          <w:r w:rsidRPr="002C703D">
            <w:rPr>
              <w:b/>
              <w:i/>
            </w:rPr>
            <w:t>mucronata</w:t>
          </w:r>
          <w:proofErr w:type="spellEnd"/>
          <w:r w:rsidRPr="002C703D">
            <w:rPr>
              <w:b/>
            </w:rPr>
            <w:t xml:space="preserve"> (Prickly Heath). Other invasive plant species include </w:t>
          </w:r>
          <w:r w:rsidRPr="002C703D">
            <w:rPr>
              <w:b/>
              <w:i/>
            </w:rPr>
            <w:t xml:space="preserve">Crocosmia x </w:t>
          </w:r>
          <w:proofErr w:type="spellStart"/>
          <w:r w:rsidRPr="002C703D">
            <w:rPr>
              <w:b/>
              <w:i/>
            </w:rPr>
            <w:t>crocosmiiflora</w:t>
          </w:r>
          <w:proofErr w:type="spellEnd"/>
          <w:r w:rsidRPr="002C703D">
            <w:rPr>
              <w:b/>
            </w:rPr>
            <w:t xml:space="preserve"> (Montbretia), </w:t>
          </w:r>
          <w:r w:rsidRPr="002C703D">
            <w:rPr>
              <w:b/>
              <w:i/>
            </w:rPr>
            <w:t>Acaena sp</w:t>
          </w:r>
          <w:r w:rsidRPr="002C703D">
            <w:rPr>
              <w:b/>
            </w:rPr>
            <w:t xml:space="preserve">. (Burr), </w:t>
          </w:r>
          <w:r w:rsidRPr="002C703D">
            <w:rPr>
              <w:b/>
              <w:i/>
            </w:rPr>
            <w:t xml:space="preserve">Rhododendron </w:t>
          </w:r>
          <w:proofErr w:type="spellStart"/>
          <w:r w:rsidRPr="002C703D">
            <w:rPr>
              <w:b/>
              <w:i/>
            </w:rPr>
            <w:t>ciliatum</w:t>
          </w:r>
          <w:proofErr w:type="spellEnd"/>
          <w:r w:rsidRPr="002C703D">
            <w:rPr>
              <w:b/>
            </w:rPr>
            <w:t xml:space="preserve">, </w:t>
          </w:r>
          <w:r w:rsidRPr="002C703D">
            <w:rPr>
              <w:b/>
              <w:i/>
            </w:rPr>
            <w:t xml:space="preserve">Rhododendron </w:t>
          </w:r>
          <w:proofErr w:type="spellStart"/>
          <w:r w:rsidRPr="002C703D">
            <w:rPr>
              <w:b/>
            </w:rPr>
            <w:t>protistum</w:t>
          </w:r>
          <w:proofErr w:type="spellEnd"/>
          <w:r w:rsidRPr="002C703D">
            <w:rPr>
              <w:b/>
            </w:rPr>
            <w:t xml:space="preserve"> and </w:t>
          </w:r>
          <w:proofErr w:type="spellStart"/>
          <w:r w:rsidRPr="002C703D">
            <w:rPr>
              <w:b/>
              <w:i/>
            </w:rPr>
            <w:t>Dicksonia</w:t>
          </w:r>
          <w:proofErr w:type="spellEnd"/>
          <w:r w:rsidRPr="002C703D">
            <w:rPr>
              <w:b/>
              <w:i/>
            </w:rPr>
            <w:t xml:space="preserve"> Antarctica</w:t>
          </w:r>
          <w:r w:rsidRPr="002C703D">
            <w:rPr>
              <w:b/>
            </w:rPr>
            <w:t xml:space="preserve"> (Tree Fern)</w:t>
          </w:r>
          <w:r w:rsidR="00C64A33" w:rsidRPr="002C703D">
            <w:rPr>
              <w:b/>
            </w:rPr>
            <w:t xml:space="preserve"> </w:t>
          </w:r>
          <w:proofErr w:type="spellStart"/>
          <w:r w:rsidR="00C64A33" w:rsidRPr="003676B8">
            <w:rPr>
              <w:rStyle w:val="Emphasis"/>
              <w:rFonts w:cs="Arial"/>
              <w:b/>
              <w:color w:val="333333"/>
              <w:shd w:val="clear" w:color="auto" w:fill="FFFFFF"/>
            </w:rPr>
            <w:t>Gunnera</w:t>
          </w:r>
          <w:proofErr w:type="spellEnd"/>
          <w:r w:rsidR="00C64A33" w:rsidRPr="003676B8">
            <w:rPr>
              <w:rStyle w:val="Emphasis"/>
              <w:rFonts w:cs="Arial"/>
              <w:b/>
              <w:color w:val="333333"/>
              <w:shd w:val="clear" w:color="auto" w:fill="FFFFFF"/>
            </w:rPr>
            <w:t xml:space="preserve"> tinctoria (giant rhubarb)</w:t>
          </w:r>
          <w:r w:rsidRPr="003676B8">
            <w:rPr>
              <w:b/>
            </w:rPr>
            <w:t>.</w:t>
          </w:r>
        </w:p>
        <w:p w14:paraId="16FCB6C4" w14:textId="77777777" w:rsidR="00133555" w:rsidRPr="002C703D" w:rsidRDefault="00133555" w:rsidP="00133555">
          <w:pPr>
            <w:pStyle w:val="p3"/>
            <w:tabs>
              <w:tab w:val="clear" w:pos="580"/>
              <w:tab w:val="left" w:pos="720"/>
            </w:tabs>
            <w:ind w:left="0" w:firstLine="0"/>
            <w:rPr>
              <w:rFonts w:asciiTheme="minorHAnsi" w:hAnsiTheme="minorHAnsi"/>
              <w:b/>
              <w:szCs w:val="24"/>
            </w:rPr>
          </w:pPr>
        </w:p>
        <w:p w14:paraId="77FC455B" w14:textId="13EC3925" w:rsidR="00133555" w:rsidRPr="002C703D" w:rsidRDefault="00133555" w:rsidP="00133555">
          <w:pPr>
            <w:pStyle w:val="NoSpacing"/>
            <w:rPr>
              <w:b/>
            </w:rPr>
          </w:pPr>
          <w:r w:rsidRPr="002C703D">
            <w:rPr>
              <w:b/>
            </w:rPr>
            <w:t xml:space="preserve">As part of the park’s Invasive Species Management Plan areas of the park containing invasive species have been identified and divided into manageable blocks. This tender process is for the clearance of invasive species in </w:t>
          </w:r>
          <w:r w:rsidR="00A60C11" w:rsidRPr="002C703D">
            <w:rPr>
              <w:b/>
            </w:rPr>
            <w:t xml:space="preserve">one </w:t>
          </w:r>
          <w:r w:rsidRPr="002C703D">
            <w:rPr>
              <w:b/>
            </w:rPr>
            <w:t xml:space="preserve">of these blocks over a </w:t>
          </w:r>
          <w:proofErr w:type="gramStart"/>
          <w:r w:rsidRPr="002C703D">
            <w:rPr>
              <w:b/>
            </w:rPr>
            <w:t>five year</w:t>
          </w:r>
          <w:proofErr w:type="gramEnd"/>
          <w:r w:rsidRPr="002C703D">
            <w:rPr>
              <w:b/>
            </w:rPr>
            <w:t xml:space="preserve"> period. The successful contractor is expected to have the block cleared of flowering plants by the end of the 2nd year to inhibit the reseeding cycle. Over the subsequent three years the contractor is expected to clear the entire block of all invasive plants. At the end of each year a joint inspection will be carried out by the contractor and NPWS to assess progress</w:t>
          </w:r>
          <w:r w:rsidRPr="002C703D">
            <w:rPr>
              <w:b/>
              <w:szCs w:val="24"/>
            </w:rPr>
            <w:t>.</w:t>
          </w:r>
        </w:p>
        <w:p w14:paraId="23FDB131" w14:textId="77777777" w:rsidR="00133555" w:rsidRPr="002C703D" w:rsidRDefault="00133555" w:rsidP="00133555">
          <w:pPr>
            <w:pStyle w:val="p3"/>
            <w:tabs>
              <w:tab w:val="clear" w:pos="580"/>
              <w:tab w:val="left" w:pos="720"/>
            </w:tabs>
            <w:rPr>
              <w:rFonts w:asciiTheme="minorHAnsi" w:hAnsiTheme="minorHAnsi"/>
              <w:b/>
              <w:szCs w:val="24"/>
            </w:rPr>
          </w:pPr>
        </w:p>
        <w:p w14:paraId="56836576" w14:textId="77777777" w:rsidR="00133555" w:rsidRPr="002C703D" w:rsidRDefault="00133555" w:rsidP="00133555">
          <w:pPr>
            <w:pStyle w:val="p3"/>
            <w:tabs>
              <w:tab w:val="clear" w:pos="580"/>
              <w:tab w:val="left" w:pos="720"/>
            </w:tabs>
            <w:ind w:left="0" w:firstLine="0"/>
            <w:rPr>
              <w:rFonts w:asciiTheme="minorHAnsi" w:hAnsiTheme="minorHAnsi"/>
              <w:b/>
              <w:szCs w:val="24"/>
            </w:rPr>
          </w:pPr>
          <w:r w:rsidRPr="002C703D">
            <w:rPr>
              <w:rFonts w:asciiTheme="minorHAnsi" w:hAnsiTheme="minorHAnsi"/>
              <w:b/>
              <w:szCs w:val="24"/>
            </w:rPr>
            <w:t>Rhododendron and Prickly Heath</w:t>
          </w:r>
        </w:p>
        <w:p w14:paraId="09D856B5" w14:textId="77777777" w:rsidR="00133555" w:rsidRPr="002C703D" w:rsidRDefault="00133555" w:rsidP="00133555">
          <w:pPr>
            <w:pStyle w:val="ListParagraph"/>
            <w:rPr>
              <w:b/>
            </w:rPr>
          </w:pPr>
        </w:p>
        <w:p w14:paraId="4B831460" w14:textId="0068AD00" w:rsidR="00133555" w:rsidRPr="002C703D" w:rsidRDefault="00133555" w:rsidP="00133555">
          <w:pPr>
            <w:rPr>
              <w:b/>
            </w:rPr>
          </w:pPr>
          <w:r w:rsidRPr="002C703D">
            <w:rPr>
              <w:b/>
            </w:rPr>
            <w:t xml:space="preserve">The most problematic invasive species in the park is </w:t>
          </w:r>
          <w:r w:rsidRPr="002C703D">
            <w:rPr>
              <w:b/>
              <w:i/>
            </w:rPr>
            <w:t xml:space="preserve">Rhododendron </w:t>
          </w:r>
          <w:proofErr w:type="spellStart"/>
          <w:r w:rsidRPr="002C703D">
            <w:rPr>
              <w:b/>
              <w:i/>
            </w:rPr>
            <w:t>ponticum</w:t>
          </w:r>
          <w:proofErr w:type="spellEnd"/>
          <w:r w:rsidRPr="002C703D">
            <w:rPr>
              <w:b/>
            </w:rPr>
            <w:t xml:space="preserve">. This species outcompetes and shades out the native flora in the heath and woodland habitats in the park while its toxic leaf litter inhibits woodland regeneration. The plant thrives in milder, wet climatic conditions, where there are poor, acidic soils. Some of the most seriously affected areas are remote and over difficult terrain.  Rhododendron regrows vigorously when cut down to a stump. In addition, mature plants produce abundant seed, annually in suitable sites, and re-infestation of cleared areas is a significant hindrance to management.  Areas which are susceptible to contamination include those downwind of flowering Rhododendron plants and those which contain bare soil or previously overgrazed habitats. </w:t>
          </w:r>
          <w:r w:rsidRPr="002C703D">
            <w:rPr>
              <w:rFonts w:cs="Calibri"/>
              <w:b/>
              <w:color w:val="000000"/>
            </w:rPr>
            <w:t>Prickly heath</w:t>
          </w:r>
          <w:r w:rsidRPr="002C703D">
            <w:rPr>
              <w:rFonts w:cs="Calibri"/>
              <w:b/>
              <w:i/>
              <w:color w:val="000000"/>
            </w:rPr>
            <w:t xml:space="preserve"> Gaultheria </w:t>
          </w:r>
          <w:proofErr w:type="spellStart"/>
          <w:r w:rsidRPr="002C703D">
            <w:rPr>
              <w:rFonts w:cs="Calibri"/>
              <w:b/>
              <w:i/>
              <w:color w:val="000000"/>
            </w:rPr>
            <w:t>mucronata</w:t>
          </w:r>
          <w:proofErr w:type="spellEnd"/>
          <w:r w:rsidRPr="002C703D">
            <w:rPr>
              <w:rFonts w:cs="Calibri"/>
              <w:b/>
              <w:color w:val="000000"/>
            </w:rPr>
            <w:t xml:space="preserve"> </w:t>
          </w:r>
          <w:r w:rsidRPr="002C703D">
            <w:rPr>
              <w:b/>
            </w:rPr>
            <w:t xml:space="preserve">is another major threat to the heath and woodland habitats in the park. Its fruits are eaten by deer with the seeds passing out through their droppings onto suitable seedbeds such as poached ground. Prickly heath also regenerates </w:t>
          </w:r>
          <w:r w:rsidR="002C703D" w:rsidRPr="002C703D">
            <w:rPr>
              <w:b/>
            </w:rPr>
            <w:t>vegetative</w:t>
          </w:r>
          <w:r w:rsidRPr="002C703D">
            <w:rPr>
              <w:b/>
            </w:rPr>
            <w:t xml:space="preserve"> through fragments of vegetation. The methods used to control these species have involved a combination of mechanical (pulling and cutting) and chemical treatment. Several years of treatment are required to deal with regrowth and seedling germination. Other invasive plants found in the block must also be dealt with.</w:t>
          </w:r>
        </w:p>
        <w:p w14:paraId="7EB190AC" w14:textId="77777777" w:rsidR="00133555" w:rsidRPr="002C703D" w:rsidRDefault="00133555" w:rsidP="00133555">
          <w:pPr>
            <w:pStyle w:val="p3"/>
            <w:tabs>
              <w:tab w:val="clear" w:pos="580"/>
              <w:tab w:val="left" w:pos="720"/>
            </w:tabs>
            <w:ind w:left="1440" w:firstLine="0"/>
            <w:rPr>
              <w:rFonts w:asciiTheme="minorHAnsi" w:hAnsiTheme="minorHAnsi"/>
              <w:b/>
              <w:szCs w:val="24"/>
            </w:rPr>
          </w:pPr>
        </w:p>
        <w:p w14:paraId="7D08029A" w14:textId="77777777" w:rsidR="00133555" w:rsidRPr="002C703D" w:rsidRDefault="00133555" w:rsidP="00133555">
          <w:pPr>
            <w:pStyle w:val="p3"/>
            <w:tabs>
              <w:tab w:val="clear" w:pos="580"/>
              <w:tab w:val="left" w:pos="720"/>
            </w:tabs>
            <w:ind w:hanging="44"/>
            <w:rPr>
              <w:rFonts w:asciiTheme="minorHAnsi" w:hAnsiTheme="minorHAnsi"/>
              <w:b/>
              <w:szCs w:val="24"/>
            </w:rPr>
          </w:pPr>
        </w:p>
        <w:p w14:paraId="3758D258" w14:textId="77777777" w:rsidR="00133555" w:rsidRPr="002C703D" w:rsidRDefault="00133555" w:rsidP="00133555">
          <w:pPr>
            <w:pStyle w:val="p3"/>
            <w:tabs>
              <w:tab w:val="clear" w:pos="580"/>
              <w:tab w:val="left" w:pos="720"/>
            </w:tabs>
            <w:ind w:hanging="44"/>
            <w:rPr>
              <w:rFonts w:asciiTheme="minorHAnsi" w:hAnsiTheme="minorHAnsi"/>
              <w:b/>
              <w:szCs w:val="24"/>
            </w:rPr>
          </w:pPr>
        </w:p>
        <w:p w14:paraId="51AC5583" w14:textId="77777777" w:rsidR="00133555" w:rsidRPr="002C703D" w:rsidRDefault="00133555" w:rsidP="00FA67FA">
          <w:pPr>
            <w:pStyle w:val="p3"/>
            <w:tabs>
              <w:tab w:val="clear" w:pos="580"/>
              <w:tab w:val="left" w:pos="720"/>
            </w:tabs>
            <w:ind w:left="0" w:firstLine="0"/>
            <w:rPr>
              <w:rFonts w:asciiTheme="minorHAnsi" w:hAnsiTheme="minorHAnsi"/>
              <w:b/>
              <w:szCs w:val="24"/>
            </w:rPr>
          </w:pPr>
        </w:p>
        <w:p w14:paraId="5B596485" w14:textId="77777777" w:rsidR="00133555" w:rsidRPr="002C703D" w:rsidRDefault="00133555" w:rsidP="00133555">
          <w:pPr>
            <w:pStyle w:val="p3"/>
            <w:tabs>
              <w:tab w:val="clear" w:pos="580"/>
              <w:tab w:val="left" w:pos="720"/>
            </w:tabs>
            <w:ind w:hanging="44"/>
            <w:rPr>
              <w:rFonts w:asciiTheme="minorHAnsi" w:hAnsiTheme="minorHAnsi"/>
              <w:b/>
              <w:szCs w:val="24"/>
            </w:rPr>
          </w:pPr>
        </w:p>
        <w:p w14:paraId="0F722BAB" w14:textId="77777777" w:rsidR="00133555" w:rsidRPr="002C703D" w:rsidRDefault="00133555" w:rsidP="00133555">
          <w:pPr>
            <w:pStyle w:val="p3"/>
            <w:tabs>
              <w:tab w:val="clear" w:pos="580"/>
              <w:tab w:val="left" w:pos="720"/>
            </w:tabs>
            <w:ind w:left="0" w:firstLine="0"/>
            <w:rPr>
              <w:rFonts w:asciiTheme="minorHAnsi" w:hAnsiTheme="minorHAnsi"/>
              <w:b/>
              <w:szCs w:val="24"/>
            </w:rPr>
          </w:pPr>
          <w:r w:rsidRPr="002C703D">
            <w:rPr>
              <w:rFonts w:asciiTheme="minorHAnsi" w:hAnsiTheme="minorHAnsi"/>
              <w:b/>
              <w:szCs w:val="24"/>
            </w:rPr>
            <w:t>Location</w:t>
          </w:r>
        </w:p>
        <w:p w14:paraId="2A02016F"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29FDCFA6" w14:textId="17700602" w:rsidR="00133555" w:rsidRPr="002C703D" w:rsidRDefault="00133555" w:rsidP="00133555">
          <w:pPr>
            <w:rPr>
              <w:b/>
            </w:rPr>
          </w:pPr>
          <w:r w:rsidRPr="002C703D">
            <w:rPr>
              <w:b/>
            </w:rPr>
            <w:t xml:space="preserve">Directions to the park: Take the N56 from Letterkenny in the direction of </w:t>
          </w:r>
          <w:proofErr w:type="spellStart"/>
          <w:r w:rsidRPr="002C703D">
            <w:rPr>
              <w:b/>
            </w:rPr>
            <w:t>Creeslough</w:t>
          </w:r>
          <w:proofErr w:type="spellEnd"/>
          <w:r w:rsidRPr="002C703D">
            <w:rPr>
              <w:b/>
            </w:rPr>
            <w:t>/</w:t>
          </w:r>
          <w:proofErr w:type="spellStart"/>
          <w:r w:rsidRPr="002C703D">
            <w:rPr>
              <w:b/>
            </w:rPr>
            <w:t>Dunfanaghy</w:t>
          </w:r>
          <w:proofErr w:type="spellEnd"/>
          <w:r w:rsidRPr="002C703D">
            <w:rPr>
              <w:b/>
            </w:rPr>
            <w:t xml:space="preserve">. At Termon turn off from the N56 onto the R255 continuing onto the R251. Entrance to the park is via the R251 and the </w:t>
          </w:r>
          <w:r w:rsidR="009D74FB" w:rsidRPr="002C703D">
            <w:rPr>
              <w:b/>
            </w:rPr>
            <w:t>Administration Building</w:t>
          </w:r>
          <w:r w:rsidRPr="002C703D">
            <w:rPr>
              <w:b/>
            </w:rPr>
            <w:t xml:space="preserve"> located at </w:t>
          </w:r>
          <w:proofErr w:type="spellStart"/>
          <w:r w:rsidRPr="002C703D">
            <w:rPr>
              <w:b/>
            </w:rPr>
            <w:t>eircode</w:t>
          </w:r>
          <w:proofErr w:type="spellEnd"/>
          <w:r w:rsidRPr="002C703D">
            <w:rPr>
              <w:b/>
            </w:rPr>
            <w:t xml:space="preserve"> </w:t>
          </w:r>
          <w:r w:rsidR="009D74FB" w:rsidRPr="002C703D">
            <w:rPr>
              <w:b/>
            </w:rPr>
            <w:t>F92XK02</w:t>
          </w:r>
        </w:p>
        <w:p w14:paraId="0913E25C" w14:textId="77777777" w:rsidR="00133555" w:rsidRPr="002C703D" w:rsidRDefault="00133555" w:rsidP="00133555">
          <w:pPr>
            <w:pStyle w:val="BodyTextIndent2"/>
            <w:widowControl w:val="0"/>
            <w:spacing w:after="0" w:line="240" w:lineRule="auto"/>
            <w:jc w:val="center"/>
            <w:rPr>
              <w:rFonts w:asciiTheme="minorHAnsi" w:hAnsiTheme="minorHAnsi"/>
              <w:b/>
              <w:sz w:val="24"/>
            </w:rPr>
          </w:pPr>
          <w:r w:rsidRPr="002C703D">
            <w:rPr>
              <w:rFonts w:asciiTheme="minorHAnsi" w:hAnsiTheme="minorHAnsi"/>
              <w:b/>
              <w:iCs/>
              <w:lang w:val="en-IE" w:eastAsia="en-IE"/>
            </w:rPr>
            <w:drawing>
              <wp:inline distT="0" distB="0" distL="0" distR="0" wp14:anchorId="7B15847E" wp14:editId="0388DD3F">
                <wp:extent cx="4821555" cy="3398520"/>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Location_GNP.jpg"/>
                        <pic:cNvPicPr/>
                      </pic:nvPicPr>
                      <pic:blipFill>
                        <a:blip r:embed="rId22" cstate="print">
                          <a:extLst>
                            <a:ext uri="{28A0092B-C50C-407E-A947-70E740481C1C}">
                              <a14:useLocalDpi xmlns:a14="http://schemas.microsoft.com/office/drawing/2010/main" val="0"/>
                            </a:ext>
                          </a:extLst>
                        </a:blip>
                        <a:stretch>
                          <a:fillRect/>
                        </a:stretch>
                      </pic:blipFill>
                      <pic:spPr>
                        <a:xfrm>
                          <a:off x="0" y="0"/>
                          <a:ext cx="4821555" cy="3398520"/>
                        </a:xfrm>
                        <a:prstGeom prst="rect">
                          <a:avLst/>
                        </a:prstGeom>
                      </pic:spPr>
                    </pic:pic>
                  </a:graphicData>
                </a:graphic>
              </wp:inline>
            </w:drawing>
          </w:r>
        </w:p>
        <w:p w14:paraId="5ADF88BC" w14:textId="77777777" w:rsidR="00133555" w:rsidRPr="002C703D" w:rsidRDefault="00133555" w:rsidP="00133555">
          <w:pPr>
            <w:pStyle w:val="p3"/>
            <w:tabs>
              <w:tab w:val="clear" w:pos="580"/>
              <w:tab w:val="left" w:pos="720"/>
            </w:tabs>
            <w:jc w:val="center"/>
            <w:rPr>
              <w:rFonts w:asciiTheme="minorHAnsi" w:hAnsiTheme="minorHAnsi"/>
              <w:b/>
              <w:iCs/>
              <w:szCs w:val="24"/>
            </w:rPr>
          </w:pPr>
          <w:r w:rsidRPr="002C703D">
            <w:rPr>
              <w:rFonts w:asciiTheme="minorHAnsi" w:hAnsiTheme="minorHAnsi"/>
              <w:b/>
              <w:iCs/>
              <w:szCs w:val="24"/>
            </w:rPr>
            <w:t xml:space="preserve">Map 1: Location of </w:t>
          </w:r>
          <w:proofErr w:type="spellStart"/>
          <w:r w:rsidRPr="002C703D">
            <w:rPr>
              <w:rFonts w:asciiTheme="minorHAnsi" w:hAnsiTheme="minorHAnsi"/>
              <w:b/>
              <w:iCs/>
              <w:szCs w:val="24"/>
            </w:rPr>
            <w:t>Glenveagh</w:t>
          </w:r>
          <w:proofErr w:type="spellEnd"/>
          <w:r w:rsidRPr="002C703D">
            <w:rPr>
              <w:rFonts w:asciiTheme="minorHAnsi" w:hAnsiTheme="minorHAnsi"/>
              <w:b/>
              <w:iCs/>
              <w:szCs w:val="24"/>
            </w:rPr>
            <w:t xml:space="preserve"> National Park</w:t>
          </w:r>
        </w:p>
        <w:p w14:paraId="4C8D7FAB" w14:textId="77777777" w:rsidR="00133555" w:rsidRPr="002C703D" w:rsidRDefault="00133555" w:rsidP="00133555">
          <w:pPr>
            <w:pStyle w:val="p3"/>
            <w:tabs>
              <w:tab w:val="clear" w:pos="580"/>
              <w:tab w:val="left" w:pos="720"/>
            </w:tabs>
            <w:ind w:left="1440" w:firstLine="0"/>
            <w:rPr>
              <w:rFonts w:asciiTheme="minorHAnsi" w:hAnsiTheme="minorHAnsi"/>
              <w:b/>
              <w:iCs/>
              <w:szCs w:val="24"/>
            </w:rPr>
          </w:pPr>
        </w:p>
        <w:p w14:paraId="6B67A81F"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02A9A7C6" w14:textId="77777777" w:rsidR="00133555" w:rsidRPr="002C703D" w:rsidRDefault="00133555" w:rsidP="00133555">
          <w:pPr>
            <w:rPr>
              <w:b/>
            </w:rPr>
          </w:pPr>
          <w:r w:rsidRPr="002C703D">
            <w:rPr>
              <w:b/>
            </w:rPr>
            <w:t>Scope</w:t>
          </w:r>
        </w:p>
        <w:p w14:paraId="419609CE" w14:textId="3FA3262F" w:rsidR="00133555" w:rsidRPr="002C703D" w:rsidRDefault="00133555" w:rsidP="00133555">
          <w:pPr>
            <w:rPr>
              <w:b/>
              <w:iCs/>
            </w:rPr>
          </w:pPr>
          <w:r w:rsidRPr="002C703D">
            <w:rPr>
              <w:b/>
              <w:iCs/>
            </w:rPr>
            <w:t xml:space="preserve">Regarding the clearance of </w:t>
          </w:r>
          <w:r w:rsidR="00A60C11" w:rsidRPr="002C703D">
            <w:rPr>
              <w:b/>
              <w:iCs/>
            </w:rPr>
            <w:t>invasive species</w:t>
          </w:r>
          <w:r w:rsidRPr="002C703D">
            <w:rPr>
              <w:b/>
              <w:iCs/>
            </w:rPr>
            <w:t xml:space="preserve"> from any give</w:t>
          </w:r>
          <w:r w:rsidR="00A60C11" w:rsidRPr="002C703D">
            <w:rPr>
              <w:b/>
              <w:iCs/>
            </w:rPr>
            <w:t>n</w:t>
          </w:r>
          <w:r w:rsidRPr="002C703D">
            <w:rPr>
              <w:b/>
              <w:iCs/>
            </w:rPr>
            <w:t xml:space="preserve"> block</w:t>
          </w:r>
          <w:r w:rsidR="00A60C11" w:rsidRPr="002C703D">
            <w:rPr>
              <w:b/>
              <w:iCs/>
            </w:rPr>
            <w:t>, it</w:t>
          </w:r>
          <w:r w:rsidRPr="002C703D">
            <w:rPr>
              <w:b/>
              <w:iCs/>
            </w:rPr>
            <w:t xml:space="preserve"> is accepted that 100% of plants will not be killed in Year 1 and it is expected that it will take up to 5 years to completely clear any given block. It is anticipated that there should be a 95% kill by Year 3 and by Year 5 the entire </w:t>
          </w:r>
          <w:r w:rsidRPr="002C703D">
            <w:rPr>
              <w:b/>
            </w:rPr>
            <w:t xml:space="preserve">block must be cleared of invasive plants </w:t>
          </w:r>
          <w:r w:rsidR="00A60C11" w:rsidRPr="002C703D">
            <w:rPr>
              <w:b/>
            </w:rPr>
            <w:t xml:space="preserve">including small plants and regrowth </w:t>
          </w:r>
          <w:r w:rsidRPr="002C703D">
            <w:rPr>
              <w:b/>
              <w:iCs/>
            </w:rPr>
            <w:t>(see works schedule below)</w:t>
          </w:r>
          <w:r w:rsidRPr="002C703D">
            <w:rPr>
              <w:b/>
            </w:rPr>
            <w:t xml:space="preserve">. It is anticipated that this can be done by stem injection for medium </w:t>
          </w:r>
          <w:r w:rsidR="00A60C11" w:rsidRPr="002C703D">
            <w:rPr>
              <w:b/>
            </w:rPr>
            <w:t xml:space="preserve">sized </w:t>
          </w:r>
          <w:r w:rsidRPr="002C703D">
            <w:rPr>
              <w:b/>
            </w:rPr>
            <w:t xml:space="preserve">plants and spraying plants &lt; 1 m in height; by means of </w:t>
          </w:r>
          <w:r w:rsidR="00401C06" w:rsidRPr="002C703D">
            <w:rPr>
              <w:b/>
              <w:u w:val="single"/>
            </w:rPr>
            <w:t>controlled</w:t>
          </w:r>
          <w:r w:rsidRPr="002C703D">
            <w:rPr>
              <w:b/>
              <w:u w:val="single"/>
            </w:rPr>
            <w:t xml:space="preserve"> droplet applicator</w:t>
          </w:r>
          <w:r w:rsidRPr="002C703D">
            <w:rPr>
              <w:b/>
            </w:rPr>
            <w:t xml:space="preserve"> using an adjuvant as per the Invasive Species Management Plan </w:t>
          </w:r>
          <w:r w:rsidR="00401C06" w:rsidRPr="002C703D">
            <w:rPr>
              <w:b/>
            </w:rPr>
            <w:t xml:space="preserve">and associated method statement </w:t>
          </w:r>
          <w:r w:rsidRPr="002C703D">
            <w:rPr>
              <w:b/>
            </w:rPr>
            <w:t xml:space="preserve">(Knapsack or other sprayers are not allowed). In cases where plants are </w:t>
          </w:r>
          <w:r w:rsidR="00401C06" w:rsidRPr="002C703D">
            <w:rPr>
              <w:b/>
            </w:rPr>
            <w:t xml:space="preserve">within 5m of </w:t>
          </w:r>
          <w:r w:rsidRPr="002C703D">
            <w:rPr>
              <w:b/>
            </w:rPr>
            <w:t xml:space="preserve">a water course then the plants must be cleared by </w:t>
          </w:r>
          <w:r w:rsidR="00401C06" w:rsidRPr="002C703D">
            <w:rPr>
              <w:b/>
            </w:rPr>
            <w:t xml:space="preserve">manual extraction or cut by </w:t>
          </w:r>
          <w:r w:rsidRPr="002C703D">
            <w:rPr>
              <w:b/>
            </w:rPr>
            <w:t xml:space="preserve">saw and the stumps treated or by means of stem injection. Further details on treatment methods are available in the Invasive Species Management Plan </w:t>
          </w:r>
          <w:r w:rsidR="00401C06" w:rsidRPr="002C703D">
            <w:rPr>
              <w:b/>
            </w:rPr>
            <w:t>and associated method statement</w:t>
          </w:r>
          <w:r w:rsidR="00401C06" w:rsidRPr="002C703D">
            <w:rPr>
              <w:b/>
              <w:iCs/>
            </w:rPr>
            <w:t xml:space="preserve">. In some blocks rope work may </w:t>
          </w:r>
          <w:r w:rsidRPr="002C703D">
            <w:rPr>
              <w:b/>
              <w:iCs/>
            </w:rPr>
            <w:t>be required to clear the plants from cliffs. The maps provided are boundary maps with area calculated using GIS and</w:t>
          </w:r>
          <w:r w:rsidRPr="002C703D">
            <w:rPr>
              <w:b/>
              <w:iCs/>
              <w:u w:val="single"/>
            </w:rPr>
            <w:t xml:space="preserve"> bidders must carry out their own survey to ascertain the </w:t>
          </w:r>
          <w:proofErr w:type="gramStart"/>
          <w:r w:rsidRPr="002C703D">
            <w:rPr>
              <w:b/>
              <w:iCs/>
              <w:u w:val="single"/>
            </w:rPr>
            <w:t>amount</w:t>
          </w:r>
          <w:proofErr w:type="gramEnd"/>
          <w:r w:rsidRPr="002C703D">
            <w:rPr>
              <w:b/>
              <w:iCs/>
              <w:u w:val="single"/>
            </w:rPr>
            <w:t xml:space="preserve"> of invasive plants in any given area. </w:t>
          </w:r>
          <w:r w:rsidR="00401C06" w:rsidRPr="002C703D">
            <w:rPr>
              <w:b/>
              <w:iCs/>
            </w:rPr>
            <w:t>Area</w:t>
          </w:r>
          <w:r w:rsidR="004F78AB" w:rsidRPr="002C703D">
            <w:rPr>
              <w:b/>
              <w:iCs/>
            </w:rPr>
            <w:t xml:space="preserve"> to be cleared </w:t>
          </w:r>
          <w:r w:rsidR="00401C06" w:rsidRPr="002C703D">
            <w:rPr>
              <w:b/>
              <w:iCs/>
            </w:rPr>
            <w:t xml:space="preserve">is </w:t>
          </w:r>
          <w:r w:rsidR="004F78AB" w:rsidRPr="002C703D">
            <w:rPr>
              <w:b/>
              <w:iCs/>
            </w:rPr>
            <w:t xml:space="preserve">shown in </w:t>
          </w:r>
        </w:p>
        <w:p w14:paraId="01864945" w14:textId="52E70934" w:rsidR="00401C06" w:rsidRPr="002C703D" w:rsidRDefault="00401C06" w:rsidP="00133555">
          <w:pPr>
            <w:rPr>
              <w:b/>
              <w:iCs/>
            </w:rPr>
          </w:pPr>
        </w:p>
        <w:p w14:paraId="70FCC066" w14:textId="77777777" w:rsidR="009D74FB" w:rsidRPr="002C703D" w:rsidRDefault="009D74FB" w:rsidP="00133555">
          <w:pPr>
            <w:rPr>
              <w:b/>
              <w:iCs/>
            </w:rPr>
          </w:pPr>
        </w:p>
        <w:p w14:paraId="04590109" w14:textId="2F6465A5" w:rsidR="00401C06" w:rsidRPr="002C703D" w:rsidRDefault="00401C06" w:rsidP="00133555">
          <w:pPr>
            <w:rPr>
              <w:b/>
              <w:iCs/>
            </w:rPr>
          </w:pPr>
        </w:p>
        <w:p w14:paraId="14828C14" w14:textId="60D387DA" w:rsidR="00401C06" w:rsidRPr="002C703D" w:rsidRDefault="00456084" w:rsidP="00133555">
          <w:pPr>
            <w:rPr>
              <w:b/>
              <w:iCs/>
            </w:rPr>
          </w:pPr>
          <w:r w:rsidRPr="002C703D">
            <w:rPr>
              <w:b/>
              <w:iCs/>
            </w:rPr>
            <w:t xml:space="preserve">Area </w:t>
          </w:r>
          <w:proofErr w:type="gramStart"/>
          <w:r w:rsidRPr="002C703D">
            <w:rPr>
              <w:b/>
              <w:iCs/>
            </w:rPr>
            <w:t xml:space="preserve">1 </w:t>
          </w:r>
          <w:r w:rsidR="00035258" w:rsidRPr="002C703D">
            <w:rPr>
              <w:b/>
              <w:iCs/>
            </w:rPr>
            <w:t xml:space="preserve"> </w:t>
          </w:r>
          <w:proofErr w:type="spellStart"/>
          <w:r w:rsidR="00035258" w:rsidRPr="002C703D">
            <w:rPr>
              <w:b/>
              <w:iCs/>
            </w:rPr>
            <w:t>Dunlewey</w:t>
          </w:r>
          <w:proofErr w:type="spellEnd"/>
          <w:proofErr w:type="gramEnd"/>
          <w:r w:rsidR="00035258" w:rsidRPr="002C703D">
            <w:rPr>
              <w:b/>
              <w:iCs/>
            </w:rPr>
            <w:t xml:space="preserve"> </w:t>
          </w:r>
          <w:r w:rsidRPr="002C703D">
            <w:rPr>
              <w:b/>
              <w:iCs/>
            </w:rPr>
            <w:t>78.7 hectors</w:t>
          </w:r>
        </w:p>
        <w:p w14:paraId="799FCA3C" w14:textId="6F275C4C" w:rsidR="00401C06" w:rsidRPr="002C703D" w:rsidRDefault="00456084" w:rsidP="00133555">
          <w:pPr>
            <w:rPr>
              <w:b/>
              <w:iCs/>
            </w:rPr>
          </w:pPr>
          <w:r w:rsidRPr="002C703D">
            <w:rPr>
              <w:b/>
              <w:noProof/>
              <w:lang w:val="en-IE" w:eastAsia="en-IE"/>
            </w:rPr>
            <w:drawing>
              <wp:inline distT="0" distB="0" distL="0" distR="0" wp14:anchorId="2E73F2C2" wp14:editId="66A55128">
                <wp:extent cx="5760085" cy="4045568"/>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760085" cy="4045568"/>
                        </a:xfrm>
                        <a:prstGeom prst="rect">
                          <a:avLst/>
                        </a:prstGeom>
                        <a:noFill/>
                        <a:ln>
                          <a:noFill/>
                        </a:ln>
                      </pic:spPr>
                    </pic:pic>
                  </a:graphicData>
                </a:graphic>
              </wp:inline>
            </w:drawing>
          </w:r>
        </w:p>
        <w:p w14:paraId="6EED7D85" w14:textId="374F8422" w:rsidR="004F78AB" w:rsidRPr="002C703D" w:rsidRDefault="00456084" w:rsidP="00133555">
          <w:pPr>
            <w:rPr>
              <w:b/>
              <w:iCs/>
            </w:rPr>
          </w:pPr>
          <w:r w:rsidRPr="002C703D">
            <w:rPr>
              <w:b/>
              <w:iCs/>
              <w:noProof/>
              <w:lang w:val="en-IE" w:eastAsia="en-IE"/>
            </w:rPr>
            <w:t>Area 2</w:t>
          </w:r>
          <w:r w:rsidR="00035258" w:rsidRPr="002C703D">
            <w:rPr>
              <w:b/>
              <w:iCs/>
              <w:noProof/>
              <w:lang w:val="en-IE" w:eastAsia="en-IE"/>
            </w:rPr>
            <w:t>. Dunlewey</w:t>
          </w:r>
          <w:r w:rsidRPr="002C703D">
            <w:rPr>
              <w:b/>
              <w:iCs/>
              <w:noProof/>
              <w:lang w:val="en-IE" w:eastAsia="en-IE"/>
            </w:rPr>
            <w:t xml:space="preserve"> 64 Hectors</w:t>
          </w:r>
          <w:r w:rsidRPr="002C703D">
            <w:rPr>
              <w:b/>
              <w:iCs/>
              <w:noProof/>
              <w:lang w:val="en-IE" w:eastAsia="en-IE"/>
            </w:rPr>
            <w:drawing>
              <wp:inline distT="0" distB="0" distL="0" distR="0" wp14:anchorId="5BEE992B" wp14:editId="1A907C27">
                <wp:extent cx="5760085" cy="4066522"/>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760085" cy="4066522"/>
                        </a:xfrm>
                        <a:prstGeom prst="rect">
                          <a:avLst/>
                        </a:prstGeom>
                        <a:noFill/>
                        <a:ln>
                          <a:noFill/>
                        </a:ln>
                      </pic:spPr>
                    </pic:pic>
                  </a:graphicData>
                </a:graphic>
              </wp:inline>
            </w:drawing>
          </w:r>
        </w:p>
        <w:p w14:paraId="2BD1758B" w14:textId="2E9FB42A" w:rsidR="004F78AB" w:rsidRPr="002C703D" w:rsidRDefault="004F78AB" w:rsidP="00133555">
          <w:pPr>
            <w:rPr>
              <w:b/>
              <w:iCs/>
            </w:rPr>
          </w:pPr>
        </w:p>
        <w:p w14:paraId="4C793B57" w14:textId="4B4096BF" w:rsidR="00133555" w:rsidRPr="002C703D" w:rsidRDefault="00133555" w:rsidP="00133555">
          <w:pPr>
            <w:rPr>
              <w:b/>
              <w:iCs/>
            </w:rPr>
          </w:pPr>
        </w:p>
        <w:p w14:paraId="61E6451B" w14:textId="77777777" w:rsidR="00133555" w:rsidRPr="002C703D" w:rsidRDefault="00133555" w:rsidP="00133555">
          <w:pPr>
            <w:rPr>
              <w:b/>
              <w:iCs/>
            </w:rPr>
          </w:pPr>
          <w:r w:rsidRPr="002C703D">
            <w:rPr>
              <w:b/>
              <w:iCs/>
            </w:rPr>
            <w:t>Table 1: Works Schedule</w:t>
          </w:r>
        </w:p>
        <w:tbl>
          <w:tblPr>
            <w:tblStyle w:val="TableGrid"/>
            <w:tblW w:w="0" w:type="auto"/>
            <w:tblLook w:val="04A0" w:firstRow="1" w:lastRow="0" w:firstColumn="1" w:lastColumn="0" w:noHBand="0" w:noVBand="1"/>
          </w:tblPr>
          <w:tblGrid>
            <w:gridCol w:w="846"/>
            <w:gridCol w:w="6946"/>
            <w:gridCol w:w="1224"/>
          </w:tblGrid>
          <w:tr w:rsidR="00133555" w:rsidRPr="002C703D" w14:paraId="53F3BC16" w14:textId="77777777" w:rsidTr="00133555">
            <w:tc>
              <w:tcPr>
                <w:tcW w:w="846" w:type="dxa"/>
                <w:shd w:val="clear" w:color="auto" w:fill="BFBFBF" w:themeFill="background1" w:themeFillShade="BF"/>
              </w:tcPr>
              <w:p w14:paraId="59F6081B" w14:textId="77777777" w:rsidR="00133555" w:rsidRPr="002C703D" w:rsidRDefault="00133555" w:rsidP="00133555">
                <w:pPr>
                  <w:rPr>
                    <w:b/>
                  </w:rPr>
                </w:pPr>
                <w:r w:rsidRPr="002C703D">
                  <w:rPr>
                    <w:b/>
                  </w:rPr>
                  <w:t>Year</w:t>
                </w:r>
              </w:p>
            </w:tc>
            <w:tc>
              <w:tcPr>
                <w:tcW w:w="6946" w:type="dxa"/>
                <w:shd w:val="clear" w:color="auto" w:fill="BFBFBF" w:themeFill="background1" w:themeFillShade="BF"/>
              </w:tcPr>
              <w:p w14:paraId="4EA1D1D8" w14:textId="77777777" w:rsidR="00133555" w:rsidRPr="002C703D" w:rsidRDefault="00133555" w:rsidP="00133555">
                <w:pPr>
                  <w:rPr>
                    <w:b/>
                  </w:rPr>
                </w:pPr>
                <w:r w:rsidRPr="002C703D">
                  <w:rPr>
                    <w:b/>
                  </w:rPr>
                  <w:t>Description</w:t>
                </w:r>
              </w:p>
            </w:tc>
            <w:tc>
              <w:tcPr>
                <w:tcW w:w="1224" w:type="dxa"/>
                <w:shd w:val="clear" w:color="auto" w:fill="BFBFBF" w:themeFill="background1" w:themeFillShade="BF"/>
              </w:tcPr>
              <w:p w14:paraId="30FC23BC" w14:textId="77777777" w:rsidR="00133555" w:rsidRPr="002C703D" w:rsidRDefault="00133555" w:rsidP="00133555">
                <w:pPr>
                  <w:rPr>
                    <w:b/>
                  </w:rPr>
                </w:pPr>
                <w:r w:rsidRPr="002C703D">
                  <w:rPr>
                    <w:b/>
                  </w:rPr>
                  <w:t>Payment</w:t>
                </w:r>
              </w:p>
            </w:tc>
          </w:tr>
          <w:tr w:rsidR="00133555" w:rsidRPr="002C703D" w14:paraId="5C7F0641" w14:textId="77777777" w:rsidTr="00133555">
            <w:tc>
              <w:tcPr>
                <w:tcW w:w="846" w:type="dxa"/>
              </w:tcPr>
              <w:p w14:paraId="48837B32" w14:textId="77777777" w:rsidR="00133555" w:rsidRPr="002C703D" w:rsidRDefault="00133555" w:rsidP="00133555">
                <w:pPr>
                  <w:rPr>
                    <w:b/>
                  </w:rPr>
                </w:pPr>
                <w:r w:rsidRPr="002C703D">
                  <w:rPr>
                    <w:b/>
                  </w:rPr>
                  <w:t>Year 1</w:t>
                </w:r>
              </w:p>
            </w:tc>
            <w:tc>
              <w:tcPr>
                <w:tcW w:w="6946" w:type="dxa"/>
              </w:tcPr>
              <w:p w14:paraId="771A19E2" w14:textId="77777777" w:rsidR="00133555" w:rsidRPr="002C703D" w:rsidRDefault="00133555" w:rsidP="00133555">
                <w:pPr>
                  <w:rPr>
                    <w:b/>
                  </w:rPr>
                </w:pPr>
                <w:r w:rsidRPr="002C703D">
                  <w:rPr>
                    <w:b/>
                  </w:rPr>
                  <w:t>Clearance of invasive species targeting flowering Rhododendron and Prickly Heath plants</w:t>
                </w:r>
              </w:p>
            </w:tc>
            <w:tc>
              <w:tcPr>
                <w:tcW w:w="1224" w:type="dxa"/>
              </w:tcPr>
              <w:p w14:paraId="3F5FE272" w14:textId="77777777" w:rsidR="00133555" w:rsidRPr="002C703D" w:rsidRDefault="00133555" w:rsidP="00133555">
                <w:pPr>
                  <w:rPr>
                    <w:b/>
                  </w:rPr>
                </w:pPr>
                <w:r w:rsidRPr="002C703D">
                  <w:rPr>
                    <w:b/>
                  </w:rPr>
                  <w:t>20%</w:t>
                </w:r>
              </w:p>
            </w:tc>
          </w:tr>
          <w:tr w:rsidR="00133555" w:rsidRPr="002C703D" w14:paraId="18425D02" w14:textId="77777777" w:rsidTr="00133555">
            <w:tc>
              <w:tcPr>
                <w:tcW w:w="846" w:type="dxa"/>
              </w:tcPr>
              <w:p w14:paraId="101FD976" w14:textId="77777777" w:rsidR="00133555" w:rsidRPr="002C703D" w:rsidRDefault="00133555" w:rsidP="00133555">
                <w:pPr>
                  <w:rPr>
                    <w:b/>
                  </w:rPr>
                </w:pPr>
                <w:r w:rsidRPr="002C703D">
                  <w:rPr>
                    <w:b/>
                  </w:rPr>
                  <w:t>Year 2</w:t>
                </w:r>
              </w:p>
            </w:tc>
            <w:tc>
              <w:tcPr>
                <w:tcW w:w="6946" w:type="dxa"/>
              </w:tcPr>
              <w:p w14:paraId="30E64249" w14:textId="77777777" w:rsidR="00133555" w:rsidRPr="002C703D" w:rsidRDefault="00133555" w:rsidP="00133555">
                <w:pPr>
                  <w:rPr>
                    <w:b/>
                  </w:rPr>
                </w:pPr>
                <w:r w:rsidRPr="002C703D">
                  <w:rPr>
                    <w:b/>
                  </w:rPr>
                  <w:t>All flowering Rhododendron and Prickly Heath plants removed by Mid-November for full payment</w:t>
                </w:r>
              </w:p>
            </w:tc>
            <w:tc>
              <w:tcPr>
                <w:tcW w:w="1224" w:type="dxa"/>
              </w:tcPr>
              <w:p w14:paraId="0C89A9C3" w14:textId="77777777" w:rsidR="00133555" w:rsidRPr="002C703D" w:rsidRDefault="00133555" w:rsidP="00133555">
                <w:pPr>
                  <w:rPr>
                    <w:b/>
                  </w:rPr>
                </w:pPr>
                <w:r w:rsidRPr="002C703D">
                  <w:rPr>
                    <w:b/>
                  </w:rPr>
                  <w:t>40%</w:t>
                </w:r>
              </w:p>
            </w:tc>
          </w:tr>
          <w:tr w:rsidR="00133555" w:rsidRPr="002C703D" w14:paraId="11D38665" w14:textId="77777777" w:rsidTr="00133555">
            <w:tc>
              <w:tcPr>
                <w:tcW w:w="846" w:type="dxa"/>
              </w:tcPr>
              <w:p w14:paraId="44F6CDEC" w14:textId="77777777" w:rsidR="00133555" w:rsidRPr="002C703D" w:rsidRDefault="00133555" w:rsidP="00133555">
                <w:pPr>
                  <w:rPr>
                    <w:b/>
                  </w:rPr>
                </w:pPr>
                <w:r w:rsidRPr="002C703D">
                  <w:rPr>
                    <w:b/>
                  </w:rPr>
                  <w:t>Year 3</w:t>
                </w:r>
              </w:p>
            </w:tc>
            <w:tc>
              <w:tcPr>
                <w:tcW w:w="6946" w:type="dxa"/>
              </w:tcPr>
              <w:p w14:paraId="4B46B96A" w14:textId="77777777" w:rsidR="00133555" w:rsidRPr="002C703D" w:rsidRDefault="00133555" w:rsidP="00133555">
                <w:pPr>
                  <w:rPr>
                    <w:b/>
                  </w:rPr>
                </w:pPr>
                <w:r w:rsidRPr="002C703D">
                  <w:rPr>
                    <w:b/>
                  </w:rPr>
                  <w:t>All invasive species removed from block</w:t>
                </w:r>
              </w:p>
            </w:tc>
            <w:tc>
              <w:tcPr>
                <w:tcW w:w="1224" w:type="dxa"/>
              </w:tcPr>
              <w:p w14:paraId="7343F9D0" w14:textId="4F6DD31B" w:rsidR="00133555" w:rsidRPr="002C703D" w:rsidRDefault="00401C06" w:rsidP="00133555">
                <w:pPr>
                  <w:rPr>
                    <w:b/>
                  </w:rPr>
                </w:pPr>
                <w:r w:rsidRPr="002C703D">
                  <w:rPr>
                    <w:b/>
                  </w:rPr>
                  <w:t>1</w:t>
                </w:r>
                <w:r w:rsidR="00133555" w:rsidRPr="002C703D">
                  <w:rPr>
                    <w:b/>
                  </w:rPr>
                  <w:t>0%</w:t>
                </w:r>
              </w:p>
            </w:tc>
          </w:tr>
          <w:tr w:rsidR="00133555" w:rsidRPr="002C703D" w14:paraId="147358C6" w14:textId="77777777" w:rsidTr="00133555">
            <w:tc>
              <w:tcPr>
                <w:tcW w:w="846" w:type="dxa"/>
              </w:tcPr>
              <w:p w14:paraId="7AD77E78" w14:textId="77777777" w:rsidR="00133555" w:rsidRPr="002C703D" w:rsidRDefault="00133555" w:rsidP="00133555">
                <w:pPr>
                  <w:rPr>
                    <w:b/>
                  </w:rPr>
                </w:pPr>
                <w:r w:rsidRPr="002C703D">
                  <w:rPr>
                    <w:b/>
                  </w:rPr>
                  <w:t>Year 4</w:t>
                </w:r>
              </w:p>
            </w:tc>
            <w:tc>
              <w:tcPr>
                <w:tcW w:w="6946" w:type="dxa"/>
              </w:tcPr>
              <w:p w14:paraId="381BC11F" w14:textId="77777777" w:rsidR="00133555" w:rsidRPr="002C703D" w:rsidRDefault="00133555" w:rsidP="00133555">
                <w:pPr>
                  <w:rPr>
                    <w:b/>
                  </w:rPr>
                </w:pPr>
                <w:r w:rsidRPr="002C703D">
                  <w:rPr>
                    <w:b/>
                  </w:rPr>
                  <w:t>All invasive species removed from block</w:t>
                </w:r>
              </w:p>
            </w:tc>
            <w:tc>
              <w:tcPr>
                <w:tcW w:w="1224" w:type="dxa"/>
              </w:tcPr>
              <w:p w14:paraId="1BCCA219" w14:textId="77777777" w:rsidR="00133555" w:rsidRPr="002C703D" w:rsidRDefault="00133555" w:rsidP="00133555">
                <w:pPr>
                  <w:rPr>
                    <w:b/>
                  </w:rPr>
                </w:pPr>
                <w:r w:rsidRPr="002C703D">
                  <w:rPr>
                    <w:b/>
                  </w:rPr>
                  <w:t>10%</w:t>
                </w:r>
              </w:p>
            </w:tc>
          </w:tr>
          <w:tr w:rsidR="00133555" w:rsidRPr="002C703D" w14:paraId="300C7997" w14:textId="77777777" w:rsidTr="00133555">
            <w:tc>
              <w:tcPr>
                <w:tcW w:w="846" w:type="dxa"/>
              </w:tcPr>
              <w:p w14:paraId="2821668B" w14:textId="77777777" w:rsidR="00133555" w:rsidRPr="002C703D" w:rsidRDefault="00133555" w:rsidP="00133555">
                <w:pPr>
                  <w:rPr>
                    <w:b/>
                  </w:rPr>
                </w:pPr>
                <w:r w:rsidRPr="002C703D">
                  <w:rPr>
                    <w:b/>
                  </w:rPr>
                  <w:t>Year 5</w:t>
                </w:r>
              </w:p>
            </w:tc>
            <w:tc>
              <w:tcPr>
                <w:tcW w:w="6946" w:type="dxa"/>
              </w:tcPr>
              <w:p w14:paraId="2467A855" w14:textId="77777777" w:rsidR="00133555" w:rsidRPr="002C703D" w:rsidRDefault="00133555" w:rsidP="00133555">
                <w:pPr>
                  <w:rPr>
                    <w:b/>
                  </w:rPr>
                </w:pPr>
                <w:r w:rsidRPr="002C703D">
                  <w:rPr>
                    <w:b/>
                  </w:rPr>
                  <w:t>Any outstanding plants sprayed and block verified as being clear for payment</w:t>
                </w:r>
              </w:p>
            </w:tc>
            <w:tc>
              <w:tcPr>
                <w:tcW w:w="1224" w:type="dxa"/>
              </w:tcPr>
              <w:p w14:paraId="37B18372" w14:textId="6E3DC6E0" w:rsidR="00133555" w:rsidRPr="002C703D" w:rsidRDefault="00401C06" w:rsidP="00133555">
                <w:pPr>
                  <w:rPr>
                    <w:b/>
                  </w:rPr>
                </w:pPr>
                <w:r w:rsidRPr="002C703D">
                  <w:rPr>
                    <w:b/>
                  </w:rPr>
                  <w:t>2</w:t>
                </w:r>
                <w:r w:rsidR="00133555" w:rsidRPr="002C703D">
                  <w:rPr>
                    <w:b/>
                  </w:rPr>
                  <w:t>0%</w:t>
                </w:r>
              </w:p>
            </w:tc>
          </w:tr>
        </w:tbl>
        <w:p w14:paraId="69A17324"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71CB0B62"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1580B09B"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0503E37C"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Verification system</w:t>
          </w:r>
        </w:p>
        <w:p w14:paraId="013AAFDE"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p>
        <w:p w14:paraId="43798461"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Table 2: Payment Schedule</w:t>
          </w:r>
        </w:p>
        <w:p w14:paraId="27D867F0"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tbl>
          <w:tblPr>
            <w:tblStyle w:val="TableGrid"/>
            <w:tblW w:w="0" w:type="auto"/>
            <w:tblLook w:val="04A0" w:firstRow="1" w:lastRow="0" w:firstColumn="1" w:lastColumn="0" w:noHBand="0" w:noVBand="1"/>
          </w:tblPr>
          <w:tblGrid>
            <w:gridCol w:w="1555"/>
            <w:gridCol w:w="7461"/>
          </w:tblGrid>
          <w:tr w:rsidR="00133555" w:rsidRPr="002C703D" w14:paraId="251255E3" w14:textId="77777777" w:rsidTr="00133555">
            <w:tc>
              <w:tcPr>
                <w:tcW w:w="1555" w:type="dxa"/>
              </w:tcPr>
              <w:p w14:paraId="34183A4E"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Year</w:t>
                </w:r>
              </w:p>
            </w:tc>
            <w:tc>
              <w:tcPr>
                <w:tcW w:w="7461" w:type="dxa"/>
              </w:tcPr>
              <w:p w14:paraId="20818D31"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 xml:space="preserve">Payment </w:t>
                </w:r>
              </w:p>
            </w:tc>
          </w:tr>
          <w:tr w:rsidR="00133555" w:rsidRPr="002C703D" w14:paraId="7672A8A2" w14:textId="77777777" w:rsidTr="00133555">
            <w:tc>
              <w:tcPr>
                <w:tcW w:w="1555" w:type="dxa"/>
              </w:tcPr>
              <w:p w14:paraId="4B75AB13"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Year 1</w:t>
                </w:r>
              </w:p>
            </w:tc>
            <w:tc>
              <w:tcPr>
                <w:tcW w:w="7461" w:type="dxa"/>
              </w:tcPr>
              <w:p w14:paraId="7C30C7EC"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 xml:space="preserve">Contractor will be paid after the block has </w:t>
                </w:r>
                <w:proofErr w:type="gramStart"/>
                <w:r w:rsidRPr="002C703D">
                  <w:rPr>
                    <w:rFonts w:asciiTheme="minorHAnsi" w:hAnsiTheme="minorHAnsi"/>
                    <w:b/>
                    <w:iCs/>
                    <w:sz w:val="22"/>
                    <w:szCs w:val="22"/>
                  </w:rPr>
                  <w:t>be</w:t>
                </w:r>
                <w:proofErr w:type="gramEnd"/>
                <w:r w:rsidRPr="002C703D">
                  <w:rPr>
                    <w:rFonts w:asciiTheme="minorHAnsi" w:hAnsiTheme="minorHAnsi"/>
                    <w:b/>
                    <w:iCs/>
                    <w:sz w:val="22"/>
                    <w:szCs w:val="22"/>
                  </w:rPr>
                  <w:t xml:space="preserve"> certified as completed by the clerk of works and verified by the </w:t>
                </w:r>
                <w:proofErr w:type="gramStart"/>
                <w:r w:rsidRPr="002C703D">
                  <w:rPr>
                    <w:rFonts w:asciiTheme="minorHAnsi" w:hAnsiTheme="minorHAnsi"/>
                    <w:b/>
                    <w:iCs/>
                    <w:sz w:val="22"/>
                    <w:szCs w:val="22"/>
                  </w:rPr>
                  <w:t>departments</w:t>
                </w:r>
                <w:proofErr w:type="gramEnd"/>
                <w:r w:rsidRPr="002C703D">
                  <w:rPr>
                    <w:rFonts w:asciiTheme="minorHAnsi" w:hAnsiTheme="minorHAnsi"/>
                    <w:b/>
                    <w:iCs/>
                    <w:sz w:val="22"/>
                    <w:szCs w:val="22"/>
                  </w:rPr>
                  <w:t xml:space="preserve"> ecologist</w:t>
                </w:r>
                <w:r w:rsidRPr="002C703D">
                  <w:rPr>
                    <w:rFonts w:asciiTheme="minorHAnsi" w:hAnsiTheme="minorHAnsi"/>
                    <w:b/>
                    <w:bCs/>
                    <w:sz w:val="22"/>
                    <w:szCs w:val="22"/>
                  </w:rPr>
                  <w:t xml:space="preserve"> and the ecological clerk of works</w:t>
                </w:r>
              </w:p>
            </w:tc>
          </w:tr>
          <w:tr w:rsidR="00133555" w:rsidRPr="002C703D" w14:paraId="194E113E" w14:textId="77777777" w:rsidTr="00133555">
            <w:tc>
              <w:tcPr>
                <w:tcW w:w="1555" w:type="dxa"/>
              </w:tcPr>
              <w:p w14:paraId="27BC5174"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Year 2</w:t>
                </w:r>
              </w:p>
            </w:tc>
            <w:tc>
              <w:tcPr>
                <w:tcW w:w="7461" w:type="dxa"/>
              </w:tcPr>
              <w:p w14:paraId="7E8D99B1" w14:textId="77777777" w:rsidR="00133555" w:rsidRPr="002C703D" w:rsidRDefault="00133555" w:rsidP="00133555">
                <w:pPr>
                  <w:rPr>
                    <w:rFonts w:eastAsia="Calibri"/>
                    <w:b/>
                  </w:rPr>
                </w:pPr>
                <w:r w:rsidRPr="002C703D">
                  <w:rPr>
                    <w:b/>
                    <w:bCs/>
                  </w:rPr>
                  <w:t>After inspection and certification that all remaining flowering plants have been sprayed by the department’s ecologist and the ecological clerk of works, the contractor will be paid.</w:t>
                </w:r>
                <w:r w:rsidRPr="002C703D">
                  <w:rPr>
                    <w:rFonts w:eastAsia="Calibri"/>
                    <w:b/>
                  </w:rPr>
                  <w:t xml:space="preserve"> No seed producing rhododendron or other stated invasive plants should be found after Year 2.</w:t>
                </w:r>
              </w:p>
            </w:tc>
          </w:tr>
          <w:tr w:rsidR="00133555" w:rsidRPr="002C703D" w14:paraId="2A397520" w14:textId="77777777" w:rsidTr="00133555">
            <w:tc>
              <w:tcPr>
                <w:tcW w:w="1555" w:type="dxa"/>
              </w:tcPr>
              <w:p w14:paraId="62F82767"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iCs/>
                    <w:sz w:val="22"/>
                    <w:szCs w:val="22"/>
                  </w:rPr>
                  <w:t>Year 3, 4 &amp; 5</w:t>
                </w:r>
              </w:p>
            </w:tc>
            <w:tc>
              <w:tcPr>
                <w:tcW w:w="7461" w:type="dxa"/>
              </w:tcPr>
              <w:p w14:paraId="650C76E1" w14:textId="77777777" w:rsidR="00133555" w:rsidRPr="002C703D" w:rsidRDefault="00133555" w:rsidP="00133555">
                <w:pPr>
                  <w:pStyle w:val="p3"/>
                  <w:tabs>
                    <w:tab w:val="clear" w:pos="580"/>
                    <w:tab w:val="left" w:pos="720"/>
                  </w:tabs>
                  <w:ind w:left="0" w:firstLine="0"/>
                  <w:rPr>
                    <w:rFonts w:asciiTheme="minorHAnsi" w:hAnsiTheme="minorHAnsi"/>
                    <w:b/>
                    <w:iCs/>
                    <w:sz w:val="22"/>
                    <w:szCs w:val="22"/>
                  </w:rPr>
                </w:pPr>
                <w:r w:rsidRPr="002C703D">
                  <w:rPr>
                    <w:rFonts w:asciiTheme="minorHAnsi" w:hAnsiTheme="minorHAnsi"/>
                    <w:b/>
                    <w:bCs/>
                    <w:sz w:val="22"/>
                    <w:szCs w:val="22"/>
                  </w:rPr>
                  <w:t xml:space="preserve">An inspection will be carried out by the department’s ecologist and the contractor ecologist. This inspection will be carried out by walking through the block for any missed plants. If after this inspection the department’s ecologist and contractor’s clerk of </w:t>
                </w:r>
                <w:proofErr w:type="gramStart"/>
                <w:r w:rsidRPr="002C703D">
                  <w:rPr>
                    <w:rFonts w:asciiTheme="minorHAnsi" w:hAnsiTheme="minorHAnsi"/>
                    <w:b/>
                    <w:bCs/>
                    <w:sz w:val="22"/>
                    <w:szCs w:val="22"/>
                  </w:rPr>
                  <w:t>works</w:t>
                </w:r>
                <w:proofErr w:type="gramEnd"/>
                <w:r w:rsidRPr="002C703D">
                  <w:rPr>
                    <w:rFonts w:asciiTheme="minorHAnsi" w:hAnsiTheme="minorHAnsi"/>
                    <w:b/>
                    <w:bCs/>
                    <w:sz w:val="22"/>
                    <w:szCs w:val="22"/>
                  </w:rPr>
                  <w:t xml:space="preserve"> verify that the work has been completed to the required standard and then payment will be paid</w:t>
                </w:r>
              </w:p>
            </w:tc>
          </w:tr>
        </w:tbl>
        <w:p w14:paraId="5D9CA7FE" w14:textId="77777777" w:rsidR="00401C06" w:rsidRPr="002C703D" w:rsidRDefault="00401C06" w:rsidP="00133555">
          <w:pPr>
            <w:pStyle w:val="p3"/>
            <w:tabs>
              <w:tab w:val="clear" w:pos="580"/>
              <w:tab w:val="left" w:pos="720"/>
            </w:tabs>
            <w:ind w:left="0" w:firstLine="0"/>
            <w:rPr>
              <w:rFonts w:asciiTheme="minorHAnsi" w:hAnsiTheme="minorHAnsi"/>
              <w:b/>
              <w:iCs/>
              <w:szCs w:val="24"/>
            </w:rPr>
          </w:pPr>
        </w:p>
        <w:p w14:paraId="794F08DD" w14:textId="0FDA28D7" w:rsidR="00133555" w:rsidRPr="002C703D" w:rsidRDefault="00133555" w:rsidP="00133555">
          <w:pPr>
            <w:pStyle w:val="p3"/>
            <w:tabs>
              <w:tab w:val="clear" w:pos="580"/>
              <w:tab w:val="left" w:pos="720"/>
            </w:tabs>
            <w:ind w:left="0" w:firstLine="0"/>
            <w:rPr>
              <w:rFonts w:asciiTheme="minorHAnsi" w:hAnsiTheme="minorHAnsi"/>
              <w:b/>
              <w:iCs/>
              <w:szCs w:val="24"/>
            </w:rPr>
          </w:pPr>
          <w:r w:rsidRPr="002C703D">
            <w:rPr>
              <w:rFonts w:asciiTheme="minorHAnsi" w:hAnsiTheme="minorHAnsi"/>
              <w:b/>
              <w:iCs/>
              <w:szCs w:val="24"/>
            </w:rPr>
            <w:t xml:space="preserve">If a contractor can demonstrate that he has cleared all flowering plants in the first </w:t>
          </w:r>
          <w:proofErr w:type="gramStart"/>
          <w:r w:rsidRPr="002C703D">
            <w:rPr>
              <w:rFonts w:asciiTheme="minorHAnsi" w:hAnsiTheme="minorHAnsi"/>
              <w:b/>
              <w:iCs/>
              <w:szCs w:val="24"/>
            </w:rPr>
            <w:t>year</w:t>
          </w:r>
          <w:proofErr w:type="gramEnd"/>
          <w:r w:rsidRPr="002C703D">
            <w:rPr>
              <w:rFonts w:asciiTheme="minorHAnsi" w:hAnsiTheme="minorHAnsi"/>
              <w:b/>
              <w:iCs/>
              <w:szCs w:val="24"/>
            </w:rPr>
            <w:t xml:space="preserve"> then the payment will go to 40% instead of 20%</w:t>
          </w:r>
        </w:p>
        <w:p w14:paraId="3F5D7AC6" w14:textId="77777777" w:rsidR="00401C06" w:rsidRPr="002C703D" w:rsidRDefault="00401C06" w:rsidP="00133555">
          <w:pPr>
            <w:pStyle w:val="p3"/>
            <w:tabs>
              <w:tab w:val="clear" w:pos="580"/>
              <w:tab w:val="left" w:pos="720"/>
            </w:tabs>
            <w:ind w:left="0" w:firstLine="0"/>
            <w:rPr>
              <w:rFonts w:asciiTheme="minorHAnsi" w:hAnsiTheme="minorHAnsi"/>
              <w:b/>
              <w:iCs/>
              <w:szCs w:val="24"/>
            </w:rPr>
          </w:pPr>
        </w:p>
        <w:p w14:paraId="681407FC" w14:textId="77777777" w:rsidR="00133555" w:rsidRPr="002C703D" w:rsidRDefault="00133555" w:rsidP="00133555">
          <w:pPr>
            <w:rPr>
              <w:b/>
              <w:sz w:val="24"/>
            </w:rPr>
          </w:pPr>
          <w:r w:rsidRPr="002C703D">
            <w:rPr>
              <w:b/>
            </w:rPr>
            <w:t xml:space="preserve">Verification monitoring will cover all locations within the contracted areas. Monitoring of the site for regrowth may occur at any time during the five-year treatment plan. Any zones not adequately cleared to an acceptable standard will result in the issue of a Dissatisfaction or Default Notice and the zone must be re-treated at the contractor’s expense. </w:t>
          </w:r>
        </w:p>
        <w:p w14:paraId="63833892" w14:textId="77777777" w:rsidR="00133555" w:rsidRPr="002C703D" w:rsidRDefault="00133555" w:rsidP="00133555">
          <w:pPr>
            <w:rPr>
              <w:rFonts w:eastAsia="Calibri"/>
              <w:b/>
              <w:sz w:val="24"/>
            </w:rPr>
          </w:pPr>
          <w:r w:rsidRPr="002C703D">
            <w:rPr>
              <w:rFonts w:eastAsia="Calibri"/>
              <w:b/>
              <w:sz w:val="24"/>
            </w:rPr>
            <w:t>Any area that has been systematically checked, and in which no Rhododendron with seed capsules has been found, and in which all other Rhododendron if any (i.e. small plants which have not yet flowered) have been removed, can be classified as clear of rhododendron for the following 7 years.</w:t>
          </w:r>
        </w:p>
        <w:p w14:paraId="3C1E13B4" w14:textId="77777777" w:rsidR="00133555" w:rsidRPr="002C703D" w:rsidRDefault="00133555" w:rsidP="00133555">
          <w:pPr>
            <w:rPr>
              <w:b/>
              <w:iCs/>
              <w:sz w:val="24"/>
            </w:rPr>
          </w:pPr>
          <w:r w:rsidRPr="002C703D">
            <w:rPr>
              <w:rFonts w:eastAsia="Calibri"/>
              <w:b/>
              <w:sz w:val="24"/>
            </w:rPr>
            <w:t xml:space="preserve">Where a seed producing Rhododendron is found and removed, the area within 50 m radius (of the seed producing plants) cannot be classified as clear for a period of at least four </w:t>
          </w:r>
          <w:r w:rsidRPr="002C703D">
            <w:rPr>
              <w:rFonts w:eastAsia="Calibri"/>
              <w:b/>
              <w:sz w:val="24"/>
            </w:rPr>
            <w:lastRenderedPageBreak/>
            <w:t xml:space="preserve">years, and only if it has been revisited and systematically cleared of seedlings at least three years after the last seed was produced.   </w:t>
          </w:r>
        </w:p>
        <w:p w14:paraId="68E6B1FC" w14:textId="77777777" w:rsidR="00133555" w:rsidRPr="002C703D" w:rsidRDefault="00133555" w:rsidP="00133555">
          <w:pPr>
            <w:rPr>
              <w:b/>
              <w:sz w:val="24"/>
            </w:rPr>
          </w:pPr>
          <w:r w:rsidRPr="002C703D">
            <w:rPr>
              <w:b/>
              <w:sz w:val="24"/>
            </w:rPr>
            <w:t>It is accepted that new seedlings will appear over the five years of the contract. A tolerance of 5 plants no more than 10cm in height per 1km² of ground monitored by the Ecological Clerk of Works and Department’s Ecologist is acceptable</w:t>
          </w:r>
        </w:p>
        <w:p w14:paraId="75470954"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7C038085" w14:textId="77777777" w:rsidR="00133555" w:rsidRPr="002C703D" w:rsidRDefault="00133555" w:rsidP="00133555">
          <w:pPr>
            <w:pStyle w:val="p3"/>
            <w:tabs>
              <w:tab w:val="clear" w:pos="580"/>
              <w:tab w:val="left" w:pos="720"/>
            </w:tabs>
            <w:ind w:left="0" w:firstLine="0"/>
            <w:rPr>
              <w:rFonts w:asciiTheme="minorHAnsi" w:hAnsiTheme="minorHAnsi"/>
              <w:b/>
              <w:iCs/>
              <w:szCs w:val="24"/>
            </w:rPr>
          </w:pPr>
          <w:r w:rsidRPr="002C703D">
            <w:rPr>
              <w:rFonts w:asciiTheme="minorHAnsi" w:hAnsiTheme="minorHAnsi"/>
              <w:b/>
              <w:iCs/>
              <w:szCs w:val="24"/>
            </w:rPr>
            <w:t>Details</w:t>
          </w:r>
        </w:p>
        <w:p w14:paraId="2D666B26" w14:textId="77777777" w:rsidR="00133555" w:rsidRPr="002C703D" w:rsidRDefault="00133555" w:rsidP="00133555">
          <w:pPr>
            <w:pStyle w:val="p3"/>
            <w:tabs>
              <w:tab w:val="clear" w:pos="580"/>
              <w:tab w:val="left" w:pos="720"/>
            </w:tabs>
            <w:ind w:left="0" w:firstLine="0"/>
            <w:rPr>
              <w:rFonts w:asciiTheme="minorHAnsi" w:hAnsiTheme="minorHAnsi"/>
              <w:b/>
              <w:iCs/>
              <w:szCs w:val="24"/>
            </w:rPr>
          </w:pPr>
        </w:p>
        <w:p w14:paraId="4D295BF5" w14:textId="77777777" w:rsidR="00133555" w:rsidRPr="002C703D" w:rsidRDefault="00133555" w:rsidP="00133555">
          <w:pPr>
            <w:pStyle w:val="ListParagraph"/>
            <w:numPr>
              <w:ilvl w:val="0"/>
              <w:numId w:val="28"/>
            </w:numPr>
            <w:spacing w:after="160" w:line="259" w:lineRule="auto"/>
            <w:rPr>
              <w:b/>
            </w:rPr>
          </w:pPr>
          <w:r w:rsidRPr="002C703D">
            <w:rPr>
              <w:b/>
            </w:rPr>
            <w:t>Validation monitoring procedures will cover all locations within the contracted areas. Monitoring of the site for regrowth may occur at any time during the five-year treatment plan.</w:t>
          </w:r>
        </w:p>
        <w:p w14:paraId="46B9A6F6" w14:textId="77777777" w:rsidR="00133555" w:rsidRPr="002C703D" w:rsidRDefault="00133555" w:rsidP="00133555">
          <w:pPr>
            <w:pStyle w:val="ListParagraph"/>
            <w:numPr>
              <w:ilvl w:val="0"/>
              <w:numId w:val="28"/>
            </w:numPr>
            <w:spacing w:after="160" w:line="259" w:lineRule="auto"/>
            <w:rPr>
              <w:b/>
              <w:iCs/>
            </w:rPr>
          </w:pPr>
          <w:r w:rsidRPr="002C703D">
            <w:rPr>
              <w:b/>
            </w:rPr>
            <w:t>Any zones not adequately cleared to an acceptable standard will result in the issue of a Dissatisfaction or Default Notice and the zone retreated at the contractor’s expense.</w:t>
          </w:r>
        </w:p>
        <w:p w14:paraId="5B4706DA" w14:textId="77777777" w:rsidR="00133555" w:rsidRPr="002C703D" w:rsidRDefault="00133555" w:rsidP="00133555">
          <w:pPr>
            <w:pStyle w:val="ListParagraph"/>
            <w:numPr>
              <w:ilvl w:val="0"/>
              <w:numId w:val="28"/>
            </w:numPr>
            <w:spacing w:after="160" w:line="259" w:lineRule="auto"/>
            <w:rPr>
              <w:rFonts w:eastAsia="Calibri"/>
              <w:b/>
              <w:sz w:val="24"/>
            </w:rPr>
          </w:pPr>
          <w:r w:rsidRPr="002C703D">
            <w:rPr>
              <w:rFonts w:eastAsia="Calibri"/>
              <w:b/>
              <w:sz w:val="24"/>
            </w:rPr>
            <w:t>The location has been systematically checked for Rhododendron or other stated invasive plants and any plants found has been eliminated.</w:t>
          </w:r>
        </w:p>
        <w:p w14:paraId="4EDED114" w14:textId="77777777" w:rsidR="00133555" w:rsidRPr="002C703D" w:rsidRDefault="00133555" w:rsidP="00133555">
          <w:pPr>
            <w:pStyle w:val="ListParagraph"/>
            <w:numPr>
              <w:ilvl w:val="0"/>
              <w:numId w:val="28"/>
            </w:numPr>
            <w:spacing w:after="160" w:line="259" w:lineRule="auto"/>
            <w:rPr>
              <w:rFonts w:eastAsia="Calibri"/>
              <w:b/>
              <w:sz w:val="24"/>
            </w:rPr>
          </w:pPr>
          <w:r w:rsidRPr="002C703D">
            <w:rPr>
              <w:rFonts w:eastAsia="Calibri"/>
              <w:b/>
              <w:sz w:val="24"/>
            </w:rPr>
            <w:t>Absolutely no flowering or seed producing Rhododendron or other stated invasive plants should be found after year 2.</w:t>
          </w:r>
        </w:p>
        <w:p w14:paraId="5507DE15" w14:textId="77777777" w:rsidR="00133555" w:rsidRPr="002C703D" w:rsidRDefault="00133555" w:rsidP="00133555">
          <w:pPr>
            <w:pStyle w:val="ListParagraph"/>
            <w:numPr>
              <w:ilvl w:val="0"/>
              <w:numId w:val="28"/>
            </w:numPr>
            <w:spacing w:after="160" w:line="259" w:lineRule="auto"/>
            <w:rPr>
              <w:rFonts w:eastAsia="Calibri"/>
              <w:b/>
              <w:sz w:val="24"/>
            </w:rPr>
          </w:pPr>
          <w:r w:rsidRPr="002C703D">
            <w:rPr>
              <w:rFonts w:eastAsia="Calibri"/>
              <w:b/>
              <w:sz w:val="24"/>
            </w:rPr>
            <w:t>Any area that has been systematically checked, and in which no Rhododendron with seed capsules has been found, and in which all other rhododendron if any (i.e. small plants which have not yet flowered) have been removed, can be classified as clear of rhododendron for the following 7 years.</w:t>
          </w:r>
        </w:p>
        <w:p w14:paraId="29DFA219" w14:textId="77777777" w:rsidR="00133555" w:rsidRPr="002C703D" w:rsidRDefault="00133555" w:rsidP="00133555">
          <w:pPr>
            <w:pStyle w:val="ListParagraph"/>
            <w:numPr>
              <w:ilvl w:val="0"/>
              <w:numId w:val="28"/>
            </w:numPr>
            <w:spacing w:after="160" w:line="259" w:lineRule="auto"/>
            <w:rPr>
              <w:b/>
              <w:iCs/>
              <w:sz w:val="24"/>
            </w:rPr>
          </w:pPr>
          <w:r w:rsidRPr="002C703D">
            <w:rPr>
              <w:rFonts w:eastAsia="Calibri"/>
              <w:b/>
              <w:sz w:val="24"/>
            </w:rPr>
            <w:t xml:space="preserve">Where a seed producing rhododendron is found and removed, the area within 50 m radius (of the seed producing plants) cannot be classified as clear for a period of at least four years, and only if it has been revisited and systematically cleared of seedlings at least three years after the last seed was produced.   </w:t>
          </w:r>
        </w:p>
        <w:p w14:paraId="035A6417" w14:textId="77777777" w:rsidR="00133555" w:rsidRPr="002C703D" w:rsidRDefault="00133555" w:rsidP="00133555">
          <w:pPr>
            <w:pStyle w:val="ListParagraph"/>
            <w:numPr>
              <w:ilvl w:val="0"/>
              <w:numId w:val="28"/>
            </w:numPr>
            <w:spacing w:after="160" w:line="259" w:lineRule="auto"/>
            <w:rPr>
              <w:b/>
              <w:sz w:val="24"/>
            </w:rPr>
          </w:pPr>
          <w:r w:rsidRPr="002C703D">
            <w:rPr>
              <w:b/>
              <w:iCs/>
              <w:sz w:val="24"/>
            </w:rPr>
            <w:t>If the work is deemed not to be completed the contractor must spray missed plants to enable verification to take place.</w:t>
          </w:r>
        </w:p>
        <w:p w14:paraId="3DBE7303" w14:textId="77777777" w:rsidR="00133555" w:rsidRPr="002C703D" w:rsidRDefault="00133555" w:rsidP="00133555">
          <w:pPr>
            <w:pStyle w:val="ListParagraph"/>
            <w:numPr>
              <w:ilvl w:val="0"/>
              <w:numId w:val="28"/>
            </w:numPr>
            <w:spacing w:after="160" w:line="259" w:lineRule="auto"/>
            <w:rPr>
              <w:b/>
              <w:sz w:val="24"/>
            </w:rPr>
          </w:pPr>
          <w:r w:rsidRPr="002C703D">
            <w:rPr>
              <w:b/>
              <w:sz w:val="24"/>
            </w:rPr>
            <w:t>It is accepted that new seedlings will appear over the five years of the contract. A tolerance of 5 plants no more than 10cm in height per 1km² of ground monitored by the ecological clerk of works and department’s ecologist is acceptable</w:t>
          </w:r>
        </w:p>
        <w:p w14:paraId="4E4F1DD2" w14:textId="77777777" w:rsidR="00133555" w:rsidRPr="002C703D" w:rsidRDefault="00133555" w:rsidP="00133555">
          <w:pPr>
            <w:pStyle w:val="p3"/>
            <w:tabs>
              <w:tab w:val="clear" w:pos="580"/>
              <w:tab w:val="left" w:pos="720"/>
            </w:tabs>
            <w:ind w:left="720" w:firstLine="0"/>
            <w:rPr>
              <w:rFonts w:asciiTheme="minorHAnsi" w:hAnsiTheme="minorHAnsi"/>
              <w:b/>
              <w:iCs/>
              <w:szCs w:val="24"/>
            </w:rPr>
          </w:pPr>
        </w:p>
        <w:p w14:paraId="4C37D210" w14:textId="77777777" w:rsidR="00133555" w:rsidRPr="002C703D" w:rsidRDefault="00133555" w:rsidP="00133555">
          <w:pPr>
            <w:rPr>
              <w:b/>
            </w:rPr>
          </w:pPr>
          <w:r w:rsidRPr="002C703D">
            <w:rPr>
              <w:b/>
            </w:rPr>
            <w:t>Environmental Clerk of Works (Ecologist)</w:t>
          </w:r>
        </w:p>
        <w:p w14:paraId="14828250" w14:textId="77777777" w:rsidR="00133555" w:rsidRPr="002C703D" w:rsidRDefault="00133555" w:rsidP="00133555">
          <w:pPr>
            <w:rPr>
              <w:b/>
            </w:rPr>
          </w:pPr>
          <w:r w:rsidRPr="002C703D">
            <w:rPr>
              <w:b/>
            </w:rPr>
            <w:t>The contractor must employ an Ecological Clerk of Works.</w:t>
          </w:r>
        </w:p>
        <w:p w14:paraId="6DCDEA03" w14:textId="77777777" w:rsidR="00133555" w:rsidRPr="002C703D" w:rsidRDefault="00133555" w:rsidP="00133555">
          <w:pPr>
            <w:rPr>
              <w:b/>
            </w:rPr>
          </w:pPr>
          <w:r w:rsidRPr="002C703D">
            <w:rPr>
              <w:b/>
            </w:rPr>
            <w:t>Duties include:</w:t>
          </w:r>
        </w:p>
        <w:p w14:paraId="0F9762B7" w14:textId="77777777" w:rsidR="00133555" w:rsidRPr="002C703D" w:rsidRDefault="00133555" w:rsidP="00133555">
          <w:pPr>
            <w:rPr>
              <w:b/>
            </w:rPr>
          </w:pPr>
          <w:r w:rsidRPr="002C703D">
            <w:rPr>
              <w:b/>
            </w:rPr>
            <w:t xml:space="preserve">Ecological Clerk of Works to work </w:t>
          </w:r>
          <w:r w:rsidRPr="002C703D">
            <w:rPr>
              <w:b/>
              <w:sz w:val="24"/>
            </w:rPr>
            <w:t xml:space="preserve">closely with the contractor’s project manager to ensure that no collateral damage to sensitive ecological habitats occur </w:t>
          </w:r>
          <w:proofErr w:type="gramStart"/>
          <w:r w:rsidRPr="002C703D">
            <w:rPr>
              <w:b/>
              <w:sz w:val="24"/>
            </w:rPr>
            <w:t>as a result of</w:t>
          </w:r>
          <w:proofErr w:type="gramEnd"/>
          <w:r w:rsidRPr="002C703D">
            <w:rPr>
              <w:b/>
              <w:sz w:val="24"/>
            </w:rPr>
            <w:t xml:space="preserve"> the control works.</w:t>
          </w:r>
        </w:p>
        <w:p w14:paraId="3DB2B011" w14:textId="77777777" w:rsidR="00133555" w:rsidRPr="002C703D" w:rsidRDefault="00133555" w:rsidP="00133555">
          <w:pPr>
            <w:rPr>
              <w:b/>
              <w:sz w:val="24"/>
            </w:rPr>
          </w:pPr>
          <w:r w:rsidRPr="002C703D">
            <w:rPr>
              <w:b/>
              <w:sz w:val="24"/>
            </w:rPr>
            <w:t xml:space="preserve">The </w:t>
          </w:r>
          <w:r w:rsidRPr="002C703D">
            <w:rPr>
              <w:b/>
            </w:rPr>
            <w:t>Ecological Clerk of Works</w:t>
          </w:r>
          <w:r w:rsidRPr="002C703D">
            <w:rPr>
              <w:b/>
              <w:sz w:val="24"/>
            </w:rPr>
            <w:t xml:space="preserve"> must notify the department’s ecologist in advance of the days the contractor will be on site.</w:t>
          </w:r>
        </w:p>
        <w:p w14:paraId="0B194EC0" w14:textId="77777777" w:rsidR="00133555" w:rsidRPr="002C703D" w:rsidRDefault="00133555" w:rsidP="00133555">
          <w:pPr>
            <w:rPr>
              <w:b/>
              <w:sz w:val="24"/>
            </w:rPr>
          </w:pPr>
        </w:p>
        <w:p w14:paraId="64EED5AB" w14:textId="77777777" w:rsidR="00133555" w:rsidRPr="002C703D" w:rsidRDefault="00133555" w:rsidP="00133555">
          <w:pPr>
            <w:rPr>
              <w:b/>
              <w:sz w:val="24"/>
            </w:rPr>
          </w:pPr>
          <w:r w:rsidRPr="002C703D">
            <w:rPr>
              <w:b/>
              <w:sz w:val="24"/>
            </w:rPr>
            <w:t xml:space="preserve">The </w:t>
          </w:r>
          <w:r w:rsidRPr="002C703D">
            <w:rPr>
              <w:b/>
            </w:rPr>
            <w:t>Ecological Clerk of Works</w:t>
          </w:r>
          <w:r w:rsidRPr="002C703D">
            <w:rPr>
              <w:b/>
              <w:sz w:val="24"/>
            </w:rPr>
            <w:t xml:space="preserve"> must provide a complete record of the invasive species treatment process with information on quantities, locations and types of herbicides used, </w:t>
          </w:r>
          <w:r w:rsidRPr="002C703D">
            <w:rPr>
              <w:b/>
              <w:sz w:val="24"/>
            </w:rPr>
            <w:lastRenderedPageBreak/>
            <w:t>the precautions taken to prevent run-off or contamination including waste transfer certificates, as well as photographs of treated areas and any correspondence from relevant statutory agencies (e.g. NPWS, Inland Fisheries Ireland). This report must be provided each year before payment will be made to the contractor.</w:t>
          </w:r>
        </w:p>
        <w:p w14:paraId="3987EA9F" w14:textId="736E2363" w:rsidR="00133555" w:rsidRPr="002C703D" w:rsidRDefault="00133555" w:rsidP="00133555">
          <w:pPr>
            <w:rPr>
              <w:b/>
              <w:color w:val="FF0000"/>
            </w:rPr>
          </w:pPr>
          <w:r w:rsidRPr="002C703D">
            <w:rPr>
              <w:b/>
            </w:rPr>
            <w:t>An Invasive Species Control Monitoring Sheet for each compartment will be drawn up by the Ecological clerk of Works with the following attributes and communicated to the contractors at regular intervals.</w:t>
          </w:r>
          <w:r w:rsidR="009D74FB" w:rsidRPr="002C703D">
            <w:rPr>
              <w:b/>
            </w:rPr>
            <w:t xml:space="preserve"> </w:t>
          </w:r>
          <w:r w:rsidR="009D74FB" w:rsidRPr="002C703D">
            <w:rPr>
              <w:b/>
              <w:color w:val="FF0000"/>
            </w:rPr>
            <w:t xml:space="preserve">The Monitoring sheet can be </w:t>
          </w:r>
          <w:proofErr w:type="gramStart"/>
          <w:r w:rsidR="009D74FB" w:rsidRPr="002C703D">
            <w:rPr>
              <w:b/>
              <w:color w:val="FF0000"/>
            </w:rPr>
            <w:t>weekly</w:t>
          </w:r>
          <w:proofErr w:type="gramEnd"/>
          <w:r w:rsidR="009D74FB" w:rsidRPr="002C703D">
            <w:rPr>
              <w:b/>
              <w:color w:val="FF0000"/>
            </w:rPr>
            <w:t xml:space="preserve"> and a copy must be sent to the Patrick Mc Conigley</w:t>
          </w:r>
          <w:r w:rsidR="00B42AC9" w:rsidRPr="002C703D">
            <w:rPr>
              <w:b/>
              <w:color w:val="FF0000"/>
            </w:rPr>
            <w:t xml:space="preserve"> </w:t>
          </w:r>
          <w:r w:rsidR="00B42AC9" w:rsidRPr="002C703D">
            <w:rPr>
              <w:rStyle w:val="Hyperlink"/>
              <w:b/>
            </w:rPr>
            <w:t>patrick.mcconigley@npws.gov.ie</w:t>
          </w:r>
          <w:r w:rsidR="009D74FB" w:rsidRPr="002C703D">
            <w:rPr>
              <w:b/>
              <w:color w:val="FF0000"/>
            </w:rPr>
            <w:t xml:space="preserve"> at the end of each week</w:t>
          </w:r>
          <w:r w:rsidR="00B42AC9" w:rsidRPr="002C703D">
            <w:rPr>
              <w:b/>
              <w:color w:val="FF0000"/>
            </w:rPr>
            <w:t>.</w:t>
          </w:r>
        </w:p>
        <w:p w14:paraId="2E40A603" w14:textId="07A653A3" w:rsidR="00133555" w:rsidRPr="002C703D" w:rsidRDefault="00133555" w:rsidP="00133555">
          <w:pPr>
            <w:pStyle w:val="ListParagraph"/>
            <w:numPr>
              <w:ilvl w:val="0"/>
              <w:numId w:val="25"/>
            </w:numPr>
            <w:spacing w:after="160" w:line="259" w:lineRule="auto"/>
            <w:rPr>
              <w:b/>
            </w:rPr>
          </w:pPr>
          <w:r w:rsidRPr="002C703D">
            <w:rPr>
              <w:b/>
            </w:rPr>
            <w:t xml:space="preserve">Compartment </w:t>
          </w:r>
          <w:r w:rsidR="00401C06" w:rsidRPr="002C703D">
            <w:rPr>
              <w:b/>
            </w:rPr>
            <w:t>ID</w:t>
          </w:r>
        </w:p>
        <w:p w14:paraId="012D892D" w14:textId="73AEB51D" w:rsidR="00133555" w:rsidRPr="002C703D" w:rsidRDefault="00401C06" w:rsidP="00133555">
          <w:pPr>
            <w:pStyle w:val="ListParagraph"/>
            <w:numPr>
              <w:ilvl w:val="0"/>
              <w:numId w:val="25"/>
            </w:numPr>
            <w:spacing w:after="160" w:line="259" w:lineRule="auto"/>
            <w:rPr>
              <w:b/>
            </w:rPr>
          </w:pPr>
          <w:r w:rsidRPr="002C703D">
            <w:rPr>
              <w:b/>
            </w:rPr>
            <w:t>Year (202</w:t>
          </w:r>
          <w:r w:rsidR="00B42AC9" w:rsidRPr="002C703D">
            <w:rPr>
              <w:b/>
            </w:rPr>
            <w:t>6</w:t>
          </w:r>
          <w:r w:rsidRPr="002C703D">
            <w:rPr>
              <w:b/>
            </w:rPr>
            <w:t>-20</w:t>
          </w:r>
          <w:r w:rsidR="00B42AC9" w:rsidRPr="002C703D">
            <w:rPr>
              <w:b/>
            </w:rPr>
            <w:t>31</w:t>
          </w:r>
          <w:r w:rsidR="00133555" w:rsidRPr="002C703D">
            <w:rPr>
              <w:b/>
            </w:rPr>
            <w:t>)</w:t>
          </w:r>
        </w:p>
        <w:p w14:paraId="4AF42CC8" w14:textId="77777777" w:rsidR="00133555" w:rsidRPr="002C703D" w:rsidRDefault="00133555" w:rsidP="00133555">
          <w:pPr>
            <w:pStyle w:val="ListParagraph"/>
            <w:numPr>
              <w:ilvl w:val="0"/>
              <w:numId w:val="25"/>
            </w:numPr>
            <w:spacing w:after="160" w:line="259" w:lineRule="auto"/>
            <w:rPr>
              <w:b/>
            </w:rPr>
          </w:pPr>
          <w:r w:rsidRPr="002C703D">
            <w:rPr>
              <w:b/>
            </w:rPr>
            <w:t xml:space="preserve">Monitoring date and </w:t>
          </w:r>
          <w:proofErr w:type="gramStart"/>
          <w:r w:rsidRPr="002C703D">
            <w:rPr>
              <w:b/>
            </w:rPr>
            <w:t>time period</w:t>
          </w:r>
          <w:proofErr w:type="gramEnd"/>
          <w:r w:rsidRPr="002C703D">
            <w:rPr>
              <w:b/>
            </w:rPr>
            <w:t xml:space="preserve"> (hours)</w:t>
          </w:r>
        </w:p>
        <w:p w14:paraId="1466DFA8" w14:textId="77777777" w:rsidR="00133555" w:rsidRPr="002C703D" w:rsidRDefault="00133555" w:rsidP="00133555">
          <w:pPr>
            <w:pStyle w:val="ListParagraph"/>
            <w:numPr>
              <w:ilvl w:val="0"/>
              <w:numId w:val="25"/>
            </w:numPr>
            <w:spacing w:after="160" w:line="259" w:lineRule="auto"/>
            <w:rPr>
              <w:b/>
            </w:rPr>
          </w:pPr>
          <w:r w:rsidRPr="002C703D">
            <w:rPr>
              <w:b/>
            </w:rPr>
            <w:t>Grid reference</w:t>
          </w:r>
        </w:p>
        <w:p w14:paraId="499EFDA8" w14:textId="77777777" w:rsidR="00133555" w:rsidRPr="002C703D" w:rsidRDefault="00133555" w:rsidP="00133555">
          <w:pPr>
            <w:pStyle w:val="ListParagraph"/>
            <w:numPr>
              <w:ilvl w:val="0"/>
              <w:numId w:val="25"/>
            </w:numPr>
            <w:spacing w:after="160" w:line="259" w:lineRule="auto"/>
            <w:rPr>
              <w:b/>
            </w:rPr>
          </w:pPr>
          <w:r w:rsidRPr="002C703D">
            <w:rPr>
              <w:b/>
            </w:rPr>
            <w:t>% of compartment treated</w:t>
          </w:r>
        </w:p>
        <w:p w14:paraId="7375F6C3" w14:textId="77777777" w:rsidR="00133555" w:rsidRPr="002C703D" w:rsidRDefault="00133555" w:rsidP="00133555">
          <w:pPr>
            <w:pStyle w:val="ListParagraph"/>
            <w:numPr>
              <w:ilvl w:val="0"/>
              <w:numId w:val="25"/>
            </w:numPr>
            <w:spacing w:after="160" w:line="259" w:lineRule="auto"/>
            <w:rPr>
              <w:b/>
            </w:rPr>
          </w:pPr>
          <w:r w:rsidRPr="002C703D">
            <w:rPr>
              <w:b/>
            </w:rPr>
            <w:t>Dates of control operations sourced from the contractors</w:t>
          </w:r>
        </w:p>
        <w:p w14:paraId="0F8883CA" w14:textId="77777777" w:rsidR="00133555" w:rsidRPr="002C703D" w:rsidRDefault="00133555" w:rsidP="00133555">
          <w:pPr>
            <w:pStyle w:val="ListParagraph"/>
            <w:numPr>
              <w:ilvl w:val="0"/>
              <w:numId w:val="25"/>
            </w:numPr>
            <w:spacing w:after="160" w:line="259" w:lineRule="auto"/>
            <w:rPr>
              <w:b/>
            </w:rPr>
          </w:pPr>
          <w:r w:rsidRPr="002C703D">
            <w:rPr>
              <w:b/>
            </w:rPr>
            <w:t>Evidence of poorly treated areas (e.g. presence of missed untreated plants of all age classes including flowering plants and seedlings, as well as observations of regrowth from stumps or stem treated plants, poor application of control techniques, etc.)</w:t>
          </w:r>
        </w:p>
        <w:p w14:paraId="0334940F" w14:textId="77777777" w:rsidR="00133555" w:rsidRPr="002C703D" w:rsidRDefault="00133555" w:rsidP="00133555">
          <w:pPr>
            <w:pStyle w:val="ListParagraph"/>
            <w:numPr>
              <w:ilvl w:val="0"/>
              <w:numId w:val="25"/>
            </w:numPr>
            <w:spacing w:after="160" w:line="259" w:lineRule="auto"/>
            <w:rPr>
              <w:b/>
            </w:rPr>
          </w:pPr>
          <w:r w:rsidRPr="002C703D">
            <w:rPr>
              <w:b/>
            </w:rPr>
            <w:t>Quantity and application dates of chemical used</w:t>
          </w:r>
        </w:p>
        <w:p w14:paraId="1320B55B" w14:textId="77777777" w:rsidR="00133555" w:rsidRPr="002C703D" w:rsidRDefault="00133555" w:rsidP="00133555">
          <w:pPr>
            <w:pStyle w:val="ListParagraph"/>
            <w:numPr>
              <w:ilvl w:val="0"/>
              <w:numId w:val="25"/>
            </w:numPr>
            <w:spacing w:after="160" w:line="259" w:lineRule="auto"/>
            <w:rPr>
              <w:b/>
            </w:rPr>
          </w:pPr>
          <w:r w:rsidRPr="002C703D">
            <w:rPr>
              <w:b/>
            </w:rPr>
            <w:t>Precaution taken and why</w:t>
          </w:r>
        </w:p>
        <w:p w14:paraId="68DA167C" w14:textId="77777777" w:rsidR="00133555" w:rsidRPr="002C703D" w:rsidRDefault="00133555" w:rsidP="00133555">
          <w:pPr>
            <w:pStyle w:val="ListParagraph"/>
            <w:numPr>
              <w:ilvl w:val="0"/>
              <w:numId w:val="25"/>
            </w:numPr>
            <w:spacing w:after="160" w:line="259" w:lineRule="auto"/>
            <w:rPr>
              <w:b/>
            </w:rPr>
          </w:pPr>
          <w:r w:rsidRPr="002C703D">
            <w:rPr>
              <w:b/>
            </w:rPr>
            <w:t>Unnecessary collateral damage to sensitive habitats and species</w:t>
          </w:r>
        </w:p>
        <w:p w14:paraId="119D8D42" w14:textId="6BD86707" w:rsidR="00133555" w:rsidRPr="002C703D" w:rsidRDefault="00133555" w:rsidP="00133555">
          <w:pPr>
            <w:pStyle w:val="ListParagraph"/>
            <w:numPr>
              <w:ilvl w:val="0"/>
              <w:numId w:val="25"/>
            </w:numPr>
            <w:spacing w:after="160" w:line="259" w:lineRule="auto"/>
            <w:rPr>
              <w:b/>
            </w:rPr>
          </w:pPr>
          <w:r w:rsidRPr="002C703D">
            <w:rPr>
              <w:b/>
            </w:rPr>
            <w:t xml:space="preserve">Methods used based on the </w:t>
          </w:r>
          <w:proofErr w:type="spellStart"/>
          <w:r w:rsidRPr="002C703D">
            <w:rPr>
              <w:b/>
            </w:rPr>
            <w:t>Glenveagh</w:t>
          </w:r>
          <w:proofErr w:type="spellEnd"/>
          <w:r w:rsidRPr="002C703D">
            <w:rPr>
              <w:b/>
            </w:rPr>
            <w:t xml:space="preserve"> Invasi</w:t>
          </w:r>
          <w:r w:rsidR="00401C06" w:rsidRPr="002C703D">
            <w:rPr>
              <w:b/>
            </w:rPr>
            <w:t>ve Species Management Plan (202</w:t>
          </w:r>
          <w:r w:rsidR="005B3E07">
            <w:rPr>
              <w:b/>
            </w:rPr>
            <w:t>6</w:t>
          </w:r>
          <w:r w:rsidR="00401C06" w:rsidRPr="002C703D">
            <w:rPr>
              <w:b/>
            </w:rPr>
            <w:t>-20</w:t>
          </w:r>
          <w:r w:rsidR="005B3E07">
            <w:rPr>
              <w:b/>
            </w:rPr>
            <w:t>31</w:t>
          </w:r>
          <w:r w:rsidRPr="002C703D">
            <w:rPr>
              <w:b/>
            </w:rPr>
            <w:t>)</w:t>
          </w:r>
        </w:p>
        <w:p w14:paraId="6440DA44" w14:textId="77777777" w:rsidR="00133555" w:rsidRPr="002C703D" w:rsidRDefault="00133555" w:rsidP="00133555">
          <w:pPr>
            <w:pStyle w:val="p3"/>
            <w:tabs>
              <w:tab w:val="clear" w:pos="580"/>
              <w:tab w:val="left" w:pos="720"/>
            </w:tabs>
            <w:ind w:left="0" w:firstLine="0"/>
            <w:rPr>
              <w:rFonts w:asciiTheme="minorHAnsi" w:hAnsiTheme="minorHAnsi"/>
              <w:b/>
              <w:szCs w:val="24"/>
            </w:rPr>
          </w:pPr>
        </w:p>
        <w:p w14:paraId="270252DF" w14:textId="77777777" w:rsidR="00133555" w:rsidRPr="002C703D" w:rsidRDefault="00133555" w:rsidP="00133555">
          <w:pPr>
            <w:spacing w:line="256" w:lineRule="auto"/>
            <w:ind w:firstLine="720"/>
            <w:rPr>
              <w:rFonts w:eastAsia="Calibri"/>
              <w:b/>
              <w:sz w:val="24"/>
            </w:rPr>
          </w:pPr>
          <w:r w:rsidRPr="002C703D">
            <w:rPr>
              <w:rFonts w:eastAsia="Calibri"/>
              <w:b/>
              <w:sz w:val="24"/>
            </w:rPr>
            <w:t>Contractors Obligations</w:t>
          </w:r>
        </w:p>
        <w:p w14:paraId="1F320BA2" w14:textId="77777777" w:rsidR="00133555" w:rsidRPr="002C703D" w:rsidRDefault="00133555" w:rsidP="00133555">
          <w:pPr>
            <w:pStyle w:val="ListParagraph"/>
            <w:numPr>
              <w:ilvl w:val="0"/>
              <w:numId w:val="26"/>
            </w:numPr>
            <w:spacing w:after="160" w:line="259" w:lineRule="auto"/>
            <w:rPr>
              <w:b/>
            </w:rPr>
          </w:pPr>
          <w:r w:rsidRPr="002C703D">
            <w:rPr>
              <w:b/>
            </w:rPr>
            <w:t xml:space="preserve">Spray rate per manufacture instructions either using direct spray to cut stems for plants &gt; 1m and using combined droplet applicator, chemicals: glyphosate, adjuvant and dye on plants &lt;1m height. </w:t>
          </w:r>
        </w:p>
        <w:p w14:paraId="5DF4F86D" w14:textId="2FDC29DE" w:rsidR="00133555" w:rsidRPr="002C703D" w:rsidRDefault="00133555" w:rsidP="00133555">
          <w:pPr>
            <w:pStyle w:val="ListParagraph"/>
            <w:numPr>
              <w:ilvl w:val="0"/>
              <w:numId w:val="26"/>
            </w:numPr>
            <w:spacing w:after="160" w:line="259" w:lineRule="auto"/>
            <w:rPr>
              <w:b/>
            </w:rPr>
          </w:pPr>
          <w:r w:rsidRPr="002C703D">
            <w:rPr>
              <w:b/>
            </w:rPr>
            <w:t xml:space="preserve">Entire block must be walked systematically and searched for seedlings or saplings of </w:t>
          </w:r>
          <w:r w:rsidRPr="002C703D">
            <w:rPr>
              <w:b/>
              <w:i/>
            </w:rPr>
            <w:t xml:space="preserve">Rhododendron </w:t>
          </w:r>
          <w:proofErr w:type="spellStart"/>
          <w:r w:rsidRPr="002C703D">
            <w:rPr>
              <w:b/>
              <w:i/>
            </w:rPr>
            <w:t>ponticum</w:t>
          </w:r>
          <w:proofErr w:type="spellEnd"/>
          <w:r w:rsidRPr="002C703D">
            <w:rPr>
              <w:b/>
            </w:rPr>
            <w:t xml:space="preserve"> and </w:t>
          </w:r>
          <w:r w:rsidRPr="002C703D">
            <w:rPr>
              <w:b/>
              <w:i/>
            </w:rPr>
            <w:t xml:space="preserve">Gaultheria </w:t>
          </w:r>
          <w:proofErr w:type="spellStart"/>
          <w:r w:rsidRPr="002C703D">
            <w:rPr>
              <w:b/>
              <w:i/>
              <w:iCs/>
            </w:rPr>
            <w:t>mucronata</w:t>
          </w:r>
          <w:proofErr w:type="spellEnd"/>
          <w:r w:rsidRPr="002C703D">
            <w:rPr>
              <w:b/>
              <w:iCs/>
            </w:rPr>
            <w:t xml:space="preserve"> or any other invasive. </w:t>
          </w:r>
          <w:r w:rsidRPr="002C703D">
            <w:rPr>
              <w:b/>
              <w:u w:val="single"/>
            </w:rPr>
            <w:t>Every square meter of ground area must be checked for Rhododendron/</w:t>
          </w:r>
          <w:r w:rsidRPr="002C703D">
            <w:rPr>
              <w:b/>
              <w:i/>
              <w:u w:val="single"/>
            </w:rPr>
            <w:t xml:space="preserve"> Gaultheria</w:t>
          </w:r>
          <w:r w:rsidR="00C64A33" w:rsidRPr="002C703D">
            <w:rPr>
              <w:b/>
              <w:i/>
              <w:u w:val="single"/>
            </w:rPr>
            <w:t>,</w:t>
          </w:r>
          <w:r w:rsidR="00C64A33" w:rsidRPr="002C703D">
            <w:rPr>
              <w:rStyle w:val="Heading1Char"/>
              <w:rFonts w:cs="Arial"/>
              <w:color w:val="333333"/>
              <w:shd w:val="clear" w:color="auto" w:fill="FFFFFF"/>
            </w:rPr>
            <w:t xml:space="preserve"> </w:t>
          </w:r>
          <w:proofErr w:type="spellStart"/>
          <w:r w:rsidR="00C64A33" w:rsidRPr="002C703D">
            <w:rPr>
              <w:rStyle w:val="Emphasis"/>
              <w:rFonts w:cs="Arial"/>
              <w:b/>
              <w:color w:val="333333"/>
              <w:u w:val="single"/>
              <w:shd w:val="clear" w:color="auto" w:fill="FFFFFF"/>
            </w:rPr>
            <w:t>Gunnera</w:t>
          </w:r>
          <w:proofErr w:type="spellEnd"/>
          <w:r w:rsidR="00C64A33" w:rsidRPr="002C703D">
            <w:rPr>
              <w:rStyle w:val="Emphasis"/>
              <w:rFonts w:cs="Arial"/>
              <w:b/>
              <w:color w:val="333333"/>
              <w:u w:val="single"/>
              <w:shd w:val="clear" w:color="auto" w:fill="FFFFFF"/>
            </w:rPr>
            <w:t xml:space="preserve"> tinctoria,</w:t>
          </w:r>
          <w:r w:rsidRPr="002C703D">
            <w:rPr>
              <w:b/>
              <w:i/>
              <w:u w:val="single"/>
            </w:rPr>
            <w:t xml:space="preserve"> and other named invasive</w:t>
          </w:r>
          <w:r w:rsidRPr="002C703D">
            <w:rPr>
              <w:b/>
              <w:u w:val="single"/>
            </w:rPr>
            <w:t xml:space="preserve"> seedlings/saplings.</w:t>
          </w:r>
          <w:r w:rsidRPr="002C703D">
            <w:rPr>
              <w:b/>
            </w:rPr>
            <w:t xml:space="preserve">  The methodology must involve a systematic approach using lines of workers (spread out every 2-3m) working traverse across the slope.</w:t>
          </w:r>
        </w:p>
        <w:p w14:paraId="19EB5EBE" w14:textId="77777777" w:rsidR="00133555" w:rsidRPr="002C703D" w:rsidRDefault="00133555" w:rsidP="00133555">
          <w:pPr>
            <w:pStyle w:val="ListParagraph"/>
            <w:numPr>
              <w:ilvl w:val="0"/>
              <w:numId w:val="26"/>
            </w:numPr>
            <w:spacing w:after="160" w:line="259" w:lineRule="auto"/>
            <w:rPr>
              <w:b/>
            </w:rPr>
          </w:pPr>
          <w:r w:rsidRPr="002C703D">
            <w:rPr>
              <w:b/>
            </w:rPr>
            <w:t>Any small seedlings &lt;20cm must be uprooted by hand or sprayed. Any saplings/seedlings/bushes &gt; 20cm must be sprayed or stem injected.</w:t>
          </w:r>
        </w:p>
        <w:p w14:paraId="759E5D23" w14:textId="77777777" w:rsidR="00133555" w:rsidRPr="002C703D" w:rsidRDefault="00133555" w:rsidP="00133555">
          <w:pPr>
            <w:pStyle w:val="ListParagraph"/>
            <w:numPr>
              <w:ilvl w:val="0"/>
              <w:numId w:val="26"/>
            </w:numPr>
            <w:spacing w:after="160" w:line="259" w:lineRule="auto"/>
            <w:rPr>
              <w:b/>
            </w:rPr>
          </w:pPr>
          <w:r w:rsidRPr="002C703D">
            <w:rPr>
              <w:b/>
              <w:snapToGrid w:val="0"/>
            </w:rPr>
            <w:t>Where invasive plants are too high for spraying (&gt;1m) they must stem treated and left in situ and re-growth sprayed within 2 years</w:t>
          </w:r>
          <w:r w:rsidRPr="002C703D">
            <w:rPr>
              <w:b/>
              <w:i/>
              <w:snapToGrid w:val="0"/>
            </w:rPr>
            <w:t xml:space="preserve"> maximum.  </w:t>
          </w:r>
        </w:p>
        <w:p w14:paraId="5767F7CE" w14:textId="77777777" w:rsidR="00133555" w:rsidRPr="002C703D" w:rsidRDefault="00133555" w:rsidP="00133555">
          <w:pPr>
            <w:pStyle w:val="ListParagraph"/>
            <w:numPr>
              <w:ilvl w:val="0"/>
              <w:numId w:val="26"/>
            </w:numPr>
            <w:spacing w:after="160" w:line="259" w:lineRule="auto"/>
            <w:rPr>
              <w:b/>
            </w:rPr>
          </w:pPr>
          <w:r w:rsidRPr="002C703D">
            <w:rPr>
              <w:b/>
              <w:snapToGrid w:val="0"/>
            </w:rPr>
            <w:t xml:space="preserve">All cut stumps must be </w:t>
          </w:r>
          <w:r w:rsidRPr="002C703D">
            <w:rPr>
              <w:b/>
              <w:i/>
              <w:snapToGrid w:val="0"/>
            </w:rPr>
            <w:t xml:space="preserve">immediately </w:t>
          </w:r>
          <w:r w:rsidRPr="002C703D">
            <w:rPr>
              <w:b/>
              <w:snapToGrid w:val="0"/>
            </w:rPr>
            <w:t xml:space="preserve">treated with a 20% solution of </w:t>
          </w:r>
          <w:r w:rsidRPr="002C703D">
            <w:rPr>
              <w:b/>
            </w:rPr>
            <w:t xml:space="preserve">Roundup® Pro ® </w:t>
          </w:r>
          <w:r w:rsidRPr="002C703D">
            <w:rPr>
              <w:b/>
              <w:snapToGrid w:val="0"/>
            </w:rPr>
            <w:t xml:space="preserve">or equivalent.  </w:t>
          </w:r>
          <w:r w:rsidRPr="002C703D">
            <w:rPr>
              <w:b/>
            </w:rPr>
            <w:t>Stems must be cut as close to the ground as possible, increasing effectiveness of the treatment.</w:t>
          </w:r>
        </w:p>
        <w:p w14:paraId="4A9A8FD9" w14:textId="77777777" w:rsidR="00133555" w:rsidRPr="002C703D" w:rsidRDefault="00133555" w:rsidP="00133555">
          <w:pPr>
            <w:pStyle w:val="ListParagraph"/>
            <w:numPr>
              <w:ilvl w:val="0"/>
              <w:numId w:val="26"/>
            </w:numPr>
            <w:spacing w:after="160" w:line="259" w:lineRule="auto"/>
            <w:rPr>
              <w:b/>
            </w:rPr>
          </w:pPr>
          <w:r w:rsidRPr="002C703D">
            <w:rPr>
              <w:b/>
              <w:bCs/>
              <w:snapToGrid w:val="0"/>
            </w:rPr>
            <w:t>Any</w:t>
          </w:r>
          <w:r w:rsidRPr="002C703D">
            <w:rPr>
              <w:b/>
              <w:bCs/>
            </w:rPr>
            <w:t xml:space="preserve"> cut</w:t>
          </w:r>
          <w:r w:rsidRPr="002C703D">
            <w:rPr>
              <w:b/>
            </w:rPr>
            <w:t xml:space="preserve"> Rhododendron must be piled neatly on the site so not to inhibit any future work access </w:t>
          </w:r>
        </w:p>
        <w:p w14:paraId="268D54E5" w14:textId="77777777"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Regarding herbicides, contractor must have an appropriate Certificate of Competence to ensure that they are following appropriate codes of practice in their safe use.</w:t>
          </w:r>
        </w:p>
        <w:p w14:paraId="16FE9F99" w14:textId="77777777"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 xml:space="preserve">All operatives working on the site must wear adequate personal protective equipment (PPE) and adhere to all health and safety requirements as prescribed in law or regulation. </w:t>
          </w:r>
        </w:p>
        <w:p w14:paraId="413D7238" w14:textId="1BD8DD4B"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 xml:space="preserve">Training and competency of operatives in prescribed control methods.  It is necessary that operatives are fully aware of the fine details of the control methods which they are </w:t>
          </w:r>
          <w:r w:rsidRPr="002C703D">
            <w:rPr>
              <w:rFonts w:eastAsia="Calibri"/>
              <w:b/>
            </w:rPr>
            <w:lastRenderedPageBreak/>
            <w:t xml:space="preserve">applying as detailed in the invasive species management plan, and that all work is carried out to the highest standard. </w:t>
          </w:r>
        </w:p>
        <w:p w14:paraId="6D53ACAD" w14:textId="77777777"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Good policing/supervision of clearance work. This is required to ensure that operatives (who may not have the same level of motivation as management) carry out work to the standards outlined above.</w:t>
          </w:r>
        </w:p>
        <w:p w14:paraId="3E145CFD" w14:textId="77777777"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 xml:space="preserve">A monthly progress report is also required. Adequate record keeping is particularly relevant in large and complicated sites where there are many separate work compartments, each with its own management history.  Because Rhododendron management in a compartment requires several work phases over many years, accurate record keeping is required.  This will help to ensure that maintenance schedules will be adhered to even if personnel change. </w:t>
          </w:r>
        </w:p>
        <w:p w14:paraId="2E401E5E" w14:textId="77777777"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Temporary warning signs need to be erected during the works.</w:t>
          </w:r>
        </w:p>
        <w:p w14:paraId="6CD9C86C" w14:textId="77777777" w:rsidR="00133555" w:rsidRPr="002C703D" w:rsidRDefault="00133555" w:rsidP="00133555">
          <w:pPr>
            <w:pStyle w:val="ListParagraph"/>
            <w:numPr>
              <w:ilvl w:val="0"/>
              <w:numId w:val="26"/>
            </w:numPr>
            <w:spacing w:after="160" w:line="259" w:lineRule="auto"/>
            <w:rPr>
              <w:rFonts w:eastAsia="Calibri"/>
              <w:b/>
            </w:rPr>
          </w:pPr>
          <w:r w:rsidRPr="002C703D">
            <w:rPr>
              <w:rFonts w:eastAsia="Calibri"/>
              <w:b/>
            </w:rPr>
            <w:t xml:space="preserve">Tidy work practice is of the upmost importance. As the site is regularly used by the public any tools and chemicals should not be left unattended creating trip or chemical hazards for children or others. In areas of the site where brash has been left and contains invasive growth, brash must be removed before treatment of the area begins. </w:t>
          </w:r>
        </w:p>
        <w:p w14:paraId="79EAD3FD" w14:textId="77777777" w:rsidR="00133555" w:rsidRPr="002C703D" w:rsidRDefault="00133555" w:rsidP="00133555">
          <w:pPr>
            <w:spacing w:line="240" w:lineRule="atLeast"/>
            <w:jc w:val="both"/>
            <w:rPr>
              <w:b/>
              <w:sz w:val="24"/>
            </w:rPr>
          </w:pPr>
        </w:p>
        <w:p w14:paraId="40D37B62" w14:textId="77777777" w:rsidR="00133555" w:rsidRPr="002C703D" w:rsidRDefault="00133555" w:rsidP="00133555">
          <w:pPr>
            <w:spacing w:line="240" w:lineRule="atLeast"/>
            <w:ind w:firstLine="720"/>
            <w:jc w:val="both"/>
            <w:rPr>
              <w:b/>
              <w:sz w:val="24"/>
            </w:rPr>
          </w:pPr>
          <w:r w:rsidRPr="002C703D">
            <w:rPr>
              <w:b/>
              <w:sz w:val="24"/>
            </w:rPr>
            <w:t>10.0 Health and Safety</w:t>
          </w:r>
        </w:p>
        <w:p w14:paraId="0C313CCA" w14:textId="77777777" w:rsidR="00133555" w:rsidRPr="002C703D" w:rsidRDefault="00133555" w:rsidP="00133555">
          <w:pPr>
            <w:spacing w:line="240" w:lineRule="atLeast"/>
            <w:jc w:val="both"/>
            <w:rPr>
              <w:b/>
              <w:sz w:val="24"/>
            </w:rPr>
          </w:pPr>
        </w:p>
        <w:p w14:paraId="57F5D138" w14:textId="77777777" w:rsidR="00133555" w:rsidRPr="002C703D" w:rsidRDefault="00133555" w:rsidP="00133555">
          <w:pPr>
            <w:pStyle w:val="ListParagraph"/>
            <w:numPr>
              <w:ilvl w:val="0"/>
              <w:numId w:val="27"/>
            </w:numPr>
            <w:spacing w:after="160" w:line="259" w:lineRule="auto"/>
            <w:rPr>
              <w:b/>
            </w:rPr>
          </w:pPr>
          <w:r w:rsidRPr="002C703D">
            <w:rPr>
              <w:b/>
            </w:rPr>
            <w:t>The contractor will cease or postpone treatment or clearance operations if asked to do so by NPWS Regional Staff for any reason such as health and safety (e.g. where severe weather conditions are forecast), visitor management or in response non-compliance with stated methodologies. In the event of any such instruction being given, no payment will be made to the contractor for work undertaken in contravention of the instruction. Treatment shall only re-commence upon receipt of further instruction from the client.</w:t>
          </w:r>
        </w:p>
        <w:p w14:paraId="0C684842" w14:textId="77777777" w:rsidR="00133555" w:rsidRPr="002C703D" w:rsidRDefault="00133555" w:rsidP="00133555">
          <w:pPr>
            <w:rPr>
              <w:b/>
            </w:rPr>
          </w:pPr>
        </w:p>
        <w:p w14:paraId="17A8C992" w14:textId="681A01B1" w:rsidR="00133555" w:rsidRPr="002C703D" w:rsidRDefault="00133555" w:rsidP="00133555">
          <w:pPr>
            <w:pStyle w:val="ListParagraph"/>
            <w:numPr>
              <w:ilvl w:val="0"/>
              <w:numId w:val="27"/>
            </w:numPr>
            <w:spacing w:after="160" w:line="259" w:lineRule="auto"/>
            <w:rPr>
              <w:b/>
            </w:rPr>
          </w:pPr>
          <w:r w:rsidRPr="002C703D">
            <w:rPr>
              <w:b/>
            </w:rPr>
            <w:t>The names of the operators to be used on the contract are to be forwarded to the client before the works commence. The contractor will ensure that all operators are provided with a mobile phone to use in connection with the contract to report complications etc. Contractors must instruct their staff on the many hazards involved. (Some of the hazards that may be encountered include trips, falls, dangerous substances, rough terrain, manual handling, falling from heights, Lyme’s disease, drowning, weather conditions, saw work) and ensure that all staff are supplied with all necessary PPE.</w:t>
          </w:r>
        </w:p>
        <w:p w14:paraId="4149A55B" w14:textId="77777777" w:rsidR="00133555" w:rsidRPr="002C703D" w:rsidRDefault="00133555" w:rsidP="00133555">
          <w:pPr>
            <w:rPr>
              <w:b/>
            </w:rPr>
          </w:pPr>
        </w:p>
        <w:p w14:paraId="41595A31" w14:textId="77777777" w:rsidR="00133555" w:rsidRPr="002C703D" w:rsidRDefault="00133555" w:rsidP="00133555">
          <w:pPr>
            <w:pStyle w:val="ListParagraph"/>
            <w:numPr>
              <w:ilvl w:val="0"/>
              <w:numId w:val="27"/>
            </w:numPr>
            <w:spacing w:after="160" w:line="259" w:lineRule="auto"/>
            <w:rPr>
              <w:b/>
            </w:rPr>
          </w:pPr>
          <w:r w:rsidRPr="002C703D">
            <w:rPr>
              <w:b/>
            </w:rPr>
            <w:t>As part of the work plan, contractor must inform NPWS supervising officer by text message each day how many operators are on site and the location of work being carried out.</w:t>
          </w:r>
        </w:p>
        <w:p w14:paraId="1BE5E43E" w14:textId="77777777" w:rsidR="00133555" w:rsidRPr="002C703D" w:rsidRDefault="00133555" w:rsidP="00133555">
          <w:pPr>
            <w:pStyle w:val="ListParagraph"/>
            <w:rPr>
              <w:b/>
            </w:rPr>
          </w:pPr>
        </w:p>
        <w:p w14:paraId="5D71DB37" w14:textId="77777777" w:rsidR="00133555" w:rsidRPr="002C703D" w:rsidRDefault="00133555" w:rsidP="00133555">
          <w:pPr>
            <w:pStyle w:val="ListParagraph"/>
            <w:rPr>
              <w:b/>
            </w:rPr>
          </w:pPr>
        </w:p>
        <w:p w14:paraId="77637152" w14:textId="62B194A3" w:rsidR="00133555" w:rsidRPr="005B3E07" w:rsidRDefault="005B3E07" w:rsidP="005B3E07">
          <w:pPr>
            <w:pStyle w:val="ListParagraph"/>
            <w:numPr>
              <w:ilvl w:val="0"/>
              <w:numId w:val="27"/>
            </w:numPr>
            <w:spacing w:line="240" w:lineRule="atLeast"/>
            <w:jc w:val="both"/>
            <w:rPr>
              <w:b/>
              <w:bCs/>
              <w:sz w:val="24"/>
            </w:rPr>
          </w:pPr>
          <w:r w:rsidRPr="005B3E07">
            <w:rPr>
              <w:b/>
              <w:bCs/>
              <w:sz w:val="24"/>
            </w:rPr>
            <w:t xml:space="preserve">Please note that the works area can have a prevalence of ticks, therefore contractors should ensure all personnel are informed of the risk of Lymes disease and implement appropriate preventative measures, including PPE, regular tick checks and prompt reporting to medical professionals where ticks are identified. </w:t>
          </w:r>
        </w:p>
      </w:sdtContent>
    </w:sdt>
    <w:p w14:paraId="4EB175C2" w14:textId="1FA5CF86"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0DA5E70A" w14:textId="77777777" w:rsidR="00133555" w:rsidRPr="00CB5B77" w:rsidRDefault="00133555" w:rsidP="00133555">
      <w:pPr>
        <w:pStyle w:val="Heading1"/>
        <w:rPr>
          <w:rFonts w:ascii="Calibri" w:hAnsi="Calibri"/>
        </w:rPr>
        <w:sectPr w:rsidR="00133555"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2E214C562265483D9487144C14C1FAC6"/>
        </w:placeholder>
      </w:sdtPr>
      <w:sdtEndPr>
        <w:rPr>
          <w:color w:val="auto"/>
        </w:rPr>
      </w:sdtEndPr>
      <w:sdtContent>
        <w:p w14:paraId="1F7021BB" w14:textId="77777777" w:rsidR="00F05834" w:rsidRDefault="00F05834" w:rsidP="00CC7906">
          <w:pPr>
            <w:rPr>
              <w:highlight w:val="lightGray"/>
            </w:rPr>
          </w:pPr>
        </w:p>
        <w:tbl>
          <w:tblPr>
            <w:tblStyle w:val="TableGrid"/>
            <w:tblW w:w="0" w:type="auto"/>
            <w:tblLook w:val="04A0" w:firstRow="1" w:lastRow="0" w:firstColumn="1" w:lastColumn="0" w:noHBand="0" w:noVBand="1"/>
          </w:tblPr>
          <w:tblGrid>
            <w:gridCol w:w="9016"/>
          </w:tblGrid>
          <w:tr w:rsidR="00F05834" w:rsidRPr="00D91AE0" w14:paraId="1FF78FF1" w14:textId="77777777" w:rsidTr="00D124F2">
            <w:tc>
              <w:tcPr>
                <w:tcW w:w="9016" w:type="dxa"/>
              </w:tcPr>
              <w:p w14:paraId="2BCAD91A" w14:textId="77777777" w:rsidR="00F05834" w:rsidRPr="00D91AE0" w:rsidRDefault="00F05834" w:rsidP="00D124F2">
                <w:pPr>
                  <w:rPr>
                    <w:b/>
                    <w:color w:val="00B0F0"/>
                    <w:sz w:val="44"/>
                    <w:szCs w:val="44"/>
                  </w:rPr>
                </w:pPr>
                <w:r w:rsidRPr="00D91AE0">
                  <w:rPr>
                    <w:b/>
                    <w:color w:val="00B0F0"/>
                    <w:sz w:val="44"/>
                    <w:szCs w:val="44"/>
                  </w:rPr>
                  <w:t>PRICING SCHEDULE TO CLEAR EACH BLOCK</w:t>
                </w:r>
              </w:p>
            </w:tc>
          </w:tr>
        </w:tbl>
        <w:p w14:paraId="7759CDB0" w14:textId="77777777" w:rsidR="00F05834" w:rsidRPr="00D91AE0" w:rsidRDefault="00F05834" w:rsidP="00F05834">
          <w:pPr>
            <w:rPr>
              <w:b/>
              <w:color w:val="00B0F0"/>
            </w:rPr>
          </w:pPr>
          <w:r>
            <w:rPr>
              <w:color w:val="1F497D"/>
            </w:rPr>
            <w:t xml:space="preserve">The area </w:t>
          </w:r>
          <w:proofErr w:type="gramStart"/>
          <w:r>
            <w:rPr>
              <w:color w:val="1F497D"/>
            </w:rPr>
            <w:t>are</w:t>
          </w:r>
          <w:proofErr w:type="gramEnd"/>
          <w:r>
            <w:rPr>
              <w:color w:val="1F497D"/>
            </w:rPr>
            <w:t xml:space="preserve"> calculated by ArcMap based on the size of the polygon and as such are not totally accurate.</w:t>
          </w:r>
        </w:p>
        <w:tbl>
          <w:tblPr>
            <w:tblStyle w:val="TableGrid"/>
            <w:tblW w:w="0" w:type="auto"/>
            <w:tblLook w:val="04A0" w:firstRow="1" w:lastRow="0" w:firstColumn="1" w:lastColumn="0" w:noHBand="0" w:noVBand="1"/>
          </w:tblPr>
          <w:tblGrid>
            <w:gridCol w:w="2238"/>
            <w:gridCol w:w="1393"/>
            <w:gridCol w:w="1550"/>
            <w:gridCol w:w="3880"/>
          </w:tblGrid>
          <w:tr w:rsidR="00F05834" w14:paraId="4A019A9E" w14:textId="77777777" w:rsidTr="00D124F2">
            <w:tc>
              <w:tcPr>
                <w:tcW w:w="2254" w:type="dxa"/>
              </w:tcPr>
              <w:p w14:paraId="4B34E188" w14:textId="77777777" w:rsidR="00F05834" w:rsidRPr="000D37D3" w:rsidRDefault="00F05834" w:rsidP="00D124F2">
                <w:pPr>
                  <w:rPr>
                    <w:b/>
                    <w:sz w:val="28"/>
                    <w:szCs w:val="28"/>
                  </w:rPr>
                </w:pPr>
                <w:r w:rsidRPr="000D37D3">
                  <w:rPr>
                    <w:b/>
                    <w:sz w:val="28"/>
                    <w:szCs w:val="28"/>
                  </w:rPr>
                  <w:t>BLOCK</w:t>
                </w:r>
              </w:p>
            </w:tc>
            <w:tc>
              <w:tcPr>
                <w:tcW w:w="1285" w:type="dxa"/>
              </w:tcPr>
              <w:p w14:paraId="46BCFD57" w14:textId="77777777" w:rsidR="00F05834" w:rsidRPr="000D37D3" w:rsidRDefault="00F05834" w:rsidP="00D124F2">
                <w:pPr>
                  <w:rPr>
                    <w:b/>
                    <w:sz w:val="28"/>
                    <w:szCs w:val="28"/>
                  </w:rPr>
                </w:pPr>
                <w:r w:rsidRPr="000D37D3">
                  <w:rPr>
                    <w:b/>
                    <w:sz w:val="28"/>
                    <w:szCs w:val="28"/>
                  </w:rPr>
                  <w:t>TOTAL AREA</w:t>
                </w:r>
              </w:p>
            </w:tc>
            <w:tc>
              <w:tcPr>
                <w:tcW w:w="1559" w:type="dxa"/>
              </w:tcPr>
              <w:p w14:paraId="5B4FD1C3" w14:textId="77777777" w:rsidR="00F05834" w:rsidRPr="000D37D3" w:rsidRDefault="00F05834" w:rsidP="00D124F2">
                <w:pPr>
                  <w:rPr>
                    <w:b/>
                    <w:sz w:val="28"/>
                    <w:szCs w:val="28"/>
                  </w:rPr>
                </w:pPr>
                <w:r w:rsidRPr="000D37D3">
                  <w:rPr>
                    <w:b/>
                    <w:sz w:val="28"/>
                    <w:szCs w:val="28"/>
                  </w:rPr>
                  <w:t>NET PRICE</w:t>
                </w:r>
              </w:p>
            </w:tc>
            <w:tc>
              <w:tcPr>
                <w:tcW w:w="3918" w:type="dxa"/>
              </w:tcPr>
              <w:p w14:paraId="202F19E8" w14:textId="77777777" w:rsidR="00F05834" w:rsidRPr="000D37D3" w:rsidRDefault="00F05834" w:rsidP="00D124F2">
                <w:pPr>
                  <w:rPr>
                    <w:b/>
                    <w:sz w:val="28"/>
                    <w:szCs w:val="28"/>
                  </w:rPr>
                </w:pPr>
                <w:r w:rsidRPr="000D37D3">
                  <w:rPr>
                    <w:b/>
                    <w:sz w:val="28"/>
                    <w:szCs w:val="28"/>
                  </w:rPr>
                  <w:t>PRICE IN WORDS</w:t>
                </w:r>
              </w:p>
            </w:tc>
          </w:tr>
          <w:tr w:rsidR="00F05834" w14:paraId="505C0B08" w14:textId="77777777" w:rsidTr="00D124F2">
            <w:tc>
              <w:tcPr>
                <w:tcW w:w="2254" w:type="dxa"/>
              </w:tcPr>
              <w:p w14:paraId="3A958839" w14:textId="10A58A41" w:rsidR="00F05834" w:rsidRPr="006752B9" w:rsidRDefault="00B42AC9" w:rsidP="00D124F2">
                <w:pPr>
                  <w:jc w:val="center"/>
                  <w:rPr>
                    <w:sz w:val="44"/>
                    <w:szCs w:val="44"/>
                  </w:rPr>
                </w:pPr>
                <w:r>
                  <w:rPr>
                    <w:sz w:val="44"/>
                    <w:szCs w:val="44"/>
                  </w:rPr>
                  <w:t xml:space="preserve"> Area 1.</w:t>
                </w:r>
              </w:p>
            </w:tc>
            <w:tc>
              <w:tcPr>
                <w:tcW w:w="1285" w:type="dxa"/>
              </w:tcPr>
              <w:p w14:paraId="1597D0F8" w14:textId="20405635" w:rsidR="00F05834" w:rsidRDefault="00B42AC9" w:rsidP="00D124F2">
                <w:pPr>
                  <w:rPr>
                    <w:sz w:val="28"/>
                    <w:szCs w:val="28"/>
                  </w:rPr>
                </w:pPr>
                <w:r>
                  <w:rPr>
                    <w:sz w:val="28"/>
                    <w:szCs w:val="28"/>
                  </w:rPr>
                  <w:t xml:space="preserve">78.7 </w:t>
                </w:r>
                <w:r w:rsidR="00F05834">
                  <w:rPr>
                    <w:sz w:val="28"/>
                    <w:szCs w:val="28"/>
                  </w:rPr>
                  <w:t>HECTARES</w:t>
                </w:r>
              </w:p>
              <w:p w14:paraId="7C3880E6" w14:textId="67C333E2" w:rsidR="00F05834" w:rsidRPr="006752B9" w:rsidRDefault="00F05834" w:rsidP="00D124F2">
                <w:pPr>
                  <w:rPr>
                    <w:sz w:val="28"/>
                    <w:szCs w:val="28"/>
                  </w:rPr>
                </w:pPr>
              </w:p>
            </w:tc>
            <w:tc>
              <w:tcPr>
                <w:tcW w:w="1559" w:type="dxa"/>
              </w:tcPr>
              <w:p w14:paraId="1EB5EA59" w14:textId="14844321" w:rsidR="00F05834" w:rsidRPr="006752B9" w:rsidRDefault="00F05834" w:rsidP="00D124F2">
                <w:pPr>
                  <w:rPr>
                    <w:sz w:val="28"/>
                    <w:szCs w:val="28"/>
                  </w:rPr>
                </w:pPr>
              </w:p>
            </w:tc>
            <w:tc>
              <w:tcPr>
                <w:tcW w:w="3918" w:type="dxa"/>
              </w:tcPr>
              <w:p w14:paraId="532043C4" w14:textId="77777777" w:rsidR="00F05834" w:rsidRDefault="00F05834" w:rsidP="00D124F2">
                <w:pPr>
                  <w:rPr>
                    <w:sz w:val="28"/>
                    <w:szCs w:val="28"/>
                  </w:rPr>
                </w:pPr>
              </w:p>
              <w:p w14:paraId="17D48E19" w14:textId="77777777" w:rsidR="00F05834" w:rsidRPr="006752B9" w:rsidRDefault="00F05834" w:rsidP="00D124F2">
                <w:pPr>
                  <w:rPr>
                    <w:sz w:val="28"/>
                    <w:szCs w:val="28"/>
                  </w:rPr>
                </w:pPr>
              </w:p>
            </w:tc>
          </w:tr>
          <w:tr w:rsidR="00F05834" w14:paraId="165A3375" w14:textId="77777777" w:rsidTr="00D124F2">
            <w:tc>
              <w:tcPr>
                <w:tcW w:w="2254" w:type="dxa"/>
              </w:tcPr>
              <w:p w14:paraId="7620035A" w14:textId="7E806BE9" w:rsidR="00F05834" w:rsidRPr="006752B9" w:rsidRDefault="00B42AC9" w:rsidP="00D124F2">
                <w:pPr>
                  <w:jc w:val="center"/>
                  <w:rPr>
                    <w:sz w:val="44"/>
                    <w:szCs w:val="44"/>
                  </w:rPr>
                </w:pPr>
                <w:r>
                  <w:rPr>
                    <w:sz w:val="44"/>
                    <w:szCs w:val="44"/>
                  </w:rPr>
                  <w:t>Area 2.</w:t>
                </w:r>
              </w:p>
            </w:tc>
            <w:tc>
              <w:tcPr>
                <w:tcW w:w="1285" w:type="dxa"/>
              </w:tcPr>
              <w:p w14:paraId="452D7E8B" w14:textId="67A132E1" w:rsidR="00F05834" w:rsidRPr="006752B9" w:rsidRDefault="00B42AC9" w:rsidP="00B42AC9">
                <w:pPr>
                  <w:rPr>
                    <w:sz w:val="28"/>
                    <w:szCs w:val="28"/>
                  </w:rPr>
                </w:pPr>
                <w:r>
                  <w:rPr>
                    <w:sz w:val="28"/>
                    <w:szCs w:val="28"/>
                  </w:rPr>
                  <w:t>64 Hectares</w:t>
                </w:r>
              </w:p>
            </w:tc>
            <w:tc>
              <w:tcPr>
                <w:tcW w:w="1559" w:type="dxa"/>
              </w:tcPr>
              <w:p w14:paraId="7D5C753B" w14:textId="003DEC2A" w:rsidR="00F05834" w:rsidRPr="006752B9" w:rsidRDefault="00F05834" w:rsidP="004E7202">
                <w:pPr>
                  <w:rPr>
                    <w:sz w:val="28"/>
                    <w:szCs w:val="28"/>
                  </w:rPr>
                </w:pPr>
              </w:p>
            </w:tc>
            <w:tc>
              <w:tcPr>
                <w:tcW w:w="3918" w:type="dxa"/>
              </w:tcPr>
              <w:p w14:paraId="2AC6593D" w14:textId="77777777" w:rsidR="00F05834" w:rsidRPr="006752B9" w:rsidRDefault="00F05834" w:rsidP="004E7202">
                <w:pPr>
                  <w:rPr>
                    <w:sz w:val="28"/>
                    <w:szCs w:val="28"/>
                  </w:rPr>
                </w:pPr>
              </w:p>
            </w:tc>
          </w:tr>
          <w:tr w:rsidR="00F05834" w14:paraId="73F52237" w14:textId="77777777" w:rsidTr="00D124F2">
            <w:tc>
              <w:tcPr>
                <w:tcW w:w="2254" w:type="dxa"/>
              </w:tcPr>
              <w:p w14:paraId="1D74CF1F" w14:textId="26500BBC" w:rsidR="00F05834" w:rsidRPr="006A02BA" w:rsidRDefault="00F05834" w:rsidP="00D124F2">
                <w:pPr>
                  <w:jc w:val="center"/>
                  <w:rPr>
                    <w:sz w:val="40"/>
                    <w:szCs w:val="40"/>
                  </w:rPr>
                </w:pPr>
              </w:p>
            </w:tc>
            <w:tc>
              <w:tcPr>
                <w:tcW w:w="1285" w:type="dxa"/>
              </w:tcPr>
              <w:p w14:paraId="5348F53C" w14:textId="4FDB6080" w:rsidR="00F05834" w:rsidRPr="006752B9" w:rsidRDefault="00F05834" w:rsidP="00D124F2">
                <w:pPr>
                  <w:rPr>
                    <w:sz w:val="28"/>
                    <w:szCs w:val="28"/>
                  </w:rPr>
                </w:pPr>
              </w:p>
            </w:tc>
            <w:tc>
              <w:tcPr>
                <w:tcW w:w="1559" w:type="dxa"/>
              </w:tcPr>
              <w:p w14:paraId="30F4E35A" w14:textId="2947DDDB" w:rsidR="00F05834" w:rsidRPr="006752B9" w:rsidRDefault="00F05834" w:rsidP="00D124F2">
                <w:pPr>
                  <w:rPr>
                    <w:sz w:val="28"/>
                    <w:szCs w:val="28"/>
                  </w:rPr>
                </w:pPr>
              </w:p>
            </w:tc>
            <w:tc>
              <w:tcPr>
                <w:tcW w:w="3918" w:type="dxa"/>
              </w:tcPr>
              <w:p w14:paraId="3DC2C465" w14:textId="562D77F6" w:rsidR="00F05834" w:rsidRPr="006752B9" w:rsidRDefault="00F05834" w:rsidP="004E7202">
                <w:pPr>
                  <w:rPr>
                    <w:sz w:val="28"/>
                    <w:szCs w:val="28"/>
                  </w:rPr>
                </w:pPr>
              </w:p>
            </w:tc>
          </w:tr>
          <w:tr w:rsidR="00F05834" w:rsidRPr="006752B9" w14:paraId="739D4FF4" w14:textId="77777777" w:rsidTr="00D124F2">
            <w:tc>
              <w:tcPr>
                <w:tcW w:w="9016" w:type="dxa"/>
                <w:gridSpan w:val="4"/>
              </w:tcPr>
              <w:p w14:paraId="75C076DF" w14:textId="77777777" w:rsidR="00F05834" w:rsidRPr="006752B9" w:rsidRDefault="00F05834" w:rsidP="00D124F2">
                <w:pPr>
                  <w:rPr>
                    <w:sz w:val="36"/>
                    <w:szCs w:val="36"/>
                  </w:rPr>
                </w:pPr>
              </w:p>
            </w:tc>
          </w:tr>
        </w:tbl>
        <w:p w14:paraId="4BD1F9EC" w14:textId="414C1937" w:rsidR="003C0FB1" w:rsidRDefault="00E50707" w:rsidP="00CC7906"/>
      </w:sdtContent>
    </w:sdt>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7728A21A"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FB2B64">
            <w:rPr>
              <w:highlight w:val="lightGray"/>
            </w:rPr>
            <w:t>Department of Housing, Local Government &amp; Heritage</w:t>
          </w:r>
        </w:sdtContent>
      </w:sdt>
      <w:r w:rsidR="003F3EE7">
        <w:t xml:space="preserve"> </w:t>
      </w:r>
      <w:r w:rsidR="003F3EE7" w:rsidRPr="00CC568F">
        <w:t>(the “Contracting Authority”)</w:t>
      </w:r>
    </w:p>
    <w:p w14:paraId="46FC351B" w14:textId="6453B388"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CE0759">
            <w:rPr>
              <w:szCs w:val="22"/>
              <w:highlight w:val="lightGray"/>
            </w:rPr>
            <w:t>Provision of Invasive Plant E</w:t>
          </w:r>
          <w:r w:rsidR="000465F5">
            <w:rPr>
              <w:szCs w:val="22"/>
              <w:highlight w:val="lightGray"/>
            </w:rPr>
            <w:t xml:space="preserve">radication in </w:t>
          </w:r>
          <w:proofErr w:type="spellStart"/>
          <w:r w:rsidR="000465F5">
            <w:rPr>
              <w:szCs w:val="22"/>
              <w:highlight w:val="lightGray"/>
            </w:rPr>
            <w:t>Glenveagh</w:t>
          </w:r>
          <w:proofErr w:type="spellEnd"/>
          <w:r w:rsidR="000465F5">
            <w:rPr>
              <w:szCs w:val="22"/>
              <w:highlight w:val="lightGray"/>
            </w:rPr>
            <w:t xml:space="preserve"> National Park (</w:t>
          </w:r>
          <w:proofErr w:type="spellStart"/>
          <w:r w:rsidR="001E49CF">
            <w:rPr>
              <w:szCs w:val="22"/>
              <w:highlight w:val="lightGray"/>
            </w:rPr>
            <w:t>Dunlewey</w:t>
          </w:r>
          <w:proofErr w:type="spellEnd"/>
          <w:r w:rsidR="000465F5">
            <w:rPr>
              <w:szCs w:val="22"/>
              <w:highlight w:val="lightGray"/>
            </w:rPr>
            <w:t xml:space="preserve">.). </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w:t>
            </w:r>
            <w:proofErr w:type="gramStart"/>
            <w:r w:rsidRPr="00507FE4">
              <w:t>all of</w:t>
            </w:r>
            <w:proofErr w:type="gramEnd"/>
            <w:r w:rsidRPr="00507FE4">
              <w:t xml:space="preserve">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w:t>
            </w:r>
            <w:proofErr w:type="gramStart"/>
            <w:r w:rsidRPr="000E5DB7">
              <w:t>period of time</w:t>
            </w:r>
            <w:proofErr w:type="gramEnd"/>
            <w:r w:rsidRPr="000E5DB7">
              <w:t xml:space="preserv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tenders</w:t>
      </w:r>
      <w:proofErr w:type="gramEnd"/>
      <w:r>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 xml:space="preserve">Where the estimated value of the public procurement procedure is equal to or greater than the financial threshold set out at Article 28 of Regulation (EU) 2022/2560, economic operators are required to comply in full </w:t>
      </w:r>
      <w:proofErr w:type="gramStart"/>
      <w:r>
        <w:t>with</w:t>
      </w:r>
      <w:proofErr w:type="gramEnd"/>
      <w:r>
        <w:t xml:space="preserve"> their obligations under both that Regulation and Implementing Regulation (EU) 2023/1441. In that regard, economic operators are required to complete the relevant form of declaration or notification that apply to their </w:t>
      </w:r>
      <w:proofErr w:type="gramStart"/>
      <w:r>
        <w:t>particular circumstances</w:t>
      </w:r>
      <w:proofErr w:type="gramEnd"/>
      <w:r>
        <w:t>.</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710BDC16"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FB2B64">
            <w:rPr>
              <w:highlight w:val="lightGray"/>
            </w:rPr>
            <w:t>Department of Housing, Local Government &amp; Heritage</w:t>
          </w:r>
        </w:sdtContent>
      </w:sdt>
      <w:r>
        <w:t xml:space="preserve"> </w:t>
      </w:r>
      <w:r w:rsidRPr="00CC568F">
        <w:t>(the “Contracting Authority”)</w:t>
      </w:r>
    </w:p>
    <w:p w14:paraId="1D1A8B25" w14:textId="08AA6683"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CE0759">
            <w:rPr>
              <w:szCs w:val="22"/>
              <w:highlight w:val="lightGray"/>
            </w:rPr>
            <w:t xml:space="preserve">Provision of Invasive Plant Eradication in </w:t>
          </w:r>
          <w:proofErr w:type="spellStart"/>
          <w:r w:rsidR="00CE0759">
            <w:rPr>
              <w:szCs w:val="22"/>
              <w:highlight w:val="lightGray"/>
            </w:rPr>
            <w:t>Glenveagh</w:t>
          </w:r>
          <w:proofErr w:type="spellEnd"/>
          <w:r w:rsidR="00CE0759">
            <w:rPr>
              <w:szCs w:val="22"/>
              <w:highlight w:val="lightGray"/>
            </w:rPr>
            <w:t xml:space="preserve"> National Park (</w:t>
          </w:r>
          <w:proofErr w:type="spellStart"/>
          <w:r w:rsidR="00CE0759">
            <w:rPr>
              <w:szCs w:val="22"/>
              <w:highlight w:val="lightGray"/>
            </w:rPr>
            <w:t>Dunlewey</w:t>
          </w:r>
          <w:proofErr w:type="spellEnd"/>
          <w:r w:rsidR="00CE0759">
            <w:rPr>
              <w:szCs w:val="22"/>
              <w:highlight w:val="lightGray"/>
            </w:rPr>
            <w:t xml:space="preserve">.). </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FB2B64">
        <w:trPr>
          <w:trHeight w:val="940"/>
        </w:trPr>
        <w:tc>
          <w:tcPr>
            <w:tcW w:w="4208" w:type="dxa"/>
          </w:tcPr>
          <w:p w14:paraId="2F139E51" w14:textId="77777777" w:rsidR="00662F78" w:rsidRDefault="00662F78" w:rsidP="00FB2B64">
            <w:pPr>
              <w:jc w:val="both"/>
              <w:rPr>
                <w:b/>
                <w:color w:val="333399"/>
                <w:szCs w:val="22"/>
              </w:rPr>
            </w:pPr>
            <w:r>
              <w:br w:type="page"/>
            </w:r>
            <w:r w:rsidRPr="00830A49">
              <w:rPr>
                <w:b/>
                <w:color w:val="333399"/>
                <w:szCs w:val="22"/>
              </w:rPr>
              <w:t>SIGNED</w:t>
            </w:r>
          </w:p>
          <w:p w14:paraId="1EAD533C" w14:textId="77777777" w:rsidR="00662F78" w:rsidRDefault="00662F78" w:rsidP="00FB2B64">
            <w:pPr>
              <w:jc w:val="both"/>
              <w:rPr>
                <w:b/>
                <w:color w:val="333399"/>
                <w:szCs w:val="22"/>
              </w:rPr>
            </w:pPr>
          </w:p>
          <w:p w14:paraId="7A5ED50C" w14:textId="77777777" w:rsidR="00662F78" w:rsidRDefault="00662F78" w:rsidP="00FB2B64">
            <w:pPr>
              <w:jc w:val="both"/>
              <w:rPr>
                <w:b/>
                <w:color w:val="333399"/>
                <w:szCs w:val="22"/>
              </w:rPr>
            </w:pPr>
          </w:p>
          <w:p w14:paraId="23202CAA" w14:textId="77777777" w:rsidR="00662F78" w:rsidRDefault="00662F78" w:rsidP="00FB2B64">
            <w:pPr>
              <w:jc w:val="both"/>
              <w:rPr>
                <w:b/>
                <w:color w:val="333399"/>
                <w:szCs w:val="22"/>
              </w:rPr>
            </w:pPr>
          </w:p>
          <w:p w14:paraId="245E409D" w14:textId="77777777" w:rsidR="00662F78" w:rsidRDefault="00662F78" w:rsidP="00FB2B64">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FB2B64">
            <w:pPr>
              <w:jc w:val="both"/>
              <w:rPr>
                <w:b/>
                <w:color w:val="333399"/>
                <w:szCs w:val="22"/>
              </w:rPr>
            </w:pPr>
            <w:r>
              <w:rPr>
                <w:b/>
                <w:color w:val="333399"/>
                <w:szCs w:val="22"/>
              </w:rPr>
              <w:t>Notifying Party</w:t>
            </w:r>
          </w:p>
          <w:p w14:paraId="3DC946DF" w14:textId="77777777" w:rsidR="00662F78" w:rsidRDefault="00662F78" w:rsidP="00FB2B64">
            <w:pPr>
              <w:jc w:val="both"/>
              <w:rPr>
                <w:b/>
                <w:color w:val="333399"/>
                <w:szCs w:val="22"/>
              </w:rPr>
            </w:pPr>
          </w:p>
        </w:tc>
      </w:tr>
      <w:tr w:rsidR="00662F78" w:rsidRPr="00830A49" w14:paraId="77FEDF2A" w14:textId="77777777" w:rsidTr="00FB2B64">
        <w:trPr>
          <w:cantSplit/>
          <w:trHeight w:val="940"/>
        </w:trPr>
        <w:tc>
          <w:tcPr>
            <w:tcW w:w="4208" w:type="dxa"/>
          </w:tcPr>
          <w:p w14:paraId="2D5197CF" w14:textId="77777777" w:rsidR="00662F78" w:rsidRDefault="00662F78" w:rsidP="00FB2B64">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FB2B64">
            <w:pPr>
              <w:jc w:val="both"/>
              <w:rPr>
                <w:b/>
                <w:color w:val="333399"/>
                <w:szCs w:val="22"/>
              </w:rPr>
            </w:pPr>
            <w:r w:rsidRPr="00830A49">
              <w:rPr>
                <w:b/>
                <w:color w:val="333399"/>
                <w:szCs w:val="22"/>
              </w:rPr>
              <w:t>Address</w:t>
            </w:r>
          </w:p>
        </w:tc>
      </w:tr>
      <w:tr w:rsidR="00662F78" w:rsidRPr="00830A49" w14:paraId="21AD028B" w14:textId="77777777" w:rsidTr="00FB2B64">
        <w:trPr>
          <w:cantSplit/>
          <w:trHeight w:val="940"/>
        </w:trPr>
        <w:tc>
          <w:tcPr>
            <w:tcW w:w="4208" w:type="dxa"/>
          </w:tcPr>
          <w:p w14:paraId="07C43D3B" w14:textId="77777777" w:rsidR="00662F78" w:rsidRPr="00830A49" w:rsidRDefault="00662F78" w:rsidP="00FB2B64">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FB2B64">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FB2B64">
        <w:trPr>
          <w:trHeight w:val="300"/>
        </w:trPr>
        <w:tc>
          <w:tcPr>
            <w:tcW w:w="2860" w:type="dxa"/>
            <w:noWrap/>
            <w:hideMark/>
          </w:tcPr>
          <w:p w14:paraId="1E5C05DF" w14:textId="77777777" w:rsidR="00662F78" w:rsidRPr="00401A1C" w:rsidRDefault="00662F78" w:rsidP="00FB2B64">
            <w:pPr>
              <w:rPr>
                <w:b/>
                <w:bCs/>
                <w:lang w:val="en-IE"/>
              </w:rPr>
            </w:pPr>
            <w:r w:rsidRPr="00401A1C">
              <w:rPr>
                <w:b/>
                <w:bCs/>
              </w:rPr>
              <w:t>Third Country</w:t>
            </w:r>
          </w:p>
        </w:tc>
        <w:tc>
          <w:tcPr>
            <w:tcW w:w="5760" w:type="dxa"/>
            <w:noWrap/>
            <w:hideMark/>
          </w:tcPr>
          <w:p w14:paraId="4B59FA0D" w14:textId="77777777" w:rsidR="00662F78" w:rsidRPr="00401A1C" w:rsidRDefault="00662F78" w:rsidP="00FB2B64">
            <w:pPr>
              <w:rPr>
                <w:b/>
                <w:bCs/>
              </w:rPr>
            </w:pPr>
            <w:r w:rsidRPr="00401A1C">
              <w:rPr>
                <w:b/>
                <w:bCs/>
              </w:rPr>
              <w:t>Brief Description of the financial contributions</w:t>
            </w:r>
          </w:p>
        </w:tc>
      </w:tr>
      <w:tr w:rsidR="00662F78" w:rsidRPr="00401A1C" w14:paraId="60D2BDC6" w14:textId="77777777" w:rsidTr="00FB2B64">
        <w:trPr>
          <w:trHeight w:val="300"/>
        </w:trPr>
        <w:tc>
          <w:tcPr>
            <w:tcW w:w="2860" w:type="dxa"/>
            <w:noWrap/>
            <w:hideMark/>
          </w:tcPr>
          <w:p w14:paraId="414C319A" w14:textId="77777777" w:rsidR="00662F78" w:rsidRPr="00401A1C" w:rsidRDefault="00662F78" w:rsidP="00FB2B64">
            <w:pPr>
              <w:rPr>
                <w:b/>
              </w:rPr>
            </w:pPr>
            <w:r w:rsidRPr="00401A1C">
              <w:rPr>
                <w:b/>
              </w:rPr>
              <w:t>Country A</w:t>
            </w:r>
          </w:p>
        </w:tc>
        <w:tc>
          <w:tcPr>
            <w:tcW w:w="5760" w:type="dxa"/>
            <w:noWrap/>
            <w:hideMark/>
          </w:tcPr>
          <w:p w14:paraId="2317BDA2" w14:textId="77777777" w:rsidR="00662F78" w:rsidRPr="00401A1C" w:rsidRDefault="00662F78" w:rsidP="00FB2B64">
            <w:pPr>
              <w:rPr>
                <w:b/>
              </w:rPr>
            </w:pPr>
            <w:r w:rsidRPr="00401A1C">
              <w:rPr>
                <w:b/>
              </w:rPr>
              <w:t> </w:t>
            </w:r>
          </w:p>
        </w:tc>
      </w:tr>
      <w:tr w:rsidR="00662F78" w:rsidRPr="00401A1C" w14:paraId="645AA3D1" w14:textId="77777777" w:rsidTr="00FB2B64">
        <w:trPr>
          <w:trHeight w:val="300"/>
        </w:trPr>
        <w:tc>
          <w:tcPr>
            <w:tcW w:w="2860" w:type="dxa"/>
            <w:noWrap/>
            <w:hideMark/>
          </w:tcPr>
          <w:p w14:paraId="0FC7518A" w14:textId="77777777" w:rsidR="00662F78" w:rsidRPr="00401A1C" w:rsidRDefault="00662F78" w:rsidP="00FB2B64">
            <w:pPr>
              <w:rPr>
                <w:b/>
              </w:rPr>
            </w:pPr>
            <w:r w:rsidRPr="00401A1C">
              <w:rPr>
                <w:b/>
              </w:rPr>
              <w:t>Country B</w:t>
            </w:r>
          </w:p>
        </w:tc>
        <w:tc>
          <w:tcPr>
            <w:tcW w:w="5760" w:type="dxa"/>
            <w:noWrap/>
            <w:hideMark/>
          </w:tcPr>
          <w:p w14:paraId="6C8FD13B" w14:textId="77777777" w:rsidR="00662F78" w:rsidRPr="00401A1C" w:rsidRDefault="00662F78" w:rsidP="00FB2B64">
            <w:pPr>
              <w:rPr>
                <w:b/>
              </w:rPr>
            </w:pPr>
            <w:r w:rsidRPr="00401A1C">
              <w:rPr>
                <w:b/>
              </w:rPr>
              <w:t> </w:t>
            </w:r>
          </w:p>
        </w:tc>
      </w:tr>
      <w:tr w:rsidR="00662F78" w:rsidRPr="00401A1C" w14:paraId="35A09BDD" w14:textId="77777777" w:rsidTr="00FB2B64">
        <w:trPr>
          <w:trHeight w:val="300"/>
        </w:trPr>
        <w:tc>
          <w:tcPr>
            <w:tcW w:w="2860" w:type="dxa"/>
            <w:noWrap/>
            <w:hideMark/>
          </w:tcPr>
          <w:p w14:paraId="044B6B9C" w14:textId="77777777" w:rsidR="00662F78" w:rsidRPr="00401A1C" w:rsidRDefault="00662F78" w:rsidP="00FB2B64">
            <w:pPr>
              <w:rPr>
                <w:b/>
              </w:rPr>
            </w:pPr>
            <w:r w:rsidRPr="00401A1C">
              <w:rPr>
                <w:b/>
              </w:rPr>
              <w:t>Country C</w:t>
            </w:r>
          </w:p>
        </w:tc>
        <w:tc>
          <w:tcPr>
            <w:tcW w:w="5760" w:type="dxa"/>
            <w:noWrap/>
            <w:hideMark/>
          </w:tcPr>
          <w:p w14:paraId="5C6BFB9D" w14:textId="77777777" w:rsidR="00662F78" w:rsidRPr="00401A1C" w:rsidRDefault="00662F78" w:rsidP="00FB2B64">
            <w:pPr>
              <w:rPr>
                <w:b/>
              </w:rPr>
            </w:pPr>
            <w:r w:rsidRPr="00401A1C">
              <w:rPr>
                <w:b/>
              </w:rPr>
              <w:t> </w:t>
            </w:r>
          </w:p>
        </w:tc>
      </w:tr>
      <w:tr w:rsidR="00662F78" w:rsidRPr="00401A1C" w14:paraId="78092B7D" w14:textId="77777777" w:rsidTr="00FB2B64">
        <w:trPr>
          <w:trHeight w:val="300"/>
        </w:trPr>
        <w:tc>
          <w:tcPr>
            <w:tcW w:w="2860" w:type="dxa"/>
            <w:noWrap/>
            <w:hideMark/>
          </w:tcPr>
          <w:p w14:paraId="6D88415A" w14:textId="77777777" w:rsidR="00662F78" w:rsidRPr="00401A1C" w:rsidRDefault="00662F78" w:rsidP="00FB2B64">
            <w:pPr>
              <w:rPr>
                <w:b/>
              </w:rPr>
            </w:pPr>
            <w:r w:rsidRPr="00401A1C">
              <w:rPr>
                <w:b/>
              </w:rPr>
              <w:t>Country D</w:t>
            </w:r>
          </w:p>
        </w:tc>
        <w:tc>
          <w:tcPr>
            <w:tcW w:w="5760" w:type="dxa"/>
            <w:noWrap/>
            <w:hideMark/>
          </w:tcPr>
          <w:p w14:paraId="1F401242" w14:textId="77777777" w:rsidR="00662F78" w:rsidRPr="00401A1C" w:rsidRDefault="00662F78" w:rsidP="00FB2B64">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FB2B64">
        <w:trPr>
          <w:trHeight w:val="300"/>
        </w:trPr>
        <w:tc>
          <w:tcPr>
            <w:tcW w:w="2380" w:type="dxa"/>
            <w:noWrap/>
            <w:hideMark/>
          </w:tcPr>
          <w:p w14:paraId="174E8277" w14:textId="77777777" w:rsidR="00662F78" w:rsidRPr="00B85800" w:rsidRDefault="00662F78" w:rsidP="00FB2B64">
            <w:pPr>
              <w:rPr>
                <w:b/>
                <w:bCs/>
                <w:lang w:val="en-IE"/>
              </w:rPr>
            </w:pPr>
            <w:r w:rsidRPr="00B85800">
              <w:rPr>
                <w:b/>
                <w:bCs/>
              </w:rPr>
              <w:t>Third Country</w:t>
            </w:r>
          </w:p>
        </w:tc>
        <w:tc>
          <w:tcPr>
            <w:tcW w:w="3520" w:type="dxa"/>
            <w:noWrap/>
            <w:hideMark/>
          </w:tcPr>
          <w:p w14:paraId="39EFBF56" w14:textId="77777777" w:rsidR="00662F78" w:rsidRPr="00B85800" w:rsidRDefault="00662F78" w:rsidP="00FB2B64">
            <w:pPr>
              <w:rPr>
                <w:b/>
                <w:bCs/>
              </w:rPr>
            </w:pPr>
            <w:r w:rsidRPr="00B85800">
              <w:rPr>
                <w:b/>
                <w:bCs/>
              </w:rPr>
              <w:t>Type of Financial Contribution (FC)</w:t>
            </w:r>
          </w:p>
        </w:tc>
        <w:tc>
          <w:tcPr>
            <w:tcW w:w="7020" w:type="dxa"/>
            <w:noWrap/>
            <w:hideMark/>
          </w:tcPr>
          <w:p w14:paraId="3D8C113F" w14:textId="77777777" w:rsidR="00662F78" w:rsidRPr="00B85800" w:rsidRDefault="00662F78" w:rsidP="00FB2B64">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FB2B64">
            <w:pPr>
              <w:rPr>
                <w:b/>
                <w:bCs/>
              </w:rPr>
            </w:pPr>
            <w:r w:rsidRPr="00B85800">
              <w:rPr>
                <w:b/>
                <w:bCs/>
              </w:rPr>
              <w:t>Estimated value of the FC</w:t>
            </w:r>
          </w:p>
        </w:tc>
      </w:tr>
      <w:tr w:rsidR="00662F78" w:rsidRPr="00B85800" w14:paraId="7DB58B5A" w14:textId="77777777" w:rsidTr="00FB2B64">
        <w:trPr>
          <w:trHeight w:val="300"/>
        </w:trPr>
        <w:tc>
          <w:tcPr>
            <w:tcW w:w="2380" w:type="dxa"/>
            <w:noWrap/>
            <w:hideMark/>
          </w:tcPr>
          <w:p w14:paraId="63433BDC" w14:textId="77777777" w:rsidR="00662F78" w:rsidRPr="00B85800" w:rsidRDefault="00662F78" w:rsidP="00FB2B64">
            <w:r w:rsidRPr="00B85800">
              <w:t>Country A</w:t>
            </w:r>
          </w:p>
        </w:tc>
        <w:tc>
          <w:tcPr>
            <w:tcW w:w="3520" w:type="dxa"/>
            <w:noWrap/>
            <w:hideMark/>
          </w:tcPr>
          <w:p w14:paraId="255C5FC8" w14:textId="77777777" w:rsidR="00662F78" w:rsidRPr="00B85800" w:rsidRDefault="00662F78" w:rsidP="00FB2B64">
            <w:r w:rsidRPr="00B85800">
              <w:t> </w:t>
            </w:r>
          </w:p>
        </w:tc>
        <w:tc>
          <w:tcPr>
            <w:tcW w:w="7020" w:type="dxa"/>
            <w:noWrap/>
            <w:hideMark/>
          </w:tcPr>
          <w:p w14:paraId="63D354F8" w14:textId="77777777" w:rsidR="00662F78" w:rsidRPr="00B85800" w:rsidRDefault="00662F78" w:rsidP="00FB2B64">
            <w:r w:rsidRPr="00B85800">
              <w:t> </w:t>
            </w:r>
          </w:p>
        </w:tc>
        <w:tc>
          <w:tcPr>
            <w:tcW w:w="3320" w:type="dxa"/>
            <w:noWrap/>
            <w:hideMark/>
          </w:tcPr>
          <w:p w14:paraId="3D6F9BB7" w14:textId="77777777" w:rsidR="00662F78" w:rsidRPr="00B85800" w:rsidRDefault="00662F78" w:rsidP="00FB2B64">
            <w:r w:rsidRPr="00B85800">
              <w:t> </w:t>
            </w:r>
          </w:p>
        </w:tc>
      </w:tr>
      <w:tr w:rsidR="00662F78" w:rsidRPr="00B85800" w14:paraId="4E06F790" w14:textId="77777777" w:rsidTr="00FB2B64">
        <w:trPr>
          <w:trHeight w:val="300"/>
        </w:trPr>
        <w:tc>
          <w:tcPr>
            <w:tcW w:w="2380" w:type="dxa"/>
            <w:noWrap/>
            <w:hideMark/>
          </w:tcPr>
          <w:p w14:paraId="38AFEDA9" w14:textId="77777777" w:rsidR="00662F78" w:rsidRPr="00B85800" w:rsidRDefault="00662F78" w:rsidP="00FB2B64">
            <w:r w:rsidRPr="00B85800">
              <w:t>Country B</w:t>
            </w:r>
          </w:p>
        </w:tc>
        <w:tc>
          <w:tcPr>
            <w:tcW w:w="3520" w:type="dxa"/>
            <w:noWrap/>
            <w:hideMark/>
          </w:tcPr>
          <w:p w14:paraId="503D50DF" w14:textId="77777777" w:rsidR="00662F78" w:rsidRPr="00B85800" w:rsidRDefault="00662F78" w:rsidP="00FB2B64">
            <w:r w:rsidRPr="00B85800">
              <w:t> </w:t>
            </w:r>
          </w:p>
        </w:tc>
        <w:tc>
          <w:tcPr>
            <w:tcW w:w="7020" w:type="dxa"/>
            <w:noWrap/>
            <w:hideMark/>
          </w:tcPr>
          <w:p w14:paraId="5B546B1A" w14:textId="77777777" w:rsidR="00662F78" w:rsidRPr="00B85800" w:rsidRDefault="00662F78" w:rsidP="00FB2B64">
            <w:r w:rsidRPr="00B85800">
              <w:t> </w:t>
            </w:r>
          </w:p>
        </w:tc>
        <w:tc>
          <w:tcPr>
            <w:tcW w:w="3320" w:type="dxa"/>
            <w:noWrap/>
            <w:hideMark/>
          </w:tcPr>
          <w:p w14:paraId="509DBA75" w14:textId="77777777" w:rsidR="00662F78" w:rsidRPr="00B85800" w:rsidRDefault="00662F78" w:rsidP="00FB2B64">
            <w:r w:rsidRPr="00B85800">
              <w:t> </w:t>
            </w:r>
          </w:p>
        </w:tc>
      </w:tr>
      <w:tr w:rsidR="00662F78" w:rsidRPr="00B85800" w14:paraId="4A3A0773" w14:textId="77777777" w:rsidTr="00FB2B64">
        <w:trPr>
          <w:trHeight w:val="300"/>
        </w:trPr>
        <w:tc>
          <w:tcPr>
            <w:tcW w:w="2380" w:type="dxa"/>
            <w:noWrap/>
            <w:hideMark/>
          </w:tcPr>
          <w:p w14:paraId="7C544014" w14:textId="77777777" w:rsidR="00662F78" w:rsidRPr="00B85800" w:rsidRDefault="00662F78" w:rsidP="00FB2B64">
            <w:r w:rsidRPr="00B85800">
              <w:t>Country C</w:t>
            </w:r>
          </w:p>
        </w:tc>
        <w:tc>
          <w:tcPr>
            <w:tcW w:w="3520" w:type="dxa"/>
            <w:noWrap/>
            <w:hideMark/>
          </w:tcPr>
          <w:p w14:paraId="472B2744" w14:textId="77777777" w:rsidR="00662F78" w:rsidRPr="00B85800" w:rsidRDefault="00662F78" w:rsidP="00FB2B64">
            <w:r w:rsidRPr="00B85800">
              <w:t> </w:t>
            </w:r>
          </w:p>
        </w:tc>
        <w:tc>
          <w:tcPr>
            <w:tcW w:w="7020" w:type="dxa"/>
            <w:noWrap/>
            <w:hideMark/>
          </w:tcPr>
          <w:p w14:paraId="5D8E3A09" w14:textId="77777777" w:rsidR="00662F78" w:rsidRPr="00B85800" w:rsidRDefault="00662F78" w:rsidP="00FB2B64">
            <w:r w:rsidRPr="00B85800">
              <w:t> </w:t>
            </w:r>
          </w:p>
        </w:tc>
        <w:tc>
          <w:tcPr>
            <w:tcW w:w="3320" w:type="dxa"/>
            <w:noWrap/>
            <w:hideMark/>
          </w:tcPr>
          <w:p w14:paraId="34555F69" w14:textId="77777777" w:rsidR="00662F78" w:rsidRPr="00B85800" w:rsidRDefault="00662F78" w:rsidP="00FB2B64">
            <w:r w:rsidRPr="00B85800">
              <w:t> </w:t>
            </w:r>
          </w:p>
        </w:tc>
      </w:tr>
      <w:tr w:rsidR="00662F78" w:rsidRPr="00B85800" w14:paraId="094CFE33" w14:textId="77777777" w:rsidTr="00FB2B64">
        <w:trPr>
          <w:trHeight w:val="300"/>
        </w:trPr>
        <w:tc>
          <w:tcPr>
            <w:tcW w:w="2380" w:type="dxa"/>
            <w:noWrap/>
            <w:hideMark/>
          </w:tcPr>
          <w:p w14:paraId="2F3CAB7B" w14:textId="77777777" w:rsidR="00662F78" w:rsidRPr="00B85800" w:rsidRDefault="00662F78" w:rsidP="00FB2B64">
            <w:r w:rsidRPr="00B85800">
              <w:t>Country D</w:t>
            </w:r>
          </w:p>
        </w:tc>
        <w:tc>
          <w:tcPr>
            <w:tcW w:w="3520" w:type="dxa"/>
            <w:noWrap/>
            <w:hideMark/>
          </w:tcPr>
          <w:p w14:paraId="458B6C51" w14:textId="77777777" w:rsidR="00662F78" w:rsidRPr="00B85800" w:rsidRDefault="00662F78" w:rsidP="00FB2B64">
            <w:r w:rsidRPr="00B85800">
              <w:t> </w:t>
            </w:r>
          </w:p>
        </w:tc>
        <w:tc>
          <w:tcPr>
            <w:tcW w:w="7020" w:type="dxa"/>
            <w:noWrap/>
            <w:hideMark/>
          </w:tcPr>
          <w:p w14:paraId="10C74914" w14:textId="77777777" w:rsidR="00662F78" w:rsidRPr="00B85800" w:rsidRDefault="00662F78" w:rsidP="00FB2B64">
            <w:r w:rsidRPr="00B85800">
              <w:t> </w:t>
            </w:r>
          </w:p>
        </w:tc>
        <w:tc>
          <w:tcPr>
            <w:tcW w:w="3320" w:type="dxa"/>
            <w:noWrap/>
            <w:hideMark/>
          </w:tcPr>
          <w:p w14:paraId="484B3C16" w14:textId="77777777" w:rsidR="00662F78" w:rsidRPr="00B85800" w:rsidRDefault="00662F78" w:rsidP="00FB2B64">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For the purposes of this section 3.1, the notifying party(</w:t>
      </w:r>
      <w:proofErr w:type="spellStart"/>
      <w:r>
        <w:t>ies</w:t>
      </w:r>
      <w:proofErr w:type="spellEnd"/>
      <w:r>
        <w:t xml:space="preserve">)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r>
      <w:proofErr w:type="gramStart"/>
      <w:r>
        <w:t>In order to</w:t>
      </w:r>
      <w:proofErr w:type="gramEnd"/>
      <w:r>
        <w:t xml:space="preserve">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w:t>
      </w:r>
      <w:proofErr w:type="gramStart"/>
      <w:r>
        <w:t>as a result of</w:t>
      </w:r>
      <w:proofErr w:type="gramEnd"/>
      <w:r>
        <w:t xml:space="preserve">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w:t>
      </w:r>
      <w:proofErr w:type="gramStart"/>
      <w:r>
        <w:t>as a result of</w:t>
      </w:r>
      <w:proofErr w:type="gramEnd"/>
      <w:r>
        <w:t xml:space="preserve">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3.1.1.5. If the reply to any of the questions in sections 3.1.1.1 to 3.1.1.4 was ‘</w:t>
      </w:r>
      <w:proofErr w:type="spellStart"/>
      <w:r>
        <w:t>yes’</w:t>
      </w:r>
      <w:proofErr w:type="spellEnd"/>
      <w:r>
        <w:t xml:space="preserve">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Notifying party(</w:t>
      </w:r>
      <w:proofErr w:type="spellStart"/>
      <w:r>
        <w:t>ies</w:t>
      </w:r>
      <w:proofErr w:type="spellEnd"/>
      <w:r>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3.1.1.6. If the reply to any of the questions in sections 3.1.1.1 to 3.1.1.4 was ‘</w:t>
      </w:r>
      <w:proofErr w:type="spellStart"/>
      <w:r>
        <w:t>yes’</w:t>
      </w:r>
      <w:proofErr w:type="spellEnd"/>
      <w:r>
        <w:t xml:space="preserve">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w:t>
      </w:r>
      <w:proofErr w:type="gramStart"/>
      <w:r>
        <w:t>on the basis of</w:t>
      </w:r>
      <w:proofErr w:type="gramEnd"/>
      <w:r>
        <w:t xml:space="preserve">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w:t>
      </w:r>
      <w:proofErr w:type="spellStart"/>
      <w:r>
        <w:t>i</w:t>
      </w:r>
      <w:proofErr w:type="spellEnd"/>
      <w:r>
        <w:t xml:space="preserve">)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w:t>
      </w:r>
      <w:proofErr w:type="gramStart"/>
      <w:r>
        <w:t>amount</w:t>
      </w:r>
      <w:proofErr w:type="gramEnd"/>
      <w:r>
        <w:t xml:space="preserve">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w:t>
      </w:r>
      <w:proofErr w:type="gramStart"/>
      <w:r>
        <w:t>Take into account</w:t>
      </w:r>
      <w:proofErr w:type="gramEnd"/>
      <w:r>
        <w:t xml:space="preserve">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w:t>
      </w:r>
      <w:proofErr w:type="gramStart"/>
      <w:r>
        <w:t>take into account</w:t>
      </w:r>
      <w:proofErr w:type="gramEnd"/>
      <w:r>
        <w:t xml:space="preserve">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w:t>
      </w:r>
      <w:proofErr w:type="gramStart"/>
      <w:r>
        <w:t>have to</w:t>
      </w:r>
      <w:proofErr w:type="gramEnd"/>
      <w:r>
        <w:t xml:space="preserve">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w:t>
      </w:r>
      <w:proofErr w:type="gramStart"/>
      <w:r>
        <w:t>extent</w:t>
      </w:r>
      <w:proofErr w:type="gramEnd"/>
      <w:r>
        <w:t xml:space="preserve">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w:t>
      </w:r>
      <w:proofErr w:type="gramStart"/>
      <w:r>
        <w:t>a number of</w:t>
      </w:r>
      <w:proofErr w:type="gramEnd"/>
      <w:r>
        <w:t xml:space="preserve"> factors such as the sectors or activities involved, </w:t>
      </w:r>
      <w:r>
        <w:tab/>
        <w:t xml:space="preserve">the type of financial contributions or other specificities of the case. </w:t>
      </w:r>
      <w:proofErr w:type="gramStart"/>
      <w:r>
        <w:t>In light of</w:t>
      </w:r>
      <w:proofErr w:type="gramEnd"/>
      <w:r>
        <w:t xml:space="preserve">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FB2B64">
        <w:trPr>
          <w:trHeight w:val="300"/>
        </w:trPr>
        <w:tc>
          <w:tcPr>
            <w:tcW w:w="1370" w:type="dxa"/>
            <w:noWrap/>
            <w:hideMark/>
          </w:tcPr>
          <w:p w14:paraId="787CEE70" w14:textId="77777777" w:rsidR="00662F78" w:rsidRPr="00FE3D7B" w:rsidRDefault="00662F78" w:rsidP="00FB2B64">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FB2B64">
            <w:pPr>
              <w:rPr>
                <w:b/>
                <w:bCs/>
              </w:rPr>
            </w:pPr>
            <w:r w:rsidRPr="00FE3D7B">
              <w:rPr>
                <w:b/>
                <w:bCs/>
              </w:rPr>
              <w:t>Type of Financial Contribution (FC)*</w:t>
            </w:r>
          </w:p>
        </w:tc>
        <w:tc>
          <w:tcPr>
            <w:tcW w:w="3843" w:type="dxa"/>
            <w:noWrap/>
            <w:hideMark/>
          </w:tcPr>
          <w:p w14:paraId="49E4D255" w14:textId="77777777" w:rsidR="00662F78" w:rsidRPr="00FE3D7B" w:rsidRDefault="00662F78" w:rsidP="00FB2B64">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FB2B64">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FB2B64">
        <w:trPr>
          <w:trHeight w:val="300"/>
        </w:trPr>
        <w:tc>
          <w:tcPr>
            <w:tcW w:w="1370" w:type="dxa"/>
            <w:noWrap/>
            <w:hideMark/>
          </w:tcPr>
          <w:p w14:paraId="6738F5DA" w14:textId="77777777" w:rsidR="00662F78" w:rsidRPr="00FE3D7B" w:rsidRDefault="00662F78" w:rsidP="00FB2B64">
            <w:r w:rsidRPr="00FE3D7B">
              <w:t>Country A</w:t>
            </w:r>
          </w:p>
        </w:tc>
        <w:tc>
          <w:tcPr>
            <w:tcW w:w="1977" w:type="dxa"/>
            <w:noWrap/>
            <w:hideMark/>
          </w:tcPr>
          <w:p w14:paraId="0F3C9998" w14:textId="77777777" w:rsidR="00662F78" w:rsidRPr="00FE3D7B" w:rsidRDefault="00662F78" w:rsidP="00FB2B64">
            <w:r w:rsidRPr="00FE3D7B">
              <w:t> </w:t>
            </w:r>
          </w:p>
        </w:tc>
        <w:tc>
          <w:tcPr>
            <w:tcW w:w="3843" w:type="dxa"/>
            <w:noWrap/>
            <w:hideMark/>
          </w:tcPr>
          <w:p w14:paraId="22DD1730" w14:textId="77777777" w:rsidR="00662F78" w:rsidRPr="00FE3D7B" w:rsidRDefault="00662F78" w:rsidP="00FB2B64">
            <w:r w:rsidRPr="00FE3D7B">
              <w:t> </w:t>
            </w:r>
          </w:p>
        </w:tc>
        <w:tc>
          <w:tcPr>
            <w:tcW w:w="1871" w:type="dxa"/>
            <w:noWrap/>
            <w:hideMark/>
          </w:tcPr>
          <w:p w14:paraId="16CF6468" w14:textId="77777777" w:rsidR="00662F78" w:rsidRPr="00FE3D7B" w:rsidRDefault="00662F78" w:rsidP="00FB2B64">
            <w:r w:rsidRPr="00FE3D7B">
              <w:t> </w:t>
            </w:r>
          </w:p>
        </w:tc>
      </w:tr>
      <w:tr w:rsidR="00662F78" w:rsidRPr="00FE3D7B" w14:paraId="1B09F152" w14:textId="77777777" w:rsidTr="00FB2B64">
        <w:trPr>
          <w:trHeight w:val="300"/>
        </w:trPr>
        <w:tc>
          <w:tcPr>
            <w:tcW w:w="1370" w:type="dxa"/>
            <w:noWrap/>
            <w:hideMark/>
          </w:tcPr>
          <w:p w14:paraId="4A46EE5A" w14:textId="77777777" w:rsidR="00662F78" w:rsidRPr="00FE3D7B" w:rsidRDefault="00662F78" w:rsidP="00FB2B64">
            <w:r w:rsidRPr="00FE3D7B">
              <w:t>Country B</w:t>
            </w:r>
          </w:p>
        </w:tc>
        <w:tc>
          <w:tcPr>
            <w:tcW w:w="1977" w:type="dxa"/>
            <w:noWrap/>
            <w:hideMark/>
          </w:tcPr>
          <w:p w14:paraId="1E32DDEC" w14:textId="77777777" w:rsidR="00662F78" w:rsidRPr="00FE3D7B" w:rsidRDefault="00662F78" w:rsidP="00FB2B64">
            <w:r w:rsidRPr="00FE3D7B">
              <w:t> </w:t>
            </w:r>
          </w:p>
        </w:tc>
        <w:tc>
          <w:tcPr>
            <w:tcW w:w="3843" w:type="dxa"/>
            <w:noWrap/>
            <w:hideMark/>
          </w:tcPr>
          <w:p w14:paraId="20785771" w14:textId="77777777" w:rsidR="00662F78" w:rsidRPr="00FE3D7B" w:rsidRDefault="00662F78" w:rsidP="00FB2B64">
            <w:r w:rsidRPr="00FE3D7B">
              <w:t> </w:t>
            </w:r>
          </w:p>
        </w:tc>
        <w:tc>
          <w:tcPr>
            <w:tcW w:w="1871" w:type="dxa"/>
            <w:noWrap/>
            <w:hideMark/>
          </w:tcPr>
          <w:p w14:paraId="43BF4013" w14:textId="77777777" w:rsidR="00662F78" w:rsidRPr="00FE3D7B" w:rsidRDefault="00662F78" w:rsidP="00FB2B64">
            <w:r w:rsidRPr="00FE3D7B">
              <w:t> </w:t>
            </w:r>
          </w:p>
        </w:tc>
      </w:tr>
      <w:tr w:rsidR="00662F78" w:rsidRPr="00FE3D7B" w14:paraId="0F623FAF" w14:textId="77777777" w:rsidTr="00FB2B64">
        <w:trPr>
          <w:trHeight w:val="300"/>
        </w:trPr>
        <w:tc>
          <w:tcPr>
            <w:tcW w:w="1370" w:type="dxa"/>
            <w:noWrap/>
            <w:hideMark/>
          </w:tcPr>
          <w:p w14:paraId="677B9726" w14:textId="77777777" w:rsidR="00662F78" w:rsidRPr="00FE3D7B" w:rsidRDefault="00662F78" w:rsidP="00FB2B64">
            <w:r w:rsidRPr="00FE3D7B">
              <w:t>Country C</w:t>
            </w:r>
          </w:p>
        </w:tc>
        <w:tc>
          <w:tcPr>
            <w:tcW w:w="1977" w:type="dxa"/>
            <w:noWrap/>
            <w:hideMark/>
          </w:tcPr>
          <w:p w14:paraId="0B628E22" w14:textId="77777777" w:rsidR="00662F78" w:rsidRPr="00FE3D7B" w:rsidRDefault="00662F78" w:rsidP="00FB2B64">
            <w:r w:rsidRPr="00FE3D7B">
              <w:t> </w:t>
            </w:r>
          </w:p>
        </w:tc>
        <w:tc>
          <w:tcPr>
            <w:tcW w:w="3843" w:type="dxa"/>
            <w:noWrap/>
            <w:hideMark/>
          </w:tcPr>
          <w:p w14:paraId="5EF37575" w14:textId="77777777" w:rsidR="00662F78" w:rsidRPr="00FE3D7B" w:rsidRDefault="00662F78" w:rsidP="00FB2B64">
            <w:r w:rsidRPr="00FE3D7B">
              <w:t> </w:t>
            </w:r>
          </w:p>
        </w:tc>
        <w:tc>
          <w:tcPr>
            <w:tcW w:w="1871" w:type="dxa"/>
            <w:noWrap/>
            <w:hideMark/>
          </w:tcPr>
          <w:p w14:paraId="3CEDF1CE" w14:textId="77777777" w:rsidR="00662F78" w:rsidRPr="00FE3D7B" w:rsidRDefault="00662F78" w:rsidP="00FB2B64">
            <w:r w:rsidRPr="00FE3D7B">
              <w:t> </w:t>
            </w:r>
          </w:p>
        </w:tc>
      </w:tr>
      <w:tr w:rsidR="00662F78" w:rsidRPr="00FE3D7B" w14:paraId="6F2299B9" w14:textId="77777777" w:rsidTr="00FB2B64">
        <w:trPr>
          <w:trHeight w:val="300"/>
        </w:trPr>
        <w:tc>
          <w:tcPr>
            <w:tcW w:w="1370" w:type="dxa"/>
            <w:noWrap/>
            <w:hideMark/>
          </w:tcPr>
          <w:p w14:paraId="4731D9DE" w14:textId="77777777" w:rsidR="00662F78" w:rsidRPr="00FE3D7B" w:rsidRDefault="00662F78" w:rsidP="00FB2B64">
            <w:r w:rsidRPr="00FE3D7B">
              <w:t>Country D</w:t>
            </w:r>
          </w:p>
        </w:tc>
        <w:tc>
          <w:tcPr>
            <w:tcW w:w="1977" w:type="dxa"/>
            <w:noWrap/>
            <w:hideMark/>
          </w:tcPr>
          <w:p w14:paraId="5E7FE374" w14:textId="77777777" w:rsidR="00662F78" w:rsidRPr="00FE3D7B" w:rsidRDefault="00662F78" w:rsidP="00FB2B64">
            <w:r w:rsidRPr="00FE3D7B">
              <w:t> </w:t>
            </w:r>
          </w:p>
        </w:tc>
        <w:tc>
          <w:tcPr>
            <w:tcW w:w="3843" w:type="dxa"/>
            <w:noWrap/>
            <w:hideMark/>
          </w:tcPr>
          <w:p w14:paraId="6B45AFC1" w14:textId="77777777" w:rsidR="00662F78" w:rsidRPr="00FE3D7B" w:rsidRDefault="00662F78" w:rsidP="00FB2B64">
            <w:r w:rsidRPr="00FE3D7B">
              <w:t> </w:t>
            </w:r>
          </w:p>
        </w:tc>
        <w:tc>
          <w:tcPr>
            <w:tcW w:w="1871" w:type="dxa"/>
            <w:noWrap/>
            <w:hideMark/>
          </w:tcPr>
          <w:p w14:paraId="6B747E6A" w14:textId="77777777" w:rsidR="00662F78" w:rsidRPr="00FE3D7B" w:rsidRDefault="00662F78" w:rsidP="00FB2B64">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w:t>
      </w:r>
      <w:proofErr w:type="spellStart"/>
      <w:r w:rsidRPr="00DA6E7B">
        <w:rPr>
          <w:sz w:val="18"/>
          <w:szCs w:val="18"/>
        </w:rPr>
        <w:t>ies</w:t>
      </w:r>
      <w:proofErr w:type="spellEnd"/>
      <w:r w:rsidRPr="00DA6E7B">
        <w:rPr>
          <w:sz w:val="18"/>
          <w:szCs w:val="18"/>
        </w:rPr>
        <w:t xml:space="preserve">). For instance, ‘tax exemption </w:t>
      </w:r>
      <w:proofErr w:type="gramStart"/>
      <w:r w:rsidRPr="00DA6E7B">
        <w:rPr>
          <w:sz w:val="18"/>
          <w:szCs w:val="18"/>
        </w:rPr>
        <w:t>for the production of</w:t>
      </w:r>
      <w:proofErr w:type="gramEnd"/>
      <w:r w:rsidRPr="00DA6E7B">
        <w:rPr>
          <w:sz w:val="18"/>
          <w:szCs w:val="18"/>
        </w:rPr>
        <w:t xml:space="preserve">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w:t>
      </w:r>
      <w:proofErr w:type="gramStart"/>
      <w:r>
        <w:t>in particular refer</w:t>
      </w:r>
      <w:proofErr w:type="gramEnd"/>
      <w:r>
        <w:t xml:space="preserve">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 xml:space="preserve">Possible Positive </w:t>
      </w:r>
      <w:proofErr w:type="gramStart"/>
      <w:r>
        <w:rPr>
          <w:b/>
          <w:u w:val="single"/>
        </w:rPr>
        <w:t>Effects  -</w:t>
      </w:r>
      <w:proofErr w:type="gramEnd"/>
      <w:r>
        <w:rPr>
          <w:b/>
          <w:u w:val="single"/>
        </w:rPr>
        <w:t xml:space="preserve"> </w:t>
      </w:r>
      <w:proofErr w:type="gramStart"/>
      <w:r>
        <w:rPr>
          <w:b/>
          <w:u w:val="single"/>
        </w:rPr>
        <w:t>( Section</w:t>
      </w:r>
      <w:proofErr w:type="gramEnd"/>
      <w:r>
        <w:rPr>
          <w:b/>
          <w:u w:val="single"/>
        </w:rPr>
        <w:t xml:space="preserve">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reports of the notifying party(</w:t>
      </w:r>
      <w:proofErr w:type="spellStart"/>
      <w:r>
        <w:t>ies</w:t>
      </w:r>
      <w:proofErr w:type="spellEnd"/>
      <w:r>
        <w:t xml:space="preserve">)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Where the notifying party(</w:t>
      </w:r>
      <w:proofErr w:type="spellStart"/>
      <w:r>
        <w:t>ies</w:t>
      </w:r>
      <w:proofErr w:type="spellEnd"/>
      <w:r>
        <w:t xml:space="preserve">)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513BEF36"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CE0759">
            <w:rPr>
              <w:szCs w:val="22"/>
              <w:highlight w:val="lightGray"/>
            </w:rPr>
            <w:t xml:space="preserve">Provision of Invasive Plant Eradication in </w:t>
          </w:r>
          <w:proofErr w:type="spellStart"/>
          <w:r w:rsidR="00CE0759">
            <w:rPr>
              <w:szCs w:val="22"/>
              <w:highlight w:val="lightGray"/>
            </w:rPr>
            <w:t>Glenveagh</w:t>
          </w:r>
          <w:proofErr w:type="spellEnd"/>
          <w:r w:rsidR="00CE0759">
            <w:rPr>
              <w:szCs w:val="22"/>
              <w:highlight w:val="lightGray"/>
            </w:rPr>
            <w:t xml:space="preserve"> National Park (</w:t>
          </w:r>
          <w:proofErr w:type="spellStart"/>
          <w:r w:rsidR="00CE0759">
            <w:rPr>
              <w:szCs w:val="22"/>
              <w:highlight w:val="lightGray"/>
            </w:rPr>
            <w:t>Dunlewey</w:t>
          </w:r>
          <w:proofErr w:type="spellEnd"/>
          <w:r w:rsidR="00CE0759">
            <w:rPr>
              <w:szCs w:val="22"/>
              <w:highlight w:val="lightGray"/>
            </w:rPr>
            <w:t xml:space="preserve">.). </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w:t>
            </w:r>
            <w:proofErr w:type="gramStart"/>
            <w:r w:rsidRPr="00AE08B8">
              <w:rPr>
                <w:b/>
                <w:color w:val="333399"/>
              </w:rPr>
              <w:t>_  this</w:t>
            </w:r>
            <w:proofErr w:type="gramEnd"/>
            <w:r w:rsidRPr="00AE08B8">
              <w:rPr>
                <w:b/>
                <w:color w:val="333399"/>
              </w:rPr>
              <w:t xml:space="preserve">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proofErr w:type="gramStart"/>
      <w:r w:rsidRPr="00AE08B8">
        <w:rPr>
          <w:b/>
          <w:i/>
          <w:color w:val="333399"/>
          <w:lang w:val="en-US"/>
        </w:rPr>
        <w:t>form</w:t>
      </w:r>
      <w:proofErr w:type="gramEnd"/>
      <w:r w:rsidRPr="00AE08B8">
        <w:rPr>
          <w:b/>
          <w:i/>
          <w:color w:val="333399"/>
          <w:lang w:val="en-US"/>
        </w:rPr>
        <w:t xml:space="preserve">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2312AD37" w:rsidR="003C0FB1" w:rsidRPr="00CB5B77" w:rsidRDefault="00E50707"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FB2B64">
            <w:rPr>
              <w:highlight w:val="lightGray"/>
            </w:rPr>
            <w:t>Department of Housing, Local Government &amp; Heritage</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5662F96E" w:rsidR="003C0FB1" w:rsidRDefault="003C0FB1" w:rsidP="003C0FB1">
      <w:pPr>
        <w:jc w:val="center"/>
      </w:pPr>
      <w:r w:rsidRPr="000E5DB7">
        <w:rPr>
          <w:highlight w:val="lightGray"/>
        </w:rPr>
        <w:t>[</w:t>
      </w:r>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18DD7159"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CE0759">
            <w:rPr>
              <w:szCs w:val="22"/>
              <w:highlight w:val="lightGray"/>
            </w:rPr>
            <w:t xml:space="preserve">Provision of Invasive Plant Eradication in </w:t>
          </w:r>
          <w:proofErr w:type="spellStart"/>
          <w:r w:rsidR="00CE0759">
            <w:rPr>
              <w:szCs w:val="22"/>
              <w:highlight w:val="lightGray"/>
            </w:rPr>
            <w:t>Glenveagh</w:t>
          </w:r>
          <w:proofErr w:type="spellEnd"/>
          <w:r w:rsidR="00CE0759">
            <w:rPr>
              <w:szCs w:val="22"/>
              <w:highlight w:val="lightGray"/>
            </w:rPr>
            <w:t xml:space="preserve"> National Park (</w:t>
          </w:r>
          <w:proofErr w:type="spellStart"/>
          <w:r w:rsidR="00CE0759">
            <w:rPr>
              <w:szCs w:val="22"/>
              <w:highlight w:val="lightGray"/>
            </w:rPr>
            <w:t>Dunlewey</w:t>
          </w:r>
          <w:proofErr w:type="spellEnd"/>
          <w:r w:rsidR="00CE0759">
            <w:rPr>
              <w:szCs w:val="22"/>
              <w:highlight w:val="lightGray"/>
            </w:rPr>
            <w:t xml:space="preserve">.). </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3C2A5411"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w:t>
          </w:r>
          <w:r w:rsidR="000465F5">
            <w:rPr>
              <w:highlight w:val="lightGray"/>
            </w:rPr>
            <w:t xml:space="preserve"> </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w:t>
              </w:r>
            </w:sdtContent>
          </w:sdt>
        </w:sdtContent>
      </w:sdt>
      <w:r w:rsidRPr="00830A49">
        <w:t xml:space="preserve"> 20</w:t>
      </w:r>
      <w:sdt>
        <w:sdtPr>
          <w:id w:val="1406404"/>
          <w:placeholder>
            <w:docPart w:val="8901D191F8114F88B2426FBE50455036"/>
          </w:placeholder>
        </w:sdtPr>
        <w:sdtEndPr/>
        <w:sdtContent>
          <w:r w:rsidRPr="00830A49">
            <w:rPr>
              <w:highlight w:val="lightGray"/>
            </w:rPr>
            <w:t>[]</w:t>
          </w:r>
        </w:sdtContent>
      </w:sdt>
      <w:r w:rsidRPr="00830A49">
        <w:t xml:space="preserve"> BETWEEN:</w:t>
      </w:r>
    </w:p>
    <w:p w14:paraId="538D312F" w14:textId="3D5B2B4E" w:rsidR="003C0FB1" w:rsidRDefault="00E50707"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FB2B64">
            <w:rPr>
              <w:highlight w:val="lightGray"/>
            </w:rPr>
            <w:t>Department of Housing, Local Government &amp; Heritage</w:t>
          </w:r>
        </w:sdtContent>
      </w:sdt>
      <w:r w:rsidR="003C0FB1" w:rsidRPr="000E5DB7">
        <w:t xml:space="preserve">, of </w:t>
      </w:r>
      <w:r w:rsidR="000465F5">
        <w:fldChar w:fldCharType="begin">
          <w:ffData>
            <w:name w:val="Text34"/>
            <w:enabled/>
            <w:calcOnExit w:val="0"/>
            <w:textInput>
              <w:default w:val="[Address]Glenveagh National Park, Churchill"/>
            </w:textInput>
          </w:ffData>
        </w:fldChar>
      </w:r>
      <w:bookmarkStart w:id="7" w:name="Text34"/>
      <w:r w:rsidR="000465F5">
        <w:instrText xml:space="preserve"> FORMTEXT </w:instrText>
      </w:r>
      <w:r w:rsidR="000465F5">
        <w:fldChar w:fldCharType="separate"/>
      </w:r>
      <w:r w:rsidR="000465F5">
        <w:rPr>
          <w:noProof/>
        </w:rPr>
        <w:t>[Address]Glenveagh National Park, Churchill</w:t>
      </w:r>
      <w:r w:rsidR="000465F5">
        <w:fldChar w:fldCharType="end"/>
      </w:r>
      <w:bookmarkEnd w:id="7"/>
      <w:r w:rsidR="003C0FB1" w:rsidRPr="000E5DB7">
        <w:t xml:space="preserve"> (“the Client”); </w:t>
      </w:r>
    </w:p>
    <w:p w14:paraId="6AA4B3A2" w14:textId="77777777" w:rsidR="003C0FB1" w:rsidRDefault="003C0FB1" w:rsidP="003C0FB1">
      <w:pPr>
        <w:spacing w:after="200"/>
        <w:jc w:val="both"/>
      </w:pPr>
      <w:r w:rsidRPr="000E5DB7">
        <w:t>and</w:t>
      </w:r>
    </w:p>
    <w:p w14:paraId="4B8C4CB4" w14:textId="3C03DA5C" w:rsidR="003C0FB1" w:rsidRDefault="00E50707"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3866DF4E" w:rsidR="003C0FB1" w:rsidRDefault="003C0FB1" w:rsidP="00CE0759">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w:t>
                </w:r>
                <w:r w:rsidR="00CE0759">
                  <w:rPr>
                    <w:highlight w:val="lightGray"/>
                    <w:lang w:val="en-US"/>
                  </w:rPr>
                  <w:t>Invasive plant e</w:t>
                </w:r>
                <w:r w:rsidR="000465F5">
                  <w:rPr>
                    <w:highlight w:val="lightGray"/>
                    <w:lang w:val="en-US"/>
                  </w:rPr>
                  <w:t xml:space="preserve">radication in </w:t>
                </w:r>
                <w:proofErr w:type="spellStart"/>
                <w:r w:rsidR="000465F5">
                  <w:rPr>
                    <w:highlight w:val="lightGray"/>
                    <w:lang w:val="en-US"/>
                  </w:rPr>
                  <w:t>Glenveagh</w:t>
                </w:r>
                <w:proofErr w:type="spellEnd"/>
                <w:r w:rsidR="000465F5">
                  <w:rPr>
                    <w:highlight w:val="lightGray"/>
                    <w:lang w:val="en-US"/>
                  </w:rPr>
                  <w:t xml:space="preserve"> National Park</w:t>
                </w:r>
                <w:r w:rsidR="00CE0759">
                  <w:rPr>
                    <w:highlight w:val="lightGray"/>
                    <w:lang w:val="en-US"/>
                  </w:rPr>
                  <w:t xml:space="preserve"> (</w:t>
                </w:r>
                <w:proofErr w:type="spellStart"/>
                <w:r w:rsidR="00CE0759">
                  <w:rPr>
                    <w:highlight w:val="lightGray"/>
                    <w:lang w:val="en-US"/>
                  </w:rPr>
                  <w:t>Dunlewey</w:t>
                </w:r>
                <w:proofErr w:type="spellEnd"/>
                <w:r w:rsidR="00CE0759">
                  <w:rPr>
                    <w:highlight w:val="lightGray"/>
                    <w:lang w:val="en-US"/>
                  </w:rPr>
                  <w: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w:t>
                </w:r>
                <w:r w:rsidR="0035515C">
                  <w:rPr>
                    <w:highlight w:val="lightGray"/>
                  </w:rPr>
                  <w:t>1</w:t>
                </w:r>
                <w:r w:rsidRPr="00C93669">
                  <w:rPr>
                    <w:highlight w:val="lightGray"/>
                  </w:rPr>
                  <w:t>_______</w:t>
                </w:r>
              </w:sdtContent>
            </w:sdt>
            <w:r w:rsidRPr="000E5DB7">
              <w:rPr>
                <w:lang w:val="en-US"/>
              </w:rPr>
              <w:t xml:space="preserve">dated </w:t>
            </w:r>
            <w:sdt>
              <w:sdtPr>
                <w:rPr>
                  <w:highlight w:val="lightGray"/>
                  <w:lang w:val="en-US"/>
                </w:rPr>
                <w:id w:val="2082620"/>
                <w:placeholder>
                  <w:docPart w:val="E5B87B3FD9CB4E93885F5503286AB1BB"/>
                </w:placeholder>
                <w:showingPlcHdr/>
              </w:sdtPr>
              <w:sdtEndPr/>
              <w:sdtContent>
                <w:r w:rsidR="006B6DC8" w:rsidRPr="00DC0160">
                  <w:rPr>
                    <w:rStyle w:val="PlaceholderText"/>
                  </w:rPr>
                  <w:t>Click here to enter text.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5"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proofErr w:type="gramStart"/>
                <w:r w:rsidRPr="00C93669">
                  <w:rPr>
                    <w:highlight w:val="lightGray"/>
                    <w:lang w:val="en-US"/>
                  </w:rPr>
                  <w:t>[</w:t>
                </w:r>
                <w:r w:rsidR="0035515C">
                  <w:rPr>
                    <w:highlight w:val="lightGray"/>
                    <w:lang w:val="en-US"/>
                  </w:rPr>
                  <w:t xml:space="preserve"> </w:t>
                </w:r>
                <w:r w:rsidRPr="00C93669">
                  <w:rPr>
                    <w:highlight w:val="lightGray"/>
                    <w:lang w:val="en-US"/>
                  </w:rPr>
                  <w:t>]</w:t>
                </w:r>
                <w:proofErr w:type="gramEnd"/>
              </w:sdtContent>
            </w:sdt>
            <w:r w:rsidRPr="000E5DB7">
              <w:rPr>
                <w:lang w:val="en-US"/>
              </w:rPr>
              <w:t xml:space="preserve"> and </w:t>
            </w:r>
            <w:sdt>
              <w:sdtPr>
                <w:rPr>
                  <w:highlight w:val="lightGray"/>
                  <w:lang w:val="en-US"/>
                </w:rPr>
                <w:id w:val="2082622"/>
                <w:placeholder>
                  <w:docPart w:val="E5B87B3FD9CB4E93885F5503286AB1BB"/>
                </w:placeholder>
                <w:showingPlcHdr/>
              </w:sdtPr>
              <w:sdtEndPr/>
              <w:sdtContent>
                <w:r w:rsidR="006B6DC8" w:rsidRPr="00DC0160">
                  <w:rPr>
                    <w:rStyle w:val="PlaceholderText"/>
                  </w:rPr>
                  <w:t>Click here to enter text.</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19211693" w:rsidR="003C0FB1" w:rsidRDefault="003C0FB1" w:rsidP="0035515C">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proofErr w:type="gramStart"/>
                <w:r w:rsidRPr="00C93669">
                  <w:rPr>
                    <w:highlight w:val="lightGray"/>
                    <w:lang w:val="en-US"/>
                  </w:rPr>
                  <w:t>[</w:t>
                </w:r>
                <w:r w:rsidR="0035515C">
                  <w:rPr>
                    <w:highlight w:val="lightGray"/>
                    <w:lang w:val="en-US"/>
                  </w:rPr>
                  <w:t xml:space="preserve"> </w:t>
                </w:r>
                <w:r w:rsidRPr="00C93669">
                  <w:rPr>
                    <w:highlight w:val="lightGray"/>
                    <w:lang w:val="en-US"/>
                  </w:rPr>
                  <w:t>]</w:t>
                </w:r>
                <w:proofErr w:type="gramEnd"/>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proofErr w:type="spellStart"/>
            <w:r w:rsidRPr="000E5DB7">
              <w:t>i</w:t>
            </w:r>
            <w:proofErr w:type="spellEnd"/>
            <w:r w:rsidRPr="000E5DB7">
              <w:t>.</w:t>
            </w:r>
          </w:p>
        </w:tc>
        <w:tc>
          <w:tcPr>
            <w:tcW w:w="4341" w:type="pct"/>
          </w:tcPr>
          <w:p w14:paraId="0EFE61A8" w14:textId="77777777" w:rsidR="003C0FB1" w:rsidRDefault="003C0FB1" w:rsidP="00EC7568">
            <w:pPr>
              <w:jc w:val="both"/>
            </w:pPr>
            <w:r w:rsidRPr="000E5DB7">
              <w:t xml:space="preserve">This Agreement and Schedules A to </w:t>
            </w:r>
            <w:proofErr w:type="spellStart"/>
            <w:r w:rsidR="00EC7568">
              <w:t>E</w:t>
            </w:r>
            <w:proofErr w:type="spellEnd"/>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15774637" w:rsidR="003C0FB1" w:rsidRPr="000E5DB7" w:rsidRDefault="003C0FB1" w:rsidP="0035515C">
            <w:pPr>
              <w:jc w:val="both"/>
            </w:pPr>
            <w:r w:rsidRPr="000E5DB7">
              <w:t xml:space="preserve">For the purposes of this Agreement, the Client’s Contact is </w:t>
            </w:r>
            <w:sdt>
              <w:sdtPr>
                <w:rPr>
                  <w:highlight w:val="lightGray"/>
                </w:rPr>
                <w:id w:val="170830997"/>
              </w:sdtPr>
              <w:sdtEndPr/>
              <w:sdtContent>
                <w:r w:rsidRPr="00C93669">
                  <w:rPr>
                    <w:highlight w:val="lightGray"/>
                  </w:rPr>
                  <w:t>[</w:t>
                </w:r>
                <w:r w:rsidR="0035515C">
                  <w:rPr>
                    <w:highlight w:val="lightGray"/>
                  </w:rPr>
                  <w:t>Emmett Johnston</w:t>
                </w:r>
                <w:r w:rsidRPr="00C93669">
                  <w:rPr>
                    <w:highlight w:val="lightGray"/>
                  </w:rPr>
                  <w:t>]</w:t>
                </w:r>
              </w:sdtContent>
            </w:sdt>
            <w:r w:rsidRPr="000E5DB7">
              <w:t xml:space="preserve"> of</w:t>
            </w:r>
            <w:r w:rsidR="0035515C">
              <w:t xml:space="preserve"> </w:t>
            </w:r>
            <w:proofErr w:type="spellStart"/>
            <w:r w:rsidR="0035515C">
              <w:t>Glenveagh</w:t>
            </w:r>
            <w:proofErr w:type="spellEnd"/>
            <w:r w:rsidR="0035515C">
              <w:t xml:space="preserve"> National Park, Co. Donegal</w:t>
            </w:r>
            <w:r w:rsidRPr="000E5DB7">
              <w:t xml:space="preserve">; the Contractor’s Contact is </w:t>
            </w:r>
            <w:sdt>
              <w:sdtPr>
                <w:rPr>
                  <w:highlight w:val="lightGray"/>
                </w:rPr>
                <w:id w:val="2082631"/>
              </w:sdtPr>
              <w:sdtEndPr/>
              <w:sdtContent>
                <w:r w:rsidRPr="00C93669">
                  <w:rPr>
                    <w:highlight w:val="lightGray"/>
                  </w:rPr>
                  <w:t>[]</w:t>
                </w:r>
              </w:sdtContent>
            </w:sdt>
            <w:r w:rsidRPr="000E5DB7">
              <w:t xml:space="preserve"> of </w:t>
            </w:r>
            <w:r w:rsidR="0035515C">
              <w:fldChar w:fldCharType="begin">
                <w:ffData>
                  <w:name w:val=""/>
                  <w:enabled/>
                  <w:calcOnExit w:val="0"/>
                  <w:textInput>
                    <w:default w:val="[Cairde na hEaragaile]"/>
                  </w:textInput>
                </w:ffData>
              </w:fldChar>
            </w:r>
            <w:r w:rsidR="0035515C">
              <w:instrText xml:space="preserve"> FORMTEXT </w:instrText>
            </w:r>
            <w:r w:rsidR="0035515C">
              <w:fldChar w:fldCharType="separate"/>
            </w:r>
            <w:r w:rsidR="0035515C">
              <w:rPr>
                <w:noProof/>
              </w:rPr>
              <w:t>[]</w:t>
            </w:r>
            <w:r w:rsidR="0035515C">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53779A6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35515C">
              <w:rPr>
                <w:szCs w:val="22"/>
              </w:rPr>
              <w:fldChar w:fldCharType="begin">
                <w:ffData>
                  <w:name w:val="Text142"/>
                  <w:enabled/>
                  <w:calcOnExit w:val="0"/>
                  <w:textInput>
                    <w:default w:val="[02 December 2030]"/>
                  </w:textInput>
                </w:ffData>
              </w:fldChar>
            </w:r>
            <w:bookmarkStart w:id="8" w:name="Text142"/>
            <w:r w:rsidR="0035515C">
              <w:rPr>
                <w:szCs w:val="22"/>
              </w:rPr>
              <w:instrText xml:space="preserve"> FORMTEXT </w:instrText>
            </w:r>
            <w:r w:rsidR="0035515C">
              <w:rPr>
                <w:szCs w:val="22"/>
              </w:rPr>
            </w:r>
            <w:r w:rsidR="0035515C">
              <w:rPr>
                <w:szCs w:val="22"/>
              </w:rPr>
              <w:fldChar w:fldCharType="separate"/>
            </w:r>
            <w:r w:rsidR="0035515C">
              <w:rPr>
                <w:noProof/>
                <w:szCs w:val="22"/>
              </w:rPr>
              <w:t>[]</w:t>
            </w:r>
            <w:r w:rsidR="0035515C">
              <w:rPr>
                <w:szCs w:val="22"/>
              </w:rPr>
              <w:fldChar w:fldCharType="end"/>
            </w:r>
            <w:bookmarkEnd w:id="8"/>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11491243" w:rsidR="009340FB" w:rsidRPr="00830A49" w:rsidRDefault="00C93669" w:rsidP="0035515C">
            <w:pPr>
              <w:jc w:val="both"/>
              <w:rPr>
                <w:szCs w:val="22"/>
              </w:rPr>
            </w:pPr>
            <w:r w:rsidRPr="00216A9C">
              <w:rPr>
                <w:noProof/>
                <w:szCs w:val="22"/>
              </w:rPr>
              <w:t xml:space="preserve">The Client reserves the right to extend the Term for a period or periods of up to </w:t>
            </w:r>
            <w:r w:rsidR="0035515C">
              <w:rPr>
                <w:noProof/>
                <w:szCs w:val="22"/>
              </w:rPr>
              <w:fldChar w:fldCharType="begin">
                <w:ffData>
                  <w:name w:val="Text143"/>
                  <w:enabled/>
                  <w:calcOnExit w:val="0"/>
                  <w:textInput>
                    <w:default w:val="[Insert Number]"/>
                  </w:textInput>
                </w:ffData>
              </w:fldChar>
            </w:r>
            <w:bookmarkStart w:id="9" w:name="Text143"/>
            <w:r w:rsidR="0035515C">
              <w:rPr>
                <w:noProof/>
                <w:szCs w:val="22"/>
              </w:rPr>
              <w:instrText xml:space="preserve"> FORMTEXT </w:instrText>
            </w:r>
            <w:r w:rsidR="0035515C">
              <w:rPr>
                <w:noProof/>
                <w:szCs w:val="22"/>
              </w:rPr>
            </w:r>
            <w:r w:rsidR="0035515C">
              <w:rPr>
                <w:noProof/>
                <w:szCs w:val="22"/>
              </w:rPr>
              <w:fldChar w:fldCharType="separate"/>
            </w:r>
            <w:r w:rsidR="0035515C">
              <w:rPr>
                <w:noProof/>
                <w:szCs w:val="22"/>
              </w:rPr>
              <w:t>[Insert Number]</w:t>
            </w:r>
            <w:r w:rsidR="0035515C">
              <w:rPr>
                <w:noProof/>
                <w:szCs w:val="22"/>
              </w:rPr>
              <w:fldChar w:fldCharType="end"/>
            </w:r>
            <w:bookmarkEnd w:id="9"/>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proofErr w:type="gramStart"/>
            <w:r>
              <w:rPr>
                <w:szCs w:val="22"/>
              </w:rPr>
              <w:t>In the event that</w:t>
            </w:r>
            <w:proofErr w:type="gramEnd"/>
            <w:r>
              <w:rPr>
                <w:szCs w:val="22"/>
              </w:rPr>
              <w:t xml:space="preserve">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w:t>
            </w:r>
            <w:proofErr w:type="gramStart"/>
            <w:r w:rsidRPr="000E5DB7">
              <w:t>Agreement</w:t>
            </w:r>
            <w:proofErr w:type="gramEnd"/>
            <w:r w:rsidRPr="000E5DB7">
              <w:t xml:space="preserve">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w:t>
            </w:r>
            <w:proofErr w:type="gramStart"/>
            <w:r>
              <w:t>B(</w:t>
            </w:r>
            <w:proofErr w:type="gramEnd"/>
            <w:r>
              <w:t>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w:t>
            </w:r>
            <w:proofErr w:type="gramStart"/>
            <w:r>
              <w:rPr>
                <w:szCs w:val="22"/>
              </w:rPr>
              <w:t>Subcontractor</w:t>
            </w:r>
            <w:proofErr w:type="gramEnd"/>
            <w:r>
              <w:rPr>
                <w:szCs w:val="22"/>
              </w:rPr>
              <w:t xml:space="preserve">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w:t>
            </w:r>
            <w:proofErr w:type="gramStart"/>
            <w:r w:rsidR="001F7FC2">
              <w:rPr>
                <w:szCs w:val="22"/>
              </w:rPr>
              <w:t>as a result of</w:t>
            </w:r>
            <w:proofErr w:type="gramEnd"/>
            <w:r w:rsidR="001F7FC2">
              <w:rPr>
                <w:szCs w:val="22"/>
              </w:rPr>
              <w:t xml:space="preserve">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w:t>
            </w:r>
            <w:proofErr w:type="spellStart"/>
            <w:r w:rsidRPr="00A035CA">
              <w:rPr>
                <w:szCs w:val="22"/>
              </w:rPr>
              <w:t>i</w:t>
            </w:r>
            <w:proofErr w:type="spellEnd"/>
            <w:r w:rsidRPr="00A035CA">
              <w:rPr>
                <w:szCs w:val="22"/>
              </w:rPr>
              <w:t>) or (ii) above;</w:t>
            </w:r>
          </w:p>
          <w:p w14:paraId="66FCD8CC" w14:textId="14441A67" w:rsidR="008F637D" w:rsidRPr="008F637D" w:rsidRDefault="008F637D" w:rsidP="0003041E">
            <w:pPr>
              <w:pStyle w:val="ListParagraph"/>
              <w:numPr>
                <w:ilvl w:val="0"/>
                <w:numId w:val="18"/>
              </w:numPr>
              <w:jc w:val="both"/>
              <w:rPr>
                <w:szCs w:val="22"/>
              </w:rPr>
            </w:pPr>
            <w:r>
              <w:t xml:space="preserve">to pay a proportionate charge, in the event of non-observance of the obligations referred to </w:t>
            </w:r>
            <w:proofErr w:type="spellStart"/>
            <w:r>
              <w:t>at</w:t>
            </w:r>
            <w:proofErr w:type="spellEnd"/>
            <w:r>
              <w:t xml:space="preserve"> point (</w:t>
            </w:r>
            <w:proofErr w:type="spellStart"/>
            <w:r>
              <w:t>i</w:t>
            </w:r>
            <w:proofErr w:type="spellEnd"/>
            <w:r>
              <w:t>)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 xml:space="preserve">Invoices being submitted to the Client’s Contact (as set out in this Agreement or such other alternative contact as may be agreed between the Parties). All and any queries relating to the invoice and/or the Services for any billing period (including </w:t>
            </w:r>
            <w:proofErr w:type="gramStart"/>
            <w:r w:rsidRPr="000E5DB7">
              <w:t>whether or not</w:t>
            </w:r>
            <w:proofErr w:type="gramEnd"/>
            <w:r w:rsidRPr="000E5DB7">
              <w:t xml:space="preserve"> Services have been accepted, rejected, satisfactorily re-performed or as the case may be) must be raised by the Client’s Contact within 14 calendar days of receipt of invoice. In circumstances where no queries are raised within the said </w:t>
            </w:r>
            <w:proofErr w:type="gramStart"/>
            <w:r w:rsidRPr="000E5DB7">
              <w:t>14 day</w:t>
            </w:r>
            <w:proofErr w:type="gramEnd"/>
            <w:r w:rsidRPr="000E5DB7">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 xml:space="preserve">The Charges shall include </w:t>
            </w:r>
            <w:proofErr w:type="gramStart"/>
            <w:r w:rsidRPr="000E5DB7">
              <w:t>any and all</w:t>
            </w:r>
            <w:proofErr w:type="gramEnd"/>
            <w:r w:rsidRPr="000E5DB7">
              <w:t xml:space="preserve">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0E5DB7">
              <w:t>Any and all</w:t>
            </w:r>
            <w:proofErr w:type="gramEnd"/>
            <w:r w:rsidRPr="000E5DB7">
              <w:t xml:space="preserve">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 xml:space="preserve">it has the authority and right under law to </w:t>
            </w:r>
            <w:proofErr w:type="gramStart"/>
            <w:r w:rsidRPr="000E5DB7">
              <w:t>enter into</w:t>
            </w:r>
            <w:proofErr w:type="gramEnd"/>
            <w:r w:rsidRPr="000E5DB7">
              <w:t>,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 xml:space="preserve">it is entering into this Agreement with a full understanding of its material terms and risks and </w:t>
            </w:r>
            <w:proofErr w:type="gramStart"/>
            <w:r w:rsidRPr="000E5DB7">
              <w:t>is capable of assuming</w:t>
            </w:r>
            <w:proofErr w:type="gramEnd"/>
            <w:r w:rsidRPr="000E5DB7">
              <w:t xml:space="preserve">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 xml:space="preserve">it is entering into this Agreement with a full understanding of its obligations </w:t>
            </w:r>
            <w:proofErr w:type="gramStart"/>
            <w:r w:rsidRPr="000E5DB7">
              <w:t>with regard to</w:t>
            </w:r>
            <w:proofErr w:type="gramEnd"/>
            <w:r w:rsidRPr="000E5DB7">
              <w:t xml:space="preserve"> taxation, employment, social and environmental protection and </w:t>
            </w:r>
            <w:proofErr w:type="gramStart"/>
            <w:r w:rsidRPr="000E5DB7">
              <w:t>is capable of assuming and fulfilling</w:t>
            </w:r>
            <w:proofErr w:type="gramEnd"/>
            <w:r w:rsidRPr="000E5DB7">
              <w:t xml:space="preserve">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0"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0"/>
          </w:p>
          <w:p w14:paraId="7F12D406" w14:textId="77777777" w:rsidR="009A0BAB" w:rsidRPr="009A0BAB" w:rsidRDefault="009A0BAB" w:rsidP="009A0BAB">
            <w:r w:rsidRPr="00DE06E5">
              <w:t xml:space="preserve">it has inspected the Client’s premises, lands and facilities before submitting its Submission and has made appropriate enquiries </w:t>
            </w:r>
            <w:proofErr w:type="gramStart"/>
            <w:r w:rsidRPr="00DE06E5">
              <w:t>so as to</w:t>
            </w:r>
            <w:proofErr w:type="gramEnd"/>
            <w:r w:rsidRPr="00DE06E5">
              <w:t xml:space="preserve">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 xml:space="preserve">inspection. The Contractor shall carry out all directions of the Client </w:t>
            </w:r>
            <w:proofErr w:type="gramStart"/>
            <w:r w:rsidRPr="000E5DB7">
              <w:t>with regard to</w:t>
            </w:r>
            <w:proofErr w:type="gramEnd"/>
            <w:r w:rsidRPr="000E5DB7">
              <w:t xml:space="preserve">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 xml:space="preserve">The Contractor undertakes to notify the Client forthwith of any material change to the status of the Contractor </w:t>
            </w:r>
            <w:proofErr w:type="gramStart"/>
            <w:r w:rsidRPr="000E5DB7">
              <w:t>with regard to</w:t>
            </w:r>
            <w:proofErr w:type="gramEnd"/>
            <w:r w:rsidRPr="000E5DB7">
              <w:t xml:space="preserve">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E50707"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 xml:space="preserve">Prior to </w:t>
                </w:r>
                <w:proofErr w:type="gramStart"/>
                <w:r w:rsidR="001F7FC2" w:rsidRPr="001F7FC2">
                  <w:rPr>
                    <w:b/>
                    <w:i/>
                    <w:highlight w:val="lightGray"/>
                  </w:rPr>
                  <w:t>publication</w:t>
                </w:r>
                <w:proofErr w:type="gramEnd"/>
                <w:r w:rsidR="001F7FC2" w:rsidRPr="001F7FC2">
                  <w:rPr>
                    <w:b/>
                    <w:i/>
                    <w:highlight w:val="lightGray"/>
                  </w:rPr>
                  <w:t xml:space="preserve">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11"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1"/>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12" w:name="Text145"/>
            <w:r>
              <w:instrText xml:space="preserve"> FORMTEXT </w:instrText>
            </w:r>
            <w:r>
              <w:fldChar w:fldCharType="separate"/>
            </w:r>
            <w:r>
              <w:rPr>
                <w:noProof/>
              </w:rPr>
              <w:t>[number]</w:t>
            </w:r>
            <w:r>
              <w:fldChar w:fldCharType="end"/>
            </w:r>
            <w:bookmarkEnd w:id="12"/>
            <w:r w:rsidR="00394603" w:rsidRPr="000E5DB7">
              <w:t xml:space="preserve"> per cent of the Charges. In such event the Client shall identify the </w:t>
            </w:r>
            <w:proofErr w:type="gramStart"/>
            <w:r w:rsidR="00394603" w:rsidRPr="000E5DB7">
              <w:lastRenderedPageBreak/>
              <w:t>particular Services</w:t>
            </w:r>
            <w:proofErr w:type="gramEnd"/>
            <w:r w:rsidR="00394603" w:rsidRPr="000E5DB7">
              <w:t xml:space="preserve">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13" w:name="Text43"/>
            <w:r w:rsidR="001F7FC2">
              <w:instrText xml:space="preserve">FORMTEXT </w:instrText>
            </w:r>
            <w:r w:rsidR="001F7FC2">
              <w:fldChar w:fldCharType="separate"/>
            </w:r>
            <w:r w:rsidR="001F7FC2">
              <w:rPr>
                <w:noProof/>
              </w:rPr>
              <w:t>[insert amount]</w:t>
            </w:r>
            <w:r w:rsidR="001F7FC2">
              <w:fldChar w:fldCharType="end"/>
            </w:r>
            <w:bookmarkEnd w:id="13"/>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 xml:space="preserve">Nothing in this Agreement shall prohibit or be deemed to prohibit the Contractor from providing services </w:t>
            </w:r>
            <w:proofErr w:type="gramStart"/>
            <w:r w:rsidRPr="000E5DB7">
              <w:t>similar to</w:t>
            </w:r>
            <w:proofErr w:type="gramEnd"/>
            <w:r w:rsidRPr="000E5DB7">
              <w:t xml:space="preserv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w:t>
            </w:r>
            <w:proofErr w:type="spellStart"/>
            <w:r w:rsidRPr="000E5DB7">
              <w:rPr>
                <w:szCs w:val="22"/>
              </w:rPr>
              <w:t>i</w:t>
            </w:r>
            <w:proofErr w:type="spellEnd"/>
            <w:r w:rsidRPr="000E5DB7">
              <w:rPr>
                <w:szCs w:val="22"/>
              </w:rPr>
              <w:t>)</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w:t>
            </w:r>
            <w:proofErr w:type="spellStart"/>
            <w:r w:rsidRPr="000E5DB7">
              <w:rPr>
                <w:szCs w:val="22"/>
              </w:rPr>
              <w:t>i</w:t>
            </w:r>
            <w:proofErr w:type="spellEnd"/>
            <w:r w:rsidRPr="000E5DB7">
              <w:rPr>
                <w:szCs w:val="22"/>
              </w:rPr>
              <w:t>),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830A49">
              <w:rPr>
                <w:szCs w:val="22"/>
              </w:rPr>
              <w:t>to:-</w:t>
            </w:r>
            <w:proofErr w:type="gramEnd"/>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 xml:space="preserve">The Contractor undertakes to comply with all reasonable directions of the Client </w:t>
            </w:r>
            <w:proofErr w:type="gramStart"/>
            <w:r w:rsidRPr="000E5DB7">
              <w:t>with regard to</w:t>
            </w:r>
            <w:proofErr w:type="gramEnd"/>
            <w:r w:rsidRPr="000E5DB7">
              <w:t xml:space="preserve">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w:t>
            </w:r>
            <w:proofErr w:type="gramStart"/>
            <w:r w:rsidRPr="000E5DB7">
              <w:t>Accordingly</w:t>
            </w:r>
            <w:proofErr w:type="gramEnd"/>
            <w:r w:rsidRPr="000E5DB7">
              <w:t xml:space="preserve">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w:t>
            </w:r>
            <w:proofErr w:type="gramStart"/>
            <w:r w:rsidRPr="000E5DB7">
              <w:t>sensitivity, and</w:t>
            </w:r>
            <w:proofErr w:type="gramEnd"/>
            <w:r w:rsidRPr="000E5DB7">
              <w:t xml:space="preserve"> shall state the reasons for this sensitivity. The Client will consult the Contractor about this confidential or commercially sensitive information before </w:t>
            </w:r>
            <w:proofErr w:type="gramStart"/>
            <w:r w:rsidRPr="000E5DB7">
              <w:t>making a decision</w:t>
            </w:r>
            <w:proofErr w:type="gramEnd"/>
            <w:r w:rsidRPr="000E5DB7">
              <w:t xml:space="preserve"> on any request received</w:t>
            </w:r>
            <w:r>
              <w:t xml:space="preserve"> </w:t>
            </w:r>
            <w:r w:rsidRPr="006C766A">
              <w:rPr>
                <w:szCs w:val="22"/>
              </w:rPr>
              <w:t>under the above legislation</w:t>
            </w:r>
            <w:r w:rsidRPr="000E5DB7">
              <w:t xml:space="preserve">. </w:t>
            </w:r>
            <w:r w:rsidR="001F7FC2" w:rsidRPr="001F7FC2">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1F7FC2" w:rsidRPr="001F7FC2">
              <w:rPr>
                <w:szCs w:val="22"/>
              </w:rPr>
              <w:t>as a result of</w:t>
            </w:r>
            <w:proofErr w:type="gramEnd"/>
            <w:r w:rsidR="001F7FC2" w:rsidRPr="001F7FC2">
              <w:rPr>
                <w:szCs w:val="22"/>
              </w:rPr>
              <w:t xml:space="preserve">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14" w:name="Text146"/>
            <w:r w:rsidR="00B625AA">
              <w:instrText xml:space="preserve"> FORMTEXT </w:instrText>
            </w:r>
            <w:r w:rsidR="00B625AA">
              <w:fldChar w:fldCharType="separate"/>
            </w:r>
            <w:r w:rsidR="00B625AA">
              <w:rPr>
                <w:noProof/>
              </w:rPr>
              <w:t>[insert number]</w:t>
            </w:r>
            <w:r w:rsidR="00B625AA">
              <w:fldChar w:fldCharType="end"/>
            </w:r>
            <w:bookmarkEnd w:id="14"/>
            <w:r>
              <w:t xml:space="preserve">calendar </w:t>
            </w:r>
            <w:r w:rsidRPr="000E5DB7">
              <w:t xml:space="preserve">days either Party may terminate at 14 </w:t>
            </w:r>
            <w:proofErr w:type="spellStart"/>
            <w:r w:rsidRPr="000E5DB7">
              <w:t>days notice</w:t>
            </w:r>
            <w:proofErr w:type="spellEnd"/>
            <w:r w:rsidRPr="000E5DB7">
              <w:t>.</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 xml:space="preserve">payments are properly due and payable for obligations </w:t>
            </w:r>
            <w:proofErr w:type="gramStart"/>
            <w:r w:rsidRPr="000E5DB7">
              <w:t>actually fulfilled</w:t>
            </w:r>
            <w:proofErr w:type="gramEnd"/>
            <w:r w:rsidRPr="000E5DB7">
              <w:t xml:space="preserve">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3DE8611" w:rsidR="003C0FB1" w:rsidRDefault="003C0FB1" w:rsidP="00CE0759">
            <w:pPr>
              <w:spacing w:after="200"/>
              <w:jc w:val="both"/>
            </w:pPr>
            <w:r>
              <w:rPr>
                <w:lang w:val="en-US"/>
              </w:rPr>
              <w:t>T</w:t>
            </w:r>
            <w:r w:rsidRPr="000E5DB7">
              <w:t xml:space="preserve">his Agreement may be terminated by the Client, without liability for compensation or damages, by serving </w:t>
            </w:r>
            <w:proofErr w:type="spellStart"/>
            <w:r w:rsidR="00CE0759" w:rsidRPr="00CE0759">
              <w:rPr>
                <w:color w:val="FF0000"/>
              </w:rPr>
              <w:t>xxxxxxxx</w:t>
            </w:r>
            <w:proofErr w:type="spellEnd"/>
            <w:r w:rsidRPr="00CE0759">
              <w:rPr>
                <w:color w:val="FF0000"/>
              </w:rPr>
              <w:t xml:space="preserve"> </w:t>
            </w:r>
            <w:r w:rsidRPr="000E5DB7">
              <w:t>written notice to the Contractor.</w:t>
            </w:r>
            <w:r>
              <w:t xml:space="preserve"> </w:t>
            </w:r>
            <w:r>
              <w:rPr>
                <w:lang w:val="en-US"/>
              </w:rPr>
              <w:t>T</w:t>
            </w:r>
            <w:r w:rsidRPr="000E5DB7">
              <w:t xml:space="preserve">his Agreement may be terminated by the Contractor, without liability for compensation or damages, by serving </w:t>
            </w:r>
            <w:proofErr w:type="spellStart"/>
            <w:r w:rsidR="00CE0759" w:rsidRPr="00CE0759">
              <w:rPr>
                <w:color w:val="FF0000"/>
              </w:rPr>
              <w:t>xxxxxxxx</w:t>
            </w:r>
            <w:proofErr w:type="spellEnd"/>
            <w:r w:rsidR="00394603" w:rsidRPr="00CE0759">
              <w:rPr>
                <w:color w:val="FF0000"/>
              </w:rPr>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 xml:space="preserve">if the other Party becomes insolvent, becomes bankrupt, </w:t>
            </w:r>
            <w:proofErr w:type="gramStart"/>
            <w:r w:rsidRPr="00507FE4">
              <w:t>enters into</w:t>
            </w:r>
            <w:proofErr w:type="gramEnd"/>
            <w:r w:rsidRPr="00507FE4">
              <w:t xml:space="preserve"> examinership, is wound up, commences winding up, has a receiving order made against it, makes any arrangement with its creditors generally or takes or suffers any similar action </w:t>
            </w:r>
            <w:proofErr w:type="gramStart"/>
            <w:r w:rsidRPr="00507FE4">
              <w:t>as a result of</w:t>
            </w:r>
            <w:proofErr w:type="gramEnd"/>
            <w:r w:rsidRPr="00507FE4">
              <w:t xml:space="preserve">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0E5DB7">
              <w:t>Client</w:t>
            </w:r>
            <w:proofErr w:type="gramEnd"/>
            <w:r w:rsidRPr="000E5DB7">
              <w:t xml:space="preserve">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6B243CB1" w:rsidR="003C0FB1" w:rsidRDefault="003C0FB1" w:rsidP="005424A7">
            <w:pPr>
              <w:spacing w:after="200"/>
              <w:jc w:val="both"/>
            </w:pPr>
            <w:r w:rsidRPr="000E5DB7">
              <w:t xml:space="preserve">The Dispute shall be referred as soon as practicable to within the Contractor and to </w:t>
            </w:r>
            <w:r w:rsidR="005424A7">
              <w:rPr>
                <w:szCs w:val="22"/>
              </w:rPr>
              <w:fldChar w:fldCharType="begin">
                <w:ffData>
                  <w:name w:val=""/>
                  <w:enabled/>
                  <w:calcOnExit w:val="0"/>
                  <w:textInput>
                    <w:default w:val="[Emmett Johnston]"/>
                  </w:textInput>
                </w:ffData>
              </w:fldChar>
            </w:r>
            <w:r w:rsidR="005424A7">
              <w:rPr>
                <w:szCs w:val="22"/>
              </w:rPr>
              <w:instrText xml:space="preserve"> FORMTEXT </w:instrText>
            </w:r>
            <w:r w:rsidR="005424A7">
              <w:rPr>
                <w:szCs w:val="22"/>
              </w:rPr>
            </w:r>
            <w:r w:rsidR="005424A7">
              <w:rPr>
                <w:szCs w:val="22"/>
              </w:rPr>
              <w:fldChar w:fldCharType="separate"/>
            </w:r>
            <w:r w:rsidR="005424A7">
              <w:rPr>
                <w:noProof/>
                <w:szCs w:val="22"/>
              </w:rPr>
              <w:t>[Emmett Johnston]</w:t>
            </w:r>
            <w:r w:rsidR="005424A7">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 xml:space="preserve">For the avoidance of doubt, the obligations of the Parties under this Agreement shall not </w:t>
            </w:r>
            <w:proofErr w:type="gramStart"/>
            <w:r w:rsidRPr="000E5DB7">
              <w:t>cease, or</w:t>
            </w:r>
            <w:proofErr w:type="gramEnd"/>
            <w:r w:rsidRPr="000E5DB7">
              <w:t xml:space="preserve"> be suspended or delayed by the reference of a dispute to mediation. The Contractor shall </w:t>
            </w:r>
            <w:proofErr w:type="gramStart"/>
            <w:r w:rsidRPr="000E5DB7">
              <w:t>comply fully with the requirements of the Agreement at all times</w:t>
            </w:r>
            <w:proofErr w:type="gramEnd"/>
            <w:r w:rsidRPr="000E5DB7">
              <w:t>.</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 xml:space="preserve">This Agreement shall be executed in </w:t>
            </w:r>
            <w:proofErr w:type="gramStart"/>
            <w:r w:rsidRPr="000E5DB7">
              <w:t>duplicate</w:t>
            </w:r>
            <w:proofErr w:type="gramEnd"/>
            <w:r w:rsidRPr="000E5DB7">
              <w:t xml:space="preserv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 xml:space="preserve">This Agreement constitutes the entire agreement and understanding of the Parties, and </w:t>
      </w:r>
      <w:proofErr w:type="gramStart"/>
      <w:r w:rsidRPr="000E5DB7">
        <w:t>any and all</w:t>
      </w:r>
      <w:proofErr w:type="gramEnd"/>
      <w:r w:rsidRPr="000E5DB7">
        <w:t xml:space="preserve"> other previous agreements, arrangements and understandings (whether written or oral) between the Parties </w:t>
      </w:r>
      <w:proofErr w:type="gramStart"/>
      <w:r w:rsidRPr="000E5DB7">
        <w:t>with regard to</w:t>
      </w:r>
      <w:proofErr w:type="gramEnd"/>
      <w:r w:rsidRPr="000E5DB7">
        <w:t xml:space="preserve">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w:t>
      </w:r>
      <w:proofErr w:type="gramStart"/>
      <w:r w:rsidRPr="000E5DB7">
        <w:t>severed</w:t>
      </w:r>
      <w:proofErr w:type="gramEnd"/>
      <w:r w:rsidRPr="000E5DB7">
        <w:t xml:space="preserve">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w:t>
            </w:r>
            <w:proofErr w:type="gramStart"/>
            <w:r w:rsidRPr="000E5DB7">
              <w:t>conflicts of interest check</w:t>
            </w:r>
            <w:proofErr w:type="gramEnd"/>
            <w:r w:rsidRPr="000E5DB7">
              <w:t xml:space="preserve"> and is satisfied that </w:t>
            </w:r>
            <w:r>
              <w:t xml:space="preserve">neither </w:t>
            </w:r>
            <w:r w:rsidRPr="000E5DB7">
              <w:t xml:space="preserve">it </w:t>
            </w:r>
            <w:r w:rsidRPr="006B0637">
              <w:t xml:space="preserve">nor any Subcontractor </w:t>
            </w:r>
            <w:r>
              <w:t>n</w:t>
            </w:r>
            <w:r w:rsidRPr="006B0637">
              <w:t xml:space="preserve">or agent as the case may </w:t>
            </w:r>
            <w:proofErr w:type="gramStart"/>
            <w:r w:rsidRPr="006B0637">
              <w:t>be</w:t>
            </w:r>
            <w:r>
              <w:t xml:space="preserve"> </w:t>
            </w:r>
            <w:r w:rsidRPr="000E5DB7">
              <w:t>has</w:t>
            </w:r>
            <w:proofErr w:type="gramEnd"/>
            <w:r w:rsidRPr="000E5DB7">
              <w:t xml:space="preserve">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proofErr w:type="spellStart"/>
                  <w:r w:rsidRPr="000E5DB7">
                    <w:t>i</w:t>
                  </w:r>
                  <w:proofErr w:type="spellEnd"/>
                  <w:r w:rsidRPr="000E5DB7">
                    <w:t xml:space="preserve">. </w:t>
                  </w:r>
                </w:p>
              </w:tc>
              <w:tc>
                <w:tcPr>
                  <w:tcW w:w="8640" w:type="dxa"/>
                </w:tcPr>
                <w:p w14:paraId="567B7CA9" w14:textId="77777777" w:rsidR="003C0FB1" w:rsidRDefault="003C0FB1" w:rsidP="00E42FF2">
                  <w:pPr>
                    <w:ind w:right="971"/>
                    <w:jc w:val="both"/>
                  </w:pPr>
                  <w:r w:rsidRPr="000E5DB7">
                    <w:t xml:space="preserve">remove from the Client’s premises </w:t>
                  </w:r>
                  <w:proofErr w:type="spellStart"/>
                  <w:r w:rsidRPr="000E5DB7">
                    <w:t>any</w:t>
                  </w:r>
                  <w:proofErr w:type="spellEnd"/>
                  <w:r w:rsidRPr="000E5DB7">
                    <w:t xml:space="preserve">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proofErr w:type="gramStart"/>
      <w:r w:rsidRPr="000E5DB7">
        <w:t>Non Solicitation</w:t>
      </w:r>
      <w:proofErr w:type="gramEnd"/>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proofErr w:type="gramStart"/>
            <w:r w:rsidRPr="000E5DB7">
              <w:t>In the event that</w:t>
            </w:r>
            <w:proofErr w:type="gramEnd"/>
            <w:r w:rsidRPr="000E5DB7">
              <w:t xml:space="preserve"> either Party rejects the Impact Assessment, the change(s) shall not take </w:t>
            </w:r>
            <w:proofErr w:type="gramStart"/>
            <w:r w:rsidRPr="000E5DB7">
              <w:t>place</w:t>
            </w:r>
            <w:proofErr w:type="gramEnd"/>
            <w:r w:rsidRPr="000E5DB7">
              <w:t xml:space="preserv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 xml:space="preserve">The Contractor and the Client will agree a reasonable charge in advance for investigating each proposed variation and preparing each estimate, </w:t>
            </w:r>
            <w:proofErr w:type="gramStart"/>
            <w:r w:rsidRPr="000E5DB7">
              <w:t>whether or not</w:t>
            </w:r>
            <w:proofErr w:type="gramEnd"/>
            <w:r w:rsidRPr="000E5DB7">
              <w:t xml:space="preserve"> the variation is implemented. If the Client’s request for any variation is subsequently withdrawn but results in a delay in the performance of the </w:t>
            </w:r>
            <w:proofErr w:type="gramStart"/>
            <w:r w:rsidRPr="000E5DB7">
              <w:t>Services</w:t>
            </w:r>
            <w:proofErr w:type="gramEnd"/>
            <w:r w:rsidRPr="000E5DB7">
              <w:t xml:space="preserve">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Parties acknowledge that for the purposes of the Data Protection Laws, the Client is the Data </w:t>
          </w:r>
          <w:proofErr w:type="gramStart"/>
          <w:r w:rsidRPr="006A7016">
            <w:rPr>
              <w:rFonts w:asciiTheme="minorHAnsi" w:eastAsiaTheme="minorHAnsi" w:hAnsiTheme="minorHAnsi" w:cstheme="minorBidi"/>
              <w:szCs w:val="22"/>
              <w:lang w:val="en-IE"/>
            </w:rPr>
            <w:t>Controller</w:t>
          </w:r>
          <w:proofErr w:type="gramEnd"/>
          <w:r w:rsidRPr="006A7016">
            <w:rPr>
              <w:rFonts w:asciiTheme="minorHAnsi" w:eastAsiaTheme="minorHAnsi" w:hAnsiTheme="minorHAnsi" w:cstheme="minorBidi"/>
              <w:szCs w:val="22"/>
              <w:lang w:val="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Without prejudice to the generality of clause 25B, the Contractor shall, in relation to any Personal Data processed in connection with the performance by the Contractor of its obligations under this </w:t>
          </w:r>
          <w:proofErr w:type="gramStart"/>
          <w:r w:rsidRPr="006A7016">
            <w:rPr>
              <w:rFonts w:asciiTheme="minorHAnsi" w:eastAsiaTheme="minorHAnsi" w:hAnsiTheme="minorHAnsi" w:cstheme="minorBidi"/>
              <w:szCs w:val="22"/>
              <w:lang w:val="en-IE"/>
            </w:rPr>
            <w:t>Agreement:-</w:t>
          </w:r>
          <w:proofErr w:type="gramEnd"/>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w:t>
          </w:r>
          <w:proofErr w:type="gramStart"/>
          <w:r w:rsidRPr="006A7016">
            <w:t>place  in</w:t>
          </w:r>
          <w:proofErr w:type="gramEnd"/>
          <w:r w:rsidRPr="006A7016">
            <w:t xml:space="preserve"> relation to the transfer, to ensure that Personal Data is adequately protected in accordance with Chapter V of Regulation 2016/679 </w:t>
          </w:r>
          <w:proofErr w:type="gramStart"/>
          <w:r w:rsidRPr="006A7016">
            <w:t>( General</w:t>
          </w:r>
          <w:proofErr w:type="gramEnd"/>
          <w:r w:rsidRPr="006A7016">
            <w:t xml:space="preserve">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shall fully comply </w:t>
          </w:r>
          <w:proofErr w:type="gramStart"/>
          <w:r w:rsidRPr="006A7016">
            <w:rPr>
              <w:rFonts w:asciiTheme="minorHAnsi" w:eastAsiaTheme="minorHAnsi" w:hAnsiTheme="minorHAnsi" w:cstheme="minorBidi"/>
              <w:szCs w:val="22"/>
              <w:lang w:val="en-IE"/>
            </w:rPr>
            <w:t>with, and</w:t>
          </w:r>
          <w:proofErr w:type="gramEnd"/>
          <w:r w:rsidRPr="006A7016">
            <w:rPr>
              <w:rFonts w:asciiTheme="minorHAnsi" w:eastAsiaTheme="minorHAnsi" w:hAnsiTheme="minorHAnsi" w:cstheme="minorBidi"/>
              <w:szCs w:val="22"/>
              <w:lang w:val="en-IE"/>
            </w:rPr>
            <w:t xml:space="preserve">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w:t>
          </w:r>
          <w:proofErr w:type="gramStart"/>
          <w:r w:rsidRPr="006A7016">
            <w:rPr>
              <w:rFonts w:asciiTheme="minorHAnsi" w:eastAsiaTheme="minorHAnsi" w:hAnsiTheme="minorHAnsi" w:cstheme="minorBidi"/>
              <w:szCs w:val="22"/>
              <w:lang w:val="en-IE"/>
            </w:rPr>
            <w:t>shall:-</w:t>
          </w:r>
          <w:proofErr w:type="gramEnd"/>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(2) ensure that a back-up copy of </w:t>
          </w:r>
          <w:proofErr w:type="gramStart"/>
          <w:r w:rsidRPr="006A7016">
            <w:rPr>
              <w:rFonts w:asciiTheme="minorHAnsi" w:eastAsiaTheme="minorHAnsi" w:hAnsiTheme="minorHAnsi" w:cstheme="minorBidi"/>
              <w:szCs w:val="22"/>
              <w:lang w:val="en-IE"/>
            </w:rPr>
            <w:t>any and all</w:t>
          </w:r>
          <w:proofErr w:type="gramEnd"/>
          <w:r w:rsidRPr="006A7016">
            <w:rPr>
              <w:rFonts w:asciiTheme="minorHAnsi" w:eastAsiaTheme="minorHAnsi" w:hAnsiTheme="minorHAnsi" w:cstheme="minorBidi"/>
              <w:szCs w:val="22"/>
              <w:lang w:val="en-IE"/>
            </w:rPr>
            <w:t xml:space="preserve">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 xml:space="preserve">(IF YOU ARE NOT CONSENTING TO A </w:t>
          </w:r>
          <w:proofErr w:type="gramStart"/>
          <w:r w:rsidRPr="0061100A">
            <w:rPr>
              <w:color w:val="FF0000"/>
            </w:rPr>
            <w:t>THIRD PARTY</w:t>
          </w:r>
          <w:proofErr w:type="gramEnd"/>
          <w:r w:rsidRPr="0061100A">
            <w:rPr>
              <w:color w:val="FF0000"/>
            </w:rPr>
            <w:t xml:space="preserve">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w:t>
          </w:r>
          <w:proofErr w:type="gramStart"/>
          <w:r w:rsidRPr="006A7016">
            <w:rPr>
              <w:rFonts w:asciiTheme="minorHAnsi" w:eastAsiaTheme="minorHAnsi" w:hAnsiTheme="minorHAnsi" w:cstheme="minorBidi"/>
              <w:szCs w:val="22"/>
              <w:lang w:val="en-IE"/>
            </w:rPr>
            <w:t>third party</w:t>
          </w:r>
          <w:proofErr w:type="gramEnd"/>
          <w:r w:rsidRPr="006A7016">
            <w:rPr>
              <w:rFonts w:asciiTheme="minorHAnsi" w:eastAsiaTheme="minorHAnsi" w:hAnsiTheme="minorHAnsi" w:cstheme="minorBidi"/>
              <w:szCs w:val="22"/>
              <w:lang w:val="en-IE"/>
            </w:rPr>
            <w:t xml:space="preserve">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 xml:space="preserve">(OR IF USING A </w:t>
          </w:r>
          <w:proofErr w:type="gramStart"/>
          <w:r w:rsidRPr="00FC4084">
            <w:rPr>
              <w:color w:val="FF0000"/>
            </w:rPr>
            <w:t>THIRD PARTY</w:t>
          </w:r>
          <w:proofErr w:type="gramEnd"/>
          <w:r w:rsidRPr="00FC4084">
            <w:rPr>
              <w:color w:val="FF0000"/>
            </w:rPr>
            <w:t xml:space="preserve">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proofErr w:type="gramStart"/>
          <w:r w:rsidRPr="006A7016">
            <w:rPr>
              <w:rFonts w:asciiTheme="minorHAnsi" w:eastAsiaTheme="minorHAnsi" w:hAnsiTheme="minorHAnsi" w:cstheme="minorBidi"/>
              <w:szCs w:val="22"/>
              <w:lang w:val="en-IE"/>
            </w:rPr>
            <w:t>D(</w:t>
          </w:r>
          <w:proofErr w:type="gramEnd"/>
          <w:r w:rsidRPr="006A7016">
            <w:rPr>
              <w:rFonts w:asciiTheme="minorHAnsi" w:eastAsiaTheme="minorHAnsi" w:hAnsiTheme="minorHAnsi" w:cstheme="minorBidi"/>
              <w:szCs w:val="22"/>
              <w:lang w:val="en-IE"/>
            </w:rPr>
            <w:t>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E50707"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Schedule B</w:t>
      </w:r>
      <w:proofErr w:type="gramStart"/>
      <w:r w:rsidRPr="009D26A8">
        <w:rPr>
          <w:rFonts w:ascii="Calibri" w:hAnsi="Calibri"/>
        </w:rPr>
        <w:t xml:space="preserve">: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w:t>
      </w:r>
      <w:proofErr w:type="gramEnd"/>
      <w:r w:rsidRPr="009D26A8">
        <w:rPr>
          <w:rFonts w:ascii="Calibri" w:hAnsi="Calibri"/>
        </w:rPr>
        <w:t xml:space="preserv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Schedule C</w:t>
      </w:r>
      <w:proofErr w:type="gramStart"/>
      <w:r w:rsidRPr="009D26A8">
        <w:rPr>
          <w:rFonts w:ascii="Calibri" w:hAnsi="Calibri"/>
        </w:rPr>
        <w:t xml:space="preserve">: </w:t>
      </w:r>
      <w:r>
        <w:rPr>
          <w:rFonts w:ascii="Calibri" w:hAnsi="Calibri"/>
        </w:rPr>
        <w:t xml:space="preserve"> </w:t>
      </w:r>
      <w:r w:rsidRPr="009D26A8">
        <w:rPr>
          <w:rFonts w:ascii="Calibri" w:hAnsi="Calibri"/>
        </w:rPr>
        <w:t>Charges</w:t>
      </w:r>
      <w:proofErr w:type="gramEnd"/>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36D7D2AC" w:rsidR="007712DD" w:rsidRPr="00514373" w:rsidRDefault="007712DD" w:rsidP="007712DD">
          <w:pPr>
            <w:spacing w:after="200"/>
            <w:rPr>
              <w:szCs w:val="22"/>
            </w:rPr>
          </w:pPr>
          <w:r w:rsidRPr="00BC328A">
            <w:rPr>
              <w:szCs w:val="22"/>
            </w:rPr>
            <w: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proofErr w:type="gramStart"/>
      <w:r w:rsidRPr="00AF585C">
        <w:rPr>
          <w:rFonts w:ascii="Calibri" w:hAnsi="Calibri"/>
          <w:bCs w:val="0"/>
        </w:rPr>
        <w:t xml:space="preserve">: </w:t>
      </w:r>
      <w:r>
        <w:rPr>
          <w:rFonts w:ascii="Calibri" w:hAnsi="Calibri"/>
          <w:bCs w:val="0"/>
        </w:rPr>
        <w:t xml:space="preserve"> </w:t>
      </w:r>
      <w:r w:rsidRPr="00AF585C">
        <w:rPr>
          <w:rFonts w:ascii="Calibri" w:hAnsi="Calibri"/>
        </w:rPr>
        <w:t>Service</w:t>
      </w:r>
      <w:proofErr w:type="gramEnd"/>
      <w:r w:rsidRPr="00AF585C">
        <w:rPr>
          <w:rFonts w:ascii="Calibri" w:hAnsi="Calibri"/>
        </w:rPr>
        <w:t xml:space="preserv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E50707"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proofErr w:type="gramStart"/>
      <w:r w:rsidRPr="000E5DB7">
        <w:rPr>
          <w:rFonts w:ascii="Calibri" w:hAnsi="Calibri"/>
        </w:rPr>
        <w:t xml:space="preserve">: </w:t>
      </w:r>
      <w:r w:rsidR="00DA6804">
        <w:rPr>
          <w:rFonts w:ascii="Calibri" w:hAnsi="Calibri"/>
        </w:rPr>
        <w:t xml:space="preserve"> </w:t>
      </w:r>
      <w:r w:rsidRPr="000E5DB7">
        <w:rPr>
          <w:rFonts w:ascii="Calibri" w:hAnsi="Calibri"/>
        </w:rPr>
        <w:t>Confidentiality</w:t>
      </w:r>
      <w:proofErr w:type="gramEnd"/>
      <w:r w:rsidRPr="000E5DB7">
        <w:rPr>
          <w:rFonts w:ascii="Calibri" w:hAnsi="Calibri"/>
        </w:rPr>
        <w:t xml:space="preserve">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B4578FC" w14:textId="7841C501" w:rsidR="005635BE" w:rsidRDefault="005635BE" w:rsidP="005635BE">
              <w:pPr>
                <w:rPr>
                  <w:szCs w:val="22"/>
                </w:rPr>
              </w:pPr>
              <w:r w:rsidRPr="00BE4EBF">
                <w:rPr>
                  <w:szCs w:val="22"/>
                </w:rPr>
                <w:t xml:space="preserve">THIS AGREEMENT is made on </w:t>
              </w:r>
              <w:proofErr w:type="gramStart"/>
              <w:r w:rsidRPr="00BE4EBF">
                <w:rPr>
                  <w:szCs w:val="22"/>
                </w:rPr>
                <w:t>the  day</w:t>
              </w:r>
              <w:proofErr w:type="gramEnd"/>
              <w:r w:rsidRPr="00BE4EBF">
                <w:rPr>
                  <w:szCs w:val="22"/>
                </w:rPr>
                <w:t xml:space="preserve"> of    BETWEEN:</w:t>
              </w:r>
              <w:r w:rsidR="005424A7">
                <w:rPr>
                  <w:szCs w:val="22"/>
                </w:rPr>
                <w:t xml:space="preserve"> Department of Housing, Local Government and Heritage</w:t>
              </w:r>
              <w:r w:rsidRPr="00BE4EBF">
                <w:rPr>
                  <w:szCs w:val="22"/>
                </w:rPr>
                <w:t xml:space="preserve">, (hereinafter “the Contracting Authority”) of the one part; </w:t>
              </w:r>
              <w:r w:rsidRPr="00BE4EBF">
                <w:rPr>
                  <w:szCs w:val="22"/>
                </w:rPr>
                <w:br/>
                <w:t>and</w:t>
              </w:r>
            </w:p>
            <w:p w14:paraId="533F22A7" w14:textId="3A28AC05" w:rsidR="005635BE" w:rsidRPr="00BE4EBF" w:rsidRDefault="005635BE" w:rsidP="005635BE">
              <w:pPr>
                <w:rPr>
                  <w:szCs w:val="22"/>
                </w:rPr>
              </w:pPr>
              <w:r w:rsidRPr="00BE4EBF">
                <w:rPr>
                  <w:szCs w:val="22"/>
                </w:rPr>
                <w:t>(hereinafter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547256EC" w:rsidR="005635BE" w:rsidRPr="00BE4EBF" w:rsidRDefault="00CE0759" w:rsidP="00757561">
                    <w:pPr>
                      <w:jc w:val="both"/>
                      <w:rPr>
                        <w:szCs w:val="22"/>
                      </w:rPr>
                    </w:pPr>
                    <w:r>
                      <w:rPr>
                        <w:szCs w:val="22"/>
                      </w:rPr>
                      <w:t xml:space="preserve">By Request for Tenders </w:t>
                    </w:r>
                    <w:proofErr w:type="gramStart"/>
                    <w:r>
                      <w:rPr>
                        <w:szCs w:val="22"/>
                      </w:rPr>
                      <w:t>da</w:t>
                    </w:r>
                    <w:r w:rsidR="005635BE" w:rsidRPr="00BE4EBF">
                      <w:rPr>
                        <w:szCs w:val="22"/>
                      </w:rPr>
                      <w:t xml:space="preserve">  entitled</w:t>
                    </w:r>
                    <w:proofErr w:type="gramEnd"/>
                    <w:r w:rsidR="005635BE" w:rsidRPr="00BE4EBF">
                      <w:rPr>
                        <w:szCs w:val="22"/>
                      </w:rPr>
                      <w:t xml:space="preserve">  (the “RFT”) the Contracting Authority invited tenders (“Tenders”) for the provision of the </w:t>
                    </w:r>
                    <w:r w:rsidR="005635BE" w:rsidRPr="00BE4EBF">
                      <w:rPr>
                        <w:szCs w:val="22"/>
                        <w:highlight w:val="lightGray"/>
                      </w:rPr>
                      <w:t>Goods/Services</w:t>
                    </w:r>
                    <w:r w:rsidR="005635BE" w:rsidRPr="00BE4EBF">
                      <w:rPr>
                        <w:szCs w:val="22"/>
                      </w:rPr>
                      <w:t xml:space="preserve"> described in Appendix 1 to the RFT (the </w:t>
                    </w:r>
                    <w:r w:rsidR="005635BE" w:rsidRPr="00BE4EBF">
                      <w:rPr>
                        <w:szCs w:val="22"/>
                        <w:highlight w:val="lightGray"/>
                      </w:rPr>
                      <w:t>“Goods” “Services</w:t>
                    </w:r>
                    <w:r w:rsidR="005635BE" w:rsidRPr="00BE4EBF">
                      <w:rPr>
                        <w:szCs w:val="22"/>
                      </w:rPr>
                      <w:t>”) (“the Competition”).  The Contractor submitted a response to the RFT dated the.</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proofErr w:type="gramStart"/>
                    <w:r w:rsidRPr="00BE4EBF">
                      <w:rPr>
                        <w:szCs w:val="22"/>
                      </w:rPr>
                      <w:t>any and all</w:t>
                    </w:r>
                    <w:proofErr w:type="gramEnd"/>
                    <w:r w:rsidRPr="00BE4EBF">
                      <w:rPr>
                        <w:szCs w:val="22"/>
                      </w:rPr>
                      <w:t xml:space="preserve">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BE4EBF">
                      <w:rPr>
                        <w:rFonts w:asciiTheme="minorHAnsi" w:eastAsiaTheme="minorHAnsi" w:hAnsiTheme="minorHAnsi" w:cstheme="minorBidi"/>
                        <w:szCs w:val="22"/>
                        <w:lang w:val="en-IE"/>
                      </w:rPr>
                      <w:lastRenderedPageBreak/>
                      <w:t>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 xml:space="preserve">not, without </w:t>
                    </w:r>
                    <w:proofErr w:type="gramStart"/>
                    <w:r w:rsidRPr="00BE4EBF">
                      <w:rPr>
                        <w:szCs w:val="22"/>
                      </w:rPr>
                      <w:t>the  prior</w:t>
                    </w:r>
                    <w:proofErr w:type="gramEnd"/>
                    <w:r w:rsidRPr="00BE4EBF">
                      <w:rPr>
                        <w:szCs w:val="22"/>
                      </w:rPr>
                      <w:t xml:space="preserve">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 xml:space="preserve">to those employees, agents, Subcontractors and other suppliers on a </w:t>
                    </w:r>
                    <w:proofErr w:type="gramStart"/>
                    <w:r w:rsidRPr="00BE4EBF">
                      <w:rPr>
                        <w:szCs w:val="22"/>
                      </w:rPr>
                      <w:t>need to know</w:t>
                    </w:r>
                    <w:proofErr w:type="gramEnd"/>
                    <w:r w:rsidRPr="00BE4EBF">
                      <w:rPr>
                        <w:szCs w:val="22"/>
                      </w:rPr>
                      <w:t xml:space="preserve">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 xml:space="preserve">to comply with all directions of the Contracting Authority </w:t>
                    </w:r>
                    <w:proofErr w:type="gramStart"/>
                    <w:r w:rsidRPr="00BE4EBF">
                      <w:rPr>
                        <w:szCs w:val="22"/>
                      </w:rPr>
                      <w:t>with regard to</w:t>
                    </w:r>
                    <w:proofErr w:type="gramEnd"/>
                    <w:r w:rsidRPr="00BE4EBF">
                      <w:rPr>
                        <w:szCs w:val="22"/>
                      </w:rPr>
                      <w:t xml:space="preserve">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w:t>
                    </w:r>
                    <w:r w:rsidRPr="00BE4EBF">
                      <w:rPr>
                        <w:szCs w:val="22"/>
                      </w:rPr>
                      <w:lastRenderedPageBreak/>
                      <w:t xml:space="preserve">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lastRenderedPageBreak/>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w:t>
                    </w:r>
                    <w:proofErr w:type="gramStart"/>
                    <w:r w:rsidRPr="00BE4EBF">
                      <w:rPr>
                        <w:szCs w:val="22"/>
                      </w:rPr>
                      <w:t>Controller</w:t>
                    </w:r>
                    <w:proofErr w:type="gramEnd"/>
                    <w:r w:rsidRPr="00BE4EBF">
                      <w:rPr>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 xml:space="preserve">(B), the Contractor shall, in relation to any Confidential Information which is Personal </w:t>
                    </w:r>
                    <w:proofErr w:type="gramStart"/>
                    <w:r w:rsidRPr="00BE4EBF">
                      <w:rPr>
                        <w:szCs w:val="22"/>
                      </w:rPr>
                      <w:t>Data:-</w:t>
                    </w:r>
                    <w:proofErr w:type="gramEnd"/>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w:t>
                    </w:r>
                    <w:proofErr w:type="gramStart"/>
                    <w:r w:rsidRPr="00BE4EBF">
                      <w:rPr>
                        <w:szCs w:val="22"/>
                      </w:rPr>
                      <w:t>place  in</w:t>
                    </w:r>
                    <w:proofErr w:type="gramEnd"/>
                    <w:r w:rsidRPr="00BE4EBF">
                      <w:rPr>
                        <w:szCs w:val="22"/>
                      </w:rPr>
                      <w:t xml:space="preserve"> relation to the transfer, to ensure that Personal Data is adequately protected in accordance with Chapter V of Regulation 2016/679 </w:t>
                    </w:r>
                    <w:proofErr w:type="gramStart"/>
                    <w:r w:rsidRPr="00BE4EBF">
                      <w:rPr>
                        <w:szCs w:val="22"/>
                      </w:rPr>
                      <w:t>( General</w:t>
                    </w:r>
                    <w:proofErr w:type="gramEnd"/>
                    <w:r w:rsidRPr="00BE4EBF">
                      <w:rPr>
                        <w:szCs w:val="22"/>
                      </w:rPr>
                      <w:t xml:space="preserve">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lastRenderedPageBreak/>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t>
                    </w:r>
                    <w:proofErr w:type="gramStart"/>
                    <w:r w:rsidRPr="00BE4EBF">
                      <w:rPr>
                        <w:szCs w:val="22"/>
                      </w:rPr>
                      <w:t>with, and</w:t>
                    </w:r>
                    <w:proofErr w:type="gramEnd"/>
                    <w:r w:rsidRPr="00BE4EBF">
                      <w:rPr>
                        <w:szCs w:val="22"/>
                      </w:rPr>
                      <w:t xml:space="preserve">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w:t>
                    </w:r>
                    <w:proofErr w:type="gramStart"/>
                    <w:r w:rsidRPr="00BE4EBF">
                      <w:rPr>
                        <w:szCs w:val="22"/>
                      </w:rPr>
                      <w:t>shall:-</w:t>
                    </w:r>
                    <w:proofErr w:type="gramEnd"/>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w:t>
                    </w:r>
                    <w:proofErr w:type="gramStart"/>
                    <w:r w:rsidRPr="00BE4EBF">
                      <w:rPr>
                        <w:szCs w:val="22"/>
                      </w:rPr>
                      <w:t>any and all</w:t>
                    </w:r>
                    <w:proofErr w:type="gramEnd"/>
                    <w:r w:rsidRPr="00BE4EBF">
                      <w:rPr>
                        <w:szCs w:val="22"/>
                      </w:rPr>
                      <w:t xml:space="preserve">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 xml:space="preserve">(IF YOU ARE NOT CONSENTING TO A </w:t>
                    </w:r>
                    <w:proofErr w:type="gramStart"/>
                    <w:r w:rsidRPr="00BE4EBF">
                      <w:rPr>
                        <w:i/>
                        <w:color w:val="FF0000"/>
                        <w:szCs w:val="22"/>
                      </w:rPr>
                      <w:t>THIRD PARTY</w:t>
                    </w:r>
                    <w:proofErr w:type="gramEnd"/>
                    <w:r w:rsidRPr="00BE4EBF">
                      <w:rPr>
                        <w:i/>
                        <w:color w:val="FF0000"/>
                        <w:szCs w:val="22"/>
                      </w:rPr>
                      <w:t xml:space="preserve">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w:t>
                    </w:r>
                    <w:proofErr w:type="gramStart"/>
                    <w:r w:rsidRPr="00BE4EBF">
                      <w:rPr>
                        <w:szCs w:val="22"/>
                      </w:rPr>
                      <w:t>third party</w:t>
                    </w:r>
                    <w:proofErr w:type="gramEnd"/>
                    <w:r w:rsidRPr="00BE4EBF">
                      <w:rPr>
                        <w:szCs w:val="22"/>
                      </w:rPr>
                      <w:t xml:space="preserve">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 xml:space="preserve">(OR IF USING A </w:t>
                    </w:r>
                    <w:proofErr w:type="gramStart"/>
                    <w:r w:rsidRPr="00BE4EBF">
                      <w:rPr>
                        <w:i/>
                        <w:color w:val="FF0000"/>
                        <w:szCs w:val="22"/>
                      </w:rPr>
                      <w:t>THIRD PARTY</w:t>
                    </w:r>
                    <w:proofErr w:type="gramEnd"/>
                    <w:r w:rsidRPr="00BE4EBF">
                      <w:rPr>
                        <w:i/>
                        <w:color w:val="FF0000"/>
                        <w:szCs w:val="22"/>
                      </w:rPr>
                      <w:t xml:space="preserve">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w:t>
                    </w:r>
                    <w:proofErr w:type="gramStart"/>
                    <w:r w:rsidRPr="00BE4EBF">
                      <w:rPr>
                        <w:szCs w:val="22"/>
                      </w:rPr>
                      <w:t>D(</w:t>
                    </w:r>
                    <w:proofErr w:type="gramEnd"/>
                    <w:r w:rsidRPr="00BE4EBF">
                      <w:rPr>
                        <w:szCs w:val="22"/>
                      </w:rPr>
                      <w:t>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E50707"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E50707"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w:t>
      </w:r>
      <w:proofErr w:type="gramStart"/>
      <w:r>
        <w:rPr>
          <w:b/>
          <w:color w:val="333399"/>
          <w:sz w:val="32"/>
          <w:szCs w:val="32"/>
          <w:lang w:val="en-US"/>
        </w:rPr>
        <w:t>to</w:t>
      </w:r>
      <w:proofErr w:type="gramEnd"/>
      <w:r>
        <w:rPr>
          <w:b/>
          <w:color w:val="333399"/>
          <w:sz w:val="32"/>
          <w:szCs w:val="32"/>
          <w:lang w:val="en-US"/>
        </w:rPr>
        <w:t xml:space="preserve">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E50707"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8392EC" w14:textId="77777777" w:rsidR="00E50707" w:rsidRDefault="00E50707" w:rsidP="003C0FB1">
      <w:r>
        <w:separator/>
      </w:r>
    </w:p>
  </w:endnote>
  <w:endnote w:type="continuationSeparator" w:id="0">
    <w:p w14:paraId="5810064C" w14:textId="77777777" w:rsidR="00E50707" w:rsidRDefault="00E50707" w:rsidP="003C0FB1">
      <w:r>
        <w:continuationSeparator/>
      </w:r>
    </w:p>
  </w:endnote>
  <w:endnote w:type="continuationNotice" w:id="1">
    <w:p w14:paraId="016CB064" w14:textId="77777777" w:rsidR="00E50707" w:rsidRDefault="00E5070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063F9131" w14:textId="64CB1D54" w:rsidR="003676B8" w:rsidRDefault="003676B8"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1E49CF" w:rsidRPr="001E49CF">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3E3D911" w14:textId="533E697A" w:rsidR="003676B8" w:rsidRPr="00CC6259" w:rsidRDefault="003676B8"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CE0759">
          <w:rPr>
            <w:rFonts w:asciiTheme="minorHAnsi" w:hAnsiTheme="minorHAnsi"/>
            <w:noProof/>
          </w:rPr>
          <w:t>16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sdtContent>
      <w:p w14:paraId="373EAA67" w14:textId="0CDD3C4E" w:rsidR="003676B8" w:rsidRPr="00DE06E5" w:rsidRDefault="003676B8"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CE0759" w:rsidRPr="00CE0759">
          <w:rPr>
            <w:rFonts w:ascii="Times New Roman" w:hAnsi="Times New Roman"/>
            <w:noProof/>
          </w:rPr>
          <w:t>71</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99E91D" w14:textId="77777777" w:rsidR="00E50707" w:rsidRDefault="00E50707" w:rsidP="003C0FB1">
      <w:r>
        <w:separator/>
      </w:r>
    </w:p>
  </w:footnote>
  <w:footnote w:type="continuationSeparator" w:id="0">
    <w:p w14:paraId="651F157E" w14:textId="77777777" w:rsidR="00E50707" w:rsidRDefault="00E50707" w:rsidP="003C0FB1">
      <w:r>
        <w:continuationSeparator/>
      </w:r>
    </w:p>
  </w:footnote>
  <w:footnote w:type="continuationNotice" w:id="1">
    <w:p w14:paraId="33AE0726" w14:textId="77777777" w:rsidR="00E50707" w:rsidRDefault="00E50707">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7BC10436" w:rsidR="003676B8" w:rsidRPr="00F672B1" w:rsidRDefault="003676B8" w:rsidP="00503F93">
    <w:pPr>
      <w:pStyle w:val="Header"/>
      <w:rPr>
        <w:rFonts w:asciiTheme="minorHAnsi" w:hAnsiTheme="minorHAnsi"/>
        <w:sz w:val="16"/>
        <w:szCs w:val="16"/>
        <w:lang w:val="en-IE"/>
      </w:rPr>
    </w:pPr>
    <w:r>
      <w:rPr>
        <w:rFonts w:asciiTheme="minorHAnsi" w:hAnsiTheme="minorHAnsi"/>
        <w:sz w:val="16"/>
        <w:szCs w:val="16"/>
        <w:lang w:val="en-IE"/>
      </w:rPr>
      <w:t>ServicesRFT150124</w:t>
    </w:r>
    <w:r>
      <w:rPr>
        <w:rFonts w:asciiTheme="minorHAnsi" w:hAnsiTheme="minorHAnsi"/>
        <w:sz w:val="16"/>
        <w:szCs w:val="16"/>
        <w:lang w:val="en-IE"/>
      </w:rPr>
      <w:tab/>
    </w:r>
    <w:r>
      <w:rPr>
        <w:rFonts w:asciiTheme="minorHAnsi" w:hAnsiTheme="minorHAnsi"/>
        <w:sz w:val="16"/>
        <w:szCs w:val="16"/>
        <w:lang w:val="en-IE"/>
      </w:rPr>
      <w:tab/>
    </w:r>
  </w:p>
  <w:p w14:paraId="640E8141" w14:textId="77777777" w:rsidR="003676B8" w:rsidRDefault="003676B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03E6F95"/>
    <w:multiLevelType w:val="hybridMultilevel"/>
    <w:tmpl w:val="0922C37A"/>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6"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2"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3"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4" w15:restartNumberingAfterBreak="0">
    <w:nsid w:val="380F6250"/>
    <w:multiLevelType w:val="hybridMultilevel"/>
    <w:tmpl w:val="B43CEE84"/>
    <w:lvl w:ilvl="0" w:tplc="3538F064">
      <w:start w:val="2"/>
      <w:numFmt w:val="decimal"/>
      <w:lvlText w:val="%1."/>
      <w:lvlJc w:val="left"/>
      <w:pPr>
        <w:ind w:left="644"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5" w15:restartNumberingAfterBreak="0">
    <w:nsid w:val="3AED5286"/>
    <w:multiLevelType w:val="hybridMultilevel"/>
    <w:tmpl w:val="710A1022"/>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7"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55C117C3"/>
    <w:multiLevelType w:val="multilevel"/>
    <w:tmpl w:val="A0148E66"/>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03B7F2F"/>
    <w:multiLevelType w:val="hybridMultilevel"/>
    <w:tmpl w:val="4072BB7C"/>
    <w:lvl w:ilvl="0" w:tplc="0FB264BE">
      <w:start w:val="1"/>
      <w:numFmt w:val="decimal"/>
      <w:lvlText w:val="%1"/>
      <w:lvlJc w:val="left"/>
      <w:pPr>
        <w:ind w:left="698" w:hanging="480"/>
      </w:pPr>
    </w:lvl>
    <w:lvl w:ilvl="1" w:tplc="18090019">
      <w:start w:val="1"/>
      <w:numFmt w:val="lowerLetter"/>
      <w:lvlText w:val="%2."/>
      <w:lvlJc w:val="left"/>
      <w:pPr>
        <w:ind w:left="1298" w:hanging="360"/>
      </w:pPr>
    </w:lvl>
    <w:lvl w:ilvl="2" w:tplc="1809001B">
      <w:start w:val="1"/>
      <w:numFmt w:val="lowerRoman"/>
      <w:lvlText w:val="%3."/>
      <w:lvlJc w:val="right"/>
      <w:pPr>
        <w:ind w:left="2018" w:hanging="180"/>
      </w:pPr>
    </w:lvl>
    <w:lvl w:ilvl="3" w:tplc="1809000F">
      <w:start w:val="1"/>
      <w:numFmt w:val="decimal"/>
      <w:lvlText w:val="%4."/>
      <w:lvlJc w:val="left"/>
      <w:pPr>
        <w:ind w:left="2738" w:hanging="360"/>
      </w:pPr>
    </w:lvl>
    <w:lvl w:ilvl="4" w:tplc="18090019">
      <w:start w:val="1"/>
      <w:numFmt w:val="lowerLetter"/>
      <w:lvlText w:val="%5."/>
      <w:lvlJc w:val="left"/>
      <w:pPr>
        <w:ind w:left="3458" w:hanging="360"/>
      </w:pPr>
    </w:lvl>
    <w:lvl w:ilvl="5" w:tplc="1809001B">
      <w:start w:val="1"/>
      <w:numFmt w:val="lowerRoman"/>
      <w:lvlText w:val="%6."/>
      <w:lvlJc w:val="right"/>
      <w:pPr>
        <w:ind w:left="4178" w:hanging="180"/>
      </w:pPr>
    </w:lvl>
    <w:lvl w:ilvl="6" w:tplc="1809000F">
      <w:start w:val="1"/>
      <w:numFmt w:val="decimal"/>
      <w:lvlText w:val="%7."/>
      <w:lvlJc w:val="left"/>
      <w:pPr>
        <w:ind w:left="4898" w:hanging="360"/>
      </w:pPr>
    </w:lvl>
    <w:lvl w:ilvl="7" w:tplc="18090019">
      <w:start w:val="1"/>
      <w:numFmt w:val="lowerLetter"/>
      <w:lvlText w:val="%8."/>
      <w:lvlJc w:val="left"/>
      <w:pPr>
        <w:ind w:left="5618" w:hanging="360"/>
      </w:pPr>
    </w:lvl>
    <w:lvl w:ilvl="8" w:tplc="1809001B">
      <w:start w:val="1"/>
      <w:numFmt w:val="lowerRoman"/>
      <w:lvlText w:val="%9."/>
      <w:lvlJc w:val="right"/>
      <w:pPr>
        <w:ind w:left="6338" w:hanging="180"/>
      </w:pPr>
    </w:lvl>
  </w:abstractNum>
  <w:abstractNum w:abstractNumId="23"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6" w15:restartNumberingAfterBreak="0">
    <w:nsid w:val="6CC75055"/>
    <w:multiLevelType w:val="hybridMultilevel"/>
    <w:tmpl w:val="D0F29368"/>
    <w:lvl w:ilvl="0" w:tplc="18090001">
      <w:start w:val="1"/>
      <w:numFmt w:val="bullet"/>
      <w:lvlText w:val=""/>
      <w:lvlJc w:val="left"/>
      <w:pPr>
        <w:ind w:left="1440" w:hanging="360"/>
      </w:pPr>
      <w:rPr>
        <w:rFonts w:ascii="Symbol" w:hAnsi="Symbol" w:hint="default"/>
      </w:rPr>
    </w:lvl>
    <w:lvl w:ilvl="1" w:tplc="18090003">
      <w:start w:val="1"/>
      <w:numFmt w:val="bullet"/>
      <w:lvlText w:val="o"/>
      <w:lvlJc w:val="left"/>
      <w:pPr>
        <w:ind w:left="2160" w:hanging="360"/>
      </w:pPr>
      <w:rPr>
        <w:rFonts w:ascii="Courier New" w:hAnsi="Courier New" w:cs="Courier New" w:hint="default"/>
      </w:rPr>
    </w:lvl>
    <w:lvl w:ilvl="2" w:tplc="18090005">
      <w:start w:val="1"/>
      <w:numFmt w:val="bullet"/>
      <w:lvlText w:val=""/>
      <w:lvlJc w:val="left"/>
      <w:pPr>
        <w:ind w:left="2880" w:hanging="360"/>
      </w:pPr>
      <w:rPr>
        <w:rFonts w:ascii="Wingdings" w:hAnsi="Wingdings" w:hint="default"/>
      </w:rPr>
    </w:lvl>
    <w:lvl w:ilvl="3" w:tplc="18090001">
      <w:start w:val="1"/>
      <w:numFmt w:val="bullet"/>
      <w:lvlText w:val=""/>
      <w:lvlJc w:val="left"/>
      <w:pPr>
        <w:ind w:left="3600" w:hanging="360"/>
      </w:pPr>
      <w:rPr>
        <w:rFonts w:ascii="Symbol" w:hAnsi="Symbol" w:hint="default"/>
      </w:rPr>
    </w:lvl>
    <w:lvl w:ilvl="4" w:tplc="18090003">
      <w:start w:val="1"/>
      <w:numFmt w:val="bullet"/>
      <w:lvlText w:val="o"/>
      <w:lvlJc w:val="left"/>
      <w:pPr>
        <w:ind w:left="4320" w:hanging="360"/>
      </w:pPr>
      <w:rPr>
        <w:rFonts w:ascii="Courier New" w:hAnsi="Courier New" w:cs="Courier New" w:hint="default"/>
      </w:rPr>
    </w:lvl>
    <w:lvl w:ilvl="5" w:tplc="18090005">
      <w:start w:val="1"/>
      <w:numFmt w:val="bullet"/>
      <w:lvlText w:val=""/>
      <w:lvlJc w:val="left"/>
      <w:pPr>
        <w:ind w:left="5040" w:hanging="360"/>
      </w:pPr>
      <w:rPr>
        <w:rFonts w:ascii="Wingdings" w:hAnsi="Wingdings" w:hint="default"/>
      </w:rPr>
    </w:lvl>
    <w:lvl w:ilvl="6" w:tplc="18090001">
      <w:start w:val="1"/>
      <w:numFmt w:val="bullet"/>
      <w:lvlText w:val=""/>
      <w:lvlJc w:val="left"/>
      <w:pPr>
        <w:ind w:left="5760" w:hanging="360"/>
      </w:pPr>
      <w:rPr>
        <w:rFonts w:ascii="Symbol" w:hAnsi="Symbol" w:hint="default"/>
      </w:rPr>
    </w:lvl>
    <w:lvl w:ilvl="7" w:tplc="18090003">
      <w:start w:val="1"/>
      <w:numFmt w:val="bullet"/>
      <w:lvlText w:val="o"/>
      <w:lvlJc w:val="left"/>
      <w:pPr>
        <w:ind w:left="6480" w:hanging="360"/>
      </w:pPr>
      <w:rPr>
        <w:rFonts w:ascii="Courier New" w:hAnsi="Courier New" w:cs="Courier New" w:hint="default"/>
      </w:rPr>
    </w:lvl>
    <w:lvl w:ilvl="8" w:tplc="18090005">
      <w:start w:val="1"/>
      <w:numFmt w:val="bullet"/>
      <w:lvlText w:val=""/>
      <w:lvlJc w:val="left"/>
      <w:pPr>
        <w:ind w:left="7200" w:hanging="360"/>
      </w:pPr>
      <w:rPr>
        <w:rFonts w:ascii="Wingdings" w:hAnsi="Wingdings" w:hint="default"/>
      </w:rPr>
    </w:lvl>
  </w:abstractNum>
  <w:abstractNum w:abstractNumId="27"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7B2B7573"/>
    <w:multiLevelType w:val="hybridMultilevel"/>
    <w:tmpl w:val="F468CA22"/>
    <w:lvl w:ilvl="0" w:tplc="8A72E272">
      <w:numFmt w:val="bullet"/>
      <w:lvlText w:val="-"/>
      <w:lvlJc w:val="left"/>
      <w:pPr>
        <w:ind w:left="720" w:hanging="360"/>
      </w:pPr>
      <w:rPr>
        <w:rFonts w:ascii="Calibri" w:eastAsiaTheme="minorHAnsi"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32" w15:restartNumberingAfterBreak="0">
    <w:nsid w:val="7F762CCB"/>
    <w:multiLevelType w:val="hybridMultilevel"/>
    <w:tmpl w:val="E970FB56"/>
    <w:lvl w:ilvl="0" w:tplc="97FE8678">
      <w:start w:val="1"/>
      <w:numFmt w:val="decimal"/>
      <w:lvlText w:val="%1."/>
      <w:lvlJc w:val="left"/>
      <w:pPr>
        <w:ind w:left="785" w:hanging="360"/>
      </w:pPr>
      <w:rPr>
        <w:b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703099887">
    <w:abstractNumId w:val="21"/>
  </w:num>
  <w:num w:numId="2" w16cid:durableId="571239259">
    <w:abstractNumId w:val="31"/>
  </w:num>
  <w:num w:numId="3" w16cid:durableId="1068192233">
    <w:abstractNumId w:val="23"/>
  </w:num>
  <w:num w:numId="4" w16cid:durableId="239339289">
    <w:abstractNumId w:val="5"/>
  </w:num>
  <w:num w:numId="5" w16cid:durableId="1745905967">
    <w:abstractNumId w:val="30"/>
  </w:num>
  <w:num w:numId="6" w16cid:durableId="134882233">
    <w:abstractNumId w:val="9"/>
  </w:num>
  <w:num w:numId="7" w16cid:durableId="733090451">
    <w:abstractNumId w:val="3"/>
  </w:num>
  <w:num w:numId="8" w16cid:durableId="31813398">
    <w:abstractNumId w:val="4"/>
  </w:num>
  <w:num w:numId="9" w16cid:durableId="1272981199">
    <w:abstractNumId w:val="7"/>
  </w:num>
  <w:num w:numId="10" w16cid:durableId="2059627031">
    <w:abstractNumId w:val="29"/>
  </w:num>
  <w:num w:numId="11" w16cid:durableId="1352142666">
    <w:abstractNumId w:val="10"/>
  </w:num>
  <w:num w:numId="12" w16cid:durableId="106970448">
    <w:abstractNumId w:val="18"/>
  </w:num>
  <w:num w:numId="13" w16cid:durableId="246043135">
    <w:abstractNumId w:val="19"/>
  </w:num>
  <w:num w:numId="14" w16cid:durableId="39788554">
    <w:abstractNumId w:val="16"/>
  </w:num>
  <w:num w:numId="15" w16cid:durableId="110826338">
    <w:abstractNumId w:val="27"/>
  </w:num>
  <w:num w:numId="16" w16cid:durableId="183209139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35641896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857696610">
    <w:abstractNumId w:val="8"/>
  </w:num>
  <w:num w:numId="19" w16cid:durableId="1817643174">
    <w:abstractNumId w:val="24"/>
  </w:num>
  <w:num w:numId="20" w16cid:durableId="1266423803">
    <w:abstractNumId w:val="17"/>
  </w:num>
  <w:num w:numId="21" w16cid:durableId="25521022">
    <w:abstractNumId w:val="13"/>
  </w:num>
  <w:num w:numId="22" w16cid:durableId="1611862684">
    <w:abstractNumId w:val="25"/>
  </w:num>
  <w:num w:numId="23" w16cid:durableId="1821385093">
    <w:abstractNumId w:val="2"/>
  </w:num>
  <w:num w:numId="24" w16cid:durableId="1621181850">
    <w:abstractNumId w:val="14"/>
  </w:num>
  <w:num w:numId="25" w16cid:durableId="398675649">
    <w:abstractNumId w:val="28"/>
  </w:num>
  <w:num w:numId="26" w16cid:durableId="1360472295">
    <w:abstractNumId w:val="32"/>
  </w:num>
  <w:num w:numId="27" w16cid:durableId="1743411086">
    <w:abstractNumId w:val="1"/>
  </w:num>
  <w:num w:numId="28" w16cid:durableId="1073814250">
    <w:abstractNumId w:val="15"/>
  </w:num>
  <w:num w:numId="29" w16cid:durableId="38706780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414859061">
    <w:abstractNumId w:val="20"/>
  </w:num>
  <w:num w:numId="31" w16cid:durableId="1581980592">
    <w:abstractNumId w:val="26"/>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EF6"/>
    <w:rsid w:val="0001388F"/>
    <w:rsid w:val="000225C5"/>
    <w:rsid w:val="00024812"/>
    <w:rsid w:val="00026085"/>
    <w:rsid w:val="000278E9"/>
    <w:rsid w:val="0003041E"/>
    <w:rsid w:val="00035258"/>
    <w:rsid w:val="000465F5"/>
    <w:rsid w:val="00056B48"/>
    <w:rsid w:val="00061527"/>
    <w:rsid w:val="0006379F"/>
    <w:rsid w:val="00065AEE"/>
    <w:rsid w:val="00074610"/>
    <w:rsid w:val="000C0E06"/>
    <w:rsid w:val="000C0E11"/>
    <w:rsid w:val="000C65B7"/>
    <w:rsid w:val="000D10E2"/>
    <w:rsid w:val="000E15BE"/>
    <w:rsid w:val="000E283A"/>
    <w:rsid w:val="000E2CF8"/>
    <w:rsid w:val="000E4872"/>
    <w:rsid w:val="000F00F2"/>
    <w:rsid w:val="000F0378"/>
    <w:rsid w:val="000F4D74"/>
    <w:rsid w:val="000F751F"/>
    <w:rsid w:val="00101A30"/>
    <w:rsid w:val="00101AC8"/>
    <w:rsid w:val="00102515"/>
    <w:rsid w:val="00114317"/>
    <w:rsid w:val="00130442"/>
    <w:rsid w:val="00133555"/>
    <w:rsid w:val="001473BE"/>
    <w:rsid w:val="00147DAB"/>
    <w:rsid w:val="001524AB"/>
    <w:rsid w:val="00164CF1"/>
    <w:rsid w:val="001651D7"/>
    <w:rsid w:val="00173329"/>
    <w:rsid w:val="001750A8"/>
    <w:rsid w:val="00175C84"/>
    <w:rsid w:val="00181253"/>
    <w:rsid w:val="0018606D"/>
    <w:rsid w:val="00192D79"/>
    <w:rsid w:val="001B5C7C"/>
    <w:rsid w:val="001B602E"/>
    <w:rsid w:val="001C3A95"/>
    <w:rsid w:val="001C3D44"/>
    <w:rsid w:val="001D1C4C"/>
    <w:rsid w:val="001E49CF"/>
    <w:rsid w:val="001E59E6"/>
    <w:rsid w:val="001F6360"/>
    <w:rsid w:val="001F68D2"/>
    <w:rsid w:val="001F7FC2"/>
    <w:rsid w:val="00206CC8"/>
    <w:rsid w:val="00234C8E"/>
    <w:rsid w:val="0023618E"/>
    <w:rsid w:val="002418DA"/>
    <w:rsid w:val="00241925"/>
    <w:rsid w:val="00245488"/>
    <w:rsid w:val="00246362"/>
    <w:rsid w:val="002628DF"/>
    <w:rsid w:val="002674C5"/>
    <w:rsid w:val="00272107"/>
    <w:rsid w:val="0028250A"/>
    <w:rsid w:val="00292117"/>
    <w:rsid w:val="00292437"/>
    <w:rsid w:val="00296C52"/>
    <w:rsid w:val="002A1879"/>
    <w:rsid w:val="002B2535"/>
    <w:rsid w:val="002B60D2"/>
    <w:rsid w:val="002C08E8"/>
    <w:rsid w:val="002C2BAE"/>
    <w:rsid w:val="002C703D"/>
    <w:rsid w:val="002C70EC"/>
    <w:rsid w:val="002C7140"/>
    <w:rsid w:val="002C72C0"/>
    <w:rsid w:val="002D062E"/>
    <w:rsid w:val="002E273D"/>
    <w:rsid w:val="002F0288"/>
    <w:rsid w:val="0030399F"/>
    <w:rsid w:val="003073E6"/>
    <w:rsid w:val="0031024C"/>
    <w:rsid w:val="00310EDC"/>
    <w:rsid w:val="00311BCB"/>
    <w:rsid w:val="00321AC6"/>
    <w:rsid w:val="00325955"/>
    <w:rsid w:val="00325B4F"/>
    <w:rsid w:val="003270FE"/>
    <w:rsid w:val="00333B1D"/>
    <w:rsid w:val="0034204D"/>
    <w:rsid w:val="00347297"/>
    <w:rsid w:val="00347E6B"/>
    <w:rsid w:val="00350DBC"/>
    <w:rsid w:val="0035515C"/>
    <w:rsid w:val="003670C3"/>
    <w:rsid w:val="003676B8"/>
    <w:rsid w:val="003700B0"/>
    <w:rsid w:val="0037365C"/>
    <w:rsid w:val="00377945"/>
    <w:rsid w:val="00380B2D"/>
    <w:rsid w:val="00383C79"/>
    <w:rsid w:val="0038503C"/>
    <w:rsid w:val="0038799C"/>
    <w:rsid w:val="00394603"/>
    <w:rsid w:val="003A7352"/>
    <w:rsid w:val="003C0FB1"/>
    <w:rsid w:val="003C19E4"/>
    <w:rsid w:val="003C2DA6"/>
    <w:rsid w:val="003C46FD"/>
    <w:rsid w:val="003D35B0"/>
    <w:rsid w:val="003E08C5"/>
    <w:rsid w:val="003E7CC4"/>
    <w:rsid w:val="003F3CA9"/>
    <w:rsid w:val="003F3EE7"/>
    <w:rsid w:val="00401C06"/>
    <w:rsid w:val="004101AD"/>
    <w:rsid w:val="00430EA8"/>
    <w:rsid w:val="00443976"/>
    <w:rsid w:val="00444730"/>
    <w:rsid w:val="00446267"/>
    <w:rsid w:val="004463AE"/>
    <w:rsid w:val="00456084"/>
    <w:rsid w:val="00456327"/>
    <w:rsid w:val="0046000A"/>
    <w:rsid w:val="004607F4"/>
    <w:rsid w:val="00474043"/>
    <w:rsid w:val="00483B81"/>
    <w:rsid w:val="004939B5"/>
    <w:rsid w:val="00496C17"/>
    <w:rsid w:val="004A0497"/>
    <w:rsid w:val="004A0961"/>
    <w:rsid w:val="004A15F8"/>
    <w:rsid w:val="004A3298"/>
    <w:rsid w:val="004A7D33"/>
    <w:rsid w:val="004B2AF8"/>
    <w:rsid w:val="004B4771"/>
    <w:rsid w:val="004B576C"/>
    <w:rsid w:val="004B65A0"/>
    <w:rsid w:val="004C7F6E"/>
    <w:rsid w:val="004D3248"/>
    <w:rsid w:val="004E00BE"/>
    <w:rsid w:val="004E7202"/>
    <w:rsid w:val="004F3DDB"/>
    <w:rsid w:val="004F78AB"/>
    <w:rsid w:val="00503F93"/>
    <w:rsid w:val="00514DFD"/>
    <w:rsid w:val="0051673A"/>
    <w:rsid w:val="00522DF9"/>
    <w:rsid w:val="005239E4"/>
    <w:rsid w:val="00533484"/>
    <w:rsid w:val="00534A1C"/>
    <w:rsid w:val="00541969"/>
    <w:rsid w:val="005424A7"/>
    <w:rsid w:val="00542982"/>
    <w:rsid w:val="0054610F"/>
    <w:rsid w:val="00550821"/>
    <w:rsid w:val="00550B2B"/>
    <w:rsid w:val="00560CAB"/>
    <w:rsid w:val="005635BE"/>
    <w:rsid w:val="005637A5"/>
    <w:rsid w:val="00564F8A"/>
    <w:rsid w:val="005738BC"/>
    <w:rsid w:val="00577A25"/>
    <w:rsid w:val="00580AF7"/>
    <w:rsid w:val="00582905"/>
    <w:rsid w:val="0058336E"/>
    <w:rsid w:val="005A41B0"/>
    <w:rsid w:val="005A564A"/>
    <w:rsid w:val="005B2A6D"/>
    <w:rsid w:val="005B3E07"/>
    <w:rsid w:val="005C1535"/>
    <w:rsid w:val="005D60C5"/>
    <w:rsid w:val="005D78ED"/>
    <w:rsid w:val="005E3864"/>
    <w:rsid w:val="005F1E98"/>
    <w:rsid w:val="005F2191"/>
    <w:rsid w:val="005F67F0"/>
    <w:rsid w:val="005F7E00"/>
    <w:rsid w:val="00601E78"/>
    <w:rsid w:val="0061100A"/>
    <w:rsid w:val="006206DE"/>
    <w:rsid w:val="00637967"/>
    <w:rsid w:val="00646B48"/>
    <w:rsid w:val="006535A0"/>
    <w:rsid w:val="006565BD"/>
    <w:rsid w:val="00662F78"/>
    <w:rsid w:val="00663B2A"/>
    <w:rsid w:val="00671010"/>
    <w:rsid w:val="006761DC"/>
    <w:rsid w:val="006777CD"/>
    <w:rsid w:val="00684357"/>
    <w:rsid w:val="006955D1"/>
    <w:rsid w:val="006A1D74"/>
    <w:rsid w:val="006A7016"/>
    <w:rsid w:val="006B6DC8"/>
    <w:rsid w:val="006C2BC1"/>
    <w:rsid w:val="006C6715"/>
    <w:rsid w:val="006C71B4"/>
    <w:rsid w:val="006D44CF"/>
    <w:rsid w:val="006D5C09"/>
    <w:rsid w:val="00702C39"/>
    <w:rsid w:val="0073644F"/>
    <w:rsid w:val="007368CF"/>
    <w:rsid w:val="00746EFF"/>
    <w:rsid w:val="00756CA9"/>
    <w:rsid w:val="00757561"/>
    <w:rsid w:val="007704DA"/>
    <w:rsid w:val="007712DD"/>
    <w:rsid w:val="007746D2"/>
    <w:rsid w:val="007831B0"/>
    <w:rsid w:val="00785B01"/>
    <w:rsid w:val="007879CD"/>
    <w:rsid w:val="007A3C19"/>
    <w:rsid w:val="007A49FA"/>
    <w:rsid w:val="007B120C"/>
    <w:rsid w:val="007B2C0C"/>
    <w:rsid w:val="007B7D0E"/>
    <w:rsid w:val="007C574D"/>
    <w:rsid w:val="007C5D7B"/>
    <w:rsid w:val="007C5E41"/>
    <w:rsid w:val="007C793D"/>
    <w:rsid w:val="007D51DE"/>
    <w:rsid w:val="007E093F"/>
    <w:rsid w:val="007E5B65"/>
    <w:rsid w:val="007E67E7"/>
    <w:rsid w:val="007E76FD"/>
    <w:rsid w:val="007E7F2F"/>
    <w:rsid w:val="007F13F0"/>
    <w:rsid w:val="007F3458"/>
    <w:rsid w:val="00803D16"/>
    <w:rsid w:val="0080489A"/>
    <w:rsid w:val="00810B05"/>
    <w:rsid w:val="0081621E"/>
    <w:rsid w:val="0081730C"/>
    <w:rsid w:val="0082552F"/>
    <w:rsid w:val="0083112F"/>
    <w:rsid w:val="00833A91"/>
    <w:rsid w:val="008347C3"/>
    <w:rsid w:val="00837A39"/>
    <w:rsid w:val="008409F9"/>
    <w:rsid w:val="00854C0D"/>
    <w:rsid w:val="00861561"/>
    <w:rsid w:val="00867EDE"/>
    <w:rsid w:val="0088594E"/>
    <w:rsid w:val="00891A74"/>
    <w:rsid w:val="008A123A"/>
    <w:rsid w:val="008A1C6D"/>
    <w:rsid w:val="008A50EA"/>
    <w:rsid w:val="008B7A66"/>
    <w:rsid w:val="008C07AC"/>
    <w:rsid w:val="008C69A3"/>
    <w:rsid w:val="008D1706"/>
    <w:rsid w:val="008E235A"/>
    <w:rsid w:val="008F4058"/>
    <w:rsid w:val="008F5874"/>
    <w:rsid w:val="008F637D"/>
    <w:rsid w:val="00903058"/>
    <w:rsid w:val="00904FCA"/>
    <w:rsid w:val="009147DA"/>
    <w:rsid w:val="00916113"/>
    <w:rsid w:val="00921E8E"/>
    <w:rsid w:val="00926F67"/>
    <w:rsid w:val="00927A61"/>
    <w:rsid w:val="00931121"/>
    <w:rsid w:val="009340FB"/>
    <w:rsid w:val="00934BC4"/>
    <w:rsid w:val="00951854"/>
    <w:rsid w:val="009528C8"/>
    <w:rsid w:val="0095374A"/>
    <w:rsid w:val="009608C5"/>
    <w:rsid w:val="00977CC4"/>
    <w:rsid w:val="009840F9"/>
    <w:rsid w:val="0099533F"/>
    <w:rsid w:val="00997226"/>
    <w:rsid w:val="009A0BAB"/>
    <w:rsid w:val="009B0FE7"/>
    <w:rsid w:val="009B1FA7"/>
    <w:rsid w:val="009B6F44"/>
    <w:rsid w:val="009C05E9"/>
    <w:rsid w:val="009C4300"/>
    <w:rsid w:val="009C6248"/>
    <w:rsid w:val="009C6CBD"/>
    <w:rsid w:val="009D6264"/>
    <w:rsid w:val="009D74FB"/>
    <w:rsid w:val="009E6B8D"/>
    <w:rsid w:val="00A034E8"/>
    <w:rsid w:val="00A0779A"/>
    <w:rsid w:val="00A239EE"/>
    <w:rsid w:val="00A25C28"/>
    <w:rsid w:val="00A25C3C"/>
    <w:rsid w:val="00A31012"/>
    <w:rsid w:val="00A568C2"/>
    <w:rsid w:val="00A60A1D"/>
    <w:rsid w:val="00A60C11"/>
    <w:rsid w:val="00A6430B"/>
    <w:rsid w:val="00A7281F"/>
    <w:rsid w:val="00A8258F"/>
    <w:rsid w:val="00A82605"/>
    <w:rsid w:val="00A8361C"/>
    <w:rsid w:val="00A91326"/>
    <w:rsid w:val="00A94F17"/>
    <w:rsid w:val="00AA6837"/>
    <w:rsid w:val="00AB3391"/>
    <w:rsid w:val="00AB5697"/>
    <w:rsid w:val="00AC44B0"/>
    <w:rsid w:val="00AC4D66"/>
    <w:rsid w:val="00AD413A"/>
    <w:rsid w:val="00AD44D1"/>
    <w:rsid w:val="00B12CE7"/>
    <w:rsid w:val="00B1490E"/>
    <w:rsid w:val="00B35085"/>
    <w:rsid w:val="00B402FB"/>
    <w:rsid w:val="00B421F3"/>
    <w:rsid w:val="00B42AC9"/>
    <w:rsid w:val="00B6057A"/>
    <w:rsid w:val="00B61934"/>
    <w:rsid w:val="00B61AEE"/>
    <w:rsid w:val="00B61DAD"/>
    <w:rsid w:val="00B625AA"/>
    <w:rsid w:val="00B66734"/>
    <w:rsid w:val="00B66FE4"/>
    <w:rsid w:val="00B809C4"/>
    <w:rsid w:val="00B9639C"/>
    <w:rsid w:val="00BA3A5E"/>
    <w:rsid w:val="00BA3C02"/>
    <w:rsid w:val="00BB24E7"/>
    <w:rsid w:val="00BB5E9D"/>
    <w:rsid w:val="00BD2B8D"/>
    <w:rsid w:val="00BE0C6B"/>
    <w:rsid w:val="00BE4EBF"/>
    <w:rsid w:val="00BE69B1"/>
    <w:rsid w:val="00BE6EB8"/>
    <w:rsid w:val="00BF4019"/>
    <w:rsid w:val="00C11244"/>
    <w:rsid w:val="00C125D3"/>
    <w:rsid w:val="00C22B2F"/>
    <w:rsid w:val="00C23B7F"/>
    <w:rsid w:val="00C25940"/>
    <w:rsid w:val="00C3103B"/>
    <w:rsid w:val="00C32309"/>
    <w:rsid w:val="00C42E06"/>
    <w:rsid w:val="00C43DF2"/>
    <w:rsid w:val="00C4598F"/>
    <w:rsid w:val="00C57446"/>
    <w:rsid w:val="00C64A33"/>
    <w:rsid w:val="00C652FF"/>
    <w:rsid w:val="00C7189F"/>
    <w:rsid w:val="00C93669"/>
    <w:rsid w:val="00CA3AF8"/>
    <w:rsid w:val="00CC568F"/>
    <w:rsid w:val="00CC7906"/>
    <w:rsid w:val="00CE0759"/>
    <w:rsid w:val="00CE52AE"/>
    <w:rsid w:val="00CE7EE0"/>
    <w:rsid w:val="00D103CA"/>
    <w:rsid w:val="00D116BB"/>
    <w:rsid w:val="00D124F2"/>
    <w:rsid w:val="00D17C44"/>
    <w:rsid w:val="00D244FD"/>
    <w:rsid w:val="00D3359A"/>
    <w:rsid w:val="00D3541F"/>
    <w:rsid w:val="00D35AA7"/>
    <w:rsid w:val="00D42F7C"/>
    <w:rsid w:val="00D61AC9"/>
    <w:rsid w:val="00D622B0"/>
    <w:rsid w:val="00D64590"/>
    <w:rsid w:val="00D6741E"/>
    <w:rsid w:val="00D74111"/>
    <w:rsid w:val="00D7420C"/>
    <w:rsid w:val="00D743AA"/>
    <w:rsid w:val="00D820BD"/>
    <w:rsid w:val="00D97FE5"/>
    <w:rsid w:val="00DA508A"/>
    <w:rsid w:val="00DA6804"/>
    <w:rsid w:val="00DB1533"/>
    <w:rsid w:val="00DB3219"/>
    <w:rsid w:val="00DB5E7D"/>
    <w:rsid w:val="00DB6F9F"/>
    <w:rsid w:val="00DC28E8"/>
    <w:rsid w:val="00DD2839"/>
    <w:rsid w:val="00DD59EC"/>
    <w:rsid w:val="00DE5A94"/>
    <w:rsid w:val="00DF26D3"/>
    <w:rsid w:val="00E03583"/>
    <w:rsid w:val="00E1489B"/>
    <w:rsid w:val="00E2701F"/>
    <w:rsid w:val="00E40795"/>
    <w:rsid w:val="00E42FF2"/>
    <w:rsid w:val="00E50707"/>
    <w:rsid w:val="00E551F2"/>
    <w:rsid w:val="00E80B01"/>
    <w:rsid w:val="00E92FAE"/>
    <w:rsid w:val="00E93694"/>
    <w:rsid w:val="00E97A42"/>
    <w:rsid w:val="00EA1632"/>
    <w:rsid w:val="00EA39AD"/>
    <w:rsid w:val="00EB1547"/>
    <w:rsid w:val="00EB444F"/>
    <w:rsid w:val="00EB5352"/>
    <w:rsid w:val="00EC3227"/>
    <w:rsid w:val="00EC7568"/>
    <w:rsid w:val="00ED08A1"/>
    <w:rsid w:val="00ED1993"/>
    <w:rsid w:val="00ED29C9"/>
    <w:rsid w:val="00ED3088"/>
    <w:rsid w:val="00EE08AA"/>
    <w:rsid w:val="00F05834"/>
    <w:rsid w:val="00F36615"/>
    <w:rsid w:val="00F54F8B"/>
    <w:rsid w:val="00F92B67"/>
    <w:rsid w:val="00F934BA"/>
    <w:rsid w:val="00F9788B"/>
    <w:rsid w:val="00F979CD"/>
    <w:rsid w:val="00FA4A41"/>
    <w:rsid w:val="00FA67FA"/>
    <w:rsid w:val="00FB2B64"/>
    <w:rsid w:val="00FB4614"/>
    <w:rsid w:val="00FB7237"/>
    <w:rsid w:val="00FC4084"/>
    <w:rsid w:val="00FD38B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E398795-F18B-4218-9D0F-6E38610E12A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3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paragraph" w:customStyle="1" w:styleId="p3">
    <w:name w:val="p3"/>
    <w:basedOn w:val="Normal"/>
    <w:rsid w:val="00133555"/>
    <w:pPr>
      <w:tabs>
        <w:tab w:val="left" w:pos="580"/>
      </w:tabs>
      <w:spacing w:after="0" w:line="240" w:lineRule="atLeast"/>
      <w:ind w:left="764" w:hanging="576"/>
    </w:pPr>
    <w:rPr>
      <w:rFonts w:ascii="Times New Roman" w:hAnsi="Times New Roman"/>
      <w:sz w:val="24"/>
      <w:szCs w:val="20"/>
    </w:rPr>
  </w:style>
  <w:style w:type="character" w:styleId="Emphasis">
    <w:name w:val="Emphasis"/>
    <w:basedOn w:val="DefaultParagraphFont"/>
    <w:uiPriority w:val="20"/>
    <w:qFormat/>
    <w:rsid w:val="00C64A33"/>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195537608">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www.etenders.gov.i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www.etenders.gov.ie" TargetMode="Externa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www.revenue.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3.emf"/><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2.emf"/><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image" Target="media/image1.jpeg"/><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D649E5" w:rsidRDefault="00C43F9A" w:rsidP="00C43F9A">
          <w:pPr>
            <w:pStyle w:val="E99EEB4CC20343D5A185CF8D54599456"/>
          </w:pPr>
          <w:r w:rsidRPr="00770025">
            <w:rPr>
              <w:rStyle w:val="PlaceholderText"/>
            </w:rPr>
            <w:t>Click here to enter text.</w:t>
          </w:r>
        </w:p>
      </w:docPartBody>
    </w:docPart>
    <w:docPart>
      <w:docPartPr>
        <w:name w:val="ED3252893D57426789858754A37D3D5C"/>
        <w:category>
          <w:name w:val="General"/>
          <w:gallery w:val="placeholder"/>
        </w:category>
        <w:types>
          <w:type w:val="bbPlcHdr"/>
        </w:types>
        <w:behaviors>
          <w:behavior w:val="content"/>
        </w:behaviors>
        <w:guid w:val="{45AFD568-4851-40E6-8860-1AA8076CEAF6}"/>
      </w:docPartPr>
      <w:docPartBody>
        <w:p w:rsidR="00D649E5" w:rsidRDefault="00C43F9A" w:rsidP="00C43F9A">
          <w:pPr>
            <w:pStyle w:val="ED3252893D57426789858754A37D3D5C"/>
          </w:pPr>
          <w:r w:rsidRPr="00EE6D96">
            <w:rPr>
              <w:rStyle w:val="PlaceholderText"/>
            </w:rPr>
            <w:t>Click here to enter text.</w:t>
          </w:r>
        </w:p>
      </w:docPartBody>
    </w:docPart>
    <w:docPart>
      <w:docPartPr>
        <w:name w:val="94CE062F610241FEA99799BA9540ABEC"/>
        <w:category>
          <w:name w:val="General"/>
          <w:gallery w:val="placeholder"/>
        </w:category>
        <w:types>
          <w:type w:val="bbPlcHdr"/>
        </w:types>
        <w:behaviors>
          <w:behavior w:val="content"/>
        </w:behaviors>
        <w:guid w:val="{7C8B2735-3ACE-4D9F-89D2-360524406C6B}"/>
      </w:docPartPr>
      <w:docPartBody>
        <w:p w:rsidR="00E70E1F" w:rsidRDefault="00C97ECA" w:rsidP="00C97ECA">
          <w:pPr>
            <w:pStyle w:val="94CE062F610241FEA99799BA9540ABEC"/>
          </w:pPr>
          <w:r w:rsidRPr="00770025">
            <w:rPr>
              <w:rStyle w:val="PlaceholderText"/>
            </w:rPr>
            <w:t>Click here to enter text.</w:t>
          </w:r>
        </w:p>
      </w:docPartBody>
    </w:docPart>
    <w:docPart>
      <w:docPartPr>
        <w:name w:val="2E214C562265483D9487144C14C1FAC6"/>
        <w:category>
          <w:name w:val="General"/>
          <w:gallery w:val="placeholder"/>
        </w:category>
        <w:types>
          <w:type w:val="bbPlcHdr"/>
        </w:types>
        <w:behaviors>
          <w:behavior w:val="content"/>
        </w:behaviors>
        <w:guid w:val="{A5DB959F-B0B5-44DD-A31E-566A9D5D4269}"/>
      </w:docPartPr>
      <w:docPartBody>
        <w:p w:rsidR="00E70E1F" w:rsidRDefault="00E70E1F" w:rsidP="00E70E1F">
          <w:pPr>
            <w:pStyle w:val="2E214C562265483D9487144C14C1FAC6"/>
          </w:pPr>
          <w:r w:rsidRPr="00DC0160">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31C1"/>
    <w:rsid w:val="00007BFF"/>
    <w:rsid w:val="000878A3"/>
    <w:rsid w:val="00096EC6"/>
    <w:rsid w:val="000B7A06"/>
    <w:rsid w:val="000E50F2"/>
    <w:rsid w:val="000F16A3"/>
    <w:rsid w:val="00120EEE"/>
    <w:rsid w:val="00132588"/>
    <w:rsid w:val="00157498"/>
    <w:rsid w:val="0017502A"/>
    <w:rsid w:val="0019674A"/>
    <w:rsid w:val="00202000"/>
    <w:rsid w:val="0021568F"/>
    <w:rsid w:val="002411F6"/>
    <w:rsid w:val="00243E81"/>
    <w:rsid w:val="002954EC"/>
    <w:rsid w:val="002B4D30"/>
    <w:rsid w:val="00342601"/>
    <w:rsid w:val="00347804"/>
    <w:rsid w:val="00381566"/>
    <w:rsid w:val="00382E5B"/>
    <w:rsid w:val="003A0254"/>
    <w:rsid w:val="003A7352"/>
    <w:rsid w:val="003C46FD"/>
    <w:rsid w:val="003C47B8"/>
    <w:rsid w:val="003D0F6C"/>
    <w:rsid w:val="003E0528"/>
    <w:rsid w:val="003F7A40"/>
    <w:rsid w:val="00416790"/>
    <w:rsid w:val="00423548"/>
    <w:rsid w:val="004368B4"/>
    <w:rsid w:val="00461DA6"/>
    <w:rsid w:val="004631ED"/>
    <w:rsid w:val="0048189C"/>
    <w:rsid w:val="004D1E09"/>
    <w:rsid w:val="004D3DF9"/>
    <w:rsid w:val="005005BD"/>
    <w:rsid w:val="00506085"/>
    <w:rsid w:val="00520CC8"/>
    <w:rsid w:val="00550BBC"/>
    <w:rsid w:val="00593781"/>
    <w:rsid w:val="005E5B0A"/>
    <w:rsid w:val="005F0348"/>
    <w:rsid w:val="00653685"/>
    <w:rsid w:val="006B1429"/>
    <w:rsid w:val="006B2CD9"/>
    <w:rsid w:val="00752271"/>
    <w:rsid w:val="00790A85"/>
    <w:rsid w:val="00831B7E"/>
    <w:rsid w:val="0085602E"/>
    <w:rsid w:val="009041FA"/>
    <w:rsid w:val="00975DA6"/>
    <w:rsid w:val="009B3FDC"/>
    <w:rsid w:val="009D7763"/>
    <w:rsid w:val="009F5929"/>
    <w:rsid w:val="00A239EE"/>
    <w:rsid w:val="00A33272"/>
    <w:rsid w:val="00A37992"/>
    <w:rsid w:val="00A527C5"/>
    <w:rsid w:val="00A62CC7"/>
    <w:rsid w:val="00A70F35"/>
    <w:rsid w:val="00A90020"/>
    <w:rsid w:val="00A96FA1"/>
    <w:rsid w:val="00AA15E9"/>
    <w:rsid w:val="00AB4676"/>
    <w:rsid w:val="00AF7204"/>
    <w:rsid w:val="00B916B9"/>
    <w:rsid w:val="00BE6EB8"/>
    <w:rsid w:val="00C0248A"/>
    <w:rsid w:val="00C22A3B"/>
    <w:rsid w:val="00C43F9A"/>
    <w:rsid w:val="00C61719"/>
    <w:rsid w:val="00C7052B"/>
    <w:rsid w:val="00C97ECA"/>
    <w:rsid w:val="00CC6B57"/>
    <w:rsid w:val="00D3147F"/>
    <w:rsid w:val="00D649E5"/>
    <w:rsid w:val="00E0041B"/>
    <w:rsid w:val="00E55D50"/>
    <w:rsid w:val="00E70E1F"/>
    <w:rsid w:val="00E74482"/>
    <w:rsid w:val="00E8465B"/>
    <w:rsid w:val="00E84A40"/>
    <w:rsid w:val="00E908DB"/>
    <w:rsid w:val="00EB02FD"/>
    <w:rsid w:val="00F179AA"/>
    <w:rsid w:val="00F42675"/>
    <w:rsid w:val="00F44154"/>
    <w:rsid w:val="00FF22F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E70E1F"/>
    <w:rPr>
      <w:color w:val="808080"/>
    </w:rPr>
  </w:style>
  <w:style w:type="paragraph" w:customStyle="1" w:styleId="E5B87B3FD9CB4E93885F5503286AB1BB">
    <w:name w:val="E5B87B3FD9CB4E93885F5503286AB1BB"/>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 w:type="paragraph" w:customStyle="1" w:styleId="ED3252893D57426789858754A37D3D5C">
    <w:name w:val="ED3252893D57426789858754A37D3D5C"/>
    <w:rsid w:val="00C43F9A"/>
    <w:rPr>
      <w:lang w:val="en-IE" w:eastAsia="en-IE"/>
    </w:rPr>
  </w:style>
  <w:style w:type="paragraph" w:customStyle="1" w:styleId="94CE062F610241FEA99799BA9540ABEC">
    <w:name w:val="94CE062F610241FEA99799BA9540ABEC"/>
    <w:rsid w:val="00C97ECA"/>
    <w:rPr>
      <w:lang w:val="en-IE" w:eastAsia="en-IE"/>
    </w:rPr>
  </w:style>
  <w:style w:type="paragraph" w:customStyle="1" w:styleId="2E214C562265483D9487144C14C1FAC6">
    <w:name w:val="2E214C562265483D9487144C14C1FAC6"/>
    <w:rsid w:val="00E70E1F"/>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Department of Housing, Local Government &amp; Heritage</Abstract>
  <CompanyAddress/>
  <CompanyPhone/>
  <CompanyFax>Provision of Invasive Plant Eradication in Glenveagh National Park (Dunlewey.).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21" ma:contentTypeDescription="Create a new document for eDocs" ma:contentTypeScope="" ma:versionID="f0cc85506513ce39749722cb0bb7144f">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1f8add7cdf686748fef2908da1737233"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_vti_ItemHoldRecordStatus" ma:index="24" nillable="true" ma:displayName="Hold and Record Status" ma:decimals="0" ma:description="" ma:hidden="true" ma:indexed="true" ma:internalName="_vti_ItemHoldRecordStatus" ma:readOnly="true">
      <xsd:simpleType>
        <xsd:restriction base="dms:Unknown"/>
      </xsd:simpleType>
    </xsd:element>
    <xsd:element name="OCRLastProcessed" ma:index="27"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6"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eDocument</p:Name>
  <p:Description/>
  <p:Statement/>
  <p:PolicyItems/>
</p:Policy>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16</Value>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OCRLastProcessed xmlns="http://schemas.microsoft.com/sharepoint/v3" xsi:nil="tru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F45543-8F3B-4D1F-AC87-4D930C04C1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CB06F0-518B-45DE-9FDD-EEA9E7C2E416}">
  <ds:schemaRefs>
    <ds:schemaRef ds:uri="office.server.policy"/>
  </ds:schemaRefs>
</ds:datastoreItem>
</file>

<file path=customXml/itemProps4.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5.xml><?xml version="1.0" encoding="utf-8"?>
<ds:datastoreItem xmlns:ds="http://schemas.openxmlformats.org/officeDocument/2006/customXml" ds:itemID="{3AA3D4D1-428A-4BE1-B193-8F207BE4E365}">
  <ds:schemaRefs>
    <ds:schemaRef ds:uri="http://schemas.openxmlformats.org/officeDocument/2006/bibliography"/>
  </ds:schemaRefs>
</ds:datastoreItem>
</file>

<file path=customXml/itemProps6.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7.xml><?xml version="1.0" encoding="utf-8"?>
<ds:datastoreItem xmlns:ds="http://schemas.openxmlformats.org/officeDocument/2006/customXml" ds:itemID="{0C00EEAA-E208-47F1-B94E-D359E44024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79</Pages>
  <Words>24729</Words>
  <Characters>140957</Characters>
  <Application>Microsoft Office Word</Application>
  <DocSecurity>0</DocSecurity>
  <Lines>1174</Lines>
  <Paragraphs>330</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165356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Patrick McConigley (Housing)</cp:lastModifiedBy>
  <cp:revision>2</cp:revision>
  <cp:lastPrinted>2026-08-05T11:41:00Z</cp:lastPrinted>
  <dcterms:created xsi:type="dcterms:W3CDTF">2026-08-05T14:53:00Z</dcterms:created>
  <dcterms:modified xsi:type="dcterms:W3CDTF">2026-08-05T14:53:00Z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16;#Unclassified|f33d2cd0-30e5-4f10-8d2a-4027eb6837f4</vt:lpwstr>
  </property>
  <property fmtid="{D5CDD505-2E9C-101B-9397-08002B2CF9AE}" pid="12" name="eDocs_SecurityLevel">
    <vt:lpwstr>Unclassified</vt:lpwstr>
  </property>
</Properties>
</file>