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2119E07B"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07-21T00:00:00Z">
            <w:dateFormat w:val="dd/MM/yyyy"/>
            <w:lid w:val="en-IE"/>
            <w:storeMappedDataAs w:val="dateTime"/>
            <w:calendar w:val="gregorian"/>
          </w:date>
        </w:sdtPr>
        <w:sdtContent>
          <w:r w:rsidR="00BD234D">
            <w:rPr>
              <w:rFonts w:ascii="Calibri" w:hAnsi="Calibri"/>
              <w:sz w:val="40"/>
              <w:szCs w:val="40"/>
              <w:highlight w:val="lightGray"/>
              <w:lang w:val="en-IE"/>
            </w:rPr>
            <w:t>21</w:t>
          </w:r>
          <w:r w:rsidR="001B6B33">
            <w:rPr>
              <w:rFonts w:ascii="Calibri" w:hAnsi="Calibri"/>
              <w:sz w:val="40"/>
              <w:szCs w:val="40"/>
              <w:highlight w:val="lightGray"/>
              <w:lang w:val="en-IE"/>
            </w:rPr>
            <w:t>/07/2026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Content>
          <w:r w:rsidR="00BD234D" w:rsidRPr="00BD234D">
            <w:t xml:space="preserve">Oracle </w:t>
          </w:r>
          <w:proofErr w:type="spellStart"/>
          <w:r w:rsidR="00BD234D" w:rsidRPr="00BD234D">
            <w:t>Cloud@Customer</w:t>
          </w:r>
          <w:proofErr w:type="spellEnd"/>
          <w:r w:rsidR="00BD234D" w:rsidRPr="00BD234D">
            <w:t xml:space="preserve"> Implementation, Managed Services and </w:t>
          </w:r>
          <w:proofErr w:type="spellStart"/>
          <w:r w:rsidR="00BD234D" w:rsidRPr="00BD234D">
            <w:t>Anciliary</w:t>
          </w:r>
          <w:proofErr w:type="spellEnd"/>
          <w:r w:rsidR="00BD234D" w:rsidRPr="00BD234D">
            <w:t xml:space="preserve"> Services</w:t>
          </w:r>
        </w:sdtContent>
      </w:sdt>
      <w:r w:rsidRPr="000E5DB7">
        <w:rPr>
          <w:rFonts w:ascii="Calibri" w:hAnsi="Calibri"/>
          <w:sz w:val="40"/>
          <w:szCs w:val="40"/>
        </w:rPr>
        <w:br/>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3423EC3D"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8-21T12:00:00Z">
            <w:dateFormat w:val="dd/MM/yyyy HH:mm"/>
            <w:lid w:val="en-IE"/>
            <w:storeMappedDataAs w:val="dateTime"/>
            <w:calendar w:val="gregorian"/>
          </w:date>
        </w:sdtPr>
        <w:sdtContent>
          <w:r w:rsidR="001C1983">
            <w:rPr>
              <w:rFonts w:ascii="Calibri" w:hAnsi="Calibri"/>
              <w:sz w:val="40"/>
              <w:szCs w:val="40"/>
              <w:highlight w:val="lightGray"/>
              <w:lang w:val="en-IE"/>
            </w:rPr>
            <w:t>21</w:t>
          </w:r>
          <w:r w:rsidR="001B6B33">
            <w:rPr>
              <w:rFonts w:ascii="Calibri" w:hAnsi="Calibri"/>
              <w:sz w:val="40"/>
              <w:szCs w:val="40"/>
              <w:highlight w:val="lightGray"/>
              <w:lang w:val="en-IE"/>
            </w:rPr>
            <w:t>/08/2026 12:00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3F7D122D"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54E3D48F"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435E669D"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179367C2"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0D004556"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5E70AF22"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23FBA2B7"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079E0786" w14:textId="77777777" w:rsidR="00234C8E" w:rsidRDefault="00000000"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even" r:id="rId12"/>
          <w:footerReference w:type="default" r:id="rId13"/>
          <w:headerReference w:type="first" r:id="rId14"/>
          <w:footerReference w:type="first" r:id="rId15"/>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52824795" w:rsidR="003C0FB1" w:rsidRDefault="00000000"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Content>
                <w:r w:rsidR="00EF6820">
                  <w:rPr>
                    <w:highlight w:val="lightGray"/>
                  </w:rPr>
                  <w:t>Irish Cattle Breeding Federation (“ICBF”)</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01DC0CE3" w:rsidR="003C0FB1" w:rsidRDefault="003C0FB1" w:rsidP="0067351A">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757561">
              <w:fldChar w:fldCharType="separate"/>
            </w:r>
            <w:r w:rsidR="0067351A" w:rsidRPr="0067351A">
              <w:t>Oracle Cloud@Customer Implementation, Managed Services and Anciliary Services</w:t>
            </w:r>
            <w:r w:rsidR="00757561">
              <w:fldChar w:fldCharType="end"/>
            </w:r>
            <w:bookmarkEnd w:id="1"/>
            <w:r w:rsidRPr="000E5DB7">
              <w:t>.</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39BA1F8" w14:textId="58BC5FDA" w:rsidR="00B6057A" w:rsidRDefault="00B6057A"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Pr>
                <w:i/>
                <w:iCs/>
                <w:color w:val="FF0000"/>
              </w:rPr>
              <w:instrText xml:space="preserve"> FORMTEXT </w:instrText>
            </w:r>
            <w:r>
              <w:rPr>
                <w:i/>
                <w:iCs/>
                <w:color w:val="FF0000"/>
              </w:rPr>
            </w:r>
            <w:r>
              <w:rPr>
                <w:i/>
                <w:iCs/>
                <w:color w:val="FF0000"/>
              </w:rPr>
              <w:fldChar w:fldCharType="separate"/>
            </w:r>
            <w:r>
              <w:rPr>
                <w:i/>
                <w:iCs/>
                <w:noProof/>
                <w:color w:val="FF0000"/>
              </w:rPr>
              <w:t>“Not Used”</w:t>
            </w:r>
            <w:r>
              <w:rPr>
                <w:i/>
                <w:iCs/>
                <w:color w:val="FF0000"/>
              </w:rPr>
              <w:fldChar w:fldCharType="end"/>
            </w:r>
            <w:bookmarkEnd w:id="2"/>
          </w:p>
          <w:p w14:paraId="44A17398" w14:textId="6F392B9F"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3" w:name="Text109"/>
            <w:r>
              <w:instrText xml:space="preserve"> FORMTEXT </w:instrText>
            </w:r>
            <w:r>
              <w:fldChar w:fldCharType="separate"/>
            </w:r>
            <w:r w:rsidR="0067351A">
              <w:t> </w:t>
            </w:r>
            <w:r w:rsidR="0067351A">
              <w:t> </w:t>
            </w:r>
            <w:r w:rsidR="0067351A">
              <w:t> </w:t>
            </w:r>
            <w:r w:rsidR="0067351A">
              <w:t> </w:t>
            </w:r>
            <w:r>
              <w:fldChar w:fldCharType="end"/>
            </w:r>
            <w:bookmarkEnd w:id="3"/>
            <w:r>
              <w:t xml:space="preserve"> </w:t>
            </w:r>
            <w:r w:rsidRPr="00E13A0D">
              <w:t>lots (each a “Lot”) as described below.  Each Lot will result in a separate contract.</w:t>
            </w:r>
          </w:p>
          <w:p w14:paraId="00DC7985" w14:textId="09C03F59"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4" w:name="Text110"/>
            <w:r>
              <w:instrText xml:space="preserve"> FORMTEXT </w:instrText>
            </w:r>
            <w:r>
              <w:fldChar w:fldCharType="separate"/>
            </w:r>
            <w:r w:rsidR="0067351A">
              <w:t> </w:t>
            </w:r>
            <w:r w:rsidR="0067351A">
              <w:t> </w:t>
            </w:r>
            <w:r w:rsidR="0067351A">
              <w:t> </w:t>
            </w:r>
            <w:r w:rsidR="0067351A">
              <w:t> </w:t>
            </w:r>
            <w:r w:rsidR="0067351A">
              <w:t> </w:t>
            </w:r>
            <w:r>
              <w:fldChar w:fldCharType="end"/>
            </w:r>
            <w:bookmarkEnd w:id="4"/>
          </w:p>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24E88434"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0067351A">
              <w:rPr>
                <w:noProof/>
              </w:rPr>
              <w:t>3 (three)</w:t>
            </w:r>
            <w:r w:rsidR="00F23BAD">
              <w:rPr>
                <w:noProof/>
              </w:rPr>
              <w:t xml:space="preserve"> years</w:t>
            </w:r>
            <w:r w:rsidRPr="00675784">
              <w:rPr>
                <w:b/>
              </w:rPr>
              <w:fldChar w:fldCharType="end"/>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19D55CF0" w14:textId="68AA8954"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Pr="003650CE">
              <w:rPr>
                <w:i/>
                <w:iCs/>
                <w:color w:val="FF0000"/>
              </w:rPr>
              <w:instrText xml:space="preserve"> FORMTEXT </w:instrText>
            </w:r>
            <w:r w:rsidRPr="003650CE">
              <w:rPr>
                <w:i/>
                <w:iCs/>
                <w:color w:val="FF0000"/>
              </w:rPr>
            </w:r>
            <w:r w:rsidRPr="003650CE">
              <w:rPr>
                <w:i/>
                <w:iCs/>
                <w:color w:val="FF0000"/>
              </w:rPr>
              <w:fldChar w:fldCharType="separate"/>
            </w:r>
            <w:r w:rsidR="0067351A">
              <w:rPr>
                <w:i/>
                <w:iCs/>
                <w:color w:val="FF0000"/>
              </w:rPr>
              <w:t> </w:t>
            </w:r>
            <w:r w:rsidR="0067351A">
              <w:rPr>
                <w:i/>
                <w:iCs/>
                <w:color w:val="FF0000"/>
              </w:rPr>
              <w:t> </w:t>
            </w:r>
            <w:r w:rsidR="0067351A">
              <w:rPr>
                <w:i/>
                <w:iCs/>
                <w:color w:val="FF0000"/>
              </w:rPr>
              <w:t> </w:t>
            </w:r>
            <w:r w:rsidR="0067351A">
              <w:rPr>
                <w:i/>
                <w:iCs/>
                <w:color w:val="FF0000"/>
              </w:rPr>
              <w:t> </w:t>
            </w:r>
            <w:r w:rsidR="0067351A">
              <w:rPr>
                <w:i/>
                <w:iCs/>
                <w:color w:val="FF0000"/>
              </w:rPr>
              <w:t> </w:t>
            </w:r>
            <w:r w:rsidRPr="003650CE">
              <w:rPr>
                <w:i/>
                <w:iCs/>
                <w:color w:val="FF0000"/>
              </w:rPr>
              <w:fldChar w:fldCharType="end"/>
            </w:r>
            <w:bookmarkEnd w:id="5"/>
          </w:p>
          <w:p w14:paraId="295B2DAB" w14:textId="1977BD8E"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67351A">
              <w:rPr>
                <w:highlight w:val="lightGray"/>
              </w:rPr>
              <w:t>1 (one) year</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67351A">
              <w:rPr>
                <w:highlight w:val="lightGray"/>
              </w:rPr>
              <w:t>2 (</w:t>
            </w:r>
            <w:r w:rsidR="00F23BAD">
              <w:rPr>
                <w:highlight w:val="lightGray"/>
              </w:rPr>
              <w:t>two</w:t>
            </w:r>
            <w:r w:rsidR="0067351A">
              <w:rPr>
                <w:highlight w:val="lightGray"/>
              </w:rPr>
              <w:t>)</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55716A41"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0C0E11">
              <w:rPr>
                <w:highlight w:val="lightGray"/>
              </w:rPr>
            </w:r>
            <w:r w:rsidR="000C0E11">
              <w:rPr>
                <w:highlight w:val="lightGray"/>
              </w:rPr>
              <w:fldChar w:fldCharType="separate"/>
            </w:r>
            <w:r w:rsidR="0067351A" w:rsidRPr="0067351A">
              <w:t>Oracle Cloud@Customer Implementation, Managed Services and Anciliary Services</w:t>
            </w:r>
            <w:r w:rsidR="000C0E11">
              <w:rPr>
                <w:highlight w:val="lightGray"/>
              </w:rPr>
              <w:fldChar w:fldCharType="end"/>
            </w:r>
            <w:bookmarkEnd w:id="6"/>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1C1983">
              <w:rPr>
                <w:i/>
                <w:color w:val="FF0000"/>
                <w:highlight w:val="lightGray"/>
              </w:rPr>
              <w:t> </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0C0E11">
              <w:rPr>
                <w:noProof/>
                <w:szCs w:val="22"/>
              </w:rPr>
              <w:t>[</w:t>
            </w:r>
            <w:r w:rsidR="00C500AC">
              <w:rPr>
                <w:noProof/>
                <w:szCs w:val="22"/>
              </w:rPr>
              <w:t>€</w:t>
            </w:r>
            <w:r w:rsidR="001C1983">
              <w:rPr>
                <w:noProof/>
                <w:szCs w:val="22"/>
              </w:rPr>
              <w:t>775</w:t>
            </w:r>
            <w:r w:rsidR="00C500AC">
              <w:rPr>
                <w:noProof/>
                <w:szCs w:val="22"/>
              </w:rPr>
              <w:t>,000</w:t>
            </w:r>
            <w:r w:rsidR="000C0E11">
              <w:rPr>
                <w:noProof/>
                <w:szCs w:val="22"/>
              </w:rPr>
              <w:t>]</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w:t>
            </w:r>
            <w:proofErr w:type="gramStart"/>
            <w:r w:rsidRPr="000E5DB7">
              <w:t>SME”s</w:t>
            </w:r>
            <w:proofErr w:type="gramEnd"/>
            <w:r w:rsidRPr="000E5DB7">
              <w:t>)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78B13257"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782369">
              <w:rPr>
                <w:i/>
                <w:color w:val="FF0000"/>
              </w:rPr>
              <w:t> </w:t>
            </w:r>
            <w:r w:rsidR="00782369">
              <w:rPr>
                <w:i/>
                <w:color w:val="FF0000"/>
              </w:rPr>
              <w:t> </w:t>
            </w:r>
            <w:r w:rsidR="00782369">
              <w:rPr>
                <w:i/>
                <w:color w:val="FF0000"/>
              </w:rPr>
              <w:t> </w:t>
            </w:r>
            <w:r w:rsidR="00782369">
              <w:rPr>
                <w:i/>
                <w:color w:val="FF0000"/>
              </w:rPr>
              <w:t> </w:t>
            </w:r>
            <w:r w:rsidR="00782369">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782369">
              <w:rPr>
                <w:highlight w:val="lightGray"/>
              </w:rPr>
              <w:t> </w:t>
            </w:r>
            <w:r w:rsidR="00782369">
              <w:rPr>
                <w:highlight w:val="lightGray"/>
              </w:rPr>
              <w:t> </w:t>
            </w:r>
            <w:r w:rsidR="00782369">
              <w:rPr>
                <w:highlight w:val="lightGray"/>
              </w:rPr>
              <w:t> </w:t>
            </w:r>
            <w:r w:rsidR="00782369">
              <w:rPr>
                <w:highlight w:val="lightGray"/>
              </w:rPr>
              <w:t> </w:t>
            </w:r>
            <w:r w:rsidR="00782369">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w:t>
            </w:r>
            <w:proofErr w:type="gramStart"/>
            <w:r w:rsidRPr="000E5DB7">
              <w:t>any and all</w:t>
            </w:r>
            <w:proofErr w:type="gramEnd"/>
            <w:r w:rsidRPr="000E5DB7">
              <w:t xml:space="preserve">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0558AC7B" w14:textId="77777777"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572146F3" w:rsidR="002628DF" w:rsidRPr="00684357" w:rsidRDefault="007C5D7B" w:rsidP="002628DF">
            <w:pPr>
              <w:spacing w:after="200"/>
              <w:jc w:val="both"/>
              <w:rPr>
                <w:color w:val="0000FF"/>
              </w:rPr>
            </w:pPr>
            <w:r>
              <w:rPr>
                <w:color w:val="0000FF"/>
              </w:rPr>
              <w:t>2.1.6</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Default="002628DF" w:rsidP="002628DF">
            <w:pPr>
              <w:jc w:val="both"/>
            </w:pPr>
            <w:proofErr w:type="gramStart"/>
            <w:r>
              <w:t>In particular, tenderers</w:t>
            </w:r>
            <w:proofErr w:type="gramEnd"/>
            <w:r>
              <w:t xml:space="preserve">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p w14:paraId="4AAC0A77" w14:textId="41CDB454" w:rsidR="007C5D7B" w:rsidRPr="00684357" w:rsidRDefault="007C5D7B" w:rsidP="002628DF">
            <w:pPr>
              <w:jc w:val="both"/>
            </w:pPr>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t>In particular, tenderers</w:t>
            </w:r>
            <w:proofErr w:type="gramEnd"/>
            <w:r>
              <w:t xml:space="preserve">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16"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w:t>
            </w:r>
            <w:proofErr w:type="gramStart"/>
            <w:r w:rsidRPr="000E5DB7">
              <w:t>paragraph</w:t>
            </w:r>
            <w:proofErr w:type="gramEnd"/>
            <w:r w:rsidRPr="000E5DB7">
              <w:t xml:space="preserve">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7"/>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sdt>
                <w:sdtPr>
                  <w:rPr>
                    <w:color w:val="FF0000"/>
                    <w:highlight w:val="lightGray"/>
                  </w:rPr>
                  <w:id w:val="1467708055"/>
                  <w:placeholder>
                    <w:docPart w:val="E99EEB4CC20343D5A185CF8D54599456"/>
                  </w:placeholder>
                </w:sdtPr>
                <w:sdtEndPr>
                  <w:rPr>
                    <w:color w:val="000000"/>
                    <w:szCs w:val="22"/>
                  </w:rPr>
                </w:sdtEndPr>
                <w:sdtContent>
                  <w:p w14:paraId="054AE843" w14:textId="77777777" w:rsidR="0078639B" w:rsidRDefault="0078639B" w:rsidP="007B7D0E">
                    <w:pPr>
                      <w:rPr>
                        <w:color w:val="FF0000"/>
                        <w:highlight w:val="lightGray"/>
                      </w:rPr>
                    </w:pPr>
                  </w:p>
                  <w:p w14:paraId="40060B68" w14:textId="25493A36" w:rsidR="007B7D0E" w:rsidRPr="009476F2" w:rsidRDefault="007B7D0E" w:rsidP="007B7D0E">
                    <w:pPr>
                      <w:rPr>
                        <w:highlight w:val="lightGray"/>
                      </w:rPr>
                    </w:pPr>
                    <w:r w:rsidRPr="009476F2">
                      <w:rPr>
                        <w:highlight w:val="lightGray"/>
                      </w:rPr>
                      <w:t xml:space="preserve">Tenders must be submitted via the ‘electronic </w:t>
                    </w:r>
                    <w:proofErr w:type="spellStart"/>
                    <w:r w:rsidRPr="009476F2">
                      <w:rPr>
                        <w:highlight w:val="lightGray"/>
                      </w:rPr>
                      <w:t>tenderbox</w:t>
                    </w:r>
                    <w:proofErr w:type="spellEnd"/>
                    <w:r w:rsidRPr="009476F2">
                      <w:rPr>
                        <w:highlight w:val="lightGray"/>
                      </w:rPr>
                      <w:t xml:space="preserve">’ available on </w:t>
                    </w:r>
                    <w:hyperlink r:id="rId18" w:history="1">
                      <w:r w:rsidR="005520E5" w:rsidRPr="005520E5">
                        <w:rPr>
                          <w:rStyle w:val="Hyperlink"/>
                          <w:highlight w:val="lightGray"/>
                        </w:rPr>
                        <w:t>www.etenders.gov.ie</w:t>
                      </w:r>
                    </w:hyperlink>
                    <w:r w:rsidRPr="009476F2">
                      <w:rPr>
                        <w:highlight w:val="lightGray"/>
                      </w:rPr>
                      <w:t xml:space="preserve">.   Only Tenders submitted to the electronic </w:t>
                    </w:r>
                    <w:proofErr w:type="spellStart"/>
                    <w:r w:rsidRPr="009476F2">
                      <w:rPr>
                        <w:highlight w:val="lightGray"/>
                      </w:rPr>
                      <w:t>tenderbox</w:t>
                    </w:r>
                    <w:proofErr w:type="spellEnd"/>
                    <w:r w:rsidRPr="009476F2">
                      <w:rPr>
                        <w:highlight w:val="lightGray"/>
                      </w:rPr>
                      <w:t xml:space="preserve"> will be accepted.  Tenders submitted by any other means (including but not limited </w:t>
                    </w:r>
                    <w:proofErr w:type="gramStart"/>
                    <w:r w:rsidRPr="009476F2">
                      <w:rPr>
                        <w:highlight w:val="lightGray"/>
                      </w:rPr>
                      <w:t>to:</w:t>
                    </w:r>
                    <w:proofErr w:type="gramEnd"/>
                    <w:r w:rsidRPr="009476F2">
                      <w:rPr>
                        <w:highlight w:val="lightGray"/>
                      </w:rPr>
                      <w:t xml:space="preserve"> by email, fax, post, hand delivery, etc.) will NOT be accepted.</w:t>
                    </w:r>
                  </w:p>
                  <w:p w14:paraId="601257E8" w14:textId="77777777" w:rsidR="00A76E64" w:rsidRDefault="007B7D0E" w:rsidP="00A76E64">
                    <w:pPr>
                      <w:rPr>
                        <w:highlight w:val="lightGray"/>
                      </w:rPr>
                    </w:pPr>
                    <w:r w:rsidRPr="009476F2">
                      <w:rPr>
                        <w:highlight w:val="lightGray"/>
                      </w:rPr>
                      <w:lastRenderedPageBreak/>
                      <w:t xml:space="preserve">Tenderers must ensure that they give themselves sufficient time to upload and submit all required tender documentation in their Tender before the Tender Deadline (as defined in paragraph 2.6.2). Tenderers should </w:t>
                    </w:r>
                    <w:proofErr w:type="gramStart"/>
                    <w:r w:rsidRPr="009476F2">
                      <w:rPr>
                        <w:highlight w:val="lightGray"/>
                      </w:rPr>
                      <w:t>take into account</w:t>
                    </w:r>
                    <w:proofErr w:type="gramEnd"/>
                    <w:r w:rsidRPr="009476F2">
                      <w:rPr>
                        <w:highlight w:val="lightGray"/>
                      </w:rPr>
                      <w:t xml:space="preserve"> the fact that upload speeds vary. </w:t>
                    </w:r>
                  </w:p>
                  <w:p w14:paraId="04CEA3C7" w14:textId="77777777" w:rsidR="00A76E64" w:rsidRDefault="00A76E64" w:rsidP="00A76E64">
                    <w:pPr>
                      <w:rPr>
                        <w:highlight w:val="lightGray"/>
                      </w:rPr>
                    </w:pPr>
                    <w:r w:rsidRPr="00A76E64">
                      <w:rPr>
                        <w:highlight w:val="lightGray"/>
                      </w:rPr>
                      <w:t xml:space="preserve">Tenderers must note that in the electronic </w:t>
                    </w:r>
                    <w:proofErr w:type="spellStart"/>
                    <w:r w:rsidRPr="00A76E64">
                      <w:rPr>
                        <w:highlight w:val="lightGray"/>
                      </w:rPr>
                      <w:t>tenderbox</w:t>
                    </w:r>
                    <w:proofErr w:type="spellEnd"/>
                    <w:r w:rsidRPr="00A76E64">
                      <w:rPr>
                        <w:highlight w:val="lightGray"/>
                      </w:rPr>
                      <w:t xml:space="preserve">, there is a current file size limit of 250MB for each single file uploaded, with a maximum total limit of 2GB for all documentation (combined) in the Tender submitted.  </w:t>
                    </w:r>
                  </w:p>
                  <w:p w14:paraId="1168D322" w14:textId="565A79DB" w:rsidR="00977CC4" w:rsidRPr="00C500AC" w:rsidRDefault="00A76E64" w:rsidP="007B7D0E">
                    <w:pPr>
                      <w:rPr>
                        <w:highlight w:val="lightGray"/>
                      </w:rPr>
                    </w:pPr>
                    <w:proofErr w:type="gramStart"/>
                    <w:r w:rsidRPr="00A76E64">
                      <w:rPr>
                        <w:highlight w:val="lightGray"/>
                      </w:rPr>
                      <w:t>In order to</w:t>
                    </w:r>
                    <w:proofErr w:type="gramEnd"/>
                    <w:r w:rsidRPr="00A76E64">
                      <w:rPr>
                        <w:highlight w:val="lightGray"/>
                      </w:rPr>
                      <w:t xml:space="preserve"> submit a Tender to the electronic </w:t>
                    </w:r>
                    <w:proofErr w:type="spellStart"/>
                    <w:r w:rsidRPr="00A76E64">
                      <w:rPr>
                        <w:highlight w:val="lightGray"/>
                      </w:rPr>
                      <w:t>tenderbox</w:t>
                    </w:r>
                    <w:proofErr w:type="spellEnd"/>
                    <w:r w:rsidRPr="00A76E64">
                      <w:rPr>
                        <w:highlight w:val="lightGray"/>
                      </w:rPr>
                      <w:t xml:space="preserve">, Tenderers must ensure that they follow the necessary steps on the </w:t>
                    </w:r>
                    <w:proofErr w:type="spellStart"/>
                    <w:r w:rsidRPr="00A76E64">
                      <w:rPr>
                        <w:highlight w:val="lightGray"/>
                      </w:rPr>
                      <w:t>eTenders</w:t>
                    </w:r>
                    <w:proofErr w:type="spellEnd"/>
                    <w:r w:rsidRPr="00A76E64">
                      <w:rPr>
                        <w:highlight w:val="lightGray"/>
                      </w:rPr>
                      <w:t xml:space="preserve"> platform to ensure that their tender has been submitted properly, which includes ensuring that the “Submit” button has been clicked. </w:t>
                    </w:r>
                    <w:proofErr w:type="gramStart"/>
                    <w:r w:rsidRPr="00A76E64">
                      <w:rPr>
                        <w:highlight w:val="lightGray"/>
                      </w:rPr>
                      <w:t>in the event that</w:t>
                    </w:r>
                    <w:proofErr w:type="gramEnd"/>
                    <w:r w:rsidRPr="00A76E64">
                      <w:rPr>
                        <w:highlight w:val="lightGray"/>
                      </w:rPr>
                      <w:t xml:space="preserve"> Tenderers need to modify or change any aspect of their Tender before the Tender Deadline, the Tender in its entirety will need to be re-submitted. Tenderers should be aware that the “Submit” button will be disabled automatically at the Tender Deadline.</w:t>
                    </w: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t>2.6.2</w:t>
            </w:r>
          </w:p>
        </w:tc>
        <w:tc>
          <w:tcPr>
            <w:tcW w:w="4563" w:type="pct"/>
          </w:tcPr>
          <w:p w14:paraId="0AFA6A43" w14:textId="22D903C8"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78639B">
              <w:rPr>
                <w:noProof/>
              </w:rPr>
              <w:t>12:00</w:t>
            </w:r>
            <w:r w:rsidR="0067351A">
              <w:rPr>
                <w:noProof/>
              </w:rPr>
              <w:t xml:space="preserve"> GMT+1</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Pr="000E5DB7">
              <w:rPr>
                <w:noProof/>
              </w:rPr>
              <w:t>[</w:t>
            </w:r>
            <w:r w:rsidR="001C1983">
              <w:rPr>
                <w:noProof/>
              </w:rPr>
              <w:t>21</w:t>
            </w:r>
            <w:r w:rsidR="0078639B">
              <w:rPr>
                <w:noProof/>
              </w:rPr>
              <w:t>/08/2026</w:t>
            </w:r>
            <w:r w:rsidRPr="000E5DB7">
              <w:rPr>
                <w:noProof/>
              </w:rPr>
              <w:t>]</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1A6BC998"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Pr>
                <w:noProof/>
                <w:szCs w:val="22"/>
              </w:rPr>
              <w:t>English</w:t>
            </w:r>
            <w:r>
              <w:rPr>
                <w:szCs w:val="22"/>
              </w:rPr>
              <w:fldChar w:fldCharType="end"/>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1A1E41E6"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7" w:name="Text111"/>
            <w:r w:rsidR="004A0961">
              <w:instrText xml:space="preserve"> FORMTEXT </w:instrText>
            </w:r>
            <w:r w:rsidR="004A0961">
              <w:fldChar w:fldCharType="separate"/>
            </w:r>
            <w:r w:rsidR="00EF6820">
              <w:t> </w:t>
            </w:r>
            <w:r w:rsidR="00EF6820">
              <w:t> </w:t>
            </w:r>
            <w:r w:rsidR="00EF6820">
              <w:t> </w:t>
            </w:r>
            <w:r w:rsidR="00EF6820">
              <w:t> </w:t>
            </w:r>
            <w:r w:rsidR="00EF6820">
              <w:t> </w:t>
            </w:r>
            <w:r w:rsidR="004A0961">
              <w:fldChar w:fldCharType="end"/>
            </w:r>
            <w:bookmarkEnd w:id="7"/>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EF6820">
              <w:rPr>
                <w:i/>
                <w:iCs/>
                <w:color w:val="FF0000"/>
              </w:rPr>
              <w:t> </w:t>
            </w:r>
            <w:r w:rsidR="00EF6820">
              <w:rPr>
                <w:i/>
                <w:iCs/>
                <w:color w:val="FF0000"/>
              </w:rPr>
              <w:t> </w:t>
            </w:r>
            <w:r w:rsidR="00EF6820">
              <w:rPr>
                <w:i/>
                <w:iCs/>
                <w:color w:val="FF0000"/>
              </w:rPr>
              <w:t> </w:t>
            </w:r>
            <w:r w:rsidR="00EF6820">
              <w:rPr>
                <w:i/>
                <w:iCs/>
                <w:color w:val="FF0000"/>
              </w:rPr>
              <w:t> </w:t>
            </w:r>
            <w:r w:rsidR="00EF6820">
              <w:rPr>
                <w:i/>
                <w:iCs/>
                <w:color w:val="FF0000"/>
              </w:rPr>
              <w:t> </w:t>
            </w:r>
            <w:r w:rsidR="004A0961" w:rsidRPr="008E339E">
              <w:rPr>
                <w:i/>
                <w:iCs/>
                <w:color w:val="FF0000"/>
              </w:rPr>
              <w:fldChar w:fldCharType="end"/>
            </w:r>
            <w:bookmarkEnd w:id="8"/>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3433C668"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78639B">
              <w:rPr>
                <w:noProof/>
              </w:rPr>
              <w:t xml:space="preserve">Microsoft word or </w:t>
            </w:r>
            <w:r w:rsidR="003270FE">
              <w:rPr>
                <w:noProof/>
              </w:rPr>
              <w:t>PDF</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450EE10E" w:rsidR="003C0FB1" w:rsidRDefault="003C0FB1" w:rsidP="002C72C0">
            <w:pPr>
              <w:jc w:val="both"/>
            </w:pPr>
            <w:r w:rsidRPr="000E5DB7">
              <w:t>All queries relating to any aspect of this Competition or of this RFT must be directed to</w:t>
            </w:r>
            <w:r>
              <w:t xml:space="preserve"> the messaging facility on </w:t>
            </w:r>
            <w:hyperlink r:id="rId19"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78639B">
              <w:rPr>
                <w:noProof/>
              </w:rPr>
              <w:t>12:00</w:t>
            </w:r>
            <w:r w:rsidR="0067351A">
              <w:rPr>
                <w:noProof/>
              </w:rPr>
              <w:t xml:space="preserve"> GMT+1</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Pr="000E5DB7">
              <w:rPr>
                <w:noProof/>
              </w:rPr>
              <w:t>[</w:t>
            </w:r>
            <w:r w:rsidR="001C1983">
              <w:rPr>
                <w:noProof/>
              </w:rPr>
              <w:t>05</w:t>
            </w:r>
            <w:r w:rsidR="0078639B">
              <w:rPr>
                <w:noProof/>
              </w:rPr>
              <w:t>/0</w:t>
            </w:r>
            <w:r w:rsidR="001C1983">
              <w:rPr>
                <w:noProof/>
              </w:rPr>
              <w:t>8</w:t>
            </w:r>
            <w:r w:rsidR="0078639B">
              <w:rPr>
                <w:noProof/>
              </w:rPr>
              <w:t>/2026</w:t>
            </w:r>
            <w:r w:rsidRPr="000E5DB7">
              <w:rPr>
                <w:noProof/>
              </w:rPr>
              <w:t>]</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0"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lastRenderedPageBreak/>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1" w:history="1">
              <w:r w:rsidRPr="003C0B09">
                <w:rPr>
                  <w:rStyle w:val="Hyperlink"/>
                  <w:szCs w:val="22"/>
                </w:rPr>
                <w:t>www.etenders.gov.ie</w:t>
              </w:r>
            </w:hyperlink>
            <w:r>
              <w:rPr>
                <w:szCs w:val="22"/>
              </w:rPr>
              <w:t xml:space="preserve">, </w:t>
            </w:r>
            <w:proofErr w:type="gramStart"/>
            <w:r>
              <w:rPr>
                <w:szCs w:val="22"/>
              </w:rPr>
              <w:t>in order to</w:t>
            </w:r>
            <w:proofErr w:type="gramEnd"/>
            <w:r>
              <w:rPr>
                <w:szCs w:val="22"/>
              </w:rPr>
              <w:t xml:space="preserve">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 xml:space="preserve">All documentation, data, statistics, drawings, information, patterns, samples or material disclosed or furnished by the Contracting Authority to Tenderers </w:t>
            </w:r>
            <w:proofErr w:type="gramStart"/>
            <w:r w:rsidRPr="000E5DB7">
              <w:t>during the course of</w:t>
            </w:r>
            <w:proofErr w:type="gramEnd"/>
            <w:r w:rsidRPr="000E5DB7">
              <w:t xml:space="preserve">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 xml:space="preserve">ompetition if </w:t>
            </w:r>
            <w:proofErr w:type="gramStart"/>
            <w:r w:rsidRPr="000E5DB7">
              <w:t>so</w:t>
            </w:r>
            <w:proofErr w:type="gramEnd"/>
            <w:r w:rsidRPr="000E5DB7">
              <w:t xml:space="preserve">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693798B0"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9" w:name="Text125"/>
            <w:r w:rsidR="00522DF9">
              <w:instrText xml:space="preserve"> FORMTEXT </w:instrText>
            </w:r>
            <w:r w:rsidR="00522DF9">
              <w:fldChar w:fldCharType="separate"/>
            </w:r>
            <w:r w:rsidR="0078639B">
              <w:rPr>
                <w:noProof/>
              </w:rPr>
              <w:t xml:space="preserve">6 </w:t>
            </w:r>
            <w:r w:rsidR="0067351A">
              <w:rPr>
                <w:noProof/>
              </w:rPr>
              <w:t xml:space="preserve">(six) </w:t>
            </w:r>
            <w:r w:rsidR="0078639B">
              <w:rPr>
                <w:noProof/>
              </w:rPr>
              <w:t>months</w:t>
            </w:r>
            <w:r w:rsidR="00522DF9">
              <w:fldChar w:fldCharType="end"/>
            </w:r>
            <w:bookmarkEnd w:id="9"/>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6F042CD7" w14:textId="054F4798"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Pr="004C1900">
              <w:rPr>
                <w:i/>
                <w:iCs/>
                <w:noProof/>
                <w:color w:val="FF0000"/>
                <w:highlight w:val="lightGray"/>
              </w:rPr>
              <w:t>“Not Used”:</w:t>
            </w:r>
            <w:r w:rsidRPr="004C1900">
              <w:rPr>
                <w:i/>
                <w:iCs/>
                <w:color w:val="FF0000"/>
                <w:highlight w:val="lightGray"/>
              </w:rPr>
              <w:fldChar w:fldCharType="end"/>
            </w:r>
          </w:p>
          <w:p w14:paraId="0E392840" w14:textId="3A9723DD"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6565BD">
              <w:rPr>
                <w:szCs w:val="22"/>
              </w:rPr>
            </w:r>
            <w:r w:rsidR="006565BD">
              <w:rPr>
                <w:szCs w:val="22"/>
              </w:rPr>
              <w:fldChar w:fldCharType="separate"/>
            </w:r>
            <w:r w:rsidR="00EF6820">
              <w:rPr>
                <w:szCs w:val="22"/>
              </w:rPr>
              <w:t> </w:t>
            </w:r>
            <w:r w:rsidR="006565BD">
              <w:rPr>
                <w:szCs w:val="22"/>
              </w:rPr>
              <w:fldChar w:fldCharType="end"/>
            </w:r>
            <w:bookmarkEnd w:id="10"/>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6565BD">
              <w:rPr>
                <w:szCs w:val="22"/>
              </w:rPr>
            </w:r>
            <w:r w:rsidR="006565BD">
              <w:rPr>
                <w:szCs w:val="22"/>
              </w:rPr>
              <w:fldChar w:fldCharType="separate"/>
            </w:r>
            <w:r w:rsidR="00EF6820">
              <w:rPr>
                <w:szCs w:val="22"/>
              </w:rPr>
              <w:t> </w:t>
            </w:r>
            <w:r w:rsidR="006565BD">
              <w:rPr>
                <w:szCs w:val="22"/>
              </w:rPr>
              <w:fldChar w:fldCharType="end"/>
            </w:r>
            <w:bookmarkEnd w:id="11"/>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lastRenderedPageBreak/>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 xml:space="preserve">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w:t>
            </w:r>
            <w:proofErr w:type="gramStart"/>
            <w:r w:rsidRPr="000E5DB7">
              <w:t>as a result of</w:t>
            </w:r>
            <w:proofErr w:type="gramEnd"/>
            <w:r w:rsidRPr="000E5DB7">
              <w:t xml:space="preserve">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w:t>
      </w:r>
      <w:proofErr w:type="gramStart"/>
      <w:r w:rsidRPr="000E5DB7">
        <w:t>entered into</w:t>
      </w:r>
      <w:proofErr w:type="gramEnd"/>
      <w:r w:rsidRPr="000E5DB7">
        <w:t xml:space="preserve"> by a Tenderer. </w:t>
      </w:r>
    </w:p>
    <w:p w14:paraId="6A035CFB" w14:textId="77777777" w:rsidR="003C0FB1" w:rsidRDefault="003C0FB1" w:rsidP="003C0FB1">
      <w:pPr>
        <w:pStyle w:val="Heading2"/>
        <w:jc w:val="both"/>
      </w:pPr>
      <w:r w:rsidRPr="000E5DB7">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lastRenderedPageBreak/>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 xml:space="preserve">he Contracting Authority accepts no liability whatsoever in respect of any information provided which is subsequently released (irrespective of notification) or in respect of any consequential damage suffered </w:t>
            </w:r>
            <w:proofErr w:type="gramStart"/>
            <w:r w:rsidR="00684357" w:rsidRPr="00796899">
              <w:rPr>
                <w:szCs w:val="22"/>
              </w:rPr>
              <w:t>as a result of</w:t>
            </w:r>
            <w:proofErr w:type="gramEnd"/>
            <w:r w:rsidR="00684357" w:rsidRPr="00796899">
              <w:rPr>
                <w:szCs w:val="22"/>
              </w:rPr>
              <w:t xml:space="preserve"> such obligations</w:t>
            </w:r>
            <w:r w:rsidR="00684357" w:rsidRPr="00514373">
              <w:rPr>
                <w:szCs w:val="22"/>
              </w:rPr>
              <w:t>.</w:t>
            </w:r>
          </w:p>
        </w:tc>
      </w:tr>
    </w:tbl>
    <w:p w14:paraId="4D8D2977" w14:textId="77777777" w:rsidR="003C0FB1" w:rsidRDefault="003C0FB1" w:rsidP="003C0FB1">
      <w:pPr>
        <w:pStyle w:val="Heading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2"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proofErr w:type="gramStart"/>
            <w:r w:rsidRPr="000E5DB7">
              <w:t>numbers</w:t>
            </w:r>
            <w:proofErr w:type="gramEnd"/>
            <w:r w:rsidRPr="000E5DB7">
              <w:t xml:space="preserve">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 xml:space="preserve">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w:t>
      </w:r>
      <w:r w:rsidRPr="0001388F">
        <w:lastRenderedPageBreak/>
        <w:t xml:space="preserve">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w:t>
      </w:r>
      <w:proofErr w:type="gramStart"/>
      <w:r w:rsidRPr="0001388F">
        <w:t>entered into</w:t>
      </w:r>
      <w:proofErr w:type="gramEnd"/>
      <w:r w:rsidRPr="0001388F">
        <w:t xml:space="preserve">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Content>
              <w:p w14:paraId="23519768" w14:textId="546986B0" w:rsidR="00DC28E8" w:rsidRPr="00DC28E8" w:rsidRDefault="00DC28E8" w:rsidP="00DC28E8">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A65CDC" w:rsidRPr="00215CCA">
                  <w:rPr>
                    <w:i/>
                    <w:iCs/>
                    <w:noProof/>
                    <w:color w:val="FF0000"/>
                    <w:highlight w:val="lightGray"/>
                  </w:rPr>
                  <w:t xml:space="preserve"> </w:t>
                </w:r>
                <w:r w:rsidR="00A65CDC">
                  <w:rPr>
                    <w:i/>
                    <w:iCs/>
                    <w:noProof/>
                    <w:color w:val="FF0000"/>
                    <w:highlight w:val="lightGray"/>
                  </w:rPr>
                  <w:t>"</w:t>
                </w:r>
                <w:r w:rsidR="00A65CDC" w:rsidRPr="00215CCA">
                  <w:rPr>
                    <w:i/>
                    <w:iCs/>
                    <w:noProof/>
                    <w:color w:val="FF0000"/>
                    <w:highlight w:val="lightGray"/>
                  </w:rPr>
                  <w:t xml:space="preserve">Not Used” </w:t>
                </w:r>
                <w:r w:rsidRPr="00DC28E8">
                  <w:rPr>
                    <w:i/>
                    <w:color w:val="FF0000"/>
                    <w:highlight w:val="lightGray"/>
                  </w:rPr>
                  <w:fldChar w:fldCharType="end"/>
                </w:r>
              </w:p>
              <w:p w14:paraId="0C2A4408" w14:textId="6D9AE871" w:rsidR="00BB5E9D" w:rsidRPr="00DC28E8" w:rsidRDefault="00000000" w:rsidP="00DC28E8">
                <w:pPr>
                  <w:spacing w:after="200" w:line="316" w:lineRule="auto"/>
                  <w:jc w:val="both"/>
                </w:pP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701E56DC" w14:textId="4A458A45"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 xml:space="preserve"> “Not Used”</w:t>
            </w:r>
            <w:r w:rsidRPr="00215CCA">
              <w:rPr>
                <w:i/>
                <w:iCs/>
                <w:color w:val="FF0000"/>
                <w:highlight w:val="lightGray"/>
              </w:rPr>
              <w:fldChar w:fldCharType="end"/>
            </w:r>
          </w:p>
          <w:p w14:paraId="56F72B09" w14:textId="0209A284"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Pr="00227275">
              <w:rPr>
                <w:highlight w:val="lightGray"/>
              </w:rPr>
              <w:instrText xml:space="preserve"> FORMTEXT </w:instrText>
            </w:r>
            <w:r w:rsidRPr="00227275">
              <w:rPr>
                <w:highlight w:val="lightGray"/>
              </w:rPr>
            </w:r>
            <w:r w:rsidRPr="00227275">
              <w:rPr>
                <w:highlight w:val="lightGray"/>
              </w:rPr>
              <w:fldChar w:fldCharType="separate"/>
            </w:r>
            <w:r w:rsidR="00A65CDC">
              <w:rPr>
                <w:highlight w:val="lightGray"/>
              </w:rPr>
              <w:t> </w:t>
            </w:r>
            <w:r w:rsidR="00A65CDC">
              <w:rPr>
                <w:highlight w:val="lightGray"/>
              </w:rPr>
              <w:t> </w:t>
            </w:r>
            <w:r w:rsidR="00A65CDC">
              <w:rPr>
                <w:highlight w:val="lightGray"/>
              </w:rPr>
              <w:t> </w:t>
            </w:r>
            <w:r w:rsidR="00A65CDC">
              <w:rPr>
                <w:highlight w:val="lightGray"/>
              </w:rPr>
              <w:t> </w:t>
            </w:r>
            <w:r w:rsidRPr="00227275">
              <w:rPr>
                <w:highlight w:val="lightGray"/>
              </w:rPr>
              <w:fldChar w:fldCharType="end"/>
            </w:r>
            <w:bookmarkEnd w:id="12"/>
            <w:r>
              <w:rPr>
                <w:highlight w:val="lightGray"/>
              </w:rPr>
              <w:t>.</w:t>
            </w: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32DD469B"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EF6820" w:rsidRPr="00EF6820">
                    <w:rPr>
                      <w:szCs w:val="22"/>
                    </w:rPr>
                    <w:t>€</w:t>
                  </w:r>
                  <w:r w:rsidR="001B3FAD">
                    <w:rPr>
                      <w:noProof/>
                      <w:sz w:val="22"/>
                      <w:szCs w:val="22"/>
                    </w:rPr>
                    <w:t>13,000,000 thirteen million euro) any one claim, unlimited any one period</w:t>
                  </w:r>
                  <w:r w:rsidRPr="00CA3AF8">
                    <w:rPr>
                      <w:noProof/>
                      <w:sz w:val="22"/>
                      <w:szCs w:val="22"/>
                    </w:rPr>
                    <w:t>]</w:t>
                  </w:r>
                  <w:r w:rsidRPr="00CA3AF8">
                    <w:rPr>
                      <w:szCs w:val="22"/>
                    </w:rPr>
                    <w:fldChar w:fldCharType="end"/>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5C8BCAC7"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1B3FAD">
                    <w:rPr>
                      <w:noProof/>
                      <w:sz w:val="22"/>
                      <w:szCs w:val="22"/>
                    </w:rPr>
                    <w:t>€6,500,000 (six million five hundred thousand euro) any one claim, unlimited any one period</w:t>
                  </w:r>
                  <w:r w:rsidRPr="00CA3AF8">
                    <w:rPr>
                      <w:szCs w:val="22"/>
                    </w:rPr>
                    <w:fldChar w:fldCharType="end"/>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1AEEAFB3" w14:textId="57103177"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67351A" w:rsidRPr="0067351A">
                    <w:rPr>
                      <w:szCs w:val="22"/>
                    </w:rPr>
                    <w:t>€6,500,000 (six million five hundred thousand euro)</w:t>
                  </w:r>
                  <w:r w:rsidRPr="00CA3AF8">
                    <w:rPr>
                      <w:szCs w:val="22"/>
                    </w:rPr>
                    <w:fldChar w:fldCharType="end"/>
                  </w:r>
                </w:p>
              </w:tc>
            </w:tr>
            <w:tr w:rsidR="00C7189F" w:rsidRPr="00CA3AF8" w14:paraId="55C0FAC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6315C8B0" w14:textId="3C629B21"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1B3FAD">
                    <w:rPr>
                      <w:noProof/>
                      <w:sz w:val="22"/>
                      <w:szCs w:val="22"/>
                    </w:rPr>
                    <w:t>€1,000,000 (one million euro) limit in the aggregrate per insurance year</w:t>
                  </w:r>
                  <w:r w:rsidRPr="00CA3AF8">
                    <w:rPr>
                      <w:szCs w:val="22"/>
                    </w:rPr>
                    <w:fldChar w:fldCharType="end"/>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1E3214EA"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1C1983">
                    <w:rPr>
                      <w:szCs w:val="22"/>
                    </w:rPr>
                    <w:t>Cyber Liability</w:t>
                  </w:r>
                  <w:r w:rsidRPr="00CA3AF8">
                    <w:rPr>
                      <w:szCs w:val="22"/>
                    </w:rPr>
                    <w:fldChar w:fldCharType="end"/>
                  </w:r>
                </w:p>
              </w:tc>
              <w:tc>
                <w:tcPr>
                  <w:tcW w:w="2500" w:type="pct"/>
                  <w:vAlign w:val="center"/>
                </w:tcPr>
                <w:p w14:paraId="474CE49A" w14:textId="2DE7A9EF"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1C1983">
                    <w:rPr>
                      <w:noProof/>
                      <w:sz w:val="22"/>
                      <w:szCs w:val="22"/>
                    </w:rPr>
                    <w:t xml:space="preserve">€2,000,000 two million euro) </w:t>
                  </w:r>
                  <w:r w:rsidR="001C1983" w:rsidRPr="001C1983">
                    <w:rPr>
                      <w:noProof/>
                      <w:sz w:val="22"/>
                      <w:szCs w:val="22"/>
                    </w:rPr>
                    <w:t>any one occurrence and in the aggregate</w:t>
                  </w:r>
                  <w:r w:rsidR="0067351A">
                    <w:rPr>
                      <w:noProof/>
                      <w:sz w:val="22"/>
                      <w:szCs w:val="22"/>
                    </w:rPr>
                    <w:t xml:space="preserve"> per insurance year</w:t>
                  </w:r>
                  <w:r w:rsidRPr="00CA3AF8">
                    <w:rPr>
                      <w:szCs w:val="22"/>
                    </w:rPr>
                    <w:fldChar w:fldCharType="end"/>
                  </w: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 xml:space="preserve">Only those Tenderers who </w:t>
            </w:r>
            <w:proofErr w:type="gramStart"/>
            <w:r w:rsidRPr="00830A49">
              <w:rPr>
                <w:szCs w:val="22"/>
              </w:rPr>
              <w:t>have:-</w:t>
            </w:r>
            <w:proofErr w:type="gramEnd"/>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0580B134" w14:textId="77777777" w:rsidR="003C0FB1" w:rsidRDefault="003C0FB1" w:rsidP="0003041E">
            <w:pPr>
              <w:pStyle w:val="ListParagraph"/>
              <w:numPr>
                <w:ilvl w:val="0"/>
                <w:numId w:val="8"/>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rsidP="0003041E">
            <w:pPr>
              <w:pStyle w:val="ListParagraph"/>
              <w:numPr>
                <w:ilvl w:val="0"/>
                <w:numId w:val="8"/>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4CDA49B3"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3"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67351A">
              <w:rPr>
                <w:i/>
                <w:iCs/>
                <w:color w:val="FF0000"/>
              </w:rPr>
              <w:t> </w:t>
            </w:r>
            <w:r w:rsidR="0067351A">
              <w:rPr>
                <w:i/>
                <w:iCs/>
                <w:color w:val="FF0000"/>
              </w:rPr>
              <w:t> </w:t>
            </w:r>
            <w:r w:rsidR="0067351A">
              <w:rPr>
                <w:i/>
                <w:iCs/>
                <w:color w:val="FF0000"/>
              </w:rPr>
              <w:t> </w:t>
            </w:r>
            <w:r w:rsidR="0067351A">
              <w:rPr>
                <w:i/>
                <w:iCs/>
                <w:color w:val="FF0000"/>
              </w:rPr>
              <w:t> </w:t>
            </w:r>
            <w:r w:rsidR="0067351A">
              <w:rPr>
                <w:i/>
                <w:iCs/>
                <w:color w:val="FF0000"/>
              </w:rPr>
              <w:t> </w:t>
            </w:r>
            <w:r w:rsidR="008F5874" w:rsidRPr="00373E15">
              <w:rPr>
                <w:i/>
                <w:iCs/>
                <w:color w:val="FF0000"/>
              </w:rPr>
              <w:fldChar w:fldCharType="end"/>
            </w:r>
            <w:bookmarkEnd w:id="13"/>
            <w:r w:rsidR="008F5874" w:rsidRPr="00373E15">
              <w:t xml:space="preserve"> </w:t>
            </w:r>
            <w:r w:rsidR="008F5874">
              <w:fldChar w:fldCharType="begin">
                <w:ffData>
                  <w:name w:val="Text129"/>
                  <w:enabled/>
                  <w:calcOnExit w:val="0"/>
                  <w:textInput>
                    <w:default w:val="each Lot applied for in]"/>
                  </w:textInput>
                </w:ffData>
              </w:fldChar>
            </w:r>
            <w:bookmarkStart w:id="14" w:name="Text129"/>
            <w:r w:rsidR="008F5874">
              <w:instrText xml:space="preserve"> FORMTEXT </w:instrText>
            </w:r>
            <w:r w:rsidR="008F5874">
              <w:fldChar w:fldCharType="separate"/>
            </w:r>
            <w:r w:rsidR="0067351A">
              <w:t> </w:t>
            </w:r>
            <w:r w:rsidR="0067351A">
              <w:t> </w:t>
            </w:r>
            <w:r w:rsidR="0067351A">
              <w:t> </w:t>
            </w:r>
            <w:r w:rsidR="0067351A">
              <w:t> </w:t>
            </w:r>
            <w:r w:rsidR="0067351A">
              <w:t> </w:t>
            </w:r>
            <w:r w:rsidR="008F5874">
              <w:fldChar w:fldCharType="end"/>
            </w:r>
            <w:bookmarkEnd w:id="14"/>
            <w:r w:rsidRPr="003215FF">
              <w:t xml:space="preserve"> 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03041E">
            <w:pPr>
              <w:pStyle w:val="ListParagraph"/>
              <w:numPr>
                <w:ilvl w:val="0"/>
                <w:numId w:val="17"/>
              </w:numPr>
              <w:jc w:val="both"/>
            </w:pPr>
            <w:r>
              <w:t xml:space="preserve">completes and submits a separate eESPD in respect of each such entity, and </w:t>
            </w:r>
          </w:p>
          <w:p w14:paraId="69C86FF3" w14:textId="77777777" w:rsidR="00D74111" w:rsidRDefault="00D74111" w:rsidP="0003041E">
            <w:pPr>
              <w:pStyle w:val="ListParagraph"/>
              <w:numPr>
                <w:ilvl w:val="0"/>
                <w:numId w:val="17"/>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224FD8BA"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rFonts w:asciiTheme="minorHAnsi" w:hAnsiTheme="minorHAnsi"/>
                <w:color w:val="FF0000"/>
              </w:rPr>
              <w:t xml:space="preserve"> </w:t>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w:t>
            </w:r>
            <w:proofErr w:type="gramStart"/>
            <w:r w:rsidRPr="003215FF">
              <w:rPr>
                <w:rFonts w:ascii="Calibri" w:eastAsia="Times New Roman" w:hAnsi="Calibri"/>
                <w:szCs w:val="22"/>
                <w:lang w:eastAsia="en-US"/>
              </w:rPr>
              <w:t>all of</w:t>
            </w:r>
            <w:proofErr w:type="gramEnd"/>
            <w:r w:rsidRPr="003215FF">
              <w:rPr>
                <w:rFonts w:ascii="Calibri" w:eastAsia="Times New Roman" w:hAnsi="Calibri"/>
                <w:szCs w:val="22"/>
                <w:lang w:eastAsia="en-US"/>
              </w:rPr>
              <w:t xml:space="preserve">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rsidP="0003041E">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rsidP="0003041E">
            <w:pPr>
              <w:pStyle w:val="western"/>
              <w:numPr>
                <w:ilvl w:val="0"/>
                <w:numId w:val="7"/>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rsidP="0003041E">
            <w:pPr>
              <w:pStyle w:val="western"/>
              <w:numPr>
                <w:ilvl w:val="0"/>
                <w:numId w:val="7"/>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682F3CAE"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w:t>
            </w:r>
            <w:proofErr w:type="gramStart"/>
            <w:r w:rsidRPr="00830A49">
              <w:rPr>
                <w:color w:val="0000FF"/>
                <w:szCs w:val="22"/>
              </w:rPr>
              <w:t>2.A</w:t>
            </w:r>
            <w:proofErr w:type="gramEnd"/>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0991F7FB"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5"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3E0C8B">
              <w:rPr>
                <w:i/>
                <w:iCs/>
                <w:color w:val="FF0000"/>
                <w:szCs w:val="22"/>
              </w:rPr>
              <w:t> </w:t>
            </w:r>
            <w:r w:rsidR="003E0C8B">
              <w:rPr>
                <w:i/>
                <w:iCs/>
                <w:color w:val="FF0000"/>
                <w:szCs w:val="22"/>
              </w:rPr>
              <w:t> </w:t>
            </w:r>
            <w:r w:rsidR="003E0C8B">
              <w:rPr>
                <w:i/>
                <w:iCs/>
                <w:color w:val="FF0000"/>
                <w:szCs w:val="22"/>
              </w:rPr>
              <w:t> </w:t>
            </w:r>
            <w:r w:rsidR="003E0C8B">
              <w:rPr>
                <w:i/>
                <w:iCs/>
                <w:color w:val="FF0000"/>
                <w:szCs w:val="22"/>
              </w:rPr>
              <w:t> </w:t>
            </w:r>
            <w:r w:rsidR="003E0C8B">
              <w:rPr>
                <w:i/>
                <w:iCs/>
                <w:color w:val="FF0000"/>
                <w:szCs w:val="22"/>
              </w:rPr>
              <w:t> </w:t>
            </w:r>
            <w:r w:rsidR="00192D79" w:rsidRPr="00835F52">
              <w:rPr>
                <w:i/>
                <w:iCs/>
                <w:color w:val="FF0000"/>
                <w:szCs w:val="22"/>
              </w:rPr>
              <w:fldChar w:fldCharType="end"/>
            </w:r>
            <w:bookmarkEnd w:id="15"/>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6" w:name="Text131"/>
            <w:r w:rsidR="00192D79">
              <w:rPr>
                <w:szCs w:val="22"/>
              </w:rPr>
              <w:instrText xml:space="preserve"> FORMTEXT </w:instrText>
            </w:r>
            <w:r w:rsidR="00192D79">
              <w:rPr>
                <w:szCs w:val="22"/>
              </w:rPr>
            </w:r>
            <w:r w:rsidR="00192D79">
              <w:rPr>
                <w:szCs w:val="22"/>
              </w:rPr>
              <w:fldChar w:fldCharType="separate"/>
            </w:r>
            <w:r w:rsidR="003E0C8B">
              <w:rPr>
                <w:szCs w:val="22"/>
              </w:rPr>
              <w:t> </w:t>
            </w:r>
            <w:r w:rsidR="003E0C8B">
              <w:rPr>
                <w:szCs w:val="22"/>
              </w:rPr>
              <w:t> </w:t>
            </w:r>
            <w:r w:rsidR="003E0C8B">
              <w:rPr>
                <w:szCs w:val="22"/>
              </w:rPr>
              <w:t> </w:t>
            </w:r>
            <w:r w:rsidR="003E0C8B">
              <w:rPr>
                <w:szCs w:val="22"/>
              </w:rPr>
              <w:t> </w:t>
            </w:r>
            <w:r w:rsidR="003E0C8B">
              <w:rPr>
                <w:szCs w:val="22"/>
              </w:rPr>
              <w:t> </w:t>
            </w:r>
            <w:r w:rsidR="00192D79">
              <w:rPr>
                <w:szCs w:val="22"/>
              </w:rPr>
              <w:fldChar w:fldCharType="end"/>
            </w:r>
            <w:bookmarkEnd w:id="16"/>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rPr>
        <w:id w:val="617800904"/>
        <w:placeholder>
          <w:docPart w:val="C96B893A44EB4193BB782AF94E05F5C3"/>
        </w:placeholder>
      </w:sdtPr>
      <w:sdtEndPr>
        <w:rPr>
          <w:color w:val="auto"/>
        </w:rPr>
      </w:sdtEndPr>
      <w:sdtContent>
        <w:p w14:paraId="704A1B16" w14:textId="6D584D6E" w:rsidR="00A625C4" w:rsidRPr="00A625C4" w:rsidRDefault="00A625C4" w:rsidP="00A625C4">
          <w:pPr>
            <w:spacing w:after="0"/>
          </w:pPr>
          <w:r w:rsidRPr="00A625C4">
            <w:t>Tenders must provide evidence that they have a sufficiently sound economic and financial standing to undertake the project.  The following information will be required.</w:t>
          </w:r>
        </w:p>
        <w:p w14:paraId="65FE1666" w14:textId="77777777" w:rsidR="00A625C4" w:rsidRPr="00A625C4" w:rsidRDefault="00A625C4" w:rsidP="00A625C4">
          <w:pPr>
            <w:spacing w:after="0"/>
          </w:pPr>
        </w:p>
        <w:p w14:paraId="5FAE2730" w14:textId="77777777" w:rsidR="00A625C4" w:rsidRDefault="00A625C4" w:rsidP="003F6E9A">
          <w:pPr>
            <w:pStyle w:val="ListParagraph"/>
            <w:numPr>
              <w:ilvl w:val="0"/>
              <w:numId w:val="24"/>
            </w:numPr>
            <w:spacing w:after="0"/>
          </w:pPr>
          <w:r w:rsidRPr="00A625C4">
            <w:t xml:space="preserve"> Evidence of relevant insurance.</w:t>
          </w:r>
        </w:p>
        <w:p w14:paraId="11272AB9" w14:textId="19F34087" w:rsidR="00A625C4" w:rsidRPr="00A625C4" w:rsidRDefault="00A625C4" w:rsidP="003F6E9A">
          <w:pPr>
            <w:pStyle w:val="ListParagraph"/>
            <w:numPr>
              <w:ilvl w:val="0"/>
              <w:numId w:val="24"/>
            </w:numPr>
            <w:spacing w:after="0"/>
          </w:pPr>
          <w:r>
            <w:t>Current Tax Clearance Certificate</w:t>
          </w:r>
        </w:p>
        <w:p w14:paraId="37223800" w14:textId="14E66385" w:rsidR="00A625C4" w:rsidRPr="00A625C4" w:rsidRDefault="00A625C4" w:rsidP="003F6E9A">
          <w:pPr>
            <w:pStyle w:val="ListParagraph"/>
            <w:numPr>
              <w:ilvl w:val="0"/>
              <w:numId w:val="24"/>
            </w:numPr>
            <w:spacing w:after="0"/>
          </w:pPr>
          <w:r w:rsidRPr="00A625C4">
            <w:t>Presentation of the tenderer’s financial Statements or extracts therefrom, where publication of the balance sheets is required under company law in the country in which the service provider is established.</w:t>
          </w:r>
        </w:p>
        <w:p w14:paraId="36CB307E" w14:textId="77777777" w:rsidR="00A625C4" w:rsidRDefault="00A625C4" w:rsidP="003F6E9A">
          <w:pPr>
            <w:pStyle w:val="ListParagraph"/>
            <w:numPr>
              <w:ilvl w:val="0"/>
              <w:numId w:val="24"/>
            </w:numPr>
            <w:spacing w:after="0"/>
          </w:pPr>
          <w:r w:rsidRPr="00A625C4">
            <w:t>A statement from the tenderer that none of the excluding circumstances listed in Article 29 of Council Directive 92/50/EEC (co-ordinating procedures for the award of public service contracts) applies to him/her.  The said circumstances are outlined in appendix 2.</w:t>
          </w:r>
        </w:p>
        <w:p w14:paraId="3C4C253B" w14:textId="77777777" w:rsidR="00A625C4" w:rsidRDefault="00A625C4" w:rsidP="00A625C4">
          <w:pPr>
            <w:rPr>
              <w:rFonts w:ascii="Arial" w:hAnsi="Arial" w:cs="Arial"/>
              <w:szCs w:val="22"/>
            </w:rPr>
          </w:pPr>
        </w:p>
        <w:p w14:paraId="53BCAAF4" w14:textId="02EC3F7C" w:rsidR="00A625C4" w:rsidRPr="00A625C4" w:rsidRDefault="00A625C4" w:rsidP="00A625C4">
          <w:pPr>
            <w:rPr>
              <w:rFonts w:asciiTheme="minorHAnsi" w:hAnsiTheme="minorHAnsi" w:cstheme="minorHAnsi"/>
              <w:szCs w:val="22"/>
            </w:rPr>
          </w:pPr>
          <w:r w:rsidRPr="00A625C4">
            <w:rPr>
              <w:rFonts w:asciiTheme="minorHAnsi" w:hAnsiTheme="minorHAnsi" w:cstheme="minorHAnsi"/>
              <w:szCs w:val="22"/>
            </w:rPr>
            <w:t xml:space="preserve">Service providers must have a proven track record and capability for providing a professional, high quality, accurate and compliant service </w:t>
          </w:r>
          <w:proofErr w:type="gramStart"/>
          <w:r w:rsidRPr="00A625C4">
            <w:rPr>
              <w:rFonts w:asciiTheme="minorHAnsi" w:hAnsiTheme="minorHAnsi" w:cstheme="minorHAnsi"/>
              <w:szCs w:val="22"/>
            </w:rPr>
            <w:t>similar to</w:t>
          </w:r>
          <w:proofErr w:type="gramEnd"/>
          <w:r w:rsidRPr="00A625C4">
            <w:rPr>
              <w:rFonts w:asciiTheme="minorHAnsi" w:hAnsiTheme="minorHAnsi" w:cstheme="minorHAnsi"/>
              <w:szCs w:val="22"/>
            </w:rPr>
            <w:t xml:space="preserve"> the services required in this Invitation to Tender.</w:t>
          </w:r>
        </w:p>
        <w:p w14:paraId="34325129" w14:textId="77777777" w:rsidR="00A625C4" w:rsidRPr="00A625C4" w:rsidRDefault="00A625C4" w:rsidP="00A625C4">
          <w:pPr>
            <w:rPr>
              <w:rFonts w:asciiTheme="minorHAnsi" w:hAnsiTheme="minorHAnsi" w:cstheme="minorHAnsi"/>
              <w:szCs w:val="22"/>
            </w:rPr>
          </w:pPr>
          <w:r w:rsidRPr="00A625C4">
            <w:rPr>
              <w:rFonts w:asciiTheme="minorHAnsi" w:hAnsiTheme="minorHAnsi" w:cstheme="minorHAnsi"/>
              <w:szCs w:val="22"/>
            </w:rPr>
            <w:t>Additional desirable services, where relevant, are also identified.  Proposals above the minimum, should be detailed in the response and any associated costs detailed separately.</w:t>
          </w:r>
        </w:p>
        <w:p w14:paraId="52B65A2B" w14:textId="3E7B4B13" w:rsidR="00C3103B" w:rsidRPr="00310EDC" w:rsidRDefault="00000000" w:rsidP="00B61DAD">
          <w:pPr>
            <w:spacing w:after="0"/>
          </w:pPr>
        </w:p>
      </w:sdtContent>
    </w:sdt>
    <w:p w14:paraId="38ADF811" w14:textId="77777777" w:rsidR="00C3103B" w:rsidRDefault="00C3103B" w:rsidP="00C3103B">
      <w:pPr>
        <w:spacing w:after="0"/>
        <w:jc w:val="both"/>
        <w:rPr>
          <w:szCs w:val="22"/>
        </w:rPr>
      </w:pPr>
    </w:p>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w:t>
            </w:r>
            <w:proofErr w:type="gramStart"/>
            <w:r w:rsidRPr="00830A49">
              <w:rPr>
                <w:color w:val="0000FF"/>
                <w:szCs w:val="22"/>
              </w:rPr>
              <w:t>2.B</w:t>
            </w:r>
            <w:proofErr w:type="gramEnd"/>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44980EF4" w14:textId="4A01A23E"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17"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67351A">
              <w:rPr>
                <w:i/>
                <w:iCs/>
                <w:color w:val="FF0000"/>
                <w:szCs w:val="22"/>
              </w:rPr>
              <w:t> </w:t>
            </w:r>
            <w:r w:rsidR="0067351A">
              <w:rPr>
                <w:i/>
                <w:iCs/>
                <w:color w:val="FF0000"/>
                <w:szCs w:val="22"/>
              </w:rPr>
              <w:t> </w:t>
            </w:r>
            <w:r w:rsidR="0067351A">
              <w:rPr>
                <w:i/>
                <w:iCs/>
                <w:color w:val="FF0000"/>
                <w:szCs w:val="22"/>
              </w:rPr>
              <w:t> </w:t>
            </w:r>
            <w:r w:rsidR="0067351A">
              <w:rPr>
                <w:i/>
                <w:iCs/>
                <w:color w:val="FF0000"/>
                <w:szCs w:val="22"/>
              </w:rPr>
              <w:t> </w:t>
            </w:r>
            <w:r w:rsidR="0067351A">
              <w:rPr>
                <w:i/>
                <w:iCs/>
                <w:color w:val="FF0000"/>
                <w:szCs w:val="22"/>
              </w:rPr>
              <w:t> </w:t>
            </w:r>
            <w:r w:rsidR="00663B2A" w:rsidRPr="00AB3C4D">
              <w:rPr>
                <w:i/>
                <w:iCs/>
                <w:color w:val="FF0000"/>
                <w:szCs w:val="22"/>
              </w:rPr>
              <w:fldChar w:fldCharType="end"/>
            </w:r>
            <w:bookmarkEnd w:id="17"/>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18"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67351A">
              <w:rPr>
                <w:szCs w:val="22"/>
              </w:rPr>
              <w:t> </w:t>
            </w:r>
            <w:r w:rsidR="0067351A">
              <w:rPr>
                <w:szCs w:val="22"/>
              </w:rPr>
              <w:t> </w:t>
            </w:r>
            <w:r w:rsidR="0067351A">
              <w:rPr>
                <w:szCs w:val="22"/>
              </w:rPr>
              <w:t> </w:t>
            </w:r>
            <w:r w:rsidR="0067351A">
              <w:rPr>
                <w:szCs w:val="22"/>
              </w:rPr>
              <w:t> </w:t>
            </w:r>
            <w:r w:rsidR="0067351A">
              <w:rPr>
                <w:szCs w:val="22"/>
              </w:rPr>
              <w:t> </w:t>
            </w:r>
            <w:r w:rsidR="00663B2A" w:rsidRPr="00AB3C4D">
              <w:rPr>
                <w:szCs w:val="22"/>
              </w:rPr>
              <w:fldChar w:fldCharType="end"/>
            </w:r>
            <w:bookmarkEnd w:id="18"/>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sdt>
      <w:sdtPr>
        <w:rPr>
          <w:color w:val="FF0000"/>
        </w:rPr>
        <w:id w:val="1108477636"/>
        <w:placeholder>
          <w:docPart w:val="242DA34E6AED4F51A351857C0994C5C1"/>
        </w:placeholder>
      </w:sdtPr>
      <w:sdtEndPr>
        <w:rPr>
          <w:color w:val="EE0000"/>
          <w:sz w:val="24"/>
          <w:highlight w:val="yellow"/>
        </w:rPr>
      </w:sdtEndPr>
      <w:sdtContent>
        <w:tbl>
          <w:tblPr>
            <w:tblW w:w="9225" w:type="dxa"/>
            <w:jc w:val="cente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Layout w:type="fixed"/>
            <w:tblLook w:val="01E0" w:firstRow="1" w:lastRow="1" w:firstColumn="1" w:lastColumn="1" w:noHBand="0" w:noVBand="0"/>
          </w:tblPr>
          <w:tblGrid>
            <w:gridCol w:w="73"/>
            <w:gridCol w:w="1612"/>
            <w:gridCol w:w="142"/>
            <w:gridCol w:w="2117"/>
            <w:gridCol w:w="40"/>
            <w:gridCol w:w="3346"/>
            <w:gridCol w:w="40"/>
            <w:gridCol w:w="1723"/>
            <w:gridCol w:w="132"/>
          </w:tblGrid>
          <w:tr w:rsidR="00780B22" w:rsidRPr="00327318" w14:paraId="75F5CE42" w14:textId="77777777" w:rsidTr="008D623A">
            <w:trPr>
              <w:gridBefore w:val="1"/>
              <w:gridAfter w:val="1"/>
              <w:wBefore w:w="14" w:type="dxa"/>
              <w:wAfter w:w="32" w:type="dxa"/>
              <w:tblCellSpacing w:w="20" w:type="dxa"/>
              <w:jc w:val="center"/>
            </w:trPr>
            <w:tc>
              <w:tcPr>
                <w:tcW w:w="1579" w:type="dxa"/>
                <w:shd w:val="clear" w:color="auto" w:fill="002060"/>
                <w:vAlign w:val="center"/>
              </w:tcPr>
              <w:p w14:paraId="24854675" w14:textId="7745368A" w:rsidR="00780B22" w:rsidRPr="00327318" w:rsidRDefault="00780B22" w:rsidP="008D623A">
                <w:pPr>
                  <w:jc w:val="center"/>
                  <w:rPr>
                    <w:b/>
                  </w:rPr>
                </w:pPr>
                <w:r w:rsidRPr="00327318">
                  <w:br w:type="page"/>
                </w:r>
                <w:r w:rsidRPr="00327318">
                  <w:rPr>
                    <w:b/>
                  </w:rPr>
                  <w:t>Main Criterion</w:t>
                </w:r>
              </w:p>
            </w:tc>
            <w:tc>
              <w:tcPr>
                <w:tcW w:w="2228" w:type="dxa"/>
                <w:gridSpan w:val="2"/>
                <w:shd w:val="clear" w:color="auto" w:fill="002060"/>
                <w:vAlign w:val="center"/>
              </w:tcPr>
              <w:p w14:paraId="27ECB885" w14:textId="77777777" w:rsidR="00780B22" w:rsidRPr="00327318" w:rsidRDefault="00780B22" w:rsidP="008D623A">
                <w:pPr>
                  <w:jc w:val="center"/>
                  <w:rPr>
                    <w:b/>
                  </w:rPr>
                </w:pPr>
                <w:r w:rsidRPr="00327318">
                  <w:rPr>
                    <w:b/>
                  </w:rPr>
                  <w:t>Sub-Criteria</w:t>
                </w:r>
              </w:p>
            </w:tc>
            <w:tc>
              <w:tcPr>
                <w:tcW w:w="3362" w:type="dxa"/>
                <w:gridSpan w:val="2"/>
                <w:shd w:val="clear" w:color="auto" w:fill="002060"/>
                <w:vAlign w:val="center"/>
              </w:tcPr>
              <w:p w14:paraId="3F6F8645" w14:textId="77777777" w:rsidR="00780B22" w:rsidRPr="00327318" w:rsidRDefault="00780B22" w:rsidP="008D623A">
                <w:pPr>
                  <w:jc w:val="center"/>
                  <w:rPr>
                    <w:b/>
                    <w:bCs/>
                  </w:rPr>
                </w:pPr>
                <w:r w:rsidRPr="00327318">
                  <w:rPr>
                    <w:b/>
                    <w:bCs/>
                  </w:rPr>
                  <w:t>Mandatory Minimum Requirement</w:t>
                </w:r>
              </w:p>
              <w:p w14:paraId="347ECCE3" w14:textId="77777777" w:rsidR="00780B22" w:rsidRPr="00327318" w:rsidRDefault="00780B22" w:rsidP="008D623A">
                <w:pPr>
                  <w:jc w:val="center"/>
                  <w:rPr>
                    <w:b/>
                  </w:rPr>
                </w:pPr>
                <w:r w:rsidRPr="00327318">
                  <w:rPr>
                    <w:bCs/>
                  </w:rPr>
                  <w:t>(Tenderers must submit this information. In the absence of this information, a Tenderer may be excluded)</w:t>
                </w:r>
              </w:p>
            </w:tc>
            <w:tc>
              <w:tcPr>
                <w:tcW w:w="1730" w:type="dxa"/>
                <w:gridSpan w:val="2"/>
                <w:shd w:val="clear" w:color="auto" w:fill="002060"/>
                <w:vAlign w:val="center"/>
              </w:tcPr>
              <w:p w14:paraId="7F86EB17" w14:textId="77777777" w:rsidR="00780B22" w:rsidRPr="00327318" w:rsidRDefault="00780B22" w:rsidP="008D623A">
                <w:pPr>
                  <w:jc w:val="center"/>
                  <w:rPr>
                    <w:b/>
                  </w:rPr>
                </w:pPr>
                <w:r w:rsidRPr="00327318">
                  <w:rPr>
                    <w:b/>
                  </w:rPr>
                  <w:t>Comments/ Rules</w:t>
                </w:r>
              </w:p>
            </w:tc>
          </w:tr>
          <w:tr w:rsidR="00780B22" w:rsidRPr="00420713" w14:paraId="03F8D9E0" w14:textId="77777777" w:rsidTr="008D623A">
            <w:trPr>
              <w:tblCellSpacing w:w="20" w:type="dxa"/>
              <w:jc w:val="center"/>
            </w:trPr>
            <w:tc>
              <w:tcPr>
                <w:tcW w:w="1775" w:type="dxa"/>
                <w:gridSpan w:val="3"/>
                <w:vMerge w:val="restart"/>
              </w:tcPr>
              <w:p w14:paraId="71F6B262" w14:textId="77777777" w:rsidR="00780B22" w:rsidRPr="00420713" w:rsidRDefault="00780B22" w:rsidP="008D623A">
                <w:pPr>
                  <w:rPr>
                    <w:b/>
                  </w:rPr>
                </w:pPr>
                <w:r w:rsidRPr="00420713">
                  <w:rPr>
                    <w:b/>
                  </w:rPr>
                  <w:t>Technical and Professional Ability</w:t>
                </w:r>
              </w:p>
              <w:p w14:paraId="202655E9" w14:textId="77777777" w:rsidR="00780B22" w:rsidRPr="00420713" w:rsidRDefault="00780B22" w:rsidP="008D623A">
                <w:pPr>
                  <w:rPr>
                    <w:b/>
                  </w:rPr>
                </w:pPr>
              </w:p>
              <w:p w14:paraId="79BA8C4E" w14:textId="77777777" w:rsidR="00780B22" w:rsidRPr="00420713" w:rsidRDefault="00780B22" w:rsidP="008D623A">
                <w:pPr>
                  <w:rPr>
                    <w:b/>
                  </w:rPr>
                </w:pPr>
              </w:p>
              <w:p w14:paraId="04A5832D" w14:textId="77777777" w:rsidR="00780B22" w:rsidRPr="00420713" w:rsidRDefault="00780B22" w:rsidP="008D623A">
                <w:pPr>
                  <w:rPr>
                    <w:b/>
                  </w:rPr>
                </w:pPr>
              </w:p>
              <w:p w14:paraId="5CA60C1E" w14:textId="77777777" w:rsidR="00780B22" w:rsidRPr="00420713" w:rsidRDefault="00780B22" w:rsidP="008D623A">
                <w:pPr>
                  <w:rPr>
                    <w:b/>
                  </w:rPr>
                </w:pPr>
              </w:p>
              <w:p w14:paraId="692BD2A2" w14:textId="77777777" w:rsidR="00780B22" w:rsidRPr="00420713" w:rsidRDefault="00780B22" w:rsidP="008D623A">
                <w:pPr>
                  <w:rPr>
                    <w:b/>
                  </w:rPr>
                </w:pPr>
              </w:p>
              <w:p w14:paraId="513C74BB" w14:textId="77777777" w:rsidR="00780B22" w:rsidRPr="00420713" w:rsidRDefault="00780B22" w:rsidP="008D623A">
                <w:pPr>
                  <w:rPr>
                    <w:b/>
                  </w:rPr>
                </w:pPr>
              </w:p>
              <w:p w14:paraId="175708A5" w14:textId="77777777" w:rsidR="00780B22" w:rsidRPr="00420713" w:rsidRDefault="00780B22" w:rsidP="008D623A">
                <w:pPr>
                  <w:rPr>
                    <w:b/>
                  </w:rPr>
                </w:pPr>
              </w:p>
              <w:p w14:paraId="00F36C33" w14:textId="77777777" w:rsidR="00780B22" w:rsidRPr="00420713" w:rsidRDefault="00780B22" w:rsidP="008D623A">
                <w:pPr>
                  <w:rPr>
                    <w:b/>
                  </w:rPr>
                </w:pPr>
              </w:p>
              <w:p w14:paraId="158A943B" w14:textId="77777777" w:rsidR="00780B22" w:rsidRPr="00420713" w:rsidRDefault="00780B22" w:rsidP="008D623A">
                <w:pPr>
                  <w:rPr>
                    <w:b/>
                  </w:rPr>
                </w:pPr>
              </w:p>
              <w:p w14:paraId="00655BA7" w14:textId="77777777" w:rsidR="00780B22" w:rsidRPr="00420713" w:rsidRDefault="00780B22" w:rsidP="008D623A">
                <w:pPr>
                  <w:rPr>
                    <w:b/>
                  </w:rPr>
                </w:pPr>
              </w:p>
              <w:p w14:paraId="4B79C7D5" w14:textId="77777777" w:rsidR="00780B22" w:rsidRPr="00420713" w:rsidRDefault="00780B22" w:rsidP="008D623A">
                <w:pPr>
                  <w:rPr>
                    <w:b/>
                  </w:rPr>
                </w:pPr>
              </w:p>
              <w:p w14:paraId="19F41461" w14:textId="77777777" w:rsidR="00780B22" w:rsidRPr="00420713" w:rsidRDefault="00780B22" w:rsidP="008D623A">
                <w:pPr>
                  <w:rPr>
                    <w:b/>
                  </w:rPr>
                </w:pPr>
              </w:p>
              <w:p w14:paraId="43BE9D30" w14:textId="77777777" w:rsidR="00780B22" w:rsidRPr="00420713" w:rsidRDefault="00780B22" w:rsidP="008D623A">
                <w:pPr>
                  <w:rPr>
                    <w:b/>
                  </w:rPr>
                </w:pPr>
              </w:p>
              <w:p w14:paraId="02A10D03" w14:textId="77777777" w:rsidR="00780B22" w:rsidRPr="00420713" w:rsidRDefault="00780B22" w:rsidP="008D623A">
                <w:pPr>
                  <w:rPr>
                    <w:b/>
                  </w:rPr>
                </w:pPr>
              </w:p>
              <w:p w14:paraId="777CE602" w14:textId="77777777" w:rsidR="00780B22" w:rsidRPr="00420713" w:rsidRDefault="00780B22" w:rsidP="008D623A">
                <w:pPr>
                  <w:rPr>
                    <w:b/>
                  </w:rPr>
                </w:pPr>
              </w:p>
            </w:tc>
            <w:tc>
              <w:tcPr>
                <w:tcW w:w="2086" w:type="dxa"/>
              </w:tcPr>
              <w:p w14:paraId="0D90C43B" w14:textId="060A555C" w:rsidR="00780B22" w:rsidRPr="00420713" w:rsidRDefault="00780B22" w:rsidP="008D623A">
                <w:pPr>
                  <w:rPr>
                    <w:b/>
                  </w:rPr>
                </w:pPr>
                <w:r w:rsidRPr="001B447A">
                  <w:rPr>
                    <w:b/>
                  </w:rPr>
                  <w:t xml:space="preserve">Relevant company experience and track record in large scale contracts for Oracle </w:t>
                </w:r>
                <w:r>
                  <w:rPr>
                    <w:b/>
                  </w:rPr>
                  <w:t>Database Systems.</w:t>
                </w:r>
                <w:r w:rsidRPr="001B447A">
                  <w:rPr>
                    <w:b/>
                  </w:rPr>
                  <w:t xml:space="preserve"> Along with provision of associated managed services and maintenance</w:t>
                </w:r>
                <w:r>
                  <w:rPr>
                    <w:b/>
                  </w:rPr>
                  <w:t>.</w:t>
                </w:r>
              </w:p>
            </w:tc>
            <w:tc>
              <w:tcPr>
                <w:tcW w:w="3362" w:type="dxa"/>
                <w:gridSpan w:val="2"/>
              </w:tcPr>
              <w:p w14:paraId="0789A25A" w14:textId="77777777" w:rsidR="00E93805" w:rsidRPr="00F667F8" w:rsidRDefault="00E93805" w:rsidP="00E93805">
                <w:r w:rsidRPr="00F667F8">
                  <w:t>Ten</w:t>
                </w:r>
                <w:r>
                  <w:t>derers must provide with their T</w:t>
                </w:r>
                <w:r w:rsidRPr="00F667F8">
                  <w:t xml:space="preserve">enders at least </w:t>
                </w:r>
                <w:r>
                  <w:t>3 (thre</w:t>
                </w:r>
                <w:r w:rsidRPr="00F667F8">
                  <w:t xml:space="preserve">e) examples of contracts delivered successfully </w:t>
                </w:r>
                <w:r>
                  <w:t>within the last 2 (two) years.</w:t>
                </w:r>
              </w:p>
              <w:p w14:paraId="46261543" w14:textId="77777777" w:rsidR="00E93805" w:rsidRPr="00F667F8" w:rsidRDefault="00E93805" w:rsidP="00E93805"/>
              <w:p w14:paraId="69E22B09" w14:textId="3E0A7884" w:rsidR="00780B22" w:rsidRPr="00F667F8" w:rsidRDefault="00E93805" w:rsidP="00E93805">
                <w:r w:rsidRPr="00F667F8">
                  <w:t xml:space="preserve">Details should be provided on the form at </w:t>
                </w:r>
                <w:r>
                  <w:t>Table</w:t>
                </w:r>
                <w:r w:rsidRPr="00F667F8">
                  <w:t xml:space="preserve"> </w:t>
                </w:r>
                <w:r>
                  <w:t>4</w:t>
                </w:r>
                <w:r w:rsidRPr="00F667F8">
                  <w:t>, Appendix 1</w:t>
                </w:r>
              </w:p>
              <w:p w14:paraId="2499EB23" w14:textId="6A1072C0" w:rsidR="00780B22" w:rsidRPr="00420713" w:rsidRDefault="00780B22" w:rsidP="008D623A">
                <w:pPr>
                  <w:rPr>
                    <w:b/>
                  </w:rPr>
                </w:pPr>
              </w:p>
            </w:tc>
            <w:tc>
              <w:tcPr>
                <w:tcW w:w="1802" w:type="dxa"/>
                <w:gridSpan w:val="3"/>
              </w:tcPr>
              <w:p w14:paraId="3FDE62A6" w14:textId="77777777" w:rsidR="00780B22" w:rsidRPr="00420713" w:rsidRDefault="00780B22" w:rsidP="008D623A">
                <w:r w:rsidRPr="00420713">
                  <w:rPr>
                    <w:b/>
                  </w:rPr>
                  <w:t xml:space="preserve">Pass/Fail </w:t>
                </w:r>
              </w:p>
              <w:p w14:paraId="517B5857" w14:textId="5020AB10" w:rsidR="00780B22" w:rsidRPr="00420713" w:rsidRDefault="00780B22" w:rsidP="008D623A">
                <w:r w:rsidRPr="00F667F8">
                  <w:t xml:space="preserve">Tenders will be reviewed for </w:t>
                </w:r>
                <w:r w:rsidR="00EA22E3" w:rsidRPr="00F667F8">
                  <w:t>relevance,</w:t>
                </w:r>
                <w:r w:rsidRPr="00F667F8">
                  <w:t xml:space="preserve"> and Tenderers may be excluded </w:t>
                </w:r>
                <w:proofErr w:type="gramStart"/>
                <w:r w:rsidRPr="00F667F8">
                  <w:t>on the basis of</w:t>
                </w:r>
                <w:proofErr w:type="gramEnd"/>
                <w:r w:rsidRPr="00F667F8">
                  <w:t xml:space="preserve"> this review</w:t>
                </w:r>
              </w:p>
            </w:tc>
          </w:tr>
          <w:tr w:rsidR="004368FE" w:rsidRPr="00420713" w14:paraId="026BDE5C" w14:textId="77777777" w:rsidTr="008D623A">
            <w:trPr>
              <w:tblCellSpacing w:w="20" w:type="dxa"/>
              <w:jc w:val="center"/>
            </w:trPr>
            <w:tc>
              <w:tcPr>
                <w:tcW w:w="1775" w:type="dxa"/>
                <w:gridSpan w:val="3"/>
                <w:vMerge/>
              </w:tcPr>
              <w:p w14:paraId="191B5CBC" w14:textId="77777777" w:rsidR="004368FE" w:rsidRPr="00420713" w:rsidRDefault="004368FE" w:rsidP="004368FE">
                <w:pPr>
                  <w:rPr>
                    <w:b/>
                  </w:rPr>
                </w:pPr>
              </w:p>
            </w:tc>
            <w:tc>
              <w:tcPr>
                <w:tcW w:w="2086" w:type="dxa"/>
              </w:tcPr>
              <w:p w14:paraId="49C148C6" w14:textId="7AFFD6CE" w:rsidR="004368FE" w:rsidRPr="001B447A" w:rsidRDefault="004368FE" w:rsidP="004368FE">
                <w:pPr>
                  <w:rPr>
                    <w:b/>
                  </w:rPr>
                </w:pPr>
                <w:r w:rsidRPr="001B447A">
                  <w:rPr>
                    <w:b/>
                  </w:rPr>
                  <w:t xml:space="preserve">Relevant company experience and track record </w:t>
                </w:r>
                <w:r w:rsidR="00E93805" w:rsidRPr="001B447A">
                  <w:rPr>
                    <w:b/>
                  </w:rPr>
                  <w:t xml:space="preserve">in large scale contracts for </w:t>
                </w:r>
                <w:r w:rsidR="00E93805">
                  <w:rPr>
                    <w:b/>
                  </w:rPr>
                  <w:t>E</w:t>
                </w:r>
                <w:r w:rsidR="00E93805" w:rsidRPr="001B447A">
                  <w:rPr>
                    <w:b/>
                  </w:rPr>
                  <w:t xml:space="preserve">xadata </w:t>
                </w:r>
                <w:r w:rsidR="00E93805">
                  <w:rPr>
                    <w:b/>
                  </w:rPr>
                  <w:t xml:space="preserve">implementation/ upgrade &amp; managed </w:t>
                </w:r>
                <w:r w:rsidR="00E93805" w:rsidRPr="001B447A">
                  <w:rPr>
                    <w:b/>
                  </w:rPr>
                  <w:t>services. Along with provision of associated managed services and maintenance</w:t>
                </w:r>
                <w:r w:rsidR="00E93805">
                  <w:rPr>
                    <w:b/>
                  </w:rPr>
                  <w:t>.</w:t>
                </w:r>
              </w:p>
            </w:tc>
            <w:tc>
              <w:tcPr>
                <w:tcW w:w="3362" w:type="dxa"/>
                <w:gridSpan w:val="2"/>
              </w:tcPr>
              <w:p w14:paraId="3C7739FE" w14:textId="77777777" w:rsidR="00E93805" w:rsidRPr="00F667F8" w:rsidRDefault="00E93805" w:rsidP="00E93805">
                <w:r w:rsidRPr="00F667F8">
                  <w:t>Ten</w:t>
                </w:r>
                <w:r>
                  <w:t>derers must provide with their T</w:t>
                </w:r>
                <w:r w:rsidRPr="00F667F8">
                  <w:t xml:space="preserve">enders at least </w:t>
                </w:r>
                <w:r>
                  <w:t>3 (thre</w:t>
                </w:r>
                <w:r w:rsidRPr="00F667F8">
                  <w:t xml:space="preserve">e) examples of contracts delivered successfully </w:t>
                </w:r>
                <w:r>
                  <w:t>within the last 2 (two) years.</w:t>
                </w:r>
              </w:p>
              <w:p w14:paraId="1711C1C7" w14:textId="10089834" w:rsidR="004368FE" w:rsidRPr="00F667F8" w:rsidRDefault="00E93805" w:rsidP="00E93805">
                <w:r w:rsidRPr="00F667F8">
                  <w:t xml:space="preserve">Details should be provided on the form at </w:t>
                </w:r>
                <w:r>
                  <w:t>Table</w:t>
                </w:r>
                <w:r w:rsidRPr="00F667F8">
                  <w:t xml:space="preserve"> </w:t>
                </w:r>
                <w:r>
                  <w:t>4</w:t>
                </w:r>
                <w:r w:rsidRPr="00F667F8">
                  <w:t>, Appendix 1</w:t>
                </w:r>
              </w:p>
            </w:tc>
            <w:tc>
              <w:tcPr>
                <w:tcW w:w="1802" w:type="dxa"/>
                <w:gridSpan w:val="3"/>
              </w:tcPr>
              <w:p w14:paraId="26400EB0" w14:textId="77777777" w:rsidR="004368FE" w:rsidRPr="00420713" w:rsidRDefault="004368FE" w:rsidP="004368FE">
                <w:r w:rsidRPr="00420713">
                  <w:rPr>
                    <w:b/>
                  </w:rPr>
                  <w:t xml:space="preserve">Pass/Fail </w:t>
                </w:r>
              </w:p>
              <w:p w14:paraId="1F43ADB6" w14:textId="1B16D4A9" w:rsidR="004368FE" w:rsidRPr="00420713" w:rsidRDefault="004368FE" w:rsidP="004368FE">
                <w:pPr>
                  <w:rPr>
                    <w:b/>
                  </w:rPr>
                </w:pPr>
                <w:r w:rsidRPr="00F667F8">
                  <w:t xml:space="preserve">Tenders will be reviewed for </w:t>
                </w:r>
                <w:r w:rsidR="00EA22E3" w:rsidRPr="00F667F8">
                  <w:t>relevance,</w:t>
                </w:r>
                <w:r w:rsidRPr="00F667F8">
                  <w:t xml:space="preserve"> and Tenderers may be excluded </w:t>
                </w:r>
                <w:proofErr w:type="gramStart"/>
                <w:r w:rsidRPr="00F667F8">
                  <w:t>on the basis of</w:t>
                </w:r>
                <w:proofErr w:type="gramEnd"/>
                <w:r w:rsidRPr="00F667F8">
                  <w:t xml:space="preserve"> this review</w:t>
                </w:r>
              </w:p>
            </w:tc>
          </w:tr>
          <w:tr w:rsidR="004368FE" w:rsidRPr="00420713" w14:paraId="7FB81D5D" w14:textId="77777777" w:rsidTr="008D623A">
            <w:trPr>
              <w:tblCellSpacing w:w="20" w:type="dxa"/>
              <w:jc w:val="center"/>
            </w:trPr>
            <w:tc>
              <w:tcPr>
                <w:tcW w:w="1775" w:type="dxa"/>
                <w:gridSpan w:val="3"/>
                <w:vMerge/>
              </w:tcPr>
              <w:p w14:paraId="7CCB18CC" w14:textId="77777777" w:rsidR="004368FE" w:rsidRPr="00420713" w:rsidRDefault="004368FE" w:rsidP="004368FE">
                <w:pPr>
                  <w:rPr>
                    <w:b/>
                  </w:rPr>
                </w:pPr>
              </w:p>
            </w:tc>
            <w:tc>
              <w:tcPr>
                <w:tcW w:w="2086" w:type="dxa"/>
                <w:gridSpan w:val="2"/>
              </w:tcPr>
              <w:p w14:paraId="168353AE" w14:textId="75A99F23" w:rsidR="004368FE" w:rsidRPr="001B447A" w:rsidRDefault="00E93805" w:rsidP="004368FE">
                <w:pPr>
                  <w:rPr>
                    <w:b/>
                  </w:rPr>
                </w:pPr>
                <w:r w:rsidRPr="00420713">
                  <w:rPr>
                    <w:b/>
                  </w:rPr>
                  <w:t>Capacity (Manpower &amp; Facilities)</w:t>
                </w:r>
              </w:p>
            </w:tc>
            <w:tc>
              <w:tcPr>
                <w:tcW w:w="3362" w:type="dxa"/>
                <w:gridSpan w:val="2"/>
              </w:tcPr>
              <w:p w14:paraId="74FF5881" w14:textId="742CA1C8" w:rsidR="004368FE" w:rsidRPr="00F667F8" w:rsidRDefault="00E93805" w:rsidP="004368FE">
                <w:r w:rsidRPr="00F667F8">
                  <w:t>Tenderers m</w:t>
                </w:r>
                <w:r>
                  <w:t>ust provide with their T</w:t>
                </w:r>
                <w:r w:rsidRPr="00F667F8">
                  <w:t xml:space="preserve">enders </w:t>
                </w:r>
                <w:r>
                  <w:t xml:space="preserve">a statement of the </w:t>
                </w:r>
                <w:r w:rsidRPr="00420713">
                  <w:t xml:space="preserve">overall staffing resources and facilities available to deliver the </w:t>
                </w:r>
                <w:r>
                  <w:t xml:space="preserve">contract, including </w:t>
                </w:r>
                <w:r w:rsidRPr="00E71120">
                  <w:t xml:space="preserve">the average annual </w:t>
                </w:r>
                <w:r>
                  <w:t xml:space="preserve">manpower and management </w:t>
                </w:r>
                <w:r w:rsidRPr="00E71120">
                  <w:t>staff for the last</w:t>
                </w:r>
                <w:r>
                  <w:t xml:space="preserve"> 3</w:t>
                </w:r>
                <w:r w:rsidRPr="00E71120">
                  <w:t xml:space="preserve"> </w:t>
                </w:r>
                <w:r>
                  <w:t>(</w:t>
                </w:r>
                <w:r w:rsidRPr="00E71120">
                  <w:t>three</w:t>
                </w:r>
                <w:r>
                  <w:t>)</w:t>
                </w:r>
                <w:r w:rsidRPr="00E71120">
                  <w:t xml:space="preserve"> years</w:t>
                </w:r>
                <w:r>
                  <w:t xml:space="preserve"> or if the Tenderer has been in business for less than 3</w:t>
                </w:r>
                <w:r w:rsidRPr="00E71120">
                  <w:t xml:space="preserve"> </w:t>
                </w:r>
                <w:r>
                  <w:t>(</w:t>
                </w:r>
                <w:r w:rsidRPr="00E71120">
                  <w:t>three</w:t>
                </w:r>
                <w:r>
                  <w:t>)</w:t>
                </w:r>
                <w:r w:rsidRPr="00E71120">
                  <w:t xml:space="preserve"> years</w:t>
                </w:r>
                <w:r>
                  <w:t>, since commencing business</w:t>
                </w:r>
              </w:p>
            </w:tc>
            <w:tc>
              <w:tcPr>
                <w:tcW w:w="1802" w:type="dxa"/>
                <w:gridSpan w:val="2"/>
              </w:tcPr>
              <w:p w14:paraId="5BA27227" w14:textId="77777777" w:rsidR="00E93805" w:rsidRDefault="00E93805" w:rsidP="00E93805">
                <w:pPr>
                  <w:rPr>
                    <w:b/>
                  </w:rPr>
                </w:pPr>
                <w:r w:rsidRPr="00420713">
                  <w:rPr>
                    <w:b/>
                  </w:rPr>
                  <w:t xml:space="preserve">Pass/Fail </w:t>
                </w:r>
              </w:p>
              <w:p w14:paraId="7212F12A" w14:textId="5BBAD9CF" w:rsidR="00E93805" w:rsidRDefault="00E93805" w:rsidP="00E93805">
                <w:pPr>
                  <w:rPr>
                    <w:b/>
                  </w:rPr>
                </w:pPr>
                <w:r w:rsidRPr="00F667F8">
                  <w:t xml:space="preserve">Tenders will be reviewed for relevance, and Tenderers may be excluded </w:t>
                </w:r>
                <w:proofErr w:type="gramStart"/>
                <w:r w:rsidRPr="00F667F8">
                  <w:t>on the basis of</w:t>
                </w:r>
                <w:proofErr w:type="gramEnd"/>
                <w:r w:rsidRPr="00F667F8">
                  <w:t xml:space="preserve"> this review</w:t>
                </w:r>
              </w:p>
              <w:p w14:paraId="4BC92C5F" w14:textId="0B5325F7" w:rsidR="004368FE" w:rsidRPr="00420713" w:rsidRDefault="004368FE" w:rsidP="004368FE">
                <w:pPr>
                  <w:rPr>
                    <w:b/>
                  </w:rPr>
                </w:pPr>
              </w:p>
            </w:tc>
          </w:tr>
          <w:tr w:rsidR="004368FE" w:rsidRPr="00420713" w14:paraId="74048604" w14:textId="77777777" w:rsidTr="008D623A">
            <w:trPr>
              <w:tblCellSpacing w:w="20" w:type="dxa"/>
              <w:jc w:val="center"/>
            </w:trPr>
            <w:tc>
              <w:tcPr>
                <w:tcW w:w="1775" w:type="dxa"/>
                <w:gridSpan w:val="3"/>
                <w:vMerge/>
              </w:tcPr>
              <w:p w14:paraId="554B7C5C" w14:textId="77777777" w:rsidR="004368FE" w:rsidRPr="00420713" w:rsidRDefault="004368FE" w:rsidP="004368FE">
                <w:pPr>
                  <w:rPr>
                    <w:b/>
                  </w:rPr>
                </w:pPr>
              </w:p>
            </w:tc>
            <w:tc>
              <w:tcPr>
                <w:tcW w:w="2086" w:type="dxa"/>
              </w:tcPr>
              <w:p w14:paraId="4BEEADC3" w14:textId="34D5B372" w:rsidR="004368FE" w:rsidRPr="00420713" w:rsidRDefault="00E93805" w:rsidP="004368FE">
                <w:pPr>
                  <w:rPr>
                    <w:b/>
                  </w:rPr>
                </w:pPr>
                <w:r>
                  <w:rPr>
                    <w:b/>
                    <w:bCs/>
                  </w:rPr>
                  <w:t>Quality assurance standards</w:t>
                </w:r>
              </w:p>
            </w:tc>
            <w:tc>
              <w:tcPr>
                <w:tcW w:w="3362" w:type="dxa"/>
                <w:gridSpan w:val="2"/>
              </w:tcPr>
              <w:p w14:paraId="45848467" w14:textId="77777777" w:rsidR="00E93805" w:rsidRPr="00F667F8" w:rsidRDefault="00E93805" w:rsidP="00E93805">
                <w:pPr>
                  <w:tabs>
                    <w:tab w:val="num" w:pos="1570"/>
                  </w:tabs>
                </w:pPr>
                <w:r w:rsidRPr="00F667F8">
                  <w:t xml:space="preserve">Tenderers must demonstrate that satisfactory measures are in place </w:t>
                </w:r>
                <w:r w:rsidRPr="00F667F8">
                  <w:lastRenderedPageBreak/>
                  <w:t>to ensure the</w:t>
                </w:r>
                <w:r>
                  <w:t xml:space="preserve"> quality control of </w:t>
                </w:r>
                <w:r w:rsidRPr="00516260">
                  <w:t>its services.</w:t>
                </w:r>
              </w:p>
              <w:p w14:paraId="0D8D8055" w14:textId="77777777" w:rsidR="00E93805" w:rsidRPr="00F667F8" w:rsidRDefault="00E93805" w:rsidP="00E93805">
                <w:pPr>
                  <w:tabs>
                    <w:tab w:val="num" w:pos="1570"/>
                  </w:tabs>
                  <w:spacing w:after="160" w:line="259" w:lineRule="auto"/>
                </w:pPr>
                <w:r w:rsidRPr="00F667F8">
                  <w:t xml:space="preserve">Provide a description of the technical facilities and </w:t>
                </w:r>
                <w:r w:rsidRPr="00516260">
                  <w:t>measures used by the Tenderer for ensuring quality control of its services</w:t>
                </w:r>
                <w:r>
                  <w:t>.</w:t>
                </w:r>
              </w:p>
              <w:p w14:paraId="0880FF1F" w14:textId="77777777" w:rsidR="00E93805" w:rsidRPr="00F667F8" w:rsidRDefault="00E93805" w:rsidP="00E93805">
                <w:pPr>
                  <w:tabs>
                    <w:tab w:val="num" w:pos="1570"/>
                  </w:tabs>
                  <w:spacing w:after="160" w:line="259" w:lineRule="auto"/>
                </w:pPr>
                <w:r w:rsidRPr="00F667F8">
                  <w:t>If quality is third party accredited, please provide details of:</w:t>
                </w:r>
              </w:p>
              <w:p w14:paraId="57C7EB41" w14:textId="77777777" w:rsidR="00E93805" w:rsidRPr="00F667F8" w:rsidRDefault="00E93805" w:rsidP="00E93805">
                <w:pPr>
                  <w:tabs>
                    <w:tab w:val="num" w:pos="2160"/>
                  </w:tabs>
                  <w:spacing w:after="160" w:line="259" w:lineRule="auto"/>
                </w:pPr>
                <w:r w:rsidRPr="00F667F8">
                  <w:t>(</w:t>
                </w:r>
                <w:proofErr w:type="spellStart"/>
                <w:r w:rsidRPr="00F667F8">
                  <w:t>i</w:t>
                </w:r>
                <w:proofErr w:type="spellEnd"/>
                <w:r w:rsidRPr="00F667F8">
                  <w:t>) Date of engagement of third party.</w:t>
                </w:r>
              </w:p>
              <w:p w14:paraId="2B98EFC9" w14:textId="77777777" w:rsidR="00E93805" w:rsidRPr="00F667F8" w:rsidRDefault="00E93805" w:rsidP="00E93805">
                <w:pPr>
                  <w:tabs>
                    <w:tab w:val="num" w:pos="2160"/>
                  </w:tabs>
                  <w:spacing w:after="160" w:line="259" w:lineRule="auto"/>
                </w:pPr>
                <w:r w:rsidRPr="00F667F8">
                  <w:t>(ii) Name of third party.</w:t>
                </w:r>
              </w:p>
              <w:p w14:paraId="2533BD53" w14:textId="77777777" w:rsidR="00E93805" w:rsidRPr="00F667F8" w:rsidRDefault="00E93805" w:rsidP="00E93805">
                <w:pPr>
                  <w:tabs>
                    <w:tab w:val="num" w:pos="2160"/>
                  </w:tabs>
                  <w:spacing w:after="160" w:line="259" w:lineRule="auto"/>
                </w:pPr>
                <w:r w:rsidRPr="00F667F8">
                  <w:t>(iii) Scope of quality assessment or accreditation; and</w:t>
                </w:r>
              </w:p>
              <w:p w14:paraId="1E8CF19A" w14:textId="4CF2E1AF" w:rsidR="004368FE" w:rsidRPr="00420713" w:rsidRDefault="00E93805" w:rsidP="00E93805">
                <w:r w:rsidRPr="00F667F8">
                  <w:t>(iv) Name of person responsible for quality management</w:t>
                </w:r>
              </w:p>
            </w:tc>
            <w:tc>
              <w:tcPr>
                <w:tcW w:w="1802" w:type="dxa"/>
                <w:gridSpan w:val="3"/>
              </w:tcPr>
              <w:p w14:paraId="246599CF" w14:textId="77777777" w:rsidR="00E93805" w:rsidRDefault="00E93805" w:rsidP="00E93805">
                <w:pPr>
                  <w:rPr>
                    <w:b/>
                  </w:rPr>
                </w:pPr>
                <w:r w:rsidRPr="00420713">
                  <w:rPr>
                    <w:b/>
                  </w:rPr>
                  <w:lastRenderedPageBreak/>
                  <w:t xml:space="preserve">Pass/Fail </w:t>
                </w:r>
              </w:p>
              <w:p w14:paraId="68CA5CF5" w14:textId="77777777" w:rsidR="00E93805" w:rsidRDefault="00E93805" w:rsidP="00E93805">
                <w:pPr>
                  <w:rPr>
                    <w:b/>
                  </w:rPr>
                </w:pPr>
                <w:r w:rsidRPr="00F667F8">
                  <w:lastRenderedPageBreak/>
                  <w:t xml:space="preserve">Tenders will be reviewed for relevance, and Tenderers may be excluded </w:t>
                </w:r>
                <w:proofErr w:type="gramStart"/>
                <w:r w:rsidRPr="00F667F8">
                  <w:t>on the basis of</w:t>
                </w:r>
                <w:proofErr w:type="gramEnd"/>
                <w:r w:rsidRPr="00F667F8">
                  <w:t xml:space="preserve"> this review</w:t>
                </w:r>
              </w:p>
              <w:p w14:paraId="2105BBDB" w14:textId="2A8B35C4" w:rsidR="004368FE" w:rsidRPr="00420713" w:rsidRDefault="004368FE" w:rsidP="004368FE"/>
            </w:tc>
          </w:tr>
        </w:tbl>
        <w:p w14:paraId="0E4D681B" w14:textId="77777777" w:rsidR="00780B22" w:rsidRPr="00782369" w:rsidRDefault="00000000" w:rsidP="00D35AA7">
          <w:pPr>
            <w:spacing w:after="0"/>
            <w:rPr>
              <w:color w:val="EE0000"/>
              <w:sz w:val="24"/>
            </w:rPr>
          </w:pPr>
        </w:p>
      </w:sdtContent>
    </w:sdt>
    <w:p w14:paraId="49DC5F59" w14:textId="77777777" w:rsidR="00C3103B" w:rsidRPr="00BA3C02" w:rsidRDefault="00C3103B" w:rsidP="00BA3C02">
      <w:pPr>
        <w:spacing w:after="0"/>
        <w:jc w:val="both"/>
        <w:rPr>
          <w:szCs w:val="22"/>
        </w:rPr>
      </w:pPr>
    </w:p>
    <w:p w14:paraId="2642AEE7" w14:textId="77777777" w:rsidR="00C3103B" w:rsidRPr="00C3103B" w:rsidRDefault="00C3103B" w:rsidP="00C3103B">
      <w:pPr>
        <w:pStyle w:val="ListParagraph"/>
        <w:numPr>
          <w:ilvl w:val="0"/>
          <w:numId w:val="4"/>
        </w:numPr>
        <w:spacing w:after="0"/>
        <w:jc w:val="both"/>
        <w:rPr>
          <w:szCs w:val="22"/>
        </w:rPr>
        <w:sectPr w:rsidR="00C3103B" w:rsidRPr="00C3103B"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548F5596" w14:textId="77777777" w:rsidTr="007831B0">
        <w:trPr>
          <w:trHeight w:val="655"/>
        </w:trPr>
        <w:tc>
          <w:tcPr>
            <w:tcW w:w="359" w:type="pct"/>
          </w:tcPr>
          <w:p w14:paraId="673C9807" w14:textId="77777777" w:rsidR="00C3103B" w:rsidRPr="00830A49" w:rsidRDefault="00C3103B" w:rsidP="00C3103B">
            <w:pPr>
              <w:jc w:val="both"/>
              <w:rPr>
                <w:color w:val="0000FF"/>
                <w:szCs w:val="22"/>
              </w:rPr>
            </w:pPr>
            <w:bookmarkStart w:id="19" w:name="Text81"/>
          </w:p>
        </w:tc>
        <w:tc>
          <w:tcPr>
            <w:tcW w:w="378" w:type="pct"/>
          </w:tcPr>
          <w:p w14:paraId="1AA122A8" w14:textId="77777777" w:rsidR="00C3103B" w:rsidRPr="00830A49" w:rsidRDefault="00C3103B" w:rsidP="00C3103B">
            <w:pPr>
              <w:jc w:val="both"/>
              <w:rPr>
                <w:color w:val="0000FF"/>
                <w:szCs w:val="22"/>
              </w:rPr>
            </w:pPr>
          </w:p>
        </w:tc>
        <w:tc>
          <w:tcPr>
            <w:tcW w:w="4263" w:type="pct"/>
          </w:tcPr>
          <w:p w14:paraId="32BB3FE7"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19"/>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77777777" w:rsidR="00564F8A" w:rsidRPr="00507FE4" w:rsidRDefault="00564F8A" w:rsidP="00564F8A">
            <w:pPr>
              <w:jc w:val="both"/>
            </w:pPr>
            <w:r w:rsidRPr="00507FE4">
              <w:t xml:space="preserve">The Services Contract will be awarded </w:t>
            </w:r>
            <w:proofErr w:type="gramStart"/>
            <w:r w:rsidRPr="00507FE4">
              <w:t>on the basis of</w:t>
            </w:r>
            <w:proofErr w:type="gramEnd"/>
            <w:r w:rsidRPr="00507FE4">
              <w:t xml:space="preserve">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27"/>
        <w:gridCol w:w="2244"/>
        <w:gridCol w:w="1412"/>
        <w:gridCol w:w="1540"/>
        <w:gridCol w:w="1538"/>
      </w:tblGrid>
      <w:tr w:rsidR="00E93805" w:rsidRPr="00782369" w14:paraId="26DBE5DF" w14:textId="77777777" w:rsidTr="00CA0305">
        <w:trPr>
          <w:jc w:val="center"/>
        </w:trPr>
        <w:tc>
          <w:tcPr>
            <w:tcW w:w="9061" w:type="dxa"/>
            <w:gridSpan w:val="5"/>
            <w:tcBorders>
              <w:top w:val="single" w:sz="4" w:space="0" w:color="auto"/>
              <w:left w:val="single" w:sz="4" w:space="0" w:color="auto"/>
              <w:bottom w:val="single" w:sz="4" w:space="0" w:color="auto"/>
              <w:right w:val="single" w:sz="4" w:space="0" w:color="auto"/>
            </w:tcBorders>
          </w:tcPr>
          <w:p w14:paraId="157DBDE8" w14:textId="77777777" w:rsidR="00E93805" w:rsidRPr="00E93805" w:rsidRDefault="00E93805" w:rsidP="00E93805">
            <w:pPr>
              <w:rPr>
                <w:b/>
                <w:color w:val="000000" w:themeColor="text1"/>
                <w:sz w:val="24"/>
                <w:lang w:val="en-IE"/>
              </w:rPr>
            </w:pPr>
            <w:r w:rsidRPr="00E93805">
              <w:rPr>
                <w:b/>
                <w:bCs/>
                <w:color w:val="000000" w:themeColor="text1"/>
                <w:sz w:val="24"/>
                <w:lang w:val="en-IE"/>
              </w:rPr>
              <w:t>EVALUATION OF TENDERS</w:t>
            </w:r>
            <w:r w:rsidRPr="00E93805">
              <w:rPr>
                <w:b/>
                <w:bCs/>
                <w:color w:val="000000" w:themeColor="text1"/>
                <w:sz w:val="24"/>
                <w:u w:val="single"/>
                <w:lang w:val="en-IE"/>
              </w:rPr>
              <w:t> </w:t>
            </w:r>
            <w:r w:rsidRPr="00E93805">
              <w:rPr>
                <w:b/>
                <w:color w:val="000000" w:themeColor="text1"/>
                <w:sz w:val="24"/>
                <w:lang w:val="en-IE"/>
              </w:rPr>
              <w:t> </w:t>
            </w:r>
          </w:p>
          <w:p w14:paraId="13EB191E" w14:textId="77777777" w:rsidR="00E93805" w:rsidRPr="00E93805" w:rsidRDefault="00E93805" w:rsidP="003F6E9A">
            <w:pPr>
              <w:numPr>
                <w:ilvl w:val="0"/>
                <w:numId w:val="26"/>
              </w:numPr>
              <w:rPr>
                <w:bCs/>
                <w:color w:val="000000" w:themeColor="text1"/>
                <w:sz w:val="24"/>
                <w:lang w:val="en-IE"/>
              </w:rPr>
            </w:pPr>
            <w:r w:rsidRPr="00E93805">
              <w:rPr>
                <w:bCs/>
                <w:color w:val="000000" w:themeColor="text1"/>
                <w:sz w:val="24"/>
                <w:lang w:val="en-IE"/>
              </w:rPr>
              <w:t>Evaluation will be carried out by applying the award criteria set out below in </w:t>
            </w:r>
            <w:r w:rsidRPr="00E93805">
              <w:rPr>
                <w:bCs/>
                <w:i/>
                <w:iCs/>
                <w:color w:val="000000" w:themeColor="text1"/>
                <w:sz w:val="24"/>
                <w:lang w:val="en-IE"/>
              </w:rPr>
              <w:t>Table 1</w:t>
            </w:r>
            <w:r w:rsidRPr="00E93805">
              <w:rPr>
                <w:bCs/>
                <w:color w:val="000000" w:themeColor="text1"/>
                <w:sz w:val="24"/>
                <w:lang w:val="en-IE"/>
              </w:rPr>
              <w:t>, </w:t>
            </w:r>
            <w:r w:rsidRPr="00E93805">
              <w:rPr>
                <w:bCs/>
                <w:i/>
                <w:iCs/>
                <w:color w:val="000000" w:themeColor="text1"/>
                <w:sz w:val="24"/>
                <w:lang w:val="en-IE"/>
              </w:rPr>
              <w:t>Award Criteria and Relative Weightings</w:t>
            </w:r>
            <w:r w:rsidRPr="00E93805">
              <w:rPr>
                <w:bCs/>
                <w:color w:val="000000" w:themeColor="text1"/>
                <w:sz w:val="24"/>
                <w:lang w:val="en-IE"/>
              </w:rPr>
              <w:t>. </w:t>
            </w:r>
          </w:p>
          <w:p w14:paraId="3D2F5157" w14:textId="77777777" w:rsidR="00E93805" w:rsidRPr="00E93805" w:rsidRDefault="00E93805" w:rsidP="003F6E9A">
            <w:pPr>
              <w:numPr>
                <w:ilvl w:val="0"/>
                <w:numId w:val="27"/>
              </w:numPr>
              <w:rPr>
                <w:bCs/>
                <w:color w:val="000000" w:themeColor="text1"/>
                <w:sz w:val="24"/>
                <w:lang w:val="en-IE"/>
              </w:rPr>
            </w:pPr>
            <w:r w:rsidRPr="00E93805">
              <w:rPr>
                <w:bCs/>
                <w:color w:val="000000" w:themeColor="text1"/>
                <w:sz w:val="24"/>
                <w:lang w:val="en-IE"/>
              </w:rPr>
              <w:t>Each Tenderer will be scored out of a total score of 500.  </w:t>
            </w:r>
          </w:p>
          <w:p w14:paraId="5B504E58" w14:textId="77777777" w:rsidR="00E93805" w:rsidRPr="00E93805" w:rsidRDefault="00E93805" w:rsidP="003F6E9A">
            <w:pPr>
              <w:numPr>
                <w:ilvl w:val="0"/>
                <w:numId w:val="28"/>
              </w:numPr>
              <w:rPr>
                <w:bCs/>
                <w:color w:val="000000" w:themeColor="text1"/>
                <w:sz w:val="24"/>
                <w:lang w:val="en-IE"/>
              </w:rPr>
            </w:pPr>
            <w:r w:rsidRPr="00E93805">
              <w:rPr>
                <w:bCs/>
                <w:color w:val="000000" w:themeColor="text1"/>
                <w:sz w:val="24"/>
                <w:lang w:val="en-IE"/>
              </w:rPr>
              <w:t>Technical and Quality Criteria (i.e., all criteria other than cost) will be scored between 0-5 based on </w:t>
            </w:r>
            <w:r w:rsidRPr="00E93805">
              <w:rPr>
                <w:bCs/>
                <w:i/>
                <w:iCs/>
                <w:color w:val="000000" w:themeColor="text1"/>
                <w:sz w:val="24"/>
                <w:lang w:val="en-IE"/>
              </w:rPr>
              <w:t>Table 2, Scoring System</w:t>
            </w:r>
            <w:r w:rsidRPr="00E93805">
              <w:rPr>
                <w:bCs/>
                <w:color w:val="000000" w:themeColor="text1"/>
                <w:sz w:val="24"/>
                <w:lang w:val="en-IE"/>
              </w:rPr>
              <w:t>, and then multiplied by the relevant weighting. Please see Appendix 1 for details of the Technical and Quality Criteria required. </w:t>
            </w:r>
          </w:p>
          <w:p w14:paraId="32DA7AB5" w14:textId="324B85BA" w:rsidR="00E93805" w:rsidRPr="00E93805" w:rsidRDefault="00E93805" w:rsidP="003F6E9A">
            <w:pPr>
              <w:numPr>
                <w:ilvl w:val="0"/>
                <w:numId w:val="29"/>
              </w:numPr>
              <w:rPr>
                <w:bCs/>
                <w:color w:val="000000" w:themeColor="text1"/>
                <w:sz w:val="24"/>
                <w:lang w:val="en-IE"/>
              </w:rPr>
            </w:pPr>
            <w:r w:rsidRPr="00E93805">
              <w:rPr>
                <w:bCs/>
                <w:color w:val="000000" w:themeColor="text1"/>
                <w:sz w:val="24"/>
                <w:lang w:val="en-IE"/>
              </w:rPr>
              <w:t>Scores for cost will be evaluated using the cost formula</w:t>
            </w:r>
            <w:r w:rsidR="00A33874">
              <w:rPr>
                <w:bCs/>
                <w:color w:val="000000" w:themeColor="text1"/>
                <w:sz w:val="24"/>
                <w:lang w:val="en-IE"/>
              </w:rPr>
              <w:t xml:space="preserve"> </w:t>
            </w:r>
            <w:r w:rsidR="00A33874" w:rsidRPr="00A33874">
              <w:rPr>
                <w:bCs/>
                <w:i/>
                <w:iCs/>
                <w:color w:val="000000" w:themeColor="text1"/>
                <w:sz w:val="24"/>
                <w:lang w:val="en-IE"/>
              </w:rPr>
              <w:t xml:space="preserve">(see </w:t>
            </w:r>
            <w:r w:rsidR="00EF6820">
              <w:rPr>
                <w:bCs/>
                <w:i/>
                <w:iCs/>
                <w:color w:val="000000" w:themeColor="text1"/>
                <w:sz w:val="24"/>
                <w:lang w:val="en-IE"/>
              </w:rPr>
              <w:t xml:space="preserve">2.1 </w:t>
            </w:r>
            <w:r w:rsidR="00A33874" w:rsidRPr="00A33874">
              <w:rPr>
                <w:bCs/>
                <w:i/>
                <w:iCs/>
                <w:color w:val="000000" w:themeColor="text1"/>
                <w:sz w:val="24"/>
                <w:lang w:val="en-IE"/>
              </w:rPr>
              <w:t>Appendix 2)</w:t>
            </w:r>
            <w:r w:rsidRPr="00E93805">
              <w:rPr>
                <w:bCs/>
                <w:color w:val="000000" w:themeColor="text1"/>
                <w:sz w:val="24"/>
                <w:lang w:val="en-IE"/>
              </w:rPr>
              <w:t> and the weightings in </w:t>
            </w:r>
            <w:r w:rsidRPr="00E93805">
              <w:rPr>
                <w:bCs/>
                <w:i/>
                <w:iCs/>
                <w:color w:val="000000" w:themeColor="text1"/>
                <w:sz w:val="24"/>
                <w:lang w:val="en-IE"/>
              </w:rPr>
              <w:t>Table 1, Award Criteria and Relative Weightings</w:t>
            </w:r>
            <w:r w:rsidRPr="00E93805">
              <w:rPr>
                <w:bCs/>
                <w:color w:val="000000" w:themeColor="text1"/>
                <w:sz w:val="24"/>
                <w:lang w:val="en-IE"/>
              </w:rPr>
              <w:t xml:space="preserve">. Please see </w:t>
            </w:r>
            <w:r w:rsidRPr="00A33874">
              <w:rPr>
                <w:bCs/>
                <w:i/>
                <w:iCs/>
                <w:color w:val="000000" w:themeColor="text1"/>
                <w:sz w:val="24"/>
                <w:lang w:val="en-IE"/>
              </w:rPr>
              <w:t>Appendix 2</w:t>
            </w:r>
            <w:r w:rsidRPr="00E93805">
              <w:rPr>
                <w:bCs/>
                <w:color w:val="000000" w:themeColor="text1"/>
                <w:sz w:val="24"/>
                <w:lang w:val="en-IE"/>
              </w:rPr>
              <w:t xml:space="preserve"> for details of the cost requirements</w:t>
            </w:r>
            <w:r w:rsidR="00EF6820">
              <w:rPr>
                <w:bCs/>
                <w:color w:val="000000" w:themeColor="text1"/>
                <w:sz w:val="24"/>
                <w:lang w:val="en-IE"/>
              </w:rPr>
              <w:t xml:space="preserve">. See </w:t>
            </w:r>
            <w:r w:rsidR="00EF6820">
              <w:rPr>
                <w:bCs/>
                <w:i/>
                <w:iCs/>
                <w:color w:val="000000" w:themeColor="text1"/>
                <w:sz w:val="24"/>
                <w:lang w:val="en-IE"/>
              </w:rPr>
              <w:t xml:space="preserve">2.2 </w:t>
            </w:r>
            <w:r w:rsidR="00EF6820" w:rsidRPr="00EF6820">
              <w:rPr>
                <w:bCs/>
                <w:i/>
                <w:iCs/>
                <w:color w:val="000000" w:themeColor="text1"/>
                <w:sz w:val="24"/>
                <w:lang w:val="en-IE"/>
              </w:rPr>
              <w:t>Appendix 2</w:t>
            </w:r>
            <w:r w:rsidR="00EF6820">
              <w:rPr>
                <w:bCs/>
                <w:color w:val="000000" w:themeColor="text1"/>
                <w:sz w:val="24"/>
                <w:lang w:val="en-IE"/>
              </w:rPr>
              <w:t xml:space="preserve"> for </w:t>
            </w:r>
            <w:r w:rsidR="00A33874">
              <w:rPr>
                <w:bCs/>
                <w:color w:val="000000" w:themeColor="text1"/>
                <w:sz w:val="24"/>
                <w:lang w:val="en-IE"/>
              </w:rPr>
              <w:t>worked example.</w:t>
            </w:r>
          </w:p>
          <w:p w14:paraId="02A24B72" w14:textId="77777777" w:rsidR="00E93805" w:rsidRPr="00E93805" w:rsidRDefault="00E93805" w:rsidP="003F6E9A">
            <w:pPr>
              <w:numPr>
                <w:ilvl w:val="0"/>
                <w:numId w:val="30"/>
              </w:numPr>
              <w:rPr>
                <w:bCs/>
                <w:color w:val="000000" w:themeColor="text1"/>
                <w:sz w:val="24"/>
                <w:lang w:val="en-IE"/>
              </w:rPr>
            </w:pPr>
            <w:r w:rsidRPr="00E93805">
              <w:rPr>
                <w:bCs/>
                <w:color w:val="000000" w:themeColor="text1"/>
                <w:sz w:val="24"/>
                <w:lang w:val="en-IE"/>
              </w:rPr>
              <w:t>The evaluation of Technical Criteria involves two stages.  </w:t>
            </w:r>
          </w:p>
          <w:p w14:paraId="27351827" w14:textId="77777777" w:rsidR="00E93805" w:rsidRPr="00E93805" w:rsidRDefault="00E93805" w:rsidP="003F6E9A">
            <w:pPr>
              <w:numPr>
                <w:ilvl w:val="0"/>
                <w:numId w:val="31"/>
              </w:numPr>
              <w:rPr>
                <w:bCs/>
                <w:color w:val="000000" w:themeColor="text1"/>
                <w:sz w:val="24"/>
                <w:lang w:val="en-IE"/>
              </w:rPr>
            </w:pPr>
            <w:r w:rsidRPr="00E93805">
              <w:rPr>
                <w:bCs/>
                <w:color w:val="000000" w:themeColor="text1"/>
                <w:sz w:val="24"/>
              </w:rPr>
              <w:lastRenderedPageBreak/>
              <w:t>Each compliant Tender will be assessed to establish whether it has met the minimum score for the Technical Criteria set out at </w:t>
            </w:r>
            <w:r w:rsidRPr="00E93805">
              <w:rPr>
                <w:bCs/>
                <w:i/>
                <w:iCs/>
                <w:color w:val="000000" w:themeColor="text1"/>
                <w:sz w:val="24"/>
              </w:rPr>
              <w:t>Appendix 1, table 4, Technical Criteria.</w:t>
            </w:r>
            <w:r w:rsidRPr="00E93805">
              <w:rPr>
                <w:bCs/>
                <w:color w:val="000000" w:themeColor="text1"/>
                <w:sz w:val="24"/>
              </w:rPr>
              <w:t> Without prejudice to the provisions of this RFT, the Contracting Authority reserves the right to reject any Tender which does not meet the minimum score for the Technical Criteria.</w:t>
            </w:r>
            <w:r w:rsidRPr="00E93805">
              <w:rPr>
                <w:bCs/>
                <w:color w:val="000000" w:themeColor="text1"/>
                <w:sz w:val="24"/>
                <w:lang w:val="en-IE"/>
              </w:rPr>
              <w:t> </w:t>
            </w:r>
          </w:p>
          <w:p w14:paraId="3AEC4B70" w14:textId="77777777" w:rsidR="00E93805" w:rsidRPr="00E93805" w:rsidRDefault="00E93805" w:rsidP="003F6E9A">
            <w:pPr>
              <w:numPr>
                <w:ilvl w:val="0"/>
                <w:numId w:val="32"/>
              </w:numPr>
              <w:rPr>
                <w:bCs/>
                <w:color w:val="000000" w:themeColor="text1"/>
                <w:sz w:val="24"/>
                <w:lang w:val="en-IE"/>
              </w:rPr>
            </w:pPr>
            <w:r w:rsidRPr="00E93805">
              <w:rPr>
                <w:bCs/>
                <w:color w:val="000000" w:themeColor="text1"/>
                <w:sz w:val="24"/>
              </w:rPr>
              <w:t>Compliant Tenders that have been deemed to have met the minimum score for the Technical Criteria will be evaluated by applying the award criteria in </w:t>
            </w:r>
            <w:r w:rsidRPr="00E93805">
              <w:rPr>
                <w:bCs/>
                <w:i/>
                <w:iCs/>
                <w:color w:val="000000" w:themeColor="text1"/>
                <w:sz w:val="24"/>
              </w:rPr>
              <w:t>Table 1, Award Criteria and Relative Weightings.</w:t>
            </w:r>
            <w:r w:rsidRPr="00E93805">
              <w:rPr>
                <w:bCs/>
                <w:color w:val="000000" w:themeColor="text1"/>
                <w:sz w:val="24"/>
                <w:lang w:val="en-IE"/>
              </w:rPr>
              <w:t> </w:t>
            </w:r>
          </w:p>
          <w:p w14:paraId="1616EC2B" w14:textId="77777777" w:rsidR="00E93805" w:rsidRPr="00E93805" w:rsidRDefault="00E93805" w:rsidP="00E93805">
            <w:pPr>
              <w:rPr>
                <w:bCs/>
                <w:color w:val="000000" w:themeColor="text1"/>
                <w:sz w:val="24"/>
                <w:lang w:val="en-IE"/>
              </w:rPr>
            </w:pPr>
            <w:r w:rsidRPr="00E93805">
              <w:rPr>
                <w:bCs/>
                <w:color w:val="000000" w:themeColor="text1"/>
                <w:sz w:val="24"/>
                <w:lang w:val="en-IE"/>
              </w:rPr>
              <w:t> </w:t>
            </w:r>
          </w:p>
          <w:p w14:paraId="086EF75B" w14:textId="77777777" w:rsidR="00E93805" w:rsidRPr="00E93805" w:rsidRDefault="00E93805" w:rsidP="00E93805">
            <w:pPr>
              <w:rPr>
                <w:bCs/>
                <w:color w:val="000000" w:themeColor="text1"/>
                <w:sz w:val="24"/>
                <w:lang w:val="en-IE"/>
              </w:rPr>
            </w:pPr>
            <w:r w:rsidRPr="00E93805">
              <w:rPr>
                <w:bCs/>
                <w:color w:val="000000" w:themeColor="text1"/>
                <w:sz w:val="24"/>
              </w:rPr>
              <w:t>The Contracting Authority reserves the right to incorporate the submissions supplied in the Tender into the contract. This means that representations contained within such submissions may become a contractual requirement for the successful Tenderer.</w:t>
            </w:r>
          </w:p>
          <w:p w14:paraId="198BE4F9" w14:textId="77777777" w:rsidR="00E93805" w:rsidRPr="00E93805" w:rsidRDefault="00E93805" w:rsidP="00782369">
            <w:pPr>
              <w:rPr>
                <w:b/>
                <w:color w:val="000000" w:themeColor="text1"/>
                <w:sz w:val="24"/>
                <w:lang w:val="en-IE"/>
              </w:rPr>
            </w:pPr>
          </w:p>
        </w:tc>
      </w:tr>
      <w:tr w:rsidR="00E93805" w:rsidRPr="00782369" w14:paraId="1BBE2F1F" w14:textId="77777777" w:rsidTr="00CA0305">
        <w:trPr>
          <w:jc w:val="center"/>
        </w:trPr>
        <w:tc>
          <w:tcPr>
            <w:tcW w:w="9061" w:type="dxa"/>
            <w:gridSpan w:val="5"/>
            <w:tcBorders>
              <w:top w:val="single" w:sz="4" w:space="0" w:color="auto"/>
              <w:left w:val="single" w:sz="4" w:space="0" w:color="auto"/>
              <w:bottom w:val="single" w:sz="4" w:space="0" w:color="auto"/>
              <w:right w:val="single" w:sz="4" w:space="0" w:color="auto"/>
            </w:tcBorders>
          </w:tcPr>
          <w:p w14:paraId="6C412F3D" w14:textId="1DEA31D7" w:rsidR="00E93805" w:rsidRPr="00E93805" w:rsidRDefault="00E93805" w:rsidP="00782369">
            <w:pPr>
              <w:rPr>
                <w:b/>
                <w:color w:val="000000" w:themeColor="text1"/>
                <w:sz w:val="24"/>
              </w:rPr>
            </w:pPr>
            <w:r>
              <w:rPr>
                <w:b/>
                <w:color w:val="000000" w:themeColor="text1"/>
                <w:sz w:val="24"/>
              </w:rPr>
              <w:lastRenderedPageBreak/>
              <w:t>Table 1 Award Criteria and Relative Weightings</w:t>
            </w:r>
          </w:p>
        </w:tc>
      </w:tr>
      <w:tr w:rsidR="00E93805" w:rsidRPr="00782369" w14:paraId="773EAC09" w14:textId="223401DC" w:rsidTr="00E93805">
        <w:trPr>
          <w:jc w:val="center"/>
        </w:trPr>
        <w:tc>
          <w:tcPr>
            <w:tcW w:w="2327" w:type="dxa"/>
            <w:tcBorders>
              <w:top w:val="single" w:sz="4" w:space="0" w:color="auto"/>
              <w:left w:val="single" w:sz="4" w:space="0" w:color="auto"/>
              <w:bottom w:val="single" w:sz="4" w:space="0" w:color="auto"/>
              <w:right w:val="single" w:sz="4" w:space="0" w:color="auto"/>
            </w:tcBorders>
          </w:tcPr>
          <w:p w14:paraId="7EA6E1EB" w14:textId="2282148F" w:rsidR="00E93805" w:rsidRPr="00E93805" w:rsidRDefault="00E93805" w:rsidP="00782369">
            <w:pPr>
              <w:rPr>
                <w:b/>
                <w:color w:val="000000" w:themeColor="text1"/>
                <w:sz w:val="24"/>
              </w:rPr>
            </w:pPr>
            <w:r w:rsidRPr="00E93805">
              <w:rPr>
                <w:b/>
                <w:color w:val="000000" w:themeColor="text1"/>
                <w:sz w:val="24"/>
              </w:rPr>
              <w:t>Criterion</w:t>
            </w:r>
          </w:p>
        </w:tc>
        <w:tc>
          <w:tcPr>
            <w:tcW w:w="2244" w:type="dxa"/>
            <w:tcBorders>
              <w:top w:val="single" w:sz="4" w:space="0" w:color="auto"/>
              <w:left w:val="single" w:sz="4" w:space="0" w:color="auto"/>
              <w:bottom w:val="single" w:sz="4" w:space="0" w:color="auto"/>
              <w:right w:val="single" w:sz="4" w:space="0" w:color="auto"/>
            </w:tcBorders>
          </w:tcPr>
          <w:p w14:paraId="27DD7E2F" w14:textId="135ED888" w:rsidR="00E93805" w:rsidRPr="00E93805" w:rsidRDefault="00E93805" w:rsidP="00782369">
            <w:pPr>
              <w:rPr>
                <w:b/>
                <w:color w:val="000000" w:themeColor="text1"/>
                <w:sz w:val="24"/>
              </w:rPr>
            </w:pPr>
            <w:r w:rsidRPr="00E93805">
              <w:rPr>
                <w:b/>
                <w:color w:val="000000" w:themeColor="text1"/>
                <w:sz w:val="24"/>
              </w:rPr>
              <w:t>Sub-Criterion</w:t>
            </w:r>
          </w:p>
        </w:tc>
        <w:tc>
          <w:tcPr>
            <w:tcW w:w="1412" w:type="dxa"/>
            <w:tcBorders>
              <w:top w:val="single" w:sz="4" w:space="0" w:color="auto"/>
              <w:left w:val="single" w:sz="4" w:space="0" w:color="auto"/>
              <w:bottom w:val="single" w:sz="4" w:space="0" w:color="auto"/>
              <w:right w:val="single" w:sz="4" w:space="0" w:color="auto"/>
            </w:tcBorders>
          </w:tcPr>
          <w:p w14:paraId="29198E50" w14:textId="5F82659C" w:rsidR="00E93805" w:rsidRPr="00E93805" w:rsidRDefault="00E93805" w:rsidP="00782369">
            <w:pPr>
              <w:rPr>
                <w:b/>
                <w:color w:val="000000" w:themeColor="text1"/>
                <w:sz w:val="24"/>
              </w:rPr>
            </w:pPr>
            <w:r w:rsidRPr="00E93805">
              <w:rPr>
                <w:b/>
                <w:color w:val="000000" w:themeColor="text1"/>
                <w:sz w:val="24"/>
              </w:rPr>
              <w:t>Weighting (%)</w:t>
            </w:r>
          </w:p>
        </w:tc>
        <w:tc>
          <w:tcPr>
            <w:tcW w:w="1540" w:type="dxa"/>
            <w:tcBorders>
              <w:top w:val="single" w:sz="4" w:space="0" w:color="auto"/>
              <w:left w:val="single" w:sz="4" w:space="0" w:color="auto"/>
              <w:bottom w:val="single" w:sz="4" w:space="0" w:color="auto"/>
              <w:right w:val="single" w:sz="4" w:space="0" w:color="auto"/>
            </w:tcBorders>
          </w:tcPr>
          <w:p w14:paraId="3388805C" w14:textId="4DFA9B2C" w:rsidR="00E93805" w:rsidRPr="00E93805" w:rsidRDefault="00E93805" w:rsidP="00782369">
            <w:pPr>
              <w:rPr>
                <w:b/>
                <w:color w:val="000000" w:themeColor="text1"/>
                <w:sz w:val="24"/>
              </w:rPr>
            </w:pPr>
            <w:r w:rsidRPr="00E93805">
              <w:rPr>
                <w:b/>
                <w:color w:val="000000" w:themeColor="text1"/>
                <w:sz w:val="24"/>
              </w:rPr>
              <w:t>Score*</w:t>
            </w:r>
          </w:p>
        </w:tc>
        <w:tc>
          <w:tcPr>
            <w:tcW w:w="1538" w:type="dxa"/>
            <w:tcBorders>
              <w:top w:val="single" w:sz="4" w:space="0" w:color="auto"/>
              <w:left w:val="single" w:sz="4" w:space="0" w:color="auto"/>
              <w:bottom w:val="single" w:sz="4" w:space="0" w:color="auto"/>
              <w:right w:val="single" w:sz="4" w:space="0" w:color="auto"/>
            </w:tcBorders>
          </w:tcPr>
          <w:p w14:paraId="403816B6" w14:textId="7AD515FC" w:rsidR="00E93805" w:rsidRPr="00E93805" w:rsidRDefault="00E93805" w:rsidP="00782369">
            <w:pPr>
              <w:rPr>
                <w:b/>
                <w:color w:val="000000" w:themeColor="text1"/>
                <w:sz w:val="24"/>
              </w:rPr>
            </w:pPr>
            <w:r w:rsidRPr="00E93805">
              <w:rPr>
                <w:b/>
                <w:color w:val="000000" w:themeColor="text1"/>
                <w:sz w:val="24"/>
              </w:rPr>
              <w:t>Total Marks</w:t>
            </w:r>
          </w:p>
        </w:tc>
      </w:tr>
      <w:tr w:rsidR="00E93805" w:rsidRPr="00E93805" w14:paraId="1623CD5B" w14:textId="42CC0A07" w:rsidTr="00E93805">
        <w:trPr>
          <w:jc w:val="center"/>
        </w:trPr>
        <w:tc>
          <w:tcPr>
            <w:tcW w:w="2327"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4535062A" w14:textId="06E2ADDC" w:rsidR="00E93805" w:rsidRPr="00E93805" w:rsidRDefault="00E93805" w:rsidP="00782369">
            <w:pPr>
              <w:rPr>
                <w:b/>
                <w:bCs/>
                <w:color w:val="EE0000"/>
                <w:sz w:val="24"/>
                <w:highlight w:val="lightGray"/>
              </w:rPr>
            </w:pPr>
            <w:r w:rsidRPr="00E93805">
              <w:rPr>
                <w:b/>
                <w:bCs/>
                <w:sz w:val="24"/>
                <w:highlight w:val="lightGray"/>
              </w:rPr>
              <w:t>Technical Criteria</w:t>
            </w:r>
          </w:p>
        </w:tc>
        <w:tc>
          <w:tcPr>
            <w:tcW w:w="2244"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3C39F2C9" w14:textId="1C81202D" w:rsidR="00E93805" w:rsidRPr="00E93805" w:rsidRDefault="00E93805" w:rsidP="00295E19">
            <w:pPr>
              <w:jc w:val="center"/>
              <w:rPr>
                <w:color w:val="EE0000"/>
                <w:sz w:val="24"/>
              </w:rPr>
            </w:pPr>
          </w:p>
        </w:tc>
        <w:tc>
          <w:tcPr>
            <w:tcW w:w="1412"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374A3251" w14:textId="77777777" w:rsidR="00E93805" w:rsidRPr="00E93805" w:rsidRDefault="00E93805" w:rsidP="00295E19">
            <w:pPr>
              <w:jc w:val="center"/>
              <w:rPr>
                <w:color w:val="000000" w:themeColor="text1"/>
                <w:sz w:val="24"/>
              </w:rPr>
            </w:pPr>
          </w:p>
        </w:tc>
        <w:tc>
          <w:tcPr>
            <w:tcW w:w="1540"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23917F4D" w14:textId="77777777" w:rsidR="00E93805" w:rsidRPr="00E93805" w:rsidRDefault="00E93805" w:rsidP="00295E19">
            <w:pPr>
              <w:jc w:val="center"/>
              <w:rPr>
                <w:color w:val="000000" w:themeColor="text1"/>
                <w:sz w:val="24"/>
              </w:rPr>
            </w:pPr>
          </w:p>
        </w:tc>
        <w:tc>
          <w:tcPr>
            <w:tcW w:w="1538"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28A97414" w14:textId="77777777" w:rsidR="00E93805" w:rsidRPr="00E93805" w:rsidRDefault="00E93805" w:rsidP="00295E19">
            <w:pPr>
              <w:jc w:val="center"/>
              <w:rPr>
                <w:color w:val="000000" w:themeColor="text1"/>
                <w:sz w:val="24"/>
              </w:rPr>
            </w:pPr>
          </w:p>
        </w:tc>
      </w:tr>
      <w:tr w:rsidR="00E93805" w:rsidRPr="00E93805" w14:paraId="4E927F42" w14:textId="07D6EC53" w:rsidTr="00E93805">
        <w:trPr>
          <w:jc w:val="center"/>
        </w:trPr>
        <w:tc>
          <w:tcPr>
            <w:tcW w:w="2327" w:type="dxa"/>
            <w:tcBorders>
              <w:top w:val="single" w:sz="4" w:space="0" w:color="auto"/>
              <w:left w:val="single" w:sz="4" w:space="0" w:color="auto"/>
              <w:bottom w:val="single" w:sz="4" w:space="0" w:color="auto"/>
              <w:right w:val="single" w:sz="4" w:space="0" w:color="auto"/>
            </w:tcBorders>
          </w:tcPr>
          <w:p w14:paraId="66E29FDA" w14:textId="20BC1F03" w:rsidR="00E93805" w:rsidRPr="00E93805" w:rsidRDefault="00E93805" w:rsidP="00E93805">
            <w:pPr>
              <w:jc w:val="center"/>
              <w:rPr>
                <w:color w:val="000000" w:themeColor="text1"/>
                <w:sz w:val="24"/>
              </w:rPr>
            </w:pPr>
            <w:r w:rsidRPr="00E93805">
              <w:rPr>
                <w:color w:val="000000" w:themeColor="text1"/>
                <w:sz w:val="24"/>
              </w:rPr>
              <w:t>(a)</w:t>
            </w:r>
          </w:p>
        </w:tc>
        <w:tc>
          <w:tcPr>
            <w:tcW w:w="2244" w:type="dxa"/>
            <w:tcBorders>
              <w:top w:val="single" w:sz="4" w:space="0" w:color="auto"/>
              <w:left w:val="single" w:sz="4" w:space="0" w:color="auto"/>
              <w:bottom w:val="single" w:sz="4" w:space="0" w:color="auto"/>
              <w:right w:val="single" w:sz="4" w:space="0" w:color="auto"/>
            </w:tcBorders>
          </w:tcPr>
          <w:p w14:paraId="344823CF" w14:textId="3281C092" w:rsidR="00E93805" w:rsidRPr="00E93805" w:rsidRDefault="00E93805" w:rsidP="00295E19">
            <w:pPr>
              <w:jc w:val="center"/>
              <w:rPr>
                <w:color w:val="000000" w:themeColor="text1"/>
                <w:sz w:val="24"/>
              </w:rPr>
            </w:pPr>
            <w:r w:rsidRPr="00E93805">
              <w:rPr>
                <w:sz w:val="24"/>
              </w:rPr>
              <w:t>Technical Criteria</w:t>
            </w:r>
          </w:p>
        </w:tc>
        <w:tc>
          <w:tcPr>
            <w:tcW w:w="1412" w:type="dxa"/>
            <w:tcBorders>
              <w:top w:val="single" w:sz="4" w:space="0" w:color="auto"/>
              <w:left w:val="single" w:sz="4" w:space="0" w:color="auto"/>
              <w:bottom w:val="single" w:sz="4" w:space="0" w:color="auto"/>
              <w:right w:val="single" w:sz="4" w:space="0" w:color="auto"/>
            </w:tcBorders>
          </w:tcPr>
          <w:p w14:paraId="24718992" w14:textId="162A0082" w:rsidR="00E93805" w:rsidRPr="00E93805" w:rsidRDefault="00E93805" w:rsidP="00295E19">
            <w:pPr>
              <w:jc w:val="center"/>
              <w:rPr>
                <w:color w:val="000000" w:themeColor="text1"/>
                <w:sz w:val="24"/>
              </w:rPr>
            </w:pPr>
            <w:r w:rsidRPr="00E93805">
              <w:rPr>
                <w:color w:val="000000" w:themeColor="text1"/>
                <w:sz w:val="24"/>
              </w:rPr>
              <w:t>30</w:t>
            </w:r>
          </w:p>
        </w:tc>
        <w:tc>
          <w:tcPr>
            <w:tcW w:w="1540" w:type="dxa"/>
            <w:tcBorders>
              <w:top w:val="single" w:sz="4" w:space="0" w:color="auto"/>
              <w:left w:val="single" w:sz="4" w:space="0" w:color="auto"/>
              <w:bottom w:val="single" w:sz="4" w:space="0" w:color="auto"/>
              <w:right w:val="single" w:sz="4" w:space="0" w:color="auto"/>
            </w:tcBorders>
          </w:tcPr>
          <w:p w14:paraId="261680A6" w14:textId="0CC41E70" w:rsidR="00E93805" w:rsidRPr="00E93805" w:rsidRDefault="00E93805" w:rsidP="00295E19">
            <w:pPr>
              <w:jc w:val="center"/>
              <w:rPr>
                <w:color w:val="000000" w:themeColor="text1"/>
                <w:sz w:val="24"/>
              </w:rPr>
            </w:pPr>
            <w:r w:rsidRPr="00E93805">
              <w:rPr>
                <w:color w:val="000000" w:themeColor="text1"/>
                <w:sz w:val="24"/>
              </w:rPr>
              <w:t>0-5</w:t>
            </w:r>
          </w:p>
        </w:tc>
        <w:tc>
          <w:tcPr>
            <w:tcW w:w="1538" w:type="dxa"/>
            <w:tcBorders>
              <w:top w:val="single" w:sz="4" w:space="0" w:color="auto"/>
              <w:left w:val="single" w:sz="4" w:space="0" w:color="auto"/>
              <w:bottom w:val="single" w:sz="4" w:space="0" w:color="auto"/>
              <w:right w:val="single" w:sz="4" w:space="0" w:color="auto"/>
            </w:tcBorders>
          </w:tcPr>
          <w:p w14:paraId="5B34E373" w14:textId="4A64EA66" w:rsidR="00E93805" w:rsidRPr="00E93805" w:rsidRDefault="00E93805" w:rsidP="00E93805">
            <w:pPr>
              <w:jc w:val="center"/>
              <w:rPr>
                <w:color w:val="000000" w:themeColor="text1"/>
                <w:sz w:val="24"/>
              </w:rPr>
            </w:pPr>
            <w:r w:rsidRPr="00E93805">
              <w:rPr>
                <w:color w:val="000000" w:themeColor="text1"/>
                <w:sz w:val="24"/>
              </w:rPr>
              <w:t>150</w:t>
            </w:r>
          </w:p>
        </w:tc>
      </w:tr>
      <w:tr w:rsidR="00E93805" w:rsidRPr="00E93805" w14:paraId="7AB1D5CF" w14:textId="77777777" w:rsidTr="00E93805">
        <w:trPr>
          <w:trHeight w:val="158"/>
          <w:jc w:val="center"/>
        </w:trPr>
        <w:tc>
          <w:tcPr>
            <w:tcW w:w="2327" w:type="dxa"/>
            <w:tcBorders>
              <w:top w:val="single" w:sz="4" w:space="0" w:color="auto"/>
              <w:left w:val="single" w:sz="4" w:space="0" w:color="auto"/>
              <w:bottom w:val="single" w:sz="4" w:space="0" w:color="auto"/>
              <w:right w:val="single" w:sz="4" w:space="0" w:color="auto"/>
            </w:tcBorders>
          </w:tcPr>
          <w:p w14:paraId="633F8652" w14:textId="77777777" w:rsidR="00E93805" w:rsidRPr="00E93805" w:rsidRDefault="00E93805" w:rsidP="00782369">
            <w:pPr>
              <w:rPr>
                <w:color w:val="000000" w:themeColor="text1"/>
                <w:sz w:val="24"/>
              </w:rPr>
            </w:pPr>
          </w:p>
        </w:tc>
        <w:tc>
          <w:tcPr>
            <w:tcW w:w="2244" w:type="dxa"/>
            <w:tcBorders>
              <w:top w:val="single" w:sz="4" w:space="0" w:color="auto"/>
              <w:left w:val="single" w:sz="4" w:space="0" w:color="auto"/>
              <w:bottom w:val="single" w:sz="4" w:space="0" w:color="auto"/>
              <w:right w:val="single" w:sz="4" w:space="0" w:color="auto"/>
            </w:tcBorders>
          </w:tcPr>
          <w:p w14:paraId="1710F4C6" w14:textId="77777777" w:rsidR="00E93805" w:rsidRPr="00E93805" w:rsidRDefault="00E93805" w:rsidP="00295E19">
            <w:pPr>
              <w:jc w:val="center"/>
              <w:rPr>
                <w:color w:val="000000" w:themeColor="text1"/>
                <w:sz w:val="24"/>
              </w:rPr>
            </w:pPr>
          </w:p>
        </w:tc>
        <w:tc>
          <w:tcPr>
            <w:tcW w:w="1412" w:type="dxa"/>
            <w:tcBorders>
              <w:top w:val="single" w:sz="4" w:space="0" w:color="auto"/>
              <w:left w:val="single" w:sz="4" w:space="0" w:color="auto"/>
              <w:bottom w:val="single" w:sz="4" w:space="0" w:color="auto"/>
              <w:right w:val="single" w:sz="4" w:space="0" w:color="auto"/>
            </w:tcBorders>
          </w:tcPr>
          <w:p w14:paraId="008B0283" w14:textId="77777777" w:rsidR="00E93805" w:rsidRPr="00E93805" w:rsidRDefault="00E93805" w:rsidP="00295E19">
            <w:pPr>
              <w:jc w:val="center"/>
              <w:rPr>
                <w:color w:val="000000" w:themeColor="text1"/>
                <w:sz w:val="24"/>
              </w:rPr>
            </w:pPr>
          </w:p>
        </w:tc>
        <w:tc>
          <w:tcPr>
            <w:tcW w:w="1540" w:type="dxa"/>
            <w:tcBorders>
              <w:top w:val="single" w:sz="4" w:space="0" w:color="auto"/>
              <w:left w:val="single" w:sz="4" w:space="0" w:color="auto"/>
              <w:bottom w:val="single" w:sz="4" w:space="0" w:color="auto"/>
              <w:right w:val="single" w:sz="4" w:space="0" w:color="auto"/>
            </w:tcBorders>
          </w:tcPr>
          <w:p w14:paraId="6FEC0001" w14:textId="77777777" w:rsidR="00E93805" w:rsidRPr="00E93805" w:rsidRDefault="00E93805" w:rsidP="00295E19">
            <w:pPr>
              <w:jc w:val="center"/>
              <w:rPr>
                <w:color w:val="000000" w:themeColor="text1"/>
                <w:sz w:val="24"/>
              </w:rPr>
            </w:pPr>
          </w:p>
        </w:tc>
        <w:tc>
          <w:tcPr>
            <w:tcW w:w="1538" w:type="dxa"/>
            <w:tcBorders>
              <w:top w:val="single" w:sz="4" w:space="0" w:color="auto"/>
              <w:left w:val="single" w:sz="4" w:space="0" w:color="auto"/>
              <w:bottom w:val="single" w:sz="4" w:space="0" w:color="auto"/>
              <w:right w:val="single" w:sz="4" w:space="0" w:color="auto"/>
            </w:tcBorders>
          </w:tcPr>
          <w:p w14:paraId="4BC90AD8" w14:textId="77777777" w:rsidR="00E93805" w:rsidRPr="00E93805" w:rsidRDefault="00E93805" w:rsidP="00295E19">
            <w:pPr>
              <w:jc w:val="center"/>
              <w:rPr>
                <w:color w:val="000000" w:themeColor="text1"/>
                <w:sz w:val="24"/>
              </w:rPr>
            </w:pPr>
          </w:p>
        </w:tc>
      </w:tr>
      <w:tr w:rsidR="00E93805" w:rsidRPr="00E93805" w14:paraId="0C581DF8" w14:textId="77777777" w:rsidTr="00E93805">
        <w:trPr>
          <w:jc w:val="center"/>
        </w:trPr>
        <w:tc>
          <w:tcPr>
            <w:tcW w:w="2327"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3C012F6F" w14:textId="1FA0461D" w:rsidR="00E93805" w:rsidRPr="00E93805" w:rsidRDefault="00E93805" w:rsidP="00E93805">
            <w:pPr>
              <w:rPr>
                <w:color w:val="000000" w:themeColor="text1"/>
                <w:sz w:val="24"/>
              </w:rPr>
            </w:pPr>
            <w:r w:rsidRPr="00E93805">
              <w:rPr>
                <w:b/>
                <w:bCs/>
                <w:sz w:val="24"/>
                <w:highlight w:val="lightGray"/>
              </w:rPr>
              <w:t>Quality Criteria – Added Value</w:t>
            </w:r>
          </w:p>
        </w:tc>
        <w:tc>
          <w:tcPr>
            <w:tcW w:w="2244"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14858C52" w14:textId="77777777" w:rsidR="00E93805" w:rsidRPr="00E93805" w:rsidRDefault="00E93805" w:rsidP="00E93805">
            <w:pPr>
              <w:jc w:val="center"/>
              <w:rPr>
                <w:color w:val="000000" w:themeColor="text1"/>
                <w:sz w:val="24"/>
              </w:rPr>
            </w:pPr>
          </w:p>
        </w:tc>
        <w:tc>
          <w:tcPr>
            <w:tcW w:w="1412"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6264D4D8" w14:textId="36B94394" w:rsidR="00E93805" w:rsidRPr="00E93805" w:rsidRDefault="00E93805" w:rsidP="00E93805">
            <w:pPr>
              <w:jc w:val="center"/>
              <w:rPr>
                <w:color w:val="000000" w:themeColor="text1"/>
                <w:sz w:val="24"/>
              </w:rPr>
            </w:pPr>
            <w:r w:rsidRPr="00E93805">
              <w:rPr>
                <w:color w:val="000000" w:themeColor="text1"/>
                <w:sz w:val="24"/>
              </w:rPr>
              <w:t>20</w:t>
            </w:r>
          </w:p>
        </w:tc>
        <w:tc>
          <w:tcPr>
            <w:tcW w:w="1540"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51463F01" w14:textId="77777777" w:rsidR="00E93805" w:rsidRPr="00E93805" w:rsidRDefault="00E93805" w:rsidP="00E93805">
            <w:pPr>
              <w:jc w:val="center"/>
              <w:rPr>
                <w:color w:val="000000" w:themeColor="text1"/>
                <w:sz w:val="24"/>
              </w:rPr>
            </w:pPr>
          </w:p>
        </w:tc>
        <w:tc>
          <w:tcPr>
            <w:tcW w:w="1538"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0EEBEFB8" w14:textId="5B90FF0F" w:rsidR="00E93805" w:rsidRPr="00E93805" w:rsidRDefault="00E93805" w:rsidP="00E93805">
            <w:pPr>
              <w:jc w:val="center"/>
              <w:rPr>
                <w:color w:val="000000" w:themeColor="text1"/>
                <w:sz w:val="24"/>
              </w:rPr>
            </w:pPr>
            <w:r w:rsidRPr="00E93805">
              <w:rPr>
                <w:color w:val="000000" w:themeColor="text1"/>
                <w:sz w:val="24"/>
              </w:rPr>
              <w:t>100</w:t>
            </w:r>
          </w:p>
        </w:tc>
      </w:tr>
      <w:tr w:rsidR="00E93805" w:rsidRPr="00E93805" w14:paraId="152FA3E0" w14:textId="77777777" w:rsidTr="00E93805">
        <w:trPr>
          <w:jc w:val="center"/>
        </w:trPr>
        <w:tc>
          <w:tcPr>
            <w:tcW w:w="2327" w:type="dxa"/>
            <w:tcBorders>
              <w:top w:val="single" w:sz="4" w:space="0" w:color="auto"/>
              <w:left w:val="single" w:sz="4" w:space="0" w:color="auto"/>
              <w:bottom w:val="single" w:sz="4" w:space="0" w:color="auto"/>
              <w:right w:val="single" w:sz="4" w:space="0" w:color="auto"/>
            </w:tcBorders>
          </w:tcPr>
          <w:p w14:paraId="43A0AAD4" w14:textId="5FA4B30D" w:rsidR="00E93805" w:rsidRPr="00E93805" w:rsidRDefault="00E93805" w:rsidP="00E93805">
            <w:pPr>
              <w:jc w:val="center"/>
              <w:rPr>
                <w:color w:val="000000" w:themeColor="text1"/>
                <w:sz w:val="24"/>
              </w:rPr>
            </w:pPr>
            <w:r w:rsidRPr="00E93805">
              <w:rPr>
                <w:color w:val="000000" w:themeColor="text1"/>
                <w:sz w:val="24"/>
              </w:rPr>
              <w:t>(b)</w:t>
            </w:r>
          </w:p>
        </w:tc>
        <w:tc>
          <w:tcPr>
            <w:tcW w:w="2244" w:type="dxa"/>
            <w:tcBorders>
              <w:top w:val="single" w:sz="4" w:space="0" w:color="auto"/>
              <w:left w:val="single" w:sz="4" w:space="0" w:color="auto"/>
              <w:bottom w:val="single" w:sz="4" w:space="0" w:color="auto"/>
              <w:right w:val="single" w:sz="4" w:space="0" w:color="auto"/>
            </w:tcBorders>
          </w:tcPr>
          <w:p w14:paraId="05C6705E" w14:textId="7C276A8E" w:rsidR="00E93805" w:rsidRPr="00E93805" w:rsidRDefault="00E93805" w:rsidP="00E93805">
            <w:pPr>
              <w:jc w:val="center"/>
              <w:rPr>
                <w:color w:val="000000" w:themeColor="text1"/>
                <w:sz w:val="24"/>
              </w:rPr>
            </w:pPr>
            <w:r w:rsidRPr="00E93805">
              <w:rPr>
                <w:sz w:val="24"/>
              </w:rPr>
              <w:t>Certification and Specialisation</w:t>
            </w:r>
          </w:p>
        </w:tc>
        <w:tc>
          <w:tcPr>
            <w:tcW w:w="1412" w:type="dxa"/>
            <w:tcBorders>
              <w:top w:val="single" w:sz="4" w:space="0" w:color="auto"/>
              <w:left w:val="single" w:sz="4" w:space="0" w:color="auto"/>
              <w:bottom w:val="single" w:sz="4" w:space="0" w:color="auto"/>
              <w:right w:val="single" w:sz="4" w:space="0" w:color="auto"/>
            </w:tcBorders>
          </w:tcPr>
          <w:p w14:paraId="28D18876" w14:textId="6F9674FF" w:rsidR="00E93805" w:rsidRPr="00E93805" w:rsidRDefault="00E93805" w:rsidP="00E93805">
            <w:pPr>
              <w:jc w:val="center"/>
              <w:rPr>
                <w:color w:val="000000" w:themeColor="text1"/>
                <w:sz w:val="24"/>
              </w:rPr>
            </w:pPr>
            <w:r>
              <w:rPr>
                <w:color w:val="000000" w:themeColor="text1"/>
                <w:sz w:val="24"/>
              </w:rPr>
              <w:t>5</w:t>
            </w:r>
          </w:p>
        </w:tc>
        <w:tc>
          <w:tcPr>
            <w:tcW w:w="1540" w:type="dxa"/>
            <w:tcBorders>
              <w:top w:val="single" w:sz="4" w:space="0" w:color="auto"/>
              <w:left w:val="single" w:sz="4" w:space="0" w:color="auto"/>
              <w:bottom w:val="single" w:sz="4" w:space="0" w:color="auto"/>
              <w:right w:val="single" w:sz="4" w:space="0" w:color="auto"/>
            </w:tcBorders>
          </w:tcPr>
          <w:p w14:paraId="096CE732" w14:textId="2FC9EF63" w:rsidR="00E93805" w:rsidRPr="00E93805" w:rsidRDefault="00E93805" w:rsidP="00E93805">
            <w:pPr>
              <w:jc w:val="center"/>
              <w:rPr>
                <w:color w:val="000000" w:themeColor="text1"/>
                <w:sz w:val="24"/>
              </w:rPr>
            </w:pPr>
            <w:r w:rsidRPr="00E93805">
              <w:rPr>
                <w:color w:val="000000" w:themeColor="text1"/>
                <w:sz w:val="24"/>
              </w:rPr>
              <w:t>0-5</w:t>
            </w:r>
          </w:p>
        </w:tc>
        <w:tc>
          <w:tcPr>
            <w:tcW w:w="1538" w:type="dxa"/>
            <w:tcBorders>
              <w:top w:val="single" w:sz="4" w:space="0" w:color="auto"/>
              <w:left w:val="single" w:sz="4" w:space="0" w:color="auto"/>
              <w:bottom w:val="single" w:sz="4" w:space="0" w:color="auto"/>
              <w:right w:val="single" w:sz="4" w:space="0" w:color="auto"/>
            </w:tcBorders>
          </w:tcPr>
          <w:p w14:paraId="31EE11DA" w14:textId="768F7CF7" w:rsidR="00E93805" w:rsidRPr="00E93805" w:rsidRDefault="00E93805" w:rsidP="00E93805">
            <w:pPr>
              <w:jc w:val="center"/>
              <w:rPr>
                <w:color w:val="000000" w:themeColor="text1"/>
                <w:sz w:val="24"/>
              </w:rPr>
            </w:pPr>
            <w:r>
              <w:rPr>
                <w:color w:val="000000" w:themeColor="text1"/>
                <w:sz w:val="24"/>
              </w:rPr>
              <w:t>25</w:t>
            </w:r>
          </w:p>
        </w:tc>
      </w:tr>
      <w:tr w:rsidR="00E93805" w:rsidRPr="00E93805" w14:paraId="6F26408E" w14:textId="77777777" w:rsidTr="00E93805">
        <w:trPr>
          <w:jc w:val="center"/>
        </w:trPr>
        <w:tc>
          <w:tcPr>
            <w:tcW w:w="2327" w:type="dxa"/>
            <w:tcBorders>
              <w:top w:val="single" w:sz="4" w:space="0" w:color="auto"/>
              <w:left w:val="single" w:sz="4" w:space="0" w:color="auto"/>
              <w:bottom w:val="single" w:sz="4" w:space="0" w:color="auto"/>
              <w:right w:val="single" w:sz="4" w:space="0" w:color="auto"/>
            </w:tcBorders>
          </w:tcPr>
          <w:p w14:paraId="4A7DDDEF" w14:textId="3DD2C5B6" w:rsidR="00E93805" w:rsidRPr="00E93805" w:rsidRDefault="00E93805" w:rsidP="00E93805">
            <w:pPr>
              <w:jc w:val="center"/>
              <w:rPr>
                <w:color w:val="000000" w:themeColor="text1"/>
                <w:sz w:val="24"/>
              </w:rPr>
            </w:pPr>
            <w:r>
              <w:rPr>
                <w:color w:val="000000" w:themeColor="text1"/>
                <w:sz w:val="24"/>
              </w:rPr>
              <w:t>(c)</w:t>
            </w:r>
          </w:p>
        </w:tc>
        <w:tc>
          <w:tcPr>
            <w:tcW w:w="2244" w:type="dxa"/>
            <w:tcBorders>
              <w:top w:val="single" w:sz="4" w:space="0" w:color="auto"/>
              <w:left w:val="single" w:sz="4" w:space="0" w:color="auto"/>
              <w:bottom w:val="single" w:sz="4" w:space="0" w:color="auto"/>
              <w:right w:val="single" w:sz="4" w:space="0" w:color="auto"/>
            </w:tcBorders>
          </w:tcPr>
          <w:p w14:paraId="59B7E4AD" w14:textId="4ECE18E2" w:rsidR="00E93805" w:rsidRPr="00E93805" w:rsidRDefault="00E93805" w:rsidP="00E93805">
            <w:pPr>
              <w:jc w:val="center"/>
              <w:rPr>
                <w:color w:val="000000" w:themeColor="text1"/>
                <w:sz w:val="24"/>
              </w:rPr>
            </w:pPr>
            <w:r>
              <w:rPr>
                <w:color w:val="000000" w:themeColor="text1"/>
                <w:sz w:val="24"/>
              </w:rPr>
              <w:t>Oracle Technical Capacity</w:t>
            </w:r>
          </w:p>
        </w:tc>
        <w:tc>
          <w:tcPr>
            <w:tcW w:w="1412" w:type="dxa"/>
            <w:tcBorders>
              <w:top w:val="single" w:sz="4" w:space="0" w:color="auto"/>
              <w:left w:val="single" w:sz="4" w:space="0" w:color="auto"/>
              <w:bottom w:val="single" w:sz="4" w:space="0" w:color="auto"/>
              <w:right w:val="single" w:sz="4" w:space="0" w:color="auto"/>
            </w:tcBorders>
          </w:tcPr>
          <w:p w14:paraId="7ECCAC4B" w14:textId="5CB38180" w:rsidR="00E93805" w:rsidRPr="00E93805" w:rsidRDefault="00E93805" w:rsidP="00E93805">
            <w:pPr>
              <w:jc w:val="center"/>
              <w:rPr>
                <w:color w:val="000000" w:themeColor="text1"/>
                <w:sz w:val="24"/>
              </w:rPr>
            </w:pPr>
            <w:r>
              <w:rPr>
                <w:color w:val="000000" w:themeColor="text1"/>
                <w:sz w:val="24"/>
              </w:rPr>
              <w:t>10</w:t>
            </w:r>
          </w:p>
        </w:tc>
        <w:tc>
          <w:tcPr>
            <w:tcW w:w="1540" w:type="dxa"/>
            <w:tcBorders>
              <w:top w:val="single" w:sz="4" w:space="0" w:color="auto"/>
              <w:left w:val="single" w:sz="4" w:space="0" w:color="auto"/>
              <w:bottom w:val="single" w:sz="4" w:space="0" w:color="auto"/>
              <w:right w:val="single" w:sz="4" w:space="0" w:color="auto"/>
            </w:tcBorders>
          </w:tcPr>
          <w:p w14:paraId="0CFAA539" w14:textId="577B81E2" w:rsidR="00E93805" w:rsidRPr="00E93805" w:rsidRDefault="00E93805" w:rsidP="00E93805">
            <w:pPr>
              <w:jc w:val="center"/>
              <w:rPr>
                <w:color w:val="000000" w:themeColor="text1"/>
                <w:sz w:val="24"/>
              </w:rPr>
            </w:pPr>
            <w:r>
              <w:rPr>
                <w:color w:val="000000" w:themeColor="text1"/>
                <w:sz w:val="24"/>
              </w:rPr>
              <w:t>0-5</w:t>
            </w:r>
          </w:p>
        </w:tc>
        <w:tc>
          <w:tcPr>
            <w:tcW w:w="1538" w:type="dxa"/>
            <w:tcBorders>
              <w:top w:val="single" w:sz="4" w:space="0" w:color="auto"/>
              <w:left w:val="single" w:sz="4" w:space="0" w:color="auto"/>
              <w:bottom w:val="single" w:sz="4" w:space="0" w:color="auto"/>
              <w:right w:val="single" w:sz="4" w:space="0" w:color="auto"/>
            </w:tcBorders>
          </w:tcPr>
          <w:p w14:paraId="06A12572" w14:textId="072417C1" w:rsidR="00E93805" w:rsidRPr="00E93805" w:rsidRDefault="00E93805" w:rsidP="00E93805">
            <w:pPr>
              <w:jc w:val="center"/>
              <w:rPr>
                <w:color w:val="000000" w:themeColor="text1"/>
                <w:sz w:val="24"/>
              </w:rPr>
            </w:pPr>
            <w:r>
              <w:rPr>
                <w:color w:val="000000" w:themeColor="text1"/>
                <w:sz w:val="24"/>
              </w:rPr>
              <w:t>50</w:t>
            </w:r>
          </w:p>
        </w:tc>
      </w:tr>
      <w:tr w:rsidR="00E93805" w:rsidRPr="00E93805" w14:paraId="032EEF2D" w14:textId="77777777" w:rsidTr="00E93805">
        <w:trPr>
          <w:jc w:val="center"/>
        </w:trPr>
        <w:tc>
          <w:tcPr>
            <w:tcW w:w="2327" w:type="dxa"/>
            <w:tcBorders>
              <w:top w:val="single" w:sz="4" w:space="0" w:color="auto"/>
              <w:left w:val="single" w:sz="4" w:space="0" w:color="auto"/>
              <w:bottom w:val="single" w:sz="4" w:space="0" w:color="auto"/>
              <w:right w:val="single" w:sz="4" w:space="0" w:color="auto"/>
            </w:tcBorders>
          </w:tcPr>
          <w:p w14:paraId="29E67480" w14:textId="222F6C8A" w:rsidR="00E93805" w:rsidRPr="00E93805" w:rsidRDefault="00E93805" w:rsidP="00E93805">
            <w:pPr>
              <w:jc w:val="center"/>
              <w:rPr>
                <w:color w:val="000000" w:themeColor="text1"/>
                <w:sz w:val="24"/>
              </w:rPr>
            </w:pPr>
            <w:r>
              <w:rPr>
                <w:color w:val="000000" w:themeColor="text1"/>
                <w:sz w:val="24"/>
              </w:rPr>
              <w:t>(d)</w:t>
            </w:r>
          </w:p>
        </w:tc>
        <w:tc>
          <w:tcPr>
            <w:tcW w:w="2244" w:type="dxa"/>
            <w:tcBorders>
              <w:top w:val="single" w:sz="4" w:space="0" w:color="auto"/>
              <w:left w:val="single" w:sz="4" w:space="0" w:color="auto"/>
              <w:bottom w:val="single" w:sz="4" w:space="0" w:color="auto"/>
              <w:right w:val="single" w:sz="4" w:space="0" w:color="auto"/>
            </w:tcBorders>
          </w:tcPr>
          <w:p w14:paraId="09101411" w14:textId="1D57BE98" w:rsidR="00E93805" w:rsidRPr="00E93805" w:rsidRDefault="00E93805" w:rsidP="00E93805">
            <w:pPr>
              <w:jc w:val="center"/>
              <w:rPr>
                <w:color w:val="000000" w:themeColor="text1"/>
                <w:sz w:val="24"/>
              </w:rPr>
            </w:pPr>
            <w:r>
              <w:rPr>
                <w:color w:val="000000" w:themeColor="text1"/>
                <w:sz w:val="24"/>
              </w:rPr>
              <w:t>Added Value Requirements</w:t>
            </w:r>
          </w:p>
        </w:tc>
        <w:tc>
          <w:tcPr>
            <w:tcW w:w="1412" w:type="dxa"/>
            <w:tcBorders>
              <w:top w:val="single" w:sz="4" w:space="0" w:color="auto"/>
              <w:left w:val="single" w:sz="4" w:space="0" w:color="auto"/>
              <w:bottom w:val="single" w:sz="4" w:space="0" w:color="auto"/>
              <w:right w:val="single" w:sz="4" w:space="0" w:color="auto"/>
            </w:tcBorders>
          </w:tcPr>
          <w:p w14:paraId="48DE812E" w14:textId="4A378EB5" w:rsidR="00E93805" w:rsidRPr="00E93805" w:rsidRDefault="00E93805" w:rsidP="00E93805">
            <w:pPr>
              <w:jc w:val="center"/>
              <w:rPr>
                <w:color w:val="000000" w:themeColor="text1"/>
                <w:sz w:val="24"/>
              </w:rPr>
            </w:pPr>
            <w:r>
              <w:rPr>
                <w:color w:val="000000" w:themeColor="text1"/>
                <w:sz w:val="24"/>
              </w:rPr>
              <w:t>5</w:t>
            </w:r>
          </w:p>
        </w:tc>
        <w:tc>
          <w:tcPr>
            <w:tcW w:w="1540" w:type="dxa"/>
            <w:tcBorders>
              <w:top w:val="single" w:sz="4" w:space="0" w:color="auto"/>
              <w:left w:val="single" w:sz="4" w:space="0" w:color="auto"/>
              <w:bottom w:val="single" w:sz="4" w:space="0" w:color="auto"/>
              <w:right w:val="single" w:sz="4" w:space="0" w:color="auto"/>
            </w:tcBorders>
          </w:tcPr>
          <w:p w14:paraId="1B0E939C" w14:textId="794264FE" w:rsidR="00E93805" w:rsidRPr="00E93805" w:rsidRDefault="00E93805" w:rsidP="00E93805">
            <w:pPr>
              <w:jc w:val="center"/>
              <w:rPr>
                <w:color w:val="000000" w:themeColor="text1"/>
                <w:sz w:val="24"/>
              </w:rPr>
            </w:pPr>
            <w:r>
              <w:rPr>
                <w:color w:val="000000" w:themeColor="text1"/>
                <w:sz w:val="24"/>
              </w:rPr>
              <w:t>0-5</w:t>
            </w:r>
          </w:p>
        </w:tc>
        <w:tc>
          <w:tcPr>
            <w:tcW w:w="1538" w:type="dxa"/>
            <w:tcBorders>
              <w:top w:val="single" w:sz="4" w:space="0" w:color="auto"/>
              <w:left w:val="single" w:sz="4" w:space="0" w:color="auto"/>
              <w:bottom w:val="single" w:sz="4" w:space="0" w:color="auto"/>
              <w:right w:val="single" w:sz="4" w:space="0" w:color="auto"/>
            </w:tcBorders>
          </w:tcPr>
          <w:p w14:paraId="19418F9B" w14:textId="62EFB172" w:rsidR="00E93805" w:rsidRPr="00E93805" w:rsidRDefault="00E93805" w:rsidP="00E93805">
            <w:pPr>
              <w:jc w:val="center"/>
              <w:rPr>
                <w:color w:val="000000" w:themeColor="text1"/>
                <w:sz w:val="24"/>
              </w:rPr>
            </w:pPr>
            <w:r>
              <w:rPr>
                <w:color w:val="000000" w:themeColor="text1"/>
                <w:sz w:val="24"/>
              </w:rPr>
              <w:t>25</w:t>
            </w:r>
          </w:p>
        </w:tc>
      </w:tr>
      <w:tr w:rsidR="00E93805" w:rsidRPr="00E93805" w14:paraId="413A3C40" w14:textId="77777777" w:rsidTr="00E93805">
        <w:trPr>
          <w:jc w:val="center"/>
        </w:trPr>
        <w:tc>
          <w:tcPr>
            <w:tcW w:w="2327" w:type="dxa"/>
            <w:tcBorders>
              <w:top w:val="single" w:sz="4" w:space="0" w:color="auto"/>
              <w:left w:val="single" w:sz="4" w:space="0" w:color="auto"/>
              <w:bottom w:val="single" w:sz="4" w:space="0" w:color="auto"/>
              <w:right w:val="single" w:sz="4" w:space="0" w:color="auto"/>
            </w:tcBorders>
          </w:tcPr>
          <w:p w14:paraId="4A8B97C7" w14:textId="77777777" w:rsidR="00E93805" w:rsidRPr="00E93805" w:rsidRDefault="00E93805" w:rsidP="00E93805">
            <w:pPr>
              <w:rPr>
                <w:color w:val="000000" w:themeColor="text1"/>
                <w:sz w:val="24"/>
              </w:rPr>
            </w:pPr>
          </w:p>
        </w:tc>
        <w:tc>
          <w:tcPr>
            <w:tcW w:w="2244" w:type="dxa"/>
            <w:tcBorders>
              <w:top w:val="single" w:sz="4" w:space="0" w:color="auto"/>
              <w:left w:val="single" w:sz="4" w:space="0" w:color="auto"/>
              <w:bottom w:val="single" w:sz="4" w:space="0" w:color="auto"/>
              <w:right w:val="single" w:sz="4" w:space="0" w:color="auto"/>
            </w:tcBorders>
          </w:tcPr>
          <w:p w14:paraId="684A9C69" w14:textId="77777777" w:rsidR="00E93805" w:rsidRPr="00E93805" w:rsidRDefault="00E93805" w:rsidP="00E93805">
            <w:pPr>
              <w:jc w:val="center"/>
              <w:rPr>
                <w:color w:val="000000" w:themeColor="text1"/>
                <w:sz w:val="24"/>
              </w:rPr>
            </w:pPr>
          </w:p>
        </w:tc>
        <w:tc>
          <w:tcPr>
            <w:tcW w:w="1412" w:type="dxa"/>
            <w:tcBorders>
              <w:top w:val="single" w:sz="4" w:space="0" w:color="auto"/>
              <w:left w:val="single" w:sz="4" w:space="0" w:color="auto"/>
              <w:bottom w:val="single" w:sz="4" w:space="0" w:color="auto"/>
              <w:right w:val="single" w:sz="4" w:space="0" w:color="auto"/>
            </w:tcBorders>
          </w:tcPr>
          <w:p w14:paraId="115F504C" w14:textId="77777777" w:rsidR="00E93805" w:rsidRPr="00E93805" w:rsidRDefault="00E93805" w:rsidP="00E93805">
            <w:pPr>
              <w:jc w:val="center"/>
              <w:rPr>
                <w:color w:val="000000" w:themeColor="text1"/>
                <w:sz w:val="24"/>
              </w:rPr>
            </w:pPr>
          </w:p>
        </w:tc>
        <w:tc>
          <w:tcPr>
            <w:tcW w:w="1540" w:type="dxa"/>
            <w:tcBorders>
              <w:top w:val="single" w:sz="4" w:space="0" w:color="auto"/>
              <w:left w:val="single" w:sz="4" w:space="0" w:color="auto"/>
              <w:bottom w:val="single" w:sz="4" w:space="0" w:color="auto"/>
              <w:right w:val="single" w:sz="4" w:space="0" w:color="auto"/>
            </w:tcBorders>
          </w:tcPr>
          <w:p w14:paraId="10983985" w14:textId="77777777" w:rsidR="00E93805" w:rsidRPr="00E93805" w:rsidRDefault="00E93805" w:rsidP="00E93805">
            <w:pPr>
              <w:jc w:val="center"/>
              <w:rPr>
                <w:color w:val="000000" w:themeColor="text1"/>
                <w:sz w:val="24"/>
              </w:rPr>
            </w:pPr>
          </w:p>
        </w:tc>
        <w:tc>
          <w:tcPr>
            <w:tcW w:w="1538" w:type="dxa"/>
            <w:tcBorders>
              <w:top w:val="single" w:sz="4" w:space="0" w:color="auto"/>
              <w:left w:val="single" w:sz="4" w:space="0" w:color="auto"/>
              <w:bottom w:val="single" w:sz="4" w:space="0" w:color="auto"/>
              <w:right w:val="single" w:sz="4" w:space="0" w:color="auto"/>
            </w:tcBorders>
          </w:tcPr>
          <w:p w14:paraId="3AE368DA" w14:textId="77777777" w:rsidR="00E93805" w:rsidRPr="00E93805" w:rsidRDefault="00E93805" w:rsidP="00E93805">
            <w:pPr>
              <w:jc w:val="center"/>
              <w:rPr>
                <w:color w:val="000000" w:themeColor="text1"/>
                <w:sz w:val="24"/>
              </w:rPr>
            </w:pPr>
          </w:p>
        </w:tc>
      </w:tr>
      <w:tr w:rsidR="00E93805" w:rsidRPr="00E93805" w14:paraId="6BED0BBA" w14:textId="77777777" w:rsidTr="00E93805">
        <w:trPr>
          <w:jc w:val="center"/>
        </w:trPr>
        <w:tc>
          <w:tcPr>
            <w:tcW w:w="2327"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722640E8" w14:textId="7646E617" w:rsidR="00E93805" w:rsidRPr="00E93805" w:rsidRDefault="00E93805" w:rsidP="00E93805">
            <w:pPr>
              <w:rPr>
                <w:b/>
                <w:bCs/>
                <w:color w:val="000000" w:themeColor="text1"/>
                <w:sz w:val="24"/>
                <w:highlight w:val="lightGray"/>
              </w:rPr>
            </w:pPr>
            <w:r w:rsidRPr="00E93805">
              <w:rPr>
                <w:b/>
                <w:bCs/>
                <w:color w:val="000000" w:themeColor="text1"/>
                <w:sz w:val="24"/>
                <w:highlight w:val="lightGray"/>
              </w:rPr>
              <w:t>Cost</w:t>
            </w:r>
          </w:p>
        </w:tc>
        <w:tc>
          <w:tcPr>
            <w:tcW w:w="2244"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4095066F" w14:textId="77777777" w:rsidR="00E93805" w:rsidRPr="00E93805" w:rsidRDefault="00E93805" w:rsidP="00E93805">
            <w:pPr>
              <w:jc w:val="center"/>
              <w:rPr>
                <w:color w:val="000000" w:themeColor="text1"/>
                <w:sz w:val="24"/>
                <w:highlight w:val="lightGray"/>
              </w:rPr>
            </w:pPr>
          </w:p>
        </w:tc>
        <w:tc>
          <w:tcPr>
            <w:tcW w:w="1412"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3024976F" w14:textId="2E60F837" w:rsidR="00E93805" w:rsidRPr="00E93805" w:rsidRDefault="00E93805" w:rsidP="00E93805">
            <w:pPr>
              <w:jc w:val="center"/>
              <w:rPr>
                <w:color w:val="000000" w:themeColor="text1"/>
                <w:sz w:val="24"/>
                <w:highlight w:val="lightGray"/>
              </w:rPr>
            </w:pPr>
            <w:r w:rsidRPr="00E93805">
              <w:rPr>
                <w:color w:val="000000" w:themeColor="text1"/>
                <w:sz w:val="24"/>
                <w:highlight w:val="lightGray"/>
              </w:rPr>
              <w:t>50</w:t>
            </w:r>
          </w:p>
        </w:tc>
        <w:tc>
          <w:tcPr>
            <w:tcW w:w="1540"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06D23F44" w14:textId="77777777" w:rsidR="00E93805" w:rsidRPr="00E93805" w:rsidRDefault="00E93805" w:rsidP="00E93805">
            <w:pPr>
              <w:jc w:val="center"/>
              <w:rPr>
                <w:color w:val="000000" w:themeColor="text1"/>
                <w:sz w:val="24"/>
                <w:highlight w:val="lightGray"/>
              </w:rPr>
            </w:pPr>
          </w:p>
        </w:tc>
        <w:tc>
          <w:tcPr>
            <w:tcW w:w="1538"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4AD1C12F" w14:textId="5E9DEC1C" w:rsidR="00E93805" w:rsidRPr="00E93805" w:rsidRDefault="00E93805" w:rsidP="00E93805">
            <w:pPr>
              <w:jc w:val="center"/>
              <w:rPr>
                <w:color w:val="000000" w:themeColor="text1"/>
                <w:sz w:val="24"/>
                <w:highlight w:val="lightGray"/>
              </w:rPr>
            </w:pPr>
            <w:r w:rsidRPr="00E93805">
              <w:rPr>
                <w:color w:val="000000" w:themeColor="text1"/>
                <w:sz w:val="24"/>
                <w:highlight w:val="lightGray"/>
              </w:rPr>
              <w:t>250</w:t>
            </w:r>
          </w:p>
        </w:tc>
      </w:tr>
      <w:tr w:rsidR="00E93805" w:rsidRPr="00E93805" w14:paraId="31EA3DCB" w14:textId="77777777" w:rsidTr="00E93805">
        <w:trPr>
          <w:jc w:val="center"/>
        </w:trPr>
        <w:tc>
          <w:tcPr>
            <w:tcW w:w="2327" w:type="dxa"/>
            <w:tcBorders>
              <w:top w:val="single" w:sz="4" w:space="0" w:color="auto"/>
              <w:left w:val="single" w:sz="4" w:space="0" w:color="auto"/>
              <w:bottom w:val="single" w:sz="4" w:space="0" w:color="auto"/>
              <w:right w:val="single" w:sz="4" w:space="0" w:color="auto"/>
            </w:tcBorders>
          </w:tcPr>
          <w:p w14:paraId="7FE7CEBC" w14:textId="77777777" w:rsidR="00E93805" w:rsidRPr="00E93805" w:rsidRDefault="00E93805" w:rsidP="00E93805">
            <w:pPr>
              <w:rPr>
                <w:color w:val="000000" w:themeColor="text1"/>
                <w:sz w:val="24"/>
              </w:rPr>
            </w:pPr>
          </w:p>
        </w:tc>
        <w:tc>
          <w:tcPr>
            <w:tcW w:w="2244" w:type="dxa"/>
            <w:tcBorders>
              <w:top w:val="single" w:sz="4" w:space="0" w:color="auto"/>
              <w:left w:val="single" w:sz="4" w:space="0" w:color="auto"/>
              <w:bottom w:val="single" w:sz="4" w:space="0" w:color="auto"/>
              <w:right w:val="single" w:sz="4" w:space="0" w:color="auto"/>
            </w:tcBorders>
          </w:tcPr>
          <w:p w14:paraId="7AF2FF59" w14:textId="77777777" w:rsidR="00E93805" w:rsidRPr="00E93805" w:rsidRDefault="00E93805" w:rsidP="00E93805">
            <w:pPr>
              <w:jc w:val="center"/>
              <w:rPr>
                <w:color w:val="000000" w:themeColor="text1"/>
                <w:sz w:val="24"/>
              </w:rPr>
            </w:pPr>
          </w:p>
        </w:tc>
        <w:tc>
          <w:tcPr>
            <w:tcW w:w="1412" w:type="dxa"/>
            <w:tcBorders>
              <w:top w:val="single" w:sz="4" w:space="0" w:color="auto"/>
              <w:left w:val="single" w:sz="4" w:space="0" w:color="auto"/>
              <w:bottom w:val="single" w:sz="4" w:space="0" w:color="auto"/>
              <w:right w:val="single" w:sz="4" w:space="0" w:color="auto"/>
            </w:tcBorders>
          </w:tcPr>
          <w:p w14:paraId="573AFFAD" w14:textId="6D12EED4" w:rsidR="00E93805" w:rsidRPr="00E93805" w:rsidRDefault="00E93805" w:rsidP="00E93805">
            <w:pPr>
              <w:jc w:val="center"/>
              <w:rPr>
                <w:color w:val="000000" w:themeColor="text1"/>
                <w:sz w:val="24"/>
              </w:rPr>
            </w:pPr>
            <w:r>
              <w:rPr>
                <w:color w:val="000000" w:themeColor="text1"/>
                <w:sz w:val="24"/>
              </w:rPr>
              <w:t>50</w:t>
            </w:r>
          </w:p>
        </w:tc>
        <w:tc>
          <w:tcPr>
            <w:tcW w:w="1540" w:type="dxa"/>
            <w:tcBorders>
              <w:top w:val="single" w:sz="4" w:space="0" w:color="auto"/>
              <w:left w:val="single" w:sz="4" w:space="0" w:color="auto"/>
              <w:bottom w:val="single" w:sz="4" w:space="0" w:color="auto"/>
              <w:right w:val="single" w:sz="4" w:space="0" w:color="auto"/>
            </w:tcBorders>
          </w:tcPr>
          <w:p w14:paraId="0D6F83EA" w14:textId="4B0DA270" w:rsidR="00E93805" w:rsidRPr="00E93805" w:rsidRDefault="00E93805" w:rsidP="00E93805">
            <w:pPr>
              <w:jc w:val="center"/>
              <w:rPr>
                <w:color w:val="000000" w:themeColor="text1"/>
                <w:sz w:val="24"/>
              </w:rPr>
            </w:pPr>
            <w:r>
              <w:rPr>
                <w:color w:val="000000" w:themeColor="text1"/>
                <w:sz w:val="24"/>
              </w:rPr>
              <w:t xml:space="preserve">See </w:t>
            </w:r>
            <w:r w:rsidR="00A33874">
              <w:rPr>
                <w:color w:val="000000" w:themeColor="text1"/>
                <w:sz w:val="24"/>
              </w:rPr>
              <w:t>Appendix 2</w:t>
            </w:r>
          </w:p>
        </w:tc>
        <w:tc>
          <w:tcPr>
            <w:tcW w:w="1538" w:type="dxa"/>
            <w:tcBorders>
              <w:top w:val="single" w:sz="4" w:space="0" w:color="auto"/>
              <w:left w:val="single" w:sz="4" w:space="0" w:color="auto"/>
              <w:bottom w:val="single" w:sz="4" w:space="0" w:color="auto"/>
              <w:right w:val="single" w:sz="4" w:space="0" w:color="auto"/>
            </w:tcBorders>
          </w:tcPr>
          <w:p w14:paraId="0A246959" w14:textId="57A9D10A" w:rsidR="00E93805" w:rsidRPr="00E93805" w:rsidRDefault="00E93805" w:rsidP="00E93805">
            <w:pPr>
              <w:jc w:val="center"/>
              <w:rPr>
                <w:color w:val="000000" w:themeColor="text1"/>
                <w:sz w:val="24"/>
              </w:rPr>
            </w:pPr>
            <w:r>
              <w:rPr>
                <w:color w:val="000000" w:themeColor="text1"/>
                <w:sz w:val="24"/>
              </w:rPr>
              <w:t>250</w:t>
            </w:r>
          </w:p>
        </w:tc>
      </w:tr>
      <w:tr w:rsidR="00E93805" w:rsidRPr="00E93805" w14:paraId="70237491" w14:textId="77777777" w:rsidTr="00E93805">
        <w:trPr>
          <w:jc w:val="center"/>
        </w:trPr>
        <w:tc>
          <w:tcPr>
            <w:tcW w:w="2327"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02517303" w14:textId="37B32641" w:rsidR="00E93805" w:rsidRPr="00E93805" w:rsidRDefault="00E93805" w:rsidP="00E93805">
            <w:pPr>
              <w:rPr>
                <w:b/>
                <w:bCs/>
                <w:color w:val="000000" w:themeColor="text1"/>
                <w:sz w:val="24"/>
              </w:rPr>
            </w:pPr>
            <w:r w:rsidRPr="00E93805">
              <w:rPr>
                <w:b/>
                <w:bCs/>
                <w:color w:val="000000" w:themeColor="text1"/>
                <w:sz w:val="24"/>
              </w:rPr>
              <w:t>Total</w:t>
            </w:r>
          </w:p>
        </w:tc>
        <w:tc>
          <w:tcPr>
            <w:tcW w:w="2244"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09B5DA8A" w14:textId="77777777" w:rsidR="00E93805" w:rsidRPr="00E93805" w:rsidRDefault="00E93805" w:rsidP="00E93805">
            <w:pPr>
              <w:jc w:val="center"/>
              <w:rPr>
                <w:color w:val="000000" w:themeColor="text1"/>
                <w:sz w:val="24"/>
              </w:rPr>
            </w:pPr>
          </w:p>
        </w:tc>
        <w:tc>
          <w:tcPr>
            <w:tcW w:w="1412"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208D8633" w14:textId="72933507" w:rsidR="00E93805" w:rsidRPr="00E93805" w:rsidRDefault="00E93805" w:rsidP="00E93805">
            <w:pPr>
              <w:jc w:val="center"/>
              <w:rPr>
                <w:color w:val="000000" w:themeColor="text1"/>
                <w:sz w:val="24"/>
              </w:rPr>
            </w:pPr>
            <w:r>
              <w:rPr>
                <w:color w:val="000000" w:themeColor="text1"/>
                <w:sz w:val="24"/>
              </w:rPr>
              <w:t>100</w:t>
            </w:r>
          </w:p>
        </w:tc>
        <w:tc>
          <w:tcPr>
            <w:tcW w:w="1540"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7062277C" w14:textId="39CCD970" w:rsidR="00E93805" w:rsidRPr="00E93805" w:rsidRDefault="00E93805" w:rsidP="00E93805">
            <w:pPr>
              <w:jc w:val="center"/>
              <w:rPr>
                <w:color w:val="000000" w:themeColor="text1"/>
                <w:sz w:val="24"/>
              </w:rPr>
            </w:pPr>
            <w:r>
              <w:rPr>
                <w:color w:val="000000" w:themeColor="text1"/>
                <w:sz w:val="24"/>
              </w:rPr>
              <w:t>N/A</w:t>
            </w:r>
          </w:p>
        </w:tc>
        <w:tc>
          <w:tcPr>
            <w:tcW w:w="1538" w:type="dxa"/>
            <w:tcBorders>
              <w:top w:val="single" w:sz="4" w:space="0" w:color="auto"/>
              <w:left w:val="single" w:sz="4" w:space="0" w:color="auto"/>
              <w:bottom w:val="single" w:sz="4" w:space="0" w:color="auto"/>
              <w:right w:val="single" w:sz="4" w:space="0" w:color="auto"/>
            </w:tcBorders>
            <w:shd w:val="clear" w:color="auto" w:fill="D0CECE" w:themeFill="background2" w:themeFillShade="E6"/>
          </w:tcPr>
          <w:p w14:paraId="0091B042" w14:textId="4878C0E8" w:rsidR="00E93805" w:rsidRPr="00E93805" w:rsidRDefault="00E93805" w:rsidP="00E93805">
            <w:pPr>
              <w:jc w:val="center"/>
              <w:rPr>
                <w:color w:val="000000" w:themeColor="text1"/>
                <w:sz w:val="24"/>
              </w:rPr>
            </w:pPr>
            <w:r>
              <w:rPr>
                <w:color w:val="000000" w:themeColor="text1"/>
                <w:sz w:val="24"/>
              </w:rPr>
              <w:t>500</w:t>
            </w:r>
          </w:p>
        </w:tc>
      </w:tr>
      <w:tr w:rsidR="00E93805" w:rsidRPr="00E93805" w14:paraId="20F1EA7A" w14:textId="77777777" w:rsidTr="00C2753B">
        <w:trPr>
          <w:jc w:val="center"/>
        </w:trPr>
        <w:tc>
          <w:tcPr>
            <w:tcW w:w="9061" w:type="dxa"/>
            <w:gridSpan w:val="5"/>
            <w:tcBorders>
              <w:top w:val="single" w:sz="4" w:space="0" w:color="auto"/>
              <w:left w:val="single" w:sz="4" w:space="0" w:color="auto"/>
              <w:bottom w:val="single" w:sz="4" w:space="0" w:color="auto"/>
              <w:right w:val="single" w:sz="4" w:space="0" w:color="auto"/>
            </w:tcBorders>
          </w:tcPr>
          <w:p w14:paraId="6B126D30" w14:textId="77777777" w:rsidR="00E93805" w:rsidRPr="00E93805" w:rsidRDefault="00E93805" w:rsidP="00E93805">
            <w:pPr>
              <w:jc w:val="center"/>
              <w:rPr>
                <w:color w:val="000000" w:themeColor="text1"/>
                <w:sz w:val="24"/>
                <w:lang w:val="en-IE"/>
              </w:rPr>
            </w:pPr>
            <w:r w:rsidRPr="00E93805">
              <w:rPr>
                <w:b/>
                <w:bCs/>
                <w:color w:val="000000" w:themeColor="text1"/>
                <w:sz w:val="24"/>
              </w:rPr>
              <w:t>Minimum score to qualify.</w:t>
            </w:r>
            <w:r w:rsidRPr="00E93805">
              <w:rPr>
                <w:color w:val="000000" w:themeColor="text1"/>
                <w:sz w:val="24"/>
                <w:lang w:val="en-IE"/>
              </w:rPr>
              <w:t> </w:t>
            </w:r>
          </w:p>
          <w:p w14:paraId="01CFEE34" w14:textId="17A85AA1" w:rsidR="00E93805" w:rsidRPr="00E93805" w:rsidRDefault="00E93805" w:rsidP="00E93805">
            <w:pPr>
              <w:jc w:val="center"/>
              <w:rPr>
                <w:color w:val="000000" w:themeColor="text1"/>
                <w:sz w:val="24"/>
                <w:lang w:val="en-IE"/>
              </w:rPr>
            </w:pPr>
            <w:r w:rsidRPr="00E93805">
              <w:rPr>
                <w:b/>
                <w:bCs/>
                <w:color w:val="000000" w:themeColor="text1"/>
                <w:sz w:val="24"/>
                <w:lang w:val="en-IE"/>
              </w:rPr>
              <w:t>* Tenderers must achieve a minimum score of 3 for each criterion (a)-(d) to progress in the competition.</w:t>
            </w:r>
            <w:r w:rsidRPr="00E93805">
              <w:rPr>
                <w:color w:val="000000" w:themeColor="text1"/>
                <w:sz w:val="24"/>
                <w:lang w:val="en-IE"/>
              </w:rPr>
              <w:t> </w:t>
            </w:r>
          </w:p>
        </w:tc>
      </w:tr>
    </w:tbl>
    <w:p w14:paraId="0918BC47" w14:textId="77777777" w:rsidR="00B82BB9" w:rsidRDefault="00B82BB9" w:rsidP="00E93805">
      <w:pPr>
        <w:rPr>
          <w:b/>
          <w:bCs/>
          <w:sz w:val="24"/>
        </w:rPr>
      </w:pPr>
    </w:p>
    <w:p w14:paraId="67C2C92D" w14:textId="1A033BC5" w:rsidR="00E93805" w:rsidRPr="00E93805" w:rsidRDefault="00E93805" w:rsidP="00E93805">
      <w:pPr>
        <w:rPr>
          <w:sz w:val="24"/>
          <w:lang w:val="en-IE"/>
        </w:rPr>
      </w:pPr>
      <w:r w:rsidRPr="00E93805">
        <w:rPr>
          <w:b/>
          <w:bCs/>
          <w:sz w:val="24"/>
        </w:rPr>
        <w:t>Table 2 Scoring System</w:t>
      </w:r>
      <w:r w:rsidRPr="00E93805">
        <w:rPr>
          <w:sz w:val="24"/>
          <w:lang w:val="en-IE"/>
        </w:rPr>
        <w:t> </w:t>
      </w:r>
    </w:p>
    <w:tbl>
      <w:tblPr>
        <w:tblW w:w="9164" w:type="dxa"/>
        <w:tblCellSpacing w:w="15" w:type="dxa"/>
        <w:tblInd w:w="150" w:type="dxa"/>
        <w:tblBorders>
          <w:top w:val="inset" w:sz="18" w:space="0" w:color="auto"/>
          <w:left w:val="inset" w:sz="18" w:space="0" w:color="auto"/>
          <w:bottom w:val="inset" w:sz="18" w:space="0" w:color="auto"/>
          <w:right w:val="inset" w:sz="18" w:space="0" w:color="auto"/>
        </w:tblBorders>
        <w:tblCellMar>
          <w:left w:w="0" w:type="dxa"/>
          <w:right w:w="0" w:type="dxa"/>
        </w:tblCellMar>
        <w:tblLook w:val="04A0" w:firstRow="1" w:lastRow="0" w:firstColumn="1" w:lastColumn="0" w:noHBand="0" w:noVBand="1"/>
      </w:tblPr>
      <w:tblGrid>
        <w:gridCol w:w="1929"/>
        <w:gridCol w:w="98"/>
        <w:gridCol w:w="2331"/>
        <w:gridCol w:w="30"/>
        <w:gridCol w:w="4488"/>
        <w:gridCol w:w="288"/>
      </w:tblGrid>
      <w:tr w:rsidR="00E93805" w:rsidRPr="00B82BB9" w14:paraId="1D5F28B9" w14:textId="77777777" w:rsidTr="00B82BB9">
        <w:trPr>
          <w:gridAfter w:val="1"/>
          <w:wAfter w:w="244" w:type="dxa"/>
          <w:trHeight w:val="300"/>
          <w:tblCellSpacing w:w="15" w:type="dxa"/>
        </w:trPr>
        <w:tc>
          <w:tcPr>
            <w:tcW w:w="1887" w:type="dxa"/>
            <w:tcBorders>
              <w:top w:val="outset" w:sz="18" w:space="0" w:color="auto"/>
              <w:left w:val="outset" w:sz="18" w:space="0" w:color="auto"/>
              <w:bottom w:val="outset" w:sz="18" w:space="0" w:color="auto"/>
              <w:right w:val="outset" w:sz="18" w:space="0" w:color="auto"/>
            </w:tcBorders>
            <w:shd w:val="clear" w:color="auto" w:fill="002060"/>
            <w:vAlign w:val="center"/>
            <w:hideMark/>
          </w:tcPr>
          <w:p w14:paraId="36AC9F23" w14:textId="33F03EE5" w:rsidR="00E93805" w:rsidRPr="00B82BB9" w:rsidRDefault="00E93805" w:rsidP="00E93805">
            <w:pPr>
              <w:jc w:val="center"/>
              <w:rPr>
                <w:sz w:val="24"/>
                <w:lang w:val="en-IE"/>
              </w:rPr>
            </w:pPr>
            <w:r w:rsidRPr="00B82BB9">
              <w:rPr>
                <w:b/>
                <w:bCs/>
                <w:sz w:val="24"/>
              </w:rPr>
              <w:t>Score</w:t>
            </w:r>
          </w:p>
        </w:tc>
        <w:tc>
          <w:tcPr>
            <w:tcW w:w="6913" w:type="dxa"/>
            <w:gridSpan w:val="4"/>
            <w:tcBorders>
              <w:top w:val="outset" w:sz="18" w:space="0" w:color="auto"/>
              <w:left w:val="outset" w:sz="18" w:space="0" w:color="auto"/>
              <w:bottom w:val="outset" w:sz="18" w:space="0" w:color="auto"/>
              <w:right w:val="outset" w:sz="18" w:space="0" w:color="auto"/>
            </w:tcBorders>
            <w:shd w:val="clear" w:color="auto" w:fill="002060"/>
            <w:vAlign w:val="center"/>
            <w:hideMark/>
          </w:tcPr>
          <w:p w14:paraId="1761C8C0" w14:textId="22A99A8E" w:rsidR="00E93805" w:rsidRPr="00B82BB9" w:rsidRDefault="00E93805" w:rsidP="00E93805">
            <w:pPr>
              <w:jc w:val="center"/>
              <w:rPr>
                <w:sz w:val="24"/>
                <w:lang w:val="en-IE"/>
              </w:rPr>
            </w:pPr>
            <w:r w:rsidRPr="00B82BB9">
              <w:rPr>
                <w:b/>
                <w:bCs/>
                <w:sz w:val="24"/>
              </w:rPr>
              <w:t>Characteristics of Response</w:t>
            </w:r>
          </w:p>
        </w:tc>
      </w:tr>
      <w:tr w:rsidR="00E93805" w:rsidRPr="00B82BB9" w14:paraId="02327259" w14:textId="77777777" w:rsidTr="00B82BB9">
        <w:trPr>
          <w:gridAfter w:val="1"/>
          <w:wAfter w:w="244" w:type="dxa"/>
          <w:trHeight w:val="300"/>
          <w:tblCellSpacing w:w="15" w:type="dxa"/>
        </w:trPr>
        <w:tc>
          <w:tcPr>
            <w:tcW w:w="1887"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66A9F2CF" w14:textId="417D8E3D" w:rsidR="00E93805" w:rsidRPr="00B82BB9" w:rsidRDefault="00E93805" w:rsidP="00E93805">
            <w:pPr>
              <w:jc w:val="center"/>
              <w:rPr>
                <w:sz w:val="24"/>
                <w:lang w:val="en-IE"/>
              </w:rPr>
            </w:pPr>
            <w:r w:rsidRPr="00B82BB9">
              <w:rPr>
                <w:sz w:val="24"/>
              </w:rPr>
              <w:t>5</w:t>
            </w:r>
          </w:p>
        </w:tc>
        <w:tc>
          <w:tcPr>
            <w:tcW w:w="2423" w:type="dxa"/>
            <w:gridSpan w:val="3"/>
            <w:tcBorders>
              <w:top w:val="outset" w:sz="18" w:space="0" w:color="auto"/>
              <w:left w:val="outset" w:sz="18" w:space="0" w:color="auto"/>
              <w:bottom w:val="outset" w:sz="18" w:space="0" w:color="auto"/>
              <w:right w:val="outset" w:sz="18" w:space="0" w:color="auto"/>
            </w:tcBorders>
            <w:shd w:val="clear" w:color="auto" w:fill="FFFFFF"/>
            <w:vAlign w:val="center"/>
            <w:hideMark/>
          </w:tcPr>
          <w:p w14:paraId="20D4D27B" w14:textId="08C68E62" w:rsidR="00E93805" w:rsidRPr="00B82BB9" w:rsidRDefault="00E93805" w:rsidP="00E93805">
            <w:pPr>
              <w:jc w:val="center"/>
              <w:rPr>
                <w:sz w:val="24"/>
                <w:lang w:val="en-IE"/>
              </w:rPr>
            </w:pPr>
            <w:r w:rsidRPr="00B82BB9">
              <w:rPr>
                <w:sz w:val="24"/>
              </w:rPr>
              <w:t>Excellent</w:t>
            </w:r>
          </w:p>
        </w:tc>
        <w:tc>
          <w:tcPr>
            <w:tcW w:w="4460" w:type="dxa"/>
            <w:tcBorders>
              <w:top w:val="outset" w:sz="18" w:space="0" w:color="auto"/>
              <w:left w:val="outset" w:sz="18" w:space="0" w:color="auto"/>
              <w:bottom w:val="outset" w:sz="18" w:space="0" w:color="auto"/>
              <w:right w:val="outset" w:sz="18" w:space="0" w:color="auto"/>
            </w:tcBorders>
            <w:shd w:val="clear" w:color="auto" w:fill="FFFFFF"/>
            <w:hideMark/>
          </w:tcPr>
          <w:p w14:paraId="1F9B8603" w14:textId="77777777" w:rsidR="00E93805" w:rsidRPr="00B82BB9" w:rsidRDefault="00E93805" w:rsidP="00E93805">
            <w:pPr>
              <w:rPr>
                <w:sz w:val="24"/>
                <w:lang w:val="en-IE"/>
              </w:rPr>
            </w:pPr>
            <w:r w:rsidRPr="00B82BB9">
              <w:rPr>
                <w:sz w:val="24"/>
              </w:rPr>
              <w:t>Excellent response that exceeds the requirements of the Contracting Authority. </w:t>
            </w:r>
            <w:r w:rsidRPr="00B82BB9">
              <w:rPr>
                <w:sz w:val="24"/>
                <w:lang w:val="en-IE"/>
              </w:rPr>
              <w:t> </w:t>
            </w:r>
          </w:p>
          <w:p w14:paraId="2C70E5F3" w14:textId="77777777" w:rsidR="00E93805" w:rsidRPr="00B82BB9" w:rsidRDefault="00E93805" w:rsidP="00E93805">
            <w:pPr>
              <w:rPr>
                <w:sz w:val="24"/>
                <w:lang w:val="en-IE"/>
              </w:rPr>
            </w:pPr>
            <w:r w:rsidRPr="00B82BB9">
              <w:rPr>
                <w:sz w:val="24"/>
              </w:rPr>
              <w:t>Indicates an excellent understanding of the needs of the Contracting Authority with detailed supporting evidence and no weaknesses</w:t>
            </w:r>
            <w:r w:rsidRPr="00B82BB9">
              <w:rPr>
                <w:sz w:val="24"/>
                <w:lang w:val="en-IE"/>
              </w:rPr>
              <w:t> </w:t>
            </w:r>
          </w:p>
        </w:tc>
      </w:tr>
      <w:tr w:rsidR="00E93805" w:rsidRPr="00B82BB9" w14:paraId="499855D5" w14:textId="77777777" w:rsidTr="00B82BB9">
        <w:trPr>
          <w:gridAfter w:val="1"/>
          <w:wAfter w:w="244" w:type="dxa"/>
          <w:trHeight w:val="300"/>
          <w:tblCellSpacing w:w="15" w:type="dxa"/>
        </w:trPr>
        <w:tc>
          <w:tcPr>
            <w:tcW w:w="1887"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6459765A" w14:textId="4450FF5F" w:rsidR="00E93805" w:rsidRPr="00B82BB9" w:rsidRDefault="00E93805" w:rsidP="00E93805">
            <w:pPr>
              <w:jc w:val="center"/>
              <w:rPr>
                <w:sz w:val="24"/>
                <w:lang w:val="en-IE"/>
              </w:rPr>
            </w:pPr>
            <w:r w:rsidRPr="00B82BB9">
              <w:rPr>
                <w:sz w:val="24"/>
              </w:rPr>
              <w:t>4</w:t>
            </w:r>
          </w:p>
        </w:tc>
        <w:tc>
          <w:tcPr>
            <w:tcW w:w="2423" w:type="dxa"/>
            <w:gridSpan w:val="3"/>
            <w:tcBorders>
              <w:top w:val="outset" w:sz="18" w:space="0" w:color="auto"/>
              <w:left w:val="outset" w:sz="18" w:space="0" w:color="auto"/>
              <w:bottom w:val="outset" w:sz="18" w:space="0" w:color="auto"/>
              <w:right w:val="outset" w:sz="18" w:space="0" w:color="auto"/>
            </w:tcBorders>
            <w:shd w:val="clear" w:color="auto" w:fill="FFFFFF"/>
            <w:vAlign w:val="center"/>
            <w:hideMark/>
          </w:tcPr>
          <w:p w14:paraId="571E597A" w14:textId="7261BB12" w:rsidR="00E93805" w:rsidRPr="00B82BB9" w:rsidRDefault="00E93805" w:rsidP="00E93805">
            <w:pPr>
              <w:jc w:val="center"/>
              <w:rPr>
                <w:sz w:val="24"/>
                <w:lang w:val="en-IE"/>
              </w:rPr>
            </w:pPr>
            <w:r w:rsidRPr="00B82BB9">
              <w:rPr>
                <w:sz w:val="24"/>
              </w:rPr>
              <w:t>Very Good</w:t>
            </w:r>
          </w:p>
        </w:tc>
        <w:tc>
          <w:tcPr>
            <w:tcW w:w="4460" w:type="dxa"/>
            <w:tcBorders>
              <w:top w:val="outset" w:sz="18" w:space="0" w:color="auto"/>
              <w:left w:val="outset" w:sz="18" w:space="0" w:color="auto"/>
              <w:bottom w:val="outset" w:sz="18" w:space="0" w:color="auto"/>
              <w:right w:val="outset" w:sz="18" w:space="0" w:color="auto"/>
            </w:tcBorders>
            <w:shd w:val="clear" w:color="auto" w:fill="FFFFFF"/>
            <w:hideMark/>
          </w:tcPr>
          <w:p w14:paraId="425B74B0" w14:textId="77777777" w:rsidR="00E93805" w:rsidRPr="00B82BB9" w:rsidRDefault="00E93805" w:rsidP="00E93805">
            <w:pPr>
              <w:rPr>
                <w:sz w:val="24"/>
                <w:lang w:val="en-IE"/>
              </w:rPr>
            </w:pPr>
            <w:r w:rsidRPr="00B82BB9">
              <w:rPr>
                <w:sz w:val="24"/>
              </w:rPr>
              <w:t>A very good response that meets the Contracting Authority’s requirements with strong supporting evidence. Demonstrates clear understanding of the needs of the Contracting Authority</w:t>
            </w:r>
            <w:r w:rsidRPr="00B82BB9">
              <w:rPr>
                <w:sz w:val="24"/>
                <w:lang w:val="en-IE"/>
              </w:rPr>
              <w:t> </w:t>
            </w:r>
          </w:p>
        </w:tc>
      </w:tr>
      <w:tr w:rsidR="00E93805" w:rsidRPr="00B82BB9" w14:paraId="093DA1EC" w14:textId="77777777" w:rsidTr="00B82BB9">
        <w:trPr>
          <w:gridAfter w:val="1"/>
          <w:wAfter w:w="244" w:type="dxa"/>
          <w:trHeight w:val="300"/>
          <w:tblCellSpacing w:w="15" w:type="dxa"/>
        </w:trPr>
        <w:tc>
          <w:tcPr>
            <w:tcW w:w="1887"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7421BAAC" w14:textId="2A52A065" w:rsidR="00E93805" w:rsidRPr="00B82BB9" w:rsidRDefault="00E93805" w:rsidP="00E93805">
            <w:pPr>
              <w:jc w:val="center"/>
              <w:rPr>
                <w:sz w:val="24"/>
                <w:lang w:val="en-IE"/>
              </w:rPr>
            </w:pPr>
            <w:r w:rsidRPr="00B82BB9">
              <w:rPr>
                <w:sz w:val="24"/>
              </w:rPr>
              <w:t>3</w:t>
            </w:r>
          </w:p>
        </w:tc>
        <w:tc>
          <w:tcPr>
            <w:tcW w:w="2423" w:type="dxa"/>
            <w:gridSpan w:val="3"/>
            <w:tcBorders>
              <w:top w:val="outset" w:sz="18" w:space="0" w:color="auto"/>
              <w:left w:val="outset" w:sz="18" w:space="0" w:color="auto"/>
              <w:bottom w:val="outset" w:sz="18" w:space="0" w:color="auto"/>
              <w:right w:val="outset" w:sz="18" w:space="0" w:color="auto"/>
            </w:tcBorders>
            <w:shd w:val="clear" w:color="auto" w:fill="FFFFFF"/>
            <w:vAlign w:val="center"/>
            <w:hideMark/>
          </w:tcPr>
          <w:p w14:paraId="4D0340B6" w14:textId="3EE00A19" w:rsidR="00E93805" w:rsidRPr="00B82BB9" w:rsidRDefault="00E93805" w:rsidP="00E93805">
            <w:pPr>
              <w:jc w:val="center"/>
              <w:rPr>
                <w:sz w:val="24"/>
                <w:lang w:val="en-IE"/>
              </w:rPr>
            </w:pPr>
            <w:r w:rsidRPr="00B82BB9">
              <w:rPr>
                <w:sz w:val="24"/>
              </w:rPr>
              <w:t>Good</w:t>
            </w:r>
          </w:p>
        </w:tc>
        <w:tc>
          <w:tcPr>
            <w:tcW w:w="4460" w:type="dxa"/>
            <w:tcBorders>
              <w:top w:val="outset" w:sz="18" w:space="0" w:color="auto"/>
              <w:left w:val="outset" w:sz="18" w:space="0" w:color="auto"/>
              <w:bottom w:val="outset" w:sz="18" w:space="0" w:color="auto"/>
              <w:right w:val="outset" w:sz="18" w:space="0" w:color="auto"/>
            </w:tcBorders>
            <w:shd w:val="clear" w:color="auto" w:fill="FFFFFF"/>
            <w:hideMark/>
          </w:tcPr>
          <w:p w14:paraId="10D65312" w14:textId="77777777" w:rsidR="00E93805" w:rsidRPr="00B82BB9" w:rsidRDefault="00E93805" w:rsidP="00E93805">
            <w:pPr>
              <w:rPr>
                <w:sz w:val="24"/>
                <w:lang w:val="en-IE"/>
              </w:rPr>
            </w:pPr>
            <w:r w:rsidRPr="00B82BB9">
              <w:rPr>
                <w:sz w:val="24"/>
              </w:rPr>
              <w:t>Meets the requirements of the Contracting Authority. The response generally meets the Contracting Authority’s requirements but lacks sufficient detail to warrant a higher mark. Does not meet some aspects of the requirements, but remains practicable</w:t>
            </w:r>
            <w:r w:rsidRPr="00B82BB9">
              <w:rPr>
                <w:sz w:val="24"/>
                <w:lang w:val="en-IE"/>
              </w:rPr>
              <w:t> </w:t>
            </w:r>
          </w:p>
        </w:tc>
      </w:tr>
      <w:tr w:rsidR="00B82BB9" w:rsidRPr="00B82BB9" w14:paraId="7BA764CE" w14:textId="77777777" w:rsidTr="00B82BB9">
        <w:trPr>
          <w:trHeight w:val="300"/>
          <w:tblCellSpacing w:w="15" w:type="dxa"/>
        </w:trPr>
        <w:tc>
          <w:tcPr>
            <w:tcW w:w="1985"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0A1AA1FE" w14:textId="2FCEC276" w:rsidR="00B82BB9" w:rsidRPr="00B82BB9" w:rsidRDefault="00B82BB9" w:rsidP="00B82BB9">
            <w:pPr>
              <w:jc w:val="center"/>
              <w:rPr>
                <w:sz w:val="24"/>
                <w:lang w:val="en-IE"/>
              </w:rPr>
            </w:pPr>
            <w:r w:rsidRPr="00B82BB9">
              <w:rPr>
                <w:sz w:val="24"/>
              </w:rPr>
              <w:t>2</w:t>
            </w:r>
          </w:p>
        </w:tc>
        <w:tc>
          <w:tcPr>
            <w:tcW w:w="2303"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3AC53A75" w14:textId="2A06E629" w:rsidR="00B82BB9" w:rsidRPr="00B82BB9" w:rsidRDefault="00B82BB9" w:rsidP="00B82BB9">
            <w:pPr>
              <w:jc w:val="center"/>
              <w:rPr>
                <w:sz w:val="24"/>
                <w:lang w:val="en-IE"/>
              </w:rPr>
            </w:pPr>
            <w:r w:rsidRPr="00B82BB9">
              <w:rPr>
                <w:sz w:val="24"/>
              </w:rPr>
              <w:t>Satisfactory</w:t>
            </w:r>
          </w:p>
        </w:tc>
        <w:tc>
          <w:tcPr>
            <w:tcW w:w="4756" w:type="dxa"/>
            <w:gridSpan w:val="3"/>
            <w:tcBorders>
              <w:top w:val="outset" w:sz="18" w:space="0" w:color="auto"/>
              <w:left w:val="outset" w:sz="18" w:space="0" w:color="auto"/>
              <w:bottom w:val="outset" w:sz="18" w:space="0" w:color="auto"/>
              <w:right w:val="outset" w:sz="18" w:space="0" w:color="auto"/>
            </w:tcBorders>
            <w:shd w:val="clear" w:color="auto" w:fill="FFFFFF"/>
            <w:hideMark/>
          </w:tcPr>
          <w:p w14:paraId="3B606249" w14:textId="77777777" w:rsidR="00B82BB9" w:rsidRPr="00B82BB9" w:rsidRDefault="00B82BB9" w:rsidP="00B82BB9">
            <w:pPr>
              <w:rPr>
                <w:sz w:val="24"/>
                <w:lang w:val="en-IE"/>
              </w:rPr>
            </w:pPr>
            <w:r w:rsidRPr="00B82BB9">
              <w:rPr>
                <w:sz w:val="24"/>
              </w:rPr>
              <w:t>A response with reservations. Lacks convincing detail thus indicating that there is a medium risk that that the proposal will not be acceptable</w:t>
            </w:r>
            <w:r w:rsidRPr="00B82BB9">
              <w:rPr>
                <w:sz w:val="24"/>
                <w:lang w:val="en-IE"/>
              </w:rPr>
              <w:t> </w:t>
            </w:r>
          </w:p>
        </w:tc>
      </w:tr>
      <w:tr w:rsidR="00B82BB9" w:rsidRPr="00B82BB9" w14:paraId="6EA34E05" w14:textId="77777777" w:rsidTr="00B82BB9">
        <w:trPr>
          <w:trHeight w:val="300"/>
          <w:tblCellSpacing w:w="15" w:type="dxa"/>
        </w:trPr>
        <w:tc>
          <w:tcPr>
            <w:tcW w:w="1985"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5FD32E51" w14:textId="65B87CB2" w:rsidR="00B82BB9" w:rsidRPr="00B82BB9" w:rsidRDefault="00B82BB9" w:rsidP="00B82BB9">
            <w:pPr>
              <w:jc w:val="center"/>
              <w:rPr>
                <w:sz w:val="24"/>
                <w:lang w:val="en-IE"/>
              </w:rPr>
            </w:pPr>
            <w:r w:rsidRPr="00B82BB9">
              <w:rPr>
                <w:sz w:val="24"/>
              </w:rPr>
              <w:t>1</w:t>
            </w:r>
          </w:p>
        </w:tc>
        <w:tc>
          <w:tcPr>
            <w:tcW w:w="2303"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43A4C074" w14:textId="7194B5A4" w:rsidR="00B82BB9" w:rsidRPr="00B82BB9" w:rsidRDefault="00B82BB9" w:rsidP="00B82BB9">
            <w:pPr>
              <w:jc w:val="center"/>
              <w:rPr>
                <w:sz w:val="24"/>
                <w:lang w:val="en-IE"/>
              </w:rPr>
            </w:pPr>
            <w:r w:rsidRPr="00B82BB9">
              <w:rPr>
                <w:sz w:val="24"/>
              </w:rPr>
              <w:t>Adequate</w:t>
            </w:r>
          </w:p>
        </w:tc>
        <w:tc>
          <w:tcPr>
            <w:tcW w:w="4756" w:type="dxa"/>
            <w:gridSpan w:val="3"/>
            <w:tcBorders>
              <w:top w:val="outset" w:sz="18" w:space="0" w:color="auto"/>
              <w:left w:val="outset" w:sz="18" w:space="0" w:color="auto"/>
              <w:bottom w:val="outset" w:sz="18" w:space="0" w:color="auto"/>
              <w:right w:val="outset" w:sz="18" w:space="0" w:color="auto"/>
            </w:tcBorders>
            <w:shd w:val="clear" w:color="auto" w:fill="FFFFFF"/>
            <w:hideMark/>
          </w:tcPr>
          <w:p w14:paraId="2277F29E" w14:textId="77777777" w:rsidR="00B82BB9" w:rsidRPr="00B82BB9" w:rsidRDefault="00B82BB9" w:rsidP="00B82BB9">
            <w:pPr>
              <w:rPr>
                <w:sz w:val="24"/>
                <w:lang w:val="en-IE"/>
              </w:rPr>
            </w:pPr>
            <w:r w:rsidRPr="00B82BB9">
              <w:rPr>
                <w:sz w:val="24"/>
              </w:rPr>
              <w:t>An unacceptable response with serious reservations. Limited detail provided and high risk that that proposal will not be acceptable</w:t>
            </w:r>
            <w:r w:rsidRPr="00B82BB9">
              <w:rPr>
                <w:sz w:val="24"/>
                <w:lang w:val="en-IE"/>
              </w:rPr>
              <w:t> </w:t>
            </w:r>
          </w:p>
        </w:tc>
      </w:tr>
      <w:tr w:rsidR="00B82BB9" w:rsidRPr="00B82BB9" w14:paraId="0927E513" w14:textId="77777777" w:rsidTr="00B82BB9">
        <w:trPr>
          <w:trHeight w:val="300"/>
          <w:tblCellSpacing w:w="15" w:type="dxa"/>
        </w:trPr>
        <w:tc>
          <w:tcPr>
            <w:tcW w:w="1985"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09F4FF9E" w14:textId="710953E1" w:rsidR="00B82BB9" w:rsidRPr="00B82BB9" w:rsidRDefault="00B82BB9" w:rsidP="00B82BB9">
            <w:pPr>
              <w:jc w:val="center"/>
              <w:rPr>
                <w:sz w:val="24"/>
                <w:lang w:val="en-IE"/>
              </w:rPr>
            </w:pPr>
            <w:r w:rsidRPr="00B82BB9">
              <w:rPr>
                <w:sz w:val="24"/>
              </w:rPr>
              <w:t>0</w:t>
            </w:r>
          </w:p>
        </w:tc>
        <w:tc>
          <w:tcPr>
            <w:tcW w:w="2303"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16FF1629" w14:textId="0DE3CFF5" w:rsidR="00B82BB9" w:rsidRPr="00B82BB9" w:rsidRDefault="00B82BB9" w:rsidP="00B82BB9">
            <w:pPr>
              <w:jc w:val="center"/>
              <w:rPr>
                <w:sz w:val="24"/>
                <w:lang w:val="en-IE"/>
              </w:rPr>
            </w:pPr>
            <w:r w:rsidRPr="00B82BB9">
              <w:rPr>
                <w:sz w:val="24"/>
              </w:rPr>
              <w:t>Poor</w:t>
            </w:r>
          </w:p>
        </w:tc>
        <w:tc>
          <w:tcPr>
            <w:tcW w:w="4756" w:type="dxa"/>
            <w:gridSpan w:val="3"/>
            <w:tcBorders>
              <w:top w:val="outset" w:sz="18" w:space="0" w:color="auto"/>
              <w:left w:val="outset" w:sz="18" w:space="0" w:color="auto"/>
              <w:bottom w:val="outset" w:sz="18" w:space="0" w:color="auto"/>
              <w:right w:val="outset" w:sz="18" w:space="0" w:color="auto"/>
            </w:tcBorders>
            <w:shd w:val="clear" w:color="auto" w:fill="FFFFFF"/>
            <w:hideMark/>
          </w:tcPr>
          <w:p w14:paraId="5301DA7E" w14:textId="77777777" w:rsidR="00B82BB9" w:rsidRPr="00B82BB9" w:rsidRDefault="00B82BB9" w:rsidP="00B82BB9">
            <w:pPr>
              <w:rPr>
                <w:sz w:val="24"/>
                <w:lang w:val="en-IE"/>
              </w:rPr>
            </w:pPr>
            <w:r w:rsidRPr="00B82BB9">
              <w:rPr>
                <w:sz w:val="24"/>
              </w:rPr>
              <w:t>Response failed to address the questions set out in the RFT. The answer is either totally lacking or the requirement poorly met </w:t>
            </w:r>
            <w:proofErr w:type="gramStart"/>
            <w:r w:rsidRPr="00B82BB9">
              <w:rPr>
                <w:sz w:val="24"/>
              </w:rPr>
              <w:t>so as to</w:t>
            </w:r>
            <w:proofErr w:type="gramEnd"/>
            <w:r w:rsidRPr="00B82BB9">
              <w:rPr>
                <w:sz w:val="24"/>
              </w:rPr>
              <w:t> be impracticable</w:t>
            </w:r>
            <w:r w:rsidRPr="00B82BB9">
              <w:rPr>
                <w:sz w:val="24"/>
                <w:lang w:val="en-IE"/>
              </w:rPr>
              <w:t> </w:t>
            </w:r>
          </w:p>
        </w:tc>
      </w:tr>
    </w:tbl>
    <w:p w14:paraId="5A8BC073" w14:textId="77777777" w:rsidR="00B82BB9" w:rsidRPr="00B82BB9" w:rsidRDefault="00B82BB9" w:rsidP="00B82BB9">
      <w:pPr>
        <w:rPr>
          <w:color w:val="EE0000"/>
          <w:sz w:val="28"/>
          <w:szCs w:val="28"/>
          <w:lang w:val="en-IE"/>
        </w:rPr>
      </w:pPr>
      <w:r w:rsidRPr="00B82BB9">
        <w:rPr>
          <w:color w:val="EE0000"/>
          <w:sz w:val="28"/>
          <w:szCs w:val="28"/>
          <w:lang w:val="en-IE"/>
        </w:rPr>
        <w:t> </w:t>
      </w:r>
    </w:p>
    <w:p w14:paraId="1B0A9548" w14:textId="32B7691A" w:rsidR="00564F8A" w:rsidRPr="00E93805" w:rsidRDefault="00564F8A" w:rsidP="00D35AA7">
      <w:pPr>
        <w:rPr>
          <w:color w:val="EE0000"/>
          <w:sz w:val="28"/>
          <w:szCs w:val="28"/>
          <w:lang w:val="en-IE"/>
        </w:rPr>
      </w:pPr>
    </w:p>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lastRenderedPageBreak/>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rsidP="0003041E">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rsidP="0003041E">
            <w:pPr>
              <w:pStyle w:val="ListParagraph"/>
              <w:numPr>
                <w:ilvl w:val="0"/>
                <w:numId w:val="9"/>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lastRenderedPageBreak/>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204322F7"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0"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00EF6820">
              <w:rPr>
                <w:noProof/>
              </w:rPr>
              <w:t>30</w:t>
            </w:r>
            <w:r w:rsidRPr="000E5DB7">
              <w:fldChar w:fldCharType="end"/>
            </w:r>
            <w:bookmarkEnd w:id="20"/>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3"/>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sdt>
      <w:sdtPr>
        <w:id w:val="170828057"/>
        <w:placeholder>
          <w:docPart w:val="A00FC379BF5544BFB800084F58835F02"/>
        </w:placeholder>
      </w:sdtPr>
      <w:sdtContent>
        <w:sdt>
          <w:sdtPr>
            <w:id w:val="1406286"/>
            <w:placeholder>
              <w:docPart w:val="F4792B88E2D344CB88D77BF6152C06F7"/>
            </w:placeholder>
          </w:sdtPr>
          <w:sdtContent>
            <w:p w14:paraId="58F59C36" w14:textId="393CD651" w:rsidR="00333589" w:rsidRPr="00AB67BE" w:rsidRDefault="00950401" w:rsidP="004B7B9E">
              <w:pPr>
                <w:rPr>
                  <w:rFonts w:asciiTheme="minorHAnsi" w:hAnsiTheme="minorHAnsi" w:cstheme="minorHAnsi"/>
                  <w:b/>
                  <w:bCs/>
                  <w:sz w:val="24"/>
                </w:rPr>
              </w:pPr>
              <w:r>
                <w:t>1.1</w:t>
              </w:r>
              <w:r>
                <w:tab/>
              </w:r>
              <w:r w:rsidR="00333589" w:rsidRPr="00AB67BE">
                <w:rPr>
                  <w:rFonts w:asciiTheme="minorHAnsi" w:hAnsiTheme="minorHAnsi" w:cstheme="minorHAnsi"/>
                  <w:b/>
                  <w:bCs/>
                  <w:sz w:val="24"/>
                </w:rPr>
                <w:t>About ICBF and its Systems Landscape</w:t>
              </w:r>
            </w:p>
            <w:p w14:paraId="6176ACE4" w14:textId="77777777" w:rsidR="00333589" w:rsidRDefault="00333589" w:rsidP="004B7B9E">
              <w:pPr>
                <w:spacing w:after="0" w:line="240" w:lineRule="auto"/>
              </w:pPr>
              <w:r w:rsidRPr="005C7BC2">
                <w:t xml:space="preserve">The Irish Cattle Breeding Federation (ICBF) is an industry-owned organisation established to improve the profitability, sustainability, and competitiveness of Irish livestock farming </w:t>
              </w:r>
              <w:proofErr w:type="gramStart"/>
              <w:r w:rsidRPr="005C7BC2">
                <w:t>through the use of</w:t>
              </w:r>
              <w:proofErr w:type="gramEnd"/>
              <w:r w:rsidRPr="005C7BC2">
                <w:t xml:space="preserve"> genetics, data, and technology. ICBF manages one of Ireland's largest agricultural data and genomics platforms, supporting farmers, breeding organisations, service providers, researchers, and industry stakeholders through the collection, management, analysis, and dissemination of livestock performance and breeding information. </w:t>
              </w:r>
            </w:p>
            <w:p w14:paraId="50BF7633" w14:textId="77777777" w:rsidR="00AB67BE" w:rsidRPr="005C7BC2" w:rsidRDefault="00AB67BE" w:rsidP="004B7B9E">
              <w:pPr>
                <w:spacing w:after="0" w:line="240" w:lineRule="auto"/>
              </w:pPr>
            </w:p>
            <w:p w14:paraId="20D38889" w14:textId="77777777" w:rsidR="00333589" w:rsidRDefault="00333589" w:rsidP="004B7B9E">
              <w:pPr>
                <w:spacing w:after="0" w:line="240" w:lineRule="auto"/>
              </w:pPr>
              <w:r w:rsidRPr="005C7BC2">
                <w:t>ICBF operates a national agricultural data platform that supports genetic evaluations, genomics, pedigree and herdbook services, artificial insemination programmes, milk recording services, on-farm performance recording, animal health initiatives, research projects, and farmer-facing digital services. The organisation maintains one of the largest livestock and genomic datasets</w:t>
              </w:r>
              <w:r>
                <w:t>.</w:t>
              </w:r>
              <w:r w:rsidRPr="005C7BC2">
                <w:t xml:space="preserve"> The platform supports the collection, management, analysis, and dissemination of animal performance, pedigree, and genomic information from a wide range of industry sources. Data is received and processed from web-based applications, mobile devices, laboratories, industry stakeholders, and research programmes to generate breeding evaluations, reports, decision-support tools, and data services used throughout the livestock sector. </w:t>
              </w:r>
            </w:p>
            <w:p w14:paraId="475BEC31" w14:textId="77777777" w:rsidR="00AB67BE" w:rsidRPr="005C7BC2" w:rsidRDefault="00AB67BE" w:rsidP="004B7B9E">
              <w:pPr>
                <w:spacing w:after="0" w:line="240" w:lineRule="auto"/>
              </w:pPr>
            </w:p>
            <w:p w14:paraId="6E29C436" w14:textId="77777777" w:rsidR="00333589" w:rsidRPr="005C7BC2" w:rsidRDefault="00333589" w:rsidP="004B7B9E">
              <w:pPr>
                <w:spacing w:after="0" w:line="240" w:lineRule="auto"/>
              </w:pPr>
              <w:r w:rsidRPr="005C7BC2">
                <w:t>The ICBF technology estate consists of multiple integrated business-critical systems that support both operational and analytical workloads. These include:</w:t>
              </w:r>
            </w:p>
            <w:p w14:paraId="535940A8" w14:textId="77777777" w:rsidR="00333589" w:rsidRPr="005C7BC2" w:rsidRDefault="00333589" w:rsidP="003F6E9A">
              <w:pPr>
                <w:pStyle w:val="ListParagraph"/>
                <w:numPr>
                  <w:ilvl w:val="0"/>
                  <w:numId w:val="25"/>
                </w:numPr>
                <w:spacing w:after="0" w:line="240" w:lineRule="auto"/>
              </w:pPr>
              <w:r w:rsidRPr="005C7BC2">
                <w:t>Core livestock and breeding databases</w:t>
              </w:r>
            </w:p>
            <w:p w14:paraId="22123C62" w14:textId="77777777" w:rsidR="00333589" w:rsidRPr="005C7BC2" w:rsidRDefault="00333589" w:rsidP="003F6E9A">
              <w:pPr>
                <w:pStyle w:val="ListParagraph"/>
                <w:numPr>
                  <w:ilvl w:val="0"/>
                  <w:numId w:val="25"/>
                </w:numPr>
                <w:spacing w:after="0" w:line="240" w:lineRule="auto"/>
              </w:pPr>
              <w:r w:rsidRPr="005C7BC2">
                <w:t>Genetic evaluation systems</w:t>
              </w:r>
            </w:p>
            <w:p w14:paraId="30A33CCA" w14:textId="77777777" w:rsidR="00333589" w:rsidRPr="005C7BC2" w:rsidRDefault="00333589" w:rsidP="003F6E9A">
              <w:pPr>
                <w:pStyle w:val="ListParagraph"/>
                <w:numPr>
                  <w:ilvl w:val="0"/>
                  <w:numId w:val="25"/>
                </w:numPr>
                <w:spacing w:after="0" w:line="240" w:lineRule="auto"/>
              </w:pPr>
              <w:r w:rsidRPr="005C7BC2">
                <w:t>Genomics data management platforms</w:t>
              </w:r>
            </w:p>
            <w:p w14:paraId="015FEC46" w14:textId="77777777" w:rsidR="00333589" w:rsidRPr="005C7BC2" w:rsidRDefault="00333589" w:rsidP="003F6E9A">
              <w:pPr>
                <w:pStyle w:val="ListParagraph"/>
                <w:numPr>
                  <w:ilvl w:val="0"/>
                  <w:numId w:val="25"/>
                </w:numPr>
                <w:spacing w:after="0" w:line="240" w:lineRule="auto"/>
              </w:pPr>
              <w:r w:rsidRPr="005C7BC2">
                <w:t>Herdbook and pedigree management systems</w:t>
              </w:r>
            </w:p>
            <w:p w14:paraId="57F7F991" w14:textId="77777777" w:rsidR="00333589" w:rsidRPr="005C7BC2" w:rsidRDefault="00333589" w:rsidP="003F6E9A">
              <w:pPr>
                <w:pStyle w:val="ListParagraph"/>
                <w:numPr>
                  <w:ilvl w:val="0"/>
                  <w:numId w:val="25"/>
                </w:numPr>
                <w:spacing w:after="0" w:line="240" w:lineRule="auto"/>
              </w:pPr>
              <w:r w:rsidRPr="005C7BC2">
                <w:t>Artificial insemination service platforms</w:t>
              </w:r>
            </w:p>
            <w:p w14:paraId="5F2E1C19" w14:textId="77777777" w:rsidR="00333589" w:rsidRPr="005C7BC2" w:rsidRDefault="00333589" w:rsidP="003F6E9A">
              <w:pPr>
                <w:pStyle w:val="ListParagraph"/>
                <w:numPr>
                  <w:ilvl w:val="0"/>
                  <w:numId w:val="25"/>
                </w:numPr>
                <w:spacing w:after="0" w:line="240" w:lineRule="auto"/>
              </w:pPr>
              <w:r w:rsidRPr="005C7BC2">
                <w:t>Milk recording systems</w:t>
              </w:r>
            </w:p>
            <w:p w14:paraId="06F8CA05" w14:textId="77777777" w:rsidR="00333589" w:rsidRPr="005C7BC2" w:rsidRDefault="00333589" w:rsidP="003F6E9A">
              <w:pPr>
                <w:pStyle w:val="ListParagraph"/>
                <w:numPr>
                  <w:ilvl w:val="0"/>
                  <w:numId w:val="25"/>
                </w:numPr>
                <w:spacing w:after="0" w:line="240" w:lineRule="auto"/>
              </w:pPr>
              <w:r w:rsidRPr="005C7BC2">
                <w:t>Farmer and stakeholder web portals</w:t>
              </w:r>
            </w:p>
            <w:p w14:paraId="116ADA9D" w14:textId="77777777" w:rsidR="00333589" w:rsidRPr="005C7BC2" w:rsidRDefault="00333589" w:rsidP="003F6E9A">
              <w:pPr>
                <w:pStyle w:val="ListParagraph"/>
                <w:numPr>
                  <w:ilvl w:val="0"/>
                  <w:numId w:val="25"/>
                </w:numPr>
                <w:spacing w:after="0" w:line="240" w:lineRule="auto"/>
              </w:pPr>
              <w:r w:rsidRPr="005C7BC2">
                <w:t>Mobile and field data collection applications</w:t>
              </w:r>
            </w:p>
            <w:p w14:paraId="4B5186BC" w14:textId="77777777" w:rsidR="00333589" w:rsidRPr="005C7BC2" w:rsidRDefault="00333589" w:rsidP="003F6E9A">
              <w:pPr>
                <w:pStyle w:val="ListParagraph"/>
                <w:numPr>
                  <w:ilvl w:val="0"/>
                  <w:numId w:val="25"/>
                </w:numPr>
                <w:spacing w:after="0" w:line="240" w:lineRule="auto"/>
              </w:pPr>
              <w:r w:rsidRPr="005C7BC2">
                <w:t>Reporting and analytics platforms</w:t>
              </w:r>
            </w:p>
            <w:p w14:paraId="11AAC200" w14:textId="77777777" w:rsidR="00333589" w:rsidRPr="005C7BC2" w:rsidRDefault="00333589" w:rsidP="003F6E9A">
              <w:pPr>
                <w:pStyle w:val="ListParagraph"/>
                <w:numPr>
                  <w:ilvl w:val="0"/>
                  <w:numId w:val="25"/>
                </w:numPr>
                <w:spacing w:after="0" w:line="240" w:lineRule="auto"/>
              </w:pPr>
              <w:r w:rsidRPr="005C7BC2">
                <w:t>API and integration services</w:t>
              </w:r>
            </w:p>
            <w:p w14:paraId="5EE13C76" w14:textId="77777777" w:rsidR="00333589" w:rsidRDefault="00333589" w:rsidP="003F6E9A">
              <w:pPr>
                <w:pStyle w:val="ListParagraph"/>
                <w:numPr>
                  <w:ilvl w:val="0"/>
                  <w:numId w:val="25"/>
                </w:numPr>
                <w:spacing w:after="0" w:line="240" w:lineRule="auto"/>
              </w:pPr>
              <w:r w:rsidRPr="005C7BC2">
                <w:t>Research and data exchange platforms</w:t>
              </w:r>
            </w:p>
            <w:p w14:paraId="6726F566" w14:textId="77777777" w:rsidR="00AB67BE" w:rsidRPr="005C7BC2" w:rsidRDefault="00AB67BE" w:rsidP="00AB67BE">
              <w:pPr>
                <w:pStyle w:val="ListParagraph"/>
                <w:spacing w:after="0" w:line="240" w:lineRule="auto"/>
              </w:pPr>
            </w:p>
            <w:p w14:paraId="01D95922" w14:textId="77777777" w:rsidR="00333589" w:rsidRDefault="00333589" w:rsidP="004B7B9E">
              <w:pPr>
                <w:spacing w:after="0" w:line="240" w:lineRule="auto"/>
              </w:pPr>
              <w:r w:rsidRPr="005C7BC2">
                <w:t xml:space="preserve">These systems support a diverse user community and require the secure exchange of data with numerous industry stakeholders, external service providers, laboratories, mobile applications, and research partners. Integrations are delivered through a combination of APIs, data exchange services, and automated processing workflows. </w:t>
              </w:r>
            </w:p>
            <w:p w14:paraId="2E29EB82" w14:textId="77777777" w:rsidR="00AB67BE" w:rsidRPr="005C7BC2" w:rsidRDefault="00AB67BE" w:rsidP="004B7B9E">
              <w:pPr>
                <w:spacing w:after="0" w:line="240" w:lineRule="auto"/>
              </w:pPr>
            </w:p>
            <w:p w14:paraId="0A3D0DCD" w14:textId="77777777" w:rsidR="00333589" w:rsidRDefault="00333589" w:rsidP="004B7B9E">
              <w:pPr>
                <w:spacing w:after="0" w:line="240" w:lineRule="auto"/>
              </w:pPr>
              <w:r w:rsidRPr="005C7BC2">
                <w:t xml:space="preserve">ICBF's application landscape includes web applications, mobile applications, APIs, reporting platforms, data processing services, and integration components. Current technologies include Oracle Database Enterprise Edition, Oracle Exadata, Oracle Cloud Infrastructure (OCI), Kubernetes-based deployments, modern API frameworks, cloud services, mobile application frameworks, CI/CD pipelines, and enterprise reporting and analytics platforms. The environment supports both legacy </w:t>
              </w:r>
              <w:r w:rsidRPr="005C7BC2">
                <w:lastRenderedPageBreak/>
                <w:t xml:space="preserve">and modern application architectures and continues to evolve through ongoing digital transformation initiatives. </w:t>
              </w:r>
            </w:p>
            <w:p w14:paraId="49339D94" w14:textId="77777777" w:rsidR="00AB67BE" w:rsidRPr="005C7BC2" w:rsidRDefault="00AB67BE" w:rsidP="004B7B9E">
              <w:pPr>
                <w:spacing w:after="0" w:line="240" w:lineRule="auto"/>
              </w:pPr>
            </w:p>
            <w:p w14:paraId="63471789" w14:textId="77777777" w:rsidR="00333589" w:rsidRDefault="00333589" w:rsidP="004B7B9E">
              <w:pPr>
                <w:spacing w:after="0" w:line="240" w:lineRule="auto"/>
              </w:pPr>
              <w:r w:rsidRPr="005C7BC2">
                <w:t xml:space="preserve">The organisation manages large-scale operational and analytical workloads, including extensive animal, performance, pedigree, and genomic datasets. Data volumes continue to grow as new services, research programmes, and precision agriculture initiatives are introduced. The technology platform is designed to provide high availability, scalability, resilience, and business continuity while supporting continuous development and innovation. </w:t>
              </w:r>
            </w:p>
            <w:p w14:paraId="63E35E9F" w14:textId="77777777" w:rsidR="00AB67BE" w:rsidRPr="005C7BC2" w:rsidRDefault="00AB67BE" w:rsidP="004B7B9E">
              <w:pPr>
                <w:spacing w:after="0" w:line="240" w:lineRule="auto"/>
              </w:pPr>
            </w:p>
            <w:p w14:paraId="395EDE18" w14:textId="77777777" w:rsidR="00333589" w:rsidRDefault="00333589" w:rsidP="004B7B9E">
              <w:pPr>
                <w:spacing w:after="0" w:line="240" w:lineRule="auto"/>
              </w:pPr>
              <w:r w:rsidRPr="005C7BC2">
                <w:t xml:space="preserve">Security, privacy, and regulatory compliance are integral to the operation of all ICBF systems. ICBF maintains ISO 27001-certified information security management practices and operates in compliance with GDPR requirements. </w:t>
              </w:r>
            </w:p>
            <w:p w14:paraId="5887C4A7" w14:textId="77777777" w:rsidR="00AB67BE" w:rsidRPr="005C7BC2" w:rsidRDefault="00AB67BE" w:rsidP="004B7B9E">
              <w:pPr>
                <w:spacing w:after="0" w:line="240" w:lineRule="auto"/>
              </w:pPr>
            </w:p>
            <w:p w14:paraId="077B0887" w14:textId="77777777" w:rsidR="00333589" w:rsidRDefault="00333589" w:rsidP="004B7B9E">
              <w:pPr>
                <w:spacing w:after="0" w:line="240" w:lineRule="auto"/>
              </w:pPr>
              <w:r w:rsidRPr="005C7BC2">
                <w:t xml:space="preserve">The successful software development partner will be expected to work within a complex, highly integrated enterprise environment and contribute to the design, development, testing, maintenance, enhancement, and support of applications and services that are critical to the delivery of ICBF's strategic objectives and services to the Irish agricultural sector. Development activities may span web applications, mobile applications, APIs, data integration services, reporting solutions, cloud-native </w:t>
              </w:r>
              <w:r>
                <w:t>p</w:t>
              </w:r>
              <w:r w:rsidRPr="005C7BC2">
                <w:t xml:space="preserve">latforms, and emerging digital initiatives, requiring adherence to modern engineering, security, quality assurance, and </w:t>
              </w:r>
              <w:proofErr w:type="spellStart"/>
              <w:r w:rsidRPr="005C7BC2">
                <w:t>DevSecOps</w:t>
              </w:r>
              <w:proofErr w:type="spellEnd"/>
              <w:r w:rsidRPr="005C7BC2">
                <w:t xml:space="preserve"> practices. </w:t>
              </w:r>
            </w:p>
            <w:p w14:paraId="16017C44" w14:textId="77777777" w:rsidR="00AB67BE" w:rsidRDefault="00AB67BE" w:rsidP="004B7B9E">
              <w:pPr>
                <w:spacing w:after="0" w:line="240" w:lineRule="auto"/>
              </w:pPr>
            </w:p>
            <w:p w14:paraId="1602D34D" w14:textId="77777777" w:rsidR="00333589" w:rsidRPr="0079726D" w:rsidRDefault="00333589" w:rsidP="004B7B9E">
              <w:pPr>
                <w:spacing w:after="0" w:line="240" w:lineRule="auto"/>
              </w:pPr>
              <w:r w:rsidRPr="0079726D">
                <w:t xml:space="preserve">Further information on the activities and functions of the “ICBF” can be found at </w:t>
              </w:r>
              <w:hyperlink r:id="rId24" w:history="1">
                <w:r w:rsidRPr="0079726D">
                  <w:rPr>
                    <w:rStyle w:val="Hyperlink"/>
                  </w:rPr>
                  <w:t>www.icbf.com</w:t>
                </w:r>
              </w:hyperlink>
              <w:r w:rsidRPr="0079726D">
                <w:rPr>
                  <w:u w:val="single"/>
                </w:rPr>
                <w:t>.</w:t>
              </w:r>
            </w:p>
            <w:p w14:paraId="0C3A9149" w14:textId="77777777" w:rsidR="004B7B9E" w:rsidRDefault="004B7B9E" w:rsidP="004B7B9E">
              <w:pPr>
                <w:spacing w:after="0" w:line="240" w:lineRule="auto"/>
                <w:rPr>
                  <w:rFonts w:asciiTheme="minorHAnsi" w:hAnsiTheme="minorHAnsi" w:cstheme="minorHAnsi"/>
                  <w:b/>
                  <w:iCs/>
                  <w:sz w:val="24"/>
                </w:rPr>
              </w:pPr>
            </w:p>
            <w:p w14:paraId="03D6CE12" w14:textId="6BCD8EB1" w:rsidR="00950401" w:rsidRPr="00950401" w:rsidRDefault="00950401" w:rsidP="00950401">
              <w:pPr>
                <w:spacing w:after="0" w:line="240" w:lineRule="auto"/>
                <w:rPr>
                  <w:rFonts w:asciiTheme="minorHAnsi" w:hAnsiTheme="minorHAnsi" w:cstheme="minorHAnsi"/>
                  <w:b/>
                  <w:iCs/>
                  <w:sz w:val="24"/>
                  <w:lang w:val="en-IE"/>
                </w:rPr>
              </w:pPr>
              <w:r>
                <w:rPr>
                  <w:rFonts w:asciiTheme="minorHAnsi" w:hAnsiTheme="minorHAnsi" w:cstheme="minorHAnsi"/>
                  <w:b/>
                  <w:iCs/>
                  <w:sz w:val="24"/>
                </w:rPr>
                <w:t>1.2</w:t>
              </w:r>
              <w:r>
                <w:rPr>
                  <w:rFonts w:asciiTheme="minorHAnsi" w:hAnsiTheme="minorHAnsi" w:cstheme="minorHAnsi"/>
                  <w:b/>
                  <w:iCs/>
                  <w:sz w:val="24"/>
                </w:rPr>
                <w:tab/>
              </w:r>
              <w:r w:rsidR="00730242" w:rsidRPr="00333589">
                <w:rPr>
                  <w:rFonts w:asciiTheme="minorHAnsi" w:hAnsiTheme="minorHAnsi" w:cstheme="minorHAnsi"/>
                  <w:b/>
                  <w:iCs/>
                  <w:sz w:val="24"/>
                </w:rPr>
                <w:t>ICBF Technical Details</w:t>
              </w:r>
              <w:r>
                <w:rPr>
                  <w:rFonts w:asciiTheme="minorHAnsi" w:hAnsiTheme="minorHAnsi" w:cstheme="minorHAnsi"/>
                  <w:b/>
                  <w:iCs/>
                  <w:sz w:val="24"/>
                </w:rPr>
                <w:t xml:space="preserve"> - </w:t>
              </w:r>
              <w:r w:rsidRPr="00950401">
                <w:rPr>
                  <w:rFonts w:asciiTheme="minorHAnsi" w:hAnsiTheme="minorHAnsi" w:cstheme="minorHAnsi"/>
                  <w:b/>
                  <w:iCs/>
                  <w:sz w:val="24"/>
                </w:rPr>
                <w:t>High-level summary / description of the project</w:t>
              </w:r>
              <w:r w:rsidRPr="00950401">
                <w:rPr>
                  <w:rFonts w:asciiTheme="minorHAnsi" w:hAnsiTheme="minorHAnsi" w:cstheme="minorHAnsi"/>
                  <w:b/>
                  <w:iCs/>
                  <w:sz w:val="24"/>
                  <w:lang w:val="en-IE"/>
                </w:rPr>
                <w:t> </w:t>
              </w:r>
            </w:p>
            <w:p w14:paraId="62AC45D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primary purpose of this project is to provide services to design, plan and implement the migration of the core Oracle Database systems of ICBF, Production, DR and Test/Dev, from X8M Exadata Cloud @ Customer and X9M Exadata Cloud Services to X11M Exadata Cloud @ Customer and X11M Exadata Cloud Services. In addition, the migration of ZFS Storage Appliance to combination of Oracle Zero Data Loss Recovery Appliance (ZDLRA) RA23 and a new ZFS ZS11-2 Storage Appliance. </w:t>
              </w:r>
            </w:p>
            <w:p w14:paraId="05FFC63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4062CFB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​Secondly, to provide on-going managed services for the databases and the mentioned solution above, including the cloud infrastructure elements of the solution. </w:t>
              </w:r>
            </w:p>
            <w:p w14:paraId="29C6923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41E51F4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​Thirdly, to provide services for the design, planning and implementation of a Disaster Recovery tenancy within the OCI estate, separate from the database solution referenced above. The scope of these services shall include, but not be limited to, compute instances, Kubernetes cluster, networking, and storage components. </w:t>
              </w:r>
            </w:p>
            <w:p w14:paraId="0DEEB17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191A78D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​Finally, Software Asset Management, Application Development and support services covering PHP, Kubernetes, Mobile, </w:t>
              </w:r>
              <w:proofErr w:type="spellStart"/>
              <w:r w:rsidRPr="00950401">
                <w:rPr>
                  <w:rFonts w:asciiTheme="minorHAnsi" w:hAnsiTheme="minorHAnsi" w:cstheme="minorHAnsi"/>
                  <w:bCs/>
                  <w:iCs/>
                  <w:sz w:val="24"/>
                  <w:lang w:val="en-IE"/>
                </w:rPr>
                <w:t>dotNet</w:t>
              </w:r>
              <w:proofErr w:type="spellEnd"/>
              <w:r w:rsidRPr="00950401">
                <w:rPr>
                  <w:rFonts w:asciiTheme="minorHAnsi" w:hAnsiTheme="minorHAnsi" w:cstheme="minorHAnsi"/>
                  <w:bCs/>
                  <w:iCs/>
                  <w:sz w:val="24"/>
                  <w:lang w:val="en-IE"/>
                </w:rPr>
                <w:t> and data testing are also required.  </w:t>
              </w:r>
            </w:p>
            <w:p w14:paraId="3B49DDB4" w14:textId="77777777" w:rsidR="00950401" w:rsidRDefault="00950401" w:rsidP="00950401">
              <w:pPr>
                <w:spacing w:after="0" w:line="240" w:lineRule="auto"/>
                <w:rPr>
                  <w:rFonts w:asciiTheme="minorHAnsi" w:hAnsiTheme="minorHAnsi" w:cstheme="minorHAnsi"/>
                  <w:bCs/>
                  <w:iCs/>
                  <w:sz w:val="24"/>
                </w:rPr>
              </w:pPr>
              <w:r w:rsidRPr="00950401">
                <w:rPr>
                  <w:rFonts w:asciiTheme="minorHAnsi" w:hAnsiTheme="minorHAnsi" w:cstheme="minorHAnsi"/>
                  <w:bCs/>
                  <w:iCs/>
                  <w:sz w:val="24"/>
                </w:rPr>
                <w:t>​</w:t>
              </w:r>
            </w:p>
            <w:p w14:paraId="279BD2AA" w14:textId="1FCDF55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1.3 Scope of services </w:t>
              </w:r>
              <w:r w:rsidRPr="00950401">
                <w:rPr>
                  <w:rFonts w:asciiTheme="minorHAnsi" w:hAnsiTheme="minorHAnsi" w:cstheme="minorHAnsi"/>
                  <w:b/>
                  <w:iCs/>
                  <w:sz w:val="24"/>
                  <w:lang w:val="en-IE"/>
                </w:rPr>
                <w:t> </w:t>
              </w:r>
            </w:p>
            <w:p w14:paraId="1FED7A7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747FA4E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​Initially, ICBF intends to engage a partner with the Oracle Cloud Infrastructure skills, specialisation, and expertise required to design the most suitable target architecture for its Oracle and non-Oracle workloads. As outlined in the following sections, ICBF expects the proposed ‘To-Be’ landscape to address the key limitations of the current ‘As-Is’ environment.</w:t>
              </w:r>
              <w:r w:rsidRPr="00950401">
                <w:rPr>
                  <w:rFonts w:asciiTheme="minorHAnsi" w:hAnsiTheme="minorHAnsi" w:cstheme="minorHAnsi"/>
                  <w:bCs/>
                  <w:iCs/>
                  <w:sz w:val="24"/>
                  <w:lang w:val="en-IE"/>
                </w:rPr>
                <w:t> </w:t>
              </w:r>
            </w:p>
            <w:p w14:paraId="5FE6404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1F3CE87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lastRenderedPageBreak/>
                <w:t>​The implementation of the ‘To-Be’ landscape will be done in conjunction with the ICBF IT team, covering strategy / design, implementation, and handover into service. ICBF expect that all implementations will include detailed build, knowledge transfer and operational run documentation, followed by a seamless transition to the Vendors Managed Service - Vendors should plan for this. </w:t>
              </w:r>
            </w:p>
            <w:p w14:paraId="2AB7BF5C" w14:textId="77777777" w:rsid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p>
            <w:p w14:paraId="7EAFF78C" w14:textId="47E80294"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Background  </w:t>
              </w:r>
            </w:p>
            <w:p w14:paraId="3FB8A48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​Key elements of the ICBF Enterprise Environment (e.g., Genetic Evaluations, Genomics, Herd books, AI and Milk Recording) are deployed on Oracle Database (19c) Enterprise Edition Technology. Many of the underlying features of the Oracle Database have been implemented including, Oracle RMAN for Backup and Recovery, Oracle Data Guard for Disaster Recovery and Database Partitioning. In addition, ICBF has invested in the Oracle administration tools for Diagnostics and Tuning (D&amp;T).  </w:t>
              </w:r>
            </w:p>
            <w:p w14:paraId="298CB3D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15DB64E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increased volumes of data maintained, and projected growth of data in these systems, plus the continuing increase in demand from stakeholders to access this data, requires that the database platform must be significantly enhanced. This must be completed such that the Oracle environment remains current, supported, and scalable.  </w:t>
              </w:r>
            </w:p>
            <w:p w14:paraId="1CBA645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35A8D59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​In this section of the document, we layout the ‘As-Is’ Oracle database environment </w:t>
              </w:r>
              <w:proofErr w:type="gramStart"/>
              <w:r w:rsidRPr="00950401">
                <w:rPr>
                  <w:rFonts w:asciiTheme="minorHAnsi" w:hAnsiTheme="minorHAnsi" w:cstheme="minorHAnsi"/>
                  <w:bCs/>
                  <w:iCs/>
                  <w:sz w:val="24"/>
                  <w:lang w:val="en-IE"/>
                </w:rPr>
                <w:t>and also</w:t>
              </w:r>
              <w:proofErr w:type="gramEnd"/>
              <w:r w:rsidRPr="00950401">
                <w:rPr>
                  <w:rFonts w:asciiTheme="minorHAnsi" w:hAnsiTheme="minorHAnsi" w:cstheme="minorHAnsi"/>
                  <w:bCs/>
                  <w:iCs/>
                  <w:sz w:val="24"/>
                  <w:lang w:val="en-IE"/>
                </w:rPr>
                <w:t> detail, at a high-level, how the ‘To-Be’ will evolve, before finally highlighting the Oracle implementation and managed services required from the Vendor. </w:t>
              </w:r>
            </w:p>
            <w:p w14:paraId="2ED4B58C" w14:textId="77777777" w:rsid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p>
            <w:p w14:paraId="2917F115" w14:textId="176F95DB"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Current Hardware Platform </w:t>
              </w:r>
            </w:p>
            <w:p w14:paraId="16886E9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Oracle database instances are currently hosted on Oracle Exadata X8M Cloud @ Customer.  There are two clusters, C1 for production and C2 for non-production. There are also Exadata Cloud Services, that host the disaster recovery environments (Oracle Exadata X9M). </w:t>
              </w:r>
            </w:p>
            <w:p w14:paraId="0B06BCD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1C8864B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1.3.1.1</w:t>
              </w:r>
              <w:r w:rsidRPr="00950401">
                <w:rPr>
                  <w:rFonts w:asciiTheme="minorHAnsi" w:hAnsiTheme="minorHAnsi" w:cstheme="minorHAnsi"/>
                  <w:bCs/>
                  <w:iCs/>
                  <w:sz w:val="24"/>
                  <w:lang w:val="en-IE"/>
                </w:rPr>
                <w:t> </w:t>
              </w:r>
              <w:r w:rsidRPr="00950401">
                <w:rPr>
                  <w:rFonts w:asciiTheme="minorHAnsi" w:hAnsiTheme="minorHAnsi" w:cstheme="minorHAnsi"/>
                  <w:b/>
                  <w:iCs/>
                  <w:sz w:val="24"/>
                  <w:lang w:val="en-IE"/>
                </w:rPr>
                <w:t>Current Environments</w:t>
              </w:r>
              <w:r w:rsidRPr="00950401">
                <w:rPr>
                  <w:rFonts w:asciiTheme="minorHAnsi" w:hAnsiTheme="minorHAnsi" w:cstheme="minorHAnsi"/>
                  <w:bCs/>
                  <w:iCs/>
                  <w:sz w:val="24"/>
                  <w:lang w:val="en-IE"/>
                </w:rPr>
                <w:t> </w:t>
              </w:r>
              <w:r w:rsidRPr="00950401">
                <w:rPr>
                  <w:rFonts w:asciiTheme="minorHAnsi" w:hAnsiTheme="minorHAnsi" w:cstheme="minorHAnsi"/>
                  <w:b/>
                  <w:iCs/>
                  <w:sz w:val="24"/>
                  <w:lang w:val="en-IE"/>
                </w:rPr>
                <w:t>(Production Site Exadata X8M Cloud @ Customer C1 cluster</w:t>
              </w:r>
              <w:r w:rsidRPr="00950401">
                <w:rPr>
                  <w:rFonts w:asciiTheme="minorHAnsi" w:hAnsiTheme="minorHAnsi" w:cstheme="minorHAnsi"/>
                  <w:bCs/>
                  <w:iCs/>
                  <w:sz w:val="24"/>
                  <w:lang w:val="en-IE"/>
                </w:rPr>
                <w:t>) </w:t>
              </w:r>
            </w:p>
            <w:p w14:paraId="378CB90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table below details the Oracle environments currently in use in ICBF: -  </w:t>
              </w:r>
            </w:p>
            <w:p w14:paraId="2CA3987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04"/>
                <w:gridCol w:w="1608"/>
                <w:gridCol w:w="3442"/>
                <w:gridCol w:w="2001"/>
              </w:tblGrid>
              <w:tr w:rsidR="00950401" w:rsidRPr="00950401" w14:paraId="79C67994" w14:textId="77777777">
                <w:trPr>
                  <w:trHeight w:val="300"/>
                </w:trPr>
                <w:tc>
                  <w:tcPr>
                    <w:tcW w:w="2040" w:type="dxa"/>
                    <w:tcBorders>
                      <w:top w:val="single" w:sz="6" w:space="0" w:color="auto"/>
                      <w:left w:val="single" w:sz="6" w:space="0" w:color="auto"/>
                      <w:bottom w:val="nil"/>
                      <w:right w:val="nil"/>
                    </w:tcBorders>
                    <w:shd w:val="clear" w:color="auto" w:fill="002060"/>
                    <w:hideMark/>
                  </w:tcPr>
                  <w:p w14:paraId="1B1BD86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​Label </w:t>
                    </w:r>
                  </w:p>
                </w:tc>
                <w:tc>
                  <w:tcPr>
                    <w:tcW w:w="1620" w:type="dxa"/>
                    <w:tcBorders>
                      <w:top w:val="single" w:sz="6" w:space="0" w:color="auto"/>
                      <w:left w:val="nil"/>
                      <w:bottom w:val="nil"/>
                      <w:right w:val="nil"/>
                    </w:tcBorders>
                    <w:shd w:val="clear" w:color="auto" w:fill="002060"/>
                    <w:hideMark/>
                  </w:tcPr>
                  <w:p w14:paraId="164AC25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​Environment </w:t>
                    </w:r>
                  </w:p>
                </w:tc>
                <w:tc>
                  <w:tcPr>
                    <w:tcW w:w="3540" w:type="dxa"/>
                    <w:tcBorders>
                      <w:top w:val="single" w:sz="6" w:space="0" w:color="auto"/>
                      <w:left w:val="nil"/>
                      <w:bottom w:val="nil"/>
                      <w:right w:val="nil"/>
                    </w:tcBorders>
                    <w:shd w:val="clear" w:color="auto" w:fill="002060"/>
                    <w:hideMark/>
                  </w:tcPr>
                  <w:p w14:paraId="4D0E36E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​Purpose </w:t>
                    </w:r>
                  </w:p>
                </w:tc>
                <w:tc>
                  <w:tcPr>
                    <w:tcW w:w="1830" w:type="dxa"/>
                    <w:tcBorders>
                      <w:top w:val="single" w:sz="6" w:space="0" w:color="auto"/>
                      <w:left w:val="nil"/>
                      <w:bottom w:val="nil"/>
                      <w:right w:val="single" w:sz="6" w:space="0" w:color="auto"/>
                    </w:tcBorders>
                    <w:shd w:val="clear" w:color="auto" w:fill="002060"/>
                    <w:hideMark/>
                  </w:tcPr>
                  <w:p w14:paraId="355E328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​Storage Size Used/Allocated </w:t>
                    </w:r>
                  </w:p>
                </w:tc>
              </w:tr>
              <w:tr w:rsidR="00950401" w:rsidRPr="00950401" w14:paraId="704A03C5" w14:textId="77777777">
                <w:trPr>
                  <w:trHeight w:val="300"/>
                </w:trPr>
                <w:tc>
                  <w:tcPr>
                    <w:tcW w:w="2040" w:type="dxa"/>
                    <w:tcBorders>
                      <w:top w:val="single" w:sz="6" w:space="0" w:color="auto"/>
                      <w:left w:val="single" w:sz="6" w:space="0" w:color="auto"/>
                      <w:bottom w:val="single" w:sz="6" w:space="0" w:color="auto"/>
                      <w:right w:val="nil"/>
                    </w:tcBorders>
                    <w:shd w:val="clear" w:color="auto" w:fill="FFFFFF"/>
                    <w:hideMark/>
                  </w:tcPr>
                  <w:p w14:paraId="4E33169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​PROD </w:t>
                    </w:r>
                  </w:p>
                </w:tc>
                <w:tc>
                  <w:tcPr>
                    <w:tcW w:w="1620" w:type="dxa"/>
                    <w:tcBorders>
                      <w:top w:val="single" w:sz="6" w:space="0" w:color="auto"/>
                      <w:left w:val="nil"/>
                      <w:bottom w:val="single" w:sz="6" w:space="0" w:color="auto"/>
                      <w:right w:val="nil"/>
                    </w:tcBorders>
                    <w:shd w:val="clear" w:color="auto" w:fill="FFFFFF"/>
                    <w:hideMark/>
                  </w:tcPr>
                  <w:p w14:paraId="18F70B4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​Production </w:t>
                    </w:r>
                  </w:p>
                </w:tc>
                <w:tc>
                  <w:tcPr>
                    <w:tcW w:w="3540" w:type="dxa"/>
                    <w:tcBorders>
                      <w:top w:val="single" w:sz="6" w:space="0" w:color="auto"/>
                      <w:left w:val="nil"/>
                      <w:bottom w:val="single" w:sz="6" w:space="0" w:color="auto"/>
                      <w:right w:val="nil"/>
                    </w:tcBorders>
                    <w:shd w:val="clear" w:color="auto" w:fill="FFFFFF"/>
                    <w:hideMark/>
                  </w:tcPr>
                  <w:p w14:paraId="5877996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​Production Oracle Database supporting line of business systems.  </w:t>
                    </w:r>
                  </w:p>
                </w:tc>
                <w:tc>
                  <w:tcPr>
                    <w:tcW w:w="1830" w:type="dxa"/>
                    <w:tcBorders>
                      <w:top w:val="single" w:sz="6" w:space="0" w:color="auto"/>
                      <w:left w:val="nil"/>
                      <w:bottom w:val="single" w:sz="6" w:space="0" w:color="auto"/>
                      <w:right w:val="single" w:sz="6" w:space="0" w:color="auto"/>
                    </w:tcBorders>
                    <w:shd w:val="clear" w:color="auto" w:fill="FFFFFF"/>
                    <w:hideMark/>
                  </w:tcPr>
                  <w:p w14:paraId="7F43CCC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​17.7 </w:t>
                    </w:r>
                  </w:p>
                  <w:p w14:paraId="671373B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​TB/20.5TB </w:t>
                    </w:r>
                  </w:p>
                </w:tc>
              </w:tr>
              <w:tr w:rsidR="00950401" w:rsidRPr="00950401" w14:paraId="0F45E5E7" w14:textId="77777777">
                <w:trPr>
                  <w:trHeight w:val="300"/>
                </w:trPr>
                <w:tc>
                  <w:tcPr>
                    <w:tcW w:w="2040" w:type="dxa"/>
                    <w:tcBorders>
                      <w:top w:val="single" w:sz="6" w:space="0" w:color="auto"/>
                      <w:left w:val="single" w:sz="6" w:space="0" w:color="auto"/>
                      <w:bottom w:val="single" w:sz="6" w:space="0" w:color="auto"/>
                      <w:right w:val="nil"/>
                    </w:tcBorders>
                    <w:shd w:val="clear" w:color="auto" w:fill="FFFFFF"/>
                    <w:hideMark/>
                  </w:tcPr>
                  <w:p w14:paraId="627F9EC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​GENOMICS </w:t>
                    </w:r>
                  </w:p>
                </w:tc>
                <w:tc>
                  <w:tcPr>
                    <w:tcW w:w="1620" w:type="dxa"/>
                    <w:tcBorders>
                      <w:top w:val="single" w:sz="6" w:space="0" w:color="auto"/>
                      <w:left w:val="nil"/>
                      <w:bottom w:val="single" w:sz="6" w:space="0" w:color="auto"/>
                      <w:right w:val="nil"/>
                    </w:tcBorders>
                    <w:shd w:val="clear" w:color="auto" w:fill="FFFFFF"/>
                    <w:hideMark/>
                  </w:tcPr>
                  <w:p w14:paraId="54FB9FE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​Production </w:t>
                    </w:r>
                  </w:p>
                </w:tc>
                <w:tc>
                  <w:tcPr>
                    <w:tcW w:w="3540" w:type="dxa"/>
                    <w:tcBorders>
                      <w:top w:val="single" w:sz="6" w:space="0" w:color="auto"/>
                      <w:left w:val="nil"/>
                      <w:bottom w:val="single" w:sz="6" w:space="0" w:color="auto"/>
                      <w:right w:val="nil"/>
                    </w:tcBorders>
                    <w:shd w:val="clear" w:color="auto" w:fill="FFFFFF"/>
                    <w:hideMark/>
                  </w:tcPr>
                  <w:p w14:paraId="5431FF5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​Production Oracle Database for Genomics data. </w:t>
                    </w:r>
                  </w:p>
                </w:tc>
                <w:tc>
                  <w:tcPr>
                    <w:tcW w:w="1830" w:type="dxa"/>
                    <w:tcBorders>
                      <w:top w:val="single" w:sz="6" w:space="0" w:color="auto"/>
                      <w:left w:val="nil"/>
                      <w:bottom w:val="single" w:sz="6" w:space="0" w:color="auto"/>
                      <w:right w:val="single" w:sz="6" w:space="0" w:color="auto"/>
                    </w:tcBorders>
                    <w:shd w:val="clear" w:color="auto" w:fill="FFFFFF"/>
                    <w:hideMark/>
                  </w:tcPr>
                  <w:p w14:paraId="1D1D7CB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​31.9TB/34.2TB </w:t>
                    </w:r>
                  </w:p>
                </w:tc>
              </w:tr>
            </w:tbl>
            <w:p w14:paraId="0791809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73FF317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1.3.1.2 Current Environments</w:t>
              </w:r>
              <w:r w:rsidRPr="00950401">
                <w:rPr>
                  <w:rFonts w:asciiTheme="minorHAnsi" w:hAnsiTheme="minorHAnsi" w:cstheme="minorHAnsi"/>
                  <w:bCs/>
                  <w:iCs/>
                  <w:sz w:val="24"/>
                  <w:lang w:val="en-IE"/>
                </w:rPr>
                <w:t xml:space="preserve"> </w:t>
              </w:r>
              <w:r w:rsidRPr="00950401">
                <w:rPr>
                  <w:rFonts w:asciiTheme="minorHAnsi" w:hAnsiTheme="minorHAnsi" w:cstheme="minorHAnsi"/>
                  <w:b/>
                  <w:iCs/>
                  <w:sz w:val="24"/>
                  <w:lang w:val="en-IE"/>
                </w:rPr>
                <w:t>(Production Site Exadata X8M Cloud @ Customer C2 cluster)</w:t>
              </w:r>
              <w:r w:rsidRPr="00950401">
                <w:rPr>
                  <w:rFonts w:asciiTheme="minorHAnsi" w:hAnsiTheme="minorHAnsi" w:cstheme="minorHAnsi"/>
                  <w:bCs/>
                  <w:iCs/>
                  <w:sz w:val="24"/>
                  <w:lang w:val="en-IE"/>
                </w:rPr>
                <w:t> </w:t>
              </w:r>
            </w:p>
            <w:p w14:paraId="201991C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table below details the Oracle environments currently in use in ICBF: -  </w:t>
              </w:r>
            </w:p>
            <w:p w14:paraId="0FFB2AC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40"/>
                <w:gridCol w:w="1620"/>
                <w:gridCol w:w="3540"/>
                <w:gridCol w:w="1830"/>
              </w:tblGrid>
              <w:tr w:rsidR="00950401" w:rsidRPr="00950401" w14:paraId="0660B5B5" w14:textId="77777777">
                <w:trPr>
                  <w:trHeight w:val="300"/>
                </w:trPr>
                <w:tc>
                  <w:tcPr>
                    <w:tcW w:w="2040" w:type="dxa"/>
                    <w:tcBorders>
                      <w:top w:val="single" w:sz="6" w:space="0" w:color="auto"/>
                      <w:left w:val="single" w:sz="6" w:space="0" w:color="auto"/>
                      <w:bottom w:val="nil"/>
                      <w:right w:val="nil"/>
                    </w:tcBorders>
                    <w:shd w:val="clear" w:color="auto" w:fill="002060"/>
                    <w:hideMark/>
                  </w:tcPr>
                  <w:p w14:paraId="31A5152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​Label </w:t>
                    </w:r>
                  </w:p>
                </w:tc>
                <w:tc>
                  <w:tcPr>
                    <w:tcW w:w="1620" w:type="dxa"/>
                    <w:tcBorders>
                      <w:top w:val="single" w:sz="6" w:space="0" w:color="auto"/>
                      <w:left w:val="nil"/>
                      <w:bottom w:val="nil"/>
                      <w:right w:val="nil"/>
                    </w:tcBorders>
                    <w:shd w:val="clear" w:color="auto" w:fill="002060"/>
                    <w:hideMark/>
                  </w:tcPr>
                  <w:p w14:paraId="2529FCA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​Environment </w:t>
                    </w:r>
                  </w:p>
                </w:tc>
                <w:tc>
                  <w:tcPr>
                    <w:tcW w:w="3540" w:type="dxa"/>
                    <w:tcBorders>
                      <w:top w:val="single" w:sz="6" w:space="0" w:color="auto"/>
                      <w:left w:val="nil"/>
                      <w:bottom w:val="nil"/>
                      <w:right w:val="nil"/>
                    </w:tcBorders>
                    <w:shd w:val="clear" w:color="auto" w:fill="002060"/>
                    <w:hideMark/>
                  </w:tcPr>
                  <w:p w14:paraId="56CE209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​Purpose </w:t>
                    </w:r>
                  </w:p>
                </w:tc>
                <w:tc>
                  <w:tcPr>
                    <w:tcW w:w="1830" w:type="dxa"/>
                    <w:tcBorders>
                      <w:top w:val="single" w:sz="6" w:space="0" w:color="auto"/>
                      <w:left w:val="nil"/>
                      <w:bottom w:val="nil"/>
                      <w:right w:val="single" w:sz="6" w:space="0" w:color="auto"/>
                    </w:tcBorders>
                    <w:shd w:val="clear" w:color="auto" w:fill="002060"/>
                    <w:hideMark/>
                  </w:tcPr>
                  <w:p w14:paraId="3CC5ABE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​Storage Size Used/Allocated </w:t>
                    </w:r>
                  </w:p>
                </w:tc>
              </w:tr>
              <w:tr w:rsidR="00950401" w:rsidRPr="00950401" w14:paraId="3A53EEF8" w14:textId="77777777">
                <w:trPr>
                  <w:trHeight w:val="300"/>
                </w:trPr>
                <w:tc>
                  <w:tcPr>
                    <w:tcW w:w="2040" w:type="dxa"/>
                    <w:tcBorders>
                      <w:top w:val="single" w:sz="6" w:space="0" w:color="auto"/>
                      <w:left w:val="single" w:sz="6" w:space="0" w:color="auto"/>
                      <w:bottom w:val="single" w:sz="6" w:space="0" w:color="auto"/>
                      <w:right w:val="nil"/>
                    </w:tcBorders>
                    <w:shd w:val="clear" w:color="auto" w:fill="FFFFFF"/>
                    <w:hideMark/>
                  </w:tcPr>
                  <w:p w14:paraId="47278CB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​DEV </w:t>
                    </w:r>
                  </w:p>
                </w:tc>
                <w:tc>
                  <w:tcPr>
                    <w:tcW w:w="1620" w:type="dxa"/>
                    <w:tcBorders>
                      <w:top w:val="single" w:sz="6" w:space="0" w:color="auto"/>
                      <w:left w:val="nil"/>
                      <w:bottom w:val="single" w:sz="6" w:space="0" w:color="auto"/>
                      <w:right w:val="nil"/>
                    </w:tcBorders>
                    <w:shd w:val="clear" w:color="auto" w:fill="FFFFFF"/>
                    <w:hideMark/>
                  </w:tcPr>
                  <w:p w14:paraId="534EFA0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​Development </w:t>
                    </w:r>
                  </w:p>
                </w:tc>
                <w:tc>
                  <w:tcPr>
                    <w:tcW w:w="3540" w:type="dxa"/>
                    <w:tcBorders>
                      <w:top w:val="single" w:sz="6" w:space="0" w:color="auto"/>
                      <w:left w:val="nil"/>
                      <w:bottom w:val="single" w:sz="6" w:space="0" w:color="auto"/>
                      <w:right w:val="nil"/>
                    </w:tcBorders>
                    <w:shd w:val="clear" w:color="auto" w:fill="FFFFFF"/>
                    <w:hideMark/>
                  </w:tcPr>
                  <w:p w14:paraId="17DB212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​Used for development of new bespoke application elements.  </w:t>
                    </w:r>
                  </w:p>
                </w:tc>
                <w:tc>
                  <w:tcPr>
                    <w:tcW w:w="1830" w:type="dxa"/>
                    <w:tcBorders>
                      <w:top w:val="single" w:sz="6" w:space="0" w:color="auto"/>
                      <w:left w:val="nil"/>
                      <w:bottom w:val="single" w:sz="6" w:space="0" w:color="auto"/>
                      <w:right w:val="single" w:sz="6" w:space="0" w:color="auto"/>
                    </w:tcBorders>
                    <w:shd w:val="clear" w:color="auto" w:fill="FFFFFF"/>
                    <w:hideMark/>
                  </w:tcPr>
                  <w:p w14:paraId="4C92E47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​16.2TB/20.5TB </w:t>
                    </w:r>
                  </w:p>
                </w:tc>
              </w:tr>
              <w:tr w:rsidR="00950401" w:rsidRPr="00950401" w14:paraId="1861DDF2" w14:textId="77777777">
                <w:trPr>
                  <w:trHeight w:val="300"/>
                </w:trPr>
                <w:tc>
                  <w:tcPr>
                    <w:tcW w:w="2040" w:type="dxa"/>
                    <w:tcBorders>
                      <w:top w:val="single" w:sz="6" w:space="0" w:color="auto"/>
                      <w:left w:val="single" w:sz="6" w:space="0" w:color="auto"/>
                      <w:bottom w:val="single" w:sz="6" w:space="0" w:color="auto"/>
                      <w:right w:val="nil"/>
                    </w:tcBorders>
                    <w:shd w:val="clear" w:color="auto" w:fill="FFFFFF"/>
                    <w:hideMark/>
                  </w:tcPr>
                  <w:p w14:paraId="410360F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​REPORT </w:t>
                    </w:r>
                  </w:p>
                </w:tc>
                <w:tc>
                  <w:tcPr>
                    <w:tcW w:w="1620" w:type="dxa"/>
                    <w:tcBorders>
                      <w:top w:val="single" w:sz="6" w:space="0" w:color="auto"/>
                      <w:left w:val="nil"/>
                      <w:bottom w:val="single" w:sz="6" w:space="0" w:color="auto"/>
                      <w:right w:val="nil"/>
                    </w:tcBorders>
                    <w:shd w:val="clear" w:color="auto" w:fill="FFFFFF"/>
                    <w:hideMark/>
                  </w:tcPr>
                  <w:p w14:paraId="39AC629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​Reporting (DR) </w:t>
                    </w:r>
                  </w:p>
                </w:tc>
                <w:tc>
                  <w:tcPr>
                    <w:tcW w:w="3540" w:type="dxa"/>
                    <w:tcBorders>
                      <w:top w:val="single" w:sz="6" w:space="0" w:color="auto"/>
                      <w:left w:val="nil"/>
                      <w:bottom w:val="single" w:sz="6" w:space="0" w:color="auto"/>
                      <w:right w:val="nil"/>
                    </w:tcBorders>
                    <w:shd w:val="clear" w:color="auto" w:fill="FFFFFF"/>
                    <w:hideMark/>
                  </w:tcPr>
                  <w:p w14:paraId="254DFEF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​Used for reporting – copy of production.  </w:t>
                    </w:r>
                  </w:p>
                </w:tc>
                <w:tc>
                  <w:tcPr>
                    <w:tcW w:w="1830" w:type="dxa"/>
                    <w:tcBorders>
                      <w:top w:val="single" w:sz="6" w:space="0" w:color="auto"/>
                      <w:left w:val="nil"/>
                      <w:bottom w:val="single" w:sz="6" w:space="0" w:color="auto"/>
                      <w:right w:val="single" w:sz="6" w:space="0" w:color="auto"/>
                    </w:tcBorders>
                    <w:shd w:val="clear" w:color="auto" w:fill="FFFFFF"/>
                    <w:hideMark/>
                  </w:tcPr>
                  <w:p w14:paraId="3C3A01B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​17.7TB/20.8TB </w:t>
                    </w:r>
                  </w:p>
                </w:tc>
              </w:tr>
              <w:tr w:rsidR="00950401" w:rsidRPr="00950401" w14:paraId="3FD2CC10" w14:textId="77777777">
                <w:trPr>
                  <w:trHeight w:val="300"/>
                </w:trPr>
                <w:tc>
                  <w:tcPr>
                    <w:tcW w:w="2040" w:type="dxa"/>
                    <w:tcBorders>
                      <w:top w:val="single" w:sz="6" w:space="0" w:color="auto"/>
                      <w:left w:val="single" w:sz="6" w:space="0" w:color="auto"/>
                      <w:bottom w:val="single" w:sz="6" w:space="0" w:color="auto"/>
                      <w:right w:val="nil"/>
                    </w:tcBorders>
                    <w:shd w:val="clear" w:color="auto" w:fill="FFFFFF"/>
                    <w:hideMark/>
                  </w:tcPr>
                  <w:p w14:paraId="7D8C536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lastRenderedPageBreak/>
                      <w:t>​TRAIN </w:t>
                    </w:r>
                  </w:p>
                </w:tc>
                <w:tc>
                  <w:tcPr>
                    <w:tcW w:w="1620" w:type="dxa"/>
                    <w:tcBorders>
                      <w:top w:val="single" w:sz="6" w:space="0" w:color="auto"/>
                      <w:left w:val="nil"/>
                      <w:bottom w:val="single" w:sz="6" w:space="0" w:color="auto"/>
                      <w:right w:val="nil"/>
                    </w:tcBorders>
                    <w:shd w:val="clear" w:color="auto" w:fill="FFFFFF"/>
                    <w:hideMark/>
                  </w:tcPr>
                  <w:p w14:paraId="0B692D2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​Training </w:t>
                    </w:r>
                  </w:p>
                </w:tc>
                <w:tc>
                  <w:tcPr>
                    <w:tcW w:w="3540" w:type="dxa"/>
                    <w:tcBorders>
                      <w:top w:val="single" w:sz="6" w:space="0" w:color="auto"/>
                      <w:left w:val="nil"/>
                      <w:bottom w:val="single" w:sz="6" w:space="0" w:color="auto"/>
                      <w:right w:val="nil"/>
                    </w:tcBorders>
                    <w:shd w:val="clear" w:color="auto" w:fill="FFFFFF"/>
                    <w:hideMark/>
                  </w:tcPr>
                  <w:p w14:paraId="5CF5FF9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​Used for training of users on new bespoke application elements.  </w:t>
                    </w:r>
                  </w:p>
                </w:tc>
                <w:tc>
                  <w:tcPr>
                    <w:tcW w:w="1830" w:type="dxa"/>
                    <w:tcBorders>
                      <w:top w:val="single" w:sz="6" w:space="0" w:color="auto"/>
                      <w:left w:val="nil"/>
                      <w:bottom w:val="single" w:sz="6" w:space="0" w:color="auto"/>
                      <w:right w:val="single" w:sz="6" w:space="0" w:color="auto"/>
                    </w:tcBorders>
                    <w:shd w:val="clear" w:color="auto" w:fill="FFFFFF"/>
                    <w:hideMark/>
                  </w:tcPr>
                  <w:p w14:paraId="645C310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​3TB/4.1TB </w:t>
                    </w:r>
                  </w:p>
                </w:tc>
              </w:tr>
              <w:tr w:rsidR="00950401" w:rsidRPr="00950401" w14:paraId="29360643" w14:textId="77777777">
                <w:trPr>
                  <w:trHeight w:val="300"/>
                </w:trPr>
                <w:tc>
                  <w:tcPr>
                    <w:tcW w:w="2040" w:type="dxa"/>
                    <w:tcBorders>
                      <w:top w:val="single" w:sz="6" w:space="0" w:color="auto"/>
                      <w:left w:val="single" w:sz="6" w:space="0" w:color="auto"/>
                      <w:bottom w:val="single" w:sz="6" w:space="0" w:color="auto"/>
                      <w:right w:val="nil"/>
                    </w:tcBorders>
                    <w:shd w:val="clear" w:color="auto" w:fill="FFFFFF"/>
                    <w:hideMark/>
                  </w:tcPr>
                  <w:p w14:paraId="14EB63D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​GENOMICS DEV </w:t>
                    </w:r>
                  </w:p>
                </w:tc>
                <w:tc>
                  <w:tcPr>
                    <w:tcW w:w="1620" w:type="dxa"/>
                    <w:tcBorders>
                      <w:top w:val="single" w:sz="6" w:space="0" w:color="auto"/>
                      <w:left w:val="nil"/>
                      <w:bottom w:val="single" w:sz="6" w:space="0" w:color="auto"/>
                      <w:right w:val="nil"/>
                    </w:tcBorders>
                    <w:shd w:val="clear" w:color="auto" w:fill="FFFFFF"/>
                    <w:hideMark/>
                  </w:tcPr>
                  <w:p w14:paraId="2561393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​Development </w:t>
                    </w:r>
                  </w:p>
                </w:tc>
                <w:tc>
                  <w:tcPr>
                    <w:tcW w:w="3540" w:type="dxa"/>
                    <w:tcBorders>
                      <w:top w:val="single" w:sz="6" w:space="0" w:color="auto"/>
                      <w:left w:val="nil"/>
                      <w:bottom w:val="single" w:sz="6" w:space="0" w:color="auto"/>
                      <w:right w:val="nil"/>
                    </w:tcBorders>
                    <w:shd w:val="clear" w:color="auto" w:fill="FFFFFF"/>
                    <w:hideMark/>
                  </w:tcPr>
                  <w:p w14:paraId="1DDDE41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​Used for development of new bespoke application elements. </w:t>
                    </w:r>
                  </w:p>
                </w:tc>
                <w:tc>
                  <w:tcPr>
                    <w:tcW w:w="1830" w:type="dxa"/>
                    <w:tcBorders>
                      <w:top w:val="single" w:sz="6" w:space="0" w:color="auto"/>
                      <w:left w:val="nil"/>
                      <w:bottom w:val="single" w:sz="6" w:space="0" w:color="auto"/>
                      <w:right w:val="single" w:sz="6" w:space="0" w:color="auto"/>
                    </w:tcBorders>
                    <w:shd w:val="clear" w:color="auto" w:fill="FFFFFF"/>
                    <w:hideMark/>
                  </w:tcPr>
                  <w:p w14:paraId="6483A3F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​8TB/10.3TB </w:t>
                    </w:r>
                  </w:p>
                </w:tc>
              </w:tr>
            </w:tbl>
            <w:p w14:paraId="189AEF6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0ADF7C65" w14:textId="77777777" w:rsidR="00950401" w:rsidRPr="00950401" w:rsidRDefault="00950401" w:rsidP="00950401">
              <w:pPr>
                <w:spacing w:after="0" w:line="240" w:lineRule="auto"/>
                <w:rPr>
                  <w:rFonts w:asciiTheme="minorHAnsi" w:hAnsiTheme="minorHAnsi" w:cstheme="minorHAnsi"/>
                  <w:b/>
                  <w:iCs/>
                  <w:sz w:val="24"/>
                  <w:lang w:val="fr-FR"/>
                </w:rPr>
              </w:pPr>
              <w:r w:rsidRPr="00950401">
                <w:rPr>
                  <w:rFonts w:asciiTheme="minorHAnsi" w:hAnsiTheme="minorHAnsi" w:cstheme="minorHAnsi"/>
                  <w:bCs/>
                  <w:iCs/>
                  <w:sz w:val="24"/>
                  <w:lang w:val="fr-FR"/>
                </w:rPr>
                <w:t>​</w:t>
              </w:r>
              <w:r w:rsidRPr="00950401">
                <w:rPr>
                  <w:rFonts w:asciiTheme="minorHAnsi" w:hAnsiTheme="minorHAnsi" w:cstheme="minorHAnsi"/>
                  <w:b/>
                  <w:iCs/>
                  <w:sz w:val="24"/>
                  <w:lang w:val="fr-FR"/>
                </w:rPr>
                <w:t>1.3.1.3 Current </w:t>
              </w:r>
              <w:proofErr w:type="spellStart"/>
              <w:r w:rsidRPr="00950401">
                <w:rPr>
                  <w:rFonts w:asciiTheme="minorHAnsi" w:hAnsiTheme="minorHAnsi" w:cstheme="minorHAnsi"/>
                  <w:b/>
                  <w:iCs/>
                  <w:sz w:val="24"/>
                  <w:lang w:val="fr-FR"/>
                </w:rPr>
                <w:t>Environments</w:t>
              </w:r>
              <w:proofErr w:type="spellEnd"/>
              <w:r w:rsidRPr="00950401">
                <w:rPr>
                  <w:rFonts w:asciiTheme="minorHAnsi" w:hAnsiTheme="minorHAnsi" w:cstheme="minorHAnsi"/>
                  <w:b/>
                  <w:iCs/>
                  <w:sz w:val="24"/>
                  <w:lang w:val="fr-FR"/>
                </w:rPr>
                <w:t> (DR Site </w:t>
              </w:r>
              <w:proofErr w:type="spellStart"/>
              <w:r w:rsidRPr="00950401">
                <w:rPr>
                  <w:rFonts w:asciiTheme="minorHAnsi" w:hAnsiTheme="minorHAnsi" w:cstheme="minorHAnsi"/>
                  <w:b/>
                  <w:iCs/>
                  <w:sz w:val="24"/>
                  <w:lang w:val="fr-FR"/>
                </w:rPr>
                <w:t>Exadata</w:t>
              </w:r>
              <w:proofErr w:type="spellEnd"/>
              <w:r w:rsidRPr="00950401">
                <w:rPr>
                  <w:rFonts w:asciiTheme="minorHAnsi" w:hAnsiTheme="minorHAnsi" w:cstheme="minorHAnsi"/>
                  <w:b/>
                  <w:iCs/>
                  <w:sz w:val="24"/>
                  <w:lang w:val="fr-FR"/>
                </w:rPr>
                <w:t> X9M Cloud Services) </w:t>
              </w:r>
            </w:p>
            <w:p w14:paraId="3AB3DBB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2101286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​There is a mirror of </w:t>
              </w:r>
              <w:proofErr w:type="gramStart"/>
              <w:r w:rsidRPr="00950401">
                <w:rPr>
                  <w:rFonts w:asciiTheme="minorHAnsi" w:hAnsiTheme="minorHAnsi" w:cstheme="minorHAnsi"/>
                  <w:bCs/>
                  <w:iCs/>
                  <w:sz w:val="24"/>
                  <w:lang w:val="en-IE"/>
                </w:rPr>
                <w:t>a number of</w:t>
              </w:r>
              <w:proofErr w:type="gramEnd"/>
              <w:r w:rsidRPr="00950401">
                <w:rPr>
                  <w:rFonts w:asciiTheme="minorHAnsi" w:hAnsiTheme="minorHAnsi" w:cstheme="minorHAnsi"/>
                  <w:bCs/>
                  <w:iCs/>
                  <w:sz w:val="24"/>
                  <w:lang w:val="en-IE"/>
                </w:rPr>
                <w:t> the above environments in DR as detailed in this table: - </w:t>
              </w:r>
            </w:p>
            <w:p w14:paraId="44784D0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40"/>
                <w:gridCol w:w="1620"/>
                <w:gridCol w:w="3540"/>
                <w:gridCol w:w="1830"/>
              </w:tblGrid>
              <w:tr w:rsidR="00950401" w:rsidRPr="00950401" w14:paraId="6EB8E88B" w14:textId="77777777">
                <w:trPr>
                  <w:trHeight w:val="300"/>
                </w:trPr>
                <w:tc>
                  <w:tcPr>
                    <w:tcW w:w="2040" w:type="dxa"/>
                    <w:tcBorders>
                      <w:top w:val="single" w:sz="6" w:space="0" w:color="auto"/>
                      <w:left w:val="single" w:sz="6" w:space="0" w:color="auto"/>
                      <w:bottom w:val="nil"/>
                      <w:right w:val="nil"/>
                    </w:tcBorders>
                    <w:shd w:val="clear" w:color="auto" w:fill="002060"/>
                    <w:hideMark/>
                  </w:tcPr>
                  <w:p w14:paraId="56304D0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​Label </w:t>
                    </w:r>
                  </w:p>
                </w:tc>
                <w:tc>
                  <w:tcPr>
                    <w:tcW w:w="1620" w:type="dxa"/>
                    <w:tcBorders>
                      <w:top w:val="single" w:sz="6" w:space="0" w:color="auto"/>
                      <w:left w:val="nil"/>
                      <w:bottom w:val="nil"/>
                      <w:right w:val="nil"/>
                    </w:tcBorders>
                    <w:shd w:val="clear" w:color="auto" w:fill="002060"/>
                    <w:hideMark/>
                  </w:tcPr>
                  <w:p w14:paraId="1606E71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​Environment </w:t>
                    </w:r>
                  </w:p>
                </w:tc>
                <w:tc>
                  <w:tcPr>
                    <w:tcW w:w="3540" w:type="dxa"/>
                    <w:tcBorders>
                      <w:top w:val="single" w:sz="6" w:space="0" w:color="auto"/>
                      <w:left w:val="nil"/>
                      <w:bottom w:val="nil"/>
                      <w:right w:val="nil"/>
                    </w:tcBorders>
                    <w:shd w:val="clear" w:color="auto" w:fill="002060"/>
                    <w:hideMark/>
                  </w:tcPr>
                  <w:p w14:paraId="21DB70D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​Purpose </w:t>
                    </w:r>
                  </w:p>
                </w:tc>
                <w:tc>
                  <w:tcPr>
                    <w:tcW w:w="1830" w:type="dxa"/>
                    <w:tcBorders>
                      <w:top w:val="single" w:sz="6" w:space="0" w:color="auto"/>
                      <w:left w:val="nil"/>
                      <w:bottom w:val="nil"/>
                      <w:right w:val="single" w:sz="6" w:space="0" w:color="auto"/>
                    </w:tcBorders>
                    <w:shd w:val="clear" w:color="auto" w:fill="002060"/>
                    <w:hideMark/>
                  </w:tcPr>
                  <w:p w14:paraId="7A85812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​Storage Size Used/Allocated </w:t>
                    </w:r>
                  </w:p>
                </w:tc>
              </w:tr>
              <w:tr w:rsidR="00950401" w:rsidRPr="00950401" w14:paraId="755EF532" w14:textId="77777777">
                <w:trPr>
                  <w:trHeight w:val="300"/>
                </w:trPr>
                <w:tc>
                  <w:tcPr>
                    <w:tcW w:w="2040" w:type="dxa"/>
                    <w:tcBorders>
                      <w:top w:val="single" w:sz="6" w:space="0" w:color="auto"/>
                      <w:left w:val="single" w:sz="6" w:space="0" w:color="auto"/>
                      <w:bottom w:val="single" w:sz="6" w:space="0" w:color="auto"/>
                      <w:right w:val="nil"/>
                    </w:tcBorders>
                    <w:shd w:val="clear" w:color="auto" w:fill="FFFFFF"/>
                    <w:hideMark/>
                  </w:tcPr>
                  <w:p w14:paraId="46BE170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​DR </w:t>
                    </w:r>
                  </w:p>
                </w:tc>
                <w:tc>
                  <w:tcPr>
                    <w:tcW w:w="1620" w:type="dxa"/>
                    <w:tcBorders>
                      <w:top w:val="single" w:sz="6" w:space="0" w:color="auto"/>
                      <w:left w:val="nil"/>
                      <w:bottom w:val="single" w:sz="6" w:space="0" w:color="auto"/>
                      <w:right w:val="nil"/>
                    </w:tcBorders>
                    <w:shd w:val="clear" w:color="auto" w:fill="FFFFFF"/>
                    <w:hideMark/>
                  </w:tcPr>
                  <w:p w14:paraId="05855A9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​Disaster Recovery </w:t>
                    </w:r>
                  </w:p>
                </w:tc>
                <w:tc>
                  <w:tcPr>
                    <w:tcW w:w="3540" w:type="dxa"/>
                    <w:tcBorders>
                      <w:top w:val="single" w:sz="6" w:space="0" w:color="auto"/>
                      <w:left w:val="nil"/>
                      <w:bottom w:val="single" w:sz="6" w:space="0" w:color="auto"/>
                      <w:right w:val="nil"/>
                    </w:tcBorders>
                    <w:shd w:val="clear" w:color="auto" w:fill="FFFFFF"/>
                    <w:hideMark/>
                  </w:tcPr>
                  <w:p w14:paraId="67F1AC9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​DR of Production – Data Guard.  </w:t>
                    </w:r>
                  </w:p>
                </w:tc>
                <w:tc>
                  <w:tcPr>
                    <w:tcW w:w="1830" w:type="dxa"/>
                    <w:tcBorders>
                      <w:top w:val="single" w:sz="6" w:space="0" w:color="auto"/>
                      <w:left w:val="nil"/>
                      <w:bottom w:val="single" w:sz="6" w:space="0" w:color="auto"/>
                      <w:right w:val="single" w:sz="6" w:space="0" w:color="auto"/>
                    </w:tcBorders>
                    <w:shd w:val="clear" w:color="auto" w:fill="FFFFFF"/>
                    <w:hideMark/>
                  </w:tcPr>
                  <w:p w14:paraId="3D773D9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​17.7 </w:t>
                    </w:r>
                  </w:p>
                  <w:p w14:paraId="228221F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​TB/20.5TB </w:t>
                    </w:r>
                  </w:p>
                </w:tc>
              </w:tr>
              <w:tr w:rsidR="00950401" w:rsidRPr="00950401" w14:paraId="5C58F9AB" w14:textId="77777777">
                <w:trPr>
                  <w:trHeight w:val="300"/>
                </w:trPr>
                <w:tc>
                  <w:tcPr>
                    <w:tcW w:w="2040" w:type="dxa"/>
                    <w:tcBorders>
                      <w:top w:val="single" w:sz="6" w:space="0" w:color="auto"/>
                      <w:left w:val="single" w:sz="6" w:space="0" w:color="auto"/>
                      <w:bottom w:val="single" w:sz="6" w:space="0" w:color="auto"/>
                      <w:right w:val="nil"/>
                    </w:tcBorders>
                    <w:shd w:val="clear" w:color="auto" w:fill="FFFFFF"/>
                    <w:hideMark/>
                  </w:tcPr>
                  <w:p w14:paraId="56F17CE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​GENOMICS </w:t>
                    </w:r>
                  </w:p>
                </w:tc>
                <w:tc>
                  <w:tcPr>
                    <w:tcW w:w="1620" w:type="dxa"/>
                    <w:tcBorders>
                      <w:top w:val="single" w:sz="6" w:space="0" w:color="auto"/>
                      <w:left w:val="nil"/>
                      <w:bottom w:val="single" w:sz="6" w:space="0" w:color="auto"/>
                      <w:right w:val="nil"/>
                    </w:tcBorders>
                    <w:shd w:val="clear" w:color="auto" w:fill="FFFFFF"/>
                    <w:hideMark/>
                  </w:tcPr>
                  <w:p w14:paraId="09512F3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​Disaster Recovery (DR) </w:t>
                    </w:r>
                  </w:p>
                </w:tc>
                <w:tc>
                  <w:tcPr>
                    <w:tcW w:w="3540" w:type="dxa"/>
                    <w:tcBorders>
                      <w:top w:val="single" w:sz="6" w:space="0" w:color="auto"/>
                      <w:left w:val="nil"/>
                      <w:bottom w:val="single" w:sz="6" w:space="0" w:color="auto"/>
                      <w:right w:val="nil"/>
                    </w:tcBorders>
                    <w:shd w:val="clear" w:color="auto" w:fill="FFFFFF"/>
                    <w:hideMark/>
                  </w:tcPr>
                  <w:p w14:paraId="0A8E0D08" w14:textId="77777777" w:rsidR="00950401" w:rsidRPr="00950401" w:rsidRDefault="00950401" w:rsidP="00950401">
                    <w:pPr>
                      <w:spacing w:after="0" w:line="240" w:lineRule="auto"/>
                      <w:rPr>
                        <w:rFonts w:asciiTheme="minorHAnsi" w:hAnsiTheme="minorHAnsi" w:cstheme="minorHAnsi"/>
                        <w:bCs/>
                        <w:iCs/>
                        <w:sz w:val="24"/>
                        <w:lang w:val="it-IT"/>
                      </w:rPr>
                    </w:pPr>
                    <w:r w:rsidRPr="00950401">
                      <w:rPr>
                        <w:rFonts w:asciiTheme="minorHAnsi" w:hAnsiTheme="minorHAnsi" w:cstheme="minorHAnsi"/>
                        <w:bCs/>
                        <w:iCs/>
                        <w:sz w:val="24"/>
                        <w:lang w:val="it-IT"/>
                      </w:rPr>
                      <w:t>​DR Oracle Database for Genomics data – Data Guard. </w:t>
                    </w:r>
                  </w:p>
                </w:tc>
                <w:tc>
                  <w:tcPr>
                    <w:tcW w:w="1830" w:type="dxa"/>
                    <w:tcBorders>
                      <w:top w:val="single" w:sz="6" w:space="0" w:color="auto"/>
                      <w:left w:val="nil"/>
                      <w:bottom w:val="single" w:sz="6" w:space="0" w:color="auto"/>
                      <w:right w:val="single" w:sz="6" w:space="0" w:color="auto"/>
                    </w:tcBorders>
                    <w:shd w:val="clear" w:color="auto" w:fill="FFFFFF"/>
                    <w:hideMark/>
                  </w:tcPr>
                  <w:p w14:paraId="0696A58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​31.9TB/34.2TB </w:t>
                    </w:r>
                  </w:p>
                </w:tc>
              </w:tr>
            </w:tbl>
            <w:p w14:paraId="5C6EF5D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27DA9925"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1.3.1.4 Shortcoming of ‘As-Is’ </w:t>
              </w:r>
            </w:p>
            <w:p w14:paraId="0831D7F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environments currently in place at ICBF have grown incrementally over the past number of years. Although continuing to support the business well, ICBF is conscious the environment has several shortcomings.   </w:t>
              </w:r>
            </w:p>
            <w:p w14:paraId="7B36E90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0497C57C" w14:textId="77777777" w:rsidR="00950401" w:rsidRPr="00950401" w:rsidRDefault="00950401" w:rsidP="003F6E9A">
              <w:pPr>
                <w:numPr>
                  <w:ilvl w:val="0"/>
                  <w:numId w:val="3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current hardware (‘As-Is’) is approaching End of Life.  </w:t>
              </w:r>
            </w:p>
            <w:p w14:paraId="4D7FE237" w14:textId="77777777" w:rsidR="00950401" w:rsidRPr="00950401" w:rsidRDefault="00950401" w:rsidP="003F6E9A">
              <w:pPr>
                <w:numPr>
                  <w:ilvl w:val="0"/>
                  <w:numId w:val="3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storage requirements of the combined current hardware and database (‘As-Is’) will not meet the growing needs of ICBF and its stakeholders.  </w:t>
              </w:r>
            </w:p>
            <w:p w14:paraId="3E162C5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73B0406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1.3.1.5 Requirements for ‘To-Be’</w:t>
              </w:r>
              <w:r w:rsidRPr="00950401">
                <w:rPr>
                  <w:rFonts w:asciiTheme="minorHAnsi" w:hAnsiTheme="minorHAnsi" w:cstheme="minorHAnsi"/>
                  <w:bCs/>
                  <w:iCs/>
                  <w:sz w:val="24"/>
                  <w:lang w:val="en-IE"/>
                </w:rPr>
                <w:t> </w:t>
              </w:r>
            </w:p>
            <w:p w14:paraId="4BA382B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implementation services requested in this tender are intended to deal with the above short-comings: -  </w:t>
              </w:r>
            </w:p>
            <w:p w14:paraId="5ADB65E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2DE10F35" w14:textId="77777777" w:rsidR="00950401" w:rsidRPr="00950401" w:rsidRDefault="00950401" w:rsidP="003F6E9A">
              <w:pPr>
                <w:numPr>
                  <w:ilvl w:val="0"/>
                  <w:numId w:val="3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​Design, plan and implement a migration from current X8M Exadata Cloud @ Customer to latest generation X11M Exadata Cloud @ Customer paired with a DR migration from X9M Exadata Cloud Services to X11M Exadata Cloud Services. </w:t>
              </w:r>
            </w:p>
            <w:p w14:paraId="2E113840" w14:textId="77777777" w:rsidR="00950401" w:rsidRPr="00950401" w:rsidRDefault="00950401" w:rsidP="003F6E9A">
              <w:pPr>
                <w:numPr>
                  <w:ilvl w:val="0"/>
                  <w:numId w:val="3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​Design, plan and implement a migration from current ZFS-7 to latest generation ZFS-11. </w:t>
              </w:r>
            </w:p>
            <w:p w14:paraId="65A7BA7A" w14:textId="77777777" w:rsidR="00950401" w:rsidRPr="00950401" w:rsidRDefault="00950401" w:rsidP="003F6E9A">
              <w:pPr>
                <w:numPr>
                  <w:ilvl w:val="0"/>
                  <w:numId w:val="3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​Implement Oracle Zero Data Loss Recovery Appliance RA23 for database backups on Exadata Cloud @ Customer, and Oracle Zero Data Loss Recovery Service for backups on Exadata Cloud Service.</w:t>
              </w:r>
              <w:r w:rsidRPr="00950401">
                <w:rPr>
                  <w:rFonts w:asciiTheme="minorHAnsi" w:hAnsiTheme="minorHAnsi" w:cstheme="minorHAnsi"/>
                  <w:bCs/>
                  <w:iCs/>
                  <w:sz w:val="24"/>
                  <w:lang w:val="en-IE"/>
                </w:rPr>
                <w:t> </w:t>
              </w:r>
            </w:p>
            <w:p w14:paraId="6EA9C23E" w14:textId="77777777" w:rsidR="00950401" w:rsidRPr="00950401" w:rsidRDefault="00950401" w:rsidP="003F6E9A">
              <w:pPr>
                <w:numPr>
                  <w:ilvl w:val="0"/>
                  <w:numId w:val="3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​Implement a solution across the Oracle database tier optimised for application performance and administration. </w:t>
              </w:r>
            </w:p>
            <w:p w14:paraId="018DC242" w14:textId="77777777" w:rsidR="00950401" w:rsidRPr="00950401" w:rsidRDefault="00950401" w:rsidP="003F6E9A">
              <w:pPr>
                <w:numPr>
                  <w:ilvl w:val="0"/>
                  <w:numId w:val="3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​Upgrade of all databases from 19c to 26ai. </w:t>
              </w:r>
            </w:p>
            <w:p w14:paraId="366209A9" w14:textId="77777777" w:rsidR="00950401" w:rsidRPr="00950401" w:rsidRDefault="00950401" w:rsidP="003F6E9A">
              <w:pPr>
                <w:numPr>
                  <w:ilvl w:val="0"/>
                  <w:numId w:val="4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​Configured to be easily scalable.  </w:t>
              </w:r>
            </w:p>
            <w:p w14:paraId="6A196E43" w14:textId="77777777" w:rsidR="00950401" w:rsidRPr="00950401" w:rsidRDefault="00950401" w:rsidP="003F6E9A">
              <w:pPr>
                <w:numPr>
                  <w:ilvl w:val="0"/>
                  <w:numId w:val="4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​Designed to implement the Oracle Maximum Availability Architecture (MAA) – including Oracle Active Data Guard. </w:t>
              </w:r>
            </w:p>
            <w:p w14:paraId="6CA7EBC9" w14:textId="77777777" w:rsidR="00950401" w:rsidRPr="00950401" w:rsidRDefault="00950401" w:rsidP="003F6E9A">
              <w:pPr>
                <w:numPr>
                  <w:ilvl w:val="0"/>
                  <w:numId w:val="4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​Fully supported and optimally licensed to meet ICBF’s Oracle license grant.  </w:t>
              </w:r>
            </w:p>
            <w:p w14:paraId="010D69FF" w14:textId="77777777" w:rsidR="00950401" w:rsidRPr="00950401" w:rsidRDefault="00950401" w:rsidP="003F6E9A">
              <w:pPr>
                <w:numPr>
                  <w:ilvl w:val="0"/>
                  <w:numId w:val="4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​Using best practice methods and tools for support and maintenance.  </w:t>
              </w:r>
            </w:p>
            <w:p w14:paraId="7AA8055E" w14:textId="77777777" w:rsidR="00950401" w:rsidRPr="00950401" w:rsidRDefault="00950401" w:rsidP="003F6E9A">
              <w:pPr>
                <w:numPr>
                  <w:ilvl w:val="0"/>
                  <w:numId w:val="4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​Oracle database support service using industry standards such as ITIL, ISO20000, ISO27001. </w:t>
              </w:r>
            </w:p>
            <w:p w14:paraId="1AE2EE06" w14:textId="77777777" w:rsidR="00950401" w:rsidRPr="00950401" w:rsidRDefault="00950401" w:rsidP="003F6E9A">
              <w:pPr>
                <w:numPr>
                  <w:ilvl w:val="0"/>
                  <w:numId w:val="4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​Ability to provide support remotely and on-site at ICBF’s office in Ballincollig. </w:t>
              </w:r>
            </w:p>
            <w:p w14:paraId="2D2520E4" w14:textId="31457E2C"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Cs/>
                  <w:iCs/>
                  <w:sz w:val="24"/>
                  <w:lang w:val="en-IE"/>
                </w:rPr>
                <w:lastRenderedPageBreak/>
                <w:t>​ </w:t>
              </w:r>
              <w:r w:rsidRPr="00950401">
                <w:rPr>
                  <w:rFonts w:asciiTheme="minorHAnsi" w:hAnsiTheme="minorHAnsi" w:cstheme="minorHAnsi"/>
                  <w:bCs/>
                  <w:iCs/>
                  <w:sz w:val="24"/>
                </w:rPr>
                <w:t>​</w:t>
              </w:r>
              <w:r w:rsidRPr="00950401">
                <w:rPr>
                  <w:rFonts w:asciiTheme="minorHAnsi" w:hAnsiTheme="minorHAnsi" w:cstheme="minorHAnsi"/>
                  <w:b/>
                  <w:iCs/>
                  <w:sz w:val="24"/>
                </w:rPr>
                <w:t>1.4 General Information</w:t>
              </w:r>
              <w:r w:rsidRPr="00950401">
                <w:rPr>
                  <w:rFonts w:asciiTheme="minorHAnsi" w:hAnsiTheme="minorHAnsi" w:cstheme="minorHAnsi"/>
                  <w:b/>
                  <w:iCs/>
                  <w:sz w:val="24"/>
                  <w:lang w:val="en-IE"/>
                </w:rPr>
                <w:t> </w:t>
              </w:r>
            </w:p>
            <w:p w14:paraId="522B5BBF" w14:textId="77777777" w:rsid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p>
            <w:p w14:paraId="046BA592" w14:textId="52062E4F"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Existing Landscape Overview </w:t>
              </w:r>
            </w:p>
            <w:p w14:paraId="30BB843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​ICBF has a mix of hardware infrastructure in the data centre that are coming to end of life, and which are planned for replacement. This replacement consists of a single </w:t>
              </w:r>
              <w:proofErr w:type="gramStart"/>
              <w:r w:rsidRPr="00950401">
                <w:rPr>
                  <w:rFonts w:asciiTheme="minorHAnsi" w:hAnsiTheme="minorHAnsi" w:cstheme="minorHAnsi"/>
                  <w:bCs/>
                  <w:iCs/>
                  <w:sz w:val="24"/>
                  <w:lang w:val="en-IE"/>
                </w:rPr>
                <w:t>On-Premise</w:t>
              </w:r>
              <w:proofErr w:type="gramEnd"/>
              <w:r w:rsidRPr="00950401">
                <w:rPr>
                  <w:rFonts w:asciiTheme="minorHAnsi" w:hAnsiTheme="minorHAnsi" w:cstheme="minorHAnsi"/>
                  <w:bCs/>
                  <w:iCs/>
                  <w:sz w:val="24"/>
                  <w:lang w:val="en-IE"/>
                </w:rPr>
                <w:t> (Production) location with Disaster Recovery (DR) environments hosted in Oracle Cloud. There are some shared compute infrastructure, storage and networking between the Oracle platform and the remainder of ICBF’s Windows and Linux server estate. It is envisaged that this will change in the future to segregate the workloads.   </w:t>
              </w:r>
            </w:p>
            <w:p w14:paraId="24CD0CD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6971CD5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table below details the service level expectations from the business on the key infrastructure elements.  </w:t>
              </w:r>
            </w:p>
            <w:p w14:paraId="4DE0A3B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900"/>
                <w:gridCol w:w="5640"/>
                <w:gridCol w:w="1290"/>
                <w:gridCol w:w="1185"/>
              </w:tblGrid>
              <w:tr w:rsidR="00950401" w:rsidRPr="00950401" w14:paraId="1559D9E1" w14:textId="77777777">
                <w:trPr>
                  <w:trHeight w:val="300"/>
                </w:trPr>
                <w:tc>
                  <w:tcPr>
                    <w:tcW w:w="900" w:type="dxa"/>
                    <w:tcBorders>
                      <w:top w:val="single" w:sz="6" w:space="0" w:color="auto"/>
                      <w:left w:val="single" w:sz="6" w:space="0" w:color="auto"/>
                      <w:bottom w:val="single" w:sz="6" w:space="0" w:color="auto"/>
                      <w:right w:val="single" w:sz="6" w:space="0" w:color="auto"/>
                    </w:tcBorders>
                    <w:shd w:val="clear" w:color="auto" w:fill="002060"/>
                    <w:hideMark/>
                  </w:tcPr>
                  <w:p w14:paraId="3DF61E3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​Item no. </w:t>
                    </w:r>
                  </w:p>
                </w:tc>
                <w:tc>
                  <w:tcPr>
                    <w:tcW w:w="5640" w:type="dxa"/>
                    <w:tcBorders>
                      <w:top w:val="single" w:sz="6" w:space="0" w:color="auto"/>
                      <w:left w:val="single" w:sz="6" w:space="0" w:color="auto"/>
                      <w:bottom w:val="single" w:sz="6" w:space="0" w:color="auto"/>
                      <w:right w:val="single" w:sz="6" w:space="0" w:color="auto"/>
                    </w:tcBorders>
                    <w:shd w:val="clear" w:color="auto" w:fill="002060"/>
                    <w:hideMark/>
                  </w:tcPr>
                  <w:p w14:paraId="25F10EC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​Key Business Function/Service </w:t>
                    </w:r>
                  </w:p>
                </w:tc>
                <w:tc>
                  <w:tcPr>
                    <w:tcW w:w="1290" w:type="dxa"/>
                    <w:tcBorders>
                      <w:top w:val="single" w:sz="6" w:space="0" w:color="auto"/>
                      <w:left w:val="single" w:sz="6" w:space="0" w:color="auto"/>
                      <w:bottom w:val="single" w:sz="6" w:space="0" w:color="auto"/>
                      <w:right w:val="single" w:sz="6" w:space="0" w:color="auto"/>
                    </w:tcBorders>
                    <w:shd w:val="clear" w:color="auto" w:fill="002060"/>
                    <w:hideMark/>
                  </w:tcPr>
                  <w:p w14:paraId="2BD18F8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​RPO </w:t>
                    </w:r>
                  </w:p>
                </w:tc>
                <w:tc>
                  <w:tcPr>
                    <w:tcW w:w="1185" w:type="dxa"/>
                    <w:tcBorders>
                      <w:top w:val="single" w:sz="6" w:space="0" w:color="auto"/>
                      <w:left w:val="single" w:sz="6" w:space="0" w:color="auto"/>
                      <w:bottom w:val="single" w:sz="6" w:space="0" w:color="auto"/>
                      <w:right w:val="single" w:sz="6" w:space="0" w:color="auto"/>
                    </w:tcBorders>
                    <w:shd w:val="clear" w:color="auto" w:fill="002060"/>
                    <w:hideMark/>
                  </w:tcPr>
                  <w:p w14:paraId="217B618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​RTO </w:t>
                    </w:r>
                  </w:p>
                </w:tc>
              </w:tr>
              <w:tr w:rsidR="00950401" w:rsidRPr="00950401" w14:paraId="0FCF166D" w14:textId="77777777">
                <w:trPr>
                  <w:trHeight w:val="300"/>
                </w:trPr>
                <w:tc>
                  <w:tcPr>
                    <w:tcW w:w="900" w:type="dxa"/>
                    <w:tcBorders>
                      <w:top w:val="single" w:sz="6" w:space="0" w:color="auto"/>
                      <w:left w:val="single" w:sz="6" w:space="0" w:color="auto"/>
                      <w:bottom w:val="single" w:sz="6" w:space="0" w:color="auto"/>
                      <w:right w:val="single" w:sz="6" w:space="0" w:color="auto"/>
                    </w:tcBorders>
                    <w:shd w:val="clear" w:color="auto" w:fill="FFFFFF"/>
                    <w:hideMark/>
                  </w:tcPr>
                  <w:p w14:paraId="3308520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 </w:t>
                    </w:r>
                  </w:p>
                </w:tc>
                <w:tc>
                  <w:tcPr>
                    <w:tcW w:w="5640" w:type="dxa"/>
                    <w:tcBorders>
                      <w:top w:val="single" w:sz="6" w:space="0" w:color="auto"/>
                      <w:left w:val="single" w:sz="6" w:space="0" w:color="auto"/>
                      <w:bottom w:val="single" w:sz="6" w:space="0" w:color="auto"/>
                      <w:right w:val="single" w:sz="6" w:space="0" w:color="auto"/>
                    </w:tcBorders>
                    <w:shd w:val="clear" w:color="auto" w:fill="FFFFFF"/>
                    <w:hideMark/>
                  </w:tcPr>
                  <w:p w14:paraId="614070D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​Database Fail Over Recovery (Back Up, data, security, recovery) </w:t>
                    </w:r>
                  </w:p>
                </w:tc>
                <w:tc>
                  <w:tcPr>
                    <w:tcW w:w="1290" w:type="dxa"/>
                    <w:tcBorders>
                      <w:top w:val="single" w:sz="6" w:space="0" w:color="auto"/>
                      <w:left w:val="single" w:sz="6" w:space="0" w:color="auto"/>
                      <w:bottom w:val="single" w:sz="6" w:space="0" w:color="auto"/>
                      <w:right w:val="single" w:sz="6" w:space="0" w:color="auto"/>
                    </w:tcBorders>
                    <w:shd w:val="clear" w:color="auto" w:fill="FFFFFF"/>
                    <w:hideMark/>
                  </w:tcPr>
                  <w:p w14:paraId="0037050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​5 mins </w:t>
                    </w:r>
                  </w:p>
                </w:tc>
                <w:tc>
                  <w:tcPr>
                    <w:tcW w:w="1185" w:type="dxa"/>
                    <w:tcBorders>
                      <w:top w:val="single" w:sz="6" w:space="0" w:color="auto"/>
                      <w:left w:val="single" w:sz="6" w:space="0" w:color="auto"/>
                      <w:bottom w:val="single" w:sz="6" w:space="0" w:color="auto"/>
                      <w:right w:val="single" w:sz="6" w:space="0" w:color="auto"/>
                    </w:tcBorders>
                    <w:shd w:val="clear" w:color="auto" w:fill="FFFFFF"/>
                    <w:hideMark/>
                  </w:tcPr>
                  <w:p w14:paraId="59C904E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​4 hours </w:t>
                    </w:r>
                  </w:p>
                </w:tc>
              </w:tr>
              <w:tr w:rsidR="00950401" w:rsidRPr="00950401" w14:paraId="78E2B757" w14:textId="77777777">
                <w:trPr>
                  <w:trHeight w:val="300"/>
                </w:trPr>
                <w:tc>
                  <w:tcPr>
                    <w:tcW w:w="900" w:type="dxa"/>
                    <w:tcBorders>
                      <w:top w:val="single" w:sz="6" w:space="0" w:color="auto"/>
                      <w:left w:val="single" w:sz="6" w:space="0" w:color="auto"/>
                      <w:bottom w:val="single" w:sz="6" w:space="0" w:color="auto"/>
                      <w:right w:val="single" w:sz="6" w:space="0" w:color="auto"/>
                    </w:tcBorders>
                    <w:shd w:val="clear" w:color="auto" w:fill="FFFFFF"/>
                    <w:hideMark/>
                  </w:tcPr>
                  <w:p w14:paraId="169C0E0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​II </w:t>
                    </w:r>
                  </w:p>
                </w:tc>
                <w:tc>
                  <w:tcPr>
                    <w:tcW w:w="5640" w:type="dxa"/>
                    <w:tcBorders>
                      <w:top w:val="single" w:sz="6" w:space="0" w:color="auto"/>
                      <w:left w:val="single" w:sz="6" w:space="0" w:color="auto"/>
                      <w:bottom w:val="single" w:sz="6" w:space="0" w:color="auto"/>
                      <w:right w:val="single" w:sz="6" w:space="0" w:color="auto"/>
                    </w:tcBorders>
                    <w:shd w:val="clear" w:color="auto" w:fill="FFFFFF"/>
                    <w:hideMark/>
                  </w:tcPr>
                  <w:p w14:paraId="7BD3898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​IT Infrastructure (Comms, Broad Band, Phone, sftp) </w:t>
                    </w:r>
                  </w:p>
                </w:tc>
                <w:tc>
                  <w:tcPr>
                    <w:tcW w:w="1290" w:type="dxa"/>
                    <w:tcBorders>
                      <w:top w:val="single" w:sz="6" w:space="0" w:color="auto"/>
                      <w:left w:val="single" w:sz="6" w:space="0" w:color="auto"/>
                      <w:bottom w:val="single" w:sz="6" w:space="0" w:color="auto"/>
                      <w:right w:val="single" w:sz="6" w:space="0" w:color="auto"/>
                    </w:tcBorders>
                    <w:shd w:val="clear" w:color="auto" w:fill="FFFFFF"/>
                    <w:hideMark/>
                  </w:tcPr>
                  <w:p w14:paraId="7D50999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​5 mins </w:t>
                    </w:r>
                  </w:p>
                </w:tc>
                <w:tc>
                  <w:tcPr>
                    <w:tcW w:w="1185" w:type="dxa"/>
                    <w:tcBorders>
                      <w:top w:val="single" w:sz="6" w:space="0" w:color="auto"/>
                      <w:left w:val="single" w:sz="6" w:space="0" w:color="auto"/>
                      <w:bottom w:val="single" w:sz="6" w:space="0" w:color="auto"/>
                      <w:right w:val="single" w:sz="6" w:space="0" w:color="auto"/>
                    </w:tcBorders>
                    <w:shd w:val="clear" w:color="auto" w:fill="FFFFFF"/>
                    <w:hideMark/>
                  </w:tcPr>
                  <w:p w14:paraId="182259F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​4 hours </w:t>
                    </w:r>
                  </w:p>
                </w:tc>
              </w:tr>
              <w:tr w:rsidR="00950401" w:rsidRPr="00950401" w14:paraId="7F93BCC9" w14:textId="77777777">
                <w:trPr>
                  <w:trHeight w:val="300"/>
                </w:trPr>
                <w:tc>
                  <w:tcPr>
                    <w:tcW w:w="900" w:type="dxa"/>
                    <w:tcBorders>
                      <w:top w:val="single" w:sz="6" w:space="0" w:color="auto"/>
                      <w:left w:val="single" w:sz="6" w:space="0" w:color="auto"/>
                      <w:bottom w:val="single" w:sz="6" w:space="0" w:color="auto"/>
                      <w:right w:val="single" w:sz="6" w:space="0" w:color="auto"/>
                    </w:tcBorders>
                    <w:shd w:val="clear" w:color="auto" w:fill="FFFFFF"/>
                    <w:hideMark/>
                  </w:tcPr>
                  <w:p w14:paraId="2CA0778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​III </w:t>
                    </w:r>
                  </w:p>
                </w:tc>
                <w:tc>
                  <w:tcPr>
                    <w:tcW w:w="5640" w:type="dxa"/>
                    <w:tcBorders>
                      <w:top w:val="single" w:sz="6" w:space="0" w:color="auto"/>
                      <w:left w:val="single" w:sz="6" w:space="0" w:color="auto"/>
                      <w:bottom w:val="single" w:sz="6" w:space="0" w:color="auto"/>
                      <w:right w:val="single" w:sz="6" w:space="0" w:color="auto"/>
                    </w:tcBorders>
                    <w:shd w:val="clear" w:color="auto" w:fill="FFFFFF"/>
                    <w:hideMark/>
                  </w:tcPr>
                  <w:p w14:paraId="231701E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​Genetics Infrastructure (Genetic Evaluation, Genotype imputing) </w:t>
                    </w:r>
                  </w:p>
                </w:tc>
                <w:tc>
                  <w:tcPr>
                    <w:tcW w:w="1290" w:type="dxa"/>
                    <w:tcBorders>
                      <w:top w:val="single" w:sz="6" w:space="0" w:color="auto"/>
                      <w:left w:val="single" w:sz="6" w:space="0" w:color="auto"/>
                      <w:bottom w:val="single" w:sz="6" w:space="0" w:color="auto"/>
                      <w:right w:val="single" w:sz="6" w:space="0" w:color="auto"/>
                    </w:tcBorders>
                    <w:shd w:val="clear" w:color="auto" w:fill="FFFFFF"/>
                    <w:hideMark/>
                  </w:tcPr>
                  <w:p w14:paraId="44B12F7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​0.5 day </w:t>
                    </w:r>
                  </w:p>
                </w:tc>
                <w:tc>
                  <w:tcPr>
                    <w:tcW w:w="1185" w:type="dxa"/>
                    <w:tcBorders>
                      <w:top w:val="single" w:sz="6" w:space="0" w:color="auto"/>
                      <w:left w:val="single" w:sz="6" w:space="0" w:color="auto"/>
                      <w:bottom w:val="single" w:sz="6" w:space="0" w:color="auto"/>
                      <w:right w:val="single" w:sz="6" w:space="0" w:color="auto"/>
                    </w:tcBorders>
                    <w:shd w:val="clear" w:color="auto" w:fill="FFFFFF"/>
                    <w:hideMark/>
                  </w:tcPr>
                  <w:p w14:paraId="5C77EB8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​4 days </w:t>
                    </w:r>
                  </w:p>
                </w:tc>
              </w:tr>
              <w:tr w:rsidR="00950401" w:rsidRPr="00950401" w14:paraId="178CD167" w14:textId="77777777">
                <w:trPr>
                  <w:trHeight w:val="300"/>
                </w:trPr>
                <w:tc>
                  <w:tcPr>
                    <w:tcW w:w="900" w:type="dxa"/>
                    <w:tcBorders>
                      <w:top w:val="single" w:sz="6" w:space="0" w:color="auto"/>
                      <w:left w:val="single" w:sz="6" w:space="0" w:color="auto"/>
                      <w:bottom w:val="single" w:sz="6" w:space="0" w:color="auto"/>
                      <w:right w:val="single" w:sz="6" w:space="0" w:color="auto"/>
                    </w:tcBorders>
                    <w:shd w:val="clear" w:color="auto" w:fill="FFFFFF"/>
                    <w:hideMark/>
                  </w:tcPr>
                  <w:p w14:paraId="61BE58F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​IV </w:t>
                    </w:r>
                  </w:p>
                </w:tc>
                <w:tc>
                  <w:tcPr>
                    <w:tcW w:w="5640" w:type="dxa"/>
                    <w:tcBorders>
                      <w:top w:val="single" w:sz="6" w:space="0" w:color="auto"/>
                      <w:left w:val="single" w:sz="6" w:space="0" w:color="auto"/>
                      <w:bottom w:val="single" w:sz="6" w:space="0" w:color="auto"/>
                      <w:right w:val="single" w:sz="6" w:space="0" w:color="auto"/>
                    </w:tcBorders>
                    <w:shd w:val="clear" w:color="auto" w:fill="FFFFFF"/>
                    <w:hideMark/>
                  </w:tcPr>
                  <w:p w14:paraId="5E66DB0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​Genetic R&amp;D Application components </w:t>
                    </w:r>
                  </w:p>
                </w:tc>
                <w:tc>
                  <w:tcPr>
                    <w:tcW w:w="1290" w:type="dxa"/>
                    <w:tcBorders>
                      <w:top w:val="single" w:sz="6" w:space="0" w:color="auto"/>
                      <w:left w:val="single" w:sz="6" w:space="0" w:color="auto"/>
                      <w:bottom w:val="single" w:sz="6" w:space="0" w:color="auto"/>
                      <w:right w:val="single" w:sz="6" w:space="0" w:color="auto"/>
                    </w:tcBorders>
                    <w:shd w:val="clear" w:color="auto" w:fill="FFFFFF"/>
                    <w:hideMark/>
                  </w:tcPr>
                  <w:p w14:paraId="2AECC42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 week </w:t>
                    </w:r>
                  </w:p>
                </w:tc>
                <w:tc>
                  <w:tcPr>
                    <w:tcW w:w="1185" w:type="dxa"/>
                    <w:tcBorders>
                      <w:top w:val="single" w:sz="6" w:space="0" w:color="auto"/>
                      <w:left w:val="single" w:sz="6" w:space="0" w:color="auto"/>
                      <w:bottom w:val="single" w:sz="6" w:space="0" w:color="auto"/>
                      <w:right w:val="single" w:sz="6" w:space="0" w:color="auto"/>
                    </w:tcBorders>
                    <w:shd w:val="clear" w:color="auto" w:fill="FFFFFF"/>
                    <w:hideMark/>
                  </w:tcPr>
                  <w:p w14:paraId="582ED42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 month </w:t>
                    </w:r>
                  </w:p>
                </w:tc>
              </w:tr>
            </w:tbl>
            <w:p w14:paraId="104A26F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07C5EE0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Storage infrastructure summary</w:t>
              </w:r>
              <w:r w:rsidRPr="00950401">
                <w:rPr>
                  <w:rFonts w:asciiTheme="minorHAnsi" w:hAnsiTheme="minorHAnsi" w:cstheme="minorHAnsi"/>
                  <w:bCs/>
                  <w:iCs/>
                  <w:sz w:val="24"/>
                  <w:lang w:val="en-IE"/>
                </w:rPr>
                <w:t> </w:t>
              </w:r>
            </w:p>
            <w:p w14:paraId="4F497F00" w14:textId="77777777" w:rsidR="00950401" w:rsidRPr="00950401" w:rsidRDefault="00950401" w:rsidP="003F6E9A">
              <w:pPr>
                <w:numPr>
                  <w:ilvl w:val="0"/>
                  <w:numId w:val="4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current approach to storage is an Oracle ZFS based technology. </w:t>
              </w:r>
            </w:p>
            <w:p w14:paraId="5199F186" w14:textId="77777777" w:rsidR="00950401" w:rsidRPr="00950401" w:rsidRDefault="00950401" w:rsidP="003F6E9A">
              <w:pPr>
                <w:numPr>
                  <w:ilvl w:val="0"/>
                  <w:numId w:val="4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​There is an Oracle ZFS ZS7-2 storage appliance, with DE3 storage shelves serving as Data Storage for VMware workloads as well as NFS for RMAN backups from the Exadata Cloud @ Customer. </w:t>
              </w:r>
            </w:p>
            <w:p w14:paraId="19D3894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6347573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Network infrastructure summary</w:t>
              </w:r>
              <w:r w:rsidRPr="00950401">
                <w:rPr>
                  <w:rFonts w:asciiTheme="minorHAnsi" w:hAnsiTheme="minorHAnsi" w:cstheme="minorHAnsi"/>
                  <w:bCs/>
                  <w:iCs/>
                  <w:sz w:val="24"/>
                  <w:lang w:val="en-IE"/>
                </w:rPr>
                <w:t> </w:t>
              </w:r>
            </w:p>
            <w:p w14:paraId="42E8D52F" w14:textId="77777777" w:rsidR="00950401" w:rsidRPr="00950401" w:rsidRDefault="00950401" w:rsidP="003F6E9A">
              <w:pPr>
                <w:numPr>
                  <w:ilvl w:val="0"/>
                  <w:numId w:val="4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ICBF network is based in Ballincollig, Co. Cork.  There is a full backup/disaster recovery facility hosted in the Cloud by Eir Business/Digital Planet.  There are 138 users on the </w:t>
              </w:r>
              <w:proofErr w:type="spellStart"/>
              <w:r w:rsidRPr="00950401">
                <w:rPr>
                  <w:rFonts w:asciiTheme="minorHAnsi" w:hAnsiTheme="minorHAnsi" w:cstheme="minorHAnsi"/>
                  <w:bCs/>
                  <w:iCs/>
                  <w:sz w:val="24"/>
                  <w:lang w:val="en-IE"/>
                </w:rPr>
                <w:t>LAN.Internet</w:t>
              </w:r>
              <w:proofErr w:type="spellEnd"/>
              <w:r w:rsidRPr="00950401">
                <w:rPr>
                  <w:rFonts w:asciiTheme="minorHAnsi" w:hAnsiTheme="minorHAnsi" w:cstheme="minorHAnsi"/>
                  <w:bCs/>
                  <w:iCs/>
                  <w:sz w:val="24"/>
                  <w:lang w:val="en-IE"/>
                </w:rPr>
                <w:t> access is provided via a 3Gb fibre connection to Eir.  There is also a 600Mb microwave connection to Virgin.  These two connections provide ICBF with a level of redundancy in respect to internet access. A 2GB </w:t>
              </w:r>
              <w:proofErr w:type="spellStart"/>
              <w:r w:rsidRPr="00950401">
                <w:rPr>
                  <w:rFonts w:asciiTheme="minorHAnsi" w:hAnsiTheme="minorHAnsi" w:cstheme="minorHAnsi"/>
                  <w:bCs/>
                  <w:iCs/>
                  <w:sz w:val="24"/>
                  <w:lang w:val="en-IE"/>
                </w:rPr>
                <w:t>Fastconnect</w:t>
              </w:r>
              <w:proofErr w:type="spellEnd"/>
              <w:r w:rsidRPr="00950401">
                <w:rPr>
                  <w:rFonts w:asciiTheme="minorHAnsi" w:hAnsiTheme="minorHAnsi" w:cstheme="minorHAnsi"/>
                  <w:bCs/>
                  <w:iCs/>
                  <w:sz w:val="24"/>
                  <w:lang w:val="en-IE"/>
                </w:rPr>
                <w:t> line to Oracle Cloud is also present. </w:t>
              </w:r>
            </w:p>
            <w:p w14:paraId="0FF660F9" w14:textId="77777777" w:rsid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p>
            <w:p w14:paraId="79473281" w14:textId="646BA06D"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
                  <w:iCs/>
                  <w:sz w:val="24"/>
                  <w:lang w:val="en-IE"/>
                </w:rPr>
                <w:t>VMware infrastructure summary</w:t>
              </w:r>
              <w:r w:rsidRPr="00950401">
                <w:rPr>
                  <w:rFonts w:asciiTheme="minorHAnsi" w:hAnsiTheme="minorHAnsi" w:cstheme="minorHAnsi"/>
                  <w:bCs/>
                  <w:iCs/>
                  <w:sz w:val="24"/>
                  <w:lang w:val="en-IE"/>
                </w:rPr>
                <w:t> </w:t>
              </w:r>
            </w:p>
            <w:p w14:paraId="3B69752D" w14:textId="77777777" w:rsidR="00950401" w:rsidRPr="00950401" w:rsidRDefault="00950401" w:rsidP="003F6E9A">
              <w:pPr>
                <w:numPr>
                  <w:ilvl w:val="0"/>
                  <w:numId w:val="4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​Windows Server versions are from 2012 R2 to 2025 inclusive. </w:t>
              </w:r>
            </w:p>
            <w:p w14:paraId="57C111FE" w14:textId="77777777" w:rsidR="00950401" w:rsidRPr="00950401" w:rsidRDefault="00950401" w:rsidP="003F6E9A">
              <w:pPr>
                <w:numPr>
                  <w:ilvl w:val="0"/>
                  <w:numId w:val="5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ICBF Domain is at a Windows 2016 functional </w:t>
              </w:r>
              <w:proofErr w:type="gramStart"/>
              <w:r w:rsidRPr="00950401">
                <w:rPr>
                  <w:rFonts w:asciiTheme="minorHAnsi" w:hAnsiTheme="minorHAnsi" w:cstheme="minorHAnsi"/>
                  <w:bCs/>
                  <w:iCs/>
                  <w:sz w:val="24"/>
                  <w:lang w:val="en-IE"/>
                </w:rPr>
                <w:t>level</w:t>
              </w:r>
              <w:proofErr w:type="gramEnd"/>
              <w:r w:rsidRPr="00950401">
                <w:rPr>
                  <w:rFonts w:asciiTheme="minorHAnsi" w:hAnsiTheme="minorHAnsi" w:cstheme="minorHAnsi"/>
                  <w:bCs/>
                  <w:iCs/>
                  <w:sz w:val="24"/>
                  <w:lang w:val="en-IE"/>
                </w:rPr>
                <w:t> and virtual servers are hosted on Dell servers running VMware ESX8.0. Storage for this is an Oracle ZFS SAN environment. </w:t>
              </w:r>
            </w:p>
            <w:p w14:paraId="24DC2487" w14:textId="77777777" w:rsidR="00950401" w:rsidRPr="00950401" w:rsidRDefault="00950401" w:rsidP="003F6E9A">
              <w:pPr>
                <w:numPr>
                  <w:ilvl w:val="0"/>
                  <w:numId w:val="5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​There are backup domain servers in the Azure and Oracle Cloud. </w:t>
              </w:r>
            </w:p>
            <w:p w14:paraId="2C720E0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2E92261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HPC infrastructure summary</w:t>
              </w:r>
              <w:r w:rsidRPr="00950401">
                <w:rPr>
                  <w:rFonts w:asciiTheme="minorHAnsi" w:hAnsiTheme="minorHAnsi" w:cstheme="minorHAnsi"/>
                  <w:bCs/>
                  <w:iCs/>
                  <w:sz w:val="24"/>
                  <w:lang w:val="en-IE"/>
                </w:rPr>
                <w:t> </w:t>
              </w:r>
            </w:p>
            <w:p w14:paraId="37CB6B76" w14:textId="77777777" w:rsidR="00950401" w:rsidRPr="00950401" w:rsidRDefault="00950401" w:rsidP="003F6E9A">
              <w:pPr>
                <w:numPr>
                  <w:ilvl w:val="0"/>
                  <w:numId w:val="5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​ICBF use a HPC cluster running on RedHat 9 and Dell hardware. Additionally, computation resources and software that are used to produce genetic and genomic evaluations are listed below: </w:t>
              </w:r>
            </w:p>
            <w:p w14:paraId="11E66F6D" w14:textId="77777777" w:rsidR="00950401" w:rsidRPr="00950401" w:rsidRDefault="00950401" w:rsidP="003F6E9A">
              <w:pPr>
                <w:numPr>
                  <w:ilvl w:val="0"/>
                  <w:numId w:val="5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​SLURM </w:t>
              </w:r>
            </w:p>
            <w:p w14:paraId="504D6F1B" w14:textId="77777777" w:rsidR="00950401" w:rsidRPr="00950401" w:rsidRDefault="00950401" w:rsidP="003F6E9A">
              <w:pPr>
                <w:numPr>
                  <w:ilvl w:val="0"/>
                  <w:numId w:val="5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​MIX99 </w:t>
              </w:r>
            </w:p>
            <w:p w14:paraId="45AC35BA" w14:textId="77777777" w:rsidR="00950401" w:rsidRPr="00950401" w:rsidRDefault="00950401" w:rsidP="003F6E9A">
              <w:pPr>
                <w:numPr>
                  <w:ilvl w:val="0"/>
                  <w:numId w:val="5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​FIMPUTE </w:t>
              </w:r>
            </w:p>
            <w:p w14:paraId="7A95EF04" w14:textId="77777777" w:rsidR="00950401" w:rsidRPr="00950401" w:rsidRDefault="00950401" w:rsidP="003F6E9A">
              <w:pPr>
                <w:numPr>
                  <w:ilvl w:val="0"/>
                  <w:numId w:val="5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lastRenderedPageBreak/>
                <w:t>​SAS9.4m </w:t>
              </w:r>
            </w:p>
            <w:p w14:paraId="64FF737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36FDCF1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Exadata infrastructure summary</w:t>
              </w:r>
              <w:r w:rsidRPr="00950401">
                <w:rPr>
                  <w:rFonts w:asciiTheme="minorHAnsi" w:hAnsiTheme="minorHAnsi" w:cstheme="minorHAnsi"/>
                  <w:bCs/>
                  <w:iCs/>
                  <w:sz w:val="24"/>
                  <w:lang w:val="en-IE"/>
                </w:rPr>
                <w:t> </w:t>
              </w:r>
            </w:p>
            <w:p w14:paraId="41FE4892" w14:textId="77777777" w:rsidR="00950401" w:rsidRPr="00950401" w:rsidRDefault="00950401" w:rsidP="003F6E9A">
              <w:pPr>
                <w:numPr>
                  <w:ilvl w:val="0"/>
                  <w:numId w:val="5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​ICBF operates two Oracle Exadata Database Machines: an on</w:t>
              </w:r>
              <w:r w:rsidRPr="00950401">
                <w:rPr>
                  <w:rFonts w:asciiTheme="minorHAnsi" w:hAnsiTheme="minorHAnsi" w:cstheme="minorHAnsi"/>
                  <w:bCs/>
                  <w:iCs/>
                  <w:sz w:val="24"/>
                  <w:lang w:val="en-IE"/>
                </w:rPr>
                <w:noBreakHyphen/>
              </w:r>
              <w:r w:rsidRPr="00950401">
                <w:rPr>
                  <w:rFonts w:asciiTheme="minorHAnsi" w:hAnsiTheme="minorHAnsi" w:cstheme="minorHAnsi"/>
                  <w:bCs/>
                  <w:iCs/>
                  <w:sz w:val="24"/>
                </w:rPr>
                <w:t>premises Quarter Rack X8M Exadata Cloud @ Customer with a production cluster and non-production cluster, and a DR Quarter Rack X9M Exadata Cloud Service hosted in Oracle Cloud in Frankfurt.</w:t>
              </w:r>
              <w:r w:rsidRPr="00950401">
                <w:rPr>
                  <w:rFonts w:asciiTheme="minorHAnsi" w:hAnsiTheme="minorHAnsi" w:cstheme="minorHAnsi"/>
                  <w:bCs/>
                  <w:iCs/>
                  <w:sz w:val="24"/>
                  <w:lang w:val="en-IE"/>
                </w:rPr>
                <w:t> </w:t>
              </w:r>
            </w:p>
            <w:p w14:paraId="5332F11D" w14:textId="77777777" w:rsidR="00950401" w:rsidRPr="00950401" w:rsidRDefault="00950401" w:rsidP="003F6E9A">
              <w:pPr>
                <w:numPr>
                  <w:ilvl w:val="0"/>
                  <w:numId w:val="5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​Data Guard is in use between the two Exadata Machines for Oracle data replication. </w:t>
              </w:r>
            </w:p>
            <w:p w14:paraId="6458CAD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3D6A63C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Management, monitoring, alerting infrastructure summary:</w:t>
              </w:r>
              <w:r w:rsidRPr="00950401">
                <w:rPr>
                  <w:rFonts w:asciiTheme="minorHAnsi" w:hAnsiTheme="minorHAnsi" w:cstheme="minorHAnsi"/>
                  <w:bCs/>
                  <w:iCs/>
                  <w:sz w:val="24"/>
                  <w:lang w:val="en-IE"/>
                </w:rPr>
                <w:t> </w:t>
              </w:r>
            </w:p>
            <w:p w14:paraId="3581F885" w14:textId="77777777" w:rsidR="00950401" w:rsidRPr="00950401" w:rsidRDefault="00950401" w:rsidP="003F6E9A">
              <w:pPr>
                <w:numPr>
                  <w:ilvl w:val="0"/>
                  <w:numId w:val="5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​Oracle Advanced Security Gateway is in place. </w:t>
              </w:r>
            </w:p>
            <w:p w14:paraId="5627E77F" w14:textId="77777777" w:rsidR="00950401" w:rsidRPr="00950401" w:rsidRDefault="00950401" w:rsidP="003F6E9A">
              <w:pPr>
                <w:numPr>
                  <w:ilvl w:val="0"/>
                  <w:numId w:val="6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​Oracle Enterprise Monitoring is used for the Oracle workloads. </w:t>
              </w:r>
            </w:p>
            <w:p w14:paraId="53E8E38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286D9D9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Cloud Summary</w:t>
              </w:r>
              <w:r w:rsidRPr="00950401">
                <w:rPr>
                  <w:rFonts w:asciiTheme="minorHAnsi" w:hAnsiTheme="minorHAnsi" w:cstheme="minorHAnsi"/>
                  <w:bCs/>
                  <w:iCs/>
                  <w:sz w:val="24"/>
                  <w:lang w:val="en-IE"/>
                </w:rPr>
                <w:t>  </w:t>
              </w:r>
            </w:p>
            <w:p w14:paraId="1042904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​ICBF operates a wide range of services within Oracle Cloud Infrastructure (OCI). This includes Exadata </w:t>
              </w:r>
              <w:proofErr w:type="spellStart"/>
              <w:r w:rsidRPr="00950401">
                <w:rPr>
                  <w:rFonts w:asciiTheme="minorHAnsi" w:hAnsiTheme="minorHAnsi" w:cstheme="minorHAnsi"/>
                  <w:bCs/>
                  <w:iCs/>
                  <w:sz w:val="24"/>
                  <w:lang w:val="en-IE"/>
                </w:rPr>
                <w:t>Cloud@Customer</w:t>
              </w:r>
              <w:proofErr w:type="spellEnd"/>
              <w:r w:rsidRPr="00950401">
                <w:rPr>
                  <w:rFonts w:asciiTheme="minorHAnsi" w:hAnsiTheme="minorHAnsi" w:cstheme="minorHAnsi"/>
                  <w:bCs/>
                  <w:iCs/>
                  <w:sz w:val="24"/>
                  <w:lang w:val="en-IE"/>
                </w:rPr>
                <w:t> for core database workloads, Oracle OKE for containerised applications, and ZFS ZS7</w:t>
              </w:r>
              <w:r w:rsidRPr="00950401">
                <w:rPr>
                  <w:rFonts w:asciiTheme="minorHAnsi" w:hAnsiTheme="minorHAnsi" w:cstheme="minorHAnsi"/>
                  <w:bCs/>
                  <w:iCs/>
                  <w:sz w:val="24"/>
                  <w:lang w:val="en-IE"/>
                </w:rPr>
                <w:noBreakHyphen/>
                <w:t>2 for production storage, with disaster recovery delivered through Exadata Cloud Services and Oracle Database Backup Services. </w:t>
              </w:r>
            </w:p>
            <w:p w14:paraId="64A4D98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233976D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main application runs on a Kubernetes cluster hosted in Oracle OKE, with deployments, updates, and configuration managed through a GitHub</w:t>
              </w:r>
              <w:r w:rsidRPr="00950401">
                <w:rPr>
                  <w:rFonts w:asciiTheme="minorHAnsi" w:hAnsiTheme="minorHAnsi" w:cstheme="minorHAnsi"/>
                  <w:bCs/>
                  <w:iCs/>
                  <w:sz w:val="24"/>
                  <w:lang w:val="en-IE"/>
                </w:rPr>
                <w:noBreakHyphen/>
                <w:t>based CI/CD workflow using GitHub Actions. All pipelines, WAF configurations, web services and supporting components are deployed within OKE. ICBF also utilises bare</w:t>
              </w:r>
              <w:r w:rsidRPr="00950401">
                <w:rPr>
                  <w:rFonts w:asciiTheme="minorHAnsi" w:hAnsiTheme="minorHAnsi" w:cstheme="minorHAnsi"/>
                  <w:bCs/>
                  <w:iCs/>
                  <w:sz w:val="24"/>
                  <w:lang w:val="en-IE"/>
                </w:rPr>
                <w:noBreakHyphen/>
                <w:t>metal compute and R</w:t>
              </w:r>
              <w:r w:rsidRPr="00950401">
                <w:rPr>
                  <w:rFonts w:asciiTheme="minorHAnsi" w:hAnsiTheme="minorHAnsi" w:cstheme="minorHAnsi"/>
                  <w:bCs/>
                  <w:iCs/>
                  <w:sz w:val="24"/>
                  <w:lang w:val="en-IE"/>
                </w:rPr>
                <w:noBreakHyphen/>
                <w:t>Servers on OCI for additional standalone workloads. </w:t>
              </w:r>
            </w:p>
            <w:p w14:paraId="6E91FB4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71621B2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​Additional services running in OCI include an SFTP workload hosted on a compute instance with FSS as the underlying storage, as well as an extended on</w:t>
              </w:r>
              <w:r w:rsidRPr="00950401">
                <w:rPr>
                  <w:rFonts w:asciiTheme="minorHAnsi" w:hAnsiTheme="minorHAnsi" w:cstheme="minorHAnsi"/>
                  <w:bCs/>
                  <w:iCs/>
                  <w:sz w:val="24"/>
                  <w:lang w:val="en-IE"/>
                </w:rPr>
                <w:noBreakHyphen/>
                <w:t>premises to OCI domain controller configuration. ICBF is also running a OAC (Oracle Analytics Cloud) instance for business development and analysis. </w:t>
              </w:r>
            </w:p>
            <w:p w14:paraId="5BB875E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4E908E9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service also includes ongoing architecture and operational enhancements guided by Oracle “Well</w:t>
              </w:r>
              <w:r w:rsidRPr="00950401">
                <w:rPr>
                  <w:rFonts w:asciiTheme="minorHAnsi" w:hAnsiTheme="minorHAnsi" w:cstheme="minorHAnsi"/>
                  <w:bCs/>
                  <w:iCs/>
                  <w:sz w:val="24"/>
                  <w:lang w:val="en-IE"/>
                </w:rPr>
                <w:noBreakHyphen/>
                <w:t>Architected” and industry best</w:t>
              </w:r>
              <w:r w:rsidRPr="00950401">
                <w:rPr>
                  <w:rFonts w:asciiTheme="minorHAnsi" w:hAnsiTheme="minorHAnsi" w:cstheme="minorHAnsi"/>
                  <w:bCs/>
                  <w:iCs/>
                  <w:sz w:val="24"/>
                  <w:lang w:val="en-IE"/>
                </w:rPr>
                <w:noBreakHyphen/>
                <w:t>practice recommendations, ensuring alignment with modern cloud standards and secure, scalable design principles. </w:t>
              </w:r>
            </w:p>
            <w:p w14:paraId="77CB6639" w14:textId="77777777" w:rsidR="00950401" w:rsidRDefault="00950401" w:rsidP="00950401">
              <w:pPr>
                <w:spacing w:after="0" w:line="240" w:lineRule="auto"/>
                <w:rPr>
                  <w:rFonts w:asciiTheme="minorHAnsi" w:hAnsiTheme="minorHAnsi" w:cstheme="minorHAnsi"/>
                  <w:bCs/>
                  <w:iCs/>
                  <w:sz w:val="24"/>
                </w:rPr>
              </w:pPr>
              <w:r w:rsidRPr="00950401">
                <w:rPr>
                  <w:rFonts w:asciiTheme="minorHAnsi" w:hAnsiTheme="minorHAnsi" w:cstheme="minorHAnsi"/>
                  <w:bCs/>
                  <w:iCs/>
                  <w:sz w:val="24"/>
                </w:rPr>
                <w:t>​</w:t>
              </w:r>
            </w:p>
            <w:p w14:paraId="1ABBF980" w14:textId="79F2EF18"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1.5 Requirements </w:t>
              </w:r>
              <w:r w:rsidRPr="00950401">
                <w:rPr>
                  <w:rFonts w:asciiTheme="minorHAnsi" w:hAnsiTheme="minorHAnsi" w:cstheme="minorHAnsi"/>
                  <w:b/>
                  <w:iCs/>
                  <w:sz w:val="24"/>
                  <w:lang w:val="en-IE"/>
                </w:rPr>
                <w:t> </w:t>
              </w:r>
            </w:p>
            <w:p w14:paraId="385F5C8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​To complete a robust Oracle Solution Design and Implementation, in line with the ‘To-Be’ above, ICBF has identified the following as the key requirements from Vendors.  </w:t>
              </w:r>
            </w:p>
            <w:p w14:paraId="3D6D3CE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22C7051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For the Implementation Project:</w:t>
              </w:r>
              <w:r w:rsidRPr="00950401">
                <w:rPr>
                  <w:rFonts w:asciiTheme="minorHAnsi" w:hAnsiTheme="minorHAnsi" w:cstheme="minorHAnsi"/>
                  <w:bCs/>
                  <w:iCs/>
                  <w:sz w:val="24"/>
                  <w:lang w:val="en-IE"/>
                </w:rPr>
                <w:t> </w:t>
              </w:r>
            </w:p>
            <w:p w14:paraId="481A6D7D" w14:textId="77777777" w:rsidR="00950401" w:rsidRPr="00950401" w:rsidRDefault="00950401" w:rsidP="003F6E9A">
              <w:pPr>
                <w:numPr>
                  <w:ilvl w:val="0"/>
                  <w:numId w:val="6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​Design of a re-platform of the Oracle Database enterprise environments and migration of same to the latest generations of Oracle Exadata Cloud @ Customer and Oracle Exadata Cloud Services. </w:t>
              </w:r>
            </w:p>
            <w:p w14:paraId="38E7281B" w14:textId="77777777" w:rsidR="00950401" w:rsidRPr="00950401" w:rsidRDefault="00950401" w:rsidP="003F6E9A">
              <w:pPr>
                <w:numPr>
                  <w:ilvl w:val="0"/>
                  <w:numId w:val="6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​Develop a plan and migration strategy to migrate all data and services (19c) from the existing Exadata Cloud @ Customer and Exadata Cloud Services to the latest generations. </w:t>
              </w:r>
            </w:p>
            <w:p w14:paraId="16FA6988" w14:textId="77777777" w:rsidR="00950401" w:rsidRPr="00950401" w:rsidRDefault="00950401" w:rsidP="003F6E9A">
              <w:pPr>
                <w:numPr>
                  <w:ilvl w:val="0"/>
                  <w:numId w:val="6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​Ensure optimum and compliant Oracle license configuration for the designed environment. </w:t>
              </w:r>
            </w:p>
            <w:p w14:paraId="1FAF3217" w14:textId="77777777" w:rsidR="00950401" w:rsidRPr="00950401" w:rsidRDefault="00950401" w:rsidP="003F6E9A">
              <w:pPr>
                <w:numPr>
                  <w:ilvl w:val="0"/>
                  <w:numId w:val="6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​Develop a plan and migration strategy to migrate all data and services from the existing ZFS ZS7-2 to ZFS ZS11-2. </w:t>
              </w:r>
            </w:p>
            <w:p w14:paraId="1F21723A" w14:textId="77777777" w:rsidR="00950401" w:rsidRPr="00950401" w:rsidRDefault="00950401" w:rsidP="003F6E9A">
              <w:pPr>
                <w:numPr>
                  <w:ilvl w:val="0"/>
                  <w:numId w:val="6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lastRenderedPageBreak/>
                <w:t>​Implementation of Oracle Zero Data Loss Recovery Appliance RA23 for database backups on Exadata Cloud @ Customer and Oracle Zero Data Loss Recovery Service for database backups for Exadata Cloud Services. </w:t>
              </w:r>
            </w:p>
            <w:p w14:paraId="6127D4B0" w14:textId="77777777" w:rsidR="00950401" w:rsidRPr="00950401" w:rsidRDefault="00950401" w:rsidP="003F6E9A">
              <w:pPr>
                <w:numPr>
                  <w:ilvl w:val="0"/>
                  <w:numId w:val="6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​After a 6-week period of stabilisation from platform migration, then upgrade all databases from 19c to 26ai as a second phase. </w:t>
              </w:r>
            </w:p>
            <w:p w14:paraId="501757E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2A94FFD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​For the ongoing Cloud Infrastructure and Database Managed Services, ICBF is looking for the successful implementation service provider to provide a 24x7 managed service for the installed infrastructure, databases and services. This should include the ability to contact, log and track calls with the Service Provider’s support desk, support of all Production and Non-Production Databases, support of Exadata Cloud servers and services dealing seamlessly with Oracle Support Services as needed. </w:t>
              </w:r>
            </w:p>
            <w:p w14:paraId="312754F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w:t>
              </w:r>
              <w:r w:rsidRPr="00950401">
                <w:rPr>
                  <w:rFonts w:asciiTheme="minorHAnsi" w:hAnsiTheme="minorHAnsi" w:cstheme="minorHAnsi"/>
                  <w:bCs/>
                  <w:iCs/>
                  <w:sz w:val="24"/>
                  <w:lang w:val="en-IE"/>
                </w:rPr>
                <w:t> </w:t>
              </w:r>
            </w:p>
            <w:p w14:paraId="4CF33F4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​In the areas of Application Development, ICBF is looking for the successful Vendor to be able to provide a 24x7x365 managed service delivering support and on-going development for several installed applications. This should include ability to contact, log, and track calls with Vendor service desk, for the support of the Production applications. </w:t>
              </w:r>
            </w:p>
            <w:p w14:paraId="2ACE6AF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4BE9809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​These requirements are laid out in further detail in the following sections. </w:t>
              </w:r>
            </w:p>
            <w:p w14:paraId="7768F56C" w14:textId="77777777" w:rsidR="00950401" w:rsidRDefault="00950401" w:rsidP="00950401">
              <w:pPr>
                <w:spacing w:after="0" w:line="240" w:lineRule="auto"/>
                <w:rPr>
                  <w:rFonts w:asciiTheme="minorHAnsi" w:hAnsiTheme="minorHAnsi" w:cstheme="minorHAnsi"/>
                  <w:bCs/>
                  <w:iCs/>
                  <w:sz w:val="24"/>
                </w:rPr>
              </w:pPr>
              <w:r w:rsidRPr="00950401">
                <w:rPr>
                  <w:rFonts w:asciiTheme="minorHAnsi" w:hAnsiTheme="minorHAnsi" w:cstheme="minorHAnsi"/>
                  <w:bCs/>
                  <w:iCs/>
                  <w:sz w:val="24"/>
                </w:rPr>
                <w:t>​</w:t>
              </w:r>
            </w:p>
            <w:p w14:paraId="57F6B695" w14:textId="511D984F"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1.6 Implementation Project</w:t>
              </w:r>
              <w:r w:rsidRPr="00950401">
                <w:rPr>
                  <w:rFonts w:asciiTheme="minorHAnsi" w:hAnsiTheme="minorHAnsi" w:cstheme="minorHAnsi"/>
                  <w:b/>
                  <w:iCs/>
                  <w:sz w:val="24"/>
                  <w:lang w:val="en-IE"/>
                </w:rPr>
                <w:t> </w:t>
              </w:r>
            </w:p>
            <w:p w14:paraId="2EC765E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Phase 1 – Infrastructure Design, Build and Configuration</w:t>
              </w:r>
              <w:r w:rsidRPr="00950401">
                <w:rPr>
                  <w:rFonts w:asciiTheme="minorHAnsi" w:hAnsiTheme="minorHAnsi" w:cstheme="minorHAnsi"/>
                  <w:bCs/>
                  <w:iCs/>
                  <w:sz w:val="24"/>
                  <w:lang w:val="en-IE"/>
                </w:rPr>
                <w:t> </w:t>
              </w:r>
            </w:p>
            <w:p w14:paraId="329CCE0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​This phase will deliver the infrastructure requirements for the project.</w:t>
              </w:r>
              <w:r w:rsidRPr="00950401">
                <w:rPr>
                  <w:rFonts w:asciiTheme="minorHAnsi" w:hAnsiTheme="minorHAnsi" w:cstheme="minorHAnsi"/>
                  <w:bCs/>
                  <w:iCs/>
                  <w:sz w:val="24"/>
                  <w:lang w:val="en-IE"/>
                </w:rPr>
                <w:t> </w:t>
              </w:r>
            </w:p>
            <w:p w14:paraId="449868C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​The scope includes: -</w:t>
              </w:r>
              <w:r w:rsidRPr="00950401">
                <w:rPr>
                  <w:rFonts w:asciiTheme="minorHAnsi" w:hAnsiTheme="minorHAnsi" w:cstheme="minorHAnsi"/>
                  <w:bCs/>
                  <w:iCs/>
                  <w:sz w:val="24"/>
                  <w:lang w:val="en-IE"/>
                </w:rPr>
                <w:t> </w:t>
              </w:r>
            </w:p>
            <w:p w14:paraId="25F7DD9A" w14:textId="4DC70BA6" w:rsidR="00950401" w:rsidRPr="00950401" w:rsidRDefault="00950401" w:rsidP="003F6E9A">
              <w:pPr>
                <w:numPr>
                  <w:ilvl w:val="0"/>
                  <w:numId w:val="6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​Oracle Exadata design, installation, and configuration for Oracle X11M Exadata </w:t>
              </w:r>
              <w:proofErr w:type="spellStart"/>
              <w:r w:rsidRPr="00950401">
                <w:rPr>
                  <w:rFonts w:asciiTheme="minorHAnsi" w:hAnsiTheme="minorHAnsi" w:cstheme="minorHAnsi"/>
                  <w:bCs/>
                  <w:iCs/>
                  <w:sz w:val="24"/>
                  <w:lang w:val="en-US"/>
                </w:rPr>
                <w:t>Cloud@Customer</w:t>
              </w:r>
              <w:proofErr w:type="spellEnd"/>
              <w:r w:rsidRPr="00950401">
                <w:rPr>
                  <w:rFonts w:asciiTheme="minorHAnsi" w:hAnsiTheme="minorHAnsi" w:cstheme="minorHAnsi"/>
                  <w:bCs/>
                  <w:iCs/>
                  <w:sz w:val="24"/>
                  <w:lang w:val="en-US"/>
                </w:rPr>
                <w:t xml:space="preserve"> and X11M Oracle Exadata Cloud Services.</w:t>
              </w:r>
              <w:r w:rsidRPr="00950401">
                <w:rPr>
                  <w:rFonts w:asciiTheme="minorHAnsi" w:hAnsiTheme="minorHAnsi" w:cstheme="minorHAnsi"/>
                  <w:bCs/>
                  <w:iCs/>
                  <w:sz w:val="24"/>
                  <w:lang w:val="en-IE"/>
                </w:rPr>
                <w:t> </w:t>
              </w:r>
            </w:p>
            <w:p w14:paraId="30FD31D7" w14:textId="77777777" w:rsidR="00950401" w:rsidRPr="00950401" w:rsidRDefault="00950401" w:rsidP="003F6E9A">
              <w:pPr>
                <w:numPr>
                  <w:ilvl w:val="0"/>
                  <w:numId w:val="6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​All Production and Non-Production workloads.</w:t>
              </w:r>
              <w:r w:rsidRPr="00950401">
                <w:rPr>
                  <w:rFonts w:asciiTheme="minorHAnsi" w:hAnsiTheme="minorHAnsi" w:cstheme="minorHAnsi"/>
                  <w:bCs/>
                  <w:iCs/>
                  <w:sz w:val="24"/>
                  <w:lang w:val="en-IE"/>
                </w:rPr>
                <w:t> </w:t>
              </w:r>
            </w:p>
            <w:p w14:paraId="7C6DD739" w14:textId="77777777" w:rsidR="00950401" w:rsidRPr="00950401" w:rsidRDefault="00950401" w:rsidP="003F6E9A">
              <w:pPr>
                <w:numPr>
                  <w:ilvl w:val="0"/>
                  <w:numId w:val="6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​Oracle Zero Data Loss Recovery Appliance RA23 </w:t>
              </w:r>
              <w:r w:rsidRPr="00950401">
                <w:rPr>
                  <w:rFonts w:asciiTheme="minorHAnsi" w:hAnsiTheme="minorHAnsi" w:cstheme="minorHAnsi"/>
                  <w:bCs/>
                  <w:iCs/>
                  <w:sz w:val="24"/>
                  <w:lang w:val="en-US"/>
                </w:rPr>
                <w:t>design, installation, and configuration</w:t>
              </w:r>
              <w:r w:rsidRPr="00950401">
                <w:rPr>
                  <w:rFonts w:asciiTheme="minorHAnsi" w:hAnsiTheme="minorHAnsi" w:cstheme="minorHAnsi"/>
                  <w:bCs/>
                  <w:iCs/>
                  <w:sz w:val="24"/>
                  <w:lang w:val="en-IE"/>
                </w:rPr>
                <w:t> for database backups on Exadata Cloud @ Customer and Oracle Zero Data Loss Recovery Service for database backups for Exadata Cloud Services. </w:t>
              </w:r>
            </w:p>
            <w:p w14:paraId="1CE6A8E9" w14:textId="77777777" w:rsidR="00950401" w:rsidRPr="00950401" w:rsidRDefault="00950401" w:rsidP="003F6E9A">
              <w:pPr>
                <w:numPr>
                  <w:ilvl w:val="0"/>
                  <w:numId w:val="7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​Oracle ZFS storage design, installation, and configuration for a ZFS ZS 11-2 Storage Appliance.</w:t>
              </w:r>
              <w:r w:rsidRPr="00950401">
                <w:rPr>
                  <w:rFonts w:asciiTheme="minorHAnsi" w:hAnsiTheme="minorHAnsi" w:cstheme="minorHAnsi"/>
                  <w:bCs/>
                  <w:iCs/>
                  <w:sz w:val="24"/>
                  <w:lang w:val="en-IE"/>
                </w:rPr>
                <w:t> </w:t>
              </w:r>
            </w:p>
            <w:p w14:paraId="57EAA838" w14:textId="36E43E0B" w:rsidR="00950401" w:rsidRPr="00950401" w:rsidRDefault="00950401" w:rsidP="003F6E9A">
              <w:pPr>
                <w:numPr>
                  <w:ilvl w:val="0"/>
                  <w:numId w:val="7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​Migration and/or replication of folder structures and data from the existing ZFS ZS7-2 appliance to the new ZFS ZS11-2 appliance</w:t>
              </w:r>
              <w:r w:rsidR="0067351A">
                <w:rPr>
                  <w:rFonts w:asciiTheme="minorHAnsi" w:hAnsiTheme="minorHAnsi" w:cstheme="minorHAnsi"/>
                  <w:bCs/>
                  <w:iCs/>
                  <w:sz w:val="24"/>
                  <w:lang w:val="en-US"/>
                </w:rPr>
                <w:t xml:space="preserve">, </w:t>
              </w:r>
              <w:r w:rsidR="0067351A">
                <w:rPr>
                  <w:rFonts w:asciiTheme="minorHAnsi" w:hAnsiTheme="minorHAnsi" w:cstheme="minorHAnsi"/>
                  <w:bCs/>
                  <w:iCs/>
                  <w:sz w:val="24"/>
                  <w:lang w:val="en-IE"/>
                </w:rPr>
                <w:t>d</w:t>
              </w:r>
              <w:r w:rsidRPr="00950401">
                <w:rPr>
                  <w:rFonts w:asciiTheme="minorHAnsi" w:hAnsiTheme="minorHAnsi" w:cstheme="minorHAnsi"/>
                  <w:bCs/>
                  <w:iCs/>
                  <w:sz w:val="24"/>
                  <w:lang w:val="en-IE"/>
                </w:rPr>
                <w:t>esign and implement the monitoring requirements for the infrastructure. This includes Oracle ASR (call home) feature.  </w:t>
              </w:r>
            </w:p>
            <w:p w14:paraId="60444150" w14:textId="77777777" w:rsidR="00950401" w:rsidRPr="00950401" w:rsidRDefault="00950401" w:rsidP="003F6E9A">
              <w:pPr>
                <w:numPr>
                  <w:ilvl w:val="0"/>
                  <w:numId w:val="7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​Determine Support Requirements.</w:t>
              </w:r>
              <w:r w:rsidRPr="00950401">
                <w:rPr>
                  <w:rFonts w:asciiTheme="minorHAnsi" w:hAnsiTheme="minorHAnsi" w:cstheme="minorHAnsi"/>
                  <w:bCs/>
                  <w:iCs/>
                  <w:sz w:val="24"/>
                  <w:lang w:val="en-IE"/>
                </w:rPr>
                <w:t> </w:t>
              </w:r>
            </w:p>
            <w:p w14:paraId="358A7327" w14:textId="77777777" w:rsidR="00950401" w:rsidRPr="00950401" w:rsidRDefault="00950401" w:rsidP="003F6E9A">
              <w:pPr>
                <w:numPr>
                  <w:ilvl w:val="0"/>
                  <w:numId w:val="7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​Determine Training Requirements.  </w:t>
              </w:r>
            </w:p>
            <w:p w14:paraId="1B7077E3" w14:textId="77777777" w:rsidR="00950401" w:rsidRPr="00950401" w:rsidRDefault="00950401" w:rsidP="003F6E9A">
              <w:pPr>
                <w:numPr>
                  <w:ilvl w:val="0"/>
                  <w:numId w:val="7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​Determine Oracle Cloud Data backup requirements.</w:t>
              </w:r>
              <w:r w:rsidRPr="00950401">
                <w:rPr>
                  <w:rFonts w:asciiTheme="minorHAnsi" w:hAnsiTheme="minorHAnsi" w:cstheme="minorHAnsi"/>
                  <w:bCs/>
                  <w:iCs/>
                  <w:sz w:val="24"/>
                  <w:lang w:val="en-IE"/>
                </w:rPr>
                <w:t> </w:t>
              </w:r>
            </w:p>
            <w:p w14:paraId="44B3F557" w14:textId="77777777" w:rsidR="00950401" w:rsidRPr="00950401" w:rsidRDefault="00950401" w:rsidP="003F6E9A">
              <w:pPr>
                <w:numPr>
                  <w:ilvl w:val="0"/>
                  <w:numId w:val="7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​Operational Acceptance Testing.</w:t>
              </w:r>
              <w:r w:rsidRPr="00950401">
                <w:rPr>
                  <w:rFonts w:asciiTheme="minorHAnsi" w:hAnsiTheme="minorHAnsi" w:cstheme="minorHAnsi"/>
                  <w:bCs/>
                  <w:iCs/>
                  <w:sz w:val="24"/>
                  <w:lang w:val="en-IE"/>
                </w:rPr>
                <w:t> </w:t>
              </w:r>
            </w:p>
            <w:p w14:paraId="46D7D51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w:t>
              </w:r>
              <w:r w:rsidRPr="00950401">
                <w:rPr>
                  <w:rFonts w:asciiTheme="minorHAnsi" w:hAnsiTheme="minorHAnsi" w:cstheme="minorHAnsi"/>
                  <w:bCs/>
                  <w:iCs/>
                  <w:sz w:val="24"/>
                  <w:lang w:val="en-IE"/>
                </w:rPr>
                <w:t> </w:t>
              </w:r>
            </w:p>
            <w:p w14:paraId="6116759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r w:rsidRPr="00950401">
                <w:rPr>
                  <w:rFonts w:asciiTheme="minorHAnsi" w:hAnsiTheme="minorHAnsi" w:cstheme="minorHAnsi"/>
                  <w:b/>
                  <w:iCs/>
                  <w:sz w:val="24"/>
                  <w:lang w:val="en-IE"/>
                </w:rPr>
                <w:t>Phase 1 Deliverables</w:t>
              </w:r>
              <w:r w:rsidRPr="00950401">
                <w:rPr>
                  <w:rFonts w:asciiTheme="minorHAnsi" w:hAnsiTheme="minorHAnsi" w:cstheme="minorHAnsi"/>
                  <w:bCs/>
                  <w:iCs/>
                  <w:sz w:val="24"/>
                  <w:lang w:val="en-IE"/>
                </w:rPr>
                <w:t> </w:t>
              </w:r>
            </w:p>
            <w:p w14:paraId="35AA48CC" w14:textId="77777777" w:rsidR="00950401" w:rsidRPr="00950401" w:rsidRDefault="00950401" w:rsidP="003F6E9A">
              <w:pPr>
                <w:numPr>
                  <w:ilvl w:val="0"/>
                  <w:numId w:val="76"/>
                </w:num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​Planning</w:t>
              </w:r>
              <w:r w:rsidRPr="00950401">
                <w:rPr>
                  <w:rFonts w:asciiTheme="minorHAnsi" w:hAnsiTheme="minorHAnsi" w:cstheme="minorHAnsi"/>
                  <w:b/>
                  <w:iCs/>
                  <w:sz w:val="24"/>
                  <w:lang w:val="en-IE"/>
                </w:rPr>
                <w:t> </w:t>
              </w:r>
            </w:p>
            <w:p w14:paraId="60B78842" w14:textId="77777777" w:rsidR="00950401" w:rsidRPr="00950401" w:rsidRDefault="00950401" w:rsidP="003F6E9A">
              <w:pPr>
                <w:numPr>
                  <w:ilvl w:val="0"/>
                  <w:numId w:val="7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a project plan with detailed tasks and resources for the project.</w:t>
              </w:r>
              <w:r w:rsidRPr="00950401">
                <w:rPr>
                  <w:rFonts w:asciiTheme="minorHAnsi" w:hAnsiTheme="minorHAnsi" w:cstheme="minorHAnsi"/>
                  <w:bCs/>
                  <w:iCs/>
                  <w:sz w:val="24"/>
                  <w:lang w:val="en-IE"/>
                </w:rPr>
                <w:t> </w:t>
              </w:r>
            </w:p>
            <w:p w14:paraId="7BF3371F" w14:textId="77777777" w:rsidR="00950401" w:rsidRPr="00950401" w:rsidRDefault="00950401" w:rsidP="003F6E9A">
              <w:pPr>
                <w:numPr>
                  <w:ilvl w:val="0"/>
                  <w:numId w:val="7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Low Level Designs for the Network Design, Oracle Exadata, Zero Data Loss Recovery Appliance and Oracle ZFS Installation.</w:t>
              </w:r>
              <w:r w:rsidRPr="00950401">
                <w:rPr>
                  <w:rFonts w:asciiTheme="minorHAnsi" w:hAnsiTheme="minorHAnsi" w:cstheme="minorHAnsi"/>
                  <w:bCs/>
                  <w:iCs/>
                  <w:sz w:val="24"/>
                  <w:lang w:val="en-IE"/>
                </w:rPr>
                <w:t> </w:t>
              </w:r>
            </w:p>
            <w:p w14:paraId="3C9696B9" w14:textId="77777777" w:rsidR="00950401" w:rsidRPr="00950401" w:rsidRDefault="00950401" w:rsidP="003F6E9A">
              <w:pPr>
                <w:numPr>
                  <w:ilvl w:val="0"/>
                  <w:numId w:val="7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Acceptance Test Plans for the Network, Oracle Exadata, Zero Data Loss Recovery Appliance and Oracle ZFS Installation.</w:t>
              </w:r>
              <w:r w:rsidRPr="00950401">
                <w:rPr>
                  <w:rFonts w:asciiTheme="minorHAnsi" w:hAnsiTheme="minorHAnsi" w:cstheme="minorHAnsi"/>
                  <w:bCs/>
                  <w:iCs/>
                  <w:sz w:val="24"/>
                  <w:lang w:val="en-IE"/>
                </w:rPr>
                <w:t> </w:t>
              </w:r>
            </w:p>
            <w:p w14:paraId="782117C9" w14:textId="77777777" w:rsidR="00950401" w:rsidRPr="00950401" w:rsidRDefault="00950401" w:rsidP="003F6E9A">
              <w:pPr>
                <w:numPr>
                  <w:ilvl w:val="0"/>
                  <w:numId w:val="8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a Monitoring Strategy Document to include Oracle requirements.</w:t>
              </w:r>
              <w:r w:rsidRPr="00950401">
                <w:rPr>
                  <w:rFonts w:asciiTheme="minorHAnsi" w:hAnsiTheme="minorHAnsi" w:cstheme="minorHAnsi"/>
                  <w:bCs/>
                  <w:iCs/>
                  <w:sz w:val="24"/>
                  <w:lang w:val="en-IE"/>
                </w:rPr>
                <w:t> </w:t>
              </w:r>
            </w:p>
            <w:p w14:paraId="289A7F65" w14:textId="77777777" w:rsidR="00950401" w:rsidRPr="00950401" w:rsidRDefault="00950401" w:rsidP="003F6E9A">
              <w:pPr>
                <w:numPr>
                  <w:ilvl w:val="0"/>
                  <w:numId w:val="8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a Backup and Recovery Plan</w:t>
              </w:r>
              <w:r w:rsidRPr="00950401">
                <w:rPr>
                  <w:rFonts w:asciiTheme="minorHAnsi" w:hAnsiTheme="minorHAnsi" w:cstheme="minorHAnsi"/>
                  <w:bCs/>
                  <w:iCs/>
                  <w:sz w:val="24"/>
                  <w:lang w:val="en-IE"/>
                </w:rPr>
                <w:t> </w:t>
              </w:r>
            </w:p>
            <w:p w14:paraId="4A160575" w14:textId="77777777" w:rsidR="00950401" w:rsidRPr="00950401" w:rsidRDefault="00950401" w:rsidP="003F6E9A">
              <w:pPr>
                <w:numPr>
                  <w:ilvl w:val="0"/>
                  <w:numId w:val="82"/>
                </w:num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lastRenderedPageBreak/>
                <w:t>​Oracle Physical Installs</w:t>
              </w:r>
              <w:r w:rsidRPr="00950401">
                <w:rPr>
                  <w:rFonts w:asciiTheme="minorHAnsi" w:hAnsiTheme="minorHAnsi" w:cstheme="minorHAnsi"/>
                  <w:b/>
                  <w:iCs/>
                  <w:sz w:val="24"/>
                  <w:lang w:val="en-IE"/>
                </w:rPr>
                <w:t> </w:t>
              </w:r>
            </w:p>
            <w:p w14:paraId="49DC2315" w14:textId="77777777" w:rsidR="00950401" w:rsidRPr="00950401" w:rsidRDefault="00950401" w:rsidP="003F6E9A">
              <w:pPr>
                <w:numPr>
                  <w:ilvl w:val="0"/>
                  <w:numId w:val="8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​Manage the installation of the Oracle X11M Exadata Cloud @ Customer.</w:t>
              </w:r>
              <w:r w:rsidRPr="00950401">
                <w:rPr>
                  <w:rFonts w:asciiTheme="minorHAnsi" w:hAnsiTheme="minorHAnsi" w:cstheme="minorHAnsi"/>
                  <w:bCs/>
                  <w:iCs/>
                  <w:sz w:val="24"/>
                  <w:lang w:val="en-IE"/>
                </w:rPr>
                <w:t> </w:t>
              </w:r>
            </w:p>
            <w:p w14:paraId="1D3AC4B5" w14:textId="77777777" w:rsidR="00950401" w:rsidRPr="00950401" w:rsidRDefault="00950401" w:rsidP="003F6E9A">
              <w:pPr>
                <w:numPr>
                  <w:ilvl w:val="0"/>
                  <w:numId w:val="8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​Manage the installation of the Oracle Zero Data Loss Recovery Appliance RA23.</w:t>
              </w:r>
              <w:r w:rsidRPr="00950401">
                <w:rPr>
                  <w:rFonts w:asciiTheme="minorHAnsi" w:hAnsiTheme="minorHAnsi" w:cstheme="minorHAnsi"/>
                  <w:bCs/>
                  <w:iCs/>
                  <w:sz w:val="24"/>
                  <w:lang w:val="en-IE"/>
                </w:rPr>
                <w:t> </w:t>
              </w:r>
            </w:p>
            <w:p w14:paraId="729912B1" w14:textId="77777777" w:rsidR="00950401" w:rsidRPr="00950401" w:rsidRDefault="00950401" w:rsidP="003F6E9A">
              <w:pPr>
                <w:numPr>
                  <w:ilvl w:val="0"/>
                  <w:numId w:val="8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​Manage the installation of the Oracle ZFS ZS11-2 Storage Appliance.</w:t>
              </w:r>
              <w:r w:rsidRPr="00950401">
                <w:rPr>
                  <w:rFonts w:asciiTheme="minorHAnsi" w:hAnsiTheme="minorHAnsi" w:cstheme="minorHAnsi"/>
                  <w:bCs/>
                  <w:iCs/>
                  <w:sz w:val="24"/>
                  <w:lang w:val="en-IE"/>
                </w:rPr>
                <w:t> </w:t>
              </w:r>
            </w:p>
            <w:p w14:paraId="756F0051" w14:textId="77777777" w:rsidR="00950401" w:rsidRPr="00950401" w:rsidRDefault="00950401" w:rsidP="003F6E9A">
              <w:pPr>
                <w:numPr>
                  <w:ilvl w:val="0"/>
                  <w:numId w:val="8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​Provision and configure the Oracle Exadata Cloud Services and associated OCI tenancy including Cloud network infrastructure.</w:t>
              </w:r>
              <w:r w:rsidRPr="00950401">
                <w:rPr>
                  <w:rFonts w:asciiTheme="minorHAnsi" w:hAnsiTheme="minorHAnsi" w:cstheme="minorHAnsi"/>
                  <w:bCs/>
                  <w:iCs/>
                  <w:sz w:val="24"/>
                  <w:lang w:val="en-IE"/>
                </w:rPr>
                <w:t> </w:t>
              </w:r>
            </w:p>
            <w:p w14:paraId="3E6C128B" w14:textId="77777777" w:rsidR="00950401" w:rsidRPr="00950401" w:rsidRDefault="00950401" w:rsidP="003F6E9A">
              <w:pPr>
                <w:numPr>
                  <w:ilvl w:val="0"/>
                  <w:numId w:val="8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​Conduct Exadata Acceptance Test.</w:t>
              </w:r>
              <w:r w:rsidRPr="00950401">
                <w:rPr>
                  <w:rFonts w:asciiTheme="minorHAnsi" w:hAnsiTheme="minorHAnsi" w:cstheme="minorHAnsi"/>
                  <w:bCs/>
                  <w:iCs/>
                  <w:sz w:val="24"/>
                  <w:lang w:val="en-IE"/>
                </w:rPr>
                <w:t> </w:t>
              </w:r>
            </w:p>
            <w:p w14:paraId="531046B8" w14:textId="77777777" w:rsidR="00950401" w:rsidRPr="00950401" w:rsidRDefault="00950401" w:rsidP="003F6E9A">
              <w:pPr>
                <w:numPr>
                  <w:ilvl w:val="0"/>
                  <w:numId w:val="8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​Conduct ZDLRA Acceptance Test.</w:t>
              </w:r>
              <w:r w:rsidRPr="00950401">
                <w:rPr>
                  <w:rFonts w:asciiTheme="minorHAnsi" w:hAnsiTheme="minorHAnsi" w:cstheme="minorHAnsi"/>
                  <w:bCs/>
                  <w:iCs/>
                  <w:sz w:val="24"/>
                  <w:lang w:val="en-IE"/>
                </w:rPr>
                <w:t> </w:t>
              </w:r>
            </w:p>
            <w:p w14:paraId="3275F416" w14:textId="77777777" w:rsidR="00950401" w:rsidRDefault="00950401" w:rsidP="003F6E9A">
              <w:pPr>
                <w:numPr>
                  <w:ilvl w:val="0"/>
                  <w:numId w:val="8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​Conduct ZFS Acceptance Test.</w:t>
              </w:r>
              <w:r w:rsidRPr="00950401">
                <w:rPr>
                  <w:rFonts w:asciiTheme="minorHAnsi" w:hAnsiTheme="minorHAnsi" w:cstheme="minorHAnsi"/>
                  <w:bCs/>
                  <w:iCs/>
                  <w:sz w:val="24"/>
                  <w:lang w:val="en-IE"/>
                </w:rPr>
                <w:t> </w:t>
              </w:r>
            </w:p>
            <w:p w14:paraId="00EF396C" w14:textId="77777777" w:rsidR="00950401" w:rsidRPr="00950401" w:rsidRDefault="00950401" w:rsidP="00950401">
              <w:pPr>
                <w:spacing w:after="0" w:line="240" w:lineRule="auto"/>
                <w:ind w:left="360"/>
                <w:rPr>
                  <w:rFonts w:asciiTheme="minorHAnsi" w:hAnsiTheme="minorHAnsi" w:cstheme="minorHAnsi"/>
                  <w:bCs/>
                  <w:iCs/>
                  <w:sz w:val="24"/>
                  <w:lang w:val="en-IE"/>
                </w:rPr>
              </w:pPr>
            </w:p>
            <w:p w14:paraId="7221B167" w14:textId="77777777" w:rsidR="00950401" w:rsidRPr="00950401" w:rsidRDefault="00950401" w:rsidP="003F6E9A">
              <w:pPr>
                <w:numPr>
                  <w:ilvl w:val="0"/>
                  <w:numId w:val="90"/>
                </w:num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​Monitoring</w:t>
              </w:r>
              <w:r w:rsidRPr="00950401">
                <w:rPr>
                  <w:rFonts w:asciiTheme="minorHAnsi" w:hAnsiTheme="minorHAnsi" w:cstheme="minorHAnsi"/>
                  <w:b/>
                  <w:iCs/>
                  <w:sz w:val="24"/>
                  <w:lang w:val="en-IE"/>
                </w:rPr>
                <w:t> </w:t>
              </w:r>
            </w:p>
            <w:p w14:paraId="119FAC37" w14:textId="77777777" w:rsidR="00950401" w:rsidRPr="00950401" w:rsidRDefault="00950401" w:rsidP="003F6E9A">
              <w:pPr>
                <w:numPr>
                  <w:ilvl w:val="0"/>
                  <w:numId w:val="9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​Setup System Monitoring </w:t>
              </w:r>
              <w:r w:rsidRPr="00950401">
                <w:rPr>
                  <w:rFonts w:asciiTheme="minorHAnsi" w:hAnsiTheme="minorHAnsi" w:cstheme="minorHAnsi"/>
                  <w:bCs/>
                  <w:iCs/>
                  <w:sz w:val="24"/>
                  <w:lang w:val="en-IE"/>
                </w:rPr>
                <w:t> </w:t>
              </w:r>
            </w:p>
            <w:p w14:paraId="359E6DC2" w14:textId="77777777" w:rsidR="00950401" w:rsidRPr="00950401" w:rsidRDefault="00950401" w:rsidP="003F6E9A">
              <w:pPr>
                <w:numPr>
                  <w:ilvl w:val="0"/>
                  <w:numId w:val="9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​Setup Oracle Requirements e.g. call home</w:t>
              </w:r>
              <w:r w:rsidRPr="00950401">
                <w:rPr>
                  <w:rFonts w:asciiTheme="minorHAnsi" w:hAnsiTheme="minorHAnsi" w:cstheme="minorHAnsi"/>
                  <w:bCs/>
                  <w:iCs/>
                  <w:sz w:val="24"/>
                  <w:lang w:val="en-IE"/>
                </w:rPr>
                <w:t> </w:t>
              </w:r>
            </w:p>
            <w:p w14:paraId="19E572A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126C864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686907B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20591BB2"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​Phase 2 – Application, Data and Database Migrations </w:t>
              </w:r>
            </w:p>
            <w:p w14:paraId="158841F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​This phase will deliver the application and data migration requirements for the project.</w:t>
              </w:r>
              <w:r w:rsidRPr="00950401">
                <w:rPr>
                  <w:rFonts w:asciiTheme="minorHAnsi" w:hAnsiTheme="minorHAnsi" w:cstheme="minorHAnsi"/>
                  <w:bCs/>
                  <w:iCs/>
                  <w:sz w:val="24"/>
                  <w:lang w:val="en-IE"/>
                </w:rPr>
                <w:t> </w:t>
              </w:r>
            </w:p>
            <w:p w14:paraId="2756C94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w:t>
              </w:r>
              <w:r w:rsidRPr="00950401">
                <w:rPr>
                  <w:rFonts w:asciiTheme="minorHAnsi" w:hAnsiTheme="minorHAnsi" w:cstheme="minorHAnsi"/>
                  <w:bCs/>
                  <w:iCs/>
                  <w:sz w:val="24"/>
                  <w:lang w:val="en-IE"/>
                </w:rPr>
                <w:t> </w:t>
              </w:r>
            </w:p>
            <w:p w14:paraId="4774F6B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​The scope includes:</w:t>
              </w:r>
              <w:r w:rsidRPr="00950401">
                <w:rPr>
                  <w:rFonts w:asciiTheme="minorHAnsi" w:hAnsiTheme="minorHAnsi" w:cstheme="minorHAnsi"/>
                  <w:bCs/>
                  <w:iCs/>
                  <w:sz w:val="24"/>
                  <w:lang w:val="en-IE"/>
                </w:rPr>
                <w:t> </w:t>
              </w:r>
            </w:p>
            <w:p w14:paraId="6D28EA32" w14:textId="77777777" w:rsidR="00950401" w:rsidRPr="00950401" w:rsidRDefault="00950401" w:rsidP="003F6E9A">
              <w:pPr>
                <w:numPr>
                  <w:ilvl w:val="0"/>
                  <w:numId w:val="9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​Application redesign, if necessary, for new database environment. </w:t>
              </w:r>
              <w:r w:rsidRPr="00950401">
                <w:rPr>
                  <w:rFonts w:asciiTheme="minorHAnsi" w:hAnsiTheme="minorHAnsi" w:cstheme="minorHAnsi"/>
                  <w:bCs/>
                  <w:iCs/>
                  <w:sz w:val="24"/>
                  <w:lang w:val="en-IE"/>
                </w:rPr>
                <w:t> </w:t>
              </w:r>
            </w:p>
            <w:p w14:paraId="55AD70B5" w14:textId="77777777" w:rsidR="00950401" w:rsidRPr="00950401" w:rsidRDefault="00950401" w:rsidP="003F6E9A">
              <w:pPr>
                <w:numPr>
                  <w:ilvl w:val="0"/>
                  <w:numId w:val="9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​Support testing of bespoke ICBF Applications with Exadata databases.</w:t>
              </w:r>
              <w:r w:rsidRPr="00950401">
                <w:rPr>
                  <w:rFonts w:asciiTheme="minorHAnsi" w:hAnsiTheme="minorHAnsi" w:cstheme="minorHAnsi"/>
                  <w:bCs/>
                  <w:iCs/>
                  <w:sz w:val="24"/>
                  <w:lang w:val="en-IE"/>
                </w:rPr>
                <w:t> </w:t>
              </w:r>
            </w:p>
            <w:p w14:paraId="79C9A2FF" w14:textId="77777777" w:rsidR="00950401" w:rsidRPr="00950401" w:rsidRDefault="00950401" w:rsidP="003F6E9A">
              <w:pPr>
                <w:numPr>
                  <w:ilvl w:val="0"/>
                  <w:numId w:val="9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​Update Monitoring.</w:t>
              </w:r>
              <w:r w:rsidRPr="00950401">
                <w:rPr>
                  <w:rFonts w:asciiTheme="minorHAnsi" w:hAnsiTheme="minorHAnsi" w:cstheme="minorHAnsi"/>
                  <w:bCs/>
                  <w:iCs/>
                  <w:sz w:val="24"/>
                  <w:lang w:val="en-IE"/>
                </w:rPr>
                <w:t> </w:t>
              </w:r>
            </w:p>
            <w:p w14:paraId="477F0945" w14:textId="77777777" w:rsidR="00950401" w:rsidRPr="00950401" w:rsidRDefault="00950401" w:rsidP="003F6E9A">
              <w:pPr>
                <w:numPr>
                  <w:ilvl w:val="0"/>
                  <w:numId w:val="9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​Hypercare Support after production migration and upgrades. </w:t>
              </w:r>
              <w:r w:rsidRPr="00950401">
                <w:rPr>
                  <w:rFonts w:asciiTheme="minorHAnsi" w:hAnsiTheme="minorHAnsi" w:cstheme="minorHAnsi"/>
                  <w:bCs/>
                  <w:iCs/>
                  <w:sz w:val="24"/>
                  <w:lang w:val="en-IE"/>
                </w:rPr>
                <w:t> </w:t>
              </w:r>
            </w:p>
            <w:p w14:paraId="6F9386F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w:t>
              </w:r>
              <w:r w:rsidRPr="00950401">
                <w:rPr>
                  <w:rFonts w:asciiTheme="minorHAnsi" w:hAnsiTheme="minorHAnsi" w:cstheme="minorHAnsi"/>
                  <w:bCs/>
                  <w:iCs/>
                  <w:sz w:val="24"/>
                  <w:lang w:val="en-IE"/>
                </w:rPr>
                <w:t> </w:t>
              </w:r>
            </w:p>
            <w:p w14:paraId="09AE7978"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​Phase 2 </w:t>
              </w:r>
              <w:r w:rsidRPr="00950401">
                <w:rPr>
                  <w:rFonts w:asciiTheme="minorHAnsi" w:hAnsiTheme="minorHAnsi" w:cstheme="minorHAnsi"/>
                  <w:b/>
                  <w:iCs/>
                  <w:sz w:val="24"/>
                </w:rPr>
                <w:t>Deliverables</w:t>
              </w:r>
              <w:r w:rsidRPr="00950401">
                <w:rPr>
                  <w:rFonts w:asciiTheme="minorHAnsi" w:hAnsiTheme="minorHAnsi" w:cstheme="minorHAnsi"/>
                  <w:b/>
                  <w:iCs/>
                  <w:sz w:val="24"/>
                  <w:lang w:val="en-IE"/>
                </w:rPr>
                <w:t> </w:t>
              </w:r>
            </w:p>
            <w:p w14:paraId="0576B741" w14:textId="77777777" w:rsidR="00950401" w:rsidRPr="00950401" w:rsidRDefault="00950401" w:rsidP="003F6E9A">
              <w:pPr>
                <w:numPr>
                  <w:ilvl w:val="0"/>
                  <w:numId w:val="9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​Planning</w:t>
              </w:r>
              <w:r w:rsidRPr="00950401">
                <w:rPr>
                  <w:rFonts w:asciiTheme="minorHAnsi" w:hAnsiTheme="minorHAnsi" w:cstheme="minorHAnsi"/>
                  <w:bCs/>
                  <w:iCs/>
                  <w:sz w:val="24"/>
                  <w:lang w:val="en-IE"/>
                </w:rPr>
                <w:t> </w:t>
              </w:r>
            </w:p>
            <w:p w14:paraId="3660F71B" w14:textId="77777777" w:rsidR="00950401" w:rsidRPr="00950401" w:rsidRDefault="00950401" w:rsidP="003F6E9A">
              <w:pPr>
                <w:numPr>
                  <w:ilvl w:val="0"/>
                  <w:numId w:val="9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a project plan with detailed tasks and resources for migration phases of the project.</w:t>
              </w:r>
              <w:r w:rsidRPr="00950401">
                <w:rPr>
                  <w:rFonts w:asciiTheme="minorHAnsi" w:hAnsiTheme="minorHAnsi" w:cstheme="minorHAnsi"/>
                  <w:bCs/>
                  <w:iCs/>
                  <w:sz w:val="24"/>
                  <w:lang w:val="en-IE"/>
                </w:rPr>
                <w:t> </w:t>
              </w:r>
            </w:p>
            <w:p w14:paraId="40F48D04" w14:textId="77777777" w:rsidR="00950401" w:rsidRPr="00950401" w:rsidRDefault="00950401" w:rsidP="003F6E9A">
              <w:pPr>
                <w:numPr>
                  <w:ilvl w:val="0"/>
                  <w:numId w:val="9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Low Level Design for Provision of Oracle Environments on Exadata.</w:t>
              </w:r>
              <w:r w:rsidRPr="00950401">
                <w:rPr>
                  <w:rFonts w:asciiTheme="minorHAnsi" w:hAnsiTheme="minorHAnsi" w:cstheme="minorHAnsi"/>
                  <w:bCs/>
                  <w:iCs/>
                  <w:sz w:val="24"/>
                  <w:lang w:val="en-IE"/>
                </w:rPr>
                <w:t> </w:t>
              </w:r>
            </w:p>
            <w:p w14:paraId="00D2B3DD" w14:textId="77777777" w:rsidR="00950401" w:rsidRPr="00950401" w:rsidRDefault="00950401" w:rsidP="003F6E9A">
              <w:pPr>
                <w:numPr>
                  <w:ilvl w:val="0"/>
                  <w:numId w:val="10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application requirements specification.</w:t>
              </w:r>
              <w:r w:rsidRPr="00950401">
                <w:rPr>
                  <w:rFonts w:asciiTheme="minorHAnsi" w:hAnsiTheme="minorHAnsi" w:cstheme="minorHAnsi"/>
                  <w:bCs/>
                  <w:iCs/>
                  <w:sz w:val="24"/>
                  <w:lang w:val="en-IE"/>
                </w:rPr>
                <w:t> </w:t>
              </w:r>
            </w:p>
            <w:p w14:paraId="2E4ADDDC" w14:textId="77777777" w:rsidR="00950401" w:rsidRPr="00950401" w:rsidRDefault="00950401" w:rsidP="003F6E9A">
              <w:pPr>
                <w:numPr>
                  <w:ilvl w:val="0"/>
                  <w:numId w:val="10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database migration plan.</w:t>
              </w:r>
              <w:r w:rsidRPr="00950401">
                <w:rPr>
                  <w:rFonts w:asciiTheme="minorHAnsi" w:hAnsiTheme="minorHAnsi" w:cstheme="minorHAnsi"/>
                  <w:bCs/>
                  <w:iCs/>
                  <w:sz w:val="24"/>
                  <w:lang w:val="en-IE"/>
                </w:rPr>
                <w:t> </w:t>
              </w:r>
            </w:p>
            <w:p w14:paraId="092DF9B9" w14:textId="77777777" w:rsidR="00950401" w:rsidRPr="00950401" w:rsidRDefault="00950401" w:rsidP="003F6E9A">
              <w:pPr>
                <w:numPr>
                  <w:ilvl w:val="0"/>
                  <w:numId w:val="10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ZFS storage migration plan.</w:t>
              </w:r>
              <w:r w:rsidRPr="00950401">
                <w:rPr>
                  <w:rFonts w:asciiTheme="minorHAnsi" w:hAnsiTheme="minorHAnsi" w:cstheme="minorHAnsi"/>
                  <w:bCs/>
                  <w:iCs/>
                  <w:sz w:val="24"/>
                  <w:lang w:val="en-IE"/>
                </w:rPr>
                <w:t> </w:t>
              </w:r>
            </w:p>
            <w:p w14:paraId="43D1E10C" w14:textId="77777777" w:rsidR="00950401" w:rsidRPr="00950401" w:rsidRDefault="00950401" w:rsidP="003F6E9A">
              <w:pPr>
                <w:numPr>
                  <w:ilvl w:val="0"/>
                  <w:numId w:val="10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​Update the monitoring strategy document in line with implementation of migration.</w:t>
              </w:r>
              <w:r w:rsidRPr="00950401">
                <w:rPr>
                  <w:rFonts w:asciiTheme="minorHAnsi" w:hAnsiTheme="minorHAnsi" w:cstheme="minorHAnsi"/>
                  <w:bCs/>
                  <w:iCs/>
                  <w:sz w:val="24"/>
                  <w:lang w:val="en-IE"/>
                </w:rPr>
                <w:t> </w:t>
              </w:r>
            </w:p>
            <w:p w14:paraId="65B35958" w14:textId="77777777" w:rsidR="00950401" w:rsidRPr="00950401" w:rsidRDefault="00950401" w:rsidP="003F6E9A">
              <w:pPr>
                <w:numPr>
                  <w:ilvl w:val="0"/>
                  <w:numId w:val="10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database validation, test plans and scripts.</w:t>
              </w:r>
              <w:r w:rsidRPr="00950401">
                <w:rPr>
                  <w:rFonts w:asciiTheme="minorHAnsi" w:hAnsiTheme="minorHAnsi" w:cstheme="minorHAnsi"/>
                  <w:bCs/>
                  <w:iCs/>
                  <w:sz w:val="24"/>
                  <w:lang w:val="en-IE"/>
                </w:rPr>
                <w:t> </w:t>
              </w:r>
            </w:p>
            <w:p w14:paraId="2C776E2B" w14:textId="77777777" w:rsidR="00950401" w:rsidRPr="00950401" w:rsidRDefault="00950401" w:rsidP="003F6E9A">
              <w:pPr>
                <w:numPr>
                  <w:ilvl w:val="0"/>
                  <w:numId w:val="10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​Update support documentation.</w:t>
              </w:r>
              <w:r w:rsidRPr="00950401">
                <w:rPr>
                  <w:rFonts w:asciiTheme="minorHAnsi" w:hAnsiTheme="minorHAnsi" w:cstheme="minorHAnsi"/>
                  <w:bCs/>
                  <w:iCs/>
                  <w:sz w:val="24"/>
                  <w:lang w:val="en-IE"/>
                </w:rPr>
                <w:t> </w:t>
              </w:r>
            </w:p>
            <w:p w14:paraId="7CCA425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76609BFC" w14:textId="77777777" w:rsidR="00950401" w:rsidRPr="00950401" w:rsidRDefault="00950401" w:rsidP="003F6E9A">
              <w:pPr>
                <w:numPr>
                  <w:ilvl w:val="0"/>
                  <w:numId w:val="106"/>
                </w:num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​Application Design &amp; Implementation</w:t>
              </w:r>
              <w:r w:rsidRPr="00950401">
                <w:rPr>
                  <w:rFonts w:asciiTheme="minorHAnsi" w:hAnsiTheme="minorHAnsi" w:cstheme="minorHAnsi"/>
                  <w:b/>
                  <w:iCs/>
                  <w:sz w:val="24"/>
                  <w:lang w:val="en-IE"/>
                </w:rPr>
                <w:t> </w:t>
              </w:r>
            </w:p>
            <w:p w14:paraId="734D075B" w14:textId="77777777" w:rsidR="00950401" w:rsidRPr="00950401" w:rsidRDefault="00950401" w:rsidP="003F6E9A">
              <w:pPr>
                <w:numPr>
                  <w:ilvl w:val="0"/>
                  <w:numId w:val="10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​Modify applications as required for new environments. Ensuring the upgraded Oracle environments inter-operate with bespoke .Net, PHP, ExStream, SQL Server and EXT Proc applications. </w:t>
              </w:r>
              <w:r w:rsidRPr="00950401">
                <w:rPr>
                  <w:rFonts w:asciiTheme="minorHAnsi" w:hAnsiTheme="minorHAnsi" w:cstheme="minorHAnsi"/>
                  <w:bCs/>
                  <w:iCs/>
                  <w:sz w:val="24"/>
                  <w:lang w:val="en-IE"/>
                </w:rPr>
                <w:t> </w:t>
              </w:r>
            </w:p>
            <w:p w14:paraId="6D20352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07A40631" w14:textId="77777777" w:rsidR="00950401" w:rsidRPr="00950401" w:rsidRDefault="00950401" w:rsidP="003F6E9A">
              <w:pPr>
                <w:numPr>
                  <w:ilvl w:val="0"/>
                  <w:numId w:val="108"/>
                </w:num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​Provision of new Exadata (EXA C@C / EXACS) environments</w:t>
              </w:r>
              <w:r w:rsidRPr="00950401">
                <w:rPr>
                  <w:rFonts w:asciiTheme="minorHAnsi" w:hAnsiTheme="minorHAnsi" w:cstheme="minorHAnsi"/>
                  <w:b/>
                  <w:iCs/>
                  <w:sz w:val="24"/>
                  <w:lang w:val="en-IE"/>
                </w:rPr>
                <w:t> </w:t>
              </w:r>
            </w:p>
            <w:p w14:paraId="3A8E445E" w14:textId="77777777" w:rsidR="00950401" w:rsidRPr="00950401" w:rsidRDefault="00950401" w:rsidP="003F6E9A">
              <w:pPr>
                <w:numPr>
                  <w:ilvl w:val="0"/>
                  <w:numId w:val="10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​OCI tenancy including Cloud network infrastructure.</w:t>
              </w:r>
              <w:r w:rsidRPr="00950401">
                <w:rPr>
                  <w:rFonts w:asciiTheme="minorHAnsi" w:hAnsiTheme="minorHAnsi" w:cstheme="minorHAnsi"/>
                  <w:bCs/>
                  <w:iCs/>
                  <w:sz w:val="24"/>
                  <w:lang w:val="en-IE"/>
                </w:rPr>
                <w:t> </w:t>
              </w:r>
            </w:p>
            <w:p w14:paraId="7EE19752" w14:textId="77777777" w:rsidR="00950401" w:rsidRPr="00950401" w:rsidRDefault="00950401" w:rsidP="003F6E9A">
              <w:pPr>
                <w:numPr>
                  <w:ilvl w:val="0"/>
                  <w:numId w:val="11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​Configure Exadata Cloud @ Customer</w:t>
              </w:r>
              <w:r w:rsidRPr="00950401">
                <w:rPr>
                  <w:rFonts w:asciiTheme="minorHAnsi" w:hAnsiTheme="minorHAnsi" w:cstheme="minorHAnsi"/>
                  <w:bCs/>
                  <w:iCs/>
                  <w:sz w:val="24"/>
                  <w:lang w:val="en-IE"/>
                </w:rPr>
                <w:t> </w:t>
              </w:r>
            </w:p>
            <w:p w14:paraId="2F772870" w14:textId="77777777" w:rsidR="00950401" w:rsidRPr="00950401" w:rsidRDefault="00950401" w:rsidP="003F6E9A">
              <w:pPr>
                <w:numPr>
                  <w:ilvl w:val="0"/>
                  <w:numId w:val="11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​Configure Exadata Cloud Services</w:t>
              </w:r>
              <w:r w:rsidRPr="00950401">
                <w:rPr>
                  <w:rFonts w:asciiTheme="minorHAnsi" w:hAnsiTheme="minorHAnsi" w:cstheme="minorHAnsi"/>
                  <w:bCs/>
                  <w:iCs/>
                  <w:sz w:val="24"/>
                  <w:lang w:val="en-IE"/>
                </w:rPr>
                <w:t> </w:t>
              </w:r>
            </w:p>
            <w:p w14:paraId="0957301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70DC0524" w14:textId="77777777" w:rsidR="00950401" w:rsidRPr="00950401" w:rsidRDefault="00950401" w:rsidP="003F6E9A">
              <w:pPr>
                <w:numPr>
                  <w:ilvl w:val="0"/>
                  <w:numId w:val="112"/>
                </w:num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​Provision of new storage environments</w:t>
              </w:r>
              <w:r w:rsidRPr="00950401">
                <w:rPr>
                  <w:rFonts w:asciiTheme="minorHAnsi" w:hAnsiTheme="minorHAnsi" w:cstheme="minorHAnsi"/>
                  <w:b/>
                  <w:iCs/>
                  <w:sz w:val="24"/>
                  <w:lang w:val="en-IE"/>
                </w:rPr>
                <w:t> </w:t>
              </w:r>
            </w:p>
            <w:p w14:paraId="43BE37C7" w14:textId="77777777" w:rsidR="00950401" w:rsidRPr="00950401" w:rsidRDefault="00950401" w:rsidP="003F6E9A">
              <w:pPr>
                <w:numPr>
                  <w:ilvl w:val="0"/>
                  <w:numId w:val="11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​Configure ZFS ZS11-2 storage appliance</w:t>
              </w:r>
              <w:r w:rsidRPr="00950401">
                <w:rPr>
                  <w:rFonts w:asciiTheme="minorHAnsi" w:hAnsiTheme="minorHAnsi" w:cstheme="minorHAnsi"/>
                  <w:bCs/>
                  <w:iCs/>
                  <w:sz w:val="24"/>
                  <w:lang w:val="en-IE"/>
                </w:rPr>
                <w:t> </w:t>
              </w:r>
            </w:p>
            <w:p w14:paraId="736EB750" w14:textId="77777777" w:rsidR="00950401" w:rsidRPr="00950401" w:rsidRDefault="00950401" w:rsidP="003F6E9A">
              <w:pPr>
                <w:numPr>
                  <w:ilvl w:val="0"/>
                  <w:numId w:val="11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lastRenderedPageBreak/>
                <w:t>​Configure ZDLRA RA23</w:t>
              </w:r>
              <w:r w:rsidRPr="00950401">
                <w:rPr>
                  <w:rFonts w:asciiTheme="minorHAnsi" w:hAnsiTheme="minorHAnsi" w:cstheme="minorHAnsi"/>
                  <w:bCs/>
                  <w:iCs/>
                  <w:sz w:val="24"/>
                  <w:lang w:val="en-IE"/>
                </w:rPr>
                <w:t> </w:t>
              </w:r>
            </w:p>
            <w:p w14:paraId="797B791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10E1391B" w14:textId="77777777" w:rsidR="00950401" w:rsidRPr="00950401" w:rsidRDefault="00950401" w:rsidP="003F6E9A">
              <w:pPr>
                <w:numPr>
                  <w:ilvl w:val="0"/>
                  <w:numId w:val="115"/>
                </w:num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​Oracle Database Migration</w:t>
              </w:r>
              <w:r w:rsidRPr="00950401">
                <w:rPr>
                  <w:rFonts w:asciiTheme="minorHAnsi" w:hAnsiTheme="minorHAnsi" w:cstheme="minorHAnsi"/>
                  <w:b/>
                  <w:iCs/>
                  <w:sz w:val="24"/>
                  <w:lang w:val="en-IE"/>
                </w:rPr>
                <w:t> </w:t>
              </w:r>
            </w:p>
            <w:p w14:paraId="2B587AE1" w14:textId="77777777" w:rsidR="00950401" w:rsidRPr="00950401" w:rsidRDefault="00950401" w:rsidP="003F6E9A">
              <w:pPr>
                <w:numPr>
                  <w:ilvl w:val="0"/>
                  <w:numId w:val="11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​Migrated databases from current X8M Exadata Cloud @ Customer to latest generation X11M Exadata Cloud @ Customer with DR from X9M Exadata Cloud Services to X11M Exadata Cloud Services.</w:t>
              </w:r>
              <w:r w:rsidRPr="00950401">
                <w:rPr>
                  <w:rFonts w:asciiTheme="minorHAnsi" w:hAnsiTheme="minorHAnsi" w:cstheme="minorHAnsi"/>
                  <w:bCs/>
                  <w:iCs/>
                  <w:sz w:val="24"/>
                  <w:lang w:val="en-IE"/>
                </w:rPr>
                <w:t> </w:t>
              </w:r>
            </w:p>
            <w:p w14:paraId="7C6EDACF" w14:textId="77777777" w:rsidR="00950401" w:rsidRPr="00950401" w:rsidRDefault="00950401" w:rsidP="003F6E9A">
              <w:pPr>
                <w:numPr>
                  <w:ilvl w:val="0"/>
                  <w:numId w:val="11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​Implement Active Data Guard between Production and DR. </w:t>
              </w:r>
              <w:r w:rsidRPr="00950401">
                <w:rPr>
                  <w:rFonts w:asciiTheme="minorHAnsi" w:hAnsiTheme="minorHAnsi" w:cstheme="minorHAnsi"/>
                  <w:bCs/>
                  <w:iCs/>
                  <w:sz w:val="24"/>
                  <w:lang w:val="en-IE"/>
                </w:rPr>
                <w:t> </w:t>
              </w:r>
            </w:p>
            <w:p w14:paraId="43CD259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30271AF2" w14:textId="77777777" w:rsidR="00950401" w:rsidRPr="00950401" w:rsidRDefault="00950401" w:rsidP="003F6E9A">
              <w:pPr>
                <w:numPr>
                  <w:ilvl w:val="0"/>
                  <w:numId w:val="118"/>
                </w:num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​Security Implementation </w:t>
              </w:r>
              <w:r w:rsidRPr="00950401">
                <w:rPr>
                  <w:rFonts w:asciiTheme="minorHAnsi" w:hAnsiTheme="minorHAnsi" w:cstheme="minorHAnsi"/>
                  <w:b/>
                  <w:iCs/>
                  <w:sz w:val="24"/>
                  <w:lang w:val="en-IE"/>
                </w:rPr>
                <w:t> </w:t>
              </w:r>
            </w:p>
            <w:p w14:paraId="674185A3" w14:textId="77777777" w:rsidR="00950401" w:rsidRPr="00950401" w:rsidRDefault="00950401" w:rsidP="003F6E9A">
              <w:pPr>
                <w:numPr>
                  <w:ilvl w:val="0"/>
                  <w:numId w:val="11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​Ensure Oracle Best Practices are adhered to</w:t>
              </w:r>
              <w:r w:rsidRPr="00950401">
                <w:rPr>
                  <w:rFonts w:asciiTheme="minorHAnsi" w:hAnsiTheme="minorHAnsi" w:cstheme="minorHAnsi"/>
                  <w:bCs/>
                  <w:iCs/>
                  <w:sz w:val="24"/>
                  <w:lang w:val="en-IE"/>
                </w:rPr>
                <w:t> </w:t>
              </w:r>
            </w:p>
            <w:p w14:paraId="57B0A23E" w14:textId="77777777" w:rsidR="00950401" w:rsidRDefault="00950401" w:rsidP="003F6E9A">
              <w:pPr>
                <w:numPr>
                  <w:ilvl w:val="0"/>
                  <w:numId w:val="12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​Validation with </w:t>
              </w:r>
              <w:proofErr w:type="spellStart"/>
              <w:r w:rsidRPr="00950401">
                <w:rPr>
                  <w:rFonts w:asciiTheme="minorHAnsi" w:hAnsiTheme="minorHAnsi" w:cstheme="minorHAnsi"/>
                  <w:bCs/>
                  <w:iCs/>
                  <w:sz w:val="24"/>
                </w:rPr>
                <w:t>ExaChk</w:t>
              </w:r>
              <w:proofErr w:type="spellEnd"/>
              <w:r w:rsidRPr="00950401">
                <w:rPr>
                  <w:rFonts w:asciiTheme="minorHAnsi" w:hAnsiTheme="minorHAnsi" w:cstheme="minorHAnsi"/>
                  <w:bCs/>
                  <w:iCs/>
                  <w:sz w:val="24"/>
                </w:rPr>
                <w:t> and DBSAT</w:t>
              </w:r>
              <w:r w:rsidRPr="00950401">
                <w:rPr>
                  <w:rFonts w:asciiTheme="minorHAnsi" w:hAnsiTheme="minorHAnsi" w:cstheme="minorHAnsi"/>
                  <w:bCs/>
                  <w:iCs/>
                  <w:sz w:val="24"/>
                  <w:lang w:val="en-IE"/>
                </w:rPr>
                <w:t> </w:t>
              </w:r>
            </w:p>
            <w:p w14:paraId="595BE77D" w14:textId="77777777" w:rsidR="00950401" w:rsidRPr="00950401" w:rsidRDefault="00950401" w:rsidP="00950401">
              <w:pPr>
                <w:spacing w:after="0" w:line="240" w:lineRule="auto"/>
                <w:ind w:left="360"/>
                <w:rPr>
                  <w:rFonts w:asciiTheme="minorHAnsi" w:hAnsiTheme="minorHAnsi" w:cstheme="minorHAnsi"/>
                  <w:bCs/>
                  <w:iCs/>
                  <w:sz w:val="24"/>
                  <w:lang w:val="en-IE"/>
                </w:rPr>
              </w:pPr>
            </w:p>
            <w:p w14:paraId="2E4D112C" w14:textId="77777777" w:rsidR="00950401" w:rsidRPr="00950401" w:rsidRDefault="00950401" w:rsidP="003F6E9A">
              <w:pPr>
                <w:numPr>
                  <w:ilvl w:val="0"/>
                  <w:numId w:val="121"/>
                </w:num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​Monitoring</w:t>
              </w:r>
              <w:r w:rsidRPr="00950401">
                <w:rPr>
                  <w:rFonts w:asciiTheme="minorHAnsi" w:hAnsiTheme="minorHAnsi" w:cstheme="minorHAnsi"/>
                  <w:b/>
                  <w:iCs/>
                  <w:sz w:val="24"/>
                  <w:lang w:val="en-IE"/>
                </w:rPr>
                <w:t> </w:t>
              </w:r>
            </w:p>
            <w:p w14:paraId="5D9886FF" w14:textId="77777777" w:rsidR="00950401" w:rsidRPr="00950401" w:rsidRDefault="00950401" w:rsidP="003F6E9A">
              <w:pPr>
                <w:numPr>
                  <w:ilvl w:val="0"/>
                  <w:numId w:val="12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​Update Monitoring and ensure all SLA’s can be achieved.</w:t>
              </w:r>
              <w:r w:rsidRPr="00950401">
                <w:rPr>
                  <w:rFonts w:asciiTheme="minorHAnsi" w:hAnsiTheme="minorHAnsi" w:cstheme="minorHAnsi"/>
                  <w:bCs/>
                  <w:iCs/>
                  <w:sz w:val="24"/>
                  <w:lang w:val="en-IE"/>
                </w:rPr>
                <w:t> </w:t>
              </w:r>
            </w:p>
            <w:p w14:paraId="3F7FBF7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22E07E50" w14:textId="77777777" w:rsidR="00950401" w:rsidRPr="00950401" w:rsidRDefault="00950401" w:rsidP="003F6E9A">
              <w:pPr>
                <w:numPr>
                  <w:ilvl w:val="0"/>
                  <w:numId w:val="123"/>
                </w:num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​UAT Cycle</w:t>
              </w:r>
              <w:r w:rsidRPr="00950401">
                <w:rPr>
                  <w:rFonts w:asciiTheme="minorHAnsi" w:hAnsiTheme="minorHAnsi" w:cstheme="minorHAnsi"/>
                  <w:b/>
                  <w:iCs/>
                  <w:sz w:val="24"/>
                  <w:lang w:val="en-IE"/>
                </w:rPr>
                <w:t> </w:t>
              </w:r>
            </w:p>
            <w:p w14:paraId="195A8D3F" w14:textId="77777777" w:rsidR="00950401" w:rsidRPr="00950401" w:rsidRDefault="00950401" w:rsidP="003F6E9A">
              <w:pPr>
                <w:numPr>
                  <w:ilvl w:val="0"/>
                  <w:numId w:val="12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​Support end-to-end Oracle UAT cycle with ICBF. </w:t>
              </w:r>
              <w:r w:rsidRPr="00950401">
                <w:rPr>
                  <w:rFonts w:asciiTheme="minorHAnsi" w:hAnsiTheme="minorHAnsi" w:cstheme="minorHAnsi"/>
                  <w:bCs/>
                  <w:iCs/>
                  <w:sz w:val="24"/>
                  <w:lang w:val="en-IE"/>
                </w:rPr>
                <w:t> </w:t>
              </w:r>
            </w:p>
            <w:p w14:paraId="41E9569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2FACD619"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​Phase 3 – Live Migration to Exadata Cloud for Production and DR  </w:t>
              </w:r>
            </w:p>
            <w:p w14:paraId="149E49B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​This phase will deliver the live database cutover to the Exadata Cloud instances.</w:t>
              </w:r>
              <w:r w:rsidRPr="00950401">
                <w:rPr>
                  <w:rFonts w:asciiTheme="minorHAnsi" w:hAnsiTheme="minorHAnsi" w:cstheme="minorHAnsi"/>
                  <w:bCs/>
                  <w:iCs/>
                  <w:sz w:val="24"/>
                  <w:lang w:val="en-IE"/>
                </w:rPr>
                <w:t> </w:t>
              </w:r>
            </w:p>
            <w:p w14:paraId="177F842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w:t>
              </w:r>
              <w:r w:rsidRPr="00950401">
                <w:rPr>
                  <w:rFonts w:asciiTheme="minorHAnsi" w:hAnsiTheme="minorHAnsi" w:cstheme="minorHAnsi"/>
                  <w:bCs/>
                  <w:iCs/>
                  <w:sz w:val="24"/>
                  <w:lang w:val="en-IE"/>
                </w:rPr>
                <w:t> </w:t>
              </w:r>
            </w:p>
            <w:p w14:paraId="11FE3B6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​The scope includes:</w:t>
              </w:r>
              <w:r w:rsidRPr="00950401">
                <w:rPr>
                  <w:rFonts w:asciiTheme="minorHAnsi" w:hAnsiTheme="minorHAnsi" w:cstheme="minorHAnsi"/>
                  <w:bCs/>
                  <w:iCs/>
                  <w:sz w:val="24"/>
                  <w:lang w:val="en-IE"/>
                </w:rPr>
                <w:t> </w:t>
              </w:r>
            </w:p>
            <w:p w14:paraId="613A2A85" w14:textId="77777777" w:rsidR="00950401" w:rsidRPr="00950401" w:rsidRDefault="00950401" w:rsidP="003F6E9A">
              <w:pPr>
                <w:numPr>
                  <w:ilvl w:val="0"/>
                  <w:numId w:val="12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​Update support documentation.</w:t>
              </w:r>
              <w:r w:rsidRPr="00950401">
                <w:rPr>
                  <w:rFonts w:asciiTheme="minorHAnsi" w:hAnsiTheme="minorHAnsi" w:cstheme="minorHAnsi"/>
                  <w:bCs/>
                  <w:iCs/>
                  <w:sz w:val="24"/>
                  <w:lang w:val="en-IE"/>
                </w:rPr>
                <w:t> </w:t>
              </w:r>
            </w:p>
            <w:p w14:paraId="0F7E286E" w14:textId="77777777" w:rsidR="00950401" w:rsidRPr="00950401" w:rsidRDefault="00950401" w:rsidP="003F6E9A">
              <w:pPr>
                <w:numPr>
                  <w:ilvl w:val="0"/>
                  <w:numId w:val="12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​Update monitoring.</w:t>
              </w:r>
              <w:r w:rsidRPr="00950401">
                <w:rPr>
                  <w:rFonts w:asciiTheme="minorHAnsi" w:hAnsiTheme="minorHAnsi" w:cstheme="minorHAnsi"/>
                  <w:bCs/>
                  <w:iCs/>
                  <w:sz w:val="24"/>
                  <w:lang w:val="en-IE"/>
                </w:rPr>
                <w:t> </w:t>
              </w:r>
            </w:p>
            <w:p w14:paraId="75E1BDF4" w14:textId="77777777" w:rsidR="00950401" w:rsidRPr="00950401" w:rsidRDefault="00950401" w:rsidP="003F6E9A">
              <w:pPr>
                <w:numPr>
                  <w:ilvl w:val="0"/>
                  <w:numId w:val="12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​Database and Application migration.</w:t>
              </w:r>
              <w:r w:rsidRPr="00950401">
                <w:rPr>
                  <w:rFonts w:asciiTheme="minorHAnsi" w:hAnsiTheme="minorHAnsi" w:cstheme="minorHAnsi"/>
                  <w:bCs/>
                  <w:iCs/>
                  <w:sz w:val="24"/>
                  <w:lang w:val="en-IE"/>
                </w:rPr>
                <w:t> </w:t>
              </w:r>
            </w:p>
            <w:p w14:paraId="70412A1B" w14:textId="77777777" w:rsidR="00950401" w:rsidRPr="00950401" w:rsidRDefault="00950401" w:rsidP="003F6E9A">
              <w:pPr>
                <w:numPr>
                  <w:ilvl w:val="0"/>
                  <w:numId w:val="12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​Live Cut-over. </w:t>
              </w:r>
              <w:r w:rsidRPr="00950401">
                <w:rPr>
                  <w:rFonts w:asciiTheme="minorHAnsi" w:hAnsiTheme="minorHAnsi" w:cstheme="minorHAnsi"/>
                  <w:bCs/>
                  <w:iCs/>
                  <w:sz w:val="24"/>
                  <w:lang w:val="en-IE"/>
                </w:rPr>
                <w:t> </w:t>
              </w:r>
            </w:p>
            <w:p w14:paraId="0EF94061" w14:textId="77777777" w:rsidR="00950401" w:rsidRPr="00950401" w:rsidRDefault="00950401" w:rsidP="003F6E9A">
              <w:pPr>
                <w:numPr>
                  <w:ilvl w:val="0"/>
                  <w:numId w:val="12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​Migration A</w:t>
              </w:r>
              <w:r w:rsidRPr="00950401">
                <w:rPr>
                  <w:rFonts w:asciiTheme="minorHAnsi" w:hAnsiTheme="minorHAnsi" w:cstheme="minorHAnsi"/>
                  <w:bCs/>
                  <w:iCs/>
                  <w:sz w:val="24"/>
                  <w:lang w:val="en-US"/>
                </w:rPr>
                <w:t> (19c) &amp; </w:t>
              </w:r>
              <w:r w:rsidRPr="00950401">
                <w:rPr>
                  <w:rFonts w:asciiTheme="minorHAnsi" w:hAnsiTheme="minorHAnsi" w:cstheme="minorHAnsi"/>
                  <w:bCs/>
                  <w:iCs/>
                  <w:sz w:val="24"/>
                </w:rPr>
                <w:t>Migration B</w:t>
              </w:r>
              <w:r w:rsidRPr="00950401">
                <w:rPr>
                  <w:rFonts w:asciiTheme="minorHAnsi" w:hAnsiTheme="minorHAnsi" w:cstheme="minorHAnsi"/>
                  <w:bCs/>
                  <w:iCs/>
                  <w:sz w:val="24"/>
                  <w:lang w:val="en-US"/>
                </w:rPr>
                <w:t> (26ai) </w:t>
              </w:r>
              <w:r w:rsidRPr="00950401">
                <w:rPr>
                  <w:rFonts w:asciiTheme="minorHAnsi" w:hAnsiTheme="minorHAnsi" w:cstheme="minorHAnsi"/>
                  <w:bCs/>
                  <w:iCs/>
                  <w:sz w:val="24"/>
                  <w:lang w:val="en-IE"/>
                </w:rPr>
                <w:t> </w:t>
              </w:r>
            </w:p>
            <w:p w14:paraId="0B277261" w14:textId="77777777" w:rsidR="00950401" w:rsidRPr="00950401" w:rsidRDefault="00950401" w:rsidP="003F6E9A">
              <w:pPr>
                <w:numPr>
                  <w:ilvl w:val="0"/>
                  <w:numId w:val="13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​DR &amp; Production site live cut over </w:t>
              </w:r>
              <w:r w:rsidRPr="00950401">
                <w:rPr>
                  <w:rFonts w:asciiTheme="minorHAnsi" w:hAnsiTheme="minorHAnsi" w:cstheme="minorHAnsi"/>
                  <w:bCs/>
                  <w:iCs/>
                  <w:sz w:val="24"/>
                  <w:lang w:val="en-IE"/>
                </w:rPr>
                <w:t> </w:t>
              </w:r>
            </w:p>
            <w:p w14:paraId="035B9C01" w14:textId="77777777" w:rsidR="00950401" w:rsidRPr="00950401" w:rsidRDefault="00950401" w:rsidP="003F6E9A">
              <w:pPr>
                <w:numPr>
                  <w:ilvl w:val="0"/>
                  <w:numId w:val="13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​Production / DR failover test.</w:t>
              </w:r>
              <w:r w:rsidRPr="00950401">
                <w:rPr>
                  <w:rFonts w:asciiTheme="minorHAnsi" w:hAnsiTheme="minorHAnsi" w:cstheme="minorHAnsi"/>
                  <w:bCs/>
                  <w:iCs/>
                  <w:sz w:val="24"/>
                  <w:lang w:val="en-IE"/>
                </w:rPr>
                <w:t> </w:t>
              </w:r>
            </w:p>
            <w:p w14:paraId="6C7C7EA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w:t>
              </w:r>
              <w:r w:rsidRPr="00950401">
                <w:rPr>
                  <w:rFonts w:asciiTheme="minorHAnsi" w:hAnsiTheme="minorHAnsi" w:cstheme="minorHAnsi"/>
                  <w:bCs/>
                  <w:iCs/>
                  <w:sz w:val="24"/>
                  <w:lang w:val="en-IE"/>
                </w:rPr>
                <w:t> </w:t>
              </w:r>
            </w:p>
            <w:p w14:paraId="7F136730"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​Phase 3 Deliverables </w:t>
              </w:r>
            </w:p>
            <w:p w14:paraId="266AA855" w14:textId="77777777" w:rsidR="00950401" w:rsidRPr="00950401" w:rsidRDefault="00950401" w:rsidP="003F6E9A">
              <w:pPr>
                <w:numPr>
                  <w:ilvl w:val="0"/>
                  <w:numId w:val="13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​Planning</w:t>
              </w:r>
              <w:r w:rsidRPr="00950401">
                <w:rPr>
                  <w:rFonts w:asciiTheme="minorHAnsi" w:hAnsiTheme="minorHAnsi" w:cstheme="minorHAnsi"/>
                  <w:bCs/>
                  <w:iCs/>
                  <w:sz w:val="24"/>
                  <w:lang w:val="en-IE"/>
                </w:rPr>
                <w:t> </w:t>
              </w:r>
            </w:p>
            <w:p w14:paraId="64C87D26" w14:textId="77777777" w:rsidR="00950401" w:rsidRPr="00950401" w:rsidRDefault="00950401" w:rsidP="003F6E9A">
              <w:pPr>
                <w:numPr>
                  <w:ilvl w:val="0"/>
                  <w:numId w:val="13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a detailed plan to include all steps required for live cutover.</w:t>
              </w:r>
              <w:r w:rsidRPr="00950401">
                <w:rPr>
                  <w:rFonts w:asciiTheme="minorHAnsi" w:hAnsiTheme="minorHAnsi" w:cstheme="minorHAnsi"/>
                  <w:bCs/>
                  <w:iCs/>
                  <w:sz w:val="24"/>
                  <w:lang w:val="en-IE"/>
                </w:rPr>
                <w:t> </w:t>
              </w:r>
            </w:p>
            <w:p w14:paraId="7A760473" w14:textId="77777777" w:rsidR="00950401" w:rsidRPr="00950401" w:rsidRDefault="00950401" w:rsidP="003F6E9A">
              <w:pPr>
                <w:numPr>
                  <w:ilvl w:val="0"/>
                  <w:numId w:val="13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​Update support documentation.</w:t>
              </w:r>
              <w:r w:rsidRPr="00950401">
                <w:rPr>
                  <w:rFonts w:asciiTheme="minorHAnsi" w:hAnsiTheme="minorHAnsi" w:cstheme="minorHAnsi"/>
                  <w:bCs/>
                  <w:iCs/>
                  <w:sz w:val="24"/>
                  <w:lang w:val="en-IE"/>
                </w:rPr>
                <w:t> </w:t>
              </w:r>
            </w:p>
            <w:p w14:paraId="1C95B454" w14:textId="77777777" w:rsidR="00950401" w:rsidRPr="00950401" w:rsidRDefault="00950401" w:rsidP="003F6E9A">
              <w:pPr>
                <w:numPr>
                  <w:ilvl w:val="0"/>
                  <w:numId w:val="13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​Update monitoring requirements.</w:t>
              </w:r>
              <w:r w:rsidRPr="00950401">
                <w:rPr>
                  <w:rFonts w:asciiTheme="minorHAnsi" w:hAnsiTheme="minorHAnsi" w:cstheme="minorHAnsi"/>
                  <w:bCs/>
                  <w:iCs/>
                  <w:sz w:val="24"/>
                  <w:lang w:val="en-IE"/>
                </w:rPr>
                <w:t> </w:t>
              </w:r>
            </w:p>
            <w:p w14:paraId="3633BA6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7983E579" w14:textId="77777777" w:rsidR="00950401" w:rsidRPr="00950401" w:rsidRDefault="00950401" w:rsidP="003F6E9A">
              <w:pPr>
                <w:numPr>
                  <w:ilvl w:val="0"/>
                  <w:numId w:val="13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​Live Cutover</w:t>
              </w:r>
              <w:r w:rsidRPr="00950401">
                <w:rPr>
                  <w:rFonts w:asciiTheme="minorHAnsi" w:hAnsiTheme="minorHAnsi" w:cstheme="minorHAnsi"/>
                  <w:bCs/>
                  <w:iCs/>
                  <w:sz w:val="24"/>
                  <w:lang w:val="en-IE"/>
                </w:rPr>
                <w:t> </w:t>
              </w:r>
            </w:p>
            <w:p w14:paraId="54075927" w14:textId="77777777" w:rsidR="00950401" w:rsidRPr="00950401" w:rsidRDefault="00950401" w:rsidP="003F6E9A">
              <w:pPr>
                <w:numPr>
                  <w:ilvl w:val="0"/>
                  <w:numId w:val="13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​Implementation of deployment and migration plan for environments.</w:t>
              </w:r>
              <w:r w:rsidRPr="00950401">
                <w:rPr>
                  <w:rFonts w:asciiTheme="minorHAnsi" w:hAnsiTheme="minorHAnsi" w:cstheme="minorHAnsi"/>
                  <w:bCs/>
                  <w:iCs/>
                  <w:sz w:val="24"/>
                  <w:lang w:val="en-IE"/>
                </w:rPr>
                <w:t> </w:t>
              </w:r>
            </w:p>
            <w:p w14:paraId="38F4134C" w14:textId="77777777" w:rsidR="00950401" w:rsidRPr="00950401" w:rsidRDefault="00950401" w:rsidP="003F6E9A">
              <w:pPr>
                <w:numPr>
                  <w:ilvl w:val="0"/>
                  <w:numId w:val="13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​Provide intensive post-production support for a period of 4 weeks.  </w:t>
              </w:r>
              <w:r w:rsidRPr="00950401">
                <w:rPr>
                  <w:rFonts w:asciiTheme="minorHAnsi" w:hAnsiTheme="minorHAnsi" w:cstheme="minorHAnsi"/>
                  <w:bCs/>
                  <w:iCs/>
                  <w:sz w:val="24"/>
                  <w:lang w:val="en-IE"/>
                </w:rPr>
                <w:t> </w:t>
              </w:r>
            </w:p>
            <w:p w14:paraId="047A453B" w14:textId="77777777" w:rsid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p>
            <w:p w14:paraId="06951431" w14:textId="35CC94EE"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Phase 4 – Upgrade of databases from Oracle 19c to 26ai </w:t>
              </w:r>
            </w:p>
            <w:p w14:paraId="20345D8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​This phase will deliver the database upgrade from Oracle 19c to 26ai.</w:t>
              </w:r>
              <w:r w:rsidRPr="00950401">
                <w:rPr>
                  <w:rFonts w:asciiTheme="minorHAnsi" w:hAnsiTheme="minorHAnsi" w:cstheme="minorHAnsi"/>
                  <w:bCs/>
                  <w:iCs/>
                  <w:sz w:val="24"/>
                  <w:lang w:val="en-IE"/>
                </w:rPr>
                <w:t> </w:t>
              </w:r>
            </w:p>
            <w:p w14:paraId="13F44FE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w:t>
              </w:r>
              <w:r w:rsidRPr="00950401">
                <w:rPr>
                  <w:rFonts w:asciiTheme="minorHAnsi" w:hAnsiTheme="minorHAnsi" w:cstheme="minorHAnsi"/>
                  <w:bCs/>
                  <w:iCs/>
                  <w:sz w:val="24"/>
                  <w:lang w:val="en-IE"/>
                </w:rPr>
                <w:t> </w:t>
              </w:r>
            </w:p>
            <w:p w14:paraId="1EA9CDD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​The scope includes:</w:t>
              </w:r>
              <w:r w:rsidRPr="00950401">
                <w:rPr>
                  <w:rFonts w:asciiTheme="minorHAnsi" w:hAnsiTheme="minorHAnsi" w:cstheme="minorHAnsi"/>
                  <w:bCs/>
                  <w:iCs/>
                  <w:sz w:val="24"/>
                  <w:lang w:val="en-IE"/>
                </w:rPr>
                <w:t> </w:t>
              </w:r>
            </w:p>
            <w:p w14:paraId="734AC682" w14:textId="77777777" w:rsidR="00950401" w:rsidRPr="00950401" w:rsidRDefault="00950401" w:rsidP="003F6E9A">
              <w:pPr>
                <w:numPr>
                  <w:ilvl w:val="0"/>
                  <w:numId w:val="13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​POC upgrade of a selected database.</w:t>
              </w:r>
              <w:r w:rsidRPr="00950401">
                <w:rPr>
                  <w:rFonts w:asciiTheme="minorHAnsi" w:hAnsiTheme="minorHAnsi" w:cstheme="minorHAnsi"/>
                  <w:bCs/>
                  <w:iCs/>
                  <w:sz w:val="24"/>
                  <w:lang w:val="en-IE"/>
                </w:rPr>
                <w:t> </w:t>
              </w:r>
            </w:p>
            <w:p w14:paraId="16AE70C6" w14:textId="77777777" w:rsidR="00950401" w:rsidRPr="00950401" w:rsidRDefault="00950401" w:rsidP="003F6E9A">
              <w:pPr>
                <w:numPr>
                  <w:ilvl w:val="0"/>
                  <w:numId w:val="14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​Upgrade of non-production databases.</w:t>
              </w:r>
              <w:r w:rsidRPr="00950401">
                <w:rPr>
                  <w:rFonts w:asciiTheme="minorHAnsi" w:hAnsiTheme="minorHAnsi" w:cstheme="minorHAnsi"/>
                  <w:bCs/>
                  <w:iCs/>
                  <w:sz w:val="24"/>
                  <w:lang w:val="en-IE"/>
                </w:rPr>
                <w:t> </w:t>
              </w:r>
            </w:p>
            <w:p w14:paraId="3D292609" w14:textId="77777777" w:rsidR="00950401" w:rsidRPr="00950401" w:rsidRDefault="00950401" w:rsidP="003F6E9A">
              <w:pPr>
                <w:numPr>
                  <w:ilvl w:val="0"/>
                  <w:numId w:val="14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​Test support.</w:t>
              </w:r>
              <w:r w:rsidRPr="00950401">
                <w:rPr>
                  <w:rFonts w:asciiTheme="minorHAnsi" w:hAnsiTheme="minorHAnsi" w:cstheme="minorHAnsi"/>
                  <w:bCs/>
                  <w:iCs/>
                  <w:sz w:val="24"/>
                  <w:lang w:val="en-IE"/>
                </w:rPr>
                <w:t> </w:t>
              </w:r>
            </w:p>
            <w:p w14:paraId="6EA4F365" w14:textId="77777777" w:rsidR="00950401" w:rsidRPr="00950401" w:rsidRDefault="00950401" w:rsidP="003F6E9A">
              <w:pPr>
                <w:numPr>
                  <w:ilvl w:val="0"/>
                  <w:numId w:val="14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​Upgrade of production and DR databases.</w:t>
              </w:r>
              <w:r w:rsidRPr="00950401">
                <w:rPr>
                  <w:rFonts w:asciiTheme="minorHAnsi" w:hAnsiTheme="minorHAnsi" w:cstheme="minorHAnsi"/>
                  <w:bCs/>
                  <w:iCs/>
                  <w:sz w:val="24"/>
                  <w:lang w:val="en-IE"/>
                </w:rPr>
                <w:t> </w:t>
              </w:r>
            </w:p>
            <w:p w14:paraId="491A5883" w14:textId="77777777" w:rsidR="00950401" w:rsidRPr="00950401" w:rsidRDefault="00950401" w:rsidP="003F6E9A">
              <w:pPr>
                <w:numPr>
                  <w:ilvl w:val="0"/>
                  <w:numId w:val="14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​Hypercare.</w:t>
              </w:r>
              <w:r w:rsidRPr="00950401">
                <w:rPr>
                  <w:rFonts w:asciiTheme="minorHAnsi" w:hAnsiTheme="minorHAnsi" w:cstheme="minorHAnsi"/>
                  <w:bCs/>
                  <w:iCs/>
                  <w:sz w:val="24"/>
                  <w:lang w:val="en-IE"/>
                </w:rPr>
                <w:t> </w:t>
              </w:r>
            </w:p>
            <w:p w14:paraId="46CDABE9" w14:textId="61BEA8F2"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Cs/>
                  <w:iCs/>
                  <w:sz w:val="24"/>
                  <w:lang w:val="en-US"/>
                </w:rPr>
                <w:lastRenderedPageBreak/>
                <w:t>​</w:t>
              </w:r>
              <w:r w:rsidRPr="00950401">
                <w:rPr>
                  <w:rFonts w:asciiTheme="minorHAnsi" w:hAnsiTheme="minorHAnsi" w:cstheme="minorHAnsi"/>
                  <w:bCs/>
                  <w:iCs/>
                  <w:sz w:val="24"/>
                  <w:lang w:val="en-IE"/>
                </w:rPr>
                <w:t> </w:t>
              </w:r>
              <w:r w:rsidRPr="00950401">
                <w:rPr>
                  <w:rFonts w:asciiTheme="minorHAnsi" w:hAnsiTheme="minorHAnsi" w:cstheme="minorHAnsi"/>
                  <w:b/>
                  <w:iCs/>
                  <w:sz w:val="24"/>
                  <w:lang w:val="en-IE"/>
                </w:rPr>
                <w:t>​Phase 4 Deliverables </w:t>
              </w:r>
            </w:p>
            <w:p w14:paraId="5B48EFEC" w14:textId="77777777" w:rsidR="00950401" w:rsidRPr="00950401" w:rsidRDefault="00950401" w:rsidP="003F6E9A">
              <w:pPr>
                <w:numPr>
                  <w:ilvl w:val="0"/>
                  <w:numId w:val="14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​Planning</w:t>
              </w:r>
              <w:r w:rsidRPr="00950401">
                <w:rPr>
                  <w:rFonts w:asciiTheme="minorHAnsi" w:hAnsiTheme="minorHAnsi" w:cstheme="minorHAnsi"/>
                  <w:bCs/>
                  <w:iCs/>
                  <w:sz w:val="24"/>
                  <w:lang w:val="en-IE"/>
                </w:rPr>
                <w:t> </w:t>
              </w:r>
            </w:p>
            <w:p w14:paraId="18290841" w14:textId="77777777" w:rsidR="00950401" w:rsidRPr="00950401" w:rsidRDefault="00950401" w:rsidP="003F6E9A">
              <w:pPr>
                <w:numPr>
                  <w:ilvl w:val="0"/>
                  <w:numId w:val="14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​Produce a detailed plan to include all steps required for upgrade.</w:t>
              </w:r>
              <w:r w:rsidRPr="00950401">
                <w:rPr>
                  <w:rFonts w:asciiTheme="minorHAnsi" w:hAnsiTheme="minorHAnsi" w:cstheme="minorHAnsi"/>
                  <w:bCs/>
                  <w:iCs/>
                  <w:sz w:val="24"/>
                  <w:lang w:val="en-IE"/>
                </w:rPr>
                <w:t> </w:t>
              </w:r>
            </w:p>
            <w:p w14:paraId="792E5F1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03028EAF" w14:textId="77777777" w:rsidR="00950401" w:rsidRPr="00950401" w:rsidRDefault="00950401" w:rsidP="003F6E9A">
              <w:pPr>
                <w:numPr>
                  <w:ilvl w:val="0"/>
                  <w:numId w:val="14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​Upgrade</w:t>
              </w:r>
              <w:r w:rsidRPr="00950401">
                <w:rPr>
                  <w:rFonts w:asciiTheme="minorHAnsi" w:hAnsiTheme="minorHAnsi" w:cstheme="minorHAnsi"/>
                  <w:bCs/>
                  <w:iCs/>
                  <w:sz w:val="24"/>
                  <w:lang w:val="en-IE"/>
                </w:rPr>
                <w:t> </w:t>
              </w:r>
            </w:p>
            <w:p w14:paraId="14289257" w14:textId="77777777" w:rsidR="00950401" w:rsidRPr="00950401" w:rsidRDefault="00950401" w:rsidP="003F6E9A">
              <w:pPr>
                <w:numPr>
                  <w:ilvl w:val="0"/>
                  <w:numId w:val="14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​Upgrade all databases from Oracle 19c to 26ai.</w:t>
              </w:r>
              <w:r w:rsidRPr="00950401">
                <w:rPr>
                  <w:rFonts w:asciiTheme="minorHAnsi" w:hAnsiTheme="minorHAnsi" w:cstheme="minorHAnsi"/>
                  <w:bCs/>
                  <w:iCs/>
                  <w:sz w:val="24"/>
                  <w:lang w:val="en-IE"/>
                </w:rPr>
                <w:t> </w:t>
              </w:r>
            </w:p>
            <w:p w14:paraId="7382C10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7A3383C7" w14:textId="77777777" w:rsidR="00950401" w:rsidRPr="00950401" w:rsidRDefault="00950401" w:rsidP="003F6E9A">
              <w:pPr>
                <w:numPr>
                  <w:ilvl w:val="0"/>
                  <w:numId w:val="14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​Hypercare</w:t>
              </w:r>
              <w:r w:rsidRPr="00950401">
                <w:rPr>
                  <w:rFonts w:asciiTheme="minorHAnsi" w:hAnsiTheme="minorHAnsi" w:cstheme="minorHAnsi"/>
                  <w:bCs/>
                  <w:iCs/>
                  <w:sz w:val="24"/>
                  <w:lang w:val="en-IE"/>
                </w:rPr>
                <w:t> </w:t>
              </w:r>
            </w:p>
            <w:p w14:paraId="25535484" w14:textId="509791FC" w:rsidR="00950401" w:rsidRPr="00950401" w:rsidRDefault="00950401" w:rsidP="003F6E9A">
              <w:pPr>
                <w:numPr>
                  <w:ilvl w:val="0"/>
                  <w:numId w:val="14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​Provide </w:t>
              </w:r>
              <w:proofErr w:type="gramStart"/>
              <w:r w:rsidRPr="00950401">
                <w:rPr>
                  <w:rFonts w:asciiTheme="minorHAnsi" w:hAnsiTheme="minorHAnsi" w:cstheme="minorHAnsi"/>
                  <w:bCs/>
                  <w:iCs/>
                  <w:sz w:val="24"/>
                </w:rPr>
                <w:t>1 week</w:t>
              </w:r>
              <w:proofErr w:type="gramEnd"/>
              <w:r w:rsidRPr="00950401">
                <w:rPr>
                  <w:rFonts w:asciiTheme="minorHAnsi" w:hAnsiTheme="minorHAnsi" w:cstheme="minorHAnsi"/>
                  <w:bCs/>
                  <w:iCs/>
                  <w:sz w:val="24"/>
                </w:rPr>
                <w:t> </w:t>
              </w:r>
              <w:r w:rsidR="0067351A" w:rsidRPr="00950401">
                <w:rPr>
                  <w:rFonts w:asciiTheme="minorHAnsi" w:hAnsiTheme="minorHAnsi" w:cstheme="minorHAnsi"/>
                  <w:bCs/>
                  <w:iCs/>
                  <w:sz w:val="24"/>
                </w:rPr>
                <w:t>hyper care</w:t>
              </w:r>
              <w:r w:rsidRPr="00950401">
                <w:rPr>
                  <w:rFonts w:asciiTheme="minorHAnsi" w:hAnsiTheme="minorHAnsi" w:cstheme="minorHAnsi"/>
                  <w:bCs/>
                  <w:iCs/>
                  <w:sz w:val="24"/>
                </w:rPr>
                <w:t> for production database post upgrade.</w:t>
              </w:r>
              <w:r w:rsidRPr="00950401">
                <w:rPr>
                  <w:rFonts w:asciiTheme="minorHAnsi" w:hAnsiTheme="minorHAnsi" w:cstheme="minorHAnsi"/>
                  <w:bCs/>
                  <w:iCs/>
                  <w:sz w:val="24"/>
                  <w:lang w:val="en-IE"/>
                </w:rPr>
                <w:t> </w:t>
              </w:r>
            </w:p>
            <w:p w14:paraId="08DE231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4CF5331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75B53432"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u w:val="single"/>
                </w:rPr>
                <w:t>​Vendor Responsibilities</w:t>
              </w:r>
              <w:r w:rsidRPr="00950401">
                <w:rPr>
                  <w:rFonts w:asciiTheme="minorHAnsi" w:hAnsiTheme="minorHAnsi" w:cstheme="minorHAnsi"/>
                  <w:b/>
                  <w:iCs/>
                  <w:sz w:val="24"/>
                  <w:lang w:val="en-IE"/>
                </w:rPr>
                <w:t> </w:t>
              </w:r>
            </w:p>
            <w:p w14:paraId="43A04944" w14:textId="77777777" w:rsidR="00950401" w:rsidRPr="00950401" w:rsidRDefault="00950401" w:rsidP="003F6E9A">
              <w:pPr>
                <w:numPr>
                  <w:ilvl w:val="0"/>
                  <w:numId w:val="15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​Timely completion of deliverables to the required quality standard.</w:t>
              </w:r>
              <w:r w:rsidRPr="00950401">
                <w:rPr>
                  <w:rFonts w:asciiTheme="minorHAnsi" w:hAnsiTheme="minorHAnsi" w:cstheme="minorHAnsi"/>
                  <w:bCs/>
                  <w:iCs/>
                  <w:sz w:val="24"/>
                  <w:lang w:val="en-IE"/>
                </w:rPr>
                <w:t> </w:t>
              </w:r>
            </w:p>
            <w:p w14:paraId="77278D24" w14:textId="77777777" w:rsidR="00950401" w:rsidRPr="00950401" w:rsidRDefault="00950401" w:rsidP="003F6E9A">
              <w:pPr>
                <w:numPr>
                  <w:ilvl w:val="0"/>
                  <w:numId w:val="15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​End-to-end project management.</w:t>
              </w:r>
              <w:r w:rsidRPr="00950401">
                <w:rPr>
                  <w:rFonts w:asciiTheme="minorHAnsi" w:hAnsiTheme="minorHAnsi" w:cstheme="minorHAnsi"/>
                  <w:bCs/>
                  <w:iCs/>
                  <w:sz w:val="24"/>
                  <w:lang w:val="en-IE"/>
                </w:rPr>
                <w:t> </w:t>
              </w:r>
            </w:p>
            <w:p w14:paraId="435E9D4E" w14:textId="77777777" w:rsidR="00950401" w:rsidRPr="00950401" w:rsidRDefault="00950401" w:rsidP="003F6E9A">
              <w:pPr>
                <w:numPr>
                  <w:ilvl w:val="0"/>
                  <w:numId w:val="15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​Maintenance of the project schedule with details of low-level tasks, required resources and timings.</w:t>
              </w:r>
              <w:r w:rsidRPr="00950401">
                <w:rPr>
                  <w:rFonts w:asciiTheme="minorHAnsi" w:hAnsiTheme="minorHAnsi" w:cstheme="minorHAnsi"/>
                  <w:bCs/>
                  <w:iCs/>
                  <w:sz w:val="24"/>
                  <w:lang w:val="en-IE"/>
                </w:rPr>
                <w:t> </w:t>
              </w:r>
            </w:p>
            <w:p w14:paraId="1FC5A3A9" w14:textId="77777777" w:rsidR="00950401" w:rsidRPr="00950401" w:rsidRDefault="00950401" w:rsidP="003F6E9A">
              <w:pPr>
                <w:numPr>
                  <w:ilvl w:val="0"/>
                  <w:numId w:val="15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​Production of Low-Level Documents required for each phase.</w:t>
              </w:r>
              <w:r w:rsidRPr="00950401">
                <w:rPr>
                  <w:rFonts w:asciiTheme="minorHAnsi" w:hAnsiTheme="minorHAnsi" w:cstheme="minorHAnsi"/>
                  <w:bCs/>
                  <w:iCs/>
                  <w:sz w:val="24"/>
                  <w:lang w:val="en-IE"/>
                </w:rPr>
                <w:t> </w:t>
              </w:r>
            </w:p>
            <w:p w14:paraId="7C245A91" w14:textId="77777777" w:rsidR="00950401" w:rsidRPr="00950401" w:rsidRDefault="00950401" w:rsidP="003F6E9A">
              <w:pPr>
                <w:numPr>
                  <w:ilvl w:val="0"/>
                  <w:numId w:val="15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​Development and implementation of Acceptance Test Plan as part of overall project implementation.</w:t>
              </w:r>
              <w:r w:rsidRPr="00950401">
                <w:rPr>
                  <w:rFonts w:asciiTheme="minorHAnsi" w:hAnsiTheme="minorHAnsi" w:cstheme="minorHAnsi"/>
                  <w:bCs/>
                  <w:iCs/>
                  <w:sz w:val="24"/>
                  <w:lang w:val="en-IE"/>
                </w:rPr>
                <w:t> </w:t>
              </w:r>
            </w:p>
            <w:p w14:paraId="19B35428" w14:textId="77777777" w:rsidR="00950401" w:rsidRPr="00950401" w:rsidRDefault="00950401" w:rsidP="003F6E9A">
              <w:pPr>
                <w:numPr>
                  <w:ilvl w:val="0"/>
                  <w:numId w:val="15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​Development of and implementation of Deployment and Live cutover plans as part of overall project implementation.</w:t>
              </w:r>
              <w:r w:rsidRPr="00950401">
                <w:rPr>
                  <w:rFonts w:asciiTheme="minorHAnsi" w:hAnsiTheme="minorHAnsi" w:cstheme="minorHAnsi"/>
                  <w:bCs/>
                  <w:iCs/>
                  <w:sz w:val="24"/>
                  <w:lang w:val="en-IE"/>
                </w:rPr>
                <w:t> </w:t>
              </w:r>
            </w:p>
            <w:p w14:paraId="0FB0302A" w14:textId="77777777" w:rsidR="00950401" w:rsidRPr="00950401" w:rsidRDefault="00950401" w:rsidP="003F6E9A">
              <w:pPr>
                <w:numPr>
                  <w:ilvl w:val="0"/>
                  <w:numId w:val="15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​Completion of Phase 1, 2, 3 and 4 deliverables as detailed above.</w:t>
              </w:r>
              <w:r w:rsidRPr="00950401">
                <w:rPr>
                  <w:rFonts w:asciiTheme="minorHAnsi" w:hAnsiTheme="minorHAnsi" w:cstheme="minorHAnsi"/>
                  <w:bCs/>
                  <w:iCs/>
                  <w:sz w:val="24"/>
                  <w:lang w:val="en-IE"/>
                </w:rPr>
                <w:t> </w:t>
              </w:r>
            </w:p>
            <w:p w14:paraId="7534867C" w14:textId="77777777" w:rsidR="00950401" w:rsidRPr="00950401" w:rsidRDefault="00950401" w:rsidP="003F6E9A">
              <w:pPr>
                <w:numPr>
                  <w:ilvl w:val="0"/>
                  <w:numId w:val="15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​Ensure that all SLA’s as outlined are achieved. </w:t>
              </w:r>
              <w:r w:rsidRPr="00950401">
                <w:rPr>
                  <w:rFonts w:asciiTheme="minorHAnsi" w:hAnsiTheme="minorHAnsi" w:cstheme="minorHAnsi"/>
                  <w:bCs/>
                  <w:iCs/>
                  <w:sz w:val="24"/>
                  <w:lang w:val="en-IE"/>
                </w:rPr>
                <w:t> </w:t>
              </w:r>
            </w:p>
            <w:p w14:paraId="7B182AF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0235B125" w14:textId="2810C758"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 </w:t>
              </w:r>
              <w:r w:rsidRPr="00950401">
                <w:rPr>
                  <w:rFonts w:asciiTheme="minorHAnsi" w:hAnsiTheme="minorHAnsi" w:cstheme="minorHAnsi"/>
                  <w:b/>
                  <w:iCs/>
                  <w:sz w:val="24"/>
                </w:rPr>
                <w:t>​1.7 Infrastructure &amp; Database Managed Services</w:t>
              </w:r>
              <w:r w:rsidRPr="00950401">
                <w:rPr>
                  <w:rFonts w:asciiTheme="minorHAnsi" w:hAnsiTheme="minorHAnsi" w:cstheme="minorHAnsi"/>
                  <w:b/>
                  <w:iCs/>
                  <w:sz w:val="24"/>
                  <w:lang w:val="en-IE"/>
                </w:rPr>
                <w:t> </w:t>
              </w:r>
            </w:p>
            <w:p w14:paraId="60D981B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​ICBF is seeking a service provider capable of delivering a comprehensive 24x7x365 managed service for its installed infrastructure, including full support for all Production and Non</w:t>
              </w:r>
              <w:r w:rsidRPr="00950401">
                <w:rPr>
                  <w:rFonts w:asciiTheme="minorHAnsi" w:hAnsiTheme="minorHAnsi" w:cstheme="minorHAnsi"/>
                  <w:bCs/>
                  <w:iCs/>
                  <w:sz w:val="24"/>
                  <w:lang w:val="en-IE"/>
                </w:rPr>
                <w:noBreakHyphen/>
              </w:r>
              <w:r w:rsidRPr="00950401">
                <w:rPr>
                  <w:rFonts w:asciiTheme="minorHAnsi" w:hAnsiTheme="minorHAnsi" w:cstheme="minorHAnsi"/>
                  <w:bCs/>
                  <w:iCs/>
                  <w:sz w:val="24"/>
                </w:rPr>
                <w:t>Production databases, Exadata Cloud instances, and seamless engagement with Oracle Support Services. The solution must enable efficient contact, logging, and tracking of support calls through the provider’s support system, while ensuring a proactive, consistent, and high</w:t>
              </w:r>
              <w:r w:rsidRPr="00950401">
                <w:rPr>
                  <w:rFonts w:asciiTheme="minorHAnsi" w:hAnsiTheme="minorHAnsi" w:cstheme="minorHAnsi"/>
                  <w:bCs/>
                  <w:iCs/>
                  <w:sz w:val="24"/>
                  <w:lang w:val="en-IE"/>
                </w:rPr>
                <w:noBreakHyphen/>
              </w:r>
              <w:r w:rsidRPr="00950401">
                <w:rPr>
                  <w:rFonts w:asciiTheme="minorHAnsi" w:hAnsiTheme="minorHAnsi" w:cstheme="minorHAnsi"/>
                  <w:bCs/>
                  <w:iCs/>
                  <w:sz w:val="24"/>
                </w:rPr>
                <w:t>quality service aligned to the needs of the business. Service providers who have aligned their processes and operations with internationally recognised standards—such as ISO 20000, ISO 27001, and ITIL—should clearly highlight this alignment in their response.</w:t>
              </w:r>
              <w:r w:rsidRPr="00950401">
                <w:rPr>
                  <w:rFonts w:asciiTheme="minorHAnsi" w:hAnsiTheme="minorHAnsi" w:cstheme="minorHAnsi"/>
                  <w:bCs/>
                  <w:iCs/>
                  <w:sz w:val="24"/>
                  <w:lang w:val="en-IE"/>
                </w:rPr>
                <w:t> </w:t>
              </w:r>
            </w:p>
            <w:p w14:paraId="135299A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62DCBD4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​Support will require both a mix of remote and on-site services, in Ballincollig, and service providers should plan for this.  </w:t>
              </w:r>
            </w:p>
            <w:p w14:paraId="49556BE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6D19A8C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Infrastructure and Database Managed Services will ensure that the implemented “To-Be” systems are managed and maintained to the highest level. </w:t>
              </w:r>
            </w:p>
            <w:p w14:paraId="0C6DB48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67B3D38B"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​Database Managed Service (Including ZFS &amp; ZDLRA) </w:t>
              </w:r>
            </w:p>
            <w:p w14:paraId="78C76B4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selected service provider will be responsible for the support and maintenance of ICBF’s Oracle Exadata, ZFS and ZDLRA environments and for any additions or modifications to these environment (as required by ICBF) during the lifetime of the Contract. </w:t>
              </w:r>
            </w:p>
            <w:p w14:paraId="156BD00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​Assuming full responsibility for the complete administration of the Oracle Exadata environments detailed in Requirements for ‘To-Be’. A complete database administration service spanning all servers and databases in ICBF Exadata environment will be required. Tenderers are asked to detail their approach to Database Administration </w:t>
              </w:r>
              <w:proofErr w:type="gramStart"/>
              <w:r w:rsidRPr="00950401">
                <w:rPr>
                  <w:rFonts w:asciiTheme="minorHAnsi" w:hAnsiTheme="minorHAnsi" w:cstheme="minorHAnsi"/>
                  <w:bCs/>
                  <w:iCs/>
                  <w:sz w:val="24"/>
                  <w:lang w:val="en-IE"/>
                </w:rPr>
                <w:t>in regard to</w:t>
              </w:r>
              <w:proofErr w:type="gramEnd"/>
              <w:r w:rsidRPr="00950401">
                <w:rPr>
                  <w:rFonts w:asciiTheme="minorHAnsi" w:hAnsiTheme="minorHAnsi" w:cstheme="minorHAnsi"/>
                  <w:bCs/>
                  <w:iCs/>
                  <w:sz w:val="24"/>
                  <w:lang w:val="en-IE"/>
                </w:rPr>
                <w:t> the following. </w:t>
              </w:r>
            </w:p>
            <w:p w14:paraId="64183D6F" w14:textId="77777777" w:rsidR="00950401" w:rsidRPr="00950401" w:rsidRDefault="00950401" w:rsidP="003F6E9A">
              <w:pPr>
                <w:numPr>
                  <w:ilvl w:val="0"/>
                  <w:numId w:val="15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lastRenderedPageBreak/>
                <w:t>​Maintenance and Support of the environments in-scope  </w:t>
              </w:r>
            </w:p>
            <w:p w14:paraId="10F9C190" w14:textId="77777777" w:rsidR="00950401" w:rsidRPr="00950401" w:rsidRDefault="00950401" w:rsidP="003F6E9A">
              <w:pPr>
                <w:numPr>
                  <w:ilvl w:val="0"/>
                  <w:numId w:val="15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​Monitoring:  </w:t>
              </w:r>
            </w:p>
            <w:p w14:paraId="58837CEA" w14:textId="77777777" w:rsidR="00950401" w:rsidRPr="00950401" w:rsidRDefault="00950401" w:rsidP="003F6E9A">
              <w:pPr>
                <w:numPr>
                  <w:ilvl w:val="0"/>
                  <w:numId w:val="160"/>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​Agreed security violations.  </w:t>
              </w:r>
            </w:p>
            <w:p w14:paraId="475C0169" w14:textId="77777777" w:rsidR="00950401" w:rsidRPr="00950401" w:rsidRDefault="00950401" w:rsidP="003F6E9A">
              <w:pPr>
                <w:numPr>
                  <w:ilvl w:val="0"/>
                  <w:numId w:val="161"/>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​Performance indicators </w:t>
              </w:r>
            </w:p>
            <w:p w14:paraId="2FAF0245" w14:textId="77777777" w:rsidR="00950401" w:rsidRPr="00950401" w:rsidRDefault="00950401" w:rsidP="003F6E9A">
              <w:pPr>
                <w:numPr>
                  <w:ilvl w:val="0"/>
                  <w:numId w:val="162"/>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​CPU  </w:t>
              </w:r>
            </w:p>
            <w:p w14:paraId="67F6E4D6" w14:textId="77777777" w:rsidR="00950401" w:rsidRPr="00950401" w:rsidRDefault="00950401" w:rsidP="003F6E9A">
              <w:pPr>
                <w:numPr>
                  <w:ilvl w:val="0"/>
                  <w:numId w:val="163"/>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​Memory </w:t>
              </w:r>
            </w:p>
            <w:p w14:paraId="05B5C26F" w14:textId="77777777" w:rsidR="00950401" w:rsidRPr="00950401" w:rsidRDefault="00950401" w:rsidP="003F6E9A">
              <w:pPr>
                <w:numPr>
                  <w:ilvl w:val="0"/>
                  <w:numId w:val="164"/>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​Performance statistics  </w:t>
              </w:r>
            </w:p>
            <w:p w14:paraId="28F0C3E3" w14:textId="77777777" w:rsidR="00950401" w:rsidRPr="00950401" w:rsidRDefault="00950401" w:rsidP="003F6E9A">
              <w:pPr>
                <w:numPr>
                  <w:ilvl w:val="0"/>
                  <w:numId w:val="165"/>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​Database resource monitoring </w:t>
              </w:r>
            </w:p>
            <w:p w14:paraId="3797B1B5" w14:textId="77777777" w:rsidR="00950401" w:rsidRPr="00950401" w:rsidRDefault="00950401" w:rsidP="003F6E9A">
              <w:pPr>
                <w:numPr>
                  <w:ilvl w:val="0"/>
                  <w:numId w:val="166"/>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​Log file monitoring </w:t>
              </w:r>
            </w:p>
            <w:p w14:paraId="51894937" w14:textId="77777777" w:rsidR="00950401" w:rsidRPr="00950401" w:rsidRDefault="00950401" w:rsidP="003F6E9A">
              <w:pPr>
                <w:numPr>
                  <w:ilvl w:val="0"/>
                  <w:numId w:val="167"/>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​Backups </w:t>
              </w:r>
            </w:p>
            <w:p w14:paraId="1ACAA25E" w14:textId="77777777" w:rsidR="00950401" w:rsidRPr="00950401" w:rsidRDefault="00950401" w:rsidP="003F6E9A">
              <w:pPr>
                <w:numPr>
                  <w:ilvl w:val="0"/>
                  <w:numId w:val="168"/>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​Capacity  </w:t>
              </w:r>
            </w:p>
            <w:p w14:paraId="6AC3AC63" w14:textId="77777777" w:rsidR="00950401" w:rsidRPr="00950401" w:rsidRDefault="00950401" w:rsidP="003F6E9A">
              <w:pPr>
                <w:numPr>
                  <w:ilvl w:val="0"/>
                  <w:numId w:val="169"/>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​Standby database synchronisation  </w:t>
              </w:r>
            </w:p>
            <w:p w14:paraId="6FB953AA" w14:textId="77777777" w:rsidR="00950401" w:rsidRPr="00950401" w:rsidRDefault="00950401" w:rsidP="003F6E9A">
              <w:pPr>
                <w:numPr>
                  <w:ilvl w:val="0"/>
                  <w:numId w:val="170"/>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​Completion of scheduled non-production databases refreshes  </w:t>
              </w:r>
            </w:p>
            <w:p w14:paraId="33CB8AB5" w14:textId="77777777" w:rsidR="00950401" w:rsidRPr="00950401" w:rsidRDefault="00950401" w:rsidP="003F6E9A">
              <w:pPr>
                <w:numPr>
                  <w:ilvl w:val="0"/>
                  <w:numId w:val="17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​Routine maintenance and support activities  </w:t>
              </w:r>
            </w:p>
            <w:p w14:paraId="2295159A" w14:textId="77777777" w:rsidR="00950401" w:rsidRPr="00950401" w:rsidRDefault="00950401" w:rsidP="003F6E9A">
              <w:pPr>
                <w:numPr>
                  <w:ilvl w:val="0"/>
                  <w:numId w:val="17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​Investigating issues that may arise and escalate where appropriate.  </w:t>
              </w:r>
            </w:p>
            <w:p w14:paraId="4C6A723C" w14:textId="77777777" w:rsidR="00950401" w:rsidRPr="00950401" w:rsidRDefault="00950401" w:rsidP="003F6E9A">
              <w:pPr>
                <w:numPr>
                  <w:ilvl w:val="0"/>
                  <w:numId w:val="17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​Tuning Databases for optimal performance  </w:t>
              </w:r>
            </w:p>
            <w:p w14:paraId="2AAD57F7" w14:textId="77777777" w:rsidR="00950401" w:rsidRPr="00950401" w:rsidRDefault="00950401" w:rsidP="003F6E9A">
              <w:pPr>
                <w:numPr>
                  <w:ilvl w:val="0"/>
                  <w:numId w:val="17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​Root Cause Analysis and Corrective Actions  </w:t>
              </w:r>
            </w:p>
            <w:p w14:paraId="57147559" w14:textId="77777777" w:rsidR="00950401" w:rsidRPr="00950401" w:rsidRDefault="00950401" w:rsidP="003F6E9A">
              <w:pPr>
                <w:numPr>
                  <w:ilvl w:val="0"/>
                  <w:numId w:val="17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​Ensuring the successful completion of scheduled refreshes of non-production databases  </w:t>
              </w:r>
            </w:p>
            <w:p w14:paraId="46E6B046" w14:textId="77777777" w:rsidR="00950401" w:rsidRPr="00950401" w:rsidRDefault="00950401" w:rsidP="003F6E9A">
              <w:pPr>
                <w:numPr>
                  <w:ilvl w:val="0"/>
                  <w:numId w:val="17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​Third party management (Oracle) to include but not limited to managing the deployment of the Quarterly Exadata patching performed by Oracle &amp; all Oracle SR cases. </w:t>
              </w:r>
            </w:p>
            <w:p w14:paraId="1B053836" w14:textId="77777777" w:rsidR="00950401" w:rsidRPr="00950401" w:rsidRDefault="00950401" w:rsidP="003F6E9A">
              <w:pPr>
                <w:numPr>
                  <w:ilvl w:val="0"/>
                  <w:numId w:val="17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​Continuous improvement, evolution and refinement of services as part of support plans.  </w:t>
              </w:r>
            </w:p>
            <w:p w14:paraId="324A2DBC"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u w:val="single"/>
                  <w:lang w:val="en-IE"/>
                </w:rPr>
                <w:t>​ZFS</w:t>
              </w:r>
              <w:r w:rsidRPr="00950401">
                <w:rPr>
                  <w:rFonts w:asciiTheme="minorHAnsi" w:hAnsiTheme="minorHAnsi" w:cstheme="minorHAnsi"/>
                  <w:b/>
                  <w:iCs/>
                  <w:sz w:val="24"/>
                  <w:lang w:val="en-IE"/>
                </w:rPr>
                <w:t> </w:t>
              </w:r>
            </w:p>
            <w:p w14:paraId="62C94F06" w14:textId="77777777" w:rsidR="00950401" w:rsidRPr="00950401" w:rsidRDefault="00950401" w:rsidP="003F6E9A">
              <w:pPr>
                <w:numPr>
                  <w:ilvl w:val="0"/>
                  <w:numId w:val="17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​Service Desk Reporting  </w:t>
              </w:r>
            </w:p>
            <w:p w14:paraId="5FE98F31" w14:textId="77777777" w:rsidR="00950401" w:rsidRPr="00950401" w:rsidRDefault="00950401" w:rsidP="003F6E9A">
              <w:pPr>
                <w:numPr>
                  <w:ilvl w:val="0"/>
                  <w:numId w:val="17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​Routine Maintenance </w:t>
              </w:r>
            </w:p>
            <w:p w14:paraId="1E2727DD" w14:textId="77777777" w:rsidR="00950401" w:rsidRPr="00950401" w:rsidRDefault="00950401" w:rsidP="003F6E9A">
              <w:pPr>
                <w:numPr>
                  <w:ilvl w:val="0"/>
                  <w:numId w:val="18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​Managing the deployment of the Quarterly patching &amp; all SR cases. </w:t>
              </w:r>
            </w:p>
            <w:p w14:paraId="5F3113B0" w14:textId="77777777" w:rsidR="00950401" w:rsidRPr="00950401" w:rsidRDefault="00950401" w:rsidP="003F6E9A">
              <w:pPr>
                <w:numPr>
                  <w:ilvl w:val="0"/>
                  <w:numId w:val="18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​Review ZFS stacks for the purpose of continuous service improvement  </w:t>
              </w:r>
            </w:p>
            <w:p w14:paraId="78CD2EEF" w14:textId="77777777" w:rsidR="00950401" w:rsidRPr="00950401" w:rsidRDefault="00950401" w:rsidP="003F6E9A">
              <w:pPr>
                <w:numPr>
                  <w:ilvl w:val="0"/>
                  <w:numId w:val="18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​Monitoring  </w:t>
              </w:r>
            </w:p>
            <w:p w14:paraId="728E8B85" w14:textId="77777777" w:rsidR="00950401" w:rsidRPr="00950401" w:rsidRDefault="00950401" w:rsidP="003F6E9A">
              <w:pPr>
                <w:numPr>
                  <w:ilvl w:val="0"/>
                  <w:numId w:val="183"/>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​Agreed security violations. </w:t>
              </w:r>
            </w:p>
            <w:p w14:paraId="618B6187" w14:textId="77777777" w:rsidR="00950401" w:rsidRPr="00950401" w:rsidRDefault="00950401" w:rsidP="003F6E9A">
              <w:pPr>
                <w:numPr>
                  <w:ilvl w:val="0"/>
                  <w:numId w:val="184"/>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​Performance indicators </w:t>
              </w:r>
            </w:p>
            <w:p w14:paraId="3B296DC2" w14:textId="77777777" w:rsidR="00950401" w:rsidRPr="00950401" w:rsidRDefault="00950401" w:rsidP="003F6E9A">
              <w:pPr>
                <w:numPr>
                  <w:ilvl w:val="0"/>
                  <w:numId w:val="185"/>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​CPU </w:t>
              </w:r>
            </w:p>
            <w:p w14:paraId="3F646CAA" w14:textId="77777777" w:rsidR="00950401" w:rsidRPr="00950401" w:rsidRDefault="00950401" w:rsidP="003F6E9A">
              <w:pPr>
                <w:numPr>
                  <w:ilvl w:val="0"/>
                  <w:numId w:val="186"/>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​Memory </w:t>
              </w:r>
            </w:p>
            <w:p w14:paraId="0AA990A6" w14:textId="77777777" w:rsidR="00950401" w:rsidRPr="00950401" w:rsidRDefault="00950401" w:rsidP="003F6E9A">
              <w:pPr>
                <w:numPr>
                  <w:ilvl w:val="0"/>
                  <w:numId w:val="187"/>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​Performance statistics  </w:t>
              </w:r>
            </w:p>
            <w:p w14:paraId="261EF072" w14:textId="77777777" w:rsidR="00950401" w:rsidRDefault="00950401" w:rsidP="003F6E9A">
              <w:pPr>
                <w:numPr>
                  <w:ilvl w:val="0"/>
                  <w:numId w:val="188"/>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​Capacity  </w:t>
              </w:r>
            </w:p>
            <w:p w14:paraId="1FDAF439" w14:textId="77777777" w:rsidR="00950401" w:rsidRPr="00950401" w:rsidRDefault="00950401" w:rsidP="00950401">
              <w:pPr>
                <w:spacing w:after="0" w:line="240" w:lineRule="auto"/>
                <w:ind w:left="360"/>
                <w:rPr>
                  <w:rFonts w:asciiTheme="minorHAnsi" w:hAnsiTheme="minorHAnsi" w:cstheme="minorHAnsi"/>
                  <w:bCs/>
                  <w:iCs/>
                  <w:sz w:val="24"/>
                  <w:lang w:val="en-IE"/>
                </w:rPr>
              </w:pPr>
            </w:p>
            <w:p w14:paraId="0BFB0B7A"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u w:val="single"/>
                  <w:lang w:val="en-IE"/>
                </w:rPr>
                <w:t>​ZDLRA</w:t>
              </w:r>
              <w:r w:rsidRPr="00950401">
                <w:rPr>
                  <w:rFonts w:asciiTheme="minorHAnsi" w:hAnsiTheme="minorHAnsi" w:cstheme="minorHAnsi"/>
                  <w:b/>
                  <w:iCs/>
                  <w:sz w:val="24"/>
                  <w:lang w:val="en-IE"/>
                </w:rPr>
                <w:t> </w:t>
              </w:r>
            </w:p>
            <w:p w14:paraId="38F3F46E" w14:textId="77777777" w:rsidR="00950401" w:rsidRPr="00950401" w:rsidRDefault="00950401" w:rsidP="003F6E9A">
              <w:pPr>
                <w:numPr>
                  <w:ilvl w:val="0"/>
                  <w:numId w:val="18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​Service Desk Reporting  </w:t>
              </w:r>
            </w:p>
            <w:p w14:paraId="01F4E0C7" w14:textId="77777777" w:rsidR="00950401" w:rsidRPr="00950401" w:rsidRDefault="00950401" w:rsidP="003F6E9A">
              <w:pPr>
                <w:numPr>
                  <w:ilvl w:val="0"/>
                  <w:numId w:val="19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​Routine Maintenance </w:t>
              </w:r>
            </w:p>
            <w:p w14:paraId="2A5FEA57" w14:textId="77777777" w:rsidR="00950401" w:rsidRPr="00950401" w:rsidRDefault="00950401" w:rsidP="003F6E9A">
              <w:pPr>
                <w:numPr>
                  <w:ilvl w:val="0"/>
                  <w:numId w:val="19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​Managing the deployment of the Quarterly patching &amp; all SR cases. </w:t>
              </w:r>
            </w:p>
            <w:p w14:paraId="3CADE05A" w14:textId="77777777" w:rsidR="00950401" w:rsidRPr="00950401" w:rsidRDefault="00950401" w:rsidP="003F6E9A">
              <w:pPr>
                <w:numPr>
                  <w:ilvl w:val="0"/>
                  <w:numId w:val="19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​Review ZDLRA stacks for the purpose of continuous service improvement  </w:t>
              </w:r>
            </w:p>
            <w:p w14:paraId="7584B7E1" w14:textId="77777777" w:rsidR="00950401" w:rsidRPr="00950401" w:rsidRDefault="00950401" w:rsidP="003F6E9A">
              <w:pPr>
                <w:numPr>
                  <w:ilvl w:val="0"/>
                  <w:numId w:val="19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​Monitoring  </w:t>
              </w:r>
            </w:p>
            <w:p w14:paraId="7F8F351C" w14:textId="77777777" w:rsidR="00950401" w:rsidRPr="00950401" w:rsidRDefault="00950401" w:rsidP="003F6E9A">
              <w:pPr>
                <w:numPr>
                  <w:ilvl w:val="0"/>
                  <w:numId w:val="194"/>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​Agreed security violations. </w:t>
              </w:r>
            </w:p>
            <w:p w14:paraId="33F57579" w14:textId="77777777" w:rsidR="00950401" w:rsidRPr="00950401" w:rsidRDefault="00950401" w:rsidP="003F6E9A">
              <w:pPr>
                <w:numPr>
                  <w:ilvl w:val="0"/>
                  <w:numId w:val="195"/>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​Performance indicators </w:t>
              </w:r>
            </w:p>
            <w:p w14:paraId="6AA87800" w14:textId="77777777" w:rsidR="00950401" w:rsidRPr="00950401" w:rsidRDefault="00950401" w:rsidP="003F6E9A">
              <w:pPr>
                <w:numPr>
                  <w:ilvl w:val="0"/>
                  <w:numId w:val="196"/>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​CPU </w:t>
              </w:r>
            </w:p>
            <w:p w14:paraId="5C10780F" w14:textId="77777777" w:rsidR="00950401" w:rsidRPr="00950401" w:rsidRDefault="00950401" w:rsidP="003F6E9A">
              <w:pPr>
                <w:numPr>
                  <w:ilvl w:val="0"/>
                  <w:numId w:val="197"/>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​Memory </w:t>
              </w:r>
            </w:p>
            <w:p w14:paraId="7EDAAC0A" w14:textId="77777777" w:rsidR="00950401" w:rsidRPr="00950401" w:rsidRDefault="00950401" w:rsidP="003F6E9A">
              <w:pPr>
                <w:numPr>
                  <w:ilvl w:val="0"/>
                  <w:numId w:val="198"/>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​Performance statistics  </w:t>
              </w:r>
            </w:p>
            <w:p w14:paraId="2606FE9C" w14:textId="77777777" w:rsidR="00950401" w:rsidRPr="00950401" w:rsidRDefault="00950401" w:rsidP="003F6E9A">
              <w:pPr>
                <w:numPr>
                  <w:ilvl w:val="0"/>
                  <w:numId w:val="199"/>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​Capacity </w:t>
              </w:r>
            </w:p>
            <w:p w14:paraId="75626DA0"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lastRenderedPageBreak/>
                <w:t>​Infrastructure Cloud Managed Services </w:t>
              </w:r>
            </w:p>
            <w:p w14:paraId="5C1493D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service provider will be responsible for the support and maintenance of ICBF’s cloud environments and for any additions or modifications to these environment (as required by ICBF) during the lifetime of the Contract.  </w:t>
              </w:r>
            </w:p>
            <w:p w14:paraId="4E4C33E6" w14:textId="77777777" w:rsid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p>
            <w:p w14:paraId="1C78EE6F" w14:textId="2DD7E3D5"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Tenderers are asked to detail their approach to Cloud Managed Services </w:t>
              </w:r>
              <w:proofErr w:type="gramStart"/>
              <w:r w:rsidRPr="00950401">
                <w:rPr>
                  <w:rFonts w:asciiTheme="minorHAnsi" w:hAnsiTheme="minorHAnsi" w:cstheme="minorHAnsi"/>
                  <w:bCs/>
                  <w:iCs/>
                  <w:sz w:val="24"/>
                  <w:lang w:val="en-IE"/>
                </w:rPr>
                <w:t>in regard to</w:t>
              </w:r>
              <w:proofErr w:type="gramEnd"/>
              <w:r w:rsidRPr="00950401">
                <w:rPr>
                  <w:rFonts w:asciiTheme="minorHAnsi" w:hAnsiTheme="minorHAnsi" w:cstheme="minorHAnsi"/>
                  <w:bCs/>
                  <w:iCs/>
                  <w:sz w:val="24"/>
                  <w:lang w:val="en-IE"/>
                </w:rPr>
                <w:t> the following; </w:t>
              </w:r>
            </w:p>
            <w:p w14:paraId="665FE2CD" w14:textId="77777777" w:rsidR="00950401" w:rsidRPr="00950401" w:rsidRDefault="00950401" w:rsidP="003F6E9A">
              <w:pPr>
                <w:numPr>
                  <w:ilvl w:val="0"/>
                  <w:numId w:val="20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​Provide monitoring, troubleshooting, configuration, patching and backups for infrastructure and services across multiple accounts in the OCI estate. </w:t>
              </w:r>
            </w:p>
            <w:p w14:paraId="078CC172" w14:textId="77777777" w:rsidR="00950401" w:rsidRPr="00950401" w:rsidRDefault="00950401" w:rsidP="003F6E9A">
              <w:pPr>
                <w:numPr>
                  <w:ilvl w:val="0"/>
                  <w:numId w:val="20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​Consistent environment configuration to ensure connectivity, access and security policies are applied across the ICBF estate. </w:t>
              </w:r>
            </w:p>
            <w:p w14:paraId="3DE5E644" w14:textId="77777777" w:rsidR="00950401" w:rsidRPr="00950401" w:rsidRDefault="00950401" w:rsidP="003F6E9A">
              <w:pPr>
                <w:numPr>
                  <w:ilvl w:val="0"/>
                  <w:numId w:val="20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​Operating systems are continuously updated against vulnerabilities and bugs. Applies an automated patch cycle to all Virtual Machines/Instances under support. </w:t>
              </w:r>
            </w:p>
            <w:p w14:paraId="37BF8CDB" w14:textId="77777777" w:rsidR="00950401" w:rsidRPr="00950401" w:rsidRDefault="00950401" w:rsidP="003F6E9A">
              <w:pPr>
                <w:numPr>
                  <w:ilvl w:val="0"/>
                  <w:numId w:val="20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​Proactive cloud monitoring: A consolidated Cloud service monitoring platform which directly integrates with OCI monitoring services. Alerts for metrics are defined based on customer requirements and CSP best practices. </w:t>
              </w:r>
            </w:p>
            <w:p w14:paraId="4A8B7258" w14:textId="77777777" w:rsidR="00950401" w:rsidRPr="00950401" w:rsidRDefault="00950401" w:rsidP="003F6E9A">
              <w:pPr>
                <w:numPr>
                  <w:ilvl w:val="0"/>
                  <w:numId w:val="20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​Advanced Monitoring:  Preventative monitoring service that leverages Machine Learning algorithms to identify trends in ICBF metrics. Detect events that would not be picked up by static thresholds. </w:t>
              </w:r>
            </w:p>
            <w:p w14:paraId="62AE6A11" w14:textId="77777777" w:rsidR="00950401" w:rsidRPr="00950401" w:rsidRDefault="00950401" w:rsidP="003F6E9A">
              <w:pPr>
                <w:numPr>
                  <w:ilvl w:val="0"/>
                  <w:numId w:val="20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​Cost Control: offers cross-account dashboards which provide sophisticated reporting for </w:t>
              </w:r>
              <w:proofErr w:type="gramStart"/>
              <w:r w:rsidRPr="00950401">
                <w:rPr>
                  <w:rFonts w:asciiTheme="minorHAnsi" w:hAnsiTheme="minorHAnsi" w:cstheme="minorHAnsi"/>
                  <w:bCs/>
                  <w:iCs/>
                  <w:sz w:val="24"/>
                  <w:lang w:val="en-IE"/>
                </w:rPr>
                <w:t>all of</w:t>
              </w:r>
              <w:proofErr w:type="gramEnd"/>
              <w:r w:rsidRPr="00950401">
                <w:rPr>
                  <w:rFonts w:asciiTheme="minorHAnsi" w:hAnsiTheme="minorHAnsi" w:cstheme="minorHAnsi"/>
                  <w:bCs/>
                  <w:iCs/>
                  <w:sz w:val="24"/>
                  <w:lang w:val="en-IE"/>
                </w:rPr>
                <w:t> your Cloud inventory based on tags, geography, function and more to help you understand what your budget is being used for. Our service includes billing trends, spend threshold alerts, and real-time unified billing across accounts and Clouds  </w:t>
              </w:r>
            </w:p>
            <w:p w14:paraId="5827EEAF" w14:textId="77777777" w:rsidR="00950401" w:rsidRPr="00950401" w:rsidRDefault="00950401" w:rsidP="003F6E9A">
              <w:pPr>
                <w:numPr>
                  <w:ilvl w:val="0"/>
                  <w:numId w:val="20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​Cost Optimisation: implement and maintain server schedules, resource clean-up, resource right-sizing, RI recommendations. </w:t>
              </w:r>
            </w:p>
            <w:p w14:paraId="0EFC879E" w14:textId="77777777" w:rsidR="00950401" w:rsidRPr="00950401" w:rsidRDefault="00950401" w:rsidP="003F6E9A">
              <w:pPr>
                <w:numPr>
                  <w:ilvl w:val="0"/>
                  <w:numId w:val="20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​Next-Gen Services:  deliver an agile model and AI native SDLC with ICBF incorporating elements of design, architecture, automation, AI, CI/CD, DevOps, security, and financial optimisation.   </w:t>
              </w:r>
            </w:p>
            <w:p w14:paraId="08EB7C4A" w14:textId="77777777" w:rsidR="00950401" w:rsidRPr="00950401" w:rsidRDefault="00950401" w:rsidP="003F6E9A">
              <w:pPr>
                <w:numPr>
                  <w:ilvl w:val="0"/>
                  <w:numId w:val="208"/>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w:t>
              </w:r>
              <w:proofErr w:type="spellStart"/>
              <w:r w:rsidRPr="00950401">
                <w:rPr>
                  <w:rFonts w:asciiTheme="minorHAnsi" w:hAnsiTheme="minorHAnsi" w:cstheme="minorHAnsi"/>
                  <w:bCs/>
                  <w:iCs/>
                  <w:sz w:val="24"/>
                  <w:lang w:val="en-IE"/>
                </w:rPr>
                <w:t>Devops</w:t>
              </w:r>
              <w:proofErr w:type="spellEnd"/>
              <w:r w:rsidRPr="00950401">
                <w:rPr>
                  <w:rFonts w:asciiTheme="minorHAnsi" w:hAnsiTheme="minorHAnsi" w:cstheme="minorHAnsi"/>
                  <w:bCs/>
                  <w:iCs/>
                  <w:sz w:val="24"/>
                  <w:lang w:val="en-IE"/>
                </w:rPr>
                <w:t> &amp; Automation </w:t>
              </w:r>
            </w:p>
            <w:p w14:paraId="4D0BC5B9" w14:textId="77777777" w:rsidR="00950401" w:rsidRPr="00950401" w:rsidRDefault="00950401" w:rsidP="003F6E9A">
              <w:pPr>
                <w:numPr>
                  <w:ilvl w:val="0"/>
                  <w:numId w:val="209"/>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​Compliance &amp; Governance </w:t>
              </w:r>
            </w:p>
            <w:p w14:paraId="57AD35CE" w14:textId="77777777" w:rsidR="00950401" w:rsidRPr="00950401" w:rsidRDefault="00950401" w:rsidP="003F6E9A">
              <w:pPr>
                <w:numPr>
                  <w:ilvl w:val="0"/>
                  <w:numId w:val="210"/>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​Cloud Security </w:t>
              </w:r>
            </w:p>
            <w:p w14:paraId="2AF5F362" w14:textId="77777777" w:rsidR="00950401" w:rsidRPr="00950401" w:rsidRDefault="00950401" w:rsidP="003F6E9A">
              <w:pPr>
                <w:numPr>
                  <w:ilvl w:val="0"/>
                  <w:numId w:val="211"/>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​Cloud Architecture </w:t>
              </w:r>
            </w:p>
            <w:p w14:paraId="3886BE62" w14:textId="77777777" w:rsidR="00950401" w:rsidRPr="00950401" w:rsidRDefault="00950401" w:rsidP="003F6E9A">
              <w:pPr>
                <w:numPr>
                  <w:ilvl w:val="0"/>
                  <w:numId w:val="21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​Continuous improvement, evolution and refinement of services as part of support plans.  </w:t>
              </w:r>
            </w:p>
            <w:p w14:paraId="24428FE4" w14:textId="77777777" w:rsidR="00950401" w:rsidRPr="00950401" w:rsidRDefault="00950401" w:rsidP="003F6E9A">
              <w:pPr>
                <w:numPr>
                  <w:ilvl w:val="0"/>
                  <w:numId w:val="21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​Cloud Service Management: incorporating </w:t>
              </w:r>
            </w:p>
            <w:p w14:paraId="2896F2F3" w14:textId="77777777" w:rsidR="00950401" w:rsidRPr="00950401" w:rsidRDefault="00950401" w:rsidP="003F6E9A">
              <w:pPr>
                <w:numPr>
                  <w:ilvl w:val="0"/>
                  <w:numId w:val="214"/>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​Service Desk Management </w:t>
              </w:r>
            </w:p>
            <w:p w14:paraId="41F314F1" w14:textId="77777777" w:rsidR="00950401" w:rsidRPr="00950401" w:rsidRDefault="00950401" w:rsidP="003F6E9A">
              <w:pPr>
                <w:numPr>
                  <w:ilvl w:val="0"/>
                  <w:numId w:val="215"/>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​Service Management </w:t>
              </w:r>
            </w:p>
            <w:p w14:paraId="25773207" w14:textId="77777777" w:rsidR="00950401" w:rsidRPr="00950401" w:rsidRDefault="00950401" w:rsidP="003F6E9A">
              <w:pPr>
                <w:numPr>
                  <w:ilvl w:val="0"/>
                  <w:numId w:val="216"/>
                </w:numPr>
                <w:tabs>
                  <w:tab w:val="clear" w:pos="720"/>
                  <w:tab w:val="num" w:pos="1080"/>
                </w:tabs>
                <w:spacing w:after="0" w:line="240" w:lineRule="auto"/>
                <w:ind w:left="1080"/>
                <w:rPr>
                  <w:rFonts w:asciiTheme="minorHAnsi" w:hAnsiTheme="minorHAnsi" w:cstheme="minorHAnsi"/>
                  <w:bCs/>
                  <w:iCs/>
                  <w:sz w:val="24"/>
                  <w:lang w:val="en-IE"/>
                </w:rPr>
              </w:pPr>
              <w:r w:rsidRPr="00950401">
                <w:rPr>
                  <w:rFonts w:asciiTheme="minorHAnsi" w:hAnsiTheme="minorHAnsi" w:cstheme="minorHAnsi"/>
                  <w:bCs/>
                  <w:iCs/>
                  <w:sz w:val="24"/>
                  <w:lang w:val="en-IE"/>
                </w:rPr>
                <w:t>​Account Management </w:t>
              </w:r>
            </w:p>
            <w:p w14:paraId="68C6ED2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3F105B35" w14:textId="3F18680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​​The overall service is also to include: - </w:t>
              </w:r>
            </w:p>
            <w:p w14:paraId="7187DE36" w14:textId="77777777" w:rsidR="00950401" w:rsidRPr="00950401" w:rsidRDefault="00950401" w:rsidP="003F6E9A">
              <w:pPr>
                <w:numPr>
                  <w:ilvl w:val="0"/>
                  <w:numId w:val="21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​Quarterly health checks.  </w:t>
              </w:r>
            </w:p>
            <w:p w14:paraId="0464B548" w14:textId="77777777" w:rsidR="00950401" w:rsidRPr="00950401" w:rsidRDefault="00950401" w:rsidP="003F6E9A">
              <w:pPr>
                <w:numPr>
                  <w:ilvl w:val="0"/>
                  <w:numId w:val="21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​Transition to Vendors Managed Service </w:t>
              </w:r>
            </w:p>
            <w:p w14:paraId="268B41C8" w14:textId="77777777" w:rsidR="00950401" w:rsidRPr="00950401" w:rsidRDefault="00950401" w:rsidP="003F6E9A">
              <w:pPr>
                <w:numPr>
                  <w:ilvl w:val="0"/>
                  <w:numId w:val="21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​Underpinning SLAs should meet or exceed the following targets: </w: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305"/>
                <w:gridCol w:w="2670"/>
                <w:gridCol w:w="1410"/>
                <w:gridCol w:w="1830"/>
                <w:gridCol w:w="1830"/>
              </w:tblGrid>
              <w:tr w:rsidR="00950401" w:rsidRPr="00950401" w14:paraId="65E14C8D" w14:textId="77777777" w:rsidTr="00950401">
                <w:trPr>
                  <w:trHeight w:val="300"/>
                </w:trPr>
                <w:tc>
                  <w:tcPr>
                    <w:tcW w:w="1305" w:type="dxa"/>
                    <w:shd w:val="clear" w:color="auto" w:fill="002060"/>
                    <w:hideMark/>
                  </w:tcPr>
                  <w:p w14:paraId="4767591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​Priority </w:t>
                    </w:r>
                  </w:p>
                </w:tc>
                <w:tc>
                  <w:tcPr>
                    <w:tcW w:w="2670" w:type="dxa"/>
                    <w:shd w:val="clear" w:color="auto" w:fill="002060"/>
                    <w:hideMark/>
                  </w:tcPr>
                  <w:p w14:paraId="62D1B37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​Description </w:t>
                    </w:r>
                  </w:p>
                </w:tc>
                <w:tc>
                  <w:tcPr>
                    <w:tcW w:w="1410" w:type="dxa"/>
                    <w:shd w:val="clear" w:color="auto" w:fill="002060"/>
                    <w:hideMark/>
                  </w:tcPr>
                  <w:p w14:paraId="21DF2D4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​Response Time  </w:t>
                    </w:r>
                  </w:p>
                </w:tc>
                <w:tc>
                  <w:tcPr>
                    <w:tcW w:w="1830" w:type="dxa"/>
                    <w:shd w:val="clear" w:color="auto" w:fill="002060"/>
                    <w:hideMark/>
                  </w:tcPr>
                  <w:p w14:paraId="09D8F47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​Update Time </w:t>
                    </w:r>
                  </w:p>
                </w:tc>
                <w:tc>
                  <w:tcPr>
                    <w:tcW w:w="1830" w:type="dxa"/>
                    <w:shd w:val="clear" w:color="auto" w:fill="002060"/>
                    <w:hideMark/>
                  </w:tcPr>
                  <w:p w14:paraId="6326E30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​Target resolution Time </w:t>
                    </w:r>
                  </w:p>
                </w:tc>
              </w:tr>
              <w:tr w:rsidR="00950401" w:rsidRPr="00950401" w14:paraId="3141B3D8" w14:textId="77777777" w:rsidTr="00950401">
                <w:trPr>
                  <w:trHeight w:val="300"/>
                </w:trPr>
                <w:tc>
                  <w:tcPr>
                    <w:tcW w:w="1305" w:type="dxa"/>
                    <w:shd w:val="clear" w:color="auto" w:fill="FFFFFF"/>
                    <w:hideMark/>
                  </w:tcPr>
                  <w:p w14:paraId="0F42AD7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​P1 </w:t>
                    </w:r>
                  </w:p>
                </w:tc>
                <w:tc>
                  <w:tcPr>
                    <w:tcW w:w="2670" w:type="dxa"/>
                    <w:shd w:val="clear" w:color="auto" w:fill="FFFFFF"/>
                    <w:hideMark/>
                  </w:tcPr>
                  <w:p w14:paraId="0C058BD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xml:space="preserve">​Critical Business Service or Function unavailable, </w:t>
                    </w:r>
                    <w:r w:rsidRPr="00950401">
                      <w:rPr>
                        <w:rFonts w:asciiTheme="minorHAnsi" w:hAnsiTheme="minorHAnsi" w:cstheme="minorHAnsi"/>
                        <w:bCs/>
                        <w:iCs/>
                        <w:sz w:val="24"/>
                        <w:lang w:val="en-IE"/>
                      </w:rPr>
                      <w:lastRenderedPageBreak/>
                      <w:t>severely degraded or inaccessible  </w:t>
                    </w:r>
                  </w:p>
                </w:tc>
                <w:tc>
                  <w:tcPr>
                    <w:tcW w:w="1410" w:type="dxa"/>
                    <w:shd w:val="clear" w:color="auto" w:fill="FFFFFF"/>
                    <w:hideMark/>
                  </w:tcPr>
                  <w:p w14:paraId="4BD1A5B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lastRenderedPageBreak/>
                      <w:t>​15 minutes  </w:t>
                    </w:r>
                  </w:p>
                </w:tc>
                <w:tc>
                  <w:tcPr>
                    <w:tcW w:w="1830" w:type="dxa"/>
                    <w:shd w:val="clear" w:color="auto" w:fill="FFFFFF"/>
                    <w:hideMark/>
                  </w:tcPr>
                  <w:p w14:paraId="44D05B8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​Every Hour </w:t>
                    </w:r>
                  </w:p>
                </w:tc>
                <w:tc>
                  <w:tcPr>
                    <w:tcW w:w="1830" w:type="dxa"/>
                    <w:shd w:val="clear" w:color="auto" w:fill="FFFFFF"/>
                    <w:hideMark/>
                  </w:tcPr>
                  <w:p w14:paraId="08549E1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​4 Hours </w:t>
                    </w:r>
                  </w:p>
                </w:tc>
              </w:tr>
              <w:tr w:rsidR="00950401" w:rsidRPr="00950401" w14:paraId="5BC89286" w14:textId="77777777" w:rsidTr="00950401">
                <w:trPr>
                  <w:trHeight w:val="300"/>
                </w:trPr>
                <w:tc>
                  <w:tcPr>
                    <w:tcW w:w="1305" w:type="dxa"/>
                    <w:shd w:val="clear" w:color="auto" w:fill="FFFFFF"/>
                    <w:hideMark/>
                  </w:tcPr>
                  <w:p w14:paraId="409D36F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​P2 </w:t>
                    </w:r>
                  </w:p>
                </w:tc>
                <w:tc>
                  <w:tcPr>
                    <w:tcW w:w="2670" w:type="dxa"/>
                    <w:shd w:val="clear" w:color="auto" w:fill="FFFFFF"/>
                    <w:hideMark/>
                  </w:tcPr>
                  <w:p w14:paraId="6A5379B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​Critical Business Service or Function severely degraded </w:t>
                    </w:r>
                  </w:p>
                </w:tc>
                <w:tc>
                  <w:tcPr>
                    <w:tcW w:w="1410" w:type="dxa"/>
                    <w:shd w:val="clear" w:color="auto" w:fill="FFFFFF"/>
                    <w:hideMark/>
                  </w:tcPr>
                  <w:p w14:paraId="1F71AB0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 Hour </w:t>
                    </w:r>
                  </w:p>
                </w:tc>
                <w:tc>
                  <w:tcPr>
                    <w:tcW w:w="1830" w:type="dxa"/>
                    <w:shd w:val="clear" w:color="auto" w:fill="FFFFFF"/>
                    <w:hideMark/>
                  </w:tcPr>
                  <w:p w14:paraId="66BB69A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​2 Hours or as agreed  </w:t>
                    </w:r>
                  </w:p>
                </w:tc>
                <w:tc>
                  <w:tcPr>
                    <w:tcW w:w="1830" w:type="dxa"/>
                    <w:shd w:val="clear" w:color="auto" w:fill="FFFFFF"/>
                    <w:hideMark/>
                  </w:tcPr>
                  <w:p w14:paraId="3ED0653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​2 Working days </w:t>
                    </w:r>
                  </w:p>
                </w:tc>
              </w:tr>
              <w:tr w:rsidR="00950401" w:rsidRPr="00950401" w14:paraId="68CEE48D" w14:textId="77777777" w:rsidTr="00950401">
                <w:trPr>
                  <w:trHeight w:val="300"/>
                </w:trPr>
                <w:tc>
                  <w:tcPr>
                    <w:tcW w:w="1305" w:type="dxa"/>
                    <w:shd w:val="clear" w:color="auto" w:fill="FFFFFF"/>
                    <w:hideMark/>
                  </w:tcPr>
                  <w:p w14:paraId="38AA15D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​P3 </w:t>
                    </w:r>
                  </w:p>
                </w:tc>
                <w:tc>
                  <w:tcPr>
                    <w:tcW w:w="2670" w:type="dxa"/>
                    <w:shd w:val="clear" w:color="auto" w:fill="FFFFFF"/>
                    <w:hideMark/>
                  </w:tcPr>
                  <w:p w14:paraId="7013C56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​Non-critical Business Service or Function unavailable or degraded </w:t>
                    </w:r>
                  </w:p>
                </w:tc>
                <w:tc>
                  <w:tcPr>
                    <w:tcW w:w="1410" w:type="dxa"/>
                    <w:shd w:val="clear" w:color="auto" w:fill="FFFFFF"/>
                    <w:hideMark/>
                  </w:tcPr>
                  <w:p w14:paraId="4189998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​4 Hours </w:t>
                    </w:r>
                  </w:p>
                </w:tc>
                <w:tc>
                  <w:tcPr>
                    <w:tcW w:w="1830" w:type="dxa"/>
                    <w:shd w:val="clear" w:color="auto" w:fill="FFFFFF"/>
                    <w:hideMark/>
                  </w:tcPr>
                  <w:p w14:paraId="56D47D7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​Daily or as agreed </w:t>
                    </w:r>
                  </w:p>
                </w:tc>
                <w:tc>
                  <w:tcPr>
                    <w:tcW w:w="1830" w:type="dxa"/>
                    <w:shd w:val="clear" w:color="auto" w:fill="FFFFFF"/>
                    <w:hideMark/>
                  </w:tcPr>
                  <w:p w14:paraId="30DEA78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​10 Working Days </w:t>
                    </w:r>
                  </w:p>
                </w:tc>
              </w:tr>
              <w:tr w:rsidR="00950401" w:rsidRPr="00950401" w14:paraId="4ED840A0" w14:textId="77777777" w:rsidTr="00950401">
                <w:trPr>
                  <w:trHeight w:val="300"/>
                </w:trPr>
                <w:tc>
                  <w:tcPr>
                    <w:tcW w:w="1305" w:type="dxa"/>
                    <w:shd w:val="clear" w:color="auto" w:fill="FFFFFF"/>
                    <w:hideMark/>
                  </w:tcPr>
                  <w:p w14:paraId="6422D9A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​P4 </w:t>
                    </w:r>
                  </w:p>
                </w:tc>
                <w:tc>
                  <w:tcPr>
                    <w:tcW w:w="2670" w:type="dxa"/>
                    <w:shd w:val="clear" w:color="auto" w:fill="FFFFFF"/>
                    <w:hideMark/>
                  </w:tcPr>
                  <w:p w14:paraId="2803B84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​Non-critical Business Service or Function disrupted but workaround available  </w:t>
                    </w:r>
                  </w:p>
                </w:tc>
                <w:tc>
                  <w:tcPr>
                    <w:tcW w:w="1410" w:type="dxa"/>
                    <w:shd w:val="clear" w:color="auto" w:fill="FFFFFF"/>
                    <w:hideMark/>
                  </w:tcPr>
                  <w:p w14:paraId="31C0430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​8 Hours </w:t>
                    </w:r>
                  </w:p>
                </w:tc>
                <w:tc>
                  <w:tcPr>
                    <w:tcW w:w="1830" w:type="dxa"/>
                    <w:shd w:val="clear" w:color="auto" w:fill="FFFFFF"/>
                    <w:hideMark/>
                  </w:tcPr>
                  <w:p w14:paraId="37D7F38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​As agreed,  </w:t>
                    </w:r>
                  </w:p>
                </w:tc>
                <w:tc>
                  <w:tcPr>
                    <w:tcW w:w="1830" w:type="dxa"/>
                    <w:shd w:val="clear" w:color="auto" w:fill="FFFFFF"/>
                    <w:hideMark/>
                  </w:tcPr>
                  <w:p w14:paraId="72A569C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​20 Working Days  </w:t>
                    </w:r>
                  </w:p>
                </w:tc>
              </w:tr>
              <w:tr w:rsidR="00950401" w:rsidRPr="00950401" w14:paraId="287F3D4E" w14:textId="77777777" w:rsidTr="00950401">
                <w:trPr>
                  <w:trHeight w:val="300"/>
                </w:trPr>
                <w:tc>
                  <w:tcPr>
                    <w:tcW w:w="1305" w:type="dxa"/>
                    <w:shd w:val="clear" w:color="auto" w:fill="FFFFFF"/>
                    <w:hideMark/>
                  </w:tcPr>
                  <w:p w14:paraId="593416A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​P5 </w:t>
                    </w:r>
                  </w:p>
                </w:tc>
                <w:tc>
                  <w:tcPr>
                    <w:tcW w:w="2670" w:type="dxa"/>
                    <w:shd w:val="clear" w:color="auto" w:fill="FFFFFF"/>
                    <w:hideMark/>
                  </w:tcPr>
                  <w:p w14:paraId="3E5637B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​A question, query or minor bug </w:t>
                    </w:r>
                  </w:p>
                </w:tc>
                <w:tc>
                  <w:tcPr>
                    <w:tcW w:w="1410" w:type="dxa"/>
                    <w:shd w:val="clear" w:color="auto" w:fill="FFFFFF"/>
                    <w:hideMark/>
                  </w:tcPr>
                  <w:p w14:paraId="0CA578E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​12 Hours </w:t>
                    </w:r>
                  </w:p>
                </w:tc>
                <w:tc>
                  <w:tcPr>
                    <w:tcW w:w="1830" w:type="dxa"/>
                    <w:shd w:val="clear" w:color="auto" w:fill="FFFFFF"/>
                    <w:hideMark/>
                  </w:tcPr>
                  <w:p w14:paraId="431ADEB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​As agreed, </w:t>
                    </w:r>
                  </w:p>
                </w:tc>
                <w:tc>
                  <w:tcPr>
                    <w:tcW w:w="1830" w:type="dxa"/>
                    <w:shd w:val="clear" w:color="auto" w:fill="FFFFFF"/>
                    <w:hideMark/>
                  </w:tcPr>
                  <w:p w14:paraId="78DF45A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​As agreed, </w:t>
                    </w:r>
                  </w:p>
                </w:tc>
              </w:tr>
            </w:tbl>
            <w:p w14:paraId="345FB11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56191AA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p w14:paraId="1C1FDF45"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rPr>
                <w:t>​1.8 Application Development, Governance and Managed Service </w:t>
              </w:r>
              <w:r w:rsidRPr="00950401">
                <w:rPr>
                  <w:rFonts w:asciiTheme="minorHAnsi" w:hAnsiTheme="minorHAnsi" w:cstheme="minorHAnsi"/>
                  <w:b/>
                  <w:iCs/>
                  <w:sz w:val="24"/>
                  <w:lang w:val="en-IE"/>
                </w:rPr>
                <w:t> </w:t>
              </w:r>
            </w:p>
            <w:p w14:paraId="0DC51DC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w:t>
              </w:r>
              <w:r w:rsidRPr="00950401">
                <w:rPr>
                  <w:rFonts w:asciiTheme="minorHAnsi" w:hAnsiTheme="minorHAnsi" w:cstheme="minorHAnsi"/>
                  <w:bCs/>
                  <w:iCs/>
                  <w:sz w:val="24"/>
                  <w:lang w:val="en-IE"/>
                </w:rPr>
                <w:t> </w:t>
              </w:r>
            </w:p>
            <w:p w14:paraId="5E15231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​The Vendor shall deliver an ITIL Service Management solution to ICBF, encompassing the skills, expertise, resources, and knowledge necessary to offer both support and continuous development for ICBF. This will be carried out across multiple schedules of application development, ensuring ongoing alignment with ICBF’s objectives.</w:t>
              </w:r>
              <w:r w:rsidRPr="00950401">
                <w:rPr>
                  <w:rFonts w:asciiTheme="minorHAnsi" w:hAnsiTheme="minorHAnsi" w:cstheme="minorHAnsi"/>
                  <w:bCs/>
                  <w:iCs/>
                  <w:sz w:val="24"/>
                  <w:lang w:val="en-IE"/>
                </w:rPr>
                <w:t> </w:t>
              </w:r>
            </w:p>
            <w:p w14:paraId="6BF0904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 </w:t>
              </w:r>
              <w:r w:rsidRPr="00950401">
                <w:rPr>
                  <w:rFonts w:asciiTheme="minorHAnsi" w:hAnsiTheme="minorHAnsi" w:cstheme="minorHAnsi"/>
                  <w:bCs/>
                  <w:iCs/>
                  <w:sz w:val="24"/>
                  <w:lang w:val="en-IE"/>
                </w:rPr>
                <w:t> </w:t>
              </w:r>
            </w:p>
            <w:p w14:paraId="06DC135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​ICBF requires the selected Vendor to deliver a comprehensive 24x7 managed service for installed applications. The service must include the facility to contact, log, and track calls with the Vendor's service desk to ensure effective support of production applications. </w:t>
              </w:r>
              <w:r w:rsidRPr="00950401">
                <w:rPr>
                  <w:rFonts w:asciiTheme="minorHAnsi" w:hAnsiTheme="minorHAnsi" w:cstheme="minorHAnsi"/>
                  <w:bCs/>
                  <w:iCs/>
                  <w:sz w:val="24"/>
                  <w:lang w:val="en-IE"/>
                </w:rPr>
                <w:t> </w:t>
              </w:r>
            </w:p>
            <w:p w14:paraId="43DDD95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w:t>
              </w:r>
              <w:r w:rsidRPr="00950401">
                <w:rPr>
                  <w:rFonts w:asciiTheme="minorHAnsi" w:hAnsiTheme="minorHAnsi" w:cstheme="minorHAnsi"/>
                  <w:bCs/>
                  <w:iCs/>
                  <w:sz w:val="24"/>
                  <w:lang w:val="en-IE"/>
                </w:rPr>
                <w:t> </w:t>
              </w:r>
            </w:p>
            <w:p w14:paraId="30E7294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​The Vendor shall deliver Application support in accordance with the established Service Level Agreements (SLAs). The Supplier will maintain measurable SLAs to assess daily performance, facilitating the identification of areas for continuous improvement.</w:t>
              </w:r>
              <w:r w:rsidRPr="00950401">
                <w:rPr>
                  <w:rFonts w:asciiTheme="minorHAnsi" w:hAnsiTheme="minorHAnsi" w:cstheme="minorHAnsi"/>
                  <w:bCs/>
                  <w:iCs/>
                  <w:sz w:val="24"/>
                  <w:lang w:val="en-IE"/>
                </w:rPr>
                <w:t> </w:t>
              </w:r>
            </w:p>
            <w:p w14:paraId="2F26963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US"/>
                </w:rPr>
                <w:t>​</w:t>
              </w:r>
              <w:r w:rsidRPr="00950401">
                <w:rPr>
                  <w:rFonts w:asciiTheme="minorHAnsi" w:hAnsiTheme="minorHAnsi" w:cstheme="minorHAnsi"/>
                  <w:bCs/>
                  <w:iCs/>
                  <w:sz w:val="24"/>
                  <w:lang w:val="en-IE"/>
                </w:rPr>
                <w:t> </w:t>
              </w:r>
            </w:p>
            <w:p w14:paraId="765E135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​The provision of support services requires a blend of both remote and on-site services in Ballincollig. Vendors are encouraged to prepare their plans accordingly. </w:t>
              </w:r>
              <w:r w:rsidRPr="00950401">
                <w:rPr>
                  <w:rFonts w:asciiTheme="minorHAnsi" w:hAnsiTheme="minorHAnsi" w:cstheme="minorHAnsi"/>
                  <w:bCs/>
                  <w:iCs/>
                  <w:sz w:val="24"/>
                  <w:lang w:val="en-IE"/>
                </w:rPr>
                <w:t> </w:t>
              </w:r>
            </w:p>
            <w:p w14:paraId="1218325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​The support team must achieve several key objectives:</w:t>
              </w:r>
              <w:r w:rsidRPr="00950401">
                <w:rPr>
                  <w:rFonts w:asciiTheme="minorHAnsi" w:hAnsiTheme="minorHAnsi" w:cstheme="minorHAnsi"/>
                  <w:bCs/>
                  <w:iCs/>
                  <w:sz w:val="24"/>
                  <w:lang w:val="en-IE"/>
                </w:rPr>
                <w:t> </w:t>
              </w:r>
            </w:p>
            <w:p w14:paraId="45500FB1" w14:textId="77777777" w:rsidR="00950401" w:rsidRPr="00950401" w:rsidRDefault="00950401" w:rsidP="003F6E9A">
              <w:pPr>
                <w:numPr>
                  <w:ilvl w:val="0"/>
                  <w:numId w:val="22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​Minimise incidents and outages.</w:t>
              </w:r>
              <w:r w:rsidRPr="00950401">
                <w:rPr>
                  <w:rFonts w:asciiTheme="minorHAnsi" w:hAnsiTheme="minorHAnsi" w:cstheme="minorHAnsi"/>
                  <w:bCs/>
                  <w:iCs/>
                  <w:sz w:val="24"/>
                  <w:lang w:val="en-IE"/>
                </w:rPr>
                <w:t> </w:t>
              </w:r>
            </w:p>
            <w:p w14:paraId="2B76DC35" w14:textId="77777777" w:rsidR="00950401" w:rsidRPr="00950401" w:rsidRDefault="00950401" w:rsidP="003F6E9A">
              <w:pPr>
                <w:numPr>
                  <w:ilvl w:val="0"/>
                  <w:numId w:val="22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​Perform root cause analysis within agreed SLAs.</w:t>
              </w:r>
              <w:r w:rsidRPr="00950401">
                <w:rPr>
                  <w:rFonts w:asciiTheme="minorHAnsi" w:hAnsiTheme="minorHAnsi" w:cstheme="minorHAnsi"/>
                  <w:bCs/>
                  <w:iCs/>
                  <w:sz w:val="24"/>
                  <w:lang w:val="en-IE"/>
                </w:rPr>
                <w:t> </w:t>
              </w:r>
            </w:p>
            <w:p w14:paraId="09EAAE1B" w14:textId="77777777" w:rsidR="00950401" w:rsidRPr="00950401" w:rsidRDefault="00950401" w:rsidP="003F6E9A">
              <w:pPr>
                <w:numPr>
                  <w:ilvl w:val="0"/>
                  <w:numId w:val="222"/>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​Implement change processes effectively.</w:t>
              </w:r>
              <w:r w:rsidRPr="00950401">
                <w:rPr>
                  <w:rFonts w:asciiTheme="minorHAnsi" w:hAnsiTheme="minorHAnsi" w:cstheme="minorHAnsi"/>
                  <w:bCs/>
                  <w:iCs/>
                  <w:sz w:val="24"/>
                  <w:lang w:val="en-IE"/>
                </w:rPr>
                <w:t> </w:t>
              </w:r>
            </w:p>
            <w:p w14:paraId="0B25F4EA" w14:textId="77777777" w:rsidR="00950401" w:rsidRPr="00950401" w:rsidRDefault="00950401" w:rsidP="003F6E9A">
              <w:pPr>
                <w:numPr>
                  <w:ilvl w:val="0"/>
                  <w:numId w:val="223"/>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​Add value to the knowledge base.</w:t>
              </w:r>
              <w:r w:rsidRPr="00950401">
                <w:rPr>
                  <w:rFonts w:asciiTheme="minorHAnsi" w:hAnsiTheme="minorHAnsi" w:cstheme="minorHAnsi"/>
                  <w:bCs/>
                  <w:iCs/>
                  <w:sz w:val="24"/>
                  <w:lang w:val="en-IE"/>
                </w:rPr>
                <w:t> </w:t>
              </w:r>
            </w:p>
            <w:p w14:paraId="4A3163D6" w14:textId="77777777" w:rsidR="00950401" w:rsidRPr="00950401" w:rsidRDefault="00950401" w:rsidP="003F6E9A">
              <w:pPr>
                <w:numPr>
                  <w:ilvl w:val="0"/>
                  <w:numId w:val="224"/>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​Identify opportunities for innovation, automation, and ongoing service improvement.</w:t>
              </w:r>
              <w:r w:rsidRPr="00950401">
                <w:rPr>
                  <w:rFonts w:asciiTheme="minorHAnsi" w:hAnsiTheme="minorHAnsi" w:cstheme="minorHAnsi"/>
                  <w:bCs/>
                  <w:iCs/>
                  <w:sz w:val="24"/>
                  <w:lang w:val="en-IE"/>
                </w:rPr>
                <w:t> </w:t>
              </w:r>
            </w:p>
            <w:p w14:paraId="63CFF6BC" w14:textId="77777777" w:rsidR="00950401" w:rsidRPr="00950401" w:rsidRDefault="00950401" w:rsidP="003F6E9A">
              <w:pPr>
                <w:numPr>
                  <w:ilvl w:val="0"/>
                  <w:numId w:val="225"/>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​Support and contribute to ICBF’s AI native software development lifecycle (SDLC)</w:t>
              </w:r>
              <w:r w:rsidRPr="00950401">
                <w:rPr>
                  <w:rFonts w:asciiTheme="minorHAnsi" w:hAnsiTheme="minorHAnsi" w:cstheme="minorHAnsi"/>
                  <w:bCs/>
                  <w:iCs/>
                  <w:sz w:val="24"/>
                  <w:lang w:val="en-IE"/>
                </w:rPr>
                <w:t> </w:t>
              </w:r>
            </w:p>
            <w:p w14:paraId="3C397D0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w:t>
              </w:r>
              <w:r w:rsidRPr="00950401">
                <w:rPr>
                  <w:rFonts w:asciiTheme="minorHAnsi" w:hAnsiTheme="minorHAnsi" w:cstheme="minorHAnsi"/>
                  <w:bCs/>
                  <w:iCs/>
                  <w:sz w:val="24"/>
                  <w:lang w:val="en-IE"/>
                </w:rPr>
                <w:t> </w:t>
              </w:r>
            </w:p>
            <w:p w14:paraId="047DB97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​ICBF will raise incidents, and the Vendor will provide second-line support to manage and resolve these issues as needed. Any changes proposed that impact the systems and services covered by this Managed Service will follow the Vendor’s change control procedures.</w:t>
              </w:r>
              <w:r w:rsidRPr="00950401">
                <w:rPr>
                  <w:rFonts w:asciiTheme="minorHAnsi" w:hAnsiTheme="minorHAnsi" w:cstheme="minorHAnsi"/>
                  <w:bCs/>
                  <w:iCs/>
                  <w:sz w:val="24"/>
                  <w:lang w:val="en-IE"/>
                </w:rPr>
                <w:t> </w:t>
              </w:r>
            </w:p>
            <w:p w14:paraId="6640570D"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t>​The Vendor’s Service Delivery Manager will oversee the coordination of service management and operations, ensuring that all obligations under the agreement are met, and maintain the Vendor's daily relationship with the Customer.</w:t>
              </w:r>
              <w:r w:rsidRPr="00950401">
                <w:rPr>
                  <w:rFonts w:asciiTheme="minorHAnsi" w:hAnsiTheme="minorHAnsi" w:cstheme="minorHAnsi"/>
                  <w:bCs/>
                  <w:iCs/>
                  <w:sz w:val="24"/>
                  <w:lang w:val="en-IE"/>
                </w:rPr>
                <w:t> </w:t>
              </w:r>
            </w:p>
            <w:p w14:paraId="4D588B9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rPr>
                <w:lastRenderedPageBreak/>
                <w:t>​ICBF may also require the selected Vendor to provide Software Asset Management Services (SAM), listed but not limited to:</w:t>
              </w:r>
              <w:r w:rsidRPr="00950401">
                <w:rPr>
                  <w:rFonts w:asciiTheme="minorHAnsi" w:hAnsiTheme="minorHAnsi" w:cstheme="minorHAnsi"/>
                  <w:bCs/>
                  <w:iCs/>
                  <w:sz w:val="24"/>
                  <w:lang w:val="en-IE"/>
                </w:rPr>
                <w:t> </w:t>
              </w:r>
            </w:p>
            <w:p w14:paraId="58F072C7" w14:textId="77777777" w:rsidR="00950401" w:rsidRPr="00950401" w:rsidRDefault="00950401" w:rsidP="003F6E9A">
              <w:pPr>
                <w:numPr>
                  <w:ilvl w:val="0"/>
                  <w:numId w:val="226"/>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​Delivery of a Microsoft and Oracle license baseline (covering </w:t>
              </w:r>
              <w:proofErr w:type="gramStart"/>
              <w:r w:rsidRPr="00950401">
                <w:rPr>
                  <w:rFonts w:asciiTheme="minorHAnsi" w:hAnsiTheme="minorHAnsi" w:cstheme="minorHAnsi"/>
                  <w:bCs/>
                  <w:iCs/>
                  <w:sz w:val="24"/>
                  <w:lang w:val="en-IE"/>
                </w:rPr>
                <w:t>on-premise</w:t>
              </w:r>
              <w:proofErr w:type="gramEnd"/>
              <w:r w:rsidRPr="00950401">
                <w:rPr>
                  <w:rFonts w:asciiTheme="minorHAnsi" w:hAnsiTheme="minorHAnsi" w:cstheme="minorHAnsi"/>
                  <w:bCs/>
                  <w:iCs/>
                  <w:sz w:val="24"/>
                  <w:lang w:val="en-IE"/>
                </w:rPr>
                <w:t> and cloud) </w:t>
              </w:r>
            </w:p>
            <w:p w14:paraId="1B702259" w14:textId="77777777" w:rsidR="00950401" w:rsidRPr="00950401" w:rsidRDefault="00950401" w:rsidP="003F6E9A">
              <w:pPr>
                <w:numPr>
                  <w:ilvl w:val="0"/>
                  <w:numId w:val="227"/>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​Independent partner to provide a verified Oracle/Microsoft license deployment position </w:t>
              </w:r>
            </w:p>
            <w:p w14:paraId="37E272F2" w14:textId="77777777" w:rsidR="00950401" w:rsidRPr="00950401" w:rsidRDefault="00950401" w:rsidP="003F6E9A">
              <w:pPr>
                <w:numPr>
                  <w:ilvl w:val="0"/>
                  <w:numId w:val="228"/>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​Advice on cost saving / cost avoidance opportunities in the Oracle/Microsoft estate </w:t>
              </w:r>
            </w:p>
            <w:p w14:paraId="056073C0" w14:textId="77777777" w:rsidR="00950401" w:rsidRPr="00950401" w:rsidRDefault="00950401" w:rsidP="003F6E9A">
              <w:pPr>
                <w:numPr>
                  <w:ilvl w:val="0"/>
                  <w:numId w:val="229"/>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​On-going Oracle/Microsoft license support services to manage risk, compliance, and costs </w:t>
              </w:r>
            </w:p>
            <w:p w14:paraId="60454B50" w14:textId="77777777" w:rsidR="00950401" w:rsidRPr="00950401" w:rsidRDefault="00950401" w:rsidP="003F6E9A">
              <w:pPr>
                <w:numPr>
                  <w:ilvl w:val="0"/>
                  <w:numId w:val="230"/>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​MSFT and Oracle license / subscription benchmarking when required </w:t>
              </w:r>
            </w:p>
            <w:p w14:paraId="5D672F9A" w14:textId="77777777" w:rsidR="00950401" w:rsidRPr="00950401" w:rsidRDefault="00950401" w:rsidP="003F6E9A">
              <w:pPr>
                <w:numPr>
                  <w:ilvl w:val="0"/>
                  <w:numId w:val="231"/>
                </w:num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​Multi-vendor SAM drawdown hours to be used for advice and guidance across ICBF software estate </w:t>
              </w:r>
            </w:p>
            <w:p w14:paraId="247D4B73" w14:textId="77777777" w:rsid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w:t>
              </w:r>
            </w:p>
            <w:p w14:paraId="5A9A043B" w14:textId="265BA2B2"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Note: ICBF are open to alternative / unique pricing models for SAM services from support providers. </w:t>
              </w:r>
            </w:p>
            <w:p w14:paraId="5DA600D6" w14:textId="77777777" w:rsidR="00730242" w:rsidRPr="00950401" w:rsidRDefault="00730242" w:rsidP="004B7B9E">
              <w:pPr>
                <w:spacing w:after="0" w:line="240" w:lineRule="auto"/>
                <w:rPr>
                  <w:rFonts w:asciiTheme="minorHAnsi" w:hAnsiTheme="minorHAnsi" w:cstheme="minorHAnsi"/>
                  <w:b/>
                  <w:i/>
                  <w:szCs w:val="22"/>
                  <w:lang w:val="en-IE"/>
                </w:rPr>
              </w:pPr>
            </w:p>
            <w:p w14:paraId="20765E55" w14:textId="63AB6705" w:rsidR="00950401" w:rsidRDefault="00950401" w:rsidP="004B7B9E">
              <w:pPr>
                <w:spacing w:after="0" w:line="240" w:lineRule="auto"/>
                <w:rPr>
                  <w:rFonts w:asciiTheme="minorHAnsi" w:hAnsiTheme="minorHAnsi" w:cstheme="minorHAnsi"/>
                  <w:b/>
                  <w:i/>
                  <w:szCs w:val="22"/>
                </w:rPr>
              </w:pPr>
              <w:r w:rsidRPr="00950401">
                <w:rPr>
                  <w:rFonts w:asciiTheme="minorHAnsi" w:hAnsiTheme="minorHAnsi" w:cstheme="minorHAnsi"/>
                  <w:b/>
                  <w:i/>
                  <w:szCs w:val="22"/>
                </w:rPr>
                <w:t>​The tenderer is requested to provide comprehensive information regarding their capability and prior experience in application development, including but not limited to the following areas:  </w:t>
              </w:r>
            </w:p>
            <w:p w14:paraId="4180D6DA" w14:textId="77777777" w:rsidR="00950401" w:rsidRDefault="00950401" w:rsidP="004B7B9E">
              <w:pPr>
                <w:spacing w:after="0" w:line="240" w:lineRule="auto"/>
                <w:rPr>
                  <w:rFonts w:asciiTheme="minorHAnsi" w:hAnsiTheme="minorHAnsi" w:cstheme="minorHAnsi"/>
                  <w:b/>
                  <w:i/>
                  <w:szCs w:val="22"/>
                </w:rPr>
              </w:pPr>
            </w:p>
            <w:tbl>
              <w:tblPr>
                <w:tblW w:w="0" w:type="dxa"/>
                <w:tblCellSpacing w:w="15" w:type="dxa"/>
                <w:tblInd w:w="45" w:type="dxa"/>
                <w:tblBorders>
                  <w:top w:val="inset" w:sz="18" w:space="0" w:color="auto"/>
                  <w:left w:val="inset" w:sz="18" w:space="0" w:color="auto"/>
                  <w:bottom w:val="inset" w:sz="18" w:space="0" w:color="auto"/>
                  <w:right w:val="inset" w:sz="18" w:space="0" w:color="auto"/>
                </w:tblBorders>
                <w:tblCellMar>
                  <w:left w:w="0" w:type="dxa"/>
                  <w:right w:w="0" w:type="dxa"/>
                </w:tblCellMar>
                <w:tblLook w:val="04A0" w:firstRow="1" w:lastRow="0" w:firstColumn="1" w:lastColumn="0" w:noHBand="0" w:noVBand="1"/>
              </w:tblPr>
              <w:tblGrid>
                <w:gridCol w:w="2937"/>
                <w:gridCol w:w="3347"/>
                <w:gridCol w:w="2696"/>
              </w:tblGrid>
              <w:tr w:rsidR="00950401" w:rsidRPr="00950401" w14:paraId="48B2471B" w14:textId="77777777">
                <w:trPr>
                  <w:trHeight w:val="450"/>
                  <w:tblCellSpacing w:w="15" w:type="dxa"/>
                </w:trPr>
                <w:tc>
                  <w:tcPr>
                    <w:tcW w:w="2910" w:type="dxa"/>
                    <w:tcBorders>
                      <w:top w:val="outset" w:sz="18" w:space="0" w:color="auto"/>
                      <w:left w:val="outset" w:sz="18" w:space="0" w:color="auto"/>
                      <w:bottom w:val="outset" w:sz="18" w:space="0" w:color="auto"/>
                      <w:right w:val="outset" w:sz="18" w:space="0" w:color="auto"/>
                    </w:tcBorders>
                    <w:shd w:val="clear" w:color="auto" w:fill="002060"/>
                    <w:vAlign w:val="center"/>
                    <w:hideMark/>
                  </w:tcPr>
                  <w:p w14:paraId="52A9FBE3" w14:textId="77777777" w:rsidR="00950401" w:rsidRPr="00950401" w:rsidRDefault="00950401" w:rsidP="00950401">
                    <w:pPr>
                      <w:spacing w:after="0" w:line="240" w:lineRule="auto"/>
                      <w:rPr>
                        <w:rFonts w:asciiTheme="minorHAnsi" w:hAnsiTheme="minorHAnsi" w:cstheme="minorHAnsi"/>
                        <w:b/>
                        <w:iCs/>
                        <w:szCs w:val="22"/>
                        <w:lang w:val="en-IE"/>
                      </w:rPr>
                    </w:pPr>
                    <w:r w:rsidRPr="00950401">
                      <w:rPr>
                        <w:rFonts w:asciiTheme="minorHAnsi" w:hAnsiTheme="minorHAnsi" w:cstheme="minorHAnsi"/>
                        <w:b/>
                        <w:bCs/>
                        <w:iCs/>
                        <w:szCs w:val="22"/>
                        <w:lang w:val="en-US"/>
                      </w:rPr>
                      <w:t>​Mobile Applications</w:t>
                    </w:r>
                    <w:r w:rsidRPr="00950401">
                      <w:rPr>
                        <w:rFonts w:asciiTheme="minorHAnsi" w:hAnsiTheme="minorHAnsi" w:cstheme="minorHAnsi"/>
                        <w:b/>
                        <w:iCs/>
                        <w:szCs w:val="22"/>
                        <w:lang w:val="en-IE"/>
                      </w:rPr>
                      <w:t> </w:t>
                    </w:r>
                  </w:p>
                </w:tc>
                <w:tc>
                  <w:tcPr>
                    <w:tcW w:w="3390" w:type="dxa"/>
                    <w:tcBorders>
                      <w:top w:val="outset" w:sz="18" w:space="0" w:color="auto"/>
                      <w:left w:val="outset" w:sz="18" w:space="0" w:color="auto"/>
                      <w:bottom w:val="outset" w:sz="18" w:space="0" w:color="auto"/>
                      <w:right w:val="outset" w:sz="18" w:space="0" w:color="auto"/>
                    </w:tcBorders>
                    <w:shd w:val="clear" w:color="auto" w:fill="002060"/>
                    <w:vAlign w:val="center"/>
                    <w:hideMark/>
                  </w:tcPr>
                  <w:p w14:paraId="5E311B04" w14:textId="77777777" w:rsidR="00950401" w:rsidRPr="00950401" w:rsidRDefault="00950401" w:rsidP="00950401">
                    <w:pPr>
                      <w:spacing w:after="0" w:line="240" w:lineRule="auto"/>
                      <w:rPr>
                        <w:rFonts w:asciiTheme="minorHAnsi" w:hAnsiTheme="minorHAnsi" w:cstheme="minorHAnsi"/>
                        <w:b/>
                        <w:iCs/>
                        <w:szCs w:val="22"/>
                        <w:lang w:val="en-IE"/>
                      </w:rPr>
                    </w:pPr>
                    <w:r w:rsidRPr="00950401">
                      <w:rPr>
                        <w:rFonts w:asciiTheme="minorHAnsi" w:hAnsiTheme="minorHAnsi" w:cstheme="minorHAnsi"/>
                        <w:b/>
                        <w:bCs/>
                        <w:iCs/>
                        <w:szCs w:val="22"/>
                        <w:lang w:val="en-US"/>
                      </w:rPr>
                      <w:t>​Web Application Development </w:t>
                    </w:r>
                    <w:r w:rsidRPr="00950401">
                      <w:rPr>
                        <w:rFonts w:asciiTheme="minorHAnsi" w:hAnsiTheme="minorHAnsi" w:cstheme="minorHAnsi"/>
                        <w:b/>
                        <w:iCs/>
                        <w:szCs w:val="22"/>
                        <w:lang w:val="en-IE"/>
                      </w:rPr>
                      <w:t> </w:t>
                    </w:r>
                  </w:p>
                </w:tc>
                <w:tc>
                  <w:tcPr>
                    <w:tcW w:w="2685" w:type="dxa"/>
                    <w:tcBorders>
                      <w:top w:val="outset" w:sz="18" w:space="0" w:color="auto"/>
                      <w:left w:val="outset" w:sz="18" w:space="0" w:color="auto"/>
                      <w:bottom w:val="outset" w:sz="18" w:space="0" w:color="auto"/>
                      <w:right w:val="outset" w:sz="18" w:space="0" w:color="auto"/>
                    </w:tcBorders>
                    <w:shd w:val="clear" w:color="auto" w:fill="002060"/>
                    <w:vAlign w:val="center"/>
                    <w:hideMark/>
                  </w:tcPr>
                  <w:p w14:paraId="1CE64358" w14:textId="77777777" w:rsidR="00950401" w:rsidRPr="00950401" w:rsidRDefault="00950401" w:rsidP="00950401">
                    <w:pPr>
                      <w:spacing w:after="0" w:line="240" w:lineRule="auto"/>
                      <w:rPr>
                        <w:rFonts w:asciiTheme="minorHAnsi" w:hAnsiTheme="minorHAnsi" w:cstheme="minorHAnsi"/>
                        <w:b/>
                        <w:iCs/>
                        <w:szCs w:val="22"/>
                        <w:lang w:val="en-IE"/>
                      </w:rPr>
                    </w:pPr>
                    <w:r w:rsidRPr="00950401">
                      <w:rPr>
                        <w:rFonts w:asciiTheme="minorHAnsi" w:hAnsiTheme="minorHAnsi" w:cstheme="minorHAnsi"/>
                        <w:b/>
                        <w:bCs/>
                        <w:iCs/>
                        <w:szCs w:val="22"/>
                        <w:lang w:val="en-US"/>
                      </w:rPr>
                      <w:t>​Data Application Development &amp; Analytics</w:t>
                    </w:r>
                    <w:r w:rsidRPr="00950401">
                      <w:rPr>
                        <w:rFonts w:asciiTheme="minorHAnsi" w:hAnsiTheme="minorHAnsi" w:cstheme="minorHAnsi"/>
                        <w:b/>
                        <w:iCs/>
                        <w:szCs w:val="22"/>
                        <w:lang w:val="en-IE"/>
                      </w:rPr>
                      <w:t> </w:t>
                    </w:r>
                  </w:p>
                </w:tc>
              </w:tr>
              <w:tr w:rsidR="00950401" w:rsidRPr="00950401" w14:paraId="46CDD0DF" w14:textId="77777777">
                <w:trPr>
                  <w:trHeight w:val="300"/>
                  <w:tblCellSpacing w:w="15" w:type="dxa"/>
                </w:trPr>
                <w:tc>
                  <w:tcPr>
                    <w:tcW w:w="2910" w:type="dxa"/>
                    <w:tcBorders>
                      <w:top w:val="outset" w:sz="18" w:space="0" w:color="auto"/>
                      <w:left w:val="outset" w:sz="18" w:space="0" w:color="auto"/>
                      <w:bottom w:val="outset" w:sz="18" w:space="0" w:color="auto"/>
                      <w:right w:val="outset" w:sz="18" w:space="0" w:color="auto"/>
                    </w:tcBorders>
                    <w:shd w:val="clear" w:color="auto" w:fill="FFFFFF"/>
                    <w:hideMark/>
                  </w:tcPr>
                  <w:p w14:paraId="7A5EC33A"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​The selected service provider may be required to deliver Mobile Application development and related services for ICBF’s mobile solutions during the duration of the Contract.</w:t>
                    </w:r>
                    <w:r w:rsidRPr="00950401">
                      <w:rPr>
                        <w:rFonts w:asciiTheme="minorHAnsi" w:hAnsiTheme="minorHAnsi" w:cstheme="minorHAnsi"/>
                        <w:bCs/>
                        <w:iCs/>
                        <w:szCs w:val="22"/>
                        <w:lang w:val="en-IE"/>
                      </w:rPr>
                      <w:t> </w:t>
                    </w:r>
                  </w:p>
                </w:tc>
                <w:tc>
                  <w:tcPr>
                    <w:tcW w:w="3390" w:type="dxa"/>
                    <w:tcBorders>
                      <w:top w:val="outset" w:sz="18" w:space="0" w:color="auto"/>
                      <w:left w:val="outset" w:sz="18" w:space="0" w:color="auto"/>
                      <w:bottom w:val="outset" w:sz="18" w:space="0" w:color="auto"/>
                      <w:right w:val="outset" w:sz="18" w:space="0" w:color="auto"/>
                    </w:tcBorders>
                    <w:shd w:val="clear" w:color="auto" w:fill="FFFFFF"/>
                    <w:hideMark/>
                  </w:tcPr>
                  <w:p w14:paraId="207481E8"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​The selected service provider may be required to deliver full-stack Web Application development and related services for ICBF’s suite of web-based systems during the duration of the Contract. </w:t>
                    </w:r>
                    <w:r w:rsidRPr="00950401">
                      <w:rPr>
                        <w:rFonts w:asciiTheme="minorHAnsi" w:hAnsiTheme="minorHAnsi" w:cstheme="minorHAnsi"/>
                        <w:bCs/>
                        <w:iCs/>
                        <w:szCs w:val="22"/>
                        <w:lang w:val="en-IE"/>
                      </w:rPr>
                      <w:t>While ICBF’s current applications are primarily built using the Laminas Framework, the provider must be capable of supporting the complete web development lifecycle across front</w:t>
                    </w:r>
                    <w:r w:rsidRPr="00950401">
                      <w:rPr>
                        <w:rFonts w:asciiTheme="minorHAnsi" w:hAnsiTheme="minorHAnsi" w:cstheme="minorHAnsi"/>
                        <w:bCs/>
                        <w:iCs/>
                        <w:szCs w:val="22"/>
                        <w:lang w:val="en-IE"/>
                      </w:rPr>
                      <w:noBreakHyphen/>
                      <w:t>end, back</w:t>
                    </w:r>
                    <w:r w:rsidRPr="00950401">
                      <w:rPr>
                        <w:rFonts w:asciiTheme="minorHAnsi" w:hAnsiTheme="minorHAnsi" w:cstheme="minorHAnsi"/>
                        <w:bCs/>
                        <w:iCs/>
                        <w:szCs w:val="22"/>
                        <w:lang w:val="en-IE"/>
                      </w:rPr>
                      <w:noBreakHyphen/>
                      <w:t>end, API, and integration layers. </w:t>
                    </w:r>
                  </w:p>
                </w:tc>
                <w:tc>
                  <w:tcPr>
                    <w:tcW w:w="2685" w:type="dxa"/>
                    <w:tcBorders>
                      <w:top w:val="outset" w:sz="18" w:space="0" w:color="auto"/>
                      <w:left w:val="outset" w:sz="18" w:space="0" w:color="auto"/>
                      <w:bottom w:val="outset" w:sz="18" w:space="0" w:color="auto"/>
                      <w:right w:val="outset" w:sz="18" w:space="0" w:color="auto"/>
                    </w:tcBorders>
                    <w:shd w:val="clear" w:color="auto" w:fill="FFFFFF"/>
                    <w:hideMark/>
                  </w:tcPr>
                  <w:p w14:paraId="30A8623F"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​From time to time, ICBF may require the selected service provider to engage in a range of data</w:t>
                    </w:r>
                    <w:r w:rsidRPr="00950401">
                      <w:rPr>
                        <w:rFonts w:asciiTheme="minorHAnsi" w:hAnsiTheme="minorHAnsi" w:cstheme="minorHAnsi"/>
                        <w:bCs/>
                        <w:iCs/>
                        <w:szCs w:val="22"/>
                        <w:lang w:val="en-US"/>
                      </w:rPr>
                      <w:noBreakHyphen/>
                      <w:t>related exercises that support, strengthen, and advance ICBF’s progressive data strategy. These activities may span data processing, transformation, integration, analysis, validation, quality improvement, and the preparation of datasets for operational, analytical, or research</w:t>
                    </w:r>
                    <w:r w:rsidRPr="00950401">
                      <w:rPr>
                        <w:rFonts w:asciiTheme="minorHAnsi" w:hAnsiTheme="minorHAnsi" w:cstheme="minorHAnsi"/>
                        <w:bCs/>
                        <w:iCs/>
                        <w:szCs w:val="22"/>
                        <w:lang w:val="en-US"/>
                      </w:rPr>
                      <w:noBreakHyphen/>
                      <w:t>oriented use cases. The tenderer is therefore requested to outline their capability and expertise in the following skillsets as part of their submission.</w:t>
                    </w:r>
                    <w:r w:rsidRPr="00950401">
                      <w:rPr>
                        <w:rFonts w:asciiTheme="minorHAnsi" w:hAnsiTheme="minorHAnsi" w:cstheme="minorHAnsi"/>
                        <w:bCs/>
                        <w:iCs/>
                        <w:szCs w:val="22"/>
                        <w:lang w:val="en-IE"/>
                      </w:rPr>
                      <w:t> </w:t>
                    </w:r>
                  </w:p>
                </w:tc>
              </w:tr>
              <w:tr w:rsidR="00950401" w:rsidRPr="00950401" w14:paraId="1DE639AC" w14:textId="77777777">
                <w:trPr>
                  <w:trHeight w:val="300"/>
                  <w:tblCellSpacing w:w="15" w:type="dxa"/>
                </w:trPr>
                <w:tc>
                  <w:tcPr>
                    <w:tcW w:w="2910" w:type="dxa"/>
                    <w:tcBorders>
                      <w:top w:val="outset" w:sz="18" w:space="0" w:color="auto"/>
                      <w:left w:val="outset" w:sz="18" w:space="0" w:color="auto"/>
                      <w:bottom w:val="outset" w:sz="18" w:space="0" w:color="auto"/>
                      <w:right w:val="outset" w:sz="18" w:space="0" w:color="auto"/>
                    </w:tcBorders>
                    <w:shd w:val="clear" w:color="auto" w:fill="FFFFFF"/>
                    <w:hideMark/>
                  </w:tcPr>
                  <w:p w14:paraId="60D2C783"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​ICBF currently develops mobile applications using Xamarin and Ionic/Angular frameworks, supported by a CI/CD pipeline. The Ionic/Angular applications are operated through Ionic </w:t>
                    </w:r>
                    <w:proofErr w:type="spellStart"/>
                    <w:r w:rsidRPr="00950401">
                      <w:rPr>
                        <w:rFonts w:asciiTheme="minorHAnsi" w:hAnsiTheme="minorHAnsi" w:cstheme="minorHAnsi"/>
                        <w:bCs/>
                        <w:iCs/>
                        <w:szCs w:val="22"/>
                        <w:lang w:val="en-US"/>
                      </w:rPr>
                      <w:t>Appflow</w:t>
                    </w:r>
                    <w:proofErr w:type="spellEnd"/>
                    <w:r w:rsidRPr="00950401">
                      <w:rPr>
                        <w:rFonts w:asciiTheme="minorHAnsi" w:hAnsiTheme="minorHAnsi" w:cstheme="minorHAnsi"/>
                        <w:bCs/>
                        <w:iCs/>
                        <w:szCs w:val="22"/>
                        <w:lang w:val="en-US"/>
                      </w:rPr>
                      <w:t>. </w:t>
                    </w:r>
                    <w:r w:rsidRPr="00950401">
                      <w:rPr>
                        <w:rFonts w:asciiTheme="minorHAnsi" w:hAnsiTheme="minorHAnsi" w:cstheme="minorHAnsi"/>
                        <w:bCs/>
                        <w:iCs/>
                        <w:szCs w:val="22"/>
                        <w:lang w:val="en-IE"/>
                      </w:rPr>
                      <w:t> </w:t>
                    </w:r>
                  </w:p>
                  <w:p w14:paraId="113CD7E4"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6632FD7F"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 xml:space="preserve">​The provider must demonstrate strong capability with this technology </w:t>
                    </w:r>
                    <w:r w:rsidRPr="00950401">
                      <w:rPr>
                        <w:rFonts w:asciiTheme="minorHAnsi" w:hAnsiTheme="minorHAnsi" w:cstheme="minorHAnsi"/>
                        <w:bCs/>
                        <w:iCs/>
                        <w:szCs w:val="22"/>
                        <w:lang w:val="en-US"/>
                      </w:rPr>
                      <w:lastRenderedPageBreak/>
                      <w:t>stack, including application build processes, automated testing, release management, store submission workflows, and ongoing maintenance and support. </w:t>
                    </w:r>
                    <w:r w:rsidRPr="00950401">
                      <w:rPr>
                        <w:rFonts w:asciiTheme="minorHAnsi" w:hAnsiTheme="minorHAnsi" w:cstheme="minorHAnsi"/>
                        <w:bCs/>
                        <w:iCs/>
                        <w:szCs w:val="22"/>
                        <w:lang w:val="en-IE"/>
                      </w:rPr>
                      <w:t> </w:t>
                    </w:r>
                  </w:p>
                  <w:p w14:paraId="4D33EFC4"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5C820AFE"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​A solid understanding of Android and iOS application lifecycles is essential to ensure stable, platform</w:t>
                    </w:r>
                    <w:r w:rsidRPr="00950401">
                      <w:rPr>
                        <w:rFonts w:asciiTheme="minorHAnsi" w:hAnsiTheme="minorHAnsi" w:cstheme="minorHAnsi"/>
                        <w:bCs/>
                        <w:iCs/>
                        <w:szCs w:val="22"/>
                        <w:lang w:val="en-US"/>
                      </w:rPr>
                      <w:noBreakHyphen/>
                      <w:t>appropriate behavior across devices.</w:t>
                    </w:r>
                    <w:r w:rsidRPr="00950401">
                      <w:rPr>
                        <w:rFonts w:asciiTheme="minorHAnsi" w:hAnsiTheme="minorHAnsi" w:cstheme="minorHAnsi"/>
                        <w:bCs/>
                        <w:iCs/>
                        <w:szCs w:val="22"/>
                        <w:lang w:val="en-IE"/>
                      </w:rPr>
                      <w:t> </w:t>
                    </w:r>
                  </w:p>
                  <w:p w14:paraId="03EC957C"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262F560B"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​The provider must also demonstrate a proven track record of delivering mobile applications end</w:t>
                    </w:r>
                    <w:r w:rsidRPr="00950401">
                      <w:rPr>
                        <w:rFonts w:asciiTheme="minorHAnsi" w:hAnsiTheme="minorHAnsi" w:cstheme="minorHAnsi"/>
                        <w:bCs/>
                        <w:iCs/>
                        <w:szCs w:val="22"/>
                        <w:lang w:val="en-US"/>
                      </w:rPr>
                      <w:noBreakHyphen/>
                      <w:t>to</w:t>
                    </w:r>
                    <w:r w:rsidRPr="00950401">
                      <w:rPr>
                        <w:rFonts w:asciiTheme="minorHAnsi" w:hAnsiTheme="minorHAnsi" w:cstheme="minorHAnsi"/>
                        <w:bCs/>
                        <w:iCs/>
                        <w:szCs w:val="22"/>
                        <w:lang w:val="en-US"/>
                      </w:rPr>
                      <w:noBreakHyphen/>
                      <w:t>end, covering the full lifecycle from planning, architecture and design, through development, deployment, and post</w:t>
                    </w:r>
                    <w:r w:rsidRPr="00950401">
                      <w:rPr>
                        <w:rFonts w:asciiTheme="minorHAnsi" w:hAnsiTheme="minorHAnsi" w:cstheme="minorHAnsi"/>
                        <w:bCs/>
                        <w:iCs/>
                        <w:szCs w:val="22"/>
                        <w:lang w:val="en-US"/>
                      </w:rPr>
                      <w:noBreakHyphen/>
                      <w:t>release support.</w:t>
                    </w:r>
                    <w:r w:rsidRPr="00950401">
                      <w:rPr>
                        <w:rFonts w:asciiTheme="minorHAnsi" w:hAnsiTheme="minorHAnsi" w:cstheme="minorHAnsi"/>
                        <w:bCs/>
                        <w:iCs/>
                        <w:szCs w:val="22"/>
                        <w:lang w:val="en-IE"/>
                      </w:rPr>
                      <w:t> </w:t>
                    </w:r>
                  </w:p>
                  <w:p w14:paraId="0104ACFB"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2B6CC984"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​To ensure long</w:t>
                    </w:r>
                    <w:r w:rsidRPr="00950401">
                      <w:rPr>
                        <w:rFonts w:asciiTheme="minorHAnsi" w:hAnsiTheme="minorHAnsi" w:cstheme="minorHAnsi"/>
                        <w:bCs/>
                        <w:iCs/>
                        <w:szCs w:val="22"/>
                        <w:lang w:val="en-US"/>
                      </w:rPr>
                      <w:noBreakHyphen/>
                      <w:t>term flexibility and continuity of service, the scope must additionally include the capability to support, maintain, and assist in migrating to future cross</w:t>
                    </w:r>
                    <w:r w:rsidRPr="00950401">
                      <w:rPr>
                        <w:rFonts w:asciiTheme="minorHAnsi" w:hAnsiTheme="minorHAnsi" w:cstheme="minorHAnsi"/>
                        <w:bCs/>
                        <w:iCs/>
                        <w:szCs w:val="22"/>
                        <w:lang w:val="en-US"/>
                      </w:rPr>
                      <w:noBreakHyphen/>
                      <w:t>platform frameworks or CI/CD tools that may replace or supersede the current stack during the Contract term.</w:t>
                    </w:r>
                    <w:r w:rsidRPr="00950401">
                      <w:rPr>
                        <w:rFonts w:asciiTheme="minorHAnsi" w:hAnsiTheme="minorHAnsi" w:cstheme="minorHAnsi"/>
                        <w:bCs/>
                        <w:iCs/>
                        <w:szCs w:val="22"/>
                        <w:lang w:val="en-IE"/>
                      </w:rPr>
                      <w:t> </w:t>
                    </w:r>
                  </w:p>
                  <w:p w14:paraId="077B8681"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28E3AEA9"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tc>
                <w:tc>
                  <w:tcPr>
                    <w:tcW w:w="3390" w:type="dxa"/>
                    <w:tcBorders>
                      <w:top w:val="outset" w:sz="18" w:space="0" w:color="auto"/>
                      <w:left w:val="outset" w:sz="18" w:space="0" w:color="auto"/>
                      <w:bottom w:val="outset" w:sz="18" w:space="0" w:color="auto"/>
                      <w:right w:val="outset" w:sz="18" w:space="0" w:color="auto"/>
                    </w:tcBorders>
                    <w:shd w:val="clear" w:color="auto" w:fill="FFFFFF"/>
                    <w:hideMark/>
                  </w:tcPr>
                  <w:p w14:paraId="41B05689"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lastRenderedPageBreak/>
                      <w:t>​The selected service provider must demonstrate capability and experience with PHP</w:t>
                    </w:r>
                    <w:r w:rsidRPr="00950401">
                      <w:rPr>
                        <w:rFonts w:asciiTheme="minorHAnsi" w:hAnsiTheme="minorHAnsi" w:cstheme="minorHAnsi"/>
                        <w:bCs/>
                        <w:iCs/>
                        <w:szCs w:val="22"/>
                        <w:lang w:val="en-US"/>
                      </w:rPr>
                      <w:noBreakHyphen/>
                      <w:t>based web architecture, operational tooling, and hosting environment, including:</w:t>
                    </w:r>
                    <w:r w:rsidRPr="00950401">
                      <w:rPr>
                        <w:rFonts w:asciiTheme="minorHAnsi" w:hAnsiTheme="minorHAnsi" w:cstheme="minorHAnsi"/>
                        <w:bCs/>
                        <w:iCs/>
                        <w:szCs w:val="22"/>
                        <w:lang w:val="en-IE"/>
                      </w:rPr>
                      <w:t> </w:t>
                    </w:r>
                  </w:p>
                  <w:p w14:paraId="24F48C64"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54BAA68D"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 xml:space="preserve">​Experience with applications built on the Laminas Framework, which is ICBF’s current solution. The provider must also be capable of </w:t>
                    </w:r>
                    <w:r w:rsidRPr="00950401">
                      <w:rPr>
                        <w:rFonts w:asciiTheme="minorHAnsi" w:hAnsiTheme="minorHAnsi" w:cstheme="minorHAnsi"/>
                        <w:bCs/>
                        <w:iCs/>
                        <w:szCs w:val="22"/>
                        <w:lang w:val="en-US"/>
                      </w:rPr>
                      <w:lastRenderedPageBreak/>
                      <w:t>supporting, planning, and executing a future migration to a modern web framework—such as Symfony—during the Contract term.</w:t>
                    </w:r>
                    <w:r w:rsidRPr="00950401">
                      <w:rPr>
                        <w:rFonts w:asciiTheme="minorHAnsi" w:hAnsiTheme="minorHAnsi" w:cstheme="minorHAnsi"/>
                        <w:bCs/>
                        <w:iCs/>
                        <w:szCs w:val="22"/>
                        <w:lang w:val="en-IE"/>
                      </w:rPr>
                      <w:t> </w:t>
                    </w:r>
                  </w:p>
                  <w:p w14:paraId="17946157"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32671295"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​Ability to provide expertise and leadership in migrating to a non</w:t>
                    </w:r>
                    <w:r w:rsidRPr="00950401">
                      <w:rPr>
                        <w:rFonts w:asciiTheme="minorHAnsi" w:hAnsiTheme="minorHAnsi" w:cstheme="minorHAnsi"/>
                        <w:bCs/>
                        <w:iCs/>
                        <w:szCs w:val="22"/>
                        <w:lang w:val="en-US"/>
                      </w:rPr>
                      <w:noBreakHyphen/>
                      <w:t>PHP</w:t>
                    </w:r>
                    <w:r w:rsidRPr="00950401">
                      <w:rPr>
                        <w:rFonts w:asciiTheme="minorHAnsi" w:hAnsiTheme="minorHAnsi" w:cstheme="minorHAnsi"/>
                        <w:bCs/>
                        <w:iCs/>
                        <w:szCs w:val="22"/>
                        <w:lang w:val="en-US"/>
                      </w:rPr>
                      <w:noBreakHyphen/>
                      <w:t>based web architecture, should ICBF adopt an alternative technology stack in the future (e.g., Java, .NET, Node.js, or other modern web platforms). This includes assessing options, planning migration pathways, and ensuring continuity of service throughout transition phases.</w:t>
                    </w:r>
                    <w:r w:rsidRPr="00950401">
                      <w:rPr>
                        <w:rFonts w:asciiTheme="minorHAnsi" w:hAnsiTheme="minorHAnsi" w:cstheme="minorHAnsi"/>
                        <w:bCs/>
                        <w:iCs/>
                        <w:szCs w:val="22"/>
                        <w:lang w:val="en-IE"/>
                      </w:rPr>
                      <w:t> </w:t>
                    </w:r>
                  </w:p>
                  <w:p w14:paraId="3740BF03"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49ECAA9C"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IE"/>
                      </w:rPr>
                      <w:t>​Demonstrate strong capability in modern engineering practices, including the ability to utilise automation, CI/CD, and agile delivery methodologies. </w:t>
                    </w:r>
                  </w:p>
                  <w:p w14:paraId="1759F851"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IE"/>
                      </w:rPr>
                      <w:t>​ </w:t>
                    </w:r>
                  </w:p>
                  <w:p w14:paraId="71980680"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​Experience working with Kubernetes</w:t>
                    </w:r>
                    <w:r w:rsidRPr="00950401">
                      <w:rPr>
                        <w:rFonts w:asciiTheme="minorHAnsi" w:hAnsiTheme="minorHAnsi" w:cstheme="minorHAnsi"/>
                        <w:bCs/>
                        <w:iCs/>
                        <w:szCs w:val="22"/>
                        <w:lang w:val="en-US"/>
                      </w:rPr>
                      <w:noBreakHyphen/>
                      <w:t>based deployments, specifically within Oracle Cloud Infrastructure (OCI).</w:t>
                    </w:r>
                    <w:r w:rsidRPr="00950401">
                      <w:rPr>
                        <w:rFonts w:asciiTheme="minorHAnsi" w:hAnsiTheme="minorHAnsi" w:cstheme="minorHAnsi"/>
                        <w:bCs/>
                        <w:iCs/>
                        <w:szCs w:val="22"/>
                        <w:lang w:val="en-IE"/>
                      </w:rPr>
                      <w:t> </w:t>
                    </w:r>
                  </w:p>
                  <w:p w14:paraId="703E5CD9"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237CF6E1"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​Proficiency with Git for source control, branching strategies, and code review processes.</w:t>
                    </w:r>
                    <w:r w:rsidRPr="00950401">
                      <w:rPr>
                        <w:rFonts w:asciiTheme="minorHAnsi" w:hAnsiTheme="minorHAnsi" w:cstheme="minorHAnsi"/>
                        <w:bCs/>
                        <w:iCs/>
                        <w:szCs w:val="22"/>
                        <w:lang w:val="en-IE"/>
                      </w:rPr>
                      <w:t> </w:t>
                    </w:r>
                  </w:p>
                  <w:p w14:paraId="0C17EDEF"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0D0F9549"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​Broad monitoring and troubleshooting capabilities across the full web application environment, including log analysis, performance monitoring, alert investigation, and resolution of platform or application issues.</w:t>
                    </w:r>
                    <w:r w:rsidRPr="00950401">
                      <w:rPr>
                        <w:rFonts w:asciiTheme="minorHAnsi" w:hAnsiTheme="minorHAnsi" w:cstheme="minorHAnsi"/>
                        <w:bCs/>
                        <w:iCs/>
                        <w:szCs w:val="22"/>
                        <w:lang w:val="en-IE"/>
                      </w:rPr>
                      <w:t> </w:t>
                    </w:r>
                  </w:p>
                  <w:p w14:paraId="29DED27C"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643DA507"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​Implementing fixes derived from support tickets, including investigation, root</w:t>
                    </w:r>
                    <w:r w:rsidRPr="00950401">
                      <w:rPr>
                        <w:rFonts w:asciiTheme="minorHAnsi" w:hAnsiTheme="minorHAnsi" w:cstheme="minorHAnsi"/>
                        <w:bCs/>
                        <w:iCs/>
                        <w:szCs w:val="22"/>
                        <w:lang w:val="en-US"/>
                      </w:rPr>
                      <w:noBreakHyphen/>
                      <w:t>cause analysis, solution development, testing, and deployment through established release processes.</w:t>
                    </w:r>
                    <w:r w:rsidRPr="00950401">
                      <w:rPr>
                        <w:rFonts w:asciiTheme="minorHAnsi" w:hAnsiTheme="minorHAnsi" w:cstheme="minorHAnsi"/>
                        <w:bCs/>
                        <w:iCs/>
                        <w:szCs w:val="22"/>
                        <w:lang w:val="en-IE"/>
                      </w:rPr>
                      <w:t> </w:t>
                    </w:r>
                  </w:p>
                  <w:p w14:paraId="2BF0F069"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5543B114"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tc>
                <w:tc>
                  <w:tcPr>
                    <w:tcW w:w="2685" w:type="dxa"/>
                    <w:tcBorders>
                      <w:top w:val="outset" w:sz="18" w:space="0" w:color="auto"/>
                      <w:left w:val="outset" w:sz="18" w:space="0" w:color="auto"/>
                      <w:bottom w:val="outset" w:sz="18" w:space="0" w:color="auto"/>
                      <w:right w:val="outset" w:sz="18" w:space="0" w:color="auto"/>
                    </w:tcBorders>
                    <w:shd w:val="clear" w:color="auto" w:fill="FFFFFF"/>
                    <w:hideMark/>
                  </w:tcPr>
                  <w:p w14:paraId="20ED2A4E"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lastRenderedPageBreak/>
                      <w:t>​The service provider is requested to demonstrate their capability and experience across the following data</w:t>
                    </w:r>
                    <w:r w:rsidRPr="00950401">
                      <w:rPr>
                        <w:rFonts w:asciiTheme="minorHAnsi" w:hAnsiTheme="minorHAnsi" w:cstheme="minorHAnsi"/>
                        <w:bCs/>
                        <w:iCs/>
                        <w:szCs w:val="22"/>
                        <w:lang w:val="en-US"/>
                      </w:rPr>
                      <w:noBreakHyphen/>
                      <w:t>related skillsets, which may be required to support ICBF’s evolving data strategy and associated analytical, operational, and research activities:</w:t>
                    </w:r>
                    <w:r w:rsidRPr="00950401">
                      <w:rPr>
                        <w:rFonts w:asciiTheme="minorHAnsi" w:hAnsiTheme="minorHAnsi" w:cstheme="minorHAnsi"/>
                        <w:bCs/>
                        <w:iCs/>
                        <w:szCs w:val="22"/>
                        <w:lang w:val="en-IE"/>
                      </w:rPr>
                      <w:t> </w:t>
                    </w:r>
                  </w:p>
                  <w:p w14:paraId="457CA43D"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lastRenderedPageBreak/>
                      <w:t>​</w:t>
                    </w:r>
                    <w:r w:rsidRPr="00950401">
                      <w:rPr>
                        <w:rFonts w:asciiTheme="minorHAnsi" w:hAnsiTheme="minorHAnsi" w:cstheme="minorHAnsi"/>
                        <w:bCs/>
                        <w:iCs/>
                        <w:szCs w:val="22"/>
                        <w:lang w:val="en-IE"/>
                      </w:rPr>
                      <w:t> </w:t>
                    </w:r>
                  </w:p>
                  <w:p w14:paraId="59B590F3"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​Data Coding &amp; Scripting: Proficiency in R and Python for data processing, transformation, cleaning, statistical analysis, modelling, and automation of data workflows.</w:t>
                    </w:r>
                    <w:r w:rsidRPr="00950401">
                      <w:rPr>
                        <w:rFonts w:asciiTheme="minorHAnsi" w:hAnsiTheme="minorHAnsi" w:cstheme="minorHAnsi"/>
                        <w:bCs/>
                        <w:iCs/>
                        <w:szCs w:val="22"/>
                        <w:lang w:val="en-IE"/>
                      </w:rPr>
                      <w:t> </w:t>
                    </w:r>
                  </w:p>
                  <w:p w14:paraId="25869D7C"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38546468"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​Machine Learning: Experience designing, training, validating, and deploying machine learning models, including supervised, unsupervised, predictive, and statistical approaches.</w:t>
                    </w:r>
                    <w:r w:rsidRPr="00950401">
                      <w:rPr>
                        <w:rFonts w:asciiTheme="minorHAnsi" w:hAnsiTheme="minorHAnsi" w:cstheme="minorHAnsi"/>
                        <w:bCs/>
                        <w:iCs/>
                        <w:szCs w:val="22"/>
                        <w:lang w:val="en-IE"/>
                      </w:rPr>
                      <w:t> </w:t>
                    </w:r>
                  </w:p>
                  <w:p w14:paraId="189CB2C4"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4E82B988"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​Data Visualization: Ability to develop clear, accurate, and impactful visualizations using modern tools and libraries to communicate insights to both technical and non</w:t>
                    </w:r>
                    <w:r w:rsidRPr="00950401">
                      <w:rPr>
                        <w:rFonts w:asciiTheme="minorHAnsi" w:hAnsiTheme="minorHAnsi" w:cstheme="minorHAnsi"/>
                        <w:bCs/>
                        <w:iCs/>
                        <w:szCs w:val="22"/>
                        <w:lang w:val="en-US"/>
                      </w:rPr>
                      <w:noBreakHyphen/>
                      <w:t>technical stakeholders.</w:t>
                    </w:r>
                    <w:r w:rsidRPr="00950401">
                      <w:rPr>
                        <w:rFonts w:asciiTheme="minorHAnsi" w:hAnsiTheme="minorHAnsi" w:cstheme="minorHAnsi"/>
                        <w:bCs/>
                        <w:iCs/>
                        <w:szCs w:val="22"/>
                        <w:lang w:val="en-IE"/>
                      </w:rPr>
                      <w:t> </w:t>
                    </w:r>
                  </w:p>
                  <w:p w14:paraId="08147651"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140BC816"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​Data Modelling: Competence in structuring and modelling data for analytical, operational, and integration purposes, including relational, dimensional, and other modelling methodologies.</w:t>
                    </w:r>
                    <w:r w:rsidRPr="00950401">
                      <w:rPr>
                        <w:rFonts w:asciiTheme="minorHAnsi" w:hAnsiTheme="minorHAnsi" w:cstheme="minorHAnsi"/>
                        <w:bCs/>
                        <w:iCs/>
                        <w:szCs w:val="22"/>
                        <w:lang w:val="en-IE"/>
                      </w:rPr>
                      <w:t> </w:t>
                    </w:r>
                  </w:p>
                  <w:p w14:paraId="2307B27C"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79570540"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​Data Validation &amp; Quality Assurance: Strong capability in validating, auditing, and ensuring the accuracy, consistency, and completeness of large and complex datasets.</w:t>
                    </w:r>
                    <w:r w:rsidRPr="00950401">
                      <w:rPr>
                        <w:rFonts w:asciiTheme="minorHAnsi" w:hAnsiTheme="minorHAnsi" w:cstheme="minorHAnsi"/>
                        <w:bCs/>
                        <w:iCs/>
                        <w:szCs w:val="22"/>
                        <w:lang w:val="en-IE"/>
                      </w:rPr>
                      <w:t> </w:t>
                    </w:r>
                  </w:p>
                  <w:p w14:paraId="1A717006"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0CE34EC1"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 xml:space="preserve">​Data Analytics &amp; Reporting: Experience preparing analytical outputs, dashboards, reports, and formal submissions based on requested datasets, ensuring accuracy, clarity, </w:t>
                    </w:r>
                    <w:r w:rsidRPr="00950401">
                      <w:rPr>
                        <w:rFonts w:asciiTheme="minorHAnsi" w:hAnsiTheme="minorHAnsi" w:cstheme="minorHAnsi"/>
                        <w:bCs/>
                        <w:iCs/>
                        <w:szCs w:val="22"/>
                        <w:lang w:val="en-US"/>
                      </w:rPr>
                      <w:lastRenderedPageBreak/>
                      <w:t>and alignment with ICBF requirements.</w:t>
                    </w:r>
                    <w:r w:rsidRPr="00950401">
                      <w:rPr>
                        <w:rFonts w:asciiTheme="minorHAnsi" w:hAnsiTheme="minorHAnsi" w:cstheme="minorHAnsi"/>
                        <w:bCs/>
                        <w:iCs/>
                        <w:szCs w:val="22"/>
                        <w:lang w:val="en-IE"/>
                      </w:rPr>
                      <w:t> </w:t>
                    </w:r>
                  </w:p>
                  <w:p w14:paraId="0750FAEA"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w:t>
                    </w:r>
                    <w:r w:rsidRPr="00950401">
                      <w:rPr>
                        <w:rFonts w:asciiTheme="minorHAnsi" w:hAnsiTheme="minorHAnsi" w:cstheme="minorHAnsi"/>
                        <w:bCs/>
                        <w:iCs/>
                        <w:szCs w:val="22"/>
                        <w:lang w:val="en-IE"/>
                      </w:rPr>
                      <w:t> </w:t>
                    </w:r>
                  </w:p>
                  <w:p w14:paraId="48B68A58"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US"/>
                      </w:rPr>
                      <w:t>​Business Intelligence Platforms: Experience working with Oracle Analytics Cloud (OAC) and similar enterprise analytics and BI platforms (e.g., Power BI, Tableau, or equivalent), including dashboard development, data modelling, data ingestion, visual analytics, and insight delivery.</w:t>
                    </w:r>
                    <w:r w:rsidRPr="00950401">
                      <w:rPr>
                        <w:rFonts w:asciiTheme="minorHAnsi" w:hAnsiTheme="minorHAnsi" w:cstheme="minorHAnsi"/>
                        <w:bCs/>
                        <w:iCs/>
                        <w:szCs w:val="22"/>
                        <w:lang w:val="en-IE"/>
                      </w:rPr>
                      <w:t> </w:t>
                    </w:r>
                  </w:p>
                </w:tc>
              </w:tr>
            </w:tbl>
            <w:p w14:paraId="461AA8FC" w14:textId="77777777" w:rsidR="00950401" w:rsidRPr="00950401" w:rsidRDefault="00950401" w:rsidP="004B7B9E">
              <w:pPr>
                <w:spacing w:after="0" w:line="240" w:lineRule="auto"/>
                <w:rPr>
                  <w:rFonts w:asciiTheme="minorHAnsi" w:hAnsiTheme="minorHAnsi" w:cstheme="minorHAnsi"/>
                  <w:b/>
                  <w:i/>
                  <w:szCs w:val="22"/>
                  <w:lang w:val="en-IE"/>
                </w:rPr>
              </w:pPr>
            </w:p>
            <w:p w14:paraId="0DAF54D5" w14:textId="77777777" w:rsidR="00950401" w:rsidRDefault="00950401" w:rsidP="00950401">
              <w:pPr>
                <w:spacing w:after="0" w:line="240" w:lineRule="auto"/>
                <w:rPr>
                  <w:rFonts w:asciiTheme="minorHAnsi" w:hAnsiTheme="minorHAnsi" w:cstheme="minorHAnsi"/>
                  <w:b/>
                  <w:iCs/>
                  <w:sz w:val="24"/>
                </w:rPr>
              </w:pPr>
              <w:r w:rsidRPr="00950401">
                <w:rPr>
                  <w:rFonts w:asciiTheme="minorHAnsi" w:hAnsiTheme="minorHAnsi" w:cstheme="minorHAnsi"/>
                  <w:b/>
                  <w:iCs/>
                  <w:sz w:val="24"/>
                </w:rPr>
                <w:t>​1.</w:t>
              </w:r>
              <w:r>
                <w:rPr>
                  <w:rFonts w:asciiTheme="minorHAnsi" w:hAnsiTheme="minorHAnsi" w:cstheme="minorHAnsi"/>
                  <w:b/>
                  <w:iCs/>
                  <w:sz w:val="24"/>
                </w:rPr>
                <w:t>9</w:t>
              </w:r>
              <w:r w:rsidRPr="00950401">
                <w:rPr>
                  <w:rFonts w:asciiTheme="minorHAnsi" w:hAnsiTheme="minorHAnsi" w:cstheme="minorHAnsi"/>
                  <w:b/>
                  <w:iCs/>
                  <w:sz w:val="24"/>
                </w:rPr>
                <w:t xml:space="preserve"> </w:t>
              </w:r>
              <w:r>
                <w:rPr>
                  <w:rFonts w:asciiTheme="minorHAnsi" w:hAnsiTheme="minorHAnsi" w:cstheme="minorHAnsi"/>
                  <w:b/>
                  <w:iCs/>
                  <w:sz w:val="24"/>
                </w:rPr>
                <w:t>Technical Criteria</w:t>
              </w:r>
            </w:p>
            <w:p w14:paraId="515287E2" w14:textId="39FD0F79" w:rsidR="00950401" w:rsidRDefault="00950401" w:rsidP="004B7B9E">
              <w:pPr>
                <w:spacing w:after="0" w:line="240" w:lineRule="auto"/>
                <w:rPr>
                  <w:rFonts w:asciiTheme="minorHAnsi" w:hAnsiTheme="minorHAnsi" w:cstheme="minorHAnsi"/>
                  <w:b/>
                  <w:i/>
                  <w:szCs w:val="22"/>
                </w:rPr>
              </w:pPr>
              <w:r>
                <w:rPr>
                  <w:rFonts w:asciiTheme="minorHAnsi" w:hAnsiTheme="minorHAnsi" w:cstheme="minorHAnsi"/>
                  <w:b/>
                  <w:iCs/>
                  <w:sz w:val="24"/>
                </w:rPr>
                <w:tab/>
                <w:t>Table 4 Technical Criteria</w:t>
              </w:r>
            </w:p>
            <w:p w14:paraId="6DB2E7BA" w14:textId="5BE34C90" w:rsidR="00950401" w:rsidRPr="00950401" w:rsidRDefault="00950401" w:rsidP="004B7B9E">
              <w:pPr>
                <w:spacing w:after="0" w:line="240" w:lineRule="auto"/>
                <w:rPr>
                  <w:rFonts w:asciiTheme="minorHAnsi" w:hAnsiTheme="minorHAnsi" w:cstheme="minorHAnsi"/>
                  <w:bCs/>
                  <w:iCs/>
                  <w:sz w:val="24"/>
                </w:rPr>
              </w:pPr>
            </w:p>
            <w:tbl>
              <w:tblPr>
                <w:tblW w:w="0" w:type="dxa"/>
                <w:tblCellSpacing w:w="15" w:type="dxa"/>
                <w:tblBorders>
                  <w:top w:val="inset" w:sz="18" w:space="0" w:color="auto"/>
                  <w:left w:val="inset" w:sz="18" w:space="0" w:color="auto"/>
                  <w:bottom w:val="inset" w:sz="18" w:space="0" w:color="auto"/>
                  <w:right w:val="inset" w:sz="18" w:space="0" w:color="auto"/>
                </w:tblBorders>
                <w:tblCellMar>
                  <w:left w:w="0" w:type="dxa"/>
                  <w:right w:w="0" w:type="dxa"/>
                </w:tblCellMar>
                <w:tblLook w:val="04A0" w:firstRow="1" w:lastRow="0" w:firstColumn="1" w:lastColumn="0" w:noHBand="0" w:noVBand="1"/>
              </w:tblPr>
              <w:tblGrid>
                <w:gridCol w:w="1571"/>
                <w:gridCol w:w="5358"/>
                <w:gridCol w:w="2096"/>
              </w:tblGrid>
              <w:tr w:rsidR="00950401" w:rsidRPr="00950401" w14:paraId="0FCEA4B0"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002060"/>
                    <w:vAlign w:val="center"/>
                    <w:hideMark/>
                  </w:tcPr>
                  <w:p w14:paraId="5F075DFC"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​Item </w:t>
                    </w:r>
                  </w:p>
                </w:tc>
                <w:tc>
                  <w:tcPr>
                    <w:tcW w:w="5370" w:type="dxa"/>
                    <w:tcBorders>
                      <w:top w:val="outset" w:sz="18" w:space="0" w:color="auto"/>
                      <w:left w:val="outset" w:sz="18" w:space="0" w:color="auto"/>
                      <w:bottom w:val="outset" w:sz="18" w:space="0" w:color="auto"/>
                      <w:right w:val="outset" w:sz="18" w:space="0" w:color="auto"/>
                    </w:tcBorders>
                    <w:shd w:val="clear" w:color="auto" w:fill="002060"/>
                    <w:vAlign w:val="center"/>
                    <w:hideMark/>
                  </w:tcPr>
                  <w:p w14:paraId="38AD69C2"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​Requirement –Oracle implementation and upgrade  </w:t>
                    </w:r>
                  </w:p>
                </w:tc>
                <w:tc>
                  <w:tcPr>
                    <w:tcW w:w="2070" w:type="dxa"/>
                    <w:tcBorders>
                      <w:top w:val="outset" w:sz="18" w:space="0" w:color="auto"/>
                      <w:left w:val="outset" w:sz="18" w:space="0" w:color="auto"/>
                      <w:bottom w:val="outset" w:sz="18" w:space="0" w:color="auto"/>
                      <w:right w:val="outset" w:sz="18" w:space="0" w:color="auto"/>
                    </w:tcBorders>
                    <w:shd w:val="clear" w:color="auto" w:fill="002060"/>
                    <w:vAlign w:val="center"/>
                    <w:hideMark/>
                  </w:tcPr>
                  <w:p w14:paraId="6FBF0FD0" w14:textId="77777777" w:rsidR="00950401" w:rsidRPr="00950401" w:rsidRDefault="00950401" w:rsidP="00950401">
                    <w:pPr>
                      <w:spacing w:after="0" w:line="240" w:lineRule="auto"/>
                      <w:rPr>
                        <w:rFonts w:asciiTheme="minorHAnsi" w:hAnsiTheme="minorHAnsi" w:cstheme="minorHAnsi"/>
                        <w:b/>
                        <w:iCs/>
                        <w:sz w:val="24"/>
                        <w:lang w:val="en-IE"/>
                      </w:rPr>
                    </w:pPr>
                    <w:r w:rsidRPr="00950401">
                      <w:rPr>
                        <w:rFonts w:asciiTheme="minorHAnsi" w:hAnsiTheme="minorHAnsi" w:cstheme="minorHAnsi"/>
                        <w:b/>
                        <w:iCs/>
                        <w:sz w:val="24"/>
                        <w:lang w:val="en-IE"/>
                      </w:rPr>
                      <w:t>​Criterion Addressed (Tenderer should insert reference to the location in their response that addresses each criterion) </w:t>
                    </w:r>
                  </w:p>
                </w:tc>
              </w:tr>
              <w:tr w:rsidR="00950401" w:rsidRPr="00950401" w14:paraId="569FDF45"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0590ACD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1A4255D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​Previous experience with Oracle Database Migration to Exadata and Oracle Cloud platforms.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7DE5093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3DE04191"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4E4534C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​2.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50079B6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​Previous experience at Operational Readiness Testing (ORT) and implementation projects on Oracle Exadata Database machines.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4EE18CB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415E2284"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5F401F8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​3.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3A0685A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​Previous experience with upgrading to latest versions of Oracle and resolving deprecated functionality.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27429BC2"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00C9DBC5"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535EEEE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​4.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7C0002A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​Experience of providing managed services on Oracle Databases, including on EXADATA machines and Oracle Cloud.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2772F91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02BEEEDF"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5B00B8D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​5.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45BF99E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​Evidence of experience in bespoke PHP, </w:t>
                    </w:r>
                    <w:proofErr w:type="spellStart"/>
                    <w:r w:rsidRPr="00950401">
                      <w:rPr>
                        <w:rFonts w:asciiTheme="minorHAnsi" w:hAnsiTheme="minorHAnsi" w:cstheme="minorHAnsi"/>
                        <w:bCs/>
                        <w:iCs/>
                        <w:sz w:val="24"/>
                        <w:lang w:val="en-IE"/>
                      </w:rPr>
                      <w:t>dotNet</w:t>
                    </w:r>
                    <w:proofErr w:type="spellEnd"/>
                    <w:r w:rsidRPr="00950401">
                      <w:rPr>
                        <w:rFonts w:asciiTheme="minorHAnsi" w:hAnsiTheme="minorHAnsi" w:cstheme="minorHAnsi"/>
                        <w:bCs/>
                        <w:iCs/>
                        <w:sz w:val="24"/>
                        <w:lang w:val="en-IE"/>
                      </w:rPr>
                      <w:t>, and mobile, application implementation, and support, with Oracle backend databases.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6280D02B"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1A6130C7"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71DE8E0A"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​6.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01FC1C36"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​Previous experience at integrating </w:t>
                    </w:r>
                    <w:proofErr w:type="spellStart"/>
                    <w:r w:rsidRPr="00950401">
                      <w:rPr>
                        <w:rFonts w:asciiTheme="minorHAnsi" w:hAnsiTheme="minorHAnsi" w:cstheme="minorHAnsi"/>
                        <w:bCs/>
                        <w:iCs/>
                        <w:sz w:val="24"/>
                        <w:lang w:val="en-IE"/>
                      </w:rPr>
                      <w:t>ExStream</w:t>
                    </w:r>
                    <w:proofErr w:type="spellEnd"/>
                    <w:r w:rsidRPr="00950401">
                      <w:rPr>
                        <w:rFonts w:asciiTheme="minorHAnsi" w:hAnsiTheme="minorHAnsi" w:cstheme="minorHAnsi"/>
                        <w:bCs/>
                        <w:iCs/>
                        <w:sz w:val="24"/>
                        <w:lang w:val="en-IE"/>
                      </w:rPr>
                      <w:t> application with Oracle backend database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3FD2F080"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7CCD84B4"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1D98F75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​7.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1055B58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​Previous experience at managing a complex Oracle upgrade, migration, and associated integrations to existing enterprise/bespoke   application systems.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4321A541"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132030D3"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7368E24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lastRenderedPageBreak/>
                      <w:t>​8.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19BDA56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​Certification of consultants and company across the entire Oracle stack including Linux, RAC, Database and Exadata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1B7FDBC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5904D664"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54FDD0F7"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​9.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2846640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​Experience in support and maintenance of ZFS Storage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2F793C23"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094907E4"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29A1A5B4"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​10.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395EA908"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​Experience of scripting on Linux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7F876C0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3C574A58"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51C06F4C"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​11.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5E7A9CA9"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​Certification to include ISO 14001, ISO 27001, ISO9001, Cyber Essentials, Cyber Essentials Plus, ISO20000 and must have individually certified ITIL resources (at least to Foundation level).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20D8E85F"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r w:rsidR="00950401" w:rsidRPr="00950401" w14:paraId="0923AC66" w14:textId="77777777">
                <w:trPr>
                  <w:trHeight w:val="300"/>
                  <w:tblCellSpacing w:w="15" w:type="dxa"/>
                </w:trPr>
                <w:tc>
                  <w:tcPr>
                    <w:tcW w:w="1545" w:type="dxa"/>
                    <w:tcBorders>
                      <w:top w:val="outset" w:sz="18" w:space="0" w:color="auto"/>
                      <w:left w:val="outset" w:sz="18" w:space="0" w:color="auto"/>
                      <w:bottom w:val="outset" w:sz="18" w:space="0" w:color="auto"/>
                      <w:right w:val="outset" w:sz="18" w:space="0" w:color="auto"/>
                    </w:tcBorders>
                    <w:shd w:val="clear" w:color="auto" w:fill="FFFFFF"/>
                    <w:hideMark/>
                  </w:tcPr>
                  <w:p w14:paraId="7BCBF6E5"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​12 </w:t>
                    </w:r>
                  </w:p>
                </w:tc>
                <w:tc>
                  <w:tcPr>
                    <w:tcW w:w="5370" w:type="dxa"/>
                    <w:tcBorders>
                      <w:top w:val="outset" w:sz="18" w:space="0" w:color="auto"/>
                      <w:left w:val="outset" w:sz="18" w:space="0" w:color="auto"/>
                      <w:bottom w:val="outset" w:sz="18" w:space="0" w:color="auto"/>
                      <w:right w:val="outset" w:sz="18" w:space="0" w:color="auto"/>
                    </w:tcBorders>
                    <w:shd w:val="clear" w:color="auto" w:fill="FFFFFF"/>
                    <w:hideMark/>
                  </w:tcPr>
                  <w:p w14:paraId="5ACBA2BB" w14:textId="1597E0DD"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​Evidence</w:t>
                    </w:r>
                    <w:r>
                      <w:rPr>
                        <w:rFonts w:asciiTheme="minorHAnsi" w:hAnsiTheme="minorHAnsi" w:cstheme="minorHAnsi"/>
                        <w:bCs/>
                        <w:iCs/>
                        <w:sz w:val="24"/>
                        <w:lang w:val="en-IE"/>
                      </w:rPr>
                      <w:t xml:space="preserve"> of AI enabled SDLC methodology development, capability </w:t>
                    </w:r>
                    <w:r w:rsidRPr="00950401">
                      <w:rPr>
                        <w:rFonts w:asciiTheme="minorHAnsi" w:hAnsiTheme="minorHAnsi" w:cstheme="minorHAnsi"/>
                        <w:bCs/>
                        <w:iCs/>
                        <w:sz w:val="24"/>
                        <w:lang w:val="en-IE"/>
                      </w:rPr>
                      <w:t>and wider AI thought leadership.  </w:t>
                    </w:r>
                  </w:p>
                </w:tc>
                <w:tc>
                  <w:tcPr>
                    <w:tcW w:w="2070" w:type="dxa"/>
                    <w:tcBorders>
                      <w:top w:val="outset" w:sz="18" w:space="0" w:color="auto"/>
                      <w:left w:val="outset" w:sz="18" w:space="0" w:color="auto"/>
                      <w:bottom w:val="outset" w:sz="18" w:space="0" w:color="auto"/>
                      <w:right w:val="outset" w:sz="18" w:space="0" w:color="auto"/>
                    </w:tcBorders>
                    <w:shd w:val="clear" w:color="auto" w:fill="FFFFFF"/>
                    <w:hideMark/>
                  </w:tcPr>
                  <w:p w14:paraId="512EBD5E" w14:textId="77777777" w:rsidR="00950401" w:rsidRPr="00950401" w:rsidRDefault="00950401" w:rsidP="00950401">
                    <w:pPr>
                      <w:spacing w:after="0" w:line="240" w:lineRule="auto"/>
                      <w:rPr>
                        <w:rFonts w:asciiTheme="minorHAnsi" w:hAnsiTheme="minorHAnsi" w:cstheme="minorHAnsi"/>
                        <w:bCs/>
                        <w:iCs/>
                        <w:sz w:val="24"/>
                        <w:lang w:val="en-IE"/>
                      </w:rPr>
                    </w:pPr>
                    <w:r w:rsidRPr="00950401">
                      <w:rPr>
                        <w:rFonts w:asciiTheme="minorHAnsi" w:hAnsiTheme="minorHAnsi" w:cstheme="minorHAnsi"/>
                        <w:bCs/>
                        <w:iCs/>
                        <w:sz w:val="24"/>
                        <w:lang w:val="en-IE"/>
                      </w:rPr>
                      <w:t>​ </w:t>
                    </w:r>
                  </w:p>
                </w:tc>
              </w:tr>
            </w:tbl>
            <w:p w14:paraId="45AE6F42" w14:textId="77777777" w:rsidR="00950401" w:rsidRDefault="00950401" w:rsidP="004B7B9E">
              <w:pPr>
                <w:spacing w:after="0" w:line="240" w:lineRule="auto"/>
                <w:rPr>
                  <w:rFonts w:asciiTheme="minorHAnsi" w:hAnsiTheme="minorHAnsi" w:cstheme="minorHAnsi"/>
                  <w:b/>
                  <w:i/>
                  <w:szCs w:val="22"/>
                </w:rPr>
              </w:pPr>
            </w:p>
            <w:p w14:paraId="445C24C2" w14:textId="7634FCB2" w:rsidR="00950401" w:rsidRDefault="00950401" w:rsidP="004B7B9E">
              <w:pPr>
                <w:spacing w:after="0" w:line="240" w:lineRule="auto"/>
                <w:rPr>
                  <w:rFonts w:asciiTheme="minorHAnsi" w:hAnsiTheme="minorHAnsi" w:cstheme="minorHAnsi"/>
                  <w:b/>
                  <w:iCs/>
                  <w:sz w:val="24"/>
                </w:rPr>
              </w:pPr>
              <w:r w:rsidRPr="00950401">
                <w:rPr>
                  <w:rFonts w:asciiTheme="minorHAnsi" w:hAnsiTheme="minorHAnsi" w:cstheme="minorHAnsi"/>
                  <w:b/>
                  <w:iCs/>
                  <w:sz w:val="24"/>
                </w:rPr>
                <w:t>1.</w:t>
              </w:r>
              <w:r>
                <w:rPr>
                  <w:rFonts w:asciiTheme="minorHAnsi" w:hAnsiTheme="minorHAnsi" w:cstheme="minorHAnsi"/>
                  <w:b/>
                  <w:iCs/>
                  <w:sz w:val="24"/>
                </w:rPr>
                <w:t>10</w:t>
              </w:r>
              <w:r w:rsidRPr="00950401">
                <w:rPr>
                  <w:rFonts w:asciiTheme="minorHAnsi" w:hAnsiTheme="minorHAnsi" w:cstheme="minorHAnsi"/>
                  <w:b/>
                  <w:iCs/>
                  <w:sz w:val="24"/>
                </w:rPr>
                <w:t xml:space="preserve"> </w:t>
              </w:r>
              <w:r>
                <w:rPr>
                  <w:rFonts w:asciiTheme="minorHAnsi" w:hAnsiTheme="minorHAnsi" w:cstheme="minorHAnsi"/>
                  <w:b/>
                  <w:iCs/>
                  <w:sz w:val="24"/>
                </w:rPr>
                <w:t>Quality Criteria</w:t>
              </w:r>
            </w:p>
            <w:p w14:paraId="717C7DDE" w14:textId="77777777" w:rsidR="00950401" w:rsidRDefault="00950401" w:rsidP="00950401">
              <w:pPr>
                <w:spacing w:after="0" w:line="240" w:lineRule="auto"/>
                <w:rPr>
                  <w:rFonts w:asciiTheme="minorHAnsi" w:hAnsiTheme="minorHAnsi" w:cstheme="minorHAnsi"/>
                  <w:bCs/>
                  <w:iCs/>
                  <w:szCs w:val="22"/>
                </w:rPr>
              </w:pPr>
              <w:r w:rsidRPr="00950401">
                <w:rPr>
                  <w:rFonts w:asciiTheme="minorHAnsi" w:hAnsiTheme="minorHAnsi" w:cstheme="minorHAnsi"/>
                  <w:bCs/>
                  <w:iCs/>
                  <w:szCs w:val="22"/>
                </w:rPr>
                <w:t>​(a)</w:t>
              </w:r>
              <w:r w:rsidRPr="00950401">
                <w:rPr>
                  <w:rFonts w:asciiTheme="minorHAnsi" w:hAnsiTheme="minorHAnsi" w:cstheme="minorHAnsi"/>
                  <w:bCs/>
                  <w:iCs/>
                  <w:szCs w:val="22"/>
                  <w:lang w:val="en-IE"/>
                </w:rPr>
                <w:tab/>
              </w:r>
              <w:r w:rsidRPr="00950401">
                <w:rPr>
                  <w:rFonts w:asciiTheme="minorHAnsi" w:hAnsiTheme="minorHAnsi" w:cstheme="minorHAnsi"/>
                  <w:bCs/>
                  <w:iCs/>
                  <w:szCs w:val="22"/>
                </w:rPr>
                <w:t xml:space="preserve">Please respond to all paragraphs listed below. This section will be marked. This section </w:t>
              </w:r>
            </w:p>
            <w:p w14:paraId="1F1B55F2" w14:textId="77777777" w:rsidR="00950401" w:rsidRDefault="00950401" w:rsidP="00950401">
              <w:pPr>
                <w:spacing w:after="0" w:line="240" w:lineRule="auto"/>
                <w:ind w:firstLine="720"/>
                <w:rPr>
                  <w:rFonts w:asciiTheme="minorHAnsi" w:hAnsiTheme="minorHAnsi" w:cstheme="minorHAnsi"/>
                  <w:bCs/>
                  <w:iCs/>
                  <w:szCs w:val="22"/>
                </w:rPr>
              </w:pPr>
              <w:r w:rsidRPr="00950401">
                <w:rPr>
                  <w:rFonts w:asciiTheme="minorHAnsi" w:hAnsiTheme="minorHAnsi" w:cstheme="minorHAnsi"/>
                  <w:bCs/>
                  <w:iCs/>
                  <w:szCs w:val="22"/>
                </w:rPr>
                <w:t xml:space="preserve">should be read in conjunction with the evaluation and award criteria listed in paragraph 3.3, </w:t>
              </w:r>
            </w:p>
            <w:p w14:paraId="46C05AC0" w14:textId="77777777" w:rsidR="00950401" w:rsidRDefault="00950401" w:rsidP="00950401">
              <w:pPr>
                <w:spacing w:after="0" w:line="240" w:lineRule="auto"/>
                <w:ind w:firstLine="720"/>
                <w:rPr>
                  <w:rFonts w:asciiTheme="minorHAnsi" w:hAnsiTheme="minorHAnsi" w:cstheme="minorHAnsi"/>
                  <w:bCs/>
                  <w:iCs/>
                  <w:szCs w:val="22"/>
                </w:rPr>
              </w:pPr>
              <w:r w:rsidRPr="00950401">
                <w:rPr>
                  <w:rFonts w:asciiTheme="minorHAnsi" w:hAnsiTheme="minorHAnsi" w:cstheme="minorHAnsi"/>
                  <w:bCs/>
                  <w:iCs/>
                  <w:szCs w:val="22"/>
                </w:rPr>
                <w:t xml:space="preserve">RFT. It is in the Tenderer’s best interests to complete this information as fully as possible </w:t>
              </w:r>
            </w:p>
            <w:p w14:paraId="453C47C3" w14:textId="76BCDEE8" w:rsidR="00950401" w:rsidRPr="00950401" w:rsidRDefault="00950401" w:rsidP="00950401">
              <w:pPr>
                <w:spacing w:after="0" w:line="240" w:lineRule="auto"/>
                <w:ind w:firstLine="720"/>
                <w:rPr>
                  <w:rFonts w:asciiTheme="minorHAnsi" w:hAnsiTheme="minorHAnsi" w:cstheme="minorHAnsi"/>
                  <w:bCs/>
                  <w:iCs/>
                  <w:szCs w:val="22"/>
                  <w:lang w:val="en-IE"/>
                </w:rPr>
              </w:pPr>
              <w:r w:rsidRPr="00950401">
                <w:rPr>
                  <w:rFonts w:asciiTheme="minorHAnsi" w:hAnsiTheme="minorHAnsi" w:cstheme="minorHAnsi"/>
                  <w:bCs/>
                  <w:iCs/>
                  <w:szCs w:val="22"/>
                </w:rPr>
                <w:t>with explanations and supplementary information as necessary.</w:t>
              </w:r>
              <w:r w:rsidRPr="00950401">
                <w:rPr>
                  <w:rFonts w:asciiTheme="minorHAnsi" w:hAnsiTheme="minorHAnsi" w:cstheme="minorHAnsi"/>
                  <w:bCs/>
                  <w:iCs/>
                  <w:szCs w:val="22"/>
                  <w:lang w:val="en-IE"/>
                </w:rPr>
                <w:t> </w:t>
              </w:r>
            </w:p>
            <w:p w14:paraId="5A49B710" w14:textId="77777777" w:rsidR="00950401" w:rsidRDefault="00950401" w:rsidP="00950401">
              <w:pPr>
                <w:spacing w:after="0" w:line="240" w:lineRule="auto"/>
                <w:rPr>
                  <w:rFonts w:asciiTheme="minorHAnsi" w:hAnsiTheme="minorHAnsi" w:cstheme="minorHAnsi"/>
                  <w:bCs/>
                  <w:iCs/>
                  <w:szCs w:val="22"/>
                </w:rPr>
              </w:pPr>
              <w:r w:rsidRPr="00950401">
                <w:rPr>
                  <w:rFonts w:asciiTheme="minorHAnsi" w:hAnsiTheme="minorHAnsi" w:cstheme="minorHAnsi"/>
                  <w:bCs/>
                  <w:iCs/>
                  <w:szCs w:val="22"/>
                </w:rPr>
                <w:t>​(b)</w:t>
              </w:r>
              <w:r w:rsidRPr="00950401">
                <w:rPr>
                  <w:rFonts w:asciiTheme="minorHAnsi" w:hAnsiTheme="minorHAnsi" w:cstheme="minorHAnsi"/>
                  <w:bCs/>
                  <w:iCs/>
                  <w:szCs w:val="22"/>
                  <w:lang w:val="en-IE"/>
                </w:rPr>
                <w:tab/>
              </w:r>
              <w:r w:rsidRPr="00950401">
                <w:rPr>
                  <w:rFonts w:asciiTheme="minorHAnsi" w:hAnsiTheme="minorHAnsi" w:cstheme="minorHAnsi"/>
                  <w:bCs/>
                  <w:iCs/>
                  <w:szCs w:val="22"/>
                </w:rPr>
                <w:t xml:space="preserve">Sufficient technical detail must be included in the Tender to allow it to be objectively </w:t>
              </w:r>
            </w:p>
            <w:p w14:paraId="3499D18B" w14:textId="5C6643F3" w:rsidR="00950401" w:rsidRDefault="00950401" w:rsidP="00950401">
              <w:pPr>
                <w:spacing w:after="0" w:line="240" w:lineRule="auto"/>
                <w:ind w:left="720"/>
                <w:rPr>
                  <w:rFonts w:asciiTheme="minorHAnsi" w:hAnsiTheme="minorHAnsi" w:cstheme="minorHAnsi"/>
                  <w:bCs/>
                  <w:iCs/>
                  <w:szCs w:val="22"/>
                  <w:lang w:val="en-IE"/>
                </w:rPr>
              </w:pPr>
              <w:r w:rsidRPr="00950401">
                <w:rPr>
                  <w:rFonts w:asciiTheme="minorHAnsi" w:hAnsiTheme="minorHAnsi" w:cstheme="minorHAnsi"/>
                  <w:bCs/>
                  <w:iCs/>
                  <w:szCs w:val="22"/>
                </w:rPr>
                <w:t>assessed. Technical literature should be restricted to descriptive material on the specific item offered and not be general catalogue material. As far as possible, Tenderers should include supporting examples from current or previous work to support their answers. Tenderers should not give aspirational statements. Failure to supply convincing evidence will affect the marks given to answers. </w:t>
              </w:r>
              <w:r w:rsidRPr="00950401">
                <w:rPr>
                  <w:rFonts w:asciiTheme="minorHAnsi" w:hAnsiTheme="minorHAnsi" w:cstheme="minorHAnsi"/>
                  <w:bCs/>
                  <w:iCs/>
                  <w:szCs w:val="22"/>
                  <w:lang w:val="en-IE"/>
                </w:rPr>
                <w:t> </w:t>
              </w:r>
            </w:p>
            <w:p w14:paraId="59F51DF0" w14:textId="6B722F47" w:rsidR="00950401" w:rsidRPr="00950401" w:rsidRDefault="00950401" w:rsidP="00950401">
              <w:pPr>
                <w:spacing w:after="0" w:line="240" w:lineRule="auto"/>
                <w:rPr>
                  <w:rFonts w:asciiTheme="minorHAnsi" w:hAnsiTheme="minorHAnsi" w:cstheme="minorHAnsi"/>
                  <w:bCs/>
                  <w:iCs/>
                  <w:szCs w:val="22"/>
                </w:rPr>
              </w:pPr>
              <w:r>
                <w:rPr>
                  <w:rFonts w:asciiTheme="minorHAnsi" w:hAnsiTheme="minorHAnsi" w:cstheme="minorHAnsi"/>
                  <w:bCs/>
                  <w:iCs/>
                  <w:szCs w:val="22"/>
                </w:rPr>
                <w:t>(c)</w:t>
              </w:r>
              <w:r>
                <w:rPr>
                  <w:rFonts w:asciiTheme="minorHAnsi" w:hAnsiTheme="minorHAnsi" w:cstheme="minorHAnsi"/>
                  <w:bCs/>
                  <w:iCs/>
                  <w:szCs w:val="22"/>
                </w:rPr>
                <w:tab/>
              </w:r>
              <w:r w:rsidRPr="00950401">
                <w:rPr>
                  <w:rFonts w:asciiTheme="minorHAnsi" w:hAnsiTheme="minorHAnsi" w:cstheme="minorHAnsi"/>
                  <w:bCs/>
                  <w:iCs/>
                  <w:szCs w:val="22"/>
                </w:rPr>
                <w:t>Details on Certification and specialisation of resources available to this project and</w:t>
              </w:r>
            </w:p>
            <w:p w14:paraId="0C0882D6" w14:textId="42C210BE" w:rsidR="00950401" w:rsidRPr="00950401" w:rsidRDefault="00950401" w:rsidP="00950401">
              <w:pPr>
                <w:pStyle w:val="ListParagraph"/>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additional services?</w:t>
              </w:r>
              <w:r w:rsidRPr="00950401">
                <w:rPr>
                  <w:rFonts w:asciiTheme="minorHAnsi" w:hAnsiTheme="minorHAnsi" w:cstheme="minorHAnsi"/>
                  <w:bCs/>
                  <w:iCs/>
                  <w:szCs w:val="22"/>
                  <w:lang w:val="en-IE"/>
                </w:rPr>
                <w:t> </w:t>
              </w:r>
            </w:p>
            <w:p w14:paraId="24034CD4" w14:textId="77777777" w:rsidR="00950401" w:rsidRDefault="00950401" w:rsidP="00950401">
              <w:pPr>
                <w:spacing w:after="0" w:line="240" w:lineRule="auto"/>
                <w:rPr>
                  <w:rFonts w:asciiTheme="minorHAnsi" w:hAnsiTheme="minorHAnsi" w:cstheme="minorHAnsi"/>
                  <w:bCs/>
                  <w:iCs/>
                  <w:szCs w:val="22"/>
                </w:rPr>
              </w:pPr>
              <w:r w:rsidRPr="00950401">
                <w:rPr>
                  <w:rFonts w:asciiTheme="minorHAnsi" w:hAnsiTheme="minorHAnsi" w:cstheme="minorHAnsi"/>
                  <w:bCs/>
                  <w:iCs/>
                  <w:szCs w:val="22"/>
                </w:rPr>
                <w:t>​</w:t>
              </w:r>
            </w:p>
            <w:p w14:paraId="3D900E34" w14:textId="711A9642"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Sufficient detail as to the certifications that the Tenderer currently holds, the specialisations that the Tenderer currently holds.</w:t>
              </w:r>
              <w:r w:rsidRPr="00950401">
                <w:rPr>
                  <w:rFonts w:asciiTheme="minorHAnsi" w:hAnsiTheme="minorHAnsi" w:cstheme="minorHAnsi"/>
                  <w:bCs/>
                  <w:iCs/>
                  <w:szCs w:val="22"/>
                  <w:lang w:val="en-IE"/>
                </w:rPr>
                <w:t> </w:t>
              </w:r>
            </w:p>
            <w:p w14:paraId="5A7DBF26"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w:t>
              </w:r>
              <w:r w:rsidRPr="00950401">
                <w:rPr>
                  <w:rFonts w:asciiTheme="minorHAnsi" w:hAnsiTheme="minorHAnsi" w:cstheme="minorHAnsi"/>
                  <w:bCs/>
                  <w:iCs/>
                  <w:szCs w:val="22"/>
                  <w:lang w:val="en-IE"/>
                </w:rPr>
                <w:t> </w:t>
              </w:r>
            </w:p>
            <w:p w14:paraId="251B01FA"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IE"/>
                </w:rPr>
                <w:t>​</w:t>
              </w:r>
              <w:r w:rsidRPr="00950401">
                <w:rPr>
                  <w:rFonts w:asciiTheme="minorHAnsi" w:hAnsiTheme="minorHAnsi" w:cstheme="minorHAnsi"/>
                  <w:b/>
                  <w:iCs/>
                  <w:szCs w:val="22"/>
                  <w:lang w:val="en-IE"/>
                </w:rPr>
                <w:t>The specific Oracle certifications should include:</w:t>
              </w:r>
              <w:r w:rsidRPr="00950401">
                <w:rPr>
                  <w:rFonts w:asciiTheme="minorHAnsi" w:hAnsiTheme="minorHAnsi" w:cstheme="minorHAnsi"/>
                  <w:bCs/>
                  <w:iCs/>
                  <w:szCs w:val="22"/>
                  <w:lang w:val="en-IE"/>
                </w:rPr>
                <w:t> </w:t>
              </w:r>
            </w:p>
            <w:p w14:paraId="1827A040" w14:textId="77777777" w:rsidR="00950401" w:rsidRPr="00950401" w:rsidRDefault="00950401" w:rsidP="003F6E9A">
              <w:pPr>
                <w:numPr>
                  <w:ilvl w:val="0"/>
                  <w:numId w:val="232"/>
                </w:num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IE"/>
                </w:rPr>
                <w:t>​1Z0-338: Oracle Exadata Database Machine and Cloud Service 2017 Certified Implementation Specialist </w:t>
              </w:r>
            </w:p>
            <w:p w14:paraId="433B7537" w14:textId="77777777" w:rsidR="00950401" w:rsidRPr="00950401" w:rsidRDefault="00950401" w:rsidP="003F6E9A">
              <w:pPr>
                <w:numPr>
                  <w:ilvl w:val="0"/>
                  <w:numId w:val="233"/>
                </w:num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IE"/>
                </w:rPr>
                <w:t>​1Z0-485: Oracle Exadata Database Machine 2014 Certified Implementation Specialist </w:t>
              </w:r>
            </w:p>
            <w:p w14:paraId="5B0CA123" w14:textId="77777777" w:rsidR="00950401" w:rsidRPr="00950401" w:rsidRDefault="00950401" w:rsidP="003F6E9A">
              <w:pPr>
                <w:numPr>
                  <w:ilvl w:val="0"/>
                  <w:numId w:val="234"/>
                </w:num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IE"/>
                </w:rPr>
                <w:t>​1Z0-082: Oracle Database Administration 2019 Certified Professional </w:t>
              </w:r>
            </w:p>
            <w:p w14:paraId="0E8E939C" w14:textId="77777777" w:rsidR="00950401" w:rsidRPr="00950401" w:rsidRDefault="00950401" w:rsidP="003F6E9A">
              <w:pPr>
                <w:numPr>
                  <w:ilvl w:val="0"/>
                  <w:numId w:val="235"/>
                </w:numPr>
                <w:spacing w:after="0" w:line="240" w:lineRule="auto"/>
                <w:rPr>
                  <w:rFonts w:asciiTheme="minorHAnsi" w:hAnsiTheme="minorHAnsi" w:cstheme="minorHAnsi"/>
                  <w:bCs/>
                  <w:iCs/>
                  <w:szCs w:val="22"/>
                  <w:lang w:val="fr-FR"/>
                </w:rPr>
              </w:pPr>
              <w:r w:rsidRPr="00950401">
                <w:rPr>
                  <w:rFonts w:asciiTheme="minorHAnsi" w:hAnsiTheme="minorHAnsi" w:cstheme="minorHAnsi"/>
                  <w:bCs/>
                  <w:iCs/>
                  <w:szCs w:val="22"/>
                  <w:lang w:val="fr-FR"/>
                </w:rPr>
                <w:t>​1Z0-997-</w:t>
              </w:r>
              <w:proofErr w:type="gramStart"/>
              <w:r w:rsidRPr="00950401">
                <w:rPr>
                  <w:rFonts w:asciiTheme="minorHAnsi" w:hAnsiTheme="minorHAnsi" w:cstheme="minorHAnsi"/>
                  <w:bCs/>
                  <w:iCs/>
                  <w:szCs w:val="22"/>
                  <w:lang w:val="fr-FR"/>
                </w:rPr>
                <w:t>25:</w:t>
              </w:r>
              <w:proofErr w:type="gramEnd"/>
              <w:r w:rsidRPr="00950401">
                <w:rPr>
                  <w:rFonts w:asciiTheme="minorHAnsi" w:hAnsiTheme="minorHAnsi" w:cstheme="minorHAnsi"/>
                  <w:bCs/>
                  <w:iCs/>
                  <w:szCs w:val="22"/>
                  <w:lang w:val="fr-FR"/>
                </w:rPr>
                <w:t> Oracle Cloud Infrastructure 2025 Architect Professional </w:t>
              </w:r>
            </w:p>
            <w:p w14:paraId="7DEC75E4" w14:textId="77777777" w:rsid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IE"/>
                </w:rPr>
                <w:t>​</w:t>
              </w:r>
            </w:p>
            <w:p w14:paraId="0EC17DA0" w14:textId="35E0D492" w:rsidR="00950401" w:rsidRPr="00950401" w:rsidRDefault="00950401" w:rsidP="00950401">
              <w:pPr>
                <w:spacing w:after="0" w:line="240" w:lineRule="auto"/>
                <w:rPr>
                  <w:rFonts w:asciiTheme="minorHAnsi" w:hAnsiTheme="minorHAnsi" w:cstheme="minorHAnsi"/>
                  <w:b/>
                  <w:iCs/>
                  <w:szCs w:val="22"/>
                  <w:lang w:val="en-IE"/>
                </w:rPr>
              </w:pPr>
              <w:r w:rsidRPr="00950401">
                <w:rPr>
                  <w:rFonts w:asciiTheme="minorHAnsi" w:hAnsiTheme="minorHAnsi" w:cstheme="minorHAnsi"/>
                  <w:b/>
                  <w:iCs/>
                  <w:szCs w:val="22"/>
                </w:rPr>
                <w:t>1.11 RELEVANT EXPERIENCE (see Paragraph 3.2B, Technical and Professional Ability)</w:t>
              </w:r>
              <w:r w:rsidRPr="00950401">
                <w:rPr>
                  <w:rFonts w:asciiTheme="minorHAnsi" w:hAnsiTheme="minorHAnsi" w:cstheme="minorHAnsi"/>
                  <w:b/>
                  <w:iCs/>
                  <w:szCs w:val="22"/>
                  <w:lang w:val="en-IE"/>
                </w:rPr>
                <w:t> </w:t>
              </w:r>
            </w:p>
            <w:p w14:paraId="2FFD0E36" w14:textId="77777777" w:rsid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lang w:val="en-IE"/>
                </w:rPr>
                <w:t>​Details of experience to be provided in the following form. Please use a separate form for each example given. </w:t>
              </w:r>
            </w:p>
            <w:p w14:paraId="12CEE24B" w14:textId="77777777" w:rsidR="00950401" w:rsidRDefault="00950401" w:rsidP="00950401">
              <w:pPr>
                <w:spacing w:after="0" w:line="240" w:lineRule="auto"/>
                <w:rPr>
                  <w:rFonts w:asciiTheme="minorHAnsi" w:hAnsiTheme="minorHAnsi" w:cstheme="minorHAnsi"/>
                  <w:bCs/>
                  <w:iCs/>
                  <w:szCs w:val="22"/>
                  <w:lang w:val="en-IE"/>
                </w:rPr>
              </w:pPr>
            </w:p>
            <w:tbl>
              <w:tblPr>
                <w:tblW w:w="7740" w:type="dxa"/>
                <w:tblCellSpacing w:w="15" w:type="dxa"/>
                <w:tblBorders>
                  <w:top w:val="inset" w:sz="18" w:space="0" w:color="auto"/>
                  <w:left w:val="inset" w:sz="18" w:space="0" w:color="auto"/>
                  <w:bottom w:val="inset" w:sz="18" w:space="0" w:color="auto"/>
                  <w:right w:val="inset" w:sz="18" w:space="0" w:color="auto"/>
                </w:tblBorders>
                <w:tblCellMar>
                  <w:left w:w="0" w:type="dxa"/>
                  <w:right w:w="0" w:type="dxa"/>
                </w:tblCellMar>
                <w:tblLook w:val="04A0" w:firstRow="1" w:lastRow="0" w:firstColumn="1" w:lastColumn="0" w:noHBand="0" w:noVBand="1"/>
              </w:tblPr>
              <w:tblGrid>
                <w:gridCol w:w="3855"/>
                <w:gridCol w:w="1935"/>
                <w:gridCol w:w="1950"/>
              </w:tblGrid>
              <w:tr w:rsidR="00950401" w:rsidRPr="00950401" w14:paraId="1B37AC45" w14:textId="77777777" w:rsidTr="00950401">
                <w:trPr>
                  <w:trHeight w:val="300"/>
                  <w:tblCellSpacing w:w="15" w:type="dxa"/>
                </w:trPr>
                <w:tc>
                  <w:tcPr>
                    <w:tcW w:w="7680" w:type="dxa"/>
                    <w:gridSpan w:val="3"/>
                    <w:tcBorders>
                      <w:top w:val="outset" w:sz="18" w:space="0" w:color="auto"/>
                      <w:left w:val="outset" w:sz="18" w:space="0" w:color="auto"/>
                      <w:bottom w:val="outset" w:sz="18" w:space="0" w:color="auto"/>
                      <w:right w:val="outset" w:sz="18" w:space="0" w:color="auto"/>
                    </w:tcBorders>
                    <w:shd w:val="clear" w:color="auto" w:fill="C0C0C0"/>
                    <w:vAlign w:val="center"/>
                    <w:hideMark/>
                  </w:tcPr>
                  <w:p w14:paraId="58D47B27"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​Previous Project/ Contract Experience</w:t>
                    </w:r>
                    <w:r w:rsidRPr="00950401">
                      <w:rPr>
                        <w:rFonts w:asciiTheme="minorHAnsi" w:hAnsiTheme="minorHAnsi" w:cstheme="minorHAnsi"/>
                        <w:bCs/>
                        <w:iCs/>
                        <w:szCs w:val="22"/>
                        <w:lang w:val="en-IE"/>
                      </w:rPr>
                      <w:t> </w:t>
                    </w:r>
                  </w:p>
                  <w:p w14:paraId="6A8569C5"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​Example Number: </w:t>
                    </w:r>
                    <w:r w:rsidRPr="00950401">
                      <w:rPr>
                        <w:rFonts w:asciiTheme="minorHAnsi" w:hAnsiTheme="minorHAnsi" w:cstheme="minorHAnsi"/>
                        <w:bCs/>
                        <w:iCs/>
                        <w:szCs w:val="22"/>
                        <w:lang w:val="en-IE"/>
                      </w:rPr>
                      <w:t> </w:t>
                    </w:r>
                  </w:p>
                </w:tc>
              </w:tr>
              <w:tr w:rsidR="00950401" w:rsidRPr="00950401" w14:paraId="1A02BD81"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41D896A7"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​Name of Project/ Contract</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2D18585D"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60FAC8B9"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762CCFE8"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​Client Name</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3030F383"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20AD48C8"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0FF33CC6"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​Client Address</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016F2A10"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71F7AE1C"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32CDF780"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lastRenderedPageBreak/>
                      <w:t>​Contact Person</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229CBC7C"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54CC3F65"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45DF4E30"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​Position of Contact Person</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22C759C9"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58B1052A"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3AA8FB8E"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​Telephone &amp; Email of Contact Person</w:t>
                    </w:r>
                    <w:r w:rsidRPr="00950401">
                      <w:rPr>
                        <w:rFonts w:asciiTheme="minorHAnsi" w:hAnsiTheme="minorHAnsi" w:cstheme="minorHAnsi"/>
                        <w:bCs/>
                        <w:iCs/>
                        <w:szCs w:val="22"/>
                        <w:lang w:val="en-IE"/>
                      </w:rPr>
                      <w:t> </w:t>
                    </w:r>
                  </w:p>
                </w:tc>
                <w:tc>
                  <w:tcPr>
                    <w:tcW w:w="1905"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7FC745B5"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c>
                  <w:tcPr>
                    <w:tcW w:w="1905"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1ACA29C4"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7134667E"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1A20089B"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​Relevance of this contract to the requirements</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59F6EECF"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7E5893E9"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024CF42D"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​Description of Contract (please include, details and scale)</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5D401453"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302E2E04"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272F47BC"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​Value of Contract</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5BDFB4F6"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70D6CE87"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76A81176"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​Start, End and Duration of Contract</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28B2DD0C"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6255E701"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7BBE0195"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​Role provided by the Tenderer (please advise if subcontractors were involved and if so for what roles)</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434FAABD"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r w:rsidR="00950401" w:rsidRPr="00950401" w14:paraId="2DDF8FD3" w14:textId="77777777" w:rsidTr="00950401">
                <w:trPr>
                  <w:trHeight w:val="285"/>
                  <w:tblCellSpacing w:w="15" w:type="dxa"/>
                </w:trPr>
                <w:tc>
                  <w:tcPr>
                    <w:tcW w:w="3810" w:type="dxa"/>
                    <w:tcBorders>
                      <w:top w:val="outset" w:sz="18" w:space="0" w:color="auto"/>
                      <w:left w:val="outset" w:sz="18" w:space="0" w:color="auto"/>
                      <w:bottom w:val="outset" w:sz="18" w:space="0" w:color="auto"/>
                      <w:right w:val="outset" w:sz="18" w:space="0" w:color="auto"/>
                    </w:tcBorders>
                    <w:shd w:val="clear" w:color="auto" w:fill="FFFFFF"/>
                    <w:vAlign w:val="center"/>
                    <w:hideMark/>
                  </w:tcPr>
                  <w:p w14:paraId="148C031B"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Cs/>
                        <w:iCs/>
                        <w:szCs w:val="22"/>
                      </w:rPr>
                      <w:t>​Ancillary Services Provided </w:t>
                    </w:r>
                    <w:r w:rsidRPr="00950401">
                      <w:rPr>
                        <w:rFonts w:asciiTheme="minorHAnsi" w:hAnsiTheme="minorHAnsi" w:cstheme="minorHAnsi"/>
                        <w:bCs/>
                        <w:iCs/>
                        <w:szCs w:val="22"/>
                        <w:lang w:val="en-IE"/>
                      </w:rPr>
                      <w:t> </w:t>
                    </w:r>
                  </w:p>
                </w:tc>
                <w:tc>
                  <w:tcPr>
                    <w:tcW w:w="3840" w:type="dxa"/>
                    <w:gridSpan w:val="2"/>
                    <w:tcBorders>
                      <w:top w:val="outset" w:sz="18" w:space="0" w:color="auto"/>
                      <w:left w:val="outset" w:sz="18" w:space="0" w:color="auto"/>
                      <w:bottom w:val="outset" w:sz="18" w:space="0" w:color="auto"/>
                      <w:right w:val="outset" w:sz="18" w:space="0" w:color="auto"/>
                    </w:tcBorders>
                    <w:shd w:val="clear" w:color="auto" w:fill="FFFFFF"/>
                    <w:vAlign w:val="center"/>
                    <w:hideMark/>
                  </w:tcPr>
                  <w:p w14:paraId="5A5FF24E" w14:textId="77777777" w:rsidR="00950401" w:rsidRPr="00950401" w:rsidRDefault="00950401" w:rsidP="00950401">
                    <w:pPr>
                      <w:spacing w:after="0" w:line="240" w:lineRule="auto"/>
                      <w:rPr>
                        <w:rFonts w:asciiTheme="minorHAnsi" w:hAnsiTheme="minorHAnsi" w:cstheme="minorHAnsi"/>
                        <w:bCs/>
                        <w:iCs/>
                        <w:szCs w:val="22"/>
                        <w:lang w:val="en-IE"/>
                      </w:rPr>
                    </w:pPr>
                    <w:r w:rsidRPr="00950401">
                      <w:rPr>
                        <w:rFonts w:asciiTheme="minorHAnsi" w:hAnsiTheme="minorHAnsi" w:cstheme="minorHAnsi"/>
                        <w:b/>
                        <w:bCs/>
                        <w:iCs/>
                        <w:szCs w:val="22"/>
                      </w:rPr>
                      <w:t>​</w:t>
                    </w:r>
                    <w:r w:rsidRPr="00950401">
                      <w:rPr>
                        <w:rFonts w:asciiTheme="minorHAnsi" w:hAnsiTheme="minorHAnsi" w:cstheme="minorHAnsi"/>
                        <w:bCs/>
                        <w:iCs/>
                        <w:szCs w:val="22"/>
                        <w:lang w:val="en-IE"/>
                      </w:rPr>
                      <w:t> </w:t>
                    </w:r>
                  </w:p>
                </w:tc>
              </w:tr>
            </w:tbl>
            <w:p w14:paraId="78677314" w14:textId="77777777" w:rsidR="00626C30" w:rsidRDefault="00950401" w:rsidP="00950401">
              <w:pPr>
                <w:spacing w:after="0" w:line="240" w:lineRule="auto"/>
                <w:rPr>
                  <w:rFonts w:asciiTheme="minorHAnsi" w:hAnsiTheme="minorHAnsi" w:cstheme="minorHAnsi"/>
                  <w:bCs/>
                  <w:iCs/>
                  <w:szCs w:val="22"/>
                </w:rPr>
              </w:pPr>
              <w:r w:rsidRPr="00950401">
                <w:rPr>
                  <w:rFonts w:asciiTheme="minorHAnsi" w:hAnsiTheme="minorHAnsi" w:cstheme="minorHAnsi"/>
                  <w:bCs/>
                  <w:iCs/>
                  <w:szCs w:val="22"/>
                </w:rPr>
                <w:t>​</w:t>
              </w:r>
            </w:p>
            <w:p w14:paraId="668ABF62" w14:textId="77777777" w:rsidR="00626C30" w:rsidRDefault="00626C30" w:rsidP="00950401">
              <w:pPr>
                <w:spacing w:after="0" w:line="240" w:lineRule="auto"/>
                <w:rPr>
                  <w:rFonts w:asciiTheme="minorHAnsi" w:hAnsiTheme="minorHAnsi" w:cstheme="minorHAnsi"/>
                  <w:bCs/>
                  <w:iCs/>
                  <w:szCs w:val="22"/>
                </w:rPr>
              </w:pPr>
            </w:p>
            <w:p w14:paraId="7DD797AD" w14:textId="77777777" w:rsidR="00626C30" w:rsidRDefault="00626C30" w:rsidP="00950401">
              <w:pPr>
                <w:spacing w:after="0" w:line="240" w:lineRule="auto"/>
                <w:rPr>
                  <w:rFonts w:asciiTheme="minorHAnsi" w:hAnsiTheme="minorHAnsi" w:cstheme="minorHAnsi"/>
                  <w:bCs/>
                  <w:iCs/>
                  <w:szCs w:val="22"/>
                </w:rPr>
              </w:pPr>
            </w:p>
            <w:p w14:paraId="6718BCDA" w14:textId="6A3CE71A" w:rsidR="00730242" w:rsidRDefault="00950401" w:rsidP="004B7B9E">
              <w:pPr>
                <w:spacing w:after="0" w:line="240" w:lineRule="auto"/>
                <w:rPr>
                  <w:rFonts w:asciiTheme="minorHAnsi" w:hAnsiTheme="minorHAnsi" w:cstheme="minorHAnsi"/>
                  <w:bCs/>
                  <w:iCs/>
                  <w:szCs w:val="22"/>
                </w:rPr>
              </w:pPr>
              <w:r w:rsidRPr="00950401">
                <w:rPr>
                  <w:rFonts w:asciiTheme="minorHAnsi" w:hAnsiTheme="minorHAnsi" w:cstheme="minorHAnsi"/>
                  <w:bCs/>
                  <w:iCs/>
                  <w:szCs w:val="22"/>
                </w:rPr>
                <w:t>Please note that the Contracting Authority reserves the right to contact any listed contact person for the purposes of obtaining a reference without any further contact with the Tenderer. </w:t>
              </w:r>
            </w:p>
            <w:p w14:paraId="294D5CE1" w14:textId="77777777" w:rsidR="00626C30" w:rsidRDefault="00626C30" w:rsidP="004B7B9E">
              <w:pPr>
                <w:spacing w:after="0" w:line="240" w:lineRule="auto"/>
                <w:rPr>
                  <w:rFonts w:asciiTheme="minorHAnsi" w:hAnsiTheme="minorHAnsi" w:cstheme="minorHAnsi"/>
                  <w:bCs/>
                  <w:iCs/>
                  <w:szCs w:val="22"/>
                </w:rPr>
              </w:pPr>
            </w:p>
            <w:p w14:paraId="0F65D4AC" w14:textId="77777777" w:rsidR="00626C30" w:rsidRPr="00730242" w:rsidRDefault="00626C30" w:rsidP="004B7B9E">
              <w:pPr>
                <w:spacing w:after="0" w:line="240" w:lineRule="auto"/>
                <w:rPr>
                  <w:rFonts w:asciiTheme="minorHAnsi" w:hAnsiTheme="minorHAnsi" w:cstheme="minorHAnsi"/>
                  <w:b/>
                  <w:bCs/>
                </w:rPr>
              </w:pPr>
            </w:p>
            <w:p w14:paraId="6690CD7A" w14:textId="77777777" w:rsidR="0032441E" w:rsidRPr="00730242" w:rsidRDefault="0032441E" w:rsidP="004B7B9E">
              <w:pPr>
                <w:spacing w:after="0" w:line="240" w:lineRule="auto"/>
                <w:rPr>
                  <w:rFonts w:asciiTheme="minorHAnsi" w:hAnsiTheme="minorHAnsi" w:cstheme="minorHAnsi"/>
                  <w:b/>
                  <w:bCs/>
                  <w:szCs w:val="22"/>
                </w:rPr>
              </w:pPr>
            </w:p>
            <w:p w14:paraId="18B9C077" w14:textId="3AC452B8" w:rsidR="00B1490E" w:rsidRPr="00807A4D" w:rsidRDefault="00000000" w:rsidP="0032441E">
              <w:pPr>
                <w:pStyle w:val="ListParagraph"/>
                <w:spacing w:after="0" w:line="240" w:lineRule="auto"/>
                <w:ind w:left="714"/>
                <w:rPr>
                  <w:highlight w:val="lightGray"/>
                </w:rPr>
              </w:pPr>
            </w:p>
          </w:sdtContent>
        </w:sdt>
      </w:sdtContent>
    </w:sdt>
    <w:p w14:paraId="291956DF" w14:textId="77777777"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4C2660FC" w14:textId="77777777" w:rsidR="003C0FB1" w:rsidRDefault="003C0FB1"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rFonts w:ascii="Calibri" w:eastAsia="Times New Roman" w:hAnsi="Calibri" w:cs="Times New Roman"/>
          <w:b w:val="0"/>
          <w:color w:val="FF0000"/>
          <w:kern w:val="0"/>
          <w:sz w:val="22"/>
          <w:szCs w:val="24"/>
          <w:highlight w:val="yellow"/>
          <w:lang w:val="en-GB"/>
        </w:rPr>
        <w:id w:val="170828060"/>
        <w:placeholder>
          <w:docPart w:val="E5B87B3FD9CB4E93885F5503286AB1BB"/>
        </w:placeholder>
      </w:sdtPr>
      <w:sdtEndPr>
        <w:rPr>
          <w:color w:val="auto"/>
        </w:rPr>
      </w:sdtEndPr>
      <w:sdtContent>
        <w:sdt>
          <w:sdtPr>
            <w:rPr>
              <w:rFonts w:ascii="Calibri" w:eastAsia="Times New Roman" w:hAnsi="Calibri" w:cs="Times New Roman"/>
              <w:b w:val="0"/>
              <w:kern w:val="0"/>
              <w:sz w:val="22"/>
              <w:szCs w:val="24"/>
              <w:highlight w:val="yellow"/>
              <w:lang w:val="en-GB"/>
            </w:rPr>
            <w:id w:val="1406293"/>
            <w:placeholder>
              <w:docPart w:val="2242A3F4E0F24EC1AA874628DB11E43F"/>
            </w:placeholder>
          </w:sdtPr>
          <w:sdtContent>
            <w:p w14:paraId="5E9EB1DA" w14:textId="77777777" w:rsidR="00EF6820" w:rsidRPr="0060441C" w:rsidRDefault="00EF6820" w:rsidP="00EF6820">
              <w:pPr>
                <w:pStyle w:val="AltL1"/>
                <w:numPr>
                  <w:ilvl w:val="0"/>
                  <w:numId w:val="0"/>
                </w:numPr>
                <w:jc w:val="both"/>
                <w:rPr>
                  <w:b w:val="0"/>
                  <w:bCs/>
                </w:rPr>
              </w:pPr>
              <w:r w:rsidRPr="0060441C">
                <w:rPr>
                  <w:b w:val="0"/>
                  <w:bCs/>
                </w:rPr>
                <w:t>1.1     Tenderers must provide cost details as outlined below with their Tender.</w:t>
              </w:r>
            </w:p>
            <w:p w14:paraId="0919D1F7" w14:textId="77777777" w:rsidR="00EF6820" w:rsidRPr="0060441C" w:rsidRDefault="00EF6820" w:rsidP="00EF6820">
              <w:pPr>
                <w:keepNext/>
                <w:spacing w:before="360" w:after="0" w:line="300" w:lineRule="atLeast"/>
                <w:ind w:left="720" w:hanging="720"/>
                <w:jc w:val="both"/>
                <w:outlineLvl w:val="0"/>
                <w:rPr>
                  <w:rFonts w:ascii="Times New Roman" w:eastAsia="SimSun" w:hAnsi="Times New Roman" w:cs="Verdana"/>
                  <w:b/>
                  <w:sz w:val="24"/>
                  <w:szCs w:val="22"/>
                  <w:lang w:val="en-IE"/>
                </w:rPr>
              </w:pPr>
              <w:r w:rsidRPr="0060441C">
                <w:rPr>
                  <w:rFonts w:ascii="Times New Roman" w:eastAsia="SimSun" w:hAnsi="Times New Roman" w:cs="Verdana"/>
                  <w:kern w:val="28"/>
                  <w:sz w:val="24"/>
                  <w:szCs w:val="22"/>
                  <w:lang w:val="en-IE"/>
                </w:rPr>
                <w:t>1.2</w:t>
              </w:r>
              <w:r w:rsidRPr="0060441C">
                <w:rPr>
                  <w:rFonts w:ascii="Times New Roman" w:eastAsia="SimSun" w:hAnsi="Times New Roman" w:cs="Verdana"/>
                  <w:kern w:val="28"/>
                  <w:sz w:val="24"/>
                  <w:szCs w:val="22"/>
                  <w:lang w:val="en-IE"/>
                </w:rPr>
                <w:tab/>
              </w:r>
              <w:r>
                <w:rPr>
                  <w:rFonts w:ascii="Times New Roman" w:eastAsia="SimSun" w:hAnsi="Times New Roman" w:cs="Verdana"/>
                  <w:kern w:val="28"/>
                  <w:sz w:val="24"/>
                  <w:szCs w:val="22"/>
                </w:rPr>
                <w:t>All</w:t>
              </w:r>
              <w:r w:rsidRPr="0060441C">
                <w:rPr>
                  <w:rFonts w:ascii="Times New Roman" w:eastAsia="SimSun" w:hAnsi="Times New Roman" w:cs="Verdana"/>
                  <w:kern w:val="28"/>
                  <w:sz w:val="24"/>
                  <w:szCs w:val="22"/>
                </w:rPr>
                <w:t xml:space="preserve"> costs quoted in this Tender </w:t>
              </w:r>
              <w:r w:rsidRPr="00DB5EA9">
                <w:rPr>
                  <w:rFonts w:ascii="Times New Roman" w:eastAsia="SimSun" w:hAnsi="Times New Roman" w:cs="Verdana"/>
                  <w:b/>
                  <w:bCs/>
                  <w:kern w:val="28"/>
                  <w:sz w:val="24"/>
                  <w:szCs w:val="22"/>
                </w:rPr>
                <w:t>cannot</w:t>
              </w:r>
              <w:r w:rsidRPr="0060441C">
                <w:rPr>
                  <w:rFonts w:ascii="Times New Roman" w:eastAsia="SimSun" w:hAnsi="Times New Roman" w:cs="Verdana"/>
                  <w:kern w:val="28"/>
                  <w:sz w:val="24"/>
                  <w:szCs w:val="22"/>
                </w:rPr>
                <w:t xml:space="preserve"> be increased during the term of the contract.</w:t>
              </w:r>
              <w:r>
                <w:t xml:space="preserve"> </w:t>
              </w:r>
              <w:r w:rsidRPr="0045561E">
                <w:rPr>
                  <w:rFonts w:ascii="Times New Roman" w:eastAsia="SimSun" w:hAnsi="Times New Roman" w:cs="Verdana"/>
                  <w:kern w:val="28"/>
                  <w:sz w:val="24"/>
                  <w:szCs w:val="22"/>
                </w:rPr>
                <w:t xml:space="preserve">Following the evaluation of Tenders, the Contracting Entity reserves the right to take any step it considers appropriate, at its discretion. This may include, without limitation: a) Entering into negotiation with some or </w:t>
              </w:r>
              <w:proofErr w:type="gramStart"/>
              <w:r w:rsidRPr="0045561E">
                <w:rPr>
                  <w:rFonts w:ascii="Times New Roman" w:eastAsia="SimSun" w:hAnsi="Times New Roman" w:cs="Verdana"/>
                  <w:kern w:val="28"/>
                  <w:sz w:val="24"/>
                  <w:szCs w:val="22"/>
                </w:rPr>
                <w:t>all of</w:t>
              </w:r>
              <w:proofErr w:type="gramEnd"/>
              <w:r w:rsidRPr="0045561E">
                <w:rPr>
                  <w:rFonts w:ascii="Times New Roman" w:eastAsia="SimSun" w:hAnsi="Times New Roman" w:cs="Verdana"/>
                  <w:kern w:val="28"/>
                  <w:sz w:val="24"/>
                  <w:szCs w:val="22"/>
                </w:rPr>
                <w:t xml:space="preserve"> the Tenderers</w:t>
              </w:r>
              <w:r w:rsidRPr="0060441C">
                <w:rPr>
                  <w:rFonts w:ascii="Times New Roman" w:eastAsia="SimSun" w:hAnsi="Times New Roman" w:cs="Verdana"/>
                  <w:kern w:val="28"/>
                  <w:sz w:val="24"/>
                  <w:szCs w:val="22"/>
                </w:rPr>
                <w:t>.</w:t>
              </w:r>
            </w:p>
            <w:p w14:paraId="3E989512" w14:textId="77777777" w:rsidR="00EF6820" w:rsidRPr="0060441C" w:rsidRDefault="00EF6820" w:rsidP="00EF6820">
              <w:pPr>
                <w:keepNext/>
                <w:spacing w:before="360" w:after="0" w:line="300" w:lineRule="atLeast"/>
                <w:ind w:left="720" w:hanging="720"/>
                <w:jc w:val="both"/>
                <w:outlineLvl w:val="0"/>
                <w:rPr>
                  <w:rFonts w:ascii="Times New Roman" w:eastAsia="SimSun" w:hAnsi="Times New Roman" w:cs="Verdana"/>
                  <w:kern w:val="28"/>
                  <w:sz w:val="24"/>
                  <w:lang w:val="en-IE"/>
                </w:rPr>
              </w:pPr>
              <w:r w:rsidRPr="0060441C">
                <w:rPr>
                  <w:rFonts w:ascii="Times New Roman" w:eastAsia="SimSun" w:hAnsi="Times New Roman" w:cs="Verdana"/>
                  <w:sz w:val="24"/>
                  <w:szCs w:val="22"/>
                  <w:lang w:val="en-IE"/>
                </w:rPr>
                <w:t>1.3</w:t>
              </w:r>
              <w:r w:rsidRPr="0060441C">
                <w:rPr>
                  <w:rFonts w:ascii="Times New Roman" w:eastAsia="SimSun" w:hAnsi="Times New Roman" w:cs="Verdana"/>
                  <w:sz w:val="24"/>
                  <w:szCs w:val="22"/>
                  <w:lang w:val="en-IE"/>
                </w:rPr>
                <w:tab/>
              </w:r>
              <w:r w:rsidRPr="0060441C">
                <w:rPr>
                  <w:rFonts w:ascii="Times New Roman" w:eastAsia="SimSun" w:hAnsi="Times New Roman" w:cs="Verdana"/>
                  <w:kern w:val="28"/>
                  <w:sz w:val="24"/>
                  <w:lang w:val="en-IE"/>
                </w:rPr>
                <w:t xml:space="preserve">The Contracting Authority intends to award the contract </w:t>
              </w:r>
              <w:proofErr w:type="gramStart"/>
              <w:r w:rsidRPr="0060441C">
                <w:rPr>
                  <w:rFonts w:ascii="Times New Roman" w:eastAsia="SimSun" w:hAnsi="Times New Roman" w:cs="Verdana"/>
                  <w:kern w:val="28"/>
                  <w:sz w:val="24"/>
                  <w:lang w:val="en-IE"/>
                </w:rPr>
                <w:t>on the basis of</w:t>
              </w:r>
              <w:proofErr w:type="gramEnd"/>
              <w:r w:rsidRPr="0060441C">
                <w:rPr>
                  <w:rFonts w:ascii="Times New Roman" w:eastAsia="SimSun" w:hAnsi="Times New Roman" w:cs="Verdana"/>
                  <w:kern w:val="28"/>
                  <w:sz w:val="24"/>
                  <w:lang w:val="en-IE"/>
                </w:rPr>
                <w:t xml:space="preserve"> a fixed price daily rate. The proposal must state:</w:t>
              </w:r>
            </w:p>
            <w:p w14:paraId="7E9BB10C" w14:textId="77777777" w:rsidR="00EF6820" w:rsidRPr="0060441C" w:rsidRDefault="00EF6820" w:rsidP="00EF6820">
              <w:pPr>
                <w:pStyle w:val="ListParagraph"/>
                <w:numPr>
                  <w:ilvl w:val="0"/>
                  <w:numId w:val="239"/>
                </w:numPr>
                <w:tabs>
                  <w:tab w:val="num" w:pos="1440"/>
                </w:tabs>
                <w:spacing w:before="240" w:after="0" w:line="300" w:lineRule="atLeast"/>
                <w:jc w:val="both"/>
                <w:outlineLvl w:val="2"/>
                <w:rPr>
                  <w:rFonts w:ascii="Times New Roman" w:eastAsia="SimSun" w:hAnsi="Times New Roman" w:cs="Verdana"/>
                  <w:sz w:val="24"/>
                  <w:szCs w:val="22"/>
                </w:rPr>
              </w:pPr>
              <w:r w:rsidRPr="0060441C">
                <w:rPr>
                  <w:rFonts w:ascii="Times New Roman" w:eastAsia="SimSun" w:hAnsi="Times New Roman" w:cs="Verdana"/>
                  <w:sz w:val="24"/>
                  <w:szCs w:val="22"/>
                </w:rPr>
                <w:t>A total number of days for the delivery of the project, outlining the breakdown of days and specialisations at each phase.</w:t>
              </w:r>
            </w:p>
            <w:p w14:paraId="35E40D93" w14:textId="77777777" w:rsidR="00EF6820" w:rsidRPr="0060441C" w:rsidRDefault="00EF6820" w:rsidP="00EF6820">
              <w:pPr>
                <w:pStyle w:val="ListParagraph"/>
                <w:numPr>
                  <w:ilvl w:val="0"/>
                  <w:numId w:val="239"/>
                </w:numPr>
                <w:tabs>
                  <w:tab w:val="num" w:pos="1440"/>
                </w:tabs>
                <w:spacing w:before="240" w:after="0" w:line="300" w:lineRule="atLeast"/>
                <w:jc w:val="both"/>
                <w:outlineLvl w:val="2"/>
                <w:rPr>
                  <w:rFonts w:ascii="Times New Roman" w:eastAsia="SimSun" w:hAnsi="Times New Roman" w:cs="Verdana"/>
                  <w:sz w:val="24"/>
                  <w:szCs w:val="22"/>
                </w:rPr>
              </w:pPr>
              <w:r w:rsidRPr="0060441C">
                <w:rPr>
                  <w:rFonts w:ascii="Times New Roman" w:eastAsia="SimSun" w:hAnsi="Times New Roman" w:cs="Verdana"/>
                  <w:sz w:val="24"/>
                  <w:szCs w:val="22"/>
                </w:rPr>
                <w:t>Where different rates apply for different specialisations then these should be clearly outlined</w:t>
              </w:r>
            </w:p>
            <w:p w14:paraId="08E98FC1" w14:textId="77777777" w:rsidR="00EF6820" w:rsidRPr="0060441C" w:rsidRDefault="00EF6820" w:rsidP="00EF6820">
              <w:pPr>
                <w:pStyle w:val="ListParagraph"/>
                <w:numPr>
                  <w:ilvl w:val="0"/>
                  <w:numId w:val="239"/>
                </w:numPr>
                <w:tabs>
                  <w:tab w:val="num" w:pos="1440"/>
                </w:tabs>
                <w:spacing w:before="240" w:after="0" w:line="300" w:lineRule="atLeast"/>
                <w:jc w:val="both"/>
                <w:outlineLvl w:val="2"/>
                <w:rPr>
                  <w:rFonts w:ascii="Times New Roman" w:eastAsia="SimSun" w:hAnsi="Times New Roman" w:cs="Verdana"/>
                  <w:sz w:val="24"/>
                  <w:szCs w:val="22"/>
                </w:rPr>
              </w:pPr>
              <w:r w:rsidRPr="0060441C">
                <w:rPr>
                  <w:rFonts w:ascii="Times New Roman" w:eastAsia="SimSun" w:hAnsi="Times New Roman" w:cs="Verdana"/>
                  <w:sz w:val="24"/>
                  <w:szCs w:val="22"/>
                </w:rPr>
                <w:t xml:space="preserve">Annual costs for provision of the Managed Services, assuming a 1-year contract. </w:t>
              </w:r>
            </w:p>
            <w:p w14:paraId="033CA04E" w14:textId="77777777" w:rsidR="00EF6820" w:rsidRPr="0060441C" w:rsidRDefault="00EF6820" w:rsidP="00EF6820">
              <w:pPr>
                <w:pStyle w:val="ListParagraph"/>
                <w:numPr>
                  <w:ilvl w:val="0"/>
                  <w:numId w:val="239"/>
                </w:numPr>
                <w:tabs>
                  <w:tab w:val="num" w:pos="1440"/>
                </w:tabs>
                <w:spacing w:before="240" w:after="0" w:line="300" w:lineRule="atLeast"/>
                <w:jc w:val="both"/>
                <w:outlineLvl w:val="2"/>
                <w:rPr>
                  <w:rFonts w:ascii="Times New Roman" w:eastAsia="SimSun" w:hAnsi="Times New Roman" w:cs="Verdana"/>
                  <w:sz w:val="24"/>
                  <w:szCs w:val="22"/>
                </w:rPr>
              </w:pPr>
              <w:r w:rsidRPr="0060441C">
                <w:rPr>
                  <w:rFonts w:ascii="Times New Roman" w:eastAsia="SimSun" w:hAnsi="Times New Roman" w:cs="Verdana"/>
                  <w:sz w:val="24"/>
                  <w:szCs w:val="22"/>
                </w:rPr>
                <w:t xml:space="preserve">A rate card for (on-site) services provided in line with the services herein. </w:t>
              </w:r>
            </w:p>
            <w:p w14:paraId="47DE84DC" w14:textId="77777777" w:rsidR="00EF6820" w:rsidRPr="0060441C" w:rsidRDefault="00EF6820" w:rsidP="00EF6820">
              <w:pPr>
                <w:spacing w:before="240" w:after="0" w:line="300" w:lineRule="atLeast"/>
                <w:ind w:left="720" w:hanging="720"/>
                <w:jc w:val="both"/>
                <w:outlineLvl w:val="1"/>
                <w:rPr>
                  <w:rFonts w:ascii="Times New Roman" w:eastAsia="SimSun" w:hAnsi="Times New Roman" w:cs="Verdana"/>
                  <w:sz w:val="24"/>
                  <w:szCs w:val="22"/>
                  <w:lang w:val="en-IE"/>
                </w:rPr>
              </w:pPr>
              <w:r w:rsidRPr="0060441C">
                <w:rPr>
                  <w:rFonts w:ascii="Times New Roman" w:eastAsia="SimSun" w:hAnsi="Times New Roman" w:cs="Verdana"/>
                  <w:sz w:val="24"/>
                  <w:szCs w:val="22"/>
                  <w:lang w:val="en-IE"/>
                </w:rPr>
                <w:t>1.4</w:t>
              </w:r>
              <w:r w:rsidRPr="0060441C">
                <w:rPr>
                  <w:rFonts w:ascii="Times New Roman" w:eastAsia="SimSun" w:hAnsi="Times New Roman" w:cs="Verdana"/>
                  <w:sz w:val="24"/>
                  <w:szCs w:val="22"/>
                  <w:lang w:val="en-IE"/>
                </w:rPr>
                <w:tab/>
                <w:t xml:space="preserve">Tenderers must provide cost details as outlined in </w:t>
              </w:r>
              <w:r w:rsidRPr="0060441C">
                <w:rPr>
                  <w:rFonts w:ascii="Times New Roman" w:eastAsia="SimSun" w:hAnsi="Times New Roman" w:cs="Verdana"/>
                  <w:b/>
                  <w:i/>
                  <w:sz w:val="24"/>
                  <w:szCs w:val="22"/>
                  <w:lang w:val="en-IE"/>
                </w:rPr>
                <w:t>Table 5, Cost Breakdown</w:t>
              </w:r>
              <w:r w:rsidRPr="0060441C">
                <w:rPr>
                  <w:rFonts w:ascii="Times New Roman" w:eastAsia="SimSun" w:hAnsi="Times New Roman" w:cs="Verdana"/>
                  <w:sz w:val="24"/>
                  <w:szCs w:val="22"/>
                  <w:lang w:val="en-IE"/>
                </w:rPr>
                <w:t xml:space="preserve">, below. </w:t>
              </w:r>
            </w:p>
            <w:p w14:paraId="3E9BD26D" w14:textId="77777777" w:rsidR="00EF6820" w:rsidRPr="0060441C" w:rsidRDefault="00EF6820" w:rsidP="00EF6820">
              <w:pPr>
                <w:spacing w:before="240" w:after="0" w:line="300" w:lineRule="atLeast"/>
                <w:ind w:left="720" w:hanging="720"/>
                <w:jc w:val="both"/>
                <w:outlineLvl w:val="1"/>
                <w:rPr>
                  <w:rFonts w:ascii="Times New Roman" w:eastAsia="SimSun" w:hAnsi="Times New Roman" w:cs="Verdana"/>
                  <w:sz w:val="24"/>
                  <w:szCs w:val="22"/>
                  <w:lang w:val="en-IE"/>
                </w:rPr>
              </w:pPr>
              <w:r w:rsidRPr="0060441C">
                <w:rPr>
                  <w:rFonts w:ascii="Times New Roman" w:eastAsia="SimSun" w:hAnsi="Times New Roman" w:cs="Verdana"/>
                  <w:sz w:val="24"/>
                  <w:szCs w:val="22"/>
                  <w:lang w:val="en-IE"/>
                </w:rPr>
                <w:t>1.5</w:t>
              </w:r>
              <w:r w:rsidRPr="0060441C">
                <w:rPr>
                  <w:rFonts w:ascii="Times New Roman" w:eastAsia="SimSun" w:hAnsi="Times New Roman" w:cs="Verdana"/>
                  <w:sz w:val="24"/>
                  <w:szCs w:val="22"/>
                  <w:lang w:val="en-IE"/>
                </w:rPr>
                <w:tab/>
              </w:r>
              <w:proofErr w:type="gramStart"/>
              <w:r w:rsidRPr="0060441C">
                <w:rPr>
                  <w:rFonts w:ascii="Times New Roman" w:eastAsia="SimSun" w:hAnsi="Times New Roman" w:cs="Verdana"/>
                  <w:sz w:val="24"/>
                  <w:szCs w:val="22"/>
                  <w:lang w:val="en-IE"/>
                </w:rPr>
                <w:t>Scores</w:t>
              </w:r>
              <w:proofErr w:type="gramEnd"/>
              <w:r w:rsidRPr="0060441C">
                <w:rPr>
                  <w:rFonts w:ascii="Times New Roman" w:eastAsia="SimSun" w:hAnsi="Times New Roman" w:cs="Verdana"/>
                  <w:sz w:val="24"/>
                  <w:szCs w:val="22"/>
                  <w:lang w:val="en-IE"/>
                </w:rPr>
                <w:t xml:space="preserve"> for cost will be evaluated using the cost formula and the weightings in </w:t>
              </w:r>
              <w:r w:rsidRPr="0060441C">
                <w:rPr>
                  <w:rFonts w:ascii="Times New Roman" w:eastAsia="SimSun" w:hAnsi="Times New Roman" w:cs="Verdana"/>
                  <w:b/>
                  <w:i/>
                  <w:sz w:val="24"/>
                  <w:szCs w:val="22"/>
                  <w:lang w:val="en-IE"/>
                </w:rPr>
                <w:t>Table 1, Award Criteria and Relative Weightings</w:t>
              </w:r>
              <w:r w:rsidRPr="0060441C">
                <w:rPr>
                  <w:rFonts w:ascii="Times New Roman" w:eastAsia="SimSun" w:hAnsi="Times New Roman" w:cs="Verdana"/>
                  <w:sz w:val="24"/>
                  <w:szCs w:val="22"/>
                  <w:lang w:val="en-IE"/>
                </w:rPr>
                <w:t xml:space="preserve">. </w:t>
              </w:r>
            </w:p>
            <w:p w14:paraId="7AE47CA8" w14:textId="77777777" w:rsidR="00EF6820" w:rsidRPr="0060441C" w:rsidRDefault="00EF6820" w:rsidP="00EF6820">
              <w:pPr>
                <w:spacing w:before="240" w:after="0" w:line="300" w:lineRule="atLeast"/>
                <w:ind w:left="720" w:hanging="720"/>
                <w:jc w:val="both"/>
                <w:outlineLvl w:val="1"/>
                <w:rPr>
                  <w:rFonts w:ascii="Times New Roman" w:eastAsia="SimSun" w:hAnsi="Times New Roman" w:cs="Verdana"/>
                  <w:sz w:val="24"/>
                  <w:lang w:val="en-IE"/>
                </w:rPr>
              </w:pPr>
              <w:r w:rsidRPr="0060441C">
                <w:rPr>
                  <w:rFonts w:ascii="Times New Roman" w:eastAsia="SimSun" w:hAnsi="Times New Roman" w:cs="Verdana"/>
                  <w:sz w:val="24"/>
                  <w:szCs w:val="22"/>
                  <w:lang w:val="en-IE"/>
                </w:rPr>
                <w:t>1.6</w:t>
              </w:r>
              <w:r w:rsidRPr="0060441C">
                <w:rPr>
                  <w:rFonts w:ascii="Times New Roman" w:eastAsia="SimSun" w:hAnsi="Times New Roman" w:cs="Verdana"/>
                  <w:sz w:val="24"/>
                  <w:szCs w:val="22"/>
                  <w:lang w:val="en-IE"/>
                </w:rPr>
                <w:tab/>
              </w:r>
              <w:r w:rsidRPr="0060441C">
                <w:rPr>
                  <w:rFonts w:ascii="Times New Roman" w:eastAsia="SimSun" w:hAnsi="Times New Roman" w:cs="Verdana"/>
                  <w:sz w:val="24"/>
                  <w:lang w:val="en-IE"/>
                </w:rPr>
                <w:t>The quoted fee must be in Euros (€) and must be exclusive of all taxes including VAT. VAT and other appropriate taxes must be quoted separately where appropriate and at the appropriate rate. Where VAT is not applicable this must be explicitly stated.</w:t>
              </w:r>
            </w:p>
            <w:p w14:paraId="2A8F29CD" w14:textId="77777777" w:rsidR="00EF6820" w:rsidRPr="0060441C" w:rsidRDefault="00EF6820" w:rsidP="00EF6820">
              <w:pPr>
                <w:spacing w:before="240" w:after="0" w:line="300" w:lineRule="atLeast"/>
                <w:ind w:left="720" w:hanging="720"/>
                <w:jc w:val="both"/>
                <w:outlineLvl w:val="1"/>
                <w:rPr>
                  <w:rFonts w:ascii="Times New Roman" w:eastAsia="SimSun" w:hAnsi="Times New Roman" w:cs="Verdana"/>
                  <w:sz w:val="24"/>
                  <w:lang w:val="en-IE"/>
                </w:rPr>
              </w:pPr>
              <w:r w:rsidRPr="0060441C">
                <w:rPr>
                  <w:rFonts w:ascii="Times New Roman" w:eastAsia="SimSun" w:hAnsi="Times New Roman" w:cs="Verdana"/>
                  <w:sz w:val="24"/>
                  <w:lang w:val="en-IE"/>
                </w:rPr>
                <w:t>1.7</w:t>
              </w:r>
              <w:r w:rsidRPr="0060441C">
                <w:rPr>
                  <w:rFonts w:ascii="Times New Roman" w:eastAsia="SimSun" w:hAnsi="Times New Roman" w:cs="Verdana"/>
                  <w:sz w:val="24"/>
                  <w:lang w:val="en-IE"/>
                </w:rPr>
                <w:tab/>
                <w:t>Please note the Tenderer’s total cost must be fully inclusive of all costs involved in the performance of the contract such as:</w:t>
              </w:r>
            </w:p>
            <w:p w14:paraId="51435F2F" w14:textId="77777777" w:rsidR="00EF6820" w:rsidRPr="0060441C" w:rsidRDefault="00EF6820" w:rsidP="00EF6820">
              <w:pPr>
                <w:pStyle w:val="ListParagraph"/>
                <w:numPr>
                  <w:ilvl w:val="0"/>
                  <w:numId w:val="240"/>
                </w:numPr>
                <w:tabs>
                  <w:tab w:val="num" w:pos="1712"/>
                </w:tabs>
                <w:spacing w:before="240" w:after="0" w:line="300" w:lineRule="atLeast"/>
                <w:jc w:val="both"/>
                <w:outlineLvl w:val="2"/>
                <w:rPr>
                  <w:rFonts w:ascii="Times New Roman" w:eastAsia="SimSun" w:hAnsi="Times New Roman" w:cs="Verdana"/>
                  <w:sz w:val="24"/>
                  <w:lang w:val="en-IE"/>
                </w:rPr>
              </w:pPr>
              <w:r w:rsidRPr="0060441C">
                <w:rPr>
                  <w:rFonts w:ascii="Times New Roman" w:eastAsia="SimSun" w:hAnsi="Times New Roman" w:cs="Verdana"/>
                  <w:sz w:val="24"/>
                  <w:lang w:val="en-IE"/>
                </w:rPr>
                <w:t>the cost of delivery of the project;</w:t>
              </w:r>
            </w:p>
            <w:p w14:paraId="20A77361" w14:textId="77777777" w:rsidR="00EF6820" w:rsidRPr="0060441C" w:rsidRDefault="00EF6820" w:rsidP="00EF6820">
              <w:pPr>
                <w:pStyle w:val="ListParagraph"/>
                <w:numPr>
                  <w:ilvl w:val="0"/>
                  <w:numId w:val="240"/>
                </w:numPr>
                <w:tabs>
                  <w:tab w:val="num" w:pos="1712"/>
                </w:tabs>
                <w:spacing w:before="240" w:after="0" w:line="300" w:lineRule="atLeast"/>
                <w:jc w:val="both"/>
                <w:outlineLvl w:val="2"/>
                <w:rPr>
                  <w:rFonts w:ascii="Times New Roman" w:eastAsia="SimSun" w:hAnsi="Times New Roman" w:cs="Verdana"/>
                  <w:sz w:val="24"/>
                  <w:lang w:val="en-IE"/>
                </w:rPr>
              </w:pPr>
              <w:r w:rsidRPr="0060441C">
                <w:rPr>
                  <w:rFonts w:ascii="Times New Roman" w:eastAsia="SimSun" w:hAnsi="Times New Roman" w:cs="Verdana"/>
                  <w:sz w:val="24"/>
                  <w:lang w:val="en-IE"/>
                </w:rPr>
                <w:t xml:space="preserve">all labour (including project management); </w:t>
              </w:r>
            </w:p>
            <w:p w14:paraId="530219E4" w14:textId="77777777" w:rsidR="00EF6820" w:rsidRPr="0060441C" w:rsidRDefault="00EF6820" w:rsidP="00EF6820">
              <w:pPr>
                <w:pStyle w:val="ListParagraph"/>
                <w:numPr>
                  <w:ilvl w:val="0"/>
                  <w:numId w:val="240"/>
                </w:numPr>
                <w:tabs>
                  <w:tab w:val="num" w:pos="1712"/>
                </w:tabs>
                <w:spacing w:before="240" w:after="0" w:line="300" w:lineRule="atLeast"/>
                <w:jc w:val="both"/>
                <w:outlineLvl w:val="2"/>
                <w:rPr>
                  <w:rFonts w:ascii="Times New Roman" w:eastAsia="SimSun" w:hAnsi="Times New Roman" w:cs="Verdana"/>
                  <w:sz w:val="24"/>
                  <w:lang w:val="en-IE"/>
                </w:rPr>
              </w:pPr>
              <w:r w:rsidRPr="0060441C">
                <w:rPr>
                  <w:rFonts w:ascii="Times New Roman" w:eastAsia="SimSun" w:hAnsi="Times New Roman" w:cs="Verdana"/>
                  <w:sz w:val="24"/>
                  <w:lang w:val="en-IE"/>
                </w:rPr>
                <w:t xml:space="preserve">travel, subsistence and other expenses (reasonable and vouched); </w:t>
              </w:r>
            </w:p>
            <w:p w14:paraId="12A82EE0" w14:textId="77777777" w:rsidR="00EF6820" w:rsidRPr="0060441C" w:rsidRDefault="00EF6820" w:rsidP="00EF6820">
              <w:pPr>
                <w:pStyle w:val="ListParagraph"/>
                <w:numPr>
                  <w:ilvl w:val="0"/>
                  <w:numId w:val="240"/>
                </w:numPr>
                <w:tabs>
                  <w:tab w:val="num" w:pos="1712"/>
                </w:tabs>
                <w:spacing w:before="240" w:after="0" w:line="300" w:lineRule="atLeast"/>
                <w:jc w:val="both"/>
                <w:outlineLvl w:val="2"/>
                <w:rPr>
                  <w:rFonts w:ascii="Times New Roman" w:eastAsia="SimSun" w:hAnsi="Times New Roman" w:cs="Verdana"/>
                  <w:sz w:val="24"/>
                  <w:lang w:val="en-IE"/>
                </w:rPr>
              </w:pPr>
              <w:r w:rsidRPr="0060441C">
                <w:rPr>
                  <w:rFonts w:ascii="Times New Roman" w:eastAsia="SimSun" w:hAnsi="Times New Roman" w:cs="Verdana"/>
                  <w:sz w:val="24"/>
                  <w:lang w:val="en-IE"/>
                </w:rPr>
                <w:t>overheads;</w:t>
              </w:r>
            </w:p>
            <w:p w14:paraId="591B0231" w14:textId="77777777" w:rsidR="00EF6820" w:rsidRPr="0060441C" w:rsidRDefault="00EF6820" w:rsidP="00EF6820">
              <w:pPr>
                <w:pStyle w:val="ListParagraph"/>
                <w:numPr>
                  <w:ilvl w:val="0"/>
                  <w:numId w:val="240"/>
                </w:numPr>
                <w:tabs>
                  <w:tab w:val="num" w:pos="1712"/>
                </w:tabs>
                <w:spacing w:before="240" w:after="0" w:line="300" w:lineRule="atLeast"/>
                <w:jc w:val="both"/>
                <w:outlineLvl w:val="2"/>
                <w:rPr>
                  <w:rFonts w:ascii="Times New Roman" w:eastAsia="SimSun" w:hAnsi="Times New Roman" w:cs="Verdana"/>
                  <w:sz w:val="24"/>
                  <w:lang w:val="en-IE"/>
                </w:rPr>
              </w:pPr>
              <w:r w:rsidRPr="0060441C">
                <w:rPr>
                  <w:rFonts w:ascii="Times New Roman" w:eastAsia="SimSun" w:hAnsi="Times New Roman" w:cs="Verdana"/>
                  <w:sz w:val="24"/>
                  <w:lang w:val="en-IE"/>
                </w:rPr>
                <w:t xml:space="preserve">insurance; </w:t>
              </w:r>
            </w:p>
            <w:p w14:paraId="7C300231" w14:textId="77777777" w:rsidR="00EF6820" w:rsidRPr="0060441C" w:rsidRDefault="00EF6820" w:rsidP="00EF6820">
              <w:pPr>
                <w:pStyle w:val="ListParagraph"/>
                <w:numPr>
                  <w:ilvl w:val="0"/>
                  <w:numId w:val="240"/>
                </w:numPr>
                <w:tabs>
                  <w:tab w:val="num" w:pos="1712"/>
                </w:tabs>
                <w:spacing w:before="240" w:after="0" w:line="300" w:lineRule="atLeast"/>
                <w:jc w:val="both"/>
                <w:outlineLvl w:val="2"/>
                <w:rPr>
                  <w:rFonts w:ascii="Times New Roman" w:eastAsia="SimSun" w:hAnsi="Times New Roman" w:cs="Verdana"/>
                  <w:sz w:val="24"/>
                  <w:lang w:val="en-IE"/>
                </w:rPr>
              </w:pPr>
              <w:r w:rsidRPr="0060441C">
                <w:rPr>
                  <w:rFonts w:ascii="Times New Roman" w:eastAsia="SimSun" w:hAnsi="Times New Roman" w:cs="Verdana"/>
                  <w:sz w:val="24"/>
                  <w:lang w:val="en-IE"/>
                </w:rPr>
                <w:t>liaison with all relevant individuals, authorities, all sub-contractors and the Contracting Authority; and</w:t>
              </w:r>
            </w:p>
            <w:p w14:paraId="58D0FD52" w14:textId="77777777" w:rsidR="00EF6820" w:rsidRPr="0060441C" w:rsidRDefault="00EF6820" w:rsidP="00EF6820">
              <w:pPr>
                <w:pStyle w:val="ListParagraph"/>
                <w:numPr>
                  <w:ilvl w:val="0"/>
                  <w:numId w:val="240"/>
                </w:numPr>
                <w:tabs>
                  <w:tab w:val="num" w:pos="1712"/>
                </w:tabs>
                <w:spacing w:before="240" w:after="0" w:line="300" w:lineRule="atLeast"/>
                <w:jc w:val="both"/>
                <w:outlineLvl w:val="2"/>
                <w:rPr>
                  <w:rFonts w:ascii="Times New Roman" w:eastAsia="SimSun" w:hAnsi="Times New Roman" w:cs="Verdana"/>
                  <w:sz w:val="24"/>
                  <w:lang w:val="en-IE"/>
                </w:rPr>
              </w:pPr>
              <w:r w:rsidRPr="0060441C">
                <w:rPr>
                  <w:rFonts w:ascii="Times New Roman" w:eastAsia="SimSun" w:hAnsi="Times New Roman" w:cs="Verdana"/>
                  <w:sz w:val="24"/>
                  <w:lang w:val="en-IE"/>
                </w:rPr>
                <w:t>any other outlay.</w:t>
              </w:r>
            </w:p>
            <w:p w14:paraId="6717AFB6" w14:textId="1655FD60" w:rsidR="00EF6820" w:rsidRPr="00EF6820" w:rsidRDefault="00EF6820" w:rsidP="00EF6820">
              <w:pPr>
                <w:spacing w:before="240" w:after="0" w:line="300" w:lineRule="atLeast"/>
                <w:jc w:val="both"/>
                <w:outlineLvl w:val="1"/>
                <w:rPr>
                  <w:rFonts w:ascii="Times New Roman" w:hAnsi="Times New Roman" w:cs="Verdana"/>
                  <w:sz w:val="24"/>
                  <w:lang w:val="en-IE"/>
                </w:rPr>
              </w:pPr>
              <w:r w:rsidRPr="0060441C">
                <w:rPr>
                  <w:rFonts w:ascii="Times New Roman" w:eastAsia="SimSun" w:hAnsi="Times New Roman" w:cs="Verdana"/>
                  <w:sz w:val="24"/>
                  <w:lang w:val="en-IE"/>
                </w:rPr>
                <w:t>The Contracting Authority reserves the right to withhold payment where a Tenderer has failed to meet his/her contractual obligations in relation to the delivery of goods/services to an acceptable level of quality.</w:t>
              </w:r>
              <w:r w:rsidRPr="0060441C">
                <w:rPr>
                  <w:rFonts w:ascii="Times New Roman" w:hAnsi="Times New Roman" w:cs="Verdana"/>
                  <w:sz w:val="24"/>
                  <w:lang w:val="en-IE"/>
                </w:rPr>
                <w:t xml:space="preserve"> </w:t>
              </w:r>
            </w:p>
            <w:p w14:paraId="3DAB1330" w14:textId="77777777" w:rsidR="00EF6820" w:rsidRDefault="00EF6820">
              <w:pPr>
                <w:spacing w:after="160" w:line="259" w:lineRule="auto"/>
                <w:rPr>
                  <w:rFonts w:ascii="Times New Roman" w:hAnsi="Times New Roman"/>
                  <w:b/>
                  <w:iCs/>
                  <w:caps/>
                  <w:color w:val="000080"/>
                  <w:szCs w:val="22"/>
                </w:rPr>
              </w:pPr>
              <w:r>
                <w:br w:type="page"/>
              </w:r>
            </w:p>
            <w:p w14:paraId="5573D0B6" w14:textId="0EADD402" w:rsidR="00581DBE" w:rsidRDefault="00EF6820" w:rsidP="00EF6820">
              <w:pPr>
                <w:pStyle w:val="Heading3"/>
              </w:pPr>
              <w:r>
                <w:lastRenderedPageBreak/>
                <w:t xml:space="preserve">2.1 COST FORMULA </w:t>
              </w:r>
            </w:p>
            <w:p w14:paraId="79B912C3" w14:textId="77777777" w:rsidR="00EF6820" w:rsidRPr="00EF6820" w:rsidRDefault="00EF6820" w:rsidP="00EF6820"/>
            <w:p w14:paraId="32F733E0" w14:textId="77777777" w:rsidR="00EF6820" w:rsidRPr="0034486B" w:rsidRDefault="00EF6820" w:rsidP="00EF6820">
              <w:pPr>
                <w:ind w:left="1440" w:firstLine="720"/>
                <w:rPr>
                  <w:rFonts w:eastAsia="SimSun"/>
                  <w:i/>
                  <w:sz w:val="20"/>
                  <w:u w:val="single"/>
                </w:rPr>
              </w:pPr>
              <w:r w:rsidRPr="0034486B">
                <w:rPr>
                  <w:rFonts w:eastAsia="SimSun"/>
                  <w:i/>
                  <w:sz w:val="20"/>
                  <w:u w:val="single"/>
                </w:rPr>
                <w:t xml:space="preserve">Weighting x Lowest Tender Cost </w:t>
              </w:r>
              <w:r w:rsidRPr="00972BDE">
                <w:rPr>
                  <w:rFonts w:eastAsia="SimSun"/>
                  <w:i/>
                  <w:sz w:val="20"/>
                </w:rPr>
                <w:t>= Tender Score for Cost</w:t>
              </w:r>
              <w:r w:rsidRPr="0034486B">
                <w:rPr>
                  <w:rFonts w:eastAsia="SimSun"/>
                  <w:i/>
                  <w:sz w:val="20"/>
                  <w:u w:val="single"/>
                </w:rPr>
                <w:t xml:space="preserve"> </w:t>
              </w:r>
            </w:p>
            <w:p w14:paraId="6106E838" w14:textId="6107A7AD" w:rsidR="00EF6820" w:rsidRDefault="00EF6820" w:rsidP="00EF6820">
              <w:pPr>
                <w:ind w:left="2160" w:firstLine="720"/>
                <w:rPr>
                  <w:i/>
                  <w:iCs/>
                  <w:sz w:val="20"/>
                </w:rPr>
              </w:pPr>
              <w:r w:rsidRPr="00972BDE">
                <w:rPr>
                  <w:i/>
                  <w:iCs/>
                  <w:sz w:val="20"/>
                </w:rPr>
                <w:t>Tendered Cost</w:t>
              </w:r>
            </w:p>
            <w:p w14:paraId="27D17FE8" w14:textId="2C8F7C11" w:rsidR="00EF6820" w:rsidRDefault="00EF6820" w:rsidP="00EF6820">
              <w:pPr>
                <w:pStyle w:val="Heading3"/>
              </w:pPr>
              <w:r>
                <w:t>2.2 WORKED EXAMPLE (FOR ILLUSTRATIVE PURPOSES ONLY)</w:t>
              </w:r>
            </w:p>
            <w:p w14:paraId="450B7987" w14:textId="77777777" w:rsidR="00EF6820" w:rsidRPr="00EF6820" w:rsidRDefault="00EF6820" w:rsidP="00EF6820"/>
            <w:p w14:paraId="6641684F" w14:textId="77777777" w:rsidR="00EF6820" w:rsidRDefault="00EF6820" w:rsidP="00EF6820">
              <w:pPr>
                <w:ind w:left="1440" w:firstLine="720"/>
              </w:pPr>
              <w:r>
                <w:t>Tender 1: €25</w:t>
              </w:r>
              <w:r w:rsidRPr="005D3C23">
                <w:t>,000</w:t>
              </w:r>
            </w:p>
            <w:p w14:paraId="764B8666" w14:textId="77777777" w:rsidR="00EF6820" w:rsidRPr="005D3C23" w:rsidRDefault="00EF6820" w:rsidP="00EF6820">
              <w:r>
                <w:tab/>
              </w:r>
            </w:p>
            <w:p w14:paraId="4A6FDFE1" w14:textId="77777777" w:rsidR="00EF6820" w:rsidRDefault="00EF6820" w:rsidP="00EF6820">
              <w:pPr>
                <w:ind w:left="1440" w:firstLine="720"/>
              </w:pPr>
              <w:r>
                <w:t>Tender 2: €5</w:t>
              </w:r>
              <w:r w:rsidRPr="005D3C23">
                <w:t>0,000</w:t>
              </w:r>
            </w:p>
            <w:p w14:paraId="40EC9913" w14:textId="77777777" w:rsidR="00EF6820" w:rsidRPr="005D3C23" w:rsidRDefault="00EF6820" w:rsidP="00EF6820"/>
            <w:p w14:paraId="4FB93BAD" w14:textId="77777777" w:rsidR="00EF6820" w:rsidRDefault="00EF6820" w:rsidP="00EF6820">
              <w:pPr>
                <w:ind w:left="1440" w:firstLine="720"/>
              </w:pPr>
              <w:r>
                <w:t>Tender 3: €6</w:t>
              </w:r>
              <w:r w:rsidRPr="005D3C23">
                <w:t>0,000</w:t>
              </w:r>
            </w:p>
            <w:p w14:paraId="10334A85" w14:textId="77777777" w:rsidR="00EF6820" w:rsidRPr="005D3C23" w:rsidRDefault="00EF6820" w:rsidP="00EF6820"/>
            <w:p w14:paraId="1ABE8EA9" w14:textId="77777777" w:rsidR="00EF6820" w:rsidRPr="005D3C23" w:rsidRDefault="00EF6820" w:rsidP="00EF6820">
              <w:pPr>
                <w:ind w:left="2160"/>
              </w:pPr>
              <w:r w:rsidRPr="005D3C23">
                <w:t>Marks for Tender 2</w:t>
              </w:r>
            </w:p>
            <w:p w14:paraId="1B73A1AB" w14:textId="77777777" w:rsidR="00EF6820" w:rsidRPr="005D3C23" w:rsidRDefault="00EF6820" w:rsidP="00EF6820">
              <w:pPr>
                <w:ind w:left="2160"/>
                <w:rPr>
                  <w:u w:val="single"/>
                </w:rPr>
              </w:pPr>
              <w:r>
                <w:rPr>
                  <w:u w:val="single"/>
                </w:rPr>
                <w:t>50 x €25</w:t>
              </w:r>
              <w:r w:rsidRPr="005D3C23">
                <w:rPr>
                  <w:u w:val="single"/>
                </w:rPr>
                <w:t xml:space="preserve">,000 </w:t>
              </w:r>
              <w:r w:rsidRPr="005D3C23">
                <w:t xml:space="preserve">= </w:t>
              </w:r>
              <w:r>
                <w:t>25</w:t>
              </w:r>
            </w:p>
            <w:p w14:paraId="3566D3F8" w14:textId="7BE60651" w:rsidR="00EF6820" w:rsidRPr="005D3C23" w:rsidRDefault="00EF6820" w:rsidP="00EF6820">
              <w:pPr>
                <w:ind w:left="2160"/>
              </w:pPr>
              <w:r w:rsidRPr="005D3C23">
                <w:t>€</w:t>
              </w:r>
              <w:r>
                <w:t>5</w:t>
              </w:r>
              <w:r w:rsidRPr="005D3C23">
                <w:t>0,000</w:t>
              </w:r>
            </w:p>
            <w:p w14:paraId="44DE90EF" w14:textId="77777777" w:rsidR="00EF6820" w:rsidRDefault="00EF6820" w:rsidP="00EF6820">
              <w:pPr>
                <w:ind w:left="2160"/>
              </w:pPr>
              <w:r w:rsidRPr="005D3C23">
                <w:t xml:space="preserve">Total marks for </w:t>
              </w:r>
              <w:r>
                <w:t>c</w:t>
              </w:r>
              <w:r w:rsidRPr="005D3C23">
                <w:t xml:space="preserve">ost </w:t>
              </w:r>
              <w:r>
                <w:t>= 25% (marks out of 5</w:t>
              </w:r>
              <w:r w:rsidRPr="005D3C23">
                <w:t>0%)</w:t>
              </w:r>
            </w:p>
            <w:p w14:paraId="3B93DFA3" w14:textId="406BC5E6" w:rsidR="00EF6820" w:rsidRPr="00EF6820" w:rsidRDefault="00EF6820" w:rsidP="00EF6820">
              <w:pPr>
                <w:pStyle w:val="Heading7"/>
                <w:rPr>
                  <w:lang w:val="en-IE"/>
                </w:rPr>
              </w:pPr>
              <w:r w:rsidRPr="00EF6820">
                <w:rPr>
                  <w:lang w:val="en-IE"/>
                </w:rPr>
                <w:t xml:space="preserve">Table </w:t>
              </w:r>
              <w:r>
                <w:rPr>
                  <w:lang w:val="en-IE"/>
                </w:rPr>
                <w:t>5 Cost Breakdown</w:t>
              </w:r>
            </w:p>
            <w:tbl>
              <w:tblPr>
                <w:tblW w:w="100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5070"/>
                <w:gridCol w:w="1559"/>
                <w:gridCol w:w="1417"/>
                <w:gridCol w:w="1985"/>
              </w:tblGrid>
              <w:tr w:rsidR="00581DBE" w:rsidRPr="0032441E" w14:paraId="52C7F8E8" w14:textId="77777777">
                <w:trPr>
                  <w:trHeight w:val="643"/>
                </w:trPr>
                <w:tc>
                  <w:tcPr>
                    <w:tcW w:w="5070" w:type="dxa"/>
                    <w:tcBorders>
                      <w:top w:val="single" w:sz="4" w:space="0" w:color="auto"/>
                      <w:left w:val="single" w:sz="4" w:space="0" w:color="auto"/>
                      <w:bottom w:val="single" w:sz="4" w:space="0" w:color="auto"/>
                      <w:right w:val="single" w:sz="4" w:space="0" w:color="auto"/>
                    </w:tcBorders>
                    <w:shd w:val="clear" w:color="auto" w:fill="F2F2F2"/>
                    <w:vAlign w:val="center"/>
                  </w:tcPr>
                  <w:p w14:paraId="397AB209" w14:textId="77777777" w:rsidR="00581DBE" w:rsidRPr="0032441E" w:rsidRDefault="00581DBE" w:rsidP="00581DBE">
                    <w:pPr>
                      <w:rPr>
                        <w:b/>
                        <w:bCs/>
                      </w:rPr>
                    </w:pPr>
                  </w:p>
                </w:tc>
                <w:tc>
                  <w:tcPr>
                    <w:tcW w:w="1559"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330CC608" w14:textId="77777777" w:rsidR="00581DBE" w:rsidRPr="0032441E" w:rsidRDefault="00581DBE" w:rsidP="00581DBE">
                    <w:pPr>
                      <w:rPr>
                        <w:b/>
                        <w:bCs/>
                      </w:rPr>
                    </w:pPr>
                    <w:r w:rsidRPr="0032441E">
                      <w:rPr>
                        <w:b/>
                        <w:bCs/>
                      </w:rPr>
                      <w:t>€</w:t>
                    </w:r>
                  </w:p>
                  <w:p w14:paraId="0C15F4AE" w14:textId="77777777" w:rsidR="00581DBE" w:rsidRPr="0032441E" w:rsidRDefault="00581DBE" w:rsidP="00581DBE">
                    <w:pPr>
                      <w:rPr>
                        <w:b/>
                        <w:bCs/>
                      </w:rPr>
                    </w:pPr>
                    <w:r w:rsidRPr="0032441E">
                      <w:rPr>
                        <w:b/>
                        <w:bCs/>
                      </w:rPr>
                      <w:t>(ex. VAT)</w:t>
                    </w:r>
                  </w:p>
                </w:tc>
                <w:tc>
                  <w:tcPr>
                    <w:tcW w:w="1417"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41586D89" w14:textId="77777777" w:rsidR="00581DBE" w:rsidRPr="0032441E" w:rsidRDefault="00581DBE" w:rsidP="00581DBE">
                    <w:pPr>
                      <w:rPr>
                        <w:b/>
                        <w:bCs/>
                      </w:rPr>
                    </w:pPr>
                    <w:r w:rsidRPr="0032441E">
                      <w:rPr>
                        <w:b/>
                        <w:bCs/>
                      </w:rPr>
                      <w:t>Vat Rate</w:t>
                    </w:r>
                  </w:p>
                </w:tc>
                <w:tc>
                  <w:tcPr>
                    <w:tcW w:w="1985"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786EEEB1" w14:textId="77777777" w:rsidR="00581DBE" w:rsidRPr="0032441E" w:rsidRDefault="00581DBE" w:rsidP="00581DBE">
                    <w:pPr>
                      <w:rPr>
                        <w:b/>
                        <w:bCs/>
                      </w:rPr>
                    </w:pPr>
                    <w:r w:rsidRPr="0032441E">
                      <w:rPr>
                        <w:b/>
                        <w:bCs/>
                      </w:rPr>
                      <w:t xml:space="preserve">Sub-Total Fee (FEE </w:t>
                    </w:r>
                    <w:proofErr w:type="gramStart"/>
                    <w:r w:rsidRPr="0032441E">
                      <w:rPr>
                        <w:b/>
                        <w:bCs/>
                      </w:rPr>
                      <w:t>+  VAT</w:t>
                    </w:r>
                    <w:proofErr w:type="gramEnd"/>
                    <w:r w:rsidRPr="0032441E">
                      <w:rPr>
                        <w:b/>
                        <w:bCs/>
                      </w:rPr>
                      <w:t>)</w:t>
                    </w:r>
                  </w:p>
                </w:tc>
              </w:tr>
              <w:tr w:rsidR="00581DBE" w:rsidRPr="0032441E" w14:paraId="3211C04B" w14:textId="77777777">
                <w:trPr>
                  <w:trHeight w:val="421"/>
                </w:trPr>
                <w:tc>
                  <w:tcPr>
                    <w:tcW w:w="5070" w:type="dxa"/>
                    <w:tcBorders>
                      <w:top w:val="single" w:sz="4" w:space="0" w:color="auto"/>
                      <w:left w:val="single" w:sz="4" w:space="0" w:color="auto"/>
                      <w:bottom w:val="single" w:sz="4" w:space="0" w:color="auto"/>
                      <w:right w:val="single" w:sz="4" w:space="0" w:color="auto"/>
                    </w:tcBorders>
                    <w:vAlign w:val="center"/>
                    <w:hideMark/>
                  </w:tcPr>
                  <w:p w14:paraId="5CA4B8D1" w14:textId="42286D24" w:rsidR="00581DBE" w:rsidRPr="0032441E" w:rsidRDefault="00EF6820" w:rsidP="00581DBE">
                    <w:pPr>
                      <w:rPr>
                        <w:b/>
                        <w:bCs/>
                      </w:rPr>
                    </w:pPr>
                    <w:r>
                      <w:rPr>
                        <w:b/>
                        <w:bCs/>
                      </w:rPr>
                      <w:t xml:space="preserve">Implementation Project </w:t>
                    </w:r>
                  </w:p>
                </w:tc>
                <w:tc>
                  <w:tcPr>
                    <w:tcW w:w="1559" w:type="dxa"/>
                    <w:tcBorders>
                      <w:top w:val="single" w:sz="4" w:space="0" w:color="auto"/>
                      <w:left w:val="single" w:sz="4" w:space="0" w:color="auto"/>
                      <w:bottom w:val="single" w:sz="4" w:space="0" w:color="auto"/>
                      <w:right w:val="single" w:sz="4" w:space="0" w:color="auto"/>
                    </w:tcBorders>
                    <w:vAlign w:val="center"/>
                  </w:tcPr>
                  <w:p w14:paraId="36531047" w14:textId="77777777" w:rsidR="00581DBE" w:rsidRPr="0032441E"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2BA45247" w14:textId="77777777" w:rsidR="00581DBE" w:rsidRPr="0032441E"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59F54981" w14:textId="77777777" w:rsidR="00581DBE" w:rsidRPr="0032441E" w:rsidRDefault="00581DBE" w:rsidP="00581DBE">
                    <w:pPr>
                      <w:rPr>
                        <w:b/>
                        <w:bCs/>
                      </w:rPr>
                    </w:pPr>
                  </w:p>
                </w:tc>
              </w:tr>
              <w:tr w:rsidR="00EF6820" w:rsidRPr="0032441E" w14:paraId="3337D08C" w14:textId="77777777">
                <w:trPr>
                  <w:trHeight w:val="421"/>
                </w:trPr>
                <w:tc>
                  <w:tcPr>
                    <w:tcW w:w="5070" w:type="dxa"/>
                    <w:tcBorders>
                      <w:top w:val="single" w:sz="4" w:space="0" w:color="auto"/>
                      <w:left w:val="single" w:sz="4" w:space="0" w:color="auto"/>
                      <w:bottom w:val="single" w:sz="4" w:space="0" w:color="auto"/>
                      <w:right w:val="single" w:sz="4" w:space="0" w:color="auto"/>
                    </w:tcBorders>
                    <w:vAlign w:val="center"/>
                  </w:tcPr>
                  <w:p w14:paraId="2095DC85" w14:textId="4364C050" w:rsidR="00EF6820" w:rsidRDefault="00EF6820" w:rsidP="00581DBE">
                    <w:pPr>
                      <w:rPr>
                        <w:b/>
                        <w:bCs/>
                      </w:rPr>
                    </w:pPr>
                    <w:r>
                      <w:rPr>
                        <w:b/>
                        <w:bCs/>
                      </w:rPr>
                      <w:t>Database &amp; Application Managed Service</w:t>
                    </w:r>
                  </w:p>
                </w:tc>
                <w:tc>
                  <w:tcPr>
                    <w:tcW w:w="1559" w:type="dxa"/>
                    <w:tcBorders>
                      <w:top w:val="single" w:sz="4" w:space="0" w:color="auto"/>
                      <w:left w:val="single" w:sz="4" w:space="0" w:color="auto"/>
                      <w:bottom w:val="single" w:sz="4" w:space="0" w:color="auto"/>
                      <w:right w:val="single" w:sz="4" w:space="0" w:color="auto"/>
                    </w:tcBorders>
                    <w:vAlign w:val="center"/>
                  </w:tcPr>
                  <w:p w14:paraId="3039A865" w14:textId="77777777" w:rsidR="00EF6820" w:rsidRPr="0032441E" w:rsidRDefault="00EF6820"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2EFDE882" w14:textId="77777777" w:rsidR="00EF6820" w:rsidRPr="0032441E" w:rsidRDefault="00EF6820"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5DCD9772" w14:textId="77777777" w:rsidR="00EF6820" w:rsidRPr="0032441E" w:rsidRDefault="00EF6820" w:rsidP="00581DBE">
                    <w:pPr>
                      <w:rPr>
                        <w:b/>
                        <w:bCs/>
                      </w:rPr>
                    </w:pPr>
                  </w:p>
                </w:tc>
              </w:tr>
              <w:tr w:rsidR="00581DBE" w:rsidRPr="0032441E" w14:paraId="0171D4D2" w14:textId="77777777">
                <w:trPr>
                  <w:trHeight w:val="421"/>
                </w:trPr>
                <w:tc>
                  <w:tcPr>
                    <w:tcW w:w="5070" w:type="dxa"/>
                    <w:tcBorders>
                      <w:top w:val="single" w:sz="4" w:space="0" w:color="auto"/>
                      <w:left w:val="single" w:sz="4" w:space="0" w:color="auto"/>
                      <w:bottom w:val="single" w:sz="4" w:space="0" w:color="auto"/>
                      <w:right w:val="single" w:sz="4" w:space="0" w:color="auto"/>
                    </w:tcBorders>
                    <w:vAlign w:val="center"/>
                    <w:hideMark/>
                  </w:tcPr>
                  <w:p w14:paraId="6E0ABC55" w14:textId="77777777" w:rsidR="00581DBE" w:rsidRPr="0032441E" w:rsidRDefault="00581DBE" w:rsidP="00581DBE">
                    <w:pPr>
                      <w:rPr>
                        <w:b/>
                        <w:bCs/>
                      </w:rPr>
                    </w:pPr>
                    <w:r w:rsidRPr="0032441E">
                      <w:rPr>
                        <w:b/>
                        <w:bCs/>
                      </w:rPr>
                      <w:t>Any other costs</w:t>
                    </w:r>
                  </w:p>
                </w:tc>
                <w:tc>
                  <w:tcPr>
                    <w:tcW w:w="1559" w:type="dxa"/>
                    <w:tcBorders>
                      <w:top w:val="single" w:sz="4" w:space="0" w:color="auto"/>
                      <w:left w:val="single" w:sz="4" w:space="0" w:color="auto"/>
                      <w:bottom w:val="single" w:sz="4" w:space="0" w:color="auto"/>
                      <w:right w:val="single" w:sz="4" w:space="0" w:color="auto"/>
                    </w:tcBorders>
                    <w:vAlign w:val="center"/>
                  </w:tcPr>
                  <w:p w14:paraId="2CE806D6" w14:textId="77777777" w:rsidR="00581DBE" w:rsidRPr="0032441E"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5C5B0041" w14:textId="77777777" w:rsidR="00581DBE" w:rsidRPr="0032441E"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2A25A684" w14:textId="77777777" w:rsidR="00581DBE" w:rsidRPr="0032441E" w:rsidRDefault="00581DBE" w:rsidP="00581DBE">
                    <w:pPr>
                      <w:rPr>
                        <w:b/>
                        <w:bCs/>
                      </w:rPr>
                    </w:pPr>
                  </w:p>
                </w:tc>
              </w:tr>
              <w:tr w:rsidR="00581DBE" w:rsidRPr="0032441E" w14:paraId="3652FFE7" w14:textId="77777777">
                <w:trPr>
                  <w:trHeight w:val="412"/>
                </w:trPr>
                <w:tc>
                  <w:tcPr>
                    <w:tcW w:w="5070" w:type="dxa"/>
                    <w:tcBorders>
                      <w:top w:val="single" w:sz="4" w:space="0" w:color="auto"/>
                      <w:left w:val="single" w:sz="4" w:space="0" w:color="auto"/>
                      <w:bottom w:val="single" w:sz="4" w:space="0" w:color="auto"/>
                      <w:right w:val="single" w:sz="4" w:space="0" w:color="auto"/>
                    </w:tcBorders>
                    <w:vAlign w:val="center"/>
                  </w:tcPr>
                  <w:p w14:paraId="06FE3EFB" w14:textId="77777777" w:rsidR="00581DBE" w:rsidRPr="0032441E" w:rsidRDefault="00581DBE" w:rsidP="00581DBE">
                    <w:pPr>
                      <w:rPr>
                        <w:b/>
                        <w:bCs/>
                      </w:rPr>
                    </w:pPr>
                  </w:p>
                </w:tc>
                <w:tc>
                  <w:tcPr>
                    <w:tcW w:w="1559" w:type="dxa"/>
                    <w:tcBorders>
                      <w:top w:val="single" w:sz="4" w:space="0" w:color="auto"/>
                      <w:left w:val="single" w:sz="4" w:space="0" w:color="auto"/>
                      <w:bottom w:val="single" w:sz="4" w:space="0" w:color="auto"/>
                      <w:right w:val="single" w:sz="4" w:space="0" w:color="auto"/>
                    </w:tcBorders>
                    <w:vAlign w:val="center"/>
                  </w:tcPr>
                  <w:p w14:paraId="62C2C99F" w14:textId="77777777" w:rsidR="00581DBE" w:rsidRPr="0032441E"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65BDC512" w14:textId="77777777" w:rsidR="00581DBE" w:rsidRPr="0032441E"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3C3E1FB4" w14:textId="77777777" w:rsidR="00581DBE" w:rsidRPr="0032441E" w:rsidRDefault="00581DBE" w:rsidP="00581DBE">
                    <w:pPr>
                      <w:rPr>
                        <w:b/>
                        <w:bCs/>
                      </w:rPr>
                    </w:pPr>
                  </w:p>
                </w:tc>
              </w:tr>
              <w:tr w:rsidR="00581DBE" w:rsidRPr="0032441E" w14:paraId="7CAAFB81" w14:textId="77777777">
                <w:trPr>
                  <w:trHeight w:val="418"/>
                </w:trPr>
                <w:tc>
                  <w:tcPr>
                    <w:tcW w:w="5070" w:type="dxa"/>
                    <w:tcBorders>
                      <w:top w:val="single" w:sz="4" w:space="0" w:color="auto"/>
                      <w:left w:val="single" w:sz="4" w:space="0" w:color="auto"/>
                      <w:bottom w:val="single" w:sz="4" w:space="0" w:color="auto"/>
                      <w:right w:val="single" w:sz="4" w:space="0" w:color="auto"/>
                    </w:tcBorders>
                    <w:vAlign w:val="center"/>
                    <w:hideMark/>
                  </w:tcPr>
                  <w:p w14:paraId="29300DA5" w14:textId="54DDF0A2" w:rsidR="00581DBE" w:rsidRPr="0032441E" w:rsidRDefault="00581DBE" w:rsidP="00581DBE">
                    <w:pPr>
                      <w:rPr>
                        <w:b/>
                        <w:bCs/>
                      </w:rPr>
                    </w:pPr>
                    <w:r w:rsidRPr="0032441E">
                      <w:rPr>
                        <w:b/>
                        <w:bCs/>
                      </w:rPr>
                      <w:t>ULTIMATE COST</w:t>
                    </w:r>
                    <w:r w:rsidR="00EF6820">
                      <w:rPr>
                        <w:b/>
                        <w:bCs/>
                      </w:rPr>
                      <w:t xml:space="preserve"> (including minimum 60-day credit)</w:t>
                    </w:r>
                  </w:p>
                </w:tc>
                <w:tc>
                  <w:tcPr>
                    <w:tcW w:w="1559" w:type="dxa"/>
                    <w:tcBorders>
                      <w:top w:val="single" w:sz="4" w:space="0" w:color="auto"/>
                      <w:left w:val="single" w:sz="4" w:space="0" w:color="auto"/>
                      <w:bottom w:val="single" w:sz="4" w:space="0" w:color="auto"/>
                      <w:right w:val="single" w:sz="4" w:space="0" w:color="auto"/>
                    </w:tcBorders>
                    <w:vAlign w:val="center"/>
                  </w:tcPr>
                  <w:p w14:paraId="33884CC8" w14:textId="77777777" w:rsidR="00581DBE" w:rsidRPr="0032441E"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0EF66655" w14:textId="77777777" w:rsidR="00581DBE" w:rsidRPr="0032441E"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1DC07DE8" w14:textId="77777777" w:rsidR="00581DBE" w:rsidRPr="0032441E" w:rsidRDefault="00581DBE" w:rsidP="00581DBE">
                    <w:pPr>
                      <w:rPr>
                        <w:b/>
                        <w:bCs/>
                      </w:rPr>
                    </w:pPr>
                  </w:p>
                </w:tc>
              </w:tr>
            </w:tbl>
            <w:p w14:paraId="366FE7A6" w14:textId="77777777" w:rsidR="00581DBE" w:rsidRPr="0032441E" w:rsidRDefault="00581DBE" w:rsidP="00581DBE">
              <w:r w:rsidRPr="0032441E">
                <w:t>ICBF will not be responsible for any errors on the calculation of costs provided in response to this invitation to tender.  It is the responsibility of suppliers to ensure that the costs quoted are correct and properly calculated.</w:t>
              </w:r>
            </w:p>
            <w:p w14:paraId="44601E69" w14:textId="77777777" w:rsidR="00581DBE" w:rsidRPr="0032441E" w:rsidRDefault="00581DBE" w:rsidP="00581DBE">
              <w:r w:rsidRPr="0032441E">
                <w:t>This offer will remain open for acceptance by you for a period of 6 months from the date of deadline for submission of tenders.</w:t>
              </w:r>
            </w:p>
            <w:p w14:paraId="3792E3C6" w14:textId="77777777" w:rsidR="00581DBE" w:rsidRPr="0032441E" w:rsidRDefault="00581DBE" w:rsidP="00581DBE">
              <w:r w:rsidRPr="0032441E">
                <w:t xml:space="preserve">The costs quoted are fixed for the duration of the contract.  Fee amendments, if any, will be in line with Statutory Agreements. </w:t>
              </w:r>
            </w:p>
            <w:p w14:paraId="3B6B160C" w14:textId="77777777" w:rsidR="00581DBE" w:rsidRPr="0032441E" w:rsidRDefault="00581DBE" w:rsidP="00581DBE">
              <w:r w:rsidRPr="0032441E">
                <w:t>We acknowledge that all costs and expenses incurred by us in producing and submitting this offer will be borne in full by us.</w:t>
              </w:r>
            </w:p>
            <w:p w14:paraId="3CC3BE2B" w14:textId="77777777" w:rsidR="00581DBE" w:rsidRPr="00581DBE" w:rsidRDefault="00581DBE" w:rsidP="00581DBE">
              <w:pPr>
                <w:rPr>
                  <w:highlight w:val="yellow"/>
                  <w:lang w:val="en-US"/>
                </w:rPr>
              </w:pPr>
            </w:p>
            <w:p w14:paraId="3C634BD7" w14:textId="77777777" w:rsidR="00581DBE" w:rsidRPr="00F329BC" w:rsidRDefault="00581DBE" w:rsidP="00581DBE">
              <w:pPr>
                <w:rPr>
                  <w:lang w:val="en-US"/>
                </w:rPr>
              </w:pPr>
            </w:p>
            <w:p w14:paraId="4861573D" w14:textId="77777777" w:rsidR="00581DBE" w:rsidRPr="00F329BC" w:rsidRDefault="00581DBE" w:rsidP="00581DBE">
              <w:pPr>
                <w:rPr>
                  <w:lang w:val="en-US"/>
                </w:rPr>
              </w:pPr>
              <w:r w:rsidRPr="00F329BC">
                <w:rPr>
                  <w:lang w:val="en-US"/>
                </w:rPr>
                <w:lastRenderedPageBreak/>
                <w:t>Signed: __________________________________ Date: ________________________</w:t>
              </w:r>
            </w:p>
            <w:p w14:paraId="50A883B2" w14:textId="77777777" w:rsidR="00581DBE" w:rsidRPr="00F329BC" w:rsidRDefault="00581DBE" w:rsidP="00581DBE">
              <w:pPr>
                <w:rPr>
                  <w:b/>
                  <w:bCs/>
                  <w:i/>
                  <w:iCs/>
                  <w:lang w:val="en-US"/>
                </w:rPr>
              </w:pPr>
              <w:r w:rsidRPr="00F329BC">
                <w:rPr>
                  <w:b/>
                  <w:bCs/>
                  <w:i/>
                  <w:iCs/>
                  <w:lang w:val="en-US"/>
                </w:rPr>
                <w:t>Failure to sign this Form of Tender will invalidate the offer</w:t>
              </w:r>
            </w:p>
            <w:p w14:paraId="535F6D43" w14:textId="77777777" w:rsidR="00581DBE" w:rsidRPr="00F329BC" w:rsidRDefault="00581DBE" w:rsidP="00581DBE">
              <w:pPr>
                <w:rPr>
                  <w:lang w:val="en-US"/>
                </w:rPr>
              </w:pPr>
            </w:p>
            <w:p w14:paraId="0EEF9143" w14:textId="77777777" w:rsidR="00581DBE" w:rsidRPr="00F329BC" w:rsidRDefault="00581DBE" w:rsidP="00581DBE">
              <w:pPr>
                <w:rPr>
                  <w:lang w:val="en-US"/>
                </w:rPr>
              </w:pPr>
              <w:r w:rsidRPr="00F329BC">
                <w:rPr>
                  <w:lang w:val="en-US"/>
                </w:rPr>
                <w:t xml:space="preserve">Name </w:t>
              </w:r>
              <w:r w:rsidRPr="00F329BC">
                <w:rPr>
                  <w:i/>
                  <w:iCs/>
                  <w:lang w:val="en-US"/>
                </w:rPr>
                <w:t xml:space="preserve">(block capitals): </w:t>
              </w:r>
              <w:r w:rsidRPr="00F329BC">
                <w:rPr>
                  <w:lang w:val="en-US"/>
                </w:rPr>
                <w:t>__________________________________________________________</w:t>
              </w:r>
            </w:p>
            <w:p w14:paraId="1C51A6B1" w14:textId="77777777" w:rsidR="00581DBE" w:rsidRPr="00F329BC" w:rsidRDefault="00581DBE" w:rsidP="00581DBE">
              <w:pPr>
                <w:rPr>
                  <w:lang w:val="en-US"/>
                </w:rPr>
              </w:pPr>
            </w:p>
            <w:p w14:paraId="037493D8" w14:textId="77777777" w:rsidR="00581DBE" w:rsidRPr="00F329BC" w:rsidRDefault="00581DBE" w:rsidP="00581DBE">
              <w:pPr>
                <w:rPr>
                  <w:lang w:val="en-US"/>
                </w:rPr>
              </w:pPr>
              <w:r w:rsidRPr="00F329BC">
                <w:rPr>
                  <w:lang w:val="en-US"/>
                </w:rPr>
                <w:t xml:space="preserve">On behalf of </w:t>
              </w:r>
              <w:r w:rsidRPr="00F329BC">
                <w:rPr>
                  <w:i/>
                  <w:iCs/>
                  <w:lang w:val="en-US"/>
                </w:rPr>
                <w:t xml:space="preserve">(Tenderer): </w:t>
              </w:r>
              <w:r w:rsidRPr="00F329BC">
                <w:rPr>
                  <w:lang w:val="en-US"/>
                </w:rPr>
                <w:t>__________________________________________</w:t>
              </w:r>
            </w:p>
            <w:p w14:paraId="1F52AB85" w14:textId="77777777" w:rsidR="00581DBE" w:rsidRPr="00F329BC" w:rsidRDefault="00581DBE" w:rsidP="00581DBE">
              <w:pPr>
                <w:rPr>
                  <w:lang w:val="en-US"/>
                </w:rPr>
              </w:pPr>
            </w:p>
            <w:p w14:paraId="6FCEDBB4" w14:textId="77777777" w:rsidR="00581DBE" w:rsidRPr="00F329BC" w:rsidRDefault="00581DBE" w:rsidP="00581DBE">
              <w:pPr>
                <w:rPr>
                  <w:lang w:val="en-US"/>
                </w:rPr>
              </w:pPr>
              <w:r w:rsidRPr="00F329BC">
                <w:rPr>
                  <w:lang w:val="en-US"/>
                </w:rPr>
                <w:t>Contact Address: ___________________________________________________________</w:t>
              </w:r>
            </w:p>
            <w:p w14:paraId="4C1453D9" w14:textId="77777777" w:rsidR="00581DBE" w:rsidRPr="00F329BC" w:rsidRDefault="00581DBE" w:rsidP="00581DBE">
              <w:pPr>
                <w:rPr>
                  <w:lang w:val="en-US"/>
                </w:rPr>
              </w:pPr>
            </w:p>
            <w:p w14:paraId="3CFF4575" w14:textId="59A72086" w:rsidR="003C0FB1" w:rsidRPr="00310EDC" w:rsidRDefault="00581DBE" w:rsidP="00581DBE">
              <w:r w:rsidRPr="00F329BC">
                <w:rPr>
                  <w:lang w:val="en-US"/>
                </w:rPr>
                <w:t>Tel: ______________                                                     Email: _______________________</w:t>
              </w:r>
              <w:proofErr w:type="gramStart"/>
              <w:r w:rsidRPr="00F329BC">
                <w:rPr>
                  <w:lang w:val="en-US"/>
                </w:rPr>
                <w:t>_</w:t>
              </w:r>
              <w:r w:rsidR="003C0FB1" w:rsidRPr="00F329BC">
                <w:t xml:space="preserve">]   </w:t>
              </w:r>
              <w:proofErr w:type="gramEnd"/>
              <w:r w:rsidR="003C0FB1" w:rsidRPr="00F329BC">
                <w:t xml:space="preserve"> </w:t>
              </w:r>
            </w:p>
          </w:sdtContent>
        </w:sdt>
      </w:sdtContent>
    </w:sdt>
    <w:p w14:paraId="28187E49" w14:textId="77777777" w:rsidR="003C0FB1" w:rsidRDefault="003C0FB1" w:rsidP="00CC7906"/>
    <w:p w14:paraId="4EB175C2" w14:textId="77777777" w:rsidR="003C0FB1" w:rsidRDefault="003C0FB1" w:rsidP="00CC7906"/>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270560B5"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Content>
          <w:r w:rsidR="00EF6820" w:rsidRPr="003D6A1C">
            <w:rPr>
              <w:highlight w:val="lightGray"/>
            </w:rPr>
            <w:t>Irish Cattle Breeding Federation (“ICBF”)</w:t>
          </w:r>
        </w:sdtContent>
      </w:sdt>
      <w:r w:rsidR="003F3EE7">
        <w:t xml:space="preserve"> </w:t>
      </w:r>
      <w:r w:rsidR="003F3EE7" w:rsidRPr="00CC568F">
        <w:t>(the “Contracting Authority”)</w:t>
      </w:r>
    </w:p>
    <w:p w14:paraId="46FC351B" w14:textId="7F796CEE"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Content>
          <w:r w:rsidR="00BD234D">
            <w:rPr>
              <w:szCs w:val="22"/>
              <w:highlight w:val="lightGray"/>
            </w:rPr>
            <w:t xml:space="preserve">Oracle </w:t>
          </w:r>
          <w:proofErr w:type="spellStart"/>
          <w:r w:rsidR="00BD234D">
            <w:rPr>
              <w:szCs w:val="22"/>
              <w:highlight w:val="lightGray"/>
            </w:rPr>
            <w:t>Cloud@Customer</w:t>
          </w:r>
          <w:proofErr w:type="spellEnd"/>
          <w:r w:rsidR="00BD234D">
            <w:rPr>
              <w:szCs w:val="22"/>
              <w:highlight w:val="lightGray"/>
            </w:rPr>
            <w:t xml:space="preserve"> Implementation, Managed Services and </w:t>
          </w:r>
          <w:proofErr w:type="spellStart"/>
          <w:r w:rsidR="00BD234D">
            <w:rPr>
              <w:szCs w:val="22"/>
              <w:highlight w:val="lightGray"/>
            </w:rPr>
            <w:t>Anciliary</w:t>
          </w:r>
          <w:proofErr w:type="spellEnd"/>
          <w:r w:rsidR="00BD234D">
            <w:rPr>
              <w:szCs w:val="22"/>
              <w:highlight w:val="lightGray"/>
            </w:rPr>
            <w:t xml:space="preserve"> Services</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w:t>
            </w:r>
            <w:proofErr w:type="gramStart"/>
            <w:r w:rsidRPr="00507FE4">
              <w:t>all of</w:t>
            </w:r>
            <w:proofErr w:type="gramEnd"/>
            <w:r w:rsidRPr="00507FE4">
              <w:t xml:space="preserve">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w:t>
            </w:r>
            <w:proofErr w:type="gramStart"/>
            <w:r w:rsidRPr="000E5DB7">
              <w:t>period of time</w:t>
            </w:r>
            <w:proofErr w:type="gramEnd"/>
            <w:r w:rsidRPr="000E5DB7">
              <w:t xml:space="preserv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t>In particular, tenders</w:t>
      </w:r>
      <w:proofErr w:type="gramEnd"/>
      <w:r>
        <w:t xml:space="preserve">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 xml:space="preserve">Where the estimated value of the public procurement procedure is equal to or greater than the financial threshold set out at Article 28 of Regulation (EU) 2022/2560, economic operators are required to comply in full </w:t>
      </w:r>
      <w:proofErr w:type="gramStart"/>
      <w:r>
        <w:t>with</w:t>
      </w:r>
      <w:proofErr w:type="gramEnd"/>
      <w:r>
        <w:t xml:space="preserve"> their obligations under both that Regulation and Implementing Regulation (EU) 2023/1441. In that regard, economic operators are required to complete the relevant form of declaration or notification that apply to their </w:t>
      </w:r>
      <w:proofErr w:type="gramStart"/>
      <w:r>
        <w:t>particular circumstances</w:t>
      </w:r>
      <w:proofErr w:type="gramEnd"/>
      <w:r>
        <w:t>.</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52113169"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Content>
          <w:r w:rsidR="00EF6820">
            <w:rPr>
              <w:highlight w:val="lightGray"/>
            </w:rPr>
            <w:t>Irish Cattle Breeding Federation (“ICBF”)</w:t>
          </w:r>
        </w:sdtContent>
      </w:sdt>
      <w:r>
        <w:t xml:space="preserve"> </w:t>
      </w:r>
      <w:r w:rsidRPr="00CC568F">
        <w:t>(the “Contracting Authority”)</w:t>
      </w:r>
    </w:p>
    <w:p w14:paraId="1D1A8B25" w14:textId="731BC278"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Content>
          <w:r w:rsidR="00BD234D">
            <w:rPr>
              <w:szCs w:val="22"/>
              <w:highlight w:val="lightGray"/>
            </w:rPr>
            <w:t xml:space="preserve">Oracle </w:t>
          </w:r>
          <w:proofErr w:type="spellStart"/>
          <w:r w:rsidR="00BD234D">
            <w:rPr>
              <w:szCs w:val="22"/>
              <w:highlight w:val="lightGray"/>
            </w:rPr>
            <w:t>Cloud@Customer</w:t>
          </w:r>
          <w:proofErr w:type="spellEnd"/>
          <w:r w:rsidR="00BD234D">
            <w:rPr>
              <w:szCs w:val="22"/>
              <w:highlight w:val="lightGray"/>
            </w:rPr>
            <w:t xml:space="preserve"> Implementation, Managed Services and </w:t>
          </w:r>
          <w:proofErr w:type="spellStart"/>
          <w:r w:rsidR="00BD234D">
            <w:rPr>
              <w:szCs w:val="22"/>
              <w:highlight w:val="lightGray"/>
            </w:rPr>
            <w:t>Anciliary</w:t>
          </w:r>
          <w:proofErr w:type="spellEnd"/>
          <w:r w:rsidR="00BD234D">
            <w:rPr>
              <w:szCs w:val="22"/>
              <w:highlight w:val="lightGray"/>
            </w:rPr>
            <w:t xml:space="preserve"> Services</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DA6E7B">
        <w:trPr>
          <w:trHeight w:val="940"/>
        </w:trPr>
        <w:tc>
          <w:tcPr>
            <w:tcW w:w="4208" w:type="dxa"/>
          </w:tcPr>
          <w:p w14:paraId="2F139E51" w14:textId="77777777" w:rsidR="00662F78" w:rsidRDefault="00662F78" w:rsidP="00DA6E7B">
            <w:pPr>
              <w:jc w:val="both"/>
              <w:rPr>
                <w:b/>
                <w:color w:val="333399"/>
                <w:szCs w:val="22"/>
              </w:rPr>
            </w:pPr>
            <w:r>
              <w:br w:type="page"/>
            </w:r>
            <w:r w:rsidRPr="00830A49">
              <w:rPr>
                <w:b/>
                <w:color w:val="333399"/>
                <w:szCs w:val="22"/>
              </w:rPr>
              <w:t>SIGNED</w:t>
            </w:r>
          </w:p>
          <w:p w14:paraId="1EAD533C" w14:textId="77777777" w:rsidR="00662F78" w:rsidRDefault="00662F78" w:rsidP="00DA6E7B">
            <w:pPr>
              <w:jc w:val="both"/>
              <w:rPr>
                <w:b/>
                <w:color w:val="333399"/>
                <w:szCs w:val="22"/>
              </w:rPr>
            </w:pPr>
          </w:p>
          <w:p w14:paraId="7A5ED50C" w14:textId="77777777" w:rsidR="00662F78" w:rsidRDefault="00662F78" w:rsidP="00DA6E7B">
            <w:pPr>
              <w:jc w:val="both"/>
              <w:rPr>
                <w:b/>
                <w:color w:val="333399"/>
                <w:szCs w:val="22"/>
              </w:rPr>
            </w:pPr>
          </w:p>
          <w:p w14:paraId="23202CAA" w14:textId="77777777" w:rsidR="00662F78" w:rsidRDefault="00662F78" w:rsidP="00DA6E7B">
            <w:pPr>
              <w:jc w:val="both"/>
              <w:rPr>
                <w:b/>
                <w:color w:val="333399"/>
                <w:szCs w:val="22"/>
              </w:rPr>
            </w:pPr>
          </w:p>
          <w:p w14:paraId="245E409D" w14:textId="77777777" w:rsidR="00662F78" w:rsidRDefault="00662F78" w:rsidP="00DA6E7B">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DA6E7B">
            <w:pPr>
              <w:jc w:val="both"/>
              <w:rPr>
                <w:b/>
                <w:color w:val="333399"/>
                <w:szCs w:val="22"/>
              </w:rPr>
            </w:pPr>
            <w:r>
              <w:rPr>
                <w:b/>
                <w:color w:val="333399"/>
                <w:szCs w:val="22"/>
              </w:rPr>
              <w:t>Notifying Party</w:t>
            </w:r>
          </w:p>
          <w:p w14:paraId="3DC946DF" w14:textId="77777777" w:rsidR="00662F78" w:rsidRDefault="00662F78" w:rsidP="00DA6E7B">
            <w:pPr>
              <w:jc w:val="both"/>
              <w:rPr>
                <w:b/>
                <w:color w:val="333399"/>
                <w:szCs w:val="22"/>
              </w:rPr>
            </w:pPr>
          </w:p>
        </w:tc>
      </w:tr>
      <w:tr w:rsidR="00662F78" w:rsidRPr="00830A49" w14:paraId="77FEDF2A" w14:textId="77777777" w:rsidTr="00DA6E7B">
        <w:trPr>
          <w:cantSplit/>
          <w:trHeight w:val="940"/>
        </w:trPr>
        <w:tc>
          <w:tcPr>
            <w:tcW w:w="4208" w:type="dxa"/>
          </w:tcPr>
          <w:p w14:paraId="2D5197CF" w14:textId="77777777" w:rsidR="00662F78" w:rsidRDefault="00662F78" w:rsidP="00DA6E7B">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DA6E7B">
            <w:pPr>
              <w:jc w:val="both"/>
              <w:rPr>
                <w:b/>
                <w:color w:val="333399"/>
                <w:szCs w:val="22"/>
              </w:rPr>
            </w:pPr>
            <w:r w:rsidRPr="00830A49">
              <w:rPr>
                <w:b/>
                <w:color w:val="333399"/>
                <w:szCs w:val="22"/>
              </w:rPr>
              <w:t>Address</w:t>
            </w:r>
          </w:p>
        </w:tc>
      </w:tr>
      <w:tr w:rsidR="00662F78" w:rsidRPr="00830A49" w14:paraId="21AD028B" w14:textId="77777777" w:rsidTr="00DA6E7B">
        <w:trPr>
          <w:cantSplit/>
          <w:trHeight w:val="940"/>
        </w:trPr>
        <w:tc>
          <w:tcPr>
            <w:tcW w:w="4208" w:type="dxa"/>
          </w:tcPr>
          <w:p w14:paraId="07C43D3B" w14:textId="77777777" w:rsidR="00662F78" w:rsidRPr="00830A49" w:rsidRDefault="00662F78" w:rsidP="00DA6E7B">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DA6E7B">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party(ies)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party(ies)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DA6E7B">
        <w:trPr>
          <w:trHeight w:val="300"/>
        </w:trPr>
        <w:tc>
          <w:tcPr>
            <w:tcW w:w="2860" w:type="dxa"/>
            <w:noWrap/>
            <w:hideMark/>
          </w:tcPr>
          <w:p w14:paraId="1E5C05DF" w14:textId="77777777" w:rsidR="00662F78" w:rsidRPr="00401A1C" w:rsidRDefault="00662F78" w:rsidP="00DA6E7B">
            <w:pPr>
              <w:rPr>
                <w:b/>
                <w:bCs/>
                <w:lang w:val="en-IE"/>
              </w:rPr>
            </w:pPr>
            <w:r w:rsidRPr="00401A1C">
              <w:rPr>
                <w:b/>
                <w:bCs/>
              </w:rPr>
              <w:t>Third Country</w:t>
            </w:r>
          </w:p>
        </w:tc>
        <w:tc>
          <w:tcPr>
            <w:tcW w:w="5760" w:type="dxa"/>
            <w:noWrap/>
            <w:hideMark/>
          </w:tcPr>
          <w:p w14:paraId="4B59FA0D" w14:textId="77777777" w:rsidR="00662F78" w:rsidRPr="00401A1C" w:rsidRDefault="00662F78" w:rsidP="00DA6E7B">
            <w:pPr>
              <w:rPr>
                <w:b/>
                <w:bCs/>
              </w:rPr>
            </w:pPr>
            <w:r w:rsidRPr="00401A1C">
              <w:rPr>
                <w:b/>
                <w:bCs/>
              </w:rPr>
              <w:t>Brief Description of the financial contributions</w:t>
            </w:r>
          </w:p>
        </w:tc>
      </w:tr>
      <w:tr w:rsidR="00662F78" w:rsidRPr="00401A1C" w14:paraId="60D2BDC6" w14:textId="77777777" w:rsidTr="00DA6E7B">
        <w:trPr>
          <w:trHeight w:val="300"/>
        </w:trPr>
        <w:tc>
          <w:tcPr>
            <w:tcW w:w="2860" w:type="dxa"/>
            <w:noWrap/>
            <w:hideMark/>
          </w:tcPr>
          <w:p w14:paraId="414C319A" w14:textId="77777777" w:rsidR="00662F78" w:rsidRPr="00401A1C" w:rsidRDefault="00662F78" w:rsidP="00DA6E7B">
            <w:pPr>
              <w:rPr>
                <w:b/>
              </w:rPr>
            </w:pPr>
            <w:r w:rsidRPr="00401A1C">
              <w:rPr>
                <w:b/>
              </w:rPr>
              <w:t>Country A</w:t>
            </w:r>
          </w:p>
        </w:tc>
        <w:tc>
          <w:tcPr>
            <w:tcW w:w="5760" w:type="dxa"/>
            <w:noWrap/>
            <w:hideMark/>
          </w:tcPr>
          <w:p w14:paraId="2317BDA2" w14:textId="77777777" w:rsidR="00662F78" w:rsidRPr="00401A1C" w:rsidRDefault="00662F78" w:rsidP="00DA6E7B">
            <w:pPr>
              <w:rPr>
                <w:b/>
              </w:rPr>
            </w:pPr>
            <w:r w:rsidRPr="00401A1C">
              <w:rPr>
                <w:b/>
              </w:rPr>
              <w:t> </w:t>
            </w:r>
          </w:p>
        </w:tc>
      </w:tr>
      <w:tr w:rsidR="00662F78" w:rsidRPr="00401A1C" w14:paraId="645AA3D1" w14:textId="77777777" w:rsidTr="00DA6E7B">
        <w:trPr>
          <w:trHeight w:val="300"/>
        </w:trPr>
        <w:tc>
          <w:tcPr>
            <w:tcW w:w="2860" w:type="dxa"/>
            <w:noWrap/>
            <w:hideMark/>
          </w:tcPr>
          <w:p w14:paraId="0FC7518A" w14:textId="77777777" w:rsidR="00662F78" w:rsidRPr="00401A1C" w:rsidRDefault="00662F78" w:rsidP="00DA6E7B">
            <w:pPr>
              <w:rPr>
                <w:b/>
              </w:rPr>
            </w:pPr>
            <w:r w:rsidRPr="00401A1C">
              <w:rPr>
                <w:b/>
              </w:rPr>
              <w:t>Country B</w:t>
            </w:r>
          </w:p>
        </w:tc>
        <w:tc>
          <w:tcPr>
            <w:tcW w:w="5760" w:type="dxa"/>
            <w:noWrap/>
            <w:hideMark/>
          </w:tcPr>
          <w:p w14:paraId="6C8FD13B" w14:textId="77777777" w:rsidR="00662F78" w:rsidRPr="00401A1C" w:rsidRDefault="00662F78" w:rsidP="00DA6E7B">
            <w:pPr>
              <w:rPr>
                <w:b/>
              </w:rPr>
            </w:pPr>
            <w:r w:rsidRPr="00401A1C">
              <w:rPr>
                <w:b/>
              </w:rPr>
              <w:t> </w:t>
            </w:r>
          </w:p>
        </w:tc>
      </w:tr>
      <w:tr w:rsidR="00662F78" w:rsidRPr="00401A1C" w14:paraId="35A09BDD" w14:textId="77777777" w:rsidTr="00DA6E7B">
        <w:trPr>
          <w:trHeight w:val="300"/>
        </w:trPr>
        <w:tc>
          <w:tcPr>
            <w:tcW w:w="2860" w:type="dxa"/>
            <w:noWrap/>
            <w:hideMark/>
          </w:tcPr>
          <w:p w14:paraId="044B6B9C" w14:textId="77777777" w:rsidR="00662F78" w:rsidRPr="00401A1C" w:rsidRDefault="00662F78" w:rsidP="00DA6E7B">
            <w:pPr>
              <w:rPr>
                <w:b/>
              </w:rPr>
            </w:pPr>
            <w:r w:rsidRPr="00401A1C">
              <w:rPr>
                <w:b/>
              </w:rPr>
              <w:t>Country C</w:t>
            </w:r>
          </w:p>
        </w:tc>
        <w:tc>
          <w:tcPr>
            <w:tcW w:w="5760" w:type="dxa"/>
            <w:noWrap/>
            <w:hideMark/>
          </w:tcPr>
          <w:p w14:paraId="5C6BFB9D" w14:textId="77777777" w:rsidR="00662F78" w:rsidRPr="00401A1C" w:rsidRDefault="00662F78" w:rsidP="00DA6E7B">
            <w:pPr>
              <w:rPr>
                <w:b/>
              </w:rPr>
            </w:pPr>
            <w:r w:rsidRPr="00401A1C">
              <w:rPr>
                <w:b/>
              </w:rPr>
              <w:t> </w:t>
            </w:r>
          </w:p>
        </w:tc>
      </w:tr>
      <w:tr w:rsidR="00662F78" w:rsidRPr="00401A1C" w14:paraId="78092B7D" w14:textId="77777777" w:rsidTr="00DA6E7B">
        <w:trPr>
          <w:trHeight w:val="300"/>
        </w:trPr>
        <w:tc>
          <w:tcPr>
            <w:tcW w:w="2860" w:type="dxa"/>
            <w:noWrap/>
            <w:hideMark/>
          </w:tcPr>
          <w:p w14:paraId="6D88415A" w14:textId="77777777" w:rsidR="00662F78" w:rsidRPr="00401A1C" w:rsidRDefault="00662F78" w:rsidP="00DA6E7B">
            <w:pPr>
              <w:rPr>
                <w:b/>
              </w:rPr>
            </w:pPr>
            <w:r w:rsidRPr="00401A1C">
              <w:rPr>
                <w:b/>
              </w:rPr>
              <w:t>Country D</w:t>
            </w:r>
          </w:p>
        </w:tc>
        <w:tc>
          <w:tcPr>
            <w:tcW w:w="5760" w:type="dxa"/>
            <w:noWrap/>
            <w:hideMark/>
          </w:tcPr>
          <w:p w14:paraId="1F401242" w14:textId="77777777" w:rsidR="00662F78" w:rsidRPr="00401A1C" w:rsidRDefault="00662F78" w:rsidP="00DA6E7B">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party(ies)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DA6E7B">
        <w:trPr>
          <w:trHeight w:val="300"/>
        </w:trPr>
        <w:tc>
          <w:tcPr>
            <w:tcW w:w="2380" w:type="dxa"/>
            <w:noWrap/>
            <w:hideMark/>
          </w:tcPr>
          <w:p w14:paraId="174E8277" w14:textId="77777777" w:rsidR="00662F78" w:rsidRPr="00B85800" w:rsidRDefault="00662F78" w:rsidP="00DA6E7B">
            <w:pPr>
              <w:rPr>
                <w:b/>
                <w:bCs/>
                <w:lang w:val="en-IE"/>
              </w:rPr>
            </w:pPr>
            <w:r w:rsidRPr="00B85800">
              <w:rPr>
                <w:b/>
                <w:bCs/>
              </w:rPr>
              <w:t>Third Country</w:t>
            </w:r>
          </w:p>
        </w:tc>
        <w:tc>
          <w:tcPr>
            <w:tcW w:w="3520" w:type="dxa"/>
            <w:noWrap/>
            <w:hideMark/>
          </w:tcPr>
          <w:p w14:paraId="39EFBF56" w14:textId="77777777" w:rsidR="00662F78" w:rsidRPr="00B85800" w:rsidRDefault="00662F78" w:rsidP="00DA6E7B">
            <w:pPr>
              <w:rPr>
                <w:b/>
                <w:bCs/>
              </w:rPr>
            </w:pPr>
            <w:r w:rsidRPr="00B85800">
              <w:rPr>
                <w:b/>
                <w:bCs/>
              </w:rPr>
              <w:t>Type of Financial Contribution (FC)</w:t>
            </w:r>
          </w:p>
        </w:tc>
        <w:tc>
          <w:tcPr>
            <w:tcW w:w="7020" w:type="dxa"/>
            <w:noWrap/>
            <w:hideMark/>
          </w:tcPr>
          <w:p w14:paraId="3D8C113F" w14:textId="77777777" w:rsidR="00662F78" w:rsidRPr="00B85800" w:rsidRDefault="00662F78" w:rsidP="00DA6E7B">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DA6E7B">
            <w:pPr>
              <w:rPr>
                <w:b/>
                <w:bCs/>
              </w:rPr>
            </w:pPr>
            <w:r w:rsidRPr="00B85800">
              <w:rPr>
                <w:b/>
                <w:bCs/>
              </w:rPr>
              <w:t>Estimated value of the FC</w:t>
            </w:r>
          </w:p>
        </w:tc>
      </w:tr>
      <w:tr w:rsidR="00662F78" w:rsidRPr="00B85800" w14:paraId="7DB58B5A" w14:textId="77777777" w:rsidTr="00DA6E7B">
        <w:trPr>
          <w:trHeight w:val="300"/>
        </w:trPr>
        <w:tc>
          <w:tcPr>
            <w:tcW w:w="2380" w:type="dxa"/>
            <w:noWrap/>
            <w:hideMark/>
          </w:tcPr>
          <w:p w14:paraId="63433BDC" w14:textId="77777777" w:rsidR="00662F78" w:rsidRPr="00B85800" w:rsidRDefault="00662F78" w:rsidP="00DA6E7B">
            <w:r w:rsidRPr="00B85800">
              <w:t>Country A</w:t>
            </w:r>
          </w:p>
        </w:tc>
        <w:tc>
          <w:tcPr>
            <w:tcW w:w="3520" w:type="dxa"/>
            <w:noWrap/>
            <w:hideMark/>
          </w:tcPr>
          <w:p w14:paraId="255C5FC8" w14:textId="77777777" w:rsidR="00662F78" w:rsidRPr="00B85800" w:rsidRDefault="00662F78" w:rsidP="00DA6E7B">
            <w:r w:rsidRPr="00B85800">
              <w:t> </w:t>
            </w:r>
          </w:p>
        </w:tc>
        <w:tc>
          <w:tcPr>
            <w:tcW w:w="7020" w:type="dxa"/>
            <w:noWrap/>
            <w:hideMark/>
          </w:tcPr>
          <w:p w14:paraId="63D354F8" w14:textId="77777777" w:rsidR="00662F78" w:rsidRPr="00B85800" w:rsidRDefault="00662F78" w:rsidP="00DA6E7B">
            <w:r w:rsidRPr="00B85800">
              <w:t> </w:t>
            </w:r>
          </w:p>
        </w:tc>
        <w:tc>
          <w:tcPr>
            <w:tcW w:w="3320" w:type="dxa"/>
            <w:noWrap/>
            <w:hideMark/>
          </w:tcPr>
          <w:p w14:paraId="3D6F9BB7" w14:textId="77777777" w:rsidR="00662F78" w:rsidRPr="00B85800" w:rsidRDefault="00662F78" w:rsidP="00DA6E7B">
            <w:r w:rsidRPr="00B85800">
              <w:t> </w:t>
            </w:r>
          </w:p>
        </w:tc>
      </w:tr>
      <w:tr w:rsidR="00662F78" w:rsidRPr="00B85800" w14:paraId="4E06F790" w14:textId="77777777" w:rsidTr="00DA6E7B">
        <w:trPr>
          <w:trHeight w:val="300"/>
        </w:trPr>
        <w:tc>
          <w:tcPr>
            <w:tcW w:w="2380" w:type="dxa"/>
            <w:noWrap/>
            <w:hideMark/>
          </w:tcPr>
          <w:p w14:paraId="38AFEDA9" w14:textId="77777777" w:rsidR="00662F78" w:rsidRPr="00B85800" w:rsidRDefault="00662F78" w:rsidP="00DA6E7B">
            <w:r w:rsidRPr="00B85800">
              <w:t>Country B</w:t>
            </w:r>
          </w:p>
        </w:tc>
        <w:tc>
          <w:tcPr>
            <w:tcW w:w="3520" w:type="dxa"/>
            <w:noWrap/>
            <w:hideMark/>
          </w:tcPr>
          <w:p w14:paraId="503D50DF" w14:textId="77777777" w:rsidR="00662F78" w:rsidRPr="00B85800" w:rsidRDefault="00662F78" w:rsidP="00DA6E7B">
            <w:r w:rsidRPr="00B85800">
              <w:t> </w:t>
            </w:r>
          </w:p>
        </w:tc>
        <w:tc>
          <w:tcPr>
            <w:tcW w:w="7020" w:type="dxa"/>
            <w:noWrap/>
            <w:hideMark/>
          </w:tcPr>
          <w:p w14:paraId="5B546B1A" w14:textId="77777777" w:rsidR="00662F78" w:rsidRPr="00B85800" w:rsidRDefault="00662F78" w:rsidP="00DA6E7B">
            <w:r w:rsidRPr="00B85800">
              <w:t> </w:t>
            </w:r>
          </w:p>
        </w:tc>
        <w:tc>
          <w:tcPr>
            <w:tcW w:w="3320" w:type="dxa"/>
            <w:noWrap/>
            <w:hideMark/>
          </w:tcPr>
          <w:p w14:paraId="509DBA75" w14:textId="77777777" w:rsidR="00662F78" w:rsidRPr="00B85800" w:rsidRDefault="00662F78" w:rsidP="00DA6E7B">
            <w:r w:rsidRPr="00B85800">
              <w:t> </w:t>
            </w:r>
          </w:p>
        </w:tc>
      </w:tr>
      <w:tr w:rsidR="00662F78" w:rsidRPr="00B85800" w14:paraId="4A3A0773" w14:textId="77777777" w:rsidTr="00DA6E7B">
        <w:trPr>
          <w:trHeight w:val="300"/>
        </w:trPr>
        <w:tc>
          <w:tcPr>
            <w:tcW w:w="2380" w:type="dxa"/>
            <w:noWrap/>
            <w:hideMark/>
          </w:tcPr>
          <w:p w14:paraId="7C544014" w14:textId="77777777" w:rsidR="00662F78" w:rsidRPr="00B85800" w:rsidRDefault="00662F78" w:rsidP="00DA6E7B">
            <w:r w:rsidRPr="00B85800">
              <w:t>Country C</w:t>
            </w:r>
          </w:p>
        </w:tc>
        <w:tc>
          <w:tcPr>
            <w:tcW w:w="3520" w:type="dxa"/>
            <w:noWrap/>
            <w:hideMark/>
          </w:tcPr>
          <w:p w14:paraId="472B2744" w14:textId="77777777" w:rsidR="00662F78" w:rsidRPr="00B85800" w:rsidRDefault="00662F78" w:rsidP="00DA6E7B">
            <w:r w:rsidRPr="00B85800">
              <w:t> </w:t>
            </w:r>
          </w:p>
        </w:tc>
        <w:tc>
          <w:tcPr>
            <w:tcW w:w="7020" w:type="dxa"/>
            <w:noWrap/>
            <w:hideMark/>
          </w:tcPr>
          <w:p w14:paraId="5D8E3A09" w14:textId="77777777" w:rsidR="00662F78" w:rsidRPr="00B85800" w:rsidRDefault="00662F78" w:rsidP="00DA6E7B">
            <w:r w:rsidRPr="00B85800">
              <w:t> </w:t>
            </w:r>
          </w:p>
        </w:tc>
        <w:tc>
          <w:tcPr>
            <w:tcW w:w="3320" w:type="dxa"/>
            <w:noWrap/>
            <w:hideMark/>
          </w:tcPr>
          <w:p w14:paraId="34555F69" w14:textId="77777777" w:rsidR="00662F78" w:rsidRPr="00B85800" w:rsidRDefault="00662F78" w:rsidP="00DA6E7B">
            <w:r w:rsidRPr="00B85800">
              <w:t> </w:t>
            </w:r>
          </w:p>
        </w:tc>
      </w:tr>
      <w:tr w:rsidR="00662F78" w:rsidRPr="00B85800" w14:paraId="094CFE33" w14:textId="77777777" w:rsidTr="00DA6E7B">
        <w:trPr>
          <w:trHeight w:val="300"/>
        </w:trPr>
        <w:tc>
          <w:tcPr>
            <w:tcW w:w="2380" w:type="dxa"/>
            <w:noWrap/>
            <w:hideMark/>
          </w:tcPr>
          <w:p w14:paraId="2F3CAB7B" w14:textId="77777777" w:rsidR="00662F78" w:rsidRPr="00B85800" w:rsidRDefault="00662F78" w:rsidP="00DA6E7B">
            <w:r w:rsidRPr="00B85800">
              <w:t>Country D</w:t>
            </w:r>
          </w:p>
        </w:tc>
        <w:tc>
          <w:tcPr>
            <w:tcW w:w="3520" w:type="dxa"/>
            <w:noWrap/>
            <w:hideMark/>
          </w:tcPr>
          <w:p w14:paraId="458B6C51" w14:textId="77777777" w:rsidR="00662F78" w:rsidRPr="00B85800" w:rsidRDefault="00662F78" w:rsidP="00DA6E7B">
            <w:r w:rsidRPr="00B85800">
              <w:t> </w:t>
            </w:r>
          </w:p>
        </w:tc>
        <w:tc>
          <w:tcPr>
            <w:tcW w:w="7020" w:type="dxa"/>
            <w:noWrap/>
            <w:hideMark/>
          </w:tcPr>
          <w:p w14:paraId="10C74914" w14:textId="77777777" w:rsidR="00662F78" w:rsidRPr="00B85800" w:rsidRDefault="00662F78" w:rsidP="00DA6E7B">
            <w:r w:rsidRPr="00B85800">
              <w:t> </w:t>
            </w:r>
          </w:p>
        </w:tc>
        <w:tc>
          <w:tcPr>
            <w:tcW w:w="3320" w:type="dxa"/>
            <w:noWrap/>
            <w:hideMark/>
          </w:tcPr>
          <w:p w14:paraId="484B3C16" w14:textId="77777777" w:rsidR="00662F78" w:rsidRPr="00B85800" w:rsidRDefault="00662F78" w:rsidP="00DA6E7B">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 xml:space="preserve">For the purposes of this section 3.1, the notifying party(ies)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w:t>
      </w:r>
      <w:proofErr w:type="gramStart"/>
      <w:r>
        <w:t>as a result of</w:t>
      </w:r>
      <w:proofErr w:type="gramEnd"/>
      <w:r>
        <w:t xml:space="preserve">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w:t>
      </w:r>
      <w:proofErr w:type="gramStart"/>
      <w:r>
        <w:t>as a result of</w:t>
      </w:r>
      <w:proofErr w:type="gramEnd"/>
      <w:r>
        <w:t xml:space="preserve">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 xml:space="preserve">3.1.1.5. If the reply to any of the questions in sections 3.1.1.1 to 3.1.1.4 was ‘yes’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 xml:space="preserve">Notifying party(ies)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 xml:space="preserve">3.1.1.6. If the reply to any of the questions in sections 3.1.1.1 to 3.1.1.4 was ‘yes’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w:t>
      </w:r>
      <w:proofErr w:type="gramStart"/>
      <w:r>
        <w:t>on the basis of</w:t>
      </w:r>
      <w:proofErr w:type="gramEnd"/>
      <w:r>
        <w:t xml:space="preserve">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 xml:space="preserve">(i)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w:t>
      </w:r>
      <w:proofErr w:type="gramStart"/>
      <w:r>
        <w:t>amount</w:t>
      </w:r>
      <w:proofErr w:type="gramEnd"/>
      <w:r>
        <w:t xml:space="preserve">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w:t>
      </w:r>
      <w:proofErr w:type="gramStart"/>
      <w:r>
        <w:t>Take into account</w:t>
      </w:r>
      <w:proofErr w:type="gramEnd"/>
      <w:r>
        <w:t xml:space="preserve">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w:t>
      </w:r>
      <w:proofErr w:type="gramStart"/>
      <w:r>
        <w:t>take into account</w:t>
      </w:r>
      <w:proofErr w:type="gramEnd"/>
      <w:r>
        <w:t xml:space="preserve">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w:t>
      </w:r>
      <w:proofErr w:type="gramStart"/>
      <w:r>
        <w:t>have to</w:t>
      </w:r>
      <w:proofErr w:type="gramEnd"/>
      <w:r>
        <w:t xml:space="preserve">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w:t>
      </w:r>
      <w:proofErr w:type="gramStart"/>
      <w:r>
        <w:t>extent</w:t>
      </w:r>
      <w:proofErr w:type="gramEnd"/>
      <w:r>
        <w:t xml:space="preserve">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w:t>
      </w:r>
      <w:proofErr w:type="gramStart"/>
      <w:r>
        <w:t>a number of</w:t>
      </w:r>
      <w:proofErr w:type="gramEnd"/>
      <w:r>
        <w:t xml:space="preserve"> factors such as the sectors or activities involved, </w:t>
      </w:r>
      <w:r>
        <w:tab/>
        <w:t xml:space="preserve">the type of financial contributions or other specificities of the case. </w:t>
      </w:r>
      <w:proofErr w:type="gramStart"/>
      <w:r>
        <w:t>In light of</w:t>
      </w:r>
      <w:proofErr w:type="gramEnd"/>
      <w:r>
        <w:t xml:space="preserve">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DA6E7B">
        <w:trPr>
          <w:trHeight w:val="300"/>
        </w:trPr>
        <w:tc>
          <w:tcPr>
            <w:tcW w:w="1370" w:type="dxa"/>
            <w:noWrap/>
            <w:hideMark/>
          </w:tcPr>
          <w:p w14:paraId="787CEE70" w14:textId="77777777" w:rsidR="00662F78" w:rsidRPr="00FE3D7B" w:rsidRDefault="00662F78" w:rsidP="00DA6E7B">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DA6E7B">
            <w:pPr>
              <w:rPr>
                <w:b/>
                <w:bCs/>
              </w:rPr>
            </w:pPr>
            <w:r w:rsidRPr="00FE3D7B">
              <w:rPr>
                <w:b/>
                <w:bCs/>
              </w:rPr>
              <w:t>Type of Financial Contribution (FC)*</w:t>
            </w:r>
          </w:p>
        </w:tc>
        <w:tc>
          <w:tcPr>
            <w:tcW w:w="3843" w:type="dxa"/>
            <w:noWrap/>
            <w:hideMark/>
          </w:tcPr>
          <w:p w14:paraId="49E4D255" w14:textId="77777777" w:rsidR="00662F78" w:rsidRPr="00FE3D7B" w:rsidRDefault="00662F78" w:rsidP="00DA6E7B">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DA6E7B">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DA6E7B">
        <w:trPr>
          <w:trHeight w:val="300"/>
        </w:trPr>
        <w:tc>
          <w:tcPr>
            <w:tcW w:w="1370" w:type="dxa"/>
            <w:noWrap/>
            <w:hideMark/>
          </w:tcPr>
          <w:p w14:paraId="6738F5DA" w14:textId="77777777" w:rsidR="00662F78" w:rsidRPr="00FE3D7B" w:rsidRDefault="00662F78" w:rsidP="00DA6E7B">
            <w:r w:rsidRPr="00FE3D7B">
              <w:t>Country A</w:t>
            </w:r>
          </w:p>
        </w:tc>
        <w:tc>
          <w:tcPr>
            <w:tcW w:w="1977" w:type="dxa"/>
            <w:noWrap/>
            <w:hideMark/>
          </w:tcPr>
          <w:p w14:paraId="0F3C9998" w14:textId="77777777" w:rsidR="00662F78" w:rsidRPr="00FE3D7B" w:rsidRDefault="00662F78" w:rsidP="00DA6E7B">
            <w:r w:rsidRPr="00FE3D7B">
              <w:t> </w:t>
            </w:r>
          </w:p>
        </w:tc>
        <w:tc>
          <w:tcPr>
            <w:tcW w:w="3843" w:type="dxa"/>
            <w:noWrap/>
            <w:hideMark/>
          </w:tcPr>
          <w:p w14:paraId="22DD1730" w14:textId="77777777" w:rsidR="00662F78" w:rsidRPr="00FE3D7B" w:rsidRDefault="00662F78" w:rsidP="00DA6E7B">
            <w:r w:rsidRPr="00FE3D7B">
              <w:t> </w:t>
            </w:r>
          </w:p>
        </w:tc>
        <w:tc>
          <w:tcPr>
            <w:tcW w:w="1871" w:type="dxa"/>
            <w:noWrap/>
            <w:hideMark/>
          </w:tcPr>
          <w:p w14:paraId="16CF6468" w14:textId="77777777" w:rsidR="00662F78" w:rsidRPr="00FE3D7B" w:rsidRDefault="00662F78" w:rsidP="00DA6E7B">
            <w:r w:rsidRPr="00FE3D7B">
              <w:t> </w:t>
            </w:r>
          </w:p>
        </w:tc>
      </w:tr>
      <w:tr w:rsidR="00662F78" w:rsidRPr="00FE3D7B" w14:paraId="1B09F152" w14:textId="77777777" w:rsidTr="00DA6E7B">
        <w:trPr>
          <w:trHeight w:val="300"/>
        </w:trPr>
        <w:tc>
          <w:tcPr>
            <w:tcW w:w="1370" w:type="dxa"/>
            <w:noWrap/>
            <w:hideMark/>
          </w:tcPr>
          <w:p w14:paraId="4A46EE5A" w14:textId="77777777" w:rsidR="00662F78" w:rsidRPr="00FE3D7B" w:rsidRDefault="00662F78" w:rsidP="00DA6E7B">
            <w:r w:rsidRPr="00FE3D7B">
              <w:t>Country B</w:t>
            </w:r>
          </w:p>
        </w:tc>
        <w:tc>
          <w:tcPr>
            <w:tcW w:w="1977" w:type="dxa"/>
            <w:noWrap/>
            <w:hideMark/>
          </w:tcPr>
          <w:p w14:paraId="1E32DDEC" w14:textId="77777777" w:rsidR="00662F78" w:rsidRPr="00FE3D7B" w:rsidRDefault="00662F78" w:rsidP="00DA6E7B">
            <w:r w:rsidRPr="00FE3D7B">
              <w:t> </w:t>
            </w:r>
          </w:p>
        </w:tc>
        <w:tc>
          <w:tcPr>
            <w:tcW w:w="3843" w:type="dxa"/>
            <w:noWrap/>
            <w:hideMark/>
          </w:tcPr>
          <w:p w14:paraId="20785771" w14:textId="77777777" w:rsidR="00662F78" w:rsidRPr="00FE3D7B" w:rsidRDefault="00662F78" w:rsidP="00DA6E7B">
            <w:r w:rsidRPr="00FE3D7B">
              <w:t> </w:t>
            </w:r>
          </w:p>
        </w:tc>
        <w:tc>
          <w:tcPr>
            <w:tcW w:w="1871" w:type="dxa"/>
            <w:noWrap/>
            <w:hideMark/>
          </w:tcPr>
          <w:p w14:paraId="43BF4013" w14:textId="77777777" w:rsidR="00662F78" w:rsidRPr="00FE3D7B" w:rsidRDefault="00662F78" w:rsidP="00DA6E7B">
            <w:r w:rsidRPr="00FE3D7B">
              <w:t> </w:t>
            </w:r>
          </w:p>
        </w:tc>
      </w:tr>
      <w:tr w:rsidR="00662F78" w:rsidRPr="00FE3D7B" w14:paraId="0F623FAF" w14:textId="77777777" w:rsidTr="00DA6E7B">
        <w:trPr>
          <w:trHeight w:val="300"/>
        </w:trPr>
        <w:tc>
          <w:tcPr>
            <w:tcW w:w="1370" w:type="dxa"/>
            <w:noWrap/>
            <w:hideMark/>
          </w:tcPr>
          <w:p w14:paraId="677B9726" w14:textId="77777777" w:rsidR="00662F78" w:rsidRPr="00FE3D7B" w:rsidRDefault="00662F78" w:rsidP="00DA6E7B">
            <w:r w:rsidRPr="00FE3D7B">
              <w:t>Country C</w:t>
            </w:r>
          </w:p>
        </w:tc>
        <w:tc>
          <w:tcPr>
            <w:tcW w:w="1977" w:type="dxa"/>
            <w:noWrap/>
            <w:hideMark/>
          </w:tcPr>
          <w:p w14:paraId="0B628E22" w14:textId="77777777" w:rsidR="00662F78" w:rsidRPr="00FE3D7B" w:rsidRDefault="00662F78" w:rsidP="00DA6E7B">
            <w:r w:rsidRPr="00FE3D7B">
              <w:t> </w:t>
            </w:r>
          </w:p>
        </w:tc>
        <w:tc>
          <w:tcPr>
            <w:tcW w:w="3843" w:type="dxa"/>
            <w:noWrap/>
            <w:hideMark/>
          </w:tcPr>
          <w:p w14:paraId="5EF37575" w14:textId="77777777" w:rsidR="00662F78" w:rsidRPr="00FE3D7B" w:rsidRDefault="00662F78" w:rsidP="00DA6E7B">
            <w:r w:rsidRPr="00FE3D7B">
              <w:t> </w:t>
            </w:r>
          </w:p>
        </w:tc>
        <w:tc>
          <w:tcPr>
            <w:tcW w:w="1871" w:type="dxa"/>
            <w:noWrap/>
            <w:hideMark/>
          </w:tcPr>
          <w:p w14:paraId="3CEDF1CE" w14:textId="77777777" w:rsidR="00662F78" w:rsidRPr="00FE3D7B" w:rsidRDefault="00662F78" w:rsidP="00DA6E7B">
            <w:r w:rsidRPr="00FE3D7B">
              <w:t> </w:t>
            </w:r>
          </w:p>
        </w:tc>
      </w:tr>
      <w:tr w:rsidR="00662F78" w:rsidRPr="00FE3D7B" w14:paraId="6F2299B9" w14:textId="77777777" w:rsidTr="00DA6E7B">
        <w:trPr>
          <w:trHeight w:val="300"/>
        </w:trPr>
        <w:tc>
          <w:tcPr>
            <w:tcW w:w="1370" w:type="dxa"/>
            <w:noWrap/>
            <w:hideMark/>
          </w:tcPr>
          <w:p w14:paraId="4731D9DE" w14:textId="77777777" w:rsidR="00662F78" w:rsidRPr="00FE3D7B" w:rsidRDefault="00662F78" w:rsidP="00DA6E7B">
            <w:r w:rsidRPr="00FE3D7B">
              <w:t>Country D</w:t>
            </w:r>
          </w:p>
        </w:tc>
        <w:tc>
          <w:tcPr>
            <w:tcW w:w="1977" w:type="dxa"/>
            <w:noWrap/>
            <w:hideMark/>
          </w:tcPr>
          <w:p w14:paraId="5E7FE374" w14:textId="77777777" w:rsidR="00662F78" w:rsidRPr="00FE3D7B" w:rsidRDefault="00662F78" w:rsidP="00DA6E7B">
            <w:r w:rsidRPr="00FE3D7B">
              <w:t> </w:t>
            </w:r>
          </w:p>
        </w:tc>
        <w:tc>
          <w:tcPr>
            <w:tcW w:w="3843" w:type="dxa"/>
            <w:noWrap/>
            <w:hideMark/>
          </w:tcPr>
          <w:p w14:paraId="6B45AFC1" w14:textId="77777777" w:rsidR="00662F78" w:rsidRPr="00FE3D7B" w:rsidRDefault="00662F78" w:rsidP="00DA6E7B">
            <w:r w:rsidRPr="00FE3D7B">
              <w:t> </w:t>
            </w:r>
          </w:p>
        </w:tc>
        <w:tc>
          <w:tcPr>
            <w:tcW w:w="1871" w:type="dxa"/>
            <w:noWrap/>
            <w:hideMark/>
          </w:tcPr>
          <w:p w14:paraId="6B747E6A" w14:textId="77777777" w:rsidR="00662F78" w:rsidRPr="00FE3D7B" w:rsidRDefault="00662F78" w:rsidP="00DA6E7B">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entity(ies). For instance, ‘tax exemption </w:t>
      </w:r>
      <w:proofErr w:type="gramStart"/>
      <w:r w:rsidRPr="00DA6E7B">
        <w:rPr>
          <w:sz w:val="18"/>
          <w:szCs w:val="18"/>
        </w:rPr>
        <w:t>for the production of</w:t>
      </w:r>
      <w:proofErr w:type="gramEnd"/>
      <w:r w:rsidRPr="00DA6E7B">
        <w:rPr>
          <w:sz w:val="18"/>
          <w:szCs w:val="18"/>
        </w:rPr>
        <w:t xml:space="preserve">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w:t>
      </w:r>
      <w:proofErr w:type="gramStart"/>
      <w:r>
        <w:t>in particular refer</w:t>
      </w:r>
      <w:proofErr w:type="gramEnd"/>
      <w:r>
        <w:t xml:space="preserve">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 xml:space="preserve">Possible Positive </w:t>
      </w:r>
      <w:proofErr w:type="gramStart"/>
      <w:r>
        <w:rPr>
          <w:b/>
          <w:u w:val="single"/>
        </w:rPr>
        <w:t>Effects  -</w:t>
      </w:r>
      <w:proofErr w:type="gramEnd"/>
      <w:r>
        <w:rPr>
          <w:b/>
          <w:u w:val="single"/>
        </w:rPr>
        <w:t xml:space="preserve"> </w:t>
      </w:r>
      <w:proofErr w:type="gramStart"/>
      <w:r>
        <w:rPr>
          <w:b/>
          <w:u w:val="single"/>
        </w:rPr>
        <w:t>( Section</w:t>
      </w:r>
      <w:proofErr w:type="gramEnd"/>
      <w:r>
        <w:rPr>
          <w:b/>
          <w:u w:val="single"/>
        </w:rPr>
        <w:t xml:space="preserve">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 xml:space="preserve">reports of the notifying party(ies)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 xml:space="preserve">Where the notifying party(ies)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party(ies)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335DE0B5"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Content>
          <w:r w:rsidR="00BD234D">
            <w:rPr>
              <w:szCs w:val="22"/>
              <w:highlight w:val="lightGray"/>
            </w:rPr>
            <w:t xml:space="preserve">Oracle </w:t>
          </w:r>
          <w:proofErr w:type="spellStart"/>
          <w:r w:rsidR="00BD234D">
            <w:rPr>
              <w:szCs w:val="22"/>
              <w:highlight w:val="lightGray"/>
            </w:rPr>
            <w:t>Cloud@Customer</w:t>
          </w:r>
          <w:proofErr w:type="spellEnd"/>
          <w:r w:rsidR="00BD234D">
            <w:rPr>
              <w:szCs w:val="22"/>
              <w:highlight w:val="lightGray"/>
            </w:rPr>
            <w:t xml:space="preserve"> Implementation, Managed Services and </w:t>
          </w:r>
          <w:proofErr w:type="spellStart"/>
          <w:r w:rsidR="00BD234D">
            <w:rPr>
              <w:szCs w:val="22"/>
              <w:highlight w:val="lightGray"/>
            </w:rPr>
            <w:t>Anciliary</w:t>
          </w:r>
          <w:proofErr w:type="spellEnd"/>
          <w:r w:rsidR="00BD234D">
            <w:rPr>
              <w:szCs w:val="22"/>
              <w:highlight w:val="lightGray"/>
            </w:rPr>
            <w:t xml:space="preserve"> Services</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03041E">
      <w:pPr>
        <w:pStyle w:val="ListParagraph"/>
        <w:numPr>
          <w:ilvl w:val="0"/>
          <w:numId w:val="20"/>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03041E">
      <w:pPr>
        <w:pStyle w:val="ListParagraph"/>
        <w:numPr>
          <w:ilvl w:val="0"/>
          <w:numId w:val="20"/>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participation in a criminal organisation, as defined in Article 2 of Council Framework Decision 2008/841/JHA.</w:t>
      </w:r>
    </w:p>
    <w:p w14:paraId="1EE5FBA9"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147DAB">
      <w:pPr>
        <w:pStyle w:val="ListParagraph"/>
        <w:numPr>
          <w:ilvl w:val="0"/>
          <w:numId w:val="21"/>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03041E">
      <w:pPr>
        <w:pStyle w:val="ListParagraph"/>
        <w:numPr>
          <w:ilvl w:val="0"/>
          <w:numId w:val="21"/>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03041E">
      <w:pPr>
        <w:numPr>
          <w:ilvl w:val="0"/>
          <w:numId w:val="22"/>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03041E">
      <w:pPr>
        <w:numPr>
          <w:ilvl w:val="0"/>
          <w:numId w:val="22"/>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03041E">
      <w:pPr>
        <w:pStyle w:val="ListParagraph"/>
        <w:numPr>
          <w:ilvl w:val="0"/>
          <w:numId w:val="23"/>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5226A19A" w14:textId="77777777" w:rsidR="00206CC8" w:rsidRPr="005B41D5" w:rsidRDefault="00206CC8" w:rsidP="0003041E">
      <w:pPr>
        <w:pStyle w:val="ListParagraph"/>
        <w:numPr>
          <w:ilvl w:val="0"/>
          <w:numId w:val="23"/>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03041E">
      <w:pPr>
        <w:pStyle w:val="ListParagraph"/>
        <w:numPr>
          <w:ilvl w:val="0"/>
          <w:numId w:val="23"/>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w:t>
      </w:r>
      <w:proofErr w:type="gramStart"/>
      <w:r w:rsidRPr="00C80436">
        <w:rPr>
          <w:lang w:val="en-US"/>
        </w:rPr>
        <w:t>) .</w:t>
      </w:r>
      <w:proofErr w:type="gramEnd"/>
      <w:r w:rsidRPr="00C80436">
        <w:rPr>
          <w:lang w:val="en-US"/>
        </w:rPr>
        <w:t xml:space="preserve"> </w:t>
      </w:r>
    </w:p>
    <w:p w14:paraId="205A1C42" w14:textId="77777777" w:rsidR="00206CC8" w:rsidRDefault="00206CC8" w:rsidP="0003041E">
      <w:pPr>
        <w:pStyle w:val="ListParagraph"/>
        <w:numPr>
          <w:ilvl w:val="0"/>
          <w:numId w:val="23"/>
        </w:numPr>
        <w:spacing w:after="160" w:line="259" w:lineRule="auto"/>
        <w:rPr>
          <w:lang w:val="en-US"/>
        </w:rPr>
      </w:pPr>
      <w:r>
        <w:rPr>
          <w:lang w:val="en-US"/>
        </w:rPr>
        <w:t>h</w:t>
      </w:r>
      <w:r w:rsidRPr="00C80436">
        <w:rPr>
          <w:lang w:val="en-US"/>
        </w:rPr>
        <w:t xml:space="preserve">as not undertaken to unduly influence the decision-making process of the Contracting Authority in respect of the </w:t>
      </w:r>
      <w:proofErr w:type="gramStart"/>
      <w:r w:rsidRPr="00C80436">
        <w:rPr>
          <w:lang w:val="en-US"/>
        </w:rPr>
        <w:t>Competition, or</w:t>
      </w:r>
      <w:proofErr w:type="gramEnd"/>
      <w:r w:rsidRPr="00C80436">
        <w:rPr>
          <w:lang w:val="en-US"/>
        </w:rPr>
        <w:t xml:space="preserve"> obtain confidential information that may confer upon </w:t>
      </w:r>
      <w:proofErr w:type="gramStart"/>
      <w:r w:rsidRPr="00C80436">
        <w:rPr>
          <w:lang w:val="en-US"/>
        </w:rPr>
        <w:t>it</w:t>
      </w:r>
      <w:proofErr w:type="gramEnd"/>
      <w:r w:rsidRPr="00C80436">
        <w:rPr>
          <w:lang w:val="en-US"/>
        </w:rPr>
        <w:t xml:space="preserve">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03041E">
      <w:pPr>
        <w:pStyle w:val="ListParagraph"/>
        <w:numPr>
          <w:ilvl w:val="0"/>
          <w:numId w:val="20"/>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03041E">
      <w:pPr>
        <w:pStyle w:val="ListParagraph"/>
        <w:numPr>
          <w:ilvl w:val="0"/>
          <w:numId w:val="20"/>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w:t>
            </w:r>
            <w:proofErr w:type="gramStart"/>
            <w:r w:rsidRPr="00AE08B8">
              <w:rPr>
                <w:b/>
                <w:color w:val="333399"/>
              </w:rPr>
              <w:t>_  this</w:t>
            </w:r>
            <w:proofErr w:type="gramEnd"/>
            <w:r w:rsidRPr="00AE08B8">
              <w:rPr>
                <w:b/>
                <w:color w:val="333399"/>
              </w:rPr>
              <w:t xml:space="preserve">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proofErr w:type="gramStart"/>
      <w:r w:rsidRPr="00AE08B8">
        <w:rPr>
          <w:b/>
          <w:i/>
          <w:color w:val="333399"/>
          <w:lang w:val="en-US"/>
        </w:rPr>
        <w:t>form</w:t>
      </w:r>
      <w:proofErr w:type="gramEnd"/>
      <w:r w:rsidRPr="00AE08B8">
        <w:rPr>
          <w:b/>
          <w:i/>
          <w:color w:val="333399"/>
          <w:lang w:val="en-US"/>
        </w:rPr>
        <w:t xml:space="preserve">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4D38A699" w:rsidR="003C0FB1" w:rsidRPr="00CB5B77" w:rsidRDefault="00000000"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Content>
          <w:r w:rsidR="00EF6820">
            <w:rPr>
              <w:highlight w:val="lightGray"/>
            </w:rPr>
            <w:t>Irish Cattle Breeding Federation (“ICBF”)</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Content>
          <w:r w:rsidRPr="000E5DB7">
            <w:rPr>
              <w:highlight w:val="lightGray"/>
            </w:rPr>
            <w:t>Insert successful Tenderer’s full legal name]</w:t>
          </w:r>
        </w:sdtContent>
      </w:sdt>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424A4700"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Content>
          <w:r w:rsidR="00BD234D">
            <w:rPr>
              <w:szCs w:val="22"/>
              <w:highlight w:val="lightGray"/>
            </w:rPr>
            <w:t xml:space="preserve">Oracle </w:t>
          </w:r>
          <w:proofErr w:type="spellStart"/>
          <w:r w:rsidR="00BD234D">
            <w:rPr>
              <w:szCs w:val="22"/>
              <w:highlight w:val="lightGray"/>
            </w:rPr>
            <w:t>Cloud@Customer</w:t>
          </w:r>
          <w:proofErr w:type="spellEnd"/>
          <w:r w:rsidR="00BD234D">
            <w:rPr>
              <w:szCs w:val="22"/>
              <w:highlight w:val="lightGray"/>
            </w:rPr>
            <w:t xml:space="preserve"> Implementation, Managed Services and </w:t>
          </w:r>
          <w:proofErr w:type="spellStart"/>
          <w:r w:rsidR="00BD234D">
            <w:rPr>
              <w:szCs w:val="22"/>
              <w:highlight w:val="lightGray"/>
            </w:rPr>
            <w:t>Anciliary</w:t>
          </w:r>
          <w:proofErr w:type="spellEnd"/>
          <w:r w:rsidR="00BD234D">
            <w:rPr>
              <w:szCs w:val="22"/>
              <w:highlight w:val="lightGray"/>
            </w:rPr>
            <w:t xml:space="preserve"> Services</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Content>
          <w:r w:rsidRPr="00830A49">
            <w:rPr>
              <w:highlight w:val="lightGray"/>
            </w:rPr>
            <w:t>[date e.g. 2nd]</w:t>
          </w:r>
        </w:sdtContent>
      </w:sdt>
      <w:r w:rsidRPr="00830A49">
        <w:t xml:space="preserve"> day of </w:t>
      </w:r>
      <w:sdt>
        <w:sdtPr>
          <w:id w:val="1406406"/>
          <w:placeholder>
            <w:docPart w:val="8901D191F8114F88B2426FBE50455036"/>
          </w:placeholder>
        </w:sdtPr>
        <w:sdtContent>
          <w:r w:rsidRPr="00830A49">
            <w:rPr>
              <w:highlight w:val="lightGray"/>
            </w:rPr>
            <w:t>[</w:t>
          </w:r>
          <w:sdt>
            <w:sdtPr>
              <w:rPr>
                <w:highlight w:val="lightGray"/>
              </w:rPr>
              <w:id w:val="1406403"/>
              <w:placeholder>
                <w:docPart w:val="8901D191F8114F88B2426FBE50455036"/>
              </w:placeholder>
            </w:sdtPr>
            <w:sdtContent>
              <w:r w:rsidRPr="00830A49">
                <w:rPr>
                  <w:highlight w:val="lightGray"/>
                </w:rPr>
                <w:t>month]</w:t>
              </w:r>
            </w:sdtContent>
          </w:sdt>
        </w:sdtContent>
      </w:sdt>
      <w:r w:rsidRPr="00830A49">
        <w:t xml:space="preserve"> 20</w:t>
      </w:r>
      <w:sdt>
        <w:sdtPr>
          <w:id w:val="1406404"/>
          <w:placeholder>
            <w:docPart w:val="8901D191F8114F88B2426FBE50455036"/>
          </w:placeholder>
        </w:sdtPr>
        <w:sdtContent>
          <w:r w:rsidRPr="00830A49">
            <w:rPr>
              <w:highlight w:val="lightGray"/>
            </w:rPr>
            <w:t>[year]</w:t>
          </w:r>
        </w:sdtContent>
      </w:sdt>
      <w:r w:rsidRPr="00830A49">
        <w:t xml:space="preserve"> BETWEEN:</w:t>
      </w:r>
    </w:p>
    <w:p w14:paraId="538D312F" w14:textId="086A5E87" w:rsidR="003C0FB1" w:rsidRDefault="00000000"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Content>
          <w:r w:rsidR="00EF6820">
            <w:rPr>
              <w:highlight w:val="lightGray"/>
            </w:rPr>
            <w:t>Irish Cattle Breeding Federation (“ICBF”)</w:t>
          </w:r>
        </w:sdtContent>
      </w:sdt>
      <w:r w:rsidR="003C0FB1" w:rsidRPr="000E5DB7">
        <w:t xml:space="preserve">, of </w:t>
      </w:r>
      <w:bookmarkStart w:id="21"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21"/>
      <w:r w:rsidR="003C0FB1" w:rsidRPr="000E5DB7">
        <w:t xml:space="preserve"> (“the Client”); </w:t>
      </w:r>
    </w:p>
    <w:p w14:paraId="6AA4B3A2" w14:textId="77777777" w:rsidR="003C0FB1" w:rsidRDefault="003C0FB1" w:rsidP="003C0FB1">
      <w:pPr>
        <w:spacing w:after="200"/>
        <w:jc w:val="both"/>
      </w:pPr>
      <w:r w:rsidRPr="000E5DB7">
        <w:t>and</w:t>
      </w:r>
    </w:p>
    <w:p w14:paraId="4B8C4CB4" w14:textId="77777777" w:rsidR="003C0FB1" w:rsidRDefault="00000000" w:rsidP="003C0FB1">
      <w:pPr>
        <w:spacing w:after="200"/>
        <w:jc w:val="both"/>
      </w:pPr>
      <w:sdt>
        <w:sdtPr>
          <w:rPr>
            <w:highlight w:val="lightGray"/>
          </w:rPr>
          <w:id w:val="2082614"/>
          <w:placeholder>
            <w:docPart w:val="E5B87B3FD9CB4E93885F5503286AB1BB"/>
          </w:placeholder>
        </w:sdt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5"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r w:rsidRPr="000E5DB7">
              <w:t>i.</w:t>
            </w:r>
          </w:p>
        </w:tc>
        <w:tc>
          <w:tcPr>
            <w:tcW w:w="4341" w:type="pct"/>
          </w:tcPr>
          <w:p w14:paraId="0EFE61A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t>4.</w:t>
            </w:r>
          </w:p>
        </w:tc>
        <w:tc>
          <w:tcPr>
            <w:tcW w:w="4606" w:type="pct"/>
            <w:gridSpan w:val="2"/>
          </w:tcPr>
          <w:p w14:paraId="208E5DB1"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22" w:name="Text39"/>
            <w:r w:rsidR="00C93669">
              <w:instrText xml:space="preserve"> FORMTEXT </w:instrText>
            </w:r>
            <w:r w:rsidR="00C93669">
              <w:fldChar w:fldCharType="separate"/>
            </w:r>
            <w:r w:rsidR="00C93669">
              <w:rPr>
                <w:noProof/>
              </w:rPr>
              <w:t>[address of contact person]</w:t>
            </w:r>
            <w:r w:rsidR="00C93669">
              <w:fldChar w:fldCharType="end"/>
            </w:r>
            <w:bookmarkEnd w:id="22"/>
            <w:r w:rsidRPr="000E5DB7">
              <w:t xml:space="preserve">; the Contractor’s Contact is </w:t>
            </w:r>
            <w:sdt>
              <w:sdtPr>
                <w:rPr>
                  <w:highlight w:val="lightGray"/>
                </w:rPr>
                <w:id w:val="2082631"/>
              </w:sdt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744F1F11"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23"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23"/>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A67BB13"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188090F6" w14:textId="3044C03B"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24" w:name="Text143"/>
            <w:r>
              <w:rPr>
                <w:noProof/>
                <w:szCs w:val="22"/>
              </w:rPr>
              <w:instrText xml:space="preserve"> FORMTEXT </w:instrText>
            </w:r>
            <w:r>
              <w:rPr>
                <w:noProof/>
                <w:szCs w:val="22"/>
              </w:rPr>
            </w:r>
            <w:r>
              <w:rPr>
                <w:noProof/>
                <w:szCs w:val="22"/>
              </w:rPr>
              <w:fldChar w:fldCharType="separate"/>
            </w:r>
            <w:r w:rsidR="00EF6820">
              <w:rPr>
                <w:noProof/>
                <w:szCs w:val="22"/>
              </w:rPr>
              <w:t>12</w:t>
            </w:r>
            <w:r>
              <w:rPr>
                <w:noProof/>
                <w:szCs w:val="22"/>
              </w:rPr>
              <w:fldChar w:fldCharType="end"/>
            </w:r>
            <w:bookmarkEnd w:id="24"/>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sidR="00EF6820">
              <w:rPr>
                <w:noProof/>
                <w:szCs w:val="22"/>
              </w:rPr>
              <w:t>2</w:t>
            </w:r>
            <w:r>
              <w:rPr>
                <w:noProof/>
                <w:szCs w:val="22"/>
              </w:rPr>
              <w:fldChar w:fldCharType="end"/>
            </w:r>
            <w:r w:rsidRPr="00216A9C">
              <w:rPr>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w:t>
            </w:r>
            <w:proofErr w:type="gramStart"/>
            <w:r w:rsidRPr="000E5DB7">
              <w:t>Agreement</w:t>
            </w:r>
            <w:proofErr w:type="gramEnd"/>
            <w:r w:rsidRPr="000E5DB7">
              <w:t xml:space="preserve">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w:t>
            </w:r>
            <w:proofErr w:type="gramStart"/>
            <w:r>
              <w:rPr>
                <w:szCs w:val="22"/>
              </w:rPr>
              <w:t>Subcontractor</w:t>
            </w:r>
            <w:proofErr w:type="gramEnd"/>
            <w:r>
              <w:rPr>
                <w:szCs w:val="22"/>
              </w:rPr>
              <w:t xml:space="preserve">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w:t>
            </w:r>
            <w:proofErr w:type="gramStart"/>
            <w:r w:rsidR="001F7FC2">
              <w:rPr>
                <w:szCs w:val="22"/>
              </w:rPr>
              <w:t>as a result of</w:t>
            </w:r>
            <w:proofErr w:type="gramEnd"/>
            <w:r w:rsidR="001F7FC2">
              <w:rPr>
                <w:szCs w:val="22"/>
              </w:rPr>
              <w:t xml:space="preserve">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03041E">
            <w:pPr>
              <w:pStyle w:val="ListParagraph"/>
              <w:numPr>
                <w:ilvl w:val="0"/>
                <w:numId w:val="18"/>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03041E">
            <w:pPr>
              <w:pStyle w:val="ListParagraph"/>
              <w:numPr>
                <w:ilvl w:val="0"/>
                <w:numId w:val="18"/>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03041E">
            <w:pPr>
              <w:pStyle w:val="ListParagraph"/>
              <w:numPr>
                <w:ilvl w:val="0"/>
                <w:numId w:val="18"/>
              </w:numPr>
              <w:jc w:val="both"/>
              <w:rPr>
                <w:szCs w:val="22"/>
              </w:rPr>
            </w:pPr>
            <w:r w:rsidRPr="00A035CA">
              <w:rPr>
                <w:szCs w:val="22"/>
              </w:rPr>
              <w:t>to provide to the Client, upon request, adequate evidence corresponding to point (i) or (ii) above;</w:t>
            </w:r>
          </w:p>
          <w:p w14:paraId="66FCD8CC" w14:textId="14441A67" w:rsidR="008F637D" w:rsidRPr="008F637D" w:rsidRDefault="008F637D" w:rsidP="0003041E">
            <w:pPr>
              <w:pStyle w:val="ListParagraph"/>
              <w:numPr>
                <w:ilvl w:val="0"/>
                <w:numId w:val="18"/>
              </w:numPr>
              <w:jc w:val="both"/>
              <w:rPr>
                <w:szCs w:val="22"/>
              </w:rPr>
            </w:pPr>
            <w:r>
              <w:t>to pay a proportionate charge, in the event of non-observance of the obligations referred to at point (i)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 xml:space="preserve">Invoices being submitted to the Client’s Contact (as set out in this Agreement or such other alternative contact as may be agreed between the Parties). All and any queries relating to the invoice and/or the Services for any billing period (including </w:t>
            </w:r>
            <w:proofErr w:type="gramStart"/>
            <w:r w:rsidRPr="000E5DB7">
              <w:t>whether or not</w:t>
            </w:r>
            <w:proofErr w:type="gramEnd"/>
            <w:r w:rsidRPr="000E5DB7">
              <w:t xml:space="preserve"> Services have been accepted, rejected, satisfactorily re-performed or as the case may be) must be raised by the Client’s Contact within 14 calendar days of receipt of invoice. In circumstances where no queries are raised within the said </w:t>
            </w:r>
            <w:proofErr w:type="gramStart"/>
            <w:r w:rsidRPr="000E5DB7">
              <w:t>14 day</w:t>
            </w:r>
            <w:proofErr w:type="gramEnd"/>
            <w:r w:rsidRPr="000E5DB7">
              <w:t xml:space="preserve">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 xml:space="preserve">The Charges shall include </w:t>
            </w:r>
            <w:proofErr w:type="gramStart"/>
            <w:r w:rsidRPr="000E5DB7">
              <w:t>any and all</w:t>
            </w:r>
            <w:proofErr w:type="gramEnd"/>
            <w:r w:rsidRPr="000E5DB7">
              <w:t xml:space="preserve">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 xml:space="preserve">The Charges shall be discharged as provided for in this clause subject to the retention by the Client in accordance with section 523 of the Taxes Consolidation Act, 1997 of any Professional Services Withholding Tax payable to the Contractor. </w:t>
            </w:r>
            <w:proofErr w:type="gramStart"/>
            <w:r w:rsidRPr="000E5DB7">
              <w:t>Any and all</w:t>
            </w:r>
            <w:proofErr w:type="gramEnd"/>
            <w:r w:rsidRPr="000E5DB7">
              <w:t xml:space="preserve">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 xml:space="preserve">it has the authority and right under law to </w:t>
            </w:r>
            <w:proofErr w:type="gramStart"/>
            <w:r w:rsidRPr="000E5DB7">
              <w:t>enter into</w:t>
            </w:r>
            <w:proofErr w:type="gramEnd"/>
            <w:r w:rsidRPr="000E5DB7">
              <w:t>,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 xml:space="preserve">it is entering into this Agreement with a full understanding of its material terms and risks and </w:t>
            </w:r>
            <w:proofErr w:type="gramStart"/>
            <w:r w:rsidRPr="000E5DB7">
              <w:t>is capable of assuming</w:t>
            </w:r>
            <w:proofErr w:type="gramEnd"/>
            <w:r w:rsidRPr="000E5DB7">
              <w:t xml:space="preserve">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 xml:space="preserve">it is entering into this Agreement with a full understanding of its obligations </w:t>
            </w:r>
            <w:proofErr w:type="gramStart"/>
            <w:r w:rsidRPr="000E5DB7">
              <w:t>with regard to</w:t>
            </w:r>
            <w:proofErr w:type="gramEnd"/>
            <w:r w:rsidRPr="000E5DB7">
              <w:t xml:space="preserve"> taxation, employment, social and environmental protection and </w:t>
            </w:r>
            <w:proofErr w:type="gramStart"/>
            <w:r w:rsidRPr="000E5DB7">
              <w:t>is capable of assuming and fulfilling</w:t>
            </w:r>
            <w:proofErr w:type="gramEnd"/>
            <w:r w:rsidRPr="000E5DB7">
              <w:t xml:space="preserve">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6D660D22" w14:textId="77777777"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25"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25"/>
          </w:p>
          <w:p w14:paraId="7F12D406" w14:textId="77777777" w:rsidR="009A0BAB" w:rsidRPr="009A0BAB" w:rsidRDefault="009A0BAB" w:rsidP="009A0BAB">
            <w:r w:rsidRPr="00DE06E5">
              <w:t xml:space="preserve">it has inspected the Client’s premises, lands and facilities before submitting its Submission and has made appropriate enquiries </w:t>
            </w:r>
            <w:proofErr w:type="gramStart"/>
            <w:r w:rsidRPr="00DE06E5">
              <w:t>so as to</w:t>
            </w:r>
            <w:proofErr w:type="gramEnd"/>
            <w:r w:rsidRPr="00DE06E5">
              <w:t xml:space="preserve">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 xml:space="preserve">inspection. The Contractor shall carry out all directions of the Client </w:t>
            </w:r>
            <w:proofErr w:type="gramStart"/>
            <w:r w:rsidRPr="000E5DB7">
              <w:t>with regard to</w:t>
            </w:r>
            <w:proofErr w:type="gramEnd"/>
            <w:r w:rsidRPr="000E5DB7">
              <w:t xml:space="preserve">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 xml:space="preserve">The Contractor undertakes to notify the Client forthwith of any material change to the status of the Contractor </w:t>
            </w:r>
            <w:proofErr w:type="gramStart"/>
            <w:r w:rsidRPr="000E5DB7">
              <w:t>with regard to</w:t>
            </w:r>
            <w:proofErr w:type="gramEnd"/>
            <w:r w:rsidRPr="000E5DB7">
              <w:t xml:space="preserve">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77777777" w:rsidR="001F7FC2" w:rsidRPr="001F7FC2" w:rsidRDefault="00000000"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 xml:space="preserve">Prior to </w:t>
                </w:r>
                <w:proofErr w:type="gramStart"/>
                <w:r w:rsidR="001F7FC2" w:rsidRPr="001F7FC2">
                  <w:rPr>
                    <w:b/>
                    <w:i/>
                    <w:highlight w:val="lightGray"/>
                  </w:rPr>
                  <w:t>publication</w:t>
                </w:r>
                <w:proofErr w:type="gramEnd"/>
                <w:r w:rsidR="001F7FC2" w:rsidRPr="001F7FC2">
                  <w:rPr>
                    <w:b/>
                    <w:i/>
                    <w:highlight w:val="lightGray"/>
                  </w:rPr>
                  <w:t xml:space="preserve"> please ensure to insert amounts/figures where applicable.  When finished, delete these instructions.</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54D34E07" w14:textId="7777777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49654599"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26"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26"/>
            <w:r>
              <w:t xml:space="preserve"> </w:t>
            </w:r>
            <w:r w:rsidRPr="00343D57">
              <w:t>reg</w:t>
            </w:r>
            <w:r>
              <w:t>ardless of the number of claims</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27" w:name="Text145"/>
            <w:r>
              <w:instrText xml:space="preserve"> FORMTEXT </w:instrText>
            </w:r>
            <w:r>
              <w:fldChar w:fldCharType="separate"/>
            </w:r>
            <w:r>
              <w:rPr>
                <w:noProof/>
              </w:rPr>
              <w:t>[number]</w:t>
            </w:r>
            <w:r>
              <w:fldChar w:fldCharType="end"/>
            </w:r>
            <w:bookmarkEnd w:id="27"/>
            <w:r w:rsidR="00394603" w:rsidRPr="000E5DB7">
              <w:t xml:space="preserve"> per cent of the Charges. In such event the Client shall identify the </w:t>
            </w:r>
            <w:proofErr w:type="gramStart"/>
            <w:r w:rsidR="00394603" w:rsidRPr="000E5DB7">
              <w:lastRenderedPageBreak/>
              <w:t>particular Services</w:t>
            </w:r>
            <w:proofErr w:type="gramEnd"/>
            <w:r w:rsidR="00394603" w:rsidRPr="000E5DB7">
              <w:t xml:space="preserve">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77777777"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tcPr>
          <w:p w14:paraId="4D55D8C9" w14:textId="77777777"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p>
          <w:p w14:paraId="716A858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28" w:name="Text43"/>
            <w:r w:rsidR="001F7FC2">
              <w:instrText xml:space="preserve">FORMTEXT </w:instrText>
            </w:r>
            <w:r w:rsidR="001F7FC2">
              <w:fldChar w:fldCharType="separate"/>
            </w:r>
            <w:r w:rsidR="001F7FC2">
              <w:rPr>
                <w:noProof/>
              </w:rPr>
              <w:t>[insert amount]</w:t>
            </w:r>
            <w:r w:rsidR="001F7FC2">
              <w:fldChar w:fldCharType="end"/>
            </w:r>
            <w:bookmarkEnd w:id="28"/>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rsidP="0003041E">
            <w:pPr>
              <w:pStyle w:val="ListParagraph"/>
              <w:numPr>
                <w:ilvl w:val="0"/>
                <w:numId w:val="6"/>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rsidP="0003041E">
            <w:pPr>
              <w:pStyle w:val="ListParagraph"/>
              <w:numPr>
                <w:ilvl w:val="0"/>
                <w:numId w:val="6"/>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lastRenderedPageBreak/>
              <w:t>C.</w:t>
            </w:r>
          </w:p>
        </w:tc>
        <w:tc>
          <w:tcPr>
            <w:tcW w:w="9540" w:type="dxa"/>
            <w:gridSpan w:val="2"/>
          </w:tcPr>
          <w:p w14:paraId="3A0FB97F"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 xml:space="preserve">Nothing in this Agreement shall prohibit or be deemed to prohibit the Contractor from providing services </w:t>
            </w:r>
            <w:proofErr w:type="gramStart"/>
            <w:r w:rsidRPr="000E5DB7">
              <w:t>similar to</w:t>
            </w:r>
            <w:proofErr w:type="gramEnd"/>
            <w:r w:rsidRPr="000E5DB7">
              <w:t xml:space="preserv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 xml:space="preserve">The Contractor hereby indemnifies the Client and shall keep and hold the Client harmless from and in respect of all and </w:t>
            </w:r>
            <w:proofErr w:type="gramStart"/>
            <w:r w:rsidRPr="000E5DB7">
              <w:rPr>
                <w:szCs w:val="22"/>
              </w:rPr>
              <w:t>any  loss</w:t>
            </w:r>
            <w:r>
              <w:rPr>
                <w:szCs w:val="22"/>
              </w:rPr>
              <w:t>es</w:t>
            </w:r>
            <w:proofErr w:type="gramEnd"/>
            <w:r>
              <w:rPr>
                <w:szCs w:val="22"/>
              </w:rPr>
              <w:t xml:space="preserve">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w:t>
            </w:r>
            <w:proofErr w:type="gramStart"/>
            <w:r w:rsidRPr="000E5DB7">
              <w:rPr>
                <w:szCs w:val="22"/>
              </w:rPr>
              <w:t>third party</w:t>
            </w:r>
            <w:proofErr w:type="gramEnd"/>
            <w:r w:rsidRPr="000E5DB7">
              <w:rPr>
                <w:szCs w:val="22"/>
              </w:rPr>
              <w:t xml:space="preserve">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(i)</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 xml:space="preserve">Each of the Parties to this Agreement agrees to hold confidential all information, documentation and other material received, provided or obtained arising from their participation in this Agreement (“Confidential Information”) and shall not disclose same to any third party except </w:t>
            </w:r>
            <w:proofErr w:type="gramStart"/>
            <w:r w:rsidRPr="00830A49">
              <w:rPr>
                <w:szCs w:val="22"/>
              </w:rPr>
              <w:t>to:-</w:t>
            </w:r>
            <w:proofErr w:type="gramEnd"/>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 xml:space="preserve">The Contractor undertakes to comply with all reasonable directions of the Client </w:t>
            </w:r>
            <w:proofErr w:type="gramStart"/>
            <w:r w:rsidRPr="000E5DB7">
              <w:t>with regard to</w:t>
            </w:r>
            <w:proofErr w:type="gramEnd"/>
            <w:r w:rsidRPr="000E5DB7">
              <w:t xml:space="preserve">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w:t>
            </w:r>
            <w:proofErr w:type="gramStart"/>
            <w:r w:rsidRPr="000E5DB7">
              <w:t>Accordingly</w:t>
            </w:r>
            <w:proofErr w:type="gramEnd"/>
            <w:r w:rsidRPr="000E5DB7">
              <w:t xml:space="preserve">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xml:space="preserve">,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w:t>
            </w:r>
            <w:proofErr w:type="gramStart"/>
            <w:r w:rsidRPr="000E5DB7">
              <w:t>sensitivity, and</w:t>
            </w:r>
            <w:proofErr w:type="gramEnd"/>
            <w:r w:rsidRPr="000E5DB7">
              <w:t xml:space="preserve"> shall state the reasons for this sensitivity. The Client will consult the Contractor about this confidential or commercially sensitive information before </w:t>
            </w:r>
            <w:proofErr w:type="gramStart"/>
            <w:r w:rsidRPr="000E5DB7">
              <w:t>making a decision</w:t>
            </w:r>
            <w:proofErr w:type="gramEnd"/>
            <w:r w:rsidRPr="000E5DB7">
              <w:t xml:space="preserve"> on any request received</w:t>
            </w:r>
            <w:r>
              <w:t xml:space="preserve"> </w:t>
            </w:r>
            <w:r w:rsidRPr="006C766A">
              <w:rPr>
                <w:szCs w:val="22"/>
              </w:rPr>
              <w:t>under the above legislation</w:t>
            </w:r>
            <w:r w:rsidRPr="000E5DB7">
              <w:t xml:space="preserve">. </w:t>
            </w:r>
            <w:r w:rsidR="001F7FC2" w:rsidRPr="001F7FC2">
              <w:rPr>
                <w:szCs w:val="22"/>
              </w:rPr>
              <w:t xml:space="preserve">The Contracting Authority accepts no liability whatsoever in respect of any information provided which is subsequently released (irrespective of notification) or in respect of any consequential damage suffered </w:t>
            </w:r>
            <w:proofErr w:type="gramStart"/>
            <w:r w:rsidR="001F7FC2" w:rsidRPr="001F7FC2">
              <w:rPr>
                <w:szCs w:val="22"/>
              </w:rPr>
              <w:t>as a result of</w:t>
            </w:r>
            <w:proofErr w:type="gramEnd"/>
            <w:r w:rsidR="001F7FC2" w:rsidRPr="001F7FC2">
              <w:rPr>
                <w:szCs w:val="22"/>
              </w:rPr>
              <w:t xml:space="preserve">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6B8EF8B2"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29" w:name="Text146"/>
            <w:r w:rsidR="00B625AA">
              <w:instrText xml:space="preserve"> FORMTEXT </w:instrText>
            </w:r>
            <w:r w:rsidR="00B625AA">
              <w:fldChar w:fldCharType="separate"/>
            </w:r>
            <w:r w:rsidR="00EF6820">
              <w:rPr>
                <w:noProof/>
              </w:rPr>
              <w:t xml:space="preserve">600 </w:t>
            </w:r>
            <w:r w:rsidR="00B625AA">
              <w:fldChar w:fldCharType="end"/>
            </w:r>
            <w:bookmarkEnd w:id="29"/>
            <w:r>
              <w:t xml:space="preserve">calendar </w:t>
            </w:r>
            <w:r w:rsidRPr="000E5DB7">
              <w:t>days either Party may terminate at 14 days notice.</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w:t>
            </w:r>
            <w:r w:rsidRPr="000E5DB7">
              <w:lastRenderedPageBreak/>
              <w:t xml:space="preserve">payments are properly due and payable for obligations </w:t>
            </w:r>
            <w:proofErr w:type="gramStart"/>
            <w:r w:rsidRPr="000E5DB7">
              <w:t>actually fulfilled</w:t>
            </w:r>
            <w:proofErr w:type="gramEnd"/>
            <w:r w:rsidRPr="000E5DB7">
              <w:t xml:space="preserve"> by the Contractor in accordance with the terms and conditions of this Agreement.</w:t>
            </w:r>
          </w:p>
        </w:tc>
      </w:tr>
    </w:tbl>
    <w:p w14:paraId="2F2F5131" w14:textId="77777777" w:rsidR="003C0FB1" w:rsidRDefault="003C0FB1" w:rsidP="00394603">
      <w:pPr>
        <w:pStyle w:val="Heading2"/>
        <w:jc w:val="both"/>
      </w:pPr>
      <w:r w:rsidRPr="000E5DB7">
        <w:lastRenderedPageBreak/>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14AC49BD"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30" w:name="Text147"/>
            <w:r w:rsidR="00B625AA">
              <w:instrText xml:space="preserve"> FORMTEXT </w:instrText>
            </w:r>
            <w:r w:rsidR="00B625AA">
              <w:fldChar w:fldCharType="separate"/>
            </w:r>
            <w:r w:rsidR="00EF6820">
              <w:rPr>
                <w:noProof/>
              </w:rPr>
              <w:t>1</w:t>
            </w:r>
            <w:r w:rsidR="00B625AA">
              <w:fldChar w:fldCharType="end"/>
            </w:r>
            <w:bookmarkEnd w:id="30"/>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EF6820">
              <w:rPr>
                <w:noProof/>
              </w:rPr>
              <w:t>3</w:t>
            </w:r>
            <w:r w:rsidR="00B625AA">
              <w:fldChar w:fldCharType="end"/>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 xml:space="preserve">if the other Party becomes insolvent, becomes bankrupt, </w:t>
            </w:r>
            <w:proofErr w:type="gramStart"/>
            <w:r w:rsidRPr="00507FE4">
              <w:t>enters into</w:t>
            </w:r>
            <w:proofErr w:type="gramEnd"/>
            <w:r w:rsidRPr="00507FE4">
              <w:t xml:space="preserve"> examinership, is wound up, commences winding up, has a receiving order made against it, makes any arrangement with its creditors generally or takes or suffers any similar action </w:t>
            </w:r>
            <w:proofErr w:type="gramStart"/>
            <w:r w:rsidRPr="00507FE4">
              <w:t>as a result of</w:t>
            </w:r>
            <w:proofErr w:type="gramEnd"/>
            <w:r w:rsidRPr="00507FE4">
              <w:t xml:space="preserve">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03041E">
            <w:pPr>
              <w:pStyle w:val="ListParagraph"/>
              <w:numPr>
                <w:ilvl w:val="0"/>
                <w:numId w:val="19"/>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03041E">
            <w:pPr>
              <w:pStyle w:val="ListParagraph"/>
              <w:numPr>
                <w:ilvl w:val="0"/>
                <w:numId w:val="19"/>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lastRenderedPageBreak/>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 xml:space="preserve">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w:t>
            </w:r>
            <w:proofErr w:type="gramStart"/>
            <w:r w:rsidRPr="000E5DB7">
              <w:t>Client</w:t>
            </w:r>
            <w:proofErr w:type="gramEnd"/>
            <w:r w:rsidRPr="000E5DB7">
              <w:t xml:space="preserve">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50C150BE"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EF6820">
              <w:rPr>
                <w:szCs w:val="22"/>
              </w:rPr>
              <w:t>Seán Coughlan</w:t>
            </w:r>
            <w:r w:rsidR="00B625AA">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lastRenderedPageBreak/>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 xml:space="preserve">For the avoidance of doubt, the obligations of the Parties under this Agreement shall not </w:t>
            </w:r>
            <w:proofErr w:type="gramStart"/>
            <w:r w:rsidRPr="000E5DB7">
              <w:t>cease, or</w:t>
            </w:r>
            <w:proofErr w:type="gramEnd"/>
            <w:r w:rsidRPr="000E5DB7">
              <w:t xml:space="preserve"> be suspended or delayed by the reference of a dispute to mediation. The Contractor shall </w:t>
            </w:r>
            <w:proofErr w:type="gramStart"/>
            <w:r w:rsidRPr="000E5DB7">
              <w:t>comply fully with the requirements of the Agreement at all times</w:t>
            </w:r>
            <w:proofErr w:type="gramEnd"/>
            <w:r w:rsidRPr="000E5DB7">
              <w:t>.</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 xml:space="preserve">This Agreement shall be executed in </w:t>
            </w:r>
            <w:proofErr w:type="gramStart"/>
            <w:r w:rsidRPr="000E5DB7">
              <w:t>duplicate</w:t>
            </w:r>
            <w:proofErr w:type="gramEnd"/>
            <w:r w:rsidRPr="000E5DB7">
              <w:t xml:space="preserv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 xml:space="preserve">Subject to a Party’s obligations at law, any sub-contract of a Party’s rights or obligations under this Agreement requires the prior written consent of the other Party, such consent not to be unreasonably withheld or delayed.  Any attempted subcontract not complied with in the </w:t>
      </w:r>
      <w:r w:rsidRPr="001F7FC2">
        <w:rPr>
          <w:szCs w:val="22"/>
        </w:rPr>
        <w:lastRenderedPageBreak/>
        <w:t>manner prescribed herein shall be null and void</w:t>
      </w:r>
      <w:r>
        <w:rPr>
          <w:szCs w:val="22"/>
        </w:rPr>
        <w:t>.</w:t>
      </w:r>
      <w:r w:rsidR="005A564A">
        <w:rPr>
          <w:szCs w:val="22"/>
        </w:rPr>
        <w:t xml:space="preserve"> </w:t>
      </w:r>
      <w:r w:rsidR="005A564A" w:rsidRPr="00105D6E">
        <w:rPr>
          <w:szCs w:val="22"/>
        </w:rPr>
        <w:t>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 xml:space="preserve">This Agreement constitutes the entire agreement and understanding of the Parties, and </w:t>
      </w:r>
      <w:proofErr w:type="gramStart"/>
      <w:r w:rsidRPr="000E5DB7">
        <w:t>any and all</w:t>
      </w:r>
      <w:proofErr w:type="gramEnd"/>
      <w:r w:rsidRPr="000E5DB7">
        <w:t xml:space="preserve"> other previous agreements, arrangements and understandings (whether written or oral) between the Parties </w:t>
      </w:r>
      <w:proofErr w:type="gramStart"/>
      <w:r w:rsidRPr="000E5DB7">
        <w:t>with regard to</w:t>
      </w:r>
      <w:proofErr w:type="gramEnd"/>
      <w:r w:rsidRPr="000E5DB7">
        <w:t xml:space="preserve">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w:t>
            </w:r>
            <w:proofErr w:type="gramStart"/>
            <w:r w:rsidRPr="000E5DB7">
              <w:t>conflicts of interest check</w:t>
            </w:r>
            <w:proofErr w:type="gramEnd"/>
            <w:r w:rsidRPr="000E5DB7">
              <w:t xml:space="preserve"> and is satisfied that </w:t>
            </w:r>
            <w:r>
              <w:t xml:space="preserve">neither </w:t>
            </w:r>
            <w:r w:rsidRPr="000E5DB7">
              <w:t xml:space="preserve">it </w:t>
            </w:r>
            <w:r w:rsidRPr="006B0637">
              <w:t xml:space="preserve">nor any Subcontractor </w:t>
            </w:r>
            <w:r>
              <w:t>n</w:t>
            </w:r>
            <w:r w:rsidRPr="006B0637">
              <w:t xml:space="preserve">or agent as the case may </w:t>
            </w:r>
            <w:proofErr w:type="gramStart"/>
            <w:r w:rsidRPr="006B0637">
              <w:t>be</w:t>
            </w:r>
            <w:r>
              <w:t xml:space="preserve"> </w:t>
            </w:r>
            <w:r w:rsidRPr="000E5DB7">
              <w:t>has</w:t>
            </w:r>
            <w:proofErr w:type="gramEnd"/>
            <w:r w:rsidRPr="000E5DB7">
              <w:t xml:space="preserve">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w:t>
            </w:r>
            <w:r w:rsidRPr="000E5DB7">
              <w:lastRenderedPageBreak/>
              <w:t xml:space="preserve">(Subcontractor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lastRenderedPageBreak/>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r w:rsidRPr="000E5DB7">
                    <w:t xml:space="preserve">i. </w:t>
                  </w:r>
                </w:p>
              </w:tc>
              <w:tc>
                <w:tcPr>
                  <w:tcW w:w="8640" w:type="dxa"/>
                </w:tcPr>
                <w:p w14:paraId="567B7CA9"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proofErr w:type="gramStart"/>
      <w:r w:rsidRPr="000E5DB7">
        <w:t>Non Solicitation</w:t>
      </w:r>
      <w:proofErr w:type="gramEnd"/>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proofErr w:type="gramStart"/>
            <w:r w:rsidRPr="000E5DB7">
              <w:t>In the event that</w:t>
            </w:r>
            <w:proofErr w:type="gramEnd"/>
            <w:r w:rsidRPr="000E5DB7">
              <w:t xml:space="preserve"> either Party rejects the Impact Assessment, the change(s) shall not take </w:t>
            </w:r>
            <w:proofErr w:type="gramStart"/>
            <w:r w:rsidRPr="000E5DB7">
              <w:t>place</w:t>
            </w:r>
            <w:proofErr w:type="gramEnd"/>
            <w:r w:rsidRPr="000E5DB7">
              <w:t xml:space="preserv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 xml:space="preserve">The Contractor and the Client will agree a reasonable charge in advance for investigating each proposed variation and preparing each estimate, </w:t>
            </w:r>
            <w:proofErr w:type="gramStart"/>
            <w:r w:rsidRPr="000E5DB7">
              <w:t>whether or not</w:t>
            </w:r>
            <w:proofErr w:type="gramEnd"/>
            <w:r w:rsidRPr="000E5DB7">
              <w:t xml:space="preserve"> the variation is implemented. If the Client’s request for any variation is subsequently withdrawn but results in a delay in the performance of the </w:t>
            </w:r>
            <w:proofErr w:type="gramStart"/>
            <w:r w:rsidRPr="000E5DB7">
              <w:t>Services</w:t>
            </w:r>
            <w:proofErr w:type="gramEnd"/>
            <w:r w:rsidRPr="000E5DB7">
              <w:t xml:space="preserve">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lastRenderedPageBreak/>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Parties acknowledge that for the purposes of the Data Protection Laws, the Client is the Data </w:t>
          </w:r>
          <w:proofErr w:type="gramStart"/>
          <w:r w:rsidRPr="006A7016">
            <w:rPr>
              <w:rFonts w:asciiTheme="minorHAnsi" w:eastAsiaTheme="minorHAnsi" w:hAnsiTheme="minorHAnsi" w:cstheme="minorBidi"/>
              <w:szCs w:val="22"/>
              <w:lang w:val="en-IE"/>
            </w:rPr>
            <w:t>Controller</w:t>
          </w:r>
          <w:proofErr w:type="gramEnd"/>
          <w:r w:rsidRPr="006A7016">
            <w:rPr>
              <w:rFonts w:asciiTheme="minorHAnsi" w:eastAsiaTheme="minorHAnsi" w:hAnsiTheme="minorHAnsi" w:cstheme="minorBidi"/>
              <w:szCs w:val="22"/>
              <w:lang w:val="en-IE"/>
            </w:rPr>
            <w:t xml:space="preserve">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Without prejudice to the generality of clause 25B, the Contractor shall, in relation to any Personal Data processed in connection with the performance by the Contractor of its obligations under this </w:t>
          </w:r>
          <w:proofErr w:type="gramStart"/>
          <w:r w:rsidRPr="006A7016">
            <w:rPr>
              <w:rFonts w:asciiTheme="minorHAnsi" w:eastAsiaTheme="minorHAnsi" w:hAnsiTheme="minorHAnsi" w:cstheme="minorBidi"/>
              <w:szCs w:val="22"/>
              <w:lang w:val="en-IE"/>
            </w:rPr>
            <w:t>Agreement:-</w:t>
          </w:r>
          <w:proofErr w:type="gramEnd"/>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rsidP="0003041E">
          <w:pPr>
            <w:numPr>
              <w:ilvl w:val="1"/>
              <w:numId w:val="10"/>
            </w:numPr>
            <w:spacing w:after="160" w:line="259" w:lineRule="auto"/>
            <w:ind w:right="-108"/>
            <w:contextualSpacing/>
            <w:jc w:val="both"/>
          </w:pPr>
          <w:r w:rsidRPr="006A7016">
            <w:t xml:space="preserve"> appropriate safeguards are in </w:t>
          </w:r>
          <w:proofErr w:type="gramStart"/>
          <w:r w:rsidRPr="006A7016">
            <w:t>place  in</w:t>
          </w:r>
          <w:proofErr w:type="gramEnd"/>
          <w:r w:rsidRPr="006A7016">
            <w:t xml:space="preserve"> relation to the transfer, to ensure that Personal Data is adequately protected in accordance with Chapter V of Regulation 2016/679 </w:t>
          </w:r>
          <w:proofErr w:type="gramStart"/>
          <w:r w:rsidRPr="006A7016">
            <w:t>( General</w:t>
          </w:r>
          <w:proofErr w:type="gramEnd"/>
          <w:r w:rsidRPr="006A7016">
            <w:t xml:space="preserve">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rsidP="0003041E">
          <w:pPr>
            <w:numPr>
              <w:ilvl w:val="1"/>
              <w:numId w:val="10"/>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rsidP="0003041E">
          <w:pPr>
            <w:numPr>
              <w:ilvl w:val="1"/>
              <w:numId w:val="10"/>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rsidP="0003041E">
          <w:pPr>
            <w:numPr>
              <w:ilvl w:val="1"/>
              <w:numId w:val="10"/>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Contractor shall fully comply </w:t>
          </w:r>
          <w:proofErr w:type="gramStart"/>
          <w:r w:rsidRPr="006A7016">
            <w:rPr>
              <w:rFonts w:asciiTheme="minorHAnsi" w:eastAsiaTheme="minorHAnsi" w:hAnsiTheme="minorHAnsi" w:cstheme="minorBidi"/>
              <w:szCs w:val="22"/>
              <w:lang w:val="en-IE"/>
            </w:rPr>
            <w:t>with, and</w:t>
          </w:r>
          <w:proofErr w:type="gramEnd"/>
          <w:r w:rsidRPr="006A7016">
            <w:rPr>
              <w:rFonts w:asciiTheme="minorHAnsi" w:eastAsiaTheme="minorHAnsi" w:hAnsiTheme="minorHAnsi" w:cstheme="minorBidi"/>
              <w:szCs w:val="22"/>
              <w:lang w:val="en-IE"/>
            </w:rPr>
            <w:t xml:space="preserve">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Contractor </w:t>
          </w:r>
          <w:proofErr w:type="gramStart"/>
          <w:r w:rsidRPr="006A7016">
            <w:rPr>
              <w:rFonts w:asciiTheme="minorHAnsi" w:eastAsiaTheme="minorHAnsi" w:hAnsiTheme="minorHAnsi" w:cstheme="minorBidi"/>
              <w:szCs w:val="22"/>
              <w:lang w:val="en-IE"/>
            </w:rPr>
            <w:t>shall:-</w:t>
          </w:r>
          <w:proofErr w:type="gramEnd"/>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(2) ensure that a back-up copy of </w:t>
          </w:r>
          <w:proofErr w:type="gramStart"/>
          <w:r w:rsidRPr="006A7016">
            <w:rPr>
              <w:rFonts w:asciiTheme="minorHAnsi" w:eastAsiaTheme="minorHAnsi" w:hAnsiTheme="minorHAnsi" w:cstheme="minorBidi"/>
              <w:szCs w:val="22"/>
              <w:lang w:val="en-IE"/>
            </w:rPr>
            <w:t>any and all</w:t>
          </w:r>
          <w:proofErr w:type="gramEnd"/>
          <w:r w:rsidRPr="006A7016">
            <w:rPr>
              <w:rFonts w:asciiTheme="minorHAnsi" w:eastAsiaTheme="minorHAnsi" w:hAnsiTheme="minorHAnsi" w:cstheme="minorBidi"/>
              <w:szCs w:val="22"/>
              <w:lang w:val="en-IE"/>
            </w:rPr>
            <w:t xml:space="preserve">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151137F8" w14:textId="77777777" w:rsidR="0061100A" w:rsidRPr="0061100A" w:rsidRDefault="0061100A" w:rsidP="0003041E">
          <w:pPr>
            <w:pStyle w:val="ListParagraph"/>
            <w:numPr>
              <w:ilvl w:val="0"/>
              <w:numId w:val="11"/>
            </w:numPr>
            <w:rPr>
              <w:rFonts w:asciiTheme="minorHAnsi" w:hAnsiTheme="minorHAnsi"/>
              <w:color w:val="FF0000"/>
              <w:szCs w:val="22"/>
              <w:lang w:val="en-IE"/>
            </w:rPr>
          </w:pPr>
          <w:r w:rsidRPr="0061100A">
            <w:rPr>
              <w:color w:val="FF0000"/>
            </w:rPr>
            <w:t xml:space="preserve">(IF YOU ARE NOT CONSENTING TO A </w:t>
          </w:r>
          <w:proofErr w:type="gramStart"/>
          <w:r w:rsidRPr="0061100A">
            <w:rPr>
              <w:color w:val="FF0000"/>
            </w:rPr>
            <w:t>THIRD PARTY</w:t>
          </w:r>
          <w:proofErr w:type="gramEnd"/>
          <w:r w:rsidRPr="0061100A">
            <w:rPr>
              <w:color w:val="FF0000"/>
            </w:rPr>
            <w:t xml:space="preserve"> PROCESSOR – DELETE IF NOT IN USE)</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w:t>
          </w:r>
          <w:proofErr w:type="gramStart"/>
          <w:r w:rsidRPr="006A7016">
            <w:rPr>
              <w:rFonts w:asciiTheme="minorHAnsi" w:eastAsiaTheme="minorHAnsi" w:hAnsiTheme="minorHAnsi" w:cstheme="minorBidi"/>
              <w:szCs w:val="22"/>
              <w:lang w:val="en-IE"/>
            </w:rPr>
            <w:t>third party</w:t>
          </w:r>
          <w:proofErr w:type="gramEnd"/>
          <w:r w:rsidRPr="006A7016">
            <w:rPr>
              <w:rFonts w:asciiTheme="minorHAnsi" w:eastAsiaTheme="minorHAnsi" w:hAnsiTheme="minorHAnsi" w:cstheme="minorBidi"/>
              <w:szCs w:val="22"/>
              <w:lang w:val="en-IE"/>
            </w:rPr>
            <w:t xml:space="preserve">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4EFC4D9" w14:textId="77777777" w:rsidR="00FC4084" w:rsidRPr="00FC4084" w:rsidRDefault="00FC4084" w:rsidP="00FC4084">
          <w:pPr>
            <w:rPr>
              <w:rFonts w:asciiTheme="minorHAnsi" w:hAnsiTheme="minorHAnsi"/>
              <w:color w:val="FF0000"/>
              <w:szCs w:val="22"/>
              <w:lang w:val="en-IE"/>
            </w:rPr>
          </w:pPr>
          <w:r w:rsidRPr="00FC4084">
            <w:rPr>
              <w:color w:val="FF0000"/>
            </w:rPr>
            <w:t xml:space="preserve">(OR IF USING A </w:t>
          </w:r>
          <w:proofErr w:type="gramStart"/>
          <w:r w:rsidRPr="00FC4084">
            <w:rPr>
              <w:color w:val="FF0000"/>
            </w:rPr>
            <w:t>THIRD PARTY</w:t>
          </w:r>
          <w:proofErr w:type="gramEnd"/>
          <w:r w:rsidRPr="00FC4084">
            <w:rPr>
              <w:color w:val="FF0000"/>
            </w:rPr>
            <w:t xml:space="preserve"> PROCESSOR – DELETE IF NOT IN USE)</w:t>
          </w: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proofErr w:type="gramStart"/>
          <w:r w:rsidRPr="006A7016">
            <w:rPr>
              <w:rFonts w:asciiTheme="minorHAnsi" w:eastAsiaTheme="minorHAnsi" w:hAnsiTheme="minorHAnsi" w:cstheme="minorBidi"/>
              <w:szCs w:val="22"/>
              <w:lang w:val="en-IE"/>
            </w:rPr>
            <w:t>D(</w:t>
          </w:r>
          <w:proofErr w:type="gramEnd"/>
          <w:r w:rsidRPr="006A7016">
            <w:rPr>
              <w:rFonts w:asciiTheme="minorHAnsi" w:eastAsiaTheme="minorHAnsi" w:hAnsiTheme="minorHAnsi" w:cstheme="minorBidi"/>
              <w:szCs w:val="22"/>
              <w:lang w:val="en-IE"/>
            </w:rPr>
            <w:t>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000000"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Content>
        <w:p w14:paraId="5BF25F59" w14:textId="77777777" w:rsidR="001F7FC2" w:rsidRPr="00310EDC" w:rsidRDefault="001F7FC2" w:rsidP="00CC7906">
          <w:pPr>
            <w:spacing w:after="0"/>
            <w:rPr>
              <w:i/>
              <w:iCs/>
              <w:noProof/>
            </w:rPr>
          </w:pPr>
          <w:r w:rsidRPr="00310EDC">
            <w:t>[</w:t>
          </w:r>
          <w:r w:rsidRPr="00310EDC">
            <w:rPr>
              <w:i/>
              <w:iCs/>
              <w:noProof/>
              <w:highlight w:val="lightGray"/>
            </w:rPr>
            <w:t>Delete and replace with “Not Used” if not applicable:</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9D26A8" w:rsidRDefault="00BE69B1" w:rsidP="00BE69B1">
      <w:pPr>
        <w:pStyle w:val="Heading1"/>
        <w:keepNext w:val="0"/>
        <w:rPr>
          <w:rFonts w:ascii="Calibri" w:hAnsi="Calibri"/>
        </w:rPr>
      </w:pPr>
      <w:r w:rsidRPr="009D26A8">
        <w:rPr>
          <w:rFonts w:ascii="Calibri" w:hAnsi="Calibri"/>
        </w:rPr>
        <w:lastRenderedPageBreak/>
        <w:t>Schedule B</w:t>
      </w:r>
      <w:proofErr w:type="gramStart"/>
      <w:r w:rsidRPr="009D26A8">
        <w:rPr>
          <w:rFonts w:ascii="Calibri" w:hAnsi="Calibri"/>
        </w:rPr>
        <w:t xml:space="preserve">: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w:t>
      </w:r>
      <w:proofErr w:type="gramEnd"/>
      <w:r w:rsidRPr="009D26A8">
        <w:rPr>
          <w:rFonts w:ascii="Calibri" w:hAnsi="Calibri"/>
        </w:rPr>
        <w:t xml:space="preserv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77777777" w:rsidR="007712DD" w:rsidRPr="009D26A8" w:rsidRDefault="007712DD" w:rsidP="007712DD">
      <w:pPr>
        <w:pStyle w:val="Heading1"/>
        <w:rPr>
          <w:rFonts w:ascii="Calibri" w:hAnsi="Calibri"/>
        </w:rPr>
      </w:pPr>
      <w:r w:rsidRPr="009D26A8">
        <w:rPr>
          <w:rFonts w:ascii="Calibri" w:hAnsi="Calibri"/>
        </w:rPr>
        <w:lastRenderedPageBreak/>
        <w:t>Schedule C</w:t>
      </w:r>
      <w:proofErr w:type="gramStart"/>
      <w:r w:rsidRPr="009D26A8">
        <w:rPr>
          <w:rFonts w:ascii="Calibri" w:hAnsi="Calibri"/>
        </w:rPr>
        <w:t xml:space="preserve">: </w:t>
      </w:r>
      <w:r>
        <w:rPr>
          <w:rFonts w:ascii="Calibri" w:hAnsi="Calibri"/>
        </w:rPr>
        <w:t xml:space="preserve"> </w:t>
      </w:r>
      <w:r w:rsidRPr="009D26A8">
        <w:rPr>
          <w:rFonts w:ascii="Calibri" w:hAnsi="Calibri"/>
        </w:rPr>
        <w:t>Charges</w:t>
      </w:r>
      <w:proofErr w:type="gramEnd"/>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Content>
        <w:p w14:paraId="7A141F30" w14:textId="77777777" w:rsidR="007712DD" w:rsidRPr="00514373" w:rsidRDefault="007712DD" w:rsidP="007712DD">
          <w:pPr>
            <w:spacing w:after="200"/>
            <w:rPr>
              <w:szCs w:val="22"/>
            </w:rPr>
          </w:pPr>
          <w:r w:rsidRPr="00BC328A">
            <w:rPr>
              <w:szCs w:val="22"/>
            </w:rPr>
            <w:t>[Insert when completing contract]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Schedule D</w:t>
      </w:r>
      <w:proofErr w:type="gramStart"/>
      <w:r w:rsidRPr="00AF585C">
        <w:rPr>
          <w:rFonts w:ascii="Calibri" w:hAnsi="Calibri"/>
          <w:bCs w:val="0"/>
        </w:rPr>
        <w:t xml:space="preserve">: </w:t>
      </w:r>
      <w:r>
        <w:rPr>
          <w:rFonts w:ascii="Calibri" w:hAnsi="Calibri"/>
          <w:bCs w:val="0"/>
        </w:rPr>
        <w:t xml:space="preserve"> </w:t>
      </w:r>
      <w:r w:rsidRPr="00AF585C">
        <w:rPr>
          <w:rFonts w:ascii="Calibri" w:hAnsi="Calibri"/>
        </w:rPr>
        <w:t>Service</w:t>
      </w:r>
      <w:proofErr w:type="gramEnd"/>
      <w:r w:rsidRPr="00AF585C">
        <w:rPr>
          <w:rFonts w:ascii="Calibri" w:hAnsi="Calibri"/>
        </w:rPr>
        <w:t xml:space="preserv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rsidP="0003041E">
              <w:pPr>
                <w:numPr>
                  <w:ilvl w:val="0"/>
                  <w:numId w:val="12"/>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rsidP="0003041E">
              <w:pPr>
                <w:numPr>
                  <w:ilvl w:val="1"/>
                  <w:numId w:val="12"/>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rsidP="0003041E">
              <w:pPr>
                <w:numPr>
                  <w:ilvl w:val="1"/>
                  <w:numId w:val="12"/>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rsidP="0003041E">
              <w:pPr>
                <w:numPr>
                  <w:ilvl w:val="1"/>
                  <w:numId w:val="12"/>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rsidP="0003041E">
              <w:pPr>
                <w:numPr>
                  <w:ilvl w:val="1"/>
                  <w:numId w:val="12"/>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rsidP="0003041E">
              <w:pPr>
                <w:numPr>
                  <w:ilvl w:val="0"/>
                  <w:numId w:val="12"/>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rsidP="0003041E">
              <w:pPr>
                <w:pStyle w:val="ListParagraph"/>
                <w:numPr>
                  <w:ilvl w:val="0"/>
                  <w:numId w:val="12"/>
                </w:numPr>
                <w:rPr>
                  <w:szCs w:val="22"/>
                </w:rPr>
              </w:pPr>
              <w:r w:rsidRPr="00310EDC">
                <w:rPr>
                  <w:szCs w:val="22"/>
                </w:rPr>
                <w:t>Categories of data subject</w:t>
              </w:r>
            </w:p>
            <w:p w14:paraId="11C4452B" w14:textId="77777777" w:rsidR="007E76FD" w:rsidRDefault="00000000"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proofErr w:type="gramStart"/>
      <w:r w:rsidRPr="000E5DB7">
        <w:rPr>
          <w:rFonts w:ascii="Calibri" w:hAnsi="Calibri"/>
        </w:rPr>
        <w:t xml:space="preserve">: </w:t>
      </w:r>
      <w:r w:rsidR="00DA6804">
        <w:rPr>
          <w:rFonts w:ascii="Calibri" w:hAnsi="Calibri"/>
        </w:rPr>
        <w:t xml:space="preserve"> </w:t>
      </w:r>
      <w:r w:rsidRPr="000E5DB7">
        <w:rPr>
          <w:rFonts w:ascii="Calibri" w:hAnsi="Calibri"/>
        </w:rPr>
        <w:t>Confidentiality</w:t>
      </w:r>
      <w:proofErr w:type="gramEnd"/>
      <w:r w:rsidRPr="000E5DB7">
        <w:rPr>
          <w:rFonts w:ascii="Calibri" w:hAnsi="Calibri"/>
        </w:rPr>
        <w:t xml:space="preserve"> Agreement</w:t>
      </w:r>
    </w:p>
    <w:sdt>
      <w:sdtPr>
        <w:rPr>
          <w:color w:val="FF0000"/>
          <w:szCs w:val="22"/>
          <w:highlight w:val="cyan"/>
        </w:rPr>
        <w:id w:val="923306803"/>
        <w:placeholder>
          <w:docPart w:val="9FA0F2366C0E4E358004E90B0C88D159"/>
        </w:placeholder>
      </w:sdtPr>
      <w:sdtContent>
        <w:sdt>
          <w:sdtPr>
            <w:rPr>
              <w:color w:val="FF0000"/>
              <w:szCs w:val="22"/>
              <w:highlight w:val="cyan"/>
            </w:rPr>
            <w:id w:val="1899244634"/>
            <w:placeholder>
              <w:docPart w:val="9159A25A66F743BB8693B50BEFB61ED9"/>
            </w:placeholder>
          </w:sdtPr>
          <w:sdtContent>
            <w:p w14:paraId="17FE8BCA"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1B4578FC"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31"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31"/>
              <w:r w:rsidRPr="00BE4EBF">
                <w:rPr>
                  <w:szCs w:val="22"/>
                </w:rPr>
                <w:t xml:space="preserve"> (hereinafter “the Contracting Authority”) of the one part; </w:t>
              </w:r>
              <w:r w:rsidRPr="00BE4EBF">
                <w:rPr>
                  <w:szCs w:val="22"/>
                </w:rPr>
                <w:br/>
                <w:t>and</w:t>
              </w:r>
            </w:p>
            <w:p w14:paraId="533F22A7"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32"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32"/>
              <w:r w:rsidRPr="00BE4EBF">
                <w:rPr>
                  <w:szCs w:val="22"/>
                </w:rPr>
                <w:t xml:space="preserve"> (hereinafter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33"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33"/>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34"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34"/>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35"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35"/>
                    <w:r w:rsidRPr="00BE4EBF">
                      <w:rPr>
                        <w:szCs w:val="22"/>
                      </w:rPr>
                      <w:t>.</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proofErr w:type="gramStart"/>
                    <w:r w:rsidRPr="00BE4EBF">
                      <w:rPr>
                        <w:szCs w:val="22"/>
                      </w:rPr>
                      <w:t>any and all</w:t>
                    </w:r>
                    <w:proofErr w:type="gramEnd"/>
                    <w:r w:rsidRPr="00BE4EBF">
                      <w:rPr>
                        <w:szCs w:val="22"/>
                      </w:rPr>
                      <w:t xml:space="preserve">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 xml:space="preserve">not, without </w:t>
                    </w:r>
                    <w:proofErr w:type="gramStart"/>
                    <w:r w:rsidRPr="00BE4EBF">
                      <w:rPr>
                        <w:szCs w:val="22"/>
                      </w:rPr>
                      <w:t>the  prior</w:t>
                    </w:r>
                    <w:proofErr w:type="gramEnd"/>
                    <w:r w:rsidRPr="00BE4EBF">
                      <w:rPr>
                        <w:szCs w:val="22"/>
                      </w:rPr>
                      <w:t xml:space="preserve">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 xml:space="preserve">to those employees, agents, Subcontractors and other suppliers on a </w:t>
                    </w:r>
                    <w:proofErr w:type="gramStart"/>
                    <w:r w:rsidRPr="00BE4EBF">
                      <w:rPr>
                        <w:szCs w:val="22"/>
                      </w:rPr>
                      <w:t>need to know</w:t>
                    </w:r>
                    <w:proofErr w:type="gramEnd"/>
                    <w:r w:rsidRPr="00BE4EBF">
                      <w:rPr>
                        <w:szCs w:val="22"/>
                      </w:rPr>
                      <w:t xml:space="preserve">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proofErr w:type="spellStart"/>
                    <w:r w:rsidRPr="00BE4EBF">
                      <w:rPr>
                        <w:szCs w:val="22"/>
                      </w:rPr>
                      <w:t>i</w:t>
                    </w:r>
                    <w:proofErr w:type="spellEnd"/>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 xml:space="preserve">to comply with all directions of the Contracting Authority </w:t>
                    </w:r>
                    <w:proofErr w:type="gramStart"/>
                    <w:r w:rsidRPr="00BE4EBF">
                      <w:rPr>
                        <w:szCs w:val="22"/>
                      </w:rPr>
                      <w:t>with regard to</w:t>
                    </w:r>
                    <w:proofErr w:type="gramEnd"/>
                    <w:r w:rsidRPr="00BE4EBF">
                      <w:rPr>
                        <w:szCs w:val="22"/>
                      </w:rPr>
                      <w:t xml:space="preserve">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w:t>
                    </w:r>
                    <w:proofErr w:type="gramStart"/>
                    <w:r w:rsidRPr="00BE4EBF">
                      <w:rPr>
                        <w:szCs w:val="22"/>
                      </w:rPr>
                      <w:t>Controller</w:t>
                    </w:r>
                    <w:proofErr w:type="gramEnd"/>
                    <w:r w:rsidRPr="00BE4EBF">
                      <w:rPr>
                        <w:szCs w:val="22"/>
                      </w:rPr>
                      <w:t xml:space="preserve">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 xml:space="preserve">(B), the Contractor shall, in relation to any Confidential Information which is Personal </w:t>
                    </w:r>
                    <w:proofErr w:type="gramStart"/>
                    <w:r w:rsidRPr="00BE4EBF">
                      <w:rPr>
                        <w:szCs w:val="22"/>
                      </w:rPr>
                      <w:t>Data:-</w:t>
                    </w:r>
                    <w:proofErr w:type="gramEnd"/>
                  </w:p>
                  <w:p w14:paraId="5E1795F9" w14:textId="77777777" w:rsidR="005635BE" w:rsidRPr="00BE4EBF" w:rsidRDefault="005635BE" w:rsidP="0003041E">
                    <w:pPr>
                      <w:numPr>
                        <w:ilvl w:val="0"/>
                        <w:numId w:val="14"/>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03041E">
                    <w:pPr>
                      <w:numPr>
                        <w:ilvl w:val="0"/>
                        <w:numId w:val="14"/>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appropriate safeguards are in </w:t>
                    </w:r>
                    <w:proofErr w:type="gramStart"/>
                    <w:r w:rsidRPr="00BE4EBF">
                      <w:rPr>
                        <w:szCs w:val="22"/>
                      </w:rPr>
                      <w:t>place  in</w:t>
                    </w:r>
                    <w:proofErr w:type="gramEnd"/>
                    <w:r w:rsidRPr="00BE4EBF">
                      <w:rPr>
                        <w:szCs w:val="22"/>
                      </w:rPr>
                      <w:t xml:space="preserve"> relation to the transfer, to ensure that Personal Data is adequately protected in accordance with Chapter V of Regulation 2016/679 </w:t>
                    </w:r>
                    <w:proofErr w:type="gramStart"/>
                    <w:r w:rsidRPr="00BE4EBF">
                      <w:rPr>
                        <w:szCs w:val="22"/>
                      </w:rPr>
                      <w:t>( General</w:t>
                    </w:r>
                    <w:proofErr w:type="gramEnd"/>
                    <w:r w:rsidRPr="00BE4EBF">
                      <w:rPr>
                        <w:szCs w:val="22"/>
                      </w:rPr>
                      <w:t xml:space="preserve"> Data Protection Regulation); </w:t>
                    </w:r>
                  </w:p>
                  <w:p w14:paraId="2A4D67E8" w14:textId="77777777" w:rsidR="005635BE" w:rsidRPr="00BE4EBF" w:rsidRDefault="005635BE" w:rsidP="0003041E">
                    <w:pPr>
                      <w:numPr>
                        <w:ilvl w:val="0"/>
                        <w:numId w:val="15"/>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03041E">
                    <w:pPr>
                      <w:numPr>
                        <w:ilvl w:val="0"/>
                        <w:numId w:val="15"/>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at the written </w:t>
                    </w:r>
                    <w:proofErr w:type="gramStart"/>
                    <w:r w:rsidRPr="00BE4EBF">
                      <w:rPr>
                        <w:szCs w:val="22"/>
                      </w:rPr>
                      <w:t>direction  of</w:t>
                    </w:r>
                    <w:proofErr w:type="gramEnd"/>
                    <w:r w:rsidRPr="00BE4EBF">
                      <w:rPr>
                        <w:szCs w:val="22"/>
                      </w:rPr>
                      <w:t xml:space="preserve">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fully comply </w:t>
                    </w:r>
                    <w:proofErr w:type="gramStart"/>
                    <w:r w:rsidRPr="00BE4EBF">
                      <w:rPr>
                        <w:szCs w:val="22"/>
                      </w:rPr>
                      <w:t>with, and</w:t>
                    </w:r>
                    <w:proofErr w:type="gramEnd"/>
                    <w:r w:rsidRPr="00BE4EBF">
                      <w:rPr>
                        <w:szCs w:val="22"/>
                      </w:rPr>
                      <w:t xml:space="preserve">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w:t>
                    </w:r>
                    <w:proofErr w:type="gramStart"/>
                    <w:r w:rsidRPr="00BE4EBF">
                      <w:rPr>
                        <w:szCs w:val="22"/>
                      </w:rPr>
                      <w:t>shall:-</w:t>
                    </w:r>
                    <w:proofErr w:type="gramEnd"/>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ensure that a back-up copy of </w:t>
                    </w:r>
                    <w:proofErr w:type="gramStart"/>
                    <w:r w:rsidRPr="00BE4EBF">
                      <w:rPr>
                        <w:szCs w:val="22"/>
                      </w:rPr>
                      <w:t>any and all</w:t>
                    </w:r>
                    <w:proofErr w:type="gramEnd"/>
                    <w:r w:rsidRPr="00BE4EBF">
                      <w:rPr>
                        <w:szCs w:val="22"/>
                      </w:rPr>
                      <w:t xml:space="preserve">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71047354" w14:textId="77777777" w:rsidR="005635BE" w:rsidRPr="00BE4EBF" w:rsidRDefault="005635BE" w:rsidP="00757561">
                    <w:pPr>
                      <w:spacing w:line="256" w:lineRule="auto"/>
                      <w:jc w:val="both"/>
                      <w:rPr>
                        <w:i/>
                        <w:color w:val="FF0000"/>
                        <w:szCs w:val="22"/>
                      </w:rPr>
                    </w:pPr>
                    <w:r w:rsidRPr="00BE4EBF">
                      <w:rPr>
                        <w:i/>
                        <w:color w:val="FF0000"/>
                        <w:szCs w:val="22"/>
                      </w:rPr>
                      <w:t xml:space="preserve">(IF YOU ARE NOT CONSENTING TO A </w:t>
                    </w:r>
                    <w:proofErr w:type="gramStart"/>
                    <w:r w:rsidRPr="00BE4EBF">
                      <w:rPr>
                        <w:i/>
                        <w:color w:val="FF0000"/>
                        <w:szCs w:val="22"/>
                      </w:rPr>
                      <w:t>THIRD PARTY</w:t>
                    </w:r>
                    <w:proofErr w:type="gramEnd"/>
                    <w:r w:rsidRPr="00BE4EBF">
                      <w:rPr>
                        <w:i/>
                        <w:color w:val="FF0000"/>
                        <w:szCs w:val="22"/>
                      </w:rPr>
                      <w:t xml:space="preserve"> PROCESSOR - DELETE IF NOT IN USE)</w:t>
                    </w:r>
                  </w:p>
                  <w:p w14:paraId="52C94883"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w:t>
                    </w:r>
                    <w:proofErr w:type="gramStart"/>
                    <w:r w:rsidRPr="00BE4EBF">
                      <w:rPr>
                        <w:szCs w:val="22"/>
                      </w:rPr>
                      <w:t>third party</w:t>
                    </w:r>
                    <w:proofErr w:type="gramEnd"/>
                    <w:r w:rsidRPr="00BE4EBF">
                      <w:rPr>
                        <w:szCs w:val="22"/>
                      </w:rPr>
                      <w:t xml:space="preserve"> processor of Personal Data under this agreement</w:t>
                    </w:r>
                    <w:r>
                      <w:rPr>
                        <w:szCs w:val="22"/>
                      </w:rPr>
                      <w:t>.</w:t>
                    </w:r>
                    <w:r w:rsidRPr="00BE4EBF">
                      <w:rPr>
                        <w:szCs w:val="22"/>
                      </w:rPr>
                      <w:t xml:space="preserve"> </w:t>
                    </w:r>
                  </w:p>
                  <w:p w14:paraId="0EEFB21E" w14:textId="77777777" w:rsidR="005635BE" w:rsidRPr="00BE4EBF" w:rsidRDefault="005635BE" w:rsidP="00757561">
                    <w:pPr>
                      <w:spacing w:line="256" w:lineRule="auto"/>
                      <w:jc w:val="both"/>
                      <w:rPr>
                        <w:i/>
                        <w:color w:val="FF0000"/>
                        <w:szCs w:val="22"/>
                      </w:rPr>
                    </w:pPr>
                    <w:r w:rsidRPr="00BE4EBF">
                      <w:rPr>
                        <w:i/>
                        <w:color w:val="FF0000"/>
                        <w:szCs w:val="22"/>
                      </w:rPr>
                      <w:t xml:space="preserve">(OR IF USING A </w:t>
                    </w:r>
                    <w:proofErr w:type="gramStart"/>
                    <w:r w:rsidRPr="00BE4EBF">
                      <w:rPr>
                        <w:i/>
                        <w:color w:val="FF0000"/>
                        <w:szCs w:val="22"/>
                      </w:rPr>
                      <w:t>THIRD PARTY</w:t>
                    </w:r>
                    <w:proofErr w:type="gramEnd"/>
                    <w:r w:rsidRPr="00BE4EBF">
                      <w:rPr>
                        <w:i/>
                        <w:color w:val="FF0000"/>
                        <w:szCs w:val="22"/>
                      </w:rPr>
                      <w:t xml:space="preserve"> PROCESSOR - DELETE IF NOT IN USE)</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rsidP="0003041E">
                    <w:pPr>
                      <w:numPr>
                        <w:ilvl w:val="2"/>
                        <w:numId w:val="10"/>
                      </w:numPr>
                      <w:spacing w:line="256" w:lineRule="auto"/>
                      <w:ind w:left="327" w:hanging="283"/>
                      <w:contextualSpacing/>
                      <w:jc w:val="both"/>
                      <w:rPr>
                        <w:szCs w:val="22"/>
                      </w:rPr>
                    </w:pPr>
                    <w:r w:rsidRPr="00BE4EBF">
                      <w:rPr>
                        <w:szCs w:val="22"/>
                      </w:rPr>
                      <w:t>Save for clauses 11B, 11C, 11</w:t>
                    </w:r>
                    <w:proofErr w:type="gramStart"/>
                    <w:r w:rsidRPr="00BE4EBF">
                      <w:rPr>
                        <w:szCs w:val="22"/>
                      </w:rPr>
                      <w:t>D(</w:t>
                    </w:r>
                    <w:proofErr w:type="gramEnd"/>
                    <w:r w:rsidRPr="00BE4EBF">
                      <w:rPr>
                        <w:szCs w:val="22"/>
                      </w:rPr>
                      <w:t>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000000"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000000"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w:t>
      </w:r>
      <w:proofErr w:type="gramStart"/>
      <w:r>
        <w:rPr>
          <w:b/>
          <w:color w:val="333399"/>
          <w:sz w:val="32"/>
          <w:szCs w:val="32"/>
          <w:lang w:val="en-US"/>
        </w:rPr>
        <w:t>to</w:t>
      </w:r>
      <w:proofErr w:type="gramEnd"/>
      <w:r>
        <w:rPr>
          <w:b/>
          <w:color w:val="333399"/>
          <w:sz w:val="32"/>
          <w:szCs w:val="32"/>
          <w:lang w:val="en-US"/>
        </w:rPr>
        <w:t xml:space="preserve">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rsidP="0003041E">
          <w:pPr>
            <w:numPr>
              <w:ilvl w:val="0"/>
              <w:numId w:val="16"/>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rsidP="0003041E">
          <w:pPr>
            <w:numPr>
              <w:ilvl w:val="1"/>
              <w:numId w:val="16"/>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rsidP="0003041E">
          <w:pPr>
            <w:numPr>
              <w:ilvl w:val="1"/>
              <w:numId w:val="16"/>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rsidP="0003041E">
          <w:pPr>
            <w:numPr>
              <w:ilvl w:val="1"/>
              <w:numId w:val="16"/>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rsidP="0003041E">
          <w:pPr>
            <w:numPr>
              <w:ilvl w:val="1"/>
              <w:numId w:val="16"/>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rsidP="0003041E">
          <w:pPr>
            <w:numPr>
              <w:ilvl w:val="0"/>
              <w:numId w:val="16"/>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Pr="00310EDC" w:rsidRDefault="00DB6F9F" w:rsidP="0003041E">
          <w:pPr>
            <w:pStyle w:val="ListParagraph"/>
            <w:numPr>
              <w:ilvl w:val="0"/>
              <w:numId w:val="16"/>
            </w:numPr>
            <w:rPr>
              <w:szCs w:val="22"/>
            </w:rPr>
          </w:pPr>
          <w:r w:rsidRPr="00310EDC">
            <w:rPr>
              <w:szCs w:val="22"/>
            </w:rPr>
            <w:t>Categories of data subject</w:t>
          </w:r>
        </w:p>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000000"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9A0A73D" w14:textId="77777777" w:rsidR="0056568D" w:rsidRDefault="0056568D" w:rsidP="003C0FB1">
      <w:r>
        <w:separator/>
      </w:r>
    </w:p>
  </w:endnote>
  <w:endnote w:type="continuationSeparator" w:id="0">
    <w:p w14:paraId="725E450A" w14:textId="77777777" w:rsidR="0056568D" w:rsidRDefault="0056568D" w:rsidP="003C0FB1">
      <w:r>
        <w:continuationSeparator/>
      </w:r>
    </w:p>
  </w:endnote>
  <w:endnote w:type="continuationNotice" w:id="1">
    <w:p w14:paraId="76BEADCC" w14:textId="77777777" w:rsidR="0056568D" w:rsidRDefault="0056568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ACFF"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Verdana">
    <w:panose1 w:val="020B0604030504040204"/>
    <w:charset w:val="00"/>
    <w:family w:val="swiss"/>
    <w:pitch w:val="variable"/>
    <w:sig w:usb0="A00006FF" w:usb1="4000205B" w:usb2="00000010" w:usb3="00000000" w:csb0="0000019F" w:csb1="00000000"/>
  </w:font>
  <w:font w:name="Aptos">
    <w:charset w:val="00"/>
    <w:family w:val="swiss"/>
    <w:pitch w:val="variable"/>
    <w:sig w:usb0="20000287" w:usb1="00000003" w:usb2="00000000" w:usb3="00000000" w:csb0="000001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DD4984" w14:textId="2E345978" w:rsidR="00C33973" w:rsidRDefault="00C33973">
    <w:pPr>
      <w:pStyle w:val="Footer"/>
    </w:pPr>
    <w:r>
      <w:rPr>
        <w:noProof/>
      </w:rPr>
      <mc:AlternateContent>
        <mc:Choice Requires="wps">
          <w:drawing>
            <wp:anchor distT="0" distB="0" distL="0" distR="0" simplePos="0" relativeHeight="251659264" behindDoc="0" locked="0" layoutInCell="1" allowOverlap="1" wp14:anchorId="29592D22" wp14:editId="3A4A4062">
              <wp:simplePos x="635" y="635"/>
              <wp:positionH relativeFrom="page">
                <wp:align>left</wp:align>
              </wp:positionH>
              <wp:positionV relativeFrom="page">
                <wp:align>bottom</wp:align>
              </wp:positionV>
              <wp:extent cx="600075" cy="368935"/>
              <wp:effectExtent l="0" t="0" r="9525" b="0"/>
              <wp:wrapNone/>
              <wp:docPr id="486699967" name="Text Box 2"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724A0F11" w14:textId="1E30E59B" w:rsidR="00C33973" w:rsidRPr="00C33973" w:rsidRDefault="00C33973" w:rsidP="00C33973">
                          <w:pPr>
                            <w:spacing w:after="0"/>
                            <w:rPr>
                              <w:rFonts w:ascii="Aptos" w:eastAsia="Aptos" w:hAnsi="Aptos" w:cs="Aptos"/>
                              <w:noProof/>
                              <w:color w:val="008000"/>
                              <w:sz w:val="20"/>
                              <w:szCs w:val="20"/>
                            </w:rPr>
                          </w:pPr>
                          <w:r w:rsidRPr="00C33973">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29592D22" id="_x0000_t202" coordsize="21600,21600" o:spt="202" path="m,l,21600r21600,l21600,xe">
              <v:stroke joinstyle="miter"/>
              <v:path gradientshapeok="t" o:connecttype="rect"/>
            </v:shapetype>
            <v:shape id="Text Box 2" o:spid="_x0000_s1026" type="#_x0000_t202" alt="Public" style="position:absolute;margin-left:0;margin-top:0;width:47.25pt;height:29.05pt;z-index:25165926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dRUuDwIAABoEAAAOAAAAZHJzL2Uyb0RvYy54bWysU8Fu2zAMvQ/YPwi6L3bSJWuNOEXWIsOA&#10;oC2QDj0rshQbkERBUmJnXz9KdpKu66nYRaZI+pF8fJrfdlqRg3C+AVPS8SinRBgOVWN2Jf31vPpy&#10;TYkPzFRMgRElPQpPbxefP81bW4gJ1KAq4QiCGF+0tqR1CLbIMs9roZkfgRUGgxKcZgGvbpdVjrWI&#10;rlU2yfNZ1oKrrAMuvEfvfR+ki4QvpeDhUUovAlElxd5COl06t/HMFnNW7ByzdcOHNtgHutCsMVj0&#10;DHXPAiN71/wDpRvuwIMMIw46AykbLtIMOM04fzPNpmZWpFmQHG/PNPn/B8sfDhv75EjovkOHC4yE&#10;tNYXHp1xnk46Hb/YKcE4Ung80ya6QDg6Z3mef5tSwjF0Nbu+uZpGlOzys3U+/BCgSTRK6nAriSx2&#10;WPvQp55SYi0Dq0aptBll/nIgZvRklw6jFbptN7S9heqI0zjoF+0tXzVYc818eGION4sDoFrDIx5S&#10;QVtSGCxKanC/3/PHfCQco5S0qJSSGpQyJeqnwUVMpl9xfFRWuqHhTsY2GeObfBrjZq/vAEU4xvdg&#10;eTJjclAnUzrQLyjmZayGIWY41izp9mTehV63+Bi4WC5TEorIsrA2G8sjdCQrMvncvTBnB7oD7ukB&#10;TlpixRvW+9z4p7fLfUDu00oisT2bA98owLTU4bFEhb++p6zLk178AQAA//8DAFBLAwQUAAYACAAA&#10;ACEAqVlQHNoAAAADAQAADwAAAGRycy9kb3ducmV2LnhtbEyPwU7DMBBE70j8g7VI3KjTikZtiFNV&#10;bUFcCUjl6MTbOGq8m8ZuG/4ewwUuK41mNPM2X42uExccfMukYDpJQCDVbFpqFHy8Pz8sQPigyeiO&#10;CRV8oYdVcXuT68zwld7wUoZGxBLymVZgQ+gzKX1t0Wk/4R4pegcenA5RDo00g77GctfJWZKk0umW&#10;4oLVPW4s1sfy7BSk25e17ffp5+kw86++4mMoeafU/d24fgIRcAx/YfjBj+hQRKaKz2S86BTER8Lv&#10;jd7ycQ6iUjBfTEEWufzPXnwDAAD//wMAUEsBAi0AFAAGAAgAAAAhALaDOJL+AAAA4QEAABMAAAAA&#10;AAAAAAAAAAAAAAAAAFtDb250ZW50X1R5cGVzXS54bWxQSwECLQAUAAYACAAAACEAOP0h/9YAAACU&#10;AQAACwAAAAAAAAAAAAAAAAAvAQAAX3JlbHMvLnJlbHNQSwECLQAUAAYACAAAACEATXUVLg8CAAAa&#10;BAAADgAAAAAAAAAAAAAAAAAuAgAAZHJzL2Uyb0RvYy54bWxQSwECLQAUAAYACAAAACEAqVlQHNoA&#10;AAADAQAADwAAAAAAAAAAAAAAAABpBAAAZHJzL2Rvd25yZXYueG1sUEsFBgAAAAAEAAQA8wAAAHAF&#10;AAAAAA==&#10;" filled="f" stroked="f">
              <v:textbox style="mso-fit-shape-to-text:t" inset="20pt,0,0,15pt">
                <w:txbxContent>
                  <w:p w14:paraId="724A0F11" w14:textId="1E30E59B" w:rsidR="00C33973" w:rsidRPr="00C33973" w:rsidRDefault="00C33973" w:rsidP="00C33973">
                    <w:pPr>
                      <w:spacing w:after="0"/>
                      <w:rPr>
                        <w:rFonts w:ascii="Aptos" w:eastAsia="Aptos" w:hAnsi="Aptos" w:cs="Aptos"/>
                        <w:noProof/>
                        <w:color w:val="008000"/>
                        <w:sz w:val="20"/>
                        <w:szCs w:val="20"/>
                      </w:rPr>
                    </w:pPr>
                    <w:r w:rsidRPr="00C33973">
                      <w:rPr>
                        <w:rFonts w:ascii="Aptos" w:eastAsia="Aptos" w:hAnsi="Aptos" w:cs="Aptos"/>
                        <w:noProof/>
                        <w:color w:val="008000"/>
                        <w:sz w:val="20"/>
                        <w:szCs w:val="20"/>
                      </w:rPr>
                      <w:t>Public</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3F9131" w14:textId="5EE9F244" w:rsidR="00746EFF" w:rsidRDefault="00C33973" w:rsidP="00350DBC">
    <w:pPr>
      <w:pStyle w:val="Footer"/>
      <w:jc w:val="center"/>
    </w:pPr>
    <w:r>
      <w:rPr>
        <w:noProof/>
      </w:rPr>
      <mc:AlternateContent>
        <mc:Choice Requires="wps">
          <w:drawing>
            <wp:anchor distT="0" distB="0" distL="0" distR="0" simplePos="0" relativeHeight="251660288" behindDoc="0" locked="0" layoutInCell="1" allowOverlap="1" wp14:anchorId="50000434" wp14:editId="70A32FB6">
              <wp:simplePos x="904875" y="9991725"/>
              <wp:positionH relativeFrom="page">
                <wp:align>left</wp:align>
              </wp:positionH>
              <wp:positionV relativeFrom="page">
                <wp:align>bottom</wp:align>
              </wp:positionV>
              <wp:extent cx="600075" cy="368935"/>
              <wp:effectExtent l="0" t="0" r="9525" b="0"/>
              <wp:wrapNone/>
              <wp:docPr id="1089924705" name="Text Box 3"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211814B2" w14:textId="33DEB54D" w:rsidR="00C33973" w:rsidRPr="00C33973" w:rsidRDefault="00C33973" w:rsidP="00C33973">
                          <w:pPr>
                            <w:spacing w:after="0"/>
                            <w:rPr>
                              <w:rFonts w:ascii="Aptos" w:eastAsia="Aptos" w:hAnsi="Aptos" w:cs="Aptos"/>
                              <w:noProof/>
                              <w:color w:val="008000"/>
                              <w:sz w:val="20"/>
                              <w:szCs w:val="20"/>
                            </w:rPr>
                          </w:pPr>
                          <w:r w:rsidRPr="00C33973">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0000434" id="_x0000_t202" coordsize="21600,21600" o:spt="202" path="m,l,21600r21600,l21600,xe">
              <v:stroke joinstyle="miter"/>
              <v:path gradientshapeok="t" o:connecttype="rect"/>
            </v:shapetype>
            <v:shape id="Text Box 3" o:spid="_x0000_s1027" type="#_x0000_t202" alt="Public" style="position:absolute;left:0;text-align:left;margin-left:0;margin-top:0;width:47.25pt;height:29.05pt;z-index:251660288;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qTSLEgIAACEEAAAOAAAAZHJzL2Uyb0RvYy54bWysU99v2jAQfp/U/8Hy+0igg7URoaKtmCah&#10;thKd+mwcm0SyfZZtSNhfv7MToOv2NO3FOd9d7sf3fZ7fdVqRg3C+AVPS8SinRBgOVWN2Jf3xuvp8&#10;Q4kPzFRMgRElPQpP7xZXn+atLcQEalCVcASLGF+0tqR1CLbIMs9roZkfgRUGgxKcZgGvbpdVjrVY&#10;XatskuezrAVXWQdceI/exz5IF6m+lIKHZym9CESVFGcL6XTp3MYzW8xZsXPM1g0fxmD/MIVmjcGm&#10;51KPLDCyd80fpXTDHXiQYcRBZyBlw0XaAbcZ5x+22dTMirQLguPtGSb//8ryp8PGvjgSunvokMAI&#10;SGt94dEZ9+mk0/GLkxKMI4THM2yiC4Sjc5bn+dcpJRxD17Ob2+tprJJdfrbOh28CNIlGSR2yksBi&#10;h7UPfeopJfYysGqUSswo85sDa0ZPdpkwWqHbdqSp3k2/heqISzno+faWrxpsvWY+vDCHBOMeKNrw&#10;jIdU0JYUBouSGtzPv/ljPuKOUUpaFExJDSqaEvXdIB+T6RdEAQWWbmi4k7FNxvg2n8a42esHQC2O&#10;8VlYnsyYHNTJlA70G2p6GbthiBmOPUu6PZkPoZcvvgkulsuUhFqyLKzNxvJYOmIWAX3t3pizA+oB&#10;6XqCk6RY8QH8Pjf+6e1yH5CCxEzEt0dzgB11mLgd3kwU+vt7yrq87MUvAAAA//8DAFBLAwQUAAYA&#10;CAAAACEAqVlQHNoAAAADAQAADwAAAGRycy9kb3ducmV2LnhtbEyPwU7DMBBE70j8g7VI3KjTikZt&#10;iFNVbUFcCUjl6MTbOGq8m8ZuG/4ewwUuK41mNPM2X42uExccfMukYDpJQCDVbFpqFHy8Pz8sQPig&#10;yeiOCRV8oYdVcXuT68zwld7wUoZGxBLymVZgQ+gzKX1t0Wk/4R4pegcenA5RDo00g77GctfJWZKk&#10;0umW4oLVPW4s1sfy7BSk25e17ffp5+kw86++4mMoeafU/d24fgIRcAx/YfjBj+hQRKaKz2S86BTE&#10;R8Lvjd7ycQ6iUjBfTEEWufzPXnwDAAD//wMAUEsBAi0AFAAGAAgAAAAhALaDOJL+AAAA4QEAABMA&#10;AAAAAAAAAAAAAAAAAAAAAFtDb250ZW50X1R5cGVzXS54bWxQSwECLQAUAAYACAAAACEAOP0h/9YA&#10;AACUAQAACwAAAAAAAAAAAAAAAAAvAQAAX3JlbHMvLnJlbHNQSwECLQAUAAYACAAAACEAgqk0ixIC&#10;AAAhBAAADgAAAAAAAAAAAAAAAAAuAgAAZHJzL2Uyb0RvYy54bWxQSwECLQAUAAYACAAAACEAqVlQ&#10;HNoAAAADAQAADwAAAAAAAAAAAAAAAABsBAAAZHJzL2Rvd25yZXYueG1sUEsFBgAAAAAEAAQA8wAA&#10;AHMFAAAAAA==&#10;" filled="f" stroked="f">
              <v:textbox style="mso-fit-shape-to-text:t" inset="20pt,0,0,15pt">
                <w:txbxContent>
                  <w:p w14:paraId="211814B2" w14:textId="33DEB54D" w:rsidR="00C33973" w:rsidRPr="00C33973" w:rsidRDefault="00C33973" w:rsidP="00C33973">
                    <w:pPr>
                      <w:spacing w:after="0"/>
                      <w:rPr>
                        <w:rFonts w:ascii="Aptos" w:eastAsia="Aptos" w:hAnsi="Aptos" w:cs="Aptos"/>
                        <w:noProof/>
                        <w:color w:val="008000"/>
                        <w:sz w:val="20"/>
                        <w:szCs w:val="20"/>
                      </w:rPr>
                    </w:pPr>
                    <w:r w:rsidRPr="00C33973">
                      <w:rPr>
                        <w:rFonts w:ascii="Aptos" w:eastAsia="Aptos" w:hAnsi="Aptos" w:cs="Aptos"/>
                        <w:noProof/>
                        <w:color w:val="008000"/>
                        <w:sz w:val="20"/>
                        <w:szCs w:val="20"/>
                      </w:rPr>
                      <w:t>Public</w:t>
                    </w:r>
                  </w:p>
                </w:txbxContent>
              </v:textbox>
              <w10:wrap anchorx="page" anchory="page"/>
            </v:shape>
          </w:pict>
        </mc:Fallback>
      </mc:AlternateContent>
    </w:r>
    <w:sdt>
      <w:sdtPr>
        <w:id w:val="64448128"/>
        <w:docPartObj>
          <w:docPartGallery w:val="Page Numbers (Bottom of Page)"/>
          <w:docPartUnique/>
        </w:docPartObj>
      </w:sdtPr>
      <w:sdtContent>
        <w:r w:rsidR="00746EFF" w:rsidRPr="00DE06E5">
          <w:rPr>
            <w:rFonts w:asciiTheme="minorHAnsi" w:hAnsiTheme="minorHAnsi"/>
          </w:rPr>
          <w:fldChar w:fldCharType="begin"/>
        </w:r>
        <w:r w:rsidR="00746EFF" w:rsidRPr="00DE06E5">
          <w:rPr>
            <w:rFonts w:asciiTheme="minorHAnsi" w:hAnsiTheme="minorHAnsi"/>
          </w:rPr>
          <w:instrText xml:space="preserve"> PAGE   \* MERGEFORMAT </w:instrText>
        </w:r>
        <w:r w:rsidR="00746EFF" w:rsidRPr="00DE06E5">
          <w:rPr>
            <w:rFonts w:asciiTheme="minorHAnsi" w:hAnsiTheme="minorHAnsi"/>
          </w:rPr>
          <w:fldChar w:fldCharType="separate"/>
        </w:r>
        <w:r w:rsidR="005520E5" w:rsidRPr="005520E5">
          <w:rPr>
            <w:rFonts w:ascii="Times New Roman" w:hAnsi="Times New Roman"/>
            <w:noProof/>
          </w:rPr>
          <w:t>2</w:t>
        </w:r>
        <w:r w:rsidR="00746EFF" w:rsidRPr="00DE06E5">
          <w:rPr>
            <w:rFonts w:asciiTheme="minorHAnsi" w:hAnsiTheme="minorHAnsi"/>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86C2DC" w14:textId="523B9DE5" w:rsidR="00C33973" w:rsidRDefault="00C33973">
    <w:pPr>
      <w:pStyle w:val="Footer"/>
    </w:pPr>
    <w:r>
      <w:rPr>
        <w:noProof/>
      </w:rPr>
      <mc:AlternateContent>
        <mc:Choice Requires="wps">
          <w:drawing>
            <wp:anchor distT="0" distB="0" distL="0" distR="0" simplePos="0" relativeHeight="251658240" behindDoc="0" locked="0" layoutInCell="1" allowOverlap="1" wp14:anchorId="54254C9B" wp14:editId="06D34423">
              <wp:simplePos x="904875" y="9982200"/>
              <wp:positionH relativeFrom="page">
                <wp:align>left</wp:align>
              </wp:positionH>
              <wp:positionV relativeFrom="page">
                <wp:align>bottom</wp:align>
              </wp:positionV>
              <wp:extent cx="600075" cy="368935"/>
              <wp:effectExtent l="0" t="0" r="9525" b="0"/>
              <wp:wrapNone/>
              <wp:docPr id="957980456" name="Text Box 1"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07EC4244" w14:textId="0DB6F243" w:rsidR="00C33973" w:rsidRPr="00C33973" w:rsidRDefault="00C33973" w:rsidP="00C33973">
                          <w:pPr>
                            <w:spacing w:after="0"/>
                            <w:rPr>
                              <w:rFonts w:ascii="Aptos" w:eastAsia="Aptos" w:hAnsi="Aptos" w:cs="Aptos"/>
                              <w:noProof/>
                              <w:color w:val="008000"/>
                              <w:sz w:val="20"/>
                              <w:szCs w:val="20"/>
                            </w:rPr>
                          </w:pPr>
                          <w:r w:rsidRPr="00C33973">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4254C9B" id="_x0000_t202" coordsize="21600,21600" o:spt="202" path="m,l,21600r21600,l21600,xe">
              <v:stroke joinstyle="miter"/>
              <v:path gradientshapeok="t" o:connecttype="rect"/>
            </v:shapetype>
            <v:shape id="Text Box 1" o:spid="_x0000_s1028" type="#_x0000_t202" alt="Public" style="position:absolute;margin-left:0;margin-top:0;width:47.25pt;height:29.05pt;z-index:25165824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P8fJFAIAACEEAAAOAAAAZHJzL2Uyb0RvYy54bWysU99v2jAQfp+0/8Hy+0igg7URoWKtmCah&#10;thKd+mwcm0SyfZZtSNhfv7NDoOv6VO3FOd9d7sf3fZ7fdlqRg3C+AVPS8SinRBgOVWN2Jf31vPpy&#10;TYkPzFRMgRElPQpPbxefP81bW4gJ1KAq4QgWMb5obUnrEGyRZZ7XQjM/AisMBiU4zQJe3S6rHGux&#10;ulbZJM9nWQuusg648B69932QLlJ9KQUPj1J6EYgqKc4W0unSuY1ntpizYueYrRt+GoN9YArNGoNN&#10;z6XuWWBk75p/SumGO/Agw4iDzkDKhou0A24zzt9ss6mZFWkXBMfbM0z+/5XlD4eNfXIkdN+hQwIj&#10;IK31hUdn3KeTTscvTkowjhAez7CJLhCOzlme59+mlHAMXc2ub66msUp2+dk6H34I0CQaJXXISgKL&#10;HdY+9KlDSuxlYNUolZhR5i8H1oye7DJhtEK37UhTlXQyTL+F6ohLOej59pavGmy9Zj48MYcE4x4o&#10;2vCIh1TQlhROFiU1uN/v+WM+4o5RSloUTEkNKpoS9dMgH5PpV0QBBZZuaLjB2CZjfJNPY9zs9R2g&#10;Fsf4LCxPZkwOajClA/2Cml7GbhhihmPPkm4H8y708sU3wcVymZJQS5aFtdlYHktHzCKgz90Lc/aE&#10;ekC6HmCQFCvegN/nxj+9Xe4DUpCYifj2aJ5gRx0mbk9vJgr99T1lXV724g8AAAD//wMAUEsDBBQA&#10;BgAIAAAAIQCpWVAc2gAAAAMBAAAPAAAAZHJzL2Rvd25yZXYueG1sTI/BTsMwEETvSPyDtUjcqNOK&#10;Rm2IU1VtQVwJSOXoxNs4arybxm4b/h7DBS4rjWY08zZfja4TFxx8y6RgOklAINVsWmoUfLw/PyxA&#10;+KDJ6I4JFXyhh1Vxe5PrzPCV3vBShkbEEvKZVmBD6DMpfW3RaT/hHil6Bx6cDlEOjTSDvsZy18lZ&#10;kqTS6ZbigtU9bizWx/LsFKTbl7Xt9+nn6TDzr77iYyh5p9T93bh+AhFwDH9h+MGP6FBEporPZLzo&#10;FMRHwu+N3vJxDqJSMF9MQRa5/M9efAMAAP//AwBQSwECLQAUAAYACAAAACEAtoM4kv4AAADhAQAA&#10;EwAAAAAAAAAAAAAAAAAAAAAAW0NvbnRlbnRfVHlwZXNdLnhtbFBLAQItABQABgAIAAAAIQA4/SH/&#10;1gAAAJQBAAALAAAAAAAAAAAAAAAAAC8BAABfcmVscy8ucmVsc1BLAQItABQABgAIAAAAIQDTP8fJ&#10;FAIAACEEAAAOAAAAAAAAAAAAAAAAAC4CAABkcnMvZTJvRG9jLnhtbFBLAQItABQABgAIAAAAIQCp&#10;WVAc2gAAAAMBAAAPAAAAAAAAAAAAAAAAAG4EAABkcnMvZG93bnJldi54bWxQSwUGAAAAAAQABADz&#10;AAAAdQUAAAAA&#10;" filled="f" stroked="f">
              <v:textbox style="mso-fit-shape-to-text:t" inset="20pt,0,0,15pt">
                <w:txbxContent>
                  <w:p w14:paraId="07EC4244" w14:textId="0DB6F243" w:rsidR="00C33973" w:rsidRPr="00C33973" w:rsidRDefault="00C33973" w:rsidP="00C33973">
                    <w:pPr>
                      <w:spacing w:after="0"/>
                      <w:rPr>
                        <w:rFonts w:ascii="Aptos" w:eastAsia="Aptos" w:hAnsi="Aptos" w:cs="Aptos"/>
                        <w:noProof/>
                        <w:color w:val="008000"/>
                        <w:sz w:val="20"/>
                        <w:szCs w:val="20"/>
                      </w:rPr>
                    </w:pPr>
                    <w:r w:rsidRPr="00C33973">
                      <w:rPr>
                        <w:rFonts w:ascii="Aptos" w:eastAsia="Aptos" w:hAnsi="Aptos" w:cs="Aptos"/>
                        <w:noProof/>
                        <w:color w:val="008000"/>
                        <w:sz w:val="20"/>
                        <w:szCs w:val="20"/>
                      </w:rPr>
                      <w:t>Public</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E3D911" w14:textId="6E9B08FA" w:rsidR="00746EFF" w:rsidRPr="00CC6259" w:rsidRDefault="00C33973" w:rsidP="00C3103B">
    <w:pPr>
      <w:pStyle w:val="Bullet"/>
      <w:jc w:val="center"/>
    </w:pPr>
    <w:r>
      <w:rPr>
        <w:noProof/>
      </w:rPr>
      <mc:AlternateContent>
        <mc:Choice Requires="wps">
          <w:drawing>
            <wp:anchor distT="0" distB="0" distL="0" distR="0" simplePos="0" relativeHeight="251661312" behindDoc="0" locked="0" layoutInCell="1" allowOverlap="1" wp14:anchorId="4CB45F8C" wp14:editId="226D25DD">
              <wp:simplePos x="901065" y="9984105"/>
              <wp:positionH relativeFrom="page">
                <wp:align>left</wp:align>
              </wp:positionH>
              <wp:positionV relativeFrom="page">
                <wp:align>bottom</wp:align>
              </wp:positionV>
              <wp:extent cx="600075" cy="368935"/>
              <wp:effectExtent l="0" t="0" r="9525" b="0"/>
              <wp:wrapNone/>
              <wp:docPr id="1706777316" name="Text Box 4"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4D84CBEB" w14:textId="7A8FD095" w:rsidR="00C33973" w:rsidRPr="00C33973" w:rsidRDefault="00C33973" w:rsidP="00C33973">
                          <w:pPr>
                            <w:spacing w:after="0"/>
                            <w:rPr>
                              <w:rFonts w:ascii="Aptos" w:eastAsia="Aptos" w:hAnsi="Aptos" w:cs="Aptos"/>
                              <w:noProof/>
                              <w:color w:val="008000"/>
                              <w:sz w:val="20"/>
                              <w:szCs w:val="20"/>
                            </w:rPr>
                          </w:pPr>
                          <w:r w:rsidRPr="00C33973">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4CB45F8C" id="_x0000_t202" coordsize="21600,21600" o:spt="202" path="m,l,21600r21600,l21600,xe">
              <v:stroke joinstyle="miter"/>
              <v:path gradientshapeok="t" o:connecttype="rect"/>
            </v:shapetype>
            <v:shape id="Text Box 4" o:spid="_x0000_s1029" type="#_x0000_t202" alt="Public" style="position:absolute;left:0;text-align:left;margin-left:0;margin-top:0;width:47.25pt;height:29.05pt;z-index:25166131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sEZBEwIAACEEAAAOAAAAZHJzL2Uyb0RvYy54bWysU99v2jAQfp+0/8Hy+0igg7URoWKtmCah&#10;thKd+mwcm0SyfZZtSNhfv7NDoOv6VO3FOd9d7sf3fZ7fdlqRg3C+AVPS8SinRBgOVWN2Jf31vPpy&#10;TYkPzFRMgRElPQpPbxefP81bW4gJ1KAq4QgWMb5obUnrEGyRZZ7XQjM/AisMBiU4zQJe3S6rHGux&#10;ulbZJM9nWQuusg648B69932QLlJ9KQUPj1J6EYgqKc4W0unSuY1ntpizYueYrRt+GoN9YArNGoNN&#10;z6XuWWBk75p/SumGO/Agw4iDzkDKhou0A24zzt9ss6mZFWkXBMfbM0z+/5XlD4eNfXIkdN+hQwIj&#10;IK31hUdn3KeTTscvTkowjhAez7CJLhCOzlme59+mlHAMXc2ub66msUp2+dk6H34I0CQaJXXISgKL&#10;HdY+9KlDSuxlYNUolZhR5i8H1oye7DJhtEK37UhTYfNh+i1UR1zKQc+3t3zVYOs18+GJOSQY90DR&#10;hkc8pIK2pHCyKKnB/X7PH/MRd4xS0qJgSmpQ0ZSonwb5mEy/IgoosHRDww3GNhnjm3wa42av7wC1&#10;OMZnYXkyY3JQgykd6BfU9DJ2wxAzHHuWdDuYd6GXL74JLpbLlIRasiyszcbyWDpiFgF97l6YsyfU&#10;A9L1AIOkWPEG/D43/untch+QgsRMxLdH8wQ76jBxe3ozUeiv7ynr8rIXfwAAAP//AwBQSwMEFAAG&#10;AAgAAAAhAKlZUBzaAAAAAwEAAA8AAABkcnMvZG93bnJldi54bWxMj8FOwzAQRO9I/IO1SNyo04pG&#10;bYhTVW1BXAlI5ejE2zhqvJvGbhv+HsMFLiuNZjTzNl+NrhMXHHzLpGA6SUAg1WxaahR8vD8/LED4&#10;oMnojgkVfKGHVXF7k+vM8JXe8FKGRsQS8plWYEPoMyl9bdFpP+EeKXoHHpwOUQ6NNIO+xnLXyVmS&#10;pNLpluKC1T1uLNbH8uwUpNuXte336efpMPOvvuJjKHmn1P3duH4CEXAMf2H4wY/oUESmis9kvOgU&#10;xEfC743e8nEOolIwX0xBFrn8z158AwAA//8DAFBLAQItABQABgAIAAAAIQC2gziS/gAAAOEBAAAT&#10;AAAAAAAAAAAAAAAAAAAAAABbQ29udGVudF9UeXBlc10ueG1sUEsBAi0AFAAGAAgAAAAhADj9If/W&#10;AAAAlAEAAAsAAAAAAAAAAAAAAAAALwEAAF9yZWxzLy5yZWxzUEsBAi0AFAAGAAgAAAAhACOwRkET&#10;AgAAIQQAAA4AAAAAAAAAAAAAAAAALgIAAGRycy9lMm9Eb2MueG1sUEsBAi0AFAAGAAgAAAAhAKlZ&#10;UBzaAAAAAwEAAA8AAAAAAAAAAAAAAAAAbQQAAGRycy9kb3ducmV2LnhtbFBLBQYAAAAABAAEAPMA&#10;AAB0BQAAAAA=&#10;" filled="f" stroked="f">
              <v:textbox style="mso-fit-shape-to-text:t" inset="20pt,0,0,15pt">
                <w:txbxContent>
                  <w:p w14:paraId="4D84CBEB" w14:textId="7A8FD095" w:rsidR="00C33973" w:rsidRPr="00C33973" w:rsidRDefault="00C33973" w:rsidP="00C33973">
                    <w:pPr>
                      <w:spacing w:after="0"/>
                      <w:rPr>
                        <w:rFonts w:ascii="Aptos" w:eastAsia="Aptos" w:hAnsi="Aptos" w:cs="Aptos"/>
                        <w:noProof/>
                        <w:color w:val="008000"/>
                        <w:sz w:val="20"/>
                        <w:szCs w:val="20"/>
                      </w:rPr>
                    </w:pPr>
                    <w:r w:rsidRPr="00C33973">
                      <w:rPr>
                        <w:rFonts w:ascii="Aptos" w:eastAsia="Aptos" w:hAnsi="Aptos" w:cs="Aptos"/>
                        <w:noProof/>
                        <w:color w:val="008000"/>
                        <w:sz w:val="20"/>
                        <w:szCs w:val="20"/>
                      </w:rPr>
                      <w:t>Public</w:t>
                    </w:r>
                  </w:p>
                </w:txbxContent>
              </v:textbox>
              <w10:wrap anchorx="page" anchory="page"/>
            </v:shape>
          </w:pict>
        </mc:Fallback>
      </mc:AlternateContent>
    </w:r>
    <w:sdt>
      <w:sdtPr>
        <w:id w:val="32442889"/>
        <w:docPartObj>
          <w:docPartGallery w:val="Page Numbers (Bottom of Page)"/>
          <w:docPartUnique/>
        </w:docPartObj>
      </w:sdtPr>
      <w:sdtContent>
        <w:r w:rsidR="00746EFF" w:rsidRPr="00F672B1">
          <w:rPr>
            <w:rFonts w:asciiTheme="minorHAnsi" w:hAnsiTheme="minorHAnsi"/>
          </w:rPr>
          <w:fldChar w:fldCharType="begin"/>
        </w:r>
        <w:r w:rsidR="00746EFF" w:rsidRPr="00F672B1">
          <w:rPr>
            <w:rFonts w:asciiTheme="minorHAnsi" w:hAnsiTheme="minorHAnsi"/>
          </w:rPr>
          <w:instrText xml:space="preserve"> PAGE   \* MERGEFORMAT </w:instrText>
        </w:r>
        <w:r w:rsidR="00746EFF" w:rsidRPr="00F672B1">
          <w:rPr>
            <w:rFonts w:asciiTheme="minorHAnsi" w:hAnsiTheme="minorHAnsi"/>
          </w:rPr>
          <w:fldChar w:fldCharType="separate"/>
        </w:r>
        <w:r w:rsidR="005520E5">
          <w:rPr>
            <w:rFonts w:asciiTheme="minorHAnsi" w:hAnsiTheme="minorHAnsi"/>
            <w:noProof/>
          </w:rPr>
          <w:t>6</w:t>
        </w:r>
        <w:r w:rsidR="00746EFF" w:rsidRPr="00F672B1">
          <w:rPr>
            <w:rFonts w:asciiTheme="minorHAnsi" w:hAnsiTheme="minorHAnsi"/>
          </w:rPr>
          <w:fldChar w:fldCharType="end"/>
        </w:r>
      </w:sdtContent>
    </w:sdt>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3EAA67" w14:textId="043BC670" w:rsidR="00746EFF" w:rsidRPr="00DE06E5" w:rsidRDefault="00C33973" w:rsidP="00F934BA">
    <w:pPr>
      <w:pStyle w:val="Footer"/>
      <w:jc w:val="center"/>
    </w:pPr>
    <w:r>
      <w:rPr>
        <w:noProof/>
      </w:rPr>
      <mc:AlternateContent>
        <mc:Choice Requires="wps">
          <w:drawing>
            <wp:anchor distT="0" distB="0" distL="0" distR="0" simplePos="0" relativeHeight="251662336" behindDoc="0" locked="0" layoutInCell="1" allowOverlap="1" wp14:anchorId="04387A80" wp14:editId="15367F68">
              <wp:simplePos x="635" y="635"/>
              <wp:positionH relativeFrom="page">
                <wp:align>left</wp:align>
              </wp:positionH>
              <wp:positionV relativeFrom="page">
                <wp:align>bottom</wp:align>
              </wp:positionV>
              <wp:extent cx="600075" cy="368935"/>
              <wp:effectExtent l="0" t="0" r="9525" b="0"/>
              <wp:wrapNone/>
              <wp:docPr id="467614251" name="Text Box 5"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45D26AA0" w14:textId="3451476E" w:rsidR="00C33973" w:rsidRPr="00C33973" w:rsidRDefault="00C33973" w:rsidP="00C33973">
                          <w:pPr>
                            <w:spacing w:after="0"/>
                            <w:rPr>
                              <w:rFonts w:ascii="Aptos" w:eastAsia="Aptos" w:hAnsi="Aptos" w:cs="Aptos"/>
                              <w:noProof/>
                              <w:color w:val="008000"/>
                              <w:sz w:val="20"/>
                              <w:szCs w:val="20"/>
                            </w:rPr>
                          </w:pPr>
                          <w:r w:rsidRPr="00C33973">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4387A80" id="_x0000_t202" coordsize="21600,21600" o:spt="202" path="m,l,21600r21600,l21600,xe">
              <v:stroke joinstyle="miter"/>
              <v:path gradientshapeok="t" o:connecttype="rect"/>
            </v:shapetype>
            <v:shape id="Text Box 5" o:spid="_x0000_s1030" type="#_x0000_t202" alt="Public" style="position:absolute;left:0;text-align:left;margin-left:0;margin-top:0;width:47.25pt;height:29.05pt;z-index:251662336;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EyBMFAIAACEEAAAOAAAAZHJzL2Uyb0RvYy54bWysU99v2jAQfp+0/8Hy+0ighbURoWKtmCah&#10;thKd+mwcm0SyfZZtSNhfv7NDYOv2VPXFOd9d7sf3fZ7fdVqRg3C+AVPS8SinRBgOVWN2Jf35svpy&#10;Q4kPzFRMgRElPQpP7xafP81bW4gJ1KAq4QgWMb5obUnrEGyRZZ7XQjM/AisMBiU4zQJe3S6rHGux&#10;ulbZJM9nWQuusg648B69D32QLlJ9KQUPT1J6EYgqKc4W0unSuY1ntpizYueYrRt+GoO9YwrNGoNN&#10;z6UeWGBk75p/SumGO/Agw4iDzkDKhou0A24zzt9ss6mZFWkXBMfbM0z+48ryx8PGPjsSum/QIYER&#10;kNb6wqMz7tNJp+MXJyUYRwiPZ9hEFwhH5yzP869TSjiGrmY3t1fTWCW7/GydD98FaBKNkjpkJYHF&#10;Dmsf+tQhJfYysGqUSswo85cDa0ZPdpkwWqHbdqSpSno9TL+F6ohLOej59pavGmy9Zj48M4cE4x4o&#10;2vCEh1TQlhROFiU1uF//88d8xB2jlLQomJIaVDQl6odBPibTa0QBBZZuaLjB2CZjfJtPY9zs9T2g&#10;Fsf4LCxPZkwOajClA/2Kml7GbhhihmPPkm4H8z708sU3wcVymZJQS5aFtdlYHktHzCKgL90rc/aE&#10;ekC6HmGQFCvegN/nxj+9Xe4DUpCYifj2aJ5gRx0mbk9vJgr9z3vKurzsxW8AAAD//wMAUEsDBBQA&#10;BgAIAAAAIQCpWVAc2gAAAAMBAAAPAAAAZHJzL2Rvd25yZXYueG1sTI/BTsMwEETvSPyDtUjcqNOK&#10;Rm2IU1VtQVwJSOXoxNs4arybxm4b/h7DBS4rjWY08zZfja4TFxx8y6RgOklAINVsWmoUfLw/PyxA&#10;+KDJ6I4JFXyhh1Vxe5PrzPCV3vBShkbEEvKZVmBD6DMpfW3RaT/hHil6Bx6cDlEOjTSDvsZy18lZ&#10;kqTS6ZbigtU9bizWx/LsFKTbl7Xt9+nn6TDzr77iYyh5p9T93bh+AhFwDH9h+MGP6FBEporPZLzo&#10;FMRHwu+N3vJxDqJSMF9MQRa5/M9efAMAAP//AwBQSwECLQAUAAYACAAAACEAtoM4kv4AAADhAQAA&#10;EwAAAAAAAAAAAAAAAAAAAAAAW0NvbnRlbnRfVHlwZXNdLnhtbFBLAQItABQABgAIAAAAIQA4/SH/&#10;1gAAAJQBAAALAAAAAAAAAAAAAAAAAC8BAABfcmVscy8ucmVsc1BLAQItABQABgAIAAAAIQBxEyBM&#10;FAIAACEEAAAOAAAAAAAAAAAAAAAAAC4CAABkcnMvZTJvRG9jLnhtbFBLAQItABQABgAIAAAAIQCp&#10;WVAc2gAAAAMBAAAPAAAAAAAAAAAAAAAAAG4EAABkcnMvZG93bnJldi54bWxQSwUGAAAAAAQABADz&#10;AAAAdQUAAAAA&#10;" filled="f" stroked="f">
              <v:textbox style="mso-fit-shape-to-text:t" inset="20pt,0,0,15pt">
                <w:txbxContent>
                  <w:p w14:paraId="45D26AA0" w14:textId="3451476E" w:rsidR="00C33973" w:rsidRPr="00C33973" w:rsidRDefault="00C33973" w:rsidP="00C33973">
                    <w:pPr>
                      <w:spacing w:after="0"/>
                      <w:rPr>
                        <w:rFonts w:ascii="Aptos" w:eastAsia="Aptos" w:hAnsi="Aptos" w:cs="Aptos"/>
                        <w:noProof/>
                        <w:color w:val="008000"/>
                        <w:sz w:val="20"/>
                        <w:szCs w:val="20"/>
                      </w:rPr>
                    </w:pPr>
                    <w:r w:rsidRPr="00C33973">
                      <w:rPr>
                        <w:rFonts w:ascii="Aptos" w:eastAsia="Aptos" w:hAnsi="Aptos" w:cs="Aptos"/>
                        <w:noProof/>
                        <w:color w:val="008000"/>
                        <w:sz w:val="20"/>
                        <w:szCs w:val="20"/>
                      </w:rPr>
                      <w:t>Public</w:t>
                    </w:r>
                  </w:p>
                </w:txbxContent>
              </v:textbox>
              <w10:wrap anchorx="page" anchory="page"/>
            </v:shape>
          </w:pict>
        </mc:Fallback>
      </mc:AlternateContent>
    </w:r>
    <w:sdt>
      <w:sdtPr>
        <w:id w:val="64448130"/>
        <w:docPartObj>
          <w:docPartGallery w:val="Page Numbers (Bottom of Page)"/>
          <w:docPartUnique/>
        </w:docPartObj>
      </w:sdtPr>
      <w:sdtContent>
        <w:r w:rsidR="00746EFF" w:rsidRPr="00DE06E5">
          <w:rPr>
            <w:rFonts w:asciiTheme="minorHAnsi" w:hAnsiTheme="minorHAnsi"/>
          </w:rPr>
          <w:fldChar w:fldCharType="begin"/>
        </w:r>
        <w:r w:rsidR="00746EFF" w:rsidRPr="00DE06E5">
          <w:rPr>
            <w:rFonts w:asciiTheme="minorHAnsi" w:hAnsiTheme="minorHAnsi"/>
          </w:rPr>
          <w:instrText xml:space="preserve"> PAGE   \* MERGEFORMAT </w:instrText>
        </w:r>
        <w:r w:rsidR="00746EFF" w:rsidRPr="00DE06E5">
          <w:rPr>
            <w:rFonts w:asciiTheme="minorHAnsi" w:hAnsiTheme="minorHAnsi"/>
          </w:rPr>
          <w:fldChar w:fldCharType="separate"/>
        </w:r>
        <w:r w:rsidR="005520E5" w:rsidRPr="005520E5">
          <w:rPr>
            <w:rFonts w:ascii="Times New Roman" w:hAnsi="Times New Roman"/>
            <w:noProof/>
          </w:rPr>
          <w:t>20</w:t>
        </w:r>
        <w:r w:rsidR="00746EFF" w:rsidRPr="00DE06E5">
          <w:rPr>
            <w:rFonts w:asciiTheme="minorHAnsi" w:hAnsiTheme="minorHAnsi"/>
          </w:rPr>
          <w:fldChar w:fldCharType="end"/>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CE431C" w14:textId="77777777" w:rsidR="0056568D" w:rsidRDefault="0056568D" w:rsidP="003C0FB1">
      <w:r>
        <w:separator/>
      </w:r>
    </w:p>
  </w:footnote>
  <w:footnote w:type="continuationSeparator" w:id="0">
    <w:p w14:paraId="597BE6C1" w14:textId="77777777" w:rsidR="0056568D" w:rsidRDefault="0056568D" w:rsidP="003C0FB1">
      <w:r>
        <w:continuationSeparator/>
      </w:r>
    </w:p>
  </w:footnote>
  <w:footnote w:type="continuationNotice" w:id="1">
    <w:p w14:paraId="0260E16D" w14:textId="77777777" w:rsidR="0056568D" w:rsidRDefault="0056568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C3FF5" w14:textId="15C5602A" w:rsidR="00746EFF" w:rsidRPr="00F672B1" w:rsidRDefault="00A76E64" w:rsidP="00503F93">
    <w:pPr>
      <w:pStyle w:val="Header"/>
      <w:rPr>
        <w:rFonts w:asciiTheme="minorHAnsi" w:hAnsiTheme="minorHAnsi"/>
        <w:sz w:val="16"/>
        <w:szCs w:val="16"/>
        <w:lang w:val="en-IE"/>
      </w:rPr>
    </w:pPr>
    <w:r>
      <w:rPr>
        <w:rFonts w:asciiTheme="minorHAnsi" w:hAnsiTheme="minorHAnsi"/>
        <w:sz w:val="16"/>
        <w:szCs w:val="16"/>
        <w:lang w:val="en-IE"/>
      </w:rPr>
      <w:t>ServicesRFT160125</w:t>
    </w:r>
    <w:r w:rsidR="00746EFF">
      <w:rPr>
        <w:rFonts w:asciiTheme="minorHAnsi" w:hAnsiTheme="minorHAnsi"/>
        <w:sz w:val="16"/>
        <w:szCs w:val="16"/>
        <w:lang w:val="en-IE"/>
      </w:rPr>
      <w:tab/>
    </w:r>
    <w:r w:rsidR="00746EFF">
      <w:rPr>
        <w:rFonts w:asciiTheme="minorHAnsi" w:hAnsiTheme="minorHAnsi"/>
        <w:sz w:val="16"/>
        <w:szCs w:val="16"/>
        <w:lang w:val="en-IE"/>
      </w:rPr>
      <w:tab/>
    </w:r>
  </w:p>
  <w:p w14:paraId="640E8141" w14:textId="77777777" w:rsidR="00746EFF" w:rsidRDefault="00746EF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20812C5"/>
    <w:multiLevelType w:val="multilevel"/>
    <w:tmpl w:val="9D3EE4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2AD67A7"/>
    <w:multiLevelType w:val="multilevel"/>
    <w:tmpl w:val="5BB6B1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32B4371"/>
    <w:multiLevelType w:val="multilevel"/>
    <w:tmpl w:val="10B6654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 w15:restartNumberingAfterBreak="0">
    <w:nsid w:val="03852746"/>
    <w:multiLevelType w:val="multilevel"/>
    <w:tmpl w:val="ABA6B0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3935D25"/>
    <w:multiLevelType w:val="multilevel"/>
    <w:tmpl w:val="4120BA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03CB3B50"/>
    <w:multiLevelType w:val="multilevel"/>
    <w:tmpl w:val="642C69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8"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05EF4475"/>
    <w:multiLevelType w:val="multilevel"/>
    <w:tmpl w:val="0972C012"/>
    <w:lvl w:ilvl="0">
      <w:start w:val="1"/>
      <w:numFmt w:val="decimal"/>
      <w:lvlText w:val="%1."/>
      <w:lvlJc w:val="left"/>
      <w:pPr>
        <w:tabs>
          <w:tab w:val="num" w:pos="720"/>
        </w:tabs>
        <w:ind w:left="720" w:hanging="720"/>
      </w:pPr>
      <w:rPr>
        <w:rFonts w:hint="default"/>
        <w:b w:val="0"/>
        <w:i w:val="0"/>
      </w:rPr>
    </w:lvl>
    <w:lvl w:ilvl="1">
      <w:start w:val="1"/>
      <w:numFmt w:val="decimal"/>
      <w:pStyle w:val="L2"/>
      <w:lvlText w:val="%1.%2"/>
      <w:lvlJc w:val="left"/>
      <w:pPr>
        <w:tabs>
          <w:tab w:val="num" w:pos="2280"/>
        </w:tabs>
        <w:ind w:left="2280" w:hanging="720"/>
      </w:pPr>
      <w:rPr>
        <w:rFonts w:hint="default"/>
        <w:color w:val="auto"/>
      </w:rPr>
    </w:lvl>
    <w:lvl w:ilvl="2">
      <w:start w:val="1"/>
      <w:numFmt w:val="lowerLetter"/>
      <w:pStyle w:val="L3"/>
      <w:lvlText w:val="(%3)"/>
      <w:lvlJc w:val="left"/>
      <w:pPr>
        <w:tabs>
          <w:tab w:val="num" w:pos="1712"/>
        </w:tabs>
        <w:ind w:left="1712" w:hanging="720"/>
      </w:pPr>
      <w:rPr>
        <w:rFonts w:hint="default"/>
      </w:rPr>
    </w:lvl>
    <w:lvl w:ilvl="3">
      <w:start w:val="1"/>
      <w:numFmt w:val="lowerRoman"/>
      <w:pStyle w:val="L4"/>
      <w:lvlText w:val="(%4)"/>
      <w:lvlJc w:val="left"/>
      <w:pPr>
        <w:tabs>
          <w:tab w:val="num" w:pos="1570"/>
        </w:tabs>
        <w:ind w:left="1570" w:hanging="720"/>
      </w:pPr>
      <w:rPr>
        <w:rFonts w:hint="default"/>
      </w:rPr>
    </w:lvl>
    <w:lvl w:ilvl="4">
      <w:start w:val="1"/>
      <w:numFmt w:val="upperLetter"/>
      <w:pStyle w:val="L5"/>
      <w:lvlText w:val="(%5)"/>
      <w:lvlJc w:val="left"/>
      <w:pPr>
        <w:tabs>
          <w:tab w:val="num" w:pos="2880"/>
        </w:tabs>
        <w:ind w:left="2880" w:hanging="720"/>
      </w:pPr>
      <w:rPr>
        <w:rFonts w:hint="default"/>
      </w:rPr>
    </w:lvl>
    <w:lvl w:ilvl="5">
      <w:start w:val="1"/>
      <w:numFmt w:val="lowerRoman"/>
      <w:pStyle w:val="L6"/>
      <w:lvlText w:val="(%6)"/>
      <w:lvlJc w:val="left"/>
      <w:pPr>
        <w:tabs>
          <w:tab w:val="num" w:pos="3600"/>
        </w:tabs>
        <w:ind w:left="3600" w:hanging="720"/>
      </w:pPr>
      <w:rPr>
        <w:rFonts w:hint="default"/>
      </w:rPr>
    </w:lvl>
    <w:lvl w:ilvl="6">
      <w:start w:val="1"/>
      <w:numFmt w:val="upperLetter"/>
      <w:lvlText w:val="(%7)"/>
      <w:lvlJc w:val="left"/>
      <w:pPr>
        <w:tabs>
          <w:tab w:val="num" w:pos="2160"/>
        </w:tabs>
        <w:ind w:left="2160" w:hanging="720"/>
      </w:pPr>
      <w:rPr>
        <w:rFonts w:hint="default"/>
      </w:rPr>
    </w:lvl>
    <w:lvl w:ilvl="7">
      <w:start w:val="1"/>
      <w:numFmt w:val="upperLetter"/>
      <w:lvlText w:val="(%8)"/>
      <w:lvlJc w:val="left"/>
      <w:pPr>
        <w:tabs>
          <w:tab w:val="num" w:pos="2880"/>
        </w:tabs>
        <w:ind w:left="2880" w:hanging="720"/>
      </w:pPr>
      <w:rPr>
        <w:rFonts w:hint="default"/>
      </w:rPr>
    </w:lvl>
    <w:lvl w:ilvl="8">
      <w:start w:val="1"/>
      <w:numFmt w:val="upperRoman"/>
      <w:lvlText w:val="%9."/>
      <w:lvlJc w:val="left"/>
      <w:pPr>
        <w:tabs>
          <w:tab w:val="num" w:pos="3600"/>
        </w:tabs>
        <w:ind w:left="3600" w:hanging="720"/>
      </w:pPr>
      <w:rPr>
        <w:rFonts w:hint="default"/>
      </w:rPr>
    </w:lvl>
  </w:abstractNum>
  <w:abstractNum w:abstractNumId="10" w15:restartNumberingAfterBreak="0">
    <w:nsid w:val="06CB4EFF"/>
    <w:multiLevelType w:val="multilevel"/>
    <w:tmpl w:val="CA523F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0845760C"/>
    <w:multiLevelType w:val="multilevel"/>
    <w:tmpl w:val="E00A72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85847F1"/>
    <w:multiLevelType w:val="multilevel"/>
    <w:tmpl w:val="7D5E0D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87178A7"/>
    <w:multiLevelType w:val="multilevel"/>
    <w:tmpl w:val="C406AAD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5" w15:restartNumberingAfterBreak="0">
    <w:nsid w:val="089907CB"/>
    <w:multiLevelType w:val="multilevel"/>
    <w:tmpl w:val="64F0E83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6" w15:restartNumberingAfterBreak="0">
    <w:nsid w:val="08C8156B"/>
    <w:multiLevelType w:val="multilevel"/>
    <w:tmpl w:val="9DA07F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996718F"/>
    <w:multiLevelType w:val="multilevel"/>
    <w:tmpl w:val="83DAD4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9B75F53"/>
    <w:multiLevelType w:val="multilevel"/>
    <w:tmpl w:val="8D86CB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9C7597F"/>
    <w:multiLevelType w:val="multilevel"/>
    <w:tmpl w:val="450431B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0" w15:restartNumberingAfterBreak="0">
    <w:nsid w:val="09EC588A"/>
    <w:multiLevelType w:val="multilevel"/>
    <w:tmpl w:val="BE4AD35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1" w15:restartNumberingAfterBreak="0">
    <w:nsid w:val="0CCC1E60"/>
    <w:multiLevelType w:val="multilevel"/>
    <w:tmpl w:val="0EB46CE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2" w15:restartNumberingAfterBreak="0">
    <w:nsid w:val="0CF11A92"/>
    <w:multiLevelType w:val="multilevel"/>
    <w:tmpl w:val="34E458F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3" w15:restartNumberingAfterBreak="0">
    <w:nsid w:val="0D884FA1"/>
    <w:multiLevelType w:val="multilevel"/>
    <w:tmpl w:val="4A22561E"/>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4" w15:restartNumberingAfterBreak="0">
    <w:nsid w:val="0EA049AF"/>
    <w:multiLevelType w:val="multilevel"/>
    <w:tmpl w:val="0CF0B528"/>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0EB85D93"/>
    <w:multiLevelType w:val="multilevel"/>
    <w:tmpl w:val="3E9081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EFC0D7A"/>
    <w:multiLevelType w:val="multilevel"/>
    <w:tmpl w:val="6AB4F4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FCE7633"/>
    <w:multiLevelType w:val="multilevel"/>
    <w:tmpl w:val="CE74BC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0E67BCD"/>
    <w:multiLevelType w:val="multilevel"/>
    <w:tmpl w:val="7408D5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1064B91"/>
    <w:multiLevelType w:val="multilevel"/>
    <w:tmpl w:val="6DE098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1D728CE"/>
    <w:multiLevelType w:val="multilevel"/>
    <w:tmpl w:val="38BCD4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1FF2519"/>
    <w:multiLevelType w:val="multilevel"/>
    <w:tmpl w:val="CCBA78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33B5F59"/>
    <w:multiLevelType w:val="multilevel"/>
    <w:tmpl w:val="60E4A33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3"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34" w15:restartNumberingAfterBreak="0">
    <w:nsid w:val="13D512D5"/>
    <w:multiLevelType w:val="multilevel"/>
    <w:tmpl w:val="37587A2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5" w15:restartNumberingAfterBreak="0">
    <w:nsid w:val="140528AC"/>
    <w:multiLevelType w:val="multilevel"/>
    <w:tmpl w:val="032AC1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5D77DE0"/>
    <w:multiLevelType w:val="multilevel"/>
    <w:tmpl w:val="9DC867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5EA78BD"/>
    <w:multiLevelType w:val="multilevel"/>
    <w:tmpl w:val="851AA0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6875E32"/>
    <w:multiLevelType w:val="multilevel"/>
    <w:tmpl w:val="F06AB2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7234CBF"/>
    <w:multiLevelType w:val="multilevel"/>
    <w:tmpl w:val="25B63A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41"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2" w15:restartNumberingAfterBreak="0">
    <w:nsid w:val="17A9761B"/>
    <w:multiLevelType w:val="multilevel"/>
    <w:tmpl w:val="535208E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3" w15:restartNumberingAfterBreak="0">
    <w:nsid w:val="17D32B60"/>
    <w:multiLevelType w:val="multilevel"/>
    <w:tmpl w:val="6BFAB6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83D20DC"/>
    <w:multiLevelType w:val="multilevel"/>
    <w:tmpl w:val="9F5026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8A52E57"/>
    <w:multiLevelType w:val="multilevel"/>
    <w:tmpl w:val="F8522A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7" w15:restartNumberingAfterBreak="0">
    <w:nsid w:val="19837382"/>
    <w:multiLevelType w:val="multilevel"/>
    <w:tmpl w:val="2154F3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1994765D"/>
    <w:multiLevelType w:val="multilevel"/>
    <w:tmpl w:val="2FECCA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1A487785"/>
    <w:multiLevelType w:val="multilevel"/>
    <w:tmpl w:val="0B6C80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1A6F3FF5"/>
    <w:multiLevelType w:val="multilevel"/>
    <w:tmpl w:val="20E2D0A2"/>
    <w:lvl w:ilvl="0">
      <w:start w:val="3"/>
      <w:numFmt w:val="decimal"/>
      <w:pStyle w:val="AltL1"/>
      <w:lvlText w:val="%1."/>
      <w:lvlJc w:val="left"/>
      <w:pPr>
        <w:tabs>
          <w:tab w:val="num" w:pos="720"/>
        </w:tabs>
        <w:ind w:left="720" w:hanging="720"/>
      </w:pPr>
      <w:rPr>
        <w:rFonts w:hint="default"/>
        <w:b w:val="0"/>
        <w:i w:val="0"/>
      </w:rPr>
    </w:lvl>
    <w:lvl w:ilvl="1">
      <w:start w:val="1"/>
      <w:numFmt w:val="decimal"/>
      <w:pStyle w:val="AltL2"/>
      <w:lvlText w:val="%1.%2"/>
      <w:lvlJc w:val="left"/>
      <w:pPr>
        <w:tabs>
          <w:tab w:val="num" w:pos="720"/>
        </w:tabs>
        <w:ind w:left="720" w:hanging="720"/>
      </w:pPr>
      <w:rPr>
        <w:rFonts w:hint="default"/>
        <w:b w:val="0"/>
        <w:i w:val="0"/>
      </w:rPr>
    </w:lvl>
    <w:lvl w:ilvl="2">
      <w:start w:val="1"/>
      <w:numFmt w:val="lowerLetter"/>
      <w:pStyle w:val="AltL3"/>
      <w:lvlText w:val="(%3)"/>
      <w:lvlJc w:val="left"/>
      <w:pPr>
        <w:tabs>
          <w:tab w:val="num" w:pos="1440"/>
        </w:tabs>
        <w:ind w:left="1440" w:hanging="720"/>
      </w:pPr>
      <w:rPr>
        <w:rFonts w:hint="default"/>
      </w:rPr>
    </w:lvl>
    <w:lvl w:ilvl="3">
      <w:start w:val="1"/>
      <w:numFmt w:val="lowerRoman"/>
      <w:pStyle w:val="AltL4"/>
      <w:lvlText w:val="(%4)"/>
      <w:lvlJc w:val="left"/>
      <w:pPr>
        <w:tabs>
          <w:tab w:val="num" w:pos="2160"/>
        </w:tabs>
        <w:ind w:left="2160" w:hanging="720"/>
      </w:pPr>
      <w:rPr>
        <w:rFonts w:hint="default"/>
      </w:rPr>
    </w:lvl>
    <w:lvl w:ilvl="4">
      <w:start w:val="1"/>
      <w:numFmt w:val="upperLetter"/>
      <w:lvlText w:val="(%5)"/>
      <w:lvlJc w:val="left"/>
      <w:pPr>
        <w:tabs>
          <w:tab w:val="num" w:pos="2880"/>
        </w:tabs>
        <w:ind w:left="2880" w:hanging="720"/>
      </w:pPr>
      <w:rPr>
        <w:rFonts w:hint="default"/>
      </w:rPr>
    </w:lvl>
    <w:lvl w:ilvl="5">
      <w:start w:val="1"/>
      <w:numFmt w:val="upperRoman"/>
      <w:lvlText w:val="%6."/>
      <w:lvlJc w:val="left"/>
      <w:pPr>
        <w:tabs>
          <w:tab w:val="num" w:pos="3600"/>
        </w:tabs>
        <w:ind w:left="3600" w:hanging="72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51" w15:restartNumberingAfterBreak="0">
    <w:nsid w:val="1AE62F1F"/>
    <w:multiLevelType w:val="multilevel"/>
    <w:tmpl w:val="F328FA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1B1D4AFA"/>
    <w:multiLevelType w:val="multilevel"/>
    <w:tmpl w:val="44E44A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1BE670AC"/>
    <w:multiLevelType w:val="multilevel"/>
    <w:tmpl w:val="9FF884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1C2E3DD7"/>
    <w:multiLevelType w:val="multilevel"/>
    <w:tmpl w:val="5F7A588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5" w15:restartNumberingAfterBreak="0">
    <w:nsid w:val="1CB91466"/>
    <w:multiLevelType w:val="multilevel"/>
    <w:tmpl w:val="780CEF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1D88103E"/>
    <w:multiLevelType w:val="multilevel"/>
    <w:tmpl w:val="94D2D836"/>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7" w15:restartNumberingAfterBreak="0">
    <w:nsid w:val="1DAC049C"/>
    <w:multiLevelType w:val="multilevel"/>
    <w:tmpl w:val="0128BE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1DD122FC"/>
    <w:multiLevelType w:val="multilevel"/>
    <w:tmpl w:val="8E80706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9" w15:restartNumberingAfterBreak="0">
    <w:nsid w:val="1E4F6865"/>
    <w:multiLevelType w:val="multilevel"/>
    <w:tmpl w:val="8B0CBD1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0"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1" w15:restartNumberingAfterBreak="0">
    <w:nsid w:val="200D59CB"/>
    <w:multiLevelType w:val="multilevel"/>
    <w:tmpl w:val="2BD027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3" w15:restartNumberingAfterBreak="0">
    <w:nsid w:val="20EF212E"/>
    <w:multiLevelType w:val="multilevel"/>
    <w:tmpl w:val="3C503B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12C3B3C"/>
    <w:multiLevelType w:val="multilevel"/>
    <w:tmpl w:val="383CC724"/>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5" w15:restartNumberingAfterBreak="0">
    <w:nsid w:val="2152049C"/>
    <w:multiLevelType w:val="multilevel"/>
    <w:tmpl w:val="1D6638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21B97157"/>
    <w:multiLevelType w:val="multilevel"/>
    <w:tmpl w:val="D61A47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232C767B"/>
    <w:multiLevelType w:val="multilevel"/>
    <w:tmpl w:val="47504C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234D6D1C"/>
    <w:multiLevelType w:val="multilevel"/>
    <w:tmpl w:val="4E14C08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9" w15:restartNumberingAfterBreak="0">
    <w:nsid w:val="242A2079"/>
    <w:multiLevelType w:val="multilevel"/>
    <w:tmpl w:val="0CA227FA"/>
    <w:lvl w:ilvl="0">
      <w:start w:val="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0" w15:restartNumberingAfterBreak="0">
    <w:nsid w:val="24E65002"/>
    <w:multiLevelType w:val="multilevel"/>
    <w:tmpl w:val="298668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25B13CE5"/>
    <w:multiLevelType w:val="multilevel"/>
    <w:tmpl w:val="C0BEC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26461301"/>
    <w:multiLevelType w:val="multilevel"/>
    <w:tmpl w:val="7AD6DE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26652F26"/>
    <w:multiLevelType w:val="multilevel"/>
    <w:tmpl w:val="1C52E4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26BB1C34"/>
    <w:multiLevelType w:val="multilevel"/>
    <w:tmpl w:val="5F802C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26E25996"/>
    <w:multiLevelType w:val="multilevel"/>
    <w:tmpl w:val="512C55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27786D26"/>
    <w:multiLevelType w:val="multilevel"/>
    <w:tmpl w:val="43BAB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27C20448"/>
    <w:multiLevelType w:val="multilevel"/>
    <w:tmpl w:val="DFBA76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28661680"/>
    <w:multiLevelType w:val="multilevel"/>
    <w:tmpl w:val="9E581C10"/>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9" w15:restartNumberingAfterBreak="0">
    <w:nsid w:val="298D5221"/>
    <w:multiLevelType w:val="multilevel"/>
    <w:tmpl w:val="F06299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81" w15:restartNumberingAfterBreak="0">
    <w:nsid w:val="2A117E44"/>
    <w:multiLevelType w:val="multilevel"/>
    <w:tmpl w:val="97ECB4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2A163D04"/>
    <w:multiLevelType w:val="multilevel"/>
    <w:tmpl w:val="0106C1A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3" w15:restartNumberingAfterBreak="0">
    <w:nsid w:val="2AF35736"/>
    <w:multiLevelType w:val="multilevel"/>
    <w:tmpl w:val="FD9620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2C073FD0"/>
    <w:multiLevelType w:val="multilevel"/>
    <w:tmpl w:val="A2B0C5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2C4F13AD"/>
    <w:multiLevelType w:val="multilevel"/>
    <w:tmpl w:val="0C2427A6"/>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6" w15:restartNumberingAfterBreak="0">
    <w:nsid w:val="2DCD5ECD"/>
    <w:multiLevelType w:val="multilevel"/>
    <w:tmpl w:val="6750E7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2E110E02"/>
    <w:multiLevelType w:val="multilevel"/>
    <w:tmpl w:val="4B94BC6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8" w15:restartNumberingAfterBreak="0">
    <w:nsid w:val="2E4A18B2"/>
    <w:multiLevelType w:val="multilevel"/>
    <w:tmpl w:val="3FF4F1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2F0805DB"/>
    <w:multiLevelType w:val="multilevel"/>
    <w:tmpl w:val="9FC4A8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2F1873FC"/>
    <w:multiLevelType w:val="multilevel"/>
    <w:tmpl w:val="924C1636"/>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1" w15:restartNumberingAfterBreak="0">
    <w:nsid w:val="2F1C766B"/>
    <w:multiLevelType w:val="multilevel"/>
    <w:tmpl w:val="6A0CE1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2F503ACA"/>
    <w:multiLevelType w:val="multilevel"/>
    <w:tmpl w:val="190A05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94" w15:restartNumberingAfterBreak="0">
    <w:nsid w:val="2FE5119B"/>
    <w:multiLevelType w:val="multilevel"/>
    <w:tmpl w:val="1A5462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30851DDE"/>
    <w:multiLevelType w:val="multilevel"/>
    <w:tmpl w:val="EF1A3A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30C9499D"/>
    <w:multiLevelType w:val="multilevel"/>
    <w:tmpl w:val="82489C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30E7575A"/>
    <w:multiLevelType w:val="multilevel"/>
    <w:tmpl w:val="AD3C78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30F61B1F"/>
    <w:multiLevelType w:val="multilevel"/>
    <w:tmpl w:val="31DE8B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31DE43C1"/>
    <w:multiLevelType w:val="multilevel"/>
    <w:tmpl w:val="0882BB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31F3048F"/>
    <w:multiLevelType w:val="multilevel"/>
    <w:tmpl w:val="419088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32355D9B"/>
    <w:multiLevelType w:val="multilevel"/>
    <w:tmpl w:val="A56233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32BE4F56"/>
    <w:multiLevelType w:val="multilevel"/>
    <w:tmpl w:val="AF26D8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33353708"/>
    <w:multiLevelType w:val="multilevel"/>
    <w:tmpl w:val="C8AC1B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338365BA"/>
    <w:multiLevelType w:val="multilevel"/>
    <w:tmpl w:val="BC348A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33F916FB"/>
    <w:multiLevelType w:val="multilevel"/>
    <w:tmpl w:val="A7B450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34891BCC"/>
    <w:multiLevelType w:val="multilevel"/>
    <w:tmpl w:val="34285F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348F02E4"/>
    <w:multiLevelType w:val="multilevel"/>
    <w:tmpl w:val="0F988F4C"/>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8" w15:restartNumberingAfterBreak="0">
    <w:nsid w:val="349044E8"/>
    <w:multiLevelType w:val="multilevel"/>
    <w:tmpl w:val="591601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0" w15:restartNumberingAfterBreak="0">
    <w:nsid w:val="36CD284F"/>
    <w:multiLevelType w:val="multilevel"/>
    <w:tmpl w:val="0E54033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11" w15:restartNumberingAfterBreak="0">
    <w:nsid w:val="3718467C"/>
    <w:multiLevelType w:val="multilevel"/>
    <w:tmpl w:val="673245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38391239"/>
    <w:multiLevelType w:val="multilevel"/>
    <w:tmpl w:val="9B6E6C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385F55C7"/>
    <w:multiLevelType w:val="multilevel"/>
    <w:tmpl w:val="DDB8A0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39DE4858"/>
    <w:multiLevelType w:val="multilevel"/>
    <w:tmpl w:val="1EC004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39E07401"/>
    <w:multiLevelType w:val="multilevel"/>
    <w:tmpl w:val="2DE4E4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3A50492C"/>
    <w:multiLevelType w:val="multilevel"/>
    <w:tmpl w:val="D9423A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3BE50884"/>
    <w:multiLevelType w:val="multilevel"/>
    <w:tmpl w:val="C34A62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3C0F4A4A"/>
    <w:multiLevelType w:val="multilevel"/>
    <w:tmpl w:val="668689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3D274BF4"/>
    <w:multiLevelType w:val="multilevel"/>
    <w:tmpl w:val="3B9C51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3D791B5A"/>
    <w:multiLevelType w:val="multilevel"/>
    <w:tmpl w:val="0548DDF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21" w15:restartNumberingAfterBreak="0">
    <w:nsid w:val="3D942885"/>
    <w:multiLevelType w:val="multilevel"/>
    <w:tmpl w:val="516C30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3DB91B95"/>
    <w:multiLevelType w:val="multilevel"/>
    <w:tmpl w:val="B8A083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3E230F32"/>
    <w:multiLevelType w:val="multilevel"/>
    <w:tmpl w:val="4D3434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3E382D9B"/>
    <w:multiLevelType w:val="multilevel"/>
    <w:tmpl w:val="94E47BF8"/>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5" w15:restartNumberingAfterBreak="0">
    <w:nsid w:val="3E6202BF"/>
    <w:multiLevelType w:val="multilevel"/>
    <w:tmpl w:val="1F7065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3E8C3367"/>
    <w:multiLevelType w:val="multilevel"/>
    <w:tmpl w:val="8E14007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7" w15:restartNumberingAfterBreak="0">
    <w:nsid w:val="3E976168"/>
    <w:multiLevelType w:val="multilevel"/>
    <w:tmpl w:val="499EA8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3F0440B7"/>
    <w:multiLevelType w:val="multilevel"/>
    <w:tmpl w:val="C55251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3F2B0EEE"/>
    <w:multiLevelType w:val="multilevel"/>
    <w:tmpl w:val="03CADD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3F7B19C2"/>
    <w:multiLevelType w:val="multilevel"/>
    <w:tmpl w:val="CB16C4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4042693B"/>
    <w:multiLevelType w:val="multilevel"/>
    <w:tmpl w:val="AEB4DF2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32" w15:restartNumberingAfterBreak="0">
    <w:nsid w:val="4093145F"/>
    <w:multiLevelType w:val="multilevel"/>
    <w:tmpl w:val="8384BD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34" w15:restartNumberingAfterBreak="0">
    <w:nsid w:val="4242133A"/>
    <w:multiLevelType w:val="multilevel"/>
    <w:tmpl w:val="9A1CC9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430A1EF8"/>
    <w:multiLevelType w:val="multilevel"/>
    <w:tmpl w:val="84D45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456E0493"/>
    <w:multiLevelType w:val="hybridMultilevel"/>
    <w:tmpl w:val="85F6D518"/>
    <w:lvl w:ilvl="0" w:tplc="AF806DE6">
      <w:start w:val="1"/>
      <w:numFmt w:val="bullet"/>
      <w:lvlText w:val=""/>
      <w:lvlJc w:val="left"/>
      <w:pPr>
        <w:ind w:left="720" w:hanging="360"/>
      </w:pPr>
      <w:rPr>
        <w:rFonts w:ascii="Symbol" w:eastAsia="Symbol" w:hAnsi="Symbol" w:cs="Symbol"/>
      </w:rPr>
    </w:lvl>
    <w:lvl w:ilvl="1" w:tplc="B0ECB9A0">
      <w:start w:val="1"/>
      <w:numFmt w:val="bullet"/>
      <w:lvlText w:val="o"/>
      <w:lvlJc w:val="left"/>
      <w:pPr>
        <w:ind w:left="1440" w:hanging="360"/>
      </w:pPr>
      <w:rPr>
        <w:rFonts w:ascii="Courier New" w:eastAsia="Courier New" w:hAnsi="Courier New" w:cs="Courier New"/>
      </w:rPr>
    </w:lvl>
    <w:lvl w:ilvl="2" w:tplc="DB52937C">
      <w:start w:val="1"/>
      <w:numFmt w:val="bullet"/>
      <w:lvlText w:val=""/>
      <w:lvlJc w:val="left"/>
      <w:pPr>
        <w:ind w:left="2160" w:hanging="360"/>
      </w:pPr>
      <w:rPr>
        <w:rFonts w:ascii="Wingdings" w:eastAsia="Wingdings" w:hAnsi="Wingdings" w:cs="Wingdings"/>
      </w:rPr>
    </w:lvl>
    <w:lvl w:ilvl="3" w:tplc="9A785764">
      <w:start w:val="1"/>
      <w:numFmt w:val="bullet"/>
      <w:lvlText w:val=""/>
      <w:lvlJc w:val="left"/>
      <w:pPr>
        <w:ind w:left="2880" w:hanging="360"/>
      </w:pPr>
      <w:rPr>
        <w:rFonts w:ascii="Symbol" w:eastAsia="Symbol" w:hAnsi="Symbol" w:cs="Symbol"/>
      </w:rPr>
    </w:lvl>
    <w:lvl w:ilvl="4" w:tplc="05C6DDF0">
      <w:start w:val="1"/>
      <w:numFmt w:val="bullet"/>
      <w:lvlText w:val="o"/>
      <w:lvlJc w:val="left"/>
      <w:pPr>
        <w:ind w:left="3600" w:hanging="360"/>
      </w:pPr>
      <w:rPr>
        <w:rFonts w:ascii="Courier New" w:eastAsia="Courier New" w:hAnsi="Courier New" w:cs="Courier New"/>
      </w:rPr>
    </w:lvl>
    <w:lvl w:ilvl="5" w:tplc="C47C7704">
      <w:start w:val="1"/>
      <w:numFmt w:val="bullet"/>
      <w:lvlText w:val=""/>
      <w:lvlJc w:val="left"/>
      <w:pPr>
        <w:ind w:left="4320" w:hanging="360"/>
      </w:pPr>
      <w:rPr>
        <w:rFonts w:ascii="Wingdings" w:eastAsia="Wingdings" w:hAnsi="Wingdings" w:cs="Wingdings"/>
      </w:rPr>
    </w:lvl>
    <w:lvl w:ilvl="6" w:tplc="3260114C">
      <w:start w:val="1"/>
      <w:numFmt w:val="bullet"/>
      <w:lvlText w:val=""/>
      <w:lvlJc w:val="left"/>
      <w:pPr>
        <w:ind w:left="5040" w:hanging="360"/>
      </w:pPr>
      <w:rPr>
        <w:rFonts w:ascii="Symbol" w:eastAsia="Symbol" w:hAnsi="Symbol" w:cs="Symbol"/>
      </w:rPr>
    </w:lvl>
    <w:lvl w:ilvl="7" w:tplc="DFDC7972">
      <w:start w:val="1"/>
      <w:numFmt w:val="bullet"/>
      <w:lvlText w:val="o"/>
      <w:lvlJc w:val="left"/>
      <w:pPr>
        <w:ind w:left="5760" w:hanging="360"/>
      </w:pPr>
      <w:rPr>
        <w:rFonts w:ascii="Courier New" w:eastAsia="Courier New" w:hAnsi="Courier New" w:cs="Courier New"/>
      </w:rPr>
    </w:lvl>
    <w:lvl w:ilvl="8" w:tplc="70D2C21C">
      <w:start w:val="1"/>
      <w:numFmt w:val="bullet"/>
      <w:lvlText w:val=""/>
      <w:lvlJc w:val="left"/>
      <w:pPr>
        <w:ind w:left="6480" w:hanging="360"/>
      </w:pPr>
      <w:rPr>
        <w:rFonts w:ascii="Wingdings" w:eastAsia="Wingdings" w:hAnsi="Wingdings" w:cs="Wingdings"/>
      </w:rPr>
    </w:lvl>
  </w:abstractNum>
  <w:abstractNum w:abstractNumId="137" w15:restartNumberingAfterBreak="0">
    <w:nsid w:val="45713738"/>
    <w:multiLevelType w:val="multilevel"/>
    <w:tmpl w:val="5322B1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45EA564D"/>
    <w:multiLevelType w:val="multilevel"/>
    <w:tmpl w:val="007CCE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46FF5C07"/>
    <w:multiLevelType w:val="multilevel"/>
    <w:tmpl w:val="78F85C16"/>
    <w:lvl w:ilvl="0">
      <w:start w:val="2"/>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140" w15:restartNumberingAfterBreak="0">
    <w:nsid w:val="47153023"/>
    <w:multiLevelType w:val="multilevel"/>
    <w:tmpl w:val="D31C7F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47E975B4"/>
    <w:multiLevelType w:val="hybridMultilevel"/>
    <w:tmpl w:val="B3FEC61C"/>
    <w:lvl w:ilvl="0" w:tplc="1809000F">
      <w:start w:val="1"/>
      <w:numFmt w:val="decimal"/>
      <w:lvlText w:val="%1."/>
      <w:lvlJc w:val="left"/>
      <w:pPr>
        <w:ind w:left="777" w:hanging="360"/>
      </w:pPr>
    </w:lvl>
    <w:lvl w:ilvl="1" w:tplc="18090019" w:tentative="1">
      <w:start w:val="1"/>
      <w:numFmt w:val="lowerLetter"/>
      <w:lvlText w:val="%2."/>
      <w:lvlJc w:val="left"/>
      <w:pPr>
        <w:ind w:left="1497" w:hanging="360"/>
      </w:pPr>
    </w:lvl>
    <w:lvl w:ilvl="2" w:tplc="1809001B" w:tentative="1">
      <w:start w:val="1"/>
      <w:numFmt w:val="lowerRoman"/>
      <w:lvlText w:val="%3."/>
      <w:lvlJc w:val="right"/>
      <w:pPr>
        <w:ind w:left="2217" w:hanging="180"/>
      </w:pPr>
    </w:lvl>
    <w:lvl w:ilvl="3" w:tplc="1809000F" w:tentative="1">
      <w:start w:val="1"/>
      <w:numFmt w:val="decimal"/>
      <w:lvlText w:val="%4."/>
      <w:lvlJc w:val="left"/>
      <w:pPr>
        <w:ind w:left="2937" w:hanging="360"/>
      </w:pPr>
    </w:lvl>
    <w:lvl w:ilvl="4" w:tplc="18090019" w:tentative="1">
      <w:start w:val="1"/>
      <w:numFmt w:val="lowerLetter"/>
      <w:lvlText w:val="%5."/>
      <w:lvlJc w:val="left"/>
      <w:pPr>
        <w:ind w:left="3657" w:hanging="360"/>
      </w:pPr>
    </w:lvl>
    <w:lvl w:ilvl="5" w:tplc="1809001B" w:tentative="1">
      <w:start w:val="1"/>
      <w:numFmt w:val="lowerRoman"/>
      <w:lvlText w:val="%6."/>
      <w:lvlJc w:val="right"/>
      <w:pPr>
        <w:ind w:left="4377" w:hanging="180"/>
      </w:pPr>
    </w:lvl>
    <w:lvl w:ilvl="6" w:tplc="1809000F" w:tentative="1">
      <w:start w:val="1"/>
      <w:numFmt w:val="decimal"/>
      <w:lvlText w:val="%7."/>
      <w:lvlJc w:val="left"/>
      <w:pPr>
        <w:ind w:left="5097" w:hanging="360"/>
      </w:pPr>
    </w:lvl>
    <w:lvl w:ilvl="7" w:tplc="18090019" w:tentative="1">
      <w:start w:val="1"/>
      <w:numFmt w:val="lowerLetter"/>
      <w:lvlText w:val="%8."/>
      <w:lvlJc w:val="left"/>
      <w:pPr>
        <w:ind w:left="5817" w:hanging="360"/>
      </w:pPr>
    </w:lvl>
    <w:lvl w:ilvl="8" w:tplc="1809001B" w:tentative="1">
      <w:start w:val="1"/>
      <w:numFmt w:val="lowerRoman"/>
      <w:lvlText w:val="%9."/>
      <w:lvlJc w:val="right"/>
      <w:pPr>
        <w:ind w:left="6537" w:hanging="180"/>
      </w:pPr>
    </w:lvl>
  </w:abstractNum>
  <w:abstractNum w:abstractNumId="142"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3" w15:restartNumberingAfterBreak="0">
    <w:nsid w:val="498D5B07"/>
    <w:multiLevelType w:val="multilevel"/>
    <w:tmpl w:val="D678502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44"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45" w15:restartNumberingAfterBreak="0">
    <w:nsid w:val="4A0E51DF"/>
    <w:multiLevelType w:val="multilevel"/>
    <w:tmpl w:val="34F2A4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4B025237"/>
    <w:multiLevelType w:val="multilevel"/>
    <w:tmpl w:val="7E26F39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47" w15:restartNumberingAfterBreak="0">
    <w:nsid w:val="4B2C1524"/>
    <w:multiLevelType w:val="multilevel"/>
    <w:tmpl w:val="94A64C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4B304599"/>
    <w:multiLevelType w:val="multilevel"/>
    <w:tmpl w:val="8B0A89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4C7617E9"/>
    <w:multiLevelType w:val="multilevel"/>
    <w:tmpl w:val="FBF486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4D2C516B"/>
    <w:multiLevelType w:val="multilevel"/>
    <w:tmpl w:val="8B6AE1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4D2F4742"/>
    <w:multiLevelType w:val="multilevel"/>
    <w:tmpl w:val="F502E2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4D3A6573"/>
    <w:multiLevelType w:val="multilevel"/>
    <w:tmpl w:val="62F262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4DC53691"/>
    <w:multiLevelType w:val="multilevel"/>
    <w:tmpl w:val="36A4A9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4E9919A5"/>
    <w:multiLevelType w:val="multilevel"/>
    <w:tmpl w:val="E7288E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4F065BA4"/>
    <w:multiLevelType w:val="multilevel"/>
    <w:tmpl w:val="CCCEA11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56" w15:restartNumberingAfterBreak="0">
    <w:nsid w:val="4F2870EC"/>
    <w:multiLevelType w:val="multilevel"/>
    <w:tmpl w:val="A0A09ED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7" w15:restartNumberingAfterBreak="0">
    <w:nsid w:val="4F320417"/>
    <w:multiLevelType w:val="multilevel"/>
    <w:tmpl w:val="27D804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4F9001E4"/>
    <w:multiLevelType w:val="multilevel"/>
    <w:tmpl w:val="7ACECF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4FA65934"/>
    <w:multiLevelType w:val="multilevel"/>
    <w:tmpl w:val="D98C69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502573FF"/>
    <w:multiLevelType w:val="multilevel"/>
    <w:tmpl w:val="801635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62" w15:restartNumberingAfterBreak="0">
    <w:nsid w:val="50C13985"/>
    <w:multiLevelType w:val="multilevel"/>
    <w:tmpl w:val="D6F042E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3" w15:restartNumberingAfterBreak="0">
    <w:nsid w:val="518C3794"/>
    <w:multiLevelType w:val="multilevel"/>
    <w:tmpl w:val="D2C4585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64" w15:restartNumberingAfterBreak="0">
    <w:nsid w:val="51D36213"/>
    <w:multiLevelType w:val="multilevel"/>
    <w:tmpl w:val="877E55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51E04B15"/>
    <w:multiLevelType w:val="multilevel"/>
    <w:tmpl w:val="65C239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5252576B"/>
    <w:multiLevelType w:val="multilevel"/>
    <w:tmpl w:val="FBD25B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7" w15:restartNumberingAfterBreak="0">
    <w:nsid w:val="527D3DDF"/>
    <w:multiLevelType w:val="multilevel"/>
    <w:tmpl w:val="AB8484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8" w15:restartNumberingAfterBreak="0">
    <w:nsid w:val="52B06039"/>
    <w:multiLevelType w:val="multilevel"/>
    <w:tmpl w:val="456EE35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69" w15:restartNumberingAfterBreak="0">
    <w:nsid w:val="52CF2151"/>
    <w:multiLevelType w:val="multilevel"/>
    <w:tmpl w:val="AB3209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0" w15:restartNumberingAfterBreak="0">
    <w:nsid w:val="53437BE1"/>
    <w:multiLevelType w:val="hybridMultilevel"/>
    <w:tmpl w:val="750EF750"/>
    <w:lvl w:ilvl="0" w:tplc="18090017">
      <w:start w:val="1"/>
      <w:numFmt w:val="lowerLetter"/>
      <w:lvlText w:val="%1)"/>
      <w:lvlJc w:val="left"/>
      <w:pPr>
        <w:ind w:left="1440" w:hanging="360"/>
      </w:pPr>
    </w:lvl>
    <w:lvl w:ilvl="1" w:tplc="18090019" w:tentative="1">
      <w:start w:val="1"/>
      <w:numFmt w:val="lowerLetter"/>
      <w:lvlText w:val="%2."/>
      <w:lvlJc w:val="left"/>
      <w:pPr>
        <w:ind w:left="2160" w:hanging="360"/>
      </w:pPr>
    </w:lvl>
    <w:lvl w:ilvl="2" w:tplc="1809001B" w:tentative="1">
      <w:start w:val="1"/>
      <w:numFmt w:val="lowerRoman"/>
      <w:lvlText w:val="%3."/>
      <w:lvlJc w:val="right"/>
      <w:pPr>
        <w:ind w:left="2880" w:hanging="180"/>
      </w:pPr>
    </w:lvl>
    <w:lvl w:ilvl="3" w:tplc="1809000F" w:tentative="1">
      <w:start w:val="1"/>
      <w:numFmt w:val="decimal"/>
      <w:lvlText w:val="%4."/>
      <w:lvlJc w:val="left"/>
      <w:pPr>
        <w:ind w:left="3600" w:hanging="360"/>
      </w:pPr>
    </w:lvl>
    <w:lvl w:ilvl="4" w:tplc="18090019" w:tentative="1">
      <w:start w:val="1"/>
      <w:numFmt w:val="lowerLetter"/>
      <w:lvlText w:val="%5."/>
      <w:lvlJc w:val="left"/>
      <w:pPr>
        <w:ind w:left="4320" w:hanging="360"/>
      </w:pPr>
    </w:lvl>
    <w:lvl w:ilvl="5" w:tplc="1809001B" w:tentative="1">
      <w:start w:val="1"/>
      <w:numFmt w:val="lowerRoman"/>
      <w:lvlText w:val="%6."/>
      <w:lvlJc w:val="right"/>
      <w:pPr>
        <w:ind w:left="5040" w:hanging="180"/>
      </w:pPr>
    </w:lvl>
    <w:lvl w:ilvl="6" w:tplc="1809000F" w:tentative="1">
      <w:start w:val="1"/>
      <w:numFmt w:val="decimal"/>
      <w:lvlText w:val="%7."/>
      <w:lvlJc w:val="left"/>
      <w:pPr>
        <w:ind w:left="5760" w:hanging="360"/>
      </w:pPr>
    </w:lvl>
    <w:lvl w:ilvl="7" w:tplc="18090019" w:tentative="1">
      <w:start w:val="1"/>
      <w:numFmt w:val="lowerLetter"/>
      <w:lvlText w:val="%8."/>
      <w:lvlJc w:val="left"/>
      <w:pPr>
        <w:ind w:left="6480" w:hanging="360"/>
      </w:pPr>
    </w:lvl>
    <w:lvl w:ilvl="8" w:tplc="1809001B" w:tentative="1">
      <w:start w:val="1"/>
      <w:numFmt w:val="lowerRoman"/>
      <w:lvlText w:val="%9."/>
      <w:lvlJc w:val="right"/>
      <w:pPr>
        <w:ind w:left="7200" w:hanging="180"/>
      </w:pPr>
    </w:lvl>
  </w:abstractNum>
  <w:abstractNum w:abstractNumId="171" w15:restartNumberingAfterBreak="0">
    <w:nsid w:val="538E3041"/>
    <w:multiLevelType w:val="multilevel"/>
    <w:tmpl w:val="F0F461E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72" w15:restartNumberingAfterBreak="0">
    <w:nsid w:val="53B87EE6"/>
    <w:multiLevelType w:val="multilevel"/>
    <w:tmpl w:val="03FC4A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3" w15:restartNumberingAfterBreak="0">
    <w:nsid w:val="55642571"/>
    <w:multiLevelType w:val="multilevel"/>
    <w:tmpl w:val="416E85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4" w15:restartNumberingAfterBreak="0">
    <w:nsid w:val="55DC26AE"/>
    <w:multiLevelType w:val="multilevel"/>
    <w:tmpl w:val="3F7E47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5" w15:restartNumberingAfterBreak="0">
    <w:nsid w:val="56037633"/>
    <w:multiLevelType w:val="multilevel"/>
    <w:tmpl w:val="8E9EAEB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76"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7" w15:restartNumberingAfterBreak="0">
    <w:nsid w:val="571757FD"/>
    <w:multiLevelType w:val="multilevel"/>
    <w:tmpl w:val="AAB2DD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8" w15:restartNumberingAfterBreak="0">
    <w:nsid w:val="583C470E"/>
    <w:multiLevelType w:val="multilevel"/>
    <w:tmpl w:val="5BF8CE8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79" w15:restartNumberingAfterBreak="0">
    <w:nsid w:val="58EC21D2"/>
    <w:multiLevelType w:val="multilevel"/>
    <w:tmpl w:val="7A383D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0" w15:restartNumberingAfterBreak="0">
    <w:nsid w:val="58ED32BD"/>
    <w:multiLevelType w:val="multilevel"/>
    <w:tmpl w:val="7D9EA4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1" w15:restartNumberingAfterBreak="0">
    <w:nsid w:val="5ABA482C"/>
    <w:multiLevelType w:val="multilevel"/>
    <w:tmpl w:val="EEE208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2" w15:restartNumberingAfterBreak="0">
    <w:nsid w:val="5B767D23"/>
    <w:multiLevelType w:val="multilevel"/>
    <w:tmpl w:val="E51AC24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83" w15:restartNumberingAfterBreak="0">
    <w:nsid w:val="5BAC22CF"/>
    <w:multiLevelType w:val="multilevel"/>
    <w:tmpl w:val="2940EB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4" w15:restartNumberingAfterBreak="0">
    <w:nsid w:val="5C270EC2"/>
    <w:multiLevelType w:val="multilevel"/>
    <w:tmpl w:val="D5E0AC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5" w15:restartNumberingAfterBreak="0">
    <w:nsid w:val="5D12578E"/>
    <w:multiLevelType w:val="multilevel"/>
    <w:tmpl w:val="4EAED5A8"/>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6" w15:restartNumberingAfterBreak="0">
    <w:nsid w:val="5DBB0C86"/>
    <w:multiLevelType w:val="multilevel"/>
    <w:tmpl w:val="5F640B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7" w15:restartNumberingAfterBreak="0">
    <w:nsid w:val="5E052751"/>
    <w:multiLevelType w:val="multilevel"/>
    <w:tmpl w:val="2EA02F64"/>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8" w15:restartNumberingAfterBreak="0">
    <w:nsid w:val="5E0B223B"/>
    <w:multiLevelType w:val="multilevel"/>
    <w:tmpl w:val="C7AA64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9" w15:restartNumberingAfterBreak="0">
    <w:nsid w:val="5F545DE9"/>
    <w:multiLevelType w:val="multilevel"/>
    <w:tmpl w:val="1682EE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0" w15:restartNumberingAfterBreak="0">
    <w:nsid w:val="600E3FA0"/>
    <w:multiLevelType w:val="multilevel"/>
    <w:tmpl w:val="2EA4BF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1" w15:restartNumberingAfterBreak="0">
    <w:nsid w:val="604054FE"/>
    <w:multiLevelType w:val="multilevel"/>
    <w:tmpl w:val="D7AECB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2" w15:restartNumberingAfterBreak="0">
    <w:nsid w:val="60514D19"/>
    <w:multiLevelType w:val="multilevel"/>
    <w:tmpl w:val="DF8EE5F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93" w15:restartNumberingAfterBreak="0">
    <w:nsid w:val="606371EA"/>
    <w:multiLevelType w:val="hybridMultilevel"/>
    <w:tmpl w:val="F982B4FA"/>
    <w:lvl w:ilvl="0" w:tplc="18090017">
      <w:start w:val="1"/>
      <w:numFmt w:val="lowerLetter"/>
      <w:lvlText w:val="%1)"/>
      <w:lvlJc w:val="left"/>
      <w:pPr>
        <w:ind w:left="1712" w:hanging="360"/>
      </w:pPr>
    </w:lvl>
    <w:lvl w:ilvl="1" w:tplc="18090019" w:tentative="1">
      <w:start w:val="1"/>
      <w:numFmt w:val="lowerLetter"/>
      <w:lvlText w:val="%2."/>
      <w:lvlJc w:val="left"/>
      <w:pPr>
        <w:ind w:left="2432" w:hanging="360"/>
      </w:pPr>
    </w:lvl>
    <w:lvl w:ilvl="2" w:tplc="1809001B" w:tentative="1">
      <w:start w:val="1"/>
      <w:numFmt w:val="lowerRoman"/>
      <w:lvlText w:val="%3."/>
      <w:lvlJc w:val="right"/>
      <w:pPr>
        <w:ind w:left="3152" w:hanging="180"/>
      </w:pPr>
    </w:lvl>
    <w:lvl w:ilvl="3" w:tplc="1809000F" w:tentative="1">
      <w:start w:val="1"/>
      <w:numFmt w:val="decimal"/>
      <w:lvlText w:val="%4."/>
      <w:lvlJc w:val="left"/>
      <w:pPr>
        <w:ind w:left="3872" w:hanging="360"/>
      </w:pPr>
    </w:lvl>
    <w:lvl w:ilvl="4" w:tplc="18090019" w:tentative="1">
      <w:start w:val="1"/>
      <w:numFmt w:val="lowerLetter"/>
      <w:lvlText w:val="%5."/>
      <w:lvlJc w:val="left"/>
      <w:pPr>
        <w:ind w:left="4592" w:hanging="360"/>
      </w:pPr>
    </w:lvl>
    <w:lvl w:ilvl="5" w:tplc="1809001B" w:tentative="1">
      <w:start w:val="1"/>
      <w:numFmt w:val="lowerRoman"/>
      <w:lvlText w:val="%6."/>
      <w:lvlJc w:val="right"/>
      <w:pPr>
        <w:ind w:left="5312" w:hanging="180"/>
      </w:pPr>
    </w:lvl>
    <w:lvl w:ilvl="6" w:tplc="1809000F" w:tentative="1">
      <w:start w:val="1"/>
      <w:numFmt w:val="decimal"/>
      <w:lvlText w:val="%7."/>
      <w:lvlJc w:val="left"/>
      <w:pPr>
        <w:ind w:left="6032" w:hanging="360"/>
      </w:pPr>
    </w:lvl>
    <w:lvl w:ilvl="7" w:tplc="18090019" w:tentative="1">
      <w:start w:val="1"/>
      <w:numFmt w:val="lowerLetter"/>
      <w:lvlText w:val="%8."/>
      <w:lvlJc w:val="left"/>
      <w:pPr>
        <w:ind w:left="6752" w:hanging="360"/>
      </w:pPr>
    </w:lvl>
    <w:lvl w:ilvl="8" w:tplc="1809001B" w:tentative="1">
      <w:start w:val="1"/>
      <w:numFmt w:val="lowerRoman"/>
      <w:lvlText w:val="%9."/>
      <w:lvlJc w:val="right"/>
      <w:pPr>
        <w:ind w:left="7472" w:hanging="180"/>
      </w:pPr>
    </w:lvl>
  </w:abstractNum>
  <w:abstractNum w:abstractNumId="194"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95" w15:restartNumberingAfterBreak="0">
    <w:nsid w:val="60FE3171"/>
    <w:multiLevelType w:val="multilevel"/>
    <w:tmpl w:val="04A0C36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96"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7" w15:restartNumberingAfterBreak="0">
    <w:nsid w:val="656A57DF"/>
    <w:multiLevelType w:val="multilevel"/>
    <w:tmpl w:val="79C04F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8" w15:restartNumberingAfterBreak="0">
    <w:nsid w:val="665D4577"/>
    <w:multiLevelType w:val="multilevel"/>
    <w:tmpl w:val="631214F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99" w15:restartNumberingAfterBreak="0">
    <w:nsid w:val="66812A4E"/>
    <w:multiLevelType w:val="multilevel"/>
    <w:tmpl w:val="7F0094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0" w15:restartNumberingAfterBreak="0">
    <w:nsid w:val="675733FE"/>
    <w:multiLevelType w:val="multilevel"/>
    <w:tmpl w:val="C35E84F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01" w15:restartNumberingAfterBreak="0">
    <w:nsid w:val="678F15DB"/>
    <w:multiLevelType w:val="multilevel"/>
    <w:tmpl w:val="4E8A61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2" w15:restartNumberingAfterBreak="0">
    <w:nsid w:val="687929AC"/>
    <w:multiLevelType w:val="multilevel"/>
    <w:tmpl w:val="EBC8E472"/>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04" w15:restartNumberingAfterBreak="0">
    <w:nsid w:val="68F723CF"/>
    <w:multiLevelType w:val="multilevel"/>
    <w:tmpl w:val="D2DCCA1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05" w15:restartNumberingAfterBreak="0">
    <w:nsid w:val="6A4E084F"/>
    <w:multiLevelType w:val="multilevel"/>
    <w:tmpl w:val="E86C0D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6" w15:restartNumberingAfterBreak="0">
    <w:nsid w:val="6B266B0A"/>
    <w:multiLevelType w:val="multilevel"/>
    <w:tmpl w:val="7FA68E70"/>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7" w15:restartNumberingAfterBreak="0">
    <w:nsid w:val="6BA6078D"/>
    <w:multiLevelType w:val="multilevel"/>
    <w:tmpl w:val="B9B62D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8" w15:restartNumberingAfterBreak="0">
    <w:nsid w:val="6C2B6E27"/>
    <w:multiLevelType w:val="multilevel"/>
    <w:tmpl w:val="1D4A06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9" w15:restartNumberingAfterBreak="0">
    <w:nsid w:val="6C385D1A"/>
    <w:multiLevelType w:val="multilevel"/>
    <w:tmpl w:val="FF5E40B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10" w15:restartNumberingAfterBreak="0">
    <w:nsid w:val="6C426E0C"/>
    <w:multiLevelType w:val="multilevel"/>
    <w:tmpl w:val="FFDA077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11" w15:restartNumberingAfterBreak="0">
    <w:nsid w:val="6C8C0870"/>
    <w:multiLevelType w:val="multilevel"/>
    <w:tmpl w:val="DDFEE4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2" w15:restartNumberingAfterBreak="0">
    <w:nsid w:val="6D9D708C"/>
    <w:multiLevelType w:val="multilevel"/>
    <w:tmpl w:val="E1D414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3" w15:restartNumberingAfterBreak="0">
    <w:nsid w:val="6D9E1947"/>
    <w:multiLevelType w:val="multilevel"/>
    <w:tmpl w:val="E7728D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4" w15:restartNumberingAfterBreak="0">
    <w:nsid w:val="6E394994"/>
    <w:multiLevelType w:val="multilevel"/>
    <w:tmpl w:val="F8D4A0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5" w15:restartNumberingAfterBreak="0">
    <w:nsid w:val="6E550A4F"/>
    <w:multiLevelType w:val="multilevel"/>
    <w:tmpl w:val="2F7E58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6" w15:restartNumberingAfterBreak="0">
    <w:nsid w:val="6ED9385E"/>
    <w:multiLevelType w:val="multilevel"/>
    <w:tmpl w:val="380CA1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7"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18" w15:restartNumberingAfterBreak="0">
    <w:nsid w:val="716E60B6"/>
    <w:multiLevelType w:val="multilevel"/>
    <w:tmpl w:val="C2085B0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19" w15:restartNumberingAfterBreak="0">
    <w:nsid w:val="717610E9"/>
    <w:multiLevelType w:val="multilevel"/>
    <w:tmpl w:val="C44E87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0" w15:restartNumberingAfterBreak="0">
    <w:nsid w:val="71825020"/>
    <w:multiLevelType w:val="multilevel"/>
    <w:tmpl w:val="30ACB53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21" w15:restartNumberingAfterBreak="0">
    <w:nsid w:val="71935EED"/>
    <w:multiLevelType w:val="multilevel"/>
    <w:tmpl w:val="FAB812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2" w15:restartNumberingAfterBreak="0">
    <w:nsid w:val="71CE3450"/>
    <w:multiLevelType w:val="multilevel"/>
    <w:tmpl w:val="1F26357E"/>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3" w15:restartNumberingAfterBreak="0">
    <w:nsid w:val="725747B3"/>
    <w:multiLevelType w:val="hybridMultilevel"/>
    <w:tmpl w:val="495A7412"/>
    <w:lvl w:ilvl="0" w:tplc="1809000F">
      <w:start w:val="1"/>
      <w:numFmt w:val="decimal"/>
      <w:lvlText w:val="%1."/>
      <w:lvlJc w:val="left"/>
      <w:pPr>
        <w:ind w:left="1920" w:hanging="360"/>
      </w:pPr>
    </w:lvl>
    <w:lvl w:ilvl="1" w:tplc="18090019" w:tentative="1">
      <w:start w:val="1"/>
      <w:numFmt w:val="lowerLetter"/>
      <w:lvlText w:val="%2."/>
      <w:lvlJc w:val="left"/>
      <w:pPr>
        <w:ind w:left="2640" w:hanging="360"/>
      </w:pPr>
    </w:lvl>
    <w:lvl w:ilvl="2" w:tplc="1809001B" w:tentative="1">
      <w:start w:val="1"/>
      <w:numFmt w:val="lowerRoman"/>
      <w:lvlText w:val="%3."/>
      <w:lvlJc w:val="right"/>
      <w:pPr>
        <w:ind w:left="3360" w:hanging="180"/>
      </w:pPr>
    </w:lvl>
    <w:lvl w:ilvl="3" w:tplc="1809000F" w:tentative="1">
      <w:start w:val="1"/>
      <w:numFmt w:val="decimal"/>
      <w:lvlText w:val="%4."/>
      <w:lvlJc w:val="left"/>
      <w:pPr>
        <w:ind w:left="4080" w:hanging="360"/>
      </w:pPr>
    </w:lvl>
    <w:lvl w:ilvl="4" w:tplc="18090019" w:tentative="1">
      <w:start w:val="1"/>
      <w:numFmt w:val="lowerLetter"/>
      <w:lvlText w:val="%5."/>
      <w:lvlJc w:val="left"/>
      <w:pPr>
        <w:ind w:left="4800" w:hanging="360"/>
      </w:pPr>
    </w:lvl>
    <w:lvl w:ilvl="5" w:tplc="1809001B" w:tentative="1">
      <w:start w:val="1"/>
      <w:numFmt w:val="lowerRoman"/>
      <w:lvlText w:val="%6."/>
      <w:lvlJc w:val="right"/>
      <w:pPr>
        <w:ind w:left="5520" w:hanging="180"/>
      </w:pPr>
    </w:lvl>
    <w:lvl w:ilvl="6" w:tplc="1809000F" w:tentative="1">
      <w:start w:val="1"/>
      <w:numFmt w:val="decimal"/>
      <w:lvlText w:val="%7."/>
      <w:lvlJc w:val="left"/>
      <w:pPr>
        <w:ind w:left="6240" w:hanging="360"/>
      </w:pPr>
    </w:lvl>
    <w:lvl w:ilvl="7" w:tplc="18090019" w:tentative="1">
      <w:start w:val="1"/>
      <w:numFmt w:val="lowerLetter"/>
      <w:lvlText w:val="%8."/>
      <w:lvlJc w:val="left"/>
      <w:pPr>
        <w:ind w:left="6960" w:hanging="360"/>
      </w:pPr>
    </w:lvl>
    <w:lvl w:ilvl="8" w:tplc="1809001B" w:tentative="1">
      <w:start w:val="1"/>
      <w:numFmt w:val="lowerRoman"/>
      <w:lvlText w:val="%9."/>
      <w:lvlJc w:val="right"/>
      <w:pPr>
        <w:ind w:left="7680" w:hanging="180"/>
      </w:pPr>
    </w:lvl>
  </w:abstractNum>
  <w:abstractNum w:abstractNumId="224" w15:restartNumberingAfterBreak="0">
    <w:nsid w:val="726302F1"/>
    <w:multiLevelType w:val="multilevel"/>
    <w:tmpl w:val="27C630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5" w15:restartNumberingAfterBreak="0">
    <w:nsid w:val="72E91868"/>
    <w:multiLevelType w:val="multilevel"/>
    <w:tmpl w:val="2884D9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6" w15:restartNumberingAfterBreak="0">
    <w:nsid w:val="73751723"/>
    <w:multiLevelType w:val="multilevel"/>
    <w:tmpl w:val="8E3284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7" w15:restartNumberingAfterBreak="0">
    <w:nsid w:val="73C81B9E"/>
    <w:multiLevelType w:val="multilevel"/>
    <w:tmpl w:val="410E1CF2"/>
    <w:lvl w:ilvl="0">
      <w:start w:val="1"/>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228" w15:restartNumberingAfterBreak="0">
    <w:nsid w:val="74A5217A"/>
    <w:multiLevelType w:val="multilevel"/>
    <w:tmpl w:val="E166A8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9" w15:restartNumberingAfterBreak="0">
    <w:nsid w:val="76A72A81"/>
    <w:multiLevelType w:val="multilevel"/>
    <w:tmpl w:val="ACE664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0" w15:restartNumberingAfterBreak="0">
    <w:nsid w:val="77FB2C01"/>
    <w:multiLevelType w:val="multilevel"/>
    <w:tmpl w:val="B282B8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1" w15:restartNumberingAfterBreak="0">
    <w:nsid w:val="78772F56"/>
    <w:multiLevelType w:val="multilevel"/>
    <w:tmpl w:val="7CB4AB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2" w15:restartNumberingAfterBreak="0">
    <w:nsid w:val="79F7506E"/>
    <w:multiLevelType w:val="multilevel"/>
    <w:tmpl w:val="CAAA7B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3" w15:restartNumberingAfterBreak="0">
    <w:nsid w:val="7A23754B"/>
    <w:multiLevelType w:val="multilevel"/>
    <w:tmpl w:val="2A72E4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4" w15:restartNumberingAfterBreak="0">
    <w:nsid w:val="7B0A0139"/>
    <w:multiLevelType w:val="multilevel"/>
    <w:tmpl w:val="525028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5"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36"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37"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238" w15:restartNumberingAfterBreak="0">
    <w:nsid w:val="7C755CD8"/>
    <w:multiLevelType w:val="multilevel"/>
    <w:tmpl w:val="3B1AA9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9" w15:restartNumberingAfterBreak="0">
    <w:nsid w:val="7CE76E1E"/>
    <w:multiLevelType w:val="multilevel"/>
    <w:tmpl w:val="623889B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40" w15:restartNumberingAfterBreak="0">
    <w:nsid w:val="7D3B2093"/>
    <w:multiLevelType w:val="multilevel"/>
    <w:tmpl w:val="C966DBDA"/>
    <w:lvl w:ilvl="0">
      <w:start w:val="8"/>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41" w15:restartNumberingAfterBreak="0">
    <w:nsid w:val="7F1E713A"/>
    <w:multiLevelType w:val="multilevel"/>
    <w:tmpl w:val="3B4C3B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579248936">
    <w:abstractNumId w:val="176"/>
  </w:num>
  <w:num w:numId="2" w16cid:durableId="158273457">
    <w:abstractNumId w:val="237"/>
  </w:num>
  <w:num w:numId="3" w16cid:durableId="911500942">
    <w:abstractNumId w:val="194"/>
  </w:num>
  <w:num w:numId="4" w16cid:durableId="1403485161">
    <w:abstractNumId w:val="33"/>
  </w:num>
  <w:num w:numId="5" w16cid:durableId="266620066">
    <w:abstractNumId w:val="236"/>
  </w:num>
  <w:num w:numId="6" w16cid:durableId="92631063">
    <w:abstractNumId w:val="60"/>
  </w:num>
  <w:num w:numId="7" w16cid:durableId="1482843535">
    <w:abstractNumId w:val="8"/>
  </w:num>
  <w:num w:numId="8" w16cid:durableId="1880699613">
    <w:abstractNumId w:val="11"/>
  </w:num>
  <w:num w:numId="9" w16cid:durableId="358315862">
    <w:abstractNumId w:val="41"/>
  </w:num>
  <w:num w:numId="10" w16cid:durableId="1311404410">
    <w:abstractNumId w:val="235"/>
  </w:num>
  <w:num w:numId="11" w16cid:durableId="44109362">
    <w:abstractNumId w:val="62"/>
  </w:num>
  <w:num w:numId="12" w16cid:durableId="2095465949">
    <w:abstractNumId w:val="144"/>
  </w:num>
  <w:num w:numId="13" w16cid:durableId="1690642402">
    <w:abstractNumId w:val="161"/>
  </w:num>
  <w:num w:numId="14" w16cid:durableId="369426929">
    <w:abstractNumId w:val="133"/>
  </w:num>
  <w:num w:numId="15" w16cid:durableId="2081556756">
    <w:abstractNumId w:val="217"/>
  </w:num>
  <w:num w:numId="16" w16cid:durableId="349649961">
    <w:abstractNumId w:val="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20647879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1954744">
    <w:abstractNumId w:val="46"/>
  </w:num>
  <w:num w:numId="19" w16cid:durableId="257101724">
    <w:abstractNumId w:val="196"/>
  </w:num>
  <w:num w:numId="20" w16cid:durableId="485706880">
    <w:abstractNumId w:val="142"/>
  </w:num>
  <w:num w:numId="21" w16cid:durableId="378285805">
    <w:abstractNumId w:val="109"/>
  </w:num>
  <w:num w:numId="22" w16cid:durableId="778331459">
    <w:abstractNumId w:val="203"/>
  </w:num>
  <w:num w:numId="23" w16cid:durableId="2053532008">
    <w:abstractNumId w:val="7"/>
  </w:num>
  <w:num w:numId="24" w16cid:durableId="1712463129">
    <w:abstractNumId w:val="223"/>
  </w:num>
  <w:num w:numId="25" w16cid:durableId="772819510">
    <w:abstractNumId w:val="136"/>
  </w:num>
  <w:num w:numId="26" w16cid:durableId="961571667">
    <w:abstractNumId w:val="58"/>
  </w:num>
  <w:num w:numId="27" w16cid:durableId="565605116">
    <w:abstractNumId w:val="64"/>
  </w:num>
  <w:num w:numId="28" w16cid:durableId="355543710">
    <w:abstractNumId w:val="23"/>
  </w:num>
  <w:num w:numId="29" w16cid:durableId="737435414">
    <w:abstractNumId w:val="85"/>
  </w:num>
  <w:num w:numId="30" w16cid:durableId="443810161">
    <w:abstractNumId w:val="24"/>
  </w:num>
  <w:num w:numId="31" w16cid:durableId="1909266131">
    <w:abstractNumId w:val="227"/>
  </w:num>
  <w:num w:numId="32" w16cid:durableId="105125284">
    <w:abstractNumId w:val="139"/>
  </w:num>
  <w:num w:numId="33" w16cid:durableId="600382752">
    <w:abstractNumId w:val="186"/>
  </w:num>
  <w:num w:numId="34" w16cid:durableId="1976565834">
    <w:abstractNumId w:val="45"/>
  </w:num>
  <w:num w:numId="35" w16cid:durableId="1446315130">
    <w:abstractNumId w:val="151"/>
  </w:num>
  <w:num w:numId="36" w16cid:durableId="649596296">
    <w:abstractNumId w:val="207"/>
  </w:num>
  <w:num w:numId="37" w16cid:durableId="949169187">
    <w:abstractNumId w:val="188"/>
  </w:num>
  <w:num w:numId="38" w16cid:durableId="481696877">
    <w:abstractNumId w:val="233"/>
  </w:num>
  <w:num w:numId="39" w16cid:durableId="1198154058">
    <w:abstractNumId w:val="134"/>
  </w:num>
  <w:num w:numId="40" w16cid:durableId="877199439">
    <w:abstractNumId w:val="51"/>
  </w:num>
  <w:num w:numId="41" w16cid:durableId="1106120968">
    <w:abstractNumId w:val="25"/>
  </w:num>
  <w:num w:numId="42" w16cid:durableId="1766919711">
    <w:abstractNumId w:val="72"/>
  </w:num>
  <w:num w:numId="43" w16cid:durableId="450783833">
    <w:abstractNumId w:val="211"/>
  </w:num>
  <w:num w:numId="44" w16cid:durableId="442114809">
    <w:abstractNumId w:val="57"/>
  </w:num>
  <w:num w:numId="45" w16cid:durableId="2095584385">
    <w:abstractNumId w:val="213"/>
  </w:num>
  <w:num w:numId="46" w16cid:durableId="1266384213">
    <w:abstractNumId w:val="52"/>
  </w:num>
  <w:num w:numId="47" w16cid:durableId="580026341">
    <w:abstractNumId w:val="1"/>
  </w:num>
  <w:num w:numId="48" w16cid:durableId="306328301">
    <w:abstractNumId w:val="150"/>
  </w:num>
  <w:num w:numId="49" w16cid:durableId="849638204">
    <w:abstractNumId w:val="230"/>
  </w:num>
  <w:num w:numId="50" w16cid:durableId="1117992732">
    <w:abstractNumId w:val="63"/>
  </w:num>
  <w:num w:numId="51" w16cid:durableId="1442455859">
    <w:abstractNumId w:val="221"/>
  </w:num>
  <w:num w:numId="52" w16cid:durableId="502821314">
    <w:abstractNumId w:val="177"/>
  </w:num>
  <w:num w:numId="53" w16cid:durableId="109395860">
    <w:abstractNumId w:val="200"/>
  </w:num>
  <w:num w:numId="54" w16cid:durableId="1347711554">
    <w:abstractNumId w:val="163"/>
  </w:num>
  <w:num w:numId="55" w16cid:durableId="583565255">
    <w:abstractNumId w:val="59"/>
  </w:num>
  <w:num w:numId="56" w16cid:durableId="2091154079">
    <w:abstractNumId w:val="110"/>
  </w:num>
  <w:num w:numId="57" w16cid:durableId="594900977">
    <w:abstractNumId w:val="205"/>
  </w:num>
  <w:num w:numId="58" w16cid:durableId="1586382857">
    <w:abstractNumId w:val="96"/>
  </w:num>
  <w:num w:numId="59" w16cid:durableId="1577129749">
    <w:abstractNumId w:val="102"/>
  </w:num>
  <w:num w:numId="60" w16cid:durableId="78908137">
    <w:abstractNumId w:val="92"/>
  </w:num>
  <w:num w:numId="61" w16cid:durableId="1629585400">
    <w:abstractNumId w:val="128"/>
  </w:num>
  <w:num w:numId="62" w16cid:durableId="318659509">
    <w:abstractNumId w:val="91"/>
  </w:num>
  <w:num w:numId="63" w16cid:durableId="1613048897">
    <w:abstractNumId w:val="228"/>
  </w:num>
  <w:num w:numId="64" w16cid:durableId="1776628519">
    <w:abstractNumId w:val="5"/>
  </w:num>
  <w:num w:numId="65" w16cid:durableId="1047802729">
    <w:abstractNumId w:val="30"/>
  </w:num>
  <w:num w:numId="66" w16cid:durableId="1629362182">
    <w:abstractNumId w:val="29"/>
  </w:num>
  <w:num w:numId="67" w16cid:durableId="882130976">
    <w:abstractNumId w:val="132"/>
  </w:num>
  <w:num w:numId="68" w16cid:durableId="1413625362">
    <w:abstractNumId w:val="178"/>
  </w:num>
  <w:num w:numId="69" w16cid:durableId="549348006">
    <w:abstractNumId w:val="10"/>
  </w:num>
  <w:num w:numId="70" w16cid:durableId="803809516">
    <w:abstractNumId w:val="108"/>
  </w:num>
  <w:num w:numId="71" w16cid:durableId="553204534">
    <w:abstractNumId w:val="101"/>
  </w:num>
  <w:num w:numId="72" w16cid:durableId="751781053">
    <w:abstractNumId w:val="148"/>
  </w:num>
  <w:num w:numId="73" w16cid:durableId="28535998">
    <w:abstractNumId w:val="112"/>
  </w:num>
  <w:num w:numId="74" w16cid:durableId="1260799251">
    <w:abstractNumId w:val="27"/>
  </w:num>
  <w:num w:numId="75" w16cid:durableId="1513377657">
    <w:abstractNumId w:val="104"/>
  </w:num>
  <w:num w:numId="76" w16cid:durableId="787508405">
    <w:abstractNumId w:val="20"/>
  </w:num>
  <w:num w:numId="77" w16cid:durableId="1973097767">
    <w:abstractNumId w:val="100"/>
  </w:num>
  <w:num w:numId="78" w16cid:durableId="571046597">
    <w:abstractNumId w:val="53"/>
  </w:num>
  <w:num w:numId="79" w16cid:durableId="1664625414">
    <w:abstractNumId w:val="76"/>
  </w:num>
  <w:num w:numId="80" w16cid:durableId="731461045">
    <w:abstractNumId w:val="167"/>
  </w:num>
  <w:num w:numId="81" w16cid:durableId="1528569089">
    <w:abstractNumId w:val="43"/>
  </w:num>
  <w:num w:numId="82" w16cid:durableId="1367176994">
    <w:abstractNumId w:val="222"/>
  </w:num>
  <w:num w:numId="83" w16cid:durableId="1937398457">
    <w:abstractNumId w:val="75"/>
  </w:num>
  <w:num w:numId="84" w16cid:durableId="1597402168">
    <w:abstractNumId w:val="98"/>
  </w:num>
  <w:num w:numId="85" w16cid:durableId="2025788701">
    <w:abstractNumId w:val="184"/>
  </w:num>
  <w:num w:numId="86" w16cid:durableId="1888948959">
    <w:abstractNumId w:val="73"/>
  </w:num>
  <w:num w:numId="87" w16cid:durableId="1812792224">
    <w:abstractNumId w:val="113"/>
  </w:num>
  <w:num w:numId="88" w16cid:durableId="1069771284">
    <w:abstractNumId w:val="103"/>
  </w:num>
  <w:num w:numId="89" w16cid:durableId="716590610">
    <w:abstractNumId w:val="191"/>
  </w:num>
  <w:num w:numId="90" w16cid:durableId="992948127">
    <w:abstractNumId w:val="187"/>
  </w:num>
  <w:num w:numId="91" w16cid:durableId="690377118">
    <w:abstractNumId w:val="79"/>
  </w:num>
  <w:num w:numId="92" w16cid:durableId="936909585">
    <w:abstractNumId w:val="154"/>
  </w:num>
  <w:num w:numId="93" w16cid:durableId="1380209042">
    <w:abstractNumId w:val="44"/>
  </w:num>
  <w:num w:numId="94" w16cid:durableId="1240557802">
    <w:abstractNumId w:val="48"/>
  </w:num>
  <w:num w:numId="95" w16cid:durableId="1907835107">
    <w:abstractNumId w:val="70"/>
  </w:num>
  <w:num w:numId="96" w16cid:durableId="591474492">
    <w:abstractNumId w:val="234"/>
  </w:num>
  <w:num w:numId="97" w16cid:durableId="819469810">
    <w:abstractNumId w:val="162"/>
  </w:num>
  <w:num w:numId="98" w16cid:durableId="2005009714">
    <w:abstractNumId w:val="241"/>
  </w:num>
  <w:num w:numId="99" w16cid:durableId="1690446657">
    <w:abstractNumId w:val="231"/>
  </w:num>
  <w:num w:numId="100" w16cid:durableId="975136416">
    <w:abstractNumId w:val="47"/>
  </w:num>
  <w:num w:numId="101" w16cid:durableId="281039858">
    <w:abstractNumId w:val="157"/>
  </w:num>
  <w:num w:numId="102" w16cid:durableId="976642881">
    <w:abstractNumId w:val="81"/>
  </w:num>
  <w:num w:numId="103" w16cid:durableId="1197700071">
    <w:abstractNumId w:val="214"/>
  </w:num>
  <w:num w:numId="104" w16cid:durableId="1892770931">
    <w:abstractNumId w:val="74"/>
  </w:num>
  <w:num w:numId="105" w16cid:durableId="1459833948">
    <w:abstractNumId w:val="153"/>
  </w:num>
  <w:num w:numId="106" w16cid:durableId="1871145095">
    <w:abstractNumId w:val="107"/>
  </w:num>
  <w:num w:numId="107" w16cid:durableId="660043314">
    <w:abstractNumId w:val="179"/>
  </w:num>
  <w:num w:numId="108" w16cid:durableId="186909764">
    <w:abstractNumId w:val="78"/>
  </w:num>
  <w:num w:numId="109" w16cid:durableId="1647275759">
    <w:abstractNumId w:val="147"/>
  </w:num>
  <w:num w:numId="110" w16cid:durableId="1445613639">
    <w:abstractNumId w:val="65"/>
  </w:num>
  <w:num w:numId="111" w16cid:durableId="1934052721">
    <w:abstractNumId w:val="226"/>
  </w:num>
  <w:num w:numId="112" w16cid:durableId="227541516">
    <w:abstractNumId w:val="56"/>
  </w:num>
  <w:num w:numId="113" w16cid:durableId="1567643792">
    <w:abstractNumId w:val="135"/>
  </w:num>
  <w:num w:numId="114" w16cid:durableId="1309432355">
    <w:abstractNumId w:val="152"/>
  </w:num>
  <w:num w:numId="115" w16cid:durableId="1120413095">
    <w:abstractNumId w:val="90"/>
  </w:num>
  <w:num w:numId="116" w16cid:durableId="1734963110">
    <w:abstractNumId w:val="66"/>
  </w:num>
  <w:num w:numId="117" w16cid:durableId="2636847">
    <w:abstractNumId w:val="26"/>
  </w:num>
  <w:num w:numId="118" w16cid:durableId="2010523275">
    <w:abstractNumId w:val="69"/>
  </w:num>
  <w:num w:numId="119" w16cid:durableId="1452748870">
    <w:abstractNumId w:val="149"/>
  </w:num>
  <w:num w:numId="120" w16cid:durableId="1609891941">
    <w:abstractNumId w:val="84"/>
  </w:num>
  <w:num w:numId="121" w16cid:durableId="770079973">
    <w:abstractNumId w:val="124"/>
  </w:num>
  <w:num w:numId="122" w16cid:durableId="1827434663">
    <w:abstractNumId w:val="94"/>
  </w:num>
  <w:num w:numId="123" w16cid:durableId="1642883089">
    <w:abstractNumId w:val="240"/>
  </w:num>
  <w:num w:numId="124" w16cid:durableId="1563709477">
    <w:abstractNumId w:val="83"/>
  </w:num>
  <w:num w:numId="125" w16cid:durableId="1917786276">
    <w:abstractNumId w:val="164"/>
  </w:num>
  <w:num w:numId="126" w16cid:durableId="1322201986">
    <w:abstractNumId w:val="17"/>
  </w:num>
  <w:num w:numId="127" w16cid:durableId="567962623">
    <w:abstractNumId w:val="86"/>
  </w:num>
  <w:num w:numId="128" w16cid:durableId="636497107">
    <w:abstractNumId w:val="180"/>
  </w:num>
  <w:num w:numId="129" w16cid:durableId="869495999">
    <w:abstractNumId w:val="155"/>
  </w:num>
  <w:num w:numId="130" w16cid:durableId="327252097">
    <w:abstractNumId w:val="28"/>
  </w:num>
  <w:num w:numId="131" w16cid:durableId="2067607636">
    <w:abstractNumId w:val="118"/>
  </w:num>
  <w:num w:numId="132" w16cid:durableId="549193241">
    <w:abstractNumId w:val="126"/>
  </w:num>
  <w:num w:numId="133" w16cid:durableId="555967977">
    <w:abstractNumId w:val="37"/>
  </w:num>
  <w:num w:numId="134" w16cid:durableId="2135366082">
    <w:abstractNumId w:val="197"/>
  </w:num>
  <w:num w:numId="135" w16cid:durableId="612172358">
    <w:abstractNumId w:val="160"/>
  </w:num>
  <w:num w:numId="136" w16cid:durableId="1179156219">
    <w:abstractNumId w:val="202"/>
  </w:num>
  <w:num w:numId="137" w16cid:durableId="162282389">
    <w:abstractNumId w:val="130"/>
  </w:num>
  <w:num w:numId="138" w16cid:durableId="152187130">
    <w:abstractNumId w:val="224"/>
  </w:num>
  <w:num w:numId="139" w16cid:durableId="486823845">
    <w:abstractNumId w:val="77"/>
  </w:num>
  <w:num w:numId="140" w16cid:durableId="436172399">
    <w:abstractNumId w:val="67"/>
  </w:num>
  <w:num w:numId="141" w16cid:durableId="1600914983">
    <w:abstractNumId w:val="137"/>
  </w:num>
  <w:num w:numId="142" w16cid:durableId="1940216401">
    <w:abstractNumId w:val="122"/>
  </w:num>
  <w:num w:numId="143" w16cid:durableId="1696347197">
    <w:abstractNumId w:val="97"/>
  </w:num>
  <w:num w:numId="144" w16cid:durableId="1722821799">
    <w:abstractNumId w:val="156"/>
  </w:num>
  <w:num w:numId="145" w16cid:durableId="1855806629">
    <w:abstractNumId w:val="125"/>
  </w:num>
  <w:num w:numId="146" w16cid:durableId="2038582986">
    <w:abstractNumId w:val="206"/>
  </w:num>
  <w:num w:numId="147" w16cid:durableId="1497920972">
    <w:abstractNumId w:val="183"/>
  </w:num>
  <w:num w:numId="148" w16cid:durableId="327490333">
    <w:abstractNumId w:val="185"/>
  </w:num>
  <w:num w:numId="149" w16cid:durableId="879973407">
    <w:abstractNumId w:val="201"/>
  </w:num>
  <w:num w:numId="150" w16cid:durableId="1951550510">
    <w:abstractNumId w:val="219"/>
  </w:num>
  <w:num w:numId="151" w16cid:durableId="83039124">
    <w:abstractNumId w:val="138"/>
  </w:num>
  <w:num w:numId="152" w16cid:durableId="910114931">
    <w:abstractNumId w:val="159"/>
  </w:num>
  <w:num w:numId="153" w16cid:durableId="622418971">
    <w:abstractNumId w:val="88"/>
  </w:num>
  <w:num w:numId="154" w16cid:durableId="2005080961">
    <w:abstractNumId w:val="166"/>
  </w:num>
  <w:num w:numId="155" w16cid:durableId="1080979931">
    <w:abstractNumId w:val="190"/>
  </w:num>
  <w:num w:numId="156" w16cid:durableId="1415784326">
    <w:abstractNumId w:val="106"/>
  </w:num>
  <w:num w:numId="157" w16cid:durableId="573055023">
    <w:abstractNumId w:val="212"/>
  </w:num>
  <w:num w:numId="158" w16cid:durableId="473914803">
    <w:abstractNumId w:val="165"/>
  </w:num>
  <w:num w:numId="159" w16cid:durableId="1791968515">
    <w:abstractNumId w:val="199"/>
  </w:num>
  <w:num w:numId="160" w16cid:durableId="1996521056">
    <w:abstractNumId w:val="146"/>
  </w:num>
  <w:num w:numId="161" w16cid:durableId="2104568854">
    <w:abstractNumId w:val="19"/>
  </w:num>
  <w:num w:numId="162" w16cid:durableId="1785344421">
    <w:abstractNumId w:val="15"/>
  </w:num>
  <w:num w:numId="163" w16cid:durableId="1505898981">
    <w:abstractNumId w:val="168"/>
  </w:num>
  <w:num w:numId="164" w16cid:durableId="882447467">
    <w:abstractNumId w:val="198"/>
  </w:num>
  <w:num w:numId="165" w16cid:durableId="1355500085">
    <w:abstractNumId w:val="220"/>
  </w:num>
  <w:num w:numId="166" w16cid:durableId="732969917">
    <w:abstractNumId w:val="34"/>
  </w:num>
  <w:num w:numId="167" w16cid:durableId="1110465782">
    <w:abstractNumId w:val="14"/>
  </w:num>
  <w:num w:numId="168" w16cid:durableId="778991751">
    <w:abstractNumId w:val="3"/>
  </w:num>
  <w:num w:numId="169" w16cid:durableId="11302878">
    <w:abstractNumId w:val="87"/>
  </w:num>
  <w:num w:numId="170" w16cid:durableId="2069262795">
    <w:abstractNumId w:val="192"/>
  </w:num>
  <w:num w:numId="171" w16cid:durableId="61998215">
    <w:abstractNumId w:val="114"/>
  </w:num>
  <w:num w:numId="172" w16cid:durableId="108206646">
    <w:abstractNumId w:val="158"/>
  </w:num>
  <w:num w:numId="173" w16cid:durableId="2142923254">
    <w:abstractNumId w:val="105"/>
  </w:num>
  <w:num w:numId="174" w16cid:durableId="974919410">
    <w:abstractNumId w:val="174"/>
  </w:num>
  <w:num w:numId="175" w16cid:durableId="552237315">
    <w:abstractNumId w:val="4"/>
  </w:num>
  <w:num w:numId="176" w16cid:durableId="546718636">
    <w:abstractNumId w:val="117"/>
  </w:num>
  <w:num w:numId="177" w16cid:durableId="1629504603">
    <w:abstractNumId w:val="225"/>
  </w:num>
  <w:num w:numId="178" w16cid:durableId="1014915319">
    <w:abstractNumId w:val="31"/>
  </w:num>
  <w:num w:numId="179" w16cid:durableId="1987397756">
    <w:abstractNumId w:val="129"/>
  </w:num>
  <w:num w:numId="180" w16cid:durableId="1254822185">
    <w:abstractNumId w:val="229"/>
  </w:num>
  <w:num w:numId="181" w16cid:durableId="1138953121">
    <w:abstractNumId w:val="13"/>
  </w:num>
  <w:num w:numId="182" w16cid:durableId="1635910252">
    <w:abstractNumId w:val="189"/>
  </w:num>
  <w:num w:numId="183" w16cid:durableId="1377700420">
    <w:abstractNumId w:val="32"/>
  </w:num>
  <w:num w:numId="184" w16cid:durableId="785542767">
    <w:abstractNumId w:val="21"/>
  </w:num>
  <w:num w:numId="185" w16cid:durableId="146014552">
    <w:abstractNumId w:val="209"/>
  </w:num>
  <w:num w:numId="186" w16cid:durableId="811141697">
    <w:abstractNumId w:val="82"/>
  </w:num>
  <w:num w:numId="187" w16cid:durableId="2086802312">
    <w:abstractNumId w:val="68"/>
  </w:num>
  <w:num w:numId="188" w16cid:durableId="1216503771">
    <w:abstractNumId w:val="210"/>
  </w:num>
  <w:num w:numId="189" w16cid:durableId="560600885">
    <w:abstractNumId w:val="99"/>
  </w:num>
  <w:num w:numId="190" w16cid:durableId="375856294">
    <w:abstractNumId w:val="18"/>
  </w:num>
  <w:num w:numId="191" w16cid:durableId="1352218995">
    <w:abstractNumId w:val="173"/>
  </w:num>
  <w:num w:numId="192" w16cid:durableId="1446850087">
    <w:abstractNumId w:val="116"/>
  </w:num>
  <w:num w:numId="193" w16cid:durableId="120999310">
    <w:abstractNumId w:val="111"/>
  </w:num>
  <w:num w:numId="194" w16cid:durableId="109592613">
    <w:abstractNumId w:val="42"/>
  </w:num>
  <w:num w:numId="195" w16cid:durableId="1154293769">
    <w:abstractNumId w:val="54"/>
  </w:num>
  <w:num w:numId="196" w16cid:durableId="313948546">
    <w:abstractNumId w:val="120"/>
  </w:num>
  <w:num w:numId="197" w16cid:durableId="1095712443">
    <w:abstractNumId w:val="131"/>
  </w:num>
  <w:num w:numId="198" w16cid:durableId="623541055">
    <w:abstractNumId w:val="175"/>
  </w:num>
  <w:num w:numId="199" w16cid:durableId="1737194976">
    <w:abstractNumId w:val="195"/>
  </w:num>
  <w:num w:numId="200" w16cid:durableId="715857783">
    <w:abstractNumId w:val="181"/>
  </w:num>
  <w:num w:numId="201" w16cid:durableId="1896965012">
    <w:abstractNumId w:val="123"/>
  </w:num>
  <w:num w:numId="202" w16cid:durableId="558906739">
    <w:abstractNumId w:val="208"/>
  </w:num>
  <w:num w:numId="203" w16cid:durableId="628129124">
    <w:abstractNumId w:val="55"/>
  </w:num>
  <w:num w:numId="204" w16cid:durableId="564337146">
    <w:abstractNumId w:val="121"/>
  </w:num>
  <w:num w:numId="205" w16cid:durableId="777794939">
    <w:abstractNumId w:val="95"/>
  </w:num>
  <w:num w:numId="206" w16cid:durableId="1989433978">
    <w:abstractNumId w:val="232"/>
  </w:num>
  <w:num w:numId="207" w16cid:durableId="1904831737">
    <w:abstractNumId w:val="169"/>
  </w:num>
  <w:num w:numId="208" w16cid:durableId="1235550881">
    <w:abstractNumId w:val="182"/>
  </w:num>
  <w:num w:numId="209" w16cid:durableId="1223055951">
    <w:abstractNumId w:val="22"/>
  </w:num>
  <w:num w:numId="210" w16cid:durableId="611133267">
    <w:abstractNumId w:val="143"/>
  </w:num>
  <w:num w:numId="211" w16cid:durableId="1281492501">
    <w:abstractNumId w:val="171"/>
  </w:num>
  <w:num w:numId="212" w16cid:durableId="825054350">
    <w:abstractNumId w:val="12"/>
  </w:num>
  <w:num w:numId="213" w16cid:durableId="53361720">
    <w:abstractNumId w:val="36"/>
  </w:num>
  <w:num w:numId="214" w16cid:durableId="2107185930">
    <w:abstractNumId w:val="218"/>
  </w:num>
  <w:num w:numId="215" w16cid:durableId="1115752760">
    <w:abstractNumId w:val="239"/>
  </w:num>
  <w:num w:numId="216" w16cid:durableId="263003658">
    <w:abstractNumId w:val="204"/>
  </w:num>
  <w:num w:numId="217" w16cid:durableId="1331064240">
    <w:abstractNumId w:val="61"/>
  </w:num>
  <w:num w:numId="218" w16cid:durableId="1246647292">
    <w:abstractNumId w:val="140"/>
  </w:num>
  <w:num w:numId="219" w16cid:durableId="1909725343">
    <w:abstractNumId w:val="71"/>
  </w:num>
  <w:num w:numId="220" w16cid:durableId="912081809">
    <w:abstractNumId w:val="2"/>
  </w:num>
  <w:num w:numId="221" w16cid:durableId="1706558111">
    <w:abstractNumId w:val="145"/>
  </w:num>
  <w:num w:numId="222" w16cid:durableId="721905519">
    <w:abstractNumId w:val="119"/>
  </w:num>
  <w:num w:numId="223" w16cid:durableId="2013951084">
    <w:abstractNumId w:val="172"/>
  </w:num>
  <w:num w:numId="224" w16cid:durableId="677736576">
    <w:abstractNumId w:val="39"/>
  </w:num>
  <w:num w:numId="225" w16cid:durableId="1318192574">
    <w:abstractNumId w:val="89"/>
  </w:num>
  <w:num w:numId="226" w16cid:durableId="1145658410">
    <w:abstractNumId w:val="16"/>
  </w:num>
  <w:num w:numId="227" w16cid:durableId="348726008">
    <w:abstractNumId w:val="238"/>
  </w:num>
  <w:num w:numId="228" w16cid:durableId="87192403">
    <w:abstractNumId w:val="127"/>
  </w:num>
  <w:num w:numId="229" w16cid:durableId="254705635">
    <w:abstractNumId w:val="35"/>
  </w:num>
  <w:num w:numId="230" w16cid:durableId="917635998">
    <w:abstractNumId w:val="216"/>
  </w:num>
  <w:num w:numId="231" w16cid:durableId="895894069">
    <w:abstractNumId w:val="215"/>
  </w:num>
  <w:num w:numId="232" w16cid:durableId="702445170">
    <w:abstractNumId w:val="6"/>
  </w:num>
  <w:num w:numId="233" w16cid:durableId="1789202609">
    <w:abstractNumId w:val="115"/>
  </w:num>
  <w:num w:numId="234" w16cid:durableId="2094816182">
    <w:abstractNumId w:val="38"/>
  </w:num>
  <w:num w:numId="235" w16cid:durableId="2007511526">
    <w:abstractNumId w:val="49"/>
  </w:num>
  <w:num w:numId="236" w16cid:durableId="659889104">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7" w16cid:durableId="249317081">
    <w:abstractNumId w:val="141"/>
  </w:num>
  <w:num w:numId="238" w16cid:durableId="609967548">
    <w:abstractNumId w:val="50"/>
  </w:num>
  <w:num w:numId="239" w16cid:durableId="1260139882">
    <w:abstractNumId w:val="170"/>
  </w:num>
  <w:num w:numId="240" w16cid:durableId="624042676">
    <w:abstractNumId w:val="193"/>
  </w:num>
  <w:numIdMacAtCleanup w:val="23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1" w:cryptProviderType="rsaAES" w:cryptAlgorithmClass="hash" w:cryptAlgorithmType="typeAny" w:cryptAlgorithmSid="14" w:cryptSpinCount="100000" w:hash="7x6gWkUPrZ8MUgu4fUmzDW+Wm/p1XwCOOJfN1jtyp+HodSUYdaA1J/TJRBFCtw//+rO9AdmqtVM6IxfD54ngEg==" w:salt="6SeZi0rfltbMPpxqdApvxw=="/>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38AA"/>
    <w:rsid w:val="0000669B"/>
    <w:rsid w:val="000075C6"/>
    <w:rsid w:val="00007EF6"/>
    <w:rsid w:val="0001388F"/>
    <w:rsid w:val="000225C5"/>
    <w:rsid w:val="00024812"/>
    <w:rsid w:val="00026085"/>
    <w:rsid w:val="0003041E"/>
    <w:rsid w:val="00056B48"/>
    <w:rsid w:val="00061527"/>
    <w:rsid w:val="0006379F"/>
    <w:rsid w:val="00065AEE"/>
    <w:rsid w:val="00074610"/>
    <w:rsid w:val="000C0E06"/>
    <w:rsid w:val="000C0E11"/>
    <w:rsid w:val="000C65B7"/>
    <w:rsid w:val="000D10E2"/>
    <w:rsid w:val="000E283A"/>
    <w:rsid w:val="000E2CF8"/>
    <w:rsid w:val="000E4872"/>
    <w:rsid w:val="000F0378"/>
    <w:rsid w:val="000F4D74"/>
    <w:rsid w:val="000F4FE9"/>
    <w:rsid w:val="000F751F"/>
    <w:rsid w:val="00101A30"/>
    <w:rsid w:val="00101AC8"/>
    <w:rsid w:val="00102515"/>
    <w:rsid w:val="00114317"/>
    <w:rsid w:val="00125CBD"/>
    <w:rsid w:val="00130442"/>
    <w:rsid w:val="00132882"/>
    <w:rsid w:val="001473BE"/>
    <w:rsid w:val="00147DAB"/>
    <w:rsid w:val="001524AB"/>
    <w:rsid w:val="00164CF1"/>
    <w:rsid w:val="001651D7"/>
    <w:rsid w:val="00170508"/>
    <w:rsid w:val="00173329"/>
    <w:rsid w:val="001750A8"/>
    <w:rsid w:val="00175C84"/>
    <w:rsid w:val="0018606D"/>
    <w:rsid w:val="00192D79"/>
    <w:rsid w:val="001A15DC"/>
    <w:rsid w:val="001B3FAD"/>
    <w:rsid w:val="001B5C7C"/>
    <w:rsid w:val="001B5CF5"/>
    <w:rsid w:val="001B602E"/>
    <w:rsid w:val="001B6B33"/>
    <w:rsid w:val="001C1983"/>
    <w:rsid w:val="001C3A95"/>
    <w:rsid w:val="001C3D44"/>
    <w:rsid w:val="001D1C4C"/>
    <w:rsid w:val="001E59E6"/>
    <w:rsid w:val="001E7452"/>
    <w:rsid w:val="001F6360"/>
    <w:rsid w:val="001F68D2"/>
    <w:rsid w:val="001F7FC2"/>
    <w:rsid w:val="00206CC8"/>
    <w:rsid w:val="00234C8E"/>
    <w:rsid w:val="0023618E"/>
    <w:rsid w:val="002418DA"/>
    <w:rsid w:val="00241925"/>
    <w:rsid w:val="00245488"/>
    <w:rsid w:val="00246362"/>
    <w:rsid w:val="0025224B"/>
    <w:rsid w:val="00256C02"/>
    <w:rsid w:val="00256EE5"/>
    <w:rsid w:val="002628DF"/>
    <w:rsid w:val="00272107"/>
    <w:rsid w:val="0028250A"/>
    <w:rsid w:val="00292437"/>
    <w:rsid w:val="00295E19"/>
    <w:rsid w:val="00296C52"/>
    <w:rsid w:val="002A1879"/>
    <w:rsid w:val="002B2535"/>
    <w:rsid w:val="002B60D2"/>
    <w:rsid w:val="002C08E8"/>
    <w:rsid w:val="002C70EC"/>
    <w:rsid w:val="002C7140"/>
    <w:rsid w:val="002C72C0"/>
    <w:rsid w:val="002D062E"/>
    <w:rsid w:val="002E273D"/>
    <w:rsid w:val="002F0288"/>
    <w:rsid w:val="0030399F"/>
    <w:rsid w:val="003073E6"/>
    <w:rsid w:val="0031024C"/>
    <w:rsid w:val="00310EDC"/>
    <w:rsid w:val="00311BCB"/>
    <w:rsid w:val="00321AC6"/>
    <w:rsid w:val="0032441E"/>
    <w:rsid w:val="00325955"/>
    <w:rsid w:val="00325B4F"/>
    <w:rsid w:val="003270FE"/>
    <w:rsid w:val="00333589"/>
    <w:rsid w:val="003401BA"/>
    <w:rsid w:val="0034204D"/>
    <w:rsid w:val="00347E6B"/>
    <w:rsid w:val="00350DBC"/>
    <w:rsid w:val="003670C3"/>
    <w:rsid w:val="003700B0"/>
    <w:rsid w:val="0037365C"/>
    <w:rsid w:val="00377945"/>
    <w:rsid w:val="00383C79"/>
    <w:rsid w:val="0038503C"/>
    <w:rsid w:val="0038799C"/>
    <w:rsid w:val="00394603"/>
    <w:rsid w:val="003C0FB1"/>
    <w:rsid w:val="003C19E4"/>
    <w:rsid w:val="003C1E0C"/>
    <w:rsid w:val="003C2DA6"/>
    <w:rsid w:val="003D35B0"/>
    <w:rsid w:val="003E08C5"/>
    <w:rsid w:val="003E0C8B"/>
    <w:rsid w:val="003E7CC4"/>
    <w:rsid w:val="003F3CA9"/>
    <w:rsid w:val="003F3EE7"/>
    <w:rsid w:val="003F60AD"/>
    <w:rsid w:val="003F6C08"/>
    <w:rsid w:val="003F6E9A"/>
    <w:rsid w:val="004101AD"/>
    <w:rsid w:val="00413789"/>
    <w:rsid w:val="00415429"/>
    <w:rsid w:val="00430EA8"/>
    <w:rsid w:val="004368FE"/>
    <w:rsid w:val="00443976"/>
    <w:rsid w:val="00444730"/>
    <w:rsid w:val="0046000A"/>
    <w:rsid w:val="00474043"/>
    <w:rsid w:val="00483B81"/>
    <w:rsid w:val="00490BB7"/>
    <w:rsid w:val="004939B5"/>
    <w:rsid w:val="00496C17"/>
    <w:rsid w:val="004A0961"/>
    <w:rsid w:val="004A15F8"/>
    <w:rsid w:val="004A1E47"/>
    <w:rsid w:val="004A4CDE"/>
    <w:rsid w:val="004A7D33"/>
    <w:rsid w:val="004B2AF8"/>
    <w:rsid w:val="004B4771"/>
    <w:rsid w:val="004B576C"/>
    <w:rsid w:val="004B65A0"/>
    <w:rsid w:val="004B7B9E"/>
    <w:rsid w:val="004C2670"/>
    <w:rsid w:val="004C7F6E"/>
    <w:rsid w:val="004D3248"/>
    <w:rsid w:val="004E00BE"/>
    <w:rsid w:val="004F3DDB"/>
    <w:rsid w:val="00503F93"/>
    <w:rsid w:val="00514DFD"/>
    <w:rsid w:val="0051673A"/>
    <w:rsid w:val="00522DF9"/>
    <w:rsid w:val="005239E4"/>
    <w:rsid w:val="0053342D"/>
    <w:rsid w:val="00533484"/>
    <w:rsid w:val="00534A1C"/>
    <w:rsid w:val="00541969"/>
    <w:rsid w:val="00542982"/>
    <w:rsid w:val="0054610F"/>
    <w:rsid w:val="00550821"/>
    <w:rsid w:val="00550B2B"/>
    <w:rsid w:val="005520E5"/>
    <w:rsid w:val="005635BE"/>
    <w:rsid w:val="005637A5"/>
    <w:rsid w:val="00564F8A"/>
    <w:rsid w:val="0056568D"/>
    <w:rsid w:val="00580AF7"/>
    <w:rsid w:val="00581DBE"/>
    <w:rsid w:val="0058336E"/>
    <w:rsid w:val="005A41B0"/>
    <w:rsid w:val="005A564A"/>
    <w:rsid w:val="005A5EFF"/>
    <w:rsid w:val="005B2A6D"/>
    <w:rsid w:val="005C1535"/>
    <w:rsid w:val="005D60C5"/>
    <w:rsid w:val="005E3864"/>
    <w:rsid w:val="005F2191"/>
    <w:rsid w:val="005F67F0"/>
    <w:rsid w:val="005F7E00"/>
    <w:rsid w:val="00601E78"/>
    <w:rsid w:val="0061100A"/>
    <w:rsid w:val="00626C30"/>
    <w:rsid w:val="00646B48"/>
    <w:rsid w:val="006535A0"/>
    <w:rsid w:val="006565BD"/>
    <w:rsid w:val="00662F78"/>
    <w:rsid w:val="00663B2A"/>
    <w:rsid w:val="00671010"/>
    <w:rsid w:val="0067351A"/>
    <w:rsid w:val="006761DC"/>
    <w:rsid w:val="00676E54"/>
    <w:rsid w:val="00684357"/>
    <w:rsid w:val="006955D1"/>
    <w:rsid w:val="006A1D74"/>
    <w:rsid w:val="006A7016"/>
    <w:rsid w:val="006B3734"/>
    <w:rsid w:val="006C3EEF"/>
    <w:rsid w:val="006C6715"/>
    <w:rsid w:val="006C71B4"/>
    <w:rsid w:val="006F13F7"/>
    <w:rsid w:val="00702C39"/>
    <w:rsid w:val="00704501"/>
    <w:rsid w:val="00730242"/>
    <w:rsid w:val="0073644F"/>
    <w:rsid w:val="007368CF"/>
    <w:rsid w:val="007404D4"/>
    <w:rsid w:val="00746EFF"/>
    <w:rsid w:val="00756004"/>
    <w:rsid w:val="00756CA9"/>
    <w:rsid w:val="00757561"/>
    <w:rsid w:val="007704DA"/>
    <w:rsid w:val="007712DD"/>
    <w:rsid w:val="007746D2"/>
    <w:rsid w:val="00780B22"/>
    <w:rsid w:val="00782369"/>
    <w:rsid w:val="007831B0"/>
    <w:rsid w:val="00785B01"/>
    <w:rsid w:val="0078639B"/>
    <w:rsid w:val="007879CD"/>
    <w:rsid w:val="007A3C19"/>
    <w:rsid w:val="007A49FA"/>
    <w:rsid w:val="007B120C"/>
    <w:rsid w:val="007B2C0C"/>
    <w:rsid w:val="007B7D0E"/>
    <w:rsid w:val="007C5D7B"/>
    <w:rsid w:val="007C5E41"/>
    <w:rsid w:val="007C793D"/>
    <w:rsid w:val="007D3B04"/>
    <w:rsid w:val="007E093F"/>
    <w:rsid w:val="007E5B65"/>
    <w:rsid w:val="007E76FD"/>
    <w:rsid w:val="007E7F2F"/>
    <w:rsid w:val="007F13F0"/>
    <w:rsid w:val="007F3458"/>
    <w:rsid w:val="00803D16"/>
    <w:rsid w:val="0080489A"/>
    <w:rsid w:val="00807A4D"/>
    <w:rsid w:val="00810B05"/>
    <w:rsid w:val="0081621E"/>
    <w:rsid w:val="0081730C"/>
    <w:rsid w:val="0082552F"/>
    <w:rsid w:val="0083112F"/>
    <w:rsid w:val="00832A56"/>
    <w:rsid w:val="008347C3"/>
    <w:rsid w:val="00837A39"/>
    <w:rsid w:val="00854C0D"/>
    <w:rsid w:val="00861561"/>
    <w:rsid w:val="00867EDE"/>
    <w:rsid w:val="0088594E"/>
    <w:rsid w:val="00891A74"/>
    <w:rsid w:val="008A1C6D"/>
    <w:rsid w:val="008B53A4"/>
    <w:rsid w:val="008C07AC"/>
    <w:rsid w:val="008C69A3"/>
    <w:rsid w:val="008E235A"/>
    <w:rsid w:val="008E3C20"/>
    <w:rsid w:val="008F5874"/>
    <w:rsid w:val="008F637D"/>
    <w:rsid w:val="00904FCA"/>
    <w:rsid w:val="009147DA"/>
    <w:rsid w:val="00916113"/>
    <w:rsid w:val="00921E8E"/>
    <w:rsid w:val="00926F67"/>
    <w:rsid w:val="00927A61"/>
    <w:rsid w:val="00931121"/>
    <w:rsid w:val="009340FB"/>
    <w:rsid w:val="00934BC4"/>
    <w:rsid w:val="0094362F"/>
    <w:rsid w:val="00950401"/>
    <w:rsid w:val="00951854"/>
    <w:rsid w:val="009528C8"/>
    <w:rsid w:val="0095374A"/>
    <w:rsid w:val="009608C5"/>
    <w:rsid w:val="00977CC4"/>
    <w:rsid w:val="009840F9"/>
    <w:rsid w:val="0099533F"/>
    <w:rsid w:val="00997226"/>
    <w:rsid w:val="009A0BAB"/>
    <w:rsid w:val="009B0FE7"/>
    <w:rsid w:val="009B1FA7"/>
    <w:rsid w:val="009B6F44"/>
    <w:rsid w:val="009C05E9"/>
    <w:rsid w:val="009C6248"/>
    <w:rsid w:val="009C6CBD"/>
    <w:rsid w:val="009D6264"/>
    <w:rsid w:val="009E6B8D"/>
    <w:rsid w:val="00A034E8"/>
    <w:rsid w:val="00A05146"/>
    <w:rsid w:val="00A0779A"/>
    <w:rsid w:val="00A25C3C"/>
    <w:rsid w:val="00A31012"/>
    <w:rsid w:val="00A33324"/>
    <w:rsid w:val="00A33874"/>
    <w:rsid w:val="00A60A1D"/>
    <w:rsid w:val="00A625C4"/>
    <w:rsid w:val="00A6430B"/>
    <w:rsid w:val="00A65CDC"/>
    <w:rsid w:val="00A7281F"/>
    <w:rsid w:val="00A76E64"/>
    <w:rsid w:val="00A8258F"/>
    <w:rsid w:val="00A82605"/>
    <w:rsid w:val="00A94316"/>
    <w:rsid w:val="00AA5D03"/>
    <w:rsid w:val="00AA6837"/>
    <w:rsid w:val="00AB3391"/>
    <w:rsid w:val="00AB5697"/>
    <w:rsid w:val="00AB67BE"/>
    <w:rsid w:val="00AC44B0"/>
    <w:rsid w:val="00AC4D66"/>
    <w:rsid w:val="00AD44D1"/>
    <w:rsid w:val="00B12CE7"/>
    <w:rsid w:val="00B1490E"/>
    <w:rsid w:val="00B30FDD"/>
    <w:rsid w:val="00B35085"/>
    <w:rsid w:val="00B402FB"/>
    <w:rsid w:val="00B421F3"/>
    <w:rsid w:val="00B6057A"/>
    <w:rsid w:val="00B6142E"/>
    <w:rsid w:val="00B61934"/>
    <w:rsid w:val="00B61AEE"/>
    <w:rsid w:val="00B61DAD"/>
    <w:rsid w:val="00B625AA"/>
    <w:rsid w:val="00B64898"/>
    <w:rsid w:val="00B66734"/>
    <w:rsid w:val="00B66FE4"/>
    <w:rsid w:val="00B809C4"/>
    <w:rsid w:val="00B82BB9"/>
    <w:rsid w:val="00B9639C"/>
    <w:rsid w:val="00BA3A5E"/>
    <w:rsid w:val="00BA3C02"/>
    <w:rsid w:val="00BB24E7"/>
    <w:rsid w:val="00BB5E9D"/>
    <w:rsid w:val="00BD234D"/>
    <w:rsid w:val="00BD2B8D"/>
    <w:rsid w:val="00BE0C6B"/>
    <w:rsid w:val="00BE4EBF"/>
    <w:rsid w:val="00BE69B1"/>
    <w:rsid w:val="00BF4019"/>
    <w:rsid w:val="00C11244"/>
    <w:rsid w:val="00C22B2F"/>
    <w:rsid w:val="00C25940"/>
    <w:rsid w:val="00C3103B"/>
    <w:rsid w:val="00C32309"/>
    <w:rsid w:val="00C33973"/>
    <w:rsid w:val="00C42E06"/>
    <w:rsid w:val="00C43DF2"/>
    <w:rsid w:val="00C4598F"/>
    <w:rsid w:val="00C46386"/>
    <w:rsid w:val="00C47F5E"/>
    <w:rsid w:val="00C500AC"/>
    <w:rsid w:val="00C57446"/>
    <w:rsid w:val="00C652FF"/>
    <w:rsid w:val="00C7189F"/>
    <w:rsid w:val="00C93669"/>
    <w:rsid w:val="00CA2B52"/>
    <w:rsid w:val="00CA3AF8"/>
    <w:rsid w:val="00CC568F"/>
    <w:rsid w:val="00CC7906"/>
    <w:rsid w:val="00CE52AE"/>
    <w:rsid w:val="00CE7EE0"/>
    <w:rsid w:val="00D103CA"/>
    <w:rsid w:val="00D116BB"/>
    <w:rsid w:val="00D17C44"/>
    <w:rsid w:val="00D244FD"/>
    <w:rsid w:val="00D3359A"/>
    <w:rsid w:val="00D3541F"/>
    <w:rsid w:val="00D35AA7"/>
    <w:rsid w:val="00D42F7C"/>
    <w:rsid w:val="00D61AC9"/>
    <w:rsid w:val="00D622B0"/>
    <w:rsid w:val="00D64590"/>
    <w:rsid w:val="00D74111"/>
    <w:rsid w:val="00D7420C"/>
    <w:rsid w:val="00D820BD"/>
    <w:rsid w:val="00D97FE5"/>
    <w:rsid w:val="00DA508A"/>
    <w:rsid w:val="00DA6804"/>
    <w:rsid w:val="00DB1533"/>
    <w:rsid w:val="00DB3219"/>
    <w:rsid w:val="00DB5E7D"/>
    <w:rsid w:val="00DB6F9F"/>
    <w:rsid w:val="00DC28E8"/>
    <w:rsid w:val="00DD2839"/>
    <w:rsid w:val="00DD59EC"/>
    <w:rsid w:val="00DF26D3"/>
    <w:rsid w:val="00E03583"/>
    <w:rsid w:val="00E1760E"/>
    <w:rsid w:val="00E2701F"/>
    <w:rsid w:val="00E42FF2"/>
    <w:rsid w:val="00E551F2"/>
    <w:rsid w:val="00E67AB7"/>
    <w:rsid w:val="00E7508B"/>
    <w:rsid w:val="00E80B01"/>
    <w:rsid w:val="00E85453"/>
    <w:rsid w:val="00E92FAE"/>
    <w:rsid w:val="00E93694"/>
    <w:rsid w:val="00E93805"/>
    <w:rsid w:val="00E97A42"/>
    <w:rsid w:val="00EA1632"/>
    <w:rsid w:val="00EA22E3"/>
    <w:rsid w:val="00EA39AD"/>
    <w:rsid w:val="00EA3ED9"/>
    <w:rsid w:val="00EB1547"/>
    <w:rsid w:val="00EB444F"/>
    <w:rsid w:val="00EB5352"/>
    <w:rsid w:val="00EC3227"/>
    <w:rsid w:val="00EC7568"/>
    <w:rsid w:val="00ED08A1"/>
    <w:rsid w:val="00ED1993"/>
    <w:rsid w:val="00EE08AA"/>
    <w:rsid w:val="00EF6820"/>
    <w:rsid w:val="00F17107"/>
    <w:rsid w:val="00F23BAD"/>
    <w:rsid w:val="00F27C91"/>
    <w:rsid w:val="00F329BC"/>
    <w:rsid w:val="00F36615"/>
    <w:rsid w:val="00F448F3"/>
    <w:rsid w:val="00F54F8B"/>
    <w:rsid w:val="00F92B67"/>
    <w:rsid w:val="00F934BA"/>
    <w:rsid w:val="00F936B8"/>
    <w:rsid w:val="00F9788B"/>
    <w:rsid w:val="00F979CD"/>
    <w:rsid w:val="00FA4A41"/>
    <w:rsid w:val="00FA57FD"/>
    <w:rsid w:val="00FB4614"/>
    <w:rsid w:val="00FB7237"/>
    <w:rsid w:val="00FC4084"/>
    <w:rsid w:val="00FD38B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paragraph" w:customStyle="1" w:styleId="L2">
    <w:name w:val="L2"/>
    <w:basedOn w:val="Normal"/>
    <w:rsid w:val="00EF6820"/>
    <w:pPr>
      <w:numPr>
        <w:ilvl w:val="1"/>
        <w:numId w:val="236"/>
      </w:numPr>
      <w:spacing w:before="240" w:after="0" w:line="300" w:lineRule="atLeast"/>
      <w:jc w:val="both"/>
      <w:outlineLvl w:val="1"/>
    </w:pPr>
    <w:rPr>
      <w:rFonts w:ascii="Times New Roman" w:eastAsia="SimSun" w:hAnsi="Times New Roman" w:cs="Verdana"/>
      <w:sz w:val="24"/>
      <w:szCs w:val="22"/>
      <w:lang w:val="en-IE"/>
    </w:rPr>
  </w:style>
  <w:style w:type="paragraph" w:customStyle="1" w:styleId="L5">
    <w:name w:val="L5"/>
    <w:basedOn w:val="Normal"/>
    <w:rsid w:val="00EF6820"/>
    <w:pPr>
      <w:numPr>
        <w:ilvl w:val="4"/>
        <w:numId w:val="236"/>
      </w:numPr>
      <w:spacing w:before="240" w:after="0" w:line="300" w:lineRule="atLeast"/>
      <w:jc w:val="both"/>
    </w:pPr>
    <w:rPr>
      <w:rFonts w:ascii="Times New Roman" w:eastAsia="SimSun" w:hAnsi="Times New Roman" w:cs="Verdana"/>
      <w:sz w:val="24"/>
      <w:szCs w:val="22"/>
      <w:lang w:val="en-IE"/>
    </w:rPr>
  </w:style>
  <w:style w:type="paragraph" w:customStyle="1" w:styleId="L3">
    <w:name w:val="L3"/>
    <w:basedOn w:val="Normal"/>
    <w:rsid w:val="00EF6820"/>
    <w:pPr>
      <w:numPr>
        <w:ilvl w:val="2"/>
        <w:numId w:val="236"/>
      </w:numPr>
      <w:spacing w:before="240" w:after="0" w:line="300" w:lineRule="atLeast"/>
      <w:jc w:val="both"/>
      <w:outlineLvl w:val="2"/>
    </w:pPr>
    <w:rPr>
      <w:rFonts w:ascii="Times New Roman" w:eastAsia="SimSun" w:hAnsi="Times New Roman" w:cs="Verdana"/>
      <w:sz w:val="24"/>
      <w:szCs w:val="22"/>
      <w:lang w:val="en-IE"/>
    </w:rPr>
  </w:style>
  <w:style w:type="paragraph" w:customStyle="1" w:styleId="L4">
    <w:name w:val="L4"/>
    <w:basedOn w:val="Normal"/>
    <w:rsid w:val="00EF6820"/>
    <w:pPr>
      <w:numPr>
        <w:ilvl w:val="3"/>
        <w:numId w:val="236"/>
      </w:numPr>
      <w:spacing w:before="240" w:after="0" w:line="300" w:lineRule="atLeast"/>
      <w:jc w:val="both"/>
      <w:outlineLvl w:val="3"/>
    </w:pPr>
    <w:rPr>
      <w:rFonts w:ascii="Times New Roman" w:eastAsia="SimSun" w:hAnsi="Times New Roman" w:cs="Verdana"/>
      <w:sz w:val="24"/>
      <w:szCs w:val="22"/>
      <w:lang w:val="en-IE"/>
    </w:rPr>
  </w:style>
  <w:style w:type="paragraph" w:customStyle="1" w:styleId="L6">
    <w:name w:val="L6"/>
    <w:basedOn w:val="Normal"/>
    <w:next w:val="Normal"/>
    <w:rsid w:val="00EF6820"/>
    <w:pPr>
      <w:numPr>
        <w:ilvl w:val="5"/>
        <w:numId w:val="236"/>
      </w:numPr>
      <w:spacing w:before="240" w:after="0" w:line="300" w:lineRule="atLeast"/>
      <w:jc w:val="both"/>
      <w:outlineLvl w:val="5"/>
    </w:pPr>
    <w:rPr>
      <w:rFonts w:ascii="Times New Roman" w:eastAsia="SimSun" w:hAnsi="Times New Roman" w:cs="Verdana"/>
      <w:sz w:val="24"/>
      <w:szCs w:val="22"/>
      <w:lang w:val="en-IE"/>
    </w:rPr>
  </w:style>
  <w:style w:type="paragraph" w:customStyle="1" w:styleId="AltL1">
    <w:name w:val="AltL1"/>
    <w:basedOn w:val="Normal"/>
    <w:next w:val="Normal"/>
    <w:rsid w:val="00EF6820"/>
    <w:pPr>
      <w:keepNext/>
      <w:numPr>
        <w:numId w:val="238"/>
      </w:numPr>
      <w:spacing w:before="360" w:after="0" w:line="300" w:lineRule="atLeast"/>
      <w:outlineLvl w:val="0"/>
    </w:pPr>
    <w:rPr>
      <w:rFonts w:ascii="Times New Roman" w:eastAsia="SimSun" w:hAnsi="Times New Roman" w:cs="Verdana"/>
      <w:b/>
      <w:kern w:val="28"/>
      <w:sz w:val="24"/>
      <w:szCs w:val="22"/>
      <w:lang w:val="en-IE"/>
    </w:rPr>
  </w:style>
  <w:style w:type="paragraph" w:customStyle="1" w:styleId="AltL2">
    <w:name w:val="AltL2"/>
    <w:basedOn w:val="Normal"/>
    <w:rsid w:val="00EF6820"/>
    <w:pPr>
      <w:numPr>
        <w:ilvl w:val="1"/>
        <w:numId w:val="238"/>
      </w:numPr>
      <w:spacing w:before="240" w:after="0" w:line="300" w:lineRule="atLeast"/>
      <w:jc w:val="both"/>
      <w:outlineLvl w:val="1"/>
    </w:pPr>
    <w:rPr>
      <w:rFonts w:ascii="Times New Roman" w:eastAsia="SimSun" w:hAnsi="Times New Roman" w:cs="Verdana"/>
      <w:sz w:val="24"/>
      <w:szCs w:val="22"/>
      <w:lang w:val="en-IE"/>
    </w:rPr>
  </w:style>
  <w:style w:type="paragraph" w:customStyle="1" w:styleId="AltL3">
    <w:name w:val="AltL3"/>
    <w:basedOn w:val="Normal"/>
    <w:rsid w:val="00EF6820"/>
    <w:pPr>
      <w:numPr>
        <w:ilvl w:val="2"/>
        <w:numId w:val="238"/>
      </w:numPr>
      <w:spacing w:before="240" w:after="0" w:line="300" w:lineRule="atLeast"/>
      <w:jc w:val="both"/>
      <w:outlineLvl w:val="2"/>
    </w:pPr>
    <w:rPr>
      <w:rFonts w:ascii="Times New Roman" w:eastAsia="SimSun" w:hAnsi="Times New Roman" w:cs="Verdana"/>
      <w:sz w:val="24"/>
      <w:szCs w:val="22"/>
    </w:rPr>
  </w:style>
  <w:style w:type="paragraph" w:customStyle="1" w:styleId="AltL4">
    <w:name w:val="AltL4"/>
    <w:basedOn w:val="Normal"/>
    <w:rsid w:val="00EF6820"/>
    <w:pPr>
      <w:numPr>
        <w:ilvl w:val="3"/>
        <w:numId w:val="238"/>
      </w:numPr>
      <w:spacing w:before="240" w:after="0" w:line="300" w:lineRule="atLeast"/>
      <w:jc w:val="both"/>
      <w:outlineLvl w:val="3"/>
    </w:pPr>
    <w:rPr>
      <w:rFonts w:ascii="Times New Roman" w:eastAsia="SimSun" w:hAnsi="Times New Roman" w:cs="Verdana"/>
      <w:sz w:val="24"/>
      <w:szCs w:val="22"/>
      <w:lang w:val="en-IE"/>
    </w:rPr>
  </w:style>
  <w:style w:type="character" w:customStyle="1" w:styleId="ListParagraphChar">
    <w:name w:val="List Paragraph Char"/>
    <w:link w:val="ListParagraph"/>
    <w:uiPriority w:val="34"/>
    <w:locked/>
    <w:rsid w:val="00EF6820"/>
    <w:rPr>
      <w:rFonts w:ascii="Calibri" w:eastAsia="Times New Roman" w:hAnsi="Calibri" w:cs="Times New Roman"/>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2.xml"/><Relationship Id="rId18" Type="http://schemas.openxmlformats.org/officeDocument/2006/relationships/hyperlink" Target="http://www.etenders.gov.ie"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styles" Target="styles.xml"/><Relationship Id="rId12" Type="http://schemas.openxmlformats.org/officeDocument/2006/relationships/footer" Target="footer1.xml"/><Relationship Id="rId17" Type="http://schemas.openxmlformats.org/officeDocument/2006/relationships/footer" Target="footer4.xml"/><Relationship Id="rId25" Type="http://schemas.openxmlformats.org/officeDocument/2006/relationships/hyperlink" Target="http://www.etenders.gov.ie" TargetMode="External"/><Relationship Id="rId2" Type="http://schemas.openxmlformats.org/officeDocument/2006/relationships/customXml" Target="../customXml/item2.xml"/><Relationship Id="rId16" Type="http://schemas.openxmlformats.org/officeDocument/2006/relationships/hyperlink" Target="https://ogp.gov.ie/wp-content/uploads/Information-Note-ESPD.pdf" TargetMode="Externa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www.icbf.com" TargetMode="External"/><Relationship Id="rId5" Type="http://schemas.openxmlformats.org/officeDocument/2006/relationships/customXml" Target="../customXml/item5.xml"/><Relationship Id="rId15" Type="http://schemas.openxmlformats.org/officeDocument/2006/relationships/footer" Target="footer3.xml"/><Relationship Id="rId23" Type="http://schemas.openxmlformats.org/officeDocument/2006/relationships/footer" Target="footer5.xml"/><Relationship Id="rId28"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hyperlink" Target="http://www.revenue.ie" TargetMode="Externa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C96B893A44EB4193BB782AF94E05F5C3"/>
        <w:category>
          <w:name w:val="General"/>
          <w:gallery w:val="placeholder"/>
        </w:category>
        <w:types>
          <w:type w:val="bbPlcHdr"/>
        </w:types>
        <w:behaviors>
          <w:behavior w:val="content"/>
        </w:behaviors>
        <w:guid w:val="{EC2FFDA3-80DB-4E79-B000-197A47A4D7D9}"/>
      </w:docPartPr>
      <w:docPartBody>
        <w:p w:rsidR="00975DA6" w:rsidRDefault="00975DA6" w:rsidP="00975DA6">
          <w:pPr>
            <w:pStyle w:val="C96B893A44EB4193BB782AF94E05F5C3"/>
          </w:pPr>
          <w:r w:rsidRPr="00770025">
            <w:rPr>
              <w:rStyle w:val="PlaceholderText"/>
            </w:rPr>
            <w:t>Click here to enter text.</w:t>
          </w:r>
        </w:p>
      </w:docPartBody>
    </w:docPart>
    <w:docPart>
      <w:docPartPr>
        <w:name w:val="242DA34E6AED4F51A351857C0994C5C1"/>
        <w:category>
          <w:name w:val="General"/>
          <w:gallery w:val="placeholder"/>
        </w:category>
        <w:types>
          <w:type w:val="bbPlcHdr"/>
        </w:types>
        <w:behaviors>
          <w:behavior w:val="content"/>
        </w:behaviors>
        <w:guid w:val="{D1779247-89B8-45E1-8F1F-2ECB45AF0DC6}"/>
      </w:docPartPr>
      <w:docPartBody>
        <w:p w:rsidR="00975DA6" w:rsidRDefault="00975DA6" w:rsidP="00975DA6">
          <w:pPr>
            <w:pStyle w:val="242DA34E6AED4F51A351857C0994C5C1"/>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F4792B88E2D344CB88D77BF6152C06F7"/>
        <w:category>
          <w:name w:val="General"/>
          <w:gallery w:val="placeholder"/>
        </w:category>
        <w:types>
          <w:type w:val="bbPlcHdr"/>
        </w:types>
        <w:behaviors>
          <w:behavior w:val="content"/>
        </w:behaviors>
        <w:guid w:val="{5563C33B-34D7-4326-905B-304F6C4261A2}"/>
      </w:docPartPr>
      <w:docPartBody>
        <w:p w:rsidR="009041FA" w:rsidRDefault="00AA15E9" w:rsidP="00AA15E9">
          <w:pPr>
            <w:pStyle w:val="F4792B88E2D344CB88D77BF6152C06F7"/>
          </w:pPr>
          <w:r w:rsidRPr="00770025">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F3224F" w:rsidRDefault="00C43F9A" w:rsidP="00C43F9A">
          <w:pPr>
            <w:pStyle w:val="E99EEB4CC20343D5A185CF8D54599456"/>
          </w:pPr>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ACFF"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Verdana">
    <w:panose1 w:val="020B0604030504040204"/>
    <w:charset w:val="00"/>
    <w:family w:val="swiss"/>
    <w:pitch w:val="variable"/>
    <w:sig w:usb0="A00006FF" w:usb1="4000205B" w:usb2="00000010" w:usb3="00000000" w:csb0="0000019F" w:csb1="00000000"/>
  </w:font>
  <w:font w:name="Aptos">
    <w:charset w:val="00"/>
    <w:family w:val="swiss"/>
    <w:pitch w:val="variable"/>
    <w:sig w:usb0="20000287" w:usb1="00000003" w:usb2="00000000" w:usb3="00000000" w:csb0="0000019F" w:csb1="00000000"/>
  </w:font>
  <w:font w:name="Segoe UI Symbol">
    <w:panose1 w:val="020B0502040204020203"/>
    <w:charset w:val="00"/>
    <w:family w:val="swiss"/>
    <w:pitch w:val="variable"/>
    <w:sig w:usb0="800001E3" w:usb1="1200FFEF" w:usb2="00040000" w:usb3="00000000" w:csb0="00000001"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1274F"/>
    <w:rsid w:val="000878A3"/>
    <w:rsid w:val="00096EC6"/>
    <w:rsid w:val="000E50F2"/>
    <w:rsid w:val="000F16A3"/>
    <w:rsid w:val="00120EEE"/>
    <w:rsid w:val="00170508"/>
    <w:rsid w:val="0017502A"/>
    <w:rsid w:val="001E1BDE"/>
    <w:rsid w:val="001E7452"/>
    <w:rsid w:val="00202000"/>
    <w:rsid w:val="0021568F"/>
    <w:rsid w:val="002411F6"/>
    <w:rsid w:val="00243E81"/>
    <w:rsid w:val="0025224B"/>
    <w:rsid w:val="00256C02"/>
    <w:rsid w:val="00256EE5"/>
    <w:rsid w:val="002954EC"/>
    <w:rsid w:val="002B4D30"/>
    <w:rsid w:val="00307212"/>
    <w:rsid w:val="003401BA"/>
    <w:rsid w:val="00342601"/>
    <w:rsid w:val="003C47B8"/>
    <w:rsid w:val="003D0F6C"/>
    <w:rsid w:val="003F7A40"/>
    <w:rsid w:val="00416790"/>
    <w:rsid w:val="00423548"/>
    <w:rsid w:val="004368B4"/>
    <w:rsid w:val="00461DA6"/>
    <w:rsid w:val="004631ED"/>
    <w:rsid w:val="0048189C"/>
    <w:rsid w:val="004C2670"/>
    <w:rsid w:val="004D3DF9"/>
    <w:rsid w:val="005005BD"/>
    <w:rsid w:val="00520CC8"/>
    <w:rsid w:val="00550BBC"/>
    <w:rsid w:val="00593781"/>
    <w:rsid w:val="005F0348"/>
    <w:rsid w:val="00653685"/>
    <w:rsid w:val="006B1429"/>
    <w:rsid w:val="006C3EEF"/>
    <w:rsid w:val="006F13F7"/>
    <w:rsid w:val="00752271"/>
    <w:rsid w:val="00777734"/>
    <w:rsid w:val="00790A85"/>
    <w:rsid w:val="00813B2E"/>
    <w:rsid w:val="00831B7E"/>
    <w:rsid w:val="0085602E"/>
    <w:rsid w:val="009041FA"/>
    <w:rsid w:val="00935022"/>
    <w:rsid w:val="00975DA6"/>
    <w:rsid w:val="009B3FDC"/>
    <w:rsid w:val="009D7763"/>
    <w:rsid w:val="009F5929"/>
    <w:rsid w:val="00A33272"/>
    <w:rsid w:val="00A37992"/>
    <w:rsid w:val="00A62CC7"/>
    <w:rsid w:val="00A70F35"/>
    <w:rsid w:val="00A90020"/>
    <w:rsid w:val="00A96FA1"/>
    <w:rsid w:val="00AA15E9"/>
    <w:rsid w:val="00AB4676"/>
    <w:rsid w:val="00AF0DCC"/>
    <w:rsid w:val="00B164DC"/>
    <w:rsid w:val="00B64619"/>
    <w:rsid w:val="00B64898"/>
    <w:rsid w:val="00C0248A"/>
    <w:rsid w:val="00C22A3B"/>
    <w:rsid w:val="00C43F9A"/>
    <w:rsid w:val="00C61719"/>
    <w:rsid w:val="00C7052B"/>
    <w:rsid w:val="00CA2B52"/>
    <w:rsid w:val="00CC6B57"/>
    <w:rsid w:val="00D10D62"/>
    <w:rsid w:val="00D3147F"/>
    <w:rsid w:val="00D322D0"/>
    <w:rsid w:val="00DD49E1"/>
    <w:rsid w:val="00E0041B"/>
    <w:rsid w:val="00E74482"/>
    <w:rsid w:val="00E8465B"/>
    <w:rsid w:val="00E84A40"/>
    <w:rsid w:val="00E85453"/>
    <w:rsid w:val="00EA3ED9"/>
    <w:rsid w:val="00EC2D01"/>
    <w:rsid w:val="00EC5181"/>
    <w:rsid w:val="00F179AA"/>
    <w:rsid w:val="00F3224F"/>
    <w:rsid w:val="00F42675"/>
    <w:rsid w:val="00F4415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C43F9A"/>
    <w:rPr>
      <w:color w:val="808080"/>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C96B893A44EB4193BB782AF94E05F5C3">
    <w:name w:val="C96B893A44EB4193BB782AF94E05F5C3"/>
    <w:rsid w:val="00975DA6"/>
    <w:rPr>
      <w:lang w:val="en-IE" w:eastAsia="en-IE"/>
    </w:rPr>
  </w:style>
  <w:style w:type="paragraph" w:customStyle="1" w:styleId="242DA34E6AED4F51A351857C0994C5C1">
    <w:name w:val="242DA34E6AED4F51A351857C0994C5C1"/>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F4792B88E2D344CB88D77BF6152C06F7">
    <w:name w:val="F4792B88E2D344CB88D77BF6152C06F7"/>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Irish Cattle Breeding Federation (“ICBF”)</Abstract>
  <CompanyAddress/>
  <CompanyPhone/>
  <CompanyFax>Oracle Cloud@Customer Implementation, Managed Services and Anciliary Services</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C3D74A2D1766C4F8DD772CC5E37E627" ma:contentTypeVersion="4" ma:contentTypeDescription="Create a new document." ma:contentTypeScope="" ma:versionID="ba5f3c8b5e1da4079f390c5ce4c2e436">
  <xsd:schema xmlns:xsd="http://www.w3.org/2001/XMLSchema" xmlns:xs="http://www.w3.org/2001/XMLSchema" xmlns:p="http://schemas.microsoft.com/office/2006/metadata/properties" xmlns:ns2="a2a94cd6-4236-497c-93ff-99047721f5d1" targetNamespace="http://schemas.microsoft.com/office/2006/metadata/properties" ma:root="true" ma:fieldsID="4e9a57221cae6f80d4a3958793e1004b" ns2:_="">
    <xsd:import namespace="a2a94cd6-4236-497c-93ff-99047721f5d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a94cd6-4236-497c-93ff-99047721f5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BillingMetadata" ma:index="11"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B3122A0-A5BA-4FAC-A9AC-FE6F0B1510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a94cd6-4236-497c-93ff-99047721f5d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F7A8B0E-B293-4FFF-9A46-5FF29751C3FC}">
  <ds:schemaRefs>
    <ds:schemaRef ds:uri="http://schemas.openxmlformats.org/officeDocument/2006/bibliography"/>
  </ds:schemaRefs>
</ds:datastoreItem>
</file>

<file path=customXml/itemProps4.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0C00EEAA-E208-47F1-B94E-D359E440248E}">
  <ds:schemaRefs>
    <ds:schemaRef ds:uri="http://schemas.microsoft.com/sharepoint/v3/contenttype/forms"/>
  </ds:schemaRefs>
</ds:datastoreItem>
</file>

<file path=docMetadata/LabelInfo.xml><?xml version="1.0" encoding="utf-8"?>
<clbl:labelList xmlns:clbl="http://schemas.microsoft.com/office/2020/mipLabelMetadata">
  <clbl:label id="{321a37d6-4282-46f4-9f7e-3c7a375eb8ea}" enabled="1" method="Privileged" siteId="{df667e00-59bc-428a-a1d9-382b6be3a277}" contentBits="2" removed="0"/>
</clbl:labelList>
</file>

<file path=docProps/app.xml><?xml version="1.0" encoding="utf-8"?>
<Properties xmlns="http://schemas.openxmlformats.org/officeDocument/2006/extended-properties" xmlns:vt="http://schemas.openxmlformats.org/officeDocument/2006/docPropsVTypes">
  <Template>Normal</Template>
  <TotalTime>0</TotalTime>
  <Pages>95</Pages>
  <Words>30014</Words>
  <Characters>171084</Characters>
  <Application>Microsoft Office Word</Application>
  <DocSecurity>0</DocSecurity>
  <Lines>1425</Lines>
  <Paragraphs>401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200697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Mary Madden</cp:lastModifiedBy>
  <cp:revision>4</cp:revision>
  <dcterms:created xsi:type="dcterms:W3CDTF">2026-07-23T08:45:00Z</dcterms:created>
  <dcterms:modified xsi:type="dcterms:W3CDTF">2026-07-23T09:04:00Z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0x0101004C3D74A2D1766C4F8DD772CC5E37E627</vt:lpwstr>
  </property>
  <property fmtid="{D5CDD505-2E9C-101B-9397-08002B2CF9AE}" pid="3" name="eDocs_FileTopics">
    <vt:lpwstr>3;#Undefined|1846028f-7f87-48c9-b155-380fd01fcb0c</vt:lpwstr>
  </property>
  <property fmtid="{D5CDD505-2E9C-101B-9397-08002B2CF9AE}" pid="4" name="eDocs_DocumentTopics">
    <vt:lpwstr/>
  </property>
  <property fmtid="{D5CDD505-2E9C-101B-9397-08002B2CF9AE}" pid="5" name="eDocs_Year">
    <vt:lpwstr>10;#2016|290abb38-182b-47f5-ab57-7f33b46e6252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5;#Unclassified|f33d2cd0-30e5-4f10-8d2a-4027eb6837f4</vt:lpwstr>
  </property>
  <property fmtid="{D5CDD505-2E9C-101B-9397-08002B2CF9AE}" pid="12" name="eDocs_SecurityLevel">
    <vt:lpwstr>Unclassified</vt:lpwstr>
  </property>
  <property fmtid="{D5CDD505-2E9C-101B-9397-08002B2CF9AE}" pid="13" name="eDocs_Series">
    <vt:lpwstr>1;#002|230b5c71-8bf6-4beb-a83d-cddb41cc2b0c</vt:lpwstr>
  </property>
  <property fmtid="{D5CDD505-2E9C-101B-9397-08002B2CF9AE}" pid="14" name="ge25f6a3ef6f42d4865685f2a74bf8c7">
    <vt:lpwstr/>
  </property>
  <property fmtid="{D5CDD505-2E9C-101B-9397-08002B2CF9AE}" pid="15" name="eDocs_RetentionPeriodTerm">
    <vt:lpwstr/>
  </property>
  <property fmtid="{D5CDD505-2E9C-101B-9397-08002B2CF9AE}" pid="16" name="Order">
    <vt:r8>124000</vt:r8>
  </property>
  <property fmtid="{D5CDD505-2E9C-101B-9397-08002B2CF9AE}" pid="17" name="Sensitivity">
    <vt:lpwstr>Internal</vt:lpwstr>
  </property>
  <property fmtid="{D5CDD505-2E9C-101B-9397-08002B2CF9AE}" pid="18" name="MSIP_Label_0006314a-e8f6-4373-8581-0af984ba12fb_Enabled">
    <vt:lpwstr>True</vt:lpwstr>
  </property>
  <property fmtid="{D5CDD505-2E9C-101B-9397-08002B2CF9AE}" pid="19" name="MSIP_Label_0006314a-e8f6-4373-8581-0af984ba12fb_SiteId">
    <vt:lpwstr>df667e00-59bc-428a-a1d9-382b6be3a277</vt:lpwstr>
  </property>
  <property fmtid="{D5CDD505-2E9C-101B-9397-08002B2CF9AE}" pid="20" name="MSIP_Label_0006314a-e8f6-4373-8581-0af984ba12fb_SetDate">
    <vt:lpwstr>2026-07-22T17:03:14Z</vt:lpwstr>
  </property>
  <property fmtid="{D5CDD505-2E9C-101B-9397-08002B2CF9AE}" pid="21" name="MSIP_Label_0006314a-e8f6-4373-8581-0af984ba12fb_Name">
    <vt:lpwstr>Internal</vt:lpwstr>
  </property>
  <property fmtid="{D5CDD505-2E9C-101B-9397-08002B2CF9AE}" pid="22" name="MSIP_Label_0006314a-e8f6-4373-8581-0af984ba12fb_Extended_MSFT_Method">
    <vt:lpwstr>Standard</vt:lpwstr>
  </property>
  <property fmtid="{D5CDD505-2E9C-101B-9397-08002B2CF9AE}" pid="23" name="ClassificationContentMarkingFooterShapeIds">
    <vt:lpwstr>39199f28,1d0273bf,40f6ee61,65bb5ae4,1bdf3a2b</vt:lpwstr>
  </property>
  <property fmtid="{D5CDD505-2E9C-101B-9397-08002B2CF9AE}" pid="24" name="ClassificationContentMarkingFooterFontProps">
    <vt:lpwstr>#008000,10,Aptos</vt:lpwstr>
  </property>
  <property fmtid="{D5CDD505-2E9C-101B-9397-08002B2CF9AE}" pid="25" name="ClassificationContentMarkingFooterText">
    <vt:lpwstr>Public</vt:lpwstr>
  </property>
</Properties>
</file>