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7ABB66B" w14:textId="39CCFED2" w:rsidR="00F650FE" w:rsidRPr="00841EAA" w:rsidRDefault="00A36A02" w:rsidP="007027FA">
      <w:pPr>
        <w:pBdr>
          <w:top w:val="nil"/>
          <w:left w:val="nil"/>
          <w:bottom w:val="nil"/>
          <w:right w:val="nil"/>
          <w:between w:val="nil"/>
        </w:pBdr>
        <w:spacing w:line="240" w:lineRule="auto"/>
        <w:jc w:val="center"/>
        <w:rPr>
          <w:rFonts w:asciiTheme="minorHAnsi" w:eastAsia="Arial" w:hAnsiTheme="minorHAnsi" w:cstheme="minorHAnsi"/>
          <w:b/>
          <w:color w:val="333399"/>
          <w:sz w:val="28"/>
          <w:szCs w:val="28"/>
          <w:highlight w:val="yellow"/>
        </w:rPr>
      </w:pPr>
      <w:r>
        <w:rPr>
          <w:rFonts w:asciiTheme="minorHAnsi" w:eastAsia="Arial" w:hAnsiTheme="minorHAnsi" w:cstheme="minorHAnsi"/>
          <w:b/>
          <w:noProof/>
          <w:color w:val="333399"/>
          <w:sz w:val="28"/>
          <w:szCs w:val="28"/>
        </w:rPr>
        <w:drawing>
          <wp:inline distT="0" distB="0" distL="0" distR="0" wp14:anchorId="08587E0F" wp14:editId="26513E68">
            <wp:extent cx="1547682" cy="2247900"/>
            <wp:effectExtent l="0" t="0" r="0" b="0"/>
            <wp:docPr id="18121206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212064" name="Picture 181212064"/>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556926" cy="2261326"/>
                    </a:xfrm>
                    <a:prstGeom prst="rect">
                      <a:avLst/>
                    </a:prstGeom>
                  </pic:spPr>
                </pic:pic>
              </a:graphicData>
            </a:graphic>
          </wp:inline>
        </w:drawing>
      </w:r>
    </w:p>
    <w:p w14:paraId="62124C2A" w14:textId="77777777" w:rsidR="00F650FE" w:rsidRDefault="00F650FE" w:rsidP="002E34C0">
      <w:pPr>
        <w:pBdr>
          <w:top w:val="nil"/>
          <w:left w:val="nil"/>
          <w:bottom w:val="nil"/>
          <w:right w:val="nil"/>
          <w:between w:val="nil"/>
        </w:pBdr>
        <w:spacing w:line="240" w:lineRule="auto"/>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30FE048A" w:rsidR="006B1A29" w:rsidRPr="002E34C0" w:rsidRDefault="00A36A02"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roofErr w:type="spellStart"/>
      <w:r w:rsidRPr="002E34C0">
        <w:rPr>
          <w:rFonts w:asciiTheme="minorHAnsi" w:eastAsia="Arial" w:hAnsiTheme="minorHAnsi" w:cstheme="minorHAnsi"/>
          <w:b/>
          <w:bCs/>
          <w:color w:val="333399"/>
          <w:sz w:val="40"/>
          <w:szCs w:val="40"/>
        </w:rPr>
        <w:t>Garranbane</w:t>
      </w:r>
      <w:proofErr w:type="spellEnd"/>
      <w:r w:rsidRPr="002E34C0">
        <w:rPr>
          <w:rFonts w:asciiTheme="minorHAnsi" w:eastAsia="Arial" w:hAnsiTheme="minorHAnsi" w:cstheme="minorHAnsi"/>
          <w:b/>
          <w:bCs/>
          <w:color w:val="333399"/>
          <w:sz w:val="40"/>
          <w:szCs w:val="40"/>
        </w:rPr>
        <w:t xml:space="preserve"> N</w:t>
      </w:r>
      <w:r w:rsidR="002E34C0">
        <w:rPr>
          <w:rFonts w:asciiTheme="minorHAnsi" w:eastAsia="Arial" w:hAnsiTheme="minorHAnsi" w:cstheme="minorHAnsi"/>
          <w:b/>
          <w:bCs/>
          <w:color w:val="333399"/>
          <w:sz w:val="40"/>
          <w:szCs w:val="40"/>
        </w:rPr>
        <w:t>ational School</w:t>
      </w:r>
    </w:p>
    <w:p w14:paraId="064FB7F3" w14:textId="53D06225" w:rsidR="00A36A02" w:rsidRDefault="00A36A02"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17157I</w:t>
      </w:r>
    </w:p>
    <w:p w14:paraId="6BDD7C6D" w14:textId="737C6586"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1F5D2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01C9E41B" w:rsidR="008A577D" w:rsidRPr="008A577D" w:rsidRDefault="00A36A02" w:rsidP="00C3400B">
            <w:pPr>
              <w:spacing w:after="0"/>
              <w:rPr>
                <w:rFonts w:asciiTheme="minorHAnsi" w:eastAsia="Arial" w:hAnsiTheme="minorHAnsi" w:cstheme="minorHAnsi"/>
                <w:b/>
                <w:bCs/>
                <w:color w:val="333399"/>
                <w:sz w:val="20"/>
                <w:szCs w:val="20"/>
                <w:highlight w:val="yellow"/>
              </w:rPr>
            </w:pPr>
            <w:r w:rsidRPr="007647DC">
              <w:rPr>
                <w:rFonts w:asciiTheme="minorHAnsi" w:eastAsia="Arial" w:hAnsiTheme="minorHAnsi" w:cstheme="minorHAnsi"/>
                <w:b/>
                <w:bCs/>
                <w:color w:val="333399"/>
                <w:sz w:val="20"/>
                <w:szCs w:val="20"/>
              </w:rPr>
              <w:t>26</w:t>
            </w:r>
            <w:r w:rsidR="007647DC" w:rsidRPr="007647DC">
              <w:rPr>
                <w:rFonts w:asciiTheme="minorHAnsi" w:eastAsia="Arial" w:hAnsiTheme="minorHAnsi" w:cstheme="minorHAnsi"/>
                <w:b/>
                <w:bCs/>
                <w:color w:val="333399"/>
                <w:sz w:val="20"/>
                <w:szCs w:val="20"/>
                <w:vertAlign w:val="superscript"/>
              </w:rPr>
              <w:t>th</w:t>
            </w:r>
            <w:r w:rsidR="007647DC">
              <w:rPr>
                <w:rFonts w:asciiTheme="minorHAnsi" w:eastAsia="Arial" w:hAnsiTheme="minorHAnsi" w:cstheme="minorHAnsi"/>
                <w:b/>
                <w:bCs/>
                <w:color w:val="333399"/>
                <w:sz w:val="20"/>
                <w:szCs w:val="20"/>
              </w:rPr>
              <w:t xml:space="preserve"> of August </w:t>
            </w:r>
            <w:r w:rsidRPr="007647DC">
              <w:rPr>
                <w:rFonts w:asciiTheme="minorHAnsi" w:eastAsia="Arial" w:hAnsiTheme="minorHAnsi" w:cstheme="minorHAnsi"/>
                <w:b/>
                <w:bCs/>
                <w:color w:val="333399"/>
                <w:sz w:val="20"/>
                <w:szCs w:val="20"/>
              </w:rPr>
              <w:t>2026</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3CC4E5EE" w:rsidR="00915155" w:rsidRPr="008A577D" w:rsidRDefault="00A36A02" w:rsidP="00C3400B">
            <w:pPr>
              <w:spacing w:after="0"/>
              <w:rPr>
                <w:rFonts w:asciiTheme="minorHAnsi" w:eastAsia="Arial" w:hAnsiTheme="minorHAnsi" w:cstheme="minorHAnsi"/>
                <w:b/>
                <w:bCs/>
                <w:color w:val="333399"/>
                <w:sz w:val="20"/>
                <w:szCs w:val="20"/>
              </w:rPr>
            </w:pPr>
            <w:proofErr w:type="spellStart"/>
            <w:r>
              <w:rPr>
                <w:rFonts w:asciiTheme="minorHAnsi" w:eastAsia="Arial" w:hAnsiTheme="minorHAnsi" w:cstheme="minorHAnsi"/>
                <w:b/>
                <w:bCs/>
                <w:color w:val="333399"/>
                <w:sz w:val="20"/>
                <w:szCs w:val="20"/>
              </w:rPr>
              <w:t>Garranbane</w:t>
            </w:r>
            <w:proofErr w:type="spellEnd"/>
            <w:r>
              <w:rPr>
                <w:rFonts w:asciiTheme="minorHAnsi" w:eastAsia="Arial" w:hAnsiTheme="minorHAnsi" w:cstheme="minorHAnsi"/>
                <w:b/>
                <w:bCs/>
                <w:color w:val="333399"/>
                <w:sz w:val="20"/>
                <w:szCs w:val="20"/>
              </w:rPr>
              <w:t xml:space="preserve"> N</w:t>
            </w:r>
            <w:r w:rsidR="007647DC">
              <w:rPr>
                <w:rFonts w:asciiTheme="minorHAnsi" w:eastAsia="Arial" w:hAnsiTheme="minorHAnsi" w:cstheme="minorHAnsi"/>
                <w:b/>
                <w:bCs/>
                <w:color w:val="333399"/>
                <w:sz w:val="20"/>
                <w:szCs w:val="20"/>
              </w:rPr>
              <w:t>ational School</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195E17C1" w:rsidR="00915155" w:rsidRPr="008A577D" w:rsidRDefault="00A36A02"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17159I</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5782D824" w:rsidR="00915155" w:rsidRPr="008A577D" w:rsidRDefault="00A36A02" w:rsidP="00C3400B">
            <w:pPr>
              <w:spacing w:after="0"/>
              <w:rPr>
                <w:rFonts w:asciiTheme="minorHAnsi" w:eastAsia="Arial" w:hAnsiTheme="minorHAnsi" w:cstheme="minorHAnsi"/>
                <w:b/>
                <w:color w:val="333399"/>
                <w:sz w:val="20"/>
                <w:szCs w:val="20"/>
              </w:rPr>
            </w:pPr>
            <w:proofErr w:type="spellStart"/>
            <w:r>
              <w:rPr>
                <w:rFonts w:asciiTheme="minorHAnsi" w:eastAsia="Arial" w:hAnsiTheme="minorHAnsi" w:cstheme="minorHAnsi"/>
                <w:b/>
                <w:color w:val="333399"/>
                <w:sz w:val="20"/>
                <w:szCs w:val="20"/>
              </w:rPr>
              <w:t>Garranbane</w:t>
            </w:r>
            <w:proofErr w:type="spellEnd"/>
            <w:r w:rsidR="007647DC">
              <w:rPr>
                <w:rFonts w:asciiTheme="minorHAnsi" w:eastAsia="Arial" w:hAnsiTheme="minorHAnsi" w:cstheme="minorHAnsi"/>
                <w:b/>
                <w:color w:val="333399"/>
                <w:sz w:val="20"/>
                <w:szCs w:val="20"/>
              </w:rPr>
              <w:t>, Dungarvan, Co. Waterford</w:t>
            </w:r>
            <w:r>
              <w:rPr>
                <w:rFonts w:asciiTheme="minorHAnsi" w:eastAsia="Arial" w:hAnsiTheme="minorHAnsi" w:cstheme="minorHAnsi"/>
                <w:b/>
                <w:color w:val="333399"/>
                <w:sz w:val="20"/>
                <w:szCs w:val="20"/>
              </w:rPr>
              <w:t xml:space="preserve"> X35 x762</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59871B17" w:rsidR="00915155" w:rsidRPr="008A577D" w:rsidRDefault="00A36A02"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229</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28FFE9E0" w:rsidR="00915155" w:rsidRPr="008A577D" w:rsidRDefault="00A36A02" w:rsidP="00C3400B">
            <w:pPr>
              <w:spacing w:after="0"/>
              <w:rPr>
                <w:rFonts w:asciiTheme="minorHAnsi" w:eastAsia="Arial" w:hAnsiTheme="minorHAnsi" w:cstheme="minorHAnsi"/>
                <w:b/>
                <w:color w:val="333399"/>
                <w:sz w:val="20"/>
                <w:szCs w:val="20"/>
                <w:highlight w:val="yellow"/>
              </w:rPr>
            </w:pPr>
            <w:r w:rsidRPr="007647DC">
              <w:rPr>
                <w:rFonts w:asciiTheme="minorHAnsi" w:eastAsia="Arial" w:hAnsiTheme="minorHAnsi" w:cstheme="minorHAnsi"/>
                <w:b/>
                <w:color w:val="333399"/>
                <w:sz w:val="20"/>
                <w:szCs w:val="20"/>
              </w:rPr>
              <w:t>12</w:t>
            </w:r>
            <w:r w:rsidR="007647DC">
              <w:rPr>
                <w:rFonts w:asciiTheme="minorHAnsi" w:eastAsia="Arial" w:hAnsiTheme="minorHAnsi" w:cstheme="minorHAnsi"/>
                <w:b/>
                <w:color w:val="333399"/>
                <w:sz w:val="20"/>
                <w:szCs w:val="20"/>
              </w:rPr>
              <w:t>:</w:t>
            </w:r>
            <w:r w:rsidRPr="007647DC">
              <w:rPr>
                <w:rFonts w:asciiTheme="minorHAnsi" w:eastAsia="Arial" w:hAnsiTheme="minorHAnsi" w:cstheme="minorHAnsi"/>
                <w:b/>
                <w:color w:val="333399"/>
                <w:sz w:val="20"/>
                <w:szCs w:val="20"/>
              </w:rPr>
              <w:t>45</w:t>
            </w:r>
            <w:r w:rsidR="007647DC">
              <w:rPr>
                <w:rFonts w:asciiTheme="minorHAnsi" w:eastAsia="Arial" w:hAnsiTheme="minorHAnsi" w:cstheme="minorHAnsi"/>
                <w:b/>
                <w:color w:val="333399"/>
                <w:sz w:val="20"/>
                <w:szCs w:val="20"/>
              </w:rPr>
              <w:t>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507FDC6F" w:rsidR="00915155" w:rsidRPr="008A577D" w:rsidRDefault="007647DC" w:rsidP="007D2F06">
            <w:pPr>
              <w:spacing w:after="0"/>
              <w:rPr>
                <w:rFonts w:asciiTheme="minorHAnsi" w:hAnsiTheme="minorHAnsi" w:cstheme="minorHAnsi"/>
                <w:b/>
                <w:color w:val="333399"/>
                <w:sz w:val="20"/>
                <w:szCs w:val="20"/>
                <w:highlight w:val="yellow"/>
              </w:rPr>
            </w:pPr>
            <w:r w:rsidRPr="007647DC">
              <w:rPr>
                <w:rFonts w:asciiTheme="minorHAnsi" w:hAnsiTheme="minorHAnsi" w:cstheme="minorHAnsi"/>
                <w:b/>
                <w:color w:val="333399"/>
                <w:sz w:val="20"/>
                <w:szCs w:val="20"/>
              </w:rPr>
              <w:t>€</w:t>
            </w:r>
            <w:r w:rsidR="00A36A02" w:rsidRPr="007647DC">
              <w:rPr>
                <w:rFonts w:asciiTheme="minorHAnsi" w:hAnsiTheme="minorHAnsi" w:cstheme="minorHAnsi"/>
                <w:b/>
                <w:color w:val="333399"/>
                <w:sz w:val="20"/>
                <w:szCs w:val="20"/>
              </w:rPr>
              <w:t>400,108.80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2B8F5A61" w:rsidR="00915155" w:rsidRPr="008A577D" w:rsidRDefault="007647DC"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27</w:t>
            </w:r>
            <w:r w:rsidRPr="007647DC">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of July 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0DB69D61" w:rsidR="00915155" w:rsidRPr="008A577D" w:rsidRDefault="00A36A02" w:rsidP="00C3400B">
            <w:pPr>
              <w:spacing w:after="0" w:line="240" w:lineRule="auto"/>
              <w:rPr>
                <w:rFonts w:asciiTheme="minorHAnsi" w:eastAsia="Arial" w:hAnsiTheme="minorHAnsi" w:cstheme="minorHAnsi"/>
                <w:b/>
                <w:color w:val="FFFFFF" w:themeColor="background1"/>
                <w:sz w:val="20"/>
                <w:szCs w:val="20"/>
              </w:rPr>
            </w:pPr>
            <w:r>
              <w:rPr>
                <w:rFonts w:asciiTheme="minorHAnsi" w:eastAsia="Arial" w:hAnsiTheme="minorHAnsi" w:cstheme="minorHAnsi"/>
                <w:b/>
                <w:color w:val="FFFFFF" w:themeColor="background1"/>
                <w:sz w:val="20"/>
                <w:szCs w:val="20"/>
              </w:rPr>
              <w:t xml:space="preserve"> </w:t>
            </w:r>
            <w:r w:rsidR="00915155"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31786BAD" w:rsidR="00915155" w:rsidRPr="008A577D" w:rsidRDefault="007647DC"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15:00hrs, on </w:t>
            </w:r>
            <w:r>
              <w:rPr>
                <w:rFonts w:asciiTheme="minorHAnsi" w:hAnsiTheme="minorHAnsi" w:cstheme="minorHAnsi"/>
                <w:b/>
                <w:color w:val="333399"/>
                <w:sz w:val="20"/>
                <w:szCs w:val="20"/>
              </w:rPr>
              <w:t>18</w:t>
            </w:r>
            <w:r w:rsidRPr="007647DC">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of August 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669A7669"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7647DC">
              <w:rPr>
                <w:rFonts w:asciiTheme="minorHAnsi" w:hAnsiTheme="minorHAnsi" w:cstheme="minorHAnsi"/>
                <w:b/>
                <w:color w:val="333399"/>
                <w:sz w:val="20"/>
                <w:szCs w:val="20"/>
              </w:rPr>
              <w:t>11</w:t>
            </w:r>
            <w:r w:rsidR="007647DC" w:rsidRPr="007647DC">
              <w:rPr>
                <w:rFonts w:asciiTheme="minorHAnsi" w:hAnsiTheme="minorHAnsi" w:cstheme="minorHAnsi"/>
                <w:b/>
                <w:color w:val="333399"/>
                <w:sz w:val="20"/>
                <w:szCs w:val="20"/>
                <w:vertAlign w:val="superscript"/>
              </w:rPr>
              <w:t>th</w:t>
            </w:r>
            <w:r w:rsidR="007647DC">
              <w:rPr>
                <w:rFonts w:asciiTheme="minorHAnsi" w:hAnsiTheme="minorHAnsi" w:cstheme="minorHAnsi"/>
                <w:b/>
                <w:color w:val="333399"/>
                <w:sz w:val="20"/>
                <w:szCs w:val="20"/>
              </w:rPr>
              <w:t xml:space="preserve"> of August 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6"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32066E0F" w:rsidR="00915155" w:rsidRPr="007647DC" w:rsidRDefault="00915155" w:rsidP="00C3400B">
            <w:pPr>
              <w:spacing w:after="0"/>
              <w:rPr>
                <w:rFonts w:asciiTheme="minorHAnsi" w:hAnsiTheme="minorHAnsi" w:cstheme="minorHAnsi"/>
                <w:b/>
                <w:bCs/>
                <w:color w:val="333399"/>
                <w:sz w:val="20"/>
                <w:szCs w:val="20"/>
              </w:rPr>
            </w:pPr>
            <w:r w:rsidRPr="007647DC">
              <w:rPr>
                <w:rFonts w:asciiTheme="minorHAnsi" w:hAnsiTheme="minorHAnsi" w:cstheme="minorHAnsi"/>
                <w:b/>
                <w:color w:val="333399"/>
                <w:sz w:val="20"/>
                <w:szCs w:val="20"/>
              </w:rPr>
              <w:t xml:space="preserve">English </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25B2D24" w14:textId="36BFC82D" w:rsidR="00915155" w:rsidRPr="008A577D" w:rsidRDefault="007647DC" w:rsidP="007647DC">
            <w:pPr>
              <w:spacing w:after="0"/>
              <w:rPr>
                <w:rFonts w:asciiTheme="minorHAnsi" w:hAnsiTheme="minorHAnsi" w:cstheme="minorHAnsi"/>
                <w:b/>
                <w:color w:val="333399"/>
                <w:sz w:val="20"/>
                <w:szCs w:val="20"/>
              </w:rPr>
            </w:pPr>
            <w:r w:rsidRPr="007647DC">
              <w:rPr>
                <w:rFonts w:asciiTheme="minorHAnsi" w:hAnsiTheme="minorHAnsi" w:cstheme="minorHAnsi"/>
                <w:b/>
                <w:color w:val="333399"/>
                <w:sz w:val="20"/>
                <w:szCs w:val="20"/>
              </w:rPr>
              <w:t>4</w:t>
            </w:r>
            <w:r w:rsidRPr="007647DC">
              <w:rPr>
                <w:rFonts w:asciiTheme="minorHAnsi" w:hAnsiTheme="minorHAnsi" w:cstheme="minorHAnsi"/>
                <w:b/>
                <w:color w:val="333399"/>
                <w:sz w:val="20"/>
                <w:szCs w:val="20"/>
                <w:vertAlign w:val="superscript"/>
              </w:rPr>
              <w:t>th</w:t>
            </w:r>
            <w:r w:rsidRPr="007647DC">
              <w:rPr>
                <w:rFonts w:asciiTheme="minorHAnsi" w:hAnsiTheme="minorHAnsi" w:cstheme="minorHAnsi"/>
                <w:b/>
                <w:color w:val="333399"/>
                <w:sz w:val="20"/>
                <w:szCs w:val="20"/>
              </w:rPr>
              <w:t xml:space="preserve"> to the 7</w:t>
            </w:r>
            <w:r w:rsidRPr="007647DC">
              <w:rPr>
                <w:rFonts w:asciiTheme="minorHAnsi" w:hAnsiTheme="minorHAnsi" w:cstheme="minorHAnsi"/>
                <w:b/>
                <w:color w:val="333399"/>
                <w:sz w:val="20"/>
                <w:szCs w:val="20"/>
                <w:vertAlign w:val="superscript"/>
              </w:rPr>
              <w:t>th</w:t>
            </w:r>
            <w:r w:rsidRPr="007647DC">
              <w:rPr>
                <w:rFonts w:asciiTheme="minorHAnsi" w:hAnsiTheme="minorHAnsi" w:cstheme="minorHAnsi"/>
                <w:b/>
                <w:color w:val="333399"/>
                <w:sz w:val="20"/>
                <w:szCs w:val="20"/>
              </w:rPr>
              <w:t xml:space="preserve"> of August 2026 b</w:t>
            </w:r>
            <w:r w:rsidR="00915155" w:rsidRPr="007647DC">
              <w:rPr>
                <w:rFonts w:asciiTheme="minorHAnsi" w:hAnsiTheme="minorHAnsi" w:cstheme="minorHAnsi"/>
                <w:b/>
                <w:color w:val="333399"/>
                <w:sz w:val="20"/>
                <w:szCs w:val="20"/>
              </w:rPr>
              <w:t xml:space="preserve">y Appointment Only to </w:t>
            </w:r>
            <w:r w:rsidRPr="007647DC">
              <w:rPr>
                <w:rFonts w:asciiTheme="minorHAnsi" w:hAnsiTheme="minorHAnsi" w:cstheme="minorHAnsi"/>
                <w:b/>
                <w:color w:val="333399"/>
                <w:sz w:val="20"/>
                <w:szCs w:val="20"/>
              </w:rPr>
              <w:t xml:space="preserve">Anna Casey: </w:t>
            </w:r>
            <w:r w:rsidR="00017663" w:rsidRPr="007647DC">
              <w:rPr>
                <w:rFonts w:asciiTheme="minorHAnsi" w:hAnsiTheme="minorHAnsi" w:cstheme="minorHAnsi"/>
                <w:b/>
                <w:color w:val="333399"/>
                <w:sz w:val="20"/>
                <w:szCs w:val="20"/>
              </w:rPr>
              <w:t>office@garranbanens.com</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4957FE1F" w:rsidR="00915155" w:rsidRPr="007647DC" w:rsidRDefault="007647DC" w:rsidP="00C3400B">
            <w:pPr>
              <w:spacing w:after="0"/>
              <w:rPr>
                <w:rFonts w:asciiTheme="minorHAnsi" w:hAnsiTheme="minorHAnsi" w:cstheme="minorHAnsi"/>
                <w:b/>
                <w:color w:val="333399"/>
                <w:sz w:val="20"/>
                <w:szCs w:val="20"/>
                <w:highlight w:val="yellow"/>
              </w:rPr>
            </w:pPr>
            <w:r w:rsidRPr="007647DC">
              <w:rPr>
                <w:rFonts w:asciiTheme="minorHAnsi" w:hAnsiTheme="minorHAnsi" w:cstheme="minorHAnsi"/>
                <w:b/>
                <w:color w:val="333399"/>
                <w:sz w:val="20"/>
                <w:szCs w:val="20"/>
              </w:rPr>
              <w:t>N/A</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4576438C" w:rsidR="00915155" w:rsidRPr="007647DC" w:rsidRDefault="007647DC" w:rsidP="00C3400B">
            <w:pPr>
              <w:spacing w:after="0" w:line="240" w:lineRule="auto"/>
              <w:rPr>
                <w:rFonts w:asciiTheme="minorHAnsi" w:hAnsiTheme="minorHAnsi" w:cstheme="minorHAnsi"/>
                <w:b/>
                <w:color w:val="333399"/>
                <w:sz w:val="20"/>
                <w:szCs w:val="20"/>
              </w:rPr>
            </w:pPr>
            <w:r w:rsidRPr="007647DC">
              <w:rPr>
                <w:rFonts w:asciiTheme="minorHAnsi" w:hAnsiTheme="minorHAnsi" w:cstheme="minorHAnsi"/>
                <w:b/>
                <w:color w:val="333399"/>
                <w:sz w:val="20"/>
                <w:szCs w:val="20"/>
              </w:rPr>
              <w:t>€166,369.60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75AF7A1E" w:rsidR="00946C20" w:rsidRPr="007647DC" w:rsidRDefault="007647DC" w:rsidP="00946C20">
            <w:pPr>
              <w:spacing w:after="0" w:line="240" w:lineRule="auto"/>
              <w:rPr>
                <w:rFonts w:asciiTheme="minorHAnsi" w:hAnsiTheme="minorHAnsi" w:cstheme="minorHAnsi"/>
                <w:b/>
                <w:color w:val="333399"/>
                <w:sz w:val="20"/>
                <w:szCs w:val="20"/>
              </w:rPr>
            </w:pPr>
            <w:r w:rsidRPr="007647DC">
              <w:rPr>
                <w:rFonts w:asciiTheme="minorHAnsi" w:hAnsiTheme="minorHAnsi" w:cstheme="minorHAnsi"/>
                <w:b/>
                <w:color w:val="333399"/>
                <w:sz w:val="20"/>
                <w:szCs w:val="20"/>
              </w:rPr>
              <w:t>26</w:t>
            </w:r>
            <w:r w:rsidRPr="007647DC">
              <w:rPr>
                <w:rFonts w:asciiTheme="minorHAnsi" w:hAnsiTheme="minorHAnsi" w:cstheme="minorHAnsi"/>
                <w:b/>
                <w:color w:val="333399"/>
                <w:sz w:val="20"/>
                <w:szCs w:val="20"/>
                <w:vertAlign w:val="superscript"/>
              </w:rPr>
              <w:t>th</w:t>
            </w:r>
            <w:r w:rsidRPr="007647DC">
              <w:rPr>
                <w:rFonts w:asciiTheme="minorHAnsi" w:hAnsiTheme="minorHAnsi" w:cstheme="minorHAnsi"/>
                <w:b/>
                <w:color w:val="333399"/>
                <w:sz w:val="20"/>
                <w:szCs w:val="20"/>
              </w:rPr>
              <w:t xml:space="preserve"> of August 2026</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w:t>
            </w:r>
            <w:proofErr w:type="gramStart"/>
            <w:r>
              <w:rPr>
                <w:rFonts w:asciiTheme="minorHAnsi" w:hAnsiTheme="minorHAnsi" w:cstheme="minorHAnsi"/>
                <w:b/>
                <w:bCs/>
                <w:color w:val="FFFFFF" w:themeColor="background1"/>
                <w:sz w:val="20"/>
                <w:szCs w:val="20"/>
              </w:rPr>
              <w:t>contract</w:t>
            </w:r>
            <w:proofErr w:type="gramEnd"/>
            <w:r>
              <w:rPr>
                <w:rFonts w:asciiTheme="minorHAnsi" w:hAnsiTheme="minorHAnsi" w:cstheme="minorHAnsi"/>
                <w:b/>
                <w:bCs/>
                <w:color w:val="FFFFFF" w:themeColor="background1"/>
                <w:sz w:val="20"/>
                <w:szCs w:val="20"/>
              </w:rPr>
              <w:t xml:space="preserve">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w:t>
            </w:r>
            <w:proofErr w:type="gramStart"/>
            <w:r>
              <w:rPr>
                <w:rFonts w:asciiTheme="minorHAnsi" w:hAnsiTheme="minorHAnsi" w:cstheme="minorHAnsi"/>
                <w:b/>
                <w:bCs/>
                <w:color w:val="FFFFFF" w:themeColor="background1"/>
                <w:sz w:val="20"/>
                <w:szCs w:val="20"/>
              </w:rPr>
              <w:t>service  commences</w:t>
            </w:r>
            <w:proofErr w:type="gramEnd"/>
            <w:r>
              <w:rPr>
                <w:rFonts w:asciiTheme="minorHAnsi" w:hAnsiTheme="minorHAnsi" w:cstheme="minorHAnsi"/>
                <w:b/>
                <w:bCs/>
                <w:color w:val="FFFFFF" w:themeColor="background1"/>
                <w:sz w:val="20"/>
                <w:szCs w:val="20"/>
              </w:rPr>
              <w:t xml:space="preserve">.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09CED101" w:rsidR="00E26F1F" w:rsidRDefault="00DA4A63" w:rsidP="00AF7D0E">
            <w:pPr>
              <w:jc w:val="both"/>
            </w:pPr>
            <w:r w:rsidRPr="220D17C0">
              <w:rPr>
                <w:rFonts w:cstheme="minorBidi"/>
              </w:rPr>
              <w:t xml:space="preserve">The Board of Management of </w:t>
            </w:r>
            <w:proofErr w:type="spellStart"/>
            <w:r w:rsidR="00017663" w:rsidRPr="007647DC">
              <w:rPr>
                <w:rFonts w:cstheme="minorBidi"/>
                <w:b/>
                <w:bCs/>
              </w:rPr>
              <w:t>Garranbane</w:t>
            </w:r>
            <w:proofErr w:type="spellEnd"/>
            <w:r w:rsidR="00017663" w:rsidRPr="007647DC">
              <w:rPr>
                <w:rFonts w:cstheme="minorBidi"/>
                <w:b/>
                <w:bCs/>
              </w:rPr>
              <w:t xml:space="preserve"> </w:t>
            </w:r>
            <w:r w:rsidR="007647DC" w:rsidRPr="007647DC">
              <w:rPr>
                <w:rFonts w:cstheme="minorBidi"/>
                <w:b/>
                <w:bCs/>
              </w:rPr>
              <w:t>National School</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5677627F" w:rsidR="00A4629A" w:rsidRPr="00017663" w:rsidRDefault="00017663" w:rsidP="009D622A">
                                  <w:pPr>
                                    <w:spacing w:after="0" w:line="240" w:lineRule="auto"/>
                                    <w:jc w:val="center"/>
                                    <w:rPr>
                                      <w:color w:val="0000FF"/>
                                      <w:lang w:val="en-IE"/>
                                    </w:rPr>
                                  </w:pPr>
                                  <w:r>
                                    <w:rPr>
                                      <w:color w:val="0000FF"/>
                                      <w:lang w:val="en-IE"/>
                                    </w:rPr>
                                    <w:t xml:space="preserve">1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5677627F" w:rsidR="00A4629A" w:rsidRPr="00017663" w:rsidRDefault="00017663" w:rsidP="009D622A">
                            <w:pPr>
                              <w:spacing w:after="0" w:line="240" w:lineRule="auto"/>
                              <w:jc w:val="center"/>
                              <w:rPr>
                                <w:color w:val="0000FF"/>
                                <w:lang w:val="en-IE"/>
                              </w:rPr>
                            </w:pPr>
                            <w:r>
                              <w:rPr>
                                <w:color w:val="0000FF"/>
                                <w:lang w:val="en-IE"/>
                              </w:rPr>
                              <w:t xml:space="preserve">1 </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r w:rsidR="00FD2DF7">
              <w:t>number</w:t>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w:t>
            </w:r>
            <w:r w:rsidRPr="00645BE5">
              <w:rPr>
                <w:lang w:val="en-IE"/>
              </w:rPr>
              <w:lastRenderedPageBreak/>
              <w:t>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w:t>
            </w:r>
            <w:proofErr w:type="gramStart"/>
            <w:r w:rsidR="00C1778F">
              <w:t>year</w:t>
            </w:r>
            <w:proofErr w:type="gramEnd"/>
            <w:r w:rsidR="00C1778F">
              <w:t xml:space="preserve">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17"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w:t>
            </w:r>
            <w:proofErr w:type="gramStart"/>
            <w:r w:rsidRPr="000E5DB7">
              <w:t>SME”s</w:t>
            </w:r>
            <w:proofErr w:type="gramEnd"/>
            <w:r w:rsidRPr="000E5DB7">
              <w:t>)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w:t>
            </w:r>
            <w:proofErr w:type="gramStart"/>
            <w:r w:rsidRPr="000E5DB7">
              <w:t>any and all</w:t>
            </w:r>
            <w:proofErr w:type="gramEnd"/>
            <w:r w:rsidRPr="000E5DB7">
              <w:t xml:space="preserve">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0"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0"/>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proofErr w:type="gramStart"/>
            <w:r w:rsidR="00002E3D" w:rsidRPr="000E5DB7">
              <w:t>paragraph</w:t>
            </w:r>
            <w:proofErr w:type="gramEnd"/>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18"/>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w:t>
            </w:r>
            <w:proofErr w:type="spellStart"/>
            <w:r w:rsidRPr="00B87C92">
              <w:rPr>
                <w:color w:val="000000"/>
              </w:rPr>
              <w:t>tenderbox</w:t>
            </w:r>
            <w:proofErr w:type="spellEnd"/>
            <w:r w:rsidRPr="00B87C92">
              <w:rPr>
                <w:color w:val="000000"/>
              </w:rPr>
              <w:t xml:space="preserve">’ available on </w:t>
            </w:r>
            <w:hyperlink r:id="rId19"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 xml:space="preserve">Only Tenders submitted to the electronic </w:t>
            </w:r>
            <w:proofErr w:type="spellStart"/>
            <w:r w:rsidRPr="00B87C92">
              <w:rPr>
                <w:color w:val="000000"/>
              </w:rPr>
              <w:t>tenderbox</w:t>
            </w:r>
            <w:proofErr w:type="spellEnd"/>
            <w:r w:rsidRPr="00B87C92">
              <w:rPr>
                <w:color w:val="000000"/>
              </w:rPr>
              <w:t xml:space="preserve"> will be accepted. Tenders submitted by any other means (including but not limited </w:t>
            </w:r>
            <w:proofErr w:type="gramStart"/>
            <w:r w:rsidRPr="00B87C92">
              <w:rPr>
                <w:color w:val="000000"/>
              </w:rPr>
              <w:t>to:</w:t>
            </w:r>
            <w:proofErr w:type="gramEnd"/>
            <w:r w:rsidRPr="00B87C92">
              <w:rPr>
                <w:color w:val="000000"/>
              </w:rPr>
              <w:t xml:space="preserve">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w:t>
            </w:r>
            <w:proofErr w:type="gramStart"/>
            <w:r w:rsidRPr="00B87C92">
              <w:rPr>
                <w:color w:val="000000"/>
              </w:rPr>
              <w:t>take into account</w:t>
            </w:r>
            <w:proofErr w:type="gramEnd"/>
            <w:r w:rsidRPr="00B87C92">
              <w:rPr>
                <w:color w:val="000000"/>
              </w:rPr>
              <w:t xml:space="preserve"> the fact that upload speeds vary. </w:t>
            </w:r>
          </w:p>
          <w:p w14:paraId="46805972" w14:textId="463B6C6E" w:rsidR="00B87C92" w:rsidRPr="00B87C92" w:rsidRDefault="00B87C92">
            <w:pPr>
              <w:jc w:val="both"/>
              <w:rPr>
                <w:color w:val="000000"/>
              </w:rPr>
            </w:pPr>
            <w:r w:rsidRPr="00B87C92">
              <w:rPr>
                <w:color w:val="000000"/>
              </w:rPr>
              <w:t xml:space="preserve">Tenderers must note that in the electronic </w:t>
            </w:r>
            <w:proofErr w:type="spellStart"/>
            <w:r w:rsidRPr="00B87C92">
              <w:rPr>
                <w:color w:val="000000"/>
              </w:rPr>
              <w:t>tenderbox</w:t>
            </w:r>
            <w:proofErr w:type="spellEnd"/>
            <w:r w:rsidRPr="00B87C92">
              <w:rPr>
                <w:color w:val="000000"/>
              </w:rPr>
              <w:t>,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proofErr w:type="gramStart"/>
            <w:r w:rsidRPr="00B87C92">
              <w:rPr>
                <w:color w:val="000000"/>
              </w:rPr>
              <w:t>In order to</w:t>
            </w:r>
            <w:proofErr w:type="gramEnd"/>
            <w:r w:rsidRPr="00B87C92">
              <w:rPr>
                <w:color w:val="000000"/>
              </w:rPr>
              <w:t xml:space="preserve"> submit a Tender to the electronic </w:t>
            </w:r>
            <w:proofErr w:type="spellStart"/>
            <w:r w:rsidRPr="00B87C92">
              <w:rPr>
                <w:color w:val="000000"/>
              </w:rPr>
              <w:t>tenderbox</w:t>
            </w:r>
            <w:proofErr w:type="spellEnd"/>
            <w:r w:rsidRPr="00B87C92">
              <w:rPr>
                <w:color w:val="000000"/>
              </w:rPr>
              <w:t xml:space="preserve">, Tenderers must ensure that they follow the necessary steps on the eTenders platform to ensure that their tender has been submitted properly, which includes ensuring that the “Submit” button has been clicked. </w:t>
            </w:r>
            <w:proofErr w:type="gramStart"/>
            <w:r w:rsidRPr="00B87C92">
              <w:rPr>
                <w:color w:val="000000"/>
              </w:rPr>
              <w:t>in the event that</w:t>
            </w:r>
            <w:proofErr w:type="gramEnd"/>
            <w:r w:rsidRPr="00B87C92">
              <w:rPr>
                <w:color w:val="000000"/>
              </w:rPr>
              <w:t xml:space="preserve">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0"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1"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2" w:history="1">
              <w:r w:rsidRPr="003C0B09">
                <w:rPr>
                  <w:rStyle w:val="Hyperlink"/>
                  <w:szCs w:val="22"/>
                </w:rPr>
                <w:t>www.etenders.gov.ie</w:t>
              </w:r>
            </w:hyperlink>
            <w:r>
              <w:rPr>
                <w:szCs w:val="22"/>
              </w:rPr>
              <w:t xml:space="preserve">, </w:t>
            </w:r>
            <w:proofErr w:type="gramStart"/>
            <w:r>
              <w:rPr>
                <w:szCs w:val="22"/>
              </w:rPr>
              <w:t>in order to</w:t>
            </w:r>
            <w:proofErr w:type="gramEnd"/>
            <w:r>
              <w:rPr>
                <w:szCs w:val="22"/>
              </w:rPr>
              <w:t xml:space="preserve">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 xml:space="preserve">All documentation, data, statistics, drawings, information, patterns, samples or material disclosed or furnished by the Contracting Authority to Tenderers </w:t>
            </w:r>
            <w:proofErr w:type="gramStart"/>
            <w:r w:rsidRPr="000E5DB7">
              <w:t>during the course of</w:t>
            </w:r>
            <w:proofErr w:type="gramEnd"/>
            <w:r w:rsidRPr="000E5DB7">
              <w:t xml:space="preserve">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 xml:space="preserve">ompetition if </w:t>
            </w:r>
            <w:proofErr w:type="gramStart"/>
            <w:r w:rsidRPr="000E5DB7">
              <w:t>so</w:t>
            </w:r>
            <w:proofErr w:type="gramEnd"/>
            <w:r w:rsidRPr="000E5DB7">
              <w:t xml:space="preserve">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 xml:space="preserve">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w:t>
            </w:r>
            <w:proofErr w:type="gramStart"/>
            <w:r w:rsidRPr="000E5DB7">
              <w:t>as a result of</w:t>
            </w:r>
            <w:proofErr w:type="gramEnd"/>
            <w:r w:rsidRPr="000E5DB7">
              <w:t xml:space="preserve">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3"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w:t>
      </w:r>
      <w:proofErr w:type="gramStart"/>
      <w:r w:rsidRPr="000E5DB7">
        <w:t>entered into</w:t>
      </w:r>
      <w:proofErr w:type="gramEnd"/>
      <w:r w:rsidRPr="000E5DB7">
        <w:t xml:space="preserve">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 xml:space="preserve">he Contracting Authority accepts no liability whatsoever in respect of any information provided which is subsequently released (irrespective of notification) or in respect of any consequential damage suffered </w:t>
            </w:r>
            <w:proofErr w:type="gramStart"/>
            <w:r w:rsidR="00684357" w:rsidRPr="00796899">
              <w:rPr>
                <w:szCs w:val="22"/>
              </w:rPr>
              <w:t>as a result of</w:t>
            </w:r>
            <w:proofErr w:type="gramEnd"/>
            <w:r w:rsidR="00684357" w:rsidRPr="00796899">
              <w:rPr>
                <w:szCs w:val="22"/>
              </w:rPr>
              <w:t xml:space="preserve">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4"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proofErr w:type="gramStart"/>
            <w:r w:rsidRPr="000E5DB7">
              <w:t>numbers</w:t>
            </w:r>
            <w:proofErr w:type="gramEnd"/>
            <w:r w:rsidRPr="000E5DB7">
              <w:t xml:space="preserve">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 xml:space="preserve">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w:t>
      </w:r>
      <w:proofErr w:type="gramStart"/>
      <w:r w:rsidRPr="0001388F">
        <w:t>entered into</w:t>
      </w:r>
      <w:proofErr w:type="gramEnd"/>
      <w:r w:rsidRPr="0001388F">
        <w:t xml:space="preserve">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5"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6">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 xml:space="preserve">Tenderer) </w:t>
            </w:r>
            <w:proofErr w:type="gramStart"/>
            <w:r w:rsidRPr="006269D5">
              <w:rPr>
                <w:rFonts w:cstheme="minorBidi"/>
              </w:rPr>
              <w:t>in order to</w:t>
            </w:r>
            <w:proofErr w:type="gramEnd"/>
            <w:r w:rsidRPr="006269D5">
              <w:rPr>
                <w:rFonts w:cstheme="minorBidi"/>
              </w:rPr>
              <w:t xml:space="preserve"> meet building compliance regulations and food l</w:t>
            </w:r>
            <w:r w:rsidR="009D1402">
              <w:rPr>
                <w:rFonts w:cstheme="minorBidi"/>
              </w:rPr>
              <w:t>egislation</w:t>
            </w:r>
            <w:r w:rsidRPr="006269D5">
              <w:rPr>
                <w:rFonts w:cstheme="minorBidi"/>
              </w:rPr>
              <w:t xml:space="preserve"> requirements as identified on </w:t>
            </w:r>
            <w:hyperlink r:id="rId27"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 xml:space="preserve">enderer and their technical advisors to fully assess and understand the extent of building and food safety works that must be undertaken </w:t>
            </w:r>
            <w:proofErr w:type="gramStart"/>
            <w:r w:rsidRPr="006269D5">
              <w:rPr>
                <w:rFonts w:cstheme="minorBidi"/>
              </w:rPr>
              <w:t>in order to</w:t>
            </w:r>
            <w:proofErr w:type="gramEnd"/>
            <w:r w:rsidRPr="006269D5">
              <w:rPr>
                <w:rFonts w:cstheme="minorBidi"/>
              </w:rPr>
              <w:t xml:space="preserve">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w:t>
            </w:r>
            <w:proofErr w:type="spellStart"/>
            <w:r w:rsidR="00684357">
              <w:t>i</w:t>
            </w:r>
            <w:proofErr w:type="spellEnd"/>
            <w:r w:rsidR="00684357">
              <w:t xml:space="preserve">)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 xml:space="preserve">Only those Tenderers who </w:t>
            </w:r>
            <w:proofErr w:type="gramStart"/>
            <w:r w:rsidRPr="00830A49">
              <w:rPr>
                <w:szCs w:val="22"/>
              </w:rPr>
              <w:t>have:-</w:t>
            </w:r>
            <w:proofErr w:type="gramEnd"/>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w:t>
            </w:r>
            <w:proofErr w:type="gramStart"/>
            <w:r w:rsidRPr="003215FF">
              <w:rPr>
                <w:rFonts w:ascii="Calibri" w:eastAsia="Times New Roman" w:hAnsi="Calibri"/>
                <w:szCs w:val="22"/>
                <w:lang w:eastAsia="en-US"/>
              </w:rPr>
              <w:t>all of</w:t>
            </w:r>
            <w:proofErr w:type="gramEnd"/>
            <w:r w:rsidRPr="003215FF">
              <w:rPr>
                <w:rFonts w:ascii="Calibri" w:eastAsia="Times New Roman" w:hAnsi="Calibri"/>
                <w:szCs w:val="22"/>
                <w:lang w:eastAsia="en-US"/>
              </w:rPr>
              <w:t xml:space="preserve">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w:t>
            </w:r>
            <w:proofErr w:type="spellStart"/>
            <w:r w:rsidRPr="003215FF">
              <w:rPr>
                <w:rFonts w:ascii="Calibri" w:eastAsia="Times New Roman" w:hAnsi="Calibri"/>
                <w:szCs w:val="22"/>
                <w:lang w:eastAsia="en-US"/>
              </w:rPr>
              <w:t>i</w:t>
            </w:r>
            <w:proofErr w:type="spellEnd"/>
            <w:r w:rsidRPr="003215FF">
              <w:rPr>
                <w:rFonts w:ascii="Calibri" w:eastAsia="Times New Roman" w:hAnsi="Calibri"/>
                <w:szCs w:val="22"/>
                <w:lang w:eastAsia="en-US"/>
              </w:rPr>
              <w:t xml:space="preserve">)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If a Tenderer does not, upon request by the Contracting Authority, provide evidence which is considered by the Contracting Authority as sufficient to demonstrate (</w:t>
            </w:r>
            <w:proofErr w:type="spellStart"/>
            <w:r w:rsidRPr="003215FF">
              <w:rPr>
                <w:szCs w:val="22"/>
              </w:rPr>
              <w:t>i</w:t>
            </w:r>
            <w:proofErr w:type="spellEnd"/>
            <w:r w:rsidRPr="003215FF">
              <w:rPr>
                <w:szCs w:val="22"/>
              </w:rPr>
              <w:t xml:space="preserve">)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w:t>
      </w:r>
      <w:proofErr w:type="gramStart"/>
      <w:r w:rsidRPr="005213A5">
        <w:rPr>
          <w:rFonts w:asciiTheme="minorHAnsi" w:hAnsiTheme="minorHAnsi" w:cstheme="minorHAnsi"/>
          <w:color w:val="0000FF"/>
          <w:szCs w:val="22"/>
        </w:rPr>
        <w:t>2.A</w:t>
      </w:r>
      <w:proofErr w:type="gramEnd"/>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1"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2"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 xml:space="preserve">*For the avoidance of doubt, each previous contract example does not have to meet the 60% threshold. A Tenderer may submit more than three previous contracts that when combined meet the 60% threshold (over the same </w:t>
      </w:r>
      <w:proofErr w:type="gramStart"/>
      <w:r w:rsidRPr="003F6B7D">
        <w:rPr>
          <w:szCs w:val="22"/>
        </w:rPr>
        <w:t>period of time</w:t>
      </w:r>
      <w:proofErr w:type="gramEnd"/>
      <w:r w:rsidRPr="003F6B7D">
        <w:rPr>
          <w:szCs w:val="22"/>
        </w:rPr>
        <w:t>).</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2"/>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w:t>
      </w:r>
      <w:proofErr w:type="gramStart"/>
      <w:r w:rsidRPr="003F6B7D">
        <w:rPr>
          <w:rFonts w:asciiTheme="minorHAnsi" w:hAnsiTheme="minorHAnsi" w:cstheme="minorHAnsi"/>
          <w:szCs w:val="22"/>
        </w:rPr>
        <w:t>so as to</w:t>
      </w:r>
      <w:proofErr w:type="gramEnd"/>
      <w:r w:rsidRPr="003F6B7D">
        <w:rPr>
          <w:rFonts w:asciiTheme="minorHAnsi" w:hAnsiTheme="minorHAnsi" w:cstheme="minorHAnsi"/>
          <w:szCs w:val="22"/>
        </w:rPr>
        <w:t xml:space="preserve">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proofErr w:type="gramStart"/>
      <w:r w:rsidRPr="003F6B7D">
        <w:rPr>
          <w:rFonts w:asciiTheme="minorHAnsi" w:hAnsiTheme="minorHAnsi" w:cstheme="minorHAnsi"/>
          <w:szCs w:val="22"/>
        </w:rPr>
        <w:t>In order to</w:t>
      </w:r>
      <w:proofErr w:type="gramEnd"/>
      <w:r w:rsidRPr="003F6B7D">
        <w:rPr>
          <w:rFonts w:asciiTheme="minorHAnsi" w:hAnsiTheme="minorHAnsi" w:cstheme="minorHAnsi"/>
          <w:szCs w:val="22"/>
        </w:rPr>
        <w:t xml:space="preserve">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1"/>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 xml:space="preserve">The Services Contract will be awarded </w:t>
            </w:r>
            <w:proofErr w:type="gramStart"/>
            <w:r w:rsidRPr="00507FE4">
              <w:t>on the basis of</w:t>
            </w:r>
            <w:proofErr w:type="gramEnd"/>
            <w:r w:rsidRPr="00507FE4">
              <w:t xml:space="preserve">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w:t>
      </w:r>
      <w:proofErr w:type="gramStart"/>
      <w:r w:rsidR="00C214B1">
        <w:t>by the use of</w:t>
      </w:r>
      <w:proofErr w:type="gramEnd"/>
      <w:r w:rsidR="00C214B1">
        <w:t xml:space="preserve">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3" w:name="_Toc206356122"/>
            <w:r w:rsidRPr="000F6982">
              <w:t>MR01</w:t>
            </w:r>
            <w:bookmarkEnd w:id="3"/>
          </w:p>
          <w:p w14:paraId="2C3FF8ED" w14:textId="77777777" w:rsidR="000F6982" w:rsidRPr="000F6982" w:rsidRDefault="000F6982" w:rsidP="000F6982">
            <w:bookmarkStart w:id="4" w:name="_Toc206356123"/>
            <w:r w:rsidRPr="000F6982">
              <w:t>(MR)</w:t>
            </w:r>
            <w:bookmarkEnd w:id="4"/>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5" w:name="_Toc206356124"/>
            <w:r w:rsidRPr="000F6982">
              <w:t>Site Visit</w:t>
            </w:r>
            <w:bookmarkEnd w:id="5"/>
          </w:p>
          <w:p w14:paraId="2A218704" w14:textId="77777777" w:rsidR="000F6982" w:rsidRPr="000F6982" w:rsidRDefault="000F6982" w:rsidP="000F6982">
            <w:bookmarkStart w:id="6" w:name="_Toc206356125"/>
            <w:r w:rsidRPr="000F6982">
              <w:t>And</w:t>
            </w:r>
            <w:bookmarkEnd w:id="6"/>
          </w:p>
          <w:p w14:paraId="63456FE7" w14:textId="77777777" w:rsidR="000F6982" w:rsidRPr="000F6982" w:rsidRDefault="000F6982" w:rsidP="000F6982">
            <w:bookmarkStart w:id="7" w:name="_Toc206356126"/>
            <w:r w:rsidRPr="000F6982">
              <w:t>Submission of the required Declaration</w:t>
            </w:r>
            <w:bookmarkEnd w:id="7"/>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28"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29"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0"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w:t>
      </w:r>
      <w:proofErr w:type="gramStart"/>
      <w:r w:rsidRPr="00101902">
        <w:rPr>
          <w:b/>
          <w:bCs/>
        </w:rPr>
        <w:t>all of</w:t>
      </w:r>
      <w:proofErr w:type="gramEnd"/>
      <w:r w:rsidRPr="00101902">
        <w:rPr>
          <w:b/>
          <w:bCs/>
        </w:rPr>
        <w:t xml:space="preserve">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w:t>
            </w:r>
            <w:proofErr w:type="gramStart"/>
            <w:r>
              <w:rPr>
                <w:rFonts w:asciiTheme="minorHAnsi" w:hAnsiTheme="minorHAnsi" w:cstheme="minorHAnsi"/>
                <w:szCs w:val="22"/>
              </w:rPr>
              <w:t>in particular Appendix</w:t>
            </w:r>
            <w:proofErr w:type="gramEnd"/>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w:t>
            </w:r>
            <w:proofErr w:type="gramStart"/>
            <w:r>
              <w:rPr>
                <w:rFonts w:asciiTheme="minorHAnsi" w:hAnsiTheme="minorHAnsi" w:cstheme="minorHAnsi"/>
                <w:szCs w:val="22"/>
              </w:rPr>
              <w:t>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proofErr w:type="gramEnd"/>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w:t>
            </w:r>
            <w:proofErr w:type="gramStart"/>
            <w:r w:rsidR="004D1EB1">
              <w:rPr>
                <w:rFonts w:asciiTheme="minorHAnsi" w:hAnsiTheme="minorHAnsi" w:cstheme="minorHAnsi"/>
                <w:szCs w:val="22"/>
              </w:rPr>
              <w:t>to:</w:t>
            </w:r>
            <w:proofErr w:type="gramEnd"/>
            <w:r w:rsidR="004D1EB1">
              <w:rPr>
                <w:rFonts w:asciiTheme="minorHAnsi" w:hAnsiTheme="minorHAnsi" w:cstheme="minorHAnsi"/>
                <w:szCs w:val="22"/>
              </w:rPr>
              <w:t xml:space="preserve">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w:t>
            </w:r>
            <w:proofErr w:type="gramStart"/>
            <w:r>
              <w:rPr>
                <w:rFonts w:asciiTheme="minorHAnsi" w:hAnsiTheme="minorHAnsi" w:cstheme="minorHAnsi"/>
                <w:szCs w:val="22"/>
              </w:rPr>
              <w:t>in particular Appendix</w:t>
            </w:r>
            <w:proofErr w:type="gramEnd"/>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w:t>
            </w:r>
            <w:proofErr w:type="gramStart"/>
            <w:r w:rsidRPr="00614370">
              <w:rPr>
                <w:rFonts w:asciiTheme="minorHAnsi" w:hAnsiTheme="minorHAnsi" w:cstheme="minorHAnsi"/>
                <w:szCs w:val="22"/>
              </w:rPr>
              <w:t>taking into account</w:t>
            </w:r>
            <w:proofErr w:type="gramEnd"/>
            <w:r w:rsidRPr="00614370">
              <w:rPr>
                <w:rFonts w:asciiTheme="minorHAnsi" w:hAnsiTheme="minorHAnsi" w:cstheme="minorHAnsi"/>
                <w:szCs w:val="22"/>
              </w:rPr>
              <w:t xml:space="preserve"> Ireland’s commitment to reduce food waste by 50% by 2030, (in line with target T3 in </w:t>
            </w:r>
            <w:hyperlink r:id="rId31"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w:t>
            </w:r>
            <w:proofErr w:type="gramStart"/>
            <w:r w:rsidRPr="007B0796">
              <w:rPr>
                <w:rFonts w:asciiTheme="minorHAnsi" w:hAnsiTheme="minorHAnsi" w:cstheme="minorHAnsi"/>
                <w:szCs w:val="22"/>
              </w:rPr>
              <w:t>to:</w:t>
            </w:r>
            <w:proofErr w:type="gramEnd"/>
            <w:r w:rsidRPr="007B0796">
              <w:rPr>
                <w:rFonts w:asciiTheme="minorHAnsi" w:hAnsiTheme="minorHAnsi" w:cstheme="minorHAnsi"/>
                <w:szCs w:val="22"/>
              </w:rPr>
              <w:t xml:space="preserve">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proofErr w:type="gramStart"/>
      <w:r>
        <w:t>In order to</w:t>
      </w:r>
      <w:proofErr w:type="gramEnd"/>
      <w:r>
        <w:t xml:space="preserve">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w:t>
      </w:r>
      <w:proofErr w:type="gramStart"/>
      <w:r w:rsidRPr="00BA756B">
        <w:rPr>
          <w:rFonts w:asciiTheme="minorHAnsi" w:hAnsiTheme="minorHAnsi" w:cstheme="minorHAnsi"/>
          <w:szCs w:val="22"/>
        </w:rPr>
        <w:t>In the event that</w:t>
      </w:r>
      <w:proofErr w:type="gramEnd"/>
      <w:r w:rsidRPr="00BA756B">
        <w:rPr>
          <w:rFonts w:asciiTheme="minorHAnsi" w:hAnsiTheme="minorHAnsi" w:cstheme="minorHAnsi"/>
          <w:szCs w:val="22"/>
        </w:rPr>
        <w:t xml:space="preserve">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w:t>
            </w:r>
            <w:proofErr w:type="spellStart"/>
            <w:r w:rsidRPr="00507FE4">
              <w:rPr>
                <w:rFonts w:ascii="Calibri" w:eastAsia="Times New Roman" w:hAnsi="Calibri"/>
                <w:lang w:eastAsia="en-US"/>
              </w:rPr>
              <w:t>i</w:t>
            </w:r>
            <w:proofErr w:type="spellEnd"/>
            <w:r w:rsidRPr="00507FE4">
              <w:rPr>
                <w:rFonts w:ascii="Calibri" w:eastAsia="Times New Roman" w:hAnsi="Calibri"/>
                <w:lang w:eastAsia="en-US"/>
              </w:rPr>
              <w:t xml:space="preserve">)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2"/>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w:t>
      </w:r>
      <w:proofErr w:type="gramStart"/>
      <w:r w:rsidR="00C1778F">
        <w:t>year</w:t>
      </w:r>
      <w:proofErr w:type="gramEnd"/>
      <w:r w:rsidR="00C1778F">
        <w:t xml:space="preserve"> </w:t>
      </w:r>
      <w:r>
        <w:t xml:space="preserve">and all applications are considered on the available budget for the Scheme. Whilst this competition is being run for a specific period it is entirely dependent on the </w:t>
      </w:r>
      <w:proofErr w:type="gramStart"/>
      <w:r>
        <w:t>aforementioned funding</w:t>
      </w:r>
      <w:proofErr w:type="gramEnd"/>
      <w:r>
        <w:t xml:space="preserve">,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 xml:space="preserve">ontract </w:t>
      </w:r>
      <w:proofErr w:type="gramStart"/>
      <w:r>
        <w:t>in the event that</w:t>
      </w:r>
      <w:proofErr w:type="gramEnd"/>
      <w:r>
        <w:t xml:space="preserve">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3"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4">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5"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6"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37"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w:t>
      </w:r>
      <w:proofErr w:type="gramStart"/>
      <w:r>
        <w:t>keeping the areas free of litter and food debris at all times</w:t>
      </w:r>
      <w:proofErr w:type="gramEnd"/>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38">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39"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8" w:name="_Hlk223598006"/>
      <w:r w:rsidRPr="6F640DBF">
        <w:rPr>
          <w:rFonts w:asciiTheme="minorHAnsi" w:hAnsiTheme="minorHAnsi" w:cstheme="minorBidi"/>
        </w:rPr>
        <w:t>(for example lactose-free, gluten-free</w:t>
      </w:r>
      <w:bookmarkEnd w:id="8"/>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0"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w:t>
      </w:r>
      <w:proofErr w:type="gramStart"/>
      <w:r w:rsidR="00646DE7">
        <w:rPr>
          <w:rFonts w:asciiTheme="minorHAnsi" w:hAnsiTheme="minorHAnsi" w:cstheme="minorHAnsi"/>
          <w:szCs w:val="22"/>
        </w:rPr>
        <w:t xml:space="preserve">so as </w:t>
      </w:r>
      <w:r w:rsidRPr="00824024">
        <w:rPr>
          <w:rFonts w:asciiTheme="minorHAnsi" w:hAnsiTheme="minorHAnsi" w:cstheme="minorHAnsi"/>
          <w:szCs w:val="22"/>
        </w:rPr>
        <w:t>to</w:t>
      </w:r>
      <w:proofErr w:type="gramEnd"/>
      <w:r w:rsidRPr="00824024">
        <w:rPr>
          <w:rFonts w:asciiTheme="minorHAnsi" w:hAnsiTheme="minorHAnsi" w:cstheme="minorHAnsi"/>
          <w:szCs w:val="22"/>
        </w:rPr>
        <w:t xml:space="preserve">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proofErr w:type="gramStart"/>
      <w:r w:rsidR="00D62D2C">
        <w:rPr>
          <w:rFonts w:asciiTheme="minorHAnsi" w:hAnsiTheme="minorHAnsi" w:cstheme="minorHAnsi"/>
          <w:szCs w:val="22"/>
        </w:rPr>
        <w:t>P</w:t>
      </w:r>
      <w:r w:rsidR="00D62D2C" w:rsidRPr="00824024">
        <w:rPr>
          <w:rFonts w:asciiTheme="minorHAnsi" w:hAnsiTheme="minorHAnsi" w:cstheme="minorHAnsi"/>
          <w:szCs w:val="22"/>
        </w:rPr>
        <w:t>rincipal</w:t>
      </w:r>
      <w:proofErr w:type="gramEnd"/>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1"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2"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3"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4">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xml:space="preserve">, developed for the Department of Social Protection by the Department of Health, </w:t>
      </w:r>
      <w:proofErr w:type="spellStart"/>
      <w:r w:rsidRPr="00824024">
        <w:rPr>
          <w:rFonts w:asciiTheme="minorHAnsi" w:hAnsiTheme="minorHAnsi" w:cstheme="minorHAnsi"/>
          <w:szCs w:val="22"/>
        </w:rPr>
        <w:t>Safefood</w:t>
      </w:r>
      <w:proofErr w:type="spellEnd"/>
      <w:r w:rsidRPr="00824024">
        <w:rPr>
          <w:rFonts w:asciiTheme="minorHAnsi" w:hAnsiTheme="minorHAnsi" w:cstheme="minorHAnsi"/>
          <w:szCs w:val="22"/>
        </w:rPr>
        <w:t xml:space="preserve">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 xml:space="preserve">Where necessary, individual meal orders can be cancelled up to 48 hours before day of delivery (for the avoidance of doubt, schools can also cancel all or </w:t>
      </w:r>
      <w:proofErr w:type="gramStart"/>
      <w:r w:rsidRPr="00815147">
        <w:rPr>
          <w:rFonts w:asciiTheme="minorHAnsi" w:hAnsiTheme="minorHAnsi" w:cstheme="minorHAnsi"/>
          <w:szCs w:val="22"/>
        </w:rPr>
        <w:t>a number of</w:t>
      </w:r>
      <w:proofErr w:type="gramEnd"/>
      <w:r w:rsidRPr="00815147">
        <w:rPr>
          <w:rFonts w:asciiTheme="minorHAnsi" w:hAnsiTheme="minorHAnsi" w:cstheme="minorHAnsi"/>
          <w:szCs w:val="22"/>
        </w:rPr>
        <w:t xml:space="preserve">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 xml:space="preserve">If food has not been ordered by the parent or guardian or school (in some circumstances), the successful Tenderer must not provide or </w:t>
      </w:r>
      <w:proofErr w:type="gramStart"/>
      <w:r w:rsidRPr="00C06930">
        <w:rPr>
          <w:rFonts w:asciiTheme="minorHAnsi" w:hAnsiTheme="minorHAnsi" w:cstheme="minorHAnsi"/>
          <w:b/>
          <w:bCs/>
          <w:szCs w:val="22"/>
          <w:lang w:val="en-IE"/>
        </w:rPr>
        <w:t>charge  for</w:t>
      </w:r>
      <w:proofErr w:type="gramEnd"/>
      <w:r w:rsidRPr="00C06930">
        <w:rPr>
          <w:rFonts w:asciiTheme="minorHAnsi" w:hAnsiTheme="minorHAnsi" w:cstheme="minorHAnsi"/>
          <w:b/>
          <w:bCs/>
          <w:szCs w:val="22"/>
          <w:lang w:val="en-IE"/>
        </w:rPr>
        <w:t xml:space="preserve">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 xml:space="preserve">collect and clean </w:t>
      </w:r>
      <w:proofErr w:type="gramStart"/>
      <w:r w:rsidRPr="00ED7BF4">
        <w:rPr>
          <w:rFonts w:asciiTheme="minorHAnsi" w:hAnsiTheme="minorHAnsi" w:cstheme="minorHAnsi"/>
          <w:szCs w:val="22"/>
        </w:rPr>
        <w:t>on a daily basis</w:t>
      </w:r>
      <w:proofErr w:type="gramEnd"/>
      <w:r w:rsidRPr="00ED7BF4">
        <w:rPr>
          <w:rFonts w:asciiTheme="minorHAnsi" w:hAnsiTheme="minorHAnsi" w:cstheme="minorHAnsi"/>
          <w:szCs w:val="22"/>
        </w:rPr>
        <w:t>,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5"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6"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7">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8"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proofErr w:type="gramStart"/>
      <w:r w:rsidR="00CC67CE" w:rsidRPr="00824024">
        <w:rPr>
          <w:rFonts w:asciiTheme="minorHAnsi" w:hAnsiTheme="minorHAnsi" w:cstheme="minorHAnsi"/>
          <w:b/>
          <w:bCs/>
          <w:szCs w:val="22"/>
        </w:rPr>
        <w:t>on a daily basis</w:t>
      </w:r>
      <w:proofErr w:type="gramEnd"/>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49"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 xml:space="preserve">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w:t>
      </w:r>
      <w:proofErr w:type="spellStart"/>
      <w:r w:rsidRPr="00824024">
        <w:rPr>
          <w:rFonts w:asciiTheme="minorHAnsi" w:hAnsiTheme="minorHAnsi" w:cstheme="minorHAnsi"/>
          <w:szCs w:val="22"/>
        </w:rPr>
        <w:t>Cré</w:t>
      </w:r>
      <w:proofErr w:type="spellEnd"/>
      <w:r w:rsidRPr="00824024">
        <w:rPr>
          <w:rFonts w:asciiTheme="minorHAnsi" w:hAnsiTheme="minorHAnsi" w:cstheme="minorHAnsi"/>
          <w:szCs w:val="22"/>
        </w:rPr>
        <w:t xml:space="preserve">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 xml:space="preserve">Support the Environmental Protection Agency’s Food Waste Charter, by signing up to the Charter and commit to reducing food waste, in order to meet the United Nations Sustainable Development Goals, including </w:t>
      </w:r>
      <w:proofErr w:type="gramStart"/>
      <w:r w:rsidRPr="00E1354F">
        <w:rPr>
          <w:rFonts w:asciiTheme="minorHAnsi" w:hAnsiTheme="minorHAnsi" w:cstheme="minorHAnsi"/>
          <w:szCs w:val="22"/>
          <w:lang w:val="en-IE"/>
        </w:rPr>
        <w:t>By</w:t>
      </w:r>
      <w:proofErr w:type="gramEnd"/>
      <w:r w:rsidRPr="00E1354F">
        <w:rPr>
          <w:rFonts w:asciiTheme="minorHAnsi" w:hAnsiTheme="minorHAnsi" w:cstheme="minorHAnsi"/>
          <w:szCs w:val="22"/>
          <w:lang w:val="en-IE"/>
        </w:rPr>
        <w:t xml:space="preserve"> 2030, halve per capita global food waste at the retail and consumer levels and reduce food losses along production and supply chains, including post-harvest losses (</w:t>
      </w:r>
      <w:hyperlink r:id="rId50">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proofErr w:type="gramStart"/>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proofErr w:type="gramEnd"/>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proofErr w:type="gramStart"/>
      <w:r w:rsidRPr="00E1354F">
        <w:rPr>
          <w:rFonts w:asciiTheme="minorHAnsi" w:hAnsiTheme="minorHAnsi" w:cstheme="minorHAnsi"/>
          <w:szCs w:val="22"/>
        </w:rPr>
        <w:t>maintain a high level of personal hygiene and standard of dress at all times</w:t>
      </w:r>
      <w:proofErr w:type="gramEnd"/>
      <w:r w:rsidRPr="00E1354F">
        <w:rPr>
          <w:rFonts w:asciiTheme="minorHAnsi" w:hAnsiTheme="minorHAnsi" w:cstheme="minorHAnsi"/>
          <w:szCs w:val="22"/>
        </w:rPr>
        <w:t xml:space="preserve">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9"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0"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0"/>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 xml:space="preserve">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w:t>
      </w:r>
      <w:proofErr w:type="gramStart"/>
      <w:r w:rsidRPr="009930A4">
        <w:rPr>
          <w:rFonts w:asciiTheme="minorHAnsi" w:hAnsiTheme="minorHAnsi" w:cstheme="minorHAnsi"/>
          <w:szCs w:val="22"/>
        </w:rPr>
        <w:t>during the course of</w:t>
      </w:r>
      <w:proofErr w:type="gramEnd"/>
      <w:r w:rsidRPr="009930A4">
        <w:rPr>
          <w:rFonts w:asciiTheme="minorHAnsi" w:hAnsiTheme="minorHAnsi" w:cstheme="minorHAnsi"/>
          <w:szCs w:val="22"/>
        </w:rPr>
        <w:t xml:space="preserve">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t>
      </w:r>
      <w:proofErr w:type="gramStart"/>
      <w:r w:rsidRPr="009930A4">
        <w:rPr>
          <w:rFonts w:asciiTheme="minorHAnsi" w:hAnsiTheme="minorHAnsi" w:cstheme="minorHAnsi"/>
          <w:szCs w:val="22"/>
        </w:rPr>
        <w:t>with regard to</w:t>
      </w:r>
      <w:proofErr w:type="gramEnd"/>
      <w:r w:rsidRPr="009930A4">
        <w:rPr>
          <w:rFonts w:asciiTheme="minorHAnsi" w:hAnsiTheme="minorHAnsi" w:cstheme="minorHAnsi"/>
          <w:szCs w:val="22"/>
        </w:rPr>
        <w:t xml:space="preserve">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9"/>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1" w:name="_Toc201746312"/>
      <w:bookmarkStart w:id="12" w:name="_Toc1516977767"/>
      <w:r>
        <w:t>6.</w:t>
      </w:r>
      <w:r w:rsidR="001B58F2">
        <w:t>6.1</w:t>
      </w:r>
      <w:r w:rsidR="00895A8A">
        <w:t>.</w:t>
      </w:r>
      <w:r w:rsidR="002E7D8E">
        <w:t xml:space="preserve"> </w:t>
      </w:r>
      <w:r w:rsidR="00824024" w:rsidRPr="00FB00DC">
        <w:t>Key Account Manager (KAM)</w:t>
      </w:r>
      <w:bookmarkEnd w:id="11"/>
      <w:bookmarkEnd w:id="12"/>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3"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1">
        <w:r w:rsidRPr="00824024">
          <w:rPr>
            <w:rStyle w:val="Hyperlink"/>
            <w:rFonts w:asciiTheme="minorHAnsi" w:hAnsiTheme="minorHAnsi" w:cstheme="minorHAnsi"/>
            <w:szCs w:val="22"/>
          </w:rPr>
          <w:t xml:space="preserve">Commencement </w:t>
        </w:r>
        <w:proofErr w:type="gramStart"/>
        <w:r w:rsidRPr="00824024">
          <w:rPr>
            <w:rStyle w:val="Hyperlink"/>
            <w:rFonts w:asciiTheme="minorHAnsi" w:hAnsiTheme="minorHAnsi" w:cstheme="minorHAnsi"/>
            <w:szCs w:val="22"/>
          </w:rPr>
          <w:t>Of</w:t>
        </w:r>
        <w:proofErr w:type="gramEnd"/>
        <w:r w:rsidRPr="00824024">
          <w:rPr>
            <w:rStyle w:val="Hyperlink"/>
            <w:rFonts w:asciiTheme="minorHAnsi" w:hAnsiTheme="minorHAnsi" w:cstheme="minorHAnsi"/>
            <w:szCs w:val="22"/>
          </w:rPr>
          <w:t xml:space="preserve">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4" w:name="_Toc201746313"/>
      <w:bookmarkStart w:id="15" w:name="_Toc673865744"/>
      <w:bookmarkEnd w:id="13"/>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2" w:history="1">
        <w:proofErr w:type="spellStart"/>
        <w:r w:rsidR="008D3329" w:rsidRPr="00CE7CF2">
          <w:rPr>
            <w:rStyle w:val="Hyperlink"/>
            <w:rFonts w:asciiTheme="minorHAnsi" w:hAnsiTheme="minorHAnsi" w:cstheme="minorHAnsi"/>
            <w:szCs w:val="22"/>
          </w:rPr>
          <w:t>Tusla</w:t>
        </w:r>
        <w:proofErr w:type="spellEnd"/>
        <w:r w:rsidR="008D3329" w:rsidRPr="00CE7CF2">
          <w:rPr>
            <w:rStyle w:val="Hyperlink"/>
            <w:rFonts w:asciiTheme="minorHAnsi" w:hAnsiTheme="minorHAnsi" w:cstheme="minorHAnsi"/>
            <w:szCs w:val="22"/>
          </w:rPr>
          <w:t xml:space="preserve">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4"/>
      <w:bookmarkEnd w:id="15"/>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3"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6"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7" w:name="_qsh70q"/>
      <w:bookmarkEnd w:id="17"/>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4"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5"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6"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7"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58"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59"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w:t>
      </w:r>
      <w:proofErr w:type="gramStart"/>
      <w:r w:rsidRPr="00134977">
        <w:rPr>
          <w:rFonts w:asciiTheme="minorHAnsi" w:hAnsiTheme="minorHAnsi" w:cstheme="minorHAnsi"/>
          <w:szCs w:val="22"/>
        </w:rPr>
        <w:t>in order to</w:t>
      </w:r>
      <w:proofErr w:type="gramEnd"/>
      <w:r w:rsidRPr="00134977">
        <w:rPr>
          <w:rFonts w:asciiTheme="minorHAnsi" w:hAnsiTheme="minorHAnsi" w:cstheme="minorHAnsi"/>
          <w:szCs w:val="22"/>
        </w:rPr>
        <w:t xml:space="preserve">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6"/>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proofErr w:type="gramStart"/>
      <w:r w:rsidR="002D2544">
        <w:t xml:space="preserve">a </w:t>
      </w:r>
      <w:r>
        <w:t>30 days</w:t>
      </w:r>
      <w:proofErr w:type="gramEnd"/>
      <w:r>
        <w:t xml:space="preserve">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w:t>
            </w:r>
            <w:proofErr w:type="gramStart"/>
            <w:r w:rsidRPr="00507FE4">
              <w:t>all of</w:t>
            </w:r>
            <w:proofErr w:type="gramEnd"/>
            <w:r w:rsidRPr="00507FE4">
              <w:t xml:space="preserve">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 xml:space="preserve">Property </w:t>
            </w:r>
            <w:proofErr w:type="spellStart"/>
            <w:r w:rsidRPr="00752D87">
              <w:rPr>
                <w:lang w:val="en-US"/>
              </w:rPr>
              <w:t>Licence</w:t>
            </w:r>
            <w:proofErr w:type="spellEnd"/>
            <w:r w:rsidRPr="00752D87">
              <w:rPr>
                <w:lang w:val="en-US"/>
              </w:rPr>
              <w:t xml:space="preserv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2"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w:t>
            </w:r>
            <w:proofErr w:type="gramStart"/>
            <w:r w:rsidRPr="000E5DB7">
              <w:t>period of time</w:t>
            </w:r>
            <w:proofErr w:type="gramEnd"/>
            <w:r w:rsidRPr="000E5DB7">
              <w:t xml:space="preserv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 xml:space="preserve">ever been the subject of a conviction for participation in a criminal </w:t>
      </w:r>
      <w:proofErr w:type="spellStart"/>
      <w:r w:rsidRPr="000F5FE8">
        <w:rPr>
          <w:lang w:val="en-US"/>
        </w:rPr>
        <w:t>organisation</w:t>
      </w:r>
      <w:proofErr w:type="spellEnd"/>
      <w:r w:rsidRPr="000F5FE8">
        <w:rPr>
          <w:lang w:val="en-US"/>
        </w:rPr>
        <w:t>,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 xml:space="preserve">ever been the subject of a conviction for child </w:t>
      </w:r>
      <w:proofErr w:type="spellStart"/>
      <w:r w:rsidRPr="000F5FE8">
        <w:rPr>
          <w:lang w:val="en-US"/>
        </w:rPr>
        <w:t>labour</w:t>
      </w:r>
      <w:proofErr w:type="spellEnd"/>
      <w:r w:rsidRPr="000F5FE8">
        <w:rPr>
          <w:lang w:val="en-US"/>
        </w:rPr>
        <w:t xml:space="preserve">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w:t>
      </w:r>
      <w:proofErr w:type="spellStart"/>
      <w:r w:rsidRPr="00AE08B8">
        <w:rPr>
          <w:lang w:val="en-US"/>
        </w:rPr>
        <w:t>labour</w:t>
      </w:r>
      <w:proofErr w:type="spellEnd"/>
      <w:r w:rsidRPr="00AE08B8">
        <w:rPr>
          <w:lang w:val="en-US"/>
        </w:rPr>
        <w:t xml:space="preserve"> law that apply at the place where the works are carried out or the services provided, that have been established by EU law, national law, collective agreements or by international, environmental, social and </w:t>
      </w:r>
      <w:proofErr w:type="spellStart"/>
      <w:r w:rsidRPr="00AE08B8">
        <w:rPr>
          <w:lang w:val="en-US"/>
        </w:rPr>
        <w:t>labour</w:t>
      </w:r>
      <w:proofErr w:type="spellEnd"/>
      <w:r w:rsidRPr="00AE08B8">
        <w:rPr>
          <w:lang w:val="en-US"/>
        </w:rPr>
        <w:t xml:space="preserve">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w:t>
      </w:r>
      <w:proofErr w:type="gramStart"/>
      <w:r w:rsidRPr="00C80436">
        <w:rPr>
          <w:lang w:val="en-US"/>
        </w:rPr>
        <w:t>) .</w:t>
      </w:r>
      <w:proofErr w:type="gramEnd"/>
      <w:r w:rsidRPr="00C80436">
        <w:rPr>
          <w:lang w:val="en-US"/>
        </w:rPr>
        <w:t xml:space="preserve">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 xml:space="preserve">as not undertaken to unduly influence the decision-making process of the Contracting Authority in respect of the </w:t>
      </w:r>
      <w:proofErr w:type="gramStart"/>
      <w:r w:rsidRPr="00C80436">
        <w:rPr>
          <w:lang w:val="en-US"/>
        </w:rPr>
        <w:t>Competition, or</w:t>
      </w:r>
      <w:proofErr w:type="gramEnd"/>
      <w:r w:rsidRPr="00C80436">
        <w:rPr>
          <w:lang w:val="en-US"/>
        </w:rPr>
        <w:t xml:space="preserve"> obtain confidential information that may confer upon </w:t>
      </w:r>
      <w:proofErr w:type="gramStart"/>
      <w:r w:rsidRPr="00C80436">
        <w:rPr>
          <w:lang w:val="en-US"/>
        </w:rPr>
        <w:t>it</w:t>
      </w:r>
      <w:proofErr w:type="gramEnd"/>
      <w:r w:rsidRPr="00C80436">
        <w:rPr>
          <w:lang w:val="en-US"/>
        </w:rPr>
        <w:t xml:space="preserve">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proofErr w:type="gramStart"/>
      <w:r w:rsidRPr="00AE08B8">
        <w:rPr>
          <w:b/>
          <w:i/>
          <w:color w:val="333399"/>
          <w:lang w:val="en-US"/>
        </w:rPr>
        <w:t>form</w:t>
      </w:r>
      <w:proofErr w:type="gramEnd"/>
      <w:r w:rsidRPr="00AE08B8">
        <w:rPr>
          <w:b/>
          <w:i/>
          <w:color w:val="333399"/>
          <w:lang w:val="en-US"/>
        </w:rPr>
        <w:t xml:space="preserve">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8"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8"/>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3"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4" w:history="1">
        <w:r w:rsidRPr="0057000B">
          <w:rPr>
            <w:rStyle w:val="Hyperlink"/>
            <w:rFonts w:hAnsiTheme="minorHAnsi" w:cstheme="minorHAnsi"/>
          </w:rPr>
          <w:t>www.etenders.gov.ie</w:t>
        </w:r>
      </w:hyperlink>
      <w:r w:rsidRPr="0057000B">
        <w:rPr>
          <w:rFonts w:hAnsiTheme="minorHAnsi" w:cstheme="minorHAnsi"/>
        </w:rPr>
        <w:t xml:space="preserve"> </w:t>
      </w:r>
      <w:bookmarkStart w:id="19"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9"/>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0"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0"/>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5"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6"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proofErr w:type="spellStart"/>
            <w:r w:rsidRPr="00544023">
              <w:rPr>
                <w:lang w:val="en-IE"/>
              </w:rPr>
              <w:t>chool</w:t>
            </w:r>
            <w:proofErr w:type="spellEnd"/>
            <w:r w:rsidRPr="00544023">
              <w:rPr>
                <w:lang w:val="en-IE"/>
              </w:rPr>
              <w:t xml:space="preserve">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1" w:name="_Hlk491159655"/>
      <w:r w:rsidRPr="0057000B">
        <w:rPr>
          <w:rFonts w:hAnsiTheme="minorHAnsi" w:cstheme="minorHAnsi"/>
        </w:rPr>
        <w:tab/>
      </w:r>
      <w:proofErr w:type="spellStart"/>
      <w:r w:rsidRPr="0057000B">
        <w:rPr>
          <w:rFonts w:hAnsiTheme="minorHAnsi" w:cstheme="minorHAnsi"/>
        </w:rPr>
        <w:t>i</w:t>
      </w:r>
      <w:proofErr w:type="spellEnd"/>
      <w:r w:rsidRPr="0057000B">
        <w:rPr>
          <w:rFonts w:hAnsiTheme="minorHAnsi" w:cstheme="minorHAnsi"/>
        </w:rPr>
        <w:t>.</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1"/>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2" w:name="_Toc177720935"/>
      <w:r w:rsidRPr="0057000B">
        <w:rPr>
          <w:rFonts w:asciiTheme="minorHAnsi" w:hAnsiTheme="minorHAnsi" w:cstheme="minorHAnsi"/>
        </w:rPr>
        <w:lastRenderedPageBreak/>
        <w:t>Schedule A: Terms and Conditions</w:t>
      </w:r>
      <w:bookmarkEnd w:id="22"/>
    </w:p>
    <w:p w14:paraId="14685E97" w14:textId="77777777" w:rsidR="00AF038B" w:rsidRPr="00630721" w:rsidRDefault="00AF038B" w:rsidP="00630721">
      <w:pPr>
        <w:pStyle w:val="Heading2"/>
      </w:pPr>
      <w:bookmarkStart w:id="23" w:name="_Toc177720936"/>
      <w:r w:rsidRPr="00630721">
        <w:t>1.</w:t>
      </w:r>
      <w:r w:rsidRPr="00630721">
        <w:tab/>
        <w:t>CONTRACTOR’S OBLIGATIONS</w:t>
      </w:r>
      <w:bookmarkEnd w:id="23"/>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7"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4" w:name="_Hlk491159751"/>
      <w:r w:rsidRPr="0057000B">
        <w:rPr>
          <w:rFonts w:hAnsiTheme="minorHAnsi" w:cstheme="minorHAnsi"/>
        </w:rPr>
        <w:t xml:space="preserve"> </w:t>
      </w:r>
    </w:p>
    <w:bookmarkEnd w:id="24"/>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is deemed to be the prime contractor under this </w:t>
      </w:r>
      <w:proofErr w:type="gramStart"/>
      <w:r w:rsidRPr="0057000B">
        <w:rPr>
          <w:rFonts w:hAnsiTheme="minorHAnsi" w:cstheme="minorHAnsi"/>
        </w:rPr>
        <w:t>Agreement</w:t>
      </w:r>
      <w:proofErr w:type="gramEnd"/>
      <w:r w:rsidRPr="0057000B">
        <w:rPr>
          <w:rFonts w:hAnsiTheme="minorHAnsi" w:cstheme="minorHAnsi"/>
        </w:rPr>
        <w:t xml:space="preserve">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w:t>
      </w:r>
      <w:proofErr w:type="gramStart"/>
      <w:r w:rsidRPr="0057000B">
        <w:rPr>
          <w:rFonts w:hAnsiTheme="minorHAnsi" w:cstheme="minorHAnsi"/>
        </w:rPr>
        <w:t>B(</w:t>
      </w:r>
      <w:proofErr w:type="gramEnd"/>
      <w:r w:rsidRPr="0057000B">
        <w:rPr>
          <w:rFonts w:hAnsiTheme="minorHAnsi" w:cstheme="minorHAnsi"/>
        </w:rPr>
        <w:t>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w:t>
      </w:r>
      <w:proofErr w:type="gramStart"/>
      <w:r w:rsidRPr="0057000B">
        <w:rPr>
          <w:rFonts w:hAnsiTheme="minorHAnsi" w:cstheme="minorHAnsi"/>
        </w:rPr>
        <w:t>Subcontractor</w:t>
      </w:r>
      <w:proofErr w:type="gramEnd"/>
      <w:r w:rsidRPr="0057000B">
        <w:rPr>
          <w:rFonts w:hAnsiTheme="minorHAnsi" w:cstheme="minorHAnsi"/>
        </w:rPr>
        <w:t xml:space="preserve">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5" w:name="_Hlk491159818"/>
      <w:r w:rsidRPr="0057000B">
        <w:rPr>
          <w:rFonts w:hAnsiTheme="minorHAnsi" w:cstheme="minorHAnsi"/>
        </w:rPr>
        <w:t>or any of the circumstances set forth in Regulation 73 of the Regulations</w:t>
      </w:r>
      <w:bookmarkEnd w:id="25"/>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w:t>
      </w:r>
      <w:proofErr w:type="gramStart"/>
      <w:r w:rsidR="00AF038B" w:rsidRPr="00522423">
        <w:rPr>
          <w:rFonts w:hAnsiTheme="minorHAnsi" w:cstheme="minorHAnsi"/>
        </w:rPr>
        <w:t>as a result of</w:t>
      </w:r>
      <w:proofErr w:type="gramEnd"/>
      <w:r w:rsidR="00AF038B" w:rsidRPr="00522423">
        <w:rPr>
          <w:rFonts w:hAnsiTheme="minorHAnsi" w:cstheme="minorHAnsi"/>
        </w:rPr>
        <w:t xml:space="preserve">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6" w:name="_Toc177720937"/>
      <w:r w:rsidRPr="00630721">
        <w:t>2.</w:t>
      </w:r>
      <w:r w:rsidRPr="00630721">
        <w:tab/>
        <w:t>KEY PERSONNEL</w:t>
      </w:r>
      <w:bookmarkEnd w:id="26"/>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7" w:name="_Toc177720938"/>
      <w:r w:rsidRPr="00630721">
        <w:lastRenderedPageBreak/>
        <w:t>3.</w:t>
      </w:r>
      <w:r w:rsidRPr="00630721">
        <w:tab/>
        <w:t>PAYMENT</w:t>
      </w:r>
      <w:bookmarkEnd w:id="27"/>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 xml:space="preserve">The Charges shall include </w:t>
      </w:r>
      <w:proofErr w:type="gramStart"/>
      <w:r w:rsidRPr="0057000B">
        <w:rPr>
          <w:rFonts w:hAnsiTheme="minorHAnsi" w:cstheme="minorHAnsi"/>
        </w:rPr>
        <w:t>any and all</w:t>
      </w:r>
      <w:proofErr w:type="gramEnd"/>
      <w:r w:rsidRPr="0057000B">
        <w:rPr>
          <w:rFonts w:hAnsiTheme="minorHAnsi" w:cstheme="minorHAnsi"/>
        </w:rPr>
        <w:t xml:space="preserve">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section 523 of the Taxes Consolidation Act, 1997 of any Professional Services Withholding Tax payable to the Contractor. </w:t>
      </w:r>
      <w:proofErr w:type="gramStart"/>
      <w:r w:rsidRPr="0057000B">
        <w:rPr>
          <w:rFonts w:hAnsiTheme="minorHAnsi" w:cstheme="minorHAnsi"/>
        </w:rPr>
        <w:t>Any and all</w:t>
      </w:r>
      <w:proofErr w:type="gramEnd"/>
      <w:r w:rsidRPr="0057000B">
        <w:rPr>
          <w:rFonts w:hAnsiTheme="minorHAnsi" w:cstheme="minorHAnsi"/>
        </w:rPr>
        <w:t xml:space="preserve">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8" w:name="_Toc177720939"/>
      <w:r w:rsidRPr="00630721">
        <w:lastRenderedPageBreak/>
        <w:t>4.</w:t>
      </w:r>
      <w:r w:rsidRPr="00630721">
        <w:tab/>
        <w:t>WARRANTIES, REPRESENTATIONS AND UNDERTAKINGS</w:t>
      </w:r>
      <w:bookmarkEnd w:id="28"/>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it has the authority and right under law to </w:t>
      </w:r>
      <w:proofErr w:type="gramStart"/>
      <w:r w:rsidRPr="0057000B">
        <w:rPr>
          <w:rFonts w:hAnsiTheme="minorHAnsi" w:cstheme="minorHAnsi"/>
        </w:rPr>
        <w:t>enter into</w:t>
      </w:r>
      <w:proofErr w:type="gramEnd"/>
      <w:r w:rsidRPr="0057000B">
        <w:rPr>
          <w:rFonts w:hAnsiTheme="minorHAnsi" w:cstheme="minorHAnsi"/>
        </w:rPr>
        <w:t>,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forthwith of any material change to the status of the Contractor </w:t>
      </w:r>
      <w:proofErr w:type="gramStart"/>
      <w:r w:rsidRPr="0057000B">
        <w:rPr>
          <w:rFonts w:hAnsiTheme="minorHAnsi" w:cstheme="minorHAnsi"/>
        </w:rPr>
        <w:t>with regard to</w:t>
      </w:r>
      <w:proofErr w:type="gramEnd"/>
      <w:r w:rsidRPr="0057000B">
        <w:rPr>
          <w:rFonts w:hAnsiTheme="minorHAnsi" w:cstheme="minorHAnsi"/>
        </w:rPr>
        <w:t xml:space="preserve">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9" w:name="_Toc177720940"/>
      <w:r w:rsidRPr="00630721">
        <w:t>5.</w:t>
      </w:r>
      <w:r w:rsidRPr="00630721">
        <w:tab/>
        <w:t>REMEDIES</w:t>
      </w:r>
      <w:bookmarkEnd w:id="29"/>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w:t>
      </w:r>
      <w:proofErr w:type="spellStart"/>
      <w:r>
        <w:rPr>
          <w:rFonts w:hAnsiTheme="minorHAnsi" w:cstheme="minorHAnsi"/>
        </w:rPr>
        <w:t>i</w:t>
      </w:r>
      <w:proofErr w:type="spellEnd"/>
      <w:r>
        <w:rPr>
          <w:rFonts w:hAnsiTheme="minorHAnsi" w:cstheme="minorHAnsi"/>
        </w:rPr>
        <w:t>)</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0" w:name="_Toc177720941"/>
      <w:r w:rsidRPr="00630721">
        <w:t>6.</w:t>
      </w:r>
      <w:r w:rsidRPr="00630721">
        <w:tab/>
        <w:t>INTELLECTUAL PROPERTY</w:t>
      </w:r>
      <w:bookmarkEnd w:id="30"/>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harmless from and in respect of all and any losses (whether direct, indirect or consequential) liability, damages, claims, costs or expenses which arise by reason of any breach of </w:t>
      </w:r>
      <w:proofErr w:type="gramStart"/>
      <w:r w:rsidRPr="0057000B">
        <w:rPr>
          <w:rFonts w:hAnsiTheme="minorHAnsi" w:cstheme="minorHAnsi"/>
        </w:rPr>
        <w:t>third party</w:t>
      </w:r>
      <w:proofErr w:type="gramEnd"/>
      <w:r w:rsidRPr="0057000B">
        <w:rPr>
          <w:rFonts w:hAnsiTheme="minorHAnsi" w:cstheme="minorHAnsi"/>
        </w:rPr>
        <w:t xml:space="preserve">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w:t>
      </w:r>
      <w:proofErr w:type="spellStart"/>
      <w:r w:rsidRPr="0057000B">
        <w:rPr>
          <w:rFonts w:hAnsiTheme="minorHAnsi" w:cstheme="minorHAnsi"/>
        </w:rPr>
        <w:t>i</w:t>
      </w:r>
      <w:proofErr w:type="spellEnd"/>
      <w:r w:rsidRPr="0057000B">
        <w:rPr>
          <w:rFonts w:hAnsiTheme="minorHAnsi" w:cstheme="minorHAnsi"/>
        </w:rPr>
        <w:t>)</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w:t>
      </w:r>
      <w:proofErr w:type="spellStart"/>
      <w:r w:rsidRPr="0057000B">
        <w:rPr>
          <w:rFonts w:hAnsiTheme="minorHAnsi" w:cstheme="minorHAnsi"/>
        </w:rPr>
        <w:t>i</w:t>
      </w:r>
      <w:proofErr w:type="spellEnd"/>
      <w:r w:rsidRPr="0057000B">
        <w:rPr>
          <w:rFonts w:hAnsiTheme="minorHAnsi" w:cstheme="minorHAnsi"/>
        </w:rPr>
        <w:t>),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1" w:name="_Toc177720942"/>
      <w:r w:rsidRPr="00630721">
        <w:t>7.</w:t>
      </w:r>
      <w:r w:rsidRPr="00630721">
        <w:tab/>
        <w:t>CONFIDENTIALITY</w:t>
      </w:r>
      <w:bookmarkEnd w:id="31"/>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proofErr w:type="gramStart"/>
      <w:r w:rsidRPr="0057000B">
        <w:rPr>
          <w:rFonts w:hAnsiTheme="minorHAnsi" w:cstheme="minorHAnsi"/>
        </w:rPr>
        <w:t>with regard to</w:t>
      </w:r>
      <w:proofErr w:type="gramEnd"/>
      <w:r w:rsidRPr="0057000B">
        <w:rPr>
          <w:rFonts w:hAnsiTheme="minorHAnsi" w:cstheme="minorHAnsi"/>
        </w:rPr>
        <w:t xml:space="preserve">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w:t>
      </w:r>
      <w:proofErr w:type="gramStart"/>
      <w:r w:rsidRPr="0084272B">
        <w:rPr>
          <w:rFonts w:hAnsiTheme="minorHAnsi" w:cstheme="minorHAnsi"/>
        </w:rPr>
        <w:t>sensitivity, and</w:t>
      </w:r>
      <w:proofErr w:type="gramEnd"/>
      <w:r w:rsidRPr="0084272B">
        <w:rPr>
          <w:rFonts w:hAnsiTheme="minorHAnsi" w:cstheme="minorHAnsi"/>
        </w:rPr>
        <w:t xml:space="preserve">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w:t>
      </w:r>
      <w:proofErr w:type="gramStart"/>
      <w:r w:rsidRPr="0084272B">
        <w:rPr>
          <w:rFonts w:hAnsiTheme="minorHAnsi" w:cstheme="minorHAnsi"/>
        </w:rPr>
        <w:t>making a decision</w:t>
      </w:r>
      <w:proofErr w:type="gramEnd"/>
      <w:r w:rsidRPr="0084272B">
        <w:rPr>
          <w:rFonts w:hAnsiTheme="minorHAnsi" w:cstheme="minorHAnsi"/>
        </w:rPr>
        <w:t xml:space="preserve">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 xml:space="preserve">accepts no liability whatsoever in respect of any information provided which is subsequently released (irrespective of notification) or in respect of any consequential damage suffered </w:t>
      </w:r>
      <w:proofErr w:type="gramStart"/>
      <w:r w:rsidRPr="0084272B">
        <w:rPr>
          <w:rFonts w:hAnsiTheme="minorHAnsi" w:cstheme="minorHAnsi"/>
        </w:rPr>
        <w:t>as a result of</w:t>
      </w:r>
      <w:proofErr w:type="gramEnd"/>
      <w:r w:rsidRPr="0084272B">
        <w:rPr>
          <w:rFonts w:hAnsiTheme="minorHAnsi" w:cstheme="minorHAnsi"/>
        </w:rPr>
        <w:t xml:space="preserve">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2" w:name="_Toc177720943"/>
      <w:r w:rsidRPr="00630721">
        <w:t>8.</w:t>
      </w:r>
      <w:r w:rsidRPr="00630721">
        <w:tab/>
        <w:t>FORCE MAJEURE</w:t>
      </w:r>
      <w:bookmarkEnd w:id="32"/>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relieved from any obligation to make payments under this Agreement save to the extent that payments are properly due and payable for obligations </w:t>
      </w:r>
      <w:proofErr w:type="gramStart"/>
      <w:r w:rsidRPr="0057000B">
        <w:rPr>
          <w:rFonts w:hAnsiTheme="minorHAnsi" w:cstheme="minorHAnsi"/>
        </w:rPr>
        <w:t>actually fulfilled</w:t>
      </w:r>
      <w:proofErr w:type="gramEnd"/>
      <w:r w:rsidRPr="0057000B">
        <w:rPr>
          <w:rFonts w:hAnsiTheme="minorHAnsi" w:cstheme="minorHAnsi"/>
        </w:rPr>
        <w:t xml:space="preserve"> by the Contractor in accordance with the terms and conditions of this Agreement.</w:t>
      </w:r>
    </w:p>
    <w:p w14:paraId="015F0F29" w14:textId="77777777" w:rsidR="00AF038B" w:rsidRPr="00630721" w:rsidRDefault="00AF038B" w:rsidP="00630721">
      <w:pPr>
        <w:pStyle w:val="Heading2"/>
      </w:pPr>
      <w:bookmarkStart w:id="33" w:name="_Toc177720944"/>
      <w:r w:rsidRPr="00630721">
        <w:t>9.</w:t>
      </w:r>
      <w:r w:rsidRPr="00630721">
        <w:tab/>
        <w:t>TERMINATION</w:t>
      </w:r>
      <w:bookmarkEnd w:id="33"/>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69"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f the other Party becomes insolvent, becomes bankrupt, </w:t>
      </w:r>
      <w:proofErr w:type="gramStart"/>
      <w:r w:rsidR="00AF038B" w:rsidRPr="00F42691">
        <w:rPr>
          <w:rFonts w:asciiTheme="minorHAnsi" w:hAnsiTheme="minorHAnsi" w:cstheme="minorHAnsi"/>
          <w:sz w:val="22"/>
          <w:szCs w:val="22"/>
        </w:rPr>
        <w:t>enters into</w:t>
      </w:r>
      <w:proofErr w:type="gramEnd"/>
      <w:r w:rsidR="00AF038B" w:rsidRPr="00F42691">
        <w:rPr>
          <w:rFonts w:asciiTheme="minorHAnsi" w:hAnsiTheme="minorHAnsi" w:cstheme="minorHAnsi"/>
          <w:sz w:val="22"/>
          <w:szCs w:val="22"/>
        </w:rPr>
        <w:t xml:space="preserve"> examinership, is wound up, commences winding up, has a receiving order made against it, makes any arrangement with its creditors generally or takes or suffers any similar action </w:t>
      </w:r>
      <w:proofErr w:type="gramStart"/>
      <w:r w:rsidR="00AF038B" w:rsidRPr="00F42691">
        <w:rPr>
          <w:rFonts w:asciiTheme="minorHAnsi" w:hAnsiTheme="minorHAnsi" w:cstheme="minorHAnsi"/>
          <w:sz w:val="22"/>
          <w:szCs w:val="22"/>
        </w:rPr>
        <w:t>as a result of</w:t>
      </w:r>
      <w:proofErr w:type="gramEnd"/>
      <w:r w:rsidR="00AF038B" w:rsidRPr="00F42691">
        <w:rPr>
          <w:rFonts w:asciiTheme="minorHAnsi" w:hAnsiTheme="minorHAnsi" w:cstheme="minorHAnsi"/>
          <w:sz w:val="22"/>
          <w:szCs w:val="22"/>
        </w:rPr>
        <w:t xml:space="preserve">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w:t>
      </w:r>
      <w:proofErr w:type="spellStart"/>
      <w:r>
        <w:rPr>
          <w:rFonts w:hAnsiTheme="minorHAnsi" w:cstheme="minorHAnsi"/>
        </w:rPr>
        <w:t>i</w:t>
      </w:r>
      <w:proofErr w:type="spellEnd"/>
      <w:r>
        <w:rPr>
          <w:rFonts w:hAnsiTheme="minorHAnsi" w:cstheme="minorHAnsi"/>
        </w:rPr>
        <w:t xml:space="preserve">)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w:t>
      </w:r>
      <w:proofErr w:type="spellStart"/>
      <w:r>
        <w:rPr>
          <w:rFonts w:hAnsiTheme="minorHAnsi" w:cstheme="minorHAnsi"/>
        </w:rPr>
        <w:t>i</w:t>
      </w:r>
      <w:proofErr w:type="spellEnd"/>
      <w:r>
        <w:rPr>
          <w:rFonts w:hAnsiTheme="minorHAnsi" w:cstheme="minorHAnsi"/>
        </w:rPr>
        <w:t xml:space="preserve">)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4" w:name="_Toc177720945"/>
      <w:r w:rsidRPr="00630721">
        <w:t xml:space="preserve">10. </w:t>
      </w:r>
      <w:r w:rsidRPr="00630721">
        <w:tab/>
        <w:t>CONTRACT MANAGEMENT</w:t>
      </w:r>
      <w:bookmarkEnd w:id="34"/>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proofErr w:type="gramStart"/>
      <w:r w:rsidR="001E5D2D">
        <w:rPr>
          <w:rFonts w:hAnsiTheme="minorHAnsi" w:cstheme="minorHAnsi"/>
        </w:rPr>
        <w:t>Client</w:t>
      </w:r>
      <w:proofErr w:type="gramEnd"/>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5" w:name="_Toc177720946"/>
      <w:r w:rsidRPr="00630721">
        <w:t>11.</w:t>
      </w:r>
      <w:r w:rsidRPr="00630721">
        <w:tab/>
        <w:t>DISPUTES</w:t>
      </w:r>
      <w:bookmarkEnd w:id="35"/>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6" w:name="_Toc177720947"/>
      <w:r w:rsidRPr="00630721">
        <w:t>12.</w:t>
      </w:r>
      <w:r w:rsidRPr="00630721">
        <w:tab/>
        <w:t>GOVERNING LAW, CHOICE OF JURISDICTION AND EXECUTION</w:t>
      </w:r>
      <w:bookmarkEnd w:id="36"/>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 xml:space="preserve">This Agreement shall be executed in </w:t>
      </w:r>
      <w:proofErr w:type="gramStart"/>
      <w:r w:rsidRPr="0057000B">
        <w:rPr>
          <w:rFonts w:hAnsiTheme="minorHAnsi" w:cstheme="minorHAnsi"/>
        </w:rPr>
        <w:t>duplicate</w:t>
      </w:r>
      <w:proofErr w:type="gramEnd"/>
      <w:r w:rsidRPr="0057000B">
        <w:rPr>
          <w:rFonts w:hAnsiTheme="minorHAnsi" w:cstheme="minorHAnsi"/>
        </w:rPr>
        <w:t xml:space="preserv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7" w:name="_Toc177720948"/>
      <w:r w:rsidRPr="00630721">
        <w:lastRenderedPageBreak/>
        <w:t>13.</w:t>
      </w:r>
      <w:r w:rsidRPr="00630721">
        <w:tab/>
        <w:t>NOTICES</w:t>
      </w:r>
      <w:bookmarkEnd w:id="37"/>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8" w:name="_Toc177720949"/>
      <w:r w:rsidRPr="00630721">
        <w:t>14.</w:t>
      </w:r>
      <w:r w:rsidRPr="00630721">
        <w:tab/>
        <w:t>ASSIGNMENT AND SUBCONTRACT</w:t>
      </w:r>
      <w:bookmarkEnd w:id="38"/>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9" w:name="_Toc177720950"/>
      <w:r w:rsidRPr="00630721">
        <w:t>15.</w:t>
      </w:r>
      <w:r w:rsidRPr="00630721">
        <w:tab/>
        <w:t>ENTIRE AGREEMENT</w:t>
      </w:r>
      <w:bookmarkEnd w:id="39"/>
    </w:p>
    <w:p w14:paraId="2201B5FB" w14:textId="77777777" w:rsidR="00AF038B" w:rsidRPr="0057000B" w:rsidRDefault="00AF038B" w:rsidP="00AF038B">
      <w:pPr>
        <w:jc w:val="both"/>
        <w:rPr>
          <w:rFonts w:hAnsiTheme="minorHAnsi" w:cstheme="minorHAnsi"/>
        </w:rPr>
      </w:pPr>
      <w:r w:rsidRPr="0057000B">
        <w:rPr>
          <w:rFonts w:hAnsiTheme="minorHAnsi" w:cstheme="minorHAnsi"/>
        </w:rPr>
        <w:t xml:space="preserve">This Agreement constitutes the entire agreement and understanding of the Parties, and </w:t>
      </w:r>
      <w:proofErr w:type="gramStart"/>
      <w:r w:rsidRPr="0057000B">
        <w:rPr>
          <w:rFonts w:hAnsiTheme="minorHAnsi" w:cstheme="minorHAnsi"/>
        </w:rPr>
        <w:t>any and all</w:t>
      </w:r>
      <w:proofErr w:type="gramEnd"/>
      <w:r w:rsidRPr="0057000B">
        <w:rPr>
          <w:rFonts w:hAnsiTheme="minorHAnsi" w:cstheme="minorHAnsi"/>
        </w:rPr>
        <w:t xml:space="preserve">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0" w:name="_Toc177720951"/>
      <w:r w:rsidRPr="00630721">
        <w:t>16.</w:t>
      </w:r>
      <w:r w:rsidRPr="00630721">
        <w:tab/>
        <w:t>SEVERABILITY</w:t>
      </w:r>
      <w:bookmarkEnd w:id="40"/>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1" w:name="_Toc177720952"/>
      <w:r w:rsidRPr="00630721">
        <w:lastRenderedPageBreak/>
        <w:t>17.</w:t>
      </w:r>
      <w:r w:rsidRPr="00630721">
        <w:tab/>
        <w:t>WAIVER</w:t>
      </w:r>
      <w:bookmarkEnd w:id="41"/>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2" w:name="_Toc177720953"/>
      <w:r w:rsidRPr="00630721">
        <w:t>18.</w:t>
      </w:r>
      <w:r w:rsidRPr="00630721">
        <w:tab/>
        <w:t>NON-EXCLUSIVITY</w:t>
      </w:r>
      <w:bookmarkEnd w:id="42"/>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3" w:name="_Toc177720954"/>
      <w:r w:rsidRPr="00630721">
        <w:t>19.</w:t>
      </w:r>
      <w:r w:rsidRPr="00630721">
        <w:tab/>
        <w:t>MEDIA</w:t>
      </w:r>
      <w:bookmarkEnd w:id="43"/>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4" w:name="_Toc177720955"/>
      <w:r w:rsidRPr="00630721">
        <w:t>20.</w:t>
      </w:r>
      <w:r w:rsidRPr="00630721">
        <w:tab/>
        <w:t>CONFLICTS, REGISTRABLE INTERESTS AND CORRUPT GIFTS</w:t>
      </w:r>
      <w:bookmarkEnd w:id="44"/>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The Contractor confirms that it has carried out a </w:t>
      </w:r>
      <w:proofErr w:type="gramStart"/>
      <w:r w:rsidRPr="0057000B">
        <w:rPr>
          <w:rFonts w:hAnsiTheme="minorHAnsi" w:cstheme="minorHAnsi"/>
        </w:rPr>
        <w:t>conflicts of interest check</w:t>
      </w:r>
      <w:proofErr w:type="gramEnd"/>
      <w:r w:rsidRPr="0057000B">
        <w:rPr>
          <w:rFonts w:hAnsiTheme="minorHAnsi" w:cstheme="minorHAnsi"/>
        </w:rPr>
        <w:t xml:space="preserve">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5" w:name="_Toc177720956"/>
      <w:r w:rsidRPr="00630721">
        <w:lastRenderedPageBreak/>
        <w:t>21.</w:t>
      </w:r>
      <w:r w:rsidRPr="00630721">
        <w:tab/>
        <w:t>ACCESS TO PREMISES</w:t>
      </w:r>
      <w:bookmarkEnd w:id="45"/>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6" w:name="_Toc177720957"/>
      <w:r w:rsidRPr="00630721">
        <w:t>22.</w:t>
      </w:r>
      <w:r w:rsidRPr="00630721">
        <w:tab/>
        <w:t>EQUIPMENT</w:t>
      </w:r>
      <w:bookmarkEnd w:id="46"/>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proofErr w:type="spellStart"/>
      <w:r w:rsidRPr="0057000B">
        <w:rPr>
          <w:rFonts w:hAnsiTheme="minorHAnsi" w:cstheme="minorHAnsi"/>
        </w:rPr>
        <w:t>i</w:t>
      </w:r>
      <w:proofErr w:type="spellEnd"/>
      <w:r w:rsidRPr="0057000B">
        <w:rPr>
          <w:rFonts w:hAnsiTheme="minorHAnsi" w:cstheme="minorHAnsi"/>
        </w:rPr>
        <w:t xml:space="preserve">.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w:t>
      </w:r>
      <w:proofErr w:type="spellStart"/>
      <w:r w:rsidRPr="0057000B">
        <w:rPr>
          <w:rFonts w:hAnsiTheme="minorHAnsi" w:cstheme="minorHAnsi"/>
        </w:rPr>
        <w:t>any</w:t>
      </w:r>
      <w:proofErr w:type="spellEnd"/>
      <w:r w:rsidRPr="0057000B">
        <w:rPr>
          <w:rFonts w:hAnsiTheme="minorHAnsi" w:cstheme="minorHAnsi"/>
        </w:rPr>
        <w:t xml:space="preserve">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7" w:name="_Toc177720958"/>
      <w:r w:rsidRPr="00630721">
        <w:t>23.</w:t>
      </w:r>
      <w:r w:rsidRPr="00630721">
        <w:tab/>
        <w:t>NON-SOLICITATION</w:t>
      </w:r>
      <w:bookmarkEnd w:id="47"/>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8" w:name="_Toc177720959"/>
      <w:r w:rsidRPr="00630721">
        <w:t>24.</w:t>
      </w:r>
      <w:r w:rsidRPr="00630721">
        <w:tab/>
        <w:t>CHANGE CONTROL PROCEDURE</w:t>
      </w:r>
      <w:bookmarkEnd w:id="48"/>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 xml:space="preserve">If either Party rejects the Impact Assessment, the change(s) shall not take </w:t>
      </w:r>
      <w:proofErr w:type="gramStart"/>
      <w:r w:rsidRPr="0057000B">
        <w:rPr>
          <w:rFonts w:hAnsiTheme="minorHAnsi" w:cstheme="minorHAnsi"/>
        </w:rPr>
        <w:t>place</w:t>
      </w:r>
      <w:proofErr w:type="gramEnd"/>
      <w:r w:rsidRPr="0057000B">
        <w:rPr>
          <w:rFonts w:hAnsiTheme="minorHAnsi" w:cstheme="minorHAnsi"/>
        </w:rPr>
        <w:t xml:space="preserv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request for any variation is subsequently withdrawn but results in a delay in the performance of the </w:t>
      </w:r>
      <w:proofErr w:type="gramStart"/>
      <w:r w:rsidRPr="0057000B">
        <w:rPr>
          <w:rFonts w:hAnsiTheme="minorHAnsi" w:cstheme="minorHAnsi"/>
        </w:rPr>
        <w:t>Services</w:t>
      </w:r>
      <w:proofErr w:type="gramEnd"/>
      <w:r w:rsidRPr="0057000B">
        <w:rPr>
          <w:rFonts w:hAnsiTheme="minorHAnsi" w:cstheme="minorHAnsi"/>
        </w:rPr>
        <w:t xml:space="preserve">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9" w:name="_Toc177720960"/>
      <w:bookmarkStart w:id="50" w:name="_Hlk22478011"/>
      <w:r w:rsidRPr="00630721">
        <w:t>25.</w:t>
      </w:r>
      <w:r w:rsidRPr="00630721">
        <w:tab/>
        <w:t>DATA PROTECTION AND SECURITY</w:t>
      </w:r>
      <w:bookmarkEnd w:id="49"/>
    </w:p>
    <w:bookmarkEnd w:id="50"/>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1" w:name="_Toc177720961"/>
      <w:r w:rsidRPr="00630721">
        <w:t>26. ADDITIONAL CONDITION(S)</w:t>
      </w:r>
      <w:bookmarkEnd w:id="51"/>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w:t>
      </w:r>
      <w:proofErr w:type="spellStart"/>
      <w:r>
        <w:t>i</w:t>
      </w:r>
      <w:proofErr w:type="spellEnd"/>
      <w:r>
        <w:t>)</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0"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1"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2"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w:t>
      </w:r>
      <w:proofErr w:type="gramStart"/>
      <w:r>
        <w:t>keeping the areas free of litter and food debris at all times</w:t>
      </w:r>
      <w:proofErr w:type="gramEnd"/>
      <w:r>
        <w:t>;</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w:t>
      </w:r>
      <w:proofErr w:type="gramStart"/>
      <w:r>
        <w:t>a 30 days</w:t>
      </w:r>
      <w:proofErr w:type="gramEnd"/>
      <w:r>
        <w:t xml:space="preserve">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providing the Support Service, the Contractor shall </w:t>
      </w:r>
      <w:proofErr w:type="gramStart"/>
      <w:r w:rsidRPr="0097131E">
        <w:rPr>
          <w:rFonts w:hAnsiTheme="minorHAnsi" w:cstheme="minorHAnsi"/>
          <w:lang w:eastAsia="en-GB"/>
        </w:rPr>
        <w:t>at all times</w:t>
      </w:r>
      <w:proofErr w:type="gramEnd"/>
      <w:r w:rsidRPr="0097131E">
        <w:rPr>
          <w:rFonts w:hAnsiTheme="minorHAnsi" w:cstheme="minorHAnsi"/>
          <w:lang w:eastAsia="en-GB"/>
        </w:rPr>
        <w:t xml:space="preserve">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w:t>
      </w:r>
      <w:proofErr w:type="gramStart"/>
      <w:r w:rsidRPr="0097131E">
        <w:rPr>
          <w:rFonts w:hAnsiTheme="minorHAnsi" w:cstheme="minorHAnsi"/>
        </w:rPr>
        <w:t>time period</w:t>
      </w:r>
      <w:proofErr w:type="gramEnd"/>
      <w:r w:rsidRPr="0097131E">
        <w:rPr>
          <w:rFonts w:hAnsiTheme="minorHAnsi" w:cstheme="minorHAnsi"/>
        </w:rPr>
        <w:t xml:space="preserve">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w:t>
      </w:r>
      <w:proofErr w:type="gramStart"/>
      <w:r w:rsidRPr="0097131E">
        <w:rPr>
          <w:rFonts w:hAnsiTheme="minorHAnsi" w:cstheme="minorHAnsi"/>
        </w:rPr>
        <w:t>any and all</w:t>
      </w:r>
      <w:proofErr w:type="gramEnd"/>
      <w:r w:rsidRPr="0097131E">
        <w:rPr>
          <w:rFonts w:hAnsiTheme="minorHAnsi" w:cstheme="minorHAnsi"/>
        </w:rPr>
        <w:t xml:space="preserve"> action necessary within his/her level of responsibility to </w:t>
      </w:r>
      <w:proofErr w:type="gramStart"/>
      <w:r w:rsidRPr="0097131E">
        <w:rPr>
          <w:rFonts w:hAnsiTheme="minorHAnsi" w:cstheme="minorHAnsi"/>
        </w:rPr>
        <w:t>effect</w:t>
      </w:r>
      <w:proofErr w:type="gramEnd"/>
      <w:r w:rsidRPr="0097131E">
        <w:rPr>
          <w:rFonts w:hAnsiTheme="minorHAnsi" w:cstheme="minorHAnsi"/>
        </w:rPr>
        <w:t xml:space="preserve">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proofErr w:type="gramStart"/>
      <w:r w:rsidRPr="0097131E">
        <w:rPr>
          <w:rFonts w:hAnsiTheme="minorHAnsi" w:cstheme="minorHAnsi"/>
          <w:lang w:eastAsia="en-GB"/>
        </w:rPr>
        <w:t>In the event that</w:t>
      </w:r>
      <w:proofErr w:type="gramEnd"/>
      <w:r w:rsidRPr="0097131E">
        <w:rPr>
          <w:rFonts w:hAnsiTheme="minorHAnsi" w:cstheme="minorHAnsi"/>
          <w:lang w:eastAsia="en-GB"/>
        </w:rPr>
        <w:t xml:space="preserve">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proofErr w:type="gramStart"/>
      <w:r w:rsidRPr="0097131E">
        <w:rPr>
          <w:rFonts w:hAnsiTheme="minorHAnsi" w:cstheme="minorHAnsi"/>
          <w:lang w:eastAsia="en-GB"/>
        </w:rPr>
        <w:t>In the event that</w:t>
      </w:r>
      <w:proofErr w:type="gramEnd"/>
      <w:r w:rsidRPr="0097131E">
        <w:rPr>
          <w:rFonts w:hAnsiTheme="minorHAnsi" w:cstheme="minorHAnsi"/>
          <w:lang w:eastAsia="en-GB"/>
        </w:rPr>
        <w:t xml:space="preserve">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3"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4"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p>
    <w:p w14:paraId="3DDD05D8" w14:textId="2821EA46" w:rsidR="00187600" w:rsidRDefault="00187600" w:rsidP="00187600">
      <w:pPr>
        <w:rPr>
          <w:szCs w:val="22"/>
          <w:lang w:val="en-US"/>
        </w:rPr>
      </w:pPr>
      <w:r w:rsidRPr="007647DC">
        <w:rPr>
          <w:szCs w:val="22"/>
          <w:lang w:val="en-US"/>
        </w:rPr>
        <w:t>Not Applicable.</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2"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EndPr/>
      <w:sdtContent>
        <w:sdt>
          <w:sdtPr>
            <w:rPr>
              <w:color w:val="FF0000"/>
              <w:highlight w:val="cyan"/>
            </w:rPr>
            <w:id w:val="1899244634"/>
            <w:placeholder>
              <w:docPart w:val="9159A25A66F743BB8693B50BEFB61ED9"/>
            </w:placeholder>
          </w:sdtPr>
          <w:sdtEnd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3"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3"/>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4"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4"/>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5"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5"/>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6"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6"/>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7"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7"/>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proofErr w:type="gramStart"/>
                    <w:r w:rsidRPr="004A02A7">
                      <w:rPr>
                        <w:szCs w:val="22"/>
                      </w:rPr>
                      <w:t>any and all</w:t>
                    </w:r>
                    <w:proofErr w:type="gramEnd"/>
                    <w:r w:rsidRPr="004A02A7">
                      <w:rPr>
                        <w:szCs w:val="22"/>
                      </w:rPr>
                      <w:t xml:space="preserve">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 xml:space="preserve">to those employees, agents, Subcontractors and other suppliers on a </w:t>
                    </w:r>
                    <w:proofErr w:type="gramStart"/>
                    <w:r w:rsidRPr="004A02A7">
                      <w:rPr>
                        <w:szCs w:val="22"/>
                      </w:rPr>
                      <w:t>need to know</w:t>
                    </w:r>
                    <w:proofErr w:type="gramEnd"/>
                    <w:r w:rsidRPr="004A02A7">
                      <w:rPr>
                        <w:szCs w:val="22"/>
                      </w:rPr>
                      <w:t xml:space="preserve">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proofErr w:type="spellStart"/>
                    <w:r w:rsidRPr="004A02A7">
                      <w:rPr>
                        <w:szCs w:val="22"/>
                      </w:rPr>
                      <w:t>i</w:t>
                    </w:r>
                    <w:proofErr w:type="spellEnd"/>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 xml:space="preserve">to comply with all directions of the Contracting Authority </w:t>
                    </w:r>
                    <w:proofErr w:type="gramStart"/>
                    <w:r w:rsidRPr="004A02A7">
                      <w:rPr>
                        <w:szCs w:val="22"/>
                      </w:rPr>
                      <w:t>with regard to</w:t>
                    </w:r>
                    <w:proofErr w:type="gramEnd"/>
                    <w:r w:rsidRPr="004A02A7">
                      <w:rPr>
                        <w:szCs w:val="22"/>
                      </w:rPr>
                      <w:t xml:space="preserve">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1F5D2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1F5D2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2"/>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xml:space="preserve">: Property </w:t>
      </w:r>
      <w:proofErr w:type="spellStart"/>
      <w:r w:rsidRPr="00630721">
        <w:rPr>
          <w:b/>
          <w:color w:val="333399"/>
          <w:sz w:val="32"/>
          <w:szCs w:val="32"/>
          <w:lang w:val="en-US"/>
        </w:rPr>
        <w:t>Licenc</w:t>
      </w:r>
      <w:r w:rsidR="00187600">
        <w:rPr>
          <w:b/>
          <w:color w:val="333399"/>
          <w:sz w:val="32"/>
          <w:szCs w:val="32"/>
          <w:lang w:val="en-US"/>
        </w:rPr>
        <w:t>e</w:t>
      </w:r>
      <w:proofErr w:type="spellEnd"/>
      <w:r w:rsidR="00187600">
        <w:rPr>
          <w:b/>
          <w:color w:val="333399"/>
          <w:sz w:val="32"/>
          <w:szCs w:val="32"/>
          <w:lang w:val="en-US"/>
        </w:rPr>
        <w:t xml:space="preserve"> and Deed of Renunciation</w:t>
      </w:r>
      <w:r w:rsidR="005B38CC">
        <w:rPr>
          <w:b/>
          <w:color w:val="333399"/>
          <w:sz w:val="32"/>
          <w:szCs w:val="32"/>
          <w:lang w:val="en-US"/>
        </w:rPr>
        <w:t xml:space="preserve"> </w:t>
      </w:r>
    </w:p>
    <w:p w14:paraId="7A33D528" w14:textId="6B3BF9CD"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 xml:space="preserve">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w:t>
      </w:r>
      <w:proofErr w:type="gramStart"/>
      <w:r w:rsidRPr="00630721">
        <w:rPr>
          <w:rFonts w:asciiTheme="minorHAnsi" w:hAnsiTheme="minorHAnsi" w:cstheme="minorHAnsi"/>
          <w:b/>
          <w:bCs/>
          <w:szCs w:val="22"/>
          <w:lang w:val="en-US"/>
        </w:rPr>
        <w:t>_(</w:t>
      </w:r>
      <w:proofErr w:type="gramEnd"/>
      <w:r w:rsidRPr="00630721">
        <w:rPr>
          <w:rFonts w:asciiTheme="minorHAnsi" w:hAnsiTheme="minorHAnsi" w:cstheme="minorHAnsi"/>
          <w:b/>
          <w:bCs/>
          <w:szCs w:val="22"/>
          <w:lang w:val="en-US"/>
        </w:rPr>
        <w:t>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w:t>
      </w:r>
      <w:proofErr w:type="gramStart"/>
      <w:r w:rsidRPr="00630721">
        <w:rPr>
          <w:rFonts w:asciiTheme="minorHAnsi" w:hAnsiTheme="minorHAnsi" w:cstheme="minorHAnsi"/>
          <w:b/>
          <w:bCs/>
          <w:szCs w:val="22"/>
          <w:lang w:val="en-US"/>
        </w:rPr>
        <w:t>_(</w:t>
      </w:r>
      <w:proofErr w:type="gramEnd"/>
      <w:r w:rsidRPr="00630721">
        <w:rPr>
          <w:rFonts w:asciiTheme="minorHAnsi" w:hAnsiTheme="minorHAnsi" w:cstheme="minorHAnsi"/>
          <w:b/>
          <w:bCs/>
          <w:szCs w:val="22"/>
          <w:lang w:val="en-US"/>
        </w:rPr>
        <w:t>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 xml:space="preserve">The purpose of these Standard Contractual Clauses (the Clauses) is to ensure compliance with Article 28(3) and (4) of Regulation (EU) 2016/679 of the European Parliament and of the Council of 27 April 2016 on the protection of natural persons </w:t>
      </w:r>
      <w:proofErr w:type="gramStart"/>
      <w:r w:rsidRPr="006931CE">
        <w:rPr>
          <w:rFonts w:asciiTheme="minorHAnsi" w:hAnsiTheme="minorHAnsi" w:cstheme="minorHAnsi"/>
          <w:bCs/>
          <w:szCs w:val="22"/>
        </w:rPr>
        <w:t>with regard to</w:t>
      </w:r>
      <w:proofErr w:type="gramEnd"/>
      <w:r w:rsidRPr="006931CE">
        <w:rPr>
          <w:rFonts w:asciiTheme="minorHAnsi" w:hAnsiTheme="minorHAnsi" w:cstheme="minorHAnsi"/>
          <w:bCs/>
          <w:szCs w:val="22"/>
        </w:rPr>
        <w:t xml:space="preserve">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 xml:space="preserve">The controllers and processors listed in Annex I have agreed to these Clauses </w:t>
      </w:r>
      <w:proofErr w:type="gramStart"/>
      <w:r w:rsidRPr="006931CE">
        <w:rPr>
          <w:rFonts w:asciiTheme="minorHAnsi" w:hAnsiTheme="minorHAnsi" w:cstheme="minorHAnsi"/>
          <w:bCs/>
          <w:szCs w:val="22"/>
        </w:rPr>
        <w:t>in order to</w:t>
      </w:r>
      <w:proofErr w:type="gramEnd"/>
      <w:r w:rsidRPr="006931CE">
        <w:rPr>
          <w:rFonts w:asciiTheme="minorHAnsi" w:hAnsiTheme="minorHAnsi" w:cstheme="minorHAnsi"/>
          <w:bCs/>
          <w:szCs w:val="22"/>
        </w:rPr>
        <w:t xml:space="preserve">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w:t>
      </w:r>
      <w:proofErr w:type="spellStart"/>
      <w:r w:rsidRPr="006931CE">
        <w:rPr>
          <w:rFonts w:asciiTheme="minorHAnsi" w:hAnsiTheme="minorHAnsi" w:cstheme="minorHAnsi"/>
          <w:bCs/>
          <w:szCs w:val="22"/>
        </w:rPr>
        <w:t>theAnnexes</w:t>
      </w:r>
      <w:proofErr w:type="spellEnd"/>
      <w:r w:rsidRPr="006931CE">
        <w:rPr>
          <w:rFonts w:asciiTheme="minorHAnsi" w:hAnsiTheme="minorHAnsi" w:cstheme="minorHAnsi"/>
          <w:bCs/>
          <w:szCs w:val="22"/>
        </w:rPr>
        <w:t xml:space="preserve">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This does not prevent the Parties from including the standard contractual clauses laid down in these Clauses in a broader contract, or from adding other clauses or additional safeguards </w:t>
      </w:r>
      <w:proofErr w:type="gramStart"/>
      <w:r w:rsidRPr="006931CE">
        <w:rPr>
          <w:rFonts w:asciiTheme="minorHAnsi" w:hAnsiTheme="minorHAnsi" w:cstheme="minorHAnsi"/>
          <w:bCs/>
          <w:szCs w:val="22"/>
        </w:rPr>
        <w:t>provided that</w:t>
      </w:r>
      <w:proofErr w:type="gramEnd"/>
      <w:r w:rsidRPr="006931CE">
        <w:rPr>
          <w:rFonts w:asciiTheme="minorHAnsi" w:hAnsiTheme="minorHAnsi" w:cstheme="minorHAnsi"/>
          <w:bCs/>
          <w:szCs w:val="22"/>
        </w:rPr>
        <w:t xml:space="preserve">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w:t>
      </w:r>
      <w:proofErr w:type="gramStart"/>
      <w:r w:rsidRPr="00630721">
        <w:rPr>
          <w:rFonts w:asciiTheme="minorHAnsi" w:hAnsiTheme="minorHAnsi" w:cstheme="minorHAnsi"/>
          <w:bCs/>
          <w:szCs w:val="22"/>
          <w:lang w:val="en-US"/>
        </w:rPr>
        <w:t>entered into</w:t>
      </w:r>
      <w:proofErr w:type="gramEnd"/>
      <w:r w:rsidRPr="00630721">
        <w:rPr>
          <w:rFonts w:asciiTheme="minorHAnsi" w:hAnsiTheme="minorHAnsi" w:cstheme="minorHAnsi"/>
          <w:bCs/>
          <w:szCs w:val="22"/>
          <w:lang w:val="en-US"/>
        </w:rPr>
        <w:t xml:space="preserve">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 xml:space="preserve">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w:t>
      </w:r>
      <w:proofErr w:type="gramStart"/>
      <w:r w:rsidRPr="00630721">
        <w:rPr>
          <w:rFonts w:asciiTheme="minorHAnsi" w:hAnsiTheme="minorHAnsi" w:cstheme="minorHAnsi"/>
          <w:bCs/>
          <w:szCs w:val="22"/>
        </w:rPr>
        <w:t>take into account</w:t>
      </w:r>
      <w:proofErr w:type="gramEnd"/>
      <w:r w:rsidRPr="00630721">
        <w:rPr>
          <w:rFonts w:asciiTheme="minorHAnsi" w:hAnsiTheme="minorHAnsi" w:cstheme="minorHAnsi"/>
          <w:bCs/>
          <w:szCs w:val="22"/>
        </w:rPr>
        <w:t xml:space="preserve">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xml:space="preserve">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proofErr w:type="gramStart"/>
      <w:r w:rsidRPr="00F71616">
        <w:rPr>
          <w:rFonts w:asciiTheme="minorHAnsi" w:hAnsiTheme="minorHAnsi" w:cstheme="minorHAnsi"/>
          <w:bCs/>
          <w:szCs w:val="22"/>
        </w:rPr>
        <w:t>taking into account</w:t>
      </w:r>
      <w:proofErr w:type="gramEnd"/>
      <w:r w:rsidRPr="00F71616">
        <w:rPr>
          <w:rFonts w:asciiTheme="minorHAnsi" w:hAnsiTheme="minorHAnsi" w:cstheme="minorHAnsi"/>
          <w:bCs/>
          <w:szCs w:val="22"/>
        </w:rPr>
        <w:t xml:space="preserve">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 xml:space="preserve">In addition to the processor’s obligation to assist the controller pursuant to Clause 8(b), the processor shall furthermore assist the controller in ensuring compliance with the following obligations, </w:t>
      </w:r>
      <w:proofErr w:type="gramStart"/>
      <w:r w:rsidRPr="00630721">
        <w:rPr>
          <w:rFonts w:asciiTheme="minorHAnsi" w:hAnsiTheme="minorHAnsi" w:cstheme="minorHAnsi"/>
          <w:bCs/>
          <w:szCs w:val="22"/>
        </w:rPr>
        <w:t>taking into account</w:t>
      </w:r>
      <w:proofErr w:type="gramEnd"/>
      <w:r w:rsidRPr="00630721">
        <w:rPr>
          <w:rFonts w:asciiTheme="minorHAnsi" w:hAnsiTheme="minorHAnsi" w:cstheme="minorHAnsi"/>
          <w:bCs/>
          <w:szCs w:val="22"/>
        </w:rPr>
        <w:t xml:space="preserve">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w:t>
      </w:r>
      <w:proofErr w:type="spellStart"/>
      <w:r w:rsidRPr="00A0367E">
        <w:rPr>
          <w:rFonts w:asciiTheme="minorHAnsi" w:hAnsiTheme="minorHAnsi" w:cstheme="minorHAnsi"/>
          <w:bCs/>
          <w:szCs w:val="22"/>
        </w:rPr>
        <w:t>ies</w:t>
      </w:r>
      <w:proofErr w:type="spellEnd"/>
      <w:r w:rsidRPr="00A0367E">
        <w:rPr>
          <w:rFonts w:asciiTheme="minorHAnsi" w:hAnsiTheme="minorHAnsi" w:cstheme="minorHAnsi"/>
          <w:bCs/>
          <w:szCs w:val="22"/>
        </w:rPr>
        <w:t xml:space="preserve">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personal data breach, the processor shall cooperate with and assist the controller for the controller to comply with its obligations under Articles 33 and 34 Regulation (EU) 2016/679, </w:t>
      </w:r>
      <w:proofErr w:type="gramStart"/>
      <w:r w:rsidRPr="00630721">
        <w:rPr>
          <w:rFonts w:asciiTheme="minorHAnsi" w:hAnsiTheme="minorHAnsi" w:cstheme="minorHAnsi"/>
          <w:bCs/>
          <w:szCs w:val="22"/>
          <w:lang w:val="en-US"/>
        </w:rPr>
        <w:t>taking into account</w:t>
      </w:r>
      <w:proofErr w:type="gramEnd"/>
      <w:r w:rsidRPr="00630721">
        <w:rPr>
          <w:rFonts w:asciiTheme="minorHAnsi" w:hAnsiTheme="minorHAnsi" w:cstheme="minorHAnsi"/>
          <w:bCs/>
          <w:szCs w:val="22"/>
          <w:lang w:val="en-US"/>
        </w:rPr>
        <w:t xml:space="preserve">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notifying the personal data breach to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without undue delay after the controller has become aware of it, where relevant</w:t>
      </w:r>
      <w:proofErr w:type="gramStart"/>
      <w:r w:rsidRPr="00630721">
        <w:rPr>
          <w:rFonts w:asciiTheme="minorHAnsi" w:hAnsiTheme="minorHAnsi" w:cstheme="minorHAnsi"/>
          <w:bCs/>
          <w:szCs w:val="22"/>
        </w:rPr>
        <w:t>/(</w:t>
      </w:r>
      <w:proofErr w:type="gramEnd"/>
      <w:r w:rsidRPr="00630721">
        <w:rPr>
          <w:rFonts w:asciiTheme="minorHAnsi" w:hAnsiTheme="minorHAnsi" w:cstheme="minorHAnsi"/>
          <w:bCs/>
          <w:szCs w:val="22"/>
        </w:rPr>
        <w:t xml:space="preserve">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personal data breach concerning data processed by the processor, the processor shall notify the controller without undue delay after the processor </w:t>
      </w:r>
      <w:proofErr w:type="gramStart"/>
      <w:r w:rsidRPr="00630721">
        <w:rPr>
          <w:rFonts w:asciiTheme="minorHAnsi" w:hAnsiTheme="minorHAnsi" w:cstheme="minorHAnsi"/>
          <w:bCs/>
          <w:szCs w:val="22"/>
          <w:lang w:val="en-US"/>
        </w:rPr>
        <w:t>having</w:t>
      </w:r>
      <w:proofErr w:type="gramEnd"/>
      <w:r w:rsidRPr="00630721">
        <w:rPr>
          <w:rFonts w:asciiTheme="minorHAnsi" w:hAnsiTheme="minorHAnsi" w:cstheme="minorHAnsi"/>
          <w:bCs/>
          <w:szCs w:val="22"/>
          <w:lang w:val="en-US"/>
        </w:rPr>
        <w:t xml:space="preserve">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w:t>
      </w:r>
      <w:proofErr w:type="gramStart"/>
      <w:r w:rsidRPr="00630721">
        <w:rPr>
          <w:rFonts w:asciiTheme="minorHAnsi" w:hAnsiTheme="minorHAnsi" w:cstheme="minorHAnsi"/>
          <w:bCs/>
          <w:szCs w:val="22"/>
          <w:lang w:val="en-US"/>
        </w:rPr>
        <w:t>the compliance</w:t>
      </w:r>
      <w:proofErr w:type="gramEnd"/>
      <w:r w:rsidRPr="00630721">
        <w:rPr>
          <w:rFonts w:asciiTheme="minorHAnsi" w:hAnsiTheme="minorHAnsi" w:cstheme="minorHAnsi"/>
          <w:bCs/>
          <w:szCs w:val="22"/>
          <w:lang w:val="en-US"/>
        </w:rPr>
        <w:t xml:space="preserv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Without prejudice to any provisions of Regulation (EU) 2016/679, </w:t>
      </w:r>
      <w:proofErr w:type="gramStart"/>
      <w:r w:rsidRPr="00630721">
        <w:rPr>
          <w:rFonts w:asciiTheme="minorHAnsi" w:hAnsiTheme="minorHAnsi" w:cstheme="minorHAnsi"/>
          <w:bCs/>
          <w:szCs w:val="22"/>
        </w:rPr>
        <w:t>in the event that</w:t>
      </w:r>
      <w:proofErr w:type="gramEnd"/>
      <w:r w:rsidRPr="00630721">
        <w:rPr>
          <w:rFonts w:asciiTheme="minorHAnsi" w:hAnsiTheme="minorHAnsi" w:cstheme="minorHAnsi"/>
          <w:bCs/>
          <w:szCs w:val="22"/>
        </w:rPr>
        <w:t xml:space="preserve">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xml:space="preserve">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 xml:space="preserve">s </w:t>
            </w:r>
            <w:proofErr w:type="gramStart"/>
            <w:r w:rsidR="0074622E" w:rsidRPr="00C05DD5">
              <w:rPr>
                <w:rFonts w:asciiTheme="minorHAnsi" w:hAnsiTheme="minorHAnsi" w:cstheme="minorHAnsi"/>
                <w:b/>
                <w:bCs/>
                <w:color w:val="FFFFFF" w:themeColor="background1"/>
                <w:sz w:val="22"/>
                <w:szCs w:val="22"/>
                <w:lang w:eastAsia="en-GB"/>
              </w:rPr>
              <w:t>of</w:t>
            </w:r>
            <w:proofErr w:type="gramEnd"/>
            <w:r w:rsidR="0074622E" w:rsidRPr="00C05DD5">
              <w:rPr>
                <w:rFonts w:asciiTheme="minorHAnsi" w:hAnsiTheme="minorHAnsi" w:cstheme="minorHAnsi"/>
                <w:b/>
                <w:bCs/>
                <w:color w:val="FFFFFF" w:themeColor="background1"/>
                <w:sz w:val="22"/>
                <w:szCs w:val="22"/>
                <w:lang w:eastAsia="en-GB"/>
              </w:rPr>
              <w:t xml:space="preserve">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w:t>
      </w:r>
      <w:proofErr w:type="spellStart"/>
      <w:r w:rsidRPr="00630721">
        <w:rPr>
          <w:rFonts w:asciiTheme="minorHAnsi" w:hAnsiTheme="minorHAnsi" w:cstheme="minorHAnsi"/>
          <w:bCs/>
          <w:szCs w:val="22"/>
          <w:lang w:val="en-US"/>
        </w:rPr>
        <w:t>organisational</w:t>
      </w:r>
      <w:proofErr w:type="spellEnd"/>
      <w:r w:rsidRPr="00630721">
        <w:rPr>
          <w:rFonts w:asciiTheme="minorHAnsi" w:hAnsiTheme="minorHAnsi" w:cstheme="minorHAnsi"/>
          <w:bCs/>
          <w:szCs w:val="22"/>
          <w:lang w:val="en-US"/>
        </w:rPr>
        <w:t xml:space="preserve">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w:t>
      </w:r>
      <w:proofErr w:type="spellStart"/>
      <w:r w:rsidRPr="00630721">
        <w:rPr>
          <w:rFonts w:asciiTheme="minorHAnsi" w:hAnsiTheme="minorHAnsi" w:cstheme="minorHAnsi"/>
          <w:bCs/>
          <w:iCs/>
          <w:szCs w:val="22"/>
          <w:lang w:val="en-US"/>
        </w:rPr>
        <w:t>organisational</w:t>
      </w:r>
      <w:proofErr w:type="spellEnd"/>
      <w:r w:rsidRPr="00630721">
        <w:rPr>
          <w:rFonts w:asciiTheme="minorHAnsi" w:hAnsiTheme="minorHAnsi" w:cstheme="minorHAnsi"/>
          <w:bCs/>
          <w:iCs/>
          <w:szCs w:val="22"/>
          <w:lang w:val="en-US"/>
        </w:rPr>
        <w:t xml:space="preserve"> measures to protect the shared personal data in their possession against </w:t>
      </w:r>
      <w:proofErr w:type="spellStart"/>
      <w:r w:rsidRPr="00630721">
        <w:rPr>
          <w:rFonts w:asciiTheme="minorHAnsi" w:hAnsiTheme="minorHAnsi" w:cstheme="minorHAnsi"/>
          <w:bCs/>
          <w:iCs/>
          <w:szCs w:val="22"/>
          <w:lang w:val="en-US"/>
        </w:rPr>
        <w:t>unauthorised</w:t>
      </w:r>
      <w:proofErr w:type="spellEnd"/>
      <w:r w:rsidRPr="00630721">
        <w:rPr>
          <w:rFonts w:asciiTheme="minorHAnsi" w:hAnsiTheme="minorHAnsi" w:cstheme="minorHAnsi"/>
          <w:bCs/>
          <w:iCs/>
          <w:szCs w:val="22"/>
          <w:lang w:val="en-US"/>
        </w:rPr>
        <w:t xml:space="preserve"> or unlawful processing </w:t>
      </w:r>
      <w:proofErr w:type="gramStart"/>
      <w:r w:rsidRPr="00630721">
        <w:rPr>
          <w:rFonts w:asciiTheme="minorHAnsi" w:hAnsiTheme="minorHAnsi" w:cstheme="minorHAnsi"/>
          <w:bCs/>
          <w:iCs/>
          <w:szCs w:val="22"/>
          <w:lang w:val="en-US"/>
        </w:rPr>
        <w:t>in particular from</w:t>
      </w:r>
      <w:proofErr w:type="gramEnd"/>
      <w:r w:rsidRPr="00630721">
        <w:rPr>
          <w:rFonts w:asciiTheme="minorHAnsi" w:hAnsiTheme="minorHAnsi" w:cstheme="minorHAnsi"/>
          <w:bCs/>
          <w:iCs/>
          <w:szCs w:val="22"/>
          <w:lang w:val="en-US"/>
        </w:rPr>
        <w:t xml:space="preserve"> accidental or unlawful destruction, loss, alteration, </w:t>
      </w:r>
      <w:proofErr w:type="spellStart"/>
      <w:r w:rsidRPr="00630721">
        <w:rPr>
          <w:rFonts w:asciiTheme="minorHAnsi" w:hAnsiTheme="minorHAnsi" w:cstheme="minorHAnsi"/>
          <w:bCs/>
          <w:iCs/>
          <w:szCs w:val="22"/>
          <w:lang w:val="en-US"/>
        </w:rPr>
        <w:t>unauthorised</w:t>
      </w:r>
      <w:proofErr w:type="spellEnd"/>
      <w:r w:rsidRPr="00630721">
        <w:rPr>
          <w:rFonts w:asciiTheme="minorHAnsi" w:hAnsiTheme="minorHAnsi" w:cstheme="minorHAnsi"/>
          <w:bCs/>
          <w:iCs/>
          <w:szCs w:val="22"/>
          <w:lang w:val="en-US"/>
        </w:rPr>
        <w:t xml:space="preserve">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Processes for regularly testing, assessing and evaluating the effectiveness of technical and </w:t>
      </w:r>
      <w:proofErr w:type="spellStart"/>
      <w:r w:rsidRPr="00630721">
        <w:rPr>
          <w:rFonts w:asciiTheme="minorHAnsi" w:hAnsiTheme="minorHAnsi" w:cstheme="minorHAnsi"/>
          <w:bCs/>
          <w:szCs w:val="22"/>
          <w:lang w:val="en-US"/>
        </w:rPr>
        <w:t>organisational</w:t>
      </w:r>
      <w:proofErr w:type="spellEnd"/>
      <w:r w:rsidRPr="00630721">
        <w:rPr>
          <w:rFonts w:asciiTheme="minorHAnsi" w:hAnsiTheme="minorHAnsi" w:cstheme="minorHAnsi"/>
          <w:bCs/>
          <w:szCs w:val="22"/>
          <w:lang w:val="en-US"/>
        </w:rPr>
        <w:t xml:space="preserve"> measures </w:t>
      </w:r>
      <w:proofErr w:type="gramStart"/>
      <w:r w:rsidRPr="00630721">
        <w:rPr>
          <w:rFonts w:asciiTheme="minorHAnsi" w:hAnsiTheme="minorHAnsi" w:cstheme="minorHAnsi"/>
          <w:bCs/>
          <w:szCs w:val="22"/>
          <w:lang w:val="en-US"/>
        </w:rPr>
        <w:t>in order to</w:t>
      </w:r>
      <w:proofErr w:type="gramEnd"/>
      <w:r w:rsidRPr="00630721">
        <w:rPr>
          <w:rFonts w:asciiTheme="minorHAnsi" w:hAnsiTheme="minorHAnsi" w:cstheme="minorHAnsi"/>
          <w:bCs/>
          <w:szCs w:val="22"/>
          <w:lang w:val="en-US"/>
        </w:rPr>
        <w:t xml:space="preserve">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user identification and </w:t>
      </w:r>
      <w:proofErr w:type="spellStart"/>
      <w:r w:rsidRPr="00630721">
        <w:rPr>
          <w:rFonts w:asciiTheme="minorHAnsi" w:hAnsiTheme="minorHAnsi" w:cstheme="minorHAnsi"/>
          <w:bCs/>
          <w:szCs w:val="22"/>
          <w:lang w:val="en-US"/>
        </w:rPr>
        <w:t>authorisation</w:t>
      </w:r>
      <w:proofErr w:type="spellEnd"/>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ensuring data </w:t>
      </w:r>
      <w:proofErr w:type="spellStart"/>
      <w:r w:rsidRPr="00630721">
        <w:rPr>
          <w:rFonts w:asciiTheme="minorHAnsi" w:hAnsiTheme="minorHAnsi" w:cstheme="minorHAnsi"/>
          <w:bCs/>
          <w:szCs w:val="22"/>
          <w:lang w:val="en-US"/>
        </w:rPr>
        <w:t>minimisation</w:t>
      </w:r>
      <w:proofErr w:type="spellEnd"/>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w:t>
      </w:r>
      <w:proofErr w:type="spellStart"/>
      <w:r w:rsidRPr="00630721">
        <w:rPr>
          <w:rFonts w:asciiTheme="minorHAnsi" w:hAnsiTheme="minorHAnsi" w:cstheme="minorHAnsi"/>
          <w:b/>
          <w:iCs/>
          <w:szCs w:val="22"/>
          <w:lang w:val="en-US"/>
        </w:rPr>
        <w:t>authorisation</w:t>
      </w:r>
      <w:proofErr w:type="spellEnd"/>
      <w:r w:rsidRPr="00630721">
        <w:rPr>
          <w:rFonts w:asciiTheme="minorHAnsi" w:hAnsiTheme="minorHAnsi" w:cstheme="minorHAnsi"/>
          <w:b/>
          <w:iCs/>
          <w:szCs w:val="22"/>
          <w:lang w:val="en-US"/>
        </w:rPr>
        <w:t xml:space="preserve">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w:t>
      </w:r>
      <w:proofErr w:type="spellStart"/>
      <w:r w:rsidRPr="00630721">
        <w:rPr>
          <w:rFonts w:asciiTheme="minorHAnsi" w:hAnsiTheme="minorHAnsi" w:cstheme="minorHAnsi"/>
          <w:b/>
          <w:szCs w:val="22"/>
          <w:lang w:val="en-US"/>
        </w:rPr>
        <w:t>authorised</w:t>
      </w:r>
      <w:proofErr w:type="spellEnd"/>
      <w:r w:rsidRPr="00630721">
        <w:rPr>
          <w:rFonts w:asciiTheme="minorHAnsi" w:hAnsiTheme="minorHAnsi" w:cstheme="minorHAnsi"/>
          <w:b/>
          <w:szCs w:val="22"/>
          <w:lang w:val="en-US"/>
        </w:rPr>
        <w:t xml:space="preserve">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EF0E87" w14:textId="77777777" w:rsidR="001F5D20" w:rsidRDefault="001F5D20" w:rsidP="003C0FB1">
      <w:r>
        <w:separator/>
      </w:r>
    </w:p>
  </w:endnote>
  <w:endnote w:type="continuationSeparator" w:id="0">
    <w:p w14:paraId="22054ADD" w14:textId="77777777" w:rsidR="001F5D20" w:rsidRDefault="001F5D20" w:rsidP="003C0FB1">
      <w:r>
        <w:continuationSeparator/>
      </w:r>
    </w:p>
  </w:endnote>
  <w:endnote w:type="continuationNotice" w:id="1">
    <w:p w14:paraId="2060DAAE" w14:textId="77777777" w:rsidR="001F5D20" w:rsidRDefault="001F5D2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End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End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CE1B9DC" w14:textId="77777777" w:rsidR="001F5D20" w:rsidRDefault="001F5D20" w:rsidP="003C0FB1">
      <w:r>
        <w:separator/>
      </w:r>
    </w:p>
  </w:footnote>
  <w:footnote w:type="continuationSeparator" w:id="0">
    <w:p w14:paraId="61483CA6" w14:textId="77777777" w:rsidR="001F5D20" w:rsidRDefault="001F5D20" w:rsidP="003C0FB1">
      <w:r>
        <w:continuationSeparator/>
      </w:r>
    </w:p>
  </w:footnote>
  <w:footnote w:type="continuationNotice" w:id="1">
    <w:p w14:paraId="0DD8AEEC" w14:textId="77777777" w:rsidR="001F5D20" w:rsidRDefault="001F5D2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17663"/>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2F0E"/>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5D20"/>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34C0"/>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47DC"/>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B7FE2"/>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6A02"/>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16B"/>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1AC3"/>
    <w:rsid w:val="00C52C38"/>
    <w:rsid w:val="00C53528"/>
    <w:rsid w:val="00C5379F"/>
    <w:rsid w:val="00C54038"/>
    <w:rsid w:val="00C57446"/>
    <w:rsid w:val="00C57B0A"/>
    <w:rsid w:val="00C606AE"/>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733"/>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C23"/>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15:docId w15:val="{30EA48C5-73E2-4B42-8F49-A14ABA94ED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a0b2f37f/SDG_02-TN06_Rev_01.pdf" TargetMode="External"/><Relationship Id="rId21" Type="http://schemas.openxmlformats.org/officeDocument/2006/relationships/hyperlink" Target="http://www.etenders.gov.ie" TargetMode="External"/><Relationship Id="rId42" Type="http://schemas.openxmlformats.org/officeDocument/2006/relationships/hyperlink" Target="http://www.stopfoodwaste.ie" TargetMode="External"/><Relationship Id="rId47" Type="http://schemas.openxmlformats.org/officeDocument/2006/relationships/hyperlink" Target="http://www.epa.ie" TargetMode="External"/><Relationship Id="rId63" Type="http://schemas.openxmlformats.org/officeDocument/2006/relationships/hyperlink" Target="http://www.etenders.gov.ie" TargetMode="External"/><Relationship Id="rId68" Type="http://schemas.openxmlformats.org/officeDocument/2006/relationships/hyperlink" Target="https://assets.gov.ie/static/documents/a0b2f37f/SDG_02-TN06_Rev_01.pdf" TargetMode="External"/><Relationship Id="rId16" Type="http://schemas.openxmlformats.org/officeDocument/2006/relationships/hyperlink" Target="https://www.etenders.gov.ie/epps/home.do" TargetMode="External"/><Relationship Id="rId11" Type="http://schemas.openxmlformats.org/officeDocument/2006/relationships/footnotes" Target="footnotes.xml"/><Relationship Id="rId24" Type="http://schemas.openxmlformats.org/officeDocument/2006/relationships/hyperlink" Target="http://www.revenue.ie" TargetMode="External"/><Relationship Id="rId32" Type="http://schemas.openxmlformats.org/officeDocument/2006/relationships/footer" Target="footer3.xml"/><Relationship Id="rId37" Type="http://schemas.openxmlformats.org/officeDocument/2006/relationships/hyperlink" Target="https://assets.gov.ie/static/documents/buying-greener-green-public-procurement-strategy-and-action-plan-2024-2027.pdf" TargetMode="External"/><Relationship Id="rId40" Type="http://schemas.openxmlformats.org/officeDocument/2006/relationships/hyperlink" Target="https://wfto.com/our-fair-trade-system/our-10-principles-of-fair-trade/" TargetMode="External"/><Relationship Id="rId45" Type="http://schemas.openxmlformats.org/officeDocument/2006/relationships/hyperlink" Target="https://www.epa.ie/publications/compliance--enforcement/waste/si-no-508-of-2009-waste-management-food-waste-regulations-2009.php" TargetMode="External"/><Relationship Id="rId53"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8" Type="http://schemas.openxmlformats.org/officeDocument/2006/relationships/hyperlink" Target="https://assets.gov.ie/static/documents/a0b2f37f/SDG_02-TN06_Rev_01.pdf" TargetMode="External"/><Relationship Id="rId66" Type="http://schemas.openxmlformats.org/officeDocument/2006/relationships/hyperlink" Target="https://assets.gov.ie/static/documents/a0b2f37f/SDG_02-TN06_Rev_01.pdf" TargetMode="External"/><Relationship Id="rId74" Type="http://schemas.openxmlformats.org/officeDocument/2006/relationships/hyperlink" Target="https://assets.gov.ie/static/documents/a0b2f37f/SDG_02-TN06_Rev_01.pdf" TargetMode="Externa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www.etenders.gov.ie" TargetMode="Externa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hyperlink" Target="https://assets.gov.ie/static/documents/a0b2f37f/SDG_02-TN06_Rev_01.pdf"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www.fsai.ie" TargetMode="External"/><Relationship Id="rId43" Type="http://schemas.openxmlformats.org/officeDocument/2006/relationships/hyperlink" Target="https://assets.gov.ie/static/documents/nutritional-standards-for-school-meals.pdf" TargetMode="External"/><Relationship Id="rId48" Type="http://schemas.openxmlformats.org/officeDocument/2006/relationships/hyperlink" Target="http://www.mywaste.ie" TargetMode="External"/><Relationship Id="rId56" Type="http://schemas.openxmlformats.org/officeDocument/2006/relationships/hyperlink" Target="https://assets.gov.ie/static/documents/a0b2f37f/SDG_02-TN06_Rev_01.pdf" TargetMode="External"/><Relationship Id="rId64" Type="http://schemas.openxmlformats.org/officeDocument/2006/relationships/hyperlink" Target="http://www.etenders.gov.ie"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theme" Target="theme/theme1.xml"/><Relationship Id="rId8" Type="http://schemas.openxmlformats.org/officeDocument/2006/relationships/styles" Target="styles.xml"/><Relationship Id="rId51" Type="http://schemas.openxmlformats.org/officeDocument/2006/relationships/hyperlink" Target="https://www.gov.ie/en/circular/a822016571c44796b2a79ee66fb1c1da/" TargetMode="External"/><Relationship Id="rId72" Type="http://schemas.openxmlformats.org/officeDocument/2006/relationships/hyperlink" Target="https://assets.gov.ie/static/documents/a0b2f37f/SDG_02-TN06_Rev_01.pdf"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5" Type="http://schemas.openxmlformats.org/officeDocument/2006/relationships/hyperlink" Target="https://assets.gov.ie/static/documents/a0b2f37f/SDG_02-TN06_Rev_01.pdf" TargetMode="External"/><Relationship Id="rId33"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38" Type="http://schemas.openxmlformats.org/officeDocument/2006/relationships/hyperlink" Target="https://assets.gov.ie/static/documents/nutrition-standards-for-hot-school-meals.pdf" TargetMode="External"/><Relationship Id="rId46" Type="http://schemas.openxmlformats.org/officeDocument/2006/relationships/hyperlink" Target="https://www.gov.ie/en/publication/a1673-school-sector-climate-action-mandate/"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s://assets.gov.ie/static/documents/a0b2f37f/SDG_02-TN06_Rev_01.pdf" TargetMode="External"/><Relationship Id="rId20" Type="http://schemas.openxmlformats.org/officeDocument/2006/relationships/hyperlink" Target="http://www.etenders.gov.ie" TargetMode="External"/><Relationship Id="rId41" Type="http://schemas.openxmlformats.org/officeDocument/2006/relationships/hyperlink" Target="http://www.mywaste.ie" TargetMode="External"/><Relationship Id="rId54" Type="http://schemas.openxmlformats.org/officeDocument/2006/relationships/hyperlink" Target="https://assets.gov.ie/static/documents/a0b2f37f/SDG_02-TN06_Rev_01.pdf"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www.irishstatutebook.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assets.gov.ie/static/documents/a0b2f37f/SDG_02-TN06_Rev_01.pdf" TargetMode="External"/><Relationship Id="rId49" Type="http://schemas.openxmlformats.org/officeDocument/2006/relationships/hyperlink" Target="https://revisedacts.lawreform.ie/eli/1996/act/10/revised/en/html"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buying-greener-green-public-procurement-strategy-and-action-plan-2024-2027.pdf" TargetMode="External"/><Relationship Id="rId44" Type="http://schemas.openxmlformats.org/officeDocument/2006/relationships/hyperlink" Target="https://assets.gov.ie/static/documents/nutrition-standards-for-hot-school-meals.pdf" TargetMode="External"/><Relationship Id="rId52" Type="http://schemas.openxmlformats.org/officeDocument/2006/relationships/hyperlink" Target="http://www.tusla.ie/children-first/children-first-e-learning-programme/"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buying-greener-green-public-procurement-strategy-and-action-plan-2024-2027.pdf" TargetMode="Externa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footer" Target="footer2.xml"/><Relationship Id="rId39" Type="http://schemas.openxmlformats.org/officeDocument/2006/relationships/hyperlink" Target="https://assets.gov.ie/static/documents/buying-greener-green-public-procurement-strategy-and-action-plan-2024-2027.pdf" TargetMode="External"/><Relationship Id="rId34" Type="http://schemas.openxmlformats.org/officeDocument/2006/relationships/hyperlink" Target="https://assets.gov.ie/static/documents/nutrition-standards-for-hot-school-meals.pdf" TargetMode="External"/><Relationship Id="rId50" Type="http://schemas.openxmlformats.org/officeDocument/2006/relationships/hyperlink" Target="http://www.foodwastecharter.ie" TargetMode="External"/><Relationship Id="rId55" Type="http://schemas.openxmlformats.org/officeDocument/2006/relationships/hyperlink" Target="https://assets.gov.ie/static/documents/a0b2f37f/SDG_02-TN06_Rev_01.pdf" TargetMode="External"/><Relationship Id="rId76" Type="http://schemas.openxmlformats.org/officeDocument/2006/relationships/glossaryDocument" Target="glossary/document.xml"/><Relationship Id="rId7" Type="http://schemas.openxmlformats.org/officeDocument/2006/relationships/numbering" Target="numbering.xml"/><Relationship Id="rId71" Type="http://schemas.openxmlformats.org/officeDocument/2006/relationships/hyperlink" Target="http://www.FSAI.ie"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4361E"/>
    <w:rsid w:val="00065631"/>
    <w:rsid w:val="00065A49"/>
    <w:rsid w:val="00082BA6"/>
    <w:rsid w:val="000878A3"/>
    <w:rsid w:val="00096EC6"/>
    <w:rsid w:val="000E50F2"/>
    <w:rsid w:val="000F16A3"/>
    <w:rsid w:val="000F1D40"/>
    <w:rsid w:val="000F1F51"/>
    <w:rsid w:val="001108AF"/>
    <w:rsid w:val="00120EEE"/>
    <w:rsid w:val="00132F0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B2F00"/>
    <w:rsid w:val="005E621E"/>
    <w:rsid w:val="005F0348"/>
    <w:rsid w:val="006206B3"/>
    <w:rsid w:val="00634BEA"/>
    <w:rsid w:val="00653685"/>
    <w:rsid w:val="0065429F"/>
    <w:rsid w:val="00663A26"/>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B8716B"/>
    <w:rsid w:val="00C0248A"/>
    <w:rsid w:val="00C22A3B"/>
    <w:rsid w:val="00C36C21"/>
    <w:rsid w:val="00C40BA4"/>
    <w:rsid w:val="00C43F9A"/>
    <w:rsid w:val="00C5374A"/>
    <w:rsid w:val="00C5379F"/>
    <w:rsid w:val="00C606AE"/>
    <w:rsid w:val="00C61719"/>
    <w:rsid w:val="00C7052B"/>
    <w:rsid w:val="00C941E1"/>
    <w:rsid w:val="00CA0FD7"/>
    <w:rsid w:val="00CC6B57"/>
    <w:rsid w:val="00D120B4"/>
    <w:rsid w:val="00D279FA"/>
    <w:rsid w:val="00D3147F"/>
    <w:rsid w:val="00D410EE"/>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True</openByDefault>
  <xsnScope/>
</customXsn>
</file>

<file path=customXml/item6.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6.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docProps/app.xml><?xml version="1.0" encoding="utf-8"?>
<Properties xmlns="http://schemas.openxmlformats.org/officeDocument/2006/extended-properties" xmlns:vt="http://schemas.openxmlformats.org/officeDocument/2006/docPropsVTypes">
  <Template>Normal</Template>
  <TotalTime>9</TotalTime>
  <Pages>99</Pages>
  <Words>37147</Words>
  <Characters>211744</Characters>
  <Application>Microsoft Office Word</Application>
  <DocSecurity>0</DocSecurity>
  <Lines>1764</Lines>
  <Paragraphs>496</Paragraphs>
  <ScaleCrop>false</ScaleCrop>
  <Company/>
  <LinksUpToDate>false</LinksUpToDate>
  <CharactersWithSpaces>248395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katlin</dc:creator>
  <cp:keywords/>
  <dc:description/>
  <cp:lastModifiedBy>katlin</cp:lastModifiedBy>
  <cp:revision>3</cp:revision>
  <dcterms:created xsi:type="dcterms:W3CDTF">2026-07-27T09:13:00Z</dcterms:created>
  <dcterms:modified xsi:type="dcterms:W3CDTF">2026-07-27T09:21:00Z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