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25E65C7" w14:textId="06E34A97" w:rsidR="00834C08" w:rsidRDefault="00834C08" w:rsidP="00834C08">
      <w:pPr>
        <w:jc w:val="both"/>
        <w:rPr>
          <w:rFonts w:asciiTheme="minorHAnsi" w:hAnsiTheme="minorHAnsi" w:cstheme="minorHAnsi"/>
        </w:rPr>
      </w:pPr>
    </w:p>
    <w:p w14:paraId="11240C12" w14:textId="15DA9987" w:rsidR="00DA5348" w:rsidRPr="0032253D" w:rsidRDefault="005A28B8" w:rsidP="007E142C">
      <w:pPr>
        <w:tabs>
          <w:tab w:val="left" w:pos="-720"/>
        </w:tabs>
        <w:suppressAutoHyphens/>
        <w:jc w:val="center"/>
        <w:rPr>
          <w:rFonts w:asciiTheme="minorHAnsi" w:hAnsiTheme="minorHAnsi" w:cstheme="minorHAnsi"/>
          <w:spacing w:val="-3"/>
        </w:rPr>
      </w:pPr>
      <w:r>
        <w:rPr>
          <w:rFonts w:asciiTheme="minorHAnsi" w:hAnsiTheme="minorHAnsi" w:cstheme="minorHAnsi"/>
          <w:b/>
          <w:caps/>
        </w:rPr>
        <w:t>A</w:t>
      </w:r>
      <w:r w:rsidR="00477D93" w:rsidRPr="0032253D">
        <w:rPr>
          <w:rFonts w:asciiTheme="minorHAnsi" w:hAnsiTheme="minorHAnsi" w:cstheme="minorHAnsi"/>
          <w:b/>
          <w:caps/>
        </w:rPr>
        <w:t xml:space="preserve">ppendix </w:t>
      </w:r>
      <w:r w:rsidR="00CD4448">
        <w:rPr>
          <w:rFonts w:asciiTheme="minorHAnsi" w:hAnsiTheme="minorHAnsi" w:cstheme="minorHAnsi"/>
          <w:b/>
          <w:caps/>
        </w:rPr>
        <w:t>4</w:t>
      </w:r>
    </w:p>
    <w:p w14:paraId="3F9A1140" w14:textId="15212458" w:rsidR="00474B4F" w:rsidRDefault="00474B4F" w:rsidP="00D716B4">
      <w:pPr>
        <w:pStyle w:val="NormalSpaced"/>
        <w:spacing w:line="240" w:lineRule="auto"/>
        <w:jc w:val="center"/>
        <w:rPr>
          <w:rFonts w:asciiTheme="minorHAnsi" w:hAnsiTheme="minorHAnsi" w:cstheme="minorHAnsi"/>
          <w:b/>
          <w:sz w:val="24"/>
          <w:szCs w:val="24"/>
          <w:lang w:val="en-IE"/>
        </w:rPr>
      </w:pPr>
      <w:bookmarkStart w:id="0" w:name="_BPDC_LN_INS_1002"/>
      <w:bookmarkStart w:id="1" w:name="_BPDC_LN_INS_1001"/>
      <w:bookmarkEnd w:id="0"/>
      <w:bookmarkEnd w:id="1"/>
      <w:r w:rsidRPr="00924C05">
        <w:rPr>
          <w:rFonts w:asciiTheme="minorHAnsi" w:hAnsiTheme="minorHAnsi" w:cstheme="minorHAnsi"/>
          <w:b/>
          <w:sz w:val="24"/>
          <w:szCs w:val="24"/>
          <w:lang w:val="en-IE"/>
        </w:rPr>
        <w:br/>
      </w:r>
      <w:r w:rsidR="001501D1">
        <w:rPr>
          <w:rFonts w:asciiTheme="minorHAnsi" w:hAnsiTheme="minorHAnsi" w:cstheme="minorHAnsi"/>
          <w:b/>
          <w:sz w:val="24"/>
          <w:szCs w:val="24"/>
          <w:lang w:val="en-IE"/>
        </w:rPr>
        <w:t xml:space="preserve">SERVICES </w:t>
      </w:r>
      <w:r w:rsidRPr="00924C05">
        <w:rPr>
          <w:rFonts w:asciiTheme="minorHAnsi" w:hAnsiTheme="minorHAnsi" w:cstheme="minorHAnsi"/>
          <w:b/>
          <w:sz w:val="24"/>
          <w:szCs w:val="24"/>
          <w:lang w:val="en-IE"/>
        </w:rPr>
        <w:t>AGREEMENT</w:t>
      </w:r>
    </w:p>
    <w:p w14:paraId="3D375E49" w14:textId="5F71799E" w:rsidR="009912D8" w:rsidRPr="009912D8" w:rsidRDefault="009912D8" w:rsidP="009912D8">
      <w:pPr>
        <w:rPr>
          <w:b/>
          <w:lang w:val="en-IE" w:eastAsia="en-US"/>
        </w:rPr>
      </w:pPr>
      <w:r>
        <w:rPr>
          <w:lang w:val="en-IE" w:eastAsia="en-US"/>
        </w:rPr>
        <w:tab/>
      </w:r>
      <w:r>
        <w:rPr>
          <w:lang w:val="en-IE" w:eastAsia="en-US"/>
        </w:rPr>
        <w:tab/>
      </w:r>
      <w:r>
        <w:rPr>
          <w:lang w:val="en-IE" w:eastAsia="en-US"/>
        </w:rPr>
        <w:tab/>
      </w:r>
      <w:r>
        <w:rPr>
          <w:lang w:val="en-IE" w:eastAsia="en-US"/>
        </w:rPr>
        <w:tab/>
      </w:r>
      <w:r>
        <w:rPr>
          <w:lang w:val="en-IE" w:eastAsia="en-US"/>
        </w:rPr>
        <w:tab/>
      </w:r>
    </w:p>
    <w:p w14:paraId="3AF5085B" w14:textId="77777777" w:rsidR="005129A8" w:rsidRDefault="005129A8" w:rsidP="00825B05">
      <w:pPr>
        <w:jc w:val="both"/>
        <w:rPr>
          <w:rFonts w:asciiTheme="minorHAnsi" w:hAnsiTheme="minorHAnsi" w:cstheme="minorHAnsi"/>
          <w:b/>
        </w:rPr>
      </w:pPr>
    </w:p>
    <w:p w14:paraId="30F1F893" w14:textId="77777777" w:rsidR="009912D8" w:rsidRDefault="009912D8" w:rsidP="009912D8">
      <w:pPr>
        <w:jc w:val="center"/>
        <w:rPr>
          <w:rFonts w:asciiTheme="minorHAnsi" w:hAnsiTheme="minorHAnsi" w:cstheme="minorHAnsi"/>
          <w:b/>
        </w:rPr>
        <w:sectPr w:rsidR="009912D8" w:rsidSect="00572136">
          <w:headerReference w:type="even" r:id="rId14"/>
          <w:headerReference w:type="default" r:id="rId15"/>
          <w:footerReference w:type="even" r:id="rId16"/>
          <w:footerReference w:type="default" r:id="rId17"/>
          <w:headerReference w:type="first" r:id="rId18"/>
          <w:footerReference w:type="first" r:id="rId19"/>
          <w:pgSz w:w="11906" w:h="16838" w:code="9"/>
          <w:pgMar w:top="1440" w:right="1440" w:bottom="1440" w:left="1440" w:header="709" w:footer="709" w:gutter="0"/>
          <w:pgNumType w:start="0"/>
          <w:cols w:space="708"/>
          <w:titlePg/>
          <w:docGrid w:linePitch="360"/>
        </w:sectPr>
      </w:pPr>
    </w:p>
    <w:p w14:paraId="1FDC1D1D" w14:textId="2731C23B" w:rsidR="00CD4448" w:rsidRDefault="00CD4448" w:rsidP="00825B05">
      <w:pPr>
        <w:jc w:val="both"/>
        <w:rPr>
          <w:rFonts w:asciiTheme="minorHAnsi" w:hAnsiTheme="minorHAnsi" w:cstheme="minorHAnsi"/>
          <w:b/>
        </w:rPr>
      </w:pPr>
    </w:p>
    <w:p w14:paraId="49BCC113" w14:textId="77777777" w:rsidR="005129A8" w:rsidRDefault="005129A8" w:rsidP="005129A8">
      <w:pPr>
        <w:tabs>
          <w:tab w:val="right" w:pos="4724"/>
        </w:tabs>
        <w:spacing w:after="240" w:line="360" w:lineRule="auto"/>
        <w:jc w:val="both"/>
        <w:rPr>
          <w:rFonts w:asciiTheme="minorHAnsi" w:hAnsiTheme="minorHAnsi" w:cstheme="minorHAnsi"/>
          <w:b/>
          <w:noProof/>
          <w:color w:val="0000FF"/>
          <w:lang w:val="en-IE" w:eastAsia="en-IE"/>
        </w:rPr>
      </w:pPr>
    </w:p>
    <w:p w14:paraId="6947C420" w14:textId="77777777" w:rsidR="005129A8" w:rsidRPr="0032253D" w:rsidRDefault="005129A8" w:rsidP="005129A8">
      <w:pPr>
        <w:tabs>
          <w:tab w:val="right" w:pos="4724"/>
        </w:tabs>
        <w:spacing w:after="240" w:line="360" w:lineRule="auto"/>
        <w:jc w:val="center"/>
        <w:rPr>
          <w:rFonts w:asciiTheme="minorHAnsi" w:hAnsiTheme="minorHAnsi" w:cstheme="minorHAnsi"/>
          <w:b/>
          <w:noProof/>
          <w:color w:val="0000FF"/>
          <w:lang w:val="en-IE" w:eastAsia="en-IE"/>
        </w:rPr>
      </w:pPr>
    </w:p>
    <w:p w14:paraId="013BF1BF" w14:textId="77777777" w:rsidR="005129A8" w:rsidRPr="00924C05" w:rsidRDefault="005129A8" w:rsidP="005129A8">
      <w:pPr>
        <w:jc w:val="both"/>
        <w:rPr>
          <w:lang w:val="en-IE" w:eastAsia="en-US"/>
        </w:rPr>
      </w:pPr>
    </w:p>
    <w:p w14:paraId="73B5D1FF" w14:textId="77777777" w:rsidR="005129A8" w:rsidRPr="00924C05" w:rsidRDefault="005129A8" w:rsidP="005129A8">
      <w:pPr>
        <w:jc w:val="both"/>
        <w:rPr>
          <w:rFonts w:asciiTheme="minorHAnsi" w:hAnsiTheme="minorHAnsi" w:cstheme="minorHAnsi"/>
          <w:b/>
          <w:bCs/>
        </w:rPr>
      </w:pPr>
    </w:p>
    <w:p w14:paraId="21462AE3" w14:textId="77777777" w:rsidR="005129A8" w:rsidRPr="00924C05" w:rsidRDefault="005129A8" w:rsidP="005129A8">
      <w:pPr>
        <w:tabs>
          <w:tab w:val="right" w:pos="4724"/>
        </w:tabs>
        <w:spacing w:after="240" w:line="360" w:lineRule="auto"/>
        <w:jc w:val="center"/>
        <w:rPr>
          <w:rFonts w:asciiTheme="minorHAnsi" w:hAnsiTheme="minorHAnsi" w:cstheme="minorHAnsi"/>
          <w:b/>
          <w:color w:val="000000" w:themeColor="text1"/>
          <w:lang w:val="en-IE"/>
        </w:rPr>
      </w:pPr>
      <w:r w:rsidRPr="00924C05">
        <w:rPr>
          <w:rFonts w:asciiTheme="minorHAnsi" w:hAnsiTheme="minorHAnsi" w:cstheme="minorHAnsi"/>
          <w:noProof/>
          <w:color w:val="000000" w:themeColor="text1"/>
          <w:lang w:val="en-IE" w:eastAsia="en-IE"/>
        </w:rPr>
        <w:drawing>
          <wp:inline distT="0" distB="0" distL="0" distR="0" wp14:anchorId="61791ED0" wp14:editId="0117CA1C">
            <wp:extent cx="3041015" cy="702650"/>
            <wp:effectExtent l="0" t="0" r="6985" b="2540"/>
            <wp:docPr id="4" name="Picture 4">
              <a:hlinkClick xmlns:a="http://schemas.openxmlformats.org/drawingml/2006/main" r:id="rId20"/>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ebImgShrinked" descr="JPEG Colour Large"/>
                    <pic:cNvPicPr>
                      <a:picLocks noChangeAspect="1" noChangeArrowheads="1"/>
                    </pic:cNvPicPr>
                  </pic:nvPicPr>
                  <pic:blipFill>
                    <a:blip r:embed="rId21" cstate="print">
                      <a:extLst>
                        <a:ext uri="{28A0092B-C50C-407E-A947-70E740481C1C}">
                          <a14:useLocalDpi xmlns:a14="http://schemas.microsoft.com/office/drawing/2010/main" val="0"/>
                        </a:ext>
                      </a:extLst>
                    </a:blip>
                    <a:stretch>
                      <a:fillRect/>
                    </a:stretch>
                  </pic:blipFill>
                  <pic:spPr bwMode="auto">
                    <a:xfrm>
                      <a:off x="0" y="0"/>
                      <a:ext cx="3041015" cy="702650"/>
                    </a:xfrm>
                    <a:prstGeom prst="rect">
                      <a:avLst/>
                    </a:prstGeom>
                    <a:noFill/>
                    <a:ln>
                      <a:noFill/>
                    </a:ln>
                  </pic:spPr>
                </pic:pic>
              </a:graphicData>
            </a:graphic>
          </wp:inline>
        </w:drawing>
      </w:r>
    </w:p>
    <w:p w14:paraId="1BE8003D" w14:textId="77777777" w:rsidR="005129A8" w:rsidRPr="00924C05" w:rsidRDefault="005129A8" w:rsidP="005129A8">
      <w:pPr>
        <w:tabs>
          <w:tab w:val="right" w:pos="4724"/>
        </w:tabs>
        <w:spacing w:after="240" w:line="360" w:lineRule="auto"/>
        <w:jc w:val="center"/>
        <w:rPr>
          <w:rFonts w:asciiTheme="minorHAnsi" w:hAnsiTheme="minorHAnsi" w:cstheme="minorHAnsi"/>
          <w:b/>
          <w:color w:val="000000" w:themeColor="text1"/>
          <w:lang w:val="en-IE"/>
        </w:rPr>
      </w:pPr>
    </w:p>
    <w:p w14:paraId="2E5DD95C" w14:textId="77777777" w:rsidR="005129A8" w:rsidRPr="00924C05" w:rsidRDefault="005129A8" w:rsidP="005129A8">
      <w:pPr>
        <w:tabs>
          <w:tab w:val="right" w:pos="4724"/>
        </w:tabs>
        <w:spacing w:after="240" w:line="360" w:lineRule="auto"/>
        <w:jc w:val="center"/>
        <w:rPr>
          <w:rFonts w:asciiTheme="minorHAnsi" w:hAnsiTheme="minorHAnsi" w:cstheme="minorHAnsi"/>
          <w:b/>
          <w:color w:val="000000" w:themeColor="text1"/>
          <w:lang w:val="en-IE"/>
        </w:rPr>
      </w:pPr>
    </w:p>
    <w:p w14:paraId="616876E9" w14:textId="77777777" w:rsidR="005129A8" w:rsidRPr="00924C05" w:rsidRDefault="005129A8" w:rsidP="005129A8">
      <w:pPr>
        <w:tabs>
          <w:tab w:val="right" w:pos="4724"/>
        </w:tabs>
        <w:spacing w:after="240" w:line="360" w:lineRule="auto"/>
        <w:jc w:val="center"/>
        <w:rPr>
          <w:rFonts w:asciiTheme="minorHAnsi" w:hAnsiTheme="minorHAnsi" w:cstheme="minorHAnsi"/>
          <w:b/>
          <w:color w:val="000000" w:themeColor="text1"/>
          <w:lang w:val="en-IE"/>
        </w:rPr>
      </w:pPr>
      <w:r w:rsidRPr="00924C05">
        <w:rPr>
          <w:rFonts w:asciiTheme="minorHAnsi" w:hAnsiTheme="minorHAnsi" w:cstheme="minorHAnsi"/>
          <w:b/>
          <w:color w:val="000000" w:themeColor="text1"/>
          <w:lang w:val="en-IE"/>
        </w:rPr>
        <w:t>CENTRAL BANK OF IRELAND</w:t>
      </w:r>
    </w:p>
    <w:p w14:paraId="7FA6B656" w14:textId="77777777" w:rsidR="005129A8" w:rsidRPr="00924C05" w:rsidRDefault="005129A8" w:rsidP="005129A8">
      <w:pPr>
        <w:tabs>
          <w:tab w:val="right" w:pos="4724"/>
        </w:tabs>
        <w:spacing w:after="240" w:line="360" w:lineRule="auto"/>
        <w:jc w:val="center"/>
        <w:rPr>
          <w:rFonts w:asciiTheme="minorHAnsi" w:hAnsiTheme="minorHAnsi" w:cstheme="minorHAnsi"/>
          <w:b/>
          <w:color w:val="000000" w:themeColor="text1"/>
          <w:lang w:val="en-IE"/>
        </w:rPr>
      </w:pPr>
    </w:p>
    <w:p w14:paraId="39ADFE73" w14:textId="77777777" w:rsidR="005129A8" w:rsidRPr="00924C05" w:rsidRDefault="005129A8" w:rsidP="005129A8">
      <w:pPr>
        <w:tabs>
          <w:tab w:val="right" w:pos="4724"/>
        </w:tabs>
        <w:spacing w:after="240" w:line="360" w:lineRule="auto"/>
        <w:jc w:val="center"/>
        <w:rPr>
          <w:rFonts w:asciiTheme="minorHAnsi" w:hAnsiTheme="minorHAnsi" w:cstheme="minorHAnsi"/>
          <w:b/>
          <w:color w:val="000000" w:themeColor="text1"/>
          <w:lang w:val="en-IE"/>
        </w:rPr>
      </w:pPr>
      <w:r w:rsidRPr="00924C05">
        <w:rPr>
          <w:rFonts w:asciiTheme="minorHAnsi" w:hAnsiTheme="minorHAnsi" w:cstheme="minorHAnsi"/>
          <w:b/>
          <w:color w:val="000000" w:themeColor="text1"/>
          <w:lang w:val="en-IE"/>
        </w:rPr>
        <w:t>and</w:t>
      </w:r>
    </w:p>
    <w:p w14:paraId="63074955" w14:textId="77777777" w:rsidR="005129A8" w:rsidRPr="00924C05" w:rsidRDefault="005129A8" w:rsidP="005129A8">
      <w:pPr>
        <w:tabs>
          <w:tab w:val="right" w:pos="4724"/>
        </w:tabs>
        <w:spacing w:after="240" w:line="360" w:lineRule="auto"/>
        <w:jc w:val="center"/>
        <w:rPr>
          <w:rFonts w:asciiTheme="minorHAnsi" w:hAnsiTheme="minorHAnsi" w:cstheme="minorHAnsi"/>
          <w:b/>
          <w:color w:val="000000" w:themeColor="text1"/>
          <w:lang w:val="en-IE"/>
        </w:rPr>
      </w:pPr>
    </w:p>
    <w:p w14:paraId="29952DA1" w14:textId="77777777" w:rsidR="005129A8" w:rsidRPr="00924C05" w:rsidRDefault="005129A8" w:rsidP="005129A8">
      <w:pPr>
        <w:tabs>
          <w:tab w:val="right" w:pos="4724"/>
        </w:tabs>
        <w:spacing w:after="240" w:line="360" w:lineRule="auto"/>
        <w:jc w:val="center"/>
        <w:rPr>
          <w:rFonts w:asciiTheme="minorHAnsi" w:hAnsiTheme="minorHAnsi" w:cstheme="minorHAnsi"/>
          <w:b/>
          <w:color w:val="000000" w:themeColor="text1"/>
          <w:lang w:val="en-IE"/>
        </w:rPr>
      </w:pPr>
      <w:r w:rsidRPr="00924C05">
        <w:rPr>
          <w:rFonts w:asciiTheme="minorHAnsi" w:hAnsiTheme="minorHAnsi" w:cstheme="minorHAnsi"/>
          <w:b/>
          <w:color w:val="000000" w:themeColor="text1"/>
          <w:lang w:val="en-IE"/>
        </w:rPr>
        <w:t>[</w:t>
      </w:r>
      <w:r w:rsidRPr="00924C05">
        <w:rPr>
          <w:rFonts w:asciiTheme="minorHAnsi" w:hAnsiTheme="minorHAnsi" w:cstheme="minorHAnsi"/>
          <w:b/>
          <w:color w:val="000000" w:themeColor="text1"/>
          <w:highlight w:val="yellow"/>
          <w:lang w:val="en-IE"/>
        </w:rPr>
        <w:t>INSERT NAME</w:t>
      </w:r>
      <w:r w:rsidRPr="00924C05">
        <w:rPr>
          <w:rFonts w:asciiTheme="minorHAnsi" w:hAnsiTheme="minorHAnsi" w:cstheme="minorHAnsi"/>
          <w:b/>
          <w:color w:val="000000" w:themeColor="text1"/>
          <w:lang w:val="en-IE"/>
        </w:rPr>
        <w:t>]</w:t>
      </w:r>
    </w:p>
    <w:p w14:paraId="4B630436" w14:textId="77777777" w:rsidR="005129A8" w:rsidRPr="00924C05" w:rsidRDefault="005129A8" w:rsidP="005129A8">
      <w:pPr>
        <w:tabs>
          <w:tab w:val="right" w:pos="4724"/>
        </w:tabs>
        <w:spacing w:after="240" w:line="360" w:lineRule="auto"/>
        <w:jc w:val="center"/>
        <w:rPr>
          <w:rFonts w:asciiTheme="minorHAnsi" w:hAnsiTheme="minorHAnsi" w:cstheme="minorHAnsi"/>
          <w:b/>
          <w:color w:val="000000" w:themeColor="text1"/>
          <w:lang w:val="en-IE"/>
        </w:rPr>
      </w:pPr>
    </w:p>
    <w:p w14:paraId="30A566A8" w14:textId="77777777" w:rsidR="005129A8" w:rsidRPr="00924C05" w:rsidRDefault="005129A8" w:rsidP="005129A8">
      <w:pPr>
        <w:pBdr>
          <w:top w:val="single" w:sz="4" w:space="1" w:color="auto"/>
          <w:bottom w:val="single" w:sz="4" w:space="1" w:color="auto"/>
        </w:pBdr>
        <w:tabs>
          <w:tab w:val="right" w:pos="4724"/>
        </w:tabs>
        <w:jc w:val="center"/>
        <w:rPr>
          <w:rFonts w:asciiTheme="minorHAnsi" w:hAnsiTheme="minorHAnsi" w:cstheme="minorHAnsi"/>
          <w:b/>
          <w:color w:val="000000" w:themeColor="text1"/>
          <w:lang w:val="en-IE"/>
        </w:rPr>
      </w:pPr>
    </w:p>
    <w:p w14:paraId="5460091B" w14:textId="44EFDD04" w:rsidR="005129A8" w:rsidRDefault="001501D1" w:rsidP="005129A8">
      <w:pPr>
        <w:pBdr>
          <w:top w:val="single" w:sz="4" w:space="1" w:color="auto"/>
          <w:bottom w:val="single" w:sz="4" w:space="1" w:color="auto"/>
        </w:pBdr>
        <w:tabs>
          <w:tab w:val="right" w:pos="4724"/>
        </w:tabs>
        <w:jc w:val="center"/>
        <w:rPr>
          <w:rFonts w:asciiTheme="minorHAnsi" w:hAnsiTheme="minorHAnsi" w:cstheme="minorHAnsi"/>
          <w:b/>
          <w:color w:val="000000" w:themeColor="text1"/>
          <w:lang w:val="en-IE"/>
        </w:rPr>
      </w:pPr>
      <w:r>
        <w:rPr>
          <w:rFonts w:asciiTheme="minorHAnsi" w:hAnsiTheme="minorHAnsi" w:cstheme="minorHAnsi"/>
          <w:b/>
          <w:color w:val="000000" w:themeColor="text1"/>
          <w:lang w:val="en-IE"/>
        </w:rPr>
        <w:t xml:space="preserve">SERVICES </w:t>
      </w:r>
      <w:r w:rsidR="005129A8" w:rsidRPr="00924C05">
        <w:rPr>
          <w:rFonts w:asciiTheme="minorHAnsi" w:hAnsiTheme="minorHAnsi" w:cstheme="minorHAnsi"/>
          <w:b/>
          <w:color w:val="000000" w:themeColor="text1"/>
          <w:lang w:val="en-IE"/>
        </w:rPr>
        <w:t>AGREEMENT</w:t>
      </w:r>
    </w:p>
    <w:p w14:paraId="011906F2" w14:textId="77777777" w:rsidR="00EF3C00" w:rsidRDefault="005129A8" w:rsidP="005129A8">
      <w:pPr>
        <w:pBdr>
          <w:top w:val="single" w:sz="4" w:space="1" w:color="auto"/>
          <w:bottom w:val="single" w:sz="4" w:space="1" w:color="auto"/>
        </w:pBdr>
        <w:tabs>
          <w:tab w:val="right" w:pos="4724"/>
        </w:tabs>
        <w:jc w:val="center"/>
        <w:rPr>
          <w:rFonts w:asciiTheme="minorHAnsi" w:hAnsiTheme="minorHAnsi" w:cstheme="minorHAnsi"/>
          <w:b/>
          <w:color w:val="000000" w:themeColor="text1"/>
          <w:lang w:val="en-IE"/>
        </w:rPr>
      </w:pPr>
      <w:r w:rsidRPr="00924C05">
        <w:rPr>
          <w:rFonts w:asciiTheme="minorHAnsi" w:hAnsiTheme="minorHAnsi" w:cstheme="minorHAnsi"/>
          <w:b/>
          <w:color w:val="000000" w:themeColor="text1"/>
          <w:lang w:val="en-IE"/>
        </w:rPr>
        <w:t xml:space="preserve">relating to </w:t>
      </w:r>
    </w:p>
    <w:p w14:paraId="034A34FE" w14:textId="24DB0344" w:rsidR="005129A8" w:rsidRPr="00924C05" w:rsidRDefault="00EF3C00" w:rsidP="005129A8">
      <w:pPr>
        <w:pBdr>
          <w:top w:val="single" w:sz="4" w:space="1" w:color="auto"/>
          <w:bottom w:val="single" w:sz="4" w:space="1" w:color="auto"/>
        </w:pBdr>
        <w:tabs>
          <w:tab w:val="right" w:pos="4724"/>
        </w:tabs>
        <w:jc w:val="center"/>
        <w:rPr>
          <w:rFonts w:asciiTheme="minorHAnsi" w:hAnsiTheme="minorHAnsi" w:cstheme="minorHAnsi"/>
          <w:b/>
          <w:color w:val="000000" w:themeColor="text1"/>
          <w:lang w:val="en-IE"/>
        </w:rPr>
      </w:pPr>
      <w:r w:rsidRPr="00EF3C00">
        <w:rPr>
          <w:rFonts w:asciiTheme="minorHAnsi" w:hAnsiTheme="minorHAnsi" w:cstheme="minorHAnsi"/>
          <w:b/>
          <w:color w:val="000000" w:themeColor="text1"/>
          <w:lang w:val="en-IE"/>
        </w:rPr>
        <w:t>2025P095 – DIGITAL COACHING SERVICES FOR THE CENTRAL BANK OF IRELAND</w:t>
      </w:r>
    </w:p>
    <w:p w14:paraId="0DE713D5" w14:textId="77777777" w:rsidR="005129A8" w:rsidRPr="00924C05" w:rsidRDefault="005129A8" w:rsidP="005129A8">
      <w:pPr>
        <w:tabs>
          <w:tab w:val="right" w:pos="4724"/>
        </w:tabs>
        <w:spacing w:after="240" w:line="360" w:lineRule="auto"/>
        <w:jc w:val="both"/>
        <w:rPr>
          <w:rFonts w:asciiTheme="minorHAnsi" w:hAnsiTheme="minorHAnsi" w:cstheme="minorHAnsi"/>
          <w:b/>
          <w:color w:val="000000" w:themeColor="text1"/>
          <w:lang w:val="en-IE"/>
        </w:rPr>
      </w:pPr>
    </w:p>
    <w:p w14:paraId="74F07B70" w14:textId="77777777" w:rsidR="005129A8" w:rsidRPr="00924C05" w:rsidRDefault="005129A8" w:rsidP="005129A8">
      <w:pPr>
        <w:pStyle w:val="Default"/>
        <w:jc w:val="both"/>
        <w:rPr>
          <w:rFonts w:asciiTheme="minorHAnsi" w:hAnsiTheme="minorHAnsi" w:cstheme="minorHAnsi"/>
          <w:b/>
          <w:bCs/>
          <w:color w:val="000000" w:themeColor="text1"/>
        </w:rPr>
      </w:pPr>
    </w:p>
    <w:p w14:paraId="67593E6E" w14:textId="140C3714" w:rsidR="002D683B" w:rsidRDefault="002D683B" w:rsidP="005129A8">
      <w:pPr>
        <w:jc w:val="center"/>
        <w:rPr>
          <w:rFonts w:asciiTheme="minorHAnsi" w:hAnsiTheme="minorHAnsi" w:cstheme="minorHAnsi"/>
          <w:b/>
          <w:bCs/>
          <w:color w:val="FF0000"/>
        </w:rPr>
      </w:pPr>
    </w:p>
    <w:p w14:paraId="1263AAD4" w14:textId="77777777" w:rsidR="00EF3C00" w:rsidRDefault="00EF3C00" w:rsidP="005129A8">
      <w:pPr>
        <w:jc w:val="center"/>
        <w:rPr>
          <w:rFonts w:asciiTheme="minorHAnsi" w:hAnsiTheme="minorHAnsi" w:cstheme="minorHAnsi"/>
          <w:b/>
          <w:bCs/>
          <w:color w:val="FF0000"/>
        </w:rPr>
      </w:pPr>
    </w:p>
    <w:p w14:paraId="71E4C265" w14:textId="77777777" w:rsidR="00EF3C00" w:rsidRDefault="00EF3C00" w:rsidP="005129A8">
      <w:pPr>
        <w:jc w:val="center"/>
        <w:rPr>
          <w:rFonts w:asciiTheme="minorHAnsi" w:hAnsiTheme="minorHAnsi" w:cstheme="minorHAnsi"/>
          <w:b/>
          <w:bCs/>
          <w:color w:val="FF0000"/>
        </w:rPr>
      </w:pPr>
    </w:p>
    <w:p w14:paraId="2E94B703" w14:textId="77777777" w:rsidR="00EF3C00" w:rsidRDefault="00EF3C00" w:rsidP="005129A8">
      <w:pPr>
        <w:jc w:val="center"/>
        <w:rPr>
          <w:rFonts w:asciiTheme="minorHAnsi" w:hAnsiTheme="minorHAnsi" w:cstheme="minorHAnsi"/>
          <w:b/>
          <w:bCs/>
          <w:color w:val="FF0000"/>
        </w:rPr>
      </w:pPr>
    </w:p>
    <w:p w14:paraId="4DC7572B" w14:textId="77777777" w:rsidR="00EF3C00" w:rsidRDefault="00EF3C00" w:rsidP="005129A8">
      <w:pPr>
        <w:jc w:val="center"/>
        <w:rPr>
          <w:rFonts w:asciiTheme="minorHAnsi" w:hAnsiTheme="minorHAnsi" w:cstheme="minorHAnsi"/>
          <w:b/>
          <w:bCs/>
          <w:color w:val="FF0000"/>
        </w:rPr>
      </w:pPr>
    </w:p>
    <w:p w14:paraId="75C73A1A" w14:textId="77777777" w:rsidR="00EF3C00" w:rsidRDefault="00EF3C00" w:rsidP="005129A8">
      <w:pPr>
        <w:jc w:val="center"/>
        <w:rPr>
          <w:rFonts w:asciiTheme="minorHAnsi" w:hAnsiTheme="minorHAnsi" w:cstheme="minorHAnsi"/>
          <w:b/>
          <w:bCs/>
          <w:color w:val="FF0000"/>
        </w:rPr>
      </w:pPr>
    </w:p>
    <w:p w14:paraId="33A9C352" w14:textId="060C09CF" w:rsidR="002D683B" w:rsidRDefault="002D683B" w:rsidP="005129A8">
      <w:pPr>
        <w:jc w:val="center"/>
        <w:rPr>
          <w:rFonts w:asciiTheme="minorHAnsi" w:hAnsiTheme="minorHAnsi" w:cstheme="minorHAnsi"/>
          <w:b/>
          <w:bCs/>
          <w:color w:val="FF0000"/>
        </w:rPr>
      </w:pPr>
    </w:p>
    <w:p w14:paraId="16E109D1" w14:textId="77777777" w:rsidR="002D683B" w:rsidRPr="005129A8" w:rsidRDefault="002D683B" w:rsidP="005129A8">
      <w:pPr>
        <w:jc w:val="center"/>
        <w:rPr>
          <w:rFonts w:asciiTheme="minorHAnsi" w:eastAsiaTheme="minorHAnsi" w:hAnsiTheme="minorHAnsi" w:cstheme="minorHAnsi"/>
          <w:b/>
          <w:bCs/>
          <w:color w:val="FF0000"/>
          <w:lang w:val="en-IE" w:eastAsia="en-US"/>
        </w:rPr>
        <w:sectPr w:rsidR="002D683B" w:rsidRPr="005129A8" w:rsidSect="00572136">
          <w:pgSz w:w="11906" w:h="16838" w:code="9"/>
          <w:pgMar w:top="1440" w:right="1440" w:bottom="1440" w:left="1440" w:header="709" w:footer="709" w:gutter="0"/>
          <w:pgNumType w:start="0"/>
          <w:cols w:space="708"/>
          <w:titlePg/>
          <w:docGrid w:linePitch="360"/>
        </w:sectPr>
      </w:pPr>
    </w:p>
    <w:p w14:paraId="54874490" w14:textId="77777777" w:rsidR="005129A8" w:rsidRPr="00924C05" w:rsidRDefault="005129A8" w:rsidP="005129A8">
      <w:pPr>
        <w:pStyle w:val="Default"/>
        <w:widowControl w:val="0"/>
        <w:jc w:val="both"/>
        <w:rPr>
          <w:rStyle w:val="Heading1Char"/>
          <w:rFonts w:asciiTheme="minorHAnsi" w:hAnsiTheme="minorHAnsi" w:cstheme="minorHAnsi"/>
          <w:color w:val="000000" w:themeColor="text1"/>
        </w:rPr>
      </w:pPr>
    </w:p>
    <w:p w14:paraId="645E2D3D" w14:textId="40AB28AA" w:rsidR="005129A8" w:rsidRPr="00924C05" w:rsidRDefault="005129A8" w:rsidP="005129A8">
      <w:pPr>
        <w:pStyle w:val="Default"/>
        <w:widowControl w:val="0"/>
        <w:jc w:val="both"/>
        <w:rPr>
          <w:rFonts w:asciiTheme="minorHAnsi" w:hAnsiTheme="minorHAnsi" w:cstheme="minorHAnsi"/>
          <w:color w:val="000000" w:themeColor="text1"/>
        </w:rPr>
      </w:pPr>
      <w:r w:rsidRPr="00924C05">
        <w:rPr>
          <w:rStyle w:val="Heading1Char"/>
          <w:rFonts w:asciiTheme="minorHAnsi" w:hAnsiTheme="minorHAnsi" w:cstheme="minorHAnsi"/>
          <w:color w:val="000000" w:themeColor="text1"/>
        </w:rPr>
        <w:lastRenderedPageBreak/>
        <w:t>THIS AGREEMENT</w:t>
      </w:r>
      <w:r w:rsidRPr="00924C05">
        <w:rPr>
          <w:rFonts w:asciiTheme="minorHAnsi" w:hAnsiTheme="minorHAnsi" w:cstheme="minorHAnsi"/>
          <w:b/>
          <w:bCs/>
          <w:color w:val="000000" w:themeColor="text1"/>
        </w:rPr>
        <w:t xml:space="preserve"> </w:t>
      </w:r>
      <w:r w:rsidRPr="00924C05">
        <w:rPr>
          <w:rFonts w:asciiTheme="minorHAnsi" w:hAnsiTheme="minorHAnsi" w:cstheme="minorHAnsi"/>
          <w:color w:val="000000" w:themeColor="text1"/>
        </w:rPr>
        <w:t>is made on the ……………………..day of …………………………….20</w:t>
      </w:r>
      <w:r w:rsidR="00322D93">
        <w:rPr>
          <w:rFonts w:asciiTheme="minorHAnsi" w:hAnsiTheme="minorHAnsi" w:cstheme="minorHAnsi"/>
          <w:color w:val="000000" w:themeColor="text1"/>
        </w:rPr>
        <w:t>2</w:t>
      </w:r>
      <w:r w:rsidRPr="00924C05">
        <w:rPr>
          <w:rFonts w:asciiTheme="minorHAnsi" w:hAnsiTheme="minorHAnsi" w:cstheme="minorHAnsi"/>
          <w:color w:val="000000" w:themeColor="text1"/>
        </w:rPr>
        <w:t xml:space="preserve">[  ] </w:t>
      </w:r>
    </w:p>
    <w:p w14:paraId="0BFA70B4" w14:textId="77777777" w:rsidR="005129A8" w:rsidRPr="00924C05" w:rsidRDefault="005129A8" w:rsidP="005129A8">
      <w:pPr>
        <w:pStyle w:val="Default"/>
        <w:widowControl w:val="0"/>
        <w:jc w:val="both"/>
        <w:rPr>
          <w:rFonts w:asciiTheme="minorHAnsi" w:hAnsiTheme="minorHAnsi" w:cstheme="minorHAnsi"/>
          <w:color w:val="000000" w:themeColor="text1"/>
        </w:rPr>
      </w:pPr>
    </w:p>
    <w:p w14:paraId="21C26051" w14:textId="77777777" w:rsidR="005129A8" w:rsidRPr="00924C05" w:rsidRDefault="005129A8" w:rsidP="005129A8">
      <w:pPr>
        <w:pStyle w:val="Default"/>
        <w:widowControl w:val="0"/>
        <w:jc w:val="both"/>
        <w:rPr>
          <w:rFonts w:asciiTheme="minorHAnsi" w:hAnsiTheme="minorHAnsi" w:cstheme="minorHAnsi"/>
          <w:b/>
          <w:bCs/>
          <w:color w:val="000000" w:themeColor="text1"/>
        </w:rPr>
      </w:pPr>
      <w:r w:rsidRPr="00924C05">
        <w:rPr>
          <w:rFonts w:asciiTheme="minorHAnsi" w:hAnsiTheme="minorHAnsi" w:cstheme="minorHAnsi"/>
          <w:b/>
          <w:bCs/>
          <w:color w:val="000000" w:themeColor="text1"/>
        </w:rPr>
        <w:t>BETWEEN</w:t>
      </w:r>
    </w:p>
    <w:p w14:paraId="38F5BC5F" w14:textId="77777777" w:rsidR="005129A8" w:rsidRPr="00924C05" w:rsidRDefault="005129A8" w:rsidP="005129A8">
      <w:pPr>
        <w:pStyle w:val="Default"/>
        <w:widowControl w:val="0"/>
        <w:jc w:val="both"/>
        <w:rPr>
          <w:rFonts w:asciiTheme="minorHAnsi" w:hAnsiTheme="minorHAnsi" w:cstheme="minorHAnsi"/>
          <w:color w:val="000000" w:themeColor="text1"/>
        </w:rPr>
      </w:pPr>
    </w:p>
    <w:p w14:paraId="46486426" w14:textId="242FE435" w:rsidR="005129A8" w:rsidRPr="00924C05" w:rsidRDefault="005129A8" w:rsidP="005129A8">
      <w:pPr>
        <w:widowControl w:val="0"/>
        <w:spacing w:after="240" w:line="240" w:lineRule="exact"/>
        <w:ind w:right="-46"/>
        <w:jc w:val="both"/>
        <w:rPr>
          <w:rFonts w:asciiTheme="minorHAnsi" w:hAnsiTheme="minorHAnsi" w:cstheme="minorHAnsi"/>
          <w:color w:val="000000" w:themeColor="text1"/>
          <w:lang w:val="en-IE"/>
        </w:rPr>
      </w:pPr>
      <w:r w:rsidRPr="00924C05">
        <w:rPr>
          <w:rFonts w:asciiTheme="minorHAnsi" w:hAnsiTheme="minorHAnsi" w:cstheme="minorHAnsi"/>
          <w:b/>
          <w:color w:val="000000" w:themeColor="text1"/>
          <w:lang w:val="en-IE"/>
        </w:rPr>
        <w:t xml:space="preserve">CENTRAL BANK OF IRELAND </w:t>
      </w:r>
      <w:r w:rsidRPr="00924C05">
        <w:rPr>
          <w:rFonts w:asciiTheme="minorHAnsi" w:hAnsiTheme="minorHAnsi" w:cstheme="minorHAnsi"/>
          <w:color w:val="000000" w:themeColor="text1"/>
          <w:lang w:val="en-IE"/>
        </w:rPr>
        <w:t xml:space="preserve">a statutory body established in Ireland under the </w:t>
      </w:r>
      <w:r w:rsidRPr="00330096">
        <w:rPr>
          <w:rFonts w:asciiTheme="minorHAnsi" w:hAnsiTheme="minorHAnsi" w:cstheme="minorHAnsi"/>
          <w:color w:val="000000" w:themeColor="text1"/>
          <w:lang w:val="en-IE"/>
        </w:rPr>
        <w:t>Central Bank Act 1942</w:t>
      </w:r>
      <w:r>
        <w:rPr>
          <w:rFonts w:asciiTheme="minorHAnsi" w:hAnsiTheme="minorHAnsi" w:cstheme="minorHAnsi"/>
          <w:color w:val="000000" w:themeColor="text1"/>
          <w:lang w:val="en-IE"/>
        </w:rPr>
        <w:t xml:space="preserve"> </w:t>
      </w:r>
      <w:r w:rsidRPr="00924C05">
        <w:rPr>
          <w:rFonts w:asciiTheme="minorHAnsi" w:hAnsiTheme="minorHAnsi" w:cstheme="minorHAnsi"/>
          <w:color w:val="000000" w:themeColor="text1"/>
          <w:lang w:val="en-IE"/>
        </w:rPr>
        <w:t xml:space="preserve">of </w:t>
      </w:r>
      <w:r>
        <w:rPr>
          <w:rFonts w:asciiTheme="minorHAnsi" w:hAnsiTheme="minorHAnsi" w:cstheme="minorHAnsi"/>
          <w:color w:val="000000" w:themeColor="text1"/>
          <w:lang w:val="en-IE"/>
        </w:rPr>
        <w:t xml:space="preserve">New Wapping Street, North Wall Quay, Dublin </w:t>
      </w:r>
      <w:r w:rsidR="00C35131">
        <w:rPr>
          <w:rFonts w:asciiTheme="minorHAnsi" w:hAnsiTheme="minorHAnsi" w:cstheme="minorHAnsi"/>
          <w:color w:val="000000" w:themeColor="text1"/>
          <w:lang w:val="en-IE"/>
        </w:rPr>
        <w:t>1</w:t>
      </w:r>
      <w:r w:rsidRPr="00924C05">
        <w:rPr>
          <w:rFonts w:asciiTheme="minorHAnsi" w:hAnsiTheme="minorHAnsi" w:cstheme="minorHAnsi"/>
          <w:color w:val="000000" w:themeColor="text1"/>
          <w:lang w:val="en-IE"/>
        </w:rPr>
        <w:t xml:space="preserve"> (</w:t>
      </w:r>
      <w:r w:rsidR="004B3CE6">
        <w:rPr>
          <w:rFonts w:asciiTheme="minorHAnsi" w:hAnsiTheme="minorHAnsi" w:cstheme="minorHAnsi"/>
          <w:b/>
          <w:color w:val="000000" w:themeColor="text1"/>
          <w:lang w:val="en-IE"/>
        </w:rPr>
        <w:t>“</w:t>
      </w:r>
      <w:r w:rsidRPr="00924C05">
        <w:rPr>
          <w:rFonts w:asciiTheme="minorHAnsi" w:hAnsiTheme="minorHAnsi" w:cstheme="minorHAnsi"/>
          <w:b/>
          <w:color w:val="000000" w:themeColor="text1"/>
          <w:lang w:val="en-IE"/>
        </w:rPr>
        <w:t>Central Bank</w:t>
      </w:r>
      <w:r w:rsidRPr="00924C05">
        <w:rPr>
          <w:rFonts w:asciiTheme="minorHAnsi" w:hAnsiTheme="minorHAnsi" w:cstheme="minorHAnsi"/>
          <w:color w:val="000000" w:themeColor="text1"/>
          <w:lang w:val="en-IE"/>
        </w:rPr>
        <w:t>”); and</w:t>
      </w:r>
    </w:p>
    <w:p w14:paraId="6236E543" w14:textId="79B01579" w:rsidR="005129A8" w:rsidRPr="00924C05" w:rsidRDefault="005129A8" w:rsidP="005129A8">
      <w:pPr>
        <w:widowControl w:val="0"/>
        <w:spacing w:after="240" w:line="240" w:lineRule="exact"/>
        <w:ind w:right="-23"/>
        <w:jc w:val="both"/>
        <w:rPr>
          <w:rFonts w:asciiTheme="minorHAnsi" w:hAnsiTheme="minorHAnsi" w:cstheme="minorHAnsi"/>
          <w:lang w:val="en-IE"/>
        </w:rPr>
      </w:pPr>
      <w:r w:rsidRPr="00924C05">
        <w:rPr>
          <w:rFonts w:asciiTheme="minorHAnsi" w:hAnsiTheme="minorHAnsi" w:cstheme="minorHAnsi"/>
          <w:lang w:val="en-IE"/>
        </w:rPr>
        <w:t>[</w:t>
      </w:r>
      <w:r w:rsidRPr="00924C05">
        <w:rPr>
          <w:rFonts w:asciiTheme="minorHAnsi" w:hAnsiTheme="minorHAnsi" w:cstheme="minorHAnsi"/>
          <w:highlight w:val="yellow"/>
          <w:lang w:val="en-IE"/>
        </w:rPr>
        <w:t xml:space="preserve">INSERT </w:t>
      </w:r>
      <w:r w:rsidR="002709BD">
        <w:rPr>
          <w:rFonts w:asciiTheme="minorHAnsi" w:hAnsiTheme="minorHAnsi" w:cstheme="minorHAnsi"/>
          <w:highlight w:val="yellow"/>
          <w:lang w:val="en-IE"/>
        </w:rPr>
        <w:t>CONTRACTOR</w:t>
      </w:r>
      <w:r w:rsidRPr="00924C05">
        <w:rPr>
          <w:rFonts w:asciiTheme="minorHAnsi" w:hAnsiTheme="minorHAnsi" w:cstheme="minorHAnsi"/>
          <w:highlight w:val="yellow"/>
          <w:lang w:val="en-IE"/>
        </w:rPr>
        <w:t>’S NAME</w:t>
      </w:r>
      <w:r w:rsidRPr="00924C05">
        <w:rPr>
          <w:rFonts w:asciiTheme="minorHAnsi" w:hAnsiTheme="minorHAnsi" w:cstheme="minorHAnsi"/>
          <w:lang w:val="en-IE"/>
        </w:rPr>
        <w:t xml:space="preserve">] having its registered address/principal place of business at </w:t>
      </w:r>
      <w:r w:rsidRPr="00924C05">
        <w:rPr>
          <w:rFonts w:asciiTheme="minorHAnsi" w:hAnsiTheme="minorHAnsi" w:cstheme="minorHAnsi"/>
          <w:highlight w:val="yellow"/>
          <w:lang w:val="en-IE"/>
        </w:rPr>
        <w:t xml:space="preserve">[INSERT </w:t>
      </w:r>
      <w:r w:rsidR="002709BD">
        <w:rPr>
          <w:rFonts w:asciiTheme="minorHAnsi" w:hAnsiTheme="minorHAnsi" w:cstheme="minorHAnsi"/>
          <w:highlight w:val="yellow"/>
          <w:lang w:val="en-IE"/>
        </w:rPr>
        <w:t>CONTRACTOR</w:t>
      </w:r>
      <w:r w:rsidRPr="00924C05">
        <w:rPr>
          <w:rFonts w:asciiTheme="minorHAnsi" w:hAnsiTheme="minorHAnsi" w:cstheme="minorHAnsi"/>
          <w:highlight w:val="yellow"/>
          <w:lang w:val="en-IE"/>
        </w:rPr>
        <w:t>’S ADDRESS]</w:t>
      </w:r>
      <w:r w:rsidRPr="00924C05">
        <w:rPr>
          <w:rFonts w:asciiTheme="minorHAnsi" w:hAnsiTheme="minorHAnsi" w:cstheme="minorHAnsi"/>
          <w:lang w:val="en-IE"/>
        </w:rPr>
        <w:t xml:space="preserve"> (the “</w:t>
      </w:r>
      <w:r w:rsidR="00C13B3F">
        <w:rPr>
          <w:rFonts w:asciiTheme="minorHAnsi" w:hAnsiTheme="minorHAnsi" w:cstheme="minorHAnsi"/>
          <w:b/>
          <w:lang w:val="en-IE"/>
        </w:rPr>
        <w:t>Contractor</w:t>
      </w:r>
      <w:r>
        <w:rPr>
          <w:rFonts w:asciiTheme="minorHAnsi" w:hAnsiTheme="minorHAnsi" w:cstheme="minorHAnsi"/>
          <w:lang w:val="en-IE"/>
        </w:rPr>
        <w:t xml:space="preserve">”, </w:t>
      </w:r>
      <w:r w:rsidRPr="00924C05">
        <w:rPr>
          <w:rFonts w:asciiTheme="minorHAnsi" w:hAnsiTheme="minorHAnsi" w:cstheme="minorHAnsi"/>
          <w:lang w:val="en-IE"/>
        </w:rPr>
        <w:t>which term shall i</w:t>
      </w:r>
      <w:r>
        <w:rPr>
          <w:rFonts w:asciiTheme="minorHAnsi" w:hAnsiTheme="minorHAnsi" w:cstheme="minorHAnsi"/>
          <w:lang w:val="en-IE"/>
        </w:rPr>
        <w:t>nclude successors and assignees)</w:t>
      </w:r>
      <w:r w:rsidRPr="00924C05">
        <w:rPr>
          <w:rFonts w:asciiTheme="minorHAnsi" w:hAnsiTheme="minorHAnsi" w:cstheme="minorHAnsi"/>
          <w:lang w:val="en-IE"/>
        </w:rPr>
        <w:t xml:space="preserve"> (each a “</w:t>
      </w:r>
      <w:r w:rsidRPr="00330096">
        <w:rPr>
          <w:rFonts w:asciiTheme="minorHAnsi" w:hAnsiTheme="minorHAnsi" w:cstheme="minorHAnsi"/>
          <w:b/>
          <w:lang w:val="en-IE"/>
        </w:rPr>
        <w:t>Party</w:t>
      </w:r>
      <w:r w:rsidRPr="00924C05">
        <w:rPr>
          <w:rFonts w:asciiTheme="minorHAnsi" w:hAnsiTheme="minorHAnsi" w:cstheme="minorHAnsi"/>
          <w:lang w:val="en-IE"/>
        </w:rPr>
        <w:t xml:space="preserve">” and together the </w:t>
      </w:r>
      <w:r w:rsidRPr="00924C05">
        <w:rPr>
          <w:rFonts w:asciiTheme="minorHAnsi" w:hAnsiTheme="minorHAnsi" w:cstheme="minorHAnsi"/>
          <w:b/>
          <w:lang w:val="en-IE"/>
        </w:rPr>
        <w:t>“</w:t>
      </w:r>
      <w:r w:rsidRPr="00330096">
        <w:rPr>
          <w:rFonts w:asciiTheme="minorHAnsi" w:hAnsiTheme="minorHAnsi" w:cstheme="minorHAnsi"/>
          <w:b/>
          <w:lang w:val="en-IE"/>
        </w:rPr>
        <w:t>Parties</w:t>
      </w:r>
      <w:r w:rsidRPr="00924C05">
        <w:rPr>
          <w:rFonts w:asciiTheme="minorHAnsi" w:hAnsiTheme="minorHAnsi" w:cstheme="minorHAnsi"/>
          <w:lang w:val="en-IE"/>
        </w:rPr>
        <w:t>”).</w:t>
      </w:r>
    </w:p>
    <w:p w14:paraId="6F0624E9" w14:textId="77777777" w:rsidR="005129A8" w:rsidRPr="00924C05" w:rsidRDefault="005129A8" w:rsidP="005129A8">
      <w:pPr>
        <w:pStyle w:val="Agmtnumbering"/>
        <w:numPr>
          <w:ilvl w:val="0"/>
          <w:numId w:val="0"/>
        </w:numPr>
        <w:ind w:left="360" w:hanging="360"/>
        <w:rPr>
          <w:rFonts w:asciiTheme="minorHAnsi" w:hAnsiTheme="minorHAnsi" w:cstheme="minorHAnsi"/>
          <w:b/>
          <w:sz w:val="24"/>
          <w:lang w:val="en-IE"/>
        </w:rPr>
      </w:pPr>
      <w:r w:rsidRPr="00924C05">
        <w:rPr>
          <w:rFonts w:asciiTheme="minorHAnsi" w:hAnsiTheme="minorHAnsi" w:cstheme="minorHAnsi"/>
          <w:b/>
          <w:sz w:val="24"/>
          <w:lang w:val="en-IE"/>
        </w:rPr>
        <w:t>WHEREAS</w:t>
      </w:r>
    </w:p>
    <w:p w14:paraId="59C2FC39" w14:textId="171340DE" w:rsidR="005129A8" w:rsidRPr="00AA7BCA" w:rsidRDefault="005129A8" w:rsidP="005129A8">
      <w:pPr>
        <w:pStyle w:val="Agmtnumbering"/>
        <w:rPr>
          <w:rFonts w:asciiTheme="minorHAnsi" w:hAnsiTheme="minorHAnsi" w:cstheme="minorHAnsi"/>
          <w:sz w:val="24"/>
          <w:lang w:val="en-IE"/>
        </w:rPr>
      </w:pPr>
      <w:r w:rsidRPr="00AA7BCA">
        <w:rPr>
          <w:rFonts w:asciiTheme="minorHAnsi" w:hAnsiTheme="minorHAnsi" w:cstheme="minorHAnsi"/>
          <w:sz w:val="24"/>
          <w:lang w:val="en-IE"/>
        </w:rPr>
        <w:t xml:space="preserve">By an </w:t>
      </w:r>
      <w:r>
        <w:rPr>
          <w:rFonts w:asciiTheme="minorHAnsi" w:hAnsiTheme="minorHAnsi" w:cstheme="minorHAnsi"/>
          <w:sz w:val="24"/>
          <w:lang w:val="en-IE"/>
        </w:rPr>
        <w:t xml:space="preserve">Invitation to Tender entitled </w:t>
      </w:r>
      <w:r w:rsidR="00EF3C00">
        <w:rPr>
          <w:rFonts w:asciiTheme="minorHAnsi" w:hAnsiTheme="minorHAnsi" w:cstheme="minorHAnsi"/>
          <w:sz w:val="24"/>
          <w:lang w:val="en-IE"/>
        </w:rPr>
        <w:t>2025P095 – Digital Coaching Services</w:t>
      </w:r>
      <w:r w:rsidRPr="00AA7BCA">
        <w:rPr>
          <w:rFonts w:asciiTheme="minorHAnsi" w:hAnsiTheme="minorHAnsi" w:cstheme="minorHAnsi"/>
          <w:sz w:val="24"/>
          <w:lang w:val="en-IE"/>
        </w:rPr>
        <w:t xml:space="preserve"> advertised dated </w:t>
      </w:r>
      <w:r w:rsidR="00EF3C00">
        <w:rPr>
          <w:rFonts w:asciiTheme="minorHAnsi" w:hAnsiTheme="minorHAnsi" w:cstheme="minorHAnsi"/>
          <w:sz w:val="24"/>
          <w:lang w:val="en-IE"/>
        </w:rPr>
        <w:t>28h August 2026</w:t>
      </w:r>
      <w:r w:rsidRPr="00AA7BCA">
        <w:rPr>
          <w:rFonts w:asciiTheme="minorHAnsi" w:hAnsiTheme="minorHAnsi" w:cstheme="minorHAnsi"/>
          <w:sz w:val="24"/>
          <w:lang w:val="en-IE"/>
        </w:rPr>
        <w:t xml:space="preserve"> (together with any clarifications issued by the Central Bank, the “</w:t>
      </w:r>
      <w:r w:rsidRPr="00AA7BCA">
        <w:rPr>
          <w:rFonts w:asciiTheme="minorHAnsi" w:hAnsiTheme="minorHAnsi" w:cstheme="minorHAnsi"/>
          <w:b/>
          <w:sz w:val="24"/>
          <w:lang w:val="en-IE"/>
        </w:rPr>
        <w:t>ITT</w:t>
      </w:r>
      <w:r w:rsidRPr="00AA7BCA">
        <w:rPr>
          <w:rFonts w:asciiTheme="minorHAnsi" w:hAnsiTheme="minorHAnsi" w:cstheme="minorHAnsi"/>
          <w:sz w:val="24"/>
          <w:lang w:val="en-IE"/>
        </w:rPr>
        <w:t>”) the Central Bank invited tenders from economic operators (“</w:t>
      </w:r>
      <w:r w:rsidRPr="00AA7BCA">
        <w:rPr>
          <w:rFonts w:asciiTheme="minorHAnsi" w:hAnsiTheme="minorHAnsi" w:cstheme="minorHAnsi"/>
          <w:b/>
          <w:sz w:val="24"/>
          <w:lang w:val="en-IE"/>
        </w:rPr>
        <w:t>Tenderers</w:t>
      </w:r>
      <w:r w:rsidRPr="00AA7BCA">
        <w:rPr>
          <w:rFonts w:asciiTheme="minorHAnsi" w:hAnsiTheme="minorHAnsi" w:cstheme="minorHAnsi"/>
          <w:sz w:val="24"/>
          <w:lang w:val="en-IE"/>
        </w:rPr>
        <w:t>”) for the provision of services described in Append</w:t>
      </w:r>
      <w:r>
        <w:rPr>
          <w:rFonts w:asciiTheme="minorHAnsi" w:hAnsiTheme="minorHAnsi" w:cstheme="minorHAnsi"/>
          <w:sz w:val="24"/>
          <w:lang w:val="en-IE"/>
        </w:rPr>
        <w:t>ix</w:t>
      </w:r>
      <w:r w:rsidRPr="00AA7BCA">
        <w:rPr>
          <w:rFonts w:asciiTheme="minorHAnsi" w:hAnsiTheme="minorHAnsi" w:cstheme="minorHAnsi"/>
          <w:sz w:val="24"/>
          <w:lang w:val="en-IE"/>
        </w:rPr>
        <w:t xml:space="preserve"> 1A to the ITT</w:t>
      </w:r>
      <w:r>
        <w:rPr>
          <w:rFonts w:asciiTheme="minorHAnsi" w:hAnsiTheme="minorHAnsi" w:cstheme="minorHAnsi"/>
          <w:sz w:val="24"/>
          <w:lang w:val="en-IE"/>
        </w:rPr>
        <w:t xml:space="preserve"> (the “</w:t>
      </w:r>
      <w:r w:rsidRPr="006B5EBD">
        <w:rPr>
          <w:rFonts w:asciiTheme="minorHAnsi" w:hAnsiTheme="minorHAnsi" w:cstheme="minorHAnsi"/>
          <w:b/>
          <w:sz w:val="24"/>
          <w:lang w:val="en-IE"/>
        </w:rPr>
        <w:t>Competition</w:t>
      </w:r>
      <w:r>
        <w:rPr>
          <w:rFonts w:asciiTheme="minorHAnsi" w:hAnsiTheme="minorHAnsi" w:cstheme="minorHAnsi"/>
          <w:sz w:val="24"/>
          <w:lang w:val="en-IE"/>
        </w:rPr>
        <w:t>”)</w:t>
      </w:r>
      <w:r w:rsidRPr="00AA7BCA">
        <w:rPr>
          <w:rFonts w:asciiTheme="minorHAnsi" w:hAnsiTheme="minorHAnsi" w:cstheme="minorHAnsi"/>
          <w:sz w:val="24"/>
          <w:lang w:val="en-IE"/>
        </w:rPr>
        <w:t>.</w:t>
      </w:r>
    </w:p>
    <w:p w14:paraId="28530108" w14:textId="77777777" w:rsidR="005129A8" w:rsidRPr="00E8436E" w:rsidRDefault="005129A8" w:rsidP="005129A8">
      <w:pPr>
        <w:pStyle w:val="Agmtnumbering"/>
        <w:numPr>
          <w:ilvl w:val="0"/>
          <w:numId w:val="0"/>
        </w:numPr>
        <w:ind w:left="360"/>
        <w:rPr>
          <w:rFonts w:asciiTheme="minorHAnsi" w:hAnsiTheme="minorHAnsi" w:cstheme="minorHAnsi"/>
          <w:sz w:val="24"/>
          <w:lang w:val="en-IE"/>
        </w:rPr>
      </w:pPr>
    </w:p>
    <w:p w14:paraId="135B6015" w14:textId="6253B0E6" w:rsidR="005129A8" w:rsidRPr="0056169B" w:rsidRDefault="005129A8" w:rsidP="005129A8">
      <w:pPr>
        <w:pStyle w:val="Agmtnumbering"/>
        <w:rPr>
          <w:rFonts w:asciiTheme="minorHAnsi" w:hAnsiTheme="minorHAnsi" w:cstheme="minorHAnsi"/>
          <w:b/>
          <w:lang w:val="en-IE"/>
        </w:rPr>
      </w:pPr>
      <w:r w:rsidRPr="0056169B">
        <w:rPr>
          <w:rFonts w:asciiTheme="minorHAnsi" w:hAnsiTheme="minorHAnsi" w:cstheme="minorHAnsi"/>
          <w:sz w:val="24"/>
          <w:lang w:val="en-IE"/>
        </w:rPr>
        <w:t xml:space="preserve">The </w:t>
      </w:r>
      <w:r w:rsidR="00C13B3F">
        <w:rPr>
          <w:rFonts w:asciiTheme="minorHAnsi" w:hAnsiTheme="minorHAnsi" w:cstheme="minorHAnsi"/>
          <w:sz w:val="24"/>
          <w:lang w:val="en-IE"/>
        </w:rPr>
        <w:t>Contractor</w:t>
      </w:r>
      <w:r w:rsidRPr="0056169B">
        <w:rPr>
          <w:rFonts w:asciiTheme="minorHAnsi" w:hAnsiTheme="minorHAnsi" w:cstheme="minorHAnsi"/>
          <w:sz w:val="24"/>
          <w:lang w:val="en-IE"/>
        </w:rPr>
        <w:t xml:space="preserve"> submitted a response to the ITT dated </w:t>
      </w:r>
      <w:r w:rsidRPr="00DB2201">
        <w:rPr>
          <w:rFonts w:asciiTheme="minorHAnsi" w:hAnsiTheme="minorHAnsi" w:cstheme="minorHAnsi"/>
          <w:sz w:val="24"/>
          <w:highlight w:val="yellow"/>
          <w:lang w:val="en-IE"/>
        </w:rPr>
        <w:t>[INSERT DATE]</w:t>
      </w:r>
      <w:r w:rsidRPr="0056169B">
        <w:rPr>
          <w:rFonts w:asciiTheme="minorHAnsi" w:hAnsiTheme="minorHAnsi" w:cstheme="minorHAnsi"/>
          <w:sz w:val="24"/>
          <w:lang w:val="en-IE"/>
        </w:rPr>
        <w:t xml:space="preserve"> (</w:t>
      </w:r>
      <w:r w:rsidR="00D90AF5">
        <w:rPr>
          <w:rFonts w:asciiTheme="minorHAnsi" w:hAnsiTheme="minorHAnsi" w:cstheme="minorHAnsi"/>
          <w:sz w:val="24"/>
          <w:lang w:val="en-IE"/>
        </w:rPr>
        <w:t xml:space="preserve">as clarified by any clarifications </w:t>
      </w:r>
      <w:r w:rsidR="004B3CE6">
        <w:rPr>
          <w:rFonts w:asciiTheme="minorHAnsi" w:hAnsiTheme="minorHAnsi" w:cstheme="minorHAnsi"/>
          <w:sz w:val="24"/>
          <w:lang w:val="en-IE"/>
        </w:rPr>
        <w:t xml:space="preserve">expressly </w:t>
      </w:r>
      <w:r w:rsidR="00D90AF5">
        <w:rPr>
          <w:rFonts w:asciiTheme="minorHAnsi" w:hAnsiTheme="minorHAnsi" w:cstheme="minorHAnsi"/>
          <w:sz w:val="24"/>
          <w:lang w:val="en-IE"/>
        </w:rPr>
        <w:t>accepted</w:t>
      </w:r>
      <w:r w:rsidR="004B3CE6">
        <w:rPr>
          <w:rFonts w:asciiTheme="minorHAnsi" w:hAnsiTheme="minorHAnsi" w:cstheme="minorHAnsi"/>
          <w:sz w:val="24"/>
          <w:lang w:val="en-IE"/>
        </w:rPr>
        <w:t xml:space="preserve"> by the Central Bank</w:t>
      </w:r>
      <w:r w:rsidRPr="0056169B">
        <w:rPr>
          <w:rFonts w:asciiTheme="minorHAnsi" w:hAnsiTheme="minorHAnsi" w:cstheme="minorHAnsi"/>
          <w:sz w:val="24"/>
          <w:lang w:val="en-IE"/>
        </w:rPr>
        <w:t xml:space="preserve"> following its submission, the “</w:t>
      </w:r>
      <w:r w:rsidRPr="0056169B">
        <w:rPr>
          <w:rFonts w:asciiTheme="minorHAnsi" w:hAnsiTheme="minorHAnsi" w:cstheme="minorHAnsi"/>
          <w:b/>
          <w:sz w:val="24"/>
          <w:lang w:val="en-IE"/>
        </w:rPr>
        <w:t>Tender</w:t>
      </w:r>
      <w:r w:rsidRPr="0056169B">
        <w:rPr>
          <w:rFonts w:asciiTheme="minorHAnsi" w:hAnsiTheme="minorHAnsi" w:cstheme="minorHAnsi"/>
          <w:sz w:val="24"/>
          <w:lang w:val="en-IE"/>
        </w:rPr>
        <w:t>”).</w:t>
      </w:r>
    </w:p>
    <w:p w14:paraId="3381C6BE" w14:textId="77777777" w:rsidR="005129A8" w:rsidRPr="0056169B" w:rsidRDefault="005129A8" w:rsidP="005129A8">
      <w:pPr>
        <w:pStyle w:val="Agmtnumbering"/>
        <w:numPr>
          <w:ilvl w:val="0"/>
          <w:numId w:val="0"/>
        </w:numPr>
        <w:ind w:left="360"/>
        <w:rPr>
          <w:rFonts w:asciiTheme="minorHAnsi" w:hAnsiTheme="minorHAnsi" w:cstheme="minorHAnsi"/>
          <w:b/>
          <w:lang w:val="en-IE"/>
        </w:rPr>
      </w:pPr>
    </w:p>
    <w:p w14:paraId="335C1827" w14:textId="1F36AAC0" w:rsidR="00C13B3F" w:rsidRPr="00C13B3F" w:rsidRDefault="00C13B3F" w:rsidP="00C13B3F">
      <w:pPr>
        <w:pStyle w:val="Agmtnumbering"/>
        <w:rPr>
          <w:rFonts w:asciiTheme="minorHAnsi" w:hAnsiTheme="minorHAnsi" w:cstheme="minorHAnsi"/>
          <w:sz w:val="24"/>
          <w:lang w:val="en-IE"/>
        </w:rPr>
      </w:pPr>
      <w:r>
        <w:rPr>
          <w:rFonts w:asciiTheme="minorHAnsi" w:hAnsiTheme="minorHAnsi" w:cstheme="minorHAnsi"/>
          <w:sz w:val="24"/>
          <w:lang w:val="en-IE"/>
        </w:rPr>
        <w:t xml:space="preserve">The Contractor </w:t>
      </w:r>
      <w:r w:rsidRPr="00C13B3F">
        <w:rPr>
          <w:rFonts w:asciiTheme="minorHAnsi" w:hAnsiTheme="minorHAnsi" w:cstheme="minorHAnsi"/>
          <w:sz w:val="24"/>
          <w:lang w:val="en-IE"/>
        </w:rPr>
        <w:t xml:space="preserve">has been appointed to provide the services as described in </w:t>
      </w:r>
      <w:r w:rsidR="00982AEE">
        <w:rPr>
          <w:rFonts w:asciiTheme="minorHAnsi" w:hAnsiTheme="minorHAnsi" w:cstheme="minorHAnsi"/>
          <w:sz w:val="24"/>
          <w:lang w:val="en-IE"/>
        </w:rPr>
        <w:t xml:space="preserve">Schedule 1 </w:t>
      </w:r>
      <w:r w:rsidRPr="00C13B3F">
        <w:rPr>
          <w:rFonts w:asciiTheme="minorHAnsi" w:hAnsiTheme="minorHAnsi" w:cstheme="minorHAnsi"/>
          <w:sz w:val="24"/>
          <w:lang w:val="en-IE"/>
        </w:rPr>
        <w:t xml:space="preserve">on the terms and conditions set out in this Agreement. </w:t>
      </w:r>
    </w:p>
    <w:p w14:paraId="14B23AF2" w14:textId="7FE16274" w:rsidR="005129A8" w:rsidRPr="0056169B" w:rsidRDefault="005129A8" w:rsidP="00C13B3F">
      <w:pPr>
        <w:pStyle w:val="Agmtnumbering"/>
        <w:numPr>
          <w:ilvl w:val="0"/>
          <w:numId w:val="0"/>
        </w:numPr>
        <w:ind w:left="360"/>
        <w:rPr>
          <w:rFonts w:asciiTheme="minorHAnsi" w:hAnsiTheme="minorHAnsi" w:cstheme="minorHAnsi"/>
          <w:b/>
          <w:lang w:val="en-IE"/>
        </w:rPr>
      </w:pPr>
      <w:r w:rsidRPr="0056169B">
        <w:rPr>
          <w:rFonts w:asciiTheme="minorHAnsi" w:hAnsiTheme="minorHAnsi" w:cstheme="minorHAnsi"/>
          <w:sz w:val="24"/>
          <w:lang w:val="en-IE"/>
        </w:rPr>
        <w:t xml:space="preserve"> </w:t>
      </w:r>
    </w:p>
    <w:p w14:paraId="547012E8" w14:textId="6A922665" w:rsidR="00982AEE" w:rsidRDefault="005129A8" w:rsidP="00982AEE">
      <w:pPr>
        <w:jc w:val="both"/>
        <w:rPr>
          <w:rFonts w:asciiTheme="minorHAnsi" w:hAnsiTheme="minorHAnsi" w:cstheme="minorHAnsi"/>
          <w:b/>
          <w:lang w:val="en-IE"/>
        </w:rPr>
      </w:pPr>
      <w:r>
        <w:rPr>
          <w:rFonts w:asciiTheme="minorHAnsi" w:hAnsiTheme="minorHAnsi" w:cstheme="minorHAnsi"/>
          <w:b/>
          <w:lang w:val="en-IE"/>
        </w:rPr>
        <w:t xml:space="preserve">NOW </w:t>
      </w:r>
      <w:r w:rsidRPr="00924C05">
        <w:rPr>
          <w:rFonts w:asciiTheme="minorHAnsi" w:hAnsiTheme="minorHAnsi" w:cstheme="minorHAnsi"/>
          <w:b/>
          <w:lang w:val="en-IE"/>
        </w:rPr>
        <w:t xml:space="preserve">IT IS HEREBY AGREED </w:t>
      </w:r>
    </w:p>
    <w:p w14:paraId="03D7E1E9" w14:textId="77777777" w:rsidR="00982AEE" w:rsidRDefault="00982AEE" w:rsidP="00982AEE">
      <w:pPr>
        <w:jc w:val="both"/>
        <w:rPr>
          <w:rFonts w:asciiTheme="minorHAnsi" w:hAnsiTheme="minorHAnsi" w:cstheme="minorHAnsi"/>
          <w:b/>
          <w:lang w:val="en-IE"/>
        </w:rPr>
      </w:pPr>
    </w:p>
    <w:p w14:paraId="61F7CD99" w14:textId="77777777" w:rsidR="00982AEE" w:rsidRDefault="00982AEE" w:rsidP="00982AEE">
      <w:pPr>
        <w:pStyle w:val="Default"/>
        <w:jc w:val="both"/>
        <w:rPr>
          <w:rFonts w:asciiTheme="minorHAnsi" w:hAnsiTheme="minorHAnsi" w:cstheme="minorHAnsi"/>
          <w:b/>
          <w:bCs/>
          <w:color w:val="auto"/>
        </w:rPr>
      </w:pPr>
      <w:r w:rsidRPr="00C214F6">
        <w:rPr>
          <w:rFonts w:asciiTheme="minorHAnsi" w:hAnsiTheme="minorHAnsi" w:cstheme="minorHAnsi"/>
          <w:color w:val="auto"/>
        </w:rPr>
        <w:t xml:space="preserve">1. </w:t>
      </w:r>
      <w:r>
        <w:rPr>
          <w:rFonts w:asciiTheme="minorHAnsi" w:hAnsiTheme="minorHAnsi" w:cstheme="minorHAnsi"/>
          <w:color w:val="auto"/>
        </w:rPr>
        <w:tab/>
      </w:r>
      <w:r w:rsidRPr="00C214F6">
        <w:rPr>
          <w:rFonts w:asciiTheme="minorHAnsi" w:hAnsiTheme="minorHAnsi" w:cstheme="minorHAnsi"/>
          <w:b/>
          <w:bCs/>
          <w:color w:val="auto"/>
        </w:rPr>
        <w:t xml:space="preserve">Definitions and Interpretation </w:t>
      </w:r>
    </w:p>
    <w:p w14:paraId="7A9740DE" w14:textId="77777777" w:rsidR="00982AEE" w:rsidRPr="00C214F6" w:rsidRDefault="00982AEE" w:rsidP="00982AEE">
      <w:pPr>
        <w:pStyle w:val="Default"/>
        <w:jc w:val="both"/>
        <w:rPr>
          <w:rFonts w:asciiTheme="minorHAnsi" w:hAnsiTheme="minorHAnsi" w:cstheme="minorHAnsi"/>
          <w:color w:val="auto"/>
        </w:rPr>
      </w:pPr>
    </w:p>
    <w:p w14:paraId="17A08022" w14:textId="77777777" w:rsidR="00982AEE" w:rsidRPr="00C214F6" w:rsidRDefault="00982AEE" w:rsidP="00982AEE">
      <w:pPr>
        <w:pStyle w:val="Default"/>
        <w:jc w:val="both"/>
        <w:rPr>
          <w:rFonts w:asciiTheme="minorHAnsi" w:hAnsiTheme="minorHAnsi" w:cstheme="minorHAnsi"/>
          <w:color w:val="auto"/>
        </w:rPr>
      </w:pPr>
      <w:r w:rsidRPr="00C214F6">
        <w:rPr>
          <w:rFonts w:asciiTheme="minorHAnsi" w:hAnsiTheme="minorHAnsi" w:cstheme="minorHAnsi"/>
          <w:color w:val="auto"/>
        </w:rPr>
        <w:t xml:space="preserve">1.1 </w:t>
      </w:r>
      <w:r>
        <w:rPr>
          <w:rFonts w:asciiTheme="minorHAnsi" w:hAnsiTheme="minorHAnsi" w:cstheme="minorHAnsi"/>
          <w:color w:val="auto"/>
        </w:rPr>
        <w:tab/>
      </w:r>
      <w:r w:rsidRPr="00C214F6">
        <w:rPr>
          <w:rFonts w:asciiTheme="minorHAnsi" w:hAnsiTheme="minorHAnsi" w:cstheme="minorHAnsi"/>
          <w:color w:val="auto"/>
        </w:rPr>
        <w:t xml:space="preserve">Definitions </w:t>
      </w:r>
    </w:p>
    <w:p w14:paraId="03605905" w14:textId="77777777" w:rsidR="00982AEE" w:rsidRDefault="00982AEE" w:rsidP="00982AEE">
      <w:pPr>
        <w:pStyle w:val="Default"/>
        <w:jc w:val="both"/>
        <w:rPr>
          <w:rFonts w:asciiTheme="minorHAnsi" w:hAnsiTheme="minorHAnsi" w:cstheme="minorHAnsi"/>
          <w:color w:val="auto"/>
        </w:rPr>
      </w:pPr>
    </w:p>
    <w:p w14:paraId="2EAFAAEA" w14:textId="77777777" w:rsidR="00982AEE" w:rsidRDefault="00982AEE" w:rsidP="00982AEE">
      <w:pPr>
        <w:pStyle w:val="Default"/>
        <w:ind w:left="720"/>
        <w:jc w:val="both"/>
        <w:rPr>
          <w:rFonts w:asciiTheme="minorHAnsi" w:hAnsiTheme="minorHAnsi" w:cstheme="minorHAnsi"/>
          <w:color w:val="auto"/>
        </w:rPr>
      </w:pPr>
      <w:r w:rsidRPr="00C214F6">
        <w:rPr>
          <w:rFonts w:asciiTheme="minorHAnsi" w:hAnsiTheme="minorHAnsi" w:cstheme="minorHAnsi"/>
          <w:color w:val="auto"/>
        </w:rPr>
        <w:t xml:space="preserve">In </w:t>
      </w:r>
      <w:r>
        <w:rPr>
          <w:rFonts w:asciiTheme="minorHAnsi" w:hAnsiTheme="minorHAnsi" w:cstheme="minorHAnsi"/>
          <w:color w:val="auto"/>
        </w:rPr>
        <w:t>this Agreement, save</w:t>
      </w:r>
      <w:r w:rsidRPr="00575F2E">
        <w:rPr>
          <w:rFonts w:asciiTheme="minorHAnsi" w:hAnsiTheme="minorHAnsi" w:cstheme="minorHAnsi"/>
          <w:color w:val="auto"/>
        </w:rPr>
        <w:t xml:space="preserve"> to the extent that the context or the express provisions of </w:t>
      </w:r>
      <w:r>
        <w:rPr>
          <w:rFonts w:asciiTheme="minorHAnsi" w:hAnsiTheme="minorHAnsi" w:cstheme="minorHAnsi"/>
          <w:color w:val="auto"/>
        </w:rPr>
        <w:t>this Agreement</w:t>
      </w:r>
      <w:r w:rsidRPr="00575F2E">
        <w:rPr>
          <w:rFonts w:asciiTheme="minorHAnsi" w:hAnsiTheme="minorHAnsi" w:cstheme="minorHAnsi"/>
          <w:color w:val="auto"/>
        </w:rPr>
        <w:t xml:space="preserve"> otherwise require, the following </w:t>
      </w:r>
      <w:r>
        <w:rPr>
          <w:rFonts w:asciiTheme="minorHAnsi" w:hAnsiTheme="minorHAnsi" w:cstheme="minorHAnsi"/>
          <w:color w:val="auto"/>
        </w:rPr>
        <w:t>expressions have the following meanings:</w:t>
      </w:r>
      <w:r w:rsidRPr="00C214F6">
        <w:rPr>
          <w:rFonts w:asciiTheme="minorHAnsi" w:hAnsiTheme="minorHAnsi" w:cstheme="minorHAnsi"/>
          <w:color w:val="auto"/>
        </w:rPr>
        <w:t xml:space="preserve"> </w:t>
      </w:r>
    </w:p>
    <w:p w14:paraId="43FF9230" w14:textId="77777777" w:rsidR="00982AEE" w:rsidRDefault="00982AEE" w:rsidP="00982AEE">
      <w:pPr>
        <w:pStyle w:val="Default"/>
        <w:ind w:left="720"/>
        <w:jc w:val="both"/>
        <w:rPr>
          <w:rFonts w:asciiTheme="minorHAnsi" w:hAnsiTheme="minorHAnsi" w:cstheme="minorHAnsi"/>
          <w:color w:val="auto"/>
        </w:rPr>
      </w:pPr>
    </w:p>
    <w:p w14:paraId="7DEC7454" w14:textId="77777777" w:rsidR="00982AEE" w:rsidRDefault="00982AEE" w:rsidP="00982AEE">
      <w:pPr>
        <w:pStyle w:val="Default"/>
        <w:ind w:left="720"/>
        <w:jc w:val="both"/>
        <w:rPr>
          <w:rFonts w:asciiTheme="minorHAnsi" w:hAnsiTheme="minorHAnsi" w:cstheme="minorHAnsi"/>
          <w:color w:val="auto"/>
        </w:rPr>
      </w:pPr>
      <w:r w:rsidRPr="00982AEE">
        <w:rPr>
          <w:rFonts w:asciiTheme="minorHAnsi" w:hAnsiTheme="minorHAnsi" w:cstheme="minorHAnsi"/>
        </w:rPr>
        <w:t>“</w:t>
      </w:r>
      <w:r w:rsidRPr="00982AEE">
        <w:rPr>
          <w:rFonts w:asciiTheme="minorHAnsi" w:hAnsiTheme="minorHAnsi" w:cstheme="minorHAnsi"/>
          <w:b/>
        </w:rPr>
        <w:t>Affected Employees</w:t>
      </w:r>
      <w:r w:rsidRPr="00982AEE">
        <w:rPr>
          <w:rFonts w:asciiTheme="minorHAnsi" w:hAnsiTheme="minorHAnsi" w:cstheme="minorHAnsi"/>
        </w:rPr>
        <w:t>” means any employees of the Contractor or of any sub-contractors or of any third party in respect of whom the Transfer Regulations may be deemed to apply in connection with the Services and/ or this Agreement;</w:t>
      </w:r>
      <w:bookmarkStart w:id="2" w:name="_cp_text_1_55"/>
    </w:p>
    <w:p w14:paraId="397953D2" w14:textId="77777777" w:rsidR="00982AEE" w:rsidRDefault="00982AEE" w:rsidP="00982AEE">
      <w:pPr>
        <w:pStyle w:val="Default"/>
        <w:ind w:left="720"/>
        <w:jc w:val="both"/>
        <w:rPr>
          <w:rFonts w:asciiTheme="minorHAnsi" w:hAnsiTheme="minorHAnsi" w:cstheme="minorHAnsi"/>
          <w:color w:val="auto"/>
        </w:rPr>
      </w:pPr>
    </w:p>
    <w:bookmarkEnd w:id="2"/>
    <w:p w14:paraId="45F7B2B8" w14:textId="35C90811" w:rsidR="00982AEE" w:rsidRDefault="00982AEE" w:rsidP="00982AEE">
      <w:pPr>
        <w:pStyle w:val="legallevel2"/>
        <w:numPr>
          <w:ilvl w:val="0"/>
          <w:numId w:val="0"/>
        </w:numPr>
        <w:ind w:left="709"/>
        <w:rPr>
          <w:sz w:val="24"/>
          <w:szCs w:val="24"/>
        </w:rPr>
      </w:pPr>
      <w:r>
        <w:rPr>
          <w:sz w:val="24"/>
          <w:szCs w:val="24"/>
        </w:rPr>
        <w:t>“</w:t>
      </w:r>
      <w:r w:rsidRPr="00D048D6">
        <w:rPr>
          <w:b/>
          <w:sz w:val="24"/>
          <w:szCs w:val="24"/>
        </w:rPr>
        <w:t>Agreement</w:t>
      </w:r>
      <w:r>
        <w:rPr>
          <w:sz w:val="24"/>
          <w:szCs w:val="24"/>
        </w:rPr>
        <w:t>” means this Agreement, including its schedules;</w:t>
      </w:r>
    </w:p>
    <w:p w14:paraId="305040A4" w14:textId="77777777" w:rsidR="00982AEE" w:rsidRDefault="00982AEE" w:rsidP="00982AEE">
      <w:pPr>
        <w:pStyle w:val="legallevel2"/>
        <w:numPr>
          <w:ilvl w:val="0"/>
          <w:numId w:val="0"/>
        </w:numPr>
        <w:ind w:left="709"/>
        <w:rPr>
          <w:sz w:val="24"/>
          <w:szCs w:val="24"/>
        </w:rPr>
      </w:pPr>
    </w:p>
    <w:p w14:paraId="07F88EF8" w14:textId="77777777" w:rsidR="00982AEE" w:rsidRDefault="00982AEE" w:rsidP="00982AEE">
      <w:pPr>
        <w:pStyle w:val="Default"/>
        <w:ind w:left="720"/>
        <w:jc w:val="both"/>
        <w:rPr>
          <w:rFonts w:asciiTheme="minorHAnsi" w:hAnsiTheme="minorHAnsi" w:cstheme="minorHAnsi"/>
        </w:rPr>
      </w:pPr>
      <w:r w:rsidRPr="00982AEE">
        <w:rPr>
          <w:rFonts w:asciiTheme="minorHAnsi" w:hAnsiTheme="minorHAnsi" w:cstheme="minorHAnsi"/>
          <w:b/>
        </w:rPr>
        <w:t xml:space="preserve">“Brexit” </w:t>
      </w:r>
      <w:r w:rsidRPr="00982AEE">
        <w:rPr>
          <w:rFonts w:asciiTheme="minorHAnsi" w:hAnsiTheme="minorHAnsi" w:cstheme="minorHAnsi"/>
        </w:rPr>
        <w:t xml:space="preserve">means the </w:t>
      </w:r>
      <w:r w:rsidRPr="00982AEE">
        <w:rPr>
          <w:rFonts w:asciiTheme="minorHAnsi" w:hAnsiTheme="minorHAnsi" w:cstheme="minorHAnsi"/>
          <w:lang w:val="en-GB"/>
        </w:rPr>
        <w:t>departure of the United Kingdom of Great Britain and Northern Ireland from the European Union pursuant to the operation of Article 50 of the Treaty on the Functioning of the European Union</w:t>
      </w:r>
      <w:r w:rsidRPr="00982AEE">
        <w:rPr>
          <w:rFonts w:asciiTheme="minorHAnsi" w:hAnsiTheme="minorHAnsi" w:cstheme="minorHAnsi"/>
        </w:rPr>
        <w:t>;</w:t>
      </w:r>
    </w:p>
    <w:p w14:paraId="4311583E" w14:textId="77777777" w:rsidR="0030112D" w:rsidRDefault="0030112D" w:rsidP="00982AEE">
      <w:pPr>
        <w:pStyle w:val="Default"/>
        <w:ind w:left="720"/>
        <w:jc w:val="both"/>
        <w:rPr>
          <w:rFonts w:asciiTheme="minorHAnsi" w:hAnsiTheme="minorHAnsi" w:cstheme="minorHAnsi"/>
          <w:color w:val="auto"/>
        </w:rPr>
      </w:pPr>
    </w:p>
    <w:p w14:paraId="6D1DBD8A" w14:textId="77777777" w:rsidR="0030112D" w:rsidRPr="00744076" w:rsidRDefault="0030112D" w:rsidP="0030112D">
      <w:pPr>
        <w:pStyle w:val="Default"/>
        <w:ind w:left="720"/>
        <w:jc w:val="both"/>
        <w:rPr>
          <w:rFonts w:asciiTheme="minorHAnsi" w:hAnsiTheme="minorHAnsi" w:cstheme="minorHAnsi"/>
          <w:color w:val="auto"/>
        </w:rPr>
      </w:pPr>
      <w:r w:rsidRPr="00744076">
        <w:rPr>
          <w:rFonts w:asciiTheme="minorHAnsi" w:hAnsiTheme="minorHAnsi" w:cstheme="minorHAnsi"/>
          <w:color w:val="auto"/>
        </w:rPr>
        <w:t>“</w:t>
      </w:r>
      <w:r w:rsidRPr="00744076">
        <w:rPr>
          <w:rFonts w:asciiTheme="minorHAnsi" w:hAnsiTheme="minorHAnsi" w:cstheme="minorHAnsi"/>
          <w:b/>
          <w:color w:val="auto"/>
        </w:rPr>
        <w:t>Central Bank Data</w:t>
      </w:r>
      <w:r w:rsidRPr="00744076">
        <w:rPr>
          <w:rFonts w:asciiTheme="minorHAnsi" w:hAnsiTheme="minorHAnsi" w:cstheme="minorHAnsi"/>
          <w:color w:val="auto"/>
        </w:rPr>
        <w:t>” means data, text, drawings, diagrams, images or sounds (together with any database made up of any of these) which are embodied in any electronic, magnetic, optical, tangible or other media, and which are:</w:t>
      </w:r>
    </w:p>
    <w:p w14:paraId="28FD57B6" w14:textId="77777777" w:rsidR="0030112D" w:rsidRPr="00744076" w:rsidRDefault="0030112D" w:rsidP="0030112D">
      <w:pPr>
        <w:pStyle w:val="Default"/>
        <w:ind w:left="1440" w:hanging="720"/>
        <w:jc w:val="both"/>
        <w:rPr>
          <w:rFonts w:asciiTheme="minorHAnsi" w:hAnsiTheme="minorHAnsi" w:cstheme="minorHAnsi"/>
          <w:color w:val="auto"/>
        </w:rPr>
      </w:pPr>
    </w:p>
    <w:p w14:paraId="1A1AAF45" w14:textId="03735D54" w:rsidR="0030112D" w:rsidRPr="00744076" w:rsidRDefault="0030112D" w:rsidP="002A68C2">
      <w:pPr>
        <w:pStyle w:val="Default"/>
        <w:numPr>
          <w:ilvl w:val="0"/>
          <w:numId w:val="36"/>
        </w:numPr>
        <w:ind w:left="1276" w:hanging="567"/>
        <w:jc w:val="both"/>
        <w:rPr>
          <w:rFonts w:asciiTheme="minorHAnsi" w:hAnsiTheme="minorHAnsi" w:cstheme="minorHAnsi"/>
          <w:color w:val="auto"/>
        </w:rPr>
      </w:pPr>
      <w:r w:rsidRPr="00744076">
        <w:rPr>
          <w:rFonts w:asciiTheme="minorHAnsi" w:hAnsiTheme="minorHAnsi" w:cstheme="minorHAnsi"/>
          <w:color w:val="auto"/>
        </w:rPr>
        <w:t xml:space="preserve">supplied to the Contractor by or on behalf of the Central Bank or to which the Contractor otherwise gains access; or  </w:t>
      </w:r>
    </w:p>
    <w:p w14:paraId="0CC2AEDB" w14:textId="77777777" w:rsidR="0030112D" w:rsidRPr="00744076" w:rsidRDefault="0030112D" w:rsidP="00935928">
      <w:pPr>
        <w:pStyle w:val="Default"/>
        <w:ind w:left="1276" w:hanging="567"/>
        <w:jc w:val="both"/>
        <w:rPr>
          <w:rFonts w:asciiTheme="minorHAnsi" w:hAnsiTheme="minorHAnsi" w:cstheme="minorHAnsi"/>
          <w:color w:val="auto"/>
        </w:rPr>
      </w:pPr>
    </w:p>
    <w:p w14:paraId="23BAB14C" w14:textId="28FC32BB" w:rsidR="0030112D" w:rsidRPr="00744076" w:rsidRDefault="0030112D" w:rsidP="002A68C2">
      <w:pPr>
        <w:pStyle w:val="Default"/>
        <w:numPr>
          <w:ilvl w:val="0"/>
          <w:numId w:val="36"/>
        </w:numPr>
        <w:ind w:left="1276" w:hanging="567"/>
        <w:jc w:val="both"/>
        <w:rPr>
          <w:rFonts w:asciiTheme="minorHAnsi" w:hAnsiTheme="minorHAnsi" w:cstheme="minorHAnsi"/>
          <w:color w:val="auto"/>
        </w:rPr>
      </w:pPr>
      <w:r w:rsidRPr="00744076">
        <w:rPr>
          <w:rFonts w:asciiTheme="minorHAnsi" w:hAnsiTheme="minorHAnsi" w:cstheme="minorHAnsi"/>
          <w:color w:val="auto"/>
        </w:rPr>
        <w:t xml:space="preserve">which the Contractor is required to generate, process, store or transmit pursuant to </w:t>
      </w:r>
      <w:r>
        <w:rPr>
          <w:rFonts w:asciiTheme="minorHAnsi" w:hAnsiTheme="minorHAnsi" w:cstheme="minorHAnsi"/>
          <w:color w:val="auto"/>
        </w:rPr>
        <w:t>this Agreement</w:t>
      </w:r>
      <w:r w:rsidRPr="00744076">
        <w:rPr>
          <w:rFonts w:asciiTheme="minorHAnsi" w:hAnsiTheme="minorHAnsi" w:cstheme="minorHAnsi"/>
          <w:color w:val="auto"/>
        </w:rPr>
        <w:t xml:space="preserve">; or </w:t>
      </w:r>
    </w:p>
    <w:p w14:paraId="4C306AC1" w14:textId="77777777" w:rsidR="0030112D" w:rsidRPr="00744076" w:rsidRDefault="0030112D" w:rsidP="00935928">
      <w:pPr>
        <w:pStyle w:val="Default"/>
        <w:ind w:left="1276" w:hanging="567"/>
        <w:jc w:val="both"/>
        <w:rPr>
          <w:rFonts w:asciiTheme="minorHAnsi" w:hAnsiTheme="minorHAnsi" w:cstheme="minorHAnsi"/>
          <w:color w:val="auto"/>
        </w:rPr>
      </w:pPr>
    </w:p>
    <w:p w14:paraId="787C4627" w14:textId="595912B0" w:rsidR="0030112D" w:rsidRPr="00494DE8" w:rsidRDefault="0030112D" w:rsidP="002A68C2">
      <w:pPr>
        <w:pStyle w:val="Default"/>
        <w:numPr>
          <w:ilvl w:val="0"/>
          <w:numId w:val="36"/>
        </w:numPr>
        <w:ind w:left="1276" w:hanging="567"/>
        <w:jc w:val="both"/>
        <w:rPr>
          <w:rFonts w:asciiTheme="minorHAnsi" w:hAnsiTheme="minorHAnsi" w:cstheme="minorHAnsi"/>
          <w:color w:val="auto"/>
        </w:rPr>
      </w:pPr>
      <w:r w:rsidRPr="00744076">
        <w:rPr>
          <w:rFonts w:asciiTheme="minorHAnsi" w:hAnsiTheme="minorHAnsi" w:cstheme="minorHAnsi"/>
          <w:color w:val="auto"/>
        </w:rPr>
        <w:t>any personal data for which the Central Bank is a controller under Data Protection Law;</w:t>
      </w:r>
    </w:p>
    <w:p w14:paraId="529C306A" w14:textId="77777777" w:rsidR="0030112D" w:rsidRDefault="0030112D" w:rsidP="0030112D">
      <w:pPr>
        <w:pStyle w:val="Default"/>
        <w:jc w:val="both"/>
        <w:rPr>
          <w:rFonts w:asciiTheme="minorHAnsi" w:hAnsiTheme="minorHAnsi" w:cstheme="minorHAnsi"/>
          <w:color w:val="auto"/>
        </w:rPr>
      </w:pPr>
    </w:p>
    <w:p w14:paraId="4CFA4213" w14:textId="50A308D0" w:rsidR="0030112D" w:rsidRDefault="0030112D" w:rsidP="0030112D">
      <w:pPr>
        <w:pStyle w:val="Default"/>
        <w:ind w:left="720"/>
        <w:jc w:val="both"/>
        <w:rPr>
          <w:rFonts w:asciiTheme="minorHAnsi" w:hAnsiTheme="minorHAnsi" w:cstheme="minorHAnsi"/>
          <w:color w:val="auto"/>
        </w:rPr>
      </w:pPr>
      <w:r w:rsidRPr="00C214F6">
        <w:rPr>
          <w:rFonts w:asciiTheme="minorHAnsi" w:hAnsiTheme="minorHAnsi" w:cstheme="minorHAnsi"/>
          <w:b/>
          <w:bCs/>
          <w:color w:val="auto"/>
        </w:rPr>
        <w:t>“</w:t>
      </w:r>
      <w:r>
        <w:rPr>
          <w:rFonts w:asciiTheme="minorHAnsi" w:hAnsiTheme="minorHAnsi" w:cstheme="minorHAnsi"/>
          <w:b/>
          <w:bCs/>
          <w:color w:val="auto"/>
        </w:rPr>
        <w:t>Central Bank</w:t>
      </w:r>
      <w:r w:rsidRPr="00C214F6">
        <w:rPr>
          <w:rFonts w:asciiTheme="minorHAnsi" w:hAnsiTheme="minorHAnsi" w:cstheme="minorHAnsi"/>
          <w:b/>
          <w:bCs/>
          <w:color w:val="auto"/>
        </w:rPr>
        <w:t>’s Representative</w:t>
      </w:r>
      <w:r>
        <w:rPr>
          <w:rFonts w:asciiTheme="minorHAnsi" w:hAnsiTheme="minorHAnsi" w:cstheme="minorHAnsi"/>
          <w:color w:val="auto"/>
        </w:rPr>
        <w:t xml:space="preserve">” means the person identified as such in </w:t>
      </w:r>
      <w:r w:rsidR="00D94819">
        <w:rPr>
          <w:rFonts w:asciiTheme="minorHAnsi" w:hAnsiTheme="minorHAnsi" w:cstheme="minorHAnsi"/>
          <w:color w:val="auto"/>
        </w:rPr>
        <w:t xml:space="preserve">Schedule </w:t>
      </w:r>
      <w:r w:rsidR="00B7787E">
        <w:rPr>
          <w:rFonts w:asciiTheme="minorHAnsi" w:hAnsiTheme="minorHAnsi" w:cstheme="minorHAnsi"/>
          <w:color w:val="auto"/>
        </w:rPr>
        <w:t>1</w:t>
      </w:r>
      <w:r w:rsidR="00D94819">
        <w:rPr>
          <w:rFonts w:asciiTheme="minorHAnsi" w:hAnsiTheme="minorHAnsi" w:cstheme="minorHAnsi"/>
          <w:color w:val="auto"/>
        </w:rPr>
        <w:t xml:space="preserve"> </w:t>
      </w:r>
      <w:r w:rsidRPr="00C214F6">
        <w:rPr>
          <w:rFonts w:asciiTheme="minorHAnsi" w:hAnsiTheme="minorHAnsi" w:cstheme="minorHAnsi"/>
          <w:color w:val="auto"/>
        </w:rPr>
        <w:t xml:space="preserve">or such other person as the </w:t>
      </w:r>
      <w:r>
        <w:rPr>
          <w:rFonts w:asciiTheme="minorHAnsi" w:hAnsiTheme="minorHAnsi" w:cstheme="minorHAnsi"/>
          <w:color w:val="auto"/>
        </w:rPr>
        <w:t>Central Bank</w:t>
      </w:r>
      <w:r w:rsidRPr="00C214F6">
        <w:rPr>
          <w:rFonts w:asciiTheme="minorHAnsi" w:hAnsiTheme="minorHAnsi" w:cstheme="minorHAnsi"/>
          <w:color w:val="auto"/>
        </w:rPr>
        <w:t xml:space="preserve"> may appoint by notice in writing to the </w:t>
      </w:r>
      <w:r>
        <w:rPr>
          <w:rFonts w:asciiTheme="minorHAnsi" w:hAnsiTheme="minorHAnsi" w:cstheme="minorHAnsi"/>
          <w:color w:val="auto"/>
        </w:rPr>
        <w:t>Contractor;</w:t>
      </w:r>
    </w:p>
    <w:p w14:paraId="37C5BE80" w14:textId="77777777" w:rsidR="0030112D" w:rsidRPr="00C214F6" w:rsidRDefault="0030112D" w:rsidP="0030112D">
      <w:pPr>
        <w:pStyle w:val="Default"/>
        <w:jc w:val="both"/>
        <w:rPr>
          <w:rFonts w:asciiTheme="minorHAnsi" w:hAnsiTheme="minorHAnsi" w:cstheme="minorHAnsi"/>
          <w:color w:val="auto"/>
        </w:rPr>
      </w:pPr>
      <w:r w:rsidRPr="00C214F6">
        <w:rPr>
          <w:rFonts w:asciiTheme="minorHAnsi" w:hAnsiTheme="minorHAnsi" w:cstheme="minorHAnsi"/>
          <w:color w:val="auto"/>
        </w:rPr>
        <w:t xml:space="preserve"> </w:t>
      </w:r>
    </w:p>
    <w:p w14:paraId="382A080C" w14:textId="5AABCF74" w:rsidR="0030112D" w:rsidRDefault="0030112D" w:rsidP="0030112D">
      <w:pPr>
        <w:pStyle w:val="Default"/>
        <w:ind w:left="720"/>
        <w:jc w:val="both"/>
        <w:rPr>
          <w:rFonts w:asciiTheme="minorHAnsi" w:hAnsiTheme="minorHAnsi" w:cstheme="minorHAnsi"/>
          <w:color w:val="auto"/>
        </w:rPr>
      </w:pPr>
      <w:r w:rsidRPr="00C214F6">
        <w:rPr>
          <w:rFonts w:asciiTheme="minorHAnsi" w:hAnsiTheme="minorHAnsi" w:cstheme="minorHAnsi"/>
          <w:color w:val="auto"/>
        </w:rPr>
        <w:t>“</w:t>
      </w:r>
      <w:r w:rsidRPr="00C214F6">
        <w:rPr>
          <w:rFonts w:asciiTheme="minorHAnsi" w:hAnsiTheme="minorHAnsi" w:cstheme="minorHAnsi"/>
          <w:b/>
          <w:bCs/>
          <w:color w:val="auto"/>
        </w:rPr>
        <w:t>Charges</w:t>
      </w:r>
      <w:r w:rsidRPr="00C214F6">
        <w:rPr>
          <w:rFonts w:asciiTheme="minorHAnsi" w:hAnsiTheme="minorHAnsi" w:cstheme="minorHAnsi"/>
          <w:color w:val="auto"/>
        </w:rPr>
        <w:t xml:space="preserve">” means the amounts payable by the </w:t>
      </w:r>
      <w:r>
        <w:rPr>
          <w:rFonts w:asciiTheme="minorHAnsi" w:hAnsiTheme="minorHAnsi" w:cstheme="minorHAnsi"/>
          <w:color w:val="auto"/>
        </w:rPr>
        <w:t>Central Bank</w:t>
      </w:r>
      <w:r w:rsidRPr="00C214F6">
        <w:rPr>
          <w:rFonts w:asciiTheme="minorHAnsi" w:hAnsiTheme="minorHAnsi" w:cstheme="minorHAnsi"/>
          <w:color w:val="auto"/>
        </w:rPr>
        <w:t xml:space="preserve"> to the </w:t>
      </w:r>
      <w:r>
        <w:rPr>
          <w:rFonts w:asciiTheme="minorHAnsi" w:hAnsiTheme="minorHAnsi" w:cstheme="minorHAnsi"/>
          <w:color w:val="auto"/>
        </w:rPr>
        <w:t>Contractor</w:t>
      </w:r>
      <w:r w:rsidRPr="00C214F6">
        <w:rPr>
          <w:rFonts w:asciiTheme="minorHAnsi" w:hAnsiTheme="minorHAnsi" w:cstheme="minorHAnsi"/>
          <w:color w:val="auto"/>
        </w:rPr>
        <w:t xml:space="preserve"> as set out </w:t>
      </w:r>
      <w:r>
        <w:rPr>
          <w:rFonts w:asciiTheme="minorHAnsi" w:hAnsiTheme="minorHAnsi" w:cstheme="minorHAnsi"/>
          <w:color w:val="auto"/>
        </w:rPr>
        <w:t xml:space="preserve">in </w:t>
      </w:r>
      <w:r w:rsidR="00E94B29">
        <w:rPr>
          <w:rFonts w:asciiTheme="minorHAnsi" w:hAnsiTheme="minorHAnsi" w:cstheme="minorHAnsi"/>
          <w:color w:val="auto"/>
        </w:rPr>
        <w:t xml:space="preserve">Schedule </w:t>
      </w:r>
      <w:r w:rsidR="007B279F">
        <w:rPr>
          <w:rFonts w:asciiTheme="minorHAnsi" w:hAnsiTheme="minorHAnsi" w:cstheme="minorHAnsi"/>
          <w:color w:val="auto"/>
        </w:rPr>
        <w:t>2</w:t>
      </w:r>
      <w:r>
        <w:rPr>
          <w:rFonts w:asciiTheme="minorHAnsi" w:hAnsiTheme="minorHAnsi" w:cstheme="minorHAnsi"/>
          <w:color w:val="auto"/>
        </w:rPr>
        <w:t>;</w:t>
      </w:r>
    </w:p>
    <w:p w14:paraId="3F837C24" w14:textId="77777777" w:rsidR="0030112D" w:rsidRDefault="0030112D" w:rsidP="0030112D">
      <w:pPr>
        <w:pStyle w:val="Default"/>
        <w:ind w:left="720"/>
        <w:jc w:val="both"/>
        <w:rPr>
          <w:rFonts w:asciiTheme="minorHAnsi" w:hAnsiTheme="minorHAnsi" w:cstheme="minorHAnsi"/>
          <w:color w:val="auto"/>
        </w:rPr>
      </w:pPr>
    </w:p>
    <w:p w14:paraId="323E4B5E" w14:textId="77777777" w:rsidR="0030112D" w:rsidRDefault="0030112D" w:rsidP="0030112D">
      <w:pPr>
        <w:pStyle w:val="Default"/>
        <w:ind w:left="720"/>
        <w:jc w:val="both"/>
        <w:rPr>
          <w:rFonts w:asciiTheme="minorHAnsi" w:hAnsiTheme="minorHAnsi" w:cstheme="minorHAnsi"/>
          <w:color w:val="auto"/>
        </w:rPr>
      </w:pPr>
      <w:r>
        <w:rPr>
          <w:rFonts w:asciiTheme="minorHAnsi" w:hAnsiTheme="minorHAnsi" w:cstheme="minorHAnsi"/>
          <w:color w:val="auto"/>
        </w:rPr>
        <w:t>“</w:t>
      </w:r>
      <w:r w:rsidRPr="00567F61">
        <w:rPr>
          <w:rFonts w:asciiTheme="minorHAnsi" w:hAnsiTheme="minorHAnsi" w:cstheme="minorHAnsi"/>
          <w:b/>
          <w:color w:val="auto"/>
        </w:rPr>
        <w:t>Change</w:t>
      </w:r>
      <w:r>
        <w:rPr>
          <w:rFonts w:asciiTheme="minorHAnsi" w:hAnsiTheme="minorHAnsi" w:cstheme="minorHAnsi"/>
          <w:color w:val="auto"/>
        </w:rPr>
        <w:t>” has the meaning given to it in clause 21.1.1;</w:t>
      </w:r>
    </w:p>
    <w:p w14:paraId="1ADE2A45" w14:textId="77777777" w:rsidR="0030112D" w:rsidRPr="00C214F6" w:rsidRDefault="0030112D" w:rsidP="0030112D">
      <w:pPr>
        <w:pStyle w:val="Default"/>
        <w:jc w:val="both"/>
        <w:rPr>
          <w:rFonts w:asciiTheme="minorHAnsi" w:hAnsiTheme="minorHAnsi" w:cstheme="minorHAnsi"/>
          <w:color w:val="auto"/>
        </w:rPr>
      </w:pPr>
    </w:p>
    <w:p w14:paraId="1632F8B2" w14:textId="77777777" w:rsidR="00982AEE" w:rsidRDefault="00982AEE" w:rsidP="00982AEE">
      <w:pPr>
        <w:pStyle w:val="ListParagraph"/>
        <w:jc w:val="both"/>
        <w:rPr>
          <w:rFonts w:asciiTheme="minorHAnsi" w:hAnsiTheme="minorHAnsi" w:cstheme="minorHAnsi"/>
          <w:color w:val="000000" w:themeColor="text1"/>
          <w:lang w:val="en-IE"/>
        </w:rPr>
      </w:pPr>
      <w:r w:rsidRPr="006B5EBD">
        <w:rPr>
          <w:rFonts w:asciiTheme="minorHAnsi" w:hAnsiTheme="minorHAnsi" w:cstheme="minorHAnsi"/>
          <w:color w:val="000000" w:themeColor="text1"/>
          <w:lang w:val="en-IE"/>
        </w:rPr>
        <w:t>“</w:t>
      </w:r>
      <w:r w:rsidRPr="006B5EBD">
        <w:rPr>
          <w:rFonts w:asciiTheme="minorHAnsi" w:hAnsiTheme="minorHAnsi" w:cstheme="minorHAnsi"/>
          <w:b/>
          <w:color w:val="000000" w:themeColor="text1"/>
          <w:lang w:val="en-IE"/>
        </w:rPr>
        <w:t>Competition</w:t>
      </w:r>
      <w:r w:rsidRPr="006B5EBD">
        <w:rPr>
          <w:rFonts w:asciiTheme="minorHAnsi" w:hAnsiTheme="minorHAnsi" w:cstheme="minorHAnsi"/>
          <w:color w:val="000000" w:themeColor="text1"/>
          <w:lang w:val="en-IE"/>
        </w:rPr>
        <w:t xml:space="preserve">” has the meaning given to it in </w:t>
      </w:r>
      <w:r>
        <w:rPr>
          <w:rFonts w:asciiTheme="minorHAnsi" w:hAnsiTheme="minorHAnsi" w:cstheme="minorHAnsi"/>
          <w:color w:val="000000" w:themeColor="text1"/>
          <w:lang w:val="en-IE"/>
        </w:rPr>
        <w:t>r</w:t>
      </w:r>
      <w:r w:rsidRPr="006B5EBD">
        <w:rPr>
          <w:rFonts w:asciiTheme="minorHAnsi" w:hAnsiTheme="minorHAnsi" w:cstheme="minorHAnsi"/>
          <w:color w:val="000000" w:themeColor="text1"/>
          <w:lang w:val="en-IE"/>
        </w:rPr>
        <w:t>ecital A;</w:t>
      </w:r>
    </w:p>
    <w:p w14:paraId="45843C46" w14:textId="77777777" w:rsidR="0030112D" w:rsidRDefault="0030112D" w:rsidP="00982AEE">
      <w:pPr>
        <w:pStyle w:val="ListParagraph"/>
        <w:jc w:val="both"/>
        <w:rPr>
          <w:rFonts w:asciiTheme="minorHAnsi" w:hAnsiTheme="minorHAnsi" w:cstheme="minorHAnsi"/>
          <w:color w:val="000000" w:themeColor="text1"/>
          <w:lang w:val="en-IE"/>
        </w:rPr>
      </w:pPr>
    </w:p>
    <w:p w14:paraId="448D6C48" w14:textId="5A09146D" w:rsidR="0030112D" w:rsidRDefault="0030112D" w:rsidP="0030112D">
      <w:pPr>
        <w:pStyle w:val="Default"/>
        <w:ind w:left="720"/>
        <w:jc w:val="both"/>
        <w:rPr>
          <w:rFonts w:asciiTheme="minorHAnsi" w:hAnsiTheme="minorHAnsi" w:cstheme="minorHAnsi"/>
          <w:color w:val="auto"/>
        </w:rPr>
      </w:pPr>
      <w:r w:rsidRPr="008661BD">
        <w:rPr>
          <w:rFonts w:asciiTheme="minorHAnsi" w:hAnsiTheme="minorHAnsi" w:cstheme="minorHAnsi"/>
          <w:b/>
          <w:bCs/>
          <w:color w:val="auto"/>
        </w:rPr>
        <w:t xml:space="preserve">“Confidential Information” </w:t>
      </w:r>
      <w:r w:rsidRPr="008661BD">
        <w:rPr>
          <w:rFonts w:asciiTheme="minorHAnsi" w:hAnsiTheme="minorHAnsi" w:cstheme="minorHAnsi"/>
          <w:color w:val="auto"/>
        </w:rPr>
        <w:t>has the meaning given to it in clause 1</w:t>
      </w:r>
      <w:r w:rsidR="00A1151D">
        <w:rPr>
          <w:rFonts w:asciiTheme="minorHAnsi" w:hAnsiTheme="minorHAnsi" w:cstheme="minorHAnsi"/>
          <w:color w:val="auto"/>
        </w:rPr>
        <w:t>1</w:t>
      </w:r>
      <w:r w:rsidRPr="008661BD">
        <w:rPr>
          <w:rFonts w:asciiTheme="minorHAnsi" w:hAnsiTheme="minorHAnsi" w:cstheme="minorHAnsi"/>
          <w:color w:val="auto"/>
        </w:rPr>
        <w:t>.1;</w:t>
      </w:r>
    </w:p>
    <w:p w14:paraId="007FD150" w14:textId="77777777" w:rsidR="0030112D" w:rsidRDefault="0030112D" w:rsidP="0030112D">
      <w:pPr>
        <w:pStyle w:val="Default"/>
        <w:ind w:left="720"/>
        <w:jc w:val="both"/>
        <w:rPr>
          <w:rFonts w:asciiTheme="minorHAnsi" w:hAnsiTheme="minorHAnsi" w:cstheme="minorHAnsi"/>
          <w:color w:val="auto"/>
        </w:rPr>
      </w:pPr>
    </w:p>
    <w:p w14:paraId="428DA4A8" w14:textId="1097CFEB" w:rsidR="0030112D" w:rsidRDefault="0030112D" w:rsidP="0030112D">
      <w:pPr>
        <w:pStyle w:val="Default"/>
        <w:ind w:left="720"/>
        <w:jc w:val="both"/>
        <w:rPr>
          <w:rFonts w:asciiTheme="minorHAnsi" w:hAnsiTheme="minorHAnsi" w:cstheme="minorHAnsi"/>
          <w:color w:val="auto"/>
        </w:rPr>
      </w:pPr>
      <w:r w:rsidRPr="00AF5095">
        <w:rPr>
          <w:rFonts w:asciiTheme="minorHAnsi" w:hAnsiTheme="minorHAnsi" w:cstheme="minorHAnsi"/>
          <w:b/>
          <w:bCs/>
          <w:color w:val="auto"/>
        </w:rPr>
        <w:t>“Contractor’s Representative</w:t>
      </w:r>
      <w:r w:rsidRPr="00AF5095">
        <w:rPr>
          <w:rFonts w:asciiTheme="minorHAnsi" w:hAnsiTheme="minorHAnsi" w:cstheme="minorHAnsi"/>
          <w:color w:val="auto"/>
        </w:rPr>
        <w:t xml:space="preserve">” means the person identified as such in </w:t>
      </w:r>
      <w:r w:rsidR="00E94B29">
        <w:rPr>
          <w:rFonts w:asciiTheme="minorHAnsi" w:hAnsiTheme="minorHAnsi" w:cstheme="minorHAnsi"/>
          <w:color w:val="auto"/>
        </w:rPr>
        <w:t xml:space="preserve">Schedule </w:t>
      </w:r>
      <w:r w:rsidR="00B7787E">
        <w:rPr>
          <w:rFonts w:asciiTheme="minorHAnsi" w:hAnsiTheme="minorHAnsi" w:cstheme="minorHAnsi"/>
          <w:color w:val="auto"/>
        </w:rPr>
        <w:t>1</w:t>
      </w:r>
      <w:r w:rsidR="00E94B29">
        <w:rPr>
          <w:rFonts w:asciiTheme="minorHAnsi" w:hAnsiTheme="minorHAnsi" w:cstheme="minorHAnsi"/>
          <w:color w:val="auto"/>
        </w:rPr>
        <w:t xml:space="preserve"> </w:t>
      </w:r>
      <w:r w:rsidRPr="00AF5095">
        <w:rPr>
          <w:rFonts w:asciiTheme="minorHAnsi" w:hAnsiTheme="minorHAnsi" w:cstheme="minorHAnsi"/>
          <w:color w:val="auto"/>
        </w:rPr>
        <w:t>or such other person as the Contractor may appoint by notice in writing to the Central Bank;</w:t>
      </w:r>
    </w:p>
    <w:p w14:paraId="4EF29C85" w14:textId="77777777" w:rsidR="0030112D" w:rsidRDefault="0030112D" w:rsidP="00982AEE">
      <w:pPr>
        <w:ind w:left="1440" w:hanging="720"/>
        <w:jc w:val="both"/>
        <w:rPr>
          <w:rFonts w:asciiTheme="minorHAnsi" w:hAnsiTheme="minorHAnsi" w:cstheme="minorHAnsi"/>
          <w:color w:val="000000" w:themeColor="text1"/>
          <w:lang w:val="en-IE"/>
        </w:rPr>
      </w:pPr>
    </w:p>
    <w:p w14:paraId="31E7702B" w14:textId="28941A83" w:rsidR="00596E82" w:rsidRDefault="00596E82" w:rsidP="00596E82">
      <w:pPr>
        <w:pStyle w:val="ListParagraph"/>
        <w:jc w:val="both"/>
        <w:rPr>
          <w:rFonts w:asciiTheme="minorHAnsi" w:hAnsiTheme="minorHAnsi" w:cstheme="minorHAnsi"/>
        </w:rPr>
      </w:pPr>
      <w:r w:rsidRPr="00744076">
        <w:rPr>
          <w:rFonts w:asciiTheme="minorHAnsi" w:hAnsiTheme="minorHAnsi" w:cstheme="minorHAnsi"/>
          <w:b/>
          <w:bCs/>
        </w:rPr>
        <w:t>“Data Protection Law</w:t>
      </w:r>
      <w:r w:rsidRPr="00744076">
        <w:rPr>
          <w:rFonts w:asciiTheme="minorHAnsi" w:hAnsiTheme="minorHAnsi" w:cstheme="minorHAnsi"/>
        </w:rPr>
        <w:t xml:space="preserve">” </w:t>
      </w:r>
      <w:r w:rsidRPr="00744076">
        <w:rPr>
          <w:rFonts w:asciiTheme="minorHAnsi" w:hAnsiTheme="minorHAnsi" w:cstheme="minorHAnsi"/>
          <w:color w:val="000000" w:themeColor="text1"/>
          <w:lang w:val="en-IE"/>
        </w:rPr>
        <w:t xml:space="preserve">means all applicable data protection </w:t>
      </w:r>
      <w:r>
        <w:rPr>
          <w:rFonts w:asciiTheme="minorHAnsi" w:hAnsiTheme="minorHAnsi" w:cstheme="minorHAnsi"/>
          <w:color w:val="000000" w:themeColor="text1"/>
          <w:lang w:val="en-IE"/>
        </w:rPr>
        <w:t>L</w:t>
      </w:r>
      <w:r w:rsidRPr="00744076">
        <w:rPr>
          <w:rFonts w:asciiTheme="minorHAnsi" w:hAnsiTheme="minorHAnsi" w:cstheme="minorHAnsi"/>
          <w:color w:val="000000" w:themeColor="text1"/>
          <w:lang w:val="en-IE"/>
        </w:rPr>
        <w:t>aw, including the EU General Data Protection Regulation (Regulation 2016/679)</w:t>
      </w:r>
      <w:r>
        <w:rPr>
          <w:rFonts w:asciiTheme="minorHAnsi" w:hAnsiTheme="minorHAnsi" w:cstheme="minorHAnsi"/>
          <w:color w:val="000000" w:themeColor="text1"/>
          <w:lang w:val="en-IE"/>
        </w:rPr>
        <w:t xml:space="preserve">, the </w:t>
      </w:r>
      <w:r w:rsidRPr="00744076">
        <w:rPr>
          <w:rFonts w:asciiTheme="minorHAnsi" w:hAnsiTheme="minorHAnsi" w:cstheme="minorHAnsi"/>
          <w:color w:val="000000" w:themeColor="text1"/>
          <w:lang w:val="en-IE"/>
        </w:rPr>
        <w:t>Data Protection Acts 1988 to 2018 and</w:t>
      </w:r>
      <w:r>
        <w:rPr>
          <w:rFonts w:asciiTheme="minorHAnsi" w:hAnsiTheme="minorHAnsi" w:cstheme="minorHAnsi"/>
          <w:color w:val="000000" w:themeColor="text1"/>
          <w:lang w:val="en-IE"/>
        </w:rPr>
        <w:t xml:space="preserve"> the Electronic Privacy Regulations</w:t>
      </w:r>
      <w:r w:rsidRPr="00744076">
        <w:rPr>
          <w:rFonts w:asciiTheme="minorHAnsi" w:hAnsiTheme="minorHAnsi" w:cstheme="minorHAnsi"/>
          <w:color w:val="000000" w:themeColor="text1"/>
          <w:lang w:val="en-IE"/>
        </w:rPr>
        <w:t>;</w:t>
      </w:r>
      <w:r w:rsidRPr="00C214F6">
        <w:rPr>
          <w:rFonts w:asciiTheme="minorHAnsi" w:hAnsiTheme="minorHAnsi" w:cstheme="minorHAnsi"/>
        </w:rPr>
        <w:t xml:space="preserve"> </w:t>
      </w:r>
    </w:p>
    <w:p w14:paraId="16C6E07D" w14:textId="77777777" w:rsidR="00596E82" w:rsidRDefault="00596E82" w:rsidP="00596E82">
      <w:pPr>
        <w:pStyle w:val="ListParagraph"/>
        <w:jc w:val="both"/>
        <w:rPr>
          <w:rFonts w:asciiTheme="minorHAnsi" w:hAnsiTheme="minorHAnsi" w:cstheme="minorHAnsi"/>
          <w:b/>
          <w:color w:val="000000" w:themeColor="text1"/>
          <w:lang w:val="en-IE"/>
        </w:rPr>
      </w:pPr>
    </w:p>
    <w:p w14:paraId="669EDE18" w14:textId="77777777" w:rsidR="00596E82" w:rsidRPr="00F335AB" w:rsidRDefault="00596E82" w:rsidP="00C34A37">
      <w:pPr>
        <w:pStyle w:val="ListParagraph"/>
        <w:jc w:val="both"/>
        <w:rPr>
          <w:rFonts w:asciiTheme="minorHAnsi" w:hAnsiTheme="minorHAnsi" w:cstheme="minorHAnsi"/>
          <w:b/>
          <w:color w:val="000000" w:themeColor="text1"/>
          <w:lang w:val="en-IE"/>
        </w:rPr>
      </w:pPr>
      <w:r w:rsidRPr="00F335AB">
        <w:rPr>
          <w:rFonts w:asciiTheme="minorHAnsi" w:hAnsiTheme="minorHAnsi" w:cstheme="minorHAnsi"/>
          <w:b/>
          <w:color w:val="000000" w:themeColor="text1"/>
          <w:lang w:val="en-IE"/>
        </w:rPr>
        <w:t xml:space="preserve">“Disaster” </w:t>
      </w:r>
      <w:r w:rsidRPr="00F335AB">
        <w:rPr>
          <w:rFonts w:asciiTheme="minorHAnsi" w:hAnsiTheme="minorHAnsi" w:cstheme="minorHAnsi"/>
          <w:color w:val="000000" w:themeColor="text1"/>
          <w:lang w:val="en-IE"/>
        </w:rPr>
        <w:t xml:space="preserve">means any event which results in any material interruption or disruption to the Services and/or the </w:t>
      </w:r>
      <w:r>
        <w:rPr>
          <w:rFonts w:asciiTheme="minorHAnsi" w:hAnsiTheme="minorHAnsi" w:cstheme="minorHAnsi"/>
          <w:color w:val="000000" w:themeColor="text1"/>
          <w:lang w:val="en-IE"/>
        </w:rPr>
        <w:t>Contractor</w:t>
      </w:r>
      <w:r w:rsidRPr="00F335AB">
        <w:rPr>
          <w:rFonts w:asciiTheme="minorHAnsi" w:hAnsiTheme="minorHAnsi" w:cstheme="minorHAnsi"/>
          <w:color w:val="000000" w:themeColor="text1"/>
          <w:lang w:val="en-IE"/>
        </w:rPr>
        <w:t>’s activities or work in respect of any of the Services, including without limitation, any Force Majeure</w:t>
      </w:r>
      <w:r>
        <w:rPr>
          <w:rFonts w:asciiTheme="minorHAnsi" w:hAnsiTheme="minorHAnsi" w:cstheme="minorHAnsi"/>
          <w:color w:val="000000" w:themeColor="text1"/>
          <w:lang w:val="en-IE"/>
        </w:rPr>
        <w:t xml:space="preserve"> Event</w:t>
      </w:r>
      <w:r w:rsidRPr="00F335AB">
        <w:rPr>
          <w:rFonts w:asciiTheme="minorHAnsi" w:hAnsiTheme="minorHAnsi" w:cstheme="minorHAnsi"/>
          <w:b/>
          <w:color w:val="000000" w:themeColor="text1"/>
          <w:lang w:val="en-IE"/>
        </w:rPr>
        <w:t>;</w:t>
      </w:r>
    </w:p>
    <w:p w14:paraId="6FBD4061" w14:textId="77777777" w:rsidR="00ED0D49" w:rsidRDefault="00ED0D49" w:rsidP="00596E82">
      <w:pPr>
        <w:pStyle w:val="Default"/>
        <w:ind w:left="720"/>
        <w:rPr>
          <w:rFonts w:asciiTheme="minorHAnsi" w:hAnsiTheme="minorHAnsi" w:cstheme="minorHAnsi"/>
        </w:rPr>
      </w:pPr>
    </w:p>
    <w:p w14:paraId="14803766" w14:textId="11A1300E" w:rsidR="00596E82" w:rsidRPr="00596E82" w:rsidRDefault="00596E82" w:rsidP="00596E82">
      <w:pPr>
        <w:pStyle w:val="Default"/>
        <w:ind w:left="720"/>
        <w:rPr>
          <w:rFonts w:asciiTheme="minorHAnsi" w:hAnsiTheme="minorHAnsi" w:cstheme="minorHAnsi"/>
        </w:rPr>
      </w:pPr>
      <w:r w:rsidRPr="00596E82">
        <w:rPr>
          <w:rFonts w:asciiTheme="minorHAnsi" w:hAnsiTheme="minorHAnsi" w:cstheme="minorHAnsi"/>
        </w:rPr>
        <w:t>“</w:t>
      </w:r>
      <w:r w:rsidRPr="00596E82">
        <w:rPr>
          <w:rFonts w:asciiTheme="minorHAnsi" w:hAnsiTheme="minorHAnsi" w:cstheme="minorHAnsi"/>
          <w:b/>
        </w:rPr>
        <w:t>Dispute</w:t>
      </w:r>
      <w:r w:rsidRPr="00596E82">
        <w:rPr>
          <w:rFonts w:asciiTheme="minorHAnsi" w:hAnsiTheme="minorHAnsi" w:cstheme="minorHAnsi"/>
        </w:rPr>
        <w:t xml:space="preserve">” has the meaning given to it in clause </w:t>
      </w:r>
      <w:r w:rsidR="0099483B">
        <w:rPr>
          <w:rFonts w:asciiTheme="minorHAnsi" w:hAnsiTheme="minorHAnsi" w:cstheme="minorHAnsi"/>
        </w:rPr>
        <w:t>3</w:t>
      </w:r>
      <w:r w:rsidRPr="00596E82">
        <w:rPr>
          <w:rFonts w:asciiTheme="minorHAnsi" w:hAnsiTheme="minorHAnsi" w:cstheme="minorHAnsi"/>
        </w:rPr>
        <w:t>4.1;</w:t>
      </w:r>
    </w:p>
    <w:p w14:paraId="15DA12A8" w14:textId="77777777" w:rsidR="00596E82" w:rsidRPr="00596E82" w:rsidRDefault="00596E82" w:rsidP="00596E82">
      <w:pPr>
        <w:pStyle w:val="Default"/>
        <w:ind w:left="720"/>
        <w:rPr>
          <w:rFonts w:asciiTheme="minorHAnsi" w:hAnsiTheme="minorHAnsi" w:cstheme="minorHAnsi"/>
        </w:rPr>
      </w:pPr>
    </w:p>
    <w:p w14:paraId="28B13F2B" w14:textId="71D69F5A" w:rsidR="00596E82" w:rsidRDefault="00596E82" w:rsidP="00596E82">
      <w:pPr>
        <w:pStyle w:val="Default"/>
        <w:ind w:left="720"/>
        <w:jc w:val="both"/>
        <w:rPr>
          <w:rFonts w:asciiTheme="minorHAnsi" w:hAnsiTheme="minorHAnsi" w:cstheme="minorHAnsi"/>
          <w:color w:val="auto"/>
        </w:rPr>
      </w:pPr>
      <w:r>
        <w:rPr>
          <w:rFonts w:asciiTheme="minorHAnsi" w:hAnsiTheme="minorHAnsi" w:cstheme="minorHAnsi"/>
          <w:color w:val="auto"/>
        </w:rPr>
        <w:t>“</w:t>
      </w:r>
      <w:r w:rsidRPr="00575F2E">
        <w:rPr>
          <w:rFonts w:asciiTheme="minorHAnsi" w:hAnsiTheme="minorHAnsi" w:cstheme="minorHAnsi"/>
          <w:b/>
          <w:color w:val="auto"/>
        </w:rPr>
        <w:t>Effective Date</w:t>
      </w:r>
      <w:r>
        <w:rPr>
          <w:rFonts w:asciiTheme="minorHAnsi" w:hAnsiTheme="minorHAnsi" w:cstheme="minorHAnsi"/>
          <w:color w:val="auto"/>
        </w:rPr>
        <w:t xml:space="preserve">” has the meaning given to it in </w:t>
      </w:r>
      <w:r w:rsidR="00EF51C9">
        <w:rPr>
          <w:rFonts w:asciiTheme="minorHAnsi" w:hAnsiTheme="minorHAnsi" w:cstheme="minorHAnsi"/>
          <w:color w:val="auto"/>
        </w:rPr>
        <w:t>clause 2.2</w:t>
      </w:r>
      <w:r>
        <w:rPr>
          <w:rFonts w:asciiTheme="minorHAnsi" w:hAnsiTheme="minorHAnsi" w:cstheme="minorHAnsi"/>
          <w:color w:val="auto"/>
        </w:rPr>
        <w:t>;</w:t>
      </w:r>
    </w:p>
    <w:p w14:paraId="32D10BC5" w14:textId="77777777" w:rsidR="00596E82" w:rsidRDefault="00596E82" w:rsidP="00596E82">
      <w:pPr>
        <w:pStyle w:val="Default"/>
        <w:ind w:left="720"/>
        <w:jc w:val="both"/>
        <w:rPr>
          <w:rFonts w:asciiTheme="minorHAnsi" w:hAnsiTheme="minorHAnsi" w:cstheme="minorHAnsi"/>
          <w:color w:val="auto"/>
        </w:rPr>
      </w:pPr>
    </w:p>
    <w:p w14:paraId="18BD526B" w14:textId="77777777" w:rsidR="00596E82" w:rsidRDefault="00596E82" w:rsidP="00596E82">
      <w:pPr>
        <w:pStyle w:val="ListParagraph"/>
        <w:jc w:val="both"/>
        <w:rPr>
          <w:rFonts w:ascii="Calibri" w:hAnsi="Calibri"/>
          <w:color w:val="000000"/>
          <w:kern w:val="1"/>
          <w:lang w:val="en-IE"/>
        </w:rPr>
      </w:pPr>
      <w:bookmarkStart w:id="3" w:name="_cp_text_1_65"/>
      <w:r w:rsidRPr="00744076">
        <w:rPr>
          <w:rFonts w:ascii="Calibri" w:hAnsi="Calibri"/>
          <w:color w:val="000000"/>
          <w:kern w:val="1"/>
          <w:lang w:val="en-IE"/>
        </w:rPr>
        <w:t>“</w:t>
      </w:r>
      <w:r w:rsidRPr="00744076">
        <w:rPr>
          <w:rFonts w:ascii="Calibri" w:hAnsi="Calibri"/>
          <w:b/>
          <w:color w:val="000000"/>
          <w:kern w:val="1"/>
          <w:lang w:val="en-IE"/>
        </w:rPr>
        <w:t>Electronic Privacy Regulations</w:t>
      </w:r>
      <w:r w:rsidRPr="00744076">
        <w:rPr>
          <w:rFonts w:ascii="Calibri" w:hAnsi="Calibri"/>
          <w:color w:val="000000"/>
          <w:kern w:val="1"/>
          <w:lang w:val="en-IE"/>
        </w:rPr>
        <w:t>”</w:t>
      </w:r>
      <w:r w:rsidRPr="00744076">
        <w:rPr>
          <w:rFonts w:ascii="Calibri" w:hAnsi="Calibri"/>
          <w:b/>
          <w:color w:val="000000"/>
          <w:kern w:val="1"/>
          <w:lang w:val="en-IE"/>
        </w:rPr>
        <w:t xml:space="preserve"> </w:t>
      </w:r>
      <w:r w:rsidRPr="00744076">
        <w:rPr>
          <w:rFonts w:ascii="Calibri" w:hAnsi="Calibri"/>
          <w:color w:val="000000"/>
          <w:kern w:val="1"/>
          <w:lang w:val="en-IE"/>
        </w:rPr>
        <w:t>means the European Communities (Electronic Communications Networks and Services) (Privacy and Electronic Communications) Regulations 2011;</w:t>
      </w:r>
    </w:p>
    <w:p w14:paraId="320FA225" w14:textId="77777777" w:rsidR="00596E82" w:rsidRDefault="00596E82" w:rsidP="00596E82">
      <w:pPr>
        <w:pStyle w:val="ListParagraph"/>
        <w:jc w:val="both"/>
        <w:rPr>
          <w:rFonts w:ascii="Calibri" w:hAnsi="Calibri"/>
          <w:b/>
          <w:color w:val="000000"/>
          <w:kern w:val="1"/>
          <w:lang w:val="en-IE"/>
        </w:rPr>
      </w:pPr>
    </w:p>
    <w:p w14:paraId="1CCC4607" w14:textId="77777777" w:rsidR="00596E82" w:rsidRDefault="00596E82" w:rsidP="00596E82">
      <w:pPr>
        <w:pStyle w:val="ListParagraph"/>
        <w:jc w:val="both"/>
        <w:rPr>
          <w:rFonts w:ascii="Calibri" w:hAnsi="Calibri"/>
          <w:color w:val="000000"/>
          <w:kern w:val="1"/>
          <w:lang w:val="en-IE"/>
        </w:rPr>
      </w:pPr>
      <w:r w:rsidRPr="008D06EE">
        <w:rPr>
          <w:rFonts w:ascii="Calibri" w:hAnsi="Calibri"/>
          <w:color w:val="000000"/>
          <w:kern w:val="1"/>
          <w:lang w:val="en-IE"/>
        </w:rPr>
        <w:t>“</w:t>
      </w:r>
      <w:r w:rsidRPr="008D06EE">
        <w:rPr>
          <w:rFonts w:ascii="Calibri" w:hAnsi="Calibri"/>
          <w:b/>
          <w:color w:val="000000"/>
          <w:kern w:val="1"/>
          <w:lang w:val="en-IE"/>
        </w:rPr>
        <w:t>Employment Liabilities</w:t>
      </w:r>
      <w:r w:rsidRPr="008D06EE">
        <w:rPr>
          <w:rFonts w:ascii="Calibri" w:hAnsi="Calibri"/>
          <w:color w:val="000000"/>
          <w:kern w:val="1"/>
          <w:lang w:val="en-IE"/>
        </w:rPr>
        <w:t xml:space="preserve">” means costs (including the cost of wages, salaries and other remuneration or benefits), expenses, taxation, PRSI payments, redundancy or severance payments, health contributions, other deductions required by </w:t>
      </w:r>
      <w:r>
        <w:rPr>
          <w:rFonts w:ascii="Calibri" w:hAnsi="Calibri"/>
          <w:color w:val="000000"/>
          <w:kern w:val="1"/>
          <w:lang w:val="en-IE"/>
        </w:rPr>
        <w:t>L</w:t>
      </w:r>
      <w:r w:rsidRPr="008D06EE">
        <w:rPr>
          <w:rFonts w:ascii="Calibri" w:hAnsi="Calibri"/>
          <w:color w:val="000000"/>
          <w:kern w:val="1"/>
          <w:lang w:val="en-IE"/>
        </w:rPr>
        <w:t>aw, levies, losses, claims, damages, demands, actions, fines, penalties, awards, liabilities and expenses (including legal expenses on an indemnity basis), in each case howsoever arising.</w:t>
      </w:r>
    </w:p>
    <w:p w14:paraId="63A73330" w14:textId="77777777" w:rsidR="00596E82" w:rsidRDefault="00596E82" w:rsidP="00596E82">
      <w:pPr>
        <w:pStyle w:val="ListParagraph"/>
        <w:jc w:val="both"/>
        <w:rPr>
          <w:rFonts w:ascii="Calibri" w:hAnsi="Calibri"/>
          <w:color w:val="000000"/>
          <w:kern w:val="1"/>
          <w:lang w:val="en-IE"/>
        </w:rPr>
      </w:pPr>
    </w:p>
    <w:p w14:paraId="20639E91" w14:textId="77777777" w:rsidR="00596E82" w:rsidRDefault="00596E82" w:rsidP="00596E82">
      <w:pPr>
        <w:pStyle w:val="ListParagraph"/>
        <w:jc w:val="both"/>
        <w:rPr>
          <w:rFonts w:ascii="Calibri" w:hAnsi="Calibri"/>
          <w:color w:val="000000"/>
          <w:kern w:val="1"/>
          <w:lang w:val="en-IE"/>
        </w:rPr>
      </w:pPr>
      <w:r>
        <w:rPr>
          <w:rFonts w:ascii="Calibri" w:hAnsi="Calibri"/>
          <w:color w:val="000000"/>
          <w:kern w:val="1"/>
          <w:lang w:val="en-IE"/>
        </w:rPr>
        <w:lastRenderedPageBreak/>
        <w:t>“</w:t>
      </w:r>
      <w:r w:rsidRPr="009B1068">
        <w:rPr>
          <w:rFonts w:ascii="Calibri" w:hAnsi="Calibri"/>
          <w:b/>
          <w:color w:val="000000"/>
          <w:kern w:val="1"/>
          <w:lang w:val="en-IE"/>
        </w:rPr>
        <w:t>Equipment</w:t>
      </w:r>
      <w:r>
        <w:rPr>
          <w:rFonts w:ascii="Calibri" w:hAnsi="Calibri"/>
          <w:color w:val="000000"/>
          <w:kern w:val="1"/>
          <w:lang w:val="en-IE"/>
        </w:rPr>
        <w:t>” has the meaning given to it in clause 20.1;</w:t>
      </w:r>
    </w:p>
    <w:p w14:paraId="28C6EA42" w14:textId="77777777" w:rsidR="00596E82" w:rsidRDefault="00596E82" w:rsidP="00596E82">
      <w:pPr>
        <w:pStyle w:val="ListParagraph"/>
        <w:jc w:val="both"/>
        <w:rPr>
          <w:rFonts w:ascii="Calibri" w:hAnsi="Calibri"/>
          <w:color w:val="000000"/>
          <w:kern w:val="1"/>
          <w:lang w:val="en-IE"/>
        </w:rPr>
      </w:pPr>
    </w:p>
    <w:bookmarkEnd w:id="3"/>
    <w:p w14:paraId="6EED976D" w14:textId="1CE3A6DA" w:rsidR="00596E82" w:rsidRDefault="00596E82" w:rsidP="00596E82">
      <w:pPr>
        <w:pStyle w:val="Default"/>
        <w:ind w:left="720"/>
        <w:jc w:val="both"/>
        <w:rPr>
          <w:rFonts w:asciiTheme="minorHAnsi" w:hAnsiTheme="minorHAnsi" w:cstheme="minorHAnsi"/>
          <w:color w:val="auto"/>
        </w:rPr>
      </w:pPr>
      <w:r>
        <w:rPr>
          <w:rFonts w:asciiTheme="minorHAnsi" w:hAnsiTheme="minorHAnsi" w:cstheme="minorHAnsi"/>
          <w:b/>
          <w:color w:val="auto"/>
        </w:rPr>
        <w:t>“</w:t>
      </w:r>
      <w:r w:rsidRPr="008D5137">
        <w:rPr>
          <w:rFonts w:asciiTheme="minorHAnsi" w:hAnsiTheme="minorHAnsi" w:cstheme="minorHAnsi"/>
          <w:b/>
          <w:color w:val="auto"/>
        </w:rPr>
        <w:t>Force Majeure Event</w:t>
      </w:r>
      <w:r>
        <w:rPr>
          <w:rFonts w:asciiTheme="minorHAnsi" w:hAnsiTheme="minorHAnsi" w:cstheme="minorHAnsi"/>
          <w:b/>
          <w:color w:val="auto"/>
        </w:rPr>
        <w:t xml:space="preserve">” </w:t>
      </w:r>
      <w:r>
        <w:rPr>
          <w:rFonts w:asciiTheme="minorHAnsi" w:hAnsiTheme="minorHAnsi" w:cstheme="minorHAnsi"/>
          <w:color w:val="auto"/>
        </w:rPr>
        <w:t>has the meaning given to it in clause 1</w:t>
      </w:r>
      <w:r w:rsidR="00A1151D">
        <w:rPr>
          <w:rFonts w:asciiTheme="minorHAnsi" w:hAnsiTheme="minorHAnsi" w:cstheme="minorHAnsi"/>
          <w:color w:val="auto"/>
        </w:rPr>
        <w:t>5</w:t>
      </w:r>
      <w:r>
        <w:rPr>
          <w:rFonts w:asciiTheme="minorHAnsi" w:hAnsiTheme="minorHAnsi" w:cstheme="minorHAnsi"/>
          <w:color w:val="auto"/>
        </w:rPr>
        <w:t>;</w:t>
      </w:r>
    </w:p>
    <w:p w14:paraId="7540DFC4" w14:textId="77777777" w:rsidR="00EF51C9" w:rsidRPr="007037E5" w:rsidRDefault="00EF51C9" w:rsidP="007037E5">
      <w:pPr>
        <w:jc w:val="both"/>
        <w:rPr>
          <w:rFonts w:asciiTheme="minorHAnsi" w:hAnsiTheme="minorHAnsi" w:cstheme="minorHAnsi"/>
          <w:color w:val="000000" w:themeColor="text1"/>
          <w:lang w:val="en-IE"/>
        </w:rPr>
      </w:pPr>
    </w:p>
    <w:p w14:paraId="759E0680" w14:textId="77777777" w:rsidR="00596E82" w:rsidRPr="008D5137" w:rsidRDefault="00596E82" w:rsidP="00596E82">
      <w:pPr>
        <w:pStyle w:val="Default"/>
        <w:ind w:left="720"/>
        <w:jc w:val="both"/>
        <w:rPr>
          <w:rFonts w:asciiTheme="minorHAnsi" w:hAnsiTheme="minorHAnsi" w:cstheme="minorHAnsi"/>
          <w:color w:val="auto"/>
        </w:rPr>
      </w:pPr>
      <w:r>
        <w:rPr>
          <w:rFonts w:asciiTheme="minorHAnsi" w:hAnsiTheme="minorHAnsi" w:cstheme="minorHAnsi"/>
          <w:color w:val="auto"/>
        </w:rPr>
        <w:t>“</w:t>
      </w:r>
      <w:r w:rsidRPr="00567F61">
        <w:rPr>
          <w:rFonts w:asciiTheme="minorHAnsi" w:hAnsiTheme="minorHAnsi" w:cstheme="minorHAnsi"/>
          <w:b/>
          <w:color w:val="auto"/>
        </w:rPr>
        <w:t>Impact Assessment</w:t>
      </w:r>
      <w:r>
        <w:rPr>
          <w:rFonts w:asciiTheme="minorHAnsi" w:hAnsiTheme="minorHAnsi" w:cstheme="minorHAnsi"/>
          <w:color w:val="auto"/>
        </w:rPr>
        <w:t>” has the meaning given to it in clause 21.1.2;</w:t>
      </w:r>
    </w:p>
    <w:p w14:paraId="4A6C5655" w14:textId="77777777" w:rsidR="00596E82" w:rsidRDefault="00596E82" w:rsidP="00596E82">
      <w:pPr>
        <w:pStyle w:val="Default"/>
        <w:ind w:left="720"/>
        <w:jc w:val="both"/>
        <w:rPr>
          <w:rFonts w:asciiTheme="minorHAnsi" w:hAnsiTheme="minorHAnsi" w:cstheme="minorHAnsi"/>
          <w:color w:val="auto"/>
        </w:rPr>
      </w:pPr>
    </w:p>
    <w:p w14:paraId="3938E20E" w14:textId="1A24A4D1" w:rsidR="00596E82" w:rsidRPr="00AF5095" w:rsidRDefault="00596E82" w:rsidP="00596E82">
      <w:pPr>
        <w:pStyle w:val="ListParagraph"/>
        <w:jc w:val="both"/>
        <w:rPr>
          <w:rFonts w:asciiTheme="minorHAnsi" w:hAnsiTheme="minorHAnsi" w:cstheme="minorHAnsi"/>
          <w:color w:val="000000" w:themeColor="text1"/>
          <w:lang w:val="en-IE"/>
        </w:rPr>
      </w:pPr>
      <w:r w:rsidRPr="008D06EE">
        <w:rPr>
          <w:rFonts w:asciiTheme="minorHAnsi" w:hAnsiTheme="minorHAnsi" w:cstheme="minorHAnsi"/>
          <w:b/>
          <w:color w:val="000000" w:themeColor="text1"/>
          <w:lang w:val="en-IE"/>
        </w:rPr>
        <w:t>“Intellectual Property Rights” or “IPR”</w:t>
      </w:r>
      <w:r w:rsidRPr="008D06EE">
        <w:rPr>
          <w:rFonts w:asciiTheme="minorHAnsi" w:hAnsiTheme="minorHAnsi" w:cstheme="minorHAnsi"/>
          <w:color w:val="000000" w:themeColor="text1"/>
          <w:lang w:val="en-IE"/>
        </w:rPr>
        <w:t xml:space="preserve"> means all </w:t>
      </w:r>
      <w:r>
        <w:rPr>
          <w:rFonts w:asciiTheme="minorHAnsi" w:hAnsiTheme="minorHAnsi" w:cstheme="minorHAnsi"/>
          <w:color w:val="000000" w:themeColor="text1"/>
          <w:lang w:val="en-IE"/>
        </w:rPr>
        <w:t xml:space="preserve">intellectual and/or industrial property rights including </w:t>
      </w:r>
      <w:r w:rsidRPr="008D06EE">
        <w:rPr>
          <w:rFonts w:asciiTheme="minorHAnsi" w:hAnsiTheme="minorHAnsi" w:cstheme="minorHAnsi"/>
          <w:color w:val="000000" w:themeColor="text1"/>
          <w:lang w:val="en-IE"/>
        </w:rPr>
        <w:t xml:space="preserve">patents and patent rights, trademarks and trademark rights, trade names and trade name rights, service marks and service mark rights, service names and service name rights, brand names, copyrights and related rights including rights in computer programs, </w:t>
      </w:r>
      <w:r>
        <w:rPr>
          <w:rFonts w:asciiTheme="minorHAnsi" w:hAnsiTheme="minorHAnsi" w:cstheme="minorHAnsi"/>
          <w:color w:val="000000" w:themeColor="text1"/>
          <w:lang w:val="en-IE"/>
        </w:rPr>
        <w:t xml:space="preserve">moral rights, topography rights, rights in databases, </w:t>
      </w:r>
      <w:r w:rsidRPr="008D06EE">
        <w:rPr>
          <w:rFonts w:asciiTheme="minorHAnsi" w:hAnsiTheme="minorHAnsi" w:cstheme="minorHAnsi"/>
          <w:color w:val="000000" w:themeColor="text1"/>
          <w:lang w:val="en-IE"/>
        </w:rPr>
        <w:t xml:space="preserve">trade dress, business and product names, logos, slogans, trade secrets, industrial models, utility models, design models, designs, rights in confidential information, know-how, rights in invention, discoveries and improvements, rights in the nature of unfair competition rights and rights to sue for passing off, </w:t>
      </w:r>
      <w:r>
        <w:rPr>
          <w:rFonts w:asciiTheme="minorHAnsi" w:hAnsiTheme="minorHAnsi" w:cstheme="minorHAnsi"/>
          <w:color w:val="000000" w:themeColor="text1"/>
          <w:lang w:val="en-IE"/>
        </w:rPr>
        <w:t xml:space="preserve">in all cases whether or not registered or registerable and including registrations and </w:t>
      </w:r>
      <w:r w:rsidRPr="008D06EE">
        <w:rPr>
          <w:rFonts w:asciiTheme="minorHAnsi" w:hAnsiTheme="minorHAnsi" w:cstheme="minorHAnsi"/>
          <w:color w:val="000000" w:themeColor="text1"/>
          <w:lang w:val="en-IE"/>
        </w:rPr>
        <w:t xml:space="preserve">applications for registration of </w:t>
      </w:r>
      <w:r>
        <w:rPr>
          <w:rFonts w:asciiTheme="minorHAnsi" w:hAnsiTheme="minorHAnsi" w:cstheme="minorHAnsi"/>
          <w:color w:val="000000" w:themeColor="text1"/>
          <w:lang w:val="en-IE"/>
        </w:rPr>
        <w:t>any of the foregoing and all rights and forms of protection of a similar nature or having equivalent or similar effect to any of these anywhere in the world;</w:t>
      </w:r>
    </w:p>
    <w:p w14:paraId="5645117F" w14:textId="77777777" w:rsidR="00596E82" w:rsidRDefault="00596E82" w:rsidP="00596E82">
      <w:pPr>
        <w:pStyle w:val="Default"/>
        <w:ind w:left="720"/>
        <w:jc w:val="both"/>
        <w:rPr>
          <w:rFonts w:asciiTheme="minorHAnsi" w:hAnsiTheme="minorHAnsi" w:cstheme="minorHAnsi"/>
          <w:color w:val="auto"/>
        </w:rPr>
      </w:pPr>
    </w:p>
    <w:p w14:paraId="392EC47E" w14:textId="77777777" w:rsidR="00596E82" w:rsidRPr="00AE7DE6" w:rsidRDefault="00596E82" w:rsidP="00596E82">
      <w:pPr>
        <w:pStyle w:val="ListParagraph"/>
        <w:jc w:val="both"/>
        <w:rPr>
          <w:rFonts w:asciiTheme="minorHAnsi" w:hAnsiTheme="minorHAnsi" w:cstheme="minorHAnsi"/>
          <w:color w:val="000000" w:themeColor="text1"/>
          <w:lang w:val="en-IE"/>
        </w:rPr>
      </w:pPr>
      <w:r>
        <w:rPr>
          <w:rFonts w:asciiTheme="minorHAnsi" w:hAnsiTheme="minorHAnsi" w:cstheme="minorHAnsi"/>
          <w:color w:val="000000" w:themeColor="text1"/>
          <w:lang w:val="en-IE"/>
        </w:rPr>
        <w:t>“</w:t>
      </w:r>
      <w:r w:rsidRPr="003C24E9">
        <w:rPr>
          <w:rFonts w:asciiTheme="minorHAnsi" w:hAnsiTheme="minorHAnsi" w:cstheme="minorHAnsi"/>
          <w:b/>
          <w:color w:val="000000" w:themeColor="text1"/>
          <w:lang w:val="en-IE"/>
        </w:rPr>
        <w:t>ITT</w:t>
      </w:r>
      <w:r>
        <w:rPr>
          <w:rFonts w:asciiTheme="minorHAnsi" w:hAnsiTheme="minorHAnsi" w:cstheme="minorHAnsi"/>
          <w:color w:val="000000" w:themeColor="text1"/>
          <w:lang w:val="en-IE"/>
        </w:rPr>
        <w:t>” has the meaning given to it in recital A;</w:t>
      </w:r>
    </w:p>
    <w:p w14:paraId="5234F8D4" w14:textId="77777777" w:rsidR="00596E82" w:rsidRDefault="00596E82" w:rsidP="00596E82">
      <w:pPr>
        <w:pStyle w:val="ListParagraph"/>
        <w:jc w:val="both"/>
        <w:rPr>
          <w:rFonts w:asciiTheme="minorHAnsi" w:hAnsiTheme="minorHAnsi" w:cstheme="minorHAnsi"/>
          <w:color w:val="000000" w:themeColor="text1"/>
          <w:lang w:val="en-IE"/>
        </w:rPr>
      </w:pPr>
    </w:p>
    <w:p w14:paraId="4FD3FE53" w14:textId="151BAED5" w:rsidR="00596E82" w:rsidRDefault="00596E82" w:rsidP="00596E82">
      <w:pPr>
        <w:pStyle w:val="ListParagraph"/>
        <w:jc w:val="both"/>
        <w:rPr>
          <w:rFonts w:asciiTheme="minorHAnsi" w:hAnsiTheme="minorHAnsi" w:cstheme="minorHAnsi"/>
          <w:color w:val="000000" w:themeColor="text1"/>
          <w:lang w:val="en-IE"/>
        </w:rPr>
      </w:pPr>
      <w:r>
        <w:rPr>
          <w:rFonts w:asciiTheme="minorHAnsi" w:hAnsiTheme="minorHAnsi" w:cstheme="minorHAnsi"/>
          <w:color w:val="000000" w:themeColor="text1"/>
          <w:lang w:val="en-IE"/>
        </w:rPr>
        <w:t>“</w:t>
      </w:r>
      <w:r w:rsidRPr="001F37D7">
        <w:rPr>
          <w:rFonts w:asciiTheme="minorHAnsi" w:hAnsiTheme="minorHAnsi" w:cstheme="minorHAnsi"/>
          <w:b/>
          <w:color w:val="000000" w:themeColor="text1"/>
          <w:lang w:val="en-IE"/>
        </w:rPr>
        <w:t>Key Personnel</w:t>
      </w:r>
      <w:r>
        <w:rPr>
          <w:rFonts w:asciiTheme="minorHAnsi" w:hAnsiTheme="minorHAnsi" w:cstheme="minorHAnsi"/>
          <w:color w:val="000000" w:themeColor="text1"/>
          <w:lang w:val="en-IE"/>
        </w:rPr>
        <w:t xml:space="preserve">” has the meaning given to it in clause </w:t>
      </w:r>
      <w:r w:rsidR="00211D5D">
        <w:rPr>
          <w:rFonts w:asciiTheme="minorHAnsi" w:hAnsiTheme="minorHAnsi" w:cstheme="minorHAnsi"/>
          <w:color w:val="000000" w:themeColor="text1"/>
          <w:lang w:val="en-IE"/>
        </w:rPr>
        <w:t>4</w:t>
      </w:r>
      <w:r>
        <w:rPr>
          <w:rFonts w:asciiTheme="minorHAnsi" w:hAnsiTheme="minorHAnsi" w:cstheme="minorHAnsi"/>
          <w:color w:val="000000" w:themeColor="text1"/>
          <w:lang w:val="en-IE"/>
        </w:rPr>
        <w:t>.3;</w:t>
      </w:r>
    </w:p>
    <w:p w14:paraId="686FBB14" w14:textId="77777777" w:rsidR="00596E82" w:rsidRDefault="00596E82" w:rsidP="00596E82">
      <w:pPr>
        <w:pStyle w:val="ListParagraph"/>
        <w:jc w:val="both"/>
        <w:rPr>
          <w:rFonts w:asciiTheme="minorHAnsi" w:hAnsiTheme="minorHAnsi" w:cstheme="minorHAnsi"/>
          <w:color w:val="000000" w:themeColor="text1"/>
          <w:lang w:val="en-IE"/>
        </w:rPr>
      </w:pPr>
    </w:p>
    <w:p w14:paraId="282D2155" w14:textId="12D09EFB" w:rsidR="00596E82" w:rsidRPr="00596E82" w:rsidRDefault="00596E82" w:rsidP="00596E82">
      <w:pPr>
        <w:pStyle w:val="ListParagraph"/>
        <w:jc w:val="both"/>
        <w:rPr>
          <w:rFonts w:asciiTheme="minorHAnsi" w:hAnsiTheme="minorHAnsi" w:cstheme="minorHAnsi"/>
          <w:color w:val="000000" w:themeColor="text1"/>
          <w:lang w:val="en-IE"/>
        </w:rPr>
      </w:pPr>
      <w:r w:rsidRPr="00782A00">
        <w:rPr>
          <w:rFonts w:asciiTheme="minorHAnsi" w:hAnsiTheme="minorHAnsi" w:cstheme="minorHAnsi"/>
        </w:rPr>
        <w:t>“</w:t>
      </w:r>
      <w:r w:rsidRPr="00782A00">
        <w:rPr>
          <w:rFonts w:asciiTheme="minorHAnsi" w:hAnsiTheme="minorHAnsi" w:cstheme="minorHAnsi"/>
          <w:b/>
          <w:bCs/>
        </w:rPr>
        <w:t>Law</w:t>
      </w:r>
      <w:r w:rsidRPr="00782A00">
        <w:rPr>
          <w:rFonts w:asciiTheme="minorHAnsi" w:hAnsiTheme="minorHAnsi" w:cstheme="minorHAnsi"/>
        </w:rPr>
        <w:t xml:space="preserve">” means any law applicable in the State (without further enactment) </w:t>
      </w:r>
      <w:r>
        <w:rPr>
          <w:rFonts w:asciiTheme="minorHAnsi" w:hAnsiTheme="minorHAnsi" w:cstheme="minorHAnsi"/>
        </w:rPr>
        <w:t xml:space="preserve">or any other applicable jurisdiction </w:t>
      </w:r>
      <w:r w:rsidRPr="00782A00">
        <w:rPr>
          <w:rFonts w:asciiTheme="minorHAnsi" w:hAnsiTheme="minorHAnsi" w:cstheme="minorHAnsi"/>
        </w:rPr>
        <w:t>and shall include common law, statute, statutory instrument, proclamation, bye-law, directive, decision, regulation, rule, order, notice, code of practice, code of conduct, rule of court, instruments, or delegated or subordinate legislation</w:t>
      </w:r>
      <w:r>
        <w:rPr>
          <w:rFonts w:asciiTheme="minorHAnsi" w:hAnsiTheme="minorHAnsi" w:cstheme="minorHAnsi"/>
        </w:rPr>
        <w:t xml:space="preserve"> having force of law</w:t>
      </w:r>
      <w:r w:rsidRPr="00782A00">
        <w:rPr>
          <w:rFonts w:asciiTheme="minorHAnsi" w:hAnsiTheme="minorHAnsi" w:cstheme="minorHAnsi"/>
        </w:rPr>
        <w:t>;</w:t>
      </w:r>
    </w:p>
    <w:p w14:paraId="66649224" w14:textId="77777777" w:rsidR="00596E82" w:rsidRPr="00C214F6" w:rsidRDefault="00596E82" w:rsidP="00596E82">
      <w:pPr>
        <w:pStyle w:val="Default"/>
        <w:ind w:left="720"/>
        <w:jc w:val="both"/>
        <w:rPr>
          <w:rFonts w:asciiTheme="minorHAnsi" w:hAnsiTheme="minorHAnsi" w:cstheme="minorHAnsi"/>
          <w:color w:val="auto"/>
        </w:rPr>
      </w:pPr>
    </w:p>
    <w:p w14:paraId="3B476E3B" w14:textId="77777777" w:rsidR="00596E82" w:rsidRDefault="00596E82" w:rsidP="00596E82">
      <w:pPr>
        <w:pStyle w:val="Default"/>
        <w:ind w:left="720"/>
        <w:jc w:val="both"/>
        <w:rPr>
          <w:rFonts w:asciiTheme="minorHAnsi" w:hAnsiTheme="minorHAnsi" w:cstheme="minorHAnsi"/>
          <w:color w:val="auto"/>
        </w:rPr>
      </w:pPr>
      <w:r w:rsidRPr="00782A00">
        <w:rPr>
          <w:rFonts w:asciiTheme="minorHAnsi" w:hAnsiTheme="minorHAnsi" w:cstheme="minorHAnsi"/>
          <w:color w:val="auto"/>
        </w:rPr>
        <w:t>“</w:t>
      </w:r>
      <w:r w:rsidRPr="00782A00">
        <w:rPr>
          <w:rFonts w:asciiTheme="minorHAnsi" w:hAnsiTheme="minorHAnsi" w:cstheme="minorHAnsi"/>
          <w:b/>
          <w:bCs/>
          <w:color w:val="auto"/>
        </w:rPr>
        <w:t>Legal Requirement</w:t>
      </w:r>
      <w:r w:rsidRPr="00782A00">
        <w:rPr>
          <w:rFonts w:asciiTheme="minorHAnsi" w:hAnsiTheme="minorHAnsi" w:cstheme="minorHAnsi"/>
          <w:color w:val="auto"/>
        </w:rPr>
        <w:t xml:space="preserve">” means the requirement of any Law or any </w:t>
      </w:r>
      <w:r>
        <w:rPr>
          <w:rFonts w:asciiTheme="minorHAnsi" w:hAnsiTheme="minorHAnsi" w:cstheme="minorHAnsi"/>
          <w:color w:val="auto"/>
        </w:rPr>
        <w:t xml:space="preserve">binding </w:t>
      </w:r>
      <w:r w:rsidRPr="00782A00">
        <w:rPr>
          <w:rFonts w:asciiTheme="minorHAnsi" w:hAnsiTheme="minorHAnsi" w:cstheme="minorHAnsi"/>
          <w:color w:val="auto"/>
        </w:rPr>
        <w:t>requirements of relevant authorities which have jurisdiction with regard to any part of the Services;</w:t>
      </w:r>
      <w:r w:rsidRPr="00C214F6">
        <w:rPr>
          <w:rFonts w:asciiTheme="minorHAnsi" w:hAnsiTheme="minorHAnsi" w:cstheme="minorHAnsi"/>
          <w:color w:val="auto"/>
        </w:rPr>
        <w:t xml:space="preserve"> </w:t>
      </w:r>
    </w:p>
    <w:p w14:paraId="3E5CB0A4" w14:textId="77777777" w:rsidR="00596E82" w:rsidRDefault="00596E82" w:rsidP="00596E82">
      <w:pPr>
        <w:pStyle w:val="Default"/>
        <w:ind w:left="720"/>
        <w:jc w:val="both"/>
        <w:rPr>
          <w:rFonts w:asciiTheme="minorHAnsi" w:hAnsiTheme="minorHAnsi" w:cstheme="minorHAnsi"/>
          <w:color w:val="auto"/>
        </w:rPr>
      </w:pPr>
    </w:p>
    <w:p w14:paraId="04F149F1" w14:textId="77777777" w:rsidR="00596E82" w:rsidRDefault="00596E82" w:rsidP="00596E82">
      <w:pPr>
        <w:pStyle w:val="Default"/>
        <w:ind w:left="720"/>
        <w:jc w:val="both"/>
        <w:rPr>
          <w:rFonts w:asciiTheme="minorHAnsi" w:hAnsiTheme="minorHAnsi" w:cstheme="minorHAnsi"/>
          <w:color w:val="auto"/>
        </w:rPr>
      </w:pPr>
      <w:r w:rsidRPr="00372D4D">
        <w:rPr>
          <w:rFonts w:asciiTheme="minorHAnsi" w:hAnsiTheme="minorHAnsi" w:cstheme="minorHAnsi"/>
          <w:color w:val="auto"/>
        </w:rPr>
        <w:t>“</w:t>
      </w:r>
      <w:r w:rsidRPr="00372D4D">
        <w:rPr>
          <w:rFonts w:asciiTheme="minorHAnsi" w:hAnsiTheme="minorHAnsi" w:cstheme="minorHAnsi"/>
          <w:b/>
          <w:color w:val="auto"/>
        </w:rPr>
        <w:t>Loss</w:t>
      </w:r>
      <w:r w:rsidRPr="00372D4D">
        <w:rPr>
          <w:rFonts w:asciiTheme="minorHAnsi" w:hAnsiTheme="minorHAnsi" w:cstheme="minorHAnsi"/>
          <w:color w:val="auto"/>
        </w:rPr>
        <w:t xml:space="preserve">” </w:t>
      </w:r>
      <w:r w:rsidRPr="00372D4D">
        <w:rPr>
          <w:rFonts w:asciiTheme="minorHAnsi" w:hAnsiTheme="minorHAnsi" w:cstheme="minorHAnsi"/>
          <w:color w:val="000000" w:themeColor="text1"/>
          <w:lang w:val="en-GB"/>
        </w:rPr>
        <w:t>means any loss, damage, cost, expense (including legal expenses), claim, charge, fee, fine, penalty, award or liability;</w:t>
      </w:r>
    </w:p>
    <w:p w14:paraId="37AE452B" w14:textId="77777777" w:rsidR="00596E82" w:rsidRDefault="00596E82" w:rsidP="00596E82">
      <w:pPr>
        <w:pStyle w:val="Default"/>
        <w:ind w:left="720"/>
        <w:jc w:val="both"/>
        <w:rPr>
          <w:rFonts w:asciiTheme="minorHAnsi" w:hAnsiTheme="minorHAnsi" w:cstheme="minorHAnsi"/>
          <w:color w:val="auto"/>
        </w:rPr>
      </w:pPr>
    </w:p>
    <w:p w14:paraId="33A05950" w14:textId="0F9EC04C" w:rsidR="00596E82" w:rsidRDefault="00596E82" w:rsidP="00596E82">
      <w:pPr>
        <w:pStyle w:val="Default"/>
        <w:ind w:left="720"/>
        <w:jc w:val="both"/>
        <w:rPr>
          <w:rFonts w:asciiTheme="minorHAnsi" w:hAnsiTheme="minorHAnsi" w:cstheme="minorHAnsi"/>
          <w:color w:val="auto"/>
        </w:rPr>
      </w:pPr>
      <w:r>
        <w:rPr>
          <w:rFonts w:asciiTheme="minorHAnsi" w:hAnsiTheme="minorHAnsi" w:cstheme="minorHAnsi"/>
          <w:color w:val="auto"/>
        </w:rPr>
        <w:t>“</w:t>
      </w:r>
      <w:r w:rsidRPr="007710FC">
        <w:rPr>
          <w:rFonts w:asciiTheme="minorHAnsi" w:hAnsiTheme="minorHAnsi" w:cstheme="minorHAnsi"/>
          <w:b/>
          <w:color w:val="auto"/>
        </w:rPr>
        <w:t>Materials</w:t>
      </w:r>
      <w:r>
        <w:rPr>
          <w:rFonts w:asciiTheme="minorHAnsi" w:hAnsiTheme="minorHAnsi" w:cstheme="minorHAnsi"/>
          <w:color w:val="auto"/>
        </w:rPr>
        <w:t xml:space="preserve">” has the meaning given to it in clause </w:t>
      </w:r>
      <w:r w:rsidR="00EF51C9">
        <w:rPr>
          <w:rFonts w:asciiTheme="minorHAnsi" w:hAnsiTheme="minorHAnsi" w:cstheme="minorHAnsi"/>
          <w:color w:val="auto"/>
        </w:rPr>
        <w:t>10</w:t>
      </w:r>
      <w:r>
        <w:rPr>
          <w:rFonts w:asciiTheme="minorHAnsi" w:hAnsiTheme="minorHAnsi" w:cstheme="minorHAnsi"/>
          <w:color w:val="auto"/>
        </w:rPr>
        <w:t>.</w:t>
      </w:r>
      <w:r w:rsidR="00EF51C9">
        <w:rPr>
          <w:rFonts w:asciiTheme="minorHAnsi" w:hAnsiTheme="minorHAnsi" w:cstheme="minorHAnsi"/>
          <w:color w:val="auto"/>
        </w:rPr>
        <w:t>3</w:t>
      </w:r>
      <w:r>
        <w:rPr>
          <w:rFonts w:asciiTheme="minorHAnsi" w:hAnsiTheme="minorHAnsi" w:cstheme="minorHAnsi"/>
          <w:color w:val="auto"/>
        </w:rPr>
        <w:t>;</w:t>
      </w:r>
    </w:p>
    <w:p w14:paraId="298F31F9" w14:textId="77777777" w:rsidR="00596E82" w:rsidRDefault="00596E82" w:rsidP="00596E82">
      <w:pPr>
        <w:pStyle w:val="Default"/>
        <w:ind w:left="720"/>
        <w:jc w:val="both"/>
        <w:rPr>
          <w:rFonts w:asciiTheme="minorHAnsi" w:hAnsiTheme="minorHAnsi" w:cstheme="minorHAnsi"/>
          <w:color w:val="auto"/>
        </w:rPr>
      </w:pPr>
    </w:p>
    <w:p w14:paraId="757CE41D" w14:textId="77777777" w:rsidR="00596E82" w:rsidRDefault="00596E82" w:rsidP="00596E82">
      <w:pPr>
        <w:pStyle w:val="Default"/>
        <w:ind w:left="720"/>
        <w:jc w:val="both"/>
        <w:rPr>
          <w:rFonts w:asciiTheme="minorHAnsi" w:hAnsiTheme="minorHAnsi" w:cstheme="minorHAnsi"/>
          <w:color w:val="auto"/>
        </w:rPr>
      </w:pPr>
      <w:r>
        <w:rPr>
          <w:rFonts w:asciiTheme="minorHAnsi" w:hAnsiTheme="minorHAnsi" w:cstheme="minorHAnsi"/>
          <w:color w:val="auto"/>
        </w:rPr>
        <w:t>“</w:t>
      </w:r>
      <w:r w:rsidRPr="004A55B6">
        <w:rPr>
          <w:rFonts w:asciiTheme="minorHAnsi" w:hAnsiTheme="minorHAnsi" w:cstheme="minorHAnsi"/>
          <w:b/>
          <w:color w:val="auto"/>
        </w:rPr>
        <w:t>Necessary Consents</w:t>
      </w:r>
      <w:r>
        <w:rPr>
          <w:rFonts w:asciiTheme="minorHAnsi" w:hAnsiTheme="minorHAnsi" w:cstheme="minorHAnsi"/>
          <w:color w:val="auto"/>
        </w:rPr>
        <w:t>” has the meaning given to it in clause 3.1.10;</w:t>
      </w:r>
    </w:p>
    <w:p w14:paraId="53481163" w14:textId="77777777" w:rsidR="00596E82" w:rsidRDefault="00596E82" w:rsidP="00596E82">
      <w:pPr>
        <w:pStyle w:val="Default"/>
        <w:ind w:left="720"/>
        <w:jc w:val="both"/>
        <w:rPr>
          <w:rFonts w:asciiTheme="minorHAnsi" w:hAnsiTheme="minorHAnsi" w:cstheme="minorHAnsi"/>
          <w:color w:val="auto"/>
        </w:rPr>
      </w:pPr>
    </w:p>
    <w:p w14:paraId="0ECFEF8A" w14:textId="04DFA56A" w:rsidR="00596E82" w:rsidRDefault="00596E82" w:rsidP="00596E82">
      <w:pPr>
        <w:pStyle w:val="Default"/>
        <w:ind w:left="720"/>
        <w:jc w:val="both"/>
        <w:rPr>
          <w:rFonts w:asciiTheme="minorHAnsi" w:hAnsiTheme="minorHAnsi" w:cstheme="minorHAnsi"/>
          <w:color w:val="auto"/>
        </w:rPr>
      </w:pPr>
      <w:r>
        <w:rPr>
          <w:rFonts w:asciiTheme="minorHAnsi" w:hAnsiTheme="minorHAnsi" w:cstheme="minorHAnsi"/>
          <w:color w:val="auto"/>
        </w:rPr>
        <w:t>“</w:t>
      </w:r>
      <w:r w:rsidRPr="003A35F9">
        <w:rPr>
          <w:rFonts w:asciiTheme="minorHAnsi" w:hAnsiTheme="minorHAnsi" w:cstheme="minorHAnsi"/>
          <w:b/>
          <w:color w:val="auto"/>
        </w:rPr>
        <w:t>Official Check</w:t>
      </w:r>
      <w:r>
        <w:rPr>
          <w:rFonts w:asciiTheme="minorHAnsi" w:hAnsiTheme="minorHAnsi" w:cstheme="minorHAnsi"/>
          <w:color w:val="auto"/>
        </w:rPr>
        <w:t xml:space="preserve">” has the meaning given to it in clause </w:t>
      </w:r>
      <w:r w:rsidR="00EF51C9">
        <w:rPr>
          <w:rFonts w:asciiTheme="minorHAnsi" w:hAnsiTheme="minorHAnsi" w:cstheme="minorHAnsi"/>
          <w:color w:val="auto"/>
        </w:rPr>
        <w:t>4</w:t>
      </w:r>
      <w:r>
        <w:rPr>
          <w:rFonts w:asciiTheme="minorHAnsi" w:hAnsiTheme="minorHAnsi" w:cstheme="minorHAnsi"/>
          <w:color w:val="auto"/>
        </w:rPr>
        <w:t>.13.2;</w:t>
      </w:r>
    </w:p>
    <w:p w14:paraId="5A253C2D" w14:textId="77777777" w:rsidR="00596E82" w:rsidRDefault="00596E82" w:rsidP="00596E82">
      <w:pPr>
        <w:pStyle w:val="Default"/>
        <w:ind w:left="720"/>
        <w:jc w:val="both"/>
        <w:rPr>
          <w:rFonts w:asciiTheme="minorHAnsi" w:hAnsiTheme="minorHAnsi" w:cstheme="minorHAnsi"/>
          <w:color w:val="auto"/>
        </w:rPr>
      </w:pPr>
    </w:p>
    <w:p w14:paraId="45F8DB8C" w14:textId="77777777" w:rsidR="00596E82" w:rsidRDefault="00596E82" w:rsidP="00596E82">
      <w:pPr>
        <w:pStyle w:val="Default"/>
        <w:ind w:left="720"/>
        <w:jc w:val="both"/>
        <w:rPr>
          <w:rFonts w:asciiTheme="minorHAnsi" w:hAnsiTheme="minorHAnsi" w:cstheme="minorHAnsi"/>
          <w:color w:val="auto"/>
        </w:rPr>
      </w:pPr>
      <w:r>
        <w:rPr>
          <w:rFonts w:asciiTheme="minorHAnsi" w:hAnsiTheme="minorHAnsi" w:cstheme="minorHAnsi"/>
          <w:color w:val="auto"/>
        </w:rPr>
        <w:t>“</w:t>
      </w:r>
      <w:r w:rsidRPr="00D134B1">
        <w:rPr>
          <w:rFonts w:asciiTheme="minorHAnsi" w:hAnsiTheme="minorHAnsi" w:cstheme="minorHAnsi"/>
          <w:b/>
          <w:color w:val="auto"/>
        </w:rPr>
        <w:t>Party</w:t>
      </w:r>
      <w:r>
        <w:rPr>
          <w:rFonts w:asciiTheme="minorHAnsi" w:hAnsiTheme="minorHAnsi" w:cstheme="minorHAnsi"/>
          <w:color w:val="auto"/>
        </w:rPr>
        <w:t>” means the Central Bank or the Contractor;</w:t>
      </w:r>
    </w:p>
    <w:p w14:paraId="770B5708" w14:textId="77777777" w:rsidR="00596E82" w:rsidRDefault="00596E82" w:rsidP="00596E82">
      <w:pPr>
        <w:pStyle w:val="Default"/>
        <w:jc w:val="both"/>
        <w:rPr>
          <w:rFonts w:asciiTheme="minorHAnsi" w:hAnsiTheme="minorHAnsi" w:cstheme="minorHAnsi"/>
          <w:color w:val="auto"/>
        </w:rPr>
      </w:pPr>
    </w:p>
    <w:p w14:paraId="0916D18F" w14:textId="3BB51EE5" w:rsidR="00596E82" w:rsidRDefault="00596E82" w:rsidP="00596E82">
      <w:pPr>
        <w:pStyle w:val="Default"/>
        <w:ind w:left="720"/>
        <w:jc w:val="both"/>
        <w:rPr>
          <w:rFonts w:asciiTheme="minorHAnsi" w:hAnsiTheme="minorHAnsi" w:cstheme="minorHAnsi"/>
          <w:color w:val="auto"/>
        </w:rPr>
      </w:pPr>
      <w:r>
        <w:rPr>
          <w:rFonts w:asciiTheme="minorHAnsi" w:hAnsiTheme="minorHAnsi" w:cstheme="minorHAnsi"/>
          <w:color w:val="auto"/>
        </w:rPr>
        <w:t>“</w:t>
      </w:r>
      <w:r w:rsidRPr="007710FC">
        <w:rPr>
          <w:rFonts w:asciiTheme="minorHAnsi" w:hAnsiTheme="minorHAnsi" w:cstheme="minorHAnsi"/>
          <w:b/>
          <w:color w:val="auto"/>
        </w:rPr>
        <w:t>Pre-existing IPR</w:t>
      </w:r>
      <w:r>
        <w:rPr>
          <w:rFonts w:asciiTheme="minorHAnsi" w:hAnsiTheme="minorHAnsi" w:cstheme="minorHAnsi"/>
          <w:color w:val="auto"/>
        </w:rPr>
        <w:t xml:space="preserve">” has the meaning given to it in clause </w:t>
      </w:r>
      <w:r w:rsidR="00EF51C9">
        <w:rPr>
          <w:rFonts w:asciiTheme="minorHAnsi" w:hAnsiTheme="minorHAnsi" w:cstheme="minorHAnsi"/>
          <w:color w:val="auto"/>
        </w:rPr>
        <w:t>10</w:t>
      </w:r>
      <w:r>
        <w:rPr>
          <w:rFonts w:asciiTheme="minorHAnsi" w:hAnsiTheme="minorHAnsi" w:cstheme="minorHAnsi"/>
          <w:color w:val="auto"/>
        </w:rPr>
        <w:t>.1;</w:t>
      </w:r>
    </w:p>
    <w:p w14:paraId="0BB5F55E" w14:textId="77777777" w:rsidR="00596E82" w:rsidRDefault="00596E82" w:rsidP="00EF3C00">
      <w:pPr>
        <w:pStyle w:val="Default"/>
        <w:jc w:val="both"/>
        <w:rPr>
          <w:rFonts w:asciiTheme="minorHAnsi" w:hAnsiTheme="minorHAnsi" w:cstheme="minorHAnsi"/>
          <w:color w:val="auto"/>
        </w:rPr>
      </w:pPr>
    </w:p>
    <w:p w14:paraId="0EA848D6" w14:textId="407F178F" w:rsidR="00982AEE" w:rsidRPr="00596E82" w:rsidRDefault="00982AEE" w:rsidP="00596E82">
      <w:pPr>
        <w:pStyle w:val="ListParagraph"/>
        <w:jc w:val="both"/>
        <w:rPr>
          <w:rFonts w:asciiTheme="minorHAnsi" w:hAnsiTheme="minorHAnsi" w:cstheme="minorHAnsi"/>
          <w:color w:val="000000" w:themeColor="text1"/>
          <w:lang w:val="en-IE"/>
        </w:rPr>
      </w:pPr>
      <w:r>
        <w:rPr>
          <w:rFonts w:asciiTheme="minorHAnsi" w:hAnsiTheme="minorHAnsi" w:cstheme="minorHAnsi"/>
          <w:color w:val="000000" w:themeColor="text1"/>
          <w:lang w:val="en-IE"/>
        </w:rPr>
        <w:t>“</w:t>
      </w:r>
      <w:r w:rsidRPr="00596E82">
        <w:rPr>
          <w:rFonts w:asciiTheme="minorHAnsi" w:hAnsiTheme="minorHAnsi" w:cstheme="minorHAnsi"/>
          <w:b/>
          <w:color w:val="000000" w:themeColor="text1"/>
          <w:lang w:val="en-IE"/>
        </w:rPr>
        <w:t>Replacement Personnel</w:t>
      </w:r>
      <w:r w:rsidRPr="00596E82">
        <w:rPr>
          <w:rFonts w:asciiTheme="minorHAnsi" w:hAnsiTheme="minorHAnsi" w:cstheme="minorHAnsi"/>
          <w:color w:val="000000" w:themeColor="text1"/>
          <w:lang w:val="en-IE"/>
        </w:rPr>
        <w:t xml:space="preserve">” has the meaning given to it in clause </w:t>
      </w:r>
      <w:r w:rsidR="00EF51C9">
        <w:rPr>
          <w:rFonts w:asciiTheme="minorHAnsi" w:hAnsiTheme="minorHAnsi" w:cstheme="minorHAnsi"/>
          <w:color w:val="000000" w:themeColor="text1"/>
          <w:lang w:val="en-IE"/>
        </w:rPr>
        <w:t>4</w:t>
      </w:r>
      <w:r w:rsidRPr="00596E82">
        <w:rPr>
          <w:rFonts w:asciiTheme="minorHAnsi" w:hAnsiTheme="minorHAnsi" w:cstheme="minorHAnsi"/>
          <w:color w:val="000000" w:themeColor="text1"/>
          <w:lang w:val="en-IE"/>
        </w:rPr>
        <w:t>.</w:t>
      </w:r>
      <w:r w:rsidR="00EF51C9">
        <w:rPr>
          <w:rFonts w:asciiTheme="minorHAnsi" w:hAnsiTheme="minorHAnsi" w:cstheme="minorHAnsi"/>
          <w:color w:val="000000" w:themeColor="text1"/>
          <w:lang w:val="en-IE"/>
        </w:rPr>
        <w:t>4</w:t>
      </w:r>
      <w:r w:rsidRPr="00596E82">
        <w:rPr>
          <w:rFonts w:asciiTheme="minorHAnsi" w:hAnsiTheme="minorHAnsi" w:cstheme="minorHAnsi"/>
          <w:color w:val="000000" w:themeColor="text1"/>
          <w:lang w:val="en-IE"/>
        </w:rPr>
        <w:t>;</w:t>
      </w:r>
    </w:p>
    <w:p w14:paraId="68FEE546" w14:textId="77777777" w:rsidR="00982AEE" w:rsidRDefault="00982AEE" w:rsidP="00982AEE">
      <w:pPr>
        <w:pStyle w:val="ListParagraph"/>
        <w:jc w:val="both"/>
        <w:rPr>
          <w:rFonts w:asciiTheme="minorHAnsi" w:hAnsiTheme="minorHAnsi" w:cstheme="minorHAnsi"/>
          <w:color w:val="000000" w:themeColor="text1"/>
          <w:lang w:val="en-IE"/>
        </w:rPr>
      </w:pPr>
    </w:p>
    <w:p w14:paraId="1FAEA64A" w14:textId="77777777" w:rsidR="00596E82" w:rsidRDefault="00596E82" w:rsidP="00596E82">
      <w:pPr>
        <w:pStyle w:val="Default"/>
        <w:ind w:left="720"/>
        <w:jc w:val="both"/>
        <w:rPr>
          <w:rFonts w:asciiTheme="minorHAnsi" w:hAnsiTheme="minorHAnsi" w:cstheme="minorHAnsi"/>
          <w:color w:val="auto"/>
        </w:rPr>
      </w:pPr>
      <w:r>
        <w:rPr>
          <w:rFonts w:asciiTheme="minorHAnsi" w:hAnsiTheme="minorHAnsi" w:cstheme="minorHAnsi"/>
          <w:color w:val="auto"/>
        </w:rPr>
        <w:lastRenderedPageBreak/>
        <w:t>“</w:t>
      </w:r>
      <w:r w:rsidRPr="000E2DE0">
        <w:rPr>
          <w:rFonts w:asciiTheme="minorHAnsi" w:hAnsiTheme="minorHAnsi" w:cstheme="minorHAnsi"/>
          <w:b/>
          <w:color w:val="auto"/>
        </w:rPr>
        <w:t>Retention Amount</w:t>
      </w:r>
      <w:r>
        <w:rPr>
          <w:rFonts w:asciiTheme="minorHAnsi" w:hAnsiTheme="minorHAnsi" w:cstheme="minorHAnsi"/>
          <w:color w:val="auto"/>
        </w:rPr>
        <w:t>” has the meaning given to it in clause 18.1;</w:t>
      </w:r>
    </w:p>
    <w:p w14:paraId="0A2E2014" w14:textId="77777777" w:rsidR="00596E82" w:rsidRDefault="00596E82" w:rsidP="00596E82">
      <w:pPr>
        <w:pStyle w:val="Default"/>
        <w:ind w:left="720"/>
        <w:jc w:val="both"/>
        <w:rPr>
          <w:rFonts w:asciiTheme="minorHAnsi" w:hAnsiTheme="minorHAnsi" w:cstheme="minorHAnsi"/>
          <w:color w:val="auto"/>
        </w:rPr>
      </w:pPr>
    </w:p>
    <w:p w14:paraId="269165C6" w14:textId="5C9A13BF" w:rsidR="00596E82" w:rsidRPr="00C214F6" w:rsidRDefault="00596E82" w:rsidP="00596E82">
      <w:pPr>
        <w:pStyle w:val="Default"/>
        <w:ind w:left="720"/>
        <w:jc w:val="both"/>
        <w:rPr>
          <w:rFonts w:asciiTheme="minorHAnsi" w:hAnsiTheme="minorHAnsi" w:cstheme="minorHAnsi"/>
          <w:color w:val="auto"/>
        </w:rPr>
      </w:pPr>
      <w:r>
        <w:rPr>
          <w:rFonts w:asciiTheme="minorHAnsi" w:hAnsiTheme="minorHAnsi" w:cstheme="minorHAnsi"/>
          <w:color w:val="auto"/>
        </w:rPr>
        <w:t>“</w:t>
      </w:r>
      <w:r w:rsidRPr="003B194A">
        <w:rPr>
          <w:rFonts w:asciiTheme="minorHAnsi" w:hAnsiTheme="minorHAnsi" w:cstheme="minorHAnsi"/>
          <w:b/>
          <w:color w:val="auto"/>
        </w:rPr>
        <w:t>Retention Cap</w:t>
      </w:r>
      <w:r>
        <w:rPr>
          <w:rFonts w:asciiTheme="minorHAnsi" w:hAnsiTheme="minorHAnsi" w:cstheme="minorHAnsi"/>
          <w:color w:val="auto"/>
        </w:rPr>
        <w:t xml:space="preserve">” means the percentage of the Charges (if any) identified in </w:t>
      </w:r>
      <w:r w:rsidR="00E94B29">
        <w:rPr>
          <w:rFonts w:asciiTheme="minorHAnsi" w:hAnsiTheme="minorHAnsi" w:cstheme="minorHAnsi"/>
          <w:color w:val="auto"/>
        </w:rPr>
        <w:t xml:space="preserve">Schedule </w:t>
      </w:r>
      <w:r w:rsidR="00C51C72">
        <w:rPr>
          <w:rFonts w:asciiTheme="minorHAnsi" w:hAnsiTheme="minorHAnsi" w:cstheme="minorHAnsi"/>
          <w:color w:val="auto"/>
        </w:rPr>
        <w:t xml:space="preserve">1 </w:t>
      </w:r>
      <w:r>
        <w:rPr>
          <w:rFonts w:asciiTheme="minorHAnsi" w:hAnsiTheme="minorHAnsi" w:cstheme="minorHAnsi"/>
          <w:color w:val="auto"/>
        </w:rPr>
        <w:t xml:space="preserve">which the amount of any retention under clause 18 shall not, at any given time, exceed; </w:t>
      </w:r>
    </w:p>
    <w:p w14:paraId="32FA33D9" w14:textId="77777777" w:rsidR="00596E82" w:rsidRDefault="00596E82" w:rsidP="00596E82">
      <w:pPr>
        <w:pStyle w:val="Default"/>
        <w:ind w:left="720"/>
        <w:jc w:val="both"/>
        <w:rPr>
          <w:rFonts w:asciiTheme="minorHAnsi" w:hAnsiTheme="minorHAnsi" w:cstheme="minorHAnsi"/>
          <w:b/>
          <w:bCs/>
          <w:color w:val="auto"/>
        </w:rPr>
      </w:pPr>
    </w:p>
    <w:p w14:paraId="540A6833" w14:textId="6BFA1C57" w:rsidR="00982AEE" w:rsidRDefault="00982AEE" w:rsidP="00982AEE">
      <w:pPr>
        <w:pStyle w:val="ListParagraph"/>
        <w:jc w:val="both"/>
        <w:rPr>
          <w:rFonts w:asciiTheme="minorHAnsi" w:hAnsiTheme="minorHAnsi" w:cstheme="minorHAnsi"/>
          <w:color w:val="000000" w:themeColor="text1"/>
          <w:lang w:val="en-IE"/>
        </w:rPr>
      </w:pPr>
      <w:r>
        <w:rPr>
          <w:rFonts w:asciiTheme="minorHAnsi" w:hAnsiTheme="minorHAnsi" w:cstheme="minorHAnsi"/>
          <w:color w:val="000000" w:themeColor="text1"/>
          <w:lang w:val="en-IE"/>
        </w:rPr>
        <w:t>“</w:t>
      </w:r>
      <w:r w:rsidRPr="00AE27E7">
        <w:rPr>
          <w:rFonts w:asciiTheme="minorHAnsi" w:hAnsiTheme="minorHAnsi" w:cstheme="minorHAnsi"/>
          <w:b/>
          <w:color w:val="000000" w:themeColor="text1"/>
          <w:lang w:val="en-IE"/>
        </w:rPr>
        <w:t>Services</w:t>
      </w:r>
      <w:r>
        <w:rPr>
          <w:rFonts w:asciiTheme="minorHAnsi" w:hAnsiTheme="minorHAnsi" w:cstheme="minorHAnsi"/>
          <w:color w:val="000000" w:themeColor="text1"/>
          <w:lang w:val="en-IE"/>
        </w:rPr>
        <w:t xml:space="preserve">” has the meaning given to it in clause </w:t>
      </w:r>
      <w:r w:rsidR="00C8443A">
        <w:rPr>
          <w:rFonts w:asciiTheme="minorHAnsi" w:hAnsiTheme="minorHAnsi" w:cstheme="minorHAnsi"/>
          <w:color w:val="000000" w:themeColor="text1"/>
          <w:lang w:val="en-IE"/>
        </w:rPr>
        <w:t>2</w:t>
      </w:r>
      <w:r>
        <w:rPr>
          <w:rFonts w:asciiTheme="minorHAnsi" w:hAnsiTheme="minorHAnsi" w:cstheme="minorHAnsi"/>
          <w:color w:val="000000" w:themeColor="text1"/>
          <w:lang w:val="en-IE"/>
        </w:rPr>
        <w:t>.1;</w:t>
      </w:r>
    </w:p>
    <w:p w14:paraId="2E4C544E" w14:textId="77777777" w:rsidR="00982AEE" w:rsidRDefault="00982AEE" w:rsidP="00982AEE">
      <w:pPr>
        <w:pStyle w:val="ListParagraph"/>
        <w:jc w:val="both"/>
        <w:rPr>
          <w:rFonts w:asciiTheme="minorHAnsi" w:hAnsiTheme="minorHAnsi" w:cstheme="minorHAnsi"/>
          <w:color w:val="000000" w:themeColor="text1"/>
          <w:lang w:val="en-IE"/>
        </w:rPr>
      </w:pPr>
    </w:p>
    <w:p w14:paraId="414AFDC4" w14:textId="77777777" w:rsidR="00982AEE" w:rsidRDefault="00982AEE" w:rsidP="00982AEE">
      <w:pPr>
        <w:pStyle w:val="ListParagraph"/>
        <w:jc w:val="both"/>
        <w:rPr>
          <w:rFonts w:asciiTheme="minorHAnsi" w:hAnsiTheme="minorHAnsi" w:cstheme="minorHAnsi"/>
          <w:color w:val="000000" w:themeColor="text1"/>
          <w:lang w:val="en-IE"/>
        </w:rPr>
      </w:pPr>
      <w:r>
        <w:rPr>
          <w:rFonts w:asciiTheme="minorHAnsi" w:hAnsiTheme="minorHAnsi" w:cstheme="minorHAnsi"/>
          <w:color w:val="000000" w:themeColor="text1"/>
          <w:lang w:val="en-IE"/>
        </w:rPr>
        <w:t>“</w:t>
      </w:r>
      <w:r w:rsidRPr="005129A8">
        <w:rPr>
          <w:rFonts w:asciiTheme="minorHAnsi" w:hAnsiTheme="minorHAnsi" w:cstheme="minorHAnsi"/>
          <w:b/>
          <w:color w:val="000000" w:themeColor="text1"/>
          <w:lang w:val="en-IE"/>
        </w:rPr>
        <w:t>Tender</w:t>
      </w:r>
      <w:r>
        <w:rPr>
          <w:rFonts w:asciiTheme="minorHAnsi" w:hAnsiTheme="minorHAnsi" w:cstheme="minorHAnsi"/>
          <w:color w:val="000000" w:themeColor="text1"/>
          <w:lang w:val="en-IE"/>
        </w:rPr>
        <w:t>” has the meaning given to it in recital B;</w:t>
      </w:r>
    </w:p>
    <w:p w14:paraId="74F62257" w14:textId="77777777" w:rsidR="00982AEE" w:rsidRDefault="00982AEE" w:rsidP="00982AEE">
      <w:pPr>
        <w:pStyle w:val="ListParagraph"/>
        <w:jc w:val="both"/>
        <w:rPr>
          <w:rFonts w:asciiTheme="minorHAnsi" w:hAnsiTheme="minorHAnsi" w:cstheme="minorHAnsi"/>
          <w:color w:val="000000" w:themeColor="text1"/>
          <w:lang w:val="en-IE"/>
        </w:rPr>
      </w:pPr>
    </w:p>
    <w:p w14:paraId="21905127" w14:textId="77777777" w:rsidR="00982AEE" w:rsidRPr="00AC79F2" w:rsidRDefault="00982AEE" w:rsidP="00982AEE">
      <w:pPr>
        <w:pStyle w:val="ListParagraph"/>
        <w:jc w:val="both"/>
        <w:rPr>
          <w:rFonts w:asciiTheme="minorHAnsi" w:hAnsiTheme="minorHAnsi" w:cstheme="minorHAnsi"/>
          <w:color w:val="000000" w:themeColor="text1"/>
          <w:lang w:val="en-IE"/>
        </w:rPr>
      </w:pPr>
      <w:r>
        <w:rPr>
          <w:rFonts w:asciiTheme="minorHAnsi" w:hAnsiTheme="minorHAnsi" w:cstheme="minorHAnsi"/>
          <w:color w:val="000000" w:themeColor="text1"/>
          <w:lang w:val="en-IE"/>
        </w:rPr>
        <w:t>“</w:t>
      </w:r>
      <w:r w:rsidRPr="005129A8">
        <w:rPr>
          <w:rFonts w:asciiTheme="minorHAnsi" w:hAnsiTheme="minorHAnsi" w:cstheme="minorHAnsi"/>
          <w:b/>
          <w:color w:val="000000" w:themeColor="text1"/>
          <w:lang w:val="en-IE"/>
        </w:rPr>
        <w:t>Tenderer</w:t>
      </w:r>
      <w:r>
        <w:rPr>
          <w:rFonts w:asciiTheme="minorHAnsi" w:hAnsiTheme="minorHAnsi" w:cstheme="minorHAnsi"/>
          <w:color w:val="000000" w:themeColor="text1"/>
          <w:lang w:val="en-IE"/>
        </w:rPr>
        <w:t>” has the meaning given to it in recital A;</w:t>
      </w:r>
    </w:p>
    <w:p w14:paraId="38860E13" w14:textId="77777777" w:rsidR="00982AEE" w:rsidRDefault="00982AEE" w:rsidP="00982AEE">
      <w:pPr>
        <w:pStyle w:val="ListParagraph"/>
        <w:jc w:val="both"/>
        <w:rPr>
          <w:rFonts w:asciiTheme="minorHAnsi" w:hAnsiTheme="minorHAnsi" w:cstheme="minorHAnsi"/>
          <w:color w:val="000000" w:themeColor="text1"/>
          <w:lang w:val="en-IE"/>
        </w:rPr>
      </w:pPr>
    </w:p>
    <w:p w14:paraId="2A698FE4" w14:textId="09646D49" w:rsidR="00982AEE" w:rsidRDefault="00982AEE" w:rsidP="00982AEE">
      <w:pPr>
        <w:pStyle w:val="Default"/>
        <w:ind w:left="720"/>
        <w:jc w:val="both"/>
        <w:rPr>
          <w:rFonts w:asciiTheme="minorHAnsi" w:hAnsiTheme="minorHAnsi" w:cstheme="minorHAnsi"/>
          <w:color w:val="auto"/>
        </w:rPr>
      </w:pPr>
      <w:r w:rsidRPr="000D43EB">
        <w:rPr>
          <w:rFonts w:asciiTheme="minorHAnsi" w:hAnsiTheme="minorHAnsi" w:cstheme="minorHAnsi"/>
          <w:color w:val="auto"/>
        </w:rPr>
        <w:t>“</w:t>
      </w:r>
      <w:r w:rsidRPr="000D43EB">
        <w:rPr>
          <w:rFonts w:asciiTheme="minorHAnsi" w:hAnsiTheme="minorHAnsi" w:cstheme="minorHAnsi"/>
          <w:b/>
          <w:color w:val="auto"/>
        </w:rPr>
        <w:t>Term</w:t>
      </w:r>
      <w:r w:rsidRPr="000D43EB">
        <w:rPr>
          <w:rFonts w:asciiTheme="minorHAnsi" w:hAnsiTheme="minorHAnsi" w:cstheme="minorHAnsi"/>
          <w:color w:val="auto"/>
        </w:rPr>
        <w:t>” has</w:t>
      </w:r>
      <w:r>
        <w:rPr>
          <w:rFonts w:asciiTheme="minorHAnsi" w:hAnsiTheme="minorHAnsi" w:cstheme="minorHAnsi"/>
          <w:color w:val="auto"/>
        </w:rPr>
        <w:t xml:space="preserve"> the meaning given to it in </w:t>
      </w:r>
      <w:r w:rsidR="00C8443A">
        <w:rPr>
          <w:rFonts w:asciiTheme="minorHAnsi" w:hAnsiTheme="minorHAnsi" w:cstheme="minorHAnsi"/>
          <w:color w:val="auto"/>
        </w:rPr>
        <w:t>clause 2.2</w:t>
      </w:r>
      <w:r>
        <w:rPr>
          <w:rFonts w:asciiTheme="minorHAnsi" w:hAnsiTheme="minorHAnsi" w:cstheme="minorHAnsi"/>
          <w:color w:val="auto"/>
        </w:rPr>
        <w:t xml:space="preserve">; </w:t>
      </w:r>
    </w:p>
    <w:p w14:paraId="56CBE7B9" w14:textId="77777777" w:rsidR="00596E82" w:rsidRDefault="00596E82" w:rsidP="00982AEE">
      <w:pPr>
        <w:pStyle w:val="Default"/>
        <w:ind w:left="720"/>
        <w:jc w:val="both"/>
        <w:rPr>
          <w:rFonts w:asciiTheme="minorHAnsi" w:hAnsiTheme="minorHAnsi" w:cstheme="minorHAnsi"/>
          <w:color w:val="auto"/>
        </w:rPr>
      </w:pPr>
    </w:p>
    <w:p w14:paraId="5E7188F5" w14:textId="77777777" w:rsidR="00982AEE" w:rsidRDefault="00982AEE" w:rsidP="00982AEE">
      <w:pPr>
        <w:pStyle w:val="Default"/>
        <w:ind w:left="720"/>
        <w:jc w:val="both"/>
        <w:rPr>
          <w:rFonts w:asciiTheme="minorHAnsi" w:hAnsiTheme="minorHAnsi" w:cstheme="minorHAnsi"/>
          <w:color w:val="auto"/>
        </w:rPr>
      </w:pPr>
      <w:r>
        <w:rPr>
          <w:rFonts w:asciiTheme="minorHAnsi" w:hAnsiTheme="minorHAnsi" w:cstheme="minorHAnsi"/>
          <w:color w:val="auto"/>
        </w:rPr>
        <w:t>“</w:t>
      </w:r>
      <w:r>
        <w:rPr>
          <w:rFonts w:asciiTheme="minorHAnsi" w:hAnsiTheme="minorHAnsi" w:cstheme="minorHAnsi"/>
          <w:b/>
          <w:color w:val="auto"/>
        </w:rPr>
        <w:t>Transfer</w:t>
      </w:r>
      <w:r w:rsidRPr="004F3B49">
        <w:rPr>
          <w:rFonts w:asciiTheme="minorHAnsi" w:hAnsiTheme="minorHAnsi" w:cstheme="minorHAnsi"/>
          <w:b/>
          <w:color w:val="auto"/>
        </w:rPr>
        <w:t xml:space="preserve"> Regulations</w:t>
      </w:r>
      <w:r>
        <w:rPr>
          <w:rFonts w:asciiTheme="minorHAnsi" w:hAnsiTheme="minorHAnsi" w:cstheme="minorHAnsi"/>
          <w:color w:val="auto"/>
        </w:rPr>
        <w:t xml:space="preserve">” means </w:t>
      </w:r>
      <w:r w:rsidRPr="004F3B49">
        <w:rPr>
          <w:rFonts w:asciiTheme="minorHAnsi" w:hAnsiTheme="minorHAnsi" w:cstheme="minorHAnsi"/>
          <w:color w:val="auto"/>
        </w:rPr>
        <w:t>the European Communities (Protection of Employees’ Rights on Transf</w:t>
      </w:r>
      <w:r>
        <w:rPr>
          <w:rFonts w:asciiTheme="minorHAnsi" w:hAnsiTheme="minorHAnsi" w:cstheme="minorHAnsi"/>
          <w:color w:val="auto"/>
        </w:rPr>
        <w:t>er of Undertakings) Regulations</w:t>
      </w:r>
      <w:r w:rsidRPr="004F3B49">
        <w:rPr>
          <w:rFonts w:asciiTheme="minorHAnsi" w:hAnsiTheme="minorHAnsi" w:cstheme="minorHAnsi"/>
          <w:color w:val="auto"/>
        </w:rPr>
        <w:t xml:space="preserve"> 2003</w:t>
      </w:r>
      <w:r>
        <w:rPr>
          <w:rFonts w:asciiTheme="minorHAnsi" w:hAnsiTheme="minorHAnsi" w:cstheme="minorHAnsi"/>
          <w:color w:val="auto"/>
        </w:rPr>
        <w:t>;</w:t>
      </w:r>
      <w:r w:rsidRPr="004F3B49">
        <w:rPr>
          <w:rFonts w:asciiTheme="minorHAnsi" w:hAnsiTheme="minorHAnsi" w:cstheme="minorHAnsi"/>
          <w:color w:val="auto"/>
        </w:rPr>
        <w:t xml:space="preserve"> </w:t>
      </w:r>
    </w:p>
    <w:p w14:paraId="449FFF79" w14:textId="77777777" w:rsidR="00982AEE" w:rsidRPr="00C214F6" w:rsidRDefault="00982AEE" w:rsidP="00982AEE">
      <w:pPr>
        <w:pStyle w:val="Default"/>
        <w:ind w:left="720"/>
        <w:jc w:val="both"/>
        <w:rPr>
          <w:rFonts w:asciiTheme="minorHAnsi" w:hAnsiTheme="minorHAnsi" w:cstheme="minorHAnsi"/>
          <w:color w:val="auto"/>
        </w:rPr>
      </w:pPr>
    </w:p>
    <w:p w14:paraId="4918ACBC" w14:textId="77777777" w:rsidR="00982AEE" w:rsidRDefault="00982AEE" w:rsidP="00982AEE">
      <w:pPr>
        <w:pStyle w:val="Default"/>
        <w:ind w:left="720"/>
        <w:jc w:val="both"/>
        <w:rPr>
          <w:rFonts w:asciiTheme="minorHAnsi" w:hAnsiTheme="minorHAnsi" w:cstheme="minorHAnsi"/>
          <w:color w:val="auto"/>
        </w:rPr>
      </w:pPr>
      <w:r w:rsidRPr="00C214F6">
        <w:rPr>
          <w:rFonts w:asciiTheme="minorHAnsi" w:hAnsiTheme="minorHAnsi" w:cstheme="minorHAnsi"/>
          <w:color w:val="auto"/>
        </w:rPr>
        <w:t>“</w:t>
      </w:r>
      <w:r w:rsidRPr="00C214F6">
        <w:rPr>
          <w:rFonts w:asciiTheme="minorHAnsi" w:hAnsiTheme="minorHAnsi" w:cstheme="minorHAnsi"/>
          <w:b/>
          <w:bCs/>
          <w:color w:val="auto"/>
        </w:rPr>
        <w:t>Working Day</w:t>
      </w:r>
      <w:r w:rsidRPr="00C214F6">
        <w:rPr>
          <w:rFonts w:asciiTheme="minorHAnsi" w:hAnsiTheme="minorHAnsi" w:cstheme="minorHAnsi"/>
          <w:color w:val="auto"/>
        </w:rPr>
        <w:t xml:space="preserve">” means a day (other than a Saturday or Sunday) on which banks are generally open for business in Ireland. </w:t>
      </w:r>
    </w:p>
    <w:p w14:paraId="52A771BA" w14:textId="77777777" w:rsidR="00982AEE" w:rsidRDefault="00982AEE" w:rsidP="00982AEE">
      <w:pPr>
        <w:pStyle w:val="Default"/>
        <w:jc w:val="both"/>
        <w:rPr>
          <w:rFonts w:asciiTheme="minorHAnsi" w:hAnsiTheme="minorHAnsi" w:cstheme="minorHAnsi"/>
          <w:color w:val="auto"/>
        </w:rPr>
      </w:pPr>
    </w:p>
    <w:p w14:paraId="7CC2C6B5" w14:textId="77777777" w:rsidR="00982AEE" w:rsidRDefault="00982AEE" w:rsidP="00982AEE">
      <w:pPr>
        <w:pStyle w:val="Default"/>
        <w:jc w:val="both"/>
        <w:rPr>
          <w:rFonts w:asciiTheme="minorHAnsi" w:hAnsiTheme="minorHAnsi" w:cstheme="minorHAnsi"/>
          <w:color w:val="auto"/>
        </w:rPr>
      </w:pPr>
      <w:r w:rsidRPr="00C214F6">
        <w:rPr>
          <w:rFonts w:asciiTheme="minorHAnsi" w:hAnsiTheme="minorHAnsi" w:cstheme="minorHAnsi"/>
          <w:color w:val="auto"/>
        </w:rPr>
        <w:t xml:space="preserve">1.2 </w:t>
      </w:r>
      <w:r>
        <w:rPr>
          <w:rFonts w:asciiTheme="minorHAnsi" w:hAnsiTheme="minorHAnsi" w:cstheme="minorHAnsi"/>
          <w:color w:val="auto"/>
        </w:rPr>
        <w:tab/>
      </w:r>
      <w:r w:rsidRPr="00C214F6">
        <w:rPr>
          <w:rFonts w:asciiTheme="minorHAnsi" w:hAnsiTheme="minorHAnsi" w:cstheme="minorHAnsi"/>
          <w:color w:val="auto"/>
        </w:rPr>
        <w:t xml:space="preserve">Interpretation </w:t>
      </w:r>
    </w:p>
    <w:p w14:paraId="574DFB4C" w14:textId="77777777" w:rsidR="00982AEE" w:rsidRPr="00C214F6" w:rsidRDefault="00982AEE" w:rsidP="00982AEE">
      <w:pPr>
        <w:pStyle w:val="Default"/>
        <w:jc w:val="both"/>
        <w:rPr>
          <w:rFonts w:asciiTheme="minorHAnsi" w:hAnsiTheme="minorHAnsi" w:cstheme="minorHAnsi"/>
          <w:color w:val="auto"/>
        </w:rPr>
      </w:pPr>
    </w:p>
    <w:p w14:paraId="65AE81E0" w14:textId="77777777" w:rsidR="00982AEE" w:rsidRDefault="00982AEE" w:rsidP="00982AEE">
      <w:pPr>
        <w:pStyle w:val="Default"/>
        <w:ind w:left="720"/>
        <w:jc w:val="both"/>
        <w:rPr>
          <w:rFonts w:asciiTheme="minorHAnsi" w:hAnsiTheme="minorHAnsi" w:cstheme="minorHAnsi"/>
          <w:color w:val="auto"/>
        </w:rPr>
      </w:pPr>
      <w:r w:rsidRPr="00C214F6">
        <w:rPr>
          <w:rFonts w:asciiTheme="minorHAnsi" w:hAnsiTheme="minorHAnsi" w:cstheme="minorHAnsi"/>
          <w:color w:val="auto"/>
        </w:rPr>
        <w:t xml:space="preserve">In </w:t>
      </w:r>
      <w:r>
        <w:rPr>
          <w:rFonts w:asciiTheme="minorHAnsi" w:hAnsiTheme="minorHAnsi" w:cstheme="minorHAnsi"/>
          <w:color w:val="auto"/>
        </w:rPr>
        <w:t>this Agreement, save</w:t>
      </w:r>
      <w:r w:rsidRPr="00575F2E">
        <w:rPr>
          <w:rFonts w:asciiTheme="minorHAnsi" w:hAnsiTheme="minorHAnsi" w:cstheme="minorHAnsi"/>
          <w:color w:val="auto"/>
        </w:rPr>
        <w:t xml:space="preserve"> to the extent that the context or the express provisions of th</w:t>
      </w:r>
      <w:r>
        <w:rPr>
          <w:rFonts w:asciiTheme="minorHAnsi" w:hAnsiTheme="minorHAnsi" w:cstheme="minorHAnsi"/>
          <w:color w:val="auto"/>
        </w:rPr>
        <w:t>is Agreement otherwise require</w:t>
      </w:r>
      <w:r w:rsidRPr="00C214F6">
        <w:rPr>
          <w:rFonts w:asciiTheme="minorHAnsi" w:hAnsiTheme="minorHAnsi" w:cstheme="minorHAnsi"/>
          <w:color w:val="auto"/>
        </w:rPr>
        <w:t xml:space="preserve">: </w:t>
      </w:r>
    </w:p>
    <w:p w14:paraId="72B96476" w14:textId="77777777" w:rsidR="00982AEE" w:rsidRDefault="00982AEE" w:rsidP="00982AEE">
      <w:pPr>
        <w:pStyle w:val="Default"/>
        <w:jc w:val="both"/>
        <w:rPr>
          <w:rFonts w:asciiTheme="minorHAnsi" w:hAnsiTheme="minorHAnsi" w:cstheme="minorHAnsi"/>
          <w:color w:val="auto"/>
        </w:rPr>
      </w:pPr>
    </w:p>
    <w:p w14:paraId="4D4FE6E5" w14:textId="77777777" w:rsidR="00982AEE" w:rsidRPr="008F3E55" w:rsidRDefault="00982AEE" w:rsidP="00982AEE">
      <w:pPr>
        <w:pStyle w:val="Default"/>
        <w:ind w:left="1440" w:hanging="720"/>
        <w:jc w:val="both"/>
        <w:rPr>
          <w:rFonts w:asciiTheme="minorHAnsi" w:hAnsiTheme="minorHAnsi" w:cstheme="minorHAnsi"/>
          <w:color w:val="auto"/>
        </w:rPr>
      </w:pPr>
      <w:r w:rsidRPr="008F3E55">
        <w:rPr>
          <w:rFonts w:asciiTheme="minorHAnsi" w:hAnsiTheme="minorHAnsi" w:cstheme="minorHAnsi"/>
          <w:color w:val="auto"/>
        </w:rPr>
        <w:t>1.2.</w:t>
      </w:r>
      <w:r>
        <w:rPr>
          <w:rFonts w:asciiTheme="minorHAnsi" w:hAnsiTheme="minorHAnsi" w:cstheme="minorHAnsi"/>
          <w:color w:val="auto"/>
        </w:rPr>
        <w:t>1</w:t>
      </w:r>
      <w:r w:rsidRPr="008F3E55">
        <w:rPr>
          <w:rFonts w:asciiTheme="minorHAnsi" w:hAnsiTheme="minorHAnsi" w:cstheme="minorHAnsi"/>
          <w:color w:val="auto"/>
        </w:rPr>
        <w:tab/>
        <w:t xml:space="preserve">headings are used for ease of reference only and shall not affect the construction and/or interpretation of </w:t>
      </w:r>
      <w:r>
        <w:rPr>
          <w:rFonts w:asciiTheme="minorHAnsi" w:hAnsiTheme="minorHAnsi" w:cstheme="minorHAnsi"/>
          <w:color w:val="auto"/>
        </w:rPr>
        <w:t>this Agreement</w:t>
      </w:r>
      <w:r w:rsidRPr="008F3E55">
        <w:rPr>
          <w:rFonts w:asciiTheme="minorHAnsi" w:hAnsiTheme="minorHAnsi" w:cstheme="minorHAnsi"/>
          <w:color w:val="auto"/>
        </w:rPr>
        <w:t>;</w:t>
      </w:r>
    </w:p>
    <w:p w14:paraId="0D59CBEA" w14:textId="77777777" w:rsidR="00982AEE" w:rsidRPr="008F3E55" w:rsidRDefault="00982AEE" w:rsidP="00982AEE">
      <w:pPr>
        <w:pStyle w:val="Default"/>
        <w:ind w:left="720"/>
        <w:jc w:val="both"/>
        <w:rPr>
          <w:rFonts w:asciiTheme="minorHAnsi" w:hAnsiTheme="minorHAnsi" w:cstheme="minorHAnsi"/>
          <w:color w:val="auto"/>
        </w:rPr>
      </w:pPr>
    </w:p>
    <w:p w14:paraId="48F098FD" w14:textId="77777777" w:rsidR="00982AEE" w:rsidRPr="008F3E55" w:rsidRDefault="00982AEE" w:rsidP="00982AEE">
      <w:pPr>
        <w:pStyle w:val="Default"/>
        <w:ind w:left="1440" w:hanging="720"/>
        <w:jc w:val="both"/>
        <w:rPr>
          <w:rFonts w:asciiTheme="minorHAnsi" w:hAnsiTheme="minorHAnsi" w:cstheme="minorHAnsi"/>
          <w:color w:val="auto"/>
        </w:rPr>
      </w:pPr>
      <w:r w:rsidRPr="008F3E55">
        <w:rPr>
          <w:rFonts w:asciiTheme="minorHAnsi" w:hAnsiTheme="minorHAnsi" w:cstheme="minorHAnsi"/>
          <w:color w:val="auto"/>
        </w:rPr>
        <w:t>1.2.</w:t>
      </w:r>
      <w:r>
        <w:rPr>
          <w:rFonts w:asciiTheme="minorHAnsi" w:hAnsiTheme="minorHAnsi" w:cstheme="minorHAnsi"/>
          <w:color w:val="auto"/>
        </w:rPr>
        <w:t>2</w:t>
      </w:r>
      <w:r w:rsidRPr="008F3E55">
        <w:rPr>
          <w:rFonts w:asciiTheme="minorHAnsi" w:hAnsiTheme="minorHAnsi" w:cstheme="minorHAnsi"/>
          <w:color w:val="auto"/>
        </w:rPr>
        <w:tab/>
        <w:t xml:space="preserve">references to clauses and schedules are to clauses and schedules of </w:t>
      </w:r>
      <w:r>
        <w:rPr>
          <w:rFonts w:asciiTheme="minorHAnsi" w:hAnsiTheme="minorHAnsi" w:cstheme="minorHAnsi"/>
          <w:color w:val="auto"/>
        </w:rPr>
        <w:t>this Agreement</w:t>
      </w:r>
      <w:r w:rsidRPr="008F3E55">
        <w:rPr>
          <w:rFonts w:asciiTheme="minorHAnsi" w:hAnsiTheme="minorHAnsi" w:cstheme="minorHAnsi"/>
          <w:color w:val="auto"/>
        </w:rPr>
        <w:t>;</w:t>
      </w:r>
    </w:p>
    <w:p w14:paraId="0B5A9738" w14:textId="77777777" w:rsidR="00982AEE" w:rsidRPr="008F3E55" w:rsidRDefault="00982AEE" w:rsidP="00982AEE">
      <w:pPr>
        <w:pStyle w:val="Default"/>
        <w:ind w:left="720"/>
        <w:jc w:val="both"/>
        <w:rPr>
          <w:rFonts w:asciiTheme="minorHAnsi" w:hAnsiTheme="minorHAnsi" w:cstheme="minorHAnsi"/>
          <w:color w:val="auto"/>
        </w:rPr>
      </w:pPr>
    </w:p>
    <w:p w14:paraId="2D67FDD6" w14:textId="6503776D" w:rsidR="00982AEE" w:rsidRPr="008F3E55" w:rsidRDefault="00982AEE" w:rsidP="00982AEE">
      <w:pPr>
        <w:pStyle w:val="Default"/>
        <w:ind w:left="720"/>
        <w:jc w:val="both"/>
        <w:rPr>
          <w:rFonts w:asciiTheme="minorHAnsi" w:hAnsiTheme="minorHAnsi" w:cstheme="minorHAnsi"/>
          <w:color w:val="auto"/>
        </w:rPr>
      </w:pPr>
      <w:r w:rsidRPr="008F3E55">
        <w:rPr>
          <w:rFonts w:asciiTheme="minorHAnsi" w:hAnsiTheme="minorHAnsi" w:cstheme="minorHAnsi"/>
          <w:color w:val="auto"/>
        </w:rPr>
        <w:t>1.2.</w:t>
      </w:r>
      <w:r w:rsidR="00843684">
        <w:rPr>
          <w:rFonts w:asciiTheme="minorHAnsi" w:hAnsiTheme="minorHAnsi" w:cstheme="minorHAnsi"/>
          <w:color w:val="auto"/>
        </w:rPr>
        <w:t>3</w:t>
      </w:r>
      <w:r w:rsidRPr="008F3E55">
        <w:rPr>
          <w:rFonts w:asciiTheme="minorHAnsi" w:hAnsiTheme="minorHAnsi" w:cstheme="minorHAnsi"/>
          <w:color w:val="auto"/>
        </w:rPr>
        <w:tab/>
        <w:t>words in the singular include the plural and in the plural include the singular;</w:t>
      </w:r>
    </w:p>
    <w:p w14:paraId="0981C0F4" w14:textId="77777777" w:rsidR="00982AEE" w:rsidRPr="008F3E55" w:rsidRDefault="00982AEE" w:rsidP="00982AEE">
      <w:pPr>
        <w:pStyle w:val="Default"/>
        <w:ind w:left="720"/>
        <w:jc w:val="both"/>
        <w:rPr>
          <w:rFonts w:asciiTheme="minorHAnsi" w:hAnsiTheme="minorHAnsi" w:cstheme="minorHAnsi"/>
          <w:color w:val="auto"/>
        </w:rPr>
      </w:pPr>
    </w:p>
    <w:p w14:paraId="51D40BAF" w14:textId="20516216" w:rsidR="00982AEE" w:rsidRPr="008F3E55" w:rsidRDefault="00982AEE" w:rsidP="00982AEE">
      <w:pPr>
        <w:pStyle w:val="Default"/>
        <w:ind w:left="1440" w:hanging="720"/>
        <w:jc w:val="both"/>
        <w:rPr>
          <w:rFonts w:asciiTheme="minorHAnsi" w:hAnsiTheme="minorHAnsi" w:cstheme="minorHAnsi"/>
          <w:color w:val="auto"/>
        </w:rPr>
      </w:pPr>
      <w:r>
        <w:rPr>
          <w:rFonts w:asciiTheme="minorHAnsi" w:hAnsiTheme="minorHAnsi" w:cstheme="minorHAnsi"/>
          <w:color w:val="auto"/>
        </w:rPr>
        <w:t>1</w:t>
      </w:r>
      <w:r w:rsidR="00843684">
        <w:rPr>
          <w:rFonts w:asciiTheme="minorHAnsi" w:hAnsiTheme="minorHAnsi" w:cstheme="minorHAnsi"/>
          <w:color w:val="auto"/>
        </w:rPr>
        <w:t>.2.4</w:t>
      </w:r>
      <w:r w:rsidRPr="008F3E55">
        <w:rPr>
          <w:rFonts w:asciiTheme="minorHAnsi" w:hAnsiTheme="minorHAnsi" w:cstheme="minorHAnsi"/>
          <w:color w:val="auto"/>
        </w:rPr>
        <w:tab/>
        <w:t>references to any statute or statutory provision (including any subordinate legislation) shall be construed as including any statute or statutory provision which amends, extends, consolidates or replaces the same, or which has been amended, extended, consolidated or replaced by the same, and shall include any statutory instrument, proclamation, bye-law, directive, decision, regulation, rule, order, notice, codes of practice, code of conduct, rule of court, instrument or delegated or other subordinate legislation made under the relevant statute, unless specifically indicated otherwise;</w:t>
      </w:r>
    </w:p>
    <w:p w14:paraId="4ED11782" w14:textId="77777777" w:rsidR="00982AEE" w:rsidRPr="008F3E55" w:rsidRDefault="00982AEE" w:rsidP="00982AEE">
      <w:pPr>
        <w:pStyle w:val="Default"/>
        <w:ind w:left="720"/>
        <w:jc w:val="both"/>
        <w:rPr>
          <w:rFonts w:asciiTheme="minorHAnsi" w:hAnsiTheme="minorHAnsi" w:cstheme="minorHAnsi"/>
          <w:color w:val="auto"/>
        </w:rPr>
      </w:pPr>
    </w:p>
    <w:p w14:paraId="467FB563" w14:textId="47EFA7FE" w:rsidR="00982AEE" w:rsidRPr="008F3E55" w:rsidRDefault="00982AEE" w:rsidP="00982AEE">
      <w:pPr>
        <w:pStyle w:val="Default"/>
        <w:ind w:left="1440" w:hanging="720"/>
        <w:jc w:val="both"/>
        <w:rPr>
          <w:rFonts w:asciiTheme="minorHAnsi" w:hAnsiTheme="minorHAnsi" w:cstheme="minorHAnsi"/>
          <w:color w:val="auto"/>
        </w:rPr>
      </w:pPr>
      <w:r w:rsidRPr="008F3E55">
        <w:rPr>
          <w:rFonts w:asciiTheme="minorHAnsi" w:hAnsiTheme="minorHAnsi" w:cstheme="minorHAnsi"/>
          <w:color w:val="auto"/>
        </w:rPr>
        <w:t>1.2</w:t>
      </w:r>
      <w:r>
        <w:rPr>
          <w:rFonts w:asciiTheme="minorHAnsi" w:hAnsiTheme="minorHAnsi" w:cstheme="minorHAnsi"/>
          <w:color w:val="auto"/>
        </w:rPr>
        <w:t>.</w:t>
      </w:r>
      <w:r w:rsidR="00843684">
        <w:rPr>
          <w:rFonts w:asciiTheme="minorHAnsi" w:hAnsiTheme="minorHAnsi" w:cstheme="minorHAnsi"/>
          <w:color w:val="auto"/>
        </w:rPr>
        <w:t>5</w:t>
      </w:r>
      <w:r w:rsidRPr="008F3E55">
        <w:rPr>
          <w:rFonts w:asciiTheme="minorHAnsi" w:hAnsiTheme="minorHAnsi" w:cstheme="minorHAnsi"/>
          <w:color w:val="auto"/>
        </w:rPr>
        <w:tab/>
        <w:t>all references to any agreement (including</w:t>
      </w:r>
      <w:r>
        <w:rPr>
          <w:rFonts w:asciiTheme="minorHAnsi" w:hAnsiTheme="minorHAnsi" w:cstheme="minorHAnsi"/>
          <w:color w:val="auto"/>
        </w:rPr>
        <w:t xml:space="preserve"> this Agreement</w:t>
      </w:r>
      <w:r w:rsidRPr="008F3E55">
        <w:rPr>
          <w:rFonts w:asciiTheme="minorHAnsi" w:hAnsiTheme="minorHAnsi" w:cstheme="minorHAnsi"/>
          <w:color w:val="auto"/>
        </w:rPr>
        <w:t xml:space="preserve">), document or other instrument include (subject to all relevant approvals and any other provision of </w:t>
      </w:r>
      <w:r>
        <w:rPr>
          <w:rFonts w:asciiTheme="minorHAnsi" w:hAnsiTheme="minorHAnsi" w:cstheme="minorHAnsi"/>
          <w:color w:val="auto"/>
        </w:rPr>
        <w:t xml:space="preserve">this Agreement </w:t>
      </w:r>
      <w:r w:rsidRPr="008F3E55">
        <w:rPr>
          <w:rFonts w:asciiTheme="minorHAnsi" w:hAnsiTheme="minorHAnsi" w:cstheme="minorHAnsi"/>
          <w:color w:val="auto"/>
        </w:rPr>
        <w:t>expressly concerning such agreement, document or other instrument) a reference to that agreement, document or instrument as amended, supplemented, substituted, novated or assigned;</w:t>
      </w:r>
    </w:p>
    <w:p w14:paraId="2C5E64AB" w14:textId="77777777" w:rsidR="00982AEE" w:rsidRPr="008F3E55" w:rsidRDefault="00982AEE" w:rsidP="00982AEE">
      <w:pPr>
        <w:pStyle w:val="Default"/>
        <w:ind w:left="720"/>
        <w:jc w:val="both"/>
        <w:rPr>
          <w:rFonts w:asciiTheme="minorHAnsi" w:hAnsiTheme="minorHAnsi" w:cstheme="minorHAnsi"/>
          <w:color w:val="auto"/>
        </w:rPr>
      </w:pPr>
    </w:p>
    <w:p w14:paraId="3C48B576" w14:textId="6B57F850" w:rsidR="00982AEE" w:rsidRPr="008F3E55" w:rsidRDefault="00982AEE" w:rsidP="00982AEE">
      <w:pPr>
        <w:pStyle w:val="Default"/>
        <w:ind w:left="1440" w:hanging="720"/>
        <w:jc w:val="both"/>
        <w:rPr>
          <w:rFonts w:asciiTheme="minorHAnsi" w:hAnsiTheme="minorHAnsi" w:cstheme="minorHAnsi"/>
          <w:color w:val="auto"/>
        </w:rPr>
      </w:pPr>
      <w:r>
        <w:rPr>
          <w:rFonts w:asciiTheme="minorHAnsi" w:hAnsiTheme="minorHAnsi" w:cstheme="minorHAnsi"/>
          <w:color w:val="auto"/>
        </w:rPr>
        <w:t>1</w:t>
      </w:r>
      <w:r w:rsidR="00843684">
        <w:rPr>
          <w:rFonts w:asciiTheme="minorHAnsi" w:hAnsiTheme="minorHAnsi" w:cstheme="minorHAnsi"/>
          <w:color w:val="auto"/>
        </w:rPr>
        <w:t>.2.6</w:t>
      </w:r>
      <w:r w:rsidRPr="008F3E55">
        <w:rPr>
          <w:rFonts w:asciiTheme="minorHAnsi" w:hAnsiTheme="minorHAnsi" w:cstheme="minorHAnsi"/>
          <w:color w:val="auto"/>
        </w:rPr>
        <w:tab/>
        <w:t xml:space="preserve">all references to time of day shall be a reference to whatever time of day shall be in </w:t>
      </w:r>
      <w:r>
        <w:rPr>
          <w:rFonts w:asciiTheme="minorHAnsi" w:hAnsiTheme="minorHAnsi" w:cstheme="minorHAnsi"/>
          <w:color w:val="auto"/>
        </w:rPr>
        <w:t xml:space="preserve">force in </w:t>
      </w:r>
      <w:r w:rsidRPr="008F3E55">
        <w:rPr>
          <w:rFonts w:asciiTheme="minorHAnsi" w:hAnsiTheme="minorHAnsi" w:cstheme="minorHAnsi"/>
          <w:color w:val="auto"/>
        </w:rPr>
        <w:t>Ireland;</w:t>
      </w:r>
    </w:p>
    <w:p w14:paraId="4C663254" w14:textId="77777777" w:rsidR="00982AEE" w:rsidRPr="008F3E55" w:rsidRDefault="00982AEE" w:rsidP="00982AEE">
      <w:pPr>
        <w:pStyle w:val="Default"/>
        <w:ind w:left="720"/>
        <w:jc w:val="both"/>
        <w:rPr>
          <w:rFonts w:asciiTheme="minorHAnsi" w:hAnsiTheme="minorHAnsi" w:cstheme="minorHAnsi"/>
          <w:color w:val="auto"/>
        </w:rPr>
      </w:pPr>
    </w:p>
    <w:p w14:paraId="07A59EC7" w14:textId="6C8E113C" w:rsidR="00982AEE" w:rsidRPr="008F3E55" w:rsidRDefault="00982AEE" w:rsidP="00982AEE">
      <w:pPr>
        <w:pStyle w:val="Default"/>
        <w:ind w:left="720"/>
        <w:jc w:val="both"/>
        <w:rPr>
          <w:rFonts w:asciiTheme="minorHAnsi" w:hAnsiTheme="minorHAnsi" w:cstheme="minorHAnsi"/>
          <w:color w:val="auto"/>
        </w:rPr>
      </w:pPr>
      <w:r>
        <w:rPr>
          <w:rFonts w:asciiTheme="minorHAnsi" w:hAnsiTheme="minorHAnsi" w:cstheme="minorHAnsi"/>
          <w:color w:val="auto"/>
        </w:rPr>
        <w:t>1.2.</w:t>
      </w:r>
      <w:r w:rsidR="00843684">
        <w:rPr>
          <w:rFonts w:asciiTheme="minorHAnsi" w:hAnsiTheme="minorHAnsi" w:cstheme="minorHAnsi"/>
          <w:color w:val="auto"/>
        </w:rPr>
        <w:t>7</w:t>
      </w:r>
      <w:r w:rsidRPr="008F3E55">
        <w:rPr>
          <w:rFonts w:asciiTheme="minorHAnsi" w:hAnsiTheme="minorHAnsi" w:cstheme="minorHAnsi"/>
          <w:color w:val="auto"/>
        </w:rPr>
        <w:tab/>
        <w:t>any reference to a day means a calendar day;</w:t>
      </w:r>
    </w:p>
    <w:p w14:paraId="77C8FF19" w14:textId="77777777" w:rsidR="00982AEE" w:rsidRPr="008F3E55" w:rsidRDefault="00982AEE" w:rsidP="00982AEE">
      <w:pPr>
        <w:pStyle w:val="Default"/>
        <w:ind w:left="720"/>
        <w:jc w:val="both"/>
        <w:rPr>
          <w:rFonts w:asciiTheme="minorHAnsi" w:hAnsiTheme="minorHAnsi" w:cstheme="minorHAnsi"/>
          <w:color w:val="auto"/>
        </w:rPr>
      </w:pPr>
    </w:p>
    <w:p w14:paraId="74EF54DF" w14:textId="2426B83F" w:rsidR="00982AEE" w:rsidRPr="008F3E55" w:rsidRDefault="00982AEE" w:rsidP="00982AEE">
      <w:pPr>
        <w:pStyle w:val="Default"/>
        <w:ind w:left="720"/>
        <w:jc w:val="both"/>
        <w:rPr>
          <w:rFonts w:asciiTheme="minorHAnsi" w:hAnsiTheme="minorHAnsi" w:cstheme="minorHAnsi"/>
          <w:color w:val="auto"/>
        </w:rPr>
      </w:pPr>
      <w:r>
        <w:rPr>
          <w:rFonts w:asciiTheme="minorHAnsi" w:hAnsiTheme="minorHAnsi" w:cstheme="minorHAnsi"/>
          <w:color w:val="auto"/>
        </w:rPr>
        <w:t>1.2.</w:t>
      </w:r>
      <w:r w:rsidR="00843684">
        <w:rPr>
          <w:rFonts w:asciiTheme="minorHAnsi" w:hAnsiTheme="minorHAnsi" w:cstheme="minorHAnsi"/>
          <w:color w:val="auto"/>
        </w:rPr>
        <w:t>8</w:t>
      </w:r>
      <w:r w:rsidRPr="008F3E55">
        <w:rPr>
          <w:rFonts w:asciiTheme="minorHAnsi" w:hAnsiTheme="minorHAnsi" w:cstheme="minorHAnsi"/>
          <w:color w:val="auto"/>
        </w:rPr>
        <w:tab/>
        <w:t>any reference to a month means a calendar month;</w:t>
      </w:r>
    </w:p>
    <w:p w14:paraId="1C97D358" w14:textId="77777777" w:rsidR="00982AEE" w:rsidRPr="008F3E55" w:rsidRDefault="00982AEE" w:rsidP="00982AEE">
      <w:pPr>
        <w:pStyle w:val="Default"/>
        <w:ind w:left="720"/>
        <w:jc w:val="both"/>
        <w:rPr>
          <w:rFonts w:asciiTheme="minorHAnsi" w:hAnsiTheme="minorHAnsi" w:cstheme="minorHAnsi"/>
          <w:color w:val="auto"/>
        </w:rPr>
      </w:pPr>
    </w:p>
    <w:p w14:paraId="079392D7" w14:textId="1CE7E449" w:rsidR="00982AEE" w:rsidRPr="008F3E55" w:rsidRDefault="00982AEE" w:rsidP="00982AEE">
      <w:pPr>
        <w:pStyle w:val="Default"/>
        <w:ind w:left="720"/>
        <w:jc w:val="both"/>
        <w:rPr>
          <w:rFonts w:asciiTheme="minorHAnsi" w:hAnsiTheme="minorHAnsi" w:cstheme="minorHAnsi"/>
          <w:color w:val="auto"/>
        </w:rPr>
      </w:pPr>
      <w:r>
        <w:rPr>
          <w:rFonts w:asciiTheme="minorHAnsi" w:hAnsiTheme="minorHAnsi" w:cstheme="minorHAnsi"/>
          <w:color w:val="auto"/>
        </w:rPr>
        <w:t>1.2.</w:t>
      </w:r>
      <w:r w:rsidR="00843684">
        <w:rPr>
          <w:rFonts w:asciiTheme="minorHAnsi" w:hAnsiTheme="minorHAnsi" w:cstheme="minorHAnsi"/>
          <w:color w:val="auto"/>
        </w:rPr>
        <w:t>9</w:t>
      </w:r>
      <w:r w:rsidRPr="008F3E55">
        <w:rPr>
          <w:rFonts w:asciiTheme="minorHAnsi" w:hAnsiTheme="minorHAnsi" w:cstheme="minorHAnsi"/>
          <w:color w:val="auto"/>
        </w:rPr>
        <w:tab/>
        <w:t>all monetary amounts are expressed in Euro;</w:t>
      </w:r>
    </w:p>
    <w:p w14:paraId="4374FA9A" w14:textId="77777777" w:rsidR="00982AEE" w:rsidRPr="008F3E55" w:rsidRDefault="00982AEE" w:rsidP="00982AEE">
      <w:pPr>
        <w:pStyle w:val="Default"/>
        <w:ind w:left="720"/>
        <w:jc w:val="both"/>
        <w:rPr>
          <w:rFonts w:asciiTheme="minorHAnsi" w:hAnsiTheme="minorHAnsi" w:cstheme="minorHAnsi"/>
          <w:color w:val="auto"/>
        </w:rPr>
      </w:pPr>
    </w:p>
    <w:p w14:paraId="79BEBE22" w14:textId="0FD44AC5" w:rsidR="00982AEE" w:rsidRPr="008F3E55" w:rsidRDefault="00982AEE" w:rsidP="00982AEE">
      <w:pPr>
        <w:pStyle w:val="Default"/>
        <w:ind w:left="1440" w:hanging="720"/>
        <w:jc w:val="both"/>
        <w:rPr>
          <w:rFonts w:asciiTheme="minorHAnsi" w:hAnsiTheme="minorHAnsi" w:cstheme="minorHAnsi"/>
          <w:color w:val="auto"/>
        </w:rPr>
      </w:pPr>
      <w:r>
        <w:rPr>
          <w:rFonts w:asciiTheme="minorHAnsi" w:hAnsiTheme="minorHAnsi" w:cstheme="minorHAnsi"/>
          <w:color w:val="auto"/>
        </w:rPr>
        <w:t>1.2.</w:t>
      </w:r>
      <w:r w:rsidR="00843684">
        <w:rPr>
          <w:rFonts w:asciiTheme="minorHAnsi" w:hAnsiTheme="minorHAnsi" w:cstheme="minorHAnsi"/>
          <w:color w:val="auto"/>
        </w:rPr>
        <w:t>10</w:t>
      </w:r>
      <w:r w:rsidRPr="008F3E55">
        <w:rPr>
          <w:rFonts w:asciiTheme="minorHAnsi" w:hAnsiTheme="minorHAnsi" w:cstheme="minorHAnsi"/>
          <w:color w:val="auto"/>
        </w:rPr>
        <w:tab/>
        <w:t>the Central Bank shall not be imputed with knowledge of any fact, matter or thing merely because that fact, matter or thing is within the knowledge of the State’s servants or agents;</w:t>
      </w:r>
    </w:p>
    <w:p w14:paraId="2591168A" w14:textId="77777777" w:rsidR="00982AEE" w:rsidRPr="008F3E55" w:rsidRDefault="00982AEE" w:rsidP="00982AEE">
      <w:pPr>
        <w:pStyle w:val="Default"/>
        <w:ind w:left="720"/>
        <w:jc w:val="both"/>
        <w:rPr>
          <w:rFonts w:asciiTheme="minorHAnsi" w:hAnsiTheme="minorHAnsi" w:cstheme="minorHAnsi"/>
          <w:color w:val="auto"/>
        </w:rPr>
      </w:pPr>
    </w:p>
    <w:p w14:paraId="4A1A6D18" w14:textId="65453D36" w:rsidR="00982AEE" w:rsidRPr="008F3E55" w:rsidRDefault="00982AEE" w:rsidP="00982AEE">
      <w:pPr>
        <w:pStyle w:val="Default"/>
        <w:ind w:left="1440" w:hanging="720"/>
        <w:jc w:val="both"/>
        <w:rPr>
          <w:rFonts w:asciiTheme="minorHAnsi" w:hAnsiTheme="minorHAnsi" w:cstheme="minorHAnsi"/>
          <w:color w:val="auto"/>
        </w:rPr>
      </w:pPr>
      <w:r>
        <w:rPr>
          <w:rFonts w:asciiTheme="minorHAnsi" w:hAnsiTheme="minorHAnsi" w:cstheme="minorHAnsi"/>
          <w:color w:val="auto"/>
        </w:rPr>
        <w:t>1.2.</w:t>
      </w:r>
      <w:r w:rsidR="00843684">
        <w:rPr>
          <w:rFonts w:asciiTheme="minorHAnsi" w:hAnsiTheme="minorHAnsi" w:cstheme="minorHAnsi"/>
          <w:color w:val="auto"/>
        </w:rPr>
        <w:t>11</w:t>
      </w:r>
      <w:r w:rsidRPr="008F3E55">
        <w:rPr>
          <w:rFonts w:asciiTheme="minorHAnsi" w:hAnsiTheme="minorHAnsi" w:cstheme="minorHAnsi"/>
          <w:color w:val="auto"/>
        </w:rPr>
        <w:tab/>
        <w:t>any reference to the statutory duties or functions of the Central Bank shall be a reference to such duties or functions (including powers and discretions) from time to time and shall include any common law duties and functions (including powers and discretions);</w:t>
      </w:r>
    </w:p>
    <w:p w14:paraId="72D81E10" w14:textId="77777777" w:rsidR="00982AEE" w:rsidRPr="008F3E55" w:rsidRDefault="00982AEE" w:rsidP="00982AEE">
      <w:pPr>
        <w:pStyle w:val="Default"/>
        <w:ind w:left="720"/>
        <w:jc w:val="both"/>
        <w:rPr>
          <w:rFonts w:asciiTheme="minorHAnsi" w:hAnsiTheme="minorHAnsi" w:cstheme="minorHAnsi"/>
          <w:color w:val="auto"/>
        </w:rPr>
      </w:pPr>
    </w:p>
    <w:p w14:paraId="68063EAD" w14:textId="5D33EC42" w:rsidR="00982AEE" w:rsidRPr="008F3E55" w:rsidRDefault="00982AEE" w:rsidP="00982AEE">
      <w:pPr>
        <w:pStyle w:val="Default"/>
        <w:ind w:left="1440" w:hanging="720"/>
        <w:jc w:val="both"/>
        <w:rPr>
          <w:rFonts w:asciiTheme="minorHAnsi" w:hAnsiTheme="minorHAnsi" w:cstheme="minorHAnsi"/>
          <w:color w:val="auto"/>
        </w:rPr>
      </w:pPr>
      <w:r>
        <w:rPr>
          <w:rFonts w:asciiTheme="minorHAnsi" w:hAnsiTheme="minorHAnsi" w:cstheme="minorHAnsi"/>
          <w:color w:val="auto"/>
        </w:rPr>
        <w:t>1.2.</w:t>
      </w:r>
      <w:r w:rsidR="00843684">
        <w:rPr>
          <w:rFonts w:asciiTheme="minorHAnsi" w:hAnsiTheme="minorHAnsi" w:cstheme="minorHAnsi"/>
          <w:color w:val="auto"/>
        </w:rPr>
        <w:t>12</w:t>
      </w:r>
      <w:r w:rsidRPr="008F3E55">
        <w:rPr>
          <w:rFonts w:asciiTheme="minorHAnsi" w:hAnsiTheme="minorHAnsi" w:cstheme="minorHAnsi"/>
          <w:color w:val="auto"/>
        </w:rPr>
        <w:tab/>
        <w:t xml:space="preserve">in the event that an ambiguity or question of intent or interpretation arises, </w:t>
      </w:r>
      <w:r>
        <w:rPr>
          <w:rFonts w:asciiTheme="minorHAnsi" w:hAnsiTheme="minorHAnsi" w:cstheme="minorHAnsi"/>
          <w:color w:val="auto"/>
        </w:rPr>
        <w:t xml:space="preserve">this Agreement </w:t>
      </w:r>
      <w:r w:rsidRPr="008F3E55">
        <w:rPr>
          <w:rFonts w:asciiTheme="minorHAnsi" w:hAnsiTheme="minorHAnsi" w:cstheme="minorHAnsi"/>
          <w:color w:val="auto"/>
        </w:rPr>
        <w:t xml:space="preserve">shall be construed as if drafted jointly by the Parties and no presumption or burden of proof shall arise favouring or disfavouring any party by virtue of the authorship of the provisions of </w:t>
      </w:r>
      <w:r>
        <w:rPr>
          <w:rFonts w:asciiTheme="minorHAnsi" w:hAnsiTheme="minorHAnsi" w:cstheme="minorHAnsi"/>
          <w:color w:val="auto"/>
        </w:rPr>
        <w:t>this Agreement</w:t>
      </w:r>
      <w:r w:rsidRPr="008F3E55">
        <w:rPr>
          <w:rFonts w:asciiTheme="minorHAnsi" w:hAnsiTheme="minorHAnsi" w:cstheme="minorHAnsi"/>
          <w:color w:val="auto"/>
        </w:rPr>
        <w:t>;</w:t>
      </w:r>
    </w:p>
    <w:p w14:paraId="529F5E38" w14:textId="77777777" w:rsidR="00982AEE" w:rsidRPr="008F3E55" w:rsidRDefault="00982AEE" w:rsidP="00982AEE">
      <w:pPr>
        <w:pStyle w:val="Default"/>
        <w:ind w:left="720"/>
        <w:jc w:val="both"/>
        <w:rPr>
          <w:rFonts w:asciiTheme="minorHAnsi" w:hAnsiTheme="minorHAnsi" w:cstheme="minorHAnsi"/>
          <w:color w:val="auto"/>
        </w:rPr>
      </w:pPr>
    </w:p>
    <w:p w14:paraId="46EE6F59" w14:textId="018BEE39" w:rsidR="00982AEE" w:rsidRDefault="00843684" w:rsidP="00982AEE">
      <w:pPr>
        <w:pStyle w:val="Default"/>
        <w:ind w:left="1440" w:hanging="720"/>
        <w:jc w:val="both"/>
        <w:rPr>
          <w:rFonts w:asciiTheme="minorHAnsi" w:hAnsiTheme="minorHAnsi" w:cstheme="minorHAnsi"/>
          <w:color w:val="auto"/>
        </w:rPr>
      </w:pPr>
      <w:r>
        <w:rPr>
          <w:rFonts w:asciiTheme="minorHAnsi" w:hAnsiTheme="minorHAnsi" w:cstheme="minorHAnsi"/>
          <w:color w:val="auto"/>
        </w:rPr>
        <w:t>1.2.13</w:t>
      </w:r>
      <w:r w:rsidR="00982AEE" w:rsidRPr="008F3E55">
        <w:rPr>
          <w:rFonts w:asciiTheme="minorHAnsi" w:hAnsiTheme="minorHAnsi" w:cstheme="minorHAnsi"/>
          <w:color w:val="auto"/>
        </w:rPr>
        <w:tab/>
        <w:t xml:space="preserve">the term “including” means including but without limitation and any phrase introduced by the terms “including”, “include”, “in particular” or any similar expression shall be construed as illustrative and shall not limit the sense of </w:t>
      </w:r>
      <w:r w:rsidR="00982AEE">
        <w:rPr>
          <w:rFonts w:asciiTheme="minorHAnsi" w:hAnsiTheme="minorHAnsi" w:cstheme="minorHAnsi"/>
          <w:color w:val="auto"/>
        </w:rPr>
        <w:t>the words preceding those terms;</w:t>
      </w:r>
    </w:p>
    <w:p w14:paraId="44327D7A" w14:textId="77777777" w:rsidR="00982AEE" w:rsidRDefault="00982AEE" w:rsidP="00982AEE">
      <w:pPr>
        <w:pStyle w:val="Default"/>
        <w:ind w:left="1440" w:hanging="720"/>
        <w:jc w:val="both"/>
        <w:rPr>
          <w:rFonts w:asciiTheme="minorHAnsi" w:hAnsiTheme="minorHAnsi" w:cstheme="minorHAnsi"/>
          <w:color w:val="auto"/>
        </w:rPr>
      </w:pPr>
    </w:p>
    <w:p w14:paraId="60048A7C" w14:textId="22236E4B" w:rsidR="00982AEE" w:rsidRDefault="00843684" w:rsidP="00982AEE">
      <w:pPr>
        <w:pStyle w:val="Default"/>
        <w:ind w:left="1440" w:hanging="720"/>
        <w:jc w:val="both"/>
        <w:rPr>
          <w:rFonts w:asciiTheme="minorHAnsi" w:hAnsiTheme="minorHAnsi" w:cstheme="minorHAnsi"/>
          <w:color w:val="auto"/>
        </w:rPr>
      </w:pPr>
      <w:r>
        <w:rPr>
          <w:rFonts w:asciiTheme="minorHAnsi" w:hAnsiTheme="minorHAnsi" w:cstheme="minorHAnsi"/>
          <w:color w:val="auto"/>
        </w:rPr>
        <w:t>1.2.14</w:t>
      </w:r>
      <w:r w:rsidR="00982AEE">
        <w:rPr>
          <w:rFonts w:asciiTheme="minorHAnsi" w:hAnsiTheme="minorHAnsi" w:cstheme="minorHAnsi"/>
          <w:color w:val="auto"/>
        </w:rPr>
        <w:tab/>
      </w:r>
      <w:r w:rsidR="00982AEE" w:rsidRPr="00C214F6">
        <w:rPr>
          <w:rFonts w:asciiTheme="minorHAnsi" w:hAnsiTheme="minorHAnsi" w:cstheme="minorHAnsi"/>
          <w:color w:val="auto"/>
        </w:rPr>
        <w:t xml:space="preserve">where the </w:t>
      </w:r>
      <w:r w:rsidR="00982AEE">
        <w:rPr>
          <w:rFonts w:asciiTheme="minorHAnsi" w:hAnsiTheme="minorHAnsi" w:cstheme="minorHAnsi"/>
          <w:color w:val="auto"/>
        </w:rPr>
        <w:t>Contractor</w:t>
      </w:r>
      <w:r w:rsidR="00982AEE" w:rsidRPr="00C214F6">
        <w:rPr>
          <w:rFonts w:asciiTheme="minorHAnsi" w:hAnsiTheme="minorHAnsi" w:cstheme="minorHAnsi"/>
          <w:color w:val="auto"/>
        </w:rPr>
        <w:t xml:space="preserve"> consists of two or more persons all the respective covenants by the </w:t>
      </w:r>
      <w:r w:rsidR="00982AEE">
        <w:rPr>
          <w:rFonts w:asciiTheme="minorHAnsi" w:hAnsiTheme="minorHAnsi" w:cstheme="minorHAnsi"/>
          <w:color w:val="auto"/>
        </w:rPr>
        <w:t>Contractor</w:t>
      </w:r>
      <w:r w:rsidR="00982AEE" w:rsidRPr="00C214F6">
        <w:rPr>
          <w:rFonts w:asciiTheme="minorHAnsi" w:hAnsiTheme="minorHAnsi" w:cstheme="minorHAnsi"/>
          <w:color w:val="auto"/>
        </w:rPr>
        <w:t xml:space="preserve"> shall be deemed to be by such persons jointly and severally; </w:t>
      </w:r>
    </w:p>
    <w:p w14:paraId="294196BB" w14:textId="77777777" w:rsidR="00982AEE" w:rsidRDefault="00982AEE" w:rsidP="00982AEE">
      <w:pPr>
        <w:pStyle w:val="Default"/>
        <w:ind w:left="1440" w:hanging="720"/>
        <w:jc w:val="both"/>
        <w:rPr>
          <w:rFonts w:asciiTheme="minorHAnsi" w:hAnsiTheme="minorHAnsi" w:cstheme="minorHAnsi"/>
          <w:color w:val="auto"/>
        </w:rPr>
      </w:pPr>
    </w:p>
    <w:p w14:paraId="54405C0C" w14:textId="196C767B" w:rsidR="00982AEE" w:rsidRDefault="00843684" w:rsidP="00982AEE">
      <w:pPr>
        <w:pStyle w:val="Default"/>
        <w:ind w:left="1440" w:hanging="720"/>
        <w:jc w:val="both"/>
        <w:rPr>
          <w:rFonts w:asciiTheme="minorHAnsi" w:hAnsiTheme="minorHAnsi" w:cstheme="minorHAnsi"/>
          <w:color w:val="auto"/>
        </w:rPr>
      </w:pPr>
      <w:r>
        <w:rPr>
          <w:rFonts w:asciiTheme="minorHAnsi" w:hAnsiTheme="minorHAnsi" w:cstheme="minorHAnsi"/>
          <w:color w:val="auto"/>
        </w:rPr>
        <w:t>1.2.15</w:t>
      </w:r>
      <w:r w:rsidR="00982AEE">
        <w:rPr>
          <w:rFonts w:asciiTheme="minorHAnsi" w:hAnsiTheme="minorHAnsi" w:cstheme="minorHAnsi"/>
          <w:color w:val="auto"/>
        </w:rPr>
        <w:tab/>
        <w:t>references to the Central Bank include reference to its authorised representatives;</w:t>
      </w:r>
    </w:p>
    <w:p w14:paraId="44182993" w14:textId="77777777" w:rsidR="00982AEE" w:rsidRDefault="00982AEE" w:rsidP="00982AEE">
      <w:pPr>
        <w:pStyle w:val="Default"/>
        <w:ind w:left="1440" w:hanging="720"/>
        <w:jc w:val="both"/>
        <w:rPr>
          <w:rFonts w:asciiTheme="minorHAnsi" w:hAnsiTheme="minorHAnsi" w:cstheme="minorHAnsi"/>
          <w:color w:val="auto"/>
        </w:rPr>
      </w:pPr>
    </w:p>
    <w:p w14:paraId="6DFFD7D9" w14:textId="42CBAF37" w:rsidR="00982AEE" w:rsidRPr="00C214F6" w:rsidRDefault="00843684" w:rsidP="00982AEE">
      <w:pPr>
        <w:pStyle w:val="Default"/>
        <w:ind w:left="1440" w:hanging="720"/>
        <w:jc w:val="both"/>
        <w:rPr>
          <w:rFonts w:asciiTheme="minorHAnsi" w:hAnsiTheme="minorHAnsi" w:cstheme="minorHAnsi"/>
          <w:color w:val="auto"/>
        </w:rPr>
      </w:pPr>
      <w:r>
        <w:rPr>
          <w:rFonts w:asciiTheme="minorHAnsi" w:hAnsiTheme="minorHAnsi" w:cstheme="minorHAnsi"/>
          <w:color w:val="auto"/>
        </w:rPr>
        <w:t>1.2.16</w:t>
      </w:r>
      <w:r w:rsidR="00982AEE">
        <w:rPr>
          <w:rFonts w:asciiTheme="minorHAnsi" w:hAnsiTheme="minorHAnsi" w:cstheme="minorHAnsi"/>
          <w:color w:val="auto"/>
        </w:rPr>
        <w:tab/>
        <w:t>references to “personal data” shall have the meaning attributed to that term in Data Protection Law;</w:t>
      </w:r>
    </w:p>
    <w:p w14:paraId="0B088BCF" w14:textId="77777777" w:rsidR="00982AEE" w:rsidRPr="008F3E55" w:rsidRDefault="00982AEE" w:rsidP="00982AEE">
      <w:pPr>
        <w:pStyle w:val="Default"/>
        <w:ind w:left="720"/>
        <w:jc w:val="both"/>
        <w:rPr>
          <w:rFonts w:asciiTheme="minorHAnsi" w:hAnsiTheme="minorHAnsi" w:cstheme="minorHAnsi"/>
          <w:color w:val="auto"/>
        </w:rPr>
      </w:pPr>
    </w:p>
    <w:p w14:paraId="23370A55" w14:textId="77777777" w:rsidR="00982AEE" w:rsidRDefault="00982AEE" w:rsidP="00982AEE">
      <w:pPr>
        <w:pStyle w:val="Default"/>
        <w:jc w:val="both"/>
        <w:rPr>
          <w:rFonts w:asciiTheme="minorHAnsi" w:hAnsiTheme="minorHAnsi" w:cstheme="minorHAnsi"/>
          <w:color w:val="auto"/>
        </w:rPr>
      </w:pPr>
    </w:p>
    <w:p w14:paraId="16F9FF00" w14:textId="77777777" w:rsidR="005129A8" w:rsidRPr="009F14D5" w:rsidRDefault="005129A8" w:rsidP="002A68C2">
      <w:pPr>
        <w:pStyle w:val="legallevel2"/>
        <w:numPr>
          <w:ilvl w:val="1"/>
          <w:numId w:val="13"/>
        </w:numPr>
        <w:ind w:hanging="578"/>
        <w:rPr>
          <w:sz w:val="24"/>
          <w:szCs w:val="24"/>
        </w:rPr>
      </w:pPr>
      <w:r w:rsidRPr="009F14D5">
        <w:rPr>
          <w:sz w:val="24"/>
          <w:szCs w:val="24"/>
        </w:rPr>
        <w:t xml:space="preserve">This Agreement </w:t>
      </w:r>
      <w:r>
        <w:rPr>
          <w:sz w:val="24"/>
          <w:szCs w:val="24"/>
        </w:rPr>
        <w:t xml:space="preserve">consists of the following documents, which, in </w:t>
      </w:r>
      <w:r w:rsidRPr="009F14D5">
        <w:rPr>
          <w:sz w:val="24"/>
          <w:szCs w:val="24"/>
        </w:rPr>
        <w:t>the event of any ambiguity or conflict</w:t>
      </w:r>
      <w:r>
        <w:rPr>
          <w:sz w:val="24"/>
          <w:szCs w:val="24"/>
        </w:rPr>
        <w:t xml:space="preserve"> among them</w:t>
      </w:r>
      <w:r w:rsidRPr="009F14D5">
        <w:rPr>
          <w:sz w:val="24"/>
          <w:szCs w:val="24"/>
        </w:rPr>
        <w:t xml:space="preserve">, </w:t>
      </w:r>
      <w:r>
        <w:rPr>
          <w:sz w:val="24"/>
          <w:szCs w:val="24"/>
        </w:rPr>
        <w:t>are in the following order of priority</w:t>
      </w:r>
      <w:r w:rsidRPr="009F14D5">
        <w:rPr>
          <w:sz w:val="24"/>
          <w:szCs w:val="24"/>
        </w:rPr>
        <w:t>:</w:t>
      </w:r>
    </w:p>
    <w:p w14:paraId="0FB85043" w14:textId="77777777" w:rsidR="005129A8" w:rsidRPr="00924C05" w:rsidRDefault="005129A8" w:rsidP="005129A8">
      <w:pPr>
        <w:pStyle w:val="legallevel2"/>
        <w:numPr>
          <w:ilvl w:val="0"/>
          <w:numId w:val="0"/>
        </w:numPr>
        <w:ind w:left="709" w:hanging="709"/>
        <w:rPr>
          <w:sz w:val="24"/>
          <w:szCs w:val="24"/>
          <w:lang w:val="en-IE"/>
        </w:rPr>
      </w:pPr>
    </w:p>
    <w:p w14:paraId="2CEBC2BA" w14:textId="77777777" w:rsidR="005129A8" w:rsidRPr="00924C05" w:rsidRDefault="005129A8" w:rsidP="005129A8">
      <w:pPr>
        <w:pStyle w:val="legallevel2"/>
        <w:numPr>
          <w:ilvl w:val="6"/>
          <w:numId w:val="5"/>
        </w:numPr>
        <w:ind w:left="1560" w:hanging="284"/>
        <w:rPr>
          <w:sz w:val="24"/>
          <w:szCs w:val="24"/>
          <w:lang w:val="en-IE"/>
        </w:rPr>
      </w:pPr>
      <w:r>
        <w:rPr>
          <w:sz w:val="24"/>
          <w:szCs w:val="24"/>
          <w:lang w:val="en-IE"/>
        </w:rPr>
        <w:t>t</w:t>
      </w:r>
      <w:r w:rsidRPr="00924C05">
        <w:rPr>
          <w:sz w:val="24"/>
          <w:szCs w:val="24"/>
          <w:lang w:val="en-IE"/>
        </w:rPr>
        <w:t>his Agreement</w:t>
      </w:r>
      <w:r>
        <w:rPr>
          <w:sz w:val="24"/>
          <w:szCs w:val="24"/>
          <w:lang w:val="en-IE"/>
        </w:rPr>
        <w:t xml:space="preserve"> and Schedules</w:t>
      </w:r>
    </w:p>
    <w:p w14:paraId="6B9A2FBC" w14:textId="77777777" w:rsidR="005129A8" w:rsidRPr="00924C05" w:rsidRDefault="005129A8" w:rsidP="005129A8">
      <w:pPr>
        <w:pStyle w:val="legallevel2"/>
        <w:numPr>
          <w:ilvl w:val="6"/>
          <w:numId w:val="5"/>
        </w:numPr>
        <w:ind w:left="1560" w:hanging="284"/>
        <w:rPr>
          <w:sz w:val="24"/>
          <w:szCs w:val="24"/>
          <w:lang w:val="en-IE"/>
        </w:rPr>
      </w:pPr>
      <w:r>
        <w:rPr>
          <w:sz w:val="24"/>
          <w:szCs w:val="24"/>
          <w:lang w:val="en-IE"/>
        </w:rPr>
        <w:t>t</w:t>
      </w:r>
      <w:r w:rsidRPr="00924C05">
        <w:rPr>
          <w:sz w:val="24"/>
          <w:szCs w:val="24"/>
          <w:lang w:val="en-IE"/>
        </w:rPr>
        <w:t>he ITT</w:t>
      </w:r>
    </w:p>
    <w:p w14:paraId="15263B28" w14:textId="77777777" w:rsidR="005129A8" w:rsidRDefault="005129A8" w:rsidP="005129A8">
      <w:pPr>
        <w:pStyle w:val="legallevel2"/>
        <w:numPr>
          <w:ilvl w:val="6"/>
          <w:numId w:val="5"/>
        </w:numPr>
        <w:ind w:left="1560" w:hanging="284"/>
        <w:rPr>
          <w:sz w:val="24"/>
          <w:szCs w:val="24"/>
          <w:lang w:val="en-IE"/>
        </w:rPr>
      </w:pPr>
      <w:r>
        <w:rPr>
          <w:sz w:val="24"/>
          <w:szCs w:val="24"/>
          <w:lang w:val="en-IE"/>
        </w:rPr>
        <w:t>t</w:t>
      </w:r>
      <w:r w:rsidRPr="00924C05">
        <w:rPr>
          <w:sz w:val="24"/>
          <w:szCs w:val="24"/>
          <w:lang w:val="en-IE"/>
        </w:rPr>
        <w:t>he Tender</w:t>
      </w:r>
    </w:p>
    <w:p w14:paraId="76B82ABF" w14:textId="77777777" w:rsidR="005129A8" w:rsidRDefault="005129A8" w:rsidP="005129A8">
      <w:pPr>
        <w:pStyle w:val="legallevel2"/>
        <w:numPr>
          <w:ilvl w:val="0"/>
          <w:numId w:val="0"/>
        </w:numPr>
        <w:ind w:left="624" w:hanging="624"/>
        <w:rPr>
          <w:sz w:val="24"/>
          <w:szCs w:val="24"/>
          <w:lang w:val="en-IE"/>
        </w:rPr>
      </w:pPr>
    </w:p>
    <w:p w14:paraId="124CCA97" w14:textId="77777777" w:rsidR="005129A8" w:rsidRDefault="005129A8" w:rsidP="005129A8">
      <w:pPr>
        <w:pStyle w:val="legallevel2"/>
        <w:numPr>
          <w:ilvl w:val="0"/>
          <w:numId w:val="0"/>
        </w:numPr>
        <w:ind w:left="720"/>
        <w:rPr>
          <w:sz w:val="24"/>
          <w:szCs w:val="24"/>
          <w:lang w:val="en-IE"/>
        </w:rPr>
      </w:pPr>
      <w:r>
        <w:rPr>
          <w:sz w:val="24"/>
          <w:szCs w:val="24"/>
          <w:lang w:val="en-IE"/>
        </w:rPr>
        <w:lastRenderedPageBreak/>
        <w:t xml:space="preserve">save that </w:t>
      </w:r>
    </w:p>
    <w:p w14:paraId="2704B73B" w14:textId="77777777" w:rsidR="005129A8" w:rsidRDefault="005129A8" w:rsidP="005129A8">
      <w:pPr>
        <w:pStyle w:val="legallevel2"/>
        <w:numPr>
          <w:ilvl w:val="0"/>
          <w:numId w:val="0"/>
        </w:numPr>
        <w:ind w:left="720"/>
        <w:rPr>
          <w:sz w:val="24"/>
          <w:szCs w:val="24"/>
          <w:lang w:val="en-IE"/>
        </w:rPr>
      </w:pPr>
    </w:p>
    <w:p w14:paraId="7AF62AFF" w14:textId="01D7E649" w:rsidR="005129A8" w:rsidRDefault="005129A8" w:rsidP="005129A8">
      <w:pPr>
        <w:pStyle w:val="legallevel2"/>
        <w:numPr>
          <w:ilvl w:val="0"/>
          <w:numId w:val="0"/>
        </w:numPr>
        <w:ind w:left="1440" w:hanging="720"/>
        <w:rPr>
          <w:sz w:val="24"/>
          <w:szCs w:val="24"/>
          <w:lang w:val="en-IE"/>
        </w:rPr>
      </w:pPr>
      <w:r>
        <w:rPr>
          <w:sz w:val="24"/>
          <w:szCs w:val="24"/>
          <w:lang w:val="en-IE"/>
        </w:rPr>
        <w:t>1.3.1</w:t>
      </w:r>
      <w:r>
        <w:rPr>
          <w:sz w:val="24"/>
          <w:szCs w:val="24"/>
          <w:lang w:val="en-IE"/>
        </w:rPr>
        <w:tab/>
        <w:t>if the Tender</w:t>
      </w:r>
      <w:r w:rsidRPr="00FD2C03">
        <w:rPr>
          <w:sz w:val="24"/>
          <w:szCs w:val="24"/>
          <w:lang w:val="en-IE"/>
        </w:rPr>
        <w:t xml:space="preserve"> will, in the opinion of the </w:t>
      </w:r>
      <w:r>
        <w:rPr>
          <w:sz w:val="24"/>
          <w:szCs w:val="24"/>
          <w:lang w:val="en-IE"/>
        </w:rPr>
        <w:t>Central Bank</w:t>
      </w:r>
      <w:r w:rsidRPr="00FD2C03">
        <w:rPr>
          <w:sz w:val="24"/>
          <w:szCs w:val="24"/>
          <w:lang w:val="en-IE"/>
        </w:rPr>
        <w:t xml:space="preserve">, </w:t>
      </w:r>
      <w:r>
        <w:rPr>
          <w:sz w:val="24"/>
          <w:szCs w:val="24"/>
          <w:lang w:val="en-IE"/>
        </w:rPr>
        <w:t>deliver</w:t>
      </w:r>
      <w:r w:rsidRPr="00FD2C03">
        <w:rPr>
          <w:sz w:val="24"/>
          <w:szCs w:val="24"/>
          <w:lang w:val="en-IE"/>
        </w:rPr>
        <w:t xml:space="preserve"> a higher standard of work or service than </w:t>
      </w:r>
      <w:r>
        <w:rPr>
          <w:sz w:val="24"/>
          <w:szCs w:val="24"/>
          <w:lang w:val="en-IE"/>
        </w:rPr>
        <w:t xml:space="preserve">set out elsewhere in </w:t>
      </w:r>
      <w:r w:rsidRPr="00FD2C03">
        <w:rPr>
          <w:sz w:val="24"/>
          <w:szCs w:val="24"/>
          <w:lang w:val="en-IE"/>
        </w:rPr>
        <w:t>this Agreement</w:t>
      </w:r>
      <w:r>
        <w:rPr>
          <w:sz w:val="24"/>
          <w:szCs w:val="24"/>
          <w:lang w:val="en-IE"/>
        </w:rPr>
        <w:t xml:space="preserve"> (excluding the Tender)</w:t>
      </w:r>
      <w:r w:rsidR="005D7B40">
        <w:rPr>
          <w:sz w:val="24"/>
          <w:szCs w:val="24"/>
          <w:lang w:val="en-IE"/>
        </w:rPr>
        <w:t>,</w:t>
      </w:r>
      <w:r>
        <w:rPr>
          <w:sz w:val="24"/>
          <w:szCs w:val="24"/>
          <w:lang w:val="en-IE"/>
        </w:rPr>
        <w:t xml:space="preserve"> </w:t>
      </w:r>
      <w:r w:rsidRPr="00FD2C03">
        <w:rPr>
          <w:sz w:val="24"/>
          <w:szCs w:val="24"/>
          <w:lang w:val="en-IE"/>
        </w:rPr>
        <w:t xml:space="preserve">the </w:t>
      </w:r>
      <w:r>
        <w:rPr>
          <w:sz w:val="24"/>
          <w:szCs w:val="24"/>
          <w:lang w:val="en-IE"/>
        </w:rPr>
        <w:t xml:space="preserve">relevant </w:t>
      </w:r>
      <w:r w:rsidRPr="00FD2C03">
        <w:rPr>
          <w:sz w:val="24"/>
          <w:szCs w:val="24"/>
          <w:lang w:val="en-IE"/>
        </w:rPr>
        <w:t xml:space="preserve">provisions of </w:t>
      </w:r>
      <w:r>
        <w:rPr>
          <w:sz w:val="24"/>
          <w:szCs w:val="24"/>
          <w:lang w:val="en-IE"/>
        </w:rPr>
        <w:t>the Tender</w:t>
      </w:r>
      <w:r w:rsidRPr="00FD2C03">
        <w:rPr>
          <w:sz w:val="24"/>
          <w:szCs w:val="24"/>
          <w:lang w:val="en-IE"/>
        </w:rPr>
        <w:t xml:space="preserve"> shall prevail</w:t>
      </w:r>
      <w:r>
        <w:rPr>
          <w:sz w:val="24"/>
          <w:szCs w:val="24"/>
          <w:lang w:val="en-IE"/>
        </w:rPr>
        <w:t xml:space="preserve">. The decision of the Central Bank in this regard will be final; and </w:t>
      </w:r>
    </w:p>
    <w:p w14:paraId="50DC6D4D" w14:textId="77777777" w:rsidR="005129A8" w:rsidRDefault="005129A8" w:rsidP="005129A8">
      <w:pPr>
        <w:pStyle w:val="legallevel2"/>
        <w:numPr>
          <w:ilvl w:val="0"/>
          <w:numId w:val="0"/>
        </w:numPr>
        <w:ind w:left="1440" w:hanging="720"/>
        <w:rPr>
          <w:sz w:val="24"/>
          <w:szCs w:val="24"/>
          <w:lang w:val="en-IE"/>
        </w:rPr>
      </w:pPr>
    </w:p>
    <w:p w14:paraId="3359F5C5" w14:textId="77777777" w:rsidR="005129A8" w:rsidRPr="00924C05" w:rsidRDefault="005129A8" w:rsidP="005129A8">
      <w:pPr>
        <w:pStyle w:val="legallevel2"/>
        <w:numPr>
          <w:ilvl w:val="0"/>
          <w:numId w:val="0"/>
        </w:numPr>
        <w:ind w:left="1440" w:hanging="720"/>
        <w:rPr>
          <w:sz w:val="24"/>
          <w:szCs w:val="24"/>
          <w:lang w:val="en-IE"/>
        </w:rPr>
      </w:pPr>
      <w:r>
        <w:rPr>
          <w:sz w:val="24"/>
          <w:szCs w:val="24"/>
          <w:lang w:val="en-IE"/>
        </w:rPr>
        <w:t>1.3.2</w:t>
      </w:r>
      <w:r>
        <w:rPr>
          <w:sz w:val="24"/>
          <w:szCs w:val="24"/>
          <w:lang w:val="en-IE"/>
        </w:rPr>
        <w:tab/>
        <w:t xml:space="preserve">without prejudice to clause 1.3.1, if there is any conflict or ambiguity </w:t>
      </w:r>
      <w:r w:rsidRPr="00BC73E8">
        <w:rPr>
          <w:sz w:val="24"/>
          <w:szCs w:val="24"/>
          <w:lang w:val="en-IE"/>
        </w:rPr>
        <w:t>between the provisions in this Agreement (excluding for this purpose, the Schedules</w:t>
      </w:r>
      <w:r>
        <w:rPr>
          <w:sz w:val="24"/>
          <w:szCs w:val="24"/>
          <w:lang w:val="en-IE"/>
        </w:rPr>
        <w:t>, the ITT and Tender</w:t>
      </w:r>
      <w:r w:rsidRPr="00BC73E8">
        <w:rPr>
          <w:sz w:val="24"/>
          <w:szCs w:val="24"/>
          <w:lang w:val="en-IE"/>
        </w:rPr>
        <w:t xml:space="preserve">) and the provisions of any Schedule, the interpretation which provides the safest and most conservative result or the highest standard of work or service or latest standard or procedure, as determined by the </w:t>
      </w:r>
      <w:r>
        <w:rPr>
          <w:sz w:val="24"/>
          <w:szCs w:val="24"/>
          <w:lang w:val="en-IE"/>
        </w:rPr>
        <w:t>Central Bank</w:t>
      </w:r>
      <w:r w:rsidRPr="00BC73E8">
        <w:rPr>
          <w:sz w:val="24"/>
          <w:szCs w:val="24"/>
          <w:lang w:val="en-IE"/>
        </w:rPr>
        <w:t>, shall prevail</w:t>
      </w:r>
      <w:r>
        <w:rPr>
          <w:sz w:val="24"/>
          <w:szCs w:val="24"/>
          <w:lang w:val="en-IE"/>
        </w:rPr>
        <w:t>. The decision of the Central Bank in this regard will be final.</w:t>
      </w:r>
    </w:p>
    <w:p w14:paraId="1D365565" w14:textId="77777777" w:rsidR="005129A8" w:rsidRPr="00924C05" w:rsidRDefault="005129A8" w:rsidP="005129A8">
      <w:pPr>
        <w:pStyle w:val="ListParagraph"/>
        <w:ind w:left="709" w:hanging="709"/>
        <w:jc w:val="both"/>
        <w:rPr>
          <w:rFonts w:asciiTheme="minorHAnsi" w:hAnsiTheme="minorHAnsi" w:cstheme="minorHAnsi"/>
          <w:lang w:val="en-IE"/>
        </w:rPr>
      </w:pPr>
    </w:p>
    <w:p w14:paraId="4876BA77" w14:textId="404D8740" w:rsidR="005129A8" w:rsidRPr="00924C05" w:rsidRDefault="005129A8" w:rsidP="002A68C2">
      <w:pPr>
        <w:pStyle w:val="Legallevel1"/>
        <w:numPr>
          <w:ilvl w:val="0"/>
          <w:numId w:val="14"/>
        </w:numPr>
        <w:ind w:left="709" w:hanging="709"/>
        <w:rPr>
          <w:b/>
          <w:sz w:val="24"/>
          <w:szCs w:val="24"/>
        </w:rPr>
      </w:pPr>
      <w:r w:rsidRPr="00924C05">
        <w:rPr>
          <w:b/>
          <w:sz w:val="24"/>
          <w:szCs w:val="24"/>
        </w:rPr>
        <w:t>A</w:t>
      </w:r>
      <w:r w:rsidR="005672AA">
        <w:rPr>
          <w:b/>
          <w:sz w:val="24"/>
          <w:szCs w:val="24"/>
        </w:rPr>
        <w:t xml:space="preserve">ppointment of </w:t>
      </w:r>
      <w:r w:rsidR="002709BD">
        <w:rPr>
          <w:b/>
          <w:sz w:val="24"/>
          <w:szCs w:val="24"/>
        </w:rPr>
        <w:t>C</w:t>
      </w:r>
      <w:r w:rsidR="005672AA">
        <w:rPr>
          <w:b/>
          <w:sz w:val="24"/>
          <w:szCs w:val="24"/>
        </w:rPr>
        <w:t>ontractor and Term of the Agreement</w:t>
      </w:r>
    </w:p>
    <w:p w14:paraId="0DDC389B" w14:textId="77777777" w:rsidR="005129A8" w:rsidRPr="00924C05" w:rsidRDefault="005129A8" w:rsidP="005129A8">
      <w:pPr>
        <w:pStyle w:val="Legallevel1"/>
        <w:numPr>
          <w:ilvl w:val="0"/>
          <w:numId w:val="0"/>
        </w:numPr>
        <w:ind w:left="340"/>
        <w:rPr>
          <w:b/>
          <w:sz w:val="24"/>
          <w:szCs w:val="24"/>
        </w:rPr>
      </w:pPr>
    </w:p>
    <w:p w14:paraId="0D27305D" w14:textId="11BB375A" w:rsidR="005129A8" w:rsidRPr="00F360BC" w:rsidRDefault="005129A8" w:rsidP="002A68C2">
      <w:pPr>
        <w:pStyle w:val="legallevel2"/>
        <w:numPr>
          <w:ilvl w:val="1"/>
          <w:numId w:val="14"/>
        </w:numPr>
        <w:ind w:left="709" w:hanging="709"/>
        <w:rPr>
          <w:b/>
          <w:sz w:val="24"/>
          <w:szCs w:val="24"/>
        </w:rPr>
      </w:pPr>
      <w:r w:rsidRPr="00924C05">
        <w:rPr>
          <w:sz w:val="24"/>
          <w:szCs w:val="24"/>
        </w:rPr>
        <w:t xml:space="preserve">In consideration of payment by the </w:t>
      </w:r>
      <w:r w:rsidR="00270700">
        <w:rPr>
          <w:sz w:val="24"/>
          <w:szCs w:val="24"/>
        </w:rPr>
        <w:t>Central Bank</w:t>
      </w:r>
      <w:r w:rsidRPr="00924C05">
        <w:rPr>
          <w:sz w:val="24"/>
          <w:szCs w:val="24"/>
        </w:rPr>
        <w:t xml:space="preserve"> </w:t>
      </w:r>
      <w:r>
        <w:rPr>
          <w:sz w:val="24"/>
          <w:szCs w:val="24"/>
        </w:rPr>
        <w:t xml:space="preserve">of </w:t>
      </w:r>
      <w:r w:rsidRPr="00924C05">
        <w:rPr>
          <w:sz w:val="24"/>
          <w:szCs w:val="24"/>
        </w:rPr>
        <w:t xml:space="preserve">the </w:t>
      </w:r>
      <w:r w:rsidR="00EF51C9">
        <w:rPr>
          <w:sz w:val="24"/>
          <w:szCs w:val="24"/>
        </w:rPr>
        <w:t>Charges</w:t>
      </w:r>
      <w:r w:rsidR="00C8443A">
        <w:rPr>
          <w:sz w:val="24"/>
          <w:szCs w:val="24"/>
        </w:rPr>
        <w:t>, t</w:t>
      </w:r>
      <w:r w:rsidRPr="00924C05">
        <w:rPr>
          <w:sz w:val="24"/>
          <w:szCs w:val="24"/>
        </w:rPr>
        <w:t xml:space="preserve">he </w:t>
      </w:r>
      <w:r w:rsidR="00C13B3F">
        <w:rPr>
          <w:sz w:val="24"/>
          <w:szCs w:val="24"/>
        </w:rPr>
        <w:t>Contractor</w:t>
      </w:r>
      <w:r w:rsidR="00C8443A">
        <w:rPr>
          <w:sz w:val="24"/>
          <w:szCs w:val="24"/>
        </w:rPr>
        <w:t xml:space="preserve"> agrees to provide the services as more particularly described in Schedule </w:t>
      </w:r>
      <w:r w:rsidR="00EF51C9">
        <w:rPr>
          <w:sz w:val="24"/>
          <w:szCs w:val="24"/>
        </w:rPr>
        <w:t>1</w:t>
      </w:r>
      <w:r w:rsidR="00C8443A">
        <w:rPr>
          <w:sz w:val="24"/>
          <w:szCs w:val="24"/>
        </w:rPr>
        <w:t xml:space="preserve"> (the </w:t>
      </w:r>
      <w:r w:rsidR="00C8443A">
        <w:rPr>
          <w:b/>
          <w:sz w:val="24"/>
          <w:szCs w:val="24"/>
        </w:rPr>
        <w:t>“Services”</w:t>
      </w:r>
      <w:r w:rsidR="00C8443A">
        <w:rPr>
          <w:sz w:val="24"/>
          <w:szCs w:val="24"/>
        </w:rPr>
        <w:t>) on the terms and c</w:t>
      </w:r>
      <w:r w:rsidRPr="00924C05">
        <w:rPr>
          <w:sz w:val="24"/>
          <w:szCs w:val="24"/>
        </w:rPr>
        <w:t>onditions of this Agreement.</w:t>
      </w:r>
    </w:p>
    <w:p w14:paraId="33772A0A" w14:textId="77777777" w:rsidR="005129A8" w:rsidRPr="00924C05" w:rsidRDefault="005129A8" w:rsidP="005129A8">
      <w:pPr>
        <w:pStyle w:val="legallevel2"/>
        <w:numPr>
          <w:ilvl w:val="0"/>
          <w:numId w:val="0"/>
        </w:numPr>
        <w:ind w:left="709" w:hanging="709"/>
        <w:rPr>
          <w:b/>
          <w:sz w:val="24"/>
          <w:szCs w:val="24"/>
        </w:rPr>
      </w:pPr>
    </w:p>
    <w:p w14:paraId="76FDDB7A" w14:textId="2E6AECFF" w:rsidR="005129A8" w:rsidRDefault="005129A8" w:rsidP="002A68C2">
      <w:pPr>
        <w:pStyle w:val="legallevel2"/>
        <w:numPr>
          <w:ilvl w:val="1"/>
          <w:numId w:val="14"/>
        </w:numPr>
        <w:ind w:left="709" w:hanging="709"/>
        <w:rPr>
          <w:b/>
          <w:sz w:val="24"/>
          <w:szCs w:val="24"/>
        </w:rPr>
      </w:pPr>
      <w:r w:rsidRPr="00924C05">
        <w:rPr>
          <w:sz w:val="24"/>
          <w:szCs w:val="24"/>
        </w:rPr>
        <w:t>Th</w:t>
      </w:r>
      <w:r>
        <w:rPr>
          <w:sz w:val="24"/>
          <w:szCs w:val="24"/>
        </w:rPr>
        <w:t>is</w:t>
      </w:r>
      <w:r w:rsidRPr="00924C05">
        <w:rPr>
          <w:sz w:val="24"/>
          <w:szCs w:val="24"/>
        </w:rPr>
        <w:t xml:space="preserve"> Agreement shall take effect on the </w:t>
      </w:r>
      <w:r>
        <w:rPr>
          <w:sz w:val="24"/>
          <w:szCs w:val="24"/>
        </w:rPr>
        <w:t>execution date of this Agreement (the “</w:t>
      </w:r>
      <w:r w:rsidRPr="001F37D7">
        <w:rPr>
          <w:b/>
          <w:sz w:val="24"/>
          <w:szCs w:val="24"/>
        </w:rPr>
        <w:t>Effective Date</w:t>
      </w:r>
      <w:r>
        <w:rPr>
          <w:sz w:val="24"/>
          <w:szCs w:val="24"/>
        </w:rPr>
        <w:t>”)</w:t>
      </w:r>
      <w:r w:rsidRPr="00924C05">
        <w:rPr>
          <w:sz w:val="24"/>
          <w:szCs w:val="24"/>
        </w:rPr>
        <w:t xml:space="preserve"> and expire </w:t>
      </w:r>
      <w:r w:rsidR="00EF3C00">
        <w:rPr>
          <w:sz w:val="24"/>
          <w:szCs w:val="24"/>
        </w:rPr>
        <w:t>12 months</w:t>
      </w:r>
      <w:r w:rsidRPr="00924C05">
        <w:rPr>
          <w:sz w:val="24"/>
          <w:szCs w:val="24"/>
        </w:rPr>
        <w:t xml:space="preserve"> thereafter (</w:t>
      </w:r>
      <w:r w:rsidR="00EF51C9">
        <w:rPr>
          <w:sz w:val="24"/>
          <w:szCs w:val="24"/>
        </w:rPr>
        <w:t xml:space="preserve">the </w:t>
      </w:r>
      <w:r w:rsidRPr="00924C05">
        <w:rPr>
          <w:sz w:val="24"/>
          <w:szCs w:val="24"/>
        </w:rPr>
        <w:t>“</w:t>
      </w:r>
      <w:r w:rsidRPr="001F37D7">
        <w:rPr>
          <w:b/>
          <w:sz w:val="24"/>
          <w:szCs w:val="24"/>
        </w:rPr>
        <w:t>Term</w:t>
      </w:r>
      <w:r w:rsidRPr="00924C05">
        <w:rPr>
          <w:sz w:val="24"/>
          <w:szCs w:val="24"/>
        </w:rPr>
        <w:t>”)</w:t>
      </w:r>
      <w:r>
        <w:rPr>
          <w:sz w:val="24"/>
          <w:szCs w:val="24"/>
        </w:rPr>
        <w:t xml:space="preserve"> </w:t>
      </w:r>
      <w:r w:rsidRPr="00924C05">
        <w:rPr>
          <w:sz w:val="24"/>
          <w:szCs w:val="24"/>
        </w:rPr>
        <w:t xml:space="preserve">unless terminated earlier in accordance with </w:t>
      </w:r>
      <w:r>
        <w:rPr>
          <w:sz w:val="24"/>
          <w:szCs w:val="24"/>
        </w:rPr>
        <w:t>this Agreement</w:t>
      </w:r>
      <w:r w:rsidRPr="00924C05">
        <w:rPr>
          <w:sz w:val="24"/>
          <w:szCs w:val="24"/>
        </w:rPr>
        <w:t xml:space="preserve"> </w:t>
      </w:r>
      <w:r>
        <w:rPr>
          <w:sz w:val="24"/>
          <w:szCs w:val="24"/>
        </w:rPr>
        <w:t>or extended in accordance with this clause 2.</w:t>
      </w:r>
      <w:r w:rsidR="00C8443A">
        <w:rPr>
          <w:sz w:val="24"/>
          <w:szCs w:val="24"/>
        </w:rPr>
        <w:t>2</w:t>
      </w:r>
      <w:r w:rsidRPr="00924C05">
        <w:rPr>
          <w:sz w:val="24"/>
          <w:szCs w:val="24"/>
        </w:rPr>
        <w:t xml:space="preserve">. The Central Bank </w:t>
      </w:r>
      <w:r>
        <w:rPr>
          <w:sz w:val="24"/>
          <w:szCs w:val="24"/>
        </w:rPr>
        <w:t>has</w:t>
      </w:r>
      <w:r w:rsidRPr="00924C05">
        <w:rPr>
          <w:sz w:val="24"/>
          <w:szCs w:val="24"/>
        </w:rPr>
        <w:t xml:space="preserve"> the right, at its discretion, to extend the Term for a </w:t>
      </w:r>
      <w:r>
        <w:rPr>
          <w:sz w:val="24"/>
          <w:szCs w:val="24"/>
        </w:rPr>
        <w:t xml:space="preserve">further </w:t>
      </w:r>
      <w:r w:rsidRPr="00924C05">
        <w:rPr>
          <w:sz w:val="24"/>
          <w:szCs w:val="24"/>
        </w:rPr>
        <w:t xml:space="preserve">period or periods </w:t>
      </w:r>
      <w:r>
        <w:rPr>
          <w:sz w:val="24"/>
          <w:szCs w:val="24"/>
        </w:rPr>
        <w:t xml:space="preserve">of </w:t>
      </w:r>
      <w:r w:rsidRPr="00924C05">
        <w:rPr>
          <w:sz w:val="24"/>
          <w:szCs w:val="24"/>
        </w:rPr>
        <w:t xml:space="preserve">up to </w:t>
      </w:r>
      <w:r w:rsidR="00EF3C00">
        <w:rPr>
          <w:sz w:val="24"/>
          <w:szCs w:val="24"/>
        </w:rPr>
        <w:t xml:space="preserve">36 </w:t>
      </w:r>
      <w:r w:rsidRPr="00924C05">
        <w:rPr>
          <w:sz w:val="24"/>
          <w:szCs w:val="24"/>
        </w:rPr>
        <w:t xml:space="preserve">months on the same terms and conditions, subject to the Central Bank’s obligations at </w:t>
      </w:r>
      <w:r w:rsidR="007F5FB5">
        <w:rPr>
          <w:sz w:val="24"/>
          <w:szCs w:val="24"/>
        </w:rPr>
        <w:t>L</w:t>
      </w:r>
      <w:r w:rsidRPr="00924C05">
        <w:rPr>
          <w:sz w:val="24"/>
          <w:szCs w:val="24"/>
        </w:rPr>
        <w:t xml:space="preserve">aw. The maximum </w:t>
      </w:r>
      <w:r>
        <w:rPr>
          <w:sz w:val="24"/>
          <w:szCs w:val="24"/>
        </w:rPr>
        <w:t xml:space="preserve">duration of the </w:t>
      </w:r>
      <w:r w:rsidRPr="00924C05">
        <w:rPr>
          <w:sz w:val="24"/>
          <w:szCs w:val="24"/>
        </w:rPr>
        <w:t xml:space="preserve">Term shall be </w:t>
      </w:r>
      <w:r w:rsidR="00EF3C00">
        <w:rPr>
          <w:sz w:val="24"/>
          <w:szCs w:val="24"/>
        </w:rPr>
        <w:t>48 months</w:t>
      </w:r>
      <w:r w:rsidRPr="00924C05">
        <w:rPr>
          <w:sz w:val="24"/>
          <w:szCs w:val="24"/>
        </w:rPr>
        <w:t xml:space="preserve"> in aggregate.</w:t>
      </w:r>
      <w:r>
        <w:rPr>
          <w:sz w:val="24"/>
          <w:szCs w:val="24"/>
        </w:rPr>
        <w:t xml:space="preserve"> </w:t>
      </w:r>
    </w:p>
    <w:p w14:paraId="07AB75CE" w14:textId="77777777" w:rsidR="005672AA" w:rsidRDefault="005672AA" w:rsidP="005672AA">
      <w:pPr>
        <w:pStyle w:val="legallevel2"/>
        <w:numPr>
          <w:ilvl w:val="0"/>
          <w:numId w:val="0"/>
        </w:numPr>
        <w:rPr>
          <w:rFonts w:ascii="Times New Roman" w:hAnsi="Times New Roman" w:cs="Times New Roman"/>
          <w:b/>
          <w:color w:val="auto"/>
          <w:sz w:val="24"/>
          <w:szCs w:val="24"/>
          <w:lang w:val="en-GB"/>
        </w:rPr>
      </w:pPr>
    </w:p>
    <w:p w14:paraId="21A227BD" w14:textId="45F96A84" w:rsidR="005672AA" w:rsidRDefault="005672AA" w:rsidP="005672AA">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Pr="00C214F6">
        <w:rPr>
          <w:rFonts w:asciiTheme="minorHAnsi" w:hAnsiTheme="minorHAnsi" w:cstheme="minorHAnsi"/>
          <w:color w:val="auto"/>
        </w:rPr>
        <w:t>.</w:t>
      </w:r>
      <w:r>
        <w:rPr>
          <w:rFonts w:asciiTheme="minorHAnsi" w:hAnsiTheme="minorHAnsi" w:cstheme="minorHAnsi"/>
          <w:color w:val="auto"/>
        </w:rPr>
        <w:t>3</w:t>
      </w:r>
      <w:r w:rsidRPr="00C214F6">
        <w:rPr>
          <w:rFonts w:asciiTheme="minorHAnsi" w:hAnsiTheme="minorHAnsi" w:cstheme="minorHAnsi"/>
          <w:color w:val="auto"/>
        </w:rPr>
        <w:t xml:space="preserve"> </w:t>
      </w:r>
      <w:r>
        <w:rPr>
          <w:rFonts w:asciiTheme="minorHAnsi" w:hAnsiTheme="minorHAnsi" w:cstheme="minorHAnsi"/>
          <w:color w:val="auto"/>
        </w:rPr>
        <w:tab/>
        <w:t>The Contractor</w:t>
      </w:r>
      <w:r w:rsidRPr="00C214F6">
        <w:rPr>
          <w:rFonts w:asciiTheme="minorHAnsi" w:hAnsiTheme="minorHAnsi" w:cstheme="minorHAnsi"/>
          <w:color w:val="auto"/>
        </w:rPr>
        <w:t xml:space="preserve"> shall perform the Services for the </w:t>
      </w:r>
      <w:r>
        <w:rPr>
          <w:rFonts w:asciiTheme="minorHAnsi" w:hAnsiTheme="minorHAnsi" w:cstheme="minorHAnsi"/>
          <w:color w:val="auto"/>
        </w:rPr>
        <w:t>Central Bank</w:t>
      </w:r>
      <w:r w:rsidRPr="00C214F6">
        <w:rPr>
          <w:rFonts w:asciiTheme="minorHAnsi" w:hAnsiTheme="minorHAnsi" w:cstheme="minorHAnsi"/>
          <w:color w:val="auto"/>
        </w:rPr>
        <w:t xml:space="preserve"> as an independent contractor and nothing in </w:t>
      </w:r>
      <w:r>
        <w:rPr>
          <w:rFonts w:asciiTheme="minorHAnsi" w:hAnsiTheme="minorHAnsi" w:cstheme="minorHAnsi"/>
          <w:color w:val="auto"/>
        </w:rPr>
        <w:t>this Agreement</w:t>
      </w:r>
      <w:r w:rsidRPr="00C214F6">
        <w:rPr>
          <w:rFonts w:asciiTheme="minorHAnsi" w:hAnsiTheme="minorHAnsi" w:cstheme="minorHAnsi"/>
          <w:color w:val="auto"/>
        </w:rPr>
        <w:t xml:space="preserve"> shall constitute or be deemed to constitute the </w:t>
      </w:r>
      <w:r>
        <w:rPr>
          <w:rFonts w:asciiTheme="minorHAnsi" w:hAnsiTheme="minorHAnsi" w:cstheme="minorHAnsi"/>
          <w:color w:val="auto"/>
        </w:rPr>
        <w:t>Contractor</w:t>
      </w:r>
      <w:r w:rsidRPr="00C214F6">
        <w:rPr>
          <w:rFonts w:asciiTheme="minorHAnsi" w:hAnsiTheme="minorHAnsi" w:cstheme="minorHAnsi"/>
          <w:color w:val="auto"/>
        </w:rPr>
        <w:t xml:space="preserve"> as an </w:t>
      </w:r>
      <w:r>
        <w:rPr>
          <w:rFonts w:asciiTheme="minorHAnsi" w:hAnsiTheme="minorHAnsi" w:cstheme="minorHAnsi"/>
          <w:color w:val="auto"/>
        </w:rPr>
        <w:t xml:space="preserve">officer, employee or </w:t>
      </w:r>
      <w:r w:rsidRPr="00C214F6">
        <w:rPr>
          <w:rFonts w:asciiTheme="minorHAnsi" w:hAnsiTheme="minorHAnsi" w:cstheme="minorHAnsi"/>
          <w:color w:val="auto"/>
        </w:rPr>
        <w:t xml:space="preserve">agent for the </w:t>
      </w:r>
      <w:r>
        <w:rPr>
          <w:rFonts w:asciiTheme="minorHAnsi" w:hAnsiTheme="minorHAnsi" w:cstheme="minorHAnsi"/>
          <w:color w:val="auto"/>
        </w:rPr>
        <w:t>Central Bank</w:t>
      </w:r>
      <w:r w:rsidRPr="00C214F6">
        <w:rPr>
          <w:rFonts w:asciiTheme="minorHAnsi" w:hAnsiTheme="minorHAnsi" w:cstheme="minorHAnsi"/>
          <w:color w:val="auto"/>
        </w:rPr>
        <w:t xml:space="preserve">. The </w:t>
      </w:r>
      <w:r>
        <w:rPr>
          <w:rFonts w:asciiTheme="minorHAnsi" w:hAnsiTheme="minorHAnsi" w:cstheme="minorHAnsi"/>
          <w:color w:val="auto"/>
        </w:rPr>
        <w:t>Contractor</w:t>
      </w:r>
      <w:r w:rsidRPr="00C214F6">
        <w:rPr>
          <w:rFonts w:asciiTheme="minorHAnsi" w:hAnsiTheme="minorHAnsi" w:cstheme="minorHAnsi"/>
          <w:color w:val="auto"/>
        </w:rPr>
        <w:t xml:space="preserve"> shall have no power or authority to enter into any agreement, contract or commitment for or on behalf or in the name of the </w:t>
      </w:r>
      <w:r>
        <w:rPr>
          <w:rFonts w:asciiTheme="minorHAnsi" w:hAnsiTheme="minorHAnsi" w:cstheme="minorHAnsi"/>
          <w:color w:val="auto"/>
        </w:rPr>
        <w:t>Central Bank</w:t>
      </w:r>
      <w:r w:rsidRPr="00C214F6">
        <w:rPr>
          <w:rFonts w:asciiTheme="minorHAnsi" w:hAnsiTheme="minorHAnsi" w:cstheme="minorHAnsi"/>
          <w:color w:val="auto"/>
        </w:rPr>
        <w:t xml:space="preserve"> in connection with, or pursuant to, the provision of the Services or otherwise without the prior specific consent in writing of the </w:t>
      </w:r>
      <w:r>
        <w:rPr>
          <w:rFonts w:asciiTheme="minorHAnsi" w:hAnsiTheme="minorHAnsi" w:cstheme="minorHAnsi"/>
          <w:color w:val="auto"/>
        </w:rPr>
        <w:t>Central Bank</w:t>
      </w:r>
      <w:r w:rsidRPr="00C214F6">
        <w:rPr>
          <w:rFonts w:asciiTheme="minorHAnsi" w:hAnsiTheme="minorHAnsi" w:cstheme="minorHAnsi"/>
          <w:color w:val="auto"/>
        </w:rPr>
        <w:t xml:space="preserve">. </w:t>
      </w:r>
      <w:r w:rsidRPr="004F3B49">
        <w:rPr>
          <w:rFonts w:asciiTheme="minorHAnsi" w:hAnsiTheme="minorHAnsi" w:cstheme="minorHAnsi"/>
          <w:color w:val="auto"/>
        </w:rPr>
        <w:t xml:space="preserve">Nothing </w:t>
      </w:r>
      <w:r>
        <w:rPr>
          <w:rFonts w:asciiTheme="minorHAnsi" w:hAnsiTheme="minorHAnsi" w:cstheme="minorHAnsi"/>
          <w:color w:val="auto"/>
        </w:rPr>
        <w:t>in this Agreement</w:t>
      </w:r>
      <w:r w:rsidRPr="004F3B49">
        <w:rPr>
          <w:rFonts w:asciiTheme="minorHAnsi" w:hAnsiTheme="minorHAnsi" w:cstheme="minorHAnsi"/>
          <w:color w:val="auto"/>
        </w:rPr>
        <w:t xml:space="preserve"> shall be deemed or construed to create a joint venture, partnership, and/or fiduciary or </w:t>
      </w:r>
      <w:r>
        <w:rPr>
          <w:rFonts w:asciiTheme="minorHAnsi" w:hAnsiTheme="minorHAnsi" w:cstheme="minorHAnsi"/>
          <w:color w:val="auto"/>
        </w:rPr>
        <w:t>other relationship between the P</w:t>
      </w:r>
      <w:r w:rsidRPr="004F3B49">
        <w:rPr>
          <w:rFonts w:asciiTheme="minorHAnsi" w:hAnsiTheme="minorHAnsi" w:cstheme="minorHAnsi"/>
          <w:color w:val="auto"/>
        </w:rPr>
        <w:t>arties for any purpose. The officers, employees or agents of the Contractor are not</w:t>
      </w:r>
      <w:r>
        <w:rPr>
          <w:rFonts w:asciiTheme="minorHAnsi" w:hAnsiTheme="minorHAnsi" w:cstheme="minorHAnsi"/>
          <w:color w:val="auto"/>
        </w:rPr>
        <w:t>,</w:t>
      </w:r>
      <w:r w:rsidRPr="004F3B49">
        <w:rPr>
          <w:rFonts w:asciiTheme="minorHAnsi" w:hAnsiTheme="minorHAnsi" w:cstheme="minorHAnsi"/>
          <w:color w:val="auto"/>
        </w:rPr>
        <w:t xml:space="preserve"> and shall not hold themselves out to be (and shall not be held out by the Contractor as being)</w:t>
      </w:r>
      <w:r>
        <w:rPr>
          <w:rFonts w:asciiTheme="minorHAnsi" w:hAnsiTheme="minorHAnsi" w:cstheme="minorHAnsi"/>
          <w:color w:val="auto"/>
        </w:rPr>
        <w:t>,</w:t>
      </w:r>
      <w:r w:rsidRPr="004F3B49">
        <w:rPr>
          <w:rFonts w:asciiTheme="minorHAnsi" w:hAnsiTheme="minorHAnsi" w:cstheme="minorHAnsi"/>
          <w:color w:val="auto"/>
        </w:rPr>
        <w:t xml:space="preserve"> servants or agents of the Central Bank for any purposes whatsoever.</w:t>
      </w:r>
    </w:p>
    <w:p w14:paraId="64DB2EF6" w14:textId="77777777" w:rsidR="005672AA" w:rsidRPr="00C214F6" w:rsidRDefault="005672AA" w:rsidP="005672AA">
      <w:pPr>
        <w:pStyle w:val="Default"/>
        <w:ind w:left="720" w:hanging="720"/>
        <w:jc w:val="both"/>
        <w:rPr>
          <w:rFonts w:asciiTheme="minorHAnsi" w:hAnsiTheme="minorHAnsi" w:cstheme="minorHAnsi"/>
          <w:color w:val="auto"/>
        </w:rPr>
      </w:pPr>
    </w:p>
    <w:p w14:paraId="47A58123" w14:textId="64005049" w:rsidR="005672AA" w:rsidRDefault="005771A3" w:rsidP="005672AA">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5672AA" w:rsidRPr="00C214F6">
        <w:rPr>
          <w:rFonts w:asciiTheme="minorHAnsi" w:hAnsiTheme="minorHAnsi" w:cstheme="minorHAnsi"/>
          <w:color w:val="auto"/>
        </w:rPr>
        <w:t>.</w:t>
      </w:r>
      <w:r>
        <w:rPr>
          <w:rFonts w:asciiTheme="minorHAnsi" w:hAnsiTheme="minorHAnsi" w:cstheme="minorHAnsi"/>
          <w:color w:val="auto"/>
        </w:rPr>
        <w:t>4</w:t>
      </w:r>
      <w:r w:rsidR="005672AA" w:rsidRPr="00C214F6">
        <w:rPr>
          <w:rFonts w:asciiTheme="minorHAnsi" w:hAnsiTheme="minorHAnsi" w:cstheme="minorHAnsi"/>
          <w:color w:val="auto"/>
        </w:rPr>
        <w:t xml:space="preserve"> </w:t>
      </w:r>
      <w:r w:rsidR="005672AA">
        <w:rPr>
          <w:rFonts w:asciiTheme="minorHAnsi" w:hAnsiTheme="minorHAnsi" w:cstheme="minorHAnsi"/>
          <w:color w:val="auto"/>
        </w:rPr>
        <w:tab/>
      </w:r>
      <w:r w:rsidR="005672AA" w:rsidRPr="00C214F6">
        <w:rPr>
          <w:rFonts w:asciiTheme="minorHAnsi" w:hAnsiTheme="minorHAnsi" w:cstheme="minorHAnsi"/>
          <w:color w:val="auto"/>
        </w:rPr>
        <w:t xml:space="preserve">The appointment of the </w:t>
      </w:r>
      <w:r w:rsidR="005672AA">
        <w:rPr>
          <w:rFonts w:asciiTheme="minorHAnsi" w:hAnsiTheme="minorHAnsi" w:cstheme="minorHAnsi"/>
          <w:color w:val="auto"/>
        </w:rPr>
        <w:t>Contractor</w:t>
      </w:r>
      <w:r w:rsidR="005672AA" w:rsidRPr="00C214F6">
        <w:rPr>
          <w:rFonts w:asciiTheme="minorHAnsi" w:hAnsiTheme="minorHAnsi" w:cstheme="minorHAnsi"/>
          <w:color w:val="auto"/>
        </w:rPr>
        <w:t xml:space="preserve"> hereunder is non-exclusive and the </w:t>
      </w:r>
      <w:r w:rsidR="005672AA">
        <w:rPr>
          <w:rFonts w:asciiTheme="minorHAnsi" w:hAnsiTheme="minorHAnsi" w:cstheme="minorHAnsi"/>
          <w:color w:val="auto"/>
        </w:rPr>
        <w:t>Central Bank</w:t>
      </w:r>
      <w:r w:rsidR="005672AA" w:rsidRPr="00C214F6">
        <w:rPr>
          <w:rFonts w:asciiTheme="minorHAnsi" w:hAnsiTheme="minorHAnsi" w:cstheme="minorHAnsi"/>
          <w:color w:val="auto"/>
        </w:rPr>
        <w:t xml:space="preserve"> may from time to time and at any time instruct any other person(s) to provide services identical or similar to the Services to be provided by the </w:t>
      </w:r>
      <w:r w:rsidR="005672AA">
        <w:rPr>
          <w:rFonts w:asciiTheme="minorHAnsi" w:hAnsiTheme="minorHAnsi" w:cstheme="minorHAnsi"/>
          <w:color w:val="auto"/>
        </w:rPr>
        <w:t>Contractor</w:t>
      </w:r>
      <w:r w:rsidR="005672AA" w:rsidRPr="00C214F6">
        <w:rPr>
          <w:rFonts w:asciiTheme="minorHAnsi" w:hAnsiTheme="minorHAnsi" w:cstheme="minorHAnsi"/>
          <w:color w:val="auto"/>
        </w:rPr>
        <w:t xml:space="preserve"> hereunder or to act jointly or in conjunction with the </w:t>
      </w:r>
      <w:r w:rsidR="005672AA">
        <w:rPr>
          <w:rFonts w:asciiTheme="minorHAnsi" w:hAnsiTheme="minorHAnsi" w:cstheme="minorHAnsi"/>
          <w:color w:val="auto"/>
        </w:rPr>
        <w:t>Contractor</w:t>
      </w:r>
      <w:r w:rsidR="005672AA" w:rsidRPr="00C214F6">
        <w:rPr>
          <w:rFonts w:asciiTheme="minorHAnsi" w:hAnsiTheme="minorHAnsi" w:cstheme="minorHAnsi"/>
          <w:color w:val="auto"/>
        </w:rPr>
        <w:t xml:space="preserve"> in performance of its duties and powers hereunder. </w:t>
      </w:r>
    </w:p>
    <w:p w14:paraId="3357F987" w14:textId="77777777" w:rsidR="005672AA" w:rsidRPr="00C214F6" w:rsidRDefault="005672AA" w:rsidP="005672AA">
      <w:pPr>
        <w:pStyle w:val="Default"/>
        <w:jc w:val="both"/>
        <w:rPr>
          <w:rFonts w:asciiTheme="minorHAnsi" w:hAnsiTheme="minorHAnsi" w:cstheme="minorHAnsi"/>
          <w:color w:val="auto"/>
        </w:rPr>
      </w:pPr>
    </w:p>
    <w:p w14:paraId="62C1D8A8" w14:textId="77777777" w:rsidR="005672AA" w:rsidRPr="00C214F6" w:rsidRDefault="005672AA" w:rsidP="005672AA">
      <w:pPr>
        <w:pStyle w:val="Default"/>
        <w:jc w:val="both"/>
        <w:rPr>
          <w:rFonts w:asciiTheme="minorHAnsi" w:hAnsiTheme="minorHAnsi" w:cstheme="minorHAnsi"/>
          <w:color w:val="auto"/>
        </w:rPr>
      </w:pPr>
      <w:r>
        <w:rPr>
          <w:rFonts w:asciiTheme="minorHAnsi" w:hAnsiTheme="minorHAnsi" w:cstheme="minorHAnsi"/>
          <w:color w:val="auto"/>
        </w:rPr>
        <w:t>3</w:t>
      </w:r>
      <w:r w:rsidRPr="00C214F6">
        <w:rPr>
          <w:rFonts w:asciiTheme="minorHAnsi" w:hAnsiTheme="minorHAnsi" w:cstheme="minorHAnsi"/>
          <w:color w:val="auto"/>
        </w:rPr>
        <w:t xml:space="preserve">. </w:t>
      </w:r>
      <w:r>
        <w:rPr>
          <w:rFonts w:asciiTheme="minorHAnsi" w:hAnsiTheme="minorHAnsi" w:cstheme="minorHAnsi"/>
          <w:color w:val="auto"/>
        </w:rPr>
        <w:tab/>
      </w:r>
      <w:r>
        <w:rPr>
          <w:rFonts w:asciiTheme="minorHAnsi" w:hAnsiTheme="minorHAnsi" w:cstheme="minorHAnsi"/>
          <w:b/>
          <w:bCs/>
          <w:color w:val="auto"/>
        </w:rPr>
        <w:t>Contractor</w:t>
      </w:r>
      <w:r w:rsidRPr="00C214F6">
        <w:rPr>
          <w:rFonts w:asciiTheme="minorHAnsi" w:hAnsiTheme="minorHAnsi" w:cstheme="minorHAnsi"/>
          <w:b/>
          <w:bCs/>
          <w:color w:val="auto"/>
        </w:rPr>
        <w:t xml:space="preserve">’s Duties and Obligations </w:t>
      </w:r>
    </w:p>
    <w:p w14:paraId="41A1A097" w14:textId="77777777" w:rsidR="005672AA" w:rsidRDefault="005672AA" w:rsidP="005672AA">
      <w:pPr>
        <w:pStyle w:val="Default"/>
        <w:jc w:val="both"/>
        <w:rPr>
          <w:rFonts w:asciiTheme="minorHAnsi" w:hAnsiTheme="minorHAnsi" w:cstheme="minorHAnsi"/>
          <w:color w:val="auto"/>
        </w:rPr>
      </w:pPr>
    </w:p>
    <w:p w14:paraId="709A887C" w14:textId="77777777" w:rsidR="005672AA" w:rsidRPr="00C214F6" w:rsidRDefault="005672AA" w:rsidP="005672AA">
      <w:pPr>
        <w:pStyle w:val="Default"/>
        <w:jc w:val="both"/>
        <w:rPr>
          <w:rFonts w:asciiTheme="minorHAnsi" w:hAnsiTheme="minorHAnsi" w:cstheme="minorHAnsi"/>
          <w:color w:val="auto"/>
        </w:rPr>
      </w:pPr>
      <w:r>
        <w:rPr>
          <w:rFonts w:asciiTheme="minorHAnsi" w:hAnsiTheme="minorHAnsi" w:cstheme="minorHAnsi"/>
          <w:color w:val="auto"/>
        </w:rPr>
        <w:t>3.1</w:t>
      </w:r>
      <w:r>
        <w:rPr>
          <w:rFonts w:asciiTheme="minorHAnsi" w:hAnsiTheme="minorHAnsi" w:cstheme="minorHAnsi"/>
          <w:color w:val="auto"/>
        </w:rPr>
        <w:tab/>
      </w:r>
      <w:r w:rsidRPr="00C214F6">
        <w:rPr>
          <w:rFonts w:asciiTheme="minorHAnsi" w:hAnsiTheme="minorHAnsi" w:cstheme="minorHAnsi"/>
          <w:color w:val="auto"/>
        </w:rPr>
        <w:t xml:space="preserve">During the </w:t>
      </w:r>
      <w:r>
        <w:rPr>
          <w:rFonts w:asciiTheme="minorHAnsi" w:hAnsiTheme="minorHAnsi" w:cstheme="minorHAnsi"/>
          <w:color w:val="auto"/>
        </w:rPr>
        <w:t>Term</w:t>
      </w:r>
      <w:r w:rsidRPr="00C214F6">
        <w:rPr>
          <w:rFonts w:asciiTheme="minorHAnsi" w:hAnsiTheme="minorHAnsi" w:cstheme="minorHAnsi"/>
          <w:color w:val="auto"/>
        </w:rPr>
        <w:t xml:space="preserve">, the </w:t>
      </w:r>
      <w:r>
        <w:rPr>
          <w:rFonts w:asciiTheme="minorHAnsi" w:hAnsiTheme="minorHAnsi" w:cstheme="minorHAnsi"/>
          <w:color w:val="auto"/>
        </w:rPr>
        <w:t>Contractor</w:t>
      </w:r>
      <w:r w:rsidRPr="00C214F6">
        <w:rPr>
          <w:rFonts w:asciiTheme="minorHAnsi" w:hAnsiTheme="minorHAnsi" w:cstheme="minorHAnsi"/>
          <w:color w:val="auto"/>
        </w:rPr>
        <w:t xml:space="preserve"> shall: </w:t>
      </w:r>
    </w:p>
    <w:p w14:paraId="7372EFC2" w14:textId="77777777" w:rsidR="005672AA" w:rsidRPr="00C214F6" w:rsidRDefault="005672AA" w:rsidP="005672AA">
      <w:pPr>
        <w:pStyle w:val="Default"/>
        <w:jc w:val="both"/>
        <w:rPr>
          <w:rFonts w:asciiTheme="minorHAnsi" w:hAnsiTheme="minorHAnsi" w:cstheme="minorHAnsi"/>
          <w:color w:val="auto"/>
        </w:rPr>
      </w:pPr>
    </w:p>
    <w:p w14:paraId="1B64E947" w14:textId="77777777" w:rsidR="005672AA" w:rsidRDefault="005672AA" w:rsidP="005672AA">
      <w:pPr>
        <w:pStyle w:val="Default"/>
        <w:ind w:left="1440" w:hanging="720"/>
        <w:jc w:val="both"/>
        <w:rPr>
          <w:rFonts w:asciiTheme="minorHAnsi" w:hAnsiTheme="minorHAnsi" w:cstheme="minorHAnsi"/>
          <w:color w:val="auto"/>
        </w:rPr>
      </w:pPr>
      <w:r>
        <w:rPr>
          <w:rFonts w:asciiTheme="minorHAnsi" w:hAnsiTheme="minorHAnsi" w:cstheme="minorHAnsi"/>
          <w:color w:val="auto"/>
        </w:rPr>
        <w:t>3.1.1</w:t>
      </w:r>
      <w:r>
        <w:rPr>
          <w:rFonts w:asciiTheme="minorHAnsi" w:hAnsiTheme="minorHAnsi" w:cstheme="minorHAnsi"/>
          <w:color w:val="auto"/>
        </w:rPr>
        <w:tab/>
      </w:r>
      <w:r w:rsidRPr="00C214F6">
        <w:rPr>
          <w:rFonts w:asciiTheme="minorHAnsi" w:hAnsiTheme="minorHAnsi" w:cstheme="minorHAnsi"/>
          <w:color w:val="auto"/>
        </w:rPr>
        <w:t xml:space="preserve">in the discharge of its </w:t>
      </w:r>
      <w:r>
        <w:rPr>
          <w:rFonts w:asciiTheme="minorHAnsi" w:hAnsiTheme="minorHAnsi" w:cstheme="minorHAnsi"/>
          <w:color w:val="auto"/>
        </w:rPr>
        <w:t>obligations</w:t>
      </w:r>
      <w:r w:rsidRPr="00C214F6">
        <w:rPr>
          <w:rFonts w:asciiTheme="minorHAnsi" w:hAnsiTheme="minorHAnsi" w:cstheme="minorHAnsi"/>
          <w:color w:val="auto"/>
        </w:rPr>
        <w:t xml:space="preserve"> and in the exercise of its rights under </w:t>
      </w:r>
      <w:r>
        <w:rPr>
          <w:rFonts w:asciiTheme="minorHAnsi" w:hAnsiTheme="minorHAnsi" w:cstheme="minorHAnsi"/>
          <w:color w:val="auto"/>
        </w:rPr>
        <w:t>this Agreement</w:t>
      </w:r>
      <w:r w:rsidRPr="00C214F6">
        <w:rPr>
          <w:rFonts w:asciiTheme="minorHAnsi" w:hAnsiTheme="minorHAnsi" w:cstheme="minorHAnsi"/>
          <w:color w:val="auto"/>
        </w:rPr>
        <w:t xml:space="preserve"> observe and comply with all directions given by the </w:t>
      </w:r>
      <w:r>
        <w:rPr>
          <w:rFonts w:asciiTheme="minorHAnsi" w:hAnsiTheme="minorHAnsi" w:cstheme="minorHAnsi"/>
          <w:color w:val="auto"/>
        </w:rPr>
        <w:t>Central Bank</w:t>
      </w:r>
      <w:r w:rsidRPr="00C214F6">
        <w:rPr>
          <w:rFonts w:asciiTheme="minorHAnsi" w:hAnsiTheme="minorHAnsi" w:cstheme="minorHAnsi"/>
          <w:color w:val="auto"/>
        </w:rPr>
        <w:t xml:space="preserve">; </w:t>
      </w:r>
    </w:p>
    <w:p w14:paraId="09560FC1" w14:textId="77777777" w:rsidR="005672AA" w:rsidRPr="00C214F6" w:rsidRDefault="005672AA" w:rsidP="005672AA">
      <w:pPr>
        <w:pStyle w:val="Default"/>
        <w:ind w:left="1440" w:hanging="720"/>
        <w:jc w:val="both"/>
        <w:rPr>
          <w:rFonts w:asciiTheme="minorHAnsi" w:hAnsiTheme="minorHAnsi" w:cstheme="minorHAnsi"/>
          <w:color w:val="auto"/>
        </w:rPr>
      </w:pPr>
    </w:p>
    <w:p w14:paraId="45A7131D" w14:textId="77777777" w:rsidR="005672AA" w:rsidRDefault="005672AA" w:rsidP="005672AA">
      <w:pPr>
        <w:pStyle w:val="Default"/>
        <w:ind w:left="1440" w:hanging="720"/>
        <w:jc w:val="both"/>
        <w:rPr>
          <w:rFonts w:asciiTheme="minorHAnsi" w:hAnsiTheme="minorHAnsi" w:cstheme="minorHAnsi"/>
          <w:color w:val="auto"/>
        </w:rPr>
      </w:pPr>
      <w:r>
        <w:rPr>
          <w:rFonts w:asciiTheme="minorHAnsi" w:hAnsiTheme="minorHAnsi" w:cstheme="minorHAnsi"/>
          <w:color w:val="auto"/>
        </w:rPr>
        <w:t>3.1.2</w:t>
      </w:r>
      <w:r>
        <w:rPr>
          <w:rFonts w:asciiTheme="minorHAnsi" w:hAnsiTheme="minorHAnsi" w:cstheme="minorHAnsi"/>
          <w:color w:val="auto"/>
        </w:rPr>
        <w:tab/>
      </w:r>
      <w:r w:rsidRPr="00C214F6">
        <w:rPr>
          <w:rFonts w:asciiTheme="minorHAnsi" w:hAnsiTheme="minorHAnsi" w:cstheme="minorHAnsi"/>
          <w:color w:val="auto"/>
        </w:rPr>
        <w:t xml:space="preserve">if so required, carry out its </w:t>
      </w:r>
      <w:r>
        <w:rPr>
          <w:rFonts w:asciiTheme="minorHAnsi" w:hAnsiTheme="minorHAnsi" w:cstheme="minorHAnsi"/>
          <w:color w:val="auto"/>
        </w:rPr>
        <w:t>obligations</w:t>
      </w:r>
      <w:r w:rsidRPr="00C214F6">
        <w:rPr>
          <w:rFonts w:asciiTheme="minorHAnsi" w:hAnsiTheme="minorHAnsi" w:cstheme="minorHAnsi"/>
          <w:color w:val="auto"/>
        </w:rPr>
        <w:t xml:space="preserve"> and exercise its rights hereunder jointly with any other person(s) appointed by the </w:t>
      </w:r>
      <w:r>
        <w:rPr>
          <w:rFonts w:asciiTheme="minorHAnsi" w:hAnsiTheme="minorHAnsi" w:cstheme="minorHAnsi"/>
          <w:color w:val="auto"/>
        </w:rPr>
        <w:t>Central Bank</w:t>
      </w:r>
      <w:r w:rsidRPr="00C214F6">
        <w:rPr>
          <w:rFonts w:asciiTheme="minorHAnsi" w:hAnsiTheme="minorHAnsi" w:cstheme="minorHAnsi"/>
          <w:color w:val="auto"/>
        </w:rPr>
        <w:t xml:space="preserve">; </w:t>
      </w:r>
    </w:p>
    <w:p w14:paraId="35951B9F" w14:textId="77777777" w:rsidR="005672AA" w:rsidRDefault="005672AA" w:rsidP="005672AA">
      <w:pPr>
        <w:pStyle w:val="Default"/>
        <w:ind w:left="1440" w:hanging="720"/>
        <w:jc w:val="both"/>
        <w:rPr>
          <w:rFonts w:asciiTheme="minorHAnsi" w:hAnsiTheme="minorHAnsi" w:cstheme="minorHAnsi"/>
          <w:color w:val="auto"/>
        </w:rPr>
      </w:pPr>
    </w:p>
    <w:p w14:paraId="345185AB" w14:textId="77777777" w:rsidR="005672AA" w:rsidRDefault="005672AA" w:rsidP="005672AA">
      <w:pPr>
        <w:pStyle w:val="Default"/>
        <w:ind w:left="1440" w:hanging="720"/>
        <w:jc w:val="both"/>
        <w:rPr>
          <w:rFonts w:asciiTheme="minorHAnsi" w:hAnsiTheme="minorHAnsi" w:cstheme="minorHAnsi"/>
          <w:color w:val="auto"/>
        </w:rPr>
      </w:pPr>
      <w:r>
        <w:rPr>
          <w:rFonts w:asciiTheme="minorHAnsi" w:hAnsiTheme="minorHAnsi" w:cstheme="minorHAnsi"/>
          <w:color w:val="auto"/>
        </w:rPr>
        <w:t>3.1.3</w:t>
      </w:r>
      <w:r>
        <w:rPr>
          <w:rFonts w:asciiTheme="minorHAnsi" w:hAnsiTheme="minorHAnsi" w:cstheme="minorHAnsi"/>
          <w:color w:val="auto"/>
        </w:rPr>
        <w:tab/>
      </w:r>
      <w:r w:rsidRPr="00171FBE">
        <w:rPr>
          <w:rFonts w:asciiTheme="minorHAnsi" w:hAnsiTheme="minorHAnsi" w:cstheme="minorHAnsi"/>
          <w:color w:val="auto"/>
        </w:rPr>
        <w:t xml:space="preserve">comply with and implement any policies, guidelines and/or any protocols issued by the Central Bank from time to time and notified to the Contractor in writing. </w:t>
      </w:r>
      <w:r>
        <w:rPr>
          <w:rFonts w:asciiTheme="minorHAnsi" w:hAnsiTheme="minorHAnsi" w:cstheme="minorHAnsi"/>
          <w:color w:val="auto"/>
        </w:rPr>
        <w:t>Without prejudice to the generality of the foregoing</w:t>
      </w:r>
      <w:r w:rsidRPr="00171FBE">
        <w:rPr>
          <w:rFonts w:asciiTheme="minorHAnsi" w:hAnsiTheme="minorHAnsi" w:cstheme="minorHAnsi"/>
          <w:color w:val="auto"/>
        </w:rPr>
        <w:t xml:space="preserve">, prior to attending any Central Bank sites, the Contractor shall ensure that all </w:t>
      </w:r>
      <w:r>
        <w:rPr>
          <w:rFonts w:asciiTheme="minorHAnsi" w:hAnsiTheme="minorHAnsi" w:cstheme="minorHAnsi"/>
          <w:color w:val="auto"/>
        </w:rPr>
        <w:t xml:space="preserve">Personnel </w:t>
      </w:r>
      <w:r w:rsidRPr="00171FBE">
        <w:rPr>
          <w:rFonts w:asciiTheme="minorHAnsi" w:hAnsiTheme="minorHAnsi" w:cstheme="minorHAnsi"/>
          <w:color w:val="auto"/>
        </w:rPr>
        <w:t>as appropriate are briefed on the Contractor Policy Pack published on the Central Ban</w:t>
      </w:r>
      <w:r>
        <w:rPr>
          <w:rFonts w:asciiTheme="minorHAnsi" w:hAnsiTheme="minorHAnsi" w:cstheme="minorHAnsi"/>
          <w:color w:val="auto"/>
        </w:rPr>
        <w:t>k website at the following link:</w:t>
      </w:r>
      <w:r w:rsidRPr="00171FBE">
        <w:rPr>
          <w:rFonts w:asciiTheme="minorHAnsi" w:hAnsiTheme="minorHAnsi" w:cstheme="minorHAnsi"/>
          <w:color w:val="auto"/>
        </w:rPr>
        <w:t xml:space="preserve"> </w:t>
      </w:r>
      <w:hyperlink r:id="rId22" w:history="1">
        <w:r w:rsidRPr="00171FBE">
          <w:rPr>
            <w:rStyle w:val="Hyperlink"/>
            <w:rFonts w:asciiTheme="minorHAnsi" w:hAnsiTheme="minorHAnsi" w:cstheme="minorHAnsi"/>
          </w:rPr>
          <w:t>Contractor Policy Pack</w:t>
        </w:r>
      </w:hyperlink>
      <w:r w:rsidRPr="00171FBE">
        <w:rPr>
          <w:rFonts w:asciiTheme="minorHAnsi" w:hAnsiTheme="minorHAnsi" w:cstheme="minorHAnsi"/>
          <w:color w:val="auto"/>
        </w:rPr>
        <w:t xml:space="preserve">. The Contractor Policy Pack </w:t>
      </w:r>
      <w:r>
        <w:rPr>
          <w:rFonts w:asciiTheme="minorHAnsi" w:hAnsiTheme="minorHAnsi" w:cstheme="minorHAnsi"/>
          <w:color w:val="auto"/>
        </w:rPr>
        <w:t>is</w:t>
      </w:r>
      <w:r w:rsidRPr="00171FBE">
        <w:rPr>
          <w:rFonts w:asciiTheme="minorHAnsi" w:hAnsiTheme="minorHAnsi" w:cstheme="minorHAnsi"/>
          <w:color w:val="auto"/>
        </w:rPr>
        <w:t xml:space="preserve"> updated from time to time</w:t>
      </w:r>
      <w:r>
        <w:rPr>
          <w:rFonts w:asciiTheme="minorHAnsi" w:hAnsiTheme="minorHAnsi" w:cstheme="minorHAnsi"/>
          <w:color w:val="auto"/>
        </w:rPr>
        <w:t xml:space="preserve"> and the Contractor shall at all times comply with the most up to date version, available on the Central Bank website</w:t>
      </w:r>
      <w:r w:rsidRPr="00171FBE">
        <w:rPr>
          <w:rFonts w:asciiTheme="minorHAnsi" w:hAnsiTheme="minorHAnsi" w:cstheme="minorHAnsi"/>
          <w:color w:val="auto"/>
        </w:rPr>
        <w:t>;</w:t>
      </w:r>
    </w:p>
    <w:p w14:paraId="3681C1F8" w14:textId="77777777" w:rsidR="005672AA" w:rsidRPr="00C214F6" w:rsidRDefault="005672AA" w:rsidP="005672AA">
      <w:pPr>
        <w:pStyle w:val="Default"/>
        <w:ind w:left="1440" w:hanging="720"/>
        <w:jc w:val="both"/>
        <w:rPr>
          <w:rFonts w:asciiTheme="minorHAnsi" w:hAnsiTheme="minorHAnsi" w:cstheme="minorHAnsi"/>
          <w:color w:val="auto"/>
        </w:rPr>
      </w:pPr>
    </w:p>
    <w:p w14:paraId="2AFB208F" w14:textId="77777777" w:rsidR="005672AA" w:rsidRPr="00C214F6" w:rsidRDefault="005672AA" w:rsidP="005672AA">
      <w:pPr>
        <w:pStyle w:val="Default"/>
        <w:ind w:left="1440" w:hanging="720"/>
        <w:jc w:val="both"/>
        <w:rPr>
          <w:rFonts w:asciiTheme="minorHAnsi" w:hAnsiTheme="minorHAnsi" w:cstheme="minorHAnsi"/>
          <w:color w:val="auto"/>
        </w:rPr>
      </w:pPr>
      <w:r>
        <w:rPr>
          <w:rFonts w:asciiTheme="minorHAnsi" w:hAnsiTheme="minorHAnsi" w:cstheme="minorHAnsi"/>
          <w:color w:val="auto"/>
        </w:rPr>
        <w:t>3.1.4</w:t>
      </w:r>
      <w:r>
        <w:rPr>
          <w:rFonts w:asciiTheme="minorHAnsi" w:hAnsiTheme="minorHAnsi" w:cstheme="minorHAnsi"/>
          <w:color w:val="auto"/>
        </w:rPr>
        <w:tab/>
      </w:r>
      <w:r w:rsidRPr="00C214F6">
        <w:rPr>
          <w:rFonts w:asciiTheme="minorHAnsi" w:hAnsiTheme="minorHAnsi" w:cstheme="minorHAnsi"/>
          <w:color w:val="auto"/>
        </w:rPr>
        <w:t xml:space="preserve">keep the </w:t>
      </w:r>
      <w:r>
        <w:rPr>
          <w:rFonts w:asciiTheme="minorHAnsi" w:hAnsiTheme="minorHAnsi" w:cstheme="minorHAnsi"/>
          <w:color w:val="auto"/>
        </w:rPr>
        <w:t>Central Bank</w:t>
      </w:r>
      <w:r w:rsidRPr="00C214F6">
        <w:rPr>
          <w:rFonts w:asciiTheme="minorHAnsi" w:hAnsiTheme="minorHAnsi" w:cstheme="minorHAnsi"/>
          <w:color w:val="auto"/>
        </w:rPr>
        <w:t xml:space="preserve"> fully informed of its progress in relation to the Services</w:t>
      </w:r>
      <w:r>
        <w:rPr>
          <w:rFonts w:asciiTheme="minorHAnsi" w:hAnsiTheme="minorHAnsi" w:cstheme="minorHAnsi"/>
          <w:color w:val="auto"/>
        </w:rPr>
        <w:t xml:space="preserve"> and any matter which might affect the observance and performance of the Contractor’s obligations under this Agreement</w:t>
      </w:r>
      <w:r w:rsidRPr="00C214F6">
        <w:rPr>
          <w:rFonts w:asciiTheme="minorHAnsi" w:hAnsiTheme="minorHAnsi" w:cstheme="minorHAnsi"/>
          <w:color w:val="auto"/>
        </w:rPr>
        <w:t xml:space="preserve">; </w:t>
      </w:r>
    </w:p>
    <w:p w14:paraId="7F1CE324" w14:textId="77777777" w:rsidR="005672AA" w:rsidRDefault="005672AA" w:rsidP="005672AA">
      <w:pPr>
        <w:pStyle w:val="Default"/>
        <w:ind w:left="1440" w:hanging="720"/>
        <w:jc w:val="both"/>
        <w:rPr>
          <w:rFonts w:asciiTheme="minorHAnsi" w:hAnsiTheme="minorHAnsi" w:cstheme="minorHAnsi"/>
          <w:color w:val="auto"/>
        </w:rPr>
      </w:pPr>
    </w:p>
    <w:p w14:paraId="1242CA13" w14:textId="77777777" w:rsidR="005672AA" w:rsidRDefault="005672AA" w:rsidP="005672AA">
      <w:pPr>
        <w:pStyle w:val="Default"/>
        <w:ind w:left="1440" w:hanging="720"/>
        <w:jc w:val="both"/>
        <w:rPr>
          <w:rFonts w:asciiTheme="minorHAnsi" w:hAnsiTheme="minorHAnsi" w:cstheme="minorHAnsi"/>
          <w:color w:val="auto"/>
        </w:rPr>
      </w:pPr>
      <w:r>
        <w:rPr>
          <w:rFonts w:asciiTheme="minorHAnsi" w:hAnsiTheme="minorHAnsi" w:cstheme="minorHAnsi"/>
          <w:color w:val="auto"/>
        </w:rPr>
        <w:t>3.1.5</w:t>
      </w:r>
      <w:r>
        <w:rPr>
          <w:rFonts w:asciiTheme="minorHAnsi" w:hAnsiTheme="minorHAnsi" w:cstheme="minorHAnsi"/>
          <w:color w:val="auto"/>
        </w:rPr>
        <w:tab/>
      </w:r>
      <w:r w:rsidRPr="00C214F6">
        <w:rPr>
          <w:rFonts w:asciiTheme="minorHAnsi" w:hAnsiTheme="minorHAnsi" w:cstheme="minorHAnsi"/>
          <w:color w:val="auto"/>
        </w:rPr>
        <w:t xml:space="preserve">attend meetings as required by the </w:t>
      </w:r>
      <w:r>
        <w:rPr>
          <w:rFonts w:asciiTheme="minorHAnsi" w:hAnsiTheme="minorHAnsi" w:cstheme="minorHAnsi"/>
          <w:color w:val="auto"/>
        </w:rPr>
        <w:t>Central Bank</w:t>
      </w:r>
      <w:r w:rsidRPr="00C214F6">
        <w:rPr>
          <w:rFonts w:asciiTheme="minorHAnsi" w:hAnsiTheme="minorHAnsi" w:cstheme="minorHAnsi"/>
          <w:color w:val="auto"/>
        </w:rPr>
        <w:t xml:space="preserve">; </w:t>
      </w:r>
    </w:p>
    <w:p w14:paraId="274F0742" w14:textId="77777777" w:rsidR="005672AA" w:rsidRDefault="005672AA" w:rsidP="005672AA">
      <w:pPr>
        <w:pStyle w:val="Default"/>
        <w:ind w:left="1440" w:hanging="720"/>
        <w:jc w:val="both"/>
        <w:rPr>
          <w:rFonts w:asciiTheme="minorHAnsi" w:hAnsiTheme="minorHAnsi" w:cstheme="minorHAnsi"/>
          <w:color w:val="auto"/>
        </w:rPr>
      </w:pPr>
    </w:p>
    <w:p w14:paraId="1DD625FA" w14:textId="77777777" w:rsidR="005672AA" w:rsidRPr="00C214F6" w:rsidRDefault="005672AA" w:rsidP="005672AA">
      <w:pPr>
        <w:pStyle w:val="Default"/>
        <w:ind w:left="1440" w:hanging="720"/>
        <w:jc w:val="both"/>
        <w:rPr>
          <w:rFonts w:asciiTheme="minorHAnsi" w:hAnsiTheme="minorHAnsi" w:cstheme="minorHAnsi"/>
          <w:color w:val="auto"/>
        </w:rPr>
      </w:pPr>
      <w:r>
        <w:rPr>
          <w:rFonts w:asciiTheme="minorHAnsi" w:hAnsiTheme="minorHAnsi" w:cstheme="minorHAnsi"/>
          <w:color w:val="auto"/>
        </w:rPr>
        <w:t>3.1.6</w:t>
      </w:r>
      <w:r>
        <w:rPr>
          <w:rFonts w:asciiTheme="minorHAnsi" w:hAnsiTheme="minorHAnsi" w:cstheme="minorHAnsi"/>
          <w:color w:val="auto"/>
        </w:rPr>
        <w:tab/>
      </w:r>
      <w:r w:rsidRPr="00D60DEA">
        <w:rPr>
          <w:rFonts w:asciiTheme="minorHAnsi" w:hAnsiTheme="minorHAnsi" w:cstheme="minorHAnsi"/>
          <w:color w:val="auto"/>
        </w:rPr>
        <w:t>comply with all local security arrangements as notified to the Contractor by the Central Bank from time to time</w:t>
      </w:r>
      <w:r>
        <w:rPr>
          <w:rFonts w:asciiTheme="minorHAnsi" w:hAnsiTheme="minorHAnsi" w:cstheme="minorHAnsi"/>
          <w:color w:val="auto"/>
        </w:rPr>
        <w:t>;</w:t>
      </w:r>
    </w:p>
    <w:p w14:paraId="3B7BA7BC" w14:textId="77777777" w:rsidR="005672AA" w:rsidRDefault="005672AA" w:rsidP="005672AA">
      <w:pPr>
        <w:pStyle w:val="Default"/>
        <w:ind w:left="1440" w:hanging="720"/>
        <w:jc w:val="both"/>
        <w:rPr>
          <w:rFonts w:asciiTheme="minorHAnsi" w:hAnsiTheme="minorHAnsi" w:cstheme="minorHAnsi"/>
          <w:color w:val="auto"/>
        </w:rPr>
      </w:pPr>
    </w:p>
    <w:p w14:paraId="11DEAED1" w14:textId="77777777" w:rsidR="005672AA" w:rsidRDefault="005672AA" w:rsidP="005672AA">
      <w:pPr>
        <w:pStyle w:val="Default"/>
        <w:ind w:left="1440" w:hanging="720"/>
        <w:jc w:val="both"/>
        <w:rPr>
          <w:rFonts w:asciiTheme="minorHAnsi" w:hAnsiTheme="minorHAnsi" w:cstheme="minorHAnsi"/>
          <w:color w:val="auto"/>
        </w:rPr>
      </w:pPr>
      <w:r>
        <w:rPr>
          <w:rFonts w:asciiTheme="minorHAnsi" w:hAnsiTheme="minorHAnsi" w:cstheme="minorHAnsi"/>
          <w:color w:val="auto"/>
        </w:rPr>
        <w:t>3.1.7</w:t>
      </w:r>
      <w:r>
        <w:rPr>
          <w:rFonts w:asciiTheme="minorHAnsi" w:hAnsiTheme="minorHAnsi" w:cstheme="minorHAnsi"/>
          <w:color w:val="auto"/>
        </w:rPr>
        <w:tab/>
      </w:r>
      <w:r w:rsidRPr="00C214F6">
        <w:rPr>
          <w:rFonts w:asciiTheme="minorHAnsi" w:hAnsiTheme="minorHAnsi" w:cstheme="minorHAnsi"/>
          <w:color w:val="auto"/>
        </w:rPr>
        <w:t xml:space="preserve">keep detailed records of all acts and things done by it and its </w:t>
      </w:r>
      <w:r>
        <w:rPr>
          <w:rFonts w:asciiTheme="minorHAnsi" w:hAnsiTheme="minorHAnsi" w:cstheme="minorHAnsi"/>
          <w:color w:val="auto"/>
        </w:rPr>
        <w:t>p</w:t>
      </w:r>
      <w:r w:rsidRPr="00C214F6">
        <w:rPr>
          <w:rFonts w:asciiTheme="minorHAnsi" w:hAnsiTheme="minorHAnsi" w:cstheme="minorHAnsi"/>
          <w:color w:val="auto"/>
        </w:rPr>
        <w:t xml:space="preserve">ersonnel in relation to the performance of the Services and, at the </w:t>
      </w:r>
      <w:r>
        <w:rPr>
          <w:rFonts w:asciiTheme="minorHAnsi" w:hAnsiTheme="minorHAnsi" w:cstheme="minorHAnsi"/>
          <w:color w:val="auto"/>
        </w:rPr>
        <w:t>Central Bank</w:t>
      </w:r>
      <w:r w:rsidRPr="00C214F6">
        <w:rPr>
          <w:rFonts w:asciiTheme="minorHAnsi" w:hAnsiTheme="minorHAnsi" w:cstheme="minorHAnsi"/>
          <w:color w:val="auto"/>
        </w:rPr>
        <w:t xml:space="preserve">’s request, make such records available for inspection and provide copies of such records; </w:t>
      </w:r>
    </w:p>
    <w:p w14:paraId="26E54166" w14:textId="77777777" w:rsidR="005672AA" w:rsidRPr="00C214F6" w:rsidRDefault="005672AA" w:rsidP="005672AA">
      <w:pPr>
        <w:pStyle w:val="Default"/>
        <w:ind w:left="1440" w:hanging="720"/>
        <w:jc w:val="both"/>
        <w:rPr>
          <w:rFonts w:asciiTheme="minorHAnsi" w:hAnsiTheme="minorHAnsi" w:cstheme="minorHAnsi"/>
          <w:color w:val="auto"/>
        </w:rPr>
      </w:pPr>
    </w:p>
    <w:p w14:paraId="440AA5BE" w14:textId="77777777" w:rsidR="005672AA" w:rsidRDefault="005672AA" w:rsidP="005672AA">
      <w:pPr>
        <w:pStyle w:val="Default"/>
        <w:ind w:left="1440" w:hanging="720"/>
        <w:jc w:val="both"/>
        <w:rPr>
          <w:rFonts w:asciiTheme="minorHAnsi" w:hAnsiTheme="minorHAnsi" w:cstheme="minorHAnsi"/>
          <w:color w:val="auto"/>
        </w:rPr>
      </w:pPr>
      <w:r>
        <w:rPr>
          <w:rFonts w:asciiTheme="minorHAnsi" w:hAnsiTheme="minorHAnsi" w:cstheme="minorHAnsi"/>
          <w:color w:val="auto"/>
        </w:rPr>
        <w:t>3.1.8</w:t>
      </w:r>
      <w:r>
        <w:rPr>
          <w:rFonts w:asciiTheme="minorHAnsi" w:hAnsiTheme="minorHAnsi" w:cstheme="minorHAnsi"/>
          <w:color w:val="auto"/>
        </w:rPr>
        <w:tab/>
      </w:r>
      <w:r w:rsidRPr="00C214F6">
        <w:rPr>
          <w:rFonts w:asciiTheme="minorHAnsi" w:hAnsiTheme="minorHAnsi" w:cstheme="minorHAnsi"/>
          <w:color w:val="auto"/>
        </w:rPr>
        <w:t xml:space="preserve">prepare such reports and provide such information as the </w:t>
      </w:r>
      <w:r>
        <w:rPr>
          <w:rFonts w:asciiTheme="minorHAnsi" w:hAnsiTheme="minorHAnsi" w:cstheme="minorHAnsi"/>
          <w:color w:val="auto"/>
        </w:rPr>
        <w:t>Central Bank</w:t>
      </w:r>
      <w:r w:rsidRPr="00C214F6">
        <w:rPr>
          <w:rFonts w:asciiTheme="minorHAnsi" w:hAnsiTheme="minorHAnsi" w:cstheme="minorHAnsi"/>
          <w:color w:val="auto"/>
        </w:rPr>
        <w:t xml:space="preserve"> may, from time to time, require; </w:t>
      </w:r>
    </w:p>
    <w:p w14:paraId="678552FF" w14:textId="77777777" w:rsidR="005672AA" w:rsidRPr="00C214F6" w:rsidRDefault="005672AA" w:rsidP="005672AA">
      <w:pPr>
        <w:pStyle w:val="Default"/>
        <w:ind w:left="1440" w:hanging="720"/>
        <w:jc w:val="both"/>
        <w:rPr>
          <w:rFonts w:asciiTheme="minorHAnsi" w:hAnsiTheme="minorHAnsi" w:cstheme="minorHAnsi"/>
          <w:color w:val="auto"/>
        </w:rPr>
      </w:pPr>
    </w:p>
    <w:p w14:paraId="00CDECD6" w14:textId="1384F699" w:rsidR="005672AA" w:rsidRDefault="005672AA" w:rsidP="005672AA">
      <w:pPr>
        <w:pStyle w:val="Default"/>
        <w:ind w:left="1440" w:hanging="720"/>
        <w:jc w:val="both"/>
        <w:rPr>
          <w:rFonts w:asciiTheme="minorHAnsi" w:hAnsiTheme="minorHAnsi" w:cstheme="minorHAnsi"/>
          <w:color w:val="auto"/>
        </w:rPr>
      </w:pPr>
      <w:r>
        <w:rPr>
          <w:rFonts w:asciiTheme="minorHAnsi" w:hAnsiTheme="minorHAnsi" w:cstheme="minorHAnsi"/>
          <w:color w:val="auto"/>
        </w:rPr>
        <w:t>3.1.9</w:t>
      </w:r>
      <w:r>
        <w:rPr>
          <w:rFonts w:asciiTheme="minorHAnsi" w:hAnsiTheme="minorHAnsi" w:cstheme="minorHAnsi"/>
          <w:color w:val="auto"/>
        </w:rPr>
        <w:tab/>
      </w:r>
      <w:r w:rsidRPr="00C214F6">
        <w:rPr>
          <w:rFonts w:asciiTheme="minorHAnsi" w:hAnsiTheme="minorHAnsi" w:cstheme="minorHAnsi"/>
          <w:color w:val="auto"/>
        </w:rPr>
        <w:t xml:space="preserve">make </w:t>
      </w:r>
      <w:r>
        <w:rPr>
          <w:rFonts w:asciiTheme="minorHAnsi" w:hAnsiTheme="minorHAnsi" w:cstheme="minorHAnsi"/>
          <w:color w:val="auto"/>
        </w:rPr>
        <w:t>p</w:t>
      </w:r>
      <w:r w:rsidRPr="00C214F6">
        <w:rPr>
          <w:rFonts w:asciiTheme="minorHAnsi" w:hAnsiTheme="minorHAnsi" w:cstheme="minorHAnsi"/>
          <w:color w:val="auto"/>
        </w:rPr>
        <w:t xml:space="preserve">ersonnel available and respond to instructions given by the </w:t>
      </w:r>
      <w:r>
        <w:rPr>
          <w:rFonts w:asciiTheme="minorHAnsi" w:hAnsiTheme="minorHAnsi" w:cstheme="minorHAnsi"/>
          <w:color w:val="auto"/>
        </w:rPr>
        <w:t>Central Bank</w:t>
      </w:r>
      <w:r w:rsidRPr="00C214F6">
        <w:rPr>
          <w:rFonts w:asciiTheme="minorHAnsi" w:hAnsiTheme="minorHAnsi" w:cstheme="minorHAnsi"/>
          <w:color w:val="auto"/>
        </w:rPr>
        <w:t xml:space="preserve"> under </w:t>
      </w:r>
      <w:r>
        <w:rPr>
          <w:rFonts w:asciiTheme="minorHAnsi" w:hAnsiTheme="minorHAnsi" w:cstheme="minorHAnsi"/>
          <w:color w:val="auto"/>
        </w:rPr>
        <w:t>this Agreement</w:t>
      </w:r>
      <w:r w:rsidRPr="00C214F6">
        <w:rPr>
          <w:rFonts w:asciiTheme="minorHAnsi" w:hAnsiTheme="minorHAnsi" w:cstheme="minorHAnsi"/>
          <w:color w:val="auto"/>
        </w:rPr>
        <w:t xml:space="preserve"> </w:t>
      </w:r>
      <w:r>
        <w:rPr>
          <w:rFonts w:asciiTheme="minorHAnsi" w:hAnsiTheme="minorHAnsi" w:cstheme="minorHAnsi"/>
          <w:color w:val="auto"/>
        </w:rPr>
        <w:t>in a timely manner and, where any specific periods are identified by the Central Bank, within such periods;</w:t>
      </w:r>
      <w:r w:rsidR="00306251">
        <w:rPr>
          <w:rFonts w:asciiTheme="minorHAnsi" w:hAnsiTheme="minorHAnsi" w:cstheme="minorHAnsi"/>
          <w:color w:val="auto"/>
        </w:rPr>
        <w:t xml:space="preserve"> and</w:t>
      </w:r>
    </w:p>
    <w:p w14:paraId="77038C4E" w14:textId="77777777" w:rsidR="005672AA" w:rsidRDefault="005672AA" w:rsidP="005672AA">
      <w:pPr>
        <w:pStyle w:val="Default"/>
        <w:ind w:left="1440" w:hanging="720"/>
        <w:jc w:val="both"/>
        <w:rPr>
          <w:rFonts w:asciiTheme="minorHAnsi" w:hAnsiTheme="minorHAnsi" w:cstheme="minorHAnsi"/>
          <w:color w:val="auto"/>
        </w:rPr>
      </w:pPr>
    </w:p>
    <w:p w14:paraId="71338BC9" w14:textId="4A30AABC" w:rsidR="005672AA" w:rsidRDefault="005672AA" w:rsidP="00306251">
      <w:pPr>
        <w:pStyle w:val="Default"/>
        <w:ind w:left="1440" w:hanging="720"/>
        <w:jc w:val="both"/>
        <w:rPr>
          <w:rFonts w:asciiTheme="minorHAnsi" w:hAnsiTheme="minorHAnsi" w:cstheme="minorHAnsi"/>
          <w:color w:val="auto"/>
        </w:rPr>
      </w:pPr>
      <w:r>
        <w:rPr>
          <w:rFonts w:asciiTheme="minorHAnsi" w:hAnsiTheme="minorHAnsi" w:cstheme="minorHAnsi"/>
          <w:color w:val="auto"/>
        </w:rPr>
        <w:t>3.1.10</w:t>
      </w:r>
      <w:r>
        <w:rPr>
          <w:rFonts w:asciiTheme="minorHAnsi" w:hAnsiTheme="minorHAnsi" w:cstheme="minorHAnsi"/>
          <w:color w:val="auto"/>
        </w:rPr>
        <w:tab/>
      </w:r>
      <w:r w:rsidRPr="00061B30">
        <w:rPr>
          <w:rFonts w:asciiTheme="minorHAnsi" w:hAnsiTheme="minorHAnsi" w:cstheme="minorHAnsi"/>
          <w:color w:val="auto"/>
        </w:rPr>
        <w:t>identify, obtain, maintain, and comply with all necessary consents including  authorisations, licences, permits, permissions (including planning permissions), approvals, certificates, exemptions, certifications, filings, registrations and all other matters official or otherwise which are required in the provision of the Services (“</w:t>
      </w:r>
      <w:r w:rsidRPr="00061B30">
        <w:rPr>
          <w:rFonts w:asciiTheme="minorHAnsi" w:hAnsiTheme="minorHAnsi" w:cstheme="minorHAnsi"/>
          <w:b/>
          <w:color w:val="auto"/>
        </w:rPr>
        <w:t>Necessary Consents</w:t>
      </w:r>
      <w:r w:rsidR="00306251">
        <w:rPr>
          <w:rFonts w:asciiTheme="minorHAnsi" w:hAnsiTheme="minorHAnsi" w:cstheme="minorHAnsi"/>
          <w:color w:val="auto"/>
        </w:rPr>
        <w:t>”).</w:t>
      </w:r>
    </w:p>
    <w:p w14:paraId="61868B30" w14:textId="77777777" w:rsidR="005672AA" w:rsidRDefault="005672AA" w:rsidP="005672AA">
      <w:pPr>
        <w:pStyle w:val="Default"/>
        <w:jc w:val="both"/>
        <w:rPr>
          <w:rFonts w:asciiTheme="minorHAnsi" w:hAnsiTheme="minorHAnsi" w:cstheme="minorHAnsi"/>
          <w:color w:val="auto"/>
        </w:rPr>
      </w:pPr>
    </w:p>
    <w:p w14:paraId="0196A34F" w14:textId="77777777" w:rsidR="005672AA" w:rsidRDefault="005672AA" w:rsidP="005672AA">
      <w:pPr>
        <w:pStyle w:val="Default"/>
        <w:ind w:left="720" w:hanging="720"/>
        <w:jc w:val="both"/>
        <w:rPr>
          <w:rFonts w:asciiTheme="minorHAnsi" w:hAnsiTheme="minorHAnsi" w:cstheme="minorHAnsi"/>
          <w:color w:val="auto"/>
        </w:rPr>
      </w:pPr>
      <w:r>
        <w:rPr>
          <w:rFonts w:asciiTheme="minorHAnsi" w:hAnsiTheme="minorHAnsi" w:cstheme="minorHAnsi"/>
          <w:color w:val="auto"/>
        </w:rPr>
        <w:lastRenderedPageBreak/>
        <w:t>3.2</w:t>
      </w:r>
      <w:r>
        <w:rPr>
          <w:rFonts w:asciiTheme="minorHAnsi" w:hAnsiTheme="minorHAnsi" w:cstheme="minorHAnsi"/>
          <w:color w:val="auto"/>
        </w:rPr>
        <w:tab/>
      </w:r>
      <w:r w:rsidRPr="00FE175E">
        <w:rPr>
          <w:rFonts w:asciiTheme="minorHAnsi" w:hAnsiTheme="minorHAnsi" w:cstheme="minorHAnsi"/>
          <w:color w:val="auto"/>
        </w:rPr>
        <w:t xml:space="preserve">The Central Bank’s Representative and the Contractor’s Representative shall liaise on a regular basis to address any issues arising which may impact on the </w:t>
      </w:r>
      <w:r>
        <w:rPr>
          <w:rFonts w:asciiTheme="minorHAnsi" w:hAnsiTheme="minorHAnsi" w:cstheme="minorHAnsi"/>
          <w:color w:val="auto"/>
        </w:rPr>
        <w:t xml:space="preserve">Contractor’s performance of its obligations </w:t>
      </w:r>
      <w:r w:rsidRPr="00FE175E">
        <w:rPr>
          <w:rFonts w:asciiTheme="minorHAnsi" w:hAnsiTheme="minorHAnsi" w:cstheme="minorHAnsi"/>
          <w:color w:val="auto"/>
        </w:rPr>
        <w:t>and to agree milestones, compliance schedules and protocols as required by the Central Bank from time to time</w:t>
      </w:r>
      <w:r>
        <w:rPr>
          <w:rFonts w:asciiTheme="minorHAnsi" w:hAnsiTheme="minorHAnsi" w:cstheme="minorHAnsi"/>
          <w:color w:val="auto"/>
        </w:rPr>
        <w:t>.</w:t>
      </w:r>
    </w:p>
    <w:p w14:paraId="0B03AC46" w14:textId="77777777" w:rsidR="005672AA" w:rsidRDefault="005672AA" w:rsidP="005672AA">
      <w:pPr>
        <w:pStyle w:val="Default"/>
        <w:ind w:left="720" w:hanging="720"/>
        <w:jc w:val="both"/>
        <w:rPr>
          <w:rFonts w:asciiTheme="minorHAnsi" w:hAnsiTheme="minorHAnsi" w:cstheme="minorHAnsi"/>
          <w:color w:val="auto"/>
        </w:rPr>
      </w:pPr>
    </w:p>
    <w:p w14:paraId="26F4B11B" w14:textId="3EFAC584" w:rsidR="005672AA" w:rsidRDefault="005672AA" w:rsidP="005672AA">
      <w:pPr>
        <w:pStyle w:val="Default"/>
        <w:ind w:left="720" w:hanging="720"/>
        <w:jc w:val="both"/>
        <w:rPr>
          <w:rFonts w:asciiTheme="minorHAnsi" w:hAnsiTheme="minorHAnsi" w:cstheme="minorHAnsi"/>
          <w:color w:val="auto"/>
        </w:rPr>
      </w:pPr>
      <w:r>
        <w:rPr>
          <w:rFonts w:asciiTheme="minorHAnsi" w:hAnsiTheme="minorHAnsi" w:cstheme="minorHAnsi"/>
          <w:color w:val="auto"/>
        </w:rPr>
        <w:t>3.3</w:t>
      </w:r>
      <w:r>
        <w:rPr>
          <w:rFonts w:asciiTheme="minorHAnsi" w:hAnsiTheme="minorHAnsi" w:cstheme="minorHAnsi"/>
          <w:color w:val="auto"/>
        </w:rPr>
        <w:tab/>
      </w:r>
      <w:r w:rsidRPr="00FE175E">
        <w:rPr>
          <w:rFonts w:asciiTheme="minorHAnsi" w:hAnsiTheme="minorHAnsi" w:cstheme="minorHAnsi"/>
          <w:color w:val="auto"/>
        </w:rPr>
        <w:t xml:space="preserve">Where the Contractor has failed to perform its obligations under </w:t>
      </w:r>
      <w:r>
        <w:rPr>
          <w:rFonts w:asciiTheme="minorHAnsi" w:hAnsiTheme="minorHAnsi" w:cstheme="minorHAnsi"/>
          <w:color w:val="auto"/>
        </w:rPr>
        <w:t>this Agreement</w:t>
      </w:r>
      <w:r w:rsidRPr="00FE175E">
        <w:rPr>
          <w:rFonts w:asciiTheme="minorHAnsi" w:hAnsiTheme="minorHAnsi" w:cstheme="minorHAnsi"/>
          <w:color w:val="auto"/>
        </w:rPr>
        <w:t xml:space="preserve"> in any material manner, the </w:t>
      </w:r>
      <w:r>
        <w:rPr>
          <w:rFonts w:asciiTheme="minorHAnsi" w:hAnsiTheme="minorHAnsi" w:cstheme="minorHAnsi"/>
          <w:color w:val="auto"/>
        </w:rPr>
        <w:t xml:space="preserve">Central Bank, without prejudice to its other rights under </w:t>
      </w:r>
      <w:r w:rsidRPr="00850297">
        <w:rPr>
          <w:rFonts w:asciiTheme="minorHAnsi" w:hAnsiTheme="minorHAnsi" w:cstheme="minorHAnsi"/>
          <w:color w:val="auto"/>
        </w:rPr>
        <w:t xml:space="preserve">this Agreement </w:t>
      </w:r>
      <w:r w:rsidR="00850297" w:rsidRPr="00850297">
        <w:rPr>
          <w:rFonts w:asciiTheme="minorHAnsi" w:hAnsiTheme="minorHAnsi" w:cstheme="minorHAnsi"/>
          <w:color w:val="auto"/>
        </w:rPr>
        <w:t>(including under clause 22</w:t>
      </w:r>
      <w:r w:rsidRPr="00850297">
        <w:rPr>
          <w:rFonts w:asciiTheme="minorHAnsi" w:hAnsiTheme="minorHAnsi" w:cstheme="minorHAnsi"/>
          <w:color w:val="auto"/>
        </w:rPr>
        <w:t>) may</w:t>
      </w:r>
      <w:r>
        <w:rPr>
          <w:rFonts w:asciiTheme="minorHAnsi" w:hAnsiTheme="minorHAnsi" w:cstheme="minorHAnsi"/>
          <w:color w:val="auto"/>
        </w:rPr>
        <w:t xml:space="preserve"> seek to agree with the Contractor </w:t>
      </w:r>
      <w:r w:rsidRPr="00FE175E">
        <w:rPr>
          <w:rFonts w:asciiTheme="minorHAnsi" w:hAnsiTheme="minorHAnsi" w:cstheme="minorHAnsi"/>
          <w:color w:val="auto"/>
        </w:rPr>
        <w:t xml:space="preserve">a remedial plan </w:t>
      </w:r>
      <w:r>
        <w:rPr>
          <w:rFonts w:asciiTheme="minorHAnsi" w:hAnsiTheme="minorHAnsi" w:cstheme="minorHAnsi"/>
          <w:color w:val="auto"/>
        </w:rPr>
        <w:t xml:space="preserve">which must be implemented </w:t>
      </w:r>
      <w:r w:rsidRPr="00FE175E">
        <w:rPr>
          <w:rFonts w:asciiTheme="minorHAnsi" w:hAnsiTheme="minorHAnsi" w:cstheme="minorHAnsi"/>
          <w:color w:val="auto"/>
        </w:rPr>
        <w:t xml:space="preserve">by the </w:t>
      </w:r>
      <w:r>
        <w:rPr>
          <w:rFonts w:asciiTheme="minorHAnsi" w:hAnsiTheme="minorHAnsi" w:cstheme="minorHAnsi"/>
          <w:color w:val="auto"/>
        </w:rPr>
        <w:t>Contractor.</w:t>
      </w:r>
    </w:p>
    <w:p w14:paraId="143B1637" w14:textId="77777777" w:rsidR="005672AA" w:rsidRDefault="005672AA" w:rsidP="005672AA">
      <w:pPr>
        <w:pStyle w:val="Default"/>
        <w:ind w:left="720" w:hanging="720"/>
        <w:jc w:val="both"/>
        <w:rPr>
          <w:rFonts w:asciiTheme="minorHAnsi" w:hAnsiTheme="minorHAnsi" w:cstheme="minorHAnsi"/>
          <w:color w:val="auto"/>
        </w:rPr>
      </w:pPr>
    </w:p>
    <w:p w14:paraId="5E8F63DD" w14:textId="7EE41C01" w:rsidR="005771A3" w:rsidRPr="006A11F6" w:rsidRDefault="005771A3" w:rsidP="005771A3">
      <w:pPr>
        <w:pStyle w:val="legallevel2"/>
        <w:numPr>
          <w:ilvl w:val="0"/>
          <w:numId w:val="0"/>
        </w:numPr>
        <w:ind w:left="709" w:hanging="709"/>
        <w:rPr>
          <w:sz w:val="24"/>
          <w:szCs w:val="24"/>
        </w:rPr>
      </w:pPr>
      <w:r w:rsidRPr="0008564A">
        <w:rPr>
          <w:rStyle w:val="Hyperlink"/>
          <w:rFonts w:asciiTheme="minorHAnsi" w:hAnsiTheme="minorHAnsi"/>
          <w:b w:val="0"/>
          <w:color w:val="auto"/>
          <w:sz w:val="24"/>
          <w:szCs w:val="24"/>
          <w:u w:val="none"/>
          <w:lang w:val="en-US" w:eastAsia="en-GB"/>
        </w:rPr>
        <w:t>3.</w:t>
      </w:r>
      <w:r>
        <w:rPr>
          <w:rStyle w:val="Hyperlink"/>
          <w:rFonts w:asciiTheme="minorHAnsi" w:hAnsiTheme="minorHAnsi"/>
          <w:b w:val="0"/>
          <w:color w:val="auto"/>
          <w:sz w:val="24"/>
          <w:szCs w:val="24"/>
          <w:u w:val="none"/>
          <w:lang w:val="en-US" w:eastAsia="en-GB"/>
        </w:rPr>
        <w:t>4</w:t>
      </w:r>
      <w:r w:rsidRPr="0008564A">
        <w:rPr>
          <w:rStyle w:val="Hyperlink"/>
          <w:rFonts w:asciiTheme="minorHAnsi" w:hAnsiTheme="minorHAnsi"/>
          <w:color w:val="auto"/>
          <w:sz w:val="24"/>
          <w:szCs w:val="24"/>
          <w:u w:val="none"/>
          <w:lang w:val="en-US" w:eastAsia="en-GB"/>
        </w:rPr>
        <w:tab/>
      </w:r>
      <w:r w:rsidRPr="00EF3C00">
        <w:rPr>
          <w:sz w:val="24"/>
          <w:szCs w:val="24"/>
        </w:rPr>
        <w:t>The Contractor confirms that it has implemented, and agrees that it shall maintain for the Term, information security policies and programmes consistent with industry best practice and a recognized information security framework such as ISO27000 or the National Institute of Standards and Technology Cyber Security Framework, including putting in place organizational, technical and physical information security safeguards designed to (i) protect the privacy, confidentiality, integrity and availability of systems and/or data and (ii) protect against accidental, unlawful or unauthorized access, copying, damage, destruction, disclosure, distribution, loss, manipulation, modification, processing, use, reuse, interception, or transmission of such systems or data that host, process, interact or connect to Central Bank systems or data.</w:t>
      </w:r>
    </w:p>
    <w:p w14:paraId="3DF70215" w14:textId="77777777" w:rsidR="005771A3" w:rsidRPr="00924C05" w:rsidRDefault="005771A3" w:rsidP="005771A3">
      <w:pPr>
        <w:pStyle w:val="legallevel2"/>
        <w:numPr>
          <w:ilvl w:val="0"/>
          <w:numId w:val="0"/>
        </w:numPr>
        <w:ind w:left="720" w:hanging="720"/>
        <w:rPr>
          <w:sz w:val="24"/>
          <w:szCs w:val="24"/>
        </w:rPr>
      </w:pPr>
    </w:p>
    <w:p w14:paraId="314C7298" w14:textId="6F36F179" w:rsidR="005672AA" w:rsidRDefault="005771A3" w:rsidP="005672AA">
      <w:pPr>
        <w:pStyle w:val="Default"/>
        <w:jc w:val="both"/>
        <w:rPr>
          <w:rFonts w:asciiTheme="minorHAnsi" w:hAnsiTheme="minorHAnsi" w:cstheme="minorHAnsi"/>
          <w:b/>
          <w:bCs/>
          <w:color w:val="auto"/>
        </w:rPr>
      </w:pPr>
      <w:r>
        <w:rPr>
          <w:rFonts w:asciiTheme="minorHAnsi" w:hAnsiTheme="minorHAnsi" w:cstheme="minorHAnsi"/>
          <w:color w:val="auto"/>
        </w:rPr>
        <w:t>4</w:t>
      </w:r>
      <w:r w:rsidR="005672AA" w:rsidRPr="00C214F6">
        <w:rPr>
          <w:rFonts w:asciiTheme="minorHAnsi" w:hAnsiTheme="minorHAnsi" w:cstheme="minorHAnsi"/>
          <w:color w:val="auto"/>
        </w:rPr>
        <w:t xml:space="preserve">. </w:t>
      </w:r>
      <w:r w:rsidR="005672AA">
        <w:rPr>
          <w:rFonts w:asciiTheme="minorHAnsi" w:hAnsiTheme="minorHAnsi" w:cstheme="minorHAnsi"/>
          <w:color w:val="auto"/>
        </w:rPr>
        <w:tab/>
      </w:r>
      <w:r w:rsidR="005672AA" w:rsidRPr="00C214F6">
        <w:rPr>
          <w:rFonts w:asciiTheme="minorHAnsi" w:hAnsiTheme="minorHAnsi" w:cstheme="minorHAnsi"/>
          <w:b/>
          <w:bCs/>
          <w:color w:val="auto"/>
        </w:rPr>
        <w:t xml:space="preserve">Employees and </w:t>
      </w:r>
      <w:r w:rsidR="005672AA">
        <w:rPr>
          <w:rFonts w:asciiTheme="minorHAnsi" w:hAnsiTheme="minorHAnsi" w:cstheme="minorHAnsi"/>
          <w:b/>
          <w:bCs/>
          <w:color w:val="auto"/>
        </w:rPr>
        <w:t>Employment Issues</w:t>
      </w:r>
      <w:r w:rsidR="005672AA" w:rsidRPr="00C214F6">
        <w:rPr>
          <w:rFonts w:asciiTheme="minorHAnsi" w:hAnsiTheme="minorHAnsi" w:cstheme="minorHAnsi"/>
          <w:b/>
          <w:bCs/>
          <w:color w:val="auto"/>
        </w:rPr>
        <w:t xml:space="preserve"> </w:t>
      </w:r>
    </w:p>
    <w:p w14:paraId="5CD4FF5E" w14:textId="77777777" w:rsidR="005672AA" w:rsidRPr="00C214F6" w:rsidRDefault="005672AA" w:rsidP="005672AA">
      <w:pPr>
        <w:pStyle w:val="Default"/>
        <w:jc w:val="both"/>
        <w:rPr>
          <w:rFonts w:asciiTheme="minorHAnsi" w:hAnsiTheme="minorHAnsi" w:cstheme="minorHAnsi"/>
          <w:color w:val="auto"/>
        </w:rPr>
      </w:pPr>
    </w:p>
    <w:p w14:paraId="7255A44B" w14:textId="4270ACD1" w:rsidR="005672AA" w:rsidRDefault="005771A3" w:rsidP="005672AA">
      <w:pPr>
        <w:pStyle w:val="Default"/>
        <w:ind w:left="720" w:hanging="720"/>
        <w:jc w:val="both"/>
        <w:rPr>
          <w:rFonts w:asciiTheme="minorHAnsi" w:hAnsiTheme="minorHAnsi" w:cstheme="minorHAnsi"/>
          <w:color w:val="auto"/>
        </w:rPr>
      </w:pPr>
      <w:r>
        <w:rPr>
          <w:rFonts w:asciiTheme="minorHAnsi" w:hAnsiTheme="minorHAnsi" w:cstheme="minorHAnsi"/>
          <w:color w:val="auto"/>
        </w:rPr>
        <w:t>4</w:t>
      </w:r>
      <w:r w:rsidR="005672AA" w:rsidRPr="00C214F6">
        <w:rPr>
          <w:rFonts w:asciiTheme="minorHAnsi" w:hAnsiTheme="minorHAnsi" w:cstheme="minorHAnsi"/>
          <w:color w:val="auto"/>
        </w:rPr>
        <w:t xml:space="preserve">.1 </w:t>
      </w:r>
      <w:r w:rsidR="005672AA">
        <w:rPr>
          <w:rFonts w:asciiTheme="minorHAnsi" w:hAnsiTheme="minorHAnsi" w:cstheme="minorHAnsi"/>
          <w:color w:val="auto"/>
        </w:rPr>
        <w:tab/>
      </w:r>
      <w:r w:rsidR="005672AA" w:rsidRPr="00C214F6">
        <w:rPr>
          <w:rFonts w:asciiTheme="minorHAnsi" w:hAnsiTheme="minorHAnsi" w:cstheme="minorHAnsi"/>
          <w:color w:val="auto"/>
        </w:rPr>
        <w:t xml:space="preserve">The </w:t>
      </w:r>
      <w:r w:rsidR="005672AA">
        <w:rPr>
          <w:rFonts w:asciiTheme="minorHAnsi" w:hAnsiTheme="minorHAnsi" w:cstheme="minorHAnsi"/>
          <w:color w:val="auto"/>
        </w:rPr>
        <w:t>Contractor</w:t>
      </w:r>
      <w:r w:rsidR="005672AA" w:rsidRPr="00C214F6">
        <w:rPr>
          <w:rFonts w:asciiTheme="minorHAnsi" w:hAnsiTheme="minorHAnsi" w:cstheme="minorHAnsi"/>
          <w:color w:val="auto"/>
        </w:rPr>
        <w:t xml:space="preserve"> shall provide sufficient trained, competent and suitable </w:t>
      </w:r>
      <w:r w:rsidR="005672AA">
        <w:rPr>
          <w:rFonts w:asciiTheme="minorHAnsi" w:hAnsiTheme="minorHAnsi" w:cstheme="minorHAnsi"/>
          <w:color w:val="auto"/>
        </w:rPr>
        <w:t>p</w:t>
      </w:r>
      <w:r w:rsidR="005672AA" w:rsidRPr="00C214F6">
        <w:rPr>
          <w:rFonts w:asciiTheme="minorHAnsi" w:hAnsiTheme="minorHAnsi" w:cstheme="minorHAnsi"/>
          <w:color w:val="auto"/>
        </w:rPr>
        <w:t xml:space="preserve">ersonnel with the necessary qualifications, skills and experience to provide the Services and to ensure that the Services are provided at all times with </w:t>
      </w:r>
      <w:r w:rsidR="005672AA">
        <w:rPr>
          <w:rFonts w:asciiTheme="minorHAnsi" w:hAnsiTheme="minorHAnsi" w:cstheme="minorHAnsi"/>
          <w:color w:val="auto"/>
        </w:rPr>
        <w:t>due</w:t>
      </w:r>
      <w:r w:rsidR="005672AA" w:rsidRPr="00C214F6">
        <w:rPr>
          <w:rFonts w:asciiTheme="minorHAnsi" w:hAnsiTheme="minorHAnsi" w:cstheme="minorHAnsi"/>
          <w:color w:val="auto"/>
        </w:rPr>
        <w:t xml:space="preserve"> skill and care. </w:t>
      </w:r>
    </w:p>
    <w:p w14:paraId="5A8CC7B5" w14:textId="77777777" w:rsidR="005672AA" w:rsidRPr="00C214F6" w:rsidRDefault="005672AA" w:rsidP="005672AA">
      <w:pPr>
        <w:pStyle w:val="Default"/>
        <w:ind w:left="720" w:hanging="720"/>
        <w:jc w:val="both"/>
        <w:rPr>
          <w:rFonts w:asciiTheme="minorHAnsi" w:hAnsiTheme="minorHAnsi" w:cstheme="minorHAnsi"/>
          <w:color w:val="auto"/>
        </w:rPr>
      </w:pPr>
    </w:p>
    <w:p w14:paraId="62EEB391" w14:textId="77777777" w:rsidR="005771A3" w:rsidRDefault="005771A3" w:rsidP="005771A3">
      <w:pPr>
        <w:pStyle w:val="Default"/>
        <w:ind w:left="720" w:hanging="720"/>
        <w:jc w:val="both"/>
        <w:rPr>
          <w:rFonts w:asciiTheme="minorHAnsi" w:hAnsiTheme="minorHAnsi" w:cstheme="minorHAnsi"/>
          <w:color w:val="auto"/>
        </w:rPr>
      </w:pPr>
      <w:r>
        <w:rPr>
          <w:rFonts w:asciiTheme="minorHAnsi" w:hAnsiTheme="minorHAnsi" w:cstheme="minorHAnsi"/>
          <w:color w:val="auto"/>
        </w:rPr>
        <w:t>4</w:t>
      </w:r>
      <w:r w:rsidR="005672AA" w:rsidRPr="00C214F6">
        <w:rPr>
          <w:rFonts w:asciiTheme="minorHAnsi" w:hAnsiTheme="minorHAnsi" w:cstheme="minorHAnsi"/>
          <w:color w:val="auto"/>
        </w:rPr>
        <w:t xml:space="preserve">.2 </w:t>
      </w:r>
      <w:r w:rsidR="005672AA">
        <w:rPr>
          <w:rFonts w:asciiTheme="minorHAnsi" w:hAnsiTheme="minorHAnsi" w:cstheme="minorHAnsi"/>
          <w:color w:val="auto"/>
        </w:rPr>
        <w:tab/>
      </w:r>
      <w:r w:rsidR="005672AA" w:rsidRPr="00C214F6">
        <w:rPr>
          <w:rFonts w:asciiTheme="minorHAnsi" w:hAnsiTheme="minorHAnsi" w:cstheme="minorHAnsi"/>
          <w:color w:val="auto"/>
        </w:rPr>
        <w:t xml:space="preserve">The </w:t>
      </w:r>
      <w:r w:rsidR="005672AA">
        <w:rPr>
          <w:rFonts w:asciiTheme="minorHAnsi" w:hAnsiTheme="minorHAnsi" w:cstheme="minorHAnsi"/>
          <w:color w:val="auto"/>
        </w:rPr>
        <w:t>Contractor</w:t>
      </w:r>
      <w:r w:rsidR="005672AA" w:rsidRPr="00C214F6">
        <w:rPr>
          <w:rFonts w:asciiTheme="minorHAnsi" w:hAnsiTheme="minorHAnsi" w:cstheme="minorHAnsi"/>
          <w:color w:val="auto"/>
        </w:rPr>
        <w:t xml:space="preserve"> shall upon request furnish to the </w:t>
      </w:r>
      <w:r w:rsidR="005672AA">
        <w:rPr>
          <w:rFonts w:asciiTheme="minorHAnsi" w:hAnsiTheme="minorHAnsi" w:cstheme="minorHAnsi"/>
          <w:color w:val="auto"/>
        </w:rPr>
        <w:t>Central Bank</w:t>
      </w:r>
      <w:r w:rsidR="005672AA" w:rsidRPr="00C214F6">
        <w:rPr>
          <w:rFonts w:asciiTheme="minorHAnsi" w:hAnsiTheme="minorHAnsi" w:cstheme="minorHAnsi"/>
          <w:color w:val="auto"/>
        </w:rPr>
        <w:t xml:space="preserve">, in the format required by the </w:t>
      </w:r>
      <w:r w:rsidR="005672AA">
        <w:rPr>
          <w:rFonts w:asciiTheme="minorHAnsi" w:hAnsiTheme="minorHAnsi" w:cstheme="minorHAnsi"/>
          <w:color w:val="auto"/>
        </w:rPr>
        <w:t>Central Bank</w:t>
      </w:r>
      <w:r w:rsidR="005672AA" w:rsidRPr="00C214F6">
        <w:rPr>
          <w:rFonts w:asciiTheme="minorHAnsi" w:hAnsiTheme="minorHAnsi" w:cstheme="minorHAnsi"/>
          <w:color w:val="auto"/>
        </w:rPr>
        <w:t xml:space="preserve">, details of all employees, agents or any other person whatsoever who will have an involvement in the provision of the Services. The </w:t>
      </w:r>
      <w:r w:rsidR="005672AA">
        <w:rPr>
          <w:rFonts w:asciiTheme="minorHAnsi" w:hAnsiTheme="minorHAnsi" w:cstheme="minorHAnsi"/>
          <w:color w:val="auto"/>
        </w:rPr>
        <w:t>Contractor</w:t>
      </w:r>
      <w:r w:rsidR="005672AA" w:rsidRPr="00C214F6">
        <w:rPr>
          <w:rFonts w:asciiTheme="minorHAnsi" w:hAnsiTheme="minorHAnsi" w:cstheme="minorHAnsi"/>
          <w:color w:val="auto"/>
        </w:rPr>
        <w:t xml:space="preserve"> shall also provide the required information in respect of any additional or replacement </w:t>
      </w:r>
      <w:r w:rsidR="005672AA">
        <w:rPr>
          <w:rFonts w:asciiTheme="minorHAnsi" w:hAnsiTheme="minorHAnsi" w:cstheme="minorHAnsi"/>
          <w:color w:val="auto"/>
        </w:rPr>
        <w:t>p</w:t>
      </w:r>
      <w:r w:rsidR="005672AA" w:rsidRPr="00C214F6">
        <w:rPr>
          <w:rFonts w:asciiTheme="minorHAnsi" w:hAnsiTheme="minorHAnsi" w:cstheme="minorHAnsi"/>
          <w:color w:val="auto"/>
        </w:rPr>
        <w:t>ersonnel or any other</w:t>
      </w:r>
      <w:r w:rsidR="005672AA">
        <w:rPr>
          <w:rFonts w:asciiTheme="minorHAnsi" w:hAnsiTheme="minorHAnsi" w:cstheme="minorHAnsi"/>
          <w:color w:val="auto"/>
        </w:rPr>
        <w:t xml:space="preserve"> personnel</w:t>
      </w:r>
      <w:r w:rsidR="005672AA" w:rsidRPr="00C214F6">
        <w:rPr>
          <w:rFonts w:asciiTheme="minorHAnsi" w:hAnsiTheme="minorHAnsi" w:cstheme="minorHAnsi"/>
          <w:color w:val="auto"/>
        </w:rPr>
        <w:t xml:space="preserve"> whatsoever who may in the future provide any or all of the Services. </w:t>
      </w:r>
    </w:p>
    <w:p w14:paraId="56BE15AB" w14:textId="77777777" w:rsidR="005771A3" w:rsidRDefault="005771A3" w:rsidP="005771A3">
      <w:pPr>
        <w:pStyle w:val="Default"/>
        <w:ind w:left="720" w:hanging="720"/>
        <w:jc w:val="both"/>
        <w:rPr>
          <w:rFonts w:asciiTheme="minorHAnsi" w:hAnsiTheme="minorHAnsi" w:cstheme="minorHAnsi"/>
          <w:color w:val="auto"/>
        </w:rPr>
      </w:pPr>
    </w:p>
    <w:p w14:paraId="477FAC7B" w14:textId="17529D55" w:rsidR="005771A3" w:rsidRPr="005771A3" w:rsidRDefault="005771A3" w:rsidP="005771A3">
      <w:pPr>
        <w:pStyle w:val="Default"/>
        <w:ind w:left="720" w:hanging="720"/>
        <w:jc w:val="both"/>
        <w:rPr>
          <w:rFonts w:asciiTheme="minorHAnsi" w:hAnsiTheme="minorHAnsi" w:cstheme="minorHAnsi"/>
          <w:color w:val="auto"/>
        </w:rPr>
      </w:pPr>
      <w:r>
        <w:rPr>
          <w:rFonts w:asciiTheme="minorHAnsi" w:hAnsiTheme="minorHAnsi" w:cstheme="minorHAnsi"/>
          <w:color w:val="auto"/>
        </w:rPr>
        <w:t>4.3</w:t>
      </w:r>
      <w:r>
        <w:rPr>
          <w:rFonts w:asciiTheme="minorHAnsi" w:hAnsiTheme="minorHAnsi" w:cstheme="minorHAnsi"/>
          <w:color w:val="auto"/>
        </w:rPr>
        <w:tab/>
      </w:r>
      <w:r w:rsidRPr="005771A3">
        <w:rPr>
          <w:rFonts w:asciiTheme="minorHAnsi" w:hAnsiTheme="minorHAnsi" w:cstheme="minorHAnsi"/>
        </w:rPr>
        <w:t xml:space="preserve">With regard to the personnel specified in Schedule </w:t>
      </w:r>
      <w:r w:rsidR="00C51C72">
        <w:rPr>
          <w:rFonts w:asciiTheme="minorHAnsi" w:hAnsiTheme="minorHAnsi" w:cstheme="minorHAnsi"/>
        </w:rPr>
        <w:t>1</w:t>
      </w:r>
      <w:r w:rsidRPr="005771A3">
        <w:rPr>
          <w:rFonts w:asciiTheme="minorHAnsi" w:hAnsiTheme="minorHAnsi" w:cstheme="minorHAnsi"/>
        </w:rPr>
        <w:t xml:space="preserve"> (“</w:t>
      </w:r>
      <w:r w:rsidRPr="005771A3">
        <w:rPr>
          <w:rFonts w:asciiTheme="minorHAnsi" w:hAnsiTheme="minorHAnsi" w:cstheme="minorHAnsi"/>
          <w:b/>
        </w:rPr>
        <w:t>Key Personnel</w:t>
      </w:r>
      <w:r w:rsidRPr="005771A3">
        <w:rPr>
          <w:rFonts w:asciiTheme="minorHAnsi" w:hAnsiTheme="minorHAnsi" w:cstheme="minorHAnsi"/>
        </w:rPr>
        <w:t>”)</w:t>
      </w:r>
      <w:r w:rsidR="007B279F">
        <w:rPr>
          <w:rFonts w:asciiTheme="minorHAnsi" w:hAnsiTheme="minorHAnsi" w:cstheme="minorHAnsi"/>
        </w:rPr>
        <w:t>, the Contractor shall ensure that the Key Personnel</w:t>
      </w:r>
      <w:r>
        <w:rPr>
          <w:rFonts w:asciiTheme="minorHAnsi" w:hAnsiTheme="minorHAnsi" w:cstheme="minorHAnsi"/>
        </w:rPr>
        <w:t xml:space="preserve"> </w:t>
      </w:r>
      <w:r w:rsidRPr="00A20C34">
        <w:rPr>
          <w:rFonts w:asciiTheme="minorHAnsi" w:hAnsiTheme="minorHAnsi" w:cstheme="minorHAnsi"/>
        </w:rPr>
        <w:t>are assigned by it to provide the Services.</w:t>
      </w:r>
    </w:p>
    <w:p w14:paraId="0808CE31" w14:textId="77777777" w:rsidR="005771A3" w:rsidRDefault="005771A3" w:rsidP="005771A3">
      <w:pPr>
        <w:pStyle w:val="legallevel2"/>
        <w:numPr>
          <w:ilvl w:val="0"/>
          <w:numId w:val="0"/>
        </w:numPr>
        <w:ind w:left="709"/>
        <w:rPr>
          <w:sz w:val="24"/>
          <w:szCs w:val="24"/>
          <w:lang w:val="en-IE"/>
        </w:rPr>
      </w:pPr>
    </w:p>
    <w:p w14:paraId="65DDDA60" w14:textId="576A7695" w:rsidR="005672AA" w:rsidRPr="00836F6F" w:rsidRDefault="005771A3" w:rsidP="005672AA">
      <w:pPr>
        <w:pStyle w:val="Default"/>
        <w:ind w:left="720" w:hanging="720"/>
        <w:jc w:val="both"/>
        <w:rPr>
          <w:rFonts w:asciiTheme="minorHAnsi" w:hAnsiTheme="minorHAnsi" w:cstheme="minorHAnsi"/>
          <w:color w:val="auto"/>
        </w:rPr>
      </w:pPr>
      <w:r>
        <w:rPr>
          <w:rFonts w:asciiTheme="minorHAnsi" w:hAnsiTheme="minorHAnsi" w:cstheme="minorHAnsi"/>
          <w:color w:val="auto"/>
        </w:rPr>
        <w:t>4</w:t>
      </w:r>
      <w:r w:rsidR="005672AA" w:rsidRPr="00C214F6">
        <w:rPr>
          <w:rFonts w:asciiTheme="minorHAnsi" w:hAnsiTheme="minorHAnsi" w:cstheme="minorHAnsi"/>
          <w:color w:val="auto"/>
        </w:rPr>
        <w:t>.</w:t>
      </w:r>
      <w:r>
        <w:rPr>
          <w:rFonts w:asciiTheme="minorHAnsi" w:hAnsiTheme="minorHAnsi" w:cstheme="minorHAnsi"/>
          <w:color w:val="auto"/>
        </w:rPr>
        <w:t>4</w:t>
      </w:r>
      <w:r w:rsidR="005672AA" w:rsidRPr="00C214F6">
        <w:rPr>
          <w:rFonts w:asciiTheme="minorHAnsi" w:hAnsiTheme="minorHAnsi" w:cstheme="minorHAnsi"/>
          <w:color w:val="auto"/>
        </w:rPr>
        <w:t xml:space="preserve"> </w:t>
      </w:r>
      <w:r w:rsidR="005672AA">
        <w:rPr>
          <w:rFonts w:asciiTheme="minorHAnsi" w:hAnsiTheme="minorHAnsi" w:cstheme="minorHAnsi"/>
          <w:color w:val="auto"/>
        </w:rPr>
        <w:tab/>
        <w:t>Unless instructed to remove personnel in accordance with clause 4</w:t>
      </w:r>
      <w:r>
        <w:rPr>
          <w:rFonts w:asciiTheme="minorHAnsi" w:hAnsiTheme="minorHAnsi" w:cstheme="minorHAnsi"/>
          <w:color w:val="auto"/>
        </w:rPr>
        <w:t>.5</w:t>
      </w:r>
      <w:r w:rsidR="005672AA">
        <w:rPr>
          <w:rFonts w:asciiTheme="minorHAnsi" w:hAnsiTheme="minorHAnsi" w:cstheme="minorHAnsi"/>
          <w:color w:val="auto"/>
        </w:rPr>
        <w:t>, the</w:t>
      </w:r>
      <w:r w:rsidR="005672AA" w:rsidRPr="00836F6F">
        <w:rPr>
          <w:rFonts w:asciiTheme="minorHAnsi" w:hAnsiTheme="minorHAnsi" w:cstheme="minorHAnsi"/>
          <w:color w:val="auto"/>
        </w:rPr>
        <w:t xml:space="preserve"> </w:t>
      </w:r>
      <w:r w:rsidR="005672AA">
        <w:rPr>
          <w:rFonts w:asciiTheme="minorHAnsi" w:hAnsiTheme="minorHAnsi" w:cstheme="minorHAnsi"/>
          <w:color w:val="auto"/>
        </w:rPr>
        <w:t xml:space="preserve">Contractor </w:t>
      </w:r>
      <w:r w:rsidR="005672AA" w:rsidRPr="00836F6F">
        <w:rPr>
          <w:rFonts w:asciiTheme="minorHAnsi" w:hAnsiTheme="minorHAnsi" w:cstheme="minorHAnsi"/>
          <w:color w:val="auto"/>
        </w:rPr>
        <w:t xml:space="preserve">shall only be permitted to replace any Key Personnel if it is necessary to do so due to that person’s death, illness or incapacity, unavailability due to statutory leave, or the departure of the person from the employment of the </w:t>
      </w:r>
      <w:r w:rsidR="005672AA">
        <w:rPr>
          <w:rFonts w:asciiTheme="minorHAnsi" w:hAnsiTheme="minorHAnsi" w:cstheme="minorHAnsi"/>
          <w:color w:val="auto"/>
        </w:rPr>
        <w:t>Contractor</w:t>
      </w:r>
      <w:r w:rsidR="005672AA" w:rsidRPr="00836F6F">
        <w:rPr>
          <w:rFonts w:asciiTheme="minorHAnsi" w:hAnsiTheme="minorHAnsi" w:cstheme="minorHAnsi"/>
          <w:color w:val="auto"/>
        </w:rPr>
        <w:t xml:space="preserve"> (or, where relevant, any sub-contractor of the </w:t>
      </w:r>
      <w:r w:rsidR="005672AA">
        <w:rPr>
          <w:rFonts w:asciiTheme="minorHAnsi" w:hAnsiTheme="minorHAnsi" w:cstheme="minorHAnsi"/>
          <w:color w:val="auto"/>
        </w:rPr>
        <w:t>Contractor</w:t>
      </w:r>
      <w:r w:rsidR="005672AA" w:rsidRPr="00836F6F">
        <w:rPr>
          <w:rFonts w:asciiTheme="minorHAnsi" w:hAnsiTheme="minorHAnsi" w:cstheme="minorHAnsi"/>
          <w:color w:val="auto"/>
        </w:rPr>
        <w:t>),  in which case details of the proposed replacement(s) (“</w:t>
      </w:r>
      <w:r w:rsidR="005672AA" w:rsidRPr="00836F6F">
        <w:rPr>
          <w:rFonts w:asciiTheme="minorHAnsi" w:hAnsiTheme="minorHAnsi" w:cstheme="minorHAnsi"/>
          <w:b/>
          <w:color w:val="auto"/>
        </w:rPr>
        <w:t>Replacement Personnel</w:t>
      </w:r>
      <w:r w:rsidR="005672AA" w:rsidRPr="00836F6F">
        <w:rPr>
          <w:rFonts w:asciiTheme="minorHAnsi" w:hAnsiTheme="minorHAnsi" w:cstheme="minorHAnsi"/>
          <w:color w:val="auto"/>
        </w:rPr>
        <w:t xml:space="preserve">”) must be submitted to the Central Bank for approval in advance (such approval not to be unreasonably withheld or delayed). Replacement Personnel must, in the opinion of the Central Bank, have at least equivalent experience and expertise to the Key Personnel they are replacing.  The </w:t>
      </w:r>
      <w:r w:rsidR="005672AA">
        <w:rPr>
          <w:rFonts w:asciiTheme="minorHAnsi" w:hAnsiTheme="minorHAnsi" w:cstheme="minorHAnsi"/>
          <w:color w:val="auto"/>
        </w:rPr>
        <w:lastRenderedPageBreak/>
        <w:t>Contractor</w:t>
      </w:r>
      <w:r w:rsidR="005672AA" w:rsidRPr="00836F6F">
        <w:rPr>
          <w:rFonts w:asciiTheme="minorHAnsi" w:hAnsiTheme="minorHAnsi" w:cstheme="minorHAnsi"/>
          <w:color w:val="auto"/>
        </w:rPr>
        <w:t xml:space="preserve"> shall provide to the Central Bank such details as the Central Bank may require in writing regarding any Replacement Personnel. The Central Bank shall at its discretion decide whether to accept the Replacement Personnel. If the Central Bank accepts the proposed Replacement Personnel, they will be deemed to be Key Personnel. If the Central Bank does not accept the proposed Replacement Personnel, it may require the </w:t>
      </w:r>
      <w:r w:rsidR="005672AA">
        <w:rPr>
          <w:rFonts w:asciiTheme="minorHAnsi" w:hAnsiTheme="minorHAnsi" w:cstheme="minorHAnsi"/>
          <w:color w:val="auto"/>
        </w:rPr>
        <w:t>Contractor</w:t>
      </w:r>
      <w:r w:rsidR="005672AA" w:rsidRPr="00836F6F">
        <w:rPr>
          <w:rFonts w:asciiTheme="minorHAnsi" w:hAnsiTheme="minorHAnsi" w:cstheme="minorHAnsi"/>
          <w:color w:val="auto"/>
        </w:rPr>
        <w:t xml:space="preserve"> to propose other personnel until the Central Bank is satisfied with a proposed replacement. If the Central Bank is not satisfied with the Replacement Personnel (after iterative proposals, if required), it can terminate </w:t>
      </w:r>
      <w:r w:rsidR="005672AA">
        <w:rPr>
          <w:rFonts w:asciiTheme="minorHAnsi" w:hAnsiTheme="minorHAnsi" w:cstheme="minorHAnsi"/>
          <w:color w:val="auto"/>
        </w:rPr>
        <w:t>this Agreement</w:t>
      </w:r>
      <w:r w:rsidR="005672AA" w:rsidRPr="00836F6F">
        <w:rPr>
          <w:rFonts w:asciiTheme="minorHAnsi" w:hAnsiTheme="minorHAnsi" w:cstheme="minorHAnsi"/>
          <w:color w:val="auto"/>
        </w:rPr>
        <w:t xml:space="preserve"> with the </w:t>
      </w:r>
      <w:r w:rsidR="005672AA">
        <w:rPr>
          <w:rFonts w:asciiTheme="minorHAnsi" w:hAnsiTheme="minorHAnsi" w:cstheme="minorHAnsi"/>
          <w:color w:val="auto"/>
        </w:rPr>
        <w:t>Contractor</w:t>
      </w:r>
      <w:r w:rsidR="005672AA" w:rsidRPr="00836F6F">
        <w:rPr>
          <w:rFonts w:asciiTheme="minorHAnsi" w:hAnsiTheme="minorHAnsi" w:cstheme="minorHAnsi"/>
          <w:color w:val="auto"/>
        </w:rPr>
        <w:t xml:space="preserve"> in accordance with the </w:t>
      </w:r>
      <w:r w:rsidR="005672AA" w:rsidRPr="00334F8E">
        <w:rPr>
          <w:rFonts w:asciiTheme="minorHAnsi" w:hAnsiTheme="minorHAnsi" w:cstheme="minorHAnsi"/>
          <w:color w:val="auto"/>
        </w:rPr>
        <w:t xml:space="preserve">provisions of </w:t>
      </w:r>
      <w:r w:rsidR="005672AA">
        <w:rPr>
          <w:rFonts w:asciiTheme="minorHAnsi" w:hAnsiTheme="minorHAnsi" w:cstheme="minorHAnsi"/>
          <w:color w:val="auto"/>
        </w:rPr>
        <w:t>c</w:t>
      </w:r>
      <w:r w:rsidR="005672AA" w:rsidRPr="00334F8E">
        <w:rPr>
          <w:rFonts w:asciiTheme="minorHAnsi" w:hAnsiTheme="minorHAnsi" w:cstheme="minorHAnsi"/>
          <w:color w:val="auto"/>
        </w:rPr>
        <w:t xml:space="preserve">lause </w:t>
      </w:r>
      <w:r w:rsidR="005672AA">
        <w:rPr>
          <w:rFonts w:asciiTheme="minorHAnsi" w:hAnsiTheme="minorHAnsi" w:cstheme="minorHAnsi"/>
          <w:color w:val="auto"/>
        </w:rPr>
        <w:t>2</w:t>
      </w:r>
      <w:r w:rsidR="00A9786B">
        <w:rPr>
          <w:rFonts w:asciiTheme="minorHAnsi" w:hAnsiTheme="minorHAnsi" w:cstheme="minorHAnsi"/>
          <w:color w:val="auto"/>
        </w:rPr>
        <w:t>2</w:t>
      </w:r>
      <w:r w:rsidR="005672AA" w:rsidRPr="00334F8E">
        <w:rPr>
          <w:rFonts w:asciiTheme="minorHAnsi" w:hAnsiTheme="minorHAnsi" w:cstheme="minorHAnsi"/>
          <w:color w:val="auto"/>
        </w:rPr>
        <w:t>.</w:t>
      </w:r>
      <w:r w:rsidR="005672AA" w:rsidRPr="00836F6F">
        <w:rPr>
          <w:rFonts w:asciiTheme="minorHAnsi" w:hAnsiTheme="minorHAnsi" w:cstheme="minorHAnsi"/>
          <w:color w:val="auto"/>
        </w:rPr>
        <w:t xml:space="preserve"> </w:t>
      </w:r>
    </w:p>
    <w:p w14:paraId="0B0F84D2" w14:textId="77777777" w:rsidR="005672AA" w:rsidRPr="00C214F6" w:rsidRDefault="005672AA" w:rsidP="005672AA">
      <w:pPr>
        <w:pStyle w:val="Default"/>
        <w:ind w:left="720" w:hanging="720"/>
        <w:jc w:val="both"/>
        <w:rPr>
          <w:rFonts w:asciiTheme="minorHAnsi" w:hAnsiTheme="minorHAnsi" w:cstheme="minorHAnsi"/>
          <w:color w:val="auto"/>
        </w:rPr>
      </w:pPr>
    </w:p>
    <w:p w14:paraId="6D672E00" w14:textId="39B8644E" w:rsidR="005672AA" w:rsidRDefault="005771A3" w:rsidP="005672AA">
      <w:pPr>
        <w:pStyle w:val="Default"/>
        <w:ind w:left="720" w:hanging="720"/>
        <w:jc w:val="both"/>
        <w:rPr>
          <w:rFonts w:asciiTheme="minorHAnsi" w:hAnsiTheme="minorHAnsi" w:cstheme="minorHAnsi"/>
          <w:color w:val="auto"/>
        </w:rPr>
      </w:pPr>
      <w:r>
        <w:rPr>
          <w:rFonts w:asciiTheme="minorHAnsi" w:hAnsiTheme="minorHAnsi" w:cstheme="minorHAnsi"/>
          <w:color w:val="auto"/>
        </w:rPr>
        <w:t>4</w:t>
      </w:r>
      <w:r w:rsidR="005672AA" w:rsidRPr="00C214F6">
        <w:rPr>
          <w:rFonts w:asciiTheme="minorHAnsi" w:hAnsiTheme="minorHAnsi" w:cstheme="minorHAnsi"/>
          <w:color w:val="auto"/>
        </w:rPr>
        <w:t>.</w:t>
      </w:r>
      <w:r>
        <w:rPr>
          <w:rFonts w:asciiTheme="minorHAnsi" w:hAnsiTheme="minorHAnsi" w:cstheme="minorHAnsi"/>
          <w:color w:val="auto"/>
        </w:rPr>
        <w:t>5</w:t>
      </w:r>
      <w:r w:rsidR="005672AA" w:rsidRPr="00C214F6">
        <w:rPr>
          <w:rFonts w:asciiTheme="minorHAnsi" w:hAnsiTheme="minorHAnsi" w:cstheme="minorHAnsi"/>
          <w:color w:val="auto"/>
        </w:rPr>
        <w:t xml:space="preserve"> </w:t>
      </w:r>
      <w:r w:rsidR="005672AA">
        <w:rPr>
          <w:rFonts w:asciiTheme="minorHAnsi" w:hAnsiTheme="minorHAnsi" w:cstheme="minorHAnsi"/>
          <w:color w:val="auto"/>
        </w:rPr>
        <w:tab/>
      </w:r>
      <w:r w:rsidR="005672AA" w:rsidRPr="00C214F6">
        <w:rPr>
          <w:rFonts w:asciiTheme="minorHAnsi" w:hAnsiTheme="minorHAnsi" w:cstheme="minorHAnsi"/>
          <w:color w:val="auto"/>
        </w:rPr>
        <w:t xml:space="preserve">If the </w:t>
      </w:r>
      <w:r w:rsidR="005672AA">
        <w:rPr>
          <w:rFonts w:asciiTheme="minorHAnsi" w:hAnsiTheme="minorHAnsi" w:cstheme="minorHAnsi"/>
          <w:color w:val="auto"/>
        </w:rPr>
        <w:t>Central Bank</w:t>
      </w:r>
      <w:r w:rsidR="005672AA" w:rsidRPr="00C214F6">
        <w:rPr>
          <w:rFonts w:asciiTheme="minorHAnsi" w:hAnsiTheme="minorHAnsi" w:cstheme="minorHAnsi"/>
          <w:color w:val="auto"/>
        </w:rPr>
        <w:t xml:space="preserve"> reasonably determines at any time that any employees or agents of the </w:t>
      </w:r>
      <w:r w:rsidR="005672AA">
        <w:rPr>
          <w:rFonts w:asciiTheme="minorHAnsi" w:hAnsiTheme="minorHAnsi" w:cstheme="minorHAnsi"/>
          <w:color w:val="auto"/>
        </w:rPr>
        <w:t>Contractor</w:t>
      </w:r>
      <w:r w:rsidR="005672AA" w:rsidRPr="00C214F6">
        <w:rPr>
          <w:rFonts w:asciiTheme="minorHAnsi" w:hAnsiTheme="minorHAnsi" w:cstheme="minorHAnsi"/>
          <w:color w:val="auto"/>
        </w:rPr>
        <w:t xml:space="preserve"> are not suitable for the provision of the Services, it shall notify and discuss this determination with the </w:t>
      </w:r>
      <w:r w:rsidR="005672AA">
        <w:rPr>
          <w:rFonts w:asciiTheme="minorHAnsi" w:hAnsiTheme="minorHAnsi" w:cstheme="minorHAnsi"/>
          <w:color w:val="auto"/>
        </w:rPr>
        <w:t>Contractor</w:t>
      </w:r>
      <w:r w:rsidR="005672AA" w:rsidRPr="00C214F6">
        <w:rPr>
          <w:rFonts w:asciiTheme="minorHAnsi" w:hAnsiTheme="minorHAnsi" w:cstheme="minorHAnsi"/>
          <w:color w:val="auto"/>
        </w:rPr>
        <w:t xml:space="preserve">. Unless agreed otherwise by the parties in the context of such discussion, the </w:t>
      </w:r>
      <w:r w:rsidR="005672AA">
        <w:rPr>
          <w:rFonts w:asciiTheme="minorHAnsi" w:hAnsiTheme="minorHAnsi" w:cstheme="minorHAnsi"/>
          <w:color w:val="auto"/>
        </w:rPr>
        <w:t>Contractor</w:t>
      </w:r>
      <w:r w:rsidR="005672AA" w:rsidRPr="00C214F6">
        <w:rPr>
          <w:rFonts w:asciiTheme="minorHAnsi" w:hAnsiTheme="minorHAnsi" w:cstheme="minorHAnsi"/>
          <w:color w:val="auto"/>
        </w:rPr>
        <w:t xml:space="preserve"> shall ensure that the employees or agents in question cease to perform the Services and the </w:t>
      </w:r>
      <w:r w:rsidR="005672AA">
        <w:rPr>
          <w:rFonts w:asciiTheme="minorHAnsi" w:hAnsiTheme="minorHAnsi" w:cstheme="minorHAnsi"/>
          <w:color w:val="auto"/>
        </w:rPr>
        <w:t>Contractor</w:t>
      </w:r>
      <w:r w:rsidR="005672AA" w:rsidRPr="00C214F6">
        <w:rPr>
          <w:rFonts w:asciiTheme="minorHAnsi" w:hAnsiTheme="minorHAnsi" w:cstheme="minorHAnsi"/>
          <w:color w:val="auto"/>
        </w:rPr>
        <w:t xml:space="preserve"> shall propose alternative employees or agents</w:t>
      </w:r>
      <w:r w:rsidR="005672AA">
        <w:rPr>
          <w:rFonts w:asciiTheme="minorHAnsi" w:hAnsiTheme="minorHAnsi" w:cstheme="minorHAnsi"/>
          <w:color w:val="auto"/>
        </w:rPr>
        <w:t xml:space="preserve"> in accordance with clause </w:t>
      </w:r>
      <w:r>
        <w:rPr>
          <w:rFonts w:asciiTheme="minorHAnsi" w:hAnsiTheme="minorHAnsi" w:cstheme="minorHAnsi"/>
          <w:color w:val="auto"/>
        </w:rPr>
        <w:t>4</w:t>
      </w:r>
      <w:r w:rsidR="005672AA">
        <w:rPr>
          <w:rFonts w:asciiTheme="minorHAnsi" w:hAnsiTheme="minorHAnsi" w:cstheme="minorHAnsi"/>
          <w:color w:val="auto"/>
        </w:rPr>
        <w:t>.</w:t>
      </w:r>
      <w:r>
        <w:rPr>
          <w:rFonts w:asciiTheme="minorHAnsi" w:hAnsiTheme="minorHAnsi" w:cstheme="minorHAnsi"/>
          <w:color w:val="auto"/>
        </w:rPr>
        <w:t>4</w:t>
      </w:r>
      <w:r w:rsidR="005672AA" w:rsidRPr="00C214F6">
        <w:rPr>
          <w:rFonts w:asciiTheme="minorHAnsi" w:hAnsiTheme="minorHAnsi" w:cstheme="minorHAnsi"/>
          <w:color w:val="auto"/>
        </w:rPr>
        <w:t xml:space="preserve">. </w:t>
      </w:r>
    </w:p>
    <w:p w14:paraId="2A5C9B4E" w14:textId="77777777" w:rsidR="005672AA" w:rsidRDefault="005672AA" w:rsidP="005672AA">
      <w:pPr>
        <w:pStyle w:val="Default"/>
        <w:ind w:left="720" w:hanging="720"/>
        <w:jc w:val="both"/>
        <w:rPr>
          <w:rFonts w:asciiTheme="minorHAnsi" w:hAnsiTheme="minorHAnsi" w:cstheme="minorHAnsi"/>
          <w:color w:val="auto"/>
        </w:rPr>
      </w:pPr>
    </w:p>
    <w:p w14:paraId="3DBEC8FE" w14:textId="0E0B0E2B" w:rsidR="005672AA" w:rsidRDefault="005771A3" w:rsidP="005672AA">
      <w:pPr>
        <w:pStyle w:val="Default"/>
        <w:ind w:left="720" w:hanging="720"/>
        <w:jc w:val="both"/>
        <w:rPr>
          <w:rFonts w:asciiTheme="minorHAnsi" w:hAnsiTheme="minorHAnsi" w:cstheme="minorHAnsi"/>
          <w:color w:val="auto"/>
        </w:rPr>
      </w:pPr>
      <w:r>
        <w:rPr>
          <w:rFonts w:asciiTheme="minorHAnsi" w:hAnsiTheme="minorHAnsi" w:cstheme="minorHAnsi"/>
          <w:color w:val="auto"/>
        </w:rPr>
        <w:t>4</w:t>
      </w:r>
      <w:r w:rsidR="005672AA">
        <w:rPr>
          <w:rFonts w:asciiTheme="minorHAnsi" w:hAnsiTheme="minorHAnsi" w:cstheme="minorHAnsi"/>
          <w:color w:val="auto"/>
        </w:rPr>
        <w:t>.</w:t>
      </w:r>
      <w:r>
        <w:rPr>
          <w:rFonts w:asciiTheme="minorHAnsi" w:hAnsiTheme="minorHAnsi" w:cstheme="minorHAnsi"/>
          <w:color w:val="auto"/>
        </w:rPr>
        <w:t>6</w:t>
      </w:r>
      <w:r w:rsidR="005672AA">
        <w:rPr>
          <w:rFonts w:asciiTheme="minorHAnsi" w:hAnsiTheme="minorHAnsi" w:cstheme="minorHAnsi"/>
          <w:color w:val="auto"/>
        </w:rPr>
        <w:tab/>
      </w:r>
      <w:r w:rsidR="005672AA" w:rsidRPr="00650550">
        <w:rPr>
          <w:rFonts w:asciiTheme="minorHAnsi" w:hAnsiTheme="minorHAnsi" w:cstheme="minorHAnsi"/>
          <w:color w:val="auto"/>
        </w:rPr>
        <w:t xml:space="preserve">Entry into </w:t>
      </w:r>
      <w:r w:rsidR="005672AA">
        <w:rPr>
          <w:rFonts w:asciiTheme="minorHAnsi" w:hAnsiTheme="minorHAnsi" w:cstheme="minorHAnsi"/>
          <w:color w:val="auto"/>
        </w:rPr>
        <w:t>this Agreement</w:t>
      </w:r>
      <w:r w:rsidR="005672AA" w:rsidRPr="00650550">
        <w:rPr>
          <w:rFonts w:asciiTheme="minorHAnsi" w:hAnsiTheme="minorHAnsi" w:cstheme="minorHAnsi"/>
          <w:color w:val="auto"/>
        </w:rPr>
        <w:t xml:space="preserve"> by the Central Bank does not constitute acceptance that the Key Personnel are suitable for the roles assigned to them, nor does it relieve the </w:t>
      </w:r>
      <w:r w:rsidR="005672AA">
        <w:rPr>
          <w:rFonts w:asciiTheme="minorHAnsi" w:hAnsiTheme="minorHAnsi" w:cstheme="minorHAnsi"/>
          <w:color w:val="auto"/>
        </w:rPr>
        <w:t>Contractor</w:t>
      </w:r>
      <w:r w:rsidR="005672AA" w:rsidRPr="00650550">
        <w:rPr>
          <w:rFonts w:asciiTheme="minorHAnsi" w:hAnsiTheme="minorHAnsi" w:cstheme="minorHAnsi"/>
          <w:color w:val="auto"/>
        </w:rPr>
        <w:t xml:space="preserve"> of its duties or obligations under </w:t>
      </w:r>
      <w:r w:rsidR="005672AA">
        <w:rPr>
          <w:rFonts w:asciiTheme="minorHAnsi" w:hAnsiTheme="minorHAnsi" w:cstheme="minorHAnsi"/>
          <w:color w:val="auto"/>
        </w:rPr>
        <w:t>this Agreement</w:t>
      </w:r>
      <w:r w:rsidR="005672AA" w:rsidRPr="00650550">
        <w:rPr>
          <w:rFonts w:asciiTheme="minorHAnsi" w:hAnsiTheme="minorHAnsi" w:cstheme="minorHAnsi"/>
          <w:color w:val="auto"/>
        </w:rPr>
        <w:t>.</w:t>
      </w:r>
      <w:r w:rsidR="005672AA">
        <w:rPr>
          <w:rFonts w:asciiTheme="minorHAnsi" w:hAnsiTheme="minorHAnsi" w:cstheme="minorHAnsi"/>
          <w:color w:val="auto"/>
        </w:rPr>
        <w:t xml:space="preserve"> </w:t>
      </w:r>
    </w:p>
    <w:p w14:paraId="5B3180F4" w14:textId="77777777" w:rsidR="005672AA" w:rsidRDefault="005672AA" w:rsidP="005672AA">
      <w:pPr>
        <w:pStyle w:val="Default"/>
        <w:ind w:left="720" w:hanging="720"/>
        <w:jc w:val="both"/>
        <w:rPr>
          <w:rFonts w:asciiTheme="minorHAnsi" w:hAnsiTheme="minorHAnsi" w:cstheme="minorHAnsi"/>
          <w:color w:val="auto"/>
        </w:rPr>
      </w:pPr>
    </w:p>
    <w:p w14:paraId="152CF1D3" w14:textId="665E9961" w:rsidR="005672AA" w:rsidRDefault="005771A3" w:rsidP="005672AA">
      <w:pPr>
        <w:pStyle w:val="Default"/>
        <w:ind w:left="720" w:hanging="720"/>
        <w:jc w:val="both"/>
        <w:rPr>
          <w:rFonts w:asciiTheme="minorHAnsi" w:hAnsiTheme="minorHAnsi" w:cstheme="minorHAnsi"/>
          <w:color w:val="auto"/>
        </w:rPr>
      </w:pPr>
      <w:r>
        <w:rPr>
          <w:rFonts w:asciiTheme="minorHAnsi" w:hAnsiTheme="minorHAnsi" w:cstheme="minorHAnsi"/>
          <w:color w:val="auto"/>
        </w:rPr>
        <w:t>4</w:t>
      </w:r>
      <w:r w:rsidR="005672AA">
        <w:rPr>
          <w:rFonts w:asciiTheme="minorHAnsi" w:hAnsiTheme="minorHAnsi" w:cstheme="minorHAnsi"/>
          <w:color w:val="auto"/>
        </w:rPr>
        <w:t>.</w:t>
      </w:r>
      <w:r>
        <w:rPr>
          <w:rFonts w:asciiTheme="minorHAnsi" w:hAnsiTheme="minorHAnsi" w:cstheme="minorHAnsi"/>
          <w:color w:val="auto"/>
        </w:rPr>
        <w:t>7</w:t>
      </w:r>
      <w:r w:rsidR="005672AA">
        <w:rPr>
          <w:rFonts w:asciiTheme="minorHAnsi" w:hAnsiTheme="minorHAnsi" w:cstheme="minorHAnsi"/>
          <w:color w:val="auto"/>
        </w:rPr>
        <w:tab/>
      </w:r>
      <w:r w:rsidR="005672AA" w:rsidRPr="00562FB9">
        <w:rPr>
          <w:rFonts w:asciiTheme="minorHAnsi" w:hAnsiTheme="minorHAnsi" w:cstheme="minorHAnsi"/>
          <w:color w:val="auto"/>
        </w:rPr>
        <w:t>The Contractor shall be responsible for compliance with all legal requirements of an employer and</w:t>
      </w:r>
      <w:r w:rsidR="005672AA">
        <w:rPr>
          <w:rFonts w:asciiTheme="minorHAnsi" w:hAnsiTheme="minorHAnsi" w:cstheme="minorHAnsi"/>
          <w:color w:val="auto"/>
        </w:rPr>
        <w:t>,</w:t>
      </w:r>
      <w:r w:rsidR="005672AA" w:rsidRPr="00562FB9">
        <w:rPr>
          <w:rFonts w:asciiTheme="minorHAnsi" w:hAnsiTheme="minorHAnsi" w:cstheme="minorHAnsi"/>
          <w:color w:val="auto"/>
        </w:rPr>
        <w:t xml:space="preserve"> without prejudice to the generality of the foregoing</w:t>
      </w:r>
      <w:r w:rsidR="005672AA">
        <w:rPr>
          <w:rFonts w:asciiTheme="minorHAnsi" w:hAnsiTheme="minorHAnsi" w:cstheme="minorHAnsi"/>
          <w:color w:val="auto"/>
        </w:rPr>
        <w:t>,</w:t>
      </w:r>
      <w:r w:rsidR="005672AA" w:rsidRPr="00562FB9">
        <w:rPr>
          <w:rFonts w:asciiTheme="minorHAnsi" w:hAnsiTheme="minorHAnsi" w:cstheme="minorHAnsi"/>
          <w:color w:val="auto"/>
        </w:rPr>
        <w:t xml:space="preserve"> shall be solely responsible in </w:t>
      </w:r>
      <w:r w:rsidR="005672AA">
        <w:rPr>
          <w:rFonts w:asciiTheme="minorHAnsi" w:hAnsiTheme="minorHAnsi" w:cstheme="minorHAnsi"/>
          <w:color w:val="auto"/>
        </w:rPr>
        <w:t>L</w:t>
      </w:r>
      <w:r w:rsidR="005672AA" w:rsidRPr="00562FB9">
        <w:rPr>
          <w:rFonts w:asciiTheme="minorHAnsi" w:hAnsiTheme="minorHAnsi" w:cstheme="minorHAnsi"/>
          <w:color w:val="auto"/>
        </w:rPr>
        <w:t xml:space="preserve">aw for the employment, remuneration, taxes, and immigration and work permits of all personnel retained for the purposes of complying with </w:t>
      </w:r>
      <w:r w:rsidR="005672AA">
        <w:rPr>
          <w:rFonts w:asciiTheme="minorHAnsi" w:hAnsiTheme="minorHAnsi" w:cstheme="minorHAnsi"/>
          <w:color w:val="auto"/>
        </w:rPr>
        <w:t>this Agreement.</w:t>
      </w:r>
    </w:p>
    <w:p w14:paraId="7845F5AE" w14:textId="77777777" w:rsidR="005672AA" w:rsidRDefault="005672AA" w:rsidP="005672AA">
      <w:pPr>
        <w:pStyle w:val="Default"/>
        <w:ind w:left="720" w:hanging="720"/>
        <w:jc w:val="both"/>
        <w:rPr>
          <w:rFonts w:asciiTheme="minorHAnsi" w:hAnsiTheme="minorHAnsi" w:cstheme="minorHAnsi"/>
          <w:color w:val="auto"/>
        </w:rPr>
      </w:pPr>
    </w:p>
    <w:p w14:paraId="2EEEFFBC" w14:textId="0B6C7B75" w:rsidR="005672AA" w:rsidRPr="004F3B49" w:rsidRDefault="005771A3" w:rsidP="005672AA">
      <w:pPr>
        <w:pStyle w:val="Default"/>
        <w:ind w:left="720" w:hanging="720"/>
        <w:jc w:val="both"/>
        <w:rPr>
          <w:rFonts w:asciiTheme="minorHAnsi" w:hAnsiTheme="minorHAnsi" w:cstheme="minorHAnsi"/>
          <w:color w:val="auto"/>
        </w:rPr>
      </w:pPr>
      <w:r>
        <w:rPr>
          <w:rFonts w:asciiTheme="minorHAnsi" w:hAnsiTheme="minorHAnsi" w:cstheme="minorHAnsi"/>
          <w:color w:val="auto"/>
        </w:rPr>
        <w:t>4</w:t>
      </w:r>
      <w:r w:rsidR="005672AA">
        <w:rPr>
          <w:rFonts w:asciiTheme="minorHAnsi" w:hAnsiTheme="minorHAnsi" w:cstheme="minorHAnsi"/>
          <w:color w:val="auto"/>
        </w:rPr>
        <w:t>.</w:t>
      </w:r>
      <w:r>
        <w:rPr>
          <w:rFonts w:asciiTheme="minorHAnsi" w:hAnsiTheme="minorHAnsi" w:cstheme="minorHAnsi"/>
          <w:color w:val="auto"/>
        </w:rPr>
        <w:t>8</w:t>
      </w:r>
      <w:r w:rsidR="005672AA">
        <w:rPr>
          <w:rFonts w:asciiTheme="minorHAnsi" w:hAnsiTheme="minorHAnsi" w:cstheme="minorHAnsi"/>
          <w:color w:val="auto"/>
        </w:rPr>
        <w:tab/>
        <w:t xml:space="preserve">Without prejudice to the generality of </w:t>
      </w:r>
      <w:r w:rsidR="005672AA" w:rsidRPr="009C17A7">
        <w:rPr>
          <w:rFonts w:asciiTheme="minorHAnsi" w:hAnsiTheme="minorHAnsi" w:cstheme="minorHAnsi"/>
          <w:color w:val="auto"/>
        </w:rPr>
        <w:t xml:space="preserve">clause </w:t>
      </w:r>
      <w:r w:rsidR="005672AA" w:rsidRPr="007B279F">
        <w:rPr>
          <w:rFonts w:asciiTheme="minorHAnsi" w:hAnsiTheme="minorHAnsi" w:cstheme="minorHAnsi"/>
          <w:color w:val="auto"/>
        </w:rPr>
        <w:t>2</w:t>
      </w:r>
      <w:r w:rsidR="007B279F" w:rsidRPr="007B279F">
        <w:rPr>
          <w:rFonts w:asciiTheme="minorHAnsi" w:hAnsiTheme="minorHAnsi" w:cstheme="minorHAnsi"/>
          <w:color w:val="auto"/>
        </w:rPr>
        <w:t>9</w:t>
      </w:r>
      <w:r w:rsidR="005672AA" w:rsidRPr="007B279F">
        <w:rPr>
          <w:rFonts w:asciiTheme="minorHAnsi" w:hAnsiTheme="minorHAnsi" w:cstheme="minorHAnsi"/>
          <w:color w:val="auto"/>
        </w:rPr>
        <w:t>.1.9(</w:t>
      </w:r>
      <w:r w:rsidR="00211D5D">
        <w:rPr>
          <w:rFonts w:asciiTheme="minorHAnsi" w:hAnsiTheme="minorHAnsi" w:cstheme="minorHAnsi"/>
          <w:color w:val="auto"/>
        </w:rPr>
        <w:t>b</w:t>
      </w:r>
      <w:r w:rsidR="005672AA" w:rsidRPr="007B279F">
        <w:rPr>
          <w:rFonts w:asciiTheme="minorHAnsi" w:hAnsiTheme="minorHAnsi" w:cstheme="minorHAnsi"/>
          <w:color w:val="auto"/>
        </w:rPr>
        <w:t>),</w:t>
      </w:r>
      <w:r w:rsidR="005672AA">
        <w:rPr>
          <w:rFonts w:asciiTheme="minorHAnsi" w:hAnsiTheme="minorHAnsi" w:cstheme="minorHAnsi"/>
          <w:color w:val="auto"/>
        </w:rPr>
        <w:t xml:space="preserve"> the</w:t>
      </w:r>
      <w:r w:rsidR="005672AA" w:rsidRPr="004F3B49">
        <w:rPr>
          <w:rFonts w:asciiTheme="minorHAnsi" w:hAnsiTheme="minorHAnsi" w:cstheme="minorHAnsi"/>
          <w:color w:val="auto"/>
        </w:rPr>
        <w:t xml:space="preserve"> Contractor shall comply</w:t>
      </w:r>
      <w:r w:rsidR="005672AA">
        <w:rPr>
          <w:rFonts w:asciiTheme="minorHAnsi" w:hAnsiTheme="minorHAnsi" w:cstheme="minorHAnsi"/>
          <w:color w:val="auto"/>
        </w:rPr>
        <w:t>, and shall ensure that any sub-contractors shall comply,</w:t>
      </w:r>
      <w:r w:rsidR="005672AA" w:rsidRPr="004F3B49">
        <w:rPr>
          <w:rFonts w:asciiTheme="minorHAnsi" w:hAnsiTheme="minorHAnsi" w:cstheme="minorHAnsi"/>
          <w:color w:val="auto"/>
        </w:rPr>
        <w:t xml:space="preserve"> with all applicable obligations arising pursuant to </w:t>
      </w:r>
      <w:r w:rsidR="005672AA">
        <w:rPr>
          <w:rFonts w:asciiTheme="minorHAnsi" w:hAnsiTheme="minorHAnsi" w:cstheme="minorHAnsi"/>
          <w:color w:val="auto"/>
        </w:rPr>
        <w:t xml:space="preserve">the Transfer Regulations </w:t>
      </w:r>
      <w:r w:rsidR="005672AA" w:rsidRPr="004F3B49">
        <w:rPr>
          <w:rFonts w:asciiTheme="minorHAnsi" w:hAnsiTheme="minorHAnsi" w:cstheme="minorHAnsi"/>
          <w:color w:val="auto"/>
        </w:rPr>
        <w:t xml:space="preserve">and failure to </w:t>
      </w:r>
      <w:r w:rsidR="005672AA">
        <w:rPr>
          <w:rFonts w:asciiTheme="minorHAnsi" w:hAnsiTheme="minorHAnsi" w:cstheme="minorHAnsi"/>
          <w:color w:val="auto"/>
        </w:rPr>
        <w:t>do so</w:t>
      </w:r>
      <w:r w:rsidR="005672AA" w:rsidRPr="004F3B49">
        <w:rPr>
          <w:rFonts w:asciiTheme="minorHAnsi" w:hAnsiTheme="minorHAnsi" w:cstheme="minorHAnsi"/>
          <w:color w:val="auto"/>
        </w:rPr>
        <w:t xml:space="preserve"> shall constitute a material breach of </w:t>
      </w:r>
      <w:r w:rsidR="005672AA">
        <w:rPr>
          <w:rFonts w:asciiTheme="minorHAnsi" w:hAnsiTheme="minorHAnsi" w:cstheme="minorHAnsi"/>
          <w:color w:val="auto"/>
        </w:rPr>
        <w:t>this Agreement</w:t>
      </w:r>
      <w:r w:rsidR="005672AA" w:rsidRPr="004F3B49">
        <w:rPr>
          <w:rFonts w:asciiTheme="minorHAnsi" w:hAnsiTheme="minorHAnsi" w:cstheme="minorHAnsi"/>
          <w:color w:val="auto"/>
        </w:rPr>
        <w:t xml:space="preserve">. </w:t>
      </w:r>
    </w:p>
    <w:p w14:paraId="21D59BF3" w14:textId="77777777" w:rsidR="005672AA" w:rsidRPr="004F3B49" w:rsidRDefault="005672AA" w:rsidP="005672AA">
      <w:pPr>
        <w:pStyle w:val="Default"/>
        <w:ind w:left="720" w:hanging="720"/>
        <w:jc w:val="both"/>
        <w:rPr>
          <w:rFonts w:asciiTheme="minorHAnsi" w:hAnsiTheme="minorHAnsi" w:cstheme="minorHAnsi"/>
          <w:color w:val="auto"/>
        </w:rPr>
      </w:pPr>
    </w:p>
    <w:p w14:paraId="1ACC8C27" w14:textId="0973275D" w:rsidR="005672AA" w:rsidRPr="004F3B49" w:rsidRDefault="005771A3" w:rsidP="005672AA">
      <w:pPr>
        <w:pStyle w:val="Default"/>
        <w:ind w:left="720" w:hanging="720"/>
        <w:jc w:val="both"/>
        <w:rPr>
          <w:rFonts w:asciiTheme="minorHAnsi" w:hAnsiTheme="minorHAnsi" w:cstheme="minorHAnsi"/>
          <w:color w:val="auto"/>
        </w:rPr>
      </w:pPr>
      <w:r>
        <w:rPr>
          <w:rFonts w:asciiTheme="minorHAnsi" w:hAnsiTheme="minorHAnsi" w:cstheme="minorHAnsi"/>
          <w:color w:val="auto"/>
        </w:rPr>
        <w:t>4</w:t>
      </w:r>
      <w:r w:rsidR="005672AA">
        <w:rPr>
          <w:rFonts w:asciiTheme="minorHAnsi" w:hAnsiTheme="minorHAnsi" w:cstheme="minorHAnsi"/>
          <w:color w:val="auto"/>
        </w:rPr>
        <w:t>.</w:t>
      </w:r>
      <w:r>
        <w:rPr>
          <w:rFonts w:asciiTheme="minorHAnsi" w:hAnsiTheme="minorHAnsi" w:cstheme="minorHAnsi"/>
          <w:color w:val="auto"/>
        </w:rPr>
        <w:t>9</w:t>
      </w:r>
      <w:r w:rsidR="005672AA" w:rsidRPr="004F3B49">
        <w:rPr>
          <w:rFonts w:asciiTheme="minorHAnsi" w:hAnsiTheme="minorHAnsi" w:cstheme="minorHAnsi"/>
          <w:color w:val="auto"/>
        </w:rPr>
        <w:tab/>
      </w:r>
      <w:r w:rsidR="005672AA" w:rsidRPr="00061B30">
        <w:rPr>
          <w:rFonts w:asciiTheme="minorHAnsi" w:hAnsiTheme="minorHAnsi" w:cstheme="minorHAnsi"/>
          <w:color w:val="auto"/>
        </w:rPr>
        <w:t>The Contractor indemnifies, keeps indemnified, and holds the Central Bank harmless on demand from and against all Employment Liabilities relating to Affected Employees (and all persons claiming to be Affected Employees), whether or not the Contractor has been notified of such Affected Employees, arising from, or incurred by reason of, any claims made against the Central Bank by any Affected Employees relating to their employment, termination of their employment, any change in their working conditions after the Effective Date, and/or any failure by any person to comply with the Transfer Regulations.</w:t>
      </w:r>
      <w:r w:rsidR="005672AA" w:rsidRPr="004F3B49">
        <w:rPr>
          <w:rFonts w:asciiTheme="minorHAnsi" w:hAnsiTheme="minorHAnsi" w:cstheme="minorHAnsi"/>
          <w:color w:val="auto"/>
        </w:rPr>
        <w:t xml:space="preserve"> </w:t>
      </w:r>
    </w:p>
    <w:p w14:paraId="34296399" w14:textId="77777777" w:rsidR="005672AA" w:rsidRPr="004F3B49" w:rsidRDefault="005672AA" w:rsidP="005672AA">
      <w:pPr>
        <w:pStyle w:val="Default"/>
        <w:ind w:left="720" w:hanging="720"/>
        <w:jc w:val="both"/>
        <w:rPr>
          <w:rFonts w:asciiTheme="minorHAnsi" w:hAnsiTheme="minorHAnsi" w:cstheme="minorHAnsi"/>
          <w:color w:val="auto"/>
        </w:rPr>
      </w:pPr>
    </w:p>
    <w:p w14:paraId="32DEBD99" w14:textId="2A540E84" w:rsidR="005672AA" w:rsidRDefault="005771A3" w:rsidP="005672AA">
      <w:pPr>
        <w:pStyle w:val="Default"/>
        <w:ind w:left="720" w:hanging="720"/>
        <w:jc w:val="both"/>
        <w:rPr>
          <w:rFonts w:asciiTheme="minorHAnsi" w:hAnsiTheme="minorHAnsi" w:cstheme="minorHAnsi"/>
          <w:color w:val="auto"/>
        </w:rPr>
      </w:pPr>
      <w:r>
        <w:rPr>
          <w:rFonts w:asciiTheme="minorHAnsi" w:hAnsiTheme="minorHAnsi" w:cstheme="minorHAnsi"/>
          <w:color w:val="auto"/>
        </w:rPr>
        <w:t>4</w:t>
      </w:r>
      <w:r w:rsidR="005672AA">
        <w:rPr>
          <w:rFonts w:asciiTheme="minorHAnsi" w:hAnsiTheme="minorHAnsi" w:cstheme="minorHAnsi"/>
          <w:color w:val="auto"/>
        </w:rPr>
        <w:t>.</w:t>
      </w:r>
      <w:r>
        <w:rPr>
          <w:rFonts w:asciiTheme="minorHAnsi" w:hAnsiTheme="minorHAnsi" w:cstheme="minorHAnsi"/>
          <w:color w:val="auto"/>
        </w:rPr>
        <w:t>10</w:t>
      </w:r>
      <w:r w:rsidR="005672AA" w:rsidRPr="004F3B49">
        <w:rPr>
          <w:rFonts w:asciiTheme="minorHAnsi" w:hAnsiTheme="minorHAnsi" w:cstheme="minorHAnsi"/>
          <w:color w:val="auto"/>
        </w:rPr>
        <w:tab/>
        <w:t>W</w:t>
      </w:r>
      <w:r w:rsidR="005672AA">
        <w:rPr>
          <w:rFonts w:asciiTheme="minorHAnsi" w:hAnsiTheme="minorHAnsi" w:cstheme="minorHAnsi"/>
          <w:color w:val="auto"/>
        </w:rPr>
        <w:t xml:space="preserve">ithout prejudice to clause </w:t>
      </w:r>
      <w:r>
        <w:rPr>
          <w:rFonts w:asciiTheme="minorHAnsi" w:hAnsiTheme="minorHAnsi" w:cstheme="minorHAnsi"/>
          <w:color w:val="auto"/>
        </w:rPr>
        <w:t>4</w:t>
      </w:r>
      <w:r w:rsidR="005672AA">
        <w:rPr>
          <w:rFonts w:asciiTheme="minorHAnsi" w:hAnsiTheme="minorHAnsi" w:cstheme="minorHAnsi"/>
          <w:color w:val="auto"/>
        </w:rPr>
        <w:t>.1</w:t>
      </w:r>
      <w:r w:rsidR="00EC329F">
        <w:rPr>
          <w:rFonts w:asciiTheme="minorHAnsi" w:hAnsiTheme="minorHAnsi" w:cstheme="minorHAnsi"/>
          <w:color w:val="auto"/>
        </w:rPr>
        <w:t>3</w:t>
      </w:r>
      <w:r w:rsidR="005672AA">
        <w:rPr>
          <w:rFonts w:asciiTheme="minorHAnsi" w:hAnsiTheme="minorHAnsi" w:cstheme="minorHAnsi"/>
          <w:color w:val="auto"/>
        </w:rPr>
        <w:t>, w</w:t>
      </w:r>
      <w:r w:rsidR="005672AA" w:rsidRPr="004F3B49">
        <w:rPr>
          <w:rFonts w:asciiTheme="minorHAnsi" w:hAnsiTheme="minorHAnsi" w:cstheme="minorHAnsi"/>
          <w:color w:val="auto"/>
        </w:rPr>
        <w:t xml:space="preserve">here requested by the Central Bank, the Contractor shall at any time promptly furnish such </w:t>
      </w:r>
      <w:r w:rsidR="005672AA">
        <w:rPr>
          <w:rFonts w:asciiTheme="minorHAnsi" w:hAnsiTheme="minorHAnsi" w:cstheme="minorHAnsi"/>
          <w:color w:val="auto"/>
        </w:rPr>
        <w:t>in</w:t>
      </w:r>
      <w:r w:rsidR="005672AA" w:rsidRPr="004F3B49">
        <w:rPr>
          <w:rFonts w:asciiTheme="minorHAnsi" w:hAnsiTheme="minorHAnsi" w:cstheme="minorHAnsi"/>
          <w:color w:val="auto"/>
        </w:rPr>
        <w:t xml:space="preserve">formation as may be required by the Central Bank relating to the employment of all persons </w:t>
      </w:r>
      <w:r w:rsidR="005672AA">
        <w:rPr>
          <w:rFonts w:asciiTheme="minorHAnsi" w:hAnsiTheme="minorHAnsi" w:cstheme="minorHAnsi"/>
          <w:color w:val="auto"/>
        </w:rPr>
        <w:t>engaged</w:t>
      </w:r>
      <w:r w:rsidR="005672AA" w:rsidRPr="004F3B49">
        <w:rPr>
          <w:rFonts w:asciiTheme="minorHAnsi" w:hAnsiTheme="minorHAnsi" w:cstheme="minorHAnsi"/>
          <w:color w:val="auto"/>
        </w:rPr>
        <w:t xml:space="preserve"> in the provision of the Services</w:t>
      </w:r>
      <w:r w:rsidR="005672AA">
        <w:rPr>
          <w:rFonts w:asciiTheme="minorHAnsi" w:hAnsiTheme="minorHAnsi" w:cstheme="minorHAnsi"/>
          <w:color w:val="auto"/>
        </w:rPr>
        <w:t>, and shall warrant the accuracy of this information to the Central Bank</w:t>
      </w:r>
      <w:r w:rsidR="005672AA" w:rsidRPr="004F3B49">
        <w:rPr>
          <w:rFonts w:asciiTheme="minorHAnsi" w:hAnsiTheme="minorHAnsi" w:cstheme="minorHAnsi"/>
          <w:color w:val="auto"/>
        </w:rPr>
        <w:t xml:space="preserve">.  </w:t>
      </w:r>
      <w:r w:rsidR="005672AA">
        <w:rPr>
          <w:rFonts w:asciiTheme="minorHAnsi" w:hAnsiTheme="minorHAnsi" w:cstheme="minorHAnsi"/>
          <w:color w:val="auto"/>
        </w:rPr>
        <w:t xml:space="preserve">Where such information has been furnished to the Central Bank, the Contractor shall </w:t>
      </w:r>
      <w:r w:rsidR="005672AA">
        <w:rPr>
          <w:rFonts w:asciiTheme="minorHAnsi" w:hAnsiTheme="minorHAnsi" w:cstheme="minorHAnsi"/>
          <w:color w:val="auto"/>
        </w:rPr>
        <w:lastRenderedPageBreak/>
        <w:t xml:space="preserve">provide to the Central Bank, within 10 Working Days of any amendment to such information, or the discovery of new information, the updated or new information.  </w:t>
      </w:r>
    </w:p>
    <w:p w14:paraId="261C6855" w14:textId="77777777" w:rsidR="005672AA" w:rsidRDefault="005672AA" w:rsidP="005672AA">
      <w:pPr>
        <w:pStyle w:val="Default"/>
        <w:ind w:left="720" w:hanging="720"/>
        <w:jc w:val="both"/>
        <w:rPr>
          <w:rFonts w:asciiTheme="minorHAnsi" w:hAnsiTheme="minorHAnsi" w:cstheme="minorHAnsi"/>
          <w:color w:val="auto"/>
        </w:rPr>
      </w:pPr>
    </w:p>
    <w:p w14:paraId="0443951B" w14:textId="77777777" w:rsidR="005672AA" w:rsidRDefault="005672AA" w:rsidP="005672AA">
      <w:pPr>
        <w:pStyle w:val="Default"/>
        <w:ind w:left="720" w:hanging="720"/>
        <w:jc w:val="both"/>
        <w:rPr>
          <w:rFonts w:asciiTheme="minorHAnsi" w:hAnsiTheme="minorHAnsi" w:cstheme="minorHAnsi"/>
          <w:color w:val="auto"/>
        </w:rPr>
      </w:pPr>
    </w:p>
    <w:p w14:paraId="2FBBD845" w14:textId="25DADDB0" w:rsidR="005672AA" w:rsidRPr="004F3B49" w:rsidRDefault="005C7668" w:rsidP="005672AA">
      <w:pPr>
        <w:pStyle w:val="Default"/>
        <w:ind w:left="720" w:hanging="720"/>
        <w:jc w:val="both"/>
        <w:rPr>
          <w:rFonts w:asciiTheme="minorHAnsi" w:hAnsiTheme="minorHAnsi" w:cstheme="minorHAnsi"/>
          <w:color w:val="auto"/>
        </w:rPr>
      </w:pPr>
      <w:r>
        <w:rPr>
          <w:rFonts w:asciiTheme="minorHAnsi" w:hAnsiTheme="minorHAnsi" w:cstheme="minorHAnsi"/>
          <w:color w:val="auto"/>
        </w:rPr>
        <w:t>4</w:t>
      </w:r>
      <w:r w:rsidR="005672AA">
        <w:rPr>
          <w:rFonts w:asciiTheme="minorHAnsi" w:hAnsiTheme="minorHAnsi" w:cstheme="minorHAnsi"/>
          <w:color w:val="auto"/>
        </w:rPr>
        <w:t>.11</w:t>
      </w:r>
      <w:r w:rsidR="005672AA">
        <w:rPr>
          <w:rFonts w:asciiTheme="minorHAnsi" w:hAnsiTheme="minorHAnsi" w:cstheme="minorHAnsi"/>
          <w:color w:val="auto"/>
        </w:rPr>
        <w:tab/>
      </w:r>
      <w:r w:rsidR="005672AA" w:rsidRPr="004F3B49">
        <w:rPr>
          <w:rFonts w:asciiTheme="minorHAnsi" w:hAnsiTheme="minorHAnsi" w:cstheme="minorHAnsi"/>
          <w:color w:val="auto"/>
        </w:rPr>
        <w:t>The Contractor agrees that the Central Bank may furnish such information to third party tenderers for the purpose of appointing a replacement contractor to provide the Services or any element of the Services, or similar services pursuant to any public procurement competition.</w:t>
      </w:r>
      <w:r w:rsidR="005672AA">
        <w:rPr>
          <w:rFonts w:asciiTheme="minorHAnsi" w:hAnsiTheme="minorHAnsi" w:cstheme="minorHAnsi"/>
          <w:color w:val="auto"/>
        </w:rPr>
        <w:t xml:space="preserve"> </w:t>
      </w:r>
      <w:r w:rsidR="005672AA" w:rsidRPr="00061B30">
        <w:rPr>
          <w:rFonts w:asciiTheme="minorHAnsi" w:hAnsiTheme="minorHAnsi" w:cstheme="minorHAnsi"/>
          <w:color w:val="auto"/>
        </w:rPr>
        <w:t>The Contractor shall ensure that, prior to such disclosure, it has complied, and has procured compliance by any sub-contractor</w:t>
      </w:r>
      <w:r w:rsidR="005672AA">
        <w:rPr>
          <w:rFonts w:asciiTheme="minorHAnsi" w:hAnsiTheme="minorHAnsi" w:cstheme="minorHAnsi"/>
          <w:color w:val="auto"/>
        </w:rPr>
        <w:t xml:space="preserve"> or agent</w:t>
      </w:r>
      <w:r w:rsidR="005672AA" w:rsidRPr="00061B30">
        <w:rPr>
          <w:rFonts w:asciiTheme="minorHAnsi" w:hAnsiTheme="minorHAnsi" w:cstheme="minorHAnsi"/>
          <w:color w:val="auto"/>
        </w:rPr>
        <w:t xml:space="preserve">, with Data Protection Law, </w:t>
      </w:r>
      <w:r w:rsidR="005672AA">
        <w:rPr>
          <w:rFonts w:asciiTheme="minorHAnsi" w:hAnsiTheme="minorHAnsi" w:cstheme="minorHAnsi"/>
          <w:color w:val="auto"/>
        </w:rPr>
        <w:t>including ensuring that it, any sub-contractor or agent, satisfy a legal basis for processing (including disclosing) such data under Data Protection Law</w:t>
      </w:r>
      <w:r w:rsidR="005672AA" w:rsidRPr="00061B30">
        <w:rPr>
          <w:rFonts w:asciiTheme="minorHAnsi" w:hAnsiTheme="minorHAnsi" w:cstheme="minorHAnsi"/>
          <w:color w:val="auto"/>
        </w:rPr>
        <w:t>.</w:t>
      </w:r>
      <w:r w:rsidR="005672AA">
        <w:rPr>
          <w:rFonts w:asciiTheme="minorHAnsi" w:hAnsiTheme="minorHAnsi" w:cstheme="minorHAnsi"/>
          <w:color w:val="auto"/>
        </w:rPr>
        <w:t xml:space="preserve"> </w:t>
      </w:r>
    </w:p>
    <w:p w14:paraId="54649007" w14:textId="77777777" w:rsidR="005672AA" w:rsidRPr="004F3B49" w:rsidRDefault="005672AA" w:rsidP="005672AA">
      <w:pPr>
        <w:pStyle w:val="Default"/>
        <w:ind w:left="720" w:hanging="720"/>
        <w:jc w:val="both"/>
        <w:rPr>
          <w:rFonts w:asciiTheme="minorHAnsi" w:hAnsiTheme="minorHAnsi" w:cstheme="minorHAnsi"/>
          <w:color w:val="auto"/>
        </w:rPr>
      </w:pPr>
    </w:p>
    <w:p w14:paraId="30F648E4" w14:textId="7B682365" w:rsidR="005672AA" w:rsidRDefault="005C7668" w:rsidP="005672AA">
      <w:pPr>
        <w:pStyle w:val="Default"/>
        <w:ind w:left="720" w:hanging="720"/>
        <w:jc w:val="both"/>
        <w:rPr>
          <w:rFonts w:asciiTheme="minorHAnsi" w:hAnsiTheme="minorHAnsi" w:cstheme="minorHAnsi"/>
          <w:color w:val="auto"/>
        </w:rPr>
      </w:pPr>
      <w:r>
        <w:rPr>
          <w:rFonts w:asciiTheme="minorHAnsi" w:hAnsiTheme="minorHAnsi" w:cstheme="minorHAnsi"/>
          <w:color w:val="auto"/>
        </w:rPr>
        <w:t>4</w:t>
      </w:r>
      <w:r w:rsidR="005672AA" w:rsidRPr="004F3B49">
        <w:rPr>
          <w:rFonts w:asciiTheme="minorHAnsi" w:hAnsiTheme="minorHAnsi" w:cstheme="minorHAnsi"/>
          <w:color w:val="auto"/>
        </w:rPr>
        <w:t>.12</w:t>
      </w:r>
      <w:r w:rsidR="005672AA" w:rsidRPr="004F3B49">
        <w:rPr>
          <w:rFonts w:asciiTheme="minorHAnsi" w:hAnsiTheme="minorHAnsi" w:cstheme="minorHAnsi"/>
          <w:color w:val="auto"/>
        </w:rPr>
        <w:tab/>
      </w:r>
      <w:r w:rsidR="005672AA" w:rsidRPr="00AE0145">
        <w:rPr>
          <w:rFonts w:asciiTheme="minorHAnsi" w:hAnsiTheme="minorHAnsi" w:cstheme="minorHAnsi"/>
          <w:color w:val="auto"/>
        </w:rPr>
        <w:t xml:space="preserve">Where the supply of the Services will involve the provision to the Central Bank of Agency Workers (within the meaning of the Protection of Employees (Temporary Agency Work) Act 2012 </w:t>
      </w:r>
      <w:r w:rsidR="005672AA">
        <w:rPr>
          <w:rFonts w:asciiTheme="minorHAnsi" w:hAnsiTheme="minorHAnsi" w:cstheme="minorHAnsi"/>
          <w:color w:val="auto"/>
        </w:rPr>
        <w:t xml:space="preserve">as amended </w:t>
      </w:r>
      <w:r w:rsidR="005672AA" w:rsidRPr="00AE0145">
        <w:rPr>
          <w:rFonts w:asciiTheme="minorHAnsi" w:hAnsiTheme="minorHAnsi" w:cstheme="minorHAnsi"/>
          <w:color w:val="auto"/>
        </w:rPr>
        <w:t>(the “</w:t>
      </w:r>
      <w:r w:rsidR="005672AA" w:rsidRPr="00AE0145">
        <w:rPr>
          <w:rFonts w:asciiTheme="minorHAnsi" w:hAnsiTheme="minorHAnsi" w:cstheme="minorHAnsi"/>
          <w:b/>
          <w:color w:val="auto"/>
        </w:rPr>
        <w:t>2012 Act</w:t>
      </w:r>
      <w:r w:rsidR="005672AA" w:rsidRPr="00AE0145">
        <w:rPr>
          <w:rFonts w:asciiTheme="minorHAnsi" w:hAnsiTheme="minorHAnsi" w:cstheme="minorHAnsi"/>
          <w:color w:val="auto"/>
        </w:rPr>
        <w:t>”)), the Contractor confirms that it has considered its obligations under the 2012 Act when pricing its tender for the Services, and agrees that the Central Bank shall have no liability for any increase in salaries that may be payable as a result of the application of the 2012 Act to the supply of the Services.</w:t>
      </w:r>
    </w:p>
    <w:p w14:paraId="73571F54" w14:textId="77777777" w:rsidR="005672AA" w:rsidRDefault="005672AA" w:rsidP="005672AA">
      <w:pPr>
        <w:pStyle w:val="Default"/>
        <w:ind w:left="720" w:hanging="720"/>
        <w:jc w:val="both"/>
        <w:rPr>
          <w:rFonts w:asciiTheme="minorHAnsi" w:hAnsiTheme="minorHAnsi" w:cstheme="minorHAnsi"/>
          <w:color w:val="auto"/>
        </w:rPr>
      </w:pPr>
    </w:p>
    <w:p w14:paraId="7059C4CF" w14:textId="022E190D" w:rsidR="005672AA" w:rsidRDefault="005C7668" w:rsidP="005672AA">
      <w:pPr>
        <w:pStyle w:val="legallevel2"/>
        <w:numPr>
          <w:ilvl w:val="0"/>
          <w:numId w:val="0"/>
        </w:numPr>
        <w:ind w:left="709" w:hanging="709"/>
        <w:rPr>
          <w:sz w:val="24"/>
          <w:szCs w:val="24"/>
        </w:rPr>
      </w:pPr>
      <w:r>
        <w:rPr>
          <w:sz w:val="24"/>
          <w:szCs w:val="24"/>
        </w:rPr>
        <w:t>4</w:t>
      </w:r>
      <w:r w:rsidR="005672AA">
        <w:rPr>
          <w:sz w:val="24"/>
          <w:szCs w:val="24"/>
        </w:rPr>
        <w:t>.13</w:t>
      </w:r>
      <w:r w:rsidR="005672AA">
        <w:rPr>
          <w:sz w:val="24"/>
          <w:szCs w:val="24"/>
        </w:rPr>
        <w:tab/>
        <w:t>The</w:t>
      </w:r>
      <w:r w:rsidR="005672AA" w:rsidRPr="001730DD">
        <w:rPr>
          <w:sz w:val="24"/>
          <w:szCs w:val="24"/>
        </w:rPr>
        <w:t xml:space="preserve"> </w:t>
      </w:r>
      <w:r w:rsidR="005672AA">
        <w:rPr>
          <w:sz w:val="24"/>
          <w:szCs w:val="24"/>
        </w:rPr>
        <w:t>Contractor</w:t>
      </w:r>
      <w:r w:rsidR="005672AA" w:rsidRPr="001730DD">
        <w:rPr>
          <w:sz w:val="24"/>
          <w:szCs w:val="24"/>
        </w:rPr>
        <w:t xml:space="preserve"> acknowledges the security of the State and its information is of paramount importance to the Central Bank. Accordingly</w:t>
      </w:r>
      <w:r w:rsidR="005672AA">
        <w:rPr>
          <w:sz w:val="24"/>
          <w:szCs w:val="24"/>
        </w:rPr>
        <w:t>:</w:t>
      </w:r>
    </w:p>
    <w:p w14:paraId="3EE03D99" w14:textId="77777777" w:rsidR="005672AA" w:rsidRDefault="005672AA" w:rsidP="005672AA">
      <w:pPr>
        <w:pStyle w:val="legallevel2"/>
        <w:numPr>
          <w:ilvl w:val="0"/>
          <w:numId w:val="0"/>
        </w:numPr>
        <w:ind w:left="709" w:hanging="709"/>
        <w:rPr>
          <w:sz w:val="24"/>
          <w:szCs w:val="24"/>
        </w:rPr>
      </w:pPr>
    </w:p>
    <w:p w14:paraId="3BA7EEEC" w14:textId="7FCB9B0E" w:rsidR="005672AA" w:rsidRDefault="005C7668" w:rsidP="005672AA">
      <w:pPr>
        <w:pStyle w:val="legallevel2"/>
        <w:numPr>
          <w:ilvl w:val="0"/>
          <w:numId w:val="0"/>
        </w:numPr>
        <w:ind w:left="1440" w:hanging="731"/>
        <w:rPr>
          <w:sz w:val="24"/>
          <w:szCs w:val="24"/>
        </w:rPr>
      </w:pPr>
      <w:r>
        <w:rPr>
          <w:sz w:val="24"/>
          <w:szCs w:val="24"/>
        </w:rPr>
        <w:t>4</w:t>
      </w:r>
      <w:r w:rsidR="005672AA">
        <w:rPr>
          <w:sz w:val="24"/>
          <w:szCs w:val="24"/>
        </w:rPr>
        <w:t>.13.1</w:t>
      </w:r>
      <w:r w:rsidR="005672AA">
        <w:rPr>
          <w:sz w:val="24"/>
          <w:szCs w:val="24"/>
        </w:rPr>
        <w:tab/>
      </w:r>
      <w:r w:rsidR="005672AA" w:rsidRPr="001730DD">
        <w:rPr>
          <w:sz w:val="24"/>
          <w:szCs w:val="24"/>
        </w:rPr>
        <w:t xml:space="preserve">the </w:t>
      </w:r>
      <w:r w:rsidR="005672AA">
        <w:rPr>
          <w:sz w:val="24"/>
          <w:szCs w:val="24"/>
        </w:rPr>
        <w:t>Contractor</w:t>
      </w:r>
      <w:r w:rsidR="005672AA" w:rsidRPr="001730DD">
        <w:rPr>
          <w:sz w:val="24"/>
          <w:szCs w:val="24"/>
        </w:rPr>
        <w:t xml:space="preserve"> confirms </w:t>
      </w:r>
      <w:r w:rsidR="005672AA">
        <w:rPr>
          <w:sz w:val="24"/>
          <w:szCs w:val="24"/>
        </w:rPr>
        <w:t xml:space="preserve">that </w:t>
      </w:r>
    </w:p>
    <w:p w14:paraId="3485B37E" w14:textId="77777777" w:rsidR="005672AA" w:rsidRDefault="005672AA" w:rsidP="005672AA">
      <w:pPr>
        <w:pStyle w:val="legallevel2"/>
        <w:numPr>
          <w:ilvl w:val="0"/>
          <w:numId w:val="0"/>
        </w:numPr>
        <w:ind w:left="1440" w:hanging="731"/>
        <w:rPr>
          <w:sz w:val="24"/>
          <w:szCs w:val="24"/>
        </w:rPr>
      </w:pPr>
    </w:p>
    <w:p w14:paraId="0843C7DC" w14:textId="2D526ED3" w:rsidR="005672AA" w:rsidRDefault="005672AA" w:rsidP="002A68C2">
      <w:pPr>
        <w:pStyle w:val="legallevel2"/>
        <w:numPr>
          <w:ilvl w:val="0"/>
          <w:numId w:val="37"/>
        </w:numPr>
        <w:ind w:left="1985" w:hanging="567"/>
        <w:rPr>
          <w:sz w:val="24"/>
          <w:szCs w:val="24"/>
        </w:rPr>
      </w:pPr>
      <w:r>
        <w:rPr>
          <w:sz w:val="24"/>
          <w:szCs w:val="24"/>
        </w:rPr>
        <w:t xml:space="preserve">it will, upon request from </w:t>
      </w:r>
      <w:r w:rsidRPr="001730DD">
        <w:rPr>
          <w:sz w:val="24"/>
          <w:szCs w:val="24"/>
        </w:rPr>
        <w:t xml:space="preserve">the </w:t>
      </w:r>
      <w:r w:rsidRPr="00924C05">
        <w:rPr>
          <w:sz w:val="24"/>
          <w:szCs w:val="24"/>
        </w:rPr>
        <w:t>Central Bank</w:t>
      </w:r>
      <w:r w:rsidRPr="001730DD">
        <w:rPr>
          <w:sz w:val="24"/>
          <w:szCs w:val="24"/>
        </w:rPr>
        <w:t xml:space="preserve"> </w:t>
      </w:r>
      <w:r>
        <w:rPr>
          <w:sz w:val="24"/>
          <w:szCs w:val="24"/>
        </w:rPr>
        <w:t>from time to time</w:t>
      </w:r>
      <w:r w:rsidRPr="001730DD">
        <w:rPr>
          <w:sz w:val="24"/>
          <w:szCs w:val="24"/>
        </w:rPr>
        <w:t xml:space="preserve"> submit </w:t>
      </w:r>
      <w:r>
        <w:rPr>
          <w:sz w:val="24"/>
          <w:szCs w:val="24"/>
        </w:rPr>
        <w:t xml:space="preserve">to the Central Bank </w:t>
      </w:r>
      <w:r w:rsidRPr="001730DD">
        <w:rPr>
          <w:sz w:val="24"/>
          <w:szCs w:val="24"/>
        </w:rPr>
        <w:t xml:space="preserve">full personal details of all </w:t>
      </w:r>
      <w:r w:rsidRPr="00B4338A">
        <w:rPr>
          <w:sz w:val="24"/>
          <w:szCs w:val="24"/>
        </w:rPr>
        <w:t>persons engaged in the provision of the Services</w:t>
      </w:r>
      <w:r>
        <w:rPr>
          <w:sz w:val="24"/>
          <w:szCs w:val="24"/>
        </w:rPr>
        <w:t xml:space="preserve">, together with any other persons whom the Central Bank (acting reasonably) considers necessary </w:t>
      </w:r>
      <w:r w:rsidRPr="001730DD">
        <w:rPr>
          <w:sz w:val="24"/>
          <w:szCs w:val="24"/>
        </w:rPr>
        <w:t xml:space="preserve">(including those of any applicable employees, agents, </w:t>
      </w:r>
      <w:r>
        <w:rPr>
          <w:sz w:val="24"/>
          <w:szCs w:val="24"/>
        </w:rPr>
        <w:t>s</w:t>
      </w:r>
      <w:r w:rsidRPr="001730DD">
        <w:rPr>
          <w:sz w:val="24"/>
          <w:szCs w:val="24"/>
        </w:rPr>
        <w:t>ub-</w:t>
      </w:r>
      <w:r>
        <w:rPr>
          <w:sz w:val="24"/>
          <w:szCs w:val="24"/>
        </w:rPr>
        <w:t>c</w:t>
      </w:r>
      <w:r w:rsidRPr="001730DD">
        <w:rPr>
          <w:sz w:val="24"/>
          <w:szCs w:val="24"/>
        </w:rPr>
        <w:t>ontractors or advis</w:t>
      </w:r>
      <w:r>
        <w:rPr>
          <w:sz w:val="24"/>
          <w:szCs w:val="24"/>
        </w:rPr>
        <w:t>o</w:t>
      </w:r>
      <w:r w:rsidRPr="001730DD">
        <w:rPr>
          <w:sz w:val="24"/>
          <w:szCs w:val="24"/>
        </w:rPr>
        <w:t>rs) from time to time</w:t>
      </w:r>
      <w:r>
        <w:rPr>
          <w:sz w:val="24"/>
          <w:szCs w:val="24"/>
        </w:rPr>
        <w:t xml:space="preserve">; and </w:t>
      </w:r>
    </w:p>
    <w:p w14:paraId="2B5709A8" w14:textId="77777777" w:rsidR="005672AA" w:rsidRDefault="005672AA" w:rsidP="005672AA">
      <w:pPr>
        <w:pStyle w:val="legallevel2"/>
        <w:numPr>
          <w:ilvl w:val="0"/>
          <w:numId w:val="0"/>
        </w:numPr>
        <w:ind w:left="2160" w:hanging="720"/>
        <w:rPr>
          <w:sz w:val="24"/>
          <w:szCs w:val="24"/>
        </w:rPr>
      </w:pPr>
    </w:p>
    <w:p w14:paraId="451A377D" w14:textId="2E714158" w:rsidR="005672AA" w:rsidRPr="00935928" w:rsidRDefault="005672AA" w:rsidP="002A68C2">
      <w:pPr>
        <w:pStyle w:val="Legallevel4"/>
        <w:numPr>
          <w:ilvl w:val="0"/>
          <w:numId w:val="37"/>
        </w:numPr>
        <w:ind w:left="1985" w:hanging="567"/>
        <w:rPr>
          <w:sz w:val="24"/>
          <w:szCs w:val="24"/>
        </w:rPr>
      </w:pPr>
      <w:r w:rsidRPr="00935928">
        <w:rPr>
          <w:sz w:val="24"/>
          <w:szCs w:val="24"/>
        </w:rPr>
        <w:t xml:space="preserve">it will ensure that any contracts it enters into with such agents, sub-contractors or advisors with regards to the provision of the Services contain rights for it to obtain such personal details from such persons for transmission to the Central Bank in accordance with this clause </w:t>
      </w:r>
      <w:r w:rsidR="005C7668" w:rsidRPr="00935928">
        <w:rPr>
          <w:sz w:val="24"/>
          <w:szCs w:val="24"/>
        </w:rPr>
        <w:t>4</w:t>
      </w:r>
      <w:r w:rsidRPr="00935928">
        <w:rPr>
          <w:sz w:val="24"/>
          <w:szCs w:val="24"/>
        </w:rPr>
        <w:t xml:space="preserve">.13 and that it will make such persons aware of the Central Bank’s powers in this clause </w:t>
      </w:r>
      <w:r w:rsidR="005C7668" w:rsidRPr="00935928">
        <w:rPr>
          <w:sz w:val="24"/>
          <w:szCs w:val="24"/>
        </w:rPr>
        <w:t>4</w:t>
      </w:r>
      <w:r w:rsidRPr="00935928">
        <w:rPr>
          <w:sz w:val="24"/>
          <w:szCs w:val="24"/>
        </w:rPr>
        <w:t xml:space="preserve">.13. </w:t>
      </w:r>
    </w:p>
    <w:p w14:paraId="19CF9EDD" w14:textId="77777777" w:rsidR="005672AA" w:rsidRPr="001730DD" w:rsidRDefault="005672AA" w:rsidP="005672AA">
      <w:pPr>
        <w:pStyle w:val="legallevel2"/>
        <w:numPr>
          <w:ilvl w:val="0"/>
          <w:numId w:val="0"/>
        </w:numPr>
        <w:ind w:left="709" w:hanging="709"/>
        <w:rPr>
          <w:sz w:val="24"/>
          <w:szCs w:val="24"/>
        </w:rPr>
      </w:pPr>
    </w:p>
    <w:p w14:paraId="4D0E3FB4" w14:textId="1CF0111B" w:rsidR="005672AA" w:rsidRDefault="005C7668" w:rsidP="005672AA">
      <w:pPr>
        <w:pStyle w:val="legallevel2"/>
        <w:numPr>
          <w:ilvl w:val="0"/>
          <w:numId w:val="0"/>
        </w:numPr>
        <w:ind w:left="1440" w:hanging="731"/>
        <w:rPr>
          <w:sz w:val="24"/>
          <w:szCs w:val="24"/>
        </w:rPr>
      </w:pPr>
      <w:r>
        <w:rPr>
          <w:sz w:val="24"/>
          <w:szCs w:val="24"/>
        </w:rPr>
        <w:t>4</w:t>
      </w:r>
      <w:r w:rsidR="005672AA">
        <w:rPr>
          <w:sz w:val="24"/>
          <w:szCs w:val="24"/>
        </w:rPr>
        <w:t>.13.2</w:t>
      </w:r>
      <w:r w:rsidR="005672AA">
        <w:rPr>
          <w:sz w:val="24"/>
          <w:szCs w:val="24"/>
        </w:rPr>
        <w:tab/>
      </w:r>
      <w:r w:rsidR="005672AA" w:rsidRPr="001730DD">
        <w:rPr>
          <w:sz w:val="24"/>
          <w:szCs w:val="24"/>
        </w:rPr>
        <w:t xml:space="preserve">The </w:t>
      </w:r>
      <w:r w:rsidR="005672AA">
        <w:rPr>
          <w:sz w:val="24"/>
          <w:szCs w:val="24"/>
        </w:rPr>
        <w:t xml:space="preserve">Contractor </w:t>
      </w:r>
      <w:r w:rsidR="005672AA" w:rsidRPr="001730DD">
        <w:rPr>
          <w:sz w:val="24"/>
          <w:szCs w:val="24"/>
        </w:rPr>
        <w:t xml:space="preserve">further acknowledges vetting checks may be carried out in relation to all such </w:t>
      </w:r>
      <w:r w:rsidR="005672AA">
        <w:rPr>
          <w:sz w:val="24"/>
          <w:szCs w:val="24"/>
        </w:rPr>
        <w:t>persons</w:t>
      </w:r>
      <w:r w:rsidR="005672AA" w:rsidRPr="001730DD">
        <w:rPr>
          <w:sz w:val="24"/>
          <w:szCs w:val="24"/>
        </w:rPr>
        <w:t xml:space="preserve"> by police or other authorities (“</w:t>
      </w:r>
      <w:r w:rsidR="005672AA" w:rsidRPr="004B72CC">
        <w:rPr>
          <w:b/>
          <w:sz w:val="24"/>
          <w:szCs w:val="24"/>
        </w:rPr>
        <w:t>Official Checks</w:t>
      </w:r>
      <w:r w:rsidR="005672AA" w:rsidRPr="001730DD">
        <w:rPr>
          <w:sz w:val="24"/>
          <w:szCs w:val="24"/>
        </w:rPr>
        <w:t xml:space="preserve">”) and the </w:t>
      </w:r>
      <w:r w:rsidR="005672AA">
        <w:rPr>
          <w:sz w:val="24"/>
          <w:szCs w:val="24"/>
        </w:rPr>
        <w:t xml:space="preserve">Contractor </w:t>
      </w:r>
      <w:r w:rsidR="005672AA" w:rsidRPr="001730DD">
        <w:rPr>
          <w:sz w:val="24"/>
          <w:szCs w:val="24"/>
        </w:rPr>
        <w:t xml:space="preserve">shall comply with all reasonable directions of the Central Bank arising therefrom. </w:t>
      </w:r>
    </w:p>
    <w:p w14:paraId="36AEB7CE" w14:textId="77777777" w:rsidR="005672AA" w:rsidRDefault="005672AA" w:rsidP="005672AA">
      <w:pPr>
        <w:pStyle w:val="legallevel2"/>
        <w:numPr>
          <w:ilvl w:val="0"/>
          <w:numId w:val="0"/>
        </w:numPr>
        <w:ind w:left="1440" w:hanging="731"/>
        <w:rPr>
          <w:sz w:val="24"/>
          <w:szCs w:val="24"/>
        </w:rPr>
      </w:pPr>
    </w:p>
    <w:p w14:paraId="67CE2463" w14:textId="0E62DC2D" w:rsidR="005672AA" w:rsidRPr="001730DD" w:rsidRDefault="005C7668" w:rsidP="005672AA">
      <w:pPr>
        <w:pStyle w:val="legallevel2"/>
        <w:numPr>
          <w:ilvl w:val="0"/>
          <w:numId w:val="0"/>
        </w:numPr>
        <w:ind w:left="1440" w:hanging="731"/>
        <w:rPr>
          <w:sz w:val="24"/>
          <w:szCs w:val="24"/>
        </w:rPr>
      </w:pPr>
      <w:r>
        <w:rPr>
          <w:sz w:val="24"/>
          <w:szCs w:val="24"/>
        </w:rPr>
        <w:t>4</w:t>
      </w:r>
      <w:r w:rsidR="005672AA">
        <w:rPr>
          <w:sz w:val="24"/>
          <w:szCs w:val="24"/>
        </w:rPr>
        <w:t>.13.3</w:t>
      </w:r>
      <w:r w:rsidR="005672AA">
        <w:rPr>
          <w:sz w:val="24"/>
          <w:szCs w:val="24"/>
        </w:rPr>
        <w:tab/>
        <w:t xml:space="preserve">The Contractor shall, when submitting to the Central Bank the information referred to in this clause </w:t>
      </w:r>
      <w:r>
        <w:rPr>
          <w:sz w:val="24"/>
          <w:szCs w:val="24"/>
        </w:rPr>
        <w:t>4</w:t>
      </w:r>
      <w:r w:rsidR="005672AA">
        <w:rPr>
          <w:sz w:val="24"/>
          <w:szCs w:val="24"/>
        </w:rPr>
        <w:t>.13, comply fully with</w:t>
      </w:r>
      <w:r w:rsidR="005672AA" w:rsidRPr="00E37F99">
        <w:rPr>
          <w:sz w:val="24"/>
          <w:szCs w:val="24"/>
        </w:rPr>
        <w:t xml:space="preserve"> </w:t>
      </w:r>
      <w:r w:rsidR="005672AA">
        <w:rPr>
          <w:sz w:val="24"/>
          <w:szCs w:val="24"/>
        </w:rPr>
        <w:t xml:space="preserve">all applicable </w:t>
      </w:r>
      <w:r w:rsidR="005672AA" w:rsidRPr="00E37F99">
        <w:rPr>
          <w:sz w:val="24"/>
          <w:szCs w:val="24"/>
        </w:rPr>
        <w:t xml:space="preserve">Data Protection </w:t>
      </w:r>
      <w:r w:rsidR="005672AA" w:rsidRPr="00E37F99">
        <w:rPr>
          <w:sz w:val="24"/>
          <w:szCs w:val="24"/>
        </w:rPr>
        <w:lastRenderedPageBreak/>
        <w:t>La</w:t>
      </w:r>
      <w:r w:rsidR="005672AA">
        <w:rPr>
          <w:sz w:val="24"/>
          <w:szCs w:val="24"/>
        </w:rPr>
        <w:t xml:space="preserve">w. The Contractor agrees </w:t>
      </w:r>
      <w:r w:rsidR="005672AA" w:rsidRPr="00E37F99">
        <w:rPr>
          <w:sz w:val="24"/>
          <w:szCs w:val="24"/>
        </w:rPr>
        <w:t xml:space="preserve">the Central Bank is entitled to process </w:t>
      </w:r>
      <w:r w:rsidR="005672AA">
        <w:rPr>
          <w:sz w:val="24"/>
          <w:szCs w:val="24"/>
        </w:rPr>
        <w:t>any such information</w:t>
      </w:r>
      <w:r w:rsidR="005672AA" w:rsidRPr="00E37F99">
        <w:rPr>
          <w:sz w:val="24"/>
          <w:szCs w:val="24"/>
        </w:rPr>
        <w:t xml:space="preserve"> for the purpose</w:t>
      </w:r>
      <w:r w:rsidR="005672AA">
        <w:rPr>
          <w:sz w:val="24"/>
          <w:szCs w:val="24"/>
        </w:rPr>
        <w:t xml:space="preserve">s disclosed in this clause </w:t>
      </w:r>
      <w:r>
        <w:rPr>
          <w:sz w:val="24"/>
          <w:szCs w:val="24"/>
        </w:rPr>
        <w:t>4</w:t>
      </w:r>
      <w:r w:rsidR="005672AA">
        <w:rPr>
          <w:sz w:val="24"/>
          <w:szCs w:val="24"/>
        </w:rPr>
        <w:t>.13.</w:t>
      </w:r>
      <w:r w:rsidR="005672AA" w:rsidRPr="00E37F99">
        <w:rPr>
          <w:sz w:val="24"/>
          <w:szCs w:val="24"/>
        </w:rPr>
        <w:t xml:space="preserve">  </w:t>
      </w:r>
    </w:p>
    <w:p w14:paraId="6A56DFE6" w14:textId="77777777" w:rsidR="005672AA" w:rsidRPr="001730DD" w:rsidRDefault="005672AA" w:rsidP="005672AA">
      <w:pPr>
        <w:pStyle w:val="legallevel2"/>
        <w:numPr>
          <w:ilvl w:val="0"/>
          <w:numId w:val="0"/>
        </w:numPr>
        <w:ind w:left="1440" w:hanging="731"/>
        <w:rPr>
          <w:sz w:val="24"/>
          <w:szCs w:val="24"/>
        </w:rPr>
      </w:pPr>
    </w:p>
    <w:p w14:paraId="6573FD48" w14:textId="5CC7FC7F" w:rsidR="005129A8" w:rsidRPr="00924C05" w:rsidRDefault="005129A8" w:rsidP="002A68C2">
      <w:pPr>
        <w:pStyle w:val="Legallevel1"/>
        <w:numPr>
          <w:ilvl w:val="0"/>
          <w:numId w:val="26"/>
        </w:numPr>
        <w:rPr>
          <w:b/>
          <w:sz w:val="24"/>
          <w:szCs w:val="24"/>
        </w:rPr>
      </w:pPr>
      <w:r w:rsidRPr="00924C05">
        <w:rPr>
          <w:b/>
          <w:sz w:val="24"/>
          <w:szCs w:val="24"/>
        </w:rPr>
        <w:t>T</w:t>
      </w:r>
      <w:r w:rsidR="00405184">
        <w:rPr>
          <w:b/>
          <w:sz w:val="24"/>
          <w:szCs w:val="24"/>
        </w:rPr>
        <w:t>ax Clearance</w:t>
      </w:r>
    </w:p>
    <w:p w14:paraId="2DC8A293" w14:textId="77777777" w:rsidR="005129A8" w:rsidRPr="00924C05" w:rsidRDefault="005129A8" w:rsidP="005129A8">
      <w:pPr>
        <w:pStyle w:val="legallevel2"/>
        <w:numPr>
          <w:ilvl w:val="0"/>
          <w:numId w:val="0"/>
        </w:numPr>
        <w:rPr>
          <w:sz w:val="24"/>
          <w:szCs w:val="24"/>
        </w:rPr>
      </w:pPr>
    </w:p>
    <w:p w14:paraId="0511BF11" w14:textId="39BD05A4" w:rsidR="005129A8" w:rsidRPr="00924C05" w:rsidRDefault="00405184" w:rsidP="005129A8">
      <w:pPr>
        <w:pStyle w:val="legallevel2"/>
        <w:numPr>
          <w:ilvl w:val="0"/>
          <w:numId w:val="0"/>
        </w:numPr>
        <w:ind w:left="709" w:hanging="709"/>
        <w:rPr>
          <w:sz w:val="24"/>
          <w:szCs w:val="24"/>
        </w:rPr>
      </w:pPr>
      <w:r>
        <w:rPr>
          <w:sz w:val="24"/>
          <w:szCs w:val="24"/>
        </w:rPr>
        <w:t>5</w:t>
      </w:r>
      <w:r w:rsidR="005129A8" w:rsidRPr="00924C05">
        <w:rPr>
          <w:sz w:val="24"/>
          <w:szCs w:val="24"/>
        </w:rPr>
        <w:t>.1</w:t>
      </w:r>
      <w:r w:rsidR="005129A8" w:rsidRPr="00924C05">
        <w:rPr>
          <w:sz w:val="24"/>
          <w:szCs w:val="24"/>
        </w:rPr>
        <w:tab/>
      </w:r>
      <w:r w:rsidR="005129A8" w:rsidRPr="00644859">
        <w:rPr>
          <w:sz w:val="24"/>
          <w:szCs w:val="24"/>
        </w:rPr>
        <w:t xml:space="preserve">At all times during the </w:t>
      </w:r>
      <w:r w:rsidR="005129A8">
        <w:rPr>
          <w:sz w:val="24"/>
          <w:szCs w:val="24"/>
        </w:rPr>
        <w:t>Term</w:t>
      </w:r>
      <w:r w:rsidR="005129A8" w:rsidRPr="00644859">
        <w:rPr>
          <w:sz w:val="24"/>
          <w:szCs w:val="24"/>
        </w:rPr>
        <w:t xml:space="preserve"> and until final payment has been made</w:t>
      </w:r>
      <w:r w:rsidR="005129A8">
        <w:rPr>
          <w:sz w:val="24"/>
          <w:szCs w:val="24"/>
        </w:rPr>
        <w:t xml:space="preserve"> </w:t>
      </w:r>
      <w:r w:rsidR="005129A8" w:rsidRPr="00644859">
        <w:rPr>
          <w:sz w:val="24"/>
          <w:szCs w:val="24"/>
        </w:rPr>
        <w:t xml:space="preserve">under </w:t>
      </w:r>
      <w:r w:rsidR="00C8443A">
        <w:rPr>
          <w:sz w:val="24"/>
          <w:szCs w:val="24"/>
        </w:rPr>
        <w:t>this Agreement</w:t>
      </w:r>
      <w:r w:rsidR="005129A8" w:rsidRPr="00644859">
        <w:rPr>
          <w:sz w:val="24"/>
          <w:szCs w:val="24"/>
        </w:rPr>
        <w:t xml:space="preserve">, the </w:t>
      </w:r>
      <w:r w:rsidR="005C156B">
        <w:rPr>
          <w:sz w:val="24"/>
          <w:szCs w:val="24"/>
        </w:rPr>
        <w:t>Contractor</w:t>
      </w:r>
      <w:r w:rsidR="005129A8" w:rsidRPr="00644859">
        <w:rPr>
          <w:sz w:val="24"/>
          <w:szCs w:val="24"/>
        </w:rPr>
        <w:t xml:space="preserve"> shall, and shall ensure that any sub</w:t>
      </w:r>
      <w:r w:rsidR="005129A8">
        <w:rPr>
          <w:sz w:val="24"/>
          <w:szCs w:val="24"/>
        </w:rPr>
        <w:t>-contractor</w:t>
      </w:r>
      <w:r w:rsidR="005129A8" w:rsidRPr="00644859">
        <w:rPr>
          <w:sz w:val="24"/>
          <w:szCs w:val="24"/>
        </w:rPr>
        <w:t xml:space="preserve"> shall, continue to hold a valid tax clearance certificate issued by the</w:t>
      </w:r>
      <w:r w:rsidR="005129A8">
        <w:rPr>
          <w:sz w:val="24"/>
          <w:szCs w:val="24"/>
        </w:rPr>
        <w:t xml:space="preserve"> </w:t>
      </w:r>
      <w:r w:rsidR="003F6324">
        <w:rPr>
          <w:sz w:val="24"/>
          <w:szCs w:val="24"/>
        </w:rPr>
        <w:t>Revenue Commissioners.</w:t>
      </w:r>
    </w:p>
    <w:p w14:paraId="14DBA49A" w14:textId="77777777" w:rsidR="005129A8" w:rsidRPr="00924C05" w:rsidRDefault="005129A8" w:rsidP="005129A8">
      <w:pPr>
        <w:pStyle w:val="legallevel2"/>
        <w:numPr>
          <w:ilvl w:val="0"/>
          <w:numId w:val="0"/>
        </w:numPr>
        <w:ind w:left="709" w:hanging="709"/>
        <w:rPr>
          <w:sz w:val="24"/>
          <w:szCs w:val="24"/>
        </w:rPr>
      </w:pPr>
    </w:p>
    <w:p w14:paraId="185DD8AD" w14:textId="217F11BF" w:rsidR="00C8443A" w:rsidRDefault="00405184" w:rsidP="005129A8">
      <w:pPr>
        <w:pStyle w:val="legallevel2"/>
        <w:numPr>
          <w:ilvl w:val="0"/>
          <w:numId w:val="0"/>
        </w:numPr>
        <w:ind w:left="709" w:hanging="709"/>
        <w:rPr>
          <w:sz w:val="24"/>
          <w:szCs w:val="24"/>
        </w:rPr>
      </w:pPr>
      <w:r>
        <w:rPr>
          <w:sz w:val="24"/>
          <w:szCs w:val="24"/>
        </w:rPr>
        <w:t>5</w:t>
      </w:r>
      <w:r w:rsidR="005129A8" w:rsidRPr="00924C05">
        <w:rPr>
          <w:sz w:val="24"/>
          <w:szCs w:val="24"/>
        </w:rPr>
        <w:t>.2</w:t>
      </w:r>
      <w:r w:rsidR="005129A8" w:rsidRPr="00924C05">
        <w:rPr>
          <w:sz w:val="24"/>
          <w:szCs w:val="24"/>
        </w:rPr>
        <w:tab/>
      </w:r>
      <w:r w:rsidR="00C8443A">
        <w:rPr>
          <w:sz w:val="24"/>
          <w:szCs w:val="24"/>
        </w:rPr>
        <w:t>T</w:t>
      </w:r>
      <w:r w:rsidR="005129A8" w:rsidRPr="00924C05">
        <w:rPr>
          <w:sz w:val="24"/>
          <w:szCs w:val="24"/>
        </w:rPr>
        <w:t>he</w:t>
      </w:r>
      <w:r w:rsidR="005129A8">
        <w:rPr>
          <w:sz w:val="24"/>
          <w:szCs w:val="24"/>
        </w:rPr>
        <w:t xml:space="preserve"> </w:t>
      </w:r>
      <w:r w:rsidR="005C156B">
        <w:rPr>
          <w:sz w:val="24"/>
          <w:szCs w:val="24"/>
        </w:rPr>
        <w:t xml:space="preserve">Contractor </w:t>
      </w:r>
      <w:r w:rsidR="00C8443A">
        <w:rPr>
          <w:sz w:val="24"/>
          <w:szCs w:val="24"/>
        </w:rPr>
        <w:t xml:space="preserve">hereby agrees </w:t>
      </w:r>
      <w:r w:rsidR="005129A8" w:rsidRPr="00924C05">
        <w:rPr>
          <w:sz w:val="24"/>
          <w:szCs w:val="24"/>
        </w:rPr>
        <w:t>to supply its Tax Clearance Access Number and Tax Reference Number to</w:t>
      </w:r>
      <w:r w:rsidR="00C8443A">
        <w:rPr>
          <w:sz w:val="24"/>
          <w:szCs w:val="24"/>
        </w:rPr>
        <w:t xml:space="preserve"> the Central Bank on request</w:t>
      </w:r>
      <w:r w:rsidR="005129A8" w:rsidRPr="00924C05">
        <w:rPr>
          <w:sz w:val="24"/>
          <w:szCs w:val="24"/>
        </w:rPr>
        <w:t xml:space="preserve"> facilitate online verification of their tax status by the Central Bank. By supplying these numbers the </w:t>
      </w:r>
      <w:r w:rsidR="005C156B">
        <w:rPr>
          <w:sz w:val="24"/>
          <w:szCs w:val="24"/>
        </w:rPr>
        <w:t xml:space="preserve">Contractor </w:t>
      </w:r>
      <w:r w:rsidR="005129A8" w:rsidRPr="00924C05">
        <w:rPr>
          <w:sz w:val="24"/>
          <w:szCs w:val="24"/>
        </w:rPr>
        <w:t xml:space="preserve">agrees that the Central Bank has the permission of the </w:t>
      </w:r>
      <w:r w:rsidR="005C156B">
        <w:rPr>
          <w:sz w:val="24"/>
          <w:szCs w:val="24"/>
        </w:rPr>
        <w:t>Contractor</w:t>
      </w:r>
      <w:r w:rsidR="005129A8" w:rsidRPr="00924C05">
        <w:rPr>
          <w:sz w:val="24"/>
          <w:szCs w:val="24"/>
        </w:rPr>
        <w:t xml:space="preserve"> to verify its tax</w:t>
      </w:r>
      <w:r w:rsidR="005129A8">
        <w:rPr>
          <w:sz w:val="24"/>
          <w:szCs w:val="24"/>
        </w:rPr>
        <w:t>-</w:t>
      </w:r>
      <w:r w:rsidR="005129A8" w:rsidRPr="00924C05">
        <w:rPr>
          <w:sz w:val="24"/>
          <w:szCs w:val="24"/>
        </w:rPr>
        <w:t>cleared position online.</w:t>
      </w:r>
      <w:r w:rsidR="005129A8">
        <w:rPr>
          <w:sz w:val="24"/>
          <w:szCs w:val="24"/>
        </w:rPr>
        <w:t xml:space="preserve"> </w:t>
      </w:r>
    </w:p>
    <w:p w14:paraId="4971D282" w14:textId="77777777" w:rsidR="00C8443A" w:rsidRDefault="00C8443A" w:rsidP="005129A8">
      <w:pPr>
        <w:pStyle w:val="legallevel2"/>
        <w:numPr>
          <w:ilvl w:val="0"/>
          <w:numId w:val="0"/>
        </w:numPr>
        <w:ind w:left="709" w:hanging="709"/>
        <w:rPr>
          <w:sz w:val="24"/>
          <w:szCs w:val="24"/>
        </w:rPr>
      </w:pPr>
    </w:p>
    <w:p w14:paraId="49466EFA" w14:textId="684360B8" w:rsidR="005129A8" w:rsidRPr="00924C05" w:rsidRDefault="00405184" w:rsidP="005129A8">
      <w:pPr>
        <w:pStyle w:val="legallevel2"/>
        <w:numPr>
          <w:ilvl w:val="0"/>
          <w:numId w:val="0"/>
        </w:numPr>
        <w:ind w:left="709" w:hanging="709"/>
        <w:rPr>
          <w:sz w:val="24"/>
          <w:szCs w:val="24"/>
        </w:rPr>
      </w:pPr>
      <w:r>
        <w:rPr>
          <w:sz w:val="24"/>
          <w:szCs w:val="24"/>
        </w:rPr>
        <w:t>5</w:t>
      </w:r>
      <w:r w:rsidR="00C8443A">
        <w:rPr>
          <w:sz w:val="24"/>
          <w:szCs w:val="24"/>
        </w:rPr>
        <w:t>.3</w:t>
      </w:r>
      <w:r w:rsidR="00C8443A">
        <w:rPr>
          <w:sz w:val="24"/>
          <w:szCs w:val="24"/>
        </w:rPr>
        <w:tab/>
      </w:r>
      <w:r w:rsidR="005129A8" w:rsidRPr="00EE53E5">
        <w:rPr>
          <w:sz w:val="24"/>
          <w:szCs w:val="24"/>
        </w:rPr>
        <w:t xml:space="preserve">It is a precondition to entering into </w:t>
      </w:r>
      <w:r w:rsidR="00647716">
        <w:rPr>
          <w:sz w:val="24"/>
          <w:szCs w:val="24"/>
        </w:rPr>
        <w:t>this Agreement</w:t>
      </w:r>
      <w:r w:rsidR="005129A8" w:rsidRPr="00EE53E5">
        <w:rPr>
          <w:sz w:val="24"/>
          <w:szCs w:val="24"/>
        </w:rPr>
        <w:t xml:space="preserve"> that the Central Bank is satisfied with the </w:t>
      </w:r>
      <w:r w:rsidR="005C156B">
        <w:rPr>
          <w:sz w:val="24"/>
          <w:szCs w:val="24"/>
        </w:rPr>
        <w:t>Contractor’s</w:t>
      </w:r>
      <w:r w:rsidR="005129A8" w:rsidRPr="00EE53E5">
        <w:rPr>
          <w:sz w:val="24"/>
          <w:szCs w:val="24"/>
        </w:rPr>
        <w:t xml:space="preserve"> tax status.</w:t>
      </w:r>
    </w:p>
    <w:p w14:paraId="0EEF0623" w14:textId="0145D37E" w:rsidR="005129A8" w:rsidRPr="00924C05" w:rsidRDefault="005129A8" w:rsidP="005129A8">
      <w:pPr>
        <w:pStyle w:val="legallevel2"/>
        <w:numPr>
          <w:ilvl w:val="0"/>
          <w:numId w:val="0"/>
        </w:numPr>
        <w:rPr>
          <w:sz w:val="24"/>
          <w:szCs w:val="24"/>
        </w:rPr>
      </w:pPr>
    </w:p>
    <w:p w14:paraId="02CB29A3" w14:textId="149CB50D" w:rsidR="005129A8" w:rsidRPr="00924C05" w:rsidRDefault="005129A8" w:rsidP="002A68C2">
      <w:pPr>
        <w:pStyle w:val="Legallevel1"/>
        <w:numPr>
          <w:ilvl w:val="0"/>
          <w:numId w:val="26"/>
        </w:numPr>
        <w:ind w:left="709" w:hanging="709"/>
        <w:rPr>
          <w:b/>
          <w:sz w:val="24"/>
          <w:szCs w:val="24"/>
        </w:rPr>
      </w:pPr>
      <w:r w:rsidRPr="00924C05">
        <w:rPr>
          <w:b/>
          <w:sz w:val="24"/>
          <w:szCs w:val="24"/>
        </w:rPr>
        <w:t>C</w:t>
      </w:r>
      <w:r w:rsidR="00405184">
        <w:rPr>
          <w:b/>
          <w:sz w:val="24"/>
          <w:szCs w:val="24"/>
        </w:rPr>
        <w:t>onflicts of Interest</w:t>
      </w:r>
      <w:r w:rsidRPr="00924C05">
        <w:rPr>
          <w:b/>
          <w:sz w:val="24"/>
          <w:szCs w:val="24"/>
        </w:rPr>
        <w:t>, R</w:t>
      </w:r>
      <w:r w:rsidR="00405184">
        <w:rPr>
          <w:b/>
          <w:sz w:val="24"/>
          <w:szCs w:val="24"/>
        </w:rPr>
        <w:t xml:space="preserve">egistrable </w:t>
      </w:r>
      <w:r w:rsidRPr="00924C05">
        <w:rPr>
          <w:b/>
          <w:sz w:val="24"/>
          <w:szCs w:val="24"/>
        </w:rPr>
        <w:t>I</w:t>
      </w:r>
      <w:r w:rsidR="00405184">
        <w:rPr>
          <w:b/>
          <w:sz w:val="24"/>
          <w:szCs w:val="24"/>
        </w:rPr>
        <w:t>nterest and Corrupt Gifts</w:t>
      </w:r>
    </w:p>
    <w:p w14:paraId="4708F92D" w14:textId="77777777" w:rsidR="005129A8" w:rsidRPr="00924C05" w:rsidRDefault="005129A8" w:rsidP="005129A8">
      <w:pPr>
        <w:pStyle w:val="Heading6"/>
        <w:jc w:val="both"/>
        <w:rPr>
          <w:rFonts w:asciiTheme="minorHAnsi" w:hAnsiTheme="minorHAnsi" w:cstheme="minorHAnsi"/>
          <w:lang w:val="en-IE"/>
        </w:rPr>
      </w:pPr>
    </w:p>
    <w:p w14:paraId="3E4C1E93" w14:textId="410E5692" w:rsidR="005129A8" w:rsidRPr="006262E8" w:rsidRDefault="00405184" w:rsidP="005129A8">
      <w:pPr>
        <w:pStyle w:val="legallevel2"/>
        <w:numPr>
          <w:ilvl w:val="0"/>
          <w:numId w:val="0"/>
        </w:numPr>
        <w:ind w:left="709" w:hanging="709"/>
        <w:rPr>
          <w:sz w:val="24"/>
          <w:szCs w:val="24"/>
        </w:rPr>
      </w:pPr>
      <w:r>
        <w:rPr>
          <w:sz w:val="24"/>
          <w:szCs w:val="24"/>
        </w:rPr>
        <w:t>6</w:t>
      </w:r>
      <w:r w:rsidR="005129A8">
        <w:rPr>
          <w:sz w:val="24"/>
          <w:szCs w:val="24"/>
        </w:rPr>
        <w:t>.1</w:t>
      </w:r>
      <w:r w:rsidR="005129A8">
        <w:rPr>
          <w:sz w:val="24"/>
          <w:szCs w:val="24"/>
        </w:rPr>
        <w:tab/>
      </w:r>
      <w:r w:rsidR="005129A8" w:rsidRPr="006262E8">
        <w:rPr>
          <w:sz w:val="24"/>
          <w:szCs w:val="24"/>
        </w:rPr>
        <w:t xml:space="preserve">The </w:t>
      </w:r>
      <w:r w:rsidR="005C156B">
        <w:rPr>
          <w:sz w:val="24"/>
          <w:szCs w:val="24"/>
        </w:rPr>
        <w:t>Contractor</w:t>
      </w:r>
      <w:r w:rsidR="005129A8" w:rsidRPr="006262E8">
        <w:rPr>
          <w:sz w:val="24"/>
          <w:szCs w:val="24"/>
        </w:rPr>
        <w:t xml:space="preserve"> confirms it has undertaken conflict of interest inquiries and is satisfied that no </w:t>
      </w:r>
      <w:r w:rsidR="005129A8">
        <w:rPr>
          <w:sz w:val="24"/>
          <w:szCs w:val="24"/>
        </w:rPr>
        <w:t xml:space="preserve">conflict of interest </w:t>
      </w:r>
      <w:r w:rsidR="005129A8" w:rsidRPr="006262E8">
        <w:rPr>
          <w:sz w:val="24"/>
          <w:szCs w:val="24"/>
        </w:rPr>
        <w:t xml:space="preserve">or potential conflict of interest </w:t>
      </w:r>
      <w:r w:rsidR="005129A8">
        <w:rPr>
          <w:sz w:val="24"/>
          <w:szCs w:val="24"/>
        </w:rPr>
        <w:t>(in each case perceived or actual)</w:t>
      </w:r>
      <w:r w:rsidR="005129A8" w:rsidRPr="006262E8">
        <w:rPr>
          <w:sz w:val="24"/>
          <w:szCs w:val="24"/>
        </w:rPr>
        <w:t xml:space="preserve"> </w:t>
      </w:r>
      <w:r w:rsidR="005129A8">
        <w:rPr>
          <w:sz w:val="24"/>
          <w:szCs w:val="24"/>
        </w:rPr>
        <w:t xml:space="preserve">exists </w:t>
      </w:r>
      <w:r w:rsidR="005129A8" w:rsidRPr="006262E8">
        <w:rPr>
          <w:sz w:val="24"/>
          <w:szCs w:val="24"/>
        </w:rPr>
        <w:t xml:space="preserve">in relation to the provision of the Services </w:t>
      </w:r>
      <w:r w:rsidR="005129A8" w:rsidRPr="00B83648">
        <w:rPr>
          <w:sz w:val="24"/>
          <w:szCs w:val="24"/>
        </w:rPr>
        <w:t xml:space="preserve">and its obligations under this Agreement on the part of the </w:t>
      </w:r>
      <w:r w:rsidR="005C156B">
        <w:rPr>
          <w:sz w:val="24"/>
          <w:szCs w:val="24"/>
        </w:rPr>
        <w:t>Contractor</w:t>
      </w:r>
      <w:r w:rsidR="005129A8" w:rsidRPr="00B83648">
        <w:rPr>
          <w:sz w:val="24"/>
          <w:szCs w:val="24"/>
        </w:rPr>
        <w:t xml:space="preserve">, any sub-contractor, or any individual employee(s) or agent(s) of the </w:t>
      </w:r>
      <w:r w:rsidR="005C156B">
        <w:rPr>
          <w:sz w:val="24"/>
          <w:szCs w:val="24"/>
        </w:rPr>
        <w:t xml:space="preserve">Contractor </w:t>
      </w:r>
      <w:r w:rsidR="005129A8" w:rsidRPr="00B83648">
        <w:rPr>
          <w:sz w:val="24"/>
          <w:szCs w:val="24"/>
        </w:rPr>
        <w:t>or any sub-contractor(s).</w:t>
      </w:r>
      <w:r w:rsidR="005129A8" w:rsidRPr="006262E8">
        <w:rPr>
          <w:sz w:val="24"/>
          <w:szCs w:val="24"/>
        </w:rPr>
        <w:t xml:space="preserve"> The </w:t>
      </w:r>
      <w:r w:rsidR="005C156B">
        <w:rPr>
          <w:sz w:val="24"/>
          <w:szCs w:val="24"/>
        </w:rPr>
        <w:t xml:space="preserve">Contractor </w:t>
      </w:r>
      <w:r w:rsidR="005129A8" w:rsidRPr="006262E8">
        <w:rPr>
          <w:sz w:val="24"/>
          <w:szCs w:val="24"/>
        </w:rPr>
        <w:t xml:space="preserve">undertakes to advise the Central Bank </w:t>
      </w:r>
      <w:r w:rsidR="005129A8">
        <w:rPr>
          <w:sz w:val="24"/>
          <w:szCs w:val="24"/>
        </w:rPr>
        <w:t>immediately</w:t>
      </w:r>
      <w:r w:rsidR="005129A8" w:rsidRPr="006262E8">
        <w:rPr>
          <w:sz w:val="24"/>
          <w:szCs w:val="24"/>
        </w:rPr>
        <w:t xml:space="preserve"> should any </w:t>
      </w:r>
      <w:r w:rsidR="005129A8">
        <w:rPr>
          <w:sz w:val="24"/>
          <w:szCs w:val="24"/>
        </w:rPr>
        <w:t xml:space="preserve">such conflict of interest </w:t>
      </w:r>
      <w:r w:rsidR="005129A8" w:rsidRPr="006262E8">
        <w:rPr>
          <w:sz w:val="24"/>
          <w:szCs w:val="24"/>
        </w:rPr>
        <w:t>or potential conflict of interest come to its attention during</w:t>
      </w:r>
      <w:r w:rsidR="000267BA">
        <w:rPr>
          <w:sz w:val="24"/>
          <w:szCs w:val="24"/>
        </w:rPr>
        <w:t xml:space="preserve"> the currency of this Agreement</w:t>
      </w:r>
      <w:r w:rsidR="005129A8" w:rsidRPr="006262E8">
        <w:rPr>
          <w:sz w:val="24"/>
          <w:szCs w:val="24"/>
        </w:rPr>
        <w:t>.</w:t>
      </w:r>
    </w:p>
    <w:p w14:paraId="093DB51D" w14:textId="77777777" w:rsidR="005129A8" w:rsidRDefault="005129A8" w:rsidP="005129A8">
      <w:pPr>
        <w:pStyle w:val="legallevel2"/>
        <w:numPr>
          <w:ilvl w:val="0"/>
          <w:numId w:val="0"/>
        </w:numPr>
        <w:ind w:left="709" w:hanging="709"/>
        <w:rPr>
          <w:sz w:val="24"/>
          <w:szCs w:val="24"/>
        </w:rPr>
      </w:pPr>
    </w:p>
    <w:p w14:paraId="24043304" w14:textId="7F13FF1D" w:rsidR="006A6471" w:rsidRDefault="006A6471" w:rsidP="006A6471">
      <w:pPr>
        <w:pStyle w:val="Default"/>
        <w:ind w:left="720" w:hanging="720"/>
        <w:jc w:val="both"/>
        <w:rPr>
          <w:rFonts w:asciiTheme="minorHAnsi" w:hAnsiTheme="minorHAnsi" w:cstheme="minorHAnsi"/>
          <w:color w:val="auto"/>
        </w:rPr>
      </w:pPr>
      <w:r>
        <w:rPr>
          <w:rFonts w:asciiTheme="minorHAnsi" w:hAnsiTheme="minorHAnsi" w:cstheme="minorHAnsi"/>
          <w:color w:val="auto"/>
        </w:rPr>
        <w:t>6</w:t>
      </w:r>
      <w:r w:rsidRPr="00C214F6">
        <w:rPr>
          <w:rFonts w:asciiTheme="minorHAnsi" w:hAnsiTheme="minorHAnsi" w:cstheme="minorHAnsi"/>
          <w:color w:val="auto"/>
        </w:rPr>
        <w:t xml:space="preserve">.2 </w:t>
      </w:r>
      <w:r>
        <w:rPr>
          <w:rFonts w:asciiTheme="minorHAnsi" w:hAnsiTheme="minorHAnsi" w:cstheme="minorHAnsi"/>
          <w:color w:val="auto"/>
        </w:rPr>
        <w:tab/>
      </w:r>
      <w:r w:rsidRPr="00C214F6">
        <w:rPr>
          <w:rFonts w:asciiTheme="minorHAnsi" w:hAnsiTheme="minorHAnsi" w:cstheme="minorHAnsi"/>
          <w:color w:val="auto"/>
        </w:rPr>
        <w:t xml:space="preserve">The </w:t>
      </w:r>
      <w:r>
        <w:rPr>
          <w:rFonts w:asciiTheme="minorHAnsi" w:hAnsiTheme="minorHAnsi" w:cstheme="minorHAnsi"/>
          <w:color w:val="auto"/>
        </w:rPr>
        <w:t>Contractor</w:t>
      </w:r>
      <w:r w:rsidRPr="00C214F6">
        <w:rPr>
          <w:rFonts w:asciiTheme="minorHAnsi" w:hAnsiTheme="minorHAnsi" w:cstheme="minorHAnsi"/>
          <w:color w:val="auto"/>
        </w:rPr>
        <w:t xml:space="preserve"> expressly agrees and warrants that for the duration of </w:t>
      </w:r>
      <w:r>
        <w:rPr>
          <w:rFonts w:asciiTheme="minorHAnsi" w:hAnsiTheme="minorHAnsi" w:cstheme="minorHAnsi"/>
          <w:color w:val="auto"/>
        </w:rPr>
        <w:t>this Agreement</w:t>
      </w:r>
      <w:r w:rsidRPr="00C214F6">
        <w:rPr>
          <w:rFonts w:asciiTheme="minorHAnsi" w:hAnsiTheme="minorHAnsi" w:cstheme="minorHAnsi"/>
          <w:color w:val="auto"/>
        </w:rPr>
        <w:t xml:space="preserve"> it shall use reasonable endeavours to avoid any conflict of interest with the </w:t>
      </w:r>
      <w:r>
        <w:rPr>
          <w:rFonts w:asciiTheme="minorHAnsi" w:hAnsiTheme="minorHAnsi" w:cstheme="minorHAnsi"/>
          <w:color w:val="auto"/>
        </w:rPr>
        <w:t>Central Bank</w:t>
      </w:r>
      <w:r w:rsidRPr="00C214F6">
        <w:rPr>
          <w:rFonts w:asciiTheme="minorHAnsi" w:hAnsiTheme="minorHAnsi" w:cstheme="minorHAnsi"/>
          <w:color w:val="auto"/>
        </w:rPr>
        <w:t xml:space="preserve"> and that neither the </w:t>
      </w:r>
      <w:r>
        <w:rPr>
          <w:rFonts w:asciiTheme="minorHAnsi" w:hAnsiTheme="minorHAnsi" w:cstheme="minorHAnsi"/>
          <w:color w:val="auto"/>
        </w:rPr>
        <w:t>Contractor</w:t>
      </w:r>
      <w:r w:rsidRPr="00C214F6">
        <w:rPr>
          <w:rFonts w:asciiTheme="minorHAnsi" w:hAnsiTheme="minorHAnsi" w:cstheme="minorHAnsi"/>
          <w:color w:val="auto"/>
        </w:rPr>
        <w:t xml:space="preserve"> nor any of its </w:t>
      </w:r>
      <w:r>
        <w:rPr>
          <w:rFonts w:asciiTheme="minorHAnsi" w:hAnsiTheme="minorHAnsi" w:cstheme="minorHAnsi"/>
          <w:color w:val="auto"/>
        </w:rPr>
        <w:t>p</w:t>
      </w:r>
      <w:r w:rsidRPr="00C214F6">
        <w:rPr>
          <w:rFonts w:asciiTheme="minorHAnsi" w:hAnsiTheme="minorHAnsi" w:cstheme="minorHAnsi"/>
          <w:color w:val="auto"/>
        </w:rPr>
        <w:t xml:space="preserve">ersonnel shall, unless otherwise agreed in advance with the </w:t>
      </w:r>
      <w:r>
        <w:rPr>
          <w:rFonts w:asciiTheme="minorHAnsi" w:hAnsiTheme="minorHAnsi" w:cstheme="minorHAnsi"/>
          <w:color w:val="auto"/>
        </w:rPr>
        <w:t>Central Bank</w:t>
      </w:r>
      <w:r w:rsidRPr="00C214F6">
        <w:rPr>
          <w:rFonts w:asciiTheme="minorHAnsi" w:hAnsiTheme="minorHAnsi" w:cstheme="minorHAnsi"/>
          <w:color w:val="auto"/>
        </w:rPr>
        <w:t xml:space="preserve">, provide any advice to any person other than the </w:t>
      </w:r>
      <w:r>
        <w:rPr>
          <w:rFonts w:asciiTheme="minorHAnsi" w:hAnsiTheme="minorHAnsi" w:cstheme="minorHAnsi"/>
          <w:color w:val="auto"/>
        </w:rPr>
        <w:t>Central Bank</w:t>
      </w:r>
      <w:r w:rsidRPr="00C214F6">
        <w:rPr>
          <w:rFonts w:asciiTheme="minorHAnsi" w:hAnsiTheme="minorHAnsi" w:cstheme="minorHAnsi"/>
          <w:color w:val="auto"/>
        </w:rPr>
        <w:t xml:space="preserve"> in connection with the Services.</w:t>
      </w:r>
    </w:p>
    <w:p w14:paraId="5025F75F" w14:textId="77777777" w:rsidR="006A6471" w:rsidRPr="00C214F6" w:rsidRDefault="006A6471" w:rsidP="006A6471">
      <w:pPr>
        <w:pStyle w:val="Default"/>
        <w:ind w:left="720" w:hanging="720"/>
        <w:jc w:val="both"/>
        <w:rPr>
          <w:rFonts w:asciiTheme="minorHAnsi" w:hAnsiTheme="minorHAnsi" w:cstheme="minorHAnsi"/>
          <w:color w:val="auto"/>
        </w:rPr>
      </w:pPr>
      <w:r w:rsidRPr="00C214F6">
        <w:rPr>
          <w:rFonts w:asciiTheme="minorHAnsi" w:hAnsiTheme="minorHAnsi" w:cstheme="minorHAnsi"/>
          <w:color w:val="auto"/>
        </w:rPr>
        <w:t xml:space="preserve"> </w:t>
      </w:r>
    </w:p>
    <w:p w14:paraId="5B8FC5F6" w14:textId="4C507DF6" w:rsidR="006A6471" w:rsidRDefault="006A6471" w:rsidP="006A6471">
      <w:pPr>
        <w:pStyle w:val="Default"/>
        <w:ind w:left="720" w:hanging="720"/>
        <w:jc w:val="both"/>
        <w:rPr>
          <w:rFonts w:asciiTheme="minorHAnsi" w:hAnsiTheme="minorHAnsi" w:cstheme="minorHAnsi"/>
          <w:color w:val="auto"/>
        </w:rPr>
      </w:pPr>
      <w:r>
        <w:rPr>
          <w:rFonts w:asciiTheme="minorHAnsi" w:hAnsiTheme="minorHAnsi" w:cstheme="minorHAnsi"/>
          <w:color w:val="auto"/>
        </w:rPr>
        <w:t>6</w:t>
      </w:r>
      <w:r w:rsidRPr="00C214F6">
        <w:rPr>
          <w:rFonts w:asciiTheme="minorHAnsi" w:hAnsiTheme="minorHAnsi" w:cstheme="minorHAnsi"/>
          <w:color w:val="auto"/>
        </w:rPr>
        <w:t xml:space="preserve">.3 </w:t>
      </w:r>
      <w:r>
        <w:rPr>
          <w:rFonts w:asciiTheme="minorHAnsi" w:hAnsiTheme="minorHAnsi" w:cstheme="minorHAnsi"/>
          <w:color w:val="auto"/>
        </w:rPr>
        <w:tab/>
      </w:r>
      <w:r w:rsidRPr="00C214F6">
        <w:rPr>
          <w:rFonts w:asciiTheme="minorHAnsi" w:hAnsiTheme="minorHAnsi" w:cstheme="minorHAnsi"/>
          <w:color w:val="auto"/>
        </w:rPr>
        <w:t xml:space="preserve">The </w:t>
      </w:r>
      <w:r>
        <w:rPr>
          <w:rFonts w:asciiTheme="minorHAnsi" w:hAnsiTheme="minorHAnsi" w:cstheme="minorHAnsi"/>
          <w:color w:val="auto"/>
        </w:rPr>
        <w:t>Contractor</w:t>
      </w:r>
      <w:r w:rsidRPr="00C214F6">
        <w:rPr>
          <w:rFonts w:asciiTheme="minorHAnsi" w:hAnsiTheme="minorHAnsi" w:cstheme="minorHAnsi"/>
          <w:color w:val="auto"/>
        </w:rPr>
        <w:t xml:space="preserve"> shall ensure its </w:t>
      </w:r>
      <w:r>
        <w:rPr>
          <w:rFonts w:asciiTheme="minorHAnsi" w:hAnsiTheme="minorHAnsi" w:cstheme="minorHAnsi"/>
          <w:color w:val="auto"/>
        </w:rPr>
        <w:t>p</w:t>
      </w:r>
      <w:r w:rsidRPr="00C214F6">
        <w:rPr>
          <w:rFonts w:asciiTheme="minorHAnsi" w:hAnsiTheme="minorHAnsi" w:cstheme="minorHAnsi"/>
          <w:color w:val="auto"/>
        </w:rPr>
        <w:t>ersonn</w:t>
      </w:r>
      <w:r>
        <w:rPr>
          <w:rFonts w:asciiTheme="minorHAnsi" w:hAnsiTheme="minorHAnsi" w:cstheme="minorHAnsi"/>
          <w:color w:val="auto"/>
        </w:rPr>
        <w:t>el act in accordance with this c</w:t>
      </w:r>
      <w:r w:rsidRPr="00C214F6">
        <w:rPr>
          <w:rFonts w:asciiTheme="minorHAnsi" w:hAnsiTheme="minorHAnsi" w:cstheme="minorHAnsi"/>
          <w:color w:val="auto"/>
        </w:rPr>
        <w:t xml:space="preserve">lause </w:t>
      </w:r>
      <w:r>
        <w:rPr>
          <w:rFonts w:asciiTheme="minorHAnsi" w:hAnsiTheme="minorHAnsi" w:cstheme="minorHAnsi"/>
          <w:color w:val="auto"/>
        </w:rPr>
        <w:t>6</w:t>
      </w:r>
      <w:r w:rsidRPr="00C214F6">
        <w:rPr>
          <w:rFonts w:asciiTheme="minorHAnsi" w:hAnsiTheme="minorHAnsi" w:cstheme="minorHAnsi"/>
          <w:color w:val="auto"/>
        </w:rPr>
        <w:t xml:space="preserve"> as if they were a party to </w:t>
      </w:r>
      <w:r>
        <w:rPr>
          <w:rFonts w:asciiTheme="minorHAnsi" w:hAnsiTheme="minorHAnsi" w:cstheme="minorHAnsi"/>
          <w:color w:val="auto"/>
        </w:rPr>
        <w:t>this Agreement</w:t>
      </w:r>
      <w:r w:rsidRPr="00C214F6">
        <w:rPr>
          <w:rFonts w:asciiTheme="minorHAnsi" w:hAnsiTheme="minorHAnsi" w:cstheme="minorHAnsi"/>
          <w:color w:val="auto"/>
        </w:rPr>
        <w:t xml:space="preserve">. </w:t>
      </w:r>
    </w:p>
    <w:p w14:paraId="35AA4F07" w14:textId="77777777" w:rsidR="006A6471" w:rsidRDefault="006A6471" w:rsidP="006A6471">
      <w:pPr>
        <w:pStyle w:val="Default"/>
        <w:ind w:left="720" w:hanging="720"/>
        <w:jc w:val="both"/>
        <w:rPr>
          <w:rFonts w:asciiTheme="minorHAnsi" w:hAnsiTheme="minorHAnsi" w:cstheme="minorHAnsi"/>
          <w:color w:val="auto"/>
        </w:rPr>
      </w:pPr>
    </w:p>
    <w:p w14:paraId="61A67F28" w14:textId="054F6721" w:rsidR="006A6471" w:rsidRDefault="006A6471" w:rsidP="006A6471">
      <w:pPr>
        <w:pStyle w:val="Default"/>
        <w:ind w:left="720" w:hanging="720"/>
        <w:jc w:val="both"/>
        <w:rPr>
          <w:rFonts w:asciiTheme="minorHAnsi" w:hAnsiTheme="minorHAnsi" w:cstheme="minorHAnsi"/>
          <w:color w:val="auto"/>
        </w:rPr>
      </w:pPr>
      <w:r>
        <w:rPr>
          <w:rFonts w:asciiTheme="minorHAnsi" w:hAnsiTheme="minorHAnsi" w:cstheme="minorHAnsi"/>
          <w:color w:val="auto"/>
        </w:rPr>
        <w:t>6.4</w:t>
      </w:r>
      <w:r>
        <w:rPr>
          <w:rFonts w:asciiTheme="minorHAnsi" w:hAnsiTheme="minorHAnsi" w:cstheme="minorHAnsi"/>
          <w:color w:val="auto"/>
        </w:rPr>
        <w:tab/>
        <w:t>The Contractor agrees to comply with the Central Bank’s directions in relation to any conflict of interest or potential conflict of interest, which the Contractor acknowledges may include terminating this Agreement.</w:t>
      </w:r>
    </w:p>
    <w:p w14:paraId="4B690389" w14:textId="77777777" w:rsidR="006A6471" w:rsidRDefault="006A6471" w:rsidP="006A6471">
      <w:pPr>
        <w:pStyle w:val="Default"/>
        <w:ind w:left="720" w:hanging="720"/>
        <w:jc w:val="both"/>
        <w:rPr>
          <w:rFonts w:asciiTheme="minorHAnsi" w:hAnsiTheme="minorHAnsi" w:cstheme="minorHAnsi"/>
          <w:color w:val="auto"/>
        </w:rPr>
      </w:pPr>
    </w:p>
    <w:p w14:paraId="16B98F17" w14:textId="76E37844" w:rsidR="006A6471" w:rsidRPr="000D43EB" w:rsidRDefault="006A6471" w:rsidP="006A6471">
      <w:pPr>
        <w:pStyle w:val="Default"/>
        <w:ind w:left="720" w:hanging="720"/>
        <w:jc w:val="both"/>
        <w:rPr>
          <w:rFonts w:asciiTheme="minorHAnsi" w:hAnsiTheme="minorHAnsi" w:cstheme="minorHAnsi"/>
          <w:color w:val="auto"/>
        </w:rPr>
      </w:pPr>
      <w:r>
        <w:rPr>
          <w:rFonts w:asciiTheme="minorHAnsi" w:hAnsiTheme="minorHAnsi" w:cstheme="minorHAnsi"/>
          <w:color w:val="auto"/>
        </w:rPr>
        <w:t>6.5</w:t>
      </w:r>
      <w:r>
        <w:rPr>
          <w:rFonts w:asciiTheme="minorHAnsi" w:hAnsiTheme="minorHAnsi" w:cstheme="minorHAnsi"/>
          <w:color w:val="auto"/>
        </w:rPr>
        <w:tab/>
      </w:r>
      <w:r w:rsidRPr="000D43EB">
        <w:rPr>
          <w:rFonts w:asciiTheme="minorHAnsi" w:hAnsiTheme="minorHAnsi" w:cstheme="minorHAnsi"/>
          <w:color w:val="auto"/>
        </w:rPr>
        <w:t xml:space="preserve">The </w:t>
      </w:r>
      <w:r>
        <w:rPr>
          <w:rFonts w:asciiTheme="minorHAnsi" w:hAnsiTheme="minorHAnsi" w:cstheme="minorHAnsi"/>
          <w:color w:val="auto"/>
        </w:rPr>
        <w:t xml:space="preserve">Contractor </w:t>
      </w:r>
      <w:r w:rsidRPr="000D43EB">
        <w:rPr>
          <w:rFonts w:asciiTheme="minorHAnsi" w:hAnsiTheme="minorHAnsi" w:cstheme="minorHAnsi"/>
          <w:color w:val="auto"/>
        </w:rPr>
        <w:t>indemnifies</w:t>
      </w:r>
      <w:r>
        <w:rPr>
          <w:rFonts w:asciiTheme="minorHAnsi" w:hAnsiTheme="minorHAnsi" w:cstheme="minorHAnsi"/>
          <w:color w:val="auto"/>
        </w:rPr>
        <w:t xml:space="preserve">, and shall keep indemnified and hold the Central Bank harmless on demand </w:t>
      </w:r>
      <w:r w:rsidRPr="000D43EB">
        <w:rPr>
          <w:rFonts w:asciiTheme="minorHAnsi" w:hAnsiTheme="minorHAnsi" w:cstheme="minorHAnsi"/>
          <w:color w:val="auto"/>
        </w:rPr>
        <w:t>for any</w:t>
      </w:r>
      <w:r>
        <w:rPr>
          <w:rFonts w:asciiTheme="minorHAnsi" w:hAnsiTheme="minorHAnsi" w:cstheme="minorHAnsi"/>
          <w:color w:val="auto"/>
        </w:rPr>
        <w:t xml:space="preserve"> Loss</w:t>
      </w:r>
      <w:r w:rsidRPr="000D43EB">
        <w:rPr>
          <w:rFonts w:asciiTheme="minorHAnsi" w:hAnsiTheme="minorHAnsi" w:cstheme="minorHAnsi"/>
          <w:color w:val="auto"/>
        </w:rPr>
        <w:t>, whether direct or consequential</w:t>
      </w:r>
      <w:r>
        <w:rPr>
          <w:rFonts w:asciiTheme="minorHAnsi" w:hAnsiTheme="minorHAnsi" w:cstheme="minorHAnsi"/>
          <w:color w:val="auto"/>
        </w:rPr>
        <w:t xml:space="preserve">, </w:t>
      </w:r>
      <w:r w:rsidRPr="000D43EB">
        <w:rPr>
          <w:rFonts w:asciiTheme="minorHAnsi" w:hAnsiTheme="minorHAnsi" w:cstheme="minorHAnsi"/>
          <w:color w:val="auto"/>
        </w:rPr>
        <w:t xml:space="preserve">in the event that the Central Bank terminates </w:t>
      </w:r>
      <w:r>
        <w:rPr>
          <w:rFonts w:asciiTheme="minorHAnsi" w:hAnsiTheme="minorHAnsi" w:cstheme="minorHAnsi"/>
          <w:color w:val="auto"/>
        </w:rPr>
        <w:t>this Agreement</w:t>
      </w:r>
      <w:r w:rsidRPr="000D43EB">
        <w:rPr>
          <w:rFonts w:asciiTheme="minorHAnsi" w:hAnsiTheme="minorHAnsi" w:cstheme="minorHAnsi"/>
          <w:color w:val="auto"/>
        </w:rPr>
        <w:t xml:space="preserve"> due to a conflict, or potential conflict, of interest which</w:t>
      </w:r>
      <w:r>
        <w:rPr>
          <w:rFonts w:asciiTheme="minorHAnsi" w:hAnsiTheme="minorHAnsi" w:cstheme="minorHAnsi"/>
          <w:color w:val="auto"/>
        </w:rPr>
        <w:t>:</w:t>
      </w:r>
    </w:p>
    <w:p w14:paraId="67B3238B" w14:textId="77777777" w:rsidR="006A6471" w:rsidRPr="000D43EB" w:rsidRDefault="006A6471" w:rsidP="006A6471">
      <w:pPr>
        <w:pStyle w:val="Default"/>
        <w:ind w:left="720" w:hanging="720"/>
        <w:jc w:val="both"/>
        <w:rPr>
          <w:rFonts w:asciiTheme="minorHAnsi" w:hAnsiTheme="minorHAnsi" w:cstheme="minorHAnsi"/>
          <w:color w:val="auto"/>
        </w:rPr>
      </w:pPr>
    </w:p>
    <w:p w14:paraId="5E67828E" w14:textId="37A5B4D2" w:rsidR="006A6471" w:rsidRPr="000D43EB" w:rsidRDefault="006A6471" w:rsidP="006A6471">
      <w:pPr>
        <w:pStyle w:val="Default"/>
        <w:ind w:left="1440" w:hanging="720"/>
        <w:jc w:val="both"/>
        <w:rPr>
          <w:rFonts w:asciiTheme="minorHAnsi" w:hAnsiTheme="minorHAnsi" w:cstheme="minorHAnsi"/>
          <w:color w:val="auto"/>
        </w:rPr>
      </w:pPr>
      <w:r>
        <w:rPr>
          <w:rFonts w:asciiTheme="minorHAnsi" w:hAnsiTheme="minorHAnsi" w:cstheme="minorHAnsi"/>
          <w:color w:val="auto"/>
        </w:rPr>
        <w:t>6.5.1</w:t>
      </w:r>
      <w:r w:rsidRPr="000D43EB">
        <w:rPr>
          <w:rFonts w:asciiTheme="minorHAnsi" w:hAnsiTheme="minorHAnsi" w:cstheme="minorHAnsi"/>
          <w:color w:val="auto"/>
        </w:rPr>
        <w:tab/>
        <w:t xml:space="preserve">the </w:t>
      </w:r>
      <w:r>
        <w:rPr>
          <w:rFonts w:asciiTheme="minorHAnsi" w:hAnsiTheme="minorHAnsi" w:cstheme="minorHAnsi"/>
          <w:color w:val="auto"/>
        </w:rPr>
        <w:t>Contractor</w:t>
      </w:r>
      <w:r w:rsidRPr="000D43EB">
        <w:rPr>
          <w:rFonts w:asciiTheme="minorHAnsi" w:hAnsiTheme="minorHAnsi" w:cstheme="minorHAnsi"/>
          <w:color w:val="auto"/>
        </w:rPr>
        <w:t xml:space="preserve"> was, or ought to have been, aware of prior to the Effective Date, and which was not disclosed by the </w:t>
      </w:r>
      <w:r>
        <w:rPr>
          <w:rFonts w:asciiTheme="minorHAnsi" w:hAnsiTheme="minorHAnsi" w:cstheme="minorHAnsi"/>
          <w:color w:val="auto"/>
        </w:rPr>
        <w:t>Contractor</w:t>
      </w:r>
      <w:r w:rsidRPr="000D43EB">
        <w:rPr>
          <w:rFonts w:asciiTheme="minorHAnsi" w:hAnsiTheme="minorHAnsi" w:cstheme="minorHAnsi"/>
          <w:color w:val="auto"/>
        </w:rPr>
        <w:t xml:space="preserve"> to the Central Bank before </w:t>
      </w:r>
      <w:r>
        <w:rPr>
          <w:rFonts w:asciiTheme="minorHAnsi" w:hAnsiTheme="minorHAnsi" w:cstheme="minorHAnsi"/>
          <w:color w:val="auto"/>
        </w:rPr>
        <w:t>this Agreement was entered</w:t>
      </w:r>
      <w:r w:rsidRPr="000D43EB">
        <w:rPr>
          <w:rFonts w:asciiTheme="minorHAnsi" w:hAnsiTheme="minorHAnsi" w:cstheme="minorHAnsi"/>
          <w:color w:val="auto"/>
        </w:rPr>
        <w:t xml:space="preserve"> into; and/or</w:t>
      </w:r>
    </w:p>
    <w:p w14:paraId="4408737A" w14:textId="77777777" w:rsidR="006A6471" w:rsidRPr="000D43EB" w:rsidRDefault="006A6471" w:rsidP="006A6471">
      <w:pPr>
        <w:pStyle w:val="Default"/>
        <w:ind w:left="720" w:hanging="720"/>
        <w:jc w:val="both"/>
        <w:rPr>
          <w:rFonts w:asciiTheme="minorHAnsi" w:hAnsiTheme="minorHAnsi" w:cstheme="minorHAnsi"/>
          <w:color w:val="auto"/>
        </w:rPr>
      </w:pPr>
    </w:p>
    <w:p w14:paraId="1342ECC2" w14:textId="2C2F64ED" w:rsidR="006A6471" w:rsidRDefault="006A6471" w:rsidP="006A6471">
      <w:pPr>
        <w:pStyle w:val="Default"/>
        <w:ind w:left="1440" w:hanging="720"/>
        <w:jc w:val="both"/>
        <w:rPr>
          <w:rFonts w:asciiTheme="minorHAnsi" w:hAnsiTheme="minorHAnsi" w:cstheme="minorHAnsi"/>
          <w:color w:val="auto"/>
        </w:rPr>
      </w:pPr>
      <w:r>
        <w:rPr>
          <w:rFonts w:asciiTheme="minorHAnsi" w:hAnsiTheme="minorHAnsi" w:cstheme="minorHAnsi"/>
          <w:color w:val="auto"/>
        </w:rPr>
        <w:t>6.5</w:t>
      </w:r>
      <w:r w:rsidRPr="000D43EB">
        <w:rPr>
          <w:rFonts w:asciiTheme="minorHAnsi" w:hAnsiTheme="minorHAnsi" w:cstheme="minorHAnsi"/>
          <w:color w:val="auto"/>
        </w:rPr>
        <w:t>.2</w:t>
      </w:r>
      <w:r w:rsidRPr="000D43EB">
        <w:rPr>
          <w:rFonts w:asciiTheme="minorHAnsi" w:hAnsiTheme="minorHAnsi" w:cstheme="minorHAnsi"/>
          <w:color w:val="auto"/>
        </w:rPr>
        <w:tab/>
        <w:t xml:space="preserve">arose after the Effective Date and which the </w:t>
      </w:r>
      <w:r>
        <w:rPr>
          <w:rFonts w:asciiTheme="minorHAnsi" w:hAnsiTheme="minorHAnsi" w:cstheme="minorHAnsi"/>
          <w:color w:val="auto"/>
        </w:rPr>
        <w:t>Contractor</w:t>
      </w:r>
      <w:r w:rsidRPr="000D43EB">
        <w:rPr>
          <w:rFonts w:asciiTheme="minorHAnsi" w:hAnsiTheme="minorHAnsi" w:cstheme="minorHAnsi"/>
          <w:color w:val="auto"/>
        </w:rPr>
        <w:t xml:space="preserve"> was, or ought to have been, aware of, and which the </w:t>
      </w:r>
      <w:r>
        <w:rPr>
          <w:rFonts w:asciiTheme="minorHAnsi" w:hAnsiTheme="minorHAnsi" w:cstheme="minorHAnsi"/>
          <w:color w:val="auto"/>
        </w:rPr>
        <w:t>Contractor</w:t>
      </w:r>
      <w:r w:rsidRPr="000D43EB">
        <w:rPr>
          <w:rFonts w:asciiTheme="minorHAnsi" w:hAnsiTheme="minorHAnsi" w:cstheme="minorHAnsi"/>
          <w:color w:val="auto"/>
        </w:rPr>
        <w:t xml:space="preserve"> did not disclose to the Central Bank in breach of </w:t>
      </w:r>
      <w:r>
        <w:rPr>
          <w:rFonts w:asciiTheme="minorHAnsi" w:hAnsiTheme="minorHAnsi" w:cstheme="minorHAnsi"/>
          <w:color w:val="auto"/>
        </w:rPr>
        <w:t>c</w:t>
      </w:r>
      <w:r w:rsidRPr="000D43EB">
        <w:rPr>
          <w:rFonts w:asciiTheme="minorHAnsi" w:hAnsiTheme="minorHAnsi" w:cstheme="minorHAnsi"/>
          <w:color w:val="auto"/>
        </w:rPr>
        <w:t xml:space="preserve">lause </w:t>
      </w:r>
      <w:r>
        <w:rPr>
          <w:rFonts w:asciiTheme="minorHAnsi" w:hAnsiTheme="minorHAnsi" w:cstheme="minorHAnsi"/>
          <w:color w:val="auto"/>
        </w:rPr>
        <w:t>6</w:t>
      </w:r>
      <w:r w:rsidRPr="000D43EB">
        <w:rPr>
          <w:rFonts w:asciiTheme="minorHAnsi" w:hAnsiTheme="minorHAnsi" w:cstheme="minorHAnsi"/>
          <w:color w:val="auto"/>
        </w:rPr>
        <w:t>.1.</w:t>
      </w:r>
    </w:p>
    <w:p w14:paraId="0981955D" w14:textId="77777777" w:rsidR="006A6471" w:rsidRDefault="006A6471" w:rsidP="006A6471">
      <w:pPr>
        <w:pStyle w:val="Default"/>
        <w:ind w:left="1440" w:hanging="720"/>
        <w:jc w:val="both"/>
        <w:rPr>
          <w:rFonts w:asciiTheme="minorHAnsi" w:hAnsiTheme="minorHAnsi" w:cstheme="minorHAnsi"/>
          <w:color w:val="auto"/>
        </w:rPr>
      </w:pPr>
    </w:p>
    <w:p w14:paraId="4B4BBDD1" w14:textId="5467D675" w:rsidR="006A6471" w:rsidRDefault="006A6471" w:rsidP="006A6471">
      <w:pPr>
        <w:pStyle w:val="Default"/>
        <w:ind w:left="720" w:hanging="720"/>
        <w:jc w:val="both"/>
        <w:rPr>
          <w:rFonts w:asciiTheme="minorHAnsi" w:hAnsiTheme="minorHAnsi" w:cstheme="minorHAnsi"/>
          <w:color w:val="auto"/>
        </w:rPr>
      </w:pPr>
      <w:r>
        <w:rPr>
          <w:rFonts w:asciiTheme="minorHAnsi" w:hAnsiTheme="minorHAnsi" w:cstheme="minorHAnsi"/>
          <w:color w:val="auto"/>
        </w:rPr>
        <w:t>6.6</w:t>
      </w:r>
      <w:r>
        <w:rPr>
          <w:rFonts w:asciiTheme="minorHAnsi" w:hAnsiTheme="minorHAnsi" w:cstheme="minorHAnsi"/>
          <w:color w:val="auto"/>
        </w:rPr>
        <w:tab/>
      </w:r>
      <w:r w:rsidRPr="00490643">
        <w:rPr>
          <w:rFonts w:asciiTheme="minorHAnsi" w:hAnsiTheme="minorHAnsi" w:cstheme="minorHAnsi"/>
          <w:color w:val="auto"/>
        </w:rPr>
        <w:t xml:space="preserve">Any registrable interest involving the </w:t>
      </w:r>
      <w:r>
        <w:rPr>
          <w:rFonts w:asciiTheme="minorHAnsi" w:hAnsiTheme="minorHAnsi" w:cstheme="minorHAnsi"/>
          <w:color w:val="auto"/>
        </w:rPr>
        <w:t>Contractor</w:t>
      </w:r>
      <w:r w:rsidRPr="000D43EB">
        <w:rPr>
          <w:rFonts w:asciiTheme="minorHAnsi" w:hAnsiTheme="minorHAnsi" w:cstheme="minorHAnsi"/>
          <w:color w:val="auto"/>
        </w:rPr>
        <w:t xml:space="preserve"> </w:t>
      </w:r>
      <w:r w:rsidRPr="00490643">
        <w:rPr>
          <w:rFonts w:asciiTheme="minorHAnsi" w:hAnsiTheme="minorHAnsi" w:cstheme="minorHAnsi"/>
          <w:color w:val="auto"/>
        </w:rPr>
        <w:t>or any sub-contractor</w:t>
      </w:r>
      <w:r>
        <w:rPr>
          <w:rFonts w:asciiTheme="minorHAnsi" w:hAnsiTheme="minorHAnsi" w:cstheme="minorHAnsi"/>
          <w:color w:val="auto"/>
        </w:rPr>
        <w:t xml:space="preserve"> </w:t>
      </w:r>
      <w:r w:rsidRPr="00490643">
        <w:rPr>
          <w:rFonts w:asciiTheme="minorHAnsi" w:hAnsiTheme="minorHAnsi" w:cstheme="minorHAnsi"/>
          <w:color w:val="auto"/>
        </w:rPr>
        <w:t xml:space="preserve">(or any individual employee(s) or agent(s) of the </w:t>
      </w:r>
      <w:r>
        <w:rPr>
          <w:rFonts w:asciiTheme="minorHAnsi" w:hAnsiTheme="minorHAnsi" w:cstheme="minorHAnsi"/>
          <w:color w:val="auto"/>
        </w:rPr>
        <w:t>Contractor</w:t>
      </w:r>
      <w:r w:rsidRPr="000D43EB">
        <w:rPr>
          <w:rFonts w:asciiTheme="minorHAnsi" w:hAnsiTheme="minorHAnsi" w:cstheme="minorHAnsi"/>
          <w:color w:val="auto"/>
        </w:rPr>
        <w:t xml:space="preserve"> </w:t>
      </w:r>
      <w:r w:rsidRPr="00490643">
        <w:rPr>
          <w:rFonts w:asciiTheme="minorHAnsi" w:hAnsiTheme="minorHAnsi" w:cstheme="minorHAnsi"/>
          <w:color w:val="auto"/>
        </w:rPr>
        <w:t xml:space="preserve">or any sub-contractor)  and the Central Bank, or employees and officers or representatives of the Central Bank and their relatives must be fully disclosed to the Central Bank immediately upon such information becoming known to the </w:t>
      </w:r>
      <w:r>
        <w:rPr>
          <w:rFonts w:asciiTheme="minorHAnsi" w:hAnsiTheme="minorHAnsi" w:cstheme="minorHAnsi"/>
          <w:color w:val="auto"/>
        </w:rPr>
        <w:t>Contractor</w:t>
      </w:r>
      <w:r w:rsidRPr="000D43EB">
        <w:rPr>
          <w:rFonts w:asciiTheme="minorHAnsi" w:hAnsiTheme="minorHAnsi" w:cstheme="minorHAnsi"/>
          <w:color w:val="auto"/>
        </w:rPr>
        <w:t xml:space="preserve"> </w:t>
      </w:r>
      <w:r w:rsidRPr="00490643">
        <w:rPr>
          <w:rFonts w:asciiTheme="minorHAnsi" w:hAnsiTheme="minorHAnsi" w:cstheme="minorHAnsi"/>
          <w:color w:val="auto"/>
        </w:rPr>
        <w:t xml:space="preserve">and the </w:t>
      </w:r>
      <w:r>
        <w:rPr>
          <w:rFonts w:asciiTheme="minorHAnsi" w:hAnsiTheme="minorHAnsi" w:cstheme="minorHAnsi"/>
          <w:color w:val="auto"/>
        </w:rPr>
        <w:t>Contractor</w:t>
      </w:r>
      <w:r w:rsidRPr="000D43EB">
        <w:rPr>
          <w:rFonts w:asciiTheme="minorHAnsi" w:hAnsiTheme="minorHAnsi" w:cstheme="minorHAnsi"/>
          <w:color w:val="auto"/>
        </w:rPr>
        <w:t xml:space="preserve"> </w:t>
      </w:r>
      <w:r w:rsidRPr="00490643">
        <w:rPr>
          <w:rFonts w:asciiTheme="minorHAnsi" w:hAnsiTheme="minorHAnsi" w:cstheme="minorHAnsi"/>
          <w:color w:val="auto"/>
        </w:rPr>
        <w:t>shall comply, to the satisfaction of the Central Bank,  with any directions the Central Bank gives in relation to it. The terms “registrable interest” and “relative” shall be interpreted as set out in section 2 of the Ethics in Public Office Acts 1995 and 2001.</w:t>
      </w:r>
    </w:p>
    <w:p w14:paraId="33BDDB23" w14:textId="77777777" w:rsidR="006A6471" w:rsidRPr="00490643" w:rsidRDefault="006A6471" w:rsidP="006A6471">
      <w:pPr>
        <w:pStyle w:val="Default"/>
        <w:ind w:left="720" w:hanging="720"/>
        <w:jc w:val="both"/>
        <w:rPr>
          <w:rFonts w:asciiTheme="minorHAnsi" w:hAnsiTheme="minorHAnsi" w:cstheme="minorHAnsi"/>
          <w:color w:val="auto"/>
        </w:rPr>
      </w:pPr>
    </w:p>
    <w:p w14:paraId="158C89E3" w14:textId="75BDB65E" w:rsidR="006A6471" w:rsidRPr="00490643" w:rsidRDefault="006A6471" w:rsidP="006A6471">
      <w:pPr>
        <w:pStyle w:val="Default"/>
        <w:ind w:left="720" w:hanging="720"/>
        <w:jc w:val="both"/>
        <w:rPr>
          <w:rFonts w:asciiTheme="minorHAnsi" w:hAnsiTheme="minorHAnsi" w:cstheme="minorHAnsi"/>
          <w:color w:val="auto"/>
        </w:rPr>
      </w:pPr>
      <w:r>
        <w:rPr>
          <w:rFonts w:asciiTheme="minorHAnsi" w:hAnsiTheme="minorHAnsi" w:cstheme="minorHAnsi"/>
          <w:color w:val="auto"/>
        </w:rPr>
        <w:t>6.7</w:t>
      </w:r>
      <w:r>
        <w:rPr>
          <w:rFonts w:asciiTheme="minorHAnsi" w:hAnsiTheme="minorHAnsi" w:cstheme="minorHAnsi"/>
          <w:color w:val="auto"/>
        </w:rPr>
        <w:tab/>
      </w:r>
      <w:r w:rsidRPr="00490643">
        <w:rPr>
          <w:rFonts w:asciiTheme="minorHAnsi" w:hAnsiTheme="minorHAnsi" w:cstheme="minorHAnsi"/>
          <w:color w:val="auto"/>
        </w:rPr>
        <w:t xml:space="preserve">The </w:t>
      </w:r>
      <w:r>
        <w:rPr>
          <w:rFonts w:asciiTheme="minorHAnsi" w:hAnsiTheme="minorHAnsi" w:cstheme="minorHAnsi"/>
          <w:color w:val="auto"/>
        </w:rPr>
        <w:t>Contractor</w:t>
      </w:r>
      <w:r w:rsidRPr="000D43EB">
        <w:rPr>
          <w:rFonts w:asciiTheme="minorHAnsi" w:hAnsiTheme="minorHAnsi" w:cstheme="minorHAnsi"/>
          <w:color w:val="auto"/>
        </w:rPr>
        <w:t xml:space="preserve"> </w:t>
      </w:r>
      <w:r w:rsidRPr="00490643">
        <w:rPr>
          <w:rFonts w:asciiTheme="minorHAnsi" w:hAnsiTheme="minorHAnsi" w:cstheme="minorHAnsi"/>
          <w:color w:val="auto"/>
        </w:rPr>
        <w:t xml:space="preserve">shall not offer or agree to give any public servant or civil servant any gift or consideration or commission of any kind as an inducement or reward for doing, or forbearing to do, or for having done or forborne to do, any action in relation to the obtaining or execution of </w:t>
      </w:r>
      <w:r>
        <w:rPr>
          <w:rFonts w:asciiTheme="minorHAnsi" w:hAnsiTheme="minorHAnsi" w:cstheme="minorHAnsi"/>
          <w:color w:val="auto"/>
        </w:rPr>
        <w:t>this Agreement</w:t>
      </w:r>
      <w:r w:rsidRPr="00490643">
        <w:rPr>
          <w:rFonts w:asciiTheme="minorHAnsi" w:hAnsiTheme="minorHAnsi" w:cstheme="minorHAnsi"/>
          <w:color w:val="auto"/>
        </w:rPr>
        <w:t xml:space="preserve"> (or any other contract with a public body). Any breach of this clause </w:t>
      </w:r>
      <w:r w:rsidR="00EC329F">
        <w:rPr>
          <w:rFonts w:asciiTheme="minorHAnsi" w:hAnsiTheme="minorHAnsi" w:cstheme="minorHAnsi"/>
          <w:color w:val="auto"/>
        </w:rPr>
        <w:t>6</w:t>
      </w:r>
      <w:r>
        <w:rPr>
          <w:rFonts w:asciiTheme="minorHAnsi" w:hAnsiTheme="minorHAnsi" w:cstheme="minorHAnsi"/>
          <w:color w:val="auto"/>
        </w:rPr>
        <w:t>.7</w:t>
      </w:r>
      <w:r w:rsidRPr="00490643">
        <w:rPr>
          <w:rFonts w:asciiTheme="minorHAnsi" w:hAnsiTheme="minorHAnsi" w:cstheme="minorHAnsi"/>
          <w:color w:val="auto"/>
        </w:rPr>
        <w:t xml:space="preserve">, or the commission of any act by the </w:t>
      </w:r>
      <w:r>
        <w:rPr>
          <w:rFonts w:asciiTheme="minorHAnsi" w:hAnsiTheme="minorHAnsi" w:cstheme="minorHAnsi"/>
          <w:color w:val="auto"/>
        </w:rPr>
        <w:t>Contractor</w:t>
      </w:r>
      <w:r w:rsidRPr="000D43EB">
        <w:rPr>
          <w:rFonts w:asciiTheme="minorHAnsi" w:hAnsiTheme="minorHAnsi" w:cstheme="minorHAnsi"/>
          <w:color w:val="auto"/>
        </w:rPr>
        <w:t xml:space="preserve"> </w:t>
      </w:r>
      <w:r w:rsidRPr="00490643">
        <w:rPr>
          <w:rFonts w:asciiTheme="minorHAnsi" w:hAnsiTheme="minorHAnsi" w:cstheme="minorHAnsi"/>
          <w:color w:val="auto"/>
        </w:rPr>
        <w:t xml:space="preserve">(and/or any sub-contractor and/or its or their employees or agents) which would constitute a breach of the Criminal Justice (Corruption Offences) Act 2018 or the Regulation of Lobbying Act 2015 shall entitle the Central Bank to terminate </w:t>
      </w:r>
      <w:r>
        <w:rPr>
          <w:rFonts w:asciiTheme="minorHAnsi" w:hAnsiTheme="minorHAnsi" w:cstheme="minorHAnsi"/>
          <w:color w:val="auto"/>
        </w:rPr>
        <w:t>this Agreement</w:t>
      </w:r>
      <w:r w:rsidRPr="00490643">
        <w:rPr>
          <w:rFonts w:asciiTheme="minorHAnsi" w:hAnsiTheme="minorHAnsi" w:cstheme="minorHAnsi"/>
          <w:color w:val="auto"/>
        </w:rPr>
        <w:t xml:space="preserve"> immediately. The </w:t>
      </w:r>
      <w:r>
        <w:rPr>
          <w:rFonts w:asciiTheme="minorHAnsi" w:hAnsiTheme="minorHAnsi" w:cstheme="minorHAnsi"/>
          <w:color w:val="auto"/>
        </w:rPr>
        <w:t>Contractor</w:t>
      </w:r>
      <w:r w:rsidRPr="000D43EB">
        <w:rPr>
          <w:rFonts w:asciiTheme="minorHAnsi" w:hAnsiTheme="minorHAnsi" w:cstheme="minorHAnsi"/>
          <w:color w:val="auto"/>
        </w:rPr>
        <w:t xml:space="preserve"> </w:t>
      </w:r>
      <w:r w:rsidRPr="00490643">
        <w:rPr>
          <w:rFonts w:asciiTheme="minorHAnsi" w:hAnsiTheme="minorHAnsi" w:cstheme="minorHAnsi"/>
          <w:color w:val="auto"/>
        </w:rPr>
        <w:t xml:space="preserve">indemnifies and shall keep indemnified and hold the Central Bank harmless on demand for any Loss, whether direct or consequential, in the event that the Central Bank terminates </w:t>
      </w:r>
      <w:r>
        <w:rPr>
          <w:rFonts w:asciiTheme="minorHAnsi" w:hAnsiTheme="minorHAnsi" w:cstheme="minorHAnsi"/>
          <w:color w:val="auto"/>
        </w:rPr>
        <w:t>this Agreement</w:t>
      </w:r>
      <w:r w:rsidRPr="00490643">
        <w:rPr>
          <w:rFonts w:asciiTheme="minorHAnsi" w:hAnsiTheme="minorHAnsi" w:cstheme="minorHAnsi"/>
          <w:color w:val="auto"/>
        </w:rPr>
        <w:t xml:space="preserve"> due to a breach of this </w:t>
      </w:r>
      <w:r>
        <w:rPr>
          <w:rFonts w:asciiTheme="minorHAnsi" w:hAnsiTheme="minorHAnsi" w:cstheme="minorHAnsi"/>
          <w:color w:val="auto"/>
        </w:rPr>
        <w:t>clause 6.7</w:t>
      </w:r>
      <w:r w:rsidRPr="00490643">
        <w:rPr>
          <w:rFonts w:asciiTheme="minorHAnsi" w:hAnsiTheme="minorHAnsi" w:cstheme="minorHAnsi"/>
          <w:color w:val="auto"/>
        </w:rPr>
        <w:t>.</w:t>
      </w:r>
    </w:p>
    <w:p w14:paraId="4B927778" w14:textId="77777777" w:rsidR="006A6471" w:rsidRDefault="006A6471" w:rsidP="006A6471">
      <w:pPr>
        <w:pStyle w:val="Default"/>
        <w:ind w:left="1440" w:hanging="720"/>
        <w:jc w:val="both"/>
        <w:rPr>
          <w:rFonts w:asciiTheme="minorHAnsi" w:hAnsiTheme="minorHAnsi" w:cstheme="minorHAnsi"/>
          <w:color w:val="auto"/>
        </w:rPr>
      </w:pPr>
    </w:p>
    <w:p w14:paraId="52CA3180" w14:textId="2479EFDA" w:rsidR="00405184" w:rsidRDefault="00405184" w:rsidP="00405184">
      <w:pPr>
        <w:pStyle w:val="Default"/>
        <w:jc w:val="both"/>
        <w:rPr>
          <w:rFonts w:asciiTheme="minorHAnsi" w:hAnsiTheme="minorHAnsi" w:cstheme="minorHAnsi"/>
          <w:b/>
          <w:bCs/>
          <w:color w:val="auto"/>
        </w:rPr>
      </w:pPr>
      <w:r>
        <w:rPr>
          <w:rFonts w:asciiTheme="minorHAnsi" w:hAnsiTheme="minorHAnsi" w:cstheme="minorHAnsi"/>
          <w:color w:val="auto"/>
        </w:rPr>
        <w:t>7</w:t>
      </w:r>
      <w:r w:rsidRPr="00C214F6">
        <w:rPr>
          <w:rFonts w:asciiTheme="minorHAnsi" w:hAnsiTheme="minorHAnsi" w:cstheme="minorHAnsi"/>
          <w:color w:val="auto"/>
        </w:rPr>
        <w:t xml:space="preserve">. </w:t>
      </w:r>
      <w:r>
        <w:rPr>
          <w:rFonts w:asciiTheme="minorHAnsi" w:hAnsiTheme="minorHAnsi" w:cstheme="minorHAnsi"/>
          <w:color w:val="auto"/>
        </w:rPr>
        <w:tab/>
      </w:r>
      <w:r w:rsidRPr="00C214F6">
        <w:rPr>
          <w:rFonts w:asciiTheme="minorHAnsi" w:hAnsiTheme="minorHAnsi" w:cstheme="minorHAnsi"/>
          <w:b/>
          <w:bCs/>
          <w:color w:val="auto"/>
        </w:rPr>
        <w:t xml:space="preserve">Charges and Terms of Payment </w:t>
      </w:r>
    </w:p>
    <w:p w14:paraId="31D9E9B9" w14:textId="77777777" w:rsidR="00405184" w:rsidRPr="00C214F6" w:rsidRDefault="00405184" w:rsidP="00405184">
      <w:pPr>
        <w:pStyle w:val="Default"/>
        <w:jc w:val="both"/>
        <w:rPr>
          <w:rFonts w:asciiTheme="minorHAnsi" w:hAnsiTheme="minorHAnsi" w:cstheme="minorHAnsi"/>
          <w:color w:val="auto"/>
        </w:rPr>
      </w:pPr>
    </w:p>
    <w:p w14:paraId="0FE8191B" w14:textId="3A9B5BE7" w:rsidR="00405184"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7</w:t>
      </w:r>
      <w:r w:rsidRPr="00C214F6">
        <w:rPr>
          <w:rFonts w:asciiTheme="minorHAnsi" w:hAnsiTheme="minorHAnsi" w:cstheme="minorHAnsi"/>
          <w:color w:val="auto"/>
        </w:rPr>
        <w:t xml:space="preserve">.1 </w:t>
      </w:r>
      <w:r>
        <w:rPr>
          <w:rFonts w:asciiTheme="minorHAnsi" w:hAnsiTheme="minorHAnsi" w:cstheme="minorHAnsi"/>
          <w:color w:val="auto"/>
        </w:rPr>
        <w:tab/>
      </w:r>
      <w:r w:rsidRPr="00C214F6">
        <w:rPr>
          <w:rFonts w:asciiTheme="minorHAnsi" w:hAnsiTheme="minorHAnsi" w:cstheme="minorHAnsi"/>
          <w:color w:val="auto"/>
        </w:rPr>
        <w:t xml:space="preserve">The Charges payable by the </w:t>
      </w:r>
      <w:r>
        <w:rPr>
          <w:rFonts w:asciiTheme="minorHAnsi" w:hAnsiTheme="minorHAnsi" w:cstheme="minorHAnsi"/>
          <w:color w:val="auto"/>
        </w:rPr>
        <w:t>Central Bank</w:t>
      </w:r>
      <w:r w:rsidRPr="00C214F6">
        <w:rPr>
          <w:rFonts w:asciiTheme="minorHAnsi" w:hAnsiTheme="minorHAnsi" w:cstheme="minorHAnsi"/>
          <w:color w:val="auto"/>
        </w:rPr>
        <w:t xml:space="preserve"> hereunder are set out in </w:t>
      </w:r>
      <w:r>
        <w:rPr>
          <w:rFonts w:asciiTheme="minorHAnsi" w:hAnsiTheme="minorHAnsi" w:cstheme="minorHAnsi"/>
          <w:color w:val="auto"/>
        </w:rPr>
        <w:t xml:space="preserve">Schedule </w:t>
      </w:r>
      <w:r w:rsidR="007B279F">
        <w:rPr>
          <w:rFonts w:asciiTheme="minorHAnsi" w:hAnsiTheme="minorHAnsi" w:cstheme="minorHAnsi"/>
          <w:color w:val="auto"/>
        </w:rPr>
        <w:t>2</w:t>
      </w:r>
      <w:r>
        <w:rPr>
          <w:rFonts w:asciiTheme="minorHAnsi" w:hAnsiTheme="minorHAnsi" w:cstheme="minorHAnsi"/>
          <w:color w:val="auto"/>
        </w:rPr>
        <w:t xml:space="preserve">. </w:t>
      </w:r>
      <w:r w:rsidRPr="00C214F6">
        <w:rPr>
          <w:rFonts w:asciiTheme="minorHAnsi" w:hAnsiTheme="minorHAnsi" w:cstheme="minorHAnsi"/>
          <w:color w:val="auto"/>
        </w:rPr>
        <w:t xml:space="preserve"> </w:t>
      </w:r>
      <w:r>
        <w:rPr>
          <w:rFonts w:asciiTheme="minorHAnsi" w:hAnsiTheme="minorHAnsi" w:cstheme="minorHAnsi"/>
          <w:color w:val="auto"/>
        </w:rPr>
        <w:t xml:space="preserve">The Charges as set out are </w:t>
      </w:r>
    </w:p>
    <w:p w14:paraId="5617CB71" w14:textId="77777777" w:rsidR="00405184" w:rsidRDefault="00405184" w:rsidP="00405184">
      <w:pPr>
        <w:pStyle w:val="Default"/>
        <w:ind w:left="720"/>
        <w:jc w:val="both"/>
        <w:rPr>
          <w:rFonts w:asciiTheme="minorHAnsi" w:hAnsiTheme="minorHAnsi" w:cstheme="minorHAnsi"/>
          <w:color w:val="auto"/>
        </w:rPr>
      </w:pPr>
    </w:p>
    <w:p w14:paraId="69E49573" w14:textId="506D463F" w:rsidR="00405184" w:rsidRDefault="00405184" w:rsidP="00405184">
      <w:pPr>
        <w:pStyle w:val="Default"/>
        <w:ind w:left="720"/>
        <w:jc w:val="both"/>
        <w:rPr>
          <w:rFonts w:asciiTheme="minorHAnsi" w:hAnsiTheme="minorHAnsi" w:cstheme="minorHAnsi"/>
          <w:color w:val="auto"/>
        </w:rPr>
      </w:pPr>
      <w:r>
        <w:rPr>
          <w:rFonts w:asciiTheme="minorHAnsi" w:hAnsiTheme="minorHAnsi" w:cstheme="minorHAnsi"/>
          <w:color w:val="auto"/>
        </w:rPr>
        <w:t>7.1.1</w:t>
      </w:r>
      <w:r>
        <w:rPr>
          <w:rFonts w:asciiTheme="minorHAnsi" w:hAnsiTheme="minorHAnsi" w:cstheme="minorHAnsi"/>
          <w:color w:val="auto"/>
        </w:rPr>
        <w:tab/>
      </w:r>
      <w:r w:rsidRPr="00C214F6">
        <w:rPr>
          <w:rFonts w:asciiTheme="minorHAnsi" w:hAnsiTheme="minorHAnsi" w:cstheme="minorHAnsi"/>
          <w:color w:val="auto"/>
        </w:rPr>
        <w:t>exclusive of Value Added Tax (“</w:t>
      </w:r>
      <w:r w:rsidRPr="00C214F6">
        <w:rPr>
          <w:rFonts w:asciiTheme="minorHAnsi" w:hAnsiTheme="minorHAnsi" w:cstheme="minorHAnsi"/>
          <w:b/>
          <w:bCs/>
          <w:color w:val="auto"/>
        </w:rPr>
        <w:t>VAT</w:t>
      </w:r>
      <w:r w:rsidRPr="00C214F6">
        <w:rPr>
          <w:rFonts w:asciiTheme="minorHAnsi" w:hAnsiTheme="minorHAnsi" w:cstheme="minorHAnsi"/>
          <w:color w:val="auto"/>
        </w:rPr>
        <w:t>”) or any other ap</w:t>
      </w:r>
      <w:r>
        <w:rPr>
          <w:rFonts w:asciiTheme="minorHAnsi" w:hAnsiTheme="minorHAnsi" w:cstheme="minorHAnsi"/>
          <w:color w:val="auto"/>
        </w:rPr>
        <w:t xml:space="preserve">plicable sales taxes; </w:t>
      </w:r>
    </w:p>
    <w:p w14:paraId="01465019" w14:textId="77777777" w:rsidR="00405184" w:rsidRDefault="00405184" w:rsidP="00405184">
      <w:pPr>
        <w:pStyle w:val="Default"/>
        <w:ind w:left="720"/>
        <w:jc w:val="both"/>
        <w:rPr>
          <w:rFonts w:asciiTheme="minorHAnsi" w:hAnsiTheme="minorHAnsi" w:cstheme="minorHAnsi"/>
          <w:color w:val="auto"/>
        </w:rPr>
      </w:pPr>
    </w:p>
    <w:p w14:paraId="017B711B" w14:textId="4CF41209" w:rsidR="00405184" w:rsidRDefault="00405184" w:rsidP="00405184">
      <w:pPr>
        <w:pStyle w:val="Default"/>
        <w:ind w:left="720"/>
        <w:jc w:val="both"/>
        <w:rPr>
          <w:rFonts w:asciiTheme="minorHAnsi" w:hAnsiTheme="minorHAnsi" w:cstheme="minorHAnsi"/>
          <w:color w:val="auto"/>
        </w:rPr>
      </w:pPr>
      <w:r>
        <w:rPr>
          <w:rFonts w:asciiTheme="minorHAnsi" w:hAnsiTheme="minorHAnsi" w:cstheme="minorHAnsi"/>
          <w:color w:val="auto"/>
        </w:rPr>
        <w:t>7.1.2</w:t>
      </w:r>
      <w:r>
        <w:rPr>
          <w:rFonts w:asciiTheme="minorHAnsi" w:hAnsiTheme="minorHAnsi" w:cstheme="minorHAnsi"/>
          <w:color w:val="auto"/>
        </w:rPr>
        <w:tab/>
        <w:t xml:space="preserve">not dependent on any assumptions or qualifications; and </w:t>
      </w:r>
    </w:p>
    <w:p w14:paraId="77AEB7C1" w14:textId="77777777" w:rsidR="00405184" w:rsidRDefault="00405184" w:rsidP="00405184">
      <w:pPr>
        <w:pStyle w:val="Default"/>
        <w:ind w:left="720"/>
        <w:jc w:val="both"/>
        <w:rPr>
          <w:rFonts w:asciiTheme="minorHAnsi" w:hAnsiTheme="minorHAnsi" w:cstheme="minorHAnsi"/>
          <w:color w:val="auto"/>
        </w:rPr>
      </w:pPr>
    </w:p>
    <w:p w14:paraId="04CC4D21" w14:textId="0A0A1AE1" w:rsidR="00405184"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7.1.</w:t>
      </w:r>
      <w:r w:rsidR="00211A73">
        <w:rPr>
          <w:rFonts w:asciiTheme="minorHAnsi" w:hAnsiTheme="minorHAnsi" w:cstheme="minorHAnsi"/>
          <w:color w:val="auto"/>
        </w:rPr>
        <w:t>3</w:t>
      </w:r>
      <w:r>
        <w:rPr>
          <w:rFonts w:asciiTheme="minorHAnsi" w:hAnsiTheme="minorHAnsi" w:cstheme="minorHAnsi"/>
          <w:color w:val="auto"/>
        </w:rPr>
        <w:tab/>
        <w:t xml:space="preserve">deemed to include </w:t>
      </w:r>
      <w:r w:rsidRPr="00C214F6">
        <w:rPr>
          <w:rFonts w:asciiTheme="minorHAnsi" w:hAnsiTheme="minorHAnsi" w:cstheme="minorHAnsi"/>
          <w:color w:val="auto"/>
        </w:rPr>
        <w:t xml:space="preserve">all import and customs duties, </w:t>
      </w:r>
      <w:r>
        <w:rPr>
          <w:rFonts w:asciiTheme="minorHAnsi" w:hAnsiTheme="minorHAnsi" w:cstheme="minorHAnsi"/>
          <w:color w:val="auto"/>
        </w:rPr>
        <w:t xml:space="preserve">tariffs, levies, </w:t>
      </w:r>
      <w:r w:rsidRPr="00C214F6">
        <w:rPr>
          <w:rFonts w:asciiTheme="minorHAnsi" w:hAnsiTheme="minorHAnsi" w:cstheme="minorHAnsi"/>
          <w:color w:val="auto"/>
        </w:rPr>
        <w:t>and like imposts and surcharges.</w:t>
      </w:r>
    </w:p>
    <w:p w14:paraId="2CB7A642" w14:textId="77777777" w:rsidR="00405184" w:rsidRDefault="00405184" w:rsidP="00405184">
      <w:pPr>
        <w:pStyle w:val="Default"/>
        <w:ind w:left="720" w:hanging="720"/>
        <w:jc w:val="both"/>
        <w:rPr>
          <w:rFonts w:asciiTheme="minorHAnsi" w:hAnsiTheme="minorHAnsi" w:cstheme="minorHAnsi"/>
          <w:color w:val="auto"/>
        </w:rPr>
      </w:pPr>
    </w:p>
    <w:p w14:paraId="1C71FF74" w14:textId="4872CBE4" w:rsidR="00405184" w:rsidRPr="00204802"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7.2</w:t>
      </w:r>
      <w:r>
        <w:rPr>
          <w:rFonts w:asciiTheme="minorHAnsi" w:hAnsiTheme="minorHAnsi" w:cstheme="minorHAnsi"/>
          <w:color w:val="auto"/>
        </w:rPr>
        <w:tab/>
      </w:r>
      <w:r w:rsidRPr="00204802">
        <w:rPr>
          <w:rFonts w:asciiTheme="minorHAnsi" w:hAnsiTheme="minorHAnsi" w:cstheme="minorHAnsi"/>
          <w:color w:val="auto"/>
        </w:rPr>
        <w:t xml:space="preserve">Subject to the provisions of this </w:t>
      </w:r>
      <w:r>
        <w:rPr>
          <w:rFonts w:asciiTheme="minorHAnsi" w:hAnsiTheme="minorHAnsi" w:cstheme="minorHAnsi"/>
          <w:color w:val="auto"/>
        </w:rPr>
        <w:t>clause 7,</w:t>
      </w:r>
      <w:r w:rsidRPr="00204802">
        <w:rPr>
          <w:rFonts w:asciiTheme="minorHAnsi" w:hAnsiTheme="minorHAnsi" w:cstheme="minorHAnsi"/>
          <w:color w:val="auto"/>
        </w:rPr>
        <w:t xml:space="preserve"> the Central Bank shall discharge the </w:t>
      </w:r>
      <w:r>
        <w:rPr>
          <w:rFonts w:asciiTheme="minorHAnsi" w:hAnsiTheme="minorHAnsi" w:cstheme="minorHAnsi"/>
          <w:color w:val="auto"/>
        </w:rPr>
        <w:t>Charges</w:t>
      </w:r>
      <w:r w:rsidRPr="00204802">
        <w:rPr>
          <w:rFonts w:asciiTheme="minorHAnsi" w:hAnsiTheme="minorHAnsi" w:cstheme="minorHAnsi"/>
          <w:color w:val="auto"/>
        </w:rPr>
        <w:t xml:space="preserve"> to the Contractor (plus any applicable VAT which shall be due at the rate applicable on the date of the VAT invoice</w:t>
      </w:r>
      <w:r>
        <w:rPr>
          <w:rFonts w:asciiTheme="minorHAnsi" w:hAnsiTheme="minorHAnsi" w:cstheme="minorHAnsi"/>
          <w:color w:val="auto"/>
        </w:rPr>
        <w:t xml:space="preserve"> and which shall be itemised separately in any invoices provided by the Contractor to the Central Bank</w:t>
      </w:r>
      <w:r w:rsidRPr="00204802">
        <w:rPr>
          <w:rFonts w:asciiTheme="minorHAnsi" w:hAnsiTheme="minorHAnsi" w:cstheme="minorHAnsi"/>
          <w:color w:val="auto"/>
        </w:rPr>
        <w:t>).</w:t>
      </w:r>
    </w:p>
    <w:p w14:paraId="5C61D7EF" w14:textId="77777777" w:rsidR="00405184" w:rsidRPr="00204802" w:rsidRDefault="00405184" w:rsidP="00405184">
      <w:pPr>
        <w:pStyle w:val="Default"/>
        <w:ind w:left="720" w:hanging="720"/>
        <w:jc w:val="both"/>
        <w:rPr>
          <w:rFonts w:asciiTheme="minorHAnsi" w:hAnsiTheme="minorHAnsi" w:cstheme="minorHAnsi"/>
          <w:color w:val="auto"/>
        </w:rPr>
      </w:pPr>
    </w:p>
    <w:p w14:paraId="30A5E103" w14:textId="05951AAA" w:rsidR="00405184" w:rsidRPr="00204802"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7.3</w:t>
      </w:r>
      <w:r>
        <w:rPr>
          <w:rFonts w:asciiTheme="minorHAnsi" w:hAnsiTheme="minorHAnsi" w:cstheme="minorHAnsi"/>
          <w:color w:val="auto"/>
        </w:rPr>
        <w:tab/>
      </w:r>
      <w:r w:rsidRPr="00204802">
        <w:rPr>
          <w:rFonts w:asciiTheme="minorHAnsi" w:hAnsiTheme="minorHAnsi" w:cstheme="minorHAnsi"/>
          <w:color w:val="auto"/>
        </w:rPr>
        <w:t xml:space="preserve">Discharge of the </w:t>
      </w:r>
      <w:r>
        <w:rPr>
          <w:rFonts w:asciiTheme="minorHAnsi" w:hAnsiTheme="minorHAnsi" w:cstheme="minorHAnsi"/>
          <w:color w:val="auto"/>
        </w:rPr>
        <w:t>Charges</w:t>
      </w:r>
      <w:r w:rsidRPr="00204802">
        <w:rPr>
          <w:rFonts w:asciiTheme="minorHAnsi" w:hAnsiTheme="minorHAnsi" w:cstheme="minorHAnsi"/>
          <w:color w:val="auto"/>
        </w:rPr>
        <w:t xml:space="preserve"> is subject to:</w:t>
      </w:r>
    </w:p>
    <w:p w14:paraId="66B60D39" w14:textId="77777777" w:rsidR="00405184" w:rsidRPr="00204802" w:rsidRDefault="00405184" w:rsidP="00405184">
      <w:pPr>
        <w:pStyle w:val="Default"/>
        <w:ind w:left="720" w:hanging="720"/>
        <w:jc w:val="both"/>
        <w:rPr>
          <w:rFonts w:asciiTheme="minorHAnsi" w:hAnsiTheme="minorHAnsi" w:cstheme="minorHAnsi"/>
          <w:color w:val="auto"/>
        </w:rPr>
      </w:pPr>
    </w:p>
    <w:p w14:paraId="71263B71" w14:textId="7D8CA1FC" w:rsidR="00405184" w:rsidRPr="00204802"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7.3.1</w:t>
      </w:r>
      <w:r>
        <w:rPr>
          <w:rFonts w:asciiTheme="minorHAnsi" w:hAnsiTheme="minorHAnsi" w:cstheme="minorHAnsi"/>
          <w:color w:val="auto"/>
        </w:rPr>
        <w:tab/>
        <w:t xml:space="preserve">the Central Bank being satisfied with the Contractor’s compliance </w:t>
      </w:r>
      <w:r w:rsidRPr="00204802">
        <w:rPr>
          <w:rFonts w:asciiTheme="minorHAnsi" w:hAnsiTheme="minorHAnsi" w:cstheme="minorHAnsi"/>
          <w:color w:val="auto"/>
        </w:rPr>
        <w:t xml:space="preserve">with the provisions of </w:t>
      </w:r>
      <w:r>
        <w:rPr>
          <w:rFonts w:asciiTheme="minorHAnsi" w:hAnsiTheme="minorHAnsi" w:cstheme="minorHAnsi"/>
          <w:color w:val="auto"/>
        </w:rPr>
        <w:t>this Agreement</w:t>
      </w:r>
      <w:r w:rsidRPr="00204802">
        <w:rPr>
          <w:rFonts w:asciiTheme="minorHAnsi" w:hAnsiTheme="minorHAnsi" w:cstheme="minorHAnsi"/>
          <w:color w:val="auto"/>
        </w:rPr>
        <w:t xml:space="preserve">; </w:t>
      </w:r>
    </w:p>
    <w:p w14:paraId="62C341EE" w14:textId="77777777" w:rsidR="00405184" w:rsidRPr="00204802" w:rsidRDefault="00405184" w:rsidP="00405184">
      <w:pPr>
        <w:pStyle w:val="Default"/>
        <w:ind w:left="720" w:hanging="720"/>
        <w:jc w:val="both"/>
        <w:rPr>
          <w:rFonts w:asciiTheme="minorHAnsi" w:hAnsiTheme="minorHAnsi" w:cstheme="minorHAnsi"/>
          <w:color w:val="auto"/>
        </w:rPr>
      </w:pPr>
    </w:p>
    <w:p w14:paraId="77C5263E" w14:textId="0A219F85" w:rsidR="00405184" w:rsidRPr="00204802"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7.3.2</w:t>
      </w:r>
      <w:r>
        <w:rPr>
          <w:rFonts w:asciiTheme="minorHAnsi" w:hAnsiTheme="minorHAnsi" w:cstheme="minorHAnsi"/>
          <w:color w:val="auto"/>
        </w:rPr>
        <w:tab/>
      </w:r>
      <w:r w:rsidRPr="00204802">
        <w:rPr>
          <w:rFonts w:asciiTheme="minorHAnsi" w:hAnsiTheme="minorHAnsi" w:cstheme="minorHAnsi"/>
          <w:color w:val="auto"/>
        </w:rPr>
        <w:t xml:space="preserve">the furnishing by the Contractor of a valid invoice in the form required by the Central Bank and such supporting documentation as may be required by the </w:t>
      </w:r>
      <w:r>
        <w:rPr>
          <w:rFonts w:asciiTheme="minorHAnsi" w:hAnsiTheme="minorHAnsi" w:cstheme="minorHAnsi"/>
          <w:color w:val="auto"/>
        </w:rPr>
        <w:t>Central Bank from time to time;</w:t>
      </w:r>
    </w:p>
    <w:p w14:paraId="6159101B" w14:textId="77777777" w:rsidR="00405184" w:rsidRPr="00204802" w:rsidRDefault="00405184" w:rsidP="00405184">
      <w:pPr>
        <w:pStyle w:val="Default"/>
        <w:ind w:left="720" w:hanging="720"/>
        <w:jc w:val="both"/>
        <w:rPr>
          <w:rFonts w:asciiTheme="minorHAnsi" w:hAnsiTheme="minorHAnsi" w:cstheme="minorHAnsi"/>
          <w:color w:val="auto"/>
        </w:rPr>
      </w:pPr>
    </w:p>
    <w:p w14:paraId="30CBD81E" w14:textId="34BA7CAC" w:rsidR="00405184"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7.3.3</w:t>
      </w:r>
      <w:r>
        <w:rPr>
          <w:rFonts w:asciiTheme="minorHAnsi" w:hAnsiTheme="minorHAnsi" w:cstheme="minorHAnsi"/>
          <w:color w:val="auto"/>
        </w:rPr>
        <w:tab/>
      </w:r>
      <w:r w:rsidRPr="00204802">
        <w:rPr>
          <w:rFonts w:asciiTheme="minorHAnsi" w:hAnsiTheme="minorHAnsi" w:cstheme="minorHAnsi"/>
          <w:color w:val="auto"/>
        </w:rPr>
        <w:t>invoices being submitted to the Central Bank Representative</w:t>
      </w:r>
      <w:r>
        <w:rPr>
          <w:rFonts w:asciiTheme="minorHAnsi" w:hAnsiTheme="minorHAnsi" w:cstheme="minorHAnsi"/>
          <w:color w:val="auto"/>
        </w:rPr>
        <w:t xml:space="preserve">; </w:t>
      </w:r>
    </w:p>
    <w:p w14:paraId="172EB77D" w14:textId="77777777" w:rsidR="00405184" w:rsidRDefault="00405184" w:rsidP="00405184">
      <w:pPr>
        <w:pStyle w:val="Default"/>
        <w:ind w:left="1440" w:hanging="720"/>
        <w:jc w:val="both"/>
        <w:rPr>
          <w:rFonts w:asciiTheme="minorHAnsi" w:hAnsiTheme="minorHAnsi" w:cstheme="minorHAnsi"/>
          <w:color w:val="auto"/>
        </w:rPr>
      </w:pPr>
    </w:p>
    <w:p w14:paraId="7641FFE9" w14:textId="480489ED" w:rsidR="00405184"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7.3.4</w:t>
      </w:r>
      <w:r>
        <w:rPr>
          <w:rFonts w:asciiTheme="minorHAnsi" w:hAnsiTheme="minorHAnsi" w:cstheme="minorHAnsi"/>
          <w:color w:val="auto"/>
        </w:rPr>
        <w:tab/>
      </w:r>
      <w:r w:rsidRPr="00204802">
        <w:rPr>
          <w:rFonts w:asciiTheme="minorHAnsi" w:hAnsiTheme="minorHAnsi" w:cstheme="minorHAnsi"/>
          <w:color w:val="auto"/>
        </w:rPr>
        <w:t>the furnishing by the Contractor of its Tax Clearance Access Number and Tax Reference Number to facilitate online verification of the tax status of the Contractor</w:t>
      </w:r>
      <w:r>
        <w:rPr>
          <w:rFonts w:asciiTheme="minorHAnsi" w:hAnsiTheme="minorHAnsi" w:cstheme="minorHAnsi"/>
          <w:color w:val="auto"/>
        </w:rPr>
        <w:t>, and to the Contractor having tax-cleared status</w:t>
      </w:r>
      <w:r w:rsidRPr="00204802">
        <w:rPr>
          <w:rFonts w:asciiTheme="minorHAnsi" w:hAnsiTheme="minorHAnsi" w:cstheme="minorHAnsi"/>
          <w:color w:val="auto"/>
        </w:rPr>
        <w:t>. By supplying these numbers the Contractor agrees that the Central Bank has the permission of the Contractor to verify its tax cleared position online</w:t>
      </w:r>
      <w:r>
        <w:rPr>
          <w:rFonts w:asciiTheme="minorHAnsi" w:hAnsiTheme="minorHAnsi" w:cstheme="minorHAnsi"/>
          <w:color w:val="auto"/>
        </w:rPr>
        <w:t>;</w:t>
      </w:r>
    </w:p>
    <w:p w14:paraId="5D03951D" w14:textId="77777777" w:rsidR="00405184" w:rsidRDefault="00405184" w:rsidP="00405184">
      <w:pPr>
        <w:pStyle w:val="Default"/>
        <w:ind w:left="1440" w:hanging="720"/>
        <w:jc w:val="both"/>
        <w:rPr>
          <w:rFonts w:asciiTheme="minorHAnsi" w:hAnsiTheme="minorHAnsi" w:cstheme="minorHAnsi"/>
          <w:color w:val="auto"/>
        </w:rPr>
      </w:pPr>
    </w:p>
    <w:p w14:paraId="6D7C62F5" w14:textId="43177BF3" w:rsidR="00405184"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7.3.5</w:t>
      </w:r>
      <w:r>
        <w:rPr>
          <w:rFonts w:asciiTheme="minorHAnsi" w:hAnsiTheme="minorHAnsi" w:cstheme="minorHAnsi"/>
          <w:color w:val="auto"/>
        </w:rPr>
        <w:tab/>
        <w:t xml:space="preserve">the Contractor resolving any queries on the invoice to the satisfaction of the Central Bank (the Central Bank will raise such queries within 14 days of receipt of the invoice from the Contractor); </w:t>
      </w:r>
    </w:p>
    <w:p w14:paraId="57ED40A5" w14:textId="77777777" w:rsidR="00405184" w:rsidRDefault="00405184" w:rsidP="00405184">
      <w:pPr>
        <w:pStyle w:val="Default"/>
        <w:ind w:left="1440" w:hanging="720"/>
        <w:jc w:val="both"/>
        <w:rPr>
          <w:rFonts w:asciiTheme="minorHAnsi" w:hAnsiTheme="minorHAnsi" w:cstheme="minorHAnsi"/>
          <w:color w:val="auto"/>
        </w:rPr>
      </w:pPr>
    </w:p>
    <w:p w14:paraId="43D5EC82" w14:textId="1350A2F4" w:rsidR="00405184"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7.3.6</w:t>
      </w:r>
      <w:r>
        <w:rPr>
          <w:rFonts w:asciiTheme="minorHAnsi" w:hAnsiTheme="minorHAnsi" w:cstheme="minorHAnsi"/>
          <w:color w:val="auto"/>
        </w:rPr>
        <w:tab/>
        <w:t xml:space="preserve">the </w:t>
      </w:r>
      <w:r w:rsidRPr="00204802">
        <w:rPr>
          <w:rFonts w:asciiTheme="minorHAnsi" w:hAnsiTheme="minorHAnsi" w:cstheme="minorHAnsi"/>
          <w:color w:val="auto"/>
        </w:rPr>
        <w:t xml:space="preserve">retention by the Central Bank in accordance with </w:t>
      </w:r>
      <w:r>
        <w:rPr>
          <w:rFonts w:asciiTheme="minorHAnsi" w:hAnsiTheme="minorHAnsi" w:cstheme="minorHAnsi"/>
          <w:color w:val="auto"/>
        </w:rPr>
        <w:t>Section</w:t>
      </w:r>
      <w:r w:rsidRPr="00204802">
        <w:rPr>
          <w:rFonts w:asciiTheme="minorHAnsi" w:hAnsiTheme="minorHAnsi" w:cstheme="minorHAnsi"/>
          <w:color w:val="auto"/>
        </w:rPr>
        <w:t xml:space="preserve"> 523 of the Taxes Consolidation Act 1997 of any withholding taxes</w:t>
      </w:r>
      <w:r>
        <w:rPr>
          <w:rFonts w:asciiTheme="minorHAnsi" w:hAnsiTheme="minorHAnsi" w:cstheme="minorHAnsi"/>
          <w:color w:val="auto"/>
        </w:rPr>
        <w:t>; and</w:t>
      </w:r>
    </w:p>
    <w:p w14:paraId="00DF06A8" w14:textId="77777777" w:rsidR="00405184" w:rsidRDefault="00405184" w:rsidP="00405184">
      <w:pPr>
        <w:pStyle w:val="Default"/>
        <w:ind w:left="1440" w:hanging="720"/>
        <w:jc w:val="both"/>
        <w:rPr>
          <w:rFonts w:asciiTheme="minorHAnsi" w:hAnsiTheme="minorHAnsi" w:cstheme="minorHAnsi"/>
          <w:color w:val="auto"/>
        </w:rPr>
      </w:pPr>
    </w:p>
    <w:p w14:paraId="070EFCD4" w14:textId="5E81D957" w:rsidR="00405184"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7.3.7</w:t>
      </w:r>
      <w:r>
        <w:rPr>
          <w:rFonts w:asciiTheme="minorHAnsi" w:hAnsiTheme="minorHAnsi" w:cstheme="minorHAnsi"/>
          <w:color w:val="auto"/>
        </w:rPr>
        <w:tab/>
        <w:t xml:space="preserve">any rights reserved by the Central Bank under any other provision of this Agreement.  </w:t>
      </w:r>
    </w:p>
    <w:p w14:paraId="6506016B" w14:textId="77777777" w:rsidR="00405184" w:rsidRPr="00204802" w:rsidRDefault="00405184" w:rsidP="00405184">
      <w:pPr>
        <w:pStyle w:val="Default"/>
        <w:ind w:left="720" w:hanging="720"/>
        <w:jc w:val="both"/>
        <w:rPr>
          <w:rFonts w:asciiTheme="minorHAnsi" w:hAnsiTheme="minorHAnsi" w:cstheme="minorHAnsi"/>
          <w:color w:val="auto"/>
        </w:rPr>
      </w:pPr>
    </w:p>
    <w:p w14:paraId="32715840" w14:textId="372FB10B" w:rsidR="00405184" w:rsidRPr="00204802"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7.4</w:t>
      </w:r>
      <w:r>
        <w:rPr>
          <w:rFonts w:asciiTheme="minorHAnsi" w:hAnsiTheme="minorHAnsi" w:cstheme="minorHAnsi"/>
          <w:color w:val="auto"/>
        </w:rPr>
        <w:tab/>
        <w:t xml:space="preserve">Without prejudice to the generality of </w:t>
      </w:r>
      <w:r w:rsidRPr="007B279F">
        <w:rPr>
          <w:rFonts w:asciiTheme="minorHAnsi" w:hAnsiTheme="minorHAnsi" w:cstheme="minorHAnsi"/>
          <w:color w:val="auto"/>
        </w:rPr>
        <w:t>clause 2</w:t>
      </w:r>
      <w:r w:rsidR="007B279F" w:rsidRPr="007B279F">
        <w:rPr>
          <w:rFonts w:asciiTheme="minorHAnsi" w:hAnsiTheme="minorHAnsi" w:cstheme="minorHAnsi"/>
          <w:color w:val="auto"/>
        </w:rPr>
        <w:t>9</w:t>
      </w:r>
      <w:r w:rsidRPr="007B279F">
        <w:rPr>
          <w:rFonts w:asciiTheme="minorHAnsi" w:hAnsiTheme="minorHAnsi" w:cstheme="minorHAnsi"/>
          <w:color w:val="auto"/>
        </w:rPr>
        <w:t>.1.9(</w:t>
      </w:r>
      <w:r w:rsidR="00211D5D">
        <w:rPr>
          <w:rFonts w:asciiTheme="minorHAnsi" w:hAnsiTheme="minorHAnsi" w:cstheme="minorHAnsi"/>
          <w:color w:val="auto"/>
        </w:rPr>
        <w:t>b</w:t>
      </w:r>
      <w:r w:rsidRPr="007B279F">
        <w:rPr>
          <w:rFonts w:asciiTheme="minorHAnsi" w:hAnsiTheme="minorHAnsi" w:cstheme="minorHAnsi"/>
          <w:color w:val="auto"/>
        </w:rPr>
        <w:t>),</w:t>
      </w:r>
      <w:r>
        <w:rPr>
          <w:rFonts w:asciiTheme="minorHAnsi" w:hAnsiTheme="minorHAnsi" w:cstheme="minorHAnsi"/>
          <w:color w:val="auto"/>
        </w:rPr>
        <w:t xml:space="preserve"> at all times during the Term, the</w:t>
      </w:r>
      <w:r w:rsidRPr="00204802">
        <w:rPr>
          <w:rFonts w:asciiTheme="minorHAnsi" w:hAnsiTheme="minorHAnsi" w:cstheme="minorHAnsi"/>
          <w:color w:val="auto"/>
        </w:rPr>
        <w:t xml:space="preserve"> Contractor shall comply with all applicable EU and Irish taxation law and requirements. Without prejudice to </w:t>
      </w:r>
      <w:r>
        <w:rPr>
          <w:rFonts w:asciiTheme="minorHAnsi" w:hAnsiTheme="minorHAnsi" w:cstheme="minorHAnsi"/>
          <w:color w:val="auto"/>
        </w:rPr>
        <w:t>clause 7.3.6,</w:t>
      </w:r>
      <w:r w:rsidRPr="00204802">
        <w:rPr>
          <w:rFonts w:asciiTheme="minorHAnsi" w:hAnsiTheme="minorHAnsi" w:cstheme="minorHAnsi"/>
          <w:color w:val="auto"/>
        </w:rPr>
        <w:t xml:space="preserve"> any and all taxes or duties payable to the Revenue Commissioners and arising under </w:t>
      </w:r>
      <w:r>
        <w:rPr>
          <w:rFonts w:asciiTheme="minorHAnsi" w:hAnsiTheme="minorHAnsi" w:cstheme="minorHAnsi"/>
          <w:color w:val="auto"/>
        </w:rPr>
        <w:t>this Agreement</w:t>
      </w:r>
      <w:r w:rsidRPr="00204802">
        <w:rPr>
          <w:rFonts w:asciiTheme="minorHAnsi" w:hAnsiTheme="minorHAnsi" w:cstheme="minorHAnsi"/>
          <w:color w:val="auto"/>
        </w:rPr>
        <w:t xml:space="preserve"> </w:t>
      </w:r>
      <w:r>
        <w:rPr>
          <w:rFonts w:asciiTheme="minorHAnsi" w:hAnsiTheme="minorHAnsi" w:cstheme="minorHAnsi"/>
          <w:color w:val="auto"/>
        </w:rPr>
        <w:t>are</w:t>
      </w:r>
      <w:r w:rsidRPr="00204802">
        <w:rPr>
          <w:rFonts w:asciiTheme="minorHAnsi" w:hAnsiTheme="minorHAnsi" w:cstheme="minorHAnsi"/>
          <w:color w:val="auto"/>
        </w:rPr>
        <w:t xml:space="preserve"> the sole responsibility of the Contractor</w:t>
      </w:r>
      <w:r>
        <w:rPr>
          <w:rFonts w:asciiTheme="minorHAnsi" w:hAnsiTheme="minorHAnsi" w:cstheme="minorHAnsi"/>
          <w:color w:val="auto"/>
        </w:rPr>
        <w:t xml:space="preserve">.  </w:t>
      </w:r>
    </w:p>
    <w:p w14:paraId="41536079" w14:textId="77777777" w:rsidR="00405184" w:rsidRPr="00204802" w:rsidRDefault="00405184" w:rsidP="00405184">
      <w:pPr>
        <w:pStyle w:val="Default"/>
        <w:ind w:left="720" w:hanging="720"/>
        <w:jc w:val="both"/>
        <w:rPr>
          <w:rFonts w:asciiTheme="minorHAnsi" w:hAnsiTheme="minorHAnsi" w:cstheme="minorHAnsi"/>
          <w:color w:val="auto"/>
        </w:rPr>
      </w:pPr>
    </w:p>
    <w:p w14:paraId="36A8D7E7" w14:textId="6A3C907C" w:rsidR="00405184" w:rsidRPr="00204802"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7.5</w:t>
      </w:r>
      <w:r>
        <w:rPr>
          <w:rFonts w:asciiTheme="minorHAnsi" w:hAnsiTheme="minorHAnsi" w:cstheme="minorHAnsi"/>
          <w:color w:val="auto"/>
        </w:rPr>
        <w:tab/>
      </w:r>
      <w:r w:rsidRPr="00204802">
        <w:rPr>
          <w:rFonts w:asciiTheme="minorHAnsi" w:hAnsiTheme="minorHAnsi" w:cstheme="minorHAnsi"/>
          <w:color w:val="auto"/>
        </w:rPr>
        <w:t xml:space="preserve">The provisions of the Prompt Payments of Accounts </w:t>
      </w:r>
      <w:r>
        <w:rPr>
          <w:rFonts w:asciiTheme="minorHAnsi" w:hAnsiTheme="minorHAnsi" w:cstheme="minorHAnsi"/>
          <w:color w:val="auto"/>
        </w:rPr>
        <w:t>Act 1997,</w:t>
      </w:r>
      <w:r w:rsidRPr="00204802">
        <w:rPr>
          <w:rFonts w:asciiTheme="minorHAnsi" w:hAnsiTheme="minorHAnsi" w:cstheme="minorHAnsi"/>
          <w:color w:val="auto"/>
        </w:rPr>
        <w:t xml:space="preserve"> together with the European Communities (Late Payment in Comme</w:t>
      </w:r>
      <w:r>
        <w:rPr>
          <w:rFonts w:asciiTheme="minorHAnsi" w:hAnsiTheme="minorHAnsi" w:cstheme="minorHAnsi"/>
          <w:color w:val="auto"/>
        </w:rPr>
        <w:t>rcial Transactions) Regulations</w:t>
      </w:r>
      <w:r w:rsidRPr="00204802">
        <w:rPr>
          <w:rFonts w:asciiTheme="minorHAnsi" w:hAnsiTheme="minorHAnsi" w:cstheme="minorHAnsi"/>
          <w:color w:val="auto"/>
        </w:rPr>
        <w:t xml:space="preserve"> 2012</w:t>
      </w:r>
      <w:r>
        <w:rPr>
          <w:rFonts w:asciiTheme="minorHAnsi" w:hAnsiTheme="minorHAnsi" w:cstheme="minorHAnsi"/>
          <w:color w:val="auto"/>
        </w:rPr>
        <w:t>,</w:t>
      </w:r>
      <w:r w:rsidRPr="00204802">
        <w:rPr>
          <w:rFonts w:asciiTheme="minorHAnsi" w:hAnsiTheme="minorHAnsi" w:cstheme="minorHAnsi"/>
          <w:color w:val="auto"/>
        </w:rPr>
        <w:t xml:space="preserve"> shall apply to all payments. Incorrect invoices will be returned for correction with consequential effects on the due date of payment.</w:t>
      </w:r>
    </w:p>
    <w:p w14:paraId="066F7983" w14:textId="77777777" w:rsidR="00405184" w:rsidRPr="00204802" w:rsidRDefault="00405184" w:rsidP="00405184">
      <w:pPr>
        <w:pStyle w:val="Default"/>
        <w:ind w:left="720" w:hanging="720"/>
        <w:jc w:val="both"/>
        <w:rPr>
          <w:rFonts w:asciiTheme="minorHAnsi" w:hAnsiTheme="minorHAnsi" w:cstheme="minorHAnsi"/>
          <w:color w:val="auto"/>
        </w:rPr>
      </w:pPr>
    </w:p>
    <w:p w14:paraId="7D9539BA" w14:textId="354B5CC5" w:rsidR="00405184"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7.6</w:t>
      </w:r>
      <w:r>
        <w:rPr>
          <w:rFonts w:asciiTheme="minorHAnsi" w:hAnsiTheme="minorHAnsi" w:cstheme="minorHAnsi"/>
          <w:color w:val="auto"/>
        </w:rPr>
        <w:tab/>
      </w:r>
      <w:r w:rsidRPr="00204802">
        <w:rPr>
          <w:rFonts w:asciiTheme="minorHAnsi" w:hAnsiTheme="minorHAnsi" w:cstheme="minorHAnsi"/>
          <w:color w:val="auto"/>
        </w:rPr>
        <w:t xml:space="preserve">The Contractor shall not be entitled to retain or set-off any amount due to the Contractor by the Central Bank against any amounts due to the Central Bank by the Contractor. The Central Bank is entitled to set-off any amount due to the Central Bank by the Contractor against amounts otherwise due to the Contractor by the Central Bank under </w:t>
      </w:r>
      <w:r>
        <w:rPr>
          <w:rFonts w:asciiTheme="minorHAnsi" w:hAnsiTheme="minorHAnsi" w:cstheme="minorHAnsi"/>
          <w:color w:val="auto"/>
        </w:rPr>
        <w:t>this Agreement</w:t>
      </w:r>
      <w:r w:rsidRPr="00204802">
        <w:rPr>
          <w:rFonts w:asciiTheme="minorHAnsi" w:hAnsiTheme="minorHAnsi" w:cstheme="minorHAnsi"/>
          <w:color w:val="auto"/>
        </w:rPr>
        <w:t xml:space="preserve">. </w:t>
      </w:r>
    </w:p>
    <w:p w14:paraId="60D49C0A" w14:textId="77777777" w:rsidR="00405184" w:rsidRDefault="00405184" w:rsidP="00405184">
      <w:pPr>
        <w:pStyle w:val="Default"/>
        <w:ind w:left="720" w:hanging="720"/>
        <w:jc w:val="both"/>
        <w:rPr>
          <w:rFonts w:asciiTheme="minorHAnsi" w:hAnsiTheme="minorHAnsi" w:cstheme="minorHAnsi"/>
          <w:color w:val="auto"/>
        </w:rPr>
      </w:pPr>
    </w:p>
    <w:p w14:paraId="5773150E" w14:textId="5EF7D163" w:rsidR="00405184" w:rsidRPr="00204802"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lastRenderedPageBreak/>
        <w:t xml:space="preserve">7.7 </w:t>
      </w:r>
      <w:r>
        <w:rPr>
          <w:rFonts w:asciiTheme="minorHAnsi" w:hAnsiTheme="minorHAnsi" w:cstheme="minorHAnsi"/>
          <w:color w:val="auto"/>
        </w:rPr>
        <w:tab/>
      </w:r>
      <w:r w:rsidRPr="00C214F6">
        <w:rPr>
          <w:rFonts w:asciiTheme="minorHAnsi" w:hAnsiTheme="minorHAnsi" w:cstheme="minorHAnsi"/>
          <w:color w:val="auto"/>
        </w:rPr>
        <w:t xml:space="preserve">The </w:t>
      </w:r>
      <w:r>
        <w:rPr>
          <w:rFonts w:asciiTheme="minorHAnsi" w:hAnsiTheme="minorHAnsi" w:cstheme="minorHAnsi"/>
          <w:color w:val="auto"/>
        </w:rPr>
        <w:t>Central Bank</w:t>
      </w:r>
      <w:r w:rsidRPr="00C214F6">
        <w:rPr>
          <w:rFonts w:asciiTheme="minorHAnsi" w:hAnsiTheme="minorHAnsi" w:cstheme="minorHAnsi"/>
          <w:color w:val="auto"/>
        </w:rPr>
        <w:t xml:space="preserve"> shall be entitled to make deductions from the payment of any monies under </w:t>
      </w:r>
      <w:r>
        <w:rPr>
          <w:rFonts w:asciiTheme="minorHAnsi" w:hAnsiTheme="minorHAnsi" w:cstheme="minorHAnsi"/>
          <w:color w:val="auto"/>
        </w:rPr>
        <w:t>this Agreement</w:t>
      </w:r>
      <w:r w:rsidRPr="00C214F6">
        <w:rPr>
          <w:rFonts w:asciiTheme="minorHAnsi" w:hAnsiTheme="minorHAnsi" w:cstheme="minorHAnsi"/>
          <w:color w:val="auto"/>
        </w:rPr>
        <w:t xml:space="preserve"> where it is required by </w:t>
      </w:r>
      <w:r>
        <w:rPr>
          <w:rFonts w:asciiTheme="minorHAnsi" w:hAnsiTheme="minorHAnsi" w:cstheme="minorHAnsi"/>
          <w:color w:val="auto"/>
        </w:rPr>
        <w:t>L</w:t>
      </w:r>
      <w:r w:rsidRPr="00C214F6">
        <w:rPr>
          <w:rFonts w:asciiTheme="minorHAnsi" w:hAnsiTheme="minorHAnsi" w:cstheme="minorHAnsi"/>
          <w:color w:val="auto"/>
        </w:rPr>
        <w:t>aw or where it is otherwise entitled to make such deductions.</w:t>
      </w:r>
    </w:p>
    <w:p w14:paraId="74FBA9BA" w14:textId="77777777" w:rsidR="00405184" w:rsidRDefault="00405184" w:rsidP="00405184">
      <w:pPr>
        <w:pStyle w:val="Default"/>
        <w:jc w:val="both"/>
        <w:rPr>
          <w:rFonts w:asciiTheme="minorHAnsi" w:hAnsiTheme="minorHAnsi" w:cstheme="minorHAnsi"/>
          <w:color w:val="auto"/>
        </w:rPr>
      </w:pPr>
    </w:p>
    <w:p w14:paraId="75AB3722" w14:textId="418BB278" w:rsidR="00405184"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7.8</w:t>
      </w:r>
      <w:r>
        <w:rPr>
          <w:rFonts w:asciiTheme="minorHAnsi" w:hAnsiTheme="minorHAnsi" w:cstheme="minorHAnsi"/>
          <w:color w:val="auto"/>
        </w:rPr>
        <w:tab/>
      </w:r>
      <w:r w:rsidRPr="00204802">
        <w:rPr>
          <w:rFonts w:asciiTheme="minorHAnsi" w:hAnsiTheme="minorHAnsi" w:cstheme="minorHAnsi"/>
          <w:color w:val="auto"/>
        </w:rPr>
        <w:t xml:space="preserve">Any overpayment by either </w:t>
      </w:r>
      <w:r>
        <w:rPr>
          <w:rFonts w:asciiTheme="minorHAnsi" w:hAnsiTheme="minorHAnsi" w:cstheme="minorHAnsi"/>
          <w:color w:val="auto"/>
        </w:rPr>
        <w:t>Party</w:t>
      </w:r>
      <w:r w:rsidRPr="00204802">
        <w:rPr>
          <w:rFonts w:asciiTheme="minorHAnsi" w:hAnsiTheme="minorHAnsi" w:cstheme="minorHAnsi"/>
          <w:color w:val="auto"/>
        </w:rPr>
        <w:t xml:space="preserve">, whether of the </w:t>
      </w:r>
      <w:r>
        <w:rPr>
          <w:rFonts w:asciiTheme="minorHAnsi" w:hAnsiTheme="minorHAnsi" w:cstheme="minorHAnsi"/>
          <w:color w:val="auto"/>
        </w:rPr>
        <w:t>Charges</w:t>
      </w:r>
      <w:r w:rsidRPr="00204802">
        <w:rPr>
          <w:rFonts w:asciiTheme="minorHAnsi" w:hAnsiTheme="minorHAnsi" w:cstheme="minorHAnsi"/>
          <w:color w:val="auto"/>
        </w:rPr>
        <w:t xml:space="preserve"> or of VAT or otherwise, shall be recoverable by the Party who made the overpayment from the Party in receipt of the overpayment.</w:t>
      </w:r>
      <w:r>
        <w:rPr>
          <w:rFonts w:asciiTheme="minorHAnsi" w:hAnsiTheme="minorHAnsi" w:cstheme="minorHAnsi"/>
          <w:color w:val="auto"/>
        </w:rPr>
        <w:t xml:space="preserve"> Where the Central Bank has made the overpayment,</w:t>
      </w:r>
      <w:r w:rsidRPr="00204802">
        <w:rPr>
          <w:rFonts w:asciiTheme="minorHAnsi" w:hAnsiTheme="minorHAnsi" w:cstheme="minorHAnsi"/>
          <w:color w:val="auto"/>
        </w:rPr>
        <w:t xml:space="preserve"> the Contractor shall reimburse to the Central Bank the amount overpaid within 40 days of a request by the Central Bank to do so. </w:t>
      </w:r>
      <w:r>
        <w:rPr>
          <w:rFonts w:asciiTheme="minorHAnsi" w:hAnsiTheme="minorHAnsi" w:cstheme="minorHAnsi"/>
          <w:color w:val="auto"/>
        </w:rPr>
        <w:t>Without prejudice to the generality of clause 7.7, the</w:t>
      </w:r>
      <w:r w:rsidRPr="00204802">
        <w:rPr>
          <w:rFonts w:asciiTheme="minorHAnsi" w:hAnsiTheme="minorHAnsi" w:cstheme="minorHAnsi"/>
          <w:color w:val="auto"/>
        </w:rPr>
        <w:t xml:space="preserve"> Central Bank may deduct the relevant amount from </w:t>
      </w:r>
      <w:r>
        <w:rPr>
          <w:rFonts w:asciiTheme="minorHAnsi" w:hAnsiTheme="minorHAnsi" w:cstheme="minorHAnsi"/>
          <w:color w:val="auto"/>
        </w:rPr>
        <w:t>any remaining Charges</w:t>
      </w:r>
      <w:r w:rsidRPr="00204802">
        <w:rPr>
          <w:rFonts w:asciiTheme="minorHAnsi" w:hAnsiTheme="minorHAnsi" w:cstheme="minorHAnsi"/>
          <w:color w:val="auto"/>
        </w:rPr>
        <w:t xml:space="preserve"> if the Contractor fails to make th</w:t>
      </w:r>
      <w:r>
        <w:rPr>
          <w:rFonts w:asciiTheme="minorHAnsi" w:hAnsiTheme="minorHAnsi" w:cstheme="minorHAnsi"/>
          <w:color w:val="auto"/>
        </w:rPr>
        <w:t>e</w:t>
      </w:r>
      <w:r w:rsidRPr="00204802">
        <w:rPr>
          <w:rFonts w:asciiTheme="minorHAnsi" w:hAnsiTheme="minorHAnsi" w:cstheme="minorHAnsi"/>
          <w:color w:val="auto"/>
        </w:rPr>
        <w:t xml:space="preserve"> </w:t>
      </w:r>
      <w:r>
        <w:rPr>
          <w:rFonts w:asciiTheme="minorHAnsi" w:hAnsiTheme="minorHAnsi" w:cstheme="minorHAnsi"/>
          <w:color w:val="auto"/>
        </w:rPr>
        <w:t>re</w:t>
      </w:r>
      <w:r w:rsidRPr="00204802">
        <w:rPr>
          <w:rFonts w:asciiTheme="minorHAnsi" w:hAnsiTheme="minorHAnsi" w:cstheme="minorHAnsi"/>
          <w:color w:val="auto"/>
        </w:rPr>
        <w:t xml:space="preserve">payment within the prescribed period. This </w:t>
      </w:r>
      <w:r>
        <w:rPr>
          <w:rFonts w:asciiTheme="minorHAnsi" w:hAnsiTheme="minorHAnsi" w:cstheme="minorHAnsi"/>
          <w:color w:val="auto"/>
        </w:rPr>
        <w:t>c</w:t>
      </w:r>
      <w:r w:rsidRPr="00204802">
        <w:rPr>
          <w:rFonts w:asciiTheme="minorHAnsi" w:hAnsiTheme="minorHAnsi" w:cstheme="minorHAnsi"/>
          <w:color w:val="auto"/>
        </w:rPr>
        <w:t xml:space="preserve">lause </w:t>
      </w:r>
      <w:r>
        <w:rPr>
          <w:rFonts w:asciiTheme="minorHAnsi" w:hAnsiTheme="minorHAnsi" w:cstheme="minorHAnsi"/>
          <w:color w:val="auto"/>
        </w:rPr>
        <w:t>7.8</w:t>
      </w:r>
      <w:r w:rsidRPr="00204802">
        <w:rPr>
          <w:rFonts w:asciiTheme="minorHAnsi" w:hAnsiTheme="minorHAnsi" w:cstheme="minorHAnsi"/>
          <w:color w:val="auto"/>
        </w:rPr>
        <w:t xml:space="preserve"> is without prejudice to any of the Central Bank’s rights under </w:t>
      </w:r>
      <w:r>
        <w:rPr>
          <w:rFonts w:asciiTheme="minorHAnsi" w:hAnsiTheme="minorHAnsi" w:cstheme="minorHAnsi"/>
          <w:color w:val="auto"/>
        </w:rPr>
        <w:t>L</w:t>
      </w:r>
      <w:r w:rsidRPr="00204802">
        <w:rPr>
          <w:rFonts w:asciiTheme="minorHAnsi" w:hAnsiTheme="minorHAnsi" w:cstheme="minorHAnsi"/>
          <w:color w:val="auto"/>
        </w:rPr>
        <w:t>aw.</w:t>
      </w:r>
    </w:p>
    <w:p w14:paraId="446F0937" w14:textId="77777777" w:rsidR="00405184" w:rsidRDefault="00405184" w:rsidP="00405184">
      <w:pPr>
        <w:pStyle w:val="Default"/>
        <w:ind w:left="720" w:hanging="720"/>
        <w:jc w:val="both"/>
        <w:rPr>
          <w:rFonts w:asciiTheme="minorHAnsi" w:hAnsiTheme="minorHAnsi" w:cstheme="minorHAnsi"/>
          <w:color w:val="auto"/>
        </w:rPr>
      </w:pPr>
    </w:p>
    <w:p w14:paraId="72C1522D" w14:textId="10134CE0" w:rsidR="00405184"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7.9</w:t>
      </w:r>
      <w:r>
        <w:rPr>
          <w:rFonts w:asciiTheme="minorHAnsi" w:hAnsiTheme="minorHAnsi" w:cstheme="minorHAnsi"/>
          <w:color w:val="auto"/>
        </w:rPr>
        <w:tab/>
      </w:r>
      <w:r w:rsidRPr="00204802">
        <w:rPr>
          <w:rFonts w:asciiTheme="minorHAnsi" w:hAnsiTheme="minorHAnsi" w:cstheme="minorHAnsi"/>
          <w:color w:val="auto"/>
        </w:rPr>
        <w:t xml:space="preserve">Notwithstanding any other provisions of </w:t>
      </w:r>
      <w:r>
        <w:rPr>
          <w:rFonts w:asciiTheme="minorHAnsi" w:hAnsiTheme="minorHAnsi" w:cstheme="minorHAnsi"/>
          <w:color w:val="auto"/>
        </w:rPr>
        <w:t>this Agreement</w:t>
      </w:r>
      <w:r w:rsidRPr="00204802">
        <w:rPr>
          <w:rFonts w:asciiTheme="minorHAnsi" w:hAnsiTheme="minorHAnsi" w:cstheme="minorHAnsi"/>
          <w:color w:val="auto"/>
        </w:rPr>
        <w:t xml:space="preserve">, the Contractor </w:t>
      </w:r>
      <w:bookmarkStart w:id="4" w:name="_cp_blt_1_74"/>
      <w:bookmarkStart w:id="5" w:name="_cp_text_1_75"/>
      <w:r>
        <w:rPr>
          <w:rFonts w:asciiTheme="minorHAnsi" w:hAnsiTheme="minorHAnsi" w:cstheme="minorHAnsi"/>
          <w:color w:val="auto"/>
        </w:rPr>
        <w:t xml:space="preserve">agrees that </w:t>
      </w:r>
      <w:bookmarkEnd w:id="4"/>
      <w:r>
        <w:rPr>
          <w:rFonts w:asciiTheme="minorHAnsi" w:hAnsiTheme="minorHAnsi" w:cstheme="minorHAnsi"/>
          <w:color w:val="auto"/>
        </w:rPr>
        <w:t>Brexit</w:t>
      </w:r>
      <w:r w:rsidRPr="00204802">
        <w:rPr>
          <w:rFonts w:asciiTheme="minorHAnsi" w:hAnsiTheme="minorHAnsi" w:cstheme="minorHAnsi"/>
          <w:color w:val="auto"/>
        </w:rPr>
        <w:t xml:space="preserve"> shall not give rise to any entitlement </w:t>
      </w:r>
      <w:r>
        <w:rPr>
          <w:rFonts w:asciiTheme="minorHAnsi" w:hAnsiTheme="minorHAnsi" w:cstheme="minorHAnsi"/>
          <w:color w:val="auto"/>
        </w:rPr>
        <w:t xml:space="preserve">whatsoever </w:t>
      </w:r>
      <w:r w:rsidRPr="00204802">
        <w:rPr>
          <w:rFonts w:asciiTheme="minorHAnsi" w:hAnsiTheme="minorHAnsi" w:cstheme="minorHAnsi"/>
          <w:color w:val="auto"/>
        </w:rPr>
        <w:t xml:space="preserve">on the part of the Contractor to vary the </w:t>
      </w:r>
      <w:r>
        <w:rPr>
          <w:rFonts w:asciiTheme="minorHAnsi" w:hAnsiTheme="minorHAnsi" w:cstheme="minorHAnsi"/>
          <w:color w:val="auto"/>
        </w:rPr>
        <w:t>Charges</w:t>
      </w:r>
      <w:r w:rsidRPr="00204802">
        <w:rPr>
          <w:rFonts w:asciiTheme="minorHAnsi" w:hAnsiTheme="minorHAnsi" w:cstheme="minorHAnsi"/>
          <w:color w:val="auto"/>
        </w:rPr>
        <w:t xml:space="preserve"> (including where such departure gives rise to the imposition of any of the items listed in </w:t>
      </w:r>
      <w:r w:rsidRPr="009F228F">
        <w:rPr>
          <w:rFonts w:asciiTheme="minorHAnsi" w:hAnsiTheme="minorHAnsi" w:cstheme="minorHAnsi"/>
          <w:color w:val="auto"/>
        </w:rPr>
        <w:t xml:space="preserve">clause </w:t>
      </w:r>
      <w:r>
        <w:rPr>
          <w:rFonts w:asciiTheme="minorHAnsi" w:hAnsiTheme="minorHAnsi" w:cstheme="minorHAnsi"/>
          <w:color w:val="auto"/>
        </w:rPr>
        <w:t>7</w:t>
      </w:r>
      <w:r w:rsidRPr="009F228F">
        <w:rPr>
          <w:rFonts w:asciiTheme="minorHAnsi" w:hAnsiTheme="minorHAnsi" w:cstheme="minorHAnsi"/>
          <w:color w:val="auto"/>
        </w:rPr>
        <w:t>.1.</w:t>
      </w:r>
      <w:r w:rsidR="00211A73">
        <w:rPr>
          <w:rFonts w:asciiTheme="minorHAnsi" w:hAnsiTheme="minorHAnsi" w:cstheme="minorHAnsi"/>
          <w:color w:val="auto"/>
        </w:rPr>
        <w:t>3</w:t>
      </w:r>
      <w:r w:rsidRPr="009F228F">
        <w:rPr>
          <w:rFonts w:asciiTheme="minorHAnsi" w:hAnsiTheme="minorHAnsi" w:cstheme="minorHAnsi"/>
          <w:color w:val="auto"/>
        </w:rPr>
        <w:t xml:space="preserve"> above</w:t>
      </w:r>
      <w:r w:rsidRPr="00204802">
        <w:rPr>
          <w:rFonts w:asciiTheme="minorHAnsi" w:hAnsiTheme="minorHAnsi" w:cstheme="minorHAnsi"/>
          <w:color w:val="auto"/>
        </w:rPr>
        <w:t xml:space="preserve"> in respect of any of the Services or deliverables to be provided under </w:t>
      </w:r>
      <w:r>
        <w:rPr>
          <w:rFonts w:asciiTheme="minorHAnsi" w:hAnsiTheme="minorHAnsi" w:cstheme="minorHAnsi"/>
          <w:color w:val="auto"/>
        </w:rPr>
        <w:t>this Agreement</w:t>
      </w:r>
      <w:r w:rsidRPr="00204802">
        <w:rPr>
          <w:rFonts w:asciiTheme="minorHAnsi" w:hAnsiTheme="minorHAnsi" w:cstheme="minorHAnsi"/>
          <w:color w:val="auto"/>
        </w:rPr>
        <w:t xml:space="preserve"> or compliance by the Contractor with its obligations under </w:t>
      </w:r>
      <w:r>
        <w:rPr>
          <w:rFonts w:asciiTheme="minorHAnsi" w:hAnsiTheme="minorHAnsi" w:cstheme="minorHAnsi"/>
          <w:color w:val="auto"/>
        </w:rPr>
        <w:t>this Agreement</w:t>
      </w:r>
      <w:r w:rsidRPr="00204802">
        <w:rPr>
          <w:rFonts w:asciiTheme="minorHAnsi" w:hAnsiTheme="minorHAnsi" w:cstheme="minorHAnsi"/>
          <w:color w:val="auto"/>
        </w:rPr>
        <w:t>).</w:t>
      </w:r>
      <w:bookmarkEnd w:id="5"/>
    </w:p>
    <w:p w14:paraId="7D7A8852" w14:textId="77777777" w:rsidR="00405184" w:rsidRDefault="00405184" w:rsidP="00405184">
      <w:pPr>
        <w:pStyle w:val="Default"/>
        <w:ind w:left="720" w:hanging="720"/>
        <w:jc w:val="both"/>
        <w:rPr>
          <w:rFonts w:asciiTheme="minorHAnsi" w:hAnsiTheme="minorHAnsi" w:cstheme="minorHAnsi"/>
          <w:color w:val="auto"/>
        </w:rPr>
      </w:pPr>
    </w:p>
    <w:p w14:paraId="60CCBB48" w14:textId="25C8C8DB" w:rsidR="00405184"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7.10</w:t>
      </w:r>
      <w:r>
        <w:rPr>
          <w:rFonts w:asciiTheme="minorHAnsi" w:hAnsiTheme="minorHAnsi" w:cstheme="minorHAnsi"/>
          <w:color w:val="auto"/>
        </w:rPr>
        <w:tab/>
        <w:t>The Contractor agrees the Central Bank may publish, from time to time as it so requires, data on spend under this Agreement, which may disclose the amount of the Charges paid to the Contractor.</w:t>
      </w:r>
    </w:p>
    <w:p w14:paraId="29399EFC" w14:textId="77777777" w:rsidR="00405184" w:rsidRDefault="00405184" w:rsidP="00405184">
      <w:pPr>
        <w:pStyle w:val="Default"/>
        <w:jc w:val="both"/>
        <w:rPr>
          <w:rFonts w:asciiTheme="minorHAnsi" w:hAnsiTheme="minorHAnsi" w:cstheme="minorHAnsi"/>
          <w:color w:val="auto"/>
        </w:rPr>
      </w:pPr>
    </w:p>
    <w:p w14:paraId="2294FD9E" w14:textId="5CE16A13" w:rsidR="00405184" w:rsidRPr="00494DE8" w:rsidRDefault="00405184" w:rsidP="00405184">
      <w:pPr>
        <w:pStyle w:val="Default"/>
        <w:jc w:val="both"/>
        <w:rPr>
          <w:rFonts w:asciiTheme="minorHAnsi" w:hAnsiTheme="minorHAnsi" w:cstheme="minorHAnsi"/>
          <w:color w:val="auto"/>
        </w:rPr>
      </w:pPr>
      <w:r>
        <w:rPr>
          <w:rFonts w:asciiTheme="minorHAnsi" w:hAnsiTheme="minorHAnsi" w:cstheme="minorHAnsi"/>
          <w:color w:val="auto"/>
        </w:rPr>
        <w:t>8.</w:t>
      </w:r>
      <w:r>
        <w:rPr>
          <w:rFonts w:asciiTheme="minorHAnsi" w:hAnsiTheme="minorHAnsi" w:cstheme="minorHAnsi"/>
          <w:color w:val="auto"/>
        </w:rPr>
        <w:tab/>
      </w:r>
      <w:r w:rsidRPr="00494DE8">
        <w:rPr>
          <w:rFonts w:asciiTheme="minorHAnsi" w:hAnsiTheme="minorHAnsi" w:cstheme="minorHAnsi"/>
          <w:b/>
          <w:color w:val="auto"/>
        </w:rPr>
        <w:t>Audit</w:t>
      </w:r>
    </w:p>
    <w:p w14:paraId="48D26898" w14:textId="77777777" w:rsidR="00405184" w:rsidRPr="0032253D" w:rsidRDefault="00405184" w:rsidP="00405184">
      <w:pPr>
        <w:pStyle w:val="Legallevel1"/>
        <w:numPr>
          <w:ilvl w:val="0"/>
          <w:numId w:val="0"/>
        </w:numPr>
        <w:ind w:left="360"/>
        <w:rPr>
          <w:b/>
          <w:sz w:val="24"/>
          <w:szCs w:val="24"/>
        </w:rPr>
      </w:pPr>
    </w:p>
    <w:p w14:paraId="4B037306" w14:textId="7450879F" w:rsidR="00405184" w:rsidRPr="00494DE8"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8.1</w:t>
      </w:r>
      <w:r>
        <w:rPr>
          <w:rFonts w:asciiTheme="minorHAnsi" w:hAnsiTheme="minorHAnsi" w:cstheme="minorHAnsi"/>
          <w:color w:val="auto"/>
        </w:rPr>
        <w:tab/>
      </w:r>
      <w:r w:rsidRPr="00AE0145">
        <w:rPr>
          <w:rFonts w:asciiTheme="minorHAnsi" w:hAnsiTheme="minorHAnsi" w:cstheme="minorHAnsi"/>
          <w:color w:val="auto"/>
        </w:rPr>
        <w:t xml:space="preserve">Without prejudice to clause </w:t>
      </w:r>
      <w:r>
        <w:rPr>
          <w:rFonts w:asciiTheme="minorHAnsi" w:hAnsiTheme="minorHAnsi" w:cstheme="minorHAnsi"/>
          <w:color w:val="auto"/>
        </w:rPr>
        <w:t>12</w:t>
      </w:r>
      <w:r w:rsidRPr="00AE0145">
        <w:rPr>
          <w:rFonts w:asciiTheme="minorHAnsi" w:hAnsiTheme="minorHAnsi" w:cstheme="minorHAnsi"/>
          <w:color w:val="auto"/>
        </w:rPr>
        <w:t>.2.11,</w:t>
      </w:r>
      <w:r>
        <w:rPr>
          <w:rFonts w:asciiTheme="minorHAnsi" w:hAnsiTheme="minorHAnsi" w:cstheme="minorHAnsi"/>
          <w:color w:val="auto"/>
        </w:rPr>
        <w:t xml:space="preserve"> the</w:t>
      </w:r>
      <w:r w:rsidRPr="00494DE8">
        <w:rPr>
          <w:rFonts w:asciiTheme="minorHAnsi" w:hAnsiTheme="minorHAnsi" w:cstheme="minorHAnsi"/>
          <w:color w:val="auto"/>
        </w:rPr>
        <w:t xml:space="preserve"> Central Bank </w:t>
      </w:r>
      <w:r>
        <w:rPr>
          <w:rFonts w:asciiTheme="minorHAnsi" w:hAnsiTheme="minorHAnsi" w:cstheme="minorHAnsi"/>
          <w:color w:val="auto"/>
        </w:rPr>
        <w:t xml:space="preserve">may, </w:t>
      </w:r>
      <w:r w:rsidRPr="00494DE8">
        <w:rPr>
          <w:rFonts w:asciiTheme="minorHAnsi" w:hAnsiTheme="minorHAnsi" w:cstheme="minorHAnsi"/>
          <w:color w:val="auto"/>
        </w:rPr>
        <w:t xml:space="preserve">at reasonable times, and on reasonable notice to the Contractor, during the currency of </w:t>
      </w:r>
      <w:r>
        <w:rPr>
          <w:rFonts w:asciiTheme="minorHAnsi" w:hAnsiTheme="minorHAnsi" w:cstheme="minorHAnsi"/>
          <w:color w:val="auto"/>
        </w:rPr>
        <w:t>this Agreement</w:t>
      </w:r>
      <w:r w:rsidRPr="00204802">
        <w:rPr>
          <w:rFonts w:asciiTheme="minorHAnsi" w:hAnsiTheme="minorHAnsi" w:cstheme="minorHAnsi"/>
          <w:color w:val="auto"/>
        </w:rPr>
        <w:t xml:space="preserve"> </w:t>
      </w:r>
      <w:r>
        <w:rPr>
          <w:rFonts w:asciiTheme="minorHAnsi" w:hAnsiTheme="minorHAnsi" w:cstheme="minorHAnsi"/>
          <w:color w:val="auto"/>
        </w:rPr>
        <w:t xml:space="preserve">carry out inspections or conduct audits </w:t>
      </w:r>
      <w:r w:rsidRPr="00494DE8">
        <w:rPr>
          <w:rFonts w:asciiTheme="minorHAnsi" w:hAnsiTheme="minorHAnsi" w:cstheme="minorHAnsi"/>
          <w:color w:val="auto"/>
        </w:rPr>
        <w:t>of the Contractor</w:t>
      </w:r>
      <w:r>
        <w:rPr>
          <w:rFonts w:asciiTheme="minorHAnsi" w:hAnsiTheme="minorHAnsi" w:cstheme="minorHAnsi"/>
          <w:color w:val="auto"/>
        </w:rPr>
        <w:t>,</w:t>
      </w:r>
      <w:r w:rsidRPr="00494DE8">
        <w:rPr>
          <w:rFonts w:asciiTheme="minorHAnsi" w:hAnsiTheme="minorHAnsi" w:cstheme="minorHAnsi"/>
          <w:color w:val="auto"/>
        </w:rPr>
        <w:t xml:space="preserve"> </w:t>
      </w:r>
      <w:r>
        <w:rPr>
          <w:rFonts w:asciiTheme="minorHAnsi" w:hAnsiTheme="minorHAnsi" w:cstheme="minorHAnsi"/>
          <w:color w:val="auto"/>
        </w:rPr>
        <w:t xml:space="preserve">or any of its sub-contractors or agents, </w:t>
      </w:r>
      <w:r w:rsidRPr="00494DE8">
        <w:rPr>
          <w:rFonts w:asciiTheme="minorHAnsi" w:hAnsiTheme="minorHAnsi" w:cstheme="minorHAnsi"/>
          <w:color w:val="auto"/>
        </w:rPr>
        <w:t xml:space="preserve">for the following purposes: </w:t>
      </w:r>
    </w:p>
    <w:p w14:paraId="5E6084EB" w14:textId="77777777" w:rsidR="00405184" w:rsidRPr="00494DE8" w:rsidRDefault="00405184" w:rsidP="00405184">
      <w:pPr>
        <w:pStyle w:val="Default"/>
        <w:ind w:left="720" w:hanging="720"/>
        <w:jc w:val="both"/>
        <w:rPr>
          <w:rFonts w:asciiTheme="minorHAnsi" w:hAnsiTheme="minorHAnsi" w:cstheme="minorHAnsi"/>
          <w:color w:val="auto"/>
        </w:rPr>
      </w:pPr>
    </w:p>
    <w:p w14:paraId="37D8201C" w14:textId="6E7EBED6" w:rsidR="00405184" w:rsidRPr="00494DE8"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8.1.1</w:t>
      </w:r>
      <w:r>
        <w:rPr>
          <w:rFonts w:asciiTheme="minorHAnsi" w:hAnsiTheme="minorHAnsi" w:cstheme="minorHAnsi"/>
          <w:color w:val="auto"/>
        </w:rPr>
        <w:tab/>
      </w:r>
      <w:r w:rsidRPr="00494DE8">
        <w:rPr>
          <w:rFonts w:asciiTheme="minorHAnsi" w:hAnsiTheme="minorHAnsi" w:cstheme="minorHAnsi"/>
          <w:color w:val="auto"/>
        </w:rPr>
        <w:t xml:space="preserve">to verify the accuracy of </w:t>
      </w:r>
      <w:r>
        <w:rPr>
          <w:rFonts w:asciiTheme="minorHAnsi" w:hAnsiTheme="minorHAnsi" w:cstheme="minorHAnsi"/>
          <w:color w:val="auto"/>
        </w:rPr>
        <w:t>Charges</w:t>
      </w:r>
      <w:r w:rsidRPr="00494DE8">
        <w:rPr>
          <w:rFonts w:asciiTheme="minorHAnsi" w:hAnsiTheme="minorHAnsi" w:cstheme="minorHAnsi"/>
          <w:color w:val="auto"/>
        </w:rPr>
        <w:t xml:space="preserve"> (and proposed or actual variations to them in accordance with </w:t>
      </w:r>
      <w:r>
        <w:rPr>
          <w:rFonts w:asciiTheme="minorHAnsi" w:hAnsiTheme="minorHAnsi" w:cstheme="minorHAnsi"/>
          <w:color w:val="auto"/>
        </w:rPr>
        <w:t>this Agreement</w:t>
      </w:r>
      <w:r w:rsidRPr="00494DE8">
        <w:rPr>
          <w:rFonts w:asciiTheme="minorHAnsi" w:hAnsiTheme="minorHAnsi" w:cstheme="minorHAnsi"/>
          <w:color w:val="auto"/>
        </w:rPr>
        <w:t xml:space="preserve">); </w:t>
      </w:r>
    </w:p>
    <w:p w14:paraId="7954ABDC" w14:textId="77777777" w:rsidR="00405184" w:rsidRPr="00494DE8" w:rsidRDefault="00405184" w:rsidP="00405184">
      <w:pPr>
        <w:pStyle w:val="Default"/>
        <w:ind w:left="1440" w:hanging="720"/>
        <w:jc w:val="both"/>
        <w:rPr>
          <w:rFonts w:asciiTheme="minorHAnsi" w:hAnsiTheme="minorHAnsi" w:cstheme="minorHAnsi"/>
          <w:color w:val="auto"/>
        </w:rPr>
      </w:pPr>
    </w:p>
    <w:p w14:paraId="40520105" w14:textId="40A8D30B" w:rsidR="00405184" w:rsidRPr="00494DE8"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8.1.2</w:t>
      </w:r>
      <w:r>
        <w:rPr>
          <w:rFonts w:asciiTheme="minorHAnsi" w:hAnsiTheme="minorHAnsi" w:cstheme="minorHAnsi"/>
          <w:color w:val="auto"/>
        </w:rPr>
        <w:tab/>
      </w:r>
      <w:r w:rsidRPr="00494DE8">
        <w:rPr>
          <w:rFonts w:asciiTheme="minorHAnsi" w:hAnsiTheme="minorHAnsi" w:cstheme="minorHAnsi"/>
          <w:color w:val="auto"/>
        </w:rPr>
        <w:t>to review the integrity, confidentiality and security of any Central Bank Data</w:t>
      </w:r>
      <w:r>
        <w:rPr>
          <w:rFonts w:asciiTheme="minorHAnsi" w:hAnsiTheme="minorHAnsi" w:cstheme="minorHAnsi"/>
          <w:color w:val="auto"/>
        </w:rPr>
        <w:t>;</w:t>
      </w:r>
      <w:r w:rsidRPr="00494DE8">
        <w:rPr>
          <w:rFonts w:asciiTheme="minorHAnsi" w:hAnsiTheme="minorHAnsi" w:cstheme="minorHAnsi"/>
          <w:color w:val="auto"/>
        </w:rPr>
        <w:t xml:space="preserve"> </w:t>
      </w:r>
    </w:p>
    <w:p w14:paraId="24FDFE73" w14:textId="77777777" w:rsidR="00405184" w:rsidRPr="00494DE8" w:rsidRDefault="00405184" w:rsidP="00405184">
      <w:pPr>
        <w:pStyle w:val="Default"/>
        <w:ind w:left="1440" w:hanging="720"/>
        <w:jc w:val="both"/>
        <w:rPr>
          <w:rFonts w:asciiTheme="minorHAnsi" w:hAnsiTheme="minorHAnsi" w:cstheme="minorHAnsi"/>
          <w:color w:val="auto"/>
        </w:rPr>
      </w:pPr>
    </w:p>
    <w:p w14:paraId="3F174F41" w14:textId="6BCACF79" w:rsidR="00405184" w:rsidRPr="00494DE8"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8.1.3</w:t>
      </w:r>
      <w:r>
        <w:rPr>
          <w:rFonts w:asciiTheme="minorHAnsi" w:hAnsiTheme="minorHAnsi" w:cstheme="minorHAnsi"/>
          <w:color w:val="auto"/>
        </w:rPr>
        <w:tab/>
      </w:r>
      <w:r w:rsidRPr="00494DE8">
        <w:rPr>
          <w:rFonts w:asciiTheme="minorHAnsi" w:hAnsiTheme="minorHAnsi" w:cstheme="minorHAnsi"/>
          <w:color w:val="auto"/>
        </w:rPr>
        <w:t xml:space="preserve">to review the Contractor's compliance with its obligations under </w:t>
      </w:r>
      <w:r>
        <w:rPr>
          <w:rFonts w:asciiTheme="minorHAnsi" w:hAnsiTheme="minorHAnsi" w:cstheme="minorHAnsi"/>
          <w:color w:val="auto"/>
        </w:rPr>
        <w:t>this Agreement, including its</w:t>
      </w:r>
      <w:r w:rsidRPr="00494DE8">
        <w:rPr>
          <w:rFonts w:asciiTheme="minorHAnsi" w:hAnsiTheme="minorHAnsi" w:cstheme="minorHAnsi"/>
          <w:color w:val="auto"/>
        </w:rPr>
        <w:t xml:space="preserve"> compliance with Data Protection Law</w:t>
      </w:r>
      <w:r>
        <w:rPr>
          <w:rFonts w:asciiTheme="minorHAnsi" w:hAnsiTheme="minorHAnsi" w:cstheme="minorHAnsi"/>
          <w:color w:val="auto"/>
        </w:rPr>
        <w:t xml:space="preserve"> </w:t>
      </w:r>
      <w:r w:rsidRPr="00494DE8">
        <w:rPr>
          <w:rFonts w:asciiTheme="minorHAnsi" w:hAnsiTheme="minorHAnsi" w:cstheme="minorHAnsi"/>
          <w:color w:val="auto"/>
        </w:rPr>
        <w:t xml:space="preserve">and any other </w:t>
      </w:r>
      <w:r>
        <w:rPr>
          <w:rFonts w:asciiTheme="minorHAnsi" w:hAnsiTheme="minorHAnsi" w:cstheme="minorHAnsi"/>
          <w:color w:val="auto"/>
        </w:rPr>
        <w:t>L</w:t>
      </w:r>
      <w:r w:rsidRPr="00494DE8">
        <w:rPr>
          <w:rFonts w:asciiTheme="minorHAnsi" w:hAnsiTheme="minorHAnsi" w:cstheme="minorHAnsi"/>
          <w:color w:val="auto"/>
        </w:rPr>
        <w:t xml:space="preserve">aw applicable to the discharge of obligations under </w:t>
      </w:r>
      <w:r>
        <w:rPr>
          <w:rFonts w:asciiTheme="minorHAnsi" w:hAnsiTheme="minorHAnsi" w:cstheme="minorHAnsi"/>
          <w:color w:val="auto"/>
        </w:rPr>
        <w:t>this Agreement</w:t>
      </w:r>
      <w:r w:rsidRPr="00494DE8">
        <w:rPr>
          <w:rFonts w:asciiTheme="minorHAnsi" w:hAnsiTheme="minorHAnsi" w:cstheme="minorHAnsi"/>
          <w:color w:val="auto"/>
        </w:rPr>
        <w:t>;</w:t>
      </w:r>
    </w:p>
    <w:p w14:paraId="7C484368" w14:textId="77777777" w:rsidR="00405184" w:rsidRPr="00494DE8" w:rsidRDefault="00405184" w:rsidP="00405184">
      <w:pPr>
        <w:pStyle w:val="Default"/>
        <w:jc w:val="both"/>
        <w:rPr>
          <w:rFonts w:asciiTheme="minorHAnsi" w:hAnsiTheme="minorHAnsi" w:cstheme="minorHAnsi"/>
          <w:color w:val="auto"/>
        </w:rPr>
      </w:pPr>
    </w:p>
    <w:p w14:paraId="7B4EE1F7" w14:textId="5EE8E0D2" w:rsidR="00405184" w:rsidRPr="00494DE8"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8.1.4</w:t>
      </w:r>
      <w:r>
        <w:rPr>
          <w:rFonts w:asciiTheme="minorHAnsi" w:hAnsiTheme="minorHAnsi" w:cstheme="minorHAnsi"/>
          <w:color w:val="auto"/>
        </w:rPr>
        <w:tab/>
      </w:r>
      <w:r w:rsidRPr="00494DE8">
        <w:rPr>
          <w:rFonts w:asciiTheme="minorHAnsi" w:hAnsiTheme="minorHAnsi" w:cstheme="minorHAnsi"/>
          <w:color w:val="auto"/>
        </w:rPr>
        <w:t xml:space="preserve">to review any records created in connection with its obligations under </w:t>
      </w:r>
      <w:r>
        <w:rPr>
          <w:rFonts w:asciiTheme="minorHAnsi" w:hAnsiTheme="minorHAnsi" w:cstheme="minorHAnsi"/>
          <w:color w:val="auto"/>
        </w:rPr>
        <w:t>this Agreement</w:t>
      </w:r>
      <w:r w:rsidRPr="00494DE8">
        <w:rPr>
          <w:rFonts w:asciiTheme="minorHAnsi" w:hAnsiTheme="minorHAnsi" w:cstheme="minorHAnsi"/>
          <w:color w:val="auto"/>
        </w:rPr>
        <w:t>;</w:t>
      </w:r>
    </w:p>
    <w:p w14:paraId="1C3FC43B" w14:textId="77777777" w:rsidR="00405184" w:rsidRPr="00494DE8" w:rsidRDefault="00405184" w:rsidP="00405184">
      <w:pPr>
        <w:pStyle w:val="Default"/>
        <w:ind w:left="1440" w:hanging="720"/>
        <w:jc w:val="both"/>
        <w:rPr>
          <w:rFonts w:asciiTheme="minorHAnsi" w:hAnsiTheme="minorHAnsi" w:cstheme="minorHAnsi"/>
          <w:color w:val="auto"/>
        </w:rPr>
      </w:pPr>
    </w:p>
    <w:p w14:paraId="5557DCE1" w14:textId="2207FCB8" w:rsidR="00405184"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8.1.5</w:t>
      </w:r>
      <w:r>
        <w:rPr>
          <w:rFonts w:asciiTheme="minorHAnsi" w:hAnsiTheme="minorHAnsi" w:cstheme="minorHAnsi"/>
          <w:color w:val="auto"/>
        </w:rPr>
        <w:tab/>
      </w:r>
      <w:r w:rsidRPr="00494DE8">
        <w:rPr>
          <w:rFonts w:asciiTheme="minorHAnsi" w:hAnsiTheme="minorHAnsi" w:cstheme="minorHAnsi"/>
          <w:color w:val="auto"/>
        </w:rPr>
        <w:t xml:space="preserve">to review any books of account kept by the Contractor in connection with its obligations under </w:t>
      </w:r>
      <w:r>
        <w:rPr>
          <w:rFonts w:asciiTheme="minorHAnsi" w:hAnsiTheme="minorHAnsi" w:cstheme="minorHAnsi"/>
          <w:color w:val="auto"/>
        </w:rPr>
        <w:t>this Agreement;</w:t>
      </w:r>
    </w:p>
    <w:p w14:paraId="26C18E96" w14:textId="77777777" w:rsidR="00405184" w:rsidRDefault="00405184" w:rsidP="00405184">
      <w:pPr>
        <w:pStyle w:val="Default"/>
        <w:ind w:left="1440" w:hanging="720"/>
        <w:jc w:val="both"/>
        <w:rPr>
          <w:rFonts w:asciiTheme="minorHAnsi" w:hAnsiTheme="minorHAnsi" w:cstheme="minorHAnsi"/>
          <w:color w:val="auto"/>
        </w:rPr>
      </w:pPr>
    </w:p>
    <w:p w14:paraId="6A87EB14" w14:textId="19B388CF" w:rsidR="00405184" w:rsidRPr="00494DE8"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lastRenderedPageBreak/>
        <w:t>8.1.6</w:t>
      </w:r>
      <w:r>
        <w:rPr>
          <w:rFonts w:asciiTheme="minorHAnsi" w:hAnsiTheme="minorHAnsi" w:cstheme="minorHAnsi"/>
          <w:color w:val="auto"/>
        </w:rPr>
        <w:tab/>
        <w:t>to monitor the Contractor’s (and its sub-contractors’ and agents’) performance of the Services; and</w:t>
      </w:r>
    </w:p>
    <w:p w14:paraId="7B524F41" w14:textId="77777777" w:rsidR="00405184" w:rsidRPr="00494DE8" w:rsidRDefault="00405184" w:rsidP="00405184">
      <w:pPr>
        <w:pStyle w:val="Default"/>
        <w:ind w:left="1440" w:hanging="720"/>
        <w:jc w:val="both"/>
        <w:rPr>
          <w:rFonts w:asciiTheme="minorHAnsi" w:hAnsiTheme="minorHAnsi" w:cstheme="minorHAnsi"/>
          <w:color w:val="auto"/>
        </w:rPr>
      </w:pPr>
    </w:p>
    <w:p w14:paraId="1FB76D85" w14:textId="2C34564D" w:rsidR="00405184" w:rsidRPr="00494DE8"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8.1.7</w:t>
      </w:r>
      <w:r>
        <w:rPr>
          <w:rFonts w:asciiTheme="minorHAnsi" w:hAnsiTheme="minorHAnsi" w:cstheme="minorHAnsi"/>
          <w:color w:val="auto"/>
        </w:rPr>
        <w:tab/>
      </w:r>
      <w:r w:rsidRPr="00494DE8">
        <w:rPr>
          <w:rFonts w:asciiTheme="minorHAnsi" w:hAnsiTheme="minorHAnsi" w:cstheme="minorHAnsi"/>
          <w:color w:val="auto"/>
        </w:rPr>
        <w:t xml:space="preserve">to verify the accuracy and completeness of any information delivered </w:t>
      </w:r>
      <w:r>
        <w:rPr>
          <w:rFonts w:asciiTheme="minorHAnsi" w:hAnsiTheme="minorHAnsi" w:cstheme="minorHAnsi"/>
          <w:color w:val="auto"/>
        </w:rPr>
        <w:t xml:space="preserve">under </w:t>
      </w:r>
      <w:r w:rsidRPr="00494DE8">
        <w:rPr>
          <w:rFonts w:asciiTheme="minorHAnsi" w:hAnsiTheme="minorHAnsi" w:cstheme="minorHAnsi"/>
          <w:color w:val="auto"/>
        </w:rPr>
        <w:t xml:space="preserve">or required by </w:t>
      </w:r>
      <w:r>
        <w:rPr>
          <w:rFonts w:asciiTheme="minorHAnsi" w:hAnsiTheme="minorHAnsi" w:cstheme="minorHAnsi"/>
          <w:color w:val="auto"/>
        </w:rPr>
        <w:t>this Agreement</w:t>
      </w:r>
      <w:r w:rsidRPr="00494DE8">
        <w:rPr>
          <w:rFonts w:asciiTheme="minorHAnsi" w:hAnsiTheme="minorHAnsi" w:cstheme="minorHAnsi"/>
          <w:color w:val="auto"/>
        </w:rPr>
        <w:t xml:space="preserve">. </w:t>
      </w:r>
    </w:p>
    <w:p w14:paraId="5AF1595D" w14:textId="77777777" w:rsidR="00405184" w:rsidRPr="00494DE8" w:rsidRDefault="00405184" w:rsidP="00405184">
      <w:pPr>
        <w:pStyle w:val="Default"/>
        <w:ind w:left="720" w:hanging="720"/>
        <w:jc w:val="both"/>
        <w:rPr>
          <w:rFonts w:asciiTheme="minorHAnsi" w:hAnsiTheme="minorHAnsi" w:cstheme="minorHAnsi"/>
          <w:color w:val="auto"/>
        </w:rPr>
      </w:pPr>
    </w:p>
    <w:p w14:paraId="77FE1AA6" w14:textId="11E5760B" w:rsidR="00405184" w:rsidRPr="00494DE8"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8.2</w:t>
      </w:r>
      <w:r>
        <w:rPr>
          <w:rFonts w:asciiTheme="minorHAnsi" w:hAnsiTheme="minorHAnsi" w:cstheme="minorHAnsi"/>
          <w:color w:val="auto"/>
        </w:rPr>
        <w:tab/>
      </w:r>
      <w:r w:rsidRPr="00494DE8">
        <w:rPr>
          <w:rFonts w:asciiTheme="minorHAnsi" w:hAnsiTheme="minorHAnsi" w:cstheme="minorHAnsi"/>
          <w:color w:val="auto"/>
        </w:rPr>
        <w:t>The Central Bank shall use reasonable endeavours to ensure that the conduct of each audit does not unreasonably disrupt the Contractor or delay the provision of the Services.</w:t>
      </w:r>
    </w:p>
    <w:p w14:paraId="6A5158A6" w14:textId="77777777" w:rsidR="00405184" w:rsidRPr="00494DE8" w:rsidRDefault="00405184" w:rsidP="00405184">
      <w:pPr>
        <w:pStyle w:val="Default"/>
        <w:ind w:left="720" w:hanging="720"/>
        <w:jc w:val="both"/>
        <w:rPr>
          <w:rFonts w:asciiTheme="minorHAnsi" w:hAnsiTheme="minorHAnsi" w:cstheme="minorHAnsi"/>
          <w:color w:val="auto"/>
        </w:rPr>
      </w:pPr>
    </w:p>
    <w:p w14:paraId="4DC2CC5E" w14:textId="105168F1" w:rsidR="00405184" w:rsidRPr="00494DE8"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8.3</w:t>
      </w:r>
      <w:r>
        <w:rPr>
          <w:rFonts w:asciiTheme="minorHAnsi" w:hAnsiTheme="minorHAnsi" w:cstheme="minorHAnsi"/>
          <w:color w:val="auto"/>
        </w:rPr>
        <w:tab/>
        <w:t>The</w:t>
      </w:r>
      <w:r w:rsidRPr="00494DE8">
        <w:rPr>
          <w:rFonts w:asciiTheme="minorHAnsi" w:hAnsiTheme="minorHAnsi" w:cstheme="minorHAnsi"/>
          <w:color w:val="auto"/>
        </w:rPr>
        <w:t xml:space="preserve"> Contractor shall on demand provide the Central Bank</w:t>
      </w:r>
      <w:r w:rsidRPr="00494DE8" w:rsidDel="00D85580">
        <w:rPr>
          <w:rFonts w:asciiTheme="minorHAnsi" w:hAnsiTheme="minorHAnsi" w:cstheme="minorHAnsi"/>
          <w:color w:val="auto"/>
        </w:rPr>
        <w:t xml:space="preserve"> </w:t>
      </w:r>
      <w:r w:rsidRPr="00494DE8">
        <w:rPr>
          <w:rFonts w:asciiTheme="minorHAnsi" w:hAnsiTheme="minorHAnsi" w:cstheme="minorHAnsi"/>
          <w:color w:val="auto"/>
        </w:rPr>
        <w:t>with</w:t>
      </w:r>
      <w:r>
        <w:rPr>
          <w:rFonts w:asciiTheme="minorHAnsi" w:hAnsiTheme="minorHAnsi" w:cstheme="minorHAnsi"/>
          <w:color w:val="auto"/>
        </w:rPr>
        <w:t>, and shall procure that any sub-contractors or agents provide the Central Bank with,</w:t>
      </w:r>
      <w:r w:rsidRPr="00494DE8">
        <w:rPr>
          <w:rFonts w:asciiTheme="minorHAnsi" w:hAnsiTheme="minorHAnsi" w:cstheme="minorHAnsi"/>
          <w:color w:val="auto"/>
        </w:rPr>
        <w:t xml:space="preserve"> all reasonable co-operation and assistance in relation to each audit, including:</w:t>
      </w:r>
    </w:p>
    <w:p w14:paraId="452719D9" w14:textId="77777777" w:rsidR="00405184" w:rsidRPr="00494DE8" w:rsidRDefault="00405184" w:rsidP="00405184">
      <w:pPr>
        <w:pStyle w:val="Default"/>
        <w:ind w:left="720" w:hanging="720"/>
        <w:jc w:val="both"/>
        <w:rPr>
          <w:rFonts w:asciiTheme="minorHAnsi" w:hAnsiTheme="minorHAnsi" w:cstheme="minorHAnsi"/>
          <w:color w:val="auto"/>
        </w:rPr>
      </w:pPr>
    </w:p>
    <w:p w14:paraId="081782A9" w14:textId="3E03A1E3" w:rsidR="00405184" w:rsidRPr="00494DE8"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8.3.1</w:t>
      </w:r>
      <w:r>
        <w:rPr>
          <w:rFonts w:asciiTheme="minorHAnsi" w:hAnsiTheme="minorHAnsi" w:cstheme="minorHAnsi"/>
          <w:color w:val="auto"/>
        </w:rPr>
        <w:tab/>
      </w:r>
      <w:r w:rsidRPr="00494DE8">
        <w:rPr>
          <w:rFonts w:asciiTheme="minorHAnsi" w:hAnsiTheme="minorHAnsi" w:cstheme="minorHAnsi"/>
          <w:color w:val="auto"/>
        </w:rPr>
        <w:t>all information requested by the Central Bank within the scope of the audit in a timely ma</w:t>
      </w:r>
      <w:r>
        <w:rPr>
          <w:rFonts w:asciiTheme="minorHAnsi" w:hAnsiTheme="minorHAnsi" w:cstheme="minorHAnsi"/>
          <w:color w:val="auto"/>
        </w:rPr>
        <w:t>nn</w:t>
      </w:r>
      <w:r w:rsidRPr="00494DE8">
        <w:rPr>
          <w:rFonts w:asciiTheme="minorHAnsi" w:hAnsiTheme="minorHAnsi" w:cstheme="minorHAnsi"/>
          <w:color w:val="auto"/>
        </w:rPr>
        <w:t xml:space="preserve">er; </w:t>
      </w:r>
    </w:p>
    <w:p w14:paraId="08FC454B" w14:textId="77777777" w:rsidR="00405184" w:rsidRPr="00494DE8" w:rsidRDefault="00405184" w:rsidP="00405184">
      <w:pPr>
        <w:pStyle w:val="Default"/>
        <w:ind w:left="1440" w:hanging="720"/>
        <w:jc w:val="both"/>
        <w:rPr>
          <w:rFonts w:asciiTheme="minorHAnsi" w:hAnsiTheme="minorHAnsi" w:cstheme="minorHAnsi"/>
          <w:color w:val="auto"/>
        </w:rPr>
      </w:pPr>
    </w:p>
    <w:p w14:paraId="50FB150D" w14:textId="6B73ABE8" w:rsidR="00405184" w:rsidRPr="00494DE8"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8.3.2</w:t>
      </w:r>
      <w:r>
        <w:rPr>
          <w:rFonts w:asciiTheme="minorHAnsi" w:hAnsiTheme="minorHAnsi" w:cstheme="minorHAnsi"/>
          <w:color w:val="auto"/>
        </w:rPr>
        <w:tab/>
        <w:t xml:space="preserve">without prejudice to the generality of clause 8.3, </w:t>
      </w:r>
      <w:r w:rsidRPr="00494DE8">
        <w:rPr>
          <w:rFonts w:asciiTheme="minorHAnsi" w:hAnsiTheme="minorHAnsi" w:cstheme="minorHAnsi"/>
          <w:color w:val="auto"/>
        </w:rPr>
        <w:t xml:space="preserve">reasonable access to any premises from which the Services are provided or which are used in the discharge of obligations under </w:t>
      </w:r>
      <w:r>
        <w:rPr>
          <w:rFonts w:asciiTheme="minorHAnsi" w:hAnsiTheme="minorHAnsi" w:cstheme="minorHAnsi"/>
          <w:color w:val="auto"/>
        </w:rPr>
        <w:t>this Agreement</w:t>
      </w:r>
      <w:r w:rsidRPr="00494DE8">
        <w:rPr>
          <w:rFonts w:asciiTheme="minorHAnsi" w:hAnsiTheme="minorHAnsi" w:cstheme="minorHAnsi"/>
          <w:color w:val="auto"/>
        </w:rPr>
        <w:t xml:space="preserve"> or from which the Contractor </w:t>
      </w:r>
      <w:r>
        <w:rPr>
          <w:rFonts w:asciiTheme="minorHAnsi" w:hAnsiTheme="minorHAnsi" w:cstheme="minorHAnsi"/>
          <w:color w:val="auto"/>
        </w:rPr>
        <w:t xml:space="preserve">or its sub-contractors or agents </w:t>
      </w:r>
      <w:r w:rsidRPr="00494DE8">
        <w:rPr>
          <w:rFonts w:asciiTheme="minorHAnsi" w:hAnsiTheme="minorHAnsi" w:cstheme="minorHAnsi"/>
          <w:color w:val="auto"/>
        </w:rPr>
        <w:t>manage, organise or otherwise direct the provision or the use of the Services; and</w:t>
      </w:r>
    </w:p>
    <w:p w14:paraId="4B638683" w14:textId="77777777" w:rsidR="00405184" w:rsidRPr="00494DE8" w:rsidRDefault="00405184" w:rsidP="00405184">
      <w:pPr>
        <w:pStyle w:val="Default"/>
        <w:ind w:left="1440" w:hanging="720"/>
        <w:jc w:val="both"/>
        <w:rPr>
          <w:rFonts w:asciiTheme="minorHAnsi" w:hAnsiTheme="minorHAnsi" w:cstheme="minorHAnsi"/>
          <w:color w:val="auto"/>
        </w:rPr>
      </w:pPr>
    </w:p>
    <w:p w14:paraId="442C33EB" w14:textId="66CACA05" w:rsidR="00405184" w:rsidRPr="00494DE8"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8.3.3</w:t>
      </w:r>
      <w:r>
        <w:rPr>
          <w:rFonts w:asciiTheme="minorHAnsi" w:hAnsiTheme="minorHAnsi" w:cstheme="minorHAnsi"/>
          <w:color w:val="auto"/>
        </w:rPr>
        <w:tab/>
      </w:r>
      <w:r w:rsidRPr="00494DE8">
        <w:rPr>
          <w:rFonts w:asciiTheme="minorHAnsi" w:hAnsiTheme="minorHAnsi" w:cstheme="minorHAnsi"/>
          <w:color w:val="auto"/>
        </w:rPr>
        <w:t>access to the Contractor’s</w:t>
      </w:r>
      <w:r>
        <w:rPr>
          <w:rFonts w:asciiTheme="minorHAnsi" w:hAnsiTheme="minorHAnsi" w:cstheme="minorHAnsi"/>
          <w:color w:val="auto"/>
        </w:rPr>
        <w:t>, and its sub-contractors,</w:t>
      </w:r>
      <w:r w:rsidRPr="00494DE8">
        <w:rPr>
          <w:rFonts w:asciiTheme="minorHAnsi" w:hAnsiTheme="minorHAnsi" w:cstheme="minorHAnsi"/>
          <w:color w:val="auto"/>
        </w:rPr>
        <w:t xml:space="preserve"> employees, agents and authorised representatives.</w:t>
      </w:r>
    </w:p>
    <w:p w14:paraId="6ED0A086" w14:textId="77777777" w:rsidR="00405184" w:rsidRPr="00494DE8" w:rsidRDefault="00405184" w:rsidP="00405184">
      <w:pPr>
        <w:pStyle w:val="Default"/>
        <w:ind w:left="720" w:hanging="720"/>
        <w:jc w:val="both"/>
        <w:rPr>
          <w:rFonts w:asciiTheme="minorHAnsi" w:hAnsiTheme="minorHAnsi" w:cstheme="minorHAnsi"/>
          <w:color w:val="auto"/>
        </w:rPr>
      </w:pPr>
    </w:p>
    <w:p w14:paraId="54AB32EF" w14:textId="1B5FD192" w:rsidR="00405184" w:rsidRPr="00494DE8"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8.4</w:t>
      </w:r>
      <w:r>
        <w:rPr>
          <w:rFonts w:asciiTheme="minorHAnsi" w:hAnsiTheme="minorHAnsi" w:cstheme="minorHAnsi"/>
          <w:color w:val="auto"/>
        </w:rPr>
        <w:tab/>
      </w:r>
      <w:r w:rsidRPr="00494DE8">
        <w:rPr>
          <w:rFonts w:asciiTheme="minorHAnsi" w:hAnsiTheme="minorHAnsi" w:cstheme="minorHAnsi"/>
          <w:color w:val="auto"/>
        </w:rPr>
        <w:t>The Contractor shall comply with</w:t>
      </w:r>
      <w:r>
        <w:rPr>
          <w:rFonts w:asciiTheme="minorHAnsi" w:hAnsiTheme="minorHAnsi" w:cstheme="minorHAnsi"/>
          <w:color w:val="auto"/>
        </w:rPr>
        <w:t>, and shall procure that its sub-contractors and agents comply with,</w:t>
      </w:r>
      <w:r w:rsidRPr="00494DE8">
        <w:rPr>
          <w:rFonts w:asciiTheme="minorHAnsi" w:hAnsiTheme="minorHAnsi" w:cstheme="minorHAnsi"/>
          <w:color w:val="auto"/>
        </w:rPr>
        <w:t xml:space="preserve"> all reasonable directions of the Central Bank arising from the audit</w:t>
      </w:r>
      <w:r>
        <w:rPr>
          <w:rFonts w:asciiTheme="minorHAnsi" w:hAnsiTheme="minorHAnsi" w:cstheme="minorHAnsi"/>
          <w:color w:val="auto"/>
        </w:rPr>
        <w:t>.</w:t>
      </w:r>
    </w:p>
    <w:p w14:paraId="46CDD736" w14:textId="77777777" w:rsidR="00405184" w:rsidRPr="00494DE8" w:rsidRDefault="00405184" w:rsidP="00405184">
      <w:pPr>
        <w:pStyle w:val="Default"/>
        <w:ind w:left="720" w:hanging="720"/>
        <w:jc w:val="both"/>
        <w:rPr>
          <w:rFonts w:asciiTheme="minorHAnsi" w:hAnsiTheme="minorHAnsi" w:cstheme="minorHAnsi"/>
          <w:color w:val="auto"/>
        </w:rPr>
      </w:pPr>
    </w:p>
    <w:p w14:paraId="61C60B08" w14:textId="6C60764E" w:rsidR="00405184"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8.5</w:t>
      </w:r>
      <w:r>
        <w:rPr>
          <w:rFonts w:asciiTheme="minorHAnsi" w:hAnsiTheme="minorHAnsi" w:cstheme="minorHAnsi"/>
          <w:color w:val="auto"/>
        </w:rPr>
        <w:tab/>
      </w:r>
      <w:r w:rsidRPr="00494DE8">
        <w:rPr>
          <w:rFonts w:asciiTheme="minorHAnsi" w:hAnsiTheme="minorHAnsi" w:cstheme="minorHAnsi"/>
          <w:color w:val="auto"/>
        </w:rPr>
        <w:t xml:space="preserve">The Parties agree they shall bear their own respective costs and expenses incurred in respect of compliance with their obligations under this </w:t>
      </w:r>
      <w:r>
        <w:rPr>
          <w:rFonts w:asciiTheme="minorHAnsi" w:hAnsiTheme="minorHAnsi" w:cstheme="minorHAnsi"/>
          <w:color w:val="auto"/>
        </w:rPr>
        <w:t xml:space="preserve">clause </w:t>
      </w:r>
      <w:r w:rsidR="00211A73">
        <w:rPr>
          <w:rFonts w:asciiTheme="minorHAnsi" w:hAnsiTheme="minorHAnsi" w:cstheme="minorHAnsi"/>
          <w:color w:val="auto"/>
        </w:rPr>
        <w:t>8</w:t>
      </w:r>
      <w:r>
        <w:rPr>
          <w:rFonts w:asciiTheme="minorHAnsi" w:hAnsiTheme="minorHAnsi" w:cstheme="minorHAnsi"/>
          <w:color w:val="auto"/>
        </w:rPr>
        <w:t>,</w:t>
      </w:r>
      <w:r w:rsidRPr="00494DE8">
        <w:rPr>
          <w:rFonts w:asciiTheme="minorHAnsi" w:hAnsiTheme="minorHAnsi" w:cstheme="minorHAnsi"/>
          <w:color w:val="auto"/>
        </w:rPr>
        <w:t xml:space="preserve"> unless the audit identifies a material breach of the provisions of </w:t>
      </w:r>
      <w:r>
        <w:rPr>
          <w:rFonts w:asciiTheme="minorHAnsi" w:hAnsiTheme="minorHAnsi" w:cstheme="minorHAnsi"/>
          <w:color w:val="auto"/>
        </w:rPr>
        <w:t>this Agreement</w:t>
      </w:r>
      <w:r w:rsidRPr="00494DE8">
        <w:rPr>
          <w:rFonts w:asciiTheme="minorHAnsi" w:hAnsiTheme="minorHAnsi" w:cstheme="minorHAnsi"/>
          <w:color w:val="auto"/>
        </w:rPr>
        <w:t xml:space="preserve"> by the Contractor</w:t>
      </w:r>
      <w:r>
        <w:rPr>
          <w:rFonts w:asciiTheme="minorHAnsi" w:hAnsiTheme="minorHAnsi" w:cstheme="minorHAnsi"/>
          <w:color w:val="auto"/>
        </w:rPr>
        <w:t xml:space="preserve"> (or any sub-contractor or agent),</w:t>
      </w:r>
      <w:r w:rsidRPr="00494DE8">
        <w:rPr>
          <w:rFonts w:asciiTheme="minorHAnsi" w:hAnsiTheme="minorHAnsi" w:cstheme="minorHAnsi"/>
          <w:color w:val="auto"/>
        </w:rPr>
        <w:t xml:space="preserve"> in which case the Contractor shall reimb</w:t>
      </w:r>
      <w:r>
        <w:rPr>
          <w:rFonts w:asciiTheme="minorHAnsi" w:hAnsiTheme="minorHAnsi" w:cstheme="minorHAnsi"/>
          <w:color w:val="auto"/>
        </w:rPr>
        <w:t xml:space="preserve">urse the Central Bank for all </w:t>
      </w:r>
      <w:r w:rsidRPr="00494DE8">
        <w:rPr>
          <w:rFonts w:asciiTheme="minorHAnsi" w:hAnsiTheme="minorHAnsi" w:cstheme="minorHAnsi"/>
          <w:color w:val="auto"/>
        </w:rPr>
        <w:t>of the Central Bank's reasonable costs and expenses incurred in the course of that part of the audit that is required to investigate the material breach.</w:t>
      </w:r>
    </w:p>
    <w:p w14:paraId="05A218A3" w14:textId="13243AE9" w:rsidR="00197024" w:rsidRDefault="00197024">
      <w:pPr>
        <w:autoSpaceDE/>
        <w:autoSpaceDN/>
        <w:adjustRightInd/>
        <w:rPr>
          <w:rFonts w:asciiTheme="minorHAnsi" w:eastAsiaTheme="minorHAnsi" w:hAnsiTheme="minorHAnsi" w:cstheme="minorHAnsi"/>
          <w:lang w:val="en-IE" w:eastAsia="en-US"/>
        </w:rPr>
      </w:pPr>
      <w:r>
        <w:rPr>
          <w:rFonts w:asciiTheme="minorHAnsi" w:hAnsiTheme="minorHAnsi" w:cstheme="minorHAnsi"/>
        </w:rPr>
        <w:br w:type="page"/>
      </w:r>
    </w:p>
    <w:p w14:paraId="6FF4B31D" w14:textId="77777777" w:rsidR="00405184" w:rsidRPr="00494DE8" w:rsidRDefault="00405184" w:rsidP="00405184">
      <w:pPr>
        <w:pStyle w:val="Default"/>
        <w:jc w:val="both"/>
        <w:rPr>
          <w:rFonts w:asciiTheme="minorHAnsi" w:hAnsiTheme="minorHAnsi" w:cstheme="minorHAnsi"/>
          <w:color w:val="auto"/>
        </w:rPr>
      </w:pPr>
    </w:p>
    <w:p w14:paraId="3697D9D1" w14:textId="3FA7D708" w:rsidR="00405184" w:rsidRPr="00773F50" w:rsidRDefault="00405184" w:rsidP="00405184">
      <w:pPr>
        <w:pStyle w:val="Default"/>
        <w:ind w:left="720" w:hanging="720"/>
        <w:jc w:val="both"/>
        <w:rPr>
          <w:rFonts w:asciiTheme="minorHAnsi" w:hAnsiTheme="minorHAnsi" w:cstheme="minorHAnsi"/>
          <w:b/>
          <w:color w:val="auto"/>
        </w:rPr>
      </w:pPr>
      <w:r>
        <w:rPr>
          <w:rFonts w:asciiTheme="minorHAnsi" w:hAnsiTheme="minorHAnsi" w:cstheme="minorHAnsi"/>
          <w:color w:val="auto"/>
        </w:rPr>
        <w:t>9.</w:t>
      </w:r>
      <w:r>
        <w:rPr>
          <w:rFonts w:asciiTheme="minorHAnsi" w:hAnsiTheme="minorHAnsi" w:cstheme="minorHAnsi"/>
          <w:color w:val="auto"/>
        </w:rPr>
        <w:tab/>
      </w:r>
      <w:r>
        <w:rPr>
          <w:rFonts w:asciiTheme="minorHAnsi" w:hAnsiTheme="minorHAnsi" w:cstheme="minorHAnsi"/>
          <w:b/>
          <w:color w:val="auto"/>
        </w:rPr>
        <w:t>Access to P</w:t>
      </w:r>
      <w:r w:rsidRPr="00773F50">
        <w:rPr>
          <w:rFonts w:asciiTheme="minorHAnsi" w:hAnsiTheme="minorHAnsi" w:cstheme="minorHAnsi"/>
          <w:b/>
          <w:color w:val="auto"/>
        </w:rPr>
        <w:t>remises</w:t>
      </w:r>
    </w:p>
    <w:p w14:paraId="7A8BEE08" w14:textId="77777777" w:rsidR="00405184" w:rsidRPr="00494DE8" w:rsidRDefault="00405184" w:rsidP="00405184">
      <w:pPr>
        <w:pStyle w:val="Default"/>
        <w:ind w:left="720" w:hanging="720"/>
        <w:jc w:val="both"/>
        <w:rPr>
          <w:rFonts w:asciiTheme="minorHAnsi" w:hAnsiTheme="minorHAnsi" w:cstheme="minorHAnsi"/>
          <w:color w:val="auto"/>
        </w:rPr>
      </w:pPr>
    </w:p>
    <w:p w14:paraId="65379134" w14:textId="51EAC36E" w:rsidR="00405184" w:rsidRPr="00494DE8"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9.1</w:t>
      </w:r>
      <w:r>
        <w:rPr>
          <w:rFonts w:asciiTheme="minorHAnsi" w:hAnsiTheme="minorHAnsi" w:cstheme="minorHAnsi"/>
          <w:color w:val="auto"/>
        </w:rPr>
        <w:tab/>
      </w:r>
      <w:r w:rsidRPr="00494DE8">
        <w:rPr>
          <w:rFonts w:asciiTheme="minorHAnsi" w:hAnsiTheme="minorHAnsi" w:cstheme="minorHAnsi"/>
          <w:color w:val="auto"/>
        </w:rPr>
        <w:t xml:space="preserve">Save as the Central Bank may otherwise direct, the Contractor is deemed to have inspected  the Central Bank’s premises, lands and facilities before entering into </w:t>
      </w:r>
      <w:r>
        <w:rPr>
          <w:rFonts w:asciiTheme="minorHAnsi" w:hAnsiTheme="minorHAnsi" w:cstheme="minorHAnsi"/>
          <w:color w:val="auto"/>
        </w:rPr>
        <w:t>this Agreement</w:t>
      </w:r>
      <w:r w:rsidRPr="00494DE8">
        <w:rPr>
          <w:rFonts w:asciiTheme="minorHAnsi" w:hAnsiTheme="minorHAnsi" w:cstheme="minorHAnsi"/>
          <w:color w:val="auto"/>
        </w:rPr>
        <w:t xml:space="preserve"> and to have made appropriate enquiries so as to be satisfied in relation to all matters connected with the performance of its obligations under </w:t>
      </w:r>
      <w:r>
        <w:rPr>
          <w:rFonts w:asciiTheme="minorHAnsi" w:hAnsiTheme="minorHAnsi" w:cstheme="minorHAnsi"/>
          <w:color w:val="auto"/>
        </w:rPr>
        <w:t>this Agreement</w:t>
      </w:r>
      <w:r w:rsidRPr="00494DE8">
        <w:rPr>
          <w:rFonts w:asciiTheme="minorHAnsi" w:hAnsiTheme="minorHAnsi" w:cstheme="minorHAnsi"/>
          <w:color w:val="auto"/>
        </w:rPr>
        <w:t>.</w:t>
      </w:r>
    </w:p>
    <w:p w14:paraId="1FCA721A" w14:textId="77777777" w:rsidR="00405184" w:rsidRPr="00494DE8" w:rsidRDefault="00405184" w:rsidP="00405184">
      <w:pPr>
        <w:pStyle w:val="Default"/>
        <w:ind w:left="720" w:hanging="720"/>
        <w:jc w:val="both"/>
        <w:rPr>
          <w:rFonts w:asciiTheme="minorHAnsi" w:hAnsiTheme="minorHAnsi" w:cstheme="minorHAnsi"/>
          <w:color w:val="auto"/>
        </w:rPr>
      </w:pPr>
      <w:r w:rsidRPr="00494DE8">
        <w:rPr>
          <w:rFonts w:asciiTheme="minorHAnsi" w:hAnsiTheme="minorHAnsi" w:cstheme="minorHAnsi"/>
          <w:color w:val="auto"/>
        </w:rPr>
        <w:t xml:space="preserve"> </w:t>
      </w:r>
    </w:p>
    <w:p w14:paraId="34880CBD" w14:textId="705F5EC5" w:rsidR="00405184" w:rsidRPr="00494DE8"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9.2</w:t>
      </w:r>
      <w:r>
        <w:rPr>
          <w:rFonts w:asciiTheme="minorHAnsi" w:hAnsiTheme="minorHAnsi" w:cstheme="minorHAnsi"/>
          <w:color w:val="auto"/>
        </w:rPr>
        <w:tab/>
      </w:r>
      <w:r w:rsidRPr="00494DE8">
        <w:rPr>
          <w:rFonts w:asciiTheme="minorHAnsi" w:hAnsiTheme="minorHAnsi" w:cstheme="minorHAnsi"/>
          <w:color w:val="auto"/>
        </w:rPr>
        <w:t>Where any of the Central Bank premises are made available from time to time to the Contractor by the Central Bank</w:t>
      </w:r>
      <w:r w:rsidRPr="00494DE8" w:rsidDel="00D85580">
        <w:rPr>
          <w:rFonts w:asciiTheme="minorHAnsi" w:hAnsiTheme="minorHAnsi" w:cstheme="minorHAnsi"/>
          <w:color w:val="auto"/>
        </w:rPr>
        <w:t xml:space="preserve"> </w:t>
      </w:r>
      <w:r w:rsidRPr="00494DE8">
        <w:rPr>
          <w:rFonts w:asciiTheme="minorHAnsi" w:hAnsiTheme="minorHAnsi" w:cstheme="minorHAnsi"/>
          <w:color w:val="auto"/>
        </w:rPr>
        <w:t xml:space="preserve">in connection with </w:t>
      </w:r>
      <w:r>
        <w:rPr>
          <w:rFonts w:asciiTheme="minorHAnsi" w:hAnsiTheme="minorHAnsi" w:cstheme="minorHAnsi"/>
          <w:color w:val="auto"/>
        </w:rPr>
        <w:t>this Agreement</w:t>
      </w:r>
      <w:r w:rsidRPr="00494DE8">
        <w:rPr>
          <w:rFonts w:asciiTheme="minorHAnsi" w:hAnsiTheme="minorHAnsi" w:cstheme="minorHAnsi"/>
          <w:color w:val="auto"/>
        </w:rPr>
        <w:t xml:space="preserve">, such access shall be on the basis of a non-exclusive licence and shall be used by the Contractor solely for the purpose of performing its obligations under </w:t>
      </w:r>
      <w:r>
        <w:rPr>
          <w:rFonts w:asciiTheme="minorHAnsi" w:hAnsiTheme="minorHAnsi" w:cstheme="minorHAnsi"/>
          <w:color w:val="auto"/>
        </w:rPr>
        <w:t>this Agreement</w:t>
      </w:r>
      <w:r w:rsidRPr="00494DE8">
        <w:rPr>
          <w:rFonts w:asciiTheme="minorHAnsi" w:hAnsiTheme="minorHAnsi" w:cstheme="minorHAnsi"/>
          <w:color w:val="auto"/>
        </w:rPr>
        <w:t xml:space="preserve">. The Contractor shall have use of such premises as licensee and shall vacate </w:t>
      </w:r>
      <w:r>
        <w:rPr>
          <w:rFonts w:asciiTheme="minorHAnsi" w:hAnsiTheme="minorHAnsi" w:cstheme="minorHAnsi"/>
          <w:color w:val="auto"/>
        </w:rPr>
        <w:t>them upon</w:t>
      </w:r>
      <w:r w:rsidRPr="00494DE8">
        <w:rPr>
          <w:rFonts w:asciiTheme="minorHAnsi" w:hAnsiTheme="minorHAnsi" w:cstheme="minorHAnsi"/>
          <w:color w:val="auto"/>
        </w:rPr>
        <w:t xml:space="preserve"> </w:t>
      </w:r>
      <w:r>
        <w:rPr>
          <w:rFonts w:asciiTheme="minorHAnsi" w:hAnsiTheme="minorHAnsi" w:cstheme="minorHAnsi"/>
          <w:color w:val="auto"/>
        </w:rPr>
        <w:t xml:space="preserve">expiry, completion or termination </w:t>
      </w:r>
      <w:r w:rsidRPr="00494DE8">
        <w:rPr>
          <w:rFonts w:asciiTheme="minorHAnsi" w:hAnsiTheme="minorHAnsi" w:cstheme="minorHAnsi"/>
          <w:color w:val="auto"/>
        </w:rPr>
        <w:t xml:space="preserve">of </w:t>
      </w:r>
      <w:r>
        <w:rPr>
          <w:rFonts w:asciiTheme="minorHAnsi" w:hAnsiTheme="minorHAnsi" w:cstheme="minorHAnsi"/>
          <w:color w:val="auto"/>
        </w:rPr>
        <w:t>this Agreement</w:t>
      </w:r>
      <w:r w:rsidRPr="00494DE8">
        <w:rPr>
          <w:rFonts w:asciiTheme="minorHAnsi" w:hAnsiTheme="minorHAnsi" w:cstheme="minorHAnsi"/>
          <w:color w:val="auto"/>
        </w:rPr>
        <w:t>.</w:t>
      </w:r>
    </w:p>
    <w:p w14:paraId="625D7876" w14:textId="77777777" w:rsidR="00405184" w:rsidRPr="00494DE8" w:rsidRDefault="00405184" w:rsidP="00405184">
      <w:pPr>
        <w:pStyle w:val="Default"/>
        <w:jc w:val="both"/>
        <w:rPr>
          <w:rFonts w:asciiTheme="minorHAnsi" w:hAnsiTheme="minorHAnsi" w:cstheme="minorHAnsi"/>
          <w:color w:val="auto"/>
        </w:rPr>
      </w:pPr>
    </w:p>
    <w:p w14:paraId="36E343D9" w14:textId="646B344C" w:rsidR="00405184"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9.3</w:t>
      </w:r>
      <w:r>
        <w:rPr>
          <w:rFonts w:asciiTheme="minorHAnsi" w:hAnsiTheme="minorHAnsi" w:cstheme="minorHAnsi"/>
          <w:color w:val="auto"/>
        </w:rPr>
        <w:tab/>
      </w:r>
      <w:r w:rsidR="00F01478">
        <w:rPr>
          <w:rFonts w:asciiTheme="minorHAnsi" w:hAnsiTheme="minorHAnsi" w:cstheme="minorHAnsi"/>
          <w:color w:val="auto"/>
        </w:rPr>
        <w:t>Not Used.</w:t>
      </w:r>
    </w:p>
    <w:p w14:paraId="47AEB4C6" w14:textId="77777777" w:rsidR="00405184" w:rsidRDefault="00405184" w:rsidP="00405184">
      <w:pPr>
        <w:pStyle w:val="Default"/>
        <w:ind w:left="720" w:hanging="720"/>
        <w:jc w:val="both"/>
        <w:rPr>
          <w:rFonts w:asciiTheme="minorHAnsi" w:hAnsiTheme="minorHAnsi" w:cstheme="minorHAnsi"/>
          <w:color w:val="auto"/>
        </w:rPr>
      </w:pPr>
    </w:p>
    <w:p w14:paraId="1459DAB6" w14:textId="394573DF" w:rsidR="00405184" w:rsidRPr="007710FC" w:rsidRDefault="00405184" w:rsidP="00405184">
      <w:pPr>
        <w:pStyle w:val="Legallevel1"/>
        <w:numPr>
          <w:ilvl w:val="0"/>
          <w:numId w:val="0"/>
        </w:numPr>
        <w:ind w:left="340" w:hanging="340"/>
        <w:rPr>
          <w:rFonts w:eastAsiaTheme="minorHAnsi"/>
          <w:sz w:val="24"/>
          <w:szCs w:val="24"/>
          <w:lang w:val="en-IE" w:eastAsia="en-US"/>
        </w:rPr>
      </w:pPr>
      <w:r>
        <w:rPr>
          <w:rFonts w:eastAsiaTheme="minorHAnsi"/>
          <w:sz w:val="24"/>
          <w:szCs w:val="24"/>
          <w:lang w:val="en-IE" w:eastAsia="en-US"/>
        </w:rPr>
        <w:t>10.</w:t>
      </w:r>
      <w:r>
        <w:rPr>
          <w:rFonts w:eastAsiaTheme="minorHAnsi"/>
          <w:sz w:val="24"/>
          <w:szCs w:val="24"/>
          <w:lang w:val="en-IE" w:eastAsia="en-US"/>
        </w:rPr>
        <w:tab/>
      </w:r>
      <w:r>
        <w:rPr>
          <w:rFonts w:eastAsiaTheme="minorHAnsi"/>
          <w:sz w:val="24"/>
          <w:szCs w:val="24"/>
          <w:lang w:val="en-IE" w:eastAsia="en-US"/>
        </w:rPr>
        <w:tab/>
      </w:r>
      <w:r w:rsidRPr="009F228F">
        <w:rPr>
          <w:rFonts w:eastAsiaTheme="minorHAnsi"/>
          <w:b/>
          <w:sz w:val="24"/>
          <w:szCs w:val="24"/>
          <w:lang w:val="en-IE" w:eastAsia="en-US"/>
        </w:rPr>
        <w:t>Intellectual Property Rights (</w:t>
      </w:r>
      <w:r>
        <w:rPr>
          <w:rFonts w:eastAsiaTheme="minorHAnsi"/>
          <w:b/>
          <w:sz w:val="24"/>
          <w:szCs w:val="24"/>
          <w:lang w:val="en-IE" w:eastAsia="en-US"/>
        </w:rPr>
        <w:t>IPR</w:t>
      </w:r>
      <w:r w:rsidRPr="009F228F">
        <w:rPr>
          <w:rFonts w:eastAsiaTheme="minorHAnsi"/>
          <w:b/>
          <w:sz w:val="24"/>
          <w:szCs w:val="24"/>
          <w:lang w:val="en-IE" w:eastAsia="en-US"/>
        </w:rPr>
        <w:t>)</w:t>
      </w:r>
    </w:p>
    <w:p w14:paraId="5628363B" w14:textId="77777777" w:rsidR="00405184" w:rsidRPr="007710FC" w:rsidRDefault="00405184" w:rsidP="00405184">
      <w:pPr>
        <w:pStyle w:val="Legallevel1"/>
        <w:numPr>
          <w:ilvl w:val="0"/>
          <w:numId w:val="0"/>
        </w:numPr>
        <w:ind w:left="360"/>
        <w:rPr>
          <w:rFonts w:eastAsiaTheme="minorHAnsi"/>
          <w:sz w:val="24"/>
          <w:szCs w:val="24"/>
          <w:lang w:val="en-IE" w:eastAsia="en-US"/>
        </w:rPr>
      </w:pPr>
    </w:p>
    <w:p w14:paraId="5FB56586" w14:textId="649F0F10" w:rsidR="00405184"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10.1</w:t>
      </w:r>
      <w:r>
        <w:rPr>
          <w:rFonts w:asciiTheme="minorHAnsi" w:hAnsiTheme="minorHAnsi" w:cstheme="minorHAnsi"/>
          <w:color w:val="auto"/>
        </w:rPr>
        <w:tab/>
      </w:r>
      <w:r w:rsidRPr="005349BF">
        <w:rPr>
          <w:rFonts w:asciiTheme="minorHAnsi" w:hAnsiTheme="minorHAnsi" w:cstheme="minorHAnsi"/>
          <w:color w:val="auto"/>
        </w:rPr>
        <w:t xml:space="preserve">Pre-existing IPR means all IPR existing prior to the date of </w:t>
      </w:r>
      <w:r>
        <w:rPr>
          <w:rFonts w:asciiTheme="minorHAnsi" w:hAnsiTheme="minorHAnsi" w:cstheme="minorHAnsi"/>
          <w:color w:val="auto"/>
        </w:rPr>
        <w:t>this Agreement</w:t>
      </w:r>
      <w:r w:rsidRPr="005349BF">
        <w:rPr>
          <w:rFonts w:asciiTheme="minorHAnsi" w:hAnsiTheme="minorHAnsi" w:cstheme="minorHAnsi"/>
          <w:color w:val="auto"/>
        </w:rPr>
        <w:t xml:space="preserve"> and all IPR in any materials acquired or developed by or for the Contractor or the Central Bank independently of </w:t>
      </w:r>
      <w:r>
        <w:rPr>
          <w:rFonts w:asciiTheme="minorHAnsi" w:hAnsiTheme="minorHAnsi" w:cstheme="minorHAnsi"/>
          <w:color w:val="auto"/>
        </w:rPr>
        <w:t>this Agreement</w:t>
      </w:r>
      <w:r w:rsidRPr="005349BF">
        <w:rPr>
          <w:rFonts w:asciiTheme="minorHAnsi" w:hAnsiTheme="minorHAnsi" w:cstheme="minorHAnsi"/>
          <w:color w:val="auto"/>
        </w:rPr>
        <w:t xml:space="preserve">, and any IPR in the Contractor’s standard hardware and software products or modifications or updates to such products. </w:t>
      </w:r>
    </w:p>
    <w:p w14:paraId="4D04BBB1" w14:textId="77777777" w:rsidR="00405184" w:rsidRDefault="00405184" w:rsidP="00405184">
      <w:pPr>
        <w:pStyle w:val="Default"/>
        <w:ind w:left="720" w:hanging="720"/>
        <w:jc w:val="both"/>
        <w:rPr>
          <w:rFonts w:asciiTheme="minorHAnsi" w:hAnsiTheme="minorHAnsi" w:cstheme="minorHAnsi"/>
          <w:color w:val="auto"/>
        </w:rPr>
      </w:pPr>
    </w:p>
    <w:p w14:paraId="49A1525D" w14:textId="5507CAEE" w:rsidR="00405184" w:rsidRPr="005349BF"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10.2</w:t>
      </w:r>
      <w:r>
        <w:rPr>
          <w:rFonts w:asciiTheme="minorHAnsi" w:hAnsiTheme="minorHAnsi" w:cstheme="minorHAnsi"/>
          <w:color w:val="auto"/>
        </w:rPr>
        <w:tab/>
      </w:r>
      <w:r w:rsidRPr="005349BF">
        <w:rPr>
          <w:rFonts w:asciiTheme="minorHAnsi" w:hAnsiTheme="minorHAnsi" w:cstheme="minorHAnsi"/>
          <w:color w:val="auto"/>
        </w:rPr>
        <w:t>All Pre-existing IPR of the Central Bank</w:t>
      </w:r>
      <w:r>
        <w:rPr>
          <w:rFonts w:asciiTheme="minorHAnsi" w:hAnsiTheme="minorHAnsi" w:cstheme="minorHAnsi"/>
          <w:color w:val="auto"/>
        </w:rPr>
        <w:t xml:space="preserve"> (including, for the avoidance of doubt, the Central Bank Data)</w:t>
      </w:r>
      <w:r w:rsidRPr="005349BF">
        <w:rPr>
          <w:rFonts w:asciiTheme="minorHAnsi" w:hAnsiTheme="minorHAnsi" w:cstheme="minorHAnsi"/>
          <w:color w:val="auto"/>
        </w:rPr>
        <w:t xml:space="preserve"> vests in the Central Bank and all Pre-existing IPR of the Contractor vests in the Contractor.</w:t>
      </w:r>
    </w:p>
    <w:p w14:paraId="4CE18430" w14:textId="77777777" w:rsidR="00405184" w:rsidRPr="005349BF" w:rsidRDefault="00405184" w:rsidP="00405184">
      <w:pPr>
        <w:pStyle w:val="Default"/>
        <w:ind w:left="720" w:hanging="720"/>
        <w:jc w:val="both"/>
        <w:rPr>
          <w:rFonts w:asciiTheme="minorHAnsi" w:hAnsiTheme="minorHAnsi" w:cstheme="minorHAnsi"/>
          <w:color w:val="auto"/>
        </w:rPr>
      </w:pPr>
    </w:p>
    <w:p w14:paraId="02990D71" w14:textId="6BB1E58F" w:rsidR="00405184" w:rsidRPr="005349BF"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10</w:t>
      </w:r>
      <w:r w:rsidRPr="005349BF">
        <w:rPr>
          <w:rFonts w:asciiTheme="minorHAnsi" w:hAnsiTheme="minorHAnsi" w:cstheme="minorHAnsi"/>
          <w:color w:val="auto"/>
        </w:rPr>
        <w:t>.</w:t>
      </w:r>
      <w:r>
        <w:rPr>
          <w:rFonts w:asciiTheme="minorHAnsi" w:hAnsiTheme="minorHAnsi" w:cstheme="minorHAnsi"/>
          <w:color w:val="auto"/>
        </w:rPr>
        <w:t>3</w:t>
      </w:r>
      <w:r w:rsidRPr="005349BF">
        <w:rPr>
          <w:rFonts w:asciiTheme="minorHAnsi" w:hAnsiTheme="minorHAnsi" w:cstheme="minorHAnsi"/>
          <w:color w:val="auto"/>
        </w:rPr>
        <w:tab/>
      </w:r>
      <w:r>
        <w:rPr>
          <w:rFonts w:asciiTheme="minorHAnsi" w:hAnsiTheme="minorHAnsi" w:cstheme="minorHAnsi"/>
          <w:color w:val="auto"/>
        </w:rPr>
        <w:t>Unless otherwise agreed in writing between the Parties, a</w:t>
      </w:r>
      <w:r w:rsidRPr="005349BF">
        <w:rPr>
          <w:rFonts w:asciiTheme="minorHAnsi" w:hAnsiTheme="minorHAnsi" w:cstheme="minorHAnsi"/>
          <w:color w:val="auto"/>
        </w:rPr>
        <w:t xml:space="preserve">ll IPR, title and interest in all reports, data manuals and/or other materials (including all and any audio or audio visual recordings, transcripts, books, papers, records, notes, illustrations, photographs, diagrams, designs, plans) </w:t>
      </w:r>
      <w:r>
        <w:rPr>
          <w:rFonts w:asciiTheme="minorHAnsi" w:hAnsiTheme="minorHAnsi" w:cstheme="minorHAnsi"/>
          <w:color w:val="auto"/>
        </w:rPr>
        <w:t xml:space="preserve">specifically created by the Contractor (or its sub-contractors and agents) </w:t>
      </w:r>
      <w:r w:rsidRPr="005349BF">
        <w:rPr>
          <w:rFonts w:asciiTheme="minorHAnsi" w:hAnsiTheme="minorHAnsi" w:cstheme="minorHAnsi"/>
          <w:color w:val="auto"/>
        </w:rPr>
        <w:t xml:space="preserve">for the purposes of </w:t>
      </w:r>
      <w:r>
        <w:rPr>
          <w:rFonts w:asciiTheme="minorHAnsi" w:hAnsiTheme="minorHAnsi" w:cstheme="minorHAnsi"/>
          <w:color w:val="auto"/>
        </w:rPr>
        <w:t>this Agreement</w:t>
      </w:r>
      <w:r w:rsidRPr="005349BF">
        <w:rPr>
          <w:rFonts w:asciiTheme="minorHAnsi" w:hAnsiTheme="minorHAnsi" w:cstheme="minorHAnsi"/>
          <w:color w:val="auto"/>
        </w:rPr>
        <w:t xml:space="preserve"> (the “</w:t>
      </w:r>
      <w:r w:rsidRPr="005349BF">
        <w:rPr>
          <w:rFonts w:asciiTheme="minorHAnsi" w:hAnsiTheme="minorHAnsi" w:cstheme="minorHAnsi"/>
          <w:b/>
          <w:color w:val="auto"/>
        </w:rPr>
        <w:t>Materials</w:t>
      </w:r>
      <w:r w:rsidRPr="005349BF">
        <w:rPr>
          <w:rFonts w:asciiTheme="minorHAnsi" w:hAnsiTheme="minorHAnsi" w:cstheme="minorHAnsi"/>
          <w:color w:val="auto"/>
        </w:rPr>
        <w:t xml:space="preserve">”) (or any part or parts thereof) shall vest in the Central Bank and the Contractor so acknowledges and confirms. For the avoidance of doubt the Contractor </w:t>
      </w:r>
      <w:r>
        <w:rPr>
          <w:rFonts w:asciiTheme="minorHAnsi" w:hAnsiTheme="minorHAnsi" w:cstheme="minorHAnsi"/>
          <w:color w:val="auto"/>
        </w:rPr>
        <w:t xml:space="preserve">hereby </w:t>
      </w:r>
      <w:r w:rsidRPr="005349BF">
        <w:rPr>
          <w:rFonts w:asciiTheme="minorHAnsi" w:hAnsiTheme="minorHAnsi" w:cstheme="minorHAnsi"/>
          <w:color w:val="auto"/>
        </w:rPr>
        <w:t>assigns</w:t>
      </w:r>
      <w:r>
        <w:rPr>
          <w:rFonts w:asciiTheme="minorHAnsi" w:hAnsiTheme="minorHAnsi" w:cstheme="minorHAnsi"/>
          <w:color w:val="auto"/>
        </w:rPr>
        <w:t>, and shall procure such assignment by its sub-contractors and agents,</w:t>
      </w:r>
      <w:r w:rsidRPr="005349BF">
        <w:rPr>
          <w:rFonts w:asciiTheme="minorHAnsi" w:hAnsiTheme="minorHAnsi" w:cstheme="minorHAnsi"/>
          <w:color w:val="auto"/>
        </w:rPr>
        <w:t xml:space="preserve"> to the Central Bank absolutely</w:t>
      </w:r>
      <w:r>
        <w:rPr>
          <w:rFonts w:asciiTheme="minorHAnsi" w:hAnsiTheme="minorHAnsi" w:cstheme="minorHAnsi"/>
          <w:color w:val="auto"/>
        </w:rPr>
        <w:t xml:space="preserve">, including by way of current assignment of future rights, all </w:t>
      </w:r>
      <w:r w:rsidRPr="005349BF">
        <w:rPr>
          <w:rFonts w:asciiTheme="minorHAnsi" w:hAnsiTheme="minorHAnsi" w:cstheme="minorHAnsi"/>
          <w:color w:val="auto"/>
        </w:rPr>
        <w:t xml:space="preserve">IPR, title and interest in the Materials to the extent any such IPR, title or interest in the Materials may be deemed by </w:t>
      </w:r>
      <w:r>
        <w:rPr>
          <w:rFonts w:asciiTheme="minorHAnsi" w:hAnsiTheme="minorHAnsi" w:cstheme="minorHAnsi"/>
          <w:color w:val="auto"/>
        </w:rPr>
        <w:t>L</w:t>
      </w:r>
      <w:r w:rsidRPr="005349BF">
        <w:rPr>
          <w:rFonts w:asciiTheme="minorHAnsi" w:hAnsiTheme="minorHAnsi" w:cstheme="minorHAnsi"/>
          <w:color w:val="auto"/>
        </w:rPr>
        <w:t>aw to be held by the Contractor</w:t>
      </w:r>
      <w:r>
        <w:rPr>
          <w:rFonts w:asciiTheme="minorHAnsi" w:hAnsiTheme="minorHAnsi" w:cstheme="minorHAnsi"/>
          <w:color w:val="auto"/>
        </w:rPr>
        <w:t>, its sub-contractors and agents</w:t>
      </w:r>
      <w:r w:rsidRPr="005349BF">
        <w:rPr>
          <w:rFonts w:asciiTheme="minorHAnsi" w:hAnsiTheme="minorHAnsi" w:cstheme="minorHAnsi"/>
          <w:color w:val="auto"/>
        </w:rPr>
        <w:t>.</w:t>
      </w:r>
    </w:p>
    <w:p w14:paraId="44A56006" w14:textId="77777777" w:rsidR="00405184" w:rsidRPr="005349BF" w:rsidRDefault="00405184" w:rsidP="00405184">
      <w:pPr>
        <w:pStyle w:val="Default"/>
        <w:ind w:left="720" w:hanging="720"/>
        <w:jc w:val="both"/>
        <w:rPr>
          <w:rFonts w:asciiTheme="minorHAnsi" w:hAnsiTheme="minorHAnsi" w:cstheme="minorHAnsi"/>
          <w:color w:val="auto"/>
        </w:rPr>
      </w:pPr>
    </w:p>
    <w:p w14:paraId="176193F6" w14:textId="52C04BAD" w:rsidR="00405184" w:rsidRPr="005349BF"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10</w:t>
      </w:r>
      <w:r w:rsidRPr="005349BF">
        <w:rPr>
          <w:rFonts w:asciiTheme="minorHAnsi" w:hAnsiTheme="minorHAnsi" w:cstheme="minorHAnsi"/>
          <w:color w:val="auto"/>
        </w:rPr>
        <w:t>.</w:t>
      </w:r>
      <w:r>
        <w:rPr>
          <w:rFonts w:asciiTheme="minorHAnsi" w:hAnsiTheme="minorHAnsi" w:cstheme="minorHAnsi"/>
          <w:color w:val="auto"/>
        </w:rPr>
        <w:t>4</w:t>
      </w:r>
      <w:r w:rsidRPr="005349BF">
        <w:rPr>
          <w:rFonts w:asciiTheme="minorHAnsi" w:hAnsiTheme="minorHAnsi" w:cstheme="minorHAnsi"/>
          <w:color w:val="auto"/>
        </w:rPr>
        <w:tab/>
        <w:t>The Contractor undertakes</w:t>
      </w:r>
      <w:r>
        <w:rPr>
          <w:rFonts w:asciiTheme="minorHAnsi" w:hAnsiTheme="minorHAnsi" w:cstheme="minorHAnsi"/>
          <w:color w:val="auto"/>
        </w:rPr>
        <w:t xml:space="preserve">, and shall procure that its sub-contractors and agents undertake, </w:t>
      </w:r>
      <w:r w:rsidRPr="005349BF">
        <w:rPr>
          <w:rFonts w:asciiTheme="minorHAnsi" w:hAnsiTheme="minorHAnsi" w:cstheme="minorHAnsi"/>
          <w:color w:val="auto"/>
        </w:rPr>
        <w:t xml:space="preserve">not to register nor attempt to register any IPR in the Materials unless requested to do so by the Central Bank and to do all acts necessary to confirm </w:t>
      </w:r>
      <w:r>
        <w:rPr>
          <w:rFonts w:asciiTheme="minorHAnsi" w:hAnsiTheme="minorHAnsi" w:cstheme="minorHAnsi"/>
          <w:color w:val="auto"/>
        </w:rPr>
        <w:t xml:space="preserve">that </w:t>
      </w:r>
      <w:r w:rsidRPr="005349BF">
        <w:rPr>
          <w:rFonts w:asciiTheme="minorHAnsi" w:hAnsiTheme="minorHAnsi" w:cstheme="minorHAnsi"/>
          <w:color w:val="auto"/>
        </w:rPr>
        <w:t xml:space="preserve">absolute title in all IPR in the Materials has passed, or will pass, to the Central Bank. </w:t>
      </w:r>
    </w:p>
    <w:p w14:paraId="1575FD51" w14:textId="77777777" w:rsidR="00405184" w:rsidRPr="005349BF" w:rsidRDefault="00405184" w:rsidP="00405184">
      <w:pPr>
        <w:pStyle w:val="Default"/>
        <w:ind w:left="720" w:hanging="720"/>
        <w:jc w:val="both"/>
        <w:rPr>
          <w:rFonts w:asciiTheme="minorHAnsi" w:hAnsiTheme="minorHAnsi" w:cstheme="minorHAnsi"/>
          <w:color w:val="auto"/>
        </w:rPr>
      </w:pPr>
    </w:p>
    <w:p w14:paraId="6A83C1B3" w14:textId="28F00472" w:rsidR="00405184"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lastRenderedPageBreak/>
        <w:t>10.5</w:t>
      </w:r>
      <w:r w:rsidRPr="005349BF">
        <w:rPr>
          <w:rFonts w:asciiTheme="minorHAnsi" w:hAnsiTheme="minorHAnsi" w:cstheme="minorHAnsi"/>
          <w:color w:val="auto"/>
        </w:rPr>
        <w:tab/>
      </w:r>
      <w:r>
        <w:rPr>
          <w:rFonts w:asciiTheme="minorHAnsi" w:hAnsiTheme="minorHAnsi" w:cstheme="minorHAnsi"/>
          <w:color w:val="auto"/>
        </w:rPr>
        <w:t xml:space="preserve">With the exception of the Materials, the IPR which vests in the Central Bank pursuant to clause 10.3 above, the Contractor hereby grants to the Central Bank a perpetual, irrevocable, royalty free, non-exclusive licence to use any deliverables provided to the Central Bank under this Agreement (including the right for the Central Bank’s employees, agents or sub-contractors to use such deliverables) to the extent necessary to enable the Central Bank to avail of the Services.  </w:t>
      </w:r>
    </w:p>
    <w:p w14:paraId="5BAACF7C" w14:textId="77777777" w:rsidR="00405184" w:rsidRDefault="00405184" w:rsidP="00405184">
      <w:pPr>
        <w:pStyle w:val="Default"/>
        <w:jc w:val="both"/>
        <w:rPr>
          <w:rFonts w:asciiTheme="minorHAnsi" w:hAnsiTheme="minorHAnsi" w:cstheme="minorHAnsi"/>
          <w:color w:val="auto"/>
        </w:rPr>
      </w:pPr>
    </w:p>
    <w:p w14:paraId="42E6B19F" w14:textId="384AD822" w:rsidR="00405184" w:rsidRPr="005349BF"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10.6</w:t>
      </w:r>
      <w:r>
        <w:rPr>
          <w:rFonts w:asciiTheme="minorHAnsi" w:hAnsiTheme="minorHAnsi" w:cstheme="minorHAnsi"/>
          <w:color w:val="auto"/>
        </w:rPr>
        <w:tab/>
      </w:r>
      <w:r w:rsidRPr="005349BF">
        <w:rPr>
          <w:rFonts w:asciiTheme="minorHAnsi" w:hAnsiTheme="minorHAnsi" w:cstheme="minorHAnsi"/>
          <w:color w:val="auto"/>
        </w:rPr>
        <w:t xml:space="preserve">The Central Bank grants to the Contractor a royalty-free non-exclusive licence to use the Central Bank’s Pre-existing IPR </w:t>
      </w:r>
      <w:r>
        <w:rPr>
          <w:rFonts w:asciiTheme="minorHAnsi" w:hAnsiTheme="minorHAnsi" w:cstheme="minorHAnsi"/>
          <w:color w:val="auto"/>
        </w:rPr>
        <w:t xml:space="preserve">and the Materials </w:t>
      </w:r>
      <w:r w:rsidRPr="005349BF">
        <w:rPr>
          <w:rFonts w:asciiTheme="minorHAnsi" w:hAnsiTheme="minorHAnsi" w:cstheme="minorHAnsi"/>
          <w:color w:val="auto"/>
        </w:rPr>
        <w:t xml:space="preserve">for the Term to the extent necessary to enable the Contractor to fulfil its obligations under </w:t>
      </w:r>
      <w:r>
        <w:rPr>
          <w:rFonts w:asciiTheme="minorHAnsi" w:hAnsiTheme="minorHAnsi" w:cstheme="minorHAnsi"/>
          <w:color w:val="auto"/>
        </w:rPr>
        <w:t>this Agreement</w:t>
      </w:r>
      <w:r w:rsidRPr="005349BF">
        <w:rPr>
          <w:rFonts w:asciiTheme="minorHAnsi" w:hAnsiTheme="minorHAnsi" w:cstheme="minorHAnsi"/>
          <w:color w:val="auto"/>
        </w:rPr>
        <w:t xml:space="preserve">.  </w:t>
      </w:r>
    </w:p>
    <w:p w14:paraId="2738F7FB" w14:textId="77777777" w:rsidR="00405184" w:rsidRPr="005349BF" w:rsidRDefault="00405184" w:rsidP="00405184">
      <w:pPr>
        <w:pStyle w:val="Legallevel1"/>
        <w:numPr>
          <w:ilvl w:val="0"/>
          <w:numId w:val="0"/>
        </w:numPr>
        <w:ind w:left="851" w:hanging="851"/>
        <w:rPr>
          <w:rFonts w:eastAsiaTheme="minorHAnsi"/>
          <w:sz w:val="24"/>
          <w:szCs w:val="24"/>
          <w:lang w:val="en-IE" w:eastAsia="en-US"/>
        </w:rPr>
      </w:pPr>
    </w:p>
    <w:p w14:paraId="4F8E1C25" w14:textId="35ACB7E4" w:rsidR="00405184" w:rsidRPr="005349BF"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10</w:t>
      </w:r>
      <w:r w:rsidRPr="005349BF">
        <w:rPr>
          <w:rFonts w:asciiTheme="minorHAnsi" w:hAnsiTheme="minorHAnsi" w:cstheme="minorHAnsi"/>
          <w:color w:val="auto"/>
        </w:rPr>
        <w:t>.</w:t>
      </w:r>
      <w:r>
        <w:rPr>
          <w:rFonts w:asciiTheme="minorHAnsi" w:hAnsiTheme="minorHAnsi" w:cstheme="minorHAnsi"/>
          <w:color w:val="auto"/>
        </w:rPr>
        <w:t>7</w:t>
      </w:r>
      <w:r w:rsidRPr="005349BF">
        <w:rPr>
          <w:rFonts w:asciiTheme="minorHAnsi" w:hAnsiTheme="minorHAnsi" w:cstheme="minorHAnsi"/>
          <w:color w:val="auto"/>
        </w:rPr>
        <w:tab/>
        <w:t xml:space="preserve">The Contractor shall waive or procure a waiver of any moral rights subsisting in any copyright </w:t>
      </w:r>
      <w:r>
        <w:rPr>
          <w:rFonts w:asciiTheme="minorHAnsi" w:hAnsiTheme="minorHAnsi" w:cstheme="minorHAnsi"/>
          <w:color w:val="auto"/>
        </w:rPr>
        <w:t>arising in the Materials</w:t>
      </w:r>
      <w:r w:rsidRPr="005349BF">
        <w:rPr>
          <w:rFonts w:asciiTheme="minorHAnsi" w:hAnsiTheme="minorHAnsi" w:cstheme="minorHAnsi"/>
          <w:color w:val="auto"/>
        </w:rPr>
        <w:t xml:space="preserve">. </w:t>
      </w:r>
    </w:p>
    <w:p w14:paraId="19DA879E" w14:textId="77777777" w:rsidR="00405184" w:rsidRPr="005349BF" w:rsidRDefault="00405184" w:rsidP="00405184">
      <w:pPr>
        <w:pStyle w:val="Default"/>
        <w:ind w:left="720" w:hanging="720"/>
        <w:jc w:val="both"/>
        <w:rPr>
          <w:rFonts w:asciiTheme="minorHAnsi" w:hAnsiTheme="minorHAnsi" w:cstheme="minorHAnsi"/>
          <w:color w:val="auto"/>
        </w:rPr>
      </w:pPr>
    </w:p>
    <w:p w14:paraId="6F917982" w14:textId="22848318" w:rsidR="00405184" w:rsidRPr="005349BF"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10</w:t>
      </w:r>
      <w:r w:rsidRPr="005349BF">
        <w:rPr>
          <w:rFonts w:asciiTheme="minorHAnsi" w:hAnsiTheme="minorHAnsi" w:cstheme="minorHAnsi"/>
          <w:color w:val="auto"/>
        </w:rPr>
        <w:t>.</w:t>
      </w:r>
      <w:r>
        <w:rPr>
          <w:rFonts w:asciiTheme="minorHAnsi" w:hAnsiTheme="minorHAnsi" w:cstheme="minorHAnsi"/>
          <w:color w:val="auto"/>
        </w:rPr>
        <w:t>8</w:t>
      </w:r>
      <w:r w:rsidRPr="005349BF">
        <w:rPr>
          <w:rFonts w:asciiTheme="minorHAnsi" w:hAnsiTheme="minorHAnsi" w:cstheme="minorHAnsi"/>
          <w:color w:val="auto"/>
        </w:rPr>
        <w:tab/>
        <w:t xml:space="preserve">Nothing in </w:t>
      </w:r>
      <w:r>
        <w:rPr>
          <w:rFonts w:asciiTheme="minorHAnsi" w:hAnsiTheme="minorHAnsi" w:cstheme="minorHAnsi"/>
          <w:color w:val="auto"/>
        </w:rPr>
        <w:t>this Agreement</w:t>
      </w:r>
      <w:r w:rsidRPr="005349BF">
        <w:rPr>
          <w:rFonts w:asciiTheme="minorHAnsi" w:hAnsiTheme="minorHAnsi" w:cstheme="minorHAnsi"/>
          <w:color w:val="auto"/>
        </w:rPr>
        <w:t xml:space="preserve"> shall</w:t>
      </w:r>
      <w:r>
        <w:rPr>
          <w:rFonts w:asciiTheme="minorHAnsi" w:hAnsiTheme="minorHAnsi" w:cstheme="minorHAnsi"/>
          <w:color w:val="auto"/>
        </w:rPr>
        <w:t>:</w:t>
      </w:r>
      <w:r w:rsidRPr="005349BF">
        <w:rPr>
          <w:rFonts w:asciiTheme="minorHAnsi" w:hAnsiTheme="minorHAnsi" w:cstheme="minorHAnsi"/>
          <w:color w:val="auto"/>
        </w:rPr>
        <w:t xml:space="preserve"> </w:t>
      </w:r>
    </w:p>
    <w:p w14:paraId="3AEF6A83" w14:textId="77777777" w:rsidR="00405184" w:rsidRPr="005349BF" w:rsidRDefault="00405184" w:rsidP="00405184">
      <w:pPr>
        <w:pStyle w:val="Default"/>
        <w:ind w:left="720" w:hanging="720"/>
        <w:jc w:val="both"/>
        <w:rPr>
          <w:rFonts w:asciiTheme="minorHAnsi" w:hAnsiTheme="minorHAnsi" w:cstheme="minorHAnsi"/>
          <w:color w:val="auto"/>
        </w:rPr>
      </w:pPr>
    </w:p>
    <w:p w14:paraId="0DD5E7DA" w14:textId="0999295A" w:rsidR="00405184" w:rsidRPr="005349BF"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10</w:t>
      </w:r>
      <w:r w:rsidRPr="005349BF">
        <w:rPr>
          <w:rFonts w:asciiTheme="minorHAnsi" w:hAnsiTheme="minorHAnsi" w:cstheme="minorHAnsi"/>
          <w:color w:val="auto"/>
        </w:rPr>
        <w:t>.</w:t>
      </w:r>
      <w:r>
        <w:rPr>
          <w:rFonts w:asciiTheme="minorHAnsi" w:hAnsiTheme="minorHAnsi" w:cstheme="minorHAnsi"/>
          <w:color w:val="auto"/>
        </w:rPr>
        <w:t>8</w:t>
      </w:r>
      <w:r w:rsidRPr="005349BF">
        <w:rPr>
          <w:rFonts w:asciiTheme="minorHAnsi" w:hAnsiTheme="minorHAnsi" w:cstheme="minorHAnsi"/>
          <w:color w:val="auto"/>
        </w:rPr>
        <w:t>.1</w:t>
      </w:r>
      <w:r w:rsidRPr="005349BF">
        <w:rPr>
          <w:rFonts w:asciiTheme="minorHAnsi" w:hAnsiTheme="minorHAnsi" w:cstheme="minorHAnsi"/>
          <w:color w:val="auto"/>
        </w:rPr>
        <w:tab/>
        <w:t>prohibit or be deemed to prohibit the Contractor from providing services similar to the Services to any party other than the Parties hereto</w:t>
      </w:r>
      <w:r>
        <w:rPr>
          <w:rFonts w:asciiTheme="minorHAnsi" w:hAnsiTheme="minorHAnsi" w:cstheme="minorHAnsi"/>
          <w:color w:val="auto"/>
        </w:rPr>
        <w:t>;</w:t>
      </w:r>
      <w:r w:rsidRPr="005349BF">
        <w:rPr>
          <w:rFonts w:asciiTheme="minorHAnsi" w:hAnsiTheme="minorHAnsi" w:cstheme="minorHAnsi"/>
          <w:color w:val="auto"/>
        </w:rPr>
        <w:t xml:space="preserve"> or</w:t>
      </w:r>
    </w:p>
    <w:p w14:paraId="622C5BE0" w14:textId="77777777" w:rsidR="00405184" w:rsidRPr="005349BF" w:rsidRDefault="00405184" w:rsidP="00405184">
      <w:pPr>
        <w:pStyle w:val="Default"/>
        <w:ind w:left="1440" w:hanging="720"/>
        <w:jc w:val="both"/>
        <w:rPr>
          <w:rFonts w:asciiTheme="minorHAnsi" w:hAnsiTheme="minorHAnsi" w:cstheme="minorHAnsi"/>
          <w:color w:val="auto"/>
        </w:rPr>
      </w:pPr>
    </w:p>
    <w:p w14:paraId="5ACD9DBB" w14:textId="0D1729D0" w:rsidR="00405184" w:rsidRPr="005349BF"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10</w:t>
      </w:r>
      <w:r w:rsidRPr="005349BF">
        <w:rPr>
          <w:rFonts w:asciiTheme="minorHAnsi" w:hAnsiTheme="minorHAnsi" w:cstheme="minorHAnsi"/>
          <w:color w:val="auto"/>
        </w:rPr>
        <w:t>.</w:t>
      </w:r>
      <w:r>
        <w:rPr>
          <w:rFonts w:asciiTheme="minorHAnsi" w:hAnsiTheme="minorHAnsi" w:cstheme="minorHAnsi"/>
          <w:color w:val="auto"/>
        </w:rPr>
        <w:t>8</w:t>
      </w:r>
      <w:r w:rsidRPr="005349BF">
        <w:rPr>
          <w:rFonts w:asciiTheme="minorHAnsi" w:hAnsiTheme="minorHAnsi" w:cstheme="minorHAnsi"/>
          <w:color w:val="auto"/>
        </w:rPr>
        <w:t>.2</w:t>
      </w:r>
      <w:r w:rsidRPr="005349BF">
        <w:rPr>
          <w:rFonts w:asciiTheme="minorHAnsi" w:hAnsiTheme="minorHAnsi" w:cstheme="minorHAnsi"/>
          <w:color w:val="auto"/>
        </w:rPr>
        <w:tab/>
        <w:t>preclude the Contractor from independently developing for itself, or for others, materials which are competitive with, or similar to, the Services, nor from using in the course of its normal business its general knowledge, skills and experience, and any ideas, concepts, know-how, formats, templates, methodologies and techniques that are acquired or used in the course of providing the Services, to the extent that this does not result in a disclosure of the Central Bank’s Confidential Information or an infringement of IPR.</w:t>
      </w:r>
    </w:p>
    <w:p w14:paraId="1D28E45B" w14:textId="77777777" w:rsidR="00405184" w:rsidRPr="005349BF" w:rsidRDefault="00405184" w:rsidP="00405184">
      <w:pPr>
        <w:pStyle w:val="Default"/>
        <w:ind w:left="720" w:hanging="720"/>
        <w:jc w:val="both"/>
        <w:rPr>
          <w:rFonts w:asciiTheme="minorHAnsi" w:hAnsiTheme="minorHAnsi" w:cstheme="minorHAnsi"/>
          <w:color w:val="auto"/>
        </w:rPr>
      </w:pPr>
    </w:p>
    <w:p w14:paraId="44CD2D3B" w14:textId="72D798F6" w:rsidR="00405184" w:rsidRDefault="00405184"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10</w:t>
      </w:r>
      <w:r w:rsidRPr="005349BF">
        <w:rPr>
          <w:rFonts w:asciiTheme="minorHAnsi" w:hAnsiTheme="minorHAnsi" w:cstheme="minorHAnsi"/>
          <w:color w:val="auto"/>
        </w:rPr>
        <w:t>.</w:t>
      </w:r>
      <w:r>
        <w:rPr>
          <w:rFonts w:asciiTheme="minorHAnsi" w:hAnsiTheme="minorHAnsi" w:cstheme="minorHAnsi"/>
          <w:color w:val="auto"/>
        </w:rPr>
        <w:t>9</w:t>
      </w:r>
      <w:r w:rsidRPr="005349BF">
        <w:rPr>
          <w:rFonts w:asciiTheme="minorHAnsi" w:hAnsiTheme="minorHAnsi" w:cstheme="minorHAnsi"/>
          <w:color w:val="auto"/>
        </w:rPr>
        <w:tab/>
        <w:t xml:space="preserve">The Contractor is responsible for ensuring all and any necessary consents and or licences for any software, instrument, modality or methodology are obtained and in place before use for the purposes of </w:t>
      </w:r>
      <w:r>
        <w:rPr>
          <w:rFonts w:asciiTheme="minorHAnsi" w:hAnsiTheme="minorHAnsi" w:cstheme="minorHAnsi"/>
          <w:color w:val="auto"/>
        </w:rPr>
        <w:t>this Agreement</w:t>
      </w:r>
      <w:r w:rsidRPr="005349BF">
        <w:rPr>
          <w:rFonts w:asciiTheme="minorHAnsi" w:hAnsiTheme="minorHAnsi" w:cstheme="minorHAnsi"/>
          <w:color w:val="auto"/>
        </w:rPr>
        <w:t xml:space="preserve"> (to include ensuring the Central Bank shall be vested with all necessary rights so as to enable the Central Bank to enjoy the benefit of the Services for its business purposes). </w:t>
      </w:r>
    </w:p>
    <w:p w14:paraId="36B27A60" w14:textId="77777777" w:rsidR="00405184" w:rsidRDefault="00405184" w:rsidP="00405184">
      <w:pPr>
        <w:pStyle w:val="Default"/>
        <w:ind w:left="720" w:hanging="720"/>
        <w:jc w:val="both"/>
        <w:rPr>
          <w:rFonts w:asciiTheme="minorHAnsi" w:hAnsiTheme="minorHAnsi" w:cstheme="minorHAnsi"/>
          <w:color w:val="auto"/>
        </w:rPr>
      </w:pPr>
    </w:p>
    <w:p w14:paraId="3E6FFB81" w14:textId="75352CD7" w:rsidR="00405184" w:rsidRDefault="00405184" w:rsidP="002A68C2">
      <w:pPr>
        <w:pStyle w:val="Default"/>
        <w:numPr>
          <w:ilvl w:val="1"/>
          <w:numId w:val="32"/>
        </w:numPr>
        <w:jc w:val="both"/>
        <w:rPr>
          <w:rFonts w:asciiTheme="minorHAnsi" w:hAnsiTheme="minorHAnsi" w:cstheme="minorHAnsi"/>
          <w:color w:val="auto"/>
        </w:rPr>
      </w:pPr>
      <w:r w:rsidRPr="005349BF">
        <w:rPr>
          <w:rFonts w:asciiTheme="minorHAnsi" w:hAnsiTheme="minorHAnsi" w:cstheme="minorHAnsi"/>
          <w:color w:val="auto"/>
        </w:rPr>
        <w:t xml:space="preserve">Third Party Rights </w:t>
      </w:r>
    </w:p>
    <w:p w14:paraId="324AB96C" w14:textId="77777777" w:rsidR="0040561C" w:rsidRDefault="0040561C" w:rsidP="00405184">
      <w:pPr>
        <w:pStyle w:val="Default"/>
        <w:ind w:left="720" w:hanging="720"/>
        <w:jc w:val="both"/>
        <w:rPr>
          <w:rFonts w:asciiTheme="minorHAnsi" w:hAnsiTheme="minorHAnsi" w:cstheme="minorHAnsi"/>
          <w:color w:val="auto"/>
        </w:rPr>
      </w:pPr>
    </w:p>
    <w:p w14:paraId="558A92B5" w14:textId="77777777" w:rsidR="0040561C" w:rsidRDefault="00405184" w:rsidP="002A68C2">
      <w:pPr>
        <w:pStyle w:val="Default"/>
        <w:numPr>
          <w:ilvl w:val="2"/>
          <w:numId w:val="32"/>
        </w:numPr>
        <w:ind w:left="1560" w:hanging="851"/>
        <w:jc w:val="both"/>
        <w:rPr>
          <w:rFonts w:asciiTheme="minorHAnsi" w:hAnsiTheme="minorHAnsi" w:cstheme="minorHAnsi"/>
          <w:color w:val="auto"/>
        </w:rPr>
      </w:pPr>
      <w:r w:rsidRPr="005349BF">
        <w:rPr>
          <w:rFonts w:asciiTheme="minorHAnsi" w:hAnsiTheme="minorHAnsi" w:cstheme="minorHAnsi"/>
          <w:color w:val="auto"/>
        </w:rPr>
        <w:t xml:space="preserve">The Contractor indemnifies the Central Bank and shall keep indemnified and hold the Central Bank harmless on demand from and in respect of all and any Loss which arises by reason of any </w:t>
      </w:r>
      <w:r>
        <w:rPr>
          <w:rFonts w:asciiTheme="minorHAnsi" w:hAnsiTheme="minorHAnsi" w:cstheme="minorHAnsi"/>
          <w:color w:val="auto"/>
        </w:rPr>
        <w:t xml:space="preserve">claims that the Materials or the supply of the Services </w:t>
      </w:r>
      <w:r w:rsidRPr="005349BF">
        <w:rPr>
          <w:rFonts w:asciiTheme="minorHAnsi" w:hAnsiTheme="minorHAnsi" w:cstheme="minorHAnsi"/>
          <w:color w:val="auto"/>
        </w:rPr>
        <w:t>breach</w:t>
      </w:r>
      <w:r>
        <w:rPr>
          <w:rFonts w:asciiTheme="minorHAnsi" w:hAnsiTheme="minorHAnsi" w:cstheme="minorHAnsi"/>
          <w:color w:val="auto"/>
        </w:rPr>
        <w:t xml:space="preserve"> the </w:t>
      </w:r>
      <w:r w:rsidRPr="005349BF">
        <w:rPr>
          <w:rFonts w:asciiTheme="minorHAnsi" w:hAnsiTheme="minorHAnsi" w:cstheme="minorHAnsi"/>
          <w:color w:val="auto"/>
        </w:rPr>
        <w:t xml:space="preserve">IPR </w:t>
      </w:r>
      <w:r>
        <w:rPr>
          <w:rFonts w:asciiTheme="minorHAnsi" w:hAnsiTheme="minorHAnsi" w:cstheme="minorHAnsi"/>
          <w:color w:val="auto"/>
        </w:rPr>
        <w:t>of any third parties</w:t>
      </w:r>
      <w:r w:rsidRPr="005349BF">
        <w:rPr>
          <w:rFonts w:asciiTheme="minorHAnsi" w:hAnsiTheme="minorHAnsi" w:cstheme="minorHAnsi"/>
          <w:color w:val="auto"/>
        </w:rPr>
        <w:t xml:space="preserve">. </w:t>
      </w:r>
    </w:p>
    <w:p w14:paraId="4CD6D428" w14:textId="77777777" w:rsidR="0040561C" w:rsidRDefault="0040561C" w:rsidP="0040561C">
      <w:pPr>
        <w:pStyle w:val="Default"/>
        <w:ind w:left="720"/>
        <w:jc w:val="both"/>
        <w:rPr>
          <w:rFonts w:asciiTheme="minorHAnsi" w:hAnsiTheme="minorHAnsi" w:cstheme="minorHAnsi"/>
          <w:color w:val="auto"/>
        </w:rPr>
      </w:pPr>
    </w:p>
    <w:p w14:paraId="2A838530" w14:textId="402B011F" w:rsidR="00405184" w:rsidRPr="0040561C" w:rsidRDefault="00405184" w:rsidP="002A68C2">
      <w:pPr>
        <w:pStyle w:val="Default"/>
        <w:numPr>
          <w:ilvl w:val="2"/>
          <w:numId w:val="32"/>
        </w:numPr>
        <w:ind w:left="1560" w:hanging="851"/>
        <w:jc w:val="both"/>
        <w:rPr>
          <w:rFonts w:asciiTheme="minorHAnsi" w:hAnsiTheme="minorHAnsi" w:cstheme="minorHAnsi"/>
          <w:color w:val="auto"/>
        </w:rPr>
      </w:pPr>
      <w:r w:rsidRPr="0040561C">
        <w:rPr>
          <w:rFonts w:asciiTheme="minorHAnsi" w:hAnsiTheme="minorHAnsi" w:cstheme="minorHAnsi"/>
          <w:color w:val="auto"/>
        </w:rPr>
        <w:t>At the option of the Central Bank for and in respect of any such breach, the Contractor shall at its own expense and option:</w:t>
      </w:r>
    </w:p>
    <w:p w14:paraId="129942E1" w14:textId="77777777" w:rsidR="00405184" w:rsidRDefault="00405184" w:rsidP="00405184">
      <w:pPr>
        <w:pStyle w:val="Default"/>
        <w:ind w:left="1440"/>
        <w:jc w:val="both"/>
        <w:rPr>
          <w:rFonts w:asciiTheme="minorHAnsi" w:hAnsiTheme="minorHAnsi" w:cstheme="minorHAnsi"/>
          <w:color w:val="auto"/>
        </w:rPr>
      </w:pPr>
    </w:p>
    <w:p w14:paraId="1CA76D4F" w14:textId="77777777" w:rsidR="00405184" w:rsidRPr="00131B3F" w:rsidRDefault="00405184" w:rsidP="002A68C2">
      <w:pPr>
        <w:pStyle w:val="Default"/>
        <w:numPr>
          <w:ilvl w:val="0"/>
          <w:numId w:val="24"/>
        </w:numPr>
        <w:ind w:left="1985" w:hanging="425"/>
        <w:jc w:val="both"/>
        <w:rPr>
          <w:rFonts w:asciiTheme="minorHAnsi" w:hAnsiTheme="minorHAnsi" w:cstheme="minorHAnsi"/>
          <w:color w:val="auto"/>
        </w:rPr>
      </w:pPr>
      <w:r w:rsidRPr="00131B3F">
        <w:rPr>
          <w:rFonts w:asciiTheme="minorHAnsi" w:hAnsiTheme="minorHAnsi" w:cstheme="minorHAnsi"/>
          <w:lang w:val="en-US"/>
        </w:rPr>
        <w:t>procure the necessary rights for the Central Bank to continue use of the relevant deliverable;</w:t>
      </w:r>
    </w:p>
    <w:p w14:paraId="5E1932AF" w14:textId="77777777" w:rsidR="00405184" w:rsidRPr="00131B3F" w:rsidRDefault="00405184" w:rsidP="00405184">
      <w:pPr>
        <w:pStyle w:val="Default"/>
        <w:ind w:left="1800"/>
        <w:jc w:val="both"/>
        <w:rPr>
          <w:rFonts w:asciiTheme="minorHAnsi" w:hAnsiTheme="minorHAnsi" w:cstheme="minorHAnsi"/>
          <w:color w:val="auto"/>
        </w:rPr>
      </w:pPr>
    </w:p>
    <w:p w14:paraId="07BA4C41" w14:textId="77777777" w:rsidR="00405184" w:rsidRPr="00131B3F" w:rsidRDefault="00405184" w:rsidP="002A68C2">
      <w:pPr>
        <w:pStyle w:val="Default"/>
        <w:numPr>
          <w:ilvl w:val="0"/>
          <w:numId w:val="24"/>
        </w:numPr>
        <w:ind w:left="1985" w:hanging="425"/>
        <w:jc w:val="both"/>
        <w:rPr>
          <w:rFonts w:asciiTheme="minorHAnsi" w:hAnsiTheme="minorHAnsi" w:cstheme="minorHAnsi"/>
          <w:color w:val="auto"/>
        </w:rPr>
      </w:pPr>
      <w:r w:rsidRPr="00131B3F">
        <w:rPr>
          <w:rFonts w:asciiTheme="minorHAnsi" w:hAnsiTheme="minorHAnsi" w:cstheme="minorHAnsi"/>
          <w:lang w:val="en-US"/>
        </w:rPr>
        <w:t>replace the relevant deliverable with a non-infringing equivalent;</w:t>
      </w:r>
    </w:p>
    <w:p w14:paraId="110C0394" w14:textId="77777777" w:rsidR="00405184" w:rsidRPr="00131B3F" w:rsidRDefault="00405184" w:rsidP="00935928">
      <w:pPr>
        <w:pStyle w:val="Default"/>
        <w:ind w:left="1985" w:hanging="425"/>
        <w:jc w:val="both"/>
        <w:rPr>
          <w:rFonts w:asciiTheme="minorHAnsi" w:hAnsiTheme="minorHAnsi" w:cstheme="minorHAnsi"/>
          <w:color w:val="auto"/>
        </w:rPr>
      </w:pPr>
    </w:p>
    <w:p w14:paraId="14F1ED74" w14:textId="77777777" w:rsidR="00405184" w:rsidRPr="00131B3F" w:rsidRDefault="00405184" w:rsidP="002A68C2">
      <w:pPr>
        <w:pStyle w:val="Default"/>
        <w:numPr>
          <w:ilvl w:val="0"/>
          <w:numId w:val="24"/>
        </w:numPr>
        <w:ind w:left="1985" w:hanging="425"/>
        <w:jc w:val="both"/>
        <w:rPr>
          <w:rFonts w:asciiTheme="minorHAnsi" w:hAnsiTheme="minorHAnsi" w:cstheme="minorHAnsi"/>
          <w:color w:val="auto"/>
        </w:rPr>
      </w:pPr>
      <w:r w:rsidRPr="00131B3F">
        <w:rPr>
          <w:rFonts w:asciiTheme="minorHAnsi" w:hAnsiTheme="minorHAnsi" w:cstheme="minorHAnsi"/>
          <w:lang w:val="en-US"/>
        </w:rPr>
        <w:t>replace the relevant deliverable to make it non-infringing while giving equivalent performance or</w:t>
      </w:r>
    </w:p>
    <w:p w14:paraId="202F46D2" w14:textId="77777777" w:rsidR="00405184" w:rsidRDefault="00405184" w:rsidP="00935928">
      <w:pPr>
        <w:pStyle w:val="ListParagraph"/>
        <w:ind w:left="1985" w:hanging="425"/>
        <w:rPr>
          <w:rFonts w:asciiTheme="minorHAnsi" w:hAnsiTheme="minorHAnsi" w:cstheme="minorHAnsi"/>
          <w:lang w:val="en-US"/>
        </w:rPr>
      </w:pPr>
    </w:p>
    <w:p w14:paraId="50BCAB4C" w14:textId="4BA788EB" w:rsidR="00405184" w:rsidRPr="00131B3F" w:rsidRDefault="00405184" w:rsidP="002A68C2">
      <w:pPr>
        <w:pStyle w:val="Default"/>
        <w:numPr>
          <w:ilvl w:val="0"/>
          <w:numId w:val="24"/>
        </w:numPr>
        <w:ind w:left="1985" w:hanging="425"/>
        <w:jc w:val="both"/>
        <w:rPr>
          <w:rFonts w:asciiTheme="minorHAnsi" w:hAnsiTheme="minorHAnsi" w:cstheme="minorHAnsi"/>
          <w:color w:val="auto"/>
        </w:rPr>
      </w:pPr>
      <w:r w:rsidRPr="00131B3F">
        <w:rPr>
          <w:rFonts w:asciiTheme="minorHAnsi" w:hAnsiTheme="minorHAnsi" w:cstheme="minorHAnsi"/>
          <w:lang w:val="en-US"/>
        </w:rPr>
        <w:t>if the Contractor cannot obtain the remedies in (</w:t>
      </w:r>
      <w:r>
        <w:rPr>
          <w:rFonts w:asciiTheme="minorHAnsi" w:hAnsiTheme="minorHAnsi" w:cstheme="minorHAnsi"/>
          <w:lang w:val="en-US"/>
        </w:rPr>
        <w:t>a</w:t>
      </w:r>
      <w:r w:rsidRPr="00131B3F">
        <w:rPr>
          <w:rFonts w:asciiTheme="minorHAnsi" w:hAnsiTheme="minorHAnsi" w:cstheme="minorHAnsi"/>
          <w:lang w:val="en-US"/>
        </w:rPr>
        <w:t>), (</w:t>
      </w:r>
      <w:r>
        <w:rPr>
          <w:rFonts w:asciiTheme="minorHAnsi" w:hAnsiTheme="minorHAnsi" w:cstheme="minorHAnsi"/>
          <w:lang w:val="en-US"/>
        </w:rPr>
        <w:t>b</w:t>
      </w:r>
      <w:r w:rsidRPr="00131B3F">
        <w:rPr>
          <w:rFonts w:asciiTheme="minorHAnsi" w:hAnsiTheme="minorHAnsi" w:cstheme="minorHAnsi"/>
          <w:lang w:val="en-US"/>
        </w:rPr>
        <w:t>) or (</w:t>
      </w:r>
      <w:r>
        <w:rPr>
          <w:rFonts w:asciiTheme="minorHAnsi" w:hAnsiTheme="minorHAnsi" w:cstheme="minorHAnsi"/>
          <w:lang w:val="en-US"/>
        </w:rPr>
        <w:t>c</w:t>
      </w:r>
      <w:r w:rsidRPr="00131B3F">
        <w:rPr>
          <w:rFonts w:asciiTheme="minorHAnsi" w:hAnsiTheme="minorHAnsi" w:cstheme="minorHAnsi"/>
          <w:lang w:val="en-US"/>
        </w:rPr>
        <w:t xml:space="preserve">) above, then without prejudice to any other rights or remedies to which the Central Bank may be entitled, the Contractor may direct the return of the deliverable and refund the Central Bank fees paid for such, less a reasonable amount for the Central Bank’s use of the deliverable up to the time of return (provided such reasonable amount is due to the owner of the said deliverable) and, without prejudice to the generality of clause </w:t>
      </w:r>
      <w:r w:rsidR="00963E6A">
        <w:rPr>
          <w:rFonts w:asciiTheme="minorHAnsi" w:hAnsiTheme="minorHAnsi" w:cstheme="minorHAnsi"/>
          <w:lang w:val="en-US"/>
        </w:rPr>
        <w:t>10</w:t>
      </w:r>
      <w:r w:rsidRPr="00131B3F">
        <w:rPr>
          <w:rFonts w:asciiTheme="minorHAnsi" w:hAnsiTheme="minorHAnsi" w:cstheme="minorHAnsi"/>
          <w:lang w:val="en-US"/>
        </w:rPr>
        <w:t>.</w:t>
      </w:r>
      <w:r>
        <w:rPr>
          <w:rFonts w:asciiTheme="minorHAnsi" w:hAnsiTheme="minorHAnsi" w:cstheme="minorHAnsi"/>
          <w:lang w:val="en-US"/>
        </w:rPr>
        <w:t>10</w:t>
      </w:r>
      <w:r w:rsidRPr="00131B3F">
        <w:rPr>
          <w:rFonts w:asciiTheme="minorHAnsi" w:hAnsiTheme="minorHAnsi" w:cstheme="minorHAnsi"/>
          <w:lang w:val="en-US"/>
        </w:rPr>
        <w:t>.1, shall pay the Central Bank a sum equal to all direct Losses accruing to the Central Bank as a result of the breach.</w:t>
      </w:r>
    </w:p>
    <w:p w14:paraId="7104679C" w14:textId="77777777" w:rsidR="00405184" w:rsidRPr="005349BF" w:rsidRDefault="00405184" w:rsidP="00405184">
      <w:pPr>
        <w:pStyle w:val="legallevel2"/>
        <w:numPr>
          <w:ilvl w:val="0"/>
          <w:numId w:val="0"/>
        </w:numPr>
        <w:ind w:left="851" w:hanging="851"/>
        <w:rPr>
          <w:rFonts w:eastAsiaTheme="minorHAnsi"/>
          <w:color w:val="auto"/>
          <w:sz w:val="24"/>
          <w:szCs w:val="24"/>
          <w:lang w:val="en-IE" w:eastAsia="en-US"/>
        </w:rPr>
      </w:pPr>
    </w:p>
    <w:p w14:paraId="5107C62E" w14:textId="0FF348D0" w:rsidR="00405184" w:rsidRDefault="0040561C" w:rsidP="00405184">
      <w:pPr>
        <w:pStyle w:val="Default"/>
        <w:ind w:left="720" w:hanging="720"/>
        <w:jc w:val="both"/>
        <w:rPr>
          <w:rFonts w:asciiTheme="minorHAnsi" w:hAnsiTheme="minorHAnsi" w:cstheme="minorHAnsi"/>
          <w:color w:val="auto"/>
        </w:rPr>
      </w:pPr>
      <w:r>
        <w:rPr>
          <w:rFonts w:asciiTheme="minorHAnsi" w:hAnsiTheme="minorHAnsi" w:cstheme="minorHAnsi"/>
          <w:color w:val="auto"/>
        </w:rPr>
        <w:t>10</w:t>
      </w:r>
      <w:r w:rsidR="00405184" w:rsidRPr="005349BF">
        <w:rPr>
          <w:rFonts w:asciiTheme="minorHAnsi" w:hAnsiTheme="minorHAnsi" w:cstheme="minorHAnsi"/>
          <w:color w:val="auto"/>
        </w:rPr>
        <w:t>.</w:t>
      </w:r>
      <w:r w:rsidR="00405184">
        <w:rPr>
          <w:rFonts w:asciiTheme="minorHAnsi" w:hAnsiTheme="minorHAnsi" w:cstheme="minorHAnsi"/>
          <w:color w:val="auto"/>
        </w:rPr>
        <w:t>11</w:t>
      </w:r>
      <w:r w:rsidR="00405184" w:rsidRPr="005349BF">
        <w:rPr>
          <w:rFonts w:asciiTheme="minorHAnsi" w:hAnsiTheme="minorHAnsi" w:cstheme="minorHAnsi"/>
          <w:color w:val="auto"/>
        </w:rPr>
        <w:tab/>
        <w:t xml:space="preserve">The provisions of this clause </w:t>
      </w:r>
      <w:r>
        <w:rPr>
          <w:rFonts w:asciiTheme="minorHAnsi" w:hAnsiTheme="minorHAnsi" w:cstheme="minorHAnsi"/>
          <w:color w:val="auto"/>
        </w:rPr>
        <w:t>10</w:t>
      </w:r>
      <w:r w:rsidR="00405184" w:rsidRPr="005349BF">
        <w:rPr>
          <w:rFonts w:asciiTheme="minorHAnsi" w:hAnsiTheme="minorHAnsi" w:cstheme="minorHAnsi"/>
          <w:color w:val="auto"/>
        </w:rPr>
        <w:t xml:space="preserve"> will survive the expiration or termination of </w:t>
      </w:r>
      <w:r w:rsidR="00405184">
        <w:rPr>
          <w:rFonts w:asciiTheme="minorHAnsi" w:hAnsiTheme="minorHAnsi" w:cstheme="minorHAnsi"/>
          <w:color w:val="auto"/>
        </w:rPr>
        <w:t>this Agreement</w:t>
      </w:r>
      <w:r w:rsidR="00405184" w:rsidRPr="005349BF">
        <w:rPr>
          <w:rFonts w:asciiTheme="minorHAnsi" w:hAnsiTheme="minorHAnsi" w:cstheme="minorHAnsi"/>
          <w:color w:val="auto"/>
        </w:rPr>
        <w:t xml:space="preserve"> for any reason.</w:t>
      </w:r>
      <w:r w:rsidR="00405184" w:rsidRPr="008D13E5">
        <w:rPr>
          <w:rFonts w:asciiTheme="minorHAnsi" w:hAnsiTheme="minorHAnsi" w:cstheme="minorHAnsi"/>
          <w:color w:val="auto"/>
        </w:rPr>
        <w:t xml:space="preserve">  </w:t>
      </w:r>
    </w:p>
    <w:p w14:paraId="324AABF4" w14:textId="77777777" w:rsidR="00405184" w:rsidRDefault="00405184" w:rsidP="00405184">
      <w:pPr>
        <w:pStyle w:val="Default"/>
        <w:jc w:val="both"/>
        <w:rPr>
          <w:rFonts w:asciiTheme="minorHAnsi" w:hAnsiTheme="minorHAnsi" w:cstheme="minorHAnsi"/>
          <w:color w:val="auto"/>
        </w:rPr>
      </w:pPr>
    </w:p>
    <w:p w14:paraId="75B36FED" w14:textId="5A90F648" w:rsidR="00405184" w:rsidRDefault="00405184" w:rsidP="00405184">
      <w:pPr>
        <w:pStyle w:val="Default"/>
        <w:ind w:left="720" w:hanging="720"/>
        <w:jc w:val="both"/>
        <w:rPr>
          <w:rFonts w:asciiTheme="minorHAnsi" w:hAnsiTheme="minorHAnsi" w:cstheme="minorHAnsi"/>
          <w:b/>
          <w:bCs/>
          <w:color w:val="auto"/>
        </w:rPr>
      </w:pPr>
      <w:r w:rsidRPr="00C214F6">
        <w:rPr>
          <w:rFonts w:asciiTheme="minorHAnsi" w:hAnsiTheme="minorHAnsi" w:cstheme="minorHAnsi"/>
          <w:color w:val="auto"/>
        </w:rPr>
        <w:t>1</w:t>
      </w:r>
      <w:r w:rsidR="0040561C">
        <w:rPr>
          <w:rFonts w:asciiTheme="minorHAnsi" w:hAnsiTheme="minorHAnsi" w:cstheme="minorHAnsi"/>
          <w:color w:val="auto"/>
        </w:rPr>
        <w:t>1</w:t>
      </w:r>
      <w:r w:rsidRPr="00C214F6">
        <w:rPr>
          <w:rFonts w:asciiTheme="minorHAnsi" w:hAnsiTheme="minorHAnsi" w:cstheme="minorHAnsi"/>
          <w:color w:val="auto"/>
        </w:rPr>
        <w:t xml:space="preserve">. </w:t>
      </w:r>
      <w:r>
        <w:rPr>
          <w:rFonts w:asciiTheme="minorHAnsi" w:hAnsiTheme="minorHAnsi" w:cstheme="minorHAnsi"/>
          <w:color w:val="auto"/>
        </w:rPr>
        <w:tab/>
      </w:r>
      <w:r>
        <w:rPr>
          <w:rFonts w:asciiTheme="minorHAnsi" w:hAnsiTheme="minorHAnsi" w:cstheme="minorHAnsi"/>
          <w:b/>
          <w:bCs/>
          <w:color w:val="auto"/>
        </w:rPr>
        <w:t>Confidentiality</w:t>
      </w:r>
      <w:r w:rsidRPr="00C214F6">
        <w:rPr>
          <w:rFonts w:asciiTheme="minorHAnsi" w:hAnsiTheme="minorHAnsi" w:cstheme="minorHAnsi"/>
          <w:b/>
          <w:bCs/>
          <w:color w:val="auto"/>
        </w:rPr>
        <w:t xml:space="preserve"> </w:t>
      </w:r>
    </w:p>
    <w:p w14:paraId="7FD9D174" w14:textId="77777777" w:rsidR="00405184" w:rsidRPr="00C214F6" w:rsidRDefault="00405184" w:rsidP="00405184">
      <w:pPr>
        <w:pStyle w:val="Default"/>
        <w:ind w:left="720" w:hanging="720"/>
        <w:jc w:val="both"/>
        <w:rPr>
          <w:rFonts w:asciiTheme="minorHAnsi" w:hAnsiTheme="minorHAnsi" w:cstheme="minorHAnsi"/>
          <w:color w:val="auto"/>
        </w:rPr>
      </w:pPr>
    </w:p>
    <w:p w14:paraId="15D40DCF" w14:textId="77777777" w:rsidR="00405184" w:rsidRDefault="00405184" w:rsidP="00405184">
      <w:pPr>
        <w:pStyle w:val="Default"/>
        <w:ind w:left="720" w:hanging="720"/>
        <w:jc w:val="both"/>
        <w:rPr>
          <w:rFonts w:asciiTheme="minorHAnsi" w:hAnsiTheme="minorHAnsi" w:cstheme="minorHAnsi"/>
          <w:color w:val="auto"/>
        </w:rPr>
      </w:pPr>
    </w:p>
    <w:p w14:paraId="0322720E" w14:textId="22C0616A" w:rsidR="00405184" w:rsidRPr="008661BD" w:rsidRDefault="00405184" w:rsidP="00405184">
      <w:pPr>
        <w:pStyle w:val="Default"/>
        <w:ind w:left="720" w:hanging="720"/>
        <w:jc w:val="both"/>
        <w:rPr>
          <w:rFonts w:asciiTheme="minorHAnsi" w:hAnsiTheme="minorHAnsi" w:cstheme="minorHAnsi"/>
          <w:color w:val="auto"/>
        </w:rPr>
      </w:pPr>
      <w:r w:rsidRPr="00C214F6">
        <w:rPr>
          <w:rFonts w:asciiTheme="minorHAnsi" w:hAnsiTheme="minorHAnsi" w:cstheme="minorHAnsi"/>
          <w:color w:val="auto"/>
        </w:rPr>
        <w:t>1</w:t>
      </w:r>
      <w:r w:rsidR="0040561C">
        <w:rPr>
          <w:rFonts w:asciiTheme="minorHAnsi" w:hAnsiTheme="minorHAnsi" w:cstheme="minorHAnsi"/>
          <w:color w:val="auto"/>
        </w:rPr>
        <w:t>1</w:t>
      </w:r>
      <w:r w:rsidRPr="00C214F6">
        <w:rPr>
          <w:rFonts w:asciiTheme="minorHAnsi" w:hAnsiTheme="minorHAnsi" w:cstheme="minorHAnsi"/>
          <w:color w:val="auto"/>
        </w:rPr>
        <w:t xml:space="preserve">.1 </w:t>
      </w:r>
      <w:r>
        <w:rPr>
          <w:rFonts w:asciiTheme="minorHAnsi" w:hAnsiTheme="minorHAnsi" w:cstheme="minorHAnsi"/>
          <w:color w:val="auto"/>
        </w:rPr>
        <w:tab/>
      </w:r>
      <w:r w:rsidRPr="008661BD">
        <w:rPr>
          <w:rFonts w:asciiTheme="minorHAnsi" w:hAnsiTheme="minorHAnsi" w:cstheme="minorHAnsi"/>
          <w:color w:val="auto"/>
        </w:rPr>
        <w:t xml:space="preserve"> “</w:t>
      </w:r>
      <w:r w:rsidRPr="008661BD">
        <w:rPr>
          <w:rFonts w:asciiTheme="minorHAnsi" w:hAnsiTheme="minorHAnsi" w:cstheme="minorHAnsi"/>
          <w:b/>
          <w:color w:val="auto"/>
        </w:rPr>
        <w:t>Confidential Information</w:t>
      </w:r>
      <w:r w:rsidRPr="008661BD">
        <w:rPr>
          <w:rFonts w:asciiTheme="minorHAnsi" w:hAnsiTheme="minorHAnsi" w:cstheme="minorHAnsi"/>
          <w:color w:val="auto"/>
        </w:rPr>
        <w:t>” means</w:t>
      </w:r>
    </w:p>
    <w:p w14:paraId="5B7E2ADF" w14:textId="77777777" w:rsidR="00405184" w:rsidRPr="008661BD" w:rsidRDefault="00405184" w:rsidP="00405184">
      <w:pPr>
        <w:pStyle w:val="Default"/>
        <w:ind w:left="720" w:hanging="720"/>
        <w:jc w:val="both"/>
        <w:rPr>
          <w:rFonts w:asciiTheme="minorHAnsi" w:hAnsiTheme="minorHAnsi" w:cstheme="minorHAnsi"/>
          <w:color w:val="auto"/>
        </w:rPr>
      </w:pPr>
    </w:p>
    <w:p w14:paraId="123F982A" w14:textId="64B4A430" w:rsidR="00405184"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1</w:t>
      </w:r>
      <w:r w:rsidR="0040561C">
        <w:rPr>
          <w:rFonts w:asciiTheme="minorHAnsi" w:hAnsiTheme="minorHAnsi" w:cstheme="minorHAnsi"/>
          <w:color w:val="auto"/>
        </w:rPr>
        <w:t>1</w:t>
      </w:r>
      <w:r w:rsidRPr="008661BD">
        <w:rPr>
          <w:rFonts w:asciiTheme="minorHAnsi" w:hAnsiTheme="minorHAnsi" w:cstheme="minorHAnsi"/>
          <w:color w:val="auto"/>
        </w:rPr>
        <w:t>.1.1</w:t>
      </w:r>
      <w:r w:rsidRPr="008661BD">
        <w:rPr>
          <w:rFonts w:asciiTheme="minorHAnsi" w:hAnsiTheme="minorHAnsi" w:cstheme="minorHAnsi"/>
          <w:color w:val="auto"/>
        </w:rPr>
        <w:tab/>
        <w:t xml:space="preserve">all information (whether in documentary form, oral, electronic, audio-visual, audio-recorded or otherwise, including data in digital form whether legible or not, including any copy or copies, and whether scientific, commercial, financial, technical, operational or otherwise) relating to </w:t>
      </w:r>
      <w:r>
        <w:rPr>
          <w:rFonts w:asciiTheme="minorHAnsi" w:hAnsiTheme="minorHAnsi" w:cstheme="minorHAnsi"/>
          <w:color w:val="auto"/>
        </w:rPr>
        <w:t>this Agreement</w:t>
      </w:r>
      <w:r w:rsidRPr="008661BD">
        <w:rPr>
          <w:rFonts w:asciiTheme="minorHAnsi" w:hAnsiTheme="minorHAnsi" w:cstheme="minorHAnsi"/>
          <w:color w:val="auto"/>
        </w:rPr>
        <w:t xml:space="preserve"> </w:t>
      </w:r>
      <w:r>
        <w:rPr>
          <w:rFonts w:asciiTheme="minorHAnsi" w:hAnsiTheme="minorHAnsi" w:cstheme="minorHAnsi"/>
          <w:color w:val="auto"/>
        </w:rPr>
        <w:t xml:space="preserve">and the performance of any Services hereunder, </w:t>
      </w:r>
      <w:r w:rsidRPr="008661BD">
        <w:rPr>
          <w:rFonts w:asciiTheme="minorHAnsi" w:hAnsiTheme="minorHAnsi" w:cstheme="minorHAnsi"/>
          <w:color w:val="auto"/>
        </w:rPr>
        <w:t xml:space="preserve">and/or the Central Bank including the performance of its functions,  supplied or made available to </w:t>
      </w:r>
      <w:r>
        <w:rPr>
          <w:rFonts w:asciiTheme="minorHAnsi" w:hAnsiTheme="minorHAnsi" w:cstheme="minorHAnsi"/>
          <w:color w:val="auto"/>
        </w:rPr>
        <w:t xml:space="preserve">or otherwise accessed by or on behalf of </w:t>
      </w:r>
      <w:r w:rsidRPr="008661BD">
        <w:rPr>
          <w:rFonts w:asciiTheme="minorHAnsi" w:hAnsiTheme="minorHAnsi" w:cstheme="minorHAnsi"/>
          <w:color w:val="auto"/>
        </w:rPr>
        <w:t xml:space="preserve">the </w:t>
      </w:r>
      <w:r>
        <w:rPr>
          <w:rFonts w:asciiTheme="minorHAnsi" w:hAnsiTheme="minorHAnsi" w:cstheme="minorHAnsi"/>
          <w:color w:val="auto"/>
        </w:rPr>
        <w:t>Contractor</w:t>
      </w:r>
      <w:r w:rsidRPr="008661BD">
        <w:rPr>
          <w:rFonts w:asciiTheme="minorHAnsi" w:hAnsiTheme="minorHAnsi" w:cstheme="minorHAnsi"/>
          <w:color w:val="auto"/>
        </w:rPr>
        <w:t xml:space="preserve"> (and/or any sub-contractor</w:t>
      </w:r>
      <w:r>
        <w:rPr>
          <w:rFonts w:asciiTheme="minorHAnsi" w:hAnsiTheme="minorHAnsi" w:cstheme="minorHAnsi"/>
          <w:color w:val="auto"/>
        </w:rPr>
        <w:t xml:space="preserve"> or agent</w:t>
      </w:r>
      <w:r w:rsidRPr="008661BD">
        <w:rPr>
          <w:rFonts w:asciiTheme="minorHAnsi" w:hAnsiTheme="minorHAnsi" w:cstheme="minorHAnsi"/>
          <w:color w:val="auto"/>
        </w:rPr>
        <w:t>) whether before or after the date of this Agreement; and</w:t>
      </w:r>
    </w:p>
    <w:p w14:paraId="2CBD43FF" w14:textId="77777777" w:rsidR="00405184" w:rsidRPr="008661BD" w:rsidRDefault="00405184" w:rsidP="00405184">
      <w:pPr>
        <w:pStyle w:val="Default"/>
        <w:ind w:left="1440" w:hanging="720"/>
        <w:jc w:val="both"/>
        <w:rPr>
          <w:rFonts w:asciiTheme="minorHAnsi" w:hAnsiTheme="minorHAnsi" w:cstheme="minorHAnsi"/>
          <w:color w:val="auto"/>
        </w:rPr>
      </w:pPr>
    </w:p>
    <w:p w14:paraId="73E66513" w14:textId="16560337" w:rsidR="00405184" w:rsidRDefault="00405184" w:rsidP="00405184">
      <w:pPr>
        <w:pStyle w:val="Default"/>
        <w:ind w:left="1440" w:hanging="720"/>
        <w:jc w:val="both"/>
        <w:rPr>
          <w:rFonts w:asciiTheme="minorHAnsi" w:hAnsiTheme="minorHAnsi" w:cstheme="minorHAnsi"/>
          <w:color w:val="auto"/>
        </w:rPr>
      </w:pPr>
      <w:r>
        <w:rPr>
          <w:rFonts w:asciiTheme="minorHAnsi" w:hAnsiTheme="minorHAnsi" w:cstheme="minorHAnsi"/>
          <w:color w:val="auto"/>
        </w:rPr>
        <w:t>1</w:t>
      </w:r>
      <w:r w:rsidR="0040561C">
        <w:rPr>
          <w:rFonts w:asciiTheme="minorHAnsi" w:hAnsiTheme="minorHAnsi" w:cstheme="minorHAnsi"/>
          <w:color w:val="auto"/>
        </w:rPr>
        <w:t>1</w:t>
      </w:r>
      <w:r w:rsidRPr="008661BD">
        <w:rPr>
          <w:rFonts w:asciiTheme="minorHAnsi" w:hAnsiTheme="minorHAnsi" w:cstheme="minorHAnsi"/>
          <w:color w:val="auto"/>
        </w:rPr>
        <w:t>.1.2</w:t>
      </w:r>
      <w:r w:rsidRPr="008661BD">
        <w:rPr>
          <w:rFonts w:asciiTheme="minorHAnsi" w:hAnsiTheme="minorHAnsi" w:cstheme="minorHAnsi"/>
          <w:color w:val="auto"/>
        </w:rPr>
        <w:tab/>
        <w:t xml:space="preserve">any and all information which has been derived or obtained from the information as described at clause </w:t>
      </w:r>
      <w:r>
        <w:rPr>
          <w:rFonts w:asciiTheme="minorHAnsi" w:hAnsiTheme="minorHAnsi" w:cstheme="minorHAnsi"/>
          <w:color w:val="auto"/>
        </w:rPr>
        <w:t>1</w:t>
      </w:r>
      <w:r w:rsidR="0040561C">
        <w:rPr>
          <w:rFonts w:asciiTheme="minorHAnsi" w:hAnsiTheme="minorHAnsi" w:cstheme="minorHAnsi"/>
          <w:color w:val="auto"/>
        </w:rPr>
        <w:t>1</w:t>
      </w:r>
      <w:r w:rsidRPr="008661BD">
        <w:rPr>
          <w:rFonts w:asciiTheme="minorHAnsi" w:hAnsiTheme="minorHAnsi" w:cstheme="minorHAnsi"/>
          <w:color w:val="auto"/>
        </w:rPr>
        <w:t>.1.1</w:t>
      </w:r>
      <w:r>
        <w:rPr>
          <w:rFonts w:asciiTheme="minorHAnsi" w:hAnsiTheme="minorHAnsi" w:cstheme="minorHAnsi"/>
          <w:color w:val="auto"/>
        </w:rPr>
        <w:t>.</w:t>
      </w:r>
    </w:p>
    <w:p w14:paraId="68C08921" w14:textId="77777777" w:rsidR="00405184" w:rsidRPr="003F35A2" w:rsidRDefault="00405184" w:rsidP="00405184">
      <w:pPr>
        <w:pStyle w:val="Default"/>
        <w:jc w:val="both"/>
        <w:rPr>
          <w:rFonts w:asciiTheme="minorHAnsi" w:hAnsiTheme="minorHAnsi" w:cstheme="minorHAnsi"/>
          <w:color w:val="auto"/>
        </w:rPr>
      </w:pPr>
    </w:p>
    <w:p w14:paraId="3D59A12A" w14:textId="5547B647" w:rsidR="00405184" w:rsidRPr="0032253D" w:rsidRDefault="00405184" w:rsidP="00405184">
      <w:pPr>
        <w:ind w:left="720" w:hanging="720"/>
        <w:jc w:val="both"/>
        <w:rPr>
          <w:rFonts w:asciiTheme="minorHAnsi" w:hAnsiTheme="minorHAnsi" w:cstheme="minorHAnsi"/>
          <w:lang w:val="en-US"/>
        </w:rPr>
      </w:pPr>
      <w:r>
        <w:rPr>
          <w:rFonts w:asciiTheme="minorHAnsi" w:hAnsiTheme="minorHAnsi" w:cstheme="minorHAnsi"/>
          <w:lang w:val="en-US"/>
        </w:rPr>
        <w:t>1</w:t>
      </w:r>
      <w:r w:rsidR="0040561C">
        <w:rPr>
          <w:rFonts w:asciiTheme="minorHAnsi" w:hAnsiTheme="minorHAnsi" w:cstheme="minorHAnsi"/>
          <w:lang w:val="en-US"/>
        </w:rPr>
        <w:t>1</w:t>
      </w:r>
      <w:r>
        <w:rPr>
          <w:rFonts w:asciiTheme="minorHAnsi" w:hAnsiTheme="minorHAnsi" w:cstheme="minorHAnsi"/>
          <w:lang w:val="en-US"/>
        </w:rPr>
        <w:t>.2</w:t>
      </w:r>
      <w:r>
        <w:rPr>
          <w:rFonts w:asciiTheme="minorHAnsi" w:hAnsiTheme="minorHAnsi" w:cstheme="minorHAnsi"/>
          <w:lang w:val="en-US"/>
        </w:rPr>
        <w:tab/>
      </w:r>
      <w:r w:rsidRPr="0032253D">
        <w:rPr>
          <w:rFonts w:asciiTheme="minorHAnsi" w:hAnsiTheme="minorHAnsi" w:cstheme="minorHAnsi"/>
          <w:lang w:val="en-US"/>
        </w:rPr>
        <w:t xml:space="preserve">Save as may be required by </w:t>
      </w:r>
      <w:r>
        <w:rPr>
          <w:rFonts w:asciiTheme="minorHAnsi" w:hAnsiTheme="minorHAnsi" w:cstheme="minorHAnsi"/>
          <w:lang w:val="en-US"/>
        </w:rPr>
        <w:t>L</w:t>
      </w:r>
      <w:r w:rsidRPr="0032253D">
        <w:rPr>
          <w:rFonts w:asciiTheme="minorHAnsi" w:hAnsiTheme="minorHAnsi" w:cstheme="minorHAnsi"/>
          <w:lang w:val="en-US"/>
        </w:rPr>
        <w:t>aw or for the purpose of any proceedings in court</w:t>
      </w:r>
      <w:r>
        <w:rPr>
          <w:rFonts w:asciiTheme="minorHAnsi" w:hAnsiTheme="minorHAnsi" w:cstheme="minorHAnsi"/>
          <w:lang w:val="en-US"/>
        </w:rPr>
        <w:t xml:space="preserve"> or any tribunal of fact or Law,</w:t>
      </w:r>
      <w:r w:rsidRPr="0032253D">
        <w:rPr>
          <w:rFonts w:asciiTheme="minorHAnsi" w:hAnsiTheme="minorHAnsi" w:cstheme="minorHAnsi"/>
          <w:lang w:val="en-US"/>
        </w:rPr>
        <w:t xml:space="preserve"> or by order, request, regulation of any person or body or authority with whose order or requests the </w:t>
      </w:r>
      <w:r>
        <w:rPr>
          <w:rFonts w:asciiTheme="minorHAnsi" w:hAnsiTheme="minorHAnsi" w:cstheme="minorHAnsi"/>
        </w:rPr>
        <w:t>Contractor</w:t>
      </w:r>
      <w:r w:rsidRPr="00C214F6">
        <w:rPr>
          <w:rFonts w:asciiTheme="minorHAnsi" w:hAnsiTheme="minorHAnsi" w:cstheme="minorHAnsi"/>
        </w:rPr>
        <w:t xml:space="preserve"> </w:t>
      </w:r>
      <w:r w:rsidRPr="0032253D">
        <w:rPr>
          <w:rFonts w:asciiTheme="minorHAnsi" w:hAnsiTheme="minorHAnsi" w:cstheme="minorHAnsi"/>
          <w:lang w:val="en-US"/>
        </w:rPr>
        <w:t xml:space="preserve">is obliged to comply, the </w:t>
      </w:r>
      <w:r>
        <w:rPr>
          <w:rFonts w:asciiTheme="minorHAnsi" w:hAnsiTheme="minorHAnsi" w:cstheme="minorHAnsi"/>
        </w:rPr>
        <w:t>Contractor</w:t>
      </w:r>
      <w:r w:rsidRPr="00C214F6">
        <w:rPr>
          <w:rFonts w:asciiTheme="minorHAnsi" w:hAnsiTheme="minorHAnsi" w:cstheme="minorHAnsi"/>
        </w:rPr>
        <w:t xml:space="preserve"> </w:t>
      </w:r>
      <w:r w:rsidRPr="0032253D">
        <w:rPr>
          <w:rFonts w:asciiTheme="minorHAnsi" w:hAnsiTheme="minorHAnsi" w:cstheme="minorHAnsi"/>
          <w:lang w:val="en-US"/>
        </w:rPr>
        <w:t>agrees in respect of the Confidential Information:</w:t>
      </w:r>
      <w:r w:rsidRPr="0032253D">
        <w:rPr>
          <w:rFonts w:asciiTheme="minorHAnsi" w:hAnsiTheme="minorHAnsi" w:cstheme="minorHAnsi"/>
          <w:lang w:val="en-US"/>
        </w:rPr>
        <w:tab/>
      </w:r>
      <w:r w:rsidRPr="0032253D">
        <w:rPr>
          <w:rFonts w:asciiTheme="minorHAnsi" w:hAnsiTheme="minorHAnsi" w:cstheme="minorHAnsi"/>
          <w:lang w:val="en-US"/>
        </w:rPr>
        <w:br/>
      </w:r>
    </w:p>
    <w:p w14:paraId="32888A7F" w14:textId="2082A08B" w:rsidR="00405184" w:rsidRDefault="00405184" w:rsidP="00405184">
      <w:pPr>
        <w:ind w:left="1440" w:hanging="720"/>
        <w:jc w:val="both"/>
        <w:rPr>
          <w:rFonts w:asciiTheme="minorHAnsi" w:hAnsiTheme="minorHAnsi" w:cstheme="minorHAnsi"/>
          <w:lang w:val="en-US"/>
        </w:rPr>
      </w:pPr>
      <w:r>
        <w:rPr>
          <w:rFonts w:asciiTheme="minorHAnsi" w:hAnsiTheme="minorHAnsi" w:cstheme="minorHAnsi"/>
          <w:lang w:val="en-US"/>
        </w:rPr>
        <w:t>1</w:t>
      </w:r>
      <w:r w:rsidR="0040561C">
        <w:rPr>
          <w:rFonts w:asciiTheme="minorHAnsi" w:hAnsiTheme="minorHAnsi" w:cstheme="minorHAnsi"/>
          <w:lang w:val="en-US"/>
        </w:rPr>
        <w:t>1</w:t>
      </w:r>
      <w:r>
        <w:rPr>
          <w:rFonts w:asciiTheme="minorHAnsi" w:hAnsiTheme="minorHAnsi" w:cstheme="minorHAnsi"/>
          <w:lang w:val="en-US"/>
        </w:rPr>
        <w:t>.2.1</w:t>
      </w:r>
      <w:r w:rsidRPr="0032253D">
        <w:rPr>
          <w:rFonts w:asciiTheme="minorHAnsi" w:hAnsiTheme="minorHAnsi" w:cstheme="minorHAnsi"/>
          <w:lang w:val="en-US"/>
        </w:rPr>
        <w:tab/>
        <w:t xml:space="preserve">to treat such Confidential Information as confidential and to take all necessary steps to ensure that such confidentiality is maintained; </w:t>
      </w:r>
    </w:p>
    <w:p w14:paraId="3B35F37E" w14:textId="77777777" w:rsidR="00405184" w:rsidRDefault="00405184" w:rsidP="00405184">
      <w:pPr>
        <w:ind w:left="1440" w:hanging="720"/>
        <w:jc w:val="both"/>
        <w:rPr>
          <w:rFonts w:asciiTheme="minorHAnsi" w:hAnsiTheme="minorHAnsi" w:cstheme="minorHAnsi"/>
          <w:lang w:val="en-US"/>
        </w:rPr>
      </w:pPr>
    </w:p>
    <w:p w14:paraId="46D9BEE3" w14:textId="77777777" w:rsidR="0040561C" w:rsidRDefault="00405184" w:rsidP="002A68C2">
      <w:pPr>
        <w:pStyle w:val="ListParagraph"/>
        <w:numPr>
          <w:ilvl w:val="2"/>
          <w:numId w:val="33"/>
        </w:numPr>
        <w:jc w:val="both"/>
        <w:rPr>
          <w:rFonts w:asciiTheme="minorHAnsi" w:hAnsiTheme="minorHAnsi" w:cstheme="minorHAnsi"/>
          <w:lang w:val="en-US"/>
        </w:rPr>
      </w:pPr>
      <w:r w:rsidRPr="0040561C">
        <w:rPr>
          <w:rFonts w:asciiTheme="minorHAnsi" w:hAnsiTheme="minorHAnsi" w:cstheme="minorHAnsi"/>
          <w:lang w:val="en-US"/>
        </w:rPr>
        <w:t>not to use any Confidential Information for any purpose other than in the performance of its obligations under this Agreement;</w:t>
      </w:r>
    </w:p>
    <w:p w14:paraId="148BB34B" w14:textId="77777777" w:rsidR="0040561C" w:rsidRDefault="0040561C" w:rsidP="0040561C">
      <w:pPr>
        <w:pStyle w:val="ListParagraph"/>
        <w:ind w:left="1440"/>
        <w:jc w:val="both"/>
        <w:rPr>
          <w:rFonts w:asciiTheme="minorHAnsi" w:hAnsiTheme="minorHAnsi" w:cstheme="minorHAnsi"/>
          <w:lang w:val="en-US"/>
        </w:rPr>
      </w:pPr>
    </w:p>
    <w:p w14:paraId="5ACFB2DF" w14:textId="2A7CE5E1" w:rsidR="00405184" w:rsidRPr="0040561C" w:rsidRDefault="00405184" w:rsidP="002A68C2">
      <w:pPr>
        <w:pStyle w:val="ListParagraph"/>
        <w:numPr>
          <w:ilvl w:val="2"/>
          <w:numId w:val="33"/>
        </w:numPr>
        <w:jc w:val="both"/>
        <w:rPr>
          <w:rFonts w:asciiTheme="minorHAnsi" w:hAnsiTheme="minorHAnsi" w:cstheme="minorHAnsi"/>
          <w:lang w:val="en-US"/>
        </w:rPr>
      </w:pPr>
      <w:r w:rsidRPr="0040561C">
        <w:rPr>
          <w:rFonts w:asciiTheme="minorHAnsi" w:hAnsiTheme="minorHAnsi" w:cstheme="minorHAnsi"/>
          <w:lang w:val="en-US"/>
        </w:rPr>
        <w:t>not, without the prior written consent of the Central Bank, to disclose any part of such Confidential Information to any person except:</w:t>
      </w:r>
    </w:p>
    <w:p w14:paraId="6D0E0E9E" w14:textId="77777777" w:rsidR="00405184" w:rsidRDefault="00405184" w:rsidP="00405184">
      <w:pPr>
        <w:pStyle w:val="ListParagraph"/>
        <w:ind w:left="1440"/>
        <w:jc w:val="both"/>
        <w:rPr>
          <w:rFonts w:asciiTheme="minorHAnsi" w:hAnsiTheme="minorHAnsi" w:cstheme="minorHAnsi"/>
          <w:lang w:val="en-US"/>
        </w:rPr>
      </w:pPr>
    </w:p>
    <w:p w14:paraId="4F53BC08" w14:textId="77777777" w:rsidR="00405184" w:rsidRDefault="00405184" w:rsidP="002A68C2">
      <w:pPr>
        <w:pStyle w:val="ListParagraph"/>
        <w:numPr>
          <w:ilvl w:val="0"/>
          <w:numId w:val="23"/>
        </w:numPr>
        <w:ind w:left="2127" w:hanging="687"/>
        <w:jc w:val="both"/>
        <w:rPr>
          <w:rFonts w:asciiTheme="minorHAnsi" w:hAnsiTheme="minorHAnsi" w:cstheme="minorHAnsi"/>
          <w:lang w:val="en-US"/>
        </w:rPr>
      </w:pPr>
      <w:r w:rsidRPr="003F35A2">
        <w:rPr>
          <w:rFonts w:asciiTheme="minorHAnsi" w:hAnsiTheme="minorHAnsi" w:cstheme="minorHAnsi"/>
          <w:lang w:val="en-US"/>
        </w:rPr>
        <w:t xml:space="preserve">to its employees, agents, sub-contractors or other suppliers, to the extent the disclosure is reasonably necessary for the purposes of </w:t>
      </w:r>
      <w:r>
        <w:rPr>
          <w:rFonts w:asciiTheme="minorHAnsi" w:hAnsiTheme="minorHAnsi" w:cstheme="minorHAnsi"/>
          <w:lang w:val="en-US"/>
        </w:rPr>
        <w:t>this Agreement</w:t>
      </w:r>
      <w:r w:rsidRPr="003F35A2">
        <w:rPr>
          <w:rFonts w:asciiTheme="minorHAnsi" w:hAnsiTheme="minorHAnsi" w:cstheme="minorHAnsi"/>
          <w:lang w:val="en-US"/>
        </w:rPr>
        <w:t>; and/or</w:t>
      </w:r>
    </w:p>
    <w:p w14:paraId="5A6169AE" w14:textId="77777777" w:rsidR="00405184" w:rsidRDefault="00405184" w:rsidP="00935928">
      <w:pPr>
        <w:pStyle w:val="ListParagraph"/>
        <w:ind w:left="2127" w:hanging="687"/>
        <w:jc w:val="both"/>
        <w:rPr>
          <w:rFonts w:asciiTheme="minorHAnsi" w:hAnsiTheme="minorHAnsi" w:cstheme="minorHAnsi"/>
          <w:lang w:val="en-US"/>
        </w:rPr>
      </w:pPr>
    </w:p>
    <w:p w14:paraId="66200BD4" w14:textId="77777777" w:rsidR="00405184" w:rsidRPr="003F35A2" w:rsidRDefault="00405184" w:rsidP="002A68C2">
      <w:pPr>
        <w:pStyle w:val="ListParagraph"/>
        <w:numPr>
          <w:ilvl w:val="0"/>
          <w:numId w:val="23"/>
        </w:numPr>
        <w:ind w:left="2127" w:hanging="687"/>
        <w:jc w:val="both"/>
        <w:rPr>
          <w:rFonts w:asciiTheme="minorHAnsi" w:hAnsiTheme="minorHAnsi" w:cstheme="minorHAnsi"/>
          <w:lang w:val="en-US"/>
        </w:rPr>
      </w:pPr>
      <w:r w:rsidRPr="003F35A2">
        <w:rPr>
          <w:rFonts w:asciiTheme="minorHAnsi" w:hAnsiTheme="minorHAnsi" w:cstheme="minorHAnsi"/>
          <w:lang w:val="en-US"/>
        </w:rPr>
        <w:t xml:space="preserve">to the Contractor’s auditors, professional advisors and any other persons having a legal right or duty to have access to or knowledge of the Confidential Information in connection with the business of the Contractor </w:t>
      </w:r>
    </w:p>
    <w:p w14:paraId="7672B920" w14:textId="77777777" w:rsidR="00405184" w:rsidRPr="0032253D" w:rsidRDefault="00405184" w:rsidP="00405184">
      <w:pPr>
        <w:pStyle w:val="ListParagraph"/>
        <w:jc w:val="both"/>
        <w:rPr>
          <w:rFonts w:asciiTheme="minorHAnsi" w:hAnsiTheme="minorHAnsi" w:cstheme="minorHAnsi"/>
          <w:b/>
          <w:lang w:val="en-US"/>
        </w:rPr>
      </w:pPr>
    </w:p>
    <w:p w14:paraId="2A34FD28" w14:textId="77777777" w:rsidR="00405184" w:rsidRDefault="00405184" w:rsidP="00405184">
      <w:pPr>
        <w:ind w:left="1440"/>
        <w:jc w:val="both"/>
        <w:rPr>
          <w:rFonts w:asciiTheme="minorHAnsi" w:hAnsiTheme="minorHAnsi" w:cstheme="minorHAnsi"/>
          <w:lang w:val="en-US"/>
        </w:rPr>
      </w:pPr>
      <w:r>
        <w:rPr>
          <w:rFonts w:asciiTheme="minorHAnsi" w:hAnsiTheme="minorHAnsi" w:cstheme="minorHAnsi"/>
          <w:lang w:val="en-US"/>
        </w:rPr>
        <w:t xml:space="preserve">each a </w:t>
      </w:r>
      <w:r w:rsidRPr="000E2DE0">
        <w:rPr>
          <w:rFonts w:asciiTheme="minorHAnsi" w:hAnsiTheme="minorHAnsi" w:cstheme="minorHAnsi"/>
          <w:lang w:val="en-US"/>
        </w:rPr>
        <w:t>“</w:t>
      </w:r>
      <w:r w:rsidRPr="004125D5">
        <w:rPr>
          <w:rFonts w:asciiTheme="minorHAnsi" w:hAnsiTheme="minorHAnsi" w:cstheme="minorHAnsi"/>
          <w:b/>
          <w:lang w:val="en-US"/>
        </w:rPr>
        <w:t>Recipient</w:t>
      </w:r>
      <w:r w:rsidRPr="000E2DE0">
        <w:rPr>
          <w:rFonts w:asciiTheme="minorHAnsi" w:hAnsiTheme="minorHAnsi" w:cstheme="minorHAnsi"/>
          <w:lang w:val="en-US"/>
        </w:rPr>
        <w:t>”, PROVIDED ALWAYS</w:t>
      </w:r>
      <w:r w:rsidRPr="004125D5">
        <w:rPr>
          <w:rFonts w:asciiTheme="minorHAnsi" w:hAnsiTheme="minorHAnsi" w:cstheme="minorHAnsi"/>
          <w:lang w:val="en-US"/>
        </w:rPr>
        <w:t xml:space="preserve"> that the </w:t>
      </w:r>
      <w:r>
        <w:rPr>
          <w:rFonts w:asciiTheme="minorHAnsi" w:hAnsiTheme="minorHAnsi" w:cstheme="minorHAnsi"/>
        </w:rPr>
        <w:t>Contractor</w:t>
      </w:r>
      <w:r w:rsidRPr="00C214F6">
        <w:rPr>
          <w:rFonts w:asciiTheme="minorHAnsi" w:hAnsiTheme="minorHAnsi" w:cstheme="minorHAnsi"/>
        </w:rPr>
        <w:t xml:space="preserve"> </w:t>
      </w:r>
      <w:r w:rsidRPr="004125D5">
        <w:rPr>
          <w:rFonts w:asciiTheme="minorHAnsi" w:hAnsiTheme="minorHAnsi" w:cstheme="minorHAnsi"/>
          <w:lang w:val="en-US"/>
        </w:rPr>
        <w:t>shall</w:t>
      </w:r>
      <w:r>
        <w:rPr>
          <w:rFonts w:asciiTheme="minorHAnsi" w:hAnsiTheme="minorHAnsi" w:cstheme="minorHAnsi"/>
          <w:lang w:val="en-US"/>
        </w:rPr>
        <w:t>:</w:t>
      </w:r>
      <w:r w:rsidRPr="004125D5">
        <w:rPr>
          <w:rFonts w:asciiTheme="minorHAnsi" w:hAnsiTheme="minorHAnsi" w:cstheme="minorHAnsi"/>
          <w:lang w:val="en-US"/>
        </w:rPr>
        <w:t xml:space="preserve"> </w:t>
      </w:r>
    </w:p>
    <w:p w14:paraId="4DE0BD06" w14:textId="77777777" w:rsidR="00405184" w:rsidRDefault="00405184" w:rsidP="00405184">
      <w:pPr>
        <w:ind w:left="1440"/>
        <w:jc w:val="both"/>
        <w:rPr>
          <w:rFonts w:asciiTheme="minorHAnsi" w:hAnsiTheme="minorHAnsi" w:cstheme="minorHAnsi"/>
          <w:lang w:val="en-US"/>
        </w:rPr>
      </w:pPr>
    </w:p>
    <w:p w14:paraId="03E848E4" w14:textId="77777777" w:rsidR="00197024" w:rsidRDefault="00405184" w:rsidP="00197024">
      <w:pPr>
        <w:pStyle w:val="ListParagraph"/>
        <w:numPr>
          <w:ilvl w:val="0"/>
          <w:numId w:val="23"/>
        </w:numPr>
        <w:ind w:left="2127" w:hanging="709"/>
        <w:jc w:val="both"/>
        <w:rPr>
          <w:rFonts w:asciiTheme="minorHAnsi" w:hAnsiTheme="minorHAnsi" w:cstheme="minorHAnsi"/>
          <w:lang w:val="en-US"/>
        </w:rPr>
      </w:pPr>
      <w:r w:rsidRPr="00197024">
        <w:rPr>
          <w:rFonts w:asciiTheme="minorHAnsi" w:hAnsiTheme="minorHAnsi" w:cstheme="minorHAnsi"/>
          <w:lang w:val="en-US"/>
        </w:rPr>
        <w:t xml:space="preserve">ensure all Recipients are made aware, prior to disclosure, of the confidential nature of the Confidential Information and that they owe a duty of confidence to the Central Bank; and </w:t>
      </w:r>
    </w:p>
    <w:p w14:paraId="34C44538" w14:textId="77777777" w:rsidR="00197024" w:rsidRDefault="00197024" w:rsidP="00197024">
      <w:pPr>
        <w:pStyle w:val="ListParagraph"/>
        <w:ind w:left="2127"/>
        <w:jc w:val="both"/>
        <w:rPr>
          <w:rFonts w:asciiTheme="minorHAnsi" w:hAnsiTheme="minorHAnsi" w:cstheme="minorHAnsi"/>
          <w:lang w:val="en-US"/>
        </w:rPr>
      </w:pPr>
    </w:p>
    <w:p w14:paraId="08A60EB3" w14:textId="0140FA05" w:rsidR="00405184" w:rsidRPr="00197024" w:rsidRDefault="00405184" w:rsidP="00197024">
      <w:pPr>
        <w:pStyle w:val="ListParagraph"/>
        <w:numPr>
          <w:ilvl w:val="0"/>
          <w:numId w:val="23"/>
        </w:numPr>
        <w:ind w:left="2127" w:hanging="709"/>
        <w:jc w:val="both"/>
        <w:rPr>
          <w:rFonts w:asciiTheme="minorHAnsi" w:hAnsiTheme="minorHAnsi" w:cstheme="minorHAnsi"/>
          <w:lang w:val="en-US"/>
        </w:rPr>
      </w:pPr>
      <w:r w:rsidRPr="00197024">
        <w:rPr>
          <w:rFonts w:asciiTheme="minorHAnsi" w:hAnsiTheme="minorHAnsi" w:cstheme="minorHAnsi"/>
          <w:lang w:val="en-US"/>
        </w:rPr>
        <w:t xml:space="preserve">use all reasonable endeavors to ensure Recipients are made aware of and comply with the </w:t>
      </w:r>
      <w:r w:rsidRPr="00197024">
        <w:rPr>
          <w:rFonts w:asciiTheme="minorHAnsi" w:hAnsiTheme="minorHAnsi" w:cstheme="minorHAnsi"/>
        </w:rPr>
        <w:t xml:space="preserve">Contractor’s </w:t>
      </w:r>
      <w:r w:rsidRPr="00197024">
        <w:rPr>
          <w:rFonts w:asciiTheme="minorHAnsi" w:hAnsiTheme="minorHAnsi" w:cstheme="minorHAnsi"/>
          <w:lang w:val="en-US"/>
        </w:rPr>
        <w:t xml:space="preserve">obligations of confidentiality under </w:t>
      </w:r>
      <w:r w:rsidRPr="00197024">
        <w:rPr>
          <w:rFonts w:asciiTheme="minorHAnsi" w:hAnsiTheme="minorHAnsi" w:cstheme="minorHAnsi"/>
        </w:rPr>
        <w:t xml:space="preserve">this Agreement </w:t>
      </w:r>
      <w:r w:rsidRPr="00197024">
        <w:rPr>
          <w:rFonts w:asciiTheme="minorHAnsi" w:hAnsiTheme="minorHAnsi" w:cstheme="minorHAnsi"/>
          <w:lang w:val="en-US"/>
        </w:rPr>
        <w:t>as if the Recipient was a party to this Agreement.</w:t>
      </w:r>
    </w:p>
    <w:p w14:paraId="658E9ADA" w14:textId="77777777" w:rsidR="00405184" w:rsidRPr="003F35A2" w:rsidRDefault="00405184" w:rsidP="00405184">
      <w:pPr>
        <w:pStyle w:val="ListParagraph"/>
        <w:rPr>
          <w:rFonts w:asciiTheme="minorHAnsi" w:hAnsiTheme="minorHAnsi" w:cstheme="minorHAnsi"/>
          <w:lang w:val="en-US"/>
        </w:rPr>
      </w:pPr>
    </w:p>
    <w:p w14:paraId="2B8A9191" w14:textId="560C1640" w:rsidR="00405184" w:rsidRPr="0032253D" w:rsidRDefault="00405184" w:rsidP="00405184">
      <w:pPr>
        <w:jc w:val="both"/>
        <w:rPr>
          <w:rFonts w:asciiTheme="minorHAnsi" w:hAnsiTheme="minorHAnsi" w:cstheme="minorHAnsi"/>
          <w:lang w:val="en-US"/>
        </w:rPr>
      </w:pPr>
      <w:r>
        <w:rPr>
          <w:rFonts w:asciiTheme="minorHAnsi" w:hAnsiTheme="minorHAnsi" w:cstheme="minorHAnsi"/>
          <w:lang w:val="en-US"/>
        </w:rPr>
        <w:t>1</w:t>
      </w:r>
      <w:r w:rsidR="0040561C">
        <w:rPr>
          <w:rFonts w:asciiTheme="minorHAnsi" w:hAnsiTheme="minorHAnsi" w:cstheme="minorHAnsi"/>
          <w:lang w:val="en-US"/>
        </w:rPr>
        <w:t>1</w:t>
      </w:r>
      <w:r>
        <w:rPr>
          <w:rFonts w:asciiTheme="minorHAnsi" w:hAnsiTheme="minorHAnsi" w:cstheme="minorHAnsi"/>
          <w:lang w:val="en-US"/>
        </w:rPr>
        <w:t>.3</w:t>
      </w:r>
      <w:r>
        <w:rPr>
          <w:rFonts w:asciiTheme="minorHAnsi" w:hAnsiTheme="minorHAnsi" w:cstheme="minorHAnsi"/>
          <w:lang w:val="en-US"/>
        </w:rPr>
        <w:tab/>
        <w:t>The obligations in clause 1</w:t>
      </w:r>
      <w:r w:rsidR="0040561C">
        <w:rPr>
          <w:rFonts w:asciiTheme="minorHAnsi" w:hAnsiTheme="minorHAnsi" w:cstheme="minorHAnsi"/>
          <w:lang w:val="en-US"/>
        </w:rPr>
        <w:t>1</w:t>
      </w:r>
      <w:r>
        <w:rPr>
          <w:rFonts w:asciiTheme="minorHAnsi" w:hAnsiTheme="minorHAnsi" w:cstheme="minorHAnsi"/>
          <w:lang w:val="en-US"/>
        </w:rPr>
        <w:t xml:space="preserve">.2 </w:t>
      </w:r>
      <w:r w:rsidRPr="0032253D">
        <w:rPr>
          <w:rFonts w:asciiTheme="minorHAnsi" w:hAnsiTheme="minorHAnsi" w:cstheme="minorHAnsi"/>
          <w:lang w:val="en-US"/>
        </w:rPr>
        <w:t>will not apply to any Confidential Information:</w:t>
      </w:r>
    </w:p>
    <w:p w14:paraId="7DFF2DA8" w14:textId="77777777" w:rsidR="00405184" w:rsidRPr="0032253D" w:rsidRDefault="00405184" w:rsidP="00405184">
      <w:pPr>
        <w:jc w:val="both"/>
        <w:rPr>
          <w:rFonts w:asciiTheme="minorHAnsi" w:hAnsiTheme="minorHAnsi" w:cstheme="minorHAnsi"/>
          <w:lang w:val="en-US"/>
        </w:rPr>
      </w:pPr>
    </w:p>
    <w:p w14:paraId="418778E6" w14:textId="2DEC2931" w:rsidR="00405184" w:rsidRDefault="00405184" w:rsidP="00405184">
      <w:pPr>
        <w:ind w:left="1440" w:hanging="720"/>
        <w:jc w:val="both"/>
        <w:rPr>
          <w:rFonts w:asciiTheme="minorHAnsi" w:hAnsiTheme="minorHAnsi" w:cstheme="minorHAnsi"/>
          <w:lang w:val="en-US"/>
        </w:rPr>
      </w:pPr>
      <w:r>
        <w:rPr>
          <w:rFonts w:asciiTheme="minorHAnsi" w:hAnsiTheme="minorHAnsi" w:cstheme="minorHAnsi"/>
          <w:lang w:val="en-US"/>
        </w:rPr>
        <w:t>1</w:t>
      </w:r>
      <w:r w:rsidR="0040561C">
        <w:rPr>
          <w:rFonts w:asciiTheme="minorHAnsi" w:hAnsiTheme="minorHAnsi" w:cstheme="minorHAnsi"/>
          <w:lang w:val="en-US"/>
        </w:rPr>
        <w:t>1</w:t>
      </w:r>
      <w:r>
        <w:rPr>
          <w:rFonts w:asciiTheme="minorHAnsi" w:hAnsiTheme="minorHAnsi" w:cstheme="minorHAnsi"/>
          <w:lang w:val="en-US"/>
        </w:rPr>
        <w:t>.3.1</w:t>
      </w:r>
      <w:r>
        <w:rPr>
          <w:rFonts w:asciiTheme="minorHAnsi" w:hAnsiTheme="minorHAnsi" w:cstheme="minorHAnsi"/>
          <w:lang w:val="en-US"/>
        </w:rPr>
        <w:tab/>
        <w:t>which was already in t</w:t>
      </w:r>
      <w:r w:rsidRPr="0032253D">
        <w:rPr>
          <w:rFonts w:asciiTheme="minorHAnsi" w:hAnsiTheme="minorHAnsi" w:cstheme="minorHAnsi"/>
          <w:lang w:val="en-US"/>
        </w:rPr>
        <w:t xml:space="preserve">he </w:t>
      </w:r>
      <w:r>
        <w:rPr>
          <w:rFonts w:asciiTheme="minorHAnsi" w:hAnsiTheme="minorHAnsi" w:cstheme="minorHAnsi"/>
          <w:lang w:val="en-US"/>
        </w:rPr>
        <w:t>Contractor’s</w:t>
      </w:r>
      <w:r w:rsidRPr="0032253D">
        <w:rPr>
          <w:rFonts w:asciiTheme="minorHAnsi" w:hAnsiTheme="minorHAnsi" w:cstheme="minorHAnsi"/>
          <w:lang w:val="en-US"/>
        </w:rPr>
        <w:t xml:space="preserve"> possession (with full right to </w:t>
      </w:r>
      <w:r>
        <w:rPr>
          <w:rFonts w:asciiTheme="minorHAnsi" w:hAnsiTheme="minorHAnsi" w:cstheme="minorHAnsi"/>
          <w:lang w:val="en-US"/>
        </w:rPr>
        <w:t xml:space="preserve">use and </w:t>
      </w:r>
      <w:r w:rsidRPr="0032253D">
        <w:rPr>
          <w:rFonts w:asciiTheme="minorHAnsi" w:hAnsiTheme="minorHAnsi" w:cstheme="minorHAnsi"/>
          <w:lang w:val="en-US"/>
        </w:rPr>
        <w:t>disclose) before receiving it from the Central Bank; or</w:t>
      </w:r>
    </w:p>
    <w:p w14:paraId="0535D491" w14:textId="77777777" w:rsidR="00405184" w:rsidRPr="0032253D" w:rsidRDefault="00405184" w:rsidP="00405184">
      <w:pPr>
        <w:ind w:left="1440" w:hanging="720"/>
        <w:jc w:val="both"/>
        <w:rPr>
          <w:rFonts w:asciiTheme="minorHAnsi" w:hAnsiTheme="minorHAnsi" w:cstheme="minorHAnsi"/>
          <w:lang w:val="en-US"/>
        </w:rPr>
      </w:pPr>
    </w:p>
    <w:p w14:paraId="7D287D50" w14:textId="6D89E4BE" w:rsidR="00405184" w:rsidRDefault="00405184" w:rsidP="00405184">
      <w:pPr>
        <w:ind w:left="1440" w:hanging="720"/>
        <w:jc w:val="both"/>
        <w:rPr>
          <w:rFonts w:asciiTheme="minorHAnsi" w:hAnsiTheme="minorHAnsi" w:cstheme="minorHAnsi"/>
          <w:lang w:val="en-US"/>
        </w:rPr>
      </w:pPr>
      <w:r>
        <w:rPr>
          <w:rFonts w:asciiTheme="minorHAnsi" w:hAnsiTheme="minorHAnsi" w:cstheme="minorHAnsi"/>
          <w:lang w:val="en-US"/>
        </w:rPr>
        <w:t>1</w:t>
      </w:r>
      <w:r w:rsidR="0040561C">
        <w:rPr>
          <w:rFonts w:asciiTheme="minorHAnsi" w:hAnsiTheme="minorHAnsi" w:cstheme="minorHAnsi"/>
          <w:lang w:val="en-US"/>
        </w:rPr>
        <w:t>1</w:t>
      </w:r>
      <w:r>
        <w:rPr>
          <w:rFonts w:asciiTheme="minorHAnsi" w:hAnsiTheme="minorHAnsi" w:cstheme="minorHAnsi"/>
          <w:lang w:val="en-US"/>
        </w:rPr>
        <w:t>.3.2</w:t>
      </w:r>
      <w:r>
        <w:rPr>
          <w:rFonts w:asciiTheme="minorHAnsi" w:hAnsiTheme="minorHAnsi" w:cstheme="minorHAnsi"/>
          <w:lang w:val="en-US"/>
        </w:rPr>
        <w:tab/>
      </w:r>
      <w:r w:rsidRPr="0032253D">
        <w:rPr>
          <w:rFonts w:asciiTheme="minorHAnsi" w:hAnsiTheme="minorHAnsi" w:cstheme="minorHAnsi"/>
          <w:lang w:val="en-US"/>
        </w:rPr>
        <w:t xml:space="preserve">which is </w:t>
      </w:r>
      <w:r>
        <w:rPr>
          <w:rFonts w:asciiTheme="minorHAnsi" w:hAnsiTheme="minorHAnsi" w:cstheme="minorHAnsi"/>
          <w:lang w:val="en-US"/>
        </w:rPr>
        <w:t xml:space="preserve">in </w:t>
      </w:r>
      <w:r w:rsidRPr="0032253D">
        <w:rPr>
          <w:rFonts w:asciiTheme="minorHAnsi" w:hAnsiTheme="minorHAnsi" w:cstheme="minorHAnsi"/>
          <w:lang w:val="en-US"/>
        </w:rPr>
        <w:t xml:space="preserve">or </w:t>
      </w:r>
      <w:r>
        <w:rPr>
          <w:rFonts w:asciiTheme="minorHAnsi" w:hAnsiTheme="minorHAnsi" w:cstheme="minorHAnsi"/>
          <w:lang w:val="en-US"/>
        </w:rPr>
        <w:t xml:space="preserve">enters the </w:t>
      </w:r>
      <w:r w:rsidRPr="0032253D">
        <w:rPr>
          <w:rFonts w:asciiTheme="minorHAnsi" w:hAnsiTheme="minorHAnsi" w:cstheme="minorHAnsi"/>
          <w:lang w:val="en-US"/>
        </w:rPr>
        <w:t xml:space="preserve">public </w:t>
      </w:r>
      <w:r>
        <w:rPr>
          <w:rFonts w:asciiTheme="minorHAnsi" w:hAnsiTheme="minorHAnsi" w:cstheme="minorHAnsi"/>
          <w:lang w:val="en-US"/>
        </w:rPr>
        <w:t xml:space="preserve">domain </w:t>
      </w:r>
      <w:r w:rsidRPr="0032253D">
        <w:rPr>
          <w:rFonts w:asciiTheme="minorHAnsi" w:hAnsiTheme="minorHAnsi" w:cstheme="minorHAnsi"/>
          <w:lang w:val="en-US"/>
        </w:rPr>
        <w:t xml:space="preserve">other than by breach of </w:t>
      </w:r>
      <w:r>
        <w:rPr>
          <w:rFonts w:asciiTheme="minorHAnsi" w:hAnsiTheme="minorHAnsi" w:cstheme="minorHAnsi"/>
          <w:lang w:val="en-US"/>
        </w:rPr>
        <w:t>this Agreement</w:t>
      </w:r>
      <w:r w:rsidRPr="0032253D">
        <w:rPr>
          <w:rFonts w:asciiTheme="minorHAnsi" w:hAnsiTheme="minorHAnsi" w:cstheme="minorHAnsi"/>
          <w:lang w:val="en-US"/>
        </w:rPr>
        <w:t>; or</w:t>
      </w:r>
    </w:p>
    <w:p w14:paraId="155C6093" w14:textId="77777777" w:rsidR="00405184" w:rsidRPr="0032253D" w:rsidRDefault="00405184" w:rsidP="00405184">
      <w:pPr>
        <w:ind w:left="1440" w:hanging="720"/>
        <w:jc w:val="both"/>
        <w:rPr>
          <w:rFonts w:asciiTheme="minorHAnsi" w:hAnsiTheme="minorHAnsi" w:cstheme="minorHAnsi"/>
          <w:lang w:val="en-US"/>
        </w:rPr>
      </w:pPr>
    </w:p>
    <w:p w14:paraId="13F19A48" w14:textId="0A9DA84A" w:rsidR="00405184" w:rsidRDefault="00405184" w:rsidP="00405184">
      <w:pPr>
        <w:ind w:left="1440" w:hanging="720"/>
        <w:jc w:val="both"/>
        <w:rPr>
          <w:rFonts w:asciiTheme="minorHAnsi" w:hAnsiTheme="minorHAnsi" w:cstheme="minorHAnsi"/>
          <w:lang w:val="en-US"/>
        </w:rPr>
      </w:pPr>
      <w:r>
        <w:rPr>
          <w:rFonts w:asciiTheme="minorHAnsi" w:hAnsiTheme="minorHAnsi" w:cstheme="minorHAnsi"/>
          <w:lang w:val="en-US"/>
        </w:rPr>
        <w:t>1</w:t>
      </w:r>
      <w:r w:rsidR="0040561C">
        <w:rPr>
          <w:rFonts w:asciiTheme="minorHAnsi" w:hAnsiTheme="minorHAnsi" w:cstheme="minorHAnsi"/>
          <w:lang w:val="en-US"/>
        </w:rPr>
        <w:t>1</w:t>
      </w:r>
      <w:r>
        <w:rPr>
          <w:rFonts w:asciiTheme="minorHAnsi" w:hAnsiTheme="minorHAnsi" w:cstheme="minorHAnsi"/>
          <w:lang w:val="en-US"/>
        </w:rPr>
        <w:t>.3.3</w:t>
      </w:r>
      <w:r>
        <w:rPr>
          <w:rFonts w:asciiTheme="minorHAnsi" w:hAnsiTheme="minorHAnsi" w:cstheme="minorHAnsi"/>
          <w:lang w:val="en-US"/>
        </w:rPr>
        <w:tab/>
        <w:t xml:space="preserve">which </w:t>
      </w:r>
      <w:r w:rsidRPr="0032253D">
        <w:rPr>
          <w:rFonts w:asciiTheme="minorHAnsi" w:hAnsiTheme="minorHAnsi" w:cstheme="minorHAnsi"/>
          <w:lang w:val="en-US"/>
        </w:rPr>
        <w:t xml:space="preserve">is independently developed by </w:t>
      </w:r>
      <w:r>
        <w:rPr>
          <w:rFonts w:asciiTheme="minorHAnsi" w:hAnsiTheme="minorHAnsi" w:cstheme="minorHAnsi"/>
          <w:lang w:val="en-US"/>
        </w:rPr>
        <w:t>this Agreement</w:t>
      </w:r>
      <w:r w:rsidRPr="0032253D">
        <w:rPr>
          <w:rFonts w:asciiTheme="minorHAnsi" w:hAnsiTheme="minorHAnsi" w:cstheme="minorHAnsi"/>
          <w:lang w:val="en-US"/>
        </w:rPr>
        <w:t xml:space="preserve"> without access to or use of the Confidential Information; or </w:t>
      </w:r>
    </w:p>
    <w:p w14:paraId="36B87C72" w14:textId="77777777" w:rsidR="00405184" w:rsidRPr="0032253D" w:rsidRDefault="00405184" w:rsidP="00405184">
      <w:pPr>
        <w:ind w:left="1440" w:hanging="720"/>
        <w:jc w:val="both"/>
        <w:rPr>
          <w:rFonts w:asciiTheme="minorHAnsi" w:hAnsiTheme="minorHAnsi" w:cstheme="minorHAnsi"/>
          <w:lang w:val="en-US"/>
        </w:rPr>
      </w:pPr>
    </w:p>
    <w:p w14:paraId="5E8AF568" w14:textId="0FE4AA11" w:rsidR="00405184" w:rsidRPr="004125D5" w:rsidRDefault="00405184" w:rsidP="00405184">
      <w:pPr>
        <w:ind w:left="1440" w:hanging="720"/>
        <w:jc w:val="both"/>
        <w:rPr>
          <w:rFonts w:asciiTheme="minorHAnsi" w:hAnsiTheme="minorHAnsi" w:cstheme="minorHAnsi"/>
          <w:lang w:val="en-US"/>
        </w:rPr>
      </w:pPr>
      <w:r>
        <w:rPr>
          <w:rFonts w:asciiTheme="minorHAnsi" w:hAnsiTheme="minorHAnsi" w:cstheme="minorHAnsi"/>
          <w:lang w:val="en-US"/>
        </w:rPr>
        <w:t>1</w:t>
      </w:r>
      <w:r w:rsidR="0040561C">
        <w:rPr>
          <w:rFonts w:asciiTheme="minorHAnsi" w:hAnsiTheme="minorHAnsi" w:cstheme="minorHAnsi"/>
          <w:lang w:val="en-US"/>
        </w:rPr>
        <w:t>1</w:t>
      </w:r>
      <w:r>
        <w:rPr>
          <w:rFonts w:asciiTheme="minorHAnsi" w:hAnsiTheme="minorHAnsi" w:cstheme="minorHAnsi"/>
          <w:lang w:val="en-US"/>
        </w:rPr>
        <w:t>.3.4</w:t>
      </w:r>
      <w:r>
        <w:rPr>
          <w:rFonts w:asciiTheme="minorHAnsi" w:hAnsiTheme="minorHAnsi" w:cstheme="minorHAnsi"/>
          <w:lang w:val="en-US"/>
        </w:rPr>
        <w:tab/>
        <w:t xml:space="preserve">which </w:t>
      </w:r>
      <w:r w:rsidRPr="0032253D">
        <w:rPr>
          <w:rFonts w:asciiTheme="minorHAnsi" w:hAnsiTheme="minorHAnsi" w:cstheme="minorHAnsi"/>
          <w:lang w:val="en-US"/>
        </w:rPr>
        <w:t xml:space="preserve">is lawfully received from a third party (with full right to </w:t>
      </w:r>
      <w:r>
        <w:rPr>
          <w:rFonts w:asciiTheme="minorHAnsi" w:hAnsiTheme="minorHAnsi" w:cstheme="minorHAnsi"/>
          <w:lang w:val="en-US"/>
        </w:rPr>
        <w:t xml:space="preserve">use and </w:t>
      </w:r>
      <w:r w:rsidRPr="0032253D">
        <w:rPr>
          <w:rFonts w:asciiTheme="minorHAnsi" w:hAnsiTheme="minorHAnsi" w:cstheme="minorHAnsi"/>
          <w:lang w:val="en-US"/>
        </w:rPr>
        <w:t>disclose).</w:t>
      </w:r>
    </w:p>
    <w:p w14:paraId="13F58860" w14:textId="77777777" w:rsidR="00405184" w:rsidRDefault="00405184" w:rsidP="00405184">
      <w:pPr>
        <w:jc w:val="both"/>
        <w:rPr>
          <w:rFonts w:asciiTheme="minorHAnsi" w:hAnsiTheme="minorHAnsi" w:cstheme="minorHAnsi"/>
          <w:lang w:val="en-US"/>
        </w:rPr>
      </w:pPr>
    </w:p>
    <w:p w14:paraId="4D7D8C70" w14:textId="582BB1C6" w:rsidR="00405184" w:rsidRPr="0032253D" w:rsidRDefault="00405184" w:rsidP="00405184">
      <w:pPr>
        <w:jc w:val="both"/>
        <w:rPr>
          <w:rFonts w:asciiTheme="minorHAnsi" w:hAnsiTheme="minorHAnsi" w:cstheme="minorHAnsi"/>
          <w:lang w:val="en-US"/>
        </w:rPr>
      </w:pPr>
      <w:r>
        <w:rPr>
          <w:rFonts w:asciiTheme="minorHAnsi" w:hAnsiTheme="minorHAnsi" w:cstheme="minorHAnsi"/>
          <w:lang w:val="en-US"/>
        </w:rPr>
        <w:t>1</w:t>
      </w:r>
      <w:r w:rsidR="0040561C">
        <w:rPr>
          <w:rFonts w:asciiTheme="minorHAnsi" w:hAnsiTheme="minorHAnsi" w:cstheme="minorHAnsi"/>
          <w:lang w:val="en-US"/>
        </w:rPr>
        <w:t>1</w:t>
      </w:r>
      <w:r>
        <w:rPr>
          <w:rFonts w:asciiTheme="minorHAnsi" w:hAnsiTheme="minorHAnsi" w:cstheme="minorHAnsi"/>
          <w:lang w:val="en-US"/>
        </w:rPr>
        <w:t>.4</w:t>
      </w:r>
      <w:r>
        <w:rPr>
          <w:rFonts w:asciiTheme="minorHAnsi" w:hAnsiTheme="minorHAnsi" w:cstheme="minorHAnsi"/>
          <w:lang w:val="en-US"/>
        </w:rPr>
        <w:tab/>
      </w:r>
      <w:r w:rsidRPr="0032253D">
        <w:rPr>
          <w:rFonts w:asciiTheme="minorHAnsi" w:hAnsiTheme="minorHAnsi" w:cstheme="minorHAnsi"/>
          <w:lang w:val="en-US"/>
        </w:rPr>
        <w:t xml:space="preserve">The </w:t>
      </w:r>
      <w:r>
        <w:rPr>
          <w:rFonts w:asciiTheme="minorHAnsi" w:hAnsiTheme="minorHAnsi" w:cstheme="minorHAnsi"/>
          <w:lang w:val="en-US"/>
        </w:rPr>
        <w:t>Contractor</w:t>
      </w:r>
      <w:r w:rsidRPr="0032253D">
        <w:rPr>
          <w:rFonts w:asciiTheme="minorHAnsi" w:hAnsiTheme="minorHAnsi" w:cstheme="minorHAnsi"/>
          <w:lang w:val="en-US"/>
        </w:rPr>
        <w:t xml:space="preserve"> undertakes:</w:t>
      </w:r>
    </w:p>
    <w:p w14:paraId="64817C0D" w14:textId="77777777" w:rsidR="00405184" w:rsidRPr="0032253D" w:rsidRDefault="00405184" w:rsidP="00405184">
      <w:pPr>
        <w:jc w:val="both"/>
        <w:rPr>
          <w:rFonts w:asciiTheme="minorHAnsi" w:hAnsiTheme="minorHAnsi" w:cstheme="minorHAnsi"/>
          <w:lang w:val="en-US"/>
        </w:rPr>
      </w:pPr>
    </w:p>
    <w:p w14:paraId="5680F6FB" w14:textId="56E7E39F" w:rsidR="00405184" w:rsidRPr="0032253D" w:rsidRDefault="00405184" w:rsidP="00405184">
      <w:pPr>
        <w:ind w:left="1440" w:hanging="720"/>
        <w:jc w:val="both"/>
        <w:rPr>
          <w:rFonts w:asciiTheme="minorHAnsi" w:hAnsiTheme="minorHAnsi" w:cstheme="minorHAnsi"/>
          <w:lang w:val="en-US"/>
        </w:rPr>
      </w:pPr>
      <w:r>
        <w:rPr>
          <w:rFonts w:asciiTheme="minorHAnsi" w:hAnsiTheme="minorHAnsi" w:cstheme="minorHAnsi"/>
          <w:lang w:val="en-US"/>
        </w:rPr>
        <w:t>1</w:t>
      </w:r>
      <w:r w:rsidR="0040561C">
        <w:rPr>
          <w:rFonts w:asciiTheme="minorHAnsi" w:hAnsiTheme="minorHAnsi" w:cstheme="minorHAnsi"/>
          <w:lang w:val="en-US"/>
        </w:rPr>
        <w:t>1</w:t>
      </w:r>
      <w:r>
        <w:rPr>
          <w:rFonts w:asciiTheme="minorHAnsi" w:hAnsiTheme="minorHAnsi" w:cstheme="minorHAnsi"/>
          <w:lang w:val="en-US"/>
        </w:rPr>
        <w:t>.4.1</w:t>
      </w:r>
      <w:r w:rsidRPr="0032253D">
        <w:rPr>
          <w:rFonts w:asciiTheme="minorHAnsi" w:hAnsiTheme="minorHAnsi" w:cstheme="minorHAnsi"/>
          <w:lang w:val="en-US"/>
        </w:rPr>
        <w:tab/>
        <w:t xml:space="preserve">to comply with all directions of </w:t>
      </w:r>
      <w:r>
        <w:rPr>
          <w:rFonts w:asciiTheme="minorHAnsi" w:hAnsiTheme="minorHAnsi" w:cstheme="minorHAnsi"/>
          <w:lang w:val="en-US"/>
        </w:rPr>
        <w:t xml:space="preserve">the </w:t>
      </w:r>
      <w:r w:rsidRPr="0032253D">
        <w:rPr>
          <w:rFonts w:asciiTheme="minorHAnsi" w:hAnsiTheme="minorHAnsi" w:cstheme="minorHAnsi"/>
          <w:lang w:val="en-US"/>
        </w:rPr>
        <w:t>Central Bank with regard to the use and application of all and any Confidential Information</w:t>
      </w:r>
      <w:r>
        <w:rPr>
          <w:rFonts w:asciiTheme="minorHAnsi" w:hAnsiTheme="minorHAnsi" w:cstheme="minorHAnsi"/>
          <w:lang w:val="en-US"/>
        </w:rPr>
        <w:t>;</w:t>
      </w:r>
    </w:p>
    <w:p w14:paraId="2C8FE97B" w14:textId="77777777" w:rsidR="00405184" w:rsidRPr="0032253D" w:rsidRDefault="00405184" w:rsidP="00405184">
      <w:pPr>
        <w:ind w:left="720"/>
        <w:jc w:val="both"/>
        <w:rPr>
          <w:rFonts w:asciiTheme="minorHAnsi" w:hAnsiTheme="minorHAnsi" w:cstheme="minorHAnsi"/>
          <w:lang w:val="en-US"/>
        </w:rPr>
      </w:pPr>
    </w:p>
    <w:p w14:paraId="27FCD58C" w14:textId="3708FFE2" w:rsidR="00405184" w:rsidRPr="0032253D" w:rsidRDefault="00405184" w:rsidP="00405184">
      <w:pPr>
        <w:ind w:left="1440" w:hanging="720"/>
        <w:jc w:val="both"/>
        <w:rPr>
          <w:rFonts w:asciiTheme="minorHAnsi" w:hAnsiTheme="minorHAnsi" w:cstheme="minorHAnsi"/>
          <w:lang w:val="en-US"/>
        </w:rPr>
      </w:pPr>
      <w:r>
        <w:rPr>
          <w:rFonts w:asciiTheme="minorHAnsi" w:hAnsiTheme="minorHAnsi" w:cstheme="minorHAnsi"/>
          <w:lang w:val="en-US"/>
        </w:rPr>
        <w:t>1</w:t>
      </w:r>
      <w:r w:rsidR="0040561C">
        <w:rPr>
          <w:rFonts w:asciiTheme="minorHAnsi" w:hAnsiTheme="minorHAnsi" w:cstheme="minorHAnsi"/>
          <w:lang w:val="en-US"/>
        </w:rPr>
        <w:t>1</w:t>
      </w:r>
      <w:r>
        <w:rPr>
          <w:rFonts w:asciiTheme="minorHAnsi" w:hAnsiTheme="minorHAnsi" w:cstheme="minorHAnsi"/>
          <w:lang w:val="en-US"/>
        </w:rPr>
        <w:t>.4.2</w:t>
      </w:r>
      <w:r>
        <w:rPr>
          <w:rFonts w:asciiTheme="minorHAnsi" w:hAnsiTheme="minorHAnsi" w:cstheme="minorHAnsi"/>
          <w:lang w:val="en-US"/>
        </w:rPr>
        <w:tab/>
      </w:r>
      <w:r w:rsidRPr="0032253D">
        <w:rPr>
          <w:rFonts w:asciiTheme="minorHAnsi" w:hAnsiTheme="minorHAnsi" w:cstheme="minorHAnsi"/>
          <w:lang w:val="en-US"/>
        </w:rPr>
        <w:t>upon request</w:t>
      </w:r>
      <w:r>
        <w:rPr>
          <w:rFonts w:asciiTheme="minorHAnsi" w:hAnsiTheme="minorHAnsi" w:cstheme="minorHAnsi"/>
          <w:lang w:val="en-US"/>
        </w:rPr>
        <w:t>,</w:t>
      </w:r>
      <w:r w:rsidRPr="0032253D">
        <w:rPr>
          <w:rFonts w:asciiTheme="minorHAnsi" w:hAnsiTheme="minorHAnsi" w:cstheme="minorHAnsi"/>
          <w:lang w:val="en-US"/>
        </w:rPr>
        <w:t xml:space="preserve"> for whatever reason</w:t>
      </w:r>
      <w:r>
        <w:rPr>
          <w:rFonts w:asciiTheme="minorHAnsi" w:hAnsiTheme="minorHAnsi" w:cstheme="minorHAnsi"/>
          <w:lang w:val="en-US"/>
        </w:rPr>
        <w:t>,</w:t>
      </w:r>
      <w:r w:rsidRPr="0032253D">
        <w:rPr>
          <w:rFonts w:asciiTheme="minorHAnsi" w:hAnsiTheme="minorHAnsi" w:cstheme="minorHAnsi"/>
          <w:lang w:val="en-US"/>
        </w:rPr>
        <w:t xml:space="preserve"> to furnish to </w:t>
      </w:r>
      <w:r>
        <w:rPr>
          <w:rFonts w:asciiTheme="minorHAnsi" w:hAnsiTheme="minorHAnsi" w:cstheme="minorHAnsi"/>
          <w:lang w:val="en-US"/>
        </w:rPr>
        <w:t xml:space="preserve">the </w:t>
      </w:r>
      <w:r w:rsidRPr="0032253D">
        <w:rPr>
          <w:rFonts w:asciiTheme="minorHAnsi" w:hAnsiTheme="minorHAnsi" w:cstheme="minorHAnsi"/>
          <w:lang w:val="en-US"/>
        </w:rPr>
        <w:t>Central Bank or to destroy in a secure manner all Confidential Information</w:t>
      </w:r>
      <w:r>
        <w:rPr>
          <w:rFonts w:asciiTheme="minorHAnsi" w:hAnsiTheme="minorHAnsi" w:cstheme="minorHAnsi"/>
          <w:lang w:val="en-US"/>
        </w:rPr>
        <w:t xml:space="preserve"> </w:t>
      </w:r>
      <w:r w:rsidRPr="0032253D">
        <w:rPr>
          <w:rFonts w:asciiTheme="minorHAnsi" w:hAnsiTheme="minorHAnsi" w:cstheme="minorHAnsi"/>
          <w:lang w:val="en-US"/>
        </w:rPr>
        <w:t xml:space="preserve">in its possession (or such part or parts thereof as may be identified by </w:t>
      </w:r>
      <w:r>
        <w:rPr>
          <w:rFonts w:asciiTheme="minorHAnsi" w:hAnsiTheme="minorHAnsi" w:cstheme="minorHAnsi"/>
          <w:lang w:val="en-US"/>
        </w:rPr>
        <w:t xml:space="preserve">the </w:t>
      </w:r>
      <w:r w:rsidRPr="0032253D">
        <w:rPr>
          <w:rFonts w:asciiTheme="minorHAnsi" w:hAnsiTheme="minorHAnsi" w:cstheme="minorHAnsi"/>
          <w:lang w:val="en-US"/>
        </w:rPr>
        <w:t xml:space="preserve">Central Bank) and </w:t>
      </w:r>
      <w:r>
        <w:rPr>
          <w:rFonts w:asciiTheme="minorHAnsi" w:hAnsiTheme="minorHAnsi" w:cstheme="minorHAnsi"/>
          <w:lang w:val="en-US"/>
        </w:rPr>
        <w:t>to</w:t>
      </w:r>
      <w:r w:rsidRPr="0032253D">
        <w:rPr>
          <w:rFonts w:asciiTheme="minorHAnsi" w:hAnsiTheme="minorHAnsi" w:cstheme="minorHAnsi"/>
          <w:lang w:val="en-US"/>
        </w:rPr>
        <w:t xml:space="preserve"> erase any Confidential Information held by the </w:t>
      </w:r>
      <w:r>
        <w:rPr>
          <w:rFonts w:asciiTheme="minorHAnsi" w:hAnsiTheme="minorHAnsi" w:cstheme="minorHAnsi"/>
          <w:lang w:val="en-US"/>
        </w:rPr>
        <w:t>Contractor</w:t>
      </w:r>
      <w:r w:rsidRPr="0032253D">
        <w:rPr>
          <w:rFonts w:asciiTheme="minorHAnsi" w:hAnsiTheme="minorHAnsi" w:cstheme="minorHAnsi"/>
          <w:lang w:val="en-US"/>
        </w:rPr>
        <w:t xml:space="preserve"> in electronic for</w:t>
      </w:r>
      <w:r>
        <w:rPr>
          <w:rFonts w:asciiTheme="minorHAnsi" w:hAnsiTheme="minorHAnsi" w:cstheme="minorHAnsi"/>
          <w:lang w:val="en-US"/>
        </w:rPr>
        <w:t xml:space="preserve">m. </w:t>
      </w:r>
      <w:r w:rsidRPr="0032253D">
        <w:rPr>
          <w:rFonts w:asciiTheme="minorHAnsi" w:hAnsiTheme="minorHAnsi" w:cstheme="minorHAnsi"/>
          <w:lang w:val="en-US"/>
        </w:rPr>
        <w:t xml:space="preserve">The </w:t>
      </w:r>
      <w:r>
        <w:rPr>
          <w:rFonts w:asciiTheme="minorHAnsi" w:hAnsiTheme="minorHAnsi" w:cstheme="minorHAnsi"/>
          <w:lang w:val="en-US"/>
        </w:rPr>
        <w:t>Contractor</w:t>
      </w:r>
      <w:r w:rsidRPr="0032253D">
        <w:rPr>
          <w:rFonts w:asciiTheme="minorHAnsi" w:hAnsiTheme="minorHAnsi" w:cstheme="minorHAnsi"/>
          <w:lang w:val="en-US"/>
        </w:rPr>
        <w:t xml:space="preserve"> will upon request furnish a certificate to that effect should </w:t>
      </w:r>
      <w:r>
        <w:rPr>
          <w:rFonts w:asciiTheme="minorHAnsi" w:hAnsiTheme="minorHAnsi" w:cstheme="minorHAnsi"/>
          <w:lang w:val="en-US"/>
        </w:rPr>
        <w:t xml:space="preserve">the </w:t>
      </w:r>
      <w:r w:rsidRPr="0032253D">
        <w:rPr>
          <w:rFonts w:asciiTheme="minorHAnsi" w:hAnsiTheme="minorHAnsi" w:cstheme="minorHAnsi"/>
          <w:lang w:val="en-US"/>
        </w:rPr>
        <w:t xml:space="preserve">Central Bank so request in writing.  </w:t>
      </w:r>
    </w:p>
    <w:p w14:paraId="2BF9423A" w14:textId="77777777" w:rsidR="00405184" w:rsidRDefault="00405184" w:rsidP="00EF3C00">
      <w:pPr>
        <w:pStyle w:val="legallevel2"/>
        <w:numPr>
          <w:ilvl w:val="0"/>
          <w:numId w:val="0"/>
        </w:numPr>
        <w:rPr>
          <w:sz w:val="24"/>
          <w:szCs w:val="24"/>
        </w:rPr>
      </w:pPr>
    </w:p>
    <w:p w14:paraId="146E6E49" w14:textId="77777777" w:rsidR="00405184" w:rsidRDefault="00405184" w:rsidP="00405184">
      <w:pPr>
        <w:pStyle w:val="legallevel2"/>
        <w:numPr>
          <w:ilvl w:val="0"/>
          <w:numId w:val="0"/>
        </w:numPr>
        <w:ind w:left="709" w:hanging="709"/>
        <w:rPr>
          <w:sz w:val="24"/>
          <w:szCs w:val="24"/>
        </w:rPr>
      </w:pPr>
    </w:p>
    <w:p w14:paraId="6B89975F" w14:textId="1F79D9BA" w:rsidR="00405184" w:rsidRPr="00DF0861" w:rsidRDefault="00405184" w:rsidP="00405184">
      <w:pPr>
        <w:pStyle w:val="legallevel2"/>
        <w:numPr>
          <w:ilvl w:val="0"/>
          <w:numId w:val="0"/>
        </w:numPr>
        <w:ind w:left="709" w:hanging="709"/>
        <w:rPr>
          <w:sz w:val="24"/>
          <w:szCs w:val="24"/>
        </w:rPr>
      </w:pPr>
      <w:r>
        <w:rPr>
          <w:sz w:val="24"/>
          <w:szCs w:val="24"/>
        </w:rPr>
        <w:lastRenderedPageBreak/>
        <w:t>1</w:t>
      </w:r>
      <w:r w:rsidR="0040561C">
        <w:rPr>
          <w:sz w:val="24"/>
          <w:szCs w:val="24"/>
        </w:rPr>
        <w:t>1</w:t>
      </w:r>
      <w:r w:rsidRPr="00DF0861">
        <w:rPr>
          <w:sz w:val="24"/>
          <w:szCs w:val="24"/>
        </w:rPr>
        <w:t>.5</w:t>
      </w:r>
      <w:r w:rsidRPr="00DF0861">
        <w:rPr>
          <w:sz w:val="24"/>
          <w:szCs w:val="24"/>
        </w:rPr>
        <w:tab/>
        <w:t xml:space="preserve">The </w:t>
      </w:r>
      <w:r>
        <w:rPr>
          <w:sz w:val="24"/>
          <w:szCs w:val="24"/>
        </w:rPr>
        <w:t>Contractor</w:t>
      </w:r>
      <w:r w:rsidRPr="00DF0861">
        <w:rPr>
          <w:sz w:val="24"/>
          <w:szCs w:val="24"/>
        </w:rPr>
        <w:t xml:space="preserve"> shall, in the performance of </w:t>
      </w:r>
      <w:r>
        <w:rPr>
          <w:sz w:val="24"/>
          <w:szCs w:val="24"/>
        </w:rPr>
        <w:t>this Agreement</w:t>
      </w:r>
      <w:r w:rsidRPr="00DF0861">
        <w:rPr>
          <w:sz w:val="24"/>
          <w:szCs w:val="24"/>
        </w:rPr>
        <w:t xml:space="preserve">, access only such hardware, software, infrastructure, or any part of the databases, data, ICT system(s) or premises of the Central Bank as may be necessary for the purposes of </w:t>
      </w:r>
      <w:r>
        <w:rPr>
          <w:sz w:val="24"/>
          <w:szCs w:val="24"/>
        </w:rPr>
        <w:t>this Agreement</w:t>
      </w:r>
      <w:r w:rsidRPr="00DF0861">
        <w:rPr>
          <w:sz w:val="24"/>
          <w:szCs w:val="24"/>
        </w:rPr>
        <w:t xml:space="preserve"> (and obligations thereunder or arising therefrom) and only as directed by the Central Bank and in the manner agreed in writing between the Parties. </w:t>
      </w:r>
    </w:p>
    <w:p w14:paraId="188101D6" w14:textId="77777777" w:rsidR="00405184" w:rsidRPr="00DF0861" w:rsidRDefault="00405184" w:rsidP="00405184">
      <w:pPr>
        <w:pStyle w:val="legallevel2"/>
        <w:numPr>
          <w:ilvl w:val="0"/>
          <w:numId w:val="0"/>
        </w:numPr>
        <w:ind w:left="709" w:hanging="709"/>
        <w:rPr>
          <w:sz w:val="24"/>
          <w:szCs w:val="24"/>
        </w:rPr>
      </w:pPr>
    </w:p>
    <w:p w14:paraId="28303EFE" w14:textId="12085FD4" w:rsidR="00405184" w:rsidRDefault="00405184" w:rsidP="00405184">
      <w:pPr>
        <w:pStyle w:val="legallevel2"/>
        <w:numPr>
          <w:ilvl w:val="0"/>
          <w:numId w:val="0"/>
        </w:numPr>
        <w:ind w:left="709" w:hanging="709"/>
        <w:rPr>
          <w:sz w:val="24"/>
          <w:szCs w:val="24"/>
        </w:rPr>
      </w:pPr>
      <w:r>
        <w:rPr>
          <w:sz w:val="24"/>
          <w:szCs w:val="24"/>
        </w:rPr>
        <w:t>1</w:t>
      </w:r>
      <w:r w:rsidR="0040561C">
        <w:rPr>
          <w:sz w:val="24"/>
          <w:szCs w:val="24"/>
        </w:rPr>
        <w:t>1</w:t>
      </w:r>
      <w:r>
        <w:rPr>
          <w:sz w:val="24"/>
          <w:szCs w:val="24"/>
        </w:rPr>
        <w:t>.6</w:t>
      </w:r>
      <w:r>
        <w:rPr>
          <w:sz w:val="24"/>
          <w:szCs w:val="24"/>
        </w:rPr>
        <w:tab/>
      </w:r>
      <w:r w:rsidRPr="00DF0861">
        <w:rPr>
          <w:sz w:val="24"/>
          <w:szCs w:val="24"/>
        </w:rPr>
        <w:t xml:space="preserve">The </w:t>
      </w:r>
      <w:r>
        <w:rPr>
          <w:sz w:val="24"/>
          <w:szCs w:val="24"/>
        </w:rPr>
        <w:t>Contractor</w:t>
      </w:r>
      <w:r w:rsidRPr="00DF0861">
        <w:rPr>
          <w:sz w:val="24"/>
          <w:szCs w:val="24"/>
        </w:rPr>
        <w:t xml:space="preserve"> </w:t>
      </w:r>
      <w:r>
        <w:rPr>
          <w:sz w:val="24"/>
          <w:szCs w:val="24"/>
        </w:rPr>
        <w:t xml:space="preserve">acknowledges it </w:t>
      </w:r>
      <w:r w:rsidRPr="00DF0861">
        <w:rPr>
          <w:sz w:val="24"/>
          <w:szCs w:val="24"/>
        </w:rPr>
        <w:t>shall not obtain any proprietary interest or any other interest whatsoever in Confidential Information furnished to it by the Central Bank</w:t>
      </w:r>
      <w:r>
        <w:rPr>
          <w:sz w:val="24"/>
          <w:szCs w:val="24"/>
        </w:rPr>
        <w:t>.</w:t>
      </w:r>
      <w:r w:rsidRPr="00DF0861">
        <w:rPr>
          <w:sz w:val="24"/>
          <w:szCs w:val="24"/>
        </w:rPr>
        <w:t xml:space="preserve">   </w:t>
      </w:r>
    </w:p>
    <w:p w14:paraId="5DED5E5A" w14:textId="77777777" w:rsidR="00405184" w:rsidRDefault="00405184" w:rsidP="00405184">
      <w:pPr>
        <w:pStyle w:val="legallevel2"/>
        <w:numPr>
          <w:ilvl w:val="0"/>
          <w:numId w:val="0"/>
        </w:numPr>
        <w:ind w:left="709" w:hanging="709"/>
        <w:rPr>
          <w:sz w:val="24"/>
          <w:szCs w:val="24"/>
        </w:rPr>
      </w:pPr>
    </w:p>
    <w:p w14:paraId="764998DB" w14:textId="4AD5AD91" w:rsidR="00405184" w:rsidRDefault="00405184" w:rsidP="00405184">
      <w:pPr>
        <w:pStyle w:val="legallevel2"/>
        <w:numPr>
          <w:ilvl w:val="0"/>
          <w:numId w:val="0"/>
        </w:numPr>
        <w:ind w:left="709" w:hanging="709"/>
        <w:rPr>
          <w:sz w:val="24"/>
          <w:szCs w:val="24"/>
        </w:rPr>
      </w:pPr>
      <w:r>
        <w:rPr>
          <w:sz w:val="24"/>
          <w:szCs w:val="24"/>
        </w:rPr>
        <w:t>1</w:t>
      </w:r>
      <w:r w:rsidR="0040561C">
        <w:rPr>
          <w:sz w:val="24"/>
          <w:szCs w:val="24"/>
        </w:rPr>
        <w:t>1</w:t>
      </w:r>
      <w:r>
        <w:rPr>
          <w:sz w:val="24"/>
          <w:szCs w:val="24"/>
        </w:rPr>
        <w:t>.7</w:t>
      </w:r>
      <w:r>
        <w:rPr>
          <w:sz w:val="24"/>
          <w:szCs w:val="24"/>
        </w:rPr>
        <w:tab/>
      </w:r>
      <w:r w:rsidRPr="004C50F2">
        <w:rPr>
          <w:sz w:val="24"/>
          <w:szCs w:val="24"/>
        </w:rPr>
        <w:tab/>
        <w:t>Section 33AK</w:t>
      </w:r>
    </w:p>
    <w:p w14:paraId="0079F48F" w14:textId="77777777" w:rsidR="00405184" w:rsidRPr="004C50F2" w:rsidRDefault="00405184" w:rsidP="00405184">
      <w:pPr>
        <w:pStyle w:val="legallevel2"/>
        <w:numPr>
          <w:ilvl w:val="0"/>
          <w:numId w:val="0"/>
        </w:numPr>
        <w:ind w:left="709" w:hanging="709"/>
        <w:rPr>
          <w:sz w:val="24"/>
          <w:szCs w:val="24"/>
        </w:rPr>
      </w:pPr>
    </w:p>
    <w:p w14:paraId="61A7D41C" w14:textId="753C7F80" w:rsidR="00405184" w:rsidRPr="00101A09" w:rsidRDefault="00405184" w:rsidP="00405184">
      <w:pPr>
        <w:ind w:left="1440" w:hanging="720"/>
        <w:jc w:val="both"/>
        <w:rPr>
          <w:rFonts w:asciiTheme="minorHAnsi" w:hAnsiTheme="minorHAnsi" w:cstheme="minorHAnsi"/>
          <w:lang w:val="en-US"/>
        </w:rPr>
      </w:pPr>
      <w:r>
        <w:rPr>
          <w:rFonts w:asciiTheme="minorHAnsi" w:hAnsiTheme="minorHAnsi" w:cstheme="minorHAnsi"/>
          <w:lang w:val="en-US"/>
        </w:rPr>
        <w:t>1</w:t>
      </w:r>
      <w:r w:rsidR="0040561C">
        <w:rPr>
          <w:rFonts w:asciiTheme="minorHAnsi" w:hAnsiTheme="minorHAnsi" w:cstheme="minorHAnsi"/>
          <w:lang w:val="en-US"/>
        </w:rPr>
        <w:t>1</w:t>
      </w:r>
      <w:r>
        <w:rPr>
          <w:rFonts w:asciiTheme="minorHAnsi" w:hAnsiTheme="minorHAnsi" w:cstheme="minorHAnsi"/>
          <w:lang w:val="en-US"/>
        </w:rPr>
        <w:t>.7.1</w:t>
      </w:r>
      <w:r w:rsidRPr="004C50F2">
        <w:rPr>
          <w:rFonts w:asciiTheme="minorHAnsi" w:hAnsiTheme="minorHAnsi" w:cstheme="minorHAnsi"/>
          <w:lang w:val="en-US"/>
        </w:rPr>
        <w:tab/>
        <w:t xml:space="preserve">The </w:t>
      </w:r>
      <w:r w:rsidRPr="004C50F2">
        <w:rPr>
          <w:rFonts w:asciiTheme="minorHAnsi" w:hAnsiTheme="minorHAnsi" w:cstheme="minorHAnsi"/>
        </w:rPr>
        <w:t xml:space="preserve">Contractor </w:t>
      </w:r>
      <w:r w:rsidRPr="004C50F2">
        <w:rPr>
          <w:rFonts w:asciiTheme="minorHAnsi" w:hAnsiTheme="minorHAnsi" w:cstheme="minorHAnsi"/>
          <w:lang w:val="en-US"/>
        </w:rPr>
        <w:t xml:space="preserve">acknowledges that, in accordance with Section 33AL of the Central Bank Act 1942, it has been informed by the Central Bank of the obligation imposed on it by Section 33AK of the Central Bank Act 1942 and the criminal offences that arise as a result of breach of Section 33AK.  The </w:t>
      </w:r>
      <w:r w:rsidRPr="004C50F2">
        <w:rPr>
          <w:rFonts w:asciiTheme="minorHAnsi" w:hAnsiTheme="minorHAnsi" w:cstheme="minorHAnsi"/>
        </w:rPr>
        <w:t xml:space="preserve">Contractor </w:t>
      </w:r>
      <w:r w:rsidRPr="004C50F2">
        <w:rPr>
          <w:rFonts w:asciiTheme="minorHAnsi" w:hAnsiTheme="minorHAnsi" w:cstheme="minorHAnsi"/>
          <w:lang w:val="en-US"/>
        </w:rPr>
        <w:t>undertakes to notify each employee</w:t>
      </w:r>
      <w:r>
        <w:rPr>
          <w:rFonts w:asciiTheme="minorHAnsi" w:hAnsiTheme="minorHAnsi" w:cstheme="minorHAnsi"/>
          <w:lang w:val="en-US"/>
        </w:rPr>
        <w:t xml:space="preserve">, agent, sub-contractor and advisor </w:t>
      </w:r>
      <w:r w:rsidRPr="004C50F2">
        <w:rPr>
          <w:rFonts w:asciiTheme="minorHAnsi" w:hAnsiTheme="minorHAnsi" w:cstheme="minorHAnsi"/>
          <w:lang w:val="en-US"/>
        </w:rPr>
        <w:t>who is engaged by it in the provision of Services of their obligation under Section 33AK of the Central Bank Act 1942</w:t>
      </w:r>
      <w:r w:rsidRPr="00101A09">
        <w:rPr>
          <w:rFonts w:asciiTheme="minorHAnsi" w:hAnsiTheme="minorHAnsi" w:cstheme="minorHAnsi"/>
          <w:lang w:val="en-US"/>
        </w:rPr>
        <w:t>;</w:t>
      </w:r>
    </w:p>
    <w:p w14:paraId="7E811EEB" w14:textId="77777777" w:rsidR="00405184" w:rsidRPr="00A161F2" w:rsidRDefault="00405184" w:rsidP="00405184">
      <w:pPr>
        <w:ind w:left="1440" w:hanging="720"/>
        <w:jc w:val="both"/>
        <w:rPr>
          <w:rFonts w:asciiTheme="minorHAnsi" w:hAnsiTheme="minorHAnsi" w:cstheme="minorHAnsi"/>
          <w:lang w:val="en-US"/>
        </w:rPr>
      </w:pPr>
    </w:p>
    <w:p w14:paraId="3A8C267E" w14:textId="3101E291" w:rsidR="00405184" w:rsidRPr="00101A09" w:rsidRDefault="00405184" w:rsidP="00405184">
      <w:pPr>
        <w:ind w:left="1440" w:hanging="720"/>
        <w:jc w:val="both"/>
        <w:rPr>
          <w:rFonts w:asciiTheme="minorHAnsi" w:hAnsiTheme="minorHAnsi" w:cstheme="minorHAnsi"/>
          <w:lang w:val="en-US"/>
        </w:rPr>
      </w:pPr>
      <w:r w:rsidRPr="00A161F2">
        <w:rPr>
          <w:rFonts w:asciiTheme="minorHAnsi" w:hAnsiTheme="minorHAnsi" w:cstheme="minorHAnsi"/>
          <w:lang w:val="en-US"/>
        </w:rPr>
        <w:t>1</w:t>
      </w:r>
      <w:r w:rsidR="0040561C">
        <w:rPr>
          <w:rFonts w:asciiTheme="minorHAnsi" w:hAnsiTheme="minorHAnsi" w:cstheme="minorHAnsi"/>
          <w:lang w:val="en-US"/>
        </w:rPr>
        <w:t>1</w:t>
      </w:r>
      <w:r w:rsidRPr="00A161F2">
        <w:rPr>
          <w:rFonts w:asciiTheme="minorHAnsi" w:hAnsiTheme="minorHAnsi" w:cstheme="minorHAnsi"/>
          <w:lang w:val="en-US"/>
        </w:rPr>
        <w:t>.7.2</w:t>
      </w:r>
      <w:r w:rsidRPr="00A161F2">
        <w:rPr>
          <w:rFonts w:asciiTheme="minorHAnsi" w:hAnsiTheme="minorHAnsi" w:cstheme="minorHAnsi"/>
          <w:lang w:val="en-US"/>
        </w:rPr>
        <w:tab/>
        <w:t xml:space="preserve">The </w:t>
      </w:r>
      <w:r w:rsidRPr="004C50F2">
        <w:rPr>
          <w:rFonts w:asciiTheme="minorHAnsi" w:hAnsiTheme="minorHAnsi" w:cstheme="minorHAnsi"/>
        </w:rPr>
        <w:t xml:space="preserve">Contractor </w:t>
      </w:r>
      <w:r w:rsidRPr="004C50F2">
        <w:rPr>
          <w:rFonts w:asciiTheme="minorHAnsi" w:hAnsiTheme="minorHAnsi" w:cstheme="minorHAnsi"/>
          <w:lang w:val="en-US"/>
        </w:rPr>
        <w:t>shall explain fully to each of its employees, agents, sub-contractors or advisors the nature and seriousness of the obligations imposed by the said Section 33AK and the nature and seriousness of a breach of Section 33AK</w:t>
      </w:r>
      <w:r w:rsidRPr="00101A09">
        <w:rPr>
          <w:rFonts w:asciiTheme="minorHAnsi" w:hAnsiTheme="minorHAnsi" w:cstheme="minorHAnsi"/>
          <w:lang w:val="en-US"/>
        </w:rPr>
        <w:t>;</w:t>
      </w:r>
    </w:p>
    <w:p w14:paraId="2DAD72B0" w14:textId="77777777" w:rsidR="00405184" w:rsidRPr="00A161F2" w:rsidRDefault="00405184" w:rsidP="00405184">
      <w:pPr>
        <w:ind w:left="1440" w:hanging="720"/>
        <w:jc w:val="both"/>
        <w:rPr>
          <w:rFonts w:asciiTheme="minorHAnsi" w:hAnsiTheme="minorHAnsi" w:cstheme="minorHAnsi"/>
          <w:lang w:val="en-US"/>
        </w:rPr>
      </w:pPr>
    </w:p>
    <w:p w14:paraId="72158547" w14:textId="14BAB29A" w:rsidR="00405184" w:rsidRPr="004C50F2" w:rsidRDefault="00405184" w:rsidP="00405184">
      <w:pPr>
        <w:ind w:left="1440" w:hanging="720"/>
        <w:jc w:val="both"/>
        <w:rPr>
          <w:rFonts w:asciiTheme="minorHAnsi" w:hAnsiTheme="minorHAnsi" w:cstheme="minorHAnsi"/>
          <w:lang w:val="en-US"/>
        </w:rPr>
      </w:pPr>
      <w:r w:rsidRPr="00A161F2">
        <w:rPr>
          <w:rFonts w:asciiTheme="minorHAnsi" w:hAnsiTheme="minorHAnsi" w:cstheme="minorHAnsi"/>
          <w:lang w:val="en-US"/>
        </w:rPr>
        <w:t>1</w:t>
      </w:r>
      <w:r w:rsidR="0040561C">
        <w:rPr>
          <w:rFonts w:asciiTheme="minorHAnsi" w:hAnsiTheme="minorHAnsi" w:cstheme="minorHAnsi"/>
          <w:lang w:val="en-US"/>
        </w:rPr>
        <w:t>1</w:t>
      </w:r>
      <w:r w:rsidRPr="00A161F2">
        <w:rPr>
          <w:rFonts w:asciiTheme="minorHAnsi" w:hAnsiTheme="minorHAnsi" w:cstheme="minorHAnsi"/>
          <w:lang w:val="en-US"/>
        </w:rPr>
        <w:t>.7.3</w:t>
      </w:r>
      <w:r w:rsidRPr="00A161F2">
        <w:rPr>
          <w:rFonts w:asciiTheme="minorHAnsi" w:hAnsiTheme="minorHAnsi" w:cstheme="minorHAnsi"/>
          <w:lang w:val="en-US"/>
        </w:rPr>
        <w:tab/>
        <w:t xml:space="preserve">The </w:t>
      </w:r>
      <w:r w:rsidRPr="004C50F2">
        <w:rPr>
          <w:rFonts w:asciiTheme="minorHAnsi" w:hAnsiTheme="minorHAnsi" w:cstheme="minorHAnsi"/>
        </w:rPr>
        <w:t xml:space="preserve">Contractor </w:t>
      </w:r>
      <w:r w:rsidRPr="004C50F2">
        <w:rPr>
          <w:rFonts w:asciiTheme="minorHAnsi" w:hAnsiTheme="minorHAnsi" w:cstheme="minorHAnsi"/>
          <w:lang w:val="en-US"/>
        </w:rPr>
        <w:t xml:space="preserve">shall, if so required by the Central Bank, provide immediately to the Central Bank an ongoing Section 33AK undertaking executed by itself and each of the employees, agents, sub-contractors (including their employees) or advisors who may provide Services or who are involved in the discharge of obligations under </w:t>
      </w:r>
      <w:r>
        <w:rPr>
          <w:rFonts w:asciiTheme="minorHAnsi" w:hAnsiTheme="minorHAnsi" w:cstheme="minorHAnsi"/>
          <w:lang w:val="en-US"/>
        </w:rPr>
        <w:t>this Agreement</w:t>
      </w:r>
      <w:r w:rsidRPr="004C50F2">
        <w:rPr>
          <w:rFonts w:asciiTheme="minorHAnsi" w:hAnsiTheme="minorHAnsi" w:cstheme="minorHAnsi"/>
          <w:lang w:val="en-US"/>
        </w:rPr>
        <w:t xml:space="preserve">.     </w:t>
      </w:r>
    </w:p>
    <w:p w14:paraId="3EA6EF9A" w14:textId="77777777" w:rsidR="00405184" w:rsidRDefault="00405184" w:rsidP="00405184">
      <w:pPr>
        <w:pStyle w:val="legallevel2"/>
        <w:numPr>
          <w:ilvl w:val="0"/>
          <w:numId w:val="0"/>
        </w:numPr>
        <w:ind w:left="709" w:hanging="709"/>
        <w:rPr>
          <w:sz w:val="24"/>
          <w:szCs w:val="24"/>
        </w:rPr>
      </w:pPr>
    </w:p>
    <w:p w14:paraId="2542B5B2" w14:textId="33498F84" w:rsidR="00405184" w:rsidRDefault="00405184" w:rsidP="00405184">
      <w:pPr>
        <w:pStyle w:val="legallevel2"/>
        <w:numPr>
          <w:ilvl w:val="0"/>
          <w:numId w:val="0"/>
        </w:numPr>
        <w:ind w:left="709" w:hanging="709"/>
        <w:rPr>
          <w:sz w:val="24"/>
          <w:szCs w:val="24"/>
        </w:rPr>
      </w:pPr>
      <w:r>
        <w:rPr>
          <w:sz w:val="24"/>
          <w:szCs w:val="24"/>
        </w:rPr>
        <w:t>1</w:t>
      </w:r>
      <w:r w:rsidR="0040561C">
        <w:rPr>
          <w:sz w:val="24"/>
          <w:szCs w:val="24"/>
        </w:rPr>
        <w:t>1</w:t>
      </w:r>
      <w:r>
        <w:rPr>
          <w:sz w:val="24"/>
          <w:szCs w:val="24"/>
        </w:rPr>
        <w:t>.8</w:t>
      </w:r>
      <w:r>
        <w:rPr>
          <w:sz w:val="24"/>
          <w:szCs w:val="24"/>
        </w:rPr>
        <w:tab/>
      </w:r>
      <w:r w:rsidRPr="00E659DF">
        <w:rPr>
          <w:sz w:val="24"/>
          <w:szCs w:val="24"/>
        </w:rPr>
        <w:t xml:space="preserve">No media releases, public announcements or public disclosures relating to </w:t>
      </w:r>
      <w:r>
        <w:rPr>
          <w:sz w:val="24"/>
          <w:szCs w:val="24"/>
        </w:rPr>
        <w:t>this Agreement</w:t>
      </w:r>
      <w:r w:rsidRPr="00E659DF">
        <w:rPr>
          <w:sz w:val="24"/>
          <w:szCs w:val="24"/>
        </w:rPr>
        <w:t xml:space="preserve"> or its subject matter, including but not limited to promotional or marketing material, shall be made by the </w:t>
      </w:r>
      <w:r>
        <w:rPr>
          <w:sz w:val="24"/>
          <w:szCs w:val="24"/>
        </w:rPr>
        <w:t>Contractor</w:t>
      </w:r>
      <w:r w:rsidRPr="00E659DF">
        <w:rPr>
          <w:sz w:val="24"/>
          <w:szCs w:val="24"/>
        </w:rPr>
        <w:t xml:space="preserve"> without the prior express written consent of the Central Bank.</w:t>
      </w:r>
    </w:p>
    <w:p w14:paraId="0B4143D6" w14:textId="77777777" w:rsidR="00405184" w:rsidRDefault="00405184" w:rsidP="00405184">
      <w:pPr>
        <w:pStyle w:val="legallevel2"/>
        <w:numPr>
          <w:ilvl w:val="0"/>
          <w:numId w:val="0"/>
        </w:numPr>
        <w:ind w:left="709" w:hanging="709"/>
        <w:rPr>
          <w:sz w:val="24"/>
          <w:szCs w:val="24"/>
        </w:rPr>
      </w:pPr>
    </w:p>
    <w:p w14:paraId="61D417DF" w14:textId="6211B100" w:rsidR="00405184" w:rsidRDefault="00405184" w:rsidP="00405184">
      <w:pPr>
        <w:pStyle w:val="legallevel2"/>
        <w:numPr>
          <w:ilvl w:val="0"/>
          <w:numId w:val="0"/>
        </w:numPr>
        <w:ind w:left="709" w:hanging="709"/>
        <w:rPr>
          <w:sz w:val="24"/>
          <w:szCs w:val="24"/>
        </w:rPr>
      </w:pPr>
      <w:r>
        <w:rPr>
          <w:sz w:val="24"/>
          <w:szCs w:val="24"/>
        </w:rPr>
        <w:t>1</w:t>
      </w:r>
      <w:r w:rsidR="0040561C">
        <w:rPr>
          <w:sz w:val="24"/>
          <w:szCs w:val="24"/>
        </w:rPr>
        <w:t>1</w:t>
      </w:r>
      <w:r>
        <w:rPr>
          <w:sz w:val="24"/>
          <w:szCs w:val="24"/>
        </w:rPr>
        <w:t>.9</w:t>
      </w:r>
      <w:r>
        <w:rPr>
          <w:sz w:val="24"/>
          <w:szCs w:val="24"/>
        </w:rPr>
        <w:tab/>
      </w:r>
      <w:r w:rsidRPr="009F228F">
        <w:rPr>
          <w:sz w:val="24"/>
          <w:szCs w:val="24"/>
        </w:rPr>
        <w:t xml:space="preserve">The provisions of this clause </w:t>
      </w:r>
      <w:r>
        <w:rPr>
          <w:sz w:val="24"/>
          <w:szCs w:val="24"/>
        </w:rPr>
        <w:t>1</w:t>
      </w:r>
      <w:r w:rsidR="0040561C">
        <w:rPr>
          <w:sz w:val="24"/>
          <w:szCs w:val="24"/>
        </w:rPr>
        <w:t>1</w:t>
      </w:r>
      <w:r w:rsidRPr="009F228F">
        <w:rPr>
          <w:sz w:val="24"/>
          <w:szCs w:val="24"/>
        </w:rPr>
        <w:t xml:space="preserve"> shall survive expiry, completion or termination of </w:t>
      </w:r>
      <w:r>
        <w:rPr>
          <w:sz w:val="24"/>
          <w:szCs w:val="24"/>
        </w:rPr>
        <w:t xml:space="preserve">this Agreement for whatever reason. </w:t>
      </w:r>
    </w:p>
    <w:p w14:paraId="20A4A985" w14:textId="77777777" w:rsidR="00405184" w:rsidRPr="003F35A2" w:rsidRDefault="00405184" w:rsidP="00405184">
      <w:pPr>
        <w:pStyle w:val="legallevel2"/>
        <w:numPr>
          <w:ilvl w:val="0"/>
          <w:numId w:val="0"/>
        </w:numPr>
        <w:ind w:left="624" w:hanging="624"/>
      </w:pPr>
    </w:p>
    <w:p w14:paraId="68080F2F" w14:textId="79678C31" w:rsidR="00405184" w:rsidRPr="007E451D" w:rsidRDefault="00405184" w:rsidP="00405184">
      <w:pPr>
        <w:pStyle w:val="Default"/>
        <w:jc w:val="both"/>
        <w:rPr>
          <w:rFonts w:asciiTheme="minorHAnsi" w:hAnsiTheme="minorHAnsi" w:cstheme="minorHAnsi"/>
          <w:b/>
          <w:bCs/>
          <w:color w:val="auto"/>
        </w:rPr>
      </w:pPr>
      <w:r w:rsidRPr="00C214F6">
        <w:rPr>
          <w:rFonts w:asciiTheme="minorHAnsi" w:hAnsiTheme="minorHAnsi" w:cstheme="minorHAnsi"/>
          <w:color w:val="auto"/>
        </w:rPr>
        <w:t>1</w:t>
      </w:r>
      <w:r w:rsidR="0040561C">
        <w:rPr>
          <w:rFonts w:asciiTheme="minorHAnsi" w:hAnsiTheme="minorHAnsi" w:cstheme="minorHAnsi"/>
          <w:color w:val="auto"/>
        </w:rPr>
        <w:t>2</w:t>
      </w:r>
      <w:r w:rsidRPr="00C214F6">
        <w:rPr>
          <w:rFonts w:asciiTheme="minorHAnsi" w:hAnsiTheme="minorHAnsi" w:cstheme="minorHAnsi"/>
          <w:color w:val="auto"/>
        </w:rPr>
        <w:t xml:space="preserve">. </w:t>
      </w:r>
      <w:r>
        <w:rPr>
          <w:rFonts w:asciiTheme="minorHAnsi" w:hAnsiTheme="minorHAnsi" w:cstheme="minorHAnsi"/>
          <w:color w:val="auto"/>
        </w:rPr>
        <w:tab/>
      </w:r>
      <w:r w:rsidRPr="007E451D">
        <w:rPr>
          <w:rFonts w:asciiTheme="minorHAnsi" w:hAnsiTheme="minorHAnsi" w:cstheme="minorHAnsi"/>
          <w:b/>
          <w:bCs/>
          <w:color w:val="auto"/>
        </w:rPr>
        <w:t xml:space="preserve">Data Protection </w:t>
      </w:r>
    </w:p>
    <w:p w14:paraId="183B5CF0" w14:textId="77777777" w:rsidR="00405184" w:rsidRPr="007E451D" w:rsidRDefault="00405184" w:rsidP="00405184">
      <w:pPr>
        <w:pStyle w:val="Default"/>
        <w:jc w:val="both"/>
        <w:rPr>
          <w:rFonts w:asciiTheme="minorHAnsi" w:hAnsiTheme="minorHAnsi" w:cstheme="minorHAnsi"/>
          <w:b/>
          <w:bCs/>
          <w:color w:val="auto"/>
        </w:rPr>
      </w:pPr>
    </w:p>
    <w:p w14:paraId="38691504" w14:textId="3685E185" w:rsidR="00405184" w:rsidRPr="007E451D" w:rsidRDefault="00405184" w:rsidP="00405184">
      <w:pPr>
        <w:ind w:left="72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.1</w:t>
      </w:r>
      <w:r w:rsidRPr="007E451D">
        <w:rPr>
          <w:rFonts w:asciiTheme="minorHAnsi" w:hAnsiTheme="minorHAnsi" w:cstheme="minorHAnsi"/>
          <w:lang w:val="en-US"/>
        </w:rPr>
        <w:tab/>
        <w:t>The Contractor shall, in providing the Services, comply with Data Protection Law.  The terms “personal data”, “process” or “processing”,  “processor” and/or “controller” used in this clause 1</w:t>
      </w:r>
      <w:r w:rsidR="0040561C">
        <w:rPr>
          <w:rFonts w:asciiTheme="minorHAnsi" w:hAnsiTheme="minorHAnsi" w:cstheme="minorHAnsi"/>
          <w:lang w:val="en-US"/>
        </w:rPr>
        <w:t>2</w:t>
      </w:r>
      <w:r w:rsidRPr="007E451D">
        <w:rPr>
          <w:rFonts w:asciiTheme="minorHAnsi" w:hAnsiTheme="minorHAnsi" w:cstheme="minorHAnsi"/>
          <w:lang w:val="en-US"/>
        </w:rPr>
        <w:t xml:space="preserve"> shall bear the meanings attributed to such terms under Data Protection Law.</w:t>
      </w:r>
    </w:p>
    <w:p w14:paraId="32580C47" w14:textId="77777777" w:rsidR="00405184" w:rsidRPr="007E451D" w:rsidRDefault="00405184" w:rsidP="00405184">
      <w:pPr>
        <w:ind w:left="720" w:hanging="720"/>
        <w:jc w:val="both"/>
        <w:rPr>
          <w:rFonts w:asciiTheme="minorHAnsi" w:hAnsiTheme="minorHAnsi" w:cstheme="minorHAnsi"/>
          <w:lang w:val="en-US"/>
        </w:rPr>
      </w:pPr>
    </w:p>
    <w:p w14:paraId="76DBC0C1" w14:textId="1D447532" w:rsidR="00405184" w:rsidRPr="007E451D" w:rsidRDefault="00405184" w:rsidP="00405184">
      <w:pPr>
        <w:ind w:left="72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.2</w:t>
      </w:r>
      <w:r w:rsidRPr="007E451D">
        <w:rPr>
          <w:rFonts w:asciiTheme="minorHAnsi" w:hAnsiTheme="minorHAnsi" w:cstheme="minorHAnsi"/>
          <w:lang w:val="en-US"/>
        </w:rPr>
        <w:tab/>
        <w:t xml:space="preserve">If the Contractor processes any personal data on the Central Bank’s behalf when performing its obligations under </w:t>
      </w:r>
      <w:r>
        <w:rPr>
          <w:rFonts w:asciiTheme="minorHAnsi" w:hAnsiTheme="minorHAnsi" w:cstheme="minorHAnsi"/>
          <w:lang w:val="en-US"/>
        </w:rPr>
        <w:t>this Agreement</w:t>
      </w:r>
      <w:r w:rsidRPr="007E451D">
        <w:rPr>
          <w:rFonts w:asciiTheme="minorHAnsi" w:hAnsiTheme="minorHAnsi" w:cstheme="minorHAnsi"/>
          <w:lang w:val="en-US"/>
        </w:rPr>
        <w:t xml:space="preserve">, the Contractor acknowledges the </w:t>
      </w:r>
      <w:r w:rsidRPr="007E451D">
        <w:rPr>
          <w:rFonts w:asciiTheme="minorHAnsi" w:hAnsiTheme="minorHAnsi" w:cstheme="minorHAnsi"/>
          <w:lang w:val="en-US"/>
        </w:rPr>
        <w:lastRenderedPageBreak/>
        <w:t>Central Bank is the controller and the Contractor is the processor in respect of such personal data and</w:t>
      </w:r>
      <w:r>
        <w:rPr>
          <w:rFonts w:asciiTheme="minorHAnsi" w:hAnsiTheme="minorHAnsi" w:cstheme="minorHAnsi"/>
          <w:lang w:val="en-US"/>
        </w:rPr>
        <w:t xml:space="preserve"> that details of the subject matter, nature and purpose of the processing, the categories of data subjects and the types of personal data are set out in </w:t>
      </w:r>
      <w:r w:rsidRPr="007B279F">
        <w:rPr>
          <w:rFonts w:asciiTheme="minorHAnsi" w:hAnsiTheme="minorHAnsi" w:cstheme="minorHAnsi"/>
          <w:lang w:val="en-US"/>
        </w:rPr>
        <w:t xml:space="preserve">Schedule </w:t>
      </w:r>
      <w:r w:rsidR="007B279F" w:rsidRPr="007B279F">
        <w:rPr>
          <w:rFonts w:asciiTheme="minorHAnsi" w:hAnsiTheme="minorHAnsi" w:cstheme="minorHAnsi"/>
          <w:lang w:val="en-US"/>
        </w:rPr>
        <w:t>1</w:t>
      </w:r>
      <w:r w:rsidRPr="007B279F">
        <w:rPr>
          <w:rFonts w:asciiTheme="minorHAnsi" w:hAnsiTheme="minorHAnsi" w:cstheme="minorHAnsi"/>
          <w:lang w:val="en-US"/>
        </w:rPr>
        <w:t>.</w:t>
      </w:r>
      <w:r>
        <w:rPr>
          <w:rFonts w:asciiTheme="minorHAnsi" w:hAnsiTheme="minorHAnsi" w:cstheme="minorHAnsi"/>
          <w:lang w:val="en-US"/>
        </w:rPr>
        <w:t xml:space="preserve">  T</w:t>
      </w:r>
      <w:r w:rsidRPr="007E451D">
        <w:rPr>
          <w:rFonts w:asciiTheme="minorHAnsi" w:hAnsiTheme="minorHAnsi" w:cstheme="minorHAnsi"/>
          <w:lang w:val="en-US"/>
        </w:rPr>
        <w:t xml:space="preserve">he Contractor shall comply with relevant data processing requirements including the following: </w:t>
      </w:r>
    </w:p>
    <w:p w14:paraId="677E9875" w14:textId="77777777" w:rsidR="00405184" w:rsidRPr="007E451D" w:rsidRDefault="00405184" w:rsidP="00405184">
      <w:pPr>
        <w:pStyle w:val="Default"/>
        <w:jc w:val="both"/>
        <w:rPr>
          <w:rFonts w:asciiTheme="minorHAnsi" w:hAnsiTheme="minorHAnsi" w:cstheme="minorHAnsi"/>
          <w:b/>
          <w:bCs/>
          <w:color w:val="auto"/>
        </w:rPr>
      </w:pPr>
    </w:p>
    <w:p w14:paraId="7EABB35E" w14:textId="45325075" w:rsidR="00405184" w:rsidRPr="007E451D" w:rsidRDefault="0040561C" w:rsidP="00405184">
      <w:pPr>
        <w:ind w:left="1440" w:hanging="720"/>
        <w:jc w:val="both"/>
        <w:rPr>
          <w:rFonts w:asciiTheme="minorHAnsi" w:hAnsiTheme="minorHAnsi" w:cstheme="minorHAnsi"/>
          <w:lang w:val="en-US"/>
        </w:rPr>
      </w:pPr>
      <w:r>
        <w:rPr>
          <w:rFonts w:asciiTheme="minorHAnsi" w:hAnsiTheme="minorHAnsi" w:cstheme="minorHAnsi"/>
          <w:lang w:val="en-US"/>
        </w:rPr>
        <w:t>12</w:t>
      </w:r>
      <w:r w:rsidR="00405184" w:rsidRPr="007E451D">
        <w:rPr>
          <w:rFonts w:asciiTheme="minorHAnsi" w:hAnsiTheme="minorHAnsi" w:cstheme="minorHAnsi"/>
          <w:lang w:val="en-US"/>
        </w:rPr>
        <w:t>.2.1</w:t>
      </w:r>
      <w:r w:rsidR="00405184" w:rsidRPr="007E451D">
        <w:rPr>
          <w:rFonts w:asciiTheme="minorHAnsi" w:hAnsiTheme="minorHAnsi" w:cstheme="minorHAnsi"/>
          <w:lang w:val="en-US"/>
        </w:rPr>
        <w:tab/>
        <w:t xml:space="preserve">the Contractor processes such personal data on behalf of the Central Bank in the context of providing the Services, for the Term. The obligations and rights of the Central Bank, as controller, shall be as set out in </w:t>
      </w:r>
      <w:r w:rsidR="00405184">
        <w:rPr>
          <w:rFonts w:asciiTheme="minorHAnsi" w:hAnsiTheme="minorHAnsi" w:cstheme="minorHAnsi"/>
          <w:lang w:val="en-US"/>
        </w:rPr>
        <w:t>this Agreement</w:t>
      </w:r>
      <w:r w:rsidR="00405184" w:rsidRPr="007E451D">
        <w:rPr>
          <w:rFonts w:asciiTheme="minorHAnsi" w:hAnsiTheme="minorHAnsi" w:cstheme="minorHAnsi"/>
          <w:lang w:val="en-US"/>
        </w:rPr>
        <w:t>;</w:t>
      </w:r>
    </w:p>
    <w:p w14:paraId="1C0D0873" w14:textId="77777777" w:rsidR="00405184" w:rsidRPr="007E451D" w:rsidRDefault="00405184" w:rsidP="00405184">
      <w:pPr>
        <w:ind w:left="1440" w:hanging="720"/>
        <w:jc w:val="both"/>
        <w:rPr>
          <w:rFonts w:asciiTheme="minorHAnsi" w:hAnsiTheme="minorHAnsi" w:cstheme="minorHAnsi"/>
          <w:lang w:val="en-US"/>
        </w:rPr>
      </w:pPr>
    </w:p>
    <w:p w14:paraId="3B09DB73" w14:textId="23F24C9B" w:rsidR="00405184" w:rsidRPr="007E451D" w:rsidRDefault="00405184" w:rsidP="00405184">
      <w:pPr>
        <w:ind w:left="144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.2.2</w:t>
      </w:r>
      <w:r w:rsidRPr="007E451D">
        <w:rPr>
          <w:rFonts w:asciiTheme="minorHAnsi" w:hAnsiTheme="minorHAnsi" w:cstheme="minorHAnsi"/>
          <w:lang w:val="en-US"/>
        </w:rPr>
        <w:tab/>
        <w:t xml:space="preserve">the Contractor shall only process such personal data in accordance with the documented instructions of the Central Bank and solely as strictly necessary for the performance of its obligations under </w:t>
      </w:r>
      <w:r>
        <w:rPr>
          <w:rFonts w:asciiTheme="minorHAnsi" w:hAnsiTheme="minorHAnsi" w:cstheme="minorHAnsi"/>
          <w:lang w:val="en-US"/>
        </w:rPr>
        <w:t>this Agreement</w:t>
      </w:r>
      <w:r w:rsidRPr="007E451D">
        <w:rPr>
          <w:rFonts w:asciiTheme="minorHAnsi" w:hAnsiTheme="minorHAnsi" w:cstheme="minorHAnsi"/>
          <w:lang w:val="en-US"/>
        </w:rPr>
        <w:t xml:space="preserve">; </w:t>
      </w:r>
    </w:p>
    <w:p w14:paraId="0434A30C" w14:textId="77777777" w:rsidR="00405184" w:rsidRPr="007E451D" w:rsidRDefault="00405184" w:rsidP="00405184">
      <w:pPr>
        <w:ind w:left="1440" w:hanging="720"/>
        <w:jc w:val="both"/>
        <w:rPr>
          <w:rFonts w:asciiTheme="minorHAnsi" w:hAnsiTheme="minorHAnsi" w:cstheme="minorHAnsi"/>
          <w:lang w:val="en-US"/>
        </w:rPr>
      </w:pPr>
    </w:p>
    <w:p w14:paraId="725FB5C9" w14:textId="1CF067FC" w:rsidR="00405184" w:rsidRPr="007E451D" w:rsidRDefault="00405184" w:rsidP="00405184">
      <w:pPr>
        <w:ind w:left="144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.2.3</w:t>
      </w:r>
      <w:r w:rsidRPr="007E451D">
        <w:rPr>
          <w:rFonts w:asciiTheme="minorHAnsi" w:hAnsiTheme="minorHAnsi" w:cstheme="minorHAnsi"/>
          <w:lang w:val="en-US"/>
        </w:rPr>
        <w:tab/>
        <w:t>the Contractor shall ensure the persons authorised by the Contractor to process such personal data are bound by appropriate confidentiality obligations;</w:t>
      </w:r>
    </w:p>
    <w:p w14:paraId="5CCDC339" w14:textId="77777777" w:rsidR="00405184" w:rsidRPr="007E451D" w:rsidRDefault="00405184" w:rsidP="00405184">
      <w:pPr>
        <w:ind w:left="1440" w:hanging="720"/>
        <w:jc w:val="both"/>
        <w:rPr>
          <w:rFonts w:asciiTheme="minorHAnsi" w:hAnsiTheme="minorHAnsi" w:cstheme="minorHAnsi"/>
          <w:lang w:val="en-US"/>
        </w:rPr>
      </w:pPr>
    </w:p>
    <w:p w14:paraId="5CC74E6D" w14:textId="0B4E2A06" w:rsidR="00405184" w:rsidRPr="007E451D" w:rsidRDefault="00405184" w:rsidP="00405184">
      <w:pPr>
        <w:ind w:left="144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.2.4</w:t>
      </w:r>
      <w:r w:rsidRPr="007E451D">
        <w:rPr>
          <w:rFonts w:asciiTheme="minorHAnsi" w:hAnsiTheme="minorHAnsi" w:cstheme="minorHAnsi"/>
          <w:lang w:val="en-US"/>
        </w:rPr>
        <w:tab/>
        <w:t xml:space="preserve">the Contractor shall implement such technical and organisational security measures as are required to comply with the data security obligations under Data Protection Law and to protect personal data from unauthorised access, or unauthorised alteration, disclosure or destruction, in particular where the processing involves the transmission of data over a network, and against all other unlawful forms of processing including accidental loss or destruction of or damage to any personal data. The Contractor undertakes to inform its employees of their duty to comply with relevant security measures. Without prejudice to the generality of the foregoing, the Contractor shall not store personal data on unencrypted or inadequately encrypted storage devices; </w:t>
      </w:r>
    </w:p>
    <w:p w14:paraId="65189AF0" w14:textId="77777777" w:rsidR="00405184" w:rsidRPr="007E451D" w:rsidRDefault="00405184" w:rsidP="00405184">
      <w:pPr>
        <w:ind w:left="1440" w:hanging="720"/>
        <w:jc w:val="both"/>
        <w:rPr>
          <w:rFonts w:asciiTheme="minorHAnsi" w:hAnsiTheme="minorHAnsi" w:cstheme="minorHAnsi"/>
          <w:lang w:val="en-US"/>
        </w:rPr>
      </w:pPr>
    </w:p>
    <w:p w14:paraId="7BFCE63D" w14:textId="5E9DD42B" w:rsidR="00405184" w:rsidRPr="007E451D" w:rsidRDefault="00405184" w:rsidP="00405184">
      <w:pPr>
        <w:ind w:left="144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.2.5</w:t>
      </w:r>
      <w:r w:rsidRPr="007E451D">
        <w:rPr>
          <w:rFonts w:asciiTheme="minorHAnsi" w:hAnsiTheme="minorHAnsi" w:cstheme="minorHAnsi"/>
          <w:lang w:val="en-US"/>
        </w:rPr>
        <w:tab/>
        <w:t xml:space="preserve">the Contractor shall not engage </w:t>
      </w:r>
      <w:r>
        <w:rPr>
          <w:rFonts w:asciiTheme="minorHAnsi" w:hAnsiTheme="minorHAnsi" w:cstheme="minorHAnsi"/>
          <w:lang w:val="en-US"/>
        </w:rPr>
        <w:t xml:space="preserve">or replace </w:t>
      </w:r>
      <w:r w:rsidRPr="007E451D">
        <w:rPr>
          <w:rFonts w:asciiTheme="minorHAnsi" w:hAnsiTheme="minorHAnsi" w:cstheme="minorHAnsi"/>
          <w:lang w:val="en-US"/>
        </w:rPr>
        <w:t>any s</w:t>
      </w:r>
      <w:r>
        <w:rPr>
          <w:rFonts w:asciiTheme="minorHAnsi" w:hAnsiTheme="minorHAnsi" w:cstheme="minorHAnsi"/>
          <w:lang w:val="en-US"/>
        </w:rPr>
        <w:t>ub-</w:t>
      </w:r>
      <w:r w:rsidRPr="007E451D">
        <w:rPr>
          <w:rFonts w:asciiTheme="minorHAnsi" w:hAnsiTheme="minorHAnsi" w:cstheme="minorHAnsi"/>
          <w:lang w:val="en-US"/>
        </w:rPr>
        <w:t>processor without the prior written consent of the Central Bank;</w:t>
      </w:r>
    </w:p>
    <w:p w14:paraId="3019B86F" w14:textId="77777777" w:rsidR="00405184" w:rsidRPr="007E451D" w:rsidRDefault="00405184" w:rsidP="00405184">
      <w:pPr>
        <w:ind w:left="1440" w:hanging="720"/>
        <w:jc w:val="both"/>
        <w:rPr>
          <w:rFonts w:asciiTheme="minorHAnsi" w:hAnsiTheme="minorHAnsi" w:cstheme="minorHAnsi"/>
          <w:lang w:val="en-US"/>
        </w:rPr>
      </w:pPr>
    </w:p>
    <w:p w14:paraId="65C540FB" w14:textId="7B3565EF" w:rsidR="00405184" w:rsidRPr="007E451D" w:rsidRDefault="00405184" w:rsidP="00405184">
      <w:pPr>
        <w:ind w:left="144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.2.6</w:t>
      </w:r>
      <w:r w:rsidRPr="007E451D">
        <w:rPr>
          <w:rFonts w:asciiTheme="minorHAnsi" w:hAnsiTheme="minorHAnsi" w:cstheme="minorHAnsi"/>
          <w:lang w:val="en-US"/>
        </w:rPr>
        <w:tab/>
        <w:t>subject to clause 1</w:t>
      </w:r>
      <w:r w:rsidR="0040561C">
        <w:rPr>
          <w:rFonts w:asciiTheme="minorHAnsi" w:hAnsiTheme="minorHAnsi" w:cstheme="minorHAnsi"/>
          <w:lang w:val="en-US"/>
        </w:rPr>
        <w:t>2</w:t>
      </w:r>
      <w:r w:rsidRPr="007E451D">
        <w:rPr>
          <w:rFonts w:asciiTheme="minorHAnsi" w:hAnsiTheme="minorHAnsi" w:cstheme="minorHAnsi"/>
          <w:lang w:val="en-US"/>
        </w:rPr>
        <w:t xml:space="preserve">.2.5 and </w:t>
      </w:r>
      <w:r w:rsidRPr="00EF6B45">
        <w:rPr>
          <w:rFonts w:asciiTheme="minorHAnsi" w:hAnsiTheme="minorHAnsi" w:cstheme="minorHAnsi"/>
          <w:lang w:val="en-US"/>
        </w:rPr>
        <w:t>clause 1</w:t>
      </w:r>
      <w:r w:rsidR="0040561C" w:rsidRPr="00EF6B45">
        <w:rPr>
          <w:rFonts w:asciiTheme="minorHAnsi" w:hAnsiTheme="minorHAnsi" w:cstheme="minorHAnsi"/>
          <w:lang w:val="en-US"/>
        </w:rPr>
        <w:t>4</w:t>
      </w:r>
      <w:r w:rsidRPr="00EF6B45">
        <w:rPr>
          <w:rFonts w:asciiTheme="minorHAnsi" w:hAnsiTheme="minorHAnsi" w:cstheme="minorHAnsi"/>
          <w:lang w:val="en-US"/>
        </w:rPr>
        <w:t>,</w:t>
      </w:r>
      <w:r w:rsidRPr="007E451D">
        <w:rPr>
          <w:rFonts w:asciiTheme="minorHAnsi" w:hAnsiTheme="minorHAnsi" w:cstheme="minorHAnsi"/>
          <w:lang w:val="en-US"/>
        </w:rPr>
        <w:t xml:space="preserve"> where any sub-</w:t>
      </w:r>
      <w:r>
        <w:rPr>
          <w:rFonts w:asciiTheme="minorHAnsi" w:hAnsiTheme="minorHAnsi" w:cstheme="minorHAnsi"/>
          <w:lang w:val="en-US"/>
        </w:rPr>
        <w:t>c</w:t>
      </w:r>
      <w:r w:rsidRPr="007E451D">
        <w:rPr>
          <w:rFonts w:asciiTheme="minorHAnsi" w:hAnsiTheme="minorHAnsi" w:cstheme="minorHAnsi"/>
          <w:lang w:val="en-US"/>
        </w:rPr>
        <w:t xml:space="preserve">ontractor of the Contractor will be processing such personal data on behalf of the Central Bank, the Contractor shall ensure a written contract exists between the Contractor and such </w:t>
      </w:r>
      <w:r>
        <w:rPr>
          <w:rFonts w:asciiTheme="minorHAnsi" w:hAnsiTheme="minorHAnsi" w:cstheme="minorHAnsi"/>
          <w:lang w:val="en-US"/>
        </w:rPr>
        <w:t>sub-</w:t>
      </w:r>
      <w:r w:rsidRPr="007E451D">
        <w:rPr>
          <w:rFonts w:asciiTheme="minorHAnsi" w:hAnsiTheme="minorHAnsi" w:cstheme="minorHAnsi"/>
          <w:lang w:val="en-US"/>
        </w:rPr>
        <w:t>processor containing clauses equivalent to those imposed on the Contractor in this clause 1</w:t>
      </w:r>
      <w:r w:rsidR="0040561C">
        <w:rPr>
          <w:rFonts w:asciiTheme="minorHAnsi" w:hAnsiTheme="minorHAnsi" w:cstheme="minorHAnsi"/>
          <w:lang w:val="en-US"/>
        </w:rPr>
        <w:t>2</w:t>
      </w:r>
      <w:r w:rsidRPr="007E451D">
        <w:rPr>
          <w:rFonts w:asciiTheme="minorHAnsi" w:hAnsiTheme="minorHAnsi" w:cstheme="minorHAnsi"/>
          <w:lang w:val="en-US"/>
        </w:rPr>
        <w:t>.2. In the event that any s</w:t>
      </w:r>
      <w:r>
        <w:rPr>
          <w:rFonts w:asciiTheme="minorHAnsi" w:hAnsiTheme="minorHAnsi" w:cstheme="minorHAnsi"/>
          <w:lang w:val="en-US"/>
        </w:rPr>
        <w:t>ub-</w:t>
      </w:r>
      <w:r w:rsidRPr="007E451D">
        <w:rPr>
          <w:rFonts w:asciiTheme="minorHAnsi" w:hAnsiTheme="minorHAnsi" w:cstheme="minorHAnsi"/>
          <w:lang w:val="en-US"/>
        </w:rPr>
        <w:t>processor fails to meet its data protection obligations, the Contractor shall remain fully liable to the Central Bank for the performance of the s</w:t>
      </w:r>
      <w:r>
        <w:rPr>
          <w:rFonts w:asciiTheme="minorHAnsi" w:hAnsiTheme="minorHAnsi" w:cstheme="minorHAnsi"/>
          <w:lang w:val="en-US"/>
        </w:rPr>
        <w:t>ub-proc</w:t>
      </w:r>
      <w:r w:rsidRPr="007E451D">
        <w:rPr>
          <w:rFonts w:asciiTheme="minorHAnsi" w:hAnsiTheme="minorHAnsi" w:cstheme="minorHAnsi"/>
          <w:lang w:val="en-US"/>
        </w:rPr>
        <w:t xml:space="preserve">essor’s obligations. The Contractor shall inform the Central Bank in writing of </w:t>
      </w:r>
      <w:r>
        <w:rPr>
          <w:rFonts w:asciiTheme="minorHAnsi" w:hAnsiTheme="minorHAnsi" w:cstheme="minorHAnsi"/>
          <w:lang w:val="en-US"/>
        </w:rPr>
        <w:t xml:space="preserve">any </w:t>
      </w:r>
      <w:r w:rsidRPr="007E451D">
        <w:rPr>
          <w:rFonts w:asciiTheme="minorHAnsi" w:hAnsiTheme="minorHAnsi" w:cstheme="minorHAnsi"/>
          <w:lang w:val="en-US"/>
        </w:rPr>
        <w:t>changes in the terms of arrangement between the Contractor and the s</w:t>
      </w:r>
      <w:r>
        <w:rPr>
          <w:rFonts w:asciiTheme="minorHAnsi" w:hAnsiTheme="minorHAnsi" w:cstheme="minorHAnsi"/>
          <w:lang w:val="en-US"/>
        </w:rPr>
        <w:t>ub-</w:t>
      </w:r>
      <w:r w:rsidRPr="007E451D">
        <w:rPr>
          <w:rFonts w:asciiTheme="minorHAnsi" w:hAnsiTheme="minorHAnsi" w:cstheme="minorHAnsi"/>
          <w:lang w:val="en-US"/>
        </w:rPr>
        <w:t xml:space="preserve"> processor;</w:t>
      </w:r>
    </w:p>
    <w:p w14:paraId="5B5AC209" w14:textId="77777777" w:rsidR="00405184" w:rsidRPr="007E451D" w:rsidRDefault="00405184" w:rsidP="00405184">
      <w:pPr>
        <w:ind w:left="1440" w:hanging="720"/>
        <w:jc w:val="both"/>
        <w:rPr>
          <w:rFonts w:asciiTheme="minorHAnsi" w:hAnsiTheme="minorHAnsi" w:cstheme="minorHAnsi"/>
          <w:lang w:val="en-US"/>
        </w:rPr>
      </w:pPr>
    </w:p>
    <w:p w14:paraId="43D2BFD7" w14:textId="3E9664E1" w:rsidR="00405184" w:rsidRPr="007E451D" w:rsidRDefault="00405184" w:rsidP="00405184">
      <w:pPr>
        <w:ind w:left="144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.2.7</w:t>
      </w:r>
      <w:r w:rsidRPr="007E451D">
        <w:rPr>
          <w:rFonts w:asciiTheme="minorHAnsi" w:hAnsiTheme="minorHAnsi" w:cstheme="minorHAnsi"/>
          <w:lang w:val="en-US"/>
        </w:rPr>
        <w:tab/>
        <w:t>the Contractor shall inform the Central Bank immediately in the event of receiving a request from a data subject to exercise their rights under Data Protection Law and shall provide such co-operation and assistance as may be required to enable the Central Bank to deal with such request in accordance with the provisions of Data Protection Law;</w:t>
      </w:r>
    </w:p>
    <w:p w14:paraId="07167C84" w14:textId="77777777" w:rsidR="00405184" w:rsidRPr="007E451D" w:rsidRDefault="00405184" w:rsidP="00405184">
      <w:pPr>
        <w:ind w:left="1440" w:hanging="720"/>
        <w:jc w:val="both"/>
        <w:rPr>
          <w:rFonts w:asciiTheme="minorHAnsi" w:hAnsiTheme="minorHAnsi" w:cstheme="minorHAnsi"/>
          <w:lang w:val="en-US"/>
        </w:rPr>
      </w:pPr>
    </w:p>
    <w:p w14:paraId="04B38C87" w14:textId="2D6505F7" w:rsidR="00405184" w:rsidRPr="007E451D" w:rsidRDefault="00405184" w:rsidP="00405184">
      <w:pPr>
        <w:ind w:left="144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.2.8</w:t>
      </w:r>
      <w:r w:rsidRPr="007E451D">
        <w:rPr>
          <w:rFonts w:asciiTheme="minorHAnsi" w:hAnsiTheme="minorHAnsi" w:cstheme="minorHAnsi"/>
          <w:lang w:val="en-US"/>
        </w:rPr>
        <w:tab/>
        <w:t>the Contractor shall assist the Central Bank by implementing appropriate technical and organisational measures to allow the Central Bank to comply with requests from data subjects to exercise their rights under Data Protection Law;</w:t>
      </w:r>
    </w:p>
    <w:p w14:paraId="7722CFD6" w14:textId="77777777" w:rsidR="00405184" w:rsidRPr="007E451D" w:rsidRDefault="00405184" w:rsidP="00405184">
      <w:pPr>
        <w:ind w:left="1440" w:hanging="720"/>
        <w:jc w:val="both"/>
        <w:rPr>
          <w:rFonts w:asciiTheme="minorHAnsi" w:hAnsiTheme="minorHAnsi" w:cstheme="minorHAnsi"/>
          <w:lang w:val="en-US"/>
        </w:rPr>
      </w:pPr>
    </w:p>
    <w:p w14:paraId="0D8C38CF" w14:textId="52F6B7EA" w:rsidR="00405184" w:rsidRPr="007E451D" w:rsidRDefault="00405184" w:rsidP="00405184">
      <w:pPr>
        <w:ind w:left="144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.2.9</w:t>
      </w:r>
      <w:r w:rsidRPr="007E451D">
        <w:rPr>
          <w:rFonts w:asciiTheme="minorHAnsi" w:hAnsiTheme="minorHAnsi" w:cstheme="minorHAnsi"/>
          <w:lang w:val="en-US"/>
        </w:rPr>
        <w:tab/>
        <w:t>the Contractor shall assist the Central Bank in ensuring compliance with its obligations in respect of security of personal data, data protection impact assessments and prior consultation requirements under Data Protection Law;</w:t>
      </w:r>
    </w:p>
    <w:p w14:paraId="576C1E9C" w14:textId="77777777" w:rsidR="00405184" w:rsidRPr="007E451D" w:rsidRDefault="00405184" w:rsidP="00405184">
      <w:pPr>
        <w:ind w:left="1440" w:hanging="720"/>
        <w:jc w:val="both"/>
        <w:rPr>
          <w:rFonts w:asciiTheme="minorHAnsi" w:hAnsiTheme="minorHAnsi" w:cstheme="minorHAnsi"/>
          <w:lang w:val="en-US"/>
        </w:rPr>
      </w:pPr>
    </w:p>
    <w:p w14:paraId="69DF3676" w14:textId="6B445A71" w:rsidR="00405184" w:rsidRPr="007E451D" w:rsidRDefault="00405184" w:rsidP="00405184">
      <w:pPr>
        <w:ind w:left="144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 xml:space="preserve">.2.10 the Contractor shall not retain personal data for longer than is necessary for the purposes of </w:t>
      </w:r>
      <w:r>
        <w:rPr>
          <w:rFonts w:asciiTheme="minorHAnsi" w:hAnsiTheme="minorHAnsi" w:cstheme="minorHAnsi"/>
          <w:lang w:val="en-US"/>
        </w:rPr>
        <w:t>this Agreement</w:t>
      </w:r>
      <w:r w:rsidRPr="007E451D">
        <w:rPr>
          <w:rFonts w:asciiTheme="minorHAnsi" w:hAnsiTheme="minorHAnsi" w:cstheme="minorHAnsi"/>
          <w:lang w:val="en-US"/>
        </w:rPr>
        <w:t xml:space="preserve">.  </w:t>
      </w:r>
      <w:r>
        <w:rPr>
          <w:rFonts w:asciiTheme="minorHAnsi" w:hAnsiTheme="minorHAnsi" w:cstheme="minorHAnsi"/>
          <w:lang w:val="en-US"/>
        </w:rPr>
        <w:t xml:space="preserve">In circumstances where the Central Bank is the controller of such personal data, the </w:t>
      </w:r>
      <w:r w:rsidRPr="007E451D">
        <w:rPr>
          <w:rFonts w:asciiTheme="minorHAnsi" w:hAnsiTheme="minorHAnsi" w:cstheme="minorHAnsi"/>
          <w:lang w:val="en-US"/>
        </w:rPr>
        <w:t xml:space="preserve">Contractor shall: </w:t>
      </w:r>
    </w:p>
    <w:p w14:paraId="33394D5F" w14:textId="77777777" w:rsidR="00405184" w:rsidRPr="007E451D" w:rsidRDefault="00405184" w:rsidP="00405184">
      <w:pPr>
        <w:ind w:left="1440" w:hanging="720"/>
        <w:jc w:val="both"/>
        <w:rPr>
          <w:rFonts w:asciiTheme="minorHAnsi" w:hAnsiTheme="minorHAnsi" w:cstheme="minorHAnsi"/>
          <w:lang w:val="en-US"/>
        </w:rPr>
      </w:pPr>
    </w:p>
    <w:p w14:paraId="3859FCB2" w14:textId="77777777" w:rsidR="00405184" w:rsidRPr="007E451D" w:rsidRDefault="00405184" w:rsidP="002A68C2">
      <w:pPr>
        <w:pStyle w:val="ListParagraph"/>
        <w:numPr>
          <w:ilvl w:val="0"/>
          <w:numId w:val="16"/>
        </w:numPr>
        <w:jc w:val="both"/>
        <w:rPr>
          <w:rFonts w:asciiTheme="minorHAnsi" w:hAnsiTheme="minorHAnsi" w:cstheme="minorHAnsi"/>
          <w:lang w:val="en-US"/>
        </w:rPr>
      </w:pPr>
      <w:r w:rsidRPr="007E451D">
        <w:rPr>
          <w:rFonts w:asciiTheme="minorHAnsi" w:hAnsiTheme="minorHAnsi" w:cstheme="minorHAnsi"/>
          <w:lang w:val="en-US"/>
        </w:rPr>
        <w:t xml:space="preserve">at the sole option of the Central Bank, delete or return all such personal data to the Central Bank when the Contractor ceases to provide services relating to data processing; and </w:t>
      </w:r>
    </w:p>
    <w:p w14:paraId="6F400191" w14:textId="77777777" w:rsidR="00405184" w:rsidRPr="007E451D" w:rsidRDefault="00405184" w:rsidP="00405184">
      <w:pPr>
        <w:pStyle w:val="ListParagraph"/>
        <w:ind w:left="2160"/>
        <w:jc w:val="both"/>
        <w:rPr>
          <w:rFonts w:asciiTheme="minorHAnsi" w:hAnsiTheme="minorHAnsi" w:cstheme="minorHAnsi"/>
          <w:lang w:val="en-US"/>
        </w:rPr>
      </w:pPr>
    </w:p>
    <w:p w14:paraId="05890DC4" w14:textId="77777777" w:rsidR="00405184" w:rsidRPr="007E451D" w:rsidRDefault="00405184" w:rsidP="002A68C2">
      <w:pPr>
        <w:pStyle w:val="ListParagraph"/>
        <w:numPr>
          <w:ilvl w:val="0"/>
          <w:numId w:val="16"/>
        </w:numPr>
        <w:jc w:val="both"/>
        <w:rPr>
          <w:rFonts w:asciiTheme="minorHAnsi" w:hAnsiTheme="minorHAnsi" w:cstheme="minorHAnsi"/>
          <w:lang w:val="en-US"/>
        </w:rPr>
      </w:pPr>
      <w:r w:rsidRPr="007E451D">
        <w:rPr>
          <w:rFonts w:asciiTheme="minorHAnsi" w:hAnsiTheme="minorHAnsi" w:cstheme="minorHAnsi"/>
          <w:lang w:val="en-US"/>
        </w:rPr>
        <w:t>delete all existing copies of such personal data unless EU law or the laws of an EU Member State specifically require storage of the personal data</w:t>
      </w:r>
    </w:p>
    <w:p w14:paraId="75E1D5DE" w14:textId="77777777" w:rsidR="00405184" w:rsidRPr="007E451D" w:rsidRDefault="00405184" w:rsidP="00405184">
      <w:pPr>
        <w:ind w:left="1440" w:hanging="720"/>
        <w:jc w:val="both"/>
        <w:rPr>
          <w:rFonts w:asciiTheme="minorHAnsi" w:hAnsiTheme="minorHAnsi" w:cstheme="minorHAnsi"/>
          <w:lang w:val="en-US"/>
        </w:rPr>
      </w:pPr>
    </w:p>
    <w:p w14:paraId="73D6924B" w14:textId="36996552" w:rsidR="00405184" w:rsidRPr="007E451D" w:rsidRDefault="00405184" w:rsidP="00405184">
      <w:pPr>
        <w:ind w:left="144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 xml:space="preserve">.2.11 the Contractor shall: </w:t>
      </w:r>
    </w:p>
    <w:p w14:paraId="09B72FA0" w14:textId="77777777" w:rsidR="00405184" w:rsidRPr="007E451D" w:rsidRDefault="00405184" w:rsidP="00405184">
      <w:pPr>
        <w:ind w:left="1440" w:hanging="720"/>
        <w:jc w:val="both"/>
        <w:rPr>
          <w:rFonts w:asciiTheme="minorHAnsi" w:hAnsiTheme="minorHAnsi" w:cstheme="minorHAnsi"/>
          <w:lang w:val="en-US"/>
        </w:rPr>
      </w:pPr>
    </w:p>
    <w:p w14:paraId="53AAC1A6" w14:textId="77777777" w:rsidR="00405184" w:rsidRPr="007E451D" w:rsidRDefault="00405184" w:rsidP="002A68C2">
      <w:pPr>
        <w:pStyle w:val="ListParagraph"/>
        <w:numPr>
          <w:ilvl w:val="0"/>
          <w:numId w:val="17"/>
        </w:numPr>
        <w:jc w:val="both"/>
        <w:rPr>
          <w:rFonts w:asciiTheme="minorHAnsi" w:hAnsiTheme="minorHAnsi" w:cstheme="minorHAnsi"/>
          <w:lang w:val="en-US"/>
        </w:rPr>
      </w:pPr>
      <w:r w:rsidRPr="007E451D">
        <w:rPr>
          <w:rFonts w:asciiTheme="minorHAnsi" w:hAnsiTheme="minorHAnsi" w:cstheme="minorHAnsi"/>
          <w:lang w:val="en-US"/>
        </w:rPr>
        <w:t xml:space="preserve">assist the Central Bank in recording and documenting all applicable compliance issues and further provide any documentation or evidence necessary in relation to any compliance matters applicable under Data Protection Law; </w:t>
      </w:r>
    </w:p>
    <w:p w14:paraId="58D3E3CE" w14:textId="77777777" w:rsidR="00405184" w:rsidRPr="007E451D" w:rsidRDefault="00405184" w:rsidP="00405184">
      <w:pPr>
        <w:pStyle w:val="ListParagraph"/>
        <w:ind w:left="2160"/>
        <w:jc w:val="both"/>
        <w:rPr>
          <w:rFonts w:asciiTheme="minorHAnsi" w:hAnsiTheme="minorHAnsi" w:cstheme="minorHAnsi"/>
          <w:lang w:val="en-US"/>
        </w:rPr>
      </w:pPr>
    </w:p>
    <w:p w14:paraId="53D74242" w14:textId="23CE0074" w:rsidR="00405184" w:rsidRPr="007E451D" w:rsidRDefault="00405184" w:rsidP="002A68C2">
      <w:pPr>
        <w:pStyle w:val="ListParagraph"/>
        <w:numPr>
          <w:ilvl w:val="0"/>
          <w:numId w:val="17"/>
        </w:numPr>
        <w:jc w:val="both"/>
        <w:rPr>
          <w:rFonts w:asciiTheme="minorHAnsi" w:hAnsiTheme="minorHAnsi" w:cstheme="minorHAnsi"/>
          <w:lang w:val="en-US"/>
        </w:rPr>
      </w:pPr>
      <w:r w:rsidRPr="007E451D">
        <w:rPr>
          <w:rFonts w:asciiTheme="minorHAnsi" w:hAnsiTheme="minorHAnsi" w:cstheme="minorHAnsi"/>
          <w:lang w:val="en-US"/>
        </w:rPr>
        <w:t>immediately upon demand from the Central Bank make available to the Central Bank all information necessary to demonstrate compliance with the obligations laid down in this clause 1</w:t>
      </w:r>
      <w:r w:rsidR="0040561C">
        <w:rPr>
          <w:rFonts w:asciiTheme="minorHAnsi" w:hAnsiTheme="minorHAnsi" w:cstheme="minorHAnsi"/>
          <w:lang w:val="en-US"/>
        </w:rPr>
        <w:t>2</w:t>
      </w:r>
      <w:r w:rsidRPr="007E451D">
        <w:rPr>
          <w:rFonts w:asciiTheme="minorHAnsi" w:hAnsiTheme="minorHAnsi" w:cstheme="minorHAnsi"/>
          <w:lang w:val="en-US"/>
        </w:rPr>
        <w:t>.2; and</w:t>
      </w:r>
    </w:p>
    <w:p w14:paraId="0415B173" w14:textId="77777777" w:rsidR="00405184" w:rsidRPr="007E451D" w:rsidRDefault="00405184" w:rsidP="00405184">
      <w:pPr>
        <w:pStyle w:val="ListParagraph"/>
        <w:ind w:left="2160"/>
        <w:jc w:val="both"/>
        <w:rPr>
          <w:rFonts w:asciiTheme="minorHAnsi" w:hAnsiTheme="minorHAnsi" w:cstheme="minorHAnsi"/>
          <w:lang w:val="en-US"/>
        </w:rPr>
      </w:pPr>
    </w:p>
    <w:p w14:paraId="4F454997" w14:textId="77A593A5" w:rsidR="00405184" w:rsidRPr="007E451D" w:rsidRDefault="00405184" w:rsidP="002A68C2">
      <w:pPr>
        <w:pStyle w:val="ListParagraph"/>
        <w:numPr>
          <w:ilvl w:val="0"/>
          <w:numId w:val="17"/>
        </w:numPr>
        <w:jc w:val="both"/>
        <w:rPr>
          <w:rFonts w:asciiTheme="minorHAnsi" w:hAnsiTheme="minorHAnsi" w:cstheme="minorHAnsi"/>
          <w:lang w:val="en-US"/>
        </w:rPr>
      </w:pPr>
      <w:r w:rsidRPr="007E451D">
        <w:rPr>
          <w:rFonts w:asciiTheme="minorHAnsi" w:hAnsiTheme="minorHAnsi" w:cstheme="minorHAnsi"/>
          <w:lang w:val="en-US"/>
        </w:rPr>
        <w:t>allow for and assist with audits, including inspections, conducted by the Central Bank or another auditor mandated by the Central Bank, in order to ensure compliance with the obligations laid down in this clause 1</w:t>
      </w:r>
      <w:r w:rsidR="0040561C">
        <w:rPr>
          <w:rFonts w:asciiTheme="minorHAnsi" w:hAnsiTheme="minorHAnsi" w:cstheme="minorHAnsi"/>
          <w:lang w:val="en-US"/>
        </w:rPr>
        <w:t>2</w:t>
      </w:r>
      <w:r w:rsidRPr="007E451D">
        <w:rPr>
          <w:rFonts w:asciiTheme="minorHAnsi" w:hAnsiTheme="minorHAnsi" w:cstheme="minorHAnsi"/>
          <w:lang w:val="en-US"/>
        </w:rPr>
        <w:t>.2, including its data security obligations under Data Protection Law provided however that the Central Bank shall be entitled, at its discretion, to accept adherence by the Contractor to an approved code of conduct or an approved certification mechanism to aid demonstration by the Contractor that it is compliant with the provisions of this clause 1</w:t>
      </w:r>
      <w:r w:rsidR="0040561C">
        <w:rPr>
          <w:rFonts w:asciiTheme="minorHAnsi" w:hAnsiTheme="minorHAnsi" w:cstheme="minorHAnsi"/>
          <w:lang w:val="en-US"/>
        </w:rPr>
        <w:t>2</w:t>
      </w:r>
      <w:r w:rsidRPr="007E451D">
        <w:rPr>
          <w:rFonts w:asciiTheme="minorHAnsi" w:hAnsiTheme="minorHAnsi" w:cstheme="minorHAnsi"/>
          <w:lang w:val="en-US"/>
        </w:rPr>
        <w:t xml:space="preserve">.2; </w:t>
      </w:r>
    </w:p>
    <w:p w14:paraId="30250444" w14:textId="77777777" w:rsidR="00405184" w:rsidRPr="007E451D" w:rsidRDefault="00405184" w:rsidP="00405184">
      <w:pPr>
        <w:ind w:left="1440" w:hanging="720"/>
        <w:jc w:val="both"/>
        <w:rPr>
          <w:rFonts w:asciiTheme="minorHAnsi" w:hAnsiTheme="minorHAnsi" w:cstheme="minorHAnsi"/>
          <w:lang w:val="en-US"/>
        </w:rPr>
      </w:pPr>
    </w:p>
    <w:p w14:paraId="17217973" w14:textId="6E296BC1" w:rsidR="00405184" w:rsidRPr="007E451D" w:rsidRDefault="00405184" w:rsidP="00405184">
      <w:pPr>
        <w:ind w:left="144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.2.12 the Contractor shall inform the Central Bank immediately if, in its opinion, it receives an instruction from the Central Bank which infringes Data Protection Law.</w:t>
      </w:r>
    </w:p>
    <w:p w14:paraId="7A3CF4F5" w14:textId="77777777" w:rsidR="00405184" w:rsidRPr="007E451D" w:rsidRDefault="00405184" w:rsidP="00405184">
      <w:pPr>
        <w:ind w:left="1440" w:hanging="720"/>
        <w:jc w:val="both"/>
        <w:rPr>
          <w:rFonts w:asciiTheme="minorHAnsi" w:hAnsiTheme="minorHAnsi" w:cstheme="minorHAnsi"/>
          <w:lang w:val="en-US"/>
        </w:rPr>
      </w:pPr>
    </w:p>
    <w:p w14:paraId="0F8E6673" w14:textId="1A3E8FD5" w:rsidR="00405184" w:rsidRPr="007E451D" w:rsidRDefault="00405184" w:rsidP="00405184">
      <w:pPr>
        <w:ind w:left="1440" w:hanging="720"/>
        <w:jc w:val="both"/>
        <w:rPr>
          <w:rFonts w:asciiTheme="minorHAnsi" w:hAnsiTheme="minorHAnsi" w:cstheme="minorHAnsi"/>
          <w:lang w:val="en-US"/>
        </w:rPr>
      </w:pPr>
      <w:r w:rsidRPr="007E451D">
        <w:rPr>
          <w:rFonts w:asciiTheme="minorHAnsi" w:hAnsiTheme="minorHAnsi" w:cstheme="minorHAnsi"/>
          <w:lang w:val="en-US"/>
        </w:rPr>
        <w:lastRenderedPageBreak/>
        <w:t>1</w:t>
      </w:r>
      <w:r w:rsidR="0040561C">
        <w:rPr>
          <w:rFonts w:asciiTheme="minorHAnsi" w:hAnsiTheme="minorHAnsi" w:cstheme="minorHAnsi"/>
          <w:lang w:val="en-US"/>
        </w:rPr>
        <w:t>2</w:t>
      </w:r>
      <w:r w:rsidRPr="007E451D">
        <w:rPr>
          <w:rFonts w:asciiTheme="minorHAnsi" w:hAnsiTheme="minorHAnsi" w:cstheme="minorHAnsi"/>
          <w:lang w:val="en-US"/>
        </w:rPr>
        <w:t xml:space="preserve">.2.13 the Contractor shall notify the Central Bank without undue delay, and in any event within </w:t>
      </w:r>
      <w:r>
        <w:rPr>
          <w:rFonts w:asciiTheme="minorHAnsi" w:hAnsiTheme="minorHAnsi" w:cstheme="minorHAnsi"/>
          <w:lang w:val="en-US"/>
        </w:rPr>
        <w:t>forty-eight (48)</w:t>
      </w:r>
      <w:r w:rsidRPr="007E451D">
        <w:rPr>
          <w:rFonts w:asciiTheme="minorHAnsi" w:hAnsiTheme="minorHAnsi" w:cstheme="minorHAnsi"/>
          <w:lang w:val="en-US"/>
        </w:rPr>
        <w:t xml:space="preserve"> hours, after becoming aware of any breach of security leading to the accidental or unlawful destruction, loss, alteration, unauthorised disclosure of, or access to, personal data transmitted, stored or otherwise processed and provide the Central Bank with such co-operation and assistance as may be required to mitigate against the effects of, and comply with any reporting obligations which may apply in respect of, any such breach; and</w:t>
      </w:r>
    </w:p>
    <w:p w14:paraId="64FCFE9A" w14:textId="77777777" w:rsidR="00405184" w:rsidRPr="007E451D" w:rsidRDefault="00405184" w:rsidP="00405184">
      <w:pPr>
        <w:ind w:left="1440" w:hanging="720"/>
        <w:jc w:val="both"/>
        <w:rPr>
          <w:rFonts w:asciiTheme="minorHAnsi" w:hAnsiTheme="minorHAnsi" w:cstheme="minorHAnsi"/>
          <w:lang w:val="en-US"/>
        </w:rPr>
      </w:pPr>
    </w:p>
    <w:p w14:paraId="58C035F5" w14:textId="1814D2E0" w:rsidR="00405184" w:rsidRPr="007E451D" w:rsidRDefault="00405184" w:rsidP="00405184">
      <w:pPr>
        <w:ind w:left="144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 xml:space="preserve">.2.14 no personal data </w:t>
      </w:r>
      <w:r>
        <w:rPr>
          <w:rFonts w:asciiTheme="minorHAnsi" w:hAnsiTheme="minorHAnsi" w:cstheme="minorHAnsi"/>
          <w:lang w:val="en-US"/>
        </w:rPr>
        <w:t xml:space="preserve">in respect of which the Central Bank is a controller </w:t>
      </w:r>
      <w:r w:rsidRPr="007E451D">
        <w:rPr>
          <w:rFonts w:asciiTheme="minorHAnsi" w:hAnsiTheme="minorHAnsi" w:cstheme="minorHAnsi"/>
          <w:lang w:val="en-US"/>
        </w:rPr>
        <w:t xml:space="preserve">shall be transferred outside of the European Union by the Contractor or any of its agents or </w:t>
      </w:r>
      <w:r>
        <w:rPr>
          <w:rFonts w:asciiTheme="minorHAnsi" w:hAnsiTheme="minorHAnsi" w:cstheme="minorHAnsi"/>
          <w:lang w:val="en-US"/>
        </w:rPr>
        <w:t>sub-</w:t>
      </w:r>
      <w:r w:rsidRPr="007E451D">
        <w:rPr>
          <w:rFonts w:asciiTheme="minorHAnsi" w:hAnsiTheme="minorHAnsi" w:cstheme="minorHAnsi"/>
          <w:lang w:val="en-US"/>
        </w:rPr>
        <w:t xml:space="preserve">processors (or made available in a format in which it could be accessed or downloaded by persons outside the European Union) without the prior written consent of the Central Bank which consent may be subject to terms and conditions (including, without limitation, that the data importer enters into model clauses in the form approved by  the European Commission and, where relevant, complies with the provisions regarding </w:t>
      </w:r>
      <w:r>
        <w:rPr>
          <w:rFonts w:asciiTheme="minorHAnsi" w:hAnsiTheme="minorHAnsi" w:cstheme="minorHAnsi"/>
          <w:lang w:val="en-US"/>
        </w:rPr>
        <w:t>sub-</w:t>
      </w:r>
      <w:r w:rsidRPr="007E451D">
        <w:rPr>
          <w:rFonts w:asciiTheme="minorHAnsi" w:hAnsiTheme="minorHAnsi" w:cstheme="minorHAnsi"/>
          <w:lang w:val="en-US"/>
        </w:rPr>
        <w:t xml:space="preserve">processors contained in such model contracts in respect of any </w:t>
      </w:r>
      <w:r>
        <w:rPr>
          <w:rFonts w:asciiTheme="minorHAnsi" w:hAnsiTheme="minorHAnsi" w:cstheme="minorHAnsi"/>
          <w:lang w:val="en-US"/>
        </w:rPr>
        <w:t>sub-</w:t>
      </w:r>
      <w:r w:rsidRPr="007E451D">
        <w:rPr>
          <w:rFonts w:asciiTheme="minorHAnsi" w:hAnsiTheme="minorHAnsi" w:cstheme="minorHAnsi"/>
          <w:lang w:val="en-US"/>
        </w:rPr>
        <w:t xml:space="preserve">processors). The Contractor shall comply with the requirements of Data Protection Law in respect of transfers of such personal data outside of the European Union, to the extent the </w:t>
      </w:r>
      <w:r>
        <w:rPr>
          <w:rFonts w:asciiTheme="minorHAnsi" w:hAnsiTheme="minorHAnsi" w:cstheme="minorHAnsi"/>
          <w:lang w:val="en-US"/>
        </w:rPr>
        <w:t>Central Bank</w:t>
      </w:r>
      <w:r w:rsidRPr="007E451D">
        <w:rPr>
          <w:rFonts w:asciiTheme="minorHAnsi" w:hAnsiTheme="minorHAnsi" w:cstheme="minorHAnsi"/>
          <w:lang w:val="en-US"/>
        </w:rPr>
        <w:t xml:space="preserve"> consents to any such transfer. </w:t>
      </w:r>
    </w:p>
    <w:p w14:paraId="60E2D3F0" w14:textId="77777777" w:rsidR="00405184" w:rsidRPr="007E451D" w:rsidRDefault="00405184" w:rsidP="00405184">
      <w:pPr>
        <w:pStyle w:val="Default"/>
        <w:jc w:val="both"/>
        <w:rPr>
          <w:rFonts w:asciiTheme="minorHAnsi" w:hAnsiTheme="minorHAnsi" w:cstheme="minorHAnsi"/>
          <w:b/>
          <w:bCs/>
          <w:color w:val="auto"/>
        </w:rPr>
      </w:pPr>
    </w:p>
    <w:p w14:paraId="78E99984" w14:textId="437374B7" w:rsidR="00405184" w:rsidRPr="007E451D" w:rsidRDefault="00405184" w:rsidP="00405184">
      <w:pPr>
        <w:ind w:left="72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.3</w:t>
      </w:r>
      <w:r w:rsidRPr="007E451D">
        <w:rPr>
          <w:rFonts w:asciiTheme="minorHAnsi" w:hAnsiTheme="minorHAnsi" w:cstheme="minorHAnsi"/>
          <w:lang w:val="en-US"/>
        </w:rPr>
        <w:tab/>
        <w:t>In the event that transfers of personal data outside of the European Union have been permitted by the Central Bank under clause 1</w:t>
      </w:r>
      <w:r w:rsidR="0040561C">
        <w:rPr>
          <w:rFonts w:asciiTheme="minorHAnsi" w:hAnsiTheme="minorHAnsi" w:cstheme="minorHAnsi"/>
          <w:lang w:val="en-US"/>
        </w:rPr>
        <w:t>2</w:t>
      </w:r>
      <w:r w:rsidRPr="007E451D">
        <w:rPr>
          <w:rFonts w:asciiTheme="minorHAnsi" w:hAnsiTheme="minorHAnsi" w:cstheme="minorHAnsi"/>
          <w:lang w:val="en-US"/>
        </w:rPr>
        <w:t>.2.14 and the mechanism that is used to facilitate those transfers under Data Protection Law is declared invalid by any relevant authority or court or prohibited by an administrative or legislative act, the Contractor shall cease such transfers and shall work with the Central Bank to put in place an alternative mechanism which complies with Data Protection Law.</w:t>
      </w:r>
    </w:p>
    <w:p w14:paraId="34B35C68" w14:textId="77777777" w:rsidR="00405184" w:rsidRPr="007E451D" w:rsidRDefault="00405184" w:rsidP="00405184">
      <w:pPr>
        <w:ind w:left="720" w:hanging="720"/>
        <w:jc w:val="both"/>
        <w:rPr>
          <w:rFonts w:asciiTheme="minorHAnsi" w:hAnsiTheme="minorHAnsi" w:cstheme="minorHAnsi"/>
          <w:lang w:val="en-US"/>
        </w:rPr>
      </w:pPr>
    </w:p>
    <w:p w14:paraId="5FECDA92" w14:textId="326B51D3" w:rsidR="00405184" w:rsidRPr="007E451D" w:rsidRDefault="00405184" w:rsidP="00405184">
      <w:pPr>
        <w:ind w:left="72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.4</w:t>
      </w:r>
      <w:r w:rsidRPr="007E451D">
        <w:rPr>
          <w:rFonts w:asciiTheme="minorHAnsi" w:hAnsiTheme="minorHAnsi" w:cstheme="minorHAnsi"/>
          <w:lang w:val="en-US"/>
        </w:rPr>
        <w:tab/>
        <w:t xml:space="preserve">In the event that the country in which the Contractor is established ceases to be a member of the European Union during the term of </w:t>
      </w:r>
      <w:r>
        <w:rPr>
          <w:rFonts w:asciiTheme="minorHAnsi" w:hAnsiTheme="minorHAnsi" w:cstheme="minorHAnsi"/>
          <w:lang w:val="en-US"/>
        </w:rPr>
        <w:t>this Agreement</w:t>
      </w:r>
      <w:r w:rsidRPr="007E451D">
        <w:rPr>
          <w:rFonts w:asciiTheme="minorHAnsi" w:hAnsiTheme="minorHAnsi" w:cstheme="minorHAnsi"/>
          <w:lang w:val="en-US"/>
        </w:rPr>
        <w:t>, the Parties shall negotiate in good faith to put in place measures that ensure the Contractor can continue to provide the Services in compliance with Data Protection Law.</w:t>
      </w:r>
    </w:p>
    <w:p w14:paraId="1C89F63F" w14:textId="77777777" w:rsidR="00405184" w:rsidRPr="007E451D" w:rsidRDefault="00405184" w:rsidP="00405184">
      <w:pPr>
        <w:ind w:left="720" w:hanging="720"/>
        <w:jc w:val="both"/>
        <w:rPr>
          <w:rFonts w:asciiTheme="minorHAnsi" w:hAnsiTheme="minorHAnsi" w:cstheme="minorHAnsi"/>
          <w:lang w:val="en-US"/>
        </w:rPr>
      </w:pPr>
    </w:p>
    <w:p w14:paraId="73B8953E" w14:textId="503E9173" w:rsidR="00405184" w:rsidRDefault="00405184" w:rsidP="00405184">
      <w:pPr>
        <w:ind w:left="72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.5</w:t>
      </w:r>
      <w:r w:rsidRPr="007E451D">
        <w:rPr>
          <w:rFonts w:asciiTheme="minorHAnsi" w:hAnsiTheme="minorHAnsi" w:cstheme="minorHAnsi"/>
          <w:lang w:val="en-US"/>
        </w:rPr>
        <w:tab/>
        <w:t>The Contractor confirms to the Central Bank that any personal data relating to the Contractor’s personnel which is provided from time to time to the Central Bank (or which the Central Bank otherwise obtains from the Contractor in the course of receiving the Services) is provided/obtained in full compliance with Data Protection Law and that the Central Bank is entitled to process such personal data for personnel, management and administration purposes.</w:t>
      </w:r>
    </w:p>
    <w:p w14:paraId="0B425ADF" w14:textId="77777777" w:rsidR="00405184" w:rsidRDefault="00405184" w:rsidP="00405184">
      <w:pPr>
        <w:ind w:left="720" w:hanging="720"/>
        <w:jc w:val="both"/>
        <w:rPr>
          <w:rFonts w:asciiTheme="minorHAnsi" w:hAnsiTheme="minorHAnsi" w:cstheme="minorHAnsi"/>
          <w:lang w:val="en-US"/>
        </w:rPr>
      </w:pPr>
    </w:p>
    <w:p w14:paraId="0BA4CD58" w14:textId="59EFFF36" w:rsidR="00405184" w:rsidRDefault="00405184" w:rsidP="00405184">
      <w:pPr>
        <w:ind w:left="720" w:hanging="720"/>
        <w:jc w:val="both"/>
        <w:rPr>
          <w:rFonts w:asciiTheme="minorHAnsi" w:hAnsiTheme="minorHAnsi" w:cstheme="minorHAnsi"/>
          <w:lang w:val="en-US"/>
        </w:rPr>
      </w:pPr>
      <w:r w:rsidRPr="007E451D">
        <w:rPr>
          <w:rFonts w:asciiTheme="minorHAnsi" w:hAnsiTheme="minorHAnsi" w:cstheme="minorHAnsi"/>
          <w:lang w:val="en-US"/>
        </w:rPr>
        <w:t>1</w:t>
      </w:r>
      <w:r w:rsidR="0040561C">
        <w:rPr>
          <w:rFonts w:asciiTheme="minorHAnsi" w:hAnsiTheme="minorHAnsi" w:cstheme="minorHAnsi"/>
          <w:lang w:val="en-US"/>
        </w:rPr>
        <w:t>2</w:t>
      </w:r>
      <w:r w:rsidRPr="007E451D">
        <w:rPr>
          <w:rFonts w:asciiTheme="minorHAnsi" w:hAnsiTheme="minorHAnsi" w:cstheme="minorHAnsi"/>
          <w:lang w:val="en-US"/>
        </w:rPr>
        <w:t>.6</w:t>
      </w:r>
      <w:r w:rsidRPr="007E451D">
        <w:rPr>
          <w:rFonts w:asciiTheme="minorHAnsi" w:hAnsiTheme="minorHAnsi" w:cstheme="minorHAnsi"/>
          <w:lang w:val="en-US"/>
        </w:rPr>
        <w:tab/>
      </w:r>
      <w:r>
        <w:rPr>
          <w:rFonts w:asciiTheme="minorHAnsi" w:hAnsiTheme="minorHAnsi" w:cstheme="minorHAnsi"/>
          <w:lang w:val="en-US"/>
        </w:rPr>
        <w:t>The Contractor indemnifies the Central Bank and shall keep indemnified and hold the Central Bank harmless on demand from and in respect of all and any Loss which arises by reason of any breach by the Contractor of this Clause 1</w:t>
      </w:r>
      <w:r w:rsidR="0040561C">
        <w:rPr>
          <w:rFonts w:asciiTheme="minorHAnsi" w:hAnsiTheme="minorHAnsi" w:cstheme="minorHAnsi"/>
          <w:lang w:val="en-US"/>
        </w:rPr>
        <w:t>2</w:t>
      </w:r>
      <w:r>
        <w:rPr>
          <w:rFonts w:asciiTheme="minorHAnsi" w:hAnsiTheme="minorHAnsi" w:cstheme="minorHAnsi"/>
          <w:lang w:val="en-US"/>
        </w:rPr>
        <w:t>.</w:t>
      </w:r>
    </w:p>
    <w:p w14:paraId="4C666283" w14:textId="77777777" w:rsidR="00405184" w:rsidRDefault="00405184" w:rsidP="00405184">
      <w:pPr>
        <w:ind w:left="720" w:hanging="720"/>
        <w:jc w:val="both"/>
        <w:rPr>
          <w:rFonts w:asciiTheme="minorHAnsi" w:hAnsiTheme="minorHAnsi" w:cstheme="minorHAnsi"/>
          <w:lang w:val="en-US"/>
        </w:rPr>
      </w:pPr>
    </w:p>
    <w:p w14:paraId="0EDE289D" w14:textId="59673DC1" w:rsidR="00405184" w:rsidRPr="00676678" w:rsidRDefault="00405184" w:rsidP="00405184">
      <w:pPr>
        <w:ind w:left="720" w:hanging="720"/>
        <w:jc w:val="both"/>
        <w:rPr>
          <w:rFonts w:asciiTheme="minorHAnsi" w:hAnsiTheme="minorHAnsi" w:cstheme="minorHAnsi"/>
          <w:b/>
          <w:lang w:val="en-US"/>
        </w:rPr>
      </w:pPr>
      <w:r>
        <w:rPr>
          <w:rFonts w:asciiTheme="minorHAnsi" w:hAnsiTheme="minorHAnsi" w:cstheme="minorHAnsi"/>
          <w:lang w:val="en-US"/>
        </w:rPr>
        <w:t>1</w:t>
      </w:r>
      <w:r w:rsidR="0040561C">
        <w:rPr>
          <w:rFonts w:asciiTheme="minorHAnsi" w:hAnsiTheme="minorHAnsi" w:cstheme="minorHAnsi"/>
          <w:lang w:val="en-US"/>
        </w:rPr>
        <w:t>2</w:t>
      </w:r>
      <w:r>
        <w:rPr>
          <w:rFonts w:asciiTheme="minorHAnsi" w:hAnsiTheme="minorHAnsi" w:cstheme="minorHAnsi"/>
          <w:lang w:val="en-US"/>
        </w:rPr>
        <w:t>.7</w:t>
      </w:r>
      <w:r>
        <w:rPr>
          <w:rFonts w:asciiTheme="minorHAnsi" w:hAnsiTheme="minorHAnsi" w:cstheme="minorHAnsi"/>
          <w:lang w:val="en-US"/>
        </w:rPr>
        <w:tab/>
      </w:r>
      <w:r w:rsidRPr="007E451D">
        <w:rPr>
          <w:rFonts w:asciiTheme="minorHAnsi" w:hAnsiTheme="minorHAnsi" w:cstheme="minorHAnsi"/>
          <w:lang w:val="en-US"/>
        </w:rPr>
        <w:t>The terms of this clause 1</w:t>
      </w:r>
      <w:r w:rsidR="0040561C">
        <w:rPr>
          <w:rFonts w:asciiTheme="minorHAnsi" w:hAnsiTheme="minorHAnsi" w:cstheme="minorHAnsi"/>
          <w:lang w:val="en-US"/>
        </w:rPr>
        <w:t>2</w:t>
      </w:r>
      <w:r w:rsidRPr="007E451D">
        <w:rPr>
          <w:rFonts w:asciiTheme="minorHAnsi" w:hAnsiTheme="minorHAnsi" w:cstheme="minorHAnsi"/>
          <w:lang w:val="en-US"/>
        </w:rPr>
        <w:t xml:space="preserve"> will survive expiry, completion or termination of </w:t>
      </w:r>
      <w:r>
        <w:rPr>
          <w:rFonts w:asciiTheme="minorHAnsi" w:hAnsiTheme="minorHAnsi" w:cstheme="minorHAnsi"/>
          <w:lang w:val="en-US"/>
        </w:rPr>
        <w:t>this Agreement</w:t>
      </w:r>
      <w:r w:rsidRPr="007E451D">
        <w:rPr>
          <w:rFonts w:asciiTheme="minorHAnsi" w:hAnsiTheme="minorHAnsi" w:cstheme="minorHAnsi"/>
          <w:lang w:val="en-US"/>
        </w:rPr>
        <w:t>, for whatever reason.</w:t>
      </w:r>
    </w:p>
    <w:p w14:paraId="7BC8CD86" w14:textId="77777777" w:rsidR="00405184" w:rsidRDefault="00405184" w:rsidP="00405184">
      <w:pPr>
        <w:ind w:left="720" w:hanging="720"/>
        <w:jc w:val="both"/>
        <w:rPr>
          <w:rFonts w:asciiTheme="minorHAnsi" w:hAnsiTheme="minorHAnsi" w:cstheme="minorHAnsi"/>
          <w:lang w:val="en-US"/>
        </w:rPr>
      </w:pPr>
    </w:p>
    <w:p w14:paraId="61817A40" w14:textId="1D5CEE28" w:rsidR="00405184" w:rsidRPr="00F730F2" w:rsidRDefault="00405184" w:rsidP="00405184">
      <w:pPr>
        <w:pStyle w:val="Default"/>
        <w:jc w:val="both"/>
        <w:rPr>
          <w:rFonts w:asciiTheme="minorHAnsi" w:hAnsiTheme="minorHAnsi" w:cstheme="minorHAnsi"/>
          <w:color w:val="auto"/>
        </w:rPr>
      </w:pPr>
      <w:r w:rsidRPr="00F730F2">
        <w:rPr>
          <w:rFonts w:asciiTheme="minorHAnsi" w:hAnsiTheme="minorHAnsi" w:cstheme="minorHAnsi"/>
          <w:color w:val="auto"/>
        </w:rPr>
        <w:t>1</w:t>
      </w:r>
      <w:r w:rsidR="0040561C">
        <w:rPr>
          <w:rFonts w:asciiTheme="minorHAnsi" w:hAnsiTheme="minorHAnsi" w:cstheme="minorHAnsi"/>
          <w:color w:val="auto"/>
        </w:rPr>
        <w:t>3</w:t>
      </w:r>
      <w:r>
        <w:rPr>
          <w:rFonts w:asciiTheme="minorHAnsi" w:hAnsiTheme="minorHAnsi" w:cstheme="minorHAnsi"/>
          <w:color w:val="auto"/>
        </w:rPr>
        <w:t>.</w:t>
      </w:r>
      <w:r w:rsidRPr="00F730F2">
        <w:rPr>
          <w:rFonts w:asciiTheme="minorHAnsi" w:hAnsiTheme="minorHAnsi" w:cstheme="minorHAnsi"/>
          <w:color w:val="auto"/>
        </w:rPr>
        <w:tab/>
      </w:r>
      <w:r w:rsidRPr="00F730F2">
        <w:rPr>
          <w:rFonts w:asciiTheme="minorHAnsi" w:hAnsiTheme="minorHAnsi" w:cstheme="minorHAnsi"/>
          <w:b/>
          <w:color w:val="auto"/>
        </w:rPr>
        <w:t>Freedom of Information</w:t>
      </w:r>
    </w:p>
    <w:p w14:paraId="3F3BCABB" w14:textId="77777777" w:rsidR="00405184" w:rsidRPr="00924C05" w:rsidRDefault="00405184" w:rsidP="00405184">
      <w:pPr>
        <w:pStyle w:val="legallevel2"/>
        <w:numPr>
          <w:ilvl w:val="0"/>
          <w:numId w:val="0"/>
        </w:numPr>
        <w:rPr>
          <w:sz w:val="24"/>
          <w:szCs w:val="24"/>
          <w:lang w:val="en-IE"/>
        </w:rPr>
      </w:pPr>
    </w:p>
    <w:p w14:paraId="73DD4DD5" w14:textId="72C2A877" w:rsidR="00405184" w:rsidRPr="00836872" w:rsidRDefault="00405184" w:rsidP="00405184">
      <w:pPr>
        <w:pStyle w:val="legallevel2"/>
        <w:numPr>
          <w:ilvl w:val="0"/>
          <w:numId w:val="0"/>
        </w:numPr>
        <w:ind w:left="709" w:hanging="709"/>
        <w:rPr>
          <w:sz w:val="24"/>
          <w:szCs w:val="24"/>
        </w:rPr>
      </w:pPr>
      <w:r>
        <w:rPr>
          <w:sz w:val="24"/>
          <w:szCs w:val="24"/>
        </w:rPr>
        <w:t>1</w:t>
      </w:r>
      <w:r w:rsidR="0040561C">
        <w:rPr>
          <w:sz w:val="24"/>
          <w:szCs w:val="24"/>
        </w:rPr>
        <w:t>3</w:t>
      </w:r>
      <w:r>
        <w:rPr>
          <w:sz w:val="24"/>
          <w:szCs w:val="24"/>
        </w:rPr>
        <w:t>.1</w:t>
      </w:r>
      <w:r>
        <w:rPr>
          <w:sz w:val="24"/>
          <w:szCs w:val="24"/>
        </w:rPr>
        <w:tab/>
      </w:r>
      <w:r w:rsidRPr="00836872">
        <w:rPr>
          <w:sz w:val="24"/>
          <w:szCs w:val="24"/>
        </w:rPr>
        <w:t xml:space="preserve">The Central Bank is or may be or may become subject to legislation on access to information, </w:t>
      </w:r>
      <w:r>
        <w:rPr>
          <w:sz w:val="24"/>
          <w:szCs w:val="24"/>
        </w:rPr>
        <w:t xml:space="preserve">including </w:t>
      </w:r>
      <w:r w:rsidRPr="00836872">
        <w:rPr>
          <w:sz w:val="24"/>
          <w:szCs w:val="24"/>
        </w:rPr>
        <w:t>the Freedom of Information Act 2014 and the European Communities (Access to Information on the Envir</w:t>
      </w:r>
      <w:r>
        <w:rPr>
          <w:sz w:val="24"/>
          <w:szCs w:val="24"/>
        </w:rPr>
        <w:t>onment) Regulations 2007 to 2018</w:t>
      </w:r>
      <w:r w:rsidRPr="00836872">
        <w:rPr>
          <w:sz w:val="24"/>
          <w:szCs w:val="24"/>
        </w:rPr>
        <w:t>.</w:t>
      </w:r>
      <w:r>
        <w:rPr>
          <w:sz w:val="24"/>
          <w:szCs w:val="24"/>
        </w:rPr>
        <w:t xml:space="preserve"> The Contractor </w:t>
      </w:r>
      <w:r w:rsidRPr="00836872">
        <w:rPr>
          <w:sz w:val="24"/>
          <w:szCs w:val="24"/>
        </w:rPr>
        <w:t xml:space="preserve">should therefore consider whether any information </w:t>
      </w:r>
      <w:r>
        <w:rPr>
          <w:sz w:val="24"/>
          <w:szCs w:val="24"/>
        </w:rPr>
        <w:t>it provides</w:t>
      </w:r>
      <w:r w:rsidRPr="00836872">
        <w:rPr>
          <w:sz w:val="24"/>
          <w:szCs w:val="24"/>
        </w:rPr>
        <w:t xml:space="preserve"> to the Central Bank </w:t>
      </w:r>
      <w:r>
        <w:rPr>
          <w:sz w:val="24"/>
          <w:szCs w:val="24"/>
        </w:rPr>
        <w:t>pursuant to this Agreement</w:t>
      </w:r>
      <w:r w:rsidRPr="00836872">
        <w:rPr>
          <w:sz w:val="24"/>
          <w:szCs w:val="24"/>
        </w:rPr>
        <w:t xml:space="preserve"> is commercially sensitive and/or confidential and advise the Central Bank accordingly, clearly explaining why it considers the information is commercially sensitive and/or confidential. The Central Bank will take this into account when considering any requests for access to such information under access to information legis</w:t>
      </w:r>
      <w:r>
        <w:rPr>
          <w:sz w:val="24"/>
          <w:szCs w:val="24"/>
        </w:rPr>
        <w:t>lation and may consult with the Contractor</w:t>
      </w:r>
      <w:r w:rsidRPr="00836872">
        <w:rPr>
          <w:sz w:val="24"/>
          <w:szCs w:val="24"/>
        </w:rPr>
        <w:t xml:space="preserve"> regarding its release where required by legislation to do so (although the information may still be released). Where </w:t>
      </w:r>
      <w:r>
        <w:rPr>
          <w:sz w:val="24"/>
          <w:szCs w:val="24"/>
        </w:rPr>
        <w:t>the Contractor</w:t>
      </w:r>
      <w:r w:rsidRPr="00836872">
        <w:rPr>
          <w:sz w:val="24"/>
          <w:szCs w:val="24"/>
        </w:rPr>
        <w:t xml:space="preserve"> </w:t>
      </w:r>
      <w:r>
        <w:rPr>
          <w:sz w:val="24"/>
          <w:szCs w:val="24"/>
        </w:rPr>
        <w:t xml:space="preserve">does </w:t>
      </w:r>
      <w:r w:rsidRPr="00836872">
        <w:rPr>
          <w:sz w:val="24"/>
          <w:szCs w:val="24"/>
        </w:rPr>
        <w:t xml:space="preserve">not identify information as confidential or commercially sensitive, it is liable to be released in response to an access to information request without further notice to or consultation with the </w:t>
      </w:r>
      <w:r>
        <w:rPr>
          <w:sz w:val="24"/>
          <w:szCs w:val="24"/>
        </w:rPr>
        <w:t>Contractor</w:t>
      </w:r>
      <w:r w:rsidRPr="00836872">
        <w:rPr>
          <w:sz w:val="24"/>
          <w:szCs w:val="24"/>
        </w:rPr>
        <w:t xml:space="preserve">. The requirements of the relevant access to information legislation will, in all circumstances, take priority over any requirements of the </w:t>
      </w:r>
      <w:r>
        <w:rPr>
          <w:sz w:val="24"/>
          <w:szCs w:val="24"/>
        </w:rPr>
        <w:t>Contractor</w:t>
      </w:r>
      <w:r w:rsidRPr="00836872">
        <w:rPr>
          <w:sz w:val="24"/>
          <w:szCs w:val="24"/>
        </w:rPr>
        <w:t xml:space="preserve">. </w:t>
      </w:r>
    </w:p>
    <w:p w14:paraId="0BFFE5C9" w14:textId="77777777" w:rsidR="00405184" w:rsidRPr="00836872" w:rsidRDefault="00405184" w:rsidP="00405184">
      <w:pPr>
        <w:pStyle w:val="legallevel2"/>
        <w:numPr>
          <w:ilvl w:val="0"/>
          <w:numId w:val="0"/>
        </w:numPr>
        <w:ind w:left="709" w:hanging="709"/>
        <w:rPr>
          <w:sz w:val="24"/>
          <w:szCs w:val="24"/>
        </w:rPr>
      </w:pPr>
    </w:p>
    <w:p w14:paraId="731EF7CE" w14:textId="301D9079" w:rsidR="00405184" w:rsidRPr="00F730F2" w:rsidRDefault="00405184" w:rsidP="00405184">
      <w:pPr>
        <w:pStyle w:val="legallevel2"/>
        <w:numPr>
          <w:ilvl w:val="0"/>
          <w:numId w:val="0"/>
        </w:numPr>
        <w:ind w:left="709" w:hanging="709"/>
        <w:rPr>
          <w:sz w:val="24"/>
          <w:szCs w:val="24"/>
        </w:rPr>
      </w:pPr>
      <w:r>
        <w:rPr>
          <w:sz w:val="24"/>
          <w:szCs w:val="24"/>
        </w:rPr>
        <w:t>1</w:t>
      </w:r>
      <w:r w:rsidR="0040561C">
        <w:rPr>
          <w:sz w:val="24"/>
          <w:szCs w:val="24"/>
        </w:rPr>
        <w:t>3</w:t>
      </w:r>
      <w:r>
        <w:rPr>
          <w:sz w:val="24"/>
          <w:szCs w:val="24"/>
        </w:rPr>
        <w:t>.2</w:t>
      </w:r>
      <w:r>
        <w:rPr>
          <w:sz w:val="24"/>
          <w:szCs w:val="24"/>
        </w:rPr>
        <w:tab/>
      </w:r>
      <w:r w:rsidRPr="00836872">
        <w:rPr>
          <w:sz w:val="24"/>
          <w:szCs w:val="24"/>
        </w:rPr>
        <w:t xml:space="preserve">The </w:t>
      </w:r>
      <w:r>
        <w:rPr>
          <w:sz w:val="24"/>
          <w:szCs w:val="24"/>
        </w:rPr>
        <w:t>Contractor</w:t>
      </w:r>
      <w:r w:rsidRPr="00836872">
        <w:rPr>
          <w:sz w:val="24"/>
          <w:szCs w:val="24"/>
        </w:rPr>
        <w:t xml:space="preserve"> acknowledges</w:t>
      </w:r>
      <w:r>
        <w:rPr>
          <w:sz w:val="24"/>
          <w:szCs w:val="24"/>
        </w:rPr>
        <w:t xml:space="preserve"> it is aware of Section 11</w:t>
      </w:r>
      <w:r w:rsidRPr="00836872">
        <w:rPr>
          <w:sz w:val="24"/>
          <w:szCs w:val="24"/>
        </w:rPr>
        <w:t>(9) of the Freedom of Information Act 2014 by which it is under a</w:t>
      </w:r>
      <w:r>
        <w:rPr>
          <w:sz w:val="24"/>
          <w:szCs w:val="24"/>
        </w:rPr>
        <w:t>n</w:t>
      </w:r>
      <w:r w:rsidRPr="00836872">
        <w:rPr>
          <w:sz w:val="24"/>
          <w:szCs w:val="24"/>
        </w:rPr>
        <w:t xml:space="preserve"> obligation to furnish to the Central Bank, at the Central Bank’s request, any record in the possession of the </w:t>
      </w:r>
      <w:r>
        <w:rPr>
          <w:sz w:val="24"/>
          <w:szCs w:val="24"/>
        </w:rPr>
        <w:t>Contractor</w:t>
      </w:r>
      <w:r w:rsidRPr="00836872">
        <w:rPr>
          <w:sz w:val="24"/>
          <w:szCs w:val="24"/>
        </w:rPr>
        <w:t xml:space="preserve"> insofar as the record relates to the provision of the Services by the </w:t>
      </w:r>
      <w:r>
        <w:rPr>
          <w:sz w:val="24"/>
          <w:szCs w:val="24"/>
        </w:rPr>
        <w:t>Contractor</w:t>
      </w:r>
      <w:r w:rsidRPr="00836872">
        <w:rPr>
          <w:sz w:val="24"/>
          <w:szCs w:val="24"/>
        </w:rPr>
        <w:t xml:space="preserve"> to the Central Bank. The </w:t>
      </w:r>
      <w:r>
        <w:rPr>
          <w:sz w:val="24"/>
          <w:szCs w:val="24"/>
        </w:rPr>
        <w:t>Contractor</w:t>
      </w:r>
      <w:r w:rsidRPr="00836872">
        <w:rPr>
          <w:sz w:val="24"/>
          <w:szCs w:val="24"/>
        </w:rPr>
        <w:t xml:space="preserve"> further agrees that such record shall be retained by the Central Bank for such period as is reasonable in the particular circumstances.</w:t>
      </w:r>
    </w:p>
    <w:p w14:paraId="061584FD" w14:textId="77777777" w:rsidR="00405184" w:rsidRPr="00C214F6" w:rsidRDefault="00405184" w:rsidP="00405184">
      <w:pPr>
        <w:pStyle w:val="Default"/>
        <w:jc w:val="both"/>
        <w:rPr>
          <w:rFonts w:asciiTheme="minorHAnsi" w:hAnsiTheme="minorHAnsi" w:cstheme="minorHAnsi"/>
          <w:color w:val="auto"/>
        </w:rPr>
      </w:pPr>
    </w:p>
    <w:p w14:paraId="4F18EC6B" w14:textId="2375D907" w:rsidR="00621E51" w:rsidRDefault="00621E51" w:rsidP="00621E51">
      <w:pPr>
        <w:pStyle w:val="Default"/>
        <w:jc w:val="both"/>
        <w:rPr>
          <w:rFonts w:asciiTheme="minorHAnsi" w:hAnsiTheme="minorHAnsi" w:cstheme="minorHAnsi"/>
          <w:b/>
          <w:bCs/>
          <w:color w:val="auto"/>
        </w:rPr>
      </w:pPr>
      <w:r w:rsidRPr="00C214F6">
        <w:rPr>
          <w:rFonts w:asciiTheme="minorHAnsi" w:hAnsiTheme="minorHAnsi" w:cstheme="minorHAnsi"/>
          <w:color w:val="auto"/>
        </w:rPr>
        <w:t>1</w:t>
      </w:r>
      <w:r>
        <w:rPr>
          <w:rFonts w:asciiTheme="minorHAnsi" w:hAnsiTheme="minorHAnsi" w:cstheme="minorHAnsi"/>
          <w:color w:val="auto"/>
        </w:rPr>
        <w:t>4</w:t>
      </w:r>
      <w:r w:rsidRPr="00C214F6">
        <w:rPr>
          <w:rFonts w:asciiTheme="minorHAnsi" w:hAnsiTheme="minorHAnsi" w:cstheme="minorHAnsi"/>
          <w:color w:val="auto"/>
        </w:rPr>
        <w:t xml:space="preserve">. </w:t>
      </w:r>
      <w:r>
        <w:rPr>
          <w:rFonts w:asciiTheme="minorHAnsi" w:hAnsiTheme="minorHAnsi" w:cstheme="minorHAnsi"/>
          <w:color w:val="auto"/>
        </w:rPr>
        <w:tab/>
      </w:r>
      <w:r w:rsidRPr="00C214F6">
        <w:rPr>
          <w:rFonts w:asciiTheme="minorHAnsi" w:hAnsiTheme="minorHAnsi" w:cstheme="minorHAnsi"/>
          <w:b/>
          <w:bCs/>
          <w:color w:val="auto"/>
        </w:rPr>
        <w:t xml:space="preserve">Assignment and Sub–Contracting </w:t>
      </w:r>
    </w:p>
    <w:p w14:paraId="0A32AA54" w14:textId="77777777" w:rsidR="00621E51" w:rsidRPr="00C214F6" w:rsidRDefault="00621E51" w:rsidP="00621E51">
      <w:pPr>
        <w:pStyle w:val="Default"/>
        <w:jc w:val="both"/>
        <w:rPr>
          <w:rFonts w:asciiTheme="minorHAnsi" w:hAnsiTheme="minorHAnsi" w:cstheme="minorHAnsi"/>
          <w:color w:val="auto"/>
        </w:rPr>
      </w:pPr>
    </w:p>
    <w:p w14:paraId="54BD09BE" w14:textId="429156BA" w:rsidR="00621E51" w:rsidRDefault="00621E51" w:rsidP="00621E51">
      <w:pPr>
        <w:pStyle w:val="Default"/>
        <w:ind w:left="720" w:hanging="720"/>
        <w:jc w:val="both"/>
        <w:rPr>
          <w:rFonts w:asciiTheme="minorHAnsi" w:hAnsiTheme="minorHAnsi" w:cstheme="minorHAnsi"/>
          <w:color w:val="auto"/>
        </w:rPr>
      </w:pPr>
      <w:r w:rsidRPr="00C214F6">
        <w:rPr>
          <w:rFonts w:asciiTheme="minorHAnsi" w:hAnsiTheme="minorHAnsi" w:cstheme="minorHAnsi"/>
          <w:color w:val="auto"/>
        </w:rPr>
        <w:t>1</w:t>
      </w:r>
      <w:r>
        <w:rPr>
          <w:rFonts w:asciiTheme="minorHAnsi" w:hAnsiTheme="minorHAnsi" w:cstheme="minorHAnsi"/>
          <w:color w:val="auto"/>
        </w:rPr>
        <w:t>4</w:t>
      </w:r>
      <w:r w:rsidRPr="00C214F6">
        <w:rPr>
          <w:rFonts w:asciiTheme="minorHAnsi" w:hAnsiTheme="minorHAnsi" w:cstheme="minorHAnsi"/>
          <w:color w:val="auto"/>
        </w:rPr>
        <w:t xml:space="preserve">.1 </w:t>
      </w:r>
      <w:r>
        <w:rPr>
          <w:rFonts w:asciiTheme="minorHAnsi" w:hAnsiTheme="minorHAnsi" w:cstheme="minorHAnsi"/>
          <w:color w:val="auto"/>
        </w:rPr>
        <w:tab/>
      </w:r>
      <w:r w:rsidRPr="00C214F6">
        <w:rPr>
          <w:rFonts w:asciiTheme="minorHAnsi" w:hAnsiTheme="minorHAnsi" w:cstheme="minorHAnsi"/>
          <w:color w:val="auto"/>
        </w:rPr>
        <w:t xml:space="preserve">The </w:t>
      </w:r>
      <w:r>
        <w:rPr>
          <w:rFonts w:asciiTheme="minorHAnsi" w:hAnsiTheme="minorHAnsi" w:cstheme="minorHAnsi"/>
          <w:color w:val="auto"/>
        </w:rPr>
        <w:t>Contractor</w:t>
      </w:r>
      <w:r w:rsidRPr="00C214F6">
        <w:rPr>
          <w:rFonts w:asciiTheme="minorHAnsi" w:hAnsiTheme="minorHAnsi" w:cstheme="minorHAnsi"/>
          <w:color w:val="auto"/>
        </w:rPr>
        <w:t xml:space="preserve"> shall not be entitled to assign, transfer or novate </w:t>
      </w:r>
      <w:r>
        <w:rPr>
          <w:rFonts w:asciiTheme="minorHAnsi" w:hAnsiTheme="minorHAnsi" w:cstheme="minorHAnsi"/>
          <w:color w:val="auto"/>
        </w:rPr>
        <w:t>this Agreement</w:t>
      </w:r>
      <w:r w:rsidRPr="00C214F6">
        <w:rPr>
          <w:rFonts w:asciiTheme="minorHAnsi" w:hAnsiTheme="minorHAnsi" w:cstheme="minorHAnsi"/>
          <w:color w:val="auto"/>
        </w:rPr>
        <w:t xml:space="preserve"> or any rights or obligations under </w:t>
      </w:r>
      <w:r>
        <w:rPr>
          <w:rFonts w:asciiTheme="minorHAnsi" w:hAnsiTheme="minorHAnsi" w:cstheme="minorHAnsi"/>
          <w:color w:val="auto"/>
        </w:rPr>
        <w:t>this Agreement</w:t>
      </w:r>
      <w:r w:rsidRPr="00C214F6">
        <w:rPr>
          <w:rFonts w:asciiTheme="minorHAnsi" w:hAnsiTheme="minorHAnsi" w:cstheme="minorHAnsi"/>
          <w:color w:val="auto"/>
        </w:rPr>
        <w:t xml:space="preserve"> without the prior specific written consent of the </w:t>
      </w:r>
      <w:r>
        <w:rPr>
          <w:rFonts w:asciiTheme="minorHAnsi" w:hAnsiTheme="minorHAnsi" w:cstheme="minorHAnsi"/>
          <w:color w:val="auto"/>
        </w:rPr>
        <w:t>Central Bank</w:t>
      </w:r>
      <w:r w:rsidRPr="00C214F6">
        <w:rPr>
          <w:rFonts w:asciiTheme="minorHAnsi" w:hAnsiTheme="minorHAnsi" w:cstheme="minorHAnsi"/>
          <w:color w:val="auto"/>
        </w:rPr>
        <w:t xml:space="preserve">. </w:t>
      </w:r>
      <w:r>
        <w:rPr>
          <w:rFonts w:asciiTheme="minorHAnsi" w:hAnsiTheme="minorHAnsi" w:cstheme="minorHAnsi"/>
          <w:color w:val="auto"/>
        </w:rPr>
        <w:t>The</w:t>
      </w:r>
      <w:r w:rsidRPr="00FC5F37">
        <w:rPr>
          <w:rFonts w:asciiTheme="minorHAnsi" w:hAnsiTheme="minorHAnsi" w:cstheme="minorHAnsi"/>
          <w:color w:val="auto"/>
        </w:rPr>
        <w:t xml:space="preserve"> Central Bank shall be entitled to assign</w:t>
      </w:r>
      <w:r>
        <w:rPr>
          <w:rFonts w:asciiTheme="minorHAnsi" w:hAnsiTheme="minorHAnsi" w:cstheme="minorHAnsi"/>
          <w:color w:val="auto"/>
        </w:rPr>
        <w:t>, transfer or novate</w:t>
      </w:r>
      <w:r w:rsidRPr="00FC5F37">
        <w:rPr>
          <w:rFonts w:asciiTheme="minorHAnsi" w:hAnsiTheme="minorHAnsi" w:cstheme="minorHAnsi"/>
          <w:color w:val="auto"/>
        </w:rPr>
        <w:t xml:space="preserve"> any of its rights and/or obligations under </w:t>
      </w:r>
      <w:r>
        <w:rPr>
          <w:rFonts w:asciiTheme="minorHAnsi" w:hAnsiTheme="minorHAnsi" w:cstheme="minorHAnsi"/>
          <w:color w:val="auto"/>
        </w:rPr>
        <w:t xml:space="preserve">this Agreement </w:t>
      </w:r>
      <w:r w:rsidRPr="00FC5F37">
        <w:rPr>
          <w:rFonts w:asciiTheme="minorHAnsi" w:hAnsiTheme="minorHAnsi" w:cstheme="minorHAnsi"/>
          <w:color w:val="auto"/>
        </w:rPr>
        <w:t xml:space="preserve">in whole or in part. </w:t>
      </w:r>
      <w:r>
        <w:rPr>
          <w:rFonts w:asciiTheme="minorHAnsi" w:hAnsiTheme="minorHAnsi" w:cstheme="minorHAnsi"/>
          <w:color w:val="auto"/>
        </w:rPr>
        <w:t xml:space="preserve">Any attempted assignment, transfer or novation by the Contractor in breach of this clause 14 shall be null and void. </w:t>
      </w:r>
    </w:p>
    <w:p w14:paraId="732BA4D2" w14:textId="77777777" w:rsidR="00621E51" w:rsidRPr="00C214F6" w:rsidRDefault="00621E51" w:rsidP="00621E51">
      <w:pPr>
        <w:pStyle w:val="Default"/>
        <w:ind w:left="720" w:hanging="720"/>
        <w:jc w:val="both"/>
        <w:rPr>
          <w:rFonts w:asciiTheme="minorHAnsi" w:hAnsiTheme="minorHAnsi" w:cstheme="minorHAnsi"/>
          <w:color w:val="auto"/>
        </w:rPr>
      </w:pPr>
    </w:p>
    <w:p w14:paraId="6C5F1495" w14:textId="3D269DC5" w:rsidR="00621E51" w:rsidRDefault="00621E51" w:rsidP="00621E51">
      <w:pPr>
        <w:pStyle w:val="Default"/>
        <w:ind w:left="720" w:hanging="720"/>
        <w:jc w:val="both"/>
        <w:rPr>
          <w:rFonts w:asciiTheme="minorHAnsi" w:hAnsiTheme="minorHAnsi" w:cstheme="minorHAnsi"/>
          <w:color w:val="auto"/>
        </w:rPr>
      </w:pPr>
      <w:r w:rsidRPr="00C214F6">
        <w:rPr>
          <w:rFonts w:asciiTheme="minorHAnsi" w:hAnsiTheme="minorHAnsi" w:cstheme="minorHAnsi"/>
          <w:color w:val="auto"/>
        </w:rPr>
        <w:t>1</w:t>
      </w:r>
      <w:r>
        <w:rPr>
          <w:rFonts w:asciiTheme="minorHAnsi" w:hAnsiTheme="minorHAnsi" w:cstheme="minorHAnsi"/>
          <w:color w:val="auto"/>
        </w:rPr>
        <w:t>4</w:t>
      </w:r>
      <w:r w:rsidRPr="00C214F6">
        <w:rPr>
          <w:rFonts w:asciiTheme="minorHAnsi" w:hAnsiTheme="minorHAnsi" w:cstheme="minorHAnsi"/>
          <w:color w:val="auto"/>
        </w:rPr>
        <w:t xml:space="preserve">.2 </w:t>
      </w:r>
      <w:r>
        <w:rPr>
          <w:rFonts w:asciiTheme="minorHAnsi" w:hAnsiTheme="minorHAnsi" w:cstheme="minorHAnsi"/>
          <w:color w:val="auto"/>
        </w:rPr>
        <w:tab/>
      </w:r>
      <w:r w:rsidRPr="00C214F6">
        <w:rPr>
          <w:rFonts w:asciiTheme="minorHAnsi" w:hAnsiTheme="minorHAnsi" w:cstheme="minorHAnsi"/>
          <w:color w:val="auto"/>
        </w:rPr>
        <w:t xml:space="preserve">The </w:t>
      </w:r>
      <w:r>
        <w:rPr>
          <w:rFonts w:asciiTheme="minorHAnsi" w:hAnsiTheme="minorHAnsi" w:cstheme="minorHAnsi"/>
          <w:color w:val="auto"/>
        </w:rPr>
        <w:t>Contractor</w:t>
      </w:r>
      <w:r w:rsidRPr="00C214F6">
        <w:rPr>
          <w:rFonts w:asciiTheme="minorHAnsi" w:hAnsiTheme="minorHAnsi" w:cstheme="minorHAnsi"/>
          <w:color w:val="auto"/>
        </w:rPr>
        <w:t xml:space="preserve"> covenants and agrees that where the </w:t>
      </w:r>
      <w:r>
        <w:rPr>
          <w:rFonts w:asciiTheme="minorHAnsi" w:hAnsiTheme="minorHAnsi" w:cstheme="minorHAnsi"/>
          <w:color w:val="auto"/>
        </w:rPr>
        <w:t>Central Bank</w:t>
      </w:r>
      <w:r w:rsidRPr="00C214F6">
        <w:rPr>
          <w:rFonts w:asciiTheme="minorHAnsi" w:hAnsiTheme="minorHAnsi" w:cstheme="minorHAnsi"/>
          <w:color w:val="auto"/>
        </w:rPr>
        <w:t xml:space="preserve"> consents to an assignment, transfer or novation of any of its duties or obligations </w:t>
      </w:r>
      <w:r>
        <w:rPr>
          <w:rFonts w:asciiTheme="minorHAnsi" w:hAnsiTheme="minorHAnsi" w:cstheme="minorHAnsi"/>
          <w:color w:val="auto"/>
        </w:rPr>
        <w:t>under this Agreement</w:t>
      </w:r>
      <w:r w:rsidRPr="00C214F6">
        <w:rPr>
          <w:rFonts w:asciiTheme="minorHAnsi" w:hAnsiTheme="minorHAnsi" w:cstheme="minorHAnsi"/>
          <w:color w:val="auto"/>
        </w:rPr>
        <w:t xml:space="preserve"> the </w:t>
      </w:r>
      <w:r>
        <w:rPr>
          <w:rFonts w:asciiTheme="minorHAnsi" w:hAnsiTheme="minorHAnsi" w:cstheme="minorHAnsi"/>
          <w:color w:val="auto"/>
        </w:rPr>
        <w:t>Contractor</w:t>
      </w:r>
      <w:r w:rsidRPr="00C214F6">
        <w:rPr>
          <w:rFonts w:asciiTheme="minorHAnsi" w:hAnsiTheme="minorHAnsi" w:cstheme="minorHAnsi"/>
          <w:color w:val="auto"/>
        </w:rPr>
        <w:t xml:space="preserve"> shall implement all measures required or advisable to cause the person, firm, </w:t>
      </w:r>
      <w:r>
        <w:rPr>
          <w:rFonts w:asciiTheme="minorHAnsi" w:hAnsiTheme="minorHAnsi" w:cstheme="minorHAnsi"/>
          <w:color w:val="auto"/>
        </w:rPr>
        <w:t>or partnership</w:t>
      </w:r>
      <w:r w:rsidRPr="00C214F6">
        <w:rPr>
          <w:rFonts w:asciiTheme="minorHAnsi" w:hAnsiTheme="minorHAnsi" w:cstheme="minorHAnsi"/>
          <w:color w:val="auto"/>
        </w:rPr>
        <w:t xml:space="preserve"> to whom it has assigned, transferred or novated such duties or obligations to fully and personally observe and comply with the provisions of </w:t>
      </w:r>
      <w:r>
        <w:rPr>
          <w:rFonts w:asciiTheme="minorHAnsi" w:hAnsiTheme="minorHAnsi" w:cstheme="minorHAnsi"/>
          <w:color w:val="auto"/>
        </w:rPr>
        <w:t>this Agreement</w:t>
      </w:r>
      <w:r w:rsidRPr="00C214F6">
        <w:rPr>
          <w:rFonts w:asciiTheme="minorHAnsi" w:hAnsiTheme="minorHAnsi" w:cstheme="minorHAnsi"/>
          <w:color w:val="auto"/>
        </w:rPr>
        <w:t xml:space="preserve"> as if such person, firm, </w:t>
      </w:r>
      <w:r>
        <w:rPr>
          <w:rFonts w:asciiTheme="minorHAnsi" w:hAnsiTheme="minorHAnsi" w:cstheme="minorHAnsi"/>
          <w:color w:val="auto"/>
        </w:rPr>
        <w:t xml:space="preserve">or partnership </w:t>
      </w:r>
      <w:r w:rsidRPr="00C214F6">
        <w:rPr>
          <w:rFonts w:asciiTheme="minorHAnsi" w:hAnsiTheme="minorHAnsi" w:cstheme="minorHAnsi"/>
          <w:color w:val="auto"/>
        </w:rPr>
        <w:t xml:space="preserve">had been a party hereto. </w:t>
      </w:r>
    </w:p>
    <w:p w14:paraId="16A5818E" w14:textId="77777777" w:rsidR="00621E51" w:rsidRPr="00C214F6" w:rsidRDefault="00621E51" w:rsidP="00621E51">
      <w:pPr>
        <w:pStyle w:val="Default"/>
        <w:jc w:val="both"/>
        <w:rPr>
          <w:rFonts w:asciiTheme="minorHAnsi" w:hAnsiTheme="minorHAnsi" w:cstheme="minorHAnsi"/>
          <w:color w:val="auto"/>
        </w:rPr>
      </w:pPr>
    </w:p>
    <w:p w14:paraId="6667EDF0" w14:textId="685457CD" w:rsidR="00621E51" w:rsidRDefault="00621E51" w:rsidP="00621E51">
      <w:pPr>
        <w:pStyle w:val="Default"/>
        <w:ind w:left="720" w:hanging="720"/>
        <w:jc w:val="both"/>
        <w:rPr>
          <w:rFonts w:asciiTheme="minorHAnsi" w:hAnsiTheme="minorHAnsi" w:cstheme="minorHAnsi"/>
          <w:color w:val="auto"/>
        </w:rPr>
      </w:pPr>
      <w:r w:rsidRPr="00C214F6">
        <w:rPr>
          <w:rFonts w:asciiTheme="minorHAnsi" w:hAnsiTheme="minorHAnsi" w:cstheme="minorHAnsi"/>
          <w:color w:val="auto"/>
        </w:rPr>
        <w:t>1</w:t>
      </w:r>
      <w:r>
        <w:rPr>
          <w:rFonts w:asciiTheme="minorHAnsi" w:hAnsiTheme="minorHAnsi" w:cstheme="minorHAnsi"/>
          <w:color w:val="auto"/>
        </w:rPr>
        <w:t>4</w:t>
      </w:r>
      <w:r w:rsidRPr="00C214F6">
        <w:rPr>
          <w:rFonts w:asciiTheme="minorHAnsi" w:hAnsiTheme="minorHAnsi" w:cstheme="minorHAnsi"/>
          <w:color w:val="auto"/>
        </w:rPr>
        <w:t>.</w:t>
      </w:r>
      <w:r>
        <w:rPr>
          <w:rFonts w:asciiTheme="minorHAnsi" w:hAnsiTheme="minorHAnsi" w:cstheme="minorHAnsi"/>
          <w:color w:val="auto"/>
        </w:rPr>
        <w:t>3</w:t>
      </w:r>
      <w:r w:rsidRPr="00C214F6">
        <w:rPr>
          <w:rFonts w:asciiTheme="minorHAnsi" w:hAnsiTheme="minorHAnsi" w:cstheme="minorHAnsi"/>
          <w:color w:val="auto"/>
        </w:rPr>
        <w:t xml:space="preserve"> </w:t>
      </w:r>
      <w:r>
        <w:rPr>
          <w:rFonts w:asciiTheme="minorHAnsi" w:hAnsiTheme="minorHAnsi" w:cstheme="minorHAnsi"/>
          <w:color w:val="auto"/>
        </w:rPr>
        <w:tab/>
      </w:r>
      <w:r w:rsidRPr="00C214F6">
        <w:rPr>
          <w:rFonts w:asciiTheme="minorHAnsi" w:hAnsiTheme="minorHAnsi" w:cstheme="minorHAnsi"/>
          <w:color w:val="auto"/>
        </w:rPr>
        <w:t xml:space="preserve">The </w:t>
      </w:r>
      <w:r>
        <w:rPr>
          <w:rFonts w:asciiTheme="minorHAnsi" w:hAnsiTheme="minorHAnsi" w:cstheme="minorHAnsi"/>
          <w:color w:val="auto"/>
        </w:rPr>
        <w:t>Contractor</w:t>
      </w:r>
      <w:r w:rsidRPr="00C214F6">
        <w:rPr>
          <w:rFonts w:asciiTheme="minorHAnsi" w:hAnsiTheme="minorHAnsi" w:cstheme="minorHAnsi"/>
          <w:color w:val="auto"/>
        </w:rPr>
        <w:t xml:space="preserve"> shall not be entitled to sub-contract performance of the Services in whole or part without the prior specific written consent of the </w:t>
      </w:r>
      <w:r>
        <w:rPr>
          <w:rFonts w:asciiTheme="minorHAnsi" w:hAnsiTheme="minorHAnsi" w:cstheme="minorHAnsi"/>
          <w:color w:val="auto"/>
        </w:rPr>
        <w:t>Central Bank</w:t>
      </w:r>
      <w:r w:rsidRPr="00C214F6">
        <w:rPr>
          <w:rFonts w:asciiTheme="minorHAnsi" w:hAnsiTheme="minorHAnsi" w:cstheme="minorHAnsi"/>
          <w:color w:val="auto"/>
        </w:rPr>
        <w:t xml:space="preserve">. </w:t>
      </w:r>
      <w:r>
        <w:rPr>
          <w:rFonts w:asciiTheme="minorHAnsi" w:hAnsiTheme="minorHAnsi" w:cstheme="minorHAnsi"/>
          <w:color w:val="auto"/>
        </w:rPr>
        <w:t xml:space="preserve">The Contractor shall </w:t>
      </w:r>
      <w:r w:rsidRPr="00EC36B2">
        <w:rPr>
          <w:rFonts w:asciiTheme="minorHAnsi" w:hAnsiTheme="minorHAnsi" w:cstheme="minorHAnsi"/>
          <w:color w:val="auto"/>
        </w:rPr>
        <w:t xml:space="preserve">require </w:t>
      </w:r>
      <w:r>
        <w:rPr>
          <w:rFonts w:asciiTheme="minorHAnsi" w:hAnsiTheme="minorHAnsi" w:cstheme="minorHAnsi"/>
          <w:color w:val="auto"/>
        </w:rPr>
        <w:t>any such sub-contractor</w:t>
      </w:r>
      <w:r w:rsidRPr="00EC36B2">
        <w:rPr>
          <w:rFonts w:asciiTheme="minorHAnsi" w:hAnsiTheme="minorHAnsi" w:cstheme="minorHAnsi"/>
          <w:color w:val="auto"/>
        </w:rPr>
        <w:t xml:space="preserve"> to exercise due care, skill and diligence in the provision of</w:t>
      </w:r>
      <w:r>
        <w:rPr>
          <w:rFonts w:asciiTheme="minorHAnsi" w:hAnsiTheme="minorHAnsi" w:cstheme="minorHAnsi"/>
          <w:color w:val="auto"/>
        </w:rPr>
        <w:t xml:space="preserve"> </w:t>
      </w:r>
      <w:r w:rsidRPr="00EC36B2">
        <w:rPr>
          <w:rFonts w:asciiTheme="minorHAnsi" w:hAnsiTheme="minorHAnsi" w:cstheme="minorHAnsi"/>
          <w:color w:val="auto"/>
        </w:rPr>
        <w:t xml:space="preserve">Services and generally in the carrying out of </w:t>
      </w:r>
      <w:r>
        <w:rPr>
          <w:rFonts w:asciiTheme="minorHAnsi" w:hAnsiTheme="minorHAnsi" w:cstheme="minorHAnsi"/>
          <w:color w:val="auto"/>
        </w:rPr>
        <w:t>the</w:t>
      </w:r>
      <w:r w:rsidRPr="00EC36B2">
        <w:rPr>
          <w:rFonts w:asciiTheme="minorHAnsi" w:hAnsiTheme="minorHAnsi" w:cstheme="minorHAnsi"/>
          <w:color w:val="auto"/>
        </w:rPr>
        <w:t xml:space="preserve"> </w:t>
      </w:r>
      <w:r w:rsidRPr="00EC36B2">
        <w:rPr>
          <w:rFonts w:asciiTheme="minorHAnsi" w:hAnsiTheme="minorHAnsi" w:cstheme="minorHAnsi"/>
          <w:color w:val="auto"/>
        </w:rPr>
        <w:lastRenderedPageBreak/>
        <w:t>obligations allocated by the Contractor to it</w:t>
      </w:r>
      <w:r>
        <w:rPr>
          <w:rFonts w:asciiTheme="minorHAnsi" w:hAnsiTheme="minorHAnsi" w:cstheme="minorHAnsi"/>
          <w:color w:val="auto"/>
        </w:rPr>
        <w:t>, and to comply in all respects with the relevant provisions of this Agreement and with all applicable Law, including Data Protection Law</w:t>
      </w:r>
      <w:r w:rsidRPr="00EC36B2">
        <w:rPr>
          <w:rFonts w:asciiTheme="minorHAnsi" w:hAnsiTheme="minorHAnsi" w:cstheme="minorHAnsi"/>
          <w:color w:val="auto"/>
        </w:rPr>
        <w:t>.</w:t>
      </w:r>
      <w:r>
        <w:rPr>
          <w:rFonts w:asciiTheme="minorHAnsi" w:hAnsiTheme="minorHAnsi" w:cstheme="minorHAnsi"/>
          <w:color w:val="auto"/>
        </w:rPr>
        <w:t xml:space="preserve"> </w:t>
      </w:r>
      <w:r w:rsidRPr="00650550">
        <w:rPr>
          <w:rFonts w:asciiTheme="minorHAnsi" w:hAnsiTheme="minorHAnsi" w:cstheme="minorHAnsi"/>
          <w:color w:val="auto"/>
        </w:rPr>
        <w:t xml:space="preserve">The Central Bank reserves the right to approve the form of any proposed sub-contract before consent is given. Where the Central Bank consents to any sub-contracting of performance of </w:t>
      </w:r>
      <w:r>
        <w:rPr>
          <w:rFonts w:asciiTheme="minorHAnsi" w:hAnsiTheme="minorHAnsi" w:cstheme="minorHAnsi"/>
          <w:color w:val="auto"/>
        </w:rPr>
        <w:t>this Agreement</w:t>
      </w:r>
      <w:r w:rsidRPr="00650550">
        <w:rPr>
          <w:rFonts w:asciiTheme="minorHAnsi" w:hAnsiTheme="minorHAnsi" w:cstheme="minorHAnsi"/>
          <w:color w:val="auto"/>
        </w:rPr>
        <w:t xml:space="preserve">, such consent may be conditional upon the </w:t>
      </w:r>
      <w:r>
        <w:rPr>
          <w:rFonts w:asciiTheme="minorHAnsi" w:hAnsiTheme="minorHAnsi" w:cstheme="minorHAnsi"/>
          <w:color w:val="auto"/>
        </w:rPr>
        <w:t>Contractor</w:t>
      </w:r>
      <w:r w:rsidRPr="00650550">
        <w:rPr>
          <w:rFonts w:asciiTheme="minorHAnsi" w:hAnsiTheme="minorHAnsi" w:cstheme="minorHAnsi"/>
          <w:color w:val="auto"/>
        </w:rPr>
        <w:t xml:space="preserve"> supplying the Central Bank with a validly executed collateral warranty from the sub-contractor in a form acceptable to the Central Bank. </w:t>
      </w:r>
    </w:p>
    <w:p w14:paraId="5553E87A" w14:textId="77777777" w:rsidR="00621E51" w:rsidRDefault="00621E51" w:rsidP="00621E51">
      <w:pPr>
        <w:pStyle w:val="legallevel2"/>
        <w:numPr>
          <w:ilvl w:val="0"/>
          <w:numId w:val="0"/>
        </w:numPr>
        <w:ind w:left="709" w:hanging="709"/>
        <w:rPr>
          <w:sz w:val="24"/>
          <w:szCs w:val="24"/>
        </w:rPr>
      </w:pPr>
    </w:p>
    <w:p w14:paraId="3C2009B9" w14:textId="1C429C06" w:rsidR="00621E51" w:rsidRDefault="00621E51" w:rsidP="00621E51">
      <w:pPr>
        <w:pStyle w:val="legallevel2"/>
        <w:numPr>
          <w:ilvl w:val="0"/>
          <w:numId w:val="0"/>
        </w:numPr>
        <w:ind w:left="709" w:hanging="709"/>
        <w:rPr>
          <w:rStyle w:val="Hyperlink"/>
          <w:rFonts w:asciiTheme="minorHAnsi" w:hAnsiTheme="minorHAnsi"/>
          <w:sz w:val="24"/>
          <w:szCs w:val="24"/>
          <w:lang w:val="en-US" w:eastAsia="en-GB"/>
        </w:rPr>
      </w:pPr>
      <w:r>
        <w:rPr>
          <w:sz w:val="24"/>
          <w:szCs w:val="24"/>
        </w:rPr>
        <w:t xml:space="preserve">14.4 </w:t>
      </w:r>
      <w:r>
        <w:rPr>
          <w:sz w:val="24"/>
          <w:szCs w:val="24"/>
        </w:rPr>
        <w:tab/>
        <w:t>The Contractor shall</w:t>
      </w:r>
      <w:r w:rsidR="00724235">
        <w:rPr>
          <w:sz w:val="24"/>
          <w:szCs w:val="24"/>
        </w:rPr>
        <w:t xml:space="preserve"> </w:t>
      </w:r>
      <w:r>
        <w:rPr>
          <w:sz w:val="24"/>
          <w:szCs w:val="24"/>
        </w:rPr>
        <w:t xml:space="preserve">ensure that any sub-contractors shall, at all times, comply with the Central Bank’s policies, as </w:t>
      </w:r>
      <w:r w:rsidRPr="00EA64AB">
        <w:rPr>
          <w:sz w:val="24"/>
          <w:szCs w:val="24"/>
        </w:rPr>
        <w:t xml:space="preserve">published on the Central Bank website at the following link: </w:t>
      </w:r>
      <w:hyperlink r:id="rId23" w:history="1">
        <w:r w:rsidRPr="00EA64AB">
          <w:rPr>
            <w:rStyle w:val="Hyperlink"/>
            <w:rFonts w:asciiTheme="minorHAnsi" w:hAnsiTheme="minorHAnsi"/>
            <w:sz w:val="24"/>
            <w:szCs w:val="24"/>
            <w:lang w:val="en-US" w:eastAsia="en-GB"/>
          </w:rPr>
          <w:t>Contractor Policy Pack.</w:t>
        </w:r>
      </w:hyperlink>
    </w:p>
    <w:p w14:paraId="3421C983" w14:textId="77777777" w:rsidR="00621E51" w:rsidRDefault="00621E51" w:rsidP="00621E51">
      <w:pPr>
        <w:pStyle w:val="legallevel2"/>
        <w:numPr>
          <w:ilvl w:val="0"/>
          <w:numId w:val="0"/>
        </w:numPr>
        <w:ind w:left="709" w:hanging="709"/>
        <w:rPr>
          <w:rStyle w:val="Hyperlink"/>
          <w:rFonts w:asciiTheme="minorHAnsi" w:hAnsiTheme="minorHAnsi"/>
          <w:sz w:val="24"/>
          <w:szCs w:val="24"/>
          <w:lang w:val="en-US" w:eastAsia="en-GB"/>
        </w:rPr>
      </w:pPr>
    </w:p>
    <w:p w14:paraId="1C7FCB82" w14:textId="488FB3ED" w:rsidR="00621E51"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14.5</w:t>
      </w:r>
      <w:r>
        <w:rPr>
          <w:rFonts w:asciiTheme="minorHAnsi" w:hAnsiTheme="minorHAnsi" w:cstheme="minorHAnsi"/>
          <w:color w:val="auto"/>
        </w:rPr>
        <w:tab/>
      </w:r>
      <w:r w:rsidR="00EF3C00">
        <w:rPr>
          <w:rFonts w:asciiTheme="minorHAnsi" w:hAnsiTheme="minorHAnsi" w:cstheme="minorHAnsi"/>
          <w:color w:val="auto"/>
        </w:rPr>
        <w:t>Not Used.</w:t>
      </w:r>
    </w:p>
    <w:p w14:paraId="2F220E6A" w14:textId="77777777" w:rsidR="00EF3C00" w:rsidRPr="00C214F6" w:rsidRDefault="00EF3C00" w:rsidP="00621E51">
      <w:pPr>
        <w:pStyle w:val="Default"/>
        <w:ind w:left="720" w:hanging="720"/>
        <w:jc w:val="both"/>
        <w:rPr>
          <w:rFonts w:asciiTheme="minorHAnsi" w:hAnsiTheme="minorHAnsi" w:cstheme="minorHAnsi"/>
          <w:color w:val="auto"/>
        </w:rPr>
      </w:pPr>
    </w:p>
    <w:p w14:paraId="6DAF0C7F" w14:textId="652B5B93" w:rsidR="00621E51" w:rsidRPr="00F87240" w:rsidRDefault="00621E51" w:rsidP="00621E51">
      <w:pPr>
        <w:pStyle w:val="Default"/>
        <w:ind w:left="720" w:hanging="720"/>
        <w:jc w:val="both"/>
        <w:rPr>
          <w:rFonts w:asciiTheme="minorHAnsi" w:hAnsiTheme="minorHAnsi" w:cstheme="minorHAnsi"/>
          <w:color w:val="auto"/>
        </w:rPr>
      </w:pPr>
      <w:r w:rsidRPr="00C214F6">
        <w:rPr>
          <w:rFonts w:asciiTheme="minorHAnsi" w:hAnsiTheme="minorHAnsi" w:cstheme="minorHAnsi"/>
          <w:color w:val="auto"/>
        </w:rPr>
        <w:t>1</w:t>
      </w:r>
      <w:r>
        <w:rPr>
          <w:rFonts w:asciiTheme="minorHAnsi" w:hAnsiTheme="minorHAnsi" w:cstheme="minorHAnsi"/>
          <w:color w:val="auto"/>
        </w:rPr>
        <w:t>4</w:t>
      </w:r>
      <w:r w:rsidRPr="00C214F6">
        <w:rPr>
          <w:rFonts w:asciiTheme="minorHAnsi" w:hAnsiTheme="minorHAnsi" w:cstheme="minorHAnsi"/>
          <w:color w:val="auto"/>
        </w:rPr>
        <w:t>.</w:t>
      </w:r>
      <w:r>
        <w:rPr>
          <w:rFonts w:asciiTheme="minorHAnsi" w:hAnsiTheme="minorHAnsi" w:cstheme="minorHAnsi"/>
          <w:color w:val="auto"/>
        </w:rPr>
        <w:t>6</w:t>
      </w:r>
      <w:r w:rsidRPr="00C214F6">
        <w:rPr>
          <w:rFonts w:asciiTheme="minorHAnsi" w:hAnsiTheme="minorHAnsi" w:cstheme="minorHAnsi"/>
          <w:color w:val="auto"/>
        </w:rPr>
        <w:t xml:space="preserve"> </w:t>
      </w:r>
      <w:r>
        <w:rPr>
          <w:rFonts w:asciiTheme="minorHAnsi" w:hAnsiTheme="minorHAnsi" w:cstheme="minorHAnsi"/>
          <w:color w:val="auto"/>
        </w:rPr>
        <w:tab/>
      </w:r>
      <w:r w:rsidRPr="00F87240">
        <w:rPr>
          <w:rFonts w:asciiTheme="minorHAnsi" w:hAnsiTheme="minorHAnsi" w:cstheme="minorHAnsi"/>
          <w:color w:val="auto"/>
        </w:rPr>
        <w:t xml:space="preserve">For the avoidance of doubt, the Contractor agrees it will retain full responsibility for the provision of the Services, notwithstanding any sub-contracting of its obligations, and shall be responsible for the acts and omissions of any sub-contractors as if they were its own. </w:t>
      </w:r>
    </w:p>
    <w:p w14:paraId="6F7F4EE8" w14:textId="77777777" w:rsidR="00621E51" w:rsidRPr="00F87240" w:rsidRDefault="00621E51" w:rsidP="00621E51">
      <w:pPr>
        <w:pStyle w:val="Default"/>
        <w:ind w:left="720" w:hanging="720"/>
        <w:jc w:val="both"/>
        <w:rPr>
          <w:rFonts w:asciiTheme="minorHAnsi" w:hAnsiTheme="minorHAnsi" w:cstheme="minorHAnsi"/>
          <w:color w:val="auto"/>
        </w:rPr>
      </w:pPr>
    </w:p>
    <w:p w14:paraId="02031458" w14:textId="35AB2FA8" w:rsidR="00621E51" w:rsidRPr="00F87240" w:rsidRDefault="00621E51" w:rsidP="00621E51">
      <w:pPr>
        <w:pStyle w:val="Default"/>
        <w:ind w:left="720" w:hanging="720"/>
        <w:jc w:val="both"/>
        <w:rPr>
          <w:rFonts w:asciiTheme="minorHAnsi" w:hAnsiTheme="minorHAnsi" w:cstheme="minorHAnsi"/>
          <w:color w:val="auto"/>
        </w:rPr>
      </w:pPr>
      <w:r w:rsidRPr="00F87240">
        <w:rPr>
          <w:rFonts w:asciiTheme="minorHAnsi" w:hAnsiTheme="minorHAnsi" w:cstheme="minorHAnsi"/>
          <w:color w:val="auto"/>
        </w:rPr>
        <w:t>1</w:t>
      </w:r>
      <w:r w:rsidR="006A6471">
        <w:rPr>
          <w:rFonts w:asciiTheme="minorHAnsi" w:hAnsiTheme="minorHAnsi" w:cstheme="minorHAnsi"/>
          <w:color w:val="auto"/>
        </w:rPr>
        <w:t>5</w:t>
      </w:r>
      <w:r w:rsidRPr="00F87240">
        <w:rPr>
          <w:rFonts w:asciiTheme="minorHAnsi" w:hAnsiTheme="minorHAnsi" w:cstheme="minorHAnsi"/>
          <w:color w:val="auto"/>
        </w:rPr>
        <w:t>.</w:t>
      </w:r>
      <w:r w:rsidRPr="00F87240">
        <w:rPr>
          <w:rFonts w:asciiTheme="minorHAnsi" w:hAnsiTheme="minorHAnsi" w:cstheme="minorHAnsi"/>
          <w:color w:val="auto"/>
        </w:rPr>
        <w:tab/>
      </w:r>
      <w:r w:rsidRPr="00F87240">
        <w:rPr>
          <w:rFonts w:asciiTheme="minorHAnsi" w:hAnsiTheme="minorHAnsi" w:cstheme="minorHAnsi"/>
          <w:b/>
          <w:color w:val="auto"/>
        </w:rPr>
        <w:t>Force Majeure</w:t>
      </w:r>
    </w:p>
    <w:p w14:paraId="4B302366" w14:textId="77777777" w:rsidR="00621E51" w:rsidRPr="00F87240" w:rsidRDefault="00621E51" w:rsidP="00621E51">
      <w:pPr>
        <w:pStyle w:val="Default"/>
        <w:ind w:left="720" w:hanging="720"/>
        <w:jc w:val="both"/>
        <w:rPr>
          <w:rFonts w:asciiTheme="minorHAnsi" w:hAnsiTheme="minorHAnsi" w:cstheme="minorHAnsi"/>
          <w:color w:val="auto"/>
        </w:rPr>
      </w:pPr>
    </w:p>
    <w:p w14:paraId="10CAD913" w14:textId="712DDE9C" w:rsidR="00621E51" w:rsidRPr="00F87240" w:rsidRDefault="00621E51" w:rsidP="00621E51">
      <w:pPr>
        <w:pStyle w:val="Default"/>
        <w:ind w:left="720" w:hanging="720"/>
        <w:jc w:val="both"/>
        <w:rPr>
          <w:rFonts w:asciiTheme="minorHAnsi" w:hAnsiTheme="minorHAnsi" w:cstheme="minorHAnsi"/>
          <w:color w:val="auto"/>
        </w:rPr>
      </w:pPr>
      <w:r w:rsidRPr="00F87240">
        <w:rPr>
          <w:rFonts w:asciiTheme="minorHAnsi" w:hAnsiTheme="minorHAnsi" w:cstheme="minorHAnsi"/>
          <w:color w:val="auto"/>
        </w:rPr>
        <w:t>1</w:t>
      </w:r>
      <w:r w:rsidR="006A6471">
        <w:rPr>
          <w:rFonts w:asciiTheme="minorHAnsi" w:hAnsiTheme="minorHAnsi" w:cstheme="minorHAnsi"/>
          <w:color w:val="auto"/>
        </w:rPr>
        <w:t>5</w:t>
      </w:r>
      <w:r w:rsidRPr="00F87240">
        <w:rPr>
          <w:rFonts w:asciiTheme="minorHAnsi" w:hAnsiTheme="minorHAnsi" w:cstheme="minorHAnsi"/>
          <w:color w:val="auto"/>
        </w:rPr>
        <w:t>.1</w:t>
      </w:r>
      <w:r w:rsidRPr="00F87240">
        <w:rPr>
          <w:rFonts w:asciiTheme="minorHAnsi" w:hAnsiTheme="minorHAnsi" w:cstheme="minorHAnsi"/>
          <w:color w:val="auto"/>
        </w:rPr>
        <w:tab/>
        <w:t>A “</w:t>
      </w:r>
      <w:r w:rsidRPr="00F87240">
        <w:rPr>
          <w:rFonts w:asciiTheme="minorHAnsi" w:hAnsiTheme="minorHAnsi" w:cstheme="minorHAnsi"/>
          <w:b/>
          <w:color w:val="auto"/>
        </w:rPr>
        <w:t>Force Majeure Event</w:t>
      </w:r>
      <w:r w:rsidRPr="00F87240">
        <w:rPr>
          <w:rFonts w:asciiTheme="minorHAnsi" w:hAnsiTheme="minorHAnsi" w:cstheme="minorHAnsi"/>
          <w:color w:val="auto"/>
        </w:rPr>
        <w:t>” means an event or circumstance or combination of events and/or circumstances not within the reasonable control of the Affected Party (as defined in clause 1</w:t>
      </w:r>
      <w:r w:rsidR="006A6471">
        <w:rPr>
          <w:rFonts w:asciiTheme="minorHAnsi" w:hAnsiTheme="minorHAnsi" w:cstheme="minorHAnsi"/>
          <w:color w:val="auto"/>
        </w:rPr>
        <w:t>5</w:t>
      </w:r>
      <w:r w:rsidRPr="00F87240">
        <w:rPr>
          <w:rFonts w:asciiTheme="minorHAnsi" w:hAnsiTheme="minorHAnsi" w:cstheme="minorHAnsi"/>
          <w:color w:val="auto"/>
        </w:rPr>
        <w:t xml:space="preserve">.2 below) which has the effect of delaying, interrupting or preventing that Party from complying with its obligations under </w:t>
      </w:r>
      <w:r>
        <w:rPr>
          <w:rFonts w:asciiTheme="minorHAnsi" w:hAnsiTheme="minorHAnsi" w:cstheme="minorHAnsi"/>
          <w:color w:val="auto"/>
        </w:rPr>
        <w:t>this Agreement</w:t>
      </w:r>
      <w:r w:rsidRPr="00F87240">
        <w:rPr>
          <w:rFonts w:asciiTheme="minorHAnsi" w:hAnsiTheme="minorHAnsi" w:cstheme="minorHAnsi"/>
          <w:color w:val="auto"/>
        </w:rPr>
        <w:t xml:space="preserve"> comprising of acts of God, war, out-break of disease,</w:t>
      </w:r>
      <w:r>
        <w:rPr>
          <w:rFonts w:asciiTheme="minorHAnsi" w:hAnsiTheme="minorHAnsi" w:cstheme="minorHAnsi"/>
          <w:color w:val="auto"/>
        </w:rPr>
        <w:t xml:space="preserve"> pandemic,</w:t>
      </w:r>
      <w:r w:rsidRPr="00F87240">
        <w:rPr>
          <w:rFonts w:asciiTheme="minorHAnsi" w:hAnsiTheme="minorHAnsi" w:cstheme="minorHAnsi"/>
          <w:color w:val="auto"/>
        </w:rPr>
        <w:t xml:space="preserve"> insurrection, riot, civil disturbance, rebellion, acts of terrorism, government regulations, embargoes, explosions, fires, floods, tempests, or failures of supply of electrical power, or public telecommunications equipment or lines, excluding industrial action for whatever nature or cause (strikes, lockouts and similar) occurring at the Contractor (or sub-contractor or agent) places of business.</w:t>
      </w:r>
    </w:p>
    <w:p w14:paraId="50F6704A" w14:textId="77777777" w:rsidR="00621E51" w:rsidRPr="00F87240" w:rsidRDefault="00621E51" w:rsidP="00621E51">
      <w:pPr>
        <w:pStyle w:val="Default"/>
        <w:ind w:left="720" w:hanging="720"/>
        <w:jc w:val="both"/>
        <w:rPr>
          <w:rFonts w:asciiTheme="minorHAnsi" w:hAnsiTheme="minorHAnsi" w:cstheme="minorHAnsi"/>
          <w:color w:val="auto"/>
        </w:rPr>
      </w:pPr>
    </w:p>
    <w:p w14:paraId="193E9E2D" w14:textId="3946B448" w:rsidR="00621E51" w:rsidRPr="00F87240" w:rsidRDefault="00621E51" w:rsidP="00621E51">
      <w:pPr>
        <w:pStyle w:val="Default"/>
        <w:ind w:left="720" w:hanging="720"/>
        <w:jc w:val="both"/>
        <w:rPr>
          <w:rFonts w:asciiTheme="minorHAnsi" w:hAnsiTheme="minorHAnsi" w:cstheme="minorHAnsi"/>
          <w:color w:val="auto"/>
        </w:rPr>
      </w:pPr>
      <w:r w:rsidRPr="00F87240">
        <w:rPr>
          <w:rFonts w:asciiTheme="minorHAnsi" w:hAnsiTheme="minorHAnsi" w:cstheme="minorHAnsi"/>
          <w:color w:val="auto"/>
        </w:rPr>
        <w:t>1</w:t>
      </w:r>
      <w:r w:rsidR="006A6471">
        <w:rPr>
          <w:rFonts w:asciiTheme="minorHAnsi" w:hAnsiTheme="minorHAnsi" w:cstheme="minorHAnsi"/>
          <w:color w:val="auto"/>
        </w:rPr>
        <w:t>5</w:t>
      </w:r>
      <w:r w:rsidRPr="00F87240">
        <w:rPr>
          <w:rFonts w:asciiTheme="minorHAnsi" w:hAnsiTheme="minorHAnsi" w:cstheme="minorHAnsi"/>
          <w:color w:val="auto"/>
        </w:rPr>
        <w:t>.2</w:t>
      </w:r>
      <w:r w:rsidRPr="00F87240">
        <w:rPr>
          <w:rFonts w:asciiTheme="minorHAnsi" w:hAnsiTheme="minorHAnsi" w:cstheme="minorHAnsi"/>
          <w:color w:val="auto"/>
        </w:rPr>
        <w:tab/>
        <w:t>In the event of any delay, interruption or prevention in the performance of either Party’s obligations (or of any of them) resulting from any Force Majeure Event, that Party (the “</w:t>
      </w:r>
      <w:r w:rsidRPr="00F87240">
        <w:rPr>
          <w:rFonts w:asciiTheme="minorHAnsi" w:hAnsiTheme="minorHAnsi" w:cstheme="minorHAnsi"/>
          <w:b/>
          <w:color w:val="auto"/>
        </w:rPr>
        <w:t>Affected Party</w:t>
      </w:r>
      <w:r w:rsidRPr="00F87240">
        <w:rPr>
          <w:rFonts w:asciiTheme="minorHAnsi" w:hAnsiTheme="minorHAnsi" w:cstheme="minorHAnsi"/>
          <w:color w:val="auto"/>
        </w:rPr>
        <w:t xml:space="preserve">”) shall promptly notify the other Party in writing specifying: </w:t>
      </w:r>
    </w:p>
    <w:p w14:paraId="1246EF47" w14:textId="77777777" w:rsidR="00621E51" w:rsidRPr="00F87240" w:rsidRDefault="00621E51" w:rsidP="00621E51">
      <w:pPr>
        <w:pStyle w:val="Default"/>
        <w:ind w:left="720" w:hanging="720"/>
        <w:jc w:val="both"/>
        <w:rPr>
          <w:rFonts w:asciiTheme="minorHAnsi" w:hAnsiTheme="minorHAnsi" w:cstheme="minorHAnsi"/>
          <w:color w:val="auto"/>
        </w:rPr>
      </w:pPr>
    </w:p>
    <w:p w14:paraId="465642D8" w14:textId="6A8288E7" w:rsidR="00621E51" w:rsidRPr="00F87240" w:rsidRDefault="00621E51" w:rsidP="00621E51">
      <w:pPr>
        <w:pStyle w:val="Default"/>
        <w:ind w:left="720"/>
        <w:jc w:val="both"/>
        <w:rPr>
          <w:rFonts w:asciiTheme="minorHAnsi" w:hAnsiTheme="minorHAnsi" w:cstheme="minorHAnsi"/>
          <w:color w:val="auto"/>
        </w:rPr>
      </w:pPr>
      <w:r w:rsidRPr="00F87240">
        <w:rPr>
          <w:rFonts w:asciiTheme="minorHAnsi" w:hAnsiTheme="minorHAnsi" w:cstheme="minorHAnsi"/>
          <w:color w:val="auto"/>
        </w:rPr>
        <w:t>1</w:t>
      </w:r>
      <w:r w:rsidR="006A6471">
        <w:rPr>
          <w:rFonts w:asciiTheme="minorHAnsi" w:hAnsiTheme="minorHAnsi" w:cstheme="minorHAnsi"/>
          <w:color w:val="auto"/>
        </w:rPr>
        <w:t>5</w:t>
      </w:r>
      <w:r w:rsidRPr="00F87240">
        <w:rPr>
          <w:rFonts w:asciiTheme="minorHAnsi" w:hAnsiTheme="minorHAnsi" w:cstheme="minorHAnsi"/>
          <w:color w:val="auto"/>
        </w:rPr>
        <w:t>.2.1</w:t>
      </w:r>
      <w:r w:rsidRPr="00F87240">
        <w:rPr>
          <w:rFonts w:asciiTheme="minorHAnsi" w:hAnsiTheme="minorHAnsi" w:cstheme="minorHAnsi"/>
          <w:color w:val="auto"/>
        </w:rPr>
        <w:tab/>
        <w:t xml:space="preserve">the nature of the Force Majeure Event; </w:t>
      </w:r>
    </w:p>
    <w:p w14:paraId="764F4051" w14:textId="034C49B9" w:rsidR="00621E51" w:rsidRPr="00F87240" w:rsidRDefault="00621E51" w:rsidP="00621E51">
      <w:pPr>
        <w:pStyle w:val="Default"/>
        <w:ind w:left="720"/>
        <w:jc w:val="both"/>
        <w:rPr>
          <w:rFonts w:asciiTheme="minorHAnsi" w:hAnsiTheme="minorHAnsi" w:cstheme="minorHAnsi"/>
          <w:color w:val="auto"/>
        </w:rPr>
      </w:pPr>
      <w:r w:rsidRPr="00F87240">
        <w:rPr>
          <w:rFonts w:asciiTheme="minorHAnsi" w:hAnsiTheme="minorHAnsi" w:cstheme="minorHAnsi"/>
          <w:color w:val="auto"/>
        </w:rPr>
        <w:t>1</w:t>
      </w:r>
      <w:r w:rsidR="006A6471">
        <w:rPr>
          <w:rFonts w:asciiTheme="minorHAnsi" w:hAnsiTheme="minorHAnsi" w:cstheme="minorHAnsi"/>
          <w:color w:val="auto"/>
        </w:rPr>
        <w:t>5</w:t>
      </w:r>
      <w:r w:rsidRPr="00F87240">
        <w:rPr>
          <w:rFonts w:asciiTheme="minorHAnsi" w:hAnsiTheme="minorHAnsi" w:cstheme="minorHAnsi"/>
          <w:color w:val="auto"/>
        </w:rPr>
        <w:t>.2.2</w:t>
      </w:r>
      <w:r w:rsidRPr="00F87240">
        <w:rPr>
          <w:rFonts w:asciiTheme="minorHAnsi" w:hAnsiTheme="minorHAnsi" w:cstheme="minorHAnsi"/>
          <w:color w:val="auto"/>
        </w:rPr>
        <w:tab/>
        <w:t xml:space="preserve">the anticipated delay in the performance of obligations; </w:t>
      </w:r>
    </w:p>
    <w:p w14:paraId="59635A30" w14:textId="5871FAB4" w:rsidR="00621E51" w:rsidRPr="00F87240" w:rsidRDefault="00621E51" w:rsidP="00621E51">
      <w:pPr>
        <w:pStyle w:val="Default"/>
        <w:ind w:left="720" w:hanging="720"/>
        <w:jc w:val="both"/>
        <w:rPr>
          <w:rFonts w:asciiTheme="minorHAnsi" w:hAnsiTheme="minorHAnsi" w:cstheme="minorHAnsi"/>
          <w:color w:val="auto"/>
        </w:rPr>
      </w:pPr>
      <w:r w:rsidRPr="00F87240">
        <w:rPr>
          <w:rFonts w:asciiTheme="minorHAnsi" w:hAnsiTheme="minorHAnsi" w:cstheme="minorHAnsi"/>
          <w:color w:val="auto"/>
        </w:rPr>
        <w:tab/>
        <w:t>1</w:t>
      </w:r>
      <w:r w:rsidR="006A6471">
        <w:rPr>
          <w:rFonts w:asciiTheme="minorHAnsi" w:hAnsiTheme="minorHAnsi" w:cstheme="minorHAnsi"/>
          <w:color w:val="auto"/>
        </w:rPr>
        <w:t>5</w:t>
      </w:r>
      <w:r w:rsidRPr="00F87240">
        <w:rPr>
          <w:rFonts w:asciiTheme="minorHAnsi" w:hAnsiTheme="minorHAnsi" w:cstheme="minorHAnsi"/>
          <w:color w:val="auto"/>
        </w:rPr>
        <w:t>.2.3</w:t>
      </w:r>
      <w:r w:rsidRPr="00F87240">
        <w:rPr>
          <w:rFonts w:asciiTheme="minorHAnsi" w:hAnsiTheme="minorHAnsi" w:cstheme="minorHAnsi"/>
          <w:color w:val="auto"/>
        </w:rPr>
        <w:tab/>
        <w:t xml:space="preserve">the action proposed to minimise the impact of the Force Majeure; </w:t>
      </w:r>
    </w:p>
    <w:p w14:paraId="5387B987" w14:textId="77777777" w:rsidR="00621E51" w:rsidRPr="00F87240" w:rsidRDefault="00621E51" w:rsidP="00621E51">
      <w:pPr>
        <w:pStyle w:val="Default"/>
        <w:ind w:left="720" w:hanging="720"/>
        <w:jc w:val="both"/>
        <w:rPr>
          <w:rFonts w:asciiTheme="minorHAnsi" w:hAnsiTheme="minorHAnsi" w:cstheme="minorHAnsi"/>
          <w:color w:val="auto"/>
        </w:rPr>
      </w:pPr>
    </w:p>
    <w:p w14:paraId="18E564EF" w14:textId="77777777" w:rsidR="00621E51" w:rsidRPr="00F87240" w:rsidRDefault="00621E51" w:rsidP="00621E51">
      <w:pPr>
        <w:pStyle w:val="Default"/>
        <w:ind w:left="720"/>
        <w:jc w:val="both"/>
        <w:rPr>
          <w:rFonts w:asciiTheme="minorHAnsi" w:hAnsiTheme="minorHAnsi" w:cstheme="minorHAnsi"/>
          <w:color w:val="auto"/>
        </w:rPr>
      </w:pPr>
      <w:r w:rsidRPr="00F87240">
        <w:rPr>
          <w:rFonts w:asciiTheme="minorHAnsi" w:hAnsiTheme="minorHAnsi" w:cstheme="minorHAnsi"/>
          <w:color w:val="auto"/>
        </w:rPr>
        <w:t>and the Affected Party shall not be liable or have any responsibility of any kind for any loss or damage thereby incurred or suffered by the other Party.</w:t>
      </w:r>
    </w:p>
    <w:p w14:paraId="335DE616" w14:textId="77777777" w:rsidR="00621E51" w:rsidRPr="00F87240" w:rsidRDefault="00621E51" w:rsidP="00621E51">
      <w:pPr>
        <w:pStyle w:val="Default"/>
        <w:ind w:left="720" w:hanging="720"/>
        <w:jc w:val="both"/>
        <w:rPr>
          <w:rFonts w:asciiTheme="minorHAnsi" w:hAnsiTheme="minorHAnsi" w:cstheme="minorHAnsi"/>
          <w:color w:val="auto"/>
        </w:rPr>
      </w:pPr>
    </w:p>
    <w:p w14:paraId="3450BBD9" w14:textId="77777777" w:rsidR="00621E51" w:rsidRPr="00F87240" w:rsidRDefault="00621E51" w:rsidP="00621E51">
      <w:pPr>
        <w:pStyle w:val="Default"/>
        <w:ind w:left="720"/>
        <w:jc w:val="both"/>
        <w:rPr>
          <w:rFonts w:asciiTheme="minorHAnsi" w:hAnsiTheme="minorHAnsi" w:cstheme="minorHAnsi"/>
          <w:color w:val="auto"/>
        </w:rPr>
      </w:pPr>
      <w:r w:rsidRPr="00F87240">
        <w:rPr>
          <w:rFonts w:asciiTheme="minorHAnsi" w:hAnsiTheme="minorHAnsi" w:cstheme="minorHAnsi"/>
          <w:color w:val="auto"/>
        </w:rPr>
        <w:t xml:space="preserve">PROVIDED ALWAYS that the Affected Party shall use all reasonable efforts to minimise the effects of the Force Majeure Event and shall resume the performance of its obligations as soon as reasonably possible after the removal of the cause. </w:t>
      </w:r>
    </w:p>
    <w:p w14:paraId="18435637" w14:textId="77777777" w:rsidR="00621E51" w:rsidRPr="00F87240" w:rsidRDefault="00621E51" w:rsidP="00621E51">
      <w:pPr>
        <w:pStyle w:val="Default"/>
        <w:ind w:left="720" w:hanging="720"/>
        <w:jc w:val="both"/>
        <w:rPr>
          <w:rFonts w:asciiTheme="minorHAnsi" w:hAnsiTheme="minorHAnsi" w:cstheme="minorHAnsi"/>
          <w:color w:val="auto"/>
        </w:rPr>
      </w:pPr>
    </w:p>
    <w:p w14:paraId="6A4F4269" w14:textId="4314B8FC" w:rsidR="00621E51" w:rsidRPr="00F87240" w:rsidRDefault="00621E51" w:rsidP="00621E51">
      <w:pPr>
        <w:pStyle w:val="Default"/>
        <w:ind w:left="720" w:hanging="720"/>
        <w:jc w:val="both"/>
        <w:rPr>
          <w:rFonts w:asciiTheme="minorHAnsi" w:hAnsiTheme="minorHAnsi" w:cstheme="minorHAnsi"/>
          <w:color w:val="auto"/>
        </w:rPr>
      </w:pPr>
      <w:r w:rsidRPr="00F87240">
        <w:rPr>
          <w:rFonts w:asciiTheme="minorHAnsi" w:hAnsiTheme="minorHAnsi" w:cstheme="minorHAnsi"/>
          <w:color w:val="auto"/>
        </w:rPr>
        <w:lastRenderedPageBreak/>
        <w:t>1</w:t>
      </w:r>
      <w:r w:rsidR="006A6471">
        <w:rPr>
          <w:rFonts w:asciiTheme="minorHAnsi" w:hAnsiTheme="minorHAnsi" w:cstheme="minorHAnsi"/>
          <w:color w:val="auto"/>
        </w:rPr>
        <w:t>5</w:t>
      </w:r>
      <w:r w:rsidRPr="00F87240">
        <w:rPr>
          <w:rFonts w:asciiTheme="minorHAnsi" w:hAnsiTheme="minorHAnsi" w:cstheme="minorHAnsi"/>
          <w:color w:val="auto"/>
        </w:rPr>
        <w:t>.3</w:t>
      </w:r>
      <w:r w:rsidRPr="00F87240">
        <w:rPr>
          <w:rFonts w:asciiTheme="minorHAnsi" w:hAnsiTheme="minorHAnsi" w:cstheme="minorHAnsi"/>
          <w:color w:val="auto"/>
        </w:rPr>
        <w:tab/>
        <w:t xml:space="preserve">If the Force Majeure Event continues for </w:t>
      </w:r>
      <w:r w:rsidR="003E1E4C">
        <w:rPr>
          <w:rFonts w:asciiTheme="minorHAnsi" w:hAnsiTheme="minorHAnsi" w:cstheme="minorHAnsi"/>
          <w:color w:val="auto"/>
        </w:rPr>
        <w:t>14</w:t>
      </w:r>
      <w:r w:rsidR="00EF3C00">
        <w:rPr>
          <w:rFonts w:asciiTheme="minorHAnsi" w:hAnsiTheme="minorHAnsi" w:cstheme="minorHAnsi"/>
          <w:color w:val="auto"/>
        </w:rPr>
        <w:t xml:space="preserve"> </w:t>
      </w:r>
      <w:r w:rsidRPr="00F87240">
        <w:rPr>
          <w:rFonts w:asciiTheme="minorHAnsi" w:hAnsiTheme="minorHAnsi" w:cstheme="minorHAnsi"/>
          <w:color w:val="auto"/>
        </w:rPr>
        <w:t xml:space="preserve">days either Party may terminate this Agreement upon the serving of </w:t>
      </w:r>
      <w:r w:rsidR="003E1E4C">
        <w:rPr>
          <w:rFonts w:asciiTheme="minorHAnsi" w:hAnsiTheme="minorHAnsi" w:cstheme="minorHAnsi"/>
          <w:color w:val="auto"/>
        </w:rPr>
        <w:t>10</w:t>
      </w:r>
      <w:r w:rsidR="00EF3C00">
        <w:rPr>
          <w:rFonts w:asciiTheme="minorHAnsi" w:hAnsiTheme="minorHAnsi" w:cstheme="minorHAnsi"/>
          <w:color w:val="auto"/>
        </w:rPr>
        <w:t xml:space="preserve"> </w:t>
      </w:r>
      <w:r w:rsidRPr="00F87240">
        <w:rPr>
          <w:rFonts w:asciiTheme="minorHAnsi" w:hAnsiTheme="minorHAnsi" w:cstheme="minorHAnsi"/>
          <w:color w:val="auto"/>
        </w:rPr>
        <w:t xml:space="preserve">days’ notice in writing to the other Party. </w:t>
      </w:r>
    </w:p>
    <w:p w14:paraId="7DB3AC74" w14:textId="77777777" w:rsidR="00621E51" w:rsidRPr="00F87240" w:rsidRDefault="00621E51" w:rsidP="00621E51">
      <w:pPr>
        <w:pStyle w:val="Default"/>
        <w:ind w:left="720" w:hanging="720"/>
        <w:jc w:val="both"/>
        <w:rPr>
          <w:rFonts w:asciiTheme="minorHAnsi" w:hAnsiTheme="minorHAnsi" w:cstheme="minorHAnsi"/>
          <w:color w:val="auto"/>
        </w:rPr>
      </w:pPr>
    </w:p>
    <w:p w14:paraId="70EBD712" w14:textId="4F3B6F0C" w:rsidR="00621E51" w:rsidRPr="00F87240" w:rsidRDefault="00621E51" w:rsidP="00621E51">
      <w:pPr>
        <w:pStyle w:val="Default"/>
        <w:ind w:left="720" w:hanging="720"/>
        <w:jc w:val="both"/>
        <w:rPr>
          <w:rFonts w:asciiTheme="minorHAnsi" w:hAnsiTheme="minorHAnsi" w:cstheme="minorHAnsi"/>
          <w:color w:val="auto"/>
        </w:rPr>
      </w:pPr>
      <w:r w:rsidRPr="00F87240">
        <w:rPr>
          <w:rFonts w:asciiTheme="minorHAnsi" w:hAnsiTheme="minorHAnsi" w:cstheme="minorHAnsi"/>
          <w:color w:val="auto"/>
        </w:rPr>
        <w:t>1</w:t>
      </w:r>
      <w:r w:rsidR="006A6471">
        <w:rPr>
          <w:rFonts w:asciiTheme="minorHAnsi" w:hAnsiTheme="minorHAnsi" w:cstheme="minorHAnsi"/>
          <w:color w:val="auto"/>
        </w:rPr>
        <w:t>5</w:t>
      </w:r>
      <w:r w:rsidRPr="00F87240">
        <w:rPr>
          <w:rFonts w:asciiTheme="minorHAnsi" w:hAnsiTheme="minorHAnsi" w:cstheme="minorHAnsi"/>
          <w:color w:val="auto"/>
        </w:rPr>
        <w:t>.4</w:t>
      </w:r>
      <w:r w:rsidRPr="00F87240">
        <w:rPr>
          <w:rFonts w:asciiTheme="minorHAnsi" w:hAnsiTheme="minorHAnsi" w:cstheme="minorHAnsi"/>
          <w:color w:val="auto"/>
        </w:rPr>
        <w:tab/>
        <w:t xml:space="preserve">In any Force Majeure event, the Central Bank shall be relieved from any obligation to make payments under </w:t>
      </w:r>
      <w:r>
        <w:rPr>
          <w:rFonts w:asciiTheme="minorHAnsi" w:hAnsiTheme="minorHAnsi" w:cstheme="minorHAnsi"/>
          <w:color w:val="auto"/>
        </w:rPr>
        <w:t>this Agreement</w:t>
      </w:r>
      <w:r w:rsidRPr="00F87240">
        <w:rPr>
          <w:rFonts w:asciiTheme="minorHAnsi" w:hAnsiTheme="minorHAnsi" w:cstheme="minorHAnsi"/>
          <w:color w:val="auto"/>
        </w:rPr>
        <w:t xml:space="preserve"> save to the extent payments are properly due and payable for obligations actually fulfilled by the Contractor in accordance with the provisions of </w:t>
      </w:r>
      <w:r>
        <w:rPr>
          <w:rFonts w:asciiTheme="minorHAnsi" w:hAnsiTheme="minorHAnsi" w:cstheme="minorHAnsi"/>
          <w:color w:val="auto"/>
        </w:rPr>
        <w:t>this Agreement</w:t>
      </w:r>
      <w:r w:rsidRPr="00F87240">
        <w:rPr>
          <w:rFonts w:asciiTheme="minorHAnsi" w:hAnsiTheme="minorHAnsi" w:cstheme="minorHAnsi"/>
          <w:color w:val="auto"/>
        </w:rPr>
        <w:t xml:space="preserve">. </w:t>
      </w:r>
    </w:p>
    <w:p w14:paraId="22A6D430" w14:textId="77777777" w:rsidR="00621E51" w:rsidRPr="00F87240" w:rsidRDefault="00621E51" w:rsidP="00621E51">
      <w:pPr>
        <w:pStyle w:val="Default"/>
        <w:ind w:left="720" w:hanging="720"/>
        <w:jc w:val="both"/>
        <w:rPr>
          <w:rFonts w:asciiTheme="minorHAnsi" w:hAnsiTheme="minorHAnsi" w:cstheme="minorHAnsi"/>
          <w:color w:val="auto"/>
        </w:rPr>
      </w:pPr>
    </w:p>
    <w:p w14:paraId="7526F8A5" w14:textId="2CF4536D" w:rsidR="00621E51" w:rsidRDefault="00621E51" w:rsidP="00621E51">
      <w:pPr>
        <w:pStyle w:val="Default"/>
        <w:ind w:left="720" w:hanging="720"/>
        <w:jc w:val="both"/>
        <w:rPr>
          <w:rFonts w:asciiTheme="minorHAnsi" w:hAnsiTheme="minorHAnsi" w:cstheme="minorHAnsi"/>
          <w:color w:val="auto"/>
        </w:rPr>
      </w:pPr>
      <w:r w:rsidRPr="00F87240">
        <w:rPr>
          <w:rFonts w:asciiTheme="minorHAnsi" w:hAnsiTheme="minorHAnsi" w:cstheme="minorHAnsi"/>
          <w:color w:val="auto"/>
        </w:rPr>
        <w:t>1</w:t>
      </w:r>
      <w:r w:rsidR="006A6471">
        <w:rPr>
          <w:rFonts w:asciiTheme="minorHAnsi" w:hAnsiTheme="minorHAnsi" w:cstheme="minorHAnsi"/>
          <w:color w:val="auto"/>
        </w:rPr>
        <w:t>5</w:t>
      </w:r>
      <w:r w:rsidRPr="00F87240">
        <w:rPr>
          <w:rFonts w:asciiTheme="minorHAnsi" w:hAnsiTheme="minorHAnsi" w:cstheme="minorHAnsi"/>
          <w:color w:val="auto"/>
        </w:rPr>
        <w:t>.5</w:t>
      </w:r>
      <w:r w:rsidRPr="00F87240">
        <w:rPr>
          <w:rFonts w:asciiTheme="minorHAnsi" w:hAnsiTheme="minorHAnsi" w:cstheme="minorHAnsi"/>
          <w:color w:val="auto"/>
        </w:rPr>
        <w:tab/>
        <w:t>For the avoidance of doubt, any acts or omissions of the Contractor (or any sub-contractor, agent or employee of the Contractor) arising out of the occurrence</w:t>
      </w:r>
      <w:r w:rsidR="00A264C5">
        <w:rPr>
          <w:rFonts w:asciiTheme="minorHAnsi" w:hAnsiTheme="minorHAnsi" w:cstheme="minorHAnsi"/>
          <w:color w:val="auto"/>
        </w:rPr>
        <w:t xml:space="preserve"> </w:t>
      </w:r>
      <w:r w:rsidRPr="00F87240">
        <w:rPr>
          <w:rFonts w:asciiTheme="minorHAnsi" w:hAnsiTheme="minorHAnsi" w:cstheme="minorHAnsi"/>
          <w:color w:val="auto"/>
        </w:rPr>
        <w:t>of Brexit shall not constitute a Force Majeure Event.</w:t>
      </w:r>
    </w:p>
    <w:p w14:paraId="731DCF85" w14:textId="77777777" w:rsidR="00621E51" w:rsidRPr="00C214F6" w:rsidRDefault="00621E51" w:rsidP="00621E51">
      <w:pPr>
        <w:pStyle w:val="Default"/>
        <w:jc w:val="both"/>
        <w:rPr>
          <w:rFonts w:asciiTheme="minorHAnsi" w:hAnsiTheme="minorHAnsi" w:cstheme="minorHAnsi"/>
          <w:color w:val="auto"/>
        </w:rPr>
      </w:pPr>
    </w:p>
    <w:p w14:paraId="6C07C92C" w14:textId="77777777" w:rsidR="006A6471" w:rsidRDefault="006A6471" w:rsidP="00621E51">
      <w:pPr>
        <w:pStyle w:val="Default"/>
        <w:jc w:val="both"/>
        <w:rPr>
          <w:rFonts w:asciiTheme="minorHAnsi" w:hAnsiTheme="minorHAnsi" w:cstheme="minorHAnsi"/>
          <w:color w:val="auto"/>
        </w:rPr>
      </w:pPr>
    </w:p>
    <w:p w14:paraId="6BCF43BA" w14:textId="77777777" w:rsidR="00621E51" w:rsidRPr="005E4111" w:rsidRDefault="00621E51" w:rsidP="00621E51">
      <w:pPr>
        <w:pStyle w:val="Default"/>
        <w:jc w:val="both"/>
        <w:rPr>
          <w:rFonts w:asciiTheme="minorHAnsi" w:hAnsiTheme="minorHAnsi" w:cstheme="minorHAnsi"/>
          <w:b/>
          <w:bCs/>
          <w:color w:val="auto"/>
        </w:rPr>
      </w:pPr>
      <w:r w:rsidRPr="005E4111">
        <w:rPr>
          <w:rFonts w:asciiTheme="minorHAnsi" w:hAnsiTheme="minorHAnsi" w:cstheme="minorHAnsi"/>
          <w:color w:val="auto"/>
        </w:rPr>
        <w:t>1</w:t>
      </w:r>
      <w:r>
        <w:rPr>
          <w:rFonts w:asciiTheme="minorHAnsi" w:hAnsiTheme="minorHAnsi" w:cstheme="minorHAnsi"/>
          <w:color w:val="auto"/>
        </w:rPr>
        <w:t>6</w:t>
      </w:r>
      <w:r w:rsidRPr="005E4111">
        <w:rPr>
          <w:rFonts w:asciiTheme="minorHAnsi" w:hAnsiTheme="minorHAnsi" w:cstheme="minorHAnsi"/>
          <w:color w:val="auto"/>
        </w:rPr>
        <w:t xml:space="preserve">. </w:t>
      </w:r>
      <w:r w:rsidRPr="005E4111">
        <w:rPr>
          <w:rFonts w:asciiTheme="minorHAnsi" w:hAnsiTheme="minorHAnsi" w:cstheme="minorHAnsi"/>
          <w:color w:val="auto"/>
        </w:rPr>
        <w:tab/>
      </w:r>
      <w:r w:rsidRPr="005E4111">
        <w:rPr>
          <w:rFonts w:asciiTheme="minorHAnsi" w:hAnsiTheme="minorHAnsi" w:cstheme="minorHAnsi"/>
          <w:b/>
          <w:bCs/>
          <w:color w:val="auto"/>
        </w:rPr>
        <w:t>Indemnity and Liability</w:t>
      </w:r>
    </w:p>
    <w:p w14:paraId="09661B0E" w14:textId="77777777" w:rsidR="00621E51" w:rsidRPr="00F97FD3" w:rsidRDefault="00621E51" w:rsidP="00621E51">
      <w:pPr>
        <w:pStyle w:val="Default"/>
        <w:jc w:val="both"/>
        <w:rPr>
          <w:rFonts w:asciiTheme="minorHAnsi" w:hAnsiTheme="minorHAnsi" w:cstheme="minorHAnsi"/>
          <w:color w:val="auto"/>
          <w:highlight w:val="cyan"/>
        </w:rPr>
      </w:pPr>
    </w:p>
    <w:p w14:paraId="2D288B87" w14:textId="776C90CB" w:rsidR="00621E51" w:rsidRDefault="00621E51" w:rsidP="00621E51">
      <w:pPr>
        <w:pStyle w:val="Default"/>
        <w:ind w:left="720" w:hanging="720"/>
        <w:jc w:val="both"/>
        <w:rPr>
          <w:rFonts w:asciiTheme="minorHAnsi" w:hAnsiTheme="minorHAnsi" w:cstheme="minorHAnsi"/>
          <w:color w:val="auto"/>
        </w:rPr>
      </w:pPr>
      <w:r w:rsidRPr="00C946FF">
        <w:rPr>
          <w:rFonts w:asciiTheme="minorHAnsi" w:hAnsiTheme="minorHAnsi" w:cstheme="minorHAnsi"/>
          <w:color w:val="auto"/>
        </w:rPr>
        <w:t>1</w:t>
      </w:r>
      <w:r>
        <w:rPr>
          <w:rFonts w:asciiTheme="minorHAnsi" w:hAnsiTheme="minorHAnsi" w:cstheme="minorHAnsi"/>
          <w:color w:val="auto"/>
        </w:rPr>
        <w:t>6</w:t>
      </w:r>
      <w:r w:rsidRPr="00C946FF">
        <w:rPr>
          <w:rFonts w:asciiTheme="minorHAnsi" w:hAnsiTheme="minorHAnsi" w:cstheme="minorHAnsi"/>
          <w:color w:val="auto"/>
        </w:rPr>
        <w:t>.1</w:t>
      </w:r>
      <w:r w:rsidRPr="00C946FF">
        <w:rPr>
          <w:rFonts w:asciiTheme="minorHAnsi" w:hAnsiTheme="minorHAnsi" w:cstheme="minorHAnsi"/>
          <w:color w:val="auto"/>
        </w:rPr>
        <w:tab/>
      </w:r>
      <w:r w:rsidRPr="001D69C9">
        <w:rPr>
          <w:rFonts w:asciiTheme="minorHAnsi" w:hAnsiTheme="minorHAnsi" w:cstheme="minorHAnsi"/>
          <w:color w:val="auto"/>
        </w:rPr>
        <w:t xml:space="preserve">The Contractor shall indemnify and keep indemnified and hold harmless the Central Bank, its directors, employees, agents and representatives against any Loss suffered by the Central Bank due to and arising directly as a result of any negligence, breach of duty (including statutory duty), act or omission (which includes any reckless or deliberately wrongful act or omission or any breach, howsoever fundamental, of any of the express or implied terms of </w:t>
      </w:r>
      <w:r>
        <w:rPr>
          <w:rFonts w:asciiTheme="minorHAnsi" w:hAnsiTheme="minorHAnsi" w:cstheme="minorHAnsi"/>
          <w:color w:val="auto"/>
        </w:rPr>
        <w:t>this Agreement</w:t>
      </w:r>
      <w:r w:rsidRPr="001D69C9">
        <w:rPr>
          <w:rFonts w:asciiTheme="minorHAnsi" w:hAnsiTheme="minorHAnsi" w:cstheme="minorHAnsi"/>
          <w:color w:val="auto"/>
        </w:rPr>
        <w:t xml:space="preserve">), bad faith, wilful default or fraud  on the part of the Contractor, its sub-contractors, or its or their employees, servants or agents. The Central Bank acknowledges its common law duty to mitigate any loss or damage suffered. </w:t>
      </w:r>
    </w:p>
    <w:p w14:paraId="077D90AA" w14:textId="77777777" w:rsidR="00621E51" w:rsidRDefault="00621E51" w:rsidP="00621E51">
      <w:pPr>
        <w:pStyle w:val="Default"/>
        <w:ind w:left="720" w:hanging="720"/>
        <w:jc w:val="both"/>
        <w:rPr>
          <w:rFonts w:asciiTheme="minorHAnsi" w:hAnsiTheme="minorHAnsi" w:cstheme="minorHAnsi"/>
          <w:color w:val="auto"/>
        </w:rPr>
      </w:pPr>
    </w:p>
    <w:p w14:paraId="2765BA06" w14:textId="77777777" w:rsidR="00621E51" w:rsidRPr="00EF3AAE" w:rsidRDefault="00621E51" w:rsidP="00621E51">
      <w:pPr>
        <w:pStyle w:val="Default"/>
        <w:ind w:left="720" w:hanging="720"/>
        <w:jc w:val="both"/>
        <w:rPr>
          <w:rFonts w:asciiTheme="minorHAnsi" w:hAnsiTheme="minorHAnsi" w:cstheme="minorHAnsi"/>
          <w:b/>
          <w:color w:val="auto"/>
        </w:rPr>
      </w:pPr>
    </w:p>
    <w:p w14:paraId="049E364D" w14:textId="77777777" w:rsidR="00621E51"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16.2</w:t>
      </w:r>
      <w:r>
        <w:rPr>
          <w:rFonts w:asciiTheme="minorHAnsi" w:hAnsiTheme="minorHAnsi" w:cstheme="minorHAnsi"/>
          <w:color w:val="auto"/>
        </w:rPr>
        <w:tab/>
      </w:r>
      <w:r w:rsidRPr="001D69C9">
        <w:rPr>
          <w:rFonts w:asciiTheme="minorHAnsi" w:hAnsiTheme="minorHAnsi" w:cstheme="minorHAnsi"/>
          <w:color w:val="auto"/>
        </w:rPr>
        <w:t>The Central Bank shall not have any liability to the Contractor for any Loss (whether direct</w:t>
      </w:r>
      <w:r>
        <w:rPr>
          <w:rFonts w:asciiTheme="minorHAnsi" w:hAnsiTheme="minorHAnsi" w:cstheme="minorHAnsi"/>
          <w:color w:val="auto"/>
        </w:rPr>
        <w:t>, indirect</w:t>
      </w:r>
      <w:r w:rsidRPr="001D69C9">
        <w:rPr>
          <w:rFonts w:asciiTheme="minorHAnsi" w:hAnsiTheme="minorHAnsi" w:cstheme="minorHAnsi"/>
          <w:color w:val="auto"/>
        </w:rPr>
        <w:t xml:space="preserve"> or consequential) that may be suffered by the Contractor in connection with </w:t>
      </w:r>
      <w:r>
        <w:rPr>
          <w:rFonts w:asciiTheme="minorHAnsi" w:hAnsiTheme="minorHAnsi" w:cstheme="minorHAnsi"/>
          <w:color w:val="auto"/>
        </w:rPr>
        <w:t>this Agreement</w:t>
      </w:r>
      <w:r w:rsidRPr="001D69C9">
        <w:rPr>
          <w:rFonts w:asciiTheme="minorHAnsi" w:hAnsiTheme="minorHAnsi" w:cstheme="minorHAnsi"/>
          <w:color w:val="auto"/>
        </w:rPr>
        <w:t xml:space="preserve"> or as a result of any act or omission by the Central Bank with respect to </w:t>
      </w:r>
      <w:r>
        <w:rPr>
          <w:rFonts w:asciiTheme="minorHAnsi" w:hAnsiTheme="minorHAnsi" w:cstheme="minorHAnsi"/>
          <w:color w:val="auto"/>
        </w:rPr>
        <w:t>this Agreement</w:t>
      </w:r>
      <w:r w:rsidRPr="001D69C9">
        <w:rPr>
          <w:rFonts w:asciiTheme="minorHAnsi" w:hAnsiTheme="minorHAnsi" w:cstheme="minorHAnsi"/>
          <w:color w:val="auto"/>
        </w:rPr>
        <w:t xml:space="preserve">. </w:t>
      </w:r>
    </w:p>
    <w:p w14:paraId="4495CB57" w14:textId="77777777" w:rsidR="00621E51" w:rsidRDefault="00621E51" w:rsidP="00621E51">
      <w:pPr>
        <w:pStyle w:val="Default"/>
        <w:ind w:left="720" w:hanging="720"/>
        <w:jc w:val="both"/>
        <w:rPr>
          <w:rFonts w:asciiTheme="minorHAnsi" w:hAnsiTheme="minorHAnsi" w:cstheme="minorHAnsi"/>
          <w:color w:val="auto"/>
        </w:rPr>
      </w:pPr>
    </w:p>
    <w:p w14:paraId="48C2DC40" w14:textId="77777777" w:rsidR="00621E51" w:rsidRDefault="00621E51" w:rsidP="00621E51">
      <w:pPr>
        <w:pStyle w:val="Default"/>
        <w:ind w:left="720" w:hanging="720"/>
        <w:rPr>
          <w:rFonts w:asciiTheme="minorHAnsi" w:hAnsiTheme="minorHAnsi" w:cstheme="minorHAnsi"/>
          <w:b/>
          <w:lang w:val="en-US"/>
        </w:rPr>
      </w:pPr>
    </w:p>
    <w:p w14:paraId="42329385" w14:textId="343C6E35" w:rsidR="00665317" w:rsidRDefault="00665317" w:rsidP="00665317">
      <w:pPr>
        <w:pStyle w:val="Default"/>
        <w:ind w:left="720" w:hanging="720"/>
        <w:jc w:val="both"/>
        <w:rPr>
          <w:rFonts w:asciiTheme="minorHAnsi" w:hAnsiTheme="minorHAnsi" w:cstheme="minorHAnsi"/>
          <w:color w:val="auto"/>
          <w:lang w:val="en-US"/>
        </w:rPr>
      </w:pPr>
      <w:r>
        <w:rPr>
          <w:rFonts w:asciiTheme="minorHAnsi" w:hAnsiTheme="minorHAnsi" w:cstheme="minorHAnsi"/>
          <w:color w:val="auto"/>
        </w:rPr>
        <w:t>16.3</w:t>
      </w:r>
      <w:r>
        <w:rPr>
          <w:rFonts w:asciiTheme="minorHAnsi" w:hAnsiTheme="minorHAnsi" w:cstheme="minorHAnsi"/>
          <w:color w:val="auto"/>
        </w:rPr>
        <w:tab/>
        <w:t xml:space="preserve">Save in respect of fraud (including </w:t>
      </w:r>
      <w:r w:rsidRPr="002139F8">
        <w:rPr>
          <w:rFonts w:asciiTheme="minorHAnsi" w:hAnsiTheme="minorHAnsi" w:cstheme="minorHAnsi"/>
          <w:color w:val="auto"/>
          <w:lang w:val="en-GB"/>
        </w:rPr>
        <w:t>fraudulent misrepresentation), wilful default, personal injury or death or any other liability which cannot by Legal Requirement be limited or excluded</w:t>
      </w:r>
      <w:r w:rsidR="008129BD">
        <w:rPr>
          <w:rFonts w:asciiTheme="minorHAnsi" w:hAnsiTheme="minorHAnsi" w:cstheme="minorHAnsi"/>
          <w:color w:val="auto"/>
          <w:lang w:val="en-GB"/>
        </w:rPr>
        <w:t xml:space="preserve"> or relating to IPR</w:t>
      </w:r>
      <w:r>
        <w:rPr>
          <w:rFonts w:asciiTheme="minorHAnsi" w:hAnsiTheme="minorHAnsi" w:cstheme="minorHAnsi"/>
          <w:color w:val="auto"/>
          <w:lang w:val="en-GB"/>
        </w:rPr>
        <w:t>, t</w:t>
      </w:r>
      <w:r w:rsidRPr="002139F8">
        <w:rPr>
          <w:rFonts w:asciiTheme="minorHAnsi" w:hAnsiTheme="minorHAnsi" w:cstheme="minorHAnsi"/>
          <w:color w:val="auto"/>
          <w:lang w:val="en-US"/>
        </w:rPr>
        <w:t>he C</w:t>
      </w:r>
      <w:r>
        <w:rPr>
          <w:rFonts w:asciiTheme="minorHAnsi" w:hAnsiTheme="minorHAnsi" w:cstheme="minorHAnsi"/>
          <w:color w:val="auto"/>
          <w:lang w:val="en-US"/>
        </w:rPr>
        <w:t>ontractor</w:t>
      </w:r>
      <w:r w:rsidRPr="002139F8">
        <w:rPr>
          <w:rFonts w:asciiTheme="minorHAnsi" w:hAnsiTheme="minorHAnsi" w:cstheme="minorHAnsi"/>
          <w:color w:val="auto"/>
          <w:lang w:val="en-US"/>
        </w:rPr>
        <w:t>’s aggregate liability whether in contract, tort (including negligence) or otherwise, arising out of or in connection with this Agreement, shall in no case exceed great</w:t>
      </w:r>
      <w:r w:rsidRPr="00EF3C00">
        <w:rPr>
          <w:rFonts w:asciiTheme="minorHAnsi" w:hAnsiTheme="minorHAnsi" w:cstheme="minorHAnsi"/>
          <w:color w:val="auto"/>
          <w:lang w:val="en-US"/>
        </w:rPr>
        <w:t xml:space="preserve">er </w:t>
      </w:r>
      <w:r w:rsidR="00EF3C00" w:rsidRPr="00EF3C00">
        <w:rPr>
          <w:rFonts w:asciiTheme="minorHAnsi" w:hAnsiTheme="minorHAnsi" w:cstheme="minorHAnsi"/>
          <w:color w:val="auto"/>
          <w:lang w:val="en-US"/>
        </w:rPr>
        <w:t xml:space="preserve">than </w:t>
      </w:r>
      <w:r w:rsidRPr="00EF3C00">
        <w:rPr>
          <w:rFonts w:asciiTheme="minorHAnsi" w:hAnsiTheme="minorHAnsi" w:cstheme="minorHAnsi"/>
          <w:color w:val="auto"/>
          <w:lang w:val="en-US"/>
        </w:rPr>
        <w:t>150% of sums paid and payable by the Central Bank under this Agreement.</w:t>
      </w:r>
      <w:r w:rsidRPr="002139F8">
        <w:rPr>
          <w:rFonts w:asciiTheme="minorHAnsi" w:hAnsiTheme="minorHAnsi" w:cstheme="minorHAnsi"/>
          <w:color w:val="auto"/>
          <w:lang w:val="en-US"/>
        </w:rPr>
        <w:t xml:space="preserve">   </w:t>
      </w:r>
    </w:p>
    <w:p w14:paraId="72B89D59" w14:textId="77777777" w:rsidR="00665317" w:rsidRDefault="00665317" w:rsidP="00621E51">
      <w:pPr>
        <w:pStyle w:val="Default"/>
        <w:ind w:left="720" w:hanging="720"/>
        <w:rPr>
          <w:rFonts w:asciiTheme="minorHAnsi" w:hAnsiTheme="minorHAnsi" w:cstheme="minorHAnsi"/>
          <w:b/>
          <w:lang w:val="en-US"/>
        </w:rPr>
      </w:pPr>
    </w:p>
    <w:p w14:paraId="5349705F" w14:textId="47DBDA36" w:rsidR="00621E51" w:rsidRPr="001D69C9" w:rsidRDefault="00621E51" w:rsidP="00621E51">
      <w:pPr>
        <w:pStyle w:val="Default"/>
        <w:ind w:left="720" w:hanging="720"/>
        <w:jc w:val="both"/>
        <w:rPr>
          <w:rFonts w:asciiTheme="minorHAnsi" w:hAnsiTheme="minorHAnsi" w:cstheme="minorHAnsi"/>
          <w:color w:val="auto"/>
        </w:rPr>
      </w:pPr>
      <w:r w:rsidRPr="001D69C9">
        <w:rPr>
          <w:rFonts w:asciiTheme="minorHAnsi" w:hAnsiTheme="minorHAnsi" w:cstheme="minorHAnsi"/>
          <w:color w:val="auto"/>
        </w:rPr>
        <w:t>16.</w:t>
      </w:r>
      <w:r w:rsidR="007B67E9">
        <w:rPr>
          <w:rFonts w:asciiTheme="minorHAnsi" w:hAnsiTheme="minorHAnsi" w:cstheme="minorHAnsi"/>
          <w:color w:val="auto"/>
        </w:rPr>
        <w:t>4</w:t>
      </w:r>
      <w:r w:rsidRPr="001D69C9">
        <w:rPr>
          <w:rFonts w:asciiTheme="minorHAnsi" w:hAnsiTheme="minorHAnsi" w:cstheme="minorHAnsi"/>
          <w:color w:val="auto"/>
        </w:rPr>
        <w:tab/>
        <w:t>Save in respect of fraud (including fraudulent misrepresentation),</w:t>
      </w:r>
      <w:r>
        <w:rPr>
          <w:rFonts w:asciiTheme="minorHAnsi" w:hAnsiTheme="minorHAnsi" w:cstheme="minorHAnsi"/>
          <w:color w:val="auto"/>
        </w:rPr>
        <w:t xml:space="preserve"> wilful default,</w:t>
      </w:r>
      <w:r w:rsidRPr="001D69C9">
        <w:rPr>
          <w:rFonts w:asciiTheme="minorHAnsi" w:hAnsiTheme="minorHAnsi" w:cstheme="minorHAnsi"/>
          <w:color w:val="auto"/>
        </w:rPr>
        <w:t xml:space="preserve"> personal injury or death or any other liability which cannot by Legal Requirement be limited or excluded, neither Party will be liable for any indirect losses (including loss of profit, loss of revenue, loss of goodwill, indirectly arising damages, costs and expenses) of any kind whatsoever and howsoever arising even if such Party has been advised of their possibility. </w:t>
      </w:r>
    </w:p>
    <w:p w14:paraId="4368D137" w14:textId="77777777" w:rsidR="00621E51" w:rsidRPr="001D69C9" w:rsidRDefault="00621E51" w:rsidP="00621E51">
      <w:pPr>
        <w:pStyle w:val="Default"/>
        <w:ind w:left="720" w:hanging="720"/>
        <w:jc w:val="both"/>
        <w:rPr>
          <w:rFonts w:asciiTheme="minorHAnsi" w:hAnsiTheme="minorHAnsi" w:cstheme="minorHAnsi"/>
          <w:color w:val="auto"/>
        </w:rPr>
      </w:pPr>
    </w:p>
    <w:p w14:paraId="272F099E" w14:textId="584F2B53" w:rsidR="00621E51" w:rsidRDefault="00621E51" w:rsidP="00621E51">
      <w:pPr>
        <w:pStyle w:val="Default"/>
        <w:ind w:left="720" w:hanging="720"/>
        <w:jc w:val="both"/>
        <w:rPr>
          <w:rFonts w:asciiTheme="minorHAnsi" w:hAnsiTheme="minorHAnsi" w:cstheme="minorHAnsi"/>
          <w:color w:val="auto"/>
        </w:rPr>
      </w:pPr>
      <w:r w:rsidRPr="001D69C9">
        <w:rPr>
          <w:rFonts w:asciiTheme="minorHAnsi" w:hAnsiTheme="minorHAnsi" w:cstheme="minorHAnsi"/>
          <w:color w:val="auto"/>
        </w:rPr>
        <w:lastRenderedPageBreak/>
        <w:t>16.</w:t>
      </w:r>
      <w:r w:rsidR="007B67E9">
        <w:rPr>
          <w:rFonts w:asciiTheme="minorHAnsi" w:hAnsiTheme="minorHAnsi" w:cstheme="minorHAnsi"/>
          <w:color w:val="auto"/>
        </w:rPr>
        <w:t>5</w:t>
      </w:r>
      <w:r w:rsidRPr="001D69C9">
        <w:rPr>
          <w:rFonts w:asciiTheme="minorHAnsi" w:hAnsiTheme="minorHAnsi" w:cstheme="minorHAnsi"/>
          <w:color w:val="auto"/>
        </w:rPr>
        <w:tab/>
        <w:t>Without prejudice to the generality of clause 16.1, should the Central Bank find itself obliged to order Services from another provider in consequence of the failure of the Contractor to deliver Services, the Central Bank shall be entitled to recover from the Contractor any difference in price between the Charges and any price paid to such other service provider(s) for the Services.</w:t>
      </w:r>
      <w:r>
        <w:rPr>
          <w:rFonts w:asciiTheme="minorHAnsi" w:hAnsiTheme="minorHAnsi" w:cstheme="minorHAnsi"/>
          <w:color w:val="auto"/>
        </w:rPr>
        <w:t xml:space="preserve"> </w:t>
      </w:r>
      <w:r w:rsidRPr="00D05DAC">
        <w:rPr>
          <w:rFonts w:asciiTheme="minorHAnsi" w:hAnsiTheme="minorHAnsi" w:cstheme="minorHAnsi"/>
          <w:color w:val="auto"/>
        </w:rPr>
        <w:t xml:space="preserve"> </w:t>
      </w:r>
    </w:p>
    <w:p w14:paraId="5290B5AF" w14:textId="77777777" w:rsidR="00621E51" w:rsidRDefault="00621E51" w:rsidP="00621E51">
      <w:pPr>
        <w:pStyle w:val="Default"/>
        <w:jc w:val="both"/>
        <w:rPr>
          <w:rFonts w:asciiTheme="minorHAnsi" w:hAnsiTheme="minorHAnsi" w:cstheme="minorHAnsi"/>
          <w:color w:val="auto"/>
        </w:rPr>
      </w:pPr>
    </w:p>
    <w:p w14:paraId="1496D8C3" w14:textId="703DE398" w:rsidR="00621E51" w:rsidRPr="001D69C9" w:rsidRDefault="00621E51" w:rsidP="00C34A37">
      <w:pPr>
        <w:pStyle w:val="Default"/>
        <w:ind w:left="720" w:hanging="720"/>
        <w:jc w:val="both"/>
        <w:rPr>
          <w:rFonts w:asciiTheme="minorHAnsi" w:hAnsiTheme="minorHAnsi" w:cstheme="minorHAnsi"/>
        </w:rPr>
      </w:pPr>
      <w:r>
        <w:rPr>
          <w:rFonts w:asciiTheme="minorHAnsi" w:hAnsiTheme="minorHAnsi" w:cstheme="minorHAnsi"/>
        </w:rPr>
        <w:t>16.</w:t>
      </w:r>
      <w:r w:rsidR="007B67E9">
        <w:rPr>
          <w:rFonts w:asciiTheme="minorHAnsi" w:hAnsiTheme="minorHAnsi" w:cstheme="minorHAnsi"/>
        </w:rPr>
        <w:t>6</w:t>
      </w:r>
      <w:r>
        <w:rPr>
          <w:rFonts w:asciiTheme="minorHAnsi" w:hAnsiTheme="minorHAnsi" w:cstheme="minorHAnsi"/>
        </w:rPr>
        <w:tab/>
      </w:r>
      <w:r w:rsidRPr="001D69C9">
        <w:rPr>
          <w:rFonts w:asciiTheme="minorHAnsi" w:hAnsiTheme="minorHAnsi" w:cstheme="minorHAnsi"/>
        </w:rPr>
        <w:t xml:space="preserve">The terms of this clause 16 shall survive expiry or termination of </w:t>
      </w:r>
      <w:r>
        <w:rPr>
          <w:rFonts w:asciiTheme="minorHAnsi" w:hAnsiTheme="minorHAnsi" w:cstheme="minorHAnsi"/>
        </w:rPr>
        <w:t>this Agreement</w:t>
      </w:r>
      <w:r w:rsidRPr="001D69C9">
        <w:rPr>
          <w:rFonts w:asciiTheme="minorHAnsi" w:hAnsiTheme="minorHAnsi" w:cstheme="minorHAnsi"/>
        </w:rPr>
        <w:t xml:space="preserve"> for any reason.</w:t>
      </w:r>
    </w:p>
    <w:p w14:paraId="7A0670AD" w14:textId="77777777" w:rsidR="00621E51" w:rsidRPr="00C214F6" w:rsidRDefault="00621E51" w:rsidP="00621E51">
      <w:pPr>
        <w:pStyle w:val="Default"/>
        <w:jc w:val="both"/>
        <w:rPr>
          <w:rFonts w:asciiTheme="minorHAnsi" w:hAnsiTheme="minorHAnsi" w:cstheme="minorHAnsi"/>
          <w:color w:val="auto"/>
        </w:rPr>
      </w:pPr>
    </w:p>
    <w:p w14:paraId="641D93C2" w14:textId="3A03EBEB" w:rsidR="00621E51" w:rsidRDefault="00621E51" w:rsidP="00621E51">
      <w:pPr>
        <w:pStyle w:val="Default"/>
        <w:jc w:val="both"/>
        <w:rPr>
          <w:rFonts w:asciiTheme="minorHAnsi" w:hAnsiTheme="minorHAnsi" w:cstheme="minorHAnsi"/>
          <w:b/>
          <w:bCs/>
          <w:color w:val="auto"/>
        </w:rPr>
      </w:pPr>
      <w:r w:rsidRPr="00C214F6">
        <w:rPr>
          <w:rFonts w:asciiTheme="minorHAnsi" w:hAnsiTheme="minorHAnsi" w:cstheme="minorHAnsi"/>
          <w:color w:val="auto"/>
        </w:rPr>
        <w:t>1</w:t>
      </w:r>
      <w:r>
        <w:rPr>
          <w:rFonts w:asciiTheme="minorHAnsi" w:hAnsiTheme="minorHAnsi" w:cstheme="minorHAnsi"/>
          <w:color w:val="auto"/>
        </w:rPr>
        <w:t>7</w:t>
      </w:r>
      <w:r w:rsidRPr="00C214F6">
        <w:rPr>
          <w:rFonts w:asciiTheme="minorHAnsi" w:hAnsiTheme="minorHAnsi" w:cstheme="minorHAnsi"/>
          <w:color w:val="auto"/>
        </w:rPr>
        <w:t xml:space="preserve">. </w:t>
      </w:r>
      <w:r>
        <w:rPr>
          <w:rFonts w:asciiTheme="minorHAnsi" w:hAnsiTheme="minorHAnsi" w:cstheme="minorHAnsi"/>
          <w:color w:val="auto"/>
        </w:rPr>
        <w:tab/>
      </w:r>
      <w:r w:rsidRPr="00C214F6">
        <w:rPr>
          <w:rFonts w:asciiTheme="minorHAnsi" w:hAnsiTheme="minorHAnsi" w:cstheme="minorHAnsi"/>
          <w:b/>
          <w:bCs/>
          <w:color w:val="auto"/>
        </w:rPr>
        <w:t>Insurance</w:t>
      </w:r>
      <w:r>
        <w:rPr>
          <w:rFonts w:asciiTheme="minorHAnsi" w:hAnsiTheme="minorHAnsi" w:cstheme="minorHAnsi"/>
          <w:b/>
          <w:bCs/>
          <w:color w:val="auto"/>
        </w:rPr>
        <w:t xml:space="preserve">  </w:t>
      </w:r>
    </w:p>
    <w:p w14:paraId="5DBA5D81" w14:textId="77777777" w:rsidR="00621E51" w:rsidRPr="00C214F6" w:rsidRDefault="00621E51" w:rsidP="00621E51">
      <w:pPr>
        <w:pStyle w:val="Default"/>
        <w:jc w:val="both"/>
        <w:rPr>
          <w:rFonts w:asciiTheme="minorHAnsi" w:hAnsiTheme="minorHAnsi" w:cstheme="minorHAnsi"/>
          <w:color w:val="auto"/>
        </w:rPr>
      </w:pPr>
    </w:p>
    <w:p w14:paraId="51A20A82" w14:textId="0E4E61CB" w:rsidR="00621E51" w:rsidRPr="00C214F6" w:rsidRDefault="00621E51" w:rsidP="00621E51">
      <w:pPr>
        <w:pStyle w:val="Default"/>
        <w:ind w:left="720" w:hanging="720"/>
        <w:jc w:val="both"/>
        <w:rPr>
          <w:rFonts w:asciiTheme="minorHAnsi" w:hAnsiTheme="minorHAnsi" w:cstheme="minorHAnsi"/>
          <w:color w:val="auto"/>
        </w:rPr>
      </w:pPr>
      <w:r w:rsidRPr="00C214F6">
        <w:rPr>
          <w:rFonts w:asciiTheme="minorHAnsi" w:hAnsiTheme="minorHAnsi" w:cstheme="minorHAnsi"/>
          <w:color w:val="auto"/>
        </w:rPr>
        <w:t>1</w:t>
      </w:r>
      <w:r>
        <w:rPr>
          <w:rFonts w:asciiTheme="minorHAnsi" w:hAnsiTheme="minorHAnsi" w:cstheme="minorHAnsi"/>
          <w:color w:val="auto"/>
        </w:rPr>
        <w:t>7</w:t>
      </w:r>
      <w:r w:rsidRPr="00C214F6">
        <w:rPr>
          <w:rFonts w:asciiTheme="minorHAnsi" w:hAnsiTheme="minorHAnsi" w:cstheme="minorHAnsi"/>
          <w:color w:val="auto"/>
        </w:rPr>
        <w:t xml:space="preserve">.1 </w:t>
      </w:r>
      <w:r>
        <w:rPr>
          <w:rFonts w:asciiTheme="minorHAnsi" w:hAnsiTheme="minorHAnsi" w:cstheme="minorHAnsi"/>
          <w:color w:val="auto"/>
        </w:rPr>
        <w:tab/>
      </w:r>
      <w:r w:rsidRPr="00C214F6">
        <w:rPr>
          <w:rFonts w:asciiTheme="minorHAnsi" w:hAnsiTheme="minorHAnsi" w:cstheme="minorHAnsi"/>
          <w:color w:val="auto"/>
        </w:rPr>
        <w:t xml:space="preserve">The </w:t>
      </w:r>
      <w:r>
        <w:rPr>
          <w:rFonts w:asciiTheme="minorHAnsi" w:hAnsiTheme="minorHAnsi" w:cstheme="minorHAnsi"/>
          <w:color w:val="auto"/>
        </w:rPr>
        <w:t>Contractor</w:t>
      </w:r>
      <w:r w:rsidRPr="00C214F6">
        <w:rPr>
          <w:rFonts w:asciiTheme="minorHAnsi" w:hAnsiTheme="minorHAnsi" w:cstheme="minorHAnsi"/>
          <w:color w:val="auto"/>
        </w:rPr>
        <w:t xml:space="preserve"> undertakes to take out and to maintain throughout the </w:t>
      </w:r>
      <w:r>
        <w:rPr>
          <w:rFonts w:asciiTheme="minorHAnsi" w:hAnsiTheme="minorHAnsi" w:cstheme="minorHAnsi"/>
          <w:color w:val="auto"/>
        </w:rPr>
        <w:t>Term</w:t>
      </w:r>
      <w:r w:rsidRPr="00C214F6">
        <w:rPr>
          <w:rFonts w:asciiTheme="minorHAnsi" w:hAnsiTheme="minorHAnsi" w:cstheme="minorHAnsi"/>
          <w:color w:val="auto"/>
        </w:rPr>
        <w:t xml:space="preserve"> and, in the case of the professional indemnity insurance, for a period of six (6) years thereafter</w:t>
      </w:r>
      <w:r>
        <w:rPr>
          <w:rFonts w:asciiTheme="minorHAnsi" w:hAnsiTheme="minorHAnsi" w:cstheme="minorHAnsi"/>
          <w:color w:val="auto"/>
        </w:rPr>
        <w:t>,</w:t>
      </w:r>
      <w:r w:rsidRPr="00C214F6">
        <w:rPr>
          <w:rFonts w:asciiTheme="minorHAnsi" w:hAnsiTheme="minorHAnsi" w:cstheme="minorHAnsi"/>
          <w:color w:val="auto"/>
        </w:rPr>
        <w:t xml:space="preserve"> the </w:t>
      </w:r>
      <w:r>
        <w:rPr>
          <w:rFonts w:asciiTheme="minorHAnsi" w:hAnsiTheme="minorHAnsi" w:cstheme="minorHAnsi"/>
          <w:color w:val="auto"/>
        </w:rPr>
        <w:t xml:space="preserve">insurances set </w:t>
      </w:r>
      <w:r w:rsidRPr="006F60BB">
        <w:rPr>
          <w:rFonts w:asciiTheme="minorHAnsi" w:hAnsiTheme="minorHAnsi" w:cstheme="minorHAnsi"/>
          <w:color w:val="auto"/>
        </w:rPr>
        <w:t xml:space="preserve">out in Schedule </w:t>
      </w:r>
      <w:r w:rsidR="006F60BB" w:rsidRPr="006F60BB">
        <w:rPr>
          <w:rFonts w:asciiTheme="minorHAnsi" w:hAnsiTheme="minorHAnsi" w:cstheme="minorHAnsi"/>
          <w:color w:val="auto"/>
        </w:rPr>
        <w:t>1</w:t>
      </w:r>
      <w:r w:rsidRPr="006F60BB">
        <w:rPr>
          <w:rFonts w:asciiTheme="minorHAnsi" w:hAnsiTheme="minorHAnsi" w:cstheme="minorHAnsi"/>
          <w:color w:val="auto"/>
        </w:rPr>
        <w:t>.</w:t>
      </w:r>
      <w:r w:rsidRPr="006F60BB">
        <w:rPr>
          <w:rStyle w:val="FootnoteReference"/>
          <w:rFonts w:asciiTheme="minorHAnsi" w:hAnsiTheme="minorHAnsi" w:cstheme="minorHAnsi"/>
        </w:rPr>
        <w:footnoteReference w:id="1"/>
      </w:r>
      <w:r w:rsidRPr="00C214F6">
        <w:rPr>
          <w:rFonts w:asciiTheme="minorHAnsi" w:hAnsiTheme="minorHAnsi" w:cstheme="minorHAnsi"/>
          <w:color w:val="auto"/>
        </w:rPr>
        <w:t xml:space="preserve"> </w:t>
      </w:r>
    </w:p>
    <w:p w14:paraId="507A059A" w14:textId="77777777" w:rsidR="00621E51" w:rsidRPr="00C214F6" w:rsidRDefault="00621E51" w:rsidP="00621E51">
      <w:pPr>
        <w:pStyle w:val="Default"/>
        <w:ind w:left="720" w:hanging="720"/>
        <w:jc w:val="both"/>
        <w:rPr>
          <w:rFonts w:asciiTheme="minorHAnsi" w:hAnsiTheme="minorHAnsi" w:cstheme="minorHAnsi"/>
          <w:color w:val="auto"/>
        </w:rPr>
      </w:pPr>
    </w:p>
    <w:p w14:paraId="7435BFC1" w14:textId="77777777" w:rsidR="00621E51" w:rsidRDefault="00621E51" w:rsidP="00621E51">
      <w:pPr>
        <w:pStyle w:val="Default"/>
        <w:ind w:left="720" w:hanging="720"/>
        <w:jc w:val="both"/>
        <w:rPr>
          <w:rFonts w:asciiTheme="minorHAnsi" w:hAnsiTheme="minorHAnsi" w:cstheme="minorHAnsi"/>
          <w:color w:val="auto"/>
        </w:rPr>
      </w:pPr>
      <w:r w:rsidRPr="00C214F6">
        <w:rPr>
          <w:rFonts w:asciiTheme="minorHAnsi" w:hAnsiTheme="minorHAnsi" w:cstheme="minorHAnsi"/>
          <w:color w:val="auto"/>
        </w:rPr>
        <w:t>1</w:t>
      </w:r>
      <w:r>
        <w:rPr>
          <w:rFonts w:asciiTheme="minorHAnsi" w:hAnsiTheme="minorHAnsi" w:cstheme="minorHAnsi"/>
          <w:color w:val="auto"/>
        </w:rPr>
        <w:t>7</w:t>
      </w:r>
      <w:r w:rsidRPr="00C214F6">
        <w:rPr>
          <w:rFonts w:asciiTheme="minorHAnsi" w:hAnsiTheme="minorHAnsi" w:cstheme="minorHAnsi"/>
          <w:color w:val="auto"/>
        </w:rPr>
        <w:t>.</w:t>
      </w:r>
      <w:r>
        <w:rPr>
          <w:rFonts w:asciiTheme="minorHAnsi" w:hAnsiTheme="minorHAnsi" w:cstheme="minorHAnsi"/>
          <w:color w:val="auto"/>
        </w:rPr>
        <w:t>2</w:t>
      </w:r>
      <w:r w:rsidRPr="00C214F6">
        <w:rPr>
          <w:rFonts w:asciiTheme="minorHAnsi" w:hAnsiTheme="minorHAnsi" w:cstheme="minorHAnsi"/>
          <w:color w:val="auto"/>
        </w:rPr>
        <w:t xml:space="preserve"> </w:t>
      </w:r>
      <w:r>
        <w:rPr>
          <w:rFonts w:asciiTheme="minorHAnsi" w:hAnsiTheme="minorHAnsi" w:cstheme="minorHAnsi"/>
          <w:color w:val="auto"/>
        </w:rPr>
        <w:tab/>
      </w:r>
      <w:r w:rsidRPr="00C214F6">
        <w:rPr>
          <w:rFonts w:asciiTheme="minorHAnsi" w:hAnsiTheme="minorHAnsi" w:cstheme="minorHAnsi"/>
          <w:color w:val="auto"/>
        </w:rPr>
        <w:t xml:space="preserve">The </w:t>
      </w:r>
      <w:r>
        <w:rPr>
          <w:rFonts w:asciiTheme="minorHAnsi" w:hAnsiTheme="minorHAnsi" w:cstheme="minorHAnsi"/>
          <w:color w:val="auto"/>
        </w:rPr>
        <w:t>Contractor</w:t>
      </w:r>
      <w:r w:rsidRPr="00C214F6">
        <w:rPr>
          <w:rFonts w:asciiTheme="minorHAnsi" w:hAnsiTheme="minorHAnsi" w:cstheme="minorHAnsi"/>
          <w:color w:val="auto"/>
        </w:rPr>
        <w:t xml:space="preserve"> will at the request of the </w:t>
      </w:r>
      <w:r>
        <w:rPr>
          <w:rFonts w:asciiTheme="minorHAnsi" w:hAnsiTheme="minorHAnsi" w:cstheme="minorHAnsi"/>
          <w:color w:val="auto"/>
        </w:rPr>
        <w:t>Central Bank</w:t>
      </w:r>
      <w:r w:rsidRPr="00C214F6">
        <w:rPr>
          <w:rFonts w:asciiTheme="minorHAnsi" w:hAnsiTheme="minorHAnsi" w:cstheme="minorHAnsi"/>
          <w:color w:val="auto"/>
        </w:rPr>
        <w:t xml:space="preserve"> furnish reasonable evidence of the policies </w:t>
      </w:r>
      <w:r>
        <w:rPr>
          <w:rFonts w:asciiTheme="minorHAnsi" w:hAnsiTheme="minorHAnsi" w:cstheme="minorHAnsi"/>
          <w:color w:val="auto"/>
        </w:rPr>
        <w:t xml:space="preserve">referred to in this clause being in place </w:t>
      </w:r>
      <w:r w:rsidRPr="00C214F6">
        <w:rPr>
          <w:rFonts w:asciiTheme="minorHAnsi" w:hAnsiTheme="minorHAnsi" w:cstheme="minorHAnsi"/>
          <w:color w:val="auto"/>
        </w:rPr>
        <w:t>and of their renewal</w:t>
      </w:r>
      <w:r>
        <w:rPr>
          <w:rFonts w:asciiTheme="minorHAnsi" w:hAnsiTheme="minorHAnsi" w:cstheme="minorHAnsi"/>
          <w:color w:val="auto"/>
        </w:rPr>
        <w:t xml:space="preserve"> (which may include proof of current premiums paid, valid certificates of insurance, and/or confirmations from the Contractor’s insurance broker)</w:t>
      </w:r>
      <w:r w:rsidRPr="00C214F6">
        <w:rPr>
          <w:rFonts w:asciiTheme="minorHAnsi" w:hAnsiTheme="minorHAnsi" w:cstheme="minorHAnsi"/>
          <w:color w:val="auto"/>
        </w:rPr>
        <w:t xml:space="preserve">. </w:t>
      </w:r>
      <w:r>
        <w:rPr>
          <w:rFonts w:asciiTheme="minorHAnsi" w:hAnsiTheme="minorHAnsi" w:cstheme="minorHAnsi"/>
          <w:color w:val="auto"/>
        </w:rPr>
        <w:t xml:space="preserve">The Contractor shall </w:t>
      </w:r>
      <w:r w:rsidRPr="00497228">
        <w:rPr>
          <w:rFonts w:asciiTheme="minorHAnsi" w:hAnsiTheme="minorHAnsi" w:cstheme="minorHAnsi"/>
          <w:color w:val="auto"/>
        </w:rPr>
        <w:t>advise the Central Bank immediately in the event that the above insurances cease to be available or upon any material change to the insurances and shall comply with all reasonable directions of the Central Bank arising therefrom.</w:t>
      </w:r>
    </w:p>
    <w:p w14:paraId="4D0A5502" w14:textId="77777777" w:rsidR="00621E51" w:rsidRPr="00C214F6" w:rsidRDefault="00621E51" w:rsidP="00621E51">
      <w:pPr>
        <w:pStyle w:val="Default"/>
        <w:ind w:left="720" w:hanging="720"/>
        <w:jc w:val="both"/>
        <w:rPr>
          <w:rFonts w:asciiTheme="minorHAnsi" w:hAnsiTheme="minorHAnsi" w:cstheme="minorHAnsi"/>
          <w:color w:val="auto"/>
        </w:rPr>
      </w:pPr>
    </w:p>
    <w:p w14:paraId="206C1E59" w14:textId="77777777" w:rsidR="00621E51" w:rsidRDefault="00621E51" w:rsidP="00621E51">
      <w:pPr>
        <w:pStyle w:val="Default"/>
        <w:ind w:left="720" w:hanging="720"/>
        <w:jc w:val="both"/>
        <w:rPr>
          <w:rFonts w:asciiTheme="minorHAnsi" w:hAnsiTheme="minorHAnsi" w:cstheme="minorHAnsi"/>
          <w:color w:val="auto"/>
        </w:rPr>
      </w:pPr>
      <w:r w:rsidRPr="00C214F6">
        <w:rPr>
          <w:rFonts w:asciiTheme="minorHAnsi" w:hAnsiTheme="minorHAnsi" w:cstheme="minorHAnsi"/>
          <w:color w:val="auto"/>
        </w:rPr>
        <w:t>1</w:t>
      </w:r>
      <w:r>
        <w:rPr>
          <w:rFonts w:asciiTheme="minorHAnsi" w:hAnsiTheme="minorHAnsi" w:cstheme="minorHAnsi"/>
          <w:color w:val="auto"/>
        </w:rPr>
        <w:t>7</w:t>
      </w:r>
      <w:r w:rsidRPr="00C214F6">
        <w:rPr>
          <w:rFonts w:asciiTheme="minorHAnsi" w:hAnsiTheme="minorHAnsi" w:cstheme="minorHAnsi"/>
          <w:color w:val="auto"/>
        </w:rPr>
        <w:t>.</w:t>
      </w:r>
      <w:r>
        <w:rPr>
          <w:rFonts w:asciiTheme="minorHAnsi" w:hAnsiTheme="minorHAnsi" w:cstheme="minorHAnsi"/>
          <w:color w:val="auto"/>
        </w:rPr>
        <w:t>3</w:t>
      </w:r>
      <w:r w:rsidRPr="00C214F6">
        <w:rPr>
          <w:rFonts w:asciiTheme="minorHAnsi" w:hAnsiTheme="minorHAnsi" w:cstheme="minorHAnsi"/>
          <w:color w:val="auto"/>
        </w:rPr>
        <w:t xml:space="preserve"> </w:t>
      </w:r>
      <w:r>
        <w:rPr>
          <w:rFonts w:asciiTheme="minorHAnsi" w:hAnsiTheme="minorHAnsi" w:cstheme="minorHAnsi"/>
          <w:color w:val="auto"/>
        </w:rPr>
        <w:tab/>
      </w:r>
      <w:r w:rsidRPr="00C214F6">
        <w:rPr>
          <w:rFonts w:asciiTheme="minorHAnsi" w:hAnsiTheme="minorHAnsi" w:cstheme="minorHAnsi"/>
          <w:color w:val="auto"/>
        </w:rPr>
        <w:t xml:space="preserve">If the </w:t>
      </w:r>
      <w:r>
        <w:rPr>
          <w:rFonts w:asciiTheme="minorHAnsi" w:hAnsiTheme="minorHAnsi" w:cstheme="minorHAnsi"/>
          <w:color w:val="auto"/>
        </w:rPr>
        <w:t>Contractor</w:t>
      </w:r>
      <w:r w:rsidRPr="00C214F6">
        <w:rPr>
          <w:rFonts w:asciiTheme="minorHAnsi" w:hAnsiTheme="minorHAnsi" w:cstheme="minorHAnsi"/>
          <w:color w:val="auto"/>
        </w:rPr>
        <w:t xml:space="preserve"> does not on request furnish reasonable evidence that the above policies are in place, the </w:t>
      </w:r>
      <w:r>
        <w:rPr>
          <w:rFonts w:asciiTheme="minorHAnsi" w:hAnsiTheme="minorHAnsi" w:cstheme="minorHAnsi"/>
          <w:color w:val="auto"/>
        </w:rPr>
        <w:t>Central Bank</w:t>
      </w:r>
      <w:r w:rsidRPr="00C214F6">
        <w:rPr>
          <w:rFonts w:asciiTheme="minorHAnsi" w:hAnsiTheme="minorHAnsi" w:cstheme="minorHAnsi"/>
          <w:color w:val="auto"/>
        </w:rPr>
        <w:t xml:space="preserve"> may take out the required insurance and recover the cost of doing so from the </w:t>
      </w:r>
      <w:r>
        <w:rPr>
          <w:rFonts w:asciiTheme="minorHAnsi" w:hAnsiTheme="minorHAnsi" w:cstheme="minorHAnsi"/>
          <w:color w:val="auto"/>
        </w:rPr>
        <w:t>Contractor</w:t>
      </w:r>
      <w:r w:rsidRPr="00C214F6">
        <w:rPr>
          <w:rFonts w:asciiTheme="minorHAnsi" w:hAnsiTheme="minorHAnsi" w:cstheme="minorHAnsi"/>
          <w:color w:val="auto"/>
        </w:rPr>
        <w:t xml:space="preserve">. </w:t>
      </w:r>
    </w:p>
    <w:p w14:paraId="6ED4F008" w14:textId="77777777" w:rsidR="00621E51" w:rsidRDefault="00621E51" w:rsidP="00621E51">
      <w:pPr>
        <w:pStyle w:val="Default"/>
        <w:ind w:left="720" w:hanging="720"/>
        <w:jc w:val="both"/>
        <w:rPr>
          <w:rFonts w:asciiTheme="minorHAnsi" w:hAnsiTheme="minorHAnsi" w:cstheme="minorHAnsi"/>
          <w:color w:val="auto"/>
        </w:rPr>
      </w:pPr>
    </w:p>
    <w:p w14:paraId="7A09497B" w14:textId="77777777" w:rsidR="00621E51" w:rsidRDefault="00621E51" w:rsidP="00621E51">
      <w:pPr>
        <w:pStyle w:val="Default"/>
        <w:ind w:left="720" w:hanging="720"/>
        <w:jc w:val="both"/>
        <w:rPr>
          <w:rFonts w:asciiTheme="minorHAnsi" w:hAnsiTheme="minorHAnsi" w:cstheme="minorHAnsi"/>
          <w:lang w:val="en-GB"/>
        </w:rPr>
      </w:pPr>
      <w:r>
        <w:rPr>
          <w:rFonts w:asciiTheme="minorHAnsi" w:hAnsiTheme="minorHAnsi" w:cstheme="minorHAnsi"/>
          <w:color w:val="auto"/>
        </w:rPr>
        <w:t>17.4</w:t>
      </w:r>
      <w:r>
        <w:rPr>
          <w:rFonts w:asciiTheme="minorHAnsi" w:hAnsiTheme="minorHAnsi" w:cstheme="minorHAnsi"/>
          <w:color w:val="auto"/>
        </w:rPr>
        <w:tab/>
      </w:r>
      <w:r w:rsidRPr="00497228">
        <w:rPr>
          <w:rFonts w:asciiTheme="minorHAnsi" w:hAnsiTheme="minorHAnsi" w:cstheme="minorHAnsi"/>
          <w:color w:val="auto"/>
        </w:rPr>
        <w:t>The Contractor shall be liable to pay the full amount of any deductibles or excess amounts payable under the insurances referred to in this clause in the event of a claim</w:t>
      </w:r>
      <w:r>
        <w:rPr>
          <w:rFonts w:asciiTheme="minorHAnsi" w:hAnsiTheme="minorHAnsi" w:cstheme="minorHAnsi"/>
          <w:color w:val="auto"/>
        </w:rPr>
        <w:t>.</w:t>
      </w:r>
    </w:p>
    <w:p w14:paraId="5154E726" w14:textId="77777777" w:rsidR="00621E51" w:rsidRDefault="00621E51" w:rsidP="00621E51">
      <w:pPr>
        <w:pStyle w:val="Default"/>
        <w:ind w:left="720" w:hanging="720"/>
        <w:jc w:val="both"/>
        <w:rPr>
          <w:rFonts w:asciiTheme="minorHAnsi" w:hAnsiTheme="minorHAnsi" w:cstheme="minorHAnsi"/>
          <w:highlight w:val="yellow"/>
          <w:lang w:val="en-GB"/>
        </w:rPr>
      </w:pPr>
    </w:p>
    <w:p w14:paraId="14342F91" w14:textId="77777777" w:rsidR="00621E51" w:rsidRDefault="00621E51" w:rsidP="00621E51">
      <w:pPr>
        <w:pStyle w:val="Default"/>
        <w:ind w:left="720" w:hanging="720"/>
        <w:jc w:val="both"/>
        <w:rPr>
          <w:rFonts w:asciiTheme="minorHAnsi" w:hAnsiTheme="minorHAnsi" w:cstheme="minorHAnsi"/>
          <w:color w:val="auto"/>
        </w:rPr>
      </w:pPr>
    </w:p>
    <w:p w14:paraId="072D0B80" w14:textId="77777777" w:rsidR="00621E51" w:rsidRPr="00E44CB8"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18.</w:t>
      </w:r>
      <w:r>
        <w:rPr>
          <w:rFonts w:asciiTheme="minorHAnsi" w:hAnsiTheme="minorHAnsi" w:cstheme="minorHAnsi"/>
          <w:color w:val="auto"/>
        </w:rPr>
        <w:tab/>
      </w:r>
      <w:r w:rsidRPr="005E4111">
        <w:rPr>
          <w:rFonts w:asciiTheme="minorHAnsi" w:hAnsiTheme="minorHAnsi" w:cstheme="minorHAnsi"/>
          <w:b/>
          <w:color w:val="auto"/>
        </w:rPr>
        <w:t>Retention</w:t>
      </w:r>
      <w:r>
        <w:rPr>
          <w:rStyle w:val="FootnoteReference"/>
          <w:rFonts w:asciiTheme="minorHAnsi" w:hAnsiTheme="minorHAnsi" w:cstheme="minorHAnsi"/>
          <w:color w:val="auto"/>
        </w:rPr>
        <w:footnoteReference w:id="2"/>
      </w:r>
    </w:p>
    <w:p w14:paraId="661EDB6E" w14:textId="77777777" w:rsidR="00621E51" w:rsidRPr="00E44CB8" w:rsidRDefault="00621E51" w:rsidP="00621E51">
      <w:pPr>
        <w:pStyle w:val="Default"/>
        <w:ind w:left="720" w:hanging="720"/>
        <w:jc w:val="both"/>
        <w:rPr>
          <w:rFonts w:asciiTheme="minorHAnsi" w:hAnsiTheme="minorHAnsi" w:cstheme="minorHAnsi"/>
          <w:color w:val="auto"/>
        </w:rPr>
      </w:pPr>
    </w:p>
    <w:p w14:paraId="48D4F210" w14:textId="77777777" w:rsidR="00621E51" w:rsidRPr="00E44CB8"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18.1</w:t>
      </w:r>
      <w:r>
        <w:rPr>
          <w:rFonts w:asciiTheme="minorHAnsi" w:hAnsiTheme="minorHAnsi" w:cstheme="minorHAnsi"/>
          <w:color w:val="auto"/>
        </w:rPr>
        <w:tab/>
      </w:r>
      <w:r w:rsidRPr="00E44CB8">
        <w:rPr>
          <w:rFonts w:asciiTheme="minorHAnsi" w:hAnsiTheme="minorHAnsi" w:cstheme="minorHAnsi"/>
          <w:color w:val="auto"/>
        </w:rPr>
        <w:t xml:space="preserve">If a </w:t>
      </w:r>
      <w:r>
        <w:rPr>
          <w:rFonts w:asciiTheme="minorHAnsi" w:hAnsiTheme="minorHAnsi" w:cstheme="minorHAnsi"/>
          <w:color w:val="auto"/>
        </w:rPr>
        <w:t>Retention Cap</w:t>
      </w:r>
      <w:r w:rsidRPr="00E44CB8">
        <w:rPr>
          <w:rFonts w:asciiTheme="minorHAnsi" w:hAnsiTheme="minorHAnsi" w:cstheme="minorHAnsi"/>
          <w:color w:val="auto"/>
        </w:rPr>
        <w:t xml:space="preserve"> is identified in </w:t>
      </w:r>
      <w:r w:rsidRPr="006F60BB">
        <w:rPr>
          <w:rFonts w:asciiTheme="minorHAnsi" w:hAnsiTheme="minorHAnsi" w:cstheme="minorHAnsi"/>
          <w:color w:val="auto"/>
        </w:rPr>
        <w:t>Schedule 1,</w:t>
      </w:r>
      <w:r w:rsidRPr="00E44CB8">
        <w:rPr>
          <w:rFonts w:asciiTheme="minorHAnsi" w:hAnsiTheme="minorHAnsi" w:cstheme="minorHAnsi"/>
          <w:color w:val="auto"/>
        </w:rPr>
        <w:t xml:space="preserve"> then if, for any reason, the Central Bank is dissatisfied with the performance of the Contractor, an appropriate sum may be withheld from any payment otherwise due</w:t>
      </w:r>
      <w:r>
        <w:rPr>
          <w:rFonts w:asciiTheme="minorHAnsi" w:hAnsiTheme="minorHAnsi" w:cstheme="minorHAnsi"/>
          <w:color w:val="auto"/>
        </w:rPr>
        <w:t xml:space="preserve"> (the “</w:t>
      </w:r>
      <w:r w:rsidRPr="003B194A">
        <w:rPr>
          <w:rFonts w:asciiTheme="minorHAnsi" w:hAnsiTheme="minorHAnsi" w:cstheme="minorHAnsi"/>
          <w:b/>
          <w:color w:val="auto"/>
        </w:rPr>
        <w:t>Retention Amount</w:t>
      </w:r>
      <w:r>
        <w:rPr>
          <w:rFonts w:asciiTheme="minorHAnsi" w:hAnsiTheme="minorHAnsi" w:cstheme="minorHAnsi"/>
          <w:color w:val="auto"/>
        </w:rPr>
        <w:t>”), which shall not at any given time exceed the Retention Cap</w:t>
      </w:r>
      <w:r w:rsidRPr="00E44CB8">
        <w:rPr>
          <w:rFonts w:asciiTheme="minorHAnsi" w:hAnsiTheme="minorHAnsi" w:cstheme="minorHAnsi"/>
          <w:color w:val="auto"/>
        </w:rPr>
        <w:t xml:space="preserve">. In such event the Central Bank shall identify the particular Services with which it is dissatisfied together with the reasons for such dissatisfaction. Payment of the Retention Amount will be made to the Contractor upon replacement and/or remedy of the said Services as identified by the Central Bank or resolution of outstanding queries. </w:t>
      </w:r>
      <w:r w:rsidRPr="00AF72CC">
        <w:rPr>
          <w:rFonts w:asciiTheme="minorHAnsi" w:hAnsiTheme="minorHAnsi" w:cstheme="minorHAnsi"/>
          <w:color w:val="auto"/>
        </w:rPr>
        <w:t>The Central Bank shall hold the Retention Amount on behalf of the Contractor but without any obligation to invest.</w:t>
      </w:r>
      <w:r w:rsidRPr="00E44CB8">
        <w:rPr>
          <w:rFonts w:asciiTheme="minorHAnsi" w:hAnsiTheme="minorHAnsi" w:cstheme="minorHAnsi"/>
          <w:color w:val="auto"/>
        </w:rPr>
        <w:t xml:space="preserve"> The terms of this clause shall be without prejudice to and not be in substitution for any remedy of the Central Bank under </w:t>
      </w:r>
      <w:r>
        <w:rPr>
          <w:rFonts w:asciiTheme="minorHAnsi" w:hAnsiTheme="minorHAnsi" w:cstheme="minorHAnsi"/>
          <w:color w:val="auto"/>
        </w:rPr>
        <w:t>this Agreement</w:t>
      </w:r>
      <w:r w:rsidRPr="00E44CB8">
        <w:rPr>
          <w:rFonts w:asciiTheme="minorHAnsi" w:hAnsiTheme="minorHAnsi" w:cstheme="minorHAnsi"/>
          <w:color w:val="auto"/>
        </w:rPr>
        <w:t>.</w:t>
      </w:r>
    </w:p>
    <w:p w14:paraId="2C572741" w14:textId="77777777" w:rsidR="00621E51" w:rsidRPr="00A74C73" w:rsidRDefault="00621E51" w:rsidP="00621E51">
      <w:pPr>
        <w:pStyle w:val="Default"/>
        <w:ind w:left="720" w:hanging="720"/>
        <w:jc w:val="both"/>
        <w:rPr>
          <w:rFonts w:asciiTheme="minorHAnsi" w:hAnsiTheme="minorHAnsi" w:cstheme="minorHAnsi"/>
          <w:color w:val="auto"/>
          <w:highlight w:val="red"/>
        </w:rPr>
      </w:pPr>
    </w:p>
    <w:p w14:paraId="2689C17B" w14:textId="77777777" w:rsidR="00621E51" w:rsidRPr="005E4111" w:rsidRDefault="00621E51" w:rsidP="00621E51">
      <w:pPr>
        <w:pStyle w:val="Default"/>
        <w:ind w:left="720" w:hanging="720"/>
        <w:jc w:val="both"/>
        <w:rPr>
          <w:rFonts w:asciiTheme="minorHAnsi" w:hAnsiTheme="minorHAnsi" w:cstheme="minorHAnsi"/>
          <w:color w:val="auto"/>
        </w:rPr>
      </w:pPr>
      <w:r w:rsidRPr="005E4111">
        <w:rPr>
          <w:rFonts w:asciiTheme="minorHAnsi" w:hAnsiTheme="minorHAnsi" w:cstheme="minorHAnsi"/>
          <w:color w:val="auto"/>
        </w:rPr>
        <w:t>1</w:t>
      </w:r>
      <w:r>
        <w:rPr>
          <w:rFonts w:asciiTheme="minorHAnsi" w:hAnsiTheme="minorHAnsi" w:cstheme="minorHAnsi"/>
          <w:color w:val="auto"/>
        </w:rPr>
        <w:t>9.</w:t>
      </w:r>
      <w:r w:rsidRPr="005E4111">
        <w:rPr>
          <w:rFonts w:asciiTheme="minorHAnsi" w:hAnsiTheme="minorHAnsi" w:cstheme="minorHAnsi"/>
          <w:color w:val="auto"/>
        </w:rPr>
        <w:tab/>
      </w:r>
      <w:r w:rsidRPr="005E4111">
        <w:rPr>
          <w:rFonts w:asciiTheme="minorHAnsi" w:hAnsiTheme="minorHAnsi" w:cstheme="minorHAnsi"/>
          <w:b/>
          <w:color w:val="auto"/>
        </w:rPr>
        <w:t>Liquidated Damages</w:t>
      </w:r>
      <w:r>
        <w:rPr>
          <w:rStyle w:val="FootnoteReference"/>
          <w:rFonts w:asciiTheme="minorHAnsi" w:hAnsiTheme="minorHAnsi" w:cstheme="minorHAnsi"/>
          <w:b/>
          <w:color w:val="auto"/>
        </w:rPr>
        <w:footnoteReference w:id="3"/>
      </w:r>
    </w:p>
    <w:p w14:paraId="0DD04F7F" w14:textId="77777777" w:rsidR="00621E51" w:rsidRPr="003B194A" w:rsidRDefault="00621E51" w:rsidP="00621E51">
      <w:pPr>
        <w:pStyle w:val="Default"/>
        <w:ind w:left="720" w:hanging="720"/>
        <w:jc w:val="both"/>
        <w:rPr>
          <w:rFonts w:asciiTheme="minorHAnsi" w:hAnsiTheme="minorHAnsi" w:cstheme="minorHAnsi"/>
          <w:color w:val="auto"/>
        </w:rPr>
      </w:pPr>
    </w:p>
    <w:p w14:paraId="0B867D60" w14:textId="426102A3" w:rsidR="00621E51" w:rsidRPr="003B194A"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19.1</w:t>
      </w:r>
      <w:r>
        <w:rPr>
          <w:rFonts w:asciiTheme="minorHAnsi" w:hAnsiTheme="minorHAnsi" w:cstheme="minorHAnsi"/>
          <w:color w:val="auto"/>
        </w:rPr>
        <w:tab/>
      </w:r>
      <w:r w:rsidRPr="003B194A">
        <w:rPr>
          <w:rFonts w:asciiTheme="minorHAnsi" w:hAnsiTheme="minorHAnsi" w:cstheme="minorHAnsi"/>
          <w:color w:val="auto"/>
        </w:rPr>
        <w:t xml:space="preserve">Without prejudice to any general right to damages under </w:t>
      </w:r>
      <w:r>
        <w:rPr>
          <w:rFonts w:asciiTheme="minorHAnsi" w:hAnsiTheme="minorHAnsi" w:cstheme="minorHAnsi"/>
          <w:color w:val="auto"/>
        </w:rPr>
        <w:t>this Agreement</w:t>
      </w:r>
      <w:r w:rsidRPr="003B194A">
        <w:rPr>
          <w:rFonts w:asciiTheme="minorHAnsi" w:hAnsiTheme="minorHAnsi" w:cstheme="minorHAnsi"/>
          <w:color w:val="auto"/>
        </w:rPr>
        <w:t xml:space="preserve">, where a Liquidated Damages Threshold has been identified </w:t>
      </w:r>
      <w:r w:rsidRPr="006F60BB">
        <w:rPr>
          <w:rFonts w:asciiTheme="minorHAnsi" w:hAnsiTheme="minorHAnsi" w:cstheme="minorHAnsi"/>
          <w:color w:val="auto"/>
        </w:rPr>
        <w:t>in Schedule 1,</w:t>
      </w:r>
      <w:r w:rsidRPr="003B194A">
        <w:rPr>
          <w:rFonts w:asciiTheme="minorHAnsi" w:hAnsiTheme="minorHAnsi" w:cstheme="minorHAnsi"/>
          <w:color w:val="auto"/>
        </w:rPr>
        <w:t xml:space="preserve"> then where the Contractor does not provide the Services within delivery dates or lead times specified in </w:t>
      </w:r>
      <w:r>
        <w:rPr>
          <w:rFonts w:asciiTheme="minorHAnsi" w:hAnsiTheme="minorHAnsi" w:cstheme="minorHAnsi"/>
          <w:color w:val="auto"/>
        </w:rPr>
        <w:t>this Agreement</w:t>
      </w:r>
      <w:r w:rsidRPr="003B194A">
        <w:rPr>
          <w:rFonts w:asciiTheme="minorHAnsi" w:hAnsiTheme="minorHAnsi" w:cstheme="minorHAnsi"/>
          <w:color w:val="auto"/>
        </w:rPr>
        <w:t xml:space="preserve">, the Central Bank may, at its discretion, deduct  as liquidated damages </w:t>
      </w:r>
      <w:r>
        <w:rPr>
          <w:rFonts w:asciiTheme="minorHAnsi" w:hAnsiTheme="minorHAnsi" w:cstheme="minorHAnsi"/>
          <w:color w:val="auto"/>
        </w:rPr>
        <w:t>any</w:t>
      </w:r>
      <w:r w:rsidRPr="003B194A">
        <w:rPr>
          <w:rFonts w:asciiTheme="minorHAnsi" w:hAnsiTheme="minorHAnsi" w:cstheme="minorHAnsi"/>
          <w:color w:val="auto"/>
        </w:rPr>
        <w:t xml:space="preserve"> amount identified in </w:t>
      </w:r>
      <w:r w:rsidR="00E94B29">
        <w:rPr>
          <w:rFonts w:asciiTheme="minorHAnsi" w:hAnsiTheme="minorHAnsi" w:cstheme="minorHAnsi"/>
          <w:color w:val="auto"/>
        </w:rPr>
        <w:t xml:space="preserve">Schedule </w:t>
      </w:r>
      <w:r w:rsidR="006F60BB">
        <w:rPr>
          <w:rFonts w:asciiTheme="minorHAnsi" w:hAnsiTheme="minorHAnsi" w:cstheme="minorHAnsi"/>
          <w:color w:val="auto"/>
        </w:rPr>
        <w:t>1</w:t>
      </w:r>
      <w:r w:rsidR="00E94B29">
        <w:rPr>
          <w:rFonts w:asciiTheme="minorHAnsi" w:hAnsiTheme="minorHAnsi" w:cstheme="minorHAnsi"/>
          <w:color w:val="auto"/>
        </w:rPr>
        <w:t xml:space="preserve"> </w:t>
      </w:r>
      <w:r w:rsidRPr="003B194A">
        <w:rPr>
          <w:rFonts w:asciiTheme="minorHAnsi" w:hAnsiTheme="minorHAnsi" w:cstheme="minorHAnsi"/>
          <w:color w:val="auto"/>
        </w:rPr>
        <w:t xml:space="preserve">per week (or part thereof) for each week of late delivery, up to the amount identified in </w:t>
      </w:r>
      <w:r w:rsidR="00E94B29">
        <w:rPr>
          <w:rFonts w:asciiTheme="minorHAnsi" w:hAnsiTheme="minorHAnsi" w:cstheme="minorHAnsi"/>
          <w:color w:val="auto"/>
        </w:rPr>
        <w:t xml:space="preserve">Schedule </w:t>
      </w:r>
      <w:r w:rsidR="006F60BB">
        <w:rPr>
          <w:rFonts w:asciiTheme="minorHAnsi" w:hAnsiTheme="minorHAnsi" w:cstheme="minorHAnsi"/>
          <w:color w:val="auto"/>
        </w:rPr>
        <w:t>1</w:t>
      </w:r>
      <w:r w:rsidRPr="003B194A">
        <w:rPr>
          <w:rFonts w:asciiTheme="minorHAnsi" w:hAnsiTheme="minorHAnsi" w:cstheme="minorHAnsi"/>
          <w:color w:val="auto"/>
        </w:rPr>
        <w:t xml:space="preserve"> as the “</w:t>
      </w:r>
      <w:r w:rsidRPr="003B194A">
        <w:rPr>
          <w:rFonts w:asciiTheme="minorHAnsi" w:hAnsiTheme="minorHAnsi" w:cstheme="minorHAnsi"/>
          <w:b/>
          <w:color w:val="auto"/>
        </w:rPr>
        <w:t>Liquidated Damages Threshold</w:t>
      </w:r>
      <w:r w:rsidRPr="003B194A">
        <w:rPr>
          <w:rFonts w:asciiTheme="minorHAnsi" w:hAnsiTheme="minorHAnsi" w:cstheme="minorHAnsi"/>
          <w:color w:val="auto"/>
        </w:rPr>
        <w:t xml:space="preserve">”.  </w:t>
      </w:r>
    </w:p>
    <w:p w14:paraId="4184953B" w14:textId="77777777" w:rsidR="00621E51" w:rsidRPr="003B194A" w:rsidRDefault="00621E51" w:rsidP="00621E51">
      <w:pPr>
        <w:pStyle w:val="Default"/>
        <w:ind w:left="720" w:hanging="720"/>
        <w:jc w:val="both"/>
        <w:rPr>
          <w:rFonts w:asciiTheme="minorHAnsi" w:hAnsiTheme="minorHAnsi" w:cstheme="minorHAnsi"/>
          <w:color w:val="auto"/>
        </w:rPr>
      </w:pPr>
    </w:p>
    <w:p w14:paraId="165DCB9B" w14:textId="77777777" w:rsidR="00621E51" w:rsidRPr="003B194A"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19.2</w:t>
      </w:r>
      <w:r>
        <w:rPr>
          <w:rFonts w:asciiTheme="minorHAnsi" w:hAnsiTheme="minorHAnsi" w:cstheme="minorHAnsi"/>
          <w:color w:val="auto"/>
        </w:rPr>
        <w:tab/>
      </w:r>
      <w:r w:rsidRPr="003B194A">
        <w:rPr>
          <w:rFonts w:asciiTheme="minorHAnsi" w:hAnsiTheme="minorHAnsi" w:cstheme="minorHAnsi"/>
          <w:color w:val="auto"/>
        </w:rPr>
        <w:t xml:space="preserve">Where the Liquidated Damages Threshold is met or exceeded and delivery continues </w:t>
      </w:r>
      <w:r>
        <w:rPr>
          <w:rFonts w:asciiTheme="minorHAnsi" w:hAnsiTheme="minorHAnsi" w:cstheme="minorHAnsi"/>
          <w:color w:val="auto"/>
        </w:rPr>
        <w:t xml:space="preserve">to be delayed, </w:t>
      </w:r>
      <w:r w:rsidRPr="003B194A">
        <w:rPr>
          <w:rFonts w:asciiTheme="minorHAnsi" w:hAnsiTheme="minorHAnsi" w:cstheme="minorHAnsi"/>
          <w:color w:val="auto"/>
        </w:rPr>
        <w:t xml:space="preserve">the Central Bank shall be entitled to: </w:t>
      </w:r>
    </w:p>
    <w:p w14:paraId="2758C49D" w14:textId="77777777" w:rsidR="00621E51" w:rsidRPr="00A74C73" w:rsidRDefault="00621E51" w:rsidP="00621E51">
      <w:pPr>
        <w:pStyle w:val="Default"/>
        <w:ind w:left="720" w:hanging="720"/>
        <w:jc w:val="both"/>
        <w:rPr>
          <w:rFonts w:asciiTheme="minorHAnsi" w:hAnsiTheme="minorHAnsi" w:cstheme="minorHAnsi"/>
          <w:color w:val="auto"/>
          <w:highlight w:val="red"/>
        </w:rPr>
      </w:pPr>
    </w:p>
    <w:p w14:paraId="137B8392" w14:textId="77777777" w:rsidR="00621E51" w:rsidRPr="003B194A"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19.2.1</w:t>
      </w:r>
      <w:r w:rsidRPr="003B194A">
        <w:rPr>
          <w:rFonts w:asciiTheme="minorHAnsi" w:hAnsiTheme="minorHAnsi" w:cstheme="minorHAnsi"/>
          <w:color w:val="auto"/>
        </w:rPr>
        <w:tab/>
        <w:t xml:space="preserve">claim any remedy available to it (whether under </w:t>
      </w:r>
      <w:r>
        <w:rPr>
          <w:rFonts w:asciiTheme="minorHAnsi" w:hAnsiTheme="minorHAnsi" w:cstheme="minorHAnsi"/>
          <w:color w:val="auto"/>
        </w:rPr>
        <w:t>this Agreement</w:t>
      </w:r>
      <w:r w:rsidRPr="003B194A">
        <w:rPr>
          <w:rFonts w:asciiTheme="minorHAnsi" w:hAnsiTheme="minorHAnsi" w:cstheme="minorHAnsi"/>
          <w:color w:val="auto"/>
        </w:rPr>
        <w:t xml:space="preserve"> or otherwise) for </w:t>
      </w:r>
      <w:r>
        <w:rPr>
          <w:rFonts w:asciiTheme="minorHAnsi" w:hAnsiTheme="minorHAnsi" w:cstheme="minorHAnsi"/>
          <w:color w:val="auto"/>
        </w:rPr>
        <w:t>Loss</w:t>
      </w:r>
      <w:r w:rsidRPr="003B194A">
        <w:rPr>
          <w:rFonts w:asciiTheme="minorHAnsi" w:hAnsiTheme="minorHAnsi" w:cstheme="minorHAnsi"/>
          <w:color w:val="auto"/>
        </w:rPr>
        <w:t xml:space="preserve"> incurred after the </w:t>
      </w:r>
      <w:r>
        <w:rPr>
          <w:rFonts w:asciiTheme="minorHAnsi" w:hAnsiTheme="minorHAnsi" w:cstheme="minorHAnsi"/>
          <w:color w:val="auto"/>
        </w:rPr>
        <w:t>Liquidated Damages Threshold has been exceeded</w:t>
      </w:r>
      <w:r w:rsidRPr="003B194A">
        <w:rPr>
          <w:rFonts w:asciiTheme="minorHAnsi" w:hAnsiTheme="minorHAnsi" w:cstheme="minorHAnsi"/>
          <w:color w:val="auto"/>
        </w:rPr>
        <w:t>; and</w:t>
      </w:r>
    </w:p>
    <w:p w14:paraId="047324ED" w14:textId="77777777" w:rsidR="00621E51" w:rsidRPr="003B194A" w:rsidRDefault="00621E51" w:rsidP="00621E51">
      <w:pPr>
        <w:pStyle w:val="Default"/>
        <w:ind w:left="1440" w:hanging="720"/>
        <w:jc w:val="both"/>
        <w:rPr>
          <w:rFonts w:asciiTheme="minorHAnsi" w:hAnsiTheme="minorHAnsi" w:cstheme="minorHAnsi"/>
          <w:color w:val="auto"/>
        </w:rPr>
      </w:pPr>
    </w:p>
    <w:p w14:paraId="505C4401" w14:textId="34315517" w:rsidR="00621E51" w:rsidRPr="003B194A"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19.2.2</w:t>
      </w:r>
      <w:r w:rsidRPr="003B194A">
        <w:rPr>
          <w:rFonts w:asciiTheme="minorHAnsi" w:hAnsiTheme="minorHAnsi" w:cstheme="minorHAnsi"/>
          <w:color w:val="auto"/>
        </w:rPr>
        <w:tab/>
        <w:t xml:space="preserve">without prejudice to </w:t>
      </w:r>
      <w:r>
        <w:rPr>
          <w:rFonts w:asciiTheme="minorHAnsi" w:hAnsiTheme="minorHAnsi" w:cstheme="minorHAnsi"/>
          <w:color w:val="auto"/>
        </w:rPr>
        <w:t>clause 19.2.1,</w:t>
      </w:r>
      <w:r w:rsidRPr="003B194A">
        <w:rPr>
          <w:rFonts w:asciiTheme="minorHAnsi" w:hAnsiTheme="minorHAnsi" w:cstheme="minorHAnsi"/>
          <w:color w:val="auto"/>
        </w:rPr>
        <w:t xml:space="preserve"> terminate </w:t>
      </w:r>
      <w:r>
        <w:rPr>
          <w:rFonts w:asciiTheme="minorHAnsi" w:hAnsiTheme="minorHAnsi" w:cstheme="minorHAnsi"/>
          <w:color w:val="auto"/>
        </w:rPr>
        <w:t>this Agreement</w:t>
      </w:r>
      <w:r w:rsidRPr="003B194A">
        <w:rPr>
          <w:rFonts w:asciiTheme="minorHAnsi" w:hAnsiTheme="minorHAnsi" w:cstheme="minorHAnsi"/>
          <w:color w:val="auto"/>
        </w:rPr>
        <w:t xml:space="preserve"> </w:t>
      </w:r>
      <w:r>
        <w:rPr>
          <w:rFonts w:asciiTheme="minorHAnsi" w:hAnsiTheme="minorHAnsi" w:cstheme="minorHAnsi"/>
          <w:color w:val="auto"/>
        </w:rPr>
        <w:t>in accordance with clause 2</w:t>
      </w:r>
      <w:r w:rsidR="00A9786B">
        <w:rPr>
          <w:rFonts w:asciiTheme="minorHAnsi" w:hAnsiTheme="minorHAnsi" w:cstheme="minorHAnsi"/>
          <w:color w:val="auto"/>
        </w:rPr>
        <w:t>2</w:t>
      </w:r>
      <w:r w:rsidRPr="003B194A">
        <w:rPr>
          <w:rFonts w:asciiTheme="minorHAnsi" w:hAnsiTheme="minorHAnsi" w:cstheme="minorHAnsi"/>
          <w:color w:val="auto"/>
        </w:rPr>
        <w:t>.</w:t>
      </w:r>
    </w:p>
    <w:p w14:paraId="7EA9C522" w14:textId="77777777" w:rsidR="00621E51" w:rsidRPr="00A74C73" w:rsidRDefault="00621E51" w:rsidP="00621E51">
      <w:pPr>
        <w:pStyle w:val="Default"/>
        <w:jc w:val="both"/>
        <w:rPr>
          <w:rFonts w:asciiTheme="minorHAnsi" w:hAnsiTheme="minorHAnsi" w:cstheme="minorHAnsi"/>
          <w:color w:val="auto"/>
          <w:highlight w:val="red"/>
        </w:rPr>
      </w:pPr>
    </w:p>
    <w:p w14:paraId="51FCA356" w14:textId="77777777" w:rsidR="00621E51" w:rsidRPr="00865952"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20.</w:t>
      </w:r>
      <w:r>
        <w:rPr>
          <w:rFonts w:asciiTheme="minorHAnsi" w:hAnsiTheme="minorHAnsi" w:cstheme="minorHAnsi"/>
          <w:color w:val="auto"/>
        </w:rPr>
        <w:tab/>
      </w:r>
      <w:r w:rsidRPr="005E4111">
        <w:rPr>
          <w:rFonts w:asciiTheme="minorHAnsi" w:hAnsiTheme="minorHAnsi" w:cstheme="minorHAnsi"/>
          <w:b/>
          <w:color w:val="auto"/>
        </w:rPr>
        <w:t>Equipment</w:t>
      </w:r>
    </w:p>
    <w:p w14:paraId="6412E8FD" w14:textId="77777777" w:rsidR="00621E51" w:rsidRPr="00865952" w:rsidRDefault="00621E51" w:rsidP="00621E51">
      <w:pPr>
        <w:pStyle w:val="Default"/>
        <w:ind w:left="720" w:hanging="720"/>
        <w:jc w:val="both"/>
        <w:rPr>
          <w:rFonts w:asciiTheme="minorHAnsi" w:hAnsiTheme="minorHAnsi" w:cstheme="minorHAnsi"/>
          <w:color w:val="auto"/>
        </w:rPr>
      </w:pPr>
    </w:p>
    <w:p w14:paraId="44812E71" w14:textId="77777777" w:rsidR="00621E51" w:rsidRPr="00865952"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20.1</w:t>
      </w:r>
      <w:r>
        <w:rPr>
          <w:rFonts w:asciiTheme="minorHAnsi" w:hAnsiTheme="minorHAnsi" w:cstheme="minorHAnsi"/>
          <w:color w:val="auto"/>
        </w:rPr>
        <w:tab/>
      </w:r>
      <w:r w:rsidRPr="00865952">
        <w:rPr>
          <w:rFonts w:asciiTheme="minorHAnsi" w:hAnsiTheme="minorHAnsi" w:cstheme="minorHAnsi"/>
          <w:color w:val="auto"/>
        </w:rPr>
        <w:t xml:space="preserve">The Contractor shall provide all equipment and materials including packaging </w:t>
      </w:r>
      <w:r w:rsidRPr="009B1068">
        <w:rPr>
          <w:rFonts w:asciiTheme="minorHAnsi" w:hAnsiTheme="minorHAnsi" w:cstheme="minorHAnsi"/>
          <w:color w:val="auto"/>
        </w:rPr>
        <w:t>(“</w:t>
      </w:r>
      <w:r w:rsidRPr="009B1068">
        <w:rPr>
          <w:rFonts w:asciiTheme="minorHAnsi" w:hAnsiTheme="minorHAnsi" w:cstheme="minorHAnsi"/>
          <w:b/>
          <w:color w:val="auto"/>
        </w:rPr>
        <w:t>Equipment</w:t>
      </w:r>
      <w:r w:rsidRPr="009B1068">
        <w:rPr>
          <w:rFonts w:asciiTheme="minorHAnsi" w:hAnsiTheme="minorHAnsi" w:cstheme="minorHAnsi"/>
          <w:color w:val="auto"/>
        </w:rPr>
        <w:t>”) necessary</w:t>
      </w:r>
      <w:r w:rsidRPr="00865952">
        <w:rPr>
          <w:rFonts w:asciiTheme="minorHAnsi" w:hAnsiTheme="minorHAnsi" w:cstheme="minorHAnsi"/>
          <w:color w:val="auto"/>
        </w:rPr>
        <w:t xml:space="preserve"> for the supply of the Services, save as otherwise expressly agreed with the Central Bank.</w:t>
      </w:r>
    </w:p>
    <w:p w14:paraId="2ADF7A8C" w14:textId="77777777" w:rsidR="00621E51" w:rsidRPr="00865952" w:rsidRDefault="00621E51" w:rsidP="00621E51">
      <w:pPr>
        <w:pStyle w:val="Default"/>
        <w:ind w:left="720" w:hanging="720"/>
        <w:jc w:val="both"/>
        <w:rPr>
          <w:rFonts w:asciiTheme="minorHAnsi" w:hAnsiTheme="minorHAnsi" w:cstheme="minorHAnsi"/>
          <w:color w:val="auto"/>
        </w:rPr>
      </w:pPr>
    </w:p>
    <w:p w14:paraId="5A6D0A00" w14:textId="77777777" w:rsidR="00621E51" w:rsidRPr="00865952"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20.2</w:t>
      </w:r>
      <w:r>
        <w:rPr>
          <w:rFonts w:asciiTheme="minorHAnsi" w:hAnsiTheme="minorHAnsi" w:cstheme="minorHAnsi"/>
          <w:color w:val="auto"/>
        </w:rPr>
        <w:tab/>
      </w:r>
      <w:r w:rsidRPr="00865952">
        <w:rPr>
          <w:rFonts w:asciiTheme="minorHAnsi" w:hAnsiTheme="minorHAnsi" w:cstheme="minorHAnsi"/>
          <w:color w:val="auto"/>
        </w:rPr>
        <w:t>All Equipment brought onto the Central Bank’s premises shall be at the Contractor’s own risk and the Central Bank shall have no liability for any loss of or damage to any Equipment. The Contractor shall provide for the insurance of the haulage or carriage thereof to the Central Bank’s premises and the removal of Equipment when no longer required at its own cost and expense. Unless otherwise agreed in writing, Equipment brought onto the Central Bank’s premises will remain the property of the Contractor.</w:t>
      </w:r>
    </w:p>
    <w:p w14:paraId="2425843C" w14:textId="77777777" w:rsidR="00621E51" w:rsidRPr="00865952" w:rsidRDefault="00621E51" w:rsidP="00621E51">
      <w:pPr>
        <w:pStyle w:val="Default"/>
        <w:ind w:left="720" w:hanging="720"/>
        <w:jc w:val="both"/>
        <w:rPr>
          <w:rFonts w:asciiTheme="minorHAnsi" w:hAnsiTheme="minorHAnsi" w:cstheme="minorHAnsi"/>
          <w:color w:val="auto"/>
        </w:rPr>
      </w:pPr>
    </w:p>
    <w:p w14:paraId="4E4EAA4B" w14:textId="77777777" w:rsidR="00621E51" w:rsidRPr="00865952"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20.3</w:t>
      </w:r>
      <w:r>
        <w:rPr>
          <w:rFonts w:asciiTheme="minorHAnsi" w:hAnsiTheme="minorHAnsi" w:cstheme="minorHAnsi"/>
          <w:color w:val="auto"/>
        </w:rPr>
        <w:tab/>
      </w:r>
      <w:r w:rsidRPr="00865952">
        <w:rPr>
          <w:rFonts w:asciiTheme="minorHAnsi" w:hAnsiTheme="minorHAnsi" w:cstheme="minorHAnsi"/>
          <w:color w:val="auto"/>
        </w:rPr>
        <w:t>The Contractor shall maintain and store all items of Equipment within the Central Bank’s premises in a safe, serviceable and clean condition.</w:t>
      </w:r>
    </w:p>
    <w:p w14:paraId="3AE7D770" w14:textId="77777777" w:rsidR="00621E51" w:rsidRPr="00865952" w:rsidRDefault="00621E51" w:rsidP="00621E51">
      <w:pPr>
        <w:pStyle w:val="Default"/>
        <w:ind w:left="720" w:hanging="720"/>
        <w:jc w:val="both"/>
        <w:rPr>
          <w:rFonts w:asciiTheme="minorHAnsi" w:hAnsiTheme="minorHAnsi" w:cstheme="minorHAnsi"/>
          <w:color w:val="auto"/>
        </w:rPr>
      </w:pPr>
    </w:p>
    <w:p w14:paraId="6B40B582" w14:textId="77777777" w:rsidR="00621E51" w:rsidRPr="00865952"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20.4</w:t>
      </w:r>
      <w:r>
        <w:rPr>
          <w:rFonts w:asciiTheme="minorHAnsi" w:hAnsiTheme="minorHAnsi" w:cstheme="minorHAnsi"/>
          <w:color w:val="auto"/>
        </w:rPr>
        <w:tab/>
      </w:r>
      <w:r w:rsidRPr="00865952">
        <w:rPr>
          <w:rFonts w:asciiTheme="minorHAnsi" w:hAnsiTheme="minorHAnsi" w:cstheme="minorHAnsi"/>
          <w:color w:val="auto"/>
        </w:rPr>
        <w:t>The Contractor shall, at the Central Bank’s written request, at its own cost and expense and as soon as reasonably practicable:</w:t>
      </w:r>
    </w:p>
    <w:p w14:paraId="2C80238E" w14:textId="77777777" w:rsidR="00621E51" w:rsidRPr="00865952" w:rsidRDefault="00621E51" w:rsidP="00621E51">
      <w:pPr>
        <w:pStyle w:val="Default"/>
        <w:ind w:left="720" w:hanging="720"/>
        <w:jc w:val="both"/>
        <w:rPr>
          <w:rFonts w:asciiTheme="minorHAnsi" w:hAnsiTheme="minorHAnsi" w:cstheme="minorHAnsi"/>
          <w:color w:val="auto"/>
        </w:rPr>
      </w:pPr>
    </w:p>
    <w:p w14:paraId="4AE0C4A5" w14:textId="77777777" w:rsidR="00621E51" w:rsidRPr="00865952"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20.4.1</w:t>
      </w:r>
      <w:r>
        <w:rPr>
          <w:rFonts w:asciiTheme="minorHAnsi" w:hAnsiTheme="minorHAnsi" w:cstheme="minorHAnsi"/>
          <w:color w:val="auto"/>
        </w:rPr>
        <w:tab/>
      </w:r>
      <w:r w:rsidRPr="00865952">
        <w:rPr>
          <w:rFonts w:asciiTheme="minorHAnsi" w:hAnsiTheme="minorHAnsi" w:cstheme="minorHAnsi"/>
          <w:color w:val="auto"/>
        </w:rPr>
        <w:t xml:space="preserve">remove from the Central Bank’s premises any Equipment which in the reasonable opinion of the Central Bank is either hazardous, surplus, noxious or not in accordance with </w:t>
      </w:r>
      <w:r>
        <w:rPr>
          <w:rFonts w:asciiTheme="minorHAnsi" w:hAnsiTheme="minorHAnsi" w:cstheme="minorHAnsi"/>
          <w:color w:val="auto"/>
        </w:rPr>
        <w:t>this Agreement</w:t>
      </w:r>
      <w:r w:rsidRPr="00865952">
        <w:rPr>
          <w:rFonts w:asciiTheme="minorHAnsi" w:hAnsiTheme="minorHAnsi" w:cstheme="minorHAnsi"/>
          <w:color w:val="auto"/>
        </w:rPr>
        <w:t>; and</w:t>
      </w:r>
    </w:p>
    <w:p w14:paraId="2BE4C16A" w14:textId="77777777" w:rsidR="00621E51" w:rsidRPr="00865952" w:rsidRDefault="00621E51" w:rsidP="00621E51">
      <w:pPr>
        <w:pStyle w:val="Default"/>
        <w:ind w:left="1440" w:hanging="720"/>
        <w:jc w:val="both"/>
        <w:rPr>
          <w:rFonts w:asciiTheme="minorHAnsi" w:hAnsiTheme="minorHAnsi" w:cstheme="minorHAnsi"/>
          <w:color w:val="auto"/>
        </w:rPr>
      </w:pPr>
    </w:p>
    <w:p w14:paraId="01DCC053" w14:textId="77777777" w:rsidR="00621E51" w:rsidRPr="00865952"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20.4.2</w:t>
      </w:r>
      <w:r>
        <w:rPr>
          <w:rFonts w:asciiTheme="minorHAnsi" w:hAnsiTheme="minorHAnsi" w:cstheme="minorHAnsi"/>
          <w:color w:val="auto"/>
        </w:rPr>
        <w:tab/>
      </w:r>
      <w:r w:rsidRPr="00865952">
        <w:rPr>
          <w:rFonts w:asciiTheme="minorHAnsi" w:hAnsiTheme="minorHAnsi" w:cstheme="minorHAnsi"/>
          <w:color w:val="auto"/>
        </w:rPr>
        <w:t>replace such item with a suitable substitute item of Equipment.</w:t>
      </w:r>
    </w:p>
    <w:p w14:paraId="0CCAE834" w14:textId="77777777" w:rsidR="00621E51" w:rsidRPr="00865952" w:rsidRDefault="00621E51" w:rsidP="00621E51">
      <w:pPr>
        <w:pStyle w:val="Default"/>
        <w:ind w:left="1440" w:hanging="720"/>
        <w:jc w:val="both"/>
        <w:rPr>
          <w:rFonts w:asciiTheme="minorHAnsi" w:hAnsiTheme="minorHAnsi" w:cstheme="minorHAnsi"/>
          <w:color w:val="auto"/>
        </w:rPr>
      </w:pPr>
    </w:p>
    <w:p w14:paraId="5F3AC146" w14:textId="77777777" w:rsidR="00621E51" w:rsidRPr="00497228"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20.5</w:t>
      </w:r>
      <w:r>
        <w:rPr>
          <w:rFonts w:asciiTheme="minorHAnsi" w:hAnsiTheme="minorHAnsi" w:cstheme="minorHAnsi"/>
          <w:color w:val="auto"/>
        </w:rPr>
        <w:tab/>
      </w:r>
      <w:r w:rsidRPr="00865952">
        <w:rPr>
          <w:rFonts w:asciiTheme="minorHAnsi" w:hAnsiTheme="minorHAnsi" w:cstheme="minorHAnsi"/>
          <w:color w:val="auto"/>
        </w:rPr>
        <w:t>On completion of the Services, the Contractor shall remove the Equipment used to supply the Services and shall leave the Central Bank’s premises in a clean, safe and tidy condition. The Contractor is solely responsible for making good any damage to the Central Bank’s premises or any objects contained thereon</w:t>
      </w:r>
      <w:r>
        <w:rPr>
          <w:rFonts w:asciiTheme="minorHAnsi" w:hAnsiTheme="minorHAnsi" w:cstheme="minorHAnsi"/>
          <w:color w:val="auto"/>
        </w:rPr>
        <w:t>,</w:t>
      </w:r>
      <w:r w:rsidRPr="00865952">
        <w:rPr>
          <w:rFonts w:asciiTheme="minorHAnsi" w:hAnsiTheme="minorHAnsi" w:cstheme="minorHAnsi"/>
          <w:color w:val="auto"/>
        </w:rPr>
        <w:t xml:space="preserve"> other than fair wear and tear which is caused by the Contractor or any of its employees or sub-contractors.</w:t>
      </w:r>
    </w:p>
    <w:p w14:paraId="6C15759B" w14:textId="26EC389B" w:rsidR="00621BEA" w:rsidRDefault="00621BEA">
      <w:pPr>
        <w:autoSpaceDE/>
        <w:autoSpaceDN/>
        <w:adjustRightInd/>
        <w:rPr>
          <w:rFonts w:asciiTheme="minorHAnsi" w:eastAsiaTheme="minorHAnsi" w:hAnsiTheme="minorHAnsi" w:cstheme="minorHAnsi"/>
          <w:lang w:val="en-IE" w:eastAsia="en-US"/>
        </w:rPr>
      </w:pPr>
      <w:r>
        <w:rPr>
          <w:rFonts w:asciiTheme="minorHAnsi" w:hAnsiTheme="minorHAnsi" w:cstheme="minorHAnsi"/>
        </w:rPr>
        <w:br w:type="page"/>
      </w:r>
    </w:p>
    <w:p w14:paraId="4F4447A8" w14:textId="77777777" w:rsidR="00621E51" w:rsidRPr="00C214F6" w:rsidRDefault="00621E51" w:rsidP="00621E51">
      <w:pPr>
        <w:pStyle w:val="Default"/>
        <w:jc w:val="both"/>
        <w:rPr>
          <w:rFonts w:asciiTheme="minorHAnsi" w:hAnsiTheme="minorHAnsi" w:cstheme="minorHAnsi"/>
          <w:color w:val="auto"/>
        </w:rPr>
      </w:pPr>
    </w:p>
    <w:p w14:paraId="0E4DAE67" w14:textId="437E668B" w:rsidR="00621E51" w:rsidRPr="00CA65BF" w:rsidRDefault="00621E51" w:rsidP="00621E51">
      <w:pPr>
        <w:pStyle w:val="Default"/>
        <w:jc w:val="both"/>
        <w:rPr>
          <w:rFonts w:asciiTheme="minorHAnsi" w:hAnsiTheme="minorHAnsi" w:cstheme="minorHAnsi"/>
          <w:color w:val="auto"/>
        </w:rPr>
      </w:pPr>
      <w:r w:rsidRPr="00CA65BF">
        <w:rPr>
          <w:rFonts w:asciiTheme="minorHAnsi" w:hAnsiTheme="minorHAnsi" w:cstheme="minorHAnsi"/>
          <w:color w:val="auto"/>
        </w:rPr>
        <w:t>2</w:t>
      </w:r>
      <w:r>
        <w:rPr>
          <w:rFonts w:asciiTheme="minorHAnsi" w:hAnsiTheme="minorHAnsi" w:cstheme="minorHAnsi"/>
          <w:color w:val="auto"/>
        </w:rPr>
        <w:t>1</w:t>
      </w:r>
      <w:r w:rsidRPr="00CA65BF">
        <w:rPr>
          <w:rFonts w:asciiTheme="minorHAnsi" w:hAnsiTheme="minorHAnsi" w:cstheme="minorHAnsi"/>
          <w:color w:val="auto"/>
        </w:rPr>
        <w:t>.</w:t>
      </w:r>
      <w:r w:rsidRPr="00CA65BF">
        <w:rPr>
          <w:rFonts w:asciiTheme="minorHAnsi" w:hAnsiTheme="minorHAnsi" w:cstheme="minorHAnsi"/>
          <w:color w:val="auto"/>
        </w:rPr>
        <w:tab/>
      </w:r>
      <w:r w:rsidRPr="00CA65BF">
        <w:rPr>
          <w:rFonts w:asciiTheme="minorHAnsi" w:hAnsiTheme="minorHAnsi" w:cstheme="minorHAnsi"/>
          <w:b/>
          <w:color w:val="auto"/>
        </w:rPr>
        <w:t>Change Control</w:t>
      </w:r>
    </w:p>
    <w:p w14:paraId="552858E5" w14:textId="77777777" w:rsidR="00621E51" w:rsidRPr="00497228" w:rsidRDefault="00621E51" w:rsidP="00621E51">
      <w:pPr>
        <w:pStyle w:val="Default"/>
        <w:jc w:val="both"/>
        <w:rPr>
          <w:rFonts w:asciiTheme="minorHAnsi" w:hAnsiTheme="minorHAnsi" w:cstheme="minorHAnsi"/>
          <w:color w:val="auto"/>
          <w:highlight w:val="cyan"/>
        </w:rPr>
      </w:pPr>
    </w:p>
    <w:p w14:paraId="07E71ADE" w14:textId="77777777" w:rsidR="00621E51" w:rsidRPr="00865952" w:rsidRDefault="00621E51" w:rsidP="00621E51">
      <w:pPr>
        <w:pStyle w:val="Default"/>
        <w:ind w:left="720" w:hanging="720"/>
        <w:jc w:val="both"/>
        <w:rPr>
          <w:rFonts w:asciiTheme="minorHAnsi" w:hAnsiTheme="minorHAnsi" w:cstheme="minorHAnsi"/>
          <w:color w:val="auto"/>
        </w:rPr>
      </w:pPr>
      <w:r w:rsidRPr="00865952">
        <w:rPr>
          <w:rFonts w:asciiTheme="minorHAnsi" w:hAnsiTheme="minorHAnsi" w:cstheme="minorHAnsi"/>
          <w:color w:val="auto"/>
        </w:rPr>
        <w:t>2</w:t>
      </w:r>
      <w:r>
        <w:rPr>
          <w:rFonts w:asciiTheme="minorHAnsi" w:hAnsiTheme="minorHAnsi" w:cstheme="minorHAnsi"/>
          <w:color w:val="auto"/>
        </w:rPr>
        <w:t>1</w:t>
      </w:r>
      <w:r w:rsidRPr="00865952">
        <w:rPr>
          <w:rFonts w:asciiTheme="minorHAnsi" w:hAnsiTheme="minorHAnsi" w:cstheme="minorHAnsi"/>
          <w:color w:val="auto"/>
        </w:rPr>
        <w:t>.1</w:t>
      </w:r>
      <w:r w:rsidRPr="00865952">
        <w:rPr>
          <w:rFonts w:asciiTheme="minorHAnsi" w:hAnsiTheme="minorHAnsi" w:cstheme="minorHAnsi"/>
          <w:color w:val="auto"/>
        </w:rPr>
        <w:tab/>
        <w:t>The Parties agree any request for change to the Services (which may, for the avoidance of doubt, be an addition to or omission from the scope, or a change in the manner in which the Services are delivered) will be processed according to the following procedure:</w:t>
      </w:r>
    </w:p>
    <w:p w14:paraId="47FE69AD" w14:textId="77777777" w:rsidR="00621E51" w:rsidRPr="00497228" w:rsidRDefault="00621E51" w:rsidP="00621E51">
      <w:pPr>
        <w:pStyle w:val="Default"/>
        <w:jc w:val="both"/>
        <w:rPr>
          <w:rFonts w:asciiTheme="minorHAnsi" w:hAnsiTheme="minorHAnsi" w:cstheme="minorHAnsi"/>
          <w:color w:val="auto"/>
          <w:highlight w:val="cyan"/>
        </w:rPr>
      </w:pPr>
    </w:p>
    <w:p w14:paraId="0628E014" w14:textId="77777777" w:rsidR="00621E51" w:rsidRPr="00DA19C4"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21.1.1</w:t>
      </w:r>
      <w:r w:rsidRPr="00497228">
        <w:rPr>
          <w:rFonts w:asciiTheme="minorHAnsi" w:hAnsiTheme="minorHAnsi" w:cstheme="minorHAnsi"/>
          <w:color w:val="auto"/>
        </w:rPr>
        <w:tab/>
      </w:r>
      <w:r>
        <w:rPr>
          <w:rFonts w:asciiTheme="minorHAnsi" w:hAnsiTheme="minorHAnsi" w:cstheme="minorHAnsi"/>
          <w:color w:val="auto"/>
        </w:rPr>
        <w:t>The Party proposing the change must submit details of the proposed change (the “</w:t>
      </w:r>
      <w:r w:rsidRPr="00567F61">
        <w:rPr>
          <w:rFonts w:asciiTheme="minorHAnsi" w:hAnsiTheme="minorHAnsi" w:cstheme="minorHAnsi"/>
          <w:b/>
          <w:color w:val="auto"/>
        </w:rPr>
        <w:t>Change</w:t>
      </w:r>
      <w:r>
        <w:rPr>
          <w:rFonts w:asciiTheme="minorHAnsi" w:hAnsiTheme="minorHAnsi" w:cstheme="minorHAnsi"/>
          <w:color w:val="auto"/>
        </w:rPr>
        <w:t>”) in writing</w:t>
      </w:r>
      <w:r w:rsidRPr="00497228">
        <w:rPr>
          <w:rFonts w:asciiTheme="minorHAnsi" w:hAnsiTheme="minorHAnsi" w:cstheme="minorHAnsi"/>
          <w:color w:val="auto"/>
        </w:rPr>
        <w:t xml:space="preserve"> to the </w:t>
      </w:r>
      <w:r>
        <w:rPr>
          <w:rFonts w:asciiTheme="minorHAnsi" w:hAnsiTheme="minorHAnsi" w:cstheme="minorHAnsi"/>
          <w:color w:val="auto"/>
        </w:rPr>
        <w:t>nominated representative of the other Party, in sufficient detail to allow the other Party to comply with its obligations under clause 21.1.2 below</w:t>
      </w:r>
      <w:r w:rsidRPr="00DA19C4">
        <w:rPr>
          <w:rFonts w:asciiTheme="minorHAnsi" w:hAnsiTheme="minorHAnsi" w:cstheme="minorHAnsi"/>
          <w:color w:val="auto"/>
        </w:rPr>
        <w:t>.</w:t>
      </w:r>
    </w:p>
    <w:p w14:paraId="692904A7" w14:textId="77777777" w:rsidR="00621E51" w:rsidRPr="00DA19C4" w:rsidRDefault="00621E51" w:rsidP="00621E51">
      <w:pPr>
        <w:pStyle w:val="Default"/>
        <w:ind w:left="1440" w:hanging="720"/>
        <w:jc w:val="both"/>
        <w:rPr>
          <w:rFonts w:asciiTheme="minorHAnsi" w:hAnsiTheme="minorHAnsi" w:cstheme="minorHAnsi"/>
          <w:color w:val="auto"/>
        </w:rPr>
      </w:pPr>
    </w:p>
    <w:p w14:paraId="65A46D02" w14:textId="01B117A6" w:rsidR="00621E51" w:rsidRPr="00DA19C4"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21.1.2</w:t>
      </w:r>
      <w:r w:rsidRPr="00DA19C4">
        <w:rPr>
          <w:rFonts w:asciiTheme="minorHAnsi" w:hAnsiTheme="minorHAnsi" w:cstheme="minorHAnsi"/>
          <w:color w:val="auto"/>
        </w:rPr>
        <w:tab/>
      </w:r>
      <w:r>
        <w:rPr>
          <w:rFonts w:asciiTheme="minorHAnsi" w:hAnsiTheme="minorHAnsi" w:cstheme="minorHAnsi"/>
          <w:color w:val="auto"/>
        </w:rPr>
        <w:t xml:space="preserve">Subject to clause 21.1.3, the Party to whom the Change has been sent must respond as soon as practicable </w:t>
      </w:r>
      <w:r w:rsidRPr="00DA19C4">
        <w:rPr>
          <w:rFonts w:asciiTheme="minorHAnsi" w:hAnsiTheme="minorHAnsi" w:cstheme="minorHAnsi"/>
          <w:color w:val="auto"/>
        </w:rPr>
        <w:t>(and in an</w:t>
      </w:r>
      <w:r>
        <w:rPr>
          <w:rFonts w:asciiTheme="minorHAnsi" w:hAnsiTheme="minorHAnsi" w:cstheme="minorHAnsi"/>
          <w:color w:val="auto"/>
        </w:rPr>
        <w:t>y event not more than five (5) Working D</w:t>
      </w:r>
      <w:r w:rsidRPr="00DA19C4">
        <w:rPr>
          <w:rFonts w:asciiTheme="minorHAnsi" w:hAnsiTheme="minorHAnsi" w:cstheme="minorHAnsi"/>
          <w:color w:val="auto"/>
        </w:rPr>
        <w:t xml:space="preserve">ays after receipt of the </w:t>
      </w:r>
      <w:r>
        <w:rPr>
          <w:rFonts w:asciiTheme="minorHAnsi" w:hAnsiTheme="minorHAnsi" w:cstheme="minorHAnsi"/>
          <w:color w:val="auto"/>
        </w:rPr>
        <w:t>details referred to in clause 21.1.1, unless otherwise agreed by the other Party)</w:t>
      </w:r>
      <w:r w:rsidRPr="00DA19C4">
        <w:rPr>
          <w:rFonts w:asciiTheme="minorHAnsi" w:hAnsiTheme="minorHAnsi" w:cstheme="minorHAnsi"/>
          <w:color w:val="auto"/>
        </w:rPr>
        <w:t xml:space="preserve">, </w:t>
      </w:r>
      <w:r>
        <w:rPr>
          <w:rFonts w:asciiTheme="minorHAnsi" w:hAnsiTheme="minorHAnsi" w:cstheme="minorHAnsi"/>
          <w:color w:val="auto"/>
        </w:rPr>
        <w:t>setting out its</w:t>
      </w:r>
      <w:r w:rsidRPr="00DA19C4">
        <w:rPr>
          <w:rFonts w:asciiTheme="minorHAnsi" w:hAnsiTheme="minorHAnsi" w:cstheme="minorHAnsi"/>
          <w:color w:val="auto"/>
        </w:rPr>
        <w:t xml:space="preserve"> written estimate </w:t>
      </w:r>
      <w:r>
        <w:rPr>
          <w:rFonts w:asciiTheme="minorHAnsi" w:hAnsiTheme="minorHAnsi" w:cstheme="minorHAnsi"/>
          <w:color w:val="auto"/>
        </w:rPr>
        <w:t>of the</w:t>
      </w:r>
      <w:r w:rsidRPr="00DA19C4">
        <w:rPr>
          <w:rFonts w:asciiTheme="minorHAnsi" w:hAnsiTheme="minorHAnsi" w:cstheme="minorHAnsi"/>
          <w:color w:val="auto"/>
        </w:rPr>
        <w:t xml:space="preserve"> impact of the </w:t>
      </w:r>
      <w:r>
        <w:rPr>
          <w:rFonts w:asciiTheme="minorHAnsi" w:hAnsiTheme="minorHAnsi" w:cstheme="minorHAnsi"/>
          <w:color w:val="auto"/>
        </w:rPr>
        <w:t xml:space="preserve">Change </w:t>
      </w:r>
      <w:r w:rsidRPr="00DA19C4">
        <w:rPr>
          <w:rFonts w:asciiTheme="minorHAnsi" w:hAnsiTheme="minorHAnsi" w:cstheme="minorHAnsi"/>
          <w:color w:val="auto"/>
        </w:rPr>
        <w:t>(“</w:t>
      </w:r>
      <w:r w:rsidRPr="001674E2">
        <w:rPr>
          <w:rFonts w:asciiTheme="minorHAnsi" w:hAnsiTheme="minorHAnsi" w:cstheme="minorHAnsi"/>
          <w:b/>
          <w:color w:val="auto"/>
        </w:rPr>
        <w:t>Impact Assessme</w:t>
      </w:r>
      <w:r w:rsidRPr="004D5C81">
        <w:rPr>
          <w:rFonts w:asciiTheme="minorHAnsi" w:hAnsiTheme="minorHAnsi" w:cstheme="minorHAnsi"/>
          <w:b/>
          <w:color w:val="auto"/>
        </w:rPr>
        <w:t>nt</w:t>
      </w:r>
      <w:r w:rsidRPr="004D5C81">
        <w:rPr>
          <w:rFonts w:asciiTheme="minorHAnsi" w:hAnsiTheme="minorHAnsi" w:cstheme="minorHAnsi"/>
          <w:color w:val="auto"/>
        </w:rPr>
        <w:t>”)</w:t>
      </w:r>
      <w:r>
        <w:rPr>
          <w:rFonts w:asciiTheme="minorHAnsi" w:hAnsiTheme="minorHAnsi" w:cstheme="minorHAnsi"/>
          <w:color w:val="auto"/>
        </w:rPr>
        <w:t xml:space="preserve"> in the form set out in Schedule </w:t>
      </w:r>
      <w:r w:rsidR="00C51C72">
        <w:rPr>
          <w:rFonts w:asciiTheme="minorHAnsi" w:hAnsiTheme="minorHAnsi" w:cstheme="minorHAnsi"/>
          <w:color w:val="auto"/>
        </w:rPr>
        <w:t>3</w:t>
      </w:r>
      <w:r w:rsidRPr="004D5C81">
        <w:rPr>
          <w:rFonts w:asciiTheme="minorHAnsi" w:hAnsiTheme="minorHAnsi" w:cstheme="minorHAnsi"/>
          <w:color w:val="auto"/>
        </w:rPr>
        <w:t xml:space="preserve"> for review by the other Party, including the</w:t>
      </w:r>
      <w:r w:rsidRPr="00DA19C4">
        <w:rPr>
          <w:rFonts w:asciiTheme="minorHAnsi" w:hAnsiTheme="minorHAnsi" w:cstheme="minorHAnsi"/>
          <w:color w:val="auto"/>
        </w:rPr>
        <w:t xml:space="preserve"> following matters: </w:t>
      </w:r>
    </w:p>
    <w:p w14:paraId="6FF6C69B" w14:textId="77777777" w:rsidR="00621E51" w:rsidRDefault="00621E51" w:rsidP="00621E51">
      <w:pPr>
        <w:pStyle w:val="ListParagraph"/>
        <w:ind w:left="2160"/>
        <w:jc w:val="both"/>
        <w:rPr>
          <w:rFonts w:asciiTheme="minorHAnsi" w:hAnsiTheme="minorHAnsi" w:cstheme="minorHAnsi"/>
          <w:lang w:val="en-US"/>
        </w:rPr>
      </w:pPr>
    </w:p>
    <w:p w14:paraId="692E2330" w14:textId="77777777" w:rsidR="00621E51" w:rsidRPr="00567F61" w:rsidRDefault="00621E51" w:rsidP="002A68C2">
      <w:pPr>
        <w:pStyle w:val="ListParagraph"/>
        <w:numPr>
          <w:ilvl w:val="0"/>
          <w:numId w:val="18"/>
        </w:numPr>
        <w:jc w:val="both"/>
        <w:rPr>
          <w:rFonts w:asciiTheme="minorHAnsi" w:hAnsiTheme="minorHAnsi" w:cstheme="minorHAnsi"/>
          <w:lang w:val="en-US"/>
        </w:rPr>
      </w:pPr>
      <w:r>
        <w:rPr>
          <w:rFonts w:asciiTheme="minorHAnsi" w:hAnsiTheme="minorHAnsi" w:cstheme="minorHAnsi"/>
          <w:lang w:val="en-US"/>
        </w:rPr>
        <w:t xml:space="preserve">the impact of the </w:t>
      </w:r>
      <w:r>
        <w:rPr>
          <w:rFonts w:asciiTheme="minorHAnsi" w:hAnsiTheme="minorHAnsi" w:cstheme="minorHAnsi"/>
        </w:rPr>
        <w:t xml:space="preserve">Change </w:t>
      </w:r>
      <w:r>
        <w:rPr>
          <w:rFonts w:asciiTheme="minorHAnsi" w:hAnsiTheme="minorHAnsi" w:cstheme="minorHAnsi"/>
          <w:lang w:val="en-US"/>
        </w:rPr>
        <w:t xml:space="preserve">on the Services and, if the party proposing the Change is the Central Bank, the impact of the </w:t>
      </w:r>
      <w:r>
        <w:rPr>
          <w:rFonts w:asciiTheme="minorHAnsi" w:hAnsiTheme="minorHAnsi" w:cstheme="minorHAnsi"/>
        </w:rPr>
        <w:t xml:space="preserve">Change </w:t>
      </w:r>
      <w:r>
        <w:rPr>
          <w:rFonts w:asciiTheme="minorHAnsi" w:hAnsiTheme="minorHAnsi" w:cstheme="minorHAnsi"/>
          <w:lang w:val="en-US"/>
        </w:rPr>
        <w:t>on the provision of any services being delivered by any other service providers to the Central Bank (insofar as the Contractor can determine);</w:t>
      </w:r>
    </w:p>
    <w:p w14:paraId="2A08E472" w14:textId="77777777" w:rsidR="00621E51" w:rsidRPr="001674E2" w:rsidRDefault="00621E51" w:rsidP="002A68C2">
      <w:pPr>
        <w:pStyle w:val="ListParagraph"/>
        <w:numPr>
          <w:ilvl w:val="0"/>
          <w:numId w:val="18"/>
        </w:numPr>
        <w:jc w:val="both"/>
        <w:rPr>
          <w:rFonts w:asciiTheme="minorHAnsi" w:hAnsiTheme="minorHAnsi" w:cstheme="minorHAnsi"/>
          <w:lang w:val="en-US"/>
        </w:rPr>
      </w:pPr>
      <w:r>
        <w:rPr>
          <w:rFonts w:asciiTheme="minorHAnsi" w:hAnsiTheme="minorHAnsi" w:cstheme="minorHAnsi"/>
          <w:lang w:val="en-US"/>
        </w:rPr>
        <w:t>t</w:t>
      </w:r>
      <w:r w:rsidRPr="004A1272">
        <w:rPr>
          <w:rFonts w:asciiTheme="minorHAnsi" w:hAnsiTheme="minorHAnsi" w:cstheme="minorHAnsi"/>
          <w:lang w:val="en-US"/>
        </w:rPr>
        <w:t xml:space="preserve">he likely time required to implement the </w:t>
      </w:r>
      <w:r>
        <w:rPr>
          <w:rFonts w:asciiTheme="minorHAnsi" w:hAnsiTheme="minorHAnsi" w:cstheme="minorHAnsi"/>
        </w:rPr>
        <w:t xml:space="preserve">Change </w:t>
      </w:r>
      <w:r>
        <w:rPr>
          <w:rFonts w:asciiTheme="minorHAnsi" w:hAnsiTheme="minorHAnsi" w:cstheme="minorHAnsi"/>
          <w:lang w:val="en-US"/>
        </w:rPr>
        <w:t>and any impact on any agreed programme or milestones for the delivery of the Services</w:t>
      </w:r>
      <w:r w:rsidRPr="004A1272">
        <w:rPr>
          <w:rFonts w:asciiTheme="minorHAnsi" w:hAnsiTheme="minorHAnsi" w:cstheme="minorHAnsi"/>
          <w:lang w:val="en-US"/>
        </w:rPr>
        <w:t>;</w:t>
      </w:r>
    </w:p>
    <w:p w14:paraId="3230B47E" w14:textId="77777777" w:rsidR="00621E51" w:rsidRDefault="00621E51" w:rsidP="002A68C2">
      <w:pPr>
        <w:pStyle w:val="ListParagraph"/>
        <w:numPr>
          <w:ilvl w:val="0"/>
          <w:numId w:val="18"/>
        </w:numPr>
        <w:jc w:val="both"/>
        <w:rPr>
          <w:rFonts w:asciiTheme="minorHAnsi" w:hAnsiTheme="minorHAnsi" w:cstheme="minorHAnsi"/>
          <w:lang w:val="en-US"/>
        </w:rPr>
      </w:pPr>
      <w:r>
        <w:rPr>
          <w:rFonts w:asciiTheme="minorHAnsi" w:hAnsiTheme="minorHAnsi" w:cstheme="minorHAnsi"/>
          <w:lang w:val="en-US"/>
        </w:rPr>
        <w:t xml:space="preserve">any cost implications whatsoever of the </w:t>
      </w:r>
      <w:r>
        <w:rPr>
          <w:rFonts w:asciiTheme="minorHAnsi" w:hAnsiTheme="minorHAnsi" w:cstheme="minorHAnsi"/>
        </w:rPr>
        <w:t xml:space="preserve">Change </w:t>
      </w:r>
      <w:r>
        <w:rPr>
          <w:rFonts w:asciiTheme="minorHAnsi" w:hAnsiTheme="minorHAnsi" w:cstheme="minorHAnsi"/>
          <w:lang w:val="en-US"/>
        </w:rPr>
        <w:t xml:space="preserve">to the other Party, including any impact of the </w:t>
      </w:r>
      <w:r>
        <w:rPr>
          <w:rFonts w:asciiTheme="minorHAnsi" w:hAnsiTheme="minorHAnsi" w:cstheme="minorHAnsi"/>
        </w:rPr>
        <w:t xml:space="preserve">Change </w:t>
      </w:r>
      <w:r>
        <w:rPr>
          <w:rFonts w:asciiTheme="minorHAnsi" w:hAnsiTheme="minorHAnsi" w:cstheme="minorHAnsi"/>
          <w:lang w:val="en-US"/>
        </w:rPr>
        <w:t>on the Charges;</w:t>
      </w:r>
    </w:p>
    <w:p w14:paraId="11891FC4" w14:textId="77777777" w:rsidR="00621E51" w:rsidRDefault="00621E51" w:rsidP="002A68C2">
      <w:pPr>
        <w:pStyle w:val="ListParagraph"/>
        <w:numPr>
          <w:ilvl w:val="0"/>
          <w:numId w:val="18"/>
        </w:numPr>
        <w:jc w:val="both"/>
        <w:rPr>
          <w:rFonts w:asciiTheme="minorHAnsi" w:hAnsiTheme="minorHAnsi" w:cstheme="minorHAnsi"/>
          <w:lang w:val="en-US"/>
        </w:rPr>
      </w:pPr>
      <w:r>
        <w:rPr>
          <w:rFonts w:asciiTheme="minorHAnsi" w:hAnsiTheme="minorHAnsi" w:cstheme="minorHAnsi"/>
          <w:lang w:val="en-US"/>
        </w:rPr>
        <w:t xml:space="preserve">any impact of the </w:t>
      </w:r>
      <w:r>
        <w:rPr>
          <w:rFonts w:asciiTheme="minorHAnsi" w:hAnsiTheme="minorHAnsi" w:cstheme="minorHAnsi"/>
        </w:rPr>
        <w:t xml:space="preserve">Change </w:t>
      </w:r>
      <w:r>
        <w:rPr>
          <w:rFonts w:asciiTheme="minorHAnsi" w:hAnsiTheme="minorHAnsi" w:cstheme="minorHAnsi"/>
          <w:lang w:val="en-US"/>
        </w:rPr>
        <w:t>on resourcing and on the technical skills or training of staff;</w:t>
      </w:r>
    </w:p>
    <w:p w14:paraId="54945B73" w14:textId="77777777" w:rsidR="00621E51" w:rsidRDefault="00621E51" w:rsidP="002A68C2">
      <w:pPr>
        <w:pStyle w:val="ListParagraph"/>
        <w:numPr>
          <w:ilvl w:val="0"/>
          <w:numId w:val="18"/>
        </w:numPr>
        <w:jc w:val="both"/>
        <w:rPr>
          <w:rFonts w:asciiTheme="minorHAnsi" w:hAnsiTheme="minorHAnsi" w:cstheme="minorHAnsi"/>
          <w:lang w:val="en-US"/>
        </w:rPr>
      </w:pPr>
      <w:r>
        <w:rPr>
          <w:rFonts w:asciiTheme="minorHAnsi" w:hAnsiTheme="minorHAnsi" w:cstheme="minorHAnsi"/>
          <w:lang w:val="en-US"/>
        </w:rPr>
        <w:t xml:space="preserve">any additional changes which would be required to implement the </w:t>
      </w:r>
      <w:r>
        <w:rPr>
          <w:rFonts w:asciiTheme="minorHAnsi" w:hAnsiTheme="minorHAnsi" w:cstheme="minorHAnsi"/>
        </w:rPr>
        <w:t>Change</w:t>
      </w:r>
      <w:r>
        <w:rPr>
          <w:rFonts w:asciiTheme="minorHAnsi" w:hAnsiTheme="minorHAnsi" w:cstheme="minorHAnsi"/>
          <w:lang w:val="en-US"/>
        </w:rPr>
        <w:t>;</w:t>
      </w:r>
    </w:p>
    <w:p w14:paraId="5A851BEC" w14:textId="77777777" w:rsidR="00621E51" w:rsidRDefault="00621E51" w:rsidP="002A68C2">
      <w:pPr>
        <w:pStyle w:val="ListParagraph"/>
        <w:numPr>
          <w:ilvl w:val="0"/>
          <w:numId w:val="18"/>
        </w:numPr>
        <w:jc w:val="both"/>
        <w:rPr>
          <w:rFonts w:asciiTheme="minorHAnsi" w:hAnsiTheme="minorHAnsi" w:cstheme="minorHAnsi"/>
          <w:lang w:val="en-US"/>
        </w:rPr>
      </w:pPr>
      <w:r>
        <w:rPr>
          <w:rFonts w:asciiTheme="minorHAnsi" w:hAnsiTheme="minorHAnsi" w:cstheme="minorHAnsi"/>
          <w:lang w:val="en-US"/>
        </w:rPr>
        <w:t xml:space="preserve">whether the Party would require relief from compliance with any of its obligations under this Agreement (including any Service Level Agreement or key performance indicators) during the implementation of the </w:t>
      </w:r>
      <w:r>
        <w:rPr>
          <w:rFonts w:asciiTheme="minorHAnsi" w:hAnsiTheme="minorHAnsi" w:cstheme="minorHAnsi"/>
        </w:rPr>
        <w:t>Change</w:t>
      </w:r>
      <w:r>
        <w:rPr>
          <w:rFonts w:asciiTheme="minorHAnsi" w:hAnsiTheme="minorHAnsi" w:cstheme="minorHAnsi"/>
          <w:lang w:val="en-US"/>
        </w:rPr>
        <w:t>;</w:t>
      </w:r>
    </w:p>
    <w:p w14:paraId="3F8D2213" w14:textId="77777777" w:rsidR="00621E51" w:rsidRPr="004A1272" w:rsidRDefault="00621E51" w:rsidP="002A68C2">
      <w:pPr>
        <w:pStyle w:val="ListParagraph"/>
        <w:numPr>
          <w:ilvl w:val="0"/>
          <w:numId w:val="18"/>
        </w:numPr>
        <w:jc w:val="both"/>
        <w:rPr>
          <w:rFonts w:asciiTheme="minorHAnsi" w:hAnsiTheme="minorHAnsi" w:cstheme="minorHAnsi"/>
          <w:lang w:val="en-US"/>
        </w:rPr>
      </w:pPr>
      <w:r>
        <w:rPr>
          <w:rFonts w:asciiTheme="minorHAnsi" w:hAnsiTheme="minorHAnsi" w:cstheme="minorHAnsi"/>
          <w:lang w:val="en-US"/>
        </w:rPr>
        <w:t xml:space="preserve">any additional approvals or consents which would be required to implement the </w:t>
      </w:r>
      <w:r>
        <w:rPr>
          <w:rFonts w:asciiTheme="minorHAnsi" w:hAnsiTheme="minorHAnsi" w:cstheme="minorHAnsi"/>
        </w:rPr>
        <w:t>Change</w:t>
      </w:r>
      <w:r>
        <w:rPr>
          <w:rFonts w:asciiTheme="minorHAnsi" w:hAnsiTheme="minorHAnsi" w:cstheme="minorHAnsi"/>
          <w:lang w:val="en-US"/>
        </w:rPr>
        <w:t>; and</w:t>
      </w:r>
    </w:p>
    <w:p w14:paraId="2460F79D" w14:textId="77777777" w:rsidR="00621E51" w:rsidRPr="004A1272" w:rsidRDefault="00621E51" w:rsidP="002A68C2">
      <w:pPr>
        <w:pStyle w:val="ListParagraph"/>
        <w:numPr>
          <w:ilvl w:val="0"/>
          <w:numId w:val="18"/>
        </w:numPr>
        <w:jc w:val="both"/>
        <w:rPr>
          <w:rFonts w:asciiTheme="minorHAnsi" w:hAnsiTheme="minorHAnsi" w:cstheme="minorHAnsi"/>
          <w:lang w:val="en-US"/>
        </w:rPr>
      </w:pPr>
      <w:r>
        <w:rPr>
          <w:rFonts w:asciiTheme="minorHAnsi" w:hAnsiTheme="minorHAnsi" w:cstheme="minorHAnsi"/>
          <w:lang w:val="en-US"/>
        </w:rPr>
        <w:t>a</w:t>
      </w:r>
      <w:r w:rsidRPr="004A1272">
        <w:rPr>
          <w:rFonts w:asciiTheme="minorHAnsi" w:hAnsiTheme="minorHAnsi" w:cstheme="minorHAnsi"/>
          <w:lang w:val="en-US"/>
        </w:rPr>
        <w:t>ny other impact of</w:t>
      </w:r>
      <w:r>
        <w:rPr>
          <w:rFonts w:asciiTheme="minorHAnsi" w:hAnsiTheme="minorHAnsi" w:cstheme="minorHAnsi"/>
          <w:lang w:val="en-US"/>
        </w:rPr>
        <w:t xml:space="preserve"> the </w:t>
      </w:r>
      <w:r>
        <w:rPr>
          <w:rFonts w:asciiTheme="minorHAnsi" w:hAnsiTheme="minorHAnsi" w:cstheme="minorHAnsi"/>
        </w:rPr>
        <w:t xml:space="preserve">Change </w:t>
      </w:r>
      <w:r>
        <w:rPr>
          <w:rFonts w:asciiTheme="minorHAnsi" w:hAnsiTheme="minorHAnsi" w:cstheme="minorHAnsi"/>
          <w:lang w:val="en-US"/>
        </w:rPr>
        <w:t>on this Agreement</w:t>
      </w:r>
      <w:r w:rsidRPr="004A1272">
        <w:rPr>
          <w:rFonts w:asciiTheme="minorHAnsi" w:hAnsiTheme="minorHAnsi" w:cstheme="minorHAnsi"/>
          <w:lang w:val="en-US"/>
        </w:rPr>
        <w:t>.</w:t>
      </w:r>
    </w:p>
    <w:p w14:paraId="37080B2B" w14:textId="77777777" w:rsidR="00621E51" w:rsidRPr="00DA19C4" w:rsidRDefault="00621E51" w:rsidP="00621E51">
      <w:pPr>
        <w:pStyle w:val="Default"/>
        <w:ind w:left="1440" w:hanging="720"/>
        <w:jc w:val="both"/>
        <w:rPr>
          <w:rFonts w:asciiTheme="minorHAnsi" w:hAnsiTheme="minorHAnsi" w:cstheme="minorHAnsi"/>
          <w:color w:val="auto"/>
        </w:rPr>
      </w:pPr>
    </w:p>
    <w:p w14:paraId="4AA12EE3" w14:textId="77777777"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21.1.3</w:t>
      </w:r>
      <w:r>
        <w:rPr>
          <w:rFonts w:asciiTheme="minorHAnsi" w:hAnsiTheme="minorHAnsi" w:cstheme="minorHAnsi"/>
          <w:color w:val="auto"/>
        </w:rPr>
        <w:tab/>
        <w:t>Where the Party proposing the Change is the Contractor, the Central Bank may at its discretion reject the proposed Change without engaging in the preparation of an Impact Assessment in accordance with clause 21.1.2 and shall not be obliged to give any reasons for the rejection.</w:t>
      </w:r>
    </w:p>
    <w:p w14:paraId="24909222" w14:textId="77777777" w:rsidR="00621E51" w:rsidRDefault="00621E51" w:rsidP="00621E51">
      <w:pPr>
        <w:pStyle w:val="Default"/>
        <w:ind w:left="1440" w:hanging="720"/>
        <w:jc w:val="both"/>
        <w:rPr>
          <w:rFonts w:asciiTheme="minorHAnsi" w:hAnsiTheme="minorHAnsi" w:cstheme="minorHAnsi"/>
          <w:color w:val="auto"/>
        </w:rPr>
      </w:pPr>
    </w:p>
    <w:p w14:paraId="5942E9C2" w14:textId="77777777"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21.1.4</w:t>
      </w:r>
      <w:r>
        <w:rPr>
          <w:rFonts w:asciiTheme="minorHAnsi" w:hAnsiTheme="minorHAnsi" w:cstheme="minorHAnsi"/>
          <w:color w:val="auto"/>
        </w:rPr>
        <w:tab/>
        <w:t xml:space="preserve">Where the Party responding to the Change under clause 21.1.2 is the Contractor, the Contractor shall use reasonable endeavours to </w:t>
      </w:r>
    </w:p>
    <w:p w14:paraId="770E9549" w14:textId="77777777" w:rsidR="00621E51" w:rsidRDefault="00621E51" w:rsidP="00621E51">
      <w:pPr>
        <w:pStyle w:val="Default"/>
        <w:ind w:left="1440" w:hanging="720"/>
        <w:jc w:val="both"/>
        <w:rPr>
          <w:rFonts w:asciiTheme="minorHAnsi" w:hAnsiTheme="minorHAnsi" w:cstheme="minorHAnsi"/>
          <w:color w:val="auto"/>
        </w:rPr>
      </w:pPr>
    </w:p>
    <w:p w14:paraId="0581FB3F" w14:textId="77777777" w:rsidR="00621E51" w:rsidRDefault="00621E51" w:rsidP="002A68C2">
      <w:pPr>
        <w:pStyle w:val="ListParagraph"/>
        <w:numPr>
          <w:ilvl w:val="0"/>
          <w:numId w:val="19"/>
        </w:numPr>
        <w:jc w:val="both"/>
        <w:rPr>
          <w:rFonts w:asciiTheme="minorHAnsi" w:hAnsiTheme="minorHAnsi" w:cstheme="minorHAnsi"/>
          <w:lang w:val="en-US"/>
        </w:rPr>
      </w:pPr>
      <w:r w:rsidRPr="00CC78FD">
        <w:rPr>
          <w:rFonts w:asciiTheme="minorHAnsi" w:hAnsiTheme="minorHAnsi" w:cstheme="minorHAnsi"/>
          <w:lang w:val="en-US"/>
        </w:rPr>
        <w:t>minimise any increase in costs and maximise any reduction in</w:t>
      </w:r>
      <w:r>
        <w:rPr>
          <w:rFonts w:asciiTheme="minorHAnsi" w:hAnsiTheme="minorHAnsi" w:cstheme="minorHAnsi"/>
          <w:lang w:val="en-US"/>
        </w:rPr>
        <w:t xml:space="preserve"> costs; and</w:t>
      </w:r>
    </w:p>
    <w:p w14:paraId="66905EC0" w14:textId="77777777" w:rsidR="00621E51" w:rsidRDefault="00621E51" w:rsidP="002A68C2">
      <w:pPr>
        <w:pStyle w:val="ListParagraph"/>
        <w:numPr>
          <w:ilvl w:val="0"/>
          <w:numId w:val="19"/>
        </w:numPr>
        <w:jc w:val="both"/>
        <w:rPr>
          <w:rFonts w:asciiTheme="minorHAnsi" w:hAnsiTheme="minorHAnsi" w:cstheme="minorHAnsi"/>
          <w:lang w:val="en-US"/>
        </w:rPr>
      </w:pPr>
      <w:r w:rsidRPr="00CC78FD">
        <w:rPr>
          <w:rFonts w:asciiTheme="minorHAnsi" w:hAnsiTheme="minorHAnsi" w:cstheme="minorHAnsi"/>
          <w:lang w:val="en-US"/>
        </w:rPr>
        <w:t xml:space="preserve">minimise any increase in time taken to deliver the Service </w:t>
      </w:r>
      <w:r>
        <w:rPr>
          <w:rFonts w:asciiTheme="minorHAnsi" w:hAnsiTheme="minorHAnsi" w:cstheme="minorHAnsi"/>
          <w:lang w:val="en-US"/>
        </w:rPr>
        <w:t xml:space="preserve">and maximize any reduction in time taken to deliver the Service </w:t>
      </w:r>
    </w:p>
    <w:p w14:paraId="4B8FD4CD" w14:textId="77777777" w:rsidR="00621E51" w:rsidRDefault="00621E51" w:rsidP="00621E51">
      <w:pPr>
        <w:ind w:left="1440"/>
        <w:jc w:val="both"/>
        <w:rPr>
          <w:rFonts w:asciiTheme="minorHAnsi" w:hAnsiTheme="minorHAnsi" w:cstheme="minorHAnsi"/>
          <w:lang w:val="en-US"/>
        </w:rPr>
      </w:pPr>
    </w:p>
    <w:p w14:paraId="67E38946" w14:textId="77777777" w:rsidR="00621E51" w:rsidRPr="00CC78FD" w:rsidRDefault="00621E51" w:rsidP="00621E51">
      <w:pPr>
        <w:ind w:left="1440"/>
        <w:jc w:val="both"/>
        <w:rPr>
          <w:rFonts w:asciiTheme="minorHAnsi" w:hAnsiTheme="minorHAnsi" w:cstheme="minorHAnsi"/>
          <w:lang w:val="en-US"/>
        </w:rPr>
      </w:pPr>
      <w:r w:rsidRPr="00CC78FD">
        <w:rPr>
          <w:rFonts w:asciiTheme="minorHAnsi" w:hAnsiTheme="minorHAnsi" w:cstheme="minorHAnsi"/>
          <w:lang w:val="en-US"/>
        </w:rPr>
        <w:t>arising from the Change.</w:t>
      </w:r>
    </w:p>
    <w:p w14:paraId="1F16233D" w14:textId="77777777" w:rsidR="00621E51" w:rsidRDefault="00621E51" w:rsidP="00621E51">
      <w:pPr>
        <w:pStyle w:val="Default"/>
        <w:ind w:left="1440" w:hanging="720"/>
        <w:jc w:val="both"/>
        <w:rPr>
          <w:rFonts w:asciiTheme="minorHAnsi" w:hAnsiTheme="minorHAnsi" w:cstheme="minorHAnsi"/>
          <w:color w:val="auto"/>
        </w:rPr>
      </w:pPr>
    </w:p>
    <w:p w14:paraId="2F52A8B6" w14:textId="77777777" w:rsidR="00621E51" w:rsidRPr="00DA19C4"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21.1.5</w:t>
      </w:r>
      <w:r>
        <w:rPr>
          <w:rFonts w:asciiTheme="minorHAnsi" w:hAnsiTheme="minorHAnsi" w:cstheme="minorHAnsi"/>
          <w:color w:val="auto"/>
        </w:rPr>
        <w:tab/>
        <w:t xml:space="preserve">As soon as practicable after the Party proposing the Change receives the Impact Assessment, the Parties shall discuss and, where necessary, resolve any issues set out in the Impact Assessment. Where the Party proposing the Change is the Central Bank, the Contractor shall provide evidence upon request that it has complied with clause 21.1.4. As part of such discussions, the Party proposing the Change may iteratively modify the Change and submit revised details to the other Party, following which the other Party shall provide an updated Impact Assessment within a time to be agreed between the Parties, highlighting the changes to the Impact Assessment arising from the modifications to the Change. Where the Party proposing the Change reasonably requests, the other Party shall provide such additional information as the Party proposing the Change requires to fully evaluate the impact of the Change. Both Parties shall conduct discussions regarding any proposed Change in good faith. </w:t>
      </w:r>
    </w:p>
    <w:p w14:paraId="111F27E2" w14:textId="77777777" w:rsidR="00621E51" w:rsidRPr="00DA19C4" w:rsidRDefault="00621E51" w:rsidP="00621E51">
      <w:pPr>
        <w:pStyle w:val="Default"/>
        <w:jc w:val="both"/>
        <w:rPr>
          <w:rFonts w:asciiTheme="minorHAnsi" w:hAnsiTheme="minorHAnsi" w:cstheme="minorHAnsi"/>
          <w:color w:val="auto"/>
        </w:rPr>
      </w:pPr>
    </w:p>
    <w:p w14:paraId="7349D3CD" w14:textId="4A5D327F"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21.1.6</w:t>
      </w:r>
      <w:r w:rsidRPr="00DA19C4">
        <w:rPr>
          <w:rFonts w:asciiTheme="minorHAnsi" w:hAnsiTheme="minorHAnsi" w:cstheme="minorHAnsi"/>
          <w:color w:val="auto"/>
        </w:rPr>
        <w:tab/>
      </w:r>
      <w:r>
        <w:rPr>
          <w:rFonts w:asciiTheme="minorHAnsi" w:hAnsiTheme="minorHAnsi" w:cstheme="minorHAnsi"/>
          <w:color w:val="auto"/>
        </w:rPr>
        <w:t>Without prejudice to clause 21.1.3, once the Impact Assessment has been finalized following the process set out in clause 21.1.5, as soon as practicable thereafter (and in any event withi</w:t>
      </w:r>
      <w:r w:rsidRPr="00EF3C00">
        <w:rPr>
          <w:rFonts w:asciiTheme="minorHAnsi" w:hAnsiTheme="minorHAnsi" w:cstheme="minorHAnsi"/>
          <w:color w:val="auto"/>
        </w:rPr>
        <w:t>n 20</w:t>
      </w:r>
      <w:r>
        <w:rPr>
          <w:rFonts w:asciiTheme="minorHAnsi" w:hAnsiTheme="minorHAnsi" w:cstheme="minorHAnsi"/>
          <w:color w:val="auto"/>
        </w:rPr>
        <w:t xml:space="preserve"> Working Days) the Party proposing the Change must either </w:t>
      </w:r>
    </w:p>
    <w:p w14:paraId="724F6358" w14:textId="77777777" w:rsidR="00621E51" w:rsidRDefault="00621E51" w:rsidP="00621E51">
      <w:pPr>
        <w:pStyle w:val="Default"/>
        <w:ind w:left="1440" w:hanging="720"/>
        <w:jc w:val="both"/>
        <w:rPr>
          <w:rFonts w:asciiTheme="minorHAnsi" w:hAnsiTheme="minorHAnsi" w:cstheme="minorHAnsi"/>
          <w:color w:val="auto"/>
        </w:rPr>
      </w:pPr>
    </w:p>
    <w:p w14:paraId="6AA31B2E" w14:textId="77777777" w:rsidR="00621E51" w:rsidRDefault="00621E51" w:rsidP="002A68C2">
      <w:pPr>
        <w:pStyle w:val="ListParagraph"/>
        <w:numPr>
          <w:ilvl w:val="0"/>
          <w:numId w:val="20"/>
        </w:numPr>
        <w:jc w:val="both"/>
        <w:rPr>
          <w:rFonts w:asciiTheme="minorHAnsi" w:hAnsiTheme="minorHAnsi" w:cstheme="minorHAnsi"/>
          <w:lang w:val="en-US"/>
        </w:rPr>
      </w:pPr>
      <w:r>
        <w:rPr>
          <w:rFonts w:asciiTheme="minorHAnsi" w:hAnsiTheme="minorHAnsi" w:cstheme="minorHAnsi"/>
          <w:lang w:val="en-US"/>
        </w:rPr>
        <w:t>confirm in writing that it</w:t>
      </w:r>
      <w:r w:rsidRPr="000C60C8">
        <w:rPr>
          <w:rFonts w:asciiTheme="minorHAnsi" w:hAnsiTheme="minorHAnsi" w:cstheme="minorHAnsi"/>
          <w:lang w:val="en-US"/>
        </w:rPr>
        <w:t xml:space="preserve"> wishes to proceed with the Change</w:t>
      </w:r>
      <w:r>
        <w:rPr>
          <w:rFonts w:asciiTheme="minorHAnsi" w:hAnsiTheme="minorHAnsi" w:cstheme="minorHAnsi"/>
          <w:lang w:val="en-US"/>
        </w:rPr>
        <w:t xml:space="preserve"> on the basis of the finalized Impact Assessment;</w:t>
      </w:r>
      <w:r w:rsidRPr="000C60C8">
        <w:rPr>
          <w:rFonts w:asciiTheme="minorHAnsi" w:hAnsiTheme="minorHAnsi" w:cstheme="minorHAnsi"/>
          <w:lang w:val="en-US"/>
        </w:rPr>
        <w:t xml:space="preserve"> or </w:t>
      </w:r>
    </w:p>
    <w:p w14:paraId="0E56A96D" w14:textId="77777777" w:rsidR="00621E51" w:rsidRPr="000C60C8" w:rsidRDefault="00621E51" w:rsidP="002A68C2">
      <w:pPr>
        <w:pStyle w:val="ListParagraph"/>
        <w:numPr>
          <w:ilvl w:val="0"/>
          <w:numId w:val="20"/>
        </w:numPr>
        <w:jc w:val="both"/>
        <w:rPr>
          <w:rFonts w:asciiTheme="minorHAnsi" w:hAnsiTheme="minorHAnsi" w:cstheme="minorHAnsi"/>
          <w:lang w:val="en-US"/>
        </w:rPr>
      </w:pPr>
      <w:r w:rsidRPr="000C60C8">
        <w:rPr>
          <w:rFonts w:asciiTheme="minorHAnsi" w:hAnsiTheme="minorHAnsi" w:cstheme="minorHAnsi"/>
          <w:lang w:val="en-US"/>
        </w:rPr>
        <w:t>withdraw the Change.</w:t>
      </w:r>
    </w:p>
    <w:p w14:paraId="2DAE7BC9" w14:textId="77777777" w:rsidR="00621E51" w:rsidRPr="00DA19C4" w:rsidRDefault="00621E51" w:rsidP="00621E51">
      <w:pPr>
        <w:pStyle w:val="Default"/>
        <w:ind w:left="1440" w:hanging="720"/>
        <w:jc w:val="both"/>
        <w:rPr>
          <w:rFonts w:asciiTheme="minorHAnsi" w:hAnsiTheme="minorHAnsi" w:cstheme="minorHAnsi"/>
          <w:color w:val="auto"/>
        </w:rPr>
      </w:pPr>
    </w:p>
    <w:p w14:paraId="19CFA8E9" w14:textId="7010EFD2"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21.1.7</w:t>
      </w:r>
      <w:r w:rsidRPr="00DA19C4">
        <w:rPr>
          <w:rFonts w:asciiTheme="minorHAnsi" w:hAnsiTheme="minorHAnsi" w:cstheme="minorHAnsi"/>
          <w:color w:val="auto"/>
        </w:rPr>
        <w:tab/>
      </w:r>
      <w:r>
        <w:rPr>
          <w:rFonts w:asciiTheme="minorHAnsi" w:hAnsiTheme="minorHAnsi" w:cstheme="minorHAnsi"/>
          <w:color w:val="auto"/>
        </w:rPr>
        <w:t>If the Party proposing the Change confirms it wishes to proceed with the Change in accordance with clause 21.1.6(</w:t>
      </w:r>
      <w:r w:rsidR="00211D5D">
        <w:rPr>
          <w:rFonts w:asciiTheme="minorHAnsi" w:hAnsiTheme="minorHAnsi" w:cstheme="minorHAnsi"/>
          <w:color w:val="auto"/>
        </w:rPr>
        <w:t>a</w:t>
      </w:r>
      <w:r>
        <w:rPr>
          <w:rFonts w:asciiTheme="minorHAnsi" w:hAnsiTheme="minorHAnsi" w:cstheme="minorHAnsi"/>
          <w:color w:val="auto"/>
        </w:rPr>
        <w:t xml:space="preserve">), depending on the nature of the Change either </w:t>
      </w:r>
    </w:p>
    <w:p w14:paraId="4E8FB2C8" w14:textId="77777777" w:rsidR="00621E51" w:rsidRDefault="00621E51" w:rsidP="00621E51">
      <w:pPr>
        <w:pStyle w:val="Default"/>
        <w:ind w:left="1440"/>
        <w:jc w:val="both"/>
        <w:rPr>
          <w:rFonts w:asciiTheme="minorHAnsi" w:hAnsiTheme="minorHAnsi" w:cstheme="minorHAnsi"/>
          <w:color w:val="auto"/>
        </w:rPr>
      </w:pPr>
    </w:p>
    <w:p w14:paraId="79CA8F13" w14:textId="3C816E6E" w:rsidR="00621E51" w:rsidRDefault="00621E51" w:rsidP="002A68C2">
      <w:pPr>
        <w:pStyle w:val="ListParagraph"/>
        <w:numPr>
          <w:ilvl w:val="0"/>
          <w:numId w:val="21"/>
        </w:numPr>
        <w:jc w:val="both"/>
        <w:rPr>
          <w:rFonts w:asciiTheme="minorHAnsi" w:hAnsiTheme="minorHAnsi" w:cstheme="minorHAnsi"/>
          <w:lang w:val="en-US"/>
        </w:rPr>
      </w:pPr>
      <w:r>
        <w:rPr>
          <w:rFonts w:asciiTheme="minorHAnsi" w:hAnsiTheme="minorHAnsi" w:cstheme="minorHAnsi"/>
          <w:lang w:val="en-US"/>
        </w:rPr>
        <w:t xml:space="preserve">that Party </w:t>
      </w:r>
      <w:r w:rsidRPr="000C60C8">
        <w:rPr>
          <w:rFonts w:asciiTheme="minorHAnsi" w:hAnsiTheme="minorHAnsi" w:cstheme="minorHAnsi"/>
          <w:lang w:val="en-US"/>
        </w:rPr>
        <w:t xml:space="preserve">shall arrange for any necessary amendments to be made to </w:t>
      </w:r>
      <w:r>
        <w:rPr>
          <w:rFonts w:asciiTheme="minorHAnsi" w:hAnsiTheme="minorHAnsi" w:cstheme="minorHAnsi"/>
          <w:lang w:val="en-US"/>
        </w:rPr>
        <w:t>this Agreement</w:t>
      </w:r>
      <w:r w:rsidRPr="000C60C8">
        <w:rPr>
          <w:rFonts w:asciiTheme="minorHAnsi" w:hAnsiTheme="minorHAnsi" w:cstheme="minorHAnsi"/>
          <w:lang w:val="en-US"/>
        </w:rPr>
        <w:t xml:space="preserve"> </w:t>
      </w:r>
      <w:r w:rsidR="00B7787E">
        <w:rPr>
          <w:rFonts w:asciiTheme="minorHAnsi" w:hAnsiTheme="minorHAnsi" w:cstheme="minorHAnsi"/>
          <w:lang w:val="en-US"/>
        </w:rPr>
        <w:t xml:space="preserve">(including Schedule 1) </w:t>
      </w:r>
      <w:r w:rsidRPr="000C60C8">
        <w:rPr>
          <w:rFonts w:asciiTheme="minorHAnsi" w:hAnsiTheme="minorHAnsi" w:cstheme="minorHAnsi"/>
          <w:lang w:val="en-US"/>
        </w:rPr>
        <w:t xml:space="preserve">in writing and </w:t>
      </w:r>
      <w:r>
        <w:rPr>
          <w:rFonts w:asciiTheme="minorHAnsi" w:hAnsiTheme="minorHAnsi" w:cstheme="minorHAnsi"/>
          <w:lang w:val="en-US"/>
        </w:rPr>
        <w:t xml:space="preserve">authorised representatives of </w:t>
      </w:r>
      <w:r w:rsidRPr="000C60C8">
        <w:rPr>
          <w:rFonts w:asciiTheme="minorHAnsi" w:hAnsiTheme="minorHAnsi" w:cstheme="minorHAnsi"/>
          <w:lang w:val="en-US"/>
        </w:rPr>
        <w:t>bo</w:t>
      </w:r>
      <w:r>
        <w:rPr>
          <w:rFonts w:asciiTheme="minorHAnsi" w:hAnsiTheme="minorHAnsi" w:cstheme="minorHAnsi"/>
          <w:lang w:val="en-US"/>
        </w:rPr>
        <w:t>th P</w:t>
      </w:r>
      <w:r w:rsidRPr="000C60C8">
        <w:rPr>
          <w:rFonts w:asciiTheme="minorHAnsi" w:hAnsiTheme="minorHAnsi" w:cstheme="minorHAnsi"/>
          <w:lang w:val="en-US"/>
        </w:rPr>
        <w:t xml:space="preserve">arties shall execute </w:t>
      </w:r>
      <w:r>
        <w:rPr>
          <w:rFonts w:asciiTheme="minorHAnsi" w:hAnsiTheme="minorHAnsi" w:cstheme="minorHAnsi"/>
          <w:lang w:val="en-US"/>
        </w:rPr>
        <w:t xml:space="preserve">the amended </w:t>
      </w:r>
      <w:r w:rsidR="006A6471">
        <w:rPr>
          <w:rFonts w:asciiTheme="minorHAnsi" w:hAnsiTheme="minorHAnsi" w:cstheme="minorHAnsi"/>
          <w:lang w:val="en-US"/>
        </w:rPr>
        <w:t xml:space="preserve">Agreement </w:t>
      </w:r>
      <w:r>
        <w:rPr>
          <w:rFonts w:asciiTheme="minorHAnsi" w:hAnsiTheme="minorHAnsi" w:cstheme="minorHAnsi"/>
          <w:lang w:val="en-US"/>
        </w:rPr>
        <w:t xml:space="preserve">in accordance with the provisions of </w:t>
      </w:r>
      <w:r w:rsidRPr="00B7787E">
        <w:rPr>
          <w:rFonts w:asciiTheme="minorHAnsi" w:hAnsiTheme="minorHAnsi" w:cstheme="minorHAnsi"/>
          <w:lang w:val="en-US"/>
        </w:rPr>
        <w:t>clause 2</w:t>
      </w:r>
      <w:r w:rsidR="00B7787E" w:rsidRPr="00B7787E">
        <w:rPr>
          <w:rFonts w:asciiTheme="minorHAnsi" w:hAnsiTheme="minorHAnsi" w:cstheme="minorHAnsi"/>
          <w:lang w:val="en-US"/>
        </w:rPr>
        <w:t>8</w:t>
      </w:r>
      <w:r w:rsidRPr="00B7787E">
        <w:rPr>
          <w:rFonts w:asciiTheme="minorHAnsi" w:hAnsiTheme="minorHAnsi" w:cstheme="minorHAnsi"/>
          <w:lang w:val="en-US"/>
        </w:rPr>
        <w:t>; or</w:t>
      </w:r>
    </w:p>
    <w:p w14:paraId="4C7646EE" w14:textId="77777777" w:rsidR="00C34A37" w:rsidRDefault="00C34A37" w:rsidP="00C34A37">
      <w:pPr>
        <w:pStyle w:val="ListParagraph"/>
        <w:ind w:left="2160"/>
        <w:jc w:val="both"/>
        <w:rPr>
          <w:rFonts w:asciiTheme="minorHAnsi" w:hAnsiTheme="minorHAnsi" w:cstheme="minorHAnsi"/>
          <w:lang w:val="en-US"/>
        </w:rPr>
      </w:pPr>
    </w:p>
    <w:p w14:paraId="6ADFC5BC" w14:textId="77777777" w:rsidR="00621E51" w:rsidRDefault="00621E51" w:rsidP="002A68C2">
      <w:pPr>
        <w:pStyle w:val="ListParagraph"/>
        <w:numPr>
          <w:ilvl w:val="0"/>
          <w:numId w:val="21"/>
        </w:numPr>
        <w:jc w:val="both"/>
        <w:rPr>
          <w:rFonts w:asciiTheme="minorHAnsi" w:hAnsiTheme="minorHAnsi" w:cstheme="minorHAnsi"/>
          <w:lang w:val="en-US"/>
        </w:rPr>
      </w:pPr>
      <w:r>
        <w:rPr>
          <w:rFonts w:asciiTheme="minorHAnsi" w:hAnsiTheme="minorHAnsi" w:cstheme="minorHAnsi"/>
          <w:lang w:val="en-US"/>
        </w:rPr>
        <w:t xml:space="preserve">authorised representatives of both Parties shall sign the finalized Impact Assessment and the finalized Impact Assessment shall be deemed to form part of this Agreement from the date of signature by both Parties </w:t>
      </w:r>
    </w:p>
    <w:p w14:paraId="25B1A47A" w14:textId="77777777" w:rsidR="00621E51" w:rsidRDefault="00621E51" w:rsidP="00621E51">
      <w:pPr>
        <w:ind w:left="1440"/>
        <w:jc w:val="both"/>
        <w:rPr>
          <w:rFonts w:asciiTheme="minorHAnsi" w:hAnsiTheme="minorHAnsi" w:cstheme="minorHAnsi"/>
          <w:lang w:val="en-US"/>
        </w:rPr>
      </w:pPr>
    </w:p>
    <w:p w14:paraId="2AFF9471" w14:textId="77777777" w:rsidR="00621E51" w:rsidRPr="000C60C8" w:rsidRDefault="00621E51" w:rsidP="00621E51">
      <w:pPr>
        <w:ind w:left="1440"/>
        <w:jc w:val="both"/>
        <w:rPr>
          <w:rFonts w:asciiTheme="minorHAnsi" w:hAnsiTheme="minorHAnsi" w:cstheme="minorHAnsi"/>
          <w:lang w:val="en-US"/>
        </w:rPr>
      </w:pPr>
      <w:r>
        <w:rPr>
          <w:rFonts w:asciiTheme="minorHAnsi" w:hAnsiTheme="minorHAnsi" w:cstheme="minorHAnsi"/>
          <w:lang w:val="en-US"/>
        </w:rPr>
        <w:t xml:space="preserve">and the other Party shall proceed to implement the Change as agreed. </w:t>
      </w:r>
    </w:p>
    <w:p w14:paraId="29EE8EC4" w14:textId="77777777" w:rsidR="00621E51" w:rsidRPr="00DA19C4" w:rsidRDefault="00621E51" w:rsidP="00621E51">
      <w:pPr>
        <w:pStyle w:val="Default"/>
        <w:ind w:left="1440" w:hanging="720"/>
        <w:jc w:val="both"/>
        <w:rPr>
          <w:rFonts w:asciiTheme="minorHAnsi" w:hAnsiTheme="minorHAnsi" w:cstheme="minorHAnsi"/>
          <w:color w:val="auto"/>
        </w:rPr>
      </w:pPr>
    </w:p>
    <w:p w14:paraId="3FE7B544" w14:textId="6DED6FD2" w:rsidR="00621E51" w:rsidRPr="00DA19C4"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21.1.8</w:t>
      </w:r>
      <w:r w:rsidRPr="00DA19C4">
        <w:rPr>
          <w:rFonts w:asciiTheme="minorHAnsi" w:hAnsiTheme="minorHAnsi" w:cstheme="minorHAnsi"/>
          <w:color w:val="auto"/>
        </w:rPr>
        <w:tab/>
      </w:r>
      <w:r>
        <w:rPr>
          <w:rFonts w:asciiTheme="minorHAnsi" w:hAnsiTheme="minorHAnsi" w:cstheme="minorHAnsi"/>
          <w:color w:val="auto"/>
        </w:rPr>
        <w:t xml:space="preserve">A Change has no effect until such time as the provisions of clause 21.1.7 have been complied with and until such time the Parties shall continue to perform their obligations in accordance with </w:t>
      </w:r>
      <w:r w:rsidR="00E94B29">
        <w:rPr>
          <w:rFonts w:asciiTheme="minorHAnsi" w:hAnsiTheme="minorHAnsi" w:cstheme="minorHAnsi"/>
          <w:color w:val="auto"/>
        </w:rPr>
        <w:t>the unamended Agreement</w:t>
      </w:r>
      <w:r>
        <w:rPr>
          <w:rFonts w:asciiTheme="minorHAnsi" w:hAnsiTheme="minorHAnsi" w:cstheme="minorHAnsi"/>
          <w:color w:val="auto"/>
        </w:rPr>
        <w:t xml:space="preserve">. </w:t>
      </w:r>
    </w:p>
    <w:p w14:paraId="3721D728" w14:textId="77777777" w:rsidR="00621E51" w:rsidRPr="00DA19C4" w:rsidRDefault="00621E51" w:rsidP="00621E51">
      <w:pPr>
        <w:pStyle w:val="Default"/>
        <w:ind w:left="1440" w:hanging="720"/>
        <w:jc w:val="both"/>
        <w:rPr>
          <w:rFonts w:asciiTheme="minorHAnsi" w:hAnsiTheme="minorHAnsi" w:cstheme="minorHAnsi"/>
          <w:color w:val="auto"/>
        </w:rPr>
      </w:pPr>
    </w:p>
    <w:p w14:paraId="2847F120" w14:textId="77777777" w:rsidR="00621E51" w:rsidRPr="00DA19C4"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21.1.9</w:t>
      </w:r>
      <w:r w:rsidRPr="00DA19C4">
        <w:rPr>
          <w:rFonts w:asciiTheme="minorHAnsi" w:hAnsiTheme="minorHAnsi" w:cstheme="minorHAnsi"/>
          <w:color w:val="auto"/>
        </w:rPr>
        <w:tab/>
        <w:t xml:space="preserve">Strict compliance by the Contractor with </w:t>
      </w:r>
      <w:r>
        <w:rPr>
          <w:rFonts w:asciiTheme="minorHAnsi" w:hAnsiTheme="minorHAnsi" w:cstheme="minorHAnsi"/>
          <w:color w:val="auto"/>
        </w:rPr>
        <w:t>this clause 21</w:t>
      </w:r>
      <w:r w:rsidRPr="00DA19C4">
        <w:rPr>
          <w:rFonts w:asciiTheme="minorHAnsi" w:hAnsiTheme="minorHAnsi" w:cstheme="minorHAnsi"/>
          <w:color w:val="auto"/>
        </w:rPr>
        <w:t xml:space="preserve"> shall be a condition precedent to any entitlement by the Contractor to </w:t>
      </w:r>
      <w:r>
        <w:rPr>
          <w:rFonts w:asciiTheme="minorHAnsi" w:hAnsiTheme="minorHAnsi" w:cstheme="minorHAnsi"/>
          <w:color w:val="auto"/>
        </w:rPr>
        <w:t xml:space="preserve">any benefit associated with the Change (including any additional payment, any additional time for delivery of the Services, or any relief from its obligations). </w:t>
      </w:r>
    </w:p>
    <w:p w14:paraId="6AFA1910" w14:textId="77777777" w:rsidR="00621E51" w:rsidRPr="00DA19C4" w:rsidRDefault="00621E51" w:rsidP="00621E51">
      <w:pPr>
        <w:pStyle w:val="Default"/>
        <w:ind w:left="1440" w:hanging="720"/>
        <w:jc w:val="both"/>
        <w:rPr>
          <w:rFonts w:asciiTheme="minorHAnsi" w:hAnsiTheme="minorHAnsi" w:cstheme="minorHAnsi"/>
          <w:color w:val="auto"/>
        </w:rPr>
      </w:pPr>
    </w:p>
    <w:p w14:paraId="17A05CBF" w14:textId="77777777"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21.1.10 Acting reasonably, the Parties may agree a reasonable</w:t>
      </w:r>
      <w:r w:rsidRPr="00DA19C4">
        <w:rPr>
          <w:rFonts w:asciiTheme="minorHAnsi" w:hAnsiTheme="minorHAnsi" w:cstheme="minorHAnsi"/>
          <w:color w:val="auto"/>
        </w:rPr>
        <w:t xml:space="preserve"> charge in advance for </w:t>
      </w:r>
      <w:r>
        <w:rPr>
          <w:rFonts w:asciiTheme="minorHAnsi" w:hAnsiTheme="minorHAnsi" w:cstheme="minorHAnsi"/>
          <w:color w:val="auto"/>
        </w:rPr>
        <w:t>preparing an Impact Assessment</w:t>
      </w:r>
      <w:r w:rsidRPr="00DA19C4">
        <w:rPr>
          <w:rFonts w:asciiTheme="minorHAnsi" w:hAnsiTheme="minorHAnsi" w:cstheme="minorHAnsi"/>
          <w:color w:val="auto"/>
        </w:rPr>
        <w:t xml:space="preserve">, whether or not the Change is </w:t>
      </w:r>
      <w:r>
        <w:rPr>
          <w:rFonts w:asciiTheme="minorHAnsi" w:hAnsiTheme="minorHAnsi" w:cstheme="minorHAnsi"/>
          <w:color w:val="auto"/>
        </w:rPr>
        <w:t xml:space="preserve">ultimately </w:t>
      </w:r>
      <w:r w:rsidRPr="00DA19C4">
        <w:rPr>
          <w:rFonts w:asciiTheme="minorHAnsi" w:hAnsiTheme="minorHAnsi" w:cstheme="minorHAnsi"/>
          <w:color w:val="auto"/>
        </w:rPr>
        <w:t xml:space="preserve">implemented. If the </w:t>
      </w:r>
      <w:r>
        <w:rPr>
          <w:rFonts w:asciiTheme="minorHAnsi" w:hAnsiTheme="minorHAnsi" w:cstheme="minorHAnsi"/>
          <w:color w:val="auto"/>
        </w:rPr>
        <w:t xml:space="preserve">Party proposing the Change is the Central Bank, and the Change is subsequently withdrawn but compliance by the Contractor with this clause 21 has resulted in a delay in the </w:t>
      </w:r>
      <w:r w:rsidRPr="00DA19C4">
        <w:rPr>
          <w:rFonts w:asciiTheme="minorHAnsi" w:hAnsiTheme="minorHAnsi" w:cstheme="minorHAnsi"/>
          <w:color w:val="auto"/>
        </w:rPr>
        <w:t xml:space="preserve">supply of the Services, then </w:t>
      </w:r>
      <w:r>
        <w:rPr>
          <w:rFonts w:asciiTheme="minorHAnsi" w:hAnsiTheme="minorHAnsi" w:cstheme="minorHAnsi"/>
          <w:color w:val="auto"/>
        </w:rPr>
        <w:t xml:space="preserve">the Contractor will not be considered to be in breach of its obligations under this Agreement by reason only of such delay. </w:t>
      </w:r>
    </w:p>
    <w:p w14:paraId="7E12CE72" w14:textId="77777777" w:rsidR="00621E51" w:rsidRPr="00C214F6" w:rsidRDefault="00621E51" w:rsidP="00621E51">
      <w:pPr>
        <w:pStyle w:val="Default"/>
        <w:jc w:val="both"/>
        <w:rPr>
          <w:rFonts w:asciiTheme="minorHAnsi" w:hAnsiTheme="minorHAnsi" w:cstheme="minorHAnsi"/>
          <w:color w:val="auto"/>
        </w:rPr>
      </w:pPr>
    </w:p>
    <w:p w14:paraId="30342AFF" w14:textId="54D54EC7" w:rsidR="00621E51" w:rsidRDefault="00621E51" w:rsidP="00621E51">
      <w:pPr>
        <w:pStyle w:val="Default"/>
        <w:jc w:val="both"/>
        <w:rPr>
          <w:rFonts w:asciiTheme="minorHAnsi" w:hAnsiTheme="minorHAnsi" w:cstheme="minorHAnsi"/>
          <w:b/>
          <w:bCs/>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w:t>
      </w:r>
      <w:r w:rsidRPr="00C214F6">
        <w:rPr>
          <w:rFonts w:asciiTheme="minorHAnsi" w:hAnsiTheme="minorHAnsi" w:cstheme="minorHAnsi"/>
          <w:color w:val="auto"/>
        </w:rPr>
        <w:t xml:space="preserve"> </w:t>
      </w:r>
      <w:r>
        <w:rPr>
          <w:rFonts w:asciiTheme="minorHAnsi" w:hAnsiTheme="minorHAnsi" w:cstheme="minorHAnsi"/>
          <w:color w:val="auto"/>
        </w:rPr>
        <w:tab/>
      </w:r>
      <w:r w:rsidRPr="00C214F6">
        <w:rPr>
          <w:rFonts w:asciiTheme="minorHAnsi" w:hAnsiTheme="minorHAnsi" w:cstheme="minorHAnsi"/>
          <w:b/>
          <w:bCs/>
          <w:color w:val="auto"/>
        </w:rPr>
        <w:t xml:space="preserve">Termination and Suspension </w:t>
      </w:r>
    </w:p>
    <w:p w14:paraId="5C624FC7" w14:textId="77777777" w:rsidR="00621E51" w:rsidRPr="00C214F6" w:rsidRDefault="00621E51" w:rsidP="00621E51">
      <w:pPr>
        <w:pStyle w:val="Default"/>
        <w:ind w:left="720" w:hanging="720"/>
        <w:jc w:val="both"/>
        <w:rPr>
          <w:rFonts w:asciiTheme="minorHAnsi" w:hAnsiTheme="minorHAnsi" w:cstheme="minorHAnsi"/>
          <w:color w:val="auto"/>
        </w:rPr>
      </w:pPr>
    </w:p>
    <w:p w14:paraId="429B7FA7" w14:textId="1963CA6B" w:rsidR="00621E51"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sidRPr="00C214F6">
        <w:rPr>
          <w:rFonts w:asciiTheme="minorHAnsi" w:hAnsiTheme="minorHAnsi" w:cstheme="minorHAnsi"/>
          <w:color w:val="auto"/>
        </w:rPr>
        <w:t xml:space="preserve">.1 </w:t>
      </w:r>
      <w:r>
        <w:rPr>
          <w:rFonts w:asciiTheme="minorHAnsi" w:hAnsiTheme="minorHAnsi" w:cstheme="minorHAnsi"/>
          <w:color w:val="auto"/>
        </w:rPr>
        <w:tab/>
      </w:r>
      <w:r w:rsidRPr="00C214F6">
        <w:rPr>
          <w:rFonts w:asciiTheme="minorHAnsi" w:hAnsiTheme="minorHAnsi" w:cstheme="minorHAnsi"/>
          <w:color w:val="auto"/>
        </w:rPr>
        <w:t xml:space="preserve">The </w:t>
      </w:r>
      <w:r>
        <w:rPr>
          <w:rFonts w:asciiTheme="minorHAnsi" w:hAnsiTheme="minorHAnsi" w:cstheme="minorHAnsi"/>
          <w:color w:val="auto"/>
        </w:rPr>
        <w:t>Central Bank</w:t>
      </w:r>
      <w:r w:rsidRPr="00C214F6">
        <w:rPr>
          <w:rFonts w:asciiTheme="minorHAnsi" w:hAnsiTheme="minorHAnsi" w:cstheme="minorHAnsi"/>
          <w:color w:val="auto"/>
        </w:rPr>
        <w:t xml:space="preserve"> may suspend </w:t>
      </w:r>
      <w:r>
        <w:rPr>
          <w:rFonts w:asciiTheme="minorHAnsi" w:hAnsiTheme="minorHAnsi" w:cstheme="minorHAnsi"/>
          <w:color w:val="auto"/>
        </w:rPr>
        <w:t>this Agreement</w:t>
      </w:r>
      <w:r w:rsidRPr="00C214F6">
        <w:rPr>
          <w:rFonts w:asciiTheme="minorHAnsi" w:hAnsiTheme="minorHAnsi" w:cstheme="minorHAnsi"/>
          <w:color w:val="auto"/>
        </w:rPr>
        <w:t>, or any part or parts of the Services</w:t>
      </w:r>
    </w:p>
    <w:p w14:paraId="627CF4E5" w14:textId="77777777" w:rsidR="00621E51" w:rsidRDefault="00621E51" w:rsidP="00621E51">
      <w:pPr>
        <w:pStyle w:val="Default"/>
        <w:ind w:left="720"/>
        <w:jc w:val="both"/>
        <w:rPr>
          <w:rFonts w:asciiTheme="minorHAnsi" w:hAnsiTheme="minorHAnsi" w:cstheme="minorHAnsi"/>
          <w:color w:val="auto"/>
        </w:rPr>
      </w:pPr>
    </w:p>
    <w:p w14:paraId="6ECBDD1D" w14:textId="0E0FDE6A"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.1.1</w:t>
      </w:r>
      <w:r>
        <w:rPr>
          <w:rFonts w:asciiTheme="minorHAnsi" w:hAnsiTheme="minorHAnsi" w:cstheme="minorHAnsi"/>
          <w:color w:val="auto"/>
        </w:rPr>
        <w:tab/>
        <w:t>where any Necessary Consents are revoked or suspended by any person, from the date of the revocation or suspension; or</w:t>
      </w:r>
    </w:p>
    <w:p w14:paraId="1DEE9F44" w14:textId="77777777" w:rsidR="00621E51" w:rsidRDefault="00621E51" w:rsidP="00621E51">
      <w:pPr>
        <w:pStyle w:val="Default"/>
        <w:ind w:left="1440" w:hanging="720"/>
        <w:jc w:val="both"/>
        <w:rPr>
          <w:rFonts w:asciiTheme="minorHAnsi" w:hAnsiTheme="minorHAnsi" w:cstheme="minorHAnsi"/>
          <w:color w:val="auto"/>
        </w:rPr>
      </w:pPr>
    </w:p>
    <w:p w14:paraId="6660C599" w14:textId="2B866FBF"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.1.2</w:t>
      </w:r>
      <w:r w:rsidRPr="00C214F6">
        <w:rPr>
          <w:rFonts w:asciiTheme="minorHAnsi" w:hAnsiTheme="minorHAnsi" w:cstheme="minorHAnsi"/>
          <w:color w:val="auto"/>
        </w:rPr>
        <w:t xml:space="preserve"> </w:t>
      </w:r>
      <w:r>
        <w:rPr>
          <w:rFonts w:asciiTheme="minorHAnsi" w:hAnsiTheme="minorHAnsi" w:cstheme="minorHAnsi"/>
          <w:color w:val="auto"/>
        </w:rPr>
        <w:t xml:space="preserve">otherwise </w:t>
      </w:r>
      <w:r w:rsidRPr="00C214F6">
        <w:rPr>
          <w:rFonts w:asciiTheme="minorHAnsi" w:hAnsiTheme="minorHAnsi" w:cstheme="minorHAnsi"/>
          <w:color w:val="auto"/>
        </w:rPr>
        <w:t xml:space="preserve">at any time on ten (10) Working Days’ notice in writing to the </w:t>
      </w:r>
      <w:r>
        <w:rPr>
          <w:rFonts w:asciiTheme="minorHAnsi" w:hAnsiTheme="minorHAnsi" w:cstheme="minorHAnsi"/>
          <w:color w:val="auto"/>
        </w:rPr>
        <w:t>Contractor</w:t>
      </w:r>
      <w:r w:rsidRPr="00C214F6">
        <w:rPr>
          <w:rFonts w:asciiTheme="minorHAnsi" w:hAnsiTheme="minorHAnsi" w:cstheme="minorHAnsi"/>
          <w:color w:val="auto"/>
        </w:rPr>
        <w:t xml:space="preserve">. </w:t>
      </w:r>
    </w:p>
    <w:p w14:paraId="29896CE1" w14:textId="77777777" w:rsidR="00621E51" w:rsidRPr="00C214F6" w:rsidRDefault="00621E51" w:rsidP="00621E51">
      <w:pPr>
        <w:pStyle w:val="Default"/>
        <w:ind w:left="720" w:hanging="720"/>
        <w:jc w:val="both"/>
        <w:rPr>
          <w:rFonts w:asciiTheme="minorHAnsi" w:hAnsiTheme="minorHAnsi" w:cstheme="minorHAnsi"/>
          <w:color w:val="auto"/>
        </w:rPr>
      </w:pPr>
    </w:p>
    <w:p w14:paraId="1822B59A" w14:textId="2483219D" w:rsidR="00621E51"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sidRPr="00C214F6">
        <w:rPr>
          <w:rFonts w:asciiTheme="minorHAnsi" w:hAnsiTheme="minorHAnsi" w:cstheme="minorHAnsi"/>
          <w:color w:val="auto"/>
        </w:rPr>
        <w:t xml:space="preserve">.2 </w:t>
      </w:r>
      <w:r>
        <w:rPr>
          <w:rFonts w:asciiTheme="minorHAnsi" w:hAnsiTheme="minorHAnsi" w:cstheme="minorHAnsi"/>
          <w:color w:val="auto"/>
        </w:rPr>
        <w:tab/>
      </w:r>
      <w:r w:rsidRPr="00C214F6">
        <w:rPr>
          <w:rFonts w:asciiTheme="minorHAnsi" w:hAnsiTheme="minorHAnsi" w:cstheme="minorHAnsi"/>
          <w:color w:val="auto"/>
        </w:rPr>
        <w:t xml:space="preserve">If the </w:t>
      </w:r>
      <w:r>
        <w:rPr>
          <w:rFonts w:asciiTheme="minorHAnsi" w:hAnsiTheme="minorHAnsi" w:cstheme="minorHAnsi"/>
          <w:color w:val="auto"/>
        </w:rPr>
        <w:t>Contractor</w:t>
      </w:r>
      <w:r w:rsidRPr="00C214F6">
        <w:rPr>
          <w:rFonts w:asciiTheme="minorHAnsi" w:hAnsiTheme="minorHAnsi" w:cstheme="minorHAnsi"/>
          <w:color w:val="auto"/>
        </w:rPr>
        <w:t xml:space="preserve">’s </w:t>
      </w:r>
      <w:r>
        <w:rPr>
          <w:rFonts w:asciiTheme="minorHAnsi" w:hAnsiTheme="minorHAnsi" w:cstheme="minorHAnsi"/>
          <w:color w:val="auto"/>
        </w:rPr>
        <w:t>performance is suspended under c</w:t>
      </w:r>
      <w:r w:rsidRPr="00C214F6">
        <w:rPr>
          <w:rFonts w:asciiTheme="minorHAnsi" w:hAnsiTheme="minorHAnsi" w:cstheme="minorHAnsi"/>
          <w:color w:val="auto"/>
        </w:rPr>
        <w:t xml:space="preserve">lause </w:t>
      </w:r>
      <w:r>
        <w:rPr>
          <w:rFonts w:asciiTheme="minorHAnsi" w:hAnsiTheme="minorHAnsi" w:cstheme="minorHAnsi"/>
          <w:color w:val="auto"/>
        </w:rPr>
        <w:t>2</w:t>
      </w:r>
      <w:r w:rsidR="00EF51C9">
        <w:rPr>
          <w:rFonts w:asciiTheme="minorHAnsi" w:hAnsiTheme="minorHAnsi" w:cstheme="minorHAnsi"/>
          <w:color w:val="auto"/>
        </w:rPr>
        <w:t>2</w:t>
      </w:r>
      <w:r w:rsidRPr="00C214F6">
        <w:rPr>
          <w:rFonts w:asciiTheme="minorHAnsi" w:hAnsiTheme="minorHAnsi" w:cstheme="minorHAnsi"/>
          <w:color w:val="auto"/>
        </w:rPr>
        <w:t xml:space="preserve">.1, the </w:t>
      </w:r>
      <w:r>
        <w:rPr>
          <w:rFonts w:asciiTheme="minorHAnsi" w:hAnsiTheme="minorHAnsi" w:cstheme="minorHAnsi"/>
          <w:color w:val="auto"/>
        </w:rPr>
        <w:t>Contractor</w:t>
      </w:r>
      <w:r w:rsidRPr="00C214F6">
        <w:rPr>
          <w:rFonts w:asciiTheme="minorHAnsi" w:hAnsiTheme="minorHAnsi" w:cstheme="minorHAnsi"/>
          <w:color w:val="auto"/>
        </w:rPr>
        <w:t xml:space="preserve"> shall promptly recommence the performance of the Services on receipt of written notice from the </w:t>
      </w:r>
      <w:r>
        <w:rPr>
          <w:rFonts w:asciiTheme="minorHAnsi" w:hAnsiTheme="minorHAnsi" w:cstheme="minorHAnsi"/>
          <w:color w:val="auto"/>
        </w:rPr>
        <w:t>Central Bank</w:t>
      </w:r>
      <w:r w:rsidRPr="00C214F6">
        <w:rPr>
          <w:rFonts w:asciiTheme="minorHAnsi" w:hAnsiTheme="minorHAnsi" w:cstheme="minorHAnsi"/>
          <w:color w:val="auto"/>
        </w:rPr>
        <w:t xml:space="preserve"> ending the suspension. </w:t>
      </w:r>
    </w:p>
    <w:p w14:paraId="069DA1D3" w14:textId="77777777" w:rsidR="00621E51" w:rsidRPr="00C214F6" w:rsidRDefault="00621E51" w:rsidP="00621E51">
      <w:pPr>
        <w:pStyle w:val="Default"/>
        <w:ind w:left="720" w:hanging="720"/>
        <w:jc w:val="both"/>
        <w:rPr>
          <w:rFonts w:asciiTheme="minorHAnsi" w:hAnsiTheme="minorHAnsi" w:cstheme="minorHAnsi"/>
          <w:color w:val="auto"/>
        </w:rPr>
      </w:pPr>
    </w:p>
    <w:p w14:paraId="6855DD10" w14:textId="71F245DA" w:rsidR="00621E51"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sidRPr="00C214F6">
        <w:rPr>
          <w:rFonts w:asciiTheme="minorHAnsi" w:hAnsiTheme="minorHAnsi" w:cstheme="minorHAnsi"/>
          <w:color w:val="auto"/>
        </w:rPr>
        <w:t xml:space="preserve">.3 </w:t>
      </w:r>
      <w:r>
        <w:rPr>
          <w:rFonts w:asciiTheme="minorHAnsi" w:hAnsiTheme="minorHAnsi" w:cstheme="minorHAnsi"/>
          <w:color w:val="auto"/>
        </w:rPr>
        <w:tab/>
      </w:r>
      <w:r w:rsidRPr="00C214F6">
        <w:rPr>
          <w:rFonts w:asciiTheme="minorHAnsi" w:hAnsiTheme="minorHAnsi" w:cstheme="minorHAnsi"/>
          <w:color w:val="auto"/>
        </w:rPr>
        <w:t xml:space="preserve">If the </w:t>
      </w:r>
      <w:r>
        <w:rPr>
          <w:rFonts w:asciiTheme="minorHAnsi" w:hAnsiTheme="minorHAnsi" w:cstheme="minorHAnsi"/>
          <w:color w:val="auto"/>
        </w:rPr>
        <w:t>Contractor</w:t>
      </w:r>
      <w:r w:rsidRPr="00C214F6">
        <w:rPr>
          <w:rFonts w:asciiTheme="minorHAnsi" w:hAnsiTheme="minorHAnsi" w:cstheme="minorHAnsi"/>
          <w:color w:val="auto"/>
        </w:rPr>
        <w:t xml:space="preserve"> does not receiv</w:t>
      </w:r>
      <w:r>
        <w:rPr>
          <w:rFonts w:asciiTheme="minorHAnsi" w:hAnsiTheme="minorHAnsi" w:cstheme="minorHAnsi"/>
          <w:color w:val="auto"/>
        </w:rPr>
        <w:t>e a notice to recommence under c</w:t>
      </w:r>
      <w:r w:rsidRPr="00C214F6">
        <w:rPr>
          <w:rFonts w:asciiTheme="minorHAnsi" w:hAnsiTheme="minorHAnsi" w:cstheme="minorHAnsi"/>
          <w:color w:val="auto"/>
        </w:rPr>
        <w:t xml:space="preserve">lause </w:t>
      </w:r>
      <w:r>
        <w:rPr>
          <w:rFonts w:asciiTheme="minorHAnsi" w:hAnsiTheme="minorHAnsi" w:cstheme="minorHAnsi"/>
          <w:color w:val="auto"/>
        </w:rPr>
        <w:t>2</w:t>
      </w:r>
      <w:r w:rsidR="00EF51C9">
        <w:rPr>
          <w:rFonts w:asciiTheme="minorHAnsi" w:hAnsiTheme="minorHAnsi" w:cstheme="minorHAnsi"/>
          <w:color w:val="auto"/>
        </w:rPr>
        <w:t>2</w:t>
      </w:r>
      <w:r w:rsidRPr="00C214F6">
        <w:rPr>
          <w:rFonts w:asciiTheme="minorHAnsi" w:hAnsiTheme="minorHAnsi" w:cstheme="minorHAnsi"/>
          <w:color w:val="auto"/>
        </w:rPr>
        <w:t>.2</w:t>
      </w:r>
    </w:p>
    <w:p w14:paraId="410E9E9B" w14:textId="77777777" w:rsidR="00621E51" w:rsidRDefault="00621E51" w:rsidP="00621E51">
      <w:pPr>
        <w:pStyle w:val="Default"/>
        <w:ind w:left="720" w:hanging="720"/>
        <w:jc w:val="both"/>
        <w:rPr>
          <w:rFonts w:asciiTheme="minorHAnsi" w:hAnsiTheme="minorHAnsi" w:cstheme="minorHAnsi"/>
          <w:color w:val="auto"/>
        </w:rPr>
      </w:pPr>
    </w:p>
    <w:p w14:paraId="68E77A72" w14:textId="5A1A25F8"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.3.1</w:t>
      </w:r>
      <w:r>
        <w:rPr>
          <w:rFonts w:asciiTheme="minorHAnsi" w:hAnsiTheme="minorHAnsi" w:cstheme="minorHAnsi"/>
          <w:color w:val="auto"/>
        </w:rPr>
        <w:tab/>
        <w:t>within thirty (30) days of suspension in the case of a suspension under clause 2</w:t>
      </w:r>
      <w:r w:rsidR="00D20575">
        <w:rPr>
          <w:rFonts w:asciiTheme="minorHAnsi" w:hAnsiTheme="minorHAnsi" w:cstheme="minorHAnsi"/>
          <w:color w:val="auto"/>
        </w:rPr>
        <w:t>2</w:t>
      </w:r>
      <w:r>
        <w:rPr>
          <w:rFonts w:asciiTheme="minorHAnsi" w:hAnsiTheme="minorHAnsi" w:cstheme="minorHAnsi"/>
          <w:color w:val="auto"/>
        </w:rPr>
        <w:t>.1.1; or</w:t>
      </w:r>
    </w:p>
    <w:p w14:paraId="135154F6" w14:textId="0A40FB76"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.3.2</w:t>
      </w:r>
      <w:r>
        <w:rPr>
          <w:rFonts w:asciiTheme="minorHAnsi" w:hAnsiTheme="minorHAnsi" w:cstheme="minorHAnsi"/>
          <w:color w:val="auto"/>
        </w:rPr>
        <w:tab/>
      </w:r>
      <w:r w:rsidRPr="00C214F6">
        <w:rPr>
          <w:rFonts w:asciiTheme="minorHAnsi" w:hAnsiTheme="minorHAnsi" w:cstheme="minorHAnsi"/>
          <w:color w:val="auto"/>
        </w:rPr>
        <w:t>within three (3) months of suspension</w:t>
      </w:r>
      <w:r>
        <w:rPr>
          <w:rFonts w:asciiTheme="minorHAnsi" w:hAnsiTheme="minorHAnsi" w:cstheme="minorHAnsi"/>
          <w:color w:val="auto"/>
        </w:rPr>
        <w:t xml:space="preserve"> in the case of a suspension under clause 2</w:t>
      </w:r>
      <w:r w:rsidR="00D20575">
        <w:rPr>
          <w:rFonts w:asciiTheme="minorHAnsi" w:hAnsiTheme="minorHAnsi" w:cstheme="minorHAnsi"/>
          <w:color w:val="auto"/>
        </w:rPr>
        <w:t>2</w:t>
      </w:r>
      <w:r>
        <w:rPr>
          <w:rFonts w:asciiTheme="minorHAnsi" w:hAnsiTheme="minorHAnsi" w:cstheme="minorHAnsi"/>
          <w:color w:val="auto"/>
        </w:rPr>
        <w:t>.1.2</w:t>
      </w:r>
    </w:p>
    <w:p w14:paraId="32352A46" w14:textId="77777777" w:rsidR="00621E51" w:rsidRDefault="00621E51" w:rsidP="00621E51">
      <w:pPr>
        <w:pStyle w:val="Default"/>
        <w:ind w:left="1440" w:hanging="720"/>
        <w:jc w:val="both"/>
        <w:rPr>
          <w:rFonts w:asciiTheme="minorHAnsi" w:hAnsiTheme="minorHAnsi" w:cstheme="minorHAnsi"/>
          <w:color w:val="auto"/>
        </w:rPr>
      </w:pPr>
    </w:p>
    <w:p w14:paraId="3CA38F27" w14:textId="77777777" w:rsidR="00621E51" w:rsidRDefault="00621E51" w:rsidP="00621E51">
      <w:pPr>
        <w:pStyle w:val="Default"/>
        <w:ind w:left="720"/>
        <w:jc w:val="both"/>
        <w:rPr>
          <w:rFonts w:asciiTheme="minorHAnsi" w:hAnsiTheme="minorHAnsi" w:cstheme="minorHAnsi"/>
          <w:color w:val="auto"/>
        </w:rPr>
      </w:pPr>
      <w:r w:rsidRPr="00C214F6">
        <w:rPr>
          <w:rFonts w:asciiTheme="minorHAnsi" w:hAnsiTheme="minorHAnsi" w:cstheme="minorHAnsi"/>
          <w:color w:val="auto"/>
        </w:rPr>
        <w:t xml:space="preserve">the </w:t>
      </w:r>
      <w:r>
        <w:rPr>
          <w:rFonts w:asciiTheme="minorHAnsi" w:hAnsiTheme="minorHAnsi" w:cstheme="minorHAnsi"/>
          <w:color w:val="auto"/>
        </w:rPr>
        <w:t>Contractor</w:t>
      </w:r>
      <w:r w:rsidRPr="00C214F6">
        <w:rPr>
          <w:rFonts w:asciiTheme="minorHAnsi" w:hAnsiTheme="minorHAnsi" w:cstheme="minorHAnsi"/>
          <w:color w:val="auto"/>
        </w:rPr>
        <w:t xml:space="preserve"> may by written notice to the </w:t>
      </w:r>
      <w:r>
        <w:rPr>
          <w:rFonts w:asciiTheme="minorHAnsi" w:hAnsiTheme="minorHAnsi" w:cstheme="minorHAnsi"/>
          <w:color w:val="auto"/>
        </w:rPr>
        <w:t>Central Bank</w:t>
      </w:r>
      <w:r w:rsidRPr="00C214F6">
        <w:rPr>
          <w:rFonts w:asciiTheme="minorHAnsi" w:hAnsiTheme="minorHAnsi" w:cstheme="minorHAnsi"/>
          <w:color w:val="auto"/>
        </w:rPr>
        <w:t xml:space="preserve"> terminate </w:t>
      </w:r>
      <w:r>
        <w:rPr>
          <w:rFonts w:asciiTheme="minorHAnsi" w:hAnsiTheme="minorHAnsi" w:cstheme="minorHAnsi"/>
          <w:color w:val="auto"/>
        </w:rPr>
        <w:t>this Agreement</w:t>
      </w:r>
      <w:r w:rsidRPr="00C214F6">
        <w:rPr>
          <w:rFonts w:asciiTheme="minorHAnsi" w:hAnsiTheme="minorHAnsi" w:cstheme="minorHAnsi"/>
          <w:color w:val="auto"/>
        </w:rPr>
        <w:t xml:space="preserve">. </w:t>
      </w:r>
    </w:p>
    <w:p w14:paraId="69B7AF32" w14:textId="77777777" w:rsidR="00621E51" w:rsidRPr="00C214F6" w:rsidRDefault="00621E51" w:rsidP="00621E51">
      <w:pPr>
        <w:pStyle w:val="Default"/>
        <w:ind w:left="720" w:hanging="720"/>
        <w:jc w:val="both"/>
        <w:rPr>
          <w:rFonts w:asciiTheme="minorHAnsi" w:hAnsiTheme="minorHAnsi" w:cstheme="minorHAnsi"/>
          <w:color w:val="auto"/>
        </w:rPr>
      </w:pPr>
    </w:p>
    <w:p w14:paraId="46C8FDCF" w14:textId="57E2CF6B" w:rsidR="00621E51" w:rsidRPr="00C214F6"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sidRPr="00C214F6">
        <w:rPr>
          <w:rFonts w:asciiTheme="minorHAnsi" w:hAnsiTheme="minorHAnsi" w:cstheme="minorHAnsi"/>
          <w:color w:val="auto"/>
        </w:rPr>
        <w:t xml:space="preserve">.4 </w:t>
      </w:r>
      <w:r>
        <w:rPr>
          <w:rFonts w:asciiTheme="minorHAnsi" w:hAnsiTheme="minorHAnsi" w:cstheme="minorHAnsi"/>
          <w:color w:val="auto"/>
        </w:rPr>
        <w:tab/>
      </w:r>
      <w:r w:rsidRPr="00C214F6">
        <w:rPr>
          <w:rFonts w:asciiTheme="minorHAnsi" w:hAnsiTheme="minorHAnsi" w:cstheme="minorHAnsi"/>
          <w:color w:val="auto"/>
        </w:rPr>
        <w:t>In the circumstances se</w:t>
      </w:r>
      <w:r>
        <w:rPr>
          <w:rFonts w:asciiTheme="minorHAnsi" w:hAnsiTheme="minorHAnsi" w:cstheme="minorHAnsi"/>
          <w:color w:val="auto"/>
        </w:rPr>
        <w:t>t out in the remainder of this c</w:t>
      </w:r>
      <w:r w:rsidRPr="00C214F6">
        <w:rPr>
          <w:rFonts w:asciiTheme="minorHAnsi" w:hAnsiTheme="minorHAnsi" w:cstheme="minorHAnsi"/>
          <w:color w:val="auto"/>
        </w:rPr>
        <w:t xml:space="preserve">lause </w:t>
      </w:r>
      <w:r>
        <w:rPr>
          <w:rFonts w:asciiTheme="minorHAnsi" w:hAnsiTheme="minorHAnsi" w:cstheme="minorHAnsi"/>
          <w:color w:val="auto"/>
        </w:rPr>
        <w:t>2</w:t>
      </w:r>
      <w:r w:rsidR="00D20575">
        <w:rPr>
          <w:rFonts w:asciiTheme="minorHAnsi" w:hAnsiTheme="minorHAnsi" w:cstheme="minorHAnsi"/>
          <w:color w:val="auto"/>
        </w:rPr>
        <w:t>2</w:t>
      </w:r>
      <w:r w:rsidRPr="00C214F6">
        <w:rPr>
          <w:rFonts w:asciiTheme="minorHAnsi" w:hAnsiTheme="minorHAnsi" w:cstheme="minorHAnsi"/>
          <w:color w:val="auto"/>
        </w:rPr>
        <w:t xml:space="preserve">.4, the </w:t>
      </w:r>
      <w:r>
        <w:rPr>
          <w:rFonts w:asciiTheme="minorHAnsi" w:hAnsiTheme="minorHAnsi" w:cstheme="minorHAnsi"/>
          <w:color w:val="auto"/>
        </w:rPr>
        <w:t>Central Bank</w:t>
      </w:r>
      <w:r w:rsidRPr="00C214F6">
        <w:rPr>
          <w:rFonts w:asciiTheme="minorHAnsi" w:hAnsiTheme="minorHAnsi" w:cstheme="minorHAnsi"/>
          <w:color w:val="auto"/>
        </w:rPr>
        <w:t xml:space="preserve"> may, without prejudice to any other rights and remedies which it may possess, terminate the engagement of the </w:t>
      </w:r>
      <w:r>
        <w:rPr>
          <w:rFonts w:asciiTheme="minorHAnsi" w:hAnsiTheme="minorHAnsi" w:cstheme="minorHAnsi"/>
          <w:color w:val="auto"/>
        </w:rPr>
        <w:t>Contractor</w:t>
      </w:r>
      <w:r w:rsidRPr="00C214F6">
        <w:rPr>
          <w:rFonts w:asciiTheme="minorHAnsi" w:hAnsiTheme="minorHAnsi" w:cstheme="minorHAnsi"/>
          <w:color w:val="auto"/>
        </w:rPr>
        <w:t xml:space="preserve"> under </w:t>
      </w:r>
      <w:r>
        <w:rPr>
          <w:rFonts w:asciiTheme="minorHAnsi" w:hAnsiTheme="minorHAnsi" w:cstheme="minorHAnsi"/>
          <w:color w:val="auto"/>
        </w:rPr>
        <w:t>this Agreement</w:t>
      </w:r>
      <w:r w:rsidRPr="00C214F6">
        <w:rPr>
          <w:rFonts w:asciiTheme="minorHAnsi" w:hAnsiTheme="minorHAnsi" w:cstheme="minorHAnsi"/>
          <w:color w:val="auto"/>
        </w:rPr>
        <w:t>. Fo</w:t>
      </w:r>
      <w:r>
        <w:rPr>
          <w:rFonts w:asciiTheme="minorHAnsi" w:hAnsiTheme="minorHAnsi" w:cstheme="minorHAnsi"/>
          <w:color w:val="auto"/>
        </w:rPr>
        <w:t>r the circumstances set out at clauses 2</w:t>
      </w:r>
      <w:r w:rsidR="00D20575">
        <w:rPr>
          <w:rFonts w:asciiTheme="minorHAnsi" w:hAnsiTheme="minorHAnsi" w:cstheme="minorHAnsi"/>
          <w:color w:val="auto"/>
        </w:rPr>
        <w:t>2</w:t>
      </w:r>
      <w:r>
        <w:rPr>
          <w:rFonts w:asciiTheme="minorHAnsi" w:hAnsiTheme="minorHAnsi" w:cstheme="minorHAnsi"/>
          <w:color w:val="auto"/>
        </w:rPr>
        <w:t>.4.1 to 2</w:t>
      </w:r>
      <w:r w:rsidR="00D20575">
        <w:rPr>
          <w:rFonts w:asciiTheme="minorHAnsi" w:hAnsiTheme="minorHAnsi" w:cstheme="minorHAnsi"/>
          <w:color w:val="auto"/>
        </w:rPr>
        <w:t>2</w:t>
      </w:r>
      <w:r>
        <w:rPr>
          <w:rFonts w:asciiTheme="minorHAnsi" w:hAnsiTheme="minorHAnsi" w:cstheme="minorHAnsi"/>
          <w:color w:val="auto"/>
        </w:rPr>
        <w:t>.4.1</w:t>
      </w:r>
      <w:r w:rsidR="002D59A2">
        <w:rPr>
          <w:rFonts w:asciiTheme="minorHAnsi" w:hAnsiTheme="minorHAnsi" w:cstheme="minorHAnsi"/>
          <w:color w:val="auto"/>
        </w:rPr>
        <w:t>3</w:t>
      </w:r>
      <w:r w:rsidRPr="00C214F6">
        <w:rPr>
          <w:rFonts w:asciiTheme="minorHAnsi" w:hAnsiTheme="minorHAnsi" w:cstheme="minorHAnsi"/>
          <w:color w:val="auto"/>
        </w:rPr>
        <w:t xml:space="preserve"> inclusive, the </w:t>
      </w:r>
      <w:r>
        <w:rPr>
          <w:rFonts w:asciiTheme="minorHAnsi" w:hAnsiTheme="minorHAnsi" w:cstheme="minorHAnsi"/>
          <w:color w:val="auto"/>
        </w:rPr>
        <w:t>Central Bank</w:t>
      </w:r>
      <w:r w:rsidRPr="00C214F6">
        <w:rPr>
          <w:rFonts w:asciiTheme="minorHAnsi" w:hAnsiTheme="minorHAnsi" w:cstheme="minorHAnsi"/>
          <w:color w:val="auto"/>
        </w:rPr>
        <w:t xml:space="preserve"> may terminate immediately by notice in writing. For the circum</w:t>
      </w:r>
      <w:r>
        <w:rPr>
          <w:rFonts w:asciiTheme="minorHAnsi" w:hAnsiTheme="minorHAnsi" w:cstheme="minorHAnsi"/>
          <w:color w:val="auto"/>
        </w:rPr>
        <w:t>stances set out at clause 2</w:t>
      </w:r>
      <w:r w:rsidR="00D20575">
        <w:rPr>
          <w:rFonts w:asciiTheme="minorHAnsi" w:hAnsiTheme="minorHAnsi" w:cstheme="minorHAnsi"/>
          <w:color w:val="auto"/>
        </w:rPr>
        <w:t>2</w:t>
      </w:r>
      <w:r>
        <w:rPr>
          <w:rFonts w:asciiTheme="minorHAnsi" w:hAnsiTheme="minorHAnsi" w:cstheme="minorHAnsi"/>
          <w:color w:val="auto"/>
        </w:rPr>
        <w:t>.4.1</w:t>
      </w:r>
      <w:r w:rsidR="002D59A2">
        <w:rPr>
          <w:rFonts w:asciiTheme="minorHAnsi" w:hAnsiTheme="minorHAnsi" w:cstheme="minorHAnsi"/>
          <w:color w:val="auto"/>
        </w:rPr>
        <w:t>4</w:t>
      </w:r>
      <w:r>
        <w:rPr>
          <w:rFonts w:asciiTheme="minorHAnsi" w:hAnsiTheme="minorHAnsi" w:cstheme="minorHAnsi"/>
          <w:color w:val="auto"/>
        </w:rPr>
        <w:t xml:space="preserve">, </w:t>
      </w:r>
      <w:r w:rsidRPr="00C214F6">
        <w:rPr>
          <w:rFonts w:asciiTheme="minorHAnsi" w:hAnsiTheme="minorHAnsi" w:cstheme="minorHAnsi"/>
          <w:color w:val="auto"/>
        </w:rPr>
        <w:t xml:space="preserve">the </w:t>
      </w:r>
      <w:r>
        <w:rPr>
          <w:rFonts w:asciiTheme="minorHAnsi" w:hAnsiTheme="minorHAnsi" w:cstheme="minorHAnsi"/>
          <w:color w:val="auto"/>
        </w:rPr>
        <w:t>Central Bank</w:t>
      </w:r>
      <w:r w:rsidRPr="00C214F6">
        <w:rPr>
          <w:rFonts w:asciiTheme="minorHAnsi" w:hAnsiTheme="minorHAnsi" w:cstheme="minorHAnsi"/>
          <w:color w:val="auto"/>
        </w:rPr>
        <w:t xml:space="preserve"> may terminate on (10)</w:t>
      </w:r>
      <w:r w:rsidR="007B67E9" w:rsidRPr="007B67E9">
        <w:rPr>
          <w:rStyle w:val="FootnoteReference"/>
          <w:rFonts w:asciiTheme="minorHAnsi" w:hAnsiTheme="minorHAnsi" w:cstheme="minorHAnsi"/>
          <w:color w:val="auto"/>
        </w:rPr>
        <w:t xml:space="preserve"> </w:t>
      </w:r>
      <w:r w:rsidRPr="00C214F6">
        <w:rPr>
          <w:rFonts w:asciiTheme="minorHAnsi" w:hAnsiTheme="minorHAnsi" w:cstheme="minorHAnsi"/>
          <w:color w:val="auto"/>
        </w:rPr>
        <w:t xml:space="preserve">Working Days’ notice in writing. </w:t>
      </w:r>
    </w:p>
    <w:p w14:paraId="27BDD693" w14:textId="77777777" w:rsidR="00621E51" w:rsidRDefault="00621E51" w:rsidP="00621E51">
      <w:pPr>
        <w:pStyle w:val="Default"/>
        <w:ind w:left="720" w:hanging="720"/>
        <w:jc w:val="both"/>
        <w:rPr>
          <w:rFonts w:asciiTheme="minorHAnsi" w:hAnsiTheme="minorHAnsi" w:cstheme="minorHAnsi"/>
          <w:color w:val="auto"/>
        </w:rPr>
      </w:pPr>
    </w:p>
    <w:p w14:paraId="38DDA037" w14:textId="32BADD25" w:rsidR="00621E51" w:rsidRDefault="00621E51" w:rsidP="00621E51">
      <w:pPr>
        <w:pStyle w:val="Default"/>
        <w:ind w:left="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.4.1</w:t>
      </w:r>
      <w:r>
        <w:rPr>
          <w:rFonts w:asciiTheme="minorHAnsi" w:hAnsiTheme="minorHAnsi" w:cstheme="minorHAnsi"/>
          <w:color w:val="auto"/>
        </w:rPr>
        <w:tab/>
      </w:r>
      <w:r w:rsidRPr="00C214F6">
        <w:rPr>
          <w:rFonts w:asciiTheme="minorHAnsi" w:hAnsiTheme="minorHAnsi" w:cstheme="minorHAnsi"/>
          <w:color w:val="auto"/>
        </w:rPr>
        <w:t xml:space="preserve">Default </w:t>
      </w:r>
    </w:p>
    <w:p w14:paraId="29583D84" w14:textId="77777777" w:rsidR="00621E51" w:rsidRPr="00C214F6" w:rsidRDefault="00621E51" w:rsidP="00621E51">
      <w:pPr>
        <w:pStyle w:val="Default"/>
        <w:ind w:left="720"/>
        <w:jc w:val="both"/>
        <w:rPr>
          <w:rFonts w:asciiTheme="minorHAnsi" w:hAnsiTheme="minorHAnsi" w:cstheme="minorHAnsi"/>
          <w:color w:val="auto"/>
        </w:rPr>
      </w:pPr>
    </w:p>
    <w:p w14:paraId="393CBB22" w14:textId="77777777" w:rsidR="00621E51" w:rsidRDefault="00621E51" w:rsidP="00621E51">
      <w:pPr>
        <w:pStyle w:val="Default"/>
        <w:ind w:left="1440"/>
        <w:jc w:val="both"/>
        <w:rPr>
          <w:rFonts w:asciiTheme="minorHAnsi" w:hAnsiTheme="minorHAnsi" w:cstheme="minorHAnsi"/>
          <w:color w:val="auto"/>
        </w:rPr>
      </w:pPr>
      <w:r>
        <w:rPr>
          <w:rFonts w:asciiTheme="minorHAnsi" w:hAnsiTheme="minorHAnsi" w:cstheme="minorHAnsi"/>
          <w:color w:val="auto"/>
        </w:rPr>
        <w:t>The</w:t>
      </w:r>
      <w:r w:rsidRPr="003F3F39">
        <w:rPr>
          <w:rFonts w:asciiTheme="minorHAnsi" w:hAnsiTheme="minorHAnsi" w:cstheme="minorHAnsi"/>
          <w:color w:val="auto"/>
        </w:rPr>
        <w:t xml:space="preserve"> </w:t>
      </w:r>
      <w:r>
        <w:rPr>
          <w:rFonts w:asciiTheme="minorHAnsi" w:hAnsiTheme="minorHAnsi" w:cstheme="minorHAnsi"/>
          <w:color w:val="auto"/>
        </w:rPr>
        <w:t>Contractor</w:t>
      </w:r>
      <w:r w:rsidRPr="003F3F39">
        <w:rPr>
          <w:rFonts w:asciiTheme="minorHAnsi" w:hAnsiTheme="minorHAnsi" w:cstheme="minorHAnsi"/>
          <w:color w:val="auto"/>
        </w:rPr>
        <w:t xml:space="preserve"> has committed a material breach, or a series of breaches which together constitute a material breach, of </w:t>
      </w:r>
      <w:r>
        <w:rPr>
          <w:rFonts w:asciiTheme="minorHAnsi" w:hAnsiTheme="minorHAnsi" w:cstheme="minorHAnsi"/>
          <w:color w:val="auto"/>
        </w:rPr>
        <w:t>this Agreement</w:t>
      </w:r>
      <w:r w:rsidRPr="003F3F39">
        <w:rPr>
          <w:rFonts w:asciiTheme="minorHAnsi" w:hAnsiTheme="minorHAnsi" w:cstheme="minorHAnsi"/>
          <w:color w:val="auto"/>
        </w:rPr>
        <w:t xml:space="preserve"> and, in the event of a breach which is capable of being remedied, has failed to remedy the breach to the satisfact</w:t>
      </w:r>
      <w:r>
        <w:rPr>
          <w:rFonts w:asciiTheme="minorHAnsi" w:hAnsiTheme="minorHAnsi" w:cstheme="minorHAnsi"/>
          <w:color w:val="auto"/>
        </w:rPr>
        <w:t xml:space="preserve">ion of the Central Bank within </w:t>
      </w:r>
      <w:r w:rsidRPr="003F3F39">
        <w:rPr>
          <w:rFonts w:asciiTheme="minorHAnsi" w:hAnsiTheme="minorHAnsi" w:cstheme="minorHAnsi"/>
          <w:color w:val="auto"/>
        </w:rPr>
        <w:t>10</w:t>
      </w:r>
      <w:r>
        <w:rPr>
          <w:rFonts w:asciiTheme="minorHAnsi" w:hAnsiTheme="minorHAnsi" w:cstheme="minorHAnsi"/>
          <w:color w:val="auto"/>
        </w:rPr>
        <w:t xml:space="preserve"> Working Days</w:t>
      </w:r>
      <w:r w:rsidRPr="003F3F39">
        <w:rPr>
          <w:rFonts w:asciiTheme="minorHAnsi" w:hAnsiTheme="minorHAnsi" w:cstheme="minorHAnsi"/>
          <w:color w:val="auto"/>
        </w:rPr>
        <w:t xml:space="preserve"> of receipt of notice in writing of such breach from the Central Bank;</w:t>
      </w:r>
    </w:p>
    <w:p w14:paraId="69E3DA72" w14:textId="77777777" w:rsidR="00621E51" w:rsidRPr="00C214F6" w:rsidRDefault="00621E51" w:rsidP="00621E51">
      <w:pPr>
        <w:pStyle w:val="Default"/>
        <w:ind w:left="1440"/>
        <w:jc w:val="both"/>
        <w:rPr>
          <w:rFonts w:asciiTheme="minorHAnsi" w:hAnsiTheme="minorHAnsi" w:cstheme="minorHAnsi"/>
          <w:color w:val="auto"/>
        </w:rPr>
      </w:pPr>
    </w:p>
    <w:p w14:paraId="6540321C" w14:textId="5862B4CD" w:rsidR="00621E51" w:rsidRDefault="00621E51" w:rsidP="00621E51">
      <w:pPr>
        <w:pStyle w:val="Default"/>
        <w:ind w:left="1440"/>
        <w:jc w:val="both"/>
        <w:rPr>
          <w:rFonts w:asciiTheme="minorHAnsi" w:hAnsiTheme="minorHAnsi" w:cstheme="minorHAnsi"/>
          <w:color w:val="auto"/>
        </w:rPr>
      </w:pPr>
      <w:r w:rsidRPr="00C214F6">
        <w:rPr>
          <w:rFonts w:asciiTheme="minorHAnsi" w:hAnsiTheme="minorHAnsi" w:cstheme="minorHAnsi"/>
          <w:color w:val="auto"/>
        </w:rPr>
        <w:t>For the</w:t>
      </w:r>
      <w:r>
        <w:rPr>
          <w:rFonts w:asciiTheme="minorHAnsi" w:hAnsiTheme="minorHAnsi" w:cstheme="minorHAnsi"/>
          <w:color w:val="auto"/>
        </w:rPr>
        <w:t xml:space="preserve"> purposes of this clause 2</w:t>
      </w:r>
      <w:r w:rsidR="00D20575">
        <w:rPr>
          <w:rFonts w:asciiTheme="minorHAnsi" w:hAnsiTheme="minorHAnsi" w:cstheme="minorHAnsi"/>
          <w:color w:val="auto"/>
        </w:rPr>
        <w:t>2</w:t>
      </w:r>
      <w:r>
        <w:rPr>
          <w:rFonts w:asciiTheme="minorHAnsi" w:hAnsiTheme="minorHAnsi" w:cstheme="minorHAnsi"/>
          <w:color w:val="auto"/>
        </w:rPr>
        <w:t>.4.1</w:t>
      </w:r>
      <w:r w:rsidRPr="00C214F6">
        <w:rPr>
          <w:rFonts w:asciiTheme="minorHAnsi" w:hAnsiTheme="minorHAnsi" w:cstheme="minorHAnsi"/>
          <w:color w:val="auto"/>
        </w:rPr>
        <w:t xml:space="preserve"> a breach is capable of remedy if time is not of the essence in performance of the obligation and if the </w:t>
      </w:r>
      <w:r>
        <w:rPr>
          <w:rFonts w:asciiTheme="minorHAnsi" w:hAnsiTheme="minorHAnsi" w:cstheme="minorHAnsi"/>
          <w:color w:val="auto"/>
        </w:rPr>
        <w:t>Contractor</w:t>
      </w:r>
      <w:r w:rsidRPr="00C214F6">
        <w:rPr>
          <w:rFonts w:asciiTheme="minorHAnsi" w:hAnsiTheme="minorHAnsi" w:cstheme="minorHAnsi"/>
          <w:color w:val="auto"/>
        </w:rPr>
        <w:t xml:space="preserve"> can comply with the obligation within the ten (10) Working Day period (or such other period as the </w:t>
      </w:r>
      <w:r>
        <w:rPr>
          <w:rFonts w:asciiTheme="minorHAnsi" w:hAnsiTheme="minorHAnsi" w:cstheme="minorHAnsi"/>
          <w:color w:val="auto"/>
        </w:rPr>
        <w:t>Central Bank</w:t>
      </w:r>
      <w:r w:rsidRPr="00C214F6">
        <w:rPr>
          <w:rFonts w:asciiTheme="minorHAnsi" w:hAnsiTheme="minorHAnsi" w:cstheme="minorHAnsi"/>
          <w:color w:val="auto"/>
        </w:rPr>
        <w:t xml:space="preserve"> may specify). </w:t>
      </w:r>
    </w:p>
    <w:p w14:paraId="6ACF4F2F" w14:textId="77777777" w:rsidR="00621E51" w:rsidRPr="00C214F6" w:rsidRDefault="00621E51" w:rsidP="00621E51">
      <w:pPr>
        <w:pStyle w:val="Default"/>
        <w:ind w:left="1440" w:hanging="720"/>
        <w:jc w:val="both"/>
        <w:rPr>
          <w:rFonts w:asciiTheme="minorHAnsi" w:hAnsiTheme="minorHAnsi" w:cstheme="minorHAnsi"/>
          <w:color w:val="auto"/>
        </w:rPr>
      </w:pPr>
    </w:p>
    <w:p w14:paraId="2E1DB74F" w14:textId="049FAE59"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.4.2</w:t>
      </w:r>
      <w:r>
        <w:rPr>
          <w:rFonts w:asciiTheme="minorHAnsi" w:hAnsiTheme="minorHAnsi" w:cstheme="minorHAnsi"/>
          <w:color w:val="auto"/>
        </w:rPr>
        <w:tab/>
      </w:r>
      <w:r w:rsidRPr="00C214F6">
        <w:rPr>
          <w:rFonts w:asciiTheme="minorHAnsi" w:hAnsiTheme="minorHAnsi" w:cstheme="minorHAnsi"/>
          <w:color w:val="auto"/>
        </w:rPr>
        <w:t xml:space="preserve"> Insolvency</w:t>
      </w:r>
      <w:r>
        <w:rPr>
          <w:rFonts w:asciiTheme="minorHAnsi" w:hAnsiTheme="minorHAnsi" w:cstheme="minorHAnsi"/>
          <w:color w:val="auto"/>
        </w:rPr>
        <w:t>/Cessation of Business</w:t>
      </w:r>
    </w:p>
    <w:p w14:paraId="450E277E" w14:textId="77777777" w:rsidR="00621E51" w:rsidRPr="00C214F6" w:rsidRDefault="00621E51" w:rsidP="00621E51">
      <w:pPr>
        <w:pStyle w:val="Default"/>
        <w:ind w:left="1440" w:hanging="720"/>
        <w:jc w:val="both"/>
        <w:rPr>
          <w:rFonts w:asciiTheme="minorHAnsi" w:hAnsiTheme="minorHAnsi" w:cstheme="minorHAnsi"/>
          <w:color w:val="auto"/>
        </w:rPr>
      </w:pPr>
    </w:p>
    <w:p w14:paraId="4B0DE5CA" w14:textId="26542AD1" w:rsidR="00621E51" w:rsidRDefault="00621E51" w:rsidP="00621E51">
      <w:pPr>
        <w:pStyle w:val="Default"/>
        <w:ind w:left="1440"/>
        <w:jc w:val="both"/>
        <w:rPr>
          <w:rFonts w:asciiTheme="minorHAnsi" w:hAnsiTheme="minorHAnsi" w:cstheme="minorHAnsi"/>
          <w:color w:val="auto"/>
        </w:rPr>
      </w:pPr>
      <w:r>
        <w:rPr>
          <w:rFonts w:asciiTheme="minorHAnsi" w:hAnsiTheme="minorHAnsi" w:cstheme="minorHAnsi"/>
          <w:color w:val="auto"/>
        </w:rPr>
        <w:t>T</w:t>
      </w:r>
      <w:r w:rsidRPr="009415DC">
        <w:rPr>
          <w:rFonts w:asciiTheme="minorHAnsi" w:hAnsiTheme="minorHAnsi" w:cstheme="minorHAnsi"/>
          <w:color w:val="auto"/>
        </w:rPr>
        <w:t xml:space="preserve">he </w:t>
      </w:r>
      <w:r>
        <w:rPr>
          <w:rFonts w:asciiTheme="minorHAnsi" w:hAnsiTheme="minorHAnsi" w:cstheme="minorHAnsi"/>
          <w:color w:val="auto"/>
        </w:rPr>
        <w:t>Contractor</w:t>
      </w:r>
      <w:r w:rsidRPr="009415DC">
        <w:rPr>
          <w:rFonts w:asciiTheme="minorHAnsi" w:hAnsiTheme="minorHAnsi" w:cstheme="minorHAnsi"/>
          <w:color w:val="auto"/>
        </w:rPr>
        <w:t xml:space="preserve"> becomes insolvent or a receiver, examiner or liquidator is appointed to the whole or any part of the </w:t>
      </w:r>
      <w:r>
        <w:rPr>
          <w:rFonts w:asciiTheme="minorHAnsi" w:hAnsiTheme="minorHAnsi" w:cstheme="minorHAnsi"/>
          <w:color w:val="auto"/>
        </w:rPr>
        <w:t xml:space="preserve">Contractor’s </w:t>
      </w:r>
      <w:r w:rsidRPr="009415DC">
        <w:rPr>
          <w:rFonts w:asciiTheme="minorHAnsi" w:hAnsiTheme="minorHAnsi" w:cstheme="minorHAnsi"/>
          <w:color w:val="auto"/>
        </w:rPr>
        <w:t xml:space="preserve">assets, or the </w:t>
      </w:r>
      <w:r>
        <w:rPr>
          <w:rFonts w:asciiTheme="minorHAnsi" w:hAnsiTheme="minorHAnsi" w:cstheme="minorHAnsi"/>
          <w:color w:val="auto"/>
        </w:rPr>
        <w:t>Contractor</w:t>
      </w:r>
      <w:r w:rsidRPr="009415DC">
        <w:rPr>
          <w:rFonts w:asciiTheme="minorHAnsi" w:hAnsiTheme="minorHAnsi" w:cstheme="minorHAnsi"/>
          <w:color w:val="auto"/>
        </w:rPr>
        <w:t xml:space="preserve"> is struck off the Register of Companies in the jurisdiction where it was incorporated, or an order is made or a resolution passed for winding up the </w:t>
      </w:r>
      <w:r>
        <w:rPr>
          <w:rFonts w:asciiTheme="minorHAnsi" w:hAnsiTheme="minorHAnsi" w:cstheme="minorHAnsi"/>
          <w:color w:val="auto"/>
        </w:rPr>
        <w:t>Contractor</w:t>
      </w:r>
      <w:r w:rsidRPr="009415DC">
        <w:rPr>
          <w:rFonts w:asciiTheme="minorHAnsi" w:hAnsiTheme="minorHAnsi" w:cstheme="minorHAnsi"/>
          <w:color w:val="auto"/>
        </w:rPr>
        <w:t xml:space="preserve"> (unless such order or resolution is part of a voluntary scheme for the reconstruction or amalgamation of the party as a solvent corporation and the resulting corporation, if a different legal person, undertakes to be bound by </w:t>
      </w:r>
      <w:r>
        <w:rPr>
          <w:rFonts w:asciiTheme="minorHAnsi" w:hAnsiTheme="minorHAnsi" w:cstheme="minorHAnsi"/>
          <w:color w:val="auto"/>
        </w:rPr>
        <w:t>this Agreement</w:t>
      </w:r>
      <w:r w:rsidRPr="009415DC">
        <w:rPr>
          <w:rFonts w:asciiTheme="minorHAnsi" w:hAnsiTheme="minorHAnsi" w:cstheme="minorHAnsi"/>
          <w:color w:val="auto"/>
        </w:rPr>
        <w:t>), or if anything analogous to the foregoing occurs in any applicable jurisdiction</w:t>
      </w:r>
      <w:r>
        <w:rPr>
          <w:rFonts w:asciiTheme="minorHAnsi" w:hAnsiTheme="minorHAnsi" w:cstheme="minorHAnsi"/>
          <w:color w:val="auto"/>
        </w:rPr>
        <w:t xml:space="preserve">, </w:t>
      </w:r>
      <w:r w:rsidRPr="00A161F2">
        <w:rPr>
          <w:rFonts w:asciiTheme="minorHAnsi" w:hAnsiTheme="minorHAnsi" w:cstheme="minorHAnsi"/>
          <w:color w:val="auto"/>
        </w:rPr>
        <w:t xml:space="preserve">or the </w:t>
      </w:r>
      <w:r>
        <w:rPr>
          <w:rFonts w:asciiTheme="minorHAnsi" w:hAnsiTheme="minorHAnsi" w:cstheme="minorHAnsi"/>
          <w:color w:val="auto"/>
        </w:rPr>
        <w:t>Contractor</w:t>
      </w:r>
      <w:r w:rsidRPr="00A161F2">
        <w:rPr>
          <w:rFonts w:asciiTheme="minorHAnsi" w:hAnsiTheme="minorHAnsi" w:cstheme="minorHAnsi"/>
          <w:color w:val="auto"/>
        </w:rPr>
        <w:t xml:space="preserve"> ceases or threatens to cease carrying on business (whether in the circumstances set out in this paragraph </w:t>
      </w: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.4.2</w:t>
      </w:r>
      <w:r w:rsidRPr="00A161F2">
        <w:rPr>
          <w:rFonts w:asciiTheme="minorHAnsi" w:hAnsiTheme="minorHAnsi" w:cstheme="minorHAnsi"/>
          <w:color w:val="auto"/>
        </w:rPr>
        <w:t xml:space="preserve"> or otherwise)</w:t>
      </w:r>
      <w:r w:rsidRPr="009415DC">
        <w:rPr>
          <w:rFonts w:asciiTheme="minorHAnsi" w:hAnsiTheme="minorHAnsi" w:cstheme="minorHAnsi"/>
          <w:color w:val="auto"/>
        </w:rPr>
        <w:t>;</w:t>
      </w:r>
    </w:p>
    <w:p w14:paraId="6F354821" w14:textId="77777777" w:rsidR="00621E51" w:rsidRPr="00C214F6" w:rsidRDefault="00621E51" w:rsidP="00621E51">
      <w:pPr>
        <w:pStyle w:val="Default"/>
        <w:ind w:left="2160" w:hanging="720"/>
        <w:jc w:val="both"/>
        <w:rPr>
          <w:rFonts w:asciiTheme="minorHAnsi" w:hAnsiTheme="minorHAnsi" w:cstheme="minorHAnsi"/>
          <w:color w:val="auto"/>
        </w:rPr>
      </w:pPr>
    </w:p>
    <w:p w14:paraId="6A1CFA58" w14:textId="144B07F4" w:rsidR="00621E51" w:rsidRPr="00C214F6"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.4.3</w:t>
      </w:r>
      <w:r>
        <w:rPr>
          <w:rFonts w:asciiTheme="minorHAnsi" w:hAnsiTheme="minorHAnsi" w:cstheme="minorHAnsi"/>
          <w:color w:val="auto"/>
        </w:rPr>
        <w:tab/>
        <w:t>Fraudulent Act/Criminal Activity/Gross Negligence</w:t>
      </w:r>
      <w:r w:rsidRPr="00C214F6">
        <w:rPr>
          <w:rFonts w:asciiTheme="minorHAnsi" w:hAnsiTheme="minorHAnsi" w:cstheme="minorHAnsi"/>
          <w:color w:val="auto"/>
        </w:rPr>
        <w:t xml:space="preserve"> </w:t>
      </w:r>
    </w:p>
    <w:p w14:paraId="74BCF26F" w14:textId="77777777" w:rsidR="00621E51" w:rsidRDefault="00621E51" w:rsidP="00621E51">
      <w:pPr>
        <w:pStyle w:val="Default"/>
        <w:ind w:left="1440" w:hanging="720"/>
        <w:jc w:val="both"/>
        <w:rPr>
          <w:rFonts w:asciiTheme="minorHAnsi" w:hAnsiTheme="minorHAnsi" w:cstheme="minorHAnsi"/>
          <w:color w:val="auto"/>
        </w:rPr>
      </w:pPr>
    </w:p>
    <w:p w14:paraId="0FAD7ED1" w14:textId="4F51EB8A" w:rsidR="00621E51" w:rsidRDefault="00621E51" w:rsidP="00621E51">
      <w:pPr>
        <w:pStyle w:val="Default"/>
        <w:ind w:left="1440"/>
        <w:jc w:val="both"/>
        <w:rPr>
          <w:rFonts w:asciiTheme="minorHAnsi" w:hAnsiTheme="minorHAnsi" w:cstheme="minorHAnsi"/>
          <w:color w:val="auto"/>
        </w:rPr>
      </w:pPr>
      <w:r>
        <w:rPr>
          <w:rFonts w:asciiTheme="minorHAnsi" w:hAnsiTheme="minorHAnsi" w:cstheme="minorHAnsi"/>
          <w:color w:val="auto"/>
        </w:rPr>
        <w:t>The Contractor</w:t>
      </w:r>
      <w:r w:rsidRPr="00A161F2">
        <w:rPr>
          <w:rFonts w:asciiTheme="minorHAnsi" w:hAnsiTheme="minorHAnsi" w:cstheme="minorHAnsi"/>
          <w:color w:val="auto"/>
        </w:rPr>
        <w:t xml:space="preserve"> has committed any fraudulent act or any criminal activity or is guilty, in the opinion of the Central Bank, of gross negligence in the performance of this Agreement.</w:t>
      </w:r>
    </w:p>
    <w:p w14:paraId="0DE6E063" w14:textId="77777777" w:rsidR="00621E51" w:rsidRDefault="00621E51" w:rsidP="00621E51">
      <w:pPr>
        <w:pStyle w:val="Default"/>
        <w:ind w:left="1440" w:hanging="720"/>
        <w:jc w:val="both"/>
        <w:rPr>
          <w:rFonts w:asciiTheme="minorHAnsi" w:hAnsiTheme="minorHAnsi" w:cstheme="minorHAnsi"/>
          <w:color w:val="auto"/>
        </w:rPr>
      </w:pPr>
    </w:p>
    <w:p w14:paraId="6D3ADBE0" w14:textId="5B4D1F19"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.4.4</w:t>
      </w:r>
      <w:r>
        <w:rPr>
          <w:rFonts w:asciiTheme="minorHAnsi" w:hAnsiTheme="minorHAnsi" w:cstheme="minorHAnsi"/>
          <w:color w:val="auto"/>
        </w:rPr>
        <w:tab/>
      </w:r>
      <w:r w:rsidRPr="00C214F6">
        <w:rPr>
          <w:rFonts w:asciiTheme="minorHAnsi" w:hAnsiTheme="minorHAnsi" w:cstheme="minorHAnsi"/>
          <w:color w:val="auto"/>
        </w:rPr>
        <w:t xml:space="preserve">Unsatisfactory performance </w:t>
      </w:r>
    </w:p>
    <w:p w14:paraId="06121D22" w14:textId="77777777" w:rsidR="00621E51" w:rsidRPr="00C214F6" w:rsidRDefault="00621E51" w:rsidP="00621E51">
      <w:pPr>
        <w:pStyle w:val="Default"/>
        <w:ind w:left="1440" w:hanging="720"/>
        <w:jc w:val="both"/>
        <w:rPr>
          <w:rFonts w:asciiTheme="minorHAnsi" w:hAnsiTheme="minorHAnsi" w:cstheme="minorHAnsi"/>
          <w:color w:val="auto"/>
        </w:rPr>
      </w:pPr>
    </w:p>
    <w:p w14:paraId="7FF46575" w14:textId="77777777" w:rsidR="00621E51" w:rsidRDefault="00621E51" w:rsidP="00621E51">
      <w:pPr>
        <w:pStyle w:val="Default"/>
        <w:ind w:left="1440"/>
        <w:jc w:val="both"/>
        <w:rPr>
          <w:rFonts w:asciiTheme="minorHAnsi" w:hAnsiTheme="minorHAnsi" w:cstheme="minorHAnsi"/>
          <w:color w:val="auto"/>
        </w:rPr>
      </w:pPr>
      <w:r w:rsidRPr="00C214F6">
        <w:rPr>
          <w:rFonts w:asciiTheme="minorHAnsi" w:hAnsiTheme="minorHAnsi" w:cstheme="minorHAnsi"/>
          <w:color w:val="auto"/>
        </w:rPr>
        <w:t xml:space="preserve">The </w:t>
      </w:r>
      <w:r>
        <w:rPr>
          <w:rFonts w:asciiTheme="minorHAnsi" w:hAnsiTheme="minorHAnsi" w:cstheme="minorHAnsi"/>
          <w:color w:val="auto"/>
        </w:rPr>
        <w:t>Central Bank</w:t>
      </w:r>
      <w:r w:rsidRPr="00C214F6">
        <w:rPr>
          <w:rFonts w:asciiTheme="minorHAnsi" w:hAnsiTheme="minorHAnsi" w:cstheme="minorHAnsi"/>
          <w:color w:val="auto"/>
        </w:rPr>
        <w:t xml:space="preserve">, acting reasonably, is not satisfied with the performance of the Services by the </w:t>
      </w:r>
      <w:r>
        <w:rPr>
          <w:rFonts w:asciiTheme="minorHAnsi" w:hAnsiTheme="minorHAnsi" w:cstheme="minorHAnsi"/>
          <w:color w:val="auto"/>
        </w:rPr>
        <w:t>Contractor</w:t>
      </w:r>
      <w:r w:rsidRPr="00C214F6">
        <w:rPr>
          <w:rFonts w:asciiTheme="minorHAnsi" w:hAnsiTheme="minorHAnsi" w:cstheme="minorHAnsi"/>
          <w:color w:val="auto"/>
        </w:rPr>
        <w:t xml:space="preserve">. </w:t>
      </w:r>
    </w:p>
    <w:p w14:paraId="5DE53DFA" w14:textId="77777777" w:rsidR="00621E51" w:rsidRDefault="00621E51" w:rsidP="00621E51">
      <w:pPr>
        <w:pStyle w:val="Default"/>
        <w:jc w:val="both"/>
        <w:rPr>
          <w:rFonts w:asciiTheme="minorHAnsi" w:hAnsiTheme="minorHAnsi" w:cstheme="minorHAnsi"/>
          <w:color w:val="auto"/>
        </w:rPr>
      </w:pPr>
    </w:p>
    <w:p w14:paraId="3E877F0E" w14:textId="2B37105E" w:rsidR="00621E51" w:rsidRDefault="00621E51" w:rsidP="00621E51">
      <w:pPr>
        <w:pStyle w:val="Default"/>
        <w:jc w:val="both"/>
        <w:rPr>
          <w:rFonts w:asciiTheme="minorHAnsi" w:hAnsiTheme="minorHAnsi" w:cstheme="minorHAnsi"/>
          <w:color w:val="auto"/>
        </w:rPr>
      </w:pPr>
      <w:r>
        <w:rPr>
          <w:rFonts w:asciiTheme="minorHAnsi" w:hAnsiTheme="minorHAnsi" w:cstheme="minorHAnsi"/>
          <w:color w:val="auto"/>
        </w:rPr>
        <w:tab/>
        <w:t>2</w:t>
      </w:r>
      <w:r w:rsidR="00D20575">
        <w:rPr>
          <w:rFonts w:asciiTheme="minorHAnsi" w:hAnsiTheme="minorHAnsi" w:cstheme="minorHAnsi"/>
          <w:color w:val="auto"/>
        </w:rPr>
        <w:t>2</w:t>
      </w:r>
      <w:r>
        <w:rPr>
          <w:rFonts w:asciiTheme="minorHAnsi" w:hAnsiTheme="minorHAnsi" w:cstheme="minorHAnsi"/>
          <w:color w:val="auto"/>
        </w:rPr>
        <w:t>.4.5</w:t>
      </w:r>
      <w:r>
        <w:rPr>
          <w:rFonts w:asciiTheme="minorHAnsi" w:hAnsiTheme="minorHAnsi" w:cstheme="minorHAnsi"/>
          <w:color w:val="auto"/>
        </w:rPr>
        <w:tab/>
        <w:t>Warranties and Representations Untrue</w:t>
      </w:r>
    </w:p>
    <w:p w14:paraId="6F2210C1" w14:textId="77777777" w:rsidR="00621E51" w:rsidRDefault="00621E51" w:rsidP="00621E51">
      <w:pPr>
        <w:pStyle w:val="Default"/>
        <w:jc w:val="both"/>
        <w:rPr>
          <w:rFonts w:asciiTheme="minorHAnsi" w:hAnsiTheme="minorHAnsi" w:cstheme="minorHAnsi"/>
          <w:color w:val="auto"/>
        </w:rPr>
      </w:pPr>
    </w:p>
    <w:p w14:paraId="08E99FB2" w14:textId="766EBC9F" w:rsidR="00621E51" w:rsidRDefault="00621E51" w:rsidP="00621E51">
      <w:pPr>
        <w:pStyle w:val="Default"/>
        <w:ind w:left="1440"/>
        <w:jc w:val="both"/>
        <w:rPr>
          <w:rFonts w:asciiTheme="minorHAnsi" w:hAnsiTheme="minorHAnsi" w:cstheme="minorHAnsi"/>
          <w:color w:val="auto"/>
        </w:rPr>
      </w:pPr>
      <w:r>
        <w:rPr>
          <w:rFonts w:asciiTheme="minorHAnsi" w:hAnsiTheme="minorHAnsi" w:cstheme="minorHAnsi"/>
          <w:color w:val="auto"/>
        </w:rPr>
        <w:t xml:space="preserve">Any </w:t>
      </w:r>
      <w:r w:rsidRPr="00B52F86">
        <w:rPr>
          <w:rFonts w:asciiTheme="minorHAnsi" w:hAnsiTheme="minorHAnsi" w:cstheme="minorHAnsi"/>
          <w:color w:val="auto"/>
        </w:rPr>
        <w:t xml:space="preserve">of the </w:t>
      </w:r>
      <w:r>
        <w:rPr>
          <w:rFonts w:asciiTheme="minorHAnsi" w:hAnsiTheme="minorHAnsi" w:cstheme="minorHAnsi"/>
          <w:color w:val="auto"/>
        </w:rPr>
        <w:t xml:space="preserve">Contractor’s warranties in </w:t>
      </w:r>
      <w:r w:rsidRPr="00EF51C9">
        <w:rPr>
          <w:rFonts w:asciiTheme="minorHAnsi" w:hAnsiTheme="minorHAnsi" w:cstheme="minorHAnsi"/>
          <w:color w:val="auto"/>
        </w:rPr>
        <w:t>clause 2</w:t>
      </w:r>
      <w:r w:rsidR="00EF51C9" w:rsidRPr="00EF51C9">
        <w:rPr>
          <w:rFonts w:asciiTheme="minorHAnsi" w:hAnsiTheme="minorHAnsi" w:cstheme="minorHAnsi"/>
          <w:color w:val="auto"/>
        </w:rPr>
        <w:t>9</w:t>
      </w:r>
      <w:r w:rsidRPr="00B52F86">
        <w:rPr>
          <w:rFonts w:asciiTheme="minorHAnsi" w:hAnsiTheme="minorHAnsi" w:cstheme="minorHAnsi"/>
          <w:color w:val="auto"/>
        </w:rPr>
        <w:t xml:space="preserve"> are untrue, and/or any representation made by the </w:t>
      </w:r>
      <w:r>
        <w:rPr>
          <w:rFonts w:asciiTheme="minorHAnsi" w:hAnsiTheme="minorHAnsi" w:cstheme="minorHAnsi"/>
          <w:color w:val="auto"/>
        </w:rPr>
        <w:t>Contractor</w:t>
      </w:r>
      <w:r w:rsidRPr="00B52F86">
        <w:rPr>
          <w:rFonts w:asciiTheme="minorHAnsi" w:hAnsiTheme="minorHAnsi" w:cstheme="minorHAnsi"/>
          <w:color w:val="auto"/>
        </w:rPr>
        <w:t xml:space="preserve"> in connection with </w:t>
      </w:r>
      <w:r>
        <w:rPr>
          <w:rFonts w:asciiTheme="minorHAnsi" w:hAnsiTheme="minorHAnsi" w:cstheme="minorHAnsi"/>
          <w:color w:val="auto"/>
        </w:rPr>
        <w:t>this Agreement</w:t>
      </w:r>
      <w:r w:rsidRPr="00B52F86">
        <w:rPr>
          <w:rFonts w:asciiTheme="minorHAnsi" w:hAnsiTheme="minorHAnsi" w:cstheme="minorHAnsi"/>
          <w:color w:val="auto"/>
        </w:rPr>
        <w:t xml:space="preserve"> shall, in the opinion of the Central Bank, prove to be untrue or incorrect in a mater</w:t>
      </w:r>
      <w:r>
        <w:rPr>
          <w:rFonts w:asciiTheme="minorHAnsi" w:hAnsiTheme="minorHAnsi" w:cstheme="minorHAnsi"/>
          <w:color w:val="auto"/>
        </w:rPr>
        <w:t>ial respect as of the date made.</w:t>
      </w:r>
    </w:p>
    <w:p w14:paraId="05A03294" w14:textId="77777777" w:rsidR="00621E51" w:rsidRPr="00C214F6" w:rsidRDefault="00621E51" w:rsidP="00621E51">
      <w:pPr>
        <w:pStyle w:val="Default"/>
        <w:ind w:left="1440"/>
        <w:jc w:val="both"/>
        <w:rPr>
          <w:rFonts w:asciiTheme="minorHAnsi" w:hAnsiTheme="minorHAnsi" w:cstheme="minorHAnsi"/>
          <w:color w:val="auto"/>
        </w:rPr>
      </w:pPr>
    </w:p>
    <w:p w14:paraId="0C126B54" w14:textId="77777777" w:rsidR="00621E51" w:rsidRDefault="00621E51" w:rsidP="00621E51">
      <w:pPr>
        <w:pStyle w:val="Default"/>
        <w:ind w:left="1440" w:hanging="720"/>
        <w:jc w:val="both"/>
        <w:rPr>
          <w:rFonts w:asciiTheme="minorHAnsi" w:hAnsiTheme="minorHAnsi" w:cstheme="minorHAnsi"/>
          <w:color w:val="auto"/>
        </w:rPr>
      </w:pPr>
    </w:p>
    <w:p w14:paraId="39AC2758" w14:textId="65D31CC4"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lastRenderedPageBreak/>
        <w:t>2</w:t>
      </w:r>
      <w:r w:rsidR="00D20575">
        <w:rPr>
          <w:rFonts w:asciiTheme="minorHAnsi" w:hAnsiTheme="minorHAnsi" w:cstheme="minorHAnsi"/>
          <w:color w:val="auto"/>
        </w:rPr>
        <w:t>2</w:t>
      </w:r>
      <w:r>
        <w:rPr>
          <w:rFonts w:asciiTheme="minorHAnsi" w:hAnsiTheme="minorHAnsi" w:cstheme="minorHAnsi"/>
          <w:color w:val="auto"/>
        </w:rPr>
        <w:t>.4.</w:t>
      </w:r>
      <w:r w:rsidR="00D20575">
        <w:rPr>
          <w:rFonts w:asciiTheme="minorHAnsi" w:hAnsiTheme="minorHAnsi" w:cstheme="minorHAnsi"/>
          <w:color w:val="auto"/>
        </w:rPr>
        <w:t>7</w:t>
      </w:r>
      <w:r>
        <w:rPr>
          <w:rFonts w:asciiTheme="minorHAnsi" w:hAnsiTheme="minorHAnsi" w:cstheme="minorHAnsi"/>
          <w:color w:val="auto"/>
        </w:rPr>
        <w:tab/>
        <w:t>Replacement Personnel</w:t>
      </w:r>
    </w:p>
    <w:p w14:paraId="1C6E2CCB" w14:textId="77777777" w:rsidR="00621E51" w:rsidRDefault="00621E51" w:rsidP="00621E51">
      <w:pPr>
        <w:pStyle w:val="Default"/>
        <w:ind w:left="1440" w:hanging="720"/>
        <w:jc w:val="both"/>
        <w:rPr>
          <w:rFonts w:asciiTheme="minorHAnsi" w:hAnsiTheme="minorHAnsi" w:cstheme="minorHAnsi"/>
          <w:color w:val="auto"/>
        </w:rPr>
      </w:pPr>
    </w:p>
    <w:p w14:paraId="49B928B5" w14:textId="2513CB7F"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ab/>
        <w:t xml:space="preserve">The circumstances set out in </w:t>
      </w:r>
      <w:r w:rsidRPr="009B1068">
        <w:rPr>
          <w:rFonts w:asciiTheme="minorHAnsi" w:hAnsiTheme="minorHAnsi" w:cstheme="minorHAnsi"/>
          <w:color w:val="auto"/>
        </w:rPr>
        <w:t xml:space="preserve">clause </w:t>
      </w:r>
      <w:r w:rsidR="002D59A2">
        <w:rPr>
          <w:rFonts w:asciiTheme="minorHAnsi" w:hAnsiTheme="minorHAnsi" w:cstheme="minorHAnsi"/>
          <w:color w:val="auto"/>
        </w:rPr>
        <w:t>4</w:t>
      </w:r>
      <w:r w:rsidRPr="009B1068">
        <w:rPr>
          <w:rFonts w:asciiTheme="minorHAnsi" w:hAnsiTheme="minorHAnsi" w:cstheme="minorHAnsi"/>
          <w:color w:val="auto"/>
        </w:rPr>
        <w:t>.</w:t>
      </w:r>
      <w:r w:rsidR="002D59A2">
        <w:rPr>
          <w:rFonts w:asciiTheme="minorHAnsi" w:hAnsiTheme="minorHAnsi" w:cstheme="minorHAnsi"/>
          <w:color w:val="auto"/>
        </w:rPr>
        <w:t>4</w:t>
      </w:r>
      <w:r w:rsidRPr="009B1068">
        <w:rPr>
          <w:rFonts w:asciiTheme="minorHAnsi" w:hAnsiTheme="minorHAnsi" w:cstheme="minorHAnsi"/>
          <w:color w:val="auto"/>
        </w:rPr>
        <w:t xml:space="preserve"> arise</w:t>
      </w:r>
      <w:r>
        <w:rPr>
          <w:rFonts w:asciiTheme="minorHAnsi" w:hAnsiTheme="minorHAnsi" w:cstheme="minorHAnsi"/>
          <w:color w:val="auto"/>
        </w:rPr>
        <w:t>.</w:t>
      </w:r>
    </w:p>
    <w:p w14:paraId="5F5B9419" w14:textId="77777777" w:rsidR="00621E51" w:rsidRDefault="00621E51" w:rsidP="00621E51">
      <w:pPr>
        <w:pStyle w:val="Default"/>
        <w:ind w:left="1440" w:hanging="720"/>
        <w:jc w:val="both"/>
        <w:rPr>
          <w:rFonts w:asciiTheme="minorHAnsi" w:hAnsiTheme="minorHAnsi" w:cstheme="minorHAnsi"/>
          <w:color w:val="auto"/>
        </w:rPr>
      </w:pPr>
    </w:p>
    <w:p w14:paraId="574D75F2" w14:textId="5F8F836C"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.4.</w:t>
      </w:r>
      <w:r w:rsidR="00D20575">
        <w:rPr>
          <w:rFonts w:asciiTheme="minorHAnsi" w:hAnsiTheme="minorHAnsi" w:cstheme="minorHAnsi"/>
          <w:color w:val="auto"/>
        </w:rPr>
        <w:t>8</w:t>
      </w:r>
      <w:r>
        <w:rPr>
          <w:rFonts w:asciiTheme="minorHAnsi" w:hAnsiTheme="minorHAnsi" w:cstheme="minorHAnsi"/>
          <w:color w:val="auto"/>
        </w:rPr>
        <w:tab/>
        <w:t>Conflict of Interest, Corrupt Gifts</w:t>
      </w:r>
    </w:p>
    <w:p w14:paraId="51B2B036" w14:textId="77777777" w:rsidR="00621E51" w:rsidRDefault="00621E51" w:rsidP="00621E51">
      <w:pPr>
        <w:pStyle w:val="Default"/>
        <w:ind w:left="1440" w:hanging="720"/>
        <w:jc w:val="both"/>
        <w:rPr>
          <w:rFonts w:asciiTheme="minorHAnsi" w:hAnsiTheme="minorHAnsi" w:cstheme="minorHAnsi"/>
          <w:color w:val="auto"/>
        </w:rPr>
      </w:pPr>
    </w:p>
    <w:p w14:paraId="4F1EE5A7" w14:textId="485CDEAF"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ab/>
        <w:t xml:space="preserve">The circumstances set out in </w:t>
      </w:r>
      <w:r w:rsidRPr="00EF51C9">
        <w:rPr>
          <w:rFonts w:asciiTheme="minorHAnsi" w:hAnsiTheme="minorHAnsi" w:cstheme="minorHAnsi"/>
          <w:color w:val="auto"/>
        </w:rPr>
        <w:t xml:space="preserve">clause </w:t>
      </w:r>
      <w:r w:rsidR="00EF51C9" w:rsidRPr="00EF51C9">
        <w:rPr>
          <w:rFonts w:asciiTheme="minorHAnsi" w:hAnsiTheme="minorHAnsi" w:cstheme="minorHAnsi"/>
          <w:color w:val="auto"/>
        </w:rPr>
        <w:t>6</w:t>
      </w:r>
      <w:r w:rsidRPr="00EF51C9">
        <w:rPr>
          <w:rFonts w:asciiTheme="minorHAnsi" w:hAnsiTheme="minorHAnsi" w:cstheme="minorHAnsi"/>
          <w:color w:val="auto"/>
        </w:rPr>
        <w:t xml:space="preserve">.4 or </w:t>
      </w:r>
      <w:r w:rsidR="00EF51C9" w:rsidRPr="00EF51C9">
        <w:rPr>
          <w:rFonts w:asciiTheme="minorHAnsi" w:hAnsiTheme="minorHAnsi" w:cstheme="minorHAnsi"/>
          <w:color w:val="auto"/>
        </w:rPr>
        <w:t>6</w:t>
      </w:r>
      <w:r w:rsidRPr="00EF51C9">
        <w:rPr>
          <w:rFonts w:asciiTheme="minorHAnsi" w:hAnsiTheme="minorHAnsi" w:cstheme="minorHAnsi"/>
          <w:color w:val="auto"/>
        </w:rPr>
        <w:t>.7 arise.</w:t>
      </w:r>
    </w:p>
    <w:p w14:paraId="6F5D0FEE" w14:textId="77777777" w:rsidR="00621E51" w:rsidRDefault="00621E51" w:rsidP="00621E51">
      <w:pPr>
        <w:pStyle w:val="Default"/>
        <w:ind w:left="1440" w:hanging="720"/>
        <w:jc w:val="both"/>
        <w:rPr>
          <w:rFonts w:asciiTheme="minorHAnsi" w:hAnsiTheme="minorHAnsi" w:cstheme="minorHAnsi"/>
          <w:color w:val="auto"/>
        </w:rPr>
      </w:pPr>
    </w:p>
    <w:p w14:paraId="60391C9D" w14:textId="063CC8D5"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.4.</w:t>
      </w:r>
      <w:r w:rsidR="00D20575">
        <w:rPr>
          <w:rFonts w:asciiTheme="minorHAnsi" w:hAnsiTheme="minorHAnsi" w:cstheme="minorHAnsi"/>
          <w:color w:val="auto"/>
        </w:rPr>
        <w:t>9</w:t>
      </w:r>
      <w:r>
        <w:rPr>
          <w:rFonts w:asciiTheme="minorHAnsi" w:hAnsiTheme="minorHAnsi" w:cstheme="minorHAnsi"/>
          <w:color w:val="auto"/>
        </w:rPr>
        <w:t xml:space="preserve"> </w:t>
      </w:r>
      <w:r w:rsidRPr="00916EC1">
        <w:rPr>
          <w:rFonts w:asciiTheme="minorHAnsi" w:hAnsiTheme="minorHAnsi" w:cstheme="minorHAnsi"/>
          <w:color w:val="auto"/>
        </w:rPr>
        <w:t>Official Checks</w:t>
      </w:r>
    </w:p>
    <w:p w14:paraId="0A0B9652" w14:textId="77777777" w:rsidR="00621E51" w:rsidRDefault="00621E51" w:rsidP="00621E51">
      <w:pPr>
        <w:pStyle w:val="Default"/>
        <w:ind w:left="1440" w:hanging="720"/>
        <w:jc w:val="both"/>
        <w:rPr>
          <w:rFonts w:asciiTheme="minorHAnsi" w:hAnsiTheme="minorHAnsi" w:cstheme="minorHAnsi"/>
          <w:color w:val="auto"/>
        </w:rPr>
      </w:pPr>
    </w:p>
    <w:p w14:paraId="79926EC0" w14:textId="2B894356"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ab/>
        <w:t xml:space="preserve">The results of any Official Check indicate that any of the personnel whose details have been disclosed </w:t>
      </w:r>
      <w:r w:rsidRPr="00EF51C9">
        <w:rPr>
          <w:rFonts w:asciiTheme="minorHAnsi" w:hAnsiTheme="minorHAnsi" w:cstheme="minorHAnsi"/>
          <w:color w:val="auto"/>
        </w:rPr>
        <w:t xml:space="preserve">under clause </w:t>
      </w:r>
      <w:r w:rsidR="00EF51C9" w:rsidRPr="00EF51C9">
        <w:rPr>
          <w:rFonts w:asciiTheme="minorHAnsi" w:hAnsiTheme="minorHAnsi" w:cstheme="minorHAnsi"/>
          <w:color w:val="auto"/>
        </w:rPr>
        <w:t>4</w:t>
      </w:r>
      <w:r w:rsidRPr="00EF51C9">
        <w:rPr>
          <w:rFonts w:asciiTheme="minorHAnsi" w:hAnsiTheme="minorHAnsi" w:cstheme="minorHAnsi"/>
          <w:color w:val="auto"/>
        </w:rPr>
        <w:t>.13</w:t>
      </w:r>
      <w:r>
        <w:rPr>
          <w:rFonts w:asciiTheme="minorHAnsi" w:hAnsiTheme="minorHAnsi" w:cstheme="minorHAnsi"/>
          <w:color w:val="auto"/>
        </w:rPr>
        <w:t xml:space="preserve"> may pose a risk to the security of the State, the State’s information, the Central Bank, or the Central Bank’s information.</w:t>
      </w:r>
    </w:p>
    <w:p w14:paraId="01AFA6FA" w14:textId="77777777" w:rsidR="00621E51" w:rsidRDefault="00621E51" w:rsidP="00621E51">
      <w:pPr>
        <w:pStyle w:val="Default"/>
        <w:ind w:left="1440" w:hanging="720"/>
        <w:jc w:val="both"/>
        <w:rPr>
          <w:rFonts w:asciiTheme="minorHAnsi" w:hAnsiTheme="minorHAnsi" w:cstheme="minorHAnsi"/>
          <w:color w:val="auto"/>
        </w:rPr>
      </w:pPr>
    </w:p>
    <w:p w14:paraId="4AA57599" w14:textId="02049601" w:rsidR="00621E51" w:rsidRDefault="00D20575"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22</w:t>
      </w:r>
      <w:r w:rsidR="00621E51">
        <w:rPr>
          <w:rFonts w:asciiTheme="minorHAnsi" w:hAnsiTheme="minorHAnsi" w:cstheme="minorHAnsi"/>
          <w:color w:val="auto"/>
        </w:rPr>
        <w:t>.4.1</w:t>
      </w:r>
      <w:r>
        <w:rPr>
          <w:rFonts w:asciiTheme="minorHAnsi" w:hAnsiTheme="minorHAnsi" w:cstheme="minorHAnsi"/>
          <w:color w:val="auto"/>
        </w:rPr>
        <w:t>0</w:t>
      </w:r>
      <w:r w:rsidR="00621E51">
        <w:rPr>
          <w:rFonts w:asciiTheme="minorHAnsi" w:hAnsiTheme="minorHAnsi" w:cstheme="minorHAnsi"/>
          <w:color w:val="auto"/>
        </w:rPr>
        <w:t xml:space="preserve"> Confidentiality</w:t>
      </w:r>
    </w:p>
    <w:p w14:paraId="489D51F0" w14:textId="77777777" w:rsidR="00621E51" w:rsidRDefault="00621E51" w:rsidP="00621E51">
      <w:pPr>
        <w:pStyle w:val="Default"/>
        <w:ind w:left="1440" w:hanging="720"/>
        <w:jc w:val="both"/>
        <w:rPr>
          <w:rFonts w:asciiTheme="minorHAnsi" w:hAnsiTheme="minorHAnsi" w:cstheme="minorHAnsi"/>
          <w:color w:val="auto"/>
        </w:rPr>
      </w:pPr>
    </w:p>
    <w:p w14:paraId="565D4F7C" w14:textId="38ADAD0F"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ab/>
        <w:t>The Contractor is in breach of its obligations under clause 1</w:t>
      </w:r>
      <w:r w:rsidR="00D20575">
        <w:rPr>
          <w:rFonts w:asciiTheme="minorHAnsi" w:hAnsiTheme="minorHAnsi" w:cstheme="minorHAnsi"/>
          <w:color w:val="auto"/>
        </w:rPr>
        <w:t>1</w:t>
      </w:r>
      <w:r>
        <w:rPr>
          <w:rFonts w:asciiTheme="minorHAnsi" w:hAnsiTheme="minorHAnsi" w:cstheme="minorHAnsi"/>
          <w:color w:val="auto"/>
        </w:rPr>
        <w:t>.</w:t>
      </w:r>
    </w:p>
    <w:p w14:paraId="54BF2615" w14:textId="77777777" w:rsidR="00621E51" w:rsidRDefault="00621E51" w:rsidP="00621E51">
      <w:pPr>
        <w:pStyle w:val="Default"/>
        <w:ind w:left="1440" w:hanging="720"/>
        <w:jc w:val="both"/>
        <w:rPr>
          <w:rFonts w:asciiTheme="minorHAnsi" w:hAnsiTheme="minorHAnsi" w:cstheme="minorHAnsi"/>
          <w:color w:val="auto"/>
        </w:rPr>
      </w:pPr>
    </w:p>
    <w:p w14:paraId="4424CBE5" w14:textId="0AE4AD45"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.4.1</w:t>
      </w:r>
      <w:r w:rsidR="00D20575">
        <w:rPr>
          <w:rFonts w:asciiTheme="minorHAnsi" w:hAnsiTheme="minorHAnsi" w:cstheme="minorHAnsi"/>
          <w:color w:val="auto"/>
        </w:rPr>
        <w:t>1</w:t>
      </w:r>
      <w:r>
        <w:rPr>
          <w:rFonts w:asciiTheme="minorHAnsi" w:hAnsiTheme="minorHAnsi" w:cstheme="minorHAnsi"/>
          <w:color w:val="auto"/>
        </w:rPr>
        <w:t xml:space="preserve"> Data Protection</w:t>
      </w:r>
    </w:p>
    <w:p w14:paraId="52AEE8FB" w14:textId="77777777" w:rsidR="00621E51" w:rsidRDefault="00621E51" w:rsidP="00621E51">
      <w:pPr>
        <w:pStyle w:val="Default"/>
        <w:ind w:left="1440" w:hanging="720"/>
        <w:jc w:val="both"/>
        <w:rPr>
          <w:rFonts w:asciiTheme="minorHAnsi" w:hAnsiTheme="minorHAnsi" w:cstheme="minorHAnsi"/>
          <w:color w:val="auto"/>
        </w:rPr>
      </w:pPr>
    </w:p>
    <w:p w14:paraId="1B2CC864" w14:textId="37C4865D"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ab/>
        <w:t>The Contractor is in breach of its obligations under clause 1</w:t>
      </w:r>
      <w:r w:rsidR="00D20575">
        <w:rPr>
          <w:rFonts w:asciiTheme="minorHAnsi" w:hAnsiTheme="minorHAnsi" w:cstheme="minorHAnsi"/>
          <w:color w:val="auto"/>
        </w:rPr>
        <w:t>2</w:t>
      </w:r>
      <w:r>
        <w:rPr>
          <w:rFonts w:asciiTheme="minorHAnsi" w:hAnsiTheme="minorHAnsi" w:cstheme="minorHAnsi"/>
          <w:color w:val="auto"/>
        </w:rPr>
        <w:t>.</w:t>
      </w:r>
    </w:p>
    <w:p w14:paraId="20106AB0" w14:textId="77777777" w:rsidR="00621E51" w:rsidRDefault="00621E51" w:rsidP="00621E51">
      <w:pPr>
        <w:pStyle w:val="Default"/>
        <w:ind w:left="1440" w:hanging="720"/>
        <w:jc w:val="both"/>
        <w:rPr>
          <w:rFonts w:asciiTheme="minorHAnsi" w:hAnsiTheme="minorHAnsi" w:cstheme="minorHAnsi"/>
          <w:color w:val="auto"/>
        </w:rPr>
      </w:pPr>
    </w:p>
    <w:p w14:paraId="30D9AAEB" w14:textId="50417430" w:rsidR="00621E51" w:rsidRDefault="00621E51" w:rsidP="00621E51">
      <w:pPr>
        <w:pStyle w:val="Default"/>
        <w:ind w:firstLine="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.4.1</w:t>
      </w:r>
      <w:r w:rsidR="00D20575">
        <w:rPr>
          <w:rFonts w:asciiTheme="minorHAnsi" w:hAnsiTheme="minorHAnsi" w:cstheme="minorHAnsi"/>
          <w:color w:val="auto"/>
        </w:rPr>
        <w:t>2</w:t>
      </w:r>
      <w:r>
        <w:rPr>
          <w:rFonts w:asciiTheme="minorHAnsi" w:hAnsiTheme="minorHAnsi" w:cstheme="minorHAnsi"/>
          <w:color w:val="auto"/>
        </w:rPr>
        <w:t xml:space="preserve"> Consents</w:t>
      </w:r>
    </w:p>
    <w:p w14:paraId="297ED011" w14:textId="77777777" w:rsidR="00621E51" w:rsidRDefault="00621E51" w:rsidP="00621E51">
      <w:pPr>
        <w:pStyle w:val="Default"/>
        <w:ind w:left="1440" w:hanging="720"/>
        <w:jc w:val="both"/>
        <w:rPr>
          <w:rFonts w:asciiTheme="minorHAnsi" w:hAnsiTheme="minorHAnsi" w:cstheme="minorHAnsi"/>
          <w:color w:val="auto"/>
        </w:rPr>
      </w:pPr>
    </w:p>
    <w:p w14:paraId="0100D5BA" w14:textId="77777777"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ab/>
        <w:t>This Agreement has been suspended for more than 30 days due to the revocation or suspension of Necessary Consents.</w:t>
      </w:r>
    </w:p>
    <w:p w14:paraId="1813E0DE" w14:textId="77777777" w:rsidR="00621E51" w:rsidRDefault="00621E51" w:rsidP="00621E51">
      <w:pPr>
        <w:pStyle w:val="Default"/>
        <w:ind w:left="1440" w:hanging="720"/>
        <w:jc w:val="both"/>
        <w:rPr>
          <w:rFonts w:asciiTheme="minorHAnsi" w:hAnsiTheme="minorHAnsi" w:cstheme="minorHAnsi"/>
          <w:color w:val="auto"/>
        </w:rPr>
      </w:pPr>
    </w:p>
    <w:p w14:paraId="4DA66324" w14:textId="782707A5"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.4.1</w:t>
      </w:r>
      <w:r w:rsidR="00D20575">
        <w:rPr>
          <w:rFonts w:asciiTheme="minorHAnsi" w:hAnsiTheme="minorHAnsi" w:cstheme="minorHAnsi"/>
          <w:color w:val="auto"/>
        </w:rPr>
        <w:t>3</w:t>
      </w:r>
      <w:r>
        <w:rPr>
          <w:rFonts w:asciiTheme="minorHAnsi" w:hAnsiTheme="minorHAnsi" w:cstheme="minorHAnsi"/>
          <w:color w:val="auto"/>
        </w:rPr>
        <w:t xml:space="preserve"> Liquidated Damages</w:t>
      </w:r>
    </w:p>
    <w:p w14:paraId="03362DCB" w14:textId="77777777" w:rsidR="00621E51" w:rsidRDefault="00621E51" w:rsidP="00621E51">
      <w:pPr>
        <w:pStyle w:val="Default"/>
        <w:ind w:left="1440" w:hanging="720"/>
        <w:jc w:val="both"/>
        <w:rPr>
          <w:rFonts w:asciiTheme="minorHAnsi" w:hAnsiTheme="minorHAnsi" w:cstheme="minorHAnsi"/>
          <w:color w:val="auto"/>
        </w:rPr>
      </w:pPr>
    </w:p>
    <w:p w14:paraId="5087681D" w14:textId="77777777"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ab/>
        <w:t xml:space="preserve">The circumstances set out </w:t>
      </w:r>
      <w:r w:rsidRPr="00EF51C9">
        <w:rPr>
          <w:rFonts w:asciiTheme="minorHAnsi" w:hAnsiTheme="minorHAnsi" w:cstheme="minorHAnsi"/>
          <w:color w:val="auto"/>
        </w:rPr>
        <w:t>in clause 19.2 arise.</w:t>
      </w:r>
      <w:r>
        <w:rPr>
          <w:rFonts w:asciiTheme="minorHAnsi" w:hAnsiTheme="minorHAnsi" w:cstheme="minorHAnsi"/>
          <w:color w:val="auto"/>
        </w:rPr>
        <w:t xml:space="preserve"> </w:t>
      </w:r>
    </w:p>
    <w:p w14:paraId="75B1F02F" w14:textId="77777777" w:rsidR="00621E51" w:rsidRDefault="00621E51" w:rsidP="00621E51">
      <w:pPr>
        <w:pStyle w:val="Default"/>
        <w:jc w:val="both"/>
        <w:rPr>
          <w:rFonts w:asciiTheme="minorHAnsi" w:hAnsiTheme="minorHAnsi" w:cstheme="minorHAnsi"/>
          <w:color w:val="auto"/>
        </w:rPr>
      </w:pPr>
    </w:p>
    <w:p w14:paraId="46582F23" w14:textId="0796E725" w:rsidR="00621E51" w:rsidRPr="00C214F6"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.4.1</w:t>
      </w:r>
      <w:r w:rsidR="00D20575">
        <w:rPr>
          <w:rFonts w:asciiTheme="minorHAnsi" w:hAnsiTheme="minorHAnsi" w:cstheme="minorHAnsi"/>
          <w:color w:val="auto"/>
        </w:rPr>
        <w:t>4</w:t>
      </w:r>
      <w:r>
        <w:rPr>
          <w:rFonts w:asciiTheme="minorHAnsi" w:hAnsiTheme="minorHAnsi" w:cstheme="minorHAnsi"/>
          <w:color w:val="auto"/>
        </w:rPr>
        <w:t xml:space="preserve"> </w:t>
      </w:r>
      <w:r w:rsidRPr="00C214F6">
        <w:rPr>
          <w:rFonts w:asciiTheme="minorHAnsi" w:hAnsiTheme="minorHAnsi" w:cstheme="minorHAnsi"/>
          <w:color w:val="auto"/>
        </w:rPr>
        <w:t xml:space="preserve">At will </w:t>
      </w:r>
    </w:p>
    <w:p w14:paraId="4015397E" w14:textId="77777777" w:rsidR="00621E51" w:rsidRDefault="00621E51" w:rsidP="00621E51">
      <w:pPr>
        <w:pStyle w:val="Default"/>
        <w:ind w:left="1440" w:hanging="720"/>
        <w:jc w:val="both"/>
        <w:rPr>
          <w:rFonts w:asciiTheme="minorHAnsi" w:hAnsiTheme="minorHAnsi" w:cstheme="minorHAnsi"/>
          <w:color w:val="auto"/>
        </w:rPr>
      </w:pPr>
    </w:p>
    <w:p w14:paraId="094B6035" w14:textId="333C2A64" w:rsidR="00621E51" w:rsidRPr="00C214F6" w:rsidRDefault="00621E51" w:rsidP="00621E51">
      <w:pPr>
        <w:pStyle w:val="Default"/>
        <w:ind w:left="1440"/>
        <w:jc w:val="both"/>
        <w:rPr>
          <w:rFonts w:asciiTheme="minorHAnsi" w:hAnsiTheme="minorHAnsi" w:cstheme="minorHAnsi"/>
          <w:color w:val="auto"/>
        </w:rPr>
      </w:pPr>
      <w:r w:rsidRPr="00C214F6">
        <w:rPr>
          <w:rFonts w:asciiTheme="minorHAnsi" w:hAnsiTheme="minorHAnsi" w:cstheme="minorHAnsi"/>
          <w:color w:val="auto"/>
        </w:rPr>
        <w:t xml:space="preserve">The </w:t>
      </w:r>
      <w:r>
        <w:rPr>
          <w:rFonts w:asciiTheme="minorHAnsi" w:hAnsiTheme="minorHAnsi" w:cstheme="minorHAnsi"/>
          <w:color w:val="auto"/>
        </w:rPr>
        <w:t>Central Bank</w:t>
      </w:r>
      <w:r w:rsidRPr="00C214F6">
        <w:rPr>
          <w:rFonts w:asciiTheme="minorHAnsi" w:hAnsiTheme="minorHAnsi" w:cstheme="minorHAnsi"/>
          <w:color w:val="auto"/>
        </w:rPr>
        <w:t xml:space="preserve"> may terminate </w:t>
      </w:r>
      <w:r>
        <w:rPr>
          <w:rFonts w:asciiTheme="minorHAnsi" w:hAnsiTheme="minorHAnsi" w:cstheme="minorHAnsi"/>
          <w:color w:val="auto"/>
        </w:rPr>
        <w:t>this Agreement</w:t>
      </w:r>
      <w:r w:rsidRPr="00C214F6">
        <w:rPr>
          <w:rFonts w:asciiTheme="minorHAnsi" w:hAnsiTheme="minorHAnsi" w:cstheme="minorHAnsi"/>
          <w:color w:val="auto"/>
        </w:rPr>
        <w:t xml:space="preserve"> at </w:t>
      </w:r>
      <w:r w:rsidR="00841541">
        <w:rPr>
          <w:rFonts w:asciiTheme="minorHAnsi" w:hAnsiTheme="minorHAnsi" w:cstheme="minorHAnsi"/>
          <w:color w:val="auto"/>
        </w:rPr>
        <w:t>its convenience at any time</w:t>
      </w:r>
      <w:r w:rsidR="00D50798">
        <w:rPr>
          <w:rFonts w:asciiTheme="minorHAnsi" w:hAnsiTheme="minorHAnsi" w:cstheme="minorHAnsi"/>
          <w:color w:val="auto"/>
        </w:rPr>
        <w:t xml:space="preserve"> </w:t>
      </w:r>
      <w:r w:rsidR="00D50798" w:rsidRPr="00D50798">
        <w:rPr>
          <w:rFonts w:asciiTheme="minorHAnsi" w:hAnsiTheme="minorHAnsi" w:cstheme="minorHAnsi"/>
          <w:color w:val="auto"/>
          <w:lang w:val="en-GB"/>
        </w:rPr>
        <w:t>on (10)</w:t>
      </w:r>
      <w:r w:rsidR="00BB03D6" w:rsidRPr="00BB03D6">
        <w:rPr>
          <w:rStyle w:val="FootnoteReference"/>
          <w:rFonts w:asciiTheme="minorHAnsi" w:hAnsiTheme="minorHAnsi" w:cstheme="minorHAnsi"/>
          <w:color w:val="auto"/>
        </w:rPr>
        <w:t xml:space="preserve"> </w:t>
      </w:r>
      <w:r w:rsidR="00D50798" w:rsidRPr="00D50798">
        <w:rPr>
          <w:rFonts w:asciiTheme="minorHAnsi" w:hAnsiTheme="minorHAnsi" w:cstheme="minorHAnsi"/>
          <w:color w:val="auto"/>
          <w:lang w:val="en-GB"/>
        </w:rPr>
        <w:t>Working Days’ notice in writing</w:t>
      </w:r>
      <w:r w:rsidR="00D50798">
        <w:rPr>
          <w:rFonts w:asciiTheme="minorHAnsi" w:hAnsiTheme="minorHAnsi" w:cstheme="minorHAnsi"/>
          <w:color w:val="auto"/>
          <w:lang w:val="en-GB"/>
        </w:rPr>
        <w:t xml:space="preserve"> to the Contractor</w:t>
      </w:r>
      <w:r w:rsidRPr="00C214F6">
        <w:rPr>
          <w:rFonts w:asciiTheme="minorHAnsi" w:hAnsiTheme="minorHAnsi" w:cstheme="minorHAnsi"/>
          <w:color w:val="auto"/>
        </w:rPr>
        <w:t xml:space="preserve">. </w:t>
      </w:r>
    </w:p>
    <w:p w14:paraId="2BB68508" w14:textId="77777777" w:rsidR="00621E51" w:rsidRPr="00C214F6" w:rsidRDefault="00621E51" w:rsidP="00621E51">
      <w:pPr>
        <w:pStyle w:val="Default"/>
        <w:ind w:left="720" w:hanging="720"/>
        <w:jc w:val="both"/>
        <w:rPr>
          <w:rFonts w:asciiTheme="minorHAnsi" w:hAnsiTheme="minorHAnsi" w:cstheme="minorHAnsi"/>
          <w:color w:val="auto"/>
        </w:rPr>
      </w:pPr>
    </w:p>
    <w:p w14:paraId="141A4B17" w14:textId="7F1D6F41" w:rsidR="00621E51"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sidRPr="00C214F6">
        <w:rPr>
          <w:rFonts w:asciiTheme="minorHAnsi" w:hAnsiTheme="minorHAnsi" w:cstheme="minorHAnsi"/>
          <w:color w:val="auto"/>
        </w:rPr>
        <w:t>.5</w:t>
      </w:r>
      <w:r>
        <w:rPr>
          <w:rFonts w:asciiTheme="minorHAnsi" w:hAnsiTheme="minorHAnsi" w:cstheme="minorHAnsi"/>
          <w:color w:val="auto"/>
        </w:rPr>
        <w:tab/>
      </w:r>
      <w:r w:rsidRPr="00C214F6">
        <w:rPr>
          <w:rFonts w:asciiTheme="minorHAnsi" w:hAnsiTheme="minorHAnsi" w:cstheme="minorHAnsi"/>
          <w:color w:val="auto"/>
        </w:rPr>
        <w:t xml:space="preserve">Without prejudice to any other clause of </w:t>
      </w:r>
      <w:r>
        <w:rPr>
          <w:rFonts w:asciiTheme="minorHAnsi" w:hAnsiTheme="minorHAnsi" w:cstheme="minorHAnsi"/>
          <w:color w:val="auto"/>
        </w:rPr>
        <w:t>this Agreement</w:t>
      </w:r>
      <w:r w:rsidRPr="00C214F6">
        <w:rPr>
          <w:rFonts w:asciiTheme="minorHAnsi" w:hAnsiTheme="minorHAnsi" w:cstheme="minorHAnsi"/>
          <w:color w:val="auto"/>
        </w:rPr>
        <w:t xml:space="preserve">, the </w:t>
      </w:r>
      <w:r>
        <w:rPr>
          <w:rFonts w:asciiTheme="minorHAnsi" w:hAnsiTheme="minorHAnsi" w:cstheme="minorHAnsi"/>
          <w:color w:val="auto"/>
        </w:rPr>
        <w:t>Contractor</w:t>
      </w:r>
      <w:r w:rsidRPr="00C214F6">
        <w:rPr>
          <w:rFonts w:asciiTheme="minorHAnsi" w:hAnsiTheme="minorHAnsi" w:cstheme="minorHAnsi"/>
          <w:color w:val="auto"/>
        </w:rPr>
        <w:t xml:space="preserve"> waives any rights it may have under </w:t>
      </w:r>
      <w:r>
        <w:rPr>
          <w:rFonts w:asciiTheme="minorHAnsi" w:hAnsiTheme="minorHAnsi" w:cstheme="minorHAnsi"/>
          <w:color w:val="auto"/>
        </w:rPr>
        <w:t>this Agreement</w:t>
      </w:r>
      <w:r w:rsidRPr="00C214F6">
        <w:rPr>
          <w:rFonts w:asciiTheme="minorHAnsi" w:hAnsiTheme="minorHAnsi" w:cstheme="minorHAnsi"/>
          <w:color w:val="auto"/>
        </w:rPr>
        <w:t xml:space="preserve">, under statute, in equity or otherwise at </w:t>
      </w:r>
      <w:r>
        <w:rPr>
          <w:rFonts w:asciiTheme="minorHAnsi" w:hAnsiTheme="minorHAnsi" w:cstheme="minorHAnsi"/>
          <w:color w:val="auto"/>
        </w:rPr>
        <w:t>L</w:t>
      </w:r>
      <w:r w:rsidRPr="00C214F6">
        <w:rPr>
          <w:rFonts w:asciiTheme="minorHAnsi" w:hAnsiTheme="minorHAnsi" w:cstheme="minorHAnsi"/>
          <w:color w:val="auto"/>
        </w:rPr>
        <w:t xml:space="preserve">aw to seek compensation for loss of actual or anticipated profits, loss of actual or anticipated savings, loss of business or any special, incidental, indirect or consequential losses resulting from the </w:t>
      </w:r>
      <w:r>
        <w:rPr>
          <w:rFonts w:asciiTheme="minorHAnsi" w:hAnsiTheme="minorHAnsi" w:cstheme="minorHAnsi"/>
          <w:color w:val="auto"/>
        </w:rPr>
        <w:t>Central Bank</w:t>
      </w:r>
      <w:r w:rsidRPr="00C214F6">
        <w:rPr>
          <w:rFonts w:asciiTheme="minorHAnsi" w:hAnsiTheme="minorHAnsi" w:cstheme="minorHAnsi"/>
          <w:color w:val="auto"/>
        </w:rPr>
        <w:t xml:space="preserve">’s termination or suspension of </w:t>
      </w:r>
      <w:r>
        <w:rPr>
          <w:rFonts w:asciiTheme="minorHAnsi" w:hAnsiTheme="minorHAnsi" w:cstheme="minorHAnsi"/>
          <w:color w:val="auto"/>
        </w:rPr>
        <w:t>this Agreement</w:t>
      </w:r>
      <w:r w:rsidRPr="00C214F6">
        <w:rPr>
          <w:rFonts w:asciiTheme="minorHAnsi" w:hAnsiTheme="minorHAnsi" w:cstheme="minorHAnsi"/>
          <w:color w:val="auto"/>
        </w:rPr>
        <w:t xml:space="preserve"> including, w</w:t>
      </w:r>
      <w:r>
        <w:rPr>
          <w:rFonts w:asciiTheme="minorHAnsi" w:hAnsiTheme="minorHAnsi" w:cstheme="minorHAnsi"/>
          <w:color w:val="auto"/>
        </w:rPr>
        <w:t>ithout limitation, pursuant to c</w:t>
      </w:r>
      <w:r w:rsidRPr="00C214F6">
        <w:rPr>
          <w:rFonts w:asciiTheme="minorHAnsi" w:hAnsiTheme="minorHAnsi" w:cstheme="minorHAnsi"/>
          <w:color w:val="auto"/>
        </w:rPr>
        <w:t xml:space="preserve">lauses </w:t>
      </w:r>
      <w:r>
        <w:rPr>
          <w:rFonts w:asciiTheme="minorHAnsi" w:hAnsiTheme="minorHAnsi" w:cstheme="minorHAnsi"/>
          <w:color w:val="auto"/>
        </w:rPr>
        <w:t>2</w:t>
      </w:r>
      <w:r w:rsidR="00D20575">
        <w:rPr>
          <w:rFonts w:asciiTheme="minorHAnsi" w:hAnsiTheme="minorHAnsi" w:cstheme="minorHAnsi"/>
          <w:color w:val="auto"/>
        </w:rPr>
        <w:t>2</w:t>
      </w:r>
      <w:r w:rsidRPr="00C214F6">
        <w:rPr>
          <w:rFonts w:asciiTheme="minorHAnsi" w:hAnsiTheme="minorHAnsi" w:cstheme="minorHAnsi"/>
          <w:color w:val="auto"/>
        </w:rPr>
        <w:t>.1 or</w:t>
      </w:r>
      <w:r>
        <w:rPr>
          <w:rFonts w:asciiTheme="minorHAnsi" w:hAnsiTheme="minorHAnsi" w:cstheme="minorHAnsi"/>
          <w:color w:val="auto"/>
        </w:rPr>
        <w:t xml:space="preserve"> 2</w:t>
      </w:r>
      <w:r w:rsidR="00D20575">
        <w:rPr>
          <w:rFonts w:asciiTheme="minorHAnsi" w:hAnsiTheme="minorHAnsi" w:cstheme="minorHAnsi"/>
          <w:color w:val="auto"/>
        </w:rPr>
        <w:t>2</w:t>
      </w:r>
      <w:r w:rsidRPr="00C214F6">
        <w:rPr>
          <w:rFonts w:asciiTheme="minorHAnsi" w:hAnsiTheme="minorHAnsi" w:cstheme="minorHAnsi"/>
          <w:color w:val="auto"/>
        </w:rPr>
        <w:t>.4</w:t>
      </w:r>
      <w:r>
        <w:rPr>
          <w:rFonts w:asciiTheme="minorHAnsi" w:hAnsiTheme="minorHAnsi" w:cstheme="minorHAnsi"/>
          <w:color w:val="auto"/>
        </w:rPr>
        <w:t>.</w:t>
      </w:r>
    </w:p>
    <w:p w14:paraId="4FBF7A43" w14:textId="77777777" w:rsidR="00621E51" w:rsidRDefault="00621E51" w:rsidP="00621E51">
      <w:pPr>
        <w:pStyle w:val="Default"/>
        <w:jc w:val="both"/>
        <w:rPr>
          <w:rFonts w:asciiTheme="minorHAnsi" w:hAnsiTheme="minorHAnsi" w:cstheme="minorHAnsi"/>
          <w:color w:val="auto"/>
        </w:rPr>
      </w:pPr>
    </w:p>
    <w:p w14:paraId="7FC22C0F" w14:textId="313C759A" w:rsidR="00621E51" w:rsidRPr="00B52F86"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.6</w:t>
      </w:r>
      <w:r>
        <w:rPr>
          <w:rFonts w:asciiTheme="minorHAnsi" w:hAnsiTheme="minorHAnsi" w:cstheme="minorHAnsi"/>
          <w:color w:val="auto"/>
        </w:rPr>
        <w:tab/>
      </w:r>
      <w:r w:rsidRPr="00B52F86">
        <w:rPr>
          <w:rFonts w:asciiTheme="minorHAnsi" w:hAnsiTheme="minorHAnsi" w:cstheme="minorHAnsi"/>
          <w:color w:val="auto"/>
        </w:rPr>
        <w:t xml:space="preserve">If the </w:t>
      </w:r>
      <w:r>
        <w:rPr>
          <w:rFonts w:asciiTheme="minorHAnsi" w:hAnsiTheme="minorHAnsi" w:cstheme="minorHAnsi"/>
          <w:color w:val="auto"/>
        </w:rPr>
        <w:t>Contractor</w:t>
      </w:r>
      <w:r w:rsidRPr="00B52F86">
        <w:rPr>
          <w:rFonts w:asciiTheme="minorHAnsi" w:hAnsiTheme="minorHAnsi" w:cstheme="minorHAnsi"/>
          <w:color w:val="auto"/>
        </w:rPr>
        <w:t xml:space="preserve"> comprises a firm or partnership or one or more persons, and if any of the events set out in clause </w:t>
      </w:r>
      <w:r>
        <w:rPr>
          <w:rFonts w:asciiTheme="minorHAnsi" w:hAnsiTheme="minorHAnsi" w:cstheme="minorHAnsi"/>
          <w:color w:val="auto"/>
        </w:rPr>
        <w:t>2</w:t>
      </w:r>
      <w:r w:rsidR="00D20575">
        <w:rPr>
          <w:rFonts w:asciiTheme="minorHAnsi" w:hAnsiTheme="minorHAnsi" w:cstheme="minorHAnsi"/>
          <w:color w:val="auto"/>
        </w:rPr>
        <w:t>2</w:t>
      </w:r>
      <w:r w:rsidRPr="00B52F86">
        <w:rPr>
          <w:rFonts w:asciiTheme="minorHAnsi" w:hAnsiTheme="minorHAnsi" w:cstheme="minorHAnsi"/>
          <w:color w:val="auto"/>
        </w:rPr>
        <w:t>.</w:t>
      </w:r>
      <w:r>
        <w:rPr>
          <w:rFonts w:asciiTheme="minorHAnsi" w:hAnsiTheme="minorHAnsi" w:cstheme="minorHAnsi"/>
          <w:color w:val="auto"/>
        </w:rPr>
        <w:t>4</w:t>
      </w:r>
      <w:r w:rsidRPr="00B52F86">
        <w:rPr>
          <w:rFonts w:asciiTheme="minorHAnsi" w:hAnsiTheme="minorHAnsi" w:cstheme="minorHAnsi"/>
          <w:color w:val="auto"/>
        </w:rPr>
        <w:t xml:space="preserve"> occur in respect of any of them, the Central Bank may either</w:t>
      </w:r>
    </w:p>
    <w:p w14:paraId="572145D7" w14:textId="77777777" w:rsidR="00621E51" w:rsidRPr="00B52F86" w:rsidRDefault="00621E51" w:rsidP="00621E51">
      <w:pPr>
        <w:pStyle w:val="Default"/>
        <w:jc w:val="both"/>
        <w:rPr>
          <w:rFonts w:asciiTheme="minorHAnsi" w:hAnsiTheme="minorHAnsi" w:cstheme="minorHAnsi"/>
          <w:color w:val="auto"/>
        </w:rPr>
      </w:pPr>
    </w:p>
    <w:p w14:paraId="328135D4" w14:textId="5E42749A" w:rsidR="00621E51" w:rsidRPr="00B52F86" w:rsidRDefault="00621E51" w:rsidP="00621E51">
      <w:pPr>
        <w:pStyle w:val="Default"/>
        <w:ind w:firstLine="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sidRPr="00B52F86">
        <w:rPr>
          <w:rFonts w:asciiTheme="minorHAnsi" w:hAnsiTheme="minorHAnsi" w:cstheme="minorHAnsi"/>
          <w:color w:val="auto"/>
        </w:rPr>
        <w:t>.</w:t>
      </w:r>
      <w:r>
        <w:rPr>
          <w:rFonts w:asciiTheme="minorHAnsi" w:hAnsiTheme="minorHAnsi" w:cstheme="minorHAnsi"/>
          <w:color w:val="auto"/>
        </w:rPr>
        <w:t>6</w:t>
      </w:r>
      <w:r w:rsidRPr="00B52F86">
        <w:rPr>
          <w:rFonts w:asciiTheme="minorHAnsi" w:hAnsiTheme="minorHAnsi" w:cstheme="minorHAnsi"/>
          <w:color w:val="auto"/>
        </w:rPr>
        <w:t xml:space="preserve">.1 </w:t>
      </w:r>
      <w:r>
        <w:rPr>
          <w:rFonts w:asciiTheme="minorHAnsi" w:hAnsiTheme="minorHAnsi" w:cstheme="minorHAnsi"/>
          <w:color w:val="auto"/>
        </w:rPr>
        <w:tab/>
      </w:r>
      <w:r w:rsidRPr="00B52F86">
        <w:rPr>
          <w:rFonts w:asciiTheme="minorHAnsi" w:hAnsiTheme="minorHAnsi" w:cstheme="minorHAnsi"/>
          <w:color w:val="auto"/>
        </w:rPr>
        <w:t xml:space="preserve">terminate </w:t>
      </w:r>
      <w:r>
        <w:rPr>
          <w:rFonts w:asciiTheme="minorHAnsi" w:hAnsiTheme="minorHAnsi" w:cstheme="minorHAnsi"/>
          <w:color w:val="auto"/>
        </w:rPr>
        <w:t>this Agreement</w:t>
      </w:r>
      <w:r w:rsidRPr="00B52F86">
        <w:rPr>
          <w:rFonts w:asciiTheme="minorHAnsi" w:hAnsiTheme="minorHAnsi" w:cstheme="minorHAnsi"/>
          <w:color w:val="auto"/>
        </w:rPr>
        <w:t xml:space="preserve"> with the </w:t>
      </w:r>
      <w:r>
        <w:rPr>
          <w:rFonts w:asciiTheme="minorHAnsi" w:hAnsiTheme="minorHAnsi" w:cstheme="minorHAnsi"/>
          <w:color w:val="auto"/>
        </w:rPr>
        <w:t>Contractor</w:t>
      </w:r>
      <w:r w:rsidRPr="00B52F86">
        <w:rPr>
          <w:rFonts w:asciiTheme="minorHAnsi" w:hAnsiTheme="minorHAnsi" w:cstheme="minorHAnsi"/>
          <w:color w:val="auto"/>
        </w:rPr>
        <w:t xml:space="preserve"> or</w:t>
      </w:r>
    </w:p>
    <w:p w14:paraId="21FACEFF" w14:textId="77777777" w:rsidR="00621E51" w:rsidRPr="00B52F86" w:rsidRDefault="00621E51" w:rsidP="00621E51">
      <w:pPr>
        <w:pStyle w:val="Default"/>
        <w:jc w:val="both"/>
        <w:rPr>
          <w:rFonts w:asciiTheme="minorHAnsi" w:hAnsiTheme="minorHAnsi" w:cstheme="minorHAnsi"/>
          <w:color w:val="auto"/>
        </w:rPr>
      </w:pPr>
    </w:p>
    <w:p w14:paraId="2DE3E355" w14:textId="6AEF156A"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sidRPr="00B52F86">
        <w:rPr>
          <w:rFonts w:asciiTheme="minorHAnsi" w:hAnsiTheme="minorHAnsi" w:cstheme="minorHAnsi"/>
          <w:color w:val="auto"/>
        </w:rPr>
        <w:t>.</w:t>
      </w:r>
      <w:r>
        <w:rPr>
          <w:rFonts w:asciiTheme="minorHAnsi" w:hAnsiTheme="minorHAnsi" w:cstheme="minorHAnsi"/>
          <w:color w:val="auto"/>
        </w:rPr>
        <w:t>6</w:t>
      </w:r>
      <w:r w:rsidRPr="00B52F86">
        <w:rPr>
          <w:rFonts w:asciiTheme="minorHAnsi" w:hAnsiTheme="minorHAnsi" w:cstheme="minorHAnsi"/>
          <w:color w:val="auto"/>
        </w:rPr>
        <w:t>.2</w:t>
      </w:r>
      <w:r>
        <w:rPr>
          <w:rFonts w:asciiTheme="minorHAnsi" w:hAnsiTheme="minorHAnsi" w:cstheme="minorHAnsi"/>
          <w:color w:val="auto"/>
        </w:rPr>
        <w:tab/>
      </w:r>
      <w:r w:rsidRPr="00B52F86">
        <w:rPr>
          <w:rFonts w:asciiTheme="minorHAnsi" w:hAnsiTheme="minorHAnsi" w:cstheme="minorHAnsi"/>
          <w:color w:val="auto"/>
        </w:rPr>
        <w:t xml:space="preserve">terminate the obligations under </w:t>
      </w:r>
      <w:r>
        <w:rPr>
          <w:rFonts w:asciiTheme="minorHAnsi" w:hAnsiTheme="minorHAnsi" w:cstheme="minorHAnsi"/>
          <w:color w:val="auto"/>
        </w:rPr>
        <w:t>this Agreement</w:t>
      </w:r>
      <w:r w:rsidRPr="00B52F86">
        <w:rPr>
          <w:rFonts w:asciiTheme="minorHAnsi" w:hAnsiTheme="minorHAnsi" w:cstheme="minorHAnsi"/>
          <w:color w:val="auto"/>
        </w:rPr>
        <w:t xml:space="preserve"> of the person concerned and the other persons in the </w:t>
      </w:r>
      <w:r>
        <w:rPr>
          <w:rFonts w:asciiTheme="minorHAnsi" w:hAnsiTheme="minorHAnsi" w:cstheme="minorHAnsi"/>
          <w:color w:val="auto"/>
        </w:rPr>
        <w:t>Contractor</w:t>
      </w:r>
      <w:r w:rsidRPr="00B52F86">
        <w:rPr>
          <w:rFonts w:asciiTheme="minorHAnsi" w:hAnsiTheme="minorHAnsi" w:cstheme="minorHAnsi"/>
          <w:color w:val="auto"/>
        </w:rPr>
        <w:t xml:space="preserve"> shall remain liable to perform the </w:t>
      </w:r>
      <w:r>
        <w:rPr>
          <w:rFonts w:asciiTheme="minorHAnsi" w:hAnsiTheme="minorHAnsi" w:cstheme="minorHAnsi"/>
          <w:color w:val="auto"/>
        </w:rPr>
        <w:t>Contractor’s</w:t>
      </w:r>
      <w:r w:rsidRPr="00B52F86">
        <w:rPr>
          <w:rFonts w:asciiTheme="minorHAnsi" w:hAnsiTheme="minorHAnsi" w:cstheme="minorHAnsi"/>
          <w:color w:val="auto"/>
        </w:rPr>
        <w:t xml:space="preserve"> obligations.</w:t>
      </w:r>
    </w:p>
    <w:p w14:paraId="1A94ED6D" w14:textId="77777777" w:rsidR="00621E51" w:rsidRDefault="00621E51" w:rsidP="00621E51">
      <w:pPr>
        <w:pStyle w:val="Default"/>
        <w:jc w:val="both"/>
        <w:rPr>
          <w:rFonts w:asciiTheme="minorHAnsi" w:hAnsiTheme="minorHAnsi" w:cstheme="minorHAnsi"/>
          <w:color w:val="auto"/>
        </w:rPr>
      </w:pPr>
    </w:p>
    <w:p w14:paraId="5E653541" w14:textId="06740BDD" w:rsidR="00621E51"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.7</w:t>
      </w:r>
      <w:r>
        <w:rPr>
          <w:rFonts w:asciiTheme="minorHAnsi" w:hAnsiTheme="minorHAnsi" w:cstheme="minorHAnsi"/>
          <w:color w:val="auto"/>
        </w:rPr>
        <w:tab/>
        <w:t>This Agreement</w:t>
      </w:r>
      <w:r w:rsidRPr="009415DC">
        <w:rPr>
          <w:rFonts w:asciiTheme="minorHAnsi" w:hAnsiTheme="minorHAnsi" w:cstheme="minorHAnsi"/>
          <w:color w:val="auto"/>
        </w:rPr>
        <w:t xml:space="preserve"> may be terminated by the </w:t>
      </w:r>
      <w:r>
        <w:rPr>
          <w:rFonts w:asciiTheme="minorHAnsi" w:hAnsiTheme="minorHAnsi" w:cstheme="minorHAnsi"/>
          <w:color w:val="auto"/>
        </w:rPr>
        <w:t>Contractor</w:t>
      </w:r>
      <w:r w:rsidRPr="00B52F86">
        <w:rPr>
          <w:rFonts w:asciiTheme="minorHAnsi" w:hAnsiTheme="minorHAnsi" w:cstheme="minorHAnsi"/>
          <w:color w:val="auto"/>
        </w:rPr>
        <w:t xml:space="preserve"> </w:t>
      </w:r>
      <w:r w:rsidRPr="009415DC">
        <w:rPr>
          <w:rFonts w:asciiTheme="minorHAnsi" w:hAnsiTheme="minorHAnsi" w:cstheme="minorHAnsi"/>
          <w:color w:val="auto"/>
        </w:rPr>
        <w:t xml:space="preserve">where the Central Bank fails to make payment to the </w:t>
      </w:r>
      <w:r>
        <w:rPr>
          <w:rFonts w:asciiTheme="minorHAnsi" w:hAnsiTheme="minorHAnsi" w:cstheme="minorHAnsi"/>
          <w:color w:val="auto"/>
        </w:rPr>
        <w:t>Contractor</w:t>
      </w:r>
      <w:r w:rsidRPr="00B52F86">
        <w:rPr>
          <w:rFonts w:asciiTheme="minorHAnsi" w:hAnsiTheme="minorHAnsi" w:cstheme="minorHAnsi"/>
          <w:color w:val="auto"/>
        </w:rPr>
        <w:t xml:space="preserve"> </w:t>
      </w:r>
      <w:r w:rsidRPr="009415DC">
        <w:rPr>
          <w:rFonts w:asciiTheme="minorHAnsi" w:hAnsiTheme="minorHAnsi" w:cstheme="minorHAnsi"/>
          <w:color w:val="auto"/>
        </w:rPr>
        <w:t xml:space="preserve">of any non-disputed amount which is properly due and owing to the </w:t>
      </w:r>
      <w:r>
        <w:rPr>
          <w:rFonts w:asciiTheme="minorHAnsi" w:hAnsiTheme="minorHAnsi" w:cstheme="minorHAnsi"/>
          <w:color w:val="auto"/>
        </w:rPr>
        <w:t>Contractor</w:t>
      </w:r>
      <w:r w:rsidRPr="00B52F86">
        <w:rPr>
          <w:rFonts w:asciiTheme="minorHAnsi" w:hAnsiTheme="minorHAnsi" w:cstheme="minorHAnsi"/>
          <w:color w:val="auto"/>
        </w:rPr>
        <w:t xml:space="preserve"> </w:t>
      </w:r>
      <w:r w:rsidRPr="009415DC">
        <w:rPr>
          <w:rFonts w:asciiTheme="minorHAnsi" w:hAnsiTheme="minorHAnsi" w:cstheme="minorHAnsi"/>
          <w:color w:val="auto"/>
        </w:rPr>
        <w:t xml:space="preserve">in accordance with the terms of </w:t>
      </w:r>
      <w:r>
        <w:rPr>
          <w:rFonts w:asciiTheme="minorHAnsi" w:hAnsiTheme="minorHAnsi" w:cstheme="minorHAnsi"/>
          <w:color w:val="auto"/>
        </w:rPr>
        <w:t>this Agreement</w:t>
      </w:r>
      <w:r w:rsidRPr="009415DC">
        <w:rPr>
          <w:rFonts w:asciiTheme="minorHAnsi" w:hAnsiTheme="minorHAnsi" w:cstheme="minorHAnsi"/>
          <w:color w:val="auto"/>
        </w:rPr>
        <w:t xml:space="preserve"> and this failure is not remedied within 30 days after the receipt by the Central Bank of a formal written demand from the </w:t>
      </w:r>
      <w:r>
        <w:rPr>
          <w:rFonts w:asciiTheme="minorHAnsi" w:hAnsiTheme="minorHAnsi" w:cstheme="minorHAnsi"/>
          <w:color w:val="auto"/>
        </w:rPr>
        <w:t>Contractor</w:t>
      </w:r>
      <w:r w:rsidRPr="00B52F86">
        <w:rPr>
          <w:rFonts w:asciiTheme="minorHAnsi" w:hAnsiTheme="minorHAnsi" w:cstheme="minorHAnsi"/>
          <w:color w:val="auto"/>
        </w:rPr>
        <w:t xml:space="preserve"> </w:t>
      </w:r>
      <w:r w:rsidRPr="009415DC">
        <w:rPr>
          <w:rFonts w:asciiTheme="minorHAnsi" w:hAnsiTheme="minorHAnsi" w:cstheme="minorHAnsi"/>
          <w:color w:val="auto"/>
        </w:rPr>
        <w:t>for payment</w:t>
      </w:r>
      <w:r>
        <w:rPr>
          <w:rFonts w:asciiTheme="minorHAnsi" w:hAnsiTheme="minorHAnsi" w:cstheme="minorHAnsi"/>
          <w:color w:val="auto"/>
        </w:rPr>
        <w:t xml:space="preserve"> </w:t>
      </w:r>
      <w:r w:rsidRPr="009415DC">
        <w:rPr>
          <w:rFonts w:asciiTheme="minorHAnsi" w:hAnsiTheme="minorHAnsi" w:cstheme="minorHAnsi"/>
          <w:color w:val="auto"/>
        </w:rPr>
        <w:t xml:space="preserve">citing the non-payment and indicating that, unless payment is received, the </w:t>
      </w:r>
      <w:r>
        <w:rPr>
          <w:rFonts w:asciiTheme="minorHAnsi" w:hAnsiTheme="minorHAnsi" w:cstheme="minorHAnsi"/>
          <w:color w:val="auto"/>
        </w:rPr>
        <w:t>Contractor</w:t>
      </w:r>
      <w:r w:rsidRPr="00B52F86">
        <w:rPr>
          <w:rFonts w:asciiTheme="minorHAnsi" w:hAnsiTheme="minorHAnsi" w:cstheme="minorHAnsi"/>
          <w:color w:val="auto"/>
        </w:rPr>
        <w:t xml:space="preserve"> </w:t>
      </w:r>
      <w:r w:rsidRPr="009415DC">
        <w:rPr>
          <w:rFonts w:asciiTheme="minorHAnsi" w:hAnsiTheme="minorHAnsi" w:cstheme="minorHAnsi"/>
          <w:color w:val="auto"/>
        </w:rPr>
        <w:t xml:space="preserve">intends to terminate </w:t>
      </w:r>
      <w:r>
        <w:rPr>
          <w:rFonts w:asciiTheme="minorHAnsi" w:hAnsiTheme="minorHAnsi" w:cstheme="minorHAnsi"/>
          <w:color w:val="auto"/>
        </w:rPr>
        <w:t>this Agreement</w:t>
      </w:r>
      <w:r w:rsidRPr="009415DC">
        <w:rPr>
          <w:rFonts w:asciiTheme="minorHAnsi" w:hAnsiTheme="minorHAnsi" w:cstheme="minorHAnsi"/>
          <w:color w:val="auto"/>
        </w:rPr>
        <w:t xml:space="preserve"> in accordance with this clause </w:t>
      </w:r>
      <w:r>
        <w:rPr>
          <w:rFonts w:asciiTheme="minorHAnsi" w:hAnsiTheme="minorHAnsi" w:cstheme="minorHAnsi"/>
          <w:color w:val="auto"/>
        </w:rPr>
        <w:t>2</w:t>
      </w:r>
      <w:r w:rsidR="00D20575">
        <w:rPr>
          <w:rFonts w:asciiTheme="minorHAnsi" w:hAnsiTheme="minorHAnsi" w:cstheme="minorHAnsi"/>
          <w:color w:val="auto"/>
        </w:rPr>
        <w:t>2</w:t>
      </w:r>
      <w:r w:rsidRPr="009415DC">
        <w:rPr>
          <w:rFonts w:asciiTheme="minorHAnsi" w:hAnsiTheme="minorHAnsi" w:cstheme="minorHAnsi"/>
          <w:color w:val="auto"/>
        </w:rPr>
        <w:t>.</w:t>
      </w:r>
      <w:r>
        <w:rPr>
          <w:rFonts w:asciiTheme="minorHAnsi" w:hAnsiTheme="minorHAnsi" w:cstheme="minorHAnsi"/>
          <w:color w:val="auto"/>
        </w:rPr>
        <w:t>7</w:t>
      </w:r>
      <w:r w:rsidRPr="009415DC">
        <w:rPr>
          <w:rFonts w:asciiTheme="minorHAnsi" w:hAnsiTheme="minorHAnsi" w:cstheme="minorHAnsi"/>
          <w:color w:val="auto"/>
        </w:rPr>
        <w:t xml:space="preserve">.   </w:t>
      </w:r>
    </w:p>
    <w:p w14:paraId="6BB8E377" w14:textId="77777777" w:rsidR="00621E51" w:rsidRPr="00C214F6" w:rsidRDefault="00621E51" w:rsidP="00621E51">
      <w:pPr>
        <w:pStyle w:val="Default"/>
        <w:ind w:left="720" w:hanging="720"/>
        <w:jc w:val="both"/>
        <w:rPr>
          <w:rFonts w:asciiTheme="minorHAnsi" w:hAnsiTheme="minorHAnsi" w:cstheme="minorHAnsi"/>
          <w:color w:val="auto"/>
        </w:rPr>
      </w:pPr>
      <w:r w:rsidRPr="00C214F6">
        <w:rPr>
          <w:rFonts w:asciiTheme="minorHAnsi" w:hAnsiTheme="minorHAnsi" w:cstheme="minorHAnsi"/>
          <w:color w:val="auto"/>
        </w:rPr>
        <w:t xml:space="preserve"> </w:t>
      </w:r>
    </w:p>
    <w:p w14:paraId="2EFB38CE" w14:textId="3B470C8C" w:rsidR="00621E51" w:rsidRPr="00C214F6"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sidRPr="00C214F6">
        <w:rPr>
          <w:rFonts w:asciiTheme="minorHAnsi" w:hAnsiTheme="minorHAnsi" w:cstheme="minorHAnsi"/>
          <w:color w:val="auto"/>
        </w:rPr>
        <w:t>.</w:t>
      </w:r>
      <w:r>
        <w:rPr>
          <w:rFonts w:asciiTheme="minorHAnsi" w:hAnsiTheme="minorHAnsi" w:cstheme="minorHAnsi"/>
          <w:color w:val="auto"/>
        </w:rPr>
        <w:t>8</w:t>
      </w:r>
      <w:r w:rsidRPr="00C214F6">
        <w:rPr>
          <w:rFonts w:asciiTheme="minorHAnsi" w:hAnsiTheme="minorHAnsi" w:cstheme="minorHAnsi"/>
          <w:color w:val="auto"/>
        </w:rPr>
        <w:t xml:space="preserve"> </w:t>
      </w:r>
      <w:r>
        <w:rPr>
          <w:rFonts w:asciiTheme="minorHAnsi" w:hAnsiTheme="minorHAnsi" w:cstheme="minorHAnsi"/>
          <w:color w:val="auto"/>
        </w:rPr>
        <w:tab/>
      </w:r>
      <w:r w:rsidRPr="00C214F6">
        <w:rPr>
          <w:rFonts w:asciiTheme="minorHAnsi" w:hAnsiTheme="minorHAnsi" w:cstheme="minorHAnsi"/>
          <w:color w:val="auto"/>
        </w:rPr>
        <w:t xml:space="preserve">Consequences of Termination </w:t>
      </w:r>
    </w:p>
    <w:p w14:paraId="76BEF1F4" w14:textId="77777777" w:rsidR="00621E51" w:rsidRDefault="00621E51" w:rsidP="00621E51">
      <w:pPr>
        <w:pStyle w:val="Default"/>
        <w:ind w:left="720" w:hanging="720"/>
        <w:jc w:val="both"/>
        <w:rPr>
          <w:rFonts w:asciiTheme="minorHAnsi" w:hAnsiTheme="minorHAnsi" w:cstheme="minorHAnsi"/>
          <w:color w:val="auto"/>
        </w:rPr>
      </w:pPr>
    </w:p>
    <w:p w14:paraId="1655038C" w14:textId="6B077D4E"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.8.1</w:t>
      </w:r>
      <w:r>
        <w:rPr>
          <w:rFonts w:asciiTheme="minorHAnsi" w:hAnsiTheme="minorHAnsi" w:cstheme="minorHAnsi"/>
          <w:color w:val="auto"/>
        </w:rPr>
        <w:tab/>
      </w:r>
      <w:r w:rsidRPr="00C214F6">
        <w:rPr>
          <w:rFonts w:asciiTheme="minorHAnsi" w:hAnsiTheme="minorHAnsi" w:cstheme="minorHAnsi"/>
          <w:color w:val="auto"/>
        </w:rPr>
        <w:t xml:space="preserve">Notwithstanding the termination of </w:t>
      </w:r>
      <w:r>
        <w:rPr>
          <w:rFonts w:asciiTheme="minorHAnsi" w:hAnsiTheme="minorHAnsi" w:cstheme="minorHAnsi"/>
          <w:color w:val="auto"/>
        </w:rPr>
        <w:t>this Agreement</w:t>
      </w:r>
      <w:r w:rsidRPr="00C214F6">
        <w:rPr>
          <w:rFonts w:asciiTheme="minorHAnsi" w:hAnsiTheme="minorHAnsi" w:cstheme="minorHAnsi"/>
          <w:color w:val="auto"/>
        </w:rPr>
        <w:t xml:space="preserve"> for any reason, it shall continue in force to the extent necessary to give effect to those of its provisions</w:t>
      </w:r>
      <w:r>
        <w:rPr>
          <w:rFonts w:asciiTheme="minorHAnsi" w:hAnsiTheme="minorHAnsi" w:cstheme="minorHAnsi"/>
          <w:color w:val="auto"/>
        </w:rPr>
        <w:t>,</w:t>
      </w:r>
      <w:r w:rsidRPr="00C214F6">
        <w:rPr>
          <w:rFonts w:asciiTheme="minorHAnsi" w:hAnsiTheme="minorHAnsi" w:cstheme="minorHAnsi"/>
          <w:color w:val="auto"/>
        </w:rPr>
        <w:t xml:space="preserve"> which expressly or by implication have effect after termina</w:t>
      </w:r>
      <w:r>
        <w:rPr>
          <w:rFonts w:asciiTheme="minorHAnsi" w:hAnsiTheme="minorHAnsi" w:cstheme="minorHAnsi"/>
          <w:color w:val="auto"/>
        </w:rPr>
        <w:t>tion;</w:t>
      </w:r>
    </w:p>
    <w:p w14:paraId="5675C688" w14:textId="77777777" w:rsidR="00621E51" w:rsidRPr="00C214F6" w:rsidRDefault="00621E51" w:rsidP="00621E51">
      <w:pPr>
        <w:pStyle w:val="Default"/>
        <w:ind w:left="1440" w:hanging="720"/>
        <w:jc w:val="both"/>
        <w:rPr>
          <w:rFonts w:asciiTheme="minorHAnsi" w:hAnsiTheme="minorHAnsi" w:cstheme="minorHAnsi"/>
          <w:color w:val="auto"/>
        </w:rPr>
      </w:pPr>
      <w:r w:rsidRPr="00C214F6">
        <w:rPr>
          <w:rFonts w:asciiTheme="minorHAnsi" w:hAnsiTheme="minorHAnsi" w:cstheme="minorHAnsi"/>
          <w:color w:val="auto"/>
        </w:rPr>
        <w:t xml:space="preserve"> </w:t>
      </w:r>
    </w:p>
    <w:p w14:paraId="7F4E43D7" w14:textId="6EC5A780"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.8.2</w:t>
      </w:r>
      <w:r>
        <w:rPr>
          <w:rFonts w:asciiTheme="minorHAnsi" w:hAnsiTheme="minorHAnsi" w:cstheme="minorHAnsi"/>
          <w:color w:val="auto"/>
        </w:rPr>
        <w:tab/>
        <w:t>Each P</w:t>
      </w:r>
      <w:r w:rsidRPr="00C214F6">
        <w:rPr>
          <w:rFonts w:asciiTheme="minorHAnsi" w:hAnsiTheme="minorHAnsi" w:cstheme="minorHAnsi"/>
          <w:color w:val="auto"/>
        </w:rPr>
        <w:t xml:space="preserve">arty’s further rights and obligations cease immediately on termination of </w:t>
      </w:r>
      <w:r>
        <w:rPr>
          <w:rFonts w:asciiTheme="minorHAnsi" w:hAnsiTheme="minorHAnsi" w:cstheme="minorHAnsi"/>
          <w:color w:val="auto"/>
        </w:rPr>
        <w:t>this Agreement</w:t>
      </w:r>
      <w:r w:rsidRPr="00C214F6">
        <w:rPr>
          <w:rFonts w:asciiTheme="minorHAnsi" w:hAnsiTheme="minorHAnsi" w:cstheme="minorHAnsi"/>
          <w:color w:val="auto"/>
        </w:rPr>
        <w:t xml:space="preserve">, but termination of </w:t>
      </w:r>
      <w:r>
        <w:rPr>
          <w:rFonts w:asciiTheme="minorHAnsi" w:hAnsiTheme="minorHAnsi" w:cstheme="minorHAnsi"/>
          <w:color w:val="auto"/>
        </w:rPr>
        <w:t>this Agreement</w:t>
      </w:r>
      <w:r w:rsidRPr="00C214F6">
        <w:rPr>
          <w:rFonts w:asciiTheme="minorHAnsi" w:hAnsiTheme="minorHAnsi" w:cstheme="minorHAnsi"/>
          <w:color w:val="auto"/>
        </w:rPr>
        <w:t xml:space="preserve"> shall not </w:t>
      </w:r>
      <w:r>
        <w:rPr>
          <w:rFonts w:asciiTheme="minorHAnsi" w:hAnsiTheme="minorHAnsi" w:cstheme="minorHAnsi"/>
          <w:color w:val="auto"/>
        </w:rPr>
        <w:t>prejudice any rights of either P</w:t>
      </w:r>
      <w:r w:rsidRPr="00C214F6">
        <w:rPr>
          <w:rFonts w:asciiTheme="minorHAnsi" w:hAnsiTheme="minorHAnsi" w:cstheme="minorHAnsi"/>
          <w:color w:val="auto"/>
        </w:rPr>
        <w:t>arty which may have arisen on or before the date of termina</w:t>
      </w:r>
      <w:r>
        <w:rPr>
          <w:rFonts w:asciiTheme="minorHAnsi" w:hAnsiTheme="minorHAnsi" w:cstheme="minorHAnsi"/>
          <w:color w:val="auto"/>
        </w:rPr>
        <w:t>tion;</w:t>
      </w:r>
    </w:p>
    <w:p w14:paraId="788D99A5" w14:textId="77777777" w:rsidR="00621E51" w:rsidRPr="00C214F6" w:rsidRDefault="00621E51" w:rsidP="00621E51">
      <w:pPr>
        <w:pStyle w:val="Default"/>
        <w:ind w:left="1440" w:hanging="720"/>
        <w:jc w:val="both"/>
        <w:rPr>
          <w:rFonts w:asciiTheme="minorHAnsi" w:hAnsiTheme="minorHAnsi" w:cstheme="minorHAnsi"/>
          <w:color w:val="auto"/>
        </w:rPr>
      </w:pPr>
    </w:p>
    <w:p w14:paraId="6B4C4999" w14:textId="50EB69E7"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.8.3</w:t>
      </w:r>
      <w:r>
        <w:rPr>
          <w:rFonts w:asciiTheme="minorHAnsi" w:hAnsiTheme="minorHAnsi" w:cstheme="minorHAnsi"/>
          <w:color w:val="auto"/>
        </w:rPr>
        <w:tab/>
      </w:r>
      <w:r w:rsidRPr="00C214F6">
        <w:rPr>
          <w:rFonts w:asciiTheme="minorHAnsi" w:hAnsiTheme="minorHAnsi" w:cstheme="minorHAnsi"/>
          <w:color w:val="auto"/>
        </w:rPr>
        <w:t xml:space="preserve">Where </w:t>
      </w:r>
      <w:r>
        <w:rPr>
          <w:rFonts w:asciiTheme="minorHAnsi" w:hAnsiTheme="minorHAnsi" w:cstheme="minorHAnsi"/>
          <w:color w:val="auto"/>
        </w:rPr>
        <w:t>this Agreement</w:t>
      </w:r>
      <w:r w:rsidRPr="00C214F6">
        <w:rPr>
          <w:rFonts w:asciiTheme="minorHAnsi" w:hAnsiTheme="minorHAnsi" w:cstheme="minorHAnsi"/>
          <w:color w:val="auto"/>
        </w:rPr>
        <w:t xml:space="preserve"> is terminated by the </w:t>
      </w:r>
      <w:r>
        <w:rPr>
          <w:rFonts w:asciiTheme="minorHAnsi" w:hAnsiTheme="minorHAnsi" w:cstheme="minorHAnsi"/>
          <w:color w:val="auto"/>
        </w:rPr>
        <w:t>Central Bank in accordance with c</w:t>
      </w:r>
      <w:r w:rsidRPr="00C214F6">
        <w:rPr>
          <w:rFonts w:asciiTheme="minorHAnsi" w:hAnsiTheme="minorHAnsi" w:cstheme="minorHAnsi"/>
          <w:color w:val="auto"/>
        </w:rPr>
        <w:t xml:space="preserve">lause </w:t>
      </w:r>
      <w:r>
        <w:rPr>
          <w:rFonts w:asciiTheme="minorHAnsi" w:hAnsiTheme="minorHAnsi" w:cstheme="minorHAnsi"/>
          <w:color w:val="auto"/>
        </w:rPr>
        <w:t>2</w:t>
      </w:r>
      <w:r w:rsidR="00D20575">
        <w:rPr>
          <w:rFonts w:asciiTheme="minorHAnsi" w:hAnsiTheme="minorHAnsi" w:cstheme="minorHAnsi"/>
          <w:color w:val="auto"/>
        </w:rPr>
        <w:t>2</w:t>
      </w:r>
      <w:r w:rsidRPr="00C214F6">
        <w:rPr>
          <w:rFonts w:asciiTheme="minorHAnsi" w:hAnsiTheme="minorHAnsi" w:cstheme="minorHAnsi"/>
          <w:color w:val="auto"/>
        </w:rPr>
        <w:t>.4</w:t>
      </w:r>
      <w:r>
        <w:rPr>
          <w:rFonts w:asciiTheme="minorHAnsi" w:hAnsiTheme="minorHAnsi" w:cstheme="minorHAnsi"/>
          <w:color w:val="auto"/>
        </w:rPr>
        <w:t>.1</w:t>
      </w:r>
      <w:r w:rsidRPr="00C214F6">
        <w:rPr>
          <w:rFonts w:asciiTheme="minorHAnsi" w:hAnsiTheme="minorHAnsi" w:cstheme="minorHAnsi"/>
          <w:color w:val="auto"/>
        </w:rPr>
        <w:t xml:space="preserve"> t</w:t>
      </w:r>
      <w:r w:rsidRPr="00ED6FEF">
        <w:rPr>
          <w:rFonts w:asciiTheme="minorHAnsi" w:hAnsiTheme="minorHAnsi" w:cstheme="minorHAnsi"/>
          <w:color w:val="auto"/>
        </w:rPr>
        <w:t>o 2</w:t>
      </w:r>
      <w:r w:rsidR="00D20575">
        <w:rPr>
          <w:rFonts w:asciiTheme="minorHAnsi" w:hAnsiTheme="minorHAnsi" w:cstheme="minorHAnsi"/>
          <w:color w:val="auto"/>
        </w:rPr>
        <w:t>2</w:t>
      </w:r>
      <w:r w:rsidRPr="00ED6FEF">
        <w:rPr>
          <w:rFonts w:asciiTheme="minorHAnsi" w:hAnsiTheme="minorHAnsi" w:cstheme="minorHAnsi"/>
          <w:color w:val="auto"/>
        </w:rPr>
        <w:t>.4.1</w:t>
      </w:r>
      <w:r w:rsidR="002D59A2">
        <w:rPr>
          <w:rFonts w:asciiTheme="minorHAnsi" w:hAnsiTheme="minorHAnsi" w:cstheme="minorHAnsi"/>
          <w:color w:val="auto"/>
        </w:rPr>
        <w:t>3</w:t>
      </w:r>
      <w:r w:rsidRPr="00ED6FEF">
        <w:rPr>
          <w:rFonts w:asciiTheme="minorHAnsi" w:hAnsiTheme="minorHAnsi" w:cstheme="minorHAnsi"/>
          <w:color w:val="auto"/>
        </w:rPr>
        <w:t xml:space="preserve"> the</w:t>
      </w:r>
      <w:r w:rsidRPr="00C214F6">
        <w:rPr>
          <w:rFonts w:asciiTheme="minorHAnsi" w:hAnsiTheme="minorHAnsi" w:cstheme="minorHAnsi"/>
          <w:color w:val="auto"/>
        </w:rPr>
        <w:t xml:space="preserve"> </w:t>
      </w:r>
      <w:r>
        <w:rPr>
          <w:rFonts w:asciiTheme="minorHAnsi" w:hAnsiTheme="minorHAnsi" w:cstheme="minorHAnsi"/>
          <w:color w:val="auto"/>
        </w:rPr>
        <w:t>Central Bank</w:t>
      </w:r>
      <w:r w:rsidRPr="00C214F6">
        <w:rPr>
          <w:rFonts w:asciiTheme="minorHAnsi" w:hAnsiTheme="minorHAnsi" w:cstheme="minorHAnsi"/>
          <w:color w:val="auto"/>
        </w:rPr>
        <w:t xml:space="preserve"> shall not be obliged to make any further payment to the </w:t>
      </w:r>
      <w:r>
        <w:rPr>
          <w:rFonts w:asciiTheme="minorHAnsi" w:hAnsiTheme="minorHAnsi" w:cstheme="minorHAnsi"/>
          <w:color w:val="auto"/>
        </w:rPr>
        <w:t>Contractor;</w:t>
      </w:r>
    </w:p>
    <w:p w14:paraId="68B059C2" w14:textId="77777777" w:rsidR="00621E51" w:rsidRPr="00C214F6" w:rsidRDefault="00621E51" w:rsidP="00621E51">
      <w:pPr>
        <w:pStyle w:val="Default"/>
        <w:ind w:left="1440" w:hanging="720"/>
        <w:jc w:val="both"/>
        <w:rPr>
          <w:rFonts w:asciiTheme="minorHAnsi" w:hAnsiTheme="minorHAnsi" w:cstheme="minorHAnsi"/>
          <w:color w:val="auto"/>
        </w:rPr>
      </w:pPr>
      <w:r w:rsidRPr="00C214F6">
        <w:rPr>
          <w:rFonts w:asciiTheme="minorHAnsi" w:hAnsiTheme="minorHAnsi" w:cstheme="minorHAnsi"/>
          <w:color w:val="auto"/>
        </w:rPr>
        <w:t xml:space="preserve"> </w:t>
      </w:r>
    </w:p>
    <w:p w14:paraId="507045F6" w14:textId="724A9C14"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.8.4</w:t>
      </w:r>
      <w:r>
        <w:rPr>
          <w:rFonts w:asciiTheme="minorHAnsi" w:hAnsiTheme="minorHAnsi" w:cstheme="minorHAnsi"/>
          <w:color w:val="auto"/>
        </w:rPr>
        <w:tab/>
      </w:r>
      <w:r w:rsidRPr="00C214F6">
        <w:rPr>
          <w:rFonts w:asciiTheme="minorHAnsi" w:hAnsiTheme="minorHAnsi" w:cstheme="minorHAnsi"/>
          <w:color w:val="auto"/>
        </w:rPr>
        <w:t xml:space="preserve">If the </w:t>
      </w:r>
      <w:r>
        <w:rPr>
          <w:rFonts w:asciiTheme="minorHAnsi" w:hAnsiTheme="minorHAnsi" w:cstheme="minorHAnsi"/>
          <w:color w:val="auto"/>
        </w:rPr>
        <w:t>Contractor</w:t>
      </w:r>
      <w:r w:rsidRPr="00C214F6">
        <w:rPr>
          <w:rFonts w:asciiTheme="minorHAnsi" w:hAnsiTheme="minorHAnsi" w:cstheme="minorHAnsi"/>
          <w:color w:val="auto"/>
        </w:rPr>
        <w:t xml:space="preserve"> has breached </w:t>
      </w:r>
      <w:r>
        <w:rPr>
          <w:rFonts w:asciiTheme="minorHAnsi" w:hAnsiTheme="minorHAnsi" w:cstheme="minorHAnsi"/>
          <w:color w:val="auto"/>
        </w:rPr>
        <w:t>this Agreement</w:t>
      </w:r>
      <w:r w:rsidRPr="00C214F6">
        <w:rPr>
          <w:rFonts w:asciiTheme="minorHAnsi" w:hAnsiTheme="minorHAnsi" w:cstheme="minorHAnsi"/>
          <w:color w:val="auto"/>
        </w:rPr>
        <w:t xml:space="preserve">, the </w:t>
      </w:r>
      <w:r>
        <w:rPr>
          <w:rFonts w:asciiTheme="minorHAnsi" w:hAnsiTheme="minorHAnsi" w:cstheme="minorHAnsi"/>
          <w:color w:val="auto"/>
        </w:rPr>
        <w:t>Central Bank</w:t>
      </w:r>
      <w:r w:rsidRPr="00C214F6">
        <w:rPr>
          <w:rFonts w:asciiTheme="minorHAnsi" w:hAnsiTheme="minorHAnsi" w:cstheme="minorHAnsi"/>
          <w:color w:val="auto"/>
        </w:rPr>
        <w:t xml:space="preserve"> may deduct from any amount due or to become due to the </w:t>
      </w:r>
      <w:r>
        <w:rPr>
          <w:rFonts w:asciiTheme="minorHAnsi" w:hAnsiTheme="minorHAnsi" w:cstheme="minorHAnsi"/>
          <w:color w:val="auto"/>
        </w:rPr>
        <w:t>Contractor</w:t>
      </w:r>
      <w:r w:rsidRPr="00C214F6">
        <w:rPr>
          <w:rFonts w:asciiTheme="minorHAnsi" w:hAnsiTheme="minorHAnsi" w:cstheme="minorHAnsi"/>
          <w:color w:val="auto"/>
        </w:rPr>
        <w:t xml:space="preserve">, the </w:t>
      </w:r>
      <w:r>
        <w:rPr>
          <w:rFonts w:asciiTheme="minorHAnsi" w:hAnsiTheme="minorHAnsi" w:cstheme="minorHAnsi"/>
          <w:color w:val="auto"/>
        </w:rPr>
        <w:t>Central Bank</w:t>
      </w:r>
      <w:r w:rsidRPr="00C214F6">
        <w:rPr>
          <w:rFonts w:asciiTheme="minorHAnsi" w:hAnsiTheme="minorHAnsi" w:cstheme="minorHAnsi"/>
          <w:color w:val="auto"/>
        </w:rPr>
        <w:t xml:space="preserve">’s reasonable estimate of the additional cost the </w:t>
      </w:r>
      <w:r>
        <w:rPr>
          <w:rFonts w:asciiTheme="minorHAnsi" w:hAnsiTheme="minorHAnsi" w:cstheme="minorHAnsi"/>
          <w:color w:val="auto"/>
        </w:rPr>
        <w:t>Central Bank</w:t>
      </w:r>
      <w:r w:rsidRPr="00C214F6">
        <w:rPr>
          <w:rFonts w:asciiTheme="minorHAnsi" w:hAnsiTheme="minorHAnsi" w:cstheme="minorHAnsi"/>
          <w:color w:val="auto"/>
        </w:rPr>
        <w:t xml:space="preserve"> incurs in obtaining the Services because of the breach or any termination under </w:t>
      </w:r>
      <w:r>
        <w:rPr>
          <w:rFonts w:asciiTheme="minorHAnsi" w:hAnsiTheme="minorHAnsi" w:cstheme="minorHAnsi"/>
          <w:color w:val="auto"/>
        </w:rPr>
        <w:t>c</w:t>
      </w:r>
      <w:r w:rsidRPr="00C214F6">
        <w:rPr>
          <w:rFonts w:asciiTheme="minorHAnsi" w:hAnsiTheme="minorHAnsi" w:cstheme="minorHAnsi"/>
          <w:color w:val="auto"/>
        </w:rPr>
        <w:t xml:space="preserve">lause </w:t>
      </w:r>
      <w:r>
        <w:rPr>
          <w:rFonts w:asciiTheme="minorHAnsi" w:hAnsiTheme="minorHAnsi" w:cstheme="minorHAnsi"/>
          <w:color w:val="auto"/>
        </w:rPr>
        <w:t>2</w:t>
      </w:r>
      <w:r w:rsidR="00D20575">
        <w:rPr>
          <w:rFonts w:asciiTheme="minorHAnsi" w:hAnsiTheme="minorHAnsi" w:cstheme="minorHAnsi"/>
          <w:color w:val="auto"/>
        </w:rPr>
        <w:t>2</w:t>
      </w:r>
      <w:r w:rsidRPr="00C214F6">
        <w:rPr>
          <w:rFonts w:asciiTheme="minorHAnsi" w:hAnsiTheme="minorHAnsi" w:cstheme="minorHAnsi"/>
          <w:color w:val="auto"/>
        </w:rPr>
        <w:t>.4</w:t>
      </w:r>
      <w:r>
        <w:rPr>
          <w:rFonts w:asciiTheme="minorHAnsi" w:hAnsiTheme="minorHAnsi" w:cstheme="minorHAnsi"/>
          <w:color w:val="auto"/>
        </w:rPr>
        <w:t>.</w:t>
      </w:r>
      <w:r w:rsidRPr="00ED6FEF">
        <w:rPr>
          <w:rFonts w:asciiTheme="minorHAnsi" w:hAnsiTheme="minorHAnsi" w:cstheme="minorHAnsi"/>
          <w:color w:val="auto"/>
        </w:rPr>
        <w:t>1 to 2</w:t>
      </w:r>
      <w:r w:rsidR="00D20575">
        <w:rPr>
          <w:rFonts w:asciiTheme="minorHAnsi" w:hAnsiTheme="minorHAnsi" w:cstheme="minorHAnsi"/>
          <w:color w:val="auto"/>
        </w:rPr>
        <w:t>2</w:t>
      </w:r>
      <w:r w:rsidRPr="00ED6FEF">
        <w:rPr>
          <w:rFonts w:asciiTheme="minorHAnsi" w:hAnsiTheme="minorHAnsi" w:cstheme="minorHAnsi"/>
          <w:color w:val="auto"/>
        </w:rPr>
        <w:t>.4.1</w:t>
      </w:r>
      <w:r w:rsidR="002D59A2">
        <w:rPr>
          <w:rFonts w:asciiTheme="minorHAnsi" w:hAnsiTheme="minorHAnsi" w:cstheme="minorHAnsi"/>
          <w:color w:val="auto"/>
        </w:rPr>
        <w:t>3</w:t>
      </w:r>
      <w:r>
        <w:rPr>
          <w:rFonts w:asciiTheme="minorHAnsi" w:hAnsiTheme="minorHAnsi" w:cstheme="minorHAnsi"/>
          <w:color w:val="auto"/>
        </w:rPr>
        <w:t>;</w:t>
      </w:r>
    </w:p>
    <w:p w14:paraId="7E38CA13" w14:textId="77777777" w:rsidR="00621E51" w:rsidRPr="00C214F6" w:rsidRDefault="00621E51" w:rsidP="00621E51">
      <w:pPr>
        <w:pStyle w:val="Default"/>
        <w:ind w:left="1440" w:hanging="720"/>
        <w:jc w:val="both"/>
        <w:rPr>
          <w:rFonts w:asciiTheme="minorHAnsi" w:hAnsiTheme="minorHAnsi" w:cstheme="minorHAnsi"/>
          <w:color w:val="auto"/>
        </w:rPr>
      </w:pPr>
      <w:r w:rsidRPr="00C214F6">
        <w:rPr>
          <w:rFonts w:asciiTheme="minorHAnsi" w:hAnsiTheme="minorHAnsi" w:cstheme="minorHAnsi"/>
          <w:color w:val="auto"/>
        </w:rPr>
        <w:t xml:space="preserve"> </w:t>
      </w:r>
    </w:p>
    <w:p w14:paraId="63AD47B1" w14:textId="3352B150"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.8.5</w:t>
      </w:r>
      <w:r>
        <w:rPr>
          <w:rFonts w:asciiTheme="minorHAnsi" w:hAnsiTheme="minorHAnsi" w:cstheme="minorHAnsi"/>
          <w:color w:val="auto"/>
        </w:rPr>
        <w:tab/>
      </w:r>
      <w:r w:rsidRPr="00C214F6">
        <w:rPr>
          <w:rFonts w:asciiTheme="minorHAnsi" w:hAnsiTheme="minorHAnsi" w:cstheme="minorHAnsi"/>
          <w:color w:val="auto"/>
        </w:rPr>
        <w:t xml:space="preserve">Where </w:t>
      </w:r>
      <w:r>
        <w:rPr>
          <w:rFonts w:asciiTheme="minorHAnsi" w:hAnsiTheme="minorHAnsi" w:cstheme="minorHAnsi"/>
          <w:color w:val="auto"/>
        </w:rPr>
        <w:t>this Agreement</w:t>
      </w:r>
      <w:r w:rsidRPr="00C214F6">
        <w:rPr>
          <w:rFonts w:asciiTheme="minorHAnsi" w:hAnsiTheme="minorHAnsi" w:cstheme="minorHAnsi"/>
          <w:color w:val="auto"/>
        </w:rPr>
        <w:t xml:space="preserve"> is terminated by the </w:t>
      </w:r>
      <w:r>
        <w:rPr>
          <w:rFonts w:asciiTheme="minorHAnsi" w:hAnsiTheme="minorHAnsi" w:cstheme="minorHAnsi"/>
          <w:color w:val="auto"/>
        </w:rPr>
        <w:t xml:space="preserve">Central Bank in accordance with </w:t>
      </w:r>
      <w:r w:rsidRPr="00ED6FEF">
        <w:rPr>
          <w:rFonts w:asciiTheme="minorHAnsi" w:hAnsiTheme="minorHAnsi" w:cstheme="minorHAnsi"/>
          <w:color w:val="auto"/>
        </w:rPr>
        <w:t>clause 2</w:t>
      </w:r>
      <w:r w:rsidR="00D20575">
        <w:rPr>
          <w:rFonts w:asciiTheme="minorHAnsi" w:hAnsiTheme="minorHAnsi" w:cstheme="minorHAnsi"/>
          <w:color w:val="auto"/>
        </w:rPr>
        <w:t>2</w:t>
      </w:r>
      <w:r w:rsidRPr="00ED6FEF">
        <w:rPr>
          <w:rFonts w:asciiTheme="minorHAnsi" w:hAnsiTheme="minorHAnsi" w:cstheme="minorHAnsi"/>
          <w:color w:val="auto"/>
        </w:rPr>
        <w:t>.4.1</w:t>
      </w:r>
      <w:r w:rsidR="002D59A2">
        <w:rPr>
          <w:rFonts w:asciiTheme="minorHAnsi" w:hAnsiTheme="minorHAnsi" w:cstheme="minorHAnsi"/>
          <w:color w:val="auto"/>
        </w:rPr>
        <w:t>4</w:t>
      </w:r>
      <w:r w:rsidRPr="00ED6FEF">
        <w:rPr>
          <w:rFonts w:asciiTheme="minorHAnsi" w:hAnsiTheme="minorHAnsi" w:cstheme="minorHAnsi"/>
          <w:color w:val="auto"/>
        </w:rPr>
        <w:t>, the Contractor</w:t>
      </w:r>
      <w:r w:rsidRPr="00C214F6">
        <w:rPr>
          <w:rFonts w:asciiTheme="minorHAnsi" w:hAnsiTheme="minorHAnsi" w:cstheme="minorHAnsi"/>
          <w:color w:val="auto"/>
        </w:rPr>
        <w:t xml:space="preserve"> is entitled to payment in accordance with </w:t>
      </w:r>
      <w:r>
        <w:rPr>
          <w:rFonts w:asciiTheme="minorHAnsi" w:hAnsiTheme="minorHAnsi" w:cstheme="minorHAnsi"/>
          <w:color w:val="auto"/>
        </w:rPr>
        <w:t>this Agreement</w:t>
      </w:r>
      <w:r w:rsidRPr="00C214F6">
        <w:rPr>
          <w:rFonts w:asciiTheme="minorHAnsi" w:hAnsiTheme="minorHAnsi" w:cstheme="minorHAnsi"/>
          <w:color w:val="auto"/>
        </w:rPr>
        <w:t xml:space="preserve"> for Services performed before the termination. If the </w:t>
      </w:r>
      <w:r>
        <w:rPr>
          <w:rFonts w:asciiTheme="minorHAnsi" w:hAnsiTheme="minorHAnsi" w:cstheme="minorHAnsi"/>
          <w:color w:val="auto"/>
        </w:rPr>
        <w:t>Central Bank</w:t>
      </w:r>
      <w:r w:rsidRPr="00C214F6">
        <w:rPr>
          <w:rFonts w:asciiTheme="minorHAnsi" w:hAnsiTheme="minorHAnsi" w:cstheme="minorHAnsi"/>
          <w:color w:val="auto"/>
        </w:rPr>
        <w:t xml:space="preserve"> has paid any Charges in advance, the </w:t>
      </w:r>
      <w:r>
        <w:rPr>
          <w:rFonts w:asciiTheme="minorHAnsi" w:hAnsiTheme="minorHAnsi" w:cstheme="minorHAnsi"/>
          <w:color w:val="auto"/>
        </w:rPr>
        <w:t>Contractor</w:t>
      </w:r>
      <w:r w:rsidRPr="00C214F6">
        <w:rPr>
          <w:rFonts w:asciiTheme="minorHAnsi" w:hAnsiTheme="minorHAnsi" w:cstheme="minorHAnsi"/>
          <w:color w:val="auto"/>
        </w:rPr>
        <w:t xml:space="preserve"> shall repay the portion of those Charges which relate to any period after termination of </w:t>
      </w:r>
      <w:r>
        <w:rPr>
          <w:rFonts w:asciiTheme="minorHAnsi" w:hAnsiTheme="minorHAnsi" w:cstheme="minorHAnsi"/>
          <w:color w:val="auto"/>
        </w:rPr>
        <w:t>this Agreement</w:t>
      </w:r>
      <w:r w:rsidRPr="00C214F6">
        <w:rPr>
          <w:rFonts w:asciiTheme="minorHAnsi" w:hAnsiTheme="minorHAnsi" w:cstheme="minorHAnsi"/>
          <w:color w:val="auto"/>
        </w:rPr>
        <w:t xml:space="preserve"> and to the Services being terminated. The </w:t>
      </w:r>
      <w:r>
        <w:rPr>
          <w:rFonts w:asciiTheme="minorHAnsi" w:hAnsiTheme="minorHAnsi" w:cstheme="minorHAnsi"/>
          <w:color w:val="auto"/>
        </w:rPr>
        <w:t>Contractor</w:t>
      </w:r>
      <w:r w:rsidRPr="00C214F6">
        <w:rPr>
          <w:rFonts w:asciiTheme="minorHAnsi" w:hAnsiTheme="minorHAnsi" w:cstheme="minorHAnsi"/>
          <w:color w:val="auto"/>
        </w:rPr>
        <w:t xml:space="preserve"> shall not be entitled to any further payment following termination. </w:t>
      </w:r>
    </w:p>
    <w:p w14:paraId="09A436D5" w14:textId="77777777" w:rsidR="00621E51" w:rsidRPr="00C214F6" w:rsidRDefault="00621E51" w:rsidP="00621E51">
      <w:pPr>
        <w:pStyle w:val="Default"/>
        <w:ind w:left="1440" w:hanging="720"/>
        <w:jc w:val="both"/>
        <w:rPr>
          <w:rFonts w:asciiTheme="minorHAnsi" w:hAnsiTheme="minorHAnsi" w:cstheme="minorHAnsi"/>
          <w:color w:val="auto"/>
        </w:rPr>
      </w:pPr>
    </w:p>
    <w:p w14:paraId="7BD84192" w14:textId="3481C0A3"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.8.6</w:t>
      </w:r>
      <w:r>
        <w:rPr>
          <w:rFonts w:asciiTheme="minorHAnsi" w:hAnsiTheme="minorHAnsi" w:cstheme="minorHAnsi"/>
          <w:color w:val="auto"/>
        </w:rPr>
        <w:tab/>
      </w:r>
      <w:r w:rsidRPr="00B656F4">
        <w:rPr>
          <w:rFonts w:asciiTheme="minorHAnsi" w:hAnsiTheme="minorHAnsi" w:cstheme="minorHAnsi"/>
          <w:color w:val="auto"/>
        </w:rPr>
        <w:t xml:space="preserve">As soon as possible following any notice of termination having been served (and in any event within a week after the date of termination unless otherwise agreed with the Central Bank), the Contractor shall, and shall procure that its </w:t>
      </w:r>
      <w:r w:rsidRPr="00B656F4">
        <w:rPr>
          <w:rFonts w:asciiTheme="minorHAnsi" w:hAnsiTheme="minorHAnsi" w:cstheme="minorHAnsi"/>
          <w:color w:val="auto"/>
        </w:rPr>
        <w:lastRenderedPageBreak/>
        <w:t>personnel shall, deliver up to the Central Bank all Materials and all correspondence, documents, memoranda, papers, writing, disks, data and other property of or relating to the Central Bank or otherwise arising in the course of or in connection with the provision of the Services which may be in its possession or under its control. For the</w:t>
      </w:r>
      <w:r w:rsidRPr="00C214F6">
        <w:rPr>
          <w:rFonts w:asciiTheme="minorHAnsi" w:hAnsiTheme="minorHAnsi" w:cstheme="minorHAnsi"/>
          <w:color w:val="auto"/>
        </w:rPr>
        <w:t xml:space="preserve"> avoidance of doubt the </w:t>
      </w:r>
      <w:r>
        <w:rPr>
          <w:rFonts w:asciiTheme="minorHAnsi" w:hAnsiTheme="minorHAnsi" w:cstheme="minorHAnsi"/>
          <w:color w:val="auto"/>
        </w:rPr>
        <w:t>Contractor</w:t>
      </w:r>
      <w:r w:rsidRPr="00C214F6">
        <w:rPr>
          <w:rFonts w:asciiTheme="minorHAnsi" w:hAnsiTheme="minorHAnsi" w:cstheme="minorHAnsi"/>
          <w:color w:val="auto"/>
        </w:rPr>
        <w:t xml:space="preserve"> shall have no lien on documents in its possession or under its control for payment due to it by the </w:t>
      </w:r>
      <w:r>
        <w:rPr>
          <w:rFonts w:asciiTheme="minorHAnsi" w:hAnsiTheme="minorHAnsi" w:cstheme="minorHAnsi"/>
          <w:color w:val="auto"/>
        </w:rPr>
        <w:t>Central Bank</w:t>
      </w:r>
      <w:r w:rsidRPr="00C214F6">
        <w:rPr>
          <w:rFonts w:asciiTheme="minorHAnsi" w:hAnsiTheme="minorHAnsi" w:cstheme="minorHAnsi"/>
          <w:color w:val="auto"/>
        </w:rPr>
        <w:t xml:space="preserve">. </w:t>
      </w:r>
    </w:p>
    <w:p w14:paraId="32588716" w14:textId="77777777" w:rsidR="00621E51" w:rsidRDefault="00621E51" w:rsidP="00621E51">
      <w:pPr>
        <w:pStyle w:val="Default"/>
        <w:ind w:left="1440" w:hanging="720"/>
        <w:jc w:val="both"/>
        <w:rPr>
          <w:rFonts w:asciiTheme="minorHAnsi" w:hAnsiTheme="minorHAnsi" w:cstheme="minorHAnsi"/>
          <w:color w:val="auto"/>
        </w:rPr>
      </w:pPr>
    </w:p>
    <w:p w14:paraId="09431303" w14:textId="072EC7AD"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Pr>
          <w:rFonts w:asciiTheme="minorHAnsi" w:hAnsiTheme="minorHAnsi" w:cstheme="minorHAnsi"/>
          <w:color w:val="auto"/>
        </w:rPr>
        <w:t>.8.9 The Contractor shall, unless otherwise directed by the Central Bank, continue to provide Services until the termination of this Agreement and shall exit this Agreement in an orderly manner. If the Parties have agreed an exit management pla</w:t>
      </w:r>
      <w:r w:rsidR="00F01478">
        <w:rPr>
          <w:rFonts w:asciiTheme="minorHAnsi" w:hAnsiTheme="minorHAnsi" w:cstheme="minorHAnsi"/>
          <w:color w:val="auto"/>
        </w:rPr>
        <w:t>n</w:t>
      </w:r>
      <w:r>
        <w:rPr>
          <w:rFonts w:asciiTheme="minorHAnsi" w:hAnsiTheme="minorHAnsi" w:cstheme="minorHAnsi"/>
          <w:color w:val="auto"/>
        </w:rPr>
        <w:t xml:space="preserve">, the Contractor shall at all times comply with such plan. In the event that (whether pursuant to </w:t>
      </w:r>
      <w:r w:rsidRPr="00F35087">
        <w:rPr>
          <w:rFonts w:asciiTheme="minorHAnsi" w:hAnsiTheme="minorHAnsi" w:cstheme="minorHAnsi"/>
          <w:color w:val="auto"/>
        </w:rPr>
        <w:t>clause 30 (Step-In)</w:t>
      </w:r>
      <w:r>
        <w:rPr>
          <w:rFonts w:asciiTheme="minorHAnsi" w:hAnsiTheme="minorHAnsi" w:cstheme="minorHAnsi"/>
          <w:color w:val="auto"/>
        </w:rPr>
        <w:t xml:space="preserve"> or otherwise) another person is required to take over the provision of the Services following termination or expiry of this Agreement, the Contractor shall, in addition to complying with any exit management plan, co-operate fully with the Central Bank and any such person in the transfer of any Services as may be required by the Central Bank and shall at all times act so as to reduce to a minimum any interruption in the provision of Services. </w:t>
      </w:r>
    </w:p>
    <w:p w14:paraId="6D3D2085" w14:textId="77777777" w:rsidR="00621E51" w:rsidRPr="00C214F6" w:rsidRDefault="00621E51" w:rsidP="00621E51">
      <w:pPr>
        <w:pStyle w:val="Default"/>
        <w:ind w:left="1440" w:hanging="720"/>
        <w:jc w:val="both"/>
        <w:rPr>
          <w:rFonts w:asciiTheme="minorHAnsi" w:hAnsiTheme="minorHAnsi" w:cstheme="minorHAnsi"/>
          <w:color w:val="auto"/>
        </w:rPr>
      </w:pPr>
    </w:p>
    <w:p w14:paraId="5D1584A0" w14:textId="7370A439" w:rsidR="00621E51" w:rsidRPr="0041267C"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sidRPr="00C214F6">
        <w:rPr>
          <w:rFonts w:asciiTheme="minorHAnsi" w:hAnsiTheme="minorHAnsi" w:cstheme="minorHAnsi"/>
          <w:color w:val="auto"/>
        </w:rPr>
        <w:t>.</w:t>
      </w:r>
      <w:r>
        <w:rPr>
          <w:rFonts w:asciiTheme="minorHAnsi" w:hAnsiTheme="minorHAnsi" w:cstheme="minorHAnsi"/>
          <w:color w:val="auto"/>
        </w:rPr>
        <w:t>9</w:t>
      </w:r>
      <w:r>
        <w:rPr>
          <w:rFonts w:asciiTheme="minorHAnsi" w:hAnsiTheme="minorHAnsi" w:cstheme="minorHAnsi"/>
          <w:color w:val="auto"/>
        </w:rPr>
        <w:tab/>
        <w:t>The provisions of this c</w:t>
      </w:r>
      <w:r w:rsidRPr="00C214F6">
        <w:rPr>
          <w:rFonts w:asciiTheme="minorHAnsi" w:hAnsiTheme="minorHAnsi" w:cstheme="minorHAnsi"/>
          <w:color w:val="auto"/>
        </w:rPr>
        <w:t xml:space="preserve">lause </w:t>
      </w:r>
      <w:r>
        <w:rPr>
          <w:rFonts w:asciiTheme="minorHAnsi" w:hAnsiTheme="minorHAnsi" w:cstheme="minorHAnsi"/>
          <w:color w:val="auto"/>
        </w:rPr>
        <w:t>2</w:t>
      </w:r>
      <w:r w:rsidR="00D20575">
        <w:rPr>
          <w:rFonts w:asciiTheme="minorHAnsi" w:hAnsiTheme="minorHAnsi" w:cstheme="minorHAnsi"/>
          <w:color w:val="auto"/>
        </w:rPr>
        <w:t>2</w:t>
      </w:r>
      <w:r w:rsidRPr="00C214F6">
        <w:rPr>
          <w:rFonts w:asciiTheme="minorHAnsi" w:hAnsiTheme="minorHAnsi" w:cstheme="minorHAnsi"/>
          <w:color w:val="auto"/>
        </w:rPr>
        <w:t xml:space="preserve"> are and shall be without prejudice to any other rights </w:t>
      </w:r>
      <w:r w:rsidRPr="0041267C">
        <w:rPr>
          <w:rFonts w:asciiTheme="minorHAnsi" w:hAnsiTheme="minorHAnsi" w:cstheme="minorHAnsi"/>
          <w:color w:val="auto"/>
        </w:rPr>
        <w:t>or remedies which the Central Bank may have.</w:t>
      </w:r>
    </w:p>
    <w:p w14:paraId="1D8DE723" w14:textId="77777777" w:rsidR="00621E51" w:rsidRPr="0041267C" w:rsidRDefault="00621E51" w:rsidP="00621E51">
      <w:pPr>
        <w:pStyle w:val="Default"/>
        <w:ind w:left="720" w:hanging="720"/>
        <w:jc w:val="both"/>
        <w:rPr>
          <w:rFonts w:asciiTheme="minorHAnsi" w:hAnsiTheme="minorHAnsi" w:cstheme="minorHAnsi"/>
          <w:color w:val="auto"/>
        </w:rPr>
      </w:pPr>
      <w:r w:rsidRPr="0041267C">
        <w:rPr>
          <w:rFonts w:asciiTheme="minorHAnsi" w:hAnsiTheme="minorHAnsi" w:cstheme="minorHAnsi"/>
          <w:color w:val="auto"/>
        </w:rPr>
        <w:t xml:space="preserve"> </w:t>
      </w:r>
    </w:p>
    <w:p w14:paraId="28C2F72F" w14:textId="77777777" w:rsidR="00F35087" w:rsidRDefault="00621E51" w:rsidP="00F35087">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2</w:t>
      </w:r>
      <w:r w:rsidRPr="0041267C">
        <w:rPr>
          <w:rFonts w:asciiTheme="minorHAnsi" w:hAnsiTheme="minorHAnsi" w:cstheme="minorHAnsi"/>
          <w:color w:val="auto"/>
        </w:rPr>
        <w:t>.</w:t>
      </w:r>
      <w:r>
        <w:rPr>
          <w:rFonts w:asciiTheme="minorHAnsi" w:hAnsiTheme="minorHAnsi" w:cstheme="minorHAnsi"/>
          <w:color w:val="auto"/>
        </w:rPr>
        <w:t>10</w:t>
      </w:r>
      <w:r w:rsidRPr="0041267C">
        <w:rPr>
          <w:rFonts w:asciiTheme="minorHAnsi" w:hAnsiTheme="minorHAnsi" w:cstheme="minorHAnsi"/>
          <w:color w:val="auto"/>
        </w:rPr>
        <w:t xml:space="preserve"> </w:t>
      </w:r>
      <w:r w:rsidRPr="0041267C">
        <w:rPr>
          <w:rFonts w:asciiTheme="minorHAnsi" w:hAnsiTheme="minorHAnsi" w:cstheme="minorHAnsi"/>
          <w:color w:val="auto"/>
        </w:rPr>
        <w:tab/>
        <w:t xml:space="preserve">The Contractor shall not, and shall procure that its personnel shall not, following the termination of </w:t>
      </w:r>
      <w:r>
        <w:rPr>
          <w:rFonts w:asciiTheme="minorHAnsi" w:hAnsiTheme="minorHAnsi" w:cstheme="minorHAnsi"/>
          <w:color w:val="auto"/>
        </w:rPr>
        <w:t>this Agreement</w:t>
      </w:r>
      <w:r w:rsidRPr="0041267C">
        <w:rPr>
          <w:rFonts w:asciiTheme="minorHAnsi" w:hAnsiTheme="minorHAnsi" w:cstheme="minorHAnsi"/>
          <w:color w:val="auto"/>
        </w:rPr>
        <w:t xml:space="preserve"> for any reason, represent itself as acting on behalf of or being connected with the Central Bank.</w:t>
      </w:r>
      <w:r>
        <w:rPr>
          <w:rFonts w:asciiTheme="minorHAnsi" w:hAnsiTheme="minorHAnsi" w:cstheme="minorHAnsi"/>
          <w:color w:val="auto"/>
        </w:rPr>
        <w:t xml:space="preserve"> </w:t>
      </w:r>
      <w:r w:rsidRPr="00C214F6">
        <w:rPr>
          <w:rFonts w:asciiTheme="minorHAnsi" w:hAnsiTheme="minorHAnsi" w:cstheme="minorHAnsi"/>
          <w:color w:val="auto"/>
        </w:rPr>
        <w:t xml:space="preserve"> </w:t>
      </w:r>
    </w:p>
    <w:p w14:paraId="1ED34FA4" w14:textId="77777777" w:rsidR="00F35087" w:rsidRDefault="00F35087" w:rsidP="00F35087">
      <w:pPr>
        <w:pStyle w:val="Default"/>
        <w:ind w:left="720" w:hanging="720"/>
        <w:jc w:val="both"/>
        <w:rPr>
          <w:rFonts w:asciiTheme="minorHAnsi" w:hAnsiTheme="minorHAnsi" w:cstheme="minorHAnsi"/>
          <w:color w:val="auto"/>
        </w:rPr>
      </w:pPr>
    </w:p>
    <w:p w14:paraId="6D7CFB52" w14:textId="77777777" w:rsidR="00621E51" w:rsidRDefault="00621E51" w:rsidP="00621E51">
      <w:pPr>
        <w:jc w:val="both"/>
        <w:rPr>
          <w:rFonts w:cstheme="minorHAnsi"/>
        </w:rPr>
      </w:pPr>
    </w:p>
    <w:p w14:paraId="6EC26FC6" w14:textId="6AB50592" w:rsidR="00621E51" w:rsidRPr="0093112E"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3</w:t>
      </w:r>
      <w:r>
        <w:rPr>
          <w:rFonts w:asciiTheme="minorHAnsi" w:hAnsiTheme="minorHAnsi" w:cstheme="minorHAnsi"/>
          <w:color w:val="auto"/>
        </w:rPr>
        <w:t>.</w:t>
      </w:r>
      <w:r>
        <w:rPr>
          <w:rFonts w:asciiTheme="minorHAnsi" w:hAnsiTheme="minorHAnsi" w:cstheme="minorHAnsi"/>
          <w:color w:val="auto"/>
        </w:rPr>
        <w:tab/>
      </w:r>
      <w:r w:rsidRPr="00ED6FEF">
        <w:rPr>
          <w:rFonts w:asciiTheme="minorHAnsi" w:hAnsiTheme="minorHAnsi" w:cstheme="minorHAnsi"/>
          <w:b/>
          <w:color w:val="auto"/>
        </w:rPr>
        <w:t>Notices</w:t>
      </w:r>
    </w:p>
    <w:p w14:paraId="3446E9DA" w14:textId="77777777" w:rsidR="00621E51" w:rsidRPr="0093112E" w:rsidRDefault="00621E51" w:rsidP="00621E51">
      <w:pPr>
        <w:pStyle w:val="Default"/>
        <w:ind w:left="720" w:hanging="720"/>
        <w:jc w:val="both"/>
        <w:rPr>
          <w:rFonts w:asciiTheme="minorHAnsi" w:hAnsiTheme="minorHAnsi" w:cstheme="minorHAnsi"/>
          <w:color w:val="auto"/>
        </w:rPr>
      </w:pPr>
    </w:p>
    <w:p w14:paraId="1F8631D4" w14:textId="065C78C0" w:rsidR="00621E51" w:rsidRPr="0093112E"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3</w:t>
      </w:r>
      <w:r>
        <w:rPr>
          <w:rFonts w:asciiTheme="minorHAnsi" w:hAnsiTheme="minorHAnsi" w:cstheme="minorHAnsi"/>
          <w:color w:val="auto"/>
        </w:rPr>
        <w:t>.1</w:t>
      </w:r>
      <w:r>
        <w:rPr>
          <w:rFonts w:asciiTheme="minorHAnsi" w:hAnsiTheme="minorHAnsi" w:cstheme="minorHAnsi"/>
          <w:color w:val="auto"/>
        </w:rPr>
        <w:tab/>
      </w:r>
      <w:r w:rsidRPr="0093112E">
        <w:rPr>
          <w:rFonts w:asciiTheme="minorHAnsi" w:hAnsiTheme="minorHAnsi" w:cstheme="minorHAnsi"/>
          <w:color w:val="auto"/>
        </w:rPr>
        <w:t xml:space="preserve">Any notice or other communication to be given under </w:t>
      </w:r>
      <w:r>
        <w:rPr>
          <w:rFonts w:asciiTheme="minorHAnsi" w:hAnsiTheme="minorHAnsi" w:cstheme="minorHAnsi"/>
          <w:color w:val="auto"/>
        </w:rPr>
        <w:t>this Agreement</w:t>
      </w:r>
      <w:r w:rsidRPr="0093112E">
        <w:rPr>
          <w:rFonts w:asciiTheme="minorHAnsi" w:hAnsiTheme="minorHAnsi" w:cstheme="minorHAnsi"/>
          <w:color w:val="auto"/>
        </w:rPr>
        <w:t xml:space="preserve"> shall either be sent by </w:t>
      </w:r>
      <w:r w:rsidRPr="00EF3C00">
        <w:rPr>
          <w:rFonts w:asciiTheme="minorHAnsi" w:hAnsiTheme="minorHAnsi" w:cstheme="minorHAnsi"/>
          <w:color w:val="auto"/>
        </w:rPr>
        <w:t>registered post or email to</w:t>
      </w:r>
      <w:r w:rsidRPr="0093112E">
        <w:rPr>
          <w:rFonts w:asciiTheme="minorHAnsi" w:hAnsiTheme="minorHAnsi" w:cstheme="minorHAnsi"/>
          <w:color w:val="auto"/>
        </w:rPr>
        <w:t xml:space="preserve"> the addresses as set out below</w:t>
      </w:r>
      <w:r w:rsidR="00EF3C00">
        <w:rPr>
          <w:rFonts w:asciiTheme="minorHAnsi" w:hAnsiTheme="minorHAnsi" w:cstheme="minorHAnsi"/>
          <w:color w:val="auto"/>
        </w:rPr>
        <w:t>.</w:t>
      </w:r>
      <w:r w:rsidRPr="0093112E">
        <w:rPr>
          <w:rFonts w:asciiTheme="minorHAnsi" w:hAnsiTheme="minorHAnsi" w:cstheme="minorHAnsi"/>
          <w:color w:val="auto"/>
        </w:rPr>
        <w:t xml:space="preserve"> The Parties </w:t>
      </w:r>
      <w:r>
        <w:rPr>
          <w:rFonts w:asciiTheme="minorHAnsi" w:hAnsiTheme="minorHAnsi" w:cstheme="minorHAnsi"/>
          <w:color w:val="auto"/>
        </w:rPr>
        <w:t>may</w:t>
      </w:r>
      <w:r w:rsidRPr="0093112E">
        <w:rPr>
          <w:rFonts w:asciiTheme="minorHAnsi" w:hAnsiTheme="minorHAnsi" w:cstheme="minorHAnsi"/>
          <w:color w:val="auto"/>
        </w:rPr>
        <w:t xml:space="preserve">, from time to time, agree primary and alternative contact persons and details for the purposes of this </w:t>
      </w:r>
      <w:r>
        <w:rPr>
          <w:rFonts w:asciiTheme="minorHAnsi" w:hAnsiTheme="minorHAnsi" w:cstheme="minorHAnsi"/>
          <w:color w:val="auto"/>
        </w:rPr>
        <w:t>clause 2</w:t>
      </w:r>
      <w:r w:rsidR="00D20575">
        <w:rPr>
          <w:rFonts w:asciiTheme="minorHAnsi" w:hAnsiTheme="minorHAnsi" w:cstheme="minorHAnsi"/>
          <w:color w:val="auto"/>
        </w:rPr>
        <w:t>3</w:t>
      </w:r>
      <w:r w:rsidRPr="0093112E">
        <w:rPr>
          <w:rFonts w:asciiTheme="minorHAnsi" w:hAnsiTheme="minorHAnsi" w:cstheme="minorHAnsi"/>
          <w:color w:val="auto"/>
        </w:rPr>
        <w:t>:</w:t>
      </w:r>
    </w:p>
    <w:p w14:paraId="7A325F7D" w14:textId="77777777" w:rsidR="00621E51" w:rsidRPr="0032253D" w:rsidRDefault="00621E51" w:rsidP="00621E51">
      <w:pPr>
        <w:pStyle w:val="legallevel2"/>
        <w:numPr>
          <w:ilvl w:val="0"/>
          <w:numId w:val="0"/>
        </w:numPr>
        <w:ind w:left="624"/>
        <w:rPr>
          <w:sz w:val="24"/>
          <w:szCs w:val="24"/>
          <w:lang w:val="en-IE"/>
        </w:rPr>
      </w:pPr>
    </w:p>
    <w:tbl>
      <w:tblPr>
        <w:tblStyle w:val="TableGrid"/>
        <w:tblW w:w="0" w:type="auto"/>
        <w:tblInd w:w="81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126"/>
        <w:gridCol w:w="5529"/>
      </w:tblGrid>
      <w:tr w:rsidR="00621E51" w:rsidRPr="0032253D" w14:paraId="0E0E9D5F" w14:textId="77777777" w:rsidTr="00621E51">
        <w:tc>
          <w:tcPr>
            <w:tcW w:w="2126" w:type="dxa"/>
          </w:tcPr>
          <w:p w14:paraId="2D0EAAF1" w14:textId="77777777" w:rsidR="00621E51" w:rsidRPr="0032253D" w:rsidRDefault="00621E51" w:rsidP="00621E51">
            <w:pPr>
              <w:pStyle w:val="legallevel2"/>
              <w:numPr>
                <w:ilvl w:val="0"/>
                <w:numId w:val="0"/>
              </w:numPr>
              <w:ind w:left="908" w:hanging="624"/>
              <w:rPr>
                <w:sz w:val="24"/>
                <w:szCs w:val="24"/>
                <w:lang w:val="en-IE"/>
              </w:rPr>
            </w:pPr>
            <w:r w:rsidRPr="0032253D">
              <w:rPr>
                <w:sz w:val="24"/>
                <w:szCs w:val="24"/>
                <w:lang w:val="en-IE"/>
              </w:rPr>
              <w:t>CENTRAL BANK</w:t>
            </w:r>
          </w:p>
        </w:tc>
        <w:tc>
          <w:tcPr>
            <w:tcW w:w="5529" w:type="dxa"/>
          </w:tcPr>
          <w:p w14:paraId="26C09D5E" w14:textId="0E412819" w:rsidR="00621E51" w:rsidRPr="0032253D" w:rsidRDefault="00621E51" w:rsidP="00621E51">
            <w:pPr>
              <w:pStyle w:val="legallevel2"/>
              <w:numPr>
                <w:ilvl w:val="0"/>
                <w:numId w:val="0"/>
              </w:numPr>
              <w:ind w:left="720"/>
              <w:rPr>
                <w:sz w:val="24"/>
                <w:szCs w:val="24"/>
                <w:lang w:val="en-IE"/>
              </w:rPr>
            </w:pPr>
            <w:r w:rsidRPr="0032253D">
              <w:rPr>
                <w:sz w:val="24"/>
                <w:szCs w:val="24"/>
                <w:lang w:val="en-IE"/>
              </w:rPr>
              <w:t xml:space="preserve">FAO: </w:t>
            </w:r>
            <w:r w:rsidR="00EF3C00">
              <w:rPr>
                <w:sz w:val="24"/>
                <w:szCs w:val="24"/>
                <w:lang w:val="en-IE"/>
              </w:rPr>
              <w:t>Ray Glennon</w:t>
            </w:r>
            <w:r w:rsidRPr="0032253D">
              <w:rPr>
                <w:b/>
                <w:sz w:val="24"/>
                <w:szCs w:val="24"/>
                <w:lang w:val="en-IE"/>
              </w:rPr>
              <w:t xml:space="preserve"> </w:t>
            </w:r>
          </w:p>
          <w:p w14:paraId="4661F35E" w14:textId="77777777" w:rsidR="00621E51" w:rsidRPr="0032253D" w:rsidRDefault="00621E51" w:rsidP="00621E51">
            <w:pPr>
              <w:pStyle w:val="legallevel2"/>
              <w:numPr>
                <w:ilvl w:val="0"/>
                <w:numId w:val="0"/>
              </w:numPr>
              <w:ind w:left="720"/>
              <w:rPr>
                <w:sz w:val="24"/>
                <w:szCs w:val="24"/>
                <w:lang w:val="en-IE"/>
              </w:rPr>
            </w:pPr>
            <w:r w:rsidRPr="0032253D">
              <w:rPr>
                <w:sz w:val="24"/>
                <w:szCs w:val="24"/>
                <w:lang w:val="en-IE"/>
              </w:rPr>
              <w:t>Central Bank of Ireland</w:t>
            </w:r>
          </w:p>
          <w:p w14:paraId="36C23D48" w14:textId="77777777" w:rsidR="00621E51" w:rsidRPr="0032253D" w:rsidRDefault="00621E51" w:rsidP="00621E51">
            <w:pPr>
              <w:pStyle w:val="legallevel2"/>
              <w:numPr>
                <w:ilvl w:val="0"/>
                <w:numId w:val="0"/>
              </w:numPr>
              <w:ind w:left="720"/>
              <w:rPr>
                <w:sz w:val="24"/>
                <w:szCs w:val="24"/>
                <w:lang w:val="en-IE"/>
              </w:rPr>
            </w:pPr>
            <w:r>
              <w:rPr>
                <w:sz w:val="24"/>
                <w:szCs w:val="24"/>
                <w:lang w:val="en-IE"/>
              </w:rPr>
              <w:t>New Wapping Street</w:t>
            </w:r>
          </w:p>
          <w:p w14:paraId="54B5CEB8" w14:textId="77777777" w:rsidR="00621E51" w:rsidRDefault="00621E51" w:rsidP="00621E51">
            <w:pPr>
              <w:pStyle w:val="legallevel2"/>
              <w:numPr>
                <w:ilvl w:val="0"/>
                <w:numId w:val="0"/>
              </w:numPr>
              <w:ind w:left="720"/>
              <w:rPr>
                <w:sz w:val="24"/>
                <w:szCs w:val="24"/>
                <w:lang w:val="en-IE"/>
              </w:rPr>
            </w:pPr>
            <w:r>
              <w:rPr>
                <w:sz w:val="24"/>
                <w:szCs w:val="24"/>
                <w:lang w:val="en-IE"/>
              </w:rPr>
              <w:t>North Wall Quay</w:t>
            </w:r>
          </w:p>
          <w:p w14:paraId="5DC84155" w14:textId="77777777" w:rsidR="00621E51" w:rsidRPr="0032253D" w:rsidRDefault="00621E51" w:rsidP="00621E51">
            <w:pPr>
              <w:pStyle w:val="legallevel2"/>
              <w:numPr>
                <w:ilvl w:val="0"/>
                <w:numId w:val="0"/>
              </w:numPr>
              <w:ind w:left="720"/>
              <w:rPr>
                <w:sz w:val="24"/>
                <w:szCs w:val="24"/>
                <w:lang w:val="en-IE"/>
              </w:rPr>
            </w:pPr>
            <w:r w:rsidRPr="0032253D">
              <w:rPr>
                <w:sz w:val="24"/>
                <w:szCs w:val="24"/>
                <w:lang w:val="en-IE"/>
              </w:rPr>
              <w:t xml:space="preserve">Dublin </w:t>
            </w:r>
            <w:r>
              <w:rPr>
                <w:sz w:val="24"/>
                <w:szCs w:val="24"/>
                <w:lang w:val="en-IE"/>
              </w:rPr>
              <w:t>1</w:t>
            </w:r>
          </w:p>
          <w:p w14:paraId="667F4792" w14:textId="7957410B" w:rsidR="00621E51" w:rsidRPr="0032253D" w:rsidRDefault="00621E51" w:rsidP="00621E51">
            <w:pPr>
              <w:pStyle w:val="legallevel2"/>
              <w:numPr>
                <w:ilvl w:val="0"/>
                <w:numId w:val="0"/>
              </w:numPr>
              <w:ind w:left="720"/>
              <w:rPr>
                <w:sz w:val="24"/>
                <w:szCs w:val="24"/>
                <w:lang w:val="en-IE"/>
              </w:rPr>
            </w:pPr>
            <w:r w:rsidRPr="0032253D">
              <w:rPr>
                <w:sz w:val="24"/>
                <w:szCs w:val="24"/>
                <w:lang w:val="en-IE"/>
              </w:rPr>
              <w:t xml:space="preserve">Email: </w:t>
            </w:r>
            <w:hyperlink r:id="rId24" w:history="1">
              <w:r w:rsidR="00EF3C00" w:rsidRPr="00161ADE">
                <w:rPr>
                  <w:rStyle w:val="Hyperlink"/>
                  <w:rFonts w:asciiTheme="minorHAnsi" w:hAnsiTheme="minorHAnsi"/>
                  <w:sz w:val="24"/>
                  <w:szCs w:val="24"/>
                  <w:lang w:val="en-IE" w:eastAsia="en-GB"/>
                </w:rPr>
                <w:t>Ray.Glennon@centralbank.ie</w:t>
              </w:r>
            </w:hyperlink>
            <w:r w:rsidR="00EF3C00">
              <w:rPr>
                <w:sz w:val="24"/>
                <w:szCs w:val="24"/>
                <w:lang w:val="en-IE"/>
              </w:rPr>
              <w:t xml:space="preserve"> </w:t>
            </w:r>
            <w:r w:rsidRPr="0032253D">
              <w:rPr>
                <w:sz w:val="24"/>
                <w:szCs w:val="24"/>
                <w:lang w:val="en-IE"/>
              </w:rPr>
              <w:t xml:space="preserve"> </w:t>
            </w:r>
          </w:p>
          <w:p w14:paraId="3BE9A93F" w14:textId="77777777" w:rsidR="00621E51" w:rsidRPr="0032253D" w:rsidRDefault="00621E51" w:rsidP="00621E51">
            <w:pPr>
              <w:pStyle w:val="legallevel2"/>
              <w:numPr>
                <w:ilvl w:val="0"/>
                <w:numId w:val="0"/>
              </w:numPr>
              <w:rPr>
                <w:sz w:val="24"/>
                <w:szCs w:val="24"/>
                <w:lang w:val="en-IE"/>
              </w:rPr>
            </w:pPr>
            <w:hyperlink r:id="rId25" w:history="1"/>
          </w:p>
        </w:tc>
      </w:tr>
      <w:tr w:rsidR="00621E51" w:rsidRPr="0032253D" w14:paraId="0A921412" w14:textId="77777777" w:rsidTr="00621E51">
        <w:tc>
          <w:tcPr>
            <w:tcW w:w="2126" w:type="dxa"/>
          </w:tcPr>
          <w:p w14:paraId="61B803ED" w14:textId="77777777" w:rsidR="00621E51" w:rsidRPr="0032253D" w:rsidRDefault="00621E51" w:rsidP="00621E51">
            <w:pPr>
              <w:pStyle w:val="legallevel2"/>
              <w:numPr>
                <w:ilvl w:val="0"/>
                <w:numId w:val="0"/>
              </w:numPr>
              <w:ind w:left="908" w:hanging="624"/>
              <w:rPr>
                <w:sz w:val="24"/>
                <w:szCs w:val="24"/>
                <w:lang w:val="en-IE"/>
              </w:rPr>
            </w:pPr>
            <w:r w:rsidRPr="0032253D">
              <w:rPr>
                <w:sz w:val="24"/>
                <w:szCs w:val="24"/>
                <w:lang w:val="en-IE"/>
              </w:rPr>
              <w:t>CONTRACTOR</w:t>
            </w:r>
          </w:p>
        </w:tc>
        <w:tc>
          <w:tcPr>
            <w:tcW w:w="5529" w:type="dxa"/>
          </w:tcPr>
          <w:p w14:paraId="6B7B80B3" w14:textId="77777777" w:rsidR="00621E51" w:rsidRDefault="00621E51" w:rsidP="00621E51">
            <w:pPr>
              <w:pStyle w:val="legallevel2"/>
              <w:numPr>
                <w:ilvl w:val="0"/>
                <w:numId w:val="0"/>
              </w:numPr>
              <w:ind w:left="720"/>
              <w:rPr>
                <w:sz w:val="24"/>
                <w:szCs w:val="24"/>
                <w:lang w:val="en-IE"/>
              </w:rPr>
            </w:pPr>
            <w:r>
              <w:rPr>
                <w:sz w:val="24"/>
                <w:szCs w:val="24"/>
                <w:lang w:val="en-IE"/>
              </w:rPr>
              <w:t>FAO the Contractor’s Representative</w:t>
            </w:r>
          </w:p>
          <w:p w14:paraId="7C05388D" w14:textId="133B6D76" w:rsidR="00621E51" w:rsidRDefault="00621E51" w:rsidP="00621E51">
            <w:pPr>
              <w:pStyle w:val="legallevel2"/>
              <w:numPr>
                <w:ilvl w:val="0"/>
                <w:numId w:val="0"/>
              </w:numPr>
              <w:ind w:left="720"/>
              <w:rPr>
                <w:sz w:val="24"/>
                <w:szCs w:val="24"/>
                <w:lang w:val="en-IE"/>
              </w:rPr>
            </w:pPr>
            <w:r>
              <w:rPr>
                <w:sz w:val="24"/>
                <w:szCs w:val="24"/>
                <w:lang w:val="en-IE"/>
              </w:rPr>
              <w:t xml:space="preserve">Address and contact details set out in </w:t>
            </w:r>
            <w:r w:rsidR="00E94B29">
              <w:rPr>
                <w:sz w:val="24"/>
                <w:szCs w:val="24"/>
                <w:lang w:val="en-IE"/>
              </w:rPr>
              <w:t xml:space="preserve">Schedule </w:t>
            </w:r>
            <w:r w:rsidR="00C51C72">
              <w:rPr>
                <w:sz w:val="24"/>
                <w:szCs w:val="24"/>
                <w:lang w:val="en-IE"/>
              </w:rPr>
              <w:t>1</w:t>
            </w:r>
          </w:p>
          <w:p w14:paraId="6F577E38" w14:textId="77777777" w:rsidR="00621E51" w:rsidRPr="0032253D" w:rsidRDefault="00621E51" w:rsidP="00621E51">
            <w:pPr>
              <w:pStyle w:val="legallevel2"/>
              <w:numPr>
                <w:ilvl w:val="0"/>
                <w:numId w:val="0"/>
              </w:numPr>
              <w:ind w:left="720"/>
              <w:rPr>
                <w:sz w:val="24"/>
                <w:szCs w:val="24"/>
                <w:lang w:val="en-IE"/>
              </w:rPr>
            </w:pPr>
          </w:p>
        </w:tc>
      </w:tr>
    </w:tbl>
    <w:p w14:paraId="097DDE76" w14:textId="77777777" w:rsidR="00621BEA" w:rsidRDefault="00621BEA" w:rsidP="00621E51">
      <w:pPr>
        <w:pStyle w:val="Default"/>
        <w:ind w:left="720" w:hanging="720"/>
        <w:jc w:val="both"/>
        <w:rPr>
          <w:rFonts w:asciiTheme="minorHAnsi" w:hAnsiTheme="minorHAnsi" w:cstheme="minorHAnsi"/>
          <w:color w:val="auto"/>
        </w:rPr>
      </w:pPr>
    </w:p>
    <w:p w14:paraId="2118B568" w14:textId="2729C14C" w:rsidR="00621E51" w:rsidRPr="0093112E"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lastRenderedPageBreak/>
        <w:t>2</w:t>
      </w:r>
      <w:r w:rsidR="00D20575">
        <w:rPr>
          <w:rFonts w:asciiTheme="minorHAnsi" w:hAnsiTheme="minorHAnsi" w:cstheme="minorHAnsi"/>
          <w:color w:val="auto"/>
        </w:rPr>
        <w:t>3</w:t>
      </w:r>
      <w:r>
        <w:rPr>
          <w:rFonts w:asciiTheme="minorHAnsi" w:hAnsiTheme="minorHAnsi" w:cstheme="minorHAnsi"/>
          <w:color w:val="auto"/>
        </w:rPr>
        <w:t>.2</w:t>
      </w:r>
      <w:r>
        <w:rPr>
          <w:rFonts w:asciiTheme="minorHAnsi" w:hAnsiTheme="minorHAnsi" w:cstheme="minorHAnsi"/>
          <w:color w:val="auto"/>
        </w:rPr>
        <w:tab/>
      </w:r>
      <w:r w:rsidRPr="0093112E">
        <w:rPr>
          <w:rFonts w:asciiTheme="minorHAnsi" w:hAnsiTheme="minorHAnsi" w:cstheme="minorHAnsi"/>
          <w:color w:val="auto"/>
        </w:rPr>
        <w:t>All notices shall be deemed to have been served as follows:</w:t>
      </w:r>
    </w:p>
    <w:p w14:paraId="4BF41978" w14:textId="77777777" w:rsidR="00621E51" w:rsidRPr="0093112E" w:rsidRDefault="00621E51" w:rsidP="00621E51">
      <w:pPr>
        <w:pStyle w:val="Default"/>
        <w:ind w:left="720" w:hanging="720"/>
        <w:jc w:val="both"/>
        <w:rPr>
          <w:rFonts w:asciiTheme="minorHAnsi" w:hAnsiTheme="minorHAnsi" w:cstheme="minorHAnsi"/>
          <w:color w:val="auto"/>
        </w:rPr>
      </w:pPr>
    </w:p>
    <w:p w14:paraId="6E81DD65" w14:textId="1A182F4D" w:rsidR="00621E51" w:rsidRPr="0093112E"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3</w:t>
      </w:r>
      <w:r>
        <w:rPr>
          <w:rFonts w:asciiTheme="minorHAnsi" w:hAnsiTheme="minorHAnsi" w:cstheme="minorHAnsi"/>
          <w:color w:val="auto"/>
        </w:rPr>
        <w:t>.2.1</w:t>
      </w:r>
      <w:r>
        <w:rPr>
          <w:rFonts w:asciiTheme="minorHAnsi" w:hAnsiTheme="minorHAnsi" w:cstheme="minorHAnsi"/>
          <w:color w:val="auto"/>
        </w:rPr>
        <w:tab/>
      </w:r>
      <w:r w:rsidRPr="0093112E">
        <w:rPr>
          <w:rFonts w:asciiTheme="minorHAnsi" w:hAnsiTheme="minorHAnsi" w:cstheme="minorHAnsi"/>
          <w:color w:val="auto"/>
        </w:rPr>
        <w:t>if personally delivered, at the time of delivery;</w:t>
      </w:r>
    </w:p>
    <w:p w14:paraId="07174C81" w14:textId="77777777" w:rsidR="00621E51" w:rsidRPr="0093112E" w:rsidRDefault="00621E51" w:rsidP="00621E51">
      <w:pPr>
        <w:pStyle w:val="Default"/>
        <w:ind w:left="1440" w:hanging="720"/>
        <w:jc w:val="both"/>
        <w:rPr>
          <w:rFonts w:asciiTheme="minorHAnsi" w:hAnsiTheme="minorHAnsi" w:cstheme="minorHAnsi"/>
          <w:color w:val="auto"/>
        </w:rPr>
      </w:pPr>
    </w:p>
    <w:p w14:paraId="23DE980E" w14:textId="78E2ECD2" w:rsidR="00621E51" w:rsidRPr="0093112E" w:rsidRDefault="00621E51" w:rsidP="00621E51">
      <w:pPr>
        <w:pStyle w:val="Default"/>
        <w:ind w:left="1440" w:hanging="720"/>
        <w:jc w:val="both"/>
        <w:rPr>
          <w:rFonts w:asciiTheme="minorHAnsi" w:hAnsiTheme="minorHAnsi" w:cstheme="minorHAnsi"/>
          <w:color w:val="auto"/>
        </w:rPr>
      </w:pPr>
      <w:r w:rsidRPr="0093112E">
        <w:rPr>
          <w:rFonts w:asciiTheme="minorHAnsi" w:hAnsiTheme="minorHAnsi" w:cstheme="minorHAnsi"/>
          <w:color w:val="auto"/>
        </w:rPr>
        <w:t xml:space="preserve"> </w:t>
      </w:r>
      <w:r>
        <w:rPr>
          <w:rFonts w:asciiTheme="minorHAnsi" w:hAnsiTheme="minorHAnsi" w:cstheme="minorHAnsi"/>
          <w:color w:val="auto"/>
        </w:rPr>
        <w:t>2</w:t>
      </w:r>
      <w:r w:rsidR="00D20575">
        <w:rPr>
          <w:rFonts w:asciiTheme="minorHAnsi" w:hAnsiTheme="minorHAnsi" w:cstheme="minorHAnsi"/>
          <w:color w:val="auto"/>
        </w:rPr>
        <w:t>3</w:t>
      </w:r>
      <w:r>
        <w:rPr>
          <w:rFonts w:asciiTheme="minorHAnsi" w:hAnsiTheme="minorHAnsi" w:cstheme="minorHAnsi"/>
          <w:color w:val="auto"/>
        </w:rPr>
        <w:t>.2.2</w:t>
      </w:r>
      <w:r>
        <w:rPr>
          <w:rFonts w:asciiTheme="minorHAnsi" w:hAnsiTheme="minorHAnsi" w:cstheme="minorHAnsi"/>
          <w:color w:val="auto"/>
        </w:rPr>
        <w:tab/>
      </w:r>
      <w:r w:rsidRPr="0093112E">
        <w:rPr>
          <w:rFonts w:asciiTheme="minorHAnsi" w:hAnsiTheme="minorHAnsi" w:cstheme="minorHAnsi"/>
          <w:color w:val="auto"/>
        </w:rPr>
        <w:t>if posted by registered post, at the expiration of 48 hours after the envelope containing the same was delivered into the custody of the postal authorities (and not returned undelivered); and</w:t>
      </w:r>
    </w:p>
    <w:p w14:paraId="2D7C047D" w14:textId="77777777" w:rsidR="00621E51" w:rsidRPr="0093112E" w:rsidRDefault="00621E51" w:rsidP="00621E51">
      <w:pPr>
        <w:pStyle w:val="Default"/>
        <w:ind w:left="1440" w:hanging="720"/>
        <w:jc w:val="both"/>
        <w:rPr>
          <w:rFonts w:asciiTheme="minorHAnsi" w:hAnsiTheme="minorHAnsi" w:cstheme="minorHAnsi"/>
          <w:color w:val="auto"/>
        </w:rPr>
      </w:pPr>
    </w:p>
    <w:p w14:paraId="09C4FA1E" w14:textId="182E722A" w:rsidR="00621E51" w:rsidRPr="0093112E"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3</w:t>
      </w:r>
      <w:r>
        <w:rPr>
          <w:rFonts w:asciiTheme="minorHAnsi" w:hAnsiTheme="minorHAnsi" w:cstheme="minorHAnsi"/>
          <w:color w:val="auto"/>
        </w:rPr>
        <w:t>.2.3</w:t>
      </w:r>
      <w:r w:rsidRPr="0093112E">
        <w:rPr>
          <w:rFonts w:asciiTheme="minorHAnsi" w:hAnsiTheme="minorHAnsi" w:cstheme="minorHAnsi"/>
          <w:color w:val="auto"/>
        </w:rPr>
        <w:t xml:space="preserve"> if communicated by email, at the date of sending the email.</w:t>
      </w:r>
    </w:p>
    <w:p w14:paraId="64BC080B" w14:textId="77777777" w:rsidR="00621E51" w:rsidRPr="0032253D" w:rsidRDefault="00621E51" w:rsidP="00621E51">
      <w:pPr>
        <w:pStyle w:val="Legallevel3"/>
        <w:numPr>
          <w:ilvl w:val="0"/>
          <w:numId w:val="0"/>
        </w:numPr>
        <w:ind w:left="1191"/>
        <w:rPr>
          <w:sz w:val="24"/>
          <w:szCs w:val="24"/>
          <w:lang w:val="en-IE"/>
        </w:rPr>
      </w:pPr>
    </w:p>
    <w:p w14:paraId="1C8D8236" w14:textId="191C922F" w:rsidR="00621E51" w:rsidRPr="00ED6FEF"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4</w:t>
      </w:r>
      <w:r>
        <w:rPr>
          <w:rFonts w:asciiTheme="minorHAnsi" w:hAnsiTheme="minorHAnsi" w:cstheme="minorHAnsi"/>
          <w:color w:val="auto"/>
        </w:rPr>
        <w:t>.</w:t>
      </w:r>
      <w:r>
        <w:rPr>
          <w:rFonts w:asciiTheme="minorHAnsi" w:hAnsiTheme="minorHAnsi" w:cstheme="minorHAnsi"/>
          <w:color w:val="auto"/>
        </w:rPr>
        <w:tab/>
      </w:r>
      <w:r w:rsidRPr="00ED6FEF">
        <w:rPr>
          <w:rFonts w:asciiTheme="minorHAnsi" w:hAnsiTheme="minorHAnsi" w:cstheme="minorHAnsi"/>
          <w:b/>
          <w:color w:val="auto"/>
        </w:rPr>
        <w:t>Electronic Communication</w:t>
      </w:r>
    </w:p>
    <w:p w14:paraId="7BC920E3" w14:textId="77777777" w:rsidR="00621E51" w:rsidRPr="0032253D" w:rsidRDefault="00621E51" w:rsidP="00621E51">
      <w:pPr>
        <w:pStyle w:val="ListParagraph"/>
        <w:ind w:left="567"/>
        <w:jc w:val="both"/>
        <w:rPr>
          <w:rFonts w:asciiTheme="minorHAnsi" w:hAnsiTheme="minorHAnsi" w:cstheme="minorHAnsi"/>
          <w:b/>
          <w:lang w:val="en-IE"/>
        </w:rPr>
      </w:pPr>
    </w:p>
    <w:p w14:paraId="6DFFAB69" w14:textId="1FE8164C" w:rsidR="00621E51" w:rsidRPr="0093112E"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4</w:t>
      </w:r>
      <w:r>
        <w:rPr>
          <w:rFonts w:asciiTheme="minorHAnsi" w:hAnsiTheme="minorHAnsi" w:cstheme="minorHAnsi"/>
          <w:color w:val="auto"/>
        </w:rPr>
        <w:t>.1</w:t>
      </w:r>
      <w:r>
        <w:rPr>
          <w:rFonts w:asciiTheme="minorHAnsi" w:hAnsiTheme="minorHAnsi" w:cstheme="minorHAnsi"/>
          <w:color w:val="auto"/>
        </w:rPr>
        <w:tab/>
      </w:r>
      <w:r w:rsidRPr="0093112E">
        <w:rPr>
          <w:rFonts w:asciiTheme="minorHAnsi" w:hAnsiTheme="minorHAnsi" w:cstheme="minorHAnsi"/>
          <w:color w:val="auto"/>
        </w:rPr>
        <w:t xml:space="preserve">Except where notice is required to be given under </w:t>
      </w:r>
      <w:r>
        <w:rPr>
          <w:rFonts w:asciiTheme="minorHAnsi" w:hAnsiTheme="minorHAnsi" w:cstheme="minorHAnsi"/>
          <w:color w:val="auto"/>
        </w:rPr>
        <w:t>this Agreement in some other way</w:t>
      </w:r>
      <w:r w:rsidRPr="0093112E">
        <w:rPr>
          <w:rFonts w:asciiTheme="minorHAnsi" w:hAnsiTheme="minorHAnsi" w:cstheme="minorHAnsi"/>
          <w:color w:val="auto"/>
        </w:rPr>
        <w:t xml:space="preserve">, or otherwise expressly agreed, the Parties shall communicate by means of electronic communication, including email and via the internet. </w:t>
      </w:r>
    </w:p>
    <w:p w14:paraId="045FBA3C" w14:textId="77777777" w:rsidR="00621E51" w:rsidRPr="0093112E" w:rsidRDefault="00621E51" w:rsidP="00621E51">
      <w:pPr>
        <w:pStyle w:val="Default"/>
        <w:ind w:left="720" w:hanging="720"/>
        <w:jc w:val="both"/>
        <w:rPr>
          <w:rFonts w:asciiTheme="minorHAnsi" w:hAnsiTheme="minorHAnsi" w:cstheme="minorHAnsi"/>
          <w:color w:val="auto"/>
        </w:rPr>
      </w:pPr>
    </w:p>
    <w:p w14:paraId="6778303D" w14:textId="4306CE29" w:rsidR="00621E51" w:rsidRPr="0093112E"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4</w:t>
      </w:r>
      <w:r>
        <w:rPr>
          <w:rFonts w:asciiTheme="minorHAnsi" w:hAnsiTheme="minorHAnsi" w:cstheme="minorHAnsi"/>
          <w:color w:val="auto"/>
        </w:rPr>
        <w:t>.2</w:t>
      </w:r>
      <w:r>
        <w:rPr>
          <w:rFonts w:asciiTheme="minorHAnsi" w:hAnsiTheme="minorHAnsi" w:cstheme="minorHAnsi"/>
          <w:color w:val="auto"/>
        </w:rPr>
        <w:tab/>
      </w:r>
      <w:r w:rsidRPr="0093112E">
        <w:rPr>
          <w:rFonts w:asciiTheme="minorHAnsi" w:hAnsiTheme="minorHAnsi" w:cstheme="minorHAnsi"/>
          <w:color w:val="auto"/>
        </w:rPr>
        <w:t xml:space="preserve">Both Parties are aware of the inherent risks associated with electronic communication and accept, subject to </w:t>
      </w:r>
      <w:r>
        <w:rPr>
          <w:rFonts w:asciiTheme="minorHAnsi" w:hAnsiTheme="minorHAnsi" w:cstheme="minorHAnsi"/>
          <w:color w:val="auto"/>
        </w:rPr>
        <w:t>clause 2</w:t>
      </w:r>
      <w:r w:rsidR="00B34E4A">
        <w:rPr>
          <w:rFonts w:asciiTheme="minorHAnsi" w:hAnsiTheme="minorHAnsi" w:cstheme="minorHAnsi"/>
          <w:color w:val="auto"/>
        </w:rPr>
        <w:t>4</w:t>
      </w:r>
      <w:r>
        <w:rPr>
          <w:rFonts w:asciiTheme="minorHAnsi" w:hAnsiTheme="minorHAnsi" w:cstheme="minorHAnsi"/>
          <w:color w:val="auto"/>
        </w:rPr>
        <w:t>.3,</w:t>
      </w:r>
      <w:r w:rsidRPr="0093112E">
        <w:rPr>
          <w:rFonts w:asciiTheme="minorHAnsi" w:hAnsiTheme="minorHAnsi" w:cstheme="minorHAnsi"/>
          <w:color w:val="auto"/>
        </w:rPr>
        <w:t xml:space="preserve"> that the other Party cannot guarantee the security and integrity (or freedom from computer viruses) of any electronic communications or information sent or received in relation to </w:t>
      </w:r>
      <w:r>
        <w:rPr>
          <w:rFonts w:asciiTheme="minorHAnsi" w:hAnsiTheme="minorHAnsi" w:cstheme="minorHAnsi"/>
          <w:color w:val="auto"/>
        </w:rPr>
        <w:t>this Agreement</w:t>
      </w:r>
      <w:r w:rsidRPr="0093112E">
        <w:rPr>
          <w:rFonts w:asciiTheme="minorHAnsi" w:hAnsiTheme="minorHAnsi" w:cstheme="minorHAnsi"/>
          <w:color w:val="auto"/>
        </w:rPr>
        <w:t xml:space="preserve">. </w:t>
      </w:r>
    </w:p>
    <w:p w14:paraId="08DF86F4" w14:textId="77777777" w:rsidR="00621E51" w:rsidRPr="0093112E" w:rsidRDefault="00621E51" w:rsidP="00621E51">
      <w:pPr>
        <w:pStyle w:val="Default"/>
        <w:ind w:left="720" w:hanging="720"/>
        <w:jc w:val="both"/>
        <w:rPr>
          <w:rFonts w:asciiTheme="minorHAnsi" w:hAnsiTheme="minorHAnsi" w:cstheme="minorHAnsi"/>
          <w:color w:val="auto"/>
        </w:rPr>
      </w:pPr>
    </w:p>
    <w:p w14:paraId="0248FC9C" w14:textId="502B7244" w:rsidR="00621E51"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4</w:t>
      </w:r>
      <w:r>
        <w:rPr>
          <w:rFonts w:asciiTheme="minorHAnsi" w:hAnsiTheme="minorHAnsi" w:cstheme="minorHAnsi"/>
          <w:color w:val="auto"/>
        </w:rPr>
        <w:t>.3</w:t>
      </w:r>
      <w:r>
        <w:rPr>
          <w:rFonts w:asciiTheme="minorHAnsi" w:hAnsiTheme="minorHAnsi" w:cstheme="minorHAnsi"/>
          <w:color w:val="auto"/>
        </w:rPr>
        <w:tab/>
      </w:r>
      <w:r w:rsidRPr="0093112E">
        <w:rPr>
          <w:rFonts w:asciiTheme="minorHAnsi" w:hAnsiTheme="minorHAnsi" w:cstheme="minorHAnsi"/>
          <w:color w:val="auto"/>
        </w:rPr>
        <w:t xml:space="preserve">Both Parties shall take all reasonable steps to ensure the security and integrity of electronic communications and information sent or received in relation to </w:t>
      </w:r>
      <w:r>
        <w:rPr>
          <w:rFonts w:asciiTheme="minorHAnsi" w:hAnsiTheme="minorHAnsi" w:cstheme="minorHAnsi"/>
          <w:color w:val="auto"/>
        </w:rPr>
        <w:t>this Agreement</w:t>
      </w:r>
      <w:r w:rsidRPr="0093112E">
        <w:rPr>
          <w:rFonts w:asciiTheme="minorHAnsi" w:hAnsiTheme="minorHAnsi" w:cstheme="minorHAnsi"/>
          <w:color w:val="auto"/>
        </w:rPr>
        <w:t xml:space="preserve"> including (but not limited to) having in place and maintaining appropriate anti-virus software and using only secure internet connections.</w:t>
      </w:r>
    </w:p>
    <w:p w14:paraId="450FA877" w14:textId="77777777" w:rsidR="00621E51" w:rsidRDefault="00621E51" w:rsidP="00621E51">
      <w:pPr>
        <w:pStyle w:val="Default"/>
        <w:ind w:left="720" w:hanging="720"/>
        <w:jc w:val="both"/>
        <w:rPr>
          <w:rFonts w:asciiTheme="minorHAnsi" w:hAnsiTheme="minorHAnsi" w:cstheme="minorHAnsi"/>
          <w:color w:val="auto"/>
        </w:rPr>
      </w:pPr>
    </w:p>
    <w:p w14:paraId="04BEB521" w14:textId="70BE901D" w:rsidR="00621E51" w:rsidRPr="00DA19C4" w:rsidRDefault="00621E51" w:rsidP="00621E51">
      <w:pPr>
        <w:pStyle w:val="Default"/>
        <w:ind w:left="720" w:hanging="720"/>
        <w:jc w:val="both"/>
        <w:rPr>
          <w:rFonts w:asciiTheme="minorHAnsi" w:hAnsiTheme="minorHAnsi" w:cstheme="minorHAnsi"/>
          <w:color w:val="auto"/>
        </w:rPr>
      </w:pPr>
      <w:r w:rsidRPr="00DA19C4">
        <w:rPr>
          <w:rFonts w:asciiTheme="minorHAnsi" w:hAnsiTheme="minorHAnsi" w:cstheme="minorHAnsi"/>
          <w:color w:val="auto"/>
        </w:rPr>
        <w:t>2</w:t>
      </w:r>
      <w:r w:rsidR="00D20575">
        <w:rPr>
          <w:rFonts w:asciiTheme="minorHAnsi" w:hAnsiTheme="minorHAnsi" w:cstheme="minorHAnsi"/>
          <w:color w:val="auto"/>
        </w:rPr>
        <w:t>5</w:t>
      </w:r>
      <w:r w:rsidRPr="00DA19C4">
        <w:rPr>
          <w:rFonts w:asciiTheme="minorHAnsi" w:hAnsiTheme="minorHAnsi" w:cstheme="minorHAnsi"/>
          <w:color w:val="auto"/>
        </w:rPr>
        <w:t xml:space="preserve">. </w:t>
      </w:r>
      <w:r w:rsidRPr="00DA19C4">
        <w:rPr>
          <w:rFonts w:asciiTheme="minorHAnsi" w:hAnsiTheme="minorHAnsi" w:cstheme="minorHAnsi"/>
          <w:color w:val="auto"/>
        </w:rPr>
        <w:tab/>
      </w:r>
      <w:r w:rsidRPr="00ED6FEF">
        <w:rPr>
          <w:rFonts w:asciiTheme="minorHAnsi" w:hAnsiTheme="minorHAnsi" w:cstheme="minorHAnsi"/>
          <w:b/>
          <w:color w:val="auto"/>
        </w:rPr>
        <w:t>Non-Solicitation</w:t>
      </w:r>
    </w:p>
    <w:p w14:paraId="23375994" w14:textId="77777777" w:rsidR="00621E51" w:rsidRPr="00DA19C4" w:rsidRDefault="00621E51" w:rsidP="00621E51">
      <w:pPr>
        <w:pStyle w:val="Default"/>
        <w:ind w:left="720" w:hanging="720"/>
        <w:jc w:val="both"/>
        <w:rPr>
          <w:rFonts w:asciiTheme="minorHAnsi" w:hAnsiTheme="minorHAnsi" w:cstheme="minorHAnsi"/>
          <w:color w:val="auto"/>
        </w:rPr>
      </w:pPr>
    </w:p>
    <w:p w14:paraId="1D744B26" w14:textId="290DB110" w:rsidR="00621E51"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5</w:t>
      </w:r>
      <w:r>
        <w:rPr>
          <w:rFonts w:asciiTheme="minorHAnsi" w:hAnsiTheme="minorHAnsi" w:cstheme="minorHAnsi"/>
          <w:color w:val="auto"/>
        </w:rPr>
        <w:t>.1</w:t>
      </w:r>
      <w:r>
        <w:rPr>
          <w:rFonts w:asciiTheme="minorHAnsi" w:hAnsiTheme="minorHAnsi" w:cstheme="minorHAnsi"/>
          <w:color w:val="auto"/>
        </w:rPr>
        <w:tab/>
      </w:r>
      <w:r w:rsidRPr="00DA19C4">
        <w:rPr>
          <w:rFonts w:asciiTheme="minorHAnsi" w:hAnsiTheme="minorHAnsi" w:cstheme="minorHAnsi"/>
          <w:color w:val="auto"/>
        </w:rPr>
        <w:t>For the Term and for a period of 12 months thereafter (and save in respect of publicly advertised posts) neither the Central Bank nor the Contractor shall employ or offer employment to any of the other Party’s Key Personnel without that other Party’s prior written consent.</w:t>
      </w:r>
    </w:p>
    <w:p w14:paraId="1173B61E" w14:textId="77777777" w:rsidR="00621E51" w:rsidRDefault="00621E51" w:rsidP="00621E51">
      <w:pPr>
        <w:pStyle w:val="Default"/>
        <w:ind w:left="720" w:hanging="720"/>
        <w:jc w:val="both"/>
        <w:rPr>
          <w:rFonts w:asciiTheme="minorHAnsi" w:hAnsiTheme="minorHAnsi" w:cstheme="minorHAnsi"/>
          <w:color w:val="auto"/>
        </w:rPr>
      </w:pPr>
    </w:p>
    <w:p w14:paraId="1F1E510D" w14:textId="19AD51E3" w:rsidR="00621E51"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6</w:t>
      </w:r>
      <w:r>
        <w:rPr>
          <w:rFonts w:asciiTheme="minorHAnsi" w:hAnsiTheme="minorHAnsi" w:cstheme="minorHAnsi"/>
          <w:color w:val="auto"/>
        </w:rPr>
        <w:t>.</w:t>
      </w:r>
      <w:r>
        <w:rPr>
          <w:rFonts w:asciiTheme="minorHAnsi" w:hAnsiTheme="minorHAnsi" w:cstheme="minorHAnsi"/>
          <w:color w:val="auto"/>
        </w:rPr>
        <w:tab/>
      </w:r>
      <w:r w:rsidRPr="00ED6FEF">
        <w:rPr>
          <w:rFonts w:asciiTheme="minorHAnsi" w:hAnsiTheme="minorHAnsi" w:cstheme="minorHAnsi"/>
          <w:b/>
          <w:color w:val="auto"/>
        </w:rPr>
        <w:t>Remedies</w:t>
      </w:r>
    </w:p>
    <w:p w14:paraId="69182361" w14:textId="77777777" w:rsidR="00621E51" w:rsidRDefault="00621E51" w:rsidP="00621E51">
      <w:pPr>
        <w:pStyle w:val="Default"/>
        <w:ind w:left="720" w:hanging="720"/>
        <w:jc w:val="both"/>
        <w:rPr>
          <w:rFonts w:asciiTheme="minorHAnsi" w:hAnsiTheme="minorHAnsi" w:cstheme="minorHAnsi"/>
          <w:color w:val="auto"/>
        </w:rPr>
      </w:pPr>
    </w:p>
    <w:p w14:paraId="5E124143" w14:textId="76E766B6" w:rsidR="00621E51" w:rsidRDefault="00621E51" w:rsidP="00621E51">
      <w:pPr>
        <w:tabs>
          <w:tab w:val="left" w:pos="0"/>
        </w:tabs>
        <w:autoSpaceDE/>
        <w:autoSpaceDN/>
        <w:adjustRightInd/>
        <w:ind w:left="720" w:hanging="720"/>
        <w:jc w:val="both"/>
        <w:rPr>
          <w:rFonts w:asciiTheme="minorHAnsi" w:hAnsiTheme="minorHAnsi" w:cstheme="minorHAnsi"/>
          <w:color w:val="000000" w:themeColor="text1"/>
        </w:rPr>
      </w:pPr>
      <w:r>
        <w:rPr>
          <w:rFonts w:asciiTheme="minorHAnsi" w:hAnsiTheme="minorHAnsi" w:cstheme="minorHAnsi"/>
          <w:color w:val="000000" w:themeColor="text1"/>
        </w:rPr>
        <w:t>2</w:t>
      </w:r>
      <w:r w:rsidR="00D20575">
        <w:rPr>
          <w:rFonts w:asciiTheme="minorHAnsi" w:hAnsiTheme="minorHAnsi" w:cstheme="minorHAnsi"/>
          <w:color w:val="000000" w:themeColor="text1"/>
        </w:rPr>
        <w:t>6</w:t>
      </w:r>
      <w:r>
        <w:rPr>
          <w:rFonts w:asciiTheme="minorHAnsi" w:hAnsiTheme="minorHAnsi" w:cstheme="minorHAnsi"/>
          <w:color w:val="000000" w:themeColor="text1"/>
        </w:rPr>
        <w:t>.1</w:t>
      </w:r>
      <w:r>
        <w:rPr>
          <w:rFonts w:asciiTheme="minorHAnsi" w:hAnsiTheme="minorHAnsi" w:cstheme="minorHAnsi"/>
          <w:color w:val="000000" w:themeColor="text1"/>
        </w:rPr>
        <w:tab/>
        <w:t>Save</w:t>
      </w:r>
      <w:r w:rsidRPr="0032253D">
        <w:rPr>
          <w:rFonts w:asciiTheme="minorHAnsi" w:hAnsiTheme="minorHAnsi" w:cstheme="minorHAnsi"/>
          <w:color w:val="000000" w:themeColor="text1"/>
        </w:rPr>
        <w:t xml:space="preserve"> as otherwise expressly provided </w:t>
      </w:r>
      <w:r>
        <w:rPr>
          <w:rFonts w:asciiTheme="minorHAnsi" w:hAnsiTheme="minorHAnsi" w:cstheme="minorHAnsi"/>
          <w:color w:val="000000" w:themeColor="text1"/>
        </w:rPr>
        <w:t>by this Agreement</w:t>
      </w:r>
      <w:r w:rsidRPr="0032253D">
        <w:rPr>
          <w:rFonts w:asciiTheme="minorHAnsi" w:hAnsiTheme="minorHAnsi" w:cstheme="minorHAnsi"/>
          <w:color w:val="000000" w:themeColor="text1"/>
        </w:rPr>
        <w:t xml:space="preserve">, all remedies available to either Party for breach of </w:t>
      </w:r>
      <w:r>
        <w:rPr>
          <w:rFonts w:asciiTheme="minorHAnsi" w:hAnsiTheme="minorHAnsi" w:cstheme="minorHAnsi"/>
          <w:color w:val="000000" w:themeColor="text1"/>
        </w:rPr>
        <w:t>this Agreement</w:t>
      </w:r>
      <w:r w:rsidRPr="0032253D">
        <w:rPr>
          <w:rFonts w:asciiTheme="minorHAnsi" w:hAnsiTheme="minorHAnsi" w:cstheme="minorHAnsi"/>
          <w:color w:val="000000" w:themeColor="text1"/>
        </w:rPr>
        <w:t xml:space="preserve"> are cumulative and may be exercised concurrently or separately, and the exercise of any one remedy shall not be deemed an election of such remedy to the exclusion of other remedies and </w:t>
      </w:r>
      <w:r>
        <w:rPr>
          <w:rFonts w:asciiTheme="minorHAnsi" w:hAnsiTheme="minorHAnsi" w:cstheme="minorHAnsi"/>
          <w:color w:val="000000" w:themeColor="text1"/>
        </w:rPr>
        <w:t>is</w:t>
      </w:r>
      <w:r w:rsidRPr="0032253D">
        <w:rPr>
          <w:rFonts w:asciiTheme="minorHAnsi" w:hAnsiTheme="minorHAnsi" w:cstheme="minorHAnsi"/>
          <w:color w:val="000000" w:themeColor="text1"/>
        </w:rPr>
        <w:t xml:space="preserve"> without prejudice to any other rights under </w:t>
      </w:r>
      <w:r>
        <w:rPr>
          <w:rFonts w:asciiTheme="minorHAnsi" w:hAnsiTheme="minorHAnsi" w:cstheme="minorHAnsi"/>
          <w:color w:val="000000" w:themeColor="text1"/>
        </w:rPr>
        <w:t>this Agreement</w:t>
      </w:r>
      <w:r w:rsidRPr="0032253D">
        <w:rPr>
          <w:rFonts w:asciiTheme="minorHAnsi" w:hAnsiTheme="minorHAnsi" w:cstheme="minorHAnsi"/>
          <w:color w:val="000000" w:themeColor="text1"/>
        </w:rPr>
        <w:t xml:space="preserve"> or under </w:t>
      </w:r>
      <w:r>
        <w:rPr>
          <w:rFonts w:asciiTheme="minorHAnsi" w:hAnsiTheme="minorHAnsi" w:cstheme="minorHAnsi"/>
          <w:color w:val="000000" w:themeColor="text1"/>
        </w:rPr>
        <w:t>L</w:t>
      </w:r>
      <w:r w:rsidRPr="0032253D">
        <w:rPr>
          <w:rFonts w:asciiTheme="minorHAnsi" w:hAnsiTheme="minorHAnsi" w:cstheme="minorHAnsi"/>
          <w:color w:val="000000" w:themeColor="text1"/>
        </w:rPr>
        <w:t>aw.</w:t>
      </w:r>
    </w:p>
    <w:p w14:paraId="6E325BAA" w14:textId="77777777" w:rsidR="00C35412" w:rsidRDefault="00C35412" w:rsidP="00621E51">
      <w:pPr>
        <w:tabs>
          <w:tab w:val="left" w:pos="0"/>
        </w:tabs>
        <w:autoSpaceDE/>
        <w:autoSpaceDN/>
        <w:adjustRightInd/>
        <w:ind w:left="720" w:hanging="720"/>
        <w:jc w:val="both"/>
        <w:rPr>
          <w:rFonts w:asciiTheme="minorHAnsi" w:hAnsiTheme="minorHAnsi" w:cstheme="minorHAnsi"/>
          <w:color w:val="000000" w:themeColor="text1"/>
        </w:rPr>
      </w:pPr>
    </w:p>
    <w:p w14:paraId="51AF9400" w14:textId="5732CB95" w:rsidR="00C35412" w:rsidRPr="00AE7DE6" w:rsidRDefault="00C35412" w:rsidP="00C35412">
      <w:pPr>
        <w:pStyle w:val="legallevel2"/>
        <w:numPr>
          <w:ilvl w:val="0"/>
          <w:numId w:val="0"/>
        </w:numPr>
        <w:ind w:left="709" w:hanging="709"/>
        <w:rPr>
          <w:sz w:val="24"/>
          <w:szCs w:val="24"/>
        </w:rPr>
      </w:pPr>
      <w:r>
        <w:rPr>
          <w:sz w:val="24"/>
          <w:szCs w:val="24"/>
        </w:rPr>
        <w:t>26.2</w:t>
      </w:r>
      <w:r>
        <w:rPr>
          <w:sz w:val="24"/>
          <w:szCs w:val="24"/>
        </w:rPr>
        <w:tab/>
      </w:r>
      <w:r w:rsidRPr="00AE7DE6">
        <w:rPr>
          <w:sz w:val="24"/>
          <w:szCs w:val="24"/>
        </w:rPr>
        <w:t xml:space="preserve">Where the </w:t>
      </w:r>
      <w:r>
        <w:rPr>
          <w:sz w:val="24"/>
          <w:szCs w:val="24"/>
        </w:rPr>
        <w:t>Contractor</w:t>
      </w:r>
      <w:r w:rsidRPr="00AE7DE6">
        <w:rPr>
          <w:sz w:val="24"/>
          <w:szCs w:val="24"/>
        </w:rPr>
        <w:t xml:space="preserve"> comprises a firm or partnership or one or more persons</w:t>
      </w:r>
    </w:p>
    <w:p w14:paraId="57CDA914" w14:textId="77777777" w:rsidR="00C35412" w:rsidRDefault="00C35412" w:rsidP="00C35412">
      <w:pPr>
        <w:pStyle w:val="legallevel2"/>
        <w:numPr>
          <w:ilvl w:val="0"/>
          <w:numId w:val="0"/>
        </w:numPr>
        <w:ind w:left="1440" w:hanging="731"/>
        <w:rPr>
          <w:sz w:val="24"/>
          <w:szCs w:val="24"/>
        </w:rPr>
      </w:pPr>
    </w:p>
    <w:p w14:paraId="07DC3F62" w14:textId="70D69424" w:rsidR="00C35412" w:rsidRDefault="00C35412" w:rsidP="00C35412">
      <w:pPr>
        <w:pStyle w:val="legallevel2"/>
        <w:numPr>
          <w:ilvl w:val="0"/>
          <w:numId w:val="0"/>
        </w:numPr>
        <w:ind w:left="1440" w:hanging="731"/>
        <w:rPr>
          <w:sz w:val="24"/>
          <w:szCs w:val="24"/>
        </w:rPr>
      </w:pPr>
      <w:r>
        <w:rPr>
          <w:sz w:val="24"/>
          <w:szCs w:val="24"/>
        </w:rPr>
        <w:t>26.2.1</w:t>
      </w:r>
      <w:r>
        <w:rPr>
          <w:sz w:val="24"/>
          <w:szCs w:val="24"/>
        </w:rPr>
        <w:tab/>
      </w:r>
      <w:r w:rsidRPr="00AE7DE6">
        <w:rPr>
          <w:sz w:val="24"/>
          <w:szCs w:val="24"/>
        </w:rPr>
        <w:t>the liability of the proprietors and/or partners and/or such persons shall be joint and several;</w:t>
      </w:r>
    </w:p>
    <w:p w14:paraId="27784149" w14:textId="77777777" w:rsidR="00C35412" w:rsidRPr="00AE7DE6" w:rsidRDefault="00C35412" w:rsidP="00C35412">
      <w:pPr>
        <w:pStyle w:val="legallevel2"/>
        <w:numPr>
          <w:ilvl w:val="0"/>
          <w:numId w:val="0"/>
        </w:numPr>
        <w:ind w:left="1440" w:hanging="731"/>
        <w:rPr>
          <w:sz w:val="24"/>
          <w:szCs w:val="24"/>
        </w:rPr>
      </w:pPr>
    </w:p>
    <w:p w14:paraId="4B6D4737" w14:textId="124A7C0A" w:rsidR="00C35412" w:rsidRPr="00AE7DE6" w:rsidRDefault="00C35412" w:rsidP="00C35412">
      <w:pPr>
        <w:pStyle w:val="legallevel2"/>
        <w:numPr>
          <w:ilvl w:val="0"/>
          <w:numId w:val="0"/>
        </w:numPr>
        <w:ind w:left="1440" w:hanging="731"/>
        <w:rPr>
          <w:sz w:val="24"/>
          <w:szCs w:val="24"/>
        </w:rPr>
      </w:pPr>
      <w:r>
        <w:rPr>
          <w:sz w:val="24"/>
          <w:szCs w:val="24"/>
        </w:rPr>
        <w:lastRenderedPageBreak/>
        <w:t>26.2.2</w:t>
      </w:r>
      <w:r>
        <w:rPr>
          <w:sz w:val="24"/>
          <w:szCs w:val="24"/>
        </w:rPr>
        <w:tab/>
      </w:r>
      <w:r w:rsidRPr="00AE7DE6">
        <w:rPr>
          <w:sz w:val="24"/>
          <w:szCs w:val="24"/>
        </w:rPr>
        <w:t xml:space="preserve">any reference to the </w:t>
      </w:r>
      <w:r>
        <w:rPr>
          <w:sz w:val="24"/>
          <w:szCs w:val="24"/>
        </w:rPr>
        <w:t>Contractor</w:t>
      </w:r>
      <w:r w:rsidRPr="00AE7DE6">
        <w:rPr>
          <w:sz w:val="24"/>
          <w:szCs w:val="24"/>
        </w:rPr>
        <w:t xml:space="preserve"> in this Agreement shall, </w:t>
      </w:r>
      <w:r>
        <w:rPr>
          <w:sz w:val="24"/>
          <w:szCs w:val="24"/>
        </w:rPr>
        <w:t>unless otherwise</w:t>
      </w:r>
      <w:r w:rsidRPr="00AE7DE6">
        <w:rPr>
          <w:sz w:val="24"/>
          <w:szCs w:val="24"/>
        </w:rPr>
        <w:t xml:space="preserve"> required by the context, include a reference to any member of the </w:t>
      </w:r>
      <w:r>
        <w:rPr>
          <w:sz w:val="24"/>
          <w:szCs w:val="24"/>
        </w:rPr>
        <w:t>Contractor</w:t>
      </w:r>
      <w:r w:rsidRPr="00AE7DE6">
        <w:rPr>
          <w:sz w:val="24"/>
          <w:szCs w:val="24"/>
        </w:rPr>
        <w:t>.</w:t>
      </w:r>
    </w:p>
    <w:p w14:paraId="7D5E9F4C" w14:textId="77777777" w:rsidR="00621E51" w:rsidRDefault="00621E51" w:rsidP="00621E51">
      <w:pPr>
        <w:jc w:val="both"/>
        <w:rPr>
          <w:rFonts w:cstheme="minorHAnsi"/>
        </w:rPr>
      </w:pPr>
    </w:p>
    <w:p w14:paraId="32121F65" w14:textId="3E77C6D5" w:rsidR="00621E51" w:rsidRDefault="00621E51" w:rsidP="00621E51">
      <w:pPr>
        <w:pStyle w:val="Default"/>
        <w:jc w:val="both"/>
        <w:rPr>
          <w:rFonts w:asciiTheme="minorHAnsi" w:hAnsiTheme="minorHAnsi" w:cstheme="minorHAnsi"/>
          <w:b/>
          <w:color w:val="auto"/>
        </w:rPr>
      </w:pPr>
      <w:r w:rsidRPr="002D58E3">
        <w:rPr>
          <w:rFonts w:asciiTheme="minorHAnsi" w:hAnsiTheme="minorHAnsi" w:cstheme="minorHAnsi"/>
          <w:color w:val="auto"/>
        </w:rPr>
        <w:t>2</w:t>
      </w:r>
      <w:r w:rsidR="00D20575">
        <w:rPr>
          <w:rFonts w:asciiTheme="minorHAnsi" w:hAnsiTheme="minorHAnsi" w:cstheme="minorHAnsi"/>
          <w:color w:val="auto"/>
        </w:rPr>
        <w:t>7</w:t>
      </w:r>
      <w:r w:rsidRPr="002D58E3">
        <w:rPr>
          <w:rFonts w:asciiTheme="minorHAnsi" w:hAnsiTheme="minorHAnsi" w:cstheme="minorHAnsi"/>
          <w:color w:val="auto"/>
        </w:rPr>
        <w:t xml:space="preserve">. </w:t>
      </w:r>
      <w:r>
        <w:rPr>
          <w:rFonts w:asciiTheme="minorHAnsi" w:hAnsiTheme="minorHAnsi" w:cstheme="minorHAnsi"/>
          <w:color w:val="auto"/>
        </w:rPr>
        <w:tab/>
      </w:r>
      <w:r w:rsidRPr="002D58E3">
        <w:rPr>
          <w:rFonts w:asciiTheme="minorHAnsi" w:hAnsiTheme="minorHAnsi" w:cstheme="minorHAnsi"/>
          <w:b/>
          <w:color w:val="auto"/>
        </w:rPr>
        <w:t>Severability</w:t>
      </w:r>
    </w:p>
    <w:p w14:paraId="7C4B3809" w14:textId="77777777" w:rsidR="00621E51" w:rsidRPr="002D58E3" w:rsidRDefault="00621E51" w:rsidP="00621E51">
      <w:pPr>
        <w:pStyle w:val="Default"/>
        <w:jc w:val="both"/>
        <w:rPr>
          <w:rFonts w:asciiTheme="minorHAnsi" w:hAnsiTheme="minorHAnsi" w:cstheme="minorHAnsi"/>
          <w:color w:val="auto"/>
        </w:rPr>
      </w:pPr>
    </w:p>
    <w:p w14:paraId="6CB1A302" w14:textId="7E8DAD0F" w:rsidR="00621E51"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7</w:t>
      </w:r>
      <w:r>
        <w:rPr>
          <w:rFonts w:asciiTheme="minorHAnsi" w:hAnsiTheme="minorHAnsi" w:cstheme="minorHAnsi"/>
          <w:color w:val="auto"/>
        </w:rPr>
        <w:t>.1</w:t>
      </w:r>
      <w:r>
        <w:rPr>
          <w:rFonts w:asciiTheme="minorHAnsi" w:hAnsiTheme="minorHAnsi" w:cstheme="minorHAnsi"/>
          <w:color w:val="auto"/>
        </w:rPr>
        <w:tab/>
      </w:r>
      <w:r w:rsidRPr="00093874">
        <w:rPr>
          <w:rFonts w:asciiTheme="minorHAnsi" w:hAnsiTheme="minorHAnsi" w:cstheme="minorHAnsi"/>
          <w:color w:val="auto"/>
        </w:rPr>
        <w:t xml:space="preserve">If at any time any provision of </w:t>
      </w:r>
      <w:r>
        <w:rPr>
          <w:rFonts w:asciiTheme="minorHAnsi" w:hAnsiTheme="minorHAnsi" w:cstheme="minorHAnsi"/>
          <w:color w:val="auto"/>
        </w:rPr>
        <w:t>this Agreement</w:t>
      </w:r>
      <w:r w:rsidRPr="00093874">
        <w:rPr>
          <w:rFonts w:asciiTheme="minorHAnsi" w:hAnsiTheme="minorHAnsi" w:cstheme="minorHAnsi"/>
          <w:color w:val="auto"/>
        </w:rPr>
        <w:t xml:space="preserve"> (or any part of a provision of </w:t>
      </w:r>
      <w:r>
        <w:rPr>
          <w:rFonts w:asciiTheme="minorHAnsi" w:hAnsiTheme="minorHAnsi" w:cstheme="minorHAnsi"/>
          <w:color w:val="auto"/>
        </w:rPr>
        <w:t>this Agreement</w:t>
      </w:r>
      <w:r w:rsidRPr="00093874">
        <w:rPr>
          <w:rFonts w:asciiTheme="minorHAnsi" w:hAnsiTheme="minorHAnsi" w:cstheme="minorHAnsi"/>
          <w:color w:val="auto"/>
        </w:rPr>
        <w:t>) is or becomes illegal, invalid or unenforceable in any respect under</w:t>
      </w:r>
      <w:r>
        <w:rPr>
          <w:rFonts w:asciiTheme="minorHAnsi" w:hAnsiTheme="minorHAnsi" w:cstheme="minorHAnsi"/>
          <w:color w:val="auto"/>
        </w:rPr>
        <w:t xml:space="preserve"> Law</w:t>
      </w:r>
      <w:r w:rsidRPr="00093874">
        <w:rPr>
          <w:rFonts w:asciiTheme="minorHAnsi" w:hAnsiTheme="minorHAnsi" w:cstheme="minorHAnsi"/>
          <w:color w:val="auto"/>
        </w:rPr>
        <w:t>, that shall not affect or impair:</w:t>
      </w:r>
    </w:p>
    <w:p w14:paraId="75C77996" w14:textId="77777777" w:rsidR="00621E51" w:rsidRPr="00093874" w:rsidRDefault="00621E51" w:rsidP="00621E51">
      <w:pPr>
        <w:pStyle w:val="Default"/>
        <w:ind w:left="720" w:hanging="720"/>
        <w:jc w:val="both"/>
        <w:rPr>
          <w:rFonts w:asciiTheme="minorHAnsi" w:hAnsiTheme="minorHAnsi" w:cstheme="minorHAnsi"/>
          <w:color w:val="auto"/>
        </w:rPr>
      </w:pPr>
    </w:p>
    <w:p w14:paraId="0090650F" w14:textId="31B95741"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7</w:t>
      </w:r>
      <w:r>
        <w:rPr>
          <w:rFonts w:asciiTheme="minorHAnsi" w:hAnsiTheme="minorHAnsi" w:cstheme="minorHAnsi"/>
          <w:color w:val="auto"/>
        </w:rPr>
        <w:t>.1.1</w:t>
      </w:r>
      <w:r>
        <w:rPr>
          <w:rFonts w:asciiTheme="minorHAnsi" w:hAnsiTheme="minorHAnsi" w:cstheme="minorHAnsi"/>
          <w:color w:val="auto"/>
        </w:rPr>
        <w:tab/>
      </w:r>
      <w:r w:rsidRPr="00093874">
        <w:rPr>
          <w:rFonts w:asciiTheme="minorHAnsi" w:hAnsiTheme="minorHAnsi" w:cstheme="minorHAnsi"/>
          <w:color w:val="auto"/>
        </w:rPr>
        <w:t xml:space="preserve">the legality, validity or enforceability in that jurisdiction of any other provision of </w:t>
      </w:r>
      <w:r>
        <w:rPr>
          <w:rFonts w:asciiTheme="minorHAnsi" w:hAnsiTheme="minorHAnsi" w:cstheme="minorHAnsi"/>
          <w:color w:val="auto"/>
        </w:rPr>
        <w:t>this Agreement</w:t>
      </w:r>
      <w:r w:rsidRPr="00093874">
        <w:rPr>
          <w:rFonts w:asciiTheme="minorHAnsi" w:hAnsiTheme="minorHAnsi" w:cstheme="minorHAnsi"/>
          <w:color w:val="auto"/>
        </w:rPr>
        <w:t xml:space="preserve"> (including the remainder of a provision, where part thereof has become illegal, invalid or unenforceable); or</w:t>
      </w:r>
    </w:p>
    <w:p w14:paraId="3E81A3C7" w14:textId="77777777" w:rsidR="00621E51" w:rsidRPr="00093874" w:rsidRDefault="00621E51" w:rsidP="00621E51">
      <w:pPr>
        <w:pStyle w:val="Default"/>
        <w:ind w:left="1440" w:hanging="720"/>
        <w:jc w:val="both"/>
        <w:rPr>
          <w:rFonts w:asciiTheme="minorHAnsi" w:hAnsiTheme="minorHAnsi" w:cstheme="minorHAnsi"/>
          <w:color w:val="auto"/>
        </w:rPr>
      </w:pPr>
    </w:p>
    <w:p w14:paraId="0E74CD08" w14:textId="120AF105" w:rsidR="00621E51" w:rsidRDefault="00621E51" w:rsidP="00621E51">
      <w:pPr>
        <w:pStyle w:val="Default"/>
        <w:ind w:left="144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7</w:t>
      </w:r>
      <w:r>
        <w:rPr>
          <w:rFonts w:asciiTheme="minorHAnsi" w:hAnsiTheme="minorHAnsi" w:cstheme="minorHAnsi"/>
          <w:color w:val="auto"/>
        </w:rPr>
        <w:t>.1.2</w:t>
      </w:r>
      <w:r>
        <w:rPr>
          <w:rFonts w:asciiTheme="minorHAnsi" w:hAnsiTheme="minorHAnsi" w:cstheme="minorHAnsi"/>
          <w:color w:val="auto"/>
        </w:rPr>
        <w:tab/>
      </w:r>
      <w:r w:rsidRPr="00093874">
        <w:rPr>
          <w:rFonts w:asciiTheme="minorHAnsi" w:hAnsiTheme="minorHAnsi" w:cstheme="minorHAnsi"/>
          <w:color w:val="auto"/>
        </w:rPr>
        <w:t xml:space="preserve">the legality, validity or enforceability under the </w:t>
      </w:r>
      <w:r>
        <w:rPr>
          <w:rFonts w:asciiTheme="minorHAnsi" w:hAnsiTheme="minorHAnsi" w:cstheme="minorHAnsi"/>
          <w:color w:val="auto"/>
        </w:rPr>
        <w:t>L</w:t>
      </w:r>
      <w:r w:rsidRPr="00093874">
        <w:rPr>
          <w:rFonts w:asciiTheme="minorHAnsi" w:hAnsiTheme="minorHAnsi" w:cstheme="minorHAnsi"/>
          <w:color w:val="auto"/>
        </w:rPr>
        <w:t xml:space="preserve">aw of any other jurisdiction of that or any other provision of </w:t>
      </w:r>
      <w:r>
        <w:rPr>
          <w:rFonts w:asciiTheme="minorHAnsi" w:hAnsiTheme="minorHAnsi" w:cstheme="minorHAnsi"/>
          <w:color w:val="auto"/>
        </w:rPr>
        <w:t>this Agreement</w:t>
      </w:r>
      <w:r w:rsidRPr="00093874">
        <w:rPr>
          <w:rFonts w:asciiTheme="minorHAnsi" w:hAnsiTheme="minorHAnsi" w:cstheme="minorHAnsi"/>
          <w:color w:val="auto"/>
        </w:rPr>
        <w:t>.</w:t>
      </w:r>
    </w:p>
    <w:p w14:paraId="31EA72A4" w14:textId="77777777" w:rsidR="00621E51" w:rsidRDefault="00621E51" w:rsidP="00621E51">
      <w:pPr>
        <w:pStyle w:val="Default"/>
        <w:ind w:left="1440" w:hanging="720"/>
        <w:jc w:val="both"/>
        <w:rPr>
          <w:rFonts w:asciiTheme="minorHAnsi" w:hAnsiTheme="minorHAnsi" w:cstheme="minorHAnsi"/>
          <w:color w:val="auto"/>
        </w:rPr>
      </w:pPr>
    </w:p>
    <w:p w14:paraId="0A3CC30A" w14:textId="7D9227D4" w:rsidR="00621E51" w:rsidRPr="00ED6FEF" w:rsidRDefault="00621E51" w:rsidP="00621E51">
      <w:pPr>
        <w:pStyle w:val="Legallevel1"/>
        <w:numPr>
          <w:ilvl w:val="0"/>
          <w:numId w:val="0"/>
        </w:numPr>
        <w:rPr>
          <w:sz w:val="24"/>
          <w:szCs w:val="24"/>
        </w:rPr>
      </w:pPr>
      <w:r w:rsidRPr="00ED6FEF">
        <w:rPr>
          <w:sz w:val="24"/>
          <w:szCs w:val="24"/>
        </w:rPr>
        <w:t>2</w:t>
      </w:r>
      <w:r w:rsidR="00D20575">
        <w:rPr>
          <w:sz w:val="24"/>
          <w:szCs w:val="24"/>
        </w:rPr>
        <w:t>8</w:t>
      </w:r>
      <w:r w:rsidRPr="00ED6FEF">
        <w:rPr>
          <w:sz w:val="24"/>
          <w:szCs w:val="24"/>
        </w:rPr>
        <w:t>.</w:t>
      </w:r>
      <w:r w:rsidRPr="00ED6FEF">
        <w:rPr>
          <w:sz w:val="24"/>
          <w:szCs w:val="24"/>
        </w:rPr>
        <w:tab/>
      </w:r>
      <w:r w:rsidRPr="00ED6FEF">
        <w:rPr>
          <w:b/>
          <w:sz w:val="24"/>
          <w:szCs w:val="24"/>
        </w:rPr>
        <w:t>Entire Agreement</w:t>
      </w:r>
    </w:p>
    <w:p w14:paraId="581318B8" w14:textId="77777777" w:rsidR="00621E51" w:rsidRPr="0032253D" w:rsidRDefault="00621E51" w:rsidP="00621E51">
      <w:pPr>
        <w:pStyle w:val="Legallevel1"/>
        <w:numPr>
          <w:ilvl w:val="0"/>
          <w:numId w:val="0"/>
        </w:numPr>
        <w:ind w:left="567"/>
        <w:rPr>
          <w:b/>
          <w:sz w:val="24"/>
          <w:szCs w:val="24"/>
        </w:rPr>
      </w:pPr>
    </w:p>
    <w:p w14:paraId="6FA82C9F" w14:textId="38F13132" w:rsidR="00621E51" w:rsidRPr="006F5CA4"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8</w:t>
      </w:r>
      <w:r>
        <w:rPr>
          <w:rFonts w:asciiTheme="minorHAnsi" w:hAnsiTheme="minorHAnsi" w:cstheme="minorHAnsi"/>
          <w:color w:val="auto"/>
        </w:rPr>
        <w:t>.1</w:t>
      </w:r>
      <w:r>
        <w:rPr>
          <w:rFonts w:asciiTheme="minorHAnsi" w:hAnsiTheme="minorHAnsi" w:cstheme="minorHAnsi"/>
          <w:color w:val="auto"/>
        </w:rPr>
        <w:tab/>
        <w:t xml:space="preserve">This Agreement </w:t>
      </w:r>
      <w:r w:rsidRPr="006F5CA4">
        <w:rPr>
          <w:rFonts w:asciiTheme="minorHAnsi" w:hAnsiTheme="minorHAnsi" w:cstheme="minorHAnsi"/>
          <w:color w:val="auto"/>
        </w:rPr>
        <w:t>constitutes the entire agreement and understanding of the Parties</w:t>
      </w:r>
      <w:r>
        <w:rPr>
          <w:rFonts w:asciiTheme="minorHAnsi" w:hAnsiTheme="minorHAnsi" w:cstheme="minorHAnsi"/>
          <w:color w:val="auto"/>
        </w:rPr>
        <w:t xml:space="preserve"> </w:t>
      </w:r>
      <w:r w:rsidRPr="006F5CA4">
        <w:rPr>
          <w:rFonts w:asciiTheme="minorHAnsi" w:hAnsiTheme="minorHAnsi" w:cstheme="minorHAnsi"/>
          <w:color w:val="auto"/>
        </w:rPr>
        <w:t xml:space="preserve">with regard to the subject matter of </w:t>
      </w:r>
      <w:r>
        <w:rPr>
          <w:rFonts w:asciiTheme="minorHAnsi" w:hAnsiTheme="minorHAnsi" w:cstheme="minorHAnsi"/>
          <w:color w:val="auto"/>
        </w:rPr>
        <w:t>this Agreement</w:t>
      </w:r>
      <w:r w:rsidRPr="006F5CA4">
        <w:rPr>
          <w:rFonts w:asciiTheme="minorHAnsi" w:hAnsiTheme="minorHAnsi" w:cstheme="minorHAnsi"/>
          <w:color w:val="auto"/>
        </w:rPr>
        <w:t xml:space="preserve">, and any and all other previous agreements, arrangements and understandings (whether written or oral) between the Parties with regard to the subject matter of </w:t>
      </w:r>
      <w:r>
        <w:rPr>
          <w:rFonts w:asciiTheme="minorHAnsi" w:hAnsiTheme="minorHAnsi" w:cstheme="minorHAnsi"/>
          <w:color w:val="auto"/>
        </w:rPr>
        <w:t>this Agreement</w:t>
      </w:r>
      <w:r w:rsidRPr="006F5CA4">
        <w:rPr>
          <w:rFonts w:asciiTheme="minorHAnsi" w:hAnsiTheme="minorHAnsi" w:cstheme="minorHAnsi"/>
          <w:color w:val="auto"/>
        </w:rPr>
        <w:t xml:space="preserve"> (save where fraudulently made) are hereby excluded.  </w:t>
      </w:r>
    </w:p>
    <w:p w14:paraId="21C4D18A" w14:textId="77777777" w:rsidR="00621E51" w:rsidRDefault="00621E51" w:rsidP="00621E51">
      <w:pPr>
        <w:pStyle w:val="Default"/>
        <w:ind w:left="720" w:hanging="720"/>
        <w:jc w:val="both"/>
        <w:rPr>
          <w:rFonts w:asciiTheme="minorHAnsi" w:hAnsiTheme="minorHAnsi" w:cstheme="minorHAnsi"/>
          <w:color w:val="auto"/>
        </w:rPr>
      </w:pPr>
    </w:p>
    <w:p w14:paraId="111FEB6C" w14:textId="154B0372" w:rsidR="0002769A" w:rsidRPr="0002769A" w:rsidRDefault="0002769A" w:rsidP="00C34A37">
      <w:pPr>
        <w:pStyle w:val="Default"/>
        <w:ind w:left="720" w:hanging="720"/>
        <w:jc w:val="both"/>
        <w:rPr>
          <w:rFonts w:asciiTheme="minorHAnsi" w:hAnsiTheme="minorHAnsi" w:cstheme="minorHAnsi"/>
          <w:lang w:val="en-GB"/>
        </w:rPr>
      </w:pPr>
      <w:r w:rsidRPr="0002769A">
        <w:rPr>
          <w:rFonts w:asciiTheme="minorHAnsi" w:hAnsiTheme="minorHAnsi" w:cstheme="minorHAnsi"/>
          <w:lang w:val="en-GB"/>
        </w:rPr>
        <w:t>2</w:t>
      </w:r>
      <w:r>
        <w:rPr>
          <w:rFonts w:asciiTheme="minorHAnsi" w:hAnsiTheme="minorHAnsi" w:cstheme="minorHAnsi"/>
          <w:lang w:val="en-GB"/>
        </w:rPr>
        <w:t>8</w:t>
      </w:r>
      <w:r w:rsidRPr="0002769A">
        <w:rPr>
          <w:rFonts w:asciiTheme="minorHAnsi" w:hAnsiTheme="minorHAnsi" w:cstheme="minorHAnsi"/>
          <w:lang w:val="en-GB"/>
        </w:rPr>
        <w:t>.2</w:t>
      </w:r>
      <w:r w:rsidRPr="0002769A">
        <w:rPr>
          <w:rFonts w:asciiTheme="minorHAnsi" w:hAnsiTheme="minorHAnsi" w:cstheme="minorHAnsi"/>
          <w:lang w:val="en-GB"/>
        </w:rPr>
        <w:tab/>
        <w:t>For the avoidance of doubt, any Contractor pre-printed terms and conditions produced, signed or stamped by either Party and for whatever purpose during the Term are hereby disallowed.</w:t>
      </w:r>
    </w:p>
    <w:p w14:paraId="29BAD932" w14:textId="77777777" w:rsidR="0002769A" w:rsidRPr="006F5CA4" w:rsidRDefault="0002769A" w:rsidP="00621E51">
      <w:pPr>
        <w:pStyle w:val="Default"/>
        <w:ind w:left="720" w:hanging="720"/>
        <w:jc w:val="both"/>
        <w:rPr>
          <w:rFonts w:asciiTheme="minorHAnsi" w:hAnsiTheme="minorHAnsi" w:cstheme="minorHAnsi"/>
          <w:color w:val="auto"/>
        </w:rPr>
      </w:pPr>
    </w:p>
    <w:p w14:paraId="16A765B0" w14:textId="11513343" w:rsidR="00621E51"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2</w:t>
      </w:r>
      <w:r w:rsidR="00D20575">
        <w:rPr>
          <w:rFonts w:asciiTheme="minorHAnsi" w:hAnsiTheme="minorHAnsi" w:cstheme="minorHAnsi"/>
          <w:color w:val="auto"/>
        </w:rPr>
        <w:t>8</w:t>
      </w:r>
      <w:r>
        <w:rPr>
          <w:rFonts w:asciiTheme="minorHAnsi" w:hAnsiTheme="minorHAnsi" w:cstheme="minorHAnsi"/>
          <w:color w:val="auto"/>
        </w:rPr>
        <w:t>.</w:t>
      </w:r>
      <w:r w:rsidR="0002769A">
        <w:rPr>
          <w:rFonts w:asciiTheme="minorHAnsi" w:hAnsiTheme="minorHAnsi" w:cstheme="minorHAnsi"/>
          <w:color w:val="auto"/>
        </w:rPr>
        <w:t>3</w:t>
      </w:r>
      <w:r>
        <w:rPr>
          <w:rFonts w:asciiTheme="minorHAnsi" w:hAnsiTheme="minorHAnsi" w:cstheme="minorHAnsi"/>
          <w:color w:val="auto"/>
        </w:rPr>
        <w:tab/>
      </w:r>
      <w:r w:rsidRPr="006F5CA4">
        <w:rPr>
          <w:rFonts w:asciiTheme="minorHAnsi" w:hAnsiTheme="minorHAnsi" w:cstheme="minorHAnsi"/>
          <w:color w:val="auto"/>
        </w:rPr>
        <w:t xml:space="preserve">No amendment of </w:t>
      </w:r>
      <w:r>
        <w:rPr>
          <w:rFonts w:asciiTheme="minorHAnsi" w:hAnsiTheme="minorHAnsi" w:cstheme="minorHAnsi"/>
          <w:color w:val="auto"/>
        </w:rPr>
        <w:t>this Agreement</w:t>
      </w:r>
      <w:r w:rsidRPr="006F5CA4">
        <w:rPr>
          <w:rFonts w:asciiTheme="minorHAnsi" w:hAnsiTheme="minorHAnsi" w:cstheme="minorHAnsi"/>
          <w:color w:val="auto"/>
        </w:rPr>
        <w:t xml:space="preserve"> shall be effective unless it is in writing and signed on behalf of both Parties by their authorised representatives.</w:t>
      </w:r>
    </w:p>
    <w:p w14:paraId="450EBE47" w14:textId="77777777" w:rsidR="00D20575" w:rsidRPr="00AE7DE6" w:rsidRDefault="00D20575" w:rsidP="00D20575">
      <w:pPr>
        <w:pStyle w:val="legallevel2"/>
        <w:numPr>
          <w:ilvl w:val="0"/>
          <w:numId w:val="0"/>
        </w:numPr>
        <w:ind w:left="624" w:hanging="624"/>
        <w:rPr>
          <w:sz w:val="24"/>
          <w:szCs w:val="24"/>
        </w:rPr>
      </w:pPr>
    </w:p>
    <w:p w14:paraId="61A676BE" w14:textId="7D783285" w:rsidR="00D20575" w:rsidRDefault="00D20575" w:rsidP="002A68C2">
      <w:pPr>
        <w:pStyle w:val="Legallevel1"/>
        <w:numPr>
          <w:ilvl w:val="0"/>
          <w:numId w:val="31"/>
        </w:numPr>
        <w:rPr>
          <w:sz w:val="24"/>
          <w:szCs w:val="24"/>
        </w:rPr>
      </w:pPr>
      <w:r w:rsidRPr="00AE7DE6">
        <w:rPr>
          <w:b/>
          <w:sz w:val="24"/>
          <w:szCs w:val="24"/>
        </w:rPr>
        <w:t>R</w:t>
      </w:r>
      <w:r>
        <w:rPr>
          <w:b/>
          <w:sz w:val="24"/>
          <w:szCs w:val="24"/>
        </w:rPr>
        <w:t>epresentations and Warranties</w:t>
      </w:r>
    </w:p>
    <w:p w14:paraId="4A2645C4" w14:textId="77777777" w:rsidR="00D20575" w:rsidRPr="00AE7DE6" w:rsidRDefault="00D20575" w:rsidP="00D20575">
      <w:pPr>
        <w:pStyle w:val="legallevel2"/>
        <w:numPr>
          <w:ilvl w:val="0"/>
          <w:numId w:val="0"/>
        </w:numPr>
        <w:ind w:left="624"/>
        <w:rPr>
          <w:sz w:val="24"/>
          <w:szCs w:val="24"/>
        </w:rPr>
      </w:pPr>
    </w:p>
    <w:p w14:paraId="394F5BE0" w14:textId="68CE2B63" w:rsidR="00D20575" w:rsidRPr="00AE7DE6" w:rsidRDefault="00D20575" w:rsidP="00D20575">
      <w:pPr>
        <w:pStyle w:val="legallevel2"/>
        <w:numPr>
          <w:ilvl w:val="0"/>
          <w:numId w:val="0"/>
        </w:numPr>
        <w:ind w:left="709" w:hanging="709"/>
        <w:rPr>
          <w:sz w:val="24"/>
          <w:szCs w:val="24"/>
        </w:rPr>
      </w:pPr>
      <w:r>
        <w:rPr>
          <w:sz w:val="24"/>
          <w:szCs w:val="24"/>
        </w:rPr>
        <w:t>29</w:t>
      </w:r>
      <w:r w:rsidRPr="00AE7DE6">
        <w:rPr>
          <w:sz w:val="24"/>
          <w:szCs w:val="24"/>
        </w:rPr>
        <w:t xml:space="preserve">.1 </w:t>
      </w:r>
      <w:r>
        <w:rPr>
          <w:sz w:val="24"/>
          <w:szCs w:val="24"/>
        </w:rPr>
        <w:tab/>
      </w:r>
      <w:r w:rsidRPr="00AE7DE6">
        <w:rPr>
          <w:sz w:val="24"/>
          <w:szCs w:val="24"/>
        </w:rPr>
        <w:t xml:space="preserve">The </w:t>
      </w:r>
      <w:r>
        <w:rPr>
          <w:sz w:val="24"/>
          <w:szCs w:val="24"/>
        </w:rPr>
        <w:t>Contractor</w:t>
      </w:r>
      <w:r w:rsidRPr="00AE7DE6">
        <w:rPr>
          <w:sz w:val="24"/>
          <w:szCs w:val="24"/>
        </w:rPr>
        <w:t xml:space="preserve"> represents, warrants and undertakes to the Central Bank that:</w:t>
      </w:r>
    </w:p>
    <w:p w14:paraId="34847AE4" w14:textId="77777777" w:rsidR="00D20575" w:rsidRDefault="00D20575" w:rsidP="00D20575">
      <w:pPr>
        <w:pStyle w:val="legallevel2"/>
        <w:numPr>
          <w:ilvl w:val="0"/>
          <w:numId w:val="0"/>
        </w:numPr>
        <w:ind w:left="1440" w:hanging="731"/>
        <w:rPr>
          <w:sz w:val="24"/>
          <w:szCs w:val="24"/>
        </w:rPr>
      </w:pPr>
    </w:p>
    <w:p w14:paraId="596B407D" w14:textId="2884BBF6" w:rsidR="00D20575" w:rsidRDefault="00D20575" w:rsidP="00D20575">
      <w:pPr>
        <w:pStyle w:val="legallevel2"/>
        <w:numPr>
          <w:ilvl w:val="0"/>
          <w:numId w:val="0"/>
        </w:numPr>
        <w:ind w:left="1440" w:hanging="731"/>
        <w:rPr>
          <w:sz w:val="24"/>
          <w:szCs w:val="24"/>
        </w:rPr>
      </w:pPr>
      <w:r>
        <w:rPr>
          <w:sz w:val="24"/>
          <w:szCs w:val="24"/>
        </w:rPr>
        <w:t>29.1.1</w:t>
      </w:r>
      <w:r>
        <w:rPr>
          <w:sz w:val="24"/>
          <w:szCs w:val="24"/>
        </w:rPr>
        <w:tab/>
      </w:r>
      <w:r w:rsidRPr="00AE7DE6">
        <w:rPr>
          <w:sz w:val="24"/>
          <w:szCs w:val="24"/>
        </w:rPr>
        <w:t>it has all necessary power and authority to execute, deliver and perform its obligations under this Agreement</w:t>
      </w:r>
      <w:r>
        <w:rPr>
          <w:sz w:val="24"/>
          <w:szCs w:val="24"/>
        </w:rPr>
        <w:t xml:space="preserve"> and </w:t>
      </w:r>
      <w:r w:rsidRPr="00AE7DE6">
        <w:rPr>
          <w:sz w:val="24"/>
          <w:szCs w:val="24"/>
        </w:rPr>
        <w:t xml:space="preserve">the execution, delivery and performance by it of this </w:t>
      </w:r>
      <w:r>
        <w:rPr>
          <w:sz w:val="24"/>
          <w:szCs w:val="24"/>
        </w:rPr>
        <w:t xml:space="preserve">Agreement </w:t>
      </w:r>
      <w:r w:rsidRPr="00AE7DE6">
        <w:rPr>
          <w:sz w:val="24"/>
          <w:szCs w:val="24"/>
        </w:rPr>
        <w:t xml:space="preserve"> has been authorized by all necessary action on its part;</w:t>
      </w:r>
    </w:p>
    <w:p w14:paraId="0295D614" w14:textId="77777777" w:rsidR="00D20575" w:rsidRDefault="00D20575" w:rsidP="00D20575">
      <w:pPr>
        <w:pStyle w:val="legallevel2"/>
        <w:numPr>
          <w:ilvl w:val="0"/>
          <w:numId w:val="0"/>
        </w:numPr>
        <w:ind w:left="709"/>
        <w:rPr>
          <w:sz w:val="24"/>
          <w:szCs w:val="24"/>
        </w:rPr>
      </w:pPr>
    </w:p>
    <w:p w14:paraId="49426880" w14:textId="7C267597" w:rsidR="00D20575" w:rsidRDefault="00D20575" w:rsidP="00D20575">
      <w:pPr>
        <w:pStyle w:val="legallevel2"/>
        <w:numPr>
          <w:ilvl w:val="0"/>
          <w:numId w:val="0"/>
        </w:numPr>
        <w:ind w:left="1440" w:hanging="731"/>
        <w:rPr>
          <w:sz w:val="24"/>
          <w:szCs w:val="24"/>
        </w:rPr>
      </w:pPr>
      <w:r>
        <w:rPr>
          <w:sz w:val="24"/>
          <w:szCs w:val="24"/>
        </w:rPr>
        <w:t>29</w:t>
      </w:r>
      <w:r w:rsidRPr="00AE7DE6">
        <w:rPr>
          <w:sz w:val="24"/>
          <w:szCs w:val="24"/>
        </w:rPr>
        <w:t>.1.</w:t>
      </w:r>
      <w:r>
        <w:rPr>
          <w:sz w:val="24"/>
          <w:szCs w:val="24"/>
        </w:rPr>
        <w:t>2</w:t>
      </w:r>
      <w:r w:rsidRPr="00AE7DE6">
        <w:rPr>
          <w:sz w:val="24"/>
          <w:szCs w:val="24"/>
        </w:rPr>
        <w:t xml:space="preserve"> all consents, licences, approvals and authorizations required in connection with the entry into, performance, validity and enforceability of this Agreement have been obtained and a</w:t>
      </w:r>
      <w:r>
        <w:rPr>
          <w:sz w:val="24"/>
          <w:szCs w:val="24"/>
        </w:rPr>
        <w:t xml:space="preserve">re in full force and effect; </w:t>
      </w:r>
    </w:p>
    <w:p w14:paraId="13AFC8ED" w14:textId="77777777" w:rsidR="00D20575" w:rsidRDefault="00D20575" w:rsidP="00D20575">
      <w:pPr>
        <w:pStyle w:val="legallevel2"/>
        <w:numPr>
          <w:ilvl w:val="0"/>
          <w:numId w:val="0"/>
        </w:numPr>
        <w:ind w:left="1440" w:hanging="731"/>
        <w:rPr>
          <w:sz w:val="24"/>
          <w:szCs w:val="24"/>
        </w:rPr>
      </w:pPr>
    </w:p>
    <w:p w14:paraId="59BBEF15" w14:textId="389B2DEF" w:rsidR="00D20575" w:rsidRPr="00AE7DE6" w:rsidRDefault="00D20575" w:rsidP="00D20575">
      <w:pPr>
        <w:pStyle w:val="legallevel2"/>
        <w:numPr>
          <w:ilvl w:val="0"/>
          <w:numId w:val="0"/>
        </w:numPr>
        <w:ind w:left="1440" w:hanging="731"/>
        <w:rPr>
          <w:sz w:val="24"/>
          <w:szCs w:val="24"/>
        </w:rPr>
      </w:pPr>
      <w:r>
        <w:rPr>
          <w:sz w:val="24"/>
          <w:szCs w:val="24"/>
        </w:rPr>
        <w:t>29.1.3</w:t>
      </w:r>
      <w:r w:rsidRPr="00AE7DE6">
        <w:rPr>
          <w:sz w:val="24"/>
          <w:szCs w:val="24"/>
        </w:rPr>
        <w:t xml:space="preserve"> each of the obligations of the </w:t>
      </w:r>
      <w:r>
        <w:rPr>
          <w:sz w:val="24"/>
          <w:szCs w:val="24"/>
        </w:rPr>
        <w:t>Contractor</w:t>
      </w:r>
      <w:r w:rsidRPr="00AE7DE6">
        <w:rPr>
          <w:sz w:val="24"/>
          <w:szCs w:val="24"/>
        </w:rPr>
        <w:t xml:space="preserve"> under this Agreement constitute legally binding obligations enforceable against </w:t>
      </w:r>
      <w:r>
        <w:rPr>
          <w:sz w:val="24"/>
          <w:szCs w:val="24"/>
        </w:rPr>
        <w:t>the Contractor</w:t>
      </w:r>
      <w:r w:rsidRPr="00AE7DE6">
        <w:rPr>
          <w:sz w:val="24"/>
          <w:szCs w:val="24"/>
        </w:rPr>
        <w:t xml:space="preserve"> in accordance with its terms, except as enforcement may be limited by any relevant </w:t>
      </w:r>
      <w:r w:rsidRPr="00AE7DE6">
        <w:rPr>
          <w:sz w:val="24"/>
          <w:szCs w:val="24"/>
        </w:rPr>
        <w:lastRenderedPageBreak/>
        <w:t xml:space="preserve">bankruptcy, insolvency, administration or similar </w:t>
      </w:r>
      <w:r>
        <w:rPr>
          <w:sz w:val="24"/>
          <w:szCs w:val="24"/>
        </w:rPr>
        <w:t>L</w:t>
      </w:r>
      <w:r w:rsidRPr="00AE7DE6">
        <w:rPr>
          <w:sz w:val="24"/>
          <w:szCs w:val="24"/>
        </w:rPr>
        <w:t>aws affecting creditors' rights generally;</w:t>
      </w:r>
    </w:p>
    <w:p w14:paraId="19CFE14E" w14:textId="77777777" w:rsidR="00D20575" w:rsidRPr="00AE7DE6" w:rsidRDefault="00D20575" w:rsidP="00D20575">
      <w:pPr>
        <w:pStyle w:val="legallevel2"/>
        <w:numPr>
          <w:ilvl w:val="0"/>
          <w:numId w:val="0"/>
        </w:numPr>
        <w:ind w:left="1440" w:hanging="731"/>
        <w:rPr>
          <w:sz w:val="24"/>
          <w:szCs w:val="24"/>
        </w:rPr>
      </w:pPr>
    </w:p>
    <w:p w14:paraId="57033DA8" w14:textId="14069646" w:rsidR="00D20575" w:rsidRDefault="00D20575" w:rsidP="00D20575">
      <w:pPr>
        <w:pStyle w:val="legallevel2"/>
        <w:numPr>
          <w:ilvl w:val="0"/>
          <w:numId w:val="0"/>
        </w:numPr>
        <w:ind w:left="1440" w:hanging="731"/>
        <w:rPr>
          <w:sz w:val="24"/>
          <w:szCs w:val="24"/>
        </w:rPr>
      </w:pPr>
      <w:r>
        <w:rPr>
          <w:sz w:val="24"/>
          <w:szCs w:val="24"/>
        </w:rPr>
        <w:t>29</w:t>
      </w:r>
      <w:r w:rsidRPr="00AE7DE6">
        <w:rPr>
          <w:sz w:val="24"/>
          <w:szCs w:val="24"/>
        </w:rPr>
        <w:t>.1.</w:t>
      </w:r>
      <w:r>
        <w:rPr>
          <w:sz w:val="24"/>
          <w:szCs w:val="24"/>
        </w:rPr>
        <w:t>4</w:t>
      </w:r>
      <w:r w:rsidRPr="00AE7DE6">
        <w:rPr>
          <w:sz w:val="24"/>
          <w:szCs w:val="24"/>
        </w:rPr>
        <w:t xml:space="preserve"> all information supplied by the </w:t>
      </w:r>
      <w:r>
        <w:rPr>
          <w:sz w:val="24"/>
          <w:szCs w:val="24"/>
        </w:rPr>
        <w:t>Contractor</w:t>
      </w:r>
      <w:r w:rsidR="00EF3C00">
        <w:rPr>
          <w:sz w:val="24"/>
          <w:szCs w:val="24"/>
        </w:rPr>
        <w:t xml:space="preserve"> </w:t>
      </w:r>
      <w:r w:rsidRPr="00AE7DE6">
        <w:rPr>
          <w:sz w:val="24"/>
          <w:szCs w:val="24"/>
        </w:rPr>
        <w:t>is true and accurate in all respects, save as otherwise disclosed in writing to the Central Bank and acknowledged</w:t>
      </w:r>
      <w:r>
        <w:rPr>
          <w:sz w:val="24"/>
          <w:szCs w:val="24"/>
        </w:rPr>
        <w:t xml:space="preserve"> in writing by the Central Bank;</w:t>
      </w:r>
    </w:p>
    <w:p w14:paraId="32614B72" w14:textId="77777777" w:rsidR="00D20575" w:rsidRDefault="00D20575" w:rsidP="00D20575">
      <w:pPr>
        <w:pStyle w:val="legallevel2"/>
        <w:numPr>
          <w:ilvl w:val="0"/>
          <w:numId w:val="0"/>
        </w:numPr>
        <w:ind w:left="624" w:hanging="624"/>
        <w:rPr>
          <w:sz w:val="24"/>
          <w:szCs w:val="24"/>
        </w:rPr>
      </w:pPr>
    </w:p>
    <w:p w14:paraId="59982017" w14:textId="6E39E7AB" w:rsidR="00D20575" w:rsidRDefault="00D20575" w:rsidP="00D20575">
      <w:pPr>
        <w:pStyle w:val="Default"/>
        <w:ind w:left="1440" w:hanging="720"/>
        <w:jc w:val="both"/>
        <w:rPr>
          <w:rFonts w:asciiTheme="minorHAnsi" w:hAnsiTheme="minorHAnsi" w:cstheme="minorHAnsi"/>
          <w:color w:val="auto"/>
        </w:rPr>
      </w:pPr>
      <w:r>
        <w:rPr>
          <w:rFonts w:asciiTheme="minorHAnsi" w:hAnsiTheme="minorHAnsi" w:cstheme="minorHAnsi"/>
          <w:color w:val="auto"/>
        </w:rPr>
        <w:t>29.1.5</w:t>
      </w:r>
      <w:r>
        <w:rPr>
          <w:rFonts w:asciiTheme="minorHAnsi" w:hAnsiTheme="minorHAnsi" w:cstheme="minorHAnsi"/>
          <w:color w:val="auto"/>
        </w:rPr>
        <w:tab/>
      </w:r>
      <w:r w:rsidRPr="00C214F6">
        <w:rPr>
          <w:rFonts w:asciiTheme="minorHAnsi" w:hAnsiTheme="minorHAnsi" w:cstheme="minorHAnsi"/>
          <w:color w:val="auto"/>
        </w:rPr>
        <w:t xml:space="preserve">there are no existing agreements or obligations that would in any manner restrict or prevent the </w:t>
      </w:r>
      <w:r>
        <w:rPr>
          <w:rFonts w:asciiTheme="minorHAnsi" w:hAnsiTheme="minorHAnsi" w:cstheme="minorHAnsi"/>
          <w:color w:val="auto"/>
        </w:rPr>
        <w:t>Contractor</w:t>
      </w:r>
      <w:r w:rsidRPr="00C214F6">
        <w:rPr>
          <w:rFonts w:asciiTheme="minorHAnsi" w:hAnsiTheme="minorHAnsi" w:cstheme="minorHAnsi"/>
          <w:color w:val="auto"/>
        </w:rPr>
        <w:t xml:space="preserve"> from entering into </w:t>
      </w:r>
      <w:r>
        <w:rPr>
          <w:rFonts w:asciiTheme="minorHAnsi" w:hAnsiTheme="minorHAnsi" w:cstheme="minorHAnsi"/>
          <w:color w:val="auto"/>
        </w:rPr>
        <w:t>this Agreement</w:t>
      </w:r>
      <w:r w:rsidRPr="00C214F6">
        <w:rPr>
          <w:rFonts w:asciiTheme="minorHAnsi" w:hAnsiTheme="minorHAnsi" w:cstheme="minorHAnsi"/>
          <w:color w:val="auto"/>
        </w:rPr>
        <w:t xml:space="preserve"> and/or from performing the Services on the terms and subject to the conditions of </w:t>
      </w:r>
      <w:r>
        <w:rPr>
          <w:rFonts w:asciiTheme="minorHAnsi" w:hAnsiTheme="minorHAnsi" w:cstheme="minorHAnsi"/>
          <w:color w:val="auto"/>
        </w:rPr>
        <w:t>this Agreement</w:t>
      </w:r>
      <w:r w:rsidRPr="00C214F6">
        <w:rPr>
          <w:rFonts w:asciiTheme="minorHAnsi" w:hAnsiTheme="minorHAnsi" w:cstheme="minorHAnsi"/>
          <w:color w:val="auto"/>
        </w:rPr>
        <w:t xml:space="preserve"> and otherwise fulfilling all of its covenan</w:t>
      </w:r>
      <w:r>
        <w:rPr>
          <w:rFonts w:asciiTheme="minorHAnsi" w:hAnsiTheme="minorHAnsi" w:cstheme="minorHAnsi"/>
          <w:color w:val="auto"/>
        </w:rPr>
        <w:t xml:space="preserve">ts and obligations hereunder; </w:t>
      </w:r>
    </w:p>
    <w:p w14:paraId="3C13FDBA" w14:textId="77777777" w:rsidR="00D20575" w:rsidRDefault="00D20575" w:rsidP="00D20575">
      <w:pPr>
        <w:pStyle w:val="Default"/>
        <w:ind w:left="1440" w:hanging="720"/>
        <w:jc w:val="both"/>
        <w:rPr>
          <w:rFonts w:asciiTheme="minorHAnsi" w:hAnsiTheme="minorHAnsi" w:cstheme="minorHAnsi"/>
          <w:color w:val="auto"/>
        </w:rPr>
      </w:pPr>
    </w:p>
    <w:p w14:paraId="65F9AD92" w14:textId="422FFCAC" w:rsidR="00D20575" w:rsidRDefault="00D20575" w:rsidP="00D20575">
      <w:pPr>
        <w:pStyle w:val="Default"/>
        <w:ind w:left="1440" w:hanging="720"/>
        <w:jc w:val="both"/>
        <w:rPr>
          <w:rFonts w:asciiTheme="minorHAnsi" w:hAnsiTheme="minorHAnsi" w:cstheme="minorHAnsi"/>
          <w:color w:val="auto"/>
        </w:rPr>
      </w:pPr>
      <w:r>
        <w:rPr>
          <w:rFonts w:asciiTheme="minorHAnsi" w:hAnsiTheme="minorHAnsi" w:cstheme="minorHAnsi"/>
          <w:color w:val="auto"/>
        </w:rPr>
        <w:t>29.1.6</w:t>
      </w:r>
      <w:r>
        <w:rPr>
          <w:rFonts w:asciiTheme="minorHAnsi" w:hAnsiTheme="minorHAnsi" w:cstheme="minorHAnsi"/>
          <w:color w:val="auto"/>
        </w:rPr>
        <w:tab/>
      </w:r>
      <w:r w:rsidRPr="00C214F6">
        <w:rPr>
          <w:rFonts w:asciiTheme="minorHAnsi" w:hAnsiTheme="minorHAnsi" w:cstheme="minorHAnsi"/>
          <w:color w:val="auto"/>
        </w:rPr>
        <w:t xml:space="preserve">the entry into and performance by the </w:t>
      </w:r>
      <w:r>
        <w:rPr>
          <w:rFonts w:asciiTheme="minorHAnsi" w:hAnsiTheme="minorHAnsi" w:cstheme="minorHAnsi"/>
          <w:color w:val="auto"/>
        </w:rPr>
        <w:t>Contractor</w:t>
      </w:r>
      <w:r w:rsidRPr="00C214F6">
        <w:rPr>
          <w:rFonts w:asciiTheme="minorHAnsi" w:hAnsiTheme="minorHAnsi" w:cstheme="minorHAnsi"/>
          <w:color w:val="auto"/>
        </w:rPr>
        <w:t xml:space="preserve"> of </w:t>
      </w:r>
      <w:r>
        <w:rPr>
          <w:rFonts w:asciiTheme="minorHAnsi" w:hAnsiTheme="minorHAnsi" w:cstheme="minorHAnsi"/>
          <w:color w:val="auto"/>
        </w:rPr>
        <w:t xml:space="preserve">this Agreement does </w:t>
      </w:r>
      <w:r w:rsidRPr="00C214F6">
        <w:rPr>
          <w:rFonts w:asciiTheme="minorHAnsi" w:hAnsiTheme="minorHAnsi" w:cstheme="minorHAnsi"/>
          <w:color w:val="auto"/>
        </w:rPr>
        <w:t xml:space="preserve">not, and will not, violate any Law or Legal Requirement or any regulation applicable to the </w:t>
      </w:r>
      <w:r>
        <w:rPr>
          <w:rFonts w:asciiTheme="minorHAnsi" w:hAnsiTheme="minorHAnsi" w:cstheme="minorHAnsi"/>
          <w:color w:val="auto"/>
        </w:rPr>
        <w:t>Contractor, which the Contractor fully understands and is capable of complying with</w:t>
      </w:r>
      <w:r w:rsidRPr="00C214F6">
        <w:rPr>
          <w:rFonts w:asciiTheme="minorHAnsi" w:hAnsiTheme="minorHAnsi" w:cstheme="minorHAnsi"/>
          <w:color w:val="auto"/>
        </w:rPr>
        <w:t xml:space="preserve">; </w:t>
      </w:r>
    </w:p>
    <w:p w14:paraId="3684B48C" w14:textId="77777777" w:rsidR="00D20575" w:rsidRDefault="00D20575" w:rsidP="00D20575">
      <w:pPr>
        <w:pStyle w:val="Default"/>
        <w:ind w:left="1440" w:hanging="720"/>
        <w:jc w:val="both"/>
        <w:rPr>
          <w:rFonts w:asciiTheme="minorHAnsi" w:hAnsiTheme="minorHAnsi" w:cstheme="minorHAnsi"/>
          <w:color w:val="auto"/>
        </w:rPr>
      </w:pPr>
    </w:p>
    <w:p w14:paraId="1C0F3807" w14:textId="1D80337B" w:rsidR="00D20575" w:rsidRDefault="00D20575" w:rsidP="00D20575">
      <w:pPr>
        <w:pStyle w:val="Default"/>
        <w:ind w:left="1440" w:hanging="720"/>
        <w:jc w:val="both"/>
        <w:rPr>
          <w:rFonts w:asciiTheme="minorHAnsi" w:hAnsiTheme="minorHAnsi" w:cstheme="minorHAnsi"/>
          <w:color w:val="auto"/>
        </w:rPr>
      </w:pPr>
      <w:r>
        <w:rPr>
          <w:rFonts w:asciiTheme="minorHAnsi" w:hAnsiTheme="minorHAnsi" w:cstheme="minorHAnsi"/>
          <w:color w:val="auto"/>
        </w:rPr>
        <w:t>29.1.7</w:t>
      </w:r>
      <w:r w:rsidRPr="003E3E4D">
        <w:rPr>
          <w:rFonts w:asciiTheme="minorHAnsi" w:hAnsiTheme="minorHAnsi" w:cstheme="minorHAnsi"/>
          <w:color w:val="auto"/>
        </w:rPr>
        <w:tab/>
      </w:r>
      <w:r>
        <w:rPr>
          <w:rFonts w:asciiTheme="minorHAnsi" w:hAnsiTheme="minorHAnsi" w:cstheme="minorHAnsi"/>
          <w:color w:val="auto"/>
        </w:rPr>
        <w:t>it is entering into this Agreement with a full understanding of its provisions and risks and is capable of assuming those risks;</w:t>
      </w:r>
    </w:p>
    <w:p w14:paraId="0EE51DDE" w14:textId="77777777" w:rsidR="00D20575" w:rsidRDefault="00D20575" w:rsidP="00D20575">
      <w:pPr>
        <w:pStyle w:val="Default"/>
        <w:jc w:val="both"/>
        <w:rPr>
          <w:rFonts w:asciiTheme="minorHAnsi" w:hAnsiTheme="minorHAnsi" w:cstheme="minorHAnsi"/>
          <w:color w:val="auto"/>
        </w:rPr>
      </w:pPr>
    </w:p>
    <w:p w14:paraId="06B77F68" w14:textId="5462C2F5" w:rsidR="00D20575" w:rsidRDefault="00D20575" w:rsidP="00D20575">
      <w:pPr>
        <w:pStyle w:val="Default"/>
        <w:ind w:left="1440" w:hanging="720"/>
        <w:jc w:val="both"/>
        <w:rPr>
          <w:rFonts w:asciiTheme="minorHAnsi" w:hAnsiTheme="minorHAnsi" w:cstheme="minorHAnsi"/>
          <w:color w:val="auto"/>
        </w:rPr>
      </w:pPr>
      <w:r>
        <w:rPr>
          <w:rFonts w:asciiTheme="minorHAnsi" w:hAnsiTheme="minorHAnsi" w:cstheme="minorHAnsi"/>
          <w:color w:val="auto"/>
        </w:rPr>
        <w:t>29.1.8</w:t>
      </w:r>
      <w:r>
        <w:rPr>
          <w:rFonts w:asciiTheme="minorHAnsi" w:hAnsiTheme="minorHAnsi" w:cstheme="minorHAnsi"/>
          <w:color w:val="auto"/>
        </w:rPr>
        <w:tab/>
      </w:r>
      <w:r w:rsidRPr="00C214F6">
        <w:rPr>
          <w:rFonts w:asciiTheme="minorHAnsi" w:hAnsiTheme="minorHAnsi" w:cstheme="minorHAnsi"/>
          <w:color w:val="auto"/>
        </w:rPr>
        <w:t xml:space="preserve">it has the requisite skill, expertise, knowledge and experience to provide the Services; </w:t>
      </w:r>
    </w:p>
    <w:p w14:paraId="489F5D45" w14:textId="77777777" w:rsidR="00D20575" w:rsidRPr="00C214F6" w:rsidRDefault="00D20575" w:rsidP="00D20575">
      <w:pPr>
        <w:pStyle w:val="Default"/>
        <w:jc w:val="both"/>
        <w:rPr>
          <w:rFonts w:asciiTheme="minorHAnsi" w:hAnsiTheme="minorHAnsi" w:cstheme="minorHAnsi"/>
          <w:color w:val="auto"/>
        </w:rPr>
      </w:pPr>
    </w:p>
    <w:p w14:paraId="24CA0B84" w14:textId="25BD5E99" w:rsidR="00D20575" w:rsidRPr="00C214F6" w:rsidRDefault="00D20575" w:rsidP="00D20575">
      <w:pPr>
        <w:pStyle w:val="Default"/>
        <w:ind w:left="720"/>
        <w:jc w:val="both"/>
        <w:rPr>
          <w:rFonts w:asciiTheme="minorHAnsi" w:hAnsiTheme="minorHAnsi" w:cstheme="minorHAnsi"/>
          <w:color w:val="auto"/>
        </w:rPr>
      </w:pPr>
      <w:r>
        <w:rPr>
          <w:rFonts w:asciiTheme="minorHAnsi" w:hAnsiTheme="minorHAnsi" w:cstheme="minorHAnsi"/>
          <w:color w:val="auto"/>
        </w:rPr>
        <w:t>29.1.9</w:t>
      </w:r>
      <w:r>
        <w:rPr>
          <w:rFonts w:asciiTheme="minorHAnsi" w:hAnsiTheme="minorHAnsi" w:cstheme="minorHAnsi"/>
          <w:color w:val="auto"/>
        </w:rPr>
        <w:tab/>
        <w:t xml:space="preserve">it shall </w:t>
      </w:r>
      <w:r w:rsidRPr="00C214F6">
        <w:rPr>
          <w:rFonts w:asciiTheme="minorHAnsi" w:hAnsiTheme="minorHAnsi" w:cstheme="minorHAnsi"/>
          <w:color w:val="auto"/>
        </w:rPr>
        <w:t xml:space="preserve">perform and shall procure that the Services are performed: </w:t>
      </w:r>
    </w:p>
    <w:p w14:paraId="76288C8F" w14:textId="77777777" w:rsidR="00D20575" w:rsidRDefault="00D20575" w:rsidP="002A68C2">
      <w:pPr>
        <w:pStyle w:val="Default"/>
        <w:ind w:left="1843" w:hanging="425"/>
        <w:jc w:val="both"/>
        <w:rPr>
          <w:rFonts w:asciiTheme="minorHAnsi" w:hAnsiTheme="minorHAnsi" w:cstheme="minorHAnsi"/>
          <w:color w:val="auto"/>
        </w:rPr>
      </w:pPr>
    </w:p>
    <w:p w14:paraId="0CA54057" w14:textId="20B082F5" w:rsidR="00D20575" w:rsidRPr="00C214F6" w:rsidRDefault="00D20575" w:rsidP="002A68C2">
      <w:pPr>
        <w:pStyle w:val="Default"/>
        <w:numPr>
          <w:ilvl w:val="0"/>
          <w:numId w:val="38"/>
        </w:numPr>
        <w:ind w:left="1843" w:hanging="425"/>
        <w:jc w:val="both"/>
        <w:rPr>
          <w:rFonts w:asciiTheme="minorHAnsi" w:hAnsiTheme="minorHAnsi" w:cstheme="minorHAnsi"/>
          <w:color w:val="auto"/>
        </w:rPr>
      </w:pPr>
      <w:r w:rsidRPr="00C214F6">
        <w:rPr>
          <w:rFonts w:asciiTheme="minorHAnsi" w:hAnsiTheme="minorHAnsi" w:cstheme="minorHAnsi"/>
          <w:color w:val="auto"/>
        </w:rPr>
        <w:t xml:space="preserve">in accordance with </w:t>
      </w:r>
      <w:r>
        <w:rPr>
          <w:rFonts w:asciiTheme="minorHAnsi" w:hAnsiTheme="minorHAnsi" w:cstheme="minorHAnsi"/>
          <w:color w:val="auto"/>
        </w:rPr>
        <w:t>this Agreement</w:t>
      </w:r>
      <w:r w:rsidRPr="00C214F6">
        <w:rPr>
          <w:rFonts w:asciiTheme="minorHAnsi" w:hAnsiTheme="minorHAnsi" w:cstheme="minorHAnsi"/>
          <w:color w:val="auto"/>
        </w:rPr>
        <w:t xml:space="preserve"> during the </w:t>
      </w:r>
      <w:r>
        <w:rPr>
          <w:rFonts w:asciiTheme="minorHAnsi" w:hAnsiTheme="minorHAnsi" w:cstheme="minorHAnsi"/>
          <w:color w:val="auto"/>
        </w:rPr>
        <w:t>Term</w:t>
      </w:r>
      <w:r w:rsidRPr="00C214F6">
        <w:rPr>
          <w:rFonts w:asciiTheme="minorHAnsi" w:hAnsiTheme="minorHAnsi" w:cstheme="minorHAnsi"/>
          <w:color w:val="auto"/>
        </w:rPr>
        <w:t xml:space="preserve">; </w:t>
      </w:r>
    </w:p>
    <w:p w14:paraId="3AA1FCC8" w14:textId="5BBFC289" w:rsidR="00D20575" w:rsidRPr="00C214F6" w:rsidRDefault="00D20575" w:rsidP="002A68C2">
      <w:pPr>
        <w:pStyle w:val="Legallevel4"/>
        <w:numPr>
          <w:ilvl w:val="0"/>
          <w:numId w:val="38"/>
        </w:numPr>
        <w:ind w:left="1843" w:hanging="425"/>
      </w:pPr>
      <w:r w:rsidRPr="00C214F6">
        <w:t>in full compliance with all applicable Laws and Legal Requirements</w:t>
      </w:r>
      <w:r>
        <w:t xml:space="preserve"> and with good industry practice. </w:t>
      </w:r>
    </w:p>
    <w:p w14:paraId="736B60D1" w14:textId="25A2E2AB" w:rsidR="00D20575" w:rsidRPr="00C214F6" w:rsidRDefault="00D20575" w:rsidP="002A68C2">
      <w:pPr>
        <w:pStyle w:val="Legallevel4"/>
        <w:numPr>
          <w:ilvl w:val="0"/>
          <w:numId w:val="38"/>
        </w:numPr>
        <w:ind w:left="1843" w:hanging="425"/>
      </w:pPr>
      <w:r w:rsidRPr="00C214F6">
        <w:t xml:space="preserve">in an efficient, effective and safe manner; </w:t>
      </w:r>
    </w:p>
    <w:p w14:paraId="796E1BCC" w14:textId="11B4EE3A" w:rsidR="00D20575" w:rsidRPr="00C214F6" w:rsidRDefault="00D20575" w:rsidP="002A68C2">
      <w:pPr>
        <w:pStyle w:val="Default"/>
        <w:numPr>
          <w:ilvl w:val="0"/>
          <w:numId w:val="38"/>
        </w:numPr>
        <w:ind w:left="1843" w:hanging="425"/>
        <w:jc w:val="both"/>
        <w:rPr>
          <w:rFonts w:asciiTheme="minorHAnsi" w:hAnsiTheme="minorHAnsi" w:cstheme="minorHAnsi"/>
          <w:color w:val="auto"/>
        </w:rPr>
      </w:pPr>
      <w:r w:rsidRPr="00C214F6">
        <w:rPr>
          <w:rFonts w:asciiTheme="minorHAnsi" w:hAnsiTheme="minorHAnsi" w:cstheme="minorHAnsi"/>
          <w:color w:val="auto"/>
        </w:rPr>
        <w:t xml:space="preserve">with all due skill, care and diligence; </w:t>
      </w:r>
    </w:p>
    <w:p w14:paraId="102D5447" w14:textId="241343A4" w:rsidR="00D20575" w:rsidRPr="00C214F6" w:rsidRDefault="00D20575" w:rsidP="002A68C2">
      <w:pPr>
        <w:pStyle w:val="Default"/>
        <w:numPr>
          <w:ilvl w:val="0"/>
          <w:numId w:val="38"/>
        </w:numPr>
        <w:ind w:left="1843" w:hanging="425"/>
        <w:jc w:val="both"/>
        <w:rPr>
          <w:rFonts w:asciiTheme="minorHAnsi" w:hAnsiTheme="minorHAnsi" w:cstheme="minorHAnsi"/>
          <w:color w:val="auto"/>
        </w:rPr>
      </w:pPr>
      <w:r w:rsidRPr="00C214F6">
        <w:rPr>
          <w:rFonts w:asciiTheme="minorHAnsi" w:hAnsiTheme="minorHAnsi" w:cstheme="minorHAnsi"/>
          <w:color w:val="auto"/>
        </w:rPr>
        <w:t xml:space="preserve">by appropriately experienced, qualified and trained personnel; and </w:t>
      </w:r>
    </w:p>
    <w:p w14:paraId="3606E250" w14:textId="267755F7" w:rsidR="00D20575" w:rsidRPr="00C214F6" w:rsidRDefault="00D20575" w:rsidP="002A68C2">
      <w:pPr>
        <w:pStyle w:val="Default"/>
        <w:numPr>
          <w:ilvl w:val="0"/>
          <w:numId w:val="38"/>
        </w:numPr>
        <w:ind w:left="1843" w:hanging="425"/>
        <w:jc w:val="both"/>
        <w:rPr>
          <w:rFonts w:asciiTheme="minorHAnsi" w:hAnsiTheme="minorHAnsi" w:cstheme="minorHAnsi"/>
          <w:color w:val="auto"/>
        </w:rPr>
      </w:pPr>
      <w:r w:rsidRPr="00C214F6">
        <w:rPr>
          <w:rFonts w:asciiTheme="minorHAnsi" w:hAnsiTheme="minorHAnsi" w:cstheme="minorHAnsi"/>
          <w:color w:val="auto"/>
        </w:rPr>
        <w:t xml:space="preserve">in such manner as would not be likely to materially detract from the image and reputation of the </w:t>
      </w:r>
      <w:r>
        <w:rPr>
          <w:rFonts w:asciiTheme="minorHAnsi" w:hAnsiTheme="minorHAnsi" w:cstheme="minorHAnsi"/>
          <w:color w:val="auto"/>
        </w:rPr>
        <w:t>Central Bank</w:t>
      </w:r>
      <w:r w:rsidRPr="00C214F6">
        <w:rPr>
          <w:rFonts w:asciiTheme="minorHAnsi" w:hAnsiTheme="minorHAnsi" w:cstheme="minorHAnsi"/>
          <w:color w:val="auto"/>
        </w:rPr>
        <w:t xml:space="preserve">, </w:t>
      </w:r>
    </w:p>
    <w:p w14:paraId="4124EB95" w14:textId="77777777" w:rsidR="00D20575" w:rsidRDefault="00D20575" w:rsidP="00D20575">
      <w:pPr>
        <w:pStyle w:val="Default"/>
        <w:ind w:left="1440"/>
        <w:jc w:val="both"/>
        <w:rPr>
          <w:rFonts w:asciiTheme="minorHAnsi" w:hAnsiTheme="minorHAnsi" w:cstheme="minorHAnsi"/>
          <w:color w:val="auto"/>
        </w:rPr>
      </w:pPr>
    </w:p>
    <w:p w14:paraId="406E88C6" w14:textId="77777777" w:rsidR="00D20575" w:rsidRDefault="00D20575" w:rsidP="00D20575">
      <w:pPr>
        <w:pStyle w:val="Default"/>
        <w:ind w:left="1440"/>
        <w:jc w:val="both"/>
        <w:rPr>
          <w:rFonts w:asciiTheme="minorHAnsi" w:hAnsiTheme="minorHAnsi" w:cstheme="minorHAnsi"/>
          <w:color w:val="auto"/>
        </w:rPr>
      </w:pPr>
      <w:r w:rsidRPr="00C214F6">
        <w:rPr>
          <w:rFonts w:asciiTheme="minorHAnsi" w:hAnsiTheme="minorHAnsi" w:cstheme="minorHAnsi"/>
          <w:color w:val="auto"/>
        </w:rPr>
        <w:t>at its own cost and risk</w:t>
      </w:r>
      <w:r>
        <w:rPr>
          <w:rFonts w:asciiTheme="minorHAnsi" w:hAnsiTheme="minorHAnsi" w:cstheme="minorHAnsi"/>
          <w:color w:val="auto"/>
        </w:rPr>
        <w:t>.</w:t>
      </w:r>
    </w:p>
    <w:p w14:paraId="6B81DF01" w14:textId="77777777" w:rsidR="00D20575" w:rsidRDefault="00D20575" w:rsidP="00D20575">
      <w:pPr>
        <w:pStyle w:val="Default"/>
        <w:ind w:left="1440"/>
        <w:jc w:val="both"/>
        <w:rPr>
          <w:rFonts w:asciiTheme="minorHAnsi" w:hAnsiTheme="minorHAnsi" w:cstheme="minorHAnsi"/>
          <w:color w:val="auto"/>
        </w:rPr>
      </w:pPr>
    </w:p>
    <w:p w14:paraId="705529B6" w14:textId="67F37949" w:rsidR="00D20575" w:rsidRDefault="00D20575" w:rsidP="00D20575">
      <w:pPr>
        <w:pStyle w:val="legallevel2"/>
        <w:numPr>
          <w:ilvl w:val="0"/>
          <w:numId w:val="0"/>
        </w:numPr>
        <w:ind w:left="709" w:hanging="709"/>
        <w:rPr>
          <w:sz w:val="24"/>
          <w:szCs w:val="24"/>
        </w:rPr>
      </w:pPr>
      <w:r>
        <w:rPr>
          <w:sz w:val="24"/>
          <w:szCs w:val="24"/>
        </w:rPr>
        <w:t>29.2</w:t>
      </w:r>
      <w:r>
        <w:rPr>
          <w:sz w:val="24"/>
          <w:szCs w:val="24"/>
        </w:rPr>
        <w:tab/>
      </w:r>
      <w:r w:rsidRPr="00AE7DE6">
        <w:rPr>
          <w:sz w:val="24"/>
          <w:szCs w:val="24"/>
        </w:rPr>
        <w:t xml:space="preserve">The representations and warranties of the </w:t>
      </w:r>
      <w:r>
        <w:rPr>
          <w:sz w:val="24"/>
          <w:szCs w:val="24"/>
        </w:rPr>
        <w:t>Contractor</w:t>
      </w:r>
      <w:r w:rsidRPr="00AE7DE6">
        <w:rPr>
          <w:sz w:val="24"/>
          <w:szCs w:val="24"/>
        </w:rPr>
        <w:t xml:space="preserve"> in this </w:t>
      </w:r>
      <w:r>
        <w:rPr>
          <w:sz w:val="24"/>
          <w:szCs w:val="24"/>
        </w:rPr>
        <w:t>clause 29</w:t>
      </w:r>
      <w:r w:rsidRPr="00AE7DE6">
        <w:rPr>
          <w:sz w:val="24"/>
          <w:szCs w:val="24"/>
        </w:rPr>
        <w:t xml:space="preserve"> shall survive the </w:t>
      </w:r>
      <w:r>
        <w:rPr>
          <w:sz w:val="24"/>
          <w:szCs w:val="24"/>
        </w:rPr>
        <w:t>expiry, termination or completion</w:t>
      </w:r>
      <w:r w:rsidRPr="00AE7DE6">
        <w:rPr>
          <w:sz w:val="24"/>
          <w:szCs w:val="24"/>
        </w:rPr>
        <w:t xml:space="preserve"> of this Agreement.</w:t>
      </w:r>
    </w:p>
    <w:p w14:paraId="0E2E312B" w14:textId="77777777" w:rsidR="00D20575" w:rsidRPr="00AE7DE6" w:rsidRDefault="00D20575" w:rsidP="00D20575">
      <w:pPr>
        <w:pStyle w:val="legallevel2"/>
        <w:numPr>
          <w:ilvl w:val="0"/>
          <w:numId w:val="0"/>
        </w:numPr>
        <w:rPr>
          <w:sz w:val="24"/>
          <w:szCs w:val="24"/>
        </w:rPr>
      </w:pPr>
    </w:p>
    <w:p w14:paraId="0355D7B0" w14:textId="77777777" w:rsidR="00621E51" w:rsidRDefault="00621E51" w:rsidP="00621E51">
      <w:pPr>
        <w:pStyle w:val="Default"/>
        <w:ind w:left="720" w:hanging="720"/>
        <w:jc w:val="both"/>
        <w:rPr>
          <w:rFonts w:asciiTheme="minorHAnsi" w:hAnsiTheme="minorHAnsi" w:cstheme="minorHAnsi"/>
          <w:b/>
        </w:rPr>
      </w:pPr>
      <w:r>
        <w:rPr>
          <w:rFonts w:asciiTheme="minorHAnsi" w:hAnsiTheme="minorHAnsi" w:cstheme="minorHAnsi"/>
          <w:color w:val="auto"/>
        </w:rPr>
        <w:t>30.</w:t>
      </w:r>
      <w:r>
        <w:rPr>
          <w:rFonts w:asciiTheme="minorHAnsi" w:hAnsiTheme="minorHAnsi" w:cstheme="minorHAnsi"/>
          <w:color w:val="auto"/>
        </w:rPr>
        <w:tab/>
      </w:r>
      <w:bookmarkStart w:id="6" w:name="_Toc808289"/>
      <w:bookmarkStart w:id="7" w:name="_Toc256000042"/>
      <w:bookmarkStart w:id="8" w:name="_Toc45488468"/>
      <w:r w:rsidRPr="00FD3134">
        <w:rPr>
          <w:rFonts w:asciiTheme="minorHAnsi" w:hAnsiTheme="minorHAnsi" w:cstheme="minorHAnsi"/>
          <w:b/>
        </w:rPr>
        <w:t>Step-In</w:t>
      </w:r>
      <w:bookmarkEnd w:id="6"/>
      <w:bookmarkEnd w:id="7"/>
      <w:bookmarkEnd w:id="8"/>
    </w:p>
    <w:p w14:paraId="0F40231A" w14:textId="77777777" w:rsidR="00621E51" w:rsidRDefault="00621E51" w:rsidP="00621E51">
      <w:pPr>
        <w:pStyle w:val="Default"/>
        <w:rPr>
          <w:rFonts w:asciiTheme="minorHAnsi" w:hAnsiTheme="minorHAnsi" w:cstheme="minorHAnsi"/>
          <w:b/>
        </w:rPr>
      </w:pPr>
    </w:p>
    <w:p w14:paraId="2A8F5DB6" w14:textId="77777777" w:rsidR="00621E51" w:rsidRPr="00FD3134" w:rsidRDefault="00621E51" w:rsidP="002A68C2">
      <w:pPr>
        <w:pStyle w:val="Default"/>
        <w:numPr>
          <w:ilvl w:val="1"/>
          <w:numId w:val="30"/>
        </w:numPr>
        <w:rPr>
          <w:rFonts w:asciiTheme="minorHAnsi" w:hAnsiTheme="minorHAnsi" w:cstheme="minorHAnsi"/>
          <w:b/>
        </w:rPr>
      </w:pPr>
      <w:r w:rsidRPr="00FD3134">
        <w:rPr>
          <w:rFonts w:asciiTheme="minorHAnsi" w:hAnsiTheme="minorHAnsi" w:cstheme="minorHAnsi"/>
        </w:rPr>
        <w:t xml:space="preserve">If at any time during the Term: </w:t>
      </w:r>
    </w:p>
    <w:p w14:paraId="590ACA9C" w14:textId="77777777" w:rsidR="00621E51" w:rsidRDefault="00621E51" w:rsidP="00621E51">
      <w:pPr>
        <w:pStyle w:val="Default"/>
        <w:ind w:left="420"/>
        <w:rPr>
          <w:rFonts w:asciiTheme="minorHAnsi" w:hAnsiTheme="minorHAnsi" w:cstheme="minorHAnsi"/>
        </w:rPr>
      </w:pPr>
    </w:p>
    <w:p w14:paraId="0E0BA50E" w14:textId="77777777" w:rsidR="00621E51" w:rsidRDefault="00621E51" w:rsidP="002A68C2">
      <w:pPr>
        <w:pStyle w:val="Default"/>
        <w:numPr>
          <w:ilvl w:val="2"/>
          <w:numId w:val="30"/>
        </w:numPr>
        <w:ind w:left="1418" w:hanging="709"/>
        <w:jc w:val="both"/>
        <w:rPr>
          <w:rFonts w:asciiTheme="minorHAnsi" w:hAnsiTheme="minorHAnsi" w:cstheme="minorHAnsi"/>
        </w:rPr>
      </w:pPr>
      <w:r w:rsidRPr="00FD3134">
        <w:rPr>
          <w:rFonts w:asciiTheme="minorHAnsi" w:hAnsiTheme="minorHAnsi" w:cstheme="minorHAnsi"/>
        </w:rPr>
        <w:t xml:space="preserve">any act, omission or event arises which would entitle the </w:t>
      </w:r>
      <w:r>
        <w:rPr>
          <w:rFonts w:asciiTheme="minorHAnsi" w:hAnsiTheme="minorHAnsi" w:cstheme="minorHAnsi"/>
        </w:rPr>
        <w:t xml:space="preserve">Central Bank </w:t>
      </w:r>
      <w:r w:rsidRPr="00FD3134">
        <w:rPr>
          <w:rFonts w:asciiTheme="minorHAnsi" w:hAnsiTheme="minorHAnsi" w:cstheme="minorHAnsi"/>
        </w:rPr>
        <w:t xml:space="preserve">to terminate </w:t>
      </w:r>
      <w:r>
        <w:rPr>
          <w:rFonts w:asciiTheme="minorHAnsi" w:hAnsiTheme="minorHAnsi" w:cstheme="minorHAnsi"/>
        </w:rPr>
        <w:t>this Agreement for breach by the Contractor</w:t>
      </w:r>
      <w:r w:rsidRPr="00FD3134">
        <w:rPr>
          <w:rFonts w:asciiTheme="minorHAnsi" w:hAnsiTheme="minorHAnsi" w:cstheme="minorHAnsi"/>
        </w:rPr>
        <w:t xml:space="preserve">;  </w:t>
      </w:r>
    </w:p>
    <w:p w14:paraId="6FC7D084" w14:textId="77777777" w:rsidR="00621E51" w:rsidRDefault="00621E51" w:rsidP="002A68C2">
      <w:pPr>
        <w:pStyle w:val="Default"/>
        <w:ind w:left="1418"/>
        <w:jc w:val="both"/>
        <w:rPr>
          <w:rFonts w:asciiTheme="minorHAnsi" w:hAnsiTheme="minorHAnsi" w:cstheme="minorHAnsi"/>
        </w:rPr>
      </w:pPr>
    </w:p>
    <w:p w14:paraId="5F974E43" w14:textId="77777777" w:rsidR="00621E51" w:rsidRDefault="00621E51" w:rsidP="002A68C2">
      <w:pPr>
        <w:pStyle w:val="Default"/>
        <w:numPr>
          <w:ilvl w:val="2"/>
          <w:numId w:val="30"/>
        </w:numPr>
        <w:ind w:left="1418" w:hanging="709"/>
        <w:jc w:val="both"/>
        <w:rPr>
          <w:rFonts w:asciiTheme="minorHAnsi" w:hAnsiTheme="minorHAnsi" w:cstheme="minorHAnsi"/>
        </w:rPr>
      </w:pPr>
      <w:r w:rsidRPr="004A61CC">
        <w:rPr>
          <w:rFonts w:asciiTheme="minorHAnsi" w:hAnsiTheme="minorHAnsi" w:cstheme="minorHAnsi"/>
        </w:rPr>
        <w:lastRenderedPageBreak/>
        <w:t xml:space="preserve">the Contractor fails, in the reasonable opinion of the Central Bank to provide, or refuses to provide, the Services in accordance with the provisions of </w:t>
      </w:r>
      <w:r>
        <w:rPr>
          <w:rFonts w:asciiTheme="minorHAnsi" w:hAnsiTheme="minorHAnsi" w:cstheme="minorHAnsi"/>
        </w:rPr>
        <w:t>this Agreement</w:t>
      </w:r>
      <w:r w:rsidRPr="004A61CC">
        <w:rPr>
          <w:rFonts w:asciiTheme="minorHAnsi" w:hAnsiTheme="minorHAnsi" w:cstheme="minorHAnsi"/>
        </w:rPr>
        <w:t>;</w:t>
      </w:r>
    </w:p>
    <w:p w14:paraId="4AA25959" w14:textId="77777777" w:rsidR="00621E51" w:rsidRDefault="00621E51" w:rsidP="002A68C2">
      <w:pPr>
        <w:pStyle w:val="ListParagraph"/>
        <w:jc w:val="both"/>
        <w:rPr>
          <w:rFonts w:asciiTheme="minorHAnsi" w:hAnsiTheme="minorHAnsi" w:cstheme="minorHAnsi"/>
        </w:rPr>
      </w:pPr>
    </w:p>
    <w:p w14:paraId="514A9295" w14:textId="77777777" w:rsidR="00621E51" w:rsidRDefault="00621E51" w:rsidP="002A68C2">
      <w:pPr>
        <w:pStyle w:val="Default"/>
        <w:numPr>
          <w:ilvl w:val="2"/>
          <w:numId w:val="30"/>
        </w:numPr>
        <w:ind w:left="1418" w:hanging="709"/>
        <w:jc w:val="both"/>
        <w:rPr>
          <w:rFonts w:asciiTheme="minorHAnsi" w:hAnsiTheme="minorHAnsi" w:cstheme="minorHAnsi"/>
        </w:rPr>
      </w:pPr>
      <w:r w:rsidRPr="004A61CC">
        <w:rPr>
          <w:rFonts w:asciiTheme="minorHAnsi" w:hAnsiTheme="minorHAnsi" w:cstheme="minorHAnsi"/>
        </w:rPr>
        <w:t xml:space="preserve">the Contractor fails, in the reasonable opinion of the </w:t>
      </w:r>
      <w:r>
        <w:rPr>
          <w:rFonts w:asciiTheme="minorHAnsi" w:hAnsiTheme="minorHAnsi" w:cstheme="minorHAnsi"/>
        </w:rPr>
        <w:t>Central Bank</w:t>
      </w:r>
      <w:r w:rsidRPr="004A61CC">
        <w:rPr>
          <w:rFonts w:asciiTheme="minorHAnsi" w:hAnsiTheme="minorHAnsi" w:cstheme="minorHAnsi"/>
        </w:rPr>
        <w:t>, to take all reasonable steps to enforce its rights against any sub-contractor of the Contractor; or</w:t>
      </w:r>
    </w:p>
    <w:p w14:paraId="34E64382" w14:textId="77777777" w:rsidR="00621E51" w:rsidRDefault="00621E51" w:rsidP="002A68C2">
      <w:pPr>
        <w:pStyle w:val="ListParagraph"/>
        <w:jc w:val="both"/>
        <w:rPr>
          <w:rFonts w:asciiTheme="minorHAnsi" w:hAnsiTheme="minorHAnsi" w:cstheme="minorHAnsi"/>
        </w:rPr>
      </w:pPr>
    </w:p>
    <w:p w14:paraId="00B8A2DB" w14:textId="77777777" w:rsidR="00621E51" w:rsidRPr="004A61CC" w:rsidRDefault="00621E51" w:rsidP="002A68C2">
      <w:pPr>
        <w:pStyle w:val="Default"/>
        <w:numPr>
          <w:ilvl w:val="2"/>
          <w:numId w:val="30"/>
        </w:numPr>
        <w:ind w:left="1418" w:hanging="709"/>
        <w:jc w:val="both"/>
        <w:rPr>
          <w:rFonts w:asciiTheme="minorHAnsi" w:hAnsiTheme="minorHAnsi" w:cstheme="minorHAnsi"/>
        </w:rPr>
      </w:pPr>
      <w:r w:rsidRPr="004A61CC">
        <w:rPr>
          <w:rFonts w:asciiTheme="minorHAnsi" w:hAnsiTheme="minorHAnsi" w:cstheme="minorHAnsi"/>
        </w:rPr>
        <w:t xml:space="preserve">the relationship between the Contractor and </w:t>
      </w:r>
      <w:r>
        <w:rPr>
          <w:rFonts w:asciiTheme="minorHAnsi" w:hAnsiTheme="minorHAnsi" w:cstheme="minorHAnsi"/>
        </w:rPr>
        <w:t xml:space="preserve">any </w:t>
      </w:r>
      <w:r w:rsidRPr="004A61CC">
        <w:rPr>
          <w:rFonts w:asciiTheme="minorHAnsi" w:hAnsiTheme="minorHAnsi" w:cstheme="minorHAnsi"/>
        </w:rPr>
        <w:t xml:space="preserve">sub-contractor has, in the reasonable opinion of the Central Bank, irretrievably broken down, </w:t>
      </w:r>
    </w:p>
    <w:p w14:paraId="464C49C1" w14:textId="77777777" w:rsidR="00621E51" w:rsidRDefault="00621E51" w:rsidP="00621E51">
      <w:pPr>
        <w:pStyle w:val="Default"/>
        <w:rPr>
          <w:rFonts w:asciiTheme="minorHAnsi" w:hAnsiTheme="minorHAnsi" w:cstheme="minorHAnsi"/>
        </w:rPr>
      </w:pPr>
    </w:p>
    <w:p w14:paraId="77B652AB" w14:textId="77777777" w:rsidR="00621E51" w:rsidRDefault="00621E51" w:rsidP="002A68C2">
      <w:pPr>
        <w:pStyle w:val="Default"/>
        <w:ind w:left="709"/>
        <w:jc w:val="both"/>
        <w:rPr>
          <w:rFonts w:asciiTheme="minorHAnsi" w:hAnsiTheme="minorHAnsi" w:cstheme="minorHAnsi"/>
        </w:rPr>
      </w:pPr>
      <w:r w:rsidRPr="00FD3134">
        <w:rPr>
          <w:rFonts w:asciiTheme="minorHAnsi" w:hAnsiTheme="minorHAnsi" w:cstheme="minorHAnsi"/>
        </w:rPr>
        <w:t>(in each case a “</w:t>
      </w:r>
      <w:r w:rsidRPr="00FD3134">
        <w:rPr>
          <w:rFonts w:asciiTheme="minorHAnsi" w:hAnsiTheme="minorHAnsi" w:cstheme="minorHAnsi"/>
          <w:b/>
        </w:rPr>
        <w:t>Step-In Event</w:t>
      </w:r>
      <w:r w:rsidRPr="00FD3134">
        <w:rPr>
          <w:rFonts w:asciiTheme="minorHAnsi" w:hAnsiTheme="minorHAnsi" w:cstheme="minorHAnsi"/>
        </w:rPr>
        <w:t xml:space="preserve">”) then, without prejudice to any other right or remedy to which the </w:t>
      </w:r>
      <w:r>
        <w:rPr>
          <w:rFonts w:asciiTheme="minorHAnsi" w:hAnsiTheme="minorHAnsi" w:cstheme="minorHAnsi"/>
        </w:rPr>
        <w:t xml:space="preserve">Central Bank </w:t>
      </w:r>
      <w:r w:rsidRPr="00FD3134">
        <w:rPr>
          <w:rFonts w:asciiTheme="minorHAnsi" w:hAnsiTheme="minorHAnsi" w:cstheme="minorHAnsi"/>
        </w:rPr>
        <w:t xml:space="preserve"> may be entitled, the </w:t>
      </w:r>
      <w:r>
        <w:rPr>
          <w:rFonts w:asciiTheme="minorHAnsi" w:hAnsiTheme="minorHAnsi" w:cstheme="minorHAnsi"/>
        </w:rPr>
        <w:t xml:space="preserve">Central Bank </w:t>
      </w:r>
      <w:r w:rsidRPr="00FD3134">
        <w:rPr>
          <w:rFonts w:asciiTheme="minorHAnsi" w:hAnsiTheme="minorHAnsi" w:cstheme="minorHAnsi"/>
        </w:rPr>
        <w:t xml:space="preserve">may with immediate effect on written notice to the </w:t>
      </w:r>
      <w:r>
        <w:rPr>
          <w:rFonts w:asciiTheme="minorHAnsi" w:hAnsiTheme="minorHAnsi" w:cstheme="minorHAnsi"/>
        </w:rPr>
        <w:t>Contractor</w:t>
      </w:r>
      <w:r w:rsidRPr="00FD3134">
        <w:rPr>
          <w:rFonts w:asciiTheme="minorHAnsi" w:hAnsiTheme="minorHAnsi" w:cstheme="minorHAnsi"/>
        </w:rPr>
        <w:t xml:space="preserve"> take such steps as may be necessary to mitigate against the effects of the Step-In Event on the performance of the Services (or engage others to take such steps).</w:t>
      </w:r>
    </w:p>
    <w:p w14:paraId="288E6275" w14:textId="77777777" w:rsidR="00621E51" w:rsidRDefault="00621E51" w:rsidP="00621E51">
      <w:pPr>
        <w:pStyle w:val="Default"/>
        <w:rPr>
          <w:rFonts w:asciiTheme="minorHAnsi" w:hAnsiTheme="minorHAnsi" w:cstheme="minorHAnsi"/>
        </w:rPr>
      </w:pPr>
    </w:p>
    <w:p w14:paraId="7963F166" w14:textId="77777777" w:rsidR="00621E51" w:rsidRDefault="00621E51" w:rsidP="002A68C2">
      <w:pPr>
        <w:pStyle w:val="Default"/>
        <w:numPr>
          <w:ilvl w:val="1"/>
          <w:numId w:val="30"/>
        </w:numPr>
        <w:ind w:left="709" w:hanging="709"/>
        <w:jc w:val="both"/>
        <w:rPr>
          <w:rFonts w:asciiTheme="minorHAnsi" w:hAnsiTheme="minorHAnsi" w:cstheme="minorHAnsi"/>
        </w:rPr>
      </w:pPr>
      <w:r w:rsidRPr="00FD3134">
        <w:rPr>
          <w:rFonts w:asciiTheme="minorHAnsi" w:hAnsiTheme="minorHAnsi" w:cstheme="minorHAnsi"/>
        </w:rPr>
        <w:t xml:space="preserve">Without prejudice to the generality of clause </w:t>
      </w:r>
      <w:r>
        <w:rPr>
          <w:rFonts w:asciiTheme="minorHAnsi" w:hAnsiTheme="minorHAnsi" w:cstheme="minorHAnsi"/>
        </w:rPr>
        <w:t>30</w:t>
      </w:r>
      <w:r w:rsidRPr="00FD3134">
        <w:rPr>
          <w:rFonts w:asciiTheme="minorHAnsi" w:hAnsiTheme="minorHAnsi" w:cstheme="minorHAnsi"/>
        </w:rPr>
        <w:t xml:space="preserve">.1 above, the </w:t>
      </w:r>
      <w:r>
        <w:rPr>
          <w:rFonts w:asciiTheme="minorHAnsi" w:hAnsiTheme="minorHAnsi" w:cstheme="minorHAnsi"/>
        </w:rPr>
        <w:t>Central Bank</w:t>
      </w:r>
      <w:r w:rsidRPr="00FD3134">
        <w:rPr>
          <w:rFonts w:asciiTheme="minorHAnsi" w:hAnsiTheme="minorHAnsi" w:cstheme="minorHAnsi"/>
        </w:rPr>
        <w:t xml:space="preserve">, on the occurrence of a Step-In Event may at its option: </w:t>
      </w:r>
    </w:p>
    <w:p w14:paraId="0A30E087" w14:textId="77777777" w:rsidR="00621E51" w:rsidRPr="00FD3134" w:rsidRDefault="00621E51" w:rsidP="00621E51">
      <w:pPr>
        <w:pStyle w:val="Default"/>
        <w:ind w:left="420"/>
        <w:rPr>
          <w:rFonts w:asciiTheme="minorHAnsi" w:hAnsiTheme="minorHAnsi" w:cstheme="minorHAnsi"/>
        </w:rPr>
      </w:pPr>
    </w:p>
    <w:p w14:paraId="102241EF" w14:textId="4B87D8E1" w:rsidR="00621E51" w:rsidRDefault="00621E51" w:rsidP="002A68C2">
      <w:pPr>
        <w:pStyle w:val="Default"/>
        <w:numPr>
          <w:ilvl w:val="2"/>
          <w:numId w:val="30"/>
        </w:numPr>
        <w:ind w:left="1418" w:hanging="709"/>
        <w:jc w:val="both"/>
        <w:rPr>
          <w:rFonts w:asciiTheme="minorHAnsi" w:hAnsiTheme="minorHAnsi" w:cstheme="minorHAnsi"/>
        </w:rPr>
      </w:pPr>
      <w:r w:rsidRPr="00FD3134">
        <w:rPr>
          <w:rFonts w:asciiTheme="minorHAnsi" w:hAnsiTheme="minorHAnsi" w:cstheme="minorHAnsi"/>
        </w:rPr>
        <w:t xml:space="preserve">itself provide such part or all of the Services or may employ other contractors to do so; and/or </w:t>
      </w:r>
    </w:p>
    <w:p w14:paraId="359812A5" w14:textId="77777777" w:rsidR="002A68C2" w:rsidRDefault="002A68C2" w:rsidP="002A68C2">
      <w:pPr>
        <w:pStyle w:val="Default"/>
        <w:ind w:left="1418"/>
        <w:rPr>
          <w:rFonts w:asciiTheme="minorHAnsi" w:hAnsiTheme="minorHAnsi" w:cstheme="minorHAnsi"/>
        </w:rPr>
      </w:pPr>
    </w:p>
    <w:p w14:paraId="0D482BB8" w14:textId="77777777" w:rsidR="00621E51" w:rsidRPr="004A61CC" w:rsidRDefault="00621E51" w:rsidP="002A68C2">
      <w:pPr>
        <w:pStyle w:val="Default"/>
        <w:numPr>
          <w:ilvl w:val="2"/>
          <w:numId w:val="30"/>
        </w:numPr>
        <w:ind w:left="1418" w:hanging="709"/>
        <w:jc w:val="both"/>
        <w:rPr>
          <w:rFonts w:asciiTheme="minorHAnsi" w:hAnsiTheme="minorHAnsi" w:cstheme="minorHAnsi"/>
        </w:rPr>
      </w:pPr>
      <w:r w:rsidRPr="004A61CC">
        <w:rPr>
          <w:rFonts w:asciiTheme="minorHAnsi" w:hAnsiTheme="minorHAnsi" w:cstheme="minorHAnsi"/>
        </w:rPr>
        <w:t>require the Contractor to assign and/or novate to the Central Bank the benefit of its rights against</w:t>
      </w:r>
      <w:r w:rsidRPr="002307CE">
        <w:rPr>
          <w:rFonts w:asciiTheme="minorHAnsi" w:hAnsiTheme="minorHAnsi" w:cstheme="minorHAnsi"/>
        </w:rPr>
        <w:t xml:space="preserve"> the relevant sub-contractor, insofar as relevant to the provision of the Services under </w:t>
      </w:r>
      <w:r>
        <w:rPr>
          <w:rFonts w:asciiTheme="minorHAnsi" w:hAnsiTheme="minorHAnsi" w:cstheme="minorHAnsi"/>
        </w:rPr>
        <w:t>this Agreement</w:t>
      </w:r>
      <w:r w:rsidRPr="00C07FB4">
        <w:rPr>
          <w:rFonts w:asciiTheme="minorHAnsi" w:hAnsiTheme="minorHAnsi" w:cstheme="minorHAnsi"/>
        </w:rPr>
        <w:t xml:space="preserve">, and to take all such further steps as may be reasonably necessary to ensure that such rights are directly enforceable by the </w:t>
      </w:r>
      <w:r>
        <w:rPr>
          <w:rFonts w:asciiTheme="minorHAnsi" w:hAnsiTheme="minorHAnsi" w:cstheme="minorHAnsi"/>
        </w:rPr>
        <w:t xml:space="preserve">Central Bank </w:t>
      </w:r>
      <w:r w:rsidRPr="004A61CC">
        <w:rPr>
          <w:rFonts w:asciiTheme="minorHAnsi" w:hAnsiTheme="minorHAnsi" w:cstheme="minorHAnsi"/>
        </w:rPr>
        <w:t xml:space="preserve">against the relevant sub-contractor </w:t>
      </w:r>
    </w:p>
    <w:p w14:paraId="24C1E6AC" w14:textId="77777777" w:rsidR="00621E51" w:rsidRPr="00FD3134" w:rsidRDefault="00621E51" w:rsidP="00621E51">
      <w:pPr>
        <w:pStyle w:val="Default"/>
        <w:rPr>
          <w:rFonts w:asciiTheme="minorHAnsi" w:hAnsiTheme="minorHAnsi" w:cstheme="minorHAnsi"/>
        </w:rPr>
      </w:pPr>
      <w:r w:rsidRPr="00FD3134">
        <w:rPr>
          <w:rFonts w:asciiTheme="minorHAnsi" w:hAnsiTheme="minorHAnsi" w:cstheme="minorHAnsi"/>
        </w:rPr>
        <w:tab/>
      </w:r>
      <w:r>
        <w:rPr>
          <w:rFonts w:asciiTheme="minorHAnsi" w:hAnsiTheme="minorHAnsi" w:cstheme="minorHAnsi"/>
        </w:rPr>
        <w:tab/>
      </w:r>
      <w:r w:rsidRPr="00FD3134">
        <w:rPr>
          <w:rFonts w:asciiTheme="minorHAnsi" w:hAnsiTheme="minorHAnsi" w:cstheme="minorHAnsi"/>
        </w:rPr>
        <w:t>(the “</w:t>
      </w:r>
      <w:r w:rsidRPr="00FD3134">
        <w:rPr>
          <w:rFonts w:asciiTheme="minorHAnsi" w:hAnsiTheme="minorHAnsi" w:cstheme="minorHAnsi"/>
          <w:b/>
        </w:rPr>
        <w:t>Step-In Rights</w:t>
      </w:r>
      <w:r w:rsidRPr="00FD3134">
        <w:rPr>
          <w:rFonts w:asciiTheme="minorHAnsi" w:hAnsiTheme="minorHAnsi" w:cstheme="minorHAnsi"/>
        </w:rPr>
        <w:t>”).</w:t>
      </w:r>
    </w:p>
    <w:p w14:paraId="3DBB0A22" w14:textId="77777777" w:rsidR="00621E51" w:rsidRDefault="00621E51" w:rsidP="002A68C2">
      <w:pPr>
        <w:pStyle w:val="Default"/>
        <w:jc w:val="both"/>
        <w:rPr>
          <w:rFonts w:asciiTheme="minorHAnsi" w:hAnsiTheme="minorHAnsi" w:cstheme="minorHAnsi"/>
        </w:rPr>
      </w:pPr>
    </w:p>
    <w:p w14:paraId="4B80964A" w14:textId="77777777" w:rsidR="00621E51" w:rsidRDefault="00621E51" w:rsidP="002A68C2">
      <w:pPr>
        <w:pStyle w:val="Default"/>
        <w:numPr>
          <w:ilvl w:val="1"/>
          <w:numId w:val="30"/>
        </w:numPr>
        <w:ind w:left="709" w:hanging="709"/>
        <w:jc w:val="both"/>
        <w:rPr>
          <w:rFonts w:asciiTheme="minorHAnsi" w:hAnsiTheme="minorHAnsi" w:cstheme="minorHAnsi"/>
        </w:rPr>
      </w:pPr>
      <w:r w:rsidRPr="00FD3134">
        <w:rPr>
          <w:rFonts w:asciiTheme="minorHAnsi" w:hAnsiTheme="minorHAnsi" w:cstheme="minorHAnsi"/>
        </w:rPr>
        <w:t xml:space="preserve">The </w:t>
      </w:r>
      <w:r>
        <w:rPr>
          <w:rFonts w:asciiTheme="minorHAnsi" w:hAnsiTheme="minorHAnsi" w:cstheme="minorHAnsi"/>
        </w:rPr>
        <w:t xml:space="preserve">Contractor </w:t>
      </w:r>
      <w:r w:rsidRPr="00FD3134">
        <w:rPr>
          <w:rFonts w:asciiTheme="minorHAnsi" w:hAnsiTheme="minorHAnsi" w:cstheme="minorHAnsi"/>
        </w:rPr>
        <w:t xml:space="preserve">shall give all reasonable assistance to the </w:t>
      </w:r>
      <w:r>
        <w:rPr>
          <w:rFonts w:asciiTheme="minorHAnsi" w:hAnsiTheme="minorHAnsi" w:cstheme="minorHAnsi"/>
        </w:rPr>
        <w:t xml:space="preserve">Central Bank </w:t>
      </w:r>
      <w:r w:rsidRPr="00FD3134">
        <w:rPr>
          <w:rFonts w:asciiTheme="minorHAnsi" w:hAnsiTheme="minorHAnsi" w:cstheme="minorHAnsi"/>
        </w:rPr>
        <w:t xml:space="preserve">in this regard and shall ensure that its </w:t>
      </w:r>
      <w:r>
        <w:rPr>
          <w:rFonts w:asciiTheme="minorHAnsi" w:hAnsiTheme="minorHAnsi" w:cstheme="minorHAnsi"/>
        </w:rPr>
        <w:t>s</w:t>
      </w:r>
      <w:r w:rsidRPr="00FD3134">
        <w:rPr>
          <w:rFonts w:asciiTheme="minorHAnsi" w:hAnsiTheme="minorHAnsi" w:cstheme="minorHAnsi"/>
        </w:rPr>
        <w:t xml:space="preserve">ub-contractors are made aware of and agree to comply with the provisions of this clause </w:t>
      </w:r>
      <w:r>
        <w:rPr>
          <w:rFonts w:asciiTheme="minorHAnsi" w:hAnsiTheme="minorHAnsi" w:cstheme="minorHAnsi"/>
        </w:rPr>
        <w:t>30</w:t>
      </w:r>
      <w:r w:rsidRPr="00FD3134">
        <w:rPr>
          <w:rFonts w:asciiTheme="minorHAnsi" w:hAnsiTheme="minorHAnsi" w:cstheme="minorHAnsi"/>
        </w:rPr>
        <w:t xml:space="preserve">.  Any costs incurred by the </w:t>
      </w:r>
      <w:r>
        <w:rPr>
          <w:rFonts w:asciiTheme="minorHAnsi" w:hAnsiTheme="minorHAnsi" w:cstheme="minorHAnsi"/>
        </w:rPr>
        <w:t xml:space="preserve">Central Bank </w:t>
      </w:r>
      <w:r w:rsidRPr="00FD3134">
        <w:rPr>
          <w:rFonts w:asciiTheme="minorHAnsi" w:hAnsiTheme="minorHAnsi" w:cstheme="minorHAnsi"/>
        </w:rPr>
        <w:t xml:space="preserve">in exercising the Step-In Rights under this clause </w:t>
      </w:r>
      <w:r>
        <w:rPr>
          <w:rFonts w:asciiTheme="minorHAnsi" w:hAnsiTheme="minorHAnsi" w:cstheme="minorHAnsi"/>
        </w:rPr>
        <w:t>30</w:t>
      </w:r>
      <w:r w:rsidRPr="00FD3134">
        <w:rPr>
          <w:rFonts w:asciiTheme="minorHAnsi" w:hAnsiTheme="minorHAnsi" w:cstheme="minorHAnsi"/>
        </w:rPr>
        <w:t xml:space="preserve"> shall be for the account of the </w:t>
      </w:r>
      <w:r>
        <w:rPr>
          <w:rFonts w:asciiTheme="minorHAnsi" w:hAnsiTheme="minorHAnsi" w:cstheme="minorHAnsi"/>
        </w:rPr>
        <w:t>Contractor</w:t>
      </w:r>
      <w:r w:rsidRPr="00FD3134">
        <w:rPr>
          <w:rFonts w:asciiTheme="minorHAnsi" w:hAnsiTheme="minorHAnsi" w:cstheme="minorHAnsi"/>
        </w:rPr>
        <w:t>.</w:t>
      </w:r>
    </w:p>
    <w:p w14:paraId="1F1269DB" w14:textId="77777777" w:rsidR="00621E51" w:rsidRDefault="00621E51" w:rsidP="00621E51">
      <w:pPr>
        <w:pStyle w:val="Default"/>
        <w:ind w:left="709"/>
        <w:rPr>
          <w:rFonts w:asciiTheme="minorHAnsi" w:hAnsiTheme="minorHAnsi" w:cstheme="minorHAnsi"/>
        </w:rPr>
      </w:pPr>
    </w:p>
    <w:p w14:paraId="2073A94A" w14:textId="77777777" w:rsidR="00621E51" w:rsidRDefault="00621E51" w:rsidP="002A68C2">
      <w:pPr>
        <w:pStyle w:val="Default"/>
        <w:numPr>
          <w:ilvl w:val="1"/>
          <w:numId w:val="30"/>
        </w:numPr>
        <w:ind w:left="709" w:hanging="709"/>
        <w:jc w:val="both"/>
        <w:rPr>
          <w:rFonts w:asciiTheme="minorHAnsi" w:hAnsiTheme="minorHAnsi" w:cstheme="minorHAnsi"/>
        </w:rPr>
      </w:pPr>
      <w:r w:rsidRPr="009410A1">
        <w:rPr>
          <w:rFonts w:asciiTheme="minorHAnsi" w:hAnsiTheme="minorHAnsi" w:cstheme="minorHAnsi"/>
        </w:rPr>
        <w:t xml:space="preserve">The Contractor shall procure that, in the event that the Central Bank </w:t>
      </w:r>
      <w:r w:rsidRPr="001A49E1">
        <w:rPr>
          <w:rFonts w:asciiTheme="minorHAnsi" w:hAnsiTheme="minorHAnsi" w:cstheme="minorHAnsi"/>
        </w:rPr>
        <w:t xml:space="preserve">exercises its Step-In Rights, the Central Bank (or any other contractor employed by the </w:t>
      </w:r>
      <w:r w:rsidRPr="002307CE">
        <w:rPr>
          <w:rFonts w:asciiTheme="minorHAnsi" w:hAnsiTheme="minorHAnsi" w:cstheme="minorHAnsi"/>
        </w:rPr>
        <w:t xml:space="preserve">Central Bank to act on its behalf) shall have the right to access the Contractor’s premises and/or facilities, as necessary, and direct the employees, agents and sub-contractors </w:t>
      </w:r>
      <w:r w:rsidRPr="00C07FB4">
        <w:rPr>
          <w:rFonts w:asciiTheme="minorHAnsi" w:hAnsiTheme="minorHAnsi" w:cstheme="minorHAnsi"/>
        </w:rPr>
        <w:t>of the Contractor in connection with the provision of the Services.</w:t>
      </w:r>
    </w:p>
    <w:p w14:paraId="10322E3D" w14:textId="77777777" w:rsidR="00621E51" w:rsidRDefault="00621E51" w:rsidP="00621E51">
      <w:pPr>
        <w:pStyle w:val="ListParagraph"/>
        <w:rPr>
          <w:rFonts w:asciiTheme="minorHAnsi" w:hAnsiTheme="minorHAnsi" w:cstheme="minorHAnsi"/>
        </w:rPr>
      </w:pPr>
    </w:p>
    <w:p w14:paraId="70249008" w14:textId="77777777" w:rsidR="00621E51" w:rsidRPr="002307CE" w:rsidRDefault="00621E51" w:rsidP="002A68C2">
      <w:pPr>
        <w:pStyle w:val="Default"/>
        <w:numPr>
          <w:ilvl w:val="1"/>
          <w:numId w:val="30"/>
        </w:numPr>
        <w:ind w:left="709" w:hanging="709"/>
        <w:rPr>
          <w:rFonts w:asciiTheme="minorHAnsi" w:hAnsiTheme="minorHAnsi" w:cstheme="minorHAnsi"/>
        </w:rPr>
      </w:pPr>
      <w:r w:rsidRPr="001A49E1">
        <w:rPr>
          <w:rFonts w:asciiTheme="minorHAnsi" w:hAnsiTheme="minorHAnsi" w:cstheme="minorHAnsi"/>
        </w:rPr>
        <w:t>The Central Bank shall be entitled, at its discretion, to exercise the Step-In Rights:</w:t>
      </w:r>
    </w:p>
    <w:p w14:paraId="45B673C0" w14:textId="77777777" w:rsidR="00621E51" w:rsidRPr="00FD3134" w:rsidRDefault="00621E51" w:rsidP="00621E51">
      <w:pPr>
        <w:pStyle w:val="Default"/>
        <w:rPr>
          <w:rFonts w:asciiTheme="minorHAnsi" w:hAnsiTheme="minorHAnsi" w:cstheme="minorHAnsi"/>
        </w:rPr>
      </w:pPr>
    </w:p>
    <w:p w14:paraId="0383555C" w14:textId="77777777" w:rsidR="00621E51" w:rsidRDefault="00621E51" w:rsidP="002A68C2">
      <w:pPr>
        <w:pStyle w:val="Default"/>
        <w:numPr>
          <w:ilvl w:val="2"/>
          <w:numId w:val="30"/>
        </w:numPr>
        <w:ind w:left="1418" w:hanging="709"/>
        <w:jc w:val="both"/>
        <w:rPr>
          <w:rFonts w:asciiTheme="minorHAnsi" w:hAnsiTheme="minorHAnsi" w:cstheme="minorHAnsi"/>
        </w:rPr>
      </w:pPr>
      <w:r w:rsidRPr="00FD3134">
        <w:rPr>
          <w:rFonts w:asciiTheme="minorHAnsi" w:hAnsiTheme="minorHAnsi" w:cstheme="minorHAnsi"/>
        </w:rPr>
        <w:t>in respect of all or any part(s) of the Services (the “</w:t>
      </w:r>
      <w:r w:rsidRPr="00FD3134">
        <w:rPr>
          <w:rFonts w:asciiTheme="minorHAnsi" w:hAnsiTheme="minorHAnsi" w:cstheme="minorHAnsi"/>
          <w:b/>
        </w:rPr>
        <w:t>Relevant Services</w:t>
      </w:r>
      <w:r w:rsidRPr="00FD3134">
        <w:rPr>
          <w:rFonts w:asciiTheme="minorHAnsi" w:hAnsiTheme="minorHAnsi" w:cstheme="minorHAnsi"/>
        </w:rPr>
        <w:t>”); and/or</w:t>
      </w:r>
    </w:p>
    <w:p w14:paraId="606E5E45" w14:textId="77777777" w:rsidR="00621E51" w:rsidRDefault="00621E51" w:rsidP="002A68C2">
      <w:pPr>
        <w:pStyle w:val="Default"/>
        <w:ind w:left="1418"/>
        <w:jc w:val="both"/>
        <w:rPr>
          <w:rFonts w:asciiTheme="minorHAnsi" w:hAnsiTheme="minorHAnsi" w:cstheme="minorHAnsi"/>
        </w:rPr>
      </w:pPr>
    </w:p>
    <w:p w14:paraId="05237195" w14:textId="77777777" w:rsidR="00621E51" w:rsidRPr="00174339" w:rsidRDefault="00621E51" w:rsidP="002A68C2">
      <w:pPr>
        <w:pStyle w:val="Default"/>
        <w:numPr>
          <w:ilvl w:val="2"/>
          <w:numId w:val="30"/>
        </w:numPr>
        <w:ind w:left="1418" w:hanging="709"/>
        <w:jc w:val="both"/>
        <w:rPr>
          <w:rFonts w:asciiTheme="minorHAnsi" w:hAnsiTheme="minorHAnsi" w:cstheme="minorHAnsi"/>
        </w:rPr>
      </w:pPr>
      <w:r w:rsidRPr="002307CE">
        <w:rPr>
          <w:rFonts w:asciiTheme="minorHAnsi" w:hAnsiTheme="minorHAnsi" w:cstheme="minorHAnsi"/>
        </w:rPr>
        <w:t xml:space="preserve">for the entire duration of the remaining Term, or on a temporary basis for such period of time as the </w:t>
      </w:r>
      <w:r w:rsidRPr="00C07FB4">
        <w:rPr>
          <w:rFonts w:asciiTheme="minorHAnsi" w:hAnsiTheme="minorHAnsi" w:cstheme="minorHAnsi"/>
        </w:rPr>
        <w:t xml:space="preserve">Central Bank may consider, in its absolute discretion, to </w:t>
      </w:r>
      <w:r w:rsidRPr="00C07FB4">
        <w:rPr>
          <w:rFonts w:asciiTheme="minorHAnsi" w:hAnsiTheme="minorHAnsi" w:cstheme="minorHAnsi"/>
        </w:rPr>
        <w:lastRenderedPageBreak/>
        <w:t xml:space="preserve">be reasonably necessary to mitigate against the effects of any </w:t>
      </w:r>
      <w:r w:rsidRPr="00753F53">
        <w:rPr>
          <w:rFonts w:asciiTheme="minorHAnsi" w:hAnsiTheme="minorHAnsi" w:cstheme="minorHAnsi"/>
        </w:rPr>
        <w:t>Step-In Event on the performance of the Services (“</w:t>
      </w:r>
      <w:r w:rsidRPr="00174339">
        <w:rPr>
          <w:rFonts w:asciiTheme="minorHAnsi" w:hAnsiTheme="minorHAnsi" w:cstheme="minorHAnsi"/>
          <w:b/>
        </w:rPr>
        <w:t>Temporary Step-In</w:t>
      </w:r>
      <w:r w:rsidRPr="00174339">
        <w:rPr>
          <w:rFonts w:asciiTheme="minorHAnsi" w:hAnsiTheme="minorHAnsi" w:cstheme="minorHAnsi"/>
        </w:rPr>
        <w:t>”).</w:t>
      </w:r>
    </w:p>
    <w:p w14:paraId="3BC925EA" w14:textId="77777777" w:rsidR="00621E51" w:rsidRPr="00FD3134" w:rsidRDefault="00621E51" w:rsidP="00621E51">
      <w:pPr>
        <w:pStyle w:val="Default"/>
        <w:rPr>
          <w:rFonts w:asciiTheme="minorHAnsi" w:hAnsiTheme="minorHAnsi" w:cstheme="minorHAnsi"/>
        </w:rPr>
      </w:pPr>
    </w:p>
    <w:p w14:paraId="2EC0521C" w14:textId="77777777" w:rsidR="00621E51" w:rsidRDefault="00621E51" w:rsidP="002A68C2">
      <w:pPr>
        <w:pStyle w:val="Default"/>
        <w:numPr>
          <w:ilvl w:val="1"/>
          <w:numId w:val="30"/>
        </w:numPr>
        <w:ind w:left="709" w:hanging="709"/>
        <w:jc w:val="both"/>
        <w:rPr>
          <w:rFonts w:asciiTheme="minorHAnsi" w:hAnsiTheme="minorHAnsi" w:cstheme="minorHAnsi"/>
        </w:rPr>
      </w:pPr>
      <w:r w:rsidRPr="00FD3134">
        <w:rPr>
          <w:rFonts w:asciiTheme="minorHAnsi" w:hAnsiTheme="minorHAnsi" w:cstheme="minorHAnsi"/>
        </w:rPr>
        <w:t xml:space="preserve">In the event of a Temporary Step-In, where the </w:t>
      </w:r>
      <w:r>
        <w:rPr>
          <w:rFonts w:asciiTheme="minorHAnsi" w:hAnsiTheme="minorHAnsi" w:cstheme="minorHAnsi"/>
        </w:rPr>
        <w:t xml:space="preserve">Central Bank </w:t>
      </w:r>
      <w:r w:rsidRPr="00FD3134">
        <w:rPr>
          <w:rFonts w:asciiTheme="minorHAnsi" w:hAnsiTheme="minorHAnsi" w:cstheme="minorHAnsi"/>
        </w:rPr>
        <w:t xml:space="preserve">is reasonably satisfied that the relevant Step-In Event is no longer occurring, the </w:t>
      </w:r>
      <w:r>
        <w:rPr>
          <w:rFonts w:asciiTheme="minorHAnsi" w:hAnsiTheme="minorHAnsi" w:cstheme="minorHAnsi"/>
        </w:rPr>
        <w:t xml:space="preserve">Central Bank </w:t>
      </w:r>
      <w:r w:rsidRPr="00FD3134">
        <w:rPr>
          <w:rFonts w:asciiTheme="minorHAnsi" w:hAnsiTheme="minorHAnsi" w:cstheme="minorHAnsi"/>
        </w:rPr>
        <w:t xml:space="preserve">shall be entitled on giving not less than ten (10) </w:t>
      </w:r>
      <w:r>
        <w:rPr>
          <w:rFonts w:asciiTheme="minorHAnsi" w:hAnsiTheme="minorHAnsi" w:cstheme="minorHAnsi"/>
        </w:rPr>
        <w:t xml:space="preserve">Working </w:t>
      </w:r>
      <w:r w:rsidRPr="00FD3134">
        <w:rPr>
          <w:rFonts w:asciiTheme="minorHAnsi" w:hAnsiTheme="minorHAnsi" w:cstheme="minorHAnsi"/>
        </w:rPr>
        <w:t>Days’ notice (or such other period as the parties may reasonably agree) to step back out of its direct relationship with the relevant third part</w:t>
      </w:r>
      <w:r>
        <w:rPr>
          <w:rFonts w:asciiTheme="minorHAnsi" w:hAnsiTheme="minorHAnsi" w:cstheme="minorHAnsi"/>
        </w:rPr>
        <w:t>(</w:t>
      </w:r>
      <w:r w:rsidRPr="00FD3134">
        <w:rPr>
          <w:rFonts w:asciiTheme="minorHAnsi" w:hAnsiTheme="minorHAnsi" w:cstheme="minorHAnsi"/>
        </w:rPr>
        <w:t>y</w:t>
      </w:r>
      <w:r>
        <w:rPr>
          <w:rFonts w:asciiTheme="minorHAnsi" w:hAnsiTheme="minorHAnsi" w:cstheme="minorHAnsi"/>
        </w:rPr>
        <w:t>)</w:t>
      </w:r>
      <w:r w:rsidRPr="00FD3134">
        <w:rPr>
          <w:rFonts w:asciiTheme="minorHAnsi" w:hAnsiTheme="minorHAnsi" w:cstheme="minorHAnsi"/>
        </w:rPr>
        <w:t>(</w:t>
      </w:r>
      <w:r>
        <w:rPr>
          <w:rFonts w:asciiTheme="minorHAnsi" w:hAnsiTheme="minorHAnsi" w:cstheme="minorHAnsi"/>
        </w:rPr>
        <w:t>ie</w:t>
      </w:r>
      <w:r w:rsidRPr="00FD3134">
        <w:rPr>
          <w:rFonts w:asciiTheme="minorHAnsi" w:hAnsiTheme="minorHAnsi" w:cstheme="minorHAnsi"/>
        </w:rPr>
        <w:t xml:space="preserve">s) and require the </w:t>
      </w:r>
      <w:r>
        <w:rPr>
          <w:rFonts w:asciiTheme="minorHAnsi" w:hAnsiTheme="minorHAnsi" w:cstheme="minorHAnsi"/>
        </w:rPr>
        <w:t>Contractor</w:t>
      </w:r>
      <w:r w:rsidRPr="00FD3134">
        <w:rPr>
          <w:rFonts w:asciiTheme="minorHAnsi" w:hAnsiTheme="minorHAnsi" w:cstheme="minorHAnsi"/>
        </w:rPr>
        <w:t xml:space="preserve"> to resume its relationship with the relevant third part</w:t>
      </w:r>
      <w:r>
        <w:rPr>
          <w:rFonts w:asciiTheme="minorHAnsi" w:hAnsiTheme="minorHAnsi" w:cstheme="minorHAnsi"/>
        </w:rPr>
        <w:t>(</w:t>
      </w:r>
      <w:r w:rsidRPr="00FD3134">
        <w:rPr>
          <w:rFonts w:asciiTheme="minorHAnsi" w:hAnsiTheme="minorHAnsi" w:cstheme="minorHAnsi"/>
        </w:rPr>
        <w:t>y</w:t>
      </w:r>
      <w:r>
        <w:rPr>
          <w:rFonts w:asciiTheme="minorHAnsi" w:hAnsiTheme="minorHAnsi" w:cstheme="minorHAnsi"/>
        </w:rPr>
        <w:t>)</w:t>
      </w:r>
      <w:r w:rsidRPr="00FD3134">
        <w:rPr>
          <w:rFonts w:asciiTheme="minorHAnsi" w:hAnsiTheme="minorHAnsi" w:cstheme="minorHAnsi"/>
        </w:rPr>
        <w:t>(</w:t>
      </w:r>
      <w:r>
        <w:rPr>
          <w:rFonts w:asciiTheme="minorHAnsi" w:hAnsiTheme="minorHAnsi" w:cstheme="minorHAnsi"/>
        </w:rPr>
        <w:t>ie</w:t>
      </w:r>
      <w:r w:rsidRPr="00FD3134">
        <w:rPr>
          <w:rFonts w:asciiTheme="minorHAnsi" w:hAnsiTheme="minorHAnsi" w:cstheme="minorHAnsi"/>
        </w:rPr>
        <w:t xml:space="preserve">s), as </w:t>
      </w:r>
      <w:r>
        <w:rPr>
          <w:rFonts w:asciiTheme="minorHAnsi" w:hAnsiTheme="minorHAnsi" w:cstheme="minorHAnsi"/>
        </w:rPr>
        <w:t>s</w:t>
      </w:r>
      <w:r w:rsidRPr="00FD3134">
        <w:rPr>
          <w:rFonts w:asciiTheme="minorHAnsi" w:hAnsiTheme="minorHAnsi" w:cstheme="minorHAnsi"/>
        </w:rPr>
        <w:t xml:space="preserve">ub-contractor(s), in respect of the provision of the Relevant Services under </w:t>
      </w:r>
      <w:r>
        <w:rPr>
          <w:rFonts w:asciiTheme="minorHAnsi" w:hAnsiTheme="minorHAnsi" w:cstheme="minorHAnsi"/>
        </w:rPr>
        <w:t xml:space="preserve">this Agreement </w:t>
      </w:r>
      <w:r w:rsidRPr="00FD3134">
        <w:rPr>
          <w:rFonts w:asciiTheme="minorHAnsi" w:hAnsiTheme="minorHAnsi" w:cstheme="minorHAnsi"/>
        </w:rPr>
        <w:t xml:space="preserve">and/or (as appropriate) notify the </w:t>
      </w:r>
      <w:r>
        <w:rPr>
          <w:rFonts w:asciiTheme="minorHAnsi" w:hAnsiTheme="minorHAnsi" w:cstheme="minorHAnsi"/>
        </w:rPr>
        <w:t>Contractor</w:t>
      </w:r>
      <w:r w:rsidRPr="00FD3134">
        <w:rPr>
          <w:rFonts w:asciiTheme="minorHAnsi" w:hAnsiTheme="minorHAnsi" w:cstheme="minorHAnsi"/>
        </w:rPr>
        <w:t xml:space="preserve"> that the </w:t>
      </w:r>
      <w:r>
        <w:rPr>
          <w:rFonts w:asciiTheme="minorHAnsi" w:hAnsiTheme="minorHAnsi" w:cstheme="minorHAnsi"/>
        </w:rPr>
        <w:t>Contractor</w:t>
      </w:r>
      <w:r w:rsidRPr="00FD3134">
        <w:rPr>
          <w:rFonts w:asciiTheme="minorHAnsi" w:hAnsiTheme="minorHAnsi" w:cstheme="minorHAnsi"/>
        </w:rPr>
        <w:t xml:space="preserve"> is to resume the provision of the Services transferred to or taken on by either the </w:t>
      </w:r>
      <w:r>
        <w:rPr>
          <w:rFonts w:asciiTheme="minorHAnsi" w:hAnsiTheme="minorHAnsi" w:cstheme="minorHAnsi"/>
        </w:rPr>
        <w:t>Central Bank</w:t>
      </w:r>
      <w:r w:rsidRPr="00FD3134">
        <w:rPr>
          <w:rFonts w:asciiTheme="minorHAnsi" w:hAnsiTheme="minorHAnsi" w:cstheme="minorHAnsi"/>
        </w:rPr>
        <w:t xml:space="preserve"> or another person.</w:t>
      </w:r>
    </w:p>
    <w:p w14:paraId="231AB651" w14:textId="77777777" w:rsidR="00621E51" w:rsidRDefault="00621E51" w:rsidP="00621E51">
      <w:pPr>
        <w:pStyle w:val="Default"/>
        <w:ind w:left="709"/>
        <w:rPr>
          <w:rFonts w:asciiTheme="minorHAnsi" w:hAnsiTheme="minorHAnsi" w:cstheme="minorHAnsi"/>
        </w:rPr>
      </w:pPr>
    </w:p>
    <w:p w14:paraId="52D11977" w14:textId="77777777" w:rsidR="00621E51" w:rsidRDefault="00621E51" w:rsidP="002A68C2">
      <w:pPr>
        <w:pStyle w:val="Default"/>
        <w:numPr>
          <w:ilvl w:val="1"/>
          <w:numId w:val="30"/>
        </w:numPr>
        <w:ind w:left="709" w:hanging="709"/>
        <w:jc w:val="both"/>
        <w:rPr>
          <w:rFonts w:asciiTheme="minorHAnsi" w:hAnsiTheme="minorHAnsi" w:cstheme="minorHAnsi"/>
        </w:rPr>
      </w:pPr>
      <w:r w:rsidRPr="00740EA1">
        <w:rPr>
          <w:rFonts w:asciiTheme="minorHAnsi" w:hAnsiTheme="minorHAnsi" w:cstheme="minorHAnsi"/>
        </w:rPr>
        <w:t xml:space="preserve">The Contractor shall grant to the </w:t>
      </w:r>
      <w:r w:rsidRPr="00FA1342">
        <w:rPr>
          <w:rFonts w:asciiTheme="minorHAnsi" w:hAnsiTheme="minorHAnsi" w:cstheme="minorHAnsi"/>
        </w:rPr>
        <w:t xml:space="preserve">Central </w:t>
      </w:r>
      <w:r w:rsidRPr="00C07FB4">
        <w:rPr>
          <w:rFonts w:asciiTheme="minorHAnsi" w:hAnsiTheme="minorHAnsi" w:cstheme="minorHAnsi"/>
        </w:rPr>
        <w:t xml:space="preserve">Bank (and/or shall procure that the Central Bank is granted by the relevant third parties) all rights and licences where necessary to enable the Central Bank to fully exercise its Step-in Rights. For the avoidance of doubt, the Step-In Rights may be exercised by the Central Bank as many times during the Term as the </w:t>
      </w:r>
      <w:r w:rsidRPr="00753F53">
        <w:rPr>
          <w:rFonts w:asciiTheme="minorHAnsi" w:hAnsiTheme="minorHAnsi" w:cstheme="minorHAnsi"/>
        </w:rPr>
        <w:t>Central Bank may, in its absolute discretion, think fit.</w:t>
      </w:r>
      <w:bookmarkStart w:id="9" w:name="_Toc808282"/>
      <w:bookmarkStart w:id="10" w:name="_Toc256000035"/>
      <w:bookmarkStart w:id="11" w:name="_Toc45488461"/>
    </w:p>
    <w:p w14:paraId="3ACAD47B" w14:textId="77777777" w:rsidR="00621E51" w:rsidRDefault="00621E51" w:rsidP="00621E51">
      <w:pPr>
        <w:pStyle w:val="ListParagraph"/>
        <w:rPr>
          <w:rFonts w:asciiTheme="minorHAnsi" w:hAnsiTheme="minorHAnsi" w:cstheme="minorHAnsi"/>
        </w:rPr>
      </w:pPr>
    </w:p>
    <w:p w14:paraId="12463BE4" w14:textId="77777777" w:rsidR="00621E51" w:rsidRDefault="00621E51" w:rsidP="00621E51">
      <w:pPr>
        <w:pStyle w:val="Default"/>
        <w:rPr>
          <w:rFonts w:asciiTheme="minorHAnsi" w:hAnsiTheme="minorHAnsi" w:cstheme="minorHAnsi"/>
          <w:b/>
        </w:rPr>
      </w:pPr>
      <w:r>
        <w:rPr>
          <w:rFonts w:asciiTheme="minorHAnsi" w:hAnsiTheme="minorHAnsi" w:cstheme="minorHAnsi"/>
          <w:b/>
        </w:rPr>
        <w:t>31.</w:t>
      </w:r>
      <w:r>
        <w:rPr>
          <w:rFonts w:asciiTheme="minorHAnsi" w:hAnsiTheme="minorHAnsi" w:cstheme="minorHAnsi"/>
          <w:b/>
        </w:rPr>
        <w:tab/>
      </w:r>
      <w:r w:rsidRPr="00C07FB4">
        <w:rPr>
          <w:rFonts w:asciiTheme="minorHAnsi" w:hAnsiTheme="minorHAnsi" w:cstheme="minorHAnsi"/>
          <w:b/>
        </w:rPr>
        <w:t>Business Continuity and Disaster Recovery</w:t>
      </w:r>
      <w:bookmarkEnd w:id="9"/>
      <w:bookmarkEnd w:id="10"/>
      <w:bookmarkEnd w:id="11"/>
    </w:p>
    <w:p w14:paraId="2B745F10" w14:textId="77777777" w:rsidR="00621E51" w:rsidRPr="00C07FB4" w:rsidRDefault="00621E51" w:rsidP="00621E51">
      <w:pPr>
        <w:pStyle w:val="Default"/>
        <w:rPr>
          <w:rFonts w:asciiTheme="minorHAnsi" w:hAnsiTheme="minorHAnsi" w:cstheme="minorHAnsi"/>
          <w:b/>
        </w:rPr>
      </w:pPr>
      <w:r w:rsidRPr="00C07FB4">
        <w:rPr>
          <w:rFonts w:asciiTheme="minorHAnsi" w:hAnsiTheme="minorHAnsi" w:cstheme="minorHAnsi"/>
          <w:b/>
        </w:rPr>
        <w:t xml:space="preserve"> </w:t>
      </w:r>
    </w:p>
    <w:p w14:paraId="2A6FBC5C" w14:textId="77777777" w:rsidR="00621E51" w:rsidRPr="00C07FB4" w:rsidRDefault="00621E51" w:rsidP="002A68C2">
      <w:pPr>
        <w:pStyle w:val="Default"/>
        <w:ind w:left="720" w:hanging="720"/>
        <w:jc w:val="both"/>
        <w:rPr>
          <w:rFonts w:asciiTheme="minorHAnsi" w:hAnsiTheme="minorHAnsi" w:cstheme="minorHAnsi"/>
        </w:rPr>
      </w:pPr>
      <w:r>
        <w:rPr>
          <w:rFonts w:asciiTheme="minorHAnsi" w:hAnsiTheme="minorHAnsi" w:cstheme="minorHAnsi"/>
        </w:rPr>
        <w:t>31.1</w:t>
      </w:r>
      <w:r>
        <w:rPr>
          <w:rFonts w:asciiTheme="minorHAnsi" w:hAnsiTheme="minorHAnsi" w:cstheme="minorHAnsi"/>
        </w:rPr>
        <w:tab/>
      </w:r>
      <w:r w:rsidRPr="00C07FB4">
        <w:rPr>
          <w:rFonts w:asciiTheme="minorHAnsi" w:hAnsiTheme="minorHAnsi" w:cstheme="minorHAnsi"/>
        </w:rPr>
        <w:t xml:space="preserve">The </w:t>
      </w:r>
      <w:r>
        <w:rPr>
          <w:rFonts w:asciiTheme="minorHAnsi" w:hAnsiTheme="minorHAnsi" w:cstheme="minorHAnsi"/>
        </w:rPr>
        <w:t xml:space="preserve">Contractor </w:t>
      </w:r>
      <w:r w:rsidRPr="00C07FB4">
        <w:rPr>
          <w:rFonts w:asciiTheme="minorHAnsi" w:hAnsiTheme="minorHAnsi" w:cstheme="minorHAnsi"/>
        </w:rPr>
        <w:t>shall implement and maintain, at its own cost, appropriate disaster recovery and business continuity measures in respect of the Service</w:t>
      </w:r>
      <w:r>
        <w:rPr>
          <w:rFonts w:asciiTheme="minorHAnsi" w:hAnsiTheme="minorHAnsi" w:cstheme="minorHAnsi"/>
        </w:rPr>
        <w:t>s, including the development and implementation of a documented disaster recovery and business continuity plan.  I</w:t>
      </w:r>
      <w:r w:rsidRPr="00C07FB4">
        <w:rPr>
          <w:rFonts w:asciiTheme="minorHAnsi" w:hAnsiTheme="minorHAnsi" w:cstheme="minorHAnsi"/>
        </w:rPr>
        <w:t xml:space="preserve">n the event of a Disaster, the </w:t>
      </w:r>
      <w:r>
        <w:rPr>
          <w:rFonts w:asciiTheme="minorHAnsi" w:hAnsiTheme="minorHAnsi" w:cstheme="minorHAnsi"/>
        </w:rPr>
        <w:t>Contractor</w:t>
      </w:r>
      <w:r w:rsidRPr="00C07FB4">
        <w:rPr>
          <w:rFonts w:asciiTheme="minorHAnsi" w:hAnsiTheme="minorHAnsi" w:cstheme="minorHAnsi"/>
        </w:rPr>
        <w:t xml:space="preserve"> shall implement the </w:t>
      </w:r>
      <w:r>
        <w:rPr>
          <w:rFonts w:asciiTheme="minorHAnsi" w:hAnsiTheme="minorHAnsi" w:cstheme="minorHAnsi"/>
        </w:rPr>
        <w:t>disaster recovery and business continuity plan</w:t>
      </w:r>
      <w:r w:rsidRPr="00C07FB4">
        <w:rPr>
          <w:rFonts w:asciiTheme="minorHAnsi" w:hAnsiTheme="minorHAnsi" w:cstheme="minorHAnsi"/>
        </w:rPr>
        <w:t>.</w:t>
      </w:r>
    </w:p>
    <w:p w14:paraId="1B99DD35" w14:textId="77777777" w:rsidR="00621E51" w:rsidRPr="00093874" w:rsidRDefault="00621E51" w:rsidP="00621E51">
      <w:pPr>
        <w:pStyle w:val="Default"/>
        <w:jc w:val="both"/>
        <w:rPr>
          <w:rFonts w:asciiTheme="minorHAnsi" w:hAnsiTheme="minorHAnsi" w:cstheme="minorHAnsi"/>
          <w:color w:val="auto"/>
        </w:rPr>
      </w:pPr>
    </w:p>
    <w:p w14:paraId="78C7EE2D" w14:textId="77777777" w:rsidR="00621E51" w:rsidRDefault="00621E51" w:rsidP="00621E51">
      <w:pPr>
        <w:pStyle w:val="Default"/>
        <w:jc w:val="both"/>
        <w:rPr>
          <w:rFonts w:asciiTheme="minorHAnsi" w:hAnsiTheme="minorHAnsi" w:cstheme="minorHAnsi"/>
          <w:b/>
          <w:color w:val="auto"/>
        </w:rPr>
      </w:pPr>
      <w:r>
        <w:rPr>
          <w:rFonts w:asciiTheme="minorHAnsi" w:hAnsiTheme="minorHAnsi" w:cstheme="minorHAnsi"/>
          <w:color w:val="auto"/>
        </w:rPr>
        <w:t>32</w:t>
      </w:r>
      <w:r w:rsidRPr="002D58E3">
        <w:rPr>
          <w:rFonts w:asciiTheme="minorHAnsi" w:hAnsiTheme="minorHAnsi" w:cstheme="minorHAnsi"/>
          <w:color w:val="auto"/>
        </w:rPr>
        <w:t xml:space="preserve">. </w:t>
      </w:r>
      <w:r>
        <w:rPr>
          <w:rFonts w:asciiTheme="minorHAnsi" w:hAnsiTheme="minorHAnsi" w:cstheme="minorHAnsi"/>
          <w:color w:val="auto"/>
        </w:rPr>
        <w:tab/>
      </w:r>
      <w:r w:rsidRPr="002D58E3">
        <w:rPr>
          <w:rFonts w:asciiTheme="minorHAnsi" w:hAnsiTheme="minorHAnsi" w:cstheme="minorHAnsi"/>
          <w:b/>
          <w:color w:val="auto"/>
        </w:rPr>
        <w:t>Waiver</w:t>
      </w:r>
    </w:p>
    <w:p w14:paraId="29092FD5" w14:textId="77777777" w:rsidR="00621E51" w:rsidRPr="002D58E3" w:rsidRDefault="00621E51" w:rsidP="00621E51">
      <w:pPr>
        <w:pStyle w:val="Default"/>
        <w:jc w:val="both"/>
        <w:rPr>
          <w:rFonts w:asciiTheme="minorHAnsi" w:hAnsiTheme="minorHAnsi" w:cstheme="minorHAnsi"/>
          <w:color w:val="auto"/>
        </w:rPr>
      </w:pPr>
    </w:p>
    <w:p w14:paraId="607CBF0A" w14:textId="77777777" w:rsidR="00621E51" w:rsidRPr="006F5CA4"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32.1</w:t>
      </w:r>
      <w:r>
        <w:rPr>
          <w:rFonts w:asciiTheme="minorHAnsi" w:hAnsiTheme="minorHAnsi" w:cstheme="minorHAnsi"/>
          <w:color w:val="auto"/>
        </w:rPr>
        <w:tab/>
      </w:r>
      <w:r w:rsidRPr="00093874">
        <w:rPr>
          <w:rFonts w:asciiTheme="minorHAnsi" w:hAnsiTheme="minorHAnsi" w:cstheme="minorHAnsi"/>
          <w:color w:val="auto"/>
        </w:rPr>
        <w:t xml:space="preserve">A waiver by the </w:t>
      </w:r>
      <w:r>
        <w:rPr>
          <w:rFonts w:asciiTheme="minorHAnsi" w:hAnsiTheme="minorHAnsi" w:cstheme="minorHAnsi"/>
          <w:color w:val="auto"/>
        </w:rPr>
        <w:t>Central Bank</w:t>
      </w:r>
      <w:r w:rsidRPr="00093874">
        <w:rPr>
          <w:rFonts w:asciiTheme="minorHAnsi" w:hAnsiTheme="minorHAnsi" w:cstheme="minorHAnsi"/>
          <w:color w:val="auto"/>
        </w:rPr>
        <w:t xml:space="preserve"> of any breach of any of the terms </w:t>
      </w:r>
      <w:r>
        <w:rPr>
          <w:rFonts w:asciiTheme="minorHAnsi" w:hAnsiTheme="minorHAnsi" w:cstheme="minorHAnsi"/>
          <w:color w:val="auto"/>
        </w:rPr>
        <w:t>of</w:t>
      </w:r>
      <w:r w:rsidRPr="00093874">
        <w:rPr>
          <w:rFonts w:asciiTheme="minorHAnsi" w:hAnsiTheme="minorHAnsi" w:cstheme="minorHAnsi"/>
          <w:color w:val="auto"/>
        </w:rPr>
        <w:t xml:space="preserve"> </w:t>
      </w:r>
      <w:r>
        <w:rPr>
          <w:rFonts w:asciiTheme="minorHAnsi" w:hAnsiTheme="minorHAnsi" w:cstheme="minorHAnsi"/>
          <w:color w:val="auto"/>
        </w:rPr>
        <w:t>this Agreement</w:t>
      </w:r>
      <w:r w:rsidRPr="00093874">
        <w:rPr>
          <w:rFonts w:asciiTheme="minorHAnsi" w:hAnsiTheme="minorHAnsi" w:cstheme="minorHAnsi"/>
          <w:color w:val="auto"/>
        </w:rPr>
        <w:t xml:space="preserve"> or the acquiescence of the </w:t>
      </w:r>
      <w:r>
        <w:rPr>
          <w:rFonts w:asciiTheme="minorHAnsi" w:hAnsiTheme="minorHAnsi" w:cstheme="minorHAnsi"/>
          <w:color w:val="auto"/>
        </w:rPr>
        <w:t>Central Bank</w:t>
      </w:r>
      <w:r w:rsidRPr="00093874">
        <w:rPr>
          <w:rFonts w:asciiTheme="minorHAnsi" w:hAnsiTheme="minorHAnsi" w:cstheme="minorHAnsi"/>
          <w:color w:val="auto"/>
        </w:rPr>
        <w:t xml:space="preserve"> in any act (whether commission or omission) which but f</w:t>
      </w:r>
      <w:r>
        <w:rPr>
          <w:rFonts w:asciiTheme="minorHAnsi" w:hAnsiTheme="minorHAnsi" w:cstheme="minorHAnsi"/>
          <w:color w:val="auto"/>
        </w:rPr>
        <w:t xml:space="preserve">or such acquiescence would be such a breach </w:t>
      </w:r>
      <w:r w:rsidRPr="00093874">
        <w:rPr>
          <w:rFonts w:asciiTheme="minorHAnsi" w:hAnsiTheme="minorHAnsi" w:cstheme="minorHAnsi"/>
          <w:color w:val="auto"/>
        </w:rPr>
        <w:t>shall not constitute a general waiver of such term or of any subsequent act contrary thereto.</w:t>
      </w:r>
      <w:r>
        <w:rPr>
          <w:rFonts w:asciiTheme="minorHAnsi" w:hAnsiTheme="minorHAnsi" w:cstheme="minorHAnsi"/>
          <w:color w:val="auto"/>
        </w:rPr>
        <w:t xml:space="preserve"> </w:t>
      </w:r>
      <w:r w:rsidRPr="006F5CA4">
        <w:rPr>
          <w:rFonts w:asciiTheme="minorHAnsi" w:hAnsiTheme="minorHAnsi" w:cstheme="minorHAnsi"/>
          <w:color w:val="auto"/>
        </w:rPr>
        <w:t>No failure or delay by either Party to exercise any right, power or remedy shall operate as a waiver of it, nor shall any partial exercise preclude further exercise of same or some other right, power or remedy.</w:t>
      </w:r>
    </w:p>
    <w:p w14:paraId="2CB9D978" w14:textId="77777777" w:rsidR="00621E51" w:rsidRPr="00093874" w:rsidRDefault="00621E51" w:rsidP="00621E51">
      <w:pPr>
        <w:pStyle w:val="Default"/>
        <w:jc w:val="both"/>
        <w:rPr>
          <w:rFonts w:asciiTheme="minorHAnsi" w:hAnsiTheme="minorHAnsi" w:cstheme="minorHAnsi"/>
          <w:color w:val="auto"/>
        </w:rPr>
      </w:pPr>
    </w:p>
    <w:p w14:paraId="70D8AD94" w14:textId="77777777" w:rsidR="00621E51" w:rsidRDefault="00621E51" w:rsidP="00621E51">
      <w:pPr>
        <w:pStyle w:val="Default"/>
        <w:jc w:val="both"/>
        <w:rPr>
          <w:rFonts w:asciiTheme="minorHAnsi" w:hAnsiTheme="minorHAnsi" w:cstheme="minorHAnsi"/>
          <w:b/>
          <w:color w:val="auto"/>
        </w:rPr>
      </w:pPr>
      <w:r>
        <w:rPr>
          <w:rFonts w:asciiTheme="minorHAnsi" w:hAnsiTheme="minorHAnsi" w:cstheme="minorHAnsi"/>
          <w:color w:val="auto"/>
        </w:rPr>
        <w:t>33</w:t>
      </w:r>
      <w:r w:rsidRPr="002D58E3">
        <w:rPr>
          <w:rFonts w:asciiTheme="minorHAnsi" w:hAnsiTheme="minorHAnsi" w:cstheme="minorHAnsi"/>
          <w:color w:val="auto"/>
        </w:rPr>
        <w:t xml:space="preserve">. </w:t>
      </w:r>
      <w:r>
        <w:rPr>
          <w:rFonts w:asciiTheme="minorHAnsi" w:hAnsiTheme="minorHAnsi" w:cstheme="minorHAnsi"/>
          <w:color w:val="auto"/>
        </w:rPr>
        <w:tab/>
      </w:r>
      <w:r w:rsidRPr="002D58E3">
        <w:rPr>
          <w:rFonts w:asciiTheme="minorHAnsi" w:hAnsiTheme="minorHAnsi" w:cstheme="minorHAnsi"/>
          <w:b/>
          <w:color w:val="auto"/>
        </w:rPr>
        <w:t>Counterparts</w:t>
      </w:r>
      <w:r>
        <w:rPr>
          <w:rFonts w:asciiTheme="minorHAnsi" w:hAnsiTheme="minorHAnsi" w:cstheme="minorHAnsi"/>
          <w:b/>
          <w:color w:val="auto"/>
        </w:rPr>
        <w:t xml:space="preserve"> and Electronic Execution</w:t>
      </w:r>
    </w:p>
    <w:p w14:paraId="4387F091" w14:textId="77777777" w:rsidR="00621E51" w:rsidRPr="002D58E3" w:rsidRDefault="00621E51" w:rsidP="00621E51">
      <w:pPr>
        <w:pStyle w:val="Default"/>
        <w:jc w:val="both"/>
        <w:rPr>
          <w:rFonts w:asciiTheme="minorHAnsi" w:hAnsiTheme="minorHAnsi" w:cstheme="minorHAnsi"/>
          <w:color w:val="auto"/>
        </w:rPr>
      </w:pPr>
    </w:p>
    <w:p w14:paraId="5124B06F" w14:textId="708F285F" w:rsidR="00621E51"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33.1</w:t>
      </w:r>
      <w:r>
        <w:rPr>
          <w:rFonts w:asciiTheme="minorHAnsi" w:hAnsiTheme="minorHAnsi" w:cstheme="minorHAnsi"/>
          <w:color w:val="auto"/>
        </w:rPr>
        <w:tab/>
        <w:t>Th</w:t>
      </w:r>
      <w:r w:rsidR="00E94B29">
        <w:rPr>
          <w:rFonts w:asciiTheme="minorHAnsi" w:hAnsiTheme="minorHAnsi" w:cstheme="minorHAnsi"/>
          <w:color w:val="auto"/>
        </w:rPr>
        <w:t xml:space="preserve">is Agreement </w:t>
      </w:r>
      <w:r w:rsidRPr="00093874">
        <w:rPr>
          <w:rFonts w:asciiTheme="minorHAnsi" w:hAnsiTheme="minorHAnsi" w:cstheme="minorHAnsi"/>
          <w:color w:val="auto"/>
        </w:rPr>
        <w:t>may be executed in any number of</w:t>
      </w:r>
      <w:r>
        <w:rPr>
          <w:rFonts w:asciiTheme="minorHAnsi" w:hAnsiTheme="minorHAnsi" w:cstheme="minorHAnsi"/>
          <w:color w:val="auto"/>
        </w:rPr>
        <w:t xml:space="preserve"> counterparts and by different P</w:t>
      </w:r>
      <w:r w:rsidRPr="00093874">
        <w:rPr>
          <w:rFonts w:asciiTheme="minorHAnsi" w:hAnsiTheme="minorHAnsi" w:cstheme="minorHAnsi"/>
          <w:color w:val="auto"/>
        </w:rPr>
        <w:t>arties on separate counterparts, each of which, when executed and delivered, shall constitute one and the same instrument.</w:t>
      </w:r>
    </w:p>
    <w:p w14:paraId="0791704A" w14:textId="77777777" w:rsidR="00621E51" w:rsidRDefault="00621E51" w:rsidP="00621E51">
      <w:pPr>
        <w:pStyle w:val="Default"/>
        <w:rPr>
          <w:rFonts w:asciiTheme="minorHAnsi" w:hAnsiTheme="minorHAnsi" w:cstheme="minorHAnsi"/>
          <w:color w:val="auto"/>
        </w:rPr>
      </w:pPr>
    </w:p>
    <w:p w14:paraId="718D71D0" w14:textId="7C51CD75" w:rsidR="00621E51" w:rsidRPr="00F335AB" w:rsidRDefault="00621E51" w:rsidP="002A68C2">
      <w:pPr>
        <w:pStyle w:val="Default"/>
        <w:ind w:left="720" w:hanging="720"/>
        <w:jc w:val="both"/>
        <w:rPr>
          <w:rFonts w:asciiTheme="minorHAnsi" w:hAnsiTheme="minorHAnsi" w:cstheme="minorHAnsi"/>
        </w:rPr>
      </w:pPr>
      <w:r>
        <w:rPr>
          <w:rFonts w:asciiTheme="minorHAnsi" w:hAnsiTheme="minorHAnsi" w:cstheme="minorHAnsi"/>
          <w:color w:val="auto"/>
        </w:rPr>
        <w:t>33.2</w:t>
      </w:r>
      <w:r>
        <w:rPr>
          <w:rFonts w:asciiTheme="minorHAnsi" w:hAnsiTheme="minorHAnsi" w:cstheme="minorHAnsi"/>
          <w:color w:val="auto"/>
        </w:rPr>
        <w:tab/>
      </w:r>
      <w:r w:rsidRPr="00F335AB">
        <w:rPr>
          <w:rFonts w:asciiTheme="minorHAnsi" w:hAnsiTheme="minorHAnsi" w:cstheme="minorHAnsi"/>
        </w:rPr>
        <w:t>The Parties agree that either Party may, but shall not be obliged to, execute th</w:t>
      </w:r>
      <w:r w:rsidR="00E94B29">
        <w:rPr>
          <w:rFonts w:asciiTheme="minorHAnsi" w:hAnsiTheme="minorHAnsi" w:cstheme="minorHAnsi"/>
        </w:rPr>
        <w:t xml:space="preserve">is Agreement </w:t>
      </w:r>
      <w:r w:rsidRPr="00F335AB">
        <w:rPr>
          <w:rFonts w:asciiTheme="minorHAnsi" w:hAnsiTheme="minorHAnsi" w:cstheme="minorHAnsi"/>
        </w:rPr>
        <w:t>electronically.  Transmission of an executed counterpart of th</w:t>
      </w:r>
      <w:r w:rsidR="00E94B29">
        <w:rPr>
          <w:rFonts w:asciiTheme="minorHAnsi" w:hAnsiTheme="minorHAnsi" w:cstheme="minorHAnsi"/>
        </w:rPr>
        <w:t xml:space="preserve">is Agreement </w:t>
      </w:r>
      <w:r w:rsidRPr="00F335AB">
        <w:rPr>
          <w:rFonts w:asciiTheme="minorHAnsi" w:hAnsiTheme="minorHAnsi" w:cstheme="minorHAnsi"/>
        </w:rPr>
        <w:t>(but not just a signature page) by (a) fax or (b) email (in PDF, JPEG or other agreed format) shall take effect as delivery of an executed counterpart of th</w:t>
      </w:r>
      <w:r w:rsidR="00E94B29">
        <w:rPr>
          <w:rFonts w:asciiTheme="minorHAnsi" w:hAnsiTheme="minorHAnsi" w:cstheme="minorHAnsi"/>
        </w:rPr>
        <w:t>is Agreement</w:t>
      </w:r>
      <w:r w:rsidRPr="00F335AB">
        <w:rPr>
          <w:rFonts w:asciiTheme="minorHAnsi" w:hAnsiTheme="minorHAnsi" w:cstheme="minorHAnsi"/>
        </w:rPr>
        <w:t xml:space="preserve">.   </w:t>
      </w:r>
    </w:p>
    <w:p w14:paraId="1F9E3CD6" w14:textId="77777777" w:rsidR="0099483B" w:rsidRPr="00AE7DE6" w:rsidRDefault="0099483B" w:rsidP="0099483B">
      <w:pPr>
        <w:pStyle w:val="legallevel2"/>
        <w:numPr>
          <w:ilvl w:val="0"/>
          <w:numId w:val="0"/>
        </w:numPr>
        <w:ind w:left="624"/>
        <w:rPr>
          <w:sz w:val="24"/>
          <w:szCs w:val="24"/>
        </w:rPr>
      </w:pPr>
    </w:p>
    <w:p w14:paraId="1490B017" w14:textId="3BB12068" w:rsidR="0099483B" w:rsidRDefault="0099483B" w:rsidP="002A68C2">
      <w:pPr>
        <w:pStyle w:val="Legallevel1"/>
        <w:numPr>
          <w:ilvl w:val="0"/>
          <w:numId w:val="27"/>
        </w:numPr>
        <w:rPr>
          <w:b/>
          <w:sz w:val="24"/>
          <w:szCs w:val="24"/>
        </w:rPr>
      </w:pPr>
      <w:r w:rsidRPr="00AE7DE6">
        <w:rPr>
          <w:b/>
          <w:sz w:val="24"/>
          <w:szCs w:val="24"/>
        </w:rPr>
        <w:t>D</w:t>
      </w:r>
      <w:r w:rsidR="00A4561A">
        <w:rPr>
          <w:b/>
          <w:sz w:val="24"/>
          <w:szCs w:val="24"/>
        </w:rPr>
        <w:t>isputes</w:t>
      </w:r>
    </w:p>
    <w:p w14:paraId="0DC02DBD" w14:textId="77777777" w:rsidR="0099483B" w:rsidRPr="00AE7DE6" w:rsidRDefault="0099483B" w:rsidP="0099483B">
      <w:pPr>
        <w:pStyle w:val="Legallevel1"/>
        <w:numPr>
          <w:ilvl w:val="0"/>
          <w:numId w:val="0"/>
        </w:numPr>
        <w:ind w:left="360"/>
        <w:rPr>
          <w:b/>
          <w:sz w:val="24"/>
          <w:szCs w:val="24"/>
        </w:rPr>
      </w:pPr>
    </w:p>
    <w:p w14:paraId="20A754CC" w14:textId="7C002860" w:rsidR="0099483B" w:rsidRDefault="0099483B" w:rsidP="0099483B">
      <w:pPr>
        <w:pStyle w:val="legallevel2"/>
        <w:numPr>
          <w:ilvl w:val="0"/>
          <w:numId w:val="0"/>
        </w:numPr>
        <w:ind w:left="709" w:hanging="709"/>
        <w:rPr>
          <w:sz w:val="24"/>
          <w:szCs w:val="24"/>
        </w:rPr>
      </w:pPr>
      <w:r>
        <w:rPr>
          <w:sz w:val="24"/>
          <w:szCs w:val="24"/>
        </w:rPr>
        <w:t>34</w:t>
      </w:r>
      <w:r w:rsidRPr="00AE7DE6">
        <w:rPr>
          <w:sz w:val="24"/>
          <w:szCs w:val="24"/>
        </w:rPr>
        <w:t>.1</w:t>
      </w:r>
      <w:r w:rsidRPr="00AE7DE6">
        <w:rPr>
          <w:sz w:val="24"/>
          <w:szCs w:val="24"/>
        </w:rPr>
        <w:tab/>
        <w:t>In the event of any dispute arising out of or relating to this Agreement (the “</w:t>
      </w:r>
      <w:r w:rsidRPr="00C5589F">
        <w:rPr>
          <w:b/>
          <w:sz w:val="24"/>
          <w:szCs w:val="24"/>
        </w:rPr>
        <w:t>Dispute</w:t>
      </w:r>
      <w:r w:rsidRPr="00AE7DE6">
        <w:rPr>
          <w:sz w:val="24"/>
          <w:szCs w:val="24"/>
        </w:rPr>
        <w:t xml:space="preserve">”), the Parties shall first seek settlement of the Dispute as set out below. </w:t>
      </w:r>
    </w:p>
    <w:p w14:paraId="4E6CE53C" w14:textId="77777777" w:rsidR="0099483B" w:rsidRPr="00AE7DE6" w:rsidRDefault="0099483B" w:rsidP="0099483B">
      <w:pPr>
        <w:pStyle w:val="legallevel2"/>
        <w:numPr>
          <w:ilvl w:val="0"/>
          <w:numId w:val="0"/>
        </w:numPr>
        <w:ind w:left="624" w:hanging="624"/>
        <w:rPr>
          <w:sz w:val="24"/>
          <w:szCs w:val="24"/>
        </w:rPr>
      </w:pPr>
    </w:p>
    <w:p w14:paraId="42A30171" w14:textId="368D3A83" w:rsidR="0099483B" w:rsidRDefault="0099483B" w:rsidP="0099483B">
      <w:pPr>
        <w:pStyle w:val="legallevel2"/>
        <w:numPr>
          <w:ilvl w:val="0"/>
          <w:numId w:val="0"/>
        </w:numPr>
        <w:ind w:left="709" w:hanging="709"/>
        <w:rPr>
          <w:sz w:val="24"/>
          <w:szCs w:val="24"/>
        </w:rPr>
      </w:pPr>
      <w:r>
        <w:rPr>
          <w:sz w:val="24"/>
          <w:szCs w:val="24"/>
        </w:rPr>
        <w:t>34</w:t>
      </w:r>
      <w:r w:rsidRPr="00AE7DE6">
        <w:rPr>
          <w:sz w:val="24"/>
          <w:szCs w:val="24"/>
        </w:rPr>
        <w:t>.2</w:t>
      </w:r>
      <w:r w:rsidRPr="00AE7DE6">
        <w:rPr>
          <w:sz w:val="24"/>
          <w:szCs w:val="24"/>
        </w:rPr>
        <w:tab/>
        <w:t xml:space="preserve">The Dispute shall be referred as soon as practicable to the </w:t>
      </w:r>
      <w:r>
        <w:rPr>
          <w:sz w:val="24"/>
          <w:szCs w:val="24"/>
        </w:rPr>
        <w:t>Contractor</w:t>
      </w:r>
      <w:r w:rsidRPr="00AE7DE6">
        <w:rPr>
          <w:sz w:val="24"/>
          <w:szCs w:val="24"/>
        </w:rPr>
        <w:t xml:space="preserve"> Representative and the Central Bank Representative respectively</w:t>
      </w:r>
      <w:r>
        <w:rPr>
          <w:sz w:val="24"/>
          <w:szCs w:val="24"/>
        </w:rPr>
        <w:t>, who shall engage constructively in good faith for the purpose of resolving the Dispute</w:t>
      </w:r>
      <w:r w:rsidRPr="00AE7DE6">
        <w:rPr>
          <w:sz w:val="24"/>
          <w:szCs w:val="24"/>
        </w:rPr>
        <w:t>.</w:t>
      </w:r>
    </w:p>
    <w:p w14:paraId="027B334E" w14:textId="77777777" w:rsidR="0099483B" w:rsidRPr="00AE7DE6" w:rsidRDefault="0099483B" w:rsidP="0099483B">
      <w:pPr>
        <w:pStyle w:val="legallevel2"/>
        <w:numPr>
          <w:ilvl w:val="0"/>
          <w:numId w:val="0"/>
        </w:numPr>
        <w:ind w:left="709" w:hanging="709"/>
        <w:rPr>
          <w:sz w:val="24"/>
          <w:szCs w:val="24"/>
        </w:rPr>
      </w:pPr>
    </w:p>
    <w:p w14:paraId="4B6BF65A" w14:textId="4FF1362E" w:rsidR="0099483B" w:rsidRDefault="0099483B" w:rsidP="0099483B">
      <w:pPr>
        <w:pStyle w:val="legallevel2"/>
        <w:numPr>
          <w:ilvl w:val="0"/>
          <w:numId w:val="0"/>
        </w:numPr>
        <w:ind w:left="709" w:hanging="709"/>
        <w:rPr>
          <w:sz w:val="24"/>
          <w:szCs w:val="24"/>
        </w:rPr>
      </w:pPr>
      <w:r>
        <w:rPr>
          <w:sz w:val="24"/>
          <w:szCs w:val="24"/>
        </w:rPr>
        <w:t>34</w:t>
      </w:r>
      <w:r w:rsidRPr="00AE7DE6">
        <w:rPr>
          <w:sz w:val="24"/>
          <w:szCs w:val="24"/>
        </w:rPr>
        <w:t>.3</w:t>
      </w:r>
      <w:r w:rsidRPr="00AE7DE6">
        <w:rPr>
          <w:sz w:val="24"/>
          <w:szCs w:val="24"/>
        </w:rPr>
        <w:tab/>
        <w:t xml:space="preserve">If the Dispute has not been resolved within fifteen (15) Working Days (or such longer period as may be agreed in writing by the Parties) of being referred to the nominated representatives, then either Party may refer the Dispute to an independent mediator, the identity of whom shall be agreed in advance by the Parties. </w:t>
      </w:r>
    </w:p>
    <w:p w14:paraId="07D6AB53" w14:textId="77777777" w:rsidR="0099483B" w:rsidRPr="00AE7DE6" w:rsidRDefault="0099483B" w:rsidP="0099483B">
      <w:pPr>
        <w:pStyle w:val="legallevel2"/>
        <w:numPr>
          <w:ilvl w:val="0"/>
          <w:numId w:val="0"/>
        </w:numPr>
        <w:ind w:left="709" w:hanging="709"/>
        <w:rPr>
          <w:sz w:val="24"/>
          <w:szCs w:val="24"/>
        </w:rPr>
      </w:pPr>
    </w:p>
    <w:p w14:paraId="5177445A" w14:textId="02506412" w:rsidR="0099483B" w:rsidRDefault="0099483B" w:rsidP="0099483B">
      <w:pPr>
        <w:pStyle w:val="legallevel2"/>
        <w:numPr>
          <w:ilvl w:val="0"/>
          <w:numId w:val="0"/>
        </w:numPr>
        <w:ind w:left="709" w:hanging="709"/>
        <w:rPr>
          <w:sz w:val="24"/>
          <w:szCs w:val="24"/>
        </w:rPr>
      </w:pPr>
      <w:r>
        <w:rPr>
          <w:sz w:val="24"/>
          <w:szCs w:val="24"/>
        </w:rPr>
        <w:t>34</w:t>
      </w:r>
      <w:r w:rsidRPr="00AE7DE6">
        <w:rPr>
          <w:sz w:val="24"/>
          <w:szCs w:val="24"/>
        </w:rPr>
        <w:t>.4</w:t>
      </w:r>
      <w:r w:rsidRPr="00AE7DE6">
        <w:rPr>
          <w:sz w:val="24"/>
          <w:szCs w:val="24"/>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CEDR to appoint a mediator. </w:t>
      </w:r>
    </w:p>
    <w:p w14:paraId="6786092F" w14:textId="77777777" w:rsidR="0099483B" w:rsidRPr="00AE7DE6" w:rsidRDefault="0099483B" w:rsidP="0099483B">
      <w:pPr>
        <w:pStyle w:val="legallevel2"/>
        <w:numPr>
          <w:ilvl w:val="0"/>
          <w:numId w:val="0"/>
        </w:numPr>
        <w:ind w:left="709" w:hanging="709"/>
        <w:rPr>
          <w:sz w:val="24"/>
          <w:szCs w:val="24"/>
        </w:rPr>
      </w:pPr>
    </w:p>
    <w:p w14:paraId="1C1B3DC6" w14:textId="0525FB94" w:rsidR="0099483B" w:rsidRDefault="0099483B" w:rsidP="0099483B">
      <w:pPr>
        <w:pStyle w:val="legallevel2"/>
        <w:numPr>
          <w:ilvl w:val="0"/>
          <w:numId w:val="0"/>
        </w:numPr>
        <w:ind w:left="709" w:hanging="709"/>
        <w:rPr>
          <w:sz w:val="24"/>
          <w:szCs w:val="24"/>
        </w:rPr>
      </w:pPr>
      <w:r>
        <w:rPr>
          <w:sz w:val="24"/>
          <w:szCs w:val="24"/>
        </w:rPr>
        <w:t>34</w:t>
      </w:r>
      <w:r w:rsidRPr="00AE7DE6">
        <w:rPr>
          <w:sz w:val="24"/>
          <w:szCs w:val="24"/>
        </w:rPr>
        <w:t>.5</w:t>
      </w:r>
      <w:r w:rsidRPr="00AE7DE6">
        <w:rPr>
          <w:sz w:val="24"/>
          <w:szCs w:val="24"/>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w:t>
      </w:r>
      <w:r>
        <w:rPr>
          <w:sz w:val="24"/>
          <w:szCs w:val="24"/>
        </w:rPr>
        <w:t>, unless otherwise expressly agreed,</w:t>
      </w:r>
      <w:r w:rsidRPr="00AE7DE6">
        <w:rPr>
          <w:sz w:val="24"/>
          <w:szCs w:val="24"/>
        </w:rPr>
        <w:t xml:space="preserve"> make written submissions to the mediator within ten (10) </w:t>
      </w:r>
      <w:r>
        <w:rPr>
          <w:sz w:val="24"/>
          <w:szCs w:val="24"/>
        </w:rPr>
        <w:t>Working</w:t>
      </w:r>
      <w:r w:rsidRPr="00AE7DE6">
        <w:rPr>
          <w:sz w:val="24"/>
          <w:szCs w:val="24"/>
        </w:rPr>
        <w:t xml:space="preserve"> Days of </w:t>
      </w:r>
      <w:r w:rsidR="006D46D5">
        <w:rPr>
          <w:sz w:val="24"/>
          <w:szCs w:val="24"/>
        </w:rPr>
        <w:t>their</w:t>
      </w:r>
      <w:r w:rsidRPr="00AE7DE6">
        <w:rPr>
          <w:sz w:val="24"/>
          <w:szCs w:val="24"/>
        </w:rPr>
        <w:t xml:space="preserve"> appointment. </w:t>
      </w:r>
    </w:p>
    <w:p w14:paraId="5C1D8568" w14:textId="77777777" w:rsidR="0099483B" w:rsidRPr="00AE7DE6" w:rsidRDefault="0099483B" w:rsidP="0099483B">
      <w:pPr>
        <w:pStyle w:val="legallevel2"/>
        <w:numPr>
          <w:ilvl w:val="0"/>
          <w:numId w:val="0"/>
        </w:numPr>
        <w:ind w:left="709" w:hanging="709"/>
        <w:rPr>
          <w:sz w:val="24"/>
          <w:szCs w:val="24"/>
        </w:rPr>
      </w:pPr>
    </w:p>
    <w:p w14:paraId="7393D4A0" w14:textId="4B4F3394" w:rsidR="0099483B" w:rsidRDefault="0099483B" w:rsidP="0099483B">
      <w:pPr>
        <w:pStyle w:val="legallevel2"/>
        <w:numPr>
          <w:ilvl w:val="0"/>
          <w:numId w:val="0"/>
        </w:numPr>
        <w:ind w:left="709" w:hanging="709"/>
        <w:rPr>
          <w:sz w:val="24"/>
          <w:szCs w:val="24"/>
        </w:rPr>
      </w:pPr>
      <w:r>
        <w:rPr>
          <w:sz w:val="24"/>
          <w:szCs w:val="24"/>
        </w:rPr>
        <w:t>34</w:t>
      </w:r>
      <w:r w:rsidRPr="00AE7DE6">
        <w:rPr>
          <w:sz w:val="24"/>
          <w:szCs w:val="24"/>
        </w:rPr>
        <w:t>.6</w:t>
      </w:r>
      <w:r w:rsidRPr="00AE7DE6">
        <w:rPr>
          <w:sz w:val="24"/>
          <w:szCs w:val="24"/>
        </w:rPr>
        <w:tab/>
        <w:t>The Parties shall share equally the cost of the mediator.  The costs of all experts and any other third parties who, at the request of any Party, shall have been instructed in the mediation, shall be for the sole account of, and shall be discharged by</w:t>
      </w:r>
      <w:r>
        <w:rPr>
          <w:sz w:val="24"/>
          <w:szCs w:val="24"/>
        </w:rPr>
        <w:t>,</w:t>
      </w:r>
      <w:r w:rsidRPr="00AE7DE6">
        <w:rPr>
          <w:sz w:val="24"/>
          <w:szCs w:val="24"/>
        </w:rPr>
        <w:t xml:space="preserve"> that Party. </w:t>
      </w:r>
    </w:p>
    <w:p w14:paraId="0950E2E8" w14:textId="77777777" w:rsidR="0099483B" w:rsidRPr="00AE7DE6" w:rsidRDefault="0099483B" w:rsidP="0099483B">
      <w:pPr>
        <w:pStyle w:val="legallevel2"/>
        <w:numPr>
          <w:ilvl w:val="0"/>
          <w:numId w:val="0"/>
        </w:numPr>
        <w:ind w:left="709" w:hanging="709"/>
        <w:rPr>
          <w:sz w:val="24"/>
          <w:szCs w:val="24"/>
        </w:rPr>
      </w:pPr>
    </w:p>
    <w:p w14:paraId="7F1D9D98" w14:textId="53E83D82" w:rsidR="0099483B" w:rsidRDefault="0099483B" w:rsidP="0099483B">
      <w:pPr>
        <w:pStyle w:val="legallevel2"/>
        <w:numPr>
          <w:ilvl w:val="0"/>
          <w:numId w:val="0"/>
        </w:numPr>
        <w:ind w:left="709" w:hanging="709"/>
        <w:rPr>
          <w:sz w:val="24"/>
          <w:szCs w:val="24"/>
        </w:rPr>
      </w:pPr>
      <w:r>
        <w:rPr>
          <w:sz w:val="24"/>
          <w:szCs w:val="24"/>
        </w:rPr>
        <w:t>34</w:t>
      </w:r>
      <w:r w:rsidRPr="00AE7DE6">
        <w:rPr>
          <w:sz w:val="24"/>
          <w:szCs w:val="24"/>
        </w:rPr>
        <w:t>.7</w:t>
      </w:r>
      <w:r w:rsidRPr="00AE7DE6">
        <w:rPr>
          <w:sz w:val="24"/>
          <w:szCs w:val="24"/>
        </w:rPr>
        <w:tab/>
        <w:t xml:space="preserve">For the avoidance of any doubt, the obligations of the Parties under this Agreement shall not cease, or be suspended or delayed by the reference of a dispute to mediation. The </w:t>
      </w:r>
      <w:r>
        <w:rPr>
          <w:sz w:val="24"/>
          <w:szCs w:val="24"/>
        </w:rPr>
        <w:t>Contractor</w:t>
      </w:r>
      <w:r w:rsidRPr="00AE7DE6">
        <w:rPr>
          <w:sz w:val="24"/>
          <w:szCs w:val="24"/>
        </w:rPr>
        <w:t xml:space="preserve"> shall comply fully with the requirements of the Agreement at all times.</w:t>
      </w:r>
    </w:p>
    <w:p w14:paraId="7E873ADE" w14:textId="77777777" w:rsidR="0099483B" w:rsidRPr="00F335AB" w:rsidRDefault="0099483B" w:rsidP="00621E51">
      <w:pPr>
        <w:pStyle w:val="Default"/>
        <w:ind w:left="720" w:hanging="720"/>
        <w:rPr>
          <w:rFonts w:asciiTheme="minorHAnsi" w:hAnsiTheme="minorHAnsi" w:cstheme="minorHAnsi"/>
        </w:rPr>
      </w:pPr>
    </w:p>
    <w:p w14:paraId="6C886392" w14:textId="1FCC75CF" w:rsidR="00621E51" w:rsidRPr="002D58E3" w:rsidRDefault="00621E51" w:rsidP="00621E51">
      <w:pPr>
        <w:pStyle w:val="Default"/>
        <w:jc w:val="both"/>
        <w:rPr>
          <w:rFonts w:asciiTheme="minorHAnsi" w:hAnsiTheme="minorHAnsi" w:cstheme="minorHAnsi"/>
          <w:color w:val="auto"/>
        </w:rPr>
      </w:pPr>
      <w:r>
        <w:rPr>
          <w:rFonts w:asciiTheme="minorHAnsi" w:hAnsiTheme="minorHAnsi" w:cstheme="minorHAnsi"/>
          <w:color w:val="auto"/>
        </w:rPr>
        <w:t>3</w:t>
      </w:r>
      <w:r w:rsidR="0099483B">
        <w:rPr>
          <w:rFonts w:asciiTheme="minorHAnsi" w:hAnsiTheme="minorHAnsi" w:cstheme="minorHAnsi"/>
          <w:color w:val="auto"/>
        </w:rPr>
        <w:t>5</w:t>
      </w:r>
      <w:r w:rsidRPr="002D58E3">
        <w:rPr>
          <w:rFonts w:asciiTheme="minorHAnsi" w:hAnsiTheme="minorHAnsi" w:cstheme="minorHAnsi"/>
          <w:color w:val="auto"/>
        </w:rPr>
        <w:t xml:space="preserve">. </w:t>
      </w:r>
      <w:r>
        <w:rPr>
          <w:rFonts w:asciiTheme="minorHAnsi" w:hAnsiTheme="minorHAnsi" w:cstheme="minorHAnsi"/>
          <w:color w:val="auto"/>
        </w:rPr>
        <w:tab/>
      </w:r>
      <w:r w:rsidRPr="002D58E3">
        <w:rPr>
          <w:rFonts w:asciiTheme="minorHAnsi" w:hAnsiTheme="minorHAnsi" w:cstheme="minorHAnsi"/>
          <w:b/>
          <w:color w:val="auto"/>
        </w:rPr>
        <w:t>Governing Law</w:t>
      </w:r>
    </w:p>
    <w:p w14:paraId="4760C848" w14:textId="77777777" w:rsidR="00621E51" w:rsidRDefault="00621E51" w:rsidP="00621E51">
      <w:pPr>
        <w:pStyle w:val="Default"/>
        <w:ind w:left="720" w:hanging="720"/>
        <w:jc w:val="both"/>
        <w:rPr>
          <w:rFonts w:asciiTheme="minorHAnsi" w:hAnsiTheme="minorHAnsi" w:cstheme="minorHAnsi"/>
          <w:color w:val="auto"/>
        </w:rPr>
      </w:pPr>
    </w:p>
    <w:p w14:paraId="66F04FBD" w14:textId="1C3523AB" w:rsidR="00621E51" w:rsidRDefault="00621E51" w:rsidP="00621E51">
      <w:pPr>
        <w:pStyle w:val="Default"/>
        <w:ind w:left="720" w:hanging="720"/>
        <w:jc w:val="both"/>
        <w:rPr>
          <w:rFonts w:asciiTheme="minorHAnsi" w:hAnsiTheme="minorHAnsi" w:cstheme="minorHAnsi"/>
          <w:color w:val="auto"/>
        </w:rPr>
      </w:pPr>
      <w:r>
        <w:rPr>
          <w:rFonts w:asciiTheme="minorHAnsi" w:hAnsiTheme="minorHAnsi" w:cstheme="minorHAnsi"/>
          <w:color w:val="auto"/>
        </w:rPr>
        <w:t>3</w:t>
      </w:r>
      <w:r w:rsidR="004F136A">
        <w:rPr>
          <w:rFonts w:asciiTheme="minorHAnsi" w:hAnsiTheme="minorHAnsi" w:cstheme="minorHAnsi"/>
          <w:color w:val="auto"/>
        </w:rPr>
        <w:t>5</w:t>
      </w:r>
      <w:r>
        <w:rPr>
          <w:rFonts w:asciiTheme="minorHAnsi" w:hAnsiTheme="minorHAnsi" w:cstheme="minorHAnsi"/>
          <w:color w:val="auto"/>
        </w:rPr>
        <w:t>.1</w:t>
      </w:r>
      <w:r>
        <w:rPr>
          <w:rFonts w:asciiTheme="minorHAnsi" w:hAnsiTheme="minorHAnsi" w:cstheme="minorHAnsi"/>
          <w:color w:val="auto"/>
        </w:rPr>
        <w:tab/>
        <w:t>This Agreement</w:t>
      </w:r>
      <w:r w:rsidRPr="00093874">
        <w:rPr>
          <w:rFonts w:asciiTheme="minorHAnsi" w:hAnsiTheme="minorHAnsi" w:cstheme="minorHAnsi"/>
          <w:color w:val="auto"/>
        </w:rPr>
        <w:t xml:space="preserve"> shall be governed by and construed in accordance with the </w:t>
      </w:r>
      <w:r>
        <w:rPr>
          <w:rFonts w:asciiTheme="minorHAnsi" w:hAnsiTheme="minorHAnsi" w:cstheme="minorHAnsi"/>
          <w:color w:val="auto"/>
        </w:rPr>
        <w:t>Law of Ireland and, subject to c</w:t>
      </w:r>
      <w:r w:rsidRPr="00093874">
        <w:rPr>
          <w:rFonts w:asciiTheme="minorHAnsi" w:hAnsiTheme="minorHAnsi" w:cstheme="minorHAnsi"/>
          <w:color w:val="auto"/>
        </w:rPr>
        <w:t>lause</w:t>
      </w:r>
      <w:r>
        <w:rPr>
          <w:rFonts w:asciiTheme="minorHAnsi" w:hAnsiTheme="minorHAnsi" w:cstheme="minorHAnsi"/>
          <w:color w:val="auto"/>
        </w:rPr>
        <w:t xml:space="preserve"> </w:t>
      </w:r>
      <w:r w:rsidR="0099483B">
        <w:rPr>
          <w:rFonts w:asciiTheme="minorHAnsi" w:hAnsiTheme="minorHAnsi" w:cstheme="minorHAnsi"/>
          <w:color w:val="auto"/>
        </w:rPr>
        <w:t>34</w:t>
      </w:r>
      <w:r>
        <w:rPr>
          <w:rFonts w:asciiTheme="minorHAnsi" w:hAnsiTheme="minorHAnsi" w:cstheme="minorHAnsi"/>
          <w:color w:val="auto"/>
        </w:rPr>
        <w:t>, the P</w:t>
      </w:r>
      <w:r w:rsidRPr="00093874">
        <w:rPr>
          <w:rFonts w:asciiTheme="minorHAnsi" w:hAnsiTheme="minorHAnsi" w:cstheme="minorHAnsi"/>
          <w:color w:val="auto"/>
        </w:rPr>
        <w:t xml:space="preserve">arties submit to the exclusive jurisdiction of the Irish </w:t>
      </w:r>
      <w:r>
        <w:rPr>
          <w:rFonts w:asciiTheme="minorHAnsi" w:hAnsiTheme="minorHAnsi" w:cstheme="minorHAnsi"/>
          <w:color w:val="auto"/>
        </w:rPr>
        <w:t>c</w:t>
      </w:r>
      <w:r w:rsidRPr="00093874">
        <w:rPr>
          <w:rFonts w:asciiTheme="minorHAnsi" w:hAnsiTheme="minorHAnsi" w:cstheme="minorHAnsi"/>
          <w:color w:val="auto"/>
        </w:rPr>
        <w:t xml:space="preserve">ourts for the resolution of disputes arising in respect of or in connection with </w:t>
      </w:r>
      <w:r>
        <w:rPr>
          <w:rFonts w:asciiTheme="minorHAnsi" w:hAnsiTheme="minorHAnsi" w:cstheme="minorHAnsi"/>
          <w:color w:val="auto"/>
        </w:rPr>
        <w:t>this Agreement</w:t>
      </w:r>
      <w:r w:rsidRPr="00093874">
        <w:rPr>
          <w:rFonts w:asciiTheme="minorHAnsi" w:hAnsiTheme="minorHAnsi" w:cstheme="minorHAnsi"/>
          <w:color w:val="auto"/>
        </w:rPr>
        <w:t>.</w:t>
      </w:r>
    </w:p>
    <w:p w14:paraId="2C3000D8" w14:textId="77777777" w:rsidR="00621E51" w:rsidRDefault="00621E51" w:rsidP="00621E51">
      <w:pPr>
        <w:pStyle w:val="Default"/>
        <w:ind w:left="720" w:hanging="720"/>
        <w:jc w:val="both"/>
        <w:rPr>
          <w:rFonts w:asciiTheme="minorHAnsi" w:hAnsiTheme="minorHAnsi" w:cstheme="minorHAnsi"/>
          <w:color w:val="auto"/>
        </w:rPr>
      </w:pPr>
    </w:p>
    <w:p w14:paraId="6A2C6433" w14:textId="77777777" w:rsidR="005129A8" w:rsidRPr="00AE7DE6" w:rsidRDefault="005129A8" w:rsidP="005129A8">
      <w:pPr>
        <w:pStyle w:val="legallevel2"/>
        <w:numPr>
          <w:ilvl w:val="0"/>
          <w:numId w:val="0"/>
        </w:numPr>
        <w:ind w:left="709" w:hanging="709"/>
        <w:rPr>
          <w:sz w:val="24"/>
          <w:szCs w:val="24"/>
        </w:rPr>
      </w:pPr>
    </w:p>
    <w:p w14:paraId="12937549" w14:textId="77777777" w:rsidR="00841541" w:rsidRDefault="00841541" w:rsidP="00BD1E63">
      <w:pPr>
        <w:ind w:left="567" w:hanging="567"/>
        <w:jc w:val="both"/>
        <w:rPr>
          <w:rFonts w:asciiTheme="minorHAnsi" w:hAnsiTheme="minorHAnsi" w:cstheme="minorHAnsi"/>
          <w:highlight w:val="yellow"/>
          <w:lang w:val="en-IE"/>
        </w:rPr>
      </w:pPr>
    </w:p>
    <w:p w14:paraId="7BE26CF9" w14:textId="6BF01EA7" w:rsidR="00C35412" w:rsidRDefault="00C35412">
      <w:pPr>
        <w:autoSpaceDE/>
        <w:autoSpaceDN/>
        <w:adjustRightInd/>
        <w:rPr>
          <w:rFonts w:asciiTheme="minorHAnsi" w:hAnsiTheme="minorHAnsi" w:cstheme="minorHAnsi"/>
          <w:lang w:val="en-IE"/>
        </w:rPr>
      </w:pPr>
      <w:r>
        <w:rPr>
          <w:rFonts w:asciiTheme="minorHAnsi" w:hAnsiTheme="minorHAnsi" w:cstheme="minorHAnsi"/>
          <w:lang w:val="en-IE"/>
        </w:rPr>
        <w:br w:type="page"/>
      </w:r>
    </w:p>
    <w:p w14:paraId="01214B29" w14:textId="77777777" w:rsidR="0048178F" w:rsidRPr="00D43E11" w:rsidRDefault="0048178F" w:rsidP="0048178F">
      <w:pPr>
        <w:tabs>
          <w:tab w:val="left" w:pos="284"/>
        </w:tabs>
        <w:jc w:val="both"/>
        <w:rPr>
          <w:rFonts w:asciiTheme="minorHAnsi" w:hAnsiTheme="minorHAnsi" w:cstheme="minorHAnsi"/>
        </w:rPr>
      </w:pPr>
      <w:r w:rsidRPr="00D43E11">
        <w:rPr>
          <w:rFonts w:asciiTheme="minorHAnsi" w:hAnsiTheme="minorHAnsi" w:cstheme="minorHAnsi"/>
          <w:b/>
        </w:rPr>
        <w:lastRenderedPageBreak/>
        <w:t>IN WITNESS WHEREOF</w:t>
      </w:r>
      <w:r w:rsidRPr="00D43E11">
        <w:rPr>
          <w:rFonts w:asciiTheme="minorHAnsi" w:hAnsiTheme="minorHAnsi" w:cstheme="minorHAnsi"/>
        </w:rPr>
        <w:t xml:space="preserve"> the Parties have executed this Agreement on the date written above:</w:t>
      </w:r>
    </w:p>
    <w:p w14:paraId="754D2561" w14:textId="77777777" w:rsidR="0048178F" w:rsidRPr="00D43E11" w:rsidRDefault="0048178F" w:rsidP="0048178F">
      <w:pPr>
        <w:jc w:val="both"/>
        <w:rPr>
          <w:rFonts w:asciiTheme="minorHAnsi" w:hAnsiTheme="minorHAnsi" w:cstheme="minorHAnsi"/>
        </w:rPr>
      </w:pPr>
    </w:p>
    <w:tbl>
      <w:tblPr>
        <w:tblStyle w:val="TableGrid"/>
        <w:tblW w:w="8568" w:type="dxa"/>
        <w:tblInd w:w="34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91"/>
        <w:gridCol w:w="4277"/>
      </w:tblGrid>
      <w:tr w:rsidR="0048178F" w:rsidRPr="00D43E11" w14:paraId="79CEAE61" w14:textId="77777777" w:rsidTr="00680A24">
        <w:tc>
          <w:tcPr>
            <w:tcW w:w="4291" w:type="dxa"/>
          </w:tcPr>
          <w:p w14:paraId="2B9FF101" w14:textId="48237DC9" w:rsidR="0048178F" w:rsidRPr="00D43E11" w:rsidRDefault="0048178F" w:rsidP="00680A24">
            <w:pPr>
              <w:pStyle w:val="Legallevel1"/>
              <w:numPr>
                <w:ilvl w:val="0"/>
                <w:numId w:val="0"/>
              </w:numPr>
              <w:rPr>
                <w:b/>
                <w:sz w:val="24"/>
                <w:szCs w:val="24"/>
              </w:rPr>
            </w:pPr>
            <w:r w:rsidRPr="00D43E11">
              <w:rPr>
                <w:sz w:val="24"/>
                <w:szCs w:val="24"/>
              </w:rPr>
              <w:t xml:space="preserve">SIGNED for and on behalf of </w:t>
            </w:r>
            <w:r w:rsidRPr="00D17687">
              <w:rPr>
                <w:sz w:val="24"/>
                <w:szCs w:val="24"/>
              </w:rPr>
              <w:t>the</w:t>
            </w:r>
            <w:r w:rsidRPr="00D43E11">
              <w:rPr>
                <w:b/>
                <w:sz w:val="24"/>
                <w:szCs w:val="24"/>
              </w:rPr>
              <w:t xml:space="preserve"> Central Bank:</w:t>
            </w:r>
          </w:p>
          <w:p w14:paraId="31ED6E7C" w14:textId="77777777" w:rsidR="0048178F" w:rsidRPr="00D43E11" w:rsidRDefault="0048178F" w:rsidP="00680A24">
            <w:pPr>
              <w:pStyle w:val="Legallevel1"/>
              <w:numPr>
                <w:ilvl w:val="0"/>
                <w:numId w:val="0"/>
              </w:numPr>
              <w:rPr>
                <w:b/>
                <w:sz w:val="24"/>
                <w:szCs w:val="24"/>
              </w:rPr>
            </w:pPr>
          </w:p>
          <w:p w14:paraId="7CB44A95" w14:textId="77777777" w:rsidR="0048178F" w:rsidRPr="00D43E11" w:rsidRDefault="0048178F" w:rsidP="00680A24">
            <w:pPr>
              <w:pStyle w:val="Legallevel1"/>
              <w:numPr>
                <w:ilvl w:val="0"/>
                <w:numId w:val="0"/>
              </w:numPr>
              <w:rPr>
                <w:rFonts w:eastAsia="Times New Roman"/>
                <w:b/>
                <w:sz w:val="24"/>
                <w:szCs w:val="24"/>
              </w:rPr>
            </w:pPr>
          </w:p>
          <w:p w14:paraId="2B9E3788" w14:textId="77777777" w:rsidR="0048178F" w:rsidRDefault="0048178F" w:rsidP="00680A24">
            <w:pPr>
              <w:rPr>
                <w:rFonts w:cstheme="minorHAnsi"/>
                <w:color w:val="000000" w:themeColor="text1"/>
                <w:lang w:val="en-IE"/>
              </w:rPr>
            </w:pPr>
          </w:p>
          <w:p w14:paraId="6FC52A8E" w14:textId="77777777" w:rsidR="0048178F" w:rsidRPr="00D43E11" w:rsidRDefault="0048178F" w:rsidP="00680A24">
            <w:pPr>
              <w:rPr>
                <w:rFonts w:eastAsia="Times New Roman" w:cstheme="minorHAnsi"/>
                <w:color w:val="000000" w:themeColor="text1"/>
                <w:lang w:val="en-IE"/>
              </w:rPr>
            </w:pPr>
            <w:r w:rsidRPr="00D43E11">
              <w:rPr>
                <w:rFonts w:cstheme="minorHAnsi"/>
                <w:color w:val="000000" w:themeColor="text1"/>
                <w:lang w:val="en-IE"/>
              </w:rPr>
              <w:t>_______________________________</w:t>
            </w:r>
          </w:p>
          <w:p w14:paraId="79FE74BB" w14:textId="77777777" w:rsidR="0048178F" w:rsidRPr="00D43E11" w:rsidRDefault="0048178F" w:rsidP="00680A24">
            <w:pPr>
              <w:pStyle w:val="Legallevel1"/>
              <w:numPr>
                <w:ilvl w:val="0"/>
                <w:numId w:val="0"/>
              </w:numPr>
              <w:rPr>
                <w:rFonts w:eastAsia="Times New Roman"/>
                <w:sz w:val="24"/>
                <w:szCs w:val="24"/>
              </w:rPr>
            </w:pPr>
          </w:p>
        </w:tc>
        <w:tc>
          <w:tcPr>
            <w:tcW w:w="4277" w:type="dxa"/>
          </w:tcPr>
          <w:p w14:paraId="31D12065" w14:textId="77777777" w:rsidR="0048178F" w:rsidRPr="000C6B0A" w:rsidRDefault="0048178F" w:rsidP="00680A24">
            <w:pPr>
              <w:pStyle w:val="Legallevel1"/>
              <w:numPr>
                <w:ilvl w:val="0"/>
                <w:numId w:val="0"/>
              </w:numPr>
              <w:rPr>
                <w:sz w:val="24"/>
                <w:szCs w:val="24"/>
              </w:rPr>
            </w:pPr>
            <w:r w:rsidRPr="000C6B0A">
              <w:rPr>
                <w:sz w:val="24"/>
                <w:szCs w:val="24"/>
              </w:rPr>
              <w:t xml:space="preserve">SIGNED for and on behalf of the </w:t>
            </w:r>
            <w:r>
              <w:rPr>
                <w:b/>
                <w:sz w:val="24"/>
                <w:szCs w:val="24"/>
              </w:rPr>
              <w:t>Contractor</w:t>
            </w:r>
            <w:r w:rsidRPr="000C6B0A">
              <w:rPr>
                <w:sz w:val="24"/>
                <w:szCs w:val="24"/>
              </w:rPr>
              <w:t>:</w:t>
            </w:r>
            <w:r w:rsidRPr="00C5589F">
              <w:rPr>
                <w:sz w:val="24"/>
                <w:szCs w:val="24"/>
                <w:vertAlign w:val="superscript"/>
              </w:rPr>
              <w:footnoteReference w:id="4"/>
            </w:r>
            <w:r>
              <w:rPr>
                <w:sz w:val="24"/>
                <w:szCs w:val="24"/>
              </w:rPr>
              <w:t xml:space="preserve"> </w:t>
            </w:r>
            <w:r>
              <w:rPr>
                <w:rStyle w:val="FootnoteReference"/>
                <w:sz w:val="24"/>
                <w:szCs w:val="24"/>
              </w:rPr>
              <w:footnoteReference w:id="5"/>
            </w:r>
          </w:p>
          <w:p w14:paraId="3ED4A346" w14:textId="77777777" w:rsidR="0048178F" w:rsidRPr="000C6B0A" w:rsidRDefault="0048178F" w:rsidP="00680A24">
            <w:pPr>
              <w:pStyle w:val="Legallevel1"/>
              <w:numPr>
                <w:ilvl w:val="0"/>
                <w:numId w:val="0"/>
              </w:numPr>
              <w:rPr>
                <w:sz w:val="24"/>
                <w:szCs w:val="24"/>
              </w:rPr>
            </w:pPr>
          </w:p>
          <w:p w14:paraId="7E88936F" w14:textId="77777777" w:rsidR="0048178F" w:rsidRPr="000C6B0A" w:rsidRDefault="0048178F" w:rsidP="00680A24">
            <w:pPr>
              <w:pStyle w:val="Legallevel1"/>
              <w:numPr>
                <w:ilvl w:val="0"/>
                <w:numId w:val="0"/>
              </w:numPr>
              <w:rPr>
                <w:sz w:val="24"/>
                <w:szCs w:val="24"/>
              </w:rPr>
            </w:pPr>
          </w:p>
          <w:p w14:paraId="588D15D0" w14:textId="77777777" w:rsidR="0048178F" w:rsidRPr="000C6B0A" w:rsidRDefault="0048178F" w:rsidP="00680A24">
            <w:pPr>
              <w:pStyle w:val="Legallevel1"/>
              <w:numPr>
                <w:ilvl w:val="0"/>
                <w:numId w:val="0"/>
              </w:numPr>
              <w:rPr>
                <w:sz w:val="24"/>
                <w:szCs w:val="24"/>
              </w:rPr>
            </w:pPr>
          </w:p>
          <w:p w14:paraId="378ABC95" w14:textId="77777777" w:rsidR="0048178F" w:rsidRPr="000C6B0A" w:rsidRDefault="0048178F" w:rsidP="00680A24">
            <w:pPr>
              <w:rPr>
                <w:rFonts w:cstheme="minorHAnsi"/>
              </w:rPr>
            </w:pPr>
            <w:r w:rsidRPr="000C6B0A">
              <w:rPr>
                <w:rFonts w:cstheme="minorHAnsi"/>
              </w:rPr>
              <w:t>_______________________________</w:t>
            </w:r>
          </w:p>
          <w:p w14:paraId="607168CF" w14:textId="77777777" w:rsidR="0048178F" w:rsidRPr="000C6B0A" w:rsidRDefault="0048178F" w:rsidP="00680A24">
            <w:pPr>
              <w:pStyle w:val="Legallevel1"/>
              <w:numPr>
                <w:ilvl w:val="0"/>
                <w:numId w:val="0"/>
              </w:numPr>
              <w:rPr>
                <w:sz w:val="24"/>
                <w:szCs w:val="24"/>
              </w:rPr>
            </w:pPr>
            <w:r w:rsidRPr="000C6B0A">
              <w:rPr>
                <w:sz w:val="24"/>
                <w:szCs w:val="24"/>
              </w:rPr>
              <w:t>(being a duly authorised officer)</w:t>
            </w:r>
          </w:p>
        </w:tc>
      </w:tr>
    </w:tbl>
    <w:p w14:paraId="5B39CC00" w14:textId="5B9176A8" w:rsidR="008C04E1" w:rsidRDefault="008C04E1"/>
    <w:tbl>
      <w:tblPr>
        <w:tblStyle w:val="TableGrid"/>
        <w:tblW w:w="8568" w:type="dxa"/>
        <w:tblInd w:w="34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91"/>
        <w:gridCol w:w="4277"/>
      </w:tblGrid>
      <w:tr w:rsidR="0048178F" w:rsidRPr="00924C05" w14:paraId="64A1670C" w14:textId="77777777" w:rsidTr="00680A24">
        <w:tc>
          <w:tcPr>
            <w:tcW w:w="4291" w:type="dxa"/>
          </w:tcPr>
          <w:p w14:paraId="0904AFA2" w14:textId="2CFC0432" w:rsidR="0048178F" w:rsidRPr="00D43E11" w:rsidRDefault="0048178F" w:rsidP="00680A24">
            <w:pPr>
              <w:pStyle w:val="Legallevel1"/>
              <w:numPr>
                <w:ilvl w:val="0"/>
                <w:numId w:val="0"/>
              </w:numPr>
              <w:rPr>
                <w:b/>
                <w:sz w:val="24"/>
                <w:szCs w:val="24"/>
              </w:rPr>
            </w:pPr>
          </w:p>
          <w:p w14:paraId="13D29F03" w14:textId="77777777" w:rsidR="0048178F" w:rsidRPr="000C6B0A" w:rsidRDefault="0048178F" w:rsidP="00680A24">
            <w:pPr>
              <w:pStyle w:val="Legallevel1"/>
              <w:numPr>
                <w:ilvl w:val="0"/>
                <w:numId w:val="0"/>
              </w:numPr>
              <w:rPr>
                <w:sz w:val="24"/>
                <w:szCs w:val="24"/>
              </w:rPr>
            </w:pPr>
            <w:r w:rsidRPr="000C6B0A">
              <w:rPr>
                <w:sz w:val="24"/>
                <w:szCs w:val="24"/>
              </w:rPr>
              <w:t>Print name:_____________________</w:t>
            </w:r>
          </w:p>
          <w:p w14:paraId="122B02AB" w14:textId="77777777" w:rsidR="0048178F" w:rsidRDefault="0048178F" w:rsidP="00680A24">
            <w:pPr>
              <w:pStyle w:val="Legallevel1"/>
              <w:numPr>
                <w:ilvl w:val="0"/>
                <w:numId w:val="0"/>
              </w:numPr>
              <w:rPr>
                <w:b/>
                <w:sz w:val="24"/>
                <w:szCs w:val="24"/>
              </w:rPr>
            </w:pPr>
          </w:p>
          <w:p w14:paraId="17122607" w14:textId="77777777" w:rsidR="0048178F" w:rsidRDefault="0048178F" w:rsidP="00680A24">
            <w:pPr>
              <w:pStyle w:val="Legallevel1"/>
              <w:numPr>
                <w:ilvl w:val="0"/>
                <w:numId w:val="0"/>
              </w:numPr>
              <w:rPr>
                <w:sz w:val="24"/>
                <w:szCs w:val="24"/>
              </w:rPr>
            </w:pPr>
            <w:r w:rsidRPr="00D43E11">
              <w:rPr>
                <w:b/>
                <w:sz w:val="24"/>
                <w:szCs w:val="24"/>
              </w:rPr>
              <w:t>Witness</w:t>
            </w:r>
            <w:r w:rsidRPr="00D43E11">
              <w:rPr>
                <w:sz w:val="24"/>
                <w:szCs w:val="24"/>
              </w:rPr>
              <w:t>:________________________</w:t>
            </w:r>
          </w:p>
          <w:p w14:paraId="2E498E18" w14:textId="77777777" w:rsidR="0048178F" w:rsidRDefault="0048178F" w:rsidP="00680A24">
            <w:pPr>
              <w:pStyle w:val="Legallevel1"/>
              <w:numPr>
                <w:ilvl w:val="0"/>
                <w:numId w:val="0"/>
              </w:numPr>
              <w:rPr>
                <w:sz w:val="24"/>
                <w:szCs w:val="24"/>
              </w:rPr>
            </w:pPr>
          </w:p>
          <w:p w14:paraId="56DD075C" w14:textId="77777777" w:rsidR="0048178F" w:rsidRPr="00D43E11" w:rsidRDefault="0048178F" w:rsidP="00680A24">
            <w:pPr>
              <w:pStyle w:val="Legallevel1"/>
              <w:numPr>
                <w:ilvl w:val="0"/>
                <w:numId w:val="0"/>
              </w:numPr>
              <w:rPr>
                <w:sz w:val="24"/>
                <w:szCs w:val="24"/>
              </w:rPr>
            </w:pPr>
            <w:r>
              <w:rPr>
                <w:sz w:val="24"/>
                <w:szCs w:val="24"/>
              </w:rPr>
              <w:t>Print name: _____________________</w:t>
            </w:r>
          </w:p>
          <w:p w14:paraId="5EA327FB" w14:textId="77777777" w:rsidR="0048178F" w:rsidRDefault="0048178F" w:rsidP="00680A24">
            <w:pPr>
              <w:pStyle w:val="Legallevel1"/>
              <w:numPr>
                <w:ilvl w:val="0"/>
                <w:numId w:val="0"/>
              </w:numPr>
              <w:rPr>
                <w:rFonts w:eastAsia="Times New Roman"/>
                <w:sz w:val="24"/>
                <w:szCs w:val="24"/>
              </w:rPr>
            </w:pPr>
          </w:p>
          <w:p w14:paraId="3441A459" w14:textId="77777777" w:rsidR="008C04E1" w:rsidRDefault="008C04E1" w:rsidP="00680A24">
            <w:pPr>
              <w:pStyle w:val="Legallevel1"/>
              <w:numPr>
                <w:ilvl w:val="0"/>
                <w:numId w:val="0"/>
              </w:numPr>
              <w:rPr>
                <w:rFonts w:eastAsia="Times New Roman"/>
                <w:sz w:val="24"/>
                <w:szCs w:val="24"/>
              </w:rPr>
            </w:pPr>
          </w:p>
          <w:p w14:paraId="554AADD7" w14:textId="77777777" w:rsidR="008C04E1" w:rsidRDefault="008C04E1" w:rsidP="00680A24">
            <w:pPr>
              <w:pStyle w:val="Legallevel1"/>
              <w:numPr>
                <w:ilvl w:val="0"/>
                <w:numId w:val="0"/>
              </w:numPr>
              <w:rPr>
                <w:rFonts w:eastAsia="Times New Roman"/>
                <w:sz w:val="24"/>
                <w:szCs w:val="24"/>
              </w:rPr>
            </w:pPr>
          </w:p>
          <w:p w14:paraId="787029B0" w14:textId="77777777" w:rsidR="008C04E1" w:rsidRPr="00D43E11" w:rsidRDefault="008C04E1" w:rsidP="00680A24">
            <w:pPr>
              <w:pStyle w:val="Legallevel1"/>
              <w:numPr>
                <w:ilvl w:val="0"/>
                <w:numId w:val="0"/>
              </w:numPr>
              <w:rPr>
                <w:rFonts w:eastAsia="Times New Roman"/>
                <w:sz w:val="24"/>
                <w:szCs w:val="24"/>
              </w:rPr>
            </w:pPr>
          </w:p>
        </w:tc>
        <w:tc>
          <w:tcPr>
            <w:tcW w:w="4277" w:type="dxa"/>
          </w:tcPr>
          <w:p w14:paraId="01FC39E8" w14:textId="77777777" w:rsidR="0048178F" w:rsidRPr="000C6B0A" w:rsidRDefault="0048178F" w:rsidP="00680A24">
            <w:pPr>
              <w:pStyle w:val="Legallevel1"/>
              <w:numPr>
                <w:ilvl w:val="0"/>
                <w:numId w:val="0"/>
              </w:numPr>
              <w:rPr>
                <w:sz w:val="24"/>
                <w:szCs w:val="24"/>
              </w:rPr>
            </w:pPr>
          </w:p>
          <w:p w14:paraId="44461B39" w14:textId="77777777" w:rsidR="0048178F" w:rsidRPr="000C6B0A" w:rsidRDefault="0048178F" w:rsidP="00680A24">
            <w:pPr>
              <w:pStyle w:val="Legallevel1"/>
              <w:numPr>
                <w:ilvl w:val="0"/>
                <w:numId w:val="0"/>
              </w:numPr>
              <w:rPr>
                <w:sz w:val="24"/>
                <w:szCs w:val="24"/>
              </w:rPr>
            </w:pPr>
            <w:r w:rsidRPr="000C6B0A">
              <w:rPr>
                <w:sz w:val="24"/>
                <w:szCs w:val="24"/>
              </w:rPr>
              <w:t>Print name:________________________</w:t>
            </w:r>
          </w:p>
          <w:p w14:paraId="508F3E6A" w14:textId="77777777" w:rsidR="0048178F" w:rsidRPr="000C6B0A" w:rsidRDefault="0048178F" w:rsidP="00680A24">
            <w:pPr>
              <w:pStyle w:val="Legallevel1"/>
              <w:numPr>
                <w:ilvl w:val="0"/>
                <w:numId w:val="0"/>
              </w:numPr>
              <w:rPr>
                <w:sz w:val="24"/>
                <w:szCs w:val="24"/>
              </w:rPr>
            </w:pPr>
          </w:p>
          <w:p w14:paraId="225A37C9" w14:textId="77777777" w:rsidR="0048178F" w:rsidRPr="000C6B0A" w:rsidRDefault="0048178F" w:rsidP="00680A24">
            <w:pPr>
              <w:pStyle w:val="Legallevel1"/>
              <w:numPr>
                <w:ilvl w:val="0"/>
                <w:numId w:val="0"/>
              </w:numPr>
              <w:rPr>
                <w:sz w:val="24"/>
                <w:szCs w:val="24"/>
              </w:rPr>
            </w:pPr>
            <w:r w:rsidRPr="000C6B0A">
              <w:rPr>
                <w:b/>
                <w:sz w:val="24"/>
                <w:szCs w:val="24"/>
              </w:rPr>
              <w:t>Witness</w:t>
            </w:r>
            <w:r w:rsidRPr="000C6B0A">
              <w:rPr>
                <w:sz w:val="24"/>
                <w:szCs w:val="24"/>
              </w:rPr>
              <w:t>: __________________________</w:t>
            </w:r>
          </w:p>
          <w:p w14:paraId="7A1AD43C" w14:textId="77777777" w:rsidR="0048178F" w:rsidRPr="000C6B0A" w:rsidRDefault="0048178F" w:rsidP="00680A24">
            <w:pPr>
              <w:pStyle w:val="Legallevel1"/>
              <w:numPr>
                <w:ilvl w:val="0"/>
                <w:numId w:val="0"/>
              </w:numPr>
              <w:rPr>
                <w:sz w:val="24"/>
                <w:szCs w:val="24"/>
              </w:rPr>
            </w:pPr>
          </w:p>
          <w:p w14:paraId="724D072B" w14:textId="77777777" w:rsidR="0048178F" w:rsidRPr="000C6B0A" w:rsidRDefault="0048178F" w:rsidP="00680A24">
            <w:pPr>
              <w:pStyle w:val="Legallevel1"/>
              <w:numPr>
                <w:ilvl w:val="0"/>
                <w:numId w:val="0"/>
              </w:numPr>
              <w:rPr>
                <w:sz w:val="24"/>
                <w:szCs w:val="24"/>
              </w:rPr>
            </w:pPr>
            <w:r w:rsidRPr="000C6B0A">
              <w:rPr>
                <w:sz w:val="24"/>
                <w:szCs w:val="24"/>
              </w:rPr>
              <w:t>Print name:________________________</w:t>
            </w:r>
          </w:p>
          <w:p w14:paraId="1018E2C0" w14:textId="77777777" w:rsidR="0048178F" w:rsidRPr="000C6B0A" w:rsidRDefault="0048178F" w:rsidP="00680A24">
            <w:pPr>
              <w:pStyle w:val="Legallevel1"/>
              <w:numPr>
                <w:ilvl w:val="0"/>
                <w:numId w:val="0"/>
              </w:numPr>
              <w:rPr>
                <w:sz w:val="24"/>
                <w:szCs w:val="24"/>
              </w:rPr>
            </w:pPr>
          </w:p>
          <w:p w14:paraId="25BFA968" w14:textId="77777777" w:rsidR="0048178F" w:rsidRPr="000C6B0A" w:rsidRDefault="0048178F" w:rsidP="00680A24">
            <w:pPr>
              <w:pStyle w:val="Legallevel1"/>
              <w:numPr>
                <w:ilvl w:val="0"/>
                <w:numId w:val="0"/>
              </w:numPr>
              <w:rPr>
                <w:sz w:val="24"/>
                <w:szCs w:val="24"/>
              </w:rPr>
            </w:pPr>
          </w:p>
          <w:p w14:paraId="44D2C376" w14:textId="77777777" w:rsidR="0048178F" w:rsidRPr="00D43E11" w:rsidRDefault="0048178F" w:rsidP="00680A24">
            <w:pPr>
              <w:pStyle w:val="Legallevel1"/>
              <w:numPr>
                <w:ilvl w:val="0"/>
                <w:numId w:val="0"/>
              </w:numPr>
              <w:rPr>
                <w:sz w:val="24"/>
                <w:szCs w:val="24"/>
              </w:rPr>
            </w:pPr>
          </w:p>
        </w:tc>
      </w:tr>
    </w:tbl>
    <w:p w14:paraId="72FDE4FF" w14:textId="2D5C8E02" w:rsidR="008C04E1" w:rsidRDefault="008C04E1" w:rsidP="00D17687">
      <w:pPr>
        <w:autoSpaceDE/>
        <w:autoSpaceDN/>
        <w:adjustRightInd/>
        <w:spacing w:after="160" w:line="259" w:lineRule="auto"/>
        <w:rPr>
          <w:rFonts w:asciiTheme="minorHAnsi" w:hAnsiTheme="minorHAnsi" w:cstheme="minorHAnsi"/>
        </w:rPr>
      </w:pPr>
    </w:p>
    <w:p w14:paraId="52C0A44A" w14:textId="77777777" w:rsidR="008C04E1" w:rsidRDefault="008C04E1">
      <w:pPr>
        <w:autoSpaceDE/>
        <w:autoSpaceDN/>
        <w:adjustRightInd/>
        <w:rPr>
          <w:rFonts w:asciiTheme="minorHAnsi" w:hAnsiTheme="minorHAnsi" w:cstheme="minorHAnsi"/>
        </w:rPr>
      </w:pPr>
      <w:r>
        <w:rPr>
          <w:rFonts w:asciiTheme="minorHAnsi" w:hAnsiTheme="minorHAnsi" w:cstheme="minorHAnsi"/>
        </w:rPr>
        <w:br w:type="page"/>
      </w:r>
    </w:p>
    <w:p w14:paraId="74384283" w14:textId="16BAE28A" w:rsidR="00DA1EEA" w:rsidRPr="008C04E1" w:rsidRDefault="008C04E1" w:rsidP="008C04E1">
      <w:pPr>
        <w:autoSpaceDE/>
        <w:autoSpaceDN/>
        <w:adjustRightInd/>
        <w:spacing w:after="160" w:line="259" w:lineRule="auto"/>
        <w:jc w:val="center"/>
        <w:rPr>
          <w:rFonts w:asciiTheme="minorHAnsi" w:hAnsiTheme="minorHAnsi" w:cstheme="minorHAnsi"/>
          <w:b/>
        </w:rPr>
      </w:pPr>
      <w:r w:rsidRPr="008C04E1">
        <w:rPr>
          <w:rFonts w:asciiTheme="minorHAnsi" w:hAnsiTheme="minorHAnsi" w:cstheme="minorHAnsi"/>
          <w:b/>
        </w:rPr>
        <w:lastRenderedPageBreak/>
        <w:t>Schedule 1</w:t>
      </w:r>
      <w:r w:rsidR="007800F2">
        <w:rPr>
          <w:rStyle w:val="FootnoteReference"/>
          <w:rFonts w:asciiTheme="minorHAnsi" w:hAnsiTheme="minorHAnsi" w:cstheme="minorHAnsi"/>
          <w:b/>
        </w:rPr>
        <w:footnoteReference w:id="6"/>
      </w:r>
    </w:p>
    <w:p w14:paraId="436B8240" w14:textId="122FB0BD" w:rsidR="008C04E1" w:rsidRPr="008C04E1" w:rsidRDefault="008C04E1" w:rsidP="008C04E1">
      <w:pPr>
        <w:autoSpaceDE/>
        <w:autoSpaceDN/>
        <w:adjustRightInd/>
        <w:spacing w:after="160" w:line="259" w:lineRule="auto"/>
        <w:jc w:val="center"/>
        <w:rPr>
          <w:rFonts w:asciiTheme="minorHAnsi" w:hAnsiTheme="minorHAnsi" w:cstheme="minorHAnsi"/>
          <w:b/>
        </w:rPr>
      </w:pPr>
      <w:r w:rsidRPr="008C04E1">
        <w:rPr>
          <w:rFonts w:asciiTheme="minorHAnsi" w:hAnsiTheme="minorHAnsi" w:cstheme="minorHAnsi"/>
          <w:b/>
        </w:rPr>
        <w:t>Services</w:t>
      </w:r>
    </w:p>
    <w:p w14:paraId="199EFB58" w14:textId="77777777" w:rsidR="00C51C72" w:rsidRDefault="00C51C72" w:rsidP="002A68C2">
      <w:pPr>
        <w:pStyle w:val="ListParagraph"/>
        <w:numPr>
          <w:ilvl w:val="0"/>
          <w:numId w:val="34"/>
        </w:numPr>
        <w:jc w:val="both"/>
        <w:rPr>
          <w:rFonts w:asciiTheme="minorHAnsi" w:hAnsiTheme="minorHAnsi" w:cstheme="minorHAnsi"/>
        </w:rPr>
      </w:pPr>
      <w:r w:rsidRPr="00C51C72">
        <w:rPr>
          <w:rFonts w:asciiTheme="minorHAnsi" w:hAnsiTheme="minorHAnsi" w:cstheme="minorHAnsi"/>
        </w:rPr>
        <w:t xml:space="preserve">The Contractor will provide the </w:t>
      </w:r>
      <w:r>
        <w:rPr>
          <w:rFonts w:asciiTheme="minorHAnsi" w:hAnsiTheme="minorHAnsi" w:cstheme="minorHAnsi"/>
        </w:rPr>
        <w:t>following S</w:t>
      </w:r>
      <w:r w:rsidRPr="00C51C72">
        <w:rPr>
          <w:rFonts w:asciiTheme="minorHAnsi" w:hAnsiTheme="minorHAnsi" w:cstheme="minorHAnsi"/>
        </w:rPr>
        <w:t xml:space="preserve">ervices for the Charges described in </w:t>
      </w:r>
      <w:r>
        <w:rPr>
          <w:rFonts w:asciiTheme="minorHAnsi" w:hAnsiTheme="minorHAnsi" w:cstheme="minorHAnsi"/>
        </w:rPr>
        <w:t>Schedule 2:</w:t>
      </w:r>
    </w:p>
    <w:p w14:paraId="1089CC5C" w14:textId="77777777" w:rsidR="00C51C72" w:rsidRDefault="00C51C72" w:rsidP="00C51C72">
      <w:pPr>
        <w:pStyle w:val="ListParagraph"/>
        <w:jc w:val="both"/>
        <w:rPr>
          <w:rFonts w:asciiTheme="minorHAnsi" w:hAnsiTheme="minorHAnsi" w:cstheme="minorHAnsi"/>
        </w:rPr>
      </w:pPr>
    </w:p>
    <w:p w14:paraId="03C0FD2F" w14:textId="68C25A0C" w:rsidR="00C51C72" w:rsidRPr="00C51C72" w:rsidRDefault="00C51C72" w:rsidP="00C51C72">
      <w:pPr>
        <w:pStyle w:val="ListParagraph"/>
        <w:jc w:val="both"/>
        <w:rPr>
          <w:rFonts w:asciiTheme="minorHAnsi" w:hAnsiTheme="minorHAnsi" w:cstheme="minorHAnsi"/>
        </w:rPr>
      </w:pPr>
      <w:r w:rsidRPr="00C51C72">
        <w:rPr>
          <w:rFonts w:asciiTheme="minorHAnsi" w:hAnsiTheme="minorHAnsi" w:cstheme="minorHAnsi"/>
          <w:highlight w:val="yellow"/>
        </w:rPr>
        <w:t>[Include details of the services</w:t>
      </w:r>
      <w:r w:rsidR="00BD284F">
        <w:rPr>
          <w:rFonts w:asciiTheme="minorHAnsi" w:hAnsiTheme="minorHAnsi" w:cstheme="minorHAnsi"/>
          <w:highlight w:val="yellow"/>
        </w:rPr>
        <w:t xml:space="preserve"> to be provided by the Contractor</w:t>
      </w:r>
      <w:r w:rsidRPr="00C51C72">
        <w:rPr>
          <w:rFonts w:asciiTheme="minorHAnsi" w:hAnsiTheme="minorHAnsi" w:cstheme="minorHAnsi"/>
          <w:highlight w:val="yellow"/>
        </w:rPr>
        <w:t>]</w:t>
      </w:r>
      <w:r w:rsidRPr="00C51C72">
        <w:rPr>
          <w:rFonts w:asciiTheme="minorHAnsi" w:hAnsiTheme="minorHAnsi" w:cstheme="minorHAnsi"/>
        </w:rPr>
        <w:t xml:space="preserve"> </w:t>
      </w:r>
    </w:p>
    <w:p w14:paraId="1DBDA5FB" w14:textId="77777777" w:rsidR="00C51C72" w:rsidRPr="00746801" w:rsidRDefault="00C51C72" w:rsidP="00C51C72">
      <w:pPr>
        <w:ind w:left="567" w:hanging="567"/>
        <w:jc w:val="both"/>
        <w:rPr>
          <w:rFonts w:asciiTheme="minorHAnsi" w:hAnsiTheme="minorHAnsi" w:cstheme="minorHAnsi"/>
        </w:rPr>
      </w:pPr>
    </w:p>
    <w:p w14:paraId="5369AE7A" w14:textId="788AC9CB" w:rsidR="00C51C72" w:rsidRDefault="00C51C72" w:rsidP="002A68C2">
      <w:pPr>
        <w:pStyle w:val="ListParagraph"/>
        <w:numPr>
          <w:ilvl w:val="0"/>
          <w:numId w:val="34"/>
        </w:numPr>
        <w:jc w:val="both"/>
        <w:rPr>
          <w:rFonts w:asciiTheme="minorHAnsi" w:hAnsiTheme="minorHAnsi" w:cstheme="minorHAnsi"/>
        </w:rPr>
      </w:pPr>
      <w:r w:rsidRPr="00C51C72">
        <w:rPr>
          <w:rFonts w:asciiTheme="minorHAnsi" w:hAnsiTheme="minorHAnsi" w:cstheme="minorHAnsi"/>
        </w:rPr>
        <w:t xml:space="preserve">For the purposes of communications between them, the Central Bank’s Representative is </w:t>
      </w:r>
      <w:r w:rsidR="00A075B0">
        <w:rPr>
          <w:rFonts w:asciiTheme="minorHAnsi" w:hAnsiTheme="minorHAnsi" w:cstheme="minorHAnsi"/>
        </w:rPr>
        <w:t>Sharyn Rowat</w:t>
      </w:r>
      <w:r w:rsidRPr="00C51C72">
        <w:rPr>
          <w:rFonts w:asciiTheme="minorHAnsi" w:hAnsiTheme="minorHAnsi" w:cstheme="minorHAnsi"/>
        </w:rPr>
        <w:t xml:space="preserve"> contactable at </w:t>
      </w:r>
      <w:hyperlink r:id="rId26" w:history="1">
        <w:r w:rsidR="00A075B0" w:rsidRPr="00161ADE">
          <w:rPr>
            <w:rStyle w:val="Hyperlink"/>
            <w:rFonts w:asciiTheme="minorHAnsi" w:hAnsiTheme="minorHAnsi" w:cstheme="minorHAnsi"/>
            <w:lang w:eastAsia="en-GB"/>
          </w:rPr>
          <w:t>Sharyn.Rowat@centralbank.ie</w:t>
        </w:r>
      </w:hyperlink>
      <w:r w:rsidR="00A075B0">
        <w:rPr>
          <w:rFonts w:asciiTheme="minorHAnsi" w:hAnsiTheme="minorHAnsi" w:cstheme="minorHAnsi"/>
        </w:rPr>
        <w:t xml:space="preserve">  </w:t>
      </w:r>
      <w:r w:rsidRPr="00C51C72">
        <w:rPr>
          <w:rFonts w:asciiTheme="minorHAnsi" w:hAnsiTheme="minorHAnsi" w:cstheme="minorHAnsi"/>
        </w:rPr>
        <w:t>and the Contractor’s Representative is [</w:t>
      </w:r>
      <w:r w:rsidRPr="00A20C34">
        <w:rPr>
          <w:rFonts w:asciiTheme="minorHAnsi" w:hAnsiTheme="minorHAnsi" w:cstheme="minorHAnsi"/>
          <w:highlight w:val="yellow"/>
        </w:rPr>
        <w:t>XXXXX</w:t>
      </w:r>
      <w:r w:rsidRPr="00C51C72">
        <w:rPr>
          <w:rFonts w:asciiTheme="minorHAnsi" w:hAnsiTheme="minorHAnsi" w:cstheme="minorHAnsi"/>
        </w:rPr>
        <w:t>] contactable at [</w:t>
      </w:r>
      <w:r w:rsidRPr="00A20C34">
        <w:rPr>
          <w:rFonts w:asciiTheme="minorHAnsi" w:hAnsiTheme="minorHAnsi" w:cstheme="minorHAnsi"/>
          <w:highlight w:val="yellow"/>
        </w:rPr>
        <w:t>XXXXX</w:t>
      </w:r>
      <w:r w:rsidRPr="00C51C72">
        <w:rPr>
          <w:rFonts w:asciiTheme="minorHAnsi" w:hAnsiTheme="minorHAnsi" w:cstheme="minorHAnsi"/>
        </w:rPr>
        <w:t>].</w:t>
      </w:r>
    </w:p>
    <w:p w14:paraId="6C08B59B" w14:textId="77777777" w:rsidR="00C51C72" w:rsidRDefault="00C51C72" w:rsidP="00C51C72">
      <w:pPr>
        <w:pStyle w:val="ListParagraph"/>
        <w:jc w:val="both"/>
        <w:rPr>
          <w:rFonts w:asciiTheme="minorHAnsi" w:hAnsiTheme="minorHAnsi" w:cstheme="minorHAnsi"/>
        </w:rPr>
      </w:pPr>
    </w:p>
    <w:p w14:paraId="26333B93" w14:textId="77777777" w:rsidR="00C51C72" w:rsidRPr="00C51C72" w:rsidRDefault="00C51C72" w:rsidP="002A68C2">
      <w:pPr>
        <w:pStyle w:val="ListParagraph"/>
        <w:numPr>
          <w:ilvl w:val="0"/>
          <w:numId w:val="34"/>
        </w:numPr>
        <w:jc w:val="both"/>
        <w:rPr>
          <w:rFonts w:asciiTheme="minorHAnsi" w:hAnsiTheme="minorHAnsi" w:cstheme="minorHAnsi"/>
        </w:rPr>
      </w:pPr>
      <w:r w:rsidRPr="00C51C72">
        <w:rPr>
          <w:rFonts w:asciiTheme="minorHAnsi" w:hAnsiTheme="minorHAnsi" w:cstheme="minorHAnsi"/>
        </w:rPr>
        <w:t>The Key Personnel are [</w:t>
      </w:r>
      <w:r w:rsidRPr="00A20C34">
        <w:rPr>
          <w:rFonts w:asciiTheme="minorHAnsi" w:hAnsiTheme="minorHAnsi" w:cstheme="minorHAnsi"/>
          <w:highlight w:val="yellow"/>
        </w:rPr>
        <w:t>XXXXX</w:t>
      </w:r>
      <w:r w:rsidRPr="00C51C72">
        <w:rPr>
          <w:rFonts w:asciiTheme="minorHAnsi" w:hAnsiTheme="minorHAnsi" w:cstheme="minorHAnsi"/>
        </w:rPr>
        <w:t>].</w:t>
      </w:r>
      <w:r w:rsidRPr="00C51C72">
        <w:rPr>
          <w:rFonts w:asciiTheme="minorHAnsi" w:hAnsiTheme="minorHAnsi" w:cstheme="minorHAnsi"/>
          <w:i/>
        </w:rPr>
        <w:t xml:space="preserve"> </w:t>
      </w:r>
    </w:p>
    <w:p w14:paraId="7954F32D" w14:textId="77777777" w:rsidR="00C51C72" w:rsidRPr="00C51C72" w:rsidRDefault="00C51C72" w:rsidP="00C51C72">
      <w:pPr>
        <w:pStyle w:val="ListParagraph"/>
        <w:rPr>
          <w:rFonts w:asciiTheme="minorHAnsi" w:hAnsiTheme="minorHAnsi" w:cstheme="minorHAnsi"/>
        </w:rPr>
      </w:pPr>
    </w:p>
    <w:p w14:paraId="535313F8" w14:textId="77777777" w:rsidR="00C51C72" w:rsidRPr="00BD284F" w:rsidRDefault="00C51C72" w:rsidP="002A68C2">
      <w:pPr>
        <w:pStyle w:val="ListParagraph"/>
        <w:numPr>
          <w:ilvl w:val="0"/>
          <w:numId w:val="34"/>
        </w:numPr>
        <w:jc w:val="both"/>
        <w:rPr>
          <w:rFonts w:asciiTheme="minorHAnsi" w:hAnsiTheme="minorHAnsi" w:cstheme="minorHAnsi"/>
        </w:rPr>
      </w:pPr>
      <w:r w:rsidRPr="00BD284F">
        <w:rPr>
          <w:rFonts w:asciiTheme="minorHAnsi" w:hAnsiTheme="minorHAnsi" w:cstheme="minorHAnsi"/>
        </w:rPr>
        <w:t xml:space="preserve">The insurance requirements are </w:t>
      </w:r>
      <w:r w:rsidRPr="00A20C34">
        <w:rPr>
          <w:rFonts w:asciiTheme="minorHAnsi" w:hAnsiTheme="minorHAnsi" w:cstheme="minorHAnsi"/>
          <w:highlight w:val="yellow"/>
        </w:rPr>
        <w:t>[XXXXX</w:t>
      </w:r>
      <w:r w:rsidRPr="00BD284F">
        <w:rPr>
          <w:rFonts w:asciiTheme="minorHAnsi" w:hAnsiTheme="minorHAnsi" w:cstheme="minorHAnsi"/>
        </w:rPr>
        <w:t>].</w:t>
      </w:r>
    </w:p>
    <w:p w14:paraId="55C9D31C" w14:textId="77777777" w:rsidR="00C51C72" w:rsidRPr="00BD284F" w:rsidRDefault="00C51C72" w:rsidP="00C51C72">
      <w:pPr>
        <w:pStyle w:val="ListParagraph"/>
        <w:rPr>
          <w:rFonts w:asciiTheme="minorHAnsi" w:hAnsiTheme="minorHAnsi" w:cstheme="minorHAnsi"/>
        </w:rPr>
      </w:pPr>
    </w:p>
    <w:p w14:paraId="5F6D4CD4" w14:textId="63BAAF63" w:rsidR="00C51C72" w:rsidRPr="00BD284F" w:rsidRDefault="00A075B0" w:rsidP="002A68C2">
      <w:pPr>
        <w:pStyle w:val="ListParagraph"/>
        <w:numPr>
          <w:ilvl w:val="0"/>
          <w:numId w:val="34"/>
        </w:numPr>
        <w:jc w:val="both"/>
        <w:rPr>
          <w:rFonts w:asciiTheme="minorHAnsi" w:hAnsiTheme="minorHAnsi" w:cstheme="minorHAnsi"/>
        </w:rPr>
      </w:pPr>
      <w:r>
        <w:rPr>
          <w:rFonts w:asciiTheme="minorHAnsi" w:hAnsiTheme="minorHAnsi" w:cstheme="minorHAnsi"/>
        </w:rPr>
        <w:t>Not Used.</w:t>
      </w:r>
    </w:p>
    <w:p w14:paraId="6FDFC5E5" w14:textId="77777777" w:rsidR="00C51C72" w:rsidRPr="00BD284F" w:rsidRDefault="00C51C72" w:rsidP="00C51C72">
      <w:pPr>
        <w:pStyle w:val="ListParagraph"/>
        <w:rPr>
          <w:rFonts w:asciiTheme="minorHAnsi" w:hAnsiTheme="minorHAnsi" w:cstheme="minorHAnsi"/>
        </w:rPr>
      </w:pPr>
    </w:p>
    <w:p w14:paraId="66042F11" w14:textId="1D44DF9B" w:rsidR="00C51C72" w:rsidRPr="00BD284F" w:rsidRDefault="00A075B0" w:rsidP="002A68C2">
      <w:pPr>
        <w:pStyle w:val="ListParagraph"/>
        <w:numPr>
          <w:ilvl w:val="0"/>
          <w:numId w:val="34"/>
        </w:numPr>
        <w:jc w:val="both"/>
        <w:rPr>
          <w:rFonts w:asciiTheme="minorHAnsi" w:hAnsiTheme="minorHAnsi" w:cstheme="minorHAnsi"/>
        </w:rPr>
      </w:pPr>
      <w:r>
        <w:rPr>
          <w:rFonts w:asciiTheme="minorHAnsi" w:hAnsiTheme="minorHAnsi" w:cstheme="minorHAnsi"/>
        </w:rPr>
        <w:t>Not Used.</w:t>
      </w:r>
    </w:p>
    <w:p w14:paraId="220A829D" w14:textId="77777777" w:rsidR="00C51C72" w:rsidRPr="00BD284F" w:rsidRDefault="00C51C72" w:rsidP="00C51C72">
      <w:pPr>
        <w:pStyle w:val="ListParagraph"/>
        <w:rPr>
          <w:rFonts w:asciiTheme="minorHAnsi" w:hAnsiTheme="minorHAnsi" w:cstheme="minorHAnsi"/>
        </w:rPr>
      </w:pPr>
    </w:p>
    <w:p w14:paraId="071BA0E2" w14:textId="77777777" w:rsidR="00BD284F" w:rsidRDefault="00C51C72" w:rsidP="002A68C2">
      <w:pPr>
        <w:pStyle w:val="ListParagraph"/>
        <w:numPr>
          <w:ilvl w:val="0"/>
          <w:numId w:val="34"/>
        </w:numPr>
        <w:jc w:val="both"/>
        <w:rPr>
          <w:rFonts w:asciiTheme="minorHAnsi" w:hAnsiTheme="minorHAnsi" w:cstheme="minorHAnsi"/>
        </w:rPr>
      </w:pPr>
      <w:r w:rsidRPr="00BD284F">
        <w:rPr>
          <w:rFonts w:asciiTheme="minorHAnsi" w:hAnsiTheme="minorHAnsi" w:cstheme="minorHAnsi"/>
        </w:rPr>
        <w:t>Data Protection - In accordance with Article 28(3) of the GDPR, the following key attributes apply to the processing of personal data:</w:t>
      </w:r>
    </w:p>
    <w:p w14:paraId="3E786B88" w14:textId="77777777" w:rsidR="00BD284F" w:rsidRPr="00BD284F" w:rsidRDefault="00BD284F" w:rsidP="00BD284F">
      <w:pPr>
        <w:pStyle w:val="ListParagraph"/>
        <w:rPr>
          <w:rFonts w:asciiTheme="minorHAnsi" w:hAnsiTheme="minorHAnsi" w:cstheme="minorHAnsi"/>
        </w:rPr>
      </w:pPr>
    </w:p>
    <w:p w14:paraId="658900BE" w14:textId="77777777" w:rsidR="00BD284F" w:rsidRDefault="00C51C72" w:rsidP="002A68C2">
      <w:pPr>
        <w:pStyle w:val="ListParagraph"/>
        <w:numPr>
          <w:ilvl w:val="1"/>
          <w:numId w:val="35"/>
        </w:numPr>
        <w:jc w:val="both"/>
        <w:rPr>
          <w:rFonts w:asciiTheme="minorHAnsi" w:hAnsiTheme="minorHAnsi" w:cstheme="minorHAnsi"/>
        </w:rPr>
      </w:pPr>
      <w:r w:rsidRPr="00BD284F">
        <w:rPr>
          <w:rFonts w:asciiTheme="minorHAnsi" w:hAnsiTheme="minorHAnsi" w:cstheme="minorHAnsi"/>
        </w:rPr>
        <w:t>The subject matter, nature, and purpose relate to: [</w:t>
      </w:r>
      <w:r w:rsidRPr="00A20C34">
        <w:rPr>
          <w:rFonts w:asciiTheme="minorHAnsi" w:hAnsiTheme="minorHAnsi" w:cstheme="minorHAnsi"/>
          <w:highlight w:val="yellow"/>
        </w:rPr>
        <w:t>XXXXX</w:t>
      </w:r>
      <w:r w:rsidRPr="00BD284F">
        <w:rPr>
          <w:rFonts w:asciiTheme="minorHAnsi" w:hAnsiTheme="minorHAnsi" w:cstheme="minorHAnsi"/>
        </w:rPr>
        <w:t>]</w:t>
      </w:r>
    </w:p>
    <w:p w14:paraId="7AF8E26B" w14:textId="77777777" w:rsidR="00BD284F" w:rsidRDefault="00BD284F" w:rsidP="00BD284F">
      <w:pPr>
        <w:pStyle w:val="ListParagraph"/>
        <w:ind w:left="1080"/>
        <w:jc w:val="both"/>
        <w:rPr>
          <w:rFonts w:asciiTheme="minorHAnsi" w:hAnsiTheme="minorHAnsi" w:cstheme="minorHAnsi"/>
        </w:rPr>
      </w:pPr>
    </w:p>
    <w:p w14:paraId="1F1A4BEF" w14:textId="77777777" w:rsidR="00BD284F" w:rsidRDefault="00C51C72" w:rsidP="002A68C2">
      <w:pPr>
        <w:pStyle w:val="ListParagraph"/>
        <w:numPr>
          <w:ilvl w:val="1"/>
          <w:numId w:val="35"/>
        </w:numPr>
        <w:jc w:val="both"/>
        <w:rPr>
          <w:rFonts w:asciiTheme="minorHAnsi" w:hAnsiTheme="minorHAnsi" w:cstheme="minorHAnsi"/>
        </w:rPr>
      </w:pPr>
      <w:r w:rsidRPr="00BD284F">
        <w:rPr>
          <w:rFonts w:asciiTheme="minorHAnsi" w:hAnsiTheme="minorHAnsi" w:cstheme="minorHAnsi"/>
        </w:rPr>
        <w:t>The categories of data subjects may include, but are not limited to: [</w:t>
      </w:r>
      <w:r w:rsidRPr="00A20C34">
        <w:rPr>
          <w:rFonts w:asciiTheme="minorHAnsi" w:hAnsiTheme="minorHAnsi" w:cstheme="minorHAnsi"/>
          <w:highlight w:val="yellow"/>
        </w:rPr>
        <w:t>XXXXX</w:t>
      </w:r>
      <w:r w:rsidRPr="00BD284F">
        <w:rPr>
          <w:rFonts w:asciiTheme="minorHAnsi" w:hAnsiTheme="minorHAnsi" w:cstheme="minorHAnsi"/>
        </w:rPr>
        <w:t>]</w:t>
      </w:r>
    </w:p>
    <w:p w14:paraId="7D4DC4DC" w14:textId="77777777" w:rsidR="00BD284F" w:rsidRPr="00BD284F" w:rsidRDefault="00BD284F" w:rsidP="00BD284F">
      <w:pPr>
        <w:pStyle w:val="ListParagraph"/>
        <w:rPr>
          <w:rFonts w:asciiTheme="minorHAnsi" w:hAnsiTheme="minorHAnsi" w:cstheme="minorHAnsi"/>
        </w:rPr>
      </w:pPr>
    </w:p>
    <w:p w14:paraId="64793E32" w14:textId="77777777" w:rsidR="00BD284F" w:rsidRDefault="00C51C72" w:rsidP="002A68C2">
      <w:pPr>
        <w:pStyle w:val="ListParagraph"/>
        <w:numPr>
          <w:ilvl w:val="1"/>
          <w:numId w:val="35"/>
        </w:numPr>
        <w:jc w:val="both"/>
        <w:rPr>
          <w:rFonts w:asciiTheme="minorHAnsi" w:hAnsiTheme="minorHAnsi" w:cstheme="minorHAnsi"/>
        </w:rPr>
      </w:pPr>
      <w:r w:rsidRPr="00BD284F">
        <w:rPr>
          <w:rFonts w:asciiTheme="minorHAnsi" w:hAnsiTheme="minorHAnsi" w:cstheme="minorHAnsi"/>
        </w:rPr>
        <w:t>The type of personal data may include, but are not limited to: [</w:t>
      </w:r>
      <w:r w:rsidRPr="00A20C34">
        <w:rPr>
          <w:rFonts w:asciiTheme="minorHAnsi" w:hAnsiTheme="minorHAnsi" w:cstheme="minorHAnsi"/>
          <w:highlight w:val="yellow"/>
        </w:rPr>
        <w:t>XXXXX</w:t>
      </w:r>
      <w:r w:rsidRPr="00BD284F">
        <w:rPr>
          <w:rFonts w:asciiTheme="minorHAnsi" w:hAnsiTheme="minorHAnsi" w:cstheme="minorHAnsi"/>
        </w:rPr>
        <w:t>]</w:t>
      </w:r>
    </w:p>
    <w:p w14:paraId="238BE395" w14:textId="77777777" w:rsidR="00BD284F" w:rsidRPr="00BD284F" w:rsidRDefault="00BD284F" w:rsidP="00BD284F">
      <w:pPr>
        <w:pStyle w:val="ListParagraph"/>
        <w:rPr>
          <w:rFonts w:asciiTheme="minorHAnsi" w:hAnsiTheme="minorHAnsi" w:cstheme="minorHAnsi"/>
        </w:rPr>
      </w:pPr>
    </w:p>
    <w:p w14:paraId="4E52BFA1" w14:textId="1A53FFE0" w:rsidR="00C51C72" w:rsidRPr="00BD284F" w:rsidRDefault="00C51C72" w:rsidP="002A68C2">
      <w:pPr>
        <w:pStyle w:val="ListParagraph"/>
        <w:numPr>
          <w:ilvl w:val="1"/>
          <w:numId w:val="35"/>
        </w:numPr>
        <w:jc w:val="both"/>
        <w:rPr>
          <w:rFonts w:asciiTheme="minorHAnsi" w:hAnsiTheme="minorHAnsi" w:cstheme="minorHAnsi"/>
        </w:rPr>
      </w:pPr>
      <w:r w:rsidRPr="00BD284F">
        <w:rPr>
          <w:rFonts w:asciiTheme="minorHAnsi" w:hAnsiTheme="minorHAnsi" w:cstheme="minorHAnsi"/>
        </w:rPr>
        <w:t>The duration of processing is for the duration of this Agreement, unless otherwise instructed by the Central Bank.</w:t>
      </w:r>
    </w:p>
    <w:p w14:paraId="0B125787" w14:textId="77777777" w:rsidR="00C51C72" w:rsidRDefault="00C51C72" w:rsidP="00C51C72">
      <w:pPr>
        <w:autoSpaceDE/>
        <w:autoSpaceDN/>
        <w:adjustRightInd/>
        <w:rPr>
          <w:rFonts w:asciiTheme="minorHAnsi" w:hAnsiTheme="minorHAnsi" w:cstheme="minorHAnsi"/>
          <w:b/>
        </w:rPr>
      </w:pPr>
      <w:r>
        <w:rPr>
          <w:rFonts w:asciiTheme="minorHAnsi" w:hAnsiTheme="minorHAnsi" w:cstheme="minorHAnsi"/>
          <w:b/>
        </w:rPr>
        <w:br w:type="page"/>
      </w:r>
    </w:p>
    <w:p w14:paraId="3BCEF0DE" w14:textId="135CD593" w:rsidR="00D17687" w:rsidRDefault="00C51C72" w:rsidP="00C51C72">
      <w:pPr>
        <w:autoSpaceDE/>
        <w:autoSpaceDN/>
        <w:adjustRightInd/>
        <w:jc w:val="center"/>
        <w:rPr>
          <w:rFonts w:asciiTheme="minorHAnsi" w:hAnsiTheme="minorHAnsi" w:cstheme="minorHAnsi"/>
          <w:b/>
        </w:rPr>
      </w:pPr>
      <w:r>
        <w:rPr>
          <w:rFonts w:asciiTheme="minorHAnsi" w:hAnsiTheme="minorHAnsi" w:cstheme="minorHAnsi"/>
          <w:b/>
        </w:rPr>
        <w:lastRenderedPageBreak/>
        <w:t>Schedule 2</w:t>
      </w:r>
    </w:p>
    <w:p w14:paraId="0E3B4899" w14:textId="77777777" w:rsidR="00C51C72" w:rsidRDefault="00C51C72" w:rsidP="00C51C72">
      <w:pPr>
        <w:autoSpaceDE/>
        <w:autoSpaceDN/>
        <w:adjustRightInd/>
        <w:jc w:val="center"/>
        <w:rPr>
          <w:rFonts w:asciiTheme="minorHAnsi" w:hAnsiTheme="minorHAnsi" w:cstheme="minorHAnsi"/>
          <w:b/>
        </w:rPr>
      </w:pPr>
    </w:p>
    <w:p w14:paraId="6B7A2085" w14:textId="463632C1" w:rsidR="00C51C72" w:rsidRDefault="00C51C72" w:rsidP="00C51C72">
      <w:pPr>
        <w:autoSpaceDE/>
        <w:autoSpaceDN/>
        <w:adjustRightInd/>
        <w:jc w:val="center"/>
        <w:rPr>
          <w:rFonts w:asciiTheme="minorHAnsi" w:hAnsiTheme="minorHAnsi" w:cstheme="minorHAnsi"/>
          <w:b/>
        </w:rPr>
      </w:pPr>
      <w:r>
        <w:rPr>
          <w:rFonts w:asciiTheme="minorHAnsi" w:hAnsiTheme="minorHAnsi" w:cstheme="minorHAnsi"/>
          <w:b/>
        </w:rPr>
        <w:t>Charges</w:t>
      </w:r>
    </w:p>
    <w:p w14:paraId="473E9064" w14:textId="77777777" w:rsidR="00C51C72" w:rsidRDefault="00C51C72" w:rsidP="00C51C72">
      <w:pPr>
        <w:autoSpaceDE/>
        <w:autoSpaceDN/>
        <w:adjustRightInd/>
        <w:jc w:val="center"/>
        <w:rPr>
          <w:rFonts w:asciiTheme="minorHAnsi" w:hAnsiTheme="minorHAnsi" w:cstheme="minorHAnsi"/>
          <w:b/>
        </w:rPr>
      </w:pPr>
    </w:p>
    <w:p w14:paraId="40A44FA6" w14:textId="1C9B8243" w:rsidR="006A2A95" w:rsidRPr="00C51C72" w:rsidRDefault="006A2A95" w:rsidP="00A075B0">
      <w:pPr>
        <w:autoSpaceDE/>
        <w:autoSpaceDN/>
        <w:adjustRightInd/>
        <w:jc w:val="center"/>
        <w:rPr>
          <w:rFonts w:asciiTheme="minorHAnsi" w:hAnsiTheme="minorHAnsi" w:cstheme="minorHAnsi"/>
          <w:b/>
        </w:rPr>
      </w:pPr>
    </w:p>
    <w:p w14:paraId="16ED105D" w14:textId="77777777" w:rsidR="008C04E1" w:rsidRDefault="008C04E1" w:rsidP="00DA1EEA">
      <w:pPr>
        <w:autoSpaceDE/>
        <w:autoSpaceDN/>
        <w:adjustRightInd/>
        <w:rPr>
          <w:rFonts w:asciiTheme="minorHAnsi" w:hAnsiTheme="minorHAnsi" w:cstheme="minorHAnsi"/>
        </w:rPr>
      </w:pPr>
    </w:p>
    <w:p w14:paraId="1F998938" w14:textId="0CF20F05" w:rsidR="008C04E1" w:rsidRDefault="008C04E1" w:rsidP="00DA1EEA">
      <w:pPr>
        <w:autoSpaceDE/>
        <w:autoSpaceDN/>
        <w:adjustRightInd/>
        <w:rPr>
          <w:rFonts w:asciiTheme="minorHAnsi" w:hAnsiTheme="minorHAnsi" w:cstheme="minorHAnsi"/>
        </w:rPr>
      </w:pPr>
    </w:p>
    <w:p w14:paraId="3D36E6F8" w14:textId="77777777" w:rsidR="00C51C72" w:rsidRDefault="00C51C72" w:rsidP="00DA1EEA">
      <w:pPr>
        <w:autoSpaceDE/>
        <w:autoSpaceDN/>
        <w:adjustRightInd/>
        <w:rPr>
          <w:rFonts w:asciiTheme="minorHAnsi" w:hAnsiTheme="minorHAnsi" w:cstheme="minorHAnsi"/>
        </w:rPr>
        <w:sectPr w:rsidR="00C51C72" w:rsidSect="00D17687">
          <w:headerReference w:type="even" r:id="rId27"/>
          <w:headerReference w:type="default" r:id="rId28"/>
          <w:headerReference w:type="first" r:id="rId29"/>
          <w:type w:val="continuous"/>
          <w:pgSz w:w="11906" w:h="16838"/>
          <w:pgMar w:top="1440" w:right="1440" w:bottom="1440" w:left="1440" w:header="708" w:footer="708" w:gutter="0"/>
          <w:cols w:space="708"/>
          <w:docGrid w:linePitch="360"/>
        </w:sectPr>
      </w:pPr>
    </w:p>
    <w:p w14:paraId="48E0C1CA" w14:textId="01BBF1D4" w:rsidR="00D17687" w:rsidRDefault="00C51C72" w:rsidP="00D17687">
      <w:pPr>
        <w:autoSpaceDE/>
        <w:autoSpaceDN/>
        <w:adjustRightInd/>
        <w:spacing w:after="160" w:line="259" w:lineRule="auto"/>
        <w:jc w:val="center"/>
        <w:rPr>
          <w:rFonts w:asciiTheme="minorHAnsi" w:hAnsiTheme="minorHAnsi" w:cstheme="minorHAnsi"/>
        </w:rPr>
      </w:pPr>
      <w:r>
        <w:rPr>
          <w:rFonts w:asciiTheme="minorHAnsi" w:hAnsiTheme="minorHAnsi" w:cstheme="minorHAnsi"/>
        </w:rPr>
        <w:lastRenderedPageBreak/>
        <w:t>Schedule 3</w:t>
      </w:r>
    </w:p>
    <w:p w14:paraId="7177316E" w14:textId="77777777" w:rsidR="00D17687" w:rsidRDefault="00D17687" w:rsidP="00D17687">
      <w:pPr>
        <w:pStyle w:val="Default"/>
        <w:ind w:left="720" w:hanging="720"/>
        <w:jc w:val="center"/>
        <w:rPr>
          <w:rFonts w:asciiTheme="minorHAnsi" w:hAnsiTheme="minorHAnsi" w:cstheme="minorHAnsi"/>
          <w:color w:val="auto"/>
        </w:rPr>
      </w:pPr>
    </w:p>
    <w:p w14:paraId="04B03B01" w14:textId="77777777" w:rsidR="00D17687" w:rsidRDefault="00D17687" w:rsidP="00D17687">
      <w:pPr>
        <w:pStyle w:val="Default"/>
        <w:ind w:left="720" w:hanging="720"/>
        <w:jc w:val="center"/>
        <w:rPr>
          <w:rFonts w:asciiTheme="minorHAnsi" w:hAnsiTheme="minorHAnsi" w:cstheme="minorHAnsi"/>
          <w:color w:val="auto"/>
        </w:rPr>
      </w:pPr>
      <w:r>
        <w:rPr>
          <w:rFonts w:asciiTheme="minorHAnsi" w:hAnsiTheme="minorHAnsi" w:cstheme="minorHAnsi"/>
          <w:color w:val="auto"/>
        </w:rPr>
        <w:t>Change Control – Impact Assessment Form</w:t>
      </w:r>
    </w:p>
    <w:p w14:paraId="77D45A85" w14:textId="77777777" w:rsidR="00D17687" w:rsidRDefault="00D17687" w:rsidP="00D17687">
      <w:pPr>
        <w:pStyle w:val="Default"/>
        <w:ind w:left="720" w:hanging="720"/>
        <w:jc w:val="center"/>
        <w:rPr>
          <w:rFonts w:asciiTheme="minorHAnsi" w:hAnsiTheme="minorHAnsi" w:cstheme="minorHAnsi"/>
          <w:color w:val="auto"/>
        </w:rPr>
      </w:pPr>
    </w:p>
    <w:tbl>
      <w:tblPr>
        <w:tblStyle w:val="TableGrid"/>
        <w:tblW w:w="0" w:type="auto"/>
        <w:tblInd w:w="720" w:type="dxa"/>
        <w:tblLook w:val="04A0" w:firstRow="1" w:lastRow="0" w:firstColumn="1" w:lastColumn="0" w:noHBand="0" w:noVBand="1"/>
      </w:tblPr>
      <w:tblGrid>
        <w:gridCol w:w="3087"/>
        <w:gridCol w:w="5212"/>
      </w:tblGrid>
      <w:tr w:rsidR="00D17687" w14:paraId="2DCF4F65" w14:textId="77777777" w:rsidTr="00E339E8">
        <w:tc>
          <w:tcPr>
            <w:tcW w:w="4095" w:type="dxa"/>
            <w:shd w:val="clear" w:color="auto" w:fill="B8CCE4" w:themeFill="accent1" w:themeFillTint="66"/>
          </w:tcPr>
          <w:p w14:paraId="28A19342" w14:textId="77777777" w:rsidR="00D17687" w:rsidRDefault="00D17687" w:rsidP="00E339E8">
            <w:pPr>
              <w:pStyle w:val="Default"/>
              <w:jc w:val="left"/>
              <w:rPr>
                <w:rFonts w:cstheme="minorHAnsi"/>
                <w:color w:val="auto"/>
              </w:rPr>
            </w:pPr>
            <w:r>
              <w:rPr>
                <w:rFonts w:cstheme="minorHAnsi"/>
                <w:color w:val="auto"/>
              </w:rPr>
              <w:t>Contract Name/Number</w:t>
            </w:r>
          </w:p>
        </w:tc>
        <w:tc>
          <w:tcPr>
            <w:tcW w:w="9072" w:type="dxa"/>
          </w:tcPr>
          <w:p w14:paraId="599B1707" w14:textId="77777777" w:rsidR="00D17687" w:rsidRDefault="00D17687" w:rsidP="00E339E8">
            <w:pPr>
              <w:pStyle w:val="Default"/>
              <w:jc w:val="center"/>
              <w:rPr>
                <w:rFonts w:cstheme="minorHAnsi"/>
                <w:color w:val="auto"/>
              </w:rPr>
            </w:pPr>
          </w:p>
        </w:tc>
      </w:tr>
      <w:tr w:rsidR="00D17687" w14:paraId="0AD2A86F" w14:textId="77777777" w:rsidTr="00E339E8">
        <w:tc>
          <w:tcPr>
            <w:tcW w:w="4095" w:type="dxa"/>
            <w:shd w:val="clear" w:color="auto" w:fill="B8CCE4" w:themeFill="accent1" w:themeFillTint="66"/>
          </w:tcPr>
          <w:p w14:paraId="0525A618" w14:textId="77777777" w:rsidR="00D17687" w:rsidRDefault="00D17687" w:rsidP="00E339E8">
            <w:pPr>
              <w:pStyle w:val="Default"/>
              <w:jc w:val="left"/>
              <w:rPr>
                <w:rFonts w:cstheme="minorHAnsi"/>
                <w:color w:val="auto"/>
              </w:rPr>
            </w:pPr>
            <w:r>
              <w:rPr>
                <w:rFonts w:cstheme="minorHAnsi"/>
                <w:color w:val="auto"/>
              </w:rPr>
              <w:t>Name of Contractor Representative</w:t>
            </w:r>
          </w:p>
        </w:tc>
        <w:tc>
          <w:tcPr>
            <w:tcW w:w="9072" w:type="dxa"/>
          </w:tcPr>
          <w:p w14:paraId="10619660" w14:textId="77777777" w:rsidR="00D17687" w:rsidRDefault="00D17687" w:rsidP="00E339E8">
            <w:pPr>
              <w:pStyle w:val="Default"/>
              <w:jc w:val="center"/>
              <w:rPr>
                <w:rFonts w:cstheme="minorHAnsi"/>
                <w:color w:val="auto"/>
              </w:rPr>
            </w:pPr>
          </w:p>
        </w:tc>
      </w:tr>
      <w:tr w:rsidR="00D17687" w14:paraId="024267B4" w14:textId="77777777" w:rsidTr="00E339E8">
        <w:tc>
          <w:tcPr>
            <w:tcW w:w="4095" w:type="dxa"/>
            <w:shd w:val="clear" w:color="auto" w:fill="B8CCE4" w:themeFill="accent1" w:themeFillTint="66"/>
          </w:tcPr>
          <w:p w14:paraId="4E946FB5" w14:textId="77777777" w:rsidR="00D17687" w:rsidRDefault="00D17687" w:rsidP="00E339E8">
            <w:pPr>
              <w:pStyle w:val="Default"/>
              <w:jc w:val="left"/>
              <w:rPr>
                <w:rFonts w:cstheme="minorHAnsi"/>
                <w:color w:val="auto"/>
              </w:rPr>
            </w:pPr>
            <w:r>
              <w:rPr>
                <w:rFonts w:cstheme="minorHAnsi"/>
                <w:color w:val="auto"/>
              </w:rPr>
              <w:t>Name of Central Bank Representative</w:t>
            </w:r>
          </w:p>
        </w:tc>
        <w:tc>
          <w:tcPr>
            <w:tcW w:w="9072" w:type="dxa"/>
          </w:tcPr>
          <w:p w14:paraId="2F8E543D" w14:textId="77777777" w:rsidR="00D17687" w:rsidRDefault="00D17687" w:rsidP="00E339E8">
            <w:pPr>
              <w:pStyle w:val="Default"/>
              <w:jc w:val="center"/>
              <w:rPr>
                <w:rFonts w:cstheme="minorHAnsi"/>
                <w:color w:val="auto"/>
              </w:rPr>
            </w:pPr>
          </w:p>
        </w:tc>
      </w:tr>
      <w:tr w:rsidR="00D17687" w14:paraId="7767E56E" w14:textId="77777777" w:rsidTr="00E339E8">
        <w:tc>
          <w:tcPr>
            <w:tcW w:w="4095" w:type="dxa"/>
            <w:shd w:val="clear" w:color="auto" w:fill="B8CCE4" w:themeFill="accent1" w:themeFillTint="66"/>
          </w:tcPr>
          <w:p w14:paraId="48911911" w14:textId="77777777" w:rsidR="00D17687" w:rsidRDefault="00D17687" w:rsidP="00E339E8">
            <w:pPr>
              <w:pStyle w:val="Default"/>
              <w:jc w:val="left"/>
              <w:rPr>
                <w:rFonts w:cstheme="minorHAnsi"/>
                <w:color w:val="auto"/>
              </w:rPr>
            </w:pPr>
            <w:r>
              <w:rPr>
                <w:rFonts w:cstheme="minorHAnsi"/>
                <w:color w:val="auto"/>
              </w:rPr>
              <w:t>Date of Impact Assessment</w:t>
            </w:r>
          </w:p>
        </w:tc>
        <w:tc>
          <w:tcPr>
            <w:tcW w:w="9072" w:type="dxa"/>
          </w:tcPr>
          <w:p w14:paraId="017B6F42" w14:textId="77777777" w:rsidR="00D17687" w:rsidRDefault="00D17687" w:rsidP="00E339E8">
            <w:pPr>
              <w:pStyle w:val="Default"/>
              <w:jc w:val="center"/>
              <w:rPr>
                <w:rFonts w:cstheme="minorHAnsi"/>
                <w:color w:val="auto"/>
              </w:rPr>
            </w:pPr>
          </w:p>
        </w:tc>
      </w:tr>
      <w:tr w:rsidR="00D17687" w14:paraId="2CBFFE3D" w14:textId="77777777" w:rsidTr="00E339E8">
        <w:tc>
          <w:tcPr>
            <w:tcW w:w="4095" w:type="dxa"/>
            <w:tcBorders>
              <w:bottom w:val="single" w:sz="4" w:space="0" w:color="auto"/>
            </w:tcBorders>
            <w:shd w:val="clear" w:color="auto" w:fill="B8CCE4" w:themeFill="accent1" w:themeFillTint="66"/>
          </w:tcPr>
          <w:p w14:paraId="67D99E7A" w14:textId="77777777" w:rsidR="00D17687" w:rsidRDefault="00D17687" w:rsidP="00E339E8">
            <w:pPr>
              <w:pStyle w:val="Default"/>
              <w:jc w:val="left"/>
              <w:rPr>
                <w:rFonts w:cstheme="minorHAnsi"/>
                <w:color w:val="auto"/>
              </w:rPr>
            </w:pPr>
            <w:r>
              <w:rPr>
                <w:rFonts w:cstheme="minorHAnsi"/>
                <w:color w:val="auto"/>
              </w:rPr>
              <w:t>Reference Number</w:t>
            </w:r>
          </w:p>
        </w:tc>
        <w:tc>
          <w:tcPr>
            <w:tcW w:w="9072" w:type="dxa"/>
            <w:tcBorders>
              <w:bottom w:val="single" w:sz="4" w:space="0" w:color="auto"/>
            </w:tcBorders>
          </w:tcPr>
          <w:p w14:paraId="22A19AE5" w14:textId="77777777" w:rsidR="00D17687" w:rsidRDefault="00D17687" w:rsidP="00E339E8">
            <w:pPr>
              <w:pStyle w:val="Default"/>
              <w:jc w:val="center"/>
              <w:rPr>
                <w:rFonts w:cstheme="minorHAnsi"/>
                <w:color w:val="auto"/>
              </w:rPr>
            </w:pPr>
          </w:p>
        </w:tc>
      </w:tr>
      <w:tr w:rsidR="00D17687" w14:paraId="4EAF496B" w14:textId="77777777" w:rsidTr="00E339E8">
        <w:tc>
          <w:tcPr>
            <w:tcW w:w="4095" w:type="dxa"/>
            <w:tcBorders>
              <w:left w:val="nil"/>
              <w:right w:val="nil"/>
            </w:tcBorders>
          </w:tcPr>
          <w:p w14:paraId="5C8922BB" w14:textId="77777777" w:rsidR="00D17687" w:rsidRDefault="00D17687" w:rsidP="00E339E8">
            <w:pPr>
              <w:pStyle w:val="Default"/>
              <w:jc w:val="left"/>
              <w:rPr>
                <w:rFonts w:cstheme="minorHAnsi"/>
                <w:color w:val="auto"/>
              </w:rPr>
            </w:pPr>
          </w:p>
        </w:tc>
        <w:tc>
          <w:tcPr>
            <w:tcW w:w="9072" w:type="dxa"/>
            <w:tcBorders>
              <w:left w:val="nil"/>
              <w:right w:val="nil"/>
            </w:tcBorders>
          </w:tcPr>
          <w:p w14:paraId="14063F18" w14:textId="77777777" w:rsidR="00D17687" w:rsidRDefault="00D17687" w:rsidP="00E339E8">
            <w:pPr>
              <w:pStyle w:val="Default"/>
              <w:jc w:val="center"/>
              <w:rPr>
                <w:rFonts w:cstheme="minorHAnsi"/>
                <w:color w:val="auto"/>
              </w:rPr>
            </w:pPr>
          </w:p>
        </w:tc>
      </w:tr>
      <w:tr w:rsidR="00D17687" w14:paraId="7D03DE8B" w14:textId="77777777" w:rsidTr="00E339E8">
        <w:trPr>
          <w:trHeight w:val="596"/>
        </w:trPr>
        <w:tc>
          <w:tcPr>
            <w:tcW w:w="4095" w:type="dxa"/>
            <w:tcBorders>
              <w:bottom w:val="single" w:sz="4" w:space="0" w:color="auto"/>
            </w:tcBorders>
            <w:shd w:val="clear" w:color="auto" w:fill="B8CCE4" w:themeFill="accent1" w:themeFillTint="66"/>
          </w:tcPr>
          <w:p w14:paraId="35A07593" w14:textId="77777777" w:rsidR="00D17687" w:rsidRDefault="00D17687" w:rsidP="00E339E8">
            <w:pPr>
              <w:pStyle w:val="Default"/>
              <w:jc w:val="left"/>
              <w:rPr>
                <w:rFonts w:cstheme="minorHAnsi"/>
                <w:color w:val="auto"/>
              </w:rPr>
            </w:pPr>
            <w:r>
              <w:rPr>
                <w:rFonts w:cstheme="minorHAnsi"/>
                <w:color w:val="auto"/>
              </w:rPr>
              <w:t>Description of Proposed Change</w:t>
            </w:r>
          </w:p>
        </w:tc>
        <w:tc>
          <w:tcPr>
            <w:tcW w:w="9072" w:type="dxa"/>
            <w:tcBorders>
              <w:bottom w:val="single" w:sz="4" w:space="0" w:color="auto"/>
            </w:tcBorders>
          </w:tcPr>
          <w:p w14:paraId="67CB4ADD" w14:textId="77777777" w:rsidR="00D17687" w:rsidRDefault="00D17687" w:rsidP="00E339E8">
            <w:pPr>
              <w:pStyle w:val="Default"/>
              <w:jc w:val="center"/>
              <w:rPr>
                <w:rFonts w:cstheme="minorHAnsi"/>
                <w:color w:val="auto"/>
              </w:rPr>
            </w:pPr>
          </w:p>
        </w:tc>
      </w:tr>
      <w:tr w:rsidR="00D17687" w14:paraId="54A2DA0F" w14:textId="77777777" w:rsidTr="00E339E8">
        <w:trPr>
          <w:trHeight w:val="596"/>
        </w:trPr>
        <w:tc>
          <w:tcPr>
            <w:tcW w:w="4095" w:type="dxa"/>
            <w:tcBorders>
              <w:left w:val="nil"/>
              <w:right w:val="nil"/>
            </w:tcBorders>
          </w:tcPr>
          <w:p w14:paraId="187D67AB" w14:textId="77777777" w:rsidR="00D17687" w:rsidRDefault="00D17687" w:rsidP="00E339E8">
            <w:pPr>
              <w:pStyle w:val="Default"/>
              <w:rPr>
                <w:rFonts w:cstheme="minorHAnsi"/>
                <w:color w:val="auto"/>
              </w:rPr>
            </w:pPr>
          </w:p>
        </w:tc>
        <w:tc>
          <w:tcPr>
            <w:tcW w:w="9072" w:type="dxa"/>
            <w:tcBorders>
              <w:left w:val="nil"/>
              <w:right w:val="nil"/>
            </w:tcBorders>
          </w:tcPr>
          <w:p w14:paraId="1DFED7A0" w14:textId="77777777" w:rsidR="00D17687" w:rsidRDefault="00D17687" w:rsidP="00E339E8">
            <w:pPr>
              <w:pStyle w:val="Default"/>
              <w:jc w:val="center"/>
              <w:rPr>
                <w:rFonts w:cstheme="minorHAnsi"/>
                <w:color w:val="auto"/>
              </w:rPr>
            </w:pPr>
          </w:p>
        </w:tc>
      </w:tr>
      <w:tr w:rsidR="00D17687" w14:paraId="397675DA" w14:textId="77777777" w:rsidTr="00E339E8">
        <w:tc>
          <w:tcPr>
            <w:tcW w:w="4095" w:type="dxa"/>
            <w:shd w:val="clear" w:color="auto" w:fill="B8CCE4" w:themeFill="accent1" w:themeFillTint="66"/>
          </w:tcPr>
          <w:p w14:paraId="06944F7D" w14:textId="77777777" w:rsidR="00D17687" w:rsidRDefault="00D17687" w:rsidP="00E339E8">
            <w:pPr>
              <w:pStyle w:val="Default"/>
              <w:rPr>
                <w:rFonts w:cstheme="minorHAnsi"/>
                <w:color w:val="auto"/>
              </w:rPr>
            </w:pPr>
            <w:r>
              <w:rPr>
                <w:rFonts w:cstheme="minorHAnsi"/>
                <w:lang w:val="en-US"/>
              </w:rPr>
              <w:t xml:space="preserve">Impact of </w:t>
            </w:r>
            <w:r>
              <w:rPr>
                <w:rFonts w:cstheme="minorHAnsi"/>
                <w:color w:val="auto"/>
              </w:rPr>
              <w:t xml:space="preserve">Change </w:t>
            </w:r>
            <w:r>
              <w:rPr>
                <w:rFonts w:cstheme="minorHAnsi"/>
                <w:lang w:val="en-US"/>
              </w:rPr>
              <w:t xml:space="preserve">on the Services </w:t>
            </w:r>
          </w:p>
        </w:tc>
        <w:tc>
          <w:tcPr>
            <w:tcW w:w="9072" w:type="dxa"/>
          </w:tcPr>
          <w:p w14:paraId="02BA2051" w14:textId="77777777" w:rsidR="00D17687" w:rsidRDefault="00D17687" w:rsidP="00E339E8">
            <w:pPr>
              <w:pStyle w:val="Default"/>
              <w:jc w:val="center"/>
              <w:rPr>
                <w:rFonts w:cstheme="minorHAnsi"/>
                <w:color w:val="auto"/>
              </w:rPr>
            </w:pPr>
          </w:p>
        </w:tc>
      </w:tr>
      <w:tr w:rsidR="00D17687" w14:paraId="2C0D1B92" w14:textId="77777777" w:rsidTr="00E339E8">
        <w:tc>
          <w:tcPr>
            <w:tcW w:w="4095" w:type="dxa"/>
            <w:shd w:val="clear" w:color="auto" w:fill="B8CCE4" w:themeFill="accent1" w:themeFillTint="66"/>
          </w:tcPr>
          <w:p w14:paraId="10940F68" w14:textId="77777777" w:rsidR="00D17687" w:rsidRDefault="00D17687" w:rsidP="00E339E8">
            <w:pPr>
              <w:pStyle w:val="Default"/>
              <w:rPr>
                <w:rFonts w:cstheme="minorHAnsi"/>
                <w:color w:val="auto"/>
              </w:rPr>
            </w:pPr>
            <w:r>
              <w:rPr>
                <w:rFonts w:cstheme="minorHAnsi"/>
                <w:lang w:val="en-US"/>
              </w:rPr>
              <w:t xml:space="preserve">If party proposing the Change is the Central Bank, the impact of the </w:t>
            </w:r>
            <w:r>
              <w:rPr>
                <w:rFonts w:cstheme="minorHAnsi"/>
                <w:color w:val="auto"/>
              </w:rPr>
              <w:t xml:space="preserve">Change </w:t>
            </w:r>
            <w:r>
              <w:rPr>
                <w:rFonts w:cstheme="minorHAnsi"/>
                <w:lang w:val="en-US"/>
              </w:rPr>
              <w:t>on the provision of any services being delivered by any other service providers to the Central Bank (insofar as the Contractor can determine)</w:t>
            </w:r>
          </w:p>
        </w:tc>
        <w:tc>
          <w:tcPr>
            <w:tcW w:w="9072" w:type="dxa"/>
          </w:tcPr>
          <w:p w14:paraId="1B1FBFC8" w14:textId="77777777" w:rsidR="00D17687" w:rsidRDefault="00D17687" w:rsidP="00E339E8">
            <w:pPr>
              <w:pStyle w:val="Default"/>
              <w:jc w:val="center"/>
              <w:rPr>
                <w:rFonts w:cstheme="minorHAnsi"/>
                <w:color w:val="auto"/>
              </w:rPr>
            </w:pPr>
          </w:p>
        </w:tc>
      </w:tr>
      <w:tr w:rsidR="00D17687" w14:paraId="1AC318ED" w14:textId="77777777" w:rsidTr="00E339E8">
        <w:tc>
          <w:tcPr>
            <w:tcW w:w="4095" w:type="dxa"/>
            <w:shd w:val="clear" w:color="auto" w:fill="B8CCE4" w:themeFill="accent1" w:themeFillTint="66"/>
          </w:tcPr>
          <w:p w14:paraId="0DE7878F" w14:textId="77777777" w:rsidR="00D17687" w:rsidRDefault="00D17687" w:rsidP="00E339E8">
            <w:pPr>
              <w:pStyle w:val="Default"/>
              <w:rPr>
                <w:rFonts w:cstheme="minorHAnsi"/>
                <w:lang w:val="en-US"/>
              </w:rPr>
            </w:pPr>
            <w:r>
              <w:rPr>
                <w:rFonts w:cstheme="minorHAnsi"/>
                <w:color w:val="auto"/>
                <w:lang w:val="en-US"/>
              </w:rPr>
              <w:t>Li</w:t>
            </w:r>
            <w:r w:rsidRPr="004A1272">
              <w:rPr>
                <w:rFonts w:cstheme="minorHAnsi"/>
                <w:color w:val="auto"/>
                <w:lang w:val="en-US"/>
              </w:rPr>
              <w:t xml:space="preserve">kely time required to implement the </w:t>
            </w:r>
            <w:r>
              <w:rPr>
                <w:rFonts w:cstheme="minorHAnsi"/>
                <w:color w:val="auto"/>
              </w:rPr>
              <w:t>Change</w:t>
            </w:r>
          </w:p>
        </w:tc>
        <w:tc>
          <w:tcPr>
            <w:tcW w:w="9072" w:type="dxa"/>
          </w:tcPr>
          <w:p w14:paraId="0648326C" w14:textId="77777777" w:rsidR="00D17687" w:rsidRDefault="00D17687" w:rsidP="00E339E8">
            <w:pPr>
              <w:pStyle w:val="Default"/>
              <w:jc w:val="center"/>
              <w:rPr>
                <w:rFonts w:cstheme="minorHAnsi"/>
                <w:color w:val="auto"/>
              </w:rPr>
            </w:pPr>
          </w:p>
        </w:tc>
      </w:tr>
      <w:tr w:rsidR="00D17687" w14:paraId="5983BC34" w14:textId="77777777" w:rsidTr="00E339E8">
        <w:tc>
          <w:tcPr>
            <w:tcW w:w="4095" w:type="dxa"/>
            <w:shd w:val="clear" w:color="auto" w:fill="B8CCE4" w:themeFill="accent1" w:themeFillTint="66"/>
          </w:tcPr>
          <w:p w14:paraId="499FFEB5" w14:textId="77777777" w:rsidR="00D17687" w:rsidRDefault="00D17687" w:rsidP="00E339E8">
            <w:pPr>
              <w:pStyle w:val="Default"/>
              <w:rPr>
                <w:rFonts w:cstheme="minorHAnsi"/>
                <w:color w:val="auto"/>
                <w:lang w:val="en-US"/>
              </w:rPr>
            </w:pPr>
            <w:r>
              <w:rPr>
                <w:rFonts w:cstheme="minorHAnsi"/>
                <w:lang w:val="en-US"/>
              </w:rPr>
              <w:t>Any impact on any agreed programme or milestones for the delivery of the Services</w:t>
            </w:r>
          </w:p>
        </w:tc>
        <w:tc>
          <w:tcPr>
            <w:tcW w:w="9072" w:type="dxa"/>
          </w:tcPr>
          <w:p w14:paraId="19FB51F4" w14:textId="77777777" w:rsidR="00D17687" w:rsidRDefault="00D17687" w:rsidP="00E339E8">
            <w:pPr>
              <w:pStyle w:val="Default"/>
              <w:jc w:val="center"/>
              <w:rPr>
                <w:rFonts w:cstheme="minorHAnsi"/>
                <w:color w:val="auto"/>
              </w:rPr>
            </w:pPr>
          </w:p>
        </w:tc>
      </w:tr>
      <w:tr w:rsidR="00D17687" w14:paraId="43F77F32" w14:textId="77777777" w:rsidTr="00E339E8">
        <w:tc>
          <w:tcPr>
            <w:tcW w:w="4095" w:type="dxa"/>
            <w:shd w:val="clear" w:color="auto" w:fill="B8CCE4" w:themeFill="accent1" w:themeFillTint="66"/>
          </w:tcPr>
          <w:p w14:paraId="2DD80A6E" w14:textId="77777777" w:rsidR="00D17687" w:rsidRDefault="00D17687" w:rsidP="00E339E8">
            <w:pPr>
              <w:pStyle w:val="Default"/>
              <w:rPr>
                <w:rFonts w:cstheme="minorHAnsi"/>
                <w:lang w:val="en-US"/>
              </w:rPr>
            </w:pPr>
            <w:r>
              <w:rPr>
                <w:rFonts w:cstheme="minorHAnsi"/>
                <w:lang w:val="en-US"/>
              </w:rPr>
              <w:t xml:space="preserve">Any cost implications whatsoever of the </w:t>
            </w:r>
            <w:r>
              <w:rPr>
                <w:rFonts w:cstheme="minorHAnsi"/>
                <w:color w:val="auto"/>
              </w:rPr>
              <w:t xml:space="preserve">Change </w:t>
            </w:r>
            <w:r>
              <w:rPr>
                <w:rFonts w:cstheme="minorHAnsi"/>
                <w:lang w:val="en-US"/>
              </w:rPr>
              <w:t xml:space="preserve">to the other Party, including any impact of the </w:t>
            </w:r>
            <w:r>
              <w:rPr>
                <w:rFonts w:cstheme="minorHAnsi"/>
                <w:color w:val="auto"/>
              </w:rPr>
              <w:t xml:space="preserve">Change </w:t>
            </w:r>
            <w:r>
              <w:rPr>
                <w:rFonts w:cstheme="minorHAnsi"/>
                <w:lang w:val="en-US"/>
              </w:rPr>
              <w:t>on the Charges</w:t>
            </w:r>
          </w:p>
        </w:tc>
        <w:tc>
          <w:tcPr>
            <w:tcW w:w="9072" w:type="dxa"/>
          </w:tcPr>
          <w:p w14:paraId="5414FB3F" w14:textId="77777777" w:rsidR="00D17687" w:rsidRDefault="00D17687" w:rsidP="00E339E8">
            <w:pPr>
              <w:pStyle w:val="Default"/>
              <w:jc w:val="center"/>
              <w:rPr>
                <w:rFonts w:cstheme="minorHAnsi"/>
                <w:color w:val="auto"/>
              </w:rPr>
            </w:pPr>
          </w:p>
        </w:tc>
      </w:tr>
      <w:tr w:rsidR="00D17687" w14:paraId="7E2CCB08" w14:textId="77777777" w:rsidTr="00E339E8">
        <w:tc>
          <w:tcPr>
            <w:tcW w:w="4095" w:type="dxa"/>
            <w:shd w:val="clear" w:color="auto" w:fill="B8CCE4" w:themeFill="accent1" w:themeFillTint="66"/>
          </w:tcPr>
          <w:p w14:paraId="08D77CCE" w14:textId="77777777" w:rsidR="00D17687" w:rsidRDefault="00D17687" w:rsidP="00E339E8">
            <w:pPr>
              <w:pStyle w:val="Default"/>
              <w:rPr>
                <w:rFonts w:cstheme="minorHAnsi"/>
                <w:lang w:val="en-US"/>
              </w:rPr>
            </w:pPr>
            <w:r>
              <w:rPr>
                <w:rFonts w:cstheme="minorHAnsi"/>
                <w:lang w:val="en-US"/>
              </w:rPr>
              <w:t xml:space="preserve">Any impact of the </w:t>
            </w:r>
            <w:r>
              <w:rPr>
                <w:rFonts w:cstheme="minorHAnsi"/>
                <w:color w:val="auto"/>
              </w:rPr>
              <w:t xml:space="preserve">Change </w:t>
            </w:r>
            <w:r>
              <w:rPr>
                <w:rFonts w:cstheme="minorHAnsi"/>
                <w:lang w:val="en-US"/>
              </w:rPr>
              <w:t>on resourcing and on the technical skills or training of staff</w:t>
            </w:r>
          </w:p>
        </w:tc>
        <w:tc>
          <w:tcPr>
            <w:tcW w:w="9072" w:type="dxa"/>
          </w:tcPr>
          <w:p w14:paraId="4DDBA3EE" w14:textId="77777777" w:rsidR="00D17687" w:rsidRDefault="00D17687" w:rsidP="00E339E8">
            <w:pPr>
              <w:pStyle w:val="Default"/>
              <w:jc w:val="center"/>
              <w:rPr>
                <w:rFonts w:cstheme="minorHAnsi"/>
                <w:color w:val="auto"/>
              </w:rPr>
            </w:pPr>
          </w:p>
        </w:tc>
      </w:tr>
      <w:tr w:rsidR="00D17687" w14:paraId="7071D6AF" w14:textId="77777777" w:rsidTr="00E339E8">
        <w:tc>
          <w:tcPr>
            <w:tcW w:w="4095" w:type="dxa"/>
            <w:shd w:val="clear" w:color="auto" w:fill="B8CCE4" w:themeFill="accent1" w:themeFillTint="66"/>
          </w:tcPr>
          <w:p w14:paraId="1775EF7D" w14:textId="77777777" w:rsidR="00D17687" w:rsidRDefault="00D17687" w:rsidP="00E339E8">
            <w:pPr>
              <w:pStyle w:val="Default"/>
              <w:rPr>
                <w:rFonts w:cstheme="minorHAnsi"/>
                <w:lang w:val="en-US"/>
              </w:rPr>
            </w:pPr>
            <w:r>
              <w:rPr>
                <w:rFonts w:cstheme="minorHAnsi"/>
                <w:lang w:val="en-US"/>
              </w:rPr>
              <w:t xml:space="preserve">Any additional changes which would be required to implement the </w:t>
            </w:r>
            <w:r>
              <w:rPr>
                <w:rFonts w:cstheme="minorHAnsi"/>
                <w:color w:val="auto"/>
              </w:rPr>
              <w:t>Change</w:t>
            </w:r>
          </w:p>
        </w:tc>
        <w:tc>
          <w:tcPr>
            <w:tcW w:w="9072" w:type="dxa"/>
          </w:tcPr>
          <w:p w14:paraId="2271525F" w14:textId="77777777" w:rsidR="00D17687" w:rsidRDefault="00D17687" w:rsidP="00E339E8">
            <w:pPr>
              <w:pStyle w:val="Default"/>
              <w:jc w:val="center"/>
              <w:rPr>
                <w:rFonts w:cstheme="minorHAnsi"/>
                <w:color w:val="auto"/>
              </w:rPr>
            </w:pPr>
          </w:p>
        </w:tc>
      </w:tr>
      <w:tr w:rsidR="00D17687" w14:paraId="78696312" w14:textId="77777777" w:rsidTr="00E339E8">
        <w:tc>
          <w:tcPr>
            <w:tcW w:w="4095" w:type="dxa"/>
            <w:shd w:val="clear" w:color="auto" w:fill="B8CCE4" w:themeFill="accent1" w:themeFillTint="66"/>
          </w:tcPr>
          <w:p w14:paraId="5A45DF0D" w14:textId="44D6C196" w:rsidR="00D17687" w:rsidRDefault="00D17687" w:rsidP="00E339E8">
            <w:pPr>
              <w:pStyle w:val="Default"/>
              <w:rPr>
                <w:rFonts w:cstheme="minorHAnsi"/>
                <w:lang w:val="en-US"/>
              </w:rPr>
            </w:pPr>
            <w:r>
              <w:rPr>
                <w:rFonts w:cstheme="minorHAnsi"/>
                <w:lang w:val="en-US"/>
              </w:rPr>
              <w:t xml:space="preserve">Whether any relief required from compliance with obligations under </w:t>
            </w:r>
            <w:r w:rsidR="00647716">
              <w:rPr>
                <w:rFonts w:cstheme="minorHAnsi"/>
                <w:lang w:val="en-US"/>
              </w:rPr>
              <w:t xml:space="preserve">this </w:t>
            </w:r>
            <w:r w:rsidR="00647716">
              <w:rPr>
                <w:rFonts w:cstheme="minorHAnsi"/>
                <w:lang w:val="en-US"/>
              </w:rPr>
              <w:lastRenderedPageBreak/>
              <w:t>Agreement</w:t>
            </w:r>
            <w:r>
              <w:rPr>
                <w:rFonts w:cstheme="minorHAnsi"/>
                <w:lang w:val="en-US"/>
              </w:rPr>
              <w:t xml:space="preserve"> (including any Service Level Agreement or key performance indicators) during the implementation of the </w:t>
            </w:r>
            <w:r>
              <w:rPr>
                <w:rFonts w:cstheme="minorHAnsi"/>
                <w:color w:val="auto"/>
              </w:rPr>
              <w:t>Change</w:t>
            </w:r>
          </w:p>
        </w:tc>
        <w:tc>
          <w:tcPr>
            <w:tcW w:w="9072" w:type="dxa"/>
          </w:tcPr>
          <w:p w14:paraId="458AC9B8" w14:textId="77777777" w:rsidR="00D17687" w:rsidRDefault="00D17687" w:rsidP="00E339E8">
            <w:pPr>
              <w:pStyle w:val="Default"/>
              <w:jc w:val="center"/>
              <w:rPr>
                <w:rFonts w:cstheme="minorHAnsi"/>
                <w:color w:val="auto"/>
              </w:rPr>
            </w:pPr>
          </w:p>
        </w:tc>
      </w:tr>
      <w:tr w:rsidR="00D17687" w14:paraId="752BF46C" w14:textId="77777777" w:rsidTr="00E339E8">
        <w:tc>
          <w:tcPr>
            <w:tcW w:w="4095" w:type="dxa"/>
            <w:shd w:val="clear" w:color="auto" w:fill="B8CCE4" w:themeFill="accent1" w:themeFillTint="66"/>
          </w:tcPr>
          <w:p w14:paraId="7E0A9176" w14:textId="77777777" w:rsidR="00D17687" w:rsidRDefault="00D17687" w:rsidP="00E339E8">
            <w:pPr>
              <w:pStyle w:val="Default"/>
              <w:rPr>
                <w:rFonts w:cstheme="minorHAnsi"/>
                <w:lang w:val="en-US"/>
              </w:rPr>
            </w:pPr>
            <w:r>
              <w:rPr>
                <w:rFonts w:cstheme="minorHAnsi"/>
                <w:lang w:val="en-US"/>
              </w:rPr>
              <w:t xml:space="preserve">Any additional approvals or consents which would be required to implement the </w:t>
            </w:r>
            <w:r>
              <w:rPr>
                <w:rFonts w:cstheme="minorHAnsi"/>
                <w:color w:val="auto"/>
              </w:rPr>
              <w:t>Change</w:t>
            </w:r>
          </w:p>
        </w:tc>
        <w:tc>
          <w:tcPr>
            <w:tcW w:w="9072" w:type="dxa"/>
          </w:tcPr>
          <w:p w14:paraId="767B59AB" w14:textId="77777777" w:rsidR="00D17687" w:rsidRDefault="00D17687" w:rsidP="00E339E8">
            <w:pPr>
              <w:pStyle w:val="Default"/>
              <w:jc w:val="center"/>
              <w:rPr>
                <w:rFonts w:cstheme="minorHAnsi"/>
                <w:color w:val="auto"/>
              </w:rPr>
            </w:pPr>
          </w:p>
        </w:tc>
      </w:tr>
      <w:tr w:rsidR="00D17687" w14:paraId="55D0658C" w14:textId="77777777" w:rsidTr="00E339E8">
        <w:tc>
          <w:tcPr>
            <w:tcW w:w="4095" w:type="dxa"/>
            <w:shd w:val="clear" w:color="auto" w:fill="B8CCE4" w:themeFill="accent1" w:themeFillTint="66"/>
          </w:tcPr>
          <w:p w14:paraId="324CC474" w14:textId="4EDA8C08" w:rsidR="00D17687" w:rsidRDefault="00D17687" w:rsidP="00E339E8">
            <w:pPr>
              <w:pStyle w:val="Default"/>
              <w:rPr>
                <w:rFonts w:cstheme="minorHAnsi"/>
                <w:lang w:val="en-US"/>
              </w:rPr>
            </w:pPr>
            <w:r>
              <w:rPr>
                <w:rFonts w:cstheme="minorHAnsi"/>
                <w:lang w:val="en-US"/>
              </w:rPr>
              <w:t>Any</w:t>
            </w:r>
            <w:r w:rsidRPr="004A1272">
              <w:rPr>
                <w:rFonts w:cstheme="minorHAnsi"/>
                <w:color w:val="auto"/>
                <w:lang w:val="en-US"/>
              </w:rPr>
              <w:t xml:space="preserve"> other impact of</w:t>
            </w:r>
            <w:r>
              <w:rPr>
                <w:rFonts w:cstheme="minorHAnsi"/>
                <w:lang w:val="en-US"/>
              </w:rPr>
              <w:t xml:space="preserve"> the </w:t>
            </w:r>
            <w:r>
              <w:rPr>
                <w:rFonts w:cstheme="minorHAnsi"/>
                <w:color w:val="auto"/>
              </w:rPr>
              <w:t xml:space="preserve">Change </w:t>
            </w:r>
            <w:r>
              <w:rPr>
                <w:rFonts w:cstheme="minorHAnsi"/>
                <w:lang w:val="en-US"/>
              </w:rPr>
              <w:t xml:space="preserve">on </w:t>
            </w:r>
            <w:r w:rsidR="00647716">
              <w:rPr>
                <w:rFonts w:cstheme="minorHAnsi"/>
                <w:lang w:val="en-US"/>
              </w:rPr>
              <w:t>this Agreement</w:t>
            </w:r>
          </w:p>
        </w:tc>
        <w:tc>
          <w:tcPr>
            <w:tcW w:w="9072" w:type="dxa"/>
          </w:tcPr>
          <w:p w14:paraId="46195B4D" w14:textId="77777777" w:rsidR="00D17687" w:rsidRDefault="00D17687" w:rsidP="00E339E8">
            <w:pPr>
              <w:pStyle w:val="Default"/>
              <w:jc w:val="center"/>
              <w:rPr>
                <w:rFonts w:cstheme="minorHAnsi"/>
                <w:color w:val="auto"/>
              </w:rPr>
            </w:pPr>
          </w:p>
        </w:tc>
      </w:tr>
    </w:tbl>
    <w:p w14:paraId="36D49E20" w14:textId="77777777" w:rsidR="00D17687" w:rsidRPr="00093874" w:rsidRDefault="00D17687" w:rsidP="00D17687">
      <w:pPr>
        <w:pStyle w:val="Default"/>
        <w:ind w:left="720" w:hanging="720"/>
        <w:jc w:val="center"/>
        <w:rPr>
          <w:rFonts w:asciiTheme="minorHAnsi" w:hAnsiTheme="minorHAnsi" w:cstheme="minorHAnsi"/>
          <w:color w:val="auto"/>
        </w:rPr>
      </w:pPr>
    </w:p>
    <w:sectPr w:rsidR="00D17687" w:rsidRPr="00093874" w:rsidSect="00720E62">
      <w:headerReference w:type="default" r:id="rId30"/>
      <w:footerReference w:type="even" r:id="rId31"/>
      <w:footerReference w:type="default" r:id="rId32"/>
      <w:footerReference w:type="first" r:id="rId33"/>
      <w:pgSz w:w="11909" w:h="16834" w:code="9"/>
      <w:pgMar w:top="1440" w:right="1440" w:bottom="1440" w:left="1440" w:header="720" w:footer="720" w:gutter="0"/>
      <w:pgNumType w:start="0"/>
      <w:cols w:space="720"/>
      <w:noEndnote/>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920142" w14:textId="77777777" w:rsidR="00C162E0" w:rsidRDefault="00C162E0">
      <w:r>
        <w:separator/>
      </w:r>
    </w:p>
  </w:endnote>
  <w:endnote w:type="continuationSeparator" w:id="0">
    <w:p w14:paraId="5BC5EDA7" w14:textId="77777777" w:rsidR="00C162E0" w:rsidRDefault="00C162E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Normal">
    <w:altName w:val="Times New Roman"/>
    <w:charset w:val="00"/>
    <w:family w:val="roman"/>
    <w:pitch w:val="default"/>
    <w:sig w:usb0="00000003" w:usb1="00000000" w:usb2="00000000" w:usb3="00000000" w:csb0="00000001" w:csb1="00000000"/>
  </w:font>
  <w:font w:name="Palatino">
    <w:altName w:val="Book Antiqua"/>
    <w:panose1 w:val="00000000000000000000"/>
    <w:charset w:val="00"/>
    <w:family w:val="roman"/>
    <w:notTrueType/>
    <w:pitch w:val="variable"/>
    <w:sig w:usb0="00000003" w:usb1="00000000" w:usb2="00000000" w:usb3="00000000" w:csb0="00000001" w:csb1="00000000"/>
  </w:font>
  <w:font w:name="Helvetica">
    <w:panose1 w:val="020B0604020202020204"/>
    <w:charset w:val="00"/>
    <w:family w:val="swiss"/>
    <w:pitch w:val="variable"/>
    <w:sig w:usb0="00000003" w:usb1="00000000" w:usb2="00000000" w:usb3="00000000" w:csb0="00000001" w:csb1="00000000"/>
  </w:font>
  <w:font w:name="CG Times">
    <w:panose1 w:val="00000000000000000000"/>
    <w:charset w:val="00"/>
    <w:family w:val="roman"/>
    <w:notTrueType/>
    <w:pitch w:val="variable"/>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Book Antiqua">
    <w:panose1 w:val="02040602050305030304"/>
    <w:charset w:val="00"/>
    <w:family w:val="roman"/>
    <w:pitch w:val="variable"/>
    <w:sig w:usb0="00000287" w:usb1="00000000"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Lucida Sans Unicode">
    <w:panose1 w:val="020B0602030504020204"/>
    <w:charset w:val="00"/>
    <w:family w:val="swiss"/>
    <w:pitch w:val="variable"/>
    <w:sig w:usb0="80000AFF" w:usb1="0000396B" w:usb2="00000000" w:usb3="00000000" w:csb0="000000B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Unicode MS">
    <w:panose1 w:val="020B0604020202020204"/>
    <w:charset w:val="80"/>
    <w:family w:val="swiss"/>
    <w:pitch w:val="variable"/>
    <w:sig w:usb0="F7FFAFFF" w:usb1="E9DFFFFF" w:usb2="0000003F" w:usb3="00000000" w:csb0="003F01FF" w:csb1="00000000"/>
  </w:font>
  <w:font w:name="Garamond">
    <w:panose1 w:val="02020404030301010803"/>
    <w:charset w:val="00"/>
    <w:family w:val="roman"/>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1B8BE9" w14:textId="77777777" w:rsidR="00ED64B7" w:rsidRDefault="00ED64B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43624458"/>
      <w:docPartObj>
        <w:docPartGallery w:val="Page Numbers (Bottom of Page)"/>
        <w:docPartUnique/>
      </w:docPartObj>
    </w:sdtPr>
    <w:sdtEndPr>
      <w:rPr>
        <w:noProof/>
      </w:rPr>
    </w:sdtEndPr>
    <w:sdtContent>
      <w:p w14:paraId="57C7D006" w14:textId="7ED4055C" w:rsidR="00935928" w:rsidRDefault="00935928">
        <w:pPr>
          <w:pStyle w:val="Footer"/>
          <w:jc w:val="right"/>
        </w:pPr>
        <w:r>
          <w:fldChar w:fldCharType="begin"/>
        </w:r>
        <w:r>
          <w:instrText xml:space="preserve"> PAGE   \* MERGEFORMAT </w:instrText>
        </w:r>
        <w:r>
          <w:fldChar w:fldCharType="separate"/>
        </w:r>
        <w:r w:rsidR="00855B15">
          <w:rPr>
            <w:noProof/>
          </w:rPr>
          <w:t>52</w:t>
        </w:r>
        <w:r>
          <w:rPr>
            <w:noProof/>
          </w:rPr>
          <w:fldChar w:fldCharType="end"/>
        </w:r>
      </w:p>
    </w:sdtContent>
  </w:sdt>
  <w:p w14:paraId="27846453" w14:textId="77777777" w:rsidR="00935928" w:rsidRDefault="00935928">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D5FAEE" w14:textId="77777777" w:rsidR="00ED64B7" w:rsidRDefault="00ED64B7">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240CFA" w14:textId="77777777" w:rsidR="00935928" w:rsidRPr="007C1E1B" w:rsidRDefault="00935928" w:rsidP="007C1E1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1853560"/>
      <w:docPartObj>
        <w:docPartGallery w:val="Page Numbers (Bottom of Page)"/>
        <w:docPartUnique/>
      </w:docPartObj>
    </w:sdtPr>
    <w:sdtEndPr>
      <w:rPr>
        <w:noProof/>
      </w:rPr>
    </w:sdtEndPr>
    <w:sdtContent>
      <w:p w14:paraId="41E29756" w14:textId="0A708B78" w:rsidR="00935928" w:rsidRDefault="00935928">
        <w:pPr>
          <w:pStyle w:val="Footer"/>
          <w:jc w:val="right"/>
        </w:pPr>
        <w:r>
          <w:fldChar w:fldCharType="begin"/>
        </w:r>
        <w:r>
          <w:instrText xml:space="preserve"> PAGE   \* MERGEFORMAT </w:instrText>
        </w:r>
        <w:r>
          <w:fldChar w:fldCharType="separate"/>
        </w:r>
        <w:r w:rsidR="00855B15">
          <w:rPr>
            <w:noProof/>
          </w:rPr>
          <w:t>5</w:t>
        </w:r>
        <w:r>
          <w:rPr>
            <w:noProof/>
          </w:rPr>
          <w:fldChar w:fldCharType="end"/>
        </w:r>
      </w:p>
    </w:sdtContent>
  </w:sdt>
  <w:p w14:paraId="11240CFC" w14:textId="77777777" w:rsidR="00935928" w:rsidRPr="00D544DE" w:rsidRDefault="00935928" w:rsidP="00DA5348">
    <w:pPr>
      <w:pStyle w:val="Footer"/>
      <w:tabs>
        <w:tab w:val="center" w:pos="4513"/>
      </w:tabs>
      <w:ind w:right="360"/>
      <w:rPr>
        <w:rFonts w:ascii="Garamond" w:hAnsi="Garamond"/>
        <w:sz w:val="16"/>
        <w:szCs w:val="16"/>
        <w:lang w:val="en-IE"/>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240CFD" w14:textId="60E1091D" w:rsidR="00935928" w:rsidRPr="007C1E1B" w:rsidRDefault="00935928" w:rsidP="007C1E1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A175D3F" w14:textId="77777777" w:rsidR="00C162E0" w:rsidRDefault="00C162E0">
      <w:r>
        <w:separator/>
      </w:r>
    </w:p>
  </w:footnote>
  <w:footnote w:type="continuationSeparator" w:id="0">
    <w:p w14:paraId="45BC3900" w14:textId="77777777" w:rsidR="00C162E0" w:rsidRDefault="00C162E0">
      <w:r>
        <w:continuationSeparator/>
      </w:r>
    </w:p>
  </w:footnote>
  <w:footnote w:id="1">
    <w:p w14:paraId="2BECA567" w14:textId="176375C8" w:rsidR="00935928" w:rsidRPr="00F97FD3" w:rsidRDefault="00935928" w:rsidP="00621E51">
      <w:pPr>
        <w:pStyle w:val="FootnoteText"/>
        <w:rPr>
          <w:lang w:val="en-IE"/>
        </w:rPr>
      </w:pPr>
      <w:r>
        <w:rPr>
          <w:rStyle w:val="FootnoteReference"/>
        </w:rPr>
        <w:footnoteRef/>
      </w:r>
      <w:r>
        <w:t xml:space="preserve"> Note to tenderers: Schedule 1 will set out any specific requirements in terms of insurance types, levels, indemnity to principals clauses/noting the Central Bank’s interest on the policy, etc.  </w:t>
      </w:r>
    </w:p>
  </w:footnote>
  <w:footnote w:id="2">
    <w:p w14:paraId="72A9E07A" w14:textId="77777777" w:rsidR="00935928" w:rsidRPr="00CA65BF" w:rsidRDefault="00935928" w:rsidP="00621E51">
      <w:pPr>
        <w:pStyle w:val="FootnoteText"/>
        <w:rPr>
          <w:lang w:val="en-IE"/>
        </w:rPr>
      </w:pPr>
      <w:r>
        <w:rPr>
          <w:rStyle w:val="FootnoteReference"/>
        </w:rPr>
        <w:footnoteRef/>
      </w:r>
      <w:r>
        <w:t xml:space="preserve"> </w:t>
      </w:r>
      <w:r>
        <w:rPr>
          <w:lang w:val="en-IE"/>
        </w:rPr>
        <w:t xml:space="preserve">Note to tenderers: if retention applies, details will be set out in Schedule 1. </w:t>
      </w:r>
    </w:p>
  </w:footnote>
  <w:footnote w:id="3">
    <w:p w14:paraId="7A1599AF" w14:textId="2F675548" w:rsidR="00935928" w:rsidRPr="00CA65BF" w:rsidRDefault="00935928" w:rsidP="00621E51">
      <w:pPr>
        <w:pStyle w:val="FootnoteText"/>
        <w:rPr>
          <w:lang w:val="en-IE"/>
        </w:rPr>
      </w:pPr>
      <w:r>
        <w:rPr>
          <w:rStyle w:val="FootnoteReference"/>
        </w:rPr>
        <w:footnoteRef/>
      </w:r>
      <w:r>
        <w:t xml:space="preserve"> </w:t>
      </w:r>
      <w:r>
        <w:rPr>
          <w:lang w:val="en-IE"/>
        </w:rPr>
        <w:t>Note to tenderers: if liquidated damages apply to this Agreement, details will be set out in Schedule 1.</w:t>
      </w:r>
    </w:p>
  </w:footnote>
  <w:footnote w:id="4">
    <w:p w14:paraId="2430DC46" w14:textId="77777777" w:rsidR="00935928" w:rsidRPr="00AF0B80" w:rsidRDefault="00935928" w:rsidP="0048178F">
      <w:pPr>
        <w:pStyle w:val="FootnoteText"/>
        <w:jc w:val="both"/>
        <w:rPr>
          <w:lang w:val="en-IE"/>
        </w:rPr>
      </w:pPr>
      <w:r>
        <w:rPr>
          <w:rStyle w:val="FootnoteReference"/>
        </w:rPr>
        <w:footnoteRef/>
      </w:r>
      <w:r>
        <w:t xml:space="preserve"> </w:t>
      </w:r>
      <w:r>
        <w:rPr>
          <w:lang w:val="en-IE"/>
        </w:rPr>
        <w:t xml:space="preserve">Note to Tenderers: if your company constitution (or equivalent) requires a different signature block for documents being signed under hand, please amend as appropriate for valid execution in accordance with your company constitution. The Central Bank reserves the right to seek a legal opinion as to due execution at your expense if it considers it necessary. </w:t>
      </w:r>
    </w:p>
  </w:footnote>
  <w:footnote w:id="5">
    <w:p w14:paraId="017F3603" w14:textId="793A7F8D" w:rsidR="00935928" w:rsidRPr="00A20B19" w:rsidRDefault="00935928" w:rsidP="0048178F">
      <w:pPr>
        <w:pStyle w:val="FootnoteText"/>
        <w:jc w:val="both"/>
        <w:rPr>
          <w:lang w:val="en-IE"/>
        </w:rPr>
      </w:pPr>
      <w:r>
        <w:rPr>
          <w:rStyle w:val="FootnoteReference"/>
        </w:rPr>
        <w:footnoteRef/>
      </w:r>
      <w:r>
        <w:t xml:space="preserve"> </w:t>
      </w:r>
      <w:r>
        <w:rPr>
          <w:lang w:val="en-IE"/>
        </w:rPr>
        <w:t xml:space="preserve">Note to Tenderers: if, at the time of execution, either party is not in a position to apply a wet-ink signature to the Agreement, the Central Bank will work with the successful Tenderer to agree a signing approach acceptable to both parties.  See the wording of clause 33. </w:t>
      </w:r>
    </w:p>
  </w:footnote>
  <w:footnote w:id="6">
    <w:p w14:paraId="1A9173BF" w14:textId="5A674796" w:rsidR="00935928" w:rsidRPr="00A20C34" w:rsidRDefault="00935928">
      <w:pPr>
        <w:pStyle w:val="FootnoteText"/>
        <w:rPr>
          <w:lang w:val="en-IE"/>
        </w:rPr>
      </w:pPr>
      <w:r>
        <w:rPr>
          <w:rStyle w:val="FootnoteReference"/>
        </w:rPr>
        <w:footnoteRef/>
      </w:r>
      <w:r>
        <w:t xml:space="preserve"> </w:t>
      </w:r>
      <w:r w:rsidR="00A075B0">
        <w:t xml:space="preserve">Note to </w:t>
      </w:r>
      <w:r w:rsidR="00A075B0">
        <w:t>Tenderers</w:t>
      </w:r>
      <w:r w:rsidR="00A075B0">
        <w:t xml:space="preserve">: this document will be completed and issued for signature to the successful </w:t>
      </w:r>
      <w:r w:rsidR="00A075B0">
        <w:t>T</w:t>
      </w:r>
      <w:r w:rsidR="00A075B0">
        <w:t>enderer, reflecting the Central Bank’s requirements and the successful tenderer’s proposals.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F5A673" w14:textId="19E8318C" w:rsidR="00935928" w:rsidRPr="00ED2777" w:rsidRDefault="00ED2777" w:rsidP="00ED2777">
    <w:pPr>
      <w:pStyle w:val="Header"/>
      <w:spacing w:line="240" w:lineRule="auto"/>
      <w:jc w:val="left"/>
    </w:pPr>
    <w:r>
      <w:rPr>
        <w:b w:val="0"/>
        <w:szCs w:val="22"/>
      </w:rPr>
      <w:fldChar w:fldCharType="begin" w:fldLock="1"/>
    </w:r>
    <w:r>
      <w:rPr>
        <w:szCs w:val="22"/>
      </w:rPr>
      <w:instrText xml:space="preserve"> DOCPROPERTY bjHeaderEvenPageDocProperty </w:instrText>
    </w:r>
    <w:r>
      <w:rPr>
        <w:b w:val="0"/>
        <w:szCs w:val="22"/>
      </w:rPr>
      <w:fldChar w:fldCharType="separate"/>
    </w:r>
    <w:r w:rsidRPr="009C2FA4">
      <w:rPr>
        <w:rFonts w:ascii="Times New Roman" w:hAnsi="Times New Roman"/>
        <w:color w:val="000000"/>
      </w:rPr>
      <w:t>Central Bank of Ireland - CONFIDENTIAL</w:t>
    </w:r>
    <w:r>
      <w:rPr>
        <w:b w:val="0"/>
        <w:szCs w:val="22"/>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500813" w14:textId="05E7DC70" w:rsidR="00935928" w:rsidRPr="00ED2777" w:rsidRDefault="00ED2777" w:rsidP="00ED2777">
    <w:pPr>
      <w:pStyle w:val="Header"/>
      <w:spacing w:line="240" w:lineRule="auto"/>
      <w:jc w:val="left"/>
    </w:pPr>
    <w:r>
      <w:rPr>
        <w:b w:val="0"/>
        <w:szCs w:val="22"/>
      </w:rPr>
      <w:fldChar w:fldCharType="begin" w:fldLock="1"/>
    </w:r>
    <w:r>
      <w:rPr>
        <w:szCs w:val="22"/>
      </w:rPr>
      <w:instrText xml:space="preserve"> DOCPROPERTY bjHeaderBothDocProperty </w:instrText>
    </w:r>
    <w:r>
      <w:rPr>
        <w:b w:val="0"/>
        <w:szCs w:val="22"/>
      </w:rPr>
      <w:fldChar w:fldCharType="separate"/>
    </w:r>
    <w:r w:rsidRPr="009C2FA4">
      <w:rPr>
        <w:rFonts w:ascii="Times New Roman" w:hAnsi="Times New Roman"/>
        <w:color w:val="000000"/>
      </w:rPr>
      <w:t>Central Bank of Ireland - CONFIDENTIAL</w:t>
    </w:r>
    <w:r>
      <w:rPr>
        <w:b w:val="0"/>
        <w:szCs w:val="22"/>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82BED4" w14:textId="47BA7B2C" w:rsidR="00935928" w:rsidRPr="00ED2777" w:rsidRDefault="00ED2777" w:rsidP="00ED2777">
    <w:pPr>
      <w:pStyle w:val="Header"/>
      <w:spacing w:line="240" w:lineRule="auto"/>
      <w:jc w:val="left"/>
    </w:pPr>
    <w:r>
      <w:rPr>
        <w:b w:val="0"/>
        <w:szCs w:val="22"/>
      </w:rPr>
      <w:fldChar w:fldCharType="begin" w:fldLock="1"/>
    </w:r>
    <w:r>
      <w:rPr>
        <w:szCs w:val="22"/>
      </w:rPr>
      <w:instrText xml:space="preserve"> DOCPROPERTY bjHeaderFirstPageDocProperty </w:instrText>
    </w:r>
    <w:r>
      <w:rPr>
        <w:b w:val="0"/>
        <w:szCs w:val="22"/>
      </w:rPr>
      <w:fldChar w:fldCharType="separate"/>
    </w:r>
    <w:r w:rsidRPr="009C2FA4">
      <w:rPr>
        <w:rFonts w:ascii="Times New Roman" w:hAnsi="Times New Roman"/>
        <w:color w:val="000000"/>
      </w:rPr>
      <w:t>Central Bank of Ireland - CONFIDENTIAL</w:t>
    </w:r>
    <w:r>
      <w:rPr>
        <w:b w:val="0"/>
        <w:szCs w:val="22"/>
      </w:rP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3B2EC5" w14:textId="4D635FD1" w:rsidR="00935928" w:rsidRPr="00ED2777" w:rsidRDefault="00ED2777" w:rsidP="00ED2777">
    <w:pPr>
      <w:pStyle w:val="Header"/>
      <w:spacing w:line="240" w:lineRule="auto"/>
      <w:jc w:val="left"/>
    </w:pPr>
    <w:r>
      <w:rPr>
        <w:b w:val="0"/>
        <w:szCs w:val="22"/>
      </w:rPr>
      <w:fldChar w:fldCharType="begin" w:fldLock="1"/>
    </w:r>
    <w:r>
      <w:rPr>
        <w:szCs w:val="22"/>
      </w:rPr>
      <w:instrText xml:space="preserve"> DOCPROPERTY bjHeaderEvenPageDocProperty </w:instrText>
    </w:r>
    <w:r>
      <w:rPr>
        <w:b w:val="0"/>
        <w:szCs w:val="22"/>
      </w:rPr>
      <w:fldChar w:fldCharType="separate"/>
    </w:r>
    <w:r w:rsidRPr="009C2FA4">
      <w:rPr>
        <w:rFonts w:ascii="Times New Roman" w:hAnsi="Times New Roman"/>
        <w:color w:val="000000"/>
      </w:rPr>
      <w:t>Central Bank of Ireland - CONFIDENTIAL</w:t>
    </w:r>
    <w:r>
      <w:rPr>
        <w:b w:val="0"/>
        <w:szCs w:val="22"/>
      </w:rP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CBF40A" w14:textId="4B1247FB" w:rsidR="00935928" w:rsidRPr="00ED2777" w:rsidRDefault="00ED2777" w:rsidP="00ED2777">
    <w:pPr>
      <w:pStyle w:val="Header"/>
      <w:spacing w:line="240" w:lineRule="auto"/>
      <w:jc w:val="left"/>
    </w:pPr>
    <w:r>
      <w:rPr>
        <w:b w:val="0"/>
        <w:szCs w:val="22"/>
      </w:rPr>
      <w:fldChar w:fldCharType="begin" w:fldLock="1"/>
    </w:r>
    <w:r>
      <w:rPr>
        <w:szCs w:val="22"/>
      </w:rPr>
      <w:instrText xml:space="preserve"> DOCPROPERTY bjHeaderBothDocProperty </w:instrText>
    </w:r>
    <w:r>
      <w:rPr>
        <w:b w:val="0"/>
        <w:szCs w:val="22"/>
      </w:rPr>
      <w:fldChar w:fldCharType="separate"/>
    </w:r>
    <w:r w:rsidRPr="009C2FA4">
      <w:rPr>
        <w:rFonts w:ascii="Times New Roman" w:hAnsi="Times New Roman"/>
        <w:color w:val="000000"/>
      </w:rPr>
      <w:t>Central Bank of Ireland - CONFIDENTIAL</w:t>
    </w:r>
    <w:r>
      <w:rPr>
        <w:b w:val="0"/>
        <w:szCs w:val="22"/>
      </w:rP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285E86" w14:textId="619B3FD1" w:rsidR="00935928" w:rsidRPr="00ED2777" w:rsidRDefault="00ED2777" w:rsidP="00ED2777">
    <w:pPr>
      <w:pStyle w:val="Header"/>
      <w:spacing w:line="240" w:lineRule="auto"/>
      <w:jc w:val="left"/>
    </w:pPr>
    <w:r>
      <w:rPr>
        <w:b w:val="0"/>
        <w:szCs w:val="22"/>
      </w:rPr>
      <w:fldChar w:fldCharType="begin" w:fldLock="1"/>
    </w:r>
    <w:r>
      <w:rPr>
        <w:szCs w:val="22"/>
      </w:rPr>
      <w:instrText xml:space="preserve"> DOCPROPERTY bjHeaderFirstPageDocProperty </w:instrText>
    </w:r>
    <w:r>
      <w:rPr>
        <w:b w:val="0"/>
        <w:szCs w:val="22"/>
      </w:rPr>
      <w:fldChar w:fldCharType="separate"/>
    </w:r>
    <w:r w:rsidRPr="009C2FA4">
      <w:rPr>
        <w:rFonts w:ascii="Times New Roman" w:hAnsi="Times New Roman"/>
        <w:color w:val="000000"/>
      </w:rPr>
      <w:t>Central Bank of Ireland - CONFIDENTIAL</w:t>
    </w:r>
    <w:r>
      <w:rPr>
        <w:b w:val="0"/>
        <w:szCs w:val="22"/>
      </w:rP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240CF7" w14:textId="0CE542AB" w:rsidR="00935928" w:rsidRPr="00ED2777" w:rsidRDefault="00ED2777" w:rsidP="00ED2777">
    <w:pPr>
      <w:pStyle w:val="Header"/>
      <w:spacing w:line="240" w:lineRule="auto"/>
      <w:jc w:val="left"/>
    </w:pPr>
    <w:r>
      <w:rPr>
        <w:b w:val="0"/>
        <w:szCs w:val="22"/>
      </w:rPr>
      <w:fldChar w:fldCharType="begin" w:fldLock="1"/>
    </w:r>
    <w:r>
      <w:rPr>
        <w:szCs w:val="22"/>
      </w:rPr>
      <w:instrText xml:space="preserve"> DOCPROPERTY bjHeaderBothDocProperty </w:instrText>
    </w:r>
    <w:r>
      <w:rPr>
        <w:b w:val="0"/>
        <w:szCs w:val="22"/>
      </w:rPr>
      <w:fldChar w:fldCharType="separate"/>
    </w:r>
    <w:r w:rsidRPr="009C2FA4">
      <w:rPr>
        <w:rFonts w:ascii="Times New Roman" w:hAnsi="Times New Roman"/>
        <w:color w:val="000000"/>
      </w:rPr>
      <w:t>Central Bank of Ireland - CONFIDENTIAL</w:t>
    </w:r>
    <w:r>
      <w:rPr>
        <w:b w:val="0"/>
        <w:szCs w:val="22"/>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42703010"/>
    <w:lvl w:ilvl="0">
      <w:start w:val="1"/>
      <w:numFmt w:val="decimal"/>
      <w:pStyle w:val="ListNumber2"/>
      <w:lvlText w:val="%1."/>
      <w:lvlJc w:val="left"/>
      <w:pPr>
        <w:tabs>
          <w:tab w:val="num" w:pos="643"/>
        </w:tabs>
        <w:ind w:left="643" w:hanging="360"/>
      </w:pPr>
    </w:lvl>
  </w:abstractNum>
  <w:abstractNum w:abstractNumId="1" w15:restartNumberingAfterBreak="0">
    <w:nsid w:val="00000005"/>
    <w:multiLevelType w:val="multilevel"/>
    <w:tmpl w:val="00000005"/>
    <w:name w:val="WW8Num4"/>
    <w:lvl w:ilvl="0">
      <w:start w:val="1"/>
      <w:numFmt w:val="none"/>
      <w:suff w:val="nothing"/>
      <w:lvlText w:val=""/>
      <w:lvlJc w:val="left"/>
      <w:pPr>
        <w:tabs>
          <w:tab w:val="num" w:pos="0"/>
        </w:tabs>
        <w:ind w:left="0" w:firstLine="0"/>
      </w:pPr>
    </w:lvl>
    <w:lvl w:ilvl="1">
      <w:start w:val="1"/>
      <w:numFmt w:val="none"/>
      <w:suff w:val="nothing"/>
      <w:lvlText w:val=""/>
      <w:lvlJc w:val="left"/>
      <w:pPr>
        <w:tabs>
          <w:tab w:val="num" w:pos="0"/>
        </w:tabs>
        <w:ind w:left="0" w:firstLine="0"/>
      </w:pPr>
    </w:lvl>
    <w:lvl w:ilvl="2">
      <w:start w:val="1"/>
      <w:numFmt w:val="none"/>
      <w:suff w:val="nothing"/>
      <w:lvlText w:val=""/>
      <w:lvlJc w:val="left"/>
      <w:pPr>
        <w:tabs>
          <w:tab w:val="num" w:pos="0"/>
        </w:tabs>
        <w:ind w:left="0" w:firstLine="0"/>
      </w:pPr>
    </w:lvl>
    <w:lvl w:ilvl="3">
      <w:start w:val="1"/>
      <w:numFmt w:val="none"/>
      <w:suff w:val="nothing"/>
      <w:lvlText w:val=""/>
      <w:lvlJc w:val="left"/>
      <w:pPr>
        <w:tabs>
          <w:tab w:val="num" w:pos="0"/>
        </w:tabs>
        <w:ind w:left="0" w:firstLine="0"/>
      </w:pPr>
    </w:lvl>
    <w:lvl w:ilvl="4">
      <w:start w:val="1"/>
      <w:numFmt w:val="none"/>
      <w:suff w:val="nothing"/>
      <w:lvlText w:val=""/>
      <w:lvlJc w:val="left"/>
      <w:pPr>
        <w:tabs>
          <w:tab w:val="num" w:pos="0"/>
        </w:tabs>
        <w:ind w:left="0" w:firstLine="0"/>
      </w:pPr>
    </w:lvl>
    <w:lvl w:ilvl="5">
      <w:start w:val="1"/>
      <w:numFmt w:val="none"/>
      <w:suff w:val="nothing"/>
      <w:lvlText w:val=""/>
      <w:lvlJc w:val="left"/>
      <w:pPr>
        <w:tabs>
          <w:tab w:val="num" w:pos="0"/>
        </w:tabs>
        <w:ind w:left="0" w:firstLine="0"/>
      </w:pPr>
    </w:lvl>
    <w:lvl w:ilvl="6">
      <w:start w:val="1"/>
      <w:numFmt w:val="none"/>
      <w:suff w:val="nothing"/>
      <w:lvlText w:val=""/>
      <w:lvlJc w:val="left"/>
      <w:pPr>
        <w:tabs>
          <w:tab w:val="num" w:pos="0"/>
        </w:tabs>
        <w:ind w:left="0" w:firstLine="0"/>
      </w:pPr>
    </w:lvl>
    <w:lvl w:ilvl="7">
      <w:start w:val="1"/>
      <w:numFmt w:val="none"/>
      <w:suff w:val="nothing"/>
      <w:lvlText w:val=""/>
      <w:lvlJc w:val="left"/>
      <w:pPr>
        <w:tabs>
          <w:tab w:val="num" w:pos="0"/>
        </w:tabs>
        <w:ind w:left="0" w:firstLine="0"/>
      </w:pPr>
    </w:lvl>
    <w:lvl w:ilvl="8">
      <w:start w:val="1"/>
      <w:numFmt w:val="none"/>
      <w:suff w:val="nothing"/>
      <w:lvlText w:val=""/>
      <w:lvlJc w:val="left"/>
      <w:pPr>
        <w:tabs>
          <w:tab w:val="num" w:pos="0"/>
        </w:tabs>
        <w:ind w:left="0" w:firstLine="0"/>
      </w:pPr>
    </w:lvl>
  </w:abstractNum>
  <w:abstractNum w:abstractNumId="2" w15:restartNumberingAfterBreak="0">
    <w:nsid w:val="016D52D9"/>
    <w:multiLevelType w:val="hybridMultilevel"/>
    <w:tmpl w:val="28FA5CE8"/>
    <w:lvl w:ilvl="0" w:tplc="FFFFFFFF">
      <w:start w:val="1"/>
      <w:numFmt w:val="bullet"/>
      <w:pStyle w:val="3"/>
      <w:lvlText w:val=""/>
      <w:lvlJc w:val="left"/>
      <w:pPr>
        <w:tabs>
          <w:tab w:val="num" w:pos="216"/>
        </w:tabs>
        <w:ind w:left="288" w:hanging="288"/>
      </w:pPr>
      <w:rPr>
        <w:rFonts w:ascii="Symbol" w:hAnsi="Symbol" w:hint="default"/>
        <w:color w:val="auto"/>
      </w:rPr>
    </w:lvl>
    <w:lvl w:ilvl="1" w:tplc="FFFFFFFF">
      <w:start w:val="1"/>
      <w:numFmt w:val="decimal"/>
      <w:lvlText w:val="%2."/>
      <w:lvlJc w:val="left"/>
      <w:pPr>
        <w:tabs>
          <w:tab w:val="num" w:pos="1440"/>
        </w:tabs>
        <w:ind w:left="1440" w:hanging="360"/>
      </w:pPr>
    </w:lvl>
    <w:lvl w:ilvl="2" w:tplc="FFFFFFFF">
      <w:start w:val="1"/>
      <w:numFmt w:val="decimal"/>
      <w:lvlText w:val="%3."/>
      <w:lvlJc w:val="left"/>
      <w:pPr>
        <w:tabs>
          <w:tab w:val="num" w:pos="2160"/>
        </w:tabs>
        <w:ind w:left="2160" w:hanging="360"/>
      </w:pPr>
    </w:lvl>
    <w:lvl w:ilvl="3" w:tplc="FFFFFFFF">
      <w:start w:val="1"/>
      <w:numFmt w:val="decimal"/>
      <w:lvlText w:val="%4."/>
      <w:lvlJc w:val="left"/>
      <w:pPr>
        <w:tabs>
          <w:tab w:val="num" w:pos="2880"/>
        </w:tabs>
        <w:ind w:left="2880" w:hanging="360"/>
      </w:pPr>
    </w:lvl>
    <w:lvl w:ilvl="4" w:tplc="FFFFFFFF">
      <w:start w:val="1"/>
      <w:numFmt w:val="decimal"/>
      <w:lvlText w:val="%5."/>
      <w:lvlJc w:val="left"/>
      <w:pPr>
        <w:tabs>
          <w:tab w:val="num" w:pos="3600"/>
        </w:tabs>
        <w:ind w:left="3600" w:hanging="360"/>
      </w:pPr>
    </w:lvl>
    <w:lvl w:ilvl="5" w:tplc="FFFFFFFF">
      <w:start w:val="1"/>
      <w:numFmt w:val="decimal"/>
      <w:lvlText w:val="%6."/>
      <w:lvlJc w:val="left"/>
      <w:pPr>
        <w:tabs>
          <w:tab w:val="num" w:pos="4320"/>
        </w:tabs>
        <w:ind w:left="4320" w:hanging="360"/>
      </w:pPr>
    </w:lvl>
    <w:lvl w:ilvl="6" w:tplc="FFFFFFFF">
      <w:start w:val="1"/>
      <w:numFmt w:val="decimal"/>
      <w:lvlText w:val="%7."/>
      <w:lvlJc w:val="left"/>
      <w:pPr>
        <w:tabs>
          <w:tab w:val="num" w:pos="5040"/>
        </w:tabs>
        <w:ind w:left="5040" w:hanging="360"/>
      </w:pPr>
    </w:lvl>
    <w:lvl w:ilvl="7" w:tplc="FFFFFFFF">
      <w:start w:val="1"/>
      <w:numFmt w:val="decimal"/>
      <w:lvlText w:val="%8."/>
      <w:lvlJc w:val="left"/>
      <w:pPr>
        <w:tabs>
          <w:tab w:val="num" w:pos="5760"/>
        </w:tabs>
        <w:ind w:left="5760" w:hanging="360"/>
      </w:pPr>
    </w:lvl>
    <w:lvl w:ilvl="8" w:tplc="FFFFFFFF">
      <w:start w:val="1"/>
      <w:numFmt w:val="decimal"/>
      <w:lvlText w:val="%9."/>
      <w:lvlJc w:val="left"/>
      <w:pPr>
        <w:tabs>
          <w:tab w:val="num" w:pos="6480"/>
        </w:tabs>
        <w:ind w:left="6480" w:hanging="360"/>
      </w:pPr>
    </w:lvl>
  </w:abstractNum>
  <w:abstractNum w:abstractNumId="3" w15:restartNumberingAfterBreak="0">
    <w:nsid w:val="03D66143"/>
    <w:multiLevelType w:val="hybridMultilevel"/>
    <w:tmpl w:val="F0B87072"/>
    <w:lvl w:ilvl="0" w:tplc="A2841A08">
      <w:start w:val="1"/>
      <w:numFmt w:val="lowerLetter"/>
      <w:lvlText w:val="(%1)"/>
      <w:lvlJc w:val="left"/>
      <w:pPr>
        <w:ind w:left="2160" w:hanging="360"/>
      </w:pPr>
      <w:rPr>
        <w:rFonts w:hint="default"/>
      </w:rPr>
    </w:lvl>
    <w:lvl w:ilvl="1" w:tplc="18090019" w:tentative="1">
      <w:start w:val="1"/>
      <w:numFmt w:val="lowerLetter"/>
      <w:lvlText w:val="%2."/>
      <w:lvlJc w:val="left"/>
      <w:pPr>
        <w:ind w:left="2880" w:hanging="360"/>
      </w:pPr>
    </w:lvl>
    <w:lvl w:ilvl="2" w:tplc="1809001B" w:tentative="1">
      <w:start w:val="1"/>
      <w:numFmt w:val="lowerRoman"/>
      <w:lvlText w:val="%3."/>
      <w:lvlJc w:val="right"/>
      <w:pPr>
        <w:ind w:left="3600" w:hanging="180"/>
      </w:pPr>
    </w:lvl>
    <w:lvl w:ilvl="3" w:tplc="1809000F" w:tentative="1">
      <w:start w:val="1"/>
      <w:numFmt w:val="decimal"/>
      <w:lvlText w:val="%4."/>
      <w:lvlJc w:val="left"/>
      <w:pPr>
        <w:ind w:left="4320" w:hanging="360"/>
      </w:pPr>
    </w:lvl>
    <w:lvl w:ilvl="4" w:tplc="18090019" w:tentative="1">
      <w:start w:val="1"/>
      <w:numFmt w:val="lowerLetter"/>
      <w:lvlText w:val="%5."/>
      <w:lvlJc w:val="left"/>
      <w:pPr>
        <w:ind w:left="5040" w:hanging="360"/>
      </w:pPr>
    </w:lvl>
    <w:lvl w:ilvl="5" w:tplc="1809001B" w:tentative="1">
      <w:start w:val="1"/>
      <w:numFmt w:val="lowerRoman"/>
      <w:lvlText w:val="%6."/>
      <w:lvlJc w:val="right"/>
      <w:pPr>
        <w:ind w:left="5760" w:hanging="180"/>
      </w:pPr>
    </w:lvl>
    <w:lvl w:ilvl="6" w:tplc="1809000F" w:tentative="1">
      <w:start w:val="1"/>
      <w:numFmt w:val="decimal"/>
      <w:lvlText w:val="%7."/>
      <w:lvlJc w:val="left"/>
      <w:pPr>
        <w:ind w:left="6480" w:hanging="360"/>
      </w:pPr>
    </w:lvl>
    <w:lvl w:ilvl="7" w:tplc="18090019" w:tentative="1">
      <w:start w:val="1"/>
      <w:numFmt w:val="lowerLetter"/>
      <w:lvlText w:val="%8."/>
      <w:lvlJc w:val="left"/>
      <w:pPr>
        <w:ind w:left="7200" w:hanging="360"/>
      </w:pPr>
    </w:lvl>
    <w:lvl w:ilvl="8" w:tplc="1809001B" w:tentative="1">
      <w:start w:val="1"/>
      <w:numFmt w:val="lowerRoman"/>
      <w:lvlText w:val="%9."/>
      <w:lvlJc w:val="right"/>
      <w:pPr>
        <w:ind w:left="7920" w:hanging="180"/>
      </w:pPr>
    </w:lvl>
  </w:abstractNum>
  <w:abstractNum w:abstractNumId="4" w15:restartNumberingAfterBreak="0">
    <w:nsid w:val="04D870C0"/>
    <w:multiLevelType w:val="multilevel"/>
    <w:tmpl w:val="870C8156"/>
    <w:lvl w:ilvl="0">
      <w:start w:val="5"/>
      <w:numFmt w:val="decimal"/>
      <w:lvlText w:val="%1"/>
      <w:lvlJc w:val="left"/>
      <w:pPr>
        <w:ind w:left="480" w:hanging="480"/>
      </w:pPr>
      <w:rPr>
        <w:rFonts w:hint="default"/>
      </w:rPr>
    </w:lvl>
    <w:lvl w:ilvl="1">
      <w:start w:val="6"/>
      <w:numFmt w:val="decimal"/>
      <w:lvlText w:val="%1.%2"/>
      <w:lvlJc w:val="left"/>
      <w:pPr>
        <w:ind w:left="792" w:hanging="480"/>
      </w:pPr>
      <w:rPr>
        <w:rFonts w:hint="default"/>
      </w:rPr>
    </w:lvl>
    <w:lvl w:ilvl="2">
      <w:start w:val="1"/>
      <w:numFmt w:val="decimal"/>
      <w:lvlText w:val="%1.%2.%3"/>
      <w:lvlJc w:val="left"/>
      <w:pPr>
        <w:ind w:left="1344" w:hanging="720"/>
      </w:pPr>
      <w:rPr>
        <w:rFonts w:hint="default"/>
      </w:rPr>
    </w:lvl>
    <w:lvl w:ilvl="3">
      <w:start w:val="1"/>
      <w:numFmt w:val="decimal"/>
      <w:lvlText w:val="%1.%2.%3.%4"/>
      <w:lvlJc w:val="left"/>
      <w:pPr>
        <w:ind w:left="1656" w:hanging="720"/>
      </w:pPr>
      <w:rPr>
        <w:rFonts w:hint="default"/>
      </w:rPr>
    </w:lvl>
    <w:lvl w:ilvl="4">
      <w:start w:val="1"/>
      <w:numFmt w:val="decimal"/>
      <w:lvlText w:val="%1.%2.%3.%4.%5"/>
      <w:lvlJc w:val="left"/>
      <w:pPr>
        <w:ind w:left="2328" w:hanging="1080"/>
      </w:pPr>
      <w:rPr>
        <w:rFonts w:hint="default"/>
      </w:rPr>
    </w:lvl>
    <w:lvl w:ilvl="5">
      <w:start w:val="1"/>
      <w:numFmt w:val="decimal"/>
      <w:lvlText w:val="%1.%2.%3.%4.%5.%6"/>
      <w:lvlJc w:val="left"/>
      <w:pPr>
        <w:ind w:left="2640" w:hanging="1080"/>
      </w:pPr>
      <w:rPr>
        <w:rFonts w:hint="default"/>
      </w:rPr>
    </w:lvl>
    <w:lvl w:ilvl="6">
      <w:start w:val="1"/>
      <w:numFmt w:val="decimal"/>
      <w:lvlText w:val="%1.%2.%3.%4.%5.%6.%7"/>
      <w:lvlJc w:val="left"/>
      <w:pPr>
        <w:ind w:left="3312" w:hanging="1440"/>
      </w:pPr>
      <w:rPr>
        <w:rFonts w:hint="default"/>
      </w:rPr>
    </w:lvl>
    <w:lvl w:ilvl="7">
      <w:start w:val="1"/>
      <w:numFmt w:val="decimal"/>
      <w:lvlText w:val="%1.%2.%3.%4.%5.%6.%7.%8"/>
      <w:lvlJc w:val="left"/>
      <w:pPr>
        <w:ind w:left="3624" w:hanging="1440"/>
      </w:pPr>
      <w:rPr>
        <w:rFonts w:hint="default"/>
      </w:rPr>
    </w:lvl>
    <w:lvl w:ilvl="8">
      <w:start w:val="1"/>
      <w:numFmt w:val="decimal"/>
      <w:lvlText w:val="%1.%2.%3.%4.%5.%6.%7.%8.%9"/>
      <w:lvlJc w:val="left"/>
      <w:pPr>
        <w:ind w:left="4296" w:hanging="1800"/>
      </w:pPr>
      <w:rPr>
        <w:rFonts w:hint="default"/>
      </w:rPr>
    </w:lvl>
  </w:abstractNum>
  <w:abstractNum w:abstractNumId="5" w15:restartNumberingAfterBreak="0">
    <w:nsid w:val="0914045D"/>
    <w:multiLevelType w:val="multilevel"/>
    <w:tmpl w:val="E74ABEAA"/>
    <w:lvl w:ilvl="0">
      <w:start w:val="1"/>
      <w:numFmt w:val="decimal"/>
      <w:pStyle w:val="MFNumLev1"/>
      <w:lvlText w:val="%1."/>
      <w:lvlJc w:val="left"/>
      <w:pPr>
        <w:tabs>
          <w:tab w:val="num" w:pos="720"/>
        </w:tabs>
        <w:ind w:left="720" w:hanging="720"/>
      </w:pPr>
      <w:rPr>
        <w:rFonts w:hint="default"/>
        <w:b w:val="0"/>
        <w:i w:val="0"/>
      </w:rPr>
    </w:lvl>
    <w:lvl w:ilvl="1">
      <w:start w:val="1"/>
      <w:numFmt w:val="decimal"/>
      <w:pStyle w:val="MFNumLev2"/>
      <w:lvlText w:val="%1.%2"/>
      <w:lvlJc w:val="left"/>
      <w:pPr>
        <w:tabs>
          <w:tab w:val="num" w:pos="720"/>
        </w:tabs>
        <w:ind w:left="720" w:hanging="720"/>
      </w:pPr>
      <w:rPr>
        <w:rFonts w:hint="default"/>
      </w:rPr>
    </w:lvl>
    <w:lvl w:ilvl="2">
      <w:start w:val="1"/>
      <w:numFmt w:val="lowerLetter"/>
      <w:pStyle w:val="MFNumLev3"/>
      <w:lvlText w:val="(%3)"/>
      <w:lvlJc w:val="left"/>
      <w:pPr>
        <w:tabs>
          <w:tab w:val="num" w:pos="1440"/>
        </w:tabs>
        <w:ind w:left="1440" w:hanging="720"/>
      </w:pPr>
      <w:rPr>
        <w:rFonts w:hint="default"/>
      </w:rPr>
    </w:lvl>
    <w:lvl w:ilvl="3">
      <w:start w:val="1"/>
      <w:numFmt w:val="lowerRoman"/>
      <w:pStyle w:val="MFNumLev4"/>
      <w:lvlText w:val="(%4)"/>
      <w:lvlJc w:val="left"/>
      <w:pPr>
        <w:tabs>
          <w:tab w:val="num" w:pos="2160"/>
        </w:tabs>
        <w:ind w:left="2160" w:hanging="720"/>
      </w:pPr>
      <w:rPr>
        <w:rFonts w:hint="default"/>
      </w:rPr>
    </w:lvl>
    <w:lvl w:ilvl="4">
      <w:start w:val="1"/>
      <w:numFmt w:val="upperLetter"/>
      <w:pStyle w:val="MFNumLev5"/>
      <w:lvlText w:val="(%5)"/>
      <w:lvlJc w:val="left"/>
      <w:pPr>
        <w:tabs>
          <w:tab w:val="num" w:pos="2880"/>
        </w:tabs>
        <w:ind w:left="2880" w:hanging="720"/>
      </w:pPr>
      <w:rPr>
        <w:rFonts w:hint="default"/>
      </w:rPr>
    </w:lvl>
    <w:lvl w:ilvl="5">
      <w:start w:val="1"/>
      <w:numFmt w:val="decimal"/>
      <w:pStyle w:val="MFNumLev6"/>
      <w:lvlText w:val="(%6)"/>
      <w:lvlJc w:val="left"/>
      <w:pPr>
        <w:tabs>
          <w:tab w:val="num" w:pos="3600"/>
        </w:tabs>
        <w:ind w:left="3600" w:hanging="720"/>
      </w:pPr>
      <w:rPr>
        <w:rFonts w:hint="default"/>
      </w:rPr>
    </w:lvl>
    <w:lvl w:ilvl="6">
      <w:start w:val="1"/>
      <w:numFmt w:val="decimal"/>
      <w:lvlText w:val="%1.%2.%3.%4.%5.%6.%7."/>
      <w:lvlJc w:val="left"/>
      <w:pPr>
        <w:tabs>
          <w:tab w:val="num" w:pos="3960"/>
        </w:tabs>
        <w:ind w:left="3240" w:hanging="1080"/>
      </w:pPr>
      <w:rPr>
        <w:rFonts w:hint="default"/>
      </w:rPr>
    </w:lvl>
    <w:lvl w:ilvl="7">
      <w:start w:val="1"/>
      <w:numFmt w:val="decimal"/>
      <w:lvlText w:val="%1.%2.%3.%4.%5.%6.%7.%8."/>
      <w:lvlJc w:val="left"/>
      <w:pPr>
        <w:tabs>
          <w:tab w:val="num" w:pos="4680"/>
        </w:tabs>
        <w:ind w:left="3744" w:hanging="1224"/>
      </w:pPr>
      <w:rPr>
        <w:rFonts w:hint="default"/>
      </w:rPr>
    </w:lvl>
    <w:lvl w:ilvl="8">
      <w:start w:val="1"/>
      <w:numFmt w:val="decimal"/>
      <w:lvlText w:val="%1.%2.%3.%4.%5.%6.%7.%8.%9."/>
      <w:lvlJc w:val="left"/>
      <w:pPr>
        <w:tabs>
          <w:tab w:val="num" w:pos="5400"/>
        </w:tabs>
        <w:ind w:left="4320" w:hanging="1440"/>
      </w:pPr>
      <w:rPr>
        <w:rFonts w:hint="default"/>
      </w:rPr>
    </w:lvl>
  </w:abstractNum>
  <w:abstractNum w:abstractNumId="6" w15:restartNumberingAfterBreak="0">
    <w:nsid w:val="0A160ECD"/>
    <w:multiLevelType w:val="hybridMultilevel"/>
    <w:tmpl w:val="EAC87F56"/>
    <w:lvl w:ilvl="0" w:tplc="0A247D80">
      <w:start w:val="1"/>
      <w:numFmt w:val="decimal"/>
      <w:pStyle w:val="Schparthead"/>
      <w:lvlText w:val="Part %1."/>
      <w:lvlJc w:val="left"/>
      <w:pPr>
        <w:tabs>
          <w:tab w:val="num" w:pos="720"/>
        </w:tabs>
        <w:ind w:left="720" w:hanging="72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7" w15:restartNumberingAfterBreak="0">
    <w:nsid w:val="0BB716FF"/>
    <w:multiLevelType w:val="multilevel"/>
    <w:tmpl w:val="7218640A"/>
    <w:lvl w:ilvl="0">
      <w:start w:val="1"/>
      <w:numFmt w:val="decimal"/>
      <w:lvlText w:val="%1."/>
      <w:lvlJc w:val="left"/>
      <w:pPr>
        <w:ind w:left="360" w:hanging="360"/>
      </w:pPr>
      <w:rPr>
        <w:rFonts w:hint="default"/>
        <w:b/>
        <w:color w:val="000000" w:themeColor="text1"/>
      </w:rPr>
    </w:lvl>
    <w:lvl w:ilvl="1">
      <w:start w:val="3"/>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8" w15:restartNumberingAfterBreak="0">
    <w:nsid w:val="10512A61"/>
    <w:multiLevelType w:val="hybridMultilevel"/>
    <w:tmpl w:val="D7CC5A66"/>
    <w:lvl w:ilvl="0" w:tplc="A2841A08">
      <w:start w:val="1"/>
      <w:numFmt w:val="lowerLetter"/>
      <w:lvlText w:val="(%1)"/>
      <w:lvlJc w:val="left"/>
      <w:pPr>
        <w:ind w:left="2160" w:hanging="360"/>
      </w:pPr>
      <w:rPr>
        <w:rFonts w:hint="default"/>
      </w:rPr>
    </w:lvl>
    <w:lvl w:ilvl="1" w:tplc="18090019" w:tentative="1">
      <w:start w:val="1"/>
      <w:numFmt w:val="lowerLetter"/>
      <w:lvlText w:val="%2."/>
      <w:lvlJc w:val="left"/>
      <w:pPr>
        <w:ind w:left="2880" w:hanging="360"/>
      </w:pPr>
    </w:lvl>
    <w:lvl w:ilvl="2" w:tplc="1809001B" w:tentative="1">
      <w:start w:val="1"/>
      <w:numFmt w:val="lowerRoman"/>
      <w:lvlText w:val="%3."/>
      <w:lvlJc w:val="right"/>
      <w:pPr>
        <w:ind w:left="3600" w:hanging="180"/>
      </w:pPr>
    </w:lvl>
    <w:lvl w:ilvl="3" w:tplc="1809000F" w:tentative="1">
      <w:start w:val="1"/>
      <w:numFmt w:val="decimal"/>
      <w:lvlText w:val="%4."/>
      <w:lvlJc w:val="left"/>
      <w:pPr>
        <w:ind w:left="4320" w:hanging="360"/>
      </w:pPr>
    </w:lvl>
    <w:lvl w:ilvl="4" w:tplc="18090019" w:tentative="1">
      <w:start w:val="1"/>
      <w:numFmt w:val="lowerLetter"/>
      <w:lvlText w:val="%5."/>
      <w:lvlJc w:val="left"/>
      <w:pPr>
        <w:ind w:left="5040" w:hanging="360"/>
      </w:pPr>
    </w:lvl>
    <w:lvl w:ilvl="5" w:tplc="1809001B" w:tentative="1">
      <w:start w:val="1"/>
      <w:numFmt w:val="lowerRoman"/>
      <w:lvlText w:val="%6."/>
      <w:lvlJc w:val="right"/>
      <w:pPr>
        <w:ind w:left="5760" w:hanging="180"/>
      </w:pPr>
    </w:lvl>
    <w:lvl w:ilvl="6" w:tplc="1809000F" w:tentative="1">
      <w:start w:val="1"/>
      <w:numFmt w:val="decimal"/>
      <w:lvlText w:val="%7."/>
      <w:lvlJc w:val="left"/>
      <w:pPr>
        <w:ind w:left="6480" w:hanging="360"/>
      </w:pPr>
    </w:lvl>
    <w:lvl w:ilvl="7" w:tplc="18090019" w:tentative="1">
      <w:start w:val="1"/>
      <w:numFmt w:val="lowerLetter"/>
      <w:lvlText w:val="%8."/>
      <w:lvlJc w:val="left"/>
      <w:pPr>
        <w:ind w:left="7200" w:hanging="360"/>
      </w:pPr>
    </w:lvl>
    <w:lvl w:ilvl="8" w:tplc="1809001B" w:tentative="1">
      <w:start w:val="1"/>
      <w:numFmt w:val="lowerRoman"/>
      <w:lvlText w:val="%9."/>
      <w:lvlJc w:val="right"/>
      <w:pPr>
        <w:ind w:left="7920" w:hanging="180"/>
      </w:pPr>
    </w:lvl>
  </w:abstractNum>
  <w:abstractNum w:abstractNumId="9" w15:restartNumberingAfterBreak="0">
    <w:nsid w:val="11BE4E95"/>
    <w:multiLevelType w:val="hybridMultilevel"/>
    <w:tmpl w:val="0220F89C"/>
    <w:lvl w:ilvl="0" w:tplc="1809000F">
      <w:start w:val="1"/>
      <w:numFmt w:val="decimal"/>
      <w:lvlText w:val="%1."/>
      <w:lvlJc w:val="left"/>
      <w:pPr>
        <w:ind w:left="720" w:hanging="360"/>
      </w:pPr>
      <w:rPr>
        <w:rFonts w:hint="default"/>
      </w:r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14064C98"/>
    <w:multiLevelType w:val="multilevel"/>
    <w:tmpl w:val="3B70900E"/>
    <w:lvl w:ilvl="0">
      <w:start w:val="10"/>
      <w:numFmt w:val="decimal"/>
      <w:lvlText w:val="%1"/>
      <w:lvlJc w:val="left"/>
      <w:pPr>
        <w:ind w:left="540" w:hanging="540"/>
      </w:pPr>
      <w:rPr>
        <w:rFonts w:hint="default"/>
      </w:rPr>
    </w:lvl>
    <w:lvl w:ilvl="1">
      <w:start w:val="10"/>
      <w:numFmt w:val="decimal"/>
      <w:lvlText w:val="%1.%2"/>
      <w:lvlJc w:val="left"/>
      <w:pPr>
        <w:ind w:left="540" w:hanging="54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1" w15:restartNumberingAfterBreak="0">
    <w:nsid w:val="1933730B"/>
    <w:multiLevelType w:val="singleLevel"/>
    <w:tmpl w:val="A80C4C4C"/>
    <w:lvl w:ilvl="0">
      <w:start w:val="1"/>
      <w:numFmt w:val="decimal"/>
      <w:pStyle w:val="Parties"/>
      <w:lvlText w:val="(%1)"/>
      <w:lvlJc w:val="left"/>
      <w:pPr>
        <w:tabs>
          <w:tab w:val="num" w:pos="851"/>
        </w:tabs>
        <w:ind w:left="851" w:hanging="851"/>
      </w:pPr>
      <w:rPr>
        <w:rFonts w:cs="Times New Roman"/>
      </w:rPr>
    </w:lvl>
  </w:abstractNum>
  <w:abstractNum w:abstractNumId="12" w15:restartNumberingAfterBreak="0">
    <w:nsid w:val="1CDE1F11"/>
    <w:multiLevelType w:val="multilevel"/>
    <w:tmpl w:val="24A639AC"/>
    <w:lvl w:ilvl="0">
      <w:start w:val="7"/>
      <w:numFmt w:val="decimal"/>
      <w:lvlText w:val="%1"/>
      <w:lvlJc w:val="left"/>
      <w:pPr>
        <w:ind w:left="360" w:hanging="360"/>
      </w:pPr>
      <w:rPr>
        <w:rFonts w:hint="default"/>
      </w:rPr>
    </w:lvl>
    <w:lvl w:ilvl="1">
      <w:start w:val="1"/>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13" w15:restartNumberingAfterBreak="0">
    <w:nsid w:val="1E9F790B"/>
    <w:multiLevelType w:val="hybridMultilevel"/>
    <w:tmpl w:val="90BABFC2"/>
    <w:lvl w:ilvl="0" w:tplc="E242A2DE">
      <w:start w:val="1"/>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4" w15:restartNumberingAfterBreak="0">
    <w:nsid w:val="21F73134"/>
    <w:multiLevelType w:val="multilevel"/>
    <w:tmpl w:val="E3CA6234"/>
    <w:name w:val="Legal Part"/>
    <w:lvl w:ilvl="0">
      <w:start w:val="1"/>
      <w:numFmt w:val="upperLetter"/>
      <w:pStyle w:val="Legallevel5"/>
      <w:lvlText w:val="(%1)"/>
      <w:lvlJc w:val="left"/>
      <w:pPr>
        <w:ind w:left="2271" w:hanging="570"/>
      </w:pPr>
      <w:rPr>
        <w:rFonts w:hint="default"/>
      </w:rPr>
    </w:lvl>
    <w:lvl w:ilvl="1" w:tentative="1">
      <w:start w:val="1"/>
      <w:numFmt w:val="lowerLetter"/>
      <w:lvlText w:val="%2."/>
      <w:lvlJc w:val="left"/>
      <w:pPr>
        <w:ind w:left="2781" w:hanging="360"/>
      </w:pPr>
    </w:lvl>
    <w:lvl w:ilvl="2" w:tentative="1">
      <w:start w:val="1"/>
      <w:numFmt w:val="lowerRoman"/>
      <w:lvlText w:val="%3."/>
      <w:lvlJc w:val="right"/>
      <w:pPr>
        <w:ind w:left="3501" w:hanging="180"/>
      </w:pPr>
    </w:lvl>
    <w:lvl w:ilvl="3" w:tentative="1">
      <w:start w:val="1"/>
      <w:numFmt w:val="decimal"/>
      <w:lvlText w:val="%4."/>
      <w:lvlJc w:val="left"/>
      <w:pPr>
        <w:ind w:left="4221" w:hanging="360"/>
      </w:pPr>
    </w:lvl>
    <w:lvl w:ilvl="4" w:tentative="1">
      <w:start w:val="1"/>
      <w:numFmt w:val="lowerLetter"/>
      <w:lvlText w:val="%5."/>
      <w:lvlJc w:val="left"/>
      <w:pPr>
        <w:ind w:left="4941" w:hanging="360"/>
      </w:pPr>
    </w:lvl>
    <w:lvl w:ilvl="5" w:tentative="1">
      <w:start w:val="1"/>
      <w:numFmt w:val="lowerRoman"/>
      <w:lvlText w:val="%6."/>
      <w:lvlJc w:val="right"/>
      <w:pPr>
        <w:ind w:left="5661" w:hanging="180"/>
      </w:pPr>
    </w:lvl>
    <w:lvl w:ilvl="6" w:tentative="1">
      <w:start w:val="1"/>
      <w:numFmt w:val="decimal"/>
      <w:lvlText w:val="%7."/>
      <w:lvlJc w:val="left"/>
      <w:pPr>
        <w:ind w:left="6381" w:hanging="360"/>
      </w:pPr>
    </w:lvl>
    <w:lvl w:ilvl="7" w:tentative="1">
      <w:start w:val="1"/>
      <w:numFmt w:val="lowerLetter"/>
      <w:lvlText w:val="%8."/>
      <w:lvlJc w:val="left"/>
      <w:pPr>
        <w:ind w:left="7101" w:hanging="360"/>
      </w:pPr>
    </w:lvl>
    <w:lvl w:ilvl="8" w:tentative="1">
      <w:start w:val="1"/>
      <w:numFmt w:val="lowerRoman"/>
      <w:lvlText w:val="%9."/>
      <w:lvlJc w:val="right"/>
      <w:pPr>
        <w:ind w:left="7821" w:hanging="180"/>
      </w:pPr>
    </w:lvl>
  </w:abstractNum>
  <w:abstractNum w:abstractNumId="15" w15:restartNumberingAfterBreak="0">
    <w:nsid w:val="2AEE3083"/>
    <w:multiLevelType w:val="hybridMultilevel"/>
    <w:tmpl w:val="A6DA64B0"/>
    <w:lvl w:ilvl="0" w:tplc="A8FC5F26">
      <w:start w:val="1"/>
      <w:numFmt w:val="bullet"/>
      <w:pStyle w:val="Bullet"/>
      <w:lvlText w:val="-"/>
      <w:lvlJc w:val="left"/>
      <w:pPr>
        <w:tabs>
          <w:tab w:val="num" w:pos="1305"/>
        </w:tabs>
        <w:ind w:left="1362" w:hanging="227"/>
      </w:pPr>
      <w:rPr>
        <w:rFonts w:ascii="Arial" w:hAnsi="Arial" w:hint="default"/>
      </w:rPr>
    </w:lvl>
    <w:lvl w:ilvl="1" w:tplc="08090003">
      <w:start w:val="1"/>
      <w:numFmt w:val="bullet"/>
      <w:lvlText w:val="o"/>
      <w:lvlJc w:val="left"/>
      <w:pPr>
        <w:ind w:left="1620" w:hanging="360"/>
      </w:pPr>
      <w:rPr>
        <w:rFonts w:ascii="Courier New" w:hAnsi="Courier New" w:hint="default"/>
      </w:rPr>
    </w:lvl>
    <w:lvl w:ilvl="2" w:tplc="08090005">
      <w:start w:val="1"/>
      <w:numFmt w:val="bullet"/>
      <w:lvlText w:val=""/>
      <w:lvlJc w:val="left"/>
      <w:pPr>
        <w:ind w:left="2340" w:hanging="360"/>
      </w:pPr>
      <w:rPr>
        <w:rFonts w:ascii="Wingdings" w:hAnsi="Wingdings" w:hint="default"/>
      </w:rPr>
    </w:lvl>
    <w:lvl w:ilvl="3" w:tplc="08090001">
      <w:start w:val="1"/>
      <w:numFmt w:val="bullet"/>
      <w:lvlText w:val=""/>
      <w:lvlJc w:val="left"/>
      <w:pPr>
        <w:ind w:left="3060" w:hanging="360"/>
      </w:pPr>
      <w:rPr>
        <w:rFonts w:ascii="Symbol" w:hAnsi="Symbol" w:hint="default"/>
      </w:rPr>
    </w:lvl>
    <w:lvl w:ilvl="4" w:tplc="08090003">
      <w:start w:val="1"/>
      <w:numFmt w:val="bullet"/>
      <w:lvlText w:val="o"/>
      <w:lvlJc w:val="left"/>
      <w:pPr>
        <w:ind w:left="3780" w:hanging="360"/>
      </w:pPr>
      <w:rPr>
        <w:rFonts w:ascii="Courier New" w:hAnsi="Courier New" w:hint="default"/>
      </w:rPr>
    </w:lvl>
    <w:lvl w:ilvl="5" w:tplc="08090005">
      <w:start w:val="1"/>
      <w:numFmt w:val="bullet"/>
      <w:lvlText w:val=""/>
      <w:lvlJc w:val="left"/>
      <w:pPr>
        <w:ind w:left="4500" w:hanging="360"/>
      </w:pPr>
      <w:rPr>
        <w:rFonts w:ascii="Wingdings" w:hAnsi="Wingdings" w:hint="default"/>
      </w:rPr>
    </w:lvl>
    <w:lvl w:ilvl="6" w:tplc="08090001">
      <w:start w:val="1"/>
      <w:numFmt w:val="bullet"/>
      <w:lvlText w:val=""/>
      <w:lvlJc w:val="left"/>
      <w:pPr>
        <w:ind w:left="5220" w:hanging="360"/>
      </w:pPr>
      <w:rPr>
        <w:rFonts w:ascii="Symbol" w:hAnsi="Symbol" w:hint="default"/>
      </w:rPr>
    </w:lvl>
    <w:lvl w:ilvl="7" w:tplc="08090003">
      <w:start w:val="1"/>
      <w:numFmt w:val="bullet"/>
      <w:lvlText w:val="o"/>
      <w:lvlJc w:val="left"/>
      <w:pPr>
        <w:ind w:left="5940" w:hanging="360"/>
      </w:pPr>
      <w:rPr>
        <w:rFonts w:ascii="Courier New" w:hAnsi="Courier New" w:hint="default"/>
      </w:rPr>
    </w:lvl>
    <w:lvl w:ilvl="8" w:tplc="08090005">
      <w:start w:val="1"/>
      <w:numFmt w:val="bullet"/>
      <w:lvlText w:val=""/>
      <w:lvlJc w:val="left"/>
      <w:pPr>
        <w:ind w:left="6660" w:hanging="360"/>
      </w:pPr>
      <w:rPr>
        <w:rFonts w:ascii="Wingdings" w:hAnsi="Wingdings" w:hint="default"/>
      </w:rPr>
    </w:lvl>
  </w:abstractNum>
  <w:abstractNum w:abstractNumId="16" w15:restartNumberingAfterBreak="0">
    <w:nsid w:val="2BF932D2"/>
    <w:multiLevelType w:val="multilevel"/>
    <w:tmpl w:val="A726CE0A"/>
    <w:lvl w:ilvl="0">
      <w:start w:val="1"/>
      <w:numFmt w:val="decimal"/>
      <w:pStyle w:val="Legallevel1"/>
      <w:lvlText w:val="%1."/>
      <w:lvlJc w:val="left"/>
      <w:pPr>
        <w:tabs>
          <w:tab w:val="num" w:pos="57"/>
        </w:tabs>
        <w:ind w:left="340" w:hanging="340"/>
      </w:pPr>
      <w:rPr>
        <w:rFonts w:hint="default"/>
        <w:color w:val="auto"/>
        <w:sz w:val="22"/>
      </w:rPr>
    </w:lvl>
    <w:lvl w:ilvl="1">
      <w:start w:val="1"/>
      <w:numFmt w:val="decimal"/>
      <w:pStyle w:val="legallevel2"/>
      <w:lvlText w:val="%1.%2"/>
      <w:lvlJc w:val="left"/>
      <w:pPr>
        <w:ind w:left="624" w:hanging="624"/>
      </w:pPr>
      <w:rPr>
        <w:rFonts w:ascii="Calibri" w:hAnsi="Calibri" w:hint="default"/>
        <w:b w:val="0"/>
        <w:i w:val="0"/>
        <w:color w:val="000000" w:themeColor="text1"/>
        <w:sz w:val="22"/>
      </w:rPr>
    </w:lvl>
    <w:lvl w:ilvl="2">
      <w:start w:val="1"/>
      <w:numFmt w:val="lowerLetter"/>
      <w:pStyle w:val="Legallevel3"/>
      <w:lvlText w:val="(%3)"/>
      <w:lvlJc w:val="left"/>
      <w:pPr>
        <w:ind w:left="1191" w:hanging="567"/>
      </w:pPr>
      <w:rPr>
        <w:rFonts w:ascii="Calibri" w:hAnsi="Calibri" w:hint="default"/>
        <w:b w:val="0"/>
        <w:i w:val="0"/>
        <w:sz w:val="22"/>
      </w:rPr>
    </w:lvl>
    <w:lvl w:ilvl="3">
      <w:start w:val="1"/>
      <w:numFmt w:val="lowerRoman"/>
      <w:pStyle w:val="Legallevel4"/>
      <w:lvlText w:val="(%4)"/>
      <w:lvlJc w:val="left"/>
      <w:pPr>
        <w:ind w:left="1758" w:hanging="567"/>
      </w:pPr>
      <w:rPr>
        <w:rFonts w:ascii="Calibri" w:hAnsi="Calibri" w:hint="default"/>
        <w:b w:val="0"/>
        <w:i w:val="0"/>
        <w:color w:val="000000" w:themeColor="text1"/>
        <w:sz w:val="22"/>
      </w:rPr>
    </w:lvl>
    <w:lvl w:ilvl="4">
      <w:start w:val="1"/>
      <w:numFmt w:val="decimal"/>
      <w:lvlText w:val="(%5)"/>
      <w:lvlJc w:val="left"/>
      <w:pPr>
        <w:ind w:left="2608" w:hanging="680"/>
      </w:pPr>
      <w:rPr>
        <w:rFonts w:ascii="Calibri" w:hAnsi="Calibri" w:hint="default"/>
        <w:b w:val="0"/>
        <w:i w:val="0"/>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2EE01394"/>
    <w:multiLevelType w:val="hybridMultilevel"/>
    <w:tmpl w:val="CEE83018"/>
    <w:lvl w:ilvl="0" w:tplc="5CEEA00E">
      <w:start w:val="1"/>
      <w:numFmt w:val="lowerLetter"/>
      <w:lvlText w:val="(%1)"/>
      <w:lvlJc w:val="left"/>
      <w:pPr>
        <w:ind w:left="1800" w:hanging="360"/>
      </w:pPr>
      <w:rPr>
        <w:rFonts w:hint="default"/>
      </w:rPr>
    </w:lvl>
    <w:lvl w:ilvl="1" w:tplc="18090019" w:tentative="1">
      <w:start w:val="1"/>
      <w:numFmt w:val="lowerLetter"/>
      <w:lvlText w:val="%2."/>
      <w:lvlJc w:val="left"/>
      <w:pPr>
        <w:ind w:left="2520" w:hanging="360"/>
      </w:pPr>
    </w:lvl>
    <w:lvl w:ilvl="2" w:tplc="1809001B" w:tentative="1">
      <w:start w:val="1"/>
      <w:numFmt w:val="lowerRoman"/>
      <w:lvlText w:val="%3."/>
      <w:lvlJc w:val="right"/>
      <w:pPr>
        <w:ind w:left="3240" w:hanging="180"/>
      </w:pPr>
    </w:lvl>
    <w:lvl w:ilvl="3" w:tplc="1809000F" w:tentative="1">
      <w:start w:val="1"/>
      <w:numFmt w:val="decimal"/>
      <w:lvlText w:val="%4."/>
      <w:lvlJc w:val="left"/>
      <w:pPr>
        <w:ind w:left="3960" w:hanging="360"/>
      </w:pPr>
    </w:lvl>
    <w:lvl w:ilvl="4" w:tplc="18090019" w:tentative="1">
      <w:start w:val="1"/>
      <w:numFmt w:val="lowerLetter"/>
      <w:lvlText w:val="%5."/>
      <w:lvlJc w:val="left"/>
      <w:pPr>
        <w:ind w:left="4680" w:hanging="360"/>
      </w:pPr>
    </w:lvl>
    <w:lvl w:ilvl="5" w:tplc="1809001B" w:tentative="1">
      <w:start w:val="1"/>
      <w:numFmt w:val="lowerRoman"/>
      <w:lvlText w:val="%6."/>
      <w:lvlJc w:val="right"/>
      <w:pPr>
        <w:ind w:left="5400" w:hanging="180"/>
      </w:pPr>
    </w:lvl>
    <w:lvl w:ilvl="6" w:tplc="1809000F" w:tentative="1">
      <w:start w:val="1"/>
      <w:numFmt w:val="decimal"/>
      <w:lvlText w:val="%7."/>
      <w:lvlJc w:val="left"/>
      <w:pPr>
        <w:ind w:left="6120" w:hanging="360"/>
      </w:pPr>
    </w:lvl>
    <w:lvl w:ilvl="7" w:tplc="18090019" w:tentative="1">
      <w:start w:val="1"/>
      <w:numFmt w:val="lowerLetter"/>
      <w:lvlText w:val="%8."/>
      <w:lvlJc w:val="left"/>
      <w:pPr>
        <w:ind w:left="6840" w:hanging="360"/>
      </w:pPr>
    </w:lvl>
    <w:lvl w:ilvl="8" w:tplc="1809001B" w:tentative="1">
      <w:start w:val="1"/>
      <w:numFmt w:val="lowerRoman"/>
      <w:lvlText w:val="%9."/>
      <w:lvlJc w:val="right"/>
      <w:pPr>
        <w:ind w:left="7560" w:hanging="180"/>
      </w:pPr>
    </w:lvl>
  </w:abstractNum>
  <w:abstractNum w:abstractNumId="18" w15:restartNumberingAfterBreak="0">
    <w:nsid w:val="2FBF0208"/>
    <w:multiLevelType w:val="multilevel"/>
    <w:tmpl w:val="D2E673F2"/>
    <w:name w:val="NumberedLev1"/>
    <w:lvl w:ilvl="0">
      <w:start w:val="1"/>
      <w:numFmt w:val="decimal"/>
      <w:lvlText w:val="%1."/>
      <w:lvlJc w:val="left"/>
      <w:pPr>
        <w:tabs>
          <w:tab w:val="num" w:pos="624"/>
        </w:tabs>
        <w:ind w:left="624" w:hanging="624"/>
      </w:pPr>
      <w:rPr>
        <w:b/>
        <w:i w:val="0"/>
        <w:color w:val="auto"/>
        <w:sz w:val="20"/>
        <w:szCs w:val="20"/>
      </w:rPr>
    </w:lvl>
    <w:lvl w:ilvl="1">
      <w:start w:val="1"/>
      <w:numFmt w:val="decimal"/>
      <w:lvlText w:val="%1.%2."/>
      <w:lvlJc w:val="left"/>
      <w:pPr>
        <w:tabs>
          <w:tab w:val="num" w:pos="624"/>
        </w:tabs>
        <w:ind w:left="624" w:hanging="624"/>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19" w15:restartNumberingAfterBreak="0">
    <w:nsid w:val="333523A7"/>
    <w:multiLevelType w:val="hybridMultilevel"/>
    <w:tmpl w:val="B4C20E76"/>
    <w:lvl w:ilvl="0" w:tplc="A2841A08">
      <w:start w:val="1"/>
      <w:numFmt w:val="lowerLetter"/>
      <w:lvlText w:val="(%1)"/>
      <w:lvlJc w:val="left"/>
      <w:pPr>
        <w:ind w:left="2160" w:hanging="720"/>
      </w:pPr>
      <w:rPr>
        <w:rFonts w:hint="default"/>
      </w:rPr>
    </w:lvl>
    <w:lvl w:ilvl="1" w:tplc="18090019" w:tentative="1">
      <w:start w:val="1"/>
      <w:numFmt w:val="lowerLetter"/>
      <w:lvlText w:val="%2."/>
      <w:lvlJc w:val="left"/>
      <w:pPr>
        <w:ind w:left="2520" w:hanging="360"/>
      </w:pPr>
    </w:lvl>
    <w:lvl w:ilvl="2" w:tplc="1809001B" w:tentative="1">
      <w:start w:val="1"/>
      <w:numFmt w:val="lowerRoman"/>
      <w:lvlText w:val="%3."/>
      <w:lvlJc w:val="right"/>
      <w:pPr>
        <w:ind w:left="3240" w:hanging="180"/>
      </w:pPr>
    </w:lvl>
    <w:lvl w:ilvl="3" w:tplc="1809000F" w:tentative="1">
      <w:start w:val="1"/>
      <w:numFmt w:val="decimal"/>
      <w:lvlText w:val="%4."/>
      <w:lvlJc w:val="left"/>
      <w:pPr>
        <w:ind w:left="3960" w:hanging="360"/>
      </w:pPr>
    </w:lvl>
    <w:lvl w:ilvl="4" w:tplc="18090019" w:tentative="1">
      <w:start w:val="1"/>
      <w:numFmt w:val="lowerLetter"/>
      <w:lvlText w:val="%5."/>
      <w:lvlJc w:val="left"/>
      <w:pPr>
        <w:ind w:left="4680" w:hanging="360"/>
      </w:pPr>
    </w:lvl>
    <w:lvl w:ilvl="5" w:tplc="1809001B" w:tentative="1">
      <w:start w:val="1"/>
      <w:numFmt w:val="lowerRoman"/>
      <w:lvlText w:val="%6."/>
      <w:lvlJc w:val="right"/>
      <w:pPr>
        <w:ind w:left="5400" w:hanging="180"/>
      </w:pPr>
    </w:lvl>
    <w:lvl w:ilvl="6" w:tplc="1809000F" w:tentative="1">
      <w:start w:val="1"/>
      <w:numFmt w:val="decimal"/>
      <w:lvlText w:val="%7."/>
      <w:lvlJc w:val="left"/>
      <w:pPr>
        <w:ind w:left="6120" w:hanging="360"/>
      </w:pPr>
    </w:lvl>
    <w:lvl w:ilvl="7" w:tplc="18090019" w:tentative="1">
      <w:start w:val="1"/>
      <w:numFmt w:val="lowerLetter"/>
      <w:lvlText w:val="%8."/>
      <w:lvlJc w:val="left"/>
      <w:pPr>
        <w:ind w:left="6840" w:hanging="360"/>
      </w:pPr>
    </w:lvl>
    <w:lvl w:ilvl="8" w:tplc="1809001B" w:tentative="1">
      <w:start w:val="1"/>
      <w:numFmt w:val="lowerRoman"/>
      <w:lvlText w:val="%9."/>
      <w:lvlJc w:val="right"/>
      <w:pPr>
        <w:ind w:left="7560" w:hanging="180"/>
      </w:pPr>
    </w:lvl>
  </w:abstractNum>
  <w:abstractNum w:abstractNumId="20" w15:restartNumberingAfterBreak="0">
    <w:nsid w:val="34D806D8"/>
    <w:multiLevelType w:val="multilevel"/>
    <w:tmpl w:val="5C080CCC"/>
    <w:lvl w:ilvl="0">
      <w:start w:val="34"/>
      <w:numFmt w:val="decimal"/>
      <w:lvlText w:val="%1"/>
      <w:lvlJc w:val="left"/>
      <w:pPr>
        <w:ind w:left="480" w:hanging="480"/>
      </w:pPr>
      <w:rPr>
        <w:rFonts w:hint="default"/>
      </w:rPr>
    </w:lvl>
    <w:lvl w:ilvl="1">
      <w:start w:val="3"/>
      <w:numFmt w:val="decimal"/>
      <w:lvlText w:val="%1.%2"/>
      <w:lvlJc w:val="left"/>
      <w:pPr>
        <w:ind w:left="840" w:hanging="480"/>
      </w:pPr>
      <w:rPr>
        <w:rFonts w:hint="default"/>
      </w:rPr>
    </w:lvl>
    <w:lvl w:ilvl="2">
      <w:start w:val="3"/>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21" w15:restartNumberingAfterBreak="0">
    <w:nsid w:val="37241EC3"/>
    <w:multiLevelType w:val="hybridMultilevel"/>
    <w:tmpl w:val="644C3C34"/>
    <w:name w:val="Legal Part2"/>
    <w:lvl w:ilvl="0" w:tplc="F18AEB42">
      <w:start w:val="1"/>
      <w:numFmt w:val="decimal"/>
      <w:lvlText w:val="%1."/>
      <w:lvlJc w:val="left"/>
      <w:pPr>
        <w:ind w:left="360" w:hanging="360"/>
      </w:pPr>
      <w:rPr>
        <w:rFonts w:ascii="Calibri" w:hAnsi="Calibri" w:hint="default"/>
        <w:b w:val="0"/>
        <w:i w:val="0"/>
        <w:sz w:val="22"/>
      </w:rPr>
    </w:lvl>
    <w:lvl w:ilvl="1" w:tplc="18090019" w:tentative="1">
      <w:start w:val="1"/>
      <w:numFmt w:val="lowerLetter"/>
      <w:lvlText w:val="%2."/>
      <w:lvlJc w:val="left"/>
      <w:pPr>
        <w:ind w:left="720" w:hanging="360"/>
      </w:pPr>
    </w:lvl>
    <w:lvl w:ilvl="2" w:tplc="1809001B" w:tentative="1">
      <w:start w:val="1"/>
      <w:numFmt w:val="lowerRoman"/>
      <w:lvlText w:val="%3."/>
      <w:lvlJc w:val="right"/>
      <w:pPr>
        <w:ind w:left="1440" w:hanging="180"/>
      </w:pPr>
    </w:lvl>
    <w:lvl w:ilvl="3" w:tplc="1809000F" w:tentative="1">
      <w:start w:val="1"/>
      <w:numFmt w:val="decimal"/>
      <w:lvlText w:val="%4."/>
      <w:lvlJc w:val="left"/>
      <w:pPr>
        <w:ind w:left="2160" w:hanging="360"/>
      </w:pPr>
    </w:lvl>
    <w:lvl w:ilvl="4" w:tplc="18090019" w:tentative="1">
      <w:start w:val="1"/>
      <w:numFmt w:val="lowerLetter"/>
      <w:lvlText w:val="%5."/>
      <w:lvlJc w:val="left"/>
      <w:pPr>
        <w:ind w:left="2880" w:hanging="360"/>
      </w:pPr>
    </w:lvl>
    <w:lvl w:ilvl="5" w:tplc="1809001B" w:tentative="1">
      <w:start w:val="1"/>
      <w:numFmt w:val="lowerRoman"/>
      <w:lvlText w:val="%6."/>
      <w:lvlJc w:val="right"/>
      <w:pPr>
        <w:ind w:left="3600" w:hanging="180"/>
      </w:pPr>
    </w:lvl>
    <w:lvl w:ilvl="6" w:tplc="1809000F" w:tentative="1">
      <w:start w:val="1"/>
      <w:numFmt w:val="decimal"/>
      <w:lvlText w:val="%7."/>
      <w:lvlJc w:val="left"/>
      <w:pPr>
        <w:ind w:left="4320" w:hanging="360"/>
      </w:pPr>
    </w:lvl>
    <w:lvl w:ilvl="7" w:tplc="18090019" w:tentative="1">
      <w:start w:val="1"/>
      <w:numFmt w:val="lowerLetter"/>
      <w:lvlText w:val="%8."/>
      <w:lvlJc w:val="left"/>
      <w:pPr>
        <w:ind w:left="5040" w:hanging="360"/>
      </w:pPr>
    </w:lvl>
    <w:lvl w:ilvl="8" w:tplc="1809001B" w:tentative="1">
      <w:start w:val="1"/>
      <w:numFmt w:val="lowerRoman"/>
      <w:lvlText w:val="%9."/>
      <w:lvlJc w:val="right"/>
      <w:pPr>
        <w:ind w:left="5760" w:hanging="180"/>
      </w:pPr>
    </w:lvl>
  </w:abstractNum>
  <w:abstractNum w:abstractNumId="22" w15:restartNumberingAfterBreak="0">
    <w:nsid w:val="37836A77"/>
    <w:multiLevelType w:val="multilevel"/>
    <w:tmpl w:val="2D6AAE76"/>
    <w:styleLink w:val="LegalPart"/>
    <w:lvl w:ilvl="0">
      <w:start w:val="1"/>
      <w:numFmt w:val="decimal"/>
      <w:lvlText w:val="%1."/>
      <w:lvlJc w:val="left"/>
      <w:pPr>
        <w:tabs>
          <w:tab w:val="num" w:pos="57"/>
        </w:tabs>
        <w:ind w:left="340" w:hanging="340"/>
      </w:pPr>
      <w:rPr>
        <w:rFonts w:asciiTheme="minorHAnsi" w:hAnsiTheme="minorHAnsi" w:hint="default"/>
        <w:color w:val="000000" w:themeColor="text1"/>
        <w:sz w:val="22"/>
      </w:rPr>
    </w:lvl>
    <w:lvl w:ilvl="1">
      <w:start w:val="1"/>
      <w:numFmt w:val="decimal"/>
      <w:lvlText w:val="%1.%2"/>
      <w:lvlJc w:val="left"/>
      <w:pPr>
        <w:ind w:left="624" w:hanging="624"/>
      </w:pPr>
      <w:rPr>
        <w:rFonts w:ascii="Calibri" w:hAnsi="Calibri" w:hint="default"/>
        <w:b w:val="0"/>
        <w:i w:val="0"/>
        <w:color w:val="000000" w:themeColor="text1"/>
        <w:sz w:val="22"/>
      </w:rPr>
    </w:lvl>
    <w:lvl w:ilvl="2">
      <w:start w:val="1"/>
      <w:numFmt w:val="lowerLetter"/>
      <w:lvlText w:val="(%3)"/>
      <w:lvlJc w:val="left"/>
      <w:pPr>
        <w:ind w:left="1191" w:hanging="567"/>
      </w:pPr>
      <w:rPr>
        <w:rFonts w:ascii="Calibri" w:hAnsi="Calibri" w:hint="default"/>
        <w:b w:val="0"/>
        <w:i w:val="0"/>
        <w:sz w:val="22"/>
      </w:rPr>
    </w:lvl>
    <w:lvl w:ilvl="3">
      <w:start w:val="1"/>
      <w:numFmt w:val="lowerRoman"/>
      <w:lvlText w:val="(%4)"/>
      <w:lvlJc w:val="left"/>
      <w:pPr>
        <w:ind w:left="1758" w:hanging="567"/>
      </w:pPr>
      <w:rPr>
        <w:rFonts w:ascii="Calibri" w:hAnsi="Calibri" w:hint="default"/>
        <w:b w:val="0"/>
        <w:i w:val="0"/>
        <w:color w:val="000000" w:themeColor="text1"/>
        <w:sz w:val="22"/>
      </w:rPr>
    </w:lvl>
    <w:lvl w:ilvl="4">
      <w:start w:val="1"/>
      <w:numFmt w:val="decimal"/>
      <w:lvlText w:val="(%5)"/>
      <w:lvlJc w:val="left"/>
      <w:pPr>
        <w:ind w:left="2325" w:hanging="567"/>
      </w:pPr>
      <w:rPr>
        <w:rFonts w:ascii="Calibri" w:hAnsi="Calibri" w:hint="default"/>
        <w:b w:val="0"/>
        <w:i w:val="0"/>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B5029C3"/>
    <w:multiLevelType w:val="hybridMultilevel"/>
    <w:tmpl w:val="6FA0CCCC"/>
    <w:lvl w:ilvl="0" w:tplc="1B18D7D4">
      <w:start w:val="1"/>
      <w:numFmt w:val="decimal"/>
      <w:lvlText w:val="(%1)"/>
      <w:lvlJc w:val="left"/>
      <w:pPr>
        <w:ind w:left="1070" w:hanging="710"/>
      </w:pPr>
      <w:rPr>
        <w:rFonts w:hint="default"/>
        <w:b/>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4" w15:restartNumberingAfterBreak="0">
    <w:nsid w:val="3E2C6624"/>
    <w:multiLevelType w:val="hybridMultilevel"/>
    <w:tmpl w:val="927AC544"/>
    <w:lvl w:ilvl="0" w:tplc="B90EDA76">
      <w:start w:val="1"/>
      <w:numFmt w:val="upperLetter"/>
      <w:pStyle w:val="Agmtnumbering"/>
      <w:lvlText w:val="%1."/>
      <w:lvlJc w:val="left"/>
      <w:pPr>
        <w:ind w:left="360" w:hanging="360"/>
      </w:pPr>
      <w:rPr>
        <w:rFonts w:hint="default"/>
        <w:b w:val="0"/>
        <w:i w:val="0"/>
        <w:sz w:val="22"/>
      </w:rPr>
    </w:lvl>
    <w:lvl w:ilvl="1" w:tplc="18090019" w:tentative="1">
      <w:start w:val="1"/>
      <w:numFmt w:val="lowerLetter"/>
      <w:lvlText w:val="%2."/>
      <w:lvlJc w:val="left"/>
      <w:pPr>
        <w:ind w:left="720" w:hanging="360"/>
      </w:pPr>
    </w:lvl>
    <w:lvl w:ilvl="2" w:tplc="1809001B" w:tentative="1">
      <w:start w:val="1"/>
      <w:numFmt w:val="lowerRoman"/>
      <w:lvlText w:val="%3."/>
      <w:lvlJc w:val="right"/>
      <w:pPr>
        <w:ind w:left="1440" w:hanging="180"/>
      </w:pPr>
    </w:lvl>
    <w:lvl w:ilvl="3" w:tplc="1809000F" w:tentative="1">
      <w:start w:val="1"/>
      <w:numFmt w:val="decimal"/>
      <w:lvlText w:val="%4."/>
      <w:lvlJc w:val="left"/>
      <w:pPr>
        <w:ind w:left="2160" w:hanging="360"/>
      </w:pPr>
    </w:lvl>
    <w:lvl w:ilvl="4" w:tplc="18090019" w:tentative="1">
      <w:start w:val="1"/>
      <w:numFmt w:val="lowerLetter"/>
      <w:lvlText w:val="%5."/>
      <w:lvlJc w:val="left"/>
      <w:pPr>
        <w:ind w:left="2880" w:hanging="360"/>
      </w:pPr>
    </w:lvl>
    <w:lvl w:ilvl="5" w:tplc="1809001B" w:tentative="1">
      <w:start w:val="1"/>
      <w:numFmt w:val="lowerRoman"/>
      <w:lvlText w:val="%6."/>
      <w:lvlJc w:val="right"/>
      <w:pPr>
        <w:ind w:left="3600" w:hanging="180"/>
      </w:pPr>
    </w:lvl>
    <w:lvl w:ilvl="6" w:tplc="1809000F" w:tentative="1">
      <w:start w:val="1"/>
      <w:numFmt w:val="decimal"/>
      <w:lvlText w:val="%7."/>
      <w:lvlJc w:val="left"/>
      <w:pPr>
        <w:ind w:left="4320" w:hanging="360"/>
      </w:pPr>
    </w:lvl>
    <w:lvl w:ilvl="7" w:tplc="18090019" w:tentative="1">
      <w:start w:val="1"/>
      <w:numFmt w:val="lowerLetter"/>
      <w:lvlText w:val="%8."/>
      <w:lvlJc w:val="left"/>
      <w:pPr>
        <w:ind w:left="5040" w:hanging="360"/>
      </w:pPr>
    </w:lvl>
    <w:lvl w:ilvl="8" w:tplc="1809001B" w:tentative="1">
      <w:start w:val="1"/>
      <w:numFmt w:val="lowerRoman"/>
      <w:lvlText w:val="%9."/>
      <w:lvlJc w:val="right"/>
      <w:pPr>
        <w:ind w:left="5760" w:hanging="180"/>
      </w:pPr>
    </w:lvl>
  </w:abstractNum>
  <w:abstractNum w:abstractNumId="25" w15:restartNumberingAfterBreak="0">
    <w:nsid w:val="42C4107D"/>
    <w:multiLevelType w:val="multilevel"/>
    <w:tmpl w:val="13C020A2"/>
    <w:lvl w:ilvl="0">
      <w:start w:val="1"/>
      <w:numFmt w:val="decimal"/>
      <w:pStyle w:val="MFSchLev1"/>
      <w:lvlText w:val="%1."/>
      <w:lvlJc w:val="left"/>
      <w:pPr>
        <w:tabs>
          <w:tab w:val="num" w:pos="720"/>
        </w:tabs>
        <w:ind w:left="720" w:hanging="720"/>
      </w:pPr>
      <w:rPr>
        <w:rFonts w:hint="default"/>
        <w:b w:val="0"/>
        <w:i w:val="0"/>
      </w:rPr>
    </w:lvl>
    <w:lvl w:ilvl="1">
      <w:start w:val="1"/>
      <w:numFmt w:val="decimal"/>
      <w:pStyle w:val="MFSchLev2"/>
      <w:lvlText w:val="%1.%2"/>
      <w:lvlJc w:val="left"/>
      <w:pPr>
        <w:tabs>
          <w:tab w:val="num" w:pos="720"/>
        </w:tabs>
        <w:ind w:left="720" w:hanging="720"/>
      </w:pPr>
      <w:rPr>
        <w:rFonts w:hint="default"/>
      </w:rPr>
    </w:lvl>
    <w:lvl w:ilvl="2">
      <w:start w:val="1"/>
      <w:numFmt w:val="lowerLetter"/>
      <w:pStyle w:val="MFSchLev3"/>
      <w:lvlText w:val="(%3)"/>
      <w:lvlJc w:val="left"/>
      <w:pPr>
        <w:tabs>
          <w:tab w:val="num" w:pos="1440"/>
        </w:tabs>
        <w:ind w:left="1440" w:hanging="720"/>
      </w:pPr>
      <w:rPr>
        <w:rFonts w:hint="default"/>
      </w:rPr>
    </w:lvl>
    <w:lvl w:ilvl="3">
      <w:start w:val="1"/>
      <w:numFmt w:val="lowerRoman"/>
      <w:pStyle w:val="MFSchLev4"/>
      <w:lvlText w:val="(%4)"/>
      <w:lvlJc w:val="left"/>
      <w:pPr>
        <w:tabs>
          <w:tab w:val="num" w:pos="2160"/>
        </w:tabs>
        <w:ind w:left="2160" w:hanging="720"/>
      </w:pPr>
      <w:rPr>
        <w:rFonts w:hint="default"/>
      </w:rPr>
    </w:lvl>
    <w:lvl w:ilvl="4">
      <w:start w:val="1"/>
      <w:numFmt w:val="upperLetter"/>
      <w:pStyle w:val="MFSchLev5"/>
      <w:lvlText w:val="(%5)"/>
      <w:lvlJc w:val="left"/>
      <w:pPr>
        <w:tabs>
          <w:tab w:val="num" w:pos="2880"/>
        </w:tabs>
        <w:ind w:left="2880" w:hanging="720"/>
      </w:pPr>
      <w:rPr>
        <w:rFonts w:hint="default"/>
      </w:rPr>
    </w:lvl>
    <w:lvl w:ilvl="5">
      <w:start w:val="1"/>
      <w:numFmt w:val="decimal"/>
      <w:pStyle w:val="MFSchLev6"/>
      <w:lvlText w:val="(%6)"/>
      <w:lvlJc w:val="left"/>
      <w:pPr>
        <w:tabs>
          <w:tab w:val="num" w:pos="3600"/>
        </w:tabs>
        <w:ind w:left="3600" w:hanging="72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6" w15:restartNumberingAfterBreak="0">
    <w:nsid w:val="44136166"/>
    <w:multiLevelType w:val="hybridMultilevel"/>
    <w:tmpl w:val="FE4A25CA"/>
    <w:lvl w:ilvl="0" w:tplc="A2841A08">
      <w:start w:val="1"/>
      <w:numFmt w:val="lowerLetter"/>
      <w:lvlText w:val="(%1)"/>
      <w:lvlJc w:val="left"/>
      <w:pPr>
        <w:ind w:left="1800" w:hanging="360"/>
      </w:pPr>
      <w:rPr>
        <w:rFonts w:hint="default"/>
      </w:rPr>
    </w:lvl>
    <w:lvl w:ilvl="1" w:tplc="18090019" w:tentative="1">
      <w:start w:val="1"/>
      <w:numFmt w:val="lowerLetter"/>
      <w:lvlText w:val="%2."/>
      <w:lvlJc w:val="left"/>
      <w:pPr>
        <w:ind w:left="2520" w:hanging="360"/>
      </w:pPr>
    </w:lvl>
    <w:lvl w:ilvl="2" w:tplc="1809001B" w:tentative="1">
      <w:start w:val="1"/>
      <w:numFmt w:val="lowerRoman"/>
      <w:lvlText w:val="%3."/>
      <w:lvlJc w:val="right"/>
      <w:pPr>
        <w:ind w:left="3240" w:hanging="180"/>
      </w:pPr>
    </w:lvl>
    <w:lvl w:ilvl="3" w:tplc="1809000F" w:tentative="1">
      <w:start w:val="1"/>
      <w:numFmt w:val="decimal"/>
      <w:lvlText w:val="%4."/>
      <w:lvlJc w:val="left"/>
      <w:pPr>
        <w:ind w:left="3960" w:hanging="360"/>
      </w:pPr>
    </w:lvl>
    <w:lvl w:ilvl="4" w:tplc="18090019" w:tentative="1">
      <w:start w:val="1"/>
      <w:numFmt w:val="lowerLetter"/>
      <w:lvlText w:val="%5."/>
      <w:lvlJc w:val="left"/>
      <w:pPr>
        <w:ind w:left="4680" w:hanging="360"/>
      </w:pPr>
    </w:lvl>
    <w:lvl w:ilvl="5" w:tplc="1809001B" w:tentative="1">
      <w:start w:val="1"/>
      <w:numFmt w:val="lowerRoman"/>
      <w:lvlText w:val="%6."/>
      <w:lvlJc w:val="right"/>
      <w:pPr>
        <w:ind w:left="5400" w:hanging="180"/>
      </w:pPr>
    </w:lvl>
    <w:lvl w:ilvl="6" w:tplc="1809000F" w:tentative="1">
      <w:start w:val="1"/>
      <w:numFmt w:val="decimal"/>
      <w:lvlText w:val="%7."/>
      <w:lvlJc w:val="left"/>
      <w:pPr>
        <w:ind w:left="6120" w:hanging="360"/>
      </w:pPr>
    </w:lvl>
    <w:lvl w:ilvl="7" w:tplc="18090019" w:tentative="1">
      <w:start w:val="1"/>
      <w:numFmt w:val="lowerLetter"/>
      <w:lvlText w:val="%8."/>
      <w:lvlJc w:val="left"/>
      <w:pPr>
        <w:ind w:left="6840" w:hanging="360"/>
      </w:pPr>
    </w:lvl>
    <w:lvl w:ilvl="8" w:tplc="1809001B" w:tentative="1">
      <w:start w:val="1"/>
      <w:numFmt w:val="lowerRoman"/>
      <w:lvlText w:val="%9."/>
      <w:lvlJc w:val="right"/>
      <w:pPr>
        <w:ind w:left="7560" w:hanging="180"/>
      </w:pPr>
    </w:lvl>
  </w:abstractNum>
  <w:abstractNum w:abstractNumId="27" w15:restartNumberingAfterBreak="0">
    <w:nsid w:val="4846689B"/>
    <w:multiLevelType w:val="hybridMultilevel"/>
    <w:tmpl w:val="663A299E"/>
    <w:lvl w:ilvl="0" w:tplc="A2841A08">
      <w:start w:val="1"/>
      <w:numFmt w:val="lowerLetter"/>
      <w:lvlText w:val="(%1)"/>
      <w:lvlJc w:val="left"/>
      <w:pPr>
        <w:ind w:left="2160" w:hanging="360"/>
      </w:pPr>
      <w:rPr>
        <w:rFonts w:hint="default"/>
      </w:rPr>
    </w:lvl>
    <w:lvl w:ilvl="1" w:tplc="18090019" w:tentative="1">
      <w:start w:val="1"/>
      <w:numFmt w:val="lowerLetter"/>
      <w:lvlText w:val="%2."/>
      <w:lvlJc w:val="left"/>
      <w:pPr>
        <w:ind w:left="2880" w:hanging="360"/>
      </w:pPr>
    </w:lvl>
    <w:lvl w:ilvl="2" w:tplc="1809001B" w:tentative="1">
      <w:start w:val="1"/>
      <w:numFmt w:val="lowerRoman"/>
      <w:lvlText w:val="%3."/>
      <w:lvlJc w:val="right"/>
      <w:pPr>
        <w:ind w:left="3600" w:hanging="180"/>
      </w:pPr>
    </w:lvl>
    <w:lvl w:ilvl="3" w:tplc="1809000F" w:tentative="1">
      <w:start w:val="1"/>
      <w:numFmt w:val="decimal"/>
      <w:lvlText w:val="%4."/>
      <w:lvlJc w:val="left"/>
      <w:pPr>
        <w:ind w:left="4320" w:hanging="360"/>
      </w:pPr>
    </w:lvl>
    <w:lvl w:ilvl="4" w:tplc="18090019" w:tentative="1">
      <w:start w:val="1"/>
      <w:numFmt w:val="lowerLetter"/>
      <w:lvlText w:val="%5."/>
      <w:lvlJc w:val="left"/>
      <w:pPr>
        <w:ind w:left="5040" w:hanging="360"/>
      </w:pPr>
    </w:lvl>
    <w:lvl w:ilvl="5" w:tplc="1809001B" w:tentative="1">
      <w:start w:val="1"/>
      <w:numFmt w:val="lowerRoman"/>
      <w:lvlText w:val="%6."/>
      <w:lvlJc w:val="right"/>
      <w:pPr>
        <w:ind w:left="5760" w:hanging="180"/>
      </w:pPr>
    </w:lvl>
    <w:lvl w:ilvl="6" w:tplc="1809000F" w:tentative="1">
      <w:start w:val="1"/>
      <w:numFmt w:val="decimal"/>
      <w:lvlText w:val="%7."/>
      <w:lvlJc w:val="left"/>
      <w:pPr>
        <w:ind w:left="6480" w:hanging="360"/>
      </w:pPr>
    </w:lvl>
    <w:lvl w:ilvl="7" w:tplc="18090019" w:tentative="1">
      <w:start w:val="1"/>
      <w:numFmt w:val="lowerLetter"/>
      <w:lvlText w:val="%8."/>
      <w:lvlJc w:val="left"/>
      <w:pPr>
        <w:ind w:left="7200" w:hanging="360"/>
      </w:pPr>
    </w:lvl>
    <w:lvl w:ilvl="8" w:tplc="1809001B" w:tentative="1">
      <w:start w:val="1"/>
      <w:numFmt w:val="lowerRoman"/>
      <w:lvlText w:val="%9."/>
      <w:lvlJc w:val="right"/>
      <w:pPr>
        <w:ind w:left="7920" w:hanging="180"/>
      </w:pPr>
    </w:lvl>
  </w:abstractNum>
  <w:abstractNum w:abstractNumId="28" w15:restartNumberingAfterBreak="0">
    <w:nsid w:val="48E00F4C"/>
    <w:multiLevelType w:val="multilevel"/>
    <w:tmpl w:val="5C8A76A6"/>
    <w:name w:val="sch_style1"/>
    <w:lvl w:ilvl="0">
      <w:start w:val="1"/>
      <w:numFmt w:val="decimal"/>
      <w:pStyle w:val="Sch1styleclause"/>
      <w:lvlText w:val="%1."/>
      <w:lvlJc w:val="left"/>
      <w:pPr>
        <w:tabs>
          <w:tab w:val="num" w:pos="720"/>
        </w:tabs>
        <w:ind w:left="720" w:hanging="720"/>
      </w:pPr>
      <w:rPr>
        <w:rFonts w:ascii="Times New Roman" w:hAnsi="Times New Roman" w:hint="default"/>
        <w:b/>
        <w:i w:val="0"/>
        <w:caps/>
        <w:smallCaps w:val="0"/>
        <w:sz w:val="22"/>
      </w:rPr>
    </w:lvl>
    <w:lvl w:ilvl="1">
      <w:start w:val="1"/>
      <w:numFmt w:val="decimal"/>
      <w:pStyle w:val="Sch1stylesubclause"/>
      <w:lvlText w:val="%1.%2"/>
      <w:lvlJc w:val="left"/>
      <w:pPr>
        <w:tabs>
          <w:tab w:val="num" w:pos="720"/>
        </w:tabs>
        <w:ind w:left="720" w:hanging="720"/>
      </w:pPr>
      <w:rPr>
        <w:rFonts w:ascii="Times New Roman" w:hAnsi="Times New Roman" w:hint="default"/>
        <w:b w:val="0"/>
        <w:i w:val="0"/>
        <w:caps w:val="0"/>
        <w:sz w:val="22"/>
      </w:rPr>
    </w:lvl>
    <w:lvl w:ilvl="2">
      <w:start w:val="1"/>
      <w:numFmt w:val="lowerLetter"/>
      <w:pStyle w:val="Sch1stylepara"/>
      <w:lvlText w:val="(%3)"/>
      <w:lvlJc w:val="left"/>
      <w:pPr>
        <w:tabs>
          <w:tab w:val="num" w:pos="1559"/>
        </w:tabs>
        <w:ind w:left="1559" w:hanging="567"/>
      </w:pPr>
      <w:rPr>
        <w:rFonts w:ascii="Times New Roman" w:hAnsi="Times New Roman" w:hint="default"/>
        <w:b w:val="0"/>
        <w:i w:val="0"/>
        <w:sz w:val="22"/>
      </w:rPr>
    </w:lvl>
    <w:lvl w:ilvl="3">
      <w:start w:val="1"/>
      <w:numFmt w:val="lowerRoman"/>
      <w:pStyle w:val="Sch1stylesubpara"/>
      <w:lvlText w:val="(%4)"/>
      <w:lvlJc w:val="left"/>
      <w:pPr>
        <w:tabs>
          <w:tab w:val="num" w:pos="2421"/>
        </w:tabs>
        <w:ind w:left="2268" w:hanging="567"/>
      </w:pPr>
      <w:rPr>
        <w:rFonts w:ascii="Times New Roman" w:hAnsi="Times New Roman" w:hint="default"/>
        <w:b w:val="0"/>
        <w:i w:val="0"/>
        <w:sz w:val="22"/>
      </w:rPr>
    </w:lvl>
    <w:lvl w:ilvl="4">
      <w:start w:val="1"/>
      <w:numFmt w:val="upperLetter"/>
      <w:lvlText w:val="(%5)"/>
      <w:lvlJc w:val="left"/>
      <w:pPr>
        <w:tabs>
          <w:tab w:val="num" w:pos="2880"/>
        </w:tabs>
        <w:ind w:left="2880" w:hanging="720"/>
      </w:pPr>
      <w:rPr>
        <w:rFonts w:ascii="Times New Roman" w:hAnsi="Times New Roman" w:hint="default"/>
        <w:b w:val="0"/>
        <w:i w:val="0"/>
        <w:sz w:val="22"/>
      </w:rPr>
    </w:lvl>
    <w:lvl w:ilvl="5">
      <w:start w:val="1"/>
      <w:numFmt w:val="decimal"/>
      <w:lvlText w:val="%6."/>
      <w:lvlJc w:val="left"/>
      <w:pPr>
        <w:tabs>
          <w:tab w:val="num" w:pos="3600"/>
        </w:tabs>
        <w:ind w:left="3600" w:hanging="720"/>
      </w:pPr>
      <w:rPr>
        <w:rFonts w:ascii="Times New Roman" w:hAnsi="Times New Roman" w:hint="default"/>
        <w:b w:val="0"/>
        <w:i w:val="0"/>
        <w:sz w:val="22"/>
      </w:rPr>
    </w:lvl>
    <w:lvl w:ilvl="6">
      <w:start w:val="1"/>
      <w:numFmt w:val="decimal"/>
      <w:lvlText w:val="%7."/>
      <w:lvlJc w:val="left"/>
      <w:pPr>
        <w:tabs>
          <w:tab w:val="num" w:pos="4320"/>
        </w:tabs>
        <w:ind w:left="4320" w:hanging="720"/>
      </w:pPr>
      <w:rPr>
        <w:rFonts w:hint="default"/>
      </w:rPr>
    </w:lvl>
    <w:lvl w:ilvl="7">
      <w:start w:val="1"/>
      <w:numFmt w:val="decimal"/>
      <w:lvlText w:val="%8."/>
      <w:lvlJc w:val="left"/>
      <w:pPr>
        <w:tabs>
          <w:tab w:val="num" w:pos="5040"/>
        </w:tabs>
        <w:ind w:left="5040" w:hanging="720"/>
      </w:pPr>
      <w:rPr>
        <w:rFonts w:ascii="Times New Roman" w:hAnsi="Times New Roman" w:hint="default"/>
        <w:b w:val="0"/>
        <w:i w:val="0"/>
        <w:sz w:val="22"/>
      </w:rPr>
    </w:lvl>
    <w:lvl w:ilvl="8">
      <w:start w:val="1"/>
      <w:numFmt w:val="decimal"/>
      <w:lvlText w:val="%9."/>
      <w:lvlJc w:val="left"/>
      <w:pPr>
        <w:tabs>
          <w:tab w:val="num" w:pos="5760"/>
        </w:tabs>
        <w:ind w:left="5760" w:hanging="720"/>
      </w:pPr>
      <w:rPr>
        <w:rFonts w:ascii="Times New Roman" w:hAnsi="Times New Roman" w:hint="default"/>
        <w:b w:val="0"/>
        <w:i w:val="0"/>
        <w:sz w:val="22"/>
      </w:rPr>
    </w:lvl>
  </w:abstractNum>
  <w:abstractNum w:abstractNumId="29" w15:restartNumberingAfterBreak="0">
    <w:nsid w:val="50C605E7"/>
    <w:multiLevelType w:val="multilevel"/>
    <w:tmpl w:val="65EEDB8A"/>
    <w:lvl w:ilvl="0">
      <w:start w:val="2"/>
      <w:numFmt w:val="decimal"/>
      <w:lvlText w:val="%1."/>
      <w:lvlJc w:val="left"/>
      <w:pPr>
        <w:ind w:left="360" w:hanging="360"/>
      </w:pPr>
      <w:rPr>
        <w:rFonts w:hint="default"/>
        <w:b/>
      </w:rPr>
    </w:lvl>
    <w:lvl w:ilvl="1">
      <w:start w:val="1"/>
      <w:numFmt w:val="decimal"/>
      <w:lvlText w:val="2.%2"/>
      <w:lvlJc w:val="left"/>
      <w:pPr>
        <w:ind w:left="1004" w:hanging="720"/>
      </w:pPr>
      <w:rPr>
        <w:rFonts w:hint="default"/>
        <w:b w:val="0"/>
      </w:rPr>
    </w:lvl>
    <w:lvl w:ilvl="2">
      <w:start w:val="1"/>
      <w:numFmt w:val="decimal"/>
      <w:lvlText w:val="%1.%2.%3."/>
      <w:lvlJc w:val="left"/>
      <w:pPr>
        <w:ind w:left="1288" w:hanging="720"/>
      </w:pPr>
      <w:rPr>
        <w:rFonts w:hint="default"/>
        <w:b w:val="0"/>
      </w:rPr>
    </w:lvl>
    <w:lvl w:ilvl="3">
      <w:start w:val="1"/>
      <w:numFmt w:val="decimal"/>
      <w:lvlText w:val="%1.%2.%3.%4."/>
      <w:lvlJc w:val="left"/>
      <w:pPr>
        <w:ind w:left="1932" w:hanging="1080"/>
      </w:pPr>
      <w:rPr>
        <w:rFonts w:hint="default"/>
        <w:b w:val="0"/>
      </w:rPr>
    </w:lvl>
    <w:lvl w:ilvl="4">
      <w:start w:val="1"/>
      <w:numFmt w:val="decimal"/>
      <w:lvlText w:val="%1.%2.%3.%4.%5."/>
      <w:lvlJc w:val="left"/>
      <w:pPr>
        <w:ind w:left="2216" w:hanging="1080"/>
      </w:pPr>
      <w:rPr>
        <w:rFonts w:hint="default"/>
        <w:b w:val="0"/>
      </w:rPr>
    </w:lvl>
    <w:lvl w:ilvl="5">
      <w:start w:val="1"/>
      <w:numFmt w:val="decimal"/>
      <w:lvlText w:val="%1.%2.%3.%4.%5.%6."/>
      <w:lvlJc w:val="left"/>
      <w:pPr>
        <w:ind w:left="2860" w:hanging="1440"/>
      </w:pPr>
      <w:rPr>
        <w:rFonts w:hint="default"/>
        <w:b w:val="0"/>
      </w:rPr>
    </w:lvl>
    <w:lvl w:ilvl="6">
      <w:start w:val="1"/>
      <w:numFmt w:val="decimal"/>
      <w:lvlText w:val="%1.%2.%3.%4.%5.%6.%7."/>
      <w:lvlJc w:val="left"/>
      <w:pPr>
        <w:ind w:left="3144" w:hanging="1440"/>
      </w:pPr>
      <w:rPr>
        <w:rFonts w:hint="default"/>
        <w:b w:val="0"/>
      </w:rPr>
    </w:lvl>
    <w:lvl w:ilvl="7">
      <w:start w:val="1"/>
      <w:numFmt w:val="decimal"/>
      <w:lvlText w:val="%1.%2.%3.%4.%5.%6.%7.%8."/>
      <w:lvlJc w:val="left"/>
      <w:pPr>
        <w:ind w:left="3788" w:hanging="1800"/>
      </w:pPr>
      <w:rPr>
        <w:rFonts w:hint="default"/>
        <w:b w:val="0"/>
      </w:rPr>
    </w:lvl>
    <w:lvl w:ilvl="8">
      <w:start w:val="1"/>
      <w:numFmt w:val="decimal"/>
      <w:lvlText w:val="%1.%2.%3.%4.%5.%6.%7.%8.%9."/>
      <w:lvlJc w:val="left"/>
      <w:pPr>
        <w:ind w:left="4072" w:hanging="1800"/>
      </w:pPr>
      <w:rPr>
        <w:rFonts w:hint="default"/>
        <w:b w:val="0"/>
      </w:rPr>
    </w:lvl>
  </w:abstractNum>
  <w:abstractNum w:abstractNumId="30" w15:restartNumberingAfterBreak="0">
    <w:nsid w:val="59CD5EFD"/>
    <w:multiLevelType w:val="multilevel"/>
    <w:tmpl w:val="A63848A2"/>
    <w:lvl w:ilvl="0">
      <w:start w:val="30"/>
      <w:numFmt w:val="decimal"/>
      <w:lvlText w:val="%1"/>
      <w:lvlJc w:val="left"/>
      <w:pPr>
        <w:ind w:left="420" w:hanging="420"/>
      </w:pPr>
      <w:rPr>
        <w:rFonts w:hint="default"/>
        <w:b w:val="0"/>
      </w:rPr>
    </w:lvl>
    <w:lvl w:ilvl="1">
      <w:start w:val="1"/>
      <w:numFmt w:val="decimal"/>
      <w:lvlText w:val="%1.%2"/>
      <w:lvlJc w:val="left"/>
      <w:pPr>
        <w:ind w:left="420" w:hanging="420"/>
      </w:pPr>
      <w:rPr>
        <w:rFonts w:hint="default"/>
        <w:b w:val="0"/>
      </w:rPr>
    </w:lvl>
    <w:lvl w:ilvl="2">
      <w:start w:val="1"/>
      <w:numFmt w:val="decimal"/>
      <w:lvlText w:val="%1.%2.%3"/>
      <w:lvlJc w:val="left"/>
      <w:pPr>
        <w:ind w:left="1997" w:hanging="720"/>
      </w:pPr>
      <w:rPr>
        <w:rFonts w:hint="default"/>
        <w:b w:val="0"/>
      </w:rPr>
    </w:lvl>
    <w:lvl w:ilvl="3">
      <w:start w:val="1"/>
      <w:numFmt w:val="decimal"/>
      <w:lvlText w:val="%1.%2.%3.%4"/>
      <w:lvlJc w:val="left"/>
      <w:pPr>
        <w:ind w:left="720" w:hanging="720"/>
      </w:pPr>
      <w:rPr>
        <w:rFonts w:hint="default"/>
        <w:b w:val="0"/>
      </w:rPr>
    </w:lvl>
    <w:lvl w:ilvl="4">
      <w:start w:val="1"/>
      <w:numFmt w:val="decimal"/>
      <w:lvlText w:val="%1.%2.%3.%4.%5"/>
      <w:lvlJc w:val="left"/>
      <w:pPr>
        <w:ind w:left="1080" w:hanging="1080"/>
      </w:pPr>
      <w:rPr>
        <w:rFonts w:hint="default"/>
        <w:b w:val="0"/>
      </w:rPr>
    </w:lvl>
    <w:lvl w:ilvl="5">
      <w:start w:val="1"/>
      <w:numFmt w:val="decimal"/>
      <w:lvlText w:val="%1.%2.%3.%4.%5.%6"/>
      <w:lvlJc w:val="left"/>
      <w:pPr>
        <w:ind w:left="1080" w:hanging="1080"/>
      </w:pPr>
      <w:rPr>
        <w:rFonts w:hint="default"/>
        <w:b w:val="0"/>
      </w:rPr>
    </w:lvl>
    <w:lvl w:ilvl="6">
      <w:start w:val="1"/>
      <w:numFmt w:val="decimal"/>
      <w:lvlText w:val="%1.%2.%3.%4.%5.%6.%7"/>
      <w:lvlJc w:val="left"/>
      <w:pPr>
        <w:ind w:left="1440" w:hanging="1440"/>
      </w:pPr>
      <w:rPr>
        <w:rFonts w:hint="default"/>
        <w:b w:val="0"/>
      </w:rPr>
    </w:lvl>
    <w:lvl w:ilvl="7">
      <w:start w:val="1"/>
      <w:numFmt w:val="decimal"/>
      <w:lvlText w:val="%1.%2.%3.%4.%5.%6.%7.%8"/>
      <w:lvlJc w:val="left"/>
      <w:pPr>
        <w:ind w:left="1440" w:hanging="1440"/>
      </w:pPr>
      <w:rPr>
        <w:rFonts w:hint="default"/>
        <w:b w:val="0"/>
      </w:rPr>
    </w:lvl>
    <w:lvl w:ilvl="8">
      <w:start w:val="1"/>
      <w:numFmt w:val="decimal"/>
      <w:lvlText w:val="%1.%2.%3.%4.%5.%6.%7.%8.%9"/>
      <w:lvlJc w:val="left"/>
      <w:pPr>
        <w:ind w:left="1800" w:hanging="1800"/>
      </w:pPr>
      <w:rPr>
        <w:rFonts w:hint="default"/>
        <w:b w:val="0"/>
      </w:rPr>
    </w:lvl>
  </w:abstractNum>
  <w:abstractNum w:abstractNumId="31" w15:restartNumberingAfterBreak="0">
    <w:nsid w:val="5A651D10"/>
    <w:multiLevelType w:val="hybridMultilevel"/>
    <w:tmpl w:val="2F4E3ABA"/>
    <w:lvl w:ilvl="0" w:tplc="A2841A08">
      <w:start w:val="1"/>
      <w:numFmt w:val="lowerLetter"/>
      <w:lvlText w:val="(%1)"/>
      <w:lvlJc w:val="left"/>
      <w:pPr>
        <w:ind w:left="2160" w:hanging="720"/>
      </w:pPr>
      <w:rPr>
        <w:rFonts w:hint="default"/>
      </w:rPr>
    </w:lvl>
    <w:lvl w:ilvl="1" w:tplc="18090019" w:tentative="1">
      <w:start w:val="1"/>
      <w:numFmt w:val="lowerLetter"/>
      <w:lvlText w:val="%2."/>
      <w:lvlJc w:val="left"/>
      <w:pPr>
        <w:ind w:left="2520" w:hanging="360"/>
      </w:pPr>
    </w:lvl>
    <w:lvl w:ilvl="2" w:tplc="1809001B" w:tentative="1">
      <w:start w:val="1"/>
      <w:numFmt w:val="lowerRoman"/>
      <w:lvlText w:val="%3."/>
      <w:lvlJc w:val="right"/>
      <w:pPr>
        <w:ind w:left="3240" w:hanging="180"/>
      </w:pPr>
    </w:lvl>
    <w:lvl w:ilvl="3" w:tplc="1809000F" w:tentative="1">
      <w:start w:val="1"/>
      <w:numFmt w:val="decimal"/>
      <w:lvlText w:val="%4."/>
      <w:lvlJc w:val="left"/>
      <w:pPr>
        <w:ind w:left="3960" w:hanging="360"/>
      </w:pPr>
    </w:lvl>
    <w:lvl w:ilvl="4" w:tplc="18090019" w:tentative="1">
      <w:start w:val="1"/>
      <w:numFmt w:val="lowerLetter"/>
      <w:lvlText w:val="%5."/>
      <w:lvlJc w:val="left"/>
      <w:pPr>
        <w:ind w:left="4680" w:hanging="360"/>
      </w:pPr>
    </w:lvl>
    <w:lvl w:ilvl="5" w:tplc="1809001B" w:tentative="1">
      <w:start w:val="1"/>
      <w:numFmt w:val="lowerRoman"/>
      <w:lvlText w:val="%6."/>
      <w:lvlJc w:val="right"/>
      <w:pPr>
        <w:ind w:left="5400" w:hanging="180"/>
      </w:pPr>
    </w:lvl>
    <w:lvl w:ilvl="6" w:tplc="1809000F" w:tentative="1">
      <w:start w:val="1"/>
      <w:numFmt w:val="decimal"/>
      <w:lvlText w:val="%7."/>
      <w:lvlJc w:val="left"/>
      <w:pPr>
        <w:ind w:left="6120" w:hanging="360"/>
      </w:pPr>
    </w:lvl>
    <w:lvl w:ilvl="7" w:tplc="18090019" w:tentative="1">
      <w:start w:val="1"/>
      <w:numFmt w:val="lowerLetter"/>
      <w:lvlText w:val="%8."/>
      <w:lvlJc w:val="left"/>
      <w:pPr>
        <w:ind w:left="6840" w:hanging="360"/>
      </w:pPr>
    </w:lvl>
    <w:lvl w:ilvl="8" w:tplc="1809001B" w:tentative="1">
      <w:start w:val="1"/>
      <w:numFmt w:val="lowerRoman"/>
      <w:lvlText w:val="%9."/>
      <w:lvlJc w:val="right"/>
      <w:pPr>
        <w:ind w:left="7560" w:hanging="180"/>
      </w:pPr>
    </w:lvl>
  </w:abstractNum>
  <w:abstractNum w:abstractNumId="32" w15:restartNumberingAfterBreak="0">
    <w:nsid w:val="5CB146E7"/>
    <w:multiLevelType w:val="hybridMultilevel"/>
    <w:tmpl w:val="CFF0C92E"/>
    <w:lvl w:ilvl="0" w:tplc="A2841A08">
      <w:start w:val="1"/>
      <w:numFmt w:val="lowerLetter"/>
      <w:lvlText w:val="(%1)"/>
      <w:lvlJc w:val="left"/>
      <w:pPr>
        <w:ind w:left="2160" w:hanging="720"/>
      </w:pPr>
      <w:rPr>
        <w:rFonts w:hint="default"/>
      </w:rPr>
    </w:lvl>
    <w:lvl w:ilvl="1" w:tplc="18090019" w:tentative="1">
      <w:start w:val="1"/>
      <w:numFmt w:val="lowerLetter"/>
      <w:lvlText w:val="%2."/>
      <w:lvlJc w:val="left"/>
      <w:pPr>
        <w:ind w:left="2520" w:hanging="360"/>
      </w:pPr>
    </w:lvl>
    <w:lvl w:ilvl="2" w:tplc="1809001B" w:tentative="1">
      <w:start w:val="1"/>
      <w:numFmt w:val="lowerRoman"/>
      <w:lvlText w:val="%3."/>
      <w:lvlJc w:val="right"/>
      <w:pPr>
        <w:ind w:left="3240" w:hanging="180"/>
      </w:pPr>
    </w:lvl>
    <w:lvl w:ilvl="3" w:tplc="1809000F" w:tentative="1">
      <w:start w:val="1"/>
      <w:numFmt w:val="decimal"/>
      <w:lvlText w:val="%4."/>
      <w:lvlJc w:val="left"/>
      <w:pPr>
        <w:ind w:left="3960" w:hanging="360"/>
      </w:pPr>
    </w:lvl>
    <w:lvl w:ilvl="4" w:tplc="18090019" w:tentative="1">
      <w:start w:val="1"/>
      <w:numFmt w:val="lowerLetter"/>
      <w:lvlText w:val="%5."/>
      <w:lvlJc w:val="left"/>
      <w:pPr>
        <w:ind w:left="4680" w:hanging="360"/>
      </w:pPr>
    </w:lvl>
    <w:lvl w:ilvl="5" w:tplc="1809001B" w:tentative="1">
      <w:start w:val="1"/>
      <w:numFmt w:val="lowerRoman"/>
      <w:lvlText w:val="%6."/>
      <w:lvlJc w:val="right"/>
      <w:pPr>
        <w:ind w:left="5400" w:hanging="180"/>
      </w:pPr>
    </w:lvl>
    <w:lvl w:ilvl="6" w:tplc="1809000F" w:tentative="1">
      <w:start w:val="1"/>
      <w:numFmt w:val="decimal"/>
      <w:lvlText w:val="%7."/>
      <w:lvlJc w:val="left"/>
      <w:pPr>
        <w:ind w:left="6120" w:hanging="360"/>
      </w:pPr>
    </w:lvl>
    <w:lvl w:ilvl="7" w:tplc="18090019" w:tentative="1">
      <w:start w:val="1"/>
      <w:numFmt w:val="lowerLetter"/>
      <w:lvlText w:val="%8."/>
      <w:lvlJc w:val="left"/>
      <w:pPr>
        <w:ind w:left="6840" w:hanging="360"/>
      </w:pPr>
    </w:lvl>
    <w:lvl w:ilvl="8" w:tplc="1809001B" w:tentative="1">
      <w:start w:val="1"/>
      <w:numFmt w:val="lowerRoman"/>
      <w:lvlText w:val="%9."/>
      <w:lvlJc w:val="right"/>
      <w:pPr>
        <w:ind w:left="7560" w:hanging="180"/>
      </w:pPr>
    </w:lvl>
  </w:abstractNum>
  <w:abstractNum w:abstractNumId="33" w15:restartNumberingAfterBreak="0">
    <w:nsid w:val="5F8C3A4F"/>
    <w:multiLevelType w:val="multilevel"/>
    <w:tmpl w:val="4E184C50"/>
    <w:lvl w:ilvl="0">
      <w:start w:val="11"/>
      <w:numFmt w:val="decimal"/>
      <w:lvlText w:val="%1"/>
      <w:lvlJc w:val="left"/>
      <w:pPr>
        <w:ind w:left="600" w:hanging="600"/>
      </w:pPr>
      <w:rPr>
        <w:rFonts w:hint="default"/>
      </w:rPr>
    </w:lvl>
    <w:lvl w:ilvl="1">
      <w:start w:val="2"/>
      <w:numFmt w:val="decimal"/>
      <w:lvlText w:val="%1.%2"/>
      <w:lvlJc w:val="left"/>
      <w:pPr>
        <w:ind w:left="960" w:hanging="600"/>
      </w:pPr>
      <w:rPr>
        <w:rFonts w:hint="default"/>
      </w:rPr>
    </w:lvl>
    <w:lvl w:ilvl="2">
      <w:start w:val="2"/>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34" w15:restartNumberingAfterBreak="0">
    <w:nsid w:val="5FB56F9E"/>
    <w:multiLevelType w:val="hybridMultilevel"/>
    <w:tmpl w:val="8D78E070"/>
    <w:lvl w:ilvl="0" w:tplc="A2841A08">
      <w:start w:val="1"/>
      <w:numFmt w:val="lowerLetter"/>
      <w:lvlText w:val="(%1)"/>
      <w:lvlJc w:val="left"/>
      <w:pPr>
        <w:ind w:left="2160" w:hanging="720"/>
      </w:pPr>
      <w:rPr>
        <w:rFonts w:hint="default"/>
      </w:rPr>
    </w:lvl>
    <w:lvl w:ilvl="1" w:tplc="18090019" w:tentative="1">
      <w:start w:val="1"/>
      <w:numFmt w:val="lowerLetter"/>
      <w:lvlText w:val="%2."/>
      <w:lvlJc w:val="left"/>
      <w:pPr>
        <w:ind w:left="2520" w:hanging="360"/>
      </w:pPr>
    </w:lvl>
    <w:lvl w:ilvl="2" w:tplc="1809001B" w:tentative="1">
      <w:start w:val="1"/>
      <w:numFmt w:val="lowerRoman"/>
      <w:lvlText w:val="%3."/>
      <w:lvlJc w:val="right"/>
      <w:pPr>
        <w:ind w:left="3240" w:hanging="180"/>
      </w:pPr>
    </w:lvl>
    <w:lvl w:ilvl="3" w:tplc="1809000F" w:tentative="1">
      <w:start w:val="1"/>
      <w:numFmt w:val="decimal"/>
      <w:lvlText w:val="%4."/>
      <w:lvlJc w:val="left"/>
      <w:pPr>
        <w:ind w:left="3960" w:hanging="360"/>
      </w:pPr>
    </w:lvl>
    <w:lvl w:ilvl="4" w:tplc="18090019" w:tentative="1">
      <w:start w:val="1"/>
      <w:numFmt w:val="lowerLetter"/>
      <w:lvlText w:val="%5."/>
      <w:lvlJc w:val="left"/>
      <w:pPr>
        <w:ind w:left="4680" w:hanging="360"/>
      </w:pPr>
    </w:lvl>
    <w:lvl w:ilvl="5" w:tplc="1809001B" w:tentative="1">
      <w:start w:val="1"/>
      <w:numFmt w:val="lowerRoman"/>
      <w:lvlText w:val="%6."/>
      <w:lvlJc w:val="right"/>
      <w:pPr>
        <w:ind w:left="5400" w:hanging="180"/>
      </w:pPr>
    </w:lvl>
    <w:lvl w:ilvl="6" w:tplc="1809000F" w:tentative="1">
      <w:start w:val="1"/>
      <w:numFmt w:val="decimal"/>
      <w:lvlText w:val="%7."/>
      <w:lvlJc w:val="left"/>
      <w:pPr>
        <w:ind w:left="6120" w:hanging="360"/>
      </w:pPr>
    </w:lvl>
    <w:lvl w:ilvl="7" w:tplc="18090019" w:tentative="1">
      <w:start w:val="1"/>
      <w:numFmt w:val="lowerLetter"/>
      <w:lvlText w:val="%8."/>
      <w:lvlJc w:val="left"/>
      <w:pPr>
        <w:ind w:left="6840" w:hanging="360"/>
      </w:pPr>
    </w:lvl>
    <w:lvl w:ilvl="8" w:tplc="1809001B" w:tentative="1">
      <w:start w:val="1"/>
      <w:numFmt w:val="lowerRoman"/>
      <w:lvlText w:val="%9."/>
      <w:lvlJc w:val="right"/>
      <w:pPr>
        <w:ind w:left="7560" w:hanging="180"/>
      </w:pPr>
    </w:lvl>
  </w:abstractNum>
  <w:abstractNum w:abstractNumId="35" w15:restartNumberingAfterBreak="0">
    <w:nsid w:val="60317048"/>
    <w:multiLevelType w:val="hybridMultilevel"/>
    <w:tmpl w:val="1A709A5A"/>
    <w:lvl w:ilvl="0" w:tplc="A2841A08">
      <w:start w:val="1"/>
      <w:numFmt w:val="lowerLetter"/>
      <w:lvlText w:val="(%1)"/>
      <w:lvlJc w:val="left"/>
      <w:pPr>
        <w:ind w:left="2160" w:hanging="720"/>
      </w:pPr>
      <w:rPr>
        <w:rFonts w:hint="default"/>
      </w:rPr>
    </w:lvl>
    <w:lvl w:ilvl="1" w:tplc="18090019" w:tentative="1">
      <w:start w:val="1"/>
      <w:numFmt w:val="lowerLetter"/>
      <w:lvlText w:val="%2."/>
      <w:lvlJc w:val="left"/>
      <w:pPr>
        <w:ind w:left="2520" w:hanging="360"/>
      </w:pPr>
    </w:lvl>
    <w:lvl w:ilvl="2" w:tplc="1809001B" w:tentative="1">
      <w:start w:val="1"/>
      <w:numFmt w:val="lowerRoman"/>
      <w:lvlText w:val="%3."/>
      <w:lvlJc w:val="right"/>
      <w:pPr>
        <w:ind w:left="3240" w:hanging="180"/>
      </w:pPr>
    </w:lvl>
    <w:lvl w:ilvl="3" w:tplc="1809000F" w:tentative="1">
      <w:start w:val="1"/>
      <w:numFmt w:val="decimal"/>
      <w:lvlText w:val="%4."/>
      <w:lvlJc w:val="left"/>
      <w:pPr>
        <w:ind w:left="3960" w:hanging="360"/>
      </w:pPr>
    </w:lvl>
    <w:lvl w:ilvl="4" w:tplc="18090019" w:tentative="1">
      <w:start w:val="1"/>
      <w:numFmt w:val="lowerLetter"/>
      <w:lvlText w:val="%5."/>
      <w:lvlJc w:val="left"/>
      <w:pPr>
        <w:ind w:left="4680" w:hanging="360"/>
      </w:pPr>
    </w:lvl>
    <w:lvl w:ilvl="5" w:tplc="1809001B" w:tentative="1">
      <w:start w:val="1"/>
      <w:numFmt w:val="lowerRoman"/>
      <w:lvlText w:val="%6."/>
      <w:lvlJc w:val="right"/>
      <w:pPr>
        <w:ind w:left="5400" w:hanging="180"/>
      </w:pPr>
    </w:lvl>
    <w:lvl w:ilvl="6" w:tplc="1809000F" w:tentative="1">
      <w:start w:val="1"/>
      <w:numFmt w:val="decimal"/>
      <w:lvlText w:val="%7."/>
      <w:lvlJc w:val="left"/>
      <w:pPr>
        <w:ind w:left="6120" w:hanging="360"/>
      </w:pPr>
    </w:lvl>
    <w:lvl w:ilvl="7" w:tplc="18090019" w:tentative="1">
      <w:start w:val="1"/>
      <w:numFmt w:val="lowerLetter"/>
      <w:lvlText w:val="%8."/>
      <w:lvlJc w:val="left"/>
      <w:pPr>
        <w:ind w:left="6840" w:hanging="360"/>
      </w:pPr>
    </w:lvl>
    <w:lvl w:ilvl="8" w:tplc="1809001B" w:tentative="1">
      <w:start w:val="1"/>
      <w:numFmt w:val="lowerRoman"/>
      <w:lvlText w:val="%9."/>
      <w:lvlJc w:val="right"/>
      <w:pPr>
        <w:ind w:left="7560" w:hanging="180"/>
      </w:pPr>
    </w:lvl>
  </w:abstractNum>
  <w:abstractNum w:abstractNumId="36"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6F4208C2"/>
    <w:multiLevelType w:val="multilevel"/>
    <w:tmpl w:val="83B8D20A"/>
    <w:lvl w:ilvl="0">
      <w:start w:val="1"/>
      <w:numFmt w:val="decimal"/>
      <w:pStyle w:val="ASM1"/>
      <w:lvlText w:val="%1."/>
      <w:lvlJc w:val="left"/>
      <w:pPr>
        <w:tabs>
          <w:tab w:val="num" w:pos="720"/>
        </w:tabs>
        <w:ind w:left="720" w:hanging="720"/>
      </w:pPr>
      <w:rPr>
        <w:b/>
        <w:i w:val="0"/>
        <w:caps/>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ASM2"/>
      <w:lvlText w:val="%1.%2"/>
      <w:lvlJc w:val="left"/>
      <w:pPr>
        <w:tabs>
          <w:tab w:val="num" w:pos="720"/>
        </w:tabs>
        <w:ind w:left="720" w:hanging="720"/>
      </w:pPr>
      <w:rPr>
        <w:b w:val="0"/>
        <w:i w:val="0"/>
      </w:rPr>
    </w:lvl>
    <w:lvl w:ilvl="2">
      <w:start w:val="1"/>
      <w:numFmt w:val="decimal"/>
      <w:pStyle w:val="ASM3"/>
      <w:lvlText w:val="(%3)"/>
      <w:lvlJc w:val="left"/>
      <w:pPr>
        <w:tabs>
          <w:tab w:val="num" w:pos="2700"/>
        </w:tabs>
        <w:ind w:left="2700" w:hanging="720"/>
      </w:pPr>
      <w:rPr>
        <w:b w:val="0"/>
        <w:i w:val="0"/>
        <w:caps w:val="0"/>
        <w:strike w:val="0"/>
        <w:dstrike w:val="0"/>
        <w:vanish w:val="0"/>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lowerLetter"/>
      <w:pStyle w:val="ASM4"/>
      <w:lvlText w:val="(%4)"/>
      <w:lvlJc w:val="left"/>
      <w:pPr>
        <w:tabs>
          <w:tab w:val="num" w:pos="2160"/>
        </w:tabs>
        <w:ind w:left="2160" w:hanging="720"/>
      </w:pPr>
      <w:rPr>
        <w:b w:val="0"/>
        <w:i w:val="0"/>
        <w:caps w:val="0"/>
        <w:strike w:val="0"/>
        <w:dstrike w:val="0"/>
        <w:vanish w:val="0"/>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lowerRoman"/>
      <w:pStyle w:val="ASM1"/>
      <w:lvlText w:val="(%5)"/>
      <w:lvlJc w:val="left"/>
      <w:pPr>
        <w:tabs>
          <w:tab w:val="num" w:pos="2880"/>
        </w:tabs>
        <w:ind w:left="2880" w:hanging="720"/>
      </w:pPr>
      <w:rPr>
        <w:b w:val="0"/>
        <w:i w:val="0"/>
        <w:caps w:val="0"/>
        <w:strike w:val="0"/>
        <w:dstrike w:val="0"/>
        <w:vanish w:val="0"/>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38" w15:restartNumberingAfterBreak="0">
    <w:nsid w:val="71F053B4"/>
    <w:multiLevelType w:val="hybridMultilevel"/>
    <w:tmpl w:val="808CE39A"/>
    <w:lvl w:ilvl="0" w:tplc="A2841A08">
      <w:start w:val="1"/>
      <w:numFmt w:val="lowerLetter"/>
      <w:lvlText w:val="(%1)"/>
      <w:lvlJc w:val="left"/>
      <w:pPr>
        <w:ind w:left="2160" w:hanging="720"/>
      </w:pPr>
      <w:rPr>
        <w:rFonts w:hint="default"/>
      </w:rPr>
    </w:lvl>
    <w:lvl w:ilvl="1" w:tplc="18090019" w:tentative="1">
      <w:start w:val="1"/>
      <w:numFmt w:val="lowerLetter"/>
      <w:lvlText w:val="%2."/>
      <w:lvlJc w:val="left"/>
      <w:pPr>
        <w:ind w:left="2520" w:hanging="360"/>
      </w:pPr>
    </w:lvl>
    <w:lvl w:ilvl="2" w:tplc="1809001B" w:tentative="1">
      <w:start w:val="1"/>
      <w:numFmt w:val="lowerRoman"/>
      <w:lvlText w:val="%3."/>
      <w:lvlJc w:val="right"/>
      <w:pPr>
        <w:ind w:left="3240" w:hanging="180"/>
      </w:pPr>
    </w:lvl>
    <w:lvl w:ilvl="3" w:tplc="1809000F" w:tentative="1">
      <w:start w:val="1"/>
      <w:numFmt w:val="decimal"/>
      <w:lvlText w:val="%4."/>
      <w:lvlJc w:val="left"/>
      <w:pPr>
        <w:ind w:left="3960" w:hanging="360"/>
      </w:pPr>
    </w:lvl>
    <w:lvl w:ilvl="4" w:tplc="18090019" w:tentative="1">
      <w:start w:val="1"/>
      <w:numFmt w:val="lowerLetter"/>
      <w:lvlText w:val="%5."/>
      <w:lvlJc w:val="left"/>
      <w:pPr>
        <w:ind w:left="4680" w:hanging="360"/>
      </w:pPr>
    </w:lvl>
    <w:lvl w:ilvl="5" w:tplc="1809001B" w:tentative="1">
      <w:start w:val="1"/>
      <w:numFmt w:val="lowerRoman"/>
      <w:lvlText w:val="%6."/>
      <w:lvlJc w:val="right"/>
      <w:pPr>
        <w:ind w:left="5400" w:hanging="180"/>
      </w:pPr>
    </w:lvl>
    <w:lvl w:ilvl="6" w:tplc="1809000F" w:tentative="1">
      <w:start w:val="1"/>
      <w:numFmt w:val="decimal"/>
      <w:lvlText w:val="%7."/>
      <w:lvlJc w:val="left"/>
      <w:pPr>
        <w:ind w:left="6120" w:hanging="360"/>
      </w:pPr>
    </w:lvl>
    <w:lvl w:ilvl="7" w:tplc="18090019" w:tentative="1">
      <w:start w:val="1"/>
      <w:numFmt w:val="lowerLetter"/>
      <w:lvlText w:val="%8."/>
      <w:lvlJc w:val="left"/>
      <w:pPr>
        <w:ind w:left="6840" w:hanging="360"/>
      </w:pPr>
    </w:lvl>
    <w:lvl w:ilvl="8" w:tplc="1809001B" w:tentative="1">
      <w:start w:val="1"/>
      <w:numFmt w:val="lowerRoman"/>
      <w:lvlText w:val="%9."/>
      <w:lvlJc w:val="right"/>
      <w:pPr>
        <w:ind w:left="7560" w:hanging="180"/>
      </w:pPr>
    </w:lvl>
  </w:abstractNum>
  <w:abstractNum w:abstractNumId="39" w15:restartNumberingAfterBreak="0">
    <w:nsid w:val="77D61255"/>
    <w:multiLevelType w:val="multilevel"/>
    <w:tmpl w:val="AA0C0432"/>
    <w:name w:val="main_list"/>
    <w:lvl w:ilvl="0">
      <w:start w:val="1"/>
      <w:numFmt w:val="decimal"/>
      <w:lvlText w:val="%1."/>
      <w:lvlJc w:val="left"/>
      <w:pPr>
        <w:tabs>
          <w:tab w:val="num" w:pos="720"/>
        </w:tabs>
        <w:ind w:left="720" w:hanging="720"/>
      </w:pPr>
      <w:rPr>
        <w:rFonts w:ascii="Times New Roman" w:hAnsi="Times New Roman" w:hint="default"/>
        <w:b/>
        <w:i w:val="0"/>
        <w:caps/>
        <w:sz w:val="20"/>
      </w:rPr>
    </w:lvl>
    <w:lvl w:ilvl="1">
      <w:start w:val="1"/>
      <w:numFmt w:val="decimal"/>
      <w:lvlText w:val="%1.%2"/>
      <w:lvlJc w:val="left"/>
      <w:pPr>
        <w:tabs>
          <w:tab w:val="num" w:pos="720"/>
        </w:tabs>
        <w:ind w:left="720" w:hanging="720"/>
      </w:pPr>
      <w:rPr>
        <w:rFonts w:ascii="Times New Roman" w:hAnsi="Times New Roman" w:hint="default"/>
        <w:b w:val="0"/>
        <w:i w:val="0"/>
        <w:caps w:val="0"/>
        <w:sz w:val="20"/>
      </w:rPr>
    </w:lvl>
    <w:lvl w:ilvl="2">
      <w:start w:val="1"/>
      <w:numFmt w:val="lowerLetter"/>
      <w:lvlText w:val="(%3)"/>
      <w:lvlJc w:val="left"/>
      <w:pPr>
        <w:tabs>
          <w:tab w:val="num" w:pos="1559"/>
        </w:tabs>
        <w:ind w:left="1559" w:hanging="567"/>
      </w:pPr>
      <w:rPr>
        <w:rFonts w:ascii="Times New Roman" w:hAnsi="Times New Roman" w:hint="default"/>
        <w:b w:val="0"/>
        <w:i w:val="0"/>
        <w:sz w:val="20"/>
      </w:rPr>
    </w:lvl>
    <w:lvl w:ilvl="3">
      <w:start w:val="1"/>
      <w:numFmt w:val="lowerRoman"/>
      <w:lvlText w:val="(%4)"/>
      <w:lvlJc w:val="left"/>
      <w:pPr>
        <w:tabs>
          <w:tab w:val="num" w:pos="2421"/>
        </w:tabs>
        <w:ind w:left="2268" w:hanging="567"/>
      </w:pPr>
      <w:rPr>
        <w:rFonts w:ascii="Times New Roman" w:hAnsi="Times New Roman" w:hint="default"/>
        <w:b w:val="0"/>
        <w:i w:val="0"/>
        <w:sz w:val="20"/>
      </w:rPr>
    </w:lvl>
    <w:lvl w:ilvl="4">
      <w:start w:val="1"/>
      <w:numFmt w:val="upperLetter"/>
      <w:lvlText w:val="(%5)"/>
      <w:lvlJc w:val="left"/>
      <w:pPr>
        <w:tabs>
          <w:tab w:val="num" w:pos="2880"/>
        </w:tabs>
        <w:ind w:left="2880" w:hanging="720"/>
      </w:pPr>
      <w:rPr>
        <w:rFonts w:ascii="Times New Roman" w:hAnsi="Times New Roman" w:hint="default"/>
        <w:b w:val="0"/>
        <w:i w:val="0"/>
        <w:sz w:val="22"/>
      </w:rPr>
    </w:lvl>
    <w:lvl w:ilvl="5">
      <w:start w:val="1"/>
      <w:numFmt w:val="decimal"/>
      <w:lvlText w:val="%6."/>
      <w:lvlJc w:val="left"/>
      <w:pPr>
        <w:tabs>
          <w:tab w:val="num" w:pos="3600"/>
        </w:tabs>
        <w:ind w:left="3600" w:hanging="720"/>
      </w:pPr>
      <w:rPr>
        <w:rFonts w:ascii="Times New Roman" w:hAnsi="Times New Roman" w:hint="default"/>
        <w:b w:val="0"/>
        <w:i w:val="0"/>
        <w:sz w:val="22"/>
      </w:rPr>
    </w:lvl>
    <w:lvl w:ilvl="6">
      <w:start w:val="1"/>
      <w:numFmt w:val="decimal"/>
      <w:lvlText w:val="%7."/>
      <w:lvlJc w:val="left"/>
      <w:pPr>
        <w:tabs>
          <w:tab w:val="num" w:pos="4320"/>
        </w:tabs>
        <w:ind w:left="4320" w:hanging="720"/>
      </w:pPr>
      <w:rPr>
        <w:rFonts w:hint="default"/>
      </w:rPr>
    </w:lvl>
    <w:lvl w:ilvl="7">
      <w:start w:val="1"/>
      <w:numFmt w:val="decimal"/>
      <w:lvlText w:val="%8."/>
      <w:lvlJc w:val="left"/>
      <w:pPr>
        <w:tabs>
          <w:tab w:val="num" w:pos="5040"/>
        </w:tabs>
        <w:ind w:left="5040" w:hanging="720"/>
      </w:pPr>
      <w:rPr>
        <w:rFonts w:ascii="Times New Roman" w:hAnsi="Times New Roman" w:hint="default"/>
        <w:b w:val="0"/>
        <w:i w:val="0"/>
        <w:sz w:val="22"/>
      </w:rPr>
    </w:lvl>
    <w:lvl w:ilvl="8">
      <w:start w:val="1"/>
      <w:numFmt w:val="decimal"/>
      <w:lvlText w:val="%9."/>
      <w:lvlJc w:val="left"/>
      <w:pPr>
        <w:tabs>
          <w:tab w:val="num" w:pos="5760"/>
        </w:tabs>
        <w:ind w:left="5760" w:hanging="720"/>
      </w:pPr>
      <w:rPr>
        <w:rFonts w:ascii="Times New Roman" w:hAnsi="Times New Roman" w:hint="default"/>
        <w:b w:val="0"/>
        <w:i w:val="0"/>
        <w:sz w:val="22"/>
      </w:rPr>
    </w:lvl>
  </w:abstractNum>
  <w:abstractNum w:abstractNumId="40" w15:restartNumberingAfterBreak="0">
    <w:nsid w:val="7BFA7C62"/>
    <w:multiLevelType w:val="hybridMultilevel"/>
    <w:tmpl w:val="F6B8A7C8"/>
    <w:lvl w:ilvl="0" w:tplc="A2841A08">
      <w:start w:val="1"/>
      <w:numFmt w:val="lowerLetter"/>
      <w:lvlText w:val="(%1)"/>
      <w:lvlJc w:val="left"/>
      <w:pPr>
        <w:ind w:left="2160" w:hanging="720"/>
      </w:pPr>
      <w:rPr>
        <w:rFonts w:hint="default"/>
      </w:rPr>
    </w:lvl>
    <w:lvl w:ilvl="1" w:tplc="18090019" w:tentative="1">
      <w:start w:val="1"/>
      <w:numFmt w:val="lowerLetter"/>
      <w:lvlText w:val="%2."/>
      <w:lvlJc w:val="left"/>
      <w:pPr>
        <w:ind w:left="2520" w:hanging="360"/>
      </w:pPr>
    </w:lvl>
    <w:lvl w:ilvl="2" w:tplc="1809001B" w:tentative="1">
      <w:start w:val="1"/>
      <w:numFmt w:val="lowerRoman"/>
      <w:lvlText w:val="%3."/>
      <w:lvlJc w:val="right"/>
      <w:pPr>
        <w:ind w:left="3240" w:hanging="180"/>
      </w:pPr>
    </w:lvl>
    <w:lvl w:ilvl="3" w:tplc="1809000F" w:tentative="1">
      <w:start w:val="1"/>
      <w:numFmt w:val="decimal"/>
      <w:lvlText w:val="%4."/>
      <w:lvlJc w:val="left"/>
      <w:pPr>
        <w:ind w:left="3960" w:hanging="360"/>
      </w:pPr>
    </w:lvl>
    <w:lvl w:ilvl="4" w:tplc="18090019" w:tentative="1">
      <w:start w:val="1"/>
      <w:numFmt w:val="lowerLetter"/>
      <w:lvlText w:val="%5."/>
      <w:lvlJc w:val="left"/>
      <w:pPr>
        <w:ind w:left="4680" w:hanging="360"/>
      </w:pPr>
    </w:lvl>
    <w:lvl w:ilvl="5" w:tplc="1809001B" w:tentative="1">
      <w:start w:val="1"/>
      <w:numFmt w:val="lowerRoman"/>
      <w:lvlText w:val="%6."/>
      <w:lvlJc w:val="right"/>
      <w:pPr>
        <w:ind w:left="5400" w:hanging="180"/>
      </w:pPr>
    </w:lvl>
    <w:lvl w:ilvl="6" w:tplc="1809000F" w:tentative="1">
      <w:start w:val="1"/>
      <w:numFmt w:val="decimal"/>
      <w:lvlText w:val="%7."/>
      <w:lvlJc w:val="left"/>
      <w:pPr>
        <w:ind w:left="6120" w:hanging="360"/>
      </w:pPr>
    </w:lvl>
    <w:lvl w:ilvl="7" w:tplc="18090019" w:tentative="1">
      <w:start w:val="1"/>
      <w:numFmt w:val="lowerLetter"/>
      <w:lvlText w:val="%8."/>
      <w:lvlJc w:val="left"/>
      <w:pPr>
        <w:ind w:left="6840" w:hanging="360"/>
      </w:pPr>
    </w:lvl>
    <w:lvl w:ilvl="8" w:tplc="1809001B" w:tentative="1">
      <w:start w:val="1"/>
      <w:numFmt w:val="lowerRoman"/>
      <w:lvlText w:val="%9."/>
      <w:lvlJc w:val="right"/>
      <w:pPr>
        <w:ind w:left="7560" w:hanging="180"/>
      </w:pPr>
    </w:lvl>
  </w:abstractNum>
  <w:abstractNum w:abstractNumId="41" w15:restartNumberingAfterBreak="0">
    <w:nsid w:val="7E1A7CA1"/>
    <w:multiLevelType w:val="multilevel"/>
    <w:tmpl w:val="5DFAD152"/>
    <w:lvl w:ilvl="0">
      <w:start w:val="29"/>
      <w:numFmt w:val="decimal"/>
      <w:lvlText w:val="%1"/>
      <w:lvlJc w:val="left"/>
      <w:pPr>
        <w:ind w:left="480" w:hanging="480"/>
      </w:pPr>
      <w:rPr>
        <w:rFonts w:hint="default"/>
      </w:rPr>
    </w:lvl>
    <w:lvl w:ilvl="1">
      <w:start w:val="3"/>
      <w:numFmt w:val="decimal"/>
      <w:lvlText w:val="%1.%2"/>
      <w:lvlJc w:val="left"/>
      <w:pPr>
        <w:ind w:left="840" w:hanging="480"/>
      </w:pPr>
      <w:rPr>
        <w:rFonts w:hint="default"/>
      </w:rPr>
    </w:lvl>
    <w:lvl w:ilvl="2">
      <w:start w:val="3"/>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num w:numId="1" w16cid:durableId="868184876">
    <w:abstractNumId w:val="2"/>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1041367735">
    <w:abstractNumId w:val="37"/>
  </w:num>
  <w:num w:numId="3" w16cid:durableId="609317379">
    <w:abstractNumId w:val="11"/>
  </w:num>
  <w:num w:numId="4" w16cid:durableId="1199512549">
    <w:abstractNumId w:val="5"/>
  </w:num>
  <w:num w:numId="5" w16cid:durableId="1071974177">
    <w:abstractNumId w:val="16"/>
  </w:num>
  <w:num w:numId="6" w16cid:durableId="307982462">
    <w:abstractNumId w:val="14"/>
  </w:num>
  <w:num w:numId="7" w16cid:durableId="432433664">
    <w:abstractNumId w:val="22"/>
  </w:num>
  <w:num w:numId="8" w16cid:durableId="1510683518">
    <w:abstractNumId w:val="0"/>
  </w:num>
  <w:num w:numId="9" w16cid:durableId="1237788123">
    <w:abstractNumId w:val="28"/>
  </w:num>
  <w:num w:numId="10" w16cid:durableId="1945570139">
    <w:abstractNumId w:val="6"/>
  </w:num>
  <w:num w:numId="11" w16cid:durableId="113522145">
    <w:abstractNumId w:val="15"/>
  </w:num>
  <w:num w:numId="12" w16cid:durableId="526873699">
    <w:abstractNumId w:val="36"/>
  </w:num>
  <w:num w:numId="13" w16cid:durableId="1308364283">
    <w:abstractNumId w:val="7"/>
  </w:num>
  <w:num w:numId="14" w16cid:durableId="1504516244">
    <w:abstractNumId w:val="29"/>
  </w:num>
  <w:num w:numId="15" w16cid:durableId="169609285">
    <w:abstractNumId w:val="24"/>
  </w:num>
  <w:num w:numId="16" w16cid:durableId="1161655826">
    <w:abstractNumId w:val="19"/>
  </w:num>
  <w:num w:numId="17" w16cid:durableId="2006392610">
    <w:abstractNumId w:val="35"/>
  </w:num>
  <w:num w:numId="18" w16cid:durableId="902251955">
    <w:abstractNumId w:val="38"/>
  </w:num>
  <w:num w:numId="19" w16cid:durableId="612596460">
    <w:abstractNumId w:val="31"/>
  </w:num>
  <w:num w:numId="20" w16cid:durableId="389155176">
    <w:abstractNumId w:val="40"/>
  </w:num>
  <w:num w:numId="21" w16cid:durableId="620113459">
    <w:abstractNumId w:val="34"/>
  </w:num>
  <w:num w:numId="22" w16cid:durableId="227542002">
    <w:abstractNumId w:val="32"/>
  </w:num>
  <w:num w:numId="23" w16cid:durableId="1615625764">
    <w:abstractNumId w:val="26"/>
  </w:num>
  <w:num w:numId="24" w16cid:durableId="1446458047">
    <w:abstractNumId w:val="17"/>
  </w:num>
  <w:num w:numId="25" w16cid:durableId="245574579">
    <w:abstractNumId w:val="25"/>
  </w:num>
  <w:num w:numId="26" w16cid:durableId="272128147">
    <w:abstractNumId w:val="4"/>
  </w:num>
  <w:num w:numId="27" w16cid:durableId="504974310">
    <w:abstractNumId w:val="20"/>
  </w:num>
  <w:num w:numId="28" w16cid:durableId="1115566266">
    <w:abstractNumId w:val="23"/>
  </w:num>
  <w:num w:numId="29" w16cid:durableId="1119105711">
    <w:abstractNumId w:val="13"/>
  </w:num>
  <w:num w:numId="30" w16cid:durableId="378171535">
    <w:abstractNumId w:val="30"/>
  </w:num>
  <w:num w:numId="31" w16cid:durableId="1094205854">
    <w:abstractNumId w:val="41"/>
  </w:num>
  <w:num w:numId="32" w16cid:durableId="748574416">
    <w:abstractNumId w:val="10"/>
  </w:num>
  <w:num w:numId="33" w16cid:durableId="442040797">
    <w:abstractNumId w:val="33"/>
  </w:num>
  <w:num w:numId="34" w16cid:durableId="681587913">
    <w:abstractNumId w:val="9"/>
  </w:num>
  <w:num w:numId="35" w16cid:durableId="905144945">
    <w:abstractNumId w:val="12"/>
  </w:num>
  <w:num w:numId="36" w16cid:durableId="446658443">
    <w:abstractNumId w:val="27"/>
  </w:num>
  <w:num w:numId="37" w16cid:durableId="1722710008">
    <w:abstractNumId w:val="8"/>
  </w:num>
  <w:num w:numId="38" w16cid:durableId="499665688">
    <w:abstractNumId w:val="3"/>
  </w:num>
  <w:numIdMacAtCleanup w:val="3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04A24"/>
    <w:rsid w:val="000009DE"/>
    <w:rsid w:val="00000AEB"/>
    <w:rsid w:val="00000F33"/>
    <w:rsid w:val="0000118B"/>
    <w:rsid w:val="0000139E"/>
    <w:rsid w:val="0000161B"/>
    <w:rsid w:val="00002151"/>
    <w:rsid w:val="0000333B"/>
    <w:rsid w:val="000040A3"/>
    <w:rsid w:val="00004B63"/>
    <w:rsid w:val="00004C67"/>
    <w:rsid w:val="000051EA"/>
    <w:rsid w:val="00006582"/>
    <w:rsid w:val="000069C7"/>
    <w:rsid w:val="00006B87"/>
    <w:rsid w:val="00006EFE"/>
    <w:rsid w:val="00011648"/>
    <w:rsid w:val="000129F4"/>
    <w:rsid w:val="00013A7A"/>
    <w:rsid w:val="00013DFA"/>
    <w:rsid w:val="00015B88"/>
    <w:rsid w:val="00016494"/>
    <w:rsid w:val="000218BA"/>
    <w:rsid w:val="00022516"/>
    <w:rsid w:val="000228CE"/>
    <w:rsid w:val="00022ED3"/>
    <w:rsid w:val="00023472"/>
    <w:rsid w:val="00023BFE"/>
    <w:rsid w:val="0002430F"/>
    <w:rsid w:val="0002455B"/>
    <w:rsid w:val="00024A2B"/>
    <w:rsid w:val="00024C90"/>
    <w:rsid w:val="00025422"/>
    <w:rsid w:val="000255BB"/>
    <w:rsid w:val="000258C2"/>
    <w:rsid w:val="000259BC"/>
    <w:rsid w:val="0002635F"/>
    <w:rsid w:val="00026594"/>
    <w:rsid w:val="000267BA"/>
    <w:rsid w:val="000268DB"/>
    <w:rsid w:val="00027550"/>
    <w:rsid w:val="0002769A"/>
    <w:rsid w:val="00030923"/>
    <w:rsid w:val="00032D88"/>
    <w:rsid w:val="00032F95"/>
    <w:rsid w:val="00033084"/>
    <w:rsid w:val="00035C04"/>
    <w:rsid w:val="00036393"/>
    <w:rsid w:val="00036D89"/>
    <w:rsid w:val="0004212A"/>
    <w:rsid w:val="000423A8"/>
    <w:rsid w:val="00042868"/>
    <w:rsid w:val="00043A63"/>
    <w:rsid w:val="00045792"/>
    <w:rsid w:val="0004680C"/>
    <w:rsid w:val="000469C5"/>
    <w:rsid w:val="00046FE5"/>
    <w:rsid w:val="00047CFB"/>
    <w:rsid w:val="00050667"/>
    <w:rsid w:val="000509F6"/>
    <w:rsid w:val="00050A20"/>
    <w:rsid w:val="0005100B"/>
    <w:rsid w:val="00051185"/>
    <w:rsid w:val="000518D4"/>
    <w:rsid w:val="00051DB4"/>
    <w:rsid w:val="00052798"/>
    <w:rsid w:val="00052F6D"/>
    <w:rsid w:val="0005305E"/>
    <w:rsid w:val="00053FF2"/>
    <w:rsid w:val="0005401E"/>
    <w:rsid w:val="00054D9E"/>
    <w:rsid w:val="000553F7"/>
    <w:rsid w:val="00055815"/>
    <w:rsid w:val="00055B98"/>
    <w:rsid w:val="00055FE5"/>
    <w:rsid w:val="00056446"/>
    <w:rsid w:val="00056889"/>
    <w:rsid w:val="00056DCE"/>
    <w:rsid w:val="00056EF0"/>
    <w:rsid w:val="00056F1F"/>
    <w:rsid w:val="0005712C"/>
    <w:rsid w:val="000576D6"/>
    <w:rsid w:val="0006033F"/>
    <w:rsid w:val="00060FFF"/>
    <w:rsid w:val="00061582"/>
    <w:rsid w:val="00061B30"/>
    <w:rsid w:val="00061D10"/>
    <w:rsid w:val="00062D73"/>
    <w:rsid w:val="00062FF1"/>
    <w:rsid w:val="000639BD"/>
    <w:rsid w:val="0006436F"/>
    <w:rsid w:val="0006462E"/>
    <w:rsid w:val="0006491F"/>
    <w:rsid w:val="00064E69"/>
    <w:rsid w:val="0006532B"/>
    <w:rsid w:val="00065633"/>
    <w:rsid w:val="00065A76"/>
    <w:rsid w:val="00065F42"/>
    <w:rsid w:val="0006618E"/>
    <w:rsid w:val="00066E39"/>
    <w:rsid w:val="00067B08"/>
    <w:rsid w:val="00067DC6"/>
    <w:rsid w:val="00070433"/>
    <w:rsid w:val="00070A6F"/>
    <w:rsid w:val="00071C2E"/>
    <w:rsid w:val="0007415F"/>
    <w:rsid w:val="0007428C"/>
    <w:rsid w:val="00074EE2"/>
    <w:rsid w:val="00076CA1"/>
    <w:rsid w:val="0007737E"/>
    <w:rsid w:val="00077818"/>
    <w:rsid w:val="000804F5"/>
    <w:rsid w:val="00081027"/>
    <w:rsid w:val="0008110D"/>
    <w:rsid w:val="000817AF"/>
    <w:rsid w:val="00081A09"/>
    <w:rsid w:val="00081A24"/>
    <w:rsid w:val="00081F23"/>
    <w:rsid w:val="00082CAC"/>
    <w:rsid w:val="00082D24"/>
    <w:rsid w:val="00084006"/>
    <w:rsid w:val="00084080"/>
    <w:rsid w:val="00084C13"/>
    <w:rsid w:val="00084F3E"/>
    <w:rsid w:val="0008564A"/>
    <w:rsid w:val="00085E5E"/>
    <w:rsid w:val="00090230"/>
    <w:rsid w:val="00090438"/>
    <w:rsid w:val="000910E1"/>
    <w:rsid w:val="000917D4"/>
    <w:rsid w:val="000922BE"/>
    <w:rsid w:val="000926B4"/>
    <w:rsid w:val="00095AAC"/>
    <w:rsid w:val="00095CCA"/>
    <w:rsid w:val="00096154"/>
    <w:rsid w:val="0009681D"/>
    <w:rsid w:val="00097DC8"/>
    <w:rsid w:val="000A2402"/>
    <w:rsid w:val="000A3285"/>
    <w:rsid w:val="000A3B3D"/>
    <w:rsid w:val="000A3C30"/>
    <w:rsid w:val="000A4603"/>
    <w:rsid w:val="000A4FD6"/>
    <w:rsid w:val="000A554A"/>
    <w:rsid w:val="000A631E"/>
    <w:rsid w:val="000A6BC1"/>
    <w:rsid w:val="000B011C"/>
    <w:rsid w:val="000B019D"/>
    <w:rsid w:val="000B0349"/>
    <w:rsid w:val="000B0BCB"/>
    <w:rsid w:val="000B1597"/>
    <w:rsid w:val="000B290E"/>
    <w:rsid w:val="000B2B4A"/>
    <w:rsid w:val="000B3B77"/>
    <w:rsid w:val="000B5621"/>
    <w:rsid w:val="000C148B"/>
    <w:rsid w:val="000C224A"/>
    <w:rsid w:val="000C2377"/>
    <w:rsid w:val="000C3651"/>
    <w:rsid w:val="000C3BAC"/>
    <w:rsid w:val="000C69AA"/>
    <w:rsid w:val="000C6BBE"/>
    <w:rsid w:val="000C6F2D"/>
    <w:rsid w:val="000C7409"/>
    <w:rsid w:val="000D001B"/>
    <w:rsid w:val="000D04A6"/>
    <w:rsid w:val="000D05D4"/>
    <w:rsid w:val="000D0AC5"/>
    <w:rsid w:val="000D2253"/>
    <w:rsid w:val="000D356F"/>
    <w:rsid w:val="000D3F24"/>
    <w:rsid w:val="000D3F68"/>
    <w:rsid w:val="000D6967"/>
    <w:rsid w:val="000D7452"/>
    <w:rsid w:val="000D749A"/>
    <w:rsid w:val="000E098F"/>
    <w:rsid w:val="000E122D"/>
    <w:rsid w:val="000E1E59"/>
    <w:rsid w:val="000E218E"/>
    <w:rsid w:val="000E4ADF"/>
    <w:rsid w:val="000E4F0D"/>
    <w:rsid w:val="000E5207"/>
    <w:rsid w:val="000E543F"/>
    <w:rsid w:val="000E5544"/>
    <w:rsid w:val="000E564B"/>
    <w:rsid w:val="000E5E5E"/>
    <w:rsid w:val="000E690F"/>
    <w:rsid w:val="000F03C2"/>
    <w:rsid w:val="000F1DBC"/>
    <w:rsid w:val="000F2BAD"/>
    <w:rsid w:val="000F387A"/>
    <w:rsid w:val="000F3A50"/>
    <w:rsid w:val="000F3CF8"/>
    <w:rsid w:val="000F4D81"/>
    <w:rsid w:val="000F5B17"/>
    <w:rsid w:val="000F6878"/>
    <w:rsid w:val="000F6B86"/>
    <w:rsid w:val="000F6DE4"/>
    <w:rsid w:val="000F74A1"/>
    <w:rsid w:val="000F7ECD"/>
    <w:rsid w:val="00100BD0"/>
    <w:rsid w:val="001016E4"/>
    <w:rsid w:val="00101A09"/>
    <w:rsid w:val="00102871"/>
    <w:rsid w:val="00102A8F"/>
    <w:rsid w:val="00102CA2"/>
    <w:rsid w:val="00103A50"/>
    <w:rsid w:val="00103E63"/>
    <w:rsid w:val="00104BBD"/>
    <w:rsid w:val="00104BC4"/>
    <w:rsid w:val="001053C4"/>
    <w:rsid w:val="00105A89"/>
    <w:rsid w:val="001069D3"/>
    <w:rsid w:val="00106BF6"/>
    <w:rsid w:val="00107A85"/>
    <w:rsid w:val="00110384"/>
    <w:rsid w:val="00110556"/>
    <w:rsid w:val="00111D52"/>
    <w:rsid w:val="00113350"/>
    <w:rsid w:val="001135E4"/>
    <w:rsid w:val="0011360F"/>
    <w:rsid w:val="0011391A"/>
    <w:rsid w:val="001148F8"/>
    <w:rsid w:val="00114E0E"/>
    <w:rsid w:val="001158E3"/>
    <w:rsid w:val="001158EB"/>
    <w:rsid w:val="00116770"/>
    <w:rsid w:val="00121200"/>
    <w:rsid w:val="00121398"/>
    <w:rsid w:val="00121CB2"/>
    <w:rsid w:val="00122780"/>
    <w:rsid w:val="001228FB"/>
    <w:rsid w:val="00123919"/>
    <w:rsid w:val="001250D7"/>
    <w:rsid w:val="00125150"/>
    <w:rsid w:val="00125531"/>
    <w:rsid w:val="001256B1"/>
    <w:rsid w:val="001278C5"/>
    <w:rsid w:val="00130056"/>
    <w:rsid w:val="00131269"/>
    <w:rsid w:val="00131B3F"/>
    <w:rsid w:val="001320A1"/>
    <w:rsid w:val="00132DF8"/>
    <w:rsid w:val="001340D3"/>
    <w:rsid w:val="001379D6"/>
    <w:rsid w:val="0014086F"/>
    <w:rsid w:val="00140E32"/>
    <w:rsid w:val="001420EB"/>
    <w:rsid w:val="00142979"/>
    <w:rsid w:val="00143314"/>
    <w:rsid w:val="0014333A"/>
    <w:rsid w:val="0014430A"/>
    <w:rsid w:val="00144D2E"/>
    <w:rsid w:val="00144EA0"/>
    <w:rsid w:val="00144F7B"/>
    <w:rsid w:val="0014517B"/>
    <w:rsid w:val="001451D8"/>
    <w:rsid w:val="00145D1B"/>
    <w:rsid w:val="00146204"/>
    <w:rsid w:val="00146B22"/>
    <w:rsid w:val="00147FE1"/>
    <w:rsid w:val="001501D1"/>
    <w:rsid w:val="00151793"/>
    <w:rsid w:val="00152A80"/>
    <w:rsid w:val="00153A5D"/>
    <w:rsid w:val="00154394"/>
    <w:rsid w:val="001551E8"/>
    <w:rsid w:val="0015553A"/>
    <w:rsid w:val="00155798"/>
    <w:rsid w:val="0015586A"/>
    <w:rsid w:val="001569BD"/>
    <w:rsid w:val="00160CA5"/>
    <w:rsid w:val="00160D1C"/>
    <w:rsid w:val="00160F08"/>
    <w:rsid w:val="00162727"/>
    <w:rsid w:val="00162BF4"/>
    <w:rsid w:val="001632EF"/>
    <w:rsid w:val="0016392A"/>
    <w:rsid w:val="0016394C"/>
    <w:rsid w:val="00163DAC"/>
    <w:rsid w:val="00164557"/>
    <w:rsid w:val="00164AE5"/>
    <w:rsid w:val="001661E9"/>
    <w:rsid w:val="001663C3"/>
    <w:rsid w:val="0016668B"/>
    <w:rsid w:val="00167930"/>
    <w:rsid w:val="00170CD9"/>
    <w:rsid w:val="0017275B"/>
    <w:rsid w:val="00172C3C"/>
    <w:rsid w:val="001730DD"/>
    <w:rsid w:val="00173B1A"/>
    <w:rsid w:val="00174339"/>
    <w:rsid w:val="00174C0C"/>
    <w:rsid w:val="00175F20"/>
    <w:rsid w:val="00176BC8"/>
    <w:rsid w:val="00177A95"/>
    <w:rsid w:val="00180042"/>
    <w:rsid w:val="001803AD"/>
    <w:rsid w:val="001827CC"/>
    <w:rsid w:val="00182D0B"/>
    <w:rsid w:val="00182DCC"/>
    <w:rsid w:val="001833C9"/>
    <w:rsid w:val="001845F9"/>
    <w:rsid w:val="00184F94"/>
    <w:rsid w:val="0018777D"/>
    <w:rsid w:val="00190052"/>
    <w:rsid w:val="00190CE9"/>
    <w:rsid w:val="00191E4D"/>
    <w:rsid w:val="001922CD"/>
    <w:rsid w:val="001933D0"/>
    <w:rsid w:val="00193EC5"/>
    <w:rsid w:val="00195B2C"/>
    <w:rsid w:val="0019694A"/>
    <w:rsid w:val="00197024"/>
    <w:rsid w:val="001976AC"/>
    <w:rsid w:val="001978D4"/>
    <w:rsid w:val="001A11B3"/>
    <w:rsid w:val="001A1B52"/>
    <w:rsid w:val="001A209F"/>
    <w:rsid w:val="001A27E8"/>
    <w:rsid w:val="001A36D9"/>
    <w:rsid w:val="001A36DF"/>
    <w:rsid w:val="001A44A4"/>
    <w:rsid w:val="001A49E1"/>
    <w:rsid w:val="001A5A80"/>
    <w:rsid w:val="001A7346"/>
    <w:rsid w:val="001A78F4"/>
    <w:rsid w:val="001B07EA"/>
    <w:rsid w:val="001B0986"/>
    <w:rsid w:val="001B2D24"/>
    <w:rsid w:val="001B3E0F"/>
    <w:rsid w:val="001B40C6"/>
    <w:rsid w:val="001B4263"/>
    <w:rsid w:val="001B504D"/>
    <w:rsid w:val="001B5389"/>
    <w:rsid w:val="001B5ED2"/>
    <w:rsid w:val="001B5F02"/>
    <w:rsid w:val="001B6035"/>
    <w:rsid w:val="001B693D"/>
    <w:rsid w:val="001B6AB9"/>
    <w:rsid w:val="001B6C36"/>
    <w:rsid w:val="001B74B9"/>
    <w:rsid w:val="001C059F"/>
    <w:rsid w:val="001C087C"/>
    <w:rsid w:val="001C210C"/>
    <w:rsid w:val="001C301A"/>
    <w:rsid w:val="001C342A"/>
    <w:rsid w:val="001C354B"/>
    <w:rsid w:val="001C371F"/>
    <w:rsid w:val="001C3FCE"/>
    <w:rsid w:val="001C547D"/>
    <w:rsid w:val="001C5C88"/>
    <w:rsid w:val="001C5F67"/>
    <w:rsid w:val="001C5FE2"/>
    <w:rsid w:val="001C600A"/>
    <w:rsid w:val="001C618C"/>
    <w:rsid w:val="001C6FF2"/>
    <w:rsid w:val="001C7245"/>
    <w:rsid w:val="001C77E9"/>
    <w:rsid w:val="001C7EB3"/>
    <w:rsid w:val="001D0238"/>
    <w:rsid w:val="001D023F"/>
    <w:rsid w:val="001D044C"/>
    <w:rsid w:val="001D0C97"/>
    <w:rsid w:val="001D0E31"/>
    <w:rsid w:val="001D0F23"/>
    <w:rsid w:val="001D2DA8"/>
    <w:rsid w:val="001D2F66"/>
    <w:rsid w:val="001D4D2D"/>
    <w:rsid w:val="001D5025"/>
    <w:rsid w:val="001D5189"/>
    <w:rsid w:val="001D578C"/>
    <w:rsid w:val="001D599B"/>
    <w:rsid w:val="001D5C31"/>
    <w:rsid w:val="001D6835"/>
    <w:rsid w:val="001D69C9"/>
    <w:rsid w:val="001D6EC4"/>
    <w:rsid w:val="001E1E9F"/>
    <w:rsid w:val="001E3628"/>
    <w:rsid w:val="001E38BB"/>
    <w:rsid w:val="001E3DAD"/>
    <w:rsid w:val="001E4223"/>
    <w:rsid w:val="001E43DE"/>
    <w:rsid w:val="001E45A6"/>
    <w:rsid w:val="001E460A"/>
    <w:rsid w:val="001E4CF4"/>
    <w:rsid w:val="001E693B"/>
    <w:rsid w:val="001E7C92"/>
    <w:rsid w:val="001F031C"/>
    <w:rsid w:val="001F1FFD"/>
    <w:rsid w:val="001F2AC7"/>
    <w:rsid w:val="001F2B8D"/>
    <w:rsid w:val="001F2DB7"/>
    <w:rsid w:val="001F3599"/>
    <w:rsid w:val="001F3602"/>
    <w:rsid w:val="001F3785"/>
    <w:rsid w:val="001F37D7"/>
    <w:rsid w:val="001F5552"/>
    <w:rsid w:val="001F63CD"/>
    <w:rsid w:val="001F68B5"/>
    <w:rsid w:val="001F6BD0"/>
    <w:rsid w:val="001F7250"/>
    <w:rsid w:val="001F7773"/>
    <w:rsid w:val="00200363"/>
    <w:rsid w:val="00200B7C"/>
    <w:rsid w:val="00201709"/>
    <w:rsid w:val="0020226E"/>
    <w:rsid w:val="00202664"/>
    <w:rsid w:val="00202E37"/>
    <w:rsid w:val="0020399C"/>
    <w:rsid w:val="00203E52"/>
    <w:rsid w:val="00204043"/>
    <w:rsid w:val="00207BA0"/>
    <w:rsid w:val="00210E8E"/>
    <w:rsid w:val="00211A73"/>
    <w:rsid w:val="00211D5D"/>
    <w:rsid w:val="002124E6"/>
    <w:rsid w:val="00213105"/>
    <w:rsid w:val="002135D6"/>
    <w:rsid w:val="002139D8"/>
    <w:rsid w:val="002149D1"/>
    <w:rsid w:val="00215E3A"/>
    <w:rsid w:val="002169C3"/>
    <w:rsid w:val="00217A51"/>
    <w:rsid w:val="00220634"/>
    <w:rsid w:val="00220B5F"/>
    <w:rsid w:val="002212BE"/>
    <w:rsid w:val="00221FA9"/>
    <w:rsid w:val="0022246B"/>
    <w:rsid w:val="00222859"/>
    <w:rsid w:val="00223185"/>
    <w:rsid w:val="002236E3"/>
    <w:rsid w:val="00223784"/>
    <w:rsid w:val="002238D6"/>
    <w:rsid w:val="002252C3"/>
    <w:rsid w:val="00225765"/>
    <w:rsid w:val="00225AA3"/>
    <w:rsid w:val="00225B58"/>
    <w:rsid w:val="00225F72"/>
    <w:rsid w:val="002264E6"/>
    <w:rsid w:val="00226812"/>
    <w:rsid w:val="0022767E"/>
    <w:rsid w:val="0023014F"/>
    <w:rsid w:val="002307CE"/>
    <w:rsid w:val="002312F0"/>
    <w:rsid w:val="0023135A"/>
    <w:rsid w:val="00232EA2"/>
    <w:rsid w:val="00232F72"/>
    <w:rsid w:val="002331F8"/>
    <w:rsid w:val="0023661B"/>
    <w:rsid w:val="00236A9E"/>
    <w:rsid w:val="00236D33"/>
    <w:rsid w:val="0023706E"/>
    <w:rsid w:val="002379E7"/>
    <w:rsid w:val="0024122E"/>
    <w:rsid w:val="00241D53"/>
    <w:rsid w:val="00242529"/>
    <w:rsid w:val="00243214"/>
    <w:rsid w:val="00243CDD"/>
    <w:rsid w:val="00243E46"/>
    <w:rsid w:val="00244F26"/>
    <w:rsid w:val="002463EC"/>
    <w:rsid w:val="00246CCD"/>
    <w:rsid w:val="00250920"/>
    <w:rsid w:val="00250F03"/>
    <w:rsid w:val="002510A8"/>
    <w:rsid w:val="00252C35"/>
    <w:rsid w:val="00252D63"/>
    <w:rsid w:val="00252F8C"/>
    <w:rsid w:val="0025399F"/>
    <w:rsid w:val="00254CC8"/>
    <w:rsid w:val="00256545"/>
    <w:rsid w:val="0026073C"/>
    <w:rsid w:val="00261130"/>
    <w:rsid w:val="002636F8"/>
    <w:rsid w:val="00263BD7"/>
    <w:rsid w:val="002648F0"/>
    <w:rsid w:val="0026650B"/>
    <w:rsid w:val="00267688"/>
    <w:rsid w:val="00270700"/>
    <w:rsid w:val="002709BD"/>
    <w:rsid w:val="00271142"/>
    <w:rsid w:val="00271358"/>
    <w:rsid w:val="0027233B"/>
    <w:rsid w:val="0027238A"/>
    <w:rsid w:val="00273140"/>
    <w:rsid w:val="00274AA5"/>
    <w:rsid w:val="00274BBA"/>
    <w:rsid w:val="00274DF5"/>
    <w:rsid w:val="00275A1A"/>
    <w:rsid w:val="00275CE3"/>
    <w:rsid w:val="00275E23"/>
    <w:rsid w:val="00276663"/>
    <w:rsid w:val="00277539"/>
    <w:rsid w:val="0028012C"/>
    <w:rsid w:val="002806C2"/>
    <w:rsid w:val="00280FC0"/>
    <w:rsid w:val="00281365"/>
    <w:rsid w:val="00281556"/>
    <w:rsid w:val="00281A19"/>
    <w:rsid w:val="00283DC5"/>
    <w:rsid w:val="00284FF6"/>
    <w:rsid w:val="00285B36"/>
    <w:rsid w:val="00285C69"/>
    <w:rsid w:val="00285DD1"/>
    <w:rsid w:val="00286104"/>
    <w:rsid w:val="00286234"/>
    <w:rsid w:val="00286671"/>
    <w:rsid w:val="00286BEF"/>
    <w:rsid w:val="0029079E"/>
    <w:rsid w:val="00290C05"/>
    <w:rsid w:val="00290F17"/>
    <w:rsid w:val="00292316"/>
    <w:rsid w:val="002926CC"/>
    <w:rsid w:val="0029369A"/>
    <w:rsid w:val="0029399F"/>
    <w:rsid w:val="00293E92"/>
    <w:rsid w:val="00294840"/>
    <w:rsid w:val="00294AE6"/>
    <w:rsid w:val="00294BA0"/>
    <w:rsid w:val="00295CC8"/>
    <w:rsid w:val="00296894"/>
    <w:rsid w:val="00297511"/>
    <w:rsid w:val="00297FDB"/>
    <w:rsid w:val="002A0F6A"/>
    <w:rsid w:val="002A1618"/>
    <w:rsid w:val="002A1C33"/>
    <w:rsid w:val="002A1E6C"/>
    <w:rsid w:val="002A2286"/>
    <w:rsid w:val="002A2BB0"/>
    <w:rsid w:val="002A439D"/>
    <w:rsid w:val="002A68C2"/>
    <w:rsid w:val="002A6AEB"/>
    <w:rsid w:val="002A6CB1"/>
    <w:rsid w:val="002A705E"/>
    <w:rsid w:val="002B19CB"/>
    <w:rsid w:val="002B1C49"/>
    <w:rsid w:val="002B1CB1"/>
    <w:rsid w:val="002B3731"/>
    <w:rsid w:val="002B3F5E"/>
    <w:rsid w:val="002B62AE"/>
    <w:rsid w:val="002B78F1"/>
    <w:rsid w:val="002B7B28"/>
    <w:rsid w:val="002C05EA"/>
    <w:rsid w:val="002C083F"/>
    <w:rsid w:val="002C25C0"/>
    <w:rsid w:val="002C405E"/>
    <w:rsid w:val="002C436C"/>
    <w:rsid w:val="002C47D1"/>
    <w:rsid w:val="002C48D4"/>
    <w:rsid w:val="002C5487"/>
    <w:rsid w:val="002D206A"/>
    <w:rsid w:val="002D37EA"/>
    <w:rsid w:val="002D4044"/>
    <w:rsid w:val="002D4200"/>
    <w:rsid w:val="002D59A2"/>
    <w:rsid w:val="002D5FFA"/>
    <w:rsid w:val="002D5FFB"/>
    <w:rsid w:val="002D6496"/>
    <w:rsid w:val="002D683B"/>
    <w:rsid w:val="002D7602"/>
    <w:rsid w:val="002E0A4A"/>
    <w:rsid w:val="002E0C26"/>
    <w:rsid w:val="002E11DA"/>
    <w:rsid w:val="002E1EBC"/>
    <w:rsid w:val="002E2E5F"/>
    <w:rsid w:val="002E35BA"/>
    <w:rsid w:val="002E4083"/>
    <w:rsid w:val="002E4812"/>
    <w:rsid w:val="002E52E3"/>
    <w:rsid w:val="002E5341"/>
    <w:rsid w:val="002E5472"/>
    <w:rsid w:val="002F0AEE"/>
    <w:rsid w:val="002F0E46"/>
    <w:rsid w:val="002F132D"/>
    <w:rsid w:val="002F14E4"/>
    <w:rsid w:val="002F1660"/>
    <w:rsid w:val="002F1DCC"/>
    <w:rsid w:val="002F2184"/>
    <w:rsid w:val="002F27CC"/>
    <w:rsid w:val="002F2E10"/>
    <w:rsid w:val="002F2E92"/>
    <w:rsid w:val="002F4709"/>
    <w:rsid w:val="002F67E5"/>
    <w:rsid w:val="002F6945"/>
    <w:rsid w:val="00300620"/>
    <w:rsid w:val="00300F33"/>
    <w:rsid w:val="0030112D"/>
    <w:rsid w:val="00301ED2"/>
    <w:rsid w:val="003020E0"/>
    <w:rsid w:val="00304C29"/>
    <w:rsid w:val="00305B3C"/>
    <w:rsid w:val="00306251"/>
    <w:rsid w:val="00306740"/>
    <w:rsid w:val="00306F30"/>
    <w:rsid w:val="003073F7"/>
    <w:rsid w:val="0031052A"/>
    <w:rsid w:val="0031077E"/>
    <w:rsid w:val="00311242"/>
    <w:rsid w:val="003132A3"/>
    <w:rsid w:val="00313F7E"/>
    <w:rsid w:val="00314039"/>
    <w:rsid w:val="00315598"/>
    <w:rsid w:val="00315C20"/>
    <w:rsid w:val="00316720"/>
    <w:rsid w:val="00317248"/>
    <w:rsid w:val="00322283"/>
    <w:rsid w:val="0032253D"/>
    <w:rsid w:val="00322D93"/>
    <w:rsid w:val="00323FE1"/>
    <w:rsid w:val="00324FA4"/>
    <w:rsid w:val="003274D3"/>
    <w:rsid w:val="00327DA7"/>
    <w:rsid w:val="00327E47"/>
    <w:rsid w:val="00330096"/>
    <w:rsid w:val="00332F73"/>
    <w:rsid w:val="003349A3"/>
    <w:rsid w:val="00334ADB"/>
    <w:rsid w:val="00334C22"/>
    <w:rsid w:val="00334D43"/>
    <w:rsid w:val="00335FD8"/>
    <w:rsid w:val="0034229C"/>
    <w:rsid w:val="00344C80"/>
    <w:rsid w:val="00345066"/>
    <w:rsid w:val="0034513D"/>
    <w:rsid w:val="0034586C"/>
    <w:rsid w:val="003464EB"/>
    <w:rsid w:val="00346A01"/>
    <w:rsid w:val="00346A71"/>
    <w:rsid w:val="003476DC"/>
    <w:rsid w:val="00350C94"/>
    <w:rsid w:val="0035220E"/>
    <w:rsid w:val="00352685"/>
    <w:rsid w:val="00352712"/>
    <w:rsid w:val="00353547"/>
    <w:rsid w:val="00354244"/>
    <w:rsid w:val="003555BC"/>
    <w:rsid w:val="00355B09"/>
    <w:rsid w:val="00356205"/>
    <w:rsid w:val="003572E6"/>
    <w:rsid w:val="00357B6D"/>
    <w:rsid w:val="00360627"/>
    <w:rsid w:val="00360A05"/>
    <w:rsid w:val="003616B5"/>
    <w:rsid w:val="003648C6"/>
    <w:rsid w:val="00364F92"/>
    <w:rsid w:val="003668C9"/>
    <w:rsid w:val="00367F84"/>
    <w:rsid w:val="00371AA4"/>
    <w:rsid w:val="00372714"/>
    <w:rsid w:val="00372D4D"/>
    <w:rsid w:val="0037397C"/>
    <w:rsid w:val="003767E6"/>
    <w:rsid w:val="00377A82"/>
    <w:rsid w:val="00380772"/>
    <w:rsid w:val="00380B00"/>
    <w:rsid w:val="00381829"/>
    <w:rsid w:val="00381A72"/>
    <w:rsid w:val="00382568"/>
    <w:rsid w:val="00384EA9"/>
    <w:rsid w:val="00385188"/>
    <w:rsid w:val="00385B86"/>
    <w:rsid w:val="00386940"/>
    <w:rsid w:val="0039175A"/>
    <w:rsid w:val="00391ABE"/>
    <w:rsid w:val="00392CAB"/>
    <w:rsid w:val="00393009"/>
    <w:rsid w:val="00393322"/>
    <w:rsid w:val="0039379E"/>
    <w:rsid w:val="00394126"/>
    <w:rsid w:val="003943E9"/>
    <w:rsid w:val="003953F4"/>
    <w:rsid w:val="00395BF1"/>
    <w:rsid w:val="0039611D"/>
    <w:rsid w:val="00396C71"/>
    <w:rsid w:val="003973B2"/>
    <w:rsid w:val="003976B1"/>
    <w:rsid w:val="003977A2"/>
    <w:rsid w:val="003A00DF"/>
    <w:rsid w:val="003A1430"/>
    <w:rsid w:val="003A162C"/>
    <w:rsid w:val="003A19A2"/>
    <w:rsid w:val="003A1FC3"/>
    <w:rsid w:val="003A37EA"/>
    <w:rsid w:val="003A3FAF"/>
    <w:rsid w:val="003A55D1"/>
    <w:rsid w:val="003A5B99"/>
    <w:rsid w:val="003A716C"/>
    <w:rsid w:val="003A777F"/>
    <w:rsid w:val="003B043D"/>
    <w:rsid w:val="003B0E8F"/>
    <w:rsid w:val="003B1249"/>
    <w:rsid w:val="003B1820"/>
    <w:rsid w:val="003B437F"/>
    <w:rsid w:val="003B490C"/>
    <w:rsid w:val="003B7241"/>
    <w:rsid w:val="003B7305"/>
    <w:rsid w:val="003B75E1"/>
    <w:rsid w:val="003C0D44"/>
    <w:rsid w:val="003C0F9F"/>
    <w:rsid w:val="003C11E0"/>
    <w:rsid w:val="003C1683"/>
    <w:rsid w:val="003C3725"/>
    <w:rsid w:val="003C41B5"/>
    <w:rsid w:val="003C452D"/>
    <w:rsid w:val="003C4C50"/>
    <w:rsid w:val="003C4FAE"/>
    <w:rsid w:val="003C50E3"/>
    <w:rsid w:val="003C5292"/>
    <w:rsid w:val="003C5BDA"/>
    <w:rsid w:val="003C5F00"/>
    <w:rsid w:val="003C62FE"/>
    <w:rsid w:val="003C6519"/>
    <w:rsid w:val="003C79D0"/>
    <w:rsid w:val="003C7FA4"/>
    <w:rsid w:val="003D00D6"/>
    <w:rsid w:val="003D0C74"/>
    <w:rsid w:val="003D0E24"/>
    <w:rsid w:val="003D12FA"/>
    <w:rsid w:val="003D3139"/>
    <w:rsid w:val="003D327A"/>
    <w:rsid w:val="003D3549"/>
    <w:rsid w:val="003D5C52"/>
    <w:rsid w:val="003D5ECA"/>
    <w:rsid w:val="003D6451"/>
    <w:rsid w:val="003D7210"/>
    <w:rsid w:val="003E013E"/>
    <w:rsid w:val="003E0319"/>
    <w:rsid w:val="003E0B35"/>
    <w:rsid w:val="003E0D7B"/>
    <w:rsid w:val="003E1190"/>
    <w:rsid w:val="003E124E"/>
    <w:rsid w:val="003E1E4C"/>
    <w:rsid w:val="003E20AA"/>
    <w:rsid w:val="003E38A9"/>
    <w:rsid w:val="003E3E4D"/>
    <w:rsid w:val="003E3FA6"/>
    <w:rsid w:val="003E4B94"/>
    <w:rsid w:val="003E581B"/>
    <w:rsid w:val="003E589B"/>
    <w:rsid w:val="003E74FB"/>
    <w:rsid w:val="003E7D61"/>
    <w:rsid w:val="003F0F56"/>
    <w:rsid w:val="003F13B8"/>
    <w:rsid w:val="003F20DE"/>
    <w:rsid w:val="003F24B9"/>
    <w:rsid w:val="003F3496"/>
    <w:rsid w:val="003F35A2"/>
    <w:rsid w:val="003F36E5"/>
    <w:rsid w:val="003F3AEE"/>
    <w:rsid w:val="003F5655"/>
    <w:rsid w:val="003F6324"/>
    <w:rsid w:val="003F6660"/>
    <w:rsid w:val="003F704B"/>
    <w:rsid w:val="003F787D"/>
    <w:rsid w:val="003F7EF5"/>
    <w:rsid w:val="00400353"/>
    <w:rsid w:val="00403E37"/>
    <w:rsid w:val="00403FCA"/>
    <w:rsid w:val="00404587"/>
    <w:rsid w:val="0040486E"/>
    <w:rsid w:val="00404A24"/>
    <w:rsid w:val="00404B34"/>
    <w:rsid w:val="00405184"/>
    <w:rsid w:val="0040561C"/>
    <w:rsid w:val="0040716A"/>
    <w:rsid w:val="0040783A"/>
    <w:rsid w:val="0041116F"/>
    <w:rsid w:val="004112FD"/>
    <w:rsid w:val="0041150B"/>
    <w:rsid w:val="00411D1F"/>
    <w:rsid w:val="00412C59"/>
    <w:rsid w:val="0041383B"/>
    <w:rsid w:val="00413AA8"/>
    <w:rsid w:val="00414F36"/>
    <w:rsid w:val="0041592F"/>
    <w:rsid w:val="00415FF2"/>
    <w:rsid w:val="00416DB2"/>
    <w:rsid w:val="00417815"/>
    <w:rsid w:val="00420904"/>
    <w:rsid w:val="00422659"/>
    <w:rsid w:val="00422AF9"/>
    <w:rsid w:val="0042324C"/>
    <w:rsid w:val="00423D15"/>
    <w:rsid w:val="004246B1"/>
    <w:rsid w:val="004247B1"/>
    <w:rsid w:val="00425666"/>
    <w:rsid w:val="00425C17"/>
    <w:rsid w:val="004264CF"/>
    <w:rsid w:val="0042770A"/>
    <w:rsid w:val="00427798"/>
    <w:rsid w:val="00427E1C"/>
    <w:rsid w:val="0043061A"/>
    <w:rsid w:val="00430CDB"/>
    <w:rsid w:val="00431187"/>
    <w:rsid w:val="00432003"/>
    <w:rsid w:val="00432474"/>
    <w:rsid w:val="004324F5"/>
    <w:rsid w:val="00432DBE"/>
    <w:rsid w:val="0043368F"/>
    <w:rsid w:val="00433E90"/>
    <w:rsid w:val="00441694"/>
    <w:rsid w:val="0044174C"/>
    <w:rsid w:val="00441E78"/>
    <w:rsid w:val="0044377C"/>
    <w:rsid w:val="00443F16"/>
    <w:rsid w:val="0044502C"/>
    <w:rsid w:val="0044559A"/>
    <w:rsid w:val="00446722"/>
    <w:rsid w:val="00452902"/>
    <w:rsid w:val="00452A93"/>
    <w:rsid w:val="00452AE2"/>
    <w:rsid w:val="00453536"/>
    <w:rsid w:val="00453710"/>
    <w:rsid w:val="00453AC9"/>
    <w:rsid w:val="00453CDE"/>
    <w:rsid w:val="004556BC"/>
    <w:rsid w:val="00456C6C"/>
    <w:rsid w:val="00457034"/>
    <w:rsid w:val="004573B2"/>
    <w:rsid w:val="00462867"/>
    <w:rsid w:val="0046385E"/>
    <w:rsid w:val="004653F6"/>
    <w:rsid w:val="00465417"/>
    <w:rsid w:val="00465EF5"/>
    <w:rsid w:val="0046665D"/>
    <w:rsid w:val="004671DE"/>
    <w:rsid w:val="004675AB"/>
    <w:rsid w:val="004701A5"/>
    <w:rsid w:val="00471EF0"/>
    <w:rsid w:val="00471F0F"/>
    <w:rsid w:val="004726AF"/>
    <w:rsid w:val="004736F2"/>
    <w:rsid w:val="00474B4F"/>
    <w:rsid w:val="0047529B"/>
    <w:rsid w:val="0047584D"/>
    <w:rsid w:val="00475916"/>
    <w:rsid w:val="00477D93"/>
    <w:rsid w:val="00477E6F"/>
    <w:rsid w:val="004801E8"/>
    <w:rsid w:val="004806A7"/>
    <w:rsid w:val="00481234"/>
    <w:rsid w:val="0048153D"/>
    <w:rsid w:val="0048178F"/>
    <w:rsid w:val="00482C64"/>
    <w:rsid w:val="004832E4"/>
    <w:rsid w:val="00483EAC"/>
    <w:rsid w:val="004848F6"/>
    <w:rsid w:val="004853F6"/>
    <w:rsid w:val="00485CE5"/>
    <w:rsid w:val="00486B0E"/>
    <w:rsid w:val="00490575"/>
    <w:rsid w:val="00490643"/>
    <w:rsid w:val="00490C71"/>
    <w:rsid w:val="00492E02"/>
    <w:rsid w:val="0049335B"/>
    <w:rsid w:val="00493477"/>
    <w:rsid w:val="00493A99"/>
    <w:rsid w:val="00493EE3"/>
    <w:rsid w:val="0049441B"/>
    <w:rsid w:val="00495175"/>
    <w:rsid w:val="00495C2B"/>
    <w:rsid w:val="00495C84"/>
    <w:rsid w:val="00496C22"/>
    <w:rsid w:val="00496DC6"/>
    <w:rsid w:val="0049767A"/>
    <w:rsid w:val="004A0CD1"/>
    <w:rsid w:val="004A27EC"/>
    <w:rsid w:val="004A348A"/>
    <w:rsid w:val="004A56CA"/>
    <w:rsid w:val="004A61CC"/>
    <w:rsid w:val="004A6665"/>
    <w:rsid w:val="004A7515"/>
    <w:rsid w:val="004A7650"/>
    <w:rsid w:val="004A79D7"/>
    <w:rsid w:val="004B04B2"/>
    <w:rsid w:val="004B1DBB"/>
    <w:rsid w:val="004B26B3"/>
    <w:rsid w:val="004B2A6B"/>
    <w:rsid w:val="004B2C2F"/>
    <w:rsid w:val="004B3CE6"/>
    <w:rsid w:val="004B65C8"/>
    <w:rsid w:val="004B72CC"/>
    <w:rsid w:val="004B7308"/>
    <w:rsid w:val="004B7502"/>
    <w:rsid w:val="004B7622"/>
    <w:rsid w:val="004B7FA4"/>
    <w:rsid w:val="004C1C42"/>
    <w:rsid w:val="004C50F2"/>
    <w:rsid w:val="004C5FCA"/>
    <w:rsid w:val="004C6546"/>
    <w:rsid w:val="004C7105"/>
    <w:rsid w:val="004C7226"/>
    <w:rsid w:val="004C7649"/>
    <w:rsid w:val="004D0D69"/>
    <w:rsid w:val="004D1082"/>
    <w:rsid w:val="004D1A77"/>
    <w:rsid w:val="004D1AFD"/>
    <w:rsid w:val="004D1CA7"/>
    <w:rsid w:val="004D2C05"/>
    <w:rsid w:val="004D2D5E"/>
    <w:rsid w:val="004D3739"/>
    <w:rsid w:val="004D4CB0"/>
    <w:rsid w:val="004E028E"/>
    <w:rsid w:val="004E0E31"/>
    <w:rsid w:val="004E1693"/>
    <w:rsid w:val="004E1EDF"/>
    <w:rsid w:val="004E1FA4"/>
    <w:rsid w:val="004E39E0"/>
    <w:rsid w:val="004E41DC"/>
    <w:rsid w:val="004E546C"/>
    <w:rsid w:val="004E6EEE"/>
    <w:rsid w:val="004E7533"/>
    <w:rsid w:val="004F136A"/>
    <w:rsid w:val="004F685C"/>
    <w:rsid w:val="004F7063"/>
    <w:rsid w:val="004F7DF0"/>
    <w:rsid w:val="00500F86"/>
    <w:rsid w:val="005012B0"/>
    <w:rsid w:val="00501A7B"/>
    <w:rsid w:val="00501C35"/>
    <w:rsid w:val="00502401"/>
    <w:rsid w:val="00502B02"/>
    <w:rsid w:val="005039A8"/>
    <w:rsid w:val="005045D5"/>
    <w:rsid w:val="005054EA"/>
    <w:rsid w:val="00505B29"/>
    <w:rsid w:val="00507C3F"/>
    <w:rsid w:val="00510A92"/>
    <w:rsid w:val="00510DC0"/>
    <w:rsid w:val="00510FBA"/>
    <w:rsid w:val="0051105D"/>
    <w:rsid w:val="005111FA"/>
    <w:rsid w:val="00512603"/>
    <w:rsid w:val="005129A8"/>
    <w:rsid w:val="00513FD9"/>
    <w:rsid w:val="0051440E"/>
    <w:rsid w:val="005150C4"/>
    <w:rsid w:val="0051516C"/>
    <w:rsid w:val="005159AA"/>
    <w:rsid w:val="00516600"/>
    <w:rsid w:val="00520118"/>
    <w:rsid w:val="0052029A"/>
    <w:rsid w:val="00520B2E"/>
    <w:rsid w:val="005217D0"/>
    <w:rsid w:val="005242EC"/>
    <w:rsid w:val="00524339"/>
    <w:rsid w:val="00526372"/>
    <w:rsid w:val="00526814"/>
    <w:rsid w:val="0052709E"/>
    <w:rsid w:val="00530D72"/>
    <w:rsid w:val="00532C3D"/>
    <w:rsid w:val="0053313F"/>
    <w:rsid w:val="0053345A"/>
    <w:rsid w:val="005349BF"/>
    <w:rsid w:val="00535417"/>
    <w:rsid w:val="00536F15"/>
    <w:rsid w:val="0053710C"/>
    <w:rsid w:val="00537936"/>
    <w:rsid w:val="00537EFF"/>
    <w:rsid w:val="005403E5"/>
    <w:rsid w:val="00541536"/>
    <w:rsid w:val="00541C27"/>
    <w:rsid w:val="005424BE"/>
    <w:rsid w:val="00543A29"/>
    <w:rsid w:val="00545931"/>
    <w:rsid w:val="00545D41"/>
    <w:rsid w:val="005462D2"/>
    <w:rsid w:val="00546E3E"/>
    <w:rsid w:val="0054760A"/>
    <w:rsid w:val="00547ACC"/>
    <w:rsid w:val="00547D52"/>
    <w:rsid w:val="00552585"/>
    <w:rsid w:val="005525F7"/>
    <w:rsid w:val="0055290A"/>
    <w:rsid w:val="005535C1"/>
    <w:rsid w:val="0055370B"/>
    <w:rsid w:val="00553D70"/>
    <w:rsid w:val="00554F49"/>
    <w:rsid w:val="0055621D"/>
    <w:rsid w:val="005566F5"/>
    <w:rsid w:val="00557184"/>
    <w:rsid w:val="00560716"/>
    <w:rsid w:val="005610FE"/>
    <w:rsid w:val="00561662"/>
    <w:rsid w:val="0056169B"/>
    <w:rsid w:val="0056231B"/>
    <w:rsid w:val="0056276B"/>
    <w:rsid w:val="00562902"/>
    <w:rsid w:val="00562B21"/>
    <w:rsid w:val="00563ED7"/>
    <w:rsid w:val="00563F5B"/>
    <w:rsid w:val="00566CD0"/>
    <w:rsid w:val="00566DBD"/>
    <w:rsid w:val="005672AA"/>
    <w:rsid w:val="005705E4"/>
    <w:rsid w:val="00570680"/>
    <w:rsid w:val="00572136"/>
    <w:rsid w:val="00572AF8"/>
    <w:rsid w:val="0057521D"/>
    <w:rsid w:val="00575DF1"/>
    <w:rsid w:val="00576FFA"/>
    <w:rsid w:val="005771A3"/>
    <w:rsid w:val="00580287"/>
    <w:rsid w:val="005802B5"/>
    <w:rsid w:val="00580C34"/>
    <w:rsid w:val="00580EF1"/>
    <w:rsid w:val="0058164F"/>
    <w:rsid w:val="00581EBD"/>
    <w:rsid w:val="00582C3A"/>
    <w:rsid w:val="0058311D"/>
    <w:rsid w:val="00583E19"/>
    <w:rsid w:val="005846E1"/>
    <w:rsid w:val="0058525F"/>
    <w:rsid w:val="0058573D"/>
    <w:rsid w:val="00585FDD"/>
    <w:rsid w:val="00586F35"/>
    <w:rsid w:val="005873A5"/>
    <w:rsid w:val="00590FA9"/>
    <w:rsid w:val="005912F3"/>
    <w:rsid w:val="00592951"/>
    <w:rsid w:val="00593AFD"/>
    <w:rsid w:val="00593CF4"/>
    <w:rsid w:val="00594715"/>
    <w:rsid w:val="00595C29"/>
    <w:rsid w:val="00596475"/>
    <w:rsid w:val="00596E82"/>
    <w:rsid w:val="005A1677"/>
    <w:rsid w:val="005A19EE"/>
    <w:rsid w:val="005A2001"/>
    <w:rsid w:val="005A28B8"/>
    <w:rsid w:val="005A3211"/>
    <w:rsid w:val="005A391A"/>
    <w:rsid w:val="005A43E0"/>
    <w:rsid w:val="005A5663"/>
    <w:rsid w:val="005A56B9"/>
    <w:rsid w:val="005A6DA4"/>
    <w:rsid w:val="005A733B"/>
    <w:rsid w:val="005B111B"/>
    <w:rsid w:val="005B19A5"/>
    <w:rsid w:val="005B38B6"/>
    <w:rsid w:val="005B3CF3"/>
    <w:rsid w:val="005B3E17"/>
    <w:rsid w:val="005B3E88"/>
    <w:rsid w:val="005B45E5"/>
    <w:rsid w:val="005B59C0"/>
    <w:rsid w:val="005B6C5F"/>
    <w:rsid w:val="005B6FCD"/>
    <w:rsid w:val="005B79B1"/>
    <w:rsid w:val="005C0531"/>
    <w:rsid w:val="005C0BAB"/>
    <w:rsid w:val="005C156B"/>
    <w:rsid w:val="005C3438"/>
    <w:rsid w:val="005C6673"/>
    <w:rsid w:val="005C7470"/>
    <w:rsid w:val="005C7668"/>
    <w:rsid w:val="005C76C3"/>
    <w:rsid w:val="005C7B99"/>
    <w:rsid w:val="005C7D3A"/>
    <w:rsid w:val="005D030E"/>
    <w:rsid w:val="005D03FE"/>
    <w:rsid w:val="005D19EC"/>
    <w:rsid w:val="005D3181"/>
    <w:rsid w:val="005D3BF8"/>
    <w:rsid w:val="005D3F3A"/>
    <w:rsid w:val="005D4870"/>
    <w:rsid w:val="005D4FE8"/>
    <w:rsid w:val="005D7B40"/>
    <w:rsid w:val="005E2697"/>
    <w:rsid w:val="005E2932"/>
    <w:rsid w:val="005E293D"/>
    <w:rsid w:val="005E399D"/>
    <w:rsid w:val="005E3C92"/>
    <w:rsid w:val="005E4976"/>
    <w:rsid w:val="005E4DAD"/>
    <w:rsid w:val="005E5E39"/>
    <w:rsid w:val="005E62DD"/>
    <w:rsid w:val="005E6D39"/>
    <w:rsid w:val="005E76DD"/>
    <w:rsid w:val="005F08B4"/>
    <w:rsid w:val="005F164D"/>
    <w:rsid w:val="005F1790"/>
    <w:rsid w:val="005F1B7A"/>
    <w:rsid w:val="005F1DC8"/>
    <w:rsid w:val="005F1DF3"/>
    <w:rsid w:val="005F2B56"/>
    <w:rsid w:val="005F3A25"/>
    <w:rsid w:val="005F5545"/>
    <w:rsid w:val="005F59B6"/>
    <w:rsid w:val="005F5DAF"/>
    <w:rsid w:val="005F620B"/>
    <w:rsid w:val="005F6622"/>
    <w:rsid w:val="005F758F"/>
    <w:rsid w:val="005F7A9A"/>
    <w:rsid w:val="00600081"/>
    <w:rsid w:val="00601AB1"/>
    <w:rsid w:val="00601D96"/>
    <w:rsid w:val="006039B5"/>
    <w:rsid w:val="00604EA8"/>
    <w:rsid w:val="00605B58"/>
    <w:rsid w:val="00605C0C"/>
    <w:rsid w:val="00605D17"/>
    <w:rsid w:val="00605D6A"/>
    <w:rsid w:val="00607E07"/>
    <w:rsid w:val="00610563"/>
    <w:rsid w:val="0061073C"/>
    <w:rsid w:val="00611340"/>
    <w:rsid w:val="0061200F"/>
    <w:rsid w:val="0061288B"/>
    <w:rsid w:val="006137F6"/>
    <w:rsid w:val="0061382E"/>
    <w:rsid w:val="00613963"/>
    <w:rsid w:val="00613EE8"/>
    <w:rsid w:val="006145F2"/>
    <w:rsid w:val="0061541F"/>
    <w:rsid w:val="00615D32"/>
    <w:rsid w:val="00615D4F"/>
    <w:rsid w:val="00616E61"/>
    <w:rsid w:val="00616E9D"/>
    <w:rsid w:val="006176FC"/>
    <w:rsid w:val="00617E98"/>
    <w:rsid w:val="00617EF3"/>
    <w:rsid w:val="00617FCB"/>
    <w:rsid w:val="00620B85"/>
    <w:rsid w:val="006213CE"/>
    <w:rsid w:val="00621BEA"/>
    <w:rsid w:val="00621E51"/>
    <w:rsid w:val="006234B5"/>
    <w:rsid w:val="006262E8"/>
    <w:rsid w:val="00626A35"/>
    <w:rsid w:val="00626ABE"/>
    <w:rsid w:val="00627F1D"/>
    <w:rsid w:val="00630350"/>
    <w:rsid w:val="006316DA"/>
    <w:rsid w:val="006319A0"/>
    <w:rsid w:val="00631BB6"/>
    <w:rsid w:val="00631F35"/>
    <w:rsid w:val="00632C81"/>
    <w:rsid w:val="00636D69"/>
    <w:rsid w:val="006377F0"/>
    <w:rsid w:val="00640182"/>
    <w:rsid w:val="00642003"/>
    <w:rsid w:val="006430A4"/>
    <w:rsid w:val="0064314D"/>
    <w:rsid w:val="00644906"/>
    <w:rsid w:val="0064509F"/>
    <w:rsid w:val="0064536F"/>
    <w:rsid w:val="0064561F"/>
    <w:rsid w:val="00645D50"/>
    <w:rsid w:val="00647716"/>
    <w:rsid w:val="00647868"/>
    <w:rsid w:val="00650DBD"/>
    <w:rsid w:val="00651A0D"/>
    <w:rsid w:val="006541FC"/>
    <w:rsid w:val="00654667"/>
    <w:rsid w:val="00654B3A"/>
    <w:rsid w:val="00654BB7"/>
    <w:rsid w:val="00654DD2"/>
    <w:rsid w:val="006551F1"/>
    <w:rsid w:val="00655991"/>
    <w:rsid w:val="00656813"/>
    <w:rsid w:val="00656AE8"/>
    <w:rsid w:val="00660834"/>
    <w:rsid w:val="00660CBC"/>
    <w:rsid w:val="00661CD8"/>
    <w:rsid w:val="00663A16"/>
    <w:rsid w:val="00664617"/>
    <w:rsid w:val="00664759"/>
    <w:rsid w:val="00664BDD"/>
    <w:rsid w:val="00665317"/>
    <w:rsid w:val="0066609B"/>
    <w:rsid w:val="006674FF"/>
    <w:rsid w:val="00670314"/>
    <w:rsid w:val="006707DE"/>
    <w:rsid w:val="00670D39"/>
    <w:rsid w:val="00671391"/>
    <w:rsid w:val="00671AFF"/>
    <w:rsid w:val="0067434C"/>
    <w:rsid w:val="00675F45"/>
    <w:rsid w:val="00676678"/>
    <w:rsid w:val="006769D4"/>
    <w:rsid w:val="00677B3E"/>
    <w:rsid w:val="006801E1"/>
    <w:rsid w:val="0068022F"/>
    <w:rsid w:val="00680A24"/>
    <w:rsid w:val="00682DD2"/>
    <w:rsid w:val="00683120"/>
    <w:rsid w:val="00683525"/>
    <w:rsid w:val="00683CB4"/>
    <w:rsid w:val="00683F80"/>
    <w:rsid w:val="00685304"/>
    <w:rsid w:val="0068550A"/>
    <w:rsid w:val="00686A8C"/>
    <w:rsid w:val="00686EBC"/>
    <w:rsid w:val="006874D9"/>
    <w:rsid w:val="00690940"/>
    <w:rsid w:val="00691DB0"/>
    <w:rsid w:val="00692291"/>
    <w:rsid w:val="006922A2"/>
    <w:rsid w:val="00694587"/>
    <w:rsid w:val="006949A5"/>
    <w:rsid w:val="00694BD2"/>
    <w:rsid w:val="006952DD"/>
    <w:rsid w:val="00696202"/>
    <w:rsid w:val="006A0541"/>
    <w:rsid w:val="006A0C98"/>
    <w:rsid w:val="006A1030"/>
    <w:rsid w:val="006A1652"/>
    <w:rsid w:val="006A220A"/>
    <w:rsid w:val="006A2A95"/>
    <w:rsid w:val="006A3509"/>
    <w:rsid w:val="006A4D55"/>
    <w:rsid w:val="006A561E"/>
    <w:rsid w:val="006A5A21"/>
    <w:rsid w:val="006A5D3F"/>
    <w:rsid w:val="006A5E48"/>
    <w:rsid w:val="006A6090"/>
    <w:rsid w:val="006A6471"/>
    <w:rsid w:val="006A7E05"/>
    <w:rsid w:val="006B059C"/>
    <w:rsid w:val="006B14BB"/>
    <w:rsid w:val="006B1AC8"/>
    <w:rsid w:val="006B2EAE"/>
    <w:rsid w:val="006B301A"/>
    <w:rsid w:val="006B536B"/>
    <w:rsid w:val="006B5A04"/>
    <w:rsid w:val="006B69DC"/>
    <w:rsid w:val="006B71D2"/>
    <w:rsid w:val="006C00E1"/>
    <w:rsid w:val="006C02D8"/>
    <w:rsid w:val="006C0AE3"/>
    <w:rsid w:val="006C1988"/>
    <w:rsid w:val="006C21F1"/>
    <w:rsid w:val="006C2C70"/>
    <w:rsid w:val="006C2DD7"/>
    <w:rsid w:val="006C3649"/>
    <w:rsid w:val="006C3927"/>
    <w:rsid w:val="006C428A"/>
    <w:rsid w:val="006C4A39"/>
    <w:rsid w:val="006C4EB3"/>
    <w:rsid w:val="006C60C6"/>
    <w:rsid w:val="006C66AA"/>
    <w:rsid w:val="006C676C"/>
    <w:rsid w:val="006C697B"/>
    <w:rsid w:val="006C70E8"/>
    <w:rsid w:val="006C724A"/>
    <w:rsid w:val="006C7961"/>
    <w:rsid w:val="006D0739"/>
    <w:rsid w:val="006D0767"/>
    <w:rsid w:val="006D14F4"/>
    <w:rsid w:val="006D1C0C"/>
    <w:rsid w:val="006D2018"/>
    <w:rsid w:val="006D20A9"/>
    <w:rsid w:val="006D2DD0"/>
    <w:rsid w:val="006D31DF"/>
    <w:rsid w:val="006D46D5"/>
    <w:rsid w:val="006D5BE3"/>
    <w:rsid w:val="006D5F35"/>
    <w:rsid w:val="006D737B"/>
    <w:rsid w:val="006E061B"/>
    <w:rsid w:val="006E0881"/>
    <w:rsid w:val="006E0D94"/>
    <w:rsid w:val="006E11AE"/>
    <w:rsid w:val="006E27D3"/>
    <w:rsid w:val="006E2AF2"/>
    <w:rsid w:val="006E322A"/>
    <w:rsid w:val="006E365A"/>
    <w:rsid w:val="006E3FDE"/>
    <w:rsid w:val="006E45E8"/>
    <w:rsid w:val="006E48E2"/>
    <w:rsid w:val="006E7D71"/>
    <w:rsid w:val="006F233F"/>
    <w:rsid w:val="006F2F19"/>
    <w:rsid w:val="006F487D"/>
    <w:rsid w:val="006F4EA0"/>
    <w:rsid w:val="006F58B3"/>
    <w:rsid w:val="006F58BF"/>
    <w:rsid w:val="006F5A6B"/>
    <w:rsid w:val="006F60BB"/>
    <w:rsid w:val="006F648C"/>
    <w:rsid w:val="006F6EB8"/>
    <w:rsid w:val="006F7047"/>
    <w:rsid w:val="006F78A6"/>
    <w:rsid w:val="006F7FAD"/>
    <w:rsid w:val="00701021"/>
    <w:rsid w:val="0070158E"/>
    <w:rsid w:val="00701AFF"/>
    <w:rsid w:val="0070313E"/>
    <w:rsid w:val="0070355C"/>
    <w:rsid w:val="0070356E"/>
    <w:rsid w:val="007037E5"/>
    <w:rsid w:val="007037FB"/>
    <w:rsid w:val="00704A96"/>
    <w:rsid w:val="00704C4A"/>
    <w:rsid w:val="00705193"/>
    <w:rsid w:val="00705E0B"/>
    <w:rsid w:val="0070711D"/>
    <w:rsid w:val="00707571"/>
    <w:rsid w:val="00712A04"/>
    <w:rsid w:val="00713371"/>
    <w:rsid w:val="007139F7"/>
    <w:rsid w:val="00713CE6"/>
    <w:rsid w:val="00714E39"/>
    <w:rsid w:val="007168E4"/>
    <w:rsid w:val="0071751B"/>
    <w:rsid w:val="00717ADA"/>
    <w:rsid w:val="007200E4"/>
    <w:rsid w:val="00720E62"/>
    <w:rsid w:val="00720E81"/>
    <w:rsid w:val="00721367"/>
    <w:rsid w:val="00722ED9"/>
    <w:rsid w:val="00723028"/>
    <w:rsid w:val="00723845"/>
    <w:rsid w:val="00723A69"/>
    <w:rsid w:val="00723D74"/>
    <w:rsid w:val="00724235"/>
    <w:rsid w:val="00724BA6"/>
    <w:rsid w:val="007250D9"/>
    <w:rsid w:val="00726EE7"/>
    <w:rsid w:val="00727D83"/>
    <w:rsid w:val="00730817"/>
    <w:rsid w:val="007313C4"/>
    <w:rsid w:val="0073143B"/>
    <w:rsid w:val="00731555"/>
    <w:rsid w:val="00731E95"/>
    <w:rsid w:val="007323C1"/>
    <w:rsid w:val="0073346F"/>
    <w:rsid w:val="00733EA5"/>
    <w:rsid w:val="00733ED2"/>
    <w:rsid w:val="00734321"/>
    <w:rsid w:val="007349E4"/>
    <w:rsid w:val="007361B3"/>
    <w:rsid w:val="00737609"/>
    <w:rsid w:val="00737C43"/>
    <w:rsid w:val="00740EA1"/>
    <w:rsid w:val="00741DEF"/>
    <w:rsid w:val="00741FD5"/>
    <w:rsid w:val="00742573"/>
    <w:rsid w:val="00744076"/>
    <w:rsid w:val="007440C6"/>
    <w:rsid w:val="0074647D"/>
    <w:rsid w:val="007506B8"/>
    <w:rsid w:val="00750C07"/>
    <w:rsid w:val="00750CDE"/>
    <w:rsid w:val="007513C4"/>
    <w:rsid w:val="0075187A"/>
    <w:rsid w:val="00752A89"/>
    <w:rsid w:val="00753A1E"/>
    <w:rsid w:val="00753F53"/>
    <w:rsid w:val="00754675"/>
    <w:rsid w:val="0075550A"/>
    <w:rsid w:val="0075595E"/>
    <w:rsid w:val="0075604F"/>
    <w:rsid w:val="007570E8"/>
    <w:rsid w:val="00760387"/>
    <w:rsid w:val="007609BE"/>
    <w:rsid w:val="0076149A"/>
    <w:rsid w:val="00763AC0"/>
    <w:rsid w:val="00765F71"/>
    <w:rsid w:val="007666C3"/>
    <w:rsid w:val="00766966"/>
    <w:rsid w:val="00766FC7"/>
    <w:rsid w:val="00767DE1"/>
    <w:rsid w:val="00767E8A"/>
    <w:rsid w:val="00770573"/>
    <w:rsid w:val="00770996"/>
    <w:rsid w:val="007720FA"/>
    <w:rsid w:val="007727FF"/>
    <w:rsid w:val="00773A97"/>
    <w:rsid w:val="00774A36"/>
    <w:rsid w:val="00775CD9"/>
    <w:rsid w:val="00775E7D"/>
    <w:rsid w:val="00776896"/>
    <w:rsid w:val="0077730B"/>
    <w:rsid w:val="007800F2"/>
    <w:rsid w:val="007801E9"/>
    <w:rsid w:val="0078061D"/>
    <w:rsid w:val="00780CF4"/>
    <w:rsid w:val="0078174F"/>
    <w:rsid w:val="00782A00"/>
    <w:rsid w:val="00782B35"/>
    <w:rsid w:val="007835CE"/>
    <w:rsid w:val="00783CB9"/>
    <w:rsid w:val="00783E0E"/>
    <w:rsid w:val="007847F2"/>
    <w:rsid w:val="00784C12"/>
    <w:rsid w:val="00786484"/>
    <w:rsid w:val="0079024C"/>
    <w:rsid w:val="00790274"/>
    <w:rsid w:val="0079057A"/>
    <w:rsid w:val="00790AFF"/>
    <w:rsid w:val="00791011"/>
    <w:rsid w:val="007916AB"/>
    <w:rsid w:val="0079264F"/>
    <w:rsid w:val="00792875"/>
    <w:rsid w:val="00793034"/>
    <w:rsid w:val="00796392"/>
    <w:rsid w:val="007A098A"/>
    <w:rsid w:val="007A37BB"/>
    <w:rsid w:val="007A696C"/>
    <w:rsid w:val="007A7F85"/>
    <w:rsid w:val="007B03AD"/>
    <w:rsid w:val="007B131A"/>
    <w:rsid w:val="007B1D54"/>
    <w:rsid w:val="007B279F"/>
    <w:rsid w:val="007B2A8D"/>
    <w:rsid w:val="007B2E7E"/>
    <w:rsid w:val="007B33A8"/>
    <w:rsid w:val="007B33EB"/>
    <w:rsid w:val="007B43FE"/>
    <w:rsid w:val="007B65DF"/>
    <w:rsid w:val="007B67E9"/>
    <w:rsid w:val="007B71AB"/>
    <w:rsid w:val="007B792B"/>
    <w:rsid w:val="007B79EE"/>
    <w:rsid w:val="007C0C3E"/>
    <w:rsid w:val="007C100F"/>
    <w:rsid w:val="007C110A"/>
    <w:rsid w:val="007C1E1B"/>
    <w:rsid w:val="007C24E5"/>
    <w:rsid w:val="007C40CF"/>
    <w:rsid w:val="007C423F"/>
    <w:rsid w:val="007C4597"/>
    <w:rsid w:val="007C46B8"/>
    <w:rsid w:val="007C5084"/>
    <w:rsid w:val="007C5409"/>
    <w:rsid w:val="007C5861"/>
    <w:rsid w:val="007C5D70"/>
    <w:rsid w:val="007C5D78"/>
    <w:rsid w:val="007C60D6"/>
    <w:rsid w:val="007C7050"/>
    <w:rsid w:val="007C7281"/>
    <w:rsid w:val="007C783E"/>
    <w:rsid w:val="007C7981"/>
    <w:rsid w:val="007D0246"/>
    <w:rsid w:val="007D175E"/>
    <w:rsid w:val="007D2202"/>
    <w:rsid w:val="007D28E3"/>
    <w:rsid w:val="007D2E0A"/>
    <w:rsid w:val="007D416C"/>
    <w:rsid w:val="007D4E97"/>
    <w:rsid w:val="007D54FD"/>
    <w:rsid w:val="007D5F71"/>
    <w:rsid w:val="007D7AC2"/>
    <w:rsid w:val="007E0161"/>
    <w:rsid w:val="007E142C"/>
    <w:rsid w:val="007E2A11"/>
    <w:rsid w:val="007E2DE7"/>
    <w:rsid w:val="007E4033"/>
    <w:rsid w:val="007E41C9"/>
    <w:rsid w:val="007E451D"/>
    <w:rsid w:val="007E465A"/>
    <w:rsid w:val="007E49C7"/>
    <w:rsid w:val="007E4C0F"/>
    <w:rsid w:val="007E63F1"/>
    <w:rsid w:val="007E7867"/>
    <w:rsid w:val="007E7B56"/>
    <w:rsid w:val="007F1531"/>
    <w:rsid w:val="007F16D3"/>
    <w:rsid w:val="007F1DD2"/>
    <w:rsid w:val="007F268C"/>
    <w:rsid w:val="007F28B5"/>
    <w:rsid w:val="007F3E84"/>
    <w:rsid w:val="007F49FD"/>
    <w:rsid w:val="007F5AFF"/>
    <w:rsid w:val="007F5FB5"/>
    <w:rsid w:val="007F68BE"/>
    <w:rsid w:val="007F7C24"/>
    <w:rsid w:val="007F7DDB"/>
    <w:rsid w:val="007F7F4E"/>
    <w:rsid w:val="0080080A"/>
    <w:rsid w:val="00801071"/>
    <w:rsid w:val="00801D3A"/>
    <w:rsid w:val="0080568E"/>
    <w:rsid w:val="008060FF"/>
    <w:rsid w:val="00806534"/>
    <w:rsid w:val="00810122"/>
    <w:rsid w:val="00810457"/>
    <w:rsid w:val="00810B6A"/>
    <w:rsid w:val="00811939"/>
    <w:rsid w:val="008129BD"/>
    <w:rsid w:val="00813723"/>
    <w:rsid w:val="00814811"/>
    <w:rsid w:val="0081629C"/>
    <w:rsid w:val="00816CE0"/>
    <w:rsid w:val="008205E7"/>
    <w:rsid w:val="008206E6"/>
    <w:rsid w:val="0082090F"/>
    <w:rsid w:val="00821140"/>
    <w:rsid w:val="0082210A"/>
    <w:rsid w:val="00822323"/>
    <w:rsid w:val="00822557"/>
    <w:rsid w:val="008227D2"/>
    <w:rsid w:val="008238BA"/>
    <w:rsid w:val="00824374"/>
    <w:rsid w:val="00825B05"/>
    <w:rsid w:val="0082610E"/>
    <w:rsid w:val="008266B1"/>
    <w:rsid w:val="00826A87"/>
    <w:rsid w:val="0082712B"/>
    <w:rsid w:val="008273C7"/>
    <w:rsid w:val="00827923"/>
    <w:rsid w:val="00831D14"/>
    <w:rsid w:val="00831EAD"/>
    <w:rsid w:val="00832543"/>
    <w:rsid w:val="00832E18"/>
    <w:rsid w:val="00833A52"/>
    <w:rsid w:val="00834C08"/>
    <w:rsid w:val="0083565C"/>
    <w:rsid w:val="00835740"/>
    <w:rsid w:val="008358B0"/>
    <w:rsid w:val="00836872"/>
    <w:rsid w:val="008408C7"/>
    <w:rsid w:val="00841541"/>
    <w:rsid w:val="0084214F"/>
    <w:rsid w:val="00842183"/>
    <w:rsid w:val="00842237"/>
    <w:rsid w:val="00842475"/>
    <w:rsid w:val="00842D1A"/>
    <w:rsid w:val="0084353C"/>
    <w:rsid w:val="00843684"/>
    <w:rsid w:val="008443A9"/>
    <w:rsid w:val="00845039"/>
    <w:rsid w:val="008456E3"/>
    <w:rsid w:val="00845F74"/>
    <w:rsid w:val="00847373"/>
    <w:rsid w:val="00850168"/>
    <w:rsid w:val="00850297"/>
    <w:rsid w:val="00850D6A"/>
    <w:rsid w:val="0085136F"/>
    <w:rsid w:val="00851B68"/>
    <w:rsid w:val="00853037"/>
    <w:rsid w:val="0085438B"/>
    <w:rsid w:val="008551F2"/>
    <w:rsid w:val="00855825"/>
    <w:rsid w:val="00855B15"/>
    <w:rsid w:val="0085614D"/>
    <w:rsid w:val="0085617A"/>
    <w:rsid w:val="00857762"/>
    <w:rsid w:val="00861840"/>
    <w:rsid w:val="00861885"/>
    <w:rsid w:val="008626BC"/>
    <w:rsid w:val="00863926"/>
    <w:rsid w:val="00864AB2"/>
    <w:rsid w:val="008655D6"/>
    <w:rsid w:val="0086580C"/>
    <w:rsid w:val="00865A43"/>
    <w:rsid w:val="00865B83"/>
    <w:rsid w:val="008661BD"/>
    <w:rsid w:val="008665D2"/>
    <w:rsid w:val="00866740"/>
    <w:rsid w:val="00866BD5"/>
    <w:rsid w:val="00866DBD"/>
    <w:rsid w:val="008725F1"/>
    <w:rsid w:val="00873150"/>
    <w:rsid w:val="00873601"/>
    <w:rsid w:val="00874B18"/>
    <w:rsid w:val="00875340"/>
    <w:rsid w:val="00876D99"/>
    <w:rsid w:val="00877314"/>
    <w:rsid w:val="00877CB0"/>
    <w:rsid w:val="0088085E"/>
    <w:rsid w:val="00881685"/>
    <w:rsid w:val="00881862"/>
    <w:rsid w:val="0088190B"/>
    <w:rsid w:val="00881B51"/>
    <w:rsid w:val="0088233F"/>
    <w:rsid w:val="00882A14"/>
    <w:rsid w:val="00883E50"/>
    <w:rsid w:val="00885869"/>
    <w:rsid w:val="008877C8"/>
    <w:rsid w:val="00887D01"/>
    <w:rsid w:val="0089019E"/>
    <w:rsid w:val="008913C6"/>
    <w:rsid w:val="0089201B"/>
    <w:rsid w:val="00892371"/>
    <w:rsid w:val="008934F6"/>
    <w:rsid w:val="00893EC0"/>
    <w:rsid w:val="0089517A"/>
    <w:rsid w:val="008951F7"/>
    <w:rsid w:val="00895BA4"/>
    <w:rsid w:val="0089686A"/>
    <w:rsid w:val="00897D2D"/>
    <w:rsid w:val="008A0106"/>
    <w:rsid w:val="008A0B56"/>
    <w:rsid w:val="008A0C72"/>
    <w:rsid w:val="008A1585"/>
    <w:rsid w:val="008A2F69"/>
    <w:rsid w:val="008A4D80"/>
    <w:rsid w:val="008A4F37"/>
    <w:rsid w:val="008A5634"/>
    <w:rsid w:val="008A658A"/>
    <w:rsid w:val="008A6AFF"/>
    <w:rsid w:val="008A6C15"/>
    <w:rsid w:val="008A71EF"/>
    <w:rsid w:val="008A720E"/>
    <w:rsid w:val="008A7A19"/>
    <w:rsid w:val="008A7F36"/>
    <w:rsid w:val="008B044C"/>
    <w:rsid w:val="008B0C0B"/>
    <w:rsid w:val="008B1502"/>
    <w:rsid w:val="008B1592"/>
    <w:rsid w:val="008B187E"/>
    <w:rsid w:val="008B1D96"/>
    <w:rsid w:val="008B27EF"/>
    <w:rsid w:val="008B28AF"/>
    <w:rsid w:val="008B34B9"/>
    <w:rsid w:val="008B3880"/>
    <w:rsid w:val="008B38AF"/>
    <w:rsid w:val="008B39F3"/>
    <w:rsid w:val="008B4897"/>
    <w:rsid w:val="008B4B78"/>
    <w:rsid w:val="008B5C1E"/>
    <w:rsid w:val="008B68DC"/>
    <w:rsid w:val="008C03C0"/>
    <w:rsid w:val="008C04E1"/>
    <w:rsid w:val="008C04E7"/>
    <w:rsid w:val="008C06A2"/>
    <w:rsid w:val="008C0757"/>
    <w:rsid w:val="008C1968"/>
    <w:rsid w:val="008C281D"/>
    <w:rsid w:val="008C3083"/>
    <w:rsid w:val="008C36C7"/>
    <w:rsid w:val="008C39A0"/>
    <w:rsid w:val="008C54F7"/>
    <w:rsid w:val="008C5777"/>
    <w:rsid w:val="008C5AB7"/>
    <w:rsid w:val="008C66D2"/>
    <w:rsid w:val="008C6F5E"/>
    <w:rsid w:val="008C7280"/>
    <w:rsid w:val="008C790E"/>
    <w:rsid w:val="008C7D3C"/>
    <w:rsid w:val="008D06EE"/>
    <w:rsid w:val="008D164C"/>
    <w:rsid w:val="008D27A2"/>
    <w:rsid w:val="008D3A0F"/>
    <w:rsid w:val="008D442C"/>
    <w:rsid w:val="008D640D"/>
    <w:rsid w:val="008D73C7"/>
    <w:rsid w:val="008E04E2"/>
    <w:rsid w:val="008E0928"/>
    <w:rsid w:val="008E0C42"/>
    <w:rsid w:val="008E0F3D"/>
    <w:rsid w:val="008E1339"/>
    <w:rsid w:val="008E1A11"/>
    <w:rsid w:val="008E3B33"/>
    <w:rsid w:val="008E4133"/>
    <w:rsid w:val="008E487B"/>
    <w:rsid w:val="008E4AC0"/>
    <w:rsid w:val="008E6785"/>
    <w:rsid w:val="008E69D7"/>
    <w:rsid w:val="008F0947"/>
    <w:rsid w:val="008F14C8"/>
    <w:rsid w:val="008F18BE"/>
    <w:rsid w:val="008F1CD1"/>
    <w:rsid w:val="008F2ECD"/>
    <w:rsid w:val="008F307D"/>
    <w:rsid w:val="008F3A56"/>
    <w:rsid w:val="008F3CB6"/>
    <w:rsid w:val="008F5801"/>
    <w:rsid w:val="008F7182"/>
    <w:rsid w:val="0090106E"/>
    <w:rsid w:val="0090309A"/>
    <w:rsid w:val="00903166"/>
    <w:rsid w:val="009037CE"/>
    <w:rsid w:val="00903B00"/>
    <w:rsid w:val="0090513B"/>
    <w:rsid w:val="00905AC6"/>
    <w:rsid w:val="009060E4"/>
    <w:rsid w:val="009065E9"/>
    <w:rsid w:val="009068DA"/>
    <w:rsid w:val="00910445"/>
    <w:rsid w:val="00911947"/>
    <w:rsid w:val="00911B09"/>
    <w:rsid w:val="00912DAB"/>
    <w:rsid w:val="00915CFE"/>
    <w:rsid w:val="00915FCD"/>
    <w:rsid w:val="009163CF"/>
    <w:rsid w:val="00916CDC"/>
    <w:rsid w:val="00916EC1"/>
    <w:rsid w:val="00917711"/>
    <w:rsid w:val="00920C63"/>
    <w:rsid w:val="0092170B"/>
    <w:rsid w:val="009218AD"/>
    <w:rsid w:val="00922C16"/>
    <w:rsid w:val="00922E41"/>
    <w:rsid w:val="009241EA"/>
    <w:rsid w:val="00924F6E"/>
    <w:rsid w:val="009259B7"/>
    <w:rsid w:val="0092696A"/>
    <w:rsid w:val="00926D57"/>
    <w:rsid w:val="00927465"/>
    <w:rsid w:val="0092749C"/>
    <w:rsid w:val="0093027F"/>
    <w:rsid w:val="00931962"/>
    <w:rsid w:val="009329F2"/>
    <w:rsid w:val="00933800"/>
    <w:rsid w:val="00934547"/>
    <w:rsid w:val="009345FD"/>
    <w:rsid w:val="00934FF9"/>
    <w:rsid w:val="00935269"/>
    <w:rsid w:val="00935928"/>
    <w:rsid w:val="00936D4F"/>
    <w:rsid w:val="009402A7"/>
    <w:rsid w:val="009410A1"/>
    <w:rsid w:val="00941724"/>
    <w:rsid w:val="009422F9"/>
    <w:rsid w:val="00942BB2"/>
    <w:rsid w:val="0094331C"/>
    <w:rsid w:val="00943EAD"/>
    <w:rsid w:val="00944CAB"/>
    <w:rsid w:val="009453DB"/>
    <w:rsid w:val="00945508"/>
    <w:rsid w:val="0094689B"/>
    <w:rsid w:val="00946A1D"/>
    <w:rsid w:val="00947B5C"/>
    <w:rsid w:val="00950804"/>
    <w:rsid w:val="0095192E"/>
    <w:rsid w:val="00951948"/>
    <w:rsid w:val="00955B14"/>
    <w:rsid w:val="00955F10"/>
    <w:rsid w:val="009564D6"/>
    <w:rsid w:val="0095680A"/>
    <w:rsid w:val="00956972"/>
    <w:rsid w:val="009573DD"/>
    <w:rsid w:val="0095749B"/>
    <w:rsid w:val="0095767A"/>
    <w:rsid w:val="009578A2"/>
    <w:rsid w:val="009607DD"/>
    <w:rsid w:val="00960D03"/>
    <w:rsid w:val="00961014"/>
    <w:rsid w:val="00963170"/>
    <w:rsid w:val="00963E6A"/>
    <w:rsid w:val="00964C9E"/>
    <w:rsid w:val="009657FB"/>
    <w:rsid w:val="009669EB"/>
    <w:rsid w:val="00966A2F"/>
    <w:rsid w:val="00967B9B"/>
    <w:rsid w:val="00970A70"/>
    <w:rsid w:val="009714B8"/>
    <w:rsid w:val="009715AC"/>
    <w:rsid w:val="00971801"/>
    <w:rsid w:val="00973D6B"/>
    <w:rsid w:val="009744A5"/>
    <w:rsid w:val="00974606"/>
    <w:rsid w:val="00974B30"/>
    <w:rsid w:val="009755F7"/>
    <w:rsid w:val="00975B84"/>
    <w:rsid w:val="009769DF"/>
    <w:rsid w:val="00976D95"/>
    <w:rsid w:val="00977830"/>
    <w:rsid w:val="009779A7"/>
    <w:rsid w:val="009806F0"/>
    <w:rsid w:val="009819F7"/>
    <w:rsid w:val="00981CA3"/>
    <w:rsid w:val="00982AEE"/>
    <w:rsid w:val="00982E7D"/>
    <w:rsid w:val="00984A27"/>
    <w:rsid w:val="00984FFE"/>
    <w:rsid w:val="00985A56"/>
    <w:rsid w:val="00985C70"/>
    <w:rsid w:val="009876E5"/>
    <w:rsid w:val="00990484"/>
    <w:rsid w:val="009904EC"/>
    <w:rsid w:val="00990800"/>
    <w:rsid w:val="00990BE1"/>
    <w:rsid w:val="009912D8"/>
    <w:rsid w:val="009915F0"/>
    <w:rsid w:val="0099215B"/>
    <w:rsid w:val="00993663"/>
    <w:rsid w:val="009939A5"/>
    <w:rsid w:val="00993F93"/>
    <w:rsid w:val="0099452B"/>
    <w:rsid w:val="0099483B"/>
    <w:rsid w:val="009948ED"/>
    <w:rsid w:val="00994D4B"/>
    <w:rsid w:val="0099543A"/>
    <w:rsid w:val="00995710"/>
    <w:rsid w:val="00995AF5"/>
    <w:rsid w:val="009974A3"/>
    <w:rsid w:val="0099783C"/>
    <w:rsid w:val="009A06DC"/>
    <w:rsid w:val="009A07BC"/>
    <w:rsid w:val="009A0DD6"/>
    <w:rsid w:val="009A1539"/>
    <w:rsid w:val="009A1861"/>
    <w:rsid w:val="009A3A60"/>
    <w:rsid w:val="009A5D5B"/>
    <w:rsid w:val="009A694D"/>
    <w:rsid w:val="009A7C42"/>
    <w:rsid w:val="009B037A"/>
    <w:rsid w:val="009B103D"/>
    <w:rsid w:val="009B11A1"/>
    <w:rsid w:val="009B1593"/>
    <w:rsid w:val="009B2204"/>
    <w:rsid w:val="009B4A3F"/>
    <w:rsid w:val="009B5107"/>
    <w:rsid w:val="009B6042"/>
    <w:rsid w:val="009B6146"/>
    <w:rsid w:val="009B6BEE"/>
    <w:rsid w:val="009B6F48"/>
    <w:rsid w:val="009C038B"/>
    <w:rsid w:val="009C0782"/>
    <w:rsid w:val="009C3E75"/>
    <w:rsid w:val="009C4A89"/>
    <w:rsid w:val="009C5D47"/>
    <w:rsid w:val="009C61F0"/>
    <w:rsid w:val="009D008A"/>
    <w:rsid w:val="009D1448"/>
    <w:rsid w:val="009D2D2A"/>
    <w:rsid w:val="009D37A2"/>
    <w:rsid w:val="009D3DAF"/>
    <w:rsid w:val="009D56C9"/>
    <w:rsid w:val="009D6195"/>
    <w:rsid w:val="009D729D"/>
    <w:rsid w:val="009E1C97"/>
    <w:rsid w:val="009E1E34"/>
    <w:rsid w:val="009E2910"/>
    <w:rsid w:val="009E3B21"/>
    <w:rsid w:val="009E6571"/>
    <w:rsid w:val="009E67CA"/>
    <w:rsid w:val="009E6EC8"/>
    <w:rsid w:val="009E76C5"/>
    <w:rsid w:val="009F03BD"/>
    <w:rsid w:val="009F14D5"/>
    <w:rsid w:val="009F1F8B"/>
    <w:rsid w:val="009F3006"/>
    <w:rsid w:val="009F3652"/>
    <w:rsid w:val="009F3912"/>
    <w:rsid w:val="009F3E01"/>
    <w:rsid w:val="009F4F6C"/>
    <w:rsid w:val="009F73D1"/>
    <w:rsid w:val="00A0107E"/>
    <w:rsid w:val="00A0149E"/>
    <w:rsid w:val="00A02F10"/>
    <w:rsid w:val="00A0344D"/>
    <w:rsid w:val="00A036BC"/>
    <w:rsid w:val="00A05558"/>
    <w:rsid w:val="00A05C9E"/>
    <w:rsid w:val="00A05D7B"/>
    <w:rsid w:val="00A065E1"/>
    <w:rsid w:val="00A06615"/>
    <w:rsid w:val="00A06B81"/>
    <w:rsid w:val="00A070D7"/>
    <w:rsid w:val="00A075B0"/>
    <w:rsid w:val="00A10045"/>
    <w:rsid w:val="00A1151D"/>
    <w:rsid w:val="00A11681"/>
    <w:rsid w:val="00A11B7E"/>
    <w:rsid w:val="00A11D5C"/>
    <w:rsid w:val="00A13A79"/>
    <w:rsid w:val="00A13C68"/>
    <w:rsid w:val="00A143CE"/>
    <w:rsid w:val="00A147CE"/>
    <w:rsid w:val="00A14F1A"/>
    <w:rsid w:val="00A14F9F"/>
    <w:rsid w:val="00A15AB8"/>
    <w:rsid w:val="00A161F2"/>
    <w:rsid w:val="00A16ADD"/>
    <w:rsid w:val="00A17A8B"/>
    <w:rsid w:val="00A17D7E"/>
    <w:rsid w:val="00A20B19"/>
    <w:rsid w:val="00A20C34"/>
    <w:rsid w:val="00A211F8"/>
    <w:rsid w:val="00A22A32"/>
    <w:rsid w:val="00A24102"/>
    <w:rsid w:val="00A2466E"/>
    <w:rsid w:val="00A2489E"/>
    <w:rsid w:val="00A24AEB"/>
    <w:rsid w:val="00A24F7C"/>
    <w:rsid w:val="00A2543A"/>
    <w:rsid w:val="00A25EA2"/>
    <w:rsid w:val="00A2637D"/>
    <w:rsid w:val="00A264C5"/>
    <w:rsid w:val="00A26C7D"/>
    <w:rsid w:val="00A27D62"/>
    <w:rsid w:val="00A3074F"/>
    <w:rsid w:val="00A31233"/>
    <w:rsid w:val="00A31280"/>
    <w:rsid w:val="00A31D89"/>
    <w:rsid w:val="00A3310A"/>
    <w:rsid w:val="00A3344F"/>
    <w:rsid w:val="00A33BBE"/>
    <w:rsid w:val="00A33DA9"/>
    <w:rsid w:val="00A34A1A"/>
    <w:rsid w:val="00A37A0B"/>
    <w:rsid w:val="00A40355"/>
    <w:rsid w:val="00A40694"/>
    <w:rsid w:val="00A4183E"/>
    <w:rsid w:val="00A424A1"/>
    <w:rsid w:val="00A425B8"/>
    <w:rsid w:val="00A43172"/>
    <w:rsid w:val="00A43312"/>
    <w:rsid w:val="00A4441D"/>
    <w:rsid w:val="00A44DCC"/>
    <w:rsid w:val="00A44F73"/>
    <w:rsid w:val="00A4561A"/>
    <w:rsid w:val="00A459C2"/>
    <w:rsid w:val="00A46015"/>
    <w:rsid w:val="00A46673"/>
    <w:rsid w:val="00A47254"/>
    <w:rsid w:val="00A47DF8"/>
    <w:rsid w:val="00A51817"/>
    <w:rsid w:val="00A523CF"/>
    <w:rsid w:val="00A52DA1"/>
    <w:rsid w:val="00A5404A"/>
    <w:rsid w:val="00A54349"/>
    <w:rsid w:val="00A54642"/>
    <w:rsid w:val="00A54CCB"/>
    <w:rsid w:val="00A55546"/>
    <w:rsid w:val="00A5589C"/>
    <w:rsid w:val="00A56A11"/>
    <w:rsid w:val="00A56D19"/>
    <w:rsid w:val="00A57091"/>
    <w:rsid w:val="00A5736A"/>
    <w:rsid w:val="00A57705"/>
    <w:rsid w:val="00A6139D"/>
    <w:rsid w:val="00A6270B"/>
    <w:rsid w:val="00A63271"/>
    <w:rsid w:val="00A63A69"/>
    <w:rsid w:val="00A64E53"/>
    <w:rsid w:val="00A65482"/>
    <w:rsid w:val="00A655CC"/>
    <w:rsid w:val="00A65AA5"/>
    <w:rsid w:val="00A65D54"/>
    <w:rsid w:val="00A65F3D"/>
    <w:rsid w:val="00A6614E"/>
    <w:rsid w:val="00A66305"/>
    <w:rsid w:val="00A6652C"/>
    <w:rsid w:val="00A66587"/>
    <w:rsid w:val="00A67998"/>
    <w:rsid w:val="00A71CE7"/>
    <w:rsid w:val="00A72163"/>
    <w:rsid w:val="00A7238F"/>
    <w:rsid w:val="00A7253C"/>
    <w:rsid w:val="00A73617"/>
    <w:rsid w:val="00A74F7F"/>
    <w:rsid w:val="00A75515"/>
    <w:rsid w:val="00A75E34"/>
    <w:rsid w:val="00A761DE"/>
    <w:rsid w:val="00A76AB7"/>
    <w:rsid w:val="00A80BE1"/>
    <w:rsid w:val="00A8170C"/>
    <w:rsid w:val="00A83222"/>
    <w:rsid w:val="00A850DB"/>
    <w:rsid w:val="00A85A35"/>
    <w:rsid w:val="00A870F3"/>
    <w:rsid w:val="00A873E3"/>
    <w:rsid w:val="00A87864"/>
    <w:rsid w:val="00A8799D"/>
    <w:rsid w:val="00A87F8B"/>
    <w:rsid w:val="00A90C7E"/>
    <w:rsid w:val="00A90CC2"/>
    <w:rsid w:val="00A910A3"/>
    <w:rsid w:val="00A92077"/>
    <w:rsid w:val="00A936DB"/>
    <w:rsid w:val="00A93958"/>
    <w:rsid w:val="00A944F0"/>
    <w:rsid w:val="00A96F4D"/>
    <w:rsid w:val="00A9786B"/>
    <w:rsid w:val="00AA0D7F"/>
    <w:rsid w:val="00AA216F"/>
    <w:rsid w:val="00AA2A30"/>
    <w:rsid w:val="00AA35EA"/>
    <w:rsid w:val="00AA3BC6"/>
    <w:rsid w:val="00AA426A"/>
    <w:rsid w:val="00AA539F"/>
    <w:rsid w:val="00AA6556"/>
    <w:rsid w:val="00AA71D0"/>
    <w:rsid w:val="00AA7425"/>
    <w:rsid w:val="00AA743C"/>
    <w:rsid w:val="00AA7958"/>
    <w:rsid w:val="00AA7BCA"/>
    <w:rsid w:val="00AA7C61"/>
    <w:rsid w:val="00AA7E3C"/>
    <w:rsid w:val="00AA7F45"/>
    <w:rsid w:val="00AB0273"/>
    <w:rsid w:val="00AB0A19"/>
    <w:rsid w:val="00AB2271"/>
    <w:rsid w:val="00AB337B"/>
    <w:rsid w:val="00AB41B7"/>
    <w:rsid w:val="00AB6E69"/>
    <w:rsid w:val="00AC0AC3"/>
    <w:rsid w:val="00AC1DAB"/>
    <w:rsid w:val="00AC1F26"/>
    <w:rsid w:val="00AC2013"/>
    <w:rsid w:val="00AC3B33"/>
    <w:rsid w:val="00AC3E70"/>
    <w:rsid w:val="00AC469E"/>
    <w:rsid w:val="00AC48D1"/>
    <w:rsid w:val="00AC4C21"/>
    <w:rsid w:val="00AC5181"/>
    <w:rsid w:val="00AC5416"/>
    <w:rsid w:val="00AC660D"/>
    <w:rsid w:val="00AC79F2"/>
    <w:rsid w:val="00AD0B62"/>
    <w:rsid w:val="00AD468C"/>
    <w:rsid w:val="00AD4717"/>
    <w:rsid w:val="00AD60BF"/>
    <w:rsid w:val="00AD6D77"/>
    <w:rsid w:val="00AD7A4D"/>
    <w:rsid w:val="00AE012C"/>
    <w:rsid w:val="00AE0145"/>
    <w:rsid w:val="00AE039D"/>
    <w:rsid w:val="00AE0552"/>
    <w:rsid w:val="00AE154A"/>
    <w:rsid w:val="00AE27E7"/>
    <w:rsid w:val="00AE3CBC"/>
    <w:rsid w:val="00AE41DC"/>
    <w:rsid w:val="00AE484E"/>
    <w:rsid w:val="00AE4BE0"/>
    <w:rsid w:val="00AE56D4"/>
    <w:rsid w:val="00AE5FB2"/>
    <w:rsid w:val="00AE5FF3"/>
    <w:rsid w:val="00AE66F6"/>
    <w:rsid w:val="00AF0F80"/>
    <w:rsid w:val="00AF24DA"/>
    <w:rsid w:val="00AF3615"/>
    <w:rsid w:val="00AF3EB5"/>
    <w:rsid w:val="00AF450B"/>
    <w:rsid w:val="00AF5655"/>
    <w:rsid w:val="00AF5C37"/>
    <w:rsid w:val="00AF62DE"/>
    <w:rsid w:val="00AF64B3"/>
    <w:rsid w:val="00AF6A3F"/>
    <w:rsid w:val="00AF72CC"/>
    <w:rsid w:val="00AF73D1"/>
    <w:rsid w:val="00AF7983"/>
    <w:rsid w:val="00B00D72"/>
    <w:rsid w:val="00B00F48"/>
    <w:rsid w:val="00B00F4B"/>
    <w:rsid w:val="00B01D3A"/>
    <w:rsid w:val="00B02C42"/>
    <w:rsid w:val="00B04355"/>
    <w:rsid w:val="00B050BA"/>
    <w:rsid w:val="00B0680A"/>
    <w:rsid w:val="00B06F82"/>
    <w:rsid w:val="00B10A87"/>
    <w:rsid w:val="00B1118E"/>
    <w:rsid w:val="00B115DC"/>
    <w:rsid w:val="00B11B69"/>
    <w:rsid w:val="00B12977"/>
    <w:rsid w:val="00B15175"/>
    <w:rsid w:val="00B15EFE"/>
    <w:rsid w:val="00B1705A"/>
    <w:rsid w:val="00B21EF6"/>
    <w:rsid w:val="00B2275C"/>
    <w:rsid w:val="00B22774"/>
    <w:rsid w:val="00B22EF0"/>
    <w:rsid w:val="00B233C8"/>
    <w:rsid w:val="00B244A0"/>
    <w:rsid w:val="00B2578D"/>
    <w:rsid w:val="00B25DBE"/>
    <w:rsid w:val="00B26C02"/>
    <w:rsid w:val="00B27774"/>
    <w:rsid w:val="00B27D0F"/>
    <w:rsid w:val="00B30681"/>
    <w:rsid w:val="00B315A4"/>
    <w:rsid w:val="00B317AC"/>
    <w:rsid w:val="00B31E79"/>
    <w:rsid w:val="00B321A9"/>
    <w:rsid w:val="00B32449"/>
    <w:rsid w:val="00B3260D"/>
    <w:rsid w:val="00B33BDD"/>
    <w:rsid w:val="00B33C47"/>
    <w:rsid w:val="00B343F9"/>
    <w:rsid w:val="00B34E4A"/>
    <w:rsid w:val="00B36585"/>
    <w:rsid w:val="00B37826"/>
    <w:rsid w:val="00B41F7B"/>
    <w:rsid w:val="00B428BF"/>
    <w:rsid w:val="00B42A76"/>
    <w:rsid w:val="00B4338A"/>
    <w:rsid w:val="00B44B4A"/>
    <w:rsid w:val="00B44BCE"/>
    <w:rsid w:val="00B455C8"/>
    <w:rsid w:val="00B45DBA"/>
    <w:rsid w:val="00B47B3D"/>
    <w:rsid w:val="00B50908"/>
    <w:rsid w:val="00B51C62"/>
    <w:rsid w:val="00B51DA6"/>
    <w:rsid w:val="00B528A7"/>
    <w:rsid w:val="00B5295A"/>
    <w:rsid w:val="00B565E4"/>
    <w:rsid w:val="00B565ED"/>
    <w:rsid w:val="00B56C85"/>
    <w:rsid w:val="00B56E05"/>
    <w:rsid w:val="00B57189"/>
    <w:rsid w:val="00B57E58"/>
    <w:rsid w:val="00B6025C"/>
    <w:rsid w:val="00B602A8"/>
    <w:rsid w:val="00B6177E"/>
    <w:rsid w:val="00B61857"/>
    <w:rsid w:val="00B6330B"/>
    <w:rsid w:val="00B63373"/>
    <w:rsid w:val="00B63939"/>
    <w:rsid w:val="00B63974"/>
    <w:rsid w:val="00B6424F"/>
    <w:rsid w:val="00B656F4"/>
    <w:rsid w:val="00B65A66"/>
    <w:rsid w:val="00B67F8A"/>
    <w:rsid w:val="00B716A5"/>
    <w:rsid w:val="00B72915"/>
    <w:rsid w:val="00B74178"/>
    <w:rsid w:val="00B74FBE"/>
    <w:rsid w:val="00B75B0E"/>
    <w:rsid w:val="00B77080"/>
    <w:rsid w:val="00B7787E"/>
    <w:rsid w:val="00B8014D"/>
    <w:rsid w:val="00B807EC"/>
    <w:rsid w:val="00B807FE"/>
    <w:rsid w:val="00B80CBB"/>
    <w:rsid w:val="00B80FC4"/>
    <w:rsid w:val="00B817BE"/>
    <w:rsid w:val="00B81D81"/>
    <w:rsid w:val="00B8254D"/>
    <w:rsid w:val="00B82CCE"/>
    <w:rsid w:val="00B83648"/>
    <w:rsid w:val="00B84B9A"/>
    <w:rsid w:val="00B852AA"/>
    <w:rsid w:val="00B85D99"/>
    <w:rsid w:val="00B86F46"/>
    <w:rsid w:val="00B87BD8"/>
    <w:rsid w:val="00B90F8B"/>
    <w:rsid w:val="00B91182"/>
    <w:rsid w:val="00B91AC1"/>
    <w:rsid w:val="00B943D4"/>
    <w:rsid w:val="00B94CA3"/>
    <w:rsid w:val="00B9528D"/>
    <w:rsid w:val="00B955E0"/>
    <w:rsid w:val="00B95CC9"/>
    <w:rsid w:val="00BA09AC"/>
    <w:rsid w:val="00BA245D"/>
    <w:rsid w:val="00BA3418"/>
    <w:rsid w:val="00BA4E3A"/>
    <w:rsid w:val="00BA6E95"/>
    <w:rsid w:val="00BA706D"/>
    <w:rsid w:val="00BA7815"/>
    <w:rsid w:val="00BA7D8C"/>
    <w:rsid w:val="00BB03D6"/>
    <w:rsid w:val="00BB106B"/>
    <w:rsid w:val="00BB1883"/>
    <w:rsid w:val="00BB1B75"/>
    <w:rsid w:val="00BB2975"/>
    <w:rsid w:val="00BB2AA7"/>
    <w:rsid w:val="00BB3112"/>
    <w:rsid w:val="00BB37A2"/>
    <w:rsid w:val="00BB3D53"/>
    <w:rsid w:val="00BB3FDD"/>
    <w:rsid w:val="00BB40DD"/>
    <w:rsid w:val="00BB4676"/>
    <w:rsid w:val="00BB5150"/>
    <w:rsid w:val="00BB543D"/>
    <w:rsid w:val="00BB553A"/>
    <w:rsid w:val="00BC1B0D"/>
    <w:rsid w:val="00BC1FB9"/>
    <w:rsid w:val="00BC275A"/>
    <w:rsid w:val="00BC3D55"/>
    <w:rsid w:val="00BC3E5A"/>
    <w:rsid w:val="00BC411D"/>
    <w:rsid w:val="00BC423A"/>
    <w:rsid w:val="00BC4966"/>
    <w:rsid w:val="00BC4A2E"/>
    <w:rsid w:val="00BC5893"/>
    <w:rsid w:val="00BC62BF"/>
    <w:rsid w:val="00BD087D"/>
    <w:rsid w:val="00BD12F3"/>
    <w:rsid w:val="00BD1944"/>
    <w:rsid w:val="00BD1E63"/>
    <w:rsid w:val="00BD1FD2"/>
    <w:rsid w:val="00BD2220"/>
    <w:rsid w:val="00BD22BE"/>
    <w:rsid w:val="00BD284F"/>
    <w:rsid w:val="00BD53C2"/>
    <w:rsid w:val="00BD5766"/>
    <w:rsid w:val="00BE12FF"/>
    <w:rsid w:val="00BE1F06"/>
    <w:rsid w:val="00BE1FF5"/>
    <w:rsid w:val="00BE2D46"/>
    <w:rsid w:val="00BE3D4C"/>
    <w:rsid w:val="00BE5528"/>
    <w:rsid w:val="00BE564B"/>
    <w:rsid w:val="00BF0965"/>
    <w:rsid w:val="00BF17A6"/>
    <w:rsid w:val="00BF4711"/>
    <w:rsid w:val="00BF4AA2"/>
    <w:rsid w:val="00BF50A5"/>
    <w:rsid w:val="00BF551C"/>
    <w:rsid w:val="00BF5CC4"/>
    <w:rsid w:val="00BF5EE3"/>
    <w:rsid w:val="00BF62C8"/>
    <w:rsid w:val="00BF63E4"/>
    <w:rsid w:val="00C00CBC"/>
    <w:rsid w:val="00C01595"/>
    <w:rsid w:val="00C01908"/>
    <w:rsid w:val="00C02169"/>
    <w:rsid w:val="00C0220D"/>
    <w:rsid w:val="00C022A3"/>
    <w:rsid w:val="00C02AA5"/>
    <w:rsid w:val="00C03097"/>
    <w:rsid w:val="00C0371F"/>
    <w:rsid w:val="00C03C9E"/>
    <w:rsid w:val="00C061B0"/>
    <w:rsid w:val="00C06B34"/>
    <w:rsid w:val="00C06E69"/>
    <w:rsid w:val="00C075BB"/>
    <w:rsid w:val="00C07FB4"/>
    <w:rsid w:val="00C1004C"/>
    <w:rsid w:val="00C127E5"/>
    <w:rsid w:val="00C13683"/>
    <w:rsid w:val="00C13B3F"/>
    <w:rsid w:val="00C15484"/>
    <w:rsid w:val="00C15561"/>
    <w:rsid w:val="00C15B37"/>
    <w:rsid w:val="00C15E1E"/>
    <w:rsid w:val="00C162E0"/>
    <w:rsid w:val="00C16665"/>
    <w:rsid w:val="00C166DA"/>
    <w:rsid w:val="00C20D3D"/>
    <w:rsid w:val="00C20F3F"/>
    <w:rsid w:val="00C21D3E"/>
    <w:rsid w:val="00C22980"/>
    <w:rsid w:val="00C22C2A"/>
    <w:rsid w:val="00C2524D"/>
    <w:rsid w:val="00C2668F"/>
    <w:rsid w:val="00C26A44"/>
    <w:rsid w:val="00C276D7"/>
    <w:rsid w:val="00C30565"/>
    <w:rsid w:val="00C30DDA"/>
    <w:rsid w:val="00C31489"/>
    <w:rsid w:val="00C325D4"/>
    <w:rsid w:val="00C326FA"/>
    <w:rsid w:val="00C32927"/>
    <w:rsid w:val="00C329A3"/>
    <w:rsid w:val="00C3311A"/>
    <w:rsid w:val="00C343F8"/>
    <w:rsid w:val="00C34851"/>
    <w:rsid w:val="00C34A37"/>
    <w:rsid w:val="00C35131"/>
    <w:rsid w:val="00C35412"/>
    <w:rsid w:val="00C3644C"/>
    <w:rsid w:val="00C37FC4"/>
    <w:rsid w:val="00C40562"/>
    <w:rsid w:val="00C40F3F"/>
    <w:rsid w:val="00C42063"/>
    <w:rsid w:val="00C45121"/>
    <w:rsid w:val="00C451A6"/>
    <w:rsid w:val="00C4582E"/>
    <w:rsid w:val="00C508C3"/>
    <w:rsid w:val="00C513B5"/>
    <w:rsid w:val="00C513DD"/>
    <w:rsid w:val="00C51C72"/>
    <w:rsid w:val="00C5230A"/>
    <w:rsid w:val="00C526FB"/>
    <w:rsid w:val="00C54BE0"/>
    <w:rsid w:val="00C54CA3"/>
    <w:rsid w:val="00C55271"/>
    <w:rsid w:val="00C55338"/>
    <w:rsid w:val="00C56175"/>
    <w:rsid w:val="00C56196"/>
    <w:rsid w:val="00C568DF"/>
    <w:rsid w:val="00C57174"/>
    <w:rsid w:val="00C57C7C"/>
    <w:rsid w:val="00C61053"/>
    <w:rsid w:val="00C61A10"/>
    <w:rsid w:val="00C61D74"/>
    <w:rsid w:val="00C61F67"/>
    <w:rsid w:val="00C6287E"/>
    <w:rsid w:val="00C62F92"/>
    <w:rsid w:val="00C63E6D"/>
    <w:rsid w:val="00C642EB"/>
    <w:rsid w:val="00C648AB"/>
    <w:rsid w:val="00C67CDB"/>
    <w:rsid w:val="00C70230"/>
    <w:rsid w:val="00C72266"/>
    <w:rsid w:val="00C7385B"/>
    <w:rsid w:val="00C73A46"/>
    <w:rsid w:val="00C74343"/>
    <w:rsid w:val="00C7486F"/>
    <w:rsid w:val="00C748E9"/>
    <w:rsid w:val="00C754E6"/>
    <w:rsid w:val="00C75687"/>
    <w:rsid w:val="00C76610"/>
    <w:rsid w:val="00C7745E"/>
    <w:rsid w:val="00C77496"/>
    <w:rsid w:val="00C774BF"/>
    <w:rsid w:val="00C80324"/>
    <w:rsid w:val="00C8188D"/>
    <w:rsid w:val="00C8194D"/>
    <w:rsid w:val="00C82C4D"/>
    <w:rsid w:val="00C83228"/>
    <w:rsid w:val="00C83BC6"/>
    <w:rsid w:val="00C8443A"/>
    <w:rsid w:val="00C84F3E"/>
    <w:rsid w:val="00C86867"/>
    <w:rsid w:val="00C877E3"/>
    <w:rsid w:val="00C87ED5"/>
    <w:rsid w:val="00C90D95"/>
    <w:rsid w:val="00C91FA9"/>
    <w:rsid w:val="00C94529"/>
    <w:rsid w:val="00CA0521"/>
    <w:rsid w:val="00CA083C"/>
    <w:rsid w:val="00CA13B0"/>
    <w:rsid w:val="00CA19DA"/>
    <w:rsid w:val="00CA3355"/>
    <w:rsid w:val="00CA3AFD"/>
    <w:rsid w:val="00CA3CD6"/>
    <w:rsid w:val="00CA4B55"/>
    <w:rsid w:val="00CA5060"/>
    <w:rsid w:val="00CA58B4"/>
    <w:rsid w:val="00CA65BF"/>
    <w:rsid w:val="00CB0199"/>
    <w:rsid w:val="00CB0379"/>
    <w:rsid w:val="00CB047B"/>
    <w:rsid w:val="00CB08B8"/>
    <w:rsid w:val="00CB0EF4"/>
    <w:rsid w:val="00CB1A63"/>
    <w:rsid w:val="00CB262F"/>
    <w:rsid w:val="00CB2982"/>
    <w:rsid w:val="00CB2BA3"/>
    <w:rsid w:val="00CB378F"/>
    <w:rsid w:val="00CB6FB9"/>
    <w:rsid w:val="00CC01F2"/>
    <w:rsid w:val="00CC10FA"/>
    <w:rsid w:val="00CC1167"/>
    <w:rsid w:val="00CC1CEF"/>
    <w:rsid w:val="00CC2321"/>
    <w:rsid w:val="00CC273A"/>
    <w:rsid w:val="00CC2A60"/>
    <w:rsid w:val="00CC2CB4"/>
    <w:rsid w:val="00CC33DD"/>
    <w:rsid w:val="00CC4E6E"/>
    <w:rsid w:val="00CC69C5"/>
    <w:rsid w:val="00CC77DC"/>
    <w:rsid w:val="00CC7E12"/>
    <w:rsid w:val="00CD035F"/>
    <w:rsid w:val="00CD08CA"/>
    <w:rsid w:val="00CD1523"/>
    <w:rsid w:val="00CD1534"/>
    <w:rsid w:val="00CD1751"/>
    <w:rsid w:val="00CD18F8"/>
    <w:rsid w:val="00CD289B"/>
    <w:rsid w:val="00CD3D70"/>
    <w:rsid w:val="00CD4066"/>
    <w:rsid w:val="00CD4147"/>
    <w:rsid w:val="00CD4448"/>
    <w:rsid w:val="00CD4C4D"/>
    <w:rsid w:val="00CD5332"/>
    <w:rsid w:val="00CD56B0"/>
    <w:rsid w:val="00CD5AD3"/>
    <w:rsid w:val="00CD6CA1"/>
    <w:rsid w:val="00CD7320"/>
    <w:rsid w:val="00CE0A65"/>
    <w:rsid w:val="00CE0B3A"/>
    <w:rsid w:val="00CE282A"/>
    <w:rsid w:val="00CE40E6"/>
    <w:rsid w:val="00CE51DA"/>
    <w:rsid w:val="00CE64F9"/>
    <w:rsid w:val="00CE6B79"/>
    <w:rsid w:val="00CE6C04"/>
    <w:rsid w:val="00CE71BE"/>
    <w:rsid w:val="00CE7EBC"/>
    <w:rsid w:val="00CF01D2"/>
    <w:rsid w:val="00CF1181"/>
    <w:rsid w:val="00CF331B"/>
    <w:rsid w:val="00CF34BD"/>
    <w:rsid w:val="00CF4FB6"/>
    <w:rsid w:val="00CF6DAF"/>
    <w:rsid w:val="00CF7B17"/>
    <w:rsid w:val="00D003D4"/>
    <w:rsid w:val="00D029C0"/>
    <w:rsid w:val="00D049F7"/>
    <w:rsid w:val="00D04F72"/>
    <w:rsid w:val="00D06BA3"/>
    <w:rsid w:val="00D07248"/>
    <w:rsid w:val="00D07AA6"/>
    <w:rsid w:val="00D10792"/>
    <w:rsid w:val="00D11539"/>
    <w:rsid w:val="00D124E6"/>
    <w:rsid w:val="00D126E1"/>
    <w:rsid w:val="00D12E1D"/>
    <w:rsid w:val="00D1311A"/>
    <w:rsid w:val="00D13F15"/>
    <w:rsid w:val="00D14069"/>
    <w:rsid w:val="00D142E2"/>
    <w:rsid w:val="00D14802"/>
    <w:rsid w:val="00D14E8A"/>
    <w:rsid w:val="00D14F1C"/>
    <w:rsid w:val="00D15377"/>
    <w:rsid w:val="00D154D7"/>
    <w:rsid w:val="00D15C8F"/>
    <w:rsid w:val="00D15DDD"/>
    <w:rsid w:val="00D17687"/>
    <w:rsid w:val="00D17E18"/>
    <w:rsid w:val="00D2024B"/>
    <w:rsid w:val="00D203CD"/>
    <w:rsid w:val="00D20575"/>
    <w:rsid w:val="00D20C56"/>
    <w:rsid w:val="00D21E00"/>
    <w:rsid w:val="00D233B1"/>
    <w:rsid w:val="00D233D0"/>
    <w:rsid w:val="00D2470D"/>
    <w:rsid w:val="00D25DD9"/>
    <w:rsid w:val="00D26AD2"/>
    <w:rsid w:val="00D27272"/>
    <w:rsid w:val="00D276AA"/>
    <w:rsid w:val="00D27A41"/>
    <w:rsid w:val="00D31617"/>
    <w:rsid w:val="00D32414"/>
    <w:rsid w:val="00D32EFA"/>
    <w:rsid w:val="00D34D84"/>
    <w:rsid w:val="00D34F3C"/>
    <w:rsid w:val="00D35432"/>
    <w:rsid w:val="00D363DE"/>
    <w:rsid w:val="00D36DBB"/>
    <w:rsid w:val="00D412DA"/>
    <w:rsid w:val="00D41EFC"/>
    <w:rsid w:val="00D42779"/>
    <w:rsid w:val="00D43671"/>
    <w:rsid w:val="00D43E11"/>
    <w:rsid w:val="00D44B0B"/>
    <w:rsid w:val="00D44E37"/>
    <w:rsid w:val="00D45FE6"/>
    <w:rsid w:val="00D46A6B"/>
    <w:rsid w:val="00D46B76"/>
    <w:rsid w:val="00D50798"/>
    <w:rsid w:val="00D508C3"/>
    <w:rsid w:val="00D50A9D"/>
    <w:rsid w:val="00D51263"/>
    <w:rsid w:val="00D51C4A"/>
    <w:rsid w:val="00D522CC"/>
    <w:rsid w:val="00D524F1"/>
    <w:rsid w:val="00D53638"/>
    <w:rsid w:val="00D5431D"/>
    <w:rsid w:val="00D544DE"/>
    <w:rsid w:val="00D54E69"/>
    <w:rsid w:val="00D604A8"/>
    <w:rsid w:val="00D60ABD"/>
    <w:rsid w:val="00D6141B"/>
    <w:rsid w:val="00D61CD5"/>
    <w:rsid w:val="00D62B70"/>
    <w:rsid w:val="00D62C95"/>
    <w:rsid w:val="00D6406D"/>
    <w:rsid w:val="00D65651"/>
    <w:rsid w:val="00D67224"/>
    <w:rsid w:val="00D716B4"/>
    <w:rsid w:val="00D72965"/>
    <w:rsid w:val="00D72F9F"/>
    <w:rsid w:val="00D73569"/>
    <w:rsid w:val="00D7379D"/>
    <w:rsid w:val="00D762C8"/>
    <w:rsid w:val="00D76997"/>
    <w:rsid w:val="00D77E06"/>
    <w:rsid w:val="00D8048C"/>
    <w:rsid w:val="00D80A60"/>
    <w:rsid w:val="00D8127C"/>
    <w:rsid w:val="00D81B4A"/>
    <w:rsid w:val="00D82D4F"/>
    <w:rsid w:val="00D838EB"/>
    <w:rsid w:val="00D83BE9"/>
    <w:rsid w:val="00D845B9"/>
    <w:rsid w:val="00D8510F"/>
    <w:rsid w:val="00D857DF"/>
    <w:rsid w:val="00D85EBE"/>
    <w:rsid w:val="00D8639A"/>
    <w:rsid w:val="00D877EE"/>
    <w:rsid w:val="00D90AF5"/>
    <w:rsid w:val="00D9203E"/>
    <w:rsid w:val="00D926C0"/>
    <w:rsid w:val="00D94819"/>
    <w:rsid w:val="00D96998"/>
    <w:rsid w:val="00D97765"/>
    <w:rsid w:val="00D97F94"/>
    <w:rsid w:val="00DA1CDB"/>
    <w:rsid w:val="00DA1EEA"/>
    <w:rsid w:val="00DA2172"/>
    <w:rsid w:val="00DA2B5E"/>
    <w:rsid w:val="00DA316E"/>
    <w:rsid w:val="00DA4D34"/>
    <w:rsid w:val="00DA5348"/>
    <w:rsid w:val="00DA551F"/>
    <w:rsid w:val="00DA6B36"/>
    <w:rsid w:val="00DA7B55"/>
    <w:rsid w:val="00DB2201"/>
    <w:rsid w:val="00DB2C58"/>
    <w:rsid w:val="00DB3043"/>
    <w:rsid w:val="00DB69A0"/>
    <w:rsid w:val="00DC0949"/>
    <w:rsid w:val="00DC0B3E"/>
    <w:rsid w:val="00DC0B4E"/>
    <w:rsid w:val="00DC4399"/>
    <w:rsid w:val="00DC5201"/>
    <w:rsid w:val="00DC61AC"/>
    <w:rsid w:val="00DC631D"/>
    <w:rsid w:val="00DC79BC"/>
    <w:rsid w:val="00DC7E95"/>
    <w:rsid w:val="00DC7F0F"/>
    <w:rsid w:val="00DD043F"/>
    <w:rsid w:val="00DD108C"/>
    <w:rsid w:val="00DD1868"/>
    <w:rsid w:val="00DD1980"/>
    <w:rsid w:val="00DD20E0"/>
    <w:rsid w:val="00DD2757"/>
    <w:rsid w:val="00DD2D11"/>
    <w:rsid w:val="00DD3705"/>
    <w:rsid w:val="00DD4293"/>
    <w:rsid w:val="00DD45B7"/>
    <w:rsid w:val="00DD5247"/>
    <w:rsid w:val="00DD7851"/>
    <w:rsid w:val="00DE082E"/>
    <w:rsid w:val="00DE2A34"/>
    <w:rsid w:val="00DE3570"/>
    <w:rsid w:val="00DE6076"/>
    <w:rsid w:val="00DE60CB"/>
    <w:rsid w:val="00DE6D54"/>
    <w:rsid w:val="00DF01C6"/>
    <w:rsid w:val="00DF0E58"/>
    <w:rsid w:val="00DF2055"/>
    <w:rsid w:val="00DF2495"/>
    <w:rsid w:val="00DF2E64"/>
    <w:rsid w:val="00DF33EB"/>
    <w:rsid w:val="00DF4166"/>
    <w:rsid w:val="00DF4677"/>
    <w:rsid w:val="00DF4A46"/>
    <w:rsid w:val="00DF4F7C"/>
    <w:rsid w:val="00DF6530"/>
    <w:rsid w:val="00DF69AB"/>
    <w:rsid w:val="00DF7F05"/>
    <w:rsid w:val="00E01BF8"/>
    <w:rsid w:val="00E01CDA"/>
    <w:rsid w:val="00E01EDA"/>
    <w:rsid w:val="00E02176"/>
    <w:rsid w:val="00E02DA8"/>
    <w:rsid w:val="00E054E3"/>
    <w:rsid w:val="00E0612B"/>
    <w:rsid w:val="00E07DD6"/>
    <w:rsid w:val="00E10525"/>
    <w:rsid w:val="00E106EB"/>
    <w:rsid w:val="00E107B6"/>
    <w:rsid w:val="00E10C64"/>
    <w:rsid w:val="00E1198A"/>
    <w:rsid w:val="00E119E8"/>
    <w:rsid w:val="00E12658"/>
    <w:rsid w:val="00E148D3"/>
    <w:rsid w:val="00E14E0E"/>
    <w:rsid w:val="00E150D1"/>
    <w:rsid w:val="00E15C06"/>
    <w:rsid w:val="00E16CDB"/>
    <w:rsid w:val="00E17BF5"/>
    <w:rsid w:val="00E20019"/>
    <w:rsid w:val="00E21138"/>
    <w:rsid w:val="00E226B2"/>
    <w:rsid w:val="00E23231"/>
    <w:rsid w:val="00E23DA4"/>
    <w:rsid w:val="00E2534D"/>
    <w:rsid w:val="00E259AE"/>
    <w:rsid w:val="00E27B13"/>
    <w:rsid w:val="00E306C5"/>
    <w:rsid w:val="00E3092B"/>
    <w:rsid w:val="00E30CA5"/>
    <w:rsid w:val="00E31874"/>
    <w:rsid w:val="00E31A5A"/>
    <w:rsid w:val="00E31B23"/>
    <w:rsid w:val="00E31FAD"/>
    <w:rsid w:val="00E32245"/>
    <w:rsid w:val="00E32589"/>
    <w:rsid w:val="00E33553"/>
    <w:rsid w:val="00E339E8"/>
    <w:rsid w:val="00E34AD8"/>
    <w:rsid w:val="00E354FE"/>
    <w:rsid w:val="00E359F1"/>
    <w:rsid w:val="00E372BA"/>
    <w:rsid w:val="00E376AF"/>
    <w:rsid w:val="00E37F99"/>
    <w:rsid w:val="00E4001D"/>
    <w:rsid w:val="00E41BF7"/>
    <w:rsid w:val="00E42A64"/>
    <w:rsid w:val="00E443A5"/>
    <w:rsid w:val="00E44786"/>
    <w:rsid w:val="00E462F5"/>
    <w:rsid w:val="00E46E46"/>
    <w:rsid w:val="00E472A4"/>
    <w:rsid w:val="00E47A51"/>
    <w:rsid w:val="00E511ED"/>
    <w:rsid w:val="00E52241"/>
    <w:rsid w:val="00E53503"/>
    <w:rsid w:val="00E53A50"/>
    <w:rsid w:val="00E55B43"/>
    <w:rsid w:val="00E56323"/>
    <w:rsid w:val="00E56613"/>
    <w:rsid w:val="00E57090"/>
    <w:rsid w:val="00E57200"/>
    <w:rsid w:val="00E5740E"/>
    <w:rsid w:val="00E57C23"/>
    <w:rsid w:val="00E57DD6"/>
    <w:rsid w:val="00E57ECB"/>
    <w:rsid w:val="00E60AD8"/>
    <w:rsid w:val="00E61003"/>
    <w:rsid w:val="00E6181C"/>
    <w:rsid w:val="00E61BBF"/>
    <w:rsid w:val="00E63C00"/>
    <w:rsid w:val="00E64D1E"/>
    <w:rsid w:val="00E659DF"/>
    <w:rsid w:val="00E666C0"/>
    <w:rsid w:val="00E66B59"/>
    <w:rsid w:val="00E66F48"/>
    <w:rsid w:val="00E67579"/>
    <w:rsid w:val="00E703FC"/>
    <w:rsid w:val="00E73848"/>
    <w:rsid w:val="00E742DF"/>
    <w:rsid w:val="00E7446E"/>
    <w:rsid w:val="00E754CF"/>
    <w:rsid w:val="00E76EB3"/>
    <w:rsid w:val="00E77243"/>
    <w:rsid w:val="00E80A3D"/>
    <w:rsid w:val="00E812C5"/>
    <w:rsid w:val="00E81341"/>
    <w:rsid w:val="00E8242E"/>
    <w:rsid w:val="00E839BF"/>
    <w:rsid w:val="00E83CA4"/>
    <w:rsid w:val="00E8436E"/>
    <w:rsid w:val="00E84E62"/>
    <w:rsid w:val="00E85E1D"/>
    <w:rsid w:val="00E85F8B"/>
    <w:rsid w:val="00E87724"/>
    <w:rsid w:val="00E8787D"/>
    <w:rsid w:val="00E87F5D"/>
    <w:rsid w:val="00E902BA"/>
    <w:rsid w:val="00E919CF"/>
    <w:rsid w:val="00E93EB4"/>
    <w:rsid w:val="00E94B29"/>
    <w:rsid w:val="00E94FA5"/>
    <w:rsid w:val="00E95121"/>
    <w:rsid w:val="00E95438"/>
    <w:rsid w:val="00E96979"/>
    <w:rsid w:val="00E97AC4"/>
    <w:rsid w:val="00EA0658"/>
    <w:rsid w:val="00EA14BA"/>
    <w:rsid w:val="00EA1798"/>
    <w:rsid w:val="00EA197F"/>
    <w:rsid w:val="00EA2DC3"/>
    <w:rsid w:val="00EA3500"/>
    <w:rsid w:val="00EA4285"/>
    <w:rsid w:val="00EA624C"/>
    <w:rsid w:val="00EA6E59"/>
    <w:rsid w:val="00EA7583"/>
    <w:rsid w:val="00EA7962"/>
    <w:rsid w:val="00EA7E4B"/>
    <w:rsid w:val="00EB0B86"/>
    <w:rsid w:val="00EB1049"/>
    <w:rsid w:val="00EB11D7"/>
    <w:rsid w:val="00EB1499"/>
    <w:rsid w:val="00EB17BF"/>
    <w:rsid w:val="00EB1FC4"/>
    <w:rsid w:val="00EB2AB7"/>
    <w:rsid w:val="00EB3419"/>
    <w:rsid w:val="00EB3FAA"/>
    <w:rsid w:val="00EB58C9"/>
    <w:rsid w:val="00EB5EF2"/>
    <w:rsid w:val="00EB6DD9"/>
    <w:rsid w:val="00EC067F"/>
    <w:rsid w:val="00EC166E"/>
    <w:rsid w:val="00EC18D5"/>
    <w:rsid w:val="00EC1AD4"/>
    <w:rsid w:val="00EC329F"/>
    <w:rsid w:val="00EC3628"/>
    <w:rsid w:val="00EC3BA5"/>
    <w:rsid w:val="00EC6E3A"/>
    <w:rsid w:val="00ED0D49"/>
    <w:rsid w:val="00ED0EB6"/>
    <w:rsid w:val="00ED115A"/>
    <w:rsid w:val="00ED19AF"/>
    <w:rsid w:val="00ED1D8E"/>
    <w:rsid w:val="00ED20A3"/>
    <w:rsid w:val="00ED231B"/>
    <w:rsid w:val="00ED2777"/>
    <w:rsid w:val="00ED4139"/>
    <w:rsid w:val="00ED5105"/>
    <w:rsid w:val="00ED5304"/>
    <w:rsid w:val="00ED5341"/>
    <w:rsid w:val="00ED629A"/>
    <w:rsid w:val="00ED64B7"/>
    <w:rsid w:val="00ED655D"/>
    <w:rsid w:val="00ED6C7D"/>
    <w:rsid w:val="00ED6E5B"/>
    <w:rsid w:val="00ED75AC"/>
    <w:rsid w:val="00EE0177"/>
    <w:rsid w:val="00EE1716"/>
    <w:rsid w:val="00EE17A6"/>
    <w:rsid w:val="00EE2970"/>
    <w:rsid w:val="00EE3007"/>
    <w:rsid w:val="00EE35B3"/>
    <w:rsid w:val="00EE3C40"/>
    <w:rsid w:val="00EE53E5"/>
    <w:rsid w:val="00EE5A73"/>
    <w:rsid w:val="00EE5D4C"/>
    <w:rsid w:val="00EE69F0"/>
    <w:rsid w:val="00EE6B50"/>
    <w:rsid w:val="00EE75AF"/>
    <w:rsid w:val="00EE7C75"/>
    <w:rsid w:val="00EF0228"/>
    <w:rsid w:val="00EF060B"/>
    <w:rsid w:val="00EF076E"/>
    <w:rsid w:val="00EF0E3C"/>
    <w:rsid w:val="00EF12B3"/>
    <w:rsid w:val="00EF13D6"/>
    <w:rsid w:val="00EF3446"/>
    <w:rsid w:val="00EF3AAE"/>
    <w:rsid w:val="00EF3C00"/>
    <w:rsid w:val="00EF3CD5"/>
    <w:rsid w:val="00EF423D"/>
    <w:rsid w:val="00EF47DB"/>
    <w:rsid w:val="00EF4D4E"/>
    <w:rsid w:val="00EF51C9"/>
    <w:rsid w:val="00EF5C3B"/>
    <w:rsid w:val="00EF687F"/>
    <w:rsid w:val="00EF6B45"/>
    <w:rsid w:val="00F0044E"/>
    <w:rsid w:val="00F01478"/>
    <w:rsid w:val="00F02168"/>
    <w:rsid w:val="00F029DF"/>
    <w:rsid w:val="00F02BEF"/>
    <w:rsid w:val="00F038B2"/>
    <w:rsid w:val="00F03D7A"/>
    <w:rsid w:val="00F047A5"/>
    <w:rsid w:val="00F04D2F"/>
    <w:rsid w:val="00F05680"/>
    <w:rsid w:val="00F06E10"/>
    <w:rsid w:val="00F07386"/>
    <w:rsid w:val="00F07770"/>
    <w:rsid w:val="00F1027A"/>
    <w:rsid w:val="00F10D52"/>
    <w:rsid w:val="00F10F3F"/>
    <w:rsid w:val="00F11ED8"/>
    <w:rsid w:val="00F1303C"/>
    <w:rsid w:val="00F14F96"/>
    <w:rsid w:val="00F15D28"/>
    <w:rsid w:val="00F16014"/>
    <w:rsid w:val="00F1636F"/>
    <w:rsid w:val="00F1760D"/>
    <w:rsid w:val="00F20615"/>
    <w:rsid w:val="00F20811"/>
    <w:rsid w:val="00F21221"/>
    <w:rsid w:val="00F22195"/>
    <w:rsid w:val="00F22538"/>
    <w:rsid w:val="00F22778"/>
    <w:rsid w:val="00F22C45"/>
    <w:rsid w:val="00F26A50"/>
    <w:rsid w:val="00F26F89"/>
    <w:rsid w:val="00F27A8A"/>
    <w:rsid w:val="00F27AC4"/>
    <w:rsid w:val="00F31C8A"/>
    <w:rsid w:val="00F32624"/>
    <w:rsid w:val="00F3328D"/>
    <w:rsid w:val="00F335AB"/>
    <w:rsid w:val="00F33A8A"/>
    <w:rsid w:val="00F34DA2"/>
    <w:rsid w:val="00F35087"/>
    <w:rsid w:val="00F35C23"/>
    <w:rsid w:val="00F360BC"/>
    <w:rsid w:val="00F36239"/>
    <w:rsid w:val="00F374FD"/>
    <w:rsid w:val="00F37EAD"/>
    <w:rsid w:val="00F416DC"/>
    <w:rsid w:val="00F426B3"/>
    <w:rsid w:val="00F46960"/>
    <w:rsid w:val="00F475FD"/>
    <w:rsid w:val="00F478CC"/>
    <w:rsid w:val="00F5088F"/>
    <w:rsid w:val="00F51849"/>
    <w:rsid w:val="00F51F9D"/>
    <w:rsid w:val="00F53E43"/>
    <w:rsid w:val="00F5407A"/>
    <w:rsid w:val="00F56212"/>
    <w:rsid w:val="00F567F8"/>
    <w:rsid w:val="00F60928"/>
    <w:rsid w:val="00F60A85"/>
    <w:rsid w:val="00F60BA8"/>
    <w:rsid w:val="00F620A3"/>
    <w:rsid w:val="00F625FE"/>
    <w:rsid w:val="00F62854"/>
    <w:rsid w:val="00F63D28"/>
    <w:rsid w:val="00F649B8"/>
    <w:rsid w:val="00F64D46"/>
    <w:rsid w:val="00F65C11"/>
    <w:rsid w:val="00F669BD"/>
    <w:rsid w:val="00F66FB6"/>
    <w:rsid w:val="00F71ACD"/>
    <w:rsid w:val="00F730F2"/>
    <w:rsid w:val="00F7347A"/>
    <w:rsid w:val="00F7356A"/>
    <w:rsid w:val="00F74CED"/>
    <w:rsid w:val="00F757F8"/>
    <w:rsid w:val="00F802D0"/>
    <w:rsid w:val="00F80AE5"/>
    <w:rsid w:val="00F81747"/>
    <w:rsid w:val="00F81FE8"/>
    <w:rsid w:val="00F83068"/>
    <w:rsid w:val="00F85761"/>
    <w:rsid w:val="00F85C6E"/>
    <w:rsid w:val="00F85EA6"/>
    <w:rsid w:val="00F87240"/>
    <w:rsid w:val="00F917CD"/>
    <w:rsid w:val="00F91EED"/>
    <w:rsid w:val="00F921D9"/>
    <w:rsid w:val="00F94B85"/>
    <w:rsid w:val="00F962C7"/>
    <w:rsid w:val="00F96E3A"/>
    <w:rsid w:val="00F97EF6"/>
    <w:rsid w:val="00FA0723"/>
    <w:rsid w:val="00FA0E3B"/>
    <w:rsid w:val="00FA1154"/>
    <w:rsid w:val="00FA1292"/>
    <w:rsid w:val="00FA1342"/>
    <w:rsid w:val="00FA1409"/>
    <w:rsid w:val="00FA1B25"/>
    <w:rsid w:val="00FA27B5"/>
    <w:rsid w:val="00FA2BCD"/>
    <w:rsid w:val="00FA2F31"/>
    <w:rsid w:val="00FA3090"/>
    <w:rsid w:val="00FA33CB"/>
    <w:rsid w:val="00FA4530"/>
    <w:rsid w:val="00FA6B36"/>
    <w:rsid w:val="00FA712F"/>
    <w:rsid w:val="00FB08FA"/>
    <w:rsid w:val="00FB1674"/>
    <w:rsid w:val="00FB20EC"/>
    <w:rsid w:val="00FB2351"/>
    <w:rsid w:val="00FB2FF5"/>
    <w:rsid w:val="00FB395A"/>
    <w:rsid w:val="00FB56F2"/>
    <w:rsid w:val="00FB5DF5"/>
    <w:rsid w:val="00FB7AD4"/>
    <w:rsid w:val="00FB7AD8"/>
    <w:rsid w:val="00FB7D7A"/>
    <w:rsid w:val="00FC0722"/>
    <w:rsid w:val="00FC089B"/>
    <w:rsid w:val="00FC11BF"/>
    <w:rsid w:val="00FC6214"/>
    <w:rsid w:val="00FC6267"/>
    <w:rsid w:val="00FC6E5C"/>
    <w:rsid w:val="00FC7ED0"/>
    <w:rsid w:val="00FD02C3"/>
    <w:rsid w:val="00FD06ED"/>
    <w:rsid w:val="00FD082A"/>
    <w:rsid w:val="00FD0EE5"/>
    <w:rsid w:val="00FD1605"/>
    <w:rsid w:val="00FD25D1"/>
    <w:rsid w:val="00FD264C"/>
    <w:rsid w:val="00FD2679"/>
    <w:rsid w:val="00FD27C6"/>
    <w:rsid w:val="00FD2C03"/>
    <w:rsid w:val="00FD3134"/>
    <w:rsid w:val="00FD4177"/>
    <w:rsid w:val="00FD4A46"/>
    <w:rsid w:val="00FD5C0A"/>
    <w:rsid w:val="00FD73BE"/>
    <w:rsid w:val="00FD7ADA"/>
    <w:rsid w:val="00FD7E94"/>
    <w:rsid w:val="00FE071C"/>
    <w:rsid w:val="00FE0EE0"/>
    <w:rsid w:val="00FE1918"/>
    <w:rsid w:val="00FE1F54"/>
    <w:rsid w:val="00FE316C"/>
    <w:rsid w:val="00FE478F"/>
    <w:rsid w:val="00FE4E60"/>
    <w:rsid w:val="00FE526D"/>
    <w:rsid w:val="00FE5501"/>
    <w:rsid w:val="00FE69E5"/>
    <w:rsid w:val="00FE6AA9"/>
    <w:rsid w:val="00FE797E"/>
    <w:rsid w:val="00FE7C7C"/>
    <w:rsid w:val="00FE7E3A"/>
    <w:rsid w:val="00FF223B"/>
    <w:rsid w:val="00FF2A6F"/>
    <w:rsid w:val="00FF3CAC"/>
    <w:rsid w:val="00FF477C"/>
    <w:rsid w:val="00FF7038"/>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2405D9"/>
  <w15:docId w15:val="{3DD0EB78-28F0-453A-B22B-04C8714B786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IE" w:eastAsia="en-IE"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uiPriority="0" w:qFormat="1"/>
    <w:lsdException w:name="heading 8" w:uiPriority="9"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nhideWhenUsed="1"/>
    <w:lsdException w:name="List 2" w:semiHidden="1" w:uiPriority="0"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iPriority="0"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F3AAE"/>
    <w:pPr>
      <w:autoSpaceDE w:val="0"/>
      <w:autoSpaceDN w:val="0"/>
      <w:adjustRightInd w:val="0"/>
    </w:pPr>
    <w:rPr>
      <w:sz w:val="24"/>
      <w:szCs w:val="24"/>
      <w:lang w:val="en-GB" w:eastAsia="en-GB"/>
    </w:rPr>
  </w:style>
  <w:style w:type="paragraph" w:styleId="Heading1">
    <w:name w:val="heading 1"/>
    <w:aliases w:val="h1,1m,Heading,1,SCE,H1,l1,level 1 header,heading 1,header,Heading 1-ERI,Header1,First level,T1,PR9,Section,Section Heading,JAIN HEADING 1,No numbers,Prophead level 1,Prophead 1,H11,H12,H13,H111,H14,H112,H15,H16,H17,H113,H121,H131,H1111,H141"/>
    <w:basedOn w:val="Normal"/>
    <w:next w:val="Normal"/>
    <w:link w:val="Heading1Char"/>
    <w:qFormat/>
    <w:rsid w:val="00DA5348"/>
    <w:pPr>
      <w:outlineLvl w:val="0"/>
    </w:pPr>
  </w:style>
  <w:style w:type="paragraph" w:styleId="Heading2">
    <w:name w:val="heading 2"/>
    <w:aliases w:val="2m,h2,h 2,Titre3,Heading 2 Hidden,heading 2,2,Level 2 Heading,Numbered indent 2,ni2,Hanging 2 Indent,numbered indent 2,l2,subhead 1,level 2 heading,Heading 2 CCBS,Major,Major1,Major2,Major11,Proposal,exercise,Heading 2 substyle,H21,H22,H23,H24"/>
    <w:basedOn w:val="Normal"/>
    <w:next w:val="Normal"/>
    <w:link w:val="Heading2Char"/>
    <w:qFormat/>
    <w:rsid w:val="00DA5348"/>
    <w:pPr>
      <w:outlineLvl w:val="1"/>
    </w:pPr>
  </w:style>
  <w:style w:type="paragraph" w:styleId="Heading3">
    <w:name w:val="heading 3"/>
    <w:aliases w:val="h3,Head 3,H3,3m,Level 3 Head,Org Heading 1,Level 3 Topic Heading,H31,H32,H33,H34,H35,H36,H37,H38,H39,H310,H311,Third level,T3,PR11,Minor,Level 1 - 1,1.2.3.,niveau3,Heading 31,heading 3,h31,Sub-paragraaf,Titles,PA Minor Section,head3,Outline3"/>
    <w:basedOn w:val="Normal"/>
    <w:next w:val="Normal"/>
    <w:link w:val="Heading3Char"/>
    <w:qFormat/>
    <w:rsid w:val="00DA5348"/>
    <w:pPr>
      <w:keepNext/>
      <w:autoSpaceDE/>
      <w:autoSpaceDN/>
      <w:adjustRightInd/>
      <w:ind w:firstLine="720"/>
      <w:jc w:val="both"/>
      <w:outlineLvl w:val="2"/>
    </w:pPr>
  </w:style>
  <w:style w:type="paragraph" w:styleId="Heading4">
    <w:name w:val="heading 4"/>
    <w:aliases w:val="4m,Fourth level,T4,PR12,Sub-Minor,Project table,Propos,Level 2 - a,Bullet 11,Bullet 12,Bullet 13,Bullet 14,Bullet 15,Bullet 16,h4"/>
    <w:basedOn w:val="Normal"/>
    <w:next w:val="Normal"/>
    <w:link w:val="Heading4Char"/>
    <w:qFormat/>
    <w:rsid w:val="00DA5348"/>
    <w:pPr>
      <w:outlineLvl w:val="3"/>
    </w:pPr>
  </w:style>
  <w:style w:type="paragraph" w:styleId="Heading5">
    <w:name w:val="heading 5"/>
    <w:aliases w:val="5m,Block Label,Appendix1,PR13"/>
    <w:basedOn w:val="Normal"/>
    <w:next w:val="Normal"/>
    <w:link w:val="Heading5Char"/>
    <w:qFormat/>
    <w:rsid w:val="00DA5348"/>
    <w:pPr>
      <w:keepNext/>
      <w:jc w:val="right"/>
      <w:outlineLvl w:val="4"/>
    </w:pPr>
    <w:rPr>
      <w:sz w:val="28"/>
    </w:rPr>
  </w:style>
  <w:style w:type="paragraph" w:styleId="Heading6">
    <w:name w:val="heading 6"/>
    <w:aliases w:val="Appendix 2,PR14,Bullet list"/>
    <w:basedOn w:val="Normal"/>
    <w:next w:val="Normal"/>
    <w:qFormat/>
    <w:rsid w:val="00DA5348"/>
    <w:pPr>
      <w:keepNext/>
      <w:outlineLvl w:val="5"/>
    </w:pPr>
  </w:style>
  <w:style w:type="paragraph" w:styleId="Heading7">
    <w:name w:val="heading 7"/>
    <w:basedOn w:val="Normal"/>
    <w:next w:val="Normal"/>
    <w:qFormat/>
    <w:rsid w:val="00DA5348"/>
    <w:pPr>
      <w:keepNext/>
      <w:autoSpaceDE/>
      <w:autoSpaceDN/>
      <w:adjustRightInd/>
      <w:spacing w:before="120" w:after="160" w:line="280" w:lineRule="atLeast"/>
      <w:outlineLvl w:val="6"/>
    </w:pPr>
    <w:rPr>
      <w:rFonts w:ascii="Arial" w:hAnsi="Arial"/>
      <w:b/>
      <w:sz w:val="20"/>
      <w:szCs w:val="20"/>
      <w:lang w:eastAsia="en-US"/>
    </w:rPr>
  </w:style>
  <w:style w:type="paragraph" w:styleId="Heading8">
    <w:name w:val="heading 8"/>
    <w:aliases w:val="Legal Level 1.1.1."/>
    <w:basedOn w:val="Normal"/>
    <w:next w:val="Normal"/>
    <w:link w:val="Heading8Char"/>
    <w:uiPriority w:val="9"/>
    <w:qFormat/>
    <w:rsid w:val="00DA5348"/>
    <w:pPr>
      <w:outlineLvl w:val="7"/>
    </w:pPr>
  </w:style>
  <w:style w:type="paragraph" w:styleId="Heading9">
    <w:name w:val="heading 9"/>
    <w:aliases w:val="Titre 10"/>
    <w:basedOn w:val="Normal"/>
    <w:next w:val="Normal"/>
    <w:qFormat/>
    <w:rsid w:val="00DA5348"/>
    <w:pPr>
      <w:spacing w:before="240" w:after="60"/>
      <w:outlineLvl w:val="8"/>
    </w:pPr>
    <w:rPr>
      <w:rFonts w:ascii="Arial" w:hAnsi="Arial" w:cs="Arial"/>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harCharCharCharCharCharCharChar">
    <w:name w:val="Char Char Char Char Char Char Char Char"/>
    <w:basedOn w:val="Normal"/>
    <w:rsid w:val="00DA5348"/>
    <w:pPr>
      <w:autoSpaceDE/>
      <w:autoSpaceDN/>
      <w:adjustRightInd/>
      <w:spacing w:after="160" w:line="240" w:lineRule="exact"/>
    </w:pPr>
    <w:rPr>
      <w:rFonts w:ascii="Normal" w:hAnsi="Normal"/>
      <w:b/>
      <w:lang w:eastAsia="en-US"/>
    </w:rPr>
  </w:style>
  <w:style w:type="paragraph" w:customStyle="1" w:styleId="3">
    <w:name w:val="3"/>
    <w:basedOn w:val="Normal"/>
    <w:rsid w:val="00DA5348"/>
    <w:pPr>
      <w:numPr>
        <w:numId w:val="1"/>
      </w:numPr>
      <w:tabs>
        <w:tab w:val="clear" w:pos="216"/>
        <w:tab w:val="num" w:pos="360"/>
      </w:tabs>
      <w:autoSpaceDE/>
      <w:autoSpaceDN/>
      <w:adjustRightInd/>
      <w:spacing w:after="160" w:line="240" w:lineRule="exact"/>
    </w:pPr>
    <w:rPr>
      <w:rFonts w:ascii="Normal" w:hAnsi="Normal"/>
      <w:b/>
      <w:sz w:val="20"/>
      <w:szCs w:val="20"/>
      <w:lang w:eastAsia="en-US"/>
    </w:rPr>
  </w:style>
  <w:style w:type="paragraph" w:styleId="BodyText">
    <w:name w:val="Body Text"/>
    <w:aliases w:val="Body Text Annual Report,Standard paragraph,Body Text Char1,Body Text Char Char Char Char Char,Body Text Char Char Char"/>
    <w:basedOn w:val="Normal"/>
    <w:link w:val="BodyTextChar"/>
    <w:rsid w:val="00DA5348"/>
    <w:pPr>
      <w:tabs>
        <w:tab w:val="left" w:pos="-720"/>
        <w:tab w:val="left" w:pos="567"/>
        <w:tab w:val="left" w:pos="1134"/>
        <w:tab w:val="left" w:pos="1701"/>
        <w:tab w:val="left" w:pos="2268"/>
        <w:tab w:val="left" w:pos="2835"/>
        <w:tab w:val="left" w:pos="3402"/>
        <w:tab w:val="left" w:pos="3969"/>
      </w:tabs>
      <w:suppressAutoHyphens/>
      <w:autoSpaceDE/>
      <w:autoSpaceDN/>
      <w:adjustRightInd/>
      <w:jc w:val="both"/>
    </w:pPr>
    <w:rPr>
      <w:color w:val="000000"/>
      <w:spacing w:val="-3"/>
      <w:szCs w:val="20"/>
      <w:lang w:eastAsia="en-US"/>
    </w:rPr>
  </w:style>
  <w:style w:type="paragraph" w:styleId="Footer">
    <w:name w:val="footer"/>
    <w:basedOn w:val="Normal"/>
    <w:link w:val="FooterChar"/>
    <w:uiPriority w:val="99"/>
    <w:rsid w:val="00DA5348"/>
    <w:pPr>
      <w:tabs>
        <w:tab w:val="center" w:pos="4153"/>
        <w:tab w:val="right" w:pos="8306"/>
      </w:tabs>
    </w:pPr>
  </w:style>
  <w:style w:type="character" w:styleId="PageNumber">
    <w:name w:val="page number"/>
    <w:rsid w:val="00DA5348"/>
    <w:rPr>
      <w:rFonts w:ascii="Normal" w:hAnsi="Normal"/>
      <w:b/>
      <w:lang w:val="en-GB" w:eastAsia="en-US" w:bidi="ar-SA"/>
    </w:rPr>
  </w:style>
  <w:style w:type="paragraph" w:customStyle="1" w:styleId="CharCharCharChar">
    <w:name w:val="Char Char Char Char"/>
    <w:basedOn w:val="Normal"/>
    <w:rsid w:val="00DA5348"/>
    <w:pPr>
      <w:autoSpaceDE/>
      <w:autoSpaceDN/>
      <w:adjustRightInd/>
    </w:pPr>
    <w:rPr>
      <w:lang w:val="pl-PL" w:eastAsia="pl-PL"/>
    </w:rPr>
  </w:style>
  <w:style w:type="paragraph" w:customStyle="1" w:styleId="Char">
    <w:name w:val="Char"/>
    <w:basedOn w:val="Normal"/>
    <w:rsid w:val="00DA5348"/>
    <w:pPr>
      <w:tabs>
        <w:tab w:val="num" w:pos="360"/>
      </w:tabs>
      <w:autoSpaceDE/>
      <w:autoSpaceDN/>
      <w:adjustRightInd/>
      <w:spacing w:after="160" w:line="240" w:lineRule="exact"/>
      <w:ind w:left="288" w:hanging="288"/>
    </w:pPr>
    <w:rPr>
      <w:rFonts w:ascii="Normal" w:hAnsi="Normal"/>
      <w:b/>
      <w:sz w:val="20"/>
      <w:szCs w:val="20"/>
      <w:lang w:val="en-IE" w:eastAsia="en-US"/>
    </w:rPr>
  </w:style>
  <w:style w:type="character" w:customStyle="1" w:styleId="InitialStyle">
    <w:name w:val="InitialStyle"/>
    <w:rsid w:val="00DA5348"/>
    <w:rPr>
      <w:rFonts w:ascii="Courier New" w:hAnsi="Courier New"/>
      <w:color w:val="auto"/>
      <w:spacing w:val="0"/>
      <w:sz w:val="24"/>
    </w:rPr>
  </w:style>
  <w:style w:type="paragraph" w:styleId="Header">
    <w:name w:val="header"/>
    <w:aliases w:val="foote,h"/>
    <w:basedOn w:val="Normal"/>
    <w:link w:val="HeaderChar"/>
    <w:uiPriority w:val="99"/>
    <w:rsid w:val="00DA5348"/>
    <w:pPr>
      <w:tabs>
        <w:tab w:val="center" w:pos="4153"/>
        <w:tab w:val="right" w:pos="8306"/>
      </w:tabs>
      <w:overflowPunct w:val="0"/>
      <w:spacing w:line="360" w:lineRule="auto"/>
      <w:jc w:val="both"/>
      <w:textAlignment w:val="baseline"/>
    </w:pPr>
    <w:rPr>
      <w:rFonts w:ascii="Normal" w:hAnsi="Normal"/>
      <w:b/>
      <w:lang w:val="en-IE" w:eastAsia="en-IE"/>
    </w:rPr>
  </w:style>
  <w:style w:type="character" w:customStyle="1" w:styleId="HeaderChar">
    <w:name w:val="Header Char"/>
    <w:aliases w:val="foote Char,h Char"/>
    <w:link w:val="Header"/>
    <w:uiPriority w:val="99"/>
    <w:rsid w:val="00DA5348"/>
    <w:rPr>
      <w:rFonts w:ascii="Normal" w:hAnsi="Normal"/>
      <w:b/>
      <w:sz w:val="24"/>
      <w:szCs w:val="24"/>
      <w:lang w:val="en-IE" w:eastAsia="en-IE" w:bidi="ar-SA"/>
    </w:rPr>
  </w:style>
  <w:style w:type="character" w:styleId="Hyperlink">
    <w:name w:val="Hyperlink"/>
    <w:uiPriority w:val="99"/>
    <w:rsid w:val="00DA5348"/>
    <w:rPr>
      <w:rFonts w:ascii="Normal" w:hAnsi="Normal"/>
      <w:b/>
      <w:color w:val="0000FF"/>
      <w:u w:val="single"/>
      <w:lang w:val="en-GB" w:eastAsia="en-US" w:bidi="ar-SA"/>
    </w:rPr>
  </w:style>
  <w:style w:type="paragraph" w:customStyle="1" w:styleId="CharCharCharCharCharChar">
    <w:name w:val="Char Char Char Char Char Char"/>
    <w:basedOn w:val="Normal"/>
    <w:rsid w:val="00DA5348"/>
    <w:pPr>
      <w:autoSpaceDE/>
      <w:autoSpaceDN/>
      <w:adjustRightInd/>
    </w:pPr>
    <w:rPr>
      <w:lang w:val="pl-PL" w:eastAsia="pl-PL"/>
    </w:rPr>
  </w:style>
  <w:style w:type="paragraph" w:customStyle="1" w:styleId="No2">
    <w:name w:val="No 2"/>
    <w:basedOn w:val="Normal"/>
    <w:rsid w:val="00DA5348"/>
    <w:pPr>
      <w:tabs>
        <w:tab w:val="left" w:pos="-720"/>
      </w:tabs>
      <w:suppressAutoHyphens/>
      <w:autoSpaceDE/>
      <w:autoSpaceDN/>
      <w:adjustRightInd/>
      <w:spacing w:after="240"/>
      <w:ind w:left="720" w:hanging="720"/>
      <w:jc w:val="both"/>
    </w:pPr>
    <w:rPr>
      <w:rFonts w:ascii="Normal" w:hAnsi="Normal"/>
      <w:b/>
      <w:spacing w:val="-3"/>
      <w:lang w:eastAsia="en-US"/>
    </w:rPr>
  </w:style>
  <w:style w:type="character" w:customStyle="1" w:styleId="No2Char">
    <w:name w:val="No 2 Char"/>
    <w:rsid w:val="00DA5348"/>
    <w:rPr>
      <w:rFonts w:ascii="Normal" w:hAnsi="Normal"/>
      <w:b/>
      <w:spacing w:val="-3"/>
      <w:sz w:val="24"/>
      <w:szCs w:val="24"/>
      <w:lang w:val="en-US" w:eastAsia="en-US" w:bidi="ar-SA"/>
    </w:rPr>
  </w:style>
  <w:style w:type="paragraph" w:customStyle="1" w:styleId="TextChar">
    <w:name w:val="Text Char"/>
    <w:basedOn w:val="Normal"/>
    <w:rsid w:val="00DA5348"/>
    <w:pPr>
      <w:autoSpaceDE/>
      <w:autoSpaceDN/>
      <w:adjustRightInd/>
      <w:spacing w:before="60" w:after="120" w:line="228" w:lineRule="auto"/>
      <w:ind w:left="720" w:hanging="720"/>
      <w:jc w:val="center"/>
    </w:pPr>
    <w:rPr>
      <w:rFonts w:ascii="Palatino" w:hAnsi="Palatino"/>
      <w:sz w:val="22"/>
      <w:lang w:eastAsia="en-US"/>
    </w:rPr>
  </w:style>
  <w:style w:type="character" w:customStyle="1" w:styleId="TextCharChar">
    <w:name w:val="Text Char Char"/>
    <w:rsid w:val="00DA5348"/>
    <w:rPr>
      <w:rFonts w:ascii="Palatino" w:hAnsi="Palatino"/>
      <w:b/>
      <w:sz w:val="22"/>
      <w:szCs w:val="24"/>
      <w:lang w:val="en-GB" w:eastAsia="en-US" w:bidi="ar-SA"/>
    </w:rPr>
  </w:style>
  <w:style w:type="paragraph" w:styleId="NormalIndent">
    <w:name w:val="Normal Indent"/>
    <w:basedOn w:val="Normal"/>
    <w:rsid w:val="00DA5348"/>
    <w:pPr>
      <w:autoSpaceDE/>
      <w:autoSpaceDN/>
      <w:adjustRightInd/>
      <w:spacing w:line="360" w:lineRule="auto"/>
      <w:ind w:left="720"/>
    </w:pPr>
    <w:rPr>
      <w:lang w:eastAsia="en-US"/>
    </w:rPr>
  </w:style>
  <w:style w:type="paragraph" w:customStyle="1" w:styleId="Char1CharChar">
    <w:name w:val="Char1 Char Char"/>
    <w:basedOn w:val="Normal"/>
    <w:rsid w:val="00DA5348"/>
    <w:pPr>
      <w:tabs>
        <w:tab w:val="num" w:pos="360"/>
      </w:tabs>
      <w:autoSpaceDE/>
      <w:autoSpaceDN/>
      <w:adjustRightInd/>
      <w:spacing w:after="160" w:line="240" w:lineRule="exact"/>
      <w:ind w:left="288" w:hanging="288"/>
    </w:pPr>
    <w:rPr>
      <w:rFonts w:ascii="Normal" w:hAnsi="Normal"/>
      <w:b/>
      <w:sz w:val="20"/>
      <w:szCs w:val="20"/>
      <w:lang w:eastAsia="en-US"/>
    </w:rPr>
  </w:style>
  <w:style w:type="paragraph" w:customStyle="1" w:styleId="BodyText11pt">
    <w:name w:val="Body Text + 11 pt"/>
    <w:aliases w:val="Justified,Before:  6 pt,After:  0 pt,Line spacing:  sin... ..."/>
    <w:basedOn w:val="Normal"/>
    <w:rsid w:val="00DA5348"/>
    <w:pPr>
      <w:autoSpaceDE/>
      <w:autoSpaceDN/>
      <w:adjustRightInd/>
    </w:pPr>
    <w:rPr>
      <w:sz w:val="22"/>
      <w:szCs w:val="22"/>
      <w:lang w:eastAsia="en-US"/>
    </w:rPr>
  </w:style>
  <w:style w:type="paragraph" w:styleId="NormalWeb">
    <w:name w:val="Normal (Web)"/>
    <w:basedOn w:val="Normal"/>
    <w:uiPriority w:val="99"/>
    <w:rsid w:val="00DA5348"/>
    <w:pPr>
      <w:autoSpaceDE/>
      <w:autoSpaceDN/>
      <w:adjustRightInd/>
      <w:spacing w:before="100" w:beforeAutospacing="1" w:after="100" w:afterAutospacing="1"/>
    </w:pPr>
    <w:rPr>
      <w:rFonts w:ascii="Helvetica" w:hAnsi="Helvetica"/>
      <w:color w:val="FFFFCC"/>
      <w:sz w:val="20"/>
      <w:szCs w:val="20"/>
      <w:lang w:eastAsia="en-US"/>
    </w:rPr>
  </w:style>
  <w:style w:type="paragraph" w:styleId="Subtitle">
    <w:name w:val="Subtitle"/>
    <w:basedOn w:val="Normal"/>
    <w:qFormat/>
    <w:rsid w:val="00DA5348"/>
    <w:pPr>
      <w:autoSpaceDE/>
      <w:autoSpaceDN/>
      <w:adjustRightInd/>
      <w:jc w:val="center"/>
    </w:pPr>
    <w:rPr>
      <w:sz w:val="72"/>
      <w:lang w:val="en-IE" w:eastAsia="en-US"/>
    </w:rPr>
  </w:style>
  <w:style w:type="paragraph" w:styleId="BodyText2">
    <w:name w:val="Body Text 2"/>
    <w:basedOn w:val="Normal"/>
    <w:rsid w:val="00DA5348"/>
    <w:pPr>
      <w:suppressAutoHyphens/>
      <w:spacing w:before="120"/>
      <w:jc w:val="both"/>
    </w:pPr>
  </w:style>
  <w:style w:type="paragraph" w:styleId="BodyTextIndent">
    <w:name w:val="Body Text Indent"/>
    <w:basedOn w:val="Normal"/>
    <w:rsid w:val="00DA5348"/>
    <w:pPr>
      <w:spacing w:after="120"/>
      <w:ind w:left="283"/>
    </w:pPr>
  </w:style>
  <w:style w:type="paragraph" w:styleId="BodyTextIndent2">
    <w:name w:val="Body Text Indent 2"/>
    <w:basedOn w:val="Normal"/>
    <w:rsid w:val="00DA5348"/>
    <w:pPr>
      <w:suppressAutoHyphens/>
      <w:spacing w:before="120"/>
      <w:ind w:left="714" w:hanging="714"/>
      <w:jc w:val="both"/>
    </w:pPr>
  </w:style>
  <w:style w:type="paragraph" w:styleId="BodyTextIndent3">
    <w:name w:val="Body Text Indent 3"/>
    <w:basedOn w:val="Normal"/>
    <w:link w:val="BodyTextIndent3Char"/>
    <w:rsid w:val="00DA5348"/>
    <w:pPr>
      <w:spacing w:before="100" w:beforeAutospacing="1" w:after="100" w:afterAutospacing="1"/>
      <w:ind w:left="720"/>
      <w:jc w:val="both"/>
    </w:pPr>
  </w:style>
  <w:style w:type="paragraph" w:customStyle="1" w:styleId="CharChar1CharCharCharCharCharCharCharCharCharCharCharCharCharCharCharCharCharCharChar1CharCharCharCharCharCharCharCharCharChar">
    <w:name w:val="Char Char1 Char Char Char Char Char Char Char Char Char Char Char Char Char Char Char Char Char Char Char1 Char Char Char Char Char Char Char Char Char Char"/>
    <w:basedOn w:val="Normal"/>
    <w:rsid w:val="00DA5348"/>
    <w:pPr>
      <w:autoSpaceDE/>
      <w:autoSpaceDN/>
      <w:adjustRightInd/>
      <w:spacing w:after="160" w:line="240" w:lineRule="exact"/>
    </w:pPr>
    <w:rPr>
      <w:rFonts w:ascii="Normal" w:hAnsi="Normal"/>
      <w:b/>
      <w:sz w:val="20"/>
      <w:szCs w:val="20"/>
      <w:lang w:eastAsia="en-US"/>
    </w:rPr>
  </w:style>
  <w:style w:type="character" w:styleId="Strong">
    <w:name w:val="Strong"/>
    <w:qFormat/>
    <w:rsid w:val="00DA5348"/>
    <w:rPr>
      <w:rFonts w:ascii="Normal" w:hAnsi="Normal"/>
      <w:b/>
      <w:bCs/>
      <w:lang w:val="en-GB" w:eastAsia="en-US" w:bidi="ar-SA"/>
    </w:rPr>
  </w:style>
  <w:style w:type="paragraph" w:customStyle="1" w:styleId="ASM5">
    <w:name w:val="ASM5"/>
    <w:basedOn w:val="Normal"/>
    <w:rsid w:val="00DA5348"/>
    <w:pPr>
      <w:tabs>
        <w:tab w:val="num" w:pos="2880"/>
      </w:tabs>
      <w:autoSpaceDE/>
      <w:autoSpaceDN/>
      <w:adjustRightInd/>
      <w:spacing w:after="240"/>
      <w:ind w:left="2880" w:hanging="720"/>
      <w:jc w:val="both"/>
      <w:outlineLvl w:val="4"/>
    </w:pPr>
    <w:rPr>
      <w:rFonts w:ascii="CG Times" w:hAnsi="CG Times"/>
      <w:color w:val="000000"/>
      <w:szCs w:val="20"/>
    </w:rPr>
  </w:style>
  <w:style w:type="paragraph" w:customStyle="1" w:styleId="ASM4">
    <w:name w:val="ASM4"/>
    <w:basedOn w:val="Normal"/>
    <w:rsid w:val="00DA5348"/>
    <w:pPr>
      <w:numPr>
        <w:ilvl w:val="3"/>
        <w:numId w:val="2"/>
      </w:numPr>
      <w:autoSpaceDE/>
      <w:autoSpaceDN/>
      <w:adjustRightInd/>
      <w:spacing w:after="240"/>
      <w:jc w:val="both"/>
      <w:outlineLvl w:val="3"/>
    </w:pPr>
    <w:rPr>
      <w:szCs w:val="20"/>
    </w:rPr>
  </w:style>
  <w:style w:type="paragraph" w:customStyle="1" w:styleId="ASM3">
    <w:name w:val="ASM3"/>
    <w:basedOn w:val="Normal"/>
    <w:rsid w:val="00DA5348"/>
    <w:pPr>
      <w:numPr>
        <w:ilvl w:val="2"/>
        <w:numId w:val="2"/>
      </w:numPr>
      <w:tabs>
        <w:tab w:val="clear" w:pos="2700"/>
        <w:tab w:val="num" w:pos="1440"/>
      </w:tabs>
      <w:autoSpaceDE/>
      <w:autoSpaceDN/>
      <w:adjustRightInd/>
      <w:spacing w:after="240"/>
      <w:ind w:left="1440"/>
      <w:jc w:val="both"/>
      <w:outlineLvl w:val="2"/>
    </w:pPr>
    <w:rPr>
      <w:szCs w:val="20"/>
    </w:rPr>
  </w:style>
  <w:style w:type="paragraph" w:customStyle="1" w:styleId="ASM2">
    <w:name w:val="ASM2"/>
    <w:basedOn w:val="Normal"/>
    <w:rsid w:val="00DA5348"/>
    <w:pPr>
      <w:numPr>
        <w:ilvl w:val="1"/>
        <w:numId w:val="2"/>
      </w:numPr>
      <w:autoSpaceDE/>
      <w:autoSpaceDN/>
      <w:adjustRightInd/>
      <w:spacing w:after="240"/>
      <w:jc w:val="both"/>
      <w:outlineLvl w:val="1"/>
    </w:pPr>
    <w:rPr>
      <w:szCs w:val="20"/>
    </w:rPr>
  </w:style>
  <w:style w:type="paragraph" w:customStyle="1" w:styleId="ASM1">
    <w:name w:val="ASM1"/>
    <w:basedOn w:val="Normal"/>
    <w:next w:val="ASM2"/>
    <w:rsid w:val="00DA5348"/>
    <w:pPr>
      <w:keepNext/>
      <w:keepLines/>
      <w:numPr>
        <w:numId w:val="2"/>
      </w:numPr>
      <w:autoSpaceDE/>
      <w:autoSpaceDN/>
      <w:adjustRightInd/>
      <w:spacing w:before="240" w:after="240"/>
      <w:jc w:val="both"/>
      <w:outlineLvl w:val="0"/>
    </w:pPr>
    <w:rPr>
      <w:b/>
      <w:caps/>
      <w:szCs w:val="20"/>
    </w:rPr>
  </w:style>
  <w:style w:type="paragraph" w:customStyle="1" w:styleId="Body">
    <w:name w:val="Body"/>
    <w:basedOn w:val="Normal"/>
    <w:rsid w:val="00DA5348"/>
    <w:pPr>
      <w:autoSpaceDE/>
      <w:autoSpaceDN/>
      <w:adjustRightInd/>
      <w:spacing w:after="240"/>
      <w:jc w:val="both"/>
    </w:pPr>
    <w:rPr>
      <w:szCs w:val="20"/>
      <w:lang w:eastAsia="en-US"/>
    </w:rPr>
  </w:style>
  <w:style w:type="paragraph" w:customStyle="1" w:styleId="Char1">
    <w:name w:val="Char1"/>
    <w:basedOn w:val="Normal"/>
    <w:rsid w:val="00DA5348"/>
    <w:pPr>
      <w:autoSpaceDE/>
      <w:autoSpaceDN/>
      <w:adjustRightInd/>
      <w:spacing w:after="160" w:line="240" w:lineRule="exact"/>
    </w:pPr>
    <w:rPr>
      <w:rFonts w:ascii="Normal" w:hAnsi="Normal"/>
      <w:b/>
      <w:lang w:eastAsia="en-US"/>
    </w:rPr>
  </w:style>
  <w:style w:type="paragraph" w:customStyle="1" w:styleId="CarCar">
    <w:name w:val="Car Car"/>
    <w:basedOn w:val="Normal"/>
    <w:rsid w:val="00DA5348"/>
    <w:pPr>
      <w:autoSpaceDE/>
      <w:autoSpaceDN/>
      <w:adjustRightInd/>
      <w:spacing w:after="160" w:line="240" w:lineRule="exact"/>
    </w:pPr>
    <w:rPr>
      <w:rFonts w:ascii="Verdana" w:hAnsi="Verdana"/>
      <w:sz w:val="20"/>
      <w:szCs w:val="20"/>
      <w:lang w:eastAsia="en-US"/>
    </w:rPr>
  </w:style>
  <w:style w:type="paragraph" w:customStyle="1" w:styleId="Level1">
    <w:name w:val="Level 1"/>
    <w:basedOn w:val="Normal"/>
    <w:rsid w:val="00DA5348"/>
    <w:pPr>
      <w:widowControl w:val="0"/>
      <w:tabs>
        <w:tab w:val="num" w:pos="720"/>
      </w:tabs>
      <w:autoSpaceDE/>
      <w:autoSpaceDN/>
      <w:spacing w:after="240"/>
      <w:ind w:left="720" w:hanging="720"/>
      <w:jc w:val="both"/>
      <w:outlineLvl w:val="0"/>
    </w:pPr>
  </w:style>
  <w:style w:type="paragraph" w:customStyle="1" w:styleId="Level2">
    <w:name w:val="Level 2"/>
    <w:basedOn w:val="Body2"/>
    <w:rsid w:val="00DA5348"/>
    <w:pPr>
      <w:tabs>
        <w:tab w:val="num" w:pos="720"/>
      </w:tabs>
      <w:ind w:hanging="720"/>
      <w:outlineLvl w:val="1"/>
    </w:pPr>
  </w:style>
  <w:style w:type="paragraph" w:customStyle="1" w:styleId="Body2">
    <w:name w:val="Body 2"/>
    <w:basedOn w:val="Normal"/>
    <w:rsid w:val="00DA5348"/>
    <w:pPr>
      <w:widowControl w:val="0"/>
      <w:autoSpaceDE/>
      <w:autoSpaceDN/>
      <w:spacing w:after="240"/>
      <w:ind w:left="720"/>
      <w:jc w:val="both"/>
    </w:pPr>
  </w:style>
  <w:style w:type="paragraph" w:customStyle="1" w:styleId="Level3">
    <w:name w:val="Level 3"/>
    <w:basedOn w:val="Normal"/>
    <w:rsid w:val="00DA5348"/>
    <w:pPr>
      <w:widowControl w:val="0"/>
      <w:tabs>
        <w:tab w:val="num" w:pos="1440"/>
      </w:tabs>
      <w:autoSpaceDE/>
      <w:autoSpaceDN/>
      <w:spacing w:after="240"/>
      <w:ind w:left="1440" w:hanging="720"/>
      <w:jc w:val="both"/>
      <w:outlineLvl w:val="2"/>
    </w:pPr>
  </w:style>
  <w:style w:type="paragraph" w:customStyle="1" w:styleId="Level4">
    <w:name w:val="Level 4"/>
    <w:basedOn w:val="Normal"/>
    <w:rsid w:val="00DA5348"/>
    <w:pPr>
      <w:widowControl w:val="0"/>
      <w:tabs>
        <w:tab w:val="num" w:pos="2160"/>
      </w:tabs>
      <w:autoSpaceDE/>
      <w:autoSpaceDN/>
      <w:spacing w:after="240"/>
      <w:ind w:left="2160" w:hanging="720"/>
      <w:jc w:val="both"/>
      <w:outlineLvl w:val="3"/>
    </w:pPr>
  </w:style>
  <w:style w:type="paragraph" w:customStyle="1" w:styleId="Level5">
    <w:name w:val="Level 5"/>
    <w:basedOn w:val="Normal"/>
    <w:rsid w:val="00DA5348"/>
    <w:pPr>
      <w:widowControl w:val="0"/>
      <w:tabs>
        <w:tab w:val="num" w:pos="2880"/>
      </w:tabs>
      <w:autoSpaceDE/>
      <w:autoSpaceDN/>
      <w:spacing w:after="240"/>
      <w:ind w:left="2880" w:hanging="720"/>
      <w:jc w:val="both"/>
      <w:outlineLvl w:val="4"/>
    </w:pPr>
  </w:style>
  <w:style w:type="character" w:styleId="FollowedHyperlink">
    <w:name w:val="FollowedHyperlink"/>
    <w:uiPriority w:val="99"/>
    <w:rsid w:val="00DA5348"/>
    <w:rPr>
      <w:rFonts w:ascii="Normal" w:hAnsi="Normal"/>
      <w:b/>
      <w:color w:val="800080"/>
      <w:u w:val="single"/>
      <w:lang w:val="en-GB" w:eastAsia="en-US" w:bidi="ar-SA"/>
    </w:rPr>
  </w:style>
  <w:style w:type="paragraph" w:customStyle="1" w:styleId="indent2">
    <w:name w:val="indent2"/>
    <w:basedOn w:val="Normal"/>
    <w:rsid w:val="00DA5348"/>
    <w:pPr>
      <w:autoSpaceDE/>
      <w:autoSpaceDN/>
      <w:adjustRightInd/>
      <w:ind w:left="993" w:hanging="567"/>
    </w:pPr>
    <w:rPr>
      <w:rFonts w:ascii="Book Antiqua" w:hAnsi="Book Antiqua"/>
      <w:sz w:val="22"/>
      <w:szCs w:val="20"/>
      <w:lang w:eastAsia="en-US"/>
    </w:rPr>
  </w:style>
  <w:style w:type="paragraph" w:styleId="Title">
    <w:name w:val="Title"/>
    <w:basedOn w:val="Normal"/>
    <w:link w:val="TitleChar"/>
    <w:uiPriority w:val="10"/>
    <w:qFormat/>
    <w:rsid w:val="00DA5348"/>
    <w:pPr>
      <w:tabs>
        <w:tab w:val="left" w:pos="-1440"/>
        <w:tab w:val="left" w:pos="-720"/>
      </w:tabs>
      <w:suppressAutoHyphens/>
      <w:overflowPunct w:val="0"/>
      <w:spacing w:after="180"/>
      <w:jc w:val="center"/>
      <w:textAlignment w:val="baseline"/>
    </w:pPr>
    <w:rPr>
      <w:rFonts w:ascii="Arial" w:hAnsi="Arial" w:cs="Arial"/>
      <w:b/>
      <w:sz w:val="26"/>
      <w:szCs w:val="20"/>
      <w:lang w:eastAsia="en-US"/>
    </w:rPr>
  </w:style>
  <w:style w:type="paragraph" w:customStyle="1" w:styleId="EQ">
    <w:name w:val="EQ"/>
    <w:basedOn w:val="Normal"/>
    <w:next w:val="Normal"/>
    <w:rsid w:val="00DA5348"/>
    <w:pPr>
      <w:keepLines/>
      <w:tabs>
        <w:tab w:val="center" w:pos="4536"/>
        <w:tab w:val="right" w:pos="9072"/>
      </w:tabs>
      <w:overflowPunct w:val="0"/>
      <w:spacing w:after="180"/>
      <w:textAlignment w:val="baseline"/>
    </w:pPr>
    <w:rPr>
      <w:noProof/>
      <w:sz w:val="20"/>
      <w:szCs w:val="20"/>
      <w:lang w:eastAsia="en-US"/>
    </w:rPr>
  </w:style>
  <w:style w:type="paragraph" w:customStyle="1" w:styleId="B1">
    <w:name w:val="B1"/>
    <w:basedOn w:val="List"/>
    <w:rsid w:val="00DA5348"/>
    <w:pPr>
      <w:overflowPunct w:val="0"/>
      <w:autoSpaceDE w:val="0"/>
      <w:autoSpaceDN w:val="0"/>
      <w:adjustRightInd w:val="0"/>
      <w:spacing w:after="180"/>
      <w:ind w:left="738" w:hanging="454"/>
      <w:textAlignment w:val="baseline"/>
    </w:pPr>
    <w:rPr>
      <w:sz w:val="20"/>
      <w:szCs w:val="20"/>
      <w:lang w:val="en-GB" w:eastAsia="en-US"/>
    </w:rPr>
  </w:style>
  <w:style w:type="paragraph" w:styleId="List">
    <w:name w:val="List"/>
    <w:basedOn w:val="Normal"/>
    <w:rsid w:val="00DA5348"/>
    <w:pPr>
      <w:autoSpaceDE/>
      <w:autoSpaceDN/>
      <w:adjustRightInd/>
      <w:ind w:left="283" w:hanging="283"/>
    </w:pPr>
    <w:rPr>
      <w:lang w:val="en-IE" w:eastAsia="en-IE"/>
    </w:rPr>
  </w:style>
  <w:style w:type="paragraph" w:customStyle="1" w:styleId="B2">
    <w:name w:val="B2"/>
    <w:basedOn w:val="List2"/>
    <w:rsid w:val="00DA5348"/>
    <w:pPr>
      <w:overflowPunct w:val="0"/>
      <w:autoSpaceDE w:val="0"/>
      <w:autoSpaceDN w:val="0"/>
      <w:adjustRightInd w:val="0"/>
      <w:spacing w:after="180"/>
      <w:ind w:left="1191" w:hanging="454"/>
      <w:textAlignment w:val="baseline"/>
    </w:pPr>
    <w:rPr>
      <w:sz w:val="20"/>
      <w:szCs w:val="20"/>
      <w:lang w:val="en-GB" w:eastAsia="en-US"/>
    </w:rPr>
  </w:style>
  <w:style w:type="paragraph" w:styleId="List2">
    <w:name w:val="List 2"/>
    <w:basedOn w:val="Normal"/>
    <w:rsid w:val="00DA5348"/>
    <w:pPr>
      <w:autoSpaceDE/>
      <w:autoSpaceDN/>
      <w:adjustRightInd/>
      <w:ind w:left="566" w:hanging="283"/>
    </w:pPr>
    <w:rPr>
      <w:lang w:val="en-IE" w:eastAsia="en-IE"/>
    </w:rPr>
  </w:style>
  <w:style w:type="paragraph" w:customStyle="1" w:styleId="indent1">
    <w:name w:val="indent1"/>
    <w:basedOn w:val="Normal"/>
    <w:rsid w:val="00DA5348"/>
    <w:pPr>
      <w:autoSpaceDE/>
      <w:autoSpaceDN/>
      <w:adjustRightInd/>
      <w:ind w:left="426" w:hanging="426"/>
    </w:pPr>
    <w:rPr>
      <w:rFonts w:ascii="Book Antiqua" w:hAnsi="Book Antiqua" w:cs="Book Antiqua"/>
      <w:sz w:val="22"/>
      <w:szCs w:val="22"/>
      <w:lang w:eastAsia="en-US"/>
    </w:rPr>
  </w:style>
  <w:style w:type="paragraph" w:customStyle="1" w:styleId="indent3">
    <w:name w:val="indent 3"/>
    <w:basedOn w:val="indent2"/>
    <w:rsid w:val="00DA5348"/>
    <w:pPr>
      <w:ind w:left="1418"/>
    </w:pPr>
    <w:rPr>
      <w:rFonts w:cs="Book Antiqua"/>
      <w:szCs w:val="22"/>
    </w:rPr>
  </w:style>
  <w:style w:type="paragraph" w:customStyle="1" w:styleId="Parties">
    <w:name w:val="Parties"/>
    <w:basedOn w:val="Normal"/>
    <w:rsid w:val="00DA5348"/>
    <w:pPr>
      <w:numPr>
        <w:numId w:val="3"/>
      </w:numPr>
      <w:autoSpaceDE/>
      <w:autoSpaceDN/>
      <w:adjustRightInd/>
      <w:spacing w:after="240" w:line="312" w:lineRule="auto"/>
      <w:jc w:val="both"/>
    </w:pPr>
  </w:style>
  <w:style w:type="paragraph" w:customStyle="1" w:styleId="CharChar1CharCharCharCharCharCharCharCharCharCharCharCharCharCharCharCharCharCharChar1CharCharCharCharCharCharCharCharChar">
    <w:name w:val="Char Char1 Char Char Char Char Char Char Char Char Char Char Char Char Char Char Char Char Char Char Char1 Char Char Char Char Char Char Char Char Char"/>
    <w:basedOn w:val="Normal"/>
    <w:rsid w:val="00DA5348"/>
    <w:pPr>
      <w:autoSpaceDE/>
      <w:autoSpaceDN/>
      <w:adjustRightInd/>
      <w:spacing w:after="160" w:line="240" w:lineRule="exact"/>
    </w:pPr>
    <w:rPr>
      <w:rFonts w:ascii="Verdana" w:hAnsi="Verdana"/>
      <w:sz w:val="20"/>
      <w:szCs w:val="20"/>
      <w:lang w:eastAsia="en-US"/>
    </w:rPr>
  </w:style>
  <w:style w:type="paragraph" w:customStyle="1" w:styleId="TableContents">
    <w:name w:val="Table Contents"/>
    <w:basedOn w:val="Normal"/>
    <w:rsid w:val="00DA5348"/>
    <w:pPr>
      <w:widowControl w:val="0"/>
      <w:suppressLineNumbers/>
      <w:suppressAutoHyphens/>
      <w:autoSpaceDE/>
      <w:autoSpaceDN/>
      <w:adjustRightInd/>
    </w:pPr>
    <w:rPr>
      <w:rFonts w:eastAsia="SimSun" w:cs="Tahoma"/>
      <w:kern w:val="1"/>
      <w:lang w:eastAsia="hi-IN" w:bidi="hi-IN"/>
    </w:rPr>
  </w:style>
  <w:style w:type="character" w:styleId="HTMLCite">
    <w:name w:val="HTML Cite"/>
    <w:rsid w:val="00DA5348"/>
    <w:rPr>
      <w:rFonts w:ascii="Normal" w:hAnsi="Normal"/>
      <w:b/>
      <w:i w:val="0"/>
      <w:iCs w:val="0"/>
      <w:color w:val="228822"/>
      <w:lang w:val="en-GB" w:eastAsia="en-US" w:bidi="ar-SA"/>
    </w:rPr>
  </w:style>
  <w:style w:type="character" w:customStyle="1" w:styleId="FootnoteCharacters">
    <w:name w:val="Footnote Characters"/>
    <w:rsid w:val="00DA5348"/>
  </w:style>
  <w:style w:type="paragraph" w:customStyle="1" w:styleId="CharCharCharCharCharCharCharCharCharCharCharCharChar">
    <w:name w:val="Char Char Char Char Char Char Char Char Char Char Char Char Char"/>
    <w:basedOn w:val="Normal"/>
    <w:rsid w:val="00DA5348"/>
    <w:pPr>
      <w:autoSpaceDE/>
      <w:autoSpaceDN/>
      <w:adjustRightInd/>
      <w:spacing w:after="160" w:line="240" w:lineRule="exact"/>
    </w:pPr>
    <w:rPr>
      <w:rFonts w:ascii="Normal" w:hAnsi="Normal"/>
      <w:b/>
      <w:sz w:val="20"/>
      <w:szCs w:val="20"/>
      <w:lang w:eastAsia="en-US"/>
    </w:rPr>
  </w:style>
  <w:style w:type="paragraph" w:styleId="BalloonText">
    <w:name w:val="Balloon Text"/>
    <w:basedOn w:val="Normal"/>
    <w:link w:val="BalloonTextChar"/>
    <w:uiPriority w:val="99"/>
    <w:semiHidden/>
    <w:rsid w:val="00C02AA5"/>
    <w:rPr>
      <w:rFonts w:ascii="Tahoma" w:hAnsi="Tahoma" w:cs="Tahoma"/>
      <w:sz w:val="16"/>
      <w:szCs w:val="16"/>
    </w:rPr>
  </w:style>
  <w:style w:type="paragraph" w:customStyle="1" w:styleId="Paragraph1">
    <w:name w:val="Paragraph 1"/>
    <w:basedOn w:val="Normal"/>
    <w:rsid w:val="004B2A6B"/>
    <w:pPr>
      <w:widowControl w:val="0"/>
      <w:suppressAutoHyphens/>
      <w:autoSpaceDE/>
      <w:autoSpaceDN/>
      <w:adjustRightInd/>
    </w:pPr>
    <w:rPr>
      <w:rFonts w:eastAsia="Lucida Sans Unicode" w:cs="Tahoma"/>
      <w:b/>
      <w:kern w:val="1"/>
      <w:lang w:eastAsia="hi-IN" w:bidi="hi-IN"/>
    </w:rPr>
  </w:style>
  <w:style w:type="character" w:styleId="CommentReference">
    <w:name w:val="annotation reference"/>
    <w:uiPriority w:val="99"/>
    <w:rsid w:val="009E1E34"/>
    <w:rPr>
      <w:sz w:val="16"/>
      <w:szCs w:val="16"/>
    </w:rPr>
  </w:style>
  <w:style w:type="paragraph" w:styleId="CommentText">
    <w:name w:val="annotation text"/>
    <w:basedOn w:val="Normal"/>
    <w:link w:val="CommentTextChar"/>
    <w:uiPriority w:val="99"/>
    <w:rsid w:val="009E1E34"/>
    <w:pPr>
      <w:widowControl w:val="0"/>
      <w:suppressAutoHyphens/>
      <w:autoSpaceDE/>
      <w:autoSpaceDN/>
      <w:adjustRightInd/>
    </w:pPr>
    <w:rPr>
      <w:rFonts w:eastAsia="Lucida Sans Unicode" w:cs="Tahoma"/>
      <w:kern w:val="1"/>
      <w:sz w:val="20"/>
      <w:szCs w:val="20"/>
      <w:lang w:eastAsia="hi-IN" w:bidi="hi-IN"/>
    </w:rPr>
  </w:style>
  <w:style w:type="character" w:customStyle="1" w:styleId="DeltaViewInsertion">
    <w:name w:val="DeltaView Insertion"/>
    <w:rsid w:val="00CE0B3A"/>
    <w:rPr>
      <w:color w:val="0000FF"/>
      <w:spacing w:val="0"/>
      <w:u w:val="double"/>
    </w:rPr>
  </w:style>
  <w:style w:type="paragraph" w:styleId="TOC1">
    <w:name w:val="toc 1"/>
    <w:basedOn w:val="Normal"/>
    <w:next w:val="Normal"/>
    <w:autoRedefine/>
    <w:uiPriority w:val="39"/>
    <w:qFormat/>
    <w:rsid w:val="00DD1980"/>
    <w:pPr>
      <w:tabs>
        <w:tab w:val="right" w:leader="dot" w:pos="9628"/>
      </w:tabs>
      <w:autoSpaceDE/>
      <w:autoSpaceDN/>
      <w:adjustRightInd/>
      <w:spacing w:line="360" w:lineRule="auto"/>
    </w:pPr>
    <w:rPr>
      <w:rFonts w:ascii="Arial" w:hAnsi="Arial"/>
      <w:sz w:val="22"/>
      <w:lang w:val="en-IE" w:eastAsia="en-US"/>
    </w:rPr>
  </w:style>
  <w:style w:type="paragraph" w:customStyle="1" w:styleId="level20">
    <w:name w:val="level2"/>
    <w:basedOn w:val="Normal"/>
    <w:rsid w:val="005424BE"/>
    <w:pPr>
      <w:autoSpaceDE/>
      <w:autoSpaceDN/>
      <w:adjustRightInd/>
      <w:spacing w:before="100" w:beforeAutospacing="1" w:after="100" w:afterAutospacing="1"/>
    </w:pPr>
    <w:rPr>
      <w:rFonts w:eastAsia="Calibri"/>
      <w:lang w:val="en-IE" w:eastAsia="en-IE"/>
    </w:rPr>
  </w:style>
  <w:style w:type="character" w:styleId="Emphasis">
    <w:name w:val="Emphasis"/>
    <w:uiPriority w:val="20"/>
    <w:qFormat/>
    <w:rsid w:val="005424BE"/>
    <w:rPr>
      <w:i/>
      <w:iCs/>
    </w:rPr>
  </w:style>
  <w:style w:type="paragraph" w:customStyle="1" w:styleId="TableText">
    <w:name w:val="Table Text"/>
    <w:aliases w:val="Table text"/>
    <w:basedOn w:val="Normal"/>
    <w:rsid w:val="00F757F8"/>
    <w:pPr>
      <w:keepLines/>
      <w:tabs>
        <w:tab w:val="left" w:pos="720"/>
        <w:tab w:val="left" w:pos="1440"/>
        <w:tab w:val="left" w:pos="2304"/>
        <w:tab w:val="right" w:pos="7938"/>
      </w:tabs>
      <w:suppressAutoHyphens/>
      <w:autoSpaceDE/>
      <w:autoSpaceDN/>
      <w:adjustRightInd/>
      <w:spacing w:before="40" w:after="40" w:line="360" w:lineRule="auto"/>
    </w:pPr>
    <w:rPr>
      <w:rFonts w:ascii="Arial" w:hAnsi="Arial"/>
      <w:kern w:val="28"/>
      <w:sz w:val="22"/>
      <w:szCs w:val="20"/>
      <w:lang w:eastAsia="en-US"/>
    </w:rPr>
  </w:style>
  <w:style w:type="paragraph" w:customStyle="1" w:styleId="Head3">
    <w:name w:val="Head3"/>
    <w:basedOn w:val="Normal"/>
    <w:rsid w:val="00F757F8"/>
    <w:pPr>
      <w:tabs>
        <w:tab w:val="left" w:pos="851"/>
      </w:tabs>
      <w:autoSpaceDE/>
      <w:autoSpaceDN/>
      <w:adjustRightInd/>
      <w:spacing w:before="120"/>
    </w:pPr>
    <w:rPr>
      <w:rFonts w:ascii="Arial" w:hAnsi="Arial"/>
      <w:b/>
      <w:bCs/>
      <w:sz w:val="22"/>
      <w:szCs w:val="20"/>
      <w:lang w:eastAsia="en-US"/>
    </w:rPr>
  </w:style>
  <w:style w:type="paragraph" w:styleId="ListParagraph">
    <w:name w:val="List Paragraph"/>
    <w:aliases w:val="igunore,Subtitle Cover Page,F5 List Paragraph,Bullet Points,No Spacing1,List Paragraph Char Char Char,Indicator Text,Numbered Para 1,Bullet 1,Colorful List - Accent 11,List Paragraph11,MAIN CONTENT,List Paragraph12,List Paragraph2,lp1"/>
    <w:basedOn w:val="Normal"/>
    <w:link w:val="ListParagraphChar"/>
    <w:uiPriority w:val="34"/>
    <w:qFormat/>
    <w:rsid w:val="00CE7EBC"/>
    <w:pPr>
      <w:ind w:left="720"/>
      <w:contextualSpacing/>
    </w:pPr>
  </w:style>
  <w:style w:type="character" w:customStyle="1" w:styleId="CommentTextChar">
    <w:name w:val="Comment Text Char"/>
    <w:link w:val="CommentText"/>
    <w:uiPriority w:val="99"/>
    <w:rsid w:val="00990484"/>
    <w:rPr>
      <w:rFonts w:eastAsia="Lucida Sans Unicode" w:cs="Tahoma"/>
      <w:kern w:val="1"/>
      <w:lang w:val="en-US" w:eastAsia="hi-IN" w:bidi="hi-IN"/>
    </w:rPr>
  </w:style>
  <w:style w:type="character" w:customStyle="1" w:styleId="TitleChar">
    <w:name w:val="Title Char"/>
    <w:link w:val="Title"/>
    <w:uiPriority w:val="10"/>
    <w:rsid w:val="00C54CA3"/>
    <w:rPr>
      <w:rFonts w:ascii="Arial" w:hAnsi="Arial" w:cs="Arial"/>
      <w:b/>
      <w:sz w:val="26"/>
      <w:lang w:val="en-GB" w:eastAsia="en-US"/>
    </w:rPr>
  </w:style>
  <w:style w:type="paragraph" w:customStyle="1" w:styleId="ACBody2">
    <w:name w:val="AC Body 2"/>
    <w:basedOn w:val="Normal"/>
    <w:uiPriority w:val="99"/>
    <w:rsid w:val="008A2F69"/>
    <w:pPr>
      <w:autoSpaceDE/>
      <w:autoSpaceDN/>
      <w:adjustRightInd/>
      <w:spacing w:after="240"/>
      <w:ind w:left="1440"/>
      <w:jc w:val="both"/>
    </w:pPr>
    <w:rPr>
      <w:rFonts w:ascii="Arial" w:hAnsi="Arial"/>
      <w:sz w:val="22"/>
      <w:lang w:val="en-IE" w:eastAsia="en-US"/>
    </w:rPr>
  </w:style>
  <w:style w:type="paragraph" w:customStyle="1" w:styleId="MFNumLev1">
    <w:name w:val="MFNumLev1"/>
    <w:rsid w:val="00B343F9"/>
    <w:pPr>
      <w:keepNext/>
      <w:numPr>
        <w:numId w:val="4"/>
      </w:numPr>
      <w:spacing w:after="240"/>
      <w:jc w:val="both"/>
      <w:outlineLvl w:val="0"/>
    </w:pPr>
    <w:rPr>
      <w:rFonts w:ascii="Book Antiqua" w:hAnsi="Book Antiqua"/>
      <w:b/>
      <w:lang w:eastAsia="en-US"/>
    </w:rPr>
  </w:style>
  <w:style w:type="paragraph" w:customStyle="1" w:styleId="MFNumLev2">
    <w:name w:val="MFNumLev2"/>
    <w:basedOn w:val="MFNumLev1"/>
    <w:link w:val="MFNumLev2Char"/>
    <w:rsid w:val="00B343F9"/>
    <w:pPr>
      <w:keepNext w:val="0"/>
      <w:numPr>
        <w:ilvl w:val="1"/>
      </w:numPr>
      <w:outlineLvl w:val="1"/>
    </w:pPr>
    <w:rPr>
      <w:b w:val="0"/>
    </w:rPr>
  </w:style>
  <w:style w:type="paragraph" w:customStyle="1" w:styleId="MFNumLev3">
    <w:name w:val="MFNumLev3"/>
    <w:basedOn w:val="MFNumLev2"/>
    <w:rsid w:val="00B343F9"/>
    <w:pPr>
      <w:numPr>
        <w:ilvl w:val="2"/>
      </w:numPr>
      <w:tabs>
        <w:tab w:val="clear" w:pos="1440"/>
        <w:tab w:val="num" w:pos="2760"/>
      </w:tabs>
      <w:ind w:left="2760" w:hanging="360"/>
      <w:outlineLvl w:val="2"/>
    </w:pPr>
  </w:style>
  <w:style w:type="paragraph" w:customStyle="1" w:styleId="MFNumLev4">
    <w:name w:val="MFNumLev4"/>
    <w:basedOn w:val="MFNumLev2"/>
    <w:rsid w:val="00B343F9"/>
    <w:pPr>
      <w:numPr>
        <w:ilvl w:val="3"/>
      </w:numPr>
      <w:tabs>
        <w:tab w:val="clear" w:pos="2160"/>
        <w:tab w:val="num" w:pos="3480"/>
      </w:tabs>
      <w:ind w:left="3480" w:hanging="360"/>
      <w:outlineLvl w:val="3"/>
    </w:pPr>
  </w:style>
  <w:style w:type="paragraph" w:customStyle="1" w:styleId="MFNumLev5">
    <w:name w:val="MFNumLev5"/>
    <w:basedOn w:val="MFNumLev2"/>
    <w:rsid w:val="00B343F9"/>
    <w:pPr>
      <w:numPr>
        <w:ilvl w:val="4"/>
      </w:numPr>
      <w:tabs>
        <w:tab w:val="clear" w:pos="2880"/>
        <w:tab w:val="num" w:pos="4200"/>
      </w:tabs>
      <w:ind w:left="4200" w:hanging="360"/>
      <w:outlineLvl w:val="4"/>
    </w:pPr>
  </w:style>
  <w:style w:type="paragraph" w:customStyle="1" w:styleId="MFNumLev6">
    <w:name w:val="MFNumLev6"/>
    <w:basedOn w:val="MFNumLev2"/>
    <w:rsid w:val="00B343F9"/>
    <w:pPr>
      <w:numPr>
        <w:ilvl w:val="5"/>
      </w:numPr>
      <w:tabs>
        <w:tab w:val="clear" w:pos="3600"/>
        <w:tab w:val="num" w:pos="4920"/>
      </w:tabs>
      <w:ind w:left="4920" w:hanging="360"/>
      <w:outlineLvl w:val="5"/>
    </w:pPr>
  </w:style>
  <w:style w:type="character" w:customStyle="1" w:styleId="MFNumLev2Char">
    <w:name w:val="MFNumLev2 Char"/>
    <w:link w:val="MFNumLev2"/>
    <w:rsid w:val="00B343F9"/>
    <w:rPr>
      <w:rFonts w:ascii="Book Antiqua" w:hAnsi="Book Antiqua"/>
      <w:lang w:eastAsia="en-US"/>
    </w:rPr>
  </w:style>
  <w:style w:type="paragraph" w:styleId="CommentSubject">
    <w:name w:val="annotation subject"/>
    <w:basedOn w:val="CommentText"/>
    <w:next w:val="CommentText"/>
    <w:link w:val="CommentSubjectChar"/>
    <w:uiPriority w:val="99"/>
    <w:semiHidden/>
    <w:unhideWhenUsed/>
    <w:rsid w:val="00B343F9"/>
    <w:pPr>
      <w:widowControl/>
      <w:suppressAutoHyphens w:val="0"/>
      <w:autoSpaceDE w:val="0"/>
      <w:autoSpaceDN w:val="0"/>
      <w:adjustRightInd w:val="0"/>
    </w:pPr>
    <w:rPr>
      <w:rFonts w:eastAsia="Times New Roman" w:cs="Times New Roman"/>
      <w:b/>
      <w:bCs/>
      <w:kern w:val="0"/>
      <w:lang w:eastAsia="en-GB" w:bidi="ar-SA"/>
    </w:rPr>
  </w:style>
  <w:style w:type="character" w:customStyle="1" w:styleId="CommentSubjectChar">
    <w:name w:val="Comment Subject Char"/>
    <w:link w:val="CommentSubject"/>
    <w:uiPriority w:val="99"/>
    <w:semiHidden/>
    <w:rsid w:val="00B343F9"/>
    <w:rPr>
      <w:rFonts w:eastAsia="Lucida Sans Unicode" w:cs="Tahoma"/>
      <w:b/>
      <w:bCs/>
      <w:kern w:val="1"/>
      <w:lang w:val="en-GB" w:eastAsia="en-GB" w:bidi="hi-IN"/>
    </w:rPr>
  </w:style>
  <w:style w:type="character" w:customStyle="1" w:styleId="FooterChar">
    <w:name w:val="Footer Char"/>
    <w:link w:val="Footer"/>
    <w:uiPriority w:val="99"/>
    <w:rsid w:val="00C8188D"/>
    <w:rPr>
      <w:sz w:val="24"/>
      <w:szCs w:val="24"/>
      <w:lang w:val="en-GB" w:eastAsia="en-GB"/>
    </w:rPr>
  </w:style>
  <w:style w:type="paragraph" w:styleId="FootnoteText">
    <w:name w:val="footnote text"/>
    <w:basedOn w:val="Normal"/>
    <w:link w:val="FootnoteTextChar"/>
    <w:uiPriority w:val="99"/>
    <w:semiHidden/>
    <w:unhideWhenUsed/>
    <w:rsid w:val="00A3344F"/>
    <w:rPr>
      <w:sz w:val="20"/>
      <w:szCs w:val="20"/>
    </w:rPr>
  </w:style>
  <w:style w:type="character" w:customStyle="1" w:styleId="FootnoteTextChar">
    <w:name w:val="Footnote Text Char"/>
    <w:link w:val="FootnoteText"/>
    <w:uiPriority w:val="99"/>
    <w:semiHidden/>
    <w:rsid w:val="00A3344F"/>
    <w:rPr>
      <w:lang w:val="en-GB" w:eastAsia="en-GB"/>
    </w:rPr>
  </w:style>
  <w:style w:type="character" w:styleId="FootnoteReference">
    <w:name w:val="footnote reference"/>
    <w:uiPriority w:val="99"/>
    <w:semiHidden/>
    <w:unhideWhenUsed/>
    <w:rsid w:val="00A3344F"/>
    <w:rPr>
      <w:vertAlign w:val="superscript"/>
    </w:rPr>
  </w:style>
  <w:style w:type="paragraph" w:styleId="Revision">
    <w:name w:val="Revision"/>
    <w:hidden/>
    <w:uiPriority w:val="99"/>
    <w:semiHidden/>
    <w:rsid w:val="00FA4530"/>
    <w:rPr>
      <w:sz w:val="24"/>
      <w:szCs w:val="24"/>
      <w:lang w:val="en-GB" w:eastAsia="en-GB"/>
    </w:rPr>
  </w:style>
  <w:style w:type="numbering" w:customStyle="1" w:styleId="LegalPart">
    <w:name w:val="Legal Part"/>
    <w:uiPriority w:val="99"/>
    <w:rsid w:val="000A3285"/>
    <w:pPr>
      <w:numPr>
        <w:numId w:val="7"/>
      </w:numPr>
    </w:pPr>
  </w:style>
  <w:style w:type="paragraph" w:customStyle="1" w:styleId="Legallevel3">
    <w:name w:val="Legal level 3"/>
    <w:basedOn w:val="ListParagraph"/>
    <w:link w:val="Legallevel3Char"/>
    <w:qFormat/>
    <w:rsid w:val="000A3285"/>
    <w:pPr>
      <w:numPr>
        <w:ilvl w:val="2"/>
        <w:numId w:val="5"/>
      </w:numPr>
      <w:jc w:val="both"/>
    </w:pPr>
    <w:rPr>
      <w:rFonts w:asciiTheme="minorHAnsi" w:hAnsiTheme="minorHAnsi" w:cstheme="minorHAnsi"/>
      <w:sz w:val="22"/>
      <w:szCs w:val="22"/>
    </w:rPr>
  </w:style>
  <w:style w:type="paragraph" w:customStyle="1" w:styleId="Legallevel1">
    <w:name w:val="Legal level 1"/>
    <w:basedOn w:val="ListParagraph"/>
    <w:link w:val="Legallevel1Char"/>
    <w:qFormat/>
    <w:rsid w:val="000A3285"/>
    <w:pPr>
      <w:numPr>
        <w:numId w:val="5"/>
      </w:numPr>
      <w:jc w:val="both"/>
    </w:pPr>
    <w:rPr>
      <w:rFonts w:asciiTheme="minorHAnsi" w:hAnsiTheme="minorHAnsi" w:cstheme="minorHAnsi"/>
      <w:sz w:val="22"/>
      <w:szCs w:val="22"/>
    </w:rPr>
  </w:style>
  <w:style w:type="character" w:customStyle="1" w:styleId="ListParagraphChar">
    <w:name w:val="List Paragraph Char"/>
    <w:aliases w:val="igunore Char,Subtitle Cover Page Char,F5 List Paragraph Char,Bullet Points Char,No Spacing1 Char,List Paragraph Char Char Char Char,Indicator Text Char,Numbered Para 1 Char,Bullet 1 Char,Colorful List - Accent 11 Char,lp1 Char"/>
    <w:basedOn w:val="DefaultParagraphFont"/>
    <w:link w:val="ListParagraph"/>
    <w:uiPriority w:val="34"/>
    <w:rsid w:val="000A3285"/>
    <w:rPr>
      <w:sz w:val="24"/>
      <w:szCs w:val="24"/>
      <w:lang w:val="en-GB" w:eastAsia="en-GB"/>
    </w:rPr>
  </w:style>
  <w:style w:type="character" w:customStyle="1" w:styleId="Legallevel3Char">
    <w:name w:val="Legal level 3 Char"/>
    <w:basedOn w:val="ListParagraphChar"/>
    <w:link w:val="Legallevel3"/>
    <w:rsid w:val="000A3285"/>
    <w:rPr>
      <w:rFonts w:asciiTheme="minorHAnsi" w:hAnsiTheme="minorHAnsi" w:cstheme="minorHAnsi"/>
      <w:sz w:val="22"/>
      <w:szCs w:val="22"/>
      <w:lang w:val="en-GB" w:eastAsia="en-GB"/>
    </w:rPr>
  </w:style>
  <w:style w:type="paragraph" w:customStyle="1" w:styleId="legallevel2">
    <w:name w:val="legal level 2"/>
    <w:basedOn w:val="ListParagraph"/>
    <w:link w:val="legallevel2Char"/>
    <w:qFormat/>
    <w:rsid w:val="000A3285"/>
    <w:pPr>
      <w:numPr>
        <w:ilvl w:val="1"/>
        <w:numId w:val="5"/>
      </w:numPr>
      <w:jc w:val="both"/>
    </w:pPr>
    <w:rPr>
      <w:rFonts w:asciiTheme="minorHAnsi" w:hAnsiTheme="minorHAnsi" w:cstheme="minorHAnsi"/>
      <w:color w:val="000000" w:themeColor="text1"/>
      <w:sz w:val="22"/>
      <w:szCs w:val="22"/>
      <w:lang w:val="en-US"/>
    </w:rPr>
  </w:style>
  <w:style w:type="character" w:customStyle="1" w:styleId="Legallevel1Char">
    <w:name w:val="Legal level 1 Char"/>
    <w:basedOn w:val="ListParagraphChar"/>
    <w:link w:val="Legallevel1"/>
    <w:rsid w:val="000A3285"/>
    <w:rPr>
      <w:rFonts w:asciiTheme="minorHAnsi" w:hAnsiTheme="minorHAnsi" w:cstheme="minorHAnsi"/>
      <w:sz w:val="22"/>
      <w:szCs w:val="22"/>
      <w:lang w:val="en-GB" w:eastAsia="en-GB"/>
    </w:rPr>
  </w:style>
  <w:style w:type="paragraph" w:customStyle="1" w:styleId="Legallevel4">
    <w:name w:val="Legal level 4"/>
    <w:basedOn w:val="ListParagraph"/>
    <w:link w:val="Legallevel4Char"/>
    <w:qFormat/>
    <w:rsid w:val="000A3285"/>
    <w:pPr>
      <w:numPr>
        <w:ilvl w:val="3"/>
        <w:numId w:val="5"/>
      </w:numPr>
      <w:jc w:val="both"/>
    </w:pPr>
    <w:rPr>
      <w:rFonts w:asciiTheme="minorHAnsi" w:hAnsiTheme="minorHAnsi" w:cstheme="minorHAnsi"/>
      <w:color w:val="000000" w:themeColor="text1"/>
      <w:sz w:val="22"/>
      <w:szCs w:val="22"/>
      <w:lang w:val="en-US"/>
    </w:rPr>
  </w:style>
  <w:style w:type="character" w:customStyle="1" w:styleId="legallevel2Char">
    <w:name w:val="legal level 2 Char"/>
    <w:basedOn w:val="ListParagraphChar"/>
    <w:link w:val="legallevel2"/>
    <w:rsid w:val="000A3285"/>
    <w:rPr>
      <w:rFonts w:asciiTheme="minorHAnsi" w:hAnsiTheme="minorHAnsi" w:cstheme="minorHAnsi"/>
      <w:color w:val="000000" w:themeColor="text1"/>
      <w:sz w:val="22"/>
      <w:szCs w:val="22"/>
      <w:lang w:val="en-US" w:eastAsia="en-GB"/>
    </w:rPr>
  </w:style>
  <w:style w:type="paragraph" w:customStyle="1" w:styleId="Legallevel5">
    <w:name w:val="Legal level 5"/>
    <w:basedOn w:val="ListParagraph"/>
    <w:link w:val="Legallevel5Char"/>
    <w:qFormat/>
    <w:rsid w:val="000A3285"/>
    <w:pPr>
      <w:numPr>
        <w:numId w:val="6"/>
      </w:numPr>
      <w:jc w:val="both"/>
    </w:pPr>
    <w:rPr>
      <w:rFonts w:asciiTheme="minorHAnsi" w:hAnsiTheme="minorHAnsi" w:cstheme="minorHAnsi"/>
      <w:color w:val="000000" w:themeColor="text1"/>
      <w:sz w:val="22"/>
      <w:szCs w:val="22"/>
      <w:lang w:val="en-US"/>
    </w:rPr>
  </w:style>
  <w:style w:type="character" w:customStyle="1" w:styleId="Legallevel4Char">
    <w:name w:val="Legal level 4 Char"/>
    <w:basedOn w:val="ListParagraphChar"/>
    <w:link w:val="Legallevel4"/>
    <w:rsid w:val="000A3285"/>
    <w:rPr>
      <w:rFonts w:asciiTheme="minorHAnsi" w:hAnsiTheme="minorHAnsi" w:cstheme="minorHAnsi"/>
      <w:color w:val="000000" w:themeColor="text1"/>
      <w:sz w:val="22"/>
      <w:szCs w:val="22"/>
      <w:lang w:val="en-US" w:eastAsia="en-GB"/>
    </w:rPr>
  </w:style>
  <w:style w:type="paragraph" w:customStyle="1" w:styleId="Default">
    <w:name w:val="Default"/>
    <w:rsid w:val="000A3285"/>
    <w:pPr>
      <w:autoSpaceDE w:val="0"/>
      <w:autoSpaceDN w:val="0"/>
      <w:adjustRightInd w:val="0"/>
    </w:pPr>
    <w:rPr>
      <w:rFonts w:eastAsiaTheme="minorHAnsi"/>
      <w:color w:val="000000"/>
      <w:sz w:val="24"/>
      <w:szCs w:val="24"/>
      <w:lang w:eastAsia="en-US"/>
    </w:rPr>
  </w:style>
  <w:style w:type="character" w:customStyle="1" w:styleId="Legallevel5Char">
    <w:name w:val="Legal level 5 Char"/>
    <w:basedOn w:val="ListParagraphChar"/>
    <w:link w:val="Legallevel5"/>
    <w:rsid w:val="000A3285"/>
    <w:rPr>
      <w:rFonts w:asciiTheme="minorHAnsi" w:hAnsiTheme="minorHAnsi" w:cstheme="minorHAnsi"/>
      <w:color w:val="000000" w:themeColor="text1"/>
      <w:sz w:val="22"/>
      <w:szCs w:val="22"/>
      <w:lang w:val="en-US" w:eastAsia="en-GB"/>
    </w:rPr>
  </w:style>
  <w:style w:type="character" w:customStyle="1" w:styleId="BalloonTextChar">
    <w:name w:val="Balloon Text Char"/>
    <w:basedOn w:val="DefaultParagraphFont"/>
    <w:link w:val="BalloonText"/>
    <w:uiPriority w:val="99"/>
    <w:semiHidden/>
    <w:rsid w:val="000A3285"/>
    <w:rPr>
      <w:rFonts w:ascii="Tahoma" w:hAnsi="Tahoma" w:cs="Tahoma"/>
      <w:sz w:val="16"/>
      <w:szCs w:val="16"/>
      <w:lang w:val="en-GB" w:eastAsia="en-GB"/>
    </w:rPr>
  </w:style>
  <w:style w:type="character" w:customStyle="1" w:styleId="Heading1Char">
    <w:name w:val="Heading 1 Char"/>
    <w:aliases w:val="h1 Char,1m Char,Heading Char,1 Char,SCE Char,H1 Char,l1 Char,level 1 header Char,heading 1 Char,header Char,Heading 1-ERI Char,Header1 Char,First level Char,T1 Char,PR9 Char,Section Char,Section Heading Char,JAIN HEADING 1 Char,H11 Char"/>
    <w:basedOn w:val="DefaultParagraphFont"/>
    <w:link w:val="Heading1"/>
    <w:uiPriority w:val="9"/>
    <w:rsid w:val="000A3285"/>
    <w:rPr>
      <w:sz w:val="24"/>
      <w:szCs w:val="24"/>
      <w:lang w:val="en-GB" w:eastAsia="en-GB"/>
    </w:rPr>
  </w:style>
  <w:style w:type="character" w:styleId="IntenseEmphasis">
    <w:name w:val="Intense Emphasis"/>
    <w:basedOn w:val="DefaultParagraphFont"/>
    <w:uiPriority w:val="21"/>
    <w:qFormat/>
    <w:rsid w:val="000A3285"/>
    <w:rPr>
      <w:b/>
      <w:bCs/>
      <w:i/>
      <w:iCs/>
      <w:color w:val="4F81BD" w:themeColor="accent1"/>
    </w:rPr>
  </w:style>
  <w:style w:type="paragraph" w:styleId="NoSpacing">
    <w:name w:val="No Spacing"/>
    <w:uiPriority w:val="1"/>
    <w:qFormat/>
    <w:rsid w:val="000A3285"/>
    <w:pPr>
      <w:autoSpaceDE w:val="0"/>
      <w:autoSpaceDN w:val="0"/>
      <w:adjustRightInd w:val="0"/>
    </w:pPr>
    <w:rPr>
      <w:sz w:val="24"/>
      <w:szCs w:val="24"/>
      <w:lang w:val="en-US" w:eastAsia="en-GB"/>
    </w:rPr>
  </w:style>
  <w:style w:type="paragraph" w:customStyle="1" w:styleId="Agmtnumbering">
    <w:name w:val="Agmt numbering"/>
    <w:basedOn w:val="ListParagraph"/>
    <w:link w:val="AgmtnumberingChar"/>
    <w:qFormat/>
    <w:rsid w:val="000A3285"/>
    <w:pPr>
      <w:numPr>
        <w:numId w:val="15"/>
      </w:numPr>
      <w:jc w:val="both"/>
    </w:pPr>
    <w:rPr>
      <w:rFonts w:ascii="Calibri" w:hAnsi="Calibri"/>
      <w:color w:val="000000" w:themeColor="text1"/>
      <w:sz w:val="22"/>
      <w:lang w:val="en-US"/>
    </w:rPr>
  </w:style>
  <w:style w:type="table" w:styleId="TableGrid">
    <w:name w:val="Table Grid"/>
    <w:basedOn w:val="TableNormal"/>
    <w:uiPriority w:val="59"/>
    <w:rsid w:val="000A3285"/>
    <w:pPr>
      <w:jc w:val="both"/>
    </w:pPr>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AgmtnumberingChar">
    <w:name w:val="Agmt numbering Char"/>
    <w:basedOn w:val="ListParagraphChar"/>
    <w:link w:val="Agmtnumbering"/>
    <w:rsid w:val="000A3285"/>
    <w:rPr>
      <w:rFonts w:ascii="Calibri" w:hAnsi="Calibri"/>
      <w:color w:val="000000" w:themeColor="text1"/>
      <w:sz w:val="22"/>
      <w:szCs w:val="24"/>
      <w:lang w:val="en-US" w:eastAsia="en-GB"/>
    </w:rPr>
  </w:style>
  <w:style w:type="paragraph" w:styleId="TOCHeading">
    <w:name w:val="TOC Heading"/>
    <w:basedOn w:val="Heading1"/>
    <w:next w:val="Normal"/>
    <w:uiPriority w:val="39"/>
    <w:semiHidden/>
    <w:unhideWhenUsed/>
    <w:qFormat/>
    <w:rsid w:val="000A3285"/>
    <w:pPr>
      <w:keepNext/>
      <w:keepLines/>
      <w:autoSpaceDE/>
      <w:autoSpaceDN/>
      <w:adjustRightInd/>
      <w:spacing w:before="480" w:line="276" w:lineRule="auto"/>
      <w:jc w:val="center"/>
      <w:outlineLvl w:val="9"/>
    </w:pPr>
    <w:rPr>
      <w:rFonts w:asciiTheme="majorHAnsi" w:eastAsiaTheme="majorEastAsia" w:hAnsiTheme="majorHAnsi" w:cstheme="majorBidi"/>
      <w:b/>
      <w:bCs/>
      <w:caps/>
      <w:sz w:val="28"/>
      <w:szCs w:val="28"/>
      <w:lang w:val="en-US" w:eastAsia="ja-JP"/>
    </w:rPr>
  </w:style>
  <w:style w:type="paragraph" w:styleId="TOC2">
    <w:name w:val="toc 2"/>
    <w:basedOn w:val="Normal"/>
    <w:next w:val="Normal"/>
    <w:autoRedefine/>
    <w:uiPriority w:val="39"/>
    <w:unhideWhenUsed/>
    <w:qFormat/>
    <w:rsid w:val="000A3285"/>
    <w:pPr>
      <w:spacing w:before="240"/>
    </w:pPr>
    <w:rPr>
      <w:rFonts w:asciiTheme="minorHAnsi" w:hAnsiTheme="minorHAnsi" w:cstheme="minorHAnsi"/>
      <w:b/>
      <w:bCs/>
      <w:sz w:val="20"/>
      <w:szCs w:val="20"/>
      <w:lang w:val="en-US"/>
    </w:rPr>
  </w:style>
  <w:style w:type="paragraph" w:styleId="TOC3">
    <w:name w:val="toc 3"/>
    <w:basedOn w:val="Normal"/>
    <w:next w:val="Normal"/>
    <w:autoRedefine/>
    <w:uiPriority w:val="39"/>
    <w:unhideWhenUsed/>
    <w:qFormat/>
    <w:rsid w:val="000A3285"/>
    <w:pPr>
      <w:ind w:left="220"/>
    </w:pPr>
    <w:rPr>
      <w:rFonts w:asciiTheme="minorHAnsi" w:hAnsiTheme="minorHAnsi" w:cstheme="minorHAnsi"/>
      <w:sz w:val="20"/>
      <w:szCs w:val="20"/>
      <w:lang w:val="en-US"/>
    </w:rPr>
  </w:style>
  <w:style w:type="character" w:customStyle="1" w:styleId="Heading8Char">
    <w:name w:val="Heading 8 Char"/>
    <w:aliases w:val="Legal Level 1.1.1. Char"/>
    <w:basedOn w:val="DefaultParagraphFont"/>
    <w:link w:val="Heading8"/>
    <w:uiPriority w:val="9"/>
    <w:rsid w:val="000A3285"/>
    <w:rPr>
      <w:sz w:val="24"/>
      <w:szCs w:val="24"/>
      <w:lang w:val="en-GB" w:eastAsia="en-GB"/>
    </w:rPr>
  </w:style>
  <w:style w:type="paragraph" w:styleId="ListNumber2">
    <w:name w:val="List Number 2"/>
    <w:basedOn w:val="Normal"/>
    <w:uiPriority w:val="99"/>
    <w:unhideWhenUsed/>
    <w:rsid w:val="000A3285"/>
    <w:pPr>
      <w:numPr>
        <w:numId w:val="8"/>
      </w:numPr>
      <w:contextualSpacing/>
    </w:pPr>
    <w:rPr>
      <w:rFonts w:asciiTheme="majorHAnsi" w:hAnsiTheme="majorHAnsi"/>
      <w:sz w:val="22"/>
    </w:rPr>
  </w:style>
  <w:style w:type="paragraph" w:styleId="TOC4">
    <w:name w:val="toc 4"/>
    <w:basedOn w:val="Normal"/>
    <w:next w:val="Normal"/>
    <w:autoRedefine/>
    <w:uiPriority w:val="39"/>
    <w:unhideWhenUsed/>
    <w:rsid w:val="000A3285"/>
    <w:pPr>
      <w:ind w:left="440"/>
    </w:pPr>
    <w:rPr>
      <w:rFonts w:asciiTheme="minorHAnsi" w:hAnsiTheme="minorHAnsi" w:cstheme="minorHAnsi"/>
      <w:sz w:val="20"/>
      <w:szCs w:val="20"/>
      <w:lang w:val="en-US"/>
    </w:rPr>
  </w:style>
  <w:style w:type="paragraph" w:styleId="TOC5">
    <w:name w:val="toc 5"/>
    <w:basedOn w:val="Normal"/>
    <w:next w:val="Normal"/>
    <w:autoRedefine/>
    <w:uiPriority w:val="39"/>
    <w:unhideWhenUsed/>
    <w:rsid w:val="000A3285"/>
    <w:pPr>
      <w:ind w:left="660"/>
    </w:pPr>
    <w:rPr>
      <w:rFonts w:asciiTheme="minorHAnsi" w:hAnsiTheme="minorHAnsi" w:cstheme="minorHAnsi"/>
      <w:sz w:val="20"/>
      <w:szCs w:val="20"/>
      <w:lang w:val="en-US"/>
    </w:rPr>
  </w:style>
  <w:style w:type="paragraph" w:styleId="TOC6">
    <w:name w:val="toc 6"/>
    <w:basedOn w:val="Normal"/>
    <w:next w:val="Normal"/>
    <w:autoRedefine/>
    <w:uiPriority w:val="39"/>
    <w:unhideWhenUsed/>
    <w:rsid w:val="000A3285"/>
    <w:pPr>
      <w:ind w:left="880"/>
    </w:pPr>
    <w:rPr>
      <w:rFonts w:asciiTheme="minorHAnsi" w:hAnsiTheme="minorHAnsi" w:cstheme="minorHAnsi"/>
      <w:sz w:val="20"/>
      <w:szCs w:val="20"/>
      <w:lang w:val="en-US"/>
    </w:rPr>
  </w:style>
  <w:style w:type="paragraph" w:styleId="TOC7">
    <w:name w:val="toc 7"/>
    <w:basedOn w:val="Normal"/>
    <w:next w:val="Normal"/>
    <w:autoRedefine/>
    <w:uiPriority w:val="39"/>
    <w:unhideWhenUsed/>
    <w:rsid w:val="000A3285"/>
    <w:pPr>
      <w:ind w:left="1100"/>
    </w:pPr>
    <w:rPr>
      <w:rFonts w:asciiTheme="minorHAnsi" w:hAnsiTheme="minorHAnsi" w:cstheme="minorHAnsi"/>
      <w:sz w:val="20"/>
      <w:szCs w:val="20"/>
      <w:lang w:val="en-US"/>
    </w:rPr>
  </w:style>
  <w:style w:type="paragraph" w:styleId="TOC8">
    <w:name w:val="toc 8"/>
    <w:basedOn w:val="Normal"/>
    <w:next w:val="Normal"/>
    <w:autoRedefine/>
    <w:uiPriority w:val="39"/>
    <w:unhideWhenUsed/>
    <w:rsid w:val="000A3285"/>
    <w:pPr>
      <w:ind w:left="1320"/>
    </w:pPr>
    <w:rPr>
      <w:rFonts w:asciiTheme="minorHAnsi" w:hAnsiTheme="minorHAnsi" w:cstheme="minorHAnsi"/>
      <w:sz w:val="20"/>
      <w:szCs w:val="20"/>
      <w:lang w:val="en-US"/>
    </w:rPr>
  </w:style>
  <w:style w:type="paragraph" w:styleId="TOC9">
    <w:name w:val="toc 9"/>
    <w:basedOn w:val="Normal"/>
    <w:next w:val="Normal"/>
    <w:autoRedefine/>
    <w:uiPriority w:val="39"/>
    <w:unhideWhenUsed/>
    <w:rsid w:val="000A3285"/>
    <w:pPr>
      <w:ind w:left="1540"/>
    </w:pPr>
    <w:rPr>
      <w:rFonts w:asciiTheme="minorHAnsi" w:hAnsiTheme="minorHAnsi" w:cstheme="minorHAnsi"/>
      <w:sz w:val="20"/>
      <w:szCs w:val="20"/>
      <w:lang w:val="en-US"/>
    </w:rPr>
  </w:style>
  <w:style w:type="character" w:customStyle="1" w:styleId="Heading2Char">
    <w:name w:val="Heading 2 Char"/>
    <w:aliases w:val="2m Char,h2 Char,h 2 Char,Titre3 Char,Heading 2 Hidden Char,heading 2 Char,2 Char,Level 2 Heading Char,Numbered indent 2 Char,ni2 Char,Hanging 2 Indent Char,numbered indent 2 Char,l2 Char,subhead 1 Char,level 2 heading Char,Major Char"/>
    <w:basedOn w:val="DefaultParagraphFont"/>
    <w:link w:val="Heading2"/>
    <w:rsid w:val="000A3285"/>
    <w:rPr>
      <w:sz w:val="24"/>
      <w:szCs w:val="24"/>
      <w:lang w:val="en-GB" w:eastAsia="en-GB"/>
    </w:rPr>
  </w:style>
  <w:style w:type="character" w:customStyle="1" w:styleId="Heading3Char">
    <w:name w:val="Heading 3 Char"/>
    <w:aliases w:val="h3 Char,Head 3 Char,H3 Char,3m Char,Level 3 Head Char,Org Heading 1 Char,Level 3 Topic Heading Char,H31 Char,H32 Char,H33 Char,H34 Char,H35 Char,H36 Char,H37 Char,H38 Char,H39 Char,H310 Char,H311 Char,Third level Char,T3 Char,PR11 Char"/>
    <w:basedOn w:val="DefaultParagraphFont"/>
    <w:link w:val="Heading3"/>
    <w:uiPriority w:val="9"/>
    <w:rsid w:val="000A3285"/>
    <w:rPr>
      <w:sz w:val="24"/>
      <w:szCs w:val="24"/>
      <w:lang w:val="en-GB" w:eastAsia="en-GB"/>
    </w:rPr>
  </w:style>
  <w:style w:type="character" w:customStyle="1" w:styleId="Heading4Char">
    <w:name w:val="Heading 4 Char"/>
    <w:aliases w:val="4m Char,Fourth level Char,T4 Char,PR12 Char,Sub-Minor Char,Project table Char,Propos Char,Level 2 - a Char,Bullet 11 Char,Bullet 12 Char,Bullet 13 Char,Bullet 14 Char,Bullet 15 Char,Bullet 16 Char,h4 Char"/>
    <w:basedOn w:val="DefaultParagraphFont"/>
    <w:link w:val="Heading4"/>
    <w:rsid w:val="000A3285"/>
    <w:rPr>
      <w:sz w:val="24"/>
      <w:szCs w:val="24"/>
      <w:lang w:val="en-GB" w:eastAsia="en-GB"/>
    </w:rPr>
  </w:style>
  <w:style w:type="character" w:customStyle="1" w:styleId="Heading5Char">
    <w:name w:val="Heading 5 Char"/>
    <w:aliases w:val="5m Char,Block Label Char,Appendix1 Char,PR13 Char"/>
    <w:basedOn w:val="DefaultParagraphFont"/>
    <w:link w:val="Heading5"/>
    <w:rsid w:val="000A3285"/>
    <w:rPr>
      <w:sz w:val="28"/>
      <w:szCs w:val="24"/>
      <w:lang w:val="en-GB" w:eastAsia="en-GB"/>
    </w:rPr>
  </w:style>
  <w:style w:type="paragraph" w:customStyle="1" w:styleId="Bodyclause">
    <w:name w:val="Body  clause"/>
    <w:basedOn w:val="Normal"/>
    <w:next w:val="Heading1"/>
    <w:rsid w:val="000A3285"/>
    <w:pPr>
      <w:autoSpaceDE/>
      <w:autoSpaceDN/>
      <w:adjustRightInd/>
      <w:spacing w:before="120" w:after="120" w:line="300" w:lineRule="atLeast"/>
      <w:ind w:left="720"/>
      <w:jc w:val="both"/>
    </w:pPr>
    <w:rPr>
      <w:sz w:val="22"/>
      <w:szCs w:val="20"/>
      <w:lang w:eastAsia="en-US"/>
    </w:rPr>
  </w:style>
  <w:style w:type="paragraph" w:customStyle="1" w:styleId="Bodysubclause">
    <w:name w:val="Body  sub clause"/>
    <w:basedOn w:val="Normal"/>
    <w:rsid w:val="000A3285"/>
    <w:pPr>
      <w:autoSpaceDE/>
      <w:autoSpaceDN/>
      <w:adjustRightInd/>
      <w:spacing w:before="240" w:after="120" w:line="300" w:lineRule="atLeast"/>
      <w:ind w:left="720"/>
      <w:jc w:val="both"/>
    </w:pPr>
    <w:rPr>
      <w:sz w:val="22"/>
      <w:szCs w:val="20"/>
      <w:lang w:eastAsia="en-US"/>
    </w:rPr>
  </w:style>
  <w:style w:type="paragraph" w:customStyle="1" w:styleId="Bodypara">
    <w:name w:val="Body para"/>
    <w:basedOn w:val="Normal"/>
    <w:rsid w:val="000A3285"/>
    <w:pPr>
      <w:autoSpaceDE/>
      <w:autoSpaceDN/>
      <w:adjustRightInd/>
      <w:spacing w:after="240" w:line="300" w:lineRule="atLeast"/>
      <w:ind w:left="1559"/>
      <w:jc w:val="both"/>
    </w:pPr>
    <w:rPr>
      <w:sz w:val="22"/>
      <w:szCs w:val="20"/>
      <w:lang w:eastAsia="en-US"/>
    </w:rPr>
  </w:style>
  <w:style w:type="paragraph" w:customStyle="1" w:styleId="Schparthead">
    <w:name w:val="Sch   part head"/>
    <w:basedOn w:val="Normal"/>
    <w:next w:val="Normal"/>
    <w:rsid w:val="000A3285"/>
    <w:pPr>
      <w:keepNext/>
      <w:numPr>
        <w:numId w:val="10"/>
      </w:numPr>
      <w:autoSpaceDE/>
      <w:autoSpaceDN/>
      <w:adjustRightInd/>
      <w:spacing w:before="240" w:after="240" w:line="300" w:lineRule="atLeast"/>
      <w:jc w:val="center"/>
      <w:outlineLvl w:val="0"/>
    </w:pPr>
    <w:rPr>
      <w:b/>
      <w:kern w:val="28"/>
      <w:sz w:val="22"/>
      <w:szCs w:val="20"/>
      <w:lang w:eastAsia="en-US"/>
    </w:rPr>
  </w:style>
  <w:style w:type="paragraph" w:customStyle="1" w:styleId="Sch1styleclause">
    <w:name w:val="Sch  (1style) clause"/>
    <w:basedOn w:val="Normal"/>
    <w:rsid w:val="000A3285"/>
    <w:pPr>
      <w:numPr>
        <w:numId w:val="9"/>
      </w:numPr>
      <w:autoSpaceDE/>
      <w:autoSpaceDN/>
      <w:adjustRightInd/>
      <w:spacing w:before="320" w:line="300" w:lineRule="atLeast"/>
      <w:jc w:val="both"/>
      <w:outlineLvl w:val="0"/>
    </w:pPr>
    <w:rPr>
      <w:b/>
      <w:smallCaps/>
      <w:sz w:val="22"/>
      <w:szCs w:val="20"/>
      <w:lang w:eastAsia="en-US"/>
    </w:rPr>
  </w:style>
  <w:style w:type="paragraph" w:customStyle="1" w:styleId="Sch1stylesubclause">
    <w:name w:val="Sch  (1style) sub clause"/>
    <w:basedOn w:val="Normal"/>
    <w:rsid w:val="000A3285"/>
    <w:pPr>
      <w:numPr>
        <w:ilvl w:val="1"/>
        <w:numId w:val="9"/>
      </w:numPr>
      <w:autoSpaceDE/>
      <w:autoSpaceDN/>
      <w:adjustRightInd/>
      <w:spacing w:before="280" w:after="120" w:line="300" w:lineRule="atLeast"/>
      <w:jc w:val="both"/>
      <w:outlineLvl w:val="1"/>
    </w:pPr>
    <w:rPr>
      <w:color w:val="000000"/>
      <w:sz w:val="22"/>
      <w:szCs w:val="20"/>
      <w:lang w:eastAsia="en-US"/>
    </w:rPr>
  </w:style>
  <w:style w:type="paragraph" w:customStyle="1" w:styleId="Sch1stylepara">
    <w:name w:val="Sch (1style) para"/>
    <w:basedOn w:val="Normal"/>
    <w:rsid w:val="000A3285"/>
    <w:pPr>
      <w:numPr>
        <w:ilvl w:val="2"/>
        <w:numId w:val="9"/>
      </w:numPr>
      <w:autoSpaceDE/>
      <w:autoSpaceDN/>
      <w:adjustRightInd/>
      <w:spacing w:after="120" w:line="300" w:lineRule="atLeast"/>
      <w:jc w:val="both"/>
    </w:pPr>
    <w:rPr>
      <w:sz w:val="22"/>
      <w:szCs w:val="20"/>
      <w:lang w:eastAsia="en-US"/>
    </w:rPr>
  </w:style>
  <w:style w:type="paragraph" w:customStyle="1" w:styleId="Sch1stylesubpara">
    <w:name w:val="Sch (1style) sub para"/>
    <w:basedOn w:val="Heading4"/>
    <w:rsid w:val="000A3285"/>
    <w:pPr>
      <w:numPr>
        <w:ilvl w:val="3"/>
        <w:numId w:val="9"/>
      </w:numPr>
      <w:tabs>
        <w:tab w:val="clear" w:pos="2421"/>
        <w:tab w:val="num" w:pos="360"/>
        <w:tab w:val="left" w:pos="2261"/>
      </w:tabs>
      <w:autoSpaceDE/>
      <w:autoSpaceDN/>
      <w:adjustRightInd/>
      <w:spacing w:after="120" w:line="300" w:lineRule="atLeast"/>
      <w:ind w:left="0" w:firstLine="0"/>
      <w:jc w:val="both"/>
    </w:pPr>
    <w:rPr>
      <w:sz w:val="22"/>
      <w:szCs w:val="20"/>
      <w:lang w:eastAsia="en-US"/>
    </w:rPr>
  </w:style>
  <w:style w:type="character" w:customStyle="1" w:styleId="Defterm">
    <w:name w:val="Defterm"/>
    <w:rsid w:val="000A3285"/>
    <w:rPr>
      <w:b/>
      <w:color w:val="000000"/>
      <w:sz w:val="22"/>
    </w:rPr>
  </w:style>
  <w:style w:type="paragraph" w:customStyle="1" w:styleId="NormalCell">
    <w:name w:val="NormalCell"/>
    <w:basedOn w:val="Normal"/>
    <w:rsid w:val="000A3285"/>
    <w:pPr>
      <w:autoSpaceDE/>
      <w:autoSpaceDN/>
      <w:adjustRightInd/>
      <w:spacing w:before="120" w:after="120" w:line="300" w:lineRule="atLeast"/>
    </w:pPr>
    <w:rPr>
      <w:sz w:val="22"/>
      <w:szCs w:val="20"/>
      <w:lang w:eastAsia="en-US"/>
    </w:rPr>
  </w:style>
  <w:style w:type="paragraph" w:customStyle="1" w:styleId="TableParagraph">
    <w:name w:val="Table Paragraph"/>
    <w:basedOn w:val="Normal"/>
    <w:uiPriority w:val="1"/>
    <w:qFormat/>
    <w:rsid w:val="00995AF5"/>
    <w:pPr>
      <w:widowControl w:val="0"/>
    </w:pPr>
    <w:rPr>
      <w:rFonts w:eastAsiaTheme="minorEastAsia"/>
      <w:lang w:val="en-IE" w:eastAsia="en-IE"/>
    </w:rPr>
  </w:style>
  <w:style w:type="paragraph" w:customStyle="1" w:styleId="Style1">
    <w:name w:val="Style1"/>
    <w:basedOn w:val="Heading2"/>
    <w:link w:val="Style1Char"/>
    <w:qFormat/>
    <w:rsid w:val="00E372BA"/>
    <w:pPr>
      <w:keepNext/>
      <w:tabs>
        <w:tab w:val="num" w:pos="720"/>
      </w:tabs>
      <w:autoSpaceDE/>
      <w:autoSpaceDN/>
      <w:adjustRightInd/>
      <w:spacing w:line="360" w:lineRule="auto"/>
      <w:ind w:left="720" w:hanging="360"/>
      <w:jc w:val="both"/>
    </w:pPr>
    <w:rPr>
      <w:b/>
      <w:smallCaps/>
      <w:lang w:val="en-IE" w:eastAsia="en-US"/>
    </w:rPr>
  </w:style>
  <w:style w:type="character" w:customStyle="1" w:styleId="Style1Char">
    <w:name w:val="Style1 Char"/>
    <w:basedOn w:val="DefaultParagraphFont"/>
    <w:link w:val="Style1"/>
    <w:rsid w:val="00E372BA"/>
    <w:rPr>
      <w:b/>
      <w:smallCaps/>
      <w:sz w:val="24"/>
      <w:szCs w:val="24"/>
      <w:lang w:eastAsia="en-US"/>
    </w:rPr>
  </w:style>
  <w:style w:type="paragraph" w:customStyle="1" w:styleId="Bullet">
    <w:name w:val="Bullet"/>
    <w:basedOn w:val="BodyText"/>
    <w:rsid w:val="00301ED2"/>
    <w:pPr>
      <w:numPr>
        <w:numId w:val="11"/>
      </w:numPr>
      <w:tabs>
        <w:tab w:val="clear" w:pos="-720"/>
        <w:tab w:val="clear" w:pos="567"/>
        <w:tab w:val="clear" w:pos="1134"/>
        <w:tab w:val="clear" w:pos="1701"/>
        <w:tab w:val="clear" w:pos="2268"/>
        <w:tab w:val="clear" w:pos="2835"/>
        <w:tab w:val="clear" w:pos="3402"/>
        <w:tab w:val="clear" w:pos="3969"/>
      </w:tabs>
      <w:suppressAutoHyphens w:val="0"/>
      <w:spacing w:line="230" w:lineRule="exact"/>
    </w:pPr>
    <w:rPr>
      <w:rFonts w:ascii="Book Antiqua" w:hAnsi="Book Antiqua"/>
      <w:color w:val="auto"/>
      <w:spacing w:val="0"/>
      <w:sz w:val="18"/>
      <w:lang w:val="en-US"/>
    </w:rPr>
  </w:style>
  <w:style w:type="paragraph" w:customStyle="1" w:styleId="DavisLangdonbodytext">
    <w:name w:val="Davis Langdon body text"/>
    <w:basedOn w:val="Normal"/>
    <w:link w:val="DavisLangdonbodytextChar"/>
    <w:rsid w:val="00301ED2"/>
    <w:pPr>
      <w:autoSpaceDE/>
      <w:autoSpaceDN/>
      <w:adjustRightInd/>
    </w:pPr>
    <w:rPr>
      <w:rFonts w:ascii="Arial" w:hAnsi="Arial"/>
      <w:sz w:val="20"/>
    </w:rPr>
  </w:style>
  <w:style w:type="character" w:customStyle="1" w:styleId="DavisLangdonbodytextChar">
    <w:name w:val="Davis Langdon body text Char"/>
    <w:link w:val="DavisLangdonbodytext"/>
    <w:rsid w:val="00301ED2"/>
    <w:rPr>
      <w:rFonts w:ascii="Arial" w:hAnsi="Arial"/>
      <w:szCs w:val="24"/>
      <w:lang w:val="en-GB" w:eastAsia="en-GB"/>
    </w:rPr>
  </w:style>
  <w:style w:type="character" w:customStyle="1" w:styleId="BodyTextIndent3Char">
    <w:name w:val="Body Text Indent 3 Char"/>
    <w:basedOn w:val="DefaultParagraphFont"/>
    <w:link w:val="BodyTextIndent3"/>
    <w:rsid w:val="00036393"/>
    <w:rPr>
      <w:sz w:val="24"/>
      <w:szCs w:val="24"/>
      <w:lang w:val="en-GB" w:eastAsia="en-GB"/>
    </w:rPr>
  </w:style>
  <w:style w:type="paragraph" w:customStyle="1" w:styleId="NormalSpaced">
    <w:name w:val="NormalSpaced"/>
    <w:basedOn w:val="Normal"/>
    <w:next w:val="Normal"/>
    <w:rsid w:val="00915FCD"/>
    <w:pPr>
      <w:autoSpaceDE/>
      <w:autoSpaceDN/>
      <w:adjustRightInd/>
      <w:spacing w:after="240" w:line="300" w:lineRule="atLeast"/>
      <w:jc w:val="both"/>
    </w:pPr>
    <w:rPr>
      <w:sz w:val="22"/>
      <w:szCs w:val="20"/>
      <w:lang w:eastAsia="en-US"/>
    </w:rPr>
  </w:style>
  <w:style w:type="character" w:customStyle="1" w:styleId="BodyTextChar">
    <w:name w:val="Body Text Char"/>
    <w:aliases w:val="Body Text Annual Report Char,Standard paragraph Char,Body Text Char1 Char,Body Text Char Char Char Char Char Char,Body Text Char Char Char Char"/>
    <w:basedOn w:val="DefaultParagraphFont"/>
    <w:link w:val="BodyText"/>
    <w:rsid w:val="001A5A80"/>
    <w:rPr>
      <w:color w:val="000000"/>
      <w:spacing w:val="-3"/>
      <w:sz w:val="24"/>
      <w:lang w:val="en-GB" w:eastAsia="en-US"/>
    </w:rPr>
  </w:style>
  <w:style w:type="paragraph" w:customStyle="1" w:styleId="DocTitle">
    <w:name w:val="Doc Title"/>
    <w:basedOn w:val="Heading1"/>
    <w:rsid w:val="001A5A80"/>
    <w:pPr>
      <w:keepNext/>
      <w:pageBreakBefore/>
      <w:pBdr>
        <w:bottom w:val="single" w:sz="18" w:space="1" w:color="333399"/>
      </w:pBdr>
      <w:tabs>
        <w:tab w:val="left" w:pos="397"/>
        <w:tab w:val="left" w:pos="907"/>
        <w:tab w:val="left" w:pos="1134"/>
      </w:tabs>
      <w:autoSpaceDE/>
      <w:autoSpaceDN/>
      <w:adjustRightInd/>
      <w:spacing w:before="320" w:after="160"/>
    </w:pPr>
    <w:rPr>
      <w:rFonts w:ascii="Arial" w:hAnsi="Arial"/>
      <w:b/>
      <w:bCs/>
      <w:color w:val="333399"/>
      <w:sz w:val="32"/>
      <w:szCs w:val="32"/>
      <w:lang w:val="en-US" w:eastAsia="en-US"/>
    </w:rPr>
  </w:style>
  <w:style w:type="paragraph" w:customStyle="1" w:styleId="inserttext">
    <w:name w:val="insert text"/>
    <w:basedOn w:val="Normal"/>
    <w:rsid w:val="001A5A80"/>
    <w:pPr>
      <w:tabs>
        <w:tab w:val="left" w:pos="397"/>
      </w:tabs>
      <w:autoSpaceDE/>
      <w:autoSpaceDN/>
      <w:adjustRightInd/>
      <w:spacing w:after="100"/>
      <w:ind w:left="794"/>
    </w:pPr>
    <w:rPr>
      <w:rFonts w:eastAsia="MS Mincho"/>
      <w:sz w:val="22"/>
      <w:lang w:val="en-US" w:eastAsia="ja-JP"/>
    </w:rPr>
  </w:style>
  <w:style w:type="paragraph" w:customStyle="1" w:styleId="StyleBullet12ptAfter10ptLinespacingMultiple133li">
    <w:name w:val="Style Bullet + 12 pt After:  10 pt Line spacing:  Multiple 1.33 li"/>
    <w:basedOn w:val="Bullet"/>
    <w:rsid w:val="001A5A80"/>
    <w:pPr>
      <w:numPr>
        <w:numId w:val="12"/>
      </w:numPr>
      <w:spacing w:after="200" w:line="319" w:lineRule="auto"/>
      <w:jc w:val="left"/>
    </w:pPr>
    <w:rPr>
      <w:rFonts w:ascii="Times New Roman" w:eastAsia="MS Mincho" w:hAnsi="Times New Roman"/>
      <w:sz w:val="24"/>
      <w:lang w:eastAsia="ja-JP"/>
    </w:rPr>
  </w:style>
  <w:style w:type="paragraph" w:customStyle="1" w:styleId="western">
    <w:name w:val="western"/>
    <w:basedOn w:val="Normal"/>
    <w:rsid w:val="001A5A80"/>
    <w:pPr>
      <w:suppressAutoHyphens/>
      <w:autoSpaceDE/>
      <w:autoSpaceDN/>
      <w:adjustRightInd/>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semiHidden/>
    <w:rsid w:val="001A5A80"/>
    <w:rPr>
      <w:color w:val="808080"/>
    </w:rPr>
  </w:style>
  <w:style w:type="paragraph" w:customStyle="1" w:styleId="Table">
    <w:name w:val="Table"/>
    <w:basedOn w:val="Normal"/>
    <w:rsid w:val="009B103D"/>
    <w:pPr>
      <w:autoSpaceDE/>
      <w:autoSpaceDN/>
      <w:adjustRightInd/>
      <w:spacing w:before="120" w:after="120"/>
    </w:pPr>
    <w:rPr>
      <w:rFonts w:ascii="Arial" w:hAnsi="Arial" w:cs="Arial"/>
      <w:sz w:val="22"/>
      <w:lang w:eastAsia="en-US"/>
    </w:rPr>
  </w:style>
  <w:style w:type="table" w:customStyle="1" w:styleId="GridTable4-Accent11">
    <w:name w:val="Grid Table 4 - Accent 11"/>
    <w:basedOn w:val="TableNormal"/>
    <w:uiPriority w:val="49"/>
    <w:rsid w:val="00AA7F45"/>
    <w:rPr>
      <w:rFonts w:asciiTheme="minorHAnsi" w:eastAsiaTheme="minorHAnsi" w:hAnsiTheme="minorHAnsi" w:cstheme="minorBidi"/>
      <w:sz w:val="22"/>
      <w:szCs w:val="22"/>
      <w:lang w:eastAsia="en-US"/>
    </w:rPr>
    <w:tblPr>
      <w:tblStyleRowBandSize w:val="1"/>
      <w:tblStyleColBandSize w:val="1"/>
      <w:tblInd w:w="0" w:type="nil"/>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TableGrid1">
    <w:name w:val="Table Grid1"/>
    <w:basedOn w:val="TableNormal"/>
    <w:next w:val="TableGrid"/>
    <w:uiPriority w:val="59"/>
    <w:rsid w:val="005129A8"/>
    <w:pPr>
      <w:jc w:val="both"/>
    </w:pPr>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MFSchLev1">
    <w:name w:val="MFSchLev1"/>
    <w:rsid w:val="003F20DE"/>
    <w:pPr>
      <w:keepNext/>
      <w:numPr>
        <w:numId w:val="25"/>
      </w:numPr>
      <w:spacing w:after="240"/>
      <w:jc w:val="both"/>
    </w:pPr>
    <w:rPr>
      <w:rFonts w:ascii="Book Antiqua" w:hAnsi="Book Antiqua"/>
      <w:szCs w:val="24"/>
      <w:lang w:eastAsia="en-GB"/>
    </w:rPr>
  </w:style>
  <w:style w:type="paragraph" w:customStyle="1" w:styleId="MFSchLev2">
    <w:name w:val="MFSchLev2"/>
    <w:basedOn w:val="MFSchLev1"/>
    <w:rsid w:val="003F20DE"/>
    <w:pPr>
      <w:keepNext w:val="0"/>
      <w:numPr>
        <w:ilvl w:val="1"/>
      </w:numPr>
    </w:pPr>
  </w:style>
  <w:style w:type="paragraph" w:customStyle="1" w:styleId="MFSchLev3">
    <w:name w:val="MFSchLev3"/>
    <w:basedOn w:val="MFSchLev2"/>
    <w:rsid w:val="003F20DE"/>
    <w:pPr>
      <w:numPr>
        <w:ilvl w:val="2"/>
      </w:numPr>
    </w:pPr>
  </w:style>
  <w:style w:type="paragraph" w:customStyle="1" w:styleId="MFSchLev4">
    <w:name w:val="MFSchLev4"/>
    <w:basedOn w:val="MFSchLev2"/>
    <w:rsid w:val="003F20DE"/>
    <w:pPr>
      <w:numPr>
        <w:ilvl w:val="3"/>
      </w:numPr>
    </w:pPr>
  </w:style>
  <w:style w:type="paragraph" w:customStyle="1" w:styleId="MFSchLev5">
    <w:name w:val="MFSchLev5"/>
    <w:basedOn w:val="MFSchLev2"/>
    <w:rsid w:val="003F20DE"/>
    <w:pPr>
      <w:numPr>
        <w:ilvl w:val="4"/>
      </w:numPr>
    </w:pPr>
  </w:style>
  <w:style w:type="paragraph" w:customStyle="1" w:styleId="MFSchLev6">
    <w:name w:val="MFSchLev6"/>
    <w:basedOn w:val="MFSchLev2"/>
    <w:rsid w:val="003F20DE"/>
    <w:pPr>
      <w:numPr>
        <w:ilvl w:val="5"/>
      </w:numPr>
    </w:pPr>
  </w:style>
  <w:style w:type="numbering" w:customStyle="1" w:styleId="MFList1">
    <w:name w:val="MFList1"/>
    <w:basedOn w:val="NoList"/>
    <w:rsid w:val="002A2286"/>
  </w:style>
  <w:style w:type="character" w:styleId="UnresolvedMention">
    <w:name w:val="Unresolved Mention"/>
    <w:basedOn w:val="DefaultParagraphFont"/>
    <w:uiPriority w:val="99"/>
    <w:semiHidden/>
    <w:unhideWhenUsed/>
    <w:rsid w:val="00EF3C0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0548141">
      <w:bodyDiv w:val="1"/>
      <w:marLeft w:val="0"/>
      <w:marRight w:val="0"/>
      <w:marTop w:val="0"/>
      <w:marBottom w:val="0"/>
      <w:divBdr>
        <w:top w:val="none" w:sz="0" w:space="0" w:color="auto"/>
        <w:left w:val="none" w:sz="0" w:space="0" w:color="auto"/>
        <w:bottom w:val="none" w:sz="0" w:space="0" w:color="auto"/>
        <w:right w:val="none" w:sz="0" w:space="0" w:color="auto"/>
      </w:divBdr>
    </w:div>
    <w:div w:id="366832796">
      <w:bodyDiv w:val="1"/>
      <w:marLeft w:val="0"/>
      <w:marRight w:val="0"/>
      <w:marTop w:val="0"/>
      <w:marBottom w:val="0"/>
      <w:divBdr>
        <w:top w:val="none" w:sz="0" w:space="0" w:color="auto"/>
        <w:left w:val="none" w:sz="0" w:space="0" w:color="auto"/>
        <w:bottom w:val="none" w:sz="0" w:space="0" w:color="auto"/>
        <w:right w:val="none" w:sz="0" w:space="0" w:color="auto"/>
      </w:divBdr>
    </w:div>
    <w:div w:id="548684702">
      <w:bodyDiv w:val="1"/>
      <w:marLeft w:val="0"/>
      <w:marRight w:val="0"/>
      <w:marTop w:val="0"/>
      <w:marBottom w:val="0"/>
      <w:divBdr>
        <w:top w:val="none" w:sz="0" w:space="0" w:color="auto"/>
        <w:left w:val="none" w:sz="0" w:space="0" w:color="auto"/>
        <w:bottom w:val="none" w:sz="0" w:space="0" w:color="auto"/>
        <w:right w:val="none" w:sz="0" w:space="0" w:color="auto"/>
      </w:divBdr>
    </w:div>
    <w:div w:id="603735063">
      <w:bodyDiv w:val="1"/>
      <w:marLeft w:val="0"/>
      <w:marRight w:val="0"/>
      <w:marTop w:val="0"/>
      <w:marBottom w:val="0"/>
      <w:divBdr>
        <w:top w:val="none" w:sz="0" w:space="0" w:color="auto"/>
        <w:left w:val="none" w:sz="0" w:space="0" w:color="auto"/>
        <w:bottom w:val="none" w:sz="0" w:space="0" w:color="auto"/>
        <w:right w:val="none" w:sz="0" w:space="0" w:color="auto"/>
      </w:divBdr>
    </w:div>
    <w:div w:id="614942303">
      <w:bodyDiv w:val="1"/>
      <w:marLeft w:val="0"/>
      <w:marRight w:val="0"/>
      <w:marTop w:val="0"/>
      <w:marBottom w:val="0"/>
      <w:divBdr>
        <w:top w:val="none" w:sz="0" w:space="0" w:color="auto"/>
        <w:left w:val="none" w:sz="0" w:space="0" w:color="auto"/>
        <w:bottom w:val="none" w:sz="0" w:space="0" w:color="auto"/>
        <w:right w:val="none" w:sz="0" w:space="0" w:color="auto"/>
      </w:divBdr>
    </w:div>
    <w:div w:id="714961888">
      <w:bodyDiv w:val="1"/>
      <w:marLeft w:val="0"/>
      <w:marRight w:val="0"/>
      <w:marTop w:val="0"/>
      <w:marBottom w:val="0"/>
      <w:divBdr>
        <w:top w:val="none" w:sz="0" w:space="0" w:color="auto"/>
        <w:left w:val="none" w:sz="0" w:space="0" w:color="auto"/>
        <w:bottom w:val="none" w:sz="0" w:space="0" w:color="auto"/>
        <w:right w:val="none" w:sz="0" w:space="0" w:color="auto"/>
      </w:divBdr>
    </w:div>
    <w:div w:id="726076453">
      <w:bodyDiv w:val="1"/>
      <w:marLeft w:val="0"/>
      <w:marRight w:val="0"/>
      <w:marTop w:val="0"/>
      <w:marBottom w:val="0"/>
      <w:divBdr>
        <w:top w:val="none" w:sz="0" w:space="0" w:color="auto"/>
        <w:left w:val="none" w:sz="0" w:space="0" w:color="auto"/>
        <w:bottom w:val="none" w:sz="0" w:space="0" w:color="auto"/>
        <w:right w:val="none" w:sz="0" w:space="0" w:color="auto"/>
      </w:divBdr>
    </w:div>
    <w:div w:id="763190183">
      <w:bodyDiv w:val="1"/>
      <w:marLeft w:val="0"/>
      <w:marRight w:val="0"/>
      <w:marTop w:val="0"/>
      <w:marBottom w:val="0"/>
      <w:divBdr>
        <w:top w:val="none" w:sz="0" w:space="0" w:color="auto"/>
        <w:left w:val="none" w:sz="0" w:space="0" w:color="auto"/>
        <w:bottom w:val="none" w:sz="0" w:space="0" w:color="auto"/>
        <w:right w:val="none" w:sz="0" w:space="0" w:color="auto"/>
      </w:divBdr>
    </w:div>
    <w:div w:id="970867045">
      <w:bodyDiv w:val="1"/>
      <w:marLeft w:val="0"/>
      <w:marRight w:val="0"/>
      <w:marTop w:val="0"/>
      <w:marBottom w:val="0"/>
      <w:divBdr>
        <w:top w:val="none" w:sz="0" w:space="0" w:color="auto"/>
        <w:left w:val="none" w:sz="0" w:space="0" w:color="auto"/>
        <w:bottom w:val="none" w:sz="0" w:space="0" w:color="auto"/>
        <w:right w:val="none" w:sz="0" w:space="0" w:color="auto"/>
      </w:divBdr>
    </w:div>
    <w:div w:id="1071347331">
      <w:bodyDiv w:val="1"/>
      <w:marLeft w:val="0"/>
      <w:marRight w:val="0"/>
      <w:marTop w:val="0"/>
      <w:marBottom w:val="0"/>
      <w:divBdr>
        <w:top w:val="none" w:sz="0" w:space="0" w:color="auto"/>
        <w:left w:val="none" w:sz="0" w:space="0" w:color="auto"/>
        <w:bottom w:val="none" w:sz="0" w:space="0" w:color="auto"/>
        <w:right w:val="none" w:sz="0" w:space="0" w:color="auto"/>
      </w:divBdr>
    </w:div>
    <w:div w:id="1091505617">
      <w:bodyDiv w:val="1"/>
      <w:marLeft w:val="0"/>
      <w:marRight w:val="0"/>
      <w:marTop w:val="0"/>
      <w:marBottom w:val="0"/>
      <w:divBdr>
        <w:top w:val="none" w:sz="0" w:space="0" w:color="auto"/>
        <w:left w:val="none" w:sz="0" w:space="0" w:color="auto"/>
        <w:bottom w:val="none" w:sz="0" w:space="0" w:color="auto"/>
        <w:right w:val="none" w:sz="0" w:space="0" w:color="auto"/>
      </w:divBdr>
    </w:div>
    <w:div w:id="1194076369">
      <w:bodyDiv w:val="1"/>
      <w:marLeft w:val="0"/>
      <w:marRight w:val="0"/>
      <w:marTop w:val="0"/>
      <w:marBottom w:val="0"/>
      <w:divBdr>
        <w:top w:val="none" w:sz="0" w:space="0" w:color="auto"/>
        <w:left w:val="none" w:sz="0" w:space="0" w:color="auto"/>
        <w:bottom w:val="none" w:sz="0" w:space="0" w:color="auto"/>
        <w:right w:val="none" w:sz="0" w:space="0" w:color="auto"/>
      </w:divBdr>
    </w:div>
    <w:div w:id="1299611449">
      <w:bodyDiv w:val="1"/>
      <w:marLeft w:val="0"/>
      <w:marRight w:val="0"/>
      <w:marTop w:val="0"/>
      <w:marBottom w:val="0"/>
      <w:divBdr>
        <w:top w:val="none" w:sz="0" w:space="0" w:color="auto"/>
        <w:left w:val="none" w:sz="0" w:space="0" w:color="auto"/>
        <w:bottom w:val="none" w:sz="0" w:space="0" w:color="auto"/>
        <w:right w:val="none" w:sz="0" w:space="0" w:color="auto"/>
      </w:divBdr>
    </w:div>
    <w:div w:id="1355958518">
      <w:bodyDiv w:val="1"/>
      <w:marLeft w:val="0"/>
      <w:marRight w:val="0"/>
      <w:marTop w:val="0"/>
      <w:marBottom w:val="0"/>
      <w:divBdr>
        <w:top w:val="none" w:sz="0" w:space="0" w:color="auto"/>
        <w:left w:val="none" w:sz="0" w:space="0" w:color="auto"/>
        <w:bottom w:val="none" w:sz="0" w:space="0" w:color="auto"/>
        <w:right w:val="none" w:sz="0" w:space="0" w:color="auto"/>
      </w:divBdr>
    </w:div>
    <w:div w:id="1386180300">
      <w:bodyDiv w:val="1"/>
      <w:marLeft w:val="0"/>
      <w:marRight w:val="0"/>
      <w:marTop w:val="0"/>
      <w:marBottom w:val="0"/>
      <w:divBdr>
        <w:top w:val="none" w:sz="0" w:space="0" w:color="auto"/>
        <w:left w:val="none" w:sz="0" w:space="0" w:color="auto"/>
        <w:bottom w:val="none" w:sz="0" w:space="0" w:color="auto"/>
        <w:right w:val="none" w:sz="0" w:space="0" w:color="auto"/>
      </w:divBdr>
    </w:div>
    <w:div w:id="1485924764">
      <w:bodyDiv w:val="1"/>
      <w:marLeft w:val="0"/>
      <w:marRight w:val="0"/>
      <w:marTop w:val="0"/>
      <w:marBottom w:val="0"/>
      <w:divBdr>
        <w:top w:val="none" w:sz="0" w:space="0" w:color="auto"/>
        <w:left w:val="none" w:sz="0" w:space="0" w:color="auto"/>
        <w:bottom w:val="none" w:sz="0" w:space="0" w:color="auto"/>
        <w:right w:val="none" w:sz="0" w:space="0" w:color="auto"/>
      </w:divBdr>
    </w:div>
    <w:div w:id="1654262744">
      <w:bodyDiv w:val="1"/>
      <w:marLeft w:val="0"/>
      <w:marRight w:val="0"/>
      <w:marTop w:val="0"/>
      <w:marBottom w:val="0"/>
      <w:divBdr>
        <w:top w:val="none" w:sz="0" w:space="0" w:color="auto"/>
        <w:left w:val="none" w:sz="0" w:space="0" w:color="auto"/>
        <w:bottom w:val="none" w:sz="0" w:space="0" w:color="auto"/>
        <w:right w:val="none" w:sz="0" w:space="0" w:color="auto"/>
      </w:divBdr>
    </w:div>
    <w:div w:id="1750081875">
      <w:bodyDiv w:val="1"/>
      <w:marLeft w:val="0"/>
      <w:marRight w:val="0"/>
      <w:marTop w:val="0"/>
      <w:marBottom w:val="0"/>
      <w:divBdr>
        <w:top w:val="none" w:sz="0" w:space="0" w:color="auto"/>
        <w:left w:val="none" w:sz="0" w:space="0" w:color="auto"/>
        <w:bottom w:val="none" w:sz="0" w:space="0" w:color="auto"/>
        <w:right w:val="none" w:sz="0" w:space="0" w:color="auto"/>
      </w:divBdr>
    </w:div>
    <w:div w:id="1765297659">
      <w:bodyDiv w:val="1"/>
      <w:marLeft w:val="0"/>
      <w:marRight w:val="0"/>
      <w:marTop w:val="0"/>
      <w:marBottom w:val="0"/>
      <w:divBdr>
        <w:top w:val="none" w:sz="0" w:space="0" w:color="auto"/>
        <w:left w:val="none" w:sz="0" w:space="0" w:color="auto"/>
        <w:bottom w:val="none" w:sz="0" w:space="0" w:color="auto"/>
        <w:right w:val="none" w:sz="0" w:space="0" w:color="auto"/>
      </w:divBdr>
    </w:div>
    <w:div w:id="206100770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hyperlink" Target="mailto:Sharyn.Rowat@centralbank.ie" TargetMode="External"/><Relationship Id="rId3" Type="http://schemas.openxmlformats.org/officeDocument/2006/relationships/customXml" Target="../customXml/item3.xml"/><Relationship Id="rId21" Type="http://schemas.openxmlformats.org/officeDocument/2006/relationships/image" Target="media/image1.png"/><Relationship Id="rId34"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hyperlink" Target="mailto:" TargetMode="External"/><Relationship Id="rId33" Type="http://schemas.openxmlformats.org/officeDocument/2006/relationships/footer" Target="footer6.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plaza/comms/Logos/CBI-Master_cmyk-large.jpg" TargetMode="External"/><Relationship Id="rId29"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mailto:Ray.Glennon@centralbank.ie" TargetMode="External"/><Relationship Id="rId32"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https://www.centralbank.ie/docs/default-source/tns/about---tns/freedom-of-information/procurement/central-bank-of-ireland-contractor-policy-pack.pdf?sfvrsn=2" TargetMode="External"/><Relationship Id="rId28" Type="http://schemas.openxmlformats.org/officeDocument/2006/relationships/header" Target="header5.xml"/><Relationship Id="rId10" Type="http://schemas.openxmlformats.org/officeDocument/2006/relationships/settings" Target="settings.xml"/><Relationship Id="rId19" Type="http://schemas.openxmlformats.org/officeDocument/2006/relationships/footer" Target="footer3.xml"/><Relationship Id="rId31"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hyperlink" Target="https://www.centralbank.ie/docs/default-source/tns/about---tns/freedom-of-information/procurement/central-bank-of-ireland-contractor-policy-pack.pdf?sfvrsn=2" TargetMode="External"/><Relationship Id="rId27" Type="http://schemas.openxmlformats.org/officeDocument/2006/relationships/header" Target="header4.xml"/><Relationship Id="rId30" Type="http://schemas.openxmlformats.org/officeDocument/2006/relationships/header" Target="header7.xml"/><Relationship Id="rId35"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0B1FE9CC00D3E4BA510A1214F99DC59" ma:contentTypeVersion="20" ma:contentTypeDescription="Create a new document." ma:contentTypeScope="" ma:versionID="ef5d0beab381f339345ff788a84febc0">
  <xsd:schema xmlns:xsd="http://www.w3.org/2001/XMLSchema" xmlns:xs="http://www.w3.org/2001/XMLSchema" xmlns:p="http://schemas.microsoft.com/office/2006/metadata/properties" xmlns:ns2="8693a066-bc67-458a-a71a-c20a7e299907" xmlns:ns3="58e8ecc0-4a66-4364-88b3-de1685476c1a" targetNamespace="http://schemas.microsoft.com/office/2006/metadata/properties" ma:root="true" ma:fieldsID="3de46a7d96541941d3cc1fbdb0ddd024" ns2:_="" ns3:_="">
    <xsd:import namespace="8693a066-bc67-458a-a71a-c20a7e299907"/>
    <xsd:import namespace="58e8ecc0-4a66-4364-88b3-de1685476c1a"/>
    <xsd:element name="properties">
      <xsd:complexType>
        <xsd:sequence>
          <xsd:element name="documentManagement">
            <xsd:complexType>
              <xsd:all>
                <xsd:element ref="ns2:Template_x0020_Type" minOccurs="0"/>
                <xsd:element ref="ns2:Negotiated_x0020_Process"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93a066-bc67-458a-a71a-c20a7e299907" elementFormDefault="qualified">
    <xsd:import namespace="http://schemas.microsoft.com/office/2006/documentManagement/types"/>
    <xsd:import namespace="http://schemas.microsoft.com/office/infopath/2007/PartnerControls"/>
    <xsd:element name="Template_x0020_Type" ma:index="4" nillable="true" ma:displayName="Template Type" ma:format="Dropdown" ma:internalName="Template_x0020_Type" ma:readOnly="false">
      <xsd:simpleType>
        <xsd:restriction base="dms:Choice">
          <xsd:enumeration value="Archive"/>
          <xsd:enumeration value="3/5 Quote"/>
          <xsd:enumeration value="National Tender"/>
          <xsd:enumeration value="OJEU"/>
          <xsd:enumeration value="OJEU (Open)"/>
          <xsd:enumeration value="OJEU (Restricted)"/>
          <xsd:enumeration value="Evaluation"/>
          <xsd:enumeration value="OJEU (Negotiated)"/>
          <xsd:enumeration value="General"/>
        </xsd:restriction>
      </xsd:simpleType>
    </xsd:element>
    <xsd:element name="Negotiated_x0020_Process" ma:index="9" nillable="true" ma:displayName="Negotiated Process" ma:internalName="Negotiated_x0020_Proces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e8ecc0-4a66-4364-88b3-de1685476c1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5"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emplate_x0020_Type xmlns="8693a066-bc67-458a-a71a-c20a7e299907">General</Template_x0020_Type>
    <Negotiated_x0020_Process xmlns="8693a066-bc67-458a-a71a-c20a7e299907" xsi:nil="true"/>
  </documentManagement>
</p:properties>
</file>

<file path=customXml/item4.xml><?xml version="1.0" encoding="utf-8"?>
<b:Sources xmlns:b="http://schemas.openxmlformats.org/officeDocument/2006/bibliography" xmlns="http://schemas.openxmlformats.org/officeDocument/2006/bibliography" SelectedStyle="\APA.XSL" StyleName="APA">
</b:Sources>
</file>

<file path=customXml/item5.xml><?xml version="1.0" encoding="utf-8"?>
<?mso-contentType ?>
<spe:Receivers xmlns:spe="http://schemas.microsoft.com/sharepoint/events"/>
</file>

<file path=customXml/item6.xml><?xml version="1.0" encoding="utf-8"?>
<sisl xmlns:xsi="http://www.w3.org/2001/XMLSchema-instance" xmlns:xsd="http://www.w3.org/2001/XMLSchema" xmlns="http://www.boldonjames.com/2008/01/sie/internal/label" sislVersion="0" policy="a586b747-2a7c-4f57-bcd1-e81df5c8c005" origin="userSelected">
  <element uid="id_classification_confidential" value=""/>
</sisl>
</file>

<file path=customXml/item7.xml><?xml version="1.0" encoding="utf-8"?>
<WrappedLabelInfo xmlns:xsi="http://www.w3.org/2001/XMLSchema-instance" xmlns:xsd="http://www.w3.org/2001/XMLSchema" xmlns="http://www.boldonjames.com/2016/02/Classifier/internal/wrappedLabelInfo">
  <Value>PD94bWwgdmVyc2lvbj0iMS4wIiBlbmNvZGluZz0idXMtYXNjaWkiPz48TGFiZWxJbmZvWG1sUGFydCB4bWxuczp4c2k9Imh0dHA6Ly93d3cudzMub3JnLzIwMDEvWE1MU2NoZW1hLWluc3RhbmNlIiB4bWxuczp4c2Q9Imh0dHA6Ly93d3cudzMub3JnLzIwMDEvWE1MU2NoZW1hIiB4bWxucz0iaHR0cDovL3d3dy5ib2xkb25qYW1lcy5jb20vMjAxNi8wMi9DbGFzc2lmaWVyL2ludGVybmFsL2xhYmVsSW5mbyI+PGVsaD5BemtGaDZNUUhXWTdNSG1KZzU1K1JnTjluY1FIOVlpQTwvZWxoPjxjb25maWc+Q0JvSTwvY29uZmlnPjxwb2w+U3RhbmRhcmRVc2VyPC9wb2w+PHN1bW1hcnk+Q29uZmlkZW50aWFsPC9zdW1tYXJ5PjxhcHA+V29yZDwvYXBwPjxTaWduYXR1cmVWYWxpZD5mYWxzZTwvU2lnbmF0dXJlVmFsaWQ+PC9MYWJlbEluZm9YbWxQYXJ0Pg==</Value>
  <Signature xmlns="http://www.w3.org/2000/09/xmldsig#">
    <SignedInfo>
      <CanonicalizationMethod Algorithm="http://www.w3.org/TR/2001/REC-xml-c14n-20010315"/>
      <SignatureMethod Algorithm="http://www.w3.org/2001/04/xmldsig-more#rsa-sha256"/>
      <Reference URI="">
        <Transforms>
          <Transform Algorithm="http://www.w3.org/2000/09/xmldsig#enveloped-signature"/>
        </Transforms>
        <DigestMethod Algorithm="http://www.w3.org/2001/04/xmlenc#sha256"/>
        <DigestValue>q2HXqy0RvybIpYN9zfiJhwZumxS541c+Ksvuqh/BFA4=</DigestValue>
      </Reference>
      <Reference URI="#INFO">
        <DigestMethod Algorithm="http://www.w3.org/2001/04/xmlenc#sha256"/>
        <DigestValue>53QBw0nzJiGZIkSnE3P5JMciRm3jEDGECJwp+xb5rSE=</DigestValue>
      </Reference>
    </SignedInfo>
    <SignatureValue>UUHesEfmDx2rgDMWlx/7pNh48bdEL6Cr5qtjcSObTT8asXR7CT6kvfbbY1HuR0yxLB8pnr3MVFMXbOFkfIxQsg==</SignatureValue>
    <Object Id="INFO">
      <ArrayOfString xmlns:xsi="http://www.w3.org/2001/XMLSchema-instance" xmlns:xsd="http://www.w3.org/2001/XMLSchema" xmlns="">
        <string>AzkFh6MQHWY7MHmJg55+RgN9ncQH9YiA</string>
      </ArrayOfString>
    </Object>
  </Signature>
</WrappedLabelInfo>
</file>

<file path=customXml/itemProps1.xml><?xml version="1.0" encoding="utf-8"?>
<ds:datastoreItem xmlns:ds="http://schemas.openxmlformats.org/officeDocument/2006/customXml" ds:itemID="{C304CF33-CD9E-44D9-AB3D-4237D61191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93a066-bc67-458a-a71a-c20a7e299907"/>
    <ds:schemaRef ds:uri="58e8ecc0-4a66-4364-88b3-de1685476c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8CA06F9-F9B2-4883-9F09-F63A775CFA6B}">
  <ds:schemaRefs>
    <ds:schemaRef ds:uri="http://schemas.microsoft.com/sharepoint/v3/contenttype/forms"/>
  </ds:schemaRefs>
</ds:datastoreItem>
</file>

<file path=customXml/itemProps3.xml><?xml version="1.0" encoding="utf-8"?>
<ds:datastoreItem xmlns:ds="http://schemas.openxmlformats.org/officeDocument/2006/customXml" ds:itemID="{AB25EAB0-E288-4128-871D-9472EBD52150}">
  <ds:schemaRefs>
    <ds:schemaRef ds:uri="http://schemas.microsoft.com/office/2006/metadata/properties"/>
    <ds:schemaRef ds:uri="http://schemas.microsoft.com/office/infopath/2007/PartnerControls"/>
    <ds:schemaRef ds:uri="8693a066-bc67-458a-a71a-c20a7e299907"/>
  </ds:schemaRefs>
</ds:datastoreItem>
</file>

<file path=customXml/itemProps4.xml><?xml version="1.0" encoding="utf-8"?>
<ds:datastoreItem xmlns:ds="http://schemas.openxmlformats.org/officeDocument/2006/customXml" ds:itemID="{160F0B34-7916-462E-9D65-AA947FF5C805}">
  <ds:schemaRefs>
    <ds:schemaRef ds:uri="http://schemas.openxmlformats.org/officeDocument/2006/bibliography"/>
  </ds:schemaRefs>
</ds:datastoreItem>
</file>

<file path=customXml/itemProps5.xml><?xml version="1.0" encoding="utf-8"?>
<ds:datastoreItem xmlns:ds="http://schemas.openxmlformats.org/officeDocument/2006/customXml" ds:itemID="{16E8C343-B1AE-41B2-BECD-38E6B96DF0EF}">
  <ds:schemaRefs>
    <ds:schemaRef ds:uri="http://schemas.microsoft.com/sharepoint/events"/>
  </ds:schemaRefs>
</ds:datastoreItem>
</file>

<file path=customXml/itemProps6.xml><?xml version="1.0" encoding="utf-8"?>
<ds:datastoreItem xmlns:ds="http://schemas.openxmlformats.org/officeDocument/2006/customXml" ds:itemID="{F20B5247-9309-452E-AA64-4D32AE42C10E}">
  <ds:schemaRefs>
    <ds:schemaRef ds:uri="http://www.w3.org/2001/XMLSchema"/>
    <ds:schemaRef ds:uri="http://www.boldonjames.com/2008/01/sie/internal/label"/>
  </ds:schemaRefs>
</ds:datastoreItem>
</file>

<file path=customXml/itemProps7.xml><?xml version="1.0" encoding="utf-8"?>
<ds:datastoreItem xmlns:ds="http://schemas.openxmlformats.org/officeDocument/2006/customXml" ds:itemID="{F833A6FE-3459-4333-AD0C-7FFCB339DFF0}">
  <ds:schemaRefs>
    <ds:schemaRef ds:uri="http://www.w3.org/2001/XMLSchema"/>
    <ds:schemaRef ds:uri="http://www.boldonjames.com/2016/02/Classifier/internal/wrappedLabelInfo"/>
    <ds:schemaRef ds:uri="http://www.w3.org/2000/09/xmldsig#"/>
    <ds:schemaRef ds:uri=""/>
  </ds:schemaRefs>
</ds:datastoreItem>
</file>

<file path=docProps/app.xml><?xml version="1.0" encoding="utf-8"?>
<Properties xmlns="http://schemas.openxmlformats.org/officeDocument/2006/extended-properties" xmlns:vt="http://schemas.openxmlformats.org/officeDocument/2006/docPropsVTypes">
  <Template>Normal.dotm</Template>
  <TotalTime>27</TotalTime>
  <Pages>49</Pages>
  <Words>16659</Words>
  <Characters>87797</Characters>
  <Application>Microsoft Office Word</Application>
  <DocSecurity>0</DocSecurity>
  <PresentationFormat/>
  <Lines>2141</Lines>
  <Paragraphs>621</Paragraphs>
  <ScaleCrop>false</ScaleCrop>
  <HeadingPairs>
    <vt:vector size="2" baseType="variant">
      <vt:variant>
        <vt:lpstr>Title</vt:lpstr>
      </vt:variant>
      <vt:variant>
        <vt:i4>1</vt:i4>
      </vt:variant>
    </vt:vector>
  </HeadingPairs>
  <TitlesOfParts>
    <vt:vector size="1" baseType="lpstr">
      <vt:lpstr>Stand-alone Services Agreement</vt:lpstr>
    </vt:vector>
  </TitlesOfParts>
  <Company>Central Bank of Ireland</Company>
  <LinksUpToDate>false</LinksUpToDate>
  <CharactersWithSpaces>103835</CharactersWithSpaces>
  <SharedDoc>false</SharedDoc>
  <HyperlinkBase/>
  <HLinks>
    <vt:vector size="72" baseType="variant">
      <vt:variant>
        <vt:i4>6881317</vt:i4>
      </vt:variant>
      <vt:variant>
        <vt:i4>33</vt:i4>
      </vt:variant>
      <vt:variant>
        <vt:i4>0</vt:i4>
      </vt:variant>
      <vt:variant>
        <vt:i4>5</vt:i4>
      </vt:variant>
      <vt:variant>
        <vt:lpwstr>http://www.irishstatutebook.ie/ZZA37Y1938.html</vt:lpwstr>
      </vt:variant>
      <vt:variant>
        <vt:lpwstr/>
      </vt:variant>
      <vt:variant>
        <vt:i4>6422638</vt:i4>
      </vt:variant>
      <vt:variant>
        <vt:i4>30</vt:i4>
      </vt:variant>
      <vt:variant>
        <vt:i4>0</vt:i4>
      </vt:variant>
      <vt:variant>
        <vt:i4>5</vt:i4>
      </vt:variant>
      <vt:variant>
        <vt:lpwstr>http://www.revenue.ie/</vt:lpwstr>
      </vt:variant>
      <vt:variant>
        <vt:lpwstr/>
      </vt:variant>
      <vt:variant>
        <vt:i4>8323121</vt:i4>
      </vt:variant>
      <vt:variant>
        <vt:i4>27</vt:i4>
      </vt:variant>
      <vt:variant>
        <vt:i4>0</vt:i4>
      </vt:variant>
      <vt:variant>
        <vt:i4>5</vt:i4>
      </vt:variant>
      <vt:variant>
        <vt:lpwstr>http://www.finance.gov.ie/</vt:lpwstr>
      </vt:variant>
      <vt:variant>
        <vt:lpwstr/>
      </vt:variant>
      <vt:variant>
        <vt:i4>6422638</vt:i4>
      </vt:variant>
      <vt:variant>
        <vt:i4>24</vt:i4>
      </vt:variant>
      <vt:variant>
        <vt:i4>0</vt:i4>
      </vt:variant>
      <vt:variant>
        <vt:i4>5</vt:i4>
      </vt:variant>
      <vt:variant>
        <vt:lpwstr>http://www.revenue.ie/</vt:lpwstr>
      </vt:variant>
      <vt:variant>
        <vt:lpwstr/>
      </vt:variant>
      <vt:variant>
        <vt:i4>8323121</vt:i4>
      </vt:variant>
      <vt:variant>
        <vt:i4>21</vt:i4>
      </vt:variant>
      <vt:variant>
        <vt:i4>0</vt:i4>
      </vt:variant>
      <vt:variant>
        <vt:i4>5</vt:i4>
      </vt:variant>
      <vt:variant>
        <vt:lpwstr>http://www.finance.gov.ie/</vt:lpwstr>
      </vt:variant>
      <vt:variant>
        <vt:lpwstr/>
      </vt:variant>
      <vt:variant>
        <vt:i4>8323121</vt:i4>
      </vt:variant>
      <vt:variant>
        <vt:i4>18</vt:i4>
      </vt:variant>
      <vt:variant>
        <vt:i4>0</vt:i4>
      </vt:variant>
      <vt:variant>
        <vt:i4>5</vt:i4>
      </vt:variant>
      <vt:variant>
        <vt:lpwstr>http://www.finance.gov.ie/</vt:lpwstr>
      </vt:variant>
      <vt:variant>
        <vt:lpwstr/>
      </vt:variant>
      <vt:variant>
        <vt:i4>7340085</vt:i4>
      </vt:variant>
      <vt:variant>
        <vt:i4>15</vt:i4>
      </vt:variant>
      <vt:variant>
        <vt:i4>0</vt:i4>
      </vt:variant>
      <vt:variant>
        <vt:i4>5</vt:i4>
      </vt:variant>
      <vt:variant>
        <vt:lpwstr>http://www.deti.ie/</vt:lpwstr>
      </vt:variant>
      <vt:variant>
        <vt:lpwstr/>
      </vt:variant>
      <vt:variant>
        <vt:i4>6881387</vt:i4>
      </vt:variant>
      <vt:variant>
        <vt:i4>12</vt:i4>
      </vt:variant>
      <vt:variant>
        <vt:i4>0</vt:i4>
      </vt:variant>
      <vt:variant>
        <vt:i4>5</vt:i4>
      </vt:variant>
      <vt:variant>
        <vt:lpwstr>http://www.epa.ie/</vt:lpwstr>
      </vt:variant>
      <vt:variant>
        <vt:lpwstr/>
      </vt:variant>
      <vt:variant>
        <vt:i4>6422638</vt:i4>
      </vt:variant>
      <vt:variant>
        <vt:i4>9</vt:i4>
      </vt:variant>
      <vt:variant>
        <vt:i4>0</vt:i4>
      </vt:variant>
      <vt:variant>
        <vt:i4>5</vt:i4>
      </vt:variant>
      <vt:variant>
        <vt:lpwstr>http://www.revenue.ie/</vt:lpwstr>
      </vt:variant>
      <vt:variant>
        <vt:lpwstr/>
      </vt:variant>
      <vt:variant>
        <vt:i4>3604516</vt:i4>
      </vt:variant>
      <vt:variant>
        <vt:i4>6</vt:i4>
      </vt:variant>
      <vt:variant>
        <vt:i4>0</vt:i4>
      </vt:variant>
      <vt:variant>
        <vt:i4>5</vt:i4>
      </vt:variant>
      <vt:variant>
        <vt:lpwstr>http://www.etenders.gov.ie/</vt:lpwstr>
      </vt:variant>
      <vt:variant>
        <vt:lpwstr/>
      </vt:variant>
      <vt:variant>
        <vt:i4>3604516</vt:i4>
      </vt:variant>
      <vt:variant>
        <vt:i4>3</vt:i4>
      </vt:variant>
      <vt:variant>
        <vt:i4>0</vt:i4>
      </vt:variant>
      <vt:variant>
        <vt:i4>5</vt:i4>
      </vt:variant>
      <vt:variant>
        <vt:lpwstr>http://www.etenders.gov.ie/</vt:lpwstr>
      </vt:variant>
      <vt:variant>
        <vt:lpwstr/>
      </vt:variant>
      <vt:variant>
        <vt:i4>3604516</vt:i4>
      </vt:variant>
      <vt:variant>
        <vt:i4>0</vt:i4>
      </vt:variant>
      <vt:variant>
        <vt:i4>0</vt:i4>
      </vt:variant>
      <vt:variant>
        <vt:i4>5</vt:i4>
      </vt:variant>
      <vt:variant>
        <vt:lpwstr>http://www.etenders.gov.ie/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Stand-alone Services Agreement</dc:title>
  <dc:creator>Jean-Anne Young</dc:creator>
  <cp:keywords>Confidential</cp:keywords>
  <cp:lastModifiedBy>Aboud, Anna</cp:lastModifiedBy>
  <cp:revision>6</cp:revision>
  <cp:lastPrinted>2021-04-05T01:11:00Z</cp:lastPrinted>
  <dcterms:created xsi:type="dcterms:W3CDTF">2026-08-28T16:03:00Z</dcterms:created>
  <dcterms:modified xsi:type="dcterms:W3CDTF">2026-08-28T16:34:00Z</dcterms:modified>
  <cp:category>Confidential</cp:category>
  <dc:language/>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sFooter">
    <vt:lpwstr>CEN002-0001-2052039-6</vt:lpwstr>
  </property>
  <property fmtid="{D5CDD505-2E9C-101B-9397-08002B2CF9AE}" pid="3" name="ContentTypeId">
    <vt:lpwstr>0x010100D0B1FE9CC00D3E4BA510A1214F99DC59</vt:lpwstr>
  </property>
  <property fmtid="{D5CDD505-2E9C-101B-9397-08002B2CF9AE}" pid="4" name="_dlc_DocIdItemGuid">
    <vt:lpwstr>d13f54e8-43ca-4d03-b592-bfcebb3e721f</vt:lpwstr>
  </property>
  <property fmtid="{D5CDD505-2E9C-101B-9397-08002B2CF9AE}" pid="5" name="docIndexRef">
    <vt:lpwstr>a210b846-05fe-44ef-86d5-9831393b6da1</vt:lpwstr>
  </property>
  <property fmtid="{D5CDD505-2E9C-101B-9397-08002B2CF9AE}" pid="6" name="bjSaver">
    <vt:lpwstr>R4vxYxenfJQ/ISbWnAZTdCX0r9eA7pE9</vt:lpwstr>
  </property>
  <property fmtid="{D5CDD505-2E9C-101B-9397-08002B2CF9AE}" pid="7" name="bjDocumentSecurityLabel">
    <vt:lpwstr>Confidential</vt:lpwstr>
  </property>
  <property fmtid="{D5CDD505-2E9C-101B-9397-08002B2CF9AE}" pid="8" name="bjHeaderBothDocProperty">
    <vt:lpwstr>Central Bank of Ireland - CONFIDENTIAL</vt:lpwstr>
  </property>
  <property fmtid="{D5CDD505-2E9C-101B-9397-08002B2CF9AE}" pid="9" name="bjHeaderFirstPageDocProperty">
    <vt:lpwstr>Central Bank of Ireland - CONFIDENTIAL</vt:lpwstr>
  </property>
  <property fmtid="{D5CDD505-2E9C-101B-9397-08002B2CF9AE}" pid="10" name="bjHeaderEvenPageDocProperty">
    <vt:lpwstr>Central Bank of Ireland - CONFIDENTIAL</vt:lpwstr>
  </property>
  <property fmtid="{D5CDD505-2E9C-101B-9397-08002B2CF9AE}" pid="11" name="_NewReviewCycle">
    <vt:lpwstr/>
  </property>
  <property fmtid="{D5CDD505-2E9C-101B-9397-08002B2CF9AE}" pid="12" name="_AdHocReviewCycleID">
    <vt:i4>-1128322806</vt:i4>
  </property>
  <property fmtid="{D5CDD505-2E9C-101B-9397-08002B2CF9AE}" pid="13" name="_EmailSubject">
    <vt:lpwstr>contract phrasing</vt:lpwstr>
  </property>
  <property fmtid="{D5CDD505-2E9C-101B-9397-08002B2CF9AE}" pid="14" name="_AuthorEmail">
    <vt:lpwstr>Joanna.Beausang@centralbank.ie</vt:lpwstr>
  </property>
  <property fmtid="{D5CDD505-2E9C-101B-9397-08002B2CF9AE}" pid="15" name="_AuthorEmailDisplayName">
    <vt:lpwstr>Beausang, Joanna</vt:lpwstr>
  </property>
  <property fmtid="{D5CDD505-2E9C-101B-9397-08002B2CF9AE}" pid="16" name="_ReviewingToolsShownOnce">
    <vt:lpwstr/>
  </property>
  <property fmtid="{D5CDD505-2E9C-101B-9397-08002B2CF9AE}" pid="17" name="bjDocumentLabelXML">
    <vt:lpwstr>&lt;?xml version="1.0" encoding="us-ascii"?&gt;&lt;sisl xmlns:xsi="http://www.w3.org/2001/XMLSchema-instance" xmlns:xsd="http://www.w3.org/2001/XMLSchema" sislVersion="0" policy="a586b747-2a7c-4f57-bcd1-e81df5c8c005" origin="userSelected" xmlns="http://www.boldonj</vt:lpwstr>
  </property>
  <property fmtid="{D5CDD505-2E9C-101B-9397-08002B2CF9AE}" pid="18" name="bjDocumentLabelXML-0">
    <vt:lpwstr>ames.com/2008/01/sie/internal/label"&gt;&lt;element uid="id_classification_confidential" value="" /&gt;&lt;/sisl&gt;</vt:lpwstr>
  </property>
  <property fmtid="{D5CDD505-2E9C-101B-9397-08002B2CF9AE}" pid="19" name="bjClsUserRVM">
    <vt:lpwstr>[]</vt:lpwstr>
  </property>
  <property fmtid="{D5CDD505-2E9C-101B-9397-08002B2CF9AE}" pid="20" name="bjpmDocIH">
    <vt:lpwstr>5iQ5fAtmkKGNzexC5sHXp5OlzV1ql8NW</vt:lpwstr>
  </property>
</Properties>
</file>