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47DABD51" w:rsidR="00F650FE" w:rsidRDefault="00BA0BB5"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rFonts w:asciiTheme="majorHAnsi" w:eastAsia="Arial" w:hAnsiTheme="majorHAnsi" w:cstheme="majorBidi"/>
          <w:b/>
          <w:bCs/>
          <w:noProof/>
          <w:color w:val="17665C"/>
          <w:sz w:val="40"/>
          <w:szCs w:val="40"/>
        </w:rPr>
        <w:drawing>
          <wp:inline distT="0" distB="0" distL="0" distR="0" wp14:anchorId="2D9DB22E" wp14:editId="0E672FAD">
            <wp:extent cx="672455" cy="830580"/>
            <wp:effectExtent l="0" t="0" r="0" b="7620"/>
            <wp:docPr id="149002761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0027610" name="Picture 1490027610"/>
                    <pic:cNvPicPr/>
                  </pic:nvPicPr>
                  <pic:blipFill>
                    <a:blip r:embed="rId13" cstate="print">
                      <a:extLst>
                        <a:ext uri="{28A0092B-C50C-407E-A947-70E740481C1C}">
                          <a14:useLocalDpi xmlns:a14="http://schemas.microsoft.com/office/drawing/2010/main" val="0"/>
                        </a:ext>
                      </a:extLst>
                    </a:blip>
                    <a:stretch>
                      <a:fillRect/>
                    </a:stretch>
                  </pic:blipFill>
                  <pic:spPr>
                    <a:xfrm>
                      <a:off x="0" y="0"/>
                      <a:ext cx="678283" cy="837779"/>
                    </a:xfrm>
                    <a:prstGeom prst="rect">
                      <a:avLst/>
                    </a:prstGeom>
                  </pic:spPr>
                </pic:pic>
              </a:graphicData>
            </a:graphic>
          </wp:inline>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commentRangeStart w:id="0"/>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commentRangeEnd w:id="0"/>
      <w:r w:rsidR="0014076F">
        <w:rPr>
          <w:rStyle w:val="CommentReference"/>
          <w:rFonts w:asciiTheme="minorHAnsi" w:eastAsia="Arial" w:hAnsiTheme="minorHAnsi" w:cstheme="minorHAnsi"/>
          <w:b/>
          <w:bCs/>
          <w:color w:val="333399"/>
          <w:sz w:val="40"/>
          <w:szCs w:val="40"/>
        </w:rPr>
        <w:commentReference w:id="0"/>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8FA5102" w14:textId="0D2CCEAF" w:rsidR="006B1A29" w:rsidRPr="00BA0BB5" w:rsidRDefault="00BA0BB5"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BA0BB5">
        <w:rPr>
          <w:rFonts w:asciiTheme="minorHAnsi" w:eastAsia="Arial" w:hAnsiTheme="minorHAnsi" w:cstheme="minorHAnsi"/>
          <w:b/>
          <w:bCs/>
          <w:color w:val="333399"/>
          <w:sz w:val="40"/>
          <w:szCs w:val="40"/>
        </w:rPr>
        <w:t>Scoil an Fheirtéaraigh</w:t>
      </w:r>
    </w:p>
    <w:p w14:paraId="22F0CB96" w14:textId="63BD9409" w:rsidR="006B1A29" w:rsidRPr="00451124" w:rsidRDefault="00BA0BB5"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10755M</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213CFCE0" w:rsidR="008A577D" w:rsidRPr="008A577D" w:rsidRDefault="00BA0BB5" w:rsidP="00C3400B">
            <w:pPr>
              <w:spacing w:after="0"/>
              <w:rPr>
                <w:rFonts w:asciiTheme="minorHAnsi" w:eastAsia="Arial" w:hAnsiTheme="minorHAnsi" w:cstheme="minorHAnsi"/>
                <w:b/>
                <w:bCs/>
                <w:color w:val="333399"/>
                <w:sz w:val="20"/>
                <w:szCs w:val="20"/>
                <w:highlight w:val="yellow"/>
              </w:rPr>
            </w:pPr>
            <w:r>
              <w:rPr>
                <w:rFonts w:asciiTheme="minorHAnsi" w:eastAsia="Arial" w:hAnsiTheme="minorHAnsi" w:cstheme="minorHAnsi"/>
                <w:b/>
                <w:bCs/>
                <w:color w:val="333399"/>
                <w:sz w:val="20"/>
                <w:szCs w:val="20"/>
              </w:rPr>
              <w:t>30/11/2026</w:t>
            </w:r>
            <w:r w:rsidR="00E2027E" w:rsidRPr="00E2027E">
              <w:rPr>
                <w:rFonts w:asciiTheme="minorHAnsi" w:eastAsia="Arial" w:hAnsiTheme="minorHAnsi" w:cstheme="minorHAnsi"/>
                <w:b/>
                <w:bCs/>
                <w:color w:val="333399"/>
                <w:sz w:val="20"/>
                <w:szCs w:val="20"/>
              </w:rPr>
              <w:t xml:space="preserve"> </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221910B0" w:rsidR="00915155" w:rsidRPr="008A577D" w:rsidRDefault="00BA0BB5"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Scoil an Fheirtéaraigh</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3BCC5731" w:rsidR="00915155" w:rsidRPr="008A577D" w:rsidRDefault="00BA0BB5"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10755M</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343728FC" w:rsidR="00915155" w:rsidRPr="008A577D" w:rsidRDefault="00BA0BB5"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Baile an Fheirtéaraigh, Trá Lí, Ciarraí, V92X795</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5A1762C0" w:rsidR="00915155" w:rsidRPr="008A577D" w:rsidRDefault="00BA0BB5"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45</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7847FC37" w:rsidR="00915155" w:rsidRPr="008A577D" w:rsidRDefault="00BA0BB5" w:rsidP="00C3400B">
            <w:pPr>
              <w:spacing w:after="0"/>
              <w:rPr>
                <w:rFonts w:asciiTheme="minorHAnsi" w:eastAsia="Arial" w:hAnsiTheme="minorHAnsi" w:cstheme="minorHAnsi"/>
                <w:b/>
                <w:color w:val="333399"/>
                <w:sz w:val="20"/>
                <w:szCs w:val="20"/>
                <w:highlight w:val="yellow"/>
              </w:rPr>
            </w:pPr>
            <w:r w:rsidRPr="00BA0BB5">
              <w:rPr>
                <w:rFonts w:asciiTheme="minorHAnsi" w:eastAsia="Arial" w:hAnsiTheme="minorHAnsi" w:cstheme="minorHAnsi"/>
                <w:b/>
                <w:color w:val="333399"/>
                <w:sz w:val="20"/>
                <w:szCs w:val="20"/>
              </w:rPr>
              <w:t>11am or 1pm</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73D602A3" w:rsidR="00915155" w:rsidRPr="00BA0BB5" w:rsidRDefault="00BA0BB5" w:rsidP="00BA0BB5">
            <w:pPr>
              <w:spacing w:after="0" w:line="240" w:lineRule="auto"/>
              <w:rPr>
                <w:rFonts w:cs="Calibri"/>
                <w:color w:val="FF0000"/>
                <w:sz w:val="28"/>
                <w:szCs w:val="28"/>
                <w:lang w:val="en-IE"/>
              </w:rPr>
            </w:pPr>
            <w:r w:rsidRPr="00BA0BB5">
              <w:rPr>
                <w:rFonts w:cs="Calibri"/>
                <w:sz w:val="28"/>
                <w:szCs w:val="28"/>
              </w:rPr>
              <w:t>€78,624.00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7E8C8E7E" w:rsidR="00915155" w:rsidRPr="008A577D" w:rsidRDefault="00BA0BB5"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2/11/2026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28C133FF"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15:00hrs,</w:t>
            </w:r>
            <w:r w:rsidR="00CB7073" w:rsidRPr="008A577D">
              <w:rPr>
                <w:rFonts w:asciiTheme="minorHAnsi" w:hAnsiTheme="minorHAnsi" w:cstheme="minorHAnsi"/>
                <w:b/>
                <w:color w:val="333399"/>
                <w:sz w:val="20"/>
                <w:szCs w:val="20"/>
              </w:rPr>
              <w:t xml:space="preserve"> on</w:t>
            </w:r>
            <w:r w:rsidRPr="008A577D">
              <w:rPr>
                <w:rFonts w:asciiTheme="minorHAnsi" w:hAnsiTheme="minorHAnsi" w:cstheme="minorHAnsi"/>
                <w:b/>
                <w:color w:val="333399"/>
                <w:sz w:val="20"/>
                <w:szCs w:val="20"/>
              </w:rPr>
              <w:t xml:space="preserve"> </w:t>
            </w:r>
            <w:r w:rsidR="00BA0BB5">
              <w:rPr>
                <w:rFonts w:asciiTheme="minorHAnsi" w:hAnsiTheme="minorHAnsi" w:cstheme="minorHAnsi"/>
                <w:b/>
                <w:color w:val="333399"/>
                <w:sz w:val="20"/>
                <w:szCs w:val="20"/>
              </w:rPr>
              <w:t>23/11/26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79529E1C"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w:t>
            </w:r>
            <w:r w:rsidR="00CB7073" w:rsidRPr="00BA0BB5">
              <w:rPr>
                <w:rFonts w:asciiTheme="minorHAnsi" w:hAnsiTheme="minorHAnsi" w:cstheme="minorHAnsi"/>
                <w:b/>
                <w:color w:val="333399"/>
                <w:sz w:val="20"/>
                <w:szCs w:val="20"/>
              </w:rPr>
              <w:t>on</w:t>
            </w:r>
            <w:r w:rsidRPr="00BA0BB5">
              <w:rPr>
                <w:rFonts w:asciiTheme="minorHAnsi" w:hAnsiTheme="minorHAnsi" w:cstheme="minorHAnsi"/>
                <w:b/>
                <w:color w:val="333399"/>
                <w:sz w:val="20"/>
                <w:szCs w:val="20"/>
              </w:rPr>
              <w:t xml:space="preserve"> </w:t>
            </w:r>
            <w:r w:rsidR="00BA0BB5" w:rsidRPr="00BA0BB5">
              <w:rPr>
                <w:rFonts w:asciiTheme="minorHAnsi" w:hAnsiTheme="minorHAnsi" w:cstheme="minorHAnsi"/>
                <w:b/>
                <w:color w:val="333399"/>
                <w:sz w:val="20"/>
                <w:szCs w:val="20"/>
              </w:rPr>
              <w:t>16/11/2026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9"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1F6730F1" w:rsidR="00915155" w:rsidRPr="008A577D" w:rsidRDefault="00BA0BB5" w:rsidP="00C3400B">
            <w:pPr>
              <w:spacing w:after="0"/>
              <w:rPr>
                <w:rFonts w:asciiTheme="minorHAnsi" w:hAnsiTheme="minorHAnsi" w:cstheme="minorHAnsi"/>
                <w:b/>
                <w:bCs/>
                <w:color w:val="333399"/>
                <w:sz w:val="20"/>
                <w:szCs w:val="20"/>
                <w:highlight w:val="yellow"/>
              </w:rPr>
            </w:pPr>
            <w:r w:rsidRPr="00BA0BB5">
              <w:rPr>
                <w:rFonts w:asciiTheme="minorHAnsi" w:hAnsiTheme="minorHAnsi" w:cstheme="minorHAnsi"/>
                <w:b/>
                <w:color w:val="333399"/>
                <w:sz w:val="20"/>
                <w:szCs w:val="20"/>
              </w:rPr>
              <w:t>Irish</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A73AA5A" w14:textId="099D30D4" w:rsidR="00915155" w:rsidRPr="008A577D" w:rsidRDefault="00BA0BB5" w:rsidP="00C3400B">
            <w:pPr>
              <w:spacing w:after="0"/>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13/11/2026 11am</w:t>
            </w:r>
          </w:p>
          <w:p w14:paraId="525B2D24" w14:textId="2BEAFCE3"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By Appointment Only to </w:t>
            </w:r>
            <w:r w:rsidR="00BA0BB5">
              <w:rPr>
                <w:rFonts w:asciiTheme="minorHAnsi" w:hAnsiTheme="minorHAnsi" w:cstheme="minorHAnsi"/>
                <w:b/>
                <w:color w:val="333399"/>
                <w:sz w:val="20"/>
                <w:szCs w:val="20"/>
              </w:rPr>
              <w:t>snfhirtearaigh@gmail.com</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4069D660" w:rsidR="00915155" w:rsidRPr="008A577D" w:rsidRDefault="00BA0BB5" w:rsidP="00C3400B">
            <w:pPr>
              <w:spacing w:after="0"/>
              <w:rPr>
                <w:rFonts w:asciiTheme="minorHAnsi" w:hAnsiTheme="minorHAnsi" w:cstheme="minorHAnsi"/>
                <w:bCs/>
                <w:color w:val="333399"/>
                <w:sz w:val="20"/>
                <w:szCs w:val="20"/>
                <w:highlight w:val="yellow"/>
              </w:rPr>
            </w:pPr>
            <w:r w:rsidRPr="00BA0BB5">
              <w:rPr>
                <w:rStyle w:val="Strong"/>
                <w:bCs w:val="0"/>
              </w:rPr>
              <w:t>None</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6893DA57" w14:textId="77777777" w:rsidR="00BA0BB5" w:rsidRDefault="00BA0BB5" w:rsidP="00BA0BB5">
            <w:pPr>
              <w:spacing w:after="0" w:line="240" w:lineRule="auto"/>
              <w:rPr>
                <w:rFonts w:cs="Calibri"/>
                <w:i/>
                <w:iCs/>
                <w:color w:val="000000"/>
                <w:sz w:val="28"/>
                <w:szCs w:val="28"/>
                <w:lang w:val="en-IE"/>
              </w:rPr>
            </w:pPr>
            <w:r>
              <w:rPr>
                <w:rFonts w:cs="Calibri"/>
                <w:i/>
                <w:iCs/>
                <w:color w:val="000000"/>
                <w:sz w:val="28"/>
                <w:szCs w:val="28"/>
              </w:rPr>
              <w:t>€26,208.00</w:t>
            </w:r>
          </w:p>
          <w:p w14:paraId="5D1F2819" w14:textId="07B570E6" w:rsidR="00915155" w:rsidRPr="008A577D" w:rsidRDefault="00915155" w:rsidP="00C3400B">
            <w:pPr>
              <w:spacing w:after="0" w:line="240" w:lineRule="auto"/>
              <w:rPr>
                <w:rFonts w:asciiTheme="minorHAnsi" w:hAnsiTheme="minorHAnsi" w:cstheme="minorHAnsi"/>
                <w:b/>
                <w:color w:val="333399"/>
                <w:sz w:val="20"/>
                <w:szCs w:val="20"/>
                <w:highlight w:val="yellow"/>
              </w:rPr>
            </w:pP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338A880D" w:rsidR="00946C20" w:rsidRPr="008A577D" w:rsidRDefault="00BA0BB5" w:rsidP="00946C20">
            <w:pPr>
              <w:spacing w:after="0" w:line="240" w:lineRule="auto"/>
              <w:rPr>
                <w:rFonts w:asciiTheme="minorHAnsi" w:hAnsiTheme="minorHAnsi" w:cstheme="minorHAnsi"/>
                <w:b/>
                <w:color w:val="333399"/>
                <w:sz w:val="20"/>
                <w:szCs w:val="20"/>
                <w:highlight w:val="yellow"/>
              </w:rPr>
            </w:pPr>
            <w:r w:rsidRPr="00BA0BB5">
              <w:rPr>
                <w:rFonts w:asciiTheme="minorHAnsi" w:hAnsiTheme="minorHAnsi" w:cstheme="minorHAnsi"/>
                <w:b/>
                <w:color w:val="333399"/>
                <w:sz w:val="20"/>
                <w:szCs w:val="20"/>
              </w:rPr>
              <w:t>30/11/2026</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service  commences.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7777777" w:rsidR="00DA4A63" w:rsidRDefault="00DA4A63" w:rsidP="00220BB7"/>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lastRenderedPageBreak/>
              <w:t>1.1</w:t>
            </w:r>
          </w:p>
        </w:tc>
        <w:tc>
          <w:tcPr>
            <w:tcW w:w="4572" w:type="pct"/>
          </w:tcPr>
          <w:p w14:paraId="48D5A4BE" w14:textId="4594EEB9" w:rsidR="00E26F1F" w:rsidRDefault="00DA4A63" w:rsidP="00AF7D0E">
            <w:pPr>
              <w:jc w:val="both"/>
            </w:pPr>
            <w:r w:rsidRPr="220D17C0">
              <w:rPr>
                <w:rFonts w:cstheme="minorBidi"/>
              </w:rPr>
              <w:t xml:space="preserve">The Board of Management of </w:t>
            </w:r>
            <w:r w:rsidR="00BA0BB5">
              <w:rPr>
                <w:rFonts w:cstheme="minorBidi"/>
                <w:b/>
                <w:bCs/>
              </w:rPr>
              <w:t>Scoil an Fheirtéaraigh</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2F955193" w:rsidR="00A4629A" w:rsidRPr="00BA0BB5" w:rsidRDefault="00BA0BB5" w:rsidP="009D622A">
                                  <w:pPr>
                                    <w:spacing w:after="0" w:line="240" w:lineRule="auto"/>
                                    <w:jc w:val="center"/>
                                    <w:rPr>
                                      <w:color w:val="0000FF"/>
                                      <w:lang w:val="en-IE"/>
                                    </w:rPr>
                                  </w:pPr>
                                  <w:r>
                                    <w:rPr>
                                      <w:color w:val="0000FF"/>
                                      <w:lang w:val="en-IE"/>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2F955193" w:rsidR="00A4629A" w:rsidRPr="00BA0BB5" w:rsidRDefault="00BA0BB5" w:rsidP="009D622A">
                            <w:pPr>
                              <w:spacing w:after="0" w:line="240" w:lineRule="auto"/>
                              <w:jc w:val="center"/>
                              <w:rPr>
                                <w:color w:val="0000FF"/>
                                <w:lang w:val="en-IE"/>
                              </w:rPr>
                            </w:pPr>
                            <w:r>
                              <w:rPr>
                                <w:color w:val="0000FF"/>
                                <w:lang w:val="en-IE"/>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commentRangeStart w:id="1"/>
            <w:r w:rsidR="00FD2DF7">
              <w:t>number</w:t>
            </w:r>
            <w:commentRangeEnd w:id="1"/>
            <w:r w:rsidR="00EB477D">
              <w:rPr>
                <w:rStyle w:val="CommentReference"/>
                <w:sz w:val="22"/>
                <w:szCs w:val="24"/>
              </w:rPr>
              <w:commentReference w:id="1"/>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lastRenderedPageBreak/>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20"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w:t>
            </w:r>
            <w:r>
              <w:rPr>
                <w:szCs w:val="22"/>
              </w:rPr>
              <w:lastRenderedPageBreak/>
              <w:t>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lastRenderedPageBreak/>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2"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2"/>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22"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6"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7"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8"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9">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30"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3"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4"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4"/>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3"/>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Style w:val="TableGrid2"/>
        <w:tblW w:w="4612" w:type="pct"/>
        <w:tblInd w:w="704" w:type="dxa"/>
        <w:tblLook w:val="04A0" w:firstRow="1" w:lastRow="0" w:firstColumn="1" w:lastColumn="0" w:noHBand="0" w:noVBand="1"/>
      </w:tblPr>
      <w:tblGrid>
        <w:gridCol w:w="767"/>
        <w:gridCol w:w="1303"/>
        <w:gridCol w:w="7819"/>
      </w:tblGrid>
      <w:tr w:rsidR="007C19F5" w:rsidRPr="008602D8" w14:paraId="0E29DE6E" w14:textId="77777777" w:rsidTr="00C2134E">
        <w:trPr>
          <w:trHeight w:val="543"/>
        </w:trPr>
        <w:tc>
          <w:tcPr>
            <w:tcW w:w="678" w:type="pct"/>
            <w:shd w:val="clear" w:color="auto" w:fill="333399"/>
          </w:tcPr>
          <w:p w14:paraId="453B4443"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ID</w:t>
            </w:r>
          </w:p>
        </w:tc>
        <w:tc>
          <w:tcPr>
            <w:tcW w:w="849" w:type="pct"/>
            <w:shd w:val="clear" w:color="auto" w:fill="333399"/>
          </w:tcPr>
          <w:p w14:paraId="0DB69316"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Criteria</w:t>
            </w:r>
          </w:p>
        </w:tc>
        <w:tc>
          <w:tcPr>
            <w:tcW w:w="3473" w:type="pct"/>
            <w:shd w:val="clear" w:color="auto" w:fill="333399"/>
          </w:tcPr>
          <w:p w14:paraId="3035772E"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Requirement</w:t>
            </w:r>
          </w:p>
        </w:tc>
      </w:tr>
      <w:tr w:rsidR="007C19F5" w:rsidRPr="008602D8" w14:paraId="53949F66" w14:textId="77777777" w:rsidTr="00C2134E">
        <w:trPr>
          <w:trHeight w:val="699"/>
        </w:trPr>
        <w:tc>
          <w:tcPr>
            <w:tcW w:w="678" w:type="pct"/>
          </w:tcPr>
          <w:p w14:paraId="7746D6B5"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MR01</w:t>
            </w:r>
          </w:p>
          <w:p w14:paraId="73A7D928"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(MR)</w:t>
            </w:r>
          </w:p>
        </w:tc>
        <w:tc>
          <w:tcPr>
            <w:tcW w:w="849" w:type="pct"/>
          </w:tcPr>
          <w:p w14:paraId="0942DA08"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z w:val="22"/>
                <w:szCs w:val="28"/>
              </w:rPr>
              <w:t>Site Visit</w:t>
            </w:r>
          </w:p>
          <w:p w14:paraId="64B31A2E" w14:textId="77777777" w:rsidR="002403C5" w:rsidRPr="008602D8" w:rsidRDefault="008273FC"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And</w:t>
            </w:r>
          </w:p>
          <w:p w14:paraId="4600362B" w14:textId="2DC83493" w:rsidR="008273FC" w:rsidRPr="008602D8" w:rsidRDefault="00BC381B" w:rsidP="00C2134E">
            <w:pPr>
              <w:spacing w:before="0"/>
              <w:jc w:val="left"/>
              <w:outlineLvl w:val="2"/>
              <w:rPr>
                <w:rFonts w:asciiTheme="minorHAnsi" w:hAnsiTheme="minorHAnsi" w:cstheme="minorHAnsi"/>
                <w:spacing w:val="5"/>
                <w:sz w:val="22"/>
                <w:szCs w:val="28"/>
                <w:lang w:val="en-US" w:eastAsia="en-GB"/>
              </w:rPr>
            </w:pPr>
            <w:r>
              <w:rPr>
                <w:rFonts w:asciiTheme="minorHAnsi" w:hAnsiTheme="minorHAnsi" w:cstheme="minorHAnsi"/>
                <w:spacing w:val="5"/>
                <w:sz w:val="22"/>
                <w:szCs w:val="28"/>
                <w:lang w:eastAsia="en-GB"/>
              </w:rPr>
              <w:t>S</w:t>
            </w:r>
            <w:r w:rsidR="002403C5" w:rsidRPr="008602D8">
              <w:rPr>
                <w:rFonts w:asciiTheme="minorHAnsi" w:hAnsiTheme="minorHAnsi" w:cstheme="minorHAnsi"/>
                <w:spacing w:val="5"/>
                <w:sz w:val="22"/>
                <w:szCs w:val="28"/>
                <w:lang w:eastAsia="en-GB"/>
              </w:rPr>
              <w:t xml:space="preserve">ubmission of </w:t>
            </w:r>
            <w:r w:rsidR="0082549A" w:rsidRPr="008602D8">
              <w:rPr>
                <w:rFonts w:asciiTheme="minorHAnsi" w:hAnsiTheme="minorHAnsi" w:cstheme="minorHAnsi"/>
                <w:spacing w:val="5"/>
                <w:sz w:val="22"/>
                <w:szCs w:val="28"/>
                <w:lang w:eastAsia="en-GB"/>
              </w:rPr>
              <w:t xml:space="preserve">the required </w:t>
            </w:r>
            <w:r w:rsidR="008273FC" w:rsidRPr="008602D8">
              <w:rPr>
                <w:rFonts w:asciiTheme="minorHAnsi" w:hAnsiTheme="minorHAnsi" w:cstheme="minorHAnsi"/>
                <w:spacing w:val="5"/>
                <w:sz w:val="22"/>
                <w:szCs w:val="28"/>
                <w:lang w:eastAsia="en-GB"/>
              </w:rPr>
              <w:t xml:space="preserve">Declaration </w:t>
            </w:r>
          </w:p>
        </w:tc>
        <w:tc>
          <w:tcPr>
            <w:tcW w:w="3473" w:type="pct"/>
          </w:tcPr>
          <w:p w14:paraId="112AF933" w14:textId="77777777" w:rsidR="006269D5" w:rsidRPr="008602D8" w:rsidRDefault="007C19F5" w:rsidP="00C2134E">
            <w:pPr>
              <w:spacing w:before="0"/>
              <w:jc w:val="left"/>
              <w:rPr>
                <w:rFonts w:asciiTheme="minorHAnsi" w:hAnsiTheme="minorHAnsi" w:cstheme="minorHAnsi"/>
                <w:sz w:val="22"/>
                <w:szCs w:val="28"/>
              </w:rPr>
            </w:pPr>
            <w:r w:rsidRPr="008602D8">
              <w:rPr>
                <w:rFonts w:asciiTheme="minorHAnsi" w:hAnsiTheme="minorHAnsi" w:cstheme="minorHAnsi"/>
                <w:sz w:val="22"/>
                <w:szCs w:val="28"/>
              </w:rPr>
              <w:t>The Contracting Authority requires all Tenderers to visit and review the entire school campus</w:t>
            </w:r>
            <w:r w:rsidR="00A431B1" w:rsidRPr="008602D8">
              <w:rPr>
                <w:rFonts w:asciiTheme="minorHAnsi" w:hAnsiTheme="minorHAnsi" w:cstheme="minorHAnsi"/>
                <w:sz w:val="22"/>
                <w:szCs w:val="28"/>
              </w:rPr>
              <w:t>.</w:t>
            </w:r>
            <w:r w:rsidR="006269D5" w:rsidRPr="008602D8">
              <w:rPr>
                <w:rFonts w:asciiTheme="minorHAnsi" w:hAnsiTheme="minorHAnsi" w:cstheme="minorHAnsi"/>
                <w:sz w:val="22"/>
                <w:szCs w:val="28"/>
              </w:rPr>
              <w:t xml:space="preserve"> </w:t>
            </w:r>
          </w:p>
          <w:p w14:paraId="38A6CA62" w14:textId="395D599C" w:rsidR="006269D5" w:rsidRPr="008602D8" w:rsidRDefault="006269D5" w:rsidP="00C2134E">
            <w:pPr>
              <w:spacing w:before="0"/>
              <w:jc w:val="left"/>
              <w:rPr>
                <w:rFonts w:asciiTheme="minorHAnsi" w:hAnsiTheme="minorHAnsi" w:cstheme="minorHAnsi"/>
                <w:sz w:val="22"/>
                <w:szCs w:val="28"/>
              </w:rPr>
            </w:pPr>
            <w:r w:rsidRPr="008602D8">
              <w:rPr>
                <w:rFonts w:asciiTheme="minorHAnsi" w:hAnsiTheme="minorHAnsi" w:cstheme="minorHAnsi"/>
                <w:sz w:val="22"/>
                <w:szCs w:val="28"/>
              </w:rPr>
              <w:t xml:space="preserve">In advance of the mandatory site visit, Tenderers are required to have read and familiarised themselves with content and requirements set down </w:t>
            </w:r>
            <w:r w:rsidR="00016AA8" w:rsidRPr="008602D8">
              <w:rPr>
                <w:rFonts w:asciiTheme="minorHAnsi" w:hAnsiTheme="minorHAnsi" w:cstheme="minorHAnsi"/>
                <w:sz w:val="22"/>
                <w:szCs w:val="28"/>
              </w:rPr>
              <w:t>in the</w:t>
            </w:r>
            <w:r w:rsidRPr="008602D8">
              <w:rPr>
                <w:rFonts w:asciiTheme="minorHAnsi" w:hAnsiTheme="minorHAnsi" w:cstheme="minorHAnsi"/>
                <w:sz w:val="22"/>
                <w:szCs w:val="28"/>
              </w:rPr>
              <w:t xml:space="preserve"> Department of Education Technical Note Guidance </w:t>
            </w:r>
            <w:hyperlink r:id="rId31" w:history="1">
              <w:r w:rsidR="00623AF4" w:rsidRPr="008602D8">
                <w:rPr>
                  <w:rStyle w:val="Hyperlink"/>
                  <w:rFonts w:asciiTheme="minorHAnsi" w:hAnsiTheme="minorHAnsi" w:cstheme="minorHAnsi"/>
                  <w:b/>
                  <w:bCs/>
                  <w:sz w:val="22"/>
                  <w:szCs w:val="28"/>
                  <w:lang w:val="en-IE"/>
                </w:rPr>
                <w:t>SDG02 TN-06</w:t>
              </w:r>
            </w:hyperlink>
            <w:r w:rsidR="00016AA8" w:rsidRPr="008602D8">
              <w:rPr>
                <w:rFonts w:asciiTheme="minorHAnsi" w:hAnsiTheme="minorHAnsi" w:cstheme="minorHAnsi"/>
                <w:sz w:val="22"/>
                <w:szCs w:val="28"/>
              </w:rPr>
              <w:t xml:space="preserve"> </w:t>
            </w:r>
            <w:r w:rsidR="005213A5" w:rsidRPr="008602D8">
              <w:rPr>
                <w:rFonts w:asciiTheme="minorHAnsi" w:hAnsiTheme="minorHAnsi" w:cstheme="minorHAnsi"/>
                <w:sz w:val="22"/>
                <w:szCs w:val="28"/>
              </w:rPr>
              <w:t xml:space="preserve">(Guidance for Existing Primary Schools in Relation to Facilities for Provision of School Meals) </w:t>
            </w:r>
            <w:r w:rsidR="00016AA8" w:rsidRPr="008602D8">
              <w:rPr>
                <w:rFonts w:asciiTheme="minorHAnsi" w:hAnsiTheme="minorHAnsi" w:cstheme="minorHAnsi"/>
                <w:sz w:val="22"/>
                <w:szCs w:val="28"/>
              </w:rPr>
              <w:t>and section 2.20 above</w:t>
            </w:r>
            <w:r w:rsidRPr="008602D8">
              <w:rPr>
                <w:rFonts w:asciiTheme="minorHAnsi" w:hAnsiTheme="minorHAnsi" w:cstheme="minorHAnsi"/>
                <w:sz w:val="22"/>
                <w:szCs w:val="28"/>
              </w:rPr>
              <w:t>.</w:t>
            </w:r>
          </w:p>
          <w:p w14:paraId="68D65625" w14:textId="27D971E1" w:rsidR="00EC5DCB" w:rsidRDefault="004A5019" w:rsidP="00C2134E">
            <w:pPr>
              <w:jc w:val="left"/>
              <w:rPr>
                <w:rFonts w:asciiTheme="minorHAnsi" w:hAnsiTheme="minorHAnsi" w:cstheme="minorHAnsi"/>
                <w:sz w:val="22"/>
                <w:szCs w:val="28"/>
              </w:rPr>
            </w:pPr>
            <w:r w:rsidRPr="008602D8">
              <w:rPr>
                <w:rFonts w:asciiTheme="minorHAnsi" w:hAnsiTheme="minorHAnsi" w:cstheme="minorHAnsi"/>
                <w:sz w:val="22"/>
                <w:szCs w:val="28"/>
              </w:rPr>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Department of Education Technical Note Guidance </w:t>
            </w:r>
            <w:hyperlink r:id="rId32" w:history="1">
              <w:r w:rsidR="00623AF4" w:rsidRPr="008602D8">
                <w:rPr>
                  <w:rStyle w:val="Hyperlink"/>
                  <w:rFonts w:asciiTheme="minorHAnsi" w:hAnsiTheme="minorHAnsi" w:cstheme="minorHAnsi"/>
                  <w:b/>
                  <w:bCs/>
                  <w:sz w:val="22"/>
                  <w:szCs w:val="28"/>
                  <w:lang w:val="en-IE"/>
                </w:rPr>
                <w:t>SDG02 TN-06</w:t>
              </w:r>
            </w:hyperlink>
            <w:r w:rsidRPr="008602D8">
              <w:rPr>
                <w:rFonts w:asciiTheme="minorHAnsi" w:hAnsiTheme="minorHAnsi" w:cstheme="minorHAnsi"/>
                <w:sz w:val="22"/>
                <w:szCs w:val="28"/>
              </w:rPr>
              <w:t>.</w:t>
            </w:r>
          </w:p>
          <w:p w14:paraId="0AD01A01" w14:textId="0CBFB526" w:rsidR="00EC5DCB" w:rsidRPr="008602D8" w:rsidRDefault="004A5019" w:rsidP="00C2134E">
            <w:pPr>
              <w:jc w:val="left"/>
              <w:rPr>
                <w:rFonts w:asciiTheme="minorHAnsi" w:hAnsiTheme="minorHAnsi" w:cstheme="minorHAnsi"/>
                <w:b/>
                <w:sz w:val="22"/>
                <w:szCs w:val="28"/>
              </w:rPr>
            </w:pPr>
            <w:r w:rsidRPr="008602D8">
              <w:rPr>
                <w:rFonts w:asciiTheme="minorHAnsi" w:hAnsiTheme="minorHAnsi" w:cstheme="minorHAnsi"/>
                <w:b/>
                <w:sz w:val="22"/>
                <w:szCs w:val="28"/>
              </w:rPr>
              <w:t>Note: If the Tenderer’s position is that no works are required</w:t>
            </w:r>
            <w:r w:rsidRPr="008602D8">
              <w:rPr>
                <w:rFonts w:asciiTheme="minorHAnsi" w:hAnsiTheme="minorHAnsi" w:cstheme="minorHAnsi"/>
                <w:sz w:val="22"/>
                <w:szCs w:val="28"/>
              </w:rPr>
              <w:t xml:space="preserve">, </w:t>
            </w:r>
            <w:r w:rsidRPr="008602D8">
              <w:rPr>
                <w:rFonts w:asciiTheme="minorHAnsi" w:hAnsiTheme="minorHAnsi" w:cstheme="minorHAnsi"/>
                <w:b/>
                <w:sz w:val="22"/>
                <w:szCs w:val="28"/>
              </w:rPr>
              <w:t>then the rationale for this position must be clearly set out in the declaration referred to below.</w:t>
            </w:r>
          </w:p>
          <w:p w14:paraId="06F57739" w14:textId="77777777" w:rsidR="0058360B" w:rsidRDefault="0058360B" w:rsidP="00C2134E">
            <w:pPr>
              <w:spacing w:before="0"/>
              <w:jc w:val="left"/>
              <w:rPr>
                <w:rFonts w:asciiTheme="minorHAnsi" w:hAnsiTheme="minorHAnsi" w:cstheme="minorHAnsi"/>
                <w:b/>
                <w:bCs/>
                <w:sz w:val="22"/>
                <w:szCs w:val="28"/>
              </w:rPr>
            </w:pPr>
          </w:p>
          <w:p w14:paraId="104A409F" w14:textId="4EBBA5B8" w:rsidR="0058360B" w:rsidRPr="008602D8" w:rsidRDefault="00FD7C4A" w:rsidP="00C2134E">
            <w:pPr>
              <w:spacing w:before="0"/>
              <w:jc w:val="left"/>
              <w:rPr>
                <w:rFonts w:asciiTheme="minorHAnsi" w:hAnsiTheme="minorHAnsi" w:cstheme="minorHAnsi"/>
                <w:b/>
                <w:bCs/>
                <w:sz w:val="22"/>
                <w:szCs w:val="28"/>
              </w:rPr>
            </w:pPr>
            <w:r w:rsidRPr="008602D8">
              <w:rPr>
                <w:rFonts w:asciiTheme="minorHAnsi" w:hAnsiTheme="minorHAnsi" w:cstheme="minorHAnsi"/>
                <w:b/>
                <w:bCs/>
                <w:sz w:val="22"/>
                <w:szCs w:val="28"/>
              </w:rPr>
              <w:t>To pass this Mandatory requirement Tenderers must:</w:t>
            </w:r>
          </w:p>
          <w:p w14:paraId="31683A92" w14:textId="77777777" w:rsidR="004A5019" w:rsidRPr="008602D8" w:rsidRDefault="00FD7C4A" w:rsidP="00034298">
            <w:pPr>
              <w:pStyle w:val="ListParagraph"/>
              <w:numPr>
                <w:ilvl w:val="0"/>
                <w:numId w:val="14"/>
              </w:numPr>
              <w:spacing w:before="0" w:after="0"/>
              <w:jc w:val="left"/>
              <w:rPr>
                <w:rFonts w:asciiTheme="minorHAnsi" w:hAnsiTheme="minorHAnsi" w:cstheme="minorHAnsi"/>
                <w:sz w:val="22"/>
                <w:szCs w:val="28"/>
              </w:rPr>
            </w:pPr>
            <w:r w:rsidRPr="008602D8">
              <w:rPr>
                <w:rFonts w:asciiTheme="minorHAnsi" w:hAnsiTheme="minorHAnsi" w:cstheme="minorHAnsi"/>
                <w:b/>
                <w:bCs/>
                <w:sz w:val="22"/>
                <w:szCs w:val="28"/>
              </w:rPr>
              <w:t>Conduct the site visit</w:t>
            </w:r>
            <w:r w:rsidRPr="008602D8">
              <w:rPr>
                <w:rFonts w:asciiTheme="minorHAnsi" w:hAnsiTheme="minorHAnsi" w:cstheme="minorHAnsi"/>
                <w:sz w:val="22"/>
                <w:szCs w:val="28"/>
              </w:rPr>
              <w:t xml:space="preserve"> on the date set out in </w:t>
            </w:r>
            <w:r w:rsidR="00B46D43" w:rsidRPr="008602D8">
              <w:rPr>
                <w:rFonts w:asciiTheme="minorHAnsi" w:hAnsiTheme="minorHAnsi" w:cstheme="minorHAnsi"/>
                <w:sz w:val="22"/>
                <w:szCs w:val="28"/>
              </w:rPr>
              <w:t>Table 1 above</w:t>
            </w:r>
            <w:r w:rsidRPr="008602D8">
              <w:rPr>
                <w:rFonts w:asciiTheme="minorHAnsi" w:hAnsiTheme="minorHAnsi" w:cstheme="minorHAnsi"/>
                <w:sz w:val="22"/>
                <w:szCs w:val="28"/>
              </w:rPr>
              <w:t>: and</w:t>
            </w:r>
            <w:r w:rsidR="004A5019" w:rsidRPr="008602D8">
              <w:rPr>
                <w:rFonts w:asciiTheme="minorHAnsi" w:hAnsiTheme="minorHAnsi" w:cstheme="minorHAnsi"/>
                <w:sz w:val="22"/>
                <w:szCs w:val="28"/>
              </w:rPr>
              <w:t xml:space="preserve"> </w:t>
            </w:r>
          </w:p>
          <w:p w14:paraId="5633B451" w14:textId="15B7518B" w:rsidR="00C63C6A" w:rsidRPr="00684B51" w:rsidRDefault="00E757ED" w:rsidP="00034298">
            <w:pPr>
              <w:pStyle w:val="ListParagraph"/>
              <w:numPr>
                <w:ilvl w:val="0"/>
                <w:numId w:val="14"/>
              </w:numPr>
              <w:spacing w:after="0"/>
              <w:jc w:val="left"/>
              <w:rPr>
                <w:rFonts w:asciiTheme="minorHAnsi" w:hAnsiTheme="minorHAnsi" w:cstheme="minorHAnsi"/>
                <w:sz w:val="22"/>
                <w:szCs w:val="28"/>
              </w:rPr>
            </w:pPr>
            <w:r w:rsidRPr="008602D8">
              <w:rPr>
                <w:rFonts w:asciiTheme="minorHAnsi" w:hAnsiTheme="minorHAnsi" w:cstheme="minorHAnsi"/>
                <w:b/>
                <w:bCs/>
                <w:sz w:val="22"/>
                <w:szCs w:val="28"/>
              </w:rPr>
              <w:t xml:space="preserve">Submit with their Tender </w:t>
            </w:r>
            <w:r w:rsidR="004A5019" w:rsidRPr="008602D8">
              <w:rPr>
                <w:rFonts w:asciiTheme="minorHAnsi" w:hAnsiTheme="minorHAnsi" w:cstheme="minorHAnsi"/>
                <w:sz w:val="22"/>
                <w:szCs w:val="28"/>
              </w:rPr>
              <w:t>a Declaration</w:t>
            </w:r>
            <w:r w:rsidR="00C63C6A" w:rsidRPr="008602D8">
              <w:rPr>
                <w:rFonts w:asciiTheme="minorHAnsi" w:hAnsiTheme="minorHAnsi" w:cstheme="minorHAnsi"/>
                <w:sz w:val="22"/>
                <w:szCs w:val="28"/>
              </w:rPr>
              <w:t xml:space="preserve"> which must include at a minimum:</w:t>
            </w:r>
          </w:p>
          <w:p w14:paraId="1C360F2C" w14:textId="3CF9A2E0"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Confirmation that a site visit has been carried out on a specified date and who was in attendance on behalf of the Tenderer.</w:t>
            </w:r>
          </w:p>
          <w:p w14:paraId="60F0D037"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 xml:space="preserve">Confirmation that a preliminary risk assessment has been carried out in accordance with the requirements of SDG 02-TN06 and that the successful Tenderer will undertake to comply with all the health and safety requirements. </w:t>
            </w:r>
          </w:p>
          <w:p w14:paraId="1170C7E4"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 xml:space="preserve">A brief description of any proposed works in the school building or on the school site and confirmation that these will be carried out fully in compliance with SDG 02-TN06 dependant on the delivery option chosen. </w:t>
            </w:r>
          </w:p>
          <w:p w14:paraId="2EB13D9C"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Confirmation that the successful Tenderer will comply with all the requirements of SDG 02-TN06 and all other statutory requirements including Building Regulations, Food legislation and Health &amp; Safety legislation.</w:t>
            </w:r>
          </w:p>
          <w:p w14:paraId="609563F5"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Confirmation that any proposed refurbishment or upgrade works will be designed and certified on completion by an appropriately experienced design team engaged by the successful Tenderer in compliance with SDG 02-TN06.</w:t>
            </w:r>
          </w:p>
          <w:p w14:paraId="71EC0D22" w14:textId="7D9B91EA" w:rsidR="0058360B" w:rsidRPr="002227BF" w:rsidRDefault="00C63C6A" w:rsidP="00C2134E">
            <w:pPr>
              <w:pStyle w:val="ListParagraph"/>
              <w:numPr>
                <w:ilvl w:val="1"/>
                <w:numId w:val="72"/>
              </w:numPr>
              <w:jc w:val="left"/>
              <w:rPr>
                <w:rFonts w:asciiTheme="minorHAnsi" w:hAnsiTheme="minorHAnsi" w:cstheme="minorHAnsi"/>
                <w:sz w:val="22"/>
              </w:rPr>
            </w:pPr>
            <w:r w:rsidRPr="00684B51">
              <w:rPr>
                <w:rFonts w:asciiTheme="minorHAnsi" w:hAnsiTheme="minorHAnsi" w:cstheme="minorHAnsi"/>
                <w:sz w:val="22"/>
              </w:rPr>
              <w:t>Confirmation that any costs associated with any required building works will be borne by the successful Tenderer.</w:t>
            </w:r>
          </w:p>
          <w:p w14:paraId="6C5CA4F1" w14:textId="767497AF" w:rsidR="002400E2" w:rsidRPr="008602D8" w:rsidRDefault="00FD7C4A" w:rsidP="00C2134E">
            <w:pPr>
              <w:spacing w:before="0"/>
              <w:jc w:val="left"/>
              <w:rPr>
                <w:rFonts w:asciiTheme="minorHAnsi" w:hAnsiTheme="minorHAnsi" w:cstheme="minorHAnsi"/>
                <w:sz w:val="22"/>
                <w:szCs w:val="28"/>
              </w:rPr>
            </w:pPr>
            <w:r w:rsidRPr="008602D8">
              <w:rPr>
                <w:rFonts w:asciiTheme="minorHAnsi" w:hAnsiTheme="minorHAnsi" w:cstheme="minorHAnsi"/>
                <w:b/>
                <w:bCs/>
                <w:sz w:val="22"/>
                <w:szCs w:val="28"/>
              </w:rPr>
              <w:t>For the avoidance of doubt,</w:t>
            </w:r>
            <w:r w:rsidRPr="008602D8">
              <w:rPr>
                <w:rFonts w:asciiTheme="minorHAnsi" w:hAnsiTheme="minorHAnsi" w:cstheme="minorHAnsi"/>
                <w:sz w:val="22"/>
                <w:szCs w:val="28"/>
              </w:rPr>
              <w:t xml:space="preserve"> </w:t>
            </w:r>
          </w:p>
          <w:p w14:paraId="0ACF43D4" w14:textId="351FEC45" w:rsidR="00190F47" w:rsidRPr="00190F47" w:rsidRDefault="00FD7C4A" w:rsidP="00034298">
            <w:pPr>
              <w:pStyle w:val="ListParagraph"/>
              <w:numPr>
                <w:ilvl w:val="0"/>
                <w:numId w:val="27"/>
              </w:numPr>
              <w:spacing w:before="0"/>
              <w:jc w:val="left"/>
              <w:rPr>
                <w:rFonts w:asciiTheme="minorHAnsi" w:hAnsiTheme="minorHAnsi" w:cstheme="minorHAnsi"/>
                <w:sz w:val="22"/>
                <w:szCs w:val="28"/>
              </w:rPr>
            </w:pPr>
            <w:r w:rsidRPr="008602D8">
              <w:rPr>
                <w:rFonts w:asciiTheme="minorHAnsi" w:hAnsiTheme="minorHAnsi" w:cstheme="minorHAnsi"/>
                <w:sz w:val="22"/>
                <w:szCs w:val="28"/>
              </w:rPr>
              <w:t>Tenderer</w:t>
            </w:r>
            <w:r w:rsidR="00C63C6A" w:rsidRPr="008602D8">
              <w:rPr>
                <w:rFonts w:asciiTheme="minorHAnsi" w:hAnsiTheme="minorHAnsi" w:cstheme="minorHAnsi"/>
                <w:sz w:val="22"/>
                <w:szCs w:val="28"/>
              </w:rPr>
              <w:t>s</w:t>
            </w:r>
            <w:r w:rsidRPr="008602D8">
              <w:rPr>
                <w:rFonts w:asciiTheme="minorHAnsi" w:hAnsiTheme="minorHAnsi" w:cstheme="minorHAnsi"/>
                <w:sz w:val="22"/>
                <w:szCs w:val="28"/>
              </w:rPr>
              <w:t xml:space="preserve"> who do not visit the school campus </w:t>
            </w:r>
            <w:r w:rsidR="00D9319A" w:rsidRPr="008602D8">
              <w:rPr>
                <w:rFonts w:asciiTheme="minorHAnsi" w:hAnsiTheme="minorHAnsi" w:cstheme="minorHAnsi"/>
                <w:sz w:val="22"/>
                <w:szCs w:val="28"/>
              </w:rPr>
              <w:t>and</w:t>
            </w:r>
            <w:r w:rsidR="006E1924" w:rsidRPr="008602D8">
              <w:rPr>
                <w:rFonts w:asciiTheme="minorHAnsi" w:hAnsiTheme="minorHAnsi" w:cstheme="minorHAnsi"/>
                <w:sz w:val="22"/>
                <w:szCs w:val="28"/>
              </w:rPr>
              <w:t>/or</w:t>
            </w:r>
            <w:r w:rsidRPr="008602D8">
              <w:rPr>
                <w:rFonts w:asciiTheme="minorHAnsi" w:hAnsiTheme="minorHAnsi" w:cstheme="minorHAnsi"/>
                <w:sz w:val="22"/>
                <w:szCs w:val="28"/>
              </w:rPr>
              <w:t xml:space="preserve"> do not submit a declaration will fail this Mandatory </w:t>
            </w:r>
            <w:r w:rsidR="00D9319A" w:rsidRPr="008602D8">
              <w:rPr>
                <w:rFonts w:asciiTheme="minorHAnsi" w:hAnsiTheme="minorHAnsi" w:cstheme="minorHAnsi"/>
                <w:sz w:val="22"/>
                <w:szCs w:val="28"/>
              </w:rPr>
              <w:t>R</w:t>
            </w:r>
            <w:r w:rsidRPr="008602D8">
              <w:rPr>
                <w:rFonts w:asciiTheme="minorHAnsi" w:hAnsiTheme="minorHAnsi" w:cstheme="minorHAnsi"/>
                <w:sz w:val="22"/>
                <w:szCs w:val="28"/>
              </w:rPr>
              <w:t>equirement</w:t>
            </w:r>
            <w:r w:rsidR="002400E2" w:rsidRPr="008602D8">
              <w:rPr>
                <w:rFonts w:asciiTheme="minorHAnsi" w:hAnsiTheme="minorHAnsi" w:cstheme="minorHAnsi"/>
                <w:sz w:val="22"/>
                <w:szCs w:val="28"/>
              </w:rPr>
              <w:t>;</w:t>
            </w:r>
          </w:p>
          <w:p w14:paraId="04F4104B" w14:textId="731A6914" w:rsidR="002656DE" w:rsidRPr="00A437FF" w:rsidRDefault="006269D5" w:rsidP="000A704A">
            <w:pPr>
              <w:pStyle w:val="ListParagraph"/>
              <w:numPr>
                <w:ilvl w:val="0"/>
                <w:numId w:val="27"/>
              </w:numPr>
              <w:rPr>
                <w:rFonts w:asciiTheme="minorHAnsi" w:hAnsiTheme="minorHAnsi" w:cstheme="minorHAnsi"/>
                <w:sz w:val="22"/>
                <w:szCs w:val="28"/>
                <w:lang w:val="en-IE"/>
              </w:rPr>
            </w:pPr>
            <w:r w:rsidRPr="00A437FF">
              <w:rPr>
                <w:rFonts w:asciiTheme="minorHAnsi" w:hAnsiTheme="minorHAnsi" w:cstheme="minorHAnsi"/>
                <w:sz w:val="22"/>
                <w:szCs w:val="28"/>
              </w:rPr>
              <w:t xml:space="preserve">The successful Tender as a </w:t>
            </w:r>
            <w:r w:rsidRPr="00A437FF">
              <w:rPr>
                <w:rFonts w:asciiTheme="minorHAnsi" w:hAnsiTheme="minorHAnsi" w:cstheme="minorHAnsi"/>
                <w:sz w:val="22"/>
                <w:szCs w:val="28"/>
                <w:u w:val="single"/>
              </w:rPr>
              <w:t xml:space="preserve">precondition </w:t>
            </w:r>
            <w:r w:rsidR="006E1924" w:rsidRPr="00A437FF">
              <w:rPr>
                <w:rFonts w:asciiTheme="minorHAnsi" w:hAnsiTheme="minorHAnsi" w:cstheme="minorHAnsi"/>
                <w:sz w:val="22"/>
                <w:szCs w:val="28"/>
                <w:u w:val="single"/>
              </w:rPr>
              <w:t xml:space="preserve">to the </w:t>
            </w:r>
            <w:r w:rsidR="00DC302A" w:rsidRPr="00A437FF">
              <w:rPr>
                <w:rFonts w:asciiTheme="minorHAnsi" w:hAnsiTheme="minorHAnsi" w:cstheme="minorHAnsi"/>
                <w:sz w:val="22"/>
                <w:szCs w:val="28"/>
                <w:u w:val="single"/>
              </w:rPr>
              <w:t xml:space="preserve">commencement </w:t>
            </w:r>
            <w:r w:rsidR="006E1924" w:rsidRPr="00A437FF">
              <w:rPr>
                <w:rFonts w:asciiTheme="minorHAnsi" w:hAnsiTheme="minorHAnsi" w:cstheme="minorHAnsi"/>
                <w:sz w:val="22"/>
                <w:szCs w:val="28"/>
                <w:u w:val="single"/>
              </w:rPr>
              <w:t>of the Services C</w:t>
            </w:r>
            <w:r w:rsidRPr="00A437FF">
              <w:rPr>
                <w:rFonts w:asciiTheme="minorHAnsi" w:hAnsiTheme="minorHAnsi" w:cstheme="minorHAnsi"/>
                <w:sz w:val="22"/>
                <w:szCs w:val="28"/>
                <w:u w:val="single"/>
              </w:rPr>
              <w:t xml:space="preserve">ontract </w:t>
            </w:r>
            <w:r w:rsidRPr="00A437FF">
              <w:rPr>
                <w:rFonts w:asciiTheme="minorHAnsi" w:hAnsiTheme="minorHAnsi" w:cstheme="minorHAnsi"/>
                <w:sz w:val="22"/>
                <w:szCs w:val="28"/>
              </w:rPr>
              <w:t xml:space="preserve">must provide full school specific details of their proposed works including detailed drawings / sketches/ specifications of the proposed building works, risk assessments and schedule of works etc. </w:t>
            </w:r>
            <w:r w:rsidR="006E1924" w:rsidRPr="00A437FF">
              <w:rPr>
                <w:rFonts w:asciiTheme="minorHAnsi" w:hAnsiTheme="minorHAnsi" w:cstheme="minorHAnsi"/>
                <w:sz w:val="22"/>
                <w:szCs w:val="28"/>
              </w:rPr>
              <w:t xml:space="preserve">outlined in their declaration and </w:t>
            </w:r>
            <w:r w:rsidRPr="00A437FF">
              <w:rPr>
                <w:rFonts w:asciiTheme="minorHAnsi" w:hAnsiTheme="minorHAnsi" w:cstheme="minorHAnsi"/>
                <w:sz w:val="22"/>
                <w:szCs w:val="28"/>
              </w:rPr>
              <w:t>in accordance with Department of Education</w:t>
            </w:r>
            <w:r w:rsidR="001770E9" w:rsidRPr="00A437FF">
              <w:rPr>
                <w:rFonts w:asciiTheme="minorHAnsi" w:hAnsiTheme="minorHAnsi" w:cstheme="minorHAnsi"/>
                <w:sz w:val="22"/>
                <w:szCs w:val="28"/>
              </w:rPr>
              <w:t xml:space="preserve"> </w:t>
            </w:r>
            <w:r w:rsidRPr="00A437FF">
              <w:rPr>
                <w:rFonts w:asciiTheme="minorHAnsi" w:hAnsiTheme="minorHAnsi" w:cstheme="minorHAnsi"/>
                <w:sz w:val="22"/>
                <w:szCs w:val="28"/>
              </w:rPr>
              <w:t xml:space="preserve">Technical Note Guidance </w:t>
            </w:r>
            <w:hyperlink r:id="rId33" w:history="1">
              <w:r w:rsidR="00A437FF" w:rsidRPr="00A437FF">
                <w:rPr>
                  <w:rStyle w:val="Hyperlink"/>
                  <w:rFonts w:asciiTheme="minorHAnsi" w:hAnsiTheme="minorHAnsi" w:cstheme="minorHAnsi"/>
                  <w:szCs w:val="28"/>
                  <w:lang w:val="en-IE"/>
                </w:rPr>
                <w:t>SDG 02-TN06</w:t>
              </w:r>
            </w:hyperlink>
            <w:hyperlink r:id="rId34" w:history="1">
              <w:r>
                <w:rPr>
                  <w:rStyle w:val="Hyperlink"/>
                </w:rPr>
                <w:t>https://assets.gov.ie/static/documents/DoE_SM_school_guidance_v02_250425.pdf</w:t>
              </w:r>
            </w:hyperlink>
            <w:r w:rsidRPr="00A437FF">
              <w:rPr>
                <w:rFonts w:asciiTheme="minorHAnsi" w:hAnsiTheme="minorHAnsi" w:cstheme="minorHAnsi"/>
                <w:sz w:val="22"/>
                <w:szCs w:val="28"/>
              </w:rPr>
              <w:t xml:space="preserve"> </w:t>
            </w:r>
          </w:p>
          <w:p w14:paraId="016D2798" w14:textId="5EEB46B6" w:rsidR="00C45649" w:rsidRPr="00C92173" w:rsidRDefault="00C92173" w:rsidP="00C97A16">
            <w:pPr>
              <w:pStyle w:val="ListParagraph"/>
              <w:numPr>
                <w:ilvl w:val="0"/>
                <w:numId w:val="27"/>
              </w:numPr>
              <w:rPr>
                <w:rFonts w:asciiTheme="minorHAnsi" w:hAnsiTheme="minorHAnsi" w:cstheme="minorHAnsi"/>
                <w:szCs w:val="28"/>
              </w:rPr>
            </w:pPr>
            <w:r w:rsidRPr="00C92173">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Default="000F1980" w:rsidP="00EE6D3D">
      <w:pPr>
        <w:ind w:left="851" w:hanging="142"/>
        <w:jc w:val="both"/>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lastRenderedPageBreak/>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lastRenderedPageBreak/>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lastRenderedPageBreak/>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and which includes options to accommodate students with food intolerances, allergies and religious observance, including lactose-free, gluten-free, 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lastRenderedPageBreak/>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Tenderers must demonstrate, by providing a clear and comprehensive description in the TRD how their 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lastRenderedPageBreak/>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lastRenderedPageBreak/>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5"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 xml:space="preserve">Each response provided by the Tenderer for each individual qualitative criterion and sub-criterion, as applicable, will be evaluated and scored in accordance with the relevant scoring </w:t>
      </w:r>
      <w:r>
        <w:lastRenderedPageBreak/>
        <w:t>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lastRenderedPageBreak/>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28B2D7EF" w14:textId="77777777" w:rsidR="003C0FB1" w:rsidRPr="000A2990" w:rsidRDefault="003C0FB1" w:rsidP="00643266">
            <w:pPr>
              <w:pStyle w:val="ListParagraph"/>
              <w:numPr>
                <w:ilvl w:val="0"/>
                <w:numId w:val="8"/>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w:t>
            </w:r>
            <w:r w:rsidRPr="00507FE4">
              <w:t xml:space="preserve">. </w:t>
            </w:r>
          </w:p>
          <w:p w14:paraId="1A80C494" w14:textId="77777777" w:rsidR="000A2990" w:rsidRDefault="000A2990" w:rsidP="000A2990">
            <w:pPr>
              <w:rPr>
                <w:szCs w:val="22"/>
              </w:rPr>
            </w:pPr>
          </w:p>
          <w:p w14:paraId="097A8578" w14:textId="77777777" w:rsidR="000A2990" w:rsidRPr="000A2990" w:rsidRDefault="000A2990" w:rsidP="000A2990"/>
        </w:tc>
      </w:tr>
    </w:tbl>
    <w:p w14:paraId="25E86950" w14:textId="40DE8B48" w:rsidR="003C0FB1" w:rsidRDefault="003C0FB1" w:rsidP="00EE6D3D">
      <w:pPr>
        <w:pStyle w:val="Heading2"/>
        <w:spacing w:before="0" w:after="120"/>
        <w:jc w:val="both"/>
      </w:pPr>
      <w:r>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xml:space="preserve">) calendar days if such notice is sent by other means. </w:t>
            </w:r>
            <w:r>
              <w:lastRenderedPageBreak/>
              <w:t>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lastRenderedPageBreak/>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6"/>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7"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7DC02F70"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w:t>
            </w:r>
            <w:hyperlink r:id="rId38" w:history="1">
              <w:r w:rsidRPr="003A598F">
                <w:rPr>
                  <w:rStyle w:val="Hyperlink"/>
                  <w:rFonts w:asciiTheme="minorHAnsi" w:hAnsiTheme="minorHAnsi" w:cstheme="minorHAnsi"/>
                </w:rPr>
                <w:t xml:space="preserve"> Nutrition Standards for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9"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40"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41"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2D31D08A" w14:textId="55E86602" w:rsidR="00B16C64" w:rsidRPr="00B16C64" w:rsidRDefault="00B16C64" w:rsidP="00BA232C">
      <w:pPr>
        <w:jc w:val="both"/>
      </w:pPr>
      <w:r w:rsidRPr="00BA232C">
        <w:rPr>
          <w:rFonts w:asciiTheme="minorHAnsi" w:hAnsiTheme="minorHAnsi" w:cstheme="minorHAnsi"/>
          <w:b/>
          <w:bCs/>
          <w:szCs w:val="22"/>
        </w:rPr>
        <w:t xml:space="preserve">Repeat orders are not permitted or to be offered, </w:t>
      </w:r>
      <w:r w:rsidR="00BA232C">
        <w:rPr>
          <w:rFonts w:asciiTheme="minorHAnsi" w:hAnsiTheme="minorHAnsi" w:cstheme="minorHAnsi"/>
          <w:b/>
          <w:bCs/>
          <w:szCs w:val="22"/>
        </w:rPr>
        <w:t>p</w:t>
      </w:r>
      <w:r w:rsidRPr="00BA232C">
        <w:rPr>
          <w:rFonts w:asciiTheme="minorHAnsi" w:hAnsiTheme="minorHAnsi" w:cstheme="minorHAnsi"/>
          <w:b/>
          <w:bCs/>
          <w:szCs w:val="22"/>
        </w:rPr>
        <w:t>arents/guardians must order the food on a weekly basis;</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02D9B949"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42">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43"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5" w:name="_Hlk223598006"/>
      <w:r w:rsidRPr="6F640DBF">
        <w:rPr>
          <w:rFonts w:asciiTheme="minorHAnsi" w:hAnsiTheme="minorHAnsi" w:cstheme="minorBidi"/>
        </w:rPr>
        <w:t>(for example lactose-free, gluten-free</w:t>
      </w:r>
      <w:bookmarkEnd w:id="5"/>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4"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5"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6"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4BD7F6B5"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7" w:history="1">
        <w:r w:rsidR="001A1BE0" w:rsidRPr="001A1BE0">
          <w:rPr>
            <w:rStyle w:val="Hyperlink"/>
            <w:rFonts w:asciiTheme="minorHAnsi" w:hAnsiTheme="minorHAnsi" w:cstheme="minorHAnsi"/>
            <w:szCs w:val="22"/>
          </w:rPr>
          <w:t>Nutrition Standards for School Meals</w:t>
        </w:r>
      </w:hyperlink>
      <w:r w:rsidR="003A598F">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89DD8E7" w14:textId="77777777" w:rsidR="005F5763" w:rsidRPr="00B16C64" w:rsidRDefault="005F5763" w:rsidP="005F5763">
      <w:pPr>
        <w:pStyle w:val="ListParagraph"/>
        <w:numPr>
          <w:ilvl w:val="0"/>
          <w:numId w:val="50"/>
        </w:numPr>
        <w:jc w:val="both"/>
      </w:pPr>
      <w:r w:rsidRPr="005F5763">
        <w:rPr>
          <w:rFonts w:asciiTheme="minorHAnsi" w:hAnsiTheme="minorHAnsi" w:cstheme="minorHAnsi"/>
          <w:b/>
          <w:bCs/>
          <w:szCs w:val="22"/>
        </w:rPr>
        <w:t>Repeat orders are not permitted or to be offered, Parents/guardians must order the food on a weekly basis;</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lastRenderedPageBreak/>
        <w:t>The mandatory food information listed above must also be made available at the time of delivery of the meals. This can be via an outer label on a box containing individually packaged meals or via 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49A132F" w14:textId="70013E18" w:rsidR="00C06930" w:rsidRPr="00C06930" w:rsidRDefault="00BA232C" w:rsidP="006420CF">
      <w:pPr>
        <w:pStyle w:val="ListParagraph"/>
        <w:numPr>
          <w:ilvl w:val="0"/>
          <w:numId w:val="26"/>
        </w:numPr>
        <w:jc w:val="both"/>
        <w:rPr>
          <w:rFonts w:asciiTheme="minorHAnsi" w:hAnsiTheme="minorHAnsi" w:cstheme="minorHAnsi"/>
          <w:szCs w:val="22"/>
          <w:lang w:val="en-IE"/>
        </w:rPr>
      </w:pPr>
      <w:r w:rsidRPr="00BA232C">
        <w:rPr>
          <w:rFonts w:asciiTheme="minorHAnsi" w:hAnsiTheme="minorHAnsi" w:cstheme="minorHAnsi"/>
          <w:szCs w:val="22"/>
          <w:lang w:val="en-IE"/>
        </w:rPr>
        <w:t> </w:t>
      </w:r>
      <w:r w:rsidRPr="00BA232C">
        <w:rPr>
          <w:rFonts w:asciiTheme="minorHAnsi" w:hAnsiTheme="minorHAnsi" w:cstheme="minorHAnsi"/>
          <w:szCs w:val="22"/>
        </w:rPr>
        <w:t>Repeat orders are not permitted or to be offered, Parents/guardians must order the food on a weekly basis;</w:t>
      </w:r>
      <w:r w:rsidR="00C06930" w:rsidRPr="00C06930">
        <w:rPr>
          <w:rFonts w:asciiTheme="minorHAnsi" w:hAnsiTheme="minorHAnsi" w:cstheme="minorHAnsi"/>
          <w:b/>
          <w:bCs/>
          <w:szCs w:val="22"/>
          <w:lang w:val="en-IE"/>
        </w:rPr>
        <w:t>  </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w:t>
      </w:r>
      <w:r w:rsidRPr="00CC1492">
        <w:rPr>
          <w:rFonts w:asciiTheme="minorHAnsi" w:hAnsiTheme="minorHAnsi" w:cstheme="minorHAnsi"/>
          <w:szCs w:val="22"/>
        </w:rPr>
        <w:lastRenderedPageBreak/>
        <w:t>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1248820B" w14:textId="1870FF82" w:rsidR="00B16C64" w:rsidRPr="00B16C64" w:rsidRDefault="00B16C64" w:rsidP="00220BB7">
      <w:pPr>
        <w:pBdr>
          <w:top w:val="nil"/>
          <w:left w:val="nil"/>
          <w:bottom w:val="nil"/>
          <w:right w:val="nil"/>
          <w:between w:val="nil"/>
        </w:pBdr>
        <w:jc w:val="both"/>
        <w:rPr>
          <w:rFonts w:asciiTheme="minorHAnsi" w:hAnsiTheme="minorHAnsi" w:cstheme="minorHAnsi"/>
          <w:b/>
          <w:bCs/>
          <w:szCs w:val="22"/>
        </w:rPr>
      </w:pPr>
      <w:r w:rsidRPr="00B16C64">
        <w:rPr>
          <w:rFonts w:asciiTheme="minorHAnsi" w:hAnsiTheme="minorHAnsi" w:cstheme="minorHAnsi"/>
          <w:b/>
          <w:bCs/>
          <w:szCs w:val="22"/>
        </w:rPr>
        <w:t>Repeat orders are not permitted or to be offered, Parents/guardians must order the food on a weekly basis;</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lastRenderedPageBreak/>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8"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9"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50">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51"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52"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3">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6"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7"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7"/>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w:t>
      </w:r>
      <w:r w:rsidRPr="009930A4">
        <w:rPr>
          <w:rFonts w:asciiTheme="minorHAnsi" w:hAnsiTheme="minorHAnsi" w:cstheme="minorHAnsi"/>
          <w:szCs w:val="22"/>
        </w:rPr>
        <w:lastRenderedPageBreak/>
        <w:t xml:space="preserve">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6"/>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8" w:name="_Toc201746312"/>
      <w:bookmarkStart w:id="9" w:name="_Toc1516977767"/>
      <w:r>
        <w:t>6.</w:t>
      </w:r>
      <w:r w:rsidR="001B58F2">
        <w:t>6.1</w:t>
      </w:r>
      <w:r w:rsidR="00895A8A">
        <w:t>.</w:t>
      </w:r>
      <w:r w:rsidR="002E7D8E">
        <w:t xml:space="preserve"> </w:t>
      </w:r>
      <w:r w:rsidR="00824024" w:rsidRPr="00FB00DC">
        <w:t>Key Account Manager (KAM)</w:t>
      </w:r>
      <w:bookmarkEnd w:id="8"/>
      <w:bookmarkEnd w:id="9"/>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lastRenderedPageBreak/>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0" w:name="_Hlk202429282"/>
      <w:r>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4">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1" w:name="_Toc201746313"/>
      <w:bookmarkStart w:id="12" w:name="_Toc673865744"/>
      <w:bookmarkEnd w:id="10"/>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5"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1"/>
      <w:bookmarkEnd w:id="12"/>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6"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3"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4" w:name="_qsh70q"/>
      <w:bookmarkEnd w:id="14"/>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w:t>
      </w:r>
      <w:r w:rsidRPr="00171789">
        <w:rPr>
          <w:rFonts w:asciiTheme="minorHAnsi" w:hAnsiTheme="minorHAnsi" w:cstheme="minorHAnsi"/>
          <w:szCs w:val="22"/>
        </w:rPr>
        <w:lastRenderedPageBreak/>
        <w:t xml:space="preserve">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7"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8"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9"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61"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62"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3"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lastRenderedPageBreak/>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3"/>
    <w:p w14:paraId="79BAB334" w14:textId="4B70D506" w:rsidR="00540470" w:rsidRPr="00540470" w:rsidRDefault="002E0800" w:rsidP="00895A8A">
      <w:pPr>
        <w:pStyle w:val="Heading3"/>
        <w:spacing w:after="120"/>
      </w:pPr>
      <w:r w:rsidRPr="00895A8A">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4"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5"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5C69543B" w14:textId="48E6053E" w:rsidR="00440C1E" w:rsidRPr="00440C1E" w:rsidRDefault="00DF73C4" w:rsidP="00440C1E">
      <w:pPr>
        <w:jc w:val="center"/>
        <w:rPr>
          <w:rFonts w:hAnsiTheme="minorHAnsi" w:cstheme="minorHAnsi"/>
          <w:b/>
          <w:i/>
          <w:color w:val="333399"/>
          <w:sz w:val="24"/>
          <w:szCs w:val="22"/>
          <w:highlight w:val="yellow"/>
        </w:rPr>
      </w:pPr>
      <w:r>
        <w:rPr>
          <w:rFonts w:hAnsiTheme="minorHAnsi" w:cstheme="minorHAnsi"/>
          <w:b/>
          <w:i/>
          <w:noProof/>
          <w:color w:val="333399"/>
          <w:sz w:val="24"/>
          <w:szCs w:val="22"/>
        </w:rPr>
        <w:drawing>
          <wp:inline distT="0" distB="0" distL="0" distR="0" wp14:anchorId="3B64027A" wp14:editId="34F0387A">
            <wp:extent cx="1164754" cy="1438639"/>
            <wp:effectExtent l="0" t="0" r="0" b="9525"/>
            <wp:docPr id="177178589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1785897" name="Picture 1771785897"/>
                    <pic:cNvPicPr/>
                  </pic:nvPicPr>
                  <pic:blipFill>
                    <a:blip r:embed="rId66" cstate="print">
                      <a:extLst>
                        <a:ext uri="{28A0092B-C50C-407E-A947-70E740481C1C}">
                          <a14:useLocalDpi xmlns:a14="http://schemas.microsoft.com/office/drawing/2010/main" val="0"/>
                        </a:ext>
                      </a:extLst>
                    </a:blip>
                    <a:stretch>
                      <a:fillRect/>
                    </a:stretch>
                  </pic:blipFill>
                  <pic:spPr>
                    <a:xfrm>
                      <a:off x="0" y="0"/>
                      <a:ext cx="1179675" cy="1457069"/>
                    </a:xfrm>
                    <a:prstGeom prst="rect">
                      <a:avLst/>
                    </a:prstGeom>
                  </pic:spPr>
                </pic:pic>
              </a:graphicData>
            </a:graphic>
          </wp:inline>
        </w:drawing>
      </w: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DF73C4" w:rsidRDefault="00440C1E" w:rsidP="00440C1E">
      <w:pPr>
        <w:jc w:val="center"/>
        <w:rPr>
          <w:rFonts w:hAnsiTheme="minorHAnsi" w:cstheme="minorHAnsi"/>
          <w:b/>
          <w:i/>
          <w:color w:val="333399"/>
          <w:sz w:val="24"/>
          <w:szCs w:val="22"/>
        </w:rPr>
      </w:pPr>
    </w:p>
    <w:p w14:paraId="1FD72E2D" w14:textId="2CCD9D04" w:rsidR="00440C1E" w:rsidRPr="00DF73C4" w:rsidRDefault="00DF73C4" w:rsidP="00440C1E">
      <w:pPr>
        <w:jc w:val="center"/>
        <w:rPr>
          <w:rFonts w:hAnsiTheme="minorHAnsi" w:cstheme="minorHAnsi"/>
          <w:b/>
          <w:i/>
          <w:color w:val="333399"/>
          <w:sz w:val="24"/>
          <w:szCs w:val="22"/>
        </w:rPr>
      </w:pPr>
      <w:r w:rsidRPr="00DF73C4">
        <w:rPr>
          <w:rFonts w:hAnsiTheme="minorHAnsi" w:cstheme="minorHAnsi"/>
          <w:b/>
          <w:i/>
          <w:color w:val="333399"/>
          <w:sz w:val="24"/>
          <w:szCs w:val="22"/>
        </w:rPr>
        <w:t>Scoil an Fheirtéaraigh</w:t>
      </w:r>
    </w:p>
    <w:p w14:paraId="1D13463F" w14:textId="03B7B1CF" w:rsidR="00440C1E" w:rsidRPr="00440C1E" w:rsidRDefault="00440C1E" w:rsidP="00440C1E">
      <w:pPr>
        <w:jc w:val="center"/>
        <w:rPr>
          <w:rFonts w:hAnsiTheme="minorHAnsi" w:cstheme="minorHAnsi"/>
          <w:b/>
          <w:i/>
          <w:color w:val="333399"/>
          <w:sz w:val="24"/>
          <w:szCs w:val="22"/>
        </w:rPr>
      </w:pPr>
      <w:r w:rsidRPr="00DF73C4">
        <w:rPr>
          <w:rFonts w:hAnsiTheme="minorHAnsi" w:cstheme="minorHAnsi"/>
          <w:b/>
          <w:i/>
          <w:color w:val="333399"/>
          <w:sz w:val="24"/>
          <w:szCs w:val="22"/>
        </w:rPr>
        <w:t xml:space="preserve">School Roll Number: </w:t>
      </w:r>
      <w:r w:rsidR="00DF73C4" w:rsidRPr="00DF73C4">
        <w:rPr>
          <w:rFonts w:hAnsiTheme="minorHAnsi" w:cstheme="minorHAnsi"/>
          <w:b/>
          <w:i/>
          <w:color w:val="333399"/>
          <w:sz w:val="24"/>
          <w:szCs w:val="22"/>
        </w:rPr>
        <w:t>10755M</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15"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15"/>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7"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8" w:history="1">
        <w:r w:rsidRPr="0057000B">
          <w:rPr>
            <w:rStyle w:val="Hyperlink"/>
            <w:rFonts w:hAnsiTheme="minorHAnsi" w:cstheme="minorHAnsi"/>
          </w:rPr>
          <w:t>www.etenders.gov.ie</w:t>
        </w:r>
      </w:hyperlink>
      <w:r w:rsidRPr="0057000B">
        <w:rPr>
          <w:rFonts w:hAnsiTheme="minorHAnsi" w:cstheme="minorHAnsi"/>
        </w:rPr>
        <w:t xml:space="preserve"> </w:t>
      </w:r>
      <w:bookmarkStart w:id="16"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6"/>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17"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17"/>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9"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70"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18"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18"/>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19" w:name="_Toc177720935"/>
      <w:r w:rsidRPr="0057000B">
        <w:rPr>
          <w:rFonts w:asciiTheme="minorHAnsi" w:hAnsiTheme="minorHAnsi" w:cstheme="minorHAnsi"/>
        </w:rPr>
        <w:lastRenderedPageBreak/>
        <w:t>Schedule A: Terms and Conditions</w:t>
      </w:r>
      <w:bookmarkEnd w:id="19"/>
    </w:p>
    <w:p w14:paraId="14685E97" w14:textId="77777777" w:rsidR="00AF038B" w:rsidRPr="00630721" w:rsidRDefault="00AF038B" w:rsidP="00630721">
      <w:pPr>
        <w:pStyle w:val="Heading2"/>
      </w:pPr>
      <w:bookmarkStart w:id="20" w:name="_Toc177720936"/>
      <w:r w:rsidRPr="00630721">
        <w:t>1.</w:t>
      </w:r>
      <w:r w:rsidRPr="00630721">
        <w:tab/>
        <w:t>CONTRACTOR’S OBLIGATIONS</w:t>
      </w:r>
      <w:bookmarkEnd w:id="20"/>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71"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1" w:name="_Hlk491159751"/>
      <w:r w:rsidRPr="0057000B">
        <w:rPr>
          <w:rFonts w:hAnsiTheme="minorHAnsi" w:cstheme="minorHAnsi"/>
        </w:rPr>
        <w:t xml:space="preserve"> </w:t>
      </w:r>
    </w:p>
    <w:bookmarkEnd w:id="21"/>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2" w:name="_Hlk491159818"/>
      <w:r w:rsidRPr="0057000B">
        <w:rPr>
          <w:rFonts w:hAnsiTheme="minorHAnsi" w:cstheme="minorHAnsi"/>
        </w:rPr>
        <w:t>or any of the circumstances set forth in Regulation 73 of the Regulations</w:t>
      </w:r>
      <w:bookmarkEnd w:id="22"/>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3" w:name="_Toc177720937"/>
      <w:r w:rsidRPr="00630721">
        <w:t>2.</w:t>
      </w:r>
      <w:r w:rsidRPr="00630721">
        <w:tab/>
        <w:t>KEY PERSONNEL</w:t>
      </w:r>
      <w:bookmarkEnd w:id="23"/>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4" w:name="_Toc177720938"/>
      <w:r w:rsidRPr="00630721">
        <w:lastRenderedPageBreak/>
        <w:t>3.</w:t>
      </w:r>
      <w:r w:rsidRPr="00630721">
        <w:tab/>
        <w:t>PAYMENT</w:t>
      </w:r>
      <w:bookmarkEnd w:id="24"/>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25" w:name="_Toc177720939"/>
      <w:r w:rsidRPr="00630721">
        <w:lastRenderedPageBreak/>
        <w:t>4.</w:t>
      </w:r>
      <w:r w:rsidRPr="00630721">
        <w:tab/>
        <w:t>WARRANTIES, REPRESENTATIONS AND UNDERTAKINGS</w:t>
      </w:r>
      <w:bookmarkEnd w:id="25"/>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72"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26" w:name="_Toc177720940"/>
      <w:r w:rsidRPr="00630721">
        <w:t>5.</w:t>
      </w:r>
      <w:r w:rsidRPr="00630721">
        <w:tab/>
        <w:t>REMEDIES</w:t>
      </w:r>
      <w:bookmarkEnd w:id="26"/>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27" w:name="_Toc177720941"/>
      <w:r w:rsidRPr="00630721">
        <w:t>6.</w:t>
      </w:r>
      <w:r w:rsidRPr="00630721">
        <w:tab/>
        <w:t>INTELLECTUAL PROPERTY</w:t>
      </w:r>
      <w:bookmarkEnd w:id="27"/>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28" w:name="_Toc177720942"/>
      <w:r w:rsidRPr="00630721">
        <w:t>7.</w:t>
      </w:r>
      <w:r w:rsidRPr="00630721">
        <w:tab/>
        <w:t>CONFIDENTIALITY</w:t>
      </w:r>
      <w:bookmarkEnd w:id="28"/>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29" w:name="_Toc177720943"/>
      <w:r w:rsidRPr="00630721">
        <w:t>8.</w:t>
      </w:r>
      <w:r w:rsidRPr="00630721">
        <w:tab/>
        <w:t>FORCE MAJEURE</w:t>
      </w:r>
      <w:bookmarkEnd w:id="29"/>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0" w:name="_Toc177720944"/>
      <w:r w:rsidRPr="00630721">
        <w:t>9.</w:t>
      </w:r>
      <w:r w:rsidRPr="00630721">
        <w:tab/>
        <w:t>TERMINATION</w:t>
      </w:r>
      <w:bookmarkEnd w:id="30"/>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73"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1" w:name="_Toc177720945"/>
      <w:r w:rsidRPr="00630721">
        <w:t xml:space="preserve">10. </w:t>
      </w:r>
      <w:r w:rsidRPr="00630721">
        <w:tab/>
        <w:t>CONTRACT MANAGEMENT</w:t>
      </w:r>
      <w:bookmarkEnd w:id="31"/>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2" w:name="_Toc177720946"/>
      <w:r w:rsidRPr="00630721">
        <w:t>11.</w:t>
      </w:r>
      <w:r w:rsidRPr="00630721">
        <w:tab/>
        <w:t>DISPUTES</w:t>
      </w:r>
      <w:bookmarkEnd w:id="32"/>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3" w:name="_Toc177720947"/>
      <w:r w:rsidRPr="00630721">
        <w:t>12.</w:t>
      </w:r>
      <w:r w:rsidRPr="00630721">
        <w:tab/>
        <w:t>GOVERNING LAW, CHOICE OF JURISDICTION AND EXECUTION</w:t>
      </w:r>
      <w:bookmarkEnd w:id="33"/>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4" w:name="_Toc177720948"/>
      <w:r w:rsidRPr="00630721">
        <w:lastRenderedPageBreak/>
        <w:t>13.</w:t>
      </w:r>
      <w:r w:rsidRPr="00630721">
        <w:tab/>
        <w:t>NOTICES</w:t>
      </w:r>
      <w:bookmarkEnd w:id="34"/>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35" w:name="_Toc177720949"/>
      <w:r w:rsidRPr="00630721">
        <w:t>14.</w:t>
      </w:r>
      <w:r w:rsidRPr="00630721">
        <w:tab/>
        <w:t>ASSIGNMENT AND SUBCONTRACT</w:t>
      </w:r>
      <w:bookmarkEnd w:id="35"/>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36" w:name="_Toc177720950"/>
      <w:r w:rsidRPr="00630721">
        <w:t>15.</w:t>
      </w:r>
      <w:r w:rsidRPr="00630721">
        <w:tab/>
        <w:t>ENTIRE AGREEMENT</w:t>
      </w:r>
      <w:bookmarkEnd w:id="36"/>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37" w:name="_Toc177720951"/>
      <w:r w:rsidRPr="00630721">
        <w:t>16.</w:t>
      </w:r>
      <w:r w:rsidRPr="00630721">
        <w:tab/>
        <w:t>SEVERABILITY</w:t>
      </w:r>
      <w:bookmarkEnd w:id="37"/>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38" w:name="_Toc177720952"/>
      <w:r w:rsidRPr="00630721">
        <w:lastRenderedPageBreak/>
        <w:t>17.</w:t>
      </w:r>
      <w:r w:rsidRPr="00630721">
        <w:tab/>
        <w:t>WAIVER</w:t>
      </w:r>
      <w:bookmarkEnd w:id="38"/>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39" w:name="_Toc177720953"/>
      <w:r w:rsidRPr="00630721">
        <w:t>18.</w:t>
      </w:r>
      <w:r w:rsidRPr="00630721">
        <w:tab/>
        <w:t>NON-EXCLUSIVITY</w:t>
      </w:r>
      <w:bookmarkEnd w:id="39"/>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0" w:name="_Toc177720954"/>
      <w:r w:rsidRPr="00630721">
        <w:t>19.</w:t>
      </w:r>
      <w:r w:rsidRPr="00630721">
        <w:tab/>
        <w:t>MEDIA</w:t>
      </w:r>
      <w:bookmarkEnd w:id="40"/>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1" w:name="_Toc177720955"/>
      <w:r w:rsidRPr="00630721">
        <w:t>20.</w:t>
      </w:r>
      <w:r w:rsidRPr="00630721">
        <w:tab/>
        <w:t>CONFLICTS, REGISTRABLE INTERESTS AND CORRUPT GIFTS</w:t>
      </w:r>
      <w:bookmarkEnd w:id="41"/>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2" w:name="_Toc177720956"/>
      <w:r w:rsidRPr="00630721">
        <w:lastRenderedPageBreak/>
        <w:t>21.</w:t>
      </w:r>
      <w:r w:rsidRPr="00630721">
        <w:tab/>
        <w:t>ACCESS TO PREMISES</w:t>
      </w:r>
      <w:bookmarkEnd w:id="42"/>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3" w:name="_Toc177720957"/>
      <w:r w:rsidRPr="00630721">
        <w:t>22.</w:t>
      </w:r>
      <w:r w:rsidRPr="00630721">
        <w:tab/>
        <w:t>EQUIPMENT</w:t>
      </w:r>
      <w:bookmarkEnd w:id="43"/>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4" w:name="_Toc177720958"/>
      <w:r w:rsidRPr="00630721">
        <w:t>23.</w:t>
      </w:r>
      <w:r w:rsidRPr="00630721">
        <w:tab/>
        <w:t>NON-SOLICITATION</w:t>
      </w:r>
      <w:bookmarkEnd w:id="44"/>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45" w:name="_Toc177720959"/>
      <w:r w:rsidRPr="00630721">
        <w:t>24.</w:t>
      </w:r>
      <w:r w:rsidRPr="00630721">
        <w:tab/>
        <w:t>CHANGE CONTROL PROCEDURE</w:t>
      </w:r>
      <w:bookmarkEnd w:id="45"/>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46" w:name="_Toc177720960"/>
      <w:bookmarkStart w:id="47" w:name="_Hlk22478011"/>
      <w:r w:rsidRPr="00630721">
        <w:t>25.</w:t>
      </w:r>
      <w:r w:rsidRPr="00630721">
        <w:tab/>
        <w:t>DATA PROTECTION AND SECURITY</w:t>
      </w:r>
      <w:bookmarkEnd w:id="46"/>
    </w:p>
    <w:bookmarkEnd w:id="47"/>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48" w:name="_Toc177720961"/>
      <w:r w:rsidRPr="00630721">
        <w:t>26. ADDITIONAL CONDITION(S)</w:t>
      </w:r>
      <w:bookmarkEnd w:id="48"/>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4"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5"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6"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7"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8"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49"/>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49"/>
      <w:r w:rsidR="00630721" w:rsidRPr="00602DF5">
        <w:rPr>
          <w:rStyle w:val="CommentReference"/>
          <w:b/>
          <w:color w:val="333399"/>
          <w:sz w:val="32"/>
          <w:szCs w:val="32"/>
          <w:lang w:val="en-US"/>
        </w:rPr>
        <w:commentReference w:id="49"/>
      </w:r>
    </w:p>
    <w:p w14:paraId="3DDD05D8" w14:textId="77777777" w:rsidR="00187600" w:rsidRDefault="00187600" w:rsidP="00187600">
      <w:pPr>
        <w:rPr>
          <w:szCs w:val="22"/>
          <w:lang w:val="en-US"/>
        </w:rPr>
      </w:pPr>
      <w:r w:rsidRPr="009A0C36">
        <w:rPr>
          <w:szCs w:val="22"/>
          <w:highlight w:val="yellow"/>
          <w:lang w:val="en-US"/>
        </w:rPr>
        <w:t xml:space="preserve">Insert </w:t>
      </w:r>
      <w:r>
        <w:rPr>
          <w:szCs w:val="22"/>
          <w:highlight w:val="yellow"/>
          <w:lang w:val="en-US"/>
        </w:rPr>
        <w:t>equipment list or state that this Schedule is “Not Applicable”</w:t>
      </w:r>
      <w:r w:rsidRPr="009A0C36">
        <w:rPr>
          <w:szCs w:val="22"/>
          <w:highlight w:val="yellow"/>
          <w:lang w:val="en-US"/>
        </w:rPr>
        <w:t>.</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0"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1"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1"/>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2"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2"/>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3"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3"/>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4"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4"/>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5"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5"/>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0"/>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6"/>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56"/>
      <w:r w:rsidR="00BD6F4D">
        <w:rPr>
          <w:rStyle w:val="CommentReference"/>
          <w:b/>
          <w:color w:val="333399"/>
          <w:sz w:val="32"/>
          <w:szCs w:val="32"/>
          <w:lang w:val="en-US"/>
        </w:rPr>
        <w:commentReference w:id="56"/>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7"/>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57"/>
      <w:r w:rsidR="00F00234" w:rsidRPr="00630721">
        <w:rPr>
          <w:rStyle w:val="CommentReference"/>
          <w:b/>
          <w:color w:val="333399"/>
          <w:sz w:val="32"/>
          <w:szCs w:val="32"/>
          <w:lang w:val="en-US"/>
        </w:rPr>
        <w:commentReference w:id="57"/>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009AD9AD"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w:t>
      </w:r>
      <w:r w:rsidR="00DF73C4">
        <w:rPr>
          <w:rFonts w:asciiTheme="minorHAnsi" w:hAnsiTheme="minorHAnsi" w:cstheme="minorHAnsi"/>
          <w:b/>
          <w:bCs/>
          <w:szCs w:val="22"/>
          <w:highlight w:val="yellow"/>
          <w:lang w:val="en-US"/>
        </w:rPr>
        <w:t>Scoil an Fheirtéaraigh</w:t>
      </w:r>
      <w:r w:rsidRPr="00C05DD5">
        <w:rPr>
          <w:rFonts w:asciiTheme="minorHAnsi" w:hAnsiTheme="minorHAnsi" w:cstheme="minorHAnsi"/>
          <w:b/>
          <w:bCs/>
          <w:szCs w:val="22"/>
          <w:highlight w:val="yellow"/>
          <w:lang w:val="en-US"/>
        </w:rPr>
        <w:t>)</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53DAB491" w14:textId="77777777" w:rsidR="00CF5CC0" w:rsidRDefault="0014076F" w:rsidP="00CF5CC0">
      <w:pPr>
        <w:pStyle w:val="CommentText"/>
      </w:pPr>
      <w:r>
        <w:rPr>
          <w:rStyle w:val="CommentReference"/>
        </w:rPr>
        <w:annotationRef/>
      </w:r>
      <w:r w:rsidR="00CF5CC0">
        <w:t xml:space="preserve">Before publishing this document, schools must amend all text highlighted in </w:t>
      </w:r>
      <w:r w:rsidR="00CF5CC0">
        <w:rPr>
          <w:highlight w:val="yellow"/>
        </w:rPr>
        <w:t>YELLOW</w:t>
      </w:r>
      <w:r w:rsidR="00CF5CC0">
        <w:t xml:space="preserve">, </w:t>
      </w:r>
      <w:r w:rsidR="00CF5CC0">
        <w:rPr>
          <w:b/>
          <w:bCs/>
        </w:rPr>
        <w:t>up to page 4</w:t>
      </w:r>
      <w:r w:rsidR="00CF5CC0">
        <w:t>, by inserting the required details.</w:t>
      </w:r>
      <w:r w:rsidR="00CF5CC0">
        <w:br/>
      </w:r>
      <w:r w:rsidR="00CF5CC0">
        <w:br/>
        <w:t xml:space="preserve">Please also follow the instructions provided at </w:t>
      </w:r>
      <w:r w:rsidR="00CF5CC0">
        <w:rPr>
          <w:b/>
          <w:bCs/>
        </w:rPr>
        <w:t>Schedule F: List of Schools Catering Equipment</w:t>
      </w:r>
      <w:r w:rsidR="00CF5CC0">
        <w:rPr>
          <w:lang w:val="en-IE"/>
        </w:rPr>
        <w:t xml:space="preserve">, and </w:t>
      </w:r>
      <w:r w:rsidR="00CF5CC0">
        <w:rPr>
          <w:b/>
          <w:bCs/>
          <w:lang w:val="en-IE"/>
        </w:rPr>
        <w:t>Appendices 7 and 8</w:t>
      </w:r>
      <w:r w:rsidR="00CF5CC0">
        <w:rPr>
          <w:lang w:val="en-IE"/>
        </w:rPr>
        <w:t>.</w:t>
      </w:r>
      <w:r w:rsidR="00CF5CC0">
        <w:br/>
      </w:r>
      <w:r w:rsidR="00CF5CC0">
        <w:br/>
        <w:t>Any other highlighted text in the document thereafter will be amended at the later contract award stage. Guidance and support will be available for this later stage.</w:t>
      </w:r>
      <w:r w:rsidR="00CF5CC0">
        <w:br/>
      </w:r>
      <w:r w:rsidR="00CF5CC0">
        <w:br/>
      </w:r>
      <w:r w:rsidR="00CF5CC0">
        <w:rPr>
          <w:b/>
          <w:bCs/>
          <w:color w:val="EE0000"/>
        </w:rPr>
        <w:t>Thereafter, remove all highlighting and delete all instruction boxes.</w:t>
      </w:r>
    </w:p>
  </w:comment>
  <w:comment w:id="1" w:author="Author" w:initials="A">
    <w:p w14:paraId="59F2FF33" w14:textId="77777777" w:rsidR="00481A0E" w:rsidRDefault="00EB477D" w:rsidP="00481A0E">
      <w:pPr>
        <w:pStyle w:val="CommentText"/>
      </w:pPr>
      <w:r>
        <w:rPr>
          <w:rStyle w:val="CommentReference"/>
        </w:rPr>
        <w:annotationRef/>
      </w:r>
      <w:r w:rsidR="00481A0E">
        <w:t xml:space="preserve">School to insert the Service Delivery Model number (1 to 4 below) in the box, that reflects the school’s bespoke requirements.  </w:t>
      </w:r>
    </w:p>
    <w:p w14:paraId="5A35324D" w14:textId="77777777" w:rsidR="00481A0E" w:rsidRDefault="00481A0E" w:rsidP="00481A0E">
      <w:pPr>
        <w:pStyle w:val="CommentText"/>
      </w:pPr>
    </w:p>
    <w:p w14:paraId="45D78798" w14:textId="77777777" w:rsidR="00481A0E" w:rsidRDefault="00481A0E" w:rsidP="00481A0E">
      <w:pPr>
        <w:pStyle w:val="CommentText"/>
      </w:pPr>
      <w:r>
        <w:t xml:space="preserve">Refer to the Department of Education Technical Note Guidance </w:t>
      </w:r>
      <w:hyperlink r:id="rId1" w:history="1">
        <w:r w:rsidRPr="0075793E">
          <w:rPr>
            <w:rStyle w:val="Hyperlink"/>
          </w:rPr>
          <w:t>SDG02 TN-06</w:t>
        </w:r>
      </w:hyperlink>
      <w:r>
        <w:t xml:space="preserve"> in choosing the appropriate Service Delivery Model.</w:t>
      </w:r>
    </w:p>
    <w:p w14:paraId="5AABD2BF" w14:textId="77777777" w:rsidR="00481A0E" w:rsidRDefault="00481A0E" w:rsidP="00481A0E">
      <w:pPr>
        <w:pStyle w:val="CommentText"/>
      </w:pPr>
      <w:r>
        <w:br/>
      </w:r>
      <w:r>
        <w:rPr>
          <w:color w:val="EE0000"/>
        </w:rPr>
        <w:t>Once this task is complete, delete this instruction box.</w:t>
      </w:r>
    </w:p>
  </w:comment>
  <w:comment w:id="49" w:author="Author" w:initials="A">
    <w:p w14:paraId="50C1A6ED" w14:textId="3BB31D12"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56"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57"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3DAB491" w15:done="0"/>
  <w15:commentEx w15:paraId="5AABD2BF" w15:done="0"/>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3DAB491" w16cid:durableId="61351741"/>
  <w16cid:commentId w16cid:paraId="5AABD2BF" w16cid:durableId="54C7EF8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A80639" w14:textId="77777777" w:rsidR="005D2A51" w:rsidRDefault="005D2A51" w:rsidP="003C0FB1">
      <w:r>
        <w:separator/>
      </w:r>
    </w:p>
  </w:endnote>
  <w:endnote w:type="continuationSeparator" w:id="0">
    <w:p w14:paraId="129EBEA0" w14:textId="77777777" w:rsidR="005D2A51" w:rsidRDefault="005D2A51" w:rsidP="003C0FB1">
      <w:r>
        <w:continuationSeparator/>
      </w:r>
    </w:p>
  </w:endnote>
  <w:endnote w:type="continuationNotice" w:id="1">
    <w:p w14:paraId="7DB75979" w14:textId="77777777" w:rsidR="005D2A51" w:rsidRDefault="005D2A5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171B3AA5"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Revision </w:t>
        </w:r>
        <w:r w:rsidR="003A598F">
          <w:rPr>
            <w:rFonts w:asciiTheme="minorHAnsi" w:hAnsiTheme="minorHAnsi"/>
          </w:rPr>
          <w:t>3</w:t>
        </w:r>
        <w:r>
          <w:rPr>
            <w:rFonts w:asciiTheme="minorHAnsi" w:hAnsiTheme="minorHAnsi"/>
          </w:rPr>
          <w:t xml:space="preserve"> (</w:t>
        </w:r>
        <w:r w:rsidR="003A598F">
          <w:rPr>
            <w:rFonts w:asciiTheme="minorHAnsi" w:hAnsiTheme="minorHAnsi"/>
          </w:rPr>
          <w:t>2110</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3DE26576"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Revision </w:t>
        </w:r>
        <w:r w:rsidR="005D6023">
          <w:rPr>
            <w:rFonts w:asciiTheme="minorHAnsi" w:hAnsiTheme="minorHAnsi"/>
          </w:rPr>
          <w:t>3</w:t>
        </w:r>
        <w:r>
          <w:rPr>
            <w:rFonts w:asciiTheme="minorHAnsi" w:hAnsiTheme="minorHAnsi"/>
          </w:rPr>
          <w:t xml:space="preserve"> (</w:t>
        </w:r>
        <w:r w:rsidR="005D6023">
          <w:rPr>
            <w:rFonts w:asciiTheme="minorHAnsi" w:hAnsiTheme="minorHAnsi"/>
          </w:rPr>
          <w:t>2110</w:t>
        </w:r>
        <w:r>
          <w:rPr>
            <w:rFonts w:asciiTheme="minorHAnsi" w:hAnsiTheme="minorHAnsi"/>
          </w:rPr>
          <w:t>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11992514"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Pr>
            <w:rFonts w:asciiTheme="minorHAnsi" w:hAnsiTheme="minorHAnsi"/>
          </w:rPr>
          <w:t>Revision 2 (</w:t>
        </w:r>
        <w:r w:rsidR="000A2990">
          <w:rPr>
            <w:rFonts w:asciiTheme="minorHAnsi" w:hAnsiTheme="minorHAnsi"/>
          </w:rPr>
          <w:t>05</w:t>
        </w:r>
        <w:r>
          <w:rPr>
            <w:rFonts w:asciiTheme="minorHAnsi" w:hAnsiTheme="minorHAnsi"/>
          </w:rPr>
          <w:t>0</w:t>
        </w:r>
        <w:r w:rsidR="000A2990">
          <w:rPr>
            <w:rFonts w:asciiTheme="minorHAnsi" w:hAnsiTheme="minorHAnsi"/>
          </w:rPr>
          <w:t>3</w:t>
        </w:r>
        <w:r>
          <w:rPr>
            <w:rFonts w:asciiTheme="minorHAnsi" w:hAnsiTheme="minorHAnsi"/>
          </w:rPr>
          <w:t>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AE1F59D" w14:textId="77777777" w:rsidR="005D2A51" w:rsidRDefault="005D2A51" w:rsidP="003C0FB1">
      <w:r>
        <w:separator/>
      </w:r>
    </w:p>
  </w:footnote>
  <w:footnote w:type="continuationSeparator" w:id="0">
    <w:p w14:paraId="13EA3754" w14:textId="77777777" w:rsidR="005D2A51" w:rsidRDefault="005D2A51" w:rsidP="003C0FB1">
      <w:r>
        <w:continuationSeparator/>
      </w:r>
    </w:p>
  </w:footnote>
  <w:footnote w:type="continuationNotice" w:id="1">
    <w:p w14:paraId="4C95C07A" w14:textId="77777777" w:rsidR="005D2A51" w:rsidRDefault="005D2A51">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45D8"/>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6D18"/>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0B4"/>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598F"/>
    <w:rsid w:val="003A72F8"/>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CE6"/>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2A51"/>
    <w:rsid w:val="005D3A42"/>
    <w:rsid w:val="005D3BDE"/>
    <w:rsid w:val="005D5E36"/>
    <w:rsid w:val="005D5EE7"/>
    <w:rsid w:val="005D6023"/>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032"/>
    <w:rsid w:val="00773B34"/>
    <w:rsid w:val="0077443D"/>
    <w:rsid w:val="007745E5"/>
    <w:rsid w:val="007746D2"/>
    <w:rsid w:val="007765D5"/>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859"/>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5CB7"/>
    <w:rsid w:val="00B869A1"/>
    <w:rsid w:val="00B87C92"/>
    <w:rsid w:val="00B9056E"/>
    <w:rsid w:val="00B93310"/>
    <w:rsid w:val="00B951B8"/>
    <w:rsid w:val="00B9639C"/>
    <w:rsid w:val="00B96A96"/>
    <w:rsid w:val="00B96BCF"/>
    <w:rsid w:val="00BA0BB5"/>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1EF"/>
    <w:rsid w:val="00C97A16"/>
    <w:rsid w:val="00CA09B2"/>
    <w:rsid w:val="00CA3AF8"/>
    <w:rsid w:val="00CB2589"/>
    <w:rsid w:val="00CB2CFB"/>
    <w:rsid w:val="00CB3C79"/>
    <w:rsid w:val="00CB7073"/>
    <w:rsid w:val="00CB7CA7"/>
    <w:rsid w:val="00CC0AAE"/>
    <w:rsid w:val="00CC1492"/>
    <w:rsid w:val="00CC16FA"/>
    <w:rsid w:val="00CC568F"/>
    <w:rsid w:val="00CC67CE"/>
    <w:rsid w:val="00CC7906"/>
    <w:rsid w:val="00CD0440"/>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27D0"/>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3C4"/>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omments.xml.rels><?xml version="1.0" encoding="UTF-8" standalone="yes"?>
<Relationships xmlns="http://schemas.openxmlformats.org/package/2006/relationships"><Relationship Id="rId1" Type="http://schemas.openxmlformats.org/officeDocument/2006/relationships/hyperlink" Target="https://assets.gov.ie/static/documents/a0b2f37f/SDG_02-TN06_Rev_01.pdf" TargetMode="External"/></Relationships>
</file>

<file path=word/_rels/document.xml.rels><?xml version="1.0" encoding="UTF-8" standalone="yes"?>
<Relationships xmlns="http://schemas.openxmlformats.org/package/2006/relationships"><Relationship Id="rId26" Type="http://schemas.openxmlformats.org/officeDocument/2006/relationships/hyperlink" Target="http://www.irishstatutebook.ie" TargetMode="External"/><Relationship Id="rId21" Type="http://schemas.openxmlformats.org/officeDocument/2006/relationships/footer" Target="footer2.xml"/><Relationship Id="rId42" Type="http://schemas.openxmlformats.org/officeDocument/2006/relationships/hyperlink" Target="https://assets.gov.ie/static/documents/d18c7bab/20250921_-_Nutrition_Standards_for_School_Meals.pdf" TargetMode="External"/><Relationship Id="rId47" Type="http://schemas.openxmlformats.org/officeDocument/2006/relationships/hyperlink" Target="https://assets.gov.ie/static/documents/d18c7bab/20250921_-_Nutrition_Standards_for_School_Meals.pdf" TargetMode="External"/><Relationship Id="rId63" Type="http://schemas.openxmlformats.org/officeDocument/2006/relationships/hyperlink" Target="https://assets.gov.ie/static/documents/a0b2f37f/SDG_02-TN06_Rev_01.pdf" TargetMode="External"/><Relationship Id="rId68" Type="http://schemas.openxmlformats.org/officeDocument/2006/relationships/hyperlink" Target="http://www.etenders.gov.ie" TargetMode="External"/><Relationship Id="rId16" Type="http://schemas.microsoft.com/office/2016/09/relationships/commentsIds" Target="commentsIds.xml"/><Relationship Id="rId11" Type="http://schemas.openxmlformats.org/officeDocument/2006/relationships/footnotes" Target="footnotes.xml"/><Relationship Id="rId32" Type="http://schemas.openxmlformats.org/officeDocument/2006/relationships/hyperlink" Target="https://assets.gov.ie/static/documents/a0b2f37f/SDG_02-TN06_Rev_01.pdf" TargetMode="External"/><Relationship Id="rId37"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53" Type="http://schemas.openxmlformats.org/officeDocument/2006/relationships/hyperlink" Target="http://www.foodwastecharter.ie"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s://assets.gov.ie/static/documents/a0b2f37f/SDG_02-TN06_Rev_01.pdf" TargetMode="External"/><Relationship Id="rId79"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82" Type="http://schemas.openxmlformats.org/officeDocument/2006/relationships/theme" Target="theme/theme1.xm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revenue.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hyperlink" Target="https://assets.gov.ie/static/documents/buying-greener-green-public-procurement-strategy-and-action-plan-2024-2027.pdf" TargetMode="External"/><Relationship Id="rId43" Type="http://schemas.openxmlformats.org/officeDocument/2006/relationships/hyperlink" Target="https://assets.gov.ie/static/documents/buying-greener-green-public-procurement-strategy-and-action-plan-2024-2027.pdf" TargetMode="External"/><Relationship Id="rId48" Type="http://schemas.openxmlformats.org/officeDocument/2006/relationships/hyperlink" Target="https://www.epa.ie/publications/compliance--enforcement/waste/si-no-508-of-2009-waste-management-food-waste-regulations-2009.php" TargetMode="External"/><Relationship Id="rId56"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64" Type="http://schemas.openxmlformats.org/officeDocument/2006/relationships/hyperlink" Target="https://assets.gov.ie/static/documents/a0b2f37f/SDG_02-TN06_Rev_01.pdf" TargetMode="External"/><Relationship Id="rId69" Type="http://schemas.openxmlformats.org/officeDocument/2006/relationships/hyperlink" Target="https://assets.gov.ie/static/documents/a0b2f37f/SDG_02-TN06_Rev_01.pdf" TargetMode="External"/><Relationship Id="rId77" Type="http://schemas.openxmlformats.org/officeDocument/2006/relationships/hyperlink" Target="https://assets.gov.ie/static/documents/buying-greener-green-public-procurement-strategy-and-action-plan-2024-2027.pdf" TargetMode="External"/><Relationship Id="rId8" Type="http://schemas.openxmlformats.org/officeDocument/2006/relationships/styles" Target="styles.xml"/><Relationship Id="rId51" Type="http://schemas.openxmlformats.org/officeDocument/2006/relationships/hyperlink" Target="http://www.mywaste.ie" TargetMode="External"/><Relationship Id="rId72" Type="http://schemas.openxmlformats.org/officeDocument/2006/relationships/hyperlink" Target="https://assets.gov.ie/static/documents/a0b2f37f/SDG_02-TN06_Rev_01.pdf" TargetMode="External"/><Relationship Id="rId80" Type="http://schemas.microsoft.com/office/2011/relationships/people" Target="people.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hyperlink" Target="https://eur05.safelinks.protection.outlook.com/?url=https%3A%2F%2Fassets.gov.ie%2Fstatic%2Fdocuments%2Fa0b2f37f%2FSDG_02-TN06_Rev_01.pdf&amp;data=05%7C02%7CColm_OCleirigh%40education.gov.ie%7C974c5312802e4727ff1e08de7943cecf%7Cf5c0d15a869347e3b506b1617300787f%7C0%7C0%7C639081529322103544%7CUnknown%7CTWFpbGZsb3d8eyJFbXB0eU1hcGkiOnRydWUsIlYiOiIwLjAuMDAwMCIsIlAiOiJXaW4zMiIsIkFOIjoiTWFpbCIsIldUIjoyfQ%3D%3D%7C0%7C%7C%7C&amp;sdata=F0ZapXg5ls5tY9twwmKWzfu%2F62bnGaw6Bo0UCBvF7O4%3D&amp;reserved=0" TargetMode="External"/><Relationship Id="rId38" Type="http://schemas.openxmlformats.org/officeDocument/2006/relationships/hyperlink" Target="https://assets.gov.ie/static/documents/d18c7bab/20250921_-_Nutrition_Standards_for_School_Meals.pdf" TargetMode="External"/><Relationship Id="rId46" Type="http://schemas.openxmlformats.org/officeDocument/2006/relationships/hyperlink" Target="http://www.stopfoodwaste.ie"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www.etenders.gov.ie"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buying-greener-green-public-procurement-strategy-and-action-plan-2024-2027.pdf" TargetMode="External"/><Relationship Id="rId54" Type="http://schemas.openxmlformats.org/officeDocument/2006/relationships/hyperlink" Target="https://www.gov.ie/en/circular/a822016571c44796b2a79ee66fb1c1da/"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hyperlink" Target="http://www.FSAI.ie"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footer" Target="footer3.xml"/><Relationship Id="rId49" Type="http://schemas.openxmlformats.org/officeDocument/2006/relationships/hyperlink" Target="https://www.gov.ie/en/publication/a1673-school-sector-climate-action-mandate/"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s://wfto.com/our-fair-trade-system/our-10-principles-of-fair-trade/" TargetMode="External"/><Relationship Id="rId52" Type="http://schemas.openxmlformats.org/officeDocument/2006/relationships/hyperlink" Target="https://revisedacts.lawreform.ie/eli/1996/act/10/revised/en/html"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a0b2f37f/SDG_02-TN06_Rev_01.pdf" TargetMode="External"/><Relationship Id="rId78" Type="http://schemas.openxmlformats.org/officeDocument/2006/relationships/hyperlink" Target="https://assets.gov.ie/static/documents/a0b2f37f/SDG_02-TN06_Rev_01.pdf" TargetMode="External"/><Relationship Id="rId8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eader" Target="header1.xml"/><Relationship Id="rId39" Type="http://schemas.openxmlformats.org/officeDocument/2006/relationships/hyperlink" Target="http://www.fsai.ie" TargetMode="External"/><Relationship Id="rId34" Type="http://schemas.openxmlformats.org/officeDocument/2006/relationships/hyperlink" Target="https://assets.gov.ie/static/documents/DoE_SM_school_guidance_v02_250425.pdf" TargetMode="External"/><Relationship Id="rId50" Type="http://schemas.openxmlformats.org/officeDocument/2006/relationships/hyperlink" Target="http://www.epa.ie" TargetMode="External"/><Relationship Id="rId55" Type="http://schemas.openxmlformats.org/officeDocument/2006/relationships/hyperlink" Target="http://www.tusla.ie/children-first/children-first-e-learning-programme/" TargetMode="External"/><Relationship Id="rId76" Type="http://schemas.openxmlformats.org/officeDocument/2006/relationships/hyperlink" Target="https://assets.gov.ie/static/documents/a0b2f37f/SDG_02-TN06_Rev_01.pdf" TargetMode="External"/><Relationship Id="rId7" Type="http://schemas.openxmlformats.org/officeDocument/2006/relationships/numbering" Target="numbering.xml"/><Relationship Id="rId71" Type="http://schemas.openxmlformats.org/officeDocument/2006/relationships/hyperlink" Target="https://assets.gov.ie/static/documents/a0b2f37f/SDG_02-TN06_Rev_01.pdf"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etenders.gov.ie" TargetMode="External"/><Relationship Id="rId40" Type="http://schemas.openxmlformats.org/officeDocument/2006/relationships/hyperlink" Target="https://assets.gov.ie/static/documents/a0b2f37f/SDG_02-TN06_Rev_01.pdf" TargetMode="External"/><Relationship Id="rId45" Type="http://schemas.openxmlformats.org/officeDocument/2006/relationships/hyperlink" Target="http://www.mywaste.ie" TargetMode="External"/><Relationship Id="rId66" Type="http://schemas.openxmlformats.org/officeDocument/2006/relationships/image" Target="media/image2.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E50F2"/>
    <w:rsid w:val="000F16A3"/>
    <w:rsid w:val="000F1D40"/>
    <w:rsid w:val="000F1F51"/>
    <w:rsid w:val="001108AF"/>
    <w:rsid w:val="00120EEE"/>
    <w:rsid w:val="0014162E"/>
    <w:rsid w:val="001427E7"/>
    <w:rsid w:val="001607AC"/>
    <w:rsid w:val="0017502A"/>
    <w:rsid w:val="001960BE"/>
    <w:rsid w:val="001E05B2"/>
    <w:rsid w:val="001E12BA"/>
    <w:rsid w:val="001F10B4"/>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60C9D"/>
    <w:rsid w:val="003771AB"/>
    <w:rsid w:val="003C47B8"/>
    <w:rsid w:val="003D0F6C"/>
    <w:rsid w:val="003D404F"/>
    <w:rsid w:val="003D6C1E"/>
    <w:rsid w:val="003E130A"/>
    <w:rsid w:val="003F7A40"/>
    <w:rsid w:val="004050C8"/>
    <w:rsid w:val="00416790"/>
    <w:rsid w:val="00423548"/>
    <w:rsid w:val="00433CE0"/>
    <w:rsid w:val="004368B4"/>
    <w:rsid w:val="00461DA6"/>
    <w:rsid w:val="00462FED"/>
    <w:rsid w:val="004631ED"/>
    <w:rsid w:val="00475643"/>
    <w:rsid w:val="0048189C"/>
    <w:rsid w:val="00484D04"/>
    <w:rsid w:val="004D3DF9"/>
    <w:rsid w:val="004D6E41"/>
    <w:rsid w:val="004E6741"/>
    <w:rsid w:val="004E72B0"/>
    <w:rsid w:val="005005BD"/>
    <w:rsid w:val="00520CC8"/>
    <w:rsid w:val="00536CE6"/>
    <w:rsid w:val="00550BBC"/>
    <w:rsid w:val="005772C7"/>
    <w:rsid w:val="00593781"/>
    <w:rsid w:val="005B19D3"/>
    <w:rsid w:val="005E621E"/>
    <w:rsid w:val="005F0348"/>
    <w:rsid w:val="006206B3"/>
    <w:rsid w:val="00634BEA"/>
    <w:rsid w:val="00653685"/>
    <w:rsid w:val="0065429F"/>
    <w:rsid w:val="00663A26"/>
    <w:rsid w:val="006A135B"/>
    <w:rsid w:val="006B1429"/>
    <w:rsid w:val="006D6AB5"/>
    <w:rsid w:val="007157F4"/>
    <w:rsid w:val="007249B7"/>
    <w:rsid w:val="00735E9A"/>
    <w:rsid w:val="00752271"/>
    <w:rsid w:val="00773032"/>
    <w:rsid w:val="007765D5"/>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02E6E"/>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607D"/>
    <w:rsid w:val="00C0248A"/>
    <w:rsid w:val="00C22A3B"/>
    <w:rsid w:val="00C258AC"/>
    <w:rsid w:val="00C36C21"/>
    <w:rsid w:val="00C40BA4"/>
    <w:rsid w:val="00C43F9A"/>
    <w:rsid w:val="00C5374A"/>
    <w:rsid w:val="00C5379F"/>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E4F71"/>
    <w:rsid w:val="00E0041B"/>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5.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6.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99</Pages>
  <Words>37296</Words>
  <Characters>212589</Characters>
  <Application>Microsoft Office Word</Application>
  <DocSecurity>0</DocSecurity>
  <Lines>1771</Lines>
  <Paragraphs>498</Paragraphs>
  <ScaleCrop>false</ScaleCrop>
  <Company/>
  <LinksUpToDate>false</LinksUpToDate>
  <CharactersWithSpaces>249387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2026-11-02T10:03:00Z</dcterms:created>
  <dcterms:modified xsi:type="dcterms:W3CDTF">2026-11-02T10:03:00Z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