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1DEB96C8"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07-17T00:00:00Z">
            <w:dateFormat w:val="dd/MM/yyyy"/>
            <w:lid w:val="en-IE"/>
            <w:storeMappedDataAs w:val="dateTime"/>
            <w:calendar w:val="gregorian"/>
          </w:date>
        </w:sdtPr>
        <w:sdtContent>
          <w:r w:rsidR="008D2AAF">
            <w:rPr>
              <w:rFonts w:ascii="Calibri" w:hAnsi="Calibri"/>
              <w:sz w:val="40"/>
              <w:szCs w:val="40"/>
              <w:highlight w:val="lightGray"/>
              <w:lang w:val="en-IE"/>
            </w:rPr>
            <w:t>17/07/2026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Content>
          <w:r w:rsidR="00F23BAD">
            <w:rPr>
              <w:rFonts w:ascii="Calibri" w:hAnsi="Calibri"/>
              <w:sz w:val="40"/>
              <w:szCs w:val="40"/>
            </w:rPr>
            <w:t xml:space="preserve">SYSTEMS SERVICES </w:t>
          </w:r>
          <w:r w:rsidR="00E64B69">
            <w:rPr>
              <w:rFonts w:ascii="Calibri" w:hAnsi="Calibri"/>
              <w:sz w:val="40"/>
              <w:szCs w:val="40"/>
            </w:rPr>
            <w:t>CONSULTAN</w:t>
          </w:r>
          <w:r w:rsidR="009E25D4">
            <w:rPr>
              <w:rFonts w:ascii="Calibri" w:hAnsi="Calibri"/>
              <w:sz w:val="40"/>
              <w:szCs w:val="40"/>
            </w:rPr>
            <w:t>CY</w:t>
          </w:r>
          <w:r w:rsidR="00E64B69">
            <w:rPr>
              <w:rFonts w:ascii="Calibri" w:hAnsi="Calibri"/>
              <w:sz w:val="40"/>
              <w:szCs w:val="40"/>
            </w:rPr>
            <w:t xml:space="preserve"> </w:t>
          </w:r>
          <w:r w:rsidR="002C61A1">
            <w:rPr>
              <w:rFonts w:ascii="Calibri" w:hAnsi="Calibri"/>
              <w:sz w:val="40"/>
              <w:szCs w:val="40"/>
            </w:rPr>
            <w:t>S</w:t>
          </w:r>
          <w:r w:rsidR="00E64B69">
            <w:rPr>
              <w:rFonts w:ascii="Calibri" w:hAnsi="Calibri"/>
              <w:sz w:val="40"/>
              <w:szCs w:val="40"/>
            </w:rPr>
            <w:t>ERVICE</w:t>
          </w:r>
        </w:sdtContent>
      </w:sdt>
      <w:r w:rsidRPr="000E5DB7">
        <w:rPr>
          <w:rFonts w:ascii="Calibri" w:hAnsi="Calibri"/>
          <w:sz w:val="40"/>
          <w:szCs w:val="40"/>
        </w:rPr>
        <w:br/>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763E108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8-18T12:00:00Z">
            <w:dateFormat w:val="dd/MM/yyyy HH:mm"/>
            <w:lid w:val="en-IE"/>
            <w:storeMappedDataAs w:val="dateTime"/>
            <w:calendar w:val="gregorian"/>
          </w:date>
        </w:sdtPr>
        <w:sdtContent>
          <w:r w:rsidR="004A4CDE">
            <w:rPr>
              <w:rFonts w:ascii="Calibri" w:hAnsi="Calibri"/>
              <w:sz w:val="40"/>
              <w:szCs w:val="40"/>
              <w:highlight w:val="lightGray"/>
              <w:lang w:val="en-IE"/>
            </w:rPr>
            <w:t>1</w:t>
          </w:r>
          <w:r w:rsidR="008D2AAF">
            <w:rPr>
              <w:rFonts w:ascii="Calibri" w:hAnsi="Calibri"/>
              <w:sz w:val="40"/>
              <w:szCs w:val="40"/>
              <w:highlight w:val="lightGray"/>
              <w:lang w:val="en-IE"/>
            </w:rPr>
            <w:t>8</w:t>
          </w:r>
          <w:r w:rsidR="001B6B33">
            <w:rPr>
              <w:rFonts w:ascii="Calibri" w:hAnsi="Calibri"/>
              <w:sz w:val="40"/>
              <w:szCs w:val="40"/>
              <w:highlight w:val="lightGray"/>
              <w:lang w:val="en-IE"/>
            </w:rPr>
            <w:t>/08/2026 12:00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3F7D122D"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54E3D48F"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435E669D"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179367C2"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0D004556"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5E70AF22"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23FBA2B7"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079E0786" w14:textId="77777777" w:rsidR="00234C8E" w:rsidRDefault="00000000"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even" r:id="rId12"/>
          <w:footerReference w:type="default" r:id="rId13"/>
          <w:headerReference w:type="first" r:id="rId14"/>
          <w:footerReference w:type="first" r:id="rId15"/>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4092AA3C" w:rsidR="003C0FB1" w:rsidRDefault="00000000"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Content>
                <w:r w:rsidR="001B6B33">
                  <w:rPr>
                    <w:highlight w:val="lightGray"/>
                  </w:rPr>
                  <w:t>ICBF</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0E99487C" w:rsidR="003C0FB1" w:rsidRDefault="003C0FB1" w:rsidP="00F23BAD">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757561">
              <w:fldChar w:fldCharType="separate"/>
            </w:r>
            <w:r w:rsidR="00757561">
              <w:rPr>
                <w:noProof/>
              </w:rPr>
              <w:t>[</w:t>
            </w:r>
            <w:r w:rsidR="00F23BAD">
              <w:rPr>
                <w:noProof/>
              </w:rPr>
              <w:t>This document invites tenders from suitably qualified suppliers to tender for the provision of knowledge, skills and expertise to undertake tasks in .NET programming, XML programming, Oracle programming, Uniface programming, PHP programming, Streamserve Batch Processing, Multi-platform Scripting for Genetic Evaluations data analysis and systems support for the key systems that host the ICBF database. The database development and implementation project involve the implementation of services to herd book, milk recording, artificial insemination, Gene Ireland members and Farmer members of ICBF. The requirement is estimated at 230 days of service provision per year</w:t>
            </w:r>
            <w:r w:rsidR="00757561">
              <w:rPr>
                <w:noProof/>
              </w:rPr>
              <w:t>]</w:t>
            </w:r>
            <w:r w:rsidR="00757561">
              <w:fldChar w:fldCharType="end"/>
            </w:r>
            <w:bookmarkEnd w:id="1"/>
            <w:r w:rsidRPr="000E5DB7">
              <w:t>.</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39BA1F8" w14:textId="58BC5FDA" w:rsidR="00B6057A" w:rsidRDefault="00B6057A"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Pr>
                <w:i/>
                <w:iCs/>
                <w:color w:val="FF0000"/>
              </w:rPr>
              <w:instrText xml:space="preserve"> FORMTEXT </w:instrText>
            </w:r>
            <w:r>
              <w:rPr>
                <w:i/>
                <w:iCs/>
                <w:color w:val="FF0000"/>
              </w:rPr>
            </w:r>
            <w:r>
              <w:rPr>
                <w:i/>
                <w:iCs/>
                <w:color w:val="FF0000"/>
              </w:rPr>
              <w:fldChar w:fldCharType="separate"/>
            </w:r>
            <w:r>
              <w:rPr>
                <w:i/>
                <w:iCs/>
                <w:noProof/>
                <w:color w:val="FF0000"/>
              </w:rPr>
              <w:t>“Not Used”</w:t>
            </w:r>
            <w:r>
              <w:rPr>
                <w:i/>
                <w:iCs/>
                <w:color w:val="FF0000"/>
              </w:rPr>
              <w:fldChar w:fldCharType="end"/>
            </w:r>
            <w:bookmarkEnd w:id="2"/>
          </w:p>
          <w:p w14:paraId="44A17398" w14:textId="783D92BC"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3" w:name="Text109"/>
            <w:r>
              <w:instrText xml:space="preserve"> FORMTEXT </w:instrText>
            </w:r>
            <w:r>
              <w:fldChar w:fldCharType="separate"/>
            </w:r>
            <w:r>
              <w:rPr>
                <w:noProof/>
              </w:rPr>
              <w:t>[]</w:t>
            </w:r>
            <w:r>
              <w:fldChar w:fldCharType="end"/>
            </w:r>
            <w:bookmarkEnd w:id="3"/>
            <w:r>
              <w:t xml:space="preserve"> </w:t>
            </w:r>
            <w:r w:rsidRPr="00E13A0D">
              <w:t>lots (each a “Lot”) as described below.  Each Lot will result in a separate contract.</w:t>
            </w:r>
          </w:p>
          <w:p w14:paraId="00DC7985" w14:textId="08EE8DBF"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4" w:name="Text110"/>
            <w:r>
              <w:instrText xml:space="preserve"> FORMTEXT </w:instrText>
            </w:r>
            <w:r>
              <w:fldChar w:fldCharType="separate"/>
            </w:r>
            <w:r>
              <w:rPr>
                <w:noProof/>
              </w:rPr>
              <w:t>[]</w:t>
            </w:r>
            <w:r>
              <w:fldChar w:fldCharType="end"/>
            </w:r>
            <w:bookmarkEnd w:id="4"/>
          </w:p>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33F278BF"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Pr="00C1651A">
              <w:rPr>
                <w:noProof/>
              </w:rPr>
              <w:t>[</w:t>
            </w:r>
            <w:r w:rsidR="00F23BAD">
              <w:rPr>
                <w:noProof/>
              </w:rPr>
              <w:t>Three years</w:t>
            </w:r>
            <w:r w:rsidRPr="00C1651A">
              <w:rPr>
                <w:noProof/>
              </w:rPr>
              <w:t>]</w:t>
            </w:r>
            <w:r w:rsidRPr="00675784">
              <w:rPr>
                <w:b/>
              </w:rPr>
              <w:fldChar w:fldCharType="end"/>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19D55CF0" w14:textId="77777777"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Pr="003650CE">
              <w:rPr>
                <w:i/>
                <w:iCs/>
                <w:color w:val="FF0000"/>
              </w:rPr>
              <w:instrText xml:space="preserve"> FORMTEXT </w:instrText>
            </w:r>
            <w:r w:rsidRPr="003650CE">
              <w:rPr>
                <w:i/>
                <w:iCs/>
                <w:color w:val="FF0000"/>
              </w:rPr>
            </w:r>
            <w:r w:rsidRPr="003650CE">
              <w:rPr>
                <w:i/>
                <w:iCs/>
                <w:color w:val="FF0000"/>
              </w:rPr>
              <w:fldChar w:fldCharType="separate"/>
            </w:r>
            <w:r w:rsidRPr="003650CE">
              <w:rPr>
                <w:i/>
                <w:iCs/>
                <w:noProof/>
                <w:color w:val="FF0000"/>
              </w:rPr>
              <w:t>Delete and replace with “Not Used” if not applicable:</w:t>
            </w:r>
            <w:r w:rsidRPr="003650CE">
              <w:rPr>
                <w:i/>
                <w:iCs/>
                <w:color w:val="FF0000"/>
              </w:rPr>
              <w:fldChar w:fldCharType="end"/>
            </w:r>
            <w:bookmarkEnd w:id="5"/>
          </w:p>
          <w:p w14:paraId="295B2DAB" w14:textId="1574FBCC"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Pr="00BE4F7F">
              <w:rPr>
                <w:highlight w:val="lightGray"/>
              </w:rPr>
              <w:t>[</w:t>
            </w:r>
            <w:r w:rsidR="00F23BAD">
              <w:rPr>
                <w:highlight w:val="lightGray"/>
              </w:rPr>
              <w:t>one year</w:t>
            </w:r>
            <w:r w:rsidRPr="00BE4F7F">
              <w:rPr>
                <w:highlight w:val="lightGray"/>
              </w:rPr>
              <w:t>]</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Pr="00BE4F7F">
              <w:rPr>
                <w:highlight w:val="lightGray"/>
              </w:rPr>
              <w:t>[</w:t>
            </w:r>
            <w:r w:rsidR="00F23BAD">
              <w:rPr>
                <w:highlight w:val="lightGray"/>
              </w:rPr>
              <w:t>two</w:t>
            </w:r>
            <w:r w:rsidRPr="00BE4F7F">
              <w:rPr>
                <w:highlight w:val="lightGray"/>
              </w:rPr>
              <w:t>]</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230B8A1F"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0C0E11">
              <w:rPr>
                <w:highlight w:val="lightGray"/>
              </w:rPr>
            </w:r>
            <w:r w:rsidR="000C0E11">
              <w:rPr>
                <w:highlight w:val="lightGray"/>
              </w:rPr>
              <w:fldChar w:fldCharType="separate"/>
            </w:r>
            <w:r w:rsidR="000C0E11">
              <w:rPr>
                <w:noProof/>
                <w:highlight w:val="lightGray"/>
              </w:rPr>
              <w:t>[Services Contract]</w:t>
            </w:r>
            <w:r w:rsidR="000C0E11">
              <w:rPr>
                <w:highlight w:val="lightGray"/>
              </w:rPr>
              <w:fldChar w:fldCharType="end"/>
            </w:r>
            <w:bookmarkEnd w:id="6"/>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0C0E11">
              <w:rPr>
                <w:i/>
                <w:noProof/>
                <w:color w:val="FF0000"/>
                <w:highlight w:val="lightGray"/>
              </w:rPr>
              <w:t>– [delete “s” if 1.3 does not apply]</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0C0E11">
              <w:rPr>
                <w:noProof/>
                <w:szCs w:val="22"/>
              </w:rPr>
              <w:t>[</w:t>
            </w:r>
            <w:r w:rsidR="00C500AC">
              <w:rPr>
                <w:noProof/>
                <w:szCs w:val="22"/>
              </w:rPr>
              <w:t>€</w:t>
            </w:r>
            <w:r w:rsidR="00E67AB7">
              <w:rPr>
                <w:noProof/>
                <w:szCs w:val="22"/>
              </w:rPr>
              <w:t>4</w:t>
            </w:r>
            <w:r w:rsidR="00C500AC">
              <w:rPr>
                <w:noProof/>
                <w:szCs w:val="22"/>
              </w:rPr>
              <w:t>50,000</w:t>
            </w:r>
            <w:r w:rsidR="000C0E11">
              <w:rPr>
                <w:noProof/>
                <w:szCs w:val="22"/>
              </w:rPr>
              <w:t>]</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w:t>
            </w:r>
            <w:proofErr w:type="gramStart"/>
            <w:r w:rsidRPr="000E5DB7">
              <w:t>SME”s</w:t>
            </w:r>
            <w:proofErr w:type="gramEnd"/>
            <w:r w:rsidRPr="000E5DB7">
              <w:t>)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78B13257"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782369">
              <w:rPr>
                <w:i/>
                <w:color w:val="FF0000"/>
              </w:rPr>
              <w:t> </w:t>
            </w:r>
            <w:r w:rsidR="00782369">
              <w:rPr>
                <w:i/>
                <w:color w:val="FF0000"/>
              </w:rPr>
              <w:t> </w:t>
            </w:r>
            <w:r w:rsidR="00782369">
              <w:rPr>
                <w:i/>
                <w:color w:val="FF0000"/>
              </w:rPr>
              <w:t> </w:t>
            </w:r>
            <w:r w:rsidR="00782369">
              <w:rPr>
                <w:i/>
                <w:color w:val="FF0000"/>
              </w:rPr>
              <w:t> </w:t>
            </w:r>
            <w:r w:rsidR="00782369">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782369">
              <w:rPr>
                <w:highlight w:val="lightGray"/>
              </w:rPr>
              <w:t> </w:t>
            </w:r>
            <w:r w:rsidR="00782369">
              <w:rPr>
                <w:highlight w:val="lightGray"/>
              </w:rPr>
              <w:t> </w:t>
            </w:r>
            <w:r w:rsidR="00782369">
              <w:rPr>
                <w:highlight w:val="lightGray"/>
              </w:rPr>
              <w:t> </w:t>
            </w:r>
            <w:r w:rsidR="00782369">
              <w:rPr>
                <w:highlight w:val="lightGray"/>
              </w:rPr>
              <w:t> </w:t>
            </w:r>
            <w:r w:rsidR="00782369">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w:t>
            </w:r>
            <w:proofErr w:type="gramStart"/>
            <w:r w:rsidRPr="000E5DB7">
              <w:t>any and all</w:t>
            </w:r>
            <w:proofErr w:type="gramEnd"/>
            <w:r w:rsidRPr="000E5DB7">
              <w:t xml:space="preserve">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0558AC7B" w14:textId="77777777"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572146F3" w:rsidR="002628DF" w:rsidRPr="00684357" w:rsidRDefault="007C5D7B" w:rsidP="002628DF">
            <w:pPr>
              <w:spacing w:after="200"/>
              <w:jc w:val="both"/>
              <w:rPr>
                <w:color w:val="0000FF"/>
              </w:rPr>
            </w:pPr>
            <w:r>
              <w:rPr>
                <w:color w:val="0000FF"/>
              </w:rPr>
              <w:t>2.1.6</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Default="002628DF" w:rsidP="002628DF">
            <w:pPr>
              <w:jc w:val="both"/>
            </w:pPr>
            <w:proofErr w:type="gramStart"/>
            <w:r>
              <w:t>In particular, tenderers</w:t>
            </w:r>
            <w:proofErr w:type="gramEnd"/>
            <w:r>
              <w:t xml:space="preserve">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p w14:paraId="4AAC0A77" w14:textId="41CDB454" w:rsidR="007C5D7B" w:rsidRPr="00684357" w:rsidRDefault="007C5D7B" w:rsidP="002628DF">
            <w:pPr>
              <w:jc w:val="both"/>
            </w:pPr>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t>In particular, tenderers</w:t>
            </w:r>
            <w:proofErr w:type="gramEnd"/>
            <w:r>
              <w:t xml:space="preserve">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16"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w:t>
            </w:r>
            <w:proofErr w:type="gramStart"/>
            <w:r w:rsidRPr="000E5DB7">
              <w:t>paragraph</w:t>
            </w:r>
            <w:proofErr w:type="gramEnd"/>
            <w:r w:rsidRPr="000E5DB7">
              <w:t xml:space="preserve">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7"/>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sdt>
                <w:sdtPr>
                  <w:rPr>
                    <w:color w:val="FF0000"/>
                    <w:highlight w:val="lightGray"/>
                  </w:rPr>
                  <w:id w:val="1467708055"/>
                  <w:placeholder>
                    <w:docPart w:val="E99EEB4CC20343D5A185CF8D54599456"/>
                  </w:placeholder>
                </w:sdtPr>
                <w:sdtEndPr>
                  <w:rPr>
                    <w:color w:val="000000"/>
                    <w:szCs w:val="22"/>
                  </w:rPr>
                </w:sdtEndPr>
                <w:sdtContent>
                  <w:p w14:paraId="054AE843" w14:textId="77777777" w:rsidR="0078639B" w:rsidRDefault="0078639B" w:rsidP="007B7D0E">
                    <w:pPr>
                      <w:rPr>
                        <w:color w:val="FF0000"/>
                        <w:highlight w:val="lightGray"/>
                      </w:rPr>
                    </w:pPr>
                  </w:p>
                  <w:p w14:paraId="40060B68" w14:textId="25493A36" w:rsidR="007B7D0E" w:rsidRPr="009476F2" w:rsidRDefault="007B7D0E" w:rsidP="007B7D0E">
                    <w:pPr>
                      <w:rPr>
                        <w:highlight w:val="lightGray"/>
                      </w:rPr>
                    </w:pPr>
                    <w:r w:rsidRPr="009476F2">
                      <w:rPr>
                        <w:highlight w:val="lightGray"/>
                      </w:rPr>
                      <w:t xml:space="preserve">Tenders must be submitted via the ‘electronic </w:t>
                    </w:r>
                    <w:proofErr w:type="spellStart"/>
                    <w:r w:rsidRPr="009476F2">
                      <w:rPr>
                        <w:highlight w:val="lightGray"/>
                      </w:rPr>
                      <w:t>tenderbox</w:t>
                    </w:r>
                    <w:proofErr w:type="spellEnd"/>
                    <w:r w:rsidRPr="009476F2">
                      <w:rPr>
                        <w:highlight w:val="lightGray"/>
                      </w:rPr>
                      <w:t xml:space="preserve">’ available on </w:t>
                    </w:r>
                    <w:hyperlink r:id="rId18" w:history="1">
                      <w:r w:rsidR="005520E5" w:rsidRPr="005520E5">
                        <w:rPr>
                          <w:rStyle w:val="Hyperlink"/>
                          <w:highlight w:val="lightGray"/>
                        </w:rPr>
                        <w:t>www.etenders.gov.ie</w:t>
                      </w:r>
                    </w:hyperlink>
                    <w:r w:rsidRPr="009476F2">
                      <w:rPr>
                        <w:highlight w:val="lightGray"/>
                      </w:rPr>
                      <w:t xml:space="preserve">.   Only Tenders submitted to the electronic </w:t>
                    </w:r>
                    <w:proofErr w:type="spellStart"/>
                    <w:r w:rsidRPr="009476F2">
                      <w:rPr>
                        <w:highlight w:val="lightGray"/>
                      </w:rPr>
                      <w:t>tenderbox</w:t>
                    </w:r>
                    <w:proofErr w:type="spellEnd"/>
                    <w:r w:rsidRPr="009476F2">
                      <w:rPr>
                        <w:highlight w:val="lightGray"/>
                      </w:rPr>
                      <w:t xml:space="preserve"> will be accepted.  Tenders submitted by any other means (including but not limited </w:t>
                    </w:r>
                    <w:proofErr w:type="gramStart"/>
                    <w:r w:rsidRPr="009476F2">
                      <w:rPr>
                        <w:highlight w:val="lightGray"/>
                      </w:rPr>
                      <w:t>to:</w:t>
                    </w:r>
                    <w:proofErr w:type="gramEnd"/>
                    <w:r w:rsidRPr="009476F2">
                      <w:rPr>
                        <w:highlight w:val="lightGray"/>
                      </w:rPr>
                      <w:t xml:space="preserve"> by email, fax, post, hand delivery, etc.) will NOT be accepted.</w:t>
                    </w:r>
                  </w:p>
                  <w:p w14:paraId="601257E8" w14:textId="77777777" w:rsidR="00A76E64" w:rsidRDefault="007B7D0E" w:rsidP="00A76E64">
                    <w:pPr>
                      <w:rPr>
                        <w:highlight w:val="lightGray"/>
                      </w:rPr>
                    </w:pPr>
                    <w:r w:rsidRPr="009476F2">
                      <w:rPr>
                        <w:highlight w:val="lightGray"/>
                      </w:rPr>
                      <w:lastRenderedPageBreak/>
                      <w:t xml:space="preserve">Tenderers must ensure that they give themselves sufficient time to upload and submit all required tender documentation in their Tender before the Tender Deadline (as defined in paragraph 2.6.2). Tenderers should </w:t>
                    </w:r>
                    <w:proofErr w:type="gramStart"/>
                    <w:r w:rsidRPr="009476F2">
                      <w:rPr>
                        <w:highlight w:val="lightGray"/>
                      </w:rPr>
                      <w:t>take into account</w:t>
                    </w:r>
                    <w:proofErr w:type="gramEnd"/>
                    <w:r w:rsidRPr="009476F2">
                      <w:rPr>
                        <w:highlight w:val="lightGray"/>
                      </w:rPr>
                      <w:t xml:space="preserve"> the fact that upload speeds vary. </w:t>
                    </w:r>
                  </w:p>
                  <w:p w14:paraId="04CEA3C7" w14:textId="77777777" w:rsidR="00A76E64" w:rsidRDefault="00A76E64" w:rsidP="00A76E64">
                    <w:pPr>
                      <w:rPr>
                        <w:highlight w:val="lightGray"/>
                      </w:rPr>
                    </w:pPr>
                    <w:r w:rsidRPr="00A76E64">
                      <w:rPr>
                        <w:highlight w:val="lightGray"/>
                      </w:rPr>
                      <w:t xml:space="preserve">Tenderers must note that in the electronic </w:t>
                    </w:r>
                    <w:proofErr w:type="spellStart"/>
                    <w:r w:rsidRPr="00A76E64">
                      <w:rPr>
                        <w:highlight w:val="lightGray"/>
                      </w:rPr>
                      <w:t>tenderbox</w:t>
                    </w:r>
                    <w:proofErr w:type="spellEnd"/>
                    <w:r w:rsidRPr="00A76E64">
                      <w:rPr>
                        <w:highlight w:val="lightGray"/>
                      </w:rPr>
                      <w:t xml:space="preserve">, there is a current file size limit of 250MB for each single file uploaded, with a maximum total limit of 2GB for all documentation (combined) in the Tender submitted.  </w:t>
                    </w:r>
                  </w:p>
                  <w:p w14:paraId="1168D322" w14:textId="565A79DB" w:rsidR="00977CC4" w:rsidRPr="00C500AC" w:rsidRDefault="00A76E64" w:rsidP="007B7D0E">
                    <w:pPr>
                      <w:rPr>
                        <w:highlight w:val="lightGray"/>
                      </w:rPr>
                    </w:pPr>
                    <w:proofErr w:type="gramStart"/>
                    <w:r w:rsidRPr="00A76E64">
                      <w:rPr>
                        <w:highlight w:val="lightGray"/>
                      </w:rPr>
                      <w:t>In order to</w:t>
                    </w:r>
                    <w:proofErr w:type="gramEnd"/>
                    <w:r w:rsidRPr="00A76E64">
                      <w:rPr>
                        <w:highlight w:val="lightGray"/>
                      </w:rPr>
                      <w:t xml:space="preserve"> submit a Tender to the electronic </w:t>
                    </w:r>
                    <w:proofErr w:type="spellStart"/>
                    <w:r w:rsidRPr="00A76E64">
                      <w:rPr>
                        <w:highlight w:val="lightGray"/>
                      </w:rPr>
                      <w:t>tenderbox</w:t>
                    </w:r>
                    <w:proofErr w:type="spellEnd"/>
                    <w:r w:rsidRPr="00A76E64">
                      <w:rPr>
                        <w:highlight w:val="lightGray"/>
                      </w:rPr>
                      <w:t xml:space="preserve">, Tenderers must ensure that they follow the necessary steps on the </w:t>
                    </w:r>
                    <w:proofErr w:type="spellStart"/>
                    <w:r w:rsidRPr="00A76E64">
                      <w:rPr>
                        <w:highlight w:val="lightGray"/>
                      </w:rPr>
                      <w:t>eTenders</w:t>
                    </w:r>
                    <w:proofErr w:type="spellEnd"/>
                    <w:r w:rsidRPr="00A76E64">
                      <w:rPr>
                        <w:highlight w:val="lightGray"/>
                      </w:rPr>
                      <w:t xml:space="preserve"> platform to ensure that their tender has been submitted properly, which includes ensuring that the “Submit” button has been clicked. </w:t>
                    </w:r>
                    <w:proofErr w:type="gramStart"/>
                    <w:r w:rsidRPr="00A76E64">
                      <w:rPr>
                        <w:highlight w:val="lightGray"/>
                      </w:rPr>
                      <w:t>in the event that</w:t>
                    </w:r>
                    <w:proofErr w:type="gramEnd"/>
                    <w:r w:rsidRPr="00A76E64">
                      <w:rPr>
                        <w:highlight w:val="lightGray"/>
                      </w:rPr>
                      <w:t xml:space="preserve"> Tenderers need to modify or change any aspect of their Tender before the Tender Deadline, the Tender in its entirety will need to be re-submitted. Tenderers should be aware that the “Submit” button will be disabled automatically at the Tender Deadline.</w:t>
                    </w: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t>2.6.2</w:t>
            </w:r>
          </w:p>
        </w:tc>
        <w:tc>
          <w:tcPr>
            <w:tcW w:w="4563" w:type="pct"/>
          </w:tcPr>
          <w:p w14:paraId="0AFA6A43" w14:textId="3A11F5B2"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Pr="000E5DB7">
              <w:rPr>
                <w:noProof/>
              </w:rPr>
              <w:t>[</w:t>
            </w:r>
            <w:r w:rsidR="0078639B">
              <w:rPr>
                <w:noProof/>
              </w:rPr>
              <w:t>12:00</w:t>
            </w:r>
            <w:r w:rsidRPr="000E5DB7">
              <w:rPr>
                <w:noProof/>
              </w:rPr>
              <w:t>]</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Pr="000E5DB7">
              <w:rPr>
                <w:noProof/>
              </w:rPr>
              <w:t>[</w:t>
            </w:r>
            <w:r w:rsidR="00490BB7">
              <w:rPr>
                <w:noProof/>
              </w:rPr>
              <w:t>1</w:t>
            </w:r>
            <w:r w:rsidR="008C2951">
              <w:rPr>
                <w:noProof/>
              </w:rPr>
              <w:t>8</w:t>
            </w:r>
            <w:r w:rsidR="0078639B">
              <w:rPr>
                <w:noProof/>
              </w:rPr>
              <w:t>/08/2026</w:t>
            </w:r>
            <w:r w:rsidRPr="000E5DB7">
              <w:rPr>
                <w:noProof/>
              </w:rPr>
              <w:t>]</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28CC6F43"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Pr>
                <w:noProof/>
                <w:szCs w:val="22"/>
              </w:rPr>
              <w:t>[English]</w:t>
            </w:r>
            <w:r>
              <w:rPr>
                <w:szCs w:val="22"/>
              </w:rPr>
              <w:fldChar w:fldCharType="end"/>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1496C903"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7" w:name="Text111"/>
            <w:r w:rsidR="004A0961">
              <w:instrText xml:space="preserve"> FORMTEXT </w:instrText>
            </w:r>
            <w:r w:rsidR="004A0961">
              <w:fldChar w:fldCharType="separate"/>
            </w:r>
            <w:r w:rsidR="004A0961">
              <w:rPr>
                <w:noProof/>
              </w:rPr>
              <w:t>[</w:t>
            </w:r>
            <w:r w:rsidR="004A0961">
              <w:fldChar w:fldCharType="end"/>
            </w:r>
            <w:bookmarkEnd w:id="7"/>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4A0961" w:rsidRPr="008E339E">
              <w:rPr>
                <w:i/>
                <w:iCs/>
                <w:noProof/>
                <w:color w:val="FF0000"/>
              </w:rPr>
              <w:t>]</w:t>
            </w:r>
            <w:r w:rsidR="004A0961" w:rsidRPr="008E339E">
              <w:rPr>
                <w:i/>
                <w:iCs/>
                <w:color w:val="FF0000"/>
              </w:rPr>
              <w:fldChar w:fldCharType="end"/>
            </w:r>
            <w:bookmarkEnd w:id="8"/>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1F6A5292"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3270FE">
              <w:rPr>
                <w:noProof/>
              </w:rPr>
              <w:t>[</w:t>
            </w:r>
            <w:r w:rsidR="0078639B">
              <w:rPr>
                <w:noProof/>
              </w:rPr>
              <w:t xml:space="preserve">Microsoft word or </w:t>
            </w:r>
            <w:r w:rsidR="003270FE">
              <w:rPr>
                <w:noProof/>
              </w:rPr>
              <w:t>PDF]</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19FA2503" w:rsidR="003C0FB1" w:rsidRDefault="003C0FB1" w:rsidP="002C72C0">
            <w:pPr>
              <w:jc w:val="both"/>
            </w:pPr>
            <w:r w:rsidRPr="000E5DB7">
              <w:t>All queries relating to any aspect of this Competition or of this RFT must be directed to</w:t>
            </w:r>
            <w:r>
              <w:t xml:space="preserve"> the messaging facility on </w:t>
            </w:r>
            <w:hyperlink r:id="rId19"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Pr="000E5DB7">
              <w:rPr>
                <w:noProof/>
              </w:rPr>
              <w:t>[</w:t>
            </w:r>
            <w:r w:rsidR="0078639B">
              <w:rPr>
                <w:noProof/>
              </w:rPr>
              <w:t>12:00</w:t>
            </w:r>
            <w:r w:rsidRPr="000E5DB7">
              <w:rPr>
                <w:noProof/>
              </w:rPr>
              <w:t>]</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Pr="000E5DB7">
              <w:rPr>
                <w:noProof/>
              </w:rPr>
              <w:t>[</w:t>
            </w:r>
            <w:r w:rsidR="008C2951">
              <w:rPr>
                <w:noProof/>
              </w:rPr>
              <w:t>31</w:t>
            </w:r>
            <w:r w:rsidR="0078639B">
              <w:rPr>
                <w:noProof/>
              </w:rPr>
              <w:t>/0</w:t>
            </w:r>
            <w:r w:rsidR="00490BB7">
              <w:rPr>
                <w:noProof/>
              </w:rPr>
              <w:t>7</w:t>
            </w:r>
            <w:r w:rsidR="0078639B">
              <w:rPr>
                <w:noProof/>
              </w:rPr>
              <w:t>/2026</w:t>
            </w:r>
            <w:r w:rsidRPr="000E5DB7">
              <w:rPr>
                <w:noProof/>
              </w:rPr>
              <w:t>]</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0"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lastRenderedPageBreak/>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1" w:history="1">
              <w:r w:rsidRPr="003C0B09">
                <w:rPr>
                  <w:rStyle w:val="Hyperlink"/>
                  <w:szCs w:val="22"/>
                </w:rPr>
                <w:t>www.etenders.gov.ie</w:t>
              </w:r>
            </w:hyperlink>
            <w:r>
              <w:rPr>
                <w:szCs w:val="22"/>
              </w:rPr>
              <w:t xml:space="preserve">, </w:t>
            </w:r>
            <w:proofErr w:type="gramStart"/>
            <w:r>
              <w:rPr>
                <w:szCs w:val="22"/>
              </w:rPr>
              <w:t>in order to</w:t>
            </w:r>
            <w:proofErr w:type="gramEnd"/>
            <w:r>
              <w:rPr>
                <w:szCs w:val="22"/>
              </w:rPr>
              <w:t xml:space="preserve">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 xml:space="preserve">All documentation, data, statistics, drawings, information, patterns, samples or material disclosed or furnished by the Contracting Authority to Tenderers </w:t>
            </w:r>
            <w:proofErr w:type="gramStart"/>
            <w:r w:rsidRPr="000E5DB7">
              <w:t>during the course of</w:t>
            </w:r>
            <w:proofErr w:type="gramEnd"/>
            <w:r w:rsidRPr="000E5DB7">
              <w:t xml:space="preserve">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 xml:space="preserve">ompetition if </w:t>
            </w:r>
            <w:proofErr w:type="gramStart"/>
            <w:r w:rsidRPr="000E5DB7">
              <w:t>so</w:t>
            </w:r>
            <w:proofErr w:type="gramEnd"/>
            <w:r w:rsidRPr="000E5DB7">
              <w:t xml:space="preserve">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15F73104"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9" w:name="Text125"/>
            <w:r w:rsidR="00522DF9">
              <w:instrText xml:space="preserve"> FORMTEXT </w:instrText>
            </w:r>
            <w:r w:rsidR="00522DF9">
              <w:fldChar w:fldCharType="separate"/>
            </w:r>
            <w:r w:rsidR="00522DF9">
              <w:rPr>
                <w:noProof/>
              </w:rPr>
              <w:t>[</w:t>
            </w:r>
            <w:r w:rsidR="0078639B">
              <w:rPr>
                <w:noProof/>
              </w:rPr>
              <w:t>6 months</w:t>
            </w:r>
            <w:r w:rsidR="00522DF9">
              <w:rPr>
                <w:noProof/>
              </w:rPr>
              <w:t>]</w:t>
            </w:r>
            <w:r w:rsidR="00522DF9">
              <w:fldChar w:fldCharType="end"/>
            </w:r>
            <w:bookmarkEnd w:id="9"/>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6F042CD7" w14:textId="054F4798"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Pr="004C1900">
              <w:rPr>
                <w:i/>
                <w:iCs/>
                <w:noProof/>
                <w:color w:val="FF0000"/>
                <w:highlight w:val="lightGray"/>
              </w:rPr>
              <w:t>“Not Used”:</w:t>
            </w:r>
            <w:r w:rsidRPr="004C1900">
              <w:rPr>
                <w:i/>
                <w:iCs/>
                <w:color w:val="FF0000"/>
                <w:highlight w:val="lightGray"/>
              </w:rPr>
              <w:fldChar w:fldCharType="end"/>
            </w:r>
          </w:p>
          <w:p w14:paraId="0E392840" w14:textId="77777777"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6565BD">
              <w:rPr>
                <w:szCs w:val="22"/>
              </w:rPr>
            </w:r>
            <w:r w:rsidR="006565BD">
              <w:rPr>
                <w:szCs w:val="22"/>
              </w:rPr>
              <w:fldChar w:fldCharType="separate"/>
            </w:r>
            <w:r w:rsidR="006565BD">
              <w:rPr>
                <w:noProof/>
                <w:szCs w:val="22"/>
              </w:rPr>
              <w:t>[insert relevant price index]</w:t>
            </w:r>
            <w:r w:rsidR="006565BD">
              <w:rPr>
                <w:szCs w:val="22"/>
              </w:rPr>
              <w:fldChar w:fldCharType="end"/>
            </w:r>
            <w:bookmarkEnd w:id="10"/>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6565BD">
              <w:rPr>
                <w:szCs w:val="22"/>
              </w:rPr>
            </w:r>
            <w:r w:rsidR="006565BD">
              <w:rPr>
                <w:szCs w:val="22"/>
              </w:rPr>
              <w:fldChar w:fldCharType="separate"/>
            </w:r>
            <w:r w:rsidR="006565BD">
              <w:rPr>
                <w:noProof/>
                <w:szCs w:val="22"/>
              </w:rPr>
              <w:t>[insert relevant authority]</w:t>
            </w:r>
            <w:r w:rsidR="006565BD">
              <w:rPr>
                <w:szCs w:val="22"/>
              </w:rPr>
              <w:fldChar w:fldCharType="end"/>
            </w:r>
            <w:bookmarkEnd w:id="11"/>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lastRenderedPageBreak/>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 xml:space="preserve">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w:t>
            </w:r>
            <w:proofErr w:type="gramStart"/>
            <w:r w:rsidRPr="000E5DB7">
              <w:t>as a result of</w:t>
            </w:r>
            <w:proofErr w:type="gramEnd"/>
            <w:r w:rsidRPr="000E5DB7">
              <w:t xml:space="preserve">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w:t>
      </w:r>
      <w:proofErr w:type="gramStart"/>
      <w:r w:rsidRPr="000E5DB7">
        <w:t>entered into</w:t>
      </w:r>
      <w:proofErr w:type="gramEnd"/>
      <w:r w:rsidRPr="000E5DB7">
        <w:t xml:space="preserve"> by a Tenderer. </w:t>
      </w:r>
    </w:p>
    <w:p w14:paraId="6A035CFB" w14:textId="77777777" w:rsidR="003C0FB1" w:rsidRDefault="003C0FB1" w:rsidP="003C0FB1">
      <w:pPr>
        <w:pStyle w:val="Heading2"/>
        <w:jc w:val="both"/>
      </w:pPr>
      <w:r w:rsidRPr="000E5DB7">
        <w:lastRenderedPageBreak/>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 xml:space="preserve">he Contracting Authority accepts no liability whatsoever in respect of any information provided which is subsequently released (irrespective of notification) or in respect of any consequential damage suffered </w:t>
            </w:r>
            <w:proofErr w:type="gramStart"/>
            <w:r w:rsidR="00684357" w:rsidRPr="00796899">
              <w:rPr>
                <w:szCs w:val="22"/>
              </w:rPr>
              <w:t>as a result of</w:t>
            </w:r>
            <w:proofErr w:type="gramEnd"/>
            <w:r w:rsidR="00684357" w:rsidRPr="00796899">
              <w:rPr>
                <w:szCs w:val="22"/>
              </w:rPr>
              <w:t xml:space="preserve"> such obligations</w:t>
            </w:r>
            <w:r w:rsidR="00684357" w:rsidRPr="00514373">
              <w:rPr>
                <w:szCs w:val="22"/>
              </w:rPr>
              <w:t>.</w:t>
            </w:r>
          </w:p>
        </w:tc>
      </w:tr>
    </w:tbl>
    <w:p w14:paraId="4D8D2977" w14:textId="77777777" w:rsidR="003C0FB1" w:rsidRDefault="003C0FB1" w:rsidP="003C0FB1">
      <w:pPr>
        <w:pStyle w:val="Heading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2"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proofErr w:type="gramStart"/>
            <w:r w:rsidRPr="000E5DB7">
              <w:t>numbers</w:t>
            </w:r>
            <w:proofErr w:type="gramEnd"/>
            <w:r w:rsidRPr="000E5DB7">
              <w:t xml:space="preserve">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 xml:space="preserve">Any conflict of interest or potential conflict of interest on the part of a Tenderer, Subcontractor or individual employee(s) or agent(s) of a Tenderer or Subcontractor(s) must be fully disclosed to the </w:t>
      </w:r>
      <w:r w:rsidRPr="0001388F">
        <w:lastRenderedPageBreak/>
        <w:t xml:space="preserve">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w:t>
      </w:r>
      <w:proofErr w:type="gramStart"/>
      <w:r w:rsidRPr="0001388F">
        <w:t>entered into</w:t>
      </w:r>
      <w:proofErr w:type="gramEnd"/>
      <w:r w:rsidRPr="0001388F">
        <w:t xml:space="preserve">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Content>
              <w:p w14:paraId="23519768" w14:textId="546986B0" w:rsidR="00DC28E8" w:rsidRPr="00DC28E8" w:rsidRDefault="00DC28E8" w:rsidP="00DC28E8">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A65CDC" w:rsidRPr="00215CCA">
                  <w:rPr>
                    <w:i/>
                    <w:iCs/>
                    <w:noProof/>
                    <w:color w:val="FF0000"/>
                    <w:highlight w:val="lightGray"/>
                  </w:rPr>
                  <w:t xml:space="preserve"> </w:t>
                </w:r>
                <w:r w:rsidR="00A65CDC">
                  <w:rPr>
                    <w:i/>
                    <w:iCs/>
                    <w:noProof/>
                    <w:color w:val="FF0000"/>
                    <w:highlight w:val="lightGray"/>
                  </w:rPr>
                  <w:t>"</w:t>
                </w:r>
                <w:r w:rsidR="00A65CDC" w:rsidRPr="00215CCA">
                  <w:rPr>
                    <w:i/>
                    <w:iCs/>
                    <w:noProof/>
                    <w:color w:val="FF0000"/>
                    <w:highlight w:val="lightGray"/>
                  </w:rPr>
                  <w:t xml:space="preserve">Not Used” </w:t>
                </w:r>
                <w:r w:rsidRPr="00DC28E8">
                  <w:rPr>
                    <w:i/>
                    <w:color w:val="FF0000"/>
                    <w:highlight w:val="lightGray"/>
                  </w:rPr>
                  <w:fldChar w:fldCharType="end"/>
                </w:r>
              </w:p>
              <w:p w14:paraId="0C2A4408" w14:textId="6D9AE871" w:rsidR="00BB5E9D" w:rsidRPr="00DC28E8" w:rsidRDefault="00000000" w:rsidP="00DC28E8">
                <w:pPr>
                  <w:spacing w:after="200" w:line="316" w:lineRule="auto"/>
                  <w:jc w:val="both"/>
                </w:pP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701E56DC" w14:textId="4A458A45"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 xml:space="preserve"> “Not Used”</w:t>
            </w:r>
            <w:r w:rsidRPr="00215CCA">
              <w:rPr>
                <w:i/>
                <w:iCs/>
                <w:color w:val="FF0000"/>
                <w:highlight w:val="lightGray"/>
              </w:rPr>
              <w:fldChar w:fldCharType="end"/>
            </w:r>
          </w:p>
          <w:p w14:paraId="56F72B09" w14:textId="0209A284"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Pr="00227275">
              <w:rPr>
                <w:highlight w:val="lightGray"/>
              </w:rPr>
              <w:instrText xml:space="preserve"> FORMTEXT </w:instrText>
            </w:r>
            <w:r w:rsidRPr="00227275">
              <w:rPr>
                <w:highlight w:val="lightGray"/>
              </w:rPr>
            </w:r>
            <w:r w:rsidRPr="00227275">
              <w:rPr>
                <w:highlight w:val="lightGray"/>
              </w:rPr>
              <w:fldChar w:fldCharType="separate"/>
            </w:r>
            <w:r w:rsidR="00A65CDC">
              <w:rPr>
                <w:highlight w:val="lightGray"/>
              </w:rPr>
              <w:t> </w:t>
            </w:r>
            <w:r w:rsidR="00A65CDC">
              <w:rPr>
                <w:highlight w:val="lightGray"/>
              </w:rPr>
              <w:t> </w:t>
            </w:r>
            <w:r w:rsidR="00A65CDC">
              <w:rPr>
                <w:highlight w:val="lightGray"/>
              </w:rPr>
              <w:t> </w:t>
            </w:r>
            <w:r w:rsidR="00A65CDC">
              <w:rPr>
                <w:highlight w:val="lightGray"/>
              </w:rPr>
              <w:t> </w:t>
            </w:r>
            <w:r w:rsidRPr="00227275">
              <w:rPr>
                <w:highlight w:val="lightGray"/>
              </w:rPr>
              <w:fldChar w:fldCharType="end"/>
            </w:r>
            <w:bookmarkEnd w:id="12"/>
            <w:r>
              <w:rPr>
                <w:highlight w:val="lightGray"/>
              </w:rPr>
              <w:t>.</w:t>
            </w: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08019302"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w:t>
                  </w:r>
                  <w:r w:rsidR="001B3FAD">
                    <w:rPr>
                      <w:noProof/>
                      <w:sz w:val="22"/>
                      <w:szCs w:val="22"/>
                    </w:rPr>
                    <w:t>13,000,000 thirteen million euro) any one claim, unlimited any one period</w:t>
                  </w:r>
                  <w:r w:rsidRPr="00CA3AF8">
                    <w:rPr>
                      <w:noProof/>
                      <w:sz w:val="22"/>
                      <w:szCs w:val="22"/>
                    </w:rPr>
                    <w:t>]</w:t>
                  </w:r>
                  <w:r w:rsidRPr="00CA3AF8">
                    <w:rPr>
                      <w:szCs w:val="22"/>
                    </w:rPr>
                    <w:fldChar w:fldCharType="end"/>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6E74BACB"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w:t>
                  </w:r>
                  <w:r w:rsidR="001B3FAD">
                    <w:rPr>
                      <w:noProof/>
                      <w:sz w:val="22"/>
                      <w:szCs w:val="22"/>
                    </w:rPr>
                    <w:t>€6,500,000 (six million five hundred thousand euro) any one claim, unlimited any one period</w:t>
                  </w:r>
                  <w:r w:rsidRPr="00CA3AF8">
                    <w:rPr>
                      <w:noProof/>
                      <w:sz w:val="22"/>
                      <w:szCs w:val="22"/>
                    </w:rPr>
                    <w:t>]</w:t>
                  </w:r>
                  <w:r w:rsidRPr="00CA3AF8">
                    <w:rPr>
                      <w:szCs w:val="22"/>
                    </w:rPr>
                    <w:fldChar w:fldCharType="end"/>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1AEEAFB3" w14:textId="7E32F918"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8D2AAF">
                    <w:rPr>
                      <w:szCs w:val="22"/>
                    </w:rPr>
                    <w:t> </w:t>
                  </w:r>
                  <w:r w:rsidR="008D2AAF">
                    <w:rPr>
                      <w:szCs w:val="22"/>
                    </w:rPr>
                    <w:t> </w:t>
                  </w:r>
                  <w:r w:rsidR="008D2AAF">
                    <w:rPr>
                      <w:szCs w:val="22"/>
                    </w:rPr>
                    <w:t> </w:t>
                  </w:r>
                  <w:r w:rsidR="008D2AAF">
                    <w:rPr>
                      <w:szCs w:val="22"/>
                    </w:rPr>
                    <w:t> </w:t>
                  </w:r>
                  <w:r w:rsidR="008D2AAF">
                    <w:rPr>
                      <w:szCs w:val="22"/>
                    </w:rPr>
                    <w:t> </w:t>
                  </w:r>
                  <w:r w:rsidRPr="00CA3AF8">
                    <w:rPr>
                      <w:szCs w:val="22"/>
                    </w:rPr>
                    <w:fldChar w:fldCharType="end"/>
                  </w:r>
                </w:p>
              </w:tc>
            </w:tr>
            <w:tr w:rsidR="00C7189F" w:rsidRPr="00CA3AF8" w14:paraId="55C0FAC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6315C8B0" w14:textId="6C142B3E"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w:t>
                  </w:r>
                  <w:r w:rsidR="001B3FAD">
                    <w:rPr>
                      <w:noProof/>
                      <w:sz w:val="22"/>
                      <w:szCs w:val="22"/>
                    </w:rPr>
                    <w:t>€1,000,000 (one million euro) limit in the aggregrate per insurance year</w:t>
                  </w:r>
                  <w:r w:rsidRPr="00CA3AF8">
                    <w:rPr>
                      <w:noProof/>
                      <w:sz w:val="22"/>
                      <w:szCs w:val="22"/>
                    </w:rPr>
                    <w:t>]</w:t>
                  </w:r>
                  <w:r w:rsidRPr="00CA3AF8">
                    <w:rPr>
                      <w:szCs w:val="22"/>
                    </w:rPr>
                    <w:fldChar w:fldCharType="end"/>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7C9C2EC0"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FA57FD">
                    <w:rPr>
                      <w:szCs w:val="22"/>
                    </w:rPr>
                    <w:t> </w:t>
                  </w:r>
                  <w:r w:rsidR="00FA57FD">
                    <w:rPr>
                      <w:szCs w:val="22"/>
                    </w:rPr>
                    <w:t> </w:t>
                  </w:r>
                  <w:r w:rsidR="00FA57FD">
                    <w:rPr>
                      <w:szCs w:val="22"/>
                    </w:rPr>
                    <w:t> </w:t>
                  </w:r>
                  <w:r w:rsidR="00FA57FD">
                    <w:rPr>
                      <w:szCs w:val="22"/>
                    </w:rPr>
                    <w:t> </w:t>
                  </w:r>
                  <w:r w:rsidR="00FA57FD">
                    <w:rPr>
                      <w:szCs w:val="22"/>
                    </w:rPr>
                    <w:t> </w:t>
                  </w:r>
                  <w:r w:rsidRPr="00CA3AF8">
                    <w:rPr>
                      <w:szCs w:val="22"/>
                    </w:rPr>
                    <w:fldChar w:fldCharType="end"/>
                  </w:r>
                </w:p>
              </w:tc>
              <w:tc>
                <w:tcPr>
                  <w:tcW w:w="2500" w:type="pct"/>
                  <w:vAlign w:val="center"/>
                </w:tcPr>
                <w:p w14:paraId="474CE49A" w14:textId="77777777"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[Click here to enter text]</w:t>
                  </w:r>
                  <w:r w:rsidRPr="00CA3AF8">
                    <w:rPr>
                      <w:szCs w:val="22"/>
                    </w:rPr>
                    <w:fldChar w:fldCharType="end"/>
                  </w: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xml:space="preserve">. A formal confirmation from the Tenderer's insurance company or broker </w:t>
            </w:r>
            <w:r w:rsidRPr="000E5DB7">
              <w:lastRenderedPageBreak/>
              <w:t>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lastRenderedPageBreak/>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 xml:space="preserve">Only those Tenderers who </w:t>
            </w:r>
            <w:proofErr w:type="gramStart"/>
            <w:r w:rsidRPr="00830A49">
              <w:rPr>
                <w:szCs w:val="22"/>
              </w:rPr>
              <w:t>have:-</w:t>
            </w:r>
            <w:proofErr w:type="gramEnd"/>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0580B134" w14:textId="77777777" w:rsidR="003C0FB1" w:rsidRDefault="003C0FB1" w:rsidP="0003041E">
            <w:pPr>
              <w:pStyle w:val="ListParagraph"/>
              <w:numPr>
                <w:ilvl w:val="0"/>
                <w:numId w:val="8"/>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rsidP="0003041E">
            <w:pPr>
              <w:pStyle w:val="ListParagraph"/>
              <w:numPr>
                <w:ilvl w:val="0"/>
                <w:numId w:val="8"/>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1FF47EA0"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3"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8F5874" w:rsidRPr="00373E15">
              <w:rPr>
                <w:i/>
                <w:iCs/>
                <w:noProof/>
                <w:color w:val="FF0000"/>
              </w:rPr>
              <w:t>[</w:t>
            </w:r>
            <w:r w:rsidR="008F5874" w:rsidRPr="00373E15">
              <w:rPr>
                <w:i/>
                <w:iCs/>
                <w:color w:val="FF0000"/>
              </w:rPr>
              <w:fldChar w:fldCharType="end"/>
            </w:r>
            <w:bookmarkEnd w:id="13"/>
            <w:r w:rsidR="008F5874" w:rsidRPr="00373E15">
              <w:t xml:space="preserve"> </w:t>
            </w:r>
            <w:r w:rsidR="008F5874">
              <w:fldChar w:fldCharType="begin">
                <w:ffData>
                  <w:name w:val="Text129"/>
                  <w:enabled/>
                  <w:calcOnExit w:val="0"/>
                  <w:textInput>
                    <w:default w:val="each Lot applied for in]"/>
                  </w:textInput>
                </w:ffData>
              </w:fldChar>
            </w:r>
            <w:bookmarkStart w:id="14" w:name="Text129"/>
            <w:r w:rsidR="008F5874">
              <w:instrText xml:space="preserve"> FORMTEXT </w:instrText>
            </w:r>
            <w:r w:rsidR="008F5874">
              <w:fldChar w:fldCharType="separate"/>
            </w:r>
            <w:r w:rsidR="008F5874">
              <w:rPr>
                <w:noProof/>
              </w:rPr>
              <w:t>]</w:t>
            </w:r>
            <w:r w:rsidR="008F5874">
              <w:fldChar w:fldCharType="end"/>
            </w:r>
            <w:bookmarkEnd w:id="14"/>
            <w:r w:rsidRPr="003215FF">
              <w:t xml:space="preserve"> 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03041E">
            <w:pPr>
              <w:pStyle w:val="ListParagraph"/>
              <w:numPr>
                <w:ilvl w:val="0"/>
                <w:numId w:val="17"/>
              </w:numPr>
              <w:jc w:val="both"/>
            </w:pPr>
            <w:r>
              <w:t xml:space="preserve">completes and submits a separate eESPD in respect of each such entity, and </w:t>
            </w:r>
          </w:p>
          <w:p w14:paraId="69C86FF3" w14:textId="77777777" w:rsidR="00D74111" w:rsidRDefault="00D74111" w:rsidP="0003041E">
            <w:pPr>
              <w:pStyle w:val="ListParagraph"/>
              <w:numPr>
                <w:ilvl w:val="0"/>
                <w:numId w:val="17"/>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224FD8BA"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rFonts w:asciiTheme="minorHAnsi" w:hAnsiTheme="minorHAnsi"/>
                <w:color w:val="FF0000"/>
              </w:rPr>
              <w:t xml:space="preserve"> </w:t>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w:t>
            </w:r>
            <w:proofErr w:type="gramStart"/>
            <w:r w:rsidRPr="003215FF">
              <w:rPr>
                <w:rFonts w:ascii="Calibri" w:eastAsia="Times New Roman" w:hAnsi="Calibri"/>
                <w:szCs w:val="22"/>
                <w:lang w:eastAsia="en-US"/>
              </w:rPr>
              <w:t>all of</w:t>
            </w:r>
            <w:proofErr w:type="gramEnd"/>
            <w:r w:rsidRPr="003215FF">
              <w:rPr>
                <w:rFonts w:ascii="Calibri" w:eastAsia="Times New Roman" w:hAnsi="Calibri"/>
                <w:szCs w:val="22"/>
                <w:lang w:eastAsia="en-US"/>
              </w:rPr>
              <w:t xml:space="preserve">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rsidP="0003041E">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rsidP="0003041E">
            <w:pPr>
              <w:pStyle w:val="western"/>
              <w:numPr>
                <w:ilvl w:val="0"/>
                <w:numId w:val="7"/>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rsidP="0003041E">
            <w:pPr>
              <w:pStyle w:val="western"/>
              <w:numPr>
                <w:ilvl w:val="0"/>
                <w:numId w:val="7"/>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682F3CAE"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w:t>
            </w:r>
            <w:proofErr w:type="gramStart"/>
            <w:r w:rsidRPr="00830A49">
              <w:rPr>
                <w:color w:val="0000FF"/>
                <w:szCs w:val="22"/>
              </w:rPr>
              <w:t>2.A</w:t>
            </w:r>
            <w:proofErr w:type="gramEnd"/>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0991F7FB"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5"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3E0C8B">
              <w:rPr>
                <w:i/>
                <w:iCs/>
                <w:color w:val="FF0000"/>
                <w:szCs w:val="22"/>
              </w:rPr>
              <w:t> </w:t>
            </w:r>
            <w:r w:rsidR="003E0C8B">
              <w:rPr>
                <w:i/>
                <w:iCs/>
                <w:color w:val="FF0000"/>
                <w:szCs w:val="22"/>
              </w:rPr>
              <w:t> </w:t>
            </w:r>
            <w:r w:rsidR="003E0C8B">
              <w:rPr>
                <w:i/>
                <w:iCs/>
                <w:color w:val="FF0000"/>
                <w:szCs w:val="22"/>
              </w:rPr>
              <w:t> </w:t>
            </w:r>
            <w:r w:rsidR="003E0C8B">
              <w:rPr>
                <w:i/>
                <w:iCs/>
                <w:color w:val="FF0000"/>
                <w:szCs w:val="22"/>
              </w:rPr>
              <w:t> </w:t>
            </w:r>
            <w:r w:rsidR="003E0C8B">
              <w:rPr>
                <w:i/>
                <w:iCs/>
                <w:color w:val="FF0000"/>
                <w:szCs w:val="22"/>
              </w:rPr>
              <w:t> </w:t>
            </w:r>
            <w:r w:rsidR="00192D79" w:rsidRPr="00835F52">
              <w:rPr>
                <w:i/>
                <w:iCs/>
                <w:color w:val="FF0000"/>
                <w:szCs w:val="22"/>
              </w:rPr>
              <w:fldChar w:fldCharType="end"/>
            </w:r>
            <w:bookmarkEnd w:id="15"/>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6" w:name="Text131"/>
            <w:r w:rsidR="00192D79">
              <w:rPr>
                <w:szCs w:val="22"/>
              </w:rPr>
              <w:instrText xml:space="preserve"> FORMTEXT </w:instrText>
            </w:r>
            <w:r w:rsidR="00192D79">
              <w:rPr>
                <w:szCs w:val="22"/>
              </w:rPr>
            </w:r>
            <w:r w:rsidR="00192D79">
              <w:rPr>
                <w:szCs w:val="22"/>
              </w:rPr>
              <w:fldChar w:fldCharType="separate"/>
            </w:r>
            <w:r w:rsidR="003E0C8B">
              <w:rPr>
                <w:szCs w:val="22"/>
              </w:rPr>
              <w:t> </w:t>
            </w:r>
            <w:r w:rsidR="003E0C8B">
              <w:rPr>
                <w:szCs w:val="22"/>
              </w:rPr>
              <w:t> </w:t>
            </w:r>
            <w:r w:rsidR="003E0C8B">
              <w:rPr>
                <w:szCs w:val="22"/>
              </w:rPr>
              <w:t> </w:t>
            </w:r>
            <w:r w:rsidR="003E0C8B">
              <w:rPr>
                <w:szCs w:val="22"/>
              </w:rPr>
              <w:t> </w:t>
            </w:r>
            <w:r w:rsidR="003E0C8B">
              <w:rPr>
                <w:szCs w:val="22"/>
              </w:rPr>
              <w:t> </w:t>
            </w:r>
            <w:r w:rsidR="00192D79">
              <w:rPr>
                <w:szCs w:val="22"/>
              </w:rPr>
              <w:fldChar w:fldCharType="end"/>
            </w:r>
            <w:bookmarkEnd w:id="16"/>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rPr>
        <w:id w:val="617800904"/>
        <w:placeholder>
          <w:docPart w:val="C96B893A44EB4193BB782AF94E05F5C3"/>
        </w:placeholder>
      </w:sdtPr>
      <w:sdtEndPr>
        <w:rPr>
          <w:color w:val="auto"/>
        </w:rPr>
      </w:sdtEndPr>
      <w:sdtContent>
        <w:p w14:paraId="704A1B16" w14:textId="6D584D6E" w:rsidR="00A625C4" w:rsidRPr="00A625C4" w:rsidRDefault="00A625C4" w:rsidP="00A625C4">
          <w:pPr>
            <w:spacing w:after="0"/>
          </w:pPr>
          <w:r w:rsidRPr="00A625C4">
            <w:t>Tenders must provide evidence that they have a sufficiently sound economic and financial standing to undertake the project.  The following information will be required.</w:t>
          </w:r>
        </w:p>
        <w:p w14:paraId="65FE1666" w14:textId="77777777" w:rsidR="00A625C4" w:rsidRPr="00A625C4" w:rsidRDefault="00A625C4" w:rsidP="00A625C4">
          <w:pPr>
            <w:spacing w:after="0"/>
          </w:pPr>
        </w:p>
        <w:p w14:paraId="5FAE2730" w14:textId="77777777" w:rsidR="00A625C4" w:rsidRDefault="00A625C4" w:rsidP="00A625C4">
          <w:pPr>
            <w:pStyle w:val="ListParagraph"/>
            <w:numPr>
              <w:ilvl w:val="0"/>
              <w:numId w:val="25"/>
            </w:numPr>
            <w:spacing w:after="0"/>
          </w:pPr>
          <w:r w:rsidRPr="00A625C4">
            <w:t xml:space="preserve"> Evidence of relevant insurance.</w:t>
          </w:r>
        </w:p>
        <w:p w14:paraId="11272AB9" w14:textId="19F34087" w:rsidR="00A625C4" w:rsidRPr="00A625C4" w:rsidRDefault="00A625C4" w:rsidP="00A625C4">
          <w:pPr>
            <w:pStyle w:val="ListParagraph"/>
            <w:numPr>
              <w:ilvl w:val="0"/>
              <w:numId w:val="25"/>
            </w:numPr>
            <w:spacing w:after="0"/>
          </w:pPr>
          <w:r>
            <w:t>Current Tax Clearance Certificate</w:t>
          </w:r>
        </w:p>
        <w:p w14:paraId="37223800" w14:textId="14E66385" w:rsidR="00A625C4" w:rsidRPr="00A625C4" w:rsidRDefault="00A625C4" w:rsidP="00A625C4">
          <w:pPr>
            <w:pStyle w:val="ListParagraph"/>
            <w:numPr>
              <w:ilvl w:val="0"/>
              <w:numId w:val="25"/>
            </w:numPr>
            <w:spacing w:after="0"/>
          </w:pPr>
          <w:r w:rsidRPr="00A625C4">
            <w:t>Presentation of the tenderer’s financial Statements or extracts therefrom, where publication of the balance sheets is required under company law in the country in which the service provider is established.</w:t>
          </w:r>
        </w:p>
        <w:p w14:paraId="36CB307E" w14:textId="77777777" w:rsidR="00A625C4" w:rsidRDefault="00A625C4" w:rsidP="00A625C4">
          <w:pPr>
            <w:pStyle w:val="ListParagraph"/>
            <w:numPr>
              <w:ilvl w:val="0"/>
              <w:numId w:val="25"/>
            </w:numPr>
            <w:spacing w:after="0"/>
          </w:pPr>
          <w:r w:rsidRPr="00A625C4">
            <w:t>A statement from the tenderer that none of the excluding circumstances listed in Article 29 of Council Directive 92/50/EEC (co-ordinating procedures for the award of public service contracts) applies to him/her.  The said circumstances are outlined in appendix 2.</w:t>
          </w:r>
        </w:p>
        <w:p w14:paraId="3C4C253B" w14:textId="77777777" w:rsidR="00A625C4" w:rsidRDefault="00A625C4" w:rsidP="00A625C4">
          <w:pPr>
            <w:rPr>
              <w:rFonts w:ascii="Arial" w:hAnsi="Arial" w:cs="Arial"/>
              <w:szCs w:val="22"/>
            </w:rPr>
          </w:pPr>
        </w:p>
        <w:p w14:paraId="53BCAAF4" w14:textId="02EC3F7C" w:rsidR="00A625C4" w:rsidRPr="00A625C4" w:rsidRDefault="00A625C4" w:rsidP="00A625C4">
          <w:pPr>
            <w:rPr>
              <w:rFonts w:asciiTheme="minorHAnsi" w:hAnsiTheme="minorHAnsi" w:cstheme="minorHAnsi"/>
              <w:szCs w:val="22"/>
            </w:rPr>
          </w:pPr>
          <w:r w:rsidRPr="00A625C4">
            <w:rPr>
              <w:rFonts w:asciiTheme="minorHAnsi" w:hAnsiTheme="minorHAnsi" w:cstheme="minorHAnsi"/>
              <w:szCs w:val="22"/>
            </w:rPr>
            <w:t xml:space="preserve">Service providers must have a proven track record and capability for providing a professional, high quality, accurate and compliant service </w:t>
          </w:r>
          <w:proofErr w:type="gramStart"/>
          <w:r w:rsidRPr="00A625C4">
            <w:rPr>
              <w:rFonts w:asciiTheme="minorHAnsi" w:hAnsiTheme="minorHAnsi" w:cstheme="minorHAnsi"/>
              <w:szCs w:val="22"/>
            </w:rPr>
            <w:t>similar to</w:t>
          </w:r>
          <w:proofErr w:type="gramEnd"/>
          <w:r w:rsidRPr="00A625C4">
            <w:rPr>
              <w:rFonts w:asciiTheme="minorHAnsi" w:hAnsiTheme="minorHAnsi" w:cstheme="minorHAnsi"/>
              <w:szCs w:val="22"/>
            </w:rPr>
            <w:t xml:space="preserve"> the services required in this Invitation to Tender.</w:t>
          </w:r>
        </w:p>
        <w:p w14:paraId="34325129" w14:textId="77777777" w:rsidR="00A625C4" w:rsidRPr="00A625C4" w:rsidRDefault="00A625C4" w:rsidP="00A625C4">
          <w:pPr>
            <w:rPr>
              <w:rFonts w:asciiTheme="minorHAnsi" w:hAnsiTheme="minorHAnsi" w:cstheme="minorHAnsi"/>
              <w:szCs w:val="22"/>
            </w:rPr>
          </w:pPr>
          <w:r w:rsidRPr="00A625C4">
            <w:rPr>
              <w:rFonts w:asciiTheme="minorHAnsi" w:hAnsiTheme="minorHAnsi" w:cstheme="minorHAnsi"/>
              <w:szCs w:val="22"/>
            </w:rPr>
            <w:t>Additional desirable services, where relevant, are also identified.  Proposals above the minimum, should be detailed in the response and any associated costs detailed separately.</w:t>
          </w:r>
        </w:p>
        <w:p w14:paraId="52B65A2B" w14:textId="3E7B4B13" w:rsidR="00C3103B" w:rsidRPr="00310EDC" w:rsidRDefault="00000000" w:rsidP="00B61DAD">
          <w:pPr>
            <w:spacing w:after="0"/>
          </w:pPr>
        </w:p>
      </w:sdtContent>
    </w:sdt>
    <w:p w14:paraId="38ADF811" w14:textId="77777777" w:rsidR="00C3103B" w:rsidRDefault="00C3103B" w:rsidP="00C3103B">
      <w:pPr>
        <w:spacing w:after="0"/>
        <w:jc w:val="both"/>
        <w:rPr>
          <w:szCs w:val="22"/>
        </w:rPr>
      </w:pPr>
    </w:p>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w:t>
            </w:r>
            <w:proofErr w:type="gramStart"/>
            <w:r w:rsidRPr="00830A49">
              <w:rPr>
                <w:color w:val="0000FF"/>
                <w:szCs w:val="22"/>
              </w:rPr>
              <w:t>2.B</w:t>
            </w:r>
            <w:proofErr w:type="gramEnd"/>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44980EF4" w14:textId="07DC6286"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17"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663B2A" w:rsidRPr="00AB3C4D">
              <w:rPr>
                <w:i/>
                <w:iCs/>
                <w:noProof/>
                <w:color w:val="FF0000"/>
                <w:szCs w:val="22"/>
              </w:rPr>
              <w:t>[</w:t>
            </w:r>
            <w:r w:rsidR="00663B2A" w:rsidRPr="00AB3C4D">
              <w:rPr>
                <w:i/>
                <w:iCs/>
                <w:color w:val="FF0000"/>
                <w:szCs w:val="22"/>
              </w:rPr>
              <w:fldChar w:fldCharType="end"/>
            </w:r>
            <w:bookmarkEnd w:id="17"/>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18"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663B2A" w:rsidRPr="00AB3C4D">
              <w:rPr>
                <w:noProof/>
                <w:szCs w:val="22"/>
              </w:rPr>
              <w:t>]</w:t>
            </w:r>
            <w:r w:rsidR="00663B2A" w:rsidRPr="00AB3C4D">
              <w:rPr>
                <w:szCs w:val="22"/>
              </w:rPr>
              <w:fldChar w:fldCharType="end"/>
            </w:r>
            <w:bookmarkEnd w:id="18"/>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sdt>
      <w:sdtPr>
        <w:rPr>
          <w:color w:val="FF0000"/>
        </w:rPr>
        <w:id w:val="1108477636"/>
        <w:placeholder>
          <w:docPart w:val="242DA34E6AED4F51A351857C0994C5C1"/>
        </w:placeholder>
      </w:sdtPr>
      <w:sdtEndPr>
        <w:rPr>
          <w:color w:val="EE0000"/>
          <w:sz w:val="24"/>
          <w:highlight w:val="yellow"/>
        </w:rPr>
      </w:sdtEndPr>
      <w:sdtContent>
        <w:tbl>
          <w:tblPr>
            <w:tblW w:w="9225" w:type="dxa"/>
            <w:jc w:val="cente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Layout w:type="fixed"/>
            <w:tblLook w:val="01E0" w:firstRow="1" w:lastRow="1" w:firstColumn="1" w:lastColumn="1" w:noHBand="0" w:noVBand="0"/>
          </w:tblPr>
          <w:tblGrid>
            <w:gridCol w:w="74"/>
            <w:gridCol w:w="1619"/>
            <w:gridCol w:w="142"/>
            <w:gridCol w:w="2126"/>
            <w:gridCol w:w="3402"/>
            <w:gridCol w:w="1770"/>
            <w:gridCol w:w="92"/>
          </w:tblGrid>
          <w:tr w:rsidR="00780B22" w:rsidRPr="00327318" w14:paraId="75F5CE42" w14:textId="77777777" w:rsidTr="008D623A">
            <w:trPr>
              <w:gridBefore w:val="1"/>
              <w:gridAfter w:val="1"/>
              <w:wBefore w:w="14" w:type="dxa"/>
              <w:wAfter w:w="32" w:type="dxa"/>
              <w:tblCellSpacing w:w="20" w:type="dxa"/>
              <w:jc w:val="center"/>
            </w:trPr>
            <w:tc>
              <w:tcPr>
                <w:tcW w:w="1579" w:type="dxa"/>
                <w:shd w:val="clear" w:color="auto" w:fill="002060"/>
                <w:vAlign w:val="center"/>
              </w:tcPr>
              <w:p w14:paraId="24854675" w14:textId="7745368A" w:rsidR="00780B22" w:rsidRPr="00327318" w:rsidRDefault="00780B22" w:rsidP="008D623A">
                <w:pPr>
                  <w:jc w:val="center"/>
                  <w:rPr>
                    <w:b/>
                  </w:rPr>
                </w:pPr>
                <w:r w:rsidRPr="00327318">
                  <w:br w:type="page"/>
                </w:r>
                <w:r w:rsidRPr="00327318">
                  <w:rPr>
                    <w:b/>
                  </w:rPr>
                  <w:t>Main Criterion</w:t>
                </w:r>
              </w:p>
            </w:tc>
            <w:tc>
              <w:tcPr>
                <w:tcW w:w="2228" w:type="dxa"/>
                <w:gridSpan w:val="2"/>
                <w:shd w:val="clear" w:color="auto" w:fill="002060"/>
                <w:vAlign w:val="center"/>
              </w:tcPr>
              <w:p w14:paraId="27ECB885" w14:textId="77777777" w:rsidR="00780B22" w:rsidRPr="00327318" w:rsidRDefault="00780B22" w:rsidP="008D623A">
                <w:pPr>
                  <w:jc w:val="center"/>
                  <w:rPr>
                    <w:b/>
                  </w:rPr>
                </w:pPr>
                <w:r w:rsidRPr="00327318">
                  <w:rPr>
                    <w:b/>
                  </w:rPr>
                  <w:t>Sub-Criteria</w:t>
                </w:r>
              </w:p>
            </w:tc>
            <w:tc>
              <w:tcPr>
                <w:tcW w:w="3362" w:type="dxa"/>
                <w:shd w:val="clear" w:color="auto" w:fill="002060"/>
                <w:vAlign w:val="center"/>
              </w:tcPr>
              <w:p w14:paraId="3F6F8645" w14:textId="77777777" w:rsidR="00780B22" w:rsidRPr="00327318" w:rsidRDefault="00780B22" w:rsidP="008D623A">
                <w:pPr>
                  <w:jc w:val="center"/>
                  <w:rPr>
                    <w:b/>
                    <w:bCs/>
                  </w:rPr>
                </w:pPr>
                <w:r w:rsidRPr="00327318">
                  <w:rPr>
                    <w:b/>
                    <w:bCs/>
                  </w:rPr>
                  <w:t>Mandatory Minimum Requirement</w:t>
                </w:r>
              </w:p>
              <w:p w14:paraId="347ECCE3" w14:textId="77777777" w:rsidR="00780B22" w:rsidRPr="00327318" w:rsidRDefault="00780B22" w:rsidP="008D623A">
                <w:pPr>
                  <w:jc w:val="center"/>
                  <w:rPr>
                    <w:b/>
                  </w:rPr>
                </w:pPr>
                <w:r w:rsidRPr="00327318">
                  <w:rPr>
                    <w:bCs/>
                  </w:rPr>
                  <w:t>(Tenderers must submit this information. In the absence of this information, a Tenderer may be excluded)</w:t>
                </w:r>
              </w:p>
            </w:tc>
            <w:tc>
              <w:tcPr>
                <w:tcW w:w="1730" w:type="dxa"/>
                <w:shd w:val="clear" w:color="auto" w:fill="002060"/>
                <w:vAlign w:val="center"/>
              </w:tcPr>
              <w:p w14:paraId="7F86EB17" w14:textId="77777777" w:rsidR="00780B22" w:rsidRPr="00327318" w:rsidRDefault="00780B22" w:rsidP="008D623A">
                <w:pPr>
                  <w:jc w:val="center"/>
                  <w:rPr>
                    <w:b/>
                  </w:rPr>
                </w:pPr>
                <w:r w:rsidRPr="00327318">
                  <w:rPr>
                    <w:b/>
                  </w:rPr>
                  <w:t>Comments/ Rules</w:t>
                </w:r>
              </w:p>
            </w:tc>
          </w:tr>
          <w:tr w:rsidR="00780B22" w:rsidRPr="00420713" w14:paraId="03F8D9E0" w14:textId="77777777" w:rsidTr="008D623A">
            <w:trPr>
              <w:tblCellSpacing w:w="20" w:type="dxa"/>
              <w:jc w:val="center"/>
            </w:trPr>
            <w:tc>
              <w:tcPr>
                <w:tcW w:w="1775" w:type="dxa"/>
                <w:gridSpan w:val="3"/>
                <w:vMerge w:val="restart"/>
              </w:tcPr>
              <w:p w14:paraId="71F6B262" w14:textId="77777777" w:rsidR="00780B22" w:rsidRPr="00420713" w:rsidRDefault="00780B22" w:rsidP="008D623A">
                <w:pPr>
                  <w:rPr>
                    <w:b/>
                  </w:rPr>
                </w:pPr>
                <w:r w:rsidRPr="00420713">
                  <w:rPr>
                    <w:b/>
                  </w:rPr>
                  <w:t>Technical and Professional Ability</w:t>
                </w:r>
              </w:p>
              <w:p w14:paraId="202655E9" w14:textId="77777777" w:rsidR="00780B22" w:rsidRPr="00420713" w:rsidRDefault="00780B22" w:rsidP="008D623A">
                <w:pPr>
                  <w:rPr>
                    <w:b/>
                  </w:rPr>
                </w:pPr>
              </w:p>
              <w:p w14:paraId="79BA8C4E" w14:textId="77777777" w:rsidR="00780B22" w:rsidRPr="00420713" w:rsidRDefault="00780B22" w:rsidP="008D623A">
                <w:pPr>
                  <w:rPr>
                    <w:b/>
                  </w:rPr>
                </w:pPr>
              </w:p>
              <w:p w14:paraId="04A5832D" w14:textId="77777777" w:rsidR="00780B22" w:rsidRPr="00420713" w:rsidRDefault="00780B22" w:rsidP="008D623A">
                <w:pPr>
                  <w:rPr>
                    <w:b/>
                  </w:rPr>
                </w:pPr>
              </w:p>
              <w:p w14:paraId="5CA60C1E" w14:textId="77777777" w:rsidR="00780B22" w:rsidRPr="00420713" w:rsidRDefault="00780B22" w:rsidP="008D623A">
                <w:pPr>
                  <w:rPr>
                    <w:b/>
                  </w:rPr>
                </w:pPr>
              </w:p>
              <w:p w14:paraId="692BD2A2" w14:textId="77777777" w:rsidR="00780B22" w:rsidRPr="00420713" w:rsidRDefault="00780B22" w:rsidP="008D623A">
                <w:pPr>
                  <w:rPr>
                    <w:b/>
                  </w:rPr>
                </w:pPr>
              </w:p>
              <w:p w14:paraId="513C74BB" w14:textId="77777777" w:rsidR="00780B22" w:rsidRPr="00420713" w:rsidRDefault="00780B22" w:rsidP="008D623A">
                <w:pPr>
                  <w:rPr>
                    <w:b/>
                  </w:rPr>
                </w:pPr>
              </w:p>
              <w:p w14:paraId="175708A5" w14:textId="77777777" w:rsidR="00780B22" w:rsidRPr="00420713" w:rsidRDefault="00780B22" w:rsidP="008D623A">
                <w:pPr>
                  <w:rPr>
                    <w:b/>
                  </w:rPr>
                </w:pPr>
              </w:p>
              <w:p w14:paraId="00F36C33" w14:textId="77777777" w:rsidR="00780B22" w:rsidRPr="00420713" w:rsidRDefault="00780B22" w:rsidP="008D623A">
                <w:pPr>
                  <w:rPr>
                    <w:b/>
                  </w:rPr>
                </w:pPr>
              </w:p>
              <w:p w14:paraId="158A943B" w14:textId="77777777" w:rsidR="00780B22" w:rsidRPr="00420713" w:rsidRDefault="00780B22" w:rsidP="008D623A">
                <w:pPr>
                  <w:rPr>
                    <w:b/>
                  </w:rPr>
                </w:pPr>
              </w:p>
              <w:p w14:paraId="00655BA7" w14:textId="77777777" w:rsidR="00780B22" w:rsidRPr="00420713" w:rsidRDefault="00780B22" w:rsidP="008D623A">
                <w:pPr>
                  <w:rPr>
                    <w:b/>
                  </w:rPr>
                </w:pPr>
              </w:p>
              <w:p w14:paraId="4B79C7D5" w14:textId="77777777" w:rsidR="00780B22" w:rsidRPr="00420713" w:rsidRDefault="00780B22" w:rsidP="008D623A">
                <w:pPr>
                  <w:rPr>
                    <w:b/>
                  </w:rPr>
                </w:pPr>
              </w:p>
              <w:p w14:paraId="19F41461" w14:textId="77777777" w:rsidR="00780B22" w:rsidRPr="00420713" w:rsidRDefault="00780B22" w:rsidP="008D623A">
                <w:pPr>
                  <w:rPr>
                    <w:b/>
                  </w:rPr>
                </w:pPr>
              </w:p>
              <w:p w14:paraId="43BE9D30" w14:textId="77777777" w:rsidR="00780B22" w:rsidRPr="00420713" w:rsidRDefault="00780B22" w:rsidP="008D623A">
                <w:pPr>
                  <w:rPr>
                    <w:b/>
                  </w:rPr>
                </w:pPr>
              </w:p>
              <w:p w14:paraId="02A10D03" w14:textId="77777777" w:rsidR="00780B22" w:rsidRPr="00420713" w:rsidRDefault="00780B22" w:rsidP="008D623A">
                <w:pPr>
                  <w:rPr>
                    <w:b/>
                  </w:rPr>
                </w:pPr>
              </w:p>
              <w:p w14:paraId="777CE602" w14:textId="77777777" w:rsidR="00780B22" w:rsidRPr="00420713" w:rsidRDefault="00780B22" w:rsidP="008D623A">
                <w:pPr>
                  <w:rPr>
                    <w:b/>
                  </w:rPr>
                </w:pPr>
              </w:p>
            </w:tc>
            <w:tc>
              <w:tcPr>
                <w:tcW w:w="2086" w:type="dxa"/>
              </w:tcPr>
              <w:p w14:paraId="0D90C43B" w14:textId="060A555C" w:rsidR="00780B22" w:rsidRPr="00420713" w:rsidRDefault="00780B22" w:rsidP="008D623A">
                <w:pPr>
                  <w:rPr>
                    <w:b/>
                  </w:rPr>
                </w:pPr>
                <w:r w:rsidRPr="001B447A">
                  <w:rPr>
                    <w:b/>
                  </w:rPr>
                  <w:t xml:space="preserve">Relevant company experience and track record in large scale contracts for Oracle </w:t>
                </w:r>
                <w:r>
                  <w:rPr>
                    <w:b/>
                  </w:rPr>
                  <w:t>Database Systems.</w:t>
                </w:r>
                <w:r w:rsidRPr="001B447A">
                  <w:rPr>
                    <w:b/>
                  </w:rPr>
                  <w:t xml:space="preserve"> Along with provision of associated managed services and maintenance</w:t>
                </w:r>
                <w:r>
                  <w:rPr>
                    <w:b/>
                  </w:rPr>
                  <w:t>.</w:t>
                </w:r>
              </w:p>
            </w:tc>
            <w:tc>
              <w:tcPr>
                <w:tcW w:w="3362" w:type="dxa"/>
              </w:tcPr>
              <w:p w14:paraId="05C4CC66" w14:textId="4638B6F5" w:rsidR="00780B22" w:rsidRPr="00F667F8" w:rsidRDefault="00780B22" w:rsidP="008D623A">
                <w:r w:rsidRPr="00F667F8">
                  <w:t>Ten</w:t>
                </w:r>
                <w:r>
                  <w:t xml:space="preserve">derers must provide with their </w:t>
                </w:r>
                <w:proofErr w:type="gramStart"/>
                <w:r>
                  <w:t>T</w:t>
                </w:r>
                <w:r w:rsidRPr="00F667F8">
                  <w:t xml:space="preserve">enders </w:t>
                </w:r>
                <w:r>
                  <w:t xml:space="preserve"> </w:t>
                </w:r>
                <w:r w:rsidRPr="00F667F8">
                  <w:t>example</w:t>
                </w:r>
                <w:proofErr w:type="gramEnd"/>
                <w:r w:rsidRPr="00F667F8">
                  <w:t xml:space="preserve"> of contract</w:t>
                </w:r>
                <w:r w:rsidR="004368FE">
                  <w:t xml:space="preserve"> </w:t>
                </w:r>
                <w:r w:rsidRPr="00F667F8">
                  <w:t xml:space="preserve">delivered successfully </w:t>
                </w:r>
                <w:r>
                  <w:t>within the last 2 (two) years.</w:t>
                </w:r>
              </w:p>
              <w:p w14:paraId="69E22B09" w14:textId="77777777" w:rsidR="00780B22" w:rsidRPr="00F667F8" w:rsidRDefault="00780B22" w:rsidP="008D623A"/>
              <w:p w14:paraId="2499EB23" w14:textId="6A1072C0" w:rsidR="00780B22" w:rsidRPr="00420713" w:rsidRDefault="00780B22" w:rsidP="008D623A">
                <w:pPr>
                  <w:rPr>
                    <w:b/>
                  </w:rPr>
                </w:pPr>
              </w:p>
            </w:tc>
            <w:tc>
              <w:tcPr>
                <w:tcW w:w="1802" w:type="dxa"/>
                <w:gridSpan w:val="2"/>
              </w:tcPr>
              <w:p w14:paraId="3FDE62A6" w14:textId="77777777" w:rsidR="00780B22" w:rsidRPr="00420713" w:rsidRDefault="00780B22" w:rsidP="008D623A">
                <w:r w:rsidRPr="00420713">
                  <w:rPr>
                    <w:b/>
                  </w:rPr>
                  <w:t xml:space="preserve">Pass/Fail </w:t>
                </w:r>
              </w:p>
              <w:p w14:paraId="517B5857" w14:textId="77777777" w:rsidR="00780B22" w:rsidRPr="00420713" w:rsidRDefault="00780B22" w:rsidP="008D623A">
                <w:r w:rsidRPr="00F667F8">
                  <w:t xml:space="preserve">Tenders will be reviewed for </w:t>
                </w:r>
                <w:proofErr w:type="gramStart"/>
                <w:r w:rsidRPr="00F667F8">
                  <w:t>relevance</w:t>
                </w:r>
                <w:proofErr w:type="gramEnd"/>
                <w:r w:rsidRPr="00F667F8">
                  <w:t xml:space="preserve"> and Tenderers may be excluded </w:t>
                </w:r>
                <w:proofErr w:type="gramStart"/>
                <w:r w:rsidRPr="00F667F8">
                  <w:t>on the basis of</w:t>
                </w:r>
                <w:proofErr w:type="gramEnd"/>
                <w:r w:rsidRPr="00F667F8">
                  <w:t xml:space="preserve"> this review</w:t>
                </w:r>
              </w:p>
            </w:tc>
          </w:tr>
          <w:tr w:rsidR="004368FE" w:rsidRPr="00420713" w14:paraId="026BDE5C" w14:textId="77777777" w:rsidTr="008D623A">
            <w:trPr>
              <w:tblCellSpacing w:w="20" w:type="dxa"/>
              <w:jc w:val="center"/>
            </w:trPr>
            <w:tc>
              <w:tcPr>
                <w:tcW w:w="1775" w:type="dxa"/>
                <w:gridSpan w:val="3"/>
                <w:vMerge/>
              </w:tcPr>
              <w:p w14:paraId="191B5CBC" w14:textId="77777777" w:rsidR="004368FE" w:rsidRPr="00420713" w:rsidRDefault="004368FE" w:rsidP="004368FE">
                <w:pPr>
                  <w:rPr>
                    <w:b/>
                  </w:rPr>
                </w:pPr>
              </w:p>
            </w:tc>
            <w:tc>
              <w:tcPr>
                <w:tcW w:w="2086" w:type="dxa"/>
              </w:tcPr>
              <w:p w14:paraId="49C148C6" w14:textId="4882F12B" w:rsidR="004368FE" w:rsidRPr="001B447A" w:rsidRDefault="004368FE" w:rsidP="004368FE">
                <w:pPr>
                  <w:rPr>
                    <w:b/>
                  </w:rPr>
                </w:pPr>
                <w:r w:rsidRPr="001B447A">
                  <w:rPr>
                    <w:b/>
                  </w:rPr>
                  <w:t xml:space="preserve">Relevant company experience and track record in </w:t>
                </w:r>
                <w:r w:rsidRPr="004368FE">
                  <w:rPr>
                    <w:b/>
                    <w:bCs/>
                  </w:rPr>
                  <w:t xml:space="preserve">working with livestock data and genetic evaluation systems </w:t>
                </w:r>
              </w:p>
            </w:tc>
            <w:tc>
              <w:tcPr>
                <w:tcW w:w="3362" w:type="dxa"/>
              </w:tcPr>
              <w:p w14:paraId="03A9DAEB" w14:textId="208DB300" w:rsidR="004368FE" w:rsidRPr="00F667F8" w:rsidRDefault="004368FE" w:rsidP="004368FE">
                <w:r w:rsidRPr="00F667F8">
                  <w:t>Ten</w:t>
                </w:r>
                <w:r>
                  <w:t xml:space="preserve">derers must provide with their </w:t>
                </w:r>
                <w:proofErr w:type="gramStart"/>
                <w:r>
                  <w:t>T</w:t>
                </w:r>
                <w:r w:rsidRPr="00F667F8">
                  <w:t xml:space="preserve">enders </w:t>
                </w:r>
                <w:r>
                  <w:t xml:space="preserve"> </w:t>
                </w:r>
                <w:r w:rsidRPr="00F667F8">
                  <w:t>example</w:t>
                </w:r>
                <w:proofErr w:type="gramEnd"/>
                <w:r w:rsidRPr="00F667F8">
                  <w:t xml:space="preserve"> of contract delivered successfully </w:t>
                </w:r>
                <w:r>
                  <w:t>within the last 2 (two) years.</w:t>
                </w:r>
              </w:p>
              <w:p w14:paraId="1711C1C7" w14:textId="77777777" w:rsidR="004368FE" w:rsidRPr="00F667F8" w:rsidRDefault="004368FE" w:rsidP="004368FE"/>
            </w:tc>
            <w:tc>
              <w:tcPr>
                <w:tcW w:w="1802" w:type="dxa"/>
                <w:gridSpan w:val="2"/>
              </w:tcPr>
              <w:p w14:paraId="26400EB0" w14:textId="77777777" w:rsidR="004368FE" w:rsidRPr="00420713" w:rsidRDefault="004368FE" w:rsidP="004368FE">
                <w:r w:rsidRPr="00420713">
                  <w:rPr>
                    <w:b/>
                  </w:rPr>
                  <w:t xml:space="preserve">Pass/Fail </w:t>
                </w:r>
              </w:p>
              <w:p w14:paraId="1F43ADB6" w14:textId="02803AF3" w:rsidR="004368FE" w:rsidRPr="00420713" w:rsidRDefault="004368FE" w:rsidP="004368FE">
                <w:pPr>
                  <w:rPr>
                    <w:b/>
                  </w:rPr>
                </w:pPr>
                <w:r w:rsidRPr="00F667F8">
                  <w:t xml:space="preserve">Tenders will be reviewed for </w:t>
                </w:r>
                <w:proofErr w:type="gramStart"/>
                <w:r w:rsidRPr="00F667F8">
                  <w:t>relevance</w:t>
                </w:r>
                <w:proofErr w:type="gramEnd"/>
                <w:r w:rsidRPr="00F667F8">
                  <w:t xml:space="preserve"> and Tenderers may be excluded </w:t>
                </w:r>
                <w:proofErr w:type="gramStart"/>
                <w:r w:rsidRPr="00F667F8">
                  <w:t>on the basis of</w:t>
                </w:r>
                <w:proofErr w:type="gramEnd"/>
                <w:r w:rsidRPr="00F667F8">
                  <w:t xml:space="preserve"> this review</w:t>
                </w:r>
              </w:p>
            </w:tc>
          </w:tr>
          <w:tr w:rsidR="004368FE" w:rsidRPr="00420713" w14:paraId="7FB81D5D" w14:textId="77777777" w:rsidTr="008D623A">
            <w:trPr>
              <w:tblCellSpacing w:w="20" w:type="dxa"/>
              <w:jc w:val="center"/>
            </w:trPr>
            <w:tc>
              <w:tcPr>
                <w:tcW w:w="1775" w:type="dxa"/>
                <w:gridSpan w:val="3"/>
                <w:vMerge/>
              </w:tcPr>
              <w:p w14:paraId="7CCB18CC" w14:textId="77777777" w:rsidR="004368FE" w:rsidRPr="00420713" w:rsidRDefault="004368FE" w:rsidP="004368FE">
                <w:pPr>
                  <w:rPr>
                    <w:b/>
                  </w:rPr>
                </w:pPr>
              </w:p>
            </w:tc>
            <w:tc>
              <w:tcPr>
                <w:tcW w:w="2086" w:type="dxa"/>
              </w:tcPr>
              <w:p w14:paraId="168353AE" w14:textId="10913C07" w:rsidR="004368FE" w:rsidRPr="001B447A" w:rsidRDefault="004368FE" w:rsidP="004368FE">
                <w:pPr>
                  <w:rPr>
                    <w:b/>
                  </w:rPr>
                </w:pPr>
                <w:r w:rsidRPr="001B447A">
                  <w:rPr>
                    <w:b/>
                  </w:rPr>
                  <w:t xml:space="preserve">Relevant company experience and track record in large scale contracts for </w:t>
                </w:r>
                <w:r>
                  <w:rPr>
                    <w:b/>
                  </w:rPr>
                  <w:t>web and mobile systems.</w:t>
                </w:r>
                <w:r w:rsidRPr="001B447A">
                  <w:rPr>
                    <w:b/>
                  </w:rPr>
                  <w:t xml:space="preserve"> Along with provision of associated managed services and maintenance</w:t>
                </w:r>
                <w:r>
                  <w:rPr>
                    <w:b/>
                  </w:rPr>
                  <w:t>.</w:t>
                </w:r>
              </w:p>
            </w:tc>
            <w:tc>
              <w:tcPr>
                <w:tcW w:w="3362" w:type="dxa"/>
              </w:tcPr>
              <w:p w14:paraId="114ADFC7" w14:textId="0FEC6FFD" w:rsidR="004368FE" w:rsidRPr="00F667F8" w:rsidRDefault="004368FE" w:rsidP="004368FE">
                <w:r w:rsidRPr="00F667F8">
                  <w:t>Ten</w:t>
                </w:r>
                <w:r>
                  <w:t xml:space="preserve">derers must provide with their </w:t>
                </w:r>
                <w:proofErr w:type="gramStart"/>
                <w:r>
                  <w:t>T</w:t>
                </w:r>
                <w:r w:rsidRPr="00F667F8">
                  <w:t xml:space="preserve">enders </w:t>
                </w:r>
                <w:r>
                  <w:t xml:space="preserve"> </w:t>
                </w:r>
                <w:r w:rsidRPr="00F667F8">
                  <w:t>example</w:t>
                </w:r>
                <w:proofErr w:type="gramEnd"/>
                <w:r w:rsidRPr="00F667F8">
                  <w:t xml:space="preserve"> of contract delivered successfully </w:t>
                </w:r>
                <w:r>
                  <w:t>within the last 2 (two) years.</w:t>
                </w:r>
              </w:p>
              <w:p w14:paraId="74FF5881" w14:textId="54D52DCC" w:rsidR="004368FE" w:rsidRPr="00F667F8" w:rsidRDefault="004368FE" w:rsidP="004368FE"/>
            </w:tc>
            <w:tc>
              <w:tcPr>
                <w:tcW w:w="1802" w:type="dxa"/>
                <w:gridSpan w:val="2"/>
              </w:tcPr>
              <w:p w14:paraId="02F35324" w14:textId="77777777" w:rsidR="004368FE" w:rsidRPr="00420713" w:rsidRDefault="004368FE" w:rsidP="004368FE">
                <w:r w:rsidRPr="00420713">
                  <w:rPr>
                    <w:b/>
                  </w:rPr>
                  <w:t xml:space="preserve">Pass/Fail </w:t>
                </w:r>
              </w:p>
              <w:p w14:paraId="4BC92C5F" w14:textId="77777777" w:rsidR="004368FE" w:rsidRPr="00420713" w:rsidRDefault="004368FE" w:rsidP="004368FE">
                <w:pPr>
                  <w:rPr>
                    <w:b/>
                  </w:rPr>
                </w:pPr>
                <w:r w:rsidRPr="00F667F8">
                  <w:t xml:space="preserve">Tenders will be reviewed for </w:t>
                </w:r>
                <w:proofErr w:type="gramStart"/>
                <w:r w:rsidRPr="00F667F8">
                  <w:t>relevance</w:t>
                </w:r>
                <w:proofErr w:type="gramEnd"/>
                <w:r w:rsidRPr="00F667F8">
                  <w:t xml:space="preserve"> and Tenderers may be excluded </w:t>
                </w:r>
                <w:proofErr w:type="gramStart"/>
                <w:r w:rsidRPr="00F667F8">
                  <w:t>on the basis of</w:t>
                </w:r>
                <w:proofErr w:type="gramEnd"/>
                <w:r w:rsidRPr="00F667F8">
                  <w:t xml:space="preserve"> this review</w:t>
                </w:r>
              </w:p>
            </w:tc>
          </w:tr>
          <w:tr w:rsidR="004368FE" w:rsidRPr="00420713" w14:paraId="74048604" w14:textId="77777777" w:rsidTr="008D623A">
            <w:trPr>
              <w:tblCellSpacing w:w="20" w:type="dxa"/>
              <w:jc w:val="center"/>
            </w:trPr>
            <w:tc>
              <w:tcPr>
                <w:tcW w:w="1775" w:type="dxa"/>
                <w:gridSpan w:val="3"/>
                <w:vMerge/>
              </w:tcPr>
              <w:p w14:paraId="554B7C5C" w14:textId="77777777" w:rsidR="004368FE" w:rsidRPr="00420713" w:rsidRDefault="004368FE" w:rsidP="004368FE">
                <w:pPr>
                  <w:rPr>
                    <w:b/>
                  </w:rPr>
                </w:pPr>
              </w:p>
            </w:tc>
            <w:tc>
              <w:tcPr>
                <w:tcW w:w="2086" w:type="dxa"/>
              </w:tcPr>
              <w:p w14:paraId="4BEEADC3" w14:textId="77777777" w:rsidR="004368FE" w:rsidRPr="00420713" w:rsidRDefault="004368FE" w:rsidP="004368FE">
                <w:pPr>
                  <w:rPr>
                    <w:b/>
                  </w:rPr>
                </w:pPr>
                <w:r w:rsidRPr="00420713">
                  <w:rPr>
                    <w:b/>
                  </w:rPr>
                  <w:t>Capacity (Manpower &amp; Facilities)</w:t>
                </w:r>
              </w:p>
            </w:tc>
            <w:tc>
              <w:tcPr>
                <w:tcW w:w="3362" w:type="dxa"/>
              </w:tcPr>
              <w:p w14:paraId="1E8CF19A" w14:textId="77777777" w:rsidR="004368FE" w:rsidRPr="00420713" w:rsidRDefault="004368FE" w:rsidP="004368FE">
                <w:r w:rsidRPr="00F667F8">
                  <w:t>Tenderers m</w:t>
                </w:r>
                <w:r>
                  <w:t>ust provide with their T</w:t>
                </w:r>
                <w:r w:rsidRPr="00F667F8">
                  <w:t xml:space="preserve">enders </w:t>
                </w:r>
                <w:r>
                  <w:t xml:space="preserve">a statement of the </w:t>
                </w:r>
                <w:r w:rsidRPr="00420713">
                  <w:t xml:space="preserve">overall staffing resources and facilities available to deliver the </w:t>
                </w:r>
                <w:r>
                  <w:t xml:space="preserve">contract, including </w:t>
                </w:r>
                <w:r w:rsidRPr="00E71120">
                  <w:t xml:space="preserve">the average annual </w:t>
                </w:r>
                <w:r>
                  <w:t xml:space="preserve">manpower and management </w:t>
                </w:r>
                <w:r w:rsidRPr="00E71120">
                  <w:t>staff for the last</w:t>
                </w:r>
                <w:r>
                  <w:t xml:space="preserve"> 3</w:t>
                </w:r>
                <w:r w:rsidRPr="00E71120">
                  <w:t xml:space="preserve"> </w:t>
                </w:r>
                <w:r>
                  <w:t>(</w:t>
                </w:r>
                <w:r w:rsidRPr="00E71120">
                  <w:t>three</w:t>
                </w:r>
                <w:r>
                  <w:t>)</w:t>
                </w:r>
                <w:r w:rsidRPr="00E71120">
                  <w:t xml:space="preserve"> years</w:t>
                </w:r>
                <w:r>
                  <w:t xml:space="preserve"> or if the Tenderer has been in business for </w:t>
                </w:r>
                <w:r>
                  <w:lastRenderedPageBreak/>
                  <w:t>less than 3</w:t>
                </w:r>
                <w:r w:rsidRPr="00E71120">
                  <w:t xml:space="preserve"> </w:t>
                </w:r>
                <w:r>
                  <w:t>(</w:t>
                </w:r>
                <w:r w:rsidRPr="00E71120">
                  <w:t>three</w:t>
                </w:r>
                <w:r>
                  <w:t>)</w:t>
                </w:r>
                <w:r w:rsidRPr="00E71120">
                  <w:t xml:space="preserve"> years</w:t>
                </w:r>
                <w:r>
                  <w:t>, since commencing business</w:t>
                </w:r>
              </w:p>
            </w:tc>
            <w:tc>
              <w:tcPr>
                <w:tcW w:w="1802" w:type="dxa"/>
                <w:gridSpan w:val="2"/>
              </w:tcPr>
              <w:p w14:paraId="201D59AB" w14:textId="77777777" w:rsidR="004368FE" w:rsidRDefault="004368FE" w:rsidP="004368FE">
                <w:pPr>
                  <w:rPr>
                    <w:b/>
                  </w:rPr>
                </w:pPr>
                <w:r w:rsidRPr="00420713">
                  <w:rPr>
                    <w:b/>
                  </w:rPr>
                  <w:lastRenderedPageBreak/>
                  <w:t xml:space="preserve">Pass/Fail </w:t>
                </w:r>
              </w:p>
              <w:p w14:paraId="2105BBDB" w14:textId="77777777" w:rsidR="004368FE" w:rsidRPr="00420713" w:rsidRDefault="004368FE" w:rsidP="004368FE">
                <w:r w:rsidRPr="00F667F8">
                  <w:t xml:space="preserve">Tenders will be reviewed for </w:t>
                </w:r>
                <w:proofErr w:type="gramStart"/>
                <w:r w:rsidRPr="00F667F8">
                  <w:t>relevance</w:t>
                </w:r>
                <w:proofErr w:type="gramEnd"/>
                <w:r w:rsidRPr="00F667F8">
                  <w:t xml:space="preserve"> and Tenderers may be excluded </w:t>
                </w:r>
                <w:proofErr w:type="gramStart"/>
                <w:r w:rsidRPr="00F667F8">
                  <w:t>on the basis of</w:t>
                </w:r>
                <w:proofErr w:type="gramEnd"/>
                <w:r w:rsidRPr="00F667F8">
                  <w:t xml:space="preserve"> this review</w:t>
                </w:r>
              </w:p>
            </w:tc>
          </w:tr>
        </w:tbl>
        <w:p w14:paraId="0E4D681B" w14:textId="77777777" w:rsidR="00780B22" w:rsidRPr="00782369" w:rsidRDefault="00000000" w:rsidP="00D35AA7">
          <w:pPr>
            <w:spacing w:after="0"/>
            <w:rPr>
              <w:color w:val="EE0000"/>
              <w:sz w:val="24"/>
            </w:rPr>
          </w:pPr>
        </w:p>
      </w:sdtContent>
    </w:sdt>
    <w:p w14:paraId="49DC5F59" w14:textId="77777777" w:rsidR="00C3103B" w:rsidRPr="00BA3C02" w:rsidRDefault="00C3103B" w:rsidP="00BA3C02">
      <w:pPr>
        <w:spacing w:after="0"/>
        <w:jc w:val="both"/>
        <w:rPr>
          <w:szCs w:val="22"/>
        </w:rPr>
      </w:pPr>
    </w:p>
    <w:p w14:paraId="2642AEE7" w14:textId="77777777" w:rsidR="00C3103B" w:rsidRPr="00C3103B" w:rsidRDefault="00C3103B" w:rsidP="00C3103B">
      <w:pPr>
        <w:pStyle w:val="ListParagraph"/>
        <w:numPr>
          <w:ilvl w:val="0"/>
          <w:numId w:val="4"/>
        </w:numPr>
        <w:spacing w:after="0"/>
        <w:jc w:val="both"/>
        <w:rPr>
          <w:szCs w:val="22"/>
        </w:rPr>
        <w:sectPr w:rsidR="00C3103B" w:rsidRPr="00C3103B"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548F5596" w14:textId="77777777" w:rsidTr="007831B0">
        <w:trPr>
          <w:trHeight w:val="655"/>
        </w:trPr>
        <w:tc>
          <w:tcPr>
            <w:tcW w:w="359" w:type="pct"/>
          </w:tcPr>
          <w:p w14:paraId="673C9807" w14:textId="77777777" w:rsidR="00C3103B" w:rsidRPr="00830A49" w:rsidRDefault="00C3103B" w:rsidP="00C3103B">
            <w:pPr>
              <w:jc w:val="both"/>
              <w:rPr>
                <w:color w:val="0000FF"/>
                <w:szCs w:val="22"/>
              </w:rPr>
            </w:pPr>
            <w:bookmarkStart w:id="19" w:name="Text81"/>
          </w:p>
        </w:tc>
        <w:tc>
          <w:tcPr>
            <w:tcW w:w="378" w:type="pct"/>
          </w:tcPr>
          <w:p w14:paraId="1AA122A8" w14:textId="77777777" w:rsidR="00C3103B" w:rsidRPr="00830A49" w:rsidRDefault="00C3103B" w:rsidP="00C3103B">
            <w:pPr>
              <w:jc w:val="both"/>
              <w:rPr>
                <w:color w:val="0000FF"/>
                <w:szCs w:val="22"/>
              </w:rPr>
            </w:pPr>
          </w:p>
        </w:tc>
        <w:tc>
          <w:tcPr>
            <w:tcW w:w="4263" w:type="pct"/>
          </w:tcPr>
          <w:p w14:paraId="32BB3FE7"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19"/>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77777777" w:rsidR="00564F8A" w:rsidRPr="00507FE4" w:rsidRDefault="00564F8A" w:rsidP="00564F8A">
            <w:pPr>
              <w:jc w:val="both"/>
            </w:pPr>
            <w:r w:rsidRPr="00507FE4">
              <w:t xml:space="preserve">The Services Contract will be awarded </w:t>
            </w:r>
            <w:proofErr w:type="gramStart"/>
            <w:r w:rsidRPr="00507FE4">
              <w:t>on the basis of</w:t>
            </w:r>
            <w:proofErr w:type="gramEnd"/>
            <w:r w:rsidRPr="00507FE4">
              <w:t xml:space="preserve">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rPr>
          <w:color w:val="EE0000"/>
          <w:sz w:val="28"/>
          <w:szCs w:val="28"/>
          <w:highlight w:val="yellow"/>
        </w:rPr>
        <w:id w:val="7810711"/>
        <w:placeholder>
          <w:docPart w:val="DefaultPlaceholder_-1854013440"/>
        </w:placeholder>
      </w:sdtPr>
      <w:sdtContent>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20"/>
            <w:gridCol w:w="3321"/>
          </w:tblGrid>
          <w:tr w:rsidR="00782369" w:rsidRPr="00782369" w14:paraId="773EAC09" w14:textId="77777777">
            <w:trPr>
              <w:jc w:val="center"/>
            </w:trPr>
            <w:tc>
              <w:tcPr>
                <w:tcW w:w="3320" w:type="dxa"/>
                <w:tcBorders>
                  <w:top w:val="single" w:sz="4" w:space="0" w:color="auto"/>
                  <w:left w:val="single" w:sz="4" w:space="0" w:color="auto"/>
                  <w:bottom w:val="single" w:sz="4" w:space="0" w:color="auto"/>
                  <w:right w:val="single" w:sz="4" w:space="0" w:color="auto"/>
                </w:tcBorders>
              </w:tcPr>
              <w:p w14:paraId="7EA6E1EB" w14:textId="2282148F" w:rsidR="00782369" w:rsidRPr="00AB67BE" w:rsidRDefault="00782369" w:rsidP="00782369">
                <w:pPr>
                  <w:rPr>
                    <w:b/>
                    <w:color w:val="000000" w:themeColor="text1"/>
                    <w:sz w:val="28"/>
                    <w:szCs w:val="28"/>
                  </w:rPr>
                </w:pPr>
                <w:r w:rsidRPr="00AB67BE">
                  <w:rPr>
                    <w:b/>
                    <w:color w:val="000000" w:themeColor="text1"/>
                    <w:sz w:val="28"/>
                    <w:szCs w:val="28"/>
                  </w:rPr>
                  <w:t>Criterion</w:t>
                </w:r>
              </w:p>
            </w:tc>
            <w:tc>
              <w:tcPr>
                <w:tcW w:w="3321" w:type="dxa"/>
                <w:tcBorders>
                  <w:top w:val="single" w:sz="4" w:space="0" w:color="auto"/>
                  <w:left w:val="single" w:sz="4" w:space="0" w:color="auto"/>
                  <w:bottom w:val="single" w:sz="4" w:space="0" w:color="auto"/>
                  <w:right w:val="single" w:sz="4" w:space="0" w:color="auto"/>
                </w:tcBorders>
              </w:tcPr>
              <w:p w14:paraId="27DD7E2F" w14:textId="77777777" w:rsidR="00782369" w:rsidRPr="00AB67BE" w:rsidRDefault="00782369" w:rsidP="00782369">
                <w:pPr>
                  <w:rPr>
                    <w:b/>
                    <w:color w:val="000000" w:themeColor="text1"/>
                    <w:sz w:val="28"/>
                    <w:szCs w:val="28"/>
                  </w:rPr>
                </w:pPr>
                <w:r w:rsidRPr="00AB67BE">
                  <w:rPr>
                    <w:b/>
                    <w:color w:val="000000" w:themeColor="text1"/>
                    <w:sz w:val="28"/>
                    <w:szCs w:val="28"/>
                  </w:rPr>
                  <w:t>Marks</w:t>
                </w:r>
              </w:p>
            </w:tc>
          </w:tr>
          <w:tr w:rsidR="00782369" w:rsidRPr="00782369" w14:paraId="1623CD5B" w14:textId="77777777">
            <w:trPr>
              <w:jc w:val="center"/>
            </w:trPr>
            <w:tc>
              <w:tcPr>
                <w:tcW w:w="3320" w:type="dxa"/>
                <w:tcBorders>
                  <w:top w:val="single" w:sz="4" w:space="0" w:color="auto"/>
                  <w:left w:val="single" w:sz="4" w:space="0" w:color="auto"/>
                  <w:bottom w:val="single" w:sz="4" w:space="0" w:color="auto"/>
                  <w:right w:val="single" w:sz="4" w:space="0" w:color="auto"/>
                </w:tcBorders>
              </w:tcPr>
              <w:p w14:paraId="4535062A" w14:textId="1A8F8167" w:rsidR="00782369" w:rsidRPr="00782369" w:rsidRDefault="00782369" w:rsidP="00782369">
                <w:pPr>
                  <w:rPr>
                    <w:color w:val="EE0000"/>
                    <w:sz w:val="28"/>
                    <w:szCs w:val="28"/>
                    <w:highlight w:val="yellow"/>
                  </w:rPr>
                </w:pPr>
                <w:r w:rsidRPr="00AB67BE">
                  <w:rPr>
                    <w:color w:val="000000" w:themeColor="text1"/>
                    <w:szCs w:val="22"/>
                  </w:rPr>
                  <w:t>Technical competence fit with ICBF. This will be assessed in the light of the specific proposals made by the tenderer regarding the implementation of the defined services</w:t>
                </w:r>
                <w:r w:rsidRPr="00AB67BE">
                  <w:rPr>
                    <w:i/>
                    <w:iCs/>
                    <w:color w:val="000000" w:themeColor="text1"/>
                    <w:szCs w:val="22"/>
                    <w:lang w:val="en-US"/>
                  </w:rPr>
                  <w:t>.</w:t>
                </w:r>
              </w:p>
            </w:tc>
            <w:tc>
              <w:tcPr>
                <w:tcW w:w="3321" w:type="dxa"/>
                <w:tcBorders>
                  <w:top w:val="single" w:sz="4" w:space="0" w:color="auto"/>
                  <w:left w:val="single" w:sz="4" w:space="0" w:color="auto"/>
                  <w:bottom w:val="single" w:sz="4" w:space="0" w:color="auto"/>
                  <w:right w:val="single" w:sz="4" w:space="0" w:color="auto"/>
                </w:tcBorders>
              </w:tcPr>
              <w:p w14:paraId="3C39F2C9" w14:textId="77777777" w:rsidR="00782369" w:rsidRPr="00782369" w:rsidRDefault="00782369" w:rsidP="00782369">
                <w:pPr>
                  <w:rPr>
                    <w:color w:val="EE0000"/>
                    <w:sz w:val="28"/>
                    <w:szCs w:val="28"/>
                    <w:highlight w:val="yellow"/>
                  </w:rPr>
                </w:pPr>
                <w:r w:rsidRPr="00AB67BE">
                  <w:rPr>
                    <w:color w:val="000000" w:themeColor="text1"/>
                    <w:szCs w:val="22"/>
                  </w:rPr>
                  <w:t>50</w:t>
                </w:r>
              </w:p>
            </w:tc>
          </w:tr>
          <w:tr w:rsidR="00782369" w:rsidRPr="00782369" w14:paraId="4E927F42" w14:textId="77777777">
            <w:trPr>
              <w:jc w:val="center"/>
            </w:trPr>
            <w:tc>
              <w:tcPr>
                <w:tcW w:w="3320" w:type="dxa"/>
                <w:tcBorders>
                  <w:top w:val="single" w:sz="4" w:space="0" w:color="auto"/>
                  <w:left w:val="single" w:sz="4" w:space="0" w:color="auto"/>
                  <w:bottom w:val="single" w:sz="4" w:space="0" w:color="auto"/>
                  <w:right w:val="single" w:sz="4" w:space="0" w:color="auto"/>
                </w:tcBorders>
              </w:tcPr>
              <w:p w14:paraId="66E29FDA" w14:textId="0E641E8B" w:rsidR="00782369" w:rsidRPr="00AB67BE" w:rsidRDefault="00782369" w:rsidP="00782369">
                <w:pPr>
                  <w:rPr>
                    <w:color w:val="000000" w:themeColor="text1"/>
                    <w:szCs w:val="22"/>
                  </w:rPr>
                </w:pPr>
                <w:r w:rsidRPr="00AB67BE">
                  <w:rPr>
                    <w:color w:val="000000" w:themeColor="text1"/>
                    <w:szCs w:val="22"/>
                  </w:rPr>
                  <w:t xml:space="preserve">Ultimate cost </w:t>
                </w:r>
              </w:p>
            </w:tc>
            <w:tc>
              <w:tcPr>
                <w:tcW w:w="3321" w:type="dxa"/>
                <w:tcBorders>
                  <w:top w:val="single" w:sz="4" w:space="0" w:color="auto"/>
                  <w:left w:val="single" w:sz="4" w:space="0" w:color="auto"/>
                  <w:bottom w:val="single" w:sz="4" w:space="0" w:color="auto"/>
                  <w:right w:val="single" w:sz="4" w:space="0" w:color="auto"/>
                </w:tcBorders>
              </w:tcPr>
              <w:p w14:paraId="344823CF" w14:textId="31F470F8" w:rsidR="00782369" w:rsidRPr="00AB67BE" w:rsidRDefault="00782369" w:rsidP="00782369">
                <w:pPr>
                  <w:rPr>
                    <w:color w:val="000000" w:themeColor="text1"/>
                    <w:szCs w:val="22"/>
                  </w:rPr>
                </w:pPr>
                <w:r w:rsidRPr="00AB67BE">
                  <w:rPr>
                    <w:color w:val="000000" w:themeColor="text1"/>
                    <w:szCs w:val="22"/>
                  </w:rPr>
                  <w:t>50</w:t>
                </w:r>
              </w:p>
            </w:tc>
          </w:tr>
        </w:tbl>
        <w:p w14:paraId="1B0A9548" w14:textId="1905A7EA" w:rsidR="00564F8A" w:rsidRPr="00782369" w:rsidRDefault="00000000" w:rsidP="00D35AA7">
          <w:pPr>
            <w:rPr>
              <w:color w:val="EE0000"/>
              <w:sz w:val="28"/>
              <w:szCs w:val="28"/>
            </w:rPr>
          </w:pPr>
        </w:p>
      </w:sdtContent>
    </w:sdt>
    <w:p w14:paraId="000DA2D5" w14:textId="77777777" w:rsidR="00564F8A" w:rsidRDefault="00564F8A" w:rsidP="00564F8A"/>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rsidP="0003041E">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rsidP="0003041E">
            <w:pPr>
              <w:pStyle w:val="ListParagraph"/>
              <w:numPr>
                <w:ilvl w:val="0"/>
                <w:numId w:val="9"/>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lastRenderedPageBreak/>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424B2A7E"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0"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Pr="000E5DB7">
              <w:rPr>
                <w:noProof/>
              </w:rPr>
              <w:t>[</w:t>
            </w:r>
            <w:r w:rsidR="00782369">
              <w:rPr>
                <w:noProof/>
              </w:rPr>
              <w:t>14</w:t>
            </w:r>
            <w:r w:rsidRPr="000E5DB7">
              <w:rPr>
                <w:noProof/>
              </w:rPr>
              <w:t>]</w:t>
            </w:r>
            <w:r w:rsidRPr="000E5DB7">
              <w:fldChar w:fldCharType="end"/>
            </w:r>
            <w:bookmarkEnd w:id="20"/>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3"/>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sdt>
      <w:sdtPr>
        <w:id w:val="170828057"/>
        <w:placeholder>
          <w:docPart w:val="A00FC379BF5544BFB800084F58835F02"/>
        </w:placeholder>
      </w:sdtPr>
      <w:sdtContent>
        <w:sdt>
          <w:sdtPr>
            <w:id w:val="1406286"/>
            <w:placeholder>
              <w:docPart w:val="F4792B88E2D344CB88D77BF6152C06F7"/>
            </w:placeholder>
          </w:sdtPr>
          <w:sdtContent>
            <w:p w14:paraId="58F59C36" w14:textId="7C732B33" w:rsidR="00333589" w:rsidRPr="00AB67BE" w:rsidRDefault="00333589" w:rsidP="004B7B9E">
              <w:pPr>
                <w:rPr>
                  <w:rFonts w:asciiTheme="minorHAnsi" w:hAnsiTheme="minorHAnsi" w:cstheme="minorHAnsi"/>
                  <w:b/>
                  <w:bCs/>
                  <w:sz w:val="24"/>
                </w:rPr>
              </w:pPr>
              <w:r w:rsidRPr="00AB67BE">
                <w:rPr>
                  <w:rFonts w:asciiTheme="minorHAnsi" w:hAnsiTheme="minorHAnsi" w:cstheme="minorHAnsi"/>
                  <w:b/>
                  <w:bCs/>
                  <w:sz w:val="24"/>
                </w:rPr>
                <w:t>About ICBF and its Systems Landscape</w:t>
              </w:r>
            </w:p>
            <w:p w14:paraId="6176ACE4" w14:textId="77777777" w:rsidR="00333589" w:rsidRDefault="00333589" w:rsidP="004B7B9E">
              <w:pPr>
                <w:spacing w:after="0" w:line="240" w:lineRule="auto"/>
              </w:pPr>
              <w:r w:rsidRPr="005C7BC2">
                <w:t xml:space="preserve">The Irish Cattle Breeding Federation (ICBF) is an industry-owned organisation established to improve the profitability, sustainability, and competitiveness of Irish livestock farming </w:t>
              </w:r>
              <w:proofErr w:type="gramStart"/>
              <w:r w:rsidRPr="005C7BC2">
                <w:t>through the use of</w:t>
              </w:r>
              <w:proofErr w:type="gramEnd"/>
              <w:r w:rsidRPr="005C7BC2">
                <w:t xml:space="preserve"> genetics, data, and technology. ICBF manages one of Ireland's largest agricultural data and genomics platforms, supporting farmers, breeding organisations, service providers, researchers, and industry stakeholders through the collection, management, analysis, and dissemination of livestock performance and breeding information. </w:t>
              </w:r>
            </w:p>
            <w:p w14:paraId="50BF7633" w14:textId="77777777" w:rsidR="00AB67BE" w:rsidRPr="005C7BC2" w:rsidRDefault="00AB67BE" w:rsidP="004B7B9E">
              <w:pPr>
                <w:spacing w:after="0" w:line="240" w:lineRule="auto"/>
              </w:pPr>
            </w:p>
            <w:p w14:paraId="20D38889" w14:textId="77777777" w:rsidR="00333589" w:rsidRDefault="00333589" w:rsidP="004B7B9E">
              <w:pPr>
                <w:spacing w:after="0" w:line="240" w:lineRule="auto"/>
              </w:pPr>
              <w:r w:rsidRPr="005C7BC2">
                <w:t>ICBF operates a national agricultural data platform that supports genetic evaluations, genomics, pedigree and herdbook services, artificial insemination programmes, milk recording services, on-farm performance recording, animal health initiatives, research projects, and farmer-facing digital services. The organisation maintains one of the largest livestock and genomic datasets</w:t>
              </w:r>
              <w:r>
                <w:t>.</w:t>
              </w:r>
              <w:r w:rsidRPr="005C7BC2">
                <w:t xml:space="preserve"> The platform supports the collection, management, analysis, and dissemination of animal performance, pedigree, and genomic information from a wide range of industry sources. Data is received and processed from web-based applications, mobile devices, laboratories, industry stakeholders, and research programmes to generate breeding evaluations, reports, decision-support tools, and data services used throughout the livestock sector. </w:t>
              </w:r>
            </w:p>
            <w:p w14:paraId="475BEC31" w14:textId="77777777" w:rsidR="00AB67BE" w:rsidRPr="005C7BC2" w:rsidRDefault="00AB67BE" w:rsidP="004B7B9E">
              <w:pPr>
                <w:spacing w:after="0" w:line="240" w:lineRule="auto"/>
              </w:pPr>
            </w:p>
            <w:p w14:paraId="6E29C436" w14:textId="77777777" w:rsidR="00333589" w:rsidRPr="005C7BC2" w:rsidRDefault="00333589" w:rsidP="004B7B9E">
              <w:pPr>
                <w:spacing w:after="0" w:line="240" w:lineRule="auto"/>
              </w:pPr>
              <w:r w:rsidRPr="005C7BC2">
                <w:t>The ICBF technology estate consists of multiple integrated business-critical systems that support both operational and analytical workloads. These include:</w:t>
              </w:r>
            </w:p>
            <w:p w14:paraId="535940A8" w14:textId="77777777" w:rsidR="00333589" w:rsidRPr="005C7BC2" w:rsidRDefault="00333589" w:rsidP="004B7B9E">
              <w:pPr>
                <w:pStyle w:val="ListParagraph"/>
                <w:numPr>
                  <w:ilvl w:val="0"/>
                  <w:numId w:val="31"/>
                </w:numPr>
                <w:spacing w:after="0" w:line="240" w:lineRule="auto"/>
              </w:pPr>
              <w:r w:rsidRPr="005C7BC2">
                <w:t>Core livestock and breeding databases</w:t>
              </w:r>
            </w:p>
            <w:p w14:paraId="22123C62" w14:textId="77777777" w:rsidR="00333589" w:rsidRPr="005C7BC2" w:rsidRDefault="00333589" w:rsidP="004B7B9E">
              <w:pPr>
                <w:pStyle w:val="ListParagraph"/>
                <w:numPr>
                  <w:ilvl w:val="0"/>
                  <w:numId w:val="31"/>
                </w:numPr>
                <w:spacing w:after="0" w:line="240" w:lineRule="auto"/>
              </w:pPr>
              <w:r w:rsidRPr="005C7BC2">
                <w:t>Genetic evaluation systems</w:t>
              </w:r>
            </w:p>
            <w:p w14:paraId="30A33CCA" w14:textId="77777777" w:rsidR="00333589" w:rsidRPr="005C7BC2" w:rsidRDefault="00333589" w:rsidP="004B7B9E">
              <w:pPr>
                <w:pStyle w:val="ListParagraph"/>
                <w:numPr>
                  <w:ilvl w:val="0"/>
                  <w:numId w:val="31"/>
                </w:numPr>
                <w:spacing w:after="0" w:line="240" w:lineRule="auto"/>
              </w:pPr>
              <w:r w:rsidRPr="005C7BC2">
                <w:t>Genomics data management platforms</w:t>
              </w:r>
            </w:p>
            <w:p w14:paraId="015FEC46" w14:textId="77777777" w:rsidR="00333589" w:rsidRPr="005C7BC2" w:rsidRDefault="00333589" w:rsidP="004B7B9E">
              <w:pPr>
                <w:pStyle w:val="ListParagraph"/>
                <w:numPr>
                  <w:ilvl w:val="0"/>
                  <w:numId w:val="31"/>
                </w:numPr>
                <w:spacing w:after="0" w:line="240" w:lineRule="auto"/>
              </w:pPr>
              <w:r w:rsidRPr="005C7BC2">
                <w:t>Herdbook and pedigree management systems</w:t>
              </w:r>
            </w:p>
            <w:p w14:paraId="57F7F991" w14:textId="77777777" w:rsidR="00333589" w:rsidRPr="005C7BC2" w:rsidRDefault="00333589" w:rsidP="004B7B9E">
              <w:pPr>
                <w:pStyle w:val="ListParagraph"/>
                <w:numPr>
                  <w:ilvl w:val="0"/>
                  <w:numId w:val="31"/>
                </w:numPr>
                <w:spacing w:after="0" w:line="240" w:lineRule="auto"/>
              </w:pPr>
              <w:r w:rsidRPr="005C7BC2">
                <w:t>Artificial insemination service platforms</w:t>
              </w:r>
            </w:p>
            <w:p w14:paraId="5F2E1C19" w14:textId="77777777" w:rsidR="00333589" w:rsidRPr="005C7BC2" w:rsidRDefault="00333589" w:rsidP="004B7B9E">
              <w:pPr>
                <w:pStyle w:val="ListParagraph"/>
                <w:numPr>
                  <w:ilvl w:val="0"/>
                  <w:numId w:val="31"/>
                </w:numPr>
                <w:spacing w:after="0" w:line="240" w:lineRule="auto"/>
              </w:pPr>
              <w:r w:rsidRPr="005C7BC2">
                <w:t>Milk recording systems</w:t>
              </w:r>
            </w:p>
            <w:p w14:paraId="06F8CA05" w14:textId="77777777" w:rsidR="00333589" w:rsidRPr="005C7BC2" w:rsidRDefault="00333589" w:rsidP="004B7B9E">
              <w:pPr>
                <w:pStyle w:val="ListParagraph"/>
                <w:numPr>
                  <w:ilvl w:val="0"/>
                  <w:numId w:val="31"/>
                </w:numPr>
                <w:spacing w:after="0" w:line="240" w:lineRule="auto"/>
              </w:pPr>
              <w:r w:rsidRPr="005C7BC2">
                <w:t>Farmer and stakeholder web portals</w:t>
              </w:r>
            </w:p>
            <w:p w14:paraId="116ADA9D" w14:textId="77777777" w:rsidR="00333589" w:rsidRPr="005C7BC2" w:rsidRDefault="00333589" w:rsidP="004B7B9E">
              <w:pPr>
                <w:pStyle w:val="ListParagraph"/>
                <w:numPr>
                  <w:ilvl w:val="0"/>
                  <w:numId w:val="31"/>
                </w:numPr>
                <w:spacing w:after="0" w:line="240" w:lineRule="auto"/>
              </w:pPr>
              <w:r w:rsidRPr="005C7BC2">
                <w:t>Mobile and field data collection applications</w:t>
              </w:r>
            </w:p>
            <w:p w14:paraId="4B5186BC" w14:textId="77777777" w:rsidR="00333589" w:rsidRPr="005C7BC2" w:rsidRDefault="00333589" w:rsidP="004B7B9E">
              <w:pPr>
                <w:pStyle w:val="ListParagraph"/>
                <w:numPr>
                  <w:ilvl w:val="0"/>
                  <w:numId w:val="31"/>
                </w:numPr>
                <w:spacing w:after="0" w:line="240" w:lineRule="auto"/>
              </w:pPr>
              <w:r w:rsidRPr="005C7BC2">
                <w:t>Reporting and analytics platforms</w:t>
              </w:r>
            </w:p>
            <w:p w14:paraId="11AAC200" w14:textId="77777777" w:rsidR="00333589" w:rsidRPr="005C7BC2" w:rsidRDefault="00333589" w:rsidP="004B7B9E">
              <w:pPr>
                <w:pStyle w:val="ListParagraph"/>
                <w:numPr>
                  <w:ilvl w:val="0"/>
                  <w:numId w:val="31"/>
                </w:numPr>
                <w:spacing w:after="0" w:line="240" w:lineRule="auto"/>
              </w:pPr>
              <w:r w:rsidRPr="005C7BC2">
                <w:t>API and integration services</w:t>
              </w:r>
            </w:p>
            <w:p w14:paraId="5EE13C76" w14:textId="77777777" w:rsidR="00333589" w:rsidRDefault="00333589" w:rsidP="004B7B9E">
              <w:pPr>
                <w:pStyle w:val="ListParagraph"/>
                <w:numPr>
                  <w:ilvl w:val="0"/>
                  <w:numId w:val="31"/>
                </w:numPr>
                <w:spacing w:after="0" w:line="240" w:lineRule="auto"/>
              </w:pPr>
              <w:r w:rsidRPr="005C7BC2">
                <w:t>Research and data exchange platforms</w:t>
              </w:r>
            </w:p>
            <w:p w14:paraId="6726F566" w14:textId="77777777" w:rsidR="00AB67BE" w:rsidRPr="005C7BC2" w:rsidRDefault="00AB67BE" w:rsidP="00AB67BE">
              <w:pPr>
                <w:pStyle w:val="ListParagraph"/>
                <w:spacing w:after="0" w:line="240" w:lineRule="auto"/>
              </w:pPr>
            </w:p>
            <w:p w14:paraId="01D95922" w14:textId="77777777" w:rsidR="00333589" w:rsidRDefault="00333589" w:rsidP="004B7B9E">
              <w:pPr>
                <w:spacing w:after="0" w:line="240" w:lineRule="auto"/>
              </w:pPr>
              <w:r w:rsidRPr="005C7BC2">
                <w:t xml:space="preserve">These systems support a diverse user community and require the secure exchange of data with numerous industry stakeholders, external service providers, laboratories, mobile applications, and research partners. Integrations are delivered through a combination of APIs, data exchange services, and automated processing workflows. </w:t>
              </w:r>
            </w:p>
            <w:p w14:paraId="2E29EB82" w14:textId="77777777" w:rsidR="00AB67BE" w:rsidRPr="005C7BC2" w:rsidRDefault="00AB67BE" w:rsidP="004B7B9E">
              <w:pPr>
                <w:spacing w:after="0" w:line="240" w:lineRule="auto"/>
              </w:pPr>
            </w:p>
            <w:p w14:paraId="0A3D0DCD" w14:textId="77777777" w:rsidR="00333589" w:rsidRDefault="00333589" w:rsidP="004B7B9E">
              <w:pPr>
                <w:spacing w:after="0" w:line="240" w:lineRule="auto"/>
              </w:pPr>
              <w:r w:rsidRPr="005C7BC2">
                <w:t xml:space="preserve">ICBF's application landscape includes web applications, mobile applications, APIs, reporting platforms, data processing services, and integration components. Current technologies include Oracle Database Enterprise Edition, Oracle Exadata, Oracle Cloud Infrastructure (OCI), Kubernetes-based deployments, modern API frameworks, cloud services, mobile application frameworks, CI/CD pipelines, and enterprise reporting and analytics platforms. The environment supports both legacy </w:t>
              </w:r>
              <w:r w:rsidRPr="005C7BC2">
                <w:lastRenderedPageBreak/>
                <w:t xml:space="preserve">and modern application architectures and continues to evolve through ongoing digital transformation initiatives. </w:t>
              </w:r>
            </w:p>
            <w:p w14:paraId="49339D94" w14:textId="77777777" w:rsidR="00AB67BE" w:rsidRPr="005C7BC2" w:rsidRDefault="00AB67BE" w:rsidP="004B7B9E">
              <w:pPr>
                <w:spacing w:after="0" w:line="240" w:lineRule="auto"/>
              </w:pPr>
            </w:p>
            <w:p w14:paraId="63471789" w14:textId="77777777" w:rsidR="00333589" w:rsidRDefault="00333589" w:rsidP="004B7B9E">
              <w:pPr>
                <w:spacing w:after="0" w:line="240" w:lineRule="auto"/>
              </w:pPr>
              <w:r w:rsidRPr="005C7BC2">
                <w:t xml:space="preserve">The organisation manages large-scale operational and analytical workloads, including extensive animal, performance, pedigree, and genomic datasets. Data volumes continue to grow as new services, research programmes, and precision agriculture initiatives are introduced. The technology platform is designed to provide high availability, scalability, resilience, and business continuity while supporting continuous development and innovation. </w:t>
              </w:r>
            </w:p>
            <w:p w14:paraId="63E35E9F" w14:textId="77777777" w:rsidR="00AB67BE" w:rsidRPr="005C7BC2" w:rsidRDefault="00AB67BE" w:rsidP="004B7B9E">
              <w:pPr>
                <w:spacing w:after="0" w:line="240" w:lineRule="auto"/>
              </w:pPr>
            </w:p>
            <w:p w14:paraId="395EDE18" w14:textId="77777777" w:rsidR="00333589" w:rsidRDefault="00333589" w:rsidP="004B7B9E">
              <w:pPr>
                <w:spacing w:after="0" w:line="240" w:lineRule="auto"/>
              </w:pPr>
              <w:r w:rsidRPr="005C7BC2">
                <w:t xml:space="preserve">Security, privacy, and regulatory compliance are integral to the operation of all ICBF systems. ICBF maintains ISO 27001-certified information security management practices and operates in compliance with GDPR requirements. </w:t>
              </w:r>
            </w:p>
            <w:p w14:paraId="5887C4A7" w14:textId="77777777" w:rsidR="00AB67BE" w:rsidRPr="005C7BC2" w:rsidRDefault="00AB67BE" w:rsidP="004B7B9E">
              <w:pPr>
                <w:spacing w:after="0" w:line="240" w:lineRule="auto"/>
              </w:pPr>
            </w:p>
            <w:p w14:paraId="077B0887" w14:textId="77777777" w:rsidR="00333589" w:rsidRDefault="00333589" w:rsidP="004B7B9E">
              <w:pPr>
                <w:spacing w:after="0" w:line="240" w:lineRule="auto"/>
              </w:pPr>
              <w:r w:rsidRPr="005C7BC2">
                <w:t xml:space="preserve">The successful software development partner will be expected to work within a complex, highly integrated enterprise environment and contribute to the design, development, testing, maintenance, enhancement, and support of applications and services that are critical to the delivery of ICBF's strategic objectives and services to the Irish agricultural sector. Development activities may span web applications, mobile applications, APIs, data integration services, reporting solutions, cloud-native </w:t>
              </w:r>
              <w:r>
                <w:t>p</w:t>
              </w:r>
              <w:r w:rsidRPr="005C7BC2">
                <w:t xml:space="preserve">latforms, and emerging digital initiatives, requiring adherence to modern engineering, security, quality assurance, and </w:t>
              </w:r>
              <w:proofErr w:type="spellStart"/>
              <w:r w:rsidRPr="005C7BC2">
                <w:t>DevSecOps</w:t>
              </w:r>
              <w:proofErr w:type="spellEnd"/>
              <w:r w:rsidRPr="005C7BC2">
                <w:t xml:space="preserve"> practices. </w:t>
              </w:r>
            </w:p>
            <w:p w14:paraId="16017C44" w14:textId="77777777" w:rsidR="00AB67BE" w:rsidRDefault="00AB67BE" w:rsidP="004B7B9E">
              <w:pPr>
                <w:spacing w:after="0" w:line="240" w:lineRule="auto"/>
              </w:pPr>
            </w:p>
            <w:p w14:paraId="1602D34D" w14:textId="77777777" w:rsidR="00333589" w:rsidRPr="0079726D" w:rsidRDefault="00333589" w:rsidP="004B7B9E">
              <w:pPr>
                <w:spacing w:after="0" w:line="240" w:lineRule="auto"/>
              </w:pPr>
              <w:r w:rsidRPr="0079726D">
                <w:t xml:space="preserve">Further information on the activities and functions of the “ICBF” can be found at </w:t>
              </w:r>
              <w:hyperlink r:id="rId24" w:history="1">
                <w:r w:rsidRPr="0079726D">
                  <w:rPr>
                    <w:rStyle w:val="Hyperlink"/>
                  </w:rPr>
                  <w:t>www.icbf.com</w:t>
                </w:r>
              </w:hyperlink>
              <w:r w:rsidRPr="0079726D">
                <w:rPr>
                  <w:u w:val="single"/>
                </w:rPr>
                <w:t>.</w:t>
              </w:r>
            </w:p>
            <w:p w14:paraId="0C3A9149" w14:textId="77777777" w:rsidR="004B7B9E" w:rsidRDefault="004B7B9E" w:rsidP="004B7B9E">
              <w:pPr>
                <w:spacing w:after="0" w:line="240" w:lineRule="auto"/>
                <w:rPr>
                  <w:rFonts w:asciiTheme="minorHAnsi" w:hAnsiTheme="minorHAnsi" w:cstheme="minorHAnsi"/>
                  <w:b/>
                  <w:iCs/>
                  <w:sz w:val="24"/>
                </w:rPr>
              </w:pPr>
            </w:p>
            <w:p w14:paraId="50A2F0F1" w14:textId="602F28BC" w:rsidR="00730242" w:rsidRPr="00333589" w:rsidRDefault="00730242" w:rsidP="004B7B9E">
              <w:pPr>
                <w:spacing w:after="0" w:line="240" w:lineRule="auto"/>
                <w:rPr>
                  <w:rFonts w:asciiTheme="minorHAnsi" w:hAnsiTheme="minorHAnsi" w:cstheme="minorHAnsi"/>
                  <w:b/>
                  <w:iCs/>
                  <w:sz w:val="24"/>
                </w:rPr>
              </w:pPr>
              <w:r w:rsidRPr="00333589">
                <w:rPr>
                  <w:rFonts w:asciiTheme="minorHAnsi" w:hAnsiTheme="minorHAnsi" w:cstheme="minorHAnsi"/>
                  <w:b/>
                  <w:iCs/>
                  <w:sz w:val="24"/>
                </w:rPr>
                <w:t>ICBF Technical Details</w:t>
              </w:r>
            </w:p>
            <w:p w14:paraId="5DA600D6" w14:textId="77777777" w:rsidR="00730242" w:rsidRDefault="00730242" w:rsidP="004B7B9E">
              <w:pPr>
                <w:spacing w:after="0" w:line="240" w:lineRule="auto"/>
                <w:rPr>
                  <w:rFonts w:asciiTheme="minorHAnsi" w:hAnsiTheme="minorHAnsi" w:cstheme="minorHAnsi"/>
                  <w:b/>
                  <w:i/>
                  <w:szCs w:val="22"/>
                </w:rPr>
              </w:pPr>
            </w:p>
            <w:p w14:paraId="16022E96" w14:textId="1D22DDDC" w:rsidR="00730242" w:rsidRPr="00730242" w:rsidRDefault="00730242" w:rsidP="004B7B9E">
              <w:pPr>
                <w:spacing w:after="0" w:line="240" w:lineRule="auto"/>
                <w:rPr>
                  <w:rFonts w:asciiTheme="minorHAnsi" w:hAnsiTheme="minorHAnsi" w:cstheme="minorHAnsi"/>
                  <w:b/>
                  <w:i/>
                  <w:szCs w:val="22"/>
                </w:rPr>
              </w:pPr>
              <w:r w:rsidRPr="00730242">
                <w:rPr>
                  <w:rFonts w:asciiTheme="minorHAnsi" w:hAnsiTheme="minorHAnsi" w:cstheme="minorHAnsi"/>
                  <w:b/>
                  <w:i/>
                  <w:szCs w:val="22"/>
                </w:rPr>
                <w:t>Handhelds/Mobile</w:t>
              </w:r>
            </w:p>
            <w:p w14:paraId="6CC1EC95" w14:textId="77777777" w:rsidR="00730242" w:rsidRPr="00730242" w:rsidRDefault="00730242" w:rsidP="004B7B9E">
              <w:pPr>
                <w:spacing w:after="0" w:line="240" w:lineRule="auto"/>
                <w:rPr>
                  <w:rFonts w:asciiTheme="minorHAnsi" w:hAnsiTheme="minorHAnsi" w:cstheme="minorHAnsi"/>
                </w:rPr>
              </w:pPr>
              <w:r w:rsidRPr="00730242">
                <w:rPr>
                  <w:rFonts w:asciiTheme="minorHAnsi" w:hAnsiTheme="minorHAnsi" w:cstheme="minorHAnsi"/>
                </w:rPr>
                <w:t xml:space="preserve">ICBF runs </w:t>
              </w:r>
              <w:proofErr w:type="gramStart"/>
              <w:r w:rsidRPr="00730242">
                <w:rPr>
                  <w:rFonts w:asciiTheme="minorHAnsi" w:hAnsiTheme="minorHAnsi" w:cstheme="minorHAnsi"/>
                </w:rPr>
                <w:t>a number of</w:t>
              </w:r>
              <w:proofErr w:type="gramEnd"/>
              <w:r w:rsidRPr="00730242">
                <w:rPr>
                  <w:rFonts w:asciiTheme="minorHAnsi" w:hAnsiTheme="minorHAnsi" w:cstheme="minorHAnsi"/>
                </w:rPr>
                <w:t xml:space="preserve"> projects which gather live data directly from the farm and this data is uploaded automatically back to the ICBF database over Mobile data connections (5G, 4G, 3G, Edge and GPRS). The handheld infrastructure is comprised of the following technologies:</w:t>
              </w:r>
            </w:p>
            <w:p w14:paraId="669E03E4" w14:textId="77777777" w:rsidR="00730242" w:rsidRPr="00730242" w:rsidRDefault="00730242" w:rsidP="004B7B9E">
              <w:pPr>
                <w:numPr>
                  <w:ilvl w:val="0"/>
                  <w:numId w:val="27"/>
                </w:numPr>
                <w:spacing w:after="0" w:line="240" w:lineRule="auto"/>
                <w:contextualSpacing/>
                <w:rPr>
                  <w:rFonts w:asciiTheme="minorHAnsi" w:hAnsiTheme="minorHAnsi" w:cstheme="minorHAnsi"/>
                </w:rPr>
              </w:pPr>
              <w:r w:rsidRPr="00730242">
                <w:rPr>
                  <w:rFonts w:asciiTheme="minorHAnsi" w:hAnsiTheme="minorHAnsi" w:cstheme="minorHAnsi"/>
                </w:rPr>
                <w:t xml:space="preserve">Hardware and software installation, troubleshooting and support of ruggedised Handheld units – Psion, Motorola, </w:t>
              </w:r>
              <w:proofErr w:type="spellStart"/>
              <w:r w:rsidRPr="00730242">
                <w:rPr>
                  <w:rFonts w:asciiTheme="minorHAnsi" w:hAnsiTheme="minorHAnsi" w:cstheme="minorHAnsi"/>
                </w:rPr>
                <w:t>Itronix</w:t>
              </w:r>
              <w:proofErr w:type="spellEnd"/>
              <w:r w:rsidRPr="00730242">
                <w:rPr>
                  <w:rFonts w:asciiTheme="minorHAnsi" w:hAnsiTheme="minorHAnsi" w:cstheme="minorHAnsi"/>
                </w:rPr>
                <w:t xml:space="preserve"> and Honeywell  </w:t>
              </w:r>
            </w:p>
            <w:p w14:paraId="57083418" w14:textId="77777777" w:rsidR="00730242" w:rsidRPr="00730242" w:rsidRDefault="00730242" w:rsidP="004B7B9E">
              <w:pPr>
                <w:numPr>
                  <w:ilvl w:val="0"/>
                  <w:numId w:val="27"/>
                </w:numPr>
                <w:spacing w:after="0" w:line="240" w:lineRule="auto"/>
                <w:contextualSpacing/>
                <w:rPr>
                  <w:rFonts w:asciiTheme="minorHAnsi" w:hAnsiTheme="minorHAnsi" w:cstheme="minorHAnsi"/>
                </w:rPr>
              </w:pPr>
              <w:r w:rsidRPr="00730242">
                <w:rPr>
                  <w:rFonts w:asciiTheme="minorHAnsi" w:hAnsiTheme="minorHAnsi" w:cstheme="minorHAnsi"/>
                </w:rPr>
                <w:t>MS-SQL Server 2000/2005 database administration – database design, installation and backup.</w:t>
              </w:r>
            </w:p>
            <w:p w14:paraId="70C356A1" w14:textId="77777777" w:rsidR="00730242" w:rsidRPr="00730242" w:rsidRDefault="00730242" w:rsidP="004B7B9E">
              <w:pPr>
                <w:numPr>
                  <w:ilvl w:val="0"/>
                  <w:numId w:val="27"/>
                </w:numPr>
                <w:spacing w:after="0" w:line="240" w:lineRule="auto"/>
                <w:contextualSpacing/>
                <w:rPr>
                  <w:rFonts w:asciiTheme="minorHAnsi" w:hAnsiTheme="minorHAnsi" w:cstheme="minorHAnsi"/>
                </w:rPr>
              </w:pPr>
              <w:r w:rsidRPr="00730242">
                <w:rPr>
                  <w:rFonts w:asciiTheme="minorHAnsi" w:hAnsiTheme="minorHAnsi" w:cstheme="minorHAnsi"/>
                </w:rPr>
                <w:t>SQL Server disaster recovery backup management.</w:t>
              </w:r>
            </w:p>
            <w:p w14:paraId="10DF5D7F" w14:textId="77777777" w:rsidR="00730242" w:rsidRPr="00730242" w:rsidRDefault="00730242" w:rsidP="004B7B9E">
              <w:pPr>
                <w:numPr>
                  <w:ilvl w:val="0"/>
                  <w:numId w:val="27"/>
                </w:numPr>
                <w:spacing w:after="0" w:line="240" w:lineRule="auto"/>
                <w:contextualSpacing/>
                <w:rPr>
                  <w:rFonts w:asciiTheme="minorHAnsi" w:hAnsiTheme="minorHAnsi" w:cstheme="minorHAnsi"/>
                </w:rPr>
              </w:pPr>
              <w:r w:rsidRPr="00730242">
                <w:rPr>
                  <w:rFonts w:asciiTheme="minorHAnsi" w:hAnsiTheme="minorHAnsi" w:cstheme="minorHAnsi"/>
                </w:rPr>
                <w:t>SQL Server 2000/2005 Replication.</w:t>
              </w:r>
            </w:p>
            <w:p w14:paraId="6412801D" w14:textId="77777777" w:rsidR="00730242" w:rsidRPr="00730242" w:rsidRDefault="00730242" w:rsidP="004B7B9E">
              <w:pPr>
                <w:numPr>
                  <w:ilvl w:val="0"/>
                  <w:numId w:val="27"/>
                </w:numPr>
                <w:spacing w:after="0" w:line="240" w:lineRule="auto"/>
                <w:contextualSpacing/>
                <w:rPr>
                  <w:rFonts w:asciiTheme="minorHAnsi" w:hAnsiTheme="minorHAnsi" w:cstheme="minorHAnsi"/>
                </w:rPr>
              </w:pPr>
              <w:r w:rsidRPr="00730242">
                <w:rPr>
                  <w:rFonts w:asciiTheme="minorHAnsi" w:hAnsiTheme="minorHAnsi" w:cstheme="minorHAnsi"/>
                </w:rPr>
                <w:t>Oracle 19c</w:t>
              </w:r>
            </w:p>
            <w:p w14:paraId="34C9D478" w14:textId="77777777" w:rsidR="00730242" w:rsidRPr="00730242" w:rsidRDefault="00730242" w:rsidP="004B7B9E">
              <w:pPr>
                <w:numPr>
                  <w:ilvl w:val="0"/>
                  <w:numId w:val="27"/>
                </w:numPr>
                <w:spacing w:after="0" w:line="240" w:lineRule="auto"/>
                <w:contextualSpacing/>
                <w:rPr>
                  <w:rFonts w:asciiTheme="minorHAnsi" w:hAnsiTheme="minorHAnsi" w:cstheme="minorHAnsi"/>
                </w:rPr>
              </w:pPr>
              <w:r w:rsidRPr="00730242">
                <w:rPr>
                  <w:rFonts w:asciiTheme="minorHAnsi" w:hAnsiTheme="minorHAnsi" w:cstheme="minorHAnsi"/>
                </w:rPr>
                <w:t>IIS Web Services Management.</w:t>
              </w:r>
            </w:p>
            <w:p w14:paraId="3DE8C3B4" w14:textId="77777777" w:rsidR="00730242" w:rsidRPr="00730242" w:rsidRDefault="00730242" w:rsidP="004B7B9E">
              <w:pPr>
                <w:numPr>
                  <w:ilvl w:val="0"/>
                  <w:numId w:val="27"/>
                </w:numPr>
                <w:spacing w:after="0" w:line="240" w:lineRule="auto"/>
                <w:contextualSpacing/>
                <w:rPr>
                  <w:rFonts w:asciiTheme="minorHAnsi" w:hAnsiTheme="minorHAnsi" w:cstheme="minorHAnsi"/>
                </w:rPr>
              </w:pPr>
              <w:r w:rsidRPr="00730242">
                <w:rPr>
                  <w:rFonts w:asciiTheme="minorHAnsi" w:hAnsiTheme="minorHAnsi" w:cstheme="minorHAnsi"/>
                </w:rPr>
                <w:t>In-house design and development of Handheld application software for the handheld units.</w:t>
              </w:r>
            </w:p>
            <w:p w14:paraId="25A8AE81" w14:textId="77777777" w:rsidR="00730242" w:rsidRPr="00730242" w:rsidRDefault="00730242" w:rsidP="004B7B9E">
              <w:pPr>
                <w:numPr>
                  <w:ilvl w:val="0"/>
                  <w:numId w:val="27"/>
                </w:numPr>
                <w:spacing w:after="0" w:line="240" w:lineRule="auto"/>
                <w:contextualSpacing/>
                <w:rPr>
                  <w:rFonts w:asciiTheme="minorHAnsi" w:hAnsiTheme="minorHAnsi" w:cstheme="minorHAnsi"/>
                </w:rPr>
              </w:pPr>
              <w:r w:rsidRPr="00730242">
                <w:rPr>
                  <w:rFonts w:asciiTheme="minorHAnsi" w:hAnsiTheme="minorHAnsi" w:cstheme="minorHAnsi"/>
                </w:rPr>
                <w:t xml:space="preserve">Handheld user support and support for member organisation call centres. </w:t>
              </w:r>
            </w:p>
            <w:p w14:paraId="533B43BC" w14:textId="77777777" w:rsidR="00730242" w:rsidRPr="00730242" w:rsidRDefault="00730242" w:rsidP="004B7B9E">
              <w:pPr>
                <w:numPr>
                  <w:ilvl w:val="0"/>
                  <w:numId w:val="27"/>
                </w:numPr>
                <w:spacing w:after="0" w:line="240" w:lineRule="auto"/>
                <w:contextualSpacing/>
                <w:rPr>
                  <w:rFonts w:asciiTheme="minorHAnsi" w:hAnsiTheme="minorHAnsi" w:cstheme="minorHAnsi"/>
                </w:rPr>
              </w:pPr>
              <w:r w:rsidRPr="00730242">
                <w:rPr>
                  <w:rFonts w:asciiTheme="minorHAnsi" w:hAnsiTheme="minorHAnsi" w:cstheme="minorHAnsi"/>
                </w:rPr>
                <w:t>Production of web reports for call centres showing Handheld user activity and data loaded from the handhelds to the database.</w:t>
              </w:r>
            </w:p>
            <w:p w14:paraId="23A257F8" w14:textId="77777777" w:rsidR="00730242" w:rsidRPr="00730242" w:rsidRDefault="00730242" w:rsidP="004B7B9E">
              <w:pPr>
                <w:numPr>
                  <w:ilvl w:val="0"/>
                  <w:numId w:val="27"/>
                </w:numPr>
                <w:spacing w:after="0" w:line="240" w:lineRule="auto"/>
                <w:contextualSpacing/>
                <w:rPr>
                  <w:rFonts w:asciiTheme="minorHAnsi" w:hAnsiTheme="minorHAnsi" w:cstheme="minorHAnsi"/>
                </w:rPr>
              </w:pPr>
              <w:r w:rsidRPr="00730242">
                <w:rPr>
                  <w:rFonts w:asciiTheme="minorHAnsi" w:hAnsiTheme="minorHAnsi" w:cstheme="minorHAnsi"/>
                </w:rPr>
                <w:t>Administering and setting up tasks in the SOTI suite of software for the remote management of the Handheld devices.</w:t>
              </w:r>
            </w:p>
            <w:p w14:paraId="26158250" w14:textId="77777777" w:rsidR="00730242" w:rsidRPr="00730242" w:rsidRDefault="00730242" w:rsidP="004B7B9E">
              <w:pPr>
                <w:spacing w:after="0" w:line="240" w:lineRule="auto"/>
                <w:contextualSpacing/>
                <w:rPr>
                  <w:rFonts w:asciiTheme="minorHAnsi" w:hAnsiTheme="minorHAnsi" w:cstheme="minorHAnsi"/>
                </w:rPr>
              </w:pPr>
            </w:p>
            <w:p w14:paraId="6563C74A" w14:textId="77777777" w:rsidR="00730242" w:rsidRPr="00730242" w:rsidRDefault="00730242" w:rsidP="004B7B9E">
              <w:pPr>
                <w:spacing w:after="0" w:line="240" w:lineRule="auto"/>
                <w:contextualSpacing/>
                <w:rPr>
                  <w:rFonts w:asciiTheme="minorHAnsi" w:hAnsiTheme="minorHAnsi" w:cstheme="minorHAnsi"/>
                </w:rPr>
              </w:pPr>
              <w:r w:rsidRPr="00730242">
                <w:rPr>
                  <w:rFonts w:asciiTheme="minorHAnsi" w:hAnsiTheme="minorHAnsi" w:cstheme="minorHAnsi"/>
                </w:rPr>
                <w:t xml:space="preserve">ICBF currently develops mobile applications using Xamarin and Ionic/Angular frameworks, supported by a CI/CD pipeline. The Ionic/Angular applications are operated through Ionic </w:t>
              </w:r>
              <w:proofErr w:type="spellStart"/>
              <w:r w:rsidRPr="00730242">
                <w:rPr>
                  <w:rFonts w:asciiTheme="minorHAnsi" w:hAnsiTheme="minorHAnsi" w:cstheme="minorHAnsi"/>
                </w:rPr>
                <w:t>Appflow</w:t>
              </w:r>
              <w:proofErr w:type="spellEnd"/>
              <w:r w:rsidRPr="00730242">
                <w:rPr>
                  <w:rFonts w:asciiTheme="minorHAnsi" w:hAnsiTheme="minorHAnsi" w:cstheme="minorHAnsi"/>
                </w:rPr>
                <w:t>.</w:t>
              </w:r>
            </w:p>
            <w:p w14:paraId="11D7AE53" w14:textId="77777777" w:rsidR="00730242" w:rsidRDefault="00730242" w:rsidP="004B7B9E">
              <w:pPr>
                <w:spacing w:after="0" w:line="240" w:lineRule="auto"/>
                <w:rPr>
                  <w:rFonts w:asciiTheme="minorHAnsi" w:hAnsiTheme="minorHAnsi" w:cstheme="minorHAnsi"/>
                  <w:b/>
                  <w:i/>
                  <w:szCs w:val="22"/>
                </w:rPr>
              </w:pPr>
            </w:p>
            <w:p w14:paraId="2CF1C602" w14:textId="6D1676C7" w:rsidR="00730242" w:rsidRPr="00730242" w:rsidRDefault="00730242" w:rsidP="004B7B9E">
              <w:pPr>
                <w:spacing w:after="0" w:line="240" w:lineRule="auto"/>
                <w:rPr>
                  <w:rFonts w:asciiTheme="minorHAnsi" w:hAnsiTheme="minorHAnsi" w:cstheme="minorHAnsi"/>
                  <w:b/>
                  <w:i/>
                  <w:szCs w:val="22"/>
                </w:rPr>
              </w:pPr>
              <w:r w:rsidRPr="00730242">
                <w:rPr>
                  <w:rFonts w:asciiTheme="minorHAnsi" w:hAnsiTheme="minorHAnsi" w:cstheme="minorHAnsi"/>
                  <w:b/>
                  <w:i/>
                  <w:szCs w:val="22"/>
                </w:rPr>
                <w:t>Oracle/PHP</w:t>
              </w:r>
            </w:p>
            <w:p w14:paraId="52460295" w14:textId="77777777" w:rsidR="00730242" w:rsidRPr="00730242" w:rsidRDefault="00730242" w:rsidP="004B7B9E">
              <w:pPr>
                <w:spacing w:after="0" w:line="240" w:lineRule="auto"/>
                <w:rPr>
                  <w:rFonts w:asciiTheme="minorHAnsi" w:hAnsiTheme="minorHAnsi" w:cstheme="minorHAnsi"/>
                  <w:szCs w:val="22"/>
                </w:rPr>
              </w:pPr>
              <w:r w:rsidRPr="00730242">
                <w:rPr>
                  <w:rFonts w:asciiTheme="minorHAnsi" w:hAnsiTheme="minorHAnsi" w:cstheme="minorHAnsi"/>
                  <w:szCs w:val="22"/>
                </w:rPr>
                <w:t xml:space="preserve">The ICBF database and website </w:t>
              </w:r>
              <w:proofErr w:type="gramStart"/>
              <w:r w:rsidRPr="00730242">
                <w:rPr>
                  <w:rFonts w:asciiTheme="minorHAnsi" w:hAnsiTheme="minorHAnsi" w:cstheme="minorHAnsi"/>
                  <w:szCs w:val="22"/>
                </w:rPr>
                <w:t>is</w:t>
              </w:r>
              <w:proofErr w:type="gramEnd"/>
              <w:r w:rsidRPr="00730242">
                <w:rPr>
                  <w:rFonts w:asciiTheme="minorHAnsi" w:hAnsiTheme="minorHAnsi" w:cstheme="minorHAnsi"/>
                  <w:szCs w:val="22"/>
                </w:rPr>
                <w:t xml:space="preserve"> used by member organisations and farmers for the storage and retrieval of their animal genetics information, milk recording data and on farm data relating to animal performance.  The main IT support function here includes:</w:t>
              </w:r>
            </w:p>
            <w:p w14:paraId="62DDEF62" w14:textId="77777777" w:rsidR="00730242" w:rsidRPr="00730242" w:rsidRDefault="00730242" w:rsidP="004B7B9E">
              <w:pPr>
                <w:pStyle w:val="ListParagraph"/>
                <w:numPr>
                  <w:ilvl w:val="0"/>
                  <w:numId w:val="27"/>
                </w:numPr>
                <w:spacing w:after="0" w:line="240" w:lineRule="auto"/>
                <w:rPr>
                  <w:rFonts w:asciiTheme="minorHAnsi" w:hAnsiTheme="minorHAnsi" w:cstheme="minorHAnsi"/>
                  <w:szCs w:val="22"/>
                </w:rPr>
              </w:pPr>
              <w:r w:rsidRPr="00730242">
                <w:rPr>
                  <w:rFonts w:asciiTheme="minorHAnsi" w:hAnsiTheme="minorHAnsi" w:cstheme="minorHAnsi"/>
                  <w:szCs w:val="22"/>
                </w:rPr>
                <w:t>Oracle 19c Database Administration.</w:t>
              </w:r>
            </w:p>
            <w:p w14:paraId="773579F6" w14:textId="77777777" w:rsidR="00730242" w:rsidRPr="00730242" w:rsidRDefault="00730242" w:rsidP="004B7B9E">
              <w:pPr>
                <w:pStyle w:val="ListParagraph"/>
                <w:numPr>
                  <w:ilvl w:val="0"/>
                  <w:numId w:val="27"/>
                </w:numPr>
                <w:spacing w:after="0" w:line="240" w:lineRule="auto"/>
                <w:rPr>
                  <w:rFonts w:asciiTheme="minorHAnsi" w:hAnsiTheme="minorHAnsi" w:cstheme="minorHAnsi"/>
                  <w:szCs w:val="22"/>
                </w:rPr>
              </w:pPr>
              <w:r w:rsidRPr="00730242">
                <w:rPr>
                  <w:rFonts w:asciiTheme="minorHAnsi" w:hAnsiTheme="minorHAnsi" w:cstheme="minorHAnsi"/>
                  <w:szCs w:val="22"/>
                </w:rPr>
                <w:t>PL/SQL scripting for the loading and retrieval of data.</w:t>
              </w:r>
            </w:p>
            <w:p w14:paraId="5994B9C4" w14:textId="77777777" w:rsidR="00730242" w:rsidRPr="00730242" w:rsidRDefault="00730242" w:rsidP="004B7B9E">
              <w:pPr>
                <w:pStyle w:val="ListParagraph"/>
                <w:numPr>
                  <w:ilvl w:val="0"/>
                  <w:numId w:val="27"/>
                </w:numPr>
                <w:spacing w:after="0" w:line="240" w:lineRule="auto"/>
                <w:rPr>
                  <w:rFonts w:asciiTheme="minorHAnsi" w:hAnsiTheme="minorHAnsi" w:cstheme="minorHAnsi"/>
                  <w:szCs w:val="22"/>
                </w:rPr>
              </w:pPr>
              <w:r w:rsidRPr="00730242">
                <w:rPr>
                  <w:rFonts w:asciiTheme="minorHAnsi" w:hAnsiTheme="minorHAnsi" w:cstheme="minorHAnsi"/>
                  <w:szCs w:val="22"/>
                </w:rPr>
                <w:lastRenderedPageBreak/>
                <w:t xml:space="preserve">PL/SQL scripting </w:t>
              </w:r>
              <w:proofErr w:type="gramStart"/>
              <w:r w:rsidRPr="00730242">
                <w:rPr>
                  <w:rFonts w:asciiTheme="minorHAnsi" w:hAnsiTheme="minorHAnsi" w:cstheme="minorHAnsi"/>
                  <w:szCs w:val="22"/>
                </w:rPr>
                <w:t>for the production of</w:t>
              </w:r>
              <w:proofErr w:type="gramEnd"/>
              <w:r w:rsidRPr="00730242">
                <w:rPr>
                  <w:rFonts w:asciiTheme="minorHAnsi" w:hAnsiTheme="minorHAnsi" w:cstheme="minorHAnsi"/>
                  <w:szCs w:val="22"/>
                </w:rPr>
                <w:t xml:space="preserve"> farmer reports and for data queries on the ICBF website.</w:t>
              </w:r>
            </w:p>
            <w:p w14:paraId="39A78785" w14:textId="77777777" w:rsidR="00730242" w:rsidRPr="00730242" w:rsidRDefault="00730242" w:rsidP="004B7B9E">
              <w:pPr>
                <w:pStyle w:val="ListParagraph"/>
                <w:numPr>
                  <w:ilvl w:val="0"/>
                  <w:numId w:val="27"/>
                </w:numPr>
                <w:spacing w:after="0" w:line="240" w:lineRule="auto"/>
                <w:rPr>
                  <w:rFonts w:asciiTheme="minorHAnsi" w:hAnsiTheme="minorHAnsi" w:cstheme="minorHAnsi"/>
                  <w:szCs w:val="22"/>
                </w:rPr>
              </w:pPr>
              <w:r w:rsidRPr="00730242">
                <w:rPr>
                  <w:rFonts w:asciiTheme="minorHAnsi" w:hAnsiTheme="minorHAnsi" w:cstheme="minorHAnsi"/>
                  <w:szCs w:val="22"/>
                </w:rPr>
                <w:t>PHP and Oracle PL/SQL scripting for data entry forms and reporting on the ICBF website.</w:t>
              </w:r>
            </w:p>
            <w:p w14:paraId="6B06C1B2" w14:textId="77777777" w:rsidR="00730242" w:rsidRPr="00730242" w:rsidRDefault="00730242" w:rsidP="004B7B9E">
              <w:pPr>
                <w:pStyle w:val="ListParagraph"/>
                <w:numPr>
                  <w:ilvl w:val="0"/>
                  <w:numId w:val="27"/>
                </w:numPr>
                <w:spacing w:after="0" w:line="240" w:lineRule="auto"/>
                <w:rPr>
                  <w:rFonts w:asciiTheme="minorHAnsi" w:hAnsiTheme="minorHAnsi" w:cstheme="minorHAnsi"/>
                  <w:szCs w:val="22"/>
                </w:rPr>
              </w:pPr>
              <w:r w:rsidRPr="00730242">
                <w:rPr>
                  <w:rFonts w:asciiTheme="minorHAnsi" w:hAnsiTheme="minorHAnsi" w:cstheme="minorHAnsi"/>
                  <w:szCs w:val="22"/>
                </w:rPr>
                <w:t>PHP and Oracle PL/SQL scripting for IT Management and Management Information Systems.</w:t>
              </w:r>
            </w:p>
            <w:p w14:paraId="7D41B555" w14:textId="77777777" w:rsidR="00730242" w:rsidRPr="00730242" w:rsidRDefault="00730242" w:rsidP="004B7B9E">
              <w:pPr>
                <w:pStyle w:val="ListParagraph"/>
                <w:numPr>
                  <w:ilvl w:val="0"/>
                  <w:numId w:val="27"/>
                </w:numPr>
                <w:spacing w:after="0" w:line="240" w:lineRule="auto"/>
                <w:rPr>
                  <w:rFonts w:asciiTheme="minorHAnsi" w:hAnsiTheme="minorHAnsi" w:cstheme="minorHAnsi"/>
                  <w:szCs w:val="22"/>
                </w:rPr>
              </w:pPr>
              <w:r w:rsidRPr="00730242">
                <w:rPr>
                  <w:rFonts w:asciiTheme="minorHAnsi" w:hAnsiTheme="minorHAnsi" w:cstheme="minorHAnsi"/>
                  <w:szCs w:val="22"/>
                </w:rPr>
                <w:t xml:space="preserve">The Website also incorporates extensive programming in </w:t>
              </w:r>
              <w:proofErr w:type="spellStart"/>
              <w:r w:rsidRPr="00730242">
                <w:rPr>
                  <w:rFonts w:asciiTheme="minorHAnsi" w:hAnsiTheme="minorHAnsi" w:cstheme="minorHAnsi"/>
                  <w:szCs w:val="22"/>
                </w:rPr>
                <w:t>Javascript</w:t>
              </w:r>
              <w:proofErr w:type="spellEnd"/>
              <w:r w:rsidRPr="00730242">
                <w:rPr>
                  <w:rFonts w:asciiTheme="minorHAnsi" w:hAnsiTheme="minorHAnsi" w:cstheme="minorHAnsi"/>
                  <w:szCs w:val="22"/>
                </w:rPr>
                <w:t xml:space="preserve">, AJAX and </w:t>
              </w:r>
              <w:proofErr w:type="spellStart"/>
              <w:r w:rsidRPr="00730242">
                <w:rPr>
                  <w:rFonts w:asciiTheme="minorHAnsi" w:hAnsiTheme="minorHAnsi" w:cstheme="minorHAnsi"/>
                  <w:szCs w:val="22"/>
                </w:rPr>
                <w:t>JQuery</w:t>
              </w:r>
              <w:proofErr w:type="spellEnd"/>
              <w:r w:rsidRPr="00730242">
                <w:rPr>
                  <w:rFonts w:asciiTheme="minorHAnsi" w:hAnsiTheme="minorHAnsi" w:cstheme="minorHAnsi"/>
                  <w:szCs w:val="22"/>
                </w:rPr>
                <w:t>, Bootstrap</w:t>
              </w:r>
            </w:p>
            <w:p w14:paraId="5CD67ED4" w14:textId="77777777" w:rsidR="00730242" w:rsidRPr="00730242" w:rsidRDefault="00730242" w:rsidP="004B7B9E">
              <w:pPr>
                <w:pStyle w:val="ListParagraph"/>
                <w:numPr>
                  <w:ilvl w:val="0"/>
                  <w:numId w:val="27"/>
                </w:numPr>
                <w:spacing w:after="0" w:line="240" w:lineRule="auto"/>
                <w:rPr>
                  <w:rFonts w:asciiTheme="minorHAnsi" w:hAnsiTheme="minorHAnsi" w:cstheme="minorHAnsi"/>
                  <w:szCs w:val="22"/>
                </w:rPr>
              </w:pPr>
              <w:r w:rsidRPr="00730242">
                <w:rPr>
                  <w:rFonts w:asciiTheme="minorHAnsi" w:hAnsiTheme="minorHAnsi" w:cstheme="minorHAnsi"/>
                  <w:szCs w:val="22"/>
                </w:rPr>
                <w:t>Development and Maintenance of the ICBF SOAP webservices</w:t>
              </w:r>
            </w:p>
            <w:p w14:paraId="2BCC7C15" w14:textId="77777777" w:rsidR="00730242" w:rsidRPr="00730242" w:rsidRDefault="00730242" w:rsidP="004B7B9E">
              <w:pPr>
                <w:pStyle w:val="ListParagraph"/>
                <w:numPr>
                  <w:ilvl w:val="0"/>
                  <w:numId w:val="27"/>
                </w:numPr>
                <w:spacing w:after="0" w:line="240" w:lineRule="auto"/>
                <w:rPr>
                  <w:rFonts w:asciiTheme="minorHAnsi" w:hAnsiTheme="minorHAnsi" w:cstheme="minorHAnsi"/>
                  <w:szCs w:val="22"/>
                </w:rPr>
              </w:pPr>
              <w:r w:rsidRPr="00730242">
                <w:rPr>
                  <w:rFonts w:asciiTheme="minorHAnsi" w:hAnsiTheme="minorHAnsi" w:cstheme="minorHAnsi"/>
                  <w:szCs w:val="22"/>
                </w:rPr>
                <w:t xml:space="preserve">Development and Maintenance of the ICBF REST based Application Program Interfaces (APIs) using the Zend </w:t>
              </w:r>
              <w:proofErr w:type="spellStart"/>
              <w:r w:rsidRPr="00730242">
                <w:rPr>
                  <w:rFonts w:asciiTheme="minorHAnsi" w:hAnsiTheme="minorHAnsi" w:cstheme="minorHAnsi"/>
                  <w:szCs w:val="22"/>
                </w:rPr>
                <w:t>Apigility</w:t>
              </w:r>
              <w:proofErr w:type="spellEnd"/>
              <w:r w:rsidRPr="00730242">
                <w:rPr>
                  <w:rFonts w:asciiTheme="minorHAnsi" w:hAnsiTheme="minorHAnsi" w:cstheme="minorHAnsi"/>
                  <w:szCs w:val="22"/>
                </w:rPr>
                <w:t xml:space="preserve"> API builder.</w:t>
              </w:r>
            </w:p>
            <w:p w14:paraId="5EC10F23" w14:textId="77777777" w:rsidR="00730242" w:rsidRPr="00730242" w:rsidRDefault="00730242" w:rsidP="004B7B9E">
              <w:pPr>
                <w:pStyle w:val="ListParagraph"/>
                <w:numPr>
                  <w:ilvl w:val="0"/>
                  <w:numId w:val="27"/>
                </w:numPr>
                <w:spacing w:after="0" w:line="240" w:lineRule="auto"/>
                <w:rPr>
                  <w:rFonts w:asciiTheme="minorHAnsi" w:hAnsiTheme="minorHAnsi" w:cstheme="minorHAnsi"/>
                  <w:szCs w:val="22"/>
                </w:rPr>
              </w:pPr>
              <w:r w:rsidRPr="00730242">
                <w:rPr>
                  <w:rFonts w:asciiTheme="minorHAnsi" w:hAnsiTheme="minorHAnsi" w:cstheme="minorHAnsi"/>
                  <w:szCs w:val="22"/>
                </w:rPr>
                <w:t>Development of mobile applications using the Ionic Development Framework &amp; Xamarin Development Framework.</w:t>
              </w:r>
            </w:p>
            <w:p w14:paraId="2F6EA5EE" w14:textId="77777777" w:rsidR="00730242" w:rsidRPr="00730242" w:rsidRDefault="00730242" w:rsidP="004B7B9E">
              <w:pPr>
                <w:pStyle w:val="ListParagraph"/>
                <w:numPr>
                  <w:ilvl w:val="0"/>
                  <w:numId w:val="27"/>
                </w:numPr>
                <w:spacing w:after="0" w:line="240" w:lineRule="auto"/>
                <w:rPr>
                  <w:rFonts w:asciiTheme="minorHAnsi" w:hAnsiTheme="minorHAnsi" w:cstheme="minorHAnsi"/>
                  <w:szCs w:val="22"/>
                </w:rPr>
              </w:pPr>
              <w:r w:rsidRPr="00730242">
                <w:rPr>
                  <w:rFonts w:asciiTheme="minorHAnsi" w:hAnsiTheme="minorHAnsi" w:cstheme="minorHAnsi"/>
                  <w:szCs w:val="22"/>
                </w:rPr>
                <w:t>Experience with database and web development packages such as Toad, Dreamweaver and Zend.</w:t>
              </w:r>
            </w:p>
            <w:p w14:paraId="696EC0BC" w14:textId="77777777" w:rsidR="00807A4D" w:rsidRDefault="00807A4D" w:rsidP="004B7B9E">
              <w:pPr>
                <w:spacing w:after="0" w:line="240" w:lineRule="auto"/>
                <w:rPr>
                  <w:rFonts w:asciiTheme="minorHAnsi" w:hAnsiTheme="minorHAnsi" w:cstheme="minorHAnsi"/>
                  <w:b/>
                  <w:i/>
                  <w:szCs w:val="22"/>
                </w:rPr>
              </w:pPr>
            </w:p>
            <w:p w14:paraId="366B8EE1" w14:textId="1DCA0000" w:rsidR="00730242" w:rsidRPr="00730242" w:rsidRDefault="00730242" w:rsidP="004B7B9E">
              <w:pPr>
                <w:spacing w:after="0" w:line="240" w:lineRule="auto"/>
                <w:rPr>
                  <w:rFonts w:asciiTheme="minorHAnsi" w:hAnsiTheme="minorHAnsi" w:cstheme="minorHAnsi"/>
                  <w:b/>
                  <w:i/>
                  <w:szCs w:val="22"/>
                </w:rPr>
              </w:pPr>
              <w:r w:rsidRPr="00730242">
                <w:rPr>
                  <w:rFonts w:asciiTheme="minorHAnsi" w:hAnsiTheme="minorHAnsi" w:cstheme="minorHAnsi"/>
                  <w:b/>
                  <w:i/>
                  <w:szCs w:val="22"/>
                </w:rPr>
                <w:t>Version Control</w:t>
              </w:r>
            </w:p>
            <w:p w14:paraId="57552CBF" w14:textId="77777777" w:rsidR="00730242" w:rsidRPr="00730242" w:rsidRDefault="00730242" w:rsidP="004B7B9E">
              <w:pPr>
                <w:spacing w:after="0" w:line="240" w:lineRule="auto"/>
                <w:contextualSpacing/>
                <w:rPr>
                  <w:rFonts w:asciiTheme="minorHAnsi" w:hAnsiTheme="minorHAnsi" w:cstheme="minorHAnsi"/>
                  <w:szCs w:val="22"/>
                </w:rPr>
              </w:pPr>
              <w:r w:rsidRPr="00730242">
                <w:rPr>
                  <w:rFonts w:asciiTheme="minorHAnsi" w:hAnsiTheme="minorHAnsi" w:cstheme="minorHAnsi"/>
                  <w:szCs w:val="22"/>
                </w:rPr>
                <w:t>The ICBF software is maintained and version controlled using private repositories running the Git version control system and build automation is achieved using the Jenkins automation server.</w:t>
              </w:r>
            </w:p>
            <w:p w14:paraId="6A4F6E88" w14:textId="2FA80874" w:rsidR="00730242" w:rsidRPr="00730242" w:rsidRDefault="00730242" w:rsidP="004B7B9E">
              <w:pPr>
                <w:spacing w:after="0" w:line="240" w:lineRule="auto"/>
                <w:contextualSpacing/>
                <w:rPr>
                  <w:rFonts w:asciiTheme="minorHAnsi" w:hAnsiTheme="minorHAnsi" w:cstheme="minorHAnsi"/>
                  <w:i/>
                  <w:szCs w:val="22"/>
                </w:rPr>
              </w:pPr>
              <w:r w:rsidRPr="00730242">
                <w:rPr>
                  <w:rFonts w:asciiTheme="minorHAnsi" w:hAnsiTheme="minorHAnsi" w:cstheme="minorHAnsi"/>
                  <w:szCs w:val="22"/>
                </w:rPr>
                <w:t>The CVS (Concurrent Versions System) is also used as the version control system for certain code bases.</w:t>
              </w:r>
            </w:p>
            <w:p w14:paraId="32F93744" w14:textId="77777777" w:rsidR="00807A4D" w:rsidRDefault="00807A4D" w:rsidP="004B7B9E">
              <w:pPr>
                <w:spacing w:after="0" w:line="240" w:lineRule="auto"/>
                <w:rPr>
                  <w:rFonts w:asciiTheme="minorHAnsi" w:hAnsiTheme="minorHAnsi" w:cstheme="minorHAnsi"/>
                  <w:b/>
                  <w:i/>
                  <w:szCs w:val="22"/>
                </w:rPr>
              </w:pPr>
            </w:p>
            <w:p w14:paraId="04503FA3" w14:textId="346572FE" w:rsidR="00730242" w:rsidRPr="00730242" w:rsidRDefault="00730242" w:rsidP="004B7B9E">
              <w:pPr>
                <w:spacing w:after="0" w:line="240" w:lineRule="auto"/>
                <w:rPr>
                  <w:rFonts w:asciiTheme="minorHAnsi" w:hAnsiTheme="minorHAnsi" w:cstheme="minorHAnsi"/>
                  <w:i/>
                  <w:szCs w:val="22"/>
                </w:rPr>
              </w:pPr>
              <w:proofErr w:type="spellStart"/>
              <w:r w:rsidRPr="00730242">
                <w:rPr>
                  <w:rFonts w:asciiTheme="minorHAnsi" w:hAnsiTheme="minorHAnsi" w:cstheme="minorHAnsi"/>
                  <w:b/>
                  <w:i/>
                  <w:szCs w:val="22"/>
                </w:rPr>
                <w:t>Streamserve</w:t>
              </w:r>
              <w:proofErr w:type="spellEnd"/>
            </w:p>
            <w:p w14:paraId="1AF72559" w14:textId="5C590ED9" w:rsidR="00730242" w:rsidRPr="00730242" w:rsidRDefault="00730242" w:rsidP="004B7B9E">
              <w:pPr>
                <w:pStyle w:val="ListParagraph"/>
                <w:spacing w:after="0" w:line="240" w:lineRule="auto"/>
                <w:ind w:left="0"/>
                <w:rPr>
                  <w:rFonts w:asciiTheme="minorHAnsi" w:hAnsiTheme="minorHAnsi" w:cstheme="minorHAnsi"/>
                  <w:szCs w:val="22"/>
                </w:rPr>
              </w:pPr>
              <w:r w:rsidRPr="00730242">
                <w:rPr>
                  <w:rFonts w:asciiTheme="minorHAnsi" w:hAnsiTheme="minorHAnsi" w:cstheme="minorHAnsi"/>
                  <w:szCs w:val="22"/>
                </w:rPr>
                <w:t xml:space="preserve">The batch production of farmer reports with data relating to animal performance is an important service provided by ICBF to farmers and member organisations. The </w:t>
              </w:r>
              <w:proofErr w:type="spellStart"/>
              <w:r w:rsidRPr="00730242">
                <w:rPr>
                  <w:rFonts w:asciiTheme="minorHAnsi" w:hAnsiTheme="minorHAnsi" w:cstheme="minorHAnsi"/>
                  <w:szCs w:val="22"/>
                </w:rPr>
                <w:t>Streamserve</w:t>
              </w:r>
              <w:proofErr w:type="spellEnd"/>
              <w:r w:rsidRPr="00730242">
                <w:rPr>
                  <w:rFonts w:asciiTheme="minorHAnsi" w:hAnsiTheme="minorHAnsi" w:cstheme="minorHAnsi"/>
                  <w:szCs w:val="22"/>
                </w:rPr>
                <w:t xml:space="preserve"> application is a key tool in this process as it links with Oracle, PHP and Linux to produce the farmer reports. These reports are then loaded to the ICBF database where the farmer can login and view his data online.</w:t>
              </w:r>
            </w:p>
            <w:p w14:paraId="15107BAE" w14:textId="77777777" w:rsidR="00807A4D" w:rsidRDefault="00807A4D" w:rsidP="004B7B9E">
              <w:pPr>
                <w:spacing w:after="0" w:line="240" w:lineRule="auto"/>
                <w:jc w:val="both"/>
                <w:rPr>
                  <w:rFonts w:asciiTheme="minorHAnsi" w:hAnsiTheme="minorHAnsi" w:cstheme="minorHAnsi"/>
                  <w:b/>
                  <w:i/>
                  <w:szCs w:val="22"/>
                </w:rPr>
              </w:pPr>
            </w:p>
            <w:p w14:paraId="166090C4" w14:textId="6B116304" w:rsidR="00730242" w:rsidRPr="00730242" w:rsidRDefault="00730242" w:rsidP="004B7B9E">
              <w:pPr>
                <w:spacing w:after="0" w:line="240" w:lineRule="auto"/>
                <w:jc w:val="both"/>
                <w:rPr>
                  <w:rFonts w:asciiTheme="minorHAnsi" w:hAnsiTheme="minorHAnsi" w:cstheme="minorHAnsi"/>
                  <w:szCs w:val="22"/>
                </w:rPr>
              </w:pPr>
              <w:r w:rsidRPr="00730242">
                <w:rPr>
                  <w:rFonts w:asciiTheme="minorHAnsi" w:hAnsiTheme="minorHAnsi" w:cstheme="minorHAnsi"/>
                  <w:b/>
                  <w:i/>
                  <w:szCs w:val="22"/>
                </w:rPr>
                <w:t>Cloud</w:t>
              </w:r>
            </w:p>
            <w:p w14:paraId="0447FE5F" w14:textId="5F9B8A53" w:rsidR="00730242" w:rsidRPr="00730242" w:rsidRDefault="00730242" w:rsidP="004B7B9E">
              <w:pPr>
                <w:spacing w:after="0" w:line="240" w:lineRule="auto"/>
                <w:rPr>
                  <w:rFonts w:asciiTheme="minorHAnsi" w:hAnsiTheme="minorHAnsi" w:cstheme="minorHAnsi"/>
                  <w:b/>
                  <w:bCs/>
                </w:rPr>
              </w:pPr>
              <w:r w:rsidRPr="00730242">
                <w:rPr>
                  <w:rFonts w:asciiTheme="minorHAnsi" w:hAnsiTheme="minorHAnsi" w:cstheme="minorHAnsi"/>
                </w:rPr>
                <w:t xml:space="preserve">ICBF utilises a number of </w:t>
              </w:r>
              <w:proofErr w:type="gramStart"/>
              <w:r w:rsidRPr="00730242">
                <w:rPr>
                  <w:rFonts w:asciiTheme="minorHAnsi" w:hAnsiTheme="minorHAnsi" w:cstheme="minorHAnsi"/>
                </w:rPr>
                <w:t>cloud</w:t>
              </w:r>
              <w:proofErr w:type="gramEnd"/>
              <w:r w:rsidRPr="00730242">
                <w:rPr>
                  <w:rFonts w:asciiTheme="minorHAnsi" w:hAnsiTheme="minorHAnsi" w:cstheme="minorHAnsi"/>
                </w:rPr>
                <w:t xml:space="preserve"> provides for different services (Oracle Cloud &amp; AWS). The ICBF Website is utilising WordPress on an AWS platform.</w:t>
              </w:r>
            </w:p>
            <w:p w14:paraId="7D2E0F64" w14:textId="77777777" w:rsidR="00807A4D" w:rsidRDefault="00807A4D" w:rsidP="004B7B9E">
              <w:pPr>
                <w:spacing w:after="0" w:line="240" w:lineRule="auto"/>
                <w:rPr>
                  <w:rFonts w:asciiTheme="minorHAnsi" w:hAnsiTheme="minorHAnsi" w:cstheme="minorHAnsi"/>
                  <w:b/>
                  <w:bCs/>
                  <w:i/>
                  <w:iCs/>
                </w:rPr>
              </w:pPr>
            </w:p>
            <w:p w14:paraId="58F6250D" w14:textId="395140C1" w:rsidR="00730242" w:rsidRPr="00730242" w:rsidRDefault="00730242" w:rsidP="004B7B9E">
              <w:pPr>
                <w:spacing w:after="0" w:line="240" w:lineRule="auto"/>
                <w:rPr>
                  <w:rFonts w:asciiTheme="minorHAnsi" w:hAnsiTheme="minorHAnsi" w:cstheme="minorHAnsi"/>
                  <w:b/>
                  <w:bCs/>
                  <w:i/>
                  <w:iCs/>
                </w:rPr>
              </w:pPr>
              <w:r w:rsidRPr="00730242">
                <w:rPr>
                  <w:rFonts w:asciiTheme="minorHAnsi" w:hAnsiTheme="minorHAnsi" w:cstheme="minorHAnsi"/>
                  <w:b/>
                  <w:bCs/>
                  <w:i/>
                  <w:iCs/>
                </w:rPr>
                <w:t>Web Development</w:t>
              </w:r>
            </w:p>
            <w:p w14:paraId="75F859CF" w14:textId="77777777" w:rsidR="00730242" w:rsidRPr="00730242" w:rsidRDefault="00730242" w:rsidP="004B7B9E">
              <w:pPr>
                <w:spacing w:after="0" w:line="240" w:lineRule="auto"/>
                <w:rPr>
                  <w:rFonts w:asciiTheme="minorHAnsi" w:hAnsiTheme="minorHAnsi" w:cstheme="minorHAnsi"/>
                </w:rPr>
              </w:pPr>
              <w:r w:rsidRPr="00730242">
                <w:rPr>
                  <w:rFonts w:asciiTheme="minorHAnsi" w:hAnsiTheme="minorHAnsi" w:cstheme="minorHAnsi"/>
                </w:rPr>
                <w:t>While ICBF’s current applications are primarily built using the Laminas Framework, the provider must be capable of supporting the complete web development lifecycle across front end, back end, API, and integration layers.</w:t>
              </w:r>
            </w:p>
            <w:p w14:paraId="5F5223CA" w14:textId="77777777" w:rsidR="00730242" w:rsidRPr="00730242" w:rsidRDefault="00730242" w:rsidP="004B7B9E">
              <w:pPr>
                <w:spacing w:after="0" w:line="240" w:lineRule="auto"/>
                <w:rPr>
                  <w:rFonts w:asciiTheme="minorHAnsi" w:hAnsiTheme="minorHAnsi" w:cstheme="minorHAnsi"/>
                </w:rPr>
              </w:pPr>
              <w:r w:rsidRPr="00730242">
                <w:rPr>
                  <w:rFonts w:asciiTheme="minorHAnsi" w:hAnsiTheme="minorHAnsi" w:cstheme="minorHAnsi"/>
                </w:rPr>
                <w:t xml:space="preserve">ICBF currently deploying using </w:t>
              </w:r>
              <w:proofErr w:type="gramStart"/>
              <w:r w:rsidRPr="00730242">
                <w:rPr>
                  <w:rFonts w:asciiTheme="minorHAnsi" w:hAnsiTheme="minorHAnsi" w:cstheme="minorHAnsi"/>
                </w:rPr>
                <w:t>a  PHP</w:t>
              </w:r>
              <w:proofErr w:type="gramEnd"/>
              <w:r w:rsidRPr="00730242">
                <w:rPr>
                  <w:rFonts w:ascii="Cambria Math" w:hAnsi="Cambria Math" w:cs="Cambria Math"/>
                </w:rPr>
                <w:t>‑</w:t>
              </w:r>
              <w:r w:rsidRPr="00730242">
                <w:rPr>
                  <w:rFonts w:asciiTheme="minorHAnsi" w:hAnsiTheme="minorHAnsi" w:cstheme="minorHAnsi"/>
                </w:rPr>
                <w:t>based web architecture, operational tooling, and hosting environment, including:</w:t>
              </w:r>
            </w:p>
            <w:p w14:paraId="6D33EBB9" w14:textId="77777777" w:rsidR="00730242" w:rsidRPr="00730242" w:rsidRDefault="00730242" w:rsidP="004B7B9E">
              <w:pPr>
                <w:pStyle w:val="ListParagraph"/>
                <w:numPr>
                  <w:ilvl w:val="0"/>
                  <w:numId w:val="30"/>
                </w:numPr>
                <w:spacing w:after="0" w:line="240" w:lineRule="auto"/>
                <w:rPr>
                  <w:rFonts w:asciiTheme="minorHAnsi" w:hAnsiTheme="minorHAnsi" w:cstheme="minorHAnsi"/>
                </w:rPr>
              </w:pPr>
              <w:r w:rsidRPr="00730242">
                <w:rPr>
                  <w:rFonts w:asciiTheme="minorHAnsi" w:hAnsiTheme="minorHAnsi" w:cstheme="minorHAnsi"/>
                </w:rPr>
                <w:t>The Laminas Framework, which is ICBF’s current solution with capable of supporting, planning, and executing a future migration to a modern web framework—such as Symfony</w:t>
              </w:r>
            </w:p>
            <w:p w14:paraId="7BE71542" w14:textId="77777777" w:rsidR="00730242" w:rsidRPr="00730242" w:rsidRDefault="00730242" w:rsidP="004B7B9E">
              <w:pPr>
                <w:pStyle w:val="ListParagraph"/>
                <w:numPr>
                  <w:ilvl w:val="0"/>
                  <w:numId w:val="30"/>
                </w:numPr>
                <w:spacing w:after="0" w:line="240" w:lineRule="auto"/>
                <w:rPr>
                  <w:rFonts w:asciiTheme="minorHAnsi" w:hAnsiTheme="minorHAnsi" w:cstheme="minorHAnsi"/>
                </w:rPr>
              </w:pPr>
              <w:r w:rsidRPr="00730242">
                <w:rPr>
                  <w:rFonts w:asciiTheme="minorHAnsi" w:hAnsiTheme="minorHAnsi" w:cstheme="minorHAnsi"/>
                </w:rPr>
                <w:t>ICBF uses a non</w:t>
              </w:r>
              <w:r w:rsidRPr="00730242">
                <w:rPr>
                  <w:rFonts w:ascii="Cambria Math" w:hAnsi="Cambria Math" w:cs="Cambria Math"/>
                </w:rPr>
                <w:t>‑</w:t>
              </w:r>
              <w:r w:rsidRPr="00730242">
                <w:rPr>
                  <w:rFonts w:asciiTheme="minorHAnsi" w:hAnsiTheme="minorHAnsi" w:cstheme="minorHAnsi"/>
                </w:rPr>
                <w:t>PHP</w:t>
              </w:r>
              <w:r w:rsidRPr="00730242">
                <w:rPr>
                  <w:rFonts w:ascii="Cambria Math" w:hAnsi="Cambria Math" w:cs="Cambria Math"/>
                </w:rPr>
                <w:t>‑</w:t>
              </w:r>
              <w:r w:rsidRPr="00730242">
                <w:rPr>
                  <w:rFonts w:asciiTheme="minorHAnsi" w:hAnsiTheme="minorHAnsi" w:cstheme="minorHAnsi"/>
                </w:rPr>
                <w:t xml:space="preserve">based web architecture, and has adopt an alternative technology stack (e.g., Java, .NET, Node.js, or other modern web platforms). </w:t>
              </w:r>
            </w:p>
            <w:p w14:paraId="6B278B52" w14:textId="77777777" w:rsidR="00730242" w:rsidRPr="00730242" w:rsidRDefault="00730242" w:rsidP="004B7B9E">
              <w:pPr>
                <w:pStyle w:val="ListParagraph"/>
                <w:numPr>
                  <w:ilvl w:val="0"/>
                  <w:numId w:val="30"/>
                </w:numPr>
                <w:spacing w:after="0" w:line="240" w:lineRule="auto"/>
                <w:rPr>
                  <w:rFonts w:asciiTheme="minorHAnsi" w:hAnsiTheme="minorHAnsi" w:cstheme="minorHAnsi"/>
                </w:rPr>
              </w:pPr>
              <w:r w:rsidRPr="00730242">
                <w:rPr>
                  <w:rFonts w:asciiTheme="minorHAnsi" w:hAnsiTheme="minorHAnsi" w:cstheme="minorHAnsi"/>
                </w:rPr>
                <w:t>ICBF utilises Kubernetes</w:t>
              </w:r>
              <w:r w:rsidRPr="00730242">
                <w:rPr>
                  <w:rFonts w:ascii="Cambria Math" w:hAnsi="Cambria Math" w:cs="Cambria Math"/>
                </w:rPr>
                <w:t>‑</w:t>
              </w:r>
              <w:r w:rsidRPr="00730242">
                <w:rPr>
                  <w:rFonts w:asciiTheme="minorHAnsi" w:hAnsiTheme="minorHAnsi" w:cstheme="minorHAnsi"/>
                </w:rPr>
                <w:t>based deployments, specifically within Oracle Cloud Infrastructure (OCI).</w:t>
              </w:r>
            </w:p>
            <w:p w14:paraId="6718BCDA" w14:textId="77777777" w:rsidR="00730242" w:rsidRPr="00730242" w:rsidRDefault="00730242" w:rsidP="004B7B9E">
              <w:pPr>
                <w:spacing w:after="0" w:line="240" w:lineRule="auto"/>
                <w:rPr>
                  <w:rFonts w:asciiTheme="minorHAnsi" w:hAnsiTheme="minorHAnsi" w:cstheme="minorHAnsi"/>
                  <w:b/>
                  <w:bCs/>
                </w:rPr>
              </w:pPr>
              <w:r w:rsidRPr="00730242">
                <w:rPr>
                  <w:rFonts w:asciiTheme="minorHAnsi" w:hAnsiTheme="minorHAnsi" w:cstheme="minorHAnsi"/>
                  <w:b/>
                  <w:bCs/>
                </w:rPr>
                <w:br w:type="page"/>
              </w:r>
            </w:p>
            <w:p w14:paraId="04B29E7F" w14:textId="4796DE22" w:rsidR="00730242" w:rsidRPr="00807A4D" w:rsidRDefault="00730242" w:rsidP="004B7B9E">
              <w:pPr>
                <w:spacing w:after="0" w:line="240" w:lineRule="auto"/>
                <w:rPr>
                  <w:rFonts w:asciiTheme="minorHAnsi" w:hAnsiTheme="minorHAnsi" w:cstheme="minorHAnsi"/>
                  <w:b/>
                  <w:bCs/>
                  <w:szCs w:val="22"/>
                </w:rPr>
              </w:pPr>
              <w:r w:rsidRPr="00807A4D">
                <w:rPr>
                  <w:rFonts w:asciiTheme="minorHAnsi" w:hAnsiTheme="minorHAnsi" w:cstheme="minorHAnsi"/>
                  <w:b/>
                  <w:bCs/>
                  <w:szCs w:val="22"/>
                </w:rPr>
                <w:lastRenderedPageBreak/>
                <w:t xml:space="preserve">REQUIREMENTS OF SYSTEMS </w:t>
              </w:r>
              <w:r w:rsidR="008C2951">
                <w:rPr>
                  <w:rFonts w:asciiTheme="minorHAnsi" w:hAnsiTheme="minorHAnsi" w:cstheme="minorHAnsi"/>
                  <w:b/>
                  <w:bCs/>
                  <w:szCs w:val="22"/>
                </w:rPr>
                <w:t xml:space="preserve">SERVICES CONSULTANCY </w:t>
              </w:r>
              <w:r w:rsidRPr="00807A4D">
                <w:rPr>
                  <w:rFonts w:asciiTheme="minorHAnsi" w:hAnsiTheme="minorHAnsi" w:cstheme="minorHAnsi"/>
                  <w:b/>
                  <w:bCs/>
                  <w:szCs w:val="22"/>
                </w:rPr>
                <w:t>PROVIDER</w:t>
              </w:r>
            </w:p>
            <w:p w14:paraId="79308A92" w14:textId="77777777" w:rsidR="00807A4D" w:rsidRPr="00730242" w:rsidRDefault="00807A4D" w:rsidP="004B7B9E">
              <w:pPr>
                <w:spacing w:after="0" w:line="240" w:lineRule="auto"/>
                <w:rPr>
                  <w:rFonts w:asciiTheme="minorHAnsi" w:hAnsiTheme="minorHAnsi" w:cstheme="minorHAnsi"/>
                  <w:szCs w:val="22"/>
                </w:rPr>
              </w:pPr>
            </w:p>
            <w:p w14:paraId="537710AE" w14:textId="77777777" w:rsidR="00730242" w:rsidRPr="00730242" w:rsidRDefault="00730242" w:rsidP="004B7B9E">
              <w:pPr>
                <w:spacing w:after="0" w:line="240" w:lineRule="auto"/>
                <w:jc w:val="both"/>
                <w:rPr>
                  <w:rFonts w:asciiTheme="minorHAnsi" w:hAnsiTheme="minorHAnsi" w:cstheme="minorHAnsi"/>
                  <w:szCs w:val="22"/>
                </w:rPr>
              </w:pPr>
              <w:r w:rsidRPr="00730242">
                <w:rPr>
                  <w:rFonts w:asciiTheme="minorHAnsi" w:hAnsiTheme="minorHAnsi" w:cstheme="minorHAnsi"/>
                  <w:szCs w:val="22"/>
                </w:rPr>
                <w:t>This document invites tenders from suitably qualified suppliers to tender for the provision of</w:t>
              </w:r>
            </w:p>
            <w:p w14:paraId="19C7B2F0" w14:textId="77777777" w:rsidR="00730242" w:rsidRPr="00730242" w:rsidRDefault="00730242" w:rsidP="004B7B9E">
              <w:pPr>
                <w:spacing w:after="0" w:line="240" w:lineRule="auto"/>
                <w:jc w:val="both"/>
                <w:rPr>
                  <w:rFonts w:asciiTheme="minorHAnsi" w:hAnsiTheme="minorHAnsi" w:cstheme="minorHAnsi"/>
                  <w:szCs w:val="22"/>
                </w:rPr>
              </w:pPr>
              <w:r w:rsidRPr="00730242">
                <w:rPr>
                  <w:rFonts w:asciiTheme="minorHAnsi" w:hAnsiTheme="minorHAnsi" w:cstheme="minorHAnsi"/>
                  <w:szCs w:val="22"/>
                </w:rPr>
                <w:t xml:space="preserve">knowledge, skills and expertise to undertake tasks in .NET programming, XML programming, Oracle programming, Uniface programming, PHP programming, </w:t>
              </w:r>
              <w:proofErr w:type="spellStart"/>
              <w:r w:rsidRPr="00730242">
                <w:rPr>
                  <w:rFonts w:asciiTheme="minorHAnsi" w:hAnsiTheme="minorHAnsi" w:cstheme="minorHAnsi"/>
                  <w:szCs w:val="22"/>
                </w:rPr>
                <w:t>Streamserve</w:t>
              </w:r>
              <w:proofErr w:type="spellEnd"/>
              <w:r w:rsidRPr="00730242">
                <w:rPr>
                  <w:rFonts w:asciiTheme="minorHAnsi" w:hAnsiTheme="minorHAnsi" w:cstheme="minorHAnsi"/>
                  <w:szCs w:val="22"/>
                </w:rPr>
                <w:t xml:space="preserve"> Batch Processing, Multi-platform Scripting for Genetic Evaluations data analysis and systems support for the key systems that host the ICBF database. The database development and implementation project involve the implementation of services to herd book, milk recording, artificial insemination, Gene Ireland members and Farmer members of ICBF. The requirement is estimated at 230 days of service provision per year.</w:t>
              </w:r>
            </w:p>
            <w:p w14:paraId="1D285EDB" w14:textId="77777777" w:rsidR="00730242" w:rsidRPr="00730242" w:rsidRDefault="00730242" w:rsidP="004B7B9E">
              <w:pPr>
                <w:spacing w:after="0" w:line="240" w:lineRule="auto"/>
                <w:rPr>
                  <w:rFonts w:asciiTheme="minorHAnsi" w:hAnsiTheme="minorHAnsi" w:cstheme="minorHAnsi"/>
                  <w:szCs w:val="22"/>
                </w:rPr>
              </w:pPr>
            </w:p>
            <w:p w14:paraId="30CBBDD8" w14:textId="20B5F2CF" w:rsidR="00730242" w:rsidRPr="00730242" w:rsidRDefault="00730242" w:rsidP="004B7B9E">
              <w:pPr>
                <w:spacing w:after="0" w:line="240" w:lineRule="auto"/>
                <w:rPr>
                  <w:rFonts w:asciiTheme="minorHAnsi" w:hAnsiTheme="minorHAnsi" w:cstheme="minorHAnsi"/>
                  <w:b/>
                  <w:bCs/>
                  <w:szCs w:val="22"/>
                </w:rPr>
              </w:pPr>
              <w:r w:rsidRPr="00730242">
                <w:rPr>
                  <w:rFonts w:asciiTheme="minorHAnsi" w:hAnsiTheme="minorHAnsi" w:cstheme="minorHAnsi"/>
                  <w:b/>
                  <w:bCs/>
                  <w:szCs w:val="22"/>
                </w:rPr>
                <w:t>Key Skills required</w:t>
              </w:r>
            </w:p>
            <w:p w14:paraId="133EC97C"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PHP programming</w:t>
              </w:r>
            </w:p>
            <w:p w14:paraId="6AC44E7F"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proofErr w:type="spellStart"/>
              <w:r w:rsidRPr="00730242">
                <w:rPr>
                  <w:rFonts w:asciiTheme="minorHAnsi" w:hAnsiTheme="minorHAnsi" w:cstheme="minorHAnsi"/>
                  <w:szCs w:val="22"/>
                </w:rPr>
                <w:t>Javascript</w:t>
              </w:r>
              <w:proofErr w:type="spellEnd"/>
              <w:r w:rsidRPr="00730242">
                <w:rPr>
                  <w:rFonts w:asciiTheme="minorHAnsi" w:hAnsiTheme="minorHAnsi" w:cstheme="minorHAnsi"/>
                  <w:szCs w:val="22"/>
                </w:rPr>
                <w:t xml:space="preserve"> programming</w:t>
              </w:r>
            </w:p>
            <w:p w14:paraId="08043DAD"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proofErr w:type="spellStart"/>
              <w:r w:rsidRPr="00730242">
                <w:rPr>
                  <w:rFonts w:asciiTheme="minorHAnsi" w:hAnsiTheme="minorHAnsi" w:cstheme="minorHAnsi"/>
                  <w:szCs w:val="22"/>
                </w:rPr>
                <w:t>JQuery</w:t>
              </w:r>
              <w:proofErr w:type="spellEnd"/>
              <w:r w:rsidRPr="00730242">
                <w:rPr>
                  <w:rFonts w:asciiTheme="minorHAnsi" w:hAnsiTheme="minorHAnsi" w:cstheme="minorHAnsi"/>
                  <w:szCs w:val="22"/>
                </w:rPr>
                <w:t xml:space="preserve"> programming</w:t>
              </w:r>
            </w:p>
            <w:p w14:paraId="25BEB9BE"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Bootstrap programming</w:t>
              </w:r>
            </w:p>
            <w:p w14:paraId="20E861BA"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Ajax programming</w:t>
              </w:r>
            </w:p>
            <w:p w14:paraId="0DF9DCCA"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Ionic Development Framework &amp; Xamarin Development Framework</w:t>
              </w:r>
            </w:p>
            <w:p w14:paraId="4597D80C"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Zend MVC Framework</w:t>
              </w:r>
            </w:p>
            <w:p w14:paraId="6D4813B5"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API / Web service development</w:t>
              </w:r>
            </w:p>
            <w:p w14:paraId="0128EE4F"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proofErr w:type="spellStart"/>
              <w:r w:rsidRPr="00730242">
                <w:rPr>
                  <w:rFonts w:asciiTheme="minorHAnsi" w:hAnsiTheme="minorHAnsi" w:cstheme="minorHAnsi"/>
                  <w:szCs w:val="22"/>
                </w:rPr>
                <w:t>ApiGility</w:t>
              </w:r>
              <w:proofErr w:type="spellEnd"/>
              <w:r w:rsidRPr="00730242">
                <w:rPr>
                  <w:rFonts w:asciiTheme="minorHAnsi" w:hAnsiTheme="minorHAnsi" w:cstheme="minorHAnsi"/>
                  <w:szCs w:val="22"/>
                </w:rPr>
                <w:t xml:space="preserve"> development</w:t>
              </w:r>
            </w:p>
            <w:p w14:paraId="1A4B0160"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Web Service design for mobile devices</w:t>
              </w:r>
            </w:p>
            <w:p w14:paraId="4A808DF3"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Postman API HTTP Client</w:t>
              </w:r>
            </w:p>
            <w:p w14:paraId="40D292F5"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Git version control</w:t>
              </w:r>
            </w:p>
            <w:p w14:paraId="695CA3E8"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Uniface Development Language</w:t>
              </w:r>
            </w:p>
            <w:p w14:paraId="2208F27F"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XML documents development</w:t>
              </w:r>
            </w:p>
            <w:p w14:paraId="4C4BA53D"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proofErr w:type="spellStart"/>
              <w:r w:rsidRPr="00730242">
                <w:rPr>
                  <w:rFonts w:asciiTheme="minorHAnsi" w:hAnsiTheme="minorHAnsi" w:cstheme="minorHAnsi"/>
                  <w:szCs w:val="22"/>
                </w:rPr>
                <w:t>Streamserve</w:t>
              </w:r>
              <w:proofErr w:type="spellEnd"/>
              <w:r w:rsidRPr="00730242">
                <w:rPr>
                  <w:rFonts w:asciiTheme="minorHAnsi" w:hAnsiTheme="minorHAnsi" w:cstheme="minorHAnsi"/>
                  <w:szCs w:val="22"/>
                </w:rPr>
                <w:t xml:space="preserve"> development</w:t>
              </w:r>
            </w:p>
            <w:p w14:paraId="0D0EEA5B"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Jenkins continuous integration</w:t>
              </w:r>
            </w:p>
            <w:p w14:paraId="10416CB1"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Distributed database architecture designing</w:t>
              </w:r>
            </w:p>
            <w:p w14:paraId="38F38EA7"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SQL server 2000-2012</w:t>
              </w:r>
            </w:p>
            <w:p w14:paraId="72B47A07"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Strong analytical, problem evaluation and solving skillsets</w:t>
              </w:r>
            </w:p>
            <w:p w14:paraId="10BA44D3"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proofErr w:type="spellStart"/>
              <w:r w:rsidRPr="00730242">
                <w:rPr>
                  <w:rFonts w:asciiTheme="minorHAnsi" w:hAnsiTheme="minorHAnsi" w:cstheme="minorHAnsi"/>
                  <w:szCs w:val="22"/>
                </w:rPr>
                <w:t>SQLServer</w:t>
              </w:r>
              <w:proofErr w:type="spellEnd"/>
            </w:p>
            <w:p w14:paraId="54EF03E1" w14:textId="77777777" w:rsidR="00730242" w:rsidRP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Oracle 19c</w:t>
              </w:r>
            </w:p>
            <w:p w14:paraId="7074B58A" w14:textId="77777777" w:rsidR="00730242" w:rsidRDefault="00730242" w:rsidP="004B7B9E">
              <w:pPr>
                <w:pStyle w:val="ListParagraph"/>
                <w:numPr>
                  <w:ilvl w:val="0"/>
                  <w:numId w:val="29"/>
                </w:numPr>
                <w:spacing w:after="0" w:line="240" w:lineRule="auto"/>
                <w:ind w:left="714" w:hanging="357"/>
                <w:rPr>
                  <w:rFonts w:asciiTheme="minorHAnsi" w:hAnsiTheme="minorHAnsi" w:cstheme="minorHAnsi"/>
                  <w:szCs w:val="22"/>
                </w:rPr>
              </w:pPr>
              <w:r w:rsidRPr="00730242">
                <w:rPr>
                  <w:rFonts w:asciiTheme="minorHAnsi" w:hAnsiTheme="minorHAnsi" w:cstheme="minorHAnsi"/>
                  <w:szCs w:val="22"/>
                </w:rPr>
                <w:t>Strong communication skills for user support and knowledge transfer</w:t>
              </w:r>
            </w:p>
            <w:p w14:paraId="60B72373" w14:textId="77777777" w:rsidR="00AB67BE" w:rsidRPr="0046028A" w:rsidRDefault="00AB67BE" w:rsidP="00AB67BE">
              <w:pPr>
                <w:pStyle w:val="ListParagraph"/>
                <w:numPr>
                  <w:ilvl w:val="0"/>
                  <w:numId w:val="29"/>
                </w:numPr>
              </w:pPr>
              <w:r w:rsidRPr="0046028A">
                <w:t>Experience in Oracle database administration and development</w:t>
              </w:r>
            </w:p>
            <w:p w14:paraId="6CD7E484" w14:textId="79C893A1" w:rsidR="00AB67BE" w:rsidRPr="0046028A" w:rsidRDefault="00AB67BE" w:rsidP="00AB67BE">
              <w:pPr>
                <w:pStyle w:val="ListParagraph"/>
                <w:numPr>
                  <w:ilvl w:val="0"/>
                  <w:numId w:val="29"/>
                </w:numPr>
              </w:pPr>
              <w:r w:rsidRPr="0046028A">
                <w:t>Experience in web and mobile software development</w:t>
              </w:r>
            </w:p>
            <w:p w14:paraId="316691D1" w14:textId="072FB500" w:rsidR="00AB67BE" w:rsidRPr="0046028A" w:rsidRDefault="00AB67BE" w:rsidP="00AB67BE">
              <w:pPr>
                <w:pStyle w:val="ListParagraph"/>
                <w:numPr>
                  <w:ilvl w:val="0"/>
                  <w:numId w:val="29"/>
                </w:numPr>
              </w:pPr>
              <w:r w:rsidRPr="0046028A">
                <w:t>Experience with large-scale data systems</w:t>
              </w:r>
            </w:p>
            <w:p w14:paraId="423D4A91" w14:textId="154205DE" w:rsidR="00AB67BE" w:rsidRPr="00AB67BE" w:rsidRDefault="00AB67BE" w:rsidP="00AB67BE">
              <w:pPr>
                <w:pStyle w:val="ListParagraph"/>
                <w:numPr>
                  <w:ilvl w:val="0"/>
                  <w:numId w:val="29"/>
                </w:numPr>
              </w:pPr>
              <w:r w:rsidRPr="0046028A">
                <w:t>Ability to support and maintain production systems</w:t>
              </w:r>
            </w:p>
            <w:p w14:paraId="48655110" w14:textId="77777777" w:rsidR="00730242" w:rsidRPr="00730242" w:rsidRDefault="00730242" w:rsidP="004B7B9E">
              <w:pPr>
                <w:spacing w:after="0" w:line="240" w:lineRule="auto"/>
                <w:rPr>
                  <w:rFonts w:asciiTheme="minorHAnsi" w:hAnsiTheme="minorHAnsi" w:cstheme="minorHAnsi"/>
                  <w:b/>
                  <w:bCs/>
                  <w:szCs w:val="22"/>
                </w:rPr>
              </w:pPr>
            </w:p>
            <w:p w14:paraId="71E3BC3C" w14:textId="03A16F98" w:rsidR="00730242" w:rsidRDefault="00730242" w:rsidP="004B7B9E">
              <w:pPr>
                <w:spacing w:after="0" w:line="240" w:lineRule="auto"/>
                <w:rPr>
                  <w:rFonts w:asciiTheme="minorHAnsi" w:hAnsiTheme="minorHAnsi" w:cstheme="minorHAnsi"/>
                  <w:b/>
                  <w:bCs/>
                  <w:szCs w:val="22"/>
                </w:rPr>
              </w:pPr>
              <w:r w:rsidRPr="00730242">
                <w:rPr>
                  <w:rFonts w:asciiTheme="minorHAnsi" w:hAnsiTheme="minorHAnsi" w:cstheme="minorHAnsi"/>
                  <w:b/>
                  <w:bCs/>
                  <w:szCs w:val="22"/>
                </w:rPr>
                <w:t>Key Industry Experience</w:t>
              </w:r>
            </w:p>
            <w:p w14:paraId="180859F1" w14:textId="77777777" w:rsidR="00890D8D" w:rsidRPr="00890D8D" w:rsidRDefault="00AB67BE" w:rsidP="00890D8D">
              <w:pPr>
                <w:pStyle w:val="ListParagraph"/>
                <w:numPr>
                  <w:ilvl w:val="0"/>
                  <w:numId w:val="29"/>
                </w:numPr>
                <w:rPr>
                  <w:lang w:val="en-IE"/>
                </w:rPr>
              </w:pPr>
              <w:r w:rsidRPr="0046028A">
                <w:t>Experience in working with livestock data and genetic evaluation systems.</w:t>
              </w:r>
              <w:r w:rsidR="00890D8D" w:rsidRPr="00890D8D">
                <w:rPr>
                  <w:rFonts w:ascii="Times New Roman" w:hAnsi="Times New Roman"/>
                  <w:color w:val="000000"/>
                  <w:sz w:val="27"/>
                  <w:szCs w:val="27"/>
                  <w:lang w:val="en-IE" w:eastAsia="en-IE"/>
                </w:rPr>
                <w:t xml:space="preserve"> </w:t>
              </w:r>
            </w:p>
            <w:p w14:paraId="2065255C" w14:textId="792B9537" w:rsidR="00890D8D" w:rsidRPr="00890D8D" w:rsidRDefault="00890D8D" w:rsidP="00890D8D">
              <w:pPr>
                <w:pStyle w:val="ListParagraph"/>
                <w:numPr>
                  <w:ilvl w:val="0"/>
                  <w:numId w:val="29"/>
                </w:numPr>
                <w:rPr>
                  <w:lang w:val="en-IE"/>
                </w:rPr>
              </w:pPr>
              <w:r w:rsidRPr="00890D8D">
                <w:rPr>
                  <w:lang w:val="en-IE"/>
                </w:rPr>
                <w:t>Supplier relationship management for national projects</w:t>
              </w:r>
            </w:p>
            <w:p w14:paraId="63570666" w14:textId="2A7FE74D" w:rsidR="00890D8D" w:rsidRPr="00890D8D" w:rsidRDefault="00890D8D" w:rsidP="00890D8D">
              <w:pPr>
                <w:pStyle w:val="ListParagraph"/>
                <w:numPr>
                  <w:ilvl w:val="0"/>
                  <w:numId w:val="29"/>
                </w:numPr>
                <w:rPr>
                  <w:lang w:val="en-IE"/>
                </w:rPr>
              </w:pPr>
              <w:r w:rsidRPr="00890D8D">
                <w:rPr>
                  <w:lang w:val="en-IE"/>
                </w:rPr>
                <w:t>Manage customer and stakeholder relationships</w:t>
              </w:r>
            </w:p>
            <w:p w14:paraId="1C9D57F1" w14:textId="36275971" w:rsidR="00890D8D" w:rsidRPr="00890D8D" w:rsidRDefault="00890D8D" w:rsidP="00890D8D">
              <w:pPr>
                <w:pStyle w:val="ListParagraph"/>
                <w:numPr>
                  <w:ilvl w:val="0"/>
                  <w:numId w:val="29"/>
                </w:numPr>
                <w:rPr>
                  <w:lang w:val="en-IE"/>
                </w:rPr>
              </w:pPr>
              <w:r w:rsidRPr="00890D8D">
                <w:rPr>
                  <w:lang w:val="en-IE"/>
                </w:rPr>
                <w:t>Requirement gathering, implementation and project management</w:t>
              </w:r>
            </w:p>
            <w:p w14:paraId="5B4366B5" w14:textId="5A1F3BEE" w:rsidR="00890D8D" w:rsidRPr="00890D8D" w:rsidRDefault="00890D8D" w:rsidP="00890D8D">
              <w:pPr>
                <w:pStyle w:val="ListParagraph"/>
                <w:numPr>
                  <w:ilvl w:val="0"/>
                  <w:numId w:val="29"/>
                </w:numPr>
                <w:rPr>
                  <w:lang w:val="en-IE"/>
                </w:rPr>
              </w:pPr>
              <w:r w:rsidRPr="00890D8D">
                <w:rPr>
                  <w:lang w:val="en-IE"/>
                </w:rPr>
                <w:t>Financial reconciliation and billing systems integration and management</w:t>
              </w:r>
            </w:p>
            <w:p w14:paraId="43C80366" w14:textId="059E2010" w:rsidR="00890D8D" w:rsidRPr="00890D8D" w:rsidRDefault="00890D8D" w:rsidP="00890D8D">
              <w:pPr>
                <w:pStyle w:val="ListParagraph"/>
                <w:numPr>
                  <w:ilvl w:val="0"/>
                  <w:numId w:val="29"/>
                </w:numPr>
                <w:rPr>
                  <w:lang w:val="en-IE"/>
                </w:rPr>
              </w:pPr>
              <w:r w:rsidRPr="00890D8D">
                <w:rPr>
                  <w:lang w:val="en-IE"/>
                </w:rPr>
                <w:t>Management and audit compliance with ISO 9001 and ISO 27001</w:t>
              </w:r>
            </w:p>
            <w:p w14:paraId="64FAC697" w14:textId="77777777" w:rsidR="00807A4D" w:rsidRDefault="00807A4D" w:rsidP="004B7B9E">
              <w:pPr>
                <w:spacing w:after="0" w:line="240" w:lineRule="auto"/>
                <w:rPr>
                  <w:rFonts w:asciiTheme="minorHAnsi" w:hAnsiTheme="minorHAnsi" w:cstheme="minorHAnsi"/>
                  <w:b/>
                  <w:bCs/>
                  <w:szCs w:val="22"/>
                </w:rPr>
              </w:pPr>
            </w:p>
            <w:p w14:paraId="2CED9CB7" w14:textId="35957B32" w:rsidR="00890D8D" w:rsidRDefault="00890D8D" w:rsidP="00890D8D">
              <w:pPr>
                <w:spacing w:after="0" w:line="240" w:lineRule="auto"/>
                <w:rPr>
                  <w:rFonts w:asciiTheme="minorHAnsi" w:hAnsiTheme="minorHAnsi" w:cstheme="minorHAnsi"/>
                  <w:b/>
                  <w:bCs/>
                  <w:szCs w:val="22"/>
                </w:rPr>
              </w:pPr>
              <w:r w:rsidRPr="00890D8D">
                <w:rPr>
                  <w:rFonts w:asciiTheme="minorHAnsi" w:hAnsiTheme="minorHAnsi" w:cstheme="minorHAnsi"/>
                  <w:b/>
                  <w:bCs/>
                  <w:szCs w:val="22"/>
                </w:rPr>
                <w:t>RFID &amp; B</w:t>
              </w:r>
              <w:r w:rsidR="00AD129C">
                <w:rPr>
                  <w:rFonts w:asciiTheme="minorHAnsi" w:hAnsiTheme="minorHAnsi" w:cstheme="minorHAnsi"/>
                  <w:b/>
                  <w:bCs/>
                  <w:szCs w:val="22"/>
                </w:rPr>
                <w:t>luetooth</w:t>
              </w:r>
            </w:p>
            <w:p w14:paraId="754FA0B7" w14:textId="77777777" w:rsidR="00890D8D" w:rsidRDefault="00890D8D" w:rsidP="00890D8D">
              <w:pPr>
                <w:numPr>
                  <w:ilvl w:val="0"/>
                  <w:numId w:val="26"/>
                </w:numPr>
                <w:spacing w:after="0" w:line="240" w:lineRule="auto"/>
                <w:jc w:val="both"/>
                <w:rPr>
                  <w:rFonts w:asciiTheme="minorHAnsi" w:hAnsiTheme="minorHAnsi" w:cs="Arial"/>
                  <w:szCs w:val="22"/>
                </w:rPr>
              </w:pPr>
              <w:r>
                <w:rPr>
                  <w:rFonts w:asciiTheme="minorHAnsi" w:hAnsiTheme="minorHAnsi" w:cs="Arial"/>
                  <w:szCs w:val="22"/>
                </w:rPr>
                <w:t>Good knowledge of RFID protocol and standards</w:t>
              </w:r>
            </w:p>
            <w:p w14:paraId="0AD59381" w14:textId="77777777" w:rsidR="00890D8D" w:rsidRDefault="00890D8D" w:rsidP="00890D8D">
              <w:pPr>
                <w:numPr>
                  <w:ilvl w:val="0"/>
                  <w:numId w:val="26"/>
                </w:numPr>
                <w:spacing w:after="0" w:line="240" w:lineRule="auto"/>
                <w:jc w:val="both"/>
                <w:rPr>
                  <w:rFonts w:asciiTheme="minorHAnsi" w:hAnsiTheme="minorHAnsi" w:cs="Arial"/>
                  <w:szCs w:val="22"/>
                </w:rPr>
              </w:pPr>
              <w:proofErr w:type="spellStart"/>
              <w:r>
                <w:rPr>
                  <w:rFonts w:asciiTheme="minorHAnsi" w:hAnsiTheme="minorHAnsi" w:cs="Arial"/>
                  <w:szCs w:val="22"/>
                </w:rPr>
                <w:t>Agrident</w:t>
              </w:r>
              <w:proofErr w:type="spellEnd"/>
              <w:r>
                <w:rPr>
                  <w:rFonts w:asciiTheme="minorHAnsi" w:hAnsiTheme="minorHAnsi" w:cs="Arial"/>
                  <w:szCs w:val="22"/>
                </w:rPr>
                <w:t xml:space="preserve"> RFID readers</w:t>
              </w:r>
            </w:p>
            <w:p w14:paraId="3E887BA1" w14:textId="77777777" w:rsidR="00890D8D" w:rsidRDefault="00890D8D" w:rsidP="00890D8D">
              <w:pPr>
                <w:numPr>
                  <w:ilvl w:val="0"/>
                  <w:numId w:val="26"/>
                </w:numPr>
                <w:spacing w:after="0" w:line="240" w:lineRule="auto"/>
                <w:jc w:val="both"/>
                <w:rPr>
                  <w:rFonts w:asciiTheme="minorHAnsi" w:hAnsiTheme="minorHAnsi" w:cs="Arial"/>
                  <w:szCs w:val="22"/>
                </w:rPr>
              </w:pPr>
              <w:r>
                <w:rPr>
                  <w:rFonts w:asciiTheme="minorHAnsi" w:hAnsiTheme="minorHAnsi" w:cs="Arial"/>
                  <w:szCs w:val="22"/>
                </w:rPr>
                <w:t>Good Knowledge of Bluetooth protocol and standards</w:t>
              </w:r>
            </w:p>
            <w:p w14:paraId="05474493" w14:textId="6E2FD072" w:rsidR="00890D8D" w:rsidRPr="00890D8D" w:rsidRDefault="00890D8D" w:rsidP="00890D8D">
              <w:pPr>
                <w:pStyle w:val="ListParagraph"/>
                <w:numPr>
                  <w:ilvl w:val="0"/>
                  <w:numId w:val="26"/>
                </w:numPr>
                <w:spacing w:after="0" w:line="240" w:lineRule="auto"/>
              </w:pPr>
              <w:r>
                <w:rPr>
                  <w:rFonts w:asciiTheme="minorHAnsi" w:hAnsiTheme="minorHAnsi" w:cs="Arial"/>
                  <w:szCs w:val="22"/>
                </w:rPr>
                <w:lastRenderedPageBreak/>
                <w:t>Bluetooth Low Energy implementation and system design</w:t>
              </w:r>
            </w:p>
            <w:p w14:paraId="36CB1A6D" w14:textId="77777777" w:rsidR="00890D8D" w:rsidRDefault="00890D8D" w:rsidP="00890D8D">
              <w:pPr>
                <w:spacing w:after="0" w:line="240" w:lineRule="auto"/>
                <w:ind w:left="360"/>
              </w:pPr>
            </w:p>
            <w:p w14:paraId="47F4C3EC" w14:textId="77777777" w:rsidR="00890D8D" w:rsidRPr="00890D8D" w:rsidRDefault="00890D8D" w:rsidP="00890D8D">
              <w:pPr>
                <w:spacing w:after="0" w:line="240" w:lineRule="auto"/>
                <w:rPr>
                  <w:b/>
                  <w:bCs/>
                </w:rPr>
              </w:pPr>
              <w:r w:rsidRPr="00890D8D">
                <w:rPr>
                  <w:b/>
                  <w:bCs/>
                </w:rPr>
                <w:t>Weighing systems</w:t>
              </w:r>
            </w:p>
            <w:p w14:paraId="140D0ECD" w14:textId="77777777" w:rsidR="00890D8D" w:rsidRPr="00890D8D" w:rsidRDefault="00890D8D" w:rsidP="00890D8D">
              <w:pPr>
                <w:numPr>
                  <w:ilvl w:val="0"/>
                  <w:numId w:val="32"/>
                </w:numPr>
                <w:spacing w:after="0" w:line="240" w:lineRule="auto"/>
              </w:pPr>
              <w:r w:rsidRPr="00890D8D">
                <w:t>Strong knowledge of weighing systems and communication protocols</w:t>
              </w:r>
            </w:p>
            <w:p w14:paraId="53FD8EAF" w14:textId="77777777" w:rsidR="00890D8D" w:rsidRPr="00890D8D" w:rsidRDefault="00890D8D" w:rsidP="00890D8D">
              <w:pPr>
                <w:numPr>
                  <w:ilvl w:val="0"/>
                  <w:numId w:val="32"/>
                </w:numPr>
                <w:spacing w:after="0" w:line="240" w:lineRule="auto"/>
              </w:pPr>
              <w:proofErr w:type="spellStart"/>
              <w:r w:rsidRPr="00890D8D">
                <w:t>Transcell</w:t>
              </w:r>
              <w:proofErr w:type="spellEnd"/>
              <w:r w:rsidRPr="00890D8D">
                <w:t xml:space="preserve">; Tru-test; </w:t>
              </w:r>
              <w:proofErr w:type="spellStart"/>
              <w:r w:rsidRPr="00890D8D">
                <w:t>Digistar</w:t>
              </w:r>
              <w:proofErr w:type="spellEnd"/>
              <w:r w:rsidRPr="00890D8D">
                <w:t xml:space="preserve"> indicators and weigh beams</w:t>
              </w:r>
            </w:p>
            <w:p w14:paraId="4157C2F7" w14:textId="77777777" w:rsidR="00890D8D" w:rsidRPr="00890D8D" w:rsidRDefault="00890D8D" w:rsidP="00890D8D">
              <w:pPr>
                <w:spacing w:after="0" w:line="240" w:lineRule="auto"/>
              </w:pPr>
            </w:p>
            <w:p w14:paraId="5EDF4D14" w14:textId="77777777" w:rsidR="00890D8D" w:rsidRPr="00890D8D" w:rsidRDefault="00890D8D" w:rsidP="00890D8D">
              <w:pPr>
                <w:spacing w:after="0" w:line="240" w:lineRule="auto"/>
                <w:rPr>
                  <w:b/>
                  <w:bCs/>
                </w:rPr>
              </w:pPr>
              <w:r w:rsidRPr="00890D8D">
                <w:rPr>
                  <w:b/>
                  <w:bCs/>
                </w:rPr>
                <w:t>Systems</w:t>
              </w:r>
            </w:p>
            <w:p w14:paraId="379CDFD1" w14:textId="77777777" w:rsidR="00890D8D" w:rsidRPr="00890D8D" w:rsidRDefault="00890D8D" w:rsidP="00890D8D">
              <w:pPr>
                <w:numPr>
                  <w:ilvl w:val="0"/>
                  <w:numId w:val="32"/>
                </w:numPr>
                <w:spacing w:after="0" w:line="240" w:lineRule="auto"/>
              </w:pPr>
              <w:r w:rsidRPr="00890D8D">
                <w:t>Enterprise Application design based on Microsoft and Oracle Technology essential</w:t>
              </w:r>
            </w:p>
            <w:p w14:paraId="18432FD1" w14:textId="77777777" w:rsidR="00890D8D" w:rsidRPr="00890D8D" w:rsidRDefault="00890D8D" w:rsidP="00890D8D">
              <w:pPr>
                <w:numPr>
                  <w:ilvl w:val="0"/>
                  <w:numId w:val="32"/>
                </w:numPr>
                <w:spacing w:after="0" w:line="240" w:lineRule="auto"/>
              </w:pPr>
              <w:r w:rsidRPr="00890D8D">
                <w:t>Remote handheld device integration</w:t>
              </w:r>
            </w:p>
            <w:p w14:paraId="648E2510" w14:textId="77777777" w:rsidR="00890D8D" w:rsidRPr="00890D8D" w:rsidRDefault="00890D8D" w:rsidP="00890D8D">
              <w:pPr>
                <w:numPr>
                  <w:ilvl w:val="0"/>
                  <w:numId w:val="32"/>
                </w:numPr>
                <w:spacing w:after="0" w:line="240" w:lineRule="auto"/>
              </w:pPr>
              <w:r w:rsidRPr="00890D8D">
                <w:t xml:space="preserve">Web Service design and development </w:t>
              </w:r>
            </w:p>
            <w:p w14:paraId="3C30C33C" w14:textId="77777777" w:rsidR="00890D8D" w:rsidRPr="00890D8D" w:rsidRDefault="00890D8D" w:rsidP="00890D8D">
              <w:pPr>
                <w:numPr>
                  <w:ilvl w:val="0"/>
                  <w:numId w:val="32"/>
                </w:numPr>
                <w:spacing w:after="0" w:line="240" w:lineRule="auto"/>
              </w:pPr>
              <w:r w:rsidRPr="00890D8D">
                <w:t xml:space="preserve">Windows Service design and development </w:t>
              </w:r>
            </w:p>
            <w:p w14:paraId="35BEA845" w14:textId="77777777" w:rsidR="00890D8D" w:rsidRPr="00890D8D" w:rsidRDefault="00890D8D" w:rsidP="00890D8D">
              <w:pPr>
                <w:numPr>
                  <w:ilvl w:val="0"/>
                  <w:numId w:val="32"/>
                </w:numPr>
                <w:spacing w:after="0" w:line="240" w:lineRule="auto"/>
              </w:pPr>
              <w:r w:rsidRPr="00890D8D">
                <w:t>XML programming</w:t>
              </w:r>
            </w:p>
            <w:p w14:paraId="6E4A1FE0" w14:textId="77777777" w:rsidR="00890D8D" w:rsidRPr="00890D8D" w:rsidRDefault="00890D8D" w:rsidP="00890D8D">
              <w:pPr>
                <w:numPr>
                  <w:ilvl w:val="0"/>
                  <w:numId w:val="32"/>
                </w:numPr>
                <w:spacing w:after="0" w:line="240" w:lineRule="auto"/>
              </w:pPr>
              <w:r w:rsidRPr="00890D8D">
                <w:t>PHP programming</w:t>
              </w:r>
            </w:p>
            <w:p w14:paraId="2CB5D926" w14:textId="77777777" w:rsidR="00890D8D" w:rsidRPr="00890D8D" w:rsidRDefault="00890D8D" w:rsidP="00890D8D">
              <w:pPr>
                <w:numPr>
                  <w:ilvl w:val="0"/>
                  <w:numId w:val="32"/>
                </w:numPr>
                <w:spacing w:after="0" w:line="240" w:lineRule="auto"/>
              </w:pPr>
              <w:r w:rsidRPr="00890D8D">
                <w:t>T-SQL and PL/SQL programming</w:t>
              </w:r>
            </w:p>
            <w:p w14:paraId="57585B8C" w14:textId="77777777" w:rsidR="00890D8D" w:rsidRPr="00890D8D" w:rsidRDefault="00890D8D" w:rsidP="00890D8D">
              <w:pPr>
                <w:numPr>
                  <w:ilvl w:val="0"/>
                  <w:numId w:val="32"/>
                </w:numPr>
                <w:spacing w:after="0" w:line="240" w:lineRule="auto"/>
              </w:pPr>
              <w:r w:rsidRPr="00890D8D">
                <w:t xml:space="preserve">IIS Web Server management </w:t>
              </w:r>
            </w:p>
            <w:p w14:paraId="73BCF468" w14:textId="77777777" w:rsidR="00890D8D" w:rsidRPr="00890D8D" w:rsidRDefault="00890D8D" w:rsidP="00890D8D">
              <w:pPr>
                <w:numPr>
                  <w:ilvl w:val="0"/>
                  <w:numId w:val="32"/>
                </w:numPr>
                <w:spacing w:after="0" w:line="240" w:lineRule="auto"/>
              </w:pPr>
              <w:r w:rsidRPr="00890D8D">
                <w:t>Deployment and installation design for Web, remote and server installation</w:t>
              </w:r>
            </w:p>
            <w:p w14:paraId="32F91EDC" w14:textId="77777777" w:rsidR="00890D8D" w:rsidRPr="00890D8D" w:rsidRDefault="00890D8D" w:rsidP="00890D8D">
              <w:pPr>
                <w:numPr>
                  <w:ilvl w:val="0"/>
                  <w:numId w:val="32"/>
                </w:numPr>
                <w:spacing w:after="0" w:line="240" w:lineRule="auto"/>
              </w:pPr>
              <w:r w:rsidRPr="00890D8D">
                <w:t>Database administrator knowledge level required</w:t>
              </w:r>
            </w:p>
            <w:p w14:paraId="1A21B91D" w14:textId="77777777" w:rsidR="00890D8D" w:rsidRPr="00890D8D" w:rsidRDefault="00890D8D" w:rsidP="00890D8D">
              <w:pPr>
                <w:numPr>
                  <w:ilvl w:val="0"/>
                  <w:numId w:val="32"/>
                </w:numPr>
                <w:spacing w:after="0" w:line="240" w:lineRule="auto"/>
              </w:pPr>
              <w:r w:rsidRPr="00890D8D">
                <w:t>Distributed database architecture designing</w:t>
              </w:r>
            </w:p>
            <w:p w14:paraId="1AC74330" w14:textId="77777777" w:rsidR="00890D8D" w:rsidRPr="00890D8D" w:rsidRDefault="00890D8D" w:rsidP="00890D8D">
              <w:pPr>
                <w:numPr>
                  <w:ilvl w:val="0"/>
                  <w:numId w:val="32"/>
                </w:numPr>
                <w:spacing w:after="0" w:line="240" w:lineRule="auto"/>
              </w:pPr>
              <w:r w:rsidRPr="00890D8D">
                <w:t xml:space="preserve">SQL Server CE </w:t>
              </w:r>
            </w:p>
            <w:p w14:paraId="69693E02" w14:textId="77777777" w:rsidR="00890D8D" w:rsidRPr="00890D8D" w:rsidRDefault="00890D8D" w:rsidP="00890D8D">
              <w:pPr>
                <w:numPr>
                  <w:ilvl w:val="0"/>
                  <w:numId w:val="32"/>
                </w:numPr>
                <w:spacing w:after="0" w:line="240" w:lineRule="auto"/>
              </w:pPr>
              <w:r w:rsidRPr="00890D8D">
                <w:t xml:space="preserve">Transactional and merged replication essential </w:t>
              </w:r>
            </w:p>
            <w:p w14:paraId="057CCE10" w14:textId="77777777" w:rsidR="00890D8D" w:rsidRPr="00890D8D" w:rsidRDefault="00890D8D" w:rsidP="00890D8D">
              <w:pPr>
                <w:numPr>
                  <w:ilvl w:val="0"/>
                  <w:numId w:val="32"/>
                </w:numPr>
                <w:spacing w:after="0" w:line="240" w:lineRule="auto"/>
              </w:pPr>
              <w:r w:rsidRPr="00890D8D">
                <w:t>Data Synchronization for server to server and server to remote device</w:t>
              </w:r>
            </w:p>
            <w:p w14:paraId="1FF9EE8B" w14:textId="77777777" w:rsidR="00890D8D" w:rsidRPr="00890D8D" w:rsidRDefault="00890D8D" w:rsidP="00890D8D">
              <w:pPr>
                <w:numPr>
                  <w:ilvl w:val="0"/>
                  <w:numId w:val="32"/>
                </w:numPr>
                <w:spacing w:after="0" w:line="240" w:lineRule="auto"/>
              </w:pPr>
              <w:r w:rsidRPr="00890D8D">
                <w:t>DTS and SSIS programming and management</w:t>
              </w:r>
            </w:p>
            <w:p w14:paraId="5240FCD9" w14:textId="77777777" w:rsidR="00890D8D" w:rsidRPr="00890D8D" w:rsidRDefault="00890D8D" w:rsidP="00890D8D">
              <w:pPr>
                <w:numPr>
                  <w:ilvl w:val="0"/>
                  <w:numId w:val="32"/>
                </w:numPr>
                <w:spacing w:after="0" w:line="240" w:lineRule="auto"/>
              </w:pPr>
              <w:r w:rsidRPr="00890D8D">
                <w:t>Support and understanding of legacy handheld hardware essential</w:t>
              </w:r>
            </w:p>
            <w:p w14:paraId="2230ED12" w14:textId="77777777" w:rsidR="00890D8D" w:rsidRPr="00890D8D" w:rsidRDefault="00890D8D" w:rsidP="00890D8D">
              <w:pPr>
                <w:numPr>
                  <w:ilvl w:val="0"/>
                  <w:numId w:val="32"/>
                </w:numPr>
                <w:spacing w:after="0" w:line="240" w:lineRule="auto"/>
              </w:pPr>
              <w:proofErr w:type="spellStart"/>
              <w:r w:rsidRPr="00890D8D">
                <w:t>Itronix</w:t>
              </w:r>
              <w:proofErr w:type="spellEnd"/>
              <w:r w:rsidRPr="00890D8D">
                <w:t>, Motorola, Psion handheld devices</w:t>
              </w:r>
            </w:p>
            <w:p w14:paraId="4A039604" w14:textId="77777777" w:rsidR="00890D8D" w:rsidRPr="00890D8D" w:rsidRDefault="00890D8D" w:rsidP="00890D8D">
              <w:pPr>
                <w:numPr>
                  <w:ilvl w:val="0"/>
                  <w:numId w:val="32"/>
                </w:numPr>
                <w:spacing w:after="0" w:line="240" w:lineRule="auto"/>
              </w:pPr>
              <w:r w:rsidRPr="00890D8D">
                <w:t>Printer Hardware Zebra; Epson; HP Bluetooth and infrared printers</w:t>
              </w:r>
            </w:p>
            <w:p w14:paraId="069F066D" w14:textId="77777777" w:rsidR="00890D8D" w:rsidRPr="00890D8D" w:rsidRDefault="00890D8D" w:rsidP="00890D8D">
              <w:pPr>
                <w:spacing w:after="0" w:line="240" w:lineRule="auto"/>
              </w:pPr>
            </w:p>
            <w:p w14:paraId="1DC63773" w14:textId="77777777" w:rsidR="00890D8D" w:rsidRPr="00890D8D" w:rsidRDefault="00890D8D" w:rsidP="00890D8D">
              <w:pPr>
                <w:spacing w:after="0" w:line="240" w:lineRule="auto"/>
                <w:rPr>
                  <w:b/>
                  <w:bCs/>
                </w:rPr>
              </w:pPr>
              <w:r w:rsidRPr="00890D8D">
                <w:rPr>
                  <w:b/>
                  <w:bCs/>
                </w:rPr>
                <w:t>Artificial Insemination</w:t>
              </w:r>
            </w:p>
            <w:p w14:paraId="584A04ED" w14:textId="77777777" w:rsidR="00890D8D" w:rsidRPr="00890D8D" w:rsidRDefault="00890D8D" w:rsidP="00890D8D">
              <w:pPr>
                <w:numPr>
                  <w:ilvl w:val="0"/>
                  <w:numId w:val="33"/>
                </w:numPr>
                <w:spacing w:after="0" w:line="240" w:lineRule="auto"/>
              </w:pPr>
              <w:r w:rsidRPr="00890D8D">
                <w:t>Strong knowledge of Artificial Insemination processes</w:t>
              </w:r>
            </w:p>
            <w:p w14:paraId="2AABE33F" w14:textId="77777777" w:rsidR="00890D8D" w:rsidRPr="00890D8D" w:rsidRDefault="00890D8D" w:rsidP="00890D8D">
              <w:pPr>
                <w:numPr>
                  <w:ilvl w:val="0"/>
                  <w:numId w:val="33"/>
                </w:numPr>
                <w:spacing w:after="0" w:line="240" w:lineRule="auto"/>
              </w:pPr>
              <w:r w:rsidRPr="00890D8D">
                <w:t>Strong knowledge of SQL server and communication protocols</w:t>
              </w:r>
            </w:p>
            <w:p w14:paraId="1F39B7FD" w14:textId="77777777" w:rsidR="00890D8D" w:rsidRPr="00890D8D" w:rsidRDefault="00890D8D" w:rsidP="00890D8D">
              <w:pPr>
                <w:numPr>
                  <w:ilvl w:val="0"/>
                  <w:numId w:val="33"/>
                </w:numPr>
                <w:spacing w:after="0" w:line="240" w:lineRule="auto"/>
              </w:pPr>
              <w:r w:rsidRPr="00890D8D">
                <w:t>Financial reconciliation and billing systems.</w:t>
              </w:r>
            </w:p>
            <w:p w14:paraId="04541F0F" w14:textId="77777777" w:rsidR="00890D8D" w:rsidRPr="00890D8D" w:rsidRDefault="00890D8D" w:rsidP="00890D8D">
              <w:pPr>
                <w:numPr>
                  <w:ilvl w:val="0"/>
                  <w:numId w:val="33"/>
                </w:numPr>
                <w:spacing w:after="0" w:line="240" w:lineRule="auto"/>
              </w:pPr>
              <w:r w:rsidRPr="00890D8D">
                <w:t>API integration to 3</w:t>
              </w:r>
              <w:r w:rsidRPr="00890D8D">
                <w:rPr>
                  <w:vertAlign w:val="superscript"/>
                </w:rPr>
                <w:t>rd</w:t>
              </w:r>
              <w:r w:rsidRPr="00890D8D">
                <w:t xml:space="preserve"> party systems.</w:t>
              </w:r>
            </w:p>
            <w:p w14:paraId="2A383421" w14:textId="77777777" w:rsidR="00890D8D" w:rsidRPr="00890D8D" w:rsidRDefault="00890D8D" w:rsidP="00890D8D">
              <w:pPr>
                <w:spacing w:after="0" w:line="240" w:lineRule="auto"/>
              </w:pPr>
            </w:p>
            <w:p w14:paraId="493499E0" w14:textId="77777777" w:rsidR="00890D8D" w:rsidRPr="00890D8D" w:rsidRDefault="00890D8D" w:rsidP="00890D8D">
              <w:pPr>
                <w:spacing w:after="0" w:line="240" w:lineRule="auto"/>
              </w:pPr>
            </w:p>
            <w:p w14:paraId="01FFEF96" w14:textId="77777777" w:rsidR="00890D8D" w:rsidRPr="00890D8D" w:rsidRDefault="00890D8D" w:rsidP="00890D8D">
              <w:pPr>
                <w:spacing w:after="0" w:line="240" w:lineRule="auto"/>
                <w:rPr>
                  <w:b/>
                  <w:bCs/>
                </w:rPr>
              </w:pPr>
              <w:r w:rsidRPr="00890D8D">
                <w:rPr>
                  <w:b/>
                  <w:bCs/>
                </w:rPr>
                <w:t>Artificial Intelligence</w:t>
              </w:r>
            </w:p>
            <w:p w14:paraId="5296EC5D" w14:textId="77777777" w:rsidR="00890D8D" w:rsidRPr="00890D8D" w:rsidRDefault="00890D8D" w:rsidP="00890D8D">
              <w:pPr>
                <w:numPr>
                  <w:ilvl w:val="0"/>
                  <w:numId w:val="34"/>
                </w:numPr>
                <w:spacing w:after="0" w:line="240" w:lineRule="auto"/>
              </w:pPr>
              <w:r w:rsidRPr="00890D8D">
                <w:t xml:space="preserve">Capable of utilising </w:t>
              </w:r>
              <w:proofErr w:type="spellStart"/>
              <w:r w:rsidRPr="00890D8D">
                <w:t>Github</w:t>
              </w:r>
              <w:proofErr w:type="spellEnd"/>
              <w:r w:rsidRPr="00890D8D">
                <w:t xml:space="preserve"> copilot for software development and automation</w:t>
              </w:r>
            </w:p>
            <w:p w14:paraId="02F67F56" w14:textId="77777777" w:rsidR="00890D8D" w:rsidRPr="00890D8D" w:rsidRDefault="00890D8D" w:rsidP="00890D8D">
              <w:pPr>
                <w:numPr>
                  <w:ilvl w:val="0"/>
                  <w:numId w:val="34"/>
                </w:numPr>
                <w:spacing w:after="0" w:line="240" w:lineRule="auto"/>
              </w:pPr>
              <w:r w:rsidRPr="00890D8D">
                <w:t xml:space="preserve">Capable of large-scale data analysis </w:t>
              </w:r>
            </w:p>
            <w:p w14:paraId="3FDE3DA1" w14:textId="77777777" w:rsidR="00890D8D" w:rsidRDefault="00890D8D" w:rsidP="00B04ABD">
              <w:pPr>
                <w:numPr>
                  <w:ilvl w:val="0"/>
                  <w:numId w:val="34"/>
                </w:numPr>
                <w:spacing w:after="0" w:line="240" w:lineRule="auto"/>
              </w:pPr>
              <w:r w:rsidRPr="00890D8D">
                <w:t>Capable of configurating, hosting and fine-tuning local LLMs</w:t>
              </w:r>
            </w:p>
            <w:p w14:paraId="06DB5503" w14:textId="5A9276A3" w:rsidR="00890D8D" w:rsidRDefault="00890D8D" w:rsidP="00B04ABD">
              <w:pPr>
                <w:numPr>
                  <w:ilvl w:val="0"/>
                  <w:numId w:val="34"/>
                </w:numPr>
                <w:spacing w:after="0" w:line="240" w:lineRule="auto"/>
              </w:pPr>
              <w:r w:rsidRPr="00890D8D">
                <w:t>Capable of developing and deploying Retrieval augmented Generated (RAG) Systems</w:t>
              </w:r>
            </w:p>
            <w:p w14:paraId="18B9C077" w14:textId="21DCCD72" w:rsidR="00B1490E" w:rsidRPr="00807A4D" w:rsidRDefault="00000000" w:rsidP="00890D8D">
              <w:pPr>
                <w:pStyle w:val="ListParagraph"/>
                <w:spacing w:after="0" w:line="240" w:lineRule="auto"/>
                <w:ind w:left="714"/>
                <w:rPr>
                  <w:highlight w:val="lightGray"/>
                </w:rPr>
              </w:pPr>
            </w:p>
          </w:sdtContent>
        </w:sdt>
      </w:sdtContent>
    </w:sdt>
    <w:p w14:paraId="291956DF" w14:textId="77777777"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4C2660FC" w14:textId="77777777" w:rsidR="003C0FB1" w:rsidRDefault="003C0FB1"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yellow"/>
        </w:rPr>
        <w:id w:val="170828060"/>
        <w:placeholder>
          <w:docPart w:val="E5B87B3FD9CB4E93885F5503286AB1BB"/>
        </w:placeholder>
      </w:sdtPr>
      <w:sdtEndPr>
        <w:rPr>
          <w:color w:val="auto"/>
          <w:highlight w:val="none"/>
        </w:rPr>
      </w:sdtEndPr>
      <w:sdtContent>
        <w:sdt>
          <w:sdtPr>
            <w:id w:val="1406293"/>
            <w:placeholder>
              <w:docPart w:val="2242A3F4E0F24EC1AA874628DB11E43F"/>
            </w:placeholder>
          </w:sdtPr>
          <w:sdtContent>
            <w:p w14:paraId="5573D0B6" w14:textId="3244A701" w:rsidR="00581DBE" w:rsidRPr="00890D8D" w:rsidRDefault="00581DBE" w:rsidP="00581DBE">
              <w:pPr>
                <w:rPr>
                  <w:b/>
                  <w:bCs/>
                  <w:u w:val="single"/>
                </w:rPr>
              </w:pPr>
              <w:r w:rsidRPr="00890D8D">
                <w:rPr>
                  <w:rFonts w:ascii="Verdana" w:eastAsia="Calibri" w:hAnsi="Verdana" w:cs="Verdana"/>
                  <w:b/>
                  <w:bCs/>
                  <w:sz w:val="20"/>
                  <w:szCs w:val="20"/>
                  <w:u w:val="single"/>
                  <w:lang w:eastAsia="en-GB"/>
                </w:rPr>
                <w:t xml:space="preserve"> </w:t>
              </w:r>
              <w:r w:rsidRPr="00890D8D">
                <w:rPr>
                  <w:b/>
                  <w:bCs/>
                  <w:u w:val="single"/>
                </w:rPr>
                <w:t>Calculation of Cost</w:t>
              </w:r>
            </w:p>
            <w:tbl>
              <w:tblPr>
                <w:tblW w:w="100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5070"/>
                <w:gridCol w:w="1559"/>
                <w:gridCol w:w="1417"/>
                <w:gridCol w:w="1985"/>
              </w:tblGrid>
              <w:tr w:rsidR="00581DBE" w:rsidRPr="00890D8D" w14:paraId="52C7F8E8" w14:textId="77777777">
                <w:trPr>
                  <w:trHeight w:val="643"/>
                </w:trPr>
                <w:tc>
                  <w:tcPr>
                    <w:tcW w:w="5070" w:type="dxa"/>
                    <w:tcBorders>
                      <w:top w:val="single" w:sz="4" w:space="0" w:color="auto"/>
                      <w:left w:val="single" w:sz="4" w:space="0" w:color="auto"/>
                      <w:bottom w:val="single" w:sz="4" w:space="0" w:color="auto"/>
                      <w:right w:val="single" w:sz="4" w:space="0" w:color="auto"/>
                    </w:tcBorders>
                    <w:shd w:val="clear" w:color="auto" w:fill="F2F2F2"/>
                    <w:vAlign w:val="center"/>
                  </w:tcPr>
                  <w:p w14:paraId="397AB209" w14:textId="77777777" w:rsidR="00581DBE" w:rsidRPr="00890D8D" w:rsidRDefault="00581DBE" w:rsidP="00581DBE">
                    <w:pPr>
                      <w:rPr>
                        <w:b/>
                        <w:bCs/>
                      </w:rPr>
                    </w:pPr>
                  </w:p>
                </w:tc>
                <w:tc>
                  <w:tcPr>
                    <w:tcW w:w="1559"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330CC608" w14:textId="77777777" w:rsidR="00581DBE" w:rsidRPr="00890D8D" w:rsidRDefault="00581DBE" w:rsidP="00581DBE">
                    <w:pPr>
                      <w:rPr>
                        <w:b/>
                        <w:bCs/>
                      </w:rPr>
                    </w:pPr>
                    <w:r w:rsidRPr="00890D8D">
                      <w:rPr>
                        <w:b/>
                        <w:bCs/>
                      </w:rPr>
                      <w:t>€</w:t>
                    </w:r>
                  </w:p>
                  <w:p w14:paraId="0C15F4AE" w14:textId="77777777" w:rsidR="00581DBE" w:rsidRPr="00890D8D" w:rsidRDefault="00581DBE" w:rsidP="00581DBE">
                    <w:pPr>
                      <w:rPr>
                        <w:b/>
                        <w:bCs/>
                      </w:rPr>
                    </w:pPr>
                    <w:r w:rsidRPr="00890D8D">
                      <w:rPr>
                        <w:b/>
                        <w:bCs/>
                      </w:rPr>
                      <w:t>(ex. VAT)</w:t>
                    </w:r>
                  </w:p>
                </w:tc>
                <w:tc>
                  <w:tcPr>
                    <w:tcW w:w="1417"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41586D89" w14:textId="77777777" w:rsidR="00581DBE" w:rsidRPr="00890D8D" w:rsidRDefault="00581DBE" w:rsidP="00581DBE">
                    <w:pPr>
                      <w:rPr>
                        <w:b/>
                        <w:bCs/>
                      </w:rPr>
                    </w:pPr>
                    <w:r w:rsidRPr="00890D8D">
                      <w:rPr>
                        <w:b/>
                        <w:bCs/>
                      </w:rPr>
                      <w:t>Vat Rate</w:t>
                    </w:r>
                  </w:p>
                </w:tc>
                <w:tc>
                  <w:tcPr>
                    <w:tcW w:w="1985"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786EEEB1" w14:textId="77777777" w:rsidR="00581DBE" w:rsidRPr="00890D8D" w:rsidRDefault="00581DBE" w:rsidP="00581DBE">
                    <w:pPr>
                      <w:rPr>
                        <w:b/>
                        <w:bCs/>
                      </w:rPr>
                    </w:pPr>
                    <w:r w:rsidRPr="00890D8D">
                      <w:rPr>
                        <w:b/>
                        <w:bCs/>
                      </w:rPr>
                      <w:t xml:space="preserve">Sub-Total Fee (FEE </w:t>
                    </w:r>
                    <w:proofErr w:type="gramStart"/>
                    <w:r w:rsidRPr="00890D8D">
                      <w:rPr>
                        <w:b/>
                        <w:bCs/>
                      </w:rPr>
                      <w:t>+  VAT</w:t>
                    </w:r>
                    <w:proofErr w:type="gramEnd"/>
                    <w:r w:rsidRPr="00890D8D">
                      <w:rPr>
                        <w:b/>
                        <w:bCs/>
                      </w:rPr>
                      <w:t>)</w:t>
                    </w:r>
                  </w:p>
                </w:tc>
              </w:tr>
              <w:tr w:rsidR="00581DBE" w:rsidRPr="00890D8D" w14:paraId="3211C04B" w14:textId="77777777">
                <w:trPr>
                  <w:trHeight w:val="421"/>
                </w:trPr>
                <w:tc>
                  <w:tcPr>
                    <w:tcW w:w="5070" w:type="dxa"/>
                    <w:tcBorders>
                      <w:top w:val="single" w:sz="4" w:space="0" w:color="auto"/>
                      <w:left w:val="single" w:sz="4" w:space="0" w:color="auto"/>
                      <w:bottom w:val="single" w:sz="4" w:space="0" w:color="auto"/>
                      <w:right w:val="single" w:sz="4" w:space="0" w:color="auto"/>
                    </w:tcBorders>
                    <w:vAlign w:val="center"/>
                    <w:hideMark/>
                  </w:tcPr>
                  <w:p w14:paraId="5CA4B8D1" w14:textId="77777777" w:rsidR="00581DBE" w:rsidRPr="00890D8D" w:rsidRDefault="00581DBE" w:rsidP="00581DBE">
                    <w:pPr>
                      <w:rPr>
                        <w:b/>
                        <w:bCs/>
                      </w:rPr>
                    </w:pPr>
                    <w:r w:rsidRPr="00890D8D">
                      <w:rPr>
                        <w:b/>
                        <w:bCs/>
                      </w:rPr>
                      <w:t>Consultant daily Rate</w:t>
                    </w:r>
                  </w:p>
                </w:tc>
                <w:tc>
                  <w:tcPr>
                    <w:tcW w:w="1559" w:type="dxa"/>
                    <w:tcBorders>
                      <w:top w:val="single" w:sz="4" w:space="0" w:color="auto"/>
                      <w:left w:val="single" w:sz="4" w:space="0" w:color="auto"/>
                      <w:bottom w:val="single" w:sz="4" w:space="0" w:color="auto"/>
                      <w:right w:val="single" w:sz="4" w:space="0" w:color="auto"/>
                    </w:tcBorders>
                    <w:vAlign w:val="center"/>
                  </w:tcPr>
                  <w:p w14:paraId="36531047" w14:textId="77777777" w:rsidR="00581DBE" w:rsidRPr="00890D8D"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2BA45247" w14:textId="77777777" w:rsidR="00581DBE" w:rsidRPr="00890D8D"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59F54981" w14:textId="77777777" w:rsidR="00581DBE" w:rsidRPr="00890D8D" w:rsidRDefault="00581DBE" w:rsidP="00581DBE">
                    <w:pPr>
                      <w:rPr>
                        <w:b/>
                        <w:bCs/>
                      </w:rPr>
                    </w:pPr>
                  </w:p>
                </w:tc>
              </w:tr>
              <w:tr w:rsidR="00581DBE" w:rsidRPr="00890D8D" w14:paraId="0171D4D2" w14:textId="77777777">
                <w:trPr>
                  <w:trHeight w:val="421"/>
                </w:trPr>
                <w:tc>
                  <w:tcPr>
                    <w:tcW w:w="5070" w:type="dxa"/>
                    <w:tcBorders>
                      <w:top w:val="single" w:sz="4" w:space="0" w:color="auto"/>
                      <w:left w:val="single" w:sz="4" w:space="0" w:color="auto"/>
                      <w:bottom w:val="single" w:sz="4" w:space="0" w:color="auto"/>
                      <w:right w:val="single" w:sz="4" w:space="0" w:color="auto"/>
                    </w:tcBorders>
                    <w:vAlign w:val="center"/>
                    <w:hideMark/>
                  </w:tcPr>
                  <w:p w14:paraId="6E0ABC55" w14:textId="77777777" w:rsidR="00581DBE" w:rsidRPr="00890D8D" w:rsidRDefault="00581DBE" w:rsidP="00581DBE">
                    <w:pPr>
                      <w:rPr>
                        <w:b/>
                        <w:bCs/>
                      </w:rPr>
                    </w:pPr>
                    <w:r w:rsidRPr="00890D8D">
                      <w:rPr>
                        <w:b/>
                        <w:bCs/>
                      </w:rPr>
                      <w:t>Any other costs</w:t>
                    </w:r>
                  </w:p>
                </w:tc>
                <w:tc>
                  <w:tcPr>
                    <w:tcW w:w="1559" w:type="dxa"/>
                    <w:tcBorders>
                      <w:top w:val="single" w:sz="4" w:space="0" w:color="auto"/>
                      <w:left w:val="single" w:sz="4" w:space="0" w:color="auto"/>
                      <w:bottom w:val="single" w:sz="4" w:space="0" w:color="auto"/>
                      <w:right w:val="single" w:sz="4" w:space="0" w:color="auto"/>
                    </w:tcBorders>
                    <w:vAlign w:val="center"/>
                  </w:tcPr>
                  <w:p w14:paraId="2CE806D6" w14:textId="77777777" w:rsidR="00581DBE" w:rsidRPr="00890D8D"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5C5B0041" w14:textId="77777777" w:rsidR="00581DBE" w:rsidRPr="00890D8D"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2A25A684" w14:textId="77777777" w:rsidR="00581DBE" w:rsidRPr="00890D8D" w:rsidRDefault="00581DBE" w:rsidP="00581DBE">
                    <w:pPr>
                      <w:rPr>
                        <w:b/>
                        <w:bCs/>
                      </w:rPr>
                    </w:pPr>
                  </w:p>
                </w:tc>
              </w:tr>
              <w:tr w:rsidR="00581DBE" w:rsidRPr="00890D8D" w14:paraId="3652FFE7" w14:textId="77777777">
                <w:trPr>
                  <w:trHeight w:val="412"/>
                </w:trPr>
                <w:tc>
                  <w:tcPr>
                    <w:tcW w:w="5070" w:type="dxa"/>
                    <w:tcBorders>
                      <w:top w:val="single" w:sz="4" w:space="0" w:color="auto"/>
                      <w:left w:val="single" w:sz="4" w:space="0" w:color="auto"/>
                      <w:bottom w:val="single" w:sz="4" w:space="0" w:color="auto"/>
                      <w:right w:val="single" w:sz="4" w:space="0" w:color="auto"/>
                    </w:tcBorders>
                    <w:vAlign w:val="center"/>
                  </w:tcPr>
                  <w:p w14:paraId="06FE3EFB" w14:textId="77777777" w:rsidR="00581DBE" w:rsidRPr="00890D8D" w:rsidRDefault="00581DBE" w:rsidP="00581DBE">
                    <w:pPr>
                      <w:rPr>
                        <w:b/>
                        <w:bCs/>
                      </w:rPr>
                    </w:pPr>
                  </w:p>
                </w:tc>
                <w:tc>
                  <w:tcPr>
                    <w:tcW w:w="1559" w:type="dxa"/>
                    <w:tcBorders>
                      <w:top w:val="single" w:sz="4" w:space="0" w:color="auto"/>
                      <w:left w:val="single" w:sz="4" w:space="0" w:color="auto"/>
                      <w:bottom w:val="single" w:sz="4" w:space="0" w:color="auto"/>
                      <w:right w:val="single" w:sz="4" w:space="0" w:color="auto"/>
                    </w:tcBorders>
                    <w:vAlign w:val="center"/>
                  </w:tcPr>
                  <w:p w14:paraId="62C2C99F" w14:textId="77777777" w:rsidR="00581DBE" w:rsidRPr="00890D8D"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65BDC512" w14:textId="77777777" w:rsidR="00581DBE" w:rsidRPr="00890D8D"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3C3E1FB4" w14:textId="77777777" w:rsidR="00581DBE" w:rsidRPr="00890D8D" w:rsidRDefault="00581DBE" w:rsidP="00581DBE">
                    <w:pPr>
                      <w:rPr>
                        <w:b/>
                        <w:bCs/>
                      </w:rPr>
                    </w:pPr>
                  </w:p>
                </w:tc>
              </w:tr>
              <w:tr w:rsidR="00581DBE" w:rsidRPr="00890D8D" w14:paraId="7CAAFB81" w14:textId="77777777">
                <w:trPr>
                  <w:trHeight w:val="418"/>
                </w:trPr>
                <w:tc>
                  <w:tcPr>
                    <w:tcW w:w="5070" w:type="dxa"/>
                    <w:tcBorders>
                      <w:top w:val="single" w:sz="4" w:space="0" w:color="auto"/>
                      <w:left w:val="single" w:sz="4" w:space="0" w:color="auto"/>
                      <w:bottom w:val="single" w:sz="4" w:space="0" w:color="auto"/>
                      <w:right w:val="single" w:sz="4" w:space="0" w:color="auto"/>
                    </w:tcBorders>
                    <w:vAlign w:val="center"/>
                    <w:hideMark/>
                  </w:tcPr>
                  <w:p w14:paraId="29300DA5" w14:textId="77777777" w:rsidR="00581DBE" w:rsidRPr="00890D8D" w:rsidRDefault="00581DBE" w:rsidP="00581DBE">
                    <w:pPr>
                      <w:rPr>
                        <w:b/>
                        <w:bCs/>
                      </w:rPr>
                    </w:pPr>
                    <w:r w:rsidRPr="00890D8D">
                      <w:rPr>
                        <w:b/>
                        <w:bCs/>
                      </w:rPr>
                      <w:t>ULTIMATE COST</w:t>
                    </w:r>
                  </w:p>
                </w:tc>
                <w:tc>
                  <w:tcPr>
                    <w:tcW w:w="1559" w:type="dxa"/>
                    <w:tcBorders>
                      <w:top w:val="single" w:sz="4" w:space="0" w:color="auto"/>
                      <w:left w:val="single" w:sz="4" w:space="0" w:color="auto"/>
                      <w:bottom w:val="single" w:sz="4" w:space="0" w:color="auto"/>
                      <w:right w:val="single" w:sz="4" w:space="0" w:color="auto"/>
                    </w:tcBorders>
                    <w:vAlign w:val="center"/>
                  </w:tcPr>
                  <w:p w14:paraId="33884CC8" w14:textId="77777777" w:rsidR="00581DBE" w:rsidRPr="00890D8D"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0EF66655" w14:textId="77777777" w:rsidR="00581DBE" w:rsidRPr="00890D8D"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1DC07DE8" w14:textId="77777777" w:rsidR="00581DBE" w:rsidRPr="00890D8D" w:rsidRDefault="00581DBE" w:rsidP="00581DBE">
                    <w:pPr>
                      <w:rPr>
                        <w:b/>
                        <w:bCs/>
                      </w:rPr>
                    </w:pPr>
                  </w:p>
                </w:tc>
              </w:tr>
            </w:tbl>
            <w:p w14:paraId="366FE7A6" w14:textId="77777777" w:rsidR="00581DBE" w:rsidRPr="00890D8D" w:rsidRDefault="00581DBE" w:rsidP="00581DBE">
              <w:r w:rsidRPr="00890D8D">
                <w:t>ICBF will not be responsible for any errors on the calculation of costs provided in response to this invitation to tender.  It is the responsibility of suppliers to ensure that the costs quoted are correct and properly calculated.</w:t>
              </w:r>
            </w:p>
            <w:p w14:paraId="44601E69" w14:textId="77777777" w:rsidR="00581DBE" w:rsidRPr="00890D8D" w:rsidRDefault="00581DBE" w:rsidP="00581DBE">
              <w:r w:rsidRPr="00890D8D">
                <w:t>This offer will remain open for acceptance by you for a period of 6 months from the date of deadline for submission of tenders.</w:t>
              </w:r>
            </w:p>
            <w:p w14:paraId="3792E3C6" w14:textId="77777777" w:rsidR="00581DBE" w:rsidRPr="00890D8D" w:rsidRDefault="00581DBE" w:rsidP="00581DBE">
              <w:r w:rsidRPr="00890D8D">
                <w:t xml:space="preserve">The costs quoted are fixed for the duration of the contract.  Fee amendments, if any, will be in line with Statutory Agreements. </w:t>
              </w:r>
            </w:p>
            <w:p w14:paraId="3B6B160C" w14:textId="77777777" w:rsidR="00581DBE" w:rsidRPr="00890D8D" w:rsidRDefault="00581DBE" w:rsidP="00581DBE">
              <w:r w:rsidRPr="00890D8D">
                <w:t>We acknowledge that all costs and expenses incurred by us in producing and submitting this offer will be borne in full by us.</w:t>
              </w:r>
            </w:p>
            <w:p w14:paraId="3CC3BE2B" w14:textId="77777777" w:rsidR="00581DBE" w:rsidRPr="00890D8D" w:rsidRDefault="00581DBE" w:rsidP="00581DBE">
              <w:pPr>
                <w:rPr>
                  <w:lang w:val="en-US"/>
                </w:rPr>
              </w:pPr>
            </w:p>
            <w:p w14:paraId="3C634BD7" w14:textId="77777777" w:rsidR="00581DBE" w:rsidRPr="00890D8D" w:rsidRDefault="00581DBE" w:rsidP="00581DBE">
              <w:pPr>
                <w:rPr>
                  <w:lang w:val="en-US"/>
                </w:rPr>
              </w:pPr>
            </w:p>
            <w:p w14:paraId="4861573D" w14:textId="77777777" w:rsidR="00581DBE" w:rsidRPr="00890D8D" w:rsidRDefault="00581DBE" w:rsidP="00581DBE">
              <w:pPr>
                <w:rPr>
                  <w:lang w:val="en-US"/>
                </w:rPr>
              </w:pPr>
              <w:r w:rsidRPr="00890D8D">
                <w:rPr>
                  <w:lang w:val="en-US"/>
                </w:rPr>
                <w:t>Signed: __________________________________ Date: ________________________</w:t>
              </w:r>
            </w:p>
            <w:p w14:paraId="50A883B2" w14:textId="77777777" w:rsidR="00581DBE" w:rsidRPr="00890D8D" w:rsidRDefault="00581DBE" w:rsidP="00581DBE">
              <w:pPr>
                <w:rPr>
                  <w:b/>
                  <w:bCs/>
                  <w:i/>
                  <w:iCs/>
                  <w:lang w:val="en-US"/>
                </w:rPr>
              </w:pPr>
              <w:r w:rsidRPr="00890D8D">
                <w:rPr>
                  <w:b/>
                  <w:bCs/>
                  <w:i/>
                  <w:iCs/>
                  <w:lang w:val="en-US"/>
                </w:rPr>
                <w:t>Failure to sign this Form of Tender will invalidate the offer</w:t>
              </w:r>
            </w:p>
            <w:p w14:paraId="535F6D43" w14:textId="77777777" w:rsidR="00581DBE" w:rsidRPr="00890D8D" w:rsidRDefault="00581DBE" w:rsidP="00581DBE">
              <w:pPr>
                <w:rPr>
                  <w:lang w:val="en-US"/>
                </w:rPr>
              </w:pPr>
            </w:p>
            <w:p w14:paraId="0EEF9143" w14:textId="77777777" w:rsidR="00581DBE" w:rsidRPr="00890D8D" w:rsidRDefault="00581DBE" w:rsidP="00581DBE">
              <w:pPr>
                <w:rPr>
                  <w:lang w:val="en-US"/>
                </w:rPr>
              </w:pPr>
              <w:r w:rsidRPr="00890D8D">
                <w:rPr>
                  <w:lang w:val="en-US"/>
                </w:rPr>
                <w:t xml:space="preserve">Name </w:t>
              </w:r>
              <w:r w:rsidRPr="00890D8D">
                <w:rPr>
                  <w:i/>
                  <w:iCs/>
                  <w:lang w:val="en-US"/>
                </w:rPr>
                <w:t xml:space="preserve">(block capitals): </w:t>
              </w:r>
              <w:r w:rsidRPr="00890D8D">
                <w:rPr>
                  <w:lang w:val="en-US"/>
                </w:rPr>
                <w:t>__________________________________________________________</w:t>
              </w:r>
            </w:p>
            <w:p w14:paraId="1C51A6B1" w14:textId="77777777" w:rsidR="00581DBE" w:rsidRPr="00890D8D" w:rsidRDefault="00581DBE" w:rsidP="00581DBE">
              <w:pPr>
                <w:rPr>
                  <w:lang w:val="en-US"/>
                </w:rPr>
              </w:pPr>
            </w:p>
            <w:p w14:paraId="037493D8" w14:textId="77777777" w:rsidR="00581DBE" w:rsidRPr="00890D8D" w:rsidRDefault="00581DBE" w:rsidP="00581DBE">
              <w:pPr>
                <w:rPr>
                  <w:lang w:val="en-US"/>
                </w:rPr>
              </w:pPr>
              <w:r w:rsidRPr="00890D8D">
                <w:rPr>
                  <w:lang w:val="en-US"/>
                </w:rPr>
                <w:t xml:space="preserve">On behalf of </w:t>
              </w:r>
              <w:r w:rsidRPr="00890D8D">
                <w:rPr>
                  <w:i/>
                  <w:iCs/>
                  <w:lang w:val="en-US"/>
                </w:rPr>
                <w:t xml:space="preserve">(Tenderer): </w:t>
              </w:r>
              <w:r w:rsidRPr="00890D8D">
                <w:rPr>
                  <w:lang w:val="en-US"/>
                </w:rPr>
                <w:t>__________________________________________</w:t>
              </w:r>
            </w:p>
            <w:p w14:paraId="1F52AB85" w14:textId="77777777" w:rsidR="00581DBE" w:rsidRPr="00890D8D" w:rsidRDefault="00581DBE" w:rsidP="00581DBE">
              <w:pPr>
                <w:rPr>
                  <w:lang w:val="en-US"/>
                </w:rPr>
              </w:pPr>
            </w:p>
            <w:p w14:paraId="6FCEDBB4" w14:textId="77777777" w:rsidR="00581DBE" w:rsidRPr="00890D8D" w:rsidRDefault="00581DBE" w:rsidP="00581DBE">
              <w:pPr>
                <w:rPr>
                  <w:lang w:val="en-US"/>
                </w:rPr>
              </w:pPr>
              <w:r w:rsidRPr="00890D8D">
                <w:rPr>
                  <w:lang w:val="en-US"/>
                </w:rPr>
                <w:t>Contact Address: ___________________________________________________________</w:t>
              </w:r>
            </w:p>
            <w:p w14:paraId="4C1453D9" w14:textId="77777777" w:rsidR="00581DBE" w:rsidRPr="00890D8D" w:rsidRDefault="00581DBE" w:rsidP="00581DBE">
              <w:pPr>
                <w:rPr>
                  <w:lang w:val="en-US"/>
                </w:rPr>
              </w:pPr>
            </w:p>
            <w:p w14:paraId="3CFF4575" w14:textId="59A72086" w:rsidR="003C0FB1" w:rsidRPr="00310EDC" w:rsidRDefault="00581DBE" w:rsidP="00581DBE">
              <w:r w:rsidRPr="00890D8D">
                <w:rPr>
                  <w:lang w:val="en-US"/>
                </w:rPr>
                <w:t>Tel: ______________                                                     Email: _______________________</w:t>
              </w:r>
              <w:proofErr w:type="gramStart"/>
              <w:r w:rsidRPr="00890D8D">
                <w:rPr>
                  <w:lang w:val="en-US"/>
                </w:rPr>
                <w:t>_</w:t>
              </w:r>
              <w:r w:rsidR="003C0FB1" w:rsidRPr="00890D8D">
                <w:t xml:space="preserve">]   </w:t>
              </w:r>
              <w:proofErr w:type="gramEnd"/>
              <w:r w:rsidR="003C0FB1" w:rsidRPr="00890D8D">
                <w:t xml:space="preserve"> </w:t>
              </w:r>
            </w:p>
          </w:sdtContent>
        </w:sdt>
      </w:sdtContent>
    </w:sdt>
    <w:p w14:paraId="28187E49" w14:textId="77777777" w:rsidR="003C0FB1" w:rsidRDefault="003C0FB1" w:rsidP="00CC7906"/>
    <w:p w14:paraId="4EB175C2" w14:textId="77777777" w:rsidR="003C0FB1" w:rsidRDefault="003C0FB1" w:rsidP="00CC7906"/>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38B5623B"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Content>
          <w:r w:rsidR="001B6B33">
            <w:rPr>
              <w:highlight w:val="lightGray"/>
            </w:rPr>
            <w:t>ICBF</w:t>
          </w:r>
        </w:sdtContent>
      </w:sdt>
      <w:r w:rsidR="003F3EE7">
        <w:t xml:space="preserve"> </w:t>
      </w:r>
      <w:r w:rsidR="003F3EE7" w:rsidRPr="00CC568F">
        <w:t>(the “Contracting Authority”)</w:t>
      </w:r>
    </w:p>
    <w:p w14:paraId="46FC351B" w14:textId="15816AE4"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Content>
          <w:r w:rsidR="00E64B69">
            <w:rPr>
              <w:szCs w:val="22"/>
              <w:highlight w:val="lightGray"/>
            </w:rPr>
            <w:t>SYSTEMS SERVICES CONSULTANCY SERVICE</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w:t>
            </w:r>
            <w:proofErr w:type="gramStart"/>
            <w:r w:rsidRPr="00507FE4">
              <w:t>all of</w:t>
            </w:r>
            <w:proofErr w:type="gramEnd"/>
            <w:r w:rsidRPr="00507FE4">
              <w:t xml:space="preserve">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w:t>
            </w:r>
            <w:proofErr w:type="gramStart"/>
            <w:r w:rsidRPr="000E5DB7">
              <w:t>period of time</w:t>
            </w:r>
            <w:proofErr w:type="gramEnd"/>
            <w:r w:rsidRPr="000E5DB7">
              <w:t xml:space="preserv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t>In particular, tenders</w:t>
      </w:r>
      <w:proofErr w:type="gramEnd"/>
      <w:r>
        <w:t xml:space="preserve">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 xml:space="preserve">Where the estimated value of the public procurement procedure is equal to or greater than the financial threshold set out at Article 28 of Regulation (EU) 2022/2560, economic operators are required to comply in full </w:t>
      </w:r>
      <w:proofErr w:type="gramStart"/>
      <w:r>
        <w:t>with</w:t>
      </w:r>
      <w:proofErr w:type="gramEnd"/>
      <w:r>
        <w:t xml:space="preserve"> their obligations under both that Regulation and Implementing Regulation (EU) 2023/1441. In that regard, economic operators are required to complete the relevant form of declaration or notification that apply to their </w:t>
      </w:r>
      <w:proofErr w:type="gramStart"/>
      <w:r>
        <w:t>particular circumstances</w:t>
      </w:r>
      <w:proofErr w:type="gramEnd"/>
      <w:r>
        <w:t>.</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31A9847D"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Content>
          <w:r w:rsidR="001B6B33">
            <w:rPr>
              <w:highlight w:val="lightGray"/>
            </w:rPr>
            <w:t>ICBF</w:t>
          </w:r>
        </w:sdtContent>
      </w:sdt>
      <w:r>
        <w:t xml:space="preserve"> </w:t>
      </w:r>
      <w:r w:rsidRPr="00CC568F">
        <w:t>(the “Contracting Authority”)</w:t>
      </w:r>
    </w:p>
    <w:p w14:paraId="1D1A8B25" w14:textId="43DECC8E"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Content>
          <w:r w:rsidR="00E64B69">
            <w:rPr>
              <w:szCs w:val="22"/>
              <w:highlight w:val="lightGray"/>
            </w:rPr>
            <w:t>SYSTEMS SERVICES CONSULTANCY SERVICE</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DA6E7B">
        <w:trPr>
          <w:trHeight w:val="940"/>
        </w:trPr>
        <w:tc>
          <w:tcPr>
            <w:tcW w:w="4208" w:type="dxa"/>
          </w:tcPr>
          <w:p w14:paraId="2F139E51" w14:textId="77777777" w:rsidR="00662F78" w:rsidRDefault="00662F78" w:rsidP="00DA6E7B">
            <w:pPr>
              <w:jc w:val="both"/>
              <w:rPr>
                <w:b/>
                <w:color w:val="333399"/>
                <w:szCs w:val="22"/>
              </w:rPr>
            </w:pPr>
            <w:r>
              <w:br w:type="page"/>
            </w:r>
            <w:r w:rsidRPr="00830A49">
              <w:rPr>
                <w:b/>
                <w:color w:val="333399"/>
                <w:szCs w:val="22"/>
              </w:rPr>
              <w:t>SIGNED</w:t>
            </w:r>
          </w:p>
          <w:p w14:paraId="1EAD533C" w14:textId="77777777" w:rsidR="00662F78" w:rsidRDefault="00662F78" w:rsidP="00DA6E7B">
            <w:pPr>
              <w:jc w:val="both"/>
              <w:rPr>
                <w:b/>
                <w:color w:val="333399"/>
                <w:szCs w:val="22"/>
              </w:rPr>
            </w:pPr>
          </w:p>
          <w:p w14:paraId="7A5ED50C" w14:textId="77777777" w:rsidR="00662F78" w:rsidRDefault="00662F78" w:rsidP="00DA6E7B">
            <w:pPr>
              <w:jc w:val="both"/>
              <w:rPr>
                <w:b/>
                <w:color w:val="333399"/>
                <w:szCs w:val="22"/>
              </w:rPr>
            </w:pPr>
          </w:p>
          <w:p w14:paraId="23202CAA" w14:textId="77777777" w:rsidR="00662F78" w:rsidRDefault="00662F78" w:rsidP="00DA6E7B">
            <w:pPr>
              <w:jc w:val="both"/>
              <w:rPr>
                <w:b/>
                <w:color w:val="333399"/>
                <w:szCs w:val="22"/>
              </w:rPr>
            </w:pPr>
          </w:p>
          <w:p w14:paraId="245E409D" w14:textId="77777777" w:rsidR="00662F78" w:rsidRDefault="00662F78" w:rsidP="00DA6E7B">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DA6E7B">
            <w:pPr>
              <w:jc w:val="both"/>
              <w:rPr>
                <w:b/>
                <w:color w:val="333399"/>
                <w:szCs w:val="22"/>
              </w:rPr>
            </w:pPr>
            <w:r>
              <w:rPr>
                <w:b/>
                <w:color w:val="333399"/>
                <w:szCs w:val="22"/>
              </w:rPr>
              <w:t>Notifying Party</w:t>
            </w:r>
          </w:p>
          <w:p w14:paraId="3DC946DF" w14:textId="77777777" w:rsidR="00662F78" w:rsidRDefault="00662F78" w:rsidP="00DA6E7B">
            <w:pPr>
              <w:jc w:val="both"/>
              <w:rPr>
                <w:b/>
                <w:color w:val="333399"/>
                <w:szCs w:val="22"/>
              </w:rPr>
            </w:pPr>
          </w:p>
        </w:tc>
      </w:tr>
      <w:tr w:rsidR="00662F78" w:rsidRPr="00830A49" w14:paraId="77FEDF2A" w14:textId="77777777" w:rsidTr="00DA6E7B">
        <w:trPr>
          <w:cantSplit/>
          <w:trHeight w:val="940"/>
        </w:trPr>
        <w:tc>
          <w:tcPr>
            <w:tcW w:w="4208" w:type="dxa"/>
          </w:tcPr>
          <w:p w14:paraId="2D5197CF" w14:textId="77777777" w:rsidR="00662F78" w:rsidRDefault="00662F78" w:rsidP="00DA6E7B">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DA6E7B">
            <w:pPr>
              <w:jc w:val="both"/>
              <w:rPr>
                <w:b/>
                <w:color w:val="333399"/>
                <w:szCs w:val="22"/>
              </w:rPr>
            </w:pPr>
            <w:r w:rsidRPr="00830A49">
              <w:rPr>
                <w:b/>
                <w:color w:val="333399"/>
                <w:szCs w:val="22"/>
              </w:rPr>
              <w:t>Address</w:t>
            </w:r>
          </w:p>
        </w:tc>
      </w:tr>
      <w:tr w:rsidR="00662F78" w:rsidRPr="00830A49" w14:paraId="21AD028B" w14:textId="77777777" w:rsidTr="00DA6E7B">
        <w:trPr>
          <w:cantSplit/>
          <w:trHeight w:val="940"/>
        </w:trPr>
        <w:tc>
          <w:tcPr>
            <w:tcW w:w="4208" w:type="dxa"/>
          </w:tcPr>
          <w:p w14:paraId="07C43D3B" w14:textId="77777777" w:rsidR="00662F78" w:rsidRPr="00830A49" w:rsidRDefault="00662F78" w:rsidP="00DA6E7B">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DA6E7B">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party(ies)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party(ies)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DA6E7B">
        <w:trPr>
          <w:trHeight w:val="300"/>
        </w:trPr>
        <w:tc>
          <w:tcPr>
            <w:tcW w:w="2860" w:type="dxa"/>
            <w:noWrap/>
            <w:hideMark/>
          </w:tcPr>
          <w:p w14:paraId="1E5C05DF" w14:textId="77777777" w:rsidR="00662F78" w:rsidRPr="00401A1C" w:rsidRDefault="00662F78" w:rsidP="00DA6E7B">
            <w:pPr>
              <w:rPr>
                <w:b/>
                <w:bCs/>
                <w:lang w:val="en-IE"/>
              </w:rPr>
            </w:pPr>
            <w:r w:rsidRPr="00401A1C">
              <w:rPr>
                <w:b/>
                <w:bCs/>
              </w:rPr>
              <w:t>Third Country</w:t>
            </w:r>
          </w:p>
        </w:tc>
        <w:tc>
          <w:tcPr>
            <w:tcW w:w="5760" w:type="dxa"/>
            <w:noWrap/>
            <w:hideMark/>
          </w:tcPr>
          <w:p w14:paraId="4B59FA0D" w14:textId="77777777" w:rsidR="00662F78" w:rsidRPr="00401A1C" w:rsidRDefault="00662F78" w:rsidP="00DA6E7B">
            <w:pPr>
              <w:rPr>
                <w:b/>
                <w:bCs/>
              </w:rPr>
            </w:pPr>
            <w:r w:rsidRPr="00401A1C">
              <w:rPr>
                <w:b/>
                <w:bCs/>
              </w:rPr>
              <w:t>Brief Description of the financial contributions</w:t>
            </w:r>
          </w:p>
        </w:tc>
      </w:tr>
      <w:tr w:rsidR="00662F78" w:rsidRPr="00401A1C" w14:paraId="60D2BDC6" w14:textId="77777777" w:rsidTr="00DA6E7B">
        <w:trPr>
          <w:trHeight w:val="300"/>
        </w:trPr>
        <w:tc>
          <w:tcPr>
            <w:tcW w:w="2860" w:type="dxa"/>
            <w:noWrap/>
            <w:hideMark/>
          </w:tcPr>
          <w:p w14:paraId="414C319A" w14:textId="77777777" w:rsidR="00662F78" w:rsidRPr="00401A1C" w:rsidRDefault="00662F78" w:rsidP="00DA6E7B">
            <w:pPr>
              <w:rPr>
                <w:b/>
              </w:rPr>
            </w:pPr>
            <w:r w:rsidRPr="00401A1C">
              <w:rPr>
                <w:b/>
              </w:rPr>
              <w:t>Country A</w:t>
            </w:r>
          </w:p>
        </w:tc>
        <w:tc>
          <w:tcPr>
            <w:tcW w:w="5760" w:type="dxa"/>
            <w:noWrap/>
            <w:hideMark/>
          </w:tcPr>
          <w:p w14:paraId="2317BDA2" w14:textId="77777777" w:rsidR="00662F78" w:rsidRPr="00401A1C" w:rsidRDefault="00662F78" w:rsidP="00DA6E7B">
            <w:pPr>
              <w:rPr>
                <w:b/>
              </w:rPr>
            </w:pPr>
            <w:r w:rsidRPr="00401A1C">
              <w:rPr>
                <w:b/>
              </w:rPr>
              <w:t> </w:t>
            </w:r>
          </w:p>
        </w:tc>
      </w:tr>
      <w:tr w:rsidR="00662F78" w:rsidRPr="00401A1C" w14:paraId="645AA3D1" w14:textId="77777777" w:rsidTr="00DA6E7B">
        <w:trPr>
          <w:trHeight w:val="300"/>
        </w:trPr>
        <w:tc>
          <w:tcPr>
            <w:tcW w:w="2860" w:type="dxa"/>
            <w:noWrap/>
            <w:hideMark/>
          </w:tcPr>
          <w:p w14:paraId="0FC7518A" w14:textId="77777777" w:rsidR="00662F78" w:rsidRPr="00401A1C" w:rsidRDefault="00662F78" w:rsidP="00DA6E7B">
            <w:pPr>
              <w:rPr>
                <w:b/>
              </w:rPr>
            </w:pPr>
            <w:r w:rsidRPr="00401A1C">
              <w:rPr>
                <w:b/>
              </w:rPr>
              <w:t>Country B</w:t>
            </w:r>
          </w:p>
        </w:tc>
        <w:tc>
          <w:tcPr>
            <w:tcW w:w="5760" w:type="dxa"/>
            <w:noWrap/>
            <w:hideMark/>
          </w:tcPr>
          <w:p w14:paraId="6C8FD13B" w14:textId="77777777" w:rsidR="00662F78" w:rsidRPr="00401A1C" w:rsidRDefault="00662F78" w:rsidP="00DA6E7B">
            <w:pPr>
              <w:rPr>
                <w:b/>
              </w:rPr>
            </w:pPr>
            <w:r w:rsidRPr="00401A1C">
              <w:rPr>
                <w:b/>
              </w:rPr>
              <w:t> </w:t>
            </w:r>
          </w:p>
        </w:tc>
      </w:tr>
      <w:tr w:rsidR="00662F78" w:rsidRPr="00401A1C" w14:paraId="35A09BDD" w14:textId="77777777" w:rsidTr="00DA6E7B">
        <w:trPr>
          <w:trHeight w:val="300"/>
        </w:trPr>
        <w:tc>
          <w:tcPr>
            <w:tcW w:w="2860" w:type="dxa"/>
            <w:noWrap/>
            <w:hideMark/>
          </w:tcPr>
          <w:p w14:paraId="044B6B9C" w14:textId="77777777" w:rsidR="00662F78" w:rsidRPr="00401A1C" w:rsidRDefault="00662F78" w:rsidP="00DA6E7B">
            <w:pPr>
              <w:rPr>
                <w:b/>
              </w:rPr>
            </w:pPr>
            <w:r w:rsidRPr="00401A1C">
              <w:rPr>
                <w:b/>
              </w:rPr>
              <w:t>Country C</w:t>
            </w:r>
          </w:p>
        </w:tc>
        <w:tc>
          <w:tcPr>
            <w:tcW w:w="5760" w:type="dxa"/>
            <w:noWrap/>
            <w:hideMark/>
          </w:tcPr>
          <w:p w14:paraId="5C6BFB9D" w14:textId="77777777" w:rsidR="00662F78" w:rsidRPr="00401A1C" w:rsidRDefault="00662F78" w:rsidP="00DA6E7B">
            <w:pPr>
              <w:rPr>
                <w:b/>
              </w:rPr>
            </w:pPr>
            <w:r w:rsidRPr="00401A1C">
              <w:rPr>
                <w:b/>
              </w:rPr>
              <w:t> </w:t>
            </w:r>
          </w:p>
        </w:tc>
      </w:tr>
      <w:tr w:rsidR="00662F78" w:rsidRPr="00401A1C" w14:paraId="78092B7D" w14:textId="77777777" w:rsidTr="00DA6E7B">
        <w:trPr>
          <w:trHeight w:val="300"/>
        </w:trPr>
        <w:tc>
          <w:tcPr>
            <w:tcW w:w="2860" w:type="dxa"/>
            <w:noWrap/>
            <w:hideMark/>
          </w:tcPr>
          <w:p w14:paraId="6D88415A" w14:textId="77777777" w:rsidR="00662F78" w:rsidRPr="00401A1C" w:rsidRDefault="00662F78" w:rsidP="00DA6E7B">
            <w:pPr>
              <w:rPr>
                <w:b/>
              </w:rPr>
            </w:pPr>
            <w:r w:rsidRPr="00401A1C">
              <w:rPr>
                <w:b/>
              </w:rPr>
              <w:t>Country D</w:t>
            </w:r>
          </w:p>
        </w:tc>
        <w:tc>
          <w:tcPr>
            <w:tcW w:w="5760" w:type="dxa"/>
            <w:noWrap/>
            <w:hideMark/>
          </w:tcPr>
          <w:p w14:paraId="1F401242" w14:textId="77777777" w:rsidR="00662F78" w:rsidRPr="00401A1C" w:rsidRDefault="00662F78" w:rsidP="00DA6E7B">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party(ies)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DA6E7B">
        <w:trPr>
          <w:trHeight w:val="300"/>
        </w:trPr>
        <w:tc>
          <w:tcPr>
            <w:tcW w:w="2380" w:type="dxa"/>
            <w:noWrap/>
            <w:hideMark/>
          </w:tcPr>
          <w:p w14:paraId="174E8277" w14:textId="77777777" w:rsidR="00662F78" w:rsidRPr="00B85800" w:rsidRDefault="00662F78" w:rsidP="00DA6E7B">
            <w:pPr>
              <w:rPr>
                <w:b/>
                <w:bCs/>
                <w:lang w:val="en-IE"/>
              </w:rPr>
            </w:pPr>
            <w:r w:rsidRPr="00B85800">
              <w:rPr>
                <w:b/>
                <w:bCs/>
              </w:rPr>
              <w:t>Third Country</w:t>
            </w:r>
          </w:p>
        </w:tc>
        <w:tc>
          <w:tcPr>
            <w:tcW w:w="3520" w:type="dxa"/>
            <w:noWrap/>
            <w:hideMark/>
          </w:tcPr>
          <w:p w14:paraId="39EFBF56" w14:textId="77777777" w:rsidR="00662F78" w:rsidRPr="00B85800" w:rsidRDefault="00662F78" w:rsidP="00DA6E7B">
            <w:pPr>
              <w:rPr>
                <w:b/>
                <w:bCs/>
              </w:rPr>
            </w:pPr>
            <w:r w:rsidRPr="00B85800">
              <w:rPr>
                <w:b/>
                <w:bCs/>
              </w:rPr>
              <w:t>Type of Financial Contribution (FC)</w:t>
            </w:r>
          </w:p>
        </w:tc>
        <w:tc>
          <w:tcPr>
            <w:tcW w:w="7020" w:type="dxa"/>
            <w:noWrap/>
            <w:hideMark/>
          </w:tcPr>
          <w:p w14:paraId="3D8C113F" w14:textId="77777777" w:rsidR="00662F78" w:rsidRPr="00B85800" w:rsidRDefault="00662F78" w:rsidP="00DA6E7B">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DA6E7B">
            <w:pPr>
              <w:rPr>
                <w:b/>
                <w:bCs/>
              </w:rPr>
            </w:pPr>
            <w:r w:rsidRPr="00B85800">
              <w:rPr>
                <w:b/>
                <w:bCs/>
              </w:rPr>
              <w:t>Estimated value of the FC</w:t>
            </w:r>
          </w:p>
        </w:tc>
      </w:tr>
      <w:tr w:rsidR="00662F78" w:rsidRPr="00B85800" w14:paraId="7DB58B5A" w14:textId="77777777" w:rsidTr="00DA6E7B">
        <w:trPr>
          <w:trHeight w:val="300"/>
        </w:trPr>
        <w:tc>
          <w:tcPr>
            <w:tcW w:w="2380" w:type="dxa"/>
            <w:noWrap/>
            <w:hideMark/>
          </w:tcPr>
          <w:p w14:paraId="63433BDC" w14:textId="77777777" w:rsidR="00662F78" w:rsidRPr="00B85800" w:rsidRDefault="00662F78" w:rsidP="00DA6E7B">
            <w:r w:rsidRPr="00B85800">
              <w:t>Country A</w:t>
            </w:r>
          </w:p>
        </w:tc>
        <w:tc>
          <w:tcPr>
            <w:tcW w:w="3520" w:type="dxa"/>
            <w:noWrap/>
            <w:hideMark/>
          </w:tcPr>
          <w:p w14:paraId="255C5FC8" w14:textId="77777777" w:rsidR="00662F78" w:rsidRPr="00B85800" w:rsidRDefault="00662F78" w:rsidP="00DA6E7B">
            <w:r w:rsidRPr="00B85800">
              <w:t> </w:t>
            </w:r>
          </w:p>
        </w:tc>
        <w:tc>
          <w:tcPr>
            <w:tcW w:w="7020" w:type="dxa"/>
            <w:noWrap/>
            <w:hideMark/>
          </w:tcPr>
          <w:p w14:paraId="63D354F8" w14:textId="77777777" w:rsidR="00662F78" w:rsidRPr="00B85800" w:rsidRDefault="00662F78" w:rsidP="00DA6E7B">
            <w:r w:rsidRPr="00B85800">
              <w:t> </w:t>
            </w:r>
          </w:p>
        </w:tc>
        <w:tc>
          <w:tcPr>
            <w:tcW w:w="3320" w:type="dxa"/>
            <w:noWrap/>
            <w:hideMark/>
          </w:tcPr>
          <w:p w14:paraId="3D6F9BB7" w14:textId="77777777" w:rsidR="00662F78" w:rsidRPr="00B85800" w:rsidRDefault="00662F78" w:rsidP="00DA6E7B">
            <w:r w:rsidRPr="00B85800">
              <w:t> </w:t>
            </w:r>
          </w:p>
        </w:tc>
      </w:tr>
      <w:tr w:rsidR="00662F78" w:rsidRPr="00B85800" w14:paraId="4E06F790" w14:textId="77777777" w:rsidTr="00DA6E7B">
        <w:trPr>
          <w:trHeight w:val="300"/>
        </w:trPr>
        <w:tc>
          <w:tcPr>
            <w:tcW w:w="2380" w:type="dxa"/>
            <w:noWrap/>
            <w:hideMark/>
          </w:tcPr>
          <w:p w14:paraId="38AFEDA9" w14:textId="77777777" w:rsidR="00662F78" w:rsidRPr="00B85800" w:rsidRDefault="00662F78" w:rsidP="00DA6E7B">
            <w:r w:rsidRPr="00B85800">
              <w:t>Country B</w:t>
            </w:r>
          </w:p>
        </w:tc>
        <w:tc>
          <w:tcPr>
            <w:tcW w:w="3520" w:type="dxa"/>
            <w:noWrap/>
            <w:hideMark/>
          </w:tcPr>
          <w:p w14:paraId="503D50DF" w14:textId="77777777" w:rsidR="00662F78" w:rsidRPr="00B85800" w:rsidRDefault="00662F78" w:rsidP="00DA6E7B">
            <w:r w:rsidRPr="00B85800">
              <w:t> </w:t>
            </w:r>
          </w:p>
        </w:tc>
        <w:tc>
          <w:tcPr>
            <w:tcW w:w="7020" w:type="dxa"/>
            <w:noWrap/>
            <w:hideMark/>
          </w:tcPr>
          <w:p w14:paraId="5B546B1A" w14:textId="77777777" w:rsidR="00662F78" w:rsidRPr="00B85800" w:rsidRDefault="00662F78" w:rsidP="00DA6E7B">
            <w:r w:rsidRPr="00B85800">
              <w:t> </w:t>
            </w:r>
          </w:p>
        </w:tc>
        <w:tc>
          <w:tcPr>
            <w:tcW w:w="3320" w:type="dxa"/>
            <w:noWrap/>
            <w:hideMark/>
          </w:tcPr>
          <w:p w14:paraId="509DBA75" w14:textId="77777777" w:rsidR="00662F78" w:rsidRPr="00B85800" w:rsidRDefault="00662F78" w:rsidP="00DA6E7B">
            <w:r w:rsidRPr="00B85800">
              <w:t> </w:t>
            </w:r>
          </w:p>
        </w:tc>
      </w:tr>
      <w:tr w:rsidR="00662F78" w:rsidRPr="00B85800" w14:paraId="4A3A0773" w14:textId="77777777" w:rsidTr="00DA6E7B">
        <w:trPr>
          <w:trHeight w:val="300"/>
        </w:trPr>
        <w:tc>
          <w:tcPr>
            <w:tcW w:w="2380" w:type="dxa"/>
            <w:noWrap/>
            <w:hideMark/>
          </w:tcPr>
          <w:p w14:paraId="7C544014" w14:textId="77777777" w:rsidR="00662F78" w:rsidRPr="00B85800" w:rsidRDefault="00662F78" w:rsidP="00DA6E7B">
            <w:r w:rsidRPr="00B85800">
              <w:t>Country C</w:t>
            </w:r>
          </w:p>
        </w:tc>
        <w:tc>
          <w:tcPr>
            <w:tcW w:w="3520" w:type="dxa"/>
            <w:noWrap/>
            <w:hideMark/>
          </w:tcPr>
          <w:p w14:paraId="472B2744" w14:textId="77777777" w:rsidR="00662F78" w:rsidRPr="00B85800" w:rsidRDefault="00662F78" w:rsidP="00DA6E7B">
            <w:r w:rsidRPr="00B85800">
              <w:t> </w:t>
            </w:r>
          </w:p>
        </w:tc>
        <w:tc>
          <w:tcPr>
            <w:tcW w:w="7020" w:type="dxa"/>
            <w:noWrap/>
            <w:hideMark/>
          </w:tcPr>
          <w:p w14:paraId="5D8E3A09" w14:textId="77777777" w:rsidR="00662F78" w:rsidRPr="00B85800" w:rsidRDefault="00662F78" w:rsidP="00DA6E7B">
            <w:r w:rsidRPr="00B85800">
              <w:t> </w:t>
            </w:r>
          </w:p>
        </w:tc>
        <w:tc>
          <w:tcPr>
            <w:tcW w:w="3320" w:type="dxa"/>
            <w:noWrap/>
            <w:hideMark/>
          </w:tcPr>
          <w:p w14:paraId="34555F69" w14:textId="77777777" w:rsidR="00662F78" w:rsidRPr="00B85800" w:rsidRDefault="00662F78" w:rsidP="00DA6E7B">
            <w:r w:rsidRPr="00B85800">
              <w:t> </w:t>
            </w:r>
          </w:p>
        </w:tc>
      </w:tr>
      <w:tr w:rsidR="00662F78" w:rsidRPr="00B85800" w14:paraId="094CFE33" w14:textId="77777777" w:rsidTr="00DA6E7B">
        <w:trPr>
          <w:trHeight w:val="300"/>
        </w:trPr>
        <w:tc>
          <w:tcPr>
            <w:tcW w:w="2380" w:type="dxa"/>
            <w:noWrap/>
            <w:hideMark/>
          </w:tcPr>
          <w:p w14:paraId="2F3CAB7B" w14:textId="77777777" w:rsidR="00662F78" w:rsidRPr="00B85800" w:rsidRDefault="00662F78" w:rsidP="00DA6E7B">
            <w:r w:rsidRPr="00B85800">
              <w:t>Country D</w:t>
            </w:r>
          </w:p>
        </w:tc>
        <w:tc>
          <w:tcPr>
            <w:tcW w:w="3520" w:type="dxa"/>
            <w:noWrap/>
            <w:hideMark/>
          </w:tcPr>
          <w:p w14:paraId="458B6C51" w14:textId="77777777" w:rsidR="00662F78" w:rsidRPr="00B85800" w:rsidRDefault="00662F78" w:rsidP="00DA6E7B">
            <w:r w:rsidRPr="00B85800">
              <w:t> </w:t>
            </w:r>
          </w:p>
        </w:tc>
        <w:tc>
          <w:tcPr>
            <w:tcW w:w="7020" w:type="dxa"/>
            <w:noWrap/>
            <w:hideMark/>
          </w:tcPr>
          <w:p w14:paraId="10C74914" w14:textId="77777777" w:rsidR="00662F78" w:rsidRPr="00B85800" w:rsidRDefault="00662F78" w:rsidP="00DA6E7B">
            <w:r w:rsidRPr="00B85800">
              <w:t> </w:t>
            </w:r>
          </w:p>
        </w:tc>
        <w:tc>
          <w:tcPr>
            <w:tcW w:w="3320" w:type="dxa"/>
            <w:noWrap/>
            <w:hideMark/>
          </w:tcPr>
          <w:p w14:paraId="484B3C16" w14:textId="77777777" w:rsidR="00662F78" w:rsidRPr="00B85800" w:rsidRDefault="00662F78" w:rsidP="00DA6E7B">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 xml:space="preserve">For the purposes of this section 3.1, the notifying party(ies)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w:t>
      </w:r>
      <w:proofErr w:type="gramStart"/>
      <w:r>
        <w:t>as a result of</w:t>
      </w:r>
      <w:proofErr w:type="gramEnd"/>
      <w:r>
        <w:t xml:space="preserve">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w:t>
      </w:r>
      <w:proofErr w:type="gramStart"/>
      <w:r>
        <w:t>as a result of</w:t>
      </w:r>
      <w:proofErr w:type="gramEnd"/>
      <w:r>
        <w:t xml:space="preserve">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 xml:space="preserve">3.1.1.5. If the reply to any of the questions in sections 3.1.1.1 to 3.1.1.4 was ‘yes’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 xml:space="preserve">Notifying party(ies)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 xml:space="preserve">3.1.1.6. If the reply to any of the questions in sections 3.1.1.1 to 3.1.1.4 was ‘yes’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w:t>
      </w:r>
      <w:proofErr w:type="gramStart"/>
      <w:r>
        <w:t>on the basis of</w:t>
      </w:r>
      <w:proofErr w:type="gramEnd"/>
      <w:r>
        <w:t xml:space="preserve">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 xml:space="preserve">(i)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w:t>
      </w:r>
      <w:proofErr w:type="gramStart"/>
      <w:r>
        <w:t>amount</w:t>
      </w:r>
      <w:proofErr w:type="gramEnd"/>
      <w:r>
        <w:t xml:space="preserve">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w:t>
      </w:r>
      <w:proofErr w:type="gramStart"/>
      <w:r>
        <w:t>Take into account</w:t>
      </w:r>
      <w:proofErr w:type="gramEnd"/>
      <w:r>
        <w:t xml:space="preserve">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w:t>
      </w:r>
      <w:proofErr w:type="gramStart"/>
      <w:r>
        <w:t>take into account</w:t>
      </w:r>
      <w:proofErr w:type="gramEnd"/>
      <w:r>
        <w:t xml:space="preserve">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w:t>
      </w:r>
      <w:proofErr w:type="gramStart"/>
      <w:r>
        <w:t>have to</w:t>
      </w:r>
      <w:proofErr w:type="gramEnd"/>
      <w:r>
        <w:t xml:space="preserve">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w:t>
      </w:r>
      <w:proofErr w:type="gramStart"/>
      <w:r>
        <w:t>extent</w:t>
      </w:r>
      <w:proofErr w:type="gramEnd"/>
      <w:r>
        <w:t xml:space="preserve">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w:t>
      </w:r>
      <w:proofErr w:type="gramStart"/>
      <w:r>
        <w:t>a number of</w:t>
      </w:r>
      <w:proofErr w:type="gramEnd"/>
      <w:r>
        <w:t xml:space="preserve"> factors such as the sectors or activities involved, </w:t>
      </w:r>
      <w:r>
        <w:tab/>
        <w:t xml:space="preserve">the type of financial contributions or other specificities of the case. </w:t>
      </w:r>
      <w:proofErr w:type="gramStart"/>
      <w:r>
        <w:t>In light of</w:t>
      </w:r>
      <w:proofErr w:type="gramEnd"/>
      <w:r>
        <w:t xml:space="preserve">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DA6E7B">
        <w:trPr>
          <w:trHeight w:val="300"/>
        </w:trPr>
        <w:tc>
          <w:tcPr>
            <w:tcW w:w="1370" w:type="dxa"/>
            <w:noWrap/>
            <w:hideMark/>
          </w:tcPr>
          <w:p w14:paraId="787CEE70" w14:textId="77777777" w:rsidR="00662F78" w:rsidRPr="00FE3D7B" w:rsidRDefault="00662F78" w:rsidP="00DA6E7B">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DA6E7B">
            <w:pPr>
              <w:rPr>
                <w:b/>
                <w:bCs/>
              </w:rPr>
            </w:pPr>
            <w:r w:rsidRPr="00FE3D7B">
              <w:rPr>
                <w:b/>
                <w:bCs/>
              </w:rPr>
              <w:t>Type of Financial Contribution (FC)*</w:t>
            </w:r>
          </w:p>
        </w:tc>
        <w:tc>
          <w:tcPr>
            <w:tcW w:w="3843" w:type="dxa"/>
            <w:noWrap/>
            <w:hideMark/>
          </w:tcPr>
          <w:p w14:paraId="49E4D255" w14:textId="77777777" w:rsidR="00662F78" w:rsidRPr="00FE3D7B" w:rsidRDefault="00662F78" w:rsidP="00DA6E7B">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DA6E7B">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DA6E7B">
        <w:trPr>
          <w:trHeight w:val="300"/>
        </w:trPr>
        <w:tc>
          <w:tcPr>
            <w:tcW w:w="1370" w:type="dxa"/>
            <w:noWrap/>
            <w:hideMark/>
          </w:tcPr>
          <w:p w14:paraId="6738F5DA" w14:textId="77777777" w:rsidR="00662F78" w:rsidRPr="00FE3D7B" w:rsidRDefault="00662F78" w:rsidP="00DA6E7B">
            <w:r w:rsidRPr="00FE3D7B">
              <w:t>Country A</w:t>
            </w:r>
          </w:p>
        </w:tc>
        <w:tc>
          <w:tcPr>
            <w:tcW w:w="1977" w:type="dxa"/>
            <w:noWrap/>
            <w:hideMark/>
          </w:tcPr>
          <w:p w14:paraId="0F3C9998" w14:textId="77777777" w:rsidR="00662F78" w:rsidRPr="00FE3D7B" w:rsidRDefault="00662F78" w:rsidP="00DA6E7B">
            <w:r w:rsidRPr="00FE3D7B">
              <w:t> </w:t>
            </w:r>
          </w:p>
        </w:tc>
        <w:tc>
          <w:tcPr>
            <w:tcW w:w="3843" w:type="dxa"/>
            <w:noWrap/>
            <w:hideMark/>
          </w:tcPr>
          <w:p w14:paraId="22DD1730" w14:textId="77777777" w:rsidR="00662F78" w:rsidRPr="00FE3D7B" w:rsidRDefault="00662F78" w:rsidP="00DA6E7B">
            <w:r w:rsidRPr="00FE3D7B">
              <w:t> </w:t>
            </w:r>
          </w:p>
        </w:tc>
        <w:tc>
          <w:tcPr>
            <w:tcW w:w="1871" w:type="dxa"/>
            <w:noWrap/>
            <w:hideMark/>
          </w:tcPr>
          <w:p w14:paraId="16CF6468" w14:textId="77777777" w:rsidR="00662F78" w:rsidRPr="00FE3D7B" w:rsidRDefault="00662F78" w:rsidP="00DA6E7B">
            <w:r w:rsidRPr="00FE3D7B">
              <w:t> </w:t>
            </w:r>
          </w:p>
        </w:tc>
      </w:tr>
      <w:tr w:rsidR="00662F78" w:rsidRPr="00FE3D7B" w14:paraId="1B09F152" w14:textId="77777777" w:rsidTr="00DA6E7B">
        <w:trPr>
          <w:trHeight w:val="300"/>
        </w:trPr>
        <w:tc>
          <w:tcPr>
            <w:tcW w:w="1370" w:type="dxa"/>
            <w:noWrap/>
            <w:hideMark/>
          </w:tcPr>
          <w:p w14:paraId="4A46EE5A" w14:textId="77777777" w:rsidR="00662F78" w:rsidRPr="00FE3D7B" w:rsidRDefault="00662F78" w:rsidP="00DA6E7B">
            <w:r w:rsidRPr="00FE3D7B">
              <w:t>Country B</w:t>
            </w:r>
          </w:p>
        </w:tc>
        <w:tc>
          <w:tcPr>
            <w:tcW w:w="1977" w:type="dxa"/>
            <w:noWrap/>
            <w:hideMark/>
          </w:tcPr>
          <w:p w14:paraId="1E32DDEC" w14:textId="77777777" w:rsidR="00662F78" w:rsidRPr="00FE3D7B" w:rsidRDefault="00662F78" w:rsidP="00DA6E7B">
            <w:r w:rsidRPr="00FE3D7B">
              <w:t> </w:t>
            </w:r>
          </w:p>
        </w:tc>
        <w:tc>
          <w:tcPr>
            <w:tcW w:w="3843" w:type="dxa"/>
            <w:noWrap/>
            <w:hideMark/>
          </w:tcPr>
          <w:p w14:paraId="20785771" w14:textId="77777777" w:rsidR="00662F78" w:rsidRPr="00FE3D7B" w:rsidRDefault="00662F78" w:rsidP="00DA6E7B">
            <w:r w:rsidRPr="00FE3D7B">
              <w:t> </w:t>
            </w:r>
          </w:p>
        </w:tc>
        <w:tc>
          <w:tcPr>
            <w:tcW w:w="1871" w:type="dxa"/>
            <w:noWrap/>
            <w:hideMark/>
          </w:tcPr>
          <w:p w14:paraId="43BF4013" w14:textId="77777777" w:rsidR="00662F78" w:rsidRPr="00FE3D7B" w:rsidRDefault="00662F78" w:rsidP="00DA6E7B">
            <w:r w:rsidRPr="00FE3D7B">
              <w:t> </w:t>
            </w:r>
          </w:p>
        </w:tc>
      </w:tr>
      <w:tr w:rsidR="00662F78" w:rsidRPr="00FE3D7B" w14:paraId="0F623FAF" w14:textId="77777777" w:rsidTr="00DA6E7B">
        <w:trPr>
          <w:trHeight w:val="300"/>
        </w:trPr>
        <w:tc>
          <w:tcPr>
            <w:tcW w:w="1370" w:type="dxa"/>
            <w:noWrap/>
            <w:hideMark/>
          </w:tcPr>
          <w:p w14:paraId="677B9726" w14:textId="77777777" w:rsidR="00662F78" w:rsidRPr="00FE3D7B" w:rsidRDefault="00662F78" w:rsidP="00DA6E7B">
            <w:r w:rsidRPr="00FE3D7B">
              <w:t>Country C</w:t>
            </w:r>
          </w:p>
        </w:tc>
        <w:tc>
          <w:tcPr>
            <w:tcW w:w="1977" w:type="dxa"/>
            <w:noWrap/>
            <w:hideMark/>
          </w:tcPr>
          <w:p w14:paraId="0B628E22" w14:textId="77777777" w:rsidR="00662F78" w:rsidRPr="00FE3D7B" w:rsidRDefault="00662F78" w:rsidP="00DA6E7B">
            <w:r w:rsidRPr="00FE3D7B">
              <w:t> </w:t>
            </w:r>
          </w:p>
        </w:tc>
        <w:tc>
          <w:tcPr>
            <w:tcW w:w="3843" w:type="dxa"/>
            <w:noWrap/>
            <w:hideMark/>
          </w:tcPr>
          <w:p w14:paraId="5EF37575" w14:textId="77777777" w:rsidR="00662F78" w:rsidRPr="00FE3D7B" w:rsidRDefault="00662F78" w:rsidP="00DA6E7B">
            <w:r w:rsidRPr="00FE3D7B">
              <w:t> </w:t>
            </w:r>
          </w:p>
        </w:tc>
        <w:tc>
          <w:tcPr>
            <w:tcW w:w="1871" w:type="dxa"/>
            <w:noWrap/>
            <w:hideMark/>
          </w:tcPr>
          <w:p w14:paraId="3CEDF1CE" w14:textId="77777777" w:rsidR="00662F78" w:rsidRPr="00FE3D7B" w:rsidRDefault="00662F78" w:rsidP="00DA6E7B">
            <w:r w:rsidRPr="00FE3D7B">
              <w:t> </w:t>
            </w:r>
          </w:p>
        </w:tc>
      </w:tr>
      <w:tr w:rsidR="00662F78" w:rsidRPr="00FE3D7B" w14:paraId="6F2299B9" w14:textId="77777777" w:rsidTr="00DA6E7B">
        <w:trPr>
          <w:trHeight w:val="300"/>
        </w:trPr>
        <w:tc>
          <w:tcPr>
            <w:tcW w:w="1370" w:type="dxa"/>
            <w:noWrap/>
            <w:hideMark/>
          </w:tcPr>
          <w:p w14:paraId="4731D9DE" w14:textId="77777777" w:rsidR="00662F78" w:rsidRPr="00FE3D7B" w:rsidRDefault="00662F78" w:rsidP="00DA6E7B">
            <w:r w:rsidRPr="00FE3D7B">
              <w:t>Country D</w:t>
            </w:r>
          </w:p>
        </w:tc>
        <w:tc>
          <w:tcPr>
            <w:tcW w:w="1977" w:type="dxa"/>
            <w:noWrap/>
            <w:hideMark/>
          </w:tcPr>
          <w:p w14:paraId="5E7FE374" w14:textId="77777777" w:rsidR="00662F78" w:rsidRPr="00FE3D7B" w:rsidRDefault="00662F78" w:rsidP="00DA6E7B">
            <w:r w:rsidRPr="00FE3D7B">
              <w:t> </w:t>
            </w:r>
          </w:p>
        </w:tc>
        <w:tc>
          <w:tcPr>
            <w:tcW w:w="3843" w:type="dxa"/>
            <w:noWrap/>
            <w:hideMark/>
          </w:tcPr>
          <w:p w14:paraId="6B45AFC1" w14:textId="77777777" w:rsidR="00662F78" w:rsidRPr="00FE3D7B" w:rsidRDefault="00662F78" w:rsidP="00DA6E7B">
            <w:r w:rsidRPr="00FE3D7B">
              <w:t> </w:t>
            </w:r>
          </w:p>
        </w:tc>
        <w:tc>
          <w:tcPr>
            <w:tcW w:w="1871" w:type="dxa"/>
            <w:noWrap/>
            <w:hideMark/>
          </w:tcPr>
          <w:p w14:paraId="6B747E6A" w14:textId="77777777" w:rsidR="00662F78" w:rsidRPr="00FE3D7B" w:rsidRDefault="00662F78" w:rsidP="00DA6E7B">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entity(ies). For instance, ‘tax exemption </w:t>
      </w:r>
      <w:proofErr w:type="gramStart"/>
      <w:r w:rsidRPr="00DA6E7B">
        <w:rPr>
          <w:sz w:val="18"/>
          <w:szCs w:val="18"/>
        </w:rPr>
        <w:t>for the production of</w:t>
      </w:r>
      <w:proofErr w:type="gramEnd"/>
      <w:r w:rsidRPr="00DA6E7B">
        <w:rPr>
          <w:sz w:val="18"/>
          <w:szCs w:val="18"/>
        </w:rPr>
        <w:t xml:space="preserve">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w:t>
      </w:r>
      <w:proofErr w:type="gramStart"/>
      <w:r>
        <w:t>in particular refer</w:t>
      </w:r>
      <w:proofErr w:type="gramEnd"/>
      <w:r>
        <w:t xml:space="preserve">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 xml:space="preserve">Possible Positive </w:t>
      </w:r>
      <w:proofErr w:type="gramStart"/>
      <w:r>
        <w:rPr>
          <w:b/>
          <w:u w:val="single"/>
        </w:rPr>
        <w:t>Effects  -</w:t>
      </w:r>
      <w:proofErr w:type="gramEnd"/>
      <w:r>
        <w:rPr>
          <w:b/>
          <w:u w:val="single"/>
        </w:rPr>
        <w:t xml:space="preserve"> </w:t>
      </w:r>
      <w:proofErr w:type="gramStart"/>
      <w:r>
        <w:rPr>
          <w:b/>
          <w:u w:val="single"/>
        </w:rPr>
        <w:t>( Section</w:t>
      </w:r>
      <w:proofErr w:type="gramEnd"/>
      <w:r>
        <w:rPr>
          <w:b/>
          <w:u w:val="single"/>
        </w:rPr>
        <w:t xml:space="preserve">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 xml:space="preserve">reports of the notifying party(ies)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 xml:space="preserve">Where the notifying party(ies)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party(ies)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2AA84ED1"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Content>
          <w:r w:rsidR="00E64B69">
            <w:rPr>
              <w:szCs w:val="22"/>
              <w:highlight w:val="lightGray"/>
            </w:rPr>
            <w:t>SYSTEMS SERVICES CONSULTANCY SERVICE</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03041E">
      <w:pPr>
        <w:pStyle w:val="ListParagraph"/>
        <w:numPr>
          <w:ilvl w:val="0"/>
          <w:numId w:val="20"/>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03041E">
      <w:pPr>
        <w:pStyle w:val="ListParagraph"/>
        <w:numPr>
          <w:ilvl w:val="0"/>
          <w:numId w:val="20"/>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participation in a criminal organisation, as defined in Article 2 of Council Framework Decision 2008/841/JHA.</w:t>
      </w:r>
    </w:p>
    <w:p w14:paraId="1EE5FBA9"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147DAB">
      <w:pPr>
        <w:pStyle w:val="ListParagraph"/>
        <w:numPr>
          <w:ilvl w:val="0"/>
          <w:numId w:val="21"/>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03041E">
      <w:pPr>
        <w:pStyle w:val="ListParagraph"/>
        <w:numPr>
          <w:ilvl w:val="0"/>
          <w:numId w:val="21"/>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03041E">
      <w:pPr>
        <w:numPr>
          <w:ilvl w:val="0"/>
          <w:numId w:val="22"/>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03041E">
      <w:pPr>
        <w:numPr>
          <w:ilvl w:val="0"/>
          <w:numId w:val="22"/>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03041E">
      <w:pPr>
        <w:pStyle w:val="ListParagraph"/>
        <w:numPr>
          <w:ilvl w:val="0"/>
          <w:numId w:val="23"/>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5226A19A" w14:textId="77777777" w:rsidR="00206CC8" w:rsidRPr="005B41D5" w:rsidRDefault="00206CC8" w:rsidP="0003041E">
      <w:pPr>
        <w:pStyle w:val="ListParagraph"/>
        <w:numPr>
          <w:ilvl w:val="0"/>
          <w:numId w:val="23"/>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03041E">
      <w:pPr>
        <w:pStyle w:val="ListParagraph"/>
        <w:numPr>
          <w:ilvl w:val="0"/>
          <w:numId w:val="23"/>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w:t>
      </w:r>
      <w:proofErr w:type="gramStart"/>
      <w:r w:rsidRPr="00C80436">
        <w:rPr>
          <w:lang w:val="en-US"/>
        </w:rPr>
        <w:t>) .</w:t>
      </w:r>
      <w:proofErr w:type="gramEnd"/>
      <w:r w:rsidRPr="00C80436">
        <w:rPr>
          <w:lang w:val="en-US"/>
        </w:rPr>
        <w:t xml:space="preserve"> </w:t>
      </w:r>
    </w:p>
    <w:p w14:paraId="205A1C42" w14:textId="77777777" w:rsidR="00206CC8" w:rsidRDefault="00206CC8" w:rsidP="0003041E">
      <w:pPr>
        <w:pStyle w:val="ListParagraph"/>
        <w:numPr>
          <w:ilvl w:val="0"/>
          <w:numId w:val="23"/>
        </w:numPr>
        <w:spacing w:after="160" w:line="259" w:lineRule="auto"/>
        <w:rPr>
          <w:lang w:val="en-US"/>
        </w:rPr>
      </w:pPr>
      <w:r>
        <w:rPr>
          <w:lang w:val="en-US"/>
        </w:rPr>
        <w:t>h</w:t>
      </w:r>
      <w:r w:rsidRPr="00C80436">
        <w:rPr>
          <w:lang w:val="en-US"/>
        </w:rPr>
        <w:t xml:space="preserve">as not undertaken to unduly influence the decision-making process of the Contracting Authority in respect of the </w:t>
      </w:r>
      <w:proofErr w:type="gramStart"/>
      <w:r w:rsidRPr="00C80436">
        <w:rPr>
          <w:lang w:val="en-US"/>
        </w:rPr>
        <w:t>Competition, or</w:t>
      </w:r>
      <w:proofErr w:type="gramEnd"/>
      <w:r w:rsidRPr="00C80436">
        <w:rPr>
          <w:lang w:val="en-US"/>
        </w:rPr>
        <w:t xml:space="preserve"> obtain confidential information that may confer upon </w:t>
      </w:r>
      <w:proofErr w:type="gramStart"/>
      <w:r w:rsidRPr="00C80436">
        <w:rPr>
          <w:lang w:val="en-US"/>
        </w:rPr>
        <w:t>it</w:t>
      </w:r>
      <w:proofErr w:type="gramEnd"/>
      <w:r w:rsidRPr="00C80436">
        <w:rPr>
          <w:lang w:val="en-US"/>
        </w:rPr>
        <w:t xml:space="preserve">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03041E">
      <w:pPr>
        <w:pStyle w:val="ListParagraph"/>
        <w:numPr>
          <w:ilvl w:val="0"/>
          <w:numId w:val="20"/>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03041E">
      <w:pPr>
        <w:pStyle w:val="ListParagraph"/>
        <w:numPr>
          <w:ilvl w:val="0"/>
          <w:numId w:val="20"/>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w:t>
      </w:r>
      <w:r w:rsidRPr="001836F5">
        <w:rPr>
          <w:lang w:val="en-US"/>
        </w:rPr>
        <w:lastRenderedPageBreak/>
        <w:t>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w:t>
            </w:r>
            <w:proofErr w:type="gramStart"/>
            <w:r w:rsidRPr="00AE08B8">
              <w:rPr>
                <w:b/>
                <w:color w:val="333399"/>
              </w:rPr>
              <w:t>_  this</w:t>
            </w:r>
            <w:proofErr w:type="gramEnd"/>
            <w:r w:rsidRPr="00AE08B8">
              <w:rPr>
                <w:b/>
                <w:color w:val="333399"/>
              </w:rPr>
              <w:t xml:space="preserve">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proofErr w:type="gramStart"/>
      <w:r w:rsidRPr="00AE08B8">
        <w:rPr>
          <w:b/>
          <w:i/>
          <w:color w:val="333399"/>
          <w:lang w:val="en-US"/>
        </w:rPr>
        <w:t>form</w:t>
      </w:r>
      <w:proofErr w:type="gramEnd"/>
      <w:r w:rsidRPr="00AE08B8">
        <w:rPr>
          <w:b/>
          <w:i/>
          <w:color w:val="333399"/>
          <w:lang w:val="en-US"/>
        </w:rPr>
        <w:t xml:space="preserve">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7F08A7B8" w:rsidR="003C0FB1" w:rsidRPr="00CB5B77" w:rsidRDefault="00000000"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Content>
          <w:r w:rsidR="001B6B33">
            <w:rPr>
              <w:highlight w:val="lightGray"/>
            </w:rPr>
            <w:t>ICBF</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Content>
          <w:r w:rsidRPr="000E5DB7">
            <w:rPr>
              <w:highlight w:val="lightGray"/>
            </w:rPr>
            <w:t>Insert successful Tenderer’s full legal name]</w:t>
          </w:r>
        </w:sdtContent>
      </w:sdt>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24FA4DAF"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Content>
          <w:r w:rsidR="00E64B69">
            <w:rPr>
              <w:szCs w:val="22"/>
              <w:highlight w:val="lightGray"/>
            </w:rPr>
            <w:t>SYSTEMS SERVICES CONSULTANCY SERVICE</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Content>
          <w:r w:rsidRPr="00830A49">
            <w:rPr>
              <w:highlight w:val="lightGray"/>
            </w:rPr>
            <w:t>[date e.g. 2nd]</w:t>
          </w:r>
        </w:sdtContent>
      </w:sdt>
      <w:r w:rsidRPr="00830A49">
        <w:t xml:space="preserve"> day of </w:t>
      </w:r>
      <w:sdt>
        <w:sdtPr>
          <w:id w:val="1406406"/>
          <w:placeholder>
            <w:docPart w:val="8901D191F8114F88B2426FBE50455036"/>
          </w:placeholder>
        </w:sdtPr>
        <w:sdtContent>
          <w:r w:rsidRPr="00830A49">
            <w:rPr>
              <w:highlight w:val="lightGray"/>
            </w:rPr>
            <w:t>[</w:t>
          </w:r>
          <w:sdt>
            <w:sdtPr>
              <w:rPr>
                <w:highlight w:val="lightGray"/>
              </w:rPr>
              <w:id w:val="1406403"/>
              <w:placeholder>
                <w:docPart w:val="8901D191F8114F88B2426FBE50455036"/>
              </w:placeholder>
            </w:sdtPr>
            <w:sdtContent>
              <w:r w:rsidRPr="00830A49">
                <w:rPr>
                  <w:highlight w:val="lightGray"/>
                </w:rPr>
                <w:t>month]</w:t>
              </w:r>
            </w:sdtContent>
          </w:sdt>
        </w:sdtContent>
      </w:sdt>
      <w:r w:rsidRPr="00830A49">
        <w:t xml:space="preserve"> 20</w:t>
      </w:r>
      <w:sdt>
        <w:sdtPr>
          <w:id w:val="1406404"/>
          <w:placeholder>
            <w:docPart w:val="8901D191F8114F88B2426FBE50455036"/>
          </w:placeholder>
        </w:sdtPr>
        <w:sdtContent>
          <w:r w:rsidRPr="00830A49">
            <w:rPr>
              <w:highlight w:val="lightGray"/>
            </w:rPr>
            <w:t>[year]</w:t>
          </w:r>
        </w:sdtContent>
      </w:sdt>
      <w:r w:rsidRPr="00830A49">
        <w:t xml:space="preserve"> BETWEEN:</w:t>
      </w:r>
    </w:p>
    <w:p w14:paraId="538D312F" w14:textId="001DDA19" w:rsidR="003C0FB1" w:rsidRDefault="00000000"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Content>
          <w:r w:rsidR="001B6B33">
            <w:rPr>
              <w:highlight w:val="lightGray"/>
            </w:rPr>
            <w:t>ICBF</w:t>
          </w:r>
        </w:sdtContent>
      </w:sdt>
      <w:r w:rsidR="003C0FB1" w:rsidRPr="000E5DB7">
        <w:t xml:space="preserve">, of </w:t>
      </w:r>
      <w:bookmarkStart w:id="21"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21"/>
      <w:r w:rsidR="003C0FB1" w:rsidRPr="000E5DB7">
        <w:t xml:space="preserve"> (“the Client”); </w:t>
      </w:r>
    </w:p>
    <w:p w14:paraId="6AA4B3A2" w14:textId="77777777" w:rsidR="003C0FB1" w:rsidRDefault="003C0FB1" w:rsidP="003C0FB1">
      <w:pPr>
        <w:spacing w:after="200"/>
        <w:jc w:val="both"/>
      </w:pPr>
      <w:r w:rsidRPr="000E5DB7">
        <w:t>and</w:t>
      </w:r>
    </w:p>
    <w:p w14:paraId="4B8C4CB4" w14:textId="77777777" w:rsidR="003C0FB1" w:rsidRDefault="00000000" w:rsidP="003C0FB1">
      <w:pPr>
        <w:spacing w:after="200"/>
        <w:jc w:val="both"/>
      </w:pPr>
      <w:sdt>
        <w:sdtPr>
          <w:rPr>
            <w:highlight w:val="lightGray"/>
          </w:rPr>
          <w:id w:val="2082614"/>
          <w:placeholder>
            <w:docPart w:val="E5B87B3FD9CB4E93885F5503286AB1BB"/>
          </w:placeholder>
        </w:sdt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5"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r w:rsidRPr="000E5DB7">
              <w:t>i.</w:t>
            </w:r>
          </w:p>
        </w:tc>
        <w:tc>
          <w:tcPr>
            <w:tcW w:w="4341" w:type="pct"/>
          </w:tcPr>
          <w:p w14:paraId="0EFE61A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t>4.</w:t>
            </w:r>
          </w:p>
        </w:tc>
        <w:tc>
          <w:tcPr>
            <w:tcW w:w="4606" w:type="pct"/>
            <w:gridSpan w:val="2"/>
          </w:tcPr>
          <w:p w14:paraId="208E5DB1"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22" w:name="Text39"/>
            <w:r w:rsidR="00C93669">
              <w:instrText xml:space="preserve"> FORMTEXT </w:instrText>
            </w:r>
            <w:r w:rsidR="00C93669">
              <w:fldChar w:fldCharType="separate"/>
            </w:r>
            <w:r w:rsidR="00C93669">
              <w:rPr>
                <w:noProof/>
              </w:rPr>
              <w:t>[address of contact person]</w:t>
            </w:r>
            <w:r w:rsidR="00C93669">
              <w:fldChar w:fldCharType="end"/>
            </w:r>
            <w:bookmarkEnd w:id="22"/>
            <w:r w:rsidRPr="000E5DB7">
              <w:t xml:space="preserve">; the Contractor’s Contact is </w:t>
            </w:r>
            <w:sdt>
              <w:sdtPr>
                <w:rPr>
                  <w:highlight w:val="lightGray"/>
                </w:rPr>
                <w:id w:val="2082631"/>
              </w:sdt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744F1F11"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23"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23"/>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A67BB13"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188090F6"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24"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24"/>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w:t>
            </w:r>
            <w:proofErr w:type="gramStart"/>
            <w:r w:rsidRPr="000E5DB7">
              <w:t>Agreement</w:t>
            </w:r>
            <w:proofErr w:type="gramEnd"/>
            <w:r w:rsidRPr="000E5DB7">
              <w:t xml:space="preserve">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w:t>
            </w:r>
            <w:proofErr w:type="gramStart"/>
            <w:r>
              <w:rPr>
                <w:szCs w:val="22"/>
              </w:rPr>
              <w:t>Subcontractor</w:t>
            </w:r>
            <w:proofErr w:type="gramEnd"/>
            <w:r>
              <w:rPr>
                <w:szCs w:val="22"/>
              </w:rPr>
              <w:t xml:space="preserve">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w:t>
            </w:r>
            <w:proofErr w:type="gramStart"/>
            <w:r w:rsidR="001F7FC2">
              <w:rPr>
                <w:szCs w:val="22"/>
              </w:rPr>
              <w:t>as a result of</w:t>
            </w:r>
            <w:proofErr w:type="gramEnd"/>
            <w:r w:rsidR="001F7FC2">
              <w:rPr>
                <w:szCs w:val="22"/>
              </w:rPr>
              <w:t xml:space="preserve">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03041E">
            <w:pPr>
              <w:pStyle w:val="ListParagraph"/>
              <w:numPr>
                <w:ilvl w:val="0"/>
                <w:numId w:val="18"/>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03041E">
            <w:pPr>
              <w:pStyle w:val="ListParagraph"/>
              <w:numPr>
                <w:ilvl w:val="0"/>
                <w:numId w:val="18"/>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03041E">
            <w:pPr>
              <w:pStyle w:val="ListParagraph"/>
              <w:numPr>
                <w:ilvl w:val="0"/>
                <w:numId w:val="18"/>
              </w:numPr>
              <w:jc w:val="both"/>
              <w:rPr>
                <w:szCs w:val="22"/>
              </w:rPr>
            </w:pPr>
            <w:r w:rsidRPr="00A035CA">
              <w:rPr>
                <w:szCs w:val="22"/>
              </w:rPr>
              <w:t>to provide to the Client, upon request, adequate evidence corresponding to point (i) or (ii) above;</w:t>
            </w:r>
          </w:p>
          <w:p w14:paraId="66FCD8CC" w14:textId="14441A67" w:rsidR="008F637D" w:rsidRPr="008F637D" w:rsidRDefault="008F637D" w:rsidP="0003041E">
            <w:pPr>
              <w:pStyle w:val="ListParagraph"/>
              <w:numPr>
                <w:ilvl w:val="0"/>
                <w:numId w:val="18"/>
              </w:numPr>
              <w:jc w:val="both"/>
              <w:rPr>
                <w:szCs w:val="22"/>
              </w:rPr>
            </w:pPr>
            <w:r>
              <w:t>to pay a proportionate charge, in the event of non-observance of the obligations referred to at point (i)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 xml:space="preserve">Invoices being submitted to the Client’s Contact (as set out in this Agreement or such other alternative contact as may be agreed between the Parties). All and any queries relating to the invoice and/or the Services for any billing period (including </w:t>
            </w:r>
            <w:proofErr w:type="gramStart"/>
            <w:r w:rsidRPr="000E5DB7">
              <w:t>whether or not</w:t>
            </w:r>
            <w:proofErr w:type="gramEnd"/>
            <w:r w:rsidRPr="000E5DB7">
              <w:t xml:space="preserve"> Services have been accepted, rejected, satisfactorily re-performed or as the case may be) must be raised by the Client’s Contact within 14 calendar days of receipt of invoice. In circumstances where no queries are raised within the said </w:t>
            </w:r>
            <w:proofErr w:type="gramStart"/>
            <w:r w:rsidRPr="000E5DB7">
              <w:t>14 day</w:t>
            </w:r>
            <w:proofErr w:type="gramEnd"/>
            <w:r w:rsidRPr="000E5DB7">
              <w:t xml:space="preserve">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 xml:space="preserve">The Charges shall include </w:t>
            </w:r>
            <w:proofErr w:type="gramStart"/>
            <w:r w:rsidRPr="000E5DB7">
              <w:t>any and all</w:t>
            </w:r>
            <w:proofErr w:type="gramEnd"/>
            <w:r w:rsidRPr="000E5DB7">
              <w:t xml:space="preserve">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 xml:space="preserve">The Charges shall be discharged as provided for in this clause subject to the retention by the Client in accordance with section 523 of the Taxes Consolidation Act, 1997 of any Professional Services Withholding Tax payable to the Contractor. </w:t>
            </w:r>
            <w:proofErr w:type="gramStart"/>
            <w:r w:rsidRPr="000E5DB7">
              <w:t>Any and all</w:t>
            </w:r>
            <w:proofErr w:type="gramEnd"/>
            <w:r w:rsidRPr="000E5DB7">
              <w:t xml:space="preserve">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 xml:space="preserve">it has the authority and right under law to </w:t>
            </w:r>
            <w:proofErr w:type="gramStart"/>
            <w:r w:rsidRPr="000E5DB7">
              <w:t>enter into</w:t>
            </w:r>
            <w:proofErr w:type="gramEnd"/>
            <w:r w:rsidRPr="000E5DB7">
              <w:t>,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 xml:space="preserve">it is entering into this Agreement with a full understanding of its material terms and risks and </w:t>
            </w:r>
            <w:proofErr w:type="gramStart"/>
            <w:r w:rsidRPr="000E5DB7">
              <w:t>is capable of assuming</w:t>
            </w:r>
            <w:proofErr w:type="gramEnd"/>
            <w:r w:rsidRPr="000E5DB7">
              <w:t xml:space="preserve">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 xml:space="preserve">it is entering into this Agreement with a full understanding of its obligations </w:t>
            </w:r>
            <w:proofErr w:type="gramStart"/>
            <w:r w:rsidRPr="000E5DB7">
              <w:t>with regard to</w:t>
            </w:r>
            <w:proofErr w:type="gramEnd"/>
            <w:r w:rsidRPr="000E5DB7">
              <w:t xml:space="preserve"> taxation, employment, social and environmental protection and </w:t>
            </w:r>
            <w:proofErr w:type="gramStart"/>
            <w:r w:rsidRPr="000E5DB7">
              <w:t>is capable of assuming and fulfilling</w:t>
            </w:r>
            <w:proofErr w:type="gramEnd"/>
            <w:r w:rsidRPr="000E5DB7">
              <w:t xml:space="preserve">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6D660D22" w14:textId="77777777"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25"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25"/>
          </w:p>
          <w:p w14:paraId="7F12D406" w14:textId="77777777" w:rsidR="009A0BAB" w:rsidRPr="009A0BAB" w:rsidRDefault="009A0BAB" w:rsidP="009A0BAB">
            <w:r w:rsidRPr="00DE06E5">
              <w:t xml:space="preserve">it has inspected the Client’s premises, lands and facilities before submitting its Submission and has made appropriate enquiries </w:t>
            </w:r>
            <w:proofErr w:type="gramStart"/>
            <w:r w:rsidRPr="00DE06E5">
              <w:t>so as to</w:t>
            </w:r>
            <w:proofErr w:type="gramEnd"/>
            <w:r w:rsidRPr="00DE06E5">
              <w:t xml:space="preserve">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 xml:space="preserve">inspection. The Contractor shall carry out all directions of the Client </w:t>
            </w:r>
            <w:proofErr w:type="gramStart"/>
            <w:r w:rsidRPr="000E5DB7">
              <w:t>with regard to</w:t>
            </w:r>
            <w:proofErr w:type="gramEnd"/>
            <w:r w:rsidRPr="000E5DB7">
              <w:t xml:space="preserve">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 xml:space="preserve">The Contractor undertakes to notify the Client forthwith of any material change to the status of the Contractor </w:t>
            </w:r>
            <w:proofErr w:type="gramStart"/>
            <w:r w:rsidRPr="000E5DB7">
              <w:t>with regard to</w:t>
            </w:r>
            <w:proofErr w:type="gramEnd"/>
            <w:r w:rsidRPr="000E5DB7">
              <w:t xml:space="preserve">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77777777" w:rsidR="001F7FC2" w:rsidRPr="001F7FC2" w:rsidRDefault="00000000"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 xml:space="preserve">Prior to </w:t>
                </w:r>
                <w:proofErr w:type="gramStart"/>
                <w:r w:rsidR="001F7FC2" w:rsidRPr="001F7FC2">
                  <w:rPr>
                    <w:b/>
                    <w:i/>
                    <w:highlight w:val="lightGray"/>
                  </w:rPr>
                  <w:t>publication</w:t>
                </w:r>
                <w:proofErr w:type="gramEnd"/>
                <w:r w:rsidR="001F7FC2" w:rsidRPr="001F7FC2">
                  <w:rPr>
                    <w:b/>
                    <w:i/>
                    <w:highlight w:val="lightGray"/>
                  </w:rPr>
                  <w:t xml:space="preserve"> please ensure to insert amounts/figures where applicable.  When finished, delete these instructions.</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54D34E07" w14:textId="7777777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49654599"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26"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26"/>
            <w:r>
              <w:t xml:space="preserve"> </w:t>
            </w:r>
            <w:r w:rsidRPr="00343D57">
              <w:t>reg</w:t>
            </w:r>
            <w:r>
              <w:t>ardless of the number of claims</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27" w:name="Text145"/>
            <w:r>
              <w:instrText xml:space="preserve"> FORMTEXT </w:instrText>
            </w:r>
            <w:r>
              <w:fldChar w:fldCharType="separate"/>
            </w:r>
            <w:r>
              <w:rPr>
                <w:noProof/>
              </w:rPr>
              <w:t>[number]</w:t>
            </w:r>
            <w:r>
              <w:fldChar w:fldCharType="end"/>
            </w:r>
            <w:bookmarkEnd w:id="27"/>
            <w:r w:rsidR="00394603" w:rsidRPr="000E5DB7">
              <w:t xml:space="preserve"> per cent of the Charges. In such event the Client shall identify the </w:t>
            </w:r>
            <w:proofErr w:type="gramStart"/>
            <w:r w:rsidR="00394603" w:rsidRPr="000E5DB7">
              <w:lastRenderedPageBreak/>
              <w:t>particular Services</w:t>
            </w:r>
            <w:proofErr w:type="gramEnd"/>
            <w:r w:rsidR="00394603" w:rsidRPr="000E5DB7">
              <w:t xml:space="preserve">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77777777"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tcPr>
          <w:p w14:paraId="4D55D8C9" w14:textId="77777777"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p>
          <w:p w14:paraId="716A858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28" w:name="Text43"/>
            <w:r w:rsidR="001F7FC2">
              <w:instrText xml:space="preserve">FORMTEXT </w:instrText>
            </w:r>
            <w:r w:rsidR="001F7FC2">
              <w:fldChar w:fldCharType="separate"/>
            </w:r>
            <w:r w:rsidR="001F7FC2">
              <w:rPr>
                <w:noProof/>
              </w:rPr>
              <w:t>[insert amount]</w:t>
            </w:r>
            <w:r w:rsidR="001F7FC2">
              <w:fldChar w:fldCharType="end"/>
            </w:r>
            <w:bookmarkEnd w:id="28"/>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rsidP="0003041E">
            <w:pPr>
              <w:pStyle w:val="ListParagraph"/>
              <w:numPr>
                <w:ilvl w:val="0"/>
                <w:numId w:val="6"/>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rsidP="0003041E">
            <w:pPr>
              <w:pStyle w:val="ListParagraph"/>
              <w:numPr>
                <w:ilvl w:val="0"/>
                <w:numId w:val="6"/>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lastRenderedPageBreak/>
              <w:t>C.</w:t>
            </w:r>
          </w:p>
        </w:tc>
        <w:tc>
          <w:tcPr>
            <w:tcW w:w="9540" w:type="dxa"/>
            <w:gridSpan w:val="2"/>
          </w:tcPr>
          <w:p w14:paraId="3A0FB97F"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 xml:space="preserve">Nothing in this Agreement shall prohibit or be deemed to prohibit the Contractor from providing services </w:t>
            </w:r>
            <w:proofErr w:type="gramStart"/>
            <w:r w:rsidRPr="000E5DB7">
              <w:t>similar to</w:t>
            </w:r>
            <w:proofErr w:type="gramEnd"/>
            <w:r w:rsidRPr="000E5DB7">
              <w:t xml:space="preserv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 xml:space="preserve">The Contractor hereby indemnifies the Client and shall keep and hold the Client harmless from and in respect of all and </w:t>
            </w:r>
            <w:proofErr w:type="gramStart"/>
            <w:r w:rsidRPr="000E5DB7">
              <w:rPr>
                <w:szCs w:val="22"/>
              </w:rPr>
              <w:t>any  loss</w:t>
            </w:r>
            <w:r>
              <w:rPr>
                <w:szCs w:val="22"/>
              </w:rPr>
              <w:t>es</w:t>
            </w:r>
            <w:proofErr w:type="gramEnd"/>
            <w:r>
              <w:rPr>
                <w:szCs w:val="22"/>
              </w:rPr>
              <w:t xml:space="preserve">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w:t>
            </w:r>
            <w:proofErr w:type="gramStart"/>
            <w:r w:rsidRPr="000E5DB7">
              <w:rPr>
                <w:szCs w:val="22"/>
              </w:rPr>
              <w:t>third party</w:t>
            </w:r>
            <w:proofErr w:type="gramEnd"/>
            <w:r w:rsidRPr="000E5DB7">
              <w:rPr>
                <w:szCs w:val="22"/>
              </w:rPr>
              <w:t xml:space="preserve">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(i)</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 xml:space="preserve">Each of the Parties to this Agreement agrees to hold confidential all information, documentation and other material received, provided or obtained arising from their participation in this Agreement (“Confidential Information”) and shall not disclose same to any third party except </w:t>
            </w:r>
            <w:proofErr w:type="gramStart"/>
            <w:r w:rsidRPr="00830A49">
              <w:rPr>
                <w:szCs w:val="22"/>
              </w:rPr>
              <w:t>to:-</w:t>
            </w:r>
            <w:proofErr w:type="gramEnd"/>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 xml:space="preserve">The Contractor undertakes to comply with all reasonable directions of the Client </w:t>
            </w:r>
            <w:proofErr w:type="gramStart"/>
            <w:r w:rsidRPr="000E5DB7">
              <w:t>with regard to</w:t>
            </w:r>
            <w:proofErr w:type="gramEnd"/>
            <w:r w:rsidRPr="000E5DB7">
              <w:t xml:space="preserve">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w:t>
            </w:r>
            <w:proofErr w:type="gramStart"/>
            <w:r w:rsidRPr="000E5DB7">
              <w:t>Accordingly</w:t>
            </w:r>
            <w:proofErr w:type="gramEnd"/>
            <w:r w:rsidRPr="000E5DB7">
              <w:t xml:space="preserve">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xml:space="preserve">,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w:t>
            </w:r>
            <w:proofErr w:type="gramStart"/>
            <w:r w:rsidRPr="000E5DB7">
              <w:t>sensitivity, and</w:t>
            </w:r>
            <w:proofErr w:type="gramEnd"/>
            <w:r w:rsidRPr="000E5DB7">
              <w:t xml:space="preserve"> shall state the reasons for this sensitivity. The Client will consult the Contractor about this confidential or commercially sensitive information before </w:t>
            </w:r>
            <w:proofErr w:type="gramStart"/>
            <w:r w:rsidRPr="000E5DB7">
              <w:t>making a decision</w:t>
            </w:r>
            <w:proofErr w:type="gramEnd"/>
            <w:r w:rsidRPr="000E5DB7">
              <w:t xml:space="preserve"> on any request received</w:t>
            </w:r>
            <w:r>
              <w:t xml:space="preserve"> </w:t>
            </w:r>
            <w:r w:rsidRPr="006C766A">
              <w:rPr>
                <w:szCs w:val="22"/>
              </w:rPr>
              <w:t>under the above legislation</w:t>
            </w:r>
            <w:r w:rsidRPr="000E5DB7">
              <w:t xml:space="preserve">. </w:t>
            </w:r>
            <w:r w:rsidR="001F7FC2" w:rsidRPr="001F7FC2">
              <w:rPr>
                <w:szCs w:val="22"/>
              </w:rPr>
              <w:t xml:space="preserve">The Contracting Authority accepts no liability whatsoever in respect of any information provided which is subsequently released (irrespective of notification) or in respect of any consequential damage suffered </w:t>
            </w:r>
            <w:proofErr w:type="gramStart"/>
            <w:r w:rsidR="001F7FC2" w:rsidRPr="001F7FC2">
              <w:rPr>
                <w:szCs w:val="22"/>
              </w:rPr>
              <w:t>as a result of</w:t>
            </w:r>
            <w:proofErr w:type="gramEnd"/>
            <w:r w:rsidR="001F7FC2" w:rsidRPr="001F7FC2">
              <w:rPr>
                <w:szCs w:val="22"/>
              </w:rPr>
              <w:t xml:space="preserve">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77777777"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29" w:name="Text146"/>
            <w:r w:rsidR="00B625AA">
              <w:instrText xml:space="preserve"> FORMTEXT </w:instrText>
            </w:r>
            <w:r w:rsidR="00B625AA">
              <w:fldChar w:fldCharType="separate"/>
            </w:r>
            <w:r w:rsidR="00B625AA">
              <w:rPr>
                <w:noProof/>
              </w:rPr>
              <w:t>[insert number]</w:t>
            </w:r>
            <w:r w:rsidR="00B625AA">
              <w:fldChar w:fldCharType="end"/>
            </w:r>
            <w:bookmarkEnd w:id="29"/>
            <w:r>
              <w:t xml:space="preserve">calendar </w:t>
            </w:r>
            <w:r w:rsidRPr="000E5DB7">
              <w:t>days either Party may terminate at 14 days notice.</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w:t>
            </w:r>
            <w:r w:rsidRPr="000E5DB7">
              <w:lastRenderedPageBreak/>
              <w:t xml:space="preserve">payments are properly due and payable for obligations </w:t>
            </w:r>
            <w:proofErr w:type="gramStart"/>
            <w:r w:rsidRPr="000E5DB7">
              <w:t>actually fulfilled</w:t>
            </w:r>
            <w:proofErr w:type="gramEnd"/>
            <w:r w:rsidRPr="000E5DB7">
              <w:t xml:space="preserve"> by the Contractor in accordance with the terms and conditions of this Agreement.</w:t>
            </w:r>
          </w:p>
        </w:tc>
      </w:tr>
    </w:tbl>
    <w:p w14:paraId="2F2F5131" w14:textId="77777777" w:rsidR="003C0FB1" w:rsidRDefault="003C0FB1" w:rsidP="00394603">
      <w:pPr>
        <w:pStyle w:val="Heading2"/>
        <w:jc w:val="both"/>
      </w:pPr>
      <w:r w:rsidRPr="000E5DB7">
        <w:lastRenderedPageBreak/>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77777777"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30" w:name="Text147"/>
            <w:r w:rsidR="00B625AA">
              <w:instrText xml:space="preserve"> FORMTEXT </w:instrText>
            </w:r>
            <w:r w:rsidR="00B625AA">
              <w:fldChar w:fldCharType="separate"/>
            </w:r>
            <w:r w:rsidR="00B625AA">
              <w:rPr>
                <w:noProof/>
              </w:rPr>
              <w:t>[insert period of time months]</w:t>
            </w:r>
            <w:r w:rsidR="00B625AA">
              <w:fldChar w:fldCharType="end"/>
            </w:r>
            <w:bookmarkEnd w:id="30"/>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B625AA">
              <w:rPr>
                <w:noProof/>
              </w:rPr>
              <w:t>[insert period of time months]</w:t>
            </w:r>
            <w:r w:rsidR="00B625AA">
              <w:fldChar w:fldCharType="end"/>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 xml:space="preserve">if the other Party becomes insolvent, becomes bankrupt, </w:t>
            </w:r>
            <w:proofErr w:type="gramStart"/>
            <w:r w:rsidRPr="00507FE4">
              <w:t>enters into</w:t>
            </w:r>
            <w:proofErr w:type="gramEnd"/>
            <w:r w:rsidRPr="00507FE4">
              <w:t xml:space="preserve"> examinership, is wound up, commences winding up, has a receiving order made against it, makes any arrangement with its creditors generally or takes or suffers any similar action </w:t>
            </w:r>
            <w:proofErr w:type="gramStart"/>
            <w:r w:rsidRPr="00507FE4">
              <w:t>as a result of</w:t>
            </w:r>
            <w:proofErr w:type="gramEnd"/>
            <w:r w:rsidRPr="00507FE4">
              <w:t xml:space="preserve">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03041E">
            <w:pPr>
              <w:pStyle w:val="ListParagraph"/>
              <w:numPr>
                <w:ilvl w:val="0"/>
                <w:numId w:val="19"/>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03041E">
            <w:pPr>
              <w:pStyle w:val="ListParagraph"/>
              <w:numPr>
                <w:ilvl w:val="0"/>
                <w:numId w:val="19"/>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lastRenderedPageBreak/>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 xml:space="preserve">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w:t>
            </w:r>
            <w:proofErr w:type="gramStart"/>
            <w:r w:rsidRPr="000E5DB7">
              <w:t>Client</w:t>
            </w:r>
            <w:proofErr w:type="gramEnd"/>
            <w:r w:rsidRPr="000E5DB7">
              <w:t xml:space="preserve">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lastRenderedPageBreak/>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 xml:space="preserve">For the avoidance of doubt, the obligations of the Parties under this Agreement shall not </w:t>
            </w:r>
            <w:proofErr w:type="gramStart"/>
            <w:r w:rsidRPr="000E5DB7">
              <w:t>cease, or</w:t>
            </w:r>
            <w:proofErr w:type="gramEnd"/>
            <w:r w:rsidRPr="000E5DB7">
              <w:t xml:space="preserve"> be suspended or delayed by the reference of a dispute to mediation. The Contractor shall </w:t>
            </w:r>
            <w:proofErr w:type="gramStart"/>
            <w:r w:rsidRPr="000E5DB7">
              <w:t>comply fully with the requirements of the Agreement at all times</w:t>
            </w:r>
            <w:proofErr w:type="gramEnd"/>
            <w:r w:rsidRPr="000E5DB7">
              <w:t>.</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 xml:space="preserve">This Agreement shall be executed in </w:t>
            </w:r>
            <w:proofErr w:type="gramStart"/>
            <w:r w:rsidRPr="000E5DB7">
              <w:t>duplicate</w:t>
            </w:r>
            <w:proofErr w:type="gramEnd"/>
            <w:r w:rsidRPr="000E5DB7">
              <w:t xml:space="preserv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 xml:space="preserve">Subject to a Party’s obligations at law, any sub-contract of a Party’s rights or obligations under this Agreement requires the prior written consent of the other Party, such consent not to be unreasonably withheld or delayed.  Any attempted subcontract not complied with in the </w:t>
      </w:r>
      <w:r w:rsidRPr="001F7FC2">
        <w:rPr>
          <w:szCs w:val="22"/>
        </w:rPr>
        <w:lastRenderedPageBreak/>
        <w:t>manner prescribed herein shall be null and void</w:t>
      </w:r>
      <w:r>
        <w:rPr>
          <w:szCs w:val="22"/>
        </w:rPr>
        <w:t>.</w:t>
      </w:r>
      <w:r w:rsidR="005A564A">
        <w:rPr>
          <w:szCs w:val="22"/>
        </w:rPr>
        <w:t xml:space="preserve"> </w:t>
      </w:r>
      <w:r w:rsidR="005A564A" w:rsidRPr="00105D6E">
        <w:rPr>
          <w:szCs w:val="22"/>
        </w:rPr>
        <w:t>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 xml:space="preserve">This Agreement constitutes the entire agreement and understanding of the Parties, and </w:t>
      </w:r>
      <w:proofErr w:type="gramStart"/>
      <w:r w:rsidRPr="000E5DB7">
        <w:t>any and all</w:t>
      </w:r>
      <w:proofErr w:type="gramEnd"/>
      <w:r w:rsidRPr="000E5DB7">
        <w:t xml:space="preserve"> other previous agreements, arrangements and understandings (whether written or oral) between the Parties </w:t>
      </w:r>
      <w:proofErr w:type="gramStart"/>
      <w:r w:rsidRPr="000E5DB7">
        <w:t>with regard to</w:t>
      </w:r>
      <w:proofErr w:type="gramEnd"/>
      <w:r w:rsidRPr="000E5DB7">
        <w:t xml:space="preserve">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w:t>
            </w:r>
            <w:proofErr w:type="gramStart"/>
            <w:r w:rsidRPr="000E5DB7">
              <w:t>conflicts of interest check</w:t>
            </w:r>
            <w:proofErr w:type="gramEnd"/>
            <w:r w:rsidRPr="000E5DB7">
              <w:t xml:space="preserve"> and is satisfied that </w:t>
            </w:r>
            <w:r>
              <w:t xml:space="preserve">neither </w:t>
            </w:r>
            <w:r w:rsidRPr="000E5DB7">
              <w:t xml:space="preserve">it </w:t>
            </w:r>
            <w:r w:rsidRPr="006B0637">
              <w:t xml:space="preserve">nor any Subcontractor </w:t>
            </w:r>
            <w:r>
              <w:t>n</w:t>
            </w:r>
            <w:r w:rsidRPr="006B0637">
              <w:t xml:space="preserve">or agent as the case may </w:t>
            </w:r>
            <w:proofErr w:type="gramStart"/>
            <w:r w:rsidRPr="006B0637">
              <w:t>be</w:t>
            </w:r>
            <w:r>
              <w:t xml:space="preserve"> </w:t>
            </w:r>
            <w:r w:rsidRPr="000E5DB7">
              <w:t>has</w:t>
            </w:r>
            <w:proofErr w:type="gramEnd"/>
            <w:r w:rsidRPr="000E5DB7">
              <w:t xml:space="preserve">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w:t>
            </w:r>
            <w:r w:rsidRPr="000E5DB7">
              <w:lastRenderedPageBreak/>
              <w:t xml:space="preserve">(Subcontractor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lastRenderedPageBreak/>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r w:rsidRPr="000E5DB7">
                    <w:t xml:space="preserve">i. </w:t>
                  </w:r>
                </w:p>
              </w:tc>
              <w:tc>
                <w:tcPr>
                  <w:tcW w:w="8640" w:type="dxa"/>
                </w:tcPr>
                <w:p w14:paraId="567B7CA9"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proofErr w:type="gramStart"/>
      <w:r w:rsidRPr="000E5DB7">
        <w:t>Non Solicitation</w:t>
      </w:r>
      <w:proofErr w:type="gramEnd"/>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proofErr w:type="gramStart"/>
            <w:r w:rsidRPr="000E5DB7">
              <w:t>In the event that</w:t>
            </w:r>
            <w:proofErr w:type="gramEnd"/>
            <w:r w:rsidRPr="000E5DB7">
              <w:t xml:space="preserve"> either Party rejects the Impact Assessment, the change(s) shall not take </w:t>
            </w:r>
            <w:proofErr w:type="gramStart"/>
            <w:r w:rsidRPr="000E5DB7">
              <w:t>place</w:t>
            </w:r>
            <w:proofErr w:type="gramEnd"/>
            <w:r w:rsidRPr="000E5DB7">
              <w:t xml:space="preserv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 xml:space="preserve">The Contractor and the Client will agree a reasonable charge in advance for investigating each proposed variation and preparing each estimate, </w:t>
            </w:r>
            <w:proofErr w:type="gramStart"/>
            <w:r w:rsidRPr="000E5DB7">
              <w:t>whether or not</w:t>
            </w:r>
            <w:proofErr w:type="gramEnd"/>
            <w:r w:rsidRPr="000E5DB7">
              <w:t xml:space="preserve"> the variation is implemented. If the Client’s request for any variation is subsequently withdrawn but results in a delay in the performance of the </w:t>
            </w:r>
            <w:proofErr w:type="gramStart"/>
            <w:r w:rsidRPr="000E5DB7">
              <w:t>Services</w:t>
            </w:r>
            <w:proofErr w:type="gramEnd"/>
            <w:r w:rsidRPr="000E5DB7">
              <w:t xml:space="preserve">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lastRenderedPageBreak/>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Parties acknowledge that for the purposes of the Data Protection Laws, the Client is the Data </w:t>
          </w:r>
          <w:proofErr w:type="gramStart"/>
          <w:r w:rsidRPr="006A7016">
            <w:rPr>
              <w:rFonts w:asciiTheme="minorHAnsi" w:eastAsiaTheme="minorHAnsi" w:hAnsiTheme="minorHAnsi" w:cstheme="minorBidi"/>
              <w:szCs w:val="22"/>
              <w:lang w:val="en-IE"/>
            </w:rPr>
            <w:t>Controller</w:t>
          </w:r>
          <w:proofErr w:type="gramEnd"/>
          <w:r w:rsidRPr="006A7016">
            <w:rPr>
              <w:rFonts w:asciiTheme="minorHAnsi" w:eastAsiaTheme="minorHAnsi" w:hAnsiTheme="minorHAnsi" w:cstheme="minorBidi"/>
              <w:szCs w:val="22"/>
              <w:lang w:val="en-IE"/>
            </w:rPr>
            <w:t xml:space="preserve">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Without prejudice to the generality of clause 25B, the Contractor shall, in relation to any Personal Data processed in connection with the performance by the Contractor of its obligations under this </w:t>
          </w:r>
          <w:proofErr w:type="gramStart"/>
          <w:r w:rsidRPr="006A7016">
            <w:rPr>
              <w:rFonts w:asciiTheme="minorHAnsi" w:eastAsiaTheme="minorHAnsi" w:hAnsiTheme="minorHAnsi" w:cstheme="minorBidi"/>
              <w:szCs w:val="22"/>
              <w:lang w:val="en-IE"/>
            </w:rPr>
            <w:t>Agreement:-</w:t>
          </w:r>
          <w:proofErr w:type="gramEnd"/>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rsidP="0003041E">
          <w:pPr>
            <w:numPr>
              <w:ilvl w:val="1"/>
              <w:numId w:val="10"/>
            </w:numPr>
            <w:spacing w:after="160" w:line="259" w:lineRule="auto"/>
            <w:ind w:right="-108"/>
            <w:contextualSpacing/>
            <w:jc w:val="both"/>
          </w:pPr>
          <w:r w:rsidRPr="006A7016">
            <w:t xml:space="preserve"> appropriate safeguards are in </w:t>
          </w:r>
          <w:proofErr w:type="gramStart"/>
          <w:r w:rsidRPr="006A7016">
            <w:t>place  in</w:t>
          </w:r>
          <w:proofErr w:type="gramEnd"/>
          <w:r w:rsidRPr="006A7016">
            <w:t xml:space="preserve"> relation to the transfer, to ensure that Personal Data is adequately protected in accordance with Chapter V of Regulation 2016/679 </w:t>
          </w:r>
          <w:proofErr w:type="gramStart"/>
          <w:r w:rsidRPr="006A7016">
            <w:t>( General</w:t>
          </w:r>
          <w:proofErr w:type="gramEnd"/>
          <w:r w:rsidRPr="006A7016">
            <w:t xml:space="preserve">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rsidP="0003041E">
          <w:pPr>
            <w:numPr>
              <w:ilvl w:val="1"/>
              <w:numId w:val="10"/>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rsidP="0003041E">
          <w:pPr>
            <w:numPr>
              <w:ilvl w:val="1"/>
              <w:numId w:val="10"/>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rsidP="0003041E">
          <w:pPr>
            <w:numPr>
              <w:ilvl w:val="1"/>
              <w:numId w:val="10"/>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Contractor shall fully comply </w:t>
          </w:r>
          <w:proofErr w:type="gramStart"/>
          <w:r w:rsidRPr="006A7016">
            <w:rPr>
              <w:rFonts w:asciiTheme="minorHAnsi" w:eastAsiaTheme="minorHAnsi" w:hAnsiTheme="minorHAnsi" w:cstheme="minorBidi"/>
              <w:szCs w:val="22"/>
              <w:lang w:val="en-IE"/>
            </w:rPr>
            <w:t>with, and</w:t>
          </w:r>
          <w:proofErr w:type="gramEnd"/>
          <w:r w:rsidRPr="006A7016">
            <w:rPr>
              <w:rFonts w:asciiTheme="minorHAnsi" w:eastAsiaTheme="minorHAnsi" w:hAnsiTheme="minorHAnsi" w:cstheme="minorBidi"/>
              <w:szCs w:val="22"/>
              <w:lang w:val="en-IE"/>
            </w:rPr>
            <w:t xml:space="preserve">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Contractor </w:t>
          </w:r>
          <w:proofErr w:type="gramStart"/>
          <w:r w:rsidRPr="006A7016">
            <w:rPr>
              <w:rFonts w:asciiTheme="minorHAnsi" w:eastAsiaTheme="minorHAnsi" w:hAnsiTheme="minorHAnsi" w:cstheme="minorBidi"/>
              <w:szCs w:val="22"/>
              <w:lang w:val="en-IE"/>
            </w:rPr>
            <w:t>shall:-</w:t>
          </w:r>
          <w:proofErr w:type="gramEnd"/>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(2) ensure that a back-up copy of </w:t>
          </w:r>
          <w:proofErr w:type="gramStart"/>
          <w:r w:rsidRPr="006A7016">
            <w:rPr>
              <w:rFonts w:asciiTheme="minorHAnsi" w:eastAsiaTheme="minorHAnsi" w:hAnsiTheme="minorHAnsi" w:cstheme="minorBidi"/>
              <w:szCs w:val="22"/>
              <w:lang w:val="en-IE"/>
            </w:rPr>
            <w:t>any and all</w:t>
          </w:r>
          <w:proofErr w:type="gramEnd"/>
          <w:r w:rsidRPr="006A7016">
            <w:rPr>
              <w:rFonts w:asciiTheme="minorHAnsi" w:eastAsiaTheme="minorHAnsi" w:hAnsiTheme="minorHAnsi" w:cstheme="minorBidi"/>
              <w:szCs w:val="22"/>
              <w:lang w:val="en-IE"/>
            </w:rPr>
            <w:t xml:space="preserve">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151137F8" w14:textId="77777777" w:rsidR="0061100A" w:rsidRPr="0061100A" w:rsidRDefault="0061100A" w:rsidP="0003041E">
          <w:pPr>
            <w:pStyle w:val="ListParagraph"/>
            <w:numPr>
              <w:ilvl w:val="0"/>
              <w:numId w:val="11"/>
            </w:numPr>
            <w:rPr>
              <w:rFonts w:asciiTheme="minorHAnsi" w:hAnsiTheme="minorHAnsi"/>
              <w:color w:val="FF0000"/>
              <w:szCs w:val="22"/>
              <w:lang w:val="en-IE"/>
            </w:rPr>
          </w:pPr>
          <w:r w:rsidRPr="0061100A">
            <w:rPr>
              <w:color w:val="FF0000"/>
            </w:rPr>
            <w:t xml:space="preserve">(IF YOU ARE NOT CONSENTING TO A </w:t>
          </w:r>
          <w:proofErr w:type="gramStart"/>
          <w:r w:rsidRPr="0061100A">
            <w:rPr>
              <w:color w:val="FF0000"/>
            </w:rPr>
            <w:t>THIRD PARTY</w:t>
          </w:r>
          <w:proofErr w:type="gramEnd"/>
          <w:r w:rsidRPr="0061100A">
            <w:rPr>
              <w:color w:val="FF0000"/>
            </w:rPr>
            <w:t xml:space="preserve"> PROCESSOR – DELETE IF NOT IN USE)</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w:t>
          </w:r>
          <w:proofErr w:type="gramStart"/>
          <w:r w:rsidRPr="006A7016">
            <w:rPr>
              <w:rFonts w:asciiTheme="minorHAnsi" w:eastAsiaTheme="minorHAnsi" w:hAnsiTheme="minorHAnsi" w:cstheme="minorBidi"/>
              <w:szCs w:val="22"/>
              <w:lang w:val="en-IE"/>
            </w:rPr>
            <w:t>third party</w:t>
          </w:r>
          <w:proofErr w:type="gramEnd"/>
          <w:r w:rsidRPr="006A7016">
            <w:rPr>
              <w:rFonts w:asciiTheme="minorHAnsi" w:eastAsiaTheme="minorHAnsi" w:hAnsiTheme="minorHAnsi" w:cstheme="minorBidi"/>
              <w:szCs w:val="22"/>
              <w:lang w:val="en-IE"/>
            </w:rPr>
            <w:t xml:space="preserve">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4EFC4D9" w14:textId="77777777" w:rsidR="00FC4084" w:rsidRPr="00FC4084" w:rsidRDefault="00FC4084" w:rsidP="00FC4084">
          <w:pPr>
            <w:rPr>
              <w:rFonts w:asciiTheme="minorHAnsi" w:hAnsiTheme="minorHAnsi"/>
              <w:color w:val="FF0000"/>
              <w:szCs w:val="22"/>
              <w:lang w:val="en-IE"/>
            </w:rPr>
          </w:pPr>
          <w:r w:rsidRPr="00FC4084">
            <w:rPr>
              <w:color w:val="FF0000"/>
            </w:rPr>
            <w:t xml:space="preserve">(OR IF USING A </w:t>
          </w:r>
          <w:proofErr w:type="gramStart"/>
          <w:r w:rsidRPr="00FC4084">
            <w:rPr>
              <w:color w:val="FF0000"/>
            </w:rPr>
            <w:t>THIRD PARTY</w:t>
          </w:r>
          <w:proofErr w:type="gramEnd"/>
          <w:r w:rsidRPr="00FC4084">
            <w:rPr>
              <w:color w:val="FF0000"/>
            </w:rPr>
            <w:t xml:space="preserve"> PROCESSOR – DELETE IF NOT IN USE)</w:t>
          </w: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proofErr w:type="gramStart"/>
          <w:r w:rsidRPr="006A7016">
            <w:rPr>
              <w:rFonts w:asciiTheme="minorHAnsi" w:eastAsiaTheme="minorHAnsi" w:hAnsiTheme="minorHAnsi" w:cstheme="minorBidi"/>
              <w:szCs w:val="22"/>
              <w:lang w:val="en-IE"/>
            </w:rPr>
            <w:t>D(</w:t>
          </w:r>
          <w:proofErr w:type="gramEnd"/>
          <w:r w:rsidRPr="006A7016">
            <w:rPr>
              <w:rFonts w:asciiTheme="minorHAnsi" w:eastAsiaTheme="minorHAnsi" w:hAnsiTheme="minorHAnsi" w:cstheme="minorBidi"/>
              <w:szCs w:val="22"/>
              <w:lang w:val="en-IE"/>
            </w:rPr>
            <w:t>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000000"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Content>
        <w:p w14:paraId="5BF25F59" w14:textId="77777777" w:rsidR="001F7FC2" w:rsidRPr="00310EDC" w:rsidRDefault="001F7FC2" w:rsidP="00CC7906">
          <w:pPr>
            <w:spacing w:after="0"/>
            <w:rPr>
              <w:i/>
              <w:iCs/>
              <w:noProof/>
            </w:rPr>
          </w:pPr>
          <w:r w:rsidRPr="00310EDC">
            <w:t>[</w:t>
          </w:r>
          <w:r w:rsidRPr="00310EDC">
            <w:rPr>
              <w:i/>
              <w:iCs/>
              <w:noProof/>
              <w:highlight w:val="lightGray"/>
            </w:rPr>
            <w:t>Delete and replace with “Not Used” if not applicable:</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9D26A8" w:rsidRDefault="00BE69B1" w:rsidP="00BE69B1">
      <w:pPr>
        <w:pStyle w:val="Heading1"/>
        <w:keepNext w:val="0"/>
        <w:rPr>
          <w:rFonts w:ascii="Calibri" w:hAnsi="Calibri"/>
        </w:rPr>
      </w:pPr>
      <w:r w:rsidRPr="009D26A8">
        <w:rPr>
          <w:rFonts w:ascii="Calibri" w:hAnsi="Calibri"/>
        </w:rPr>
        <w:lastRenderedPageBreak/>
        <w:t>Schedule B</w:t>
      </w:r>
      <w:proofErr w:type="gramStart"/>
      <w:r w:rsidRPr="009D26A8">
        <w:rPr>
          <w:rFonts w:ascii="Calibri" w:hAnsi="Calibri"/>
        </w:rPr>
        <w:t xml:space="preserve">: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w:t>
      </w:r>
      <w:proofErr w:type="gramEnd"/>
      <w:r w:rsidRPr="009D26A8">
        <w:rPr>
          <w:rFonts w:ascii="Calibri" w:hAnsi="Calibri"/>
        </w:rPr>
        <w:t xml:space="preserv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77777777" w:rsidR="007712DD" w:rsidRPr="009D26A8" w:rsidRDefault="007712DD" w:rsidP="007712DD">
      <w:pPr>
        <w:pStyle w:val="Heading1"/>
        <w:rPr>
          <w:rFonts w:ascii="Calibri" w:hAnsi="Calibri"/>
        </w:rPr>
      </w:pPr>
      <w:r w:rsidRPr="009D26A8">
        <w:rPr>
          <w:rFonts w:ascii="Calibri" w:hAnsi="Calibri"/>
        </w:rPr>
        <w:lastRenderedPageBreak/>
        <w:t>Schedule C</w:t>
      </w:r>
      <w:proofErr w:type="gramStart"/>
      <w:r w:rsidRPr="009D26A8">
        <w:rPr>
          <w:rFonts w:ascii="Calibri" w:hAnsi="Calibri"/>
        </w:rPr>
        <w:t xml:space="preserve">: </w:t>
      </w:r>
      <w:r>
        <w:rPr>
          <w:rFonts w:ascii="Calibri" w:hAnsi="Calibri"/>
        </w:rPr>
        <w:t xml:space="preserve"> </w:t>
      </w:r>
      <w:r w:rsidRPr="009D26A8">
        <w:rPr>
          <w:rFonts w:ascii="Calibri" w:hAnsi="Calibri"/>
        </w:rPr>
        <w:t>Charges</w:t>
      </w:r>
      <w:proofErr w:type="gramEnd"/>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Content>
        <w:p w14:paraId="7A141F30" w14:textId="77777777" w:rsidR="007712DD" w:rsidRPr="00514373" w:rsidRDefault="007712DD" w:rsidP="007712DD">
          <w:pPr>
            <w:spacing w:after="200"/>
            <w:rPr>
              <w:szCs w:val="22"/>
            </w:rPr>
          </w:pPr>
          <w:r w:rsidRPr="00BC328A">
            <w:rPr>
              <w:szCs w:val="22"/>
            </w:rPr>
            <w:t>[Insert when completing contract]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Schedule D</w:t>
      </w:r>
      <w:proofErr w:type="gramStart"/>
      <w:r w:rsidRPr="00AF585C">
        <w:rPr>
          <w:rFonts w:ascii="Calibri" w:hAnsi="Calibri"/>
          <w:bCs w:val="0"/>
        </w:rPr>
        <w:t xml:space="preserve">: </w:t>
      </w:r>
      <w:r>
        <w:rPr>
          <w:rFonts w:ascii="Calibri" w:hAnsi="Calibri"/>
          <w:bCs w:val="0"/>
        </w:rPr>
        <w:t xml:space="preserve"> </w:t>
      </w:r>
      <w:r w:rsidRPr="00AF585C">
        <w:rPr>
          <w:rFonts w:ascii="Calibri" w:hAnsi="Calibri"/>
        </w:rPr>
        <w:t>Service</w:t>
      </w:r>
      <w:proofErr w:type="gramEnd"/>
      <w:r w:rsidRPr="00AF585C">
        <w:rPr>
          <w:rFonts w:ascii="Calibri" w:hAnsi="Calibri"/>
        </w:rPr>
        <w:t xml:space="preserv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rsidP="0003041E">
              <w:pPr>
                <w:numPr>
                  <w:ilvl w:val="0"/>
                  <w:numId w:val="12"/>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rsidP="0003041E">
              <w:pPr>
                <w:numPr>
                  <w:ilvl w:val="1"/>
                  <w:numId w:val="12"/>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rsidP="0003041E">
              <w:pPr>
                <w:numPr>
                  <w:ilvl w:val="1"/>
                  <w:numId w:val="12"/>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rsidP="0003041E">
              <w:pPr>
                <w:numPr>
                  <w:ilvl w:val="1"/>
                  <w:numId w:val="12"/>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rsidP="0003041E">
              <w:pPr>
                <w:numPr>
                  <w:ilvl w:val="1"/>
                  <w:numId w:val="12"/>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rsidP="0003041E">
              <w:pPr>
                <w:numPr>
                  <w:ilvl w:val="0"/>
                  <w:numId w:val="12"/>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rsidP="0003041E">
              <w:pPr>
                <w:pStyle w:val="ListParagraph"/>
                <w:numPr>
                  <w:ilvl w:val="0"/>
                  <w:numId w:val="12"/>
                </w:numPr>
                <w:rPr>
                  <w:szCs w:val="22"/>
                </w:rPr>
              </w:pPr>
              <w:r w:rsidRPr="00310EDC">
                <w:rPr>
                  <w:szCs w:val="22"/>
                </w:rPr>
                <w:t>Categories of data subject</w:t>
              </w:r>
            </w:p>
            <w:p w14:paraId="11C4452B" w14:textId="77777777" w:rsidR="007E76FD" w:rsidRDefault="00000000"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proofErr w:type="gramStart"/>
      <w:r w:rsidRPr="000E5DB7">
        <w:rPr>
          <w:rFonts w:ascii="Calibri" w:hAnsi="Calibri"/>
        </w:rPr>
        <w:t xml:space="preserve">: </w:t>
      </w:r>
      <w:r w:rsidR="00DA6804">
        <w:rPr>
          <w:rFonts w:ascii="Calibri" w:hAnsi="Calibri"/>
        </w:rPr>
        <w:t xml:space="preserve"> </w:t>
      </w:r>
      <w:r w:rsidRPr="000E5DB7">
        <w:rPr>
          <w:rFonts w:ascii="Calibri" w:hAnsi="Calibri"/>
        </w:rPr>
        <w:t>Confidentiality</w:t>
      </w:r>
      <w:proofErr w:type="gramEnd"/>
      <w:r w:rsidRPr="000E5DB7">
        <w:rPr>
          <w:rFonts w:ascii="Calibri" w:hAnsi="Calibri"/>
        </w:rPr>
        <w:t xml:space="preserve"> Agreement</w:t>
      </w:r>
    </w:p>
    <w:sdt>
      <w:sdtPr>
        <w:rPr>
          <w:color w:val="FF0000"/>
          <w:szCs w:val="22"/>
          <w:highlight w:val="cyan"/>
        </w:rPr>
        <w:id w:val="923306803"/>
        <w:placeholder>
          <w:docPart w:val="9FA0F2366C0E4E358004E90B0C88D159"/>
        </w:placeholder>
      </w:sdtPr>
      <w:sdtContent>
        <w:sdt>
          <w:sdtPr>
            <w:rPr>
              <w:color w:val="FF0000"/>
              <w:szCs w:val="22"/>
              <w:highlight w:val="cyan"/>
            </w:rPr>
            <w:id w:val="1899244634"/>
            <w:placeholder>
              <w:docPart w:val="9159A25A66F743BB8693B50BEFB61ED9"/>
            </w:placeholder>
          </w:sdtPr>
          <w:sdtContent>
            <w:p w14:paraId="17FE8BCA"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1B4578FC"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31"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31"/>
              <w:r w:rsidRPr="00BE4EBF">
                <w:rPr>
                  <w:szCs w:val="22"/>
                </w:rPr>
                <w:t xml:space="preserve"> (hereinafter “the Contracting Authority”) of the one part; </w:t>
              </w:r>
              <w:r w:rsidRPr="00BE4EBF">
                <w:rPr>
                  <w:szCs w:val="22"/>
                </w:rPr>
                <w:br/>
                <w:t>and</w:t>
              </w:r>
            </w:p>
            <w:p w14:paraId="533F22A7"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32"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32"/>
              <w:r w:rsidRPr="00BE4EBF">
                <w:rPr>
                  <w:szCs w:val="22"/>
                </w:rPr>
                <w:t xml:space="preserve"> (hereinafter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33"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33"/>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34"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34"/>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35"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35"/>
                    <w:r w:rsidRPr="00BE4EBF">
                      <w:rPr>
                        <w:szCs w:val="22"/>
                      </w:rPr>
                      <w:t>.</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proofErr w:type="gramStart"/>
                    <w:r w:rsidRPr="00BE4EBF">
                      <w:rPr>
                        <w:szCs w:val="22"/>
                      </w:rPr>
                      <w:t>any and all</w:t>
                    </w:r>
                    <w:proofErr w:type="gramEnd"/>
                    <w:r w:rsidRPr="00BE4EBF">
                      <w:rPr>
                        <w:szCs w:val="22"/>
                      </w:rPr>
                      <w:t xml:space="preserve">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 xml:space="preserve">not, without </w:t>
                    </w:r>
                    <w:proofErr w:type="gramStart"/>
                    <w:r w:rsidRPr="00BE4EBF">
                      <w:rPr>
                        <w:szCs w:val="22"/>
                      </w:rPr>
                      <w:t>the  prior</w:t>
                    </w:r>
                    <w:proofErr w:type="gramEnd"/>
                    <w:r w:rsidRPr="00BE4EBF">
                      <w:rPr>
                        <w:szCs w:val="22"/>
                      </w:rPr>
                      <w:t xml:space="preserve">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 xml:space="preserve">to those employees, agents, Subcontractors and other suppliers on a </w:t>
                    </w:r>
                    <w:proofErr w:type="gramStart"/>
                    <w:r w:rsidRPr="00BE4EBF">
                      <w:rPr>
                        <w:szCs w:val="22"/>
                      </w:rPr>
                      <w:t>need to know</w:t>
                    </w:r>
                    <w:proofErr w:type="gramEnd"/>
                    <w:r w:rsidRPr="00BE4EBF">
                      <w:rPr>
                        <w:szCs w:val="22"/>
                      </w:rPr>
                      <w:t xml:space="preserve">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r w:rsidRPr="00BE4EBF">
                      <w:rPr>
                        <w:szCs w:val="22"/>
                      </w:rPr>
                      <w:t>i</w:t>
                    </w:r>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 xml:space="preserve">to comply with all directions of the Contracting Authority </w:t>
                    </w:r>
                    <w:proofErr w:type="gramStart"/>
                    <w:r w:rsidRPr="00BE4EBF">
                      <w:rPr>
                        <w:szCs w:val="22"/>
                      </w:rPr>
                      <w:t>with regard to</w:t>
                    </w:r>
                    <w:proofErr w:type="gramEnd"/>
                    <w:r w:rsidRPr="00BE4EBF">
                      <w:rPr>
                        <w:szCs w:val="22"/>
                      </w:rPr>
                      <w:t xml:space="preserve">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w:t>
                    </w:r>
                    <w:proofErr w:type="gramStart"/>
                    <w:r w:rsidRPr="00BE4EBF">
                      <w:rPr>
                        <w:szCs w:val="22"/>
                      </w:rPr>
                      <w:t>Controller</w:t>
                    </w:r>
                    <w:proofErr w:type="gramEnd"/>
                    <w:r w:rsidRPr="00BE4EBF">
                      <w:rPr>
                        <w:szCs w:val="22"/>
                      </w:rPr>
                      <w:t xml:space="preserve">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 xml:space="preserve">(B), the Contractor shall, in relation to any Confidential Information which is Personal </w:t>
                    </w:r>
                    <w:proofErr w:type="gramStart"/>
                    <w:r w:rsidRPr="00BE4EBF">
                      <w:rPr>
                        <w:szCs w:val="22"/>
                      </w:rPr>
                      <w:t>Data:-</w:t>
                    </w:r>
                    <w:proofErr w:type="gramEnd"/>
                  </w:p>
                  <w:p w14:paraId="5E1795F9" w14:textId="77777777" w:rsidR="005635BE" w:rsidRPr="00BE4EBF" w:rsidRDefault="005635BE" w:rsidP="0003041E">
                    <w:pPr>
                      <w:numPr>
                        <w:ilvl w:val="0"/>
                        <w:numId w:val="14"/>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03041E">
                    <w:pPr>
                      <w:numPr>
                        <w:ilvl w:val="0"/>
                        <w:numId w:val="14"/>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appropriate safeguards are in </w:t>
                    </w:r>
                    <w:proofErr w:type="gramStart"/>
                    <w:r w:rsidRPr="00BE4EBF">
                      <w:rPr>
                        <w:szCs w:val="22"/>
                      </w:rPr>
                      <w:t>place  in</w:t>
                    </w:r>
                    <w:proofErr w:type="gramEnd"/>
                    <w:r w:rsidRPr="00BE4EBF">
                      <w:rPr>
                        <w:szCs w:val="22"/>
                      </w:rPr>
                      <w:t xml:space="preserve"> relation to the transfer, to ensure that Personal Data is adequately protected in accordance with Chapter V of Regulation 2016/679 </w:t>
                    </w:r>
                    <w:proofErr w:type="gramStart"/>
                    <w:r w:rsidRPr="00BE4EBF">
                      <w:rPr>
                        <w:szCs w:val="22"/>
                      </w:rPr>
                      <w:t>( General</w:t>
                    </w:r>
                    <w:proofErr w:type="gramEnd"/>
                    <w:r w:rsidRPr="00BE4EBF">
                      <w:rPr>
                        <w:szCs w:val="22"/>
                      </w:rPr>
                      <w:t xml:space="preserve"> Data Protection Regulation); </w:t>
                    </w:r>
                  </w:p>
                  <w:p w14:paraId="2A4D67E8" w14:textId="77777777" w:rsidR="005635BE" w:rsidRPr="00BE4EBF" w:rsidRDefault="005635BE" w:rsidP="0003041E">
                    <w:pPr>
                      <w:numPr>
                        <w:ilvl w:val="0"/>
                        <w:numId w:val="15"/>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03041E">
                    <w:pPr>
                      <w:numPr>
                        <w:ilvl w:val="0"/>
                        <w:numId w:val="15"/>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at the written </w:t>
                    </w:r>
                    <w:proofErr w:type="gramStart"/>
                    <w:r w:rsidRPr="00BE4EBF">
                      <w:rPr>
                        <w:szCs w:val="22"/>
                      </w:rPr>
                      <w:t>direction  of</w:t>
                    </w:r>
                    <w:proofErr w:type="gramEnd"/>
                    <w:r w:rsidRPr="00BE4EBF">
                      <w:rPr>
                        <w:szCs w:val="22"/>
                      </w:rPr>
                      <w:t xml:space="preserve">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fully comply </w:t>
                    </w:r>
                    <w:proofErr w:type="gramStart"/>
                    <w:r w:rsidRPr="00BE4EBF">
                      <w:rPr>
                        <w:szCs w:val="22"/>
                      </w:rPr>
                      <w:t>with, and</w:t>
                    </w:r>
                    <w:proofErr w:type="gramEnd"/>
                    <w:r w:rsidRPr="00BE4EBF">
                      <w:rPr>
                        <w:szCs w:val="22"/>
                      </w:rPr>
                      <w:t xml:space="preserve">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w:t>
                    </w:r>
                    <w:proofErr w:type="gramStart"/>
                    <w:r w:rsidRPr="00BE4EBF">
                      <w:rPr>
                        <w:szCs w:val="22"/>
                      </w:rPr>
                      <w:t>shall:-</w:t>
                    </w:r>
                    <w:proofErr w:type="gramEnd"/>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ensure that a back-up copy of </w:t>
                    </w:r>
                    <w:proofErr w:type="gramStart"/>
                    <w:r w:rsidRPr="00BE4EBF">
                      <w:rPr>
                        <w:szCs w:val="22"/>
                      </w:rPr>
                      <w:t>any and all</w:t>
                    </w:r>
                    <w:proofErr w:type="gramEnd"/>
                    <w:r w:rsidRPr="00BE4EBF">
                      <w:rPr>
                        <w:szCs w:val="22"/>
                      </w:rPr>
                      <w:t xml:space="preserve">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71047354" w14:textId="77777777" w:rsidR="005635BE" w:rsidRPr="00BE4EBF" w:rsidRDefault="005635BE" w:rsidP="00757561">
                    <w:pPr>
                      <w:spacing w:line="256" w:lineRule="auto"/>
                      <w:jc w:val="both"/>
                      <w:rPr>
                        <w:i/>
                        <w:color w:val="FF0000"/>
                        <w:szCs w:val="22"/>
                      </w:rPr>
                    </w:pPr>
                    <w:r w:rsidRPr="00BE4EBF">
                      <w:rPr>
                        <w:i/>
                        <w:color w:val="FF0000"/>
                        <w:szCs w:val="22"/>
                      </w:rPr>
                      <w:t xml:space="preserve">(IF YOU ARE NOT CONSENTING TO A </w:t>
                    </w:r>
                    <w:proofErr w:type="gramStart"/>
                    <w:r w:rsidRPr="00BE4EBF">
                      <w:rPr>
                        <w:i/>
                        <w:color w:val="FF0000"/>
                        <w:szCs w:val="22"/>
                      </w:rPr>
                      <w:t>THIRD PARTY</w:t>
                    </w:r>
                    <w:proofErr w:type="gramEnd"/>
                    <w:r w:rsidRPr="00BE4EBF">
                      <w:rPr>
                        <w:i/>
                        <w:color w:val="FF0000"/>
                        <w:szCs w:val="22"/>
                      </w:rPr>
                      <w:t xml:space="preserve"> PROCESSOR - DELETE IF NOT IN USE)</w:t>
                    </w:r>
                  </w:p>
                  <w:p w14:paraId="52C94883"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w:t>
                    </w:r>
                    <w:proofErr w:type="gramStart"/>
                    <w:r w:rsidRPr="00BE4EBF">
                      <w:rPr>
                        <w:szCs w:val="22"/>
                      </w:rPr>
                      <w:t>third party</w:t>
                    </w:r>
                    <w:proofErr w:type="gramEnd"/>
                    <w:r w:rsidRPr="00BE4EBF">
                      <w:rPr>
                        <w:szCs w:val="22"/>
                      </w:rPr>
                      <w:t xml:space="preserve"> processor of Personal Data under this agreement</w:t>
                    </w:r>
                    <w:r>
                      <w:rPr>
                        <w:szCs w:val="22"/>
                      </w:rPr>
                      <w:t>.</w:t>
                    </w:r>
                    <w:r w:rsidRPr="00BE4EBF">
                      <w:rPr>
                        <w:szCs w:val="22"/>
                      </w:rPr>
                      <w:t xml:space="preserve"> </w:t>
                    </w:r>
                  </w:p>
                  <w:p w14:paraId="0EEFB21E" w14:textId="77777777" w:rsidR="005635BE" w:rsidRPr="00BE4EBF" w:rsidRDefault="005635BE" w:rsidP="00757561">
                    <w:pPr>
                      <w:spacing w:line="256" w:lineRule="auto"/>
                      <w:jc w:val="both"/>
                      <w:rPr>
                        <w:i/>
                        <w:color w:val="FF0000"/>
                        <w:szCs w:val="22"/>
                      </w:rPr>
                    </w:pPr>
                    <w:r w:rsidRPr="00BE4EBF">
                      <w:rPr>
                        <w:i/>
                        <w:color w:val="FF0000"/>
                        <w:szCs w:val="22"/>
                      </w:rPr>
                      <w:t xml:space="preserve">(OR IF USING A </w:t>
                    </w:r>
                    <w:proofErr w:type="gramStart"/>
                    <w:r w:rsidRPr="00BE4EBF">
                      <w:rPr>
                        <w:i/>
                        <w:color w:val="FF0000"/>
                        <w:szCs w:val="22"/>
                      </w:rPr>
                      <w:t>THIRD PARTY</w:t>
                    </w:r>
                    <w:proofErr w:type="gramEnd"/>
                    <w:r w:rsidRPr="00BE4EBF">
                      <w:rPr>
                        <w:i/>
                        <w:color w:val="FF0000"/>
                        <w:szCs w:val="22"/>
                      </w:rPr>
                      <w:t xml:space="preserve"> PROCESSOR - DELETE IF NOT IN USE)</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rsidP="0003041E">
                    <w:pPr>
                      <w:numPr>
                        <w:ilvl w:val="2"/>
                        <w:numId w:val="10"/>
                      </w:numPr>
                      <w:spacing w:line="256" w:lineRule="auto"/>
                      <w:ind w:left="327" w:hanging="283"/>
                      <w:contextualSpacing/>
                      <w:jc w:val="both"/>
                      <w:rPr>
                        <w:szCs w:val="22"/>
                      </w:rPr>
                    </w:pPr>
                    <w:r w:rsidRPr="00BE4EBF">
                      <w:rPr>
                        <w:szCs w:val="22"/>
                      </w:rPr>
                      <w:t>Save for clauses 11B, 11C, 11</w:t>
                    </w:r>
                    <w:proofErr w:type="gramStart"/>
                    <w:r w:rsidRPr="00BE4EBF">
                      <w:rPr>
                        <w:szCs w:val="22"/>
                      </w:rPr>
                      <w:t>D(</w:t>
                    </w:r>
                    <w:proofErr w:type="gramEnd"/>
                    <w:r w:rsidRPr="00BE4EBF">
                      <w:rPr>
                        <w:szCs w:val="22"/>
                      </w:rPr>
                      <w:t>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000000"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000000"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w:t>
      </w:r>
      <w:proofErr w:type="gramStart"/>
      <w:r>
        <w:rPr>
          <w:b/>
          <w:color w:val="333399"/>
          <w:sz w:val="32"/>
          <w:szCs w:val="32"/>
          <w:lang w:val="en-US"/>
        </w:rPr>
        <w:t>to</w:t>
      </w:r>
      <w:proofErr w:type="gramEnd"/>
      <w:r>
        <w:rPr>
          <w:b/>
          <w:color w:val="333399"/>
          <w:sz w:val="32"/>
          <w:szCs w:val="32"/>
          <w:lang w:val="en-US"/>
        </w:rPr>
        <w:t xml:space="preserve">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rsidP="0003041E">
          <w:pPr>
            <w:numPr>
              <w:ilvl w:val="0"/>
              <w:numId w:val="16"/>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rsidP="0003041E">
          <w:pPr>
            <w:numPr>
              <w:ilvl w:val="1"/>
              <w:numId w:val="16"/>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rsidP="0003041E">
          <w:pPr>
            <w:numPr>
              <w:ilvl w:val="1"/>
              <w:numId w:val="16"/>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rsidP="0003041E">
          <w:pPr>
            <w:numPr>
              <w:ilvl w:val="1"/>
              <w:numId w:val="16"/>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rsidP="0003041E">
          <w:pPr>
            <w:numPr>
              <w:ilvl w:val="1"/>
              <w:numId w:val="16"/>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rsidP="0003041E">
          <w:pPr>
            <w:numPr>
              <w:ilvl w:val="0"/>
              <w:numId w:val="16"/>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Pr="00310EDC" w:rsidRDefault="00DB6F9F" w:rsidP="0003041E">
          <w:pPr>
            <w:pStyle w:val="ListParagraph"/>
            <w:numPr>
              <w:ilvl w:val="0"/>
              <w:numId w:val="16"/>
            </w:numPr>
            <w:rPr>
              <w:szCs w:val="22"/>
            </w:rPr>
          </w:pPr>
          <w:r w:rsidRPr="00310EDC">
            <w:rPr>
              <w:szCs w:val="22"/>
            </w:rPr>
            <w:t>Categories of data subject</w:t>
          </w:r>
        </w:p>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000000"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A04821" w14:textId="77777777" w:rsidR="00A36293" w:rsidRDefault="00A36293" w:rsidP="003C0FB1">
      <w:r>
        <w:separator/>
      </w:r>
    </w:p>
  </w:endnote>
  <w:endnote w:type="continuationSeparator" w:id="0">
    <w:p w14:paraId="4BA12D69" w14:textId="77777777" w:rsidR="00A36293" w:rsidRDefault="00A36293" w:rsidP="003C0FB1">
      <w:r>
        <w:continuationSeparator/>
      </w:r>
    </w:p>
  </w:endnote>
  <w:endnote w:type="continuationNotice" w:id="1">
    <w:p w14:paraId="235303EC" w14:textId="77777777" w:rsidR="00A36293" w:rsidRDefault="00A3629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ACFF"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Cambria Math">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E6A9B2" w14:textId="5CA6CF90" w:rsidR="00F4438B" w:rsidRDefault="00F4438B">
    <w:pPr>
      <w:pStyle w:val="Footer"/>
    </w:pPr>
    <w:r>
      <w:rPr>
        <w:noProof/>
      </w:rPr>
      <mc:AlternateContent>
        <mc:Choice Requires="wps">
          <w:drawing>
            <wp:anchor distT="0" distB="0" distL="0" distR="0" simplePos="0" relativeHeight="251658243" behindDoc="0" locked="0" layoutInCell="1" allowOverlap="1" wp14:anchorId="0675B40A" wp14:editId="1C9DB34E">
              <wp:simplePos x="635" y="635"/>
              <wp:positionH relativeFrom="page">
                <wp:align>left</wp:align>
              </wp:positionH>
              <wp:positionV relativeFrom="page">
                <wp:align>bottom</wp:align>
              </wp:positionV>
              <wp:extent cx="600075" cy="368935"/>
              <wp:effectExtent l="0" t="0" r="9525" b="0"/>
              <wp:wrapNone/>
              <wp:docPr id="216457699" name="Text Box 2"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42A3CC89" w14:textId="20EA7166" w:rsidR="00F4438B" w:rsidRPr="00F4438B" w:rsidRDefault="00F4438B" w:rsidP="00F4438B">
                          <w:pPr>
                            <w:spacing w:after="0"/>
                            <w:rPr>
                              <w:rFonts w:ascii="Aptos" w:eastAsia="Aptos" w:hAnsi="Aptos" w:cs="Aptos"/>
                              <w:noProof/>
                              <w:color w:val="008000"/>
                              <w:sz w:val="20"/>
                              <w:szCs w:val="20"/>
                            </w:rPr>
                          </w:pPr>
                          <w:r w:rsidRPr="00F4438B">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675B40A" id="_x0000_t202" coordsize="21600,21600" o:spt="202" path="m,l,21600r21600,l21600,xe">
              <v:stroke joinstyle="miter"/>
              <v:path gradientshapeok="t" o:connecttype="rect"/>
            </v:shapetype>
            <v:shape id="Text Box 2" o:spid="_x0000_s1026" type="#_x0000_t202" alt="Public" style="position:absolute;margin-left:0;margin-top:0;width:47.25pt;height:29.05pt;z-index:251658243;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dRUuDwIAABoEAAAOAAAAZHJzL2Uyb0RvYy54bWysU8Fu2zAMvQ/YPwi6L3bSJWuNOEXWIsOA&#10;oC2QDj0rshQbkERBUmJnXz9KdpKu66nYRaZI+pF8fJrfdlqRg3C+AVPS8SinRBgOVWN2Jf31vPpy&#10;TYkPzFRMgRElPQpPbxefP81bW4gJ1KAq4QiCGF+0tqR1CLbIMs9roZkfgRUGgxKcZgGvbpdVjrWI&#10;rlU2yfNZ1oKrrAMuvEfvfR+ki4QvpeDhUUovAlElxd5COl06t/HMFnNW7ByzdcOHNtgHutCsMVj0&#10;DHXPAiN71/wDpRvuwIMMIw46AykbLtIMOM04fzPNpmZWpFmQHG/PNPn/B8sfDhv75EjovkOHC4yE&#10;tNYXHp1xnk46Hb/YKcE4Ung80ya6QDg6Z3mef5tSwjF0Nbu+uZpGlOzys3U+/BCgSTRK6nAriSx2&#10;WPvQp55SYi0Dq0aptBll/nIgZvRklw6jFbptN7S9heqI0zjoF+0tXzVYc818eGION4sDoFrDIx5S&#10;QVtSGCxKanC/3/PHfCQco5S0qJSSGpQyJeqnwUVMpl9xfFRWuqHhTsY2GeObfBrjZq/vAEU4xvdg&#10;eTJjclAnUzrQLyjmZayGIWY41izp9mTehV63+Bi4WC5TEorIsrA2G8sjdCQrMvncvTBnB7oD7ukB&#10;TlpixRvW+9z4p7fLfUDu00oisT2bA98owLTU4bFEhb++p6zLk178AQAA//8DAFBLAwQUAAYACAAA&#10;ACEAqVlQHNoAAAADAQAADwAAAGRycy9kb3ducmV2LnhtbEyPwU7DMBBE70j8g7VI3KjTikZtiFNV&#10;bUFcCUjl6MTbOGq8m8ZuG/4ewwUuK41mNPM2X42uExccfMukYDpJQCDVbFpqFHy8Pz8sQPigyeiO&#10;CRV8oYdVcXuT68zwld7wUoZGxBLymVZgQ+gzKX1t0Wk/4R4pegcenA5RDo00g77GctfJWZKk0umW&#10;4oLVPW4s1sfy7BSk25e17ffp5+kw86++4mMoeafU/d24fgIRcAx/YfjBj+hQRKaKz2S86BTER8Lv&#10;jd7ycQ6iUjBfTEEWufzPXnwDAAD//wMAUEsBAi0AFAAGAAgAAAAhALaDOJL+AAAA4QEAABMAAAAA&#10;AAAAAAAAAAAAAAAAAFtDb250ZW50X1R5cGVzXS54bWxQSwECLQAUAAYACAAAACEAOP0h/9YAAACU&#10;AQAACwAAAAAAAAAAAAAAAAAvAQAAX3JlbHMvLnJlbHNQSwECLQAUAAYACAAAACEATXUVLg8CAAAa&#10;BAAADgAAAAAAAAAAAAAAAAAuAgAAZHJzL2Uyb0RvYy54bWxQSwECLQAUAAYACAAAACEAqVlQHNoA&#10;AAADAQAADwAAAAAAAAAAAAAAAABpBAAAZHJzL2Rvd25yZXYueG1sUEsFBgAAAAAEAAQA8wAAAHAF&#10;AAAAAA==&#10;" filled="f" stroked="f">
              <v:fill o:detectmouseclick="t"/>
              <v:textbox style="mso-fit-shape-to-text:t" inset="20pt,0,0,15pt">
                <w:txbxContent>
                  <w:p w14:paraId="42A3CC89" w14:textId="20EA7166" w:rsidR="00F4438B" w:rsidRPr="00F4438B" w:rsidRDefault="00F4438B" w:rsidP="00F4438B">
                    <w:pPr>
                      <w:spacing w:after="0"/>
                      <w:rPr>
                        <w:rFonts w:ascii="Aptos" w:eastAsia="Aptos" w:hAnsi="Aptos" w:cs="Aptos"/>
                        <w:noProof/>
                        <w:color w:val="008000"/>
                        <w:sz w:val="20"/>
                        <w:szCs w:val="20"/>
                      </w:rPr>
                    </w:pPr>
                    <w:r w:rsidRPr="00F4438B">
                      <w:rPr>
                        <w:rFonts w:ascii="Aptos" w:eastAsia="Aptos" w:hAnsi="Aptos" w:cs="Aptos"/>
                        <w:noProof/>
                        <w:color w:val="008000"/>
                        <w:sz w:val="20"/>
                        <w:szCs w:val="20"/>
                      </w:rPr>
                      <w:t>Public</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3F9131" w14:textId="079AD23C" w:rsidR="00746EFF" w:rsidRDefault="00F4438B" w:rsidP="00350DBC">
    <w:pPr>
      <w:pStyle w:val="Footer"/>
      <w:jc w:val="center"/>
    </w:pPr>
    <w:r>
      <w:rPr>
        <w:noProof/>
      </w:rPr>
      <mc:AlternateContent>
        <mc:Choice Requires="wps">
          <w:drawing>
            <wp:anchor distT="0" distB="0" distL="0" distR="0" simplePos="0" relativeHeight="251658240" behindDoc="0" locked="0" layoutInCell="1" allowOverlap="1" wp14:anchorId="597FEC23" wp14:editId="50DA119D">
              <wp:simplePos x="904875" y="9991725"/>
              <wp:positionH relativeFrom="page">
                <wp:align>left</wp:align>
              </wp:positionH>
              <wp:positionV relativeFrom="page">
                <wp:align>bottom</wp:align>
              </wp:positionV>
              <wp:extent cx="600075" cy="368935"/>
              <wp:effectExtent l="0" t="0" r="9525" b="0"/>
              <wp:wrapNone/>
              <wp:docPr id="897222793" name="Text Box 3"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5A768B02" w14:textId="10BFAC76" w:rsidR="00F4438B" w:rsidRPr="00F4438B" w:rsidRDefault="00F4438B" w:rsidP="00F4438B">
                          <w:pPr>
                            <w:spacing w:after="0"/>
                            <w:rPr>
                              <w:rFonts w:ascii="Aptos" w:eastAsia="Aptos" w:hAnsi="Aptos" w:cs="Aptos"/>
                              <w:noProof/>
                              <w:color w:val="008000"/>
                              <w:sz w:val="20"/>
                              <w:szCs w:val="20"/>
                            </w:rPr>
                          </w:pPr>
                          <w:r w:rsidRPr="00F4438B">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97FEC23" id="_x0000_t202" coordsize="21600,21600" o:spt="202" path="m,l,21600r21600,l21600,xe">
              <v:stroke joinstyle="miter"/>
              <v:path gradientshapeok="t" o:connecttype="rect"/>
            </v:shapetype>
            <v:shape id="Text Box 3" o:spid="_x0000_s1027" type="#_x0000_t202" alt="Public" style="position:absolute;left:0;text-align:left;margin-left:0;margin-top:0;width:47.25pt;height:29.05pt;z-index:25165824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qTSLEgIAACEEAAAOAAAAZHJzL2Uyb0RvYy54bWysU99v2jAQfp/U/8Hy+0igg7URoaKtmCah&#10;thKd+mwcm0SyfZZtSNhfv7MToOv2NO3FOd9d7sf3fZ7fdVqRg3C+AVPS8SinRBgOVWN2Jf3xuvp8&#10;Q4kPzFRMgRElPQpP7xZXn+atLcQEalCVcASLGF+0tqR1CLbIMs9roZkfgRUGgxKcZgGvbpdVjrVY&#10;XatskuezrAVXWQdceI/exz5IF6m+lIKHZym9CESVFGcL6XTp3MYzW8xZsXPM1g0fxmD/MIVmjcGm&#10;51KPLDCyd80fpXTDHXiQYcRBZyBlw0XaAbcZ5x+22dTMirQLguPtGSb//8ryp8PGvjgSunvokMAI&#10;SGt94dEZ9+mk0/GLkxKMI4THM2yiC4Sjc5bn+dcpJRxD17Ob2+tprJJdfrbOh28CNIlGSR2yksBi&#10;h7UPfeopJfYysGqUSswo85sDa0ZPdpkwWqHbdqSp3k2/heqISzno+faWrxpsvWY+vDCHBOMeKNrw&#10;jIdU0JYUBouSGtzPv/ljPuKOUUpaFExJDSqaEvXdIB+T6RdEAQWWbmi4k7FNxvg2n8a42esHQC2O&#10;8VlYnsyYHNTJlA70G2p6GbthiBmOPUu6PZkPoZcvvgkulsuUhFqyLKzNxvJYOmIWAX3t3pizA+oB&#10;6XqCk6RY8QH8Pjf+6e1yH5CCxEzEt0dzgB11mLgd3kwU+vt7yrq87MUvAAAA//8DAFBLAwQUAAYA&#10;CAAAACEAqVlQHNoAAAADAQAADwAAAGRycy9kb3ducmV2LnhtbEyPwU7DMBBE70j8g7VI3KjTikZt&#10;iFNVbUFcCUjl6MTbOGq8m8ZuG/4ewwUuK41mNPM2X42uExccfMukYDpJQCDVbFpqFHy8Pz8sQPig&#10;yeiOCRV8oYdVcXuT68zwld7wUoZGxBLymVZgQ+gzKX1t0Wk/4R4pegcenA5RDo00g77GctfJWZKk&#10;0umW4oLVPW4s1sfy7BSk25e17ffp5+kw86++4mMoeafU/d24fgIRcAx/YfjBj+hQRKaKz2S86BTE&#10;R8Lvjd7ycQ6iUjBfTEEWufzPXnwDAAD//wMAUEsBAi0AFAAGAAgAAAAhALaDOJL+AAAA4QEAABMA&#10;AAAAAAAAAAAAAAAAAAAAAFtDb250ZW50X1R5cGVzXS54bWxQSwECLQAUAAYACAAAACEAOP0h/9YA&#10;AACUAQAACwAAAAAAAAAAAAAAAAAvAQAAX3JlbHMvLnJlbHNQSwECLQAUAAYACAAAACEAgqk0ixIC&#10;AAAhBAAADgAAAAAAAAAAAAAAAAAuAgAAZHJzL2Uyb0RvYy54bWxQSwECLQAUAAYACAAAACEAqVlQ&#10;HNoAAAADAQAADwAAAAAAAAAAAAAAAABsBAAAZHJzL2Rvd25yZXYueG1sUEsFBgAAAAAEAAQA8wAA&#10;AHMFAAAAAA==&#10;" filled="f" stroked="f">
              <v:fill o:detectmouseclick="t"/>
              <v:textbox style="mso-fit-shape-to-text:t" inset="20pt,0,0,15pt">
                <w:txbxContent>
                  <w:p w14:paraId="5A768B02" w14:textId="10BFAC76" w:rsidR="00F4438B" w:rsidRPr="00F4438B" w:rsidRDefault="00F4438B" w:rsidP="00F4438B">
                    <w:pPr>
                      <w:spacing w:after="0"/>
                      <w:rPr>
                        <w:rFonts w:ascii="Aptos" w:eastAsia="Aptos" w:hAnsi="Aptos" w:cs="Aptos"/>
                        <w:noProof/>
                        <w:color w:val="008000"/>
                        <w:sz w:val="20"/>
                        <w:szCs w:val="20"/>
                      </w:rPr>
                    </w:pPr>
                    <w:r w:rsidRPr="00F4438B">
                      <w:rPr>
                        <w:rFonts w:ascii="Aptos" w:eastAsia="Aptos" w:hAnsi="Aptos" w:cs="Aptos"/>
                        <w:noProof/>
                        <w:color w:val="008000"/>
                        <w:sz w:val="20"/>
                        <w:szCs w:val="20"/>
                      </w:rPr>
                      <w:t>Public</w:t>
                    </w:r>
                  </w:p>
                </w:txbxContent>
              </v:textbox>
              <w10:wrap anchorx="page" anchory="page"/>
            </v:shape>
          </w:pict>
        </mc:Fallback>
      </mc:AlternateContent>
    </w:r>
    <w:sdt>
      <w:sdtPr>
        <w:id w:val="64448128"/>
        <w:docPartObj>
          <w:docPartGallery w:val="Page Numbers (Bottom of Page)"/>
          <w:docPartUnique/>
        </w:docPartObj>
      </w:sdtPr>
      <w:sdtContent>
        <w:r w:rsidR="00746EFF" w:rsidRPr="00DE06E5">
          <w:rPr>
            <w:rFonts w:asciiTheme="minorHAnsi" w:hAnsiTheme="minorHAnsi"/>
          </w:rPr>
          <w:fldChar w:fldCharType="begin"/>
        </w:r>
        <w:r w:rsidR="00746EFF" w:rsidRPr="00DE06E5">
          <w:rPr>
            <w:rFonts w:asciiTheme="minorHAnsi" w:hAnsiTheme="minorHAnsi"/>
          </w:rPr>
          <w:instrText xml:space="preserve"> PAGE   \* MERGEFORMAT </w:instrText>
        </w:r>
        <w:r w:rsidR="00746EFF" w:rsidRPr="00DE06E5">
          <w:rPr>
            <w:rFonts w:asciiTheme="minorHAnsi" w:hAnsiTheme="minorHAnsi"/>
          </w:rPr>
          <w:fldChar w:fldCharType="separate"/>
        </w:r>
        <w:r w:rsidR="005520E5" w:rsidRPr="005520E5">
          <w:rPr>
            <w:rFonts w:ascii="Times New Roman" w:hAnsi="Times New Roman"/>
            <w:noProof/>
          </w:rPr>
          <w:t>2</w:t>
        </w:r>
        <w:r w:rsidR="00746EFF" w:rsidRPr="00DE06E5">
          <w:rPr>
            <w:rFonts w:asciiTheme="minorHAnsi" w:hAnsiTheme="minorHAnsi"/>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11B77B" w14:textId="22A38CF8" w:rsidR="00F4438B" w:rsidRDefault="00F4438B">
    <w:pPr>
      <w:pStyle w:val="Footer"/>
    </w:pPr>
    <w:r>
      <w:rPr>
        <w:noProof/>
      </w:rPr>
      <mc:AlternateContent>
        <mc:Choice Requires="wps">
          <w:drawing>
            <wp:anchor distT="0" distB="0" distL="0" distR="0" simplePos="0" relativeHeight="251658244" behindDoc="0" locked="0" layoutInCell="1" allowOverlap="1" wp14:anchorId="7763BA3E" wp14:editId="3A3A913E">
              <wp:simplePos x="904875" y="9982200"/>
              <wp:positionH relativeFrom="page">
                <wp:align>left</wp:align>
              </wp:positionH>
              <wp:positionV relativeFrom="page">
                <wp:align>bottom</wp:align>
              </wp:positionV>
              <wp:extent cx="600075" cy="368935"/>
              <wp:effectExtent l="0" t="0" r="9525" b="0"/>
              <wp:wrapNone/>
              <wp:docPr id="1089511649" name="Text Box 1"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7D219D25" w14:textId="0D96891C" w:rsidR="00F4438B" w:rsidRPr="00F4438B" w:rsidRDefault="00F4438B" w:rsidP="00F4438B">
                          <w:pPr>
                            <w:spacing w:after="0"/>
                            <w:rPr>
                              <w:rFonts w:ascii="Aptos" w:eastAsia="Aptos" w:hAnsi="Aptos" w:cs="Aptos"/>
                              <w:noProof/>
                              <w:color w:val="008000"/>
                              <w:sz w:val="20"/>
                              <w:szCs w:val="20"/>
                            </w:rPr>
                          </w:pPr>
                          <w:r w:rsidRPr="00F4438B">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7763BA3E" id="_x0000_t202" coordsize="21600,21600" o:spt="202" path="m,l,21600r21600,l21600,xe">
              <v:stroke joinstyle="miter"/>
              <v:path gradientshapeok="t" o:connecttype="rect"/>
            </v:shapetype>
            <v:shape id="Text Box 1" o:spid="_x0000_s1028" type="#_x0000_t202" alt="Public" style="position:absolute;margin-left:0;margin-top:0;width:47.25pt;height:29.05pt;z-index:25165824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P8fJFAIAACEEAAAOAAAAZHJzL2Uyb0RvYy54bWysU99v2jAQfp+0/8Hy+0igg7URoWKtmCah&#10;thKd+mwcm0SyfZZtSNhfv7NDoOv6VO3FOd9d7sf3fZ7fdlqRg3C+AVPS8SinRBgOVWN2Jf31vPpy&#10;TYkPzFRMgRElPQpPbxefP81bW4gJ1KAq4QgWMb5obUnrEGyRZZ7XQjM/AisMBiU4zQJe3S6rHGux&#10;ulbZJM9nWQuusg648B69932QLlJ9KQUPj1J6EYgqKc4W0unSuY1ntpizYueYrRt+GoN9YArNGoNN&#10;z6XuWWBk75p/SumGO/Agw4iDzkDKhou0A24zzt9ss6mZFWkXBMfbM0z+/5XlD4eNfXIkdN+hQwIj&#10;IK31hUdn3KeTTscvTkowjhAez7CJLhCOzlme59+mlHAMXc2ub66msUp2+dk6H34I0CQaJXXISgKL&#10;HdY+9KlDSuxlYNUolZhR5i8H1oye7DJhtEK37UhTlXQyTL+F6ohLOej59pavGmy9Zj48MYcE4x4o&#10;2vCIh1TQlhROFiU1uN/v+WM+4o5RSloUTEkNKpoS9dMgH5PpV0QBBZZuaLjB2CZjfJNPY9zs9R2g&#10;Fsf4LCxPZkwOajClA/2Cml7GbhhihmPPkm4H8y708sU3wcVymZJQS5aFtdlYHktHzCKgz90Lc/aE&#10;ekC6HmCQFCvegN/nxj+9Xe4DUpCYifj2aJ5gRx0mbk9vJgr99T1lXV724g8AAAD//wMAUEsDBBQA&#10;BgAIAAAAIQCpWVAc2gAAAAMBAAAPAAAAZHJzL2Rvd25yZXYueG1sTI/BTsMwEETvSPyDtUjcqNOK&#10;Rm2IU1VtQVwJSOXoxNs4arybxm4b/h7DBS4rjWY08zZfja4TFxx8y6RgOklAINVsWmoUfLw/PyxA&#10;+KDJ6I4JFXyhh1Vxe5PrzPCV3vBShkbEEvKZVmBD6DMpfW3RaT/hHil6Bx6cDlEOjTSDvsZy18lZ&#10;kqTS6ZbigtU9bizWx/LsFKTbl7Xt9+nn6TDzr77iYyh5p9T93bh+AhFwDH9h+MGP6FBEporPZLzo&#10;FMRHwu+N3vJxDqJSMF9MQRa5/M9efAMAAP//AwBQSwECLQAUAAYACAAAACEAtoM4kv4AAADhAQAA&#10;EwAAAAAAAAAAAAAAAAAAAAAAW0NvbnRlbnRfVHlwZXNdLnhtbFBLAQItABQABgAIAAAAIQA4/SH/&#10;1gAAAJQBAAALAAAAAAAAAAAAAAAAAC8BAABfcmVscy8ucmVsc1BLAQItABQABgAIAAAAIQDTP8fJ&#10;FAIAACEEAAAOAAAAAAAAAAAAAAAAAC4CAABkcnMvZTJvRG9jLnhtbFBLAQItABQABgAIAAAAIQCp&#10;WVAc2gAAAAMBAAAPAAAAAAAAAAAAAAAAAG4EAABkcnMvZG93bnJldi54bWxQSwUGAAAAAAQABADz&#10;AAAAdQUAAAAA&#10;" filled="f" stroked="f">
              <v:fill o:detectmouseclick="t"/>
              <v:textbox style="mso-fit-shape-to-text:t" inset="20pt,0,0,15pt">
                <w:txbxContent>
                  <w:p w14:paraId="7D219D25" w14:textId="0D96891C" w:rsidR="00F4438B" w:rsidRPr="00F4438B" w:rsidRDefault="00F4438B" w:rsidP="00F4438B">
                    <w:pPr>
                      <w:spacing w:after="0"/>
                      <w:rPr>
                        <w:rFonts w:ascii="Aptos" w:eastAsia="Aptos" w:hAnsi="Aptos" w:cs="Aptos"/>
                        <w:noProof/>
                        <w:color w:val="008000"/>
                        <w:sz w:val="20"/>
                        <w:szCs w:val="20"/>
                      </w:rPr>
                    </w:pPr>
                    <w:r w:rsidRPr="00F4438B">
                      <w:rPr>
                        <w:rFonts w:ascii="Aptos" w:eastAsia="Aptos" w:hAnsi="Aptos" w:cs="Aptos"/>
                        <w:noProof/>
                        <w:color w:val="008000"/>
                        <w:sz w:val="20"/>
                        <w:szCs w:val="20"/>
                      </w:rPr>
                      <w:t>Public</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E3D911" w14:textId="0A12B1E4" w:rsidR="00746EFF" w:rsidRPr="00CC6259" w:rsidRDefault="00F4438B" w:rsidP="00C3103B">
    <w:pPr>
      <w:pStyle w:val="Bullet"/>
      <w:jc w:val="center"/>
    </w:pPr>
    <w:r>
      <w:rPr>
        <w:noProof/>
      </w:rPr>
      <mc:AlternateContent>
        <mc:Choice Requires="wps">
          <w:drawing>
            <wp:anchor distT="0" distB="0" distL="0" distR="0" simplePos="0" relativeHeight="251658241" behindDoc="0" locked="0" layoutInCell="1" allowOverlap="1" wp14:anchorId="0A3F2A1C" wp14:editId="7D5441D2">
              <wp:simplePos x="904875" y="9982200"/>
              <wp:positionH relativeFrom="page">
                <wp:align>left</wp:align>
              </wp:positionH>
              <wp:positionV relativeFrom="page">
                <wp:align>bottom</wp:align>
              </wp:positionV>
              <wp:extent cx="600075" cy="368935"/>
              <wp:effectExtent l="0" t="0" r="9525" b="0"/>
              <wp:wrapNone/>
              <wp:docPr id="1401334278" name="Text Box 4"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07C300E2" w14:textId="5F059579" w:rsidR="00F4438B" w:rsidRPr="00F4438B" w:rsidRDefault="00F4438B" w:rsidP="00F4438B">
                          <w:pPr>
                            <w:spacing w:after="0"/>
                            <w:rPr>
                              <w:rFonts w:ascii="Aptos" w:eastAsia="Aptos" w:hAnsi="Aptos" w:cs="Aptos"/>
                              <w:noProof/>
                              <w:color w:val="008000"/>
                              <w:sz w:val="20"/>
                              <w:szCs w:val="20"/>
                            </w:rPr>
                          </w:pPr>
                          <w:r w:rsidRPr="00F4438B">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A3F2A1C" id="_x0000_t202" coordsize="21600,21600" o:spt="202" path="m,l,21600r21600,l21600,xe">
              <v:stroke joinstyle="miter"/>
              <v:path gradientshapeok="t" o:connecttype="rect"/>
            </v:shapetype>
            <v:shape id="Text Box 4" o:spid="_x0000_s1029" type="#_x0000_t202" alt="Public" style="position:absolute;left:0;text-align:left;margin-left:0;margin-top:0;width:47.25pt;height:29.05pt;z-index:251658241;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sEZBEwIAACEEAAAOAAAAZHJzL2Uyb0RvYy54bWysU99v2jAQfp+0/8Hy+0igg7URoWKtmCah&#10;thKd+mwcm0SyfZZtSNhfv7NDoOv6VO3FOd9d7sf3fZ7fdlqRg3C+AVPS8SinRBgOVWN2Jf31vPpy&#10;TYkPzFRMgRElPQpPbxefP81bW4gJ1KAq4QgWMb5obUnrEGyRZZ7XQjM/AisMBiU4zQJe3S6rHGux&#10;ulbZJM9nWQuusg648B69932QLlJ9KQUPj1J6EYgqKc4W0unSuY1ntpizYueYrRt+GoN9YArNGoNN&#10;z6XuWWBk75p/SumGO/Agw4iDzkDKhou0A24zzt9ss6mZFWkXBMfbM0z+/5XlD4eNfXIkdN+hQwIj&#10;IK31hUdn3KeTTscvTkowjhAez7CJLhCOzlme59+mlHAMXc2ub66msUp2+dk6H34I0CQaJXXISgKL&#10;HdY+9KlDSuxlYNUolZhR5i8H1oye7DJhtEK37UhTYfNh+i1UR1zKQc+3t3zVYOs18+GJOSQY90DR&#10;hkc8pIK2pHCyKKnB/X7PH/MRd4xS0qJgSmpQ0ZSonwb5mEy/IgoosHRDww3GNhnjm3wa42av7wC1&#10;OMZnYXkyY3JQgykd6BfU9DJ2wxAzHHuWdDuYd6GXL74JLpbLlIRasiyszcbyWDpiFgF97l6YsyfU&#10;A9L1AIOkWPEG/D43/untch+QgsRMxLdH8wQ76jBxe3ozUeiv7ynr8rIXfwAAAP//AwBQSwMEFAAG&#10;AAgAAAAhAKlZUBzaAAAAAwEAAA8AAABkcnMvZG93bnJldi54bWxMj8FOwzAQRO9I/IO1SNyo04pG&#10;bYhTVW1BXAlI5ejE2zhqvJvGbhv+HsMFLiuNZjTzNl+NrhMXHHzLpGA6SUAg1WxaahR8vD8/LED4&#10;oMnojgkVfKGHVXF7k+vM8JXe8FKGRsQS8plWYEPoMyl9bdFpP+EeKXoHHpwOUQ6NNIO+xnLXyVmS&#10;pNLpluKC1T1uLNbH8uwUpNuXte336efpMPOvvuJjKHmn1P3duH4CEXAMf2H4wY/oUESmis9kvOgU&#10;xEfC743e8nEOolIwX0xBFrn8z158AwAA//8DAFBLAQItABQABgAIAAAAIQC2gziS/gAAAOEBAAAT&#10;AAAAAAAAAAAAAAAAAAAAAABbQ29udGVudF9UeXBlc10ueG1sUEsBAi0AFAAGAAgAAAAhADj9If/W&#10;AAAAlAEAAAsAAAAAAAAAAAAAAAAALwEAAF9yZWxzLy5yZWxzUEsBAi0AFAAGAAgAAAAhACOwRkET&#10;AgAAIQQAAA4AAAAAAAAAAAAAAAAALgIAAGRycy9lMm9Eb2MueG1sUEsBAi0AFAAGAAgAAAAhAKlZ&#10;UBzaAAAAAwEAAA8AAAAAAAAAAAAAAAAAbQQAAGRycy9kb3ducmV2LnhtbFBLBQYAAAAABAAEAPMA&#10;AAB0BQAAAAA=&#10;" filled="f" stroked="f">
              <v:fill o:detectmouseclick="t"/>
              <v:textbox style="mso-fit-shape-to-text:t" inset="20pt,0,0,15pt">
                <w:txbxContent>
                  <w:p w14:paraId="07C300E2" w14:textId="5F059579" w:rsidR="00F4438B" w:rsidRPr="00F4438B" w:rsidRDefault="00F4438B" w:rsidP="00F4438B">
                    <w:pPr>
                      <w:spacing w:after="0"/>
                      <w:rPr>
                        <w:rFonts w:ascii="Aptos" w:eastAsia="Aptos" w:hAnsi="Aptos" w:cs="Aptos"/>
                        <w:noProof/>
                        <w:color w:val="008000"/>
                        <w:sz w:val="20"/>
                        <w:szCs w:val="20"/>
                      </w:rPr>
                    </w:pPr>
                    <w:r w:rsidRPr="00F4438B">
                      <w:rPr>
                        <w:rFonts w:ascii="Aptos" w:eastAsia="Aptos" w:hAnsi="Aptos" w:cs="Aptos"/>
                        <w:noProof/>
                        <w:color w:val="008000"/>
                        <w:sz w:val="20"/>
                        <w:szCs w:val="20"/>
                      </w:rPr>
                      <w:t>Public</w:t>
                    </w:r>
                  </w:p>
                </w:txbxContent>
              </v:textbox>
              <w10:wrap anchorx="page" anchory="page"/>
            </v:shape>
          </w:pict>
        </mc:Fallback>
      </mc:AlternateContent>
    </w:r>
    <w:sdt>
      <w:sdtPr>
        <w:id w:val="32442889"/>
        <w:docPartObj>
          <w:docPartGallery w:val="Page Numbers (Bottom of Page)"/>
          <w:docPartUnique/>
        </w:docPartObj>
      </w:sdtPr>
      <w:sdtContent>
        <w:r w:rsidR="00746EFF" w:rsidRPr="00F672B1">
          <w:rPr>
            <w:rFonts w:asciiTheme="minorHAnsi" w:hAnsiTheme="minorHAnsi"/>
          </w:rPr>
          <w:fldChar w:fldCharType="begin"/>
        </w:r>
        <w:r w:rsidR="00746EFF" w:rsidRPr="00F672B1">
          <w:rPr>
            <w:rFonts w:asciiTheme="minorHAnsi" w:hAnsiTheme="minorHAnsi"/>
          </w:rPr>
          <w:instrText xml:space="preserve"> PAGE   \* MERGEFORMAT </w:instrText>
        </w:r>
        <w:r w:rsidR="00746EFF" w:rsidRPr="00F672B1">
          <w:rPr>
            <w:rFonts w:asciiTheme="minorHAnsi" w:hAnsiTheme="minorHAnsi"/>
          </w:rPr>
          <w:fldChar w:fldCharType="separate"/>
        </w:r>
        <w:r w:rsidR="005520E5">
          <w:rPr>
            <w:rFonts w:asciiTheme="minorHAnsi" w:hAnsiTheme="minorHAnsi"/>
            <w:noProof/>
          </w:rPr>
          <w:t>6</w:t>
        </w:r>
        <w:r w:rsidR="00746EFF" w:rsidRPr="00F672B1">
          <w:rPr>
            <w:rFonts w:asciiTheme="minorHAnsi" w:hAnsiTheme="minorHAnsi"/>
          </w:rPr>
          <w:fldChar w:fldCharType="end"/>
        </w:r>
      </w:sdtContent>
    </w:sdt>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3EAA67" w14:textId="2DB9FA6B" w:rsidR="00746EFF" w:rsidRPr="00DE06E5" w:rsidRDefault="00F4438B" w:rsidP="00F934BA">
    <w:pPr>
      <w:pStyle w:val="Footer"/>
      <w:jc w:val="center"/>
    </w:pPr>
    <w:r>
      <w:rPr>
        <w:noProof/>
      </w:rPr>
      <mc:AlternateContent>
        <mc:Choice Requires="wps">
          <w:drawing>
            <wp:anchor distT="0" distB="0" distL="0" distR="0" simplePos="0" relativeHeight="251658242" behindDoc="0" locked="0" layoutInCell="1" allowOverlap="1" wp14:anchorId="52C89577" wp14:editId="47FF7932">
              <wp:simplePos x="635" y="635"/>
              <wp:positionH relativeFrom="page">
                <wp:align>left</wp:align>
              </wp:positionH>
              <wp:positionV relativeFrom="page">
                <wp:align>bottom</wp:align>
              </wp:positionV>
              <wp:extent cx="600075" cy="368935"/>
              <wp:effectExtent l="0" t="0" r="9525" b="0"/>
              <wp:wrapNone/>
              <wp:docPr id="212314782" name="Text Box 5"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5BFA4E9A" w14:textId="2CA6406A" w:rsidR="00F4438B" w:rsidRPr="00F4438B" w:rsidRDefault="00F4438B" w:rsidP="00F4438B">
                          <w:pPr>
                            <w:spacing w:after="0"/>
                            <w:rPr>
                              <w:rFonts w:ascii="Aptos" w:eastAsia="Aptos" w:hAnsi="Aptos" w:cs="Aptos"/>
                              <w:noProof/>
                              <w:color w:val="008000"/>
                              <w:sz w:val="20"/>
                              <w:szCs w:val="20"/>
                            </w:rPr>
                          </w:pPr>
                          <w:r w:rsidRPr="00F4438B">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2C89577" id="_x0000_t202" coordsize="21600,21600" o:spt="202" path="m,l,21600r21600,l21600,xe">
              <v:stroke joinstyle="miter"/>
              <v:path gradientshapeok="t" o:connecttype="rect"/>
            </v:shapetype>
            <v:shape id="Text Box 5" o:spid="_x0000_s1030" type="#_x0000_t202" alt="Public" style="position:absolute;left:0;text-align:left;margin-left:0;margin-top:0;width:47.25pt;height:29.05pt;z-index:25165824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EyBMFAIAACEEAAAOAAAAZHJzL2Uyb0RvYy54bWysU99v2jAQfp+0/8Hy+0ighbURoWKtmCah&#10;thKd+mwcm0SyfZZtSNhfv7NDYOv2VPXFOd9d7sf3fZ7fdVqRg3C+AVPS8SinRBgOVWN2Jf35svpy&#10;Q4kPzFRMgRElPQpP7xafP81bW4gJ1KAq4QgWMb5obUnrEGyRZZ7XQjM/AisMBiU4zQJe3S6rHGux&#10;ulbZJM9nWQuusg648B69D32QLlJ9KQUPT1J6EYgqKc4W0unSuY1ntpizYueYrRt+GoO9YwrNGoNN&#10;z6UeWGBk75p/SumGO/Agw4iDzkDKhou0A24zzt9ss6mZFWkXBMfbM0z+48ryx8PGPjsSum/QIYER&#10;kNb6wqMz7tNJp+MXJyUYRwiPZ9hEFwhH5yzP869TSjiGrmY3t1fTWCW7/GydD98FaBKNkjpkJYHF&#10;Dmsf+tQhJfYysGqUSswo85cDa0ZPdpkwWqHbdqSpSno9TL+F6ohLOej59pavGmy9Zj48M4cE4x4o&#10;2vCEh1TQlhROFiU1uF//88d8xB2jlLQomJIaVDQl6odBPibTa0QBBZZuaLjB2CZjfJtPY9zs9T2g&#10;Fsf4LCxPZkwOajClA/2Kml7GbhhihmPPkm4H8z708sU3wcVymZJQS5aFtdlYHktHzCKgL90rc/aE&#10;ekC6HmGQFCvegN/nxj+9Xe4DUpCYifj2aJ5gRx0mbk9vJgr9z3vKurzsxW8AAAD//wMAUEsDBBQA&#10;BgAIAAAAIQCpWVAc2gAAAAMBAAAPAAAAZHJzL2Rvd25yZXYueG1sTI/BTsMwEETvSPyDtUjcqNOK&#10;Rm2IU1VtQVwJSOXoxNs4arybxm4b/h7DBS4rjWY08zZfja4TFxx8y6RgOklAINVsWmoUfLw/PyxA&#10;+KDJ6I4JFXyhh1Vxe5PrzPCV3vBShkbEEvKZVmBD6DMpfW3RaT/hHil6Bx6cDlEOjTSDvsZy18lZ&#10;kqTS6ZbigtU9bizWx/LsFKTbl7Xt9+nn6TDzr77iYyh5p9T93bh+AhFwDH9h+MGP6FBEporPZLzo&#10;FMRHwu+N3vJxDqJSMF9MQRa5/M9efAMAAP//AwBQSwECLQAUAAYACAAAACEAtoM4kv4AAADhAQAA&#10;EwAAAAAAAAAAAAAAAAAAAAAAW0NvbnRlbnRfVHlwZXNdLnhtbFBLAQItABQABgAIAAAAIQA4/SH/&#10;1gAAAJQBAAALAAAAAAAAAAAAAAAAAC8BAABfcmVscy8ucmVsc1BLAQItABQABgAIAAAAIQBxEyBM&#10;FAIAACEEAAAOAAAAAAAAAAAAAAAAAC4CAABkcnMvZTJvRG9jLnhtbFBLAQItABQABgAIAAAAIQCp&#10;WVAc2gAAAAMBAAAPAAAAAAAAAAAAAAAAAG4EAABkcnMvZG93bnJldi54bWxQSwUGAAAAAAQABADz&#10;AAAAdQUAAAAA&#10;" filled="f" stroked="f">
              <v:fill o:detectmouseclick="t"/>
              <v:textbox style="mso-fit-shape-to-text:t" inset="20pt,0,0,15pt">
                <w:txbxContent>
                  <w:p w14:paraId="5BFA4E9A" w14:textId="2CA6406A" w:rsidR="00F4438B" w:rsidRPr="00F4438B" w:rsidRDefault="00F4438B" w:rsidP="00F4438B">
                    <w:pPr>
                      <w:spacing w:after="0"/>
                      <w:rPr>
                        <w:rFonts w:ascii="Aptos" w:eastAsia="Aptos" w:hAnsi="Aptos" w:cs="Aptos"/>
                        <w:noProof/>
                        <w:color w:val="008000"/>
                        <w:sz w:val="20"/>
                        <w:szCs w:val="20"/>
                      </w:rPr>
                    </w:pPr>
                    <w:r w:rsidRPr="00F4438B">
                      <w:rPr>
                        <w:rFonts w:ascii="Aptos" w:eastAsia="Aptos" w:hAnsi="Aptos" w:cs="Aptos"/>
                        <w:noProof/>
                        <w:color w:val="008000"/>
                        <w:sz w:val="20"/>
                        <w:szCs w:val="20"/>
                      </w:rPr>
                      <w:t>Public</w:t>
                    </w:r>
                  </w:p>
                </w:txbxContent>
              </v:textbox>
              <w10:wrap anchorx="page" anchory="page"/>
            </v:shape>
          </w:pict>
        </mc:Fallback>
      </mc:AlternateContent>
    </w:r>
    <w:sdt>
      <w:sdtPr>
        <w:id w:val="64448130"/>
        <w:docPartObj>
          <w:docPartGallery w:val="Page Numbers (Bottom of Page)"/>
          <w:docPartUnique/>
        </w:docPartObj>
      </w:sdtPr>
      <w:sdtContent>
        <w:r w:rsidR="00746EFF" w:rsidRPr="00DE06E5">
          <w:rPr>
            <w:rFonts w:asciiTheme="minorHAnsi" w:hAnsiTheme="minorHAnsi"/>
          </w:rPr>
          <w:fldChar w:fldCharType="begin"/>
        </w:r>
        <w:r w:rsidR="00746EFF" w:rsidRPr="00DE06E5">
          <w:rPr>
            <w:rFonts w:asciiTheme="minorHAnsi" w:hAnsiTheme="minorHAnsi"/>
          </w:rPr>
          <w:instrText xml:space="preserve"> PAGE   \* MERGEFORMAT </w:instrText>
        </w:r>
        <w:r w:rsidR="00746EFF" w:rsidRPr="00DE06E5">
          <w:rPr>
            <w:rFonts w:asciiTheme="minorHAnsi" w:hAnsiTheme="minorHAnsi"/>
          </w:rPr>
          <w:fldChar w:fldCharType="separate"/>
        </w:r>
        <w:r w:rsidR="005520E5" w:rsidRPr="005520E5">
          <w:rPr>
            <w:rFonts w:ascii="Times New Roman" w:hAnsi="Times New Roman"/>
            <w:noProof/>
          </w:rPr>
          <w:t>20</w:t>
        </w:r>
        <w:r w:rsidR="00746EFF" w:rsidRPr="00DE06E5">
          <w:rPr>
            <w:rFonts w:asciiTheme="minorHAnsi" w:hAnsiTheme="minorHAnsi"/>
          </w:rPr>
          <w:fldChar w:fldCharType="end"/>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114D9D" w14:textId="77777777" w:rsidR="00A36293" w:rsidRDefault="00A36293" w:rsidP="003C0FB1">
      <w:r>
        <w:separator/>
      </w:r>
    </w:p>
  </w:footnote>
  <w:footnote w:type="continuationSeparator" w:id="0">
    <w:p w14:paraId="06635AE1" w14:textId="77777777" w:rsidR="00A36293" w:rsidRDefault="00A36293" w:rsidP="003C0FB1">
      <w:r>
        <w:continuationSeparator/>
      </w:r>
    </w:p>
  </w:footnote>
  <w:footnote w:type="continuationNotice" w:id="1">
    <w:p w14:paraId="634D2CE2" w14:textId="77777777" w:rsidR="00A36293" w:rsidRDefault="00A36293">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C3FF5" w14:textId="15C5602A" w:rsidR="00746EFF" w:rsidRPr="00F672B1" w:rsidRDefault="00A76E64" w:rsidP="00503F93">
    <w:pPr>
      <w:pStyle w:val="Header"/>
      <w:rPr>
        <w:rFonts w:asciiTheme="minorHAnsi" w:hAnsiTheme="minorHAnsi"/>
        <w:sz w:val="16"/>
        <w:szCs w:val="16"/>
        <w:lang w:val="en-IE"/>
      </w:rPr>
    </w:pPr>
    <w:r>
      <w:rPr>
        <w:rFonts w:asciiTheme="minorHAnsi" w:hAnsiTheme="minorHAnsi"/>
        <w:sz w:val="16"/>
        <w:szCs w:val="16"/>
        <w:lang w:val="en-IE"/>
      </w:rPr>
      <w:t>ServicesRFT160125</w:t>
    </w:r>
    <w:r w:rsidR="00746EFF">
      <w:rPr>
        <w:rFonts w:asciiTheme="minorHAnsi" w:hAnsiTheme="minorHAnsi"/>
        <w:sz w:val="16"/>
        <w:szCs w:val="16"/>
        <w:lang w:val="en-IE"/>
      </w:rPr>
      <w:tab/>
    </w:r>
    <w:r w:rsidR="00746EFF">
      <w:rPr>
        <w:rFonts w:asciiTheme="minorHAnsi" w:hAnsiTheme="minorHAnsi"/>
        <w:sz w:val="16"/>
        <w:szCs w:val="16"/>
        <w:lang w:val="en-IE"/>
      </w:rPr>
      <w:tab/>
    </w:r>
  </w:p>
  <w:p w14:paraId="640E8141" w14:textId="77777777" w:rsidR="00746EFF" w:rsidRDefault="00746EF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B585CED"/>
    <w:multiLevelType w:val="hybridMultilevel"/>
    <w:tmpl w:val="6A247FB6"/>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 w15:restartNumberingAfterBreak="0">
    <w:nsid w:val="0D6F7A9E"/>
    <w:multiLevelType w:val="hybridMultilevel"/>
    <w:tmpl w:val="1CF68C7E"/>
    <w:lvl w:ilvl="0" w:tplc="F160A1AE">
      <w:numFmt w:val="bullet"/>
      <w:lvlText w:val=""/>
      <w:lvlJc w:val="left"/>
      <w:pPr>
        <w:ind w:left="720" w:hanging="360"/>
      </w:pPr>
      <w:rPr>
        <w:rFonts w:ascii="Symbol" w:eastAsia="Calibri" w:hAnsi="Symbol"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7"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8"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1F140CF9"/>
    <w:multiLevelType w:val="hybridMultilevel"/>
    <w:tmpl w:val="9A7E5D3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26473D3D"/>
    <w:multiLevelType w:val="multilevel"/>
    <w:tmpl w:val="1CF4FF08"/>
    <w:lvl w:ilvl="0">
      <w:start w:val="6"/>
      <w:numFmt w:val="decimal"/>
      <w:lvlText w:val="%1"/>
      <w:lvlJc w:val="left"/>
      <w:pPr>
        <w:ind w:left="480" w:hanging="480"/>
      </w:pPr>
    </w:lvl>
    <w:lvl w:ilvl="1">
      <w:start w:val="2"/>
      <w:numFmt w:val="decimal"/>
      <w:lvlText w:val="%1.%2"/>
      <w:lvlJc w:val="left"/>
      <w:pPr>
        <w:ind w:left="1260" w:hanging="480"/>
      </w:pPr>
    </w:lvl>
    <w:lvl w:ilvl="2">
      <w:start w:val="1"/>
      <w:numFmt w:val="decimal"/>
      <w:lvlText w:val="%1.%2.%3"/>
      <w:lvlJc w:val="left"/>
      <w:pPr>
        <w:ind w:left="2280" w:hanging="720"/>
      </w:pPr>
    </w:lvl>
    <w:lvl w:ilvl="3">
      <w:start w:val="1"/>
      <w:numFmt w:val="decimal"/>
      <w:lvlText w:val="%1.%2.%3.%4"/>
      <w:lvlJc w:val="left"/>
      <w:pPr>
        <w:ind w:left="3060" w:hanging="720"/>
      </w:pPr>
    </w:lvl>
    <w:lvl w:ilvl="4">
      <w:start w:val="1"/>
      <w:numFmt w:val="decimal"/>
      <w:lvlText w:val="%1.%2.%3.%4.%5"/>
      <w:lvlJc w:val="left"/>
      <w:pPr>
        <w:ind w:left="4200" w:hanging="1080"/>
      </w:pPr>
    </w:lvl>
    <w:lvl w:ilvl="5">
      <w:start w:val="1"/>
      <w:numFmt w:val="decimal"/>
      <w:lvlText w:val="%1.%2.%3.%4.%5.%6"/>
      <w:lvlJc w:val="left"/>
      <w:pPr>
        <w:ind w:left="4980" w:hanging="1080"/>
      </w:pPr>
    </w:lvl>
    <w:lvl w:ilvl="6">
      <w:start w:val="1"/>
      <w:numFmt w:val="decimal"/>
      <w:lvlText w:val="%1.%2.%3.%4.%5.%6.%7"/>
      <w:lvlJc w:val="left"/>
      <w:pPr>
        <w:ind w:left="6120" w:hanging="1440"/>
      </w:pPr>
    </w:lvl>
    <w:lvl w:ilvl="7">
      <w:start w:val="1"/>
      <w:numFmt w:val="decimal"/>
      <w:lvlText w:val="%1.%2.%3.%4.%5.%6.%7.%8"/>
      <w:lvlJc w:val="left"/>
      <w:pPr>
        <w:ind w:left="6900" w:hanging="1440"/>
      </w:pPr>
    </w:lvl>
    <w:lvl w:ilvl="8">
      <w:start w:val="1"/>
      <w:numFmt w:val="decimal"/>
      <w:lvlText w:val="%1.%2.%3.%4.%5.%6.%7.%8.%9"/>
      <w:lvlJc w:val="left"/>
      <w:pPr>
        <w:ind w:left="8040" w:hanging="1800"/>
      </w:pPr>
    </w:lvl>
  </w:abstractNum>
  <w:abstractNum w:abstractNumId="14"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5" w15:restartNumberingAfterBreak="0">
    <w:nsid w:val="2DE200C0"/>
    <w:multiLevelType w:val="hybridMultilevel"/>
    <w:tmpl w:val="00EE0068"/>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7" w15:restartNumberingAfterBreak="0">
    <w:nsid w:val="34E27EB3"/>
    <w:multiLevelType w:val="hybridMultilevel"/>
    <w:tmpl w:val="C5803BD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8"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9"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20" w15:restartNumberingAfterBreak="0">
    <w:nsid w:val="456E0493"/>
    <w:multiLevelType w:val="hybridMultilevel"/>
    <w:tmpl w:val="85F6D518"/>
    <w:lvl w:ilvl="0" w:tplc="AF806DE6">
      <w:start w:val="1"/>
      <w:numFmt w:val="bullet"/>
      <w:lvlText w:val=""/>
      <w:lvlJc w:val="left"/>
      <w:pPr>
        <w:ind w:left="720" w:hanging="360"/>
      </w:pPr>
      <w:rPr>
        <w:rFonts w:ascii="Symbol" w:eastAsia="Symbol" w:hAnsi="Symbol" w:cs="Symbol"/>
      </w:rPr>
    </w:lvl>
    <w:lvl w:ilvl="1" w:tplc="B0ECB9A0">
      <w:start w:val="1"/>
      <w:numFmt w:val="bullet"/>
      <w:lvlText w:val="o"/>
      <w:lvlJc w:val="left"/>
      <w:pPr>
        <w:ind w:left="1440" w:hanging="360"/>
      </w:pPr>
      <w:rPr>
        <w:rFonts w:ascii="Courier New" w:eastAsia="Courier New" w:hAnsi="Courier New" w:cs="Courier New"/>
      </w:rPr>
    </w:lvl>
    <w:lvl w:ilvl="2" w:tplc="DB52937C">
      <w:start w:val="1"/>
      <w:numFmt w:val="bullet"/>
      <w:lvlText w:val=""/>
      <w:lvlJc w:val="left"/>
      <w:pPr>
        <w:ind w:left="2160" w:hanging="360"/>
      </w:pPr>
      <w:rPr>
        <w:rFonts w:ascii="Wingdings" w:eastAsia="Wingdings" w:hAnsi="Wingdings" w:cs="Wingdings"/>
      </w:rPr>
    </w:lvl>
    <w:lvl w:ilvl="3" w:tplc="9A785764">
      <w:start w:val="1"/>
      <w:numFmt w:val="bullet"/>
      <w:lvlText w:val=""/>
      <w:lvlJc w:val="left"/>
      <w:pPr>
        <w:ind w:left="2880" w:hanging="360"/>
      </w:pPr>
      <w:rPr>
        <w:rFonts w:ascii="Symbol" w:eastAsia="Symbol" w:hAnsi="Symbol" w:cs="Symbol"/>
      </w:rPr>
    </w:lvl>
    <w:lvl w:ilvl="4" w:tplc="05C6DDF0">
      <w:start w:val="1"/>
      <w:numFmt w:val="bullet"/>
      <w:lvlText w:val="o"/>
      <w:lvlJc w:val="left"/>
      <w:pPr>
        <w:ind w:left="3600" w:hanging="360"/>
      </w:pPr>
      <w:rPr>
        <w:rFonts w:ascii="Courier New" w:eastAsia="Courier New" w:hAnsi="Courier New" w:cs="Courier New"/>
      </w:rPr>
    </w:lvl>
    <w:lvl w:ilvl="5" w:tplc="C47C7704">
      <w:start w:val="1"/>
      <w:numFmt w:val="bullet"/>
      <w:lvlText w:val=""/>
      <w:lvlJc w:val="left"/>
      <w:pPr>
        <w:ind w:left="4320" w:hanging="360"/>
      </w:pPr>
      <w:rPr>
        <w:rFonts w:ascii="Wingdings" w:eastAsia="Wingdings" w:hAnsi="Wingdings" w:cs="Wingdings"/>
      </w:rPr>
    </w:lvl>
    <w:lvl w:ilvl="6" w:tplc="3260114C">
      <w:start w:val="1"/>
      <w:numFmt w:val="bullet"/>
      <w:lvlText w:val=""/>
      <w:lvlJc w:val="left"/>
      <w:pPr>
        <w:ind w:left="5040" w:hanging="360"/>
      </w:pPr>
      <w:rPr>
        <w:rFonts w:ascii="Symbol" w:eastAsia="Symbol" w:hAnsi="Symbol" w:cs="Symbol"/>
      </w:rPr>
    </w:lvl>
    <w:lvl w:ilvl="7" w:tplc="DFDC7972">
      <w:start w:val="1"/>
      <w:numFmt w:val="bullet"/>
      <w:lvlText w:val="o"/>
      <w:lvlJc w:val="left"/>
      <w:pPr>
        <w:ind w:left="5760" w:hanging="360"/>
      </w:pPr>
      <w:rPr>
        <w:rFonts w:ascii="Courier New" w:eastAsia="Courier New" w:hAnsi="Courier New" w:cs="Courier New"/>
      </w:rPr>
    </w:lvl>
    <w:lvl w:ilvl="8" w:tplc="70D2C21C">
      <w:start w:val="1"/>
      <w:numFmt w:val="bullet"/>
      <w:lvlText w:val=""/>
      <w:lvlJc w:val="left"/>
      <w:pPr>
        <w:ind w:left="6480" w:hanging="360"/>
      </w:pPr>
      <w:rPr>
        <w:rFonts w:ascii="Wingdings" w:eastAsia="Wingdings" w:hAnsi="Wingdings" w:cs="Wingdings"/>
      </w:rPr>
    </w:lvl>
  </w:abstractNum>
  <w:abstractNum w:abstractNumId="21"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2"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3" w15:restartNumberingAfterBreak="0">
    <w:nsid w:val="4D6E4399"/>
    <w:multiLevelType w:val="hybridMultilevel"/>
    <w:tmpl w:val="06B0D8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9"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0" w15:restartNumberingAfterBreak="0">
    <w:nsid w:val="725747B3"/>
    <w:multiLevelType w:val="hybridMultilevel"/>
    <w:tmpl w:val="495A7412"/>
    <w:lvl w:ilvl="0" w:tplc="1809000F">
      <w:start w:val="1"/>
      <w:numFmt w:val="decimal"/>
      <w:lvlText w:val="%1."/>
      <w:lvlJc w:val="left"/>
      <w:pPr>
        <w:ind w:left="1920" w:hanging="360"/>
      </w:pPr>
    </w:lvl>
    <w:lvl w:ilvl="1" w:tplc="18090019" w:tentative="1">
      <w:start w:val="1"/>
      <w:numFmt w:val="lowerLetter"/>
      <w:lvlText w:val="%2."/>
      <w:lvlJc w:val="left"/>
      <w:pPr>
        <w:ind w:left="2640" w:hanging="360"/>
      </w:pPr>
    </w:lvl>
    <w:lvl w:ilvl="2" w:tplc="1809001B" w:tentative="1">
      <w:start w:val="1"/>
      <w:numFmt w:val="lowerRoman"/>
      <w:lvlText w:val="%3."/>
      <w:lvlJc w:val="right"/>
      <w:pPr>
        <w:ind w:left="3360" w:hanging="180"/>
      </w:pPr>
    </w:lvl>
    <w:lvl w:ilvl="3" w:tplc="1809000F" w:tentative="1">
      <w:start w:val="1"/>
      <w:numFmt w:val="decimal"/>
      <w:lvlText w:val="%4."/>
      <w:lvlJc w:val="left"/>
      <w:pPr>
        <w:ind w:left="4080" w:hanging="360"/>
      </w:pPr>
    </w:lvl>
    <w:lvl w:ilvl="4" w:tplc="18090019" w:tentative="1">
      <w:start w:val="1"/>
      <w:numFmt w:val="lowerLetter"/>
      <w:lvlText w:val="%5."/>
      <w:lvlJc w:val="left"/>
      <w:pPr>
        <w:ind w:left="4800" w:hanging="360"/>
      </w:pPr>
    </w:lvl>
    <w:lvl w:ilvl="5" w:tplc="1809001B" w:tentative="1">
      <w:start w:val="1"/>
      <w:numFmt w:val="lowerRoman"/>
      <w:lvlText w:val="%6."/>
      <w:lvlJc w:val="right"/>
      <w:pPr>
        <w:ind w:left="5520" w:hanging="180"/>
      </w:pPr>
    </w:lvl>
    <w:lvl w:ilvl="6" w:tplc="1809000F" w:tentative="1">
      <w:start w:val="1"/>
      <w:numFmt w:val="decimal"/>
      <w:lvlText w:val="%7."/>
      <w:lvlJc w:val="left"/>
      <w:pPr>
        <w:ind w:left="6240" w:hanging="360"/>
      </w:pPr>
    </w:lvl>
    <w:lvl w:ilvl="7" w:tplc="18090019" w:tentative="1">
      <w:start w:val="1"/>
      <w:numFmt w:val="lowerLetter"/>
      <w:lvlText w:val="%8."/>
      <w:lvlJc w:val="left"/>
      <w:pPr>
        <w:ind w:left="6960" w:hanging="360"/>
      </w:pPr>
    </w:lvl>
    <w:lvl w:ilvl="8" w:tplc="1809001B" w:tentative="1">
      <w:start w:val="1"/>
      <w:numFmt w:val="lowerRoman"/>
      <w:lvlText w:val="%9."/>
      <w:lvlJc w:val="right"/>
      <w:pPr>
        <w:ind w:left="7680" w:hanging="180"/>
      </w:pPr>
    </w:lvl>
  </w:abstractNum>
  <w:abstractNum w:abstractNumId="31" w15:restartNumberingAfterBreak="0">
    <w:nsid w:val="78076E12"/>
    <w:multiLevelType w:val="hybridMultilevel"/>
    <w:tmpl w:val="0C18462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2"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3"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4"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1579248936">
    <w:abstractNumId w:val="25"/>
  </w:num>
  <w:num w:numId="2" w16cid:durableId="158273457">
    <w:abstractNumId w:val="34"/>
  </w:num>
  <w:num w:numId="3" w16cid:durableId="911500942">
    <w:abstractNumId w:val="26"/>
  </w:num>
  <w:num w:numId="4" w16cid:durableId="1403485161">
    <w:abstractNumId w:val="6"/>
  </w:num>
  <w:num w:numId="5" w16cid:durableId="266620066">
    <w:abstractNumId w:val="33"/>
  </w:num>
  <w:num w:numId="6" w16cid:durableId="92631063">
    <w:abstractNumId w:val="11"/>
  </w:num>
  <w:num w:numId="7" w16cid:durableId="1482843535">
    <w:abstractNumId w:val="2"/>
  </w:num>
  <w:num w:numId="8" w16cid:durableId="1880699613">
    <w:abstractNumId w:val="3"/>
  </w:num>
  <w:num w:numId="9" w16cid:durableId="358315862">
    <w:abstractNumId w:val="8"/>
  </w:num>
  <w:num w:numId="10" w16cid:durableId="1311404410">
    <w:abstractNumId w:val="32"/>
  </w:num>
  <w:num w:numId="11" w16cid:durableId="44109362">
    <w:abstractNumId w:val="12"/>
  </w:num>
  <w:num w:numId="12" w16cid:durableId="2095465949">
    <w:abstractNumId w:val="22"/>
  </w:num>
  <w:num w:numId="13" w16cid:durableId="1690642402">
    <w:abstractNumId w:val="24"/>
  </w:num>
  <w:num w:numId="14" w16cid:durableId="369426929">
    <w:abstractNumId w:val="19"/>
  </w:num>
  <w:num w:numId="15" w16cid:durableId="2081556756">
    <w:abstractNumId w:val="29"/>
  </w:num>
  <w:num w:numId="16" w16cid:durableId="349649961">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206478796">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1954744">
    <w:abstractNumId w:val="9"/>
  </w:num>
  <w:num w:numId="19" w16cid:durableId="257101724">
    <w:abstractNumId w:val="27"/>
  </w:num>
  <w:num w:numId="20" w16cid:durableId="485706880">
    <w:abstractNumId w:val="21"/>
  </w:num>
  <w:num w:numId="21" w16cid:durableId="378285805">
    <w:abstractNumId w:val="18"/>
  </w:num>
  <w:num w:numId="22" w16cid:durableId="778331459">
    <w:abstractNumId w:val="28"/>
  </w:num>
  <w:num w:numId="23" w16cid:durableId="2053532008">
    <w:abstractNumId w:val="1"/>
  </w:num>
  <w:num w:numId="24" w16cid:durableId="792553287">
    <w:abstractNumId w:val="13"/>
    <w:lvlOverride w:ilvl="0">
      <w:startOverride w:val="6"/>
    </w:lvlOverride>
    <w:lvlOverride w:ilvl="1">
      <w:startOverride w:val="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712463129">
    <w:abstractNumId w:val="30"/>
  </w:num>
  <w:num w:numId="26" w16cid:durableId="1116095329">
    <w:abstractNumId w:val="10"/>
  </w:num>
  <w:num w:numId="27" w16cid:durableId="570696858">
    <w:abstractNumId w:val="5"/>
  </w:num>
  <w:num w:numId="28" w16cid:durableId="1950046763">
    <w:abstractNumId w:val="31"/>
  </w:num>
  <w:num w:numId="29" w16cid:durableId="957685979">
    <w:abstractNumId w:val="17"/>
  </w:num>
  <w:num w:numId="30" w16cid:durableId="723064531">
    <w:abstractNumId w:val="23"/>
  </w:num>
  <w:num w:numId="31" w16cid:durableId="772819510">
    <w:abstractNumId w:val="20"/>
  </w:num>
  <w:num w:numId="32" w16cid:durableId="1546063391">
    <w:abstractNumId w:val="15"/>
  </w:num>
  <w:num w:numId="33" w16cid:durableId="2001425276">
    <w:abstractNumId w:val="31"/>
  </w:num>
  <w:num w:numId="34" w16cid:durableId="1043017316">
    <w:abstractNumId w:val="4"/>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1" w:cryptProviderType="rsaAES" w:cryptAlgorithmClass="hash" w:cryptAlgorithmType="typeAny" w:cryptAlgorithmSid="14" w:cryptSpinCount="100000" w:hash="7x6gWkUPrZ8MUgu4fUmzDW+Wm/p1XwCOOJfN1jtyp+HodSUYdaA1J/TJRBFCtw//+rO9AdmqtVM6IxfD54ngEg==" w:salt="6SeZi0rfltbMPpxqdApvxw=="/>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38AA"/>
    <w:rsid w:val="0000669B"/>
    <w:rsid w:val="00007EF6"/>
    <w:rsid w:val="0001388F"/>
    <w:rsid w:val="00015977"/>
    <w:rsid w:val="000225C5"/>
    <w:rsid w:val="00024812"/>
    <w:rsid w:val="00026085"/>
    <w:rsid w:val="0003041E"/>
    <w:rsid w:val="00056B48"/>
    <w:rsid w:val="00061527"/>
    <w:rsid w:val="0006379F"/>
    <w:rsid w:val="00065AEE"/>
    <w:rsid w:val="00074610"/>
    <w:rsid w:val="000B2B49"/>
    <w:rsid w:val="000C0E06"/>
    <w:rsid w:val="000C0E11"/>
    <w:rsid w:val="000C65B7"/>
    <w:rsid w:val="000D10E2"/>
    <w:rsid w:val="000E283A"/>
    <w:rsid w:val="000E2CF8"/>
    <w:rsid w:val="000E4872"/>
    <w:rsid w:val="000F0378"/>
    <w:rsid w:val="000F4D74"/>
    <w:rsid w:val="000F4FE9"/>
    <w:rsid w:val="000F751F"/>
    <w:rsid w:val="00101A30"/>
    <w:rsid w:val="00101AC8"/>
    <w:rsid w:val="00102515"/>
    <w:rsid w:val="00114317"/>
    <w:rsid w:val="00125CBD"/>
    <w:rsid w:val="00130442"/>
    <w:rsid w:val="001473BE"/>
    <w:rsid w:val="00147DAB"/>
    <w:rsid w:val="001524AB"/>
    <w:rsid w:val="00164CF1"/>
    <w:rsid w:val="001651D7"/>
    <w:rsid w:val="00173329"/>
    <w:rsid w:val="001750A8"/>
    <w:rsid w:val="00175C84"/>
    <w:rsid w:val="0018606D"/>
    <w:rsid w:val="00192D79"/>
    <w:rsid w:val="001A15DC"/>
    <w:rsid w:val="001B3FAD"/>
    <w:rsid w:val="001B5C7C"/>
    <w:rsid w:val="001B602E"/>
    <w:rsid w:val="001B6B33"/>
    <w:rsid w:val="001C3A95"/>
    <w:rsid w:val="001C3D44"/>
    <w:rsid w:val="001D1C4C"/>
    <w:rsid w:val="001E59E6"/>
    <w:rsid w:val="001F6360"/>
    <w:rsid w:val="001F68D2"/>
    <w:rsid w:val="001F7FC2"/>
    <w:rsid w:val="00206CC8"/>
    <w:rsid w:val="00234C8E"/>
    <w:rsid w:val="0023618E"/>
    <w:rsid w:val="002418DA"/>
    <w:rsid w:val="00241925"/>
    <w:rsid w:val="00245488"/>
    <w:rsid w:val="00246362"/>
    <w:rsid w:val="00256C02"/>
    <w:rsid w:val="002628DF"/>
    <w:rsid w:val="00272107"/>
    <w:rsid w:val="0028250A"/>
    <w:rsid w:val="00292437"/>
    <w:rsid w:val="00296C52"/>
    <w:rsid w:val="002A1879"/>
    <w:rsid w:val="002B2535"/>
    <w:rsid w:val="002B60D2"/>
    <w:rsid w:val="002C08E8"/>
    <w:rsid w:val="002C61A1"/>
    <w:rsid w:val="002C70EC"/>
    <w:rsid w:val="002C7140"/>
    <w:rsid w:val="002C72C0"/>
    <w:rsid w:val="002D062E"/>
    <w:rsid w:val="002E273D"/>
    <w:rsid w:val="002F0288"/>
    <w:rsid w:val="0030399F"/>
    <w:rsid w:val="003073E6"/>
    <w:rsid w:val="0031024C"/>
    <w:rsid w:val="00310EDC"/>
    <w:rsid w:val="00311BCB"/>
    <w:rsid w:val="00321AC6"/>
    <w:rsid w:val="00325955"/>
    <w:rsid w:val="00325B4F"/>
    <w:rsid w:val="003270FE"/>
    <w:rsid w:val="00333589"/>
    <w:rsid w:val="0034204D"/>
    <w:rsid w:val="00347E6B"/>
    <w:rsid w:val="00350DBC"/>
    <w:rsid w:val="003670C3"/>
    <w:rsid w:val="003700B0"/>
    <w:rsid w:val="0037365C"/>
    <w:rsid w:val="00377945"/>
    <w:rsid w:val="00383C79"/>
    <w:rsid w:val="0038503C"/>
    <w:rsid w:val="0038799C"/>
    <w:rsid w:val="00394603"/>
    <w:rsid w:val="003C0FB1"/>
    <w:rsid w:val="003C19E4"/>
    <w:rsid w:val="003C2DA6"/>
    <w:rsid w:val="003D35B0"/>
    <w:rsid w:val="003E08C5"/>
    <w:rsid w:val="003E0C8B"/>
    <w:rsid w:val="003E7CC4"/>
    <w:rsid w:val="003F3CA9"/>
    <w:rsid w:val="003F3EE7"/>
    <w:rsid w:val="003F6C08"/>
    <w:rsid w:val="004101AD"/>
    <w:rsid w:val="00415429"/>
    <w:rsid w:val="00416D8B"/>
    <w:rsid w:val="00430EA8"/>
    <w:rsid w:val="004368FE"/>
    <w:rsid w:val="00443976"/>
    <w:rsid w:val="00444730"/>
    <w:rsid w:val="0046000A"/>
    <w:rsid w:val="00474043"/>
    <w:rsid w:val="00483B81"/>
    <w:rsid w:val="00490BB7"/>
    <w:rsid w:val="004939B5"/>
    <w:rsid w:val="00496C17"/>
    <w:rsid w:val="004A0961"/>
    <w:rsid w:val="004A15F8"/>
    <w:rsid w:val="004A4CDE"/>
    <w:rsid w:val="004A7D33"/>
    <w:rsid w:val="004B2AF8"/>
    <w:rsid w:val="004B4771"/>
    <w:rsid w:val="004B576C"/>
    <w:rsid w:val="004B65A0"/>
    <w:rsid w:val="004B7B9E"/>
    <w:rsid w:val="004C7F6E"/>
    <w:rsid w:val="004D3248"/>
    <w:rsid w:val="004E00BE"/>
    <w:rsid w:val="004F3DDB"/>
    <w:rsid w:val="00503F93"/>
    <w:rsid w:val="00514DFD"/>
    <w:rsid w:val="0051673A"/>
    <w:rsid w:val="00522DF9"/>
    <w:rsid w:val="005239E4"/>
    <w:rsid w:val="00533484"/>
    <w:rsid w:val="00534A1C"/>
    <w:rsid w:val="00541969"/>
    <w:rsid w:val="00542982"/>
    <w:rsid w:val="0054610F"/>
    <w:rsid w:val="00550821"/>
    <w:rsid w:val="00550B2B"/>
    <w:rsid w:val="005520E5"/>
    <w:rsid w:val="005635BE"/>
    <w:rsid w:val="005637A5"/>
    <w:rsid w:val="00564F8A"/>
    <w:rsid w:val="00580AF7"/>
    <w:rsid w:val="00581DBE"/>
    <w:rsid w:val="0058336E"/>
    <w:rsid w:val="005A41B0"/>
    <w:rsid w:val="005A564A"/>
    <w:rsid w:val="005B2A6D"/>
    <w:rsid w:val="005C1535"/>
    <w:rsid w:val="005D60C5"/>
    <w:rsid w:val="005E3864"/>
    <w:rsid w:val="005F2191"/>
    <w:rsid w:val="005F67F0"/>
    <w:rsid w:val="005F7E00"/>
    <w:rsid w:val="00601E78"/>
    <w:rsid w:val="0061100A"/>
    <w:rsid w:val="00646B48"/>
    <w:rsid w:val="006535A0"/>
    <w:rsid w:val="006565BD"/>
    <w:rsid w:val="00662F78"/>
    <w:rsid w:val="00663B2A"/>
    <w:rsid w:val="00671010"/>
    <w:rsid w:val="0067280F"/>
    <w:rsid w:val="006761DC"/>
    <w:rsid w:val="00684357"/>
    <w:rsid w:val="006955D1"/>
    <w:rsid w:val="006A1D74"/>
    <w:rsid w:val="006A7016"/>
    <w:rsid w:val="006C3EEF"/>
    <w:rsid w:val="006C6715"/>
    <w:rsid w:val="006C71B4"/>
    <w:rsid w:val="006F13F7"/>
    <w:rsid w:val="00702C39"/>
    <w:rsid w:val="00730242"/>
    <w:rsid w:val="0073644F"/>
    <w:rsid w:val="007368CF"/>
    <w:rsid w:val="00746EFF"/>
    <w:rsid w:val="00756CA9"/>
    <w:rsid w:val="00757561"/>
    <w:rsid w:val="007704DA"/>
    <w:rsid w:val="007712DD"/>
    <w:rsid w:val="007746D2"/>
    <w:rsid w:val="00780B22"/>
    <w:rsid w:val="00782369"/>
    <w:rsid w:val="007831B0"/>
    <w:rsid w:val="00785B01"/>
    <w:rsid w:val="0078639B"/>
    <w:rsid w:val="007879CD"/>
    <w:rsid w:val="007A3C19"/>
    <w:rsid w:val="007A49FA"/>
    <w:rsid w:val="007B120C"/>
    <w:rsid w:val="007B2C0C"/>
    <w:rsid w:val="007B7D0E"/>
    <w:rsid w:val="007C5D7B"/>
    <w:rsid w:val="007C5E41"/>
    <w:rsid w:val="007C793D"/>
    <w:rsid w:val="007E093F"/>
    <w:rsid w:val="007E5B65"/>
    <w:rsid w:val="007E76FD"/>
    <w:rsid w:val="007E7F2F"/>
    <w:rsid w:val="007F13F0"/>
    <w:rsid w:val="007F3458"/>
    <w:rsid w:val="0080328C"/>
    <w:rsid w:val="00803D16"/>
    <w:rsid w:val="0080489A"/>
    <w:rsid w:val="00807A4D"/>
    <w:rsid w:val="00810B05"/>
    <w:rsid w:val="0081621E"/>
    <w:rsid w:val="0081730C"/>
    <w:rsid w:val="0082552F"/>
    <w:rsid w:val="0083112F"/>
    <w:rsid w:val="00832A56"/>
    <w:rsid w:val="008347C3"/>
    <w:rsid w:val="00837A39"/>
    <w:rsid w:val="00854C0D"/>
    <w:rsid w:val="00861561"/>
    <w:rsid w:val="00867EDE"/>
    <w:rsid w:val="0088594E"/>
    <w:rsid w:val="00890D8D"/>
    <w:rsid w:val="00891A74"/>
    <w:rsid w:val="008A1C6D"/>
    <w:rsid w:val="008C07AC"/>
    <w:rsid w:val="008C2951"/>
    <w:rsid w:val="008C69A3"/>
    <w:rsid w:val="008D2AAF"/>
    <w:rsid w:val="008E235A"/>
    <w:rsid w:val="008E3C20"/>
    <w:rsid w:val="008F5874"/>
    <w:rsid w:val="008F637D"/>
    <w:rsid w:val="00904FCA"/>
    <w:rsid w:val="009147DA"/>
    <w:rsid w:val="00916113"/>
    <w:rsid w:val="00921E8E"/>
    <w:rsid w:val="00926F67"/>
    <w:rsid w:val="00927A61"/>
    <w:rsid w:val="00931121"/>
    <w:rsid w:val="009340FB"/>
    <w:rsid w:val="00934BC4"/>
    <w:rsid w:val="00951854"/>
    <w:rsid w:val="009528C8"/>
    <w:rsid w:val="0095374A"/>
    <w:rsid w:val="009608C5"/>
    <w:rsid w:val="00977CC4"/>
    <w:rsid w:val="009840F9"/>
    <w:rsid w:val="0099533F"/>
    <w:rsid w:val="00997226"/>
    <w:rsid w:val="009A0BAB"/>
    <w:rsid w:val="009B0FE7"/>
    <w:rsid w:val="009B1FA7"/>
    <w:rsid w:val="009B5B81"/>
    <w:rsid w:val="009B6F44"/>
    <w:rsid w:val="009C05E9"/>
    <w:rsid w:val="009C6248"/>
    <w:rsid w:val="009C6CBD"/>
    <w:rsid w:val="009D6264"/>
    <w:rsid w:val="009E25D4"/>
    <w:rsid w:val="009E6B8D"/>
    <w:rsid w:val="00A034E8"/>
    <w:rsid w:val="00A0779A"/>
    <w:rsid w:val="00A25C3C"/>
    <w:rsid w:val="00A31012"/>
    <w:rsid w:val="00A33324"/>
    <w:rsid w:val="00A36293"/>
    <w:rsid w:val="00A60A1D"/>
    <w:rsid w:val="00A625C4"/>
    <w:rsid w:val="00A6430B"/>
    <w:rsid w:val="00A65CDC"/>
    <w:rsid w:val="00A7281F"/>
    <w:rsid w:val="00A76E64"/>
    <w:rsid w:val="00A8258F"/>
    <w:rsid w:val="00A82605"/>
    <w:rsid w:val="00A94316"/>
    <w:rsid w:val="00AA5D03"/>
    <w:rsid w:val="00AA6837"/>
    <w:rsid w:val="00AB3391"/>
    <w:rsid w:val="00AB5697"/>
    <w:rsid w:val="00AB67BE"/>
    <w:rsid w:val="00AC44B0"/>
    <w:rsid w:val="00AC4D66"/>
    <w:rsid w:val="00AD129C"/>
    <w:rsid w:val="00AD44D1"/>
    <w:rsid w:val="00B12CE7"/>
    <w:rsid w:val="00B1490E"/>
    <w:rsid w:val="00B35085"/>
    <w:rsid w:val="00B402FB"/>
    <w:rsid w:val="00B421F3"/>
    <w:rsid w:val="00B6057A"/>
    <w:rsid w:val="00B61934"/>
    <w:rsid w:val="00B61AEE"/>
    <w:rsid w:val="00B61DAD"/>
    <w:rsid w:val="00B625AA"/>
    <w:rsid w:val="00B66734"/>
    <w:rsid w:val="00B66FE4"/>
    <w:rsid w:val="00B809C4"/>
    <w:rsid w:val="00B9639C"/>
    <w:rsid w:val="00BA3A5E"/>
    <w:rsid w:val="00BA3C02"/>
    <w:rsid w:val="00BB24E7"/>
    <w:rsid w:val="00BB5E9D"/>
    <w:rsid w:val="00BD2B8D"/>
    <w:rsid w:val="00BE0C6B"/>
    <w:rsid w:val="00BE4EBF"/>
    <w:rsid w:val="00BE69B1"/>
    <w:rsid w:val="00BF4019"/>
    <w:rsid w:val="00C11244"/>
    <w:rsid w:val="00C22B2F"/>
    <w:rsid w:val="00C25940"/>
    <w:rsid w:val="00C3103B"/>
    <w:rsid w:val="00C32309"/>
    <w:rsid w:val="00C42E06"/>
    <w:rsid w:val="00C43DF2"/>
    <w:rsid w:val="00C4598F"/>
    <w:rsid w:val="00C46386"/>
    <w:rsid w:val="00C47F5E"/>
    <w:rsid w:val="00C500AC"/>
    <w:rsid w:val="00C57446"/>
    <w:rsid w:val="00C652FF"/>
    <w:rsid w:val="00C7189F"/>
    <w:rsid w:val="00C93669"/>
    <w:rsid w:val="00CA2B52"/>
    <w:rsid w:val="00CA3AF8"/>
    <w:rsid w:val="00CC568F"/>
    <w:rsid w:val="00CC7906"/>
    <w:rsid w:val="00CE52AE"/>
    <w:rsid w:val="00CE7EE0"/>
    <w:rsid w:val="00D103CA"/>
    <w:rsid w:val="00D116BB"/>
    <w:rsid w:val="00D17C44"/>
    <w:rsid w:val="00D244FD"/>
    <w:rsid w:val="00D3359A"/>
    <w:rsid w:val="00D3541F"/>
    <w:rsid w:val="00D35AA7"/>
    <w:rsid w:val="00D42F7C"/>
    <w:rsid w:val="00D61AC9"/>
    <w:rsid w:val="00D622B0"/>
    <w:rsid w:val="00D64590"/>
    <w:rsid w:val="00D74111"/>
    <w:rsid w:val="00D7420C"/>
    <w:rsid w:val="00D820BD"/>
    <w:rsid w:val="00D97FE5"/>
    <w:rsid w:val="00DA508A"/>
    <w:rsid w:val="00DA6804"/>
    <w:rsid w:val="00DB1533"/>
    <w:rsid w:val="00DB3219"/>
    <w:rsid w:val="00DB5E7D"/>
    <w:rsid w:val="00DB6F9F"/>
    <w:rsid w:val="00DC28E8"/>
    <w:rsid w:val="00DD2839"/>
    <w:rsid w:val="00DD59EC"/>
    <w:rsid w:val="00DF26D3"/>
    <w:rsid w:val="00E03583"/>
    <w:rsid w:val="00E2701F"/>
    <w:rsid w:val="00E42FF2"/>
    <w:rsid w:val="00E551F2"/>
    <w:rsid w:val="00E55B51"/>
    <w:rsid w:val="00E64B69"/>
    <w:rsid w:val="00E67AB7"/>
    <w:rsid w:val="00E80B01"/>
    <w:rsid w:val="00E92FAE"/>
    <w:rsid w:val="00E93694"/>
    <w:rsid w:val="00E97A42"/>
    <w:rsid w:val="00EA1632"/>
    <w:rsid w:val="00EA39AD"/>
    <w:rsid w:val="00EA43D9"/>
    <w:rsid w:val="00EB1547"/>
    <w:rsid w:val="00EB444F"/>
    <w:rsid w:val="00EB5352"/>
    <w:rsid w:val="00EC3227"/>
    <w:rsid w:val="00EC7568"/>
    <w:rsid w:val="00ED08A1"/>
    <w:rsid w:val="00ED1993"/>
    <w:rsid w:val="00ED5533"/>
    <w:rsid w:val="00EE08AA"/>
    <w:rsid w:val="00F23BAD"/>
    <w:rsid w:val="00F27C91"/>
    <w:rsid w:val="00F36615"/>
    <w:rsid w:val="00F4438B"/>
    <w:rsid w:val="00F54F8B"/>
    <w:rsid w:val="00F71195"/>
    <w:rsid w:val="00F92B67"/>
    <w:rsid w:val="00F934BA"/>
    <w:rsid w:val="00F95F88"/>
    <w:rsid w:val="00F9788B"/>
    <w:rsid w:val="00F979CD"/>
    <w:rsid w:val="00FA4A41"/>
    <w:rsid w:val="00FA57FD"/>
    <w:rsid w:val="00FB4614"/>
    <w:rsid w:val="00FB7237"/>
    <w:rsid w:val="00FC4084"/>
    <w:rsid w:val="00FD38B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basedOn w:val="Normal"/>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2.xml"/><Relationship Id="rId18" Type="http://schemas.openxmlformats.org/officeDocument/2006/relationships/hyperlink" Target="http://www.etenders.gov.ie"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styles" Target="styles.xml"/><Relationship Id="rId12" Type="http://schemas.openxmlformats.org/officeDocument/2006/relationships/footer" Target="footer1.xml"/><Relationship Id="rId17" Type="http://schemas.openxmlformats.org/officeDocument/2006/relationships/footer" Target="footer4.xml"/><Relationship Id="rId25" Type="http://schemas.openxmlformats.org/officeDocument/2006/relationships/hyperlink" Target="http://www.etenders.gov.ie" TargetMode="External"/><Relationship Id="rId2" Type="http://schemas.openxmlformats.org/officeDocument/2006/relationships/customXml" Target="../customXml/item2.xml"/><Relationship Id="rId16" Type="http://schemas.openxmlformats.org/officeDocument/2006/relationships/hyperlink" Target="https://ogp.gov.ie/wp-content/uploads/Information-Note-ESPD.pdf" TargetMode="Externa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www.icbf.com" TargetMode="External"/><Relationship Id="rId5" Type="http://schemas.openxmlformats.org/officeDocument/2006/relationships/customXml" Target="../customXml/item5.xml"/><Relationship Id="rId15" Type="http://schemas.openxmlformats.org/officeDocument/2006/relationships/footer" Target="footer3.xml"/><Relationship Id="rId23" Type="http://schemas.openxmlformats.org/officeDocument/2006/relationships/footer" Target="footer5.xml"/><Relationship Id="rId28"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hyperlink" Target="http://www.revenue.ie" TargetMode="Externa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C96B893A44EB4193BB782AF94E05F5C3"/>
        <w:category>
          <w:name w:val="General"/>
          <w:gallery w:val="placeholder"/>
        </w:category>
        <w:types>
          <w:type w:val="bbPlcHdr"/>
        </w:types>
        <w:behaviors>
          <w:behavior w:val="content"/>
        </w:behaviors>
        <w:guid w:val="{EC2FFDA3-80DB-4E79-B000-197A47A4D7D9}"/>
      </w:docPartPr>
      <w:docPartBody>
        <w:p w:rsidR="00975DA6" w:rsidRDefault="00975DA6" w:rsidP="00975DA6">
          <w:pPr>
            <w:pStyle w:val="C96B893A44EB4193BB782AF94E05F5C3"/>
          </w:pPr>
          <w:r w:rsidRPr="00770025">
            <w:rPr>
              <w:rStyle w:val="PlaceholderText"/>
            </w:rPr>
            <w:t>Click here to enter text.</w:t>
          </w:r>
        </w:p>
      </w:docPartBody>
    </w:docPart>
    <w:docPart>
      <w:docPartPr>
        <w:name w:val="242DA34E6AED4F51A351857C0994C5C1"/>
        <w:category>
          <w:name w:val="General"/>
          <w:gallery w:val="placeholder"/>
        </w:category>
        <w:types>
          <w:type w:val="bbPlcHdr"/>
        </w:types>
        <w:behaviors>
          <w:behavior w:val="content"/>
        </w:behaviors>
        <w:guid w:val="{D1779247-89B8-45E1-8F1F-2ECB45AF0DC6}"/>
      </w:docPartPr>
      <w:docPartBody>
        <w:p w:rsidR="00975DA6" w:rsidRDefault="00975DA6" w:rsidP="00975DA6">
          <w:pPr>
            <w:pStyle w:val="242DA34E6AED4F51A351857C0994C5C1"/>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F4792B88E2D344CB88D77BF6152C06F7"/>
        <w:category>
          <w:name w:val="General"/>
          <w:gallery w:val="placeholder"/>
        </w:category>
        <w:types>
          <w:type w:val="bbPlcHdr"/>
        </w:types>
        <w:behaviors>
          <w:behavior w:val="content"/>
        </w:behaviors>
        <w:guid w:val="{5563C33B-34D7-4326-905B-304F6C4261A2}"/>
      </w:docPartPr>
      <w:docPartBody>
        <w:p w:rsidR="009041FA" w:rsidRDefault="00AA15E9" w:rsidP="00AA15E9">
          <w:pPr>
            <w:pStyle w:val="F4792B88E2D344CB88D77BF6152C06F7"/>
          </w:pPr>
          <w:r w:rsidRPr="00770025">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F3224F" w:rsidRDefault="00C43F9A" w:rsidP="00C43F9A">
          <w:pPr>
            <w:pStyle w:val="E99EEB4CC20343D5A185CF8D54599456"/>
          </w:pPr>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ACFF"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Cambria Math">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Segoe UI Symbol">
    <w:panose1 w:val="020B0502040204020203"/>
    <w:charset w:val="00"/>
    <w:family w:val="swiss"/>
    <w:pitch w:val="variable"/>
    <w:sig w:usb0="800001E3" w:usb1="1200FFEF" w:usb2="00040000" w:usb3="00000000" w:csb0="00000001"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15977"/>
    <w:rsid w:val="000878A3"/>
    <w:rsid w:val="00096EC6"/>
    <w:rsid w:val="000E50F2"/>
    <w:rsid w:val="000F16A3"/>
    <w:rsid w:val="00120EEE"/>
    <w:rsid w:val="0017502A"/>
    <w:rsid w:val="001E1BDE"/>
    <w:rsid w:val="00202000"/>
    <w:rsid w:val="0021568F"/>
    <w:rsid w:val="002411F6"/>
    <w:rsid w:val="00243E81"/>
    <w:rsid w:val="00256C02"/>
    <w:rsid w:val="002954EC"/>
    <w:rsid w:val="002B4D30"/>
    <w:rsid w:val="00307212"/>
    <w:rsid w:val="00342601"/>
    <w:rsid w:val="003C47B8"/>
    <w:rsid w:val="003D0F6C"/>
    <w:rsid w:val="003F7A40"/>
    <w:rsid w:val="00416790"/>
    <w:rsid w:val="00423548"/>
    <w:rsid w:val="004368B4"/>
    <w:rsid w:val="00461DA6"/>
    <w:rsid w:val="004631ED"/>
    <w:rsid w:val="0048189C"/>
    <w:rsid w:val="004B4DDE"/>
    <w:rsid w:val="004D3DF9"/>
    <w:rsid w:val="005005BD"/>
    <w:rsid w:val="00520CC8"/>
    <w:rsid w:val="00550BBC"/>
    <w:rsid w:val="00593781"/>
    <w:rsid w:val="005F0348"/>
    <w:rsid w:val="005F36D5"/>
    <w:rsid w:val="00653685"/>
    <w:rsid w:val="006B1429"/>
    <w:rsid w:val="006C3EEF"/>
    <w:rsid w:val="006F13F7"/>
    <w:rsid w:val="00752271"/>
    <w:rsid w:val="00790A85"/>
    <w:rsid w:val="0080328C"/>
    <w:rsid w:val="00831B7E"/>
    <w:rsid w:val="0085602E"/>
    <w:rsid w:val="009041FA"/>
    <w:rsid w:val="00975DA6"/>
    <w:rsid w:val="009B3FDC"/>
    <w:rsid w:val="009D7763"/>
    <w:rsid w:val="009F5929"/>
    <w:rsid w:val="00A33272"/>
    <w:rsid w:val="00A37992"/>
    <w:rsid w:val="00A62CC7"/>
    <w:rsid w:val="00A70F35"/>
    <w:rsid w:val="00A90020"/>
    <w:rsid w:val="00A96FA1"/>
    <w:rsid w:val="00AA15E9"/>
    <w:rsid w:val="00AB4676"/>
    <w:rsid w:val="00B64619"/>
    <w:rsid w:val="00C0248A"/>
    <w:rsid w:val="00C22A3B"/>
    <w:rsid w:val="00C43F9A"/>
    <w:rsid w:val="00C61719"/>
    <w:rsid w:val="00C7052B"/>
    <w:rsid w:val="00CA2B52"/>
    <w:rsid w:val="00CC6B57"/>
    <w:rsid w:val="00D3147F"/>
    <w:rsid w:val="00DD49E1"/>
    <w:rsid w:val="00E0041B"/>
    <w:rsid w:val="00E25512"/>
    <w:rsid w:val="00E55B51"/>
    <w:rsid w:val="00E74482"/>
    <w:rsid w:val="00E8465B"/>
    <w:rsid w:val="00E84A40"/>
    <w:rsid w:val="00EA59ED"/>
    <w:rsid w:val="00F179AA"/>
    <w:rsid w:val="00F3224F"/>
    <w:rsid w:val="00F42675"/>
    <w:rsid w:val="00F4415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C43F9A"/>
    <w:rPr>
      <w:color w:val="808080"/>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C96B893A44EB4193BB782AF94E05F5C3">
    <w:name w:val="C96B893A44EB4193BB782AF94E05F5C3"/>
    <w:rsid w:val="00975DA6"/>
    <w:rPr>
      <w:lang w:val="en-IE" w:eastAsia="en-IE"/>
    </w:rPr>
  </w:style>
  <w:style w:type="paragraph" w:customStyle="1" w:styleId="242DA34E6AED4F51A351857C0994C5C1">
    <w:name w:val="242DA34E6AED4F51A351857C0994C5C1"/>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F4792B88E2D344CB88D77BF6152C06F7">
    <w:name w:val="F4792B88E2D344CB88D77BF6152C06F7"/>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 w:type="paragraph" w:customStyle="1" w:styleId="ED3252893D57426789858754A37D3D5C">
    <w:name w:val="ED3252893D57426789858754A37D3D5C"/>
    <w:rsid w:val="00C43F9A"/>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ICBF</Abstract>
  <CompanyAddress/>
  <CompanyPhone/>
  <CompanyFax>SYSTEMS SERVICES CONSULTANCY SERVICE</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C3D74A2D1766C4F8DD772CC5E37E627" ma:contentTypeVersion="4" ma:contentTypeDescription="Create a new document." ma:contentTypeScope="" ma:versionID="ba5f3c8b5e1da4079f390c5ce4c2e436">
  <xsd:schema xmlns:xsd="http://www.w3.org/2001/XMLSchema" xmlns:xs="http://www.w3.org/2001/XMLSchema" xmlns:p="http://schemas.microsoft.com/office/2006/metadata/properties" xmlns:ns2="a2a94cd6-4236-497c-93ff-99047721f5d1" targetNamespace="http://schemas.microsoft.com/office/2006/metadata/properties" ma:root="true" ma:fieldsID="4e9a57221cae6f80d4a3958793e1004b" ns2:_="">
    <xsd:import namespace="a2a94cd6-4236-497c-93ff-99047721f5d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a94cd6-4236-497c-93ff-99047721f5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BillingMetadata" ma:index="11"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FA85B8F-C3F8-43C8-9FEA-2C14384F83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a94cd6-4236-497c-93ff-99047721f5d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4.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5F7A8B0E-B293-4FFF-9A46-5FF29751C3FC}">
  <ds:schemaRefs>
    <ds:schemaRef ds:uri="http://schemas.openxmlformats.org/officeDocument/2006/bibliography"/>
  </ds:schemaRefs>
</ds:datastoreItem>
</file>

<file path=docMetadata/LabelInfo.xml><?xml version="1.0" encoding="utf-8"?>
<clbl:labelList xmlns:clbl="http://schemas.microsoft.com/office/2020/mipLabelMetadata">
  <clbl:label id="{321a37d6-4282-46f4-9f7e-3c7a375eb8ea}" enabled="1" method="Privileged" siteId="{df667e00-59bc-428a-a1d9-382b6be3a277}" removed="0"/>
</clbl:labelList>
</file>

<file path=docProps/app.xml><?xml version="1.0" encoding="utf-8"?>
<Properties xmlns="http://schemas.openxmlformats.org/officeDocument/2006/extended-properties" xmlns:vt="http://schemas.openxmlformats.org/officeDocument/2006/docPropsVTypes">
  <Template>Normal</Template>
  <TotalTime>0</TotalTime>
  <Pages>77</Pages>
  <Words>24649</Words>
  <Characters>140504</Characters>
  <Application>Microsoft Office Word</Application>
  <DocSecurity>0</DocSecurity>
  <Lines>1170</Lines>
  <Paragraphs>329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164824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Mary Madden</cp:lastModifiedBy>
  <cp:revision>5</cp:revision>
  <dcterms:created xsi:type="dcterms:W3CDTF">2026-07-17T13:55:00Z</dcterms:created>
  <dcterms:modified xsi:type="dcterms:W3CDTF">2026-07-23T08:54:00Z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0x0101004C3D74A2D1766C4F8DD772CC5E37E627</vt:lpwstr>
  </property>
  <property fmtid="{D5CDD505-2E9C-101B-9397-08002B2CF9AE}" pid="3" name="eDocs_FileTopics">
    <vt:lpwstr>3;#Undefined|1846028f-7f87-48c9-b155-380fd01fcb0c</vt:lpwstr>
  </property>
  <property fmtid="{D5CDD505-2E9C-101B-9397-08002B2CF9AE}" pid="4" name="eDocs_DocumentTopics">
    <vt:lpwstr/>
  </property>
  <property fmtid="{D5CDD505-2E9C-101B-9397-08002B2CF9AE}" pid="5" name="eDocs_Year">
    <vt:lpwstr>10;#2016|290abb38-182b-47f5-ab57-7f33b46e6252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5;#Unclassified|f33d2cd0-30e5-4f10-8d2a-4027eb6837f4</vt:lpwstr>
  </property>
  <property fmtid="{D5CDD505-2E9C-101B-9397-08002B2CF9AE}" pid="12" name="eDocs_SecurityLevel">
    <vt:lpwstr>Unclassified</vt:lpwstr>
  </property>
  <property fmtid="{D5CDD505-2E9C-101B-9397-08002B2CF9AE}" pid="13" name="eDocs_Series">
    <vt:lpwstr>1;#002|230b5c71-8bf6-4beb-a83d-cddb41cc2b0c</vt:lpwstr>
  </property>
  <property fmtid="{D5CDD505-2E9C-101B-9397-08002B2CF9AE}" pid="14" name="ge25f6a3ef6f42d4865685f2a74bf8c7">
    <vt:lpwstr/>
  </property>
  <property fmtid="{D5CDD505-2E9C-101B-9397-08002B2CF9AE}" pid="15" name="eDocs_RetentionPeriodTerm">
    <vt:lpwstr/>
  </property>
  <property fmtid="{D5CDD505-2E9C-101B-9397-08002B2CF9AE}" pid="16" name="Order">
    <vt:r8>124400</vt:r8>
  </property>
  <property fmtid="{D5CDD505-2E9C-101B-9397-08002B2CF9AE}" pid="17" name="Sensitivity">
    <vt:lpwstr>Internal</vt:lpwstr>
  </property>
  <property fmtid="{D5CDD505-2E9C-101B-9397-08002B2CF9AE}" pid="18" name="MSIP_Label_0006314a-e8f6-4373-8581-0af984ba12fb_Enabled">
    <vt:lpwstr>True</vt:lpwstr>
  </property>
  <property fmtid="{D5CDD505-2E9C-101B-9397-08002B2CF9AE}" pid="19" name="MSIP_Label_0006314a-e8f6-4373-8581-0af984ba12fb_SiteId">
    <vt:lpwstr>df667e00-59bc-428a-a1d9-382b6be3a277</vt:lpwstr>
  </property>
  <property fmtid="{D5CDD505-2E9C-101B-9397-08002B2CF9AE}" pid="20" name="MSIP_Label_0006314a-e8f6-4373-8581-0af984ba12fb_SetDate">
    <vt:lpwstr>2026-07-17T13:32:36Z</vt:lpwstr>
  </property>
  <property fmtid="{D5CDD505-2E9C-101B-9397-08002B2CF9AE}" pid="21" name="MSIP_Label_0006314a-e8f6-4373-8581-0af984ba12fb_Name">
    <vt:lpwstr>Internal</vt:lpwstr>
  </property>
  <property fmtid="{D5CDD505-2E9C-101B-9397-08002B2CF9AE}" pid="22" name="MSIP_Label_0006314a-e8f6-4373-8581-0af984ba12fb_Extended_MSFT_Method">
    <vt:lpwstr>Standard</vt:lpwstr>
  </property>
  <property fmtid="{D5CDD505-2E9C-101B-9397-08002B2CF9AE}" pid="23" name="ClassificationContentMarkingFooterShapeIds">
    <vt:lpwstr>40f0a0e1,ce6e1e3,357a8889,5386aa06,ca7aa9e</vt:lpwstr>
  </property>
  <property fmtid="{D5CDD505-2E9C-101B-9397-08002B2CF9AE}" pid="24" name="ClassificationContentMarkingFooterFontProps">
    <vt:lpwstr>#008000,10,Aptos</vt:lpwstr>
  </property>
  <property fmtid="{D5CDD505-2E9C-101B-9397-08002B2CF9AE}" pid="25" name="ClassificationContentMarkingFooterText">
    <vt:lpwstr>Public</vt:lpwstr>
  </property>
</Properties>
</file>