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6202D59" w14:textId="672DF661" w:rsidR="003C0FB1" w:rsidRPr="00E22FD9" w:rsidRDefault="00120B0D" w:rsidP="003C0FB1">
      <w:pPr>
        <w:jc w:val="both"/>
      </w:pPr>
      <w:r w:rsidRPr="00E22FD9">
        <w:rPr>
          <w:noProof/>
          <w:lang w:val="en-IE" w:eastAsia="en-IE"/>
        </w:rPr>
        <w:drawing>
          <wp:anchor distT="0" distB="0" distL="114300" distR="114300" simplePos="0" relativeHeight="251658240" behindDoc="1" locked="0" layoutInCell="1" allowOverlap="1" wp14:anchorId="6AC4D0A3" wp14:editId="7C111695">
            <wp:simplePos x="0" y="0"/>
            <wp:positionH relativeFrom="page">
              <wp:posOffset>-91440</wp:posOffset>
            </wp:positionH>
            <wp:positionV relativeFrom="paragraph">
              <wp:posOffset>-1062990</wp:posOffset>
            </wp:positionV>
            <wp:extent cx="7529195" cy="10650855"/>
            <wp:effectExtent l="0" t="0" r="0" b="0"/>
            <wp:wrapNone/>
            <wp:docPr id="15497393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7529195" cy="10650855"/>
                    </a:xfrm>
                    <a:prstGeom prst="rect">
                      <a:avLst/>
                    </a:prstGeom>
                    <a:noFill/>
                  </pic:spPr>
                </pic:pic>
              </a:graphicData>
            </a:graphic>
            <wp14:sizeRelH relativeFrom="page">
              <wp14:pctWidth>0</wp14:pctWidth>
            </wp14:sizeRelH>
            <wp14:sizeRelV relativeFrom="page">
              <wp14:pctHeight>0</wp14:pctHeight>
            </wp14:sizeRelV>
          </wp:anchor>
        </w:drawing>
      </w:r>
      <w:r w:rsidR="00007EF6" w:rsidRPr="00E22FD9">
        <w:tab/>
      </w:r>
    </w:p>
    <w:p w14:paraId="4B789B9A" w14:textId="77777777" w:rsidR="003C0FB1" w:rsidRPr="00E22FD9" w:rsidRDefault="003C0FB1" w:rsidP="003C0FB1">
      <w:pPr>
        <w:jc w:val="both"/>
      </w:pPr>
    </w:p>
    <w:p w14:paraId="6CF64EEA" w14:textId="412C9A73" w:rsidR="003C0FB1" w:rsidRPr="00E22FD9" w:rsidRDefault="003C0FB1" w:rsidP="003C0FB1">
      <w:pPr>
        <w:jc w:val="both"/>
      </w:pPr>
    </w:p>
    <w:p w14:paraId="403E5D65" w14:textId="3DDAA6F8"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E22FD9">
        <w:rPr>
          <w:rFonts w:ascii="Calibri" w:hAnsi="Calibri"/>
          <w:sz w:val="22"/>
        </w:rPr>
        <w:br/>
      </w:r>
      <w:r w:rsidRPr="00E22FD9">
        <w:rPr>
          <w:rFonts w:ascii="Calibri" w:hAnsi="Calibri"/>
          <w:sz w:val="22"/>
        </w:rPr>
        <w:br/>
      </w:r>
      <w:r w:rsidRPr="00E22FD9">
        <w:rPr>
          <w:rFonts w:ascii="Calibri" w:hAnsi="Calibri"/>
          <w:sz w:val="22"/>
        </w:rPr>
        <w:br/>
      </w:r>
      <w:r w:rsidRPr="00E22FD9">
        <w:rPr>
          <w:rFonts w:ascii="Calibri" w:hAnsi="Calibri"/>
          <w:sz w:val="22"/>
        </w:rPr>
        <w:br/>
      </w:r>
      <w:r w:rsidRPr="00E22FD9">
        <w:rPr>
          <w:rFonts w:ascii="Calibri" w:hAnsi="Calibri"/>
          <w:sz w:val="40"/>
          <w:szCs w:val="40"/>
        </w:rPr>
        <w:t xml:space="preserve">Request for Tenders dated </w:t>
      </w:r>
      <w:sdt>
        <w:sdtPr>
          <w:rPr>
            <w:rFonts w:ascii="Calibri" w:hAnsi="Calibri"/>
            <w:sz w:val="40"/>
            <w:szCs w:val="40"/>
          </w:rPr>
          <w:id w:val="-367907733"/>
          <w:placeholder>
            <w:docPart w:val="0D3BC1AA12C646939D04E2E6B3378C08"/>
          </w:placeholder>
          <w:date w:fullDate="2026-07-01T00:00:00Z">
            <w:dateFormat w:val="dd/MM/yyyy"/>
            <w:lid w:val="en-IE"/>
            <w:storeMappedDataAs w:val="dateTime"/>
            <w:calendar w:val="gregorian"/>
          </w:date>
        </w:sdtPr>
        <w:sdtEndPr/>
        <w:sdtContent>
          <w:r w:rsidR="009040E0" w:rsidRPr="00E22FD9">
            <w:rPr>
              <w:rFonts w:ascii="Calibri" w:hAnsi="Calibri"/>
              <w:sz w:val="40"/>
              <w:szCs w:val="40"/>
              <w:lang w:val="en-IE"/>
            </w:rPr>
            <w:t>01/07/2026</w:t>
          </w:r>
        </w:sdtContent>
      </w:sdt>
      <w:r w:rsidRPr="00E22FD9">
        <w:rPr>
          <w:rFonts w:ascii="Calibri" w:hAnsi="Calibri"/>
          <w:sz w:val="40"/>
          <w:szCs w:val="40"/>
        </w:rPr>
        <w:br/>
        <w:t xml:space="preserve">for the provision of </w:t>
      </w:r>
      <w:r w:rsidR="000C65B7" w:rsidRPr="00E22FD9">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9040E0" w:rsidRPr="00E22FD9">
            <w:rPr>
              <w:rFonts w:ascii="Calibri" w:hAnsi="Calibri"/>
              <w:sz w:val="40"/>
              <w:szCs w:val="40"/>
            </w:rPr>
            <w:t>Managed Logistics and Transport Services</w:t>
          </w:r>
        </w:sdtContent>
      </w:sdt>
      <w:r w:rsidRPr="00E22FD9">
        <w:rPr>
          <w:rFonts w:ascii="Calibri" w:hAnsi="Calibri"/>
          <w:sz w:val="40"/>
          <w:szCs w:val="40"/>
        </w:rPr>
        <w:br/>
      </w:r>
    </w:p>
    <w:p w14:paraId="3391C53B"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E22FD9">
        <w:rPr>
          <w:rFonts w:ascii="Calibri" w:hAnsi="Calibri"/>
          <w:sz w:val="40"/>
          <w:szCs w:val="40"/>
        </w:rPr>
        <w:t>Tender procedure: Open procedure</w:t>
      </w:r>
    </w:p>
    <w:p w14:paraId="417C6518" w14:textId="77777777"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57EA7CCF" w:rsidR="003C0FB1" w:rsidRPr="00E22FD9"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E22FD9">
        <w:rPr>
          <w:rFonts w:ascii="Calibri" w:hAnsi="Calibri"/>
          <w:sz w:val="40"/>
          <w:szCs w:val="40"/>
        </w:rPr>
        <w:t xml:space="preserve">Tender Deadline </w:t>
      </w:r>
      <w:bookmarkEnd w:id="0"/>
      <w:sdt>
        <w:sdtPr>
          <w:rPr>
            <w:rFonts w:ascii="Calibri" w:hAnsi="Calibri"/>
            <w:sz w:val="40"/>
            <w:szCs w:val="40"/>
          </w:rPr>
          <w:id w:val="-2140175004"/>
          <w:placeholder>
            <w:docPart w:val="9429F77E2E364F5FA3759919BF629C09"/>
          </w:placeholder>
          <w:date w:fullDate="2026-08-05T17:00:00Z">
            <w:dateFormat w:val="dd/MM/yyyy HH:mm"/>
            <w:lid w:val="en-IE"/>
            <w:storeMappedDataAs w:val="dateTime"/>
            <w:calendar w:val="gregorian"/>
          </w:date>
        </w:sdtPr>
        <w:sdtEndPr/>
        <w:sdtContent>
          <w:r w:rsidR="009040E0" w:rsidRPr="00E22FD9">
            <w:rPr>
              <w:rFonts w:ascii="Calibri" w:hAnsi="Calibri"/>
              <w:sz w:val="40"/>
              <w:szCs w:val="40"/>
              <w:lang w:val="en-IE"/>
            </w:rPr>
            <w:t>05/08/2026 17:00</w:t>
          </w:r>
        </w:sdtContent>
      </w:sdt>
      <w:r w:rsidRPr="00E22FD9">
        <w:rPr>
          <w:rFonts w:ascii="Calibri" w:hAnsi="Calibri"/>
          <w:sz w:val="22"/>
        </w:rPr>
        <w:br/>
      </w:r>
      <w:r w:rsidRPr="00E22FD9">
        <w:rPr>
          <w:rFonts w:ascii="Calibri" w:hAnsi="Calibri"/>
          <w:sz w:val="22"/>
        </w:rPr>
        <w:br/>
      </w:r>
    </w:p>
    <w:p w14:paraId="7B4FCD1F" w14:textId="77777777" w:rsidR="003C0FB1" w:rsidRPr="00E22FD9" w:rsidRDefault="003C0FB1" w:rsidP="003C0FB1">
      <w:pPr>
        <w:pStyle w:val="Heading1"/>
        <w:jc w:val="both"/>
        <w:rPr>
          <w:rFonts w:ascii="Calibri" w:hAnsi="Calibri"/>
        </w:rPr>
      </w:pPr>
      <w:r w:rsidRPr="00E22FD9">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sdt>
              <w:sdtPr>
                <w:id w:val="-67346488"/>
                <w:placeholder>
                  <w:docPart w:val="6C8B12586DB8448F844A0C139CA4B529"/>
                </w:placeholder>
              </w:sdtPr>
              <w:sdtEndPr/>
              <w:sdtContent>
                <w:p w14:paraId="3F7D122D" w14:textId="77777777" w:rsidR="00234C8E" w:rsidRPr="00E22FD9" w:rsidRDefault="00234C8E" w:rsidP="00234C8E">
                  <w:pPr>
                    <w:spacing w:after="200" w:line="320" w:lineRule="auto"/>
                    <w:jc w:val="both"/>
                  </w:pPr>
                  <w:r w:rsidRPr="00E22FD9">
                    <w:t>Part 1:</w:t>
                  </w:r>
                  <w:r w:rsidRPr="00E22FD9">
                    <w:tab/>
                  </w:r>
                  <w:r w:rsidRPr="00E22FD9">
                    <w:tab/>
                    <w:t xml:space="preserve"> </w:t>
                  </w:r>
                  <w:r w:rsidRPr="00E22FD9">
                    <w:tab/>
                    <w:t xml:space="preserve">Introduction </w:t>
                  </w:r>
                </w:p>
                <w:p w14:paraId="3C2F2230" w14:textId="77777777" w:rsidR="00234C8E" w:rsidRPr="00E22FD9" w:rsidRDefault="00234C8E" w:rsidP="00234C8E">
                  <w:pPr>
                    <w:spacing w:after="200" w:line="320" w:lineRule="auto"/>
                    <w:jc w:val="both"/>
                  </w:pPr>
                  <w:r w:rsidRPr="00E22FD9">
                    <w:t>Part 2:</w:t>
                  </w:r>
                  <w:r w:rsidRPr="00E22FD9">
                    <w:tab/>
                  </w:r>
                  <w:r w:rsidRPr="00E22FD9">
                    <w:tab/>
                  </w:r>
                  <w:r w:rsidRPr="00E22FD9">
                    <w:tab/>
                    <w:t>Instructions to Tenderers</w:t>
                  </w:r>
                </w:p>
                <w:p w14:paraId="773F5D1B" w14:textId="77777777" w:rsidR="00234C8E" w:rsidRPr="00E22FD9" w:rsidRDefault="00234C8E" w:rsidP="00234C8E">
                  <w:pPr>
                    <w:spacing w:after="200" w:line="320" w:lineRule="auto"/>
                    <w:jc w:val="both"/>
                  </w:pPr>
                  <w:r w:rsidRPr="00E22FD9">
                    <w:t xml:space="preserve">Part 3: </w:t>
                  </w:r>
                  <w:r w:rsidRPr="00E22FD9">
                    <w:tab/>
                  </w:r>
                  <w:r w:rsidRPr="00E22FD9">
                    <w:tab/>
                  </w:r>
                  <w:r w:rsidRPr="00E22FD9">
                    <w:tab/>
                    <w:t>Selection and Award Criteria</w:t>
                  </w:r>
                </w:p>
                <w:p w14:paraId="54E3D48F" w14:textId="77777777" w:rsidR="00234C8E" w:rsidRPr="00E22FD9" w:rsidRDefault="00234C8E" w:rsidP="00234C8E">
                  <w:pPr>
                    <w:spacing w:after="200" w:line="320" w:lineRule="auto"/>
                    <w:jc w:val="both"/>
                  </w:pPr>
                  <w:r w:rsidRPr="00E22FD9">
                    <w:t xml:space="preserve">Appendix 1: </w:t>
                  </w:r>
                  <w:r w:rsidRPr="00E22FD9">
                    <w:tab/>
                  </w:r>
                  <w:r w:rsidRPr="00E22FD9">
                    <w:tab/>
                    <w:t>Requirements and Specifications</w:t>
                  </w:r>
                </w:p>
                <w:p w14:paraId="435E669D" w14:textId="77777777" w:rsidR="00234C8E" w:rsidRPr="00E22FD9" w:rsidRDefault="00234C8E" w:rsidP="00234C8E">
                  <w:pPr>
                    <w:spacing w:after="200" w:line="320" w:lineRule="auto"/>
                    <w:jc w:val="both"/>
                  </w:pPr>
                  <w:r w:rsidRPr="00E22FD9">
                    <w:t xml:space="preserve">Appendix 2: </w:t>
                  </w:r>
                  <w:r w:rsidRPr="00E22FD9">
                    <w:tab/>
                  </w:r>
                  <w:r w:rsidRPr="00E22FD9">
                    <w:tab/>
                    <w:t xml:space="preserve">Pricing Schedule </w:t>
                  </w:r>
                </w:p>
                <w:p w14:paraId="179367C2" w14:textId="77777777" w:rsidR="00234C8E" w:rsidRPr="00E22FD9" w:rsidRDefault="00234C8E" w:rsidP="00234C8E">
                  <w:pPr>
                    <w:spacing w:after="200" w:line="320" w:lineRule="auto"/>
                    <w:jc w:val="both"/>
                  </w:pPr>
                  <w:r w:rsidRPr="00E22FD9">
                    <w:t xml:space="preserve">Appendix 3: </w:t>
                  </w:r>
                  <w:r w:rsidRPr="00E22FD9">
                    <w:tab/>
                  </w:r>
                  <w:r w:rsidRPr="00E22FD9">
                    <w:tab/>
                    <w:t xml:space="preserve">Tenderer’s Statement </w:t>
                  </w:r>
                </w:p>
                <w:p w14:paraId="0D004556" w14:textId="77777777" w:rsidR="00234C8E" w:rsidRPr="00E22FD9" w:rsidRDefault="00234C8E" w:rsidP="00234C8E">
                  <w:pPr>
                    <w:spacing w:after="200" w:line="320" w:lineRule="auto"/>
                    <w:jc w:val="both"/>
                  </w:pPr>
                  <w:r w:rsidRPr="00E22FD9">
                    <w:t xml:space="preserve">Appendix </w:t>
                  </w:r>
                  <w:r w:rsidR="0037365C" w:rsidRPr="00E22FD9">
                    <w:t>4</w:t>
                  </w:r>
                  <w:r w:rsidRPr="00E22FD9">
                    <w:t xml:space="preserve">: </w:t>
                  </w:r>
                  <w:r w:rsidRPr="00E22FD9">
                    <w:tab/>
                  </w:r>
                  <w:r w:rsidRPr="00E22FD9">
                    <w:tab/>
                    <w:t xml:space="preserve">Declaration as to Personal Circumstances of Tenderer </w:t>
                  </w:r>
                </w:p>
                <w:p w14:paraId="5E70AF22" w14:textId="77777777" w:rsidR="00234C8E" w:rsidRPr="00E22FD9" w:rsidRDefault="00234C8E" w:rsidP="00234C8E">
                  <w:pPr>
                    <w:spacing w:after="200" w:line="320" w:lineRule="auto"/>
                    <w:jc w:val="both"/>
                  </w:pPr>
                  <w:r w:rsidRPr="00E22FD9">
                    <w:t xml:space="preserve">Appendix </w:t>
                  </w:r>
                  <w:r w:rsidR="0037365C" w:rsidRPr="00E22FD9">
                    <w:t>5</w:t>
                  </w:r>
                  <w:r w:rsidRPr="00E22FD9">
                    <w:t xml:space="preserve">: </w:t>
                  </w:r>
                  <w:r w:rsidRPr="00E22FD9">
                    <w:tab/>
                  </w:r>
                  <w:r w:rsidRPr="00E22FD9">
                    <w:tab/>
                    <w:t xml:space="preserve">Services Contract </w:t>
                  </w:r>
                </w:p>
                <w:p w14:paraId="23FBA2B7" w14:textId="0E70E2E6" w:rsidR="00234C8E" w:rsidRPr="00E22FD9" w:rsidRDefault="00234C8E" w:rsidP="00234C8E">
                  <w:pPr>
                    <w:spacing w:after="200" w:line="320" w:lineRule="auto"/>
                    <w:jc w:val="both"/>
                  </w:pPr>
                  <w:r w:rsidRPr="00E22FD9">
                    <w:t xml:space="preserve">Appendix </w:t>
                  </w:r>
                  <w:r w:rsidR="0037365C" w:rsidRPr="00E22FD9">
                    <w:t>6</w:t>
                  </w:r>
                  <w:r w:rsidRPr="00E22FD9">
                    <w:t xml:space="preserve">: </w:t>
                  </w:r>
                  <w:r w:rsidRPr="00E22FD9">
                    <w:tab/>
                  </w:r>
                  <w:r w:rsidRPr="00E22FD9">
                    <w:tab/>
                    <w:t>Confidentiality Agreement</w:t>
                  </w:r>
                  <w:r w:rsidR="0025442C" w:rsidRPr="00E22FD9">
                    <w:t xml:space="preserve"> </w:t>
                  </w:r>
                </w:p>
                <w:p w14:paraId="2888903C" w14:textId="6EBB91F8" w:rsidR="00E22FD9" w:rsidRPr="00E22FD9" w:rsidRDefault="00E22FD9" w:rsidP="00234C8E">
                  <w:pPr>
                    <w:spacing w:after="200" w:line="320" w:lineRule="auto"/>
                    <w:jc w:val="both"/>
                  </w:pPr>
                  <w:r w:rsidRPr="00E22FD9">
                    <w:t>Appendix 7:</w:t>
                  </w:r>
                  <w:r w:rsidRPr="00E22FD9">
                    <w:tab/>
                  </w:r>
                  <w:r w:rsidRPr="00E22FD9">
                    <w:tab/>
                    <w:t>electronic European Single Procurement Document (</w:t>
                  </w:r>
                  <w:proofErr w:type="spellStart"/>
                  <w:r w:rsidRPr="00E22FD9">
                    <w:t>eESPD</w:t>
                  </w:r>
                  <w:proofErr w:type="spellEnd"/>
                  <w:r w:rsidRPr="00E22FD9">
                    <w:t>) in PDF format</w:t>
                  </w:r>
                </w:p>
                <w:p w14:paraId="079E0786" w14:textId="627179C0" w:rsidR="00234C8E" w:rsidRPr="00E22FD9" w:rsidRDefault="00E22FD9" w:rsidP="003B750E">
                  <w:pPr>
                    <w:spacing w:after="200" w:line="320" w:lineRule="auto"/>
                    <w:jc w:val="both"/>
                  </w:pPr>
                  <w:r w:rsidRPr="00E22FD9">
                    <w:t>Appendix 8:</w:t>
                  </w:r>
                  <w:r w:rsidRPr="00E22FD9">
                    <w:tab/>
                  </w:r>
                  <w:r w:rsidRPr="00E22FD9">
                    <w:tab/>
                    <w:t>Tenderer’s Response Documen</w:t>
                  </w:r>
                  <w:r w:rsidR="00E23794">
                    <w:t>t</w:t>
                  </w:r>
                </w:p>
              </w:sdtContent>
            </w:sdt>
          </w:sdtContent>
        </w:sdt>
      </w:sdtContent>
    </w:sdt>
    <w:p w14:paraId="54934644" w14:textId="77777777" w:rsidR="00234C8E" w:rsidRPr="00E22FD9" w:rsidRDefault="00234C8E" w:rsidP="003C0FB1">
      <w:pPr>
        <w:spacing w:after="200" w:line="320" w:lineRule="auto"/>
        <w:jc w:val="both"/>
      </w:pPr>
    </w:p>
    <w:p w14:paraId="30FB8D73" w14:textId="77777777" w:rsidR="00234C8E" w:rsidRPr="00E22FD9" w:rsidRDefault="00234C8E" w:rsidP="003C0FB1">
      <w:pPr>
        <w:spacing w:after="200" w:line="320" w:lineRule="auto"/>
        <w:jc w:val="both"/>
      </w:pPr>
    </w:p>
    <w:p w14:paraId="3D6E3A16" w14:textId="77777777" w:rsidR="003C0FB1" w:rsidRPr="00E22FD9" w:rsidRDefault="003C0FB1" w:rsidP="003C0FB1">
      <w:pPr>
        <w:spacing w:after="200" w:line="320" w:lineRule="auto"/>
        <w:jc w:val="both"/>
      </w:pPr>
    </w:p>
    <w:p w14:paraId="5AE726E5" w14:textId="77777777" w:rsidR="003C0FB1" w:rsidRPr="00E22FD9" w:rsidRDefault="003C0FB1" w:rsidP="003C0FB1">
      <w:pPr>
        <w:spacing w:after="200" w:line="320" w:lineRule="auto"/>
        <w:jc w:val="both"/>
        <w:sectPr w:rsidR="003C0FB1" w:rsidRPr="00E22FD9" w:rsidSect="00926F67">
          <w:headerReference w:type="default" r:id="rId15"/>
          <w:footerReference w:type="default" r:id="rId16"/>
          <w:headerReference w:type="first" r:id="rId17"/>
          <w:pgSz w:w="11907" w:h="16840" w:code="9"/>
          <w:pgMar w:top="1134" w:right="1418" w:bottom="851" w:left="1418" w:header="709" w:footer="709" w:gutter="0"/>
          <w:cols w:space="708"/>
          <w:titlePg/>
          <w:docGrid w:linePitch="360"/>
        </w:sectPr>
      </w:pPr>
    </w:p>
    <w:p w14:paraId="70CC017F" w14:textId="77777777" w:rsidR="003C0FB1" w:rsidRPr="00E22FD9" w:rsidRDefault="003C0FB1" w:rsidP="003C0FB1">
      <w:pPr>
        <w:pStyle w:val="Heading1"/>
        <w:jc w:val="both"/>
        <w:rPr>
          <w:rFonts w:ascii="Calibri" w:hAnsi="Calibri"/>
        </w:rPr>
      </w:pPr>
      <w:r w:rsidRPr="00E22FD9">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E22FD9" w14:paraId="7B019F89" w14:textId="77777777" w:rsidTr="00503F93">
        <w:tc>
          <w:tcPr>
            <w:tcW w:w="428" w:type="pct"/>
          </w:tcPr>
          <w:p w14:paraId="5D624AF6" w14:textId="77777777" w:rsidR="003C0FB1" w:rsidRPr="00E22FD9" w:rsidRDefault="003C0FB1" w:rsidP="00503F93">
            <w:pPr>
              <w:spacing w:after="200" w:line="320" w:lineRule="auto"/>
              <w:jc w:val="both"/>
              <w:rPr>
                <w:color w:val="0000FF"/>
              </w:rPr>
            </w:pPr>
            <w:r w:rsidRPr="00E22FD9">
              <w:rPr>
                <w:color w:val="0000FF"/>
              </w:rPr>
              <w:t>1.1</w:t>
            </w:r>
          </w:p>
        </w:tc>
        <w:tc>
          <w:tcPr>
            <w:tcW w:w="4572" w:type="pct"/>
          </w:tcPr>
          <w:p w14:paraId="1EE2B9E1" w14:textId="59FE067B" w:rsidR="003C0FB1" w:rsidRPr="00E22FD9" w:rsidRDefault="00725C28" w:rsidP="00DD06EA">
            <w:pPr>
              <w:jc w:val="both"/>
            </w:pPr>
            <w:sdt>
              <w:sdt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CE7EE0" w:rsidRPr="00E22FD9">
              <w:t xml:space="preserve"> </w:t>
            </w:r>
            <w:r w:rsidR="003C0FB1" w:rsidRPr="00E22FD9">
              <w:t xml:space="preserve">(the “Contracting Authority”) invites tenders (“Tenders”) to this request for tenders (“RFT”) from economic operators (“Tenderers”) for the provision of the services as described in Appendix 1 to this RFT (the “Services”). </w:t>
            </w:r>
          </w:p>
        </w:tc>
      </w:tr>
      <w:tr w:rsidR="003C0FB1" w:rsidRPr="00E22FD9" w14:paraId="060962B9" w14:textId="77777777" w:rsidTr="00503F93">
        <w:tc>
          <w:tcPr>
            <w:tcW w:w="428" w:type="pct"/>
          </w:tcPr>
          <w:p w14:paraId="085250D2" w14:textId="77777777" w:rsidR="003C0FB1" w:rsidRPr="00E22FD9" w:rsidRDefault="003C0FB1" w:rsidP="00503F93">
            <w:pPr>
              <w:spacing w:after="200" w:line="320" w:lineRule="auto"/>
              <w:jc w:val="both"/>
              <w:rPr>
                <w:color w:val="0000FF"/>
              </w:rPr>
            </w:pPr>
            <w:r w:rsidRPr="00E22FD9">
              <w:rPr>
                <w:color w:val="0000FF"/>
              </w:rPr>
              <w:t>1.2</w:t>
            </w:r>
          </w:p>
        </w:tc>
        <w:tc>
          <w:tcPr>
            <w:tcW w:w="4572" w:type="pct"/>
          </w:tcPr>
          <w:p w14:paraId="1A92CEF0" w14:textId="146EFC50" w:rsidR="00DD06EA" w:rsidRPr="00E22FD9" w:rsidRDefault="003C0FB1" w:rsidP="00DD06EA">
            <w:r w:rsidRPr="00E22FD9">
              <w:t xml:space="preserve">In summary, the Services comprise:  </w:t>
            </w:r>
            <w:r w:rsidR="00DD06EA" w:rsidRPr="00E22FD9">
              <w:t>The Contracting Authority wishes to engage a service provider to deliver a reliable, efficient, and responsive fully managed logistics and transport service. The service provider will be required to provide dedicated vehicles, trained and Garda vetted personnel, robust operational management, and comprehensive service continuity arrangements to ensure uninterrupted service delivery across various hospital sites.</w:t>
            </w:r>
          </w:p>
          <w:p w14:paraId="58F33A1D" w14:textId="1E7FF3C1" w:rsidR="003C0FB1" w:rsidRPr="00E22FD9" w:rsidRDefault="00DD06EA" w:rsidP="00B61DAD">
            <w:r w:rsidRPr="00E22FD9">
              <w:t>The service must integrate seamlessly with hospital operations, ensuring that all deliveries and collections arrive on time, are delivered to the correct destination, comply with agreed operational procedures, and maintain the highest standards of confidentiality and security.</w:t>
            </w:r>
          </w:p>
        </w:tc>
      </w:tr>
      <w:tr w:rsidR="00B6057A" w:rsidRPr="00E22FD9" w14:paraId="252E9AFD" w14:textId="77777777" w:rsidTr="00503F93">
        <w:tc>
          <w:tcPr>
            <w:tcW w:w="428" w:type="pct"/>
          </w:tcPr>
          <w:p w14:paraId="311D142C" w14:textId="77777777" w:rsidR="00B6057A" w:rsidRPr="00E22FD9" w:rsidRDefault="00AC44B0" w:rsidP="00503F93">
            <w:pPr>
              <w:spacing w:after="200" w:line="320" w:lineRule="auto"/>
              <w:jc w:val="both"/>
              <w:rPr>
                <w:color w:val="0000FF"/>
              </w:rPr>
            </w:pPr>
            <w:r w:rsidRPr="00E22FD9">
              <w:rPr>
                <w:color w:val="0000FF"/>
              </w:rPr>
              <w:t>1.3</w:t>
            </w:r>
          </w:p>
        </w:tc>
        <w:tc>
          <w:tcPr>
            <w:tcW w:w="4572" w:type="pct"/>
          </w:tcPr>
          <w:p w14:paraId="52573780" w14:textId="3B91B006" w:rsidR="00DD06EA" w:rsidRPr="00E22FD9" w:rsidRDefault="00AC44B0" w:rsidP="00DD06EA">
            <w:r w:rsidRPr="00E22FD9">
              <w:t xml:space="preserve">This public procurement competition will be divided into </w:t>
            </w:r>
            <w:r w:rsidR="00DD06EA" w:rsidRPr="00E22FD9">
              <w:t>2</w:t>
            </w:r>
            <w:r w:rsidRPr="00E22FD9">
              <w:t xml:space="preserve"> lots (eac</w:t>
            </w:r>
            <w:r w:rsidR="00DD06EA" w:rsidRPr="00E22FD9">
              <w:t>h a “Lot”) as described below. Tenderers may submit proposals for Lot 1, Lot 2, or both Lots. Each Lot will be evaluated independently and will result in a separate contract.</w:t>
            </w:r>
          </w:p>
          <w:p w14:paraId="76F9122C" w14:textId="484EA83F" w:rsidR="00DD06EA" w:rsidRPr="00E22FD9" w:rsidRDefault="00DD06EA" w:rsidP="00DD06EA">
            <w:pPr>
              <w:pStyle w:val="ListParagraph"/>
              <w:numPr>
                <w:ilvl w:val="0"/>
                <w:numId w:val="24"/>
              </w:numPr>
              <w:spacing w:after="80" w:line="240" w:lineRule="auto"/>
              <w:contextualSpacing w:val="0"/>
            </w:pPr>
            <w:r w:rsidRPr="00E22FD9">
              <w:rPr>
                <w:b/>
                <w:bCs/>
              </w:rPr>
              <w:t xml:space="preserve">Lot 1: Transport between the Medical Records Building and </w:t>
            </w:r>
            <w:r w:rsidR="00276709" w:rsidRPr="00E22FD9">
              <w:rPr>
                <w:b/>
                <w:bCs/>
              </w:rPr>
              <w:t xml:space="preserve">St Vincent’s </w:t>
            </w:r>
            <w:r w:rsidR="00390434" w:rsidRPr="00E22FD9">
              <w:rPr>
                <w:b/>
                <w:bCs/>
              </w:rPr>
              <w:t xml:space="preserve">University </w:t>
            </w:r>
            <w:r w:rsidRPr="00E22FD9">
              <w:rPr>
                <w:b/>
                <w:bCs/>
              </w:rPr>
              <w:t>Hospital</w:t>
            </w:r>
            <w:r w:rsidR="001B729D" w:rsidRPr="00E22FD9">
              <w:rPr>
                <w:b/>
                <w:bCs/>
              </w:rPr>
              <w:t xml:space="preserve"> </w:t>
            </w:r>
            <w:r w:rsidR="00CC461C" w:rsidRPr="00E22FD9">
              <w:rPr>
                <w:b/>
                <w:bCs/>
              </w:rPr>
              <w:t>locations</w:t>
            </w:r>
            <w:r w:rsidR="001B729D" w:rsidRPr="00E22FD9">
              <w:rPr>
                <w:b/>
                <w:bCs/>
              </w:rPr>
              <w:t xml:space="preserve"> </w:t>
            </w:r>
            <w:r w:rsidRPr="00E22FD9">
              <w:t xml:space="preserve">— This Lot covers the secure, high-frequency transport of physical medical records, clinical charts, and associated administrative files between the Medical Records Building and St. Vincent's University Hospital </w:t>
            </w:r>
            <w:r w:rsidR="00BD3BB1" w:rsidRPr="00E22FD9">
              <w:t xml:space="preserve">various </w:t>
            </w:r>
            <w:r w:rsidRPr="00E22FD9">
              <w:t>site</w:t>
            </w:r>
            <w:r w:rsidR="00BD3BB1" w:rsidRPr="00E22FD9">
              <w:t>s</w:t>
            </w:r>
            <w:r w:rsidRPr="00E22FD9">
              <w:t>. Due to the nature of the cargo, strict confidentiality, chain-of-custody tracking, and physical security are paramount.</w:t>
            </w:r>
          </w:p>
          <w:p w14:paraId="00DC7985" w14:textId="4B0A8CED" w:rsidR="00B6057A" w:rsidRPr="00E22FD9" w:rsidRDefault="00DD06EA" w:rsidP="00B61DAD">
            <w:pPr>
              <w:pStyle w:val="ListParagraph"/>
              <w:numPr>
                <w:ilvl w:val="0"/>
                <w:numId w:val="24"/>
              </w:numPr>
              <w:spacing w:line="240" w:lineRule="auto"/>
              <w:contextualSpacing w:val="0"/>
            </w:pPr>
            <w:r w:rsidRPr="00E22FD9">
              <w:rPr>
                <w:b/>
                <w:bCs/>
              </w:rPr>
              <w:t xml:space="preserve">Lot 2: Transport between </w:t>
            </w:r>
            <w:r w:rsidR="00935B27" w:rsidRPr="00E22FD9">
              <w:rPr>
                <w:b/>
                <w:bCs/>
              </w:rPr>
              <w:t xml:space="preserve">St Vincents University Hospital </w:t>
            </w:r>
            <w:r w:rsidR="003B3F77" w:rsidRPr="00E22FD9">
              <w:rPr>
                <w:b/>
                <w:bCs/>
              </w:rPr>
              <w:t>S</w:t>
            </w:r>
            <w:r w:rsidR="00BE42EA" w:rsidRPr="00E22FD9">
              <w:rPr>
                <w:b/>
                <w:bCs/>
              </w:rPr>
              <w:t xml:space="preserve">atellite </w:t>
            </w:r>
            <w:r w:rsidR="006826E3" w:rsidRPr="00E22FD9">
              <w:rPr>
                <w:b/>
                <w:bCs/>
              </w:rPr>
              <w:t xml:space="preserve">locations </w:t>
            </w:r>
            <w:r w:rsidRPr="00E22FD9">
              <w:rPr>
                <w:b/>
                <w:bCs/>
              </w:rPr>
              <w:t>and the Main Hospital</w:t>
            </w:r>
            <w:r w:rsidRPr="00E22FD9">
              <w:t xml:space="preserve"> </w:t>
            </w:r>
            <w:r w:rsidR="00EA1F55" w:rsidRPr="00E22FD9">
              <w:t>site</w:t>
            </w:r>
            <w:r w:rsidRPr="00E22FD9">
              <w:t xml:space="preserve">— This Lot covers the transport of administrative documents, clinical supplies, equipment, and other operational materials between the </w:t>
            </w:r>
            <w:r w:rsidR="008710CC" w:rsidRPr="00E22FD9">
              <w:t xml:space="preserve">affiliated </w:t>
            </w:r>
            <w:r w:rsidR="00E22FD9" w:rsidRPr="00E22FD9">
              <w:t>locations and</w:t>
            </w:r>
            <w:r w:rsidRPr="00E22FD9">
              <w:t xml:space="preserve"> the main St. Vincent's University Hospital site.</w:t>
            </w:r>
          </w:p>
        </w:tc>
      </w:tr>
      <w:tr w:rsidR="003C0FB1" w:rsidRPr="00E22FD9" w14:paraId="7DA08D11" w14:textId="77777777" w:rsidTr="00503F93">
        <w:tc>
          <w:tcPr>
            <w:tcW w:w="428" w:type="pct"/>
          </w:tcPr>
          <w:p w14:paraId="07FCB42E" w14:textId="77777777" w:rsidR="003C0FB1" w:rsidRPr="00E22FD9" w:rsidRDefault="003C0FB1" w:rsidP="00503F93">
            <w:pPr>
              <w:spacing w:after="200" w:line="320" w:lineRule="auto"/>
              <w:jc w:val="both"/>
              <w:rPr>
                <w:color w:val="0000FF"/>
              </w:rPr>
            </w:pPr>
            <w:r w:rsidRPr="00E22FD9">
              <w:rPr>
                <w:color w:val="0000FF"/>
              </w:rPr>
              <w:t>1.4</w:t>
            </w:r>
          </w:p>
        </w:tc>
        <w:tc>
          <w:tcPr>
            <w:tcW w:w="4572" w:type="pct"/>
          </w:tcPr>
          <w:p w14:paraId="049906A5" w14:textId="34A28A05" w:rsidR="003C0FB1" w:rsidRPr="00E22FD9" w:rsidRDefault="003C0FB1" w:rsidP="00DD06EA">
            <w:r w:rsidRPr="00E22FD9">
              <w:t xml:space="preserve">This public procurement competition (the “Competition”) will be conducted in accordance with the open procedure under the European Union (Award of Public Authority Contracts) Regulations 2016 (Statutory Instrument 284 of 2016) (the “Regulations”).  Any contract that may result from this Competition (the “Services Contract”) will be issued for a term of </w:t>
            </w:r>
            <w:r w:rsidR="00417D8C">
              <w:t>three</w:t>
            </w:r>
            <w:r w:rsidR="0012669F" w:rsidRPr="00E22FD9">
              <w:t xml:space="preserve"> </w:t>
            </w:r>
            <w:r w:rsidR="00DD06EA" w:rsidRPr="00E22FD9">
              <w:t>(</w:t>
            </w:r>
            <w:r w:rsidR="00417D8C">
              <w:t>3</w:t>
            </w:r>
            <w:r w:rsidR="00DD06EA" w:rsidRPr="00E22FD9">
              <w:t>) years</w:t>
            </w:r>
            <w:r w:rsidRPr="00E22FD9">
              <w:t xml:space="preserve"> (“the Term”). </w:t>
            </w:r>
          </w:p>
        </w:tc>
      </w:tr>
      <w:tr w:rsidR="001B5C7C" w:rsidRPr="00E22FD9" w14:paraId="29F3C1BA" w14:textId="77777777" w:rsidTr="001B5C7C">
        <w:trPr>
          <w:trHeight w:val="1733"/>
        </w:trPr>
        <w:tc>
          <w:tcPr>
            <w:tcW w:w="428" w:type="pct"/>
          </w:tcPr>
          <w:p w14:paraId="1350B250" w14:textId="77777777" w:rsidR="001B5C7C" w:rsidRPr="00E22FD9" w:rsidRDefault="001B5C7C" w:rsidP="001B5C7C">
            <w:pPr>
              <w:spacing w:after="200" w:line="320" w:lineRule="auto"/>
              <w:jc w:val="both"/>
              <w:rPr>
                <w:color w:val="0000FF"/>
              </w:rPr>
            </w:pPr>
            <w:r w:rsidRPr="00E22FD9">
              <w:rPr>
                <w:color w:val="0000FF"/>
              </w:rPr>
              <w:t>1.5</w:t>
            </w:r>
          </w:p>
        </w:tc>
        <w:tc>
          <w:tcPr>
            <w:tcW w:w="4572" w:type="pct"/>
          </w:tcPr>
          <w:p w14:paraId="295B2DAB" w14:textId="68F3D7C0" w:rsidR="00E22FD9" w:rsidRPr="00E22FD9" w:rsidRDefault="001B5C7C" w:rsidP="00E22FD9">
            <w:r w:rsidRPr="00E22FD9">
              <w:t xml:space="preserve">The Contracting Authority reserves the right to extend the Term for a period or periods of up to </w:t>
            </w:r>
            <w:r w:rsidR="008B0521" w:rsidRPr="00E22FD9">
              <w:t>one</w:t>
            </w:r>
            <w:r w:rsidR="00C33DC1">
              <w:t xml:space="preserve"> (1) year</w:t>
            </w:r>
            <w:r w:rsidR="00DD06EA" w:rsidRPr="00E22FD9">
              <w:t>,</w:t>
            </w:r>
            <w:r w:rsidRPr="00E22FD9">
              <w:t xml:space="preserve"> such extension on the same terms and conditions, subject to the Contracting Authority’s obligations at law.</w:t>
            </w:r>
          </w:p>
        </w:tc>
      </w:tr>
      <w:tr w:rsidR="001B5C7C" w:rsidRPr="00E22FD9" w14:paraId="16F27BC5" w14:textId="77777777" w:rsidTr="00503F93">
        <w:tc>
          <w:tcPr>
            <w:tcW w:w="428" w:type="pct"/>
          </w:tcPr>
          <w:p w14:paraId="075BD6CA" w14:textId="77777777" w:rsidR="001B5C7C" w:rsidRPr="00E22FD9" w:rsidRDefault="001B5C7C" w:rsidP="001B5C7C">
            <w:pPr>
              <w:spacing w:after="200" w:line="320" w:lineRule="auto"/>
              <w:jc w:val="both"/>
              <w:rPr>
                <w:color w:val="0000FF"/>
              </w:rPr>
            </w:pPr>
            <w:r w:rsidRPr="00E22FD9">
              <w:rPr>
                <w:color w:val="0000FF"/>
              </w:rPr>
              <w:t>1.6</w:t>
            </w:r>
          </w:p>
        </w:tc>
        <w:tc>
          <w:tcPr>
            <w:tcW w:w="4572" w:type="pct"/>
          </w:tcPr>
          <w:p w14:paraId="79F71EC2" w14:textId="772E820D" w:rsidR="00DD06EA" w:rsidRPr="00E22FD9" w:rsidRDefault="001B5C7C" w:rsidP="00DD06EA">
            <w:pPr>
              <w:jc w:val="both"/>
              <w:rPr>
                <w:szCs w:val="22"/>
              </w:rPr>
            </w:pPr>
            <w:r w:rsidRPr="00E22FD9">
              <w:rPr>
                <w:szCs w:val="22"/>
              </w:rPr>
              <w:t xml:space="preserve">The Contracting Authority estimates that the expenditure on the </w:t>
            </w:r>
            <w:r w:rsidR="00A034E8" w:rsidRPr="00E22FD9">
              <w:rPr>
                <w:szCs w:val="22"/>
              </w:rPr>
              <w:t>Services</w:t>
            </w:r>
            <w:r w:rsidRPr="00E22FD9">
              <w:rPr>
                <w:szCs w:val="22"/>
              </w:rPr>
              <w:t xml:space="preserve"> to be covered by the proposed </w:t>
            </w:r>
            <w:r w:rsidR="00E22FD9">
              <w:t>Services Contract</w:t>
            </w:r>
            <w:r w:rsidR="000C0E11" w:rsidRPr="00E22FD9">
              <w:rPr>
                <w:szCs w:val="22"/>
              </w:rPr>
              <w:t xml:space="preserve"> may amount to some </w:t>
            </w:r>
            <w:r w:rsidR="00DD06EA" w:rsidRPr="00E22FD9">
              <w:t xml:space="preserve">€840,000 </w:t>
            </w:r>
            <w:r w:rsidRPr="00E22FD9">
              <w:rPr>
                <w:szCs w:val="22"/>
              </w:rPr>
              <w:t xml:space="preserve">(excl. VAT) over the Term and any possible extensions.  </w:t>
            </w:r>
          </w:p>
          <w:p w14:paraId="4C3FB471" w14:textId="69740444" w:rsidR="00DD06EA" w:rsidRPr="00E22FD9" w:rsidRDefault="00DD06EA" w:rsidP="00DD06EA">
            <w:pPr>
              <w:pStyle w:val="ListParagraph"/>
              <w:numPr>
                <w:ilvl w:val="0"/>
                <w:numId w:val="24"/>
              </w:numPr>
              <w:spacing w:after="60" w:line="240" w:lineRule="auto"/>
              <w:contextualSpacing w:val="0"/>
            </w:pPr>
            <w:r w:rsidRPr="00E22FD9">
              <w:rPr>
                <w:b/>
                <w:bCs/>
              </w:rPr>
              <w:t xml:space="preserve">Lot 1 Estimated Value: </w:t>
            </w:r>
            <w:r w:rsidRPr="00E22FD9">
              <w:t>€4</w:t>
            </w:r>
            <w:r w:rsidR="006E35CD" w:rsidRPr="00E22FD9">
              <w:t>00</w:t>
            </w:r>
            <w:r w:rsidR="0012669F" w:rsidRPr="00E22FD9">
              <w:t>,000.00</w:t>
            </w:r>
            <w:r w:rsidR="00417D8C">
              <w:t xml:space="preserve"> </w:t>
            </w:r>
            <w:r w:rsidRPr="00E22FD9">
              <w:t>(excl. VAT) over 4 years.</w:t>
            </w:r>
          </w:p>
          <w:p w14:paraId="42FA2506" w14:textId="72BD7665" w:rsidR="00DD06EA" w:rsidRPr="00E22FD9" w:rsidRDefault="00DD06EA" w:rsidP="00DD06EA">
            <w:pPr>
              <w:pStyle w:val="ListParagraph"/>
              <w:numPr>
                <w:ilvl w:val="0"/>
                <w:numId w:val="24"/>
              </w:numPr>
              <w:spacing w:line="240" w:lineRule="auto"/>
              <w:contextualSpacing w:val="0"/>
            </w:pPr>
            <w:r w:rsidRPr="00E22FD9">
              <w:rPr>
                <w:b/>
                <w:bCs/>
              </w:rPr>
              <w:t xml:space="preserve">Lot 2 Estimated Value: </w:t>
            </w:r>
            <w:r w:rsidRPr="00E22FD9">
              <w:t>€4</w:t>
            </w:r>
            <w:r w:rsidR="006E35CD" w:rsidRPr="00E22FD9">
              <w:t>40</w:t>
            </w:r>
            <w:r w:rsidR="0012669F" w:rsidRPr="00E22FD9">
              <w:t>,000.00</w:t>
            </w:r>
            <w:r w:rsidRPr="00E22FD9">
              <w:t xml:space="preserve"> (excl. VAT) over 4 years.</w:t>
            </w:r>
          </w:p>
          <w:p w14:paraId="694BAB2B" w14:textId="1863EB1F" w:rsidR="001B5C7C" w:rsidRPr="00E22FD9" w:rsidRDefault="001B5C7C" w:rsidP="00DD06EA">
            <w:pPr>
              <w:jc w:val="both"/>
              <w:rPr>
                <w:color w:val="FF0000"/>
                <w:szCs w:val="22"/>
              </w:rPr>
            </w:pPr>
            <w:r w:rsidRPr="00E22FD9">
              <w:rPr>
                <w:szCs w:val="22"/>
              </w:rPr>
              <w:lastRenderedPageBreak/>
              <w:t>Tenderers must understand that this figure is an estimate only based on current and future expected usage.</w:t>
            </w:r>
          </w:p>
        </w:tc>
      </w:tr>
      <w:tr w:rsidR="001B5C7C" w:rsidRPr="00E22FD9" w14:paraId="79F50945" w14:textId="77777777" w:rsidTr="00503F93">
        <w:tc>
          <w:tcPr>
            <w:tcW w:w="428" w:type="pct"/>
          </w:tcPr>
          <w:p w14:paraId="6F8304AA" w14:textId="77777777" w:rsidR="001B5C7C" w:rsidRPr="00E22FD9" w:rsidRDefault="001B5C7C" w:rsidP="001B5C7C">
            <w:pPr>
              <w:spacing w:after="200" w:line="320" w:lineRule="auto"/>
              <w:jc w:val="both"/>
              <w:rPr>
                <w:color w:val="0000FF"/>
              </w:rPr>
            </w:pPr>
            <w:r w:rsidRPr="00E22FD9">
              <w:rPr>
                <w:color w:val="0000FF"/>
              </w:rPr>
              <w:lastRenderedPageBreak/>
              <w:t>1.7</w:t>
            </w:r>
          </w:p>
        </w:tc>
        <w:tc>
          <w:tcPr>
            <w:tcW w:w="4572" w:type="pct"/>
          </w:tcPr>
          <w:p w14:paraId="1056CE45" w14:textId="77777777" w:rsidR="001B5C7C" w:rsidRPr="00E22FD9" w:rsidRDefault="001B5C7C" w:rsidP="00533484">
            <w:pPr>
              <w:jc w:val="both"/>
            </w:pPr>
            <w:r w:rsidRPr="00E22FD9">
              <w:t xml:space="preserve">Contracting Authority policy seeks to encourage participation on a fair and equal basis by Small and Medium Enterprises (“SME”s) in this Competition. 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 that may result from this Competition and therefore increase their social and economic benefits. </w:t>
            </w:r>
          </w:p>
          <w:p w14:paraId="6D33DEBE" w14:textId="77777777" w:rsidR="001B5C7C" w:rsidRPr="00E22FD9" w:rsidRDefault="001B5C7C" w:rsidP="00533484">
            <w:pPr>
              <w:jc w:val="both"/>
            </w:pPr>
            <w:r w:rsidRPr="00E22FD9">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Pr="00E22FD9" w:rsidRDefault="003C0FB1" w:rsidP="003C0FB1">
      <w:pPr>
        <w:pStyle w:val="Heading1"/>
        <w:jc w:val="both"/>
        <w:rPr>
          <w:rFonts w:ascii="Calibri" w:hAnsi="Calibri"/>
        </w:rPr>
      </w:pPr>
      <w:r w:rsidRPr="00E22FD9">
        <w:rPr>
          <w:rFonts w:ascii="Calibri" w:hAnsi="Calibri"/>
        </w:rPr>
        <w:lastRenderedPageBreak/>
        <w:t>Part 2: Instructions to Tenderers</w:t>
      </w:r>
    </w:p>
    <w:p w14:paraId="470C7144" w14:textId="77777777" w:rsidR="003C0FB1" w:rsidRPr="00E22FD9" w:rsidRDefault="003C0FB1" w:rsidP="003C0FB1">
      <w:pPr>
        <w:pStyle w:val="Heading2"/>
        <w:jc w:val="both"/>
      </w:pPr>
      <w:r w:rsidRPr="00E22FD9">
        <w:t>2.1</w:t>
      </w:r>
      <w:r w:rsidRPr="00E22FD9">
        <w:tab/>
        <w:t>Important Notices</w:t>
      </w:r>
    </w:p>
    <w:tbl>
      <w:tblPr>
        <w:tblW w:w="5000" w:type="pct"/>
        <w:tblLook w:val="01E0" w:firstRow="1" w:lastRow="1" w:firstColumn="1" w:lastColumn="1" w:noHBand="0" w:noVBand="0"/>
      </w:tblPr>
      <w:tblGrid>
        <w:gridCol w:w="791"/>
        <w:gridCol w:w="8280"/>
      </w:tblGrid>
      <w:tr w:rsidR="003C0FB1" w:rsidRPr="00E22FD9" w14:paraId="6F27E10D" w14:textId="77777777" w:rsidTr="00245488">
        <w:tc>
          <w:tcPr>
            <w:tcW w:w="436" w:type="pct"/>
          </w:tcPr>
          <w:p w14:paraId="43620FF9" w14:textId="77777777" w:rsidR="003C0FB1" w:rsidRPr="00E22FD9" w:rsidRDefault="003C0FB1" w:rsidP="005D60C5">
            <w:pPr>
              <w:spacing w:after="200"/>
              <w:jc w:val="both"/>
              <w:rPr>
                <w:color w:val="0000FF"/>
              </w:rPr>
            </w:pPr>
            <w:r w:rsidRPr="00E22FD9">
              <w:rPr>
                <w:color w:val="0000FF"/>
              </w:rPr>
              <w:t>2.1.1</w:t>
            </w:r>
          </w:p>
        </w:tc>
        <w:tc>
          <w:tcPr>
            <w:tcW w:w="4564" w:type="pct"/>
          </w:tcPr>
          <w:p w14:paraId="240BAE3B" w14:textId="77777777" w:rsidR="003C0FB1" w:rsidRPr="00E22FD9" w:rsidRDefault="003C0FB1" w:rsidP="0018606D">
            <w:pPr>
              <w:jc w:val="both"/>
            </w:pPr>
            <w:r w:rsidRPr="00E22FD9">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E22FD9" w14:paraId="77928661" w14:textId="77777777" w:rsidTr="00245488">
        <w:tc>
          <w:tcPr>
            <w:tcW w:w="436" w:type="pct"/>
          </w:tcPr>
          <w:p w14:paraId="67F1A4D5" w14:textId="77777777" w:rsidR="003C0FB1" w:rsidRPr="00E22FD9" w:rsidRDefault="003C0FB1" w:rsidP="005D60C5">
            <w:pPr>
              <w:spacing w:after="200"/>
              <w:jc w:val="both"/>
              <w:rPr>
                <w:color w:val="0000FF"/>
              </w:rPr>
            </w:pPr>
            <w:r w:rsidRPr="00E22FD9">
              <w:rPr>
                <w:color w:val="0000FF"/>
              </w:rPr>
              <w:t>2.1.2</w:t>
            </w:r>
          </w:p>
        </w:tc>
        <w:tc>
          <w:tcPr>
            <w:tcW w:w="4564" w:type="pct"/>
          </w:tcPr>
          <w:p w14:paraId="3C4D7BFC" w14:textId="77777777" w:rsidR="003C0FB1" w:rsidRPr="00E22FD9" w:rsidRDefault="003C0FB1" w:rsidP="0018606D">
            <w:pPr>
              <w:jc w:val="both"/>
            </w:pPr>
            <w:r w:rsidRPr="00E22FD9">
              <w:t xml:space="preserve">The Contracting Authority does not bind itself to accept the lowest priced or any Tender.  </w:t>
            </w:r>
          </w:p>
          <w:p w14:paraId="039A4F03" w14:textId="77777777" w:rsidR="003C0FB1" w:rsidRPr="00E22FD9" w:rsidRDefault="003C0FB1" w:rsidP="0018606D">
            <w:pPr>
              <w:jc w:val="both"/>
            </w:pPr>
            <w:r w:rsidRPr="00E22FD9">
              <w:t xml:space="preserve">This RFT does not constitute an offer or commitment to enter into a Services Contract.  </w:t>
            </w:r>
          </w:p>
          <w:p w14:paraId="51D5DF1C" w14:textId="77777777" w:rsidR="003C0FB1" w:rsidRPr="00E22FD9" w:rsidRDefault="003C0FB1" w:rsidP="0018606D">
            <w:pPr>
              <w:jc w:val="both"/>
            </w:pPr>
            <w:r w:rsidRPr="00E22FD9">
              <w:t>No contractual rights in relation to the Contracting Authority will exist unless and until a formal written Services Contract has been executed by or on behalf of the Contracting Authority.</w:t>
            </w:r>
          </w:p>
          <w:p w14:paraId="14DD17C8" w14:textId="77777777" w:rsidR="003C0FB1" w:rsidRPr="00E22FD9" w:rsidRDefault="003C0FB1" w:rsidP="0018606D">
            <w:pPr>
              <w:jc w:val="both"/>
            </w:pPr>
            <w:r w:rsidRPr="00E22FD9">
              <w:t xml:space="preserve">Any notification of preferred bidder status by the Contracting Authority shall not give rise to any enforceable rights by the Tenderer. </w:t>
            </w:r>
          </w:p>
          <w:p w14:paraId="00E608A2" w14:textId="3275F38C" w:rsidR="003C0FB1" w:rsidRPr="00E22FD9" w:rsidRDefault="003C0FB1" w:rsidP="0018606D">
            <w:pPr>
              <w:jc w:val="both"/>
            </w:pPr>
            <w:r w:rsidRPr="00E22FD9">
              <w:t xml:space="preserve">The Contracting Authority may cancel this Competition </w:t>
            </w:r>
            <w:r w:rsidR="00E22FD9" w:rsidRPr="00E22FD9">
              <w:t>(or, for the avoidance of doubt, any individual Lot)</w:t>
            </w:r>
            <w:r w:rsidRPr="00E22FD9">
              <w:rPr>
                <w:i/>
                <w:szCs w:val="22"/>
              </w:rPr>
              <w:t xml:space="preserve"> </w:t>
            </w:r>
            <w:r w:rsidRPr="00E22FD9">
              <w:t xml:space="preserve">at any time prior to a formal written Services Contract being executed by or on behalf of the Contracting Authority.  </w:t>
            </w:r>
          </w:p>
          <w:p w14:paraId="13E5F271" w14:textId="77777777" w:rsidR="003C0FB1" w:rsidRPr="00E22FD9" w:rsidRDefault="003C0FB1" w:rsidP="0018606D">
            <w:pPr>
              <w:jc w:val="both"/>
            </w:pPr>
            <w:r w:rsidRPr="00E22FD9">
              <w:t>The award of a Services Contract does not confer exclusivity on the successful Tenderer.</w:t>
            </w:r>
          </w:p>
        </w:tc>
      </w:tr>
      <w:tr w:rsidR="003C0FB1" w:rsidRPr="00E22FD9" w14:paraId="03C3A9BB" w14:textId="77777777" w:rsidTr="00245488">
        <w:tc>
          <w:tcPr>
            <w:tcW w:w="436" w:type="pct"/>
          </w:tcPr>
          <w:p w14:paraId="4B3A3ED2" w14:textId="77777777" w:rsidR="003C0FB1" w:rsidRPr="00E22FD9" w:rsidRDefault="003C0FB1" w:rsidP="005D60C5">
            <w:pPr>
              <w:spacing w:after="200"/>
              <w:jc w:val="both"/>
              <w:rPr>
                <w:color w:val="0000FF"/>
              </w:rPr>
            </w:pPr>
            <w:r w:rsidRPr="00E22FD9">
              <w:rPr>
                <w:color w:val="0000FF"/>
              </w:rPr>
              <w:t>2.1.3</w:t>
            </w:r>
          </w:p>
        </w:tc>
        <w:tc>
          <w:tcPr>
            <w:tcW w:w="4564" w:type="pct"/>
          </w:tcPr>
          <w:p w14:paraId="61E0AFC3" w14:textId="720D079D" w:rsidR="00684357" w:rsidRPr="00E22FD9" w:rsidRDefault="003C0FB1" w:rsidP="0018606D">
            <w:pPr>
              <w:jc w:val="both"/>
            </w:pPr>
            <w:r w:rsidRPr="00E22FD9">
              <w:t xml:space="preserve">This RFT supersedes and replaces any and all previous documentation, communications and correspondence between the Contracting Authority and Tenderers, and Tenderers should place no reliance on such previous documentation and correspondence. </w:t>
            </w:r>
          </w:p>
        </w:tc>
      </w:tr>
      <w:tr w:rsidR="00684357" w:rsidRPr="00E22FD9" w14:paraId="16FE478B" w14:textId="77777777" w:rsidTr="00684357">
        <w:tc>
          <w:tcPr>
            <w:tcW w:w="436" w:type="pct"/>
          </w:tcPr>
          <w:p w14:paraId="04530EE7" w14:textId="77777777" w:rsidR="00684357" w:rsidRPr="00E22FD9" w:rsidRDefault="00684357" w:rsidP="00684357">
            <w:pPr>
              <w:spacing w:after="200"/>
              <w:jc w:val="both"/>
              <w:rPr>
                <w:color w:val="0000FF"/>
              </w:rPr>
            </w:pPr>
            <w:r w:rsidRPr="00E22FD9">
              <w:rPr>
                <w:color w:val="0000FF"/>
              </w:rPr>
              <w:t>2.1.4</w:t>
            </w:r>
          </w:p>
        </w:tc>
        <w:tc>
          <w:tcPr>
            <w:tcW w:w="4564" w:type="pct"/>
          </w:tcPr>
          <w:p w14:paraId="016F6E97" w14:textId="77777777" w:rsidR="00684357" w:rsidRPr="00E22FD9" w:rsidRDefault="00684357" w:rsidP="00684357">
            <w:pPr>
              <w:jc w:val="both"/>
            </w:pPr>
            <w:r w:rsidRPr="00E22FD9">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E22FD9" w:rsidRDefault="00684357" w:rsidP="00684357">
            <w:r w:rsidRPr="00E22FD9">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E22FD9" w:rsidRDefault="00684357" w:rsidP="00684357">
            <w:r w:rsidRPr="00E22FD9">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E22FD9">
              <w:lastRenderedPageBreak/>
              <w:t>providing such Personal Data to the Contracting Authority for the purposes of its pa</w:t>
            </w:r>
            <w:r w:rsidR="002628DF" w:rsidRPr="00E22FD9">
              <w:t>rticipation in this Competition</w:t>
            </w:r>
            <w:r w:rsidRPr="00E22FD9">
              <w:t xml:space="preserve">.  </w:t>
            </w:r>
          </w:p>
        </w:tc>
      </w:tr>
      <w:tr w:rsidR="002628DF" w:rsidRPr="00E22FD9" w14:paraId="451A5E7B" w14:textId="77777777" w:rsidTr="00684357">
        <w:tc>
          <w:tcPr>
            <w:tcW w:w="436" w:type="pct"/>
          </w:tcPr>
          <w:p w14:paraId="0558AC7B" w14:textId="77777777" w:rsidR="007C5D7B" w:rsidRPr="00E22FD9" w:rsidRDefault="002628DF" w:rsidP="002628DF">
            <w:pPr>
              <w:spacing w:after="200"/>
              <w:jc w:val="both"/>
              <w:rPr>
                <w:color w:val="0000FF"/>
              </w:rPr>
            </w:pPr>
            <w:r w:rsidRPr="00E22FD9">
              <w:rPr>
                <w:color w:val="0000FF"/>
              </w:rPr>
              <w:lastRenderedPageBreak/>
              <w:t>2.1.5</w:t>
            </w:r>
          </w:p>
          <w:p w14:paraId="5CCC7738" w14:textId="77777777" w:rsidR="007C5D7B" w:rsidRPr="00E22FD9" w:rsidRDefault="007C5D7B" w:rsidP="002628DF">
            <w:pPr>
              <w:spacing w:after="200"/>
              <w:jc w:val="both"/>
              <w:rPr>
                <w:color w:val="0000FF"/>
              </w:rPr>
            </w:pPr>
          </w:p>
          <w:p w14:paraId="2D0B6D33" w14:textId="77777777" w:rsidR="007C5D7B" w:rsidRPr="00E22FD9" w:rsidRDefault="007C5D7B" w:rsidP="002628DF">
            <w:pPr>
              <w:spacing w:after="200"/>
              <w:jc w:val="both"/>
              <w:rPr>
                <w:color w:val="0000FF"/>
              </w:rPr>
            </w:pPr>
          </w:p>
          <w:p w14:paraId="54D49513" w14:textId="77777777" w:rsidR="007C5D7B" w:rsidRPr="00E22FD9" w:rsidRDefault="007C5D7B" w:rsidP="002628DF">
            <w:pPr>
              <w:spacing w:after="200"/>
              <w:jc w:val="both"/>
              <w:rPr>
                <w:color w:val="0000FF"/>
              </w:rPr>
            </w:pPr>
          </w:p>
          <w:p w14:paraId="2DD9335C" w14:textId="77777777" w:rsidR="007C5D7B" w:rsidRPr="00E22FD9" w:rsidRDefault="007C5D7B" w:rsidP="002628DF">
            <w:pPr>
              <w:spacing w:after="200"/>
              <w:jc w:val="both"/>
              <w:rPr>
                <w:color w:val="0000FF"/>
              </w:rPr>
            </w:pPr>
          </w:p>
          <w:p w14:paraId="32ABBE68" w14:textId="2B959E45" w:rsidR="007C5D7B" w:rsidRPr="00E22FD9" w:rsidRDefault="007C5D7B" w:rsidP="002628DF">
            <w:pPr>
              <w:spacing w:after="200"/>
              <w:jc w:val="both"/>
              <w:rPr>
                <w:color w:val="0000FF"/>
              </w:rPr>
            </w:pPr>
          </w:p>
          <w:p w14:paraId="4ADAD493" w14:textId="77777777" w:rsidR="002628DF" w:rsidRDefault="007C5D7B" w:rsidP="002628DF">
            <w:pPr>
              <w:spacing w:after="200"/>
              <w:jc w:val="both"/>
              <w:rPr>
                <w:color w:val="0000FF"/>
              </w:rPr>
            </w:pPr>
            <w:r w:rsidRPr="00E22FD9">
              <w:rPr>
                <w:color w:val="0000FF"/>
              </w:rPr>
              <w:t>2.1.6</w:t>
            </w:r>
          </w:p>
          <w:p w14:paraId="267076B2" w14:textId="77777777" w:rsidR="00604B98" w:rsidRPr="00604B98" w:rsidRDefault="00604B98" w:rsidP="00604B98"/>
          <w:p w14:paraId="11BFA918" w14:textId="77777777" w:rsidR="00604B98" w:rsidRPr="00604B98" w:rsidRDefault="00604B98" w:rsidP="00604B98"/>
          <w:p w14:paraId="6554311F" w14:textId="77777777" w:rsidR="00604B98" w:rsidRPr="00604B98" w:rsidRDefault="00604B98" w:rsidP="00604B98"/>
          <w:p w14:paraId="5375B193" w14:textId="77777777" w:rsidR="00604B98" w:rsidRPr="00604B98" w:rsidRDefault="00604B98" w:rsidP="00604B98"/>
          <w:p w14:paraId="208457F2" w14:textId="77777777" w:rsidR="00604B98" w:rsidRPr="00604B98" w:rsidRDefault="00604B98" w:rsidP="00604B98"/>
          <w:p w14:paraId="7FA6F096" w14:textId="77777777" w:rsidR="00604B98" w:rsidRDefault="00604B98" w:rsidP="00604B98">
            <w:pPr>
              <w:rPr>
                <w:color w:val="0000FF"/>
              </w:rPr>
            </w:pPr>
          </w:p>
          <w:p w14:paraId="2C22B5FA" w14:textId="590DC0B6" w:rsidR="00604B98" w:rsidRPr="00604B98" w:rsidRDefault="00604B98" w:rsidP="00604B98">
            <w:r w:rsidRPr="00E22FD9">
              <w:rPr>
                <w:color w:val="0000FF"/>
              </w:rPr>
              <w:t>2.1.</w:t>
            </w:r>
            <w:r>
              <w:rPr>
                <w:color w:val="0000FF"/>
              </w:rPr>
              <w:t>7</w:t>
            </w:r>
          </w:p>
        </w:tc>
        <w:tc>
          <w:tcPr>
            <w:tcW w:w="4564" w:type="pct"/>
          </w:tcPr>
          <w:p w14:paraId="33DB2D8C" w14:textId="77777777" w:rsidR="002628DF" w:rsidRPr="00E22FD9" w:rsidRDefault="002628DF" w:rsidP="002628DF">
            <w:pPr>
              <w:rPr>
                <w:szCs w:val="22"/>
                <w:lang w:val="en-IE"/>
              </w:rPr>
            </w:pPr>
            <w:r w:rsidRPr="00E22FD9">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Pr="00E22FD9" w:rsidRDefault="002628DF" w:rsidP="002628DF">
            <w:pPr>
              <w:jc w:val="both"/>
            </w:pPr>
            <w:r w:rsidRPr="00E22FD9">
              <w:t>In particular, tenderers and candidates should note in Article 6 of Regulation</w:t>
            </w:r>
            <w:r w:rsidRPr="00E22FD9">
              <w:rPr>
                <w:color w:val="1F497D"/>
              </w:rPr>
              <w:t xml:space="preserve"> </w:t>
            </w:r>
            <w:r w:rsidRPr="00E22FD9">
              <w:t>(EU) 2022/1031, the obligations for a Contracting Authority in the context of a procurement procedure where the EU Commission has adopted an IPI measure.  </w:t>
            </w:r>
          </w:p>
          <w:p w14:paraId="58EFFBF8" w14:textId="77777777" w:rsidR="00604B98" w:rsidRDefault="007C5D7B" w:rsidP="002628DF">
            <w:pPr>
              <w:jc w:val="both"/>
            </w:pPr>
            <w:r w:rsidRPr="00E22FD9">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p w14:paraId="4AAC0A77" w14:textId="4851D34A" w:rsidR="00604B98" w:rsidRPr="00604B98" w:rsidRDefault="00604B98" w:rsidP="002628DF">
            <w:pPr>
              <w:jc w:val="both"/>
              <w:rPr>
                <w:lang w:val="en-IE"/>
              </w:rPr>
            </w:pPr>
            <w:r w:rsidRPr="00604B98">
              <w:rPr>
                <w:lang w:val="en-IE"/>
              </w:rPr>
              <w:t xml:space="preserve">The Contracting Authority </w:t>
            </w:r>
            <w:r w:rsidR="003C7D59">
              <w:rPr>
                <w:lang w:val="en-IE"/>
              </w:rPr>
              <w:t>is of the opinion t</w:t>
            </w:r>
            <w:r w:rsidRPr="00604B98">
              <w:rPr>
                <w:lang w:val="en-IE"/>
              </w:rPr>
              <w:t xml:space="preserve">hat </w:t>
            </w:r>
            <w:r>
              <w:rPr>
                <w:lang w:val="en-IE"/>
              </w:rPr>
              <w:t xml:space="preserve">Lot 1 of this </w:t>
            </w:r>
            <w:r w:rsidRPr="00604B98">
              <w:rPr>
                <w:lang w:val="en-IE"/>
              </w:rPr>
              <w:t>competition is subject to the requirements of the Clean Vehicles Directive (Directive 2009/33/EC, as amended by Directive (EU) 2019/1161), as transposed into Irish law under Statutory Instrument No. 538 of 2021 (European Union (Clean Road Transport Vehicles) Regulations 2021).</w:t>
            </w:r>
            <w:r>
              <w:rPr>
                <w:lang w:val="en-IE"/>
              </w:rPr>
              <w:t xml:space="preserve"> </w:t>
            </w:r>
            <w:r w:rsidRPr="00604B98">
              <w:rPr>
                <w:lang w:val="en-IE"/>
              </w:rPr>
              <w:t xml:space="preserve">Under S.I. No. 538/2021, contracting authorities are legally mandated to ensure that a minimum percentage of road transport vehicles </w:t>
            </w:r>
            <w:r>
              <w:rPr>
                <w:lang w:val="en-IE"/>
              </w:rPr>
              <w:t xml:space="preserve">for </w:t>
            </w:r>
            <w:r w:rsidRPr="00604B98">
              <w:rPr>
                <w:lang w:val="en-IE"/>
              </w:rPr>
              <w:t xml:space="preserve">specific service contracts (defined by designated Common Procurement Vocabulary (CPV) codes) </w:t>
            </w:r>
            <w:r>
              <w:rPr>
                <w:lang w:val="en-IE"/>
              </w:rPr>
              <w:t xml:space="preserve">are clean, proportionally to the scope of this competition. </w:t>
            </w:r>
            <w:r w:rsidR="003C7D59">
              <w:rPr>
                <w:lang w:val="en-IE"/>
              </w:rPr>
              <w:t>The</w:t>
            </w:r>
            <w:r w:rsidRPr="00604B98">
              <w:rPr>
                <w:lang w:val="en-IE"/>
              </w:rPr>
              <w:t xml:space="preserve"> national </w:t>
            </w:r>
            <w:r w:rsidR="003C7D59">
              <w:rPr>
                <w:lang w:val="en-IE"/>
              </w:rPr>
              <w:t xml:space="preserve">procurement </w:t>
            </w:r>
            <w:r w:rsidRPr="00604B98">
              <w:rPr>
                <w:lang w:val="en-IE"/>
              </w:rPr>
              <w:t>targets for clean light-duty vehicles (Category N1 vans</w:t>
            </w:r>
            <w:r w:rsidR="003C7D59">
              <w:rPr>
                <w:lang w:val="en-IE"/>
              </w:rPr>
              <w:t>) are currently at a</w:t>
            </w:r>
            <w:r w:rsidRPr="00604B98">
              <w:rPr>
                <w:lang w:val="en-IE"/>
              </w:rPr>
              <w:t xml:space="preserve"> </w:t>
            </w:r>
            <w:r w:rsidRPr="003C7D59">
              <w:rPr>
                <w:lang w:val="en-IE"/>
              </w:rPr>
              <w:t>minimum of 38.5% of</w:t>
            </w:r>
            <w:r w:rsidRPr="00604B98">
              <w:rPr>
                <w:lang w:val="en-IE"/>
              </w:rPr>
              <w:t xml:space="preserve"> the contracted fleet to qualify as "clean vehicles" (zero-emission or low-emission as defined by the Regulations) for the duration of the contract term.</w:t>
            </w:r>
            <w:r w:rsidR="003C7D59">
              <w:rPr>
                <w:lang w:val="en-IE"/>
              </w:rPr>
              <w:t xml:space="preserve"> The Contracting Authority believes that the requirements set out in 3.2. and 3.3. of the RFT will </w:t>
            </w:r>
            <w:r w:rsidR="00B45BEA">
              <w:rPr>
                <w:lang w:val="en-IE"/>
              </w:rPr>
              <w:t xml:space="preserve">allow for </w:t>
            </w:r>
            <w:r w:rsidR="003C7D59">
              <w:rPr>
                <w:lang w:val="en-IE"/>
              </w:rPr>
              <w:t xml:space="preserve">these targets is met. </w:t>
            </w:r>
          </w:p>
        </w:tc>
      </w:tr>
    </w:tbl>
    <w:p w14:paraId="340B5ABA" w14:textId="77777777" w:rsidR="003C0FB1" w:rsidRPr="00E22FD9" w:rsidRDefault="003C0FB1" w:rsidP="0038799C">
      <w:pPr>
        <w:pStyle w:val="Heading2"/>
        <w:jc w:val="both"/>
      </w:pPr>
      <w:r w:rsidRPr="00E22FD9">
        <w:t>2.2</w:t>
      </w:r>
      <w:r w:rsidRPr="00E22FD9">
        <w:tab/>
        <w:t xml:space="preserve">Compliant Tenders </w:t>
      </w:r>
    </w:p>
    <w:tbl>
      <w:tblPr>
        <w:tblW w:w="5000" w:type="pct"/>
        <w:tblLook w:val="01E0" w:firstRow="1" w:lastRow="1" w:firstColumn="1" w:lastColumn="1" w:noHBand="0" w:noVBand="0"/>
      </w:tblPr>
      <w:tblGrid>
        <w:gridCol w:w="773"/>
        <w:gridCol w:w="521"/>
        <w:gridCol w:w="7777"/>
      </w:tblGrid>
      <w:tr w:rsidR="003C0FB1" w:rsidRPr="00E22FD9" w14:paraId="52291445" w14:textId="77777777" w:rsidTr="0099533F">
        <w:trPr>
          <w:trHeight w:val="511"/>
        </w:trPr>
        <w:tc>
          <w:tcPr>
            <w:tcW w:w="426" w:type="pct"/>
          </w:tcPr>
          <w:p w14:paraId="32A46EBF" w14:textId="77777777" w:rsidR="003C0FB1" w:rsidRPr="00E22FD9" w:rsidRDefault="003C0FB1" w:rsidP="005D60C5">
            <w:pPr>
              <w:spacing w:after="200"/>
              <w:jc w:val="both"/>
              <w:rPr>
                <w:color w:val="0000FF"/>
              </w:rPr>
            </w:pPr>
            <w:r w:rsidRPr="00E22FD9">
              <w:rPr>
                <w:color w:val="0000FF"/>
              </w:rPr>
              <w:t>2.2.1</w:t>
            </w:r>
          </w:p>
        </w:tc>
        <w:tc>
          <w:tcPr>
            <w:tcW w:w="4574" w:type="pct"/>
            <w:gridSpan w:val="2"/>
          </w:tcPr>
          <w:p w14:paraId="6939570F" w14:textId="77777777" w:rsidR="003C0FB1" w:rsidRPr="00E22FD9" w:rsidRDefault="003C0FB1" w:rsidP="005F7E00">
            <w:pPr>
              <w:jc w:val="both"/>
            </w:pPr>
            <w:r w:rsidRPr="00E22FD9">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Pr="00E22FD9" w:rsidRDefault="003C0FB1" w:rsidP="005F7E00">
            <w:pPr>
              <w:numPr>
                <w:ilvl w:val="0"/>
                <w:numId w:val="5"/>
              </w:numPr>
              <w:jc w:val="both"/>
            </w:pPr>
            <w:r w:rsidRPr="00E22FD9">
              <w:t>seeking written clarification from the Tenderer;</w:t>
            </w:r>
          </w:p>
          <w:p w14:paraId="0D9C4DA4" w14:textId="77777777" w:rsidR="003C0FB1" w:rsidRPr="00E22FD9" w:rsidRDefault="003C0FB1" w:rsidP="005F7E00">
            <w:pPr>
              <w:numPr>
                <w:ilvl w:val="0"/>
                <w:numId w:val="5"/>
              </w:numPr>
              <w:jc w:val="both"/>
            </w:pPr>
            <w:r w:rsidRPr="00E22FD9">
              <w:t>seeking further information from the Tenderer; or</w:t>
            </w:r>
          </w:p>
          <w:p w14:paraId="405B3E68" w14:textId="77777777" w:rsidR="003C0FB1" w:rsidRPr="00E22FD9" w:rsidRDefault="003C0FB1" w:rsidP="005F7E00">
            <w:pPr>
              <w:numPr>
                <w:ilvl w:val="0"/>
                <w:numId w:val="5"/>
              </w:numPr>
              <w:jc w:val="both"/>
            </w:pPr>
            <w:r w:rsidRPr="00E22FD9">
              <w:t>waiving a requirement, which in the Contracting Authority’s view, is non-material or procedural.</w:t>
            </w:r>
          </w:p>
          <w:p w14:paraId="0775ED9B" w14:textId="77777777" w:rsidR="003C0FB1" w:rsidRPr="00E22FD9" w:rsidRDefault="003C0FB1" w:rsidP="005F7E00">
            <w:pPr>
              <w:jc w:val="both"/>
            </w:pPr>
            <w:r w:rsidRPr="00E22FD9">
              <w:t xml:space="preserve">Tenderers are required: </w:t>
            </w:r>
          </w:p>
        </w:tc>
      </w:tr>
      <w:tr w:rsidR="003C0FB1" w:rsidRPr="00E22FD9" w14:paraId="74452636" w14:textId="77777777" w:rsidTr="0099533F">
        <w:tc>
          <w:tcPr>
            <w:tcW w:w="426" w:type="pct"/>
          </w:tcPr>
          <w:p w14:paraId="0CFB876B" w14:textId="77777777" w:rsidR="003C0FB1" w:rsidRPr="00E22FD9" w:rsidRDefault="003C0FB1" w:rsidP="005D60C5">
            <w:pPr>
              <w:spacing w:after="200"/>
              <w:jc w:val="both"/>
              <w:rPr>
                <w:color w:val="0000FF"/>
              </w:rPr>
            </w:pPr>
          </w:p>
        </w:tc>
        <w:tc>
          <w:tcPr>
            <w:tcW w:w="287" w:type="pct"/>
          </w:tcPr>
          <w:p w14:paraId="2886BA03" w14:textId="77777777" w:rsidR="003C0FB1" w:rsidRPr="00E22FD9" w:rsidRDefault="003C0FB1" w:rsidP="005F7E00">
            <w:pPr>
              <w:jc w:val="both"/>
            </w:pPr>
            <w:r w:rsidRPr="00E22FD9">
              <w:rPr>
                <w:color w:val="0000FF"/>
                <w:szCs w:val="22"/>
              </w:rPr>
              <w:t>(a)</w:t>
            </w:r>
          </w:p>
        </w:tc>
        <w:tc>
          <w:tcPr>
            <w:tcW w:w="4286" w:type="pct"/>
          </w:tcPr>
          <w:p w14:paraId="539ACA06" w14:textId="77777777" w:rsidR="003C0FB1" w:rsidRPr="00E22FD9" w:rsidRDefault="0037365C" w:rsidP="00292437">
            <w:pPr>
              <w:contextualSpacing/>
              <w:jc w:val="both"/>
            </w:pPr>
            <w:r w:rsidRPr="00E22FD9">
              <w:rPr>
                <w:szCs w:val="22"/>
              </w:rPr>
              <w:t>To complete and submit with their Tender the electronic version of the European Single Procurement Document (“</w:t>
            </w:r>
            <w:proofErr w:type="spellStart"/>
            <w:r>
              <w:fldChar w:fldCharType="begin"/>
            </w:r>
            <w:r>
              <w:instrText>HYPERLINK "https://ogp.gov.ie/wp-content/uploads/Information-Note-ESPD.pdf"</w:instrText>
            </w:r>
            <w:r>
              <w:fldChar w:fldCharType="separate"/>
            </w:r>
            <w:r w:rsidRPr="00E22FD9">
              <w:rPr>
                <w:rStyle w:val="Hyperlink"/>
                <w:szCs w:val="22"/>
              </w:rPr>
              <w:t>eESPD</w:t>
            </w:r>
            <w:proofErr w:type="spellEnd"/>
            <w:r>
              <w:fldChar w:fldCharType="end"/>
            </w:r>
            <w:r w:rsidRPr="00E22FD9">
              <w:rPr>
                <w:szCs w:val="22"/>
              </w:rPr>
              <w:t>”)</w:t>
            </w:r>
            <w:r w:rsidR="00130442" w:rsidRPr="00E22FD9">
              <w:rPr>
                <w:szCs w:val="22"/>
              </w:rPr>
              <w:t xml:space="preserve">. </w:t>
            </w:r>
            <w:r w:rsidRPr="00E22FD9">
              <w:rPr>
                <w:szCs w:val="22"/>
              </w:rPr>
              <w:t xml:space="preserve">Tenderers may submit an </w:t>
            </w:r>
            <w:proofErr w:type="spellStart"/>
            <w:r w:rsidRPr="00E22FD9">
              <w:rPr>
                <w:szCs w:val="22"/>
              </w:rPr>
              <w:t>eESPD</w:t>
            </w:r>
            <w:proofErr w:type="spellEnd"/>
            <w:r w:rsidRPr="00E22FD9">
              <w:rPr>
                <w:szCs w:val="22"/>
              </w:rPr>
              <w:t xml:space="preserve"> which has already been used in a previous procurement procedure PROVIDED THAT they confirm that: (</w:t>
            </w:r>
            <w:proofErr w:type="spellStart"/>
            <w:r w:rsidRPr="00E22FD9">
              <w:rPr>
                <w:szCs w:val="22"/>
              </w:rPr>
              <w:t>i</w:t>
            </w:r>
            <w:proofErr w:type="spellEnd"/>
            <w:r w:rsidRPr="00E22FD9">
              <w:rPr>
                <w:szCs w:val="22"/>
              </w:rPr>
              <w:t>) the information contained in it continues to be correct and (ii) that they satisfy the Selection Criteria for this Competition as set out at part 3.2 below;</w:t>
            </w:r>
          </w:p>
        </w:tc>
      </w:tr>
      <w:tr w:rsidR="003C0FB1" w:rsidRPr="00E22FD9" w14:paraId="68510839" w14:textId="77777777" w:rsidTr="0099533F">
        <w:tc>
          <w:tcPr>
            <w:tcW w:w="426" w:type="pct"/>
          </w:tcPr>
          <w:p w14:paraId="1BD7E440" w14:textId="77777777" w:rsidR="003C0FB1" w:rsidRPr="00E22FD9" w:rsidRDefault="003C0FB1" w:rsidP="005D60C5">
            <w:pPr>
              <w:spacing w:after="200"/>
              <w:jc w:val="both"/>
              <w:rPr>
                <w:color w:val="0000FF"/>
              </w:rPr>
            </w:pPr>
          </w:p>
        </w:tc>
        <w:tc>
          <w:tcPr>
            <w:tcW w:w="287" w:type="pct"/>
          </w:tcPr>
          <w:p w14:paraId="445C1DD4" w14:textId="77777777" w:rsidR="003C0FB1" w:rsidRPr="00E22FD9" w:rsidRDefault="003C0FB1" w:rsidP="005F7E00">
            <w:pPr>
              <w:jc w:val="both"/>
            </w:pPr>
            <w:r w:rsidRPr="00E22FD9">
              <w:rPr>
                <w:color w:val="0000FF"/>
                <w:szCs w:val="22"/>
              </w:rPr>
              <w:t>(b)</w:t>
            </w:r>
            <w:r w:rsidRPr="00E22FD9">
              <w:t>.</w:t>
            </w:r>
          </w:p>
        </w:tc>
        <w:tc>
          <w:tcPr>
            <w:tcW w:w="4286" w:type="pct"/>
          </w:tcPr>
          <w:p w14:paraId="1CF118CC" w14:textId="77777777" w:rsidR="003C0FB1" w:rsidRPr="00E22FD9" w:rsidRDefault="003C0FB1" w:rsidP="005F7E00">
            <w:pPr>
              <w:jc w:val="both"/>
              <w:rPr>
                <w:u w:val="single"/>
              </w:rPr>
            </w:pPr>
            <w:r w:rsidRPr="00E22FD9">
              <w:t xml:space="preserve">To submit all documentation which this RFT requires to be submitted </w:t>
            </w:r>
            <w:r w:rsidRPr="00E22FD9">
              <w:rPr>
                <w:u w:val="single"/>
              </w:rPr>
              <w:t>with their Tender;</w:t>
            </w:r>
          </w:p>
        </w:tc>
      </w:tr>
      <w:tr w:rsidR="003C0FB1" w:rsidRPr="00E22FD9" w14:paraId="1B72268F" w14:textId="77777777" w:rsidTr="0099533F">
        <w:tc>
          <w:tcPr>
            <w:tcW w:w="426" w:type="pct"/>
          </w:tcPr>
          <w:p w14:paraId="07B562CE" w14:textId="77777777" w:rsidR="003C0FB1" w:rsidRPr="00E22FD9" w:rsidRDefault="003C0FB1" w:rsidP="005D60C5">
            <w:pPr>
              <w:spacing w:after="200"/>
              <w:jc w:val="both"/>
              <w:rPr>
                <w:color w:val="0000FF"/>
              </w:rPr>
            </w:pPr>
          </w:p>
        </w:tc>
        <w:tc>
          <w:tcPr>
            <w:tcW w:w="287" w:type="pct"/>
          </w:tcPr>
          <w:p w14:paraId="549C221F" w14:textId="77777777" w:rsidR="003C0FB1" w:rsidRPr="00E22FD9" w:rsidRDefault="003C0FB1" w:rsidP="005F7E00">
            <w:pPr>
              <w:jc w:val="both"/>
            </w:pPr>
            <w:r w:rsidRPr="00E22FD9">
              <w:rPr>
                <w:color w:val="0000FF"/>
                <w:szCs w:val="22"/>
              </w:rPr>
              <w:t>(c)</w:t>
            </w:r>
          </w:p>
        </w:tc>
        <w:tc>
          <w:tcPr>
            <w:tcW w:w="4286" w:type="pct"/>
          </w:tcPr>
          <w:p w14:paraId="04D5DC54" w14:textId="77777777" w:rsidR="003C0FB1" w:rsidRPr="00E22FD9" w:rsidRDefault="003C0FB1" w:rsidP="005F7E00">
            <w:pPr>
              <w:jc w:val="both"/>
            </w:pPr>
            <w:r w:rsidRPr="00E22FD9">
              <w:t>To follow the format of this RFT and respond to each element in the order as set out in this RFT;</w:t>
            </w:r>
          </w:p>
        </w:tc>
      </w:tr>
      <w:tr w:rsidR="003C0FB1" w:rsidRPr="00E22FD9" w14:paraId="359E470E" w14:textId="77777777" w:rsidTr="0099533F">
        <w:tc>
          <w:tcPr>
            <w:tcW w:w="426" w:type="pct"/>
          </w:tcPr>
          <w:p w14:paraId="053DFD97" w14:textId="77777777" w:rsidR="003C0FB1" w:rsidRPr="00E22FD9" w:rsidRDefault="003C0FB1" w:rsidP="005D60C5">
            <w:pPr>
              <w:spacing w:after="200"/>
              <w:jc w:val="both"/>
              <w:rPr>
                <w:color w:val="0000FF"/>
              </w:rPr>
            </w:pPr>
          </w:p>
        </w:tc>
        <w:tc>
          <w:tcPr>
            <w:tcW w:w="287" w:type="pct"/>
          </w:tcPr>
          <w:p w14:paraId="363641D4" w14:textId="77777777" w:rsidR="003C0FB1" w:rsidRPr="00E22FD9" w:rsidRDefault="003C0FB1" w:rsidP="005F7E00">
            <w:pPr>
              <w:jc w:val="both"/>
            </w:pPr>
            <w:r w:rsidRPr="00E22FD9">
              <w:rPr>
                <w:color w:val="0000FF"/>
                <w:szCs w:val="22"/>
              </w:rPr>
              <w:t>(d)</w:t>
            </w:r>
          </w:p>
        </w:tc>
        <w:tc>
          <w:tcPr>
            <w:tcW w:w="4286" w:type="pct"/>
          </w:tcPr>
          <w:p w14:paraId="5A882FCA" w14:textId="77777777" w:rsidR="003C0FB1" w:rsidRPr="00E22FD9" w:rsidRDefault="003C0FB1" w:rsidP="005F7E00">
            <w:pPr>
              <w:jc w:val="both"/>
            </w:pPr>
            <w:r w:rsidRPr="00E22FD9">
              <w:t>To conform to and comply with all instructions and requirements set out in this RFT;</w:t>
            </w:r>
          </w:p>
        </w:tc>
      </w:tr>
      <w:tr w:rsidR="003C0FB1" w:rsidRPr="00E22FD9" w14:paraId="7AFA1ECF" w14:textId="77777777" w:rsidTr="0099533F">
        <w:tc>
          <w:tcPr>
            <w:tcW w:w="426" w:type="pct"/>
          </w:tcPr>
          <w:p w14:paraId="1418A26E" w14:textId="77777777" w:rsidR="003C0FB1" w:rsidRPr="00E22FD9" w:rsidRDefault="003C0FB1" w:rsidP="005D60C5">
            <w:pPr>
              <w:spacing w:after="200"/>
              <w:jc w:val="both"/>
              <w:rPr>
                <w:color w:val="0000FF"/>
              </w:rPr>
            </w:pPr>
          </w:p>
        </w:tc>
        <w:tc>
          <w:tcPr>
            <w:tcW w:w="287" w:type="pct"/>
          </w:tcPr>
          <w:p w14:paraId="101C0E3C" w14:textId="77777777" w:rsidR="003C0FB1" w:rsidRPr="00E22FD9" w:rsidRDefault="003C0FB1" w:rsidP="005F7E00">
            <w:pPr>
              <w:jc w:val="both"/>
            </w:pPr>
            <w:r w:rsidRPr="00E22FD9">
              <w:rPr>
                <w:color w:val="0000FF"/>
                <w:szCs w:val="22"/>
              </w:rPr>
              <w:t>(e)</w:t>
            </w:r>
          </w:p>
        </w:tc>
        <w:tc>
          <w:tcPr>
            <w:tcW w:w="4286" w:type="pct"/>
          </w:tcPr>
          <w:p w14:paraId="1F5AD716" w14:textId="77777777" w:rsidR="003C0FB1" w:rsidRPr="00E22FD9" w:rsidRDefault="003C0FB1" w:rsidP="005F7E00">
            <w:pPr>
              <w:jc w:val="both"/>
            </w:pPr>
            <w:r w:rsidRPr="00E22FD9">
              <w:t>To submit the statement required under paragraph 2.4 below; and</w:t>
            </w:r>
          </w:p>
        </w:tc>
      </w:tr>
      <w:tr w:rsidR="003C0FB1" w:rsidRPr="00E22FD9" w14:paraId="729AFE11" w14:textId="77777777" w:rsidTr="0099533F">
        <w:tc>
          <w:tcPr>
            <w:tcW w:w="426" w:type="pct"/>
          </w:tcPr>
          <w:p w14:paraId="687CF7C3" w14:textId="77777777" w:rsidR="003C0FB1" w:rsidRPr="00E22FD9" w:rsidRDefault="003C0FB1" w:rsidP="005D60C5">
            <w:pPr>
              <w:spacing w:after="200"/>
              <w:jc w:val="both"/>
              <w:rPr>
                <w:color w:val="0000FF"/>
              </w:rPr>
            </w:pPr>
          </w:p>
        </w:tc>
        <w:tc>
          <w:tcPr>
            <w:tcW w:w="287" w:type="pct"/>
          </w:tcPr>
          <w:p w14:paraId="1D39EAC1" w14:textId="77777777" w:rsidR="003C0FB1" w:rsidRPr="00E22FD9" w:rsidRDefault="003C0FB1" w:rsidP="005F7E00">
            <w:pPr>
              <w:jc w:val="both"/>
            </w:pPr>
            <w:r w:rsidRPr="00E22FD9">
              <w:rPr>
                <w:color w:val="0000FF"/>
                <w:szCs w:val="22"/>
              </w:rPr>
              <w:t>(f)</w:t>
            </w:r>
          </w:p>
        </w:tc>
        <w:tc>
          <w:tcPr>
            <w:tcW w:w="4286" w:type="pct"/>
          </w:tcPr>
          <w:p w14:paraId="51EFABB4" w14:textId="77777777" w:rsidR="003C0FB1" w:rsidRPr="00E22FD9" w:rsidRDefault="003C0FB1" w:rsidP="005F7E00">
            <w:pPr>
              <w:jc w:val="both"/>
            </w:pPr>
            <w:r w:rsidRPr="00E22FD9">
              <w:t>Not to alter or edit this RFT in any way.</w:t>
            </w:r>
          </w:p>
        </w:tc>
      </w:tr>
      <w:tr w:rsidR="003C0FB1" w:rsidRPr="00E22FD9" w14:paraId="142C8ECB" w14:textId="77777777" w:rsidTr="0099533F">
        <w:trPr>
          <w:trHeight w:val="716"/>
        </w:trPr>
        <w:tc>
          <w:tcPr>
            <w:tcW w:w="426" w:type="pct"/>
          </w:tcPr>
          <w:p w14:paraId="3F11BEAC" w14:textId="77777777" w:rsidR="003C0FB1" w:rsidRPr="00E22FD9" w:rsidRDefault="003C0FB1" w:rsidP="00503F93">
            <w:pPr>
              <w:spacing w:after="200" w:line="320" w:lineRule="auto"/>
              <w:jc w:val="both"/>
              <w:rPr>
                <w:color w:val="0000FF"/>
              </w:rPr>
            </w:pPr>
            <w:r w:rsidRPr="00E22FD9">
              <w:rPr>
                <w:color w:val="0000FF"/>
              </w:rPr>
              <w:t>2.2.2</w:t>
            </w:r>
          </w:p>
        </w:tc>
        <w:tc>
          <w:tcPr>
            <w:tcW w:w="4574" w:type="pct"/>
            <w:gridSpan w:val="2"/>
          </w:tcPr>
          <w:p w14:paraId="26CCA6ED" w14:textId="77777777" w:rsidR="003C0FB1" w:rsidRPr="00E22FD9" w:rsidRDefault="003C0FB1" w:rsidP="005F7E00">
            <w:pPr>
              <w:jc w:val="both"/>
            </w:pPr>
            <w:r w:rsidRPr="00E22FD9">
              <w:t>Without prejudice to the generality of paragraphs 2.2.1, failure to comply with paragraph 2.6.1, 2.6.2 or 2.6.3 below will render the Tender non-compliant and it will be rejected.</w:t>
            </w:r>
          </w:p>
        </w:tc>
      </w:tr>
    </w:tbl>
    <w:p w14:paraId="0C6EBA2C" w14:textId="77777777" w:rsidR="003C0FB1" w:rsidRPr="00E22FD9" w:rsidRDefault="003C0FB1" w:rsidP="003C0FB1">
      <w:pPr>
        <w:pStyle w:val="Heading2"/>
        <w:jc w:val="both"/>
      </w:pPr>
      <w:r w:rsidRPr="00E22FD9">
        <w:t>2.3</w:t>
      </w:r>
      <w:r w:rsidRPr="00E22FD9">
        <w:tab/>
        <w:t xml:space="preserve">Services Contract </w:t>
      </w:r>
    </w:p>
    <w:tbl>
      <w:tblPr>
        <w:tblW w:w="5000" w:type="pct"/>
        <w:tblLook w:val="01E0" w:firstRow="1" w:lastRow="1" w:firstColumn="1" w:lastColumn="1" w:noHBand="0" w:noVBand="0"/>
      </w:tblPr>
      <w:tblGrid>
        <w:gridCol w:w="731"/>
        <w:gridCol w:w="8340"/>
      </w:tblGrid>
      <w:tr w:rsidR="003C0FB1" w:rsidRPr="00E22FD9" w14:paraId="7592FB18" w14:textId="77777777" w:rsidTr="0099533F">
        <w:tc>
          <w:tcPr>
            <w:tcW w:w="403" w:type="pct"/>
          </w:tcPr>
          <w:p w14:paraId="0EE8D4D9" w14:textId="77777777" w:rsidR="003C0FB1" w:rsidRPr="00E22FD9" w:rsidRDefault="003C0FB1" w:rsidP="00503F93">
            <w:pPr>
              <w:spacing w:after="200" w:line="320" w:lineRule="auto"/>
              <w:jc w:val="both"/>
              <w:rPr>
                <w:color w:val="0000FF"/>
              </w:rPr>
            </w:pPr>
            <w:r w:rsidRPr="00E22FD9">
              <w:rPr>
                <w:color w:val="0000FF"/>
              </w:rPr>
              <w:t>2.3.1</w:t>
            </w:r>
          </w:p>
        </w:tc>
        <w:tc>
          <w:tcPr>
            <w:tcW w:w="4597" w:type="pct"/>
          </w:tcPr>
          <w:p w14:paraId="153A386A" w14:textId="77777777" w:rsidR="003C0FB1" w:rsidRPr="00E22FD9" w:rsidRDefault="003C0FB1" w:rsidP="00926F67">
            <w:pPr>
              <w:jc w:val="both"/>
            </w:pPr>
            <w:r w:rsidRPr="00E22FD9">
              <w:t xml:space="preserve">Tenderers should note the terms and conditions of the Services Contract at Appendix </w:t>
            </w:r>
            <w:r w:rsidR="0037365C" w:rsidRPr="00E22FD9">
              <w:t xml:space="preserve">5 </w:t>
            </w:r>
            <w:r w:rsidRPr="00E22FD9">
              <w:t>to this RFT.</w:t>
            </w:r>
          </w:p>
        </w:tc>
      </w:tr>
      <w:tr w:rsidR="003C0FB1" w:rsidRPr="00E22FD9" w14:paraId="23DA74E1" w14:textId="77777777" w:rsidTr="0099533F">
        <w:tc>
          <w:tcPr>
            <w:tcW w:w="403" w:type="pct"/>
          </w:tcPr>
          <w:p w14:paraId="22B7B797" w14:textId="77777777" w:rsidR="003C0FB1" w:rsidRPr="00E22FD9" w:rsidRDefault="003C0FB1" w:rsidP="00503F93">
            <w:pPr>
              <w:spacing w:after="200" w:line="320" w:lineRule="auto"/>
              <w:jc w:val="both"/>
              <w:rPr>
                <w:color w:val="0000FF"/>
              </w:rPr>
            </w:pPr>
            <w:r w:rsidRPr="00E22FD9">
              <w:rPr>
                <w:color w:val="0000FF"/>
              </w:rPr>
              <w:t>2.3.2</w:t>
            </w:r>
          </w:p>
        </w:tc>
        <w:tc>
          <w:tcPr>
            <w:tcW w:w="4597" w:type="pct"/>
          </w:tcPr>
          <w:p w14:paraId="7D0AD6AC" w14:textId="77777777" w:rsidR="003C0FB1" w:rsidRPr="00E22FD9" w:rsidRDefault="003C0FB1" w:rsidP="00926F67">
            <w:pPr>
              <w:jc w:val="both"/>
            </w:pPr>
            <w:r w:rsidRPr="00E22FD9">
              <w:t>Tenderers are required to confirm their acceptance of the terms and conditions of the Services Contract by signing the Tenderer’s Statement at Appendix 3.  Tenderers may not amend the Services Contract.</w:t>
            </w:r>
          </w:p>
        </w:tc>
      </w:tr>
    </w:tbl>
    <w:p w14:paraId="0EC2A0E7" w14:textId="77777777" w:rsidR="003C0FB1" w:rsidRPr="00E22FD9" w:rsidRDefault="003C0FB1" w:rsidP="003C0FB1">
      <w:pPr>
        <w:pStyle w:val="Heading2"/>
        <w:jc w:val="both"/>
      </w:pPr>
      <w:r w:rsidRPr="00E22FD9">
        <w:t>2.4</w:t>
      </w:r>
      <w:r w:rsidRPr="00E22FD9">
        <w:tab/>
        <w:t>Acceptance of RFT Requirements</w:t>
      </w:r>
    </w:p>
    <w:p w14:paraId="5BA36421" w14:textId="77777777" w:rsidR="003C0FB1" w:rsidRPr="00E22FD9" w:rsidRDefault="003C0FB1" w:rsidP="00EA39AD">
      <w:pPr>
        <w:jc w:val="both"/>
      </w:pPr>
      <w:r w:rsidRPr="00E22FD9">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Pr="00E22FD9" w:rsidRDefault="003C0FB1" w:rsidP="003C0FB1">
      <w:pPr>
        <w:pStyle w:val="Heading2"/>
        <w:jc w:val="both"/>
      </w:pPr>
      <w:r w:rsidRPr="00E22FD9">
        <w:t>2.5</w:t>
      </w:r>
      <w:r w:rsidRPr="00E22FD9">
        <w:tab/>
        <w:t>Consortia and Prime / Subcontractors</w:t>
      </w:r>
    </w:p>
    <w:p w14:paraId="488BEF87" w14:textId="77777777" w:rsidR="003C0FB1" w:rsidRPr="00E22FD9" w:rsidRDefault="003C0FB1" w:rsidP="00EA39AD">
      <w:pPr>
        <w:jc w:val="both"/>
      </w:pPr>
      <w:r w:rsidRPr="00E22FD9">
        <w:t xml:space="preserve">Where a group of undertakings (in whatever form and regardless of the legal relationship between them) come together to submit a Tender in response to this RFT, the Contracting Authority will deal with all matters relating to this Competition through </w:t>
      </w:r>
      <w:r w:rsidRPr="00E22FD9">
        <w:rPr>
          <w:szCs w:val="22"/>
        </w:rPr>
        <w:t xml:space="preserve">a single nominated </w:t>
      </w:r>
      <w:r w:rsidRPr="00E22FD9">
        <w:t xml:space="preserve">entity </w:t>
      </w:r>
      <w:r w:rsidRPr="00E22FD9">
        <w:rPr>
          <w:szCs w:val="22"/>
        </w:rPr>
        <w:t>authorised to represent all members of the group of undertakings.</w:t>
      </w:r>
      <w:r w:rsidRPr="00E22FD9">
        <w:t xml:space="preserve"> The Tenderer must </w:t>
      </w:r>
      <w:r w:rsidRPr="00E22FD9">
        <w:rPr>
          <w:szCs w:val="22"/>
        </w:rPr>
        <w:t xml:space="preserve">provide details of all members of the group of undertakings and their role in the Tender and </w:t>
      </w:r>
      <w:r w:rsidRPr="00E22FD9">
        <w:t xml:space="preserve">clearly set out the </w:t>
      </w:r>
      <w:r w:rsidRPr="00E22FD9">
        <w:rPr>
          <w:szCs w:val="22"/>
        </w:rPr>
        <w:t xml:space="preserve">contact details including </w:t>
      </w:r>
      <w:r w:rsidRPr="00E22FD9">
        <w:t xml:space="preserve">name, title, telephone number, postal address, facsimile number and e-mail address of the nominated </w:t>
      </w:r>
      <w:r w:rsidRPr="00E22FD9">
        <w:rPr>
          <w:szCs w:val="22"/>
        </w:rPr>
        <w:t>entity</w:t>
      </w:r>
      <w:r w:rsidRPr="00E22FD9">
        <w:t xml:space="preserve"> authorised to represent the Tenderer and to whom all communications shall be directed and accepted until this Competition has been completed or terminated. Correspondence from any other person will NOT be accepted, acknowledged or responded to.</w:t>
      </w:r>
    </w:p>
    <w:p w14:paraId="3B70E6AF" w14:textId="77777777" w:rsidR="003C0FB1" w:rsidRPr="00E22FD9" w:rsidRDefault="003C0FB1" w:rsidP="00EA39AD">
      <w:pPr>
        <w:jc w:val="both"/>
      </w:pPr>
      <w:r w:rsidRPr="00E22FD9">
        <w:rPr>
          <w:szCs w:val="22"/>
        </w:rPr>
        <w:t>Prior to and as a condition of award of any Services Contract, the successful Tenderer shall be required to designate a single entity who will carry overall responsibility for the Services Contract (the “Prime Contractor”), irrespective of whether or not tasks are to be performed by a subcontractor or other consortium member (the “Subcontractor”).</w:t>
      </w:r>
    </w:p>
    <w:p w14:paraId="370B4FD9" w14:textId="77777777" w:rsidR="003670C3" w:rsidRPr="00E22FD9" w:rsidRDefault="00977CC4" w:rsidP="00977CC4">
      <w:pPr>
        <w:pStyle w:val="Heading2"/>
        <w:jc w:val="both"/>
        <w:sectPr w:rsidR="003670C3" w:rsidRPr="00E22FD9" w:rsidSect="00C3103B">
          <w:footerReference w:type="default" r:id="rId18"/>
          <w:pgSz w:w="11907" w:h="16840" w:code="9"/>
          <w:pgMar w:top="1134" w:right="1418" w:bottom="851" w:left="1418" w:header="709" w:footer="709" w:gutter="0"/>
          <w:cols w:space="708"/>
          <w:docGrid w:linePitch="360"/>
        </w:sectPr>
      </w:pPr>
      <w:r w:rsidRPr="00E22FD9">
        <w:t>2.6</w:t>
      </w:r>
      <w:r w:rsidRPr="00E22FD9">
        <w:tab/>
        <w:t>Tender Submission Requirements</w:t>
      </w:r>
    </w:p>
    <w:tbl>
      <w:tblPr>
        <w:tblW w:w="5000" w:type="pct"/>
        <w:tblLook w:val="01E0" w:firstRow="1" w:lastRow="1" w:firstColumn="1" w:lastColumn="1" w:noHBand="0" w:noVBand="0"/>
      </w:tblPr>
      <w:tblGrid>
        <w:gridCol w:w="780"/>
        <w:gridCol w:w="8291"/>
      </w:tblGrid>
      <w:tr w:rsidR="00977CC4" w:rsidRPr="00E22FD9" w14:paraId="7D787EE3" w14:textId="77777777" w:rsidTr="00C3103B">
        <w:tc>
          <w:tcPr>
            <w:tcW w:w="430" w:type="pct"/>
          </w:tcPr>
          <w:p w14:paraId="4802F62C" w14:textId="77777777" w:rsidR="00977CC4" w:rsidRPr="00E22FD9" w:rsidRDefault="00977CC4" w:rsidP="00C3103B">
            <w:pPr>
              <w:jc w:val="both"/>
              <w:rPr>
                <w:color w:val="0000FF"/>
                <w:szCs w:val="22"/>
              </w:rPr>
            </w:pPr>
            <w:r w:rsidRPr="00E22FD9">
              <w:rPr>
                <w:color w:val="0000FF"/>
                <w:szCs w:val="22"/>
              </w:rPr>
              <w:t>2.6.1</w:t>
            </w:r>
          </w:p>
        </w:tc>
        <w:tc>
          <w:tcPr>
            <w:tcW w:w="4570" w:type="pct"/>
          </w:tcPr>
          <w:p w14:paraId="666F6CD6" w14:textId="78EA165B" w:rsidR="007B6088" w:rsidRPr="00E22FD9" w:rsidRDefault="007B6088" w:rsidP="007B6088">
            <w:r w:rsidRPr="00E22FD9">
              <w:t xml:space="preserve">Tenders must be submitted via the ‘electronic </w:t>
            </w:r>
            <w:proofErr w:type="spellStart"/>
            <w:r w:rsidRPr="00E22FD9">
              <w:t>tenderbox</w:t>
            </w:r>
            <w:proofErr w:type="spellEnd"/>
            <w:r w:rsidRPr="00E22FD9">
              <w:t xml:space="preserve">’ available on www.etenders.gov.ie.  Only Tenders submitted to the electronic </w:t>
            </w:r>
            <w:proofErr w:type="spellStart"/>
            <w:r w:rsidRPr="00E22FD9">
              <w:t>tenderbox</w:t>
            </w:r>
            <w:proofErr w:type="spellEnd"/>
            <w:r w:rsidRPr="00E22FD9">
              <w:t xml:space="preserve"> will be accepted.  Tenders submitted by any other means (including but not limited to: by email, fax, post, hand delivery, etc.) will NOT be accepted.</w:t>
            </w:r>
          </w:p>
          <w:p w14:paraId="5BAF2AE0" w14:textId="77777777" w:rsidR="007B6088" w:rsidRPr="00E22FD9" w:rsidRDefault="007B6088" w:rsidP="007B6088">
            <w:r w:rsidRPr="00E22FD9">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6A0CCB1C" w14:textId="77777777" w:rsidR="007B6088" w:rsidRPr="00E22FD9" w:rsidRDefault="007B6088" w:rsidP="007B6088">
            <w:r w:rsidRPr="00E22FD9">
              <w:t xml:space="preserve">Tenderers must note that in the electronic </w:t>
            </w:r>
            <w:proofErr w:type="spellStart"/>
            <w:r w:rsidRPr="00E22FD9">
              <w:t>tenderbox</w:t>
            </w:r>
            <w:proofErr w:type="spellEnd"/>
            <w:r w:rsidRPr="00E22FD9">
              <w:t xml:space="preserve">, there is a current file size limit of 250MB for each single file uploaded, with a maximum total limit of 2GB for all documentation (combined) in the Tender submitted.  </w:t>
            </w:r>
          </w:p>
          <w:p w14:paraId="4C059694" w14:textId="3CEE7763" w:rsidR="007B6088" w:rsidRPr="00E22FD9" w:rsidRDefault="007B6088" w:rsidP="007B6088">
            <w:r w:rsidRPr="00E22FD9">
              <w:t xml:space="preserve">In order to submit a Tender to the electronic </w:t>
            </w:r>
            <w:proofErr w:type="spellStart"/>
            <w:r w:rsidRPr="00E22FD9">
              <w:t>tenderbox</w:t>
            </w:r>
            <w:proofErr w:type="spellEnd"/>
            <w:r w:rsidRPr="00E22FD9">
              <w:t xml:space="preserve">, Tenderers must ensure that they follow the necessary steps on the </w:t>
            </w:r>
            <w:proofErr w:type="spellStart"/>
            <w:r w:rsidRPr="00E22FD9">
              <w:t>eTenders</w:t>
            </w:r>
            <w:proofErr w:type="spellEnd"/>
            <w:r w:rsidRPr="00E22FD9">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p w14:paraId="1168D322" w14:textId="795B7FEE" w:rsidR="00977CC4" w:rsidRPr="00E22FD9" w:rsidRDefault="00977CC4" w:rsidP="007B7D0E"/>
        </w:tc>
      </w:tr>
    </w:tbl>
    <w:p w14:paraId="12A8CBDE" w14:textId="77777777" w:rsidR="00A6430B" w:rsidRPr="00E22FD9" w:rsidRDefault="00A6430B">
      <w:pPr>
        <w:sectPr w:rsidR="00A6430B" w:rsidRPr="00E22FD9"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E22FD9" w14:paraId="43CB363A" w14:textId="77777777" w:rsidTr="00503F93">
        <w:tc>
          <w:tcPr>
            <w:tcW w:w="437" w:type="pct"/>
          </w:tcPr>
          <w:p w14:paraId="70A1D1CC" w14:textId="77777777" w:rsidR="003C0FB1" w:rsidRPr="00E22FD9" w:rsidRDefault="003C0FB1" w:rsidP="00503F93">
            <w:pPr>
              <w:jc w:val="both"/>
              <w:rPr>
                <w:color w:val="0000FF"/>
              </w:rPr>
            </w:pPr>
            <w:r w:rsidRPr="00E22FD9">
              <w:rPr>
                <w:color w:val="0000FF"/>
              </w:rPr>
              <w:t>2.6.2</w:t>
            </w:r>
          </w:p>
        </w:tc>
        <w:tc>
          <w:tcPr>
            <w:tcW w:w="4563" w:type="pct"/>
          </w:tcPr>
          <w:p w14:paraId="0AFA6A43" w14:textId="48C9E59D" w:rsidR="003C0FB1" w:rsidRPr="00E22FD9" w:rsidRDefault="003C0FB1" w:rsidP="003670C3">
            <w:pPr>
              <w:jc w:val="both"/>
              <w:rPr>
                <w:color w:val="000000"/>
              </w:rPr>
            </w:pPr>
            <w:r w:rsidRPr="00E22FD9">
              <w:t xml:space="preserve">Tenders must be received not later than </w:t>
            </w:r>
            <w:r w:rsidR="00414F74" w:rsidRPr="00E22FD9">
              <w:t>17:00</w:t>
            </w:r>
            <w:r w:rsidRPr="00E22FD9">
              <w:t xml:space="preserve"> on </w:t>
            </w:r>
            <w:r w:rsidR="00414F74" w:rsidRPr="00E22FD9">
              <w:t>05/08/2016</w:t>
            </w:r>
            <w:r w:rsidRPr="00E22FD9">
              <w:t xml:space="preserve"> (the “Tender Deadline”).  Tenders that are received late WILL NOT be considered in this Competition. </w:t>
            </w:r>
          </w:p>
        </w:tc>
      </w:tr>
      <w:tr w:rsidR="003C0FB1" w:rsidRPr="00E22FD9" w14:paraId="321BA8BB" w14:textId="77777777" w:rsidTr="00503F93">
        <w:trPr>
          <w:trHeight w:val="503"/>
        </w:trPr>
        <w:tc>
          <w:tcPr>
            <w:tcW w:w="437" w:type="pct"/>
          </w:tcPr>
          <w:p w14:paraId="65EC1726" w14:textId="77777777" w:rsidR="003C0FB1" w:rsidRPr="00E22FD9" w:rsidRDefault="003C0FB1" w:rsidP="00503F93">
            <w:pPr>
              <w:jc w:val="both"/>
              <w:rPr>
                <w:color w:val="0000FF"/>
              </w:rPr>
            </w:pPr>
            <w:r w:rsidRPr="00E22FD9">
              <w:rPr>
                <w:color w:val="0000FF"/>
              </w:rPr>
              <w:t>2.6.3</w:t>
            </w:r>
          </w:p>
        </w:tc>
        <w:tc>
          <w:tcPr>
            <w:tcW w:w="4563" w:type="pct"/>
          </w:tcPr>
          <w:p w14:paraId="2D4102F8" w14:textId="2A51DD12" w:rsidR="003C0FB1" w:rsidRPr="00E22FD9" w:rsidRDefault="00A0779A" w:rsidP="00DD06EA">
            <w:pPr>
              <w:jc w:val="both"/>
            </w:pPr>
            <w:r w:rsidRPr="00E22FD9">
              <w:rPr>
                <w:szCs w:val="22"/>
              </w:rPr>
              <w:t xml:space="preserve">Tenders must be submitted in </w:t>
            </w:r>
            <w:r w:rsidR="00DD06EA" w:rsidRPr="00E22FD9">
              <w:rPr>
                <w:szCs w:val="22"/>
              </w:rPr>
              <w:t>English</w:t>
            </w:r>
            <w:r w:rsidRPr="00E22FD9">
              <w:rPr>
                <w:szCs w:val="22"/>
              </w:rPr>
              <w:t>.</w:t>
            </w:r>
          </w:p>
        </w:tc>
      </w:tr>
      <w:tr w:rsidR="00B9639C" w:rsidRPr="00E22FD9" w14:paraId="17BAFFE3" w14:textId="77777777" w:rsidTr="00503F93">
        <w:tc>
          <w:tcPr>
            <w:tcW w:w="437" w:type="pct"/>
          </w:tcPr>
          <w:p w14:paraId="6A24D018" w14:textId="77777777" w:rsidR="00B9639C" w:rsidRPr="00E22FD9" w:rsidRDefault="00B9639C" w:rsidP="00B9639C">
            <w:pPr>
              <w:jc w:val="both"/>
              <w:rPr>
                <w:color w:val="0000FF"/>
              </w:rPr>
            </w:pPr>
            <w:r w:rsidRPr="00E22FD9">
              <w:rPr>
                <w:color w:val="0000FF"/>
              </w:rPr>
              <w:t>2.6.4</w:t>
            </w:r>
          </w:p>
        </w:tc>
        <w:tc>
          <w:tcPr>
            <w:tcW w:w="4563" w:type="pct"/>
          </w:tcPr>
          <w:p w14:paraId="21501178" w14:textId="19CCF1F8" w:rsidR="00B9639C" w:rsidRPr="00E22FD9" w:rsidRDefault="00B9639C" w:rsidP="007E372E">
            <w:r w:rsidRPr="00E22FD9">
              <w:t>Subject to paragraph 2.14 and 2.18, each Tenderer is limited to submitting one Tender in its own capacity and one Tender as part of a consortium/group of undertakings under this RFT</w:t>
            </w:r>
            <w:r w:rsidR="00E22FD9">
              <w:t xml:space="preserve"> </w:t>
            </w:r>
            <w:r w:rsidR="00E22FD9" w:rsidRPr="00E22FD9">
              <w:t>for each Lot</w:t>
            </w:r>
            <w:r w:rsidR="004A0961" w:rsidRPr="00E22FD9">
              <w:t>.</w:t>
            </w:r>
          </w:p>
        </w:tc>
      </w:tr>
      <w:tr w:rsidR="00B9639C" w:rsidRPr="00E22FD9" w14:paraId="2C1558F3" w14:textId="77777777" w:rsidTr="003670C3">
        <w:trPr>
          <w:trHeight w:val="1146"/>
        </w:trPr>
        <w:tc>
          <w:tcPr>
            <w:tcW w:w="437" w:type="pct"/>
          </w:tcPr>
          <w:p w14:paraId="7BF77264" w14:textId="77777777" w:rsidR="00B9639C" w:rsidRPr="00E22FD9" w:rsidRDefault="00B9639C" w:rsidP="00B9639C">
            <w:pPr>
              <w:jc w:val="both"/>
              <w:rPr>
                <w:color w:val="0000FF"/>
              </w:rPr>
            </w:pPr>
            <w:r w:rsidRPr="00E22FD9">
              <w:rPr>
                <w:color w:val="0000FF"/>
              </w:rPr>
              <w:t>2.6.5</w:t>
            </w:r>
          </w:p>
        </w:tc>
        <w:tc>
          <w:tcPr>
            <w:tcW w:w="4563" w:type="pct"/>
          </w:tcPr>
          <w:p w14:paraId="5EEC58BE" w14:textId="7331506F" w:rsidR="00B9639C" w:rsidRPr="00E22FD9" w:rsidRDefault="00B9639C" w:rsidP="007E372E">
            <w:pPr>
              <w:jc w:val="both"/>
            </w:pPr>
            <w:r w:rsidRPr="00E22FD9">
              <w:t xml:space="preserve">All Tenders submitted in soft copy must be compiled such that they can be read immediately using </w:t>
            </w:r>
            <w:r w:rsidR="007E372E" w:rsidRPr="00E22FD9">
              <w:t>MS Office and/or PDF format</w:t>
            </w:r>
            <w:r w:rsidRPr="00E22FD9">
              <w:t xml:space="preserve">. </w:t>
            </w:r>
            <w:r w:rsidR="003270FE" w:rsidRPr="00E22FD9">
              <w:t xml:space="preserve"> </w:t>
            </w:r>
            <w:r w:rsidRPr="00E22FD9">
              <w:t>The Contracting Authority is not responsible for corruption in electronic documents. Tenderers must ensure electronic documents are not corrupt.</w:t>
            </w:r>
          </w:p>
        </w:tc>
      </w:tr>
    </w:tbl>
    <w:p w14:paraId="4A0239A5" w14:textId="77777777" w:rsidR="003C0FB1" w:rsidRPr="00E22FD9" w:rsidRDefault="003C0FB1" w:rsidP="003C0FB1">
      <w:pPr>
        <w:pStyle w:val="Heading2"/>
        <w:spacing w:before="120"/>
        <w:ind w:firstLine="0"/>
        <w:jc w:val="both"/>
      </w:pPr>
      <w:r w:rsidRPr="00E22FD9">
        <w:t>2.7</w:t>
      </w:r>
      <w:r w:rsidRPr="00E22FD9">
        <w:tab/>
        <w:t>Queries and Clarifications</w:t>
      </w:r>
    </w:p>
    <w:tbl>
      <w:tblPr>
        <w:tblW w:w="5000" w:type="pct"/>
        <w:tblLook w:val="01E0" w:firstRow="1" w:lastRow="1" w:firstColumn="1" w:lastColumn="1" w:noHBand="0" w:noVBand="0"/>
      </w:tblPr>
      <w:tblGrid>
        <w:gridCol w:w="809"/>
        <w:gridCol w:w="8262"/>
      </w:tblGrid>
      <w:tr w:rsidR="003C0FB1" w:rsidRPr="00E22FD9" w14:paraId="0F138180" w14:textId="77777777" w:rsidTr="00503F93">
        <w:tc>
          <w:tcPr>
            <w:tcW w:w="446" w:type="pct"/>
          </w:tcPr>
          <w:p w14:paraId="526A40D6" w14:textId="77777777" w:rsidR="003C0FB1" w:rsidRPr="00E22FD9" w:rsidRDefault="003C0FB1" w:rsidP="00503F93">
            <w:pPr>
              <w:keepLines/>
              <w:spacing w:line="320" w:lineRule="exact"/>
              <w:jc w:val="both"/>
              <w:rPr>
                <w:color w:val="0000FF"/>
              </w:rPr>
            </w:pPr>
            <w:r w:rsidRPr="00E22FD9">
              <w:rPr>
                <w:color w:val="0000FF"/>
              </w:rPr>
              <w:t>2.7.1</w:t>
            </w:r>
          </w:p>
        </w:tc>
        <w:tc>
          <w:tcPr>
            <w:tcW w:w="4554" w:type="pct"/>
          </w:tcPr>
          <w:p w14:paraId="51464009" w14:textId="6B5545E7" w:rsidR="003C0FB1" w:rsidRPr="00E22FD9" w:rsidRDefault="003C0FB1" w:rsidP="002C72C0">
            <w:pPr>
              <w:jc w:val="both"/>
            </w:pPr>
            <w:r w:rsidRPr="00E22FD9">
              <w:t xml:space="preserve">All queries relating to any aspect of this Competition or of this RFT must be directed to the messaging facility on </w:t>
            </w:r>
            <w:hyperlink r:id="rId19" w:history="1">
              <w:r w:rsidRPr="00E22FD9">
                <w:rPr>
                  <w:rStyle w:val="Hyperlink"/>
                </w:rPr>
                <w:t>www.etenders.gov.ie</w:t>
              </w:r>
            </w:hyperlink>
            <w:r w:rsidRPr="00E22FD9">
              <w:t xml:space="preserve">.  Queries will be accepted no later than </w:t>
            </w:r>
            <w:r w:rsidR="00414F74" w:rsidRPr="00E22FD9">
              <w:t>17:00</w:t>
            </w:r>
            <w:r w:rsidRPr="00E22FD9">
              <w:t xml:space="preserve"> on </w:t>
            </w:r>
            <w:r w:rsidR="00414F74" w:rsidRPr="00E22FD9">
              <w:t>22/07/2026</w:t>
            </w:r>
            <w:r w:rsidRPr="00E22FD9">
              <w:t xml:space="preserve"> unless otherwise published by the Contracting Authority. For the avoidance of doubt, Tenderers may not contact the Contracting Authority directly regarding any aspect of this Competition.</w:t>
            </w:r>
          </w:p>
        </w:tc>
      </w:tr>
      <w:tr w:rsidR="003C0FB1" w:rsidRPr="00E22FD9" w14:paraId="7CCC8226" w14:textId="77777777" w:rsidTr="00503F93">
        <w:tc>
          <w:tcPr>
            <w:tcW w:w="446" w:type="pct"/>
          </w:tcPr>
          <w:p w14:paraId="7A5BB203" w14:textId="77777777" w:rsidR="003C0FB1" w:rsidRPr="00E22FD9" w:rsidRDefault="003C0FB1" w:rsidP="00503F93">
            <w:pPr>
              <w:keepLines/>
              <w:spacing w:line="320" w:lineRule="exact"/>
              <w:jc w:val="both"/>
              <w:rPr>
                <w:color w:val="0000FF"/>
              </w:rPr>
            </w:pPr>
            <w:r w:rsidRPr="00E22FD9">
              <w:rPr>
                <w:color w:val="0000FF"/>
              </w:rPr>
              <w:t>2.7.2</w:t>
            </w:r>
          </w:p>
        </w:tc>
        <w:tc>
          <w:tcPr>
            <w:tcW w:w="4554" w:type="pct"/>
          </w:tcPr>
          <w:p w14:paraId="2AC904DE" w14:textId="77777777" w:rsidR="003C0FB1" w:rsidRPr="00E22FD9" w:rsidRDefault="003C0FB1" w:rsidP="002C72C0">
            <w:pPr>
              <w:jc w:val="both"/>
              <w:rPr>
                <w:rFonts w:eastAsia="MS Mincho"/>
              </w:rPr>
            </w:pPr>
            <w:r w:rsidRPr="00E22FD9">
              <w:rPr>
                <w:szCs w:val="22"/>
              </w:rPr>
              <w:t xml:space="preserve">All responses to queries will be issued by the Contracting Authority via the messaging facility on </w:t>
            </w:r>
            <w:hyperlink r:id="rId20" w:history="1">
              <w:r w:rsidRPr="00E22FD9">
                <w:rPr>
                  <w:rStyle w:val="Hyperlink"/>
                  <w:szCs w:val="22"/>
                </w:rPr>
                <w:t>www.etenders.gov.ie</w:t>
              </w:r>
            </w:hyperlink>
            <w:r w:rsidRPr="00E22FD9">
              <w:rPr>
                <w:szCs w:val="22"/>
              </w:rPr>
              <w:t>. Where appropriate, queries may be amalgamated. Tenderers should note that the Contracting Authority will not respond to individual Tenderers privately.</w:t>
            </w:r>
          </w:p>
        </w:tc>
      </w:tr>
      <w:tr w:rsidR="003C0FB1" w:rsidRPr="00E22FD9" w14:paraId="62A873D6" w14:textId="77777777" w:rsidTr="00503F93">
        <w:trPr>
          <w:trHeight w:val="443"/>
        </w:trPr>
        <w:tc>
          <w:tcPr>
            <w:tcW w:w="446" w:type="pct"/>
          </w:tcPr>
          <w:p w14:paraId="4CA9F346" w14:textId="77777777" w:rsidR="003C0FB1" w:rsidRPr="00E22FD9" w:rsidRDefault="003C0FB1" w:rsidP="00503F93">
            <w:pPr>
              <w:spacing w:after="200" w:line="320" w:lineRule="auto"/>
              <w:jc w:val="both"/>
              <w:rPr>
                <w:color w:val="0000FF"/>
              </w:rPr>
            </w:pPr>
            <w:r w:rsidRPr="00E22FD9">
              <w:rPr>
                <w:color w:val="0000FF"/>
              </w:rPr>
              <w:t>2.7.3</w:t>
            </w:r>
          </w:p>
        </w:tc>
        <w:tc>
          <w:tcPr>
            <w:tcW w:w="4554" w:type="pct"/>
          </w:tcPr>
          <w:p w14:paraId="2EE6ADDB" w14:textId="77777777" w:rsidR="003C0FB1" w:rsidRPr="00E22FD9" w:rsidRDefault="003C0FB1" w:rsidP="002C72C0">
            <w:pPr>
              <w:jc w:val="both"/>
            </w:pPr>
            <w:r w:rsidRPr="00E22FD9">
              <w:t>The Contracting Authority reserves the right to issue or seek written clarifications.</w:t>
            </w:r>
          </w:p>
        </w:tc>
      </w:tr>
      <w:tr w:rsidR="003C0FB1" w:rsidRPr="00E22FD9" w14:paraId="7A1844C7" w14:textId="77777777" w:rsidTr="00503F93">
        <w:tc>
          <w:tcPr>
            <w:tcW w:w="446" w:type="pct"/>
          </w:tcPr>
          <w:p w14:paraId="7370CB4E" w14:textId="77777777" w:rsidR="003C0FB1" w:rsidRPr="00E22FD9" w:rsidRDefault="003C0FB1" w:rsidP="00503F93">
            <w:pPr>
              <w:spacing w:after="200"/>
              <w:jc w:val="both"/>
              <w:rPr>
                <w:color w:val="0000FF"/>
              </w:rPr>
            </w:pPr>
            <w:r w:rsidRPr="00E22FD9">
              <w:rPr>
                <w:color w:val="0000FF"/>
              </w:rPr>
              <w:t>2.7.4</w:t>
            </w:r>
          </w:p>
        </w:tc>
        <w:tc>
          <w:tcPr>
            <w:tcW w:w="4554" w:type="pct"/>
          </w:tcPr>
          <w:p w14:paraId="4934651F" w14:textId="77777777" w:rsidR="003C0FB1" w:rsidRPr="00E22FD9" w:rsidRDefault="003C0FB1" w:rsidP="002C72C0">
            <w:pPr>
              <w:tabs>
                <w:tab w:val="center" w:pos="4153"/>
                <w:tab w:val="right" w:pos="8306"/>
              </w:tabs>
              <w:jc w:val="both"/>
            </w:pPr>
            <w:r w:rsidRPr="00E22FD9">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E22FD9">
              <w:t>eTenders</w:t>
            </w:r>
            <w:proofErr w:type="spellEnd"/>
            <w:r w:rsidRPr="00E22FD9">
              <w:t xml:space="preserve"> website. </w:t>
            </w:r>
          </w:p>
        </w:tc>
      </w:tr>
      <w:tr w:rsidR="003C0FB1" w:rsidRPr="00E22FD9" w14:paraId="09F4B3D1" w14:textId="77777777" w:rsidTr="00503F93">
        <w:trPr>
          <w:trHeight w:val="420"/>
        </w:trPr>
        <w:tc>
          <w:tcPr>
            <w:tcW w:w="446" w:type="pct"/>
          </w:tcPr>
          <w:p w14:paraId="1013836D" w14:textId="77777777" w:rsidR="003C0FB1" w:rsidRPr="00E22FD9" w:rsidRDefault="003C0FB1" w:rsidP="00503F93">
            <w:pPr>
              <w:spacing w:after="200"/>
              <w:jc w:val="both"/>
              <w:rPr>
                <w:color w:val="0000FF"/>
              </w:rPr>
            </w:pPr>
            <w:r w:rsidRPr="00E22FD9">
              <w:rPr>
                <w:color w:val="0000FF"/>
              </w:rPr>
              <w:t>2.7.5</w:t>
            </w:r>
          </w:p>
        </w:tc>
        <w:tc>
          <w:tcPr>
            <w:tcW w:w="4554" w:type="pct"/>
          </w:tcPr>
          <w:p w14:paraId="57A5AD42" w14:textId="77777777" w:rsidR="003C0FB1" w:rsidRPr="00E22FD9" w:rsidRDefault="003C0FB1" w:rsidP="002C72C0">
            <w:pPr>
              <w:tabs>
                <w:tab w:val="center" w:pos="4153"/>
                <w:tab w:val="right" w:pos="8306"/>
              </w:tabs>
              <w:jc w:val="both"/>
            </w:pPr>
            <w:r w:rsidRPr="00E22FD9">
              <w:rPr>
                <w:szCs w:val="22"/>
              </w:rPr>
              <w:t xml:space="preserve">Tenderers should ensure that they register their interest in this Competition, by clicking on the “Accept” button on </w:t>
            </w:r>
            <w:hyperlink r:id="rId21" w:history="1">
              <w:r w:rsidRPr="00E22FD9">
                <w:rPr>
                  <w:rStyle w:val="Hyperlink"/>
                  <w:szCs w:val="22"/>
                </w:rPr>
                <w:t>www.etenders.gov.ie</w:t>
              </w:r>
            </w:hyperlink>
            <w:r w:rsidRPr="00E22FD9">
              <w:rPr>
                <w:szCs w:val="22"/>
              </w:rPr>
              <w:t>, in order to receive all responses to queries and other updates in relation to this Competition.</w:t>
            </w:r>
          </w:p>
        </w:tc>
      </w:tr>
    </w:tbl>
    <w:p w14:paraId="0BA30F8D" w14:textId="77777777" w:rsidR="003C0FB1" w:rsidRPr="00E22FD9" w:rsidRDefault="003C0FB1" w:rsidP="003C0FB1">
      <w:pPr>
        <w:pStyle w:val="Heading2"/>
        <w:jc w:val="both"/>
      </w:pPr>
      <w:r w:rsidRPr="00E22FD9">
        <w:t>2.8</w:t>
      </w:r>
      <w:r w:rsidRPr="00E22FD9">
        <w:tab/>
        <w:t>Tendering Costs</w:t>
      </w:r>
    </w:p>
    <w:tbl>
      <w:tblPr>
        <w:tblW w:w="9072" w:type="dxa"/>
        <w:tblLayout w:type="fixed"/>
        <w:tblLook w:val="01E0" w:firstRow="1" w:lastRow="1" w:firstColumn="1" w:lastColumn="1" w:noHBand="0" w:noVBand="0"/>
      </w:tblPr>
      <w:tblGrid>
        <w:gridCol w:w="794"/>
        <w:gridCol w:w="8278"/>
      </w:tblGrid>
      <w:tr w:rsidR="00474043" w:rsidRPr="00E22FD9" w14:paraId="09771A22" w14:textId="77777777" w:rsidTr="00C3103B">
        <w:tc>
          <w:tcPr>
            <w:tcW w:w="794" w:type="dxa"/>
          </w:tcPr>
          <w:p w14:paraId="099857A9" w14:textId="77777777" w:rsidR="00474043" w:rsidRPr="00E22FD9" w:rsidRDefault="00474043" w:rsidP="00C3103B">
            <w:pPr>
              <w:jc w:val="both"/>
              <w:rPr>
                <w:color w:val="0000FF"/>
                <w:szCs w:val="22"/>
              </w:rPr>
            </w:pPr>
            <w:r w:rsidRPr="00E22FD9">
              <w:rPr>
                <w:color w:val="0000FF"/>
                <w:szCs w:val="22"/>
              </w:rPr>
              <w:t>2.8.1</w:t>
            </w:r>
          </w:p>
        </w:tc>
        <w:tc>
          <w:tcPr>
            <w:tcW w:w="8278" w:type="dxa"/>
          </w:tcPr>
          <w:p w14:paraId="3467B427" w14:textId="77777777" w:rsidR="00474043" w:rsidRPr="00E22FD9" w:rsidRDefault="00474043" w:rsidP="00522DF9">
            <w:pPr>
              <w:jc w:val="both"/>
              <w:rPr>
                <w:szCs w:val="22"/>
              </w:rPr>
            </w:pPr>
            <w:r w:rsidRPr="00E22FD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Pr="00E22FD9" w:rsidRDefault="003C0FB1" w:rsidP="003C0FB1">
      <w:pPr>
        <w:pStyle w:val="Heading2"/>
        <w:jc w:val="both"/>
      </w:pPr>
      <w:r w:rsidRPr="00E22FD9">
        <w:t>2.9</w:t>
      </w:r>
      <w:r w:rsidRPr="00E22FD9">
        <w:tab/>
        <w:t xml:space="preserve">Confidentiality </w:t>
      </w:r>
    </w:p>
    <w:tbl>
      <w:tblPr>
        <w:tblW w:w="5000" w:type="pct"/>
        <w:tblLook w:val="01E0" w:firstRow="1" w:lastRow="1" w:firstColumn="1" w:lastColumn="1" w:noHBand="0" w:noVBand="0"/>
      </w:tblPr>
      <w:tblGrid>
        <w:gridCol w:w="844"/>
        <w:gridCol w:w="504"/>
        <w:gridCol w:w="7723"/>
      </w:tblGrid>
      <w:tr w:rsidR="003C0FB1" w:rsidRPr="00E22FD9" w14:paraId="223659A1" w14:textId="77777777" w:rsidTr="00ED08A1">
        <w:trPr>
          <w:trHeight w:val="1060"/>
        </w:trPr>
        <w:tc>
          <w:tcPr>
            <w:tcW w:w="465" w:type="pct"/>
          </w:tcPr>
          <w:p w14:paraId="56330E6E" w14:textId="77777777" w:rsidR="003C0FB1" w:rsidRPr="00E22FD9" w:rsidRDefault="003C0FB1" w:rsidP="00503F93">
            <w:pPr>
              <w:jc w:val="both"/>
              <w:rPr>
                <w:color w:val="0000FF"/>
              </w:rPr>
            </w:pPr>
            <w:r w:rsidRPr="00E22FD9">
              <w:rPr>
                <w:color w:val="0000FF"/>
              </w:rPr>
              <w:t>2.9.1</w:t>
            </w:r>
          </w:p>
        </w:tc>
        <w:tc>
          <w:tcPr>
            <w:tcW w:w="4535" w:type="pct"/>
            <w:gridSpan w:val="2"/>
          </w:tcPr>
          <w:p w14:paraId="7FBD74CA" w14:textId="77777777" w:rsidR="003C0FB1" w:rsidRPr="00E22FD9" w:rsidRDefault="003C0FB1" w:rsidP="00522DF9">
            <w:pPr>
              <w:jc w:val="both"/>
            </w:pPr>
            <w:r w:rsidRPr="00E22FD9">
              <w:t>All documentation, data, statistics, drawings, information, patterns, samples or material disclosed or furnished by the Contracting Authority to Tenderers during the course of this Competition:</w:t>
            </w:r>
          </w:p>
        </w:tc>
      </w:tr>
      <w:tr w:rsidR="003C0FB1" w:rsidRPr="00E22FD9" w14:paraId="03C14AF9" w14:textId="77777777" w:rsidTr="00ED08A1">
        <w:trPr>
          <w:trHeight w:val="393"/>
        </w:trPr>
        <w:tc>
          <w:tcPr>
            <w:tcW w:w="465" w:type="pct"/>
          </w:tcPr>
          <w:p w14:paraId="1A192CDD" w14:textId="77777777" w:rsidR="003C0FB1" w:rsidRPr="00E22FD9" w:rsidRDefault="003C0FB1" w:rsidP="00503F93">
            <w:pPr>
              <w:jc w:val="both"/>
              <w:rPr>
                <w:color w:val="0000FF"/>
              </w:rPr>
            </w:pPr>
          </w:p>
        </w:tc>
        <w:tc>
          <w:tcPr>
            <w:tcW w:w="278" w:type="pct"/>
          </w:tcPr>
          <w:p w14:paraId="52DAD6AD" w14:textId="77777777" w:rsidR="003C0FB1" w:rsidRPr="00E22FD9" w:rsidRDefault="003C0FB1" w:rsidP="00522DF9">
            <w:pPr>
              <w:jc w:val="both"/>
            </w:pPr>
            <w:r w:rsidRPr="00E22FD9">
              <w:rPr>
                <w:color w:val="0000FF"/>
                <w:szCs w:val="22"/>
              </w:rPr>
              <w:t>(a)</w:t>
            </w:r>
          </w:p>
        </w:tc>
        <w:tc>
          <w:tcPr>
            <w:tcW w:w="4257" w:type="pct"/>
          </w:tcPr>
          <w:p w14:paraId="306A9420" w14:textId="77777777" w:rsidR="003C0FB1" w:rsidRPr="00E22FD9" w:rsidRDefault="003C0FB1" w:rsidP="00522DF9">
            <w:pPr>
              <w:jc w:val="both"/>
            </w:pPr>
            <w:r w:rsidRPr="00E22FD9">
              <w:t>are furnished for the sole purpose of replying to this RFT only;</w:t>
            </w:r>
          </w:p>
        </w:tc>
      </w:tr>
      <w:tr w:rsidR="003C0FB1" w:rsidRPr="00E22FD9" w14:paraId="0B53E2AC" w14:textId="77777777" w:rsidTr="00ED08A1">
        <w:trPr>
          <w:trHeight w:val="735"/>
        </w:trPr>
        <w:tc>
          <w:tcPr>
            <w:tcW w:w="465" w:type="pct"/>
          </w:tcPr>
          <w:p w14:paraId="2965E08A" w14:textId="77777777" w:rsidR="003C0FB1" w:rsidRPr="00E22FD9" w:rsidRDefault="003C0FB1" w:rsidP="00503F93">
            <w:pPr>
              <w:jc w:val="both"/>
              <w:rPr>
                <w:color w:val="0000FF"/>
              </w:rPr>
            </w:pPr>
          </w:p>
        </w:tc>
        <w:tc>
          <w:tcPr>
            <w:tcW w:w="278" w:type="pct"/>
          </w:tcPr>
          <w:p w14:paraId="4463DCCF" w14:textId="77777777" w:rsidR="003C0FB1" w:rsidRPr="00E22FD9" w:rsidRDefault="003C0FB1" w:rsidP="00522DF9">
            <w:pPr>
              <w:jc w:val="both"/>
            </w:pPr>
            <w:r w:rsidRPr="00E22FD9">
              <w:rPr>
                <w:color w:val="0000FF"/>
                <w:szCs w:val="22"/>
              </w:rPr>
              <w:t>(b)</w:t>
            </w:r>
          </w:p>
        </w:tc>
        <w:tc>
          <w:tcPr>
            <w:tcW w:w="4257" w:type="pct"/>
          </w:tcPr>
          <w:p w14:paraId="461AC066" w14:textId="77777777" w:rsidR="003C0FB1" w:rsidRPr="00E22FD9" w:rsidRDefault="003C0FB1" w:rsidP="00522DF9">
            <w:pPr>
              <w:jc w:val="both"/>
            </w:pPr>
            <w:r w:rsidRPr="00E22FD9">
              <w:t>may not be used, communicated, reproduced or published for any other purpose without the prior written permission of the Contracting Authority;</w:t>
            </w:r>
          </w:p>
        </w:tc>
      </w:tr>
      <w:tr w:rsidR="003C0FB1" w:rsidRPr="00E22FD9" w14:paraId="5358288C" w14:textId="77777777" w:rsidTr="00ED08A1">
        <w:trPr>
          <w:trHeight w:val="718"/>
        </w:trPr>
        <w:tc>
          <w:tcPr>
            <w:tcW w:w="465" w:type="pct"/>
          </w:tcPr>
          <w:p w14:paraId="2C2B9D41" w14:textId="77777777" w:rsidR="003C0FB1" w:rsidRPr="00E22FD9" w:rsidRDefault="003C0FB1" w:rsidP="00503F93">
            <w:pPr>
              <w:jc w:val="both"/>
              <w:rPr>
                <w:color w:val="0000FF"/>
              </w:rPr>
            </w:pPr>
          </w:p>
        </w:tc>
        <w:tc>
          <w:tcPr>
            <w:tcW w:w="278" w:type="pct"/>
          </w:tcPr>
          <w:p w14:paraId="203C8601" w14:textId="77777777" w:rsidR="003C0FB1" w:rsidRPr="00E22FD9" w:rsidRDefault="003C0FB1" w:rsidP="00522DF9">
            <w:pPr>
              <w:jc w:val="both"/>
            </w:pPr>
            <w:r w:rsidRPr="00E22FD9">
              <w:rPr>
                <w:color w:val="0000FF"/>
                <w:szCs w:val="22"/>
              </w:rPr>
              <w:t>(c)</w:t>
            </w:r>
          </w:p>
        </w:tc>
        <w:tc>
          <w:tcPr>
            <w:tcW w:w="4257" w:type="pct"/>
          </w:tcPr>
          <w:p w14:paraId="4CEDA177" w14:textId="77777777" w:rsidR="003C0FB1" w:rsidRPr="00E22FD9" w:rsidRDefault="003C0FB1" w:rsidP="00522DF9">
            <w:pPr>
              <w:jc w:val="both"/>
            </w:pPr>
            <w:r w:rsidRPr="00E22FD9">
              <w:t>shall be treated as confidential by the Tenderer and by any third parties (including subcontractors) engaged or consulted by the Tenderer; and</w:t>
            </w:r>
          </w:p>
        </w:tc>
      </w:tr>
      <w:tr w:rsidR="003C0FB1" w:rsidRPr="00E22FD9" w14:paraId="28C9BCCB" w14:textId="77777777" w:rsidTr="00522DF9">
        <w:trPr>
          <w:trHeight w:val="605"/>
        </w:trPr>
        <w:tc>
          <w:tcPr>
            <w:tcW w:w="465" w:type="pct"/>
          </w:tcPr>
          <w:p w14:paraId="78186649" w14:textId="77777777" w:rsidR="003C0FB1" w:rsidRPr="00E22FD9" w:rsidRDefault="003C0FB1" w:rsidP="00503F93">
            <w:pPr>
              <w:jc w:val="both"/>
              <w:rPr>
                <w:color w:val="0000FF"/>
              </w:rPr>
            </w:pPr>
          </w:p>
        </w:tc>
        <w:tc>
          <w:tcPr>
            <w:tcW w:w="278" w:type="pct"/>
          </w:tcPr>
          <w:p w14:paraId="5B190025" w14:textId="77777777" w:rsidR="003C0FB1" w:rsidRPr="00E22FD9" w:rsidRDefault="003C0FB1" w:rsidP="00522DF9">
            <w:pPr>
              <w:jc w:val="both"/>
            </w:pPr>
            <w:r w:rsidRPr="00E22FD9">
              <w:rPr>
                <w:color w:val="0000FF"/>
                <w:szCs w:val="22"/>
              </w:rPr>
              <w:t>(d)</w:t>
            </w:r>
          </w:p>
        </w:tc>
        <w:tc>
          <w:tcPr>
            <w:tcW w:w="4257" w:type="pct"/>
          </w:tcPr>
          <w:p w14:paraId="69276E92" w14:textId="77777777" w:rsidR="003C0FB1" w:rsidRPr="00E22FD9" w:rsidRDefault="003C0FB1" w:rsidP="00522DF9">
            <w:pPr>
              <w:spacing w:line="320" w:lineRule="auto"/>
              <w:jc w:val="both"/>
            </w:pPr>
            <w:r w:rsidRPr="00E22FD9">
              <w:t>must be returned immediately to the Contracting Authority upon cancellation or completion of this Competition if so requested by the Contracting Authority.</w:t>
            </w:r>
          </w:p>
        </w:tc>
      </w:tr>
    </w:tbl>
    <w:p w14:paraId="5E5C84D9" w14:textId="77777777" w:rsidR="003C0FB1" w:rsidRPr="00E22FD9" w:rsidRDefault="003C0FB1" w:rsidP="003C0FB1">
      <w:pPr>
        <w:pStyle w:val="Heading2"/>
        <w:jc w:val="both"/>
      </w:pPr>
      <w:r w:rsidRPr="00E22FD9">
        <w:t>2.10</w:t>
      </w:r>
      <w:r w:rsidRPr="00E22FD9">
        <w:tab/>
        <w:t>Pricing</w:t>
      </w:r>
    </w:p>
    <w:tbl>
      <w:tblPr>
        <w:tblW w:w="5000" w:type="pct"/>
        <w:tblLook w:val="01E0" w:firstRow="1" w:lastRow="1" w:firstColumn="1" w:lastColumn="1" w:noHBand="0" w:noVBand="0"/>
      </w:tblPr>
      <w:tblGrid>
        <w:gridCol w:w="795"/>
        <w:gridCol w:w="8276"/>
      </w:tblGrid>
      <w:tr w:rsidR="003C0FB1" w:rsidRPr="00E22FD9" w14:paraId="55AE010F" w14:textId="77777777" w:rsidTr="00ED08A1">
        <w:tc>
          <w:tcPr>
            <w:tcW w:w="438" w:type="pct"/>
          </w:tcPr>
          <w:p w14:paraId="1E614F27" w14:textId="77777777" w:rsidR="003C0FB1" w:rsidRPr="00E22FD9" w:rsidRDefault="003C0FB1" w:rsidP="00503F93">
            <w:pPr>
              <w:jc w:val="both"/>
              <w:rPr>
                <w:color w:val="0000FF"/>
              </w:rPr>
            </w:pPr>
            <w:r w:rsidRPr="00E22FD9">
              <w:rPr>
                <w:color w:val="0000FF"/>
              </w:rPr>
              <w:t>2.10.1</w:t>
            </w:r>
          </w:p>
        </w:tc>
        <w:tc>
          <w:tcPr>
            <w:tcW w:w="4562" w:type="pct"/>
          </w:tcPr>
          <w:p w14:paraId="1626483D" w14:textId="77777777" w:rsidR="003C0FB1" w:rsidRPr="00E22FD9" w:rsidRDefault="003C0FB1" w:rsidP="00503F93">
            <w:pPr>
              <w:spacing w:after="80"/>
              <w:jc w:val="both"/>
            </w:pPr>
            <w:r w:rsidRPr="00E22FD9">
              <w:t>All Tenderers must complete the Pricing Schedule at Appendix 2 to this RFT.</w:t>
            </w:r>
          </w:p>
        </w:tc>
      </w:tr>
      <w:tr w:rsidR="003C0FB1" w:rsidRPr="00E22FD9" w14:paraId="084D85A4" w14:textId="77777777" w:rsidTr="00ED08A1">
        <w:tc>
          <w:tcPr>
            <w:tcW w:w="438" w:type="pct"/>
          </w:tcPr>
          <w:p w14:paraId="0F6B7F6F" w14:textId="77777777" w:rsidR="003C0FB1" w:rsidRPr="00E22FD9" w:rsidRDefault="003C0FB1" w:rsidP="00503F93">
            <w:pPr>
              <w:jc w:val="both"/>
              <w:rPr>
                <w:color w:val="0000FF"/>
              </w:rPr>
            </w:pPr>
            <w:r w:rsidRPr="00E22FD9">
              <w:rPr>
                <w:color w:val="0000FF"/>
              </w:rPr>
              <w:t>2.10.2</w:t>
            </w:r>
          </w:p>
        </w:tc>
        <w:tc>
          <w:tcPr>
            <w:tcW w:w="4562" w:type="pct"/>
          </w:tcPr>
          <w:p w14:paraId="2A0476C7" w14:textId="77777777" w:rsidR="003C0FB1" w:rsidRPr="00E22FD9" w:rsidRDefault="003C0FB1" w:rsidP="00503F93">
            <w:pPr>
              <w:spacing w:after="80"/>
              <w:jc w:val="both"/>
            </w:pPr>
            <w:r w:rsidRPr="00E22FD9">
              <w:rPr>
                <w:szCs w:val="22"/>
              </w:rPr>
              <w:t>All prices quoted must be all-inclusive (i.e. including but not being limited to shipping, packaging, delivery, ancillary costs and all other costs/expenses), be expressed in Euro only and exclusive of VAT.  The VAT rate(s) where applicable should be indicated separately.</w:t>
            </w:r>
          </w:p>
        </w:tc>
      </w:tr>
      <w:tr w:rsidR="003C0FB1" w:rsidRPr="00E22FD9" w14:paraId="3FBEB219" w14:textId="77777777" w:rsidTr="00ED08A1">
        <w:tc>
          <w:tcPr>
            <w:tcW w:w="438" w:type="pct"/>
          </w:tcPr>
          <w:p w14:paraId="210C93C9" w14:textId="77777777" w:rsidR="003C0FB1" w:rsidRPr="00E22FD9" w:rsidRDefault="003C0FB1" w:rsidP="00503F93">
            <w:pPr>
              <w:jc w:val="both"/>
              <w:rPr>
                <w:color w:val="0000FF"/>
              </w:rPr>
            </w:pPr>
            <w:r w:rsidRPr="00E22FD9">
              <w:rPr>
                <w:color w:val="0000FF"/>
              </w:rPr>
              <w:t>2.10.3</w:t>
            </w:r>
          </w:p>
        </w:tc>
        <w:tc>
          <w:tcPr>
            <w:tcW w:w="4562" w:type="pct"/>
          </w:tcPr>
          <w:p w14:paraId="7A8E4A20" w14:textId="5C29559D" w:rsidR="003C0FB1" w:rsidRPr="00E22FD9" w:rsidRDefault="003C0FB1" w:rsidP="007E372E">
            <w:pPr>
              <w:spacing w:after="80"/>
              <w:jc w:val="both"/>
            </w:pPr>
            <w:r w:rsidRPr="00E22FD9">
              <w:t>Tenderers must confirm that all prices quoted in the Tender will remain valid for</w:t>
            </w:r>
            <w:r w:rsidR="00522DF9" w:rsidRPr="00E22FD9">
              <w:t xml:space="preserve"> </w:t>
            </w:r>
            <w:r w:rsidR="007E372E" w:rsidRPr="00E22FD9">
              <w:t>120 days</w:t>
            </w:r>
            <w:r w:rsidRPr="00E22FD9">
              <w:t xml:space="preserve"> commencing from the Tender Deadline.</w:t>
            </w:r>
          </w:p>
        </w:tc>
      </w:tr>
      <w:tr w:rsidR="003C0FB1" w:rsidRPr="00E22FD9" w14:paraId="7E6E1C4C" w14:textId="77777777" w:rsidTr="00ED08A1">
        <w:tc>
          <w:tcPr>
            <w:tcW w:w="438" w:type="pct"/>
          </w:tcPr>
          <w:p w14:paraId="11C34852" w14:textId="77777777" w:rsidR="003C0FB1" w:rsidRPr="00E22FD9" w:rsidRDefault="003C0FB1" w:rsidP="00503F93">
            <w:pPr>
              <w:jc w:val="both"/>
              <w:rPr>
                <w:color w:val="0000FF"/>
              </w:rPr>
            </w:pPr>
            <w:r w:rsidRPr="00E22FD9">
              <w:rPr>
                <w:color w:val="0000FF"/>
              </w:rPr>
              <w:t>2.10.4</w:t>
            </w:r>
          </w:p>
        </w:tc>
        <w:tc>
          <w:tcPr>
            <w:tcW w:w="4562" w:type="pct"/>
          </w:tcPr>
          <w:p w14:paraId="0BBA2019" w14:textId="77777777" w:rsidR="003C0FB1" w:rsidRPr="00E22FD9" w:rsidRDefault="003C0FB1" w:rsidP="00503F93">
            <w:pPr>
              <w:spacing w:after="80"/>
              <w:jc w:val="both"/>
            </w:pPr>
            <w:r w:rsidRPr="00E22FD9">
              <w:t>Any currency variations occurring over the term of the Services Contract shall be borne by the Tenderer.</w:t>
            </w:r>
          </w:p>
        </w:tc>
      </w:tr>
      <w:tr w:rsidR="003C0FB1" w:rsidRPr="00E22FD9" w14:paraId="79710AC0" w14:textId="77777777" w:rsidTr="00ED08A1">
        <w:trPr>
          <w:trHeight w:val="711"/>
        </w:trPr>
        <w:tc>
          <w:tcPr>
            <w:tcW w:w="438" w:type="pct"/>
          </w:tcPr>
          <w:p w14:paraId="614078CF" w14:textId="77777777" w:rsidR="003C0FB1" w:rsidRPr="00E22FD9" w:rsidRDefault="003C0FB1" w:rsidP="00503F93">
            <w:pPr>
              <w:spacing w:after="200"/>
              <w:jc w:val="both"/>
              <w:rPr>
                <w:color w:val="0000FF"/>
              </w:rPr>
            </w:pPr>
            <w:r w:rsidRPr="00E22FD9">
              <w:rPr>
                <w:color w:val="0000FF"/>
              </w:rPr>
              <w:t>2.10.5</w:t>
            </w:r>
          </w:p>
        </w:tc>
        <w:tc>
          <w:tcPr>
            <w:tcW w:w="4562" w:type="pct"/>
          </w:tcPr>
          <w:p w14:paraId="016777F1" w14:textId="77777777" w:rsidR="003C0FB1" w:rsidRPr="00E22FD9" w:rsidRDefault="003C0FB1" w:rsidP="00503F93">
            <w:pPr>
              <w:spacing w:after="80"/>
              <w:jc w:val="both"/>
            </w:pPr>
            <w:r w:rsidRPr="00E22FD9">
              <w:t xml:space="preserve">Payments for Services provided pursuant to this RFT shall be subject to and made in accordance with the Services Contract at Appendix </w:t>
            </w:r>
            <w:r w:rsidR="00B66734" w:rsidRPr="00E22FD9">
              <w:t>5</w:t>
            </w:r>
            <w:r w:rsidRPr="00E22FD9">
              <w:t xml:space="preserve"> to this RFT.</w:t>
            </w:r>
          </w:p>
        </w:tc>
      </w:tr>
      <w:tr w:rsidR="00522DF9" w:rsidRPr="00E22FD9" w14:paraId="41C9CCBB" w14:textId="77777777" w:rsidTr="00ED08A1">
        <w:tc>
          <w:tcPr>
            <w:tcW w:w="438" w:type="pct"/>
          </w:tcPr>
          <w:p w14:paraId="00B65C6B" w14:textId="77777777" w:rsidR="00522DF9" w:rsidRPr="00E22FD9" w:rsidRDefault="00522DF9" w:rsidP="00522DF9">
            <w:pPr>
              <w:jc w:val="both"/>
              <w:rPr>
                <w:color w:val="0000FF"/>
              </w:rPr>
            </w:pPr>
            <w:r w:rsidRPr="00E22FD9">
              <w:rPr>
                <w:color w:val="0000FF"/>
              </w:rPr>
              <w:t>2.10.6</w:t>
            </w:r>
          </w:p>
        </w:tc>
        <w:tc>
          <w:tcPr>
            <w:tcW w:w="4562" w:type="pct"/>
          </w:tcPr>
          <w:p w14:paraId="0E392840" w14:textId="41678E3A" w:rsidR="00522DF9" w:rsidRPr="00E22FD9" w:rsidRDefault="00522DF9" w:rsidP="007E372E">
            <w:r w:rsidRPr="00E22FD9">
              <w:rPr>
                <w:szCs w:val="22"/>
              </w:rPr>
              <w:t xml:space="preserve">Tenderers should note that prices may be increased or decreased only on the first anniversary of the Effective Date of the Services Contract (as defined in the Services Contract) and on subsequent anniversaries of the Effective Date thereafter, and then only by the percentage by which the </w:t>
            </w:r>
            <w:r w:rsidR="007E372E" w:rsidRPr="00E22FD9">
              <w:rPr>
                <w:szCs w:val="22"/>
              </w:rPr>
              <w:t>CSO Consumer Price Index (Transport component)</w:t>
            </w:r>
            <w:r w:rsidRPr="00E22FD9">
              <w:rPr>
                <w:szCs w:val="22"/>
              </w:rPr>
              <w:t xml:space="preserve"> has increased or decreased in the edition of that index published by the </w:t>
            </w:r>
            <w:r w:rsidR="007E372E" w:rsidRPr="00E22FD9">
              <w:rPr>
                <w:szCs w:val="22"/>
              </w:rPr>
              <w:t>CSO</w:t>
            </w:r>
            <w:r w:rsidRPr="00E22FD9">
              <w:rPr>
                <w:szCs w:val="22"/>
              </w:rPr>
              <w:t xml:space="preserve"> most recently prior to that anniversary.</w:t>
            </w:r>
          </w:p>
        </w:tc>
      </w:tr>
    </w:tbl>
    <w:p w14:paraId="75C00596" w14:textId="77777777" w:rsidR="003C0FB1" w:rsidRPr="00E22FD9" w:rsidRDefault="003C0FB1" w:rsidP="003C0FB1">
      <w:pPr>
        <w:pStyle w:val="Heading2"/>
        <w:keepNext w:val="0"/>
        <w:keepLines/>
        <w:spacing w:after="100"/>
        <w:ind w:firstLine="0"/>
        <w:jc w:val="both"/>
      </w:pPr>
      <w:r w:rsidRPr="00E22FD9">
        <w:t>2.11</w:t>
      </w:r>
      <w:r w:rsidRPr="00E22FD9">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E22FD9" w14:paraId="1BE1C0E7" w14:textId="77777777" w:rsidTr="00ED08A1">
        <w:tc>
          <w:tcPr>
            <w:tcW w:w="437" w:type="pct"/>
          </w:tcPr>
          <w:p w14:paraId="62A33BA8" w14:textId="77777777" w:rsidR="003C0FB1" w:rsidRPr="00E22FD9" w:rsidRDefault="003C0FB1" w:rsidP="00503F93">
            <w:pPr>
              <w:jc w:val="both"/>
              <w:rPr>
                <w:color w:val="0000FF"/>
              </w:rPr>
            </w:pPr>
            <w:r w:rsidRPr="00E22FD9">
              <w:rPr>
                <w:color w:val="0000FF"/>
              </w:rPr>
              <w:t>2.11.1</w:t>
            </w:r>
          </w:p>
        </w:tc>
        <w:tc>
          <w:tcPr>
            <w:tcW w:w="4563" w:type="pct"/>
            <w:gridSpan w:val="2"/>
          </w:tcPr>
          <w:p w14:paraId="2B349917" w14:textId="77777777" w:rsidR="003C0FB1" w:rsidRPr="00E22FD9" w:rsidRDefault="003C0FB1" w:rsidP="003E08C5">
            <w:pPr>
              <w:jc w:val="both"/>
            </w:pPr>
            <w:r w:rsidRPr="00E22FD9">
              <w:t xml:space="preserve">In the performance of any Services Contract awarded, the successful Tenderers and their Subcontractors (if any),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E22FD9">
              <w:rPr>
                <w:szCs w:val="22"/>
              </w:rPr>
              <w:t>Schedule 7 of the Regulations.</w:t>
            </w:r>
          </w:p>
        </w:tc>
      </w:tr>
      <w:tr w:rsidR="003C0FB1" w:rsidRPr="00E22FD9" w14:paraId="4040AA2F" w14:textId="77777777" w:rsidTr="00ED08A1">
        <w:trPr>
          <w:gridAfter w:val="1"/>
          <w:wAfter w:w="5" w:type="pct"/>
        </w:trPr>
        <w:tc>
          <w:tcPr>
            <w:tcW w:w="437" w:type="pct"/>
          </w:tcPr>
          <w:p w14:paraId="3EB22493" w14:textId="77777777" w:rsidR="003C0FB1" w:rsidRPr="00E22FD9" w:rsidRDefault="003C0FB1" w:rsidP="00503F93">
            <w:pPr>
              <w:jc w:val="both"/>
              <w:rPr>
                <w:color w:val="0000FF"/>
              </w:rPr>
            </w:pPr>
            <w:r w:rsidRPr="00E22FD9">
              <w:rPr>
                <w:color w:val="0000FF"/>
              </w:rPr>
              <w:t>2.11.2</w:t>
            </w:r>
          </w:p>
        </w:tc>
        <w:tc>
          <w:tcPr>
            <w:tcW w:w="4558" w:type="pct"/>
          </w:tcPr>
          <w:p w14:paraId="53320041" w14:textId="77777777" w:rsidR="003C0FB1" w:rsidRPr="00E22FD9" w:rsidRDefault="003C0FB1" w:rsidP="003E08C5">
            <w:pPr>
              <w:jc w:val="both"/>
            </w:pPr>
            <w:r w:rsidRPr="00E22FD9">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E22FD9" w14:paraId="0AE52390" w14:textId="77777777" w:rsidTr="003E08C5">
        <w:trPr>
          <w:gridAfter w:val="1"/>
          <w:wAfter w:w="5" w:type="pct"/>
          <w:trHeight w:val="2761"/>
        </w:trPr>
        <w:tc>
          <w:tcPr>
            <w:tcW w:w="437" w:type="pct"/>
          </w:tcPr>
          <w:p w14:paraId="0BCDAE7C" w14:textId="77777777" w:rsidR="003C0FB1" w:rsidRPr="00E22FD9" w:rsidRDefault="003C0FB1" w:rsidP="00503F93">
            <w:pPr>
              <w:jc w:val="both"/>
              <w:rPr>
                <w:color w:val="0000FF"/>
              </w:rPr>
            </w:pPr>
            <w:r w:rsidRPr="00E22FD9">
              <w:rPr>
                <w:color w:val="0000FF"/>
              </w:rPr>
              <w:t>2.11.3</w:t>
            </w:r>
          </w:p>
        </w:tc>
        <w:tc>
          <w:tcPr>
            <w:tcW w:w="4558" w:type="pct"/>
          </w:tcPr>
          <w:p w14:paraId="6CAB839E" w14:textId="77777777" w:rsidR="003C0FB1" w:rsidRPr="00E22FD9" w:rsidRDefault="003C0FB1" w:rsidP="003E08C5">
            <w:pPr>
              <w:jc w:val="both"/>
            </w:pPr>
            <w:r w:rsidRPr="00E22FD9">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 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Pr="00E22FD9" w:rsidRDefault="003C0FB1" w:rsidP="003C0FB1">
      <w:pPr>
        <w:pStyle w:val="Heading2"/>
        <w:jc w:val="both"/>
      </w:pPr>
      <w:r w:rsidRPr="00E22FD9">
        <w:t>2.12</w:t>
      </w:r>
      <w:r w:rsidRPr="00E22FD9">
        <w:tab/>
        <w:t>Publicity</w:t>
      </w:r>
    </w:p>
    <w:p w14:paraId="611C71BF" w14:textId="77777777" w:rsidR="003C0FB1" w:rsidRPr="00E22FD9" w:rsidRDefault="003C0FB1" w:rsidP="003E08C5">
      <w:pPr>
        <w:jc w:val="both"/>
      </w:pPr>
      <w:r w:rsidRPr="00E22FD9">
        <w:t xml:space="preserve">No publicity regarding this Competition or any Services Contract pursuant to this Competition is permitted unless and until the Contracting Authority has given its prior written consent to the relevant communication. </w:t>
      </w:r>
    </w:p>
    <w:p w14:paraId="1B448CF9" w14:textId="77777777" w:rsidR="003C0FB1" w:rsidRPr="00E22FD9" w:rsidRDefault="003C0FB1" w:rsidP="003C0FB1">
      <w:pPr>
        <w:pStyle w:val="Heading2"/>
        <w:jc w:val="both"/>
      </w:pPr>
      <w:r w:rsidRPr="00E22FD9">
        <w:t>2.13</w:t>
      </w:r>
      <w:r w:rsidRPr="00E22FD9">
        <w:tab/>
        <w:t xml:space="preserve">Registrable Interest </w:t>
      </w:r>
    </w:p>
    <w:p w14:paraId="2FE0E51B" w14:textId="77777777" w:rsidR="003C0FB1" w:rsidRPr="00E22FD9" w:rsidRDefault="003C0FB1" w:rsidP="003E08C5">
      <w:pPr>
        <w:jc w:val="both"/>
      </w:pPr>
      <w:r w:rsidRPr="00E22FD9">
        <w:t xml:space="preserve">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 becoming known to the Tenderer or Subcontractor. </w:t>
      </w:r>
    </w:p>
    <w:p w14:paraId="61C1FC92" w14:textId="77777777" w:rsidR="003C0FB1" w:rsidRPr="00E22FD9" w:rsidRDefault="003C0FB1" w:rsidP="003E08C5">
      <w:pPr>
        <w:jc w:val="both"/>
      </w:pPr>
      <w:r w:rsidRPr="00E22FD9">
        <w:t xml:space="preserve">The terms “Registrable Interest” and “Relative” shall be interpreted as per Section 2 of the Ethics in Public Office Acts 1995 and 2001, copies of which are available at www.irishstatutebook.ie.  The Contracting Authority will, at its absolute discretion, decide on the appropriate course of action, which may in appropriate circumstances include eliminating a Tenderer from this Competition or terminating any Services Contract entered into by a Tenderer. </w:t>
      </w:r>
    </w:p>
    <w:p w14:paraId="6A035CFB" w14:textId="77777777" w:rsidR="003C0FB1" w:rsidRPr="00E22FD9" w:rsidRDefault="003C0FB1" w:rsidP="003C0FB1">
      <w:pPr>
        <w:pStyle w:val="Heading2"/>
        <w:jc w:val="both"/>
      </w:pPr>
      <w:r w:rsidRPr="00E22FD9">
        <w:t>2.14</w:t>
      </w:r>
      <w:r w:rsidRPr="00E22FD9">
        <w:tab/>
        <w:t>Anti-Competitive Conduct</w:t>
      </w:r>
    </w:p>
    <w:p w14:paraId="1E12F143" w14:textId="77777777" w:rsidR="003C0FB1" w:rsidRPr="00E22FD9" w:rsidRDefault="003C0FB1" w:rsidP="00EB1547">
      <w:pPr>
        <w:jc w:val="both"/>
      </w:pPr>
      <w:r w:rsidRPr="00E22FD9">
        <w:t xml:space="preserve">Tenderers’ attention is drawn to the Competition Act 2002 (as amended, the “2002 Act”).  The 2002 Act makes it a criminal offence for Tenderers to collude on prices or terms in a public procurement competition. </w:t>
      </w:r>
    </w:p>
    <w:p w14:paraId="57BE5647" w14:textId="77777777" w:rsidR="003C0FB1" w:rsidRPr="00E22FD9" w:rsidRDefault="003C0FB1" w:rsidP="003C0FB1">
      <w:pPr>
        <w:pStyle w:val="Heading2"/>
        <w:jc w:val="both"/>
      </w:pPr>
      <w:r w:rsidRPr="00E22FD9">
        <w:t>2.15</w:t>
      </w:r>
      <w:r w:rsidRPr="00E22FD9">
        <w:tab/>
        <w:t>Industry Terms Used in this RFT</w:t>
      </w:r>
    </w:p>
    <w:p w14:paraId="3C00D1D0" w14:textId="77777777" w:rsidR="003C0FB1" w:rsidRPr="00E22FD9" w:rsidRDefault="003C0FB1" w:rsidP="00EB1547">
      <w:pPr>
        <w:jc w:val="both"/>
      </w:pPr>
      <w:r w:rsidRPr="00E22FD9">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Pr="00E22FD9" w:rsidRDefault="003C0FB1" w:rsidP="003C0FB1">
      <w:pPr>
        <w:pStyle w:val="Heading2"/>
        <w:jc w:val="both"/>
      </w:pPr>
      <w:r w:rsidRPr="00E22FD9">
        <w:t>2.16</w:t>
      </w:r>
      <w:r w:rsidRPr="00E22FD9">
        <w:tab/>
        <w:t>Freedom of Information</w:t>
      </w:r>
    </w:p>
    <w:tbl>
      <w:tblPr>
        <w:tblW w:w="5000" w:type="pct"/>
        <w:tblLook w:val="01E0" w:firstRow="1" w:lastRow="1" w:firstColumn="1" w:lastColumn="1" w:noHBand="0" w:noVBand="0"/>
      </w:tblPr>
      <w:tblGrid>
        <w:gridCol w:w="796"/>
        <w:gridCol w:w="8275"/>
      </w:tblGrid>
      <w:tr w:rsidR="003C0FB1" w:rsidRPr="00E22FD9" w14:paraId="07A4B12F" w14:textId="77777777" w:rsidTr="00ED08A1">
        <w:tc>
          <w:tcPr>
            <w:tcW w:w="439" w:type="pct"/>
          </w:tcPr>
          <w:p w14:paraId="2636E8B5" w14:textId="77777777" w:rsidR="003C0FB1" w:rsidRPr="00E22FD9" w:rsidRDefault="003C0FB1" w:rsidP="00503F93">
            <w:pPr>
              <w:spacing w:after="200" w:line="320" w:lineRule="auto"/>
              <w:jc w:val="both"/>
              <w:rPr>
                <w:color w:val="0000FF"/>
              </w:rPr>
            </w:pPr>
            <w:r w:rsidRPr="00E22FD9">
              <w:rPr>
                <w:color w:val="0000FF"/>
              </w:rPr>
              <w:t>2.16.1</w:t>
            </w:r>
          </w:p>
        </w:tc>
        <w:tc>
          <w:tcPr>
            <w:tcW w:w="4561" w:type="pct"/>
          </w:tcPr>
          <w:p w14:paraId="238A31C9" w14:textId="77777777" w:rsidR="003C0FB1" w:rsidRPr="00E22FD9" w:rsidRDefault="003C0FB1" w:rsidP="001F6360">
            <w:pPr>
              <w:jc w:val="both"/>
            </w:pPr>
            <w:r w:rsidRPr="00E22FD9">
              <w:t xml:space="preserve">Tenderers should be aware that, under the Freedom of Information Act 2014 </w:t>
            </w:r>
            <w:r w:rsidRPr="00E22FD9">
              <w:rPr>
                <w:szCs w:val="22"/>
              </w:rPr>
              <w:t>and the European Communities (Access to Information on the Environment) Regulations 2007 to 2014</w:t>
            </w:r>
            <w:r w:rsidRPr="00E22FD9">
              <w:t>, information provided by them during this Competition may be liable to be disclosed.</w:t>
            </w:r>
          </w:p>
        </w:tc>
      </w:tr>
      <w:tr w:rsidR="003C0FB1" w:rsidRPr="00E22FD9" w14:paraId="0D0680F0" w14:textId="77777777" w:rsidTr="00ED08A1">
        <w:tc>
          <w:tcPr>
            <w:tcW w:w="439" w:type="pct"/>
          </w:tcPr>
          <w:p w14:paraId="542DFE49" w14:textId="77777777" w:rsidR="003C0FB1" w:rsidRPr="00E22FD9" w:rsidRDefault="003C0FB1" w:rsidP="00503F93">
            <w:pPr>
              <w:spacing w:after="200" w:line="320" w:lineRule="auto"/>
              <w:jc w:val="both"/>
              <w:rPr>
                <w:color w:val="0000FF"/>
              </w:rPr>
            </w:pPr>
            <w:r w:rsidRPr="00E22FD9">
              <w:rPr>
                <w:color w:val="0000FF"/>
              </w:rPr>
              <w:t>2.16.2</w:t>
            </w:r>
          </w:p>
        </w:tc>
        <w:tc>
          <w:tcPr>
            <w:tcW w:w="4561" w:type="pct"/>
          </w:tcPr>
          <w:p w14:paraId="038128CA" w14:textId="77777777" w:rsidR="003C0FB1" w:rsidRPr="00E22FD9" w:rsidRDefault="003C0FB1" w:rsidP="00684357">
            <w:pPr>
              <w:jc w:val="both"/>
            </w:pPr>
            <w:r w:rsidRPr="00E22FD9">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rsidRPr="00E22FD9">
              <w:t xml:space="preserve"> </w:t>
            </w:r>
            <w:r w:rsidR="00684357" w:rsidRPr="00E22FD9">
              <w:rPr>
                <w:szCs w:val="22"/>
              </w:rPr>
              <w:t>the specific sections of their Tender containing</w:t>
            </w:r>
            <w:r w:rsidRPr="00E22FD9">
              <w:t xml:space="preserve"> such information and specify the reasons for its confidentiality or commercial sensitivity. </w:t>
            </w:r>
            <w:r w:rsidR="00684357" w:rsidRPr="00E22FD9">
              <w:rPr>
                <w:szCs w:val="22"/>
              </w:rPr>
              <w:t xml:space="preserve">For the avoidance of doubt Tenderers may not assert confidentiality or commercial sensitivity over the entire Tender but must clearly identify the specific section containing such information.  </w:t>
            </w:r>
            <w:r w:rsidRPr="00E22FD9">
              <w:t xml:space="preserve">If Tenderers do not identify information as confidential or commercially sensitive, it is liable to be released in response to a request </w:t>
            </w:r>
            <w:r w:rsidRPr="00E22FD9">
              <w:rPr>
                <w:szCs w:val="22"/>
              </w:rPr>
              <w:t xml:space="preserve">under the above legislation </w:t>
            </w:r>
            <w:r w:rsidRPr="00E22FD9">
              <w:t xml:space="preserve">without further notice to or consultation with the Tenderer. The Contracting Authority will, where possible, consult with Tenderers about confidential or commercially sensitive information so identified before making </w:t>
            </w:r>
            <w:r w:rsidR="00684357" w:rsidRPr="00E22FD9">
              <w:t xml:space="preserve">its </w:t>
            </w:r>
            <w:r w:rsidRPr="00E22FD9">
              <w:t>decision on a request received.</w:t>
            </w:r>
            <w:r w:rsidR="00684357" w:rsidRPr="00E22FD9">
              <w:t xml:space="preserve">  </w:t>
            </w:r>
            <w:r w:rsidR="00684357" w:rsidRPr="00E22FD9">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bl>
    <w:p w14:paraId="4D8D2977" w14:textId="77777777" w:rsidR="003C0FB1" w:rsidRPr="00E22FD9" w:rsidRDefault="003C0FB1" w:rsidP="003C0FB1">
      <w:pPr>
        <w:pStyle w:val="Heading2"/>
        <w:jc w:val="both"/>
      </w:pPr>
      <w:r w:rsidRPr="00E22FD9">
        <w:t>2.17</w:t>
      </w:r>
      <w:r w:rsidRPr="00E22FD9">
        <w:tab/>
        <w:t>Tax Clearance</w:t>
      </w:r>
    </w:p>
    <w:tbl>
      <w:tblPr>
        <w:tblW w:w="5000" w:type="pct"/>
        <w:tblLook w:val="01E0" w:firstRow="1" w:lastRow="1" w:firstColumn="1" w:lastColumn="1" w:noHBand="0" w:noVBand="0"/>
      </w:tblPr>
      <w:tblGrid>
        <w:gridCol w:w="9071"/>
      </w:tblGrid>
      <w:tr w:rsidR="003C0FB1" w:rsidRPr="00E22FD9" w14:paraId="3499F01A" w14:textId="77777777" w:rsidTr="001F6360">
        <w:trPr>
          <w:trHeight w:val="2400"/>
        </w:trPr>
        <w:tc>
          <w:tcPr>
            <w:tcW w:w="5000" w:type="pct"/>
          </w:tcPr>
          <w:p w14:paraId="3B7C8F80" w14:textId="77777777" w:rsidR="003C0FB1" w:rsidRPr="00E22FD9" w:rsidRDefault="003C0FB1" w:rsidP="001F6360">
            <w:pPr>
              <w:ind w:right="-108"/>
              <w:jc w:val="both"/>
            </w:pPr>
            <w:r w:rsidRPr="00E22FD9">
              <w:t xml:space="preserve">It will be a condition of any Services Contract pursuant to this Competition that the successful Tenderer(s) shall, for the term of such contract(s), comply with all </w:t>
            </w:r>
            <w:r w:rsidR="00684357" w:rsidRPr="00E22FD9">
              <w:t xml:space="preserve">applicable </w:t>
            </w:r>
            <w:r w:rsidRPr="00E22FD9">
              <w:t xml:space="preserve">EU and domestic tax laws. Tenderers are referred to </w:t>
            </w:r>
            <w:hyperlink r:id="rId22" w:history="1">
              <w:r w:rsidRPr="00E22FD9">
                <w:rPr>
                  <w:rStyle w:val="Hyperlink"/>
                </w:rPr>
                <w:t>www.revenue.ie</w:t>
              </w:r>
            </w:hyperlink>
            <w:r w:rsidRPr="00E22FD9">
              <w:t xml:space="preserve"> for further information.  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Pr="00E22FD9" w:rsidRDefault="003C0FB1" w:rsidP="003C0FB1">
      <w:pPr>
        <w:pStyle w:val="Heading2"/>
        <w:jc w:val="both"/>
      </w:pPr>
      <w:r w:rsidRPr="00E22FD9">
        <w:t>2.18</w:t>
      </w:r>
      <w:r w:rsidRPr="00E22FD9">
        <w:tab/>
        <w:t>Conflicts of Interest</w:t>
      </w:r>
    </w:p>
    <w:p w14:paraId="77891DE2" w14:textId="77777777" w:rsidR="0001388F" w:rsidRPr="00E22FD9" w:rsidRDefault="0001388F" w:rsidP="001F6360">
      <w:pPr>
        <w:jc w:val="both"/>
      </w:pPr>
      <w:r w:rsidRPr="00E22FD9">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Pr="00E22FD9" w:rsidRDefault="003C0FB1" w:rsidP="003C0FB1">
      <w:pPr>
        <w:pStyle w:val="Heading2"/>
        <w:jc w:val="both"/>
      </w:pPr>
      <w:r w:rsidRPr="00E22FD9">
        <w:t>2.19</w:t>
      </w:r>
      <w:r w:rsidRPr="00E22FD9">
        <w:tab/>
        <w:t>Withdrawal from this Competition</w:t>
      </w:r>
    </w:p>
    <w:p w14:paraId="24BA1466" w14:textId="77777777" w:rsidR="003C0FB1" w:rsidRPr="00E22FD9" w:rsidRDefault="003C0FB1" w:rsidP="001F6360">
      <w:pPr>
        <w:jc w:val="both"/>
      </w:pPr>
      <w:r w:rsidRPr="00E22FD9">
        <w:t xml:space="preserve">Tenderers are required to notify the Contracting Authority immediately via the e-tenders website, if at any stage they decide to withdraw from this Competition. </w:t>
      </w:r>
    </w:p>
    <w:p w14:paraId="11AD603A" w14:textId="77777777" w:rsidR="003C0FB1" w:rsidRPr="00E22FD9" w:rsidRDefault="003C0FB1" w:rsidP="003C0FB1">
      <w:pPr>
        <w:pStyle w:val="Heading2"/>
        <w:jc w:val="both"/>
      </w:pPr>
      <w:r w:rsidRPr="00E22FD9">
        <w:t>2.20</w:t>
      </w:r>
      <w:r w:rsidRPr="00E22FD9">
        <w:tab/>
        <w:t>Site Visit</w:t>
      </w:r>
    </w:p>
    <w:tbl>
      <w:tblPr>
        <w:tblW w:w="5000" w:type="pct"/>
        <w:tblLook w:val="01E0" w:firstRow="1" w:lastRow="1" w:firstColumn="1" w:lastColumn="1" w:noHBand="0" w:noVBand="0"/>
      </w:tblPr>
      <w:tblGrid>
        <w:gridCol w:w="992"/>
        <w:gridCol w:w="8079"/>
      </w:tblGrid>
      <w:tr w:rsidR="00BB5E9D" w:rsidRPr="00E22FD9" w14:paraId="4C8092D0" w14:textId="77777777" w:rsidTr="00C57446">
        <w:tc>
          <w:tcPr>
            <w:tcW w:w="547" w:type="pct"/>
          </w:tcPr>
          <w:p w14:paraId="43515C60" w14:textId="77777777" w:rsidR="00BB5E9D" w:rsidRPr="00E22FD9" w:rsidRDefault="00BB5E9D" w:rsidP="00BB5E9D">
            <w:pPr>
              <w:spacing w:line="316" w:lineRule="auto"/>
              <w:rPr>
                <w:color w:val="0000FF"/>
                <w:szCs w:val="22"/>
              </w:rPr>
            </w:pPr>
            <w:r w:rsidRPr="00E22FD9">
              <w:rPr>
                <w:color w:val="0000FF"/>
                <w:szCs w:val="22"/>
              </w:rPr>
              <w:t>2.20.1</w:t>
            </w:r>
          </w:p>
        </w:tc>
        <w:tc>
          <w:tcPr>
            <w:tcW w:w="4453" w:type="pct"/>
          </w:tcPr>
          <w:sdt>
            <w:sdtPr>
              <w:id w:val="794523"/>
              <w:placeholder>
                <w:docPart w:val="AABFC58920E7449E8F2B0C0122CE2219"/>
              </w:placeholder>
            </w:sdtPr>
            <w:sdtEndPr/>
            <w:sdtContent>
              <w:p w14:paraId="0C2A4408" w14:textId="00B4FB94" w:rsidR="00BB5E9D" w:rsidRPr="00E22FD9" w:rsidRDefault="00DC28E8" w:rsidP="00907042">
                <w:r w:rsidRPr="00E22FD9">
                  <w:t xml:space="preserve">The Contracting Authority will facilitate Tenderers by permitting an inspection of the Contracting Authority’s premises. A site visit to view the Contracting Authority’s premises or facilities at </w:t>
                </w:r>
                <w:r w:rsidR="00414F74" w:rsidRPr="00E22FD9">
                  <w:t>Elm Park Dublin 4 D04 T6F4</w:t>
                </w:r>
                <w:r w:rsidRPr="00E22FD9">
                  <w:t xml:space="preserve"> shall be organised on </w:t>
                </w:r>
                <w:r w:rsidR="00414F74" w:rsidRPr="00F842E4">
                  <w:rPr>
                    <w:b/>
                    <w:bCs/>
                  </w:rPr>
                  <w:t>16/07/2026</w:t>
                </w:r>
                <w:r w:rsidRPr="00F842E4">
                  <w:rPr>
                    <w:b/>
                    <w:bCs/>
                  </w:rPr>
                  <w:t xml:space="preserve"> between the hours of </w:t>
                </w:r>
                <w:r w:rsidR="00414F74" w:rsidRPr="00F842E4">
                  <w:rPr>
                    <w:b/>
                    <w:bCs/>
                  </w:rPr>
                  <w:t>10:00 and 12:00</w:t>
                </w:r>
                <w:r w:rsidRPr="00F842E4">
                  <w:rPr>
                    <w:b/>
                    <w:bCs/>
                  </w:rPr>
                  <w:t>.</w:t>
                </w:r>
                <w:r w:rsidRPr="00E22FD9">
                  <w:t xml:space="preserve"> Tenderers wishing to make an appointment to avail of this opportunity must confirm their attendance by contacting </w:t>
                </w:r>
                <w:r w:rsidR="00F842E4">
                  <w:t xml:space="preserve">Jefferson DaSilva </w:t>
                </w:r>
                <w:r w:rsidRPr="00E22FD9">
                  <w:t xml:space="preserve">at </w:t>
                </w:r>
                <w:hyperlink r:id="rId23" w:history="1">
                  <w:r w:rsidR="00F842E4" w:rsidRPr="00026248">
                    <w:rPr>
                      <w:rStyle w:val="Hyperlink"/>
                    </w:rPr>
                    <w:t>jeffersondasilva@svhg.ie</w:t>
                  </w:r>
                </w:hyperlink>
                <w:r w:rsidR="00F842E4">
                  <w:t xml:space="preserve"> </w:t>
                </w:r>
                <w:r w:rsidRPr="00E22FD9">
                  <w:t xml:space="preserve"> by </w:t>
                </w:r>
                <w:r w:rsidR="00414F74" w:rsidRPr="00E22FD9">
                  <w:t>14/07/2026, 17:00</w:t>
                </w:r>
                <w:r w:rsidRPr="00E22FD9">
                  <w:t>. Attendance at the Contracting Authority’s premises will be subject to compliance with local security and health and safety arrangements.</w:t>
                </w:r>
              </w:p>
            </w:sdtContent>
          </w:sdt>
        </w:tc>
      </w:tr>
      <w:tr w:rsidR="00101AC8" w:rsidRPr="00E22FD9" w14:paraId="633ACE83" w14:textId="77777777" w:rsidTr="00C57446">
        <w:trPr>
          <w:trHeight w:val="615"/>
        </w:trPr>
        <w:tc>
          <w:tcPr>
            <w:tcW w:w="547" w:type="pct"/>
          </w:tcPr>
          <w:p w14:paraId="7B8D2055" w14:textId="77777777" w:rsidR="00101AC8" w:rsidRPr="00E22FD9" w:rsidRDefault="00101AC8" w:rsidP="00684357">
            <w:pPr>
              <w:spacing w:line="316" w:lineRule="auto"/>
              <w:rPr>
                <w:color w:val="0000FF"/>
                <w:szCs w:val="22"/>
              </w:rPr>
            </w:pPr>
            <w:r w:rsidRPr="00E22FD9">
              <w:rPr>
                <w:color w:val="0000FF"/>
                <w:szCs w:val="22"/>
              </w:rPr>
              <w:t>2.20.2</w:t>
            </w:r>
          </w:p>
        </w:tc>
        <w:tc>
          <w:tcPr>
            <w:tcW w:w="4453" w:type="pct"/>
          </w:tcPr>
          <w:p w14:paraId="56F72B09" w14:textId="5ED55CA7" w:rsidR="00101AC8" w:rsidRPr="00E22FD9" w:rsidRDefault="00907042" w:rsidP="00684357">
            <w:r w:rsidRPr="00E22FD9">
              <w:rPr>
                <w:i/>
                <w:iCs/>
                <w:color w:val="FF0000"/>
              </w:rPr>
              <w:t>Not Used</w:t>
            </w:r>
          </w:p>
        </w:tc>
      </w:tr>
    </w:tbl>
    <w:p w14:paraId="6211540D" w14:textId="77777777" w:rsidR="00061527" w:rsidRPr="00E22FD9" w:rsidRDefault="00061527" w:rsidP="00173329">
      <w:pPr>
        <w:pStyle w:val="Heading2"/>
        <w:ind w:firstLine="0"/>
        <w:jc w:val="both"/>
      </w:pPr>
      <w:r w:rsidRPr="00E22FD9">
        <w:t>2.21</w:t>
      </w:r>
      <w:r w:rsidRPr="00E22FD9">
        <w:tab/>
      </w:r>
      <w:r w:rsidRPr="00E22FD9">
        <w:tab/>
        <w:t>Insurance</w:t>
      </w:r>
    </w:p>
    <w:tbl>
      <w:tblPr>
        <w:tblW w:w="5000" w:type="pct"/>
        <w:tblLook w:val="01E0" w:firstRow="1" w:lastRow="1" w:firstColumn="1" w:lastColumn="1" w:noHBand="0" w:noVBand="0"/>
      </w:tblPr>
      <w:tblGrid>
        <w:gridCol w:w="774"/>
        <w:gridCol w:w="782"/>
        <w:gridCol w:w="7515"/>
      </w:tblGrid>
      <w:tr w:rsidR="003C0FB1" w:rsidRPr="00E22FD9" w14:paraId="5868690F" w14:textId="77777777" w:rsidTr="00F842E4">
        <w:trPr>
          <w:trHeight w:val="3436"/>
        </w:trPr>
        <w:tc>
          <w:tcPr>
            <w:tcW w:w="417" w:type="pct"/>
          </w:tcPr>
          <w:p w14:paraId="4DD2561B" w14:textId="77777777" w:rsidR="003C0FB1" w:rsidRPr="00E22FD9" w:rsidRDefault="003C0FB1" w:rsidP="00503F93">
            <w:pPr>
              <w:jc w:val="both"/>
              <w:rPr>
                <w:color w:val="0000FF"/>
              </w:rPr>
            </w:pPr>
            <w:r w:rsidRPr="00E22FD9">
              <w:rPr>
                <w:color w:val="0000FF"/>
              </w:rPr>
              <w:t>2.21.1</w:t>
            </w:r>
          </w:p>
        </w:tc>
        <w:tc>
          <w:tcPr>
            <w:tcW w:w="4583" w:type="pct"/>
            <w:gridSpan w:val="2"/>
          </w:tcPr>
          <w:p w14:paraId="193E2C6B" w14:textId="77777777" w:rsidR="003C0FB1" w:rsidRPr="00E22FD9" w:rsidRDefault="003C0FB1" w:rsidP="00CA3AF8">
            <w:pPr>
              <w:jc w:val="both"/>
              <w:rPr>
                <w:szCs w:val="22"/>
              </w:rPr>
            </w:pPr>
            <w:r w:rsidRPr="00E22FD9">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E22FD9"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E22FD9" w:rsidRDefault="00C7189F" w:rsidP="00CA3AF8">
                  <w:pPr>
                    <w:spacing w:after="0"/>
                    <w:rPr>
                      <w:sz w:val="22"/>
                      <w:szCs w:val="22"/>
                    </w:rPr>
                  </w:pPr>
                  <w:r w:rsidRPr="00E22FD9">
                    <w:rPr>
                      <w:sz w:val="22"/>
                      <w:szCs w:val="22"/>
                    </w:rPr>
                    <w:t>Type of Insurance</w:t>
                  </w:r>
                </w:p>
              </w:tc>
              <w:tc>
                <w:tcPr>
                  <w:tcW w:w="2500" w:type="pct"/>
                  <w:vAlign w:val="center"/>
                </w:tcPr>
                <w:p w14:paraId="44F87D6B" w14:textId="77777777" w:rsidR="00C7189F" w:rsidRPr="00E22FD9"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sidRPr="00E22FD9">
                    <w:rPr>
                      <w:sz w:val="22"/>
                      <w:szCs w:val="22"/>
                    </w:rPr>
                    <w:t>Indemnity Limit</w:t>
                  </w:r>
                </w:p>
              </w:tc>
            </w:tr>
            <w:tr w:rsidR="00907042" w:rsidRPr="00E22FD9" w14:paraId="15AA7ECD" w14:textId="77777777" w:rsidTr="006F1D1F">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907042" w:rsidRPr="00E22FD9" w:rsidRDefault="00907042" w:rsidP="00907042">
                  <w:pPr>
                    <w:spacing w:after="0"/>
                    <w:rPr>
                      <w:sz w:val="22"/>
                      <w:szCs w:val="22"/>
                    </w:rPr>
                  </w:pPr>
                  <w:r w:rsidRPr="00E22FD9">
                    <w:rPr>
                      <w:sz w:val="22"/>
                      <w:szCs w:val="22"/>
                    </w:rPr>
                    <w:t>Employer’s Liability</w:t>
                  </w:r>
                </w:p>
              </w:tc>
              <w:tc>
                <w:tcPr>
                  <w:tcW w:w="2500" w:type="pct"/>
                </w:tcPr>
                <w:p w14:paraId="57593DF3" w14:textId="65780F50" w:rsidR="00907042" w:rsidRPr="00E22FD9" w:rsidRDefault="00907042" w:rsidP="00907042">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E22FD9">
                    <w:t>€13,000,000 per occurrence</w:t>
                  </w:r>
                </w:p>
              </w:tc>
            </w:tr>
            <w:tr w:rsidR="00907042" w:rsidRPr="00E22FD9" w14:paraId="49D4BD0A" w14:textId="77777777" w:rsidTr="006F1D1F">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907042" w:rsidRPr="00E22FD9" w:rsidRDefault="00907042" w:rsidP="00907042">
                  <w:pPr>
                    <w:spacing w:after="0"/>
                    <w:rPr>
                      <w:sz w:val="22"/>
                      <w:szCs w:val="22"/>
                    </w:rPr>
                  </w:pPr>
                  <w:r w:rsidRPr="00E22FD9">
                    <w:rPr>
                      <w:sz w:val="22"/>
                      <w:szCs w:val="22"/>
                    </w:rPr>
                    <w:t>Public Liability</w:t>
                  </w:r>
                </w:p>
              </w:tc>
              <w:tc>
                <w:tcPr>
                  <w:tcW w:w="2500" w:type="pct"/>
                </w:tcPr>
                <w:p w14:paraId="537EFDA0" w14:textId="242FFEFF" w:rsidR="00907042" w:rsidRPr="00E22FD9" w:rsidRDefault="00907042" w:rsidP="00907042">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E22FD9">
                    <w:t>€6,500,000 per occurrence</w:t>
                  </w:r>
                </w:p>
              </w:tc>
            </w:tr>
            <w:tr w:rsidR="00907042" w:rsidRPr="00E22FD9" w14:paraId="55C0FACD" w14:textId="77777777" w:rsidTr="006F1D1F">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0AD838" w14:textId="77777777" w:rsidR="00907042" w:rsidRPr="00E22FD9" w:rsidRDefault="00907042" w:rsidP="00907042">
                  <w:pPr>
                    <w:spacing w:after="0"/>
                    <w:rPr>
                      <w:sz w:val="22"/>
                      <w:szCs w:val="22"/>
                    </w:rPr>
                  </w:pPr>
                  <w:r w:rsidRPr="00E22FD9">
                    <w:rPr>
                      <w:sz w:val="22"/>
                      <w:szCs w:val="22"/>
                    </w:rPr>
                    <w:t>Professional Indemnity</w:t>
                  </w:r>
                </w:p>
              </w:tc>
              <w:tc>
                <w:tcPr>
                  <w:tcW w:w="2500" w:type="pct"/>
                </w:tcPr>
                <w:p w14:paraId="6315C8B0" w14:textId="63CDA93C" w:rsidR="00907042" w:rsidRPr="00E22FD9" w:rsidRDefault="00907042" w:rsidP="00907042">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E22FD9">
                    <w:t>€1,000,000 per claim</w:t>
                  </w:r>
                </w:p>
              </w:tc>
            </w:tr>
          </w:tbl>
          <w:p w14:paraId="27DCB069" w14:textId="77777777" w:rsidR="003C0FB1" w:rsidRPr="00E22FD9" w:rsidRDefault="003C0FB1" w:rsidP="00CA3AF8">
            <w:pPr>
              <w:jc w:val="both"/>
              <w:rPr>
                <w:szCs w:val="22"/>
              </w:rPr>
            </w:pPr>
          </w:p>
        </w:tc>
      </w:tr>
      <w:tr w:rsidR="003C0FB1" w:rsidRPr="00E22FD9" w14:paraId="7E87CB40" w14:textId="77777777" w:rsidTr="00C32309">
        <w:tc>
          <w:tcPr>
            <w:tcW w:w="417" w:type="pct"/>
          </w:tcPr>
          <w:p w14:paraId="38935824" w14:textId="77777777" w:rsidR="003C0FB1" w:rsidRPr="00E22FD9" w:rsidRDefault="003C0FB1" w:rsidP="00810B05">
            <w:pPr>
              <w:spacing w:before="120"/>
              <w:jc w:val="both"/>
              <w:rPr>
                <w:color w:val="0000FF"/>
              </w:rPr>
            </w:pPr>
            <w:r w:rsidRPr="00E22FD9">
              <w:rPr>
                <w:color w:val="0000FF"/>
              </w:rPr>
              <w:t>2.21.2</w:t>
            </w:r>
          </w:p>
        </w:tc>
        <w:tc>
          <w:tcPr>
            <w:tcW w:w="4583" w:type="pct"/>
            <w:gridSpan w:val="2"/>
          </w:tcPr>
          <w:p w14:paraId="07A921F1" w14:textId="77777777" w:rsidR="003C0FB1" w:rsidRPr="00E22FD9" w:rsidRDefault="003C0FB1" w:rsidP="00483B81">
            <w:pPr>
              <w:jc w:val="both"/>
            </w:pPr>
            <w:r w:rsidRPr="00E22FD9">
              <w:t>By signing the Tenderer’s Statement at Appendix 3, Tenderers confirm that</w:t>
            </w:r>
            <w:r w:rsidR="00684357" w:rsidRPr="00E22FD9">
              <w:t>,</w:t>
            </w:r>
            <w:r w:rsidRPr="00E22FD9">
              <w:t xml:space="preserve"> if awarded a Services Contract under this Competition, </w:t>
            </w:r>
            <w:r w:rsidR="00684357" w:rsidRPr="00E22FD9">
              <w:t>(</w:t>
            </w:r>
            <w:proofErr w:type="spellStart"/>
            <w:r w:rsidR="00684357" w:rsidRPr="00E22FD9">
              <w:t>i</w:t>
            </w:r>
            <w:proofErr w:type="spellEnd"/>
            <w:r w:rsidR="00684357" w:rsidRPr="00E22FD9">
              <w:t xml:space="preserve">) </w:t>
            </w:r>
            <w:r w:rsidRPr="00E22FD9">
              <w:t>they will, from the Effective Date of the Services Contract (as defined in the Services Contract), obtain and hold the types and levels of insurance as specified at paragraph 2.21.1</w:t>
            </w:r>
            <w:r w:rsidR="00904FCA" w:rsidRPr="00E22FD9">
              <w:t xml:space="preserve">, </w:t>
            </w:r>
            <w:r w:rsidR="00904FCA" w:rsidRPr="00E22FD9">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E22FD9">
              <w:t>. A formal confirmation from the Tenderer's insurance company or broker to this effect will be requested from the successful Tenderer(s) prior to the award of (and shall be a condition of) any Services Contract.</w:t>
            </w:r>
          </w:p>
        </w:tc>
      </w:tr>
      <w:tr w:rsidR="003C0FB1" w:rsidRPr="00E22FD9" w14:paraId="118A021C" w14:textId="77777777" w:rsidTr="00C32309">
        <w:tc>
          <w:tcPr>
            <w:tcW w:w="417" w:type="pct"/>
          </w:tcPr>
          <w:p w14:paraId="3A8D5900" w14:textId="77777777" w:rsidR="003C0FB1" w:rsidRPr="00E22FD9" w:rsidRDefault="003C0FB1" w:rsidP="00503F93">
            <w:pPr>
              <w:jc w:val="both"/>
              <w:rPr>
                <w:color w:val="0000FF"/>
              </w:rPr>
            </w:pPr>
            <w:r w:rsidRPr="00E22FD9">
              <w:rPr>
                <w:color w:val="0000FF"/>
              </w:rPr>
              <w:t>2.21.3</w:t>
            </w:r>
          </w:p>
        </w:tc>
        <w:tc>
          <w:tcPr>
            <w:tcW w:w="4583" w:type="pct"/>
            <w:gridSpan w:val="2"/>
          </w:tcPr>
          <w:p w14:paraId="5B9C2D7D" w14:textId="77777777" w:rsidR="003C0FB1" w:rsidRPr="00E22FD9" w:rsidRDefault="003C0FB1" w:rsidP="008F5874">
            <w:pPr>
              <w:jc w:val="both"/>
            </w:pPr>
            <w:r w:rsidRPr="00E22FD9">
              <w:t xml:space="preserve">The successful Tenderer will, during the term of the Services Contract, be required to: </w:t>
            </w:r>
          </w:p>
        </w:tc>
      </w:tr>
      <w:tr w:rsidR="003C0FB1" w:rsidRPr="00E22FD9" w14:paraId="35504179" w14:textId="77777777" w:rsidTr="00C32309">
        <w:tc>
          <w:tcPr>
            <w:tcW w:w="417" w:type="pct"/>
          </w:tcPr>
          <w:p w14:paraId="767F9CA6" w14:textId="77777777" w:rsidR="003C0FB1" w:rsidRPr="00E22FD9" w:rsidRDefault="003C0FB1" w:rsidP="00503F93">
            <w:pPr>
              <w:jc w:val="both"/>
              <w:rPr>
                <w:color w:val="0000FF"/>
              </w:rPr>
            </w:pPr>
          </w:p>
        </w:tc>
        <w:tc>
          <w:tcPr>
            <w:tcW w:w="436" w:type="pct"/>
          </w:tcPr>
          <w:p w14:paraId="18A97A27" w14:textId="77777777" w:rsidR="003C0FB1" w:rsidRPr="00E22FD9" w:rsidRDefault="003C0FB1" w:rsidP="008F5874">
            <w:pPr>
              <w:jc w:val="both"/>
              <w:rPr>
                <w:color w:val="0000FF"/>
              </w:rPr>
            </w:pPr>
            <w:r w:rsidRPr="00E22FD9">
              <w:rPr>
                <w:color w:val="0000FF"/>
              </w:rPr>
              <w:t>(a)</w:t>
            </w:r>
          </w:p>
        </w:tc>
        <w:tc>
          <w:tcPr>
            <w:tcW w:w="4148" w:type="pct"/>
          </w:tcPr>
          <w:p w14:paraId="38BFE8BC" w14:textId="77777777" w:rsidR="003C0FB1" w:rsidRPr="00E22FD9" w:rsidRDefault="003C0FB1" w:rsidP="008F5874">
            <w:pPr>
              <w:jc w:val="both"/>
            </w:pPr>
            <w:r w:rsidRPr="00E22FD9">
              <w:t>immediately advise the Contracting Authority of any material change to its insured status;</w:t>
            </w:r>
          </w:p>
        </w:tc>
      </w:tr>
      <w:tr w:rsidR="003C0FB1" w:rsidRPr="00E22FD9" w14:paraId="340600EA" w14:textId="77777777" w:rsidTr="00C32309">
        <w:tc>
          <w:tcPr>
            <w:tcW w:w="417" w:type="pct"/>
          </w:tcPr>
          <w:p w14:paraId="62EC9C3E" w14:textId="77777777" w:rsidR="003C0FB1" w:rsidRPr="00E22FD9" w:rsidRDefault="003C0FB1" w:rsidP="00503F93">
            <w:pPr>
              <w:jc w:val="both"/>
              <w:rPr>
                <w:color w:val="0000FF"/>
              </w:rPr>
            </w:pPr>
          </w:p>
        </w:tc>
        <w:tc>
          <w:tcPr>
            <w:tcW w:w="436" w:type="pct"/>
          </w:tcPr>
          <w:p w14:paraId="2A32D5D5" w14:textId="77777777" w:rsidR="003C0FB1" w:rsidRPr="00E22FD9" w:rsidRDefault="003C0FB1" w:rsidP="008F5874">
            <w:pPr>
              <w:jc w:val="both"/>
              <w:rPr>
                <w:color w:val="0000FF"/>
              </w:rPr>
            </w:pPr>
            <w:r w:rsidRPr="00E22FD9">
              <w:rPr>
                <w:color w:val="0000FF"/>
              </w:rPr>
              <w:t>(b)</w:t>
            </w:r>
          </w:p>
        </w:tc>
        <w:tc>
          <w:tcPr>
            <w:tcW w:w="4148" w:type="pct"/>
          </w:tcPr>
          <w:p w14:paraId="7B422803" w14:textId="77777777" w:rsidR="003C0FB1" w:rsidRPr="00E22FD9" w:rsidRDefault="003C0FB1" w:rsidP="008F5874">
            <w:pPr>
              <w:jc w:val="both"/>
            </w:pPr>
            <w:r w:rsidRPr="00E22FD9">
              <w:t>produce proof of current premiums paid upon request;</w:t>
            </w:r>
          </w:p>
        </w:tc>
      </w:tr>
      <w:tr w:rsidR="003C0FB1" w:rsidRPr="00E22FD9" w14:paraId="0FE95D03" w14:textId="77777777" w:rsidTr="00C32309">
        <w:tc>
          <w:tcPr>
            <w:tcW w:w="417" w:type="pct"/>
          </w:tcPr>
          <w:p w14:paraId="655DD45E" w14:textId="77777777" w:rsidR="003C0FB1" w:rsidRPr="00E22FD9" w:rsidRDefault="003C0FB1" w:rsidP="00503F93">
            <w:pPr>
              <w:jc w:val="both"/>
              <w:rPr>
                <w:color w:val="0000FF"/>
              </w:rPr>
            </w:pPr>
          </w:p>
        </w:tc>
        <w:tc>
          <w:tcPr>
            <w:tcW w:w="436" w:type="pct"/>
          </w:tcPr>
          <w:p w14:paraId="5BA8FF4D" w14:textId="77777777" w:rsidR="003C0FB1" w:rsidRPr="00E22FD9" w:rsidRDefault="003C0FB1" w:rsidP="008F5874">
            <w:pPr>
              <w:jc w:val="both"/>
              <w:rPr>
                <w:color w:val="0000FF"/>
              </w:rPr>
            </w:pPr>
            <w:r w:rsidRPr="00E22FD9">
              <w:rPr>
                <w:color w:val="0000FF"/>
              </w:rPr>
              <w:t>(c)</w:t>
            </w:r>
          </w:p>
        </w:tc>
        <w:tc>
          <w:tcPr>
            <w:tcW w:w="4148" w:type="pct"/>
          </w:tcPr>
          <w:p w14:paraId="7D570F0D" w14:textId="77777777" w:rsidR="003C0FB1" w:rsidRPr="00E22FD9" w:rsidRDefault="003C0FB1" w:rsidP="008F5874">
            <w:pPr>
              <w:jc w:val="both"/>
            </w:pPr>
            <w:r w:rsidRPr="00E22FD9">
              <w:t>produce valid certificates of insurance upon request.</w:t>
            </w:r>
          </w:p>
        </w:tc>
      </w:tr>
    </w:tbl>
    <w:p w14:paraId="06A1F62A" w14:textId="77777777" w:rsidR="003C0FB1" w:rsidRPr="00E22FD9" w:rsidRDefault="003C0FB1" w:rsidP="003C0FB1">
      <w:pPr>
        <w:pStyle w:val="Heading1"/>
        <w:jc w:val="both"/>
        <w:rPr>
          <w:rFonts w:ascii="Calibri" w:hAnsi="Calibri"/>
        </w:rPr>
      </w:pPr>
      <w:r w:rsidRPr="00E22FD9">
        <w:rPr>
          <w:rFonts w:ascii="Calibri" w:hAnsi="Calibri"/>
        </w:rPr>
        <w:t>Part 3: Selection and Award Criteria</w:t>
      </w:r>
    </w:p>
    <w:p w14:paraId="0E6D53F8" w14:textId="77777777" w:rsidR="003C0FB1" w:rsidRPr="00E22FD9" w:rsidRDefault="003C0FB1" w:rsidP="003C0FB1">
      <w:pPr>
        <w:pStyle w:val="Heading2"/>
        <w:jc w:val="both"/>
      </w:pPr>
      <w:r w:rsidRPr="00E22FD9">
        <w:t>3.1</w:t>
      </w:r>
      <w:r w:rsidRPr="00E22FD9">
        <w:tab/>
        <w:t>Compliant Tenders</w:t>
      </w:r>
    </w:p>
    <w:tbl>
      <w:tblPr>
        <w:tblW w:w="9287" w:type="dxa"/>
        <w:tblLook w:val="01E0" w:firstRow="1" w:lastRow="1" w:firstColumn="1" w:lastColumn="1" w:noHBand="0" w:noVBand="0"/>
      </w:tblPr>
      <w:tblGrid>
        <w:gridCol w:w="671"/>
        <w:gridCol w:w="678"/>
        <w:gridCol w:w="7938"/>
      </w:tblGrid>
      <w:tr w:rsidR="003C0FB1" w:rsidRPr="00E22FD9" w14:paraId="4BD6438C" w14:textId="77777777" w:rsidTr="00503F93">
        <w:tc>
          <w:tcPr>
            <w:tcW w:w="1349" w:type="dxa"/>
            <w:gridSpan w:val="2"/>
          </w:tcPr>
          <w:p w14:paraId="133B191A" w14:textId="77777777" w:rsidR="003C0FB1" w:rsidRPr="00E22FD9" w:rsidRDefault="003C0FB1" w:rsidP="00503F93">
            <w:pPr>
              <w:jc w:val="both"/>
              <w:rPr>
                <w:color w:val="0000FF"/>
                <w:szCs w:val="22"/>
              </w:rPr>
            </w:pPr>
            <w:r w:rsidRPr="00E22FD9">
              <w:rPr>
                <w:color w:val="0000FF"/>
                <w:szCs w:val="22"/>
              </w:rPr>
              <w:t>3.1</w:t>
            </w:r>
          </w:p>
        </w:tc>
        <w:tc>
          <w:tcPr>
            <w:tcW w:w="7938" w:type="dxa"/>
          </w:tcPr>
          <w:p w14:paraId="5D3EC346" w14:textId="77777777" w:rsidR="003C0FB1" w:rsidRPr="00E22FD9" w:rsidRDefault="003C0FB1" w:rsidP="008F5874">
            <w:pPr>
              <w:jc w:val="both"/>
              <w:rPr>
                <w:szCs w:val="22"/>
              </w:rPr>
            </w:pPr>
            <w:r w:rsidRPr="00E22FD9">
              <w:rPr>
                <w:szCs w:val="22"/>
              </w:rPr>
              <w:t>Only those Tenderers who have:-</w:t>
            </w:r>
          </w:p>
        </w:tc>
      </w:tr>
      <w:tr w:rsidR="003C0FB1" w:rsidRPr="00E22FD9" w14:paraId="745FA4B1" w14:textId="77777777" w:rsidTr="00503F93">
        <w:tc>
          <w:tcPr>
            <w:tcW w:w="671" w:type="dxa"/>
          </w:tcPr>
          <w:p w14:paraId="75EA3A02" w14:textId="77777777" w:rsidR="003C0FB1" w:rsidRPr="00E22FD9" w:rsidRDefault="003C0FB1" w:rsidP="00503F93">
            <w:pPr>
              <w:jc w:val="both"/>
              <w:rPr>
                <w:color w:val="0000FF"/>
                <w:szCs w:val="22"/>
              </w:rPr>
            </w:pPr>
          </w:p>
        </w:tc>
        <w:tc>
          <w:tcPr>
            <w:tcW w:w="678" w:type="dxa"/>
          </w:tcPr>
          <w:p w14:paraId="35C04B00" w14:textId="77777777" w:rsidR="003C0FB1" w:rsidRPr="00E22FD9" w:rsidRDefault="003C0FB1" w:rsidP="00503F93">
            <w:pPr>
              <w:jc w:val="both"/>
              <w:rPr>
                <w:color w:val="0000FF"/>
                <w:szCs w:val="22"/>
              </w:rPr>
            </w:pPr>
            <w:r w:rsidRPr="00E22FD9">
              <w:rPr>
                <w:color w:val="0000FF"/>
                <w:szCs w:val="22"/>
              </w:rPr>
              <w:t>(a)</w:t>
            </w:r>
          </w:p>
        </w:tc>
        <w:tc>
          <w:tcPr>
            <w:tcW w:w="7938" w:type="dxa"/>
          </w:tcPr>
          <w:p w14:paraId="2D0A049C" w14:textId="77777777" w:rsidR="003C0FB1" w:rsidRPr="00E22FD9" w:rsidRDefault="003C0FB1" w:rsidP="008F5874">
            <w:pPr>
              <w:jc w:val="both"/>
              <w:rPr>
                <w:szCs w:val="22"/>
              </w:rPr>
            </w:pPr>
            <w:r w:rsidRPr="00E22FD9">
              <w:rPr>
                <w:szCs w:val="22"/>
              </w:rPr>
              <w:t>Submitted compliant Tenders pursuant to paragraph 2.2 above, and</w:t>
            </w:r>
          </w:p>
        </w:tc>
      </w:tr>
      <w:tr w:rsidR="003C0FB1" w:rsidRPr="00E22FD9" w14:paraId="6007062C" w14:textId="77777777" w:rsidTr="008F5874">
        <w:trPr>
          <w:trHeight w:val="2608"/>
        </w:trPr>
        <w:tc>
          <w:tcPr>
            <w:tcW w:w="671" w:type="dxa"/>
          </w:tcPr>
          <w:p w14:paraId="143E1A35" w14:textId="77777777" w:rsidR="003C0FB1" w:rsidRPr="00E22FD9" w:rsidRDefault="003C0FB1" w:rsidP="00503F93">
            <w:pPr>
              <w:jc w:val="both"/>
              <w:rPr>
                <w:color w:val="0000FF"/>
                <w:szCs w:val="22"/>
              </w:rPr>
            </w:pPr>
          </w:p>
        </w:tc>
        <w:tc>
          <w:tcPr>
            <w:tcW w:w="678" w:type="dxa"/>
          </w:tcPr>
          <w:p w14:paraId="2D801921" w14:textId="77777777" w:rsidR="003C0FB1" w:rsidRPr="00E22FD9" w:rsidRDefault="003C0FB1" w:rsidP="00503F93">
            <w:pPr>
              <w:jc w:val="both"/>
              <w:rPr>
                <w:color w:val="0000FF"/>
                <w:szCs w:val="22"/>
              </w:rPr>
            </w:pPr>
            <w:r w:rsidRPr="00E22FD9">
              <w:rPr>
                <w:color w:val="0000FF"/>
                <w:szCs w:val="22"/>
              </w:rPr>
              <w:t>(b)</w:t>
            </w:r>
          </w:p>
        </w:tc>
        <w:tc>
          <w:tcPr>
            <w:tcW w:w="7938" w:type="dxa"/>
          </w:tcPr>
          <w:p w14:paraId="2650D178" w14:textId="77777777" w:rsidR="003C0FB1" w:rsidRPr="00E22FD9" w:rsidRDefault="003C0FB1" w:rsidP="008F5874">
            <w:pPr>
              <w:spacing w:after="0"/>
              <w:jc w:val="both"/>
            </w:pPr>
            <w:r w:rsidRPr="00E22FD9">
              <w:t xml:space="preserve">Declared by way of </w:t>
            </w:r>
            <w:proofErr w:type="spellStart"/>
            <w:r w:rsidR="00B66734" w:rsidRPr="00E22FD9">
              <w:t>e</w:t>
            </w:r>
            <w:r w:rsidRPr="00E22FD9">
              <w:t>ESPD</w:t>
            </w:r>
            <w:proofErr w:type="spellEnd"/>
            <w:r w:rsidRPr="00E22FD9">
              <w:t xml:space="preserve"> that either:</w:t>
            </w:r>
          </w:p>
          <w:p w14:paraId="0580B134" w14:textId="77777777" w:rsidR="003C0FB1" w:rsidRPr="00E22FD9" w:rsidRDefault="003C0FB1" w:rsidP="0003041E">
            <w:pPr>
              <w:pStyle w:val="ListParagraph"/>
              <w:numPr>
                <w:ilvl w:val="0"/>
                <w:numId w:val="8"/>
              </w:numPr>
              <w:spacing w:after="0"/>
              <w:jc w:val="both"/>
              <w:rPr>
                <w:szCs w:val="22"/>
              </w:rPr>
            </w:pPr>
            <w:r w:rsidRPr="00E22FD9">
              <w:t>no mandatory grounds for exclusion of the Tenderer pursuant to Regulation 57 of the Regulations apply to them, or</w:t>
            </w:r>
          </w:p>
          <w:p w14:paraId="351ACBBE" w14:textId="77777777" w:rsidR="003C0FB1" w:rsidRPr="00E22FD9" w:rsidRDefault="003C0FB1" w:rsidP="0003041E">
            <w:pPr>
              <w:pStyle w:val="ListParagraph"/>
              <w:numPr>
                <w:ilvl w:val="0"/>
                <w:numId w:val="8"/>
              </w:numPr>
              <w:spacing w:after="0"/>
              <w:jc w:val="both"/>
              <w:rPr>
                <w:szCs w:val="22"/>
              </w:rPr>
            </w:pPr>
            <w:r w:rsidRPr="00E22FD9">
              <w:t>in circumstances where any mandatory exclusion grounds apply to the Tenderer (and where the Tenderer is not precluded from doing so under Regulation 57(17) of the Regulations), that it can provide evidence to the effect that measures taken by it are sufficient to demonstrate its reliability despite the existence of any such relevant exclusion ground, and</w:t>
            </w:r>
          </w:p>
        </w:tc>
      </w:tr>
      <w:tr w:rsidR="003C0FB1" w:rsidRPr="00E22FD9" w14:paraId="7A68474C" w14:textId="77777777" w:rsidTr="00503F93">
        <w:tc>
          <w:tcPr>
            <w:tcW w:w="671" w:type="dxa"/>
          </w:tcPr>
          <w:p w14:paraId="0884B123" w14:textId="77777777" w:rsidR="003C0FB1" w:rsidRPr="00E22FD9" w:rsidRDefault="003C0FB1" w:rsidP="00503F93">
            <w:pPr>
              <w:jc w:val="both"/>
              <w:rPr>
                <w:color w:val="0000FF"/>
                <w:szCs w:val="22"/>
              </w:rPr>
            </w:pPr>
          </w:p>
        </w:tc>
        <w:tc>
          <w:tcPr>
            <w:tcW w:w="678" w:type="dxa"/>
          </w:tcPr>
          <w:p w14:paraId="658C3573" w14:textId="77777777" w:rsidR="003C0FB1" w:rsidRPr="00E22FD9" w:rsidRDefault="003C0FB1" w:rsidP="00503F93">
            <w:pPr>
              <w:jc w:val="both"/>
              <w:rPr>
                <w:color w:val="0000FF"/>
                <w:szCs w:val="22"/>
              </w:rPr>
            </w:pPr>
            <w:r w:rsidRPr="00E22FD9">
              <w:rPr>
                <w:color w:val="0000FF"/>
                <w:szCs w:val="22"/>
              </w:rPr>
              <w:t>(c)</w:t>
            </w:r>
          </w:p>
        </w:tc>
        <w:tc>
          <w:tcPr>
            <w:tcW w:w="7938" w:type="dxa"/>
          </w:tcPr>
          <w:p w14:paraId="36669190" w14:textId="29149BCF" w:rsidR="003C0FB1" w:rsidRPr="00F842E4" w:rsidRDefault="00C3103B" w:rsidP="00F842E4">
            <w:r w:rsidRPr="00E22FD9">
              <w:t xml:space="preserve">Declared by way of </w:t>
            </w:r>
            <w:proofErr w:type="spellStart"/>
            <w:r w:rsidR="00B66734" w:rsidRPr="00E22FD9">
              <w:t>e</w:t>
            </w:r>
            <w:r w:rsidRPr="00E22FD9">
              <w:t>ESPD</w:t>
            </w:r>
            <w:proofErr w:type="spellEnd"/>
            <w:r w:rsidRPr="00E22FD9">
              <w:t xml:space="preserve"> that they satisfy the selection criteria for </w:t>
            </w:r>
            <w:r w:rsidR="00F842E4" w:rsidRPr="00F842E4">
              <w:t>each Lot applied for in</w:t>
            </w:r>
            <w:r w:rsidR="00F842E4">
              <w:t xml:space="preserve"> </w:t>
            </w:r>
            <w:r w:rsidRPr="00E22FD9">
              <w:t>this Competition as set out in part 3.2 below (the “Selection Criteria”),</w:t>
            </w:r>
            <w:r w:rsidR="00F842E4">
              <w:t xml:space="preserve"> </w:t>
            </w:r>
            <w:r w:rsidR="003C0FB1" w:rsidRPr="00E22FD9">
              <w:rPr>
                <w:szCs w:val="22"/>
              </w:rPr>
              <w:t>will be evaluated in accordance with the Award Criteria at part 3.3 below.</w:t>
            </w:r>
          </w:p>
          <w:p w14:paraId="17EB0533" w14:textId="77777777" w:rsidR="003C0FB1" w:rsidRPr="00E22FD9" w:rsidRDefault="003C0FB1" w:rsidP="008F5874">
            <w:pPr>
              <w:pStyle w:val="BodyText"/>
              <w:suppressAutoHyphens w:val="0"/>
              <w:spacing w:after="120"/>
            </w:pPr>
            <w:r w:rsidRPr="00E22FD9">
              <w:t>However, please note that the Contracting Authority also reserves the right to exclude from evaluation a Tenderer to whom a discretionary ground for exclusion pursuant to Regulation 57 of the Regulations applies.</w:t>
            </w:r>
          </w:p>
          <w:p w14:paraId="2E333EBC" w14:textId="77777777" w:rsidR="00D74111" w:rsidRPr="00E22FD9" w:rsidRDefault="00D74111" w:rsidP="00D74111">
            <w:pPr>
              <w:jc w:val="both"/>
            </w:pPr>
            <w:r w:rsidRPr="00E22FD9">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Pr="00E22FD9" w:rsidRDefault="00D74111" w:rsidP="0003041E">
            <w:pPr>
              <w:pStyle w:val="ListParagraph"/>
              <w:numPr>
                <w:ilvl w:val="0"/>
                <w:numId w:val="17"/>
              </w:numPr>
              <w:jc w:val="both"/>
            </w:pPr>
            <w:r w:rsidRPr="00E22FD9">
              <w:t xml:space="preserve">completes and submits a separate </w:t>
            </w:r>
            <w:proofErr w:type="spellStart"/>
            <w:r w:rsidRPr="00E22FD9">
              <w:t>eESPD</w:t>
            </w:r>
            <w:proofErr w:type="spellEnd"/>
            <w:r w:rsidRPr="00E22FD9">
              <w:t xml:space="preserve"> in respect of each such entity, and </w:t>
            </w:r>
          </w:p>
          <w:p w14:paraId="69C86FF3" w14:textId="77777777" w:rsidR="00D74111" w:rsidRPr="00E22FD9" w:rsidRDefault="00D74111" w:rsidP="0003041E">
            <w:pPr>
              <w:pStyle w:val="ListParagraph"/>
              <w:numPr>
                <w:ilvl w:val="0"/>
                <w:numId w:val="17"/>
              </w:numPr>
              <w:jc w:val="both"/>
            </w:pPr>
            <w:r w:rsidRPr="00E22FD9">
              <w:t xml:space="preserve">when requested by the Contracting Authority, submit proof, to the satisfaction of the Contracting Authority, that each such entity will place the necessary resources at the disposal of the Tenderer. </w:t>
            </w:r>
          </w:p>
          <w:p w14:paraId="286F0865" w14:textId="77777777" w:rsidR="003C0FB1" w:rsidRPr="00E22FD9" w:rsidRDefault="003C0FB1" w:rsidP="008F5874">
            <w:pPr>
              <w:pStyle w:val="western"/>
              <w:suppressAutoHyphens w:val="0"/>
              <w:spacing w:before="0"/>
              <w:rPr>
                <w:rFonts w:ascii="Calibri" w:eastAsia="Times New Roman" w:hAnsi="Calibri"/>
                <w:szCs w:val="22"/>
                <w:lang w:eastAsia="en-US"/>
              </w:rPr>
            </w:pPr>
            <w:r w:rsidRPr="00E22FD9">
              <w:rPr>
                <w:rFonts w:ascii="Calibri" w:eastAsia="Times New Roman" w:hAnsi="Calibri"/>
                <w:lang w:eastAsia="en-US"/>
              </w:rPr>
              <w:t xml:space="preserve">The Contracting Authority may decide to examine Tenders before verifying the absence of exclusion grounds in Regulation 57 of the Regulations (the “Exclusion Grounds”) and the fulfilment of the Selection Criteria.  </w:t>
            </w:r>
            <w:r w:rsidRPr="00E22FD9">
              <w:rPr>
                <w:rFonts w:ascii="Calibri" w:eastAsia="Times New Roman" w:hAnsi="Calibri"/>
                <w:szCs w:val="22"/>
                <w:lang w:eastAsia="en-US"/>
              </w:rPr>
              <w:t xml:space="preserve"> </w:t>
            </w:r>
          </w:p>
          <w:p w14:paraId="46A1DBB0" w14:textId="77777777" w:rsidR="003C0FB1" w:rsidRPr="00E22FD9" w:rsidRDefault="003C0FB1" w:rsidP="008F5874">
            <w:pPr>
              <w:pStyle w:val="western"/>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Subcontractor): </w:t>
            </w:r>
          </w:p>
          <w:p w14:paraId="4A75D657" w14:textId="77777777" w:rsidR="003C0FB1" w:rsidRPr="00E22FD9"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E22FD9">
              <w:rPr>
                <w:rFonts w:ascii="Calibri" w:eastAsia="Times New Roman" w:hAnsi="Calibri"/>
                <w:szCs w:val="22"/>
                <w:lang w:eastAsia="en-US"/>
              </w:rPr>
              <w:t xml:space="preserve">a Declaration in the form attached at Appendix </w:t>
            </w:r>
            <w:r w:rsidR="002F0288" w:rsidRPr="00E22FD9">
              <w:rPr>
                <w:rFonts w:ascii="Calibri" w:eastAsia="Times New Roman" w:hAnsi="Calibri"/>
                <w:szCs w:val="22"/>
                <w:lang w:eastAsia="en-US"/>
              </w:rPr>
              <w:t>4</w:t>
            </w:r>
            <w:r w:rsidRPr="00E22FD9">
              <w:rPr>
                <w:rFonts w:ascii="Calibri" w:eastAsia="Times New Roman" w:hAnsi="Calibri"/>
                <w:szCs w:val="22"/>
                <w:lang w:eastAsia="en-US"/>
              </w:rPr>
              <w:t xml:space="preserve">; </w:t>
            </w:r>
          </w:p>
          <w:p w14:paraId="25AC948F" w14:textId="2F0C2BD8" w:rsidR="003C0FB1" w:rsidRPr="00E22FD9"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E22FD9">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sidRPr="00E22FD9">
              <w:rPr>
                <w:rFonts w:ascii="Calibri" w:eastAsia="Times New Roman" w:hAnsi="Calibri"/>
                <w:szCs w:val="22"/>
                <w:lang w:val="en-IE" w:eastAsia="en-US"/>
              </w:rPr>
              <w:t xml:space="preserve">a relevant Exclusion Ground; </w:t>
            </w:r>
          </w:p>
          <w:p w14:paraId="52B78BF8" w14:textId="0245F691" w:rsidR="00FB7237" w:rsidRPr="00E22FD9" w:rsidRDefault="003C0FB1" w:rsidP="0003041E">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in the case of the Prime Contractor and any Subcontractor on whose capacity the Prime Contractor relies, all or any of the supporting documents s</w:t>
            </w:r>
            <w:r w:rsidR="00FB7237" w:rsidRPr="00E22FD9">
              <w:rPr>
                <w:rFonts w:ascii="Calibri" w:eastAsia="Times New Roman" w:hAnsi="Calibri"/>
                <w:szCs w:val="22"/>
                <w:lang w:eastAsia="en-US"/>
              </w:rPr>
              <w:t>pecified at paragraph 3.2 below;</w:t>
            </w:r>
          </w:p>
          <w:p w14:paraId="60AA6E3A" w14:textId="4A5FA7DC" w:rsidR="00FB7237" w:rsidRPr="00E22FD9" w:rsidRDefault="00FB7237" w:rsidP="0003041E">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but not limited to, in respect of natural persons, copies of identity documents and, in respect of legal persons, a certificate or extract from the commercial register or other competent authority of the country in which the legal person is established; and </w:t>
            </w:r>
          </w:p>
          <w:p w14:paraId="68CBFA54" w14:textId="43FB3370" w:rsidR="003C0FB1" w:rsidRPr="00F842E4" w:rsidRDefault="00FB7237" w:rsidP="00F842E4">
            <w:pPr>
              <w:pStyle w:val="western"/>
              <w:numPr>
                <w:ilvl w:val="0"/>
                <w:numId w:val="7"/>
              </w:numPr>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 xml:space="preserve">information concerning the origin of goods, if any, for the purposes of assessing compliance with Regulation (EU) No 833/2014 (as amended by EU Regulation 2022/576 or any subsequent amendments to same).  </w:t>
            </w:r>
          </w:p>
          <w:p w14:paraId="4C159965" w14:textId="682F3CAE" w:rsidR="00FB7237" w:rsidRPr="00E22FD9" w:rsidRDefault="00FB7237" w:rsidP="00FB7237">
            <w:pPr>
              <w:pStyle w:val="western"/>
              <w:suppressAutoHyphens w:val="0"/>
              <w:spacing w:before="0"/>
              <w:rPr>
                <w:rFonts w:ascii="Calibri" w:eastAsia="Times New Roman" w:hAnsi="Calibri"/>
                <w:szCs w:val="22"/>
                <w:lang w:eastAsia="en-US"/>
              </w:rPr>
            </w:pPr>
            <w:r w:rsidRPr="00E22FD9">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E22FD9">
              <w:rPr>
                <w:rFonts w:ascii="Calibri" w:eastAsia="Times New Roman" w:hAnsi="Calibri"/>
                <w:szCs w:val="22"/>
                <w:lang w:eastAsia="en-US"/>
              </w:rPr>
              <w:t>i</w:t>
            </w:r>
            <w:proofErr w:type="spellEnd"/>
            <w:r w:rsidRPr="00E22FD9">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 and (iii) that it does not come within the category of prohibited economic operators identified in Regulation (EU) No 833/2014 of 31 July 2014 (as amended by EU Regulation 2022/576) and (iv)</w:t>
            </w:r>
            <w:r w:rsidRPr="00E22FD9">
              <w:t xml:space="preserve"> </w:t>
            </w:r>
            <w:r w:rsidRPr="00E22FD9">
              <w:rPr>
                <w:rFonts w:ascii="Calibri" w:eastAsia="Times New Roman" w:hAnsi="Calibri"/>
                <w:szCs w:val="22"/>
                <w:lang w:eastAsia="en-US"/>
              </w:rPr>
              <w:t>that the origin of goods, if any, are not subject to the prohibitions set out in Regulation (EU) No 833/2014 (as amended by EU Regulation 2022/576 or any subsequent amendments to same) then it shall be excluded from further participation in this Competition.</w:t>
            </w:r>
          </w:p>
          <w:p w14:paraId="225D8FF4" w14:textId="1C040BAC" w:rsidR="003C0FB1" w:rsidRPr="00E22FD9" w:rsidRDefault="003C0FB1" w:rsidP="008F5874">
            <w:pPr>
              <w:jc w:val="both"/>
              <w:rPr>
                <w:szCs w:val="22"/>
              </w:rPr>
            </w:pPr>
            <w:r w:rsidRPr="00E22FD9">
              <w:rPr>
                <w:szCs w:val="22"/>
              </w:rPr>
              <w:t>If a Tenderer does not, upon request by the Contracting Authority, provide evidence which is considered by the Contracting Authority as sufficient to demonstrate (</w:t>
            </w:r>
            <w:proofErr w:type="spellStart"/>
            <w:r w:rsidRPr="00E22FD9">
              <w:rPr>
                <w:szCs w:val="22"/>
              </w:rPr>
              <w:t>i</w:t>
            </w:r>
            <w:proofErr w:type="spellEnd"/>
            <w:r w:rsidRPr="00E22FD9">
              <w:rPr>
                <w:szCs w:val="22"/>
              </w:rPr>
              <w:t>) the fulfilment by any Subcontractor on whose capacity the Prime Contractor relies of the Selection Criteria (or any one of them) in accordance with this RFT and (ii) the absence of Exclusion Grounds in respect of any Subcontractor, or the reliability of any Subcontractor despite the existence of a relevant Exclusion Ground</w:t>
            </w:r>
            <w:r w:rsidR="00FB7237" w:rsidRPr="00E22FD9">
              <w:rPr>
                <w:szCs w:val="22"/>
              </w:rPr>
              <w:t xml:space="preserve"> </w:t>
            </w:r>
            <w:r w:rsidR="00FB7237" w:rsidRPr="00E22FD9">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E22FD9">
              <w:rPr>
                <w:szCs w:val="22"/>
              </w:rPr>
              <w:t xml:space="preserve">, it shall be excluded from further participation in this Competition </w:t>
            </w:r>
            <w:r w:rsidRPr="00E22FD9">
              <w:rPr>
                <w:i/>
                <w:szCs w:val="22"/>
              </w:rPr>
              <w:t xml:space="preserve">unless </w:t>
            </w:r>
            <w:r w:rsidRPr="00E22FD9">
              <w:rPr>
                <w:szCs w:val="22"/>
              </w:rPr>
              <w:t>it replaces the Subcontractor with one which meets all relevant requirements of this RFT.</w:t>
            </w:r>
          </w:p>
        </w:tc>
      </w:tr>
    </w:tbl>
    <w:p w14:paraId="0D842FA4" w14:textId="77777777" w:rsidR="003C0FB1" w:rsidRPr="00E22FD9" w:rsidRDefault="003C0FB1" w:rsidP="003C0FB1">
      <w:pPr>
        <w:pStyle w:val="Heading2"/>
        <w:jc w:val="both"/>
      </w:pPr>
      <w:r w:rsidRPr="00E22FD9">
        <w:t>3.2</w:t>
      </w:r>
      <w:r w:rsidRPr="00E22FD9">
        <w:tab/>
        <w:t>Selection Criteria</w:t>
      </w:r>
    </w:p>
    <w:tbl>
      <w:tblPr>
        <w:tblW w:w="5000" w:type="pct"/>
        <w:tblLook w:val="01E0" w:firstRow="1" w:lastRow="1" w:firstColumn="1" w:lastColumn="1" w:noHBand="0" w:noVBand="0"/>
      </w:tblPr>
      <w:tblGrid>
        <w:gridCol w:w="651"/>
        <w:gridCol w:w="686"/>
        <w:gridCol w:w="7734"/>
      </w:tblGrid>
      <w:tr w:rsidR="00C3103B" w:rsidRPr="00E22FD9" w14:paraId="3498EBAD" w14:textId="77777777" w:rsidTr="00192D79">
        <w:trPr>
          <w:trHeight w:val="1041"/>
        </w:trPr>
        <w:tc>
          <w:tcPr>
            <w:tcW w:w="737" w:type="pct"/>
            <w:gridSpan w:val="2"/>
          </w:tcPr>
          <w:p w14:paraId="232451F7" w14:textId="77777777" w:rsidR="00C3103B" w:rsidRPr="00E22FD9" w:rsidRDefault="00C3103B" w:rsidP="00C3103B">
            <w:pPr>
              <w:jc w:val="both"/>
              <w:rPr>
                <w:color w:val="0000FF"/>
                <w:szCs w:val="22"/>
              </w:rPr>
            </w:pPr>
            <w:r w:rsidRPr="00E22FD9">
              <w:rPr>
                <w:color w:val="0000FF"/>
                <w:szCs w:val="22"/>
              </w:rPr>
              <w:t>3.2</w:t>
            </w:r>
          </w:p>
        </w:tc>
        <w:tc>
          <w:tcPr>
            <w:tcW w:w="4263" w:type="pct"/>
          </w:tcPr>
          <w:p w14:paraId="43692ABA" w14:textId="77777777" w:rsidR="00C3103B" w:rsidRPr="00E22FD9" w:rsidRDefault="00C3103B" w:rsidP="00904FCA">
            <w:pPr>
              <w:jc w:val="both"/>
              <w:rPr>
                <w:szCs w:val="22"/>
              </w:rPr>
            </w:pPr>
            <w:r w:rsidRPr="00E22FD9">
              <w:rPr>
                <w:szCs w:val="22"/>
              </w:rPr>
              <w:t xml:space="preserve">Tenderers will either pass OR fail each of the Selection Criteria in this part 3.2.  </w:t>
            </w:r>
            <w:r w:rsidR="00904FCA" w:rsidRPr="00E22FD9">
              <w:rPr>
                <w:szCs w:val="22"/>
              </w:rPr>
              <w:t>A Tenderer who fails a selection criterion</w:t>
            </w:r>
            <w:r w:rsidRPr="00E22FD9">
              <w:rPr>
                <w:szCs w:val="22"/>
              </w:rPr>
              <w:t xml:space="preserve"> will be excluded from participating in this Competition.</w:t>
            </w:r>
          </w:p>
        </w:tc>
      </w:tr>
      <w:tr w:rsidR="00C3103B" w:rsidRPr="00E22FD9" w14:paraId="0E18EEDD" w14:textId="77777777" w:rsidTr="00192D79">
        <w:trPr>
          <w:trHeight w:val="1693"/>
        </w:trPr>
        <w:tc>
          <w:tcPr>
            <w:tcW w:w="359" w:type="pct"/>
          </w:tcPr>
          <w:p w14:paraId="699617F9" w14:textId="77777777" w:rsidR="00C3103B" w:rsidRPr="00E22FD9" w:rsidDel="007E6485" w:rsidRDefault="00C3103B" w:rsidP="00C3103B">
            <w:pPr>
              <w:jc w:val="both"/>
              <w:rPr>
                <w:color w:val="0000FF"/>
                <w:szCs w:val="22"/>
              </w:rPr>
            </w:pPr>
          </w:p>
        </w:tc>
        <w:tc>
          <w:tcPr>
            <w:tcW w:w="378" w:type="pct"/>
          </w:tcPr>
          <w:p w14:paraId="3E229A47" w14:textId="77777777" w:rsidR="00C3103B" w:rsidRPr="00E22FD9" w:rsidDel="007E6485" w:rsidRDefault="00C3103B" w:rsidP="00C3103B">
            <w:pPr>
              <w:jc w:val="both"/>
              <w:rPr>
                <w:color w:val="0000FF"/>
                <w:szCs w:val="22"/>
              </w:rPr>
            </w:pPr>
            <w:r w:rsidRPr="00E22FD9">
              <w:rPr>
                <w:color w:val="0000FF"/>
                <w:szCs w:val="22"/>
              </w:rPr>
              <w:t>3.2.A</w:t>
            </w:r>
          </w:p>
        </w:tc>
        <w:tc>
          <w:tcPr>
            <w:tcW w:w="4263" w:type="pct"/>
          </w:tcPr>
          <w:p w14:paraId="50856212" w14:textId="77777777" w:rsidR="00C3103B" w:rsidRPr="00E22FD9" w:rsidRDefault="00C3103B" w:rsidP="00192D79">
            <w:pPr>
              <w:jc w:val="both"/>
              <w:rPr>
                <w:b/>
                <w:szCs w:val="22"/>
              </w:rPr>
            </w:pPr>
            <w:r w:rsidRPr="00E22FD9">
              <w:rPr>
                <w:b/>
                <w:szCs w:val="22"/>
              </w:rPr>
              <w:t xml:space="preserve">Economic and Financial Standing </w:t>
            </w:r>
          </w:p>
          <w:p w14:paraId="12EFB070" w14:textId="7AAD7705" w:rsidR="00C3103B" w:rsidRPr="00E22FD9" w:rsidRDefault="00C3103B" w:rsidP="00B84CE4">
            <w:pPr>
              <w:jc w:val="both"/>
              <w:rPr>
                <w:szCs w:val="22"/>
              </w:rPr>
            </w:pPr>
            <w:r w:rsidRPr="00E22FD9">
              <w:rPr>
                <w:szCs w:val="22"/>
              </w:rPr>
              <w:t xml:space="preserve">Tenderers must declare by way of </w:t>
            </w:r>
            <w:proofErr w:type="spellStart"/>
            <w:r w:rsidR="00FB4614" w:rsidRPr="00E22FD9">
              <w:rPr>
                <w:szCs w:val="22"/>
              </w:rPr>
              <w:t>e</w:t>
            </w:r>
            <w:r w:rsidRPr="00E22FD9">
              <w:rPr>
                <w:szCs w:val="22"/>
              </w:rPr>
              <w:t>ESPD</w:t>
            </w:r>
            <w:proofErr w:type="spellEnd"/>
            <w:r w:rsidRPr="00E22FD9">
              <w:rPr>
                <w:szCs w:val="22"/>
              </w:rPr>
              <w:t xml:space="preserve"> that they satisfy the financial and economic standing requirement(s) set out below </w:t>
            </w:r>
            <w:r w:rsidR="00F842E4" w:rsidRPr="00F842E4">
              <w:rPr>
                <w:szCs w:val="22"/>
              </w:rPr>
              <w:t>in respect of each Lot tendered for</w:t>
            </w:r>
            <w:r w:rsidR="00F842E4">
              <w:rPr>
                <w:szCs w:val="22"/>
              </w:rPr>
              <w:t xml:space="preserve"> </w:t>
            </w:r>
            <w:r w:rsidRPr="00E22FD9">
              <w:rPr>
                <w:szCs w:val="22"/>
              </w:rPr>
              <w:t xml:space="preserve">and that they are able, upon request and without delay, to provide the supporting documentation </w:t>
            </w:r>
            <w:r w:rsidR="00F842E4">
              <w:rPr>
                <w:szCs w:val="22"/>
              </w:rPr>
              <w:t xml:space="preserve">(evidence) </w:t>
            </w:r>
            <w:r w:rsidRPr="00E22FD9">
              <w:rPr>
                <w:szCs w:val="22"/>
              </w:rPr>
              <w:t>specified below to the Contracting Authority in each case.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065"/>
              <w:gridCol w:w="3143"/>
              <w:gridCol w:w="3300"/>
            </w:tblGrid>
            <w:tr w:rsidR="00BB081F" w:rsidRPr="00E22FD9" w14:paraId="3AC93510" w14:textId="77777777" w:rsidTr="00062BFD">
              <w:trPr>
                <w:tblHeader/>
              </w:trPr>
              <w:tc>
                <w:tcPr>
                  <w:tcW w:w="0" w:type="auto"/>
                  <w:shd w:val="clear" w:color="auto" w:fill="1F3864"/>
                </w:tcPr>
                <w:p w14:paraId="026FCE7E" w14:textId="77777777" w:rsidR="00BB081F" w:rsidRPr="00E22FD9" w:rsidRDefault="00BB081F" w:rsidP="00BB081F">
                  <w:r w:rsidRPr="00E22FD9">
                    <w:rPr>
                      <w:b/>
                      <w:bCs/>
                      <w:color w:val="FFFFFF"/>
                    </w:rPr>
                    <w:t>Financial Metric</w:t>
                  </w:r>
                </w:p>
              </w:tc>
              <w:tc>
                <w:tcPr>
                  <w:tcW w:w="0" w:type="auto"/>
                  <w:shd w:val="clear" w:color="auto" w:fill="1F3864"/>
                </w:tcPr>
                <w:p w14:paraId="1651688E" w14:textId="77777777" w:rsidR="00BB081F" w:rsidRPr="00E22FD9" w:rsidRDefault="00BB081F" w:rsidP="00BB081F">
                  <w:r w:rsidRPr="00E22FD9">
                    <w:rPr>
                      <w:b/>
                      <w:bCs/>
                      <w:color w:val="FFFFFF"/>
                    </w:rPr>
                    <w:t>Minimum Requirement</w:t>
                  </w:r>
                </w:p>
              </w:tc>
              <w:tc>
                <w:tcPr>
                  <w:tcW w:w="0" w:type="auto"/>
                  <w:shd w:val="clear" w:color="auto" w:fill="1F3864"/>
                </w:tcPr>
                <w:p w14:paraId="4C24CC94" w14:textId="77777777" w:rsidR="00BB081F" w:rsidRPr="00E22FD9" w:rsidRDefault="00BB081F" w:rsidP="00BB081F">
                  <w:r w:rsidRPr="00E22FD9">
                    <w:rPr>
                      <w:b/>
                      <w:bCs/>
                      <w:color w:val="FFFFFF"/>
                    </w:rPr>
                    <w:t>Acceptable Evidence</w:t>
                  </w:r>
                </w:p>
              </w:tc>
            </w:tr>
            <w:tr w:rsidR="00BB081F" w:rsidRPr="00E22FD9" w14:paraId="5D21C24A" w14:textId="77777777" w:rsidTr="00062BFD">
              <w:tc>
                <w:tcPr>
                  <w:tcW w:w="0" w:type="auto"/>
                </w:tcPr>
                <w:p w14:paraId="540584D9" w14:textId="77777777" w:rsidR="00BB081F" w:rsidRPr="00E22FD9" w:rsidRDefault="00BB081F" w:rsidP="00BB081F">
                  <w:r w:rsidRPr="00E22FD9">
                    <w:rPr>
                      <w:b/>
                      <w:bCs/>
                    </w:rPr>
                    <w:t>Annual Turnover</w:t>
                  </w:r>
                </w:p>
              </w:tc>
              <w:tc>
                <w:tcPr>
                  <w:tcW w:w="0" w:type="auto"/>
                </w:tcPr>
                <w:p w14:paraId="72C65118" w14:textId="77777777" w:rsidR="00BB081F" w:rsidRPr="00E22FD9" w:rsidRDefault="00BB081F" w:rsidP="00BB081F">
                  <w:r w:rsidRPr="00E22FD9">
                    <w:t>Minimum average annual turnover of €300,000 over the last three (3) financial years.</w:t>
                  </w:r>
                </w:p>
              </w:tc>
              <w:tc>
                <w:tcPr>
                  <w:tcW w:w="0" w:type="auto"/>
                </w:tcPr>
                <w:p w14:paraId="3D2204DF" w14:textId="77777777" w:rsidR="00BB081F" w:rsidRPr="00E22FD9" w:rsidRDefault="00BB081F" w:rsidP="00BB081F">
                  <w:r w:rsidRPr="00E22FD9">
                    <w:t>Audited financial statements, or a certified statement of accounts from a qualified accountant.</w:t>
                  </w:r>
                </w:p>
              </w:tc>
            </w:tr>
          </w:tbl>
          <w:p w14:paraId="281022EF" w14:textId="28FD2369" w:rsidR="00BB081F" w:rsidRPr="00E22FD9" w:rsidDel="007E6485" w:rsidRDefault="00BB081F" w:rsidP="00B84CE4">
            <w:pPr>
              <w:jc w:val="both"/>
              <w:rPr>
                <w:szCs w:val="22"/>
              </w:rPr>
            </w:pPr>
          </w:p>
        </w:tc>
      </w:tr>
    </w:tbl>
    <w:p w14:paraId="6D904510" w14:textId="77777777" w:rsidR="00C3103B" w:rsidRPr="00E22FD9" w:rsidRDefault="00C3103B" w:rsidP="00C3103B">
      <w:pPr>
        <w:spacing w:after="0"/>
        <w:jc w:val="both"/>
        <w:rPr>
          <w:szCs w:val="22"/>
        </w:rPr>
        <w:sectPr w:rsidR="00C3103B" w:rsidRPr="00E22FD9" w:rsidSect="00A6430B">
          <w:type w:val="continuous"/>
          <w:pgSz w:w="11907" w:h="16840" w:code="9"/>
          <w:pgMar w:top="1134" w:right="1418" w:bottom="851" w:left="1418" w:header="709" w:footer="709" w:gutter="0"/>
          <w:cols w:space="708"/>
          <w:docGrid w:linePitch="360"/>
        </w:sectPr>
      </w:pPr>
    </w:p>
    <w:tbl>
      <w:tblPr>
        <w:tblW w:w="5000" w:type="pct"/>
        <w:tblLook w:val="01E0" w:firstRow="1" w:lastRow="1" w:firstColumn="1" w:lastColumn="1" w:noHBand="0" w:noVBand="0"/>
      </w:tblPr>
      <w:tblGrid>
        <w:gridCol w:w="651"/>
        <w:gridCol w:w="686"/>
        <w:gridCol w:w="7734"/>
      </w:tblGrid>
      <w:tr w:rsidR="00C3103B" w:rsidRPr="00E22FD9" w14:paraId="7C0371FB" w14:textId="77777777" w:rsidTr="00D7420C">
        <w:trPr>
          <w:trHeight w:val="2665"/>
        </w:trPr>
        <w:tc>
          <w:tcPr>
            <w:tcW w:w="359" w:type="pct"/>
          </w:tcPr>
          <w:p w14:paraId="2FCCE465" w14:textId="77777777" w:rsidR="00C3103B" w:rsidRPr="00E22FD9" w:rsidRDefault="00C3103B" w:rsidP="00C3103B">
            <w:pPr>
              <w:jc w:val="both"/>
              <w:rPr>
                <w:color w:val="0000FF"/>
                <w:szCs w:val="22"/>
              </w:rPr>
            </w:pPr>
          </w:p>
        </w:tc>
        <w:tc>
          <w:tcPr>
            <w:tcW w:w="378" w:type="pct"/>
          </w:tcPr>
          <w:p w14:paraId="6262D04E" w14:textId="77777777" w:rsidR="00C3103B" w:rsidRPr="00E22FD9" w:rsidRDefault="00C3103B" w:rsidP="00C3103B">
            <w:pPr>
              <w:jc w:val="both"/>
              <w:rPr>
                <w:color w:val="0000FF"/>
                <w:szCs w:val="22"/>
              </w:rPr>
            </w:pPr>
          </w:p>
        </w:tc>
        <w:tc>
          <w:tcPr>
            <w:tcW w:w="4263" w:type="pct"/>
          </w:tcPr>
          <w:p w14:paraId="03DE2378" w14:textId="77777777" w:rsidR="00C3103B" w:rsidRPr="00E22FD9" w:rsidRDefault="00C3103B" w:rsidP="00D7420C">
            <w:pPr>
              <w:jc w:val="both"/>
              <w:rPr>
                <w:szCs w:val="22"/>
              </w:rPr>
            </w:pPr>
            <w:r w:rsidRPr="00E22FD9">
              <w:rPr>
                <w:szCs w:val="22"/>
              </w:rPr>
              <w:t>Tenderers must provide the supporting documentation specified above without delay when requested by the Contracting Authority. 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E22FD9" w14:paraId="18828A13" w14:textId="77777777" w:rsidTr="00663B2A">
        <w:trPr>
          <w:trHeight w:val="1984"/>
        </w:trPr>
        <w:tc>
          <w:tcPr>
            <w:tcW w:w="359" w:type="pct"/>
          </w:tcPr>
          <w:p w14:paraId="2B389DA6" w14:textId="77777777" w:rsidR="00C3103B" w:rsidRPr="00E22FD9" w:rsidRDefault="00C3103B" w:rsidP="00C3103B">
            <w:pPr>
              <w:jc w:val="both"/>
              <w:rPr>
                <w:color w:val="0000FF"/>
                <w:szCs w:val="22"/>
              </w:rPr>
            </w:pPr>
          </w:p>
        </w:tc>
        <w:tc>
          <w:tcPr>
            <w:tcW w:w="378" w:type="pct"/>
          </w:tcPr>
          <w:p w14:paraId="3604BFB3" w14:textId="77777777" w:rsidR="00C3103B" w:rsidRPr="00E22FD9" w:rsidRDefault="00C3103B" w:rsidP="00C3103B">
            <w:pPr>
              <w:jc w:val="both"/>
              <w:rPr>
                <w:color w:val="0000FF"/>
                <w:szCs w:val="22"/>
              </w:rPr>
            </w:pPr>
            <w:r w:rsidRPr="00E22FD9">
              <w:rPr>
                <w:color w:val="0000FF"/>
                <w:szCs w:val="22"/>
              </w:rPr>
              <w:t>3.2.B</w:t>
            </w:r>
          </w:p>
        </w:tc>
        <w:tc>
          <w:tcPr>
            <w:tcW w:w="4263" w:type="pct"/>
          </w:tcPr>
          <w:p w14:paraId="6F3AFA0F" w14:textId="77777777" w:rsidR="00C3103B" w:rsidRPr="00E22FD9" w:rsidRDefault="00C3103B" w:rsidP="00663B2A">
            <w:pPr>
              <w:jc w:val="both"/>
              <w:rPr>
                <w:b/>
                <w:szCs w:val="22"/>
              </w:rPr>
            </w:pPr>
            <w:r w:rsidRPr="00E22FD9">
              <w:rPr>
                <w:b/>
                <w:szCs w:val="22"/>
              </w:rPr>
              <w:t>Technical and Professional Ability</w:t>
            </w:r>
          </w:p>
          <w:p w14:paraId="224FD5BF" w14:textId="46BC4CD2" w:rsidR="00BB081F" w:rsidRPr="00E22FD9" w:rsidRDefault="00C3103B" w:rsidP="00BB081F">
            <w:pPr>
              <w:jc w:val="both"/>
              <w:rPr>
                <w:szCs w:val="22"/>
              </w:rPr>
            </w:pPr>
            <w:r w:rsidRPr="00E22FD9">
              <w:rPr>
                <w:szCs w:val="22"/>
              </w:rPr>
              <w:t xml:space="preserve">Tenderers must declare by way of </w:t>
            </w:r>
            <w:proofErr w:type="spellStart"/>
            <w:r w:rsidR="00FB4614" w:rsidRPr="00E22FD9">
              <w:rPr>
                <w:szCs w:val="22"/>
              </w:rPr>
              <w:t>e</w:t>
            </w:r>
            <w:r w:rsidRPr="00E22FD9">
              <w:rPr>
                <w:szCs w:val="22"/>
              </w:rPr>
              <w:t>ESPD</w:t>
            </w:r>
            <w:proofErr w:type="spellEnd"/>
            <w:r w:rsidRPr="00E22FD9">
              <w:rPr>
                <w:szCs w:val="22"/>
              </w:rPr>
              <w:t xml:space="preserve"> that they satisfy the technical and profession</w:t>
            </w:r>
            <w:r w:rsidR="00BB081F" w:rsidRPr="00E22FD9">
              <w:rPr>
                <w:szCs w:val="22"/>
              </w:rPr>
              <w:t>al requirement(s) set out below</w:t>
            </w:r>
            <w:r w:rsidR="00F842E4">
              <w:rPr>
                <w:szCs w:val="22"/>
              </w:rPr>
              <w:t xml:space="preserve"> </w:t>
            </w:r>
            <w:r w:rsidR="00F842E4" w:rsidRPr="00F842E4">
              <w:rPr>
                <w:szCs w:val="22"/>
              </w:rPr>
              <w:t>in respect of each Lot tendered for</w:t>
            </w:r>
            <w:r w:rsidR="00F842E4">
              <w:rPr>
                <w:szCs w:val="22"/>
              </w:rPr>
              <w:t xml:space="preserve"> </w:t>
            </w:r>
            <w:r w:rsidRPr="00E22FD9">
              <w:rPr>
                <w:szCs w:val="22"/>
              </w:rPr>
              <w:t>and that they are able, upon request and without delay, to provide the supporting documentation specified below to the Contracting Authority in each case.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1438"/>
              <w:gridCol w:w="2931"/>
              <w:gridCol w:w="3139"/>
            </w:tblGrid>
            <w:tr w:rsidR="00490087" w:rsidRPr="00E22FD9" w14:paraId="4401B9FB" w14:textId="77777777" w:rsidTr="00062BFD">
              <w:trPr>
                <w:tblHeader/>
              </w:trPr>
              <w:tc>
                <w:tcPr>
                  <w:tcW w:w="0" w:type="auto"/>
                  <w:shd w:val="clear" w:color="auto" w:fill="1F3864"/>
                </w:tcPr>
                <w:p w14:paraId="3F49D3A7" w14:textId="77777777" w:rsidR="00BB081F" w:rsidRPr="00E22FD9" w:rsidRDefault="00BB081F" w:rsidP="00BB081F">
                  <w:r w:rsidRPr="00E22FD9">
                    <w:rPr>
                      <w:b/>
                      <w:bCs/>
                      <w:color w:val="FFFFFF"/>
                    </w:rPr>
                    <w:t>Technical Capability</w:t>
                  </w:r>
                </w:p>
              </w:tc>
              <w:tc>
                <w:tcPr>
                  <w:tcW w:w="0" w:type="auto"/>
                  <w:shd w:val="clear" w:color="auto" w:fill="1F3864"/>
                </w:tcPr>
                <w:p w14:paraId="0E49718E" w14:textId="77777777" w:rsidR="00BB081F" w:rsidRPr="00E22FD9" w:rsidRDefault="00BB081F" w:rsidP="00BB081F">
                  <w:r w:rsidRPr="00E22FD9">
                    <w:rPr>
                      <w:b/>
                      <w:bCs/>
                      <w:color w:val="FFFFFF"/>
                    </w:rPr>
                    <w:t>Minimum Requirement</w:t>
                  </w:r>
                </w:p>
              </w:tc>
              <w:tc>
                <w:tcPr>
                  <w:tcW w:w="0" w:type="auto"/>
                  <w:shd w:val="clear" w:color="auto" w:fill="1F3864"/>
                </w:tcPr>
                <w:p w14:paraId="32961DCB" w14:textId="77777777" w:rsidR="00BB081F" w:rsidRPr="00E22FD9" w:rsidRDefault="00BB081F" w:rsidP="00BB081F">
                  <w:r w:rsidRPr="00E22FD9">
                    <w:rPr>
                      <w:b/>
                      <w:bCs/>
                      <w:color w:val="FFFFFF"/>
                    </w:rPr>
                    <w:t>Acceptable Evidence</w:t>
                  </w:r>
                </w:p>
              </w:tc>
            </w:tr>
            <w:tr w:rsidR="00490087" w:rsidRPr="00E22FD9" w14:paraId="6EE4F6AF" w14:textId="77777777" w:rsidTr="00062BFD">
              <w:tc>
                <w:tcPr>
                  <w:tcW w:w="0" w:type="auto"/>
                </w:tcPr>
                <w:p w14:paraId="1148A5BB" w14:textId="77777777" w:rsidR="00BB081F" w:rsidRPr="00E22FD9" w:rsidRDefault="00BB081F" w:rsidP="00BB081F">
                  <w:r w:rsidRPr="00E22FD9">
                    <w:rPr>
                      <w:b/>
                      <w:bCs/>
                    </w:rPr>
                    <w:t>Experience &amp; Track Record</w:t>
                  </w:r>
                </w:p>
              </w:tc>
              <w:tc>
                <w:tcPr>
                  <w:tcW w:w="0" w:type="auto"/>
                </w:tcPr>
                <w:p w14:paraId="2B0ABEB7" w14:textId="6C474B26" w:rsidR="00BB081F" w:rsidRPr="00E22FD9" w:rsidRDefault="00BB081F" w:rsidP="00BB081F">
                  <w:r w:rsidRPr="00E22FD9">
                    <w:t xml:space="preserve">Minimum of </w:t>
                  </w:r>
                  <w:r w:rsidR="007C6BED" w:rsidRPr="00E22FD9">
                    <w:t xml:space="preserve">one </w:t>
                  </w:r>
                  <w:r w:rsidRPr="00E22FD9">
                    <w:t>(</w:t>
                  </w:r>
                  <w:r w:rsidR="007A2D66" w:rsidRPr="00E22FD9">
                    <w:t>1</w:t>
                  </w:r>
                  <w:r w:rsidRPr="00E22FD9">
                    <w:t>) year</w:t>
                  </w:r>
                  <w:r w:rsidR="00F571C7">
                    <w:t xml:space="preserve"> in total</w:t>
                  </w:r>
                  <w:r w:rsidRPr="00E22FD9">
                    <w:t xml:space="preserve"> of active experience in providing managed logistics, courier, or transport services, preferably within a healthcare, clinical, or highly regulated environment.</w:t>
                  </w:r>
                </w:p>
              </w:tc>
              <w:tc>
                <w:tcPr>
                  <w:tcW w:w="0" w:type="auto"/>
                </w:tcPr>
                <w:p w14:paraId="56434CC5" w14:textId="3BC15EF7" w:rsidR="00BB081F" w:rsidRPr="00E22FD9" w:rsidRDefault="00BB081F" w:rsidP="00BB081F">
                  <w:r w:rsidRPr="00E22FD9">
                    <w:t xml:space="preserve">Provision of three (3) reference contracts of a </w:t>
                  </w:r>
                  <w:r w:rsidR="00F842E4">
                    <w:t>comparable</w:t>
                  </w:r>
                  <w:r w:rsidRPr="00E22FD9">
                    <w:t xml:space="preserve"> scale and complexity </w:t>
                  </w:r>
                  <w:r w:rsidR="00F842E4">
                    <w:t xml:space="preserve">to the needs demonstrated with this RFT, </w:t>
                  </w:r>
                  <w:r w:rsidRPr="00E22FD9">
                    <w:t xml:space="preserve">delivered within the past </w:t>
                  </w:r>
                  <w:r w:rsidR="00E73C47" w:rsidRPr="00E22FD9">
                    <w:t>three (3)</w:t>
                  </w:r>
                  <w:r w:rsidRPr="00E22FD9">
                    <w:t xml:space="preserve"> years, including client contact details.</w:t>
                  </w:r>
                </w:p>
              </w:tc>
            </w:tr>
            <w:tr w:rsidR="00490087" w:rsidRPr="00E22FD9" w14:paraId="781DD065" w14:textId="77777777" w:rsidTr="00062BFD">
              <w:tc>
                <w:tcPr>
                  <w:tcW w:w="0" w:type="auto"/>
                </w:tcPr>
                <w:p w14:paraId="60D87E99" w14:textId="77777777" w:rsidR="00BB081F" w:rsidRPr="00E22FD9" w:rsidRDefault="00BB081F" w:rsidP="00BB081F">
                  <w:r w:rsidRPr="00E22FD9">
                    <w:rPr>
                      <w:b/>
                      <w:bCs/>
                    </w:rPr>
                    <w:t>Licensing &amp; Compliance</w:t>
                  </w:r>
                </w:p>
              </w:tc>
              <w:tc>
                <w:tcPr>
                  <w:tcW w:w="0" w:type="auto"/>
                </w:tcPr>
                <w:p w14:paraId="6C7DAA7E" w14:textId="77777777" w:rsidR="00BB081F" w:rsidRPr="00E22FD9" w:rsidRDefault="00BB081F" w:rsidP="00BB081F">
                  <w:r w:rsidRPr="00E22FD9">
                    <w:t>Full compliance with national transport regulations, road safety legislation, and health and safety standards.</w:t>
                  </w:r>
                </w:p>
              </w:tc>
              <w:tc>
                <w:tcPr>
                  <w:tcW w:w="0" w:type="auto"/>
                </w:tcPr>
                <w:p w14:paraId="2C0287BB" w14:textId="6E5F6FCD" w:rsidR="00BB081F" w:rsidRPr="00E22FD9" w:rsidRDefault="00490087" w:rsidP="00BB081F">
                  <w:r w:rsidRPr="00E22FD9">
                    <w:t xml:space="preserve">Copy of </w:t>
                  </w:r>
                  <w:r w:rsidR="00F842E4">
                    <w:t xml:space="preserve">mandatory motoring </w:t>
                  </w:r>
                  <w:r w:rsidRPr="00E22FD9">
                    <w:t>insurance</w:t>
                  </w:r>
                  <w:r w:rsidR="00F842E4">
                    <w:t xml:space="preserve"> for the type of vehicle</w:t>
                  </w:r>
                  <w:r w:rsidRPr="00E22FD9">
                    <w:t>, relevant vehicles documentation (</w:t>
                  </w:r>
                  <w:r w:rsidR="00DB3E2C">
                    <w:t>CVRT/</w:t>
                  </w:r>
                  <w:r w:rsidRPr="00E22FD9">
                    <w:t xml:space="preserve">DOE) </w:t>
                  </w:r>
                  <w:r w:rsidR="00BB081F" w:rsidRPr="00E22FD9">
                    <w:t>and a copy of the company's Health &amp; Safety Policy Statement.</w:t>
                  </w:r>
                </w:p>
              </w:tc>
            </w:tr>
            <w:tr w:rsidR="00490087" w:rsidRPr="00E22FD9" w14:paraId="455B563E" w14:textId="77777777" w:rsidTr="00062BFD">
              <w:tc>
                <w:tcPr>
                  <w:tcW w:w="0" w:type="auto"/>
                </w:tcPr>
                <w:p w14:paraId="2AD0AD20" w14:textId="77777777" w:rsidR="00BB081F" w:rsidRPr="00E22FD9" w:rsidRDefault="00BB081F" w:rsidP="00BB081F">
                  <w:r w:rsidRPr="00E22FD9">
                    <w:rPr>
                      <w:b/>
                      <w:bCs/>
                    </w:rPr>
                    <w:t>Staff Vetting &amp; Qualifications</w:t>
                  </w:r>
                </w:p>
              </w:tc>
              <w:tc>
                <w:tcPr>
                  <w:tcW w:w="0" w:type="auto"/>
                </w:tcPr>
                <w:p w14:paraId="228E76F9" w14:textId="77777777" w:rsidR="00BB081F" w:rsidRPr="00E22FD9" w:rsidRDefault="00BB081F" w:rsidP="00BB081F">
                  <w:r w:rsidRPr="00E22FD9">
                    <w:t>Commitment to ensure all personnel assigned to this contract are Garda Vetted and hold clean, valid driving licenses.</w:t>
                  </w:r>
                </w:p>
              </w:tc>
              <w:tc>
                <w:tcPr>
                  <w:tcW w:w="0" w:type="auto"/>
                </w:tcPr>
                <w:p w14:paraId="4E76F9D6" w14:textId="59E47C4B" w:rsidR="00BB081F" w:rsidRPr="00E22FD9" w:rsidRDefault="00BB081F" w:rsidP="00BB081F">
                  <w:r w:rsidRPr="00E22FD9">
                    <w:t>Written undertaking signed by an authorized company officer confirming compliance with Garda Vetting and licensing protocols.</w:t>
                  </w:r>
                  <w:r w:rsidR="00F571C7">
                    <w:t xml:space="preserve"> Copies of relevant vetting and licences. </w:t>
                  </w:r>
                </w:p>
              </w:tc>
            </w:tr>
          </w:tbl>
          <w:p w14:paraId="44980EF4" w14:textId="51FCA454" w:rsidR="00C3103B" w:rsidRPr="00E22FD9" w:rsidRDefault="00C3103B" w:rsidP="00BB081F">
            <w:pPr>
              <w:jc w:val="both"/>
              <w:rPr>
                <w:szCs w:val="22"/>
              </w:rPr>
            </w:pPr>
          </w:p>
        </w:tc>
      </w:tr>
    </w:tbl>
    <w:p w14:paraId="49DC5F59" w14:textId="77777777" w:rsidR="00C3103B" w:rsidRPr="00E22FD9" w:rsidRDefault="00C3103B" w:rsidP="00BA3C02">
      <w:pPr>
        <w:spacing w:after="0"/>
        <w:jc w:val="both"/>
        <w:rPr>
          <w:szCs w:val="22"/>
        </w:rPr>
      </w:pPr>
    </w:p>
    <w:p w14:paraId="2642AEE7" w14:textId="77777777" w:rsidR="00C3103B" w:rsidRPr="00E22FD9" w:rsidRDefault="00C3103B" w:rsidP="00C3103B">
      <w:pPr>
        <w:pStyle w:val="ListParagraph"/>
        <w:numPr>
          <w:ilvl w:val="0"/>
          <w:numId w:val="4"/>
        </w:numPr>
        <w:spacing w:after="0"/>
        <w:jc w:val="both"/>
        <w:rPr>
          <w:szCs w:val="22"/>
        </w:rPr>
        <w:sectPr w:rsidR="00C3103B" w:rsidRPr="00E22FD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E22FD9" w14:paraId="548F5596" w14:textId="77777777" w:rsidTr="007831B0">
        <w:trPr>
          <w:trHeight w:val="655"/>
        </w:trPr>
        <w:tc>
          <w:tcPr>
            <w:tcW w:w="359" w:type="pct"/>
          </w:tcPr>
          <w:p w14:paraId="673C9807" w14:textId="77777777" w:rsidR="00C3103B" w:rsidRPr="00E22FD9" w:rsidRDefault="00C3103B" w:rsidP="00C3103B">
            <w:pPr>
              <w:jc w:val="both"/>
              <w:rPr>
                <w:color w:val="0000FF"/>
                <w:szCs w:val="22"/>
              </w:rPr>
            </w:pPr>
            <w:bookmarkStart w:id="1" w:name="Text81"/>
          </w:p>
        </w:tc>
        <w:tc>
          <w:tcPr>
            <w:tcW w:w="378" w:type="pct"/>
          </w:tcPr>
          <w:p w14:paraId="1AA122A8" w14:textId="77777777" w:rsidR="00C3103B" w:rsidRPr="00E22FD9" w:rsidRDefault="00C3103B" w:rsidP="00C3103B">
            <w:pPr>
              <w:jc w:val="both"/>
              <w:rPr>
                <w:color w:val="0000FF"/>
                <w:szCs w:val="22"/>
              </w:rPr>
            </w:pPr>
          </w:p>
        </w:tc>
        <w:tc>
          <w:tcPr>
            <w:tcW w:w="4263" w:type="pct"/>
          </w:tcPr>
          <w:p w14:paraId="32BB3FE7" w14:textId="77777777" w:rsidR="00C3103B" w:rsidRPr="00E22FD9" w:rsidRDefault="00C3103B" w:rsidP="007831B0">
            <w:pPr>
              <w:jc w:val="both"/>
              <w:rPr>
                <w:szCs w:val="22"/>
              </w:rPr>
            </w:pPr>
            <w:r w:rsidRPr="00E22FD9">
              <w:rPr>
                <w:szCs w:val="22"/>
              </w:rPr>
              <w:t>Tenderers must provide the supporting documentation specified above without delay when requested by the Contracting Authority.</w:t>
            </w:r>
          </w:p>
        </w:tc>
      </w:tr>
    </w:tbl>
    <w:p w14:paraId="19D33F13" w14:textId="77777777" w:rsidR="00C3103B" w:rsidRPr="00E22FD9" w:rsidRDefault="00C3103B" w:rsidP="00C3103B">
      <w:pPr>
        <w:pStyle w:val="ListParagraph"/>
        <w:numPr>
          <w:ilvl w:val="0"/>
          <w:numId w:val="4"/>
        </w:numPr>
        <w:jc w:val="both"/>
        <w:rPr>
          <w:szCs w:val="22"/>
        </w:rPr>
        <w:sectPr w:rsidR="00C3103B" w:rsidRPr="00E22FD9" w:rsidSect="00C3103B">
          <w:type w:val="continuous"/>
          <w:pgSz w:w="11907" w:h="16840" w:code="9"/>
          <w:pgMar w:top="1134" w:right="1418" w:bottom="851" w:left="1418" w:header="709" w:footer="709" w:gutter="0"/>
          <w:cols w:space="708"/>
          <w:docGrid w:linePitch="360"/>
        </w:sectPr>
      </w:pPr>
    </w:p>
    <w:bookmarkEnd w:id="1"/>
    <w:p w14:paraId="58277EBD" w14:textId="77777777" w:rsidR="003C0FB1" w:rsidRPr="00E22FD9" w:rsidRDefault="003C0FB1" w:rsidP="00AB5697">
      <w:pPr>
        <w:pStyle w:val="Heading2"/>
        <w:numPr>
          <w:ilvl w:val="1"/>
          <w:numId w:val="4"/>
        </w:numPr>
        <w:tabs>
          <w:tab w:val="clear" w:pos="390"/>
        </w:tabs>
        <w:spacing w:after="100"/>
        <w:ind w:left="0" w:firstLine="0"/>
        <w:jc w:val="both"/>
      </w:pPr>
      <w:r w:rsidRPr="00E22FD9">
        <w:t>Award Criteria</w:t>
      </w:r>
    </w:p>
    <w:tbl>
      <w:tblPr>
        <w:tblW w:w="5000" w:type="pct"/>
        <w:tblLook w:val="01E0" w:firstRow="1" w:lastRow="1" w:firstColumn="1" w:lastColumn="1" w:noHBand="0" w:noVBand="0"/>
      </w:tblPr>
      <w:tblGrid>
        <w:gridCol w:w="776"/>
        <w:gridCol w:w="8295"/>
      </w:tblGrid>
      <w:tr w:rsidR="00564F8A" w:rsidRPr="00E22FD9" w14:paraId="5B056A36" w14:textId="77777777" w:rsidTr="56C4F621">
        <w:trPr>
          <w:trHeight w:val="595"/>
        </w:trPr>
        <w:tc>
          <w:tcPr>
            <w:tcW w:w="428" w:type="pct"/>
          </w:tcPr>
          <w:p w14:paraId="7E35F365" w14:textId="77777777" w:rsidR="00564F8A" w:rsidRPr="00E22FD9" w:rsidRDefault="00564F8A" w:rsidP="00503F93">
            <w:pPr>
              <w:spacing w:line="320" w:lineRule="exact"/>
              <w:jc w:val="both"/>
              <w:rPr>
                <w:color w:val="0000FF"/>
              </w:rPr>
            </w:pPr>
            <w:r w:rsidRPr="00E22FD9">
              <w:rPr>
                <w:color w:val="0000FF"/>
              </w:rPr>
              <w:t>3.3.1</w:t>
            </w:r>
          </w:p>
        </w:tc>
        <w:tc>
          <w:tcPr>
            <w:tcW w:w="4572" w:type="pct"/>
          </w:tcPr>
          <w:p w14:paraId="1DBFDC4B" w14:textId="475C0BE0" w:rsidR="00564F8A" w:rsidRPr="00E22FD9" w:rsidRDefault="00564F8A" w:rsidP="00564F8A">
            <w:pPr>
              <w:jc w:val="both"/>
            </w:pPr>
            <w:r w:rsidRPr="00E22FD9">
              <w:t xml:space="preserve">The Services Contract will be awarded on the basis of the most economically advantageous tender(s) </w:t>
            </w:r>
            <w:r w:rsidR="00BB081F" w:rsidRPr="00E22FD9">
              <w:rPr>
                <w:lang w:val="en-IE"/>
              </w:rPr>
              <w:t xml:space="preserve">based on a </w:t>
            </w:r>
            <w:r w:rsidR="007C6BED" w:rsidRPr="00E22FD9">
              <w:rPr>
                <w:b/>
                <w:bCs/>
                <w:lang w:val="en-IE"/>
              </w:rPr>
              <w:t>6</w:t>
            </w:r>
            <w:r w:rsidR="00BB081F" w:rsidRPr="00E22FD9">
              <w:rPr>
                <w:b/>
                <w:bCs/>
                <w:lang w:val="en-IE"/>
              </w:rPr>
              <w:t xml:space="preserve">0% Price / </w:t>
            </w:r>
            <w:r w:rsidR="007C6BED" w:rsidRPr="00E22FD9">
              <w:rPr>
                <w:b/>
                <w:bCs/>
                <w:lang w:val="en-IE"/>
              </w:rPr>
              <w:t>4</w:t>
            </w:r>
            <w:r w:rsidR="00BB081F" w:rsidRPr="00E22FD9">
              <w:rPr>
                <w:b/>
                <w:bCs/>
                <w:lang w:val="en-IE"/>
              </w:rPr>
              <w:t>0% Quality</w:t>
            </w:r>
            <w:r w:rsidR="00BB081F" w:rsidRPr="00E22FD9">
              <w:rPr>
                <w:lang w:val="en-IE"/>
              </w:rPr>
              <w:t xml:space="preserve"> split</w:t>
            </w:r>
            <w:r w:rsidR="00BB081F" w:rsidRPr="00E22FD9">
              <w:t xml:space="preserve"> </w:t>
            </w:r>
            <w:r w:rsidRPr="00E22FD9">
              <w:t>as identified in accordance with the following criteria:</w:t>
            </w:r>
          </w:p>
          <w:p w14:paraId="79349CBF" w14:textId="77777777" w:rsidR="00BB081F" w:rsidRPr="00E22FD9" w:rsidRDefault="00BB081F" w:rsidP="00BB081F">
            <w:r w:rsidRPr="00E22FD9">
              <w:t>The evaluation of each Lot will be conducted independently using the following allocation of marks: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5764"/>
              <w:gridCol w:w="960"/>
              <w:gridCol w:w="1345"/>
            </w:tblGrid>
            <w:tr w:rsidR="00BB081F" w:rsidRPr="00E22FD9" w14:paraId="339B17DF" w14:textId="77777777" w:rsidTr="56C4F621">
              <w:trPr>
                <w:tblHeader/>
              </w:trPr>
              <w:tc>
                <w:tcPr>
                  <w:tcW w:w="0" w:type="auto"/>
                  <w:shd w:val="clear" w:color="auto" w:fill="1F3864" w:themeFill="accent5" w:themeFillShade="80"/>
                </w:tcPr>
                <w:p w14:paraId="726E31E3" w14:textId="77777777" w:rsidR="00BB081F" w:rsidRPr="00E22FD9" w:rsidRDefault="00BB081F" w:rsidP="00BB081F">
                  <w:r w:rsidRPr="00E22FD9">
                    <w:rPr>
                      <w:b/>
                      <w:bCs/>
                      <w:color w:val="FFFFFF"/>
                    </w:rPr>
                    <w:t>Award Criterion</w:t>
                  </w:r>
                </w:p>
              </w:tc>
              <w:tc>
                <w:tcPr>
                  <w:tcW w:w="0" w:type="auto"/>
                  <w:shd w:val="clear" w:color="auto" w:fill="1F3864" w:themeFill="accent5" w:themeFillShade="80"/>
                </w:tcPr>
                <w:p w14:paraId="087CBDE4" w14:textId="77777777" w:rsidR="00BB081F" w:rsidRPr="00E22FD9" w:rsidRDefault="00BB081F" w:rsidP="00BB081F">
                  <w:pPr>
                    <w:jc w:val="center"/>
                  </w:pPr>
                  <w:r w:rsidRPr="00E22FD9">
                    <w:rPr>
                      <w:b/>
                      <w:bCs/>
                      <w:color w:val="FFFFFF"/>
                    </w:rPr>
                    <w:t>Weighting</w:t>
                  </w:r>
                </w:p>
              </w:tc>
              <w:tc>
                <w:tcPr>
                  <w:tcW w:w="0" w:type="auto"/>
                  <w:shd w:val="clear" w:color="auto" w:fill="1F3864" w:themeFill="accent5" w:themeFillShade="80"/>
                </w:tcPr>
                <w:p w14:paraId="348D8103" w14:textId="77777777" w:rsidR="00BB081F" w:rsidRPr="00E22FD9" w:rsidRDefault="00BB081F" w:rsidP="00BB081F">
                  <w:pPr>
                    <w:jc w:val="center"/>
                  </w:pPr>
                  <w:r w:rsidRPr="00E22FD9">
                    <w:rPr>
                      <w:b/>
                      <w:bCs/>
                      <w:color w:val="FFFFFF"/>
                    </w:rPr>
                    <w:t>Maximum Marks</w:t>
                  </w:r>
                </w:p>
              </w:tc>
            </w:tr>
            <w:tr w:rsidR="00BB081F" w:rsidRPr="00E22FD9" w14:paraId="77358C12" w14:textId="77777777" w:rsidTr="56C4F621">
              <w:tc>
                <w:tcPr>
                  <w:tcW w:w="0" w:type="auto"/>
                  <w:shd w:val="clear" w:color="auto" w:fill="D9E2F3" w:themeFill="accent5" w:themeFillTint="33"/>
                </w:tcPr>
                <w:p w14:paraId="5FEFA04C" w14:textId="77777777" w:rsidR="00BB081F" w:rsidRPr="00E22FD9" w:rsidRDefault="00BB081F" w:rsidP="00BB081F">
                  <w:r w:rsidRPr="00E22FD9">
                    <w:rPr>
                      <w:b/>
                      <w:bCs/>
                    </w:rPr>
                    <w:t>A. Cost / Price (Commercial)</w:t>
                  </w:r>
                </w:p>
              </w:tc>
              <w:tc>
                <w:tcPr>
                  <w:tcW w:w="0" w:type="auto"/>
                  <w:shd w:val="clear" w:color="auto" w:fill="D9E2F3" w:themeFill="accent5" w:themeFillTint="33"/>
                </w:tcPr>
                <w:p w14:paraId="06E57F18" w14:textId="31405AC8" w:rsidR="00BB081F" w:rsidRPr="00E22FD9" w:rsidRDefault="00490087" w:rsidP="00BB081F">
                  <w:pPr>
                    <w:jc w:val="center"/>
                  </w:pPr>
                  <w:r w:rsidRPr="00E22FD9">
                    <w:rPr>
                      <w:b/>
                      <w:bCs/>
                    </w:rPr>
                    <w:t>60</w:t>
                  </w:r>
                  <w:r w:rsidR="00BB081F" w:rsidRPr="00E22FD9">
                    <w:rPr>
                      <w:b/>
                      <w:bCs/>
                    </w:rPr>
                    <w:t>%</w:t>
                  </w:r>
                </w:p>
              </w:tc>
              <w:tc>
                <w:tcPr>
                  <w:tcW w:w="0" w:type="auto"/>
                  <w:shd w:val="clear" w:color="auto" w:fill="D9E2F3" w:themeFill="accent5" w:themeFillTint="33"/>
                </w:tcPr>
                <w:p w14:paraId="2D497C62" w14:textId="0CE76C4C" w:rsidR="00BB081F" w:rsidRPr="00E22FD9" w:rsidRDefault="007C6BED" w:rsidP="00BB081F">
                  <w:pPr>
                    <w:jc w:val="center"/>
                  </w:pPr>
                  <w:r w:rsidRPr="00E22FD9">
                    <w:rPr>
                      <w:b/>
                      <w:bCs/>
                    </w:rPr>
                    <w:t>6</w:t>
                  </w:r>
                  <w:r w:rsidR="00BB081F" w:rsidRPr="00E22FD9">
                    <w:rPr>
                      <w:b/>
                      <w:bCs/>
                    </w:rPr>
                    <w:t>00 Marks</w:t>
                  </w:r>
                </w:p>
              </w:tc>
            </w:tr>
            <w:tr w:rsidR="00BB081F" w:rsidRPr="00E22FD9" w14:paraId="329107B8" w14:textId="77777777" w:rsidTr="56C4F621">
              <w:tc>
                <w:tcPr>
                  <w:tcW w:w="0" w:type="auto"/>
                  <w:shd w:val="clear" w:color="auto" w:fill="D9E2F3" w:themeFill="accent5" w:themeFillTint="33"/>
                </w:tcPr>
                <w:p w14:paraId="5C4B91E3" w14:textId="77777777" w:rsidR="00BB081F" w:rsidRPr="00E22FD9" w:rsidRDefault="00BB081F" w:rsidP="00BB081F">
                  <w:r w:rsidRPr="00E22FD9">
                    <w:rPr>
                      <w:b/>
                      <w:bCs/>
                    </w:rPr>
                    <w:t>B. Quality (Technical)</w:t>
                  </w:r>
                </w:p>
              </w:tc>
              <w:tc>
                <w:tcPr>
                  <w:tcW w:w="0" w:type="auto"/>
                  <w:shd w:val="clear" w:color="auto" w:fill="D9E2F3" w:themeFill="accent5" w:themeFillTint="33"/>
                </w:tcPr>
                <w:p w14:paraId="5A289B56" w14:textId="1756BCE8" w:rsidR="00BB081F" w:rsidRPr="00E22FD9" w:rsidRDefault="00490087" w:rsidP="00BB081F">
                  <w:pPr>
                    <w:jc w:val="center"/>
                  </w:pPr>
                  <w:r w:rsidRPr="00E22FD9">
                    <w:rPr>
                      <w:b/>
                      <w:bCs/>
                    </w:rPr>
                    <w:t>4</w:t>
                  </w:r>
                  <w:r w:rsidR="00BB081F" w:rsidRPr="00E22FD9">
                    <w:rPr>
                      <w:b/>
                      <w:bCs/>
                    </w:rPr>
                    <w:t>0%</w:t>
                  </w:r>
                </w:p>
              </w:tc>
              <w:tc>
                <w:tcPr>
                  <w:tcW w:w="0" w:type="auto"/>
                  <w:shd w:val="clear" w:color="auto" w:fill="D9E2F3" w:themeFill="accent5" w:themeFillTint="33"/>
                </w:tcPr>
                <w:p w14:paraId="62DC2555" w14:textId="2A16D733" w:rsidR="00BB081F" w:rsidRPr="00E22FD9" w:rsidRDefault="00490087" w:rsidP="00BB081F">
                  <w:pPr>
                    <w:jc w:val="center"/>
                  </w:pPr>
                  <w:r w:rsidRPr="00E22FD9">
                    <w:rPr>
                      <w:b/>
                      <w:bCs/>
                    </w:rPr>
                    <w:t>4</w:t>
                  </w:r>
                  <w:r w:rsidR="00BB081F" w:rsidRPr="00E22FD9">
                    <w:rPr>
                      <w:b/>
                      <w:bCs/>
                    </w:rPr>
                    <w:t>00 Marks</w:t>
                  </w:r>
                </w:p>
              </w:tc>
            </w:tr>
            <w:tr w:rsidR="00BB081F" w:rsidRPr="00E22FD9" w14:paraId="55D6AF74" w14:textId="77777777" w:rsidTr="56C4F621">
              <w:tc>
                <w:tcPr>
                  <w:tcW w:w="0" w:type="auto"/>
                </w:tcPr>
                <w:p w14:paraId="00E1EF85" w14:textId="77777777" w:rsidR="00BB081F" w:rsidRPr="00E22FD9" w:rsidRDefault="00BB081F" w:rsidP="00BB081F">
                  <w:r w:rsidRPr="00E22FD9">
                    <w:rPr>
                      <w:i/>
                      <w:iCs/>
                    </w:rPr>
                    <w:t xml:space="preserve">    Sub-Criterion B1: Operational Methodology &amp; Route Management</w:t>
                  </w:r>
                </w:p>
              </w:tc>
              <w:tc>
                <w:tcPr>
                  <w:tcW w:w="0" w:type="auto"/>
                </w:tcPr>
                <w:p w14:paraId="76AE7457" w14:textId="77777777" w:rsidR="00BB081F" w:rsidRPr="00E22FD9" w:rsidRDefault="00BB081F" w:rsidP="00BB081F">
                  <w:pPr>
                    <w:jc w:val="center"/>
                  </w:pPr>
                  <w:r w:rsidRPr="00E22FD9">
                    <w:rPr>
                      <w:i/>
                      <w:iCs/>
                    </w:rPr>
                    <w:t>10%</w:t>
                  </w:r>
                </w:p>
              </w:tc>
              <w:tc>
                <w:tcPr>
                  <w:tcW w:w="0" w:type="auto"/>
                </w:tcPr>
                <w:p w14:paraId="1DB22233" w14:textId="77777777" w:rsidR="00BB081F" w:rsidRPr="00E22FD9" w:rsidRDefault="00BB081F" w:rsidP="00BB081F">
                  <w:pPr>
                    <w:jc w:val="center"/>
                  </w:pPr>
                  <w:r w:rsidRPr="00E22FD9">
                    <w:rPr>
                      <w:i/>
                      <w:iCs/>
                    </w:rPr>
                    <w:t>100 Marks</w:t>
                  </w:r>
                </w:p>
              </w:tc>
            </w:tr>
            <w:tr w:rsidR="00BB081F" w:rsidRPr="00E22FD9" w14:paraId="0D7D6E1F" w14:textId="77777777" w:rsidTr="56C4F621">
              <w:tc>
                <w:tcPr>
                  <w:tcW w:w="0" w:type="auto"/>
                </w:tcPr>
                <w:p w14:paraId="2815E66F" w14:textId="77777777" w:rsidR="00BB081F" w:rsidRPr="00E22FD9" w:rsidRDefault="00BB081F" w:rsidP="00BB081F">
                  <w:r w:rsidRPr="00E22FD9">
                    <w:rPr>
                      <w:i/>
                      <w:iCs/>
                    </w:rPr>
                    <w:t xml:space="preserve">    Sub-Criterion B2: Service Continuity, Contingency &amp; Resource Management</w:t>
                  </w:r>
                </w:p>
              </w:tc>
              <w:tc>
                <w:tcPr>
                  <w:tcW w:w="0" w:type="auto"/>
                </w:tcPr>
                <w:p w14:paraId="6B35FC60" w14:textId="494A77CC" w:rsidR="00BB081F" w:rsidRPr="00E22FD9" w:rsidRDefault="0070438C" w:rsidP="00BB081F">
                  <w:pPr>
                    <w:jc w:val="center"/>
                  </w:pPr>
                  <w:r w:rsidRPr="00E22FD9">
                    <w:rPr>
                      <w:i/>
                      <w:iCs/>
                    </w:rPr>
                    <w:t>15%</w:t>
                  </w:r>
                </w:p>
              </w:tc>
              <w:tc>
                <w:tcPr>
                  <w:tcW w:w="0" w:type="auto"/>
                </w:tcPr>
                <w:p w14:paraId="111FD6BB" w14:textId="48E2B6C2" w:rsidR="00BB081F" w:rsidRPr="00E22FD9" w:rsidRDefault="00BB081F" w:rsidP="00BB081F">
                  <w:pPr>
                    <w:jc w:val="center"/>
                  </w:pPr>
                  <w:r w:rsidRPr="00E22FD9">
                    <w:rPr>
                      <w:i/>
                      <w:iCs/>
                    </w:rPr>
                    <w:t>1</w:t>
                  </w:r>
                  <w:r w:rsidR="00880632" w:rsidRPr="00E22FD9">
                    <w:rPr>
                      <w:i/>
                      <w:iCs/>
                    </w:rPr>
                    <w:t>5</w:t>
                  </w:r>
                  <w:r w:rsidRPr="00E22FD9">
                    <w:rPr>
                      <w:i/>
                      <w:iCs/>
                    </w:rPr>
                    <w:t>0 Marks</w:t>
                  </w:r>
                </w:p>
              </w:tc>
            </w:tr>
            <w:tr w:rsidR="00BB081F" w:rsidRPr="00E22FD9" w14:paraId="6285B8AA" w14:textId="77777777" w:rsidTr="56C4F621">
              <w:tc>
                <w:tcPr>
                  <w:tcW w:w="0" w:type="auto"/>
                </w:tcPr>
                <w:p w14:paraId="1FF658DB" w14:textId="77777777" w:rsidR="00BB081F" w:rsidRPr="00E22FD9" w:rsidRDefault="00BB081F" w:rsidP="00BB081F">
                  <w:r w:rsidRPr="00E22FD9">
                    <w:rPr>
                      <w:i/>
                      <w:iCs/>
                    </w:rPr>
                    <w:t xml:space="preserve">    Sub-Criterion B3: Quality Assurance, Contract Management &amp; Reporting</w:t>
                  </w:r>
                </w:p>
              </w:tc>
              <w:tc>
                <w:tcPr>
                  <w:tcW w:w="0" w:type="auto"/>
                </w:tcPr>
                <w:p w14:paraId="48BB88DF" w14:textId="17614F99" w:rsidR="00BB081F" w:rsidRPr="00E22FD9" w:rsidRDefault="0070438C" w:rsidP="00BB081F">
                  <w:pPr>
                    <w:jc w:val="center"/>
                  </w:pPr>
                  <w:r w:rsidRPr="00E22FD9">
                    <w:rPr>
                      <w:i/>
                      <w:iCs/>
                    </w:rPr>
                    <w:t>5%</w:t>
                  </w:r>
                </w:p>
              </w:tc>
              <w:tc>
                <w:tcPr>
                  <w:tcW w:w="0" w:type="auto"/>
                </w:tcPr>
                <w:p w14:paraId="5D7EBF82" w14:textId="68FBE2F1" w:rsidR="00BB081F" w:rsidRPr="00E22FD9" w:rsidRDefault="00880632" w:rsidP="00BB081F">
                  <w:pPr>
                    <w:jc w:val="center"/>
                  </w:pPr>
                  <w:r w:rsidRPr="00E22FD9">
                    <w:rPr>
                      <w:i/>
                      <w:iCs/>
                    </w:rPr>
                    <w:t>5</w:t>
                  </w:r>
                  <w:r w:rsidR="00424D86" w:rsidRPr="00E22FD9">
                    <w:rPr>
                      <w:i/>
                      <w:iCs/>
                    </w:rPr>
                    <w:t>0</w:t>
                  </w:r>
                  <w:r w:rsidR="00BB081F" w:rsidRPr="00E22FD9">
                    <w:rPr>
                      <w:i/>
                      <w:iCs/>
                    </w:rPr>
                    <w:t xml:space="preserve"> Marks</w:t>
                  </w:r>
                </w:p>
              </w:tc>
            </w:tr>
            <w:tr w:rsidR="00490087" w:rsidRPr="00E22FD9" w14:paraId="04AA5750" w14:textId="77777777" w:rsidTr="56C4F621">
              <w:tc>
                <w:tcPr>
                  <w:tcW w:w="0" w:type="auto"/>
                </w:tcPr>
                <w:p w14:paraId="1A864B2A" w14:textId="7DB7B7FE" w:rsidR="00490087" w:rsidRPr="00E22FD9" w:rsidRDefault="00D83552" w:rsidP="00BB081F">
                  <w:pPr>
                    <w:rPr>
                      <w:i/>
                      <w:iCs/>
                    </w:rPr>
                  </w:pPr>
                  <w:r w:rsidRPr="00E22FD9">
                    <w:rPr>
                      <w:i/>
                      <w:iCs/>
                    </w:rPr>
                    <w:t xml:space="preserve">   </w:t>
                  </w:r>
                  <w:r w:rsidR="00490087" w:rsidRPr="00E22FD9">
                    <w:rPr>
                      <w:i/>
                      <w:iCs/>
                    </w:rPr>
                    <w:t xml:space="preserve">Sub Criterion B4: </w:t>
                  </w:r>
                  <w:bookmarkStart w:id="2" w:name="_Hlk233288416"/>
                  <w:r w:rsidR="00490087" w:rsidRPr="00E22FD9">
                    <w:rPr>
                      <w:i/>
                      <w:iCs/>
                    </w:rPr>
                    <w:t>Green innovation /</w:t>
                  </w:r>
                  <w:r w:rsidRPr="00E22FD9">
                    <w:rPr>
                      <w:i/>
                      <w:iCs/>
                    </w:rPr>
                    <w:t xml:space="preserve"> </w:t>
                  </w:r>
                  <w:r w:rsidR="0012669F" w:rsidRPr="00E22FD9">
                    <w:rPr>
                      <w:i/>
                      <w:iCs/>
                    </w:rPr>
                    <w:t>I</w:t>
                  </w:r>
                  <w:r w:rsidR="00490087" w:rsidRPr="00E22FD9">
                    <w:rPr>
                      <w:i/>
                      <w:iCs/>
                    </w:rPr>
                    <w:t xml:space="preserve">nnovative approaches </w:t>
                  </w:r>
                  <w:r w:rsidRPr="00E22FD9">
                    <w:rPr>
                      <w:i/>
                      <w:iCs/>
                    </w:rPr>
                    <w:t>&amp;</w:t>
                  </w:r>
                  <w:r w:rsidR="00490087" w:rsidRPr="00E22FD9">
                    <w:rPr>
                      <w:i/>
                      <w:iCs/>
                    </w:rPr>
                    <w:t xml:space="preserve"> Reduction of car</w:t>
                  </w:r>
                  <w:r w:rsidR="009E3080" w:rsidRPr="00E22FD9">
                    <w:rPr>
                      <w:i/>
                      <w:iCs/>
                    </w:rPr>
                    <w:t>b</w:t>
                  </w:r>
                  <w:r w:rsidR="00490087" w:rsidRPr="00E22FD9">
                    <w:rPr>
                      <w:i/>
                      <w:iCs/>
                    </w:rPr>
                    <w:t xml:space="preserve">on emissions </w:t>
                  </w:r>
                  <w:bookmarkEnd w:id="2"/>
                </w:p>
              </w:tc>
              <w:tc>
                <w:tcPr>
                  <w:tcW w:w="0" w:type="auto"/>
                </w:tcPr>
                <w:p w14:paraId="2CFE3B1D" w14:textId="076B2234" w:rsidR="00490087" w:rsidRPr="00E22FD9" w:rsidRDefault="00490087" w:rsidP="00BB081F">
                  <w:pPr>
                    <w:jc w:val="center"/>
                    <w:rPr>
                      <w:i/>
                      <w:iCs/>
                    </w:rPr>
                  </w:pPr>
                  <w:r w:rsidRPr="00E22FD9">
                    <w:rPr>
                      <w:i/>
                      <w:iCs/>
                    </w:rPr>
                    <w:t>10%</w:t>
                  </w:r>
                </w:p>
              </w:tc>
              <w:tc>
                <w:tcPr>
                  <w:tcW w:w="0" w:type="auto"/>
                </w:tcPr>
                <w:p w14:paraId="302E8B7F" w14:textId="636F4D9F" w:rsidR="00490087" w:rsidRPr="00E22FD9" w:rsidRDefault="00490087" w:rsidP="00BB081F">
                  <w:pPr>
                    <w:jc w:val="center"/>
                    <w:rPr>
                      <w:i/>
                      <w:iCs/>
                    </w:rPr>
                  </w:pPr>
                  <w:r w:rsidRPr="00E22FD9">
                    <w:rPr>
                      <w:i/>
                      <w:iCs/>
                    </w:rPr>
                    <w:t xml:space="preserve">100 Marks </w:t>
                  </w:r>
                </w:p>
              </w:tc>
            </w:tr>
            <w:tr w:rsidR="00BB081F" w:rsidRPr="00E22FD9" w14:paraId="34352688" w14:textId="77777777" w:rsidTr="56C4F621">
              <w:tc>
                <w:tcPr>
                  <w:tcW w:w="0" w:type="auto"/>
                  <w:shd w:val="clear" w:color="auto" w:fill="1F3864" w:themeFill="accent5" w:themeFillShade="80"/>
                </w:tcPr>
                <w:p w14:paraId="3F0A34D0" w14:textId="77777777" w:rsidR="00BB081F" w:rsidRPr="00E22FD9" w:rsidRDefault="00BB081F" w:rsidP="00BB081F">
                  <w:r w:rsidRPr="00E22FD9">
                    <w:rPr>
                      <w:b/>
                      <w:bCs/>
                      <w:color w:val="FFFFFF"/>
                    </w:rPr>
                    <w:t>TOTAL</w:t>
                  </w:r>
                </w:p>
              </w:tc>
              <w:tc>
                <w:tcPr>
                  <w:tcW w:w="0" w:type="auto"/>
                  <w:shd w:val="clear" w:color="auto" w:fill="1F3864" w:themeFill="accent5" w:themeFillShade="80"/>
                </w:tcPr>
                <w:p w14:paraId="0598EE5A" w14:textId="77777777" w:rsidR="00BB081F" w:rsidRPr="00E22FD9" w:rsidRDefault="00BB081F" w:rsidP="00BB081F">
                  <w:pPr>
                    <w:jc w:val="center"/>
                  </w:pPr>
                  <w:r w:rsidRPr="00E22FD9">
                    <w:rPr>
                      <w:b/>
                      <w:bCs/>
                      <w:color w:val="FFFFFF"/>
                    </w:rPr>
                    <w:t>100%</w:t>
                  </w:r>
                </w:p>
              </w:tc>
              <w:tc>
                <w:tcPr>
                  <w:tcW w:w="0" w:type="auto"/>
                  <w:shd w:val="clear" w:color="auto" w:fill="1F3864" w:themeFill="accent5" w:themeFillShade="80"/>
                </w:tcPr>
                <w:p w14:paraId="56FC9D8E" w14:textId="77777777" w:rsidR="00BB081F" w:rsidRPr="00E22FD9" w:rsidRDefault="00BB081F" w:rsidP="00BB081F">
                  <w:pPr>
                    <w:jc w:val="center"/>
                  </w:pPr>
                  <w:r w:rsidRPr="00E22FD9">
                    <w:rPr>
                      <w:b/>
                      <w:bCs/>
                      <w:color w:val="FFFFFF"/>
                    </w:rPr>
                    <w:t>1,000 Marks</w:t>
                  </w:r>
                </w:p>
              </w:tc>
            </w:tr>
          </w:tbl>
          <w:p w14:paraId="76C7689E" w14:textId="7AC2DC6C" w:rsidR="00BB081F" w:rsidRPr="00E22FD9" w:rsidRDefault="00BB081F" w:rsidP="00564F8A">
            <w:pPr>
              <w:jc w:val="both"/>
            </w:pPr>
          </w:p>
        </w:tc>
      </w:tr>
    </w:tbl>
    <w:p w14:paraId="4F7E4FF7" w14:textId="77777777" w:rsidR="00F571C7" w:rsidRDefault="00F571C7" w:rsidP="00AC1882">
      <w:pPr>
        <w:rPr>
          <w:rFonts w:cs="Calibri"/>
          <w:b/>
          <w:bCs/>
          <w:color w:val="404040"/>
          <w:sz w:val="24"/>
        </w:rPr>
      </w:pPr>
    </w:p>
    <w:p w14:paraId="7E3DFAB7" w14:textId="66686F2F" w:rsidR="00BB081F" w:rsidRPr="00E22FD9" w:rsidRDefault="00BB081F" w:rsidP="00AC1882">
      <w:pPr>
        <w:rPr>
          <w:rFonts w:cs="Calibri"/>
          <w:b/>
          <w:bCs/>
          <w:color w:val="404040"/>
          <w:sz w:val="24"/>
        </w:rPr>
      </w:pPr>
      <w:r w:rsidRPr="00E22FD9">
        <w:rPr>
          <w:rFonts w:cs="Calibri"/>
          <w:b/>
          <w:bCs/>
          <w:color w:val="404040"/>
          <w:sz w:val="24"/>
        </w:rPr>
        <w:t>Price Evaluation Methodology (</w:t>
      </w:r>
      <w:r w:rsidR="007C6BED" w:rsidRPr="00E22FD9">
        <w:rPr>
          <w:rFonts w:cs="Calibri"/>
          <w:b/>
          <w:bCs/>
          <w:color w:val="404040"/>
          <w:sz w:val="24"/>
        </w:rPr>
        <w:t>6</w:t>
      </w:r>
      <w:r w:rsidRPr="00E22FD9">
        <w:rPr>
          <w:rFonts w:cs="Calibri"/>
          <w:b/>
          <w:bCs/>
          <w:color w:val="404040"/>
          <w:sz w:val="24"/>
        </w:rPr>
        <w:t>00 Marks)</w:t>
      </w:r>
    </w:p>
    <w:p w14:paraId="2AC839BD" w14:textId="43F42691" w:rsidR="00BB081F" w:rsidRPr="00E22FD9" w:rsidRDefault="00BB081F" w:rsidP="00BB081F">
      <w:r w:rsidRPr="00E22FD9">
        <w:t xml:space="preserve">The pricing score will be calculated per Lot using the following inverse proportional formula. The lowest compliant total cost submitted for a Lot will receive the maximum score of </w:t>
      </w:r>
      <w:r w:rsidR="007C6BED" w:rsidRPr="00E22FD9">
        <w:t>6</w:t>
      </w:r>
      <w:r w:rsidRPr="00E22FD9">
        <w:t>00 marks. All other compliant tenders for that Lot will receive marks calculated as follows:</w:t>
      </w:r>
    </w:p>
    <w:p w14:paraId="5E5BD9DB" w14:textId="0878631E" w:rsidR="00BB081F" w:rsidRPr="00E22FD9" w:rsidRDefault="00BB081F" w:rsidP="00BB081F">
      <w:pPr>
        <w:shd w:val="clear" w:color="auto" w:fill="F2F2F2"/>
        <w:spacing w:before="120"/>
        <w:jc w:val="center"/>
      </w:pPr>
      <w:r w:rsidRPr="00E22FD9">
        <w:rPr>
          <w:b/>
          <w:bCs/>
          <w:i/>
          <w:iCs/>
        </w:rPr>
        <w:t xml:space="preserve">Price Score = (Lowest Compliant Total Cost ÷ Tenderer's Total Cost) × </w:t>
      </w:r>
      <w:r w:rsidR="007C6BED" w:rsidRPr="00E22FD9">
        <w:rPr>
          <w:b/>
          <w:bCs/>
          <w:i/>
          <w:iCs/>
        </w:rPr>
        <w:t>6</w:t>
      </w:r>
      <w:r w:rsidRPr="00E22FD9">
        <w:rPr>
          <w:b/>
          <w:bCs/>
          <w:i/>
          <w:iCs/>
        </w:rPr>
        <w:t>00</w:t>
      </w:r>
    </w:p>
    <w:p w14:paraId="31CD0FDE" w14:textId="77777777" w:rsidR="00AC1882" w:rsidRPr="00E22FD9" w:rsidRDefault="00BB081F" w:rsidP="00AC1882">
      <w:pPr>
        <w:rPr>
          <w:i/>
          <w:iCs/>
          <w:color w:val="595959"/>
        </w:rPr>
      </w:pPr>
      <w:r w:rsidRPr="00E22FD9">
        <w:rPr>
          <w:i/>
          <w:iCs/>
          <w:color w:val="595959"/>
        </w:rPr>
        <w:t>Note: The "Total Cost" used for evaluation will be the 3-Year Cumulative Total Cost calculated in the Pricing Schedule (Appendix 2).</w:t>
      </w:r>
    </w:p>
    <w:p w14:paraId="0FE5E988" w14:textId="0D7F3298" w:rsidR="00BB081F" w:rsidRPr="00E22FD9" w:rsidRDefault="00BB081F" w:rsidP="00AC1882">
      <w:r w:rsidRPr="00E22FD9">
        <w:rPr>
          <w:rFonts w:cs="Calibri"/>
          <w:b/>
          <w:bCs/>
          <w:color w:val="404040"/>
          <w:sz w:val="24"/>
        </w:rPr>
        <w:t>Quality Evaluation Methodology (</w:t>
      </w:r>
      <w:r w:rsidR="007C6BED" w:rsidRPr="00E22FD9">
        <w:rPr>
          <w:rFonts w:cs="Calibri"/>
          <w:b/>
          <w:bCs/>
          <w:color w:val="404040"/>
          <w:sz w:val="24"/>
        </w:rPr>
        <w:t>4</w:t>
      </w:r>
      <w:r w:rsidRPr="00E22FD9">
        <w:rPr>
          <w:rFonts w:cs="Calibri"/>
          <w:b/>
          <w:bCs/>
          <w:color w:val="404040"/>
          <w:sz w:val="24"/>
        </w:rPr>
        <w:t>00 Marks)</w:t>
      </w:r>
    </w:p>
    <w:p w14:paraId="023CAE6C" w14:textId="77777777" w:rsidR="00BB081F" w:rsidRPr="00E22FD9" w:rsidRDefault="00BB081F" w:rsidP="00BB081F">
      <w:r w:rsidRPr="00E22FD9">
        <w:t>Quality criteria will be evaluated based on the written proposals submitted by Tenderers in response to the requirements in Appendix 1. The evaluation panel will award marks using the following qualitative scoring matrix:</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792"/>
        <w:gridCol w:w="1491"/>
        <w:gridCol w:w="6778"/>
      </w:tblGrid>
      <w:tr w:rsidR="00BB081F" w:rsidRPr="00E22FD9" w14:paraId="4D469EEB" w14:textId="77777777" w:rsidTr="00062BFD">
        <w:trPr>
          <w:tblHeader/>
        </w:trPr>
        <w:tc>
          <w:tcPr>
            <w:tcW w:w="0" w:type="auto"/>
            <w:shd w:val="clear" w:color="auto" w:fill="1F3864"/>
          </w:tcPr>
          <w:p w14:paraId="6CFC188F" w14:textId="77777777" w:rsidR="00BB081F" w:rsidRPr="00E22FD9" w:rsidRDefault="00BB081F" w:rsidP="00062BFD">
            <w:pPr>
              <w:jc w:val="center"/>
            </w:pPr>
            <w:r w:rsidRPr="00E22FD9">
              <w:rPr>
                <w:b/>
                <w:bCs/>
                <w:color w:val="FFFFFF"/>
              </w:rPr>
              <w:t>Score %</w:t>
            </w:r>
          </w:p>
        </w:tc>
        <w:tc>
          <w:tcPr>
            <w:tcW w:w="0" w:type="auto"/>
            <w:shd w:val="clear" w:color="auto" w:fill="1F3864"/>
          </w:tcPr>
          <w:p w14:paraId="1E47100D" w14:textId="77777777" w:rsidR="00BB081F" w:rsidRPr="00E22FD9" w:rsidRDefault="00BB081F" w:rsidP="00062BFD">
            <w:pPr>
              <w:jc w:val="center"/>
            </w:pPr>
            <w:r w:rsidRPr="00E22FD9">
              <w:rPr>
                <w:b/>
                <w:bCs/>
                <w:color w:val="FFFFFF"/>
              </w:rPr>
              <w:t>Performance Level</w:t>
            </w:r>
          </w:p>
        </w:tc>
        <w:tc>
          <w:tcPr>
            <w:tcW w:w="0" w:type="auto"/>
            <w:shd w:val="clear" w:color="auto" w:fill="1F3864"/>
          </w:tcPr>
          <w:p w14:paraId="273F9512" w14:textId="77777777" w:rsidR="00BB081F" w:rsidRPr="00E22FD9" w:rsidRDefault="00BB081F" w:rsidP="00062BFD">
            <w:pPr>
              <w:jc w:val="center"/>
            </w:pPr>
            <w:r w:rsidRPr="00E22FD9">
              <w:rPr>
                <w:b/>
                <w:bCs/>
                <w:color w:val="FFFFFF"/>
              </w:rPr>
              <w:t>Description</w:t>
            </w:r>
          </w:p>
        </w:tc>
      </w:tr>
      <w:tr w:rsidR="00BB081F" w:rsidRPr="00E22FD9" w14:paraId="1C2783AD" w14:textId="77777777" w:rsidTr="00062BFD">
        <w:tc>
          <w:tcPr>
            <w:tcW w:w="0" w:type="auto"/>
          </w:tcPr>
          <w:p w14:paraId="294B6CDF" w14:textId="77777777" w:rsidR="00BB081F" w:rsidRPr="00E22FD9" w:rsidRDefault="00BB081F" w:rsidP="00062BFD">
            <w:pPr>
              <w:jc w:val="center"/>
            </w:pPr>
            <w:r w:rsidRPr="00E22FD9">
              <w:rPr>
                <w:b/>
                <w:bCs/>
              </w:rPr>
              <w:t>90% - 100%</w:t>
            </w:r>
          </w:p>
        </w:tc>
        <w:tc>
          <w:tcPr>
            <w:tcW w:w="0" w:type="auto"/>
          </w:tcPr>
          <w:p w14:paraId="4D9C7623" w14:textId="77777777" w:rsidR="00BB081F" w:rsidRPr="00E22FD9" w:rsidRDefault="00BB081F" w:rsidP="00062BFD">
            <w:r w:rsidRPr="00E22FD9">
              <w:rPr>
                <w:b/>
                <w:bCs/>
              </w:rPr>
              <w:t>Outstanding</w:t>
            </w:r>
          </w:p>
        </w:tc>
        <w:tc>
          <w:tcPr>
            <w:tcW w:w="0" w:type="auto"/>
          </w:tcPr>
          <w:p w14:paraId="066CEF5D" w14:textId="77777777" w:rsidR="00BB081F" w:rsidRPr="00E22FD9" w:rsidRDefault="00BB081F" w:rsidP="00062BFD">
            <w:r w:rsidRPr="00E22FD9">
              <w:t>Exceptional proposal. Exceeds requirements in multiple areas. Demonstrates deep understanding, innovation, and robust risk mitigation.</w:t>
            </w:r>
          </w:p>
        </w:tc>
      </w:tr>
      <w:tr w:rsidR="00BB081F" w:rsidRPr="00E22FD9" w14:paraId="51776772" w14:textId="77777777" w:rsidTr="00062BFD">
        <w:tc>
          <w:tcPr>
            <w:tcW w:w="0" w:type="auto"/>
          </w:tcPr>
          <w:p w14:paraId="32F342DD" w14:textId="77777777" w:rsidR="00BB081F" w:rsidRPr="00E22FD9" w:rsidRDefault="00BB081F" w:rsidP="00062BFD">
            <w:pPr>
              <w:jc w:val="center"/>
            </w:pPr>
            <w:r w:rsidRPr="00E22FD9">
              <w:rPr>
                <w:b/>
                <w:bCs/>
              </w:rPr>
              <w:t>80% - 89%</w:t>
            </w:r>
          </w:p>
        </w:tc>
        <w:tc>
          <w:tcPr>
            <w:tcW w:w="0" w:type="auto"/>
          </w:tcPr>
          <w:p w14:paraId="3958E8E9" w14:textId="77777777" w:rsidR="00BB081F" w:rsidRPr="00E22FD9" w:rsidRDefault="00BB081F" w:rsidP="00062BFD">
            <w:r w:rsidRPr="00E22FD9">
              <w:rPr>
                <w:b/>
                <w:bCs/>
              </w:rPr>
              <w:t>Very Good</w:t>
            </w:r>
          </w:p>
        </w:tc>
        <w:tc>
          <w:tcPr>
            <w:tcW w:w="0" w:type="auto"/>
          </w:tcPr>
          <w:p w14:paraId="22EBF735" w14:textId="77777777" w:rsidR="00BB081F" w:rsidRPr="00E22FD9" w:rsidRDefault="00BB081F" w:rsidP="00062BFD">
            <w:r w:rsidRPr="00E22FD9">
              <w:t>High-quality proposal. Fully meets all requirements with clear, detailed methodologies and no significant weaknesses.</w:t>
            </w:r>
          </w:p>
        </w:tc>
      </w:tr>
      <w:tr w:rsidR="00BB081F" w:rsidRPr="00E22FD9" w14:paraId="31E45A60" w14:textId="77777777" w:rsidTr="00062BFD">
        <w:tc>
          <w:tcPr>
            <w:tcW w:w="0" w:type="auto"/>
          </w:tcPr>
          <w:p w14:paraId="6CC86D48" w14:textId="77777777" w:rsidR="00BB081F" w:rsidRPr="00E22FD9" w:rsidRDefault="00BB081F" w:rsidP="00062BFD">
            <w:pPr>
              <w:jc w:val="center"/>
            </w:pPr>
            <w:r w:rsidRPr="00E22FD9">
              <w:rPr>
                <w:b/>
                <w:bCs/>
              </w:rPr>
              <w:t>60% - 79%</w:t>
            </w:r>
          </w:p>
        </w:tc>
        <w:tc>
          <w:tcPr>
            <w:tcW w:w="0" w:type="auto"/>
          </w:tcPr>
          <w:p w14:paraId="6015606F" w14:textId="77777777" w:rsidR="00BB081F" w:rsidRPr="00E22FD9" w:rsidRDefault="00BB081F" w:rsidP="00062BFD">
            <w:r w:rsidRPr="00E22FD9">
              <w:rPr>
                <w:b/>
                <w:bCs/>
              </w:rPr>
              <w:t>Good / Satisfactory</w:t>
            </w:r>
          </w:p>
        </w:tc>
        <w:tc>
          <w:tcPr>
            <w:tcW w:w="0" w:type="auto"/>
          </w:tcPr>
          <w:p w14:paraId="2F217724" w14:textId="77777777" w:rsidR="00BB081F" w:rsidRPr="00E22FD9" w:rsidRDefault="00BB081F" w:rsidP="00062BFD">
            <w:r w:rsidRPr="00E22FD9">
              <w:t>Meets all basic requirements. Clear and logical approach, though some minor areas could benefit from further detail.</w:t>
            </w:r>
          </w:p>
        </w:tc>
      </w:tr>
      <w:tr w:rsidR="00BB081F" w:rsidRPr="00E22FD9" w14:paraId="1D473635" w14:textId="77777777" w:rsidTr="00062BFD">
        <w:tc>
          <w:tcPr>
            <w:tcW w:w="0" w:type="auto"/>
          </w:tcPr>
          <w:p w14:paraId="206BD47E" w14:textId="77777777" w:rsidR="00BB081F" w:rsidRPr="00E22FD9" w:rsidRDefault="00BB081F" w:rsidP="00062BFD">
            <w:pPr>
              <w:jc w:val="center"/>
            </w:pPr>
            <w:r w:rsidRPr="00E22FD9">
              <w:rPr>
                <w:b/>
                <w:bCs/>
              </w:rPr>
              <w:t>40% - 59%</w:t>
            </w:r>
          </w:p>
        </w:tc>
        <w:tc>
          <w:tcPr>
            <w:tcW w:w="0" w:type="auto"/>
          </w:tcPr>
          <w:p w14:paraId="63C3A16A" w14:textId="77777777" w:rsidR="00BB081F" w:rsidRPr="00E22FD9" w:rsidRDefault="00BB081F" w:rsidP="00062BFD">
            <w:r w:rsidRPr="00E22FD9">
              <w:rPr>
                <w:b/>
                <w:bCs/>
              </w:rPr>
              <w:t>Fair</w:t>
            </w:r>
          </w:p>
        </w:tc>
        <w:tc>
          <w:tcPr>
            <w:tcW w:w="0" w:type="auto"/>
          </w:tcPr>
          <w:p w14:paraId="63144FD3" w14:textId="77777777" w:rsidR="00BB081F" w:rsidRPr="00E22FD9" w:rsidRDefault="00BB081F" w:rsidP="00062BFD">
            <w:r w:rsidRPr="00E22FD9">
              <w:t>Meets most requirements but lacks detail in critical operational areas or contains minor inconsistencies.</w:t>
            </w:r>
          </w:p>
        </w:tc>
      </w:tr>
      <w:tr w:rsidR="00BB081F" w:rsidRPr="00E22FD9" w14:paraId="5C86D054" w14:textId="77777777" w:rsidTr="00062BFD">
        <w:tc>
          <w:tcPr>
            <w:tcW w:w="0" w:type="auto"/>
          </w:tcPr>
          <w:p w14:paraId="4FF75FF3" w14:textId="77777777" w:rsidR="00BB081F" w:rsidRPr="00E22FD9" w:rsidRDefault="00BB081F" w:rsidP="00062BFD">
            <w:pPr>
              <w:jc w:val="center"/>
            </w:pPr>
            <w:r w:rsidRPr="00E22FD9">
              <w:rPr>
                <w:b/>
                <w:bCs/>
              </w:rPr>
              <w:t>1% - 39%</w:t>
            </w:r>
          </w:p>
        </w:tc>
        <w:tc>
          <w:tcPr>
            <w:tcW w:w="0" w:type="auto"/>
          </w:tcPr>
          <w:p w14:paraId="6028DF2B" w14:textId="77777777" w:rsidR="00BB081F" w:rsidRPr="00E22FD9" w:rsidRDefault="00BB081F" w:rsidP="00062BFD">
            <w:r w:rsidRPr="00E22FD9">
              <w:rPr>
                <w:b/>
                <w:bCs/>
              </w:rPr>
              <w:t>Poor</w:t>
            </w:r>
          </w:p>
        </w:tc>
        <w:tc>
          <w:tcPr>
            <w:tcW w:w="0" w:type="auto"/>
          </w:tcPr>
          <w:p w14:paraId="1B06520F" w14:textId="77777777" w:rsidR="00BB081F" w:rsidRPr="00E22FD9" w:rsidRDefault="00BB081F" w:rsidP="00062BFD">
            <w:r w:rsidRPr="00E22FD9">
              <w:t>Significant deficiencies. Fails to address key requirements or demonstrates inadequate operational capability.</w:t>
            </w:r>
          </w:p>
        </w:tc>
      </w:tr>
      <w:tr w:rsidR="00BB081F" w:rsidRPr="00E22FD9" w14:paraId="6131CBC1" w14:textId="77777777" w:rsidTr="00062BFD">
        <w:tc>
          <w:tcPr>
            <w:tcW w:w="0" w:type="auto"/>
          </w:tcPr>
          <w:p w14:paraId="3AF32046" w14:textId="77777777" w:rsidR="00BB081F" w:rsidRPr="00E22FD9" w:rsidRDefault="00BB081F" w:rsidP="00062BFD">
            <w:pPr>
              <w:jc w:val="center"/>
            </w:pPr>
            <w:r w:rsidRPr="00E22FD9">
              <w:rPr>
                <w:b/>
                <w:bCs/>
              </w:rPr>
              <w:t>0%</w:t>
            </w:r>
          </w:p>
        </w:tc>
        <w:tc>
          <w:tcPr>
            <w:tcW w:w="0" w:type="auto"/>
          </w:tcPr>
          <w:p w14:paraId="1C29FDA4" w14:textId="77777777" w:rsidR="00BB081F" w:rsidRPr="00E22FD9" w:rsidRDefault="00BB081F" w:rsidP="00062BFD">
            <w:r w:rsidRPr="00E22FD9">
              <w:rPr>
                <w:b/>
                <w:bCs/>
              </w:rPr>
              <w:t>Non-Compliant</w:t>
            </w:r>
          </w:p>
        </w:tc>
        <w:tc>
          <w:tcPr>
            <w:tcW w:w="0" w:type="auto"/>
          </w:tcPr>
          <w:p w14:paraId="11F438C0" w14:textId="77777777" w:rsidR="00BB081F" w:rsidRPr="00E22FD9" w:rsidRDefault="00BB081F" w:rsidP="00062BFD">
            <w:r w:rsidRPr="00E22FD9">
              <w:t>No response provided, or response fails to address the criterion.</w:t>
            </w:r>
          </w:p>
        </w:tc>
      </w:tr>
    </w:tbl>
    <w:p w14:paraId="4E62992F" w14:textId="12D144F4" w:rsidR="00BB081F" w:rsidRPr="00E22FD9" w:rsidRDefault="00BB081F" w:rsidP="00BB081F"/>
    <w:p w14:paraId="18332C7A" w14:textId="77777777" w:rsidR="00BB081F" w:rsidRPr="00E22FD9" w:rsidRDefault="00BB081F" w:rsidP="00564F8A">
      <w:pPr>
        <w:sectPr w:rsidR="00BB081F" w:rsidRPr="00E22FD9"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E22FD9" w14:paraId="0500339F" w14:textId="77777777" w:rsidTr="000E4872">
        <w:trPr>
          <w:trHeight w:val="2971"/>
        </w:trPr>
        <w:tc>
          <w:tcPr>
            <w:tcW w:w="428" w:type="pct"/>
          </w:tcPr>
          <w:p w14:paraId="12E8DDF3" w14:textId="77777777" w:rsidR="003C0FB1" w:rsidRPr="00E22FD9" w:rsidRDefault="003C0FB1" w:rsidP="00503F93">
            <w:pPr>
              <w:spacing w:line="320" w:lineRule="exact"/>
              <w:jc w:val="both"/>
              <w:rPr>
                <w:color w:val="0000FF"/>
              </w:rPr>
            </w:pPr>
            <w:r w:rsidRPr="00E22FD9">
              <w:rPr>
                <w:color w:val="0000FF"/>
              </w:rPr>
              <w:t>3.3.2</w:t>
            </w:r>
          </w:p>
        </w:tc>
        <w:tc>
          <w:tcPr>
            <w:tcW w:w="4572" w:type="pct"/>
          </w:tcPr>
          <w:p w14:paraId="0A977DC2" w14:textId="77777777" w:rsidR="003C0FB1" w:rsidRPr="00E22FD9" w:rsidRDefault="003C0FB1" w:rsidP="00B35085">
            <w:pPr>
              <w:pStyle w:val="western"/>
              <w:suppressAutoHyphens w:val="0"/>
              <w:spacing w:before="0"/>
              <w:rPr>
                <w:rFonts w:ascii="Calibri" w:eastAsia="Times New Roman" w:hAnsi="Calibri"/>
                <w:szCs w:val="22"/>
                <w:lang w:val="en-IE" w:eastAsia="en-US"/>
              </w:rPr>
            </w:pPr>
            <w:r w:rsidRPr="00E22FD9">
              <w:rPr>
                <w:rFonts w:ascii="Calibri" w:eastAsia="Times New Roman" w:hAnsi="Calibri"/>
                <w:lang w:val="en-IE" w:eastAsia="en-US"/>
              </w:rPr>
              <w:t xml:space="preserve">Subject to </w:t>
            </w:r>
            <w:r w:rsidRPr="00E22FD9">
              <w:rPr>
                <w:rFonts w:ascii="Calibri" w:eastAsia="Times New Roman" w:hAnsi="Calibri"/>
                <w:szCs w:val="22"/>
                <w:lang w:val="en-IE" w:eastAsia="en-US"/>
              </w:rPr>
              <w:t>paragraph</w:t>
            </w:r>
            <w:r w:rsidRPr="00E22FD9">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E22FD9" w:rsidRDefault="003C0FB1" w:rsidP="0003041E">
            <w:pPr>
              <w:pStyle w:val="western"/>
              <w:numPr>
                <w:ilvl w:val="0"/>
                <w:numId w:val="9"/>
              </w:numPr>
              <w:suppressAutoHyphens w:val="0"/>
              <w:spacing w:before="0"/>
              <w:rPr>
                <w:rFonts w:ascii="Calibri" w:eastAsia="Times New Roman" w:hAnsi="Calibri"/>
                <w:szCs w:val="22"/>
                <w:lang w:eastAsia="en-US"/>
              </w:rPr>
            </w:pPr>
            <w:r w:rsidRPr="00E22FD9">
              <w:rPr>
                <w:rFonts w:ascii="Calibri" w:eastAsia="Times New Roman" w:hAnsi="Calibri"/>
                <w:lang w:val="en-IE" w:eastAsia="en-US"/>
              </w:rPr>
              <w:t xml:space="preserve">the Tenderer submitting the following evidence in respect of the Tenderer (including the Prime Contractor and any Subcontractors, as applicable in accordance with </w:t>
            </w:r>
            <w:r w:rsidRPr="00E22FD9">
              <w:rPr>
                <w:rFonts w:ascii="Calibri" w:eastAsia="Times New Roman" w:hAnsi="Calibri"/>
                <w:szCs w:val="22"/>
                <w:lang w:val="en-IE" w:eastAsia="en-US"/>
              </w:rPr>
              <w:t>paragraph</w:t>
            </w:r>
            <w:r w:rsidRPr="00E22FD9">
              <w:rPr>
                <w:rFonts w:ascii="Calibri" w:eastAsia="Times New Roman" w:hAnsi="Calibri"/>
                <w:lang w:val="en-IE" w:eastAsia="en-US"/>
              </w:rPr>
              <w:t xml:space="preserve"> 3.1 above) to the extent not already provided, within seven (7) days of request by the Contracting Authority: </w:t>
            </w:r>
            <w:r w:rsidRPr="00E22FD9">
              <w:rPr>
                <w:rFonts w:ascii="Calibri" w:eastAsia="Times New Roman" w:hAnsi="Calibri"/>
                <w:lang w:eastAsia="en-US"/>
              </w:rPr>
              <w:t>(</w:t>
            </w:r>
            <w:proofErr w:type="spellStart"/>
            <w:r w:rsidRPr="00E22FD9">
              <w:rPr>
                <w:rFonts w:ascii="Calibri" w:eastAsia="Times New Roman" w:hAnsi="Calibri"/>
                <w:lang w:eastAsia="en-US"/>
              </w:rPr>
              <w:t>i</w:t>
            </w:r>
            <w:proofErr w:type="spellEnd"/>
            <w:r w:rsidRPr="00E22FD9">
              <w:rPr>
                <w:rFonts w:ascii="Calibri" w:eastAsia="Times New Roman" w:hAnsi="Calibri"/>
                <w:lang w:eastAsia="en-US"/>
              </w:rPr>
              <w:t xml:space="preserve">) a Declaration in the form attached at Appendix </w:t>
            </w:r>
            <w:r w:rsidR="00FB4614" w:rsidRPr="00E22FD9">
              <w:rPr>
                <w:rFonts w:ascii="Calibri" w:eastAsia="Times New Roman" w:hAnsi="Calibri"/>
                <w:lang w:eastAsia="en-US"/>
              </w:rPr>
              <w:t>4</w:t>
            </w:r>
            <w:r w:rsidRPr="00E22FD9">
              <w:rPr>
                <w:rFonts w:ascii="Calibri" w:eastAsia="Times New Roman" w:hAnsi="Calibri"/>
                <w:lang w:eastAsia="en-US"/>
              </w:rPr>
              <w:t xml:space="preserve">; (ii) </w:t>
            </w:r>
            <w:r w:rsidRPr="00E22FD9">
              <w:rPr>
                <w:rFonts w:ascii="Calibri" w:eastAsia="Times New Roman" w:hAnsi="Calibri"/>
                <w:szCs w:val="22"/>
                <w:lang w:eastAsia="en-US"/>
              </w:rPr>
              <w:t xml:space="preserve">if applicable, </w:t>
            </w:r>
            <w:r w:rsidRPr="00E22FD9">
              <w:rPr>
                <w:rFonts w:ascii="Calibri" w:eastAsia="Times New Roman" w:hAnsi="Calibri"/>
                <w:lang w:val="en-IE" w:eastAsia="en-US"/>
              </w:rPr>
              <w:t xml:space="preserve">evidence to the effect that measures taken by the entity concerned are sufficient to demonstrate its reliability despite the existence of a relevant Exclusion Ground; (iii) </w:t>
            </w:r>
            <w:r w:rsidRPr="00E22FD9">
              <w:rPr>
                <w:rFonts w:ascii="Calibri" w:eastAsia="Times New Roman" w:hAnsi="Calibri"/>
                <w:lang w:eastAsia="en-US"/>
              </w:rPr>
              <w:t xml:space="preserve">all or any of the supporting documents specified at </w:t>
            </w:r>
            <w:r w:rsidRPr="00E22FD9">
              <w:rPr>
                <w:rFonts w:ascii="Calibri" w:eastAsia="Times New Roman" w:hAnsi="Calibri"/>
                <w:szCs w:val="22"/>
                <w:lang w:val="en-IE" w:eastAsia="en-US"/>
              </w:rPr>
              <w:t>paragraph</w:t>
            </w:r>
            <w:r w:rsidRPr="00E22FD9">
              <w:rPr>
                <w:rFonts w:ascii="Calibri" w:eastAsia="Times New Roman" w:hAnsi="Calibri"/>
                <w:lang w:eastAsia="en-US"/>
              </w:rPr>
              <w:t xml:space="preserve"> 3.2; and</w:t>
            </w:r>
          </w:p>
          <w:p w14:paraId="1B00B3D8" w14:textId="77777777" w:rsidR="003C0FB1" w:rsidRPr="00E22FD9" w:rsidRDefault="003C0FB1" w:rsidP="0003041E">
            <w:pPr>
              <w:pStyle w:val="ListParagraph"/>
              <w:numPr>
                <w:ilvl w:val="0"/>
                <w:numId w:val="9"/>
              </w:numPr>
              <w:contextualSpacing w:val="0"/>
              <w:jc w:val="both"/>
            </w:pPr>
            <w:r w:rsidRPr="00E22FD9">
              <w:t xml:space="preserve">the evidence specified at </w:t>
            </w:r>
            <w:r w:rsidRPr="00E22FD9">
              <w:rPr>
                <w:szCs w:val="22"/>
                <w:lang w:val="en-IE"/>
              </w:rPr>
              <w:t xml:space="preserve">paragraph </w:t>
            </w:r>
            <w:r w:rsidRPr="00E22FD9">
              <w:t xml:space="preserve">3.3.2(a) above demonstrating that each entity concerned meets the Selection Criteria and </w:t>
            </w:r>
            <w:r w:rsidRPr="00E22FD9">
              <w:rPr>
                <w:szCs w:val="22"/>
              </w:rPr>
              <w:t>the compliance requirements specified at paragraph 3.1</w:t>
            </w:r>
            <w:r w:rsidR="00904FCA" w:rsidRPr="00E22FD9">
              <w:rPr>
                <w:szCs w:val="22"/>
              </w:rPr>
              <w:t>(b) and (c)</w:t>
            </w:r>
            <w:r w:rsidRPr="00E22FD9">
              <w:rPr>
                <w:szCs w:val="22"/>
              </w:rPr>
              <w:t xml:space="preserve"> above</w:t>
            </w:r>
            <w:r w:rsidRPr="00E22FD9">
              <w:t xml:space="preserve">. </w:t>
            </w:r>
          </w:p>
        </w:tc>
      </w:tr>
    </w:tbl>
    <w:p w14:paraId="73C91F8B" w14:textId="77777777" w:rsidR="003C0FB1" w:rsidRPr="00E22FD9" w:rsidRDefault="003C0FB1" w:rsidP="003C0FB1">
      <w:pPr>
        <w:pStyle w:val="Heading2"/>
        <w:jc w:val="both"/>
      </w:pPr>
      <w:r w:rsidRPr="00E22FD9">
        <w:t>3.4</w:t>
      </w:r>
      <w:r w:rsidRPr="00E22FD9">
        <w:tab/>
        <w:t>Presentation of Proposals</w:t>
      </w:r>
    </w:p>
    <w:p w14:paraId="05CC0DF6" w14:textId="77777777" w:rsidR="003C0FB1" w:rsidRPr="00E22FD9" w:rsidRDefault="003C0FB1" w:rsidP="00B35085">
      <w:pPr>
        <w:jc w:val="both"/>
      </w:pPr>
      <w:r w:rsidRPr="00E22FD9">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Pr="00E22FD9" w:rsidRDefault="003C0FB1" w:rsidP="003C0FB1">
      <w:pPr>
        <w:pStyle w:val="Heading2"/>
        <w:jc w:val="both"/>
      </w:pPr>
      <w:r w:rsidRPr="00E22FD9">
        <w:t>3.5</w:t>
      </w:r>
      <w:r w:rsidRPr="00E22FD9">
        <w:tab/>
        <w:t>Standstill Period</w:t>
      </w:r>
    </w:p>
    <w:tbl>
      <w:tblPr>
        <w:tblW w:w="0" w:type="auto"/>
        <w:tblLook w:val="01E0" w:firstRow="1" w:lastRow="1" w:firstColumn="1" w:lastColumn="1" w:noHBand="0" w:noVBand="0"/>
      </w:tblPr>
      <w:tblGrid>
        <w:gridCol w:w="802"/>
        <w:gridCol w:w="8269"/>
      </w:tblGrid>
      <w:tr w:rsidR="003C0FB1" w:rsidRPr="00E22FD9" w14:paraId="36FBAD74" w14:textId="77777777" w:rsidTr="00503F93">
        <w:tc>
          <w:tcPr>
            <w:tcW w:w="828" w:type="dxa"/>
          </w:tcPr>
          <w:p w14:paraId="3E606980" w14:textId="77777777" w:rsidR="003C0FB1" w:rsidRPr="00E22FD9" w:rsidRDefault="003C0FB1" w:rsidP="00C3103B">
            <w:pPr>
              <w:jc w:val="both"/>
              <w:rPr>
                <w:color w:val="0000FF"/>
              </w:rPr>
            </w:pPr>
            <w:r w:rsidRPr="00E22FD9">
              <w:rPr>
                <w:color w:val="0000FF"/>
              </w:rPr>
              <w:t>3.5.1</w:t>
            </w:r>
          </w:p>
        </w:tc>
        <w:tc>
          <w:tcPr>
            <w:tcW w:w="9540" w:type="dxa"/>
          </w:tcPr>
          <w:p w14:paraId="13BC39A2" w14:textId="77777777" w:rsidR="003C0FB1" w:rsidRPr="00E22FD9" w:rsidRDefault="00483B81" w:rsidP="00B35085">
            <w:pPr>
              <w:jc w:val="both"/>
            </w:pPr>
            <w:r w:rsidRPr="00E22FD9">
              <w:t>In circumstances where the European Communities (Public Authorities' Contracts) (Review Procedures) Regulations 2010 (Statutory Instrument 130 of 2010), as amended by the European Communities (Public Authorities’ Contracts) (Review Procedures) (Amendment) 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E22FD9" w14:paraId="29D9732C" w14:textId="77777777" w:rsidTr="00503F93">
        <w:tc>
          <w:tcPr>
            <w:tcW w:w="828" w:type="dxa"/>
          </w:tcPr>
          <w:p w14:paraId="703A1E6B" w14:textId="77777777" w:rsidR="003C0FB1" w:rsidRPr="00E22FD9" w:rsidRDefault="003C0FB1" w:rsidP="00810B05">
            <w:pPr>
              <w:jc w:val="both"/>
              <w:rPr>
                <w:color w:val="0000FF"/>
              </w:rPr>
            </w:pPr>
            <w:r w:rsidRPr="00E22FD9">
              <w:rPr>
                <w:color w:val="0000FF"/>
              </w:rPr>
              <w:t>3.5.2</w:t>
            </w:r>
          </w:p>
        </w:tc>
        <w:tc>
          <w:tcPr>
            <w:tcW w:w="9540" w:type="dxa"/>
          </w:tcPr>
          <w:p w14:paraId="00ADE291" w14:textId="77777777" w:rsidR="003C0FB1" w:rsidRPr="00E22FD9" w:rsidRDefault="003C0FB1" w:rsidP="00B35085">
            <w:pPr>
              <w:pStyle w:val="Header"/>
              <w:tabs>
                <w:tab w:val="clear" w:pos="4153"/>
                <w:tab w:val="clear" w:pos="8306"/>
              </w:tabs>
              <w:jc w:val="both"/>
            </w:pPr>
            <w:r w:rsidRPr="00E22FD9">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Pr="00E22FD9" w:rsidRDefault="003C0FB1" w:rsidP="003C0FB1">
      <w:pPr>
        <w:pStyle w:val="Heading2"/>
        <w:jc w:val="both"/>
      </w:pPr>
      <w:r w:rsidRPr="00E22FD9">
        <w:t>3.6</w:t>
      </w:r>
      <w:r w:rsidRPr="00E22FD9">
        <w:tab/>
        <w:t>Return of Signed Contracts</w:t>
      </w:r>
    </w:p>
    <w:tbl>
      <w:tblPr>
        <w:tblW w:w="0" w:type="auto"/>
        <w:tblLook w:val="01E0" w:firstRow="1" w:lastRow="1" w:firstColumn="1" w:lastColumn="1" w:noHBand="0" w:noVBand="0"/>
      </w:tblPr>
      <w:tblGrid>
        <w:gridCol w:w="802"/>
        <w:gridCol w:w="8269"/>
      </w:tblGrid>
      <w:tr w:rsidR="003C0FB1" w:rsidRPr="00E22FD9" w14:paraId="7061166F" w14:textId="77777777" w:rsidTr="00503F93">
        <w:tc>
          <w:tcPr>
            <w:tcW w:w="828" w:type="dxa"/>
          </w:tcPr>
          <w:p w14:paraId="063A789D" w14:textId="77777777" w:rsidR="003C0FB1" w:rsidRPr="00E22FD9" w:rsidRDefault="003C0FB1" w:rsidP="00810B05">
            <w:pPr>
              <w:keepNext/>
              <w:jc w:val="both"/>
              <w:rPr>
                <w:color w:val="0000FF"/>
              </w:rPr>
            </w:pPr>
            <w:r w:rsidRPr="00E22FD9">
              <w:rPr>
                <w:color w:val="0000FF"/>
              </w:rPr>
              <w:t>3.6.1</w:t>
            </w:r>
          </w:p>
        </w:tc>
        <w:tc>
          <w:tcPr>
            <w:tcW w:w="9540" w:type="dxa"/>
          </w:tcPr>
          <w:p w14:paraId="0C31DFBD" w14:textId="2992D1D8" w:rsidR="003C0FB1" w:rsidRPr="00E22FD9" w:rsidRDefault="003C0FB1" w:rsidP="00AC1882">
            <w:pPr>
              <w:jc w:val="both"/>
            </w:pPr>
            <w:r w:rsidRPr="00E22FD9">
              <w:t xml:space="preserve">The successful Tenderer must sign and return the Services Contract and the Confidentiality Agreement, both in duplicate, to the Contracting Authority no later than </w:t>
            </w:r>
            <w:r w:rsidR="00AC1882" w:rsidRPr="00E22FD9">
              <w:t>5</w:t>
            </w:r>
            <w:r w:rsidRPr="00E22FD9">
              <w:t xml:space="preserve"> calendar days from the date of expiry of the Standstill Period unless notified otherwise in writing </w:t>
            </w:r>
            <w:r w:rsidRPr="00E22FD9">
              <w:rPr>
                <w:szCs w:val="22"/>
              </w:rPr>
              <w:t>by the Contracting Authority</w:t>
            </w:r>
            <w:r w:rsidRPr="00E22FD9">
              <w:t>. A signed Services Contract returned by the successful Tenderer is not binding on the Contracting Authority until the Contracting Authority has signed the Services Contract in accordance with paragraph 2.1.2 above.</w:t>
            </w:r>
          </w:p>
        </w:tc>
      </w:tr>
      <w:tr w:rsidR="003C0FB1" w:rsidRPr="00E22FD9" w14:paraId="0C79CD37" w14:textId="77777777" w:rsidTr="00503F93">
        <w:tc>
          <w:tcPr>
            <w:tcW w:w="828" w:type="dxa"/>
          </w:tcPr>
          <w:p w14:paraId="57A68E6E" w14:textId="77777777" w:rsidR="003C0FB1" w:rsidRPr="00E22FD9" w:rsidRDefault="003C0FB1" w:rsidP="00810B05">
            <w:pPr>
              <w:jc w:val="both"/>
              <w:rPr>
                <w:color w:val="0000FF"/>
              </w:rPr>
            </w:pPr>
            <w:r w:rsidRPr="00E22FD9">
              <w:rPr>
                <w:color w:val="0000FF"/>
              </w:rPr>
              <w:t>3.6.2</w:t>
            </w:r>
          </w:p>
        </w:tc>
        <w:tc>
          <w:tcPr>
            <w:tcW w:w="9540" w:type="dxa"/>
          </w:tcPr>
          <w:p w14:paraId="2BB2FBFC" w14:textId="77777777" w:rsidR="003C0FB1" w:rsidRPr="00E22FD9" w:rsidRDefault="003C0FB1" w:rsidP="00550821">
            <w:pPr>
              <w:jc w:val="both"/>
            </w:pPr>
            <w:r w:rsidRPr="00E22FD9">
              <w:t xml:space="preserve">Where the signed Services Contract and the Confidentiality Agreement have not been received by the Contracting Authority within the period as specified at </w:t>
            </w:r>
            <w:r w:rsidRPr="00E22FD9">
              <w:rPr>
                <w:szCs w:val="22"/>
              </w:rPr>
              <w:t>paragraph</w:t>
            </w:r>
            <w:r w:rsidRPr="00E22FD9">
              <w:t xml:space="preserve"> 3.6.1 then the Contracting Authority may proceed to award the Services Contract to the next highest-ranked Tenderer in accordance with paragraph 3.6.1 above.</w:t>
            </w:r>
          </w:p>
        </w:tc>
      </w:tr>
    </w:tbl>
    <w:p w14:paraId="7A1C03C3" w14:textId="77777777" w:rsidR="003C0FB1" w:rsidRPr="00E22FD9" w:rsidRDefault="003C0FB1" w:rsidP="003C0FB1">
      <w:pPr>
        <w:pStyle w:val="Heading1"/>
        <w:rPr>
          <w:rFonts w:ascii="Calibri" w:hAnsi="Calibri"/>
        </w:rPr>
        <w:sectPr w:rsidR="003C0FB1" w:rsidRPr="00E22FD9" w:rsidSect="00926F67">
          <w:footerReference w:type="default" r:id="rId24"/>
          <w:type w:val="continuous"/>
          <w:pgSz w:w="11907" w:h="16840" w:code="9"/>
          <w:pgMar w:top="1134" w:right="1418" w:bottom="851" w:left="1418" w:header="709" w:footer="709" w:gutter="0"/>
          <w:cols w:space="708"/>
          <w:docGrid w:linePitch="360"/>
        </w:sectPr>
      </w:pPr>
      <w:r w:rsidRPr="00E22FD9">
        <w:rPr>
          <w:rFonts w:ascii="Calibri" w:hAnsi="Calibri"/>
        </w:rPr>
        <w:t>Appendix 1: Requirements and Specifications</w:t>
      </w:r>
    </w:p>
    <w:p w14:paraId="1FC94195" w14:textId="77777777" w:rsidR="003C0FB1" w:rsidRPr="00E22FD9" w:rsidRDefault="003C0FB1" w:rsidP="00550821">
      <w:pPr>
        <w:jc w:val="both"/>
        <w:rPr>
          <w:b/>
        </w:rPr>
      </w:pPr>
      <w:r w:rsidRPr="00E22FD9">
        <w:rPr>
          <w:b/>
        </w:rPr>
        <w:t>Tenderers must address each of the issues and requirements in this part of the RFT and submit a detailed description in each case which demonstrates how these issues and requirements will be dealt with / met and their approach to the proposed delivery of the Services.  A mere affirmative statement by the Tenderer that it can/will do so or a reiteration of the tender requirements is NOT sufficient in this regard.</w:t>
      </w:r>
    </w:p>
    <w:p w14:paraId="73CF843C" w14:textId="77777777" w:rsidR="00AC1882" w:rsidRPr="00E22FD9" w:rsidRDefault="00AC1882" w:rsidP="00AC1882">
      <w:pPr>
        <w:rPr>
          <w:lang w:val="en-IE"/>
        </w:rPr>
      </w:pPr>
      <w:r w:rsidRPr="00E22FD9">
        <w:rPr>
          <w:b/>
          <w:bCs/>
          <w:lang w:val="en-IE"/>
        </w:rPr>
        <w:t>1. Scope of Service</w:t>
      </w:r>
    </w:p>
    <w:p w14:paraId="7B10F7C4" w14:textId="77777777" w:rsidR="00AC1882" w:rsidRPr="00E22FD9" w:rsidRDefault="00AC1882" w:rsidP="00AC1882">
      <w:pPr>
        <w:rPr>
          <w:lang w:val="en-IE"/>
        </w:rPr>
      </w:pPr>
      <w:r w:rsidRPr="00E22FD9">
        <w:rPr>
          <w:lang w:val="en-IE"/>
        </w:rPr>
        <w:t>St. Vincent's University Hospital (SVUH) requires a fully managed, highly reliable logistics and transport service to support its daily clinical and administrative operations. The service must operate seamlessly, ensuring that all items are transported securely, confidentially, and strictly on time.</w:t>
      </w:r>
    </w:p>
    <w:p w14:paraId="54FE11B6" w14:textId="01AC04DC" w:rsidR="00AC1882" w:rsidRPr="00E22FD9" w:rsidRDefault="00AC1882" w:rsidP="00AC1882">
      <w:pPr>
        <w:rPr>
          <w:lang w:val="en-IE"/>
        </w:rPr>
      </w:pPr>
      <w:r w:rsidRPr="00E22FD9">
        <w:rPr>
          <w:lang w:val="en-IE"/>
        </w:rPr>
        <w:t>The service is divided into two lots:</w:t>
      </w:r>
    </w:p>
    <w:p w14:paraId="31FA6888" w14:textId="63C4A9A3" w:rsidR="00AC1882" w:rsidRPr="00E22FD9" w:rsidRDefault="00AC1882" w:rsidP="00AC1882">
      <w:pPr>
        <w:rPr>
          <w:lang w:val="en-IE"/>
        </w:rPr>
      </w:pPr>
      <w:r w:rsidRPr="00E22FD9">
        <w:rPr>
          <w:b/>
          <w:bCs/>
          <w:lang w:val="en-IE"/>
        </w:rPr>
        <w:t xml:space="preserve">Lot 1: Transport between Medical Records Building and </w:t>
      </w:r>
      <w:r w:rsidR="00875C69" w:rsidRPr="00E22FD9">
        <w:rPr>
          <w:b/>
          <w:bCs/>
          <w:lang w:val="en-IE"/>
        </w:rPr>
        <w:t>S</w:t>
      </w:r>
      <w:r w:rsidR="00B60E9D" w:rsidRPr="00E22FD9">
        <w:rPr>
          <w:b/>
          <w:bCs/>
          <w:lang w:val="en-IE"/>
        </w:rPr>
        <w:t xml:space="preserve">t Vincent’s </w:t>
      </w:r>
      <w:r w:rsidR="00F15439" w:rsidRPr="00E22FD9">
        <w:rPr>
          <w:b/>
          <w:bCs/>
          <w:lang w:val="en-IE"/>
        </w:rPr>
        <w:t xml:space="preserve">University </w:t>
      </w:r>
      <w:r w:rsidRPr="00E22FD9">
        <w:rPr>
          <w:b/>
          <w:bCs/>
          <w:lang w:val="en-IE"/>
        </w:rPr>
        <w:t>Hospital</w:t>
      </w:r>
      <w:r w:rsidR="00B60E9D" w:rsidRPr="00E22FD9">
        <w:rPr>
          <w:b/>
          <w:bCs/>
          <w:lang w:val="en-IE"/>
        </w:rPr>
        <w:t xml:space="preserve"> Locations</w:t>
      </w:r>
    </w:p>
    <w:p w14:paraId="6E88F515" w14:textId="6CEF3301" w:rsidR="00AC1882" w:rsidRPr="00E22FD9" w:rsidRDefault="00AC1882" w:rsidP="00AC1882">
      <w:pPr>
        <w:numPr>
          <w:ilvl w:val="0"/>
          <w:numId w:val="24"/>
        </w:numPr>
        <w:rPr>
          <w:lang w:val="en-IE"/>
        </w:rPr>
      </w:pPr>
      <w:r w:rsidRPr="00E22FD9">
        <w:rPr>
          <w:b/>
          <w:bCs/>
          <w:lang w:val="en-IE"/>
        </w:rPr>
        <w:t xml:space="preserve">Route: </w:t>
      </w:r>
      <w:r w:rsidRPr="00E22FD9">
        <w:rPr>
          <w:lang w:val="en-IE"/>
        </w:rPr>
        <w:t xml:space="preserve">From the Medical Records Building </w:t>
      </w:r>
      <w:r w:rsidR="004E533F" w:rsidRPr="00E22FD9">
        <w:rPr>
          <w:lang w:val="en-IE"/>
        </w:rPr>
        <w:t>(Elm Park Dublin 4)</w:t>
      </w:r>
      <w:r w:rsidR="007C6BED" w:rsidRPr="00E22FD9">
        <w:rPr>
          <w:lang w:val="en-IE"/>
        </w:rPr>
        <w:t xml:space="preserve"> </w:t>
      </w:r>
      <w:r w:rsidRPr="00E22FD9">
        <w:rPr>
          <w:lang w:val="en-IE"/>
        </w:rPr>
        <w:t xml:space="preserve">to </w:t>
      </w:r>
      <w:r w:rsidR="00C239AE" w:rsidRPr="00E22FD9">
        <w:rPr>
          <w:lang w:val="en-IE"/>
        </w:rPr>
        <w:t xml:space="preserve">various </w:t>
      </w:r>
      <w:r w:rsidRPr="00E22FD9">
        <w:rPr>
          <w:lang w:val="en-IE"/>
        </w:rPr>
        <w:t xml:space="preserve">SVUH </w:t>
      </w:r>
      <w:r w:rsidR="00C239AE" w:rsidRPr="00E22FD9">
        <w:rPr>
          <w:lang w:val="en-IE"/>
        </w:rPr>
        <w:t xml:space="preserve">sites </w:t>
      </w:r>
      <w:r w:rsidRPr="00E22FD9">
        <w:rPr>
          <w:lang w:val="en-IE"/>
        </w:rPr>
        <w:t>(Dublin 4</w:t>
      </w:r>
      <w:r w:rsidR="00C239AE" w:rsidRPr="00E22FD9">
        <w:rPr>
          <w:lang w:val="en-IE"/>
        </w:rPr>
        <w:t xml:space="preserve"> and </w:t>
      </w:r>
      <w:r w:rsidR="004E533F" w:rsidRPr="00E22FD9">
        <w:rPr>
          <w:lang w:val="en-IE"/>
        </w:rPr>
        <w:t xml:space="preserve">other </w:t>
      </w:r>
      <w:r w:rsidR="00461538" w:rsidRPr="00E22FD9">
        <w:rPr>
          <w:lang w:val="en-IE"/>
        </w:rPr>
        <w:t>affiliated locations</w:t>
      </w:r>
      <w:r w:rsidRPr="00E22FD9">
        <w:rPr>
          <w:lang w:val="en-IE"/>
        </w:rPr>
        <w:t>) and vice versa.</w:t>
      </w:r>
    </w:p>
    <w:p w14:paraId="172F1201" w14:textId="77777777" w:rsidR="00AC1882" w:rsidRPr="00E22FD9" w:rsidRDefault="00AC1882" w:rsidP="00AC1882">
      <w:pPr>
        <w:numPr>
          <w:ilvl w:val="0"/>
          <w:numId w:val="24"/>
        </w:numPr>
        <w:rPr>
          <w:lang w:val="en-IE"/>
        </w:rPr>
      </w:pPr>
      <w:r w:rsidRPr="00E22FD9">
        <w:rPr>
          <w:b/>
          <w:bCs/>
          <w:lang w:val="en-IE"/>
        </w:rPr>
        <w:t xml:space="preserve">Primary Cargo: </w:t>
      </w:r>
      <w:r w:rsidRPr="00E22FD9">
        <w:rPr>
          <w:lang w:val="en-IE"/>
        </w:rPr>
        <w:t>Physical medical records, patient charts, clinical files, and sensitive administrative documentation.</w:t>
      </w:r>
    </w:p>
    <w:p w14:paraId="03D26F15" w14:textId="77777777" w:rsidR="00AC1882" w:rsidRPr="00E22FD9" w:rsidRDefault="00AC1882" w:rsidP="00AC1882">
      <w:pPr>
        <w:numPr>
          <w:ilvl w:val="0"/>
          <w:numId w:val="24"/>
        </w:numPr>
        <w:rPr>
          <w:lang w:val="en-IE"/>
        </w:rPr>
      </w:pPr>
      <w:r w:rsidRPr="00E22FD9">
        <w:rPr>
          <w:b/>
          <w:bCs/>
          <w:lang w:val="en-IE"/>
        </w:rPr>
        <w:t>Key Operational Focus:</w:t>
      </w:r>
    </w:p>
    <w:p w14:paraId="3AFC2D61" w14:textId="77777777" w:rsidR="00AC1882" w:rsidRPr="00E22FD9" w:rsidRDefault="00AC1882" w:rsidP="00AC1882">
      <w:pPr>
        <w:numPr>
          <w:ilvl w:val="1"/>
          <w:numId w:val="24"/>
        </w:numPr>
        <w:rPr>
          <w:lang w:val="en-IE"/>
        </w:rPr>
      </w:pPr>
      <w:r w:rsidRPr="00E22FD9">
        <w:rPr>
          <w:lang w:val="en-IE"/>
        </w:rPr>
        <w:t>Strict chain-of-custody tracking.</w:t>
      </w:r>
    </w:p>
    <w:p w14:paraId="7765B747" w14:textId="77777777" w:rsidR="00AC1882" w:rsidRPr="00E22FD9" w:rsidRDefault="00AC1882" w:rsidP="00AC1882">
      <w:pPr>
        <w:numPr>
          <w:ilvl w:val="1"/>
          <w:numId w:val="24"/>
        </w:numPr>
        <w:rPr>
          <w:lang w:val="en-IE"/>
        </w:rPr>
      </w:pPr>
      <w:r w:rsidRPr="00E22FD9">
        <w:rPr>
          <w:lang w:val="en-IE"/>
        </w:rPr>
        <w:t>Absolute patient confidentiality in compliance with GDPR and Data Protection Laws.</w:t>
      </w:r>
    </w:p>
    <w:p w14:paraId="14352538" w14:textId="77777777" w:rsidR="00AC1882" w:rsidRPr="00E22FD9" w:rsidRDefault="00AC1882" w:rsidP="00AC1882">
      <w:pPr>
        <w:numPr>
          <w:ilvl w:val="1"/>
          <w:numId w:val="24"/>
        </w:numPr>
        <w:rPr>
          <w:lang w:val="en-IE"/>
        </w:rPr>
      </w:pPr>
      <w:r w:rsidRPr="00E22FD9">
        <w:rPr>
          <w:lang w:val="en-IE"/>
        </w:rPr>
        <w:t>High-frequency, time-critical delivery schedules to ensure patient charts are available for scheduled clinics and emergency admissions.</w:t>
      </w:r>
    </w:p>
    <w:p w14:paraId="55E183B9" w14:textId="2F84A6E6" w:rsidR="00AC1882" w:rsidRPr="00E22FD9" w:rsidRDefault="00AC1882" w:rsidP="00AC1882">
      <w:pPr>
        <w:numPr>
          <w:ilvl w:val="1"/>
          <w:numId w:val="24"/>
        </w:numPr>
        <w:rPr>
          <w:lang w:val="en-IE"/>
        </w:rPr>
      </w:pPr>
      <w:r w:rsidRPr="00E22FD9">
        <w:rPr>
          <w:lang w:val="en-IE"/>
        </w:rPr>
        <w:t xml:space="preserve">Secure, weather-proof, locked transport </w:t>
      </w:r>
      <w:r w:rsidR="0018162A" w:rsidRPr="00E22FD9">
        <w:rPr>
          <w:lang w:val="en-IE"/>
        </w:rPr>
        <w:t xml:space="preserve">vehicles </w:t>
      </w:r>
      <w:r w:rsidRPr="00E22FD9">
        <w:rPr>
          <w:lang w:val="en-IE"/>
        </w:rPr>
        <w:t>to prevent unauthorized access or damage to physical files.</w:t>
      </w:r>
    </w:p>
    <w:p w14:paraId="47873AC1" w14:textId="0F039103" w:rsidR="00AC1882" w:rsidRPr="00E22FD9" w:rsidRDefault="00AC1882" w:rsidP="00AC1882">
      <w:pPr>
        <w:rPr>
          <w:lang w:val="en-IE"/>
        </w:rPr>
      </w:pPr>
      <w:r w:rsidRPr="00E22FD9">
        <w:rPr>
          <w:b/>
          <w:bCs/>
          <w:lang w:val="en-IE"/>
        </w:rPr>
        <w:t xml:space="preserve">Lot 2: Transport between </w:t>
      </w:r>
      <w:r w:rsidR="006A33DA" w:rsidRPr="00E22FD9">
        <w:rPr>
          <w:b/>
          <w:bCs/>
          <w:lang w:val="en-IE"/>
        </w:rPr>
        <w:t xml:space="preserve">St Vincent’s University Hospital </w:t>
      </w:r>
      <w:r w:rsidR="00935B27" w:rsidRPr="00E22FD9">
        <w:rPr>
          <w:b/>
          <w:bCs/>
          <w:lang w:val="en-IE"/>
        </w:rPr>
        <w:t xml:space="preserve">Satellite locations </w:t>
      </w:r>
      <w:r w:rsidRPr="00E22FD9">
        <w:rPr>
          <w:b/>
          <w:bCs/>
          <w:lang w:val="en-IE"/>
        </w:rPr>
        <w:t xml:space="preserve">and </w:t>
      </w:r>
      <w:r w:rsidR="00935B27" w:rsidRPr="00E22FD9">
        <w:rPr>
          <w:b/>
          <w:bCs/>
          <w:lang w:val="en-IE"/>
        </w:rPr>
        <w:t xml:space="preserve">the </w:t>
      </w:r>
      <w:r w:rsidRPr="00E22FD9">
        <w:rPr>
          <w:b/>
          <w:bCs/>
          <w:lang w:val="en-IE"/>
        </w:rPr>
        <w:t>Main Hospital</w:t>
      </w:r>
      <w:r w:rsidR="00935B27" w:rsidRPr="00E22FD9">
        <w:rPr>
          <w:b/>
          <w:bCs/>
          <w:lang w:val="en-IE"/>
        </w:rPr>
        <w:t xml:space="preserve"> site.</w:t>
      </w:r>
    </w:p>
    <w:p w14:paraId="29E5E331" w14:textId="18C919A5" w:rsidR="00AC1882" w:rsidRPr="00E22FD9" w:rsidRDefault="00AC1882" w:rsidP="00AC1882">
      <w:pPr>
        <w:numPr>
          <w:ilvl w:val="0"/>
          <w:numId w:val="24"/>
        </w:numPr>
        <w:rPr>
          <w:lang w:val="en-IE"/>
        </w:rPr>
      </w:pPr>
      <w:r w:rsidRPr="00E22FD9">
        <w:rPr>
          <w:b/>
          <w:bCs/>
          <w:lang w:val="en-IE"/>
        </w:rPr>
        <w:t xml:space="preserve">Route: </w:t>
      </w:r>
      <w:r w:rsidRPr="00E22FD9">
        <w:rPr>
          <w:lang w:val="en-IE"/>
        </w:rPr>
        <w:t xml:space="preserve">From </w:t>
      </w:r>
      <w:r w:rsidR="00F7442C" w:rsidRPr="00E22FD9">
        <w:rPr>
          <w:lang w:val="en-IE"/>
        </w:rPr>
        <w:t xml:space="preserve">various satellite locations </w:t>
      </w:r>
      <w:r w:rsidRPr="00E22FD9">
        <w:rPr>
          <w:lang w:val="en-IE"/>
        </w:rPr>
        <w:t>to the main SVUH campus</w:t>
      </w:r>
      <w:r w:rsidR="00793C7C" w:rsidRPr="00E22FD9">
        <w:rPr>
          <w:lang w:val="en-IE"/>
        </w:rPr>
        <w:t xml:space="preserve"> /</w:t>
      </w:r>
      <w:r w:rsidRPr="00E22FD9">
        <w:rPr>
          <w:lang w:val="en-IE"/>
        </w:rPr>
        <w:t xml:space="preserve"> </w:t>
      </w:r>
      <w:r w:rsidR="00793C7C" w:rsidRPr="00E22FD9">
        <w:rPr>
          <w:lang w:val="en-IE"/>
        </w:rPr>
        <w:t xml:space="preserve">affiliated locations and </w:t>
      </w:r>
      <w:r w:rsidRPr="00E22FD9">
        <w:rPr>
          <w:lang w:val="en-IE"/>
        </w:rPr>
        <w:t>vice versa.</w:t>
      </w:r>
    </w:p>
    <w:p w14:paraId="7349A9E9" w14:textId="3D11DA51" w:rsidR="00AC1882" w:rsidRPr="00E22FD9" w:rsidRDefault="00AC1882" w:rsidP="00AC1882">
      <w:pPr>
        <w:numPr>
          <w:ilvl w:val="0"/>
          <w:numId w:val="24"/>
        </w:numPr>
        <w:rPr>
          <w:lang w:val="en-IE"/>
        </w:rPr>
      </w:pPr>
      <w:r w:rsidRPr="00E22FD9">
        <w:rPr>
          <w:b/>
          <w:bCs/>
          <w:lang w:val="en-IE"/>
        </w:rPr>
        <w:t xml:space="preserve">Primary Cargo: </w:t>
      </w:r>
      <w:r w:rsidRPr="00E22FD9">
        <w:rPr>
          <w:lang w:val="en-IE"/>
        </w:rPr>
        <w:t xml:space="preserve">Administrative files, clinical supplies, </w:t>
      </w:r>
      <w:r w:rsidR="00736BA5" w:rsidRPr="00E22FD9">
        <w:rPr>
          <w:lang w:val="en-IE"/>
        </w:rPr>
        <w:t xml:space="preserve">consumables, </w:t>
      </w:r>
      <w:r w:rsidR="00A072D5" w:rsidRPr="00E22FD9">
        <w:rPr>
          <w:lang w:val="en-IE"/>
        </w:rPr>
        <w:t>lab</w:t>
      </w:r>
      <w:r w:rsidR="001941AF" w:rsidRPr="00E22FD9">
        <w:rPr>
          <w:lang w:val="en-IE"/>
        </w:rPr>
        <w:t>oratory specimens, pharmaceutical</w:t>
      </w:r>
      <w:r w:rsidR="00D1101C" w:rsidRPr="00E22FD9">
        <w:rPr>
          <w:lang w:val="en-IE"/>
        </w:rPr>
        <w:t xml:space="preserve">s, </w:t>
      </w:r>
      <w:r w:rsidRPr="00E22FD9">
        <w:rPr>
          <w:lang w:val="en-IE"/>
        </w:rPr>
        <w:t xml:space="preserve">medical equipment, </w:t>
      </w:r>
      <w:r w:rsidR="00CE3A3E" w:rsidRPr="00E22FD9">
        <w:rPr>
          <w:lang w:val="en-IE"/>
        </w:rPr>
        <w:t>sterile supplies</w:t>
      </w:r>
      <w:r w:rsidR="00F571C7">
        <w:rPr>
          <w:lang w:val="en-IE"/>
        </w:rPr>
        <w:t>,</w:t>
      </w:r>
      <w:r w:rsidR="00CE3A3E" w:rsidRPr="00E22FD9">
        <w:rPr>
          <w:lang w:val="en-IE"/>
        </w:rPr>
        <w:t xml:space="preserve"> </w:t>
      </w:r>
      <w:r w:rsidRPr="00E22FD9">
        <w:rPr>
          <w:lang w:val="en-IE"/>
        </w:rPr>
        <w:t>mail, and other operational materials</w:t>
      </w:r>
      <w:r w:rsidR="00603370" w:rsidRPr="00E22FD9">
        <w:rPr>
          <w:lang w:val="en-IE"/>
        </w:rPr>
        <w:t xml:space="preserve"> including waste</w:t>
      </w:r>
      <w:r w:rsidRPr="00E22FD9">
        <w:rPr>
          <w:lang w:val="en-IE"/>
        </w:rPr>
        <w:t>.</w:t>
      </w:r>
    </w:p>
    <w:p w14:paraId="6C084B0D" w14:textId="77777777" w:rsidR="00AC1882" w:rsidRPr="00E22FD9" w:rsidRDefault="00AC1882" w:rsidP="00AC1882">
      <w:pPr>
        <w:numPr>
          <w:ilvl w:val="0"/>
          <w:numId w:val="24"/>
        </w:numPr>
        <w:rPr>
          <w:lang w:val="en-IE"/>
        </w:rPr>
      </w:pPr>
      <w:r w:rsidRPr="00E22FD9">
        <w:rPr>
          <w:b/>
          <w:bCs/>
          <w:lang w:val="en-IE"/>
        </w:rPr>
        <w:t>Key Operational Focus:</w:t>
      </w:r>
    </w:p>
    <w:p w14:paraId="153411DC" w14:textId="77777777" w:rsidR="00AC1882" w:rsidRPr="00E22FD9" w:rsidRDefault="00AC1882" w:rsidP="00AC1882">
      <w:pPr>
        <w:numPr>
          <w:ilvl w:val="1"/>
          <w:numId w:val="24"/>
        </w:numPr>
        <w:rPr>
          <w:lang w:val="en-IE"/>
        </w:rPr>
      </w:pPr>
      <w:r w:rsidRPr="00E22FD9">
        <w:rPr>
          <w:lang w:val="en-IE"/>
        </w:rPr>
        <w:t>Efficient scheduling to align with hospital department operating hours.</w:t>
      </w:r>
    </w:p>
    <w:p w14:paraId="099DDA33" w14:textId="77777777" w:rsidR="00AC1882" w:rsidRPr="00E22FD9" w:rsidRDefault="00AC1882" w:rsidP="00AC1882">
      <w:pPr>
        <w:numPr>
          <w:ilvl w:val="1"/>
          <w:numId w:val="24"/>
        </w:numPr>
        <w:rPr>
          <w:lang w:val="en-IE"/>
        </w:rPr>
      </w:pPr>
      <w:r w:rsidRPr="00E22FD9">
        <w:rPr>
          <w:lang w:val="en-IE"/>
        </w:rPr>
        <w:t>Safe handling of delicate clinical supplies and equipment.</w:t>
      </w:r>
    </w:p>
    <w:p w14:paraId="2577D881" w14:textId="6BAF2E11" w:rsidR="00400E88" w:rsidRPr="00E22FD9" w:rsidRDefault="00400E88" w:rsidP="00AC1882">
      <w:pPr>
        <w:numPr>
          <w:ilvl w:val="1"/>
          <w:numId w:val="24"/>
        </w:numPr>
        <w:rPr>
          <w:lang w:val="en-IE"/>
        </w:rPr>
      </w:pPr>
      <w:r w:rsidRPr="00E22FD9">
        <w:rPr>
          <w:lang w:val="en-IE"/>
        </w:rPr>
        <w:t xml:space="preserve">Chain of custody handling of specimens and </w:t>
      </w:r>
      <w:r w:rsidR="00D460BE" w:rsidRPr="00E22FD9">
        <w:rPr>
          <w:lang w:val="en-IE"/>
        </w:rPr>
        <w:t>pharmaceuticals</w:t>
      </w:r>
    </w:p>
    <w:p w14:paraId="07C88FA0" w14:textId="77777777" w:rsidR="00AC1882" w:rsidRPr="00E22FD9" w:rsidRDefault="00AC1882" w:rsidP="00AC1882">
      <w:pPr>
        <w:numPr>
          <w:ilvl w:val="1"/>
          <w:numId w:val="24"/>
        </w:numPr>
        <w:rPr>
          <w:lang w:val="en-IE"/>
        </w:rPr>
      </w:pPr>
      <w:r w:rsidRPr="00E22FD9">
        <w:rPr>
          <w:lang w:val="en-IE"/>
        </w:rPr>
        <w:t>Prompt delivery of administrative and operational mail.</w:t>
      </w:r>
    </w:p>
    <w:p w14:paraId="7581B37F" w14:textId="324425CC" w:rsidR="00354B35" w:rsidRPr="003C7D59" w:rsidRDefault="00354B35" w:rsidP="003C7D59">
      <w:pPr>
        <w:rPr>
          <w:b/>
          <w:bCs/>
          <w:u w:val="single"/>
        </w:rPr>
      </w:pPr>
      <w:bookmarkStart w:id="3" w:name="_Hlk233202538"/>
      <w:r w:rsidRPr="003C7D59">
        <w:rPr>
          <w:b/>
          <w:bCs/>
          <w:u w:val="single"/>
        </w:rPr>
        <w:t>Transport / Goods Categories</w:t>
      </w:r>
      <w:r w:rsidRPr="003C7D59">
        <w:rPr>
          <w:rFonts w:cstheme="minorHAnsi"/>
          <w:b/>
          <w:bCs/>
          <w:u w:val="single"/>
        </w:rPr>
        <w:t xml:space="preserve"> FOR LOT 2</w:t>
      </w:r>
    </w:p>
    <w:tbl>
      <w:tblPr>
        <w:tblStyle w:val="TableGrid"/>
        <w:tblW w:w="0" w:type="auto"/>
        <w:tblLook w:val="04A0" w:firstRow="1" w:lastRow="0" w:firstColumn="1" w:lastColumn="0" w:noHBand="0" w:noVBand="1"/>
      </w:tblPr>
      <w:tblGrid>
        <w:gridCol w:w="3367"/>
        <w:gridCol w:w="2510"/>
        <w:gridCol w:w="3139"/>
      </w:tblGrid>
      <w:tr w:rsidR="00354B35" w:rsidRPr="00E22FD9" w14:paraId="71E7A3C4" w14:textId="77777777" w:rsidTr="003E3EBA">
        <w:tc>
          <w:tcPr>
            <w:tcW w:w="3367" w:type="dxa"/>
          </w:tcPr>
          <w:p w14:paraId="0BCFFA10"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t>Category</w:t>
            </w:r>
          </w:p>
        </w:tc>
        <w:tc>
          <w:tcPr>
            <w:tcW w:w="2510" w:type="dxa"/>
          </w:tcPr>
          <w:p w14:paraId="44B8FE9F"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t xml:space="preserve">Delivery Req </w:t>
            </w:r>
          </w:p>
        </w:tc>
        <w:tc>
          <w:tcPr>
            <w:tcW w:w="3139" w:type="dxa"/>
          </w:tcPr>
          <w:p w14:paraId="080CE631" w14:textId="77777777" w:rsidR="00354B35" w:rsidRPr="00E22FD9" w:rsidRDefault="00354B35" w:rsidP="003E3EBA">
            <w:pPr>
              <w:pStyle w:val="Heading2"/>
              <w:rPr>
                <w:rFonts w:asciiTheme="minorHAnsi" w:hAnsiTheme="minorHAnsi"/>
                <w:b w:val="0"/>
                <w:color w:val="auto"/>
                <w:sz w:val="24"/>
              </w:rPr>
            </w:pPr>
            <w:r w:rsidRPr="00E22FD9">
              <w:rPr>
                <w:rFonts w:asciiTheme="minorHAnsi" w:hAnsiTheme="minorHAnsi"/>
                <w:color w:val="auto"/>
                <w:sz w:val="24"/>
              </w:rPr>
              <w:t>Examples</w:t>
            </w:r>
          </w:p>
        </w:tc>
      </w:tr>
      <w:tr w:rsidR="00354B35" w:rsidRPr="00E22FD9" w14:paraId="3DF69E1B" w14:textId="77777777" w:rsidTr="003E3EBA">
        <w:tc>
          <w:tcPr>
            <w:tcW w:w="3367" w:type="dxa"/>
          </w:tcPr>
          <w:p w14:paraId="5E82785C" w14:textId="77777777" w:rsidR="00354B35" w:rsidRPr="00E22FD9" w:rsidRDefault="00354B35" w:rsidP="003E3EBA">
            <w:pPr>
              <w:rPr>
                <w:rFonts w:asciiTheme="minorHAnsi" w:hAnsiTheme="minorHAnsi"/>
                <w:sz w:val="22"/>
              </w:rPr>
            </w:pPr>
            <w:r w:rsidRPr="00E22FD9">
              <w:rPr>
                <w:rFonts w:asciiTheme="minorHAnsi" w:hAnsiTheme="minorHAnsi"/>
                <w:sz w:val="22"/>
              </w:rPr>
              <w:t>Medical Supplies (consumables)</w:t>
            </w:r>
          </w:p>
        </w:tc>
        <w:tc>
          <w:tcPr>
            <w:tcW w:w="2510" w:type="dxa"/>
          </w:tcPr>
          <w:p w14:paraId="4E503976" w14:textId="77777777" w:rsidR="00354B35" w:rsidRPr="00E22FD9" w:rsidRDefault="00354B35" w:rsidP="003E3EBA">
            <w:pPr>
              <w:rPr>
                <w:rFonts w:asciiTheme="minorHAnsi" w:hAnsiTheme="minorHAnsi"/>
                <w:sz w:val="22"/>
              </w:rPr>
            </w:pPr>
          </w:p>
        </w:tc>
        <w:tc>
          <w:tcPr>
            <w:tcW w:w="3139" w:type="dxa"/>
          </w:tcPr>
          <w:p w14:paraId="76B94E1D" w14:textId="77777777" w:rsidR="00354B35" w:rsidRPr="00E22FD9" w:rsidRDefault="00354B35" w:rsidP="003E3EBA">
            <w:pPr>
              <w:rPr>
                <w:rFonts w:asciiTheme="minorHAnsi" w:hAnsiTheme="minorHAnsi"/>
                <w:sz w:val="22"/>
              </w:rPr>
            </w:pPr>
            <w:r w:rsidRPr="00E22FD9">
              <w:rPr>
                <w:rFonts w:asciiTheme="minorHAnsi" w:hAnsiTheme="minorHAnsi"/>
                <w:sz w:val="22"/>
              </w:rPr>
              <w:t>Dressings, PPE</w:t>
            </w:r>
          </w:p>
        </w:tc>
      </w:tr>
      <w:tr w:rsidR="00354B35" w:rsidRPr="00E22FD9" w14:paraId="28F88E49" w14:textId="77777777" w:rsidTr="003E3EBA">
        <w:tc>
          <w:tcPr>
            <w:tcW w:w="3367" w:type="dxa"/>
          </w:tcPr>
          <w:p w14:paraId="391C371E"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Pharmaceuticals including Medical Gas Cylinders </w:t>
            </w:r>
          </w:p>
        </w:tc>
        <w:tc>
          <w:tcPr>
            <w:tcW w:w="2510" w:type="dxa"/>
          </w:tcPr>
          <w:p w14:paraId="0A7B546A"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Track &amp; trace </w:t>
            </w:r>
          </w:p>
        </w:tc>
        <w:tc>
          <w:tcPr>
            <w:tcW w:w="3139" w:type="dxa"/>
          </w:tcPr>
          <w:p w14:paraId="38622A2B" w14:textId="77777777" w:rsidR="00354B35" w:rsidRPr="00E22FD9" w:rsidRDefault="00354B35" w:rsidP="003E3EBA">
            <w:pPr>
              <w:rPr>
                <w:rFonts w:asciiTheme="minorHAnsi" w:hAnsiTheme="minorHAnsi"/>
                <w:sz w:val="22"/>
              </w:rPr>
            </w:pPr>
            <w:r w:rsidRPr="00E22FD9">
              <w:rPr>
                <w:rFonts w:asciiTheme="minorHAnsi" w:hAnsiTheme="minorHAnsi"/>
                <w:sz w:val="22"/>
              </w:rPr>
              <w:t>Medicines, controlled drugs</w:t>
            </w:r>
          </w:p>
        </w:tc>
      </w:tr>
      <w:tr w:rsidR="00354B35" w:rsidRPr="00E22FD9" w14:paraId="56D38717" w14:textId="77777777" w:rsidTr="003E3EBA">
        <w:tc>
          <w:tcPr>
            <w:tcW w:w="3367" w:type="dxa"/>
          </w:tcPr>
          <w:p w14:paraId="6277581D" w14:textId="77777777" w:rsidR="00354B35" w:rsidRPr="00E22FD9" w:rsidRDefault="00354B35" w:rsidP="003E3EBA">
            <w:pPr>
              <w:rPr>
                <w:rFonts w:asciiTheme="minorHAnsi" w:hAnsiTheme="minorHAnsi"/>
                <w:sz w:val="22"/>
              </w:rPr>
            </w:pPr>
            <w:r w:rsidRPr="00E22FD9">
              <w:rPr>
                <w:rFonts w:asciiTheme="minorHAnsi" w:hAnsiTheme="minorHAnsi"/>
                <w:sz w:val="22"/>
              </w:rPr>
              <w:t>Medical equipment</w:t>
            </w:r>
          </w:p>
        </w:tc>
        <w:tc>
          <w:tcPr>
            <w:tcW w:w="2510" w:type="dxa"/>
          </w:tcPr>
          <w:p w14:paraId="177C4953" w14:textId="77777777" w:rsidR="00354B35" w:rsidRPr="00E22FD9" w:rsidRDefault="00354B35" w:rsidP="003E3EBA">
            <w:pPr>
              <w:rPr>
                <w:rFonts w:asciiTheme="minorHAnsi" w:hAnsiTheme="minorHAnsi"/>
                <w:sz w:val="22"/>
              </w:rPr>
            </w:pPr>
          </w:p>
        </w:tc>
        <w:tc>
          <w:tcPr>
            <w:tcW w:w="3139" w:type="dxa"/>
          </w:tcPr>
          <w:p w14:paraId="1615A123"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Pumps, monitors, </w:t>
            </w:r>
          </w:p>
        </w:tc>
      </w:tr>
      <w:tr w:rsidR="00354B35" w:rsidRPr="00E22FD9" w14:paraId="6DBB2B7C" w14:textId="77777777" w:rsidTr="003E3EBA">
        <w:tc>
          <w:tcPr>
            <w:tcW w:w="3367" w:type="dxa"/>
          </w:tcPr>
          <w:p w14:paraId="0BF27339" w14:textId="77777777" w:rsidR="00354B35" w:rsidRPr="00E22FD9" w:rsidRDefault="00354B35" w:rsidP="003E3EBA">
            <w:pPr>
              <w:rPr>
                <w:rFonts w:asciiTheme="minorHAnsi" w:hAnsiTheme="minorHAnsi"/>
                <w:sz w:val="22"/>
              </w:rPr>
            </w:pPr>
            <w:r w:rsidRPr="00E22FD9">
              <w:rPr>
                <w:rFonts w:asciiTheme="minorHAnsi" w:hAnsiTheme="minorHAnsi"/>
                <w:sz w:val="22"/>
              </w:rPr>
              <w:t>Sterile supplies</w:t>
            </w:r>
          </w:p>
        </w:tc>
        <w:tc>
          <w:tcPr>
            <w:tcW w:w="2510" w:type="dxa"/>
          </w:tcPr>
          <w:p w14:paraId="6F3AFA77" w14:textId="77777777" w:rsidR="00354B35" w:rsidRPr="00E22FD9" w:rsidRDefault="00354B35" w:rsidP="003E3EBA">
            <w:pPr>
              <w:rPr>
                <w:rFonts w:asciiTheme="minorHAnsi" w:hAnsiTheme="minorHAnsi"/>
                <w:sz w:val="22"/>
              </w:rPr>
            </w:pPr>
            <w:r w:rsidRPr="00E22FD9">
              <w:rPr>
                <w:rFonts w:asciiTheme="minorHAnsi" w:hAnsiTheme="minorHAnsi"/>
                <w:sz w:val="22"/>
              </w:rPr>
              <w:t>Track &amp; trace</w:t>
            </w:r>
          </w:p>
        </w:tc>
        <w:tc>
          <w:tcPr>
            <w:tcW w:w="3139" w:type="dxa"/>
          </w:tcPr>
          <w:p w14:paraId="44A7A03D" w14:textId="77777777" w:rsidR="00354B35" w:rsidRPr="00E22FD9" w:rsidRDefault="00354B35" w:rsidP="003E3EBA">
            <w:pPr>
              <w:rPr>
                <w:rFonts w:asciiTheme="minorHAnsi" w:hAnsiTheme="minorHAnsi"/>
                <w:sz w:val="22"/>
              </w:rPr>
            </w:pPr>
            <w:r w:rsidRPr="00E22FD9">
              <w:rPr>
                <w:rFonts w:asciiTheme="minorHAnsi" w:hAnsiTheme="minorHAnsi"/>
                <w:sz w:val="22"/>
              </w:rPr>
              <w:t>Surgical packs, instruments</w:t>
            </w:r>
          </w:p>
        </w:tc>
      </w:tr>
      <w:tr w:rsidR="00354B35" w:rsidRPr="00E22FD9" w14:paraId="44CE0EE6" w14:textId="77777777" w:rsidTr="003E3EBA">
        <w:tc>
          <w:tcPr>
            <w:tcW w:w="3367" w:type="dxa"/>
          </w:tcPr>
          <w:p w14:paraId="40802065" w14:textId="77777777" w:rsidR="00354B35" w:rsidRPr="00E22FD9" w:rsidRDefault="00354B35" w:rsidP="003E3EBA">
            <w:pPr>
              <w:rPr>
                <w:rFonts w:asciiTheme="minorHAnsi" w:hAnsiTheme="minorHAnsi"/>
                <w:sz w:val="22"/>
              </w:rPr>
            </w:pPr>
            <w:r w:rsidRPr="00E22FD9">
              <w:rPr>
                <w:rFonts w:asciiTheme="minorHAnsi" w:hAnsiTheme="minorHAnsi"/>
                <w:sz w:val="22"/>
              </w:rPr>
              <w:t>Laboratory specimens</w:t>
            </w:r>
          </w:p>
        </w:tc>
        <w:tc>
          <w:tcPr>
            <w:tcW w:w="2510" w:type="dxa"/>
          </w:tcPr>
          <w:p w14:paraId="0E678F59"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Track &amp; trace </w:t>
            </w:r>
          </w:p>
        </w:tc>
        <w:tc>
          <w:tcPr>
            <w:tcW w:w="3139" w:type="dxa"/>
          </w:tcPr>
          <w:p w14:paraId="35F2F5D7" w14:textId="77777777" w:rsidR="00354B35" w:rsidRPr="00E22FD9" w:rsidRDefault="00354B35" w:rsidP="003E3EBA">
            <w:pPr>
              <w:rPr>
                <w:rFonts w:asciiTheme="minorHAnsi" w:hAnsiTheme="minorHAnsi"/>
                <w:sz w:val="22"/>
              </w:rPr>
            </w:pPr>
            <w:r w:rsidRPr="00E22FD9">
              <w:rPr>
                <w:rFonts w:asciiTheme="minorHAnsi" w:hAnsiTheme="minorHAnsi"/>
                <w:sz w:val="22"/>
              </w:rPr>
              <w:t>Blood, tissue samples</w:t>
            </w:r>
          </w:p>
        </w:tc>
      </w:tr>
      <w:tr w:rsidR="00354B35" w:rsidRPr="00E22FD9" w14:paraId="5783B657" w14:textId="77777777" w:rsidTr="003E3EBA">
        <w:tc>
          <w:tcPr>
            <w:tcW w:w="3367" w:type="dxa"/>
          </w:tcPr>
          <w:p w14:paraId="301E6692" w14:textId="77777777" w:rsidR="00354B35" w:rsidRPr="00E22FD9" w:rsidRDefault="00354B35" w:rsidP="003E3EBA">
            <w:pPr>
              <w:rPr>
                <w:rFonts w:asciiTheme="minorHAnsi" w:hAnsiTheme="minorHAnsi"/>
                <w:sz w:val="22"/>
              </w:rPr>
            </w:pPr>
            <w:r w:rsidRPr="00E22FD9">
              <w:rPr>
                <w:rFonts w:asciiTheme="minorHAnsi" w:hAnsiTheme="minorHAnsi"/>
                <w:sz w:val="22"/>
              </w:rPr>
              <w:t>Catering supplies</w:t>
            </w:r>
          </w:p>
        </w:tc>
        <w:tc>
          <w:tcPr>
            <w:tcW w:w="2510" w:type="dxa"/>
          </w:tcPr>
          <w:p w14:paraId="1951C0CA" w14:textId="77777777" w:rsidR="00354B35" w:rsidRPr="00E22FD9" w:rsidRDefault="00354B35" w:rsidP="003E3EBA">
            <w:pPr>
              <w:rPr>
                <w:rFonts w:asciiTheme="minorHAnsi" w:hAnsiTheme="minorHAnsi"/>
                <w:sz w:val="22"/>
              </w:rPr>
            </w:pPr>
          </w:p>
        </w:tc>
        <w:tc>
          <w:tcPr>
            <w:tcW w:w="3139" w:type="dxa"/>
          </w:tcPr>
          <w:p w14:paraId="705DBF60" w14:textId="77777777" w:rsidR="00354B35" w:rsidRPr="00E22FD9" w:rsidRDefault="00354B35" w:rsidP="003E3EBA">
            <w:pPr>
              <w:rPr>
                <w:rFonts w:asciiTheme="minorHAnsi" w:hAnsiTheme="minorHAnsi"/>
                <w:sz w:val="22"/>
              </w:rPr>
            </w:pPr>
            <w:r w:rsidRPr="00E22FD9">
              <w:rPr>
                <w:rFonts w:asciiTheme="minorHAnsi" w:hAnsiTheme="minorHAnsi"/>
                <w:sz w:val="22"/>
              </w:rPr>
              <w:t>Dry Food and beverages</w:t>
            </w:r>
          </w:p>
        </w:tc>
      </w:tr>
      <w:tr w:rsidR="00354B35" w:rsidRPr="00E22FD9" w14:paraId="5776B5BD" w14:textId="77777777" w:rsidTr="003E3EBA">
        <w:tc>
          <w:tcPr>
            <w:tcW w:w="3367" w:type="dxa"/>
          </w:tcPr>
          <w:p w14:paraId="72F71A2B"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Operational Materials /Consumables </w:t>
            </w:r>
          </w:p>
        </w:tc>
        <w:tc>
          <w:tcPr>
            <w:tcW w:w="2510" w:type="dxa"/>
          </w:tcPr>
          <w:p w14:paraId="0CB3D969" w14:textId="77777777" w:rsidR="00354B35" w:rsidRPr="00E22FD9" w:rsidRDefault="00354B35" w:rsidP="003E3EBA">
            <w:pPr>
              <w:rPr>
                <w:rFonts w:asciiTheme="minorHAnsi" w:hAnsiTheme="minorHAnsi"/>
                <w:sz w:val="22"/>
              </w:rPr>
            </w:pPr>
          </w:p>
        </w:tc>
        <w:tc>
          <w:tcPr>
            <w:tcW w:w="3139" w:type="dxa"/>
          </w:tcPr>
          <w:p w14:paraId="6AA8594C" w14:textId="3F431283" w:rsidR="00354B35" w:rsidRPr="00E22FD9" w:rsidRDefault="00354B35" w:rsidP="003E3EBA">
            <w:pPr>
              <w:rPr>
                <w:rFonts w:asciiTheme="minorHAnsi" w:hAnsiTheme="minorHAnsi"/>
                <w:sz w:val="22"/>
              </w:rPr>
            </w:pPr>
            <w:r w:rsidRPr="00E22FD9">
              <w:rPr>
                <w:rFonts w:asciiTheme="minorHAnsi" w:hAnsiTheme="minorHAnsi"/>
                <w:sz w:val="22"/>
              </w:rPr>
              <w:t xml:space="preserve">Office supplies, bin bags, cleaning products </w:t>
            </w:r>
          </w:p>
        </w:tc>
      </w:tr>
      <w:tr w:rsidR="00354B35" w:rsidRPr="00E22FD9" w14:paraId="3EDA70D8" w14:textId="77777777" w:rsidTr="003E3EBA">
        <w:tc>
          <w:tcPr>
            <w:tcW w:w="3367" w:type="dxa"/>
          </w:tcPr>
          <w:p w14:paraId="0026FA8A" w14:textId="77777777" w:rsidR="00354B35" w:rsidRPr="00E22FD9" w:rsidRDefault="00354B35" w:rsidP="003E3EBA">
            <w:pPr>
              <w:rPr>
                <w:rFonts w:asciiTheme="minorHAnsi" w:hAnsiTheme="minorHAnsi"/>
                <w:sz w:val="22"/>
              </w:rPr>
            </w:pPr>
            <w:r w:rsidRPr="00E22FD9">
              <w:rPr>
                <w:rFonts w:asciiTheme="minorHAnsi" w:hAnsiTheme="minorHAnsi"/>
                <w:sz w:val="22"/>
              </w:rPr>
              <w:t>Waste</w:t>
            </w:r>
          </w:p>
        </w:tc>
        <w:tc>
          <w:tcPr>
            <w:tcW w:w="2510" w:type="dxa"/>
          </w:tcPr>
          <w:p w14:paraId="726642AB" w14:textId="77777777" w:rsidR="00354B35" w:rsidRPr="00E22FD9" w:rsidRDefault="00354B35" w:rsidP="003E3EBA">
            <w:pPr>
              <w:rPr>
                <w:rFonts w:asciiTheme="minorHAnsi" w:hAnsiTheme="minorHAnsi"/>
                <w:sz w:val="22"/>
              </w:rPr>
            </w:pPr>
          </w:p>
        </w:tc>
        <w:tc>
          <w:tcPr>
            <w:tcW w:w="3139" w:type="dxa"/>
          </w:tcPr>
          <w:p w14:paraId="58187F59"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Clinical Cat B Waste </w:t>
            </w:r>
          </w:p>
        </w:tc>
      </w:tr>
      <w:tr w:rsidR="00354B35" w:rsidRPr="00E22FD9" w14:paraId="24560FBE" w14:textId="77777777" w:rsidTr="003E3EBA">
        <w:tc>
          <w:tcPr>
            <w:tcW w:w="3367" w:type="dxa"/>
          </w:tcPr>
          <w:p w14:paraId="5D27DD71" w14:textId="77777777" w:rsidR="00354B35" w:rsidRPr="00E22FD9" w:rsidRDefault="00354B35" w:rsidP="003E3EBA">
            <w:pPr>
              <w:rPr>
                <w:rFonts w:asciiTheme="minorHAnsi" w:hAnsiTheme="minorHAnsi"/>
                <w:sz w:val="22"/>
              </w:rPr>
            </w:pPr>
            <w:r w:rsidRPr="00E22FD9">
              <w:rPr>
                <w:rFonts w:asciiTheme="minorHAnsi" w:hAnsiTheme="minorHAnsi"/>
                <w:sz w:val="22"/>
              </w:rPr>
              <w:t xml:space="preserve">Administrative files </w:t>
            </w:r>
          </w:p>
        </w:tc>
        <w:tc>
          <w:tcPr>
            <w:tcW w:w="2510" w:type="dxa"/>
          </w:tcPr>
          <w:p w14:paraId="5D67231F" w14:textId="77777777" w:rsidR="00354B35" w:rsidRPr="00E22FD9" w:rsidRDefault="00354B35" w:rsidP="003E3EBA">
            <w:pPr>
              <w:rPr>
                <w:rFonts w:asciiTheme="minorHAnsi" w:hAnsiTheme="minorHAnsi"/>
                <w:sz w:val="22"/>
              </w:rPr>
            </w:pPr>
            <w:r w:rsidRPr="00E22FD9">
              <w:rPr>
                <w:rFonts w:asciiTheme="minorHAnsi" w:hAnsiTheme="minorHAnsi"/>
                <w:sz w:val="22"/>
              </w:rPr>
              <w:t>Track &amp; trace</w:t>
            </w:r>
          </w:p>
        </w:tc>
        <w:tc>
          <w:tcPr>
            <w:tcW w:w="3139" w:type="dxa"/>
          </w:tcPr>
          <w:p w14:paraId="58BB4BC1" w14:textId="0B29F3FA" w:rsidR="00354B35" w:rsidRPr="00E22FD9" w:rsidRDefault="00354B35" w:rsidP="003E3EBA">
            <w:pPr>
              <w:rPr>
                <w:rFonts w:asciiTheme="minorHAnsi" w:hAnsiTheme="minorHAnsi"/>
                <w:sz w:val="22"/>
              </w:rPr>
            </w:pPr>
            <w:r w:rsidRPr="00E22FD9">
              <w:rPr>
                <w:rFonts w:asciiTheme="minorHAnsi" w:hAnsiTheme="minorHAnsi"/>
                <w:sz w:val="22"/>
              </w:rPr>
              <w:t xml:space="preserve">Medical Records, Post </w:t>
            </w:r>
          </w:p>
        </w:tc>
      </w:tr>
      <w:bookmarkEnd w:id="3"/>
    </w:tbl>
    <w:p w14:paraId="78431E03" w14:textId="77777777" w:rsidR="00F571C7" w:rsidRDefault="00F571C7" w:rsidP="00AC1882">
      <w:pPr>
        <w:rPr>
          <w:lang w:val="en-IE"/>
        </w:rPr>
      </w:pPr>
    </w:p>
    <w:p w14:paraId="343AB056" w14:textId="638173C4" w:rsidR="00AC1882" w:rsidRPr="00E22FD9" w:rsidRDefault="00AC1882" w:rsidP="00AC1882">
      <w:pPr>
        <w:rPr>
          <w:lang w:val="en-IE"/>
        </w:rPr>
      </w:pPr>
      <w:r w:rsidRPr="00E22FD9">
        <w:rPr>
          <w:b/>
          <w:bCs/>
          <w:lang w:val="en-IE"/>
        </w:rPr>
        <w:t>2. Operational Requirements (Applicable to Both Lots)</w:t>
      </w:r>
    </w:p>
    <w:p w14:paraId="4A8BAA75" w14:textId="77777777" w:rsidR="00AC1882" w:rsidRPr="00E22FD9" w:rsidRDefault="00AC1882" w:rsidP="00AC1882">
      <w:pPr>
        <w:rPr>
          <w:lang w:val="en-IE"/>
        </w:rPr>
      </w:pPr>
      <w:r w:rsidRPr="00E22FD9">
        <w:rPr>
          <w:lang w:val="en-IE"/>
        </w:rPr>
        <w:t>The Contractor must strictly adhere to the following operational standards:</w:t>
      </w:r>
    </w:p>
    <w:p w14:paraId="6B1734D3" w14:textId="77777777" w:rsidR="00AC1882" w:rsidRPr="00E22FD9" w:rsidRDefault="00AC1882" w:rsidP="00AC1882">
      <w:pPr>
        <w:rPr>
          <w:lang w:val="en-IE"/>
        </w:rPr>
      </w:pPr>
      <w:r w:rsidRPr="00E22FD9">
        <w:rPr>
          <w:b/>
          <w:bCs/>
          <w:lang w:val="en-IE"/>
        </w:rPr>
        <w:t>2.1 Service Hours and Schedule</w:t>
      </w:r>
    </w:p>
    <w:p w14:paraId="74527930" w14:textId="77777777" w:rsidR="00AC1882" w:rsidRPr="00E22FD9" w:rsidRDefault="00AC1882" w:rsidP="00AC1882">
      <w:pPr>
        <w:numPr>
          <w:ilvl w:val="0"/>
          <w:numId w:val="24"/>
        </w:numPr>
        <w:rPr>
          <w:lang w:val="en-IE"/>
        </w:rPr>
      </w:pPr>
      <w:r w:rsidRPr="00E22FD9">
        <w:rPr>
          <w:b/>
          <w:bCs/>
          <w:lang w:val="en-IE"/>
        </w:rPr>
        <w:t xml:space="preserve">Days of Operation: </w:t>
      </w:r>
      <w:r w:rsidRPr="00E22FD9">
        <w:rPr>
          <w:lang w:val="en-IE"/>
        </w:rPr>
        <w:t>Monday to Friday inclusive (excluding public holidays).</w:t>
      </w:r>
    </w:p>
    <w:p w14:paraId="1F4A1AE6" w14:textId="46B228ED" w:rsidR="00490087" w:rsidRPr="00E22FD9" w:rsidRDefault="00E65D50" w:rsidP="00AC1882">
      <w:pPr>
        <w:numPr>
          <w:ilvl w:val="0"/>
          <w:numId w:val="24"/>
        </w:numPr>
        <w:rPr>
          <w:lang w:val="en-IE"/>
        </w:rPr>
      </w:pPr>
      <w:r w:rsidRPr="00E22FD9">
        <w:rPr>
          <w:b/>
          <w:bCs/>
          <w:lang w:val="en-IE"/>
        </w:rPr>
        <w:t>Operational Hours</w:t>
      </w:r>
      <w:r w:rsidR="00AC1882" w:rsidRPr="00E22FD9">
        <w:rPr>
          <w:b/>
          <w:bCs/>
          <w:lang w:val="en-IE"/>
        </w:rPr>
        <w:t xml:space="preserve">: </w:t>
      </w:r>
    </w:p>
    <w:p w14:paraId="03885100" w14:textId="0AC91C10" w:rsidR="00C63893" w:rsidRPr="00E22FD9" w:rsidRDefault="00235EE2" w:rsidP="009040E0">
      <w:pPr>
        <w:ind w:left="720"/>
        <w:rPr>
          <w:lang w:val="en-IE"/>
        </w:rPr>
      </w:pPr>
      <w:r w:rsidRPr="00E22FD9">
        <w:rPr>
          <w:b/>
          <w:bCs/>
          <w:lang w:val="en-IE"/>
        </w:rPr>
        <w:tab/>
      </w:r>
      <w:r w:rsidR="00A52A59" w:rsidRPr="00E22FD9">
        <w:rPr>
          <w:b/>
          <w:bCs/>
          <w:lang w:val="en-IE"/>
        </w:rPr>
        <w:t xml:space="preserve">Lot 1 </w:t>
      </w:r>
      <w:bookmarkStart w:id="4" w:name="_Hlk231968564"/>
      <w:r w:rsidR="00A52A59" w:rsidRPr="00E22FD9">
        <w:rPr>
          <w:lang w:val="en-IE"/>
        </w:rPr>
        <w:t>07:</w:t>
      </w:r>
      <w:r w:rsidR="00490087" w:rsidRPr="00E22FD9">
        <w:rPr>
          <w:lang w:val="en-IE"/>
        </w:rPr>
        <w:t>0</w:t>
      </w:r>
      <w:r w:rsidR="00A52A59" w:rsidRPr="00E22FD9">
        <w:rPr>
          <w:lang w:val="en-IE"/>
        </w:rPr>
        <w:t>0 AM to 17.00 PM (</w:t>
      </w:r>
      <w:r w:rsidR="00C63893" w:rsidRPr="00E22FD9">
        <w:rPr>
          <w:lang w:val="en-IE"/>
        </w:rPr>
        <w:t>9.5</w:t>
      </w:r>
      <w:r w:rsidR="00A52A59" w:rsidRPr="00E22FD9">
        <w:rPr>
          <w:lang w:val="en-IE"/>
        </w:rPr>
        <w:t xml:space="preserve"> hours of continuous coverage </w:t>
      </w:r>
      <w:r w:rsidR="00E65D50" w:rsidRPr="00E22FD9">
        <w:rPr>
          <w:lang w:val="en-IE"/>
        </w:rPr>
        <w:t xml:space="preserve">within </w:t>
      </w:r>
      <w:r w:rsidR="00A52A59" w:rsidRPr="00E22FD9">
        <w:rPr>
          <w:lang w:val="en-IE"/>
        </w:rPr>
        <w:t>daily</w:t>
      </w:r>
      <w:r w:rsidR="00E65D50" w:rsidRPr="00E22FD9">
        <w:rPr>
          <w:lang w:val="en-IE"/>
        </w:rPr>
        <w:t xml:space="preserve"> operational hours</w:t>
      </w:r>
      <w:r w:rsidR="00A52A59" w:rsidRPr="00E22FD9">
        <w:rPr>
          <w:lang w:val="en-IE"/>
        </w:rPr>
        <w:t>).</w:t>
      </w:r>
    </w:p>
    <w:p w14:paraId="1B000E11" w14:textId="3BD8E4AA" w:rsidR="00AC1882" w:rsidRPr="00E22FD9" w:rsidRDefault="006A1F42" w:rsidP="00235EE2">
      <w:pPr>
        <w:ind w:left="720" w:firstLine="720"/>
        <w:rPr>
          <w:lang w:val="en-IE"/>
        </w:rPr>
      </w:pPr>
      <w:r w:rsidRPr="00E22FD9">
        <w:rPr>
          <w:b/>
          <w:bCs/>
          <w:lang w:val="en-IE"/>
        </w:rPr>
        <w:t xml:space="preserve">Lot 2 </w:t>
      </w:r>
      <w:r w:rsidR="00AC1882" w:rsidRPr="00E22FD9">
        <w:rPr>
          <w:lang w:val="en-IE"/>
        </w:rPr>
        <w:t xml:space="preserve">07:00 AM to </w:t>
      </w:r>
      <w:r w:rsidR="00AE522A" w:rsidRPr="00E22FD9">
        <w:rPr>
          <w:lang w:val="en-IE"/>
        </w:rPr>
        <w:t>19.00</w:t>
      </w:r>
      <w:r w:rsidR="00AC1882" w:rsidRPr="00E22FD9">
        <w:rPr>
          <w:lang w:val="en-IE"/>
        </w:rPr>
        <w:t xml:space="preserve"> PM (1</w:t>
      </w:r>
      <w:r w:rsidR="00AE522A" w:rsidRPr="00E22FD9">
        <w:rPr>
          <w:lang w:val="en-IE"/>
        </w:rPr>
        <w:t>2</w:t>
      </w:r>
      <w:r w:rsidR="00AC1882" w:rsidRPr="00E22FD9">
        <w:rPr>
          <w:lang w:val="en-IE"/>
        </w:rPr>
        <w:t xml:space="preserve"> hours of continuous coverage </w:t>
      </w:r>
      <w:r w:rsidR="00E65D50" w:rsidRPr="00E22FD9">
        <w:rPr>
          <w:lang w:val="en-IE"/>
        </w:rPr>
        <w:t xml:space="preserve">within </w:t>
      </w:r>
      <w:r w:rsidR="00AC1882" w:rsidRPr="00E22FD9">
        <w:rPr>
          <w:lang w:val="en-IE"/>
        </w:rPr>
        <w:t>daily</w:t>
      </w:r>
      <w:r w:rsidR="00E65D50" w:rsidRPr="00E22FD9">
        <w:rPr>
          <w:lang w:val="en-IE"/>
        </w:rPr>
        <w:t xml:space="preserve"> operational hours</w:t>
      </w:r>
      <w:r w:rsidR="00AC1882" w:rsidRPr="00E22FD9">
        <w:rPr>
          <w:lang w:val="en-IE"/>
        </w:rPr>
        <w:t>).</w:t>
      </w:r>
      <w:bookmarkEnd w:id="4"/>
    </w:p>
    <w:p w14:paraId="20F7037B" w14:textId="53A2F126" w:rsidR="001074CE" w:rsidRPr="00E22FD9" w:rsidRDefault="00B6603C" w:rsidP="56C4F621">
      <w:r w:rsidRPr="00E22FD9">
        <w:t>Additional</w:t>
      </w:r>
      <w:r w:rsidR="001074CE" w:rsidRPr="00E22FD9">
        <w:t xml:space="preserve"> </w:t>
      </w:r>
      <w:r w:rsidR="003C23FE" w:rsidRPr="00E22FD9">
        <w:t>s</w:t>
      </w:r>
      <w:r w:rsidRPr="00E22FD9">
        <w:t xml:space="preserve">ervices </w:t>
      </w:r>
      <w:r w:rsidR="003C23FE" w:rsidRPr="00E22FD9">
        <w:t xml:space="preserve">hours </w:t>
      </w:r>
      <w:r w:rsidRPr="00E22FD9">
        <w:t>may</w:t>
      </w:r>
      <w:r w:rsidR="003C23FE" w:rsidRPr="00E22FD9">
        <w:t xml:space="preserve"> </w:t>
      </w:r>
      <w:r w:rsidRPr="00E22FD9">
        <w:t xml:space="preserve">be required in the event of </w:t>
      </w:r>
      <w:r w:rsidR="00CF4F58" w:rsidRPr="00E22FD9">
        <w:t xml:space="preserve">a </w:t>
      </w:r>
      <w:r w:rsidRPr="00E22FD9">
        <w:t>major emergency event</w:t>
      </w:r>
      <w:r w:rsidR="00E65D50" w:rsidRPr="00E22FD9">
        <w:t xml:space="preserve"> or increased service demands </w:t>
      </w:r>
      <w:r w:rsidRPr="00E22FD9">
        <w:t>occurring</w:t>
      </w:r>
      <w:r w:rsidR="00CF4F58" w:rsidRPr="00E22FD9">
        <w:t xml:space="preserve">. </w:t>
      </w:r>
      <w:r w:rsidRPr="00E22FD9">
        <w:t xml:space="preserve"> </w:t>
      </w:r>
    </w:p>
    <w:p w14:paraId="6C285DBE" w14:textId="23972882" w:rsidR="00AC1882" w:rsidRPr="00E22FD9" w:rsidRDefault="00AC1882" w:rsidP="00AC1882">
      <w:pPr>
        <w:numPr>
          <w:ilvl w:val="0"/>
          <w:numId w:val="24"/>
        </w:numPr>
        <w:rPr>
          <w:lang w:val="en-IE"/>
        </w:rPr>
      </w:pPr>
      <w:r w:rsidRPr="00E22FD9">
        <w:rPr>
          <w:b/>
          <w:bCs/>
          <w:lang w:val="en-IE"/>
        </w:rPr>
        <w:t xml:space="preserve">Frequency: </w:t>
      </w:r>
      <w:r w:rsidRPr="00E22FD9">
        <w:rPr>
          <w:lang w:val="en-IE"/>
        </w:rPr>
        <w:t>Scheduled runs as agreed with the SVUH Contract Owner, with the capability to handle urgent/ad-hoc requests within the operating window.</w:t>
      </w:r>
      <w:r w:rsidR="0041275A" w:rsidRPr="00E22FD9">
        <w:rPr>
          <w:lang w:val="en-IE"/>
        </w:rPr>
        <w:t xml:space="preserve"> </w:t>
      </w:r>
      <w:r w:rsidR="00D532DF" w:rsidRPr="00E22FD9">
        <w:rPr>
          <w:lang w:val="en-IE"/>
        </w:rPr>
        <w:t>Critical</w:t>
      </w:r>
      <w:r w:rsidR="0041275A" w:rsidRPr="00E22FD9">
        <w:rPr>
          <w:lang w:val="en-IE"/>
        </w:rPr>
        <w:t xml:space="preserve"> clinical deliveries within 30mins, priority deliveries within 1 </w:t>
      </w:r>
      <w:r w:rsidR="00D532DF" w:rsidRPr="00E22FD9">
        <w:rPr>
          <w:lang w:val="en-IE"/>
        </w:rPr>
        <w:t xml:space="preserve">hour. </w:t>
      </w:r>
    </w:p>
    <w:p w14:paraId="63A12B5F" w14:textId="77777777" w:rsidR="00AC1882" w:rsidRPr="00E22FD9" w:rsidRDefault="00AC1882" w:rsidP="00AC1882">
      <w:pPr>
        <w:rPr>
          <w:lang w:val="en-IE"/>
        </w:rPr>
      </w:pPr>
      <w:r w:rsidRPr="00E22FD9">
        <w:rPr>
          <w:b/>
          <w:bCs/>
          <w:lang w:val="en-IE"/>
        </w:rPr>
        <w:t>2.2 Resource and Staffing Requirements</w:t>
      </w:r>
    </w:p>
    <w:p w14:paraId="3909C456" w14:textId="107DDE10" w:rsidR="00AC1882" w:rsidRPr="00E22FD9" w:rsidRDefault="00AC1882" w:rsidP="00AC1882">
      <w:pPr>
        <w:numPr>
          <w:ilvl w:val="0"/>
          <w:numId w:val="24"/>
        </w:numPr>
        <w:rPr>
          <w:lang w:val="en-IE"/>
        </w:rPr>
      </w:pPr>
      <w:r w:rsidRPr="00E22FD9">
        <w:rPr>
          <w:b/>
          <w:bCs/>
          <w:lang w:val="en-IE"/>
        </w:rPr>
        <w:t xml:space="preserve">Minimum Personnel: </w:t>
      </w:r>
      <w:r w:rsidR="00603370" w:rsidRPr="00E22FD9">
        <w:rPr>
          <w:b/>
          <w:bCs/>
          <w:lang w:val="en-IE"/>
        </w:rPr>
        <w:t xml:space="preserve">An appropriate number of </w:t>
      </w:r>
      <w:r w:rsidRPr="00E22FD9">
        <w:rPr>
          <w:b/>
          <w:bCs/>
          <w:lang w:val="en-IE"/>
        </w:rPr>
        <w:t>dedicated operatives</w:t>
      </w:r>
      <w:r w:rsidRPr="00E22FD9">
        <w:rPr>
          <w:lang w:val="en-IE"/>
        </w:rPr>
        <w:t xml:space="preserve"> must be assigned to the contract to ensure continuous coverage across the daily shift</w:t>
      </w:r>
      <w:r w:rsidR="00323867" w:rsidRPr="00E22FD9">
        <w:rPr>
          <w:lang w:val="en-IE"/>
        </w:rPr>
        <w:t>s</w:t>
      </w:r>
      <w:r w:rsidRPr="00E22FD9">
        <w:rPr>
          <w:lang w:val="en-IE"/>
        </w:rPr>
        <w:t>, accounting for breaks, shift handovers, and peak operational times.</w:t>
      </w:r>
    </w:p>
    <w:p w14:paraId="00801CAD" w14:textId="77777777" w:rsidR="00AC1882" w:rsidRPr="00E22FD9" w:rsidRDefault="00AC1882" w:rsidP="00AC1882">
      <w:pPr>
        <w:numPr>
          <w:ilvl w:val="0"/>
          <w:numId w:val="24"/>
        </w:numPr>
        <w:rPr>
          <w:lang w:val="en-IE"/>
        </w:rPr>
      </w:pPr>
      <w:r w:rsidRPr="00E22FD9">
        <w:rPr>
          <w:b/>
          <w:bCs/>
          <w:lang w:val="en-IE"/>
        </w:rPr>
        <w:t>Staff Qualifications &amp; Vetting:</w:t>
      </w:r>
    </w:p>
    <w:p w14:paraId="4DD8BEE9" w14:textId="77777777" w:rsidR="00AC1882" w:rsidRPr="00E22FD9" w:rsidRDefault="00AC1882" w:rsidP="00AC1882">
      <w:pPr>
        <w:numPr>
          <w:ilvl w:val="1"/>
          <w:numId w:val="24"/>
        </w:numPr>
        <w:rPr>
          <w:lang w:val="en-IE"/>
        </w:rPr>
      </w:pPr>
      <w:r w:rsidRPr="00E22FD9">
        <w:rPr>
          <w:lang w:val="en-IE"/>
        </w:rPr>
        <w:t>All drivers and operatives must hold a valid, full, clean driving license appropriate for the class of vehicle operated.</w:t>
      </w:r>
    </w:p>
    <w:p w14:paraId="0F20D4FA" w14:textId="77777777" w:rsidR="00AC1882" w:rsidRPr="00E22FD9" w:rsidRDefault="00AC1882" w:rsidP="00AC1882">
      <w:pPr>
        <w:numPr>
          <w:ilvl w:val="1"/>
          <w:numId w:val="24"/>
        </w:numPr>
        <w:rPr>
          <w:lang w:val="en-IE"/>
        </w:rPr>
      </w:pPr>
      <w:r w:rsidRPr="00E22FD9">
        <w:rPr>
          <w:lang w:val="en-IE"/>
        </w:rPr>
        <w:t xml:space="preserve">All staff assigned to the contract must be fully </w:t>
      </w:r>
      <w:r w:rsidRPr="00E22FD9">
        <w:rPr>
          <w:b/>
          <w:bCs/>
          <w:lang w:val="en-IE"/>
        </w:rPr>
        <w:t>Garda Vetted</w:t>
      </w:r>
      <w:r w:rsidRPr="00E22FD9">
        <w:rPr>
          <w:lang w:val="en-IE"/>
        </w:rPr>
        <w:t xml:space="preserve"> prior to commencing work on hospital sites.</w:t>
      </w:r>
    </w:p>
    <w:p w14:paraId="79974213" w14:textId="77777777" w:rsidR="00AC1882" w:rsidRPr="00E22FD9" w:rsidRDefault="00AC1882" w:rsidP="00AC1882">
      <w:pPr>
        <w:numPr>
          <w:ilvl w:val="1"/>
          <w:numId w:val="24"/>
        </w:numPr>
        <w:rPr>
          <w:lang w:val="en-IE"/>
        </w:rPr>
      </w:pPr>
      <w:r w:rsidRPr="00E22FD9">
        <w:rPr>
          <w:lang w:val="en-IE"/>
        </w:rPr>
        <w:t>Staff must wear professional company uniforms and carry visible, valid photo identification badges at all times.</w:t>
      </w:r>
    </w:p>
    <w:p w14:paraId="3ACEC924" w14:textId="643EDCBB" w:rsidR="00AC1882" w:rsidRPr="00E22FD9" w:rsidRDefault="00AC1882" w:rsidP="00AC1882">
      <w:pPr>
        <w:numPr>
          <w:ilvl w:val="1"/>
          <w:numId w:val="24"/>
        </w:numPr>
        <w:rPr>
          <w:lang w:val="en-IE"/>
        </w:rPr>
      </w:pPr>
      <w:r w:rsidRPr="00E22FD9">
        <w:rPr>
          <w:lang w:val="en-IE"/>
        </w:rPr>
        <w:t>Staff must undergo training in the handling of confidential medical records, infection control protocols, and hospital site safety.</w:t>
      </w:r>
    </w:p>
    <w:p w14:paraId="2A0735D5" w14:textId="77777777" w:rsidR="00AC1882" w:rsidRPr="00E22FD9" w:rsidRDefault="00AC1882" w:rsidP="00AC1882">
      <w:pPr>
        <w:rPr>
          <w:lang w:val="en-IE"/>
        </w:rPr>
      </w:pPr>
      <w:r w:rsidRPr="00E22FD9">
        <w:rPr>
          <w:b/>
          <w:bCs/>
          <w:lang w:val="en-IE"/>
        </w:rPr>
        <w:t>2.3 Vehicle Requirements</w:t>
      </w:r>
    </w:p>
    <w:p w14:paraId="5585FDAE" w14:textId="3AA7554B" w:rsidR="00D532DF" w:rsidRPr="00E22FD9" w:rsidRDefault="00D532DF" w:rsidP="009040E0">
      <w:pPr>
        <w:ind w:left="360"/>
        <w:rPr>
          <w:lang w:val="en-IE"/>
        </w:rPr>
      </w:pPr>
      <w:r w:rsidRPr="00E22FD9">
        <w:rPr>
          <w:lang w:val="en-IE"/>
        </w:rPr>
        <w:t>The con</w:t>
      </w:r>
      <w:r w:rsidR="005A1073" w:rsidRPr="00E22FD9">
        <w:rPr>
          <w:lang w:val="en-IE"/>
        </w:rPr>
        <w:t>tractor shall provide a fleet suitable for healthcare logistics operations:</w:t>
      </w:r>
    </w:p>
    <w:p w14:paraId="71A8F85A" w14:textId="7DEF0454" w:rsidR="00AC1882" w:rsidRPr="00E22FD9" w:rsidRDefault="00AC1882" w:rsidP="00AC1882">
      <w:pPr>
        <w:numPr>
          <w:ilvl w:val="0"/>
          <w:numId w:val="24"/>
        </w:numPr>
        <w:rPr>
          <w:lang w:val="en-IE"/>
        </w:rPr>
      </w:pPr>
      <w:r w:rsidRPr="00E22FD9">
        <w:rPr>
          <w:b/>
          <w:lang w:val="en-IE"/>
        </w:rPr>
        <w:t xml:space="preserve">Minimum Fleet: </w:t>
      </w:r>
      <w:r w:rsidRPr="00E22FD9">
        <w:rPr>
          <w:lang w:val="en-IE"/>
        </w:rPr>
        <w:t xml:space="preserve">A minimum of </w:t>
      </w:r>
      <w:r w:rsidRPr="00E22FD9">
        <w:rPr>
          <w:b/>
          <w:lang w:val="en-IE"/>
        </w:rPr>
        <w:t>two (2) dedicated vans</w:t>
      </w:r>
      <w:r w:rsidRPr="00E22FD9">
        <w:rPr>
          <w:lang w:val="en-IE"/>
        </w:rPr>
        <w:t xml:space="preserve"> must be assigned exclusively to this service.</w:t>
      </w:r>
    </w:p>
    <w:p w14:paraId="7A4C9BF0" w14:textId="77777777" w:rsidR="00AC1882" w:rsidRPr="00E22FD9" w:rsidRDefault="00AC1882" w:rsidP="00AC1882">
      <w:pPr>
        <w:numPr>
          <w:ilvl w:val="0"/>
          <w:numId w:val="24"/>
        </w:numPr>
        <w:rPr>
          <w:lang w:val="en-IE"/>
        </w:rPr>
      </w:pPr>
      <w:r w:rsidRPr="00E22FD9">
        <w:rPr>
          <w:b/>
          <w:bCs/>
          <w:lang w:val="en-IE"/>
        </w:rPr>
        <w:t>Vehicle Specifications:</w:t>
      </w:r>
    </w:p>
    <w:p w14:paraId="68074125" w14:textId="10399278" w:rsidR="00AC1882" w:rsidRPr="00E22FD9" w:rsidRDefault="00AC1882" w:rsidP="00AC1882">
      <w:pPr>
        <w:numPr>
          <w:ilvl w:val="1"/>
          <w:numId w:val="24"/>
        </w:numPr>
        <w:rPr>
          <w:lang w:val="en-IE"/>
        </w:rPr>
      </w:pPr>
      <w:r w:rsidRPr="00E22FD9">
        <w:rPr>
          <w:lang w:val="en-IE"/>
        </w:rPr>
        <w:t>Vehicles must be modern, clean, well-maintained, and fully roadworthy.</w:t>
      </w:r>
      <w:r w:rsidR="000001E6" w:rsidRPr="00E22FD9">
        <w:rPr>
          <w:lang w:val="en-IE"/>
        </w:rPr>
        <w:t xml:space="preserve"> </w:t>
      </w:r>
      <w:r w:rsidR="002E331F" w:rsidRPr="00E22FD9">
        <w:rPr>
          <w:lang w:val="en-IE"/>
        </w:rPr>
        <w:t xml:space="preserve">Note some delivery points have a </w:t>
      </w:r>
      <w:r w:rsidR="000001E6" w:rsidRPr="00E22FD9">
        <w:rPr>
          <w:lang w:val="en-IE"/>
        </w:rPr>
        <w:t xml:space="preserve">3.3m </w:t>
      </w:r>
      <w:r w:rsidR="002E331F" w:rsidRPr="00E22FD9">
        <w:rPr>
          <w:lang w:val="en-IE"/>
        </w:rPr>
        <w:t xml:space="preserve">height restriction. </w:t>
      </w:r>
    </w:p>
    <w:p w14:paraId="795B0520" w14:textId="77777777" w:rsidR="00AC1882" w:rsidRPr="00E22FD9" w:rsidRDefault="00AC1882" w:rsidP="00AC1882">
      <w:pPr>
        <w:numPr>
          <w:ilvl w:val="1"/>
          <w:numId w:val="24"/>
        </w:numPr>
        <w:rPr>
          <w:lang w:val="en-IE"/>
        </w:rPr>
      </w:pPr>
      <w:r w:rsidRPr="00E22FD9">
        <w:rPr>
          <w:lang w:val="en-IE"/>
        </w:rPr>
        <w:t>Vehicles must be fully enclosed, weather-proof, and fitted with secure, lockable cargo areas to prevent theft or loss of sensitive clinical data.</w:t>
      </w:r>
    </w:p>
    <w:p w14:paraId="4E21B6AC" w14:textId="7AF12545" w:rsidR="0036798D" w:rsidRPr="00E22FD9" w:rsidRDefault="0036798D" w:rsidP="00AC1882">
      <w:pPr>
        <w:numPr>
          <w:ilvl w:val="1"/>
          <w:numId w:val="24"/>
        </w:numPr>
        <w:rPr>
          <w:lang w:val="en-IE"/>
        </w:rPr>
      </w:pPr>
      <w:r w:rsidRPr="00E22FD9">
        <w:rPr>
          <w:lang w:val="en-IE"/>
        </w:rPr>
        <w:t xml:space="preserve">Vehicles </w:t>
      </w:r>
      <w:r w:rsidR="004E2374" w:rsidRPr="00E22FD9">
        <w:rPr>
          <w:lang w:val="en-IE"/>
        </w:rPr>
        <w:t>must be equipped with tail lifts to suit the specified tra</w:t>
      </w:r>
      <w:r w:rsidR="004678B4" w:rsidRPr="00E22FD9">
        <w:rPr>
          <w:lang w:val="en-IE"/>
        </w:rPr>
        <w:t xml:space="preserve">nsport requirements </w:t>
      </w:r>
    </w:p>
    <w:p w14:paraId="33E090EA" w14:textId="729D0AD2" w:rsidR="00AC1882" w:rsidRPr="00E22FD9" w:rsidRDefault="00AC1882" w:rsidP="00AC1882">
      <w:pPr>
        <w:numPr>
          <w:ilvl w:val="1"/>
          <w:numId w:val="24"/>
        </w:numPr>
        <w:rPr>
          <w:lang w:val="en-IE"/>
        </w:rPr>
      </w:pPr>
      <w:r w:rsidRPr="00E22FD9">
        <w:rPr>
          <w:lang w:val="en-IE"/>
        </w:rPr>
        <w:t>Low-emission or electric vehicles are highly preferred to align with SVUH's environmental sustainability policie</w:t>
      </w:r>
      <w:r w:rsidR="00B45BEA">
        <w:rPr>
          <w:lang w:val="en-IE"/>
        </w:rPr>
        <w:t>s. See also 2.1.7. above in this RFT, with regards to the Clean Vehicle Directive and its applicability.</w:t>
      </w:r>
    </w:p>
    <w:p w14:paraId="49243740" w14:textId="77777777" w:rsidR="00AC1882" w:rsidRPr="00E22FD9" w:rsidRDefault="00AC1882" w:rsidP="00AC1882">
      <w:pPr>
        <w:numPr>
          <w:ilvl w:val="1"/>
          <w:numId w:val="24"/>
        </w:numPr>
        <w:rPr>
          <w:lang w:val="en-IE"/>
        </w:rPr>
      </w:pPr>
      <w:r w:rsidRPr="00E22FD9">
        <w:rPr>
          <w:lang w:val="en-IE"/>
        </w:rPr>
        <w:t>Vehicles must be fitted with real-time GPS tracking systems to allow SVUH to monitor transit status.</w:t>
      </w:r>
    </w:p>
    <w:p w14:paraId="0D686EB7" w14:textId="77777777" w:rsidR="00AC1882" w:rsidRPr="00E22FD9" w:rsidRDefault="00AC1882" w:rsidP="00AC1882">
      <w:pPr>
        <w:rPr>
          <w:lang w:val="en-IE"/>
        </w:rPr>
      </w:pPr>
      <w:r w:rsidRPr="00E22FD9">
        <w:rPr>
          <w:b/>
          <w:bCs/>
          <w:lang w:val="en-IE"/>
        </w:rPr>
        <w:t>2.4 Service Continuity and Contingency Arrangements</w:t>
      </w:r>
    </w:p>
    <w:p w14:paraId="7A6C1B7F" w14:textId="77777777" w:rsidR="00AC1882" w:rsidRPr="00E22FD9" w:rsidRDefault="00AC1882" w:rsidP="00AC1882">
      <w:pPr>
        <w:numPr>
          <w:ilvl w:val="0"/>
          <w:numId w:val="24"/>
        </w:numPr>
        <w:rPr>
          <w:lang w:val="en-IE"/>
        </w:rPr>
      </w:pPr>
      <w:r w:rsidRPr="00E22FD9">
        <w:rPr>
          <w:b/>
          <w:bCs/>
          <w:lang w:val="en-IE"/>
        </w:rPr>
        <w:t xml:space="preserve">Breakdown Cover: </w:t>
      </w:r>
      <w:r w:rsidRPr="00E22FD9">
        <w:rPr>
          <w:lang w:val="en-IE"/>
        </w:rPr>
        <w:t xml:space="preserve">The Contractor must have a robust contingency plan in place to handle vehicle breakdowns, ensuring a replacement vehicle is deployed and operational within </w:t>
      </w:r>
      <w:r w:rsidRPr="00E22FD9">
        <w:rPr>
          <w:b/>
          <w:bCs/>
          <w:lang w:val="en-IE"/>
        </w:rPr>
        <w:t>one (1) hour</w:t>
      </w:r>
      <w:r w:rsidRPr="00E22FD9">
        <w:rPr>
          <w:lang w:val="en-IE"/>
        </w:rPr>
        <w:t xml:space="preserve"> of an incident.</w:t>
      </w:r>
    </w:p>
    <w:p w14:paraId="2067E01C" w14:textId="77777777" w:rsidR="00AC1882" w:rsidRPr="00E22FD9" w:rsidRDefault="00AC1882" w:rsidP="00AC1882">
      <w:pPr>
        <w:numPr>
          <w:ilvl w:val="0"/>
          <w:numId w:val="24"/>
        </w:numPr>
        <w:rPr>
          <w:lang w:val="en-IE"/>
        </w:rPr>
      </w:pPr>
      <w:r w:rsidRPr="00E22FD9">
        <w:rPr>
          <w:b/>
          <w:bCs/>
          <w:lang w:val="en-IE"/>
        </w:rPr>
        <w:t xml:space="preserve">Staff Absence Cover: </w:t>
      </w:r>
      <w:r w:rsidRPr="00E22FD9">
        <w:rPr>
          <w:lang w:val="en-IE"/>
        </w:rPr>
        <w:t>The Contractor must maintain a pool of fully trained, Garda-vetted backup drivers to cover planned leave, sickness, or sudden absences, ensuring zero disruption to the daily schedule.</w:t>
      </w:r>
    </w:p>
    <w:p w14:paraId="4C0D4725" w14:textId="77777777" w:rsidR="00AC1882" w:rsidRPr="00E22FD9" w:rsidRDefault="00AC1882" w:rsidP="00AC1882">
      <w:pPr>
        <w:rPr>
          <w:lang w:val="en-IE"/>
        </w:rPr>
      </w:pPr>
      <w:r w:rsidRPr="00E22FD9">
        <w:rPr>
          <w:b/>
          <w:bCs/>
          <w:lang w:val="en-IE"/>
        </w:rPr>
        <w:t>2.5 Compliance, Health &amp; Safety, and Insurance</w:t>
      </w:r>
    </w:p>
    <w:p w14:paraId="346F4064" w14:textId="77777777" w:rsidR="00AC1882" w:rsidRPr="00E22FD9" w:rsidRDefault="00AC1882" w:rsidP="00AC1882">
      <w:pPr>
        <w:numPr>
          <w:ilvl w:val="0"/>
          <w:numId w:val="24"/>
        </w:numPr>
        <w:rPr>
          <w:lang w:val="en-IE"/>
        </w:rPr>
      </w:pPr>
      <w:r w:rsidRPr="00E22FD9">
        <w:rPr>
          <w:b/>
          <w:bCs/>
          <w:lang w:val="en-IE"/>
        </w:rPr>
        <w:t xml:space="preserve">Legislation: </w:t>
      </w:r>
      <w:r w:rsidRPr="00E22FD9">
        <w:rPr>
          <w:lang w:val="en-IE"/>
        </w:rPr>
        <w:t>The Contractor must comply with all relevant Health &amp; Safety, Road Safety, and Road Transport legislation in Ireland.</w:t>
      </w:r>
    </w:p>
    <w:p w14:paraId="2B061006" w14:textId="77777777" w:rsidR="00AC1882" w:rsidRPr="00E22FD9" w:rsidRDefault="00AC1882" w:rsidP="00AC1882">
      <w:pPr>
        <w:numPr>
          <w:ilvl w:val="0"/>
          <w:numId w:val="24"/>
        </w:numPr>
        <w:rPr>
          <w:lang w:val="en-IE"/>
        </w:rPr>
      </w:pPr>
      <w:r w:rsidRPr="00E22FD9">
        <w:rPr>
          <w:b/>
          <w:bCs/>
          <w:lang w:val="en-IE"/>
        </w:rPr>
        <w:t xml:space="preserve">Infection Control: </w:t>
      </w:r>
      <w:r w:rsidRPr="00E22FD9">
        <w:rPr>
          <w:lang w:val="en-IE"/>
        </w:rPr>
        <w:t>Operatives must comply with hospital-specific infection control policies, including hand hygiene and vehicle sanitization protocols.</w:t>
      </w:r>
    </w:p>
    <w:p w14:paraId="22A18BE6" w14:textId="77777777" w:rsidR="00AC1882" w:rsidRPr="00E22FD9" w:rsidRDefault="00AC1882" w:rsidP="00AC1882">
      <w:pPr>
        <w:numPr>
          <w:ilvl w:val="0"/>
          <w:numId w:val="24"/>
        </w:numPr>
        <w:rPr>
          <w:lang w:val="en-IE"/>
        </w:rPr>
      </w:pPr>
      <w:r w:rsidRPr="00E22FD9">
        <w:rPr>
          <w:b/>
          <w:bCs/>
          <w:lang w:val="en-IE"/>
        </w:rPr>
        <w:t xml:space="preserve">Insurance: </w:t>
      </w:r>
      <w:r w:rsidRPr="00E22FD9">
        <w:rPr>
          <w:lang w:val="en-IE"/>
        </w:rPr>
        <w:t>The Contractor must maintain appropriate insurance policies as specified in Section 3.2.A throughout the term of the contract.</w:t>
      </w:r>
    </w:p>
    <w:p w14:paraId="0E258FD6" w14:textId="5E5C8193" w:rsidR="00AC1882" w:rsidRPr="00E22FD9" w:rsidRDefault="00AC1882" w:rsidP="00AC1882">
      <w:pPr>
        <w:rPr>
          <w:b/>
          <w:bCs/>
          <w:lang w:val="en-IE"/>
        </w:rPr>
      </w:pPr>
      <w:r w:rsidRPr="00E22FD9">
        <w:rPr>
          <w:b/>
          <w:bCs/>
          <w:lang w:val="en-IE"/>
        </w:rPr>
        <w:t xml:space="preserve">2.6 </w:t>
      </w:r>
      <w:r w:rsidR="008B0521" w:rsidRPr="00E22FD9">
        <w:rPr>
          <w:b/>
          <w:bCs/>
          <w:lang w:val="en-IE"/>
        </w:rPr>
        <w:t>Service Delivery Standards</w:t>
      </w:r>
    </w:p>
    <w:p w14:paraId="6D5582DE" w14:textId="77777777" w:rsidR="008B0521" w:rsidRPr="00E22FD9" w:rsidRDefault="008B0521" w:rsidP="008B0521">
      <w:pPr>
        <w:rPr>
          <w:bCs/>
          <w:lang w:val="en-IE"/>
        </w:rPr>
      </w:pPr>
      <w:r w:rsidRPr="00E22FD9">
        <w:rPr>
          <w:bCs/>
          <w:lang w:val="en-IE"/>
        </w:rPr>
        <w:t>All deliveries and collections must:</w:t>
      </w:r>
    </w:p>
    <w:p w14:paraId="048A7005" w14:textId="77777777" w:rsidR="008B0521" w:rsidRPr="00E22FD9" w:rsidRDefault="008B0521" w:rsidP="008B0521">
      <w:pPr>
        <w:numPr>
          <w:ilvl w:val="0"/>
          <w:numId w:val="24"/>
        </w:numPr>
        <w:rPr>
          <w:bCs/>
          <w:lang w:val="en-IE"/>
        </w:rPr>
      </w:pPr>
      <w:r w:rsidRPr="00E22FD9">
        <w:rPr>
          <w:bCs/>
          <w:lang w:val="en-IE"/>
        </w:rPr>
        <w:t>Arrive on time and in accordance with the agreed schedule.</w:t>
      </w:r>
    </w:p>
    <w:p w14:paraId="4DF81C8C" w14:textId="494EF23D" w:rsidR="008B0521" w:rsidRPr="00E22FD9" w:rsidRDefault="008B0521" w:rsidP="008B0521">
      <w:pPr>
        <w:numPr>
          <w:ilvl w:val="0"/>
          <w:numId w:val="24"/>
        </w:numPr>
        <w:rPr>
          <w:bCs/>
          <w:lang w:val="en-IE"/>
        </w:rPr>
      </w:pPr>
      <w:r w:rsidRPr="00E22FD9">
        <w:rPr>
          <w:bCs/>
          <w:lang w:val="en-IE"/>
        </w:rPr>
        <w:t>Be delivered to the correct and designated destination</w:t>
      </w:r>
      <w:r w:rsidR="00B14D03" w:rsidRPr="00E22FD9">
        <w:rPr>
          <w:bCs/>
          <w:lang w:val="en-IE"/>
        </w:rPr>
        <w:t>s</w:t>
      </w:r>
      <w:r w:rsidRPr="00E22FD9">
        <w:rPr>
          <w:bCs/>
          <w:lang w:val="en-IE"/>
        </w:rPr>
        <w:t xml:space="preserve"> within the hospital campus</w:t>
      </w:r>
      <w:r w:rsidR="00B14D03" w:rsidRPr="00E22FD9">
        <w:rPr>
          <w:bCs/>
          <w:lang w:val="en-IE"/>
        </w:rPr>
        <w:t xml:space="preserve"> and affiliated </w:t>
      </w:r>
      <w:r w:rsidR="00DB0125" w:rsidRPr="00E22FD9">
        <w:rPr>
          <w:bCs/>
          <w:lang w:val="en-IE"/>
        </w:rPr>
        <w:t>locations</w:t>
      </w:r>
      <w:r w:rsidRPr="00E22FD9">
        <w:rPr>
          <w:bCs/>
          <w:lang w:val="en-IE"/>
        </w:rPr>
        <w:t>.</w:t>
      </w:r>
    </w:p>
    <w:p w14:paraId="426C118F" w14:textId="77777777" w:rsidR="008B0521" w:rsidRPr="00E22FD9" w:rsidRDefault="008B0521" w:rsidP="008B0521">
      <w:pPr>
        <w:numPr>
          <w:ilvl w:val="0"/>
          <w:numId w:val="24"/>
        </w:numPr>
        <w:rPr>
          <w:bCs/>
          <w:lang w:val="en-IE"/>
        </w:rPr>
      </w:pPr>
      <w:r w:rsidRPr="00E22FD9">
        <w:rPr>
          <w:bCs/>
          <w:lang w:val="en-IE"/>
        </w:rPr>
        <w:t>Comply with agreed operational procedures and protocols as communicated by SVUH.</w:t>
      </w:r>
    </w:p>
    <w:p w14:paraId="46EA679A" w14:textId="77777777" w:rsidR="008B0521" w:rsidRPr="00E22FD9" w:rsidRDefault="008B0521" w:rsidP="008B0521">
      <w:pPr>
        <w:numPr>
          <w:ilvl w:val="0"/>
          <w:numId w:val="24"/>
        </w:numPr>
        <w:rPr>
          <w:bCs/>
          <w:lang w:val="en-IE"/>
        </w:rPr>
      </w:pPr>
      <w:r w:rsidRPr="00E22FD9">
        <w:rPr>
          <w:bCs/>
          <w:lang w:val="en-IE"/>
        </w:rPr>
        <w:t>Maintain confidentiality and security standards at all times, particularly with respect to patient records, clinical materials, and sensitive documents.</w:t>
      </w:r>
    </w:p>
    <w:p w14:paraId="299551D1" w14:textId="77777777" w:rsidR="008B0521" w:rsidRPr="00E22FD9" w:rsidRDefault="008B0521" w:rsidP="008B0521">
      <w:pPr>
        <w:numPr>
          <w:ilvl w:val="0"/>
          <w:numId w:val="24"/>
        </w:numPr>
        <w:rPr>
          <w:bCs/>
          <w:lang w:val="en-IE"/>
        </w:rPr>
      </w:pPr>
      <w:r w:rsidRPr="00E22FD9">
        <w:rPr>
          <w:bCs/>
          <w:lang w:val="en-IE"/>
        </w:rPr>
        <w:t>Be carried out in a professional and courteous manner by uniformed operatives.</w:t>
      </w:r>
    </w:p>
    <w:p w14:paraId="6FFD2AB6" w14:textId="0BABC876" w:rsidR="008B0521" w:rsidRPr="00986985" w:rsidRDefault="008B0521" w:rsidP="00AC1882">
      <w:pPr>
        <w:numPr>
          <w:ilvl w:val="0"/>
          <w:numId w:val="24"/>
        </w:numPr>
        <w:rPr>
          <w:bCs/>
          <w:lang w:val="en-IE"/>
        </w:rPr>
      </w:pPr>
      <w:r w:rsidRPr="00E22FD9">
        <w:rPr>
          <w:bCs/>
          <w:lang w:val="en-IE"/>
        </w:rPr>
        <w:t>Be recorded via a documented collection and delivery log, made available to SVUH on request.</w:t>
      </w:r>
    </w:p>
    <w:p w14:paraId="2E66FB5C" w14:textId="7D09D307" w:rsidR="008B0521" w:rsidRPr="00E22FD9" w:rsidRDefault="008B0521" w:rsidP="008B0521">
      <w:pPr>
        <w:rPr>
          <w:b/>
          <w:bCs/>
          <w:lang w:val="en-IE"/>
        </w:rPr>
      </w:pPr>
      <w:r w:rsidRPr="00E22FD9">
        <w:rPr>
          <w:b/>
          <w:bCs/>
          <w:lang w:val="en-IE"/>
        </w:rPr>
        <w:t>2.7 Contractor Operational Requirements</w:t>
      </w:r>
    </w:p>
    <w:p w14:paraId="057CDAA6" w14:textId="77777777" w:rsidR="008B0521" w:rsidRPr="00E22FD9" w:rsidRDefault="008B0521" w:rsidP="008B0521">
      <w:pPr>
        <w:numPr>
          <w:ilvl w:val="0"/>
          <w:numId w:val="24"/>
        </w:numPr>
        <w:rPr>
          <w:bCs/>
          <w:lang w:val="en-IE"/>
        </w:rPr>
      </w:pPr>
      <w:r w:rsidRPr="00E22FD9">
        <w:rPr>
          <w:bCs/>
          <w:lang w:val="en-IE"/>
        </w:rPr>
        <w:t>Provide documented contingency arrangements for operative absence, including provision of suitably trained replacement staff with no disruption to service.</w:t>
      </w:r>
    </w:p>
    <w:p w14:paraId="21DCC0C3" w14:textId="77777777" w:rsidR="008B0521" w:rsidRPr="00E22FD9" w:rsidRDefault="008B0521" w:rsidP="008B0521">
      <w:pPr>
        <w:numPr>
          <w:ilvl w:val="0"/>
          <w:numId w:val="24"/>
        </w:numPr>
        <w:rPr>
          <w:bCs/>
          <w:lang w:val="en-IE"/>
        </w:rPr>
      </w:pPr>
      <w:r w:rsidRPr="00E22FD9">
        <w:rPr>
          <w:bCs/>
          <w:lang w:val="en-IE"/>
        </w:rPr>
        <w:t>Ensure all drivers and operatives hold valid full Irish or EU driving licences (clean record required).</w:t>
      </w:r>
    </w:p>
    <w:p w14:paraId="2CDBC3FF" w14:textId="77777777" w:rsidR="008B0521" w:rsidRPr="00E22FD9" w:rsidRDefault="008B0521" w:rsidP="008B0521">
      <w:pPr>
        <w:numPr>
          <w:ilvl w:val="0"/>
          <w:numId w:val="24"/>
        </w:numPr>
        <w:rPr>
          <w:bCs/>
          <w:lang w:val="en-IE"/>
        </w:rPr>
      </w:pPr>
      <w:r w:rsidRPr="00E22FD9">
        <w:rPr>
          <w:bCs/>
          <w:lang w:val="en-IE"/>
        </w:rPr>
        <w:t>Ensure all operatives have successfully completed Garda vetting under the National Vetting Bureau (Children and Vulnerable Persons) Acts 2012–2016 prior to commencement of duty.</w:t>
      </w:r>
    </w:p>
    <w:p w14:paraId="05FAC83C" w14:textId="77777777" w:rsidR="008B0521" w:rsidRPr="00E22FD9" w:rsidRDefault="008B0521" w:rsidP="008B0521">
      <w:pPr>
        <w:numPr>
          <w:ilvl w:val="0"/>
          <w:numId w:val="24"/>
        </w:numPr>
        <w:rPr>
          <w:bCs/>
          <w:lang w:val="en-IE"/>
        </w:rPr>
      </w:pPr>
      <w:r w:rsidRPr="00E22FD9">
        <w:rPr>
          <w:bCs/>
          <w:lang w:val="en-IE"/>
        </w:rPr>
        <w:t>Ensure compliance with all applicable Health &amp; Safety legislation, including the Safety, Health and Welfare at Work Act 2005 (as amended) and associated regulations.</w:t>
      </w:r>
    </w:p>
    <w:p w14:paraId="00E05AED" w14:textId="77777777" w:rsidR="008B0521" w:rsidRPr="00E22FD9" w:rsidRDefault="008B0521" w:rsidP="008B0521">
      <w:pPr>
        <w:numPr>
          <w:ilvl w:val="0"/>
          <w:numId w:val="24"/>
        </w:numPr>
        <w:rPr>
          <w:bCs/>
          <w:lang w:val="en-IE"/>
        </w:rPr>
      </w:pPr>
      <w:r w:rsidRPr="00E22FD9">
        <w:rPr>
          <w:bCs/>
          <w:lang w:val="en-IE"/>
        </w:rPr>
        <w:t>Ensure compliance with all applicable road safety and transport legislation.</w:t>
      </w:r>
    </w:p>
    <w:p w14:paraId="3A0CE142" w14:textId="58EA5E3E" w:rsidR="008B0521" w:rsidRPr="00E22FD9" w:rsidRDefault="008B0521" w:rsidP="008B0521">
      <w:pPr>
        <w:numPr>
          <w:ilvl w:val="0"/>
          <w:numId w:val="24"/>
        </w:numPr>
        <w:rPr>
          <w:bCs/>
          <w:lang w:val="en-IE"/>
        </w:rPr>
      </w:pPr>
      <w:r w:rsidRPr="00E22FD9">
        <w:rPr>
          <w:bCs/>
          <w:lang w:val="en-IE"/>
        </w:rPr>
        <w:t>Maintain all required insurance policies.</w:t>
      </w:r>
    </w:p>
    <w:p w14:paraId="1B2A6C6F" w14:textId="77777777" w:rsidR="008B0521" w:rsidRPr="00E22FD9" w:rsidRDefault="008B0521" w:rsidP="008B0521">
      <w:pPr>
        <w:numPr>
          <w:ilvl w:val="0"/>
          <w:numId w:val="24"/>
        </w:numPr>
        <w:rPr>
          <w:bCs/>
          <w:lang w:val="en-IE"/>
        </w:rPr>
      </w:pPr>
      <w:r w:rsidRPr="00E22FD9">
        <w:rPr>
          <w:bCs/>
          <w:lang w:val="en-IE"/>
        </w:rPr>
        <w:t>Provide monthly performance reports to SVUH covering on-time delivery rates, incidents, and any service disruptions.</w:t>
      </w:r>
    </w:p>
    <w:p w14:paraId="453B09B5" w14:textId="1B48D430" w:rsidR="00AC1882" w:rsidRPr="00986985" w:rsidRDefault="008B0521" w:rsidP="00AC1882">
      <w:pPr>
        <w:numPr>
          <w:ilvl w:val="0"/>
          <w:numId w:val="24"/>
        </w:numPr>
        <w:rPr>
          <w:bCs/>
          <w:lang w:val="en-IE"/>
        </w:rPr>
      </w:pPr>
      <w:r w:rsidRPr="00E22FD9">
        <w:rPr>
          <w:bCs/>
          <w:lang w:val="en-IE"/>
        </w:rPr>
        <w:t>Cooperate fully with SVUH infection prevention and control, access control, and other applicable hospital policies.</w:t>
      </w:r>
    </w:p>
    <w:p w14:paraId="2A80C89A" w14:textId="77777777" w:rsidR="00AC1882" w:rsidRPr="00E22FD9" w:rsidRDefault="00AC1882" w:rsidP="00AC1882">
      <w:pPr>
        <w:rPr>
          <w:lang w:val="en-IE"/>
        </w:rPr>
      </w:pPr>
      <w:r w:rsidRPr="00E22FD9">
        <w:rPr>
          <w:b/>
          <w:bCs/>
          <w:lang w:val="en-IE"/>
        </w:rPr>
        <w:t>3. Tenderer Submission Requirements (Quality Proposal)</w:t>
      </w:r>
    </w:p>
    <w:p w14:paraId="299C91D1" w14:textId="0E792D17" w:rsidR="00AC1882" w:rsidRPr="00E22FD9" w:rsidRDefault="00AC1882" w:rsidP="00AC1882">
      <w:pPr>
        <w:rPr>
          <w:lang w:val="en-IE"/>
        </w:rPr>
      </w:pPr>
      <w:r w:rsidRPr="00E22FD9">
        <w:rPr>
          <w:lang w:val="en-IE"/>
        </w:rPr>
        <w:t xml:space="preserve">Tenderers must submit a detailed written proposal </w:t>
      </w:r>
      <w:r w:rsidR="003B750E">
        <w:rPr>
          <w:lang w:val="en-IE"/>
        </w:rPr>
        <w:t xml:space="preserve">using Appendix 8 – Tenderer’s Response Document, </w:t>
      </w:r>
      <w:r w:rsidRPr="00E22FD9">
        <w:rPr>
          <w:lang w:val="en-IE"/>
        </w:rPr>
        <w:t xml:space="preserve">addressing the following </w:t>
      </w:r>
      <w:r w:rsidR="00197094" w:rsidRPr="00E22FD9">
        <w:rPr>
          <w:lang w:val="en-IE"/>
        </w:rPr>
        <w:t>four</w:t>
      </w:r>
      <w:r w:rsidRPr="00E22FD9">
        <w:rPr>
          <w:lang w:val="en-IE"/>
        </w:rPr>
        <w:t xml:space="preserve"> qualitative areas. </w:t>
      </w:r>
      <w:r w:rsidRPr="00E22FD9">
        <w:rPr>
          <w:b/>
          <w:bCs/>
          <w:lang w:val="en-IE"/>
        </w:rPr>
        <w:t>A simple confirmation of compliance is not sufficient.</w:t>
      </w:r>
    </w:p>
    <w:p w14:paraId="7692B88B" w14:textId="77777777" w:rsidR="00AC1882" w:rsidRPr="00E22FD9" w:rsidRDefault="00AC1882" w:rsidP="00AC1882">
      <w:pPr>
        <w:rPr>
          <w:lang w:val="en-IE"/>
        </w:rPr>
      </w:pPr>
      <w:r w:rsidRPr="00E22FD9">
        <w:rPr>
          <w:b/>
          <w:bCs/>
          <w:lang w:val="en-IE"/>
        </w:rPr>
        <w:t>Sub-Criterion B1: Operational Methodology &amp; Route Management (Max 100 Marks)</w:t>
      </w:r>
    </w:p>
    <w:p w14:paraId="75BEA07B" w14:textId="77777777" w:rsidR="00AC1882" w:rsidRPr="00E22FD9" w:rsidRDefault="00AC1882" w:rsidP="00AC1882">
      <w:pPr>
        <w:rPr>
          <w:lang w:val="en-IE"/>
        </w:rPr>
      </w:pPr>
      <w:r w:rsidRPr="00E22FD9">
        <w:rPr>
          <w:lang w:val="en-IE"/>
        </w:rPr>
        <w:t>Tenderers must describe:</w:t>
      </w:r>
    </w:p>
    <w:p w14:paraId="2D1F95C8" w14:textId="5E6342CD" w:rsidR="00AC1882" w:rsidRPr="00E22FD9" w:rsidRDefault="00AC1882" w:rsidP="00AC1882">
      <w:pPr>
        <w:rPr>
          <w:lang w:val="en-IE"/>
        </w:rPr>
      </w:pPr>
      <w:r w:rsidRPr="00E22FD9">
        <w:rPr>
          <w:lang w:val="en-IE"/>
        </w:rPr>
        <w:t xml:space="preserve">Their proposed daily operational plan for Lot 1 and/or Lot 2, detailing how they will meet the </w:t>
      </w:r>
      <w:r w:rsidR="00881CD6" w:rsidRPr="00E22FD9">
        <w:rPr>
          <w:lang w:val="en-IE"/>
        </w:rPr>
        <w:t>pro</w:t>
      </w:r>
      <w:r w:rsidR="004B25CC" w:rsidRPr="00E22FD9">
        <w:rPr>
          <w:lang w:val="en-IE"/>
        </w:rPr>
        <w:t xml:space="preserve">posed </w:t>
      </w:r>
      <w:r w:rsidRPr="00E22FD9">
        <w:rPr>
          <w:lang w:val="en-IE"/>
        </w:rPr>
        <w:t>schedule</w:t>
      </w:r>
      <w:r w:rsidR="004B25CC" w:rsidRPr="00E22FD9">
        <w:rPr>
          <w:lang w:val="en-IE"/>
        </w:rPr>
        <w:t>s</w:t>
      </w:r>
      <w:r w:rsidRPr="00E22FD9">
        <w:rPr>
          <w:lang w:val="en-IE"/>
        </w:rPr>
        <w:t>.</w:t>
      </w:r>
    </w:p>
    <w:p w14:paraId="2FC1E051" w14:textId="52302019" w:rsidR="00AC1882" w:rsidRPr="00E22FD9" w:rsidRDefault="00AC1882" w:rsidP="00AC1882">
      <w:pPr>
        <w:rPr>
          <w:lang w:val="en-IE"/>
        </w:rPr>
      </w:pPr>
      <w:r w:rsidRPr="00E22FD9">
        <w:rPr>
          <w:lang w:val="en-IE"/>
        </w:rPr>
        <w:t xml:space="preserve">The chain-of-custody tracking systems and security protocols they will implement to protect physical medical records (Lot 1) and </w:t>
      </w:r>
      <w:r w:rsidR="00AD7A55" w:rsidRPr="00E22FD9">
        <w:rPr>
          <w:lang w:val="en-IE"/>
        </w:rPr>
        <w:t>goods</w:t>
      </w:r>
      <w:r w:rsidR="0092470E" w:rsidRPr="00E22FD9">
        <w:rPr>
          <w:lang w:val="en-IE"/>
        </w:rPr>
        <w:t>.</w:t>
      </w:r>
      <w:r w:rsidRPr="00E22FD9">
        <w:rPr>
          <w:lang w:val="en-IE"/>
        </w:rPr>
        <w:t>(Lot 2</w:t>
      </w:r>
      <w:r w:rsidR="00986985">
        <w:rPr>
          <w:lang w:val="en-IE"/>
        </w:rPr>
        <w:t>).</w:t>
      </w:r>
      <w:r w:rsidR="008F25F0" w:rsidRPr="00E22FD9">
        <w:rPr>
          <w:lang w:val="en-IE"/>
        </w:rPr>
        <w:t xml:space="preserve"> </w:t>
      </w:r>
    </w:p>
    <w:p w14:paraId="3BC741EB" w14:textId="77777777" w:rsidR="00AC1882" w:rsidRPr="00E22FD9" w:rsidRDefault="00AC1882" w:rsidP="00AC1882">
      <w:pPr>
        <w:rPr>
          <w:lang w:val="en-IE"/>
        </w:rPr>
      </w:pPr>
      <w:r w:rsidRPr="00E22FD9">
        <w:rPr>
          <w:lang w:val="en-IE"/>
        </w:rPr>
        <w:t>Vehicle specifications, including security locking mechanisms and GPS tracking capabilities.</w:t>
      </w:r>
    </w:p>
    <w:p w14:paraId="66389A94" w14:textId="23F3E841" w:rsidR="00AC1882" w:rsidRPr="00E22FD9" w:rsidRDefault="00AC1882" w:rsidP="00AC1882">
      <w:pPr>
        <w:rPr>
          <w:lang w:val="en-IE"/>
        </w:rPr>
      </w:pPr>
      <w:r w:rsidRPr="00E22FD9">
        <w:rPr>
          <w:b/>
          <w:bCs/>
          <w:lang w:val="en-IE"/>
        </w:rPr>
        <w:t>Sub-Criterion B2: Service Continuity, Contingency &amp; Resource Management (Max 1</w:t>
      </w:r>
      <w:r w:rsidR="00880632" w:rsidRPr="00E22FD9">
        <w:rPr>
          <w:b/>
          <w:bCs/>
          <w:lang w:val="en-IE"/>
        </w:rPr>
        <w:t>5</w:t>
      </w:r>
      <w:r w:rsidRPr="00E22FD9">
        <w:rPr>
          <w:b/>
          <w:bCs/>
          <w:lang w:val="en-IE"/>
        </w:rPr>
        <w:t>0 Marks)</w:t>
      </w:r>
    </w:p>
    <w:p w14:paraId="248F012D" w14:textId="77777777" w:rsidR="00AC1882" w:rsidRPr="00E22FD9" w:rsidRDefault="00AC1882" w:rsidP="00AC1882">
      <w:pPr>
        <w:rPr>
          <w:lang w:val="en-IE"/>
        </w:rPr>
      </w:pPr>
      <w:r w:rsidRPr="00E22FD9">
        <w:rPr>
          <w:lang w:val="en-IE"/>
        </w:rPr>
        <w:t>Tenderers must describe:</w:t>
      </w:r>
    </w:p>
    <w:p w14:paraId="1D2CD3EC" w14:textId="290060B5" w:rsidR="00AC1882" w:rsidRPr="00E22FD9" w:rsidRDefault="00AC1882" w:rsidP="00AC1882">
      <w:pPr>
        <w:rPr>
          <w:lang w:val="en-IE"/>
        </w:rPr>
      </w:pPr>
      <w:r w:rsidRPr="00E22FD9">
        <w:rPr>
          <w:lang w:val="en-IE"/>
        </w:rPr>
        <w:t xml:space="preserve">Their staffing model, demonstrating how dedicated operatives will be scheduled to cover the </w:t>
      </w:r>
      <w:r w:rsidR="00471E98" w:rsidRPr="00E22FD9">
        <w:rPr>
          <w:lang w:val="en-IE"/>
        </w:rPr>
        <w:t xml:space="preserve">proposed </w:t>
      </w:r>
      <w:r w:rsidRPr="00E22FD9">
        <w:rPr>
          <w:lang w:val="en-IE"/>
        </w:rPr>
        <w:t>daily shift.</w:t>
      </w:r>
    </w:p>
    <w:p w14:paraId="5BCABD87" w14:textId="77777777" w:rsidR="00AC1882" w:rsidRPr="00E22FD9" w:rsidRDefault="00AC1882" w:rsidP="00AC1882">
      <w:pPr>
        <w:rPr>
          <w:lang w:val="en-IE"/>
        </w:rPr>
      </w:pPr>
      <w:r w:rsidRPr="00E22FD9">
        <w:rPr>
          <w:lang w:val="en-IE"/>
        </w:rPr>
        <w:t>Detailed contingency plans for vehicle breakdowns, accidents, or severe weather, including guaranteed response times for replacement vehicles.</w:t>
      </w:r>
    </w:p>
    <w:p w14:paraId="0BD5D81C" w14:textId="77777777" w:rsidR="00AC1882" w:rsidRPr="00E22FD9" w:rsidRDefault="00AC1882" w:rsidP="00AC1882">
      <w:pPr>
        <w:rPr>
          <w:lang w:val="en-IE"/>
        </w:rPr>
      </w:pPr>
      <w:r w:rsidRPr="00E22FD9">
        <w:rPr>
          <w:lang w:val="en-IE"/>
        </w:rPr>
        <w:t>Procedures for managing sudden staff absences (e.g., sickness) with pre-vetted, trained backup personnel.</w:t>
      </w:r>
    </w:p>
    <w:p w14:paraId="25D06B83" w14:textId="0E8AC691" w:rsidR="00AC1882" w:rsidRPr="00E22FD9" w:rsidRDefault="00AC1882" w:rsidP="00AC1882">
      <w:pPr>
        <w:rPr>
          <w:lang w:val="en-IE"/>
        </w:rPr>
      </w:pPr>
      <w:r w:rsidRPr="00E22FD9">
        <w:rPr>
          <w:b/>
          <w:bCs/>
          <w:lang w:val="en-IE"/>
        </w:rPr>
        <w:t xml:space="preserve">Sub-Criterion B3: Quality Assurance, Contract Management &amp; Reporting (Max </w:t>
      </w:r>
      <w:r w:rsidR="00880632" w:rsidRPr="00E22FD9">
        <w:rPr>
          <w:b/>
          <w:bCs/>
          <w:lang w:val="en-IE"/>
        </w:rPr>
        <w:t>50</w:t>
      </w:r>
      <w:r w:rsidRPr="00E22FD9">
        <w:rPr>
          <w:b/>
          <w:bCs/>
          <w:lang w:val="en-IE"/>
        </w:rPr>
        <w:t xml:space="preserve"> Marks)</w:t>
      </w:r>
    </w:p>
    <w:p w14:paraId="47B9430D" w14:textId="77777777" w:rsidR="00AC1882" w:rsidRPr="00E22FD9" w:rsidRDefault="00AC1882" w:rsidP="00AC1882">
      <w:pPr>
        <w:rPr>
          <w:lang w:val="en-IE"/>
        </w:rPr>
      </w:pPr>
      <w:r w:rsidRPr="00E22FD9">
        <w:rPr>
          <w:lang w:val="en-IE"/>
        </w:rPr>
        <w:t>Tenderers must describe:</w:t>
      </w:r>
    </w:p>
    <w:p w14:paraId="3660B55B" w14:textId="77777777" w:rsidR="00AC1882" w:rsidRPr="00E22FD9" w:rsidRDefault="00AC1882" w:rsidP="00AC1882">
      <w:pPr>
        <w:rPr>
          <w:lang w:val="en-IE"/>
        </w:rPr>
      </w:pPr>
      <w:r w:rsidRPr="00E22FD9">
        <w:rPr>
          <w:lang w:val="en-IE"/>
        </w:rPr>
        <w:t>Their internal quality assurance processes, including staff training programs (GDPR, manual handling, infection control).</w:t>
      </w:r>
    </w:p>
    <w:p w14:paraId="371A307C" w14:textId="77777777" w:rsidR="00AC1882" w:rsidRPr="00E22FD9" w:rsidRDefault="00AC1882" w:rsidP="00AC1882">
      <w:pPr>
        <w:rPr>
          <w:lang w:val="en-IE"/>
        </w:rPr>
      </w:pPr>
      <w:r w:rsidRPr="00E22FD9">
        <w:rPr>
          <w:lang w:val="en-IE"/>
        </w:rPr>
        <w:t>The key performance indicators (KPIs) they will track and the format/frequency of operational reports provided to SVUH.</w:t>
      </w:r>
    </w:p>
    <w:p w14:paraId="4BFE828D" w14:textId="6833BC02" w:rsidR="00880632" w:rsidRPr="00E22FD9" w:rsidRDefault="00880632" w:rsidP="00880632">
      <w:pPr>
        <w:rPr>
          <w:b/>
          <w:bCs/>
          <w:lang w:val="en-IE"/>
        </w:rPr>
      </w:pPr>
      <w:r w:rsidRPr="00E22FD9">
        <w:rPr>
          <w:b/>
          <w:bCs/>
          <w:lang w:val="en-IE"/>
        </w:rPr>
        <w:t>Sub-Criterion B4: Green innovation / innovative approaches &amp; Reduction of car</w:t>
      </w:r>
      <w:r w:rsidR="009E3080" w:rsidRPr="00E22FD9">
        <w:rPr>
          <w:b/>
          <w:bCs/>
          <w:lang w:val="en-IE"/>
        </w:rPr>
        <w:t>b</w:t>
      </w:r>
      <w:r w:rsidRPr="00E22FD9">
        <w:rPr>
          <w:b/>
          <w:bCs/>
          <w:lang w:val="en-IE"/>
        </w:rPr>
        <w:t>on emissions (Max 100 Marks)</w:t>
      </w:r>
    </w:p>
    <w:p w14:paraId="3F252A5A" w14:textId="7888C287" w:rsidR="009E3080" w:rsidRPr="00E22FD9" w:rsidRDefault="009E3080" w:rsidP="00880632">
      <w:pPr>
        <w:rPr>
          <w:lang w:val="en-IE"/>
        </w:rPr>
      </w:pPr>
      <w:r w:rsidRPr="00E22FD9">
        <w:rPr>
          <w:lang w:val="en-IE"/>
        </w:rPr>
        <w:t>Tenderers must describe:</w:t>
      </w:r>
    </w:p>
    <w:p w14:paraId="319BB672" w14:textId="23FF7DDC" w:rsidR="009E3080" w:rsidRPr="00E22FD9" w:rsidRDefault="009E3080" w:rsidP="00880632">
      <w:pPr>
        <w:rPr>
          <w:lang w:val="en-IE"/>
        </w:rPr>
      </w:pPr>
      <w:r w:rsidRPr="00E22FD9">
        <w:rPr>
          <w:lang w:val="en-IE"/>
        </w:rPr>
        <w:t>The Tenderer's approach to reducing the environmental impact of the Services, including vehicle emissions, fuel efficiency, and sustainability initiatives.</w:t>
      </w:r>
    </w:p>
    <w:p w14:paraId="77637152" w14:textId="77777777" w:rsidR="003C0FB1" w:rsidRPr="00E22FD9" w:rsidRDefault="003C0FB1" w:rsidP="003C0FB1">
      <w:pPr>
        <w:pStyle w:val="Heading1"/>
        <w:rPr>
          <w:rFonts w:ascii="Calibri" w:hAnsi="Calibri"/>
        </w:rPr>
        <w:sectPr w:rsidR="003C0FB1" w:rsidRPr="00E22FD9" w:rsidSect="00926F67">
          <w:type w:val="continuous"/>
          <w:pgSz w:w="11907" w:h="16840" w:code="9"/>
          <w:pgMar w:top="1134" w:right="1418" w:bottom="851" w:left="1418" w:header="709" w:footer="709" w:gutter="0"/>
          <w:cols w:space="708"/>
          <w:docGrid w:linePitch="360"/>
        </w:sectPr>
      </w:pPr>
      <w:r w:rsidRPr="00E22FD9">
        <w:rPr>
          <w:rFonts w:ascii="Calibri" w:hAnsi="Calibri"/>
        </w:rPr>
        <w:t>Appendix 2: Pricing Schedule</w:t>
      </w:r>
    </w:p>
    <w:p w14:paraId="134DE45F" w14:textId="77777777" w:rsidR="008B0521" w:rsidRPr="00E22FD9" w:rsidRDefault="008B0521" w:rsidP="008B0521">
      <w:pPr>
        <w:rPr>
          <w:lang w:val="en-IE"/>
        </w:rPr>
      </w:pPr>
      <w:r w:rsidRPr="00E22FD9">
        <w:rPr>
          <w:b/>
          <w:bCs/>
          <w:lang w:val="en-IE"/>
        </w:rPr>
        <w:t>1. Pricing Instructions</w:t>
      </w:r>
    </w:p>
    <w:p w14:paraId="2E3ED645" w14:textId="77777777" w:rsidR="008B0521" w:rsidRPr="00E22FD9" w:rsidRDefault="008B0521" w:rsidP="008B0521">
      <w:pPr>
        <w:rPr>
          <w:lang w:val="en-IE"/>
        </w:rPr>
      </w:pPr>
      <w:r w:rsidRPr="00E22FD9">
        <w:rPr>
          <w:lang w:val="en-IE"/>
        </w:rPr>
        <w:t>Tenderers must complete the Pricing Tables below for the Lot(s) they are tendering for.</w:t>
      </w:r>
    </w:p>
    <w:p w14:paraId="3BAEF307" w14:textId="77777777" w:rsidR="008B0521" w:rsidRPr="00E22FD9" w:rsidRDefault="008B0521" w:rsidP="008B0521">
      <w:pPr>
        <w:rPr>
          <w:lang w:val="en-IE"/>
        </w:rPr>
      </w:pPr>
      <w:r w:rsidRPr="00E22FD9">
        <w:rPr>
          <w:lang w:val="en-IE"/>
        </w:rPr>
        <w:t xml:space="preserve">All prices must be quoted in </w:t>
      </w:r>
      <w:r w:rsidRPr="00E22FD9">
        <w:rPr>
          <w:b/>
          <w:bCs/>
          <w:lang w:val="en-IE"/>
        </w:rPr>
        <w:t>Euro (€)</w:t>
      </w:r>
      <w:r w:rsidRPr="00E22FD9">
        <w:rPr>
          <w:lang w:val="en-IE"/>
        </w:rPr>
        <w:t xml:space="preserve">, be </w:t>
      </w:r>
      <w:r w:rsidRPr="00E22FD9">
        <w:rPr>
          <w:b/>
          <w:bCs/>
          <w:lang w:val="en-IE"/>
        </w:rPr>
        <w:t>exclusive of VAT</w:t>
      </w:r>
      <w:r w:rsidRPr="00E22FD9">
        <w:rPr>
          <w:lang w:val="en-IE"/>
        </w:rPr>
        <w:t xml:space="preserve">, and be </w:t>
      </w:r>
      <w:r w:rsidRPr="00E22FD9">
        <w:rPr>
          <w:b/>
          <w:bCs/>
          <w:lang w:val="en-IE"/>
        </w:rPr>
        <w:t>all-inclusive</w:t>
      </w:r>
      <w:r w:rsidRPr="00E22FD9">
        <w:rPr>
          <w:lang w:val="en-IE"/>
        </w:rPr>
        <w:t xml:space="preserve"> (including but not limited to fuel, vehicle maintenance, insurance, staff wages, pension, management overheads, and reporting).</w:t>
      </w:r>
    </w:p>
    <w:p w14:paraId="41AE24D7" w14:textId="77777777" w:rsidR="008B0521" w:rsidRPr="00E22FD9" w:rsidRDefault="008B0521" w:rsidP="008B0521">
      <w:pPr>
        <w:rPr>
          <w:lang w:val="en-IE"/>
        </w:rPr>
      </w:pPr>
      <w:r w:rsidRPr="00E22FD9">
        <w:rPr>
          <w:lang w:val="en-IE"/>
        </w:rPr>
        <w:t>The VAT rate(s) applicable must be indicated separately.</w:t>
      </w:r>
    </w:p>
    <w:p w14:paraId="50C82904" w14:textId="77777777" w:rsidR="008B0521" w:rsidRPr="00E22FD9" w:rsidRDefault="008B0521" w:rsidP="008B0521">
      <w:pPr>
        <w:rPr>
          <w:lang w:val="en-IE"/>
        </w:rPr>
      </w:pPr>
      <w:r w:rsidRPr="00E22FD9">
        <w:rPr>
          <w:lang w:val="en-IE"/>
        </w:rPr>
        <w:t>Prices quoted must remain firm and fixed for the initial thirty-six (36) months of the contract.</w:t>
      </w:r>
    </w:p>
    <w:p w14:paraId="29DA6149" w14:textId="77777777" w:rsidR="008B0521" w:rsidRPr="00E22FD9" w:rsidRDefault="008B0521" w:rsidP="008B0521">
      <w:pPr>
        <w:rPr>
          <w:lang w:val="en-IE"/>
        </w:rPr>
      </w:pPr>
      <w:r w:rsidRPr="00E22FD9">
        <w:rPr>
          <w:lang w:val="en-IE"/>
        </w:rPr>
        <w:t>For the purposes of evaluation, the "Total 3-Year Contract Cost" for each Lot will be used to calculate the price score.</w:t>
      </w:r>
    </w:p>
    <w:p w14:paraId="39D2F766" w14:textId="77777777" w:rsidR="008B0521" w:rsidRPr="00E22FD9" w:rsidRDefault="008B0521" w:rsidP="008B0521">
      <w:pPr>
        <w:rPr>
          <w:lang w:val="en-IE"/>
        </w:rPr>
      </w:pPr>
      <w:r w:rsidRPr="00E22FD9">
        <w:rPr>
          <w:b/>
          <w:bCs/>
          <w:lang w:val="en-IE"/>
        </w:rPr>
        <w:t>2. Pricing Templates</w:t>
      </w:r>
    </w:p>
    <w:p w14:paraId="6D69E1A3" w14:textId="77777777" w:rsidR="008B0521" w:rsidRPr="00E22FD9" w:rsidRDefault="008B0521" w:rsidP="008B0521">
      <w:pPr>
        <w:rPr>
          <w:lang w:val="en-IE"/>
        </w:rPr>
      </w:pPr>
      <w:r w:rsidRPr="00E22FD9">
        <w:rPr>
          <w:b/>
          <w:bCs/>
          <w:lang w:val="en-IE"/>
        </w:rPr>
        <w:t>LOT 1: Transport between Medical Records Building and Main Hospital</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4837"/>
        <w:gridCol w:w="1408"/>
        <w:gridCol w:w="1408"/>
        <w:gridCol w:w="1408"/>
      </w:tblGrid>
      <w:tr w:rsidR="008B0521" w:rsidRPr="00E22FD9" w14:paraId="01F75F27" w14:textId="77777777" w:rsidTr="00062BFD">
        <w:trPr>
          <w:tblHeader/>
        </w:trPr>
        <w:tc>
          <w:tcPr>
            <w:tcW w:w="0" w:type="auto"/>
            <w:shd w:val="clear" w:color="auto" w:fill="1F3864"/>
          </w:tcPr>
          <w:p w14:paraId="12022566" w14:textId="77777777" w:rsidR="008B0521" w:rsidRPr="00E22FD9" w:rsidRDefault="008B0521" w:rsidP="008B0521">
            <w:pPr>
              <w:rPr>
                <w:lang w:val="en-IE"/>
              </w:rPr>
            </w:pPr>
            <w:r w:rsidRPr="00E22FD9">
              <w:rPr>
                <w:b/>
                <w:bCs/>
                <w:lang w:val="en-IE"/>
              </w:rPr>
              <w:t>Cost Component</w:t>
            </w:r>
          </w:p>
        </w:tc>
        <w:tc>
          <w:tcPr>
            <w:tcW w:w="0" w:type="auto"/>
            <w:shd w:val="clear" w:color="auto" w:fill="1F3864"/>
          </w:tcPr>
          <w:p w14:paraId="77618534" w14:textId="77777777" w:rsidR="008B0521" w:rsidRPr="00E22FD9" w:rsidRDefault="008B0521" w:rsidP="008B0521">
            <w:pPr>
              <w:rPr>
                <w:lang w:val="en-IE"/>
              </w:rPr>
            </w:pPr>
            <w:r w:rsidRPr="00E22FD9">
              <w:rPr>
                <w:b/>
                <w:bCs/>
                <w:lang w:val="en-IE"/>
              </w:rPr>
              <w:t>Year 1 (excl. VAT)</w:t>
            </w:r>
          </w:p>
        </w:tc>
        <w:tc>
          <w:tcPr>
            <w:tcW w:w="0" w:type="auto"/>
            <w:shd w:val="clear" w:color="auto" w:fill="1F3864"/>
          </w:tcPr>
          <w:p w14:paraId="73402335" w14:textId="77777777" w:rsidR="008B0521" w:rsidRPr="00E22FD9" w:rsidRDefault="008B0521" w:rsidP="008B0521">
            <w:pPr>
              <w:rPr>
                <w:lang w:val="en-IE"/>
              </w:rPr>
            </w:pPr>
            <w:r w:rsidRPr="00E22FD9">
              <w:rPr>
                <w:b/>
                <w:bCs/>
                <w:lang w:val="en-IE"/>
              </w:rPr>
              <w:t>Year 2 (excl. VAT)</w:t>
            </w:r>
          </w:p>
        </w:tc>
        <w:tc>
          <w:tcPr>
            <w:tcW w:w="0" w:type="auto"/>
            <w:shd w:val="clear" w:color="auto" w:fill="1F3864"/>
          </w:tcPr>
          <w:p w14:paraId="7E93AA40" w14:textId="77777777" w:rsidR="008B0521" w:rsidRPr="00E22FD9" w:rsidRDefault="008B0521" w:rsidP="008B0521">
            <w:pPr>
              <w:rPr>
                <w:lang w:val="en-IE"/>
              </w:rPr>
            </w:pPr>
            <w:r w:rsidRPr="00E22FD9">
              <w:rPr>
                <w:b/>
                <w:bCs/>
                <w:lang w:val="en-IE"/>
              </w:rPr>
              <w:t>Year 3 (excl. VAT)</w:t>
            </w:r>
          </w:p>
        </w:tc>
      </w:tr>
      <w:tr w:rsidR="008B0521" w:rsidRPr="00E22FD9" w14:paraId="0C3C8FBD" w14:textId="77777777" w:rsidTr="00062BFD">
        <w:tc>
          <w:tcPr>
            <w:tcW w:w="0" w:type="auto"/>
          </w:tcPr>
          <w:p w14:paraId="0A09FF10" w14:textId="77777777" w:rsidR="008B0521" w:rsidRPr="00E22FD9" w:rsidRDefault="008B0521" w:rsidP="008B0521">
            <w:pPr>
              <w:rPr>
                <w:lang w:val="en-IE"/>
              </w:rPr>
            </w:pPr>
            <w:r w:rsidRPr="00E22FD9">
              <w:rPr>
                <w:b/>
                <w:bCs/>
                <w:lang w:val="en-IE"/>
              </w:rPr>
              <w:t>Fully Managed Service Base Cost</w:t>
            </w:r>
          </w:p>
          <w:p w14:paraId="3C8ABC84" w14:textId="2A098CFE" w:rsidR="008B0521" w:rsidRPr="00E22FD9" w:rsidRDefault="008B0521" w:rsidP="008B0521">
            <w:pPr>
              <w:rPr>
                <w:lang w:val="en-IE"/>
              </w:rPr>
            </w:pPr>
            <w:r w:rsidRPr="00E22FD9">
              <w:rPr>
                <w:i/>
                <w:iCs/>
                <w:lang w:val="en-IE"/>
              </w:rPr>
              <w:t xml:space="preserve">(Includes dedicated vehicle, fuel, driver, and management for scheduled runs 07:00 - </w:t>
            </w:r>
            <w:r w:rsidR="00D83552" w:rsidRPr="00E22FD9">
              <w:rPr>
                <w:i/>
                <w:iCs/>
                <w:lang w:val="en-IE"/>
              </w:rPr>
              <w:t>17</w:t>
            </w:r>
            <w:r w:rsidRPr="00E22FD9">
              <w:rPr>
                <w:i/>
                <w:iCs/>
                <w:lang w:val="en-IE"/>
              </w:rPr>
              <w:t>:00, Mon-Fri)</w:t>
            </w:r>
          </w:p>
        </w:tc>
        <w:tc>
          <w:tcPr>
            <w:tcW w:w="0" w:type="auto"/>
          </w:tcPr>
          <w:p w14:paraId="316EEB29" w14:textId="77777777" w:rsidR="008B0521" w:rsidRPr="00E22FD9" w:rsidRDefault="008B0521" w:rsidP="008B0521">
            <w:pPr>
              <w:rPr>
                <w:lang w:val="en-IE"/>
              </w:rPr>
            </w:pPr>
            <w:r w:rsidRPr="00E22FD9">
              <w:rPr>
                <w:lang w:val="en-IE"/>
              </w:rPr>
              <w:t>€ ___________</w:t>
            </w:r>
          </w:p>
        </w:tc>
        <w:tc>
          <w:tcPr>
            <w:tcW w:w="0" w:type="auto"/>
          </w:tcPr>
          <w:p w14:paraId="07405EF0" w14:textId="77777777" w:rsidR="008B0521" w:rsidRPr="00E22FD9" w:rsidRDefault="008B0521" w:rsidP="008B0521">
            <w:pPr>
              <w:rPr>
                <w:lang w:val="en-IE"/>
              </w:rPr>
            </w:pPr>
            <w:r w:rsidRPr="00E22FD9">
              <w:rPr>
                <w:lang w:val="en-IE"/>
              </w:rPr>
              <w:t>€ ___________</w:t>
            </w:r>
          </w:p>
        </w:tc>
        <w:tc>
          <w:tcPr>
            <w:tcW w:w="0" w:type="auto"/>
          </w:tcPr>
          <w:p w14:paraId="4B86C4E6" w14:textId="77777777" w:rsidR="008B0521" w:rsidRPr="00E22FD9" w:rsidRDefault="008B0521" w:rsidP="008B0521">
            <w:pPr>
              <w:rPr>
                <w:lang w:val="en-IE"/>
              </w:rPr>
            </w:pPr>
            <w:r w:rsidRPr="00E22FD9">
              <w:rPr>
                <w:lang w:val="en-IE"/>
              </w:rPr>
              <w:t>€ ___________</w:t>
            </w:r>
          </w:p>
        </w:tc>
      </w:tr>
      <w:tr w:rsidR="008B0521" w:rsidRPr="00E22FD9" w14:paraId="2CC6B46D" w14:textId="77777777" w:rsidTr="00062BFD">
        <w:tc>
          <w:tcPr>
            <w:tcW w:w="0" w:type="auto"/>
          </w:tcPr>
          <w:p w14:paraId="0A62F385" w14:textId="77777777" w:rsidR="008B0521" w:rsidRPr="00E22FD9" w:rsidRDefault="008B0521" w:rsidP="008B0521">
            <w:pPr>
              <w:rPr>
                <w:lang w:val="en-IE"/>
              </w:rPr>
            </w:pPr>
            <w:r w:rsidRPr="00E22FD9">
              <w:rPr>
                <w:b/>
                <w:bCs/>
                <w:lang w:val="en-IE"/>
              </w:rPr>
              <w:t>Staffing &amp; Operative Costs</w:t>
            </w:r>
          </w:p>
          <w:p w14:paraId="1124EF17" w14:textId="77777777" w:rsidR="008B0521" w:rsidRPr="00E22FD9" w:rsidRDefault="008B0521" w:rsidP="008B0521">
            <w:pPr>
              <w:rPr>
                <w:lang w:val="en-IE"/>
              </w:rPr>
            </w:pPr>
            <w:r w:rsidRPr="00E22FD9">
              <w:rPr>
                <w:i/>
                <w:iCs/>
                <w:lang w:val="en-IE"/>
              </w:rPr>
              <w:t>(All-inclusive cost for dedicated operatives, including relief/absence cover)</w:t>
            </w:r>
          </w:p>
        </w:tc>
        <w:tc>
          <w:tcPr>
            <w:tcW w:w="0" w:type="auto"/>
          </w:tcPr>
          <w:p w14:paraId="50F4FA8E" w14:textId="77777777" w:rsidR="008B0521" w:rsidRPr="00E22FD9" w:rsidRDefault="008B0521" w:rsidP="008B0521">
            <w:pPr>
              <w:rPr>
                <w:lang w:val="en-IE"/>
              </w:rPr>
            </w:pPr>
            <w:r w:rsidRPr="00E22FD9">
              <w:rPr>
                <w:lang w:val="en-IE"/>
              </w:rPr>
              <w:t>€ ___________</w:t>
            </w:r>
          </w:p>
        </w:tc>
        <w:tc>
          <w:tcPr>
            <w:tcW w:w="0" w:type="auto"/>
          </w:tcPr>
          <w:p w14:paraId="613CF213" w14:textId="77777777" w:rsidR="008B0521" w:rsidRPr="00E22FD9" w:rsidRDefault="008B0521" w:rsidP="008B0521">
            <w:pPr>
              <w:rPr>
                <w:lang w:val="en-IE"/>
              </w:rPr>
            </w:pPr>
            <w:r w:rsidRPr="00E22FD9">
              <w:rPr>
                <w:lang w:val="en-IE"/>
              </w:rPr>
              <w:t>€ ___________</w:t>
            </w:r>
          </w:p>
        </w:tc>
        <w:tc>
          <w:tcPr>
            <w:tcW w:w="0" w:type="auto"/>
          </w:tcPr>
          <w:p w14:paraId="7A1FB098" w14:textId="77777777" w:rsidR="008B0521" w:rsidRPr="00E22FD9" w:rsidRDefault="008B0521" w:rsidP="008B0521">
            <w:pPr>
              <w:rPr>
                <w:lang w:val="en-IE"/>
              </w:rPr>
            </w:pPr>
            <w:r w:rsidRPr="00E22FD9">
              <w:rPr>
                <w:lang w:val="en-IE"/>
              </w:rPr>
              <w:t>€ ___________</w:t>
            </w:r>
          </w:p>
        </w:tc>
      </w:tr>
      <w:tr w:rsidR="008B0521" w:rsidRPr="00E22FD9" w14:paraId="56CD5869" w14:textId="77777777" w:rsidTr="00062BFD">
        <w:tc>
          <w:tcPr>
            <w:tcW w:w="0" w:type="auto"/>
          </w:tcPr>
          <w:p w14:paraId="5E048127" w14:textId="77777777" w:rsidR="008B0521" w:rsidRPr="00E22FD9" w:rsidRDefault="008B0521" w:rsidP="008B0521">
            <w:pPr>
              <w:rPr>
                <w:lang w:val="en-IE"/>
              </w:rPr>
            </w:pPr>
            <w:r w:rsidRPr="00E22FD9">
              <w:rPr>
                <w:b/>
                <w:bCs/>
                <w:lang w:val="en-IE"/>
              </w:rPr>
              <w:t>Contract Management &amp; Reporting</w:t>
            </w:r>
          </w:p>
          <w:p w14:paraId="6DDBA0EA" w14:textId="77777777" w:rsidR="008B0521" w:rsidRPr="00E22FD9" w:rsidRDefault="008B0521" w:rsidP="008B0521">
            <w:pPr>
              <w:rPr>
                <w:lang w:val="en-IE"/>
              </w:rPr>
            </w:pPr>
            <w:r w:rsidRPr="00E22FD9">
              <w:rPr>
                <w:i/>
                <w:iCs/>
                <w:lang w:val="en-IE"/>
              </w:rPr>
              <w:t>(Service Coordinator, tracking systems, and monthly reporting)</w:t>
            </w:r>
          </w:p>
        </w:tc>
        <w:tc>
          <w:tcPr>
            <w:tcW w:w="0" w:type="auto"/>
          </w:tcPr>
          <w:p w14:paraId="1DB9127E" w14:textId="77777777" w:rsidR="008B0521" w:rsidRPr="00E22FD9" w:rsidRDefault="008B0521" w:rsidP="008B0521">
            <w:pPr>
              <w:rPr>
                <w:lang w:val="en-IE"/>
              </w:rPr>
            </w:pPr>
            <w:r w:rsidRPr="00E22FD9">
              <w:rPr>
                <w:lang w:val="en-IE"/>
              </w:rPr>
              <w:t>€ ___________</w:t>
            </w:r>
          </w:p>
        </w:tc>
        <w:tc>
          <w:tcPr>
            <w:tcW w:w="0" w:type="auto"/>
          </w:tcPr>
          <w:p w14:paraId="60072B63" w14:textId="77777777" w:rsidR="008B0521" w:rsidRPr="00E22FD9" w:rsidRDefault="008B0521" w:rsidP="008B0521">
            <w:pPr>
              <w:rPr>
                <w:lang w:val="en-IE"/>
              </w:rPr>
            </w:pPr>
            <w:r w:rsidRPr="00E22FD9">
              <w:rPr>
                <w:lang w:val="en-IE"/>
              </w:rPr>
              <w:t>€ ___________</w:t>
            </w:r>
          </w:p>
        </w:tc>
        <w:tc>
          <w:tcPr>
            <w:tcW w:w="0" w:type="auto"/>
          </w:tcPr>
          <w:p w14:paraId="0E1856F9" w14:textId="77777777" w:rsidR="008B0521" w:rsidRPr="00E22FD9" w:rsidRDefault="008B0521" w:rsidP="008B0521">
            <w:pPr>
              <w:rPr>
                <w:lang w:val="en-IE"/>
              </w:rPr>
            </w:pPr>
            <w:r w:rsidRPr="00E22FD9">
              <w:rPr>
                <w:lang w:val="en-IE"/>
              </w:rPr>
              <w:t>€ ___________</w:t>
            </w:r>
          </w:p>
        </w:tc>
      </w:tr>
      <w:tr w:rsidR="008B0521" w:rsidRPr="00E22FD9" w14:paraId="4D15EB33" w14:textId="77777777" w:rsidTr="00062BFD">
        <w:tc>
          <w:tcPr>
            <w:tcW w:w="0" w:type="auto"/>
            <w:shd w:val="clear" w:color="auto" w:fill="D9E2F3"/>
          </w:tcPr>
          <w:p w14:paraId="1EC598B3" w14:textId="77777777" w:rsidR="008B0521" w:rsidRPr="00E22FD9" w:rsidRDefault="008B0521" w:rsidP="008B0521">
            <w:pPr>
              <w:rPr>
                <w:lang w:val="en-IE"/>
              </w:rPr>
            </w:pPr>
            <w:r w:rsidRPr="00E22FD9">
              <w:rPr>
                <w:b/>
                <w:bCs/>
                <w:lang w:val="en-IE"/>
              </w:rPr>
              <w:t>ANNUAL SUB-TOTAL</w:t>
            </w:r>
          </w:p>
        </w:tc>
        <w:tc>
          <w:tcPr>
            <w:tcW w:w="0" w:type="auto"/>
            <w:shd w:val="clear" w:color="auto" w:fill="D9E2F3"/>
          </w:tcPr>
          <w:p w14:paraId="1D7FDBBA"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4D1D3A19"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754AAE84" w14:textId="77777777" w:rsidR="008B0521" w:rsidRPr="00E22FD9" w:rsidRDefault="008B0521" w:rsidP="008B0521">
            <w:pPr>
              <w:rPr>
                <w:lang w:val="en-IE"/>
              </w:rPr>
            </w:pPr>
            <w:r w:rsidRPr="00E22FD9">
              <w:rPr>
                <w:b/>
                <w:bCs/>
                <w:lang w:val="en-IE"/>
              </w:rPr>
              <w:t>€ ___________</w:t>
            </w:r>
          </w:p>
        </w:tc>
      </w:tr>
      <w:tr w:rsidR="008B0521" w:rsidRPr="00E22FD9" w14:paraId="7B4402DC" w14:textId="77777777" w:rsidTr="00062BFD">
        <w:tc>
          <w:tcPr>
            <w:tcW w:w="0" w:type="auto"/>
            <w:shd w:val="clear" w:color="auto" w:fill="1F3864"/>
          </w:tcPr>
          <w:p w14:paraId="5CECD712" w14:textId="77777777" w:rsidR="008B0521" w:rsidRPr="00E22FD9" w:rsidRDefault="008B0521" w:rsidP="008B0521">
            <w:pPr>
              <w:rPr>
                <w:lang w:val="en-IE"/>
              </w:rPr>
            </w:pPr>
            <w:r w:rsidRPr="00E22FD9">
              <w:rPr>
                <w:b/>
                <w:bCs/>
                <w:lang w:val="en-IE"/>
              </w:rPr>
              <w:t>LOT 1 CUMULATIVE TOTAL (3 YEARS)</w:t>
            </w:r>
          </w:p>
        </w:tc>
        <w:tc>
          <w:tcPr>
            <w:tcW w:w="0" w:type="auto"/>
            <w:gridSpan w:val="3"/>
            <w:shd w:val="clear" w:color="auto" w:fill="1F3864"/>
          </w:tcPr>
          <w:p w14:paraId="0503BBB0" w14:textId="77777777" w:rsidR="008B0521" w:rsidRPr="00E22FD9" w:rsidRDefault="008B0521" w:rsidP="008B0521">
            <w:pPr>
              <w:rPr>
                <w:lang w:val="en-IE"/>
              </w:rPr>
            </w:pPr>
            <w:r w:rsidRPr="00E22FD9">
              <w:rPr>
                <w:b/>
                <w:bCs/>
                <w:lang w:val="en-IE"/>
              </w:rPr>
              <w:t>€ ___________</w:t>
            </w:r>
          </w:p>
        </w:tc>
      </w:tr>
      <w:tr w:rsidR="008B0521" w:rsidRPr="00E22FD9" w14:paraId="698BF8F6" w14:textId="77777777" w:rsidTr="00062BFD">
        <w:tc>
          <w:tcPr>
            <w:tcW w:w="0" w:type="auto"/>
          </w:tcPr>
          <w:p w14:paraId="7B2EAD67" w14:textId="77777777" w:rsidR="008B0521" w:rsidRPr="00E22FD9" w:rsidRDefault="008B0521" w:rsidP="008B0521">
            <w:pPr>
              <w:rPr>
                <w:lang w:val="en-IE"/>
              </w:rPr>
            </w:pPr>
            <w:r w:rsidRPr="00E22FD9">
              <w:rPr>
                <w:i/>
                <w:iCs/>
                <w:lang w:val="en-IE"/>
              </w:rPr>
              <w:t>Applicable VAT Rate (%)</w:t>
            </w:r>
          </w:p>
        </w:tc>
        <w:tc>
          <w:tcPr>
            <w:tcW w:w="0" w:type="auto"/>
            <w:gridSpan w:val="3"/>
          </w:tcPr>
          <w:p w14:paraId="48BF2F72" w14:textId="77777777" w:rsidR="008B0521" w:rsidRPr="00E22FD9" w:rsidRDefault="008B0521" w:rsidP="008B0521">
            <w:pPr>
              <w:rPr>
                <w:lang w:val="en-IE"/>
              </w:rPr>
            </w:pPr>
            <w:r w:rsidRPr="00E22FD9">
              <w:rPr>
                <w:i/>
                <w:iCs/>
                <w:lang w:val="en-IE"/>
              </w:rPr>
              <w:t>___________ %</w:t>
            </w:r>
          </w:p>
        </w:tc>
      </w:tr>
    </w:tbl>
    <w:p w14:paraId="39DAD952" w14:textId="77777777" w:rsidR="008B0521" w:rsidRPr="00E22FD9" w:rsidRDefault="008B0521" w:rsidP="008B0521">
      <w:pPr>
        <w:rPr>
          <w:lang w:val="en-IE"/>
        </w:rPr>
      </w:pPr>
      <w:r w:rsidRPr="00E22FD9">
        <w:rPr>
          <w:i/>
          <w:iCs/>
          <w:lang w:val="en-IE"/>
        </w:rPr>
        <w:t>Ad-Hoc / Out-of-Hours Rate (Not evaluated in base cost, but contractually binding):</w:t>
      </w:r>
    </w:p>
    <w:p w14:paraId="1BD00478" w14:textId="4B72A824" w:rsidR="008B0521" w:rsidRPr="00E22FD9" w:rsidRDefault="008B0521" w:rsidP="008B0521">
      <w:pPr>
        <w:numPr>
          <w:ilvl w:val="0"/>
          <w:numId w:val="24"/>
        </w:numPr>
        <w:rPr>
          <w:lang w:val="en-IE"/>
        </w:rPr>
      </w:pPr>
      <w:r w:rsidRPr="00E22FD9">
        <w:rPr>
          <w:b/>
          <w:bCs/>
          <w:lang w:val="en-IE"/>
        </w:rPr>
        <w:t xml:space="preserve">Hourly rate for transport services outside 07:00 - </w:t>
      </w:r>
      <w:r w:rsidR="0012740E" w:rsidRPr="00E22FD9">
        <w:rPr>
          <w:b/>
          <w:bCs/>
          <w:lang w:val="en-IE"/>
        </w:rPr>
        <w:t>1</w:t>
      </w:r>
      <w:r w:rsidR="00D83552" w:rsidRPr="00E22FD9">
        <w:rPr>
          <w:b/>
          <w:bCs/>
          <w:lang w:val="en-IE"/>
        </w:rPr>
        <w:t>7</w:t>
      </w:r>
      <w:r w:rsidRPr="00E22FD9">
        <w:rPr>
          <w:b/>
          <w:bCs/>
          <w:lang w:val="en-IE"/>
        </w:rPr>
        <w:t xml:space="preserve">:00 or on weekends: </w:t>
      </w:r>
      <w:r w:rsidRPr="00E22FD9">
        <w:rPr>
          <w:lang w:val="en-IE"/>
        </w:rPr>
        <w:t>€ ___________ per hour (excl. VAT)</w:t>
      </w:r>
    </w:p>
    <w:p w14:paraId="164835BB" w14:textId="08A94BF1" w:rsidR="008B0521" w:rsidRPr="00E22FD9" w:rsidRDefault="008B0521" w:rsidP="008B0521">
      <w:pPr>
        <w:rPr>
          <w:lang w:val="en-IE"/>
        </w:rPr>
      </w:pPr>
      <w:r w:rsidRPr="00E22FD9">
        <w:rPr>
          <w:b/>
          <w:bCs/>
          <w:lang w:val="en-IE"/>
        </w:rPr>
        <w:t xml:space="preserve">LOT 2: Transport between </w:t>
      </w:r>
      <w:r w:rsidR="00A171BD" w:rsidRPr="00E22FD9">
        <w:rPr>
          <w:b/>
          <w:bCs/>
          <w:lang w:val="en-IE"/>
        </w:rPr>
        <w:t xml:space="preserve">St Vincent’s University Satellite locations </w:t>
      </w:r>
      <w:r w:rsidRPr="00E22FD9">
        <w:rPr>
          <w:b/>
          <w:bCs/>
          <w:lang w:val="en-IE"/>
        </w:rPr>
        <w:t>and Main Hospital</w:t>
      </w:r>
      <w:r w:rsidR="00A171BD" w:rsidRPr="00E22FD9">
        <w:rPr>
          <w:b/>
          <w:bCs/>
          <w:lang w:val="en-IE"/>
        </w:rPr>
        <w:t xml:space="preserve"> site.</w:t>
      </w:r>
    </w:p>
    <w:tbl>
      <w:tblPr>
        <w:tblW w:w="5000" w:type="pct"/>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 w:type="dxa"/>
          <w:right w:w="10" w:type="dxa"/>
        </w:tblCellMar>
        <w:tblLook w:val="04A0" w:firstRow="1" w:lastRow="0" w:firstColumn="1" w:lastColumn="0" w:noHBand="0" w:noVBand="1"/>
      </w:tblPr>
      <w:tblGrid>
        <w:gridCol w:w="4837"/>
        <w:gridCol w:w="1408"/>
        <w:gridCol w:w="1408"/>
        <w:gridCol w:w="1408"/>
      </w:tblGrid>
      <w:tr w:rsidR="008B0521" w:rsidRPr="00E22FD9" w14:paraId="28258C28" w14:textId="77777777" w:rsidTr="00062BFD">
        <w:trPr>
          <w:tblHeader/>
        </w:trPr>
        <w:tc>
          <w:tcPr>
            <w:tcW w:w="0" w:type="auto"/>
            <w:shd w:val="clear" w:color="auto" w:fill="1F3864"/>
          </w:tcPr>
          <w:p w14:paraId="6B41FB02" w14:textId="77777777" w:rsidR="008B0521" w:rsidRPr="00E22FD9" w:rsidRDefault="008B0521" w:rsidP="008B0521">
            <w:pPr>
              <w:rPr>
                <w:lang w:val="en-IE"/>
              </w:rPr>
            </w:pPr>
            <w:r w:rsidRPr="00E22FD9">
              <w:rPr>
                <w:b/>
                <w:bCs/>
                <w:lang w:val="en-IE"/>
              </w:rPr>
              <w:t>Cost Component</w:t>
            </w:r>
          </w:p>
        </w:tc>
        <w:tc>
          <w:tcPr>
            <w:tcW w:w="0" w:type="auto"/>
            <w:shd w:val="clear" w:color="auto" w:fill="1F3864"/>
          </w:tcPr>
          <w:p w14:paraId="5D475EC8" w14:textId="77777777" w:rsidR="008B0521" w:rsidRPr="00E22FD9" w:rsidRDefault="008B0521" w:rsidP="008B0521">
            <w:pPr>
              <w:rPr>
                <w:lang w:val="en-IE"/>
              </w:rPr>
            </w:pPr>
            <w:r w:rsidRPr="00E22FD9">
              <w:rPr>
                <w:b/>
                <w:bCs/>
                <w:lang w:val="en-IE"/>
              </w:rPr>
              <w:t>Year 1 (excl. VAT)</w:t>
            </w:r>
          </w:p>
        </w:tc>
        <w:tc>
          <w:tcPr>
            <w:tcW w:w="0" w:type="auto"/>
            <w:shd w:val="clear" w:color="auto" w:fill="1F3864"/>
          </w:tcPr>
          <w:p w14:paraId="160BFD98" w14:textId="77777777" w:rsidR="008B0521" w:rsidRPr="00E22FD9" w:rsidRDefault="008B0521" w:rsidP="008B0521">
            <w:pPr>
              <w:rPr>
                <w:lang w:val="en-IE"/>
              </w:rPr>
            </w:pPr>
            <w:r w:rsidRPr="00E22FD9">
              <w:rPr>
                <w:b/>
                <w:bCs/>
                <w:lang w:val="en-IE"/>
              </w:rPr>
              <w:t>Year 2 (excl. VAT)</w:t>
            </w:r>
          </w:p>
        </w:tc>
        <w:tc>
          <w:tcPr>
            <w:tcW w:w="0" w:type="auto"/>
            <w:shd w:val="clear" w:color="auto" w:fill="1F3864"/>
          </w:tcPr>
          <w:p w14:paraId="650C6903" w14:textId="77777777" w:rsidR="008B0521" w:rsidRPr="00E22FD9" w:rsidRDefault="008B0521" w:rsidP="008B0521">
            <w:pPr>
              <w:rPr>
                <w:lang w:val="en-IE"/>
              </w:rPr>
            </w:pPr>
            <w:r w:rsidRPr="00E22FD9">
              <w:rPr>
                <w:b/>
                <w:bCs/>
                <w:lang w:val="en-IE"/>
              </w:rPr>
              <w:t>Year 3 (excl. VAT)</w:t>
            </w:r>
          </w:p>
        </w:tc>
      </w:tr>
      <w:tr w:rsidR="008B0521" w:rsidRPr="00E22FD9" w14:paraId="7FA0F232" w14:textId="77777777" w:rsidTr="00062BFD">
        <w:tc>
          <w:tcPr>
            <w:tcW w:w="0" w:type="auto"/>
          </w:tcPr>
          <w:p w14:paraId="437E9BDE" w14:textId="77777777" w:rsidR="008B0521" w:rsidRPr="00E22FD9" w:rsidRDefault="008B0521" w:rsidP="008B0521">
            <w:pPr>
              <w:rPr>
                <w:lang w:val="en-IE"/>
              </w:rPr>
            </w:pPr>
            <w:r w:rsidRPr="00E22FD9">
              <w:rPr>
                <w:b/>
                <w:bCs/>
                <w:lang w:val="en-IE"/>
              </w:rPr>
              <w:t>Fully Managed Service Base Cost</w:t>
            </w:r>
          </w:p>
          <w:p w14:paraId="6B2E7C79" w14:textId="61D30E60" w:rsidR="008B0521" w:rsidRPr="00E22FD9" w:rsidRDefault="008B0521" w:rsidP="008B0521">
            <w:pPr>
              <w:rPr>
                <w:lang w:val="en-IE"/>
              </w:rPr>
            </w:pPr>
            <w:r w:rsidRPr="00E22FD9">
              <w:rPr>
                <w:i/>
                <w:iCs/>
                <w:lang w:val="en-IE"/>
              </w:rPr>
              <w:t xml:space="preserve">(Includes dedicated vehicle, fuel, driver, and management for scheduled runs 07:00 - </w:t>
            </w:r>
            <w:r w:rsidR="00D83552" w:rsidRPr="00E22FD9">
              <w:rPr>
                <w:i/>
                <w:iCs/>
                <w:lang w:val="en-IE"/>
              </w:rPr>
              <w:t>19</w:t>
            </w:r>
            <w:r w:rsidRPr="00E22FD9">
              <w:rPr>
                <w:i/>
                <w:iCs/>
                <w:lang w:val="en-IE"/>
              </w:rPr>
              <w:t>:00, Mon-Fri)</w:t>
            </w:r>
          </w:p>
        </w:tc>
        <w:tc>
          <w:tcPr>
            <w:tcW w:w="0" w:type="auto"/>
          </w:tcPr>
          <w:p w14:paraId="716A0C37" w14:textId="77777777" w:rsidR="008B0521" w:rsidRPr="00E22FD9" w:rsidRDefault="008B0521" w:rsidP="008B0521">
            <w:pPr>
              <w:rPr>
                <w:lang w:val="en-IE"/>
              </w:rPr>
            </w:pPr>
            <w:r w:rsidRPr="00E22FD9">
              <w:rPr>
                <w:lang w:val="en-IE"/>
              </w:rPr>
              <w:t>€ ___________</w:t>
            </w:r>
          </w:p>
        </w:tc>
        <w:tc>
          <w:tcPr>
            <w:tcW w:w="0" w:type="auto"/>
          </w:tcPr>
          <w:p w14:paraId="0C63874E" w14:textId="77777777" w:rsidR="008B0521" w:rsidRPr="00E22FD9" w:rsidRDefault="008B0521" w:rsidP="008B0521">
            <w:pPr>
              <w:rPr>
                <w:lang w:val="en-IE"/>
              </w:rPr>
            </w:pPr>
            <w:r w:rsidRPr="00E22FD9">
              <w:rPr>
                <w:lang w:val="en-IE"/>
              </w:rPr>
              <w:t>€ ___________</w:t>
            </w:r>
          </w:p>
        </w:tc>
        <w:tc>
          <w:tcPr>
            <w:tcW w:w="0" w:type="auto"/>
          </w:tcPr>
          <w:p w14:paraId="614A6F69" w14:textId="77777777" w:rsidR="008B0521" w:rsidRPr="00E22FD9" w:rsidRDefault="008B0521" w:rsidP="008B0521">
            <w:pPr>
              <w:rPr>
                <w:lang w:val="en-IE"/>
              </w:rPr>
            </w:pPr>
            <w:r w:rsidRPr="00E22FD9">
              <w:rPr>
                <w:lang w:val="en-IE"/>
              </w:rPr>
              <w:t>€ ___________</w:t>
            </w:r>
          </w:p>
        </w:tc>
      </w:tr>
      <w:tr w:rsidR="008B0521" w:rsidRPr="00E22FD9" w14:paraId="645E932A" w14:textId="77777777" w:rsidTr="00062BFD">
        <w:tc>
          <w:tcPr>
            <w:tcW w:w="0" w:type="auto"/>
          </w:tcPr>
          <w:p w14:paraId="5C786D4F" w14:textId="77777777" w:rsidR="008B0521" w:rsidRPr="00E22FD9" w:rsidRDefault="008B0521" w:rsidP="008B0521">
            <w:pPr>
              <w:rPr>
                <w:lang w:val="en-IE"/>
              </w:rPr>
            </w:pPr>
            <w:r w:rsidRPr="00E22FD9">
              <w:rPr>
                <w:b/>
                <w:bCs/>
                <w:lang w:val="en-IE"/>
              </w:rPr>
              <w:t>Staffing &amp; Operative Costs</w:t>
            </w:r>
          </w:p>
          <w:p w14:paraId="1306675D" w14:textId="77777777" w:rsidR="008B0521" w:rsidRPr="00E22FD9" w:rsidRDefault="008B0521" w:rsidP="008B0521">
            <w:pPr>
              <w:rPr>
                <w:lang w:val="en-IE"/>
              </w:rPr>
            </w:pPr>
            <w:r w:rsidRPr="00E22FD9">
              <w:rPr>
                <w:i/>
                <w:iCs/>
                <w:lang w:val="en-IE"/>
              </w:rPr>
              <w:t>(All-inclusive cost for dedicated operatives, including relief/absence cover)</w:t>
            </w:r>
          </w:p>
        </w:tc>
        <w:tc>
          <w:tcPr>
            <w:tcW w:w="0" w:type="auto"/>
          </w:tcPr>
          <w:p w14:paraId="77B81154" w14:textId="77777777" w:rsidR="008B0521" w:rsidRPr="00E22FD9" w:rsidRDefault="008B0521" w:rsidP="008B0521">
            <w:pPr>
              <w:rPr>
                <w:lang w:val="en-IE"/>
              </w:rPr>
            </w:pPr>
            <w:r w:rsidRPr="00E22FD9">
              <w:rPr>
                <w:lang w:val="en-IE"/>
              </w:rPr>
              <w:t>€ ___________</w:t>
            </w:r>
          </w:p>
        </w:tc>
        <w:tc>
          <w:tcPr>
            <w:tcW w:w="0" w:type="auto"/>
          </w:tcPr>
          <w:p w14:paraId="6B7DCCB5" w14:textId="77777777" w:rsidR="008B0521" w:rsidRPr="00E22FD9" w:rsidRDefault="008B0521" w:rsidP="008B0521">
            <w:pPr>
              <w:rPr>
                <w:lang w:val="en-IE"/>
              </w:rPr>
            </w:pPr>
            <w:r w:rsidRPr="00E22FD9">
              <w:rPr>
                <w:lang w:val="en-IE"/>
              </w:rPr>
              <w:t>€ ___________</w:t>
            </w:r>
          </w:p>
        </w:tc>
        <w:tc>
          <w:tcPr>
            <w:tcW w:w="0" w:type="auto"/>
          </w:tcPr>
          <w:p w14:paraId="54232C12" w14:textId="77777777" w:rsidR="008B0521" w:rsidRPr="00E22FD9" w:rsidRDefault="008B0521" w:rsidP="008B0521">
            <w:pPr>
              <w:rPr>
                <w:lang w:val="en-IE"/>
              </w:rPr>
            </w:pPr>
            <w:r w:rsidRPr="00E22FD9">
              <w:rPr>
                <w:lang w:val="en-IE"/>
              </w:rPr>
              <w:t>€ ___________</w:t>
            </w:r>
          </w:p>
        </w:tc>
      </w:tr>
      <w:tr w:rsidR="008B0521" w:rsidRPr="00E22FD9" w14:paraId="29F11FD5" w14:textId="77777777" w:rsidTr="00062BFD">
        <w:tc>
          <w:tcPr>
            <w:tcW w:w="0" w:type="auto"/>
          </w:tcPr>
          <w:p w14:paraId="1B40B04A" w14:textId="77777777" w:rsidR="008B0521" w:rsidRPr="00E22FD9" w:rsidRDefault="008B0521" w:rsidP="008B0521">
            <w:pPr>
              <w:rPr>
                <w:lang w:val="en-IE"/>
              </w:rPr>
            </w:pPr>
            <w:r w:rsidRPr="00E22FD9">
              <w:rPr>
                <w:b/>
                <w:bCs/>
                <w:lang w:val="en-IE"/>
              </w:rPr>
              <w:t>Contract Management &amp; Reporting</w:t>
            </w:r>
          </w:p>
          <w:p w14:paraId="1BB7CE4B" w14:textId="77777777" w:rsidR="008B0521" w:rsidRPr="00E22FD9" w:rsidRDefault="008B0521" w:rsidP="008B0521">
            <w:pPr>
              <w:rPr>
                <w:lang w:val="en-IE"/>
              </w:rPr>
            </w:pPr>
            <w:r w:rsidRPr="00E22FD9">
              <w:rPr>
                <w:i/>
                <w:iCs/>
                <w:lang w:val="en-IE"/>
              </w:rPr>
              <w:t>(Service Coordinator, tracking systems, and monthly reporting)</w:t>
            </w:r>
          </w:p>
        </w:tc>
        <w:tc>
          <w:tcPr>
            <w:tcW w:w="0" w:type="auto"/>
          </w:tcPr>
          <w:p w14:paraId="7571CAB1" w14:textId="77777777" w:rsidR="008B0521" w:rsidRPr="00E22FD9" w:rsidRDefault="008B0521" w:rsidP="008B0521">
            <w:pPr>
              <w:rPr>
                <w:lang w:val="en-IE"/>
              </w:rPr>
            </w:pPr>
            <w:r w:rsidRPr="00E22FD9">
              <w:rPr>
                <w:lang w:val="en-IE"/>
              </w:rPr>
              <w:t>€ ___________</w:t>
            </w:r>
          </w:p>
        </w:tc>
        <w:tc>
          <w:tcPr>
            <w:tcW w:w="0" w:type="auto"/>
          </w:tcPr>
          <w:p w14:paraId="2979D207" w14:textId="77777777" w:rsidR="008B0521" w:rsidRPr="00E22FD9" w:rsidRDefault="008B0521" w:rsidP="008B0521">
            <w:pPr>
              <w:rPr>
                <w:lang w:val="en-IE"/>
              </w:rPr>
            </w:pPr>
            <w:r w:rsidRPr="00E22FD9">
              <w:rPr>
                <w:lang w:val="en-IE"/>
              </w:rPr>
              <w:t>€ ___________</w:t>
            </w:r>
          </w:p>
        </w:tc>
        <w:tc>
          <w:tcPr>
            <w:tcW w:w="0" w:type="auto"/>
          </w:tcPr>
          <w:p w14:paraId="417B1568" w14:textId="77777777" w:rsidR="008B0521" w:rsidRPr="00E22FD9" w:rsidRDefault="008B0521" w:rsidP="008B0521">
            <w:pPr>
              <w:rPr>
                <w:lang w:val="en-IE"/>
              </w:rPr>
            </w:pPr>
            <w:r w:rsidRPr="00E22FD9">
              <w:rPr>
                <w:lang w:val="en-IE"/>
              </w:rPr>
              <w:t>€ ___________</w:t>
            </w:r>
          </w:p>
        </w:tc>
      </w:tr>
      <w:tr w:rsidR="008B0521" w:rsidRPr="00E22FD9" w14:paraId="4DE62A36" w14:textId="77777777" w:rsidTr="00062BFD">
        <w:tc>
          <w:tcPr>
            <w:tcW w:w="0" w:type="auto"/>
            <w:shd w:val="clear" w:color="auto" w:fill="D9E2F3"/>
          </w:tcPr>
          <w:p w14:paraId="225EFB2F" w14:textId="77777777" w:rsidR="008B0521" w:rsidRPr="00E22FD9" w:rsidRDefault="008B0521" w:rsidP="008B0521">
            <w:pPr>
              <w:rPr>
                <w:lang w:val="en-IE"/>
              </w:rPr>
            </w:pPr>
            <w:r w:rsidRPr="00E22FD9">
              <w:rPr>
                <w:b/>
                <w:bCs/>
                <w:lang w:val="en-IE"/>
              </w:rPr>
              <w:t>ANNUAL SUB-TOTAL</w:t>
            </w:r>
          </w:p>
        </w:tc>
        <w:tc>
          <w:tcPr>
            <w:tcW w:w="0" w:type="auto"/>
            <w:shd w:val="clear" w:color="auto" w:fill="D9E2F3"/>
          </w:tcPr>
          <w:p w14:paraId="30D6F485"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416F5FDE" w14:textId="77777777" w:rsidR="008B0521" w:rsidRPr="00E22FD9" w:rsidRDefault="008B0521" w:rsidP="008B0521">
            <w:pPr>
              <w:rPr>
                <w:lang w:val="en-IE"/>
              </w:rPr>
            </w:pPr>
            <w:r w:rsidRPr="00E22FD9">
              <w:rPr>
                <w:b/>
                <w:bCs/>
                <w:lang w:val="en-IE"/>
              </w:rPr>
              <w:t>€ ___________</w:t>
            </w:r>
          </w:p>
        </w:tc>
        <w:tc>
          <w:tcPr>
            <w:tcW w:w="0" w:type="auto"/>
            <w:shd w:val="clear" w:color="auto" w:fill="D9E2F3"/>
          </w:tcPr>
          <w:p w14:paraId="68BDA169" w14:textId="77777777" w:rsidR="008B0521" w:rsidRPr="00E22FD9" w:rsidRDefault="008B0521" w:rsidP="008B0521">
            <w:pPr>
              <w:rPr>
                <w:lang w:val="en-IE"/>
              </w:rPr>
            </w:pPr>
            <w:r w:rsidRPr="00E22FD9">
              <w:rPr>
                <w:b/>
                <w:bCs/>
                <w:lang w:val="en-IE"/>
              </w:rPr>
              <w:t>€ ___________</w:t>
            </w:r>
          </w:p>
        </w:tc>
      </w:tr>
      <w:tr w:rsidR="008B0521" w:rsidRPr="00E22FD9" w14:paraId="0E9D9962" w14:textId="77777777" w:rsidTr="00062BFD">
        <w:tc>
          <w:tcPr>
            <w:tcW w:w="0" w:type="auto"/>
            <w:shd w:val="clear" w:color="auto" w:fill="1F3864"/>
          </w:tcPr>
          <w:p w14:paraId="11EE3721" w14:textId="77777777" w:rsidR="008B0521" w:rsidRPr="00E22FD9" w:rsidRDefault="008B0521" w:rsidP="008B0521">
            <w:pPr>
              <w:rPr>
                <w:lang w:val="en-IE"/>
              </w:rPr>
            </w:pPr>
            <w:r w:rsidRPr="00E22FD9">
              <w:rPr>
                <w:b/>
                <w:bCs/>
                <w:lang w:val="en-IE"/>
              </w:rPr>
              <w:t>LOT 2 CUMULATIVE TOTAL (3 YEARS)</w:t>
            </w:r>
          </w:p>
        </w:tc>
        <w:tc>
          <w:tcPr>
            <w:tcW w:w="0" w:type="auto"/>
            <w:gridSpan w:val="3"/>
            <w:shd w:val="clear" w:color="auto" w:fill="1F3864"/>
          </w:tcPr>
          <w:p w14:paraId="7AC5BAD6" w14:textId="77777777" w:rsidR="008B0521" w:rsidRPr="00E22FD9" w:rsidRDefault="008B0521" w:rsidP="008B0521">
            <w:pPr>
              <w:rPr>
                <w:lang w:val="en-IE"/>
              </w:rPr>
            </w:pPr>
            <w:r w:rsidRPr="00E22FD9">
              <w:rPr>
                <w:b/>
                <w:bCs/>
                <w:lang w:val="en-IE"/>
              </w:rPr>
              <w:t>€ ___________</w:t>
            </w:r>
          </w:p>
        </w:tc>
      </w:tr>
      <w:tr w:rsidR="008B0521" w:rsidRPr="00E22FD9" w14:paraId="4B512685" w14:textId="77777777" w:rsidTr="00062BFD">
        <w:tc>
          <w:tcPr>
            <w:tcW w:w="0" w:type="auto"/>
          </w:tcPr>
          <w:p w14:paraId="4F11FEF8" w14:textId="77777777" w:rsidR="008B0521" w:rsidRPr="00E22FD9" w:rsidRDefault="008B0521" w:rsidP="008B0521">
            <w:pPr>
              <w:rPr>
                <w:lang w:val="en-IE"/>
              </w:rPr>
            </w:pPr>
            <w:r w:rsidRPr="00E22FD9">
              <w:rPr>
                <w:i/>
                <w:iCs/>
                <w:lang w:val="en-IE"/>
              </w:rPr>
              <w:t>Applicable VAT Rate (%)</w:t>
            </w:r>
          </w:p>
        </w:tc>
        <w:tc>
          <w:tcPr>
            <w:tcW w:w="0" w:type="auto"/>
            <w:gridSpan w:val="3"/>
          </w:tcPr>
          <w:p w14:paraId="006F5D0B" w14:textId="77777777" w:rsidR="008B0521" w:rsidRPr="00E22FD9" w:rsidRDefault="008B0521" w:rsidP="008B0521">
            <w:pPr>
              <w:rPr>
                <w:lang w:val="en-IE"/>
              </w:rPr>
            </w:pPr>
            <w:r w:rsidRPr="00E22FD9">
              <w:rPr>
                <w:i/>
                <w:iCs/>
                <w:lang w:val="en-IE"/>
              </w:rPr>
              <w:t>___________ %</w:t>
            </w:r>
          </w:p>
        </w:tc>
      </w:tr>
    </w:tbl>
    <w:p w14:paraId="033F86A7" w14:textId="77777777" w:rsidR="008B0521" w:rsidRPr="00E22FD9" w:rsidRDefault="008B0521" w:rsidP="008B0521">
      <w:pPr>
        <w:rPr>
          <w:lang w:val="en-IE"/>
        </w:rPr>
      </w:pPr>
      <w:r w:rsidRPr="00E22FD9">
        <w:rPr>
          <w:i/>
          <w:iCs/>
          <w:lang w:val="en-IE"/>
        </w:rPr>
        <w:t>Ad-Hoc / Out-of-Hours Rate (Not evaluated in base cost, but contractually binding):</w:t>
      </w:r>
    </w:p>
    <w:p w14:paraId="371D5470" w14:textId="78DB710F" w:rsidR="008B0521" w:rsidRPr="00E22FD9" w:rsidRDefault="008B0521" w:rsidP="008B0521">
      <w:pPr>
        <w:numPr>
          <w:ilvl w:val="0"/>
          <w:numId w:val="24"/>
        </w:numPr>
        <w:rPr>
          <w:lang w:val="en-IE"/>
        </w:rPr>
      </w:pPr>
      <w:r w:rsidRPr="00E22FD9">
        <w:rPr>
          <w:b/>
          <w:bCs/>
          <w:lang w:val="en-IE"/>
        </w:rPr>
        <w:t xml:space="preserve">Hourly rate for transport services outside 07:00 - </w:t>
      </w:r>
      <w:r w:rsidR="00015733" w:rsidRPr="00E22FD9">
        <w:rPr>
          <w:b/>
          <w:bCs/>
          <w:lang w:val="en-IE"/>
        </w:rPr>
        <w:t>19</w:t>
      </w:r>
      <w:r w:rsidRPr="00E22FD9">
        <w:rPr>
          <w:b/>
          <w:bCs/>
          <w:lang w:val="en-IE"/>
        </w:rPr>
        <w:t xml:space="preserve">:00 or on weekends: </w:t>
      </w:r>
      <w:r w:rsidRPr="00E22FD9">
        <w:rPr>
          <w:lang w:val="en-IE"/>
        </w:rPr>
        <w:t>€ ___________ per hour (excl. VAT)</w:t>
      </w:r>
    </w:p>
    <w:p w14:paraId="7B3D2720" w14:textId="77777777" w:rsidR="008B0521" w:rsidRPr="00E22FD9" w:rsidRDefault="008B0521" w:rsidP="008B0521">
      <w:pPr>
        <w:rPr>
          <w:lang w:val="en-IE"/>
        </w:rPr>
      </w:pPr>
      <w:r w:rsidRPr="00E22FD9">
        <w:rPr>
          <w:b/>
          <w:bCs/>
          <w:lang w:val="en-IE"/>
        </w:rPr>
        <w:t>3. Pricing Declaration</w:t>
      </w:r>
    </w:p>
    <w:p w14:paraId="7412F0AE" w14:textId="77777777" w:rsidR="008B0521" w:rsidRPr="00E22FD9" w:rsidRDefault="008B0521" w:rsidP="008B0521">
      <w:pPr>
        <w:rPr>
          <w:lang w:val="en-IE"/>
        </w:rPr>
      </w:pPr>
      <w:r w:rsidRPr="00E22FD9">
        <w:rPr>
          <w:i/>
          <w:iCs/>
          <w:lang w:val="en-IE"/>
        </w:rPr>
        <w:t>We confirm that the prices quoted above are all-inclusive, fixed for the first 36 months of the contract, and cover all operational requirements, including dedicated vehicles, Garda vetted staff, and contingency arrangements as detailed in Appendix 1.</w:t>
      </w:r>
    </w:p>
    <w:p w14:paraId="15A83F5F" w14:textId="77777777" w:rsidR="008B0521" w:rsidRPr="00E22FD9" w:rsidRDefault="008B0521" w:rsidP="008B0521">
      <w:pPr>
        <w:rPr>
          <w:lang w:val="en-IE"/>
        </w:rPr>
      </w:pPr>
      <w:r w:rsidRPr="00E22FD9">
        <w:rPr>
          <w:b/>
          <w:bCs/>
          <w:lang w:val="en-IE"/>
        </w:rPr>
        <w:t xml:space="preserve">Signed: </w:t>
      </w:r>
      <w:r w:rsidRPr="00E22FD9">
        <w:rPr>
          <w:lang w:val="en-IE"/>
        </w:rPr>
        <w:t>_______________________________________</w:t>
      </w:r>
    </w:p>
    <w:p w14:paraId="7293D23C" w14:textId="77777777" w:rsidR="008B0521" w:rsidRPr="00E22FD9" w:rsidRDefault="008B0521" w:rsidP="008B0521">
      <w:pPr>
        <w:rPr>
          <w:lang w:val="en-IE"/>
        </w:rPr>
      </w:pPr>
      <w:r w:rsidRPr="00E22FD9">
        <w:rPr>
          <w:b/>
          <w:bCs/>
          <w:lang w:val="en-IE"/>
        </w:rPr>
        <w:t xml:space="preserve">Name (Print): </w:t>
      </w:r>
      <w:r w:rsidRPr="00E22FD9">
        <w:rPr>
          <w:lang w:val="en-IE"/>
        </w:rPr>
        <w:t>_______________________________________</w:t>
      </w:r>
    </w:p>
    <w:p w14:paraId="2BF546E0" w14:textId="77777777" w:rsidR="008B0521" w:rsidRPr="00E22FD9" w:rsidRDefault="008B0521" w:rsidP="008B0521">
      <w:pPr>
        <w:rPr>
          <w:lang w:val="en-IE"/>
        </w:rPr>
      </w:pPr>
      <w:r w:rsidRPr="00E22FD9">
        <w:rPr>
          <w:b/>
          <w:bCs/>
          <w:lang w:val="en-IE"/>
        </w:rPr>
        <w:t xml:space="preserve">On behalf of (Tenderer Name): </w:t>
      </w:r>
      <w:r w:rsidRPr="00E22FD9">
        <w:rPr>
          <w:lang w:val="en-IE"/>
        </w:rPr>
        <w:t>_______________________________________</w:t>
      </w:r>
    </w:p>
    <w:p w14:paraId="7BACDB9C" w14:textId="77777777" w:rsidR="008B0521" w:rsidRPr="00E22FD9" w:rsidRDefault="008B0521" w:rsidP="008B0521">
      <w:pPr>
        <w:rPr>
          <w:lang w:val="en-IE"/>
        </w:rPr>
      </w:pPr>
      <w:r w:rsidRPr="00E22FD9">
        <w:rPr>
          <w:b/>
          <w:bCs/>
          <w:lang w:val="en-IE"/>
        </w:rPr>
        <w:t xml:space="preserve">Date: </w:t>
      </w:r>
      <w:r w:rsidRPr="00E22FD9">
        <w:rPr>
          <w:lang w:val="en-IE"/>
        </w:rPr>
        <w:t>_______________________________________</w:t>
      </w:r>
    </w:p>
    <w:p w14:paraId="582ECC97" w14:textId="77777777" w:rsidR="008B0521" w:rsidRPr="00E22FD9" w:rsidRDefault="008B0521" w:rsidP="00CC7906"/>
    <w:p w14:paraId="28187E49" w14:textId="77777777" w:rsidR="003C0FB1" w:rsidRPr="00E22FD9" w:rsidRDefault="003C0FB1" w:rsidP="00CC7906"/>
    <w:p w14:paraId="4EB175C2" w14:textId="77777777" w:rsidR="003C0FB1" w:rsidRPr="00E22FD9" w:rsidRDefault="003C0FB1" w:rsidP="00CC7906"/>
    <w:p w14:paraId="08FF7902" w14:textId="77777777" w:rsidR="003C0FB1" w:rsidRPr="00E22FD9" w:rsidRDefault="003C0FB1" w:rsidP="00CC7906">
      <w:pPr>
        <w:sectPr w:rsidR="003C0FB1" w:rsidRPr="00E22FD9" w:rsidSect="00926F67">
          <w:type w:val="continuous"/>
          <w:pgSz w:w="11907" w:h="16840" w:code="9"/>
          <w:pgMar w:top="1134" w:right="1418" w:bottom="851" w:left="1418" w:header="709" w:footer="709" w:gutter="0"/>
          <w:cols w:space="708"/>
          <w:formProt w:val="0"/>
          <w:docGrid w:linePitch="360"/>
        </w:sectPr>
      </w:pPr>
    </w:p>
    <w:p w14:paraId="4BD1F9EC" w14:textId="77777777" w:rsidR="003C0FB1" w:rsidRPr="00E22FD9" w:rsidRDefault="003C0FB1" w:rsidP="00CC7906"/>
    <w:p w14:paraId="516DB56A" w14:textId="77777777" w:rsidR="003C0FB1" w:rsidRPr="00E22FD9" w:rsidRDefault="003C0FB1" w:rsidP="003C0FB1">
      <w:pPr>
        <w:pStyle w:val="Heading1"/>
        <w:spacing w:before="0"/>
        <w:jc w:val="both"/>
        <w:rPr>
          <w:rFonts w:ascii="Calibri" w:hAnsi="Calibri"/>
        </w:rPr>
      </w:pPr>
      <w:r w:rsidRPr="00E22FD9">
        <w:rPr>
          <w:rFonts w:ascii="Calibri" w:hAnsi="Calibri"/>
        </w:rPr>
        <w:t>Appendix 3: Tenderers’ Statement</w:t>
      </w:r>
    </w:p>
    <w:p w14:paraId="78D585D0" w14:textId="77777777" w:rsidR="003C0FB1" w:rsidRPr="00E22FD9" w:rsidRDefault="003C0FB1" w:rsidP="00D3359A">
      <w:pPr>
        <w:keepLines/>
        <w:jc w:val="both"/>
      </w:pPr>
      <w:r w:rsidRPr="00E22FD9">
        <w:t xml:space="preserve">[Tenderers shall complete and return the following form of Tenderers’ Statement printed on the Tenderers’ headed notepaper and signed by the Tenderer.] </w:t>
      </w:r>
    </w:p>
    <w:p w14:paraId="327B6264" w14:textId="77777777" w:rsidR="003C0FB1" w:rsidRPr="00E22FD9" w:rsidRDefault="003C0FB1" w:rsidP="00D3359A">
      <w:pPr>
        <w:keepLines/>
        <w:jc w:val="both"/>
      </w:pPr>
    </w:p>
    <w:p w14:paraId="427A6A79" w14:textId="77777777" w:rsidR="003C0FB1" w:rsidRPr="00E22FD9" w:rsidRDefault="003C0FB1" w:rsidP="00D3359A">
      <w:pPr>
        <w:keepLines/>
        <w:jc w:val="center"/>
        <w:rPr>
          <w:b/>
        </w:rPr>
      </w:pPr>
      <w:r w:rsidRPr="00E22FD9">
        <w:rPr>
          <w:b/>
        </w:rPr>
        <w:t>TENDERERS’ STATEMENT</w:t>
      </w:r>
    </w:p>
    <w:p w14:paraId="6D537D1F" w14:textId="77777777" w:rsidR="003C0FB1" w:rsidRPr="00E22FD9" w:rsidRDefault="003C0FB1" w:rsidP="00D3359A">
      <w:pPr>
        <w:keepLines/>
        <w:jc w:val="both"/>
        <w:rPr>
          <w:b/>
        </w:rPr>
      </w:pPr>
    </w:p>
    <w:p w14:paraId="36F3EDF2" w14:textId="54E535AD" w:rsidR="003C0FB1" w:rsidRPr="00E22FD9" w:rsidRDefault="003C0FB1" w:rsidP="00D3359A">
      <w:pPr>
        <w:jc w:val="both"/>
        <w:rPr>
          <w:szCs w:val="22"/>
        </w:rPr>
      </w:pPr>
      <w:r w:rsidRPr="00E22FD9">
        <w:rPr>
          <w:szCs w:val="22"/>
        </w:rPr>
        <w:t xml:space="preserve">TO:  </w:t>
      </w:r>
      <w:sdt>
        <w:sdt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3F3EE7" w:rsidRPr="00E22FD9">
        <w:t xml:space="preserve"> (the “Contracting Authority”)</w:t>
      </w:r>
    </w:p>
    <w:p w14:paraId="46FC351B" w14:textId="2AD6F589" w:rsidR="003C0FB1" w:rsidRPr="00E22FD9" w:rsidRDefault="003C0FB1" w:rsidP="00D3359A">
      <w:pPr>
        <w:keepLines/>
        <w:jc w:val="both"/>
      </w:pPr>
      <w:r w:rsidRPr="00E22FD9">
        <w:rPr>
          <w:szCs w:val="22"/>
        </w:rPr>
        <w:t xml:space="preserve">RE: Request for Tenders for the Supply of </w:t>
      </w:r>
      <w:sdt>
        <w:sdtPr>
          <w:rPr>
            <w:szCs w:val="22"/>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548E1EA1" w14:textId="77777777" w:rsidR="003C0FB1" w:rsidRPr="00E22FD9" w:rsidRDefault="003C0FB1" w:rsidP="00D3359A">
      <w:pPr>
        <w:keepLines/>
        <w:jc w:val="both"/>
      </w:pPr>
    </w:p>
    <w:p w14:paraId="6B39EDD0" w14:textId="77902187" w:rsidR="003C0FB1" w:rsidRPr="00E22FD9" w:rsidRDefault="003C0FB1" w:rsidP="00D3359A">
      <w:pPr>
        <w:keepLines/>
        <w:jc w:val="both"/>
      </w:pPr>
      <w:r w:rsidRPr="00E22FD9">
        <w:t xml:space="preserve">Having examined your Request for Tenders (the “RFT”) including the Instructions to Tenderers, the </w:t>
      </w:r>
      <w:r w:rsidRPr="00E22FD9">
        <w:rPr>
          <w:szCs w:val="22"/>
        </w:rPr>
        <w:t xml:space="preserve">Selection </w:t>
      </w:r>
      <w:r w:rsidRPr="00E22FD9">
        <w:t xml:space="preserve">and Award Criteria, the Requirements and Specifications, </w:t>
      </w:r>
      <w:r w:rsidRPr="00E22FD9">
        <w:rPr>
          <w:szCs w:val="22"/>
        </w:rPr>
        <w:t xml:space="preserve">and the </w:t>
      </w:r>
      <w:r w:rsidRPr="00E22FD9">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E22FD9" w14:paraId="4C7A617B" w14:textId="77777777" w:rsidTr="00D3359A">
        <w:trPr>
          <w:trHeight w:val="636"/>
        </w:trPr>
        <w:tc>
          <w:tcPr>
            <w:tcW w:w="807" w:type="dxa"/>
          </w:tcPr>
          <w:p w14:paraId="286530E9" w14:textId="77777777" w:rsidR="003C0FB1" w:rsidRPr="00E22FD9" w:rsidRDefault="003C0FB1" w:rsidP="004A7D33">
            <w:pPr>
              <w:jc w:val="both"/>
              <w:rPr>
                <w:color w:val="0000FF"/>
              </w:rPr>
            </w:pPr>
            <w:r w:rsidRPr="00E22FD9">
              <w:rPr>
                <w:color w:val="0000FF"/>
              </w:rPr>
              <w:t>1.</w:t>
            </w:r>
          </w:p>
        </w:tc>
        <w:tc>
          <w:tcPr>
            <w:tcW w:w="8264" w:type="dxa"/>
          </w:tcPr>
          <w:p w14:paraId="4D12274C" w14:textId="77777777" w:rsidR="003C0FB1" w:rsidRPr="00E22FD9" w:rsidRDefault="003C0FB1" w:rsidP="00FD38B8">
            <w:pPr>
              <w:jc w:val="both"/>
            </w:pPr>
            <w:r w:rsidRPr="00E22FD9">
              <w:t>We understand the nature and extent of the Services required to be delivered as described in Requirements and Specifications at Appendix 1 to the RFT.</w:t>
            </w:r>
          </w:p>
        </w:tc>
      </w:tr>
      <w:tr w:rsidR="003C0FB1" w:rsidRPr="00E22FD9" w14:paraId="3E3AFAFD" w14:textId="77777777" w:rsidTr="00D3359A">
        <w:trPr>
          <w:trHeight w:val="1186"/>
        </w:trPr>
        <w:tc>
          <w:tcPr>
            <w:tcW w:w="807" w:type="dxa"/>
          </w:tcPr>
          <w:p w14:paraId="0DFA817B" w14:textId="77777777" w:rsidR="003C0FB1" w:rsidRPr="00E22FD9" w:rsidRDefault="003C0FB1" w:rsidP="004A7D33">
            <w:pPr>
              <w:jc w:val="both"/>
              <w:rPr>
                <w:color w:val="0000FF"/>
              </w:rPr>
            </w:pPr>
            <w:r w:rsidRPr="00E22FD9">
              <w:rPr>
                <w:color w:val="0000FF"/>
              </w:rPr>
              <w:t>2.</w:t>
            </w:r>
          </w:p>
        </w:tc>
        <w:tc>
          <w:tcPr>
            <w:tcW w:w="8264" w:type="dxa"/>
          </w:tcPr>
          <w:p w14:paraId="5E45FE55" w14:textId="77777777" w:rsidR="003C0FB1" w:rsidRPr="00E22FD9" w:rsidRDefault="003C0FB1">
            <w:pPr>
              <w:jc w:val="both"/>
            </w:pPr>
            <w:r w:rsidRPr="00E22FD9">
              <w:t xml:space="preserve">We accept all of the Terms and Conditions of the RFT, the Services Contract and the Confidentiality Agreement and agree if awarded a Services Contract to execute the Services Contract at Appendix </w:t>
            </w:r>
            <w:r w:rsidR="003E7CC4" w:rsidRPr="00E22FD9">
              <w:t>5</w:t>
            </w:r>
            <w:r w:rsidRPr="00E22FD9">
              <w:t xml:space="preserve"> to the RFT and the Confidentiality Agreement at Appendix </w:t>
            </w:r>
            <w:r w:rsidR="003E7CC4" w:rsidRPr="00E22FD9">
              <w:t>6</w:t>
            </w:r>
            <w:r w:rsidRPr="00E22FD9">
              <w:t xml:space="preserve"> to the RFT.</w:t>
            </w:r>
          </w:p>
        </w:tc>
      </w:tr>
      <w:tr w:rsidR="003C0FB1" w:rsidRPr="00E22FD9" w14:paraId="49D9DD30" w14:textId="77777777" w:rsidTr="002418DA">
        <w:tc>
          <w:tcPr>
            <w:tcW w:w="807" w:type="dxa"/>
          </w:tcPr>
          <w:p w14:paraId="77BB9C44" w14:textId="77777777" w:rsidR="003C0FB1" w:rsidRPr="00E22FD9" w:rsidRDefault="003C0FB1" w:rsidP="004A7D33">
            <w:pPr>
              <w:jc w:val="both"/>
              <w:rPr>
                <w:color w:val="0000FF"/>
              </w:rPr>
            </w:pPr>
            <w:r w:rsidRPr="00E22FD9">
              <w:rPr>
                <w:color w:val="0000FF"/>
              </w:rPr>
              <w:t>3.</w:t>
            </w:r>
          </w:p>
        </w:tc>
        <w:tc>
          <w:tcPr>
            <w:tcW w:w="8264" w:type="dxa"/>
          </w:tcPr>
          <w:p w14:paraId="7366CD2B" w14:textId="77777777" w:rsidR="003C0FB1" w:rsidRPr="00E22FD9" w:rsidRDefault="003C0FB1" w:rsidP="00FD38B8">
            <w:pPr>
              <w:jc w:val="both"/>
            </w:pPr>
            <w:r w:rsidRPr="00E22FD9">
              <w:t xml:space="preserve">We accept all the </w:t>
            </w:r>
            <w:r w:rsidRPr="00E22FD9">
              <w:rPr>
                <w:szCs w:val="22"/>
              </w:rPr>
              <w:t xml:space="preserve">Selection </w:t>
            </w:r>
            <w:r w:rsidRPr="00E22FD9">
              <w:t>and Award Criteria as set out in Part 3 of the RFT.</w:t>
            </w:r>
          </w:p>
        </w:tc>
      </w:tr>
      <w:tr w:rsidR="003C0FB1" w:rsidRPr="00E22FD9" w14:paraId="0CD20EB6" w14:textId="77777777" w:rsidTr="002418DA">
        <w:tc>
          <w:tcPr>
            <w:tcW w:w="807" w:type="dxa"/>
          </w:tcPr>
          <w:p w14:paraId="460749F0" w14:textId="77777777" w:rsidR="003C0FB1" w:rsidRPr="00E22FD9" w:rsidRDefault="003C0FB1" w:rsidP="004A7D33">
            <w:pPr>
              <w:jc w:val="both"/>
              <w:rPr>
                <w:color w:val="0000FF"/>
              </w:rPr>
            </w:pPr>
            <w:r w:rsidRPr="00E22FD9">
              <w:rPr>
                <w:color w:val="0000FF"/>
              </w:rPr>
              <w:t>4.</w:t>
            </w:r>
          </w:p>
        </w:tc>
        <w:tc>
          <w:tcPr>
            <w:tcW w:w="8264" w:type="dxa"/>
          </w:tcPr>
          <w:p w14:paraId="20AC4B50" w14:textId="77777777" w:rsidR="003C0FB1" w:rsidRPr="00E22FD9" w:rsidRDefault="003C0FB1" w:rsidP="00FD38B8">
            <w:pPr>
              <w:jc w:val="both"/>
            </w:pPr>
            <w:r w:rsidRPr="00E22FD9">
              <w:t>We agree to provide the Contracting Authority with the Services in accordance with the RFT and our Tender.</w:t>
            </w:r>
          </w:p>
        </w:tc>
      </w:tr>
      <w:tr w:rsidR="003C0FB1" w:rsidRPr="00E22FD9" w14:paraId="5C2B0DB8" w14:textId="77777777" w:rsidTr="002418DA">
        <w:tc>
          <w:tcPr>
            <w:tcW w:w="807" w:type="dxa"/>
          </w:tcPr>
          <w:p w14:paraId="718B1D01" w14:textId="77777777" w:rsidR="003C0FB1" w:rsidRPr="00E22FD9" w:rsidRDefault="003C0FB1" w:rsidP="004A7D33">
            <w:pPr>
              <w:jc w:val="both"/>
              <w:rPr>
                <w:color w:val="0000FF"/>
              </w:rPr>
            </w:pPr>
            <w:r w:rsidRPr="00E22FD9">
              <w:rPr>
                <w:color w:val="0000FF"/>
              </w:rPr>
              <w:t>5.</w:t>
            </w:r>
          </w:p>
        </w:tc>
        <w:tc>
          <w:tcPr>
            <w:tcW w:w="8264" w:type="dxa"/>
          </w:tcPr>
          <w:p w14:paraId="00E494BF" w14:textId="77777777" w:rsidR="003C0FB1" w:rsidRPr="00E22FD9" w:rsidRDefault="003C0FB1" w:rsidP="00FD38B8">
            <w:pPr>
              <w:jc w:val="both"/>
            </w:pPr>
            <w:r w:rsidRPr="00E22FD9">
              <w:t>We agree that, if awarded any Services Contract, we shall, in the performance of such contract, comply with all applicable obligations in the field of environmental, social and labour law.</w:t>
            </w:r>
          </w:p>
        </w:tc>
      </w:tr>
      <w:tr w:rsidR="003C0FB1" w:rsidRPr="00E22FD9" w14:paraId="7061E964" w14:textId="77777777" w:rsidTr="002418DA">
        <w:tc>
          <w:tcPr>
            <w:tcW w:w="807" w:type="dxa"/>
          </w:tcPr>
          <w:p w14:paraId="7ABA3DBC" w14:textId="77777777" w:rsidR="003C0FB1" w:rsidRPr="00E22FD9" w:rsidRDefault="003C0FB1" w:rsidP="004A7D33">
            <w:pPr>
              <w:jc w:val="both"/>
              <w:rPr>
                <w:color w:val="0000FF"/>
              </w:rPr>
            </w:pPr>
            <w:r w:rsidRPr="00E22FD9">
              <w:rPr>
                <w:color w:val="0000FF"/>
              </w:rPr>
              <w:t>6.</w:t>
            </w:r>
          </w:p>
        </w:tc>
        <w:tc>
          <w:tcPr>
            <w:tcW w:w="8264" w:type="dxa"/>
          </w:tcPr>
          <w:p w14:paraId="55DF3E32" w14:textId="77777777" w:rsidR="003C0FB1" w:rsidRPr="00E22FD9" w:rsidRDefault="003C0FB1" w:rsidP="00FD38B8">
            <w:pPr>
              <w:jc w:val="both"/>
            </w:pPr>
            <w:r w:rsidRPr="00E22FD9">
              <w:t>We confirm that we have complied with all requirements as set out at Part 2 of the RFT.</w:t>
            </w:r>
          </w:p>
        </w:tc>
      </w:tr>
      <w:tr w:rsidR="003C0FB1" w:rsidRPr="00E22FD9" w14:paraId="79AFB841" w14:textId="77777777" w:rsidTr="002418DA">
        <w:tc>
          <w:tcPr>
            <w:tcW w:w="807" w:type="dxa"/>
          </w:tcPr>
          <w:p w14:paraId="77438A60" w14:textId="77777777" w:rsidR="003C0FB1" w:rsidRPr="00E22FD9" w:rsidRDefault="003C0FB1" w:rsidP="004A7D33">
            <w:pPr>
              <w:jc w:val="both"/>
              <w:rPr>
                <w:color w:val="000080"/>
              </w:rPr>
            </w:pPr>
            <w:r w:rsidRPr="00E22FD9">
              <w:rPr>
                <w:color w:val="0000FF"/>
              </w:rPr>
              <w:t>7.</w:t>
            </w:r>
          </w:p>
        </w:tc>
        <w:tc>
          <w:tcPr>
            <w:tcW w:w="8264" w:type="dxa"/>
          </w:tcPr>
          <w:p w14:paraId="75207830" w14:textId="77777777" w:rsidR="003C0FB1" w:rsidRPr="00E22FD9" w:rsidRDefault="003C0FB1" w:rsidP="00FD38B8">
            <w:pPr>
              <w:jc w:val="both"/>
            </w:pPr>
            <w:r w:rsidRPr="00E22FD9">
              <w:t xml:space="preserve">We confirm that all prices quoted in our Tender will remain valid for the period of time commencing from the </w:t>
            </w:r>
            <w:r w:rsidRPr="00E22FD9">
              <w:rPr>
                <w:szCs w:val="22"/>
              </w:rPr>
              <w:t>Tender Deadline,</w:t>
            </w:r>
            <w:r w:rsidRPr="00E22FD9">
              <w:t xml:space="preserve"> as specified at paragraph 2.10.3 of the RFT. </w:t>
            </w:r>
          </w:p>
        </w:tc>
      </w:tr>
      <w:tr w:rsidR="003C0FB1" w:rsidRPr="00E22FD9" w14:paraId="5F70E685" w14:textId="77777777" w:rsidTr="002418DA">
        <w:tc>
          <w:tcPr>
            <w:tcW w:w="807" w:type="dxa"/>
          </w:tcPr>
          <w:p w14:paraId="653C8854" w14:textId="77777777" w:rsidR="003C0FB1" w:rsidRPr="00E22FD9" w:rsidRDefault="003C0FB1" w:rsidP="004A7D33">
            <w:pPr>
              <w:jc w:val="both"/>
              <w:rPr>
                <w:color w:val="0000FF"/>
              </w:rPr>
            </w:pPr>
            <w:r w:rsidRPr="00E22FD9">
              <w:rPr>
                <w:color w:val="0000FF"/>
              </w:rPr>
              <w:t>8.</w:t>
            </w:r>
          </w:p>
        </w:tc>
        <w:tc>
          <w:tcPr>
            <w:tcW w:w="8264" w:type="dxa"/>
          </w:tcPr>
          <w:p w14:paraId="5E46DBF3" w14:textId="77777777" w:rsidR="00904FCA" w:rsidRPr="00E22FD9" w:rsidRDefault="003C0FB1" w:rsidP="00FD38B8">
            <w:pPr>
              <w:jc w:val="both"/>
            </w:pPr>
            <w:r w:rsidRPr="00E22FD9">
              <w:t>We shall, if awarded any Services Contract under the RFT, have in place on the Effective Date of the Services Contract all insurances (if any) as required by paragraph 2.21.1 of the RFT.</w:t>
            </w:r>
          </w:p>
        </w:tc>
      </w:tr>
      <w:tr w:rsidR="00904FCA" w:rsidRPr="00E22FD9" w14:paraId="183FEFB5" w14:textId="77777777" w:rsidTr="00904FCA">
        <w:tc>
          <w:tcPr>
            <w:tcW w:w="807" w:type="dxa"/>
          </w:tcPr>
          <w:p w14:paraId="09487614" w14:textId="77777777" w:rsidR="00904FCA" w:rsidRPr="00E22FD9" w:rsidRDefault="00904FCA" w:rsidP="00904FCA">
            <w:pPr>
              <w:jc w:val="both"/>
              <w:rPr>
                <w:color w:val="0000FF"/>
              </w:rPr>
            </w:pPr>
            <w:r w:rsidRPr="00E22FD9">
              <w:rPr>
                <w:color w:val="0000FF"/>
              </w:rPr>
              <w:t>9.</w:t>
            </w:r>
          </w:p>
        </w:tc>
        <w:tc>
          <w:tcPr>
            <w:tcW w:w="8264" w:type="dxa"/>
          </w:tcPr>
          <w:p w14:paraId="3BE6971C" w14:textId="77777777" w:rsidR="00904FCA" w:rsidRPr="00E22FD9" w:rsidRDefault="00904FCA" w:rsidP="00904FCA">
            <w:pPr>
              <w:jc w:val="both"/>
            </w:pPr>
            <w:r w:rsidRPr="00E22FD9">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E22FD9" w14:paraId="758D15F4" w14:textId="77777777" w:rsidTr="00904FCA">
        <w:tc>
          <w:tcPr>
            <w:tcW w:w="807" w:type="dxa"/>
          </w:tcPr>
          <w:p w14:paraId="1F80FD6B" w14:textId="2065E604" w:rsidR="005B2A6D" w:rsidRPr="00E22FD9" w:rsidRDefault="005B2A6D" w:rsidP="005B2A6D">
            <w:pPr>
              <w:jc w:val="both"/>
              <w:rPr>
                <w:color w:val="0000FF"/>
              </w:rPr>
            </w:pPr>
            <w:r w:rsidRPr="00E22FD9">
              <w:rPr>
                <w:color w:val="0000FF"/>
              </w:rPr>
              <w:t>10.</w:t>
            </w:r>
          </w:p>
        </w:tc>
        <w:tc>
          <w:tcPr>
            <w:tcW w:w="8264" w:type="dxa"/>
          </w:tcPr>
          <w:p w14:paraId="3286B9A7" w14:textId="700F9221" w:rsidR="005B2A6D" w:rsidRPr="00E22FD9" w:rsidRDefault="005B2A6D" w:rsidP="005B2A6D">
            <w:pPr>
              <w:jc w:val="both"/>
            </w:pPr>
            <w:r w:rsidRPr="00E22FD9">
              <w:t>We do not come within the category of prohibited economic operators identified in Regulation (EU) No 833/2014 of 31 July 2014 (as amended by EU Regulation 2022/576 or any subsequent amendments to same).</w:t>
            </w:r>
          </w:p>
        </w:tc>
      </w:tr>
      <w:tr w:rsidR="005B2A6D" w:rsidRPr="00E22FD9" w14:paraId="40AC185B" w14:textId="77777777" w:rsidTr="00904FCA">
        <w:tc>
          <w:tcPr>
            <w:tcW w:w="807" w:type="dxa"/>
          </w:tcPr>
          <w:p w14:paraId="40902D1F" w14:textId="4FFB2036" w:rsidR="005B2A6D" w:rsidRPr="00E22FD9" w:rsidRDefault="005B2A6D" w:rsidP="005B2A6D">
            <w:pPr>
              <w:jc w:val="both"/>
              <w:rPr>
                <w:color w:val="0000FF"/>
              </w:rPr>
            </w:pPr>
            <w:r w:rsidRPr="00E22FD9">
              <w:rPr>
                <w:color w:val="0000FF"/>
              </w:rPr>
              <w:t>11.</w:t>
            </w:r>
          </w:p>
        </w:tc>
        <w:tc>
          <w:tcPr>
            <w:tcW w:w="8264" w:type="dxa"/>
          </w:tcPr>
          <w:p w14:paraId="761FE549" w14:textId="369D6A13" w:rsidR="005B2A6D" w:rsidRPr="00E22FD9" w:rsidRDefault="005B2A6D" w:rsidP="005B2A6D">
            <w:pPr>
              <w:jc w:val="both"/>
            </w:pPr>
            <w:r w:rsidRPr="00E22FD9">
              <w:t xml:space="preserve">The origin of goods connected to our Tender, if any, are not subject to the prohibitions set out in Regulation (EU) No 833/2014 (as amended by EU Regulation 2022/576 or any subsequent amendments to same).          </w:t>
            </w:r>
          </w:p>
        </w:tc>
      </w:tr>
      <w:tr w:rsidR="005B2A6D" w:rsidRPr="00E22FD9" w14:paraId="4BA716A6" w14:textId="77777777" w:rsidTr="00904FCA">
        <w:tc>
          <w:tcPr>
            <w:tcW w:w="807" w:type="dxa"/>
          </w:tcPr>
          <w:p w14:paraId="252F3832" w14:textId="3C918B65" w:rsidR="005B2A6D" w:rsidRPr="00E22FD9" w:rsidRDefault="005B2A6D" w:rsidP="005B2A6D">
            <w:pPr>
              <w:jc w:val="both"/>
              <w:rPr>
                <w:color w:val="0000FF"/>
              </w:rPr>
            </w:pPr>
            <w:r w:rsidRPr="00E22FD9">
              <w:rPr>
                <w:color w:val="0000FF"/>
              </w:rPr>
              <w:t>12.</w:t>
            </w:r>
          </w:p>
        </w:tc>
        <w:tc>
          <w:tcPr>
            <w:tcW w:w="8264" w:type="dxa"/>
          </w:tcPr>
          <w:p w14:paraId="1F8BA78A" w14:textId="30C2CF25" w:rsidR="005B2A6D" w:rsidRPr="00E22FD9" w:rsidRDefault="005B2A6D" w:rsidP="005B2A6D">
            <w:pPr>
              <w:jc w:val="both"/>
            </w:pPr>
            <w:r w:rsidRPr="00E22FD9">
              <w:t>The subcontractor(s) on whose capacity we rely as part of our Tender (where the value of that subcontract exceeds 10% of the value of the Services Contract) does not come within the category of prohibited economic operators identified in Regulation (EU) No 833/2014 of 31 July 2014 (as amended by EU Regulation 2022/576 or any subsequent amendments to same).</w:t>
            </w:r>
          </w:p>
        </w:tc>
      </w:tr>
    </w:tbl>
    <w:p w14:paraId="67DBA0C2" w14:textId="77777777" w:rsidR="003C0FB1" w:rsidRPr="00E22FD9"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E22FD9" w14:paraId="26E81897" w14:textId="77777777" w:rsidTr="00503F93">
        <w:trPr>
          <w:trHeight w:val="940"/>
        </w:trPr>
        <w:tc>
          <w:tcPr>
            <w:tcW w:w="4208" w:type="dxa"/>
          </w:tcPr>
          <w:p w14:paraId="4D33B3F3" w14:textId="4E6E3903" w:rsidR="003C0FB1" w:rsidRPr="00E22FD9" w:rsidRDefault="00FD38B8" w:rsidP="00503F93">
            <w:pPr>
              <w:jc w:val="both"/>
              <w:rPr>
                <w:b/>
                <w:color w:val="333399"/>
                <w:szCs w:val="22"/>
              </w:rPr>
            </w:pPr>
            <w:r w:rsidRPr="00E22FD9">
              <w:br w:type="page"/>
            </w:r>
            <w:r w:rsidR="003C0FB1" w:rsidRPr="00E22FD9">
              <w:rPr>
                <w:b/>
                <w:color w:val="333399"/>
                <w:szCs w:val="22"/>
              </w:rPr>
              <w:t>SIGNED</w:t>
            </w:r>
          </w:p>
          <w:p w14:paraId="538B57EE" w14:textId="77777777" w:rsidR="003C0FB1" w:rsidRPr="00E22FD9" w:rsidRDefault="003C0FB1" w:rsidP="00503F93">
            <w:pPr>
              <w:jc w:val="both"/>
              <w:rPr>
                <w:b/>
                <w:color w:val="333399"/>
                <w:szCs w:val="22"/>
              </w:rPr>
            </w:pPr>
          </w:p>
          <w:p w14:paraId="23B91975" w14:textId="77777777" w:rsidR="003C0FB1" w:rsidRPr="00E22FD9" w:rsidRDefault="003C0FB1" w:rsidP="00503F93">
            <w:pPr>
              <w:jc w:val="both"/>
              <w:rPr>
                <w:b/>
                <w:color w:val="333399"/>
                <w:szCs w:val="22"/>
              </w:rPr>
            </w:pPr>
          </w:p>
          <w:p w14:paraId="0F1268BC" w14:textId="77777777" w:rsidR="003C0FB1" w:rsidRPr="00E22FD9" w:rsidRDefault="003C0FB1" w:rsidP="00503F93">
            <w:pPr>
              <w:jc w:val="both"/>
              <w:rPr>
                <w:b/>
                <w:color w:val="333399"/>
                <w:szCs w:val="22"/>
              </w:rPr>
            </w:pPr>
          </w:p>
          <w:p w14:paraId="5048B5DC" w14:textId="77777777" w:rsidR="003C0FB1" w:rsidRPr="00E22FD9" w:rsidRDefault="003C0FB1" w:rsidP="00503F93">
            <w:pPr>
              <w:jc w:val="both"/>
              <w:rPr>
                <w:b/>
                <w:color w:val="333399"/>
                <w:szCs w:val="22"/>
              </w:rPr>
            </w:pPr>
            <w:r w:rsidRPr="00E22FD9">
              <w:rPr>
                <w:b/>
                <w:color w:val="333399"/>
                <w:szCs w:val="22"/>
              </w:rPr>
              <w:t>(Authorised Signatory)</w:t>
            </w:r>
          </w:p>
        </w:tc>
        <w:tc>
          <w:tcPr>
            <w:tcW w:w="4833" w:type="dxa"/>
          </w:tcPr>
          <w:p w14:paraId="1075904B" w14:textId="77777777" w:rsidR="003C0FB1" w:rsidRPr="00E22FD9" w:rsidRDefault="003C0FB1" w:rsidP="00503F93">
            <w:pPr>
              <w:jc w:val="both"/>
              <w:rPr>
                <w:b/>
                <w:color w:val="333399"/>
                <w:szCs w:val="22"/>
              </w:rPr>
            </w:pPr>
            <w:r w:rsidRPr="00E22FD9">
              <w:rPr>
                <w:b/>
                <w:color w:val="333399"/>
                <w:szCs w:val="22"/>
              </w:rPr>
              <w:t>Company</w:t>
            </w:r>
          </w:p>
          <w:p w14:paraId="092D38C8" w14:textId="77777777" w:rsidR="003C0FB1" w:rsidRPr="00E22FD9" w:rsidRDefault="003C0FB1" w:rsidP="00503F93">
            <w:pPr>
              <w:jc w:val="both"/>
              <w:rPr>
                <w:b/>
                <w:color w:val="333399"/>
                <w:szCs w:val="22"/>
              </w:rPr>
            </w:pPr>
          </w:p>
        </w:tc>
      </w:tr>
      <w:tr w:rsidR="003C0FB1" w:rsidRPr="00E22FD9" w14:paraId="6057679E" w14:textId="77777777" w:rsidTr="00503F93">
        <w:trPr>
          <w:cantSplit/>
          <w:trHeight w:val="940"/>
        </w:trPr>
        <w:tc>
          <w:tcPr>
            <w:tcW w:w="4208" w:type="dxa"/>
          </w:tcPr>
          <w:p w14:paraId="31041AB8" w14:textId="77777777" w:rsidR="003C0FB1" w:rsidRPr="00E22FD9" w:rsidRDefault="003C0FB1" w:rsidP="00503F93">
            <w:pPr>
              <w:jc w:val="both"/>
              <w:rPr>
                <w:b/>
                <w:color w:val="333399"/>
                <w:szCs w:val="22"/>
              </w:rPr>
            </w:pPr>
            <w:r w:rsidRPr="00E22FD9">
              <w:rPr>
                <w:b/>
                <w:color w:val="333399"/>
                <w:szCs w:val="22"/>
              </w:rPr>
              <w:t>Print name</w:t>
            </w:r>
          </w:p>
        </w:tc>
        <w:tc>
          <w:tcPr>
            <w:tcW w:w="4833" w:type="dxa"/>
            <w:vMerge w:val="restart"/>
          </w:tcPr>
          <w:p w14:paraId="0581D1B9" w14:textId="77777777" w:rsidR="003C0FB1" w:rsidRPr="00E22FD9" w:rsidRDefault="003C0FB1" w:rsidP="00503F93">
            <w:pPr>
              <w:jc w:val="both"/>
              <w:rPr>
                <w:b/>
                <w:color w:val="333399"/>
                <w:szCs w:val="22"/>
              </w:rPr>
            </w:pPr>
            <w:r w:rsidRPr="00E22FD9">
              <w:rPr>
                <w:b/>
                <w:color w:val="333399"/>
                <w:szCs w:val="22"/>
              </w:rPr>
              <w:t>Address</w:t>
            </w:r>
          </w:p>
        </w:tc>
      </w:tr>
      <w:tr w:rsidR="003C0FB1" w:rsidRPr="00E22FD9" w14:paraId="7AA1F9BB" w14:textId="77777777" w:rsidTr="00503F93">
        <w:trPr>
          <w:cantSplit/>
          <w:trHeight w:val="940"/>
        </w:trPr>
        <w:tc>
          <w:tcPr>
            <w:tcW w:w="4208" w:type="dxa"/>
          </w:tcPr>
          <w:p w14:paraId="142F0832" w14:textId="77777777" w:rsidR="003C0FB1" w:rsidRPr="00E22FD9" w:rsidRDefault="003C0FB1" w:rsidP="00503F93">
            <w:pPr>
              <w:jc w:val="both"/>
              <w:rPr>
                <w:b/>
                <w:color w:val="333399"/>
                <w:szCs w:val="22"/>
              </w:rPr>
            </w:pPr>
            <w:r w:rsidRPr="00E22FD9">
              <w:rPr>
                <w:b/>
                <w:color w:val="333399"/>
                <w:szCs w:val="22"/>
              </w:rPr>
              <w:t>Date</w:t>
            </w:r>
          </w:p>
        </w:tc>
        <w:tc>
          <w:tcPr>
            <w:tcW w:w="4833" w:type="dxa"/>
            <w:vMerge/>
            <w:shd w:val="clear" w:color="auto" w:fill="CCCCCC"/>
          </w:tcPr>
          <w:p w14:paraId="6B5A19F0" w14:textId="77777777" w:rsidR="003C0FB1" w:rsidRPr="00E22FD9" w:rsidRDefault="003C0FB1" w:rsidP="00503F93">
            <w:pPr>
              <w:jc w:val="both"/>
              <w:rPr>
                <w:b/>
                <w:color w:val="333399"/>
                <w:szCs w:val="22"/>
              </w:rPr>
            </w:pPr>
          </w:p>
        </w:tc>
      </w:tr>
    </w:tbl>
    <w:p w14:paraId="32F66A5A" w14:textId="77777777" w:rsidR="003C0FB1" w:rsidRPr="00E22FD9" w:rsidRDefault="003C0FB1" w:rsidP="003C0FB1">
      <w:pPr>
        <w:jc w:val="both"/>
      </w:pPr>
    </w:p>
    <w:p w14:paraId="325ADC6F" w14:textId="77777777" w:rsidR="007B120C" w:rsidRPr="00E22FD9" w:rsidRDefault="007B120C" w:rsidP="00292437"/>
    <w:p w14:paraId="62C74AB7" w14:textId="083B1EE5" w:rsidR="00662F78" w:rsidRPr="00E22FD9" w:rsidRDefault="00662F78">
      <w:pPr>
        <w:spacing w:after="160" w:line="259" w:lineRule="auto"/>
        <w:rPr>
          <w:szCs w:val="22"/>
        </w:rPr>
      </w:pPr>
      <w:r w:rsidRPr="00E22FD9">
        <w:rPr>
          <w:szCs w:val="22"/>
        </w:rPr>
        <w:br w:type="page"/>
      </w:r>
    </w:p>
    <w:p w14:paraId="565278BB" w14:textId="77777777" w:rsidR="00662F78" w:rsidRPr="00E22FD9" w:rsidRDefault="00662F78" w:rsidP="00662F78">
      <w:pPr>
        <w:pStyle w:val="Heading1"/>
        <w:spacing w:before="0"/>
        <w:jc w:val="both"/>
        <w:rPr>
          <w:rFonts w:ascii="Calibri" w:hAnsi="Calibri"/>
        </w:rPr>
      </w:pPr>
      <w:r w:rsidRPr="00E22FD9">
        <w:rPr>
          <w:rFonts w:ascii="Calibri" w:hAnsi="Calibri"/>
        </w:rPr>
        <w:t>Appendix 3A: Foreign Subsidies Regulation</w:t>
      </w:r>
    </w:p>
    <w:p w14:paraId="34EE6FCB" w14:textId="77777777" w:rsidR="00662F78" w:rsidRPr="00E22FD9" w:rsidRDefault="00662F78" w:rsidP="00662F78">
      <w:r w:rsidRPr="00E22FD9">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Pr="00E22FD9" w:rsidRDefault="00662F78" w:rsidP="00662F78">
      <w:pPr>
        <w:keepLines/>
        <w:jc w:val="both"/>
      </w:pPr>
      <w:r w:rsidRPr="00E22FD9">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Pr="00E22FD9" w:rsidRDefault="00662F78" w:rsidP="00662F78">
      <w:pPr>
        <w:keepLines/>
        <w:jc w:val="both"/>
      </w:pPr>
    </w:p>
    <w:p w14:paraId="447E19D1" w14:textId="77777777" w:rsidR="00662F78" w:rsidRPr="00E22FD9" w:rsidRDefault="00662F78" w:rsidP="00662F78">
      <w:pPr>
        <w:keepLines/>
        <w:jc w:val="both"/>
      </w:pPr>
    </w:p>
    <w:p w14:paraId="34B150A7" w14:textId="77777777" w:rsidR="00662F78" w:rsidRPr="00E22FD9" w:rsidRDefault="00662F78" w:rsidP="00662F78">
      <w:pPr>
        <w:keepLines/>
        <w:jc w:val="both"/>
      </w:pPr>
    </w:p>
    <w:p w14:paraId="116FD576" w14:textId="77777777" w:rsidR="00662F78" w:rsidRPr="00E22FD9" w:rsidRDefault="00662F78" w:rsidP="00662F78">
      <w:pPr>
        <w:keepLines/>
        <w:jc w:val="both"/>
      </w:pPr>
    </w:p>
    <w:p w14:paraId="0A5CCB97" w14:textId="77777777" w:rsidR="00662F78" w:rsidRPr="00E22FD9" w:rsidRDefault="00662F78" w:rsidP="00662F78">
      <w:pPr>
        <w:keepLines/>
        <w:jc w:val="both"/>
      </w:pPr>
    </w:p>
    <w:p w14:paraId="24FB0A6B" w14:textId="77777777" w:rsidR="00662F78" w:rsidRPr="00E22FD9" w:rsidRDefault="00662F78" w:rsidP="00662F78">
      <w:pPr>
        <w:keepLines/>
        <w:jc w:val="both"/>
      </w:pPr>
    </w:p>
    <w:p w14:paraId="4DCB64F1" w14:textId="77777777" w:rsidR="00662F78" w:rsidRPr="00E22FD9" w:rsidRDefault="00662F78" w:rsidP="00662F78">
      <w:pPr>
        <w:keepLines/>
        <w:jc w:val="both"/>
      </w:pPr>
    </w:p>
    <w:p w14:paraId="0EEC42A0" w14:textId="77777777" w:rsidR="00662F78" w:rsidRPr="00E22FD9" w:rsidRDefault="00662F78" w:rsidP="00662F78">
      <w:pPr>
        <w:keepLines/>
        <w:jc w:val="both"/>
      </w:pPr>
    </w:p>
    <w:p w14:paraId="18C4BC22" w14:textId="77777777" w:rsidR="00662F78" w:rsidRPr="00E22FD9" w:rsidRDefault="00662F78" w:rsidP="00662F78">
      <w:pPr>
        <w:keepLines/>
        <w:jc w:val="both"/>
      </w:pPr>
    </w:p>
    <w:p w14:paraId="4E722D2E" w14:textId="77777777" w:rsidR="00662F78" w:rsidRPr="00E22FD9" w:rsidRDefault="00662F78" w:rsidP="00662F78">
      <w:pPr>
        <w:keepLines/>
        <w:jc w:val="both"/>
      </w:pPr>
    </w:p>
    <w:p w14:paraId="0D3C2CD5" w14:textId="77777777" w:rsidR="00662F78" w:rsidRPr="00E22FD9" w:rsidRDefault="00662F78" w:rsidP="00662F78">
      <w:pPr>
        <w:keepLines/>
        <w:jc w:val="both"/>
      </w:pPr>
    </w:p>
    <w:p w14:paraId="5890A92A" w14:textId="77777777" w:rsidR="00662F78" w:rsidRPr="00E22FD9" w:rsidRDefault="00662F78" w:rsidP="00662F78">
      <w:pPr>
        <w:keepLines/>
        <w:jc w:val="both"/>
      </w:pPr>
    </w:p>
    <w:p w14:paraId="40B69C88" w14:textId="77777777" w:rsidR="00662F78" w:rsidRPr="00E22FD9" w:rsidRDefault="00662F78" w:rsidP="00662F78">
      <w:pPr>
        <w:keepLines/>
        <w:jc w:val="both"/>
      </w:pPr>
    </w:p>
    <w:p w14:paraId="389FD2F1" w14:textId="77777777" w:rsidR="00662F78" w:rsidRPr="00E22FD9" w:rsidRDefault="00662F78" w:rsidP="00662F78">
      <w:pPr>
        <w:keepLines/>
        <w:jc w:val="both"/>
      </w:pPr>
    </w:p>
    <w:p w14:paraId="666C309B" w14:textId="77777777" w:rsidR="00662F78" w:rsidRPr="00E22FD9" w:rsidRDefault="00662F78" w:rsidP="00662F78">
      <w:pPr>
        <w:keepLines/>
        <w:jc w:val="both"/>
      </w:pPr>
    </w:p>
    <w:p w14:paraId="5F9187F8" w14:textId="77777777" w:rsidR="00662F78" w:rsidRPr="00E22FD9" w:rsidRDefault="00662F78" w:rsidP="00662F78">
      <w:pPr>
        <w:keepLines/>
        <w:jc w:val="both"/>
      </w:pPr>
    </w:p>
    <w:p w14:paraId="6D1A10E1" w14:textId="77777777" w:rsidR="00662F78" w:rsidRPr="00E22FD9" w:rsidRDefault="00662F78" w:rsidP="00662F78">
      <w:pPr>
        <w:keepLines/>
        <w:jc w:val="both"/>
      </w:pPr>
    </w:p>
    <w:p w14:paraId="1C067523" w14:textId="77777777" w:rsidR="00662F78" w:rsidRPr="00E22FD9" w:rsidRDefault="00662F78" w:rsidP="00662F78">
      <w:pPr>
        <w:keepLines/>
        <w:jc w:val="both"/>
      </w:pPr>
    </w:p>
    <w:p w14:paraId="3EC87AAF" w14:textId="77777777" w:rsidR="00662F78" w:rsidRPr="00E22FD9" w:rsidRDefault="00662F78" w:rsidP="00662F78">
      <w:pPr>
        <w:keepLines/>
        <w:jc w:val="both"/>
      </w:pPr>
    </w:p>
    <w:p w14:paraId="2C17638B" w14:textId="77777777" w:rsidR="00662F78" w:rsidRPr="00E22FD9" w:rsidRDefault="00662F78" w:rsidP="00662F78">
      <w:pPr>
        <w:keepLines/>
        <w:jc w:val="both"/>
      </w:pPr>
    </w:p>
    <w:p w14:paraId="1852886A" w14:textId="77777777" w:rsidR="00662F78" w:rsidRPr="00E22FD9" w:rsidRDefault="00662F78" w:rsidP="00662F78">
      <w:pPr>
        <w:keepLines/>
        <w:jc w:val="both"/>
      </w:pPr>
    </w:p>
    <w:p w14:paraId="314817D6" w14:textId="77777777" w:rsidR="00662F78" w:rsidRPr="00E22FD9" w:rsidRDefault="00662F78" w:rsidP="00662F78">
      <w:pPr>
        <w:keepLines/>
        <w:jc w:val="both"/>
      </w:pPr>
    </w:p>
    <w:p w14:paraId="35C7319A" w14:textId="77777777" w:rsidR="00662F78" w:rsidRPr="00E22FD9" w:rsidRDefault="00662F78" w:rsidP="00662F78">
      <w:pPr>
        <w:keepLines/>
        <w:jc w:val="both"/>
      </w:pPr>
    </w:p>
    <w:p w14:paraId="35C6B803" w14:textId="77777777" w:rsidR="00662F78" w:rsidRPr="00E22FD9" w:rsidRDefault="00662F78" w:rsidP="00662F78">
      <w:pPr>
        <w:pStyle w:val="Heading1"/>
        <w:spacing w:before="0"/>
        <w:jc w:val="both"/>
        <w:rPr>
          <w:rFonts w:ascii="Calibri" w:hAnsi="Calibri"/>
        </w:rPr>
      </w:pPr>
      <w:r w:rsidRPr="00E22FD9">
        <w:rPr>
          <w:rFonts w:ascii="Calibri" w:hAnsi="Calibri"/>
        </w:rPr>
        <w:t>Appendix 3A: Schedule A – Declaration of no foreign financial contributions</w:t>
      </w:r>
    </w:p>
    <w:p w14:paraId="238E277A"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w:t>
      </w:r>
      <w:r w:rsidRPr="00E22FD9">
        <w:rPr>
          <w:b/>
          <w:u w:val="single"/>
        </w:rPr>
        <w:t>not</w:t>
      </w:r>
      <w:r w:rsidRPr="00E22FD9">
        <w:t xml:space="preserve"> been in receipt of any foreign financial contributions]</w:t>
      </w:r>
    </w:p>
    <w:p w14:paraId="1F8D4BBD" w14:textId="77777777" w:rsidR="00662F78" w:rsidRPr="00E22FD9" w:rsidRDefault="00662F78" w:rsidP="00662F78"/>
    <w:p w14:paraId="0A9F5207" w14:textId="27F4975E" w:rsidR="00662F78" w:rsidRPr="00E22FD9" w:rsidRDefault="00662F78" w:rsidP="00662F78">
      <w:pPr>
        <w:jc w:val="both"/>
      </w:pPr>
      <w:r w:rsidRPr="00E22FD9">
        <w:rPr>
          <w:szCs w:val="22"/>
        </w:rPr>
        <w:t xml:space="preserve">TO:  </w:t>
      </w:r>
      <w:sdt>
        <w:sdt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Pr="00E22FD9">
        <w:t xml:space="preserve"> (the “Contracting Authority”)</w:t>
      </w:r>
    </w:p>
    <w:p w14:paraId="1D1A8B25" w14:textId="32930678" w:rsidR="00662F78" w:rsidRPr="00E22FD9" w:rsidRDefault="00662F78" w:rsidP="00662F78">
      <w:r w:rsidRPr="00E22FD9">
        <w:rPr>
          <w:szCs w:val="22"/>
        </w:rPr>
        <w:t xml:space="preserve">RE: Request for Tenders for the Supply of </w:t>
      </w:r>
      <w:sdt>
        <w:sdtPr>
          <w:rPr>
            <w:szCs w:val="22"/>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1E58D18D" w14:textId="77777777" w:rsidR="00662F78" w:rsidRPr="00E22FD9" w:rsidRDefault="00662F78" w:rsidP="00662F78">
      <w:pPr>
        <w:rPr>
          <w:rFonts w:asciiTheme="minorHAnsi" w:hAnsiTheme="minorHAnsi"/>
        </w:rPr>
      </w:pPr>
    </w:p>
    <w:p w14:paraId="506BD029" w14:textId="77777777" w:rsidR="00662F78" w:rsidRPr="00E22FD9" w:rsidRDefault="00662F78" w:rsidP="00662F78">
      <w:pPr>
        <w:rPr>
          <w:rFonts w:asciiTheme="minorHAnsi" w:hAnsiTheme="minorHAnsi"/>
        </w:rPr>
      </w:pPr>
      <w:r w:rsidRPr="00E22FD9">
        <w:rPr>
          <w:rFonts w:asciiTheme="minorHAnsi" w:hAnsiTheme="minorHAnsi"/>
        </w:rPr>
        <w:t xml:space="preserve">We hereby declare that none of the notifying parties has been in receipt of any foreign financial contributions within the meaning of </w:t>
      </w:r>
      <w:r w:rsidRPr="00E22FD9">
        <w:t>Regulation (EU) 2022/2560.</w:t>
      </w:r>
    </w:p>
    <w:p w14:paraId="531D88BD" w14:textId="77777777" w:rsidR="00662F78" w:rsidRPr="00E22FD9"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E22FD9" w14:paraId="6DB0A908" w14:textId="77777777" w:rsidTr="00DD06EA">
        <w:trPr>
          <w:trHeight w:val="940"/>
        </w:trPr>
        <w:tc>
          <w:tcPr>
            <w:tcW w:w="4208" w:type="dxa"/>
          </w:tcPr>
          <w:p w14:paraId="2F139E51" w14:textId="77777777" w:rsidR="00662F78" w:rsidRPr="00E22FD9" w:rsidRDefault="00662F78" w:rsidP="00DD06EA">
            <w:pPr>
              <w:jc w:val="both"/>
              <w:rPr>
                <w:b/>
                <w:color w:val="333399"/>
                <w:szCs w:val="22"/>
              </w:rPr>
            </w:pPr>
            <w:r w:rsidRPr="00E22FD9">
              <w:br w:type="page"/>
            </w:r>
            <w:r w:rsidRPr="00E22FD9">
              <w:rPr>
                <w:b/>
                <w:color w:val="333399"/>
                <w:szCs w:val="22"/>
              </w:rPr>
              <w:t>SIGNED</w:t>
            </w:r>
          </w:p>
          <w:p w14:paraId="1EAD533C" w14:textId="77777777" w:rsidR="00662F78" w:rsidRPr="00E22FD9" w:rsidRDefault="00662F78" w:rsidP="00DD06EA">
            <w:pPr>
              <w:jc w:val="both"/>
              <w:rPr>
                <w:b/>
                <w:color w:val="333399"/>
                <w:szCs w:val="22"/>
              </w:rPr>
            </w:pPr>
          </w:p>
          <w:p w14:paraId="7A5ED50C" w14:textId="77777777" w:rsidR="00662F78" w:rsidRPr="00E22FD9" w:rsidRDefault="00662F78" w:rsidP="00DD06EA">
            <w:pPr>
              <w:jc w:val="both"/>
              <w:rPr>
                <w:b/>
                <w:color w:val="333399"/>
                <w:szCs w:val="22"/>
              </w:rPr>
            </w:pPr>
          </w:p>
          <w:p w14:paraId="23202CAA" w14:textId="77777777" w:rsidR="00662F78" w:rsidRPr="00E22FD9" w:rsidRDefault="00662F78" w:rsidP="00DD06EA">
            <w:pPr>
              <w:jc w:val="both"/>
              <w:rPr>
                <w:b/>
                <w:color w:val="333399"/>
                <w:szCs w:val="22"/>
              </w:rPr>
            </w:pPr>
          </w:p>
          <w:p w14:paraId="245E409D" w14:textId="77777777" w:rsidR="00662F78" w:rsidRPr="00E22FD9" w:rsidRDefault="00662F78" w:rsidP="00DD06EA">
            <w:pPr>
              <w:jc w:val="both"/>
              <w:rPr>
                <w:b/>
                <w:color w:val="333399"/>
                <w:szCs w:val="22"/>
              </w:rPr>
            </w:pPr>
            <w:r w:rsidRPr="00E22FD9">
              <w:rPr>
                <w:b/>
                <w:color w:val="333399"/>
                <w:szCs w:val="22"/>
              </w:rPr>
              <w:t>(Authorised Signatory)</w:t>
            </w:r>
          </w:p>
        </w:tc>
        <w:tc>
          <w:tcPr>
            <w:tcW w:w="4833" w:type="dxa"/>
          </w:tcPr>
          <w:p w14:paraId="4EE18C1E" w14:textId="77777777" w:rsidR="00662F78" w:rsidRPr="00E22FD9" w:rsidRDefault="00662F78" w:rsidP="00DD06EA">
            <w:pPr>
              <w:jc w:val="both"/>
              <w:rPr>
                <w:b/>
                <w:color w:val="333399"/>
                <w:szCs w:val="22"/>
              </w:rPr>
            </w:pPr>
            <w:r w:rsidRPr="00E22FD9">
              <w:rPr>
                <w:b/>
                <w:color w:val="333399"/>
                <w:szCs w:val="22"/>
              </w:rPr>
              <w:t>Notifying Party</w:t>
            </w:r>
          </w:p>
          <w:p w14:paraId="3DC946DF" w14:textId="77777777" w:rsidR="00662F78" w:rsidRPr="00E22FD9" w:rsidRDefault="00662F78" w:rsidP="00DD06EA">
            <w:pPr>
              <w:jc w:val="both"/>
              <w:rPr>
                <w:b/>
                <w:color w:val="333399"/>
                <w:szCs w:val="22"/>
              </w:rPr>
            </w:pPr>
          </w:p>
        </w:tc>
      </w:tr>
      <w:tr w:rsidR="00662F78" w:rsidRPr="00E22FD9" w14:paraId="77FEDF2A" w14:textId="77777777" w:rsidTr="00DD06EA">
        <w:trPr>
          <w:cantSplit/>
          <w:trHeight w:val="940"/>
        </w:trPr>
        <w:tc>
          <w:tcPr>
            <w:tcW w:w="4208" w:type="dxa"/>
          </w:tcPr>
          <w:p w14:paraId="2D5197CF" w14:textId="77777777" w:rsidR="00662F78" w:rsidRPr="00E22FD9" w:rsidRDefault="00662F78" w:rsidP="00DD06EA">
            <w:pPr>
              <w:jc w:val="both"/>
              <w:rPr>
                <w:b/>
                <w:color w:val="333399"/>
                <w:szCs w:val="22"/>
              </w:rPr>
            </w:pPr>
            <w:r w:rsidRPr="00E22FD9">
              <w:rPr>
                <w:b/>
                <w:color w:val="333399"/>
                <w:szCs w:val="22"/>
              </w:rPr>
              <w:t>Print name</w:t>
            </w:r>
          </w:p>
        </w:tc>
        <w:tc>
          <w:tcPr>
            <w:tcW w:w="4833" w:type="dxa"/>
            <w:vMerge w:val="restart"/>
          </w:tcPr>
          <w:p w14:paraId="2E39BC70" w14:textId="77777777" w:rsidR="00662F78" w:rsidRPr="00E22FD9" w:rsidRDefault="00662F78" w:rsidP="00DD06EA">
            <w:pPr>
              <w:jc w:val="both"/>
              <w:rPr>
                <w:b/>
                <w:color w:val="333399"/>
                <w:szCs w:val="22"/>
              </w:rPr>
            </w:pPr>
            <w:r w:rsidRPr="00E22FD9">
              <w:rPr>
                <w:b/>
                <w:color w:val="333399"/>
                <w:szCs w:val="22"/>
              </w:rPr>
              <w:t>Address</w:t>
            </w:r>
          </w:p>
        </w:tc>
      </w:tr>
      <w:tr w:rsidR="00662F78" w:rsidRPr="00E22FD9" w14:paraId="21AD028B" w14:textId="77777777" w:rsidTr="00DD06EA">
        <w:trPr>
          <w:cantSplit/>
          <w:trHeight w:val="940"/>
        </w:trPr>
        <w:tc>
          <w:tcPr>
            <w:tcW w:w="4208" w:type="dxa"/>
          </w:tcPr>
          <w:p w14:paraId="07C43D3B" w14:textId="77777777" w:rsidR="00662F78" w:rsidRPr="00E22FD9" w:rsidRDefault="00662F78" w:rsidP="00DD06EA">
            <w:pPr>
              <w:jc w:val="both"/>
              <w:rPr>
                <w:b/>
                <w:color w:val="333399"/>
                <w:szCs w:val="22"/>
              </w:rPr>
            </w:pPr>
            <w:r w:rsidRPr="00E22FD9">
              <w:rPr>
                <w:b/>
                <w:color w:val="333399"/>
                <w:szCs w:val="22"/>
              </w:rPr>
              <w:t>Date</w:t>
            </w:r>
          </w:p>
        </w:tc>
        <w:tc>
          <w:tcPr>
            <w:tcW w:w="4833" w:type="dxa"/>
            <w:vMerge/>
            <w:shd w:val="clear" w:color="auto" w:fill="CCCCCC"/>
          </w:tcPr>
          <w:p w14:paraId="0E6DB45D" w14:textId="77777777" w:rsidR="00662F78" w:rsidRPr="00E22FD9" w:rsidRDefault="00662F78" w:rsidP="00DD06EA">
            <w:pPr>
              <w:jc w:val="both"/>
              <w:rPr>
                <w:b/>
                <w:color w:val="333399"/>
                <w:szCs w:val="22"/>
              </w:rPr>
            </w:pPr>
          </w:p>
        </w:tc>
      </w:tr>
    </w:tbl>
    <w:p w14:paraId="05474F2A" w14:textId="77777777" w:rsidR="00662F78" w:rsidRPr="00E22FD9" w:rsidRDefault="00662F78" w:rsidP="00662F78">
      <w:pPr>
        <w:jc w:val="both"/>
      </w:pPr>
    </w:p>
    <w:p w14:paraId="1BB4A85F" w14:textId="77777777" w:rsidR="00662F78" w:rsidRPr="00E22FD9" w:rsidRDefault="00662F78" w:rsidP="00662F78"/>
    <w:p w14:paraId="7CABFB22" w14:textId="77777777" w:rsidR="00662F78" w:rsidRPr="00E22FD9" w:rsidRDefault="00662F78" w:rsidP="00662F78">
      <w:pPr>
        <w:jc w:val="both"/>
        <w:rPr>
          <w:rFonts w:asciiTheme="minorHAnsi" w:hAnsiTheme="minorHAnsi"/>
          <w:szCs w:val="22"/>
        </w:rPr>
      </w:pPr>
    </w:p>
    <w:p w14:paraId="6CCE3126" w14:textId="77777777" w:rsidR="00662F78" w:rsidRPr="00E22FD9" w:rsidRDefault="00662F78" w:rsidP="00662F78"/>
    <w:p w14:paraId="3D406AED" w14:textId="77777777" w:rsidR="00662F78" w:rsidRPr="00E22FD9" w:rsidRDefault="00662F78" w:rsidP="00662F78"/>
    <w:p w14:paraId="6B52E421" w14:textId="77777777" w:rsidR="00662F78" w:rsidRPr="00E22FD9" w:rsidRDefault="00662F78" w:rsidP="00662F78"/>
    <w:p w14:paraId="6606C49D" w14:textId="77777777" w:rsidR="00662F78" w:rsidRPr="00E22FD9" w:rsidRDefault="00662F78" w:rsidP="00662F78"/>
    <w:p w14:paraId="2CB1BA57" w14:textId="77777777" w:rsidR="00662F78" w:rsidRPr="00E22FD9" w:rsidRDefault="00662F78" w:rsidP="00662F78"/>
    <w:p w14:paraId="39466662" w14:textId="77777777" w:rsidR="00662F78" w:rsidRPr="00E22FD9" w:rsidRDefault="00662F78" w:rsidP="00662F78"/>
    <w:p w14:paraId="5CD2A214" w14:textId="77777777" w:rsidR="00662F78" w:rsidRPr="00E22FD9" w:rsidRDefault="00662F78" w:rsidP="00662F78"/>
    <w:p w14:paraId="17A0C95C" w14:textId="77777777" w:rsidR="00662F78" w:rsidRPr="00E22FD9" w:rsidRDefault="00662F78" w:rsidP="00662F78"/>
    <w:p w14:paraId="0E599E13" w14:textId="77777777" w:rsidR="00662F78" w:rsidRPr="00E22FD9" w:rsidRDefault="00662F78" w:rsidP="00662F78">
      <w:pPr>
        <w:pStyle w:val="Heading1"/>
        <w:spacing w:before="0"/>
        <w:jc w:val="both"/>
        <w:rPr>
          <w:rFonts w:ascii="Calibri" w:hAnsi="Calibri"/>
        </w:rPr>
      </w:pPr>
      <w:r w:rsidRPr="00E22FD9">
        <w:rPr>
          <w:rFonts w:ascii="Calibri" w:hAnsi="Calibri"/>
        </w:rPr>
        <w:t>Appendix 3A: Schedule B – Declaration that any foreign financial contributions are non-notifiable having regard to the de minimis threshold</w:t>
      </w:r>
    </w:p>
    <w:p w14:paraId="1F11F59A"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sidRPr="00E22FD9">
        <w:rPr>
          <w:i/>
        </w:rPr>
        <w:t>de minimis</w:t>
      </w:r>
      <w:r w:rsidRPr="00E22FD9">
        <w:rPr>
          <w:i/>
          <w:u w:val="single"/>
        </w:rPr>
        <w:t xml:space="preserve"> </w:t>
      </w:r>
      <w:r w:rsidRPr="00E22FD9">
        <w:rPr>
          <w:u w:val="single"/>
        </w:rPr>
        <w:t>aid as defined in Article 3(2) of Regulation (EU) 1407/2013 (i.e. €200,000) per third country over any consecutive three period</w:t>
      </w:r>
      <w:r w:rsidRPr="00E22FD9">
        <w:t>]</w:t>
      </w:r>
    </w:p>
    <w:p w14:paraId="0F07DF5A" w14:textId="77777777" w:rsidR="00662F78" w:rsidRPr="00E22FD9" w:rsidRDefault="00662F78" w:rsidP="00662F78"/>
    <w:p w14:paraId="3C104155"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56A73836" w14:textId="77777777" w:rsidR="00662F78" w:rsidRPr="00E22FD9" w:rsidRDefault="00662F78" w:rsidP="00662F78">
      <w:pPr>
        <w:rPr>
          <w:b/>
        </w:rPr>
      </w:pPr>
    </w:p>
    <w:p w14:paraId="682463C1"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713D1C8" w14:textId="77777777" w:rsidR="00662F78" w:rsidRPr="00E22FD9" w:rsidRDefault="00662F78" w:rsidP="00662F78">
      <w:pPr>
        <w:rPr>
          <w:b/>
          <w:u w:val="single"/>
        </w:rPr>
      </w:pPr>
    </w:p>
    <w:p w14:paraId="2E63CA5C" w14:textId="77777777" w:rsidR="00662F78" w:rsidRPr="00E22FD9" w:rsidRDefault="00662F78" w:rsidP="00662F78">
      <w:pPr>
        <w:rPr>
          <w:b/>
          <w:u w:val="single"/>
        </w:rPr>
      </w:pPr>
    </w:p>
    <w:p w14:paraId="45570A0E"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3729A4BC" w14:textId="77777777" w:rsidR="00662F78" w:rsidRPr="00E22FD9" w:rsidRDefault="00662F78" w:rsidP="00662F78">
      <w:pPr>
        <w:rPr>
          <w:b/>
        </w:rPr>
      </w:pPr>
    </w:p>
    <w:p w14:paraId="53A19E7B" w14:textId="77777777" w:rsidR="00662F78" w:rsidRPr="00E22FD9" w:rsidRDefault="00662F78" w:rsidP="00662F78">
      <w:pPr>
        <w:rPr>
          <w:b/>
        </w:rPr>
      </w:pPr>
    </w:p>
    <w:p w14:paraId="7A49BAE2"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79936702" w14:textId="77777777" w:rsidR="00662F78" w:rsidRPr="00E22FD9" w:rsidRDefault="00662F78" w:rsidP="00662F78">
      <w:r w:rsidRPr="00E22FD9">
        <w:t>None of the notifying parties have received foreign financial contributions notifiable under Chapter 4 of Regulation (EU) 2022/2560</w:t>
      </w:r>
    </w:p>
    <w:p w14:paraId="26E3C21F" w14:textId="77777777" w:rsidR="00662F78" w:rsidRPr="00E22FD9" w:rsidRDefault="00662F78" w:rsidP="00662F78">
      <w:pPr>
        <w:rPr>
          <w:b/>
        </w:rPr>
      </w:pPr>
    </w:p>
    <w:p w14:paraId="0A9AE59F"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7367CDBD"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4CBCF477" w14:textId="77777777" w:rsidR="00662F78" w:rsidRPr="00E22FD9" w:rsidRDefault="00662F78" w:rsidP="00662F78"/>
    <w:p w14:paraId="07FB46EF" w14:textId="77777777" w:rsidR="00662F78" w:rsidRPr="00E22FD9" w:rsidRDefault="00662F78" w:rsidP="00662F78"/>
    <w:p w14:paraId="4DDD0029" w14:textId="77777777" w:rsidR="00662F78" w:rsidRPr="00E22FD9" w:rsidRDefault="00662F78" w:rsidP="00662F78"/>
    <w:p w14:paraId="325C0DB8" w14:textId="77777777" w:rsidR="00662F78" w:rsidRPr="00E22FD9" w:rsidRDefault="00662F78" w:rsidP="00662F78"/>
    <w:p w14:paraId="10872A1B" w14:textId="77777777" w:rsidR="00662F78" w:rsidRPr="00E22FD9" w:rsidRDefault="00662F78" w:rsidP="00662F78"/>
    <w:p w14:paraId="2C67149E" w14:textId="77777777" w:rsidR="00662F78" w:rsidRPr="00E22FD9" w:rsidRDefault="00662F78" w:rsidP="00662F78"/>
    <w:p w14:paraId="098EBDD4" w14:textId="77777777" w:rsidR="00662F78" w:rsidRPr="00E22FD9" w:rsidRDefault="00662F78" w:rsidP="00662F78"/>
    <w:p w14:paraId="44152BFB" w14:textId="77777777" w:rsidR="00662F78" w:rsidRPr="00E22FD9" w:rsidRDefault="00662F78" w:rsidP="00662F78">
      <w:r w:rsidRPr="00E22FD9">
        <w:t xml:space="preserve">Date: </w:t>
      </w:r>
    </w:p>
    <w:p w14:paraId="7B451E56" w14:textId="77777777" w:rsidR="00662F78" w:rsidRPr="00E22FD9" w:rsidRDefault="00662F78" w:rsidP="00662F78"/>
    <w:p w14:paraId="25A9C780"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7D572F85" w14:textId="77777777" w:rsidR="00662F78" w:rsidRPr="00E22FD9" w:rsidRDefault="00662F78" w:rsidP="00662F78"/>
    <w:p w14:paraId="14C70019"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315B7F72" w14:textId="77777777" w:rsidR="00662F78" w:rsidRPr="00E22FD9" w:rsidRDefault="00662F78" w:rsidP="00662F78"/>
    <w:p w14:paraId="1E351361"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75353758" w14:textId="77777777" w:rsidR="00662F78" w:rsidRPr="00E22FD9" w:rsidRDefault="00662F78" w:rsidP="00662F78"/>
    <w:p w14:paraId="15991346"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2C8511EA" w14:textId="77777777" w:rsidR="00662F78" w:rsidRPr="00E22FD9" w:rsidRDefault="00662F78" w:rsidP="00662F78"/>
    <w:p w14:paraId="080CFB4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751182C6" w14:textId="77777777" w:rsidR="00662F78" w:rsidRPr="00E22FD9" w:rsidRDefault="00662F78" w:rsidP="00662F78"/>
    <w:p w14:paraId="3BD2E2E9"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2457DD96" w14:textId="77777777" w:rsidR="00662F78" w:rsidRPr="00E22FD9" w:rsidRDefault="00662F78" w:rsidP="00662F78"/>
    <w:p w14:paraId="59DC8E45"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7D4AD18B" w14:textId="77777777" w:rsidR="00662F78" w:rsidRPr="00E22FD9" w:rsidRDefault="00662F78" w:rsidP="00662F78"/>
    <w:p w14:paraId="3A55B197"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048ABD82" w14:textId="77777777" w:rsidR="00662F78" w:rsidRPr="00E22FD9" w:rsidRDefault="00662F78" w:rsidP="00662F78"/>
    <w:p w14:paraId="5994DAEC" w14:textId="77777777" w:rsidR="00662F78" w:rsidRPr="00E22FD9" w:rsidRDefault="00662F78" w:rsidP="00662F78"/>
    <w:p w14:paraId="3E9F8080" w14:textId="77777777" w:rsidR="00662F78" w:rsidRPr="00E22FD9" w:rsidRDefault="00662F78" w:rsidP="00662F78"/>
    <w:p w14:paraId="08119681" w14:textId="77777777" w:rsidR="00662F78" w:rsidRPr="00E22FD9" w:rsidRDefault="00662F78" w:rsidP="00662F78"/>
    <w:p w14:paraId="25C78AD6" w14:textId="77777777" w:rsidR="00662F78" w:rsidRPr="00E22FD9" w:rsidRDefault="00662F78" w:rsidP="00662F78"/>
    <w:p w14:paraId="73260184" w14:textId="77777777" w:rsidR="00662F78" w:rsidRPr="00E22FD9" w:rsidRDefault="00662F78" w:rsidP="00662F78"/>
    <w:p w14:paraId="141513A0" w14:textId="77777777" w:rsidR="00662F78" w:rsidRPr="00E22FD9" w:rsidRDefault="00662F78" w:rsidP="00662F78"/>
    <w:p w14:paraId="079E9F8B" w14:textId="77777777" w:rsidR="00662F78" w:rsidRPr="00E22FD9" w:rsidRDefault="00662F78" w:rsidP="00662F78"/>
    <w:p w14:paraId="6B5B56BC" w14:textId="77777777" w:rsidR="00662F78" w:rsidRPr="00E22FD9" w:rsidRDefault="00662F78" w:rsidP="00662F78"/>
    <w:p w14:paraId="2A1B4FD4" w14:textId="77777777" w:rsidR="00662F78" w:rsidRPr="00E22FD9" w:rsidRDefault="00662F78" w:rsidP="00662F78"/>
    <w:p w14:paraId="74D23049" w14:textId="77777777" w:rsidR="00662F78" w:rsidRPr="00E22FD9" w:rsidRDefault="00662F78" w:rsidP="00662F78"/>
    <w:p w14:paraId="3E934A2B" w14:textId="77777777" w:rsidR="00662F78" w:rsidRPr="00E22FD9" w:rsidRDefault="00662F78" w:rsidP="00662F78"/>
    <w:p w14:paraId="339131F5" w14:textId="77777777" w:rsidR="00662F78" w:rsidRPr="00E22FD9" w:rsidRDefault="00662F78" w:rsidP="00662F78"/>
    <w:p w14:paraId="643651C7" w14:textId="77777777" w:rsidR="00662F78" w:rsidRPr="00E22FD9" w:rsidRDefault="00662F78" w:rsidP="00662F78"/>
    <w:p w14:paraId="12EC2DF7" w14:textId="77777777" w:rsidR="00662F78" w:rsidRPr="00E22FD9" w:rsidRDefault="00662F78" w:rsidP="00662F78"/>
    <w:p w14:paraId="09AC1B13" w14:textId="77777777" w:rsidR="00662F78" w:rsidRPr="00E22FD9" w:rsidRDefault="00662F78" w:rsidP="00662F78"/>
    <w:p w14:paraId="2A97602D" w14:textId="77777777" w:rsidR="00662F78" w:rsidRPr="00E22FD9" w:rsidRDefault="00662F78" w:rsidP="00662F78"/>
    <w:p w14:paraId="0C5161A3" w14:textId="77777777" w:rsidR="00662F78" w:rsidRPr="00E22FD9" w:rsidRDefault="00662F78" w:rsidP="00662F78">
      <w:pPr>
        <w:pStyle w:val="Heading1"/>
        <w:spacing w:before="0"/>
        <w:jc w:val="both"/>
        <w:rPr>
          <w:rFonts w:ascii="Calibri" w:hAnsi="Calibri"/>
        </w:rPr>
      </w:pPr>
      <w:r w:rsidRPr="00E22FD9">
        <w:rPr>
          <w:rFonts w:ascii="Calibri" w:hAnsi="Calibri"/>
        </w:rPr>
        <w:t xml:space="preserve">Appendix 3A: Schedule C – Declaration of non-notifiable foreign financial contributions (valued between €200,000 and €999,000 in the last three years preceding the declaration) </w:t>
      </w:r>
    </w:p>
    <w:p w14:paraId="291B620A" w14:textId="77777777" w:rsidR="00662F78" w:rsidRPr="00E22FD9" w:rsidRDefault="00662F78" w:rsidP="00662F78">
      <w:r w:rsidRPr="00E22FD9">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Pr="00E22FD9" w:rsidRDefault="00662F78" w:rsidP="00662F78"/>
    <w:p w14:paraId="287FC782"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491583D1" w14:textId="77777777" w:rsidR="00662F78" w:rsidRPr="00E22FD9" w:rsidRDefault="00662F78" w:rsidP="00662F78">
      <w:pPr>
        <w:rPr>
          <w:b/>
        </w:rPr>
      </w:pPr>
    </w:p>
    <w:p w14:paraId="596ECE9A"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0AF8D672" w14:textId="77777777" w:rsidR="00662F78" w:rsidRPr="00E22FD9" w:rsidRDefault="00662F78" w:rsidP="00662F78">
      <w:pPr>
        <w:rPr>
          <w:b/>
          <w:u w:val="single"/>
        </w:rPr>
      </w:pPr>
    </w:p>
    <w:p w14:paraId="0747877E" w14:textId="77777777" w:rsidR="00662F78" w:rsidRPr="00E22FD9" w:rsidRDefault="00662F78" w:rsidP="00662F78">
      <w:pPr>
        <w:rPr>
          <w:b/>
          <w:u w:val="single"/>
        </w:rPr>
      </w:pPr>
    </w:p>
    <w:p w14:paraId="5E25A977"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65E31903" w14:textId="77777777" w:rsidR="00662F78" w:rsidRPr="00E22FD9" w:rsidRDefault="00662F78" w:rsidP="00662F78">
      <w:pPr>
        <w:rPr>
          <w:b/>
        </w:rPr>
      </w:pPr>
    </w:p>
    <w:p w14:paraId="54437FAD" w14:textId="77777777" w:rsidR="00662F78" w:rsidRPr="00E22FD9" w:rsidRDefault="00662F78" w:rsidP="00662F78">
      <w:pPr>
        <w:rPr>
          <w:b/>
        </w:rPr>
      </w:pPr>
    </w:p>
    <w:p w14:paraId="3C85E5CA"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77CD5D55" w14:textId="77777777" w:rsidR="00662F78" w:rsidRPr="00E22FD9" w:rsidRDefault="00662F78" w:rsidP="00662F78">
      <w:r w:rsidRPr="00E22FD9">
        <w:t>None of the notifying parties have received foreign financial contributions notifiable under Chapter 4 of Regulation (EU) 2022/2560</w:t>
      </w:r>
    </w:p>
    <w:p w14:paraId="1C8275C0" w14:textId="77777777" w:rsidR="00662F78" w:rsidRPr="00E22FD9" w:rsidRDefault="00662F78" w:rsidP="00662F78">
      <w:pPr>
        <w:rPr>
          <w:b/>
        </w:rPr>
      </w:pPr>
    </w:p>
    <w:p w14:paraId="53EC0191"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20050812"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0E4B229C" w14:textId="77777777" w:rsidR="00662F78" w:rsidRPr="00E22FD9" w:rsidRDefault="00662F78" w:rsidP="00662F78"/>
    <w:p w14:paraId="737B605C" w14:textId="77777777" w:rsidR="00662F78" w:rsidRPr="00E22FD9" w:rsidRDefault="00662F78" w:rsidP="00662F78"/>
    <w:p w14:paraId="5F2C9145" w14:textId="77777777" w:rsidR="00662F78" w:rsidRPr="00E22FD9" w:rsidRDefault="00662F78" w:rsidP="00662F78"/>
    <w:p w14:paraId="4BCDFAFA" w14:textId="77777777" w:rsidR="00662F78" w:rsidRPr="00E22FD9" w:rsidRDefault="00662F78" w:rsidP="00662F78"/>
    <w:p w14:paraId="38222CC7" w14:textId="77777777" w:rsidR="00662F78" w:rsidRPr="00E22FD9" w:rsidRDefault="00662F78" w:rsidP="00662F78"/>
    <w:p w14:paraId="121C8D9C" w14:textId="77777777" w:rsidR="00662F78" w:rsidRPr="00E22FD9" w:rsidRDefault="00662F78" w:rsidP="00662F78"/>
    <w:p w14:paraId="6C715FCD" w14:textId="77777777" w:rsidR="00662F78" w:rsidRPr="00E22FD9" w:rsidRDefault="00662F78" w:rsidP="00662F78">
      <w:r w:rsidRPr="00E22FD9">
        <w:t xml:space="preserve">Date: </w:t>
      </w:r>
    </w:p>
    <w:p w14:paraId="54753C46" w14:textId="77777777" w:rsidR="00662F78" w:rsidRPr="00E22FD9" w:rsidRDefault="00662F78" w:rsidP="00662F78"/>
    <w:p w14:paraId="30962C90" w14:textId="77777777" w:rsidR="00662F78" w:rsidRPr="00E22FD9" w:rsidRDefault="00662F78" w:rsidP="00662F78"/>
    <w:p w14:paraId="0C384FB5"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6756797D" w14:textId="77777777" w:rsidR="00662F78" w:rsidRPr="00E22FD9" w:rsidRDefault="00662F78" w:rsidP="00662F78"/>
    <w:p w14:paraId="7B7FAD16"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6C202EC8" w14:textId="77777777" w:rsidR="00662F78" w:rsidRPr="00E22FD9" w:rsidRDefault="00662F78" w:rsidP="00662F78"/>
    <w:p w14:paraId="29AFB05C"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540D7D15" w14:textId="77777777" w:rsidR="00662F78" w:rsidRPr="00E22FD9" w:rsidRDefault="00662F78" w:rsidP="00662F78"/>
    <w:p w14:paraId="2484694B"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6C833D9" w14:textId="77777777" w:rsidR="00662F78" w:rsidRPr="00E22FD9" w:rsidRDefault="00662F78" w:rsidP="00662F78"/>
    <w:p w14:paraId="4979B7E4"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5D90782C" w14:textId="77777777" w:rsidR="00662F78" w:rsidRPr="00E22FD9" w:rsidRDefault="00662F78" w:rsidP="00662F78"/>
    <w:p w14:paraId="0A5F21BB"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7E9DAC11" w14:textId="77777777" w:rsidR="00662F78" w:rsidRPr="00E22FD9" w:rsidRDefault="00662F78" w:rsidP="00662F78"/>
    <w:p w14:paraId="01DEFDAB"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62B63567" w14:textId="77777777" w:rsidR="00662F78" w:rsidRPr="00E22FD9" w:rsidRDefault="00662F78" w:rsidP="00662F78"/>
    <w:p w14:paraId="032B97AD"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3A667781" w14:textId="77777777" w:rsidR="00662F78" w:rsidRPr="00E22FD9" w:rsidRDefault="00662F78" w:rsidP="00662F78"/>
    <w:p w14:paraId="0803576D" w14:textId="77777777" w:rsidR="00662F78" w:rsidRPr="00E22FD9" w:rsidRDefault="00662F78" w:rsidP="00662F78"/>
    <w:p w14:paraId="033DA6A0" w14:textId="77777777" w:rsidR="00662F78" w:rsidRPr="00E22FD9" w:rsidRDefault="00662F78" w:rsidP="00662F78">
      <w:pPr>
        <w:rPr>
          <w:b/>
        </w:rPr>
      </w:pPr>
      <w:r w:rsidRPr="00E22FD9">
        <w:rPr>
          <w:b/>
        </w:rPr>
        <w:t>Table 2</w:t>
      </w:r>
    </w:p>
    <w:p w14:paraId="6F2DFA2D" w14:textId="77777777" w:rsidR="00662F78" w:rsidRPr="00E22FD9" w:rsidRDefault="00662F78" w:rsidP="00662F78">
      <w:r w:rsidRPr="00E22FD9">
        <w:t>For reporting of foreign financial contributions which are of a value between €200,000 and €999,000 in the last three (3) years preceding the declaration</w:t>
      </w:r>
    </w:p>
    <w:p w14:paraId="51E37713" w14:textId="77777777" w:rsidR="00662F78" w:rsidRPr="00E22FD9"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E22FD9" w14:paraId="55DAADD9" w14:textId="77777777" w:rsidTr="00DD06EA">
        <w:trPr>
          <w:trHeight w:val="300"/>
        </w:trPr>
        <w:tc>
          <w:tcPr>
            <w:tcW w:w="2860" w:type="dxa"/>
            <w:noWrap/>
            <w:hideMark/>
          </w:tcPr>
          <w:p w14:paraId="1E5C05DF" w14:textId="77777777" w:rsidR="00662F78" w:rsidRPr="00E22FD9" w:rsidRDefault="00662F78" w:rsidP="00DD06EA">
            <w:pPr>
              <w:rPr>
                <w:b/>
                <w:bCs/>
                <w:lang w:val="en-IE"/>
              </w:rPr>
            </w:pPr>
            <w:r w:rsidRPr="00E22FD9">
              <w:rPr>
                <w:b/>
                <w:bCs/>
              </w:rPr>
              <w:t>Third Country</w:t>
            </w:r>
          </w:p>
        </w:tc>
        <w:tc>
          <w:tcPr>
            <w:tcW w:w="5760" w:type="dxa"/>
            <w:noWrap/>
            <w:hideMark/>
          </w:tcPr>
          <w:p w14:paraId="4B59FA0D" w14:textId="77777777" w:rsidR="00662F78" w:rsidRPr="00E22FD9" w:rsidRDefault="00662F78" w:rsidP="00DD06EA">
            <w:pPr>
              <w:rPr>
                <w:b/>
                <w:bCs/>
              </w:rPr>
            </w:pPr>
            <w:r w:rsidRPr="00E22FD9">
              <w:rPr>
                <w:b/>
                <w:bCs/>
              </w:rPr>
              <w:t>Brief Description of the financial contributions</w:t>
            </w:r>
          </w:p>
        </w:tc>
      </w:tr>
      <w:tr w:rsidR="00662F78" w:rsidRPr="00E22FD9" w14:paraId="60D2BDC6" w14:textId="77777777" w:rsidTr="00DD06EA">
        <w:trPr>
          <w:trHeight w:val="300"/>
        </w:trPr>
        <w:tc>
          <w:tcPr>
            <w:tcW w:w="2860" w:type="dxa"/>
            <w:noWrap/>
            <w:hideMark/>
          </w:tcPr>
          <w:p w14:paraId="414C319A" w14:textId="77777777" w:rsidR="00662F78" w:rsidRPr="00E22FD9" w:rsidRDefault="00662F78" w:rsidP="00DD06EA">
            <w:pPr>
              <w:rPr>
                <w:b/>
              </w:rPr>
            </w:pPr>
            <w:r w:rsidRPr="00E22FD9">
              <w:rPr>
                <w:b/>
              </w:rPr>
              <w:t>Country A</w:t>
            </w:r>
          </w:p>
        </w:tc>
        <w:tc>
          <w:tcPr>
            <w:tcW w:w="5760" w:type="dxa"/>
            <w:noWrap/>
            <w:hideMark/>
          </w:tcPr>
          <w:p w14:paraId="2317BDA2" w14:textId="77777777" w:rsidR="00662F78" w:rsidRPr="00E22FD9" w:rsidRDefault="00662F78" w:rsidP="00DD06EA">
            <w:pPr>
              <w:rPr>
                <w:b/>
              </w:rPr>
            </w:pPr>
            <w:r w:rsidRPr="00E22FD9">
              <w:rPr>
                <w:b/>
              </w:rPr>
              <w:t> </w:t>
            </w:r>
          </w:p>
        </w:tc>
      </w:tr>
      <w:tr w:rsidR="00662F78" w:rsidRPr="00E22FD9" w14:paraId="645AA3D1" w14:textId="77777777" w:rsidTr="00DD06EA">
        <w:trPr>
          <w:trHeight w:val="300"/>
        </w:trPr>
        <w:tc>
          <w:tcPr>
            <w:tcW w:w="2860" w:type="dxa"/>
            <w:noWrap/>
            <w:hideMark/>
          </w:tcPr>
          <w:p w14:paraId="0FC7518A" w14:textId="77777777" w:rsidR="00662F78" w:rsidRPr="00E22FD9" w:rsidRDefault="00662F78" w:rsidP="00DD06EA">
            <w:pPr>
              <w:rPr>
                <w:b/>
              </w:rPr>
            </w:pPr>
            <w:r w:rsidRPr="00E22FD9">
              <w:rPr>
                <w:b/>
              </w:rPr>
              <w:t>Country B</w:t>
            </w:r>
          </w:p>
        </w:tc>
        <w:tc>
          <w:tcPr>
            <w:tcW w:w="5760" w:type="dxa"/>
            <w:noWrap/>
            <w:hideMark/>
          </w:tcPr>
          <w:p w14:paraId="6C8FD13B" w14:textId="77777777" w:rsidR="00662F78" w:rsidRPr="00E22FD9" w:rsidRDefault="00662F78" w:rsidP="00DD06EA">
            <w:pPr>
              <w:rPr>
                <w:b/>
              </w:rPr>
            </w:pPr>
            <w:r w:rsidRPr="00E22FD9">
              <w:rPr>
                <w:b/>
              </w:rPr>
              <w:t> </w:t>
            </w:r>
          </w:p>
        </w:tc>
      </w:tr>
      <w:tr w:rsidR="00662F78" w:rsidRPr="00E22FD9" w14:paraId="35A09BDD" w14:textId="77777777" w:rsidTr="00DD06EA">
        <w:trPr>
          <w:trHeight w:val="300"/>
        </w:trPr>
        <w:tc>
          <w:tcPr>
            <w:tcW w:w="2860" w:type="dxa"/>
            <w:noWrap/>
            <w:hideMark/>
          </w:tcPr>
          <w:p w14:paraId="044B6B9C" w14:textId="77777777" w:rsidR="00662F78" w:rsidRPr="00E22FD9" w:rsidRDefault="00662F78" w:rsidP="00DD06EA">
            <w:pPr>
              <w:rPr>
                <w:b/>
              </w:rPr>
            </w:pPr>
            <w:r w:rsidRPr="00E22FD9">
              <w:rPr>
                <w:b/>
              </w:rPr>
              <w:t>Country C</w:t>
            </w:r>
          </w:p>
        </w:tc>
        <w:tc>
          <w:tcPr>
            <w:tcW w:w="5760" w:type="dxa"/>
            <w:noWrap/>
            <w:hideMark/>
          </w:tcPr>
          <w:p w14:paraId="5C6BFB9D" w14:textId="77777777" w:rsidR="00662F78" w:rsidRPr="00E22FD9" w:rsidRDefault="00662F78" w:rsidP="00DD06EA">
            <w:pPr>
              <w:rPr>
                <w:b/>
              </w:rPr>
            </w:pPr>
            <w:r w:rsidRPr="00E22FD9">
              <w:rPr>
                <w:b/>
              </w:rPr>
              <w:t> </w:t>
            </w:r>
          </w:p>
        </w:tc>
      </w:tr>
      <w:tr w:rsidR="00662F78" w:rsidRPr="00E22FD9" w14:paraId="78092B7D" w14:textId="77777777" w:rsidTr="00DD06EA">
        <w:trPr>
          <w:trHeight w:val="300"/>
        </w:trPr>
        <w:tc>
          <w:tcPr>
            <w:tcW w:w="2860" w:type="dxa"/>
            <w:noWrap/>
            <w:hideMark/>
          </w:tcPr>
          <w:p w14:paraId="6D88415A" w14:textId="77777777" w:rsidR="00662F78" w:rsidRPr="00E22FD9" w:rsidRDefault="00662F78" w:rsidP="00DD06EA">
            <w:pPr>
              <w:rPr>
                <w:b/>
              </w:rPr>
            </w:pPr>
            <w:r w:rsidRPr="00E22FD9">
              <w:rPr>
                <w:b/>
              </w:rPr>
              <w:t>Country D</w:t>
            </w:r>
          </w:p>
        </w:tc>
        <w:tc>
          <w:tcPr>
            <w:tcW w:w="5760" w:type="dxa"/>
            <w:noWrap/>
            <w:hideMark/>
          </w:tcPr>
          <w:p w14:paraId="1F401242" w14:textId="77777777" w:rsidR="00662F78" w:rsidRPr="00E22FD9" w:rsidRDefault="00662F78" w:rsidP="00DD06EA">
            <w:pPr>
              <w:rPr>
                <w:b/>
              </w:rPr>
            </w:pPr>
            <w:r w:rsidRPr="00E22FD9">
              <w:rPr>
                <w:b/>
              </w:rPr>
              <w:t> </w:t>
            </w:r>
          </w:p>
        </w:tc>
      </w:tr>
    </w:tbl>
    <w:p w14:paraId="12D65F7C" w14:textId="77777777" w:rsidR="00662F78" w:rsidRPr="00E22FD9" w:rsidRDefault="00662F78" w:rsidP="00662F78">
      <w:pPr>
        <w:rPr>
          <w:b/>
        </w:rPr>
      </w:pPr>
    </w:p>
    <w:p w14:paraId="4519E24D" w14:textId="77777777" w:rsidR="00662F78" w:rsidRPr="00E22FD9" w:rsidRDefault="00662F78" w:rsidP="00662F78"/>
    <w:p w14:paraId="0D0B7E0A" w14:textId="77777777" w:rsidR="00662F78" w:rsidRPr="00E22FD9" w:rsidRDefault="00662F78" w:rsidP="00662F78"/>
    <w:p w14:paraId="0CEF05DA" w14:textId="77777777" w:rsidR="00662F78" w:rsidRPr="00E22FD9" w:rsidRDefault="00662F78" w:rsidP="00662F78"/>
    <w:p w14:paraId="48C022DC" w14:textId="77777777" w:rsidR="00662F78" w:rsidRPr="00E22FD9" w:rsidRDefault="00662F78" w:rsidP="00662F78"/>
    <w:p w14:paraId="0E062146" w14:textId="77777777" w:rsidR="00662F78" w:rsidRPr="00E22FD9" w:rsidRDefault="00662F78" w:rsidP="00662F78">
      <w:pPr>
        <w:pStyle w:val="Heading1"/>
        <w:spacing w:before="0"/>
        <w:jc w:val="both"/>
        <w:rPr>
          <w:rFonts w:ascii="Calibri" w:hAnsi="Calibri"/>
        </w:rPr>
      </w:pPr>
      <w:r w:rsidRPr="00E22FD9">
        <w:rPr>
          <w:rFonts w:ascii="Calibri" w:hAnsi="Calibri"/>
        </w:rPr>
        <w:t xml:space="preserve">Appendix 3A: Schedule D – Declaration of non-notifiable foreign financial contributions (valued between €1,000,000 and €3,999,000 in the last three years preceding the declaration) </w:t>
      </w:r>
    </w:p>
    <w:p w14:paraId="1C373B9F"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Pr="00E22FD9" w:rsidRDefault="00662F78" w:rsidP="00662F78"/>
    <w:p w14:paraId="56799205" w14:textId="77777777" w:rsidR="00662F78" w:rsidRPr="00E22FD9" w:rsidRDefault="00662F78" w:rsidP="00662F78">
      <w:pPr>
        <w:rPr>
          <w:b/>
        </w:rPr>
      </w:pPr>
      <w:r w:rsidRPr="00E22FD9">
        <w:rPr>
          <w:b/>
        </w:rPr>
        <w:t>Form FS-PP relating to the notification of financial contributions in the context of public procurement procedures pursuant to Regulation (EU) 2022/2560</w:t>
      </w:r>
    </w:p>
    <w:p w14:paraId="10E3B63E" w14:textId="77777777" w:rsidR="00662F78" w:rsidRPr="00E22FD9" w:rsidRDefault="00662F78" w:rsidP="00662F78">
      <w:pPr>
        <w:rPr>
          <w:b/>
        </w:rPr>
      </w:pPr>
    </w:p>
    <w:p w14:paraId="0AD315A2"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EF1A8AA" w14:textId="77777777" w:rsidR="00662F78" w:rsidRPr="00E22FD9" w:rsidRDefault="00662F78" w:rsidP="00662F78">
      <w:pPr>
        <w:rPr>
          <w:b/>
          <w:u w:val="single"/>
        </w:rPr>
      </w:pPr>
    </w:p>
    <w:p w14:paraId="77E0602A" w14:textId="77777777" w:rsidR="00662F78" w:rsidRPr="00E22FD9" w:rsidRDefault="00662F78" w:rsidP="00662F78">
      <w:pPr>
        <w:rPr>
          <w:b/>
          <w:u w:val="single"/>
        </w:rPr>
      </w:pPr>
    </w:p>
    <w:p w14:paraId="75D6265D"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338AA869" w14:textId="77777777" w:rsidR="00662F78" w:rsidRPr="00E22FD9" w:rsidRDefault="00662F78" w:rsidP="00662F78">
      <w:pPr>
        <w:rPr>
          <w:b/>
        </w:rPr>
      </w:pPr>
    </w:p>
    <w:p w14:paraId="696B89E7" w14:textId="77777777" w:rsidR="00662F78" w:rsidRPr="00E22FD9" w:rsidRDefault="00662F78" w:rsidP="00662F78">
      <w:pPr>
        <w:rPr>
          <w:b/>
        </w:rPr>
      </w:pPr>
    </w:p>
    <w:p w14:paraId="5D9640E0" w14:textId="77777777" w:rsidR="00662F78" w:rsidRPr="00E22FD9" w:rsidRDefault="00662F78" w:rsidP="00662F78">
      <w:pPr>
        <w:rPr>
          <w:b/>
          <w:u w:val="single"/>
        </w:rPr>
      </w:pPr>
      <w:r w:rsidRPr="00E22FD9">
        <w:rPr>
          <w:b/>
          <w:u w:val="single"/>
        </w:rPr>
        <w:t>3.</w:t>
      </w:r>
      <w:r w:rsidRPr="00E22FD9">
        <w:rPr>
          <w:b/>
          <w:u w:val="single"/>
        </w:rPr>
        <w:tab/>
        <w:t>Declaration (Section 7 of Form FS-PP)</w:t>
      </w:r>
    </w:p>
    <w:p w14:paraId="6843C909" w14:textId="77777777" w:rsidR="00662F78" w:rsidRPr="00E22FD9" w:rsidRDefault="00662F78" w:rsidP="00662F78">
      <w:r w:rsidRPr="00E22FD9">
        <w:t>None of the notifying parties have received foreign financial contributions notifiable under Chapter 4 of Regulation (EU) 2022/2560.</w:t>
      </w:r>
    </w:p>
    <w:p w14:paraId="0B843B2F" w14:textId="77777777" w:rsidR="00662F78" w:rsidRPr="00E22FD9" w:rsidRDefault="00662F78" w:rsidP="00662F78">
      <w:pPr>
        <w:rPr>
          <w:b/>
        </w:rPr>
      </w:pPr>
    </w:p>
    <w:p w14:paraId="6ADF368A" w14:textId="77777777" w:rsidR="00662F78" w:rsidRPr="00E22FD9" w:rsidRDefault="00662F78" w:rsidP="00662F78">
      <w:pPr>
        <w:rPr>
          <w:b/>
          <w:u w:val="single"/>
        </w:rPr>
      </w:pPr>
      <w:r w:rsidRPr="00E22FD9">
        <w:rPr>
          <w:b/>
          <w:u w:val="single"/>
        </w:rPr>
        <w:t>4.</w:t>
      </w:r>
      <w:r w:rsidRPr="00E22FD9">
        <w:rPr>
          <w:b/>
          <w:u w:val="single"/>
        </w:rPr>
        <w:tab/>
        <w:t>Attestation (Section 8 of Form FS-PP)</w:t>
      </w:r>
    </w:p>
    <w:p w14:paraId="103C3C61"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7B219F6D" w14:textId="77777777" w:rsidR="00662F78" w:rsidRPr="00E22FD9" w:rsidRDefault="00662F78" w:rsidP="00662F78"/>
    <w:p w14:paraId="53EE0205" w14:textId="77777777" w:rsidR="00662F78" w:rsidRPr="00E22FD9" w:rsidRDefault="00662F78" w:rsidP="00662F78"/>
    <w:p w14:paraId="6CD06988" w14:textId="77777777" w:rsidR="00662F78" w:rsidRPr="00E22FD9" w:rsidRDefault="00662F78" w:rsidP="00662F78"/>
    <w:p w14:paraId="126D7FF1" w14:textId="77777777" w:rsidR="00662F78" w:rsidRPr="00E22FD9" w:rsidRDefault="00662F78" w:rsidP="00662F78"/>
    <w:p w14:paraId="0DD20C02" w14:textId="77777777" w:rsidR="00662F78" w:rsidRPr="00E22FD9" w:rsidRDefault="00662F78" w:rsidP="00662F78"/>
    <w:p w14:paraId="4E2358D4" w14:textId="77777777" w:rsidR="00662F78" w:rsidRPr="00E22FD9" w:rsidRDefault="00662F78" w:rsidP="00662F78"/>
    <w:p w14:paraId="3D13AE62" w14:textId="77777777" w:rsidR="00662F78" w:rsidRPr="00E22FD9" w:rsidRDefault="00662F78" w:rsidP="00662F78">
      <w:r w:rsidRPr="00E22FD9">
        <w:t xml:space="preserve">Date: </w:t>
      </w:r>
    </w:p>
    <w:p w14:paraId="3715B89F" w14:textId="77777777" w:rsidR="00662F78" w:rsidRPr="00E22FD9" w:rsidRDefault="00662F78" w:rsidP="00662F78"/>
    <w:p w14:paraId="57588F7D"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7B85A58B" w14:textId="77777777" w:rsidR="00662F78" w:rsidRPr="00E22FD9" w:rsidRDefault="00662F78" w:rsidP="00662F78"/>
    <w:p w14:paraId="512CBE5B"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3C8F8273" w14:textId="77777777" w:rsidR="00662F78" w:rsidRPr="00E22FD9" w:rsidRDefault="00662F78" w:rsidP="00662F78"/>
    <w:p w14:paraId="688C4400"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6819A61D" w14:textId="77777777" w:rsidR="00662F78" w:rsidRPr="00E22FD9" w:rsidRDefault="00662F78" w:rsidP="00662F78"/>
    <w:p w14:paraId="3B0698E0"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723AA43" w14:textId="77777777" w:rsidR="00662F78" w:rsidRPr="00E22FD9" w:rsidRDefault="00662F78" w:rsidP="00662F78"/>
    <w:p w14:paraId="7E477A7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17332FC8" w14:textId="77777777" w:rsidR="00662F78" w:rsidRPr="00E22FD9" w:rsidRDefault="00662F78" w:rsidP="00662F78"/>
    <w:p w14:paraId="21BCD6D0"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6489A428" w14:textId="77777777" w:rsidR="00662F78" w:rsidRPr="00E22FD9" w:rsidRDefault="00662F78" w:rsidP="00662F78"/>
    <w:p w14:paraId="0F6B6E06"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27688757" w14:textId="77777777" w:rsidR="00662F78" w:rsidRPr="00E22FD9" w:rsidRDefault="00662F78" w:rsidP="00662F78"/>
    <w:p w14:paraId="701CE00E"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1ECC75EB" w14:textId="77777777" w:rsidR="00662F78" w:rsidRPr="00E22FD9" w:rsidRDefault="00662F78" w:rsidP="00662F78"/>
    <w:p w14:paraId="24D48387" w14:textId="77777777" w:rsidR="00662F78" w:rsidRPr="00E22FD9" w:rsidRDefault="00662F78" w:rsidP="00662F78"/>
    <w:p w14:paraId="07C68CA4" w14:textId="77777777" w:rsidR="00662F78" w:rsidRPr="00E22FD9" w:rsidRDefault="00662F78" w:rsidP="00662F78">
      <w:pPr>
        <w:rPr>
          <w:b/>
        </w:rPr>
      </w:pPr>
      <w:r w:rsidRPr="00E22FD9">
        <w:rPr>
          <w:b/>
        </w:rPr>
        <w:t>Table</w:t>
      </w:r>
    </w:p>
    <w:p w14:paraId="670E24B3" w14:textId="77777777" w:rsidR="00662F78" w:rsidRPr="00E22FD9" w:rsidRDefault="00662F78" w:rsidP="00662F78">
      <w:r w:rsidRPr="00E22FD9">
        <w:t>For reporting of foreign financial contributions which are of a value between €1,000,000 and €3,999,000 in the last three (3) years preceding the declaration, to include all non-notifiable foreign contributions.</w:t>
      </w:r>
    </w:p>
    <w:p w14:paraId="24A2DEEA" w14:textId="77777777" w:rsidR="00662F78" w:rsidRPr="00E22FD9"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E22FD9" w14:paraId="2ABE5803" w14:textId="77777777" w:rsidTr="00DD06EA">
        <w:trPr>
          <w:trHeight w:val="300"/>
        </w:trPr>
        <w:tc>
          <w:tcPr>
            <w:tcW w:w="2380" w:type="dxa"/>
            <w:noWrap/>
            <w:hideMark/>
          </w:tcPr>
          <w:p w14:paraId="174E8277" w14:textId="77777777" w:rsidR="00662F78" w:rsidRPr="00E22FD9" w:rsidRDefault="00662F78" w:rsidP="00DD06EA">
            <w:pPr>
              <w:rPr>
                <w:b/>
                <w:bCs/>
                <w:lang w:val="en-IE"/>
              </w:rPr>
            </w:pPr>
            <w:r w:rsidRPr="00E22FD9">
              <w:rPr>
                <w:b/>
                <w:bCs/>
              </w:rPr>
              <w:t>Third Country</w:t>
            </w:r>
          </w:p>
        </w:tc>
        <w:tc>
          <w:tcPr>
            <w:tcW w:w="3520" w:type="dxa"/>
            <w:noWrap/>
            <w:hideMark/>
          </w:tcPr>
          <w:p w14:paraId="39EFBF56" w14:textId="77777777" w:rsidR="00662F78" w:rsidRPr="00E22FD9" w:rsidRDefault="00662F78" w:rsidP="00DD06EA">
            <w:pPr>
              <w:rPr>
                <w:b/>
                <w:bCs/>
              </w:rPr>
            </w:pPr>
            <w:r w:rsidRPr="00E22FD9">
              <w:rPr>
                <w:b/>
                <w:bCs/>
              </w:rPr>
              <w:t>Type of Financial Contribution (FC)</w:t>
            </w:r>
          </w:p>
        </w:tc>
        <w:tc>
          <w:tcPr>
            <w:tcW w:w="7020" w:type="dxa"/>
            <w:noWrap/>
            <w:hideMark/>
          </w:tcPr>
          <w:p w14:paraId="3D8C113F" w14:textId="77777777" w:rsidR="00662F78" w:rsidRPr="00E22FD9" w:rsidRDefault="00662F78" w:rsidP="00DD06EA">
            <w:pPr>
              <w:rPr>
                <w:b/>
                <w:bCs/>
              </w:rPr>
            </w:pPr>
            <w:r w:rsidRPr="00E22FD9">
              <w:rPr>
                <w:b/>
                <w:bCs/>
              </w:rPr>
              <w:t>Brief Description of the purpose of the FC and the granting entity</w:t>
            </w:r>
          </w:p>
        </w:tc>
        <w:tc>
          <w:tcPr>
            <w:tcW w:w="3320" w:type="dxa"/>
            <w:noWrap/>
            <w:hideMark/>
          </w:tcPr>
          <w:p w14:paraId="417E70E8" w14:textId="77777777" w:rsidR="00662F78" w:rsidRPr="00E22FD9" w:rsidRDefault="00662F78" w:rsidP="00DD06EA">
            <w:pPr>
              <w:rPr>
                <w:b/>
                <w:bCs/>
              </w:rPr>
            </w:pPr>
            <w:r w:rsidRPr="00E22FD9">
              <w:rPr>
                <w:b/>
                <w:bCs/>
              </w:rPr>
              <w:t>Estimated value of the FC</w:t>
            </w:r>
          </w:p>
        </w:tc>
      </w:tr>
      <w:tr w:rsidR="00662F78" w:rsidRPr="00E22FD9" w14:paraId="7DB58B5A" w14:textId="77777777" w:rsidTr="00DD06EA">
        <w:trPr>
          <w:trHeight w:val="300"/>
        </w:trPr>
        <w:tc>
          <w:tcPr>
            <w:tcW w:w="2380" w:type="dxa"/>
            <w:noWrap/>
            <w:hideMark/>
          </w:tcPr>
          <w:p w14:paraId="63433BDC" w14:textId="77777777" w:rsidR="00662F78" w:rsidRPr="00E22FD9" w:rsidRDefault="00662F78" w:rsidP="00DD06EA">
            <w:r w:rsidRPr="00E22FD9">
              <w:t>Country A</w:t>
            </w:r>
          </w:p>
        </w:tc>
        <w:tc>
          <w:tcPr>
            <w:tcW w:w="3520" w:type="dxa"/>
            <w:noWrap/>
            <w:hideMark/>
          </w:tcPr>
          <w:p w14:paraId="255C5FC8" w14:textId="77777777" w:rsidR="00662F78" w:rsidRPr="00E22FD9" w:rsidRDefault="00662F78" w:rsidP="00DD06EA">
            <w:r w:rsidRPr="00E22FD9">
              <w:t> </w:t>
            </w:r>
          </w:p>
        </w:tc>
        <w:tc>
          <w:tcPr>
            <w:tcW w:w="7020" w:type="dxa"/>
            <w:noWrap/>
            <w:hideMark/>
          </w:tcPr>
          <w:p w14:paraId="63D354F8" w14:textId="77777777" w:rsidR="00662F78" w:rsidRPr="00E22FD9" w:rsidRDefault="00662F78" w:rsidP="00DD06EA">
            <w:r w:rsidRPr="00E22FD9">
              <w:t> </w:t>
            </w:r>
          </w:p>
        </w:tc>
        <w:tc>
          <w:tcPr>
            <w:tcW w:w="3320" w:type="dxa"/>
            <w:noWrap/>
            <w:hideMark/>
          </w:tcPr>
          <w:p w14:paraId="3D6F9BB7" w14:textId="77777777" w:rsidR="00662F78" w:rsidRPr="00E22FD9" w:rsidRDefault="00662F78" w:rsidP="00DD06EA">
            <w:r w:rsidRPr="00E22FD9">
              <w:t> </w:t>
            </w:r>
          </w:p>
        </w:tc>
      </w:tr>
      <w:tr w:rsidR="00662F78" w:rsidRPr="00E22FD9" w14:paraId="4E06F790" w14:textId="77777777" w:rsidTr="00DD06EA">
        <w:trPr>
          <w:trHeight w:val="300"/>
        </w:trPr>
        <w:tc>
          <w:tcPr>
            <w:tcW w:w="2380" w:type="dxa"/>
            <w:noWrap/>
            <w:hideMark/>
          </w:tcPr>
          <w:p w14:paraId="38AFEDA9" w14:textId="77777777" w:rsidR="00662F78" w:rsidRPr="00E22FD9" w:rsidRDefault="00662F78" w:rsidP="00DD06EA">
            <w:r w:rsidRPr="00E22FD9">
              <w:t>Country B</w:t>
            </w:r>
          </w:p>
        </w:tc>
        <w:tc>
          <w:tcPr>
            <w:tcW w:w="3520" w:type="dxa"/>
            <w:noWrap/>
            <w:hideMark/>
          </w:tcPr>
          <w:p w14:paraId="503D50DF" w14:textId="77777777" w:rsidR="00662F78" w:rsidRPr="00E22FD9" w:rsidRDefault="00662F78" w:rsidP="00DD06EA">
            <w:r w:rsidRPr="00E22FD9">
              <w:t> </w:t>
            </w:r>
          </w:p>
        </w:tc>
        <w:tc>
          <w:tcPr>
            <w:tcW w:w="7020" w:type="dxa"/>
            <w:noWrap/>
            <w:hideMark/>
          </w:tcPr>
          <w:p w14:paraId="5B546B1A" w14:textId="77777777" w:rsidR="00662F78" w:rsidRPr="00E22FD9" w:rsidRDefault="00662F78" w:rsidP="00DD06EA">
            <w:r w:rsidRPr="00E22FD9">
              <w:t> </w:t>
            </w:r>
          </w:p>
        </w:tc>
        <w:tc>
          <w:tcPr>
            <w:tcW w:w="3320" w:type="dxa"/>
            <w:noWrap/>
            <w:hideMark/>
          </w:tcPr>
          <w:p w14:paraId="509DBA75" w14:textId="77777777" w:rsidR="00662F78" w:rsidRPr="00E22FD9" w:rsidRDefault="00662F78" w:rsidP="00DD06EA">
            <w:r w:rsidRPr="00E22FD9">
              <w:t> </w:t>
            </w:r>
          </w:p>
        </w:tc>
      </w:tr>
      <w:tr w:rsidR="00662F78" w:rsidRPr="00E22FD9" w14:paraId="4A3A0773" w14:textId="77777777" w:rsidTr="00DD06EA">
        <w:trPr>
          <w:trHeight w:val="300"/>
        </w:trPr>
        <w:tc>
          <w:tcPr>
            <w:tcW w:w="2380" w:type="dxa"/>
            <w:noWrap/>
            <w:hideMark/>
          </w:tcPr>
          <w:p w14:paraId="7C544014" w14:textId="77777777" w:rsidR="00662F78" w:rsidRPr="00E22FD9" w:rsidRDefault="00662F78" w:rsidP="00DD06EA">
            <w:r w:rsidRPr="00E22FD9">
              <w:t>Country C</w:t>
            </w:r>
          </w:p>
        </w:tc>
        <w:tc>
          <w:tcPr>
            <w:tcW w:w="3520" w:type="dxa"/>
            <w:noWrap/>
            <w:hideMark/>
          </w:tcPr>
          <w:p w14:paraId="472B2744" w14:textId="77777777" w:rsidR="00662F78" w:rsidRPr="00E22FD9" w:rsidRDefault="00662F78" w:rsidP="00DD06EA">
            <w:r w:rsidRPr="00E22FD9">
              <w:t> </w:t>
            </w:r>
          </w:p>
        </w:tc>
        <w:tc>
          <w:tcPr>
            <w:tcW w:w="7020" w:type="dxa"/>
            <w:noWrap/>
            <w:hideMark/>
          </w:tcPr>
          <w:p w14:paraId="5D8E3A09" w14:textId="77777777" w:rsidR="00662F78" w:rsidRPr="00E22FD9" w:rsidRDefault="00662F78" w:rsidP="00DD06EA">
            <w:r w:rsidRPr="00E22FD9">
              <w:t> </w:t>
            </w:r>
          </w:p>
        </w:tc>
        <w:tc>
          <w:tcPr>
            <w:tcW w:w="3320" w:type="dxa"/>
            <w:noWrap/>
            <w:hideMark/>
          </w:tcPr>
          <w:p w14:paraId="34555F69" w14:textId="77777777" w:rsidR="00662F78" w:rsidRPr="00E22FD9" w:rsidRDefault="00662F78" w:rsidP="00DD06EA">
            <w:r w:rsidRPr="00E22FD9">
              <w:t> </w:t>
            </w:r>
          </w:p>
        </w:tc>
      </w:tr>
      <w:tr w:rsidR="00662F78" w:rsidRPr="00E22FD9" w14:paraId="094CFE33" w14:textId="77777777" w:rsidTr="00DD06EA">
        <w:trPr>
          <w:trHeight w:val="300"/>
        </w:trPr>
        <w:tc>
          <w:tcPr>
            <w:tcW w:w="2380" w:type="dxa"/>
            <w:noWrap/>
            <w:hideMark/>
          </w:tcPr>
          <w:p w14:paraId="2F3CAB7B" w14:textId="77777777" w:rsidR="00662F78" w:rsidRPr="00E22FD9" w:rsidRDefault="00662F78" w:rsidP="00DD06EA">
            <w:r w:rsidRPr="00E22FD9">
              <w:t>Country D</w:t>
            </w:r>
          </w:p>
        </w:tc>
        <w:tc>
          <w:tcPr>
            <w:tcW w:w="3520" w:type="dxa"/>
            <w:noWrap/>
            <w:hideMark/>
          </w:tcPr>
          <w:p w14:paraId="458B6C51" w14:textId="77777777" w:rsidR="00662F78" w:rsidRPr="00E22FD9" w:rsidRDefault="00662F78" w:rsidP="00DD06EA">
            <w:r w:rsidRPr="00E22FD9">
              <w:t> </w:t>
            </w:r>
          </w:p>
        </w:tc>
        <w:tc>
          <w:tcPr>
            <w:tcW w:w="7020" w:type="dxa"/>
            <w:noWrap/>
            <w:hideMark/>
          </w:tcPr>
          <w:p w14:paraId="10C74914" w14:textId="77777777" w:rsidR="00662F78" w:rsidRPr="00E22FD9" w:rsidRDefault="00662F78" w:rsidP="00DD06EA">
            <w:r w:rsidRPr="00E22FD9">
              <w:t> </w:t>
            </w:r>
          </w:p>
        </w:tc>
        <w:tc>
          <w:tcPr>
            <w:tcW w:w="3320" w:type="dxa"/>
            <w:noWrap/>
            <w:hideMark/>
          </w:tcPr>
          <w:p w14:paraId="484B3C16" w14:textId="77777777" w:rsidR="00662F78" w:rsidRPr="00E22FD9" w:rsidRDefault="00662F78" w:rsidP="00DD06EA">
            <w:r w:rsidRPr="00E22FD9">
              <w:t> </w:t>
            </w:r>
          </w:p>
        </w:tc>
      </w:tr>
    </w:tbl>
    <w:p w14:paraId="69C094B6" w14:textId="77777777" w:rsidR="00662F78" w:rsidRPr="00E22FD9" w:rsidRDefault="00662F78" w:rsidP="00662F78"/>
    <w:p w14:paraId="1C15EE13" w14:textId="77777777" w:rsidR="00662F78" w:rsidRPr="00E22FD9" w:rsidRDefault="00662F78" w:rsidP="00662F78"/>
    <w:p w14:paraId="105B0E38" w14:textId="77777777" w:rsidR="00662F78" w:rsidRPr="00E22FD9" w:rsidRDefault="00662F78" w:rsidP="00662F78"/>
    <w:p w14:paraId="103D407B" w14:textId="77777777" w:rsidR="00662F78" w:rsidRPr="00E22FD9" w:rsidRDefault="00662F78" w:rsidP="00662F78"/>
    <w:p w14:paraId="18DF62C3" w14:textId="77777777" w:rsidR="00662F78" w:rsidRPr="00E22FD9" w:rsidRDefault="00662F78" w:rsidP="00662F78"/>
    <w:p w14:paraId="4CDC8F88" w14:textId="77777777" w:rsidR="00662F78" w:rsidRPr="00E22FD9" w:rsidRDefault="00662F78" w:rsidP="00662F78">
      <w:pPr>
        <w:pStyle w:val="Heading1"/>
        <w:spacing w:before="0"/>
        <w:jc w:val="both"/>
        <w:rPr>
          <w:rFonts w:ascii="Calibri" w:hAnsi="Calibri"/>
        </w:rPr>
      </w:pPr>
      <w:r w:rsidRPr="00E22FD9">
        <w:rPr>
          <w:rFonts w:ascii="Calibri" w:hAnsi="Calibri"/>
        </w:rPr>
        <w:t xml:space="preserve">Appendix 3A: Schedule E – Notification of Foreign Financial Contributions </w:t>
      </w:r>
    </w:p>
    <w:p w14:paraId="447B3331" w14:textId="77777777" w:rsidR="00662F78" w:rsidRPr="00E22FD9" w:rsidRDefault="00662F78" w:rsidP="00662F78">
      <w:r w:rsidRPr="00E22FD9">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Pr="00E22FD9" w:rsidRDefault="00662F78" w:rsidP="00662F78"/>
    <w:p w14:paraId="35D8AC20" w14:textId="77777777" w:rsidR="00662F78" w:rsidRPr="00E22FD9" w:rsidRDefault="00662F78" w:rsidP="00662F78">
      <w:pPr>
        <w:rPr>
          <w:b/>
          <w:u w:val="single"/>
        </w:rPr>
      </w:pPr>
      <w:r w:rsidRPr="00E22FD9">
        <w:rPr>
          <w:b/>
          <w:u w:val="single"/>
        </w:rPr>
        <w:t>1.</w:t>
      </w:r>
      <w:r w:rsidRPr="00E22FD9">
        <w:rPr>
          <w:b/>
          <w:u w:val="single"/>
        </w:rPr>
        <w:tab/>
        <w:t>Description of the public procurement (Section 1 of Form FS-PP)</w:t>
      </w:r>
    </w:p>
    <w:p w14:paraId="54500836" w14:textId="77777777" w:rsidR="00662F78" w:rsidRPr="00E22FD9" w:rsidRDefault="00662F78" w:rsidP="00662F78"/>
    <w:p w14:paraId="1D57EF7D" w14:textId="77777777" w:rsidR="00662F78" w:rsidRPr="00E22FD9" w:rsidRDefault="00662F78" w:rsidP="00662F78">
      <w:pPr>
        <w:rPr>
          <w:b/>
          <w:u w:val="single"/>
        </w:rPr>
      </w:pPr>
      <w:r w:rsidRPr="00E22FD9">
        <w:rPr>
          <w:b/>
          <w:u w:val="single"/>
        </w:rPr>
        <w:t>2.</w:t>
      </w:r>
      <w:r w:rsidRPr="00E22FD9">
        <w:rPr>
          <w:b/>
          <w:u w:val="single"/>
        </w:rPr>
        <w:tab/>
        <w:t>Information about notifying parties (Section 2 of Form FS-PP)</w:t>
      </w:r>
    </w:p>
    <w:p w14:paraId="518B4927" w14:textId="77777777" w:rsidR="00662F78" w:rsidRPr="00E22FD9" w:rsidRDefault="00662F78" w:rsidP="00662F78">
      <w:pPr>
        <w:rPr>
          <w:b/>
          <w:u w:val="single"/>
        </w:rPr>
      </w:pPr>
    </w:p>
    <w:p w14:paraId="67824697" w14:textId="77777777" w:rsidR="00662F78" w:rsidRPr="00E22FD9" w:rsidRDefault="00662F78" w:rsidP="00662F78">
      <w:pPr>
        <w:rPr>
          <w:b/>
          <w:u w:val="single"/>
        </w:rPr>
      </w:pPr>
      <w:r w:rsidRPr="00E22FD9">
        <w:rPr>
          <w:b/>
          <w:u w:val="single"/>
        </w:rPr>
        <w:t>3.</w:t>
      </w:r>
      <w:r w:rsidRPr="00E22FD9">
        <w:rPr>
          <w:b/>
          <w:u w:val="single"/>
        </w:rPr>
        <w:tab/>
        <w:t>Foreign Financial Contributions – (Section 3 of Form FS-PP)</w:t>
      </w:r>
    </w:p>
    <w:p w14:paraId="0BDAFE81" w14:textId="77777777" w:rsidR="00662F78" w:rsidRPr="00E22FD9" w:rsidRDefault="00662F78" w:rsidP="00662F78">
      <w:r w:rsidRPr="00E22FD9">
        <w:rPr>
          <w:b/>
        </w:rPr>
        <w:t>3.1</w:t>
      </w:r>
      <w:r w:rsidRPr="00E22FD9">
        <w:rPr>
          <w:b/>
        </w:rPr>
        <w:tab/>
      </w:r>
      <w:r w:rsidRPr="00E22FD9">
        <w:t>For the purposes of this section 3.1, the notifying party(</w:t>
      </w:r>
      <w:proofErr w:type="spellStart"/>
      <w:r w:rsidRPr="00E22FD9">
        <w:t>ies</w:t>
      </w:r>
      <w:proofErr w:type="spellEnd"/>
      <w:r w:rsidRPr="00E22FD9">
        <w:t xml:space="preserve">) should report foreign </w:t>
      </w:r>
      <w:r w:rsidRPr="00E22FD9">
        <w:tab/>
        <w:t xml:space="preserve">financial contributions falling into the scope of Article 5(1), points (a), (b), (c) and (e) of </w:t>
      </w:r>
      <w:r w:rsidRPr="00E22FD9">
        <w:tab/>
        <w:t xml:space="preserve">Regulation (EU) 2022/2560, which are amongst the most likely to distort the internal market. </w:t>
      </w:r>
    </w:p>
    <w:p w14:paraId="6B6240B3" w14:textId="77777777" w:rsidR="00662F78" w:rsidRPr="00E22FD9" w:rsidRDefault="00662F78" w:rsidP="00662F78">
      <w:pPr>
        <w:ind w:left="720" w:hanging="720"/>
      </w:pPr>
      <w:r w:rsidRPr="00E22FD9">
        <w:t xml:space="preserve">3.1.1. </w:t>
      </w:r>
      <w:r w:rsidRPr="00E22FD9">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Pr="00E22FD9" w:rsidRDefault="00662F78" w:rsidP="00662F78">
      <w:r w:rsidRPr="00E22FD9">
        <w:tab/>
        <w:t xml:space="preserve">3.1.1.1. Is the notifying party a limited liability company, where more than half of its </w:t>
      </w:r>
      <w:r w:rsidRPr="00E22FD9">
        <w:tab/>
      </w:r>
      <w:r w:rsidRPr="00E22FD9">
        <w:tab/>
      </w:r>
      <w:r w:rsidRPr="00E22FD9">
        <w:tab/>
        <w:t xml:space="preserve">subscribed share capital has disappeared as a result of accumulated losses? </w:t>
      </w:r>
    </w:p>
    <w:p w14:paraId="79B40214"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9C0B666" w14:textId="77777777" w:rsidR="00662F78" w:rsidRPr="00E22FD9" w:rsidRDefault="00662F78" w:rsidP="00662F78"/>
    <w:p w14:paraId="412227B8" w14:textId="77777777" w:rsidR="00662F78" w:rsidRPr="00E22FD9" w:rsidRDefault="00662F78" w:rsidP="00662F78">
      <w:r w:rsidRPr="00E22FD9">
        <w:tab/>
        <w:t xml:space="preserve">3.1.1.2. Is the notifying party a company where at least some members have unlimited </w:t>
      </w:r>
      <w:r w:rsidRPr="00E22FD9">
        <w:tab/>
      </w:r>
      <w:r w:rsidRPr="00E22FD9">
        <w:tab/>
      </w:r>
      <w:r w:rsidRPr="00E22FD9">
        <w:tab/>
        <w:t xml:space="preserve">liability for the debt of the company, and where more than half of its capital as </w:t>
      </w:r>
      <w:r w:rsidRPr="00E22FD9">
        <w:tab/>
      </w:r>
      <w:r w:rsidRPr="00E22FD9">
        <w:tab/>
      </w:r>
      <w:r w:rsidRPr="00E22FD9">
        <w:tab/>
        <w:t xml:space="preserve">shown in the company accounts has disappeared as a result of accumulated losses? </w:t>
      </w:r>
    </w:p>
    <w:p w14:paraId="565A8E51"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6B129669" w14:textId="77777777" w:rsidR="00662F78" w:rsidRPr="00E22FD9" w:rsidRDefault="00662F78" w:rsidP="00662F78">
      <w:r w:rsidRPr="00E22FD9">
        <w:tab/>
      </w:r>
    </w:p>
    <w:p w14:paraId="432123F2" w14:textId="77777777" w:rsidR="00662F78" w:rsidRPr="00E22FD9" w:rsidRDefault="00662F78" w:rsidP="00662F78">
      <w:r w:rsidRPr="00E22FD9">
        <w:tab/>
        <w:t xml:space="preserve">3.1.1.3. Is the notifying party subject to collective insolvency proceedings or does it fulfil the </w:t>
      </w:r>
      <w:r w:rsidRPr="00E22FD9">
        <w:tab/>
      </w:r>
      <w:r w:rsidRPr="00E22FD9">
        <w:tab/>
        <w:t xml:space="preserve">criteria under its domestic law for being placed in collective insolvency proceedings </w:t>
      </w:r>
      <w:r w:rsidRPr="00E22FD9">
        <w:tab/>
      </w:r>
      <w:r w:rsidRPr="00E22FD9">
        <w:tab/>
        <w:t xml:space="preserve">at the request of its creditors? </w:t>
      </w:r>
    </w:p>
    <w:p w14:paraId="696CC0AC"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C286473" w14:textId="77777777" w:rsidR="00662F78" w:rsidRPr="00E22FD9" w:rsidRDefault="00662F78" w:rsidP="00662F78"/>
    <w:p w14:paraId="04A23AB7" w14:textId="77777777" w:rsidR="00662F78" w:rsidRPr="00E22FD9" w:rsidRDefault="00662F78" w:rsidP="00662F78">
      <w:r w:rsidRPr="00E22FD9">
        <w:tab/>
        <w:t xml:space="preserve">3.1.1.4. In the case the notifying party in question is not an SME: </w:t>
      </w:r>
    </w:p>
    <w:p w14:paraId="5EB33507" w14:textId="77777777" w:rsidR="00662F78" w:rsidRPr="00E22FD9" w:rsidRDefault="00662F78" w:rsidP="00662F78">
      <w:r w:rsidRPr="00E22FD9">
        <w:tab/>
      </w:r>
      <w:r w:rsidRPr="00E22FD9">
        <w:tab/>
        <w:t xml:space="preserve">3.1.1.4.1. has the notifying party’s book debt to equity ratio been greater than 7,5 </w:t>
      </w:r>
      <w:r w:rsidRPr="00E22FD9">
        <w:tab/>
      </w:r>
      <w:r w:rsidRPr="00E22FD9">
        <w:tab/>
        <w:t xml:space="preserve">for the past two years </w:t>
      </w:r>
    </w:p>
    <w:p w14:paraId="1C063060" w14:textId="77777777" w:rsidR="00662F78" w:rsidRPr="00E22FD9" w:rsidRDefault="00662F78" w:rsidP="00662F78">
      <w:r w:rsidRPr="00E22FD9">
        <w:tab/>
      </w:r>
      <w:r w:rsidRPr="00E22FD9">
        <w:tab/>
        <w:t xml:space="preserve">and </w:t>
      </w:r>
    </w:p>
    <w:p w14:paraId="347A9CC1" w14:textId="77777777" w:rsidR="00662F78" w:rsidRPr="00E22FD9" w:rsidRDefault="00662F78" w:rsidP="00662F78">
      <w:r w:rsidRPr="00E22FD9">
        <w:tab/>
      </w:r>
      <w:r w:rsidRPr="00E22FD9">
        <w:tab/>
        <w:t xml:space="preserve">3.1.1.4.2. has the notifying party’s EBITDA interest coverage ratio been below 1,0 for </w:t>
      </w:r>
      <w:r w:rsidRPr="00E22FD9">
        <w:tab/>
      </w:r>
      <w:r w:rsidRPr="00E22FD9">
        <w:tab/>
        <w:t xml:space="preserve">the past two years? </w:t>
      </w:r>
    </w:p>
    <w:p w14:paraId="5EDC75B2" w14:textId="77777777" w:rsidR="00662F78" w:rsidRPr="00E22FD9" w:rsidRDefault="00662F78" w:rsidP="00662F78">
      <w:r w:rsidRPr="00E22FD9">
        <w:tab/>
      </w:r>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4A9C28D9" w14:textId="77777777" w:rsidR="00662F78" w:rsidRPr="00E22FD9" w:rsidRDefault="00662F78" w:rsidP="00662F78"/>
    <w:p w14:paraId="63D7D7FC" w14:textId="77777777" w:rsidR="00662F78" w:rsidRPr="00E22FD9" w:rsidRDefault="00662F78" w:rsidP="00662F78">
      <w:r w:rsidRPr="00E22FD9">
        <w:tab/>
        <w:t>3.1.1.5. If the reply to any of the questions in sections 3.1.1.1 to 3.1.1.4 was ‘</w:t>
      </w:r>
      <w:proofErr w:type="spellStart"/>
      <w:r w:rsidRPr="00E22FD9">
        <w:t>yes’</w:t>
      </w:r>
      <w:proofErr w:type="spellEnd"/>
      <w:r w:rsidRPr="00E22FD9">
        <w:t xml:space="preserve"> in relation </w:t>
      </w:r>
      <w:r w:rsidRPr="00E22FD9">
        <w:tab/>
      </w:r>
      <w:r w:rsidRPr="00E22FD9">
        <w:tab/>
        <w:t xml:space="preserve">to any of the notifying parties, please indicate whether during the period in which </w:t>
      </w:r>
      <w:r w:rsidRPr="00E22FD9">
        <w:tab/>
      </w:r>
      <w:r w:rsidRPr="00E22FD9">
        <w:tab/>
        <w:t xml:space="preserve">the undertaking in question was ailing, it received any foreign financial contributions </w:t>
      </w:r>
      <w:r w:rsidRPr="00E22FD9">
        <w:tab/>
      </w:r>
      <w:r w:rsidRPr="00E22FD9">
        <w:tab/>
        <w:t xml:space="preserve">that may have contributed to restore its long-term viability (including any temporary </w:t>
      </w:r>
      <w:r w:rsidRPr="00E22FD9">
        <w:tab/>
      </w:r>
      <w:r w:rsidRPr="00E22FD9">
        <w:tab/>
        <w:t xml:space="preserve">liquidity assistance designed to support that restoration of viability) or to keep that </w:t>
      </w:r>
      <w:r w:rsidRPr="00E22FD9">
        <w:tab/>
      </w:r>
      <w:r w:rsidRPr="00E22FD9">
        <w:tab/>
        <w:t xml:space="preserve">party afloat for </w:t>
      </w:r>
      <w:r w:rsidRPr="00E22FD9">
        <w:tab/>
        <w:t xml:space="preserve">the short time needed to work out a restructuring or liquidation </w:t>
      </w:r>
      <w:r w:rsidRPr="00E22FD9">
        <w:tab/>
      </w:r>
      <w:r w:rsidRPr="00E22FD9">
        <w:tab/>
        <w:t xml:space="preserve">plan. </w:t>
      </w:r>
    </w:p>
    <w:p w14:paraId="6A85BF80" w14:textId="77777777" w:rsidR="00662F78" w:rsidRPr="00E22FD9" w:rsidRDefault="00662F78" w:rsidP="00662F78">
      <w:r w:rsidRPr="00E22FD9">
        <w:tab/>
      </w:r>
      <w:r w:rsidRPr="00E22FD9">
        <w:tab/>
        <w:t>Notifying party(</w:t>
      </w:r>
      <w:proofErr w:type="spellStart"/>
      <w:r w:rsidRPr="00E22FD9">
        <w:t>ies</w:t>
      </w:r>
      <w:proofErr w:type="spellEnd"/>
      <w:r w:rsidRPr="00E22FD9">
        <w:t xml:space="preserve">) </w:t>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2810935A" w14:textId="77777777" w:rsidR="00662F78" w:rsidRPr="00E22FD9" w:rsidRDefault="00662F78" w:rsidP="00662F78"/>
    <w:p w14:paraId="1EF1B538" w14:textId="77777777" w:rsidR="00662F78" w:rsidRPr="00E22FD9" w:rsidRDefault="00662F78" w:rsidP="00662F78">
      <w:r w:rsidRPr="00E22FD9">
        <w:tab/>
        <w:t>3.1.1.6. If the reply to any of the questions in sections 3.1.1.1 to 3.1.1.4 was ‘</w:t>
      </w:r>
      <w:proofErr w:type="spellStart"/>
      <w:r w:rsidRPr="00E22FD9">
        <w:t>yes’</w:t>
      </w:r>
      <w:proofErr w:type="spellEnd"/>
      <w:r w:rsidRPr="00E22FD9">
        <w:t xml:space="preserve"> in relation </w:t>
      </w:r>
      <w:r w:rsidRPr="00E22FD9">
        <w:tab/>
      </w:r>
      <w:r w:rsidRPr="00E22FD9">
        <w:tab/>
        <w:t xml:space="preserve">to any of the notifying parties, indicate if there is a restructuring plan capable of </w:t>
      </w:r>
      <w:r w:rsidRPr="00E22FD9">
        <w:tab/>
      </w:r>
      <w:r w:rsidRPr="00E22FD9">
        <w:tab/>
      </w:r>
      <w:r w:rsidRPr="00E22FD9">
        <w:tab/>
        <w:t xml:space="preserve">leading to the long-term viability of that party and if this restructuring plan includes a </w:t>
      </w:r>
      <w:r w:rsidRPr="00E22FD9">
        <w:tab/>
      </w:r>
      <w:r w:rsidRPr="00E22FD9">
        <w:tab/>
        <w:t xml:space="preserve">significant own </w:t>
      </w:r>
      <w:r w:rsidRPr="00E22FD9">
        <w:tab/>
        <w:t xml:space="preserve">contribution by the notifying party and provide details of that plan. </w:t>
      </w:r>
    </w:p>
    <w:p w14:paraId="39C1F0CC" w14:textId="77777777" w:rsidR="00662F78" w:rsidRPr="00E22FD9" w:rsidRDefault="00662F78" w:rsidP="00662F78"/>
    <w:p w14:paraId="603F9893" w14:textId="77777777" w:rsidR="00662F78" w:rsidRPr="00E22FD9" w:rsidRDefault="00662F78" w:rsidP="00662F78">
      <w:r w:rsidRPr="00E22FD9">
        <w:tab/>
        <w:t xml:space="preserve">3.1.1.7. If the reply to any of the questions in points 3.1.1.1 to 3.1.1.4 was ‘yes’, please </w:t>
      </w:r>
      <w:r w:rsidRPr="00E22FD9">
        <w:tab/>
      </w:r>
      <w:r w:rsidRPr="00E22FD9">
        <w:tab/>
      </w:r>
      <w:r w:rsidRPr="00E22FD9">
        <w:tab/>
        <w:t xml:space="preserve">substantiate the answer, including references in the answer to the supporting </w:t>
      </w:r>
      <w:r w:rsidRPr="00E22FD9">
        <w:tab/>
      </w:r>
      <w:r w:rsidRPr="00E22FD9">
        <w:tab/>
      </w:r>
      <w:r w:rsidRPr="00E22FD9">
        <w:tab/>
        <w:t xml:space="preserve">evidence or documents that are to be provided in annexes (such documents may </w:t>
      </w:r>
      <w:r w:rsidRPr="00E22FD9">
        <w:tab/>
      </w:r>
      <w:r w:rsidRPr="00E22FD9">
        <w:tab/>
        <w:t xml:space="preserve">include, but are not limited to, the notifying party’s latest profit and loss account </w:t>
      </w:r>
      <w:r w:rsidRPr="00E22FD9">
        <w:tab/>
      </w:r>
      <w:r w:rsidRPr="00E22FD9">
        <w:tab/>
        <w:t xml:space="preserve">statements with balance sheets, or court decision opening collective insolvency </w:t>
      </w:r>
      <w:r w:rsidRPr="00E22FD9">
        <w:tab/>
      </w:r>
      <w:r w:rsidRPr="00E22FD9">
        <w:tab/>
      </w:r>
      <w:r w:rsidRPr="00E22FD9">
        <w:tab/>
        <w:t xml:space="preserve">proceedings on the company or documents providing evidence that the criteria for </w:t>
      </w:r>
      <w:r w:rsidRPr="00E22FD9">
        <w:tab/>
      </w:r>
      <w:r w:rsidRPr="00E22FD9">
        <w:tab/>
        <w:t xml:space="preserve">being placed under insolvency proceedings at the request of creditors under national </w:t>
      </w:r>
      <w:r w:rsidRPr="00E22FD9">
        <w:tab/>
      </w:r>
      <w:r w:rsidRPr="00E22FD9">
        <w:tab/>
        <w:t xml:space="preserve">company law are met, etc.). </w:t>
      </w:r>
    </w:p>
    <w:p w14:paraId="02CD30C6" w14:textId="77777777" w:rsidR="00662F78" w:rsidRPr="00E22FD9" w:rsidRDefault="00662F78" w:rsidP="00662F78"/>
    <w:p w14:paraId="14D4C897" w14:textId="77777777" w:rsidR="00662F78" w:rsidRPr="00E22FD9" w:rsidRDefault="00662F78" w:rsidP="00662F78">
      <w:r w:rsidRPr="00E22FD9">
        <w:t xml:space="preserve">3.1.2. </w:t>
      </w:r>
      <w:r w:rsidRPr="00E22FD9">
        <w:tab/>
        <w:t xml:space="preserve">Has the notifying party been in receipt of a foreign financial contribution in the form of an </w:t>
      </w:r>
      <w:r w:rsidRPr="00E22FD9">
        <w:tab/>
        <w:t xml:space="preserve">unlimited guarantee for the debts or liabilities of the undertaking, namely without any </w:t>
      </w:r>
      <w:r w:rsidRPr="00E22FD9">
        <w:tab/>
        <w:t xml:space="preserve">limitation as to the amount or the duration of such guarantee (Article 5(1)(b)) of Regulation </w:t>
      </w:r>
      <w:r w:rsidRPr="00E22FD9">
        <w:tab/>
        <w:t xml:space="preserve">(EU) 2022/2560. </w:t>
      </w:r>
    </w:p>
    <w:p w14:paraId="42200639" w14:textId="77777777" w:rsidR="00662F78" w:rsidRPr="00E22FD9" w:rsidRDefault="00662F78" w:rsidP="00662F78">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619BA07B" w14:textId="77777777" w:rsidR="00662F78" w:rsidRPr="00E22FD9" w:rsidRDefault="00662F78" w:rsidP="00662F78">
      <w:r w:rsidRPr="00E22FD9">
        <w:t>3.1.3</w:t>
      </w:r>
      <w:r w:rsidRPr="00E22FD9">
        <w:tab/>
        <w:t xml:space="preserve">Has the notifying party been in receipt of an export financing measure that is not in line with </w:t>
      </w:r>
      <w:r w:rsidRPr="00E22FD9">
        <w:tab/>
        <w:t xml:space="preserve">the OECD Arrangement on officially supported export credits (Article 5(1)(c)) of Regulation </w:t>
      </w:r>
      <w:r w:rsidRPr="00E22FD9">
        <w:tab/>
        <w:t xml:space="preserve">(EU) 2022/2560. </w:t>
      </w:r>
    </w:p>
    <w:p w14:paraId="2A687E7A" w14:textId="77777777" w:rsidR="00662F78" w:rsidRPr="00E22FD9" w:rsidRDefault="00662F78" w:rsidP="00662F78">
      <w:r w:rsidRPr="00E22FD9">
        <w:tab/>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05C8E877" w14:textId="77777777" w:rsidR="00662F78" w:rsidRPr="00E22FD9" w:rsidRDefault="00662F78" w:rsidP="00662F78">
      <w:r w:rsidRPr="00E22FD9">
        <w:t xml:space="preserve">3.1.4. </w:t>
      </w:r>
      <w:r w:rsidRPr="00E22FD9">
        <w:tab/>
        <w:t xml:space="preserve">Has the notifying party been in receipt of a foreign financial contribution enabling an </w:t>
      </w:r>
      <w:r w:rsidRPr="00E22FD9">
        <w:tab/>
        <w:t xml:space="preserve">undertaking to submit an unduly advantageous </w:t>
      </w:r>
      <w:r w:rsidRPr="00E22FD9">
        <w:tab/>
        <w:t xml:space="preserve">tender on the basis of which the undertaking </w:t>
      </w:r>
      <w:r w:rsidRPr="00E22FD9">
        <w:tab/>
        <w:t xml:space="preserve">could be awarded the relevant contract (Article </w:t>
      </w:r>
      <w:r w:rsidRPr="00E22FD9">
        <w:tab/>
        <w:t>5(1)(e)) of Regulation (EU) 2022/2560.</w:t>
      </w:r>
    </w:p>
    <w:p w14:paraId="078ABE0E" w14:textId="77777777" w:rsidR="00662F78" w:rsidRPr="00E22FD9" w:rsidRDefault="00662F78" w:rsidP="00662F78">
      <w:r w:rsidRPr="00E22FD9">
        <w:tab/>
        <w:t xml:space="preserve"> </w:t>
      </w:r>
      <w:r w:rsidRPr="00E22FD9">
        <w:rPr>
          <w:rFonts w:ascii="Segoe UI Symbol" w:hAnsi="Segoe UI Symbol" w:cs="Segoe UI Symbol"/>
        </w:rPr>
        <w:t>☐</w:t>
      </w:r>
      <w:r w:rsidRPr="00E22FD9">
        <w:t xml:space="preserve"> yes </w:t>
      </w:r>
      <w:r w:rsidRPr="00E22FD9">
        <w:rPr>
          <w:rFonts w:ascii="Segoe UI Symbol" w:hAnsi="Segoe UI Symbol" w:cs="Segoe UI Symbol"/>
        </w:rPr>
        <w:t>☐</w:t>
      </w:r>
      <w:r w:rsidRPr="00E22FD9">
        <w:t xml:space="preserve"> no </w:t>
      </w:r>
    </w:p>
    <w:p w14:paraId="70A9C1A0" w14:textId="77777777" w:rsidR="00662F78" w:rsidRPr="00E22FD9" w:rsidRDefault="00662F78" w:rsidP="00662F78"/>
    <w:p w14:paraId="3B760D36" w14:textId="77777777" w:rsidR="00662F78" w:rsidRPr="00E22FD9" w:rsidRDefault="00662F78" w:rsidP="00662F78">
      <w:r w:rsidRPr="00E22FD9">
        <w:rPr>
          <w:b/>
        </w:rPr>
        <w:t>3.2</w:t>
      </w:r>
      <w:r w:rsidRPr="00E22FD9">
        <w:t xml:space="preserve">. </w:t>
      </w:r>
      <w:r w:rsidRPr="00E22FD9">
        <w:tab/>
        <w:t xml:space="preserve">For each foreign financial contribution equal to or in excess of EUR 1 million granted to the </w:t>
      </w:r>
      <w:r w:rsidRPr="00E22FD9">
        <w:tab/>
        <w:t xml:space="preserve">notifying parties in the three years prior to the notification that may fall into any of the </w:t>
      </w:r>
      <w:r w:rsidRPr="00E22FD9">
        <w:tab/>
        <w:t xml:space="preserve">categories of Article 5(1), points (a) to (c) and (e) of Regulation (EU) 2022/2560, the notifying </w:t>
      </w:r>
      <w:r w:rsidRPr="00E22FD9">
        <w:tab/>
        <w:t>party must provide the</w:t>
      </w:r>
      <w:r w:rsidRPr="00E22FD9">
        <w:tab/>
        <w:t xml:space="preserve">following information and provide supporting documents: </w:t>
      </w:r>
    </w:p>
    <w:p w14:paraId="3AE5B4A6" w14:textId="77777777" w:rsidR="00662F78" w:rsidRPr="00E22FD9" w:rsidRDefault="00662F78" w:rsidP="00662F78">
      <w:r w:rsidRPr="00E22FD9">
        <w:t xml:space="preserve">3.2.1. </w:t>
      </w:r>
      <w:r w:rsidRPr="00E22FD9">
        <w:tab/>
        <w:t xml:space="preserve">Form of the financial contribution (e.g. loan, tax exemption, capital injection, fiscal incentive, </w:t>
      </w:r>
      <w:r w:rsidRPr="00E22FD9">
        <w:tab/>
        <w:t xml:space="preserve">contributions in kind, etc.). </w:t>
      </w:r>
    </w:p>
    <w:p w14:paraId="19500A97" w14:textId="77777777" w:rsidR="00662F78" w:rsidRPr="00E22FD9" w:rsidRDefault="00662F78" w:rsidP="00662F78">
      <w:r w:rsidRPr="00E22FD9">
        <w:t xml:space="preserve">3.2.2. </w:t>
      </w:r>
      <w:r w:rsidRPr="00E22FD9">
        <w:tab/>
        <w:t xml:space="preserve">Third country granting the financial contribution. Specify also the granting public authority or </w:t>
      </w:r>
      <w:r w:rsidRPr="00E22FD9">
        <w:tab/>
        <w:t xml:space="preserve">entity. </w:t>
      </w:r>
    </w:p>
    <w:p w14:paraId="2EB304DE" w14:textId="77777777" w:rsidR="00662F78" w:rsidRPr="00E22FD9" w:rsidRDefault="00662F78" w:rsidP="00662F78">
      <w:r w:rsidRPr="00E22FD9">
        <w:t xml:space="preserve">3.2.3. </w:t>
      </w:r>
      <w:r w:rsidRPr="00E22FD9">
        <w:tab/>
        <w:t xml:space="preserve">Amount of each financial contribution. </w:t>
      </w:r>
    </w:p>
    <w:p w14:paraId="24CE9377" w14:textId="77777777" w:rsidR="00662F78" w:rsidRPr="00E22FD9" w:rsidRDefault="00662F78" w:rsidP="00662F78">
      <w:r w:rsidRPr="00E22FD9">
        <w:t xml:space="preserve">3.2.4. </w:t>
      </w:r>
      <w:r w:rsidRPr="00E22FD9">
        <w:tab/>
        <w:t xml:space="preserve">Purpose and economic rationale for granting the financial contribution to the party </w:t>
      </w:r>
    </w:p>
    <w:p w14:paraId="23FBF567" w14:textId="77777777" w:rsidR="00662F78" w:rsidRPr="00E22FD9" w:rsidRDefault="00662F78" w:rsidP="00662F78">
      <w:r w:rsidRPr="00E22FD9">
        <w:t xml:space="preserve">3.2.5. </w:t>
      </w:r>
      <w:r w:rsidRPr="00E22FD9">
        <w:tab/>
        <w:t xml:space="preserve">Whether there are any conditions attached to the financial contributions as well as its use. </w:t>
      </w:r>
    </w:p>
    <w:p w14:paraId="14023A9A" w14:textId="77777777" w:rsidR="00662F78" w:rsidRPr="00E22FD9" w:rsidRDefault="00662F78" w:rsidP="00662F78">
      <w:r w:rsidRPr="00E22FD9">
        <w:t xml:space="preserve">3.2.6. </w:t>
      </w:r>
      <w:r w:rsidRPr="00E22FD9">
        <w:tab/>
        <w:t xml:space="preserve">Describe the main elements and characteristics of those financial contributions (e.g. interest </w:t>
      </w:r>
      <w:r w:rsidRPr="00E22FD9">
        <w:tab/>
        <w:t xml:space="preserve">rates and duration in the case of a loan). </w:t>
      </w:r>
    </w:p>
    <w:p w14:paraId="348ED2AE" w14:textId="77777777" w:rsidR="00662F78" w:rsidRPr="00E22FD9" w:rsidRDefault="00662F78" w:rsidP="00662F78">
      <w:r w:rsidRPr="00E22FD9">
        <w:t xml:space="preserve">3.2.7. </w:t>
      </w:r>
      <w:r w:rsidRPr="00E22FD9">
        <w:tab/>
        <w:t xml:space="preserve">Explain whether the financial contribution confers a benefit within the meaning of Article 3 </w:t>
      </w:r>
      <w:r w:rsidRPr="00E22FD9">
        <w:tab/>
        <w:t xml:space="preserve">of Regulation (EU) 2022/2560 to the undertaking to which the foreign financial contribution </w:t>
      </w:r>
      <w:r w:rsidRPr="00E22FD9">
        <w:tab/>
        <w:t xml:space="preserve">has been granted. Please explain why, with reference to the supporting documents provided </w:t>
      </w:r>
      <w:r w:rsidRPr="00E22FD9">
        <w:tab/>
        <w:t xml:space="preserve">under Section 6 (below). </w:t>
      </w:r>
    </w:p>
    <w:p w14:paraId="6635218B" w14:textId="77777777" w:rsidR="00662F78" w:rsidRPr="00E22FD9" w:rsidRDefault="00662F78" w:rsidP="00662F78">
      <w:r w:rsidRPr="00E22FD9">
        <w:t xml:space="preserve">3.2.8. </w:t>
      </w:r>
      <w:r w:rsidRPr="00E22FD9">
        <w:tab/>
        <w:t xml:space="preserve">Explain whether the financial contribution is limited in law or in fact, within the meaning of </w:t>
      </w:r>
      <w:r w:rsidRPr="00E22FD9">
        <w:tab/>
        <w:t xml:space="preserve">Article 3 of Regulation (EU) 2022/2560, to certain undertakings or industries. Please explain </w:t>
      </w:r>
      <w:r w:rsidRPr="00E22FD9">
        <w:tab/>
        <w:t>why, with reference to the supporting documents provided under Section 6 (below).</w:t>
      </w:r>
    </w:p>
    <w:p w14:paraId="1F54C483" w14:textId="77777777" w:rsidR="00662F78" w:rsidRPr="00E22FD9" w:rsidRDefault="00662F78" w:rsidP="00662F78">
      <w:r w:rsidRPr="00E22FD9">
        <w:t xml:space="preserve">3.2.9. </w:t>
      </w:r>
      <w:r w:rsidRPr="00E22FD9">
        <w:tab/>
        <w:t xml:space="preserve">Explain if the financial contribution is granted only for operating costs exclusively linked with </w:t>
      </w:r>
      <w:r w:rsidRPr="00E22FD9">
        <w:tab/>
        <w:t xml:space="preserve">the public procurement at stake. </w:t>
      </w:r>
    </w:p>
    <w:p w14:paraId="1203A877" w14:textId="77777777" w:rsidR="00662F78" w:rsidRPr="00E22FD9" w:rsidRDefault="00662F78" w:rsidP="00662F78"/>
    <w:p w14:paraId="31628CA9" w14:textId="77777777" w:rsidR="00662F78" w:rsidRPr="00E22FD9" w:rsidRDefault="00662F78" w:rsidP="00662F78">
      <w:r w:rsidRPr="00E22FD9">
        <w:rPr>
          <w:b/>
        </w:rPr>
        <w:t>3.3</w:t>
      </w:r>
      <w:r w:rsidRPr="00E22FD9">
        <w:tab/>
        <w:t xml:space="preserve">Having regard to foreign financial contributions not falling within the categories set out in </w:t>
      </w:r>
      <w:r w:rsidRPr="00E22FD9">
        <w:tab/>
        <w:t xml:space="preserve">Section 3.1 above, notifying parties are required to provide an overview of the foreign </w:t>
      </w:r>
      <w:r w:rsidRPr="00E22FD9">
        <w:tab/>
        <w:t xml:space="preserve">financial contributions equal to or in excess of EUR 1 million granted to the notifying parties </w:t>
      </w:r>
      <w:r w:rsidRPr="00E22FD9">
        <w:tab/>
        <w:t xml:space="preserve">in the three years prior to the notification that do not fall into any of the categories of Article </w:t>
      </w:r>
      <w:r w:rsidRPr="00E22FD9">
        <w:tab/>
        <w:t xml:space="preserve">5(1), points (a) to (e) of Regulation (EU) 2022/2560. In that regard, notifying parties are </w:t>
      </w:r>
      <w:r w:rsidRPr="00E22FD9">
        <w:tab/>
        <w:t xml:space="preserve">required to complete Table 1 below. Notifying parties should follow the instructions provided </w:t>
      </w:r>
      <w:r w:rsidRPr="00E22FD9">
        <w:tab/>
        <w:t>at Section 8 (Annex II) of Commission Implementing Regulation (EU) 2023/1441.</w:t>
      </w:r>
    </w:p>
    <w:p w14:paraId="2CBB0869" w14:textId="77777777" w:rsidR="00662F78" w:rsidRPr="00E22FD9" w:rsidRDefault="00662F78" w:rsidP="00662F78"/>
    <w:p w14:paraId="1E3E75E5" w14:textId="77777777" w:rsidR="00662F78" w:rsidRPr="00E22FD9" w:rsidRDefault="00662F78" w:rsidP="00662F78">
      <w:pPr>
        <w:rPr>
          <w:b/>
        </w:rPr>
      </w:pPr>
      <w:r w:rsidRPr="00E22FD9">
        <w:rPr>
          <w:b/>
        </w:rPr>
        <w:t>Table 1</w:t>
      </w:r>
    </w:p>
    <w:p w14:paraId="5D3D8C2F" w14:textId="77777777" w:rsidR="00662F78" w:rsidRPr="00E22FD9" w:rsidRDefault="00662F78" w:rsidP="00662F78">
      <w:r w:rsidRPr="00E22FD9">
        <w:t>Information to be included in Table 1 below by notifying parties.</w:t>
      </w:r>
    </w:p>
    <w:p w14:paraId="1D37D78B" w14:textId="77777777" w:rsidR="00662F78" w:rsidRPr="00E22FD9" w:rsidRDefault="00662F78" w:rsidP="00662F78">
      <w:r w:rsidRPr="00E22FD9">
        <w:t>(</w:t>
      </w:r>
      <w:proofErr w:type="spellStart"/>
      <w:r w:rsidRPr="00E22FD9">
        <w:t>i</w:t>
      </w:r>
      <w:proofErr w:type="spellEnd"/>
      <w:r w:rsidRPr="00E22FD9">
        <w:t xml:space="preserve">) </w:t>
      </w:r>
      <w:r w:rsidRPr="00E22FD9">
        <w:tab/>
        <w:t xml:space="preserve">Group the different financial contributions per third country and per type, such as direct </w:t>
      </w:r>
      <w:r w:rsidRPr="00E22FD9">
        <w:tab/>
        <w:t xml:space="preserve">grant, loan/financing instrument/repayable advances, tax advantage, guarantee, risk capital </w:t>
      </w:r>
      <w:r w:rsidRPr="00E22FD9">
        <w:tab/>
        <w:t xml:space="preserve">instrument, equity intervention, debt write-off, contributions provided for the non-economic </w:t>
      </w:r>
      <w:r w:rsidRPr="00E22FD9">
        <w:tab/>
        <w:t xml:space="preserve">activities of an undertaking (see recital 16 of Regulation (EU) 2022/2560), or other. </w:t>
      </w:r>
    </w:p>
    <w:p w14:paraId="0254BBA1" w14:textId="77777777" w:rsidR="00662F78" w:rsidRPr="00E22FD9" w:rsidRDefault="00662F78" w:rsidP="00662F78">
      <w:r w:rsidRPr="00E22FD9">
        <w:t xml:space="preserve">(ii) </w:t>
      </w:r>
      <w:r w:rsidRPr="00E22FD9">
        <w:tab/>
        <w:t xml:space="preserve">Include only those countries where the estimated aggregate amount of all financial </w:t>
      </w:r>
      <w:r w:rsidRPr="00E22FD9">
        <w:tab/>
        <w:t xml:space="preserve">contributions per country granted in the three years prior to the notification (calculated </w:t>
      </w:r>
      <w:r w:rsidRPr="00E22FD9">
        <w:tab/>
        <w:t xml:space="preserve">according to point (iv) below is EUR 4 million or more. </w:t>
      </w:r>
    </w:p>
    <w:p w14:paraId="07AEB196" w14:textId="77777777" w:rsidR="00662F78" w:rsidRPr="00E22FD9" w:rsidRDefault="00662F78" w:rsidP="00662F78">
      <w:r w:rsidRPr="00E22FD9">
        <w:t xml:space="preserve">(iii) </w:t>
      </w:r>
      <w:r w:rsidRPr="00E22FD9">
        <w:tab/>
        <w:t xml:space="preserve">For each type of financial contribution, provide a brief description of the purpose of the </w:t>
      </w:r>
      <w:r w:rsidRPr="00E22FD9">
        <w:tab/>
        <w:t xml:space="preserve">financial contributions and the granting entities. </w:t>
      </w:r>
    </w:p>
    <w:p w14:paraId="53DF6D68" w14:textId="77777777" w:rsidR="00662F78" w:rsidRPr="00E22FD9" w:rsidRDefault="00662F78" w:rsidP="00662F78">
      <w:r w:rsidRPr="00E22FD9">
        <w:t>(iv)</w:t>
      </w:r>
      <w:r w:rsidRPr="00E22FD9">
        <w:tab/>
        <w:t xml:space="preserve">Quantify the estimated aggregate amount of financial contributions granted by each third </w:t>
      </w:r>
      <w:r w:rsidRPr="00E22FD9">
        <w:tab/>
        <w:t xml:space="preserve">country in the three years prior to the notification in the form of ranges, as specified in the </w:t>
      </w:r>
      <w:r w:rsidRPr="00E22FD9">
        <w:tab/>
        <w:t xml:space="preserve">notes to the Table below. For the calculation of this amount, the following considerations are </w:t>
      </w:r>
      <w:r w:rsidRPr="00E22FD9">
        <w:tab/>
        <w:t xml:space="preserve">relevant: </w:t>
      </w:r>
    </w:p>
    <w:p w14:paraId="3D751C2B" w14:textId="77777777" w:rsidR="00662F78" w:rsidRPr="00E22FD9" w:rsidRDefault="00662F78" w:rsidP="00662F78">
      <w:r w:rsidRPr="00E22FD9">
        <w:tab/>
        <w:t xml:space="preserve">(a) Take into account foreign financial contributions falling into the categories of </w:t>
      </w:r>
      <w:r w:rsidRPr="00E22FD9">
        <w:tab/>
        <w:t xml:space="preserve">Article 5(1) of Regulation (EU) 2022/2560 and on which information has been provided under </w:t>
      </w:r>
      <w:r w:rsidRPr="00E22FD9">
        <w:tab/>
        <w:t>Sections 3.1 and 3.2 (above) and;</w:t>
      </w:r>
    </w:p>
    <w:p w14:paraId="50C66FAB" w14:textId="77777777" w:rsidR="00662F78" w:rsidRPr="00E22FD9" w:rsidRDefault="00662F78" w:rsidP="00662F78">
      <w:r w:rsidRPr="00E22FD9">
        <w:tab/>
        <w:t xml:space="preserve">(b) do not take into account foreign financial contributions excluded according to points (v) </w:t>
      </w:r>
      <w:r w:rsidRPr="00E22FD9">
        <w:tab/>
        <w:t>and (vi) below</w:t>
      </w:r>
    </w:p>
    <w:p w14:paraId="67B6C8FD" w14:textId="77777777" w:rsidR="00662F78" w:rsidRPr="00E22FD9" w:rsidRDefault="00662F78" w:rsidP="00662F78">
      <w:r w:rsidRPr="00E22FD9">
        <w:t>(v)</w:t>
      </w:r>
      <w:r w:rsidRPr="00E22FD9">
        <w:tab/>
        <w:t xml:space="preserve">Notifying Parties do not need to include (in the Table below) a description of the following </w:t>
      </w:r>
      <w:r w:rsidRPr="00E22FD9">
        <w:tab/>
        <w:t>foreign financial contributions:</w:t>
      </w:r>
    </w:p>
    <w:p w14:paraId="6A4971E4" w14:textId="77777777" w:rsidR="00662F78" w:rsidRPr="00E22FD9" w:rsidRDefault="00662F78" w:rsidP="00662F78">
      <w:r w:rsidRPr="00E22FD9">
        <w:tab/>
      </w:r>
      <w:r w:rsidRPr="00E22FD9">
        <w:tab/>
        <w:t xml:space="preserve">(a) Deferrals of payment of taxes and/or of social security contributions, tax </w:t>
      </w:r>
      <w:r w:rsidRPr="00E22FD9">
        <w:tab/>
      </w:r>
      <w:r w:rsidRPr="00E22FD9">
        <w:tab/>
      </w:r>
      <w:r w:rsidRPr="00E22FD9">
        <w:tab/>
        <w:t xml:space="preserve">amnesties and tax holidays as well as normal depreciation and loss-carry forward </w:t>
      </w:r>
      <w:r w:rsidRPr="00E22FD9">
        <w:tab/>
      </w:r>
      <w:r w:rsidRPr="00E22FD9">
        <w:tab/>
        <w:t xml:space="preserve">rules that are of general application. If these measures are limited, for example, to </w:t>
      </w:r>
      <w:r w:rsidRPr="00E22FD9">
        <w:tab/>
      </w:r>
      <w:r w:rsidRPr="00E22FD9">
        <w:tab/>
        <w:t xml:space="preserve">certain </w:t>
      </w:r>
      <w:r w:rsidRPr="00E22FD9">
        <w:tab/>
        <w:t xml:space="preserve">sectors, regions or (types of) undertakings, they have to be included. </w:t>
      </w:r>
    </w:p>
    <w:p w14:paraId="1EA32BD2" w14:textId="77777777" w:rsidR="00662F78" w:rsidRPr="00E22FD9" w:rsidRDefault="00662F78" w:rsidP="00662F78">
      <w:r w:rsidRPr="00E22FD9">
        <w:tab/>
      </w:r>
      <w:r w:rsidRPr="00E22FD9">
        <w:tab/>
        <w:t xml:space="preserve">(b) Application of tax reliefs for avoidance of double taxation in line with the </w:t>
      </w:r>
      <w:r w:rsidRPr="00E22FD9">
        <w:tab/>
      </w:r>
      <w:r w:rsidRPr="00E22FD9">
        <w:tab/>
      </w:r>
      <w:r w:rsidRPr="00E22FD9">
        <w:tab/>
        <w:t xml:space="preserve">provisions of bilateral or multilateral agreements for avoidance of double taxation as </w:t>
      </w:r>
      <w:r w:rsidRPr="00E22FD9">
        <w:tab/>
      </w:r>
      <w:r w:rsidRPr="00E22FD9">
        <w:tab/>
        <w:t xml:space="preserve">well as unilateral tax reliefs for avoidance of double taxation applied under national </w:t>
      </w:r>
      <w:r w:rsidRPr="00E22FD9">
        <w:tab/>
      </w:r>
      <w:r w:rsidRPr="00E22FD9">
        <w:tab/>
        <w:t xml:space="preserve">tax legislation to the extent they follow the same logic as the provisions of bilateral </w:t>
      </w:r>
      <w:r w:rsidRPr="00E22FD9">
        <w:tab/>
      </w:r>
      <w:r w:rsidRPr="00E22FD9">
        <w:tab/>
        <w:t xml:space="preserve">or multilateral agreements. </w:t>
      </w:r>
    </w:p>
    <w:p w14:paraId="74D4D1A8" w14:textId="77777777" w:rsidR="00662F78" w:rsidRPr="00E22FD9" w:rsidRDefault="00662F78" w:rsidP="00662F78">
      <w:r w:rsidRPr="00E22FD9">
        <w:tab/>
      </w:r>
      <w:r w:rsidRPr="00E22FD9">
        <w:tab/>
        <w:t xml:space="preserve">(c) Provision/purchase of goods/services (except financial services) at market terms </w:t>
      </w:r>
      <w:r w:rsidRPr="00E22FD9">
        <w:tab/>
      </w:r>
      <w:r w:rsidRPr="00E22FD9">
        <w:tab/>
        <w:t xml:space="preserve">in the ordinary course of business, for example the provision/purchase of goods or </w:t>
      </w:r>
      <w:r w:rsidRPr="00E22FD9">
        <w:tab/>
      </w:r>
      <w:r w:rsidRPr="00E22FD9">
        <w:tab/>
        <w:t xml:space="preserve">services carried </w:t>
      </w:r>
      <w:r w:rsidRPr="00E22FD9">
        <w:tab/>
        <w:t xml:space="preserve">out following a competitive, transparent and non-discriminatory </w:t>
      </w:r>
      <w:r w:rsidRPr="00E22FD9">
        <w:tab/>
      </w:r>
      <w:r w:rsidRPr="00E22FD9">
        <w:tab/>
        <w:t xml:space="preserve">tender procedure. </w:t>
      </w:r>
    </w:p>
    <w:p w14:paraId="237C06FB" w14:textId="77777777" w:rsidR="00662F78" w:rsidRPr="00E22FD9" w:rsidRDefault="00662F78" w:rsidP="00662F78">
      <w:r w:rsidRPr="00E22FD9">
        <w:tab/>
      </w:r>
      <w:r w:rsidRPr="00E22FD9">
        <w:tab/>
        <w:t>(d) Foreign financial contributions below the individual amount of EUR 1 million.</w:t>
      </w:r>
    </w:p>
    <w:p w14:paraId="682482DA" w14:textId="77777777" w:rsidR="00662F78" w:rsidRPr="00E22FD9" w:rsidRDefault="00662F78" w:rsidP="00662F78">
      <w:r w:rsidRPr="00E22FD9">
        <w:t>(vi)</w:t>
      </w:r>
      <w:r w:rsidRPr="00E22FD9">
        <w:tab/>
        <w:t xml:space="preserve">The foreign financial contributions that may be relevant for the assessment of each public </w:t>
      </w:r>
      <w:r w:rsidRPr="00E22FD9">
        <w:tab/>
        <w:t xml:space="preserve">procurement may depend on a number of factors such as the sectors or activities involved, </w:t>
      </w:r>
      <w:r w:rsidRPr="00E22FD9">
        <w:tab/>
        <w:t xml:space="preserve">the type of financial contributions or other specificities of the case. In light of these </w:t>
      </w:r>
      <w:r w:rsidRPr="00E22FD9">
        <w:tab/>
        <w:t xml:space="preserve">specificities, the Commission may request additional information where it considers such </w:t>
      </w:r>
      <w:r w:rsidRPr="00E22FD9">
        <w:tab/>
        <w:t xml:space="preserve">information necessary for its assessment. </w:t>
      </w:r>
    </w:p>
    <w:p w14:paraId="5BBCE3D3" w14:textId="293595ED" w:rsidR="00662F78" w:rsidRPr="00E22FD9" w:rsidRDefault="00662F78" w:rsidP="00662F78">
      <w:pPr>
        <w:rPr>
          <w:b/>
        </w:rPr>
      </w:pPr>
    </w:p>
    <w:p w14:paraId="07C566E3" w14:textId="7BE2C632" w:rsidR="00074610" w:rsidRPr="00E22FD9" w:rsidRDefault="00074610" w:rsidP="00662F78">
      <w:pPr>
        <w:rPr>
          <w:b/>
        </w:rPr>
      </w:pPr>
    </w:p>
    <w:p w14:paraId="45DA68C5" w14:textId="7FA8FE02" w:rsidR="00074610" w:rsidRPr="00E22FD9" w:rsidRDefault="00074610" w:rsidP="00662F78">
      <w:pPr>
        <w:rPr>
          <w:b/>
        </w:rPr>
      </w:pPr>
    </w:p>
    <w:p w14:paraId="11259FE5" w14:textId="77777777" w:rsidR="00074610" w:rsidRPr="00E22FD9"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E22FD9" w14:paraId="64A69F45" w14:textId="77777777" w:rsidTr="00DD06EA">
        <w:trPr>
          <w:trHeight w:val="300"/>
        </w:trPr>
        <w:tc>
          <w:tcPr>
            <w:tcW w:w="1370" w:type="dxa"/>
            <w:noWrap/>
            <w:hideMark/>
          </w:tcPr>
          <w:p w14:paraId="787CEE70" w14:textId="77777777" w:rsidR="00662F78" w:rsidRPr="00E22FD9" w:rsidRDefault="00662F78" w:rsidP="00DD06EA">
            <w:pPr>
              <w:rPr>
                <w:b/>
                <w:bCs/>
                <w:lang w:val="en-IE"/>
              </w:rPr>
            </w:pPr>
            <w:r w:rsidRPr="00E22FD9">
              <w:rPr>
                <w:b/>
                <w:bCs/>
              </w:rPr>
              <w:t>Third Country</w:t>
            </w:r>
          </w:p>
        </w:tc>
        <w:tc>
          <w:tcPr>
            <w:tcW w:w="1977" w:type="dxa"/>
            <w:noWrap/>
            <w:hideMark/>
          </w:tcPr>
          <w:p w14:paraId="6BD44841" w14:textId="77777777" w:rsidR="00662F78" w:rsidRPr="00E22FD9" w:rsidRDefault="00662F78" w:rsidP="00DD06EA">
            <w:pPr>
              <w:rPr>
                <w:b/>
                <w:bCs/>
              </w:rPr>
            </w:pPr>
            <w:r w:rsidRPr="00E22FD9">
              <w:rPr>
                <w:b/>
                <w:bCs/>
              </w:rPr>
              <w:t>Type of Financial Contribution (FC)*</w:t>
            </w:r>
          </w:p>
        </w:tc>
        <w:tc>
          <w:tcPr>
            <w:tcW w:w="3843" w:type="dxa"/>
            <w:noWrap/>
            <w:hideMark/>
          </w:tcPr>
          <w:p w14:paraId="49E4D255" w14:textId="77777777" w:rsidR="00662F78" w:rsidRPr="00E22FD9" w:rsidRDefault="00662F78" w:rsidP="00DD06EA">
            <w:pPr>
              <w:rPr>
                <w:b/>
                <w:bCs/>
              </w:rPr>
            </w:pPr>
            <w:r w:rsidRPr="00E22FD9">
              <w:rPr>
                <w:b/>
                <w:bCs/>
              </w:rPr>
              <w:t>Brief Description of the purpose of the FC and the granting entity**</w:t>
            </w:r>
          </w:p>
        </w:tc>
        <w:tc>
          <w:tcPr>
            <w:tcW w:w="1871" w:type="dxa"/>
            <w:noWrap/>
            <w:hideMark/>
          </w:tcPr>
          <w:p w14:paraId="6A65F64C" w14:textId="77777777" w:rsidR="00662F78" w:rsidRPr="00E22FD9" w:rsidRDefault="00662F78" w:rsidP="00DD06EA">
            <w:pPr>
              <w:rPr>
                <w:b/>
                <w:bCs/>
              </w:rPr>
            </w:pPr>
            <w:r w:rsidRPr="00E22FD9">
              <w:rPr>
                <w:b/>
                <w:bCs/>
              </w:rPr>
              <w:t>Total Estimated value of the FC granted***</w:t>
            </w:r>
          </w:p>
        </w:tc>
      </w:tr>
      <w:tr w:rsidR="00662F78" w:rsidRPr="00E22FD9" w14:paraId="2D4BA6B3" w14:textId="77777777" w:rsidTr="00DD06EA">
        <w:trPr>
          <w:trHeight w:val="300"/>
        </w:trPr>
        <w:tc>
          <w:tcPr>
            <w:tcW w:w="1370" w:type="dxa"/>
            <w:noWrap/>
            <w:hideMark/>
          </w:tcPr>
          <w:p w14:paraId="6738F5DA" w14:textId="77777777" w:rsidR="00662F78" w:rsidRPr="00E22FD9" w:rsidRDefault="00662F78" w:rsidP="00DD06EA">
            <w:r w:rsidRPr="00E22FD9">
              <w:t>Country A</w:t>
            </w:r>
          </w:p>
        </w:tc>
        <w:tc>
          <w:tcPr>
            <w:tcW w:w="1977" w:type="dxa"/>
            <w:noWrap/>
            <w:hideMark/>
          </w:tcPr>
          <w:p w14:paraId="0F3C9998" w14:textId="77777777" w:rsidR="00662F78" w:rsidRPr="00E22FD9" w:rsidRDefault="00662F78" w:rsidP="00DD06EA">
            <w:r w:rsidRPr="00E22FD9">
              <w:t> </w:t>
            </w:r>
          </w:p>
        </w:tc>
        <w:tc>
          <w:tcPr>
            <w:tcW w:w="3843" w:type="dxa"/>
            <w:noWrap/>
            <w:hideMark/>
          </w:tcPr>
          <w:p w14:paraId="22DD1730" w14:textId="77777777" w:rsidR="00662F78" w:rsidRPr="00E22FD9" w:rsidRDefault="00662F78" w:rsidP="00DD06EA">
            <w:r w:rsidRPr="00E22FD9">
              <w:t> </w:t>
            </w:r>
          </w:p>
        </w:tc>
        <w:tc>
          <w:tcPr>
            <w:tcW w:w="1871" w:type="dxa"/>
            <w:noWrap/>
            <w:hideMark/>
          </w:tcPr>
          <w:p w14:paraId="16CF6468" w14:textId="77777777" w:rsidR="00662F78" w:rsidRPr="00E22FD9" w:rsidRDefault="00662F78" w:rsidP="00DD06EA">
            <w:r w:rsidRPr="00E22FD9">
              <w:t> </w:t>
            </w:r>
          </w:p>
        </w:tc>
      </w:tr>
      <w:tr w:rsidR="00662F78" w:rsidRPr="00E22FD9" w14:paraId="1B09F152" w14:textId="77777777" w:rsidTr="00DD06EA">
        <w:trPr>
          <w:trHeight w:val="300"/>
        </w:trPr>
        <w:tc>
          <w:tcPr>
            <w:tcW w:w="1370" w:type="dxa"/>
            <w:noWrap/>
            <w:hideMark/>
          </w:tcPr>
          <w:p w14:paraId="4A46EE5A" w14:textId="77777777" w:rsidR="00662F78" w:rsidRPr="00E22FD9" w:rsidRDefault="00662F78" w:rsidP="00DD06EA">
            <w:r w:rsidRPr="00E22FD9">
              <w:t>Country B</w:t>
            </w:r>
          </w:p>
        </w:tc>
        <w:tc>
          <w:tcPr>
            <w:tcW w:w="1977" w:type="dxa"/>
            <w:noWrap/>
            <w:hideMark/>
          </w:tcPr>
          <w:p w14:paraId="1E32DDEC" w14:textId="77777777" w:rsidR="00662F78" w:rsidRPr="00E22FD9" w:rsidRDefault="00662F78" w:rsidP="00DD06EA">
            <w:r w:rsidRPr="00E22FD9">
              <w:t> </w:t>
            </w:r>
          </w:p>
        </w:tc>
        <w:tc>
          <w:tcPr>
            <w:tcW w:w="3843" w:type="dxa"/>
            <w:noWrap/>
            <w:hideMark/>
          </w:tcPr>
          <w:p w14:paraId="20785771" w14:textId="77777777" w:rsidR="00662F78" w:rsidRPr="00E22FD9" w:rsidRDefault="00662F78" w:rsidP="00DD06EA">
            <w:r w:rsidRPr="00E22FD9">
              <w:t> </w:t>
            </w:r>
          </w:p>
        </w:tc>
        <w:tc>
          <w:tcPr>
            <w:tcW w:w="1871" w:type="dxa"/>
            <w:noWrap/>
            <w:hideMark/>
          </w:tcPr>
          <w:p w14:paraId="43BF4013" w14:textId="77777777" w:rsidR="00662F78" w:rsidRPr="00E22FD9" w:rsidRDefault="00662F78" w:rsidP="00DD06EA">
            <w:r w:rsidRPr="00E22FD9">
              <w:t> </w:t>
            </w:r>
          </w:p>
        </w:tc>
      </w:tr>
      <w:tr w:rsidR="00662F78" w:rsidRPr="00E22FD9" w14:paraId="0F623FAF" w14:textId="77777777" w:rsidTr="00DD06EA">
        <w:trPr>
          <w:trHeight w:val="300"/>
        </w:trPr>
        <w:tc>
          <w:tcPr>
            <w:tcW w:w="1370" w:type="dxa"/>
            <w:noWrap/>
            <w:hideMark/>
          </w:tcPr>
          <w:p w14:paraId="677B9726" w14:textId="77777777" w:rsidR="00662F78" w:rsidRPr="00E22FD9" w:rsidRDefault="00662F78" w:rsidP="00DD06EA">
            <w:r w:rsidRPr="00E22FD9">
              <w:t>Country C</w:t>
            </w:r>
          </w:p>
        </w:tc>
        <w:tc>
          <w:tcPr>
            <w:tcW w:w="1977" w:type="dxa"/>
            <w:noWrap/>
            <w:hideMark/>
          </w:tcPr>
          <w:p w14:paraId="0B628E22" w14:textId="77777777" w:rsidR="00662F78" w:rsidRPr="00E22FD9" w:rsidRDefault="00662F78" w:rsidP="00DD06EA">
            <w:r w:rsidRPr="00E22FD9">
              <w:t> </w:t>
            </w:r>
          </w:p>
        </w:tc>
        <w:tc>
          <w:tcPr>
            <w:tcW w:w="3843" w:type="dxa"/>
            <w:noWrap/>
            <w:hideMark/>
          </w:tcPr>
          <w:p w14:paraId="5EF37575" w14:textId="77777777" w:rsidR="00662F78" w:rsidRPr="00E22FD9" w:rsidRDefault="00662F78" w:rsidP="00DD06EA">
            <w:r w:rsidRPr="00E22FD9">
              <w:t> </w:t>
            </w:r>
          </w:p>
        </w:tc>
        <w:tc>
          <w:tcPr>
            <w:tcW w:w="1871" w:type="dxa"/>
            <w:noWrap/>
            <w:hideMark/>
          </w:tcPr>
          <w:p w14:paraId="3CEDF1CE" w14:textId="77777777" w:rsidR="00662F78" w:rsidRPr="00E22FD9" w:rsidRDefault="00662F78" w:rsidP="00DD06EA">
            <w:r w:rsidRPr="00E22FD9">
              <w:t> </w:t>
            </w:r>
          </w:p>
        </w:tc>
      </w:tr>
      <w:tr w:rsidR="00662F78" w:rsidRPr="00E22FD9" w14:paraId="6F2299B9" w14:textId="77777777" w:rsidTr="00DD06EA">
        <w:trPr>
          <w:trHeight w:val="300"/>
        </w:trPr>
        <w:tc>
          <w:tcPr>
            <w:tcW w:w="1370" w:type="dxa"/>
            <w:noWrap/>
            <w:hideMark/>
          </w:tcPr>
          <w:p w14:paraId="4731D9DE" w14:textId="77777777" w:rsidR="00662F78" w:rsidRPr="00E22FD9" w:rsidRDefault="00662F78" w:rsidP="00DD06EA">
            <w:r w:rsidRPr="00E22FD9">
              <w:t>Country D</w:t>
            </w:r>
          </w:p>
        </w:tc>
        <w:tc>
          <w:tcPr>
            <w:tcW w:w="1977" w:type="dxa"/>
            <w:noWrap/>
            <w:hideMark/>
          </w:tcPr>
          <w:p w14:paraId="5E7FE374" w14:textId="77777777" w:rsidR="00662F78" w:rsidRPr="00E22FD9" w:rsidRDefault="00662F78" w:rsidP="00DD06EA">
            <w:r w:rsidRPr="00E22FD9">
              <w:t> </w:t>
            </w:r>
          </w:p>
        </w:tc>
        <w:tc>
          <w:tcPr>
            <w:tcW w:w="3843" w:type="dxa"/>
            <w:noWrap/>
            <w:hideMark/>
          </w:tcPr>
          <w:p w14:paraId="6B45AFC1" w14:textId="77777777" w:rsidR="00662F78" w:rsidRPr="00E22FD9" w:rsidRDefault="00662F78" w:rsidP="00DD06EA">
            <w:r w:rsidRPr="00E22FD9">
              <w:t> </w:t>
            </w:r>
          </w:p>
        </w:tc>
        <w:tc>
          <w:tcPr>
            <w:tcW w:w="1871" w:type="dxa"/>
            <w:noWrap/>
            <w:hideMark/>
          </w:tcPr>
          <w:p w14:paraId="6B747E6A" w14:textId="77777777" w:rsidR="00662F78" w:rsidRPr="00E22FD9" w:rsidRDefault="00662F78" w:rsidP="00DD06EA">
            <w:r w:rsidRPr="00E22FD9">
              <w:t> </w:t>
            </w:r>
          </w:p>
        </w:tc>
      </w:tr>
    </w:tbl>
    <w:p w14:paraId="1D7039BB" w14:textId="77777777" w:rsidR="00662F78" w:rsidRPr="00E22FD9" w:rsidRDefault="00662F78" w:rsidP="00662F78">
      <w:pPr>
        <w:rPr>
          <w:sz w:val="18"/>
          <w:szCs w:val="18"/>
        </w:rPr>
      </w:pPr>
    </w:p>
    <w:p w14:paraId="75638795" w14:textId="77777777" w:rsidR="00662F78" w:rsidRPr="00E22FD9" w:rsidRDefault="00662F78" w:rsidP="00662F78">
      <w:pPr>
        <w:rPr>
          <w:sz w:val="18"/>
          <w:szCs w:val="18"/>
        </w:rPr>
      </w:pPr>
      <w:r w:rsidRPr="00E22FD9">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Pr="00E22FD9" w:rsidRDefault="00662F78" w:rsidP="00662F78">
      <w:pPr>
        <w:rPr>
          <w:sz w:val="18"/>
          <w:szCs w:val="18"/>
        </w:rPr>
      </w:pPr>
      <w:r w:rsidRPr="00E22FD9">
        <w:rPr>
          <w:sz w:val="18"/>
          <w:szCs w:val="18"/>
        </w:rPr>
        <w:t>*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E22FD9" w:rsidRDefault="00662F78" w:rsidP="00662F78">
      <w:pPr>
        <w:rPr>
          <w:sz w:val="18"/>
          <w:szCs w:val="18"/>
        </w:rPr>
      </w:pPr>
      <w:r w:rsidRPr="00E22FD9">
        <w:rPr>
          <w:sz w:val="18"/>
          <w:szCs w:val="18"/>
        </w:rPr>
        <w:t>** General description of the purpose of the financial contributions included in each type and of the granting entity(</w:t>
      </w:r>
      <w:proofErr w:type="spellStart"/>
      <w:r w:rsidRPr="00E22FD9">
        <w:rPr>
          <w:sz w:val="18"/>
          <w:szCs w:val="18"/>
        </w:rPr>
        <w:t>ies</w:t>
      </w:r>
      <w:proofErr w:type="spellEnd"/>
      <w:r w:rsidRPr="00E22FD9">
        <w:rPr>
          <w:sz w:val="18"/>
          <w:szCs w:val="18"/>
        </w:rPr>
        <w:t>). For instance, ‘tax exemption for the production of product A and R &amp; D activities’, ‘several loans with State-owned banks for purpose X’, ‘several financing measures with State investment agencies to cover operating expenses/for R &amp; D activities’, ‘public capital injection in Company X’.</w:t>
      </w:r>
    </w:p>
    <w:p w14:paraId="101A6F86" w14:textId="77777777" w:rsidR="00662F78" w:rsidRPr="00E22FD9" w:rsidRDefault="00662F78" w:rsidP="00662F78">
      <w:pPr>
        <w:rPr>
          <w:sz w:val="18"/>
          <w:szCs w:val="18"/>
        </w:rPr>
      </w:pPr>
      <w:r w:rsidRPr="00E22FD9">
        <w:rPr>
          <w:sz w:val="18"/>
          <w:szCs w:val="18"/>
        </w:rPr>
        <w:t>*** Use the following ranges: ‘EUR 45-100 million’, ‘EUR &gt; 100-500 million’, ‘EUR &gt; 500-1 000 million’, ‘more than EUR 1 000 million’</w:t>
      </w:r>
    </w:p>
    <w:p w14:paraId="6135312F" w14:textId="77777777" w:rsidR="00662F78" w:rsidRPr="00E22FD9" w:rsidRDefault="00662F78" w:rsidP="00662F78"/>
    <w:p w14:paraId="50ACB92E" w14:textId="77777777" w:rsidR="00662F78" w:rsidRPr="00E22FD9" w:rsidRDefault="00662F78" w:rsidP="00662F78">
      <w:pPr>
        <w:rPr>
          <w:b/>
          <w:u w:val="single"/>
        </w:rPr>
      </w:pPr>
      <w:r w:rsidRPr="00E22FD9">
        <w:rPr>
          <w:b/>
          <w:u w:val="single"/>
        </w:rPr>
        <w:t>4.</w:t>
      </w:r>
      <w:r w:rsidRPr="00E22FD9">
        <w:rPr>
          <w:b/>
          <w:u w:val="single"/>
        </w:rPr>
        <w:tab/>
        <w:t>Justification for absence of unduly advantageous tender – (Section 4 of Form FS-PP)</w:t>
      </w:r>
    </w:p>
    <w:p w14:paraId="0D490323" w14:textId="77777777" w:rsidR="00662F78" w:rsidRPr="00E22FD9" w:rsidRDefault="00662F78" w:rsidP="00662F78">
      <w:r w:rsidRPr="00E22FD9">
        <w:rPr>
          <w:u w:val="single"/>
        </w:rPr>
        <w:t>4.1</w:t>
      </w:r>
      <w:r w:rsidRPr="00E22FD9">
        <w:rPr>
          <w:u w:val="single"/>
        </w:rPr>
        <w:tab/>
      </w:r>
      <w:r w:rsidRPr="00E22FD9">
        <w:t xml:space="preserve">For any of the foreign financial contributions enabling an undertaking to submit an unduly </w:t>
      </w:r>
      <w:r w:rsidRPr="00E22FD9">
        <w:tab/>
        <w:t xml:space="preserve">advantageous tender on the basis of which the undertaking could be awarded the relevant </w:t>
      </w:r>
      <w:r w:rsidRPr="00E22FD9">
        <w:tab/>
        <w:t xml:space="preserve">contract (Article 5(1)(e) of Regulation (EU) 2022/2560), are there any elements which can be </w:t>
      </w:r>
      <w:r w:rsidRPr="00E22FD9">
        <w:tab/>
        <w:t xml:space="preserve">adduced to demonstrate that the tender is not unduly advantageous directly or indirectly </w:t>
      </w:r>
      <w:r w:rsidRPr="00E22FD9">
        <w:tab/>
        <w:t xml:space="preserve">due to the financial contribution(s) received, including the elements referred to in Article </w:t>
      </w:r>
      <w:r w:rsidRPr="00E22FD9">
        <w:tab/>
        <w:t xml:space="preserve">69(2) of Directive 2014/24/EU. </w:t>
      </w:r>
    </w:p>
    <w:p w14:paraId="450A1EFF" w14:textId="77777777" w:rsidR="00662F78" w:rsidRPr="00E22FD9" w:rsidRDefault="00662F78" w:rsidP="00662F78">
      <w:pPr>
        <w:rPr>
          <w:u w:val="single"/>
        </w:rPr>
      </w:pPr>
      <w:r w:rsidRPr="00E22FD9">
        <w:tab/>
        <w:t xml:space="preserve">In that regard, notifying parties should detail any elements that in their view may </w:t>
      </w:r>
      <w:r w:rsidRPr="00E22FD9">
        <w:tab/>
        <w:t xml:space="preserve">demonstrate that their tender is not unduly advantageous. </w:t>
      </w:r>
    </w:p>
    <w:p w14:paraId="3053E8D7" w14:textId="77777777" w:rsidR="00662F78" w:rsidRPr="00E22FD9" w:rsidRDefault="00662F78" w:rsidP="00662F78">
      <w:r w:rsidRPr="00E22FD9">
        <w:rPr>
          <w:u w:val="single"/>
        </w:rPr>
        <w:t>4.2</w:t>
      </w:r>
      <w:r w:rsidRPr="00E22FD9">
        <w:rPr>
          <w:u w:val="single"/>
        </w:rPr>
        <w:tab/>
      </w:r>
      <w:r w:rsidRPr="00E22FD9">
        <w:t xml:space="preserve">The elements may in particular refer to: </w:t>
      </w:r>
    </w:p>
    <w:p w14:paraId="1E184F88" w14:textId="77777777" w:rsidR="00662F78" w:rsidRPr="00E22FD9" w:rsidRDefault="00662F78" w:rsidP="00662F78">
      <w:r w:rsidRPr="00E22FD9">
        <w:tab/>
        <w:t xml:space="preserve">4.2.1. </w:t>
      </w:r>
      <w:r w:rsidRPr="00E22FD9">
        <w:tab/>
        <w:t xml:space="preserve">The economics of the manufacturing process, of the services provided or of the </w:t>
      </w:r>
      <w:r w:rsidRPr="00E22FD9">
        <w:tab/>
      </w:r>
      <w:r w:rsidRPr="00E22FD9">
        <w:tab/>
      </w:r>
      <w:r w:rsidRPr="00E22FD9">
        <w:tab/>
        <w:t>construction method;</w:t>
      </w:r>
    </w:p>
    <w:p w14:paraId="25AFDC90" w14:textId="77777777" w:rsidR="00662F78" w:rsidRPr="00E22FD9" w:rsidRDefault="00662F78" w:rsidP="00662F78">
      <w:r w:rsidRPr="00E22FD9">
        <w:tab/>
        <w:t xml:space="preserve">4.2.2. </w:t>
      </w:r>
      <w:r w:rsidRPr="00E22FD9">
        <w:tab/>
        <w:t xml:space="preserve">The technical solutions chosen or any exceptionally favourable conditions available </w:t>
      </w:r>
      <w:r w:rsidRPr="00E22FD9">
        <w:tab/>
      </w:r>
      <w:r w:rsidRPr="00E22FD9">
        <w:tab/>
        <w:t xml:space="preserve">to the tenderer for the supply of the products or services or for the execution of the </w:t>
      </w:r>
      <w:r w:rsidRPr="00E22FD9">
        <w:tab/>
      </w:r>
      <w:r w:rsidRPr="00E22FD9">
        <w:tab/>
        <w:t xml:space="preserve">work; </w:t>
      </w:r>
    </w:p>
    <w:p w14:paraId="66AD5714" w14:textId="77777777" w:rsidR="00662F78" w:rsidRPr="00E22FD9" w:rsidRDefault="00662F78" w:rsidP="00662F78">
      <w:r w:rsidRPr="00E22FD9">
        <w:tab/>
        <w:t xml:space="preserve">4.2.3. </w:t>
      </w:r>
      <w:r w:rsidRPr="00E22FD9">
        <w:tab/>
        <w:t xml:space="preserve">The originality of the work, supplies or services proposed by the tenderer; </w:t>
      </w:r>
    </w:p>
    <w:p w14:paraId="22F28125" w14:textId="77777777" w:rsidR="00662F78" w:rsidRPr="00E22FD9" w:rsidRDefault="00662F78" w:rsidP="00662F78">
      <w:r w:rsidRPr="00E22FD9">
        <w:tab/>
        <w:t xml:space="preserve">4.2.4. </w:t>
      </w:r>
      <w:r w:rsidRPr="00E22FD9">
        <w:tab/>
        <w:t xml:space="preserve">Compliance with applicable obligations in the fields of environmental, social and </w:t>
      </w:r>
      <w:r w:rsidRPr="00E22FD9">
        <w:tab/>
      </w:r>
      <w:r w:rsidRPr="00E22FD9">
        <w:tab/>
        <w:t xml:space="preserve">labour law; </w:t>
      </w:r>
    </w:p>
    <w:p w14:paraId="4C512AFA" w14:textId="77777777" w:rsidR="00662F78" w:rsidRPr="00E22FD9" w:rsidRDefault="00662F78" w:rsidP="00662F78">
      <w:r w:rsidRPr="00E22FD9">
        <w:tab/>
        <w:t xml:space="preserve">4.2.5. </w:t>
      </w:r>
      <w:r w:rsidRPr="00E22FD9">
        <w:tab/>
        <w:t>Compliance with obligations regarding subcontracting.</w:t>
      </w:r>
    </w:p>
    <w:p w14:paraId="60EA9E0C" w14:textId="77777777" w:rsidR="00662F78" w:rsidRPr="00E22FD9" w:rsidRDefault="00662F78" w:rsidP="00662F78">
      <w:pPr>
        <w:rPr>
          <w:u w:val="single"/>
        </w:rPr>
      </w:pPr>
    </w:p>
    <w:p w14:paraId="713DE67C" w14:textId="77777777" w:rsidR="00074610" w:rsidRPr="00E22FD9" w:rsidRDefault="00074610" w:rsidP="00662F78">
      <w:pPr>
        <w:rPr>
          <w:b/>
          <w:u w:val="single"/>
        </w:rPr>
      </w:pPr>
    </w:p>
    <w:p w14:paraId="23BE1B69" w14:textId="2FB29654" w:rsidR="00662F78" w:rsidRPr="00E22FD9" w:rsidRDefault="00662F78" w:rsidP="00662F78">
      <w:pPr>
        <w:rPr>
          <w:b/>
          <w:u w:val="single"/>
        </w:rPr>
      </w:pPr>
      <w:r w:rsidRPr="00E22FD9">
        <w:rPr>
          <w:b/>
          <w:u w:val="single"/>
        </w:rPr>
        <w:t>5.</w:t>
      </w:r>
      <w:r w:rsidRPr="00E22FD9">
        <w:rPr>
          <w:b/>
          <w:u w:val="single"/>
        </w:rPr>
        <w:tab/>
        <w:t>Possible Positive Effects  - ( Section 5 of Form FS-PP)</w:t>
      </w:r>
    </w:p>
    <w:p w14:paraId="4F2E57F2" w14:textId="77777777" w:rsidR="00662F78" w:rsidRPr="00E22FD9" w:rsidRDefault="00662F78" w:rsidP="00662F78">
      <w:r w:rsidRPr="00E22FD9">
        <w:rPr>
          <w:u w:val="single"/>
        </w:rPr>
        <w:t>5.1</w:t>
      </w:r>
      <w:r w:rsidRPr="00E22FD9">
        <w:rPr>
          <w:u w:val="single"/>
        </w:rPr>
        <w:tab/>
      </w:r>
      <w:r w:rsidRPr="00E22FD9">
        <w:t xml:space="preserve">If applicable, notifying parties should list and substantiate any possible positive effects on the </w:t>
      </w:r>
      <w:r w:rsidRPr="00E22FD9">
        <w:tab/>
        <w:t xml:space="preserve">development of the relevant subsidised economic activity on the internal market. Notifying </w:t>
      </w:r>
      <w:r w:rsidRPr="00E22FD9">
        <w:tab/>
        <w:t xml:space="preserve">parties should also list and substantiate any other positive effects of the foreign subsidies, </w:t>
      </w:r>
      <w:r w:rsidRPr="00E22FD9">
        <w:tab/>
        <w:t xml:space="preserve">such as </w:t>
      </w:r>
      <w:r w:rsidRPr="00E22FD9">
        <w:tab/>
        <w:t xml:space="preserve">broader positive effects in relation to the relevant policy objectives, in particular </w:t>
      </w:r>
      <w:r w:rsidRPr="00E22FD9">
        <w:tab/>
        <w:t xml:space="preserve">those of the Union, and specify when and where those effects have or are expected to take </w:t>
      </w:r>
      <w:r w:rsidRPr="00E22FD9">
        <w:tab/>
        <w:t>place. Notifying parties should provide a description of each of those positive effects.</w:t>
      </w:r>
    </w:p>
    <w:p w14:paraId="3FF0BFB9" w14:textId="77777777" w:rsidR="00662F78" w:rsidRPr="00E22FD9" w:rsidRDefault="00662F78" w:rsidP="00662F78">
      <w:pPr>
        <w:rPr>
          <w:u w:val="single"/>
        </w:rPr>
      </w:pPr>
    </w:p>
    <w:p w14:paraId="11F7E9C3" w14:textId="77777777" w:rsidR="00662F78" w:rsidRPr="00E22FD9" w:rsidRDefault="00662F78" w:rsidP="00662F78">
      <w:pPr>
        <w:rPr>
          <w:b/>
          <w:u w:val="single"/>
        </w:rPr>
      </w:pPr>
      <w:r w:rsidRPr="00E22FD9">
        <w:rPr>
          <w:b/>
          <w:u w:val="single"/>
        </w:rPr>
        <w:t>6.</w:t>
      </w:r>
      <w:r w:rsidRPr="00E22FD9">
        <w:rPr>
          <w:b/>
          <w:u w:val="single"/>
        </w:rPr>
        <w:tab/>
        <w:t>Supporting Documentation – (Section 6 of Form FS-PP)</w:t>
      </w:r>
    </w:p>
    <w:p w14:paraId="6ECF913D" w14:textId="77777777" w:rsidR="00662F78" w:rsidRPr="00E22FD9" w:rsidRDefault="00662F78" w:rsidP="00662F78">
      <w:r w:rsidRPr="00E22FD9">
        <w:t xml:space="preserve">Notifying parties are required to provide the following for each notifying party: </w:t>
      </w:r>
    </w:p>
    <w:p w14:paraId="2C03C23A" w14:textId="77777777" w:rsidR="00662F78" w:rsidRPr="00E22FD9" w:rsidRDefault="00662F78" w:rsidP="00662F78">
      <w:r w:rsidRPr="00E22FD9">
        <w:t xml:space="preserve">6.1. </w:t>
      </w:r>
      <w:r w:rsidRPr="00E22FD9">
        <w:tab/>
        <w:t xml:space="preserve">Copies of all the supporting official documents relating to the financial contributions that </w:t>
      </w:r>
      <w:r w:rsidRPr="00E22FD9">
        <w:tab/>
        <w:t xml:space="preserve">may fall into any of the categories of Article 5(1), points (a) to (c) and (e) of Regulation (EU) </w:t>
      </w:r>
      <w:r w:rsidRPr="00E22FD9">
        <w:tab/>
        <w:t xml:space="preserve">2022/2560 pursuant to Section 3.1. </w:t>
      </w:r>
    </w:p>
    <w:p w14:paraId="273F08A8" w14:textId="77777777" w:rsidR="00662F78" w:rsidRPr="00E22FD9" w:rsidRDefault="00662F78" w:rsidP="00662F78">
      <w:r w:rsidRPr="00E22FD9">
        <w:t xml:space="preserve">6.2. </w:t>
      </w:r>
      <w:r w:rsidRPr="00E22FD9">
        <w:tab/>
        <w:t xml:space="preserve">Copies of the following documents prepared by or for or received by any member of the </w:t>
      </w:r>
      <w:r w:rsidRPr="00E22FD9">
        <w:tab/>
        <w:t xml:space="preserve">board of management, the board of directors or the supervisory board: </w:t>
      </w:r>
    </w:p>
    <w:p w14:paraId="383BE9DA" w14:textId="77777777" w:rsidR="00662F78" w:rsidRPr="00E22FD9" w:rsidRDefault="00662F78" w:rsidP="00662F78">
      <w:r w:rsidRPr="00E22FD9">
        <w:tab/>
        <w:t xml:space="preserve">Analyses, reports, studies surveys, presentations and any comparable documents discussing </w:t>
      </w:r>
      <w:r w:rsidRPr="00E22FD9">
        <w:tab/>
        <w:t xml:space="preserve">the purpose, use and economic rationale of the foreign financial contributions that may fall </w:t>
      </w:r>
      <w:r w:rsidRPr="00E22FD9">
        <w:tab/>
        <w:t xml:space="preserve">into any of the categories of Article 5(1), points (a) to (c) and (e) of Regulation (EU) </w:t>
      </w:r>
      <w:r w:rsidRPr="00E22FD9">
        <w:tab/>
        <w:t xml:space="preserve">2022/2560. </w:t>
      </w:r>
    </w:p>
    <w:p w14:paraId="6D871B59" w14:textId="77777777" w:rsidR="00662F78" w:rsidRPr="00E22FD9" w:rsidRDefault="00662F78" w:rsidP="00662F78">
      <w:r w:rsidRPr="00E22FD9">
        <w:tab/>
        <w:t xml:space="preserve">Provide the same documents prepared by or for or received by the entity granting the </w:t>
      </w:r>
      <w:r w:rsidRPr="00E22FD9">
        <w:tab/>
        <w:t xml:space="preserve">foreign financial contribution to the extent that they are in your possession or that they are </w:t>
      </w:r>
      <w:r w:rsidRPr="00E22FD9">
        <w:tab/>
        <w:t xml:space="preserve">publicly available. </w:t>
      </w:r>
    </w:p>
    <w:p w14:paraId="73310649" w14:textId="77777777" w:rsidR="00662F78" w:rsidRPr="00E22FD9" w:rsidRDefault="00662F78" w:rsidP="00662F78"/>
    <w:p w14:paraId="3ACB2085" w14:textId="77777777" w:rsidR="00662F78" w:rsidRPr="00E22FD9" w:rsidRDefault="00662F78" w:rsidP="00662F78">
      <w:r w:rsidRPr="00E22FD9">
        <w:t xml:space="preserve">6.3. </w:t>
      </w:r>
      <w:r w:rsidRPr="00E22FD9">
        <w:tab/>
        <w:t xml:space="preserve">An indication of the internet address, if any, at which the most recent annual accounts or </w:t>
      </w:r>
      <w:r w:rsidRPr="00E22FD9">
        <w:tab/>
        <w:t>reports of the notifying party(</w:t>
      </w:r>
      <w:proofErr w:type="spellStart"/>
      <w:r w:rsidRPr="00E22FD9">
        <w:t>ies</w:t>
      </w:r>
      <w:proofErr w:type="spellEnd"/>
      <w:r w:rsidRPr="00E22FD9">
        <w:t xml:space="preserve">) are available, or if no such internet address exists, copies of </w:t>
      </w:r>
      <w:r w:rsidRPr="00E22FD9">
        <w:tab/>
        <w:t xml:space="preserve">the most recent annual accounts and reports. </w:t>
      </w:r>
    </w:p>
    <w:p w14:paraId="1DAB6DDA" w14:textId="77777777" w:rsidR="00662F78" w:rsidRPr="00E22FD9" w:rsidRDefault="00662F78" w:rsidP="00662F78"/>
    <w:p w14:paraId="54A20E60" w14:textId="77777777" w:rsidR="00662F78" w:rsidRPr="00E22FD9" w:rsidRDefault="00662F78" w:rsidP="00662F78">
      <w:r w:rsidRPr="00E22FD9">
        <w:t xml:space="preserve">6.4. </w:t>
      </w:r>
      <w:r w:rsidRPr="00E22FD9">
        <w:tab/>
        <w:t>Where the notifying party(</w:t>
      </w:r>
      <w:proofErr w:type="spellStart"/>
      <w:r w:rsidRPr="00E22FD9">
        <w:t>ies</w:t>
      </w:r>
      <w:proofErr w:type="spellEnd"/>
      <w:r w:rsidRPr="00E22FD9">
        <w:t xml:space="preserve">) provide(s) justifications of the absence of an undue advantage </w:t>
      </w:r>
      <w:r w:rsidRPr="00E22FD9">
        <w:tab/>
        <w:t xml:space="preserve">of the tender by filling in Section 4 of this form, they also need to provide documentation for </w:t>
      </w:r>
      <w:r w:rsidRPr="00E22FD9">
        <w:tab/>
        <w:t xml:space="preserve">the period covering the three years preceding the notification, substantiating the adduced </w:t>
      </w:r>
      <w:r w:rsidRPr="00E22FD9">
        <w:tab/>
        <w:t xml:space="preserve">elements. Such documentation may include, inter alia, as relevant: (a) tax declarations for </w:t>
      </w:r>
      <w:r w:rsidRPr="00E22FD9">
        <w:tab/>
        <w:t xml:space="preserve">the period under review, including copies of company tax returns and VAT returns, (b) </w:t>
      </w:r>
      <w:r w:rsidRPr="00E22FD9">
        <w:tab/>
        <w:t xml:space="preserve">business plans and market research underlying the decision to participate in the public </w:t>
      </w:r>
      <w:r w:rsidRPr="00E22FD9">
        <w:tab/>
        <w:t>procurement procedure.</w:t>
      </w:r>
    </w:p>
    <w:p w14:paraId="680E4BF8" w14:textId="77777777" w:rsidR="00662F78" w:rsidRPr="00E22FD9" w:rsidRDefault="00662F78" w:rsidP="00662F78">
      <w:pPr>
        <w:rPr>
          <w:b/>
          <w:u w:val="single"/>
        </w:rPr>
      </w:pPr>
    </w:p>
    <w:p w14:paraId="60094750" w14:textId="77777777" w:rsidR="00074610" w:rsidRPr="00E22FD9" w:rsidRDefault="00074610" w:rsidP="00662F78">
      <w:pPr>
        <w:rPr>
          <w:b/>
          <w:u w:val="single"/>
        </w:rPr>
      </w:pPr>
    </w:p>
    <w:p w14:paraId="49345EE0" w14:textId="77777777" w:rsidR="00074610" w:rsidRPr="00E22FD9" w:rsidRDefault="00074610" w:rsidP="00662F78">
      <w:pPr>
        <w:rPr>
          <w:b/>
          <w:u w:val="single"/>
        </w:rPr>
      </w:pPr>
    </w:p>
    <w:p w14:paraId="2BF08498" w14:textId="77777777" w:rsidR="00074610" w:rsidRPr="00E22FD9" w:rsidRDefault="00074610" w:rsidP="00662F78">
      <w:pPr>
        <w:rPr>
          <w:b/>
          <w:u w:val="single"/>
        </w:rPr>
      </w:pPr>
    </w:p>
    <w:p w14:paraId="5237696A" w14:textId="77777777" w:rsidR="00074610" w:rsidRPr="00E22FD9" w:rsidRDefault="00074610" w:rsidP="00662F78">
      <w:pPr>
        <w:rPr>
          <w:b/>
          <w:u w:val="single"/>
        </w:rPr>
      </w:pPr>
    </w:p>
    <w:p w14:paraId="7635445E" w14:textId="77777777" w:rsidR="00074610" w:rsidRPr="00E22FD9" w:rsidRDefault="00074610" w:rsidP="00662F78">
      <w:pPr>
        <w:rPr>
          <w:b/>
          <w:u w:val="single"/>
        </w:rPr>
      </w:pPr>
    </w:p>
    <w:p w14:paraId="078553CC" w14:textId="2F84015E" w:rsidR="00662F78" w:rsidRPr="00E22FD9" w:rsidRDefault="00662F78" w:rsidP="00662F78">
      <w:pPr>
        <w:rPr>
          <w:b/>
          <w:u w:val="single"/>
        </w:rPr>
      </w:pPr>
      <w:r w:rsidRPr="00E22FD9">
        <w:rPr>
          <w:b/>
          <w:u w:val="single"/>
        </w:rPr>
        <w:t>7.</w:t>
      </w:r>
      <w:r w:rsidRPr="00E22FD9">
        <w:rPr>
          <w:b/>
          <w:u w:val="single"/>
        </w:rPr>
        <w:tab/>
        <w:t>Attestation (Section 8 of Form FS-PP)</w:t>
      </w:r>
    </w:p>
    <w:p w14:paraId="20EC5F66" w14:textId="77777777" w:rsidR="00662F78" w:rsidRPr="00E22FD9" w:rsidRDefault="00662F78" w:rsidP="00662F78">
      <w:r w:rsidRPr="00E22FD9">
        <w:t>The notifying party(</w:t>
      </w:r>
      <w:proofErr w:type="spellStart"/>
      <w:r w:rsidRPr="00E22FD9">
        <w:t>ies</w:t>
      </w:r>
      <w:proofErr w:type="spellEnd"/>
      <w:r w:rsidRPr="00E22FD9">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Pr="00E22FD9" w:rsidRDefault="00662F78" w:rsidP="00662F78">
      <w:r w:rsidRPr="00E22FD9">
        <w:t>The notifying party(</w:t>
      </w:r>
      <w:proofErr w:type="spellStart"/>
      <w:r w:rsidRPr="00E22FD9">
        <w:t>ies</w:t>
      </w:r>
      <w:proofErr w:type="spellEnd"/>
      <w:r w:rsidRPr="00E22FD9">
        <w:t>) confirm that they aware of the provisions of Article 33 of Regulation (EU) 2022/2560 concerning fines and periodic penalty payments.</w:t>
      </w:r>
    </w:p>
    <w:p w14:paraId="5D21BFE4" w14:textId="77777777" w:rsidR="00662F78" w:rsidRPr="00E22FD9" w:rsidRDefault="00662F78" w:rsidP="00662F78"/>
    <w:p w14:paraId="72CB66D7" w14:textId="77777777" w:rsidR="00662F78" w:rsidRPr="00E22FD9" w:rsidRDefault="00662F78" w:rsidP="00662F78"/>
    <w:p w14:paraId="00353E38" w14:textId="77777777" w:rsidR="00662F78" w:rsidRPr="00E22FD9" w:rsidRDefault="00662F78" w:rsidP="00662F78"/>
    <w:p w14:paraId="15A0A46B" w14:textId="77777777" w:rsidR="00662F78" w:rsidRPr="00E22FD9" w:rsidRDefault="00662F78" w:rsidP="00662F78"/>
    <w:p w14:paraId="4ED04795" w14:textId="77777777" w:rsidR="00662F78" w:rsidRPr="00E22FD9" w:rsidRDefault="00662F78" w:rsidP="00662F78"/>
    <w:p w14:paraId="2756F581" w14:textId="77777777" w:rsidR="00662F78" w:rsidRPr="00E22FD9" w:rsidRDefault="00662F78" w:rsidP="00662F78"/>
    <w:p w14:paraId="4E1521C4" w14:textId="77777777" w:rsidR="00662F78" w:rsidRPr="00E22FD9" w:rsidRDefault="00662F78" w:rsidP="00662F78">
      <w:r w:rsidRPr="00E22FD9">
        <w:t xml:space="preserve">Date: </w:t>
      </w:r>
    </w:p>
    <w:p w14:paraId="1BBD361F" w14:textId="77777777" w:rsidR="00662F78" w:rsidRPr="00E22FD9" w:rsidRDefault="00662F78" w:rsidP="00662F78"/>
    <w:p w14:paraId="44D1F58A" w14:textId="77777777" w:rsidR="00662F78" w:rsidRPr="00E22FD9" w:rsidRDefault="00662F78" w:rsidP="00662F78"/>
    <w:p w14:paraId="45C58467" w14:textId="77777777" w:rsidR="00662F78" w:rsidRPr="00E22FD9" w:rsidRDefault="00662F78" w:rsidP="00662F78">
      <w:pPr>
        <w:rPr>
          <w:b/>
        </w:rPr>
      </w:pPr>
      <w:r w:rsidRPr="00E22FD9">
        <w:rPr>
          <w:b/>
        </w:rPr>
        <w:t>[Signatory 1]</w:t>
      </w:r>
      <w:r w:rsidRPr="00E22FD9">
        <w:rPr>
          <w:b/>
        </w:rPr>
        <w:tab/>
      </w:r>
      <w:r w:rsidRPr="00E22FD9">
        <w:rPr>
          <w:b/>
        </w:rPr>
        <w:tab/>
      </w:r>
      <w:r w:rsidRPr="00E22FD9">
        <w:rPr>
          <w:b/>
        </w:rPr>
        <w:tab/>
      </w:r>
      <w:r w:rsidRPr="00E22FD9">
        <w:rPr>
          <w:b/>
        </w:rPr>
        <w:tab/>
      </w:r>
      <w:r w:rsidRPr="00E22FD9">
        <w:rPr>
          <w:b/>
        </w:rPr>
        <w:tab/>
      </w:r>
      <w:r w:rsidRPr="00E22FD9">
        <w:rPr>
          <w:b/>
        </w:rPr>
        <w:tab/>
        <w:t>[Signatory 2]</w:t>
      </w:r>
    </w:p>
    <w:p w14:paraId="45753205" w14:textId="77777777" w:rsidR="00662F78" w:rsidRPr="00E22FD9" w:rsidRDefault="00662F78" w:rsidP="00662F78"/>
    <w:p w14:paraId="3C0CB20C" w14:textId="77777777" w:rsidR="00662F78" w:rsidRPr="00E22FD9" w:rsidRDefault="00662F78" w:rsidP="00662F78">
      <w:r w:rsidRPr="00E22FD9">
        <w:t>Name:</w:t>
      </w:r>
      <w:r w:rsidRPr="00E22FD9">
        <w:tab/>
      </w:r>
      <w:r w:rsidRPr="00E22FD9">
        <w:tab/>
      </w:r>
      <w:r w:rsidRPr="00E22FD9">
        <w:tab/>
      </w:r>
      <w:r w:rsidRPr="00E22FD9">
        <w:tab/>
      </w:r>
      <w:r w:rsidRPr="00E22FD9">
        <w:tab/>
      </w:r>
      <w:r w:rsidRPr="00E22FD9">
        <w:tab/>
      </w:r>
      <w:r w:rsidRPr="00E22FD9">
        <w:tab/>
        <w:t>Name:</w:t>
      </w:r>
    </w:p>
    <w:p w14:paraId="4E175418" w14:textId="77777777" w:rsidR="00662F78" w:rsidRPr="00E22FD9" w:rsidRDefault="00662F78" w:rsidP="00662F78"/>
    <w:p w14:paraId="7001FF79" w14:textId="77777777" w:rsidR="00662F78" w:rsidRPr="00E22FD9" w:rsidRDefault="00662F78" w:rsidP="00662F78">
      <w:r w:rsidRPr="00E22FD9">
        <w:t>Organisation:</w:t>
      </w:r>
      <w:r w:rsidRPr="00E22FD9">
        <w:tab/>
      </w:r>
      <w:r w:rsidRPr="00E22FD9">
        <w:tab/>
      </w:r>
      <w:r w:rsidRPr="00E22FD9">
        <w:tab/>
      </w:r>
      <w:r w:rsidRPr="00E22FD9">
        <w:tab/>
      </w:r>
      <w:r w:rsidRPr="00E22FD9">
        <w:tab/>
      </w:r>
      <w:r w:rsidRPr="00E22FD9">
        <w:tab/>
        <w:t>Organisation:</w:t>
      </w:r>
    </w:p>
    <w:p w14:paraId="17B2AE3C" w14:textId="77777777" w:rsidR="00662F78" w:rsidRPr="00E22FD9" w:rsidRDefault="00662F78" w:rsidP="00662F78"/>
    <w:p w14:paraId="3CD2EF37" w14:textId="77777777" w:rsidR="00662F78" w:rsidRPr="00E22FD9" w:rsidRDefault="00662F78" w:rsidP="00662F78">
      <w:r w:rsidRPr="00E22FD9">
        <w:t>Position:</w:t>
      </w:r>
      <w:r w:rsidRPr="00E22FD9">
        <w:tab/>
      </w:r>
      <w:r w:rsidRPr="00E22FD9">
        <w:tab/>
      </w:r>
      <w:r w:rsidRPr="00E22FD9">
        <w:tab/>
      </w:r>
      <w:r w:rsidRPr="00E22FD9">
        <w:tab/>
      </w:r>
      <w:r w:rsidRPr="00E22FD9">
        <w:tab/>
      </w:r>
      <w:r w:rsidRPr="00E22FD9">
        <w:tab/>
        <w:t>Position:</w:t>
      </w:r>
    </w:p>
    <w:p w14:paraId="032FEC66" w14:textId="77777777" w:rsidR="00662F78" w:rsidRPr="00E22FD9" w:rsidRDefault="00662F78" w:rsidP="00662F78"/>
    <w:p w14:paraId="608CA93E" w14:textId="77777777" w:rsidR="00662F78" w:rsidRPr="00E22FD9" w:rsidRDefault="00662F78" w:rsidP="00662F78">
      <w:r w:rsidRPr="00E22FD9">
        <w:t>Address:</w:t>
      </w:r>
      <w:r w:rsidRPr="00E22FD9">
        <w:tab/>
      </w:r>
      <w:r w:rsidRPr="00E22FD9">
        <w:tab/>
      </w:r>
      <w:r w:rsidRPr="00E22FD9">
        <w:tab/>
      </w:r>
      <w:r w:rsidRPr="00E22FD9">
        <w:tab/>
      </w:r>
      <w:r w:rsidRPr="00E22FD9">
        <w:tab/>
      </w:r>
      <w:r w:rsidRPr="00E22FD9">
        <w:tab/>
        <w:t>Address:</w:t>
      </w:r>
    </w:p>
    <w:p w14:paraId="0F45A577" w14:textId="77777777" w:rsidR="00662F78" w:rsidRPr="00E22FD9" w:rsidRDefault="00662F78" w:rsidP="00662F78"/>
    <w:p w14:paraId="7DE98CF6" w14:textId="77777777" w:rsidR="00662F78" w:rsidRPr="00E22FD9" w:rsidRDefault="00662F78" w:rsidP="00662F78">
      <w:r w:rsidRPr="00E22FD9">
        <w:t>Phone Number:</w:t>
      </w:r>
      <w:r w:rsidRPr="00E22FD9">
        <w:tab/>
      </w:r>
      <w:r w:rsidRPr="00E22FD9">
        <w:tab/>
      </w:r>
      <w:r w:rsidRPr="00E22FD9">
        <w:tab/>
      </w:r>
      <w:r w:rsidRPr="00E22FD9">
        <w:tab/>
      </w:r>
      <w:r w:rsidRPr="00E22FD9">
        <w:tab/>
      </w:r>
      <w:r w:rsidRPr="00E22FD9">
        <w:tab/>
        <w:t>Phone Number:</w:t>
      </w:r>
    </w:p>
    <w:p w14:paraId="03D1A531" w14:textId="77777777" w:rsidR="00662F78" w:rsidRPr="00E22FD9" w:rsidRDefault="00662F78" w:rsidP="00662F78"/>
    <w:p w14:paraId="1CBB0AF7" w14:textId="77777777" w:rsidR="00662F78" w:rsidRPr="00E22FD9" w:rsidRDefault="00662F78" w:rsidP="00662F78">
      <w:r w:rsidRPr="00E22FD9">
        <w:t>Email:</w:t>
      </w:r>
      <w:r w:rsidRPr="00E22FD9">
        <w:tab/>
      </w:r>
      <w:r w:rsidRPr="00E22FD9">
        <w:tab/>
      </w:r>
      <w:r w:rsidRPr="00E22FD9">
        <w:tab/>
      </w:r>
      <w:r w:rsidRPr="00E22FD9">
        <w:tab/>
      </w:r>
      <w:r w:rsidRPr="00E22FD9">
        <w:tab/>
      </w:r>
      <w:r w:rsidRPr="00E22FD9">
        <w:tab/>
      </w:r>
      <w:r w:rsidRPr="00E22FD9">
        <w:tab/>
        <w:t>Email:</w:t>
      </w:r>
    </w:p>
    <w:p w14:paraId="4EA0681E" w14:textId="77777777" w:rsidR="00662F78" w:rsidRPr="00E22FD9" w:rsidRDefault="00662F78" w:rsidP="00662F78"/>
    <w:p w14:paraId="7AC71E30" w14:textId="77777777" w:rsidR="00662F78" w:rsidRPr="00E22FD9" w:rsidRDefault="00662F78" w:rsidP="00662F78">
      <w:r w:rsidRPr="00E22FD9">
        <w:t>Signed:</w:t>
      </w:r>
      <w:r w:rsidRPr="00E22FD9">
        <w:tab/>
      </w:r>
      <w:r w:rsidRPr="00E22FD9">
        <w:tab/>
      </w:r>
      <w:r w:rsidRPr="00E22FD9">
        <w:tab/>
      </w:r>
      <w:r w:rsidRPr="00E22FD9">
        <w:tab/>
      </w:r>
      <w:r w:rsidRPr="00E22FD9">
        <w:tab/>
      </w:r>
      <w:r w:rsidRPr="00E22FD9">
        <w:tab/>
      </w:r>
      <w:r w:rsidRPr="00E22FD9">
        <w:tab/>
        <w:t>Signed:</w:t>
      </w:r>
    </w:p>
    <w:p w14:paraId="43DE08BB" w14:textId="77777777" w:rsidR="00662F78" w:rsidRPr="00E22FD9" w:rsidRDefault="00662F78" w:rsidP="00662F78">
      <w:pPr>
        <w:rPr>
          <w:b/>
          <w:u w:val="single"/>
        </w:rPr>
      </w:pPr>
    </w:p>
    <w:p w14:paraId="3801B9FD" w14:textId="77777777" w:rsidR="00662F78" w:rsidRPr="00E22FD9" w:rsidRDefault="00662F78" w:rsidP="00662F78">
      <w:pPr>
        <w:rPr>
          <w:b/>
          <w:u w:val="single"/>
        </w:rPr>
      </w:pPr>
    </w:p>
    <w:p w14:paraId="3548E066" w14:textId="77777777" w:rsidR="00662F78" w:rsidRPr="00E22FD9" w:rsidRDefault="00662F78" w:rsidP="00662F78">
      <w:pPr>
        <w:rPr>
          <w:b/>
          <w:u w:val="single"/>
        </w:rPr>
      </w:pPr>
    </w:p>
    <w:p w14:paraId="5F1CDE3B" w14:textId="41F53656" w:rsidR="007B120C" w:rsidRPr="00E22FD9" w:rsidRDefault="007B120C" w:rsidP="007B120C">
      <w:pPr>
        <w:spacing w:after="160" w:line="259" w:lineRule="auto"/>
        <w:rPr>
          <w:szCs w:val="22"/>
        </w:rPr>
      </w:pPr>
    </w:p>
    <w:p w14:paraId="128A37C2" w14:textId="77777777" w:rsidR="003C0FB1" w:rsidRPr="00E22FD9" w:rsidRDefault="003C0FB1" w:rsidP="003C0FB1">
      <w:pPr>
        <w:pStyle w:val="Heading1"/>
        <w:spacing w:before="0"/>
        <w:jc w:val="both"/>
        <w:rPr>
          <w:rFonts w:ascii="Calibri" w:hAnsi="Calibri"/>
        </w:rPr>
      </w:pPr>
      <w:r w:rsidRPr="00E22FD9">
        <w:rPr>
          <w:rFonts w:ascii="Calibri" w:hAnsi="Calibri"/>
        </w:rPr>
        <w:t xml:space="preserve">Appendix </w:t>
      </w:r>
      <w:r w:rsidR="0083112F" w:rsidRPr="00E22FD9">
        <w:rPr>
          <w:rFonts w:ascii="Calibri" w:hAnsi="Calibri"/>
        </w:rPr>
        <w:t>4</w:t>
      </w:r>
      <w:r w:rsidRPr="00E22FD9">
        <w:rPr>
          <w:rFonts w:ascii="Calibri" w:hAnsi="Calibri"/>
        </w:rPr>
        <w:t>: Declaration as to Personal Circumstances of Tenderer</w:t>
      </w:r>
    </w:p>
    <w:p w14:paraId="5B89C8D2" w14:textId="36D2307B" w:rsidR="003C0FB1" w:rsidRPr="00E22FD9" w:rsidRDefault="003C0FB1" w:rsidP="0058336E">
      <w:pPr>
        <w:keepLines/>
        <w:jc w:val="both"/>
      </w:pPr>
      <w:r w:rsidRPr="00E22FD9">
        <w:t xml:space="preserve">Re: Request for Tenders for the Provision of </w:t>
      </w:r>
      <w:sdt>
        <w:sdtPr>
          <w:rPr>
            <w:szCs w:val="22"/>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r w:rsidRPr="00E22FD9">
        <w:t xml:space="preserve"> </w:t>
      </w:r>
    </w:p>
    <w:p w14:paraId="7395CBA3" w14:textId="77777777" w:rsidR="00206CC8" w:rsidRPr="00E22FD9" w:rsidRDefault="00206CC8" w:rsidP="00206CC8">
      <w:pPr>
        <w:tabs>
          <w:tab w:val="left" w:pos="1701"/>
        </w:tabs>
        <w:spacing w:after="200"/>
        <w:jc w:val="both"/>
      </w:pPr>
      <w:r w:rsidRPr="00E22FD9">
        <w:rPr>
          <w:b/>
        </w:rPr>
        <w:t>NAME:</w:t>
      </w:r>
      <w:r w:rsidRPr="00E22FD9">
        <w:t xml:space="preserve">   </w:t>
      </w:r>
      <w:r w:rsidRPr="00E22FD9">
        <w:tab/>
      </w:r>
      <w:r w:rsidRPr="00E22FD9">
        <w:rPr>
          <w:rFonts w:cs="Calibri"/>
          <w:u w:val="single"/>
        </w:rPr>
        <w:fldChar w:fldCharType="begin">
          <w:ffData>
            <w:name w:val=""/>
            <w:enabled/>
            <w:calcOnExit w:val="0"/>
            <w:textInput>
              <w:default w:val="[Click here and insert name]"/>
            </w:textInput>
          </w:ffData>
        </w:fldChar>
      </w:r>
      <w:r w:rsidRPr="00E22FD9">
        <w:rPr>
          <w:rFonts w:cs="Calibri"/>
          <w:u w:val="single"/>
        </w:rPr>
        <w:instrText xml:space="preserve"> FORMTEXT </w:instrText>
      </w:r>
      <w:r w:rsidRPr="00E22FD9">
        <w:rPr>
          <w:rFonts w:cs="Calibri"/>
          <w:u w:val="single"/>
        </w:rPr>
      </w:r>
      <w:r w:rsidRPr="00E22FD9">
        <w:rPr>
          <w:rFonts w:cs="Calibri"/>
          <w:u w:val="single"/>
        </w:rPr>
        <w:fldChar w:fldCharType="separate"/>
      </w:r>
      <w:r w:rsidRPr="00E22FD9">
        <w:rPr>
          <w:rFonts w:cs="Calibri"/>
          <w:noProof/>
          <w:u w:val="single"/>
        </w:rPr>
        <w:t>[Click here and insert name]</w:t>
      </w:r>
      <w:r w:rsidRPr="00E22FD9">
        <w:rPr>
          <w:rFonts w:cs="Calibri"/>
          <w:u w:val="single"/>
        </w:rPr>
        <w:fldChar w:fldCharType="end"/>
      </w:r>
    </w:p>
    <w:p w14:paraId="54B21FD4" w14:textId="77777777" w:rsidR="00206CC8" w:rsidRPr="00E22FD9" w:rsidRDefault="00206CC8" w:rsidP="00206CC8">
      <w:pPr>
        <w:tabs>
          <w:tab w:val="left" w:pos="1701"/>
        </w:tabs>
        <w:spacing w:after="200"/>
        <w:jc w:val="both"/>
      </w:pPr>
      <w:r w:rsidRPr="00E22FD9">
        <w:rPr>
          <w:b/>
        </w:rPr>
        <w:t>ADDRESS:</w:t>
      </w:r>
      <w:r w:rsidRPr="00E22FD9">
        <w:t xml:space="preserve"> </w:t>
      </w:r>
      <w:r w:rsidRPr="00E22FD9">
        <w:tab/>
      </w:r>
      <w:r w:rsidRPr="00E22FD9">
        <w:rPr>
          <w:rFonts w:cs="Calibri"/>
          <w:u w:val="single"/>
        </w:rPr>
        <w:fldChar w:fldCharType="begin">
          <w:ffData>
            <w:name w:val=""/>
            <w:enabled/>
            <w:calcOnExit w:val="0"/>
            <w:textInput>
              <w:default w:val="[Click here and insert address]"/>
            </w:textInput>
          </w:ffData>
        </w:fldChar>
      </w:r>
      <w:r w:rsidRPr="00E22FD9">
        <w:rPr>
          <w:rFonts w:cs="Calibri"/>
          <w:u w:val="single"/>
        </w:rPr>
        <w:instrText xml:space="preserve"> FORMTEXT </w:instrText>
      </w:r>
      <w:r w:rsidRPr="00E22FD9">
        <w:rPr>
          <w:rFonts w:cs="Calibri"/>
          <w:u w:val="single"/>
        </w:rPr>
      </w:r>
      <w:r w:rsidRPr="00E22FD9">
        <w:rPr>
          <w:rFonts w:cs="Calibri"/>
          <w:u w:val="single"/>
        </w:rPr>
        <w:fldChar w:fldCharType="separate"/>
      </w:r>
      <w:r w:rsidRPr="00E22FD9">
        <w:rPr>
          <w:rFonts w:cs="Calibri"/>
          <w:noProof/>
          <w:u w:val="single"/>
        </w:rPr>
        <w:t>[Click here and insert address]</w:t>
      </w:r>
      <w:r w:rsidRPr="00E22FD9">
        <w:rPr>
          <w:rFonts w:cs="Calibri"/>
          <w:u w:val="single"/>
        </w:rPr>
        <w:fldChar w:fldCharType="end"/>
      </w:r>
    </w:p>
    <w:p w14:paraId="507BEC58" w14:textId="77777777" w:rsidR="00206CC8" w:rsidRPr="00E22FD9" w:rsidRDefault="00206CC8" w:rsidP="00206CC8">
      <w:pPr>
        <w:rPr>
          <w:lang w:val="en-US"/>
        </w:rPr>
      </w:pPr>
      <w:r w:rsidRPr="00E22FD9">
        <w:rPr>
          <w:lang w:val="en-US"/>
        </w:rPr>
        <w:t xml:space="preserve">I, </w:t>
      </w:r>
      <w:r w:rsidRPr="00E22FD9">
        <w:rPr>
          <w:rFonts w:cs="Calibri"/>
        </w:rPr>
        <w:fldChar w:fldCharType="begin">
          <w:ffData>
            <w:name w:val=""/>
            <w:enabled/>
            <w:calcOnExit w:val="0"/>
            <w:textInput>
              <w:default w:val="[Click here and insert name of Declarant]"/>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Declarant]</w:t>
      </w:r>
      <w:r w:rsidRPr="00E22FD9">
        <w:rPr>
          <w:rFonts w:cs="Calibri"/>
        </w:rPr>
        <w:fldChar w:fldCharType="end"/>
      </w:r>
      <w:r w:rsidRPr="00E22FD9">
        <w:rPr>
          <w:rFonts w:cs="Calibri"/>
        </w:rPr>
        <w:t>,</w:t>
      </w:r>
      <w:r w:rsidRPr="00E22FD9">
        <w:rPr>
          <w:i/>
        </w:rPr>
        <w:t xml:space="preserve"> </w:t>
      </w:r>
      <w:r w:rsidRPr="00E22FD9">
        <w:rPr>
          <w:lang w:val="en-US"/>
        </w:rPr>
        <w:t xml:space="preserve">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do solemnly and sincerely declare that:</w:t>
      </w:r>
    </w:p>
    <w:p w14:paraId="3D26CE20"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I am a </w:t>
      </w:r>
      <w:r w:rsidRPr="00E22FD9">
        <w:rPr>
          <w:rFonts w:cs="Calibri"/>
        </w:rPr>
        <w:fldChar w:fldCharType="begin">
          <w:ffData>
            <w:name w:val=""/>
            <w:enabled/>
            <w:calcOnExit w:val="0"/>
            <w:textInput>
              <w:default w:val="[insert role of Declarant]"/>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role of Declarant]</w:t>
      </w:r>
      <w:r w:rsidRPr="00E22FD9">
        <w:rPr>
          <w:rFonts w:cs="Calibri"/>
        </w:rPr>
        <w:fldChar w:fldCharType="end"/>
      </w:r>
      <w:r w:rsidRPr="00E22FD9">
        <w:rPr>
          <w:lang w:val="en-US"/>
        </w:rPr>
        <w:t xml:space="preserve"> 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and am authorized by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to make this declaration which relates to a tender (“the Tender”) submitted by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in response to an RFT dated titled </w:t>
      </w:r>
      <w:r w:rsidRPr="00E22FD9">
        <w:rPr>
          <w:rFonts w:cs="Calibri"/>
        </w:rPr>
        <w:fldChar w:fldCharType="begin">
          <w:ffData>
            <w:name w:val=""/>
            <w:enabled/>
            <w:calcOnExit w:val="0"/>
            <w:textInput>
              <w:default w:val="[insert description of competition]"/>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description of competition]</w:t>
      </w:r>
      <w:r w:rsidRPr="00E22FD9">
        <w:rPr>
          <w:rFonts w:cs="Calibri"/>
        </w:rPr>
        <w:fldChar w:fldCharType="end"/>
      </w:r>
      <w:r w:rsidRPr="00E22FD9">
        <w:rPr>
          <w:lang w:val="en-US"/>
        </w:rPr>
        <w:t xml:space="preserve"> published by </w:t>
      </w:r>
      <w:r w:rsidRPr="00E22FD9">
        <w:rPr>
          <w:rFonts w:cs="Calibri"/>
        </w:rPr>
        <w:fldChar w:fldCharType="begin">
          <w:ffData>
            <w:name w:val=""/>
            <w:enabled/>
            <w:calcOnExit w:val="0"/>
            <w:textInput>
              <w:default w:val="[insert name of contracting author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[insert name of contracting authority]</w:t>
      </w:r>
      <w:r w:rsidRPr="00E22FD9">
        <w:rPr>
          <w:rFonts w:cs="Calibri"/>
        </w:rPr>
        <w:fldChar w:fldCharType="end"/>
      </w:r>
      <w:r w:rsidRPr="00E22FD9">
        <w:rPr>
          <w:lang w:val="en-US"/>
        </w:rPr>
        <w:t xml:space="preserve"> (“the Contracting Authority”).</w:t>
      </w:r>
    </w:p>
    <w:p w14:paraId="14BE7985" w14:textId="77777777" w:rsidR="00206CC8" w:rsidRPr="00E22FD9" w:rsidRDefault="00206CC8" w:rsidP="00206CC8">
      <w:pPr>
        <w:pStyle w:val="ListParagraph"/>
        <w:rPr>
          <w:lang w:val="en-US"/>
        </w:rPr>
      </w:pPr>
    </w:p>
    <w:p w14:paraId="6A489943" w14:textId="718B5880" w:rsidR="00206CC8" w:rsidRPr="00E22FD9" w:rsidRDefault="00206CC8" w:rsidP="0003041E">
      <w:pPr>
        <w:pStyle w:val="ListParagraph"/>
        <w:numPr>
          <w:ilvl w:val="0"/>
          <w:numId w:val="20"/>
        </w:numPr>
        <w:spacing w:after="160" w:line="259" w:lineRule="auto"/>
        <w:rPr>
          <w:lang w:val="en-US"/>
        </w:rPr>
      </w:pPr>
      <w:r w:rsidRPr="00E22FD9">
        <w:rPr>
          <w:lang w:val="en-US"/>
        </w:rPr>
        <w:t xml:space="preserve">Neither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nor any person who is a member of the administrative, management or supervisory body of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nor any person who has powers of representation, decision or control in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has:</w:t>
      </w:r>
    </w:p>
    <w:p w14:paraId="79EF3B51" w14:textId="77777777" w:rsidR="00206CC8" w:rsidRPr="00E22FD9" w:rsidRDefault="00206CC8" w:rsidP="00206CC8">
      <w:pPr>
        <w:pStyle w:val="ListParagraph"/>
        <w:spacing w:after="160" w:line="259" w:lineRule="auto"/>
        <w:ind w:left="1080"/>
        <w:rPr>
          <w:lang w:val="en-US"/>
        </w:rPr>
      </w:pPr>
    </w:p>
    <w:p w14:paraId="05B8D592" w14:textId="77777777" w:rsidR="00147DAB" w:rsidRPr="00E22FD9" w:rsidRDefault="00147DAB" w:rsidP="00147DAB">
      <w:pPr>
        <w:pStyle w:val="ListParagraph"/>
        <w:numPr>
          <w:ilvl w:val="0"/>
          <w:numId w:val="21"/>
        </w:numPr>
        <w:spacing w:after="160" w:line="259" w:lineRule="auto"/>
        <w:rPr>
          <w:lang w:val="en-US"/>
        </w:rPr>
      </w:pPr>
      <w:r w:rsidRPr="00E22FD9">
        <w:rPr>
          <w:lang w:val="en-US"/>
        </w:rPr>
        <w:t xml:space="preserve">ever been the subject of a conviction for participation in a criminal </w:t>
      </w:r>
      <w:proofErr w:type="spellStart"/>
      <w:r w:rsidRPr="00E22FD9">
        <w:rPr>
          <w:lang w:val="en-US"/>
        </w:rPr>
        <w:t>organisation</w:t>
      </w:r>
      <w:proofErr w:type="spellEnd"/>
      <w:r w:rsidRPr="00E22FD9">
        <w:rPr>
          <w:lang w:val="en-US"/>
        </w:rPr>
        <w:t>, as defined in Article 2 of Council Framework Decision 2008/841/JHA.</w:t>
      </w:r>
    </w:p>
    <w:p w14:paraId="1EE5FBA9" w14:textId="77777777" w:rsidR="00147DAB" w:rsidRPr="00E22FD9" w:rsidRDefault="00147DAB" w:rsidP="00147DAB">
      <w:pPr>
        <w:pStyle w:val="ListParagraph"/>
        <w:numPr>
          <w:ilvl w:val="0"/>
          <w:numId w:val="21"/>
        </w:numPr>
        <w:spacing w:after="160" w:line="259" w:lineRule="auto"/>
        <w:rPr>
          <w:lang w:val="en-US"/>
        </w:rPr>
      </w:pPr>
      <w:r w:rsidRPr="00E22FD9">
        <w:rPr>
          <w:lang w:val="en-US"/>
        </w:rPr>
        <w:t xml:space="preserve">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the law of the state in </w:t>
      </w:r>
      <w:r w:rsidRPr="00E22FD9">
        <w:rPr>
          <w:rFonts w:cs="Calibri"/>
          <w:szCs w:val="22"/>
        </w:rPr>
        <w:fldChar w:fldCharType="begin">
          <w:ffData>
            <w:name w:val=""/>
            <w:enabled/>
            <w:calcOnExit w:val="0"/>
            <w:textInput>
              <w:default w:val="[Click here and insert name of entity]"/>
            </w:textInput>
          </w:ffData>
        </w:fldChar>
      </w:r>
      <w:r w:rsidRPr="00E22FD9">
        <w:rPr>
          <w:rFonts w:cs="Calibri"/>
          <w:szCs w:val="22"/>
        </w:rPr>
        <w:instrText xml:space="preserve"> FORMTEXT </w:instrText>
      </w:r>
      <w:r w:rsidRPr="00E22FD9">
        <w:rPr>
          <w:rFonts w:cs="Calibri"/>
          <w:szCs w:val="22"/>
        </w:rPr>
      </w:r>
      <w:r w:rsidRPr="00E22FD9">
        <w:rPr>
          <w:rFonts w:cs="Calibri"/>
          <w:szCs w:val="22"/>
        </w:rPr>
        <w:fldChar w:fldCharType="separate"/>
      </w:r>
      <w:r w:rsidRPr="00E22FD9">
        <w:rPr>
          <w:rFonts w:cs="Calibri"/>
          <w:noProof/>
          <w:szCs w:val="22"/>
        </w:rPr>
        <w:t>[Click here and insert name of entity]</w:t>
      </w:r>
      <w:r w:rsidRPr="00E22FD9">
        <w:rPr>
          <w:rFonts w:cs="Calibri"/>
          <w:szCs w:val="22"/>
        </w:rPr>
        <w:fldChar w:fldCharType="end"/>
      </w:r>
      <w:r w:rsidRPr="00E22FD9">
        <w:rPr>
          <w:lang w:val="en-US"/>
        </w:rPr>
        <w:t xml:space="preserve"> is established.</w:t>
      </w:r>
    </w:p>
    <w:p w14:paraId="2BC36748" w14:textId="77F45004" w:rsidR="00206CC8" w:rsidRPr="00E22FD9" w:rsidRDefault="00147DAB" w:rsidP="00147DAB">
      <w:pPr>
        <w:pStyle w:val="ListParagraph"/>
        <w:numPr>
          <w:ilvl w:val="0"/>
          <w:numId w:val="21"/>
        </w:numPr>
        <w:spacing w:after="160" w:line="259" w:lineRule="auto"/>
        <w:rPr>
          <w:lang w:val="en-US"/>
        </w:rPr>
      </w:pPr>
      <w:r w:rsidRPr="00E22FD9">
        <w:rPr>
          <w:lang w:val="en-US"/>
        </w:rPr>
        <w:t xml:space="preserve"> </w:t>
      </w:r>
      <w:r w:rsidR="00206CC8" w:rsidRPr="00E22FD9">
        <w:rPr>
          <w:lang w:val="en-US"/>
        </w:rPr>
        <w:t>ever been the subject of a conviction for fraud within the meaning of Article 1 of the Convention on the protection of the European Communities’ financial interests.</w:t>
      </w:r>
    </w:p>
    <w:p w14:paraId="025E0F73" w14:textId="77777777" w:rsidR="00206CC8" w:rsidRPr="00E22FD9" w:rsidRDefault="00206CC8" w:rsidP="0003041E">
      <w:pPr>
        <w:pStyle w:val="ListParagraph"/>
        <w:numPr>
          <w:ilvl w:val="0"/>
          <w:numId w:val="21"/>
        </w:numPr>
        <w:spacing w:after="160" w:line="259" w:lineRule="auto"/>
        <w:rPr>
          <w:lang w:val="en-US"/>
        </w:rPr>
      </w:pPr>
      <w:r w:rsidRPr="00E22FD9">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Pr="00E22FD9" w:rsidRDefault="00206CC8" w:rsidP="0003041E">
      <w:pPr>
        <w:pStyle w:val="ListParagraph"/>
        <w:numPr>
          <w:ilvl w:val="0"/>
          <w:numId w:val="21"/>
        </w:numPr>
        <w:spacing w:after="160" w:line="259" w:lineRule="auto"/>
        <w:rPr>
          <w:lang w:val="en-US"/>
        </w:rPr>
      </w:pPr>
      <w:r w:rsidRPr="00E22FD9">
        <w:rPr>
          <w:lang w:val="en-US"/>
        </w:rPr>
        <w:t>ever been the subject of a conviction for money laundering or terrorist financing, as defined in Article 1 of Directive 2005/60/EC of the European Parliament and of the Council.</w:t>
      </w:r>
    </w:p>
    <w:p w14:paraId="63A8116F" w14:textId="77777777" w:rsidR="00206CC8" w:rsidRPr="00E22FD9" w:rsidRDefault="00206CC8" w:rsidP="0003041E">
      <w:pPr>
        <w:pStyle w:val="ListParagraph"/>
        <w:numPr>
          <w:ilvl w:val="0"/>
          <w:numId w:val="21"/>
        </w:numPr>
        <w:spacing w:after="160" w:line="259" w:lineRule="auto"/>
        <w:rPr>
          <w:lang w:val="en-US"/>
        </w:rPr>
      </w:pPr>
      <w:r w:rsidRPr="00E22FD9">
        <w:rPr>
          <w:lang w:val="en-US"/>
        </w:rPr>
        <w:t xml:space="preserve">ever been the subject of a conviction for child </w:t>
      </w:r>
      <w:proofErr w:type="spellStart"/>
      <w:r w:rsidRPr="00E22FD9">
        <w:rPr>
          <w:lang w:val="en-US"/>
        </w:rPr>
        <w:t>labour</w:t>
      </w:r>
      <w:proofErr w:type="spellEnd"/>
      <w:r w:rsidRPr="00E22FD9">
        <w:rPr>
          <w:lang w:val="en-US"/>
        </w:rPr>
        <w:t xml:space="preserve"> and other forms of trafficking in human beings as defined in Article 2 of Directive 2011/36/EU of the European Parliament and of the Council.</w:t>
      </w:r>
    </w:p>
    <w:p w14:paraId="03639A16" w14:textId="77777777" w:rsidR="00206CC8" w:rsidRPr="00E22FD9" w:rsidRDefault="00206CC8" w:rsidP="00206CC8">
      <w:pPr>
        <w:pStyle w:val="ListParagraph"/>
        <w:ind w:left="1080"/>
        <w:rPr>
          <w:lang w:val="en-US"/>
        </w:rPr>
      </w:pPr>
    </w:p>
    <w:p w14:paraId="1F1AE21C"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w:t>
      </w:r>
    </w:p>
    <w:p w14:paraId="656114C7" w14:textId="77777777" w:rsidR="00206CC8" w:rsidRPr="00E22FD9" w:rsidRDefault="00206CC8" w:rsidP="00206CC8">
      <w:pPr>
        <w:pStyle w:val="ListParagraph"/>
        <w:rPr>
          <w:lang w:val="en-US"/>
        </w:rPr>
      </w:pPr>
    </w:p>
    <w:p w14:paraId="5866F081" w14:textId="77777777" w:rsidR="00206CC8" w:rsidRPr="00E22FD9" w:rsidRDefault="00206CC8" w:rsidP="0003041E">
      <w:pPr>
        <w:numPr>
          <w:ilvl w:val="0"/>
          <w:numId w:val="22"/>
        </w:numPr>
        <w:ind w:left="1134" w:right="47" w:hanging="283"/>
        <w:jc w:val="both"/>
      </w:pPr>
      <w:r w:rsidRPr="00E22FD9">
        <w:t>is not in breach and has not breached its obligations relating to the payment of taxes or social security contributions.</w:t>
      </w:r>
    </w:p>
    <w:p w14:paraId="00257962" w14:textId="77777777" w:rsidR="00206CC8" w:rsidRPr="00E22FD9" w:rsidRDefault="00206CC8" w:rsidP="0003041E">
      <w:pPr>
        <w:numPr>
          <w:ilvl w:val="0"/>
          <w:numId w:val="22"/>
        </w:numPr>
        <w:ind w:left="1134" w:right="47" w:hanging="283"/>
        <w:jc w:val="both"/>
      </w:pPr>
      <w:r w:rsidRPr="00E22FD9">
        <w:t>has carried out the preparation of the Tender independently.</w:t>
      </w:r>
    </w:p>
    <w:p w14:paraId="0971D3B1" w14:textId="77777777" w:rsidR="00206CC8" w:rsidRPr="00E22FD9" w:rsidRDefault="00206CC8" w:rsidP="00206CC8">
      <w:pPr>
        <w:spacing w:after="160" w:line="259" w:lineRule="auto"/>
        <w:ind w:left="720"/>
        <w:rPr>
          <w:lang w:val="en-US"/>
        </w:rPr>
      </w:pPr>
    </w:p>
    <w:p w14:paraId="5223EA65" w14:textId="77777777" w:rsidR="00206CC8" w:rsidRPr="00E22FD9" w:rsidRDefault="00206CC8" w:rsidP="00206CC8">
      <w:pPr>
        <w:pStyle w:val="ListParagraph"/>
        <w:rPr>
          <w:lang w:val="en-US"/>
        </w:rPr>
      </w:pPr>
    </w:p>
    <w:p w14:paraId="46E3F7A3"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w:t>
      </w:r>
    </w:p>
    <w:p w14:paraId="32A004FA" w14:textId="77777777" w:rsidR="00206CC8" w:rsidRPr="00E22FD9" w:rsidRDefault="00206CC8" w:rsidP="00206CC8">
      <w:pPr>
        <w:pStyle w:val="ListParagraph"/>
        <w:rPr>
          <w:lang w:val="en-US"/>
        </w:rPr>
      </w:pPr>
    </w:p>
    <w:p w14:paraId="3FEBBFB7"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in the performance of all public contracts, complied with applicable obligations in the field of environmental</w:t>
      </w:r>
      <w:r w:rsidRPr="00E22FD9">
        <w:t xml:space="preserve"> </w:t>
      </w:r>
      <w:r w:rsidRPr="00E22FD9">
        <w:rPr>
          <w:lang w:val="en-US"/>
        </w:rPr>
        <w:t xml:space="preserve">social and </w:t>
      </w:r>
      <w:proofErr w:type="spellStart"/>
      <w:r w:rsidRPr="00E22FD9">
        <w:rPr>
          <w:lang w:val="en-US"/>
        </w:rPr>
        <w:t>labour</w:t>
      </w:r>
      <w:proofErr w:type="spellEnd"/>
      <w:r w:rsidRPr="00E22FD9">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E22FD9">
        <w:rPr>
          <w:lang w:val="en-US"/>
        </w:rPr>
        <w:t>labour</w:t>
      </w:r>
      <w:proofErr w:type="spellEnd"/>
      <w:r w:rsidRPr="00E22FD9">
        <w:rPr>
          <w:lang w:val="en-US"/>
        </w:rPr>
        <w:t xml:space="preserve"> law listed in Schedule 7 of the European Union (Award of Public Authority Contracts) Regulations 2016 (Statutory Instrument 284 of 2016).     </w:t>
      </w:r>
    </w:p>
    <w:p w14:paraId="5226A19A"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guilty of grave professional misconduct.</w:t>
      </w:r>
    </w:p>
    <w:p w14:paraId="710A6D84"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entered into agreements with other economic operators aimed at distorting competition.</w:t>
      </w:r>
    </w:p>
    <w:p w14:paraId="38185551" w14:textId="77777777" w:rsidR="00206CC8" w:rsidRPr="00E22FD9" w:rsidRDefault="00206CC8" w:rsidP="0003041E">
      <w:pPr>
        <w:pStyle w:val="ListParagraph"/>
        <w:numPr>
          <w:ilvl w:val="0"/>
          <w:numId w:val="23"/>
        </w:numPr>
        <w:spacing w:after="160" w:line="259" w:lineRule="auto"/>
        <w:rPr>
          <w:lang w:val="en-US"/>
        </w:rPr>
      </w:pPr>
      <w:r w:rsidRPr="00E22FD9">
        <w:rPr>
          <w:lang w:val="en-US"/>
        </w:rPr>
        <w:t>is not aware of any conflict of interest due to its participation in the Competition;</w:t>
      </w:r>
    </w:p>
    <w:p w14:paraId="188DE1B7"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had any prior involvement in the preparation of the Competition;</w:t>
      </w:r>
    </w:p>
    <w:p w14:paraId="1618E26E"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E22FD9" w:rsidRDefault="00206CC8" w:rsidP="0003041E">
      <w:pPr>
        <w:pStyle w:val="ListParagraph"/>
        <w:numPr>
          <w:ilvl w:val="0"/>
          <w:numId w:val="23"/>
        </w:numPr>
        <w:spacing w:after="160" w:line="259" w:lineRule="auto"/>
        <w:rPr>
          <w:lang w:val="en-US"/>
        </w:rPr>
      </w:pPr>
      <w:r w:rsidRPr="00E22FD9">
        <w:rPr>
          <w:lang w:val="en-US"/>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Pr="00E22FD9" w:rsidRDefault="00206CC8" w:rsidP="0003041E">
      <w:pPr>
        <w:pStyle w:val="ListParagraph"/>
        <w:numPr>
          <w:ilvl w:val="0"/>
          <w:numId w:val="23"/>
        </w:numPr>
        <w:spacing w:after="160" w:line="259" w:lineRule="auto"/>
        <w:rPr>
          <w:lang w:val="en-US"/>
        </w:rPr>
      </w:pPr>
      <w:r w:rsidRPr="00E22FD9">
        <w:rPr>
          <w:lang w:val="en-US"/>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E22FD9" w:rsidRDefault="00206CC8" w:rsidP="00206CC8">
      <w:pPr>
        <w:pStyle w:val="ListParagraph"/>
        <w:ind w:left="1080"/>
        <w:rPr>
          <w:lang w:val="en-US"/>
        </w:rPr>
      </w:pPr>
    </w:p>
    <w:p w14:paraId="2084AFA8" w14:textId="77777777" w:rsidR="00206CC8" w:rsidRPr="00E22FD9" w:rsidRDefault="00206CC8" w:rsidP="0003041E">
      <w:pPr>
        <w:pStyle w:val="ListParagraph"/>
        <w:numPr>
          <w:ilvl w:val="0"/>
          <w:numId w:val="20"/>
        </w:numPr>
        <w:spacing w:after="160" w:line="259" w:lineRule="auto"/>
        <w:rPr>
          <w:lang w:val="en-US"/>
        </w:rPr>
      </w:pP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does not come within the category of prohibited economic operators identified in Regulation (EU) No 833/2014 of 31 July 2014 (as amended by EU Regulation 2022/576 or any subsequent amendments to same); </w:t>
      </w:r>
    </w:p>
    <w:p w14:paraId="1D5383FE" w14:textId="77777777" w:rsidR="00206CC8" w:rsidRPr="00E22FD9" w:rsidRDefault="00206CC8" w:rsidP="00206CC8">
      <w:pPr>
        <w:pStyle w:val="ListParagraph"/>
        <w:rPr>
          <w:lang w:val="en-US"/>
        </w:rPr>
      </w:pPr>
    </w:p>
    <w:p w14:paraId="27FB7773"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The origin of goods connected to the Tender, if any, are not subject to the prohibitions set out in Regulation (EU) No 833/2014 (as amended by EU Regulation 2022/576 or any subsequent amendments to same);  </w:t>
      </w:r>
    </w:p>
    <w:p w14:paraId="752237E3" w14:textId="77777777" w:rsidR="00206CC8" w:rsidRPr="00E22FD9" w:rsidRDefault="00206CC8" w:rsidP="00206CC8">
      <w:pPr>
        <w:pStyle w:val="ListParagraph"/>
        <w:rPr>
          <w:lang w:val="en-US"/>
        </w:rPr>
      </w:pPr>
    </w:p>
    <w:p w14:paraId="3CC6F9C0" w14:textId="77777777" w:rsidR="00206CC8" w:rsidRPr="00E22FD9" w:rsidRDefault="00206CC8" w:rsidP="0003041E">
      <w:pPr>
        <w:pStyle w:val="ListParagraph"/>
        <w:numPr>
          <w:ilvl w:val="0"/>
          <w:numId w:val="20"/>
        </w:numPr>
        <w:spacing w:after="160" w:line="259" w:lineRule="auto"/>
        <w:rPr>
          <w:lang w:val="en-US"/>
        </w:rPr>
      </w:pPr>
      <w:r w:rsidRPr="00E22FD9">
        <w:rPr>
          <w:lang w:val="en-US"/>
        </w:rPr>
        <w:t xml:space="preserve">Any subcontractor, supplier or other entity on whose capacity </w:t>
      </w:r>
      <w:r w:rsidRPr="00E22FD9">
        <w:rPr>
          <w:rFonts w:cs="Calibri"/>
        </w:rPr>
        <w:fldChar w:fldCharType="begin">
          <w:ffData>
            <w:name w:val=""/>
            <w:enabled/>
            <w:calcOnExit w:val="0"/>
            <w:textInput>
              <w:default w:val="[Click here and insert name of entity]"/>
            </w:textInput>
          </w:ffData>
        </w:fldChar>
      </w:r>
      <w:r w:rsidRPr="00E22FD9">
        <w:rPr>
          <w:rFonts w:cs="Calibri"/>
        </w:rPr>
        <w:instrText xml:space="preserve"> FORMTEXT </w:instrText>
      </w:r>
      <w:r w:rsidRPr="00E22FD9">
        <w:rPr>
          <w:rFonts w:cs="Calibri"/>
        </w:rPr>
      </w:r>
      <w:r w:rsidRPr="00E22FD9">
        <w:rPr>
          <w:rFonts w:cs="Calibri"/>
        </w:rPr>
        <w:fldChar w:fldCharType="separate"/>
      </w:r>
      <w:r w:rsidRPr="00E22FD9">
        <w:rPr>
          <w:rFonts w:cs="Calibri"/>
          <w:noProof/>
        </w:rPr>
        <w:t>[Click here and insert name of entity]</w:t>
      </w:r>
      <w:r w:rsidRPr="00E22FD9">
        <w:rPr>
          <w:rFonts w:cs="Calibri"/>
        </w:rPr>
        <w:fldChar w:fldCharType="end"/>
      </w:r>
      <w:r w:rsidRPr="00E22FD9">
        <w:rPr>
          <w:lang w:val="en-US"/>
        </w:rPr>
        <w:t xml:space="preserve">  relies as part of the Tender does not come within the category of prohibited economic operators identified in Regulation (EU) No 833/2014 of 31 July 2014 (as amended by EU Regulation 2022/576 or any subsequent amendments to same).</w:t>
      </w:r>
    </w:p>
    <w:p w14:paraId="3867FF03" w14:textId="77777777" w:rsidR="00206CC8" w:rsidRPr="00E22FD9" w:rsidRDefault="00206CC8" w:rsidP="00206CC8">
      <w:pPr>
        <w:rPr>
          <w:lang w:val="en-US"/>
        </w:rPr>
      </w:pPr>
      <w:r w:rsidRPr="00E22FD9">
        <w:rPr>
          <w:lang w:val="en-US"/>
        </w:rPr>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Pr="00E22FD9"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E22FD9" w14:paraId="676CA3BE" w14:textId="77777777" w:rsidTr="00206CC8">
        <w:trPr>
          <w:gridAfter w:val="1"/>
          <w:wAfter w:w="4625" w:type="dxa"/>
          <w:trHeight w:val="707"/>
        </w:trPr>
        <w:tc>
          <w:tcPr>
            <w:tcW w:w="4371" w:type="dxa"/>
          </w:tcPr>
          <w:p w14:paraId="373211EC" w14:textId="77777777" w:rsidR="00206CC8" w:rsidRPr="00E22FD9" w:rsidRDefault="00206CC8" w:rsidP="00206CC8">
            <w:pPr>
              <w:spacing w:after="200"/>
              <w:jc w:val="both"/>
              <w:rPr>
                <w:b/>
                <w:color w:val="333399"/>
              </w:rPr>
            </w:pPr>
            <w:r w:rsidRPr="00E22FD9">
              <w:rPr>
                <w:b/>
                <w:color w:val="333399"/>
              </w:rPr>
              <w:br w:type="page"/>
            </w:r>
          </w:p>
          <w:p w14:paraId="16E66028" w14:textId="77777777" w:rsidR="00206CC8" w:rsidRPr="00E22FD9" w:rsidRDefault="00206CC8" w:rsidP="00206CC8">
            <w:pPr>
              <w:spacing w:after="200"/>
              <w:jc w:val="both"/>
              <w:rPr>
                <w:b/>
                <w:color w:val="333399"/>
              </w:rPr>
            </w:pPr>
            <w:r w:rsidRPr="00E22FD9">
              <w:rPr>
                <w:b/>
                <w:color w:val="333399"/>
              </w:rPr>
              <w:t>________________________</w:t>
            </w:r>
          </w:p>
          <w:p w14:paraId="1F0394B5" w14:textId="77777777" w:rsidR="00206CC8" w:rsidRPr="00E22FD9" w:rsidRDefault="00206CC8" w:rsidP="00206CC8">
            <w:pPr>
              <w:spacing w:after="200"/>
              <w:jc w:val="both"/>
              <w:rPr>
                <w:b/>
                <w:color w:val="333399"/>
              </w:rPr>
            </w:pPr>
            <w:r w:rsidRPr="00E22FD9">
              <w:rPr>
                <w:b/>
                <w:color w:val="333399"/>
              </w:rPr>
              <w:t>Signature of Declarant</w:t>
            </w:r>
          </w:p>
        </w:tc>
      </w:tr>
      <w:tr w:rsidR="00206CC8" w:rsidRPr="00E22FD9" w14:paraId="603D9867" w14:textId="77777777" w:rsidTr="00206CC8">
        <w:trPr>
          <w:trHeight w:val="158"/>
        </w:trPr>
        <w:tc>
          <w:tcPr>
            <w:tcW w:w="8996" w:type="dxa"/>
            <w:gridSpan w:val="2"/>
          </w:tcPr>
          <w:p w14:paraId="4DD28E82" w14:textId="77777777" w:rsidR="00206CC8" w:rsidRPr="00E22FD9" w:rsidRDefault="00206CC8" w:rsidP="00206CC8">
            <w:pPr>
              <w:spacing w:after="200" w:line="280" w:lineRule="exact"/>
              <w:jc w:val="both"/>
              <w:rPr>
                <w:b/>
                <w:color w:val="333399"/>
              </w:rPr>
            </w:pPr>
            <w:r w:rsidRPr="00E22FD9">
              <w:rPr>
                <w:b/>
                <w:color w:val="333399"/>
              </w:rPr>
              <w:t>Declared before me by ___________________________________ who is personally known to me</w:t>
            </w:r>
          </w:p>
          <w:p w14:paraId="21B1ECF1" w14:textId="77777777" w:rsidR="00206CC8" w:rsidRPr="00E22FD9" w:rsidRDefault="00206CC8" w:rsidP="00206CC8">
            <w:pPr>
              <w:spacing w:after="200" w:line="280" w:lineRule="exact"/>
              <w:jc w:val="both"/>
              <w:rPr>
                <w:b/>
                <w:color w:val="333399"/>
              </w:rPr>
            </w:pPr>
            <w:r w:rsidRPr="00E22FD9">
              <w:rPr>
                <w:b/>
                <w:color w:val="333399"/>
              </w:rPr>
              <w:t>(or who is identified to me by ______________________________who is personally known to me) or*</w:t>
            </w:r>
          </w:p>
          <w:p w14:paraId="41DB999D" w14:textId="77777777" w:rsidR="00206CC8" w:rsidRPr="00E22FD9" w:rsidRDefault="00206CC8" w:rsidP="00206CC8">
            <w:pPr>
              <w:spacing w:after="200" w:line="280" w:lineRule="exact"/>
              <w:jc w:val="both"/>
              <w:rPr>
                <w:b/>
                <w:color w:val="333399"/>
              </w:rPr>
            </w:pPr>
            <w:r w:rsidRPr="00E22FD9">
              <w:rPr>
                <w:b/>
                <w:color w:val="333399"/>
              </w:rPr>
              <w:t>at ____________________________  this ___________ day of _______________ 20__</w:t>
            </w:r>
          </w:p>
          <w:p w14:paraId="20A1017E" w14:textId="77777777" w:rsidR="00206CC8" w:rsidRPr="00E22FD9" w:rsidRDefault="00206CC8" w:rsidP="00206CC8">
            <w:pPr>
              <w:spacing w:after="200" w:line="280" w:lineRule="exact"/>
              <w:jc w:val="both"/>
              <w:rPr>
                <w:b/>
                <w:color w:val="333399"/>
              </w:rPr>
            </w:pPr>
          </w:p>
          <w:p w14:paraId="5BC2F000" w14:textId="77777777" w:rsidR="00206CC8" w:rsidRPr="00E22FD9" w:rsidRDefault="00206CC8" w:rsidP="00206CC8">
            <w:pPr>
              <w:spacing w:after="200" w:line="280" w:lineRule="exact"/>
              <w:jc w:val="both"/>
              <w:rPr>
                <w:b/>
                <w:color w:val="333399"/>
              </w:rPr>
            </w:pPr>
            <w:r w:rsidRPr="00E22FD9">
              <w:rPr>
                <w:b/>
                <w:color w:val="333399"/>
              </w:rPr>
              <w:t>________________________________</w:t>
            </w:r>
          </w:p>
          <w:p w14:paraId="607E16CD" w14:textId="77777777" w:rsidR="00206CC8" w:rsidRPr="00E22FD9" w:rsidRDefault="00206CC8" w:rsidP="00206CC8">
            <w:pPr>
              <w:spacing w:after="200" w:line="280" w:lineRule="exact"/>
              <w:jc w:val="both"/>
              <w:rPr>
                <w:b/>
                <w:color w:val="333399"/>
              </w:rPr>
            </w:pPr>
            <w:r w:rsidRPr="00E22FD9">
              <w:rPr>
                <w:b/>
                <w:color w:val="333399"/>
              </w:rPr>
              <w:t>(signed)</w:t>
            </w:r>
            <w:r w:rsidRPr="00E22FD9">
              <w:rPr>
                <w:b/>
                <w:color w:val="333399"/>
              </w:rPr>
              <w:br/>
              <w:t>Practising Solicitor/Commissioner for Oaths</w:t>
            </w:r>
          </w:p>
        </w:tc>
      </w:tr>
    </w:tbl>
    <w:p w14:paraId="360C90C5" w14:textId="77777777" w:rsidR="00206CC8" w:rsidRPr="00E22FD9" w:rsidRDefault="00206CC8" w:rsidP="00206CC8">
      <w:pPr>
        <w:rPr>
          <w:b/>
          <w:i/>
          <w:lang w:val="en-US"/>
        </w:rPr>
      </w:pPr>
      <w:r w:rsidRPr="00E22FD9">
        <w:rPr>
          <w:b/>
          <w:i/>
          <w:color w:val="333399"/>
          <w:lang w:val="en-US"/>
        </w:rPr>
        <w:t>*Please include such other form of identification used to identify the Declarant as permitted by the Statutory Declarations Act, 1938 (as amended)</w:t>
      </w:r>
      <w:r w:rsidRPr="00E22FD9">
        <w:rPr>
          <w:b/>
          <w:i/>
          <w:lang w:val="en-US"/>
        </w:rPr>
        <w:t xml:space="preserve"> </w:t>
      </w:r>
    </w:p>
    <w:p w14:paraId="1B1A97E1" w14:textId="77777777" w:rsidR="00206CC8" w:rsidRPr="00E22FD9" w:rsidRDefault="00206CC8" w:rsidP="00206CC8">
      <w:pPr>
        <w:spacing w:after="0"/>
        <w:rPr>
          <w:b/>
          <w:i/>
          <w:lang w:val="en-US"/>
        </w:rPr>
      </w:pPr>
    </w:p>
    <w:p w14:paraId="053ABF53" w14:textId="77777777" w:rsidR="00206CC8" w:rsidRPr="00E22FD9" w:rsidRDefault="00206CC8" w:rsidP="00206CC8">
      <w:pPr>
        <w:pStyle w:val="ListParagraph"/>
        <w:ind w:left="1116" w:right="47"/>
        <w:jc w:val="both"/>
        <w:rPr>
          <w:szCs w:val="22"/>
        </w:rPr>
      </w:pPr>
    </w:p>
    <w:p w14:paraId="1B0E93BA" w14:textId="77777777" w:rsidR="003C0FB1" w:rsidRPr="00E22FD9" w:rsidRDefault="003C0FB1" w:rsidP="003C0FB1">
      <w:pPr>
        <w:pStyle w:val="Heading1"/>
        <w:jc w:val="both"/>
        <w:rPr>
          <w:rFonts w:ascii="Calibri" w:hAnsi="Calibri"/>
        </w:rPr>
      </w:pPr>
      <w:r w:rsidRPr="00E22FD9">
        <w:rPr>
          <w:rFonts w:ascii="Calibri" w:hAnsi="Calibri"/>
        </w:rPr>
        <w:t xml:space="preserve">Appendix </w:t>
      </w:r>
      <w:r w:rsidR="00DF26D3" w:rsidRPr="00E22FD9">
        <w:rPr>
          <w:rFonts w:ascii="Calibri" w:hAnsi="Calibri"/>
        </w:rPr>
        <w:t>5</w:t>
      </w:r>
      <w:r w:rsidRPr="00E22FD9">
        <w:rPr>
          <w:rFonts w:ascii="Calibri" w:hAnsi="Calibri"/>
        </w:rPr>
        <w:t>: Services Contract</w:t>
      </w:r>
    </w:p>
    <w:p w14:paraId="1945F986" w14:textId="77777777" w:rsidR="003C0FB1" w:rsidRPr="00E22FD9" w:rsidRDefault="003C0FB1" w:rsidP="003C0FB1">
      <w:pPr>
        <w:jc w:val="both"/>
      </w:pPr>
    </w:p>
    <w:p w14:paraId="2C8250F0" w14:textId="77777777" w:rsidR="003C0FB1" w:rsidRPr="00E22FD9" w:rsidRDefault="003C0FB1" w:rsidP="003C0FB1">
      <w:pPr>
        <w:jc w:val="both"/>
      </w:pPr>
    </w:p>
    <w:p w14:paraId="1E67D710" w14:textId="77777777" w:rsidR="000E2CF8" w:rsidRPr="00E22FD9" w:rsidRDefault="000E2CF8" w:rsidP="003C0FB1">
      <w:pPr>
        <w:jc w:val="both"/>
      </w:pPr>
    </w:p>
    <w:p w14:paraId="10B24C6B" w14:textId="77777777" w:rsidR="003C0FB1" w:rsidRPr="00E22FD9" w:rsidRDefault="003C0FB1" w:rsidP="003C0FB1">
      <w:pPr>
        <w:jc w:val="both"/>
      </w:pPr>
    </w:p>
    <w:p w14:paraId="232A62EA" w14:textId="098BDC2E" w:rsidR="003C0FB1" w:rsidRPr="00E22FD9" w:rsidRDefault="00725C28" w:rsidP="003C0FB1">
      <w:pPr>
        <w:jc w:val="center"/>
      </w:pPr>
      <w:sdt>
        <w:sdt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p>
    <w:p w14:paraId="2C216DC5" w14:textId="77777777" w:rsidR="003C0FB1" w:rsidRPr="00E22FD9" w:rsidRDefault="003C0FB1" w:rsidP="003C0FB1">
      <w:pPr>
        <w:jc w:val="center"/>
      </w:pPr>
    </w:p>
    <w:p w14:paraId="197CF257" w14:textId="77777777" w:rsidR="003C0FB1" w:rsidRPr="00E22FD9" w:rsidRDefault="003C0FB1" w:rsidP="003C0FB1">
      <w:pPr>
        <w:jc w:val="center"/>
      </w:pPr>
      <w:r w:rsidRPr="00E22FD9">
        <w:t>and</w:t>
      </w:r>
    </w:p>
    <w:p w14:paraId="6969A9ED" w14:textId="77777777" w:rsidR="003C0FB1" w:rsidRPr="00E22FD9" w:rsidRDefault="003C0FB1" w:rsidP="003C0FB1">
      <w:pPr>
        <w:jc w:val="center"/>
      </w:pPr>
    </w:p>
    <w:p w14:paraId="15A8DD64" w14:textId="77777777" w:rsidR="003C0FB1" w:rsidRPr="00E22FD9" w:rsidRDefault="003C0FB1" w:rsidP="003C0FB1">
      <w:pPr>
        <w:jc w:val="center"/>
      </w:pPr>
      <w:r w:rsidRPr="00E22FD9">
        <w:t>[</w:t>
      </w:r>
      <w:sdt>
        <w:sdtPr>
          <w:id w:val="2082604"/>
          <w:placeholder>
            <w:docPart w:val="E5B87B3FD9CB4E93885F5503286AB1BB"/>
          </w:placeholder>
        </w:sdtPr>
        <w:sdtEndPr/>
        <w:sdtContent>
          <w:r w:rsidRPr="00E22FD9">
            <w:t>Insert successful Tenderer’s full legal name]</w:t>
          </w:r>
        </w:sdtContent>
      </w:sdt>
    </w:p>
    <w:p w14:paraId="0A41F536" w14:textId="77777777" w:rsidR="003C0FB1" w:rsidRPr="00E22FD9" w:rsidRDefault="003C0FB1" w:rsidP="003C0FB1">
      <w:pPr>
        <w:jc w:val="center"/>
      </w:pPr>
    </w:p>
    <w:p w14:paraId="1F68CEB8" w14:textId="77777777" w:rsidR="003C0FB1" w:rsidRPr="00E22FD9" w:rsidRDefault="003C0FB1" w:rsidP="003C0FB1">
      <w:pPr>
        <w:jc w:val="center"/>
      </w:pPr>
    </w:p>
    <w:p w14:paraId="12CF21DE" w14:textId="77777777" w:rsidR="003C0FB1" w:rsidRPr="00E22FD9" w:rsidRDefault="003C0FB1" w:rsidP="003C0FB1">
      <w:pPr>
        <w:jc w:val="center"/>
        <w:rPr>
          <w:b/>
        </w:rPr>
      </w:pPr>
      <w:r w:rsidRPr="00E22FD9">
        <w:rPr>
          <w:b/>
        </w:rPr>
        <w:t>AGREEMENT</w:t>
      </w:r>
    </w:p>
    <w:p w14:paraId="2F52FDE4" w14:textId="77777777" w:rsidR="003C0FB1" w:rsidRPr="00E22FD9" w:rsidRDefault="003C0FB1" w:rsidP="003C0FB1">
      <w:pPr>
        <w:jc w:val="center"/>
      </w:pPr>
    </w:p>
    <w:p w14:paraId="1DE2EF2B" w14:textId="77777777" w:rsidR="003C0FB1" w:rsidRPr="00E22FD9" w:rsidRDefault="003C0FB1" w:rsidP="003C0FB1">
      <w:pPr>
        <w:jc w:val="center"/>
      </w:pPr>
      <w:r w:rsidRPr="00E22FD9">
        <w:t>Relating to the provision of Services pursuant to</w:t>
      </w:r>
    </w:p>
    <w:p w14:paraId="25FE0835" w14:textId="77777777" w:rsidR="003C0FB1" w:rsidRPr="00E22FD9" w:rsidRDefault="003C0FB1" w:rsidP="003C0FB1">
      <w:pPr>
        <w:jc w:val="center"/>
      </w:pPr>
    </w:p>
    <w:p w14:paraId="1D8DACF4" w14:textId="0678D24B" w:rsidR="003C0FB1" w:rsidRPr="00E22FD9" w:rsidRDefault="003C0FB1" w:rsidP="003C0FB1">
      <w:pPr>
        <w:jc w:val="center"/>
      </w:pPr>
      <w:r w:rsidRPr="00E22FD9">
        <w:t xml:space="preserve">Request for Tenders for the provision of </w:t>
      </w:r>
      <w:sdt>
        <w:sdtPr>
          <w:rPr>
            <w:szCs w:val="22"/>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9040E0" w:rsidRPr="00E22FD9">
            <w:rPr>
              <w:szCs w:val="22"/>
            </w:rPr>
            <w:t>Managed Logistics and Transport Services</w:t>
          </w:r>
        </w:sdtContent>
      </w:sdt>
    </w:p>
    <w:p w14:paraId="5F30BBFE" w14:textId="77777777" w:rsidR="00C43DF2" w:rsidRPr="00E22FD9" w:rsidRDefault="00C43DF2">
      <w:pPr>
        <w:spacing w:after="160" w:line="259" w:lineRule="auto"/>
      </w:pPr>
      <w:r w:rsidRPr="00E22FD9">
        <w:br w:type="page"/>
      </w:r>
    </w:p>
    <w:p w14:paraId="6BA8F7AE" w14:textId="77777777" w:rsidR="00C43DF2" w:rsidRPr="00E22FD9" w:rsidRDefault="00C43DF2" w:rsidP="003C0FB1">
      <w:pPr>
        <w:jc w:val="center"/>
      </w:pPr>
    </w:p>
    <w:p w14:paraId="4C32CA71" w14:textId="77777777" w:rsidR="00C43DF2" w:rsidRPr="00E22FD9" w:rsidRDefault="00C43DF2" w:rsidP="00C43DF2">
      <w:pPr>
        <w:pStyle w:val="Heading2"/>
        <w:spacing w:before="0"/>
        <w:jc w:val="both"/>
      </w:pPr>
      <w:r w:rsidRPr="00E22FD9">
        <w:t xml:space="preserve">THIS AGREEMENT is made on the </w:t>
      </w:r>
      <w:sdt>
        <w:sdtPr>
          <w:id w:val="1406408"/>
          <w:placeholder>
            <w:docPart w:val="8901D191F8114F88B2426FBE50455036"/>
          </w:placeholder>
        </w:sdtPr>
        <w:sdtEndPr/>
        <w:sdtContent>
          <w:r w:rsidRPr="00E22FD9">
            <w:t>[date e.g. 2nd]</w:t>
          </w:r>
        </w:sdtContent>
      </w:sdt>
      <w:r w:rsidRPr="00E22FD9">
        <w:t xml:space="preserve"> day of </w:t>
      </w:r>
      <w:sdt>
        <w:sdtPr>
          <w:id w:val="1406406"/>
          <w:placeholder>
            <w:docPart w:val="8901D191F8114F88B2426FBE50455036"/>
          </w:placeholder>
        </w:sdtPr>
        <w:sdtEndPr/>
        <w:sdtContent>
          <w:r w:rsidRPr="00E22FD9">
            <w:t>[</w:t>
          </w:r>
          <w:sdt>
            <w:sdtPr>
              <w:id w:val="1406403"/>
              <w:placeholder>
                <w:docPart w:val="8901D191F8114F88B2426FBE50455036"/>
              </w:placeholder>
            </w:sdtPr>
            <w:sdtEndPr/>
            <w:sdtContent>
              <w:r w:rsidRPr="00E22FD9">
                <w:t>month]</w:t>
              </w:r>
            </w:sdtContent>
          </w:sdt>
        </w:sdtContent>
      </w:sdt>
      <w:r w:rsidRPr="00E22FD9">
        <w:t xml:space="preserve"> 20</w:t>
      </w:r>
      <w:sdt>
        <w:sdtPr>
          <w:id w:val="1406404"/>
          <w:placeholder>
            <w:docPart w:val="8901D191F8114F88B2426FBE50455036"/>
          </w:placeholder>
        </w:sdtPr>
        <w:sdtEndPr/>
        <w:sdtContent>
          <w:r w:rsidRPr="00E22FD9">
            <w:t>[year]</w:t>
          </w:r>
        </w:sdtContent>
      </w:sdt>
      <w:r w:rsidRPr="00E22FD9">
        <w:t xml:space="preserve"> BETWEEN:</w:t>
      </w:r>
    </w:p>
    <w:p w14:paraId="538D312F" w14:textId="4B55F314" w:rsidR="003C0FB1" w:rsidRPr="00E22FD9" w:rsidRDefault="00725C28" w:rsidP="000E2CF8">
      <w:pPr>
        <w:spacing w:before="240" w:after="200"/>
        <w:jc w:val="both"/>
      </w:pPr>
      <w:sdt>
        <w:sdt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9040E0" w:rsidRPr="00E22FD9">
            <w:t>St. Vincent’s University Hospital</w:t>
          </w:r>
        </w:sdtContent>
      </w:sdt>
      <w:r w:rsidR="003C0FB1" w:rsidRPr="00E22FD9">
        <w:t xml:space="preserve">, of </w:t>
      </w:r>
      <w:bookmarkStart w:id="5" w:name="Text34"/>
      <w:r w:rsidR="003C0FB1" w:rsidRPr="00E22FD9">
        <w:fldChar w:fldCharType="begin">
          <w:ffData>
            <w:name w:val="Text34"/>
            <w:enabled/>
            <w:calcOnExit w:val="0"/>
            <w:textInput>
              <w:default w:val="[Address]"/>
            </w:textInput>
          </w:ffData>
        </w:fldChar>
      </w:r>
      <w:r w:rsidR="003C0FB1" w:rsidRPr="00E22FD9">
        <w:instrText xml:space="preserve"> FORMTEXT </w:instrText>
      </w:r>
      <w:r w:rsidR="003C0FB1" w:rsidRPr="00E22FD9">
        <w:fldChar w:fldCharType="separate"/>
      </w:r>
      <w:r w:rsidR="003C0FB1" w:rsidRPr="00E22FD9">
        <w:rPr>
          <w:noProof/>
        </w:rPr>
        <w:t>[address]</w:t>
      </w:r>
      <w:r w:rsidR="003C0FB1" w:rsidRPr="00E22FD9">
        <w:fldChar w:fldCharType="end"/>
      </w:r>
      <w:bookmarkEnd w:id="5"/>
      <w:r w:rsidR="003C0FB1" w:rsidRPr="00E22FD9">
        <w:t xml:space="preserve"> (“the Client”); </w:t>
      </w:r>
    </w:p>
    <w:p w14:paraId="6AA4B3A2" w14:textId="77777777" w:rsidR="003C0FB1" w:rsidRPr="00E22FD9" w:rsidRDefault="003C0FB1" w:rsidP="003C0FB1">
      <w:pPr>
        <w:spacing w:after="200"/>
        <w:jc w:val="both"/>
      </w:pPr>
      <w:r w:rsidRPr="00E22FD9">
        <w:t>and</w:t>
      </w:r>
    </w:p>
    <w:p w14:paraId="4B8C4CB4" w14:textId="77777777" w:rsidR="003C0FB1" w:rsidRPr="00E22FD9" w:rsidRDefault="00725C28" w:rsidP="003C0FB1">
      <w:pPr>
        <w:spacing w:after="200"/>
        <w:jc w:val="both"/>
      </w:pPr>
      <w:sdt>
        <w:sdtPr>
          <w:id w:val="2082614"/>
          <w:placeholder>
            <w:docPart w:val="E5B87B3FD9CB4E93885F5503286AB1BB"/>
          </w:placeholder>
        </w:sdtPr>
        <w:sdtEndPr/>
        <w:sdtContent>
          <w:r w:rsidR="003C0FB1" w:rsidRPr="00E22FD9">
            <w:t>[Contractor's full legal name]</w:t>
          </w:r>
        </w:sdtContent>
      </w:sdt>
      <w:r w:rsidR="003C0FB1" w:rsidRPr="00E22FD9">
        <w:t xml:space="preserve">, of </w:t>
      </w:r>
      <w:sdt>
        <w:sdtPr>
          <w:id w:val="2082626"/>
          <w:placeholder>
            <w:docPart w:val="E5B87B3FD9CB4E93885F5503286AB1BB"/>
          </w:placeholder>
        </w:sdtPr>
        <w:sdtEndPr/>
        <w:sdtContent>
          <w:r w:rsidR="003C0FB1" w:rsidRPr="00E22FD9">
            <w:t>[address]</w:t>
          </w:r>
        </w:sdtContent>
      </w:sdt>
      <w:r w:rsidR="003C0FB1" w:rsidRPr="00E22FD9">
        <w:t xml:space="preserve"> (“the Contractor”)</w:t>
      </w:r>
    </w:p>
    <w:p w14:paraId="60678316" w14:textId="77777777" w:rsidR="003C0FB1" w:rsidRPr="00E22FD9" w:rsidRDefault="003C0FB1" w:rsidP="003C0FB1">
      <w:pPr>
        <w:spacing w:after="200"/>
        <w:jc w:val="both"/>
      </w:pPr>
      <w:r w:rsidRPr="00E22FD9">
        <w:t>(each a “Party” and together “the Parties”).</w:t>
      </w:r>
    </w:p>
    <w:p w14:paraId="7E1CB9D5" w14:textId="77777777" w:rsidR="003C0FB1" w:rsidRPr="00E22FD9" w:rsidRDefault="003C0FB1" w:rsidP="003C0FB1">
      <w:pPr>
        <w:pStyle w:val="Heading2"/>
        <w:spacing w:before="0"/>
        <w:jc w:val="both"/>
      </w:pPr>
      <w:r w:rsidRPr="00E22FD9">
        <w:t>WHEREAS:</w:t>
      </w:r>
    </w:p>
    <w:tbl>
      <w:tblPr>
        <w:tblW w:w="0" w:type="auto"/>
        <w:tblLook w:val="01E0" w:firstRow="1" w:lastRow="1" w:firstColumn="1" w:lastColumn="1" w:noHBand="0" w:noVBand="0"/>
      </w:tblPr>
      <w:tblGrid>
        <w:gridCol w:w="757"/>
        <w:gridCol w:w="8314"/>
      </w:tblGrid>
      <w:tr w:rsidR="003C0FB1" w:rsidRPr="00E22FD9" w14:paraId="5BEB8B64" w14:textId="77777777" w:rsidTr="00503F93">
        <w:tc>
          <w:tcPr>
            <w:tcW w:w="828" w:type="dxa"/>
          </w:tcPr>
          <w:p w14:paraId="2F120E3A" w14:textId="77777777" w:rsidR="003C0FB1" w:rsidRPr="00E22FD9" w:rsidRDefault="003C0FB1" w:rsidP="00C43DF2">
            <w:pPr>
              <w:spacing w:after="200"/>
              <w:jc w:val="both"/>
              <w:rPr>
                <w:color w:val="0000FF"/>
              </w:rPr>
            </w:pPr>
            <w:r w:rsidRPr="00E22FD9">
              <w:rPr>
                <w:color w:val="0000FF"/>
              </w:rPr>
              <w:t>A.</w:t>
            </w:r>
          </w:p>
        </w:tc>
        <w:tc>
          <w:tcPr>
            <w:tcW w:w="9540" w:type="dxa"/>
          </w:tcPr>
          <w:p w14:paraId="62B885A2" w14:textId="77777777" w:rsidR="003C0FB1" w:rsidRPr="00E22FD9" w:rsidRDefault="003C0FB1" w:rsidP="009340FB">
            <w:pPr>
              <w:jc w:val="both"/>
            </w:pPr>
            <w:r w:rsidRPr="00E22FD9">
              <w:t xml:space="preserve">By Request for Tender </w:t>
            </w:r>
            <w:r w:rsidRPr="00E22FD9">
              <w:rPr>
                <w:lang w:val="en-US"/>
              </w:rPr>
              <w:t xml:space="preserve">entitled </w:t>
            </w:r>
            <w:sdt>
              <w:sdtPr>
                <w:rPr>
                  <w:lang w:val="en-US"/>
                </w:rPr>
                <w:id w:val="2082615"/>
                <w:placeholder>
                  <w:docPart w:val="E5B87B3FD9CB4E93885F5503286AB1BB"/>
                </w:placeholder>
              </w:sdtPr>
              <w:sdtEndPr>
                <w:rPr>
                  <w:i/>
                  <w:lang w:val="en-GB"/>
                </w:rPr>
              </w:sdtEndPr>
              <w:sdtContent>
                <w:r w:rsidRPr="00E22FD9">
                  <w:rPr>
                    <w:lang w:val="en-US"/>
                  </w:rPr>
                  <w:t>“Insert title of RFT</w:t>
                </w:r>
                <w:r w:rsidRPr="00E22FD9">
                  <w:rPr>
                    <w:i/>
                  </w:rPr>
                  <w:t>”</w:t>
                </w:r>
              </w:sdtContent>
            </w:sdt>
            <w:r w:rsidRPr="00E22FD9">
              <w:rPr>
                <w:i/>
              </w:rPr>
              <w:t xml:space="preserve"> </w:t>
            </w:r>
            <w:r w:rsidRPr="00E22FD9">
              <w:t xml:space="preserve">advertised in the supplement to the Official Journal of the European Union, OJEU Notice Number </w:t>
            </w:r>
            <w:sdt>
              <w:sdtPr>
                <w:id w:val="2082616"/>
                <w:placeholder>
                  <w:docPart w:val="E5B87B3FD9CB4E93885F5503286AB1BB"/>
                </w:placeholder>
              </w:sdtPr>
              <w:sdtEndPr/>
              <w:sdtContent>
                <w:r w:rsidRPr="00E22FD9">
                  <w:t>__________</w:t>
                </w:r>
              </w:sdtContent>
            </w:sdt>
            <w:r w:rsidRPr="00E22FD9">
              <w:t xml:space="preserve">of </w:t>
            </w:r>
            <w:sdt>
              <w:sdtPr>
                <w:id w:val="2082619"/>
                <w:placeholder>
                  <w:docPart w:val="E5B87B3FD9CB4E93885F5503286AB1BB"/>
                </w:placeholder>
              </w:sdtPr>
              <w:sdtEndPr/>
              <w:sdtContent>
                <w:r w:rsidRPr="00E22FD9">
                  <w:t>____________</w:t>
                </w:r>
              </w:sdtContent>
            </w:sdt>
            <w:r w:rsidRPr="00E22FD9">
              <w:rPr>
                <w:lang w:val="en-US"/>
              </w:rPr>
              <w:t xml:space="preserve">dated </w:t>
            </w:r>
            <w:sdt>
              <w:sdtPr>
                <w:rPr>
                  <w:lang w:val="en-US"/>
                </w:rPr>
                <w:id w:val="2082620"/>
                <w:placeholder>
                  <w:docPart w:val="E5B87B3FD9CB4E93885F5503286AB1BB"/>
                </w:placeholder>
              </w:sdtPr>
              <w:sdtEndPr/>
              <w:sdtContent>
                <w:r w:rsidRPr="00E22FD9">
                  <w:rPr>
                    <w:lang w:val="en-US"/>
                  </w:rPr>
                  <w:t>insert date of RFT</w:t>
                </w:r>
              </w:sdtContent>
            </w:sdt>
            <w:r w:rsidRPr="00E22FD9">
              <w:rPr>
                <w:lang w:val="en-US"/>
              </w:rPr>
              <w:t xml:space="preserve"> (“the RFT”) </w:t>
            </w:r>
            <w:r w:rsidRPr="00E22FD9">
              <w:t xml:space="preserve">the Contracting Authority invited tenders from economic operators (“Tenderers”) for the provision of the services described in Appendix 1 to the RFT (the “Services”).  References to the RFT shall include any clarifications issued by the Contracting Authority </w:t>
            </w:r>
            <w:r w:rsidRPr="00E22FD9">
              <w:rPr>
                <w:lang w:val="en-US"/>
              </w:rPr>
              <w:t xml:space="preserve">via the messaging facility on </w:t>
            </w:r>
            <w:hyperlink r:id="rId25" w:history="1">
              <w:r w:rsidRPr="00E22FD9">
                <w:rPr>
                  <w:rStyle w:val="Hyperlink"/>
                  <w:lang w:val="en-US"/>
                </w:rPr>
                <w:t>www.etenders.gov.ie</w:t>
              </w:r>
            </w:hyperlink>
            <w:r w:rsidRPr="00E22FD9">
              <w:rPr>
                <w:lang w:val="en-US"/>
              </w:rPr>
              <w:t xml:space="preserve"> between </w:t>
            </w:r>
            <w:sdt>
              <w:sdtPr>
                <w:rPr>
                  <w:lang w:val="en-US"/>
                </w:rPr>
                <w:id w:val="2082621"/>
                <w:placeholder>
                  <w:docPart w:val="E5B87B3FD9CB4E93885F5503286AB1BB"/>
                </w:placeholder>
              </w:sdtPr>
              <w:sdtEndPr/>
              <w:sdtContent>
                <w:r w:rsidRPr="00E22FD9">
                  <w:rPr>
                    <w:lang w:val="en-US"/>
                  </w:rPr>
                  <w:t>[insert date]</w:t>
                </w:r>
              </w:sdtContent>
            </w:sdt>
            <w:r w:rsidRPr="00E22FD9">
              <w:rPr>
                <w:lang w:val="en-US"/>
              </w:rPr>
              <w:t xml:space="preserve"> and </w:t>
            </w:r>
            <w:sdt>
              <w:sdtPr>
                <w:rPr>
                  <w:lang w:val="en-US"/>
                </w:rPr>
                <w:id w:val="2082622"/>
                <w:placeholder>
                  <w:docPart w:val="E5B87B3FD9CB4E93885F5503286AB1BB"/>
                </w:placeholder>
              </w:sdtPr>
              <w:sdtEndPr/>
              <w:sdtContent>
                <w:r w:rsidRPr="00E22FD9">
                  <w:rPr>
                    <w:lang w:val="en-US"/>
                  </w:rPr>
                  <w:t>[insert date]</w:t>
                </w:r>
              </w:sdtContent>
            </w:sdt>
            <w:r w:rsidRPr="00E22FD9">
              <w:rPr>
                <w:lang w:val="en-US"/>
              </w:rPr>
              <w:t xml:space="preserve"> (the “RFT Clarifications”). The RFT (including the RFT Clarifications) is hereby incorporated by reference into this Agreement.</w:t>
            </w:r>
          </w:p>
        </w:tc>
      </w:tr>
      <w:tr w:rsidR="003C0FB1" w:rsidRPr="00E22FD9" w14:paraId="7EBB319A" w14:textId="77777777" w:rsidTr="00503F93">
        <w:tc>
          <w:tcPr>
            <w:tcW w:w="828" w:type="dxa"/>
          </w:tcPr>
          <w:p w14:paraId="764F589C" w14:textId="77777777" w:rsidR="003C0FB1" w:rsidRPr="00E22FD9" w:rsidRDefault="003C0FB1" w:rsidP="00C43DF2">
            <w:pPr>
              <w:spacing w:after="200"/>
              <w:jc w:val="both"/>
              <w:rPr>
                <w:color w:val="0000FF"/>
              </w:rPr>
            </w:pPr>
            <w:r w:rsidRPr="00E22FD9">
              <w:rPr>
                <w:color w:val="0000FF"/>
              </w:rPr>
              <w:t>B.</w:t>
            </w:r>
          </w:p>
        </w:tc>
        <w:tc>
          <w:tcPr>
            <w:tcW w:w="9540" w:type="dxa"/>
          </w:tcPr>
          <w:p w14:paraId="5D075E58" w14:textId="77777777" w:rsidR="003C0FB1" w:rsidRPr="00E22FD9" w:rsidRDefault="003C0FB1" w:rsidP="009340FB">
            <w:pPr>
              <w:jc w:val="both"/>
            </w:pPr>
            <w:r w:rsidRPr="00E22FD9">
              <w:t xml:space="preserve">The Contractor submitted a response to the RFT dated </w:t>
            </w:r>
            <w:sdt>
              <w:sdtPr>
                <w:id w:val="2082623"/>
                <w:placeholder>
                  <w:docPart w:val="E5B87B3FD9CB4E93885F5503286AB1BB"/>
                </w:placeholder>
              </w:sdtPr>
              <w:sdtEndPr/>
              <w:sdtContent>
                <w:r w:rsidRPr="00E22FD9">
                  <w:t>[insert date of Tender]</w:t>
                </w:r>
              </w:sdtContent>
            </w:sdt>
            <w:r w:rsidRPr="00E22FD9">
              <w:t xml:space="preserve"> (“the Submission”). References to the Submission shall include any clarifications issued by the Contractor </w:t>
            </w:r>
            <w:r w:rsidRPr="00E22FD9">
              <w:rPr>
                <w:lang w:val="en-US"/>
              </w:rPr>
              <w:t xml:space="preserve">in writing to the Contracting Authority between </w:t>
            </w:r>
            <w:sdt>
              <w:sdtPr>
                <w:rPr>
                  <w:lang w:val="en-US"/>
                </w:rPr>
                <w:id w:val="2082627"/>
                <w:placeholder>
                  <w:docPart w:val="E5B87B3FD9CB4E93885F5503286AB1BB"/>
                </w:placeholder>
              </w:sdtPr>
              <w:sdtEndPr/>
              <w:sdtContent>
                <w:r w:rsidRPr="00E22FD9">
                  <w:rPr>
                    <w:lang w:val="en-US"/>
                  </w:rPr>
                  <w:t>[insert date]</w:t>
                </w:r>
              </w:sdtContent>
            </w:sdt>
            <w:r w:rsidRPr="00E22FD9">
              <w:rPr>
                <w:lang w:val="en-US"/>
              </w:rPr>
              <w:t xml:space="preserve"> and </w:t>
            </w:r>
            <w:sdt>
              <w:sdtPr>
                <w:rPr>
                  <w:lang w:val="en-US"/>
                </w:rPr>
                <w:id w:val="2082630"/>
                <w:placeholder>
                  <w:docPart w:val="E5B87B3FD9CB4E93885F5503286AB1BB"/>
                </w:placeholder>
              </w:sdtPr>
              <w:sdtEndPr/>
              <w:sdtContent>
                <w:r w:rsidRPr="00E22FD9">
                  <w:rPr>
                    <w:lang w:val="en-US"/>
                  </w:rPr>
                  <w:t>[insert date]</w:t>
                </w:r>
              </w:sdtContent>
            </w:sdt>
            <w:r w:rsidRPr="00E22FD9">
              <w:rPr>
                <w:lang w:val="en-US"/>
              </w:rPr>
              <w:t xml:space="preserve"> (the “Submission Clarifications”). The Submission (including the Submission Clarifications) is hereby incorporated by reference into this Agreement.  </w:t>
            </w:r>
          </w:p>
        </w:tc>
      </w:tr>
    </w:tbl>
    <w:p w14:paraId="6E6AE6C4" w14:textId="77777777" w:rsidR="003C0FB1" w:rsidRPr="00E22FD9" w:rsidRDefault="003C0FB1" w:rsidP="00C43DF2">
      <w:pPr>
        <w:pStyle w:val="Heading2"/>
        <w:spacing w:before="200"/>
        <w:jc w:val="both"/>
      </w:pPr>
      <w:r w:rsidRPr="00E22FD9">
        <w:t>IT IS HEREBY AGREED AS FOLLOWS:</w:t>
      </w:r>
    </w:p>
    <w:tbl>
      <w:tblPr>
        <w:tblW w:w="5000" w:type="pct"/>
        <w:tblLook w:val="01E0" w:firstRow="1" w:lastRow="1" w:firstColumn="1" w:lastColumn="1" w:noHBand="0" w:noVBand="0"/>
      </w:tblPr>
      <w:tblGrid>
        <w:gridCol w:w="715"/>
        <w:gridCol w:w="481"/>
        <w:gridCol w:w="7875"/>
      </w:tblGrid>
      <w:tr w:rsidR="003C0FB1" w:rsidRPr="00E22FD9" w14:paraId="2C668434" w14:textId="77777777" w:rsidTr="000E2CF8">
        <w:tc>
          <w:tcPr>
            <w:tcW w:w="394" w:type="pct"/>
          </w:tcPr>
          <w:p w14:paraId="1623D6EE" w14:textId="77777777" w:rsidR="003C0FB1" w:rsidRPr="00E22FD9" w:rsidRDefault="003C0FB1" w:rsidP="00C43DF2">
            <w:pPr>
              <w:spacing w:after="200"/>
              <w:jc w:val="both"/>
              <w:rPr>
                <w:color w:val="0000FF"/>
              </w:rPr>
            </w:pPr>
            <w:r w:rsidRPr="00E22FD9">
              <w:rPr>
                <w:color w:val="0000FF"/>
              </w:rPr>
              <w:t>1.</w:t>
            </w:r>
          </w:p>
        </w:tc>
        <w:tc>
          <w:tcPr>
            <w:tcW w:w="4606" w:type="pct"/>
            <w:gridSpan w:val="2"/>
          </w:tcPr>
          <w:p w14:paraId="77F92753" w14:textId="77777777" w:rsidR="003C0FB1" w:rsidRPr="00E22FD9" w:rsidRDefault="003C0FB1" w:rsidP="00C93669">
            <w:pPr>
              <w:jc w:val="both"/>
            </w:pPr>
            <w:r w:rsidRPr="00E22FD9">
              <w:t>This Agreement consists of the following documents, and in the case of conflict of wording, in the following order of priority:</w:t>
            </w:r>
          </w:p>
        </w:tc>
      </w:tr>
      <w:tr w:rsidR="003C0FB1" w:rsidRPr="00E22FD9" w14:paraId="4FF52C1E" w14:textId="77777777" w:rsidTr="009340FB">
        <w:tc>
          <w:tcPr>
            <w:tcW w:w="394" w:type="pct"/>
          </w:tcPr>
          <w:p w14:paraId="73EA8BD7" w14:textId="77777777" w:rsidR="003C0FB1" w:rsidRPr="00E22FD9" w:rsidRDefault="003C0FB1" w:rsidP="00C43DF2">
            <w:pPr>
              <w:spacing w:after="200"/>
              <w:jc w:val="both"/>
              <w:rPr>
                <w:color w:val="0000FF"/>
              </w:rPr>
            </w:pPr>
          </w:p>
        </w:tc>
        <w:tc>
          <w:tcPr>
            <w:tcW w:w="265" w:type="pct"/>
          </w:tcPr>
          <w:p w14:paraId="0803A5DA" w14:textId="77777777" w:rsidR="003C0FB1" w:rsidRPr="00E22FD9" w:rsidRDefault="003C0FB1" w:rsidP="00C93669">
            <w:pPr>
              <w:jc w:val="both"/>
            </w:pPr>
            <w:proofErr w:type="spellStart"/>
            <w:r w:rsidRPr="00E22FD9">
              <w:t>i</w:t>
            </w:r>
            <w:proofErr w:type="spellEnd"/>
            <w:r w:rsidRPr="00E22FD9">
              <w:t>.</w:t>
            </w:r>
          </w:p>
        </w:tc>
        <w:tc>
          <w:tcPr>
            <w:tcW w:w="4341" w:type="pct"/>
          </w:tcPr>
          <w:p w14:paraId="0EFE61A8" w14:textId="77777777" w:rsidR="003C0FB1" w:rsidRPr="00E22FD9" w:rsidRDefault="003C0FB1" w:rsidP="00EC7568">
            <w:pPr>
              <w:jc w:val="both"/>
            </w:pPr>
            <w:r w:rsidRPr="00E22FD9">
              <w:t xml:space="preserve">This Agreement and Schedules A to </w:t>
            </w:r>
            <w:proofErr w:type="spellStart"/>
            <w:r w:rsidR="00EC7568" w:rsidRPr="00E22FD9">
              <w:t>E</w:t>
            </w:r>
            <w:proofErr w:type="spellEnd"/>
            <w:r w:rsidRPr="00E22FD9">
              <w:t xml:space="preserve"> attached hereto;</w:t>
            </w:r>
          </w:p>
        </w:tc>
      </w:tr>
      <w:tr w:rsidR="003C0FB1" w:rsidRPr="00E22FD9" w14:paraId="3414C0C9" w14:textId="77777777" w:rsidTr="009340FB">
        <w:tc>
          <w:tcPr>
            <w:tcW w:w="394" w:type="pct"/>
          </w:tcPr>
          <w:p w14:paraId="0BAA5CAF" w14:textId="77777777" w:rsidR="003C0FB1" w:rsidRPr="00E22FD9" w:rsidRDefault="003C0FB1" w:rsidP="00C43DF2">
            <w:pPr>
              <w:spacing w:after="200"/>
              <w:jc w:val="both"/>
              <w:rPr>
                <w:color w:val="0000FF"/>
              </w:rPr>
            </w:pPr>
          </w:p>
        </w:tc>
        <w:tc>
          <w:tcPr>
            <w:tcW w:w="265" w:type="pct"/>
          </w:tcPr>
          <w:p w14:paraId="21B25AA0" w14:textId="77777777" w:rsidR="003C0FB1" w:rsidRPr="00E22FD9" w:rsidRDefault="003C0FB1" w:rsidP="00C93669">
            <w:pPr>
              <w:jc w:val="both"/>
            </w:pPr>
            <w:r w:rsidRPr="00E22FD9">
              <w:t>ii.</w:t>
            </w:r>
          </w:p>
        </w:tc>
        <w:tc>
          <w:tcPr>
            <w:tcW w:w="4341" w:type="pct"/>
          </w:tcPr>
          <w:p w14:paraId="524B76AE" w14:textId="77777777" w:rsidR="003C0FB1" w:rsidRPr="00E22FD9" w:rsidRDefault="003C0FB1" w:rsidP="00C93669">
            <w:pPr>
              <w:jc w:val="both"/>
            </w:pPr>
            <w:r w:rsidRPr="00E22FD9">
              <w:t xml:space="preserve">The RFT; </w:t>
            </w:r>
          </w:p>
        </w:tc>
      </w:tr>
      <w:tr w:rsidR="003C0FB1" w:rsidRPr="00E22FD9" w14:paraId="170D0DC3" w14:textId="77777777" w:rsidTr="009340FB">
        <w:tc>
          <w:tcPr>
            <w:tcW w:w="394" w:type="pct"/>
          </w:tcPr>
          <w:p w14:paraId="1B34B51D" w14:textId="77777777" w:rsidR="003C0FB1" w:rsidRPr="00E22FD9" w:rsidRDefault="003C0FB1" w:rsidP="00C43DF2">
            <w:pPr>
              <w:spacing w:after="200"/>
              <w:jc w:val="both"/>
              <w:rPr>
                <w:color w:val="0000FF"/>
              </w:rPr>
            </w:pPr>
          </w:p>
        </w:tc>
        <w:tc>
          <w:tcPr>
            <w:tcW w:w="265" w:type="pct"/>
          </w:tcPr>
          <w:p w14:paraId="5014E80F" w14:textId="77777777" w:rsidR="003C0FB1" w:rsidRPr="00E22FD9" w:rsidRDefault="003C0FB1" w:rsidP="00C93669">
            <w:pPr>
              <w:jc w:val="both"/>
            </w:pPr>
            <w:r w:rsidRPr="00E22FD9">
              <w:t>iii.</w:t>
            </w:r>
          </w:p>
        </w:tc>
        <w:tc>
          <w:tcPr>
            <w:tcW w:w="4341" w:type="pct"/>
          </w:tcPr>
          <w:p w14:paraId="4D176F13" w14:textId="77777777" w:rsidR="003C0FB1" w:rsidRPr="00E22FD9" w:rsidRDefault="003C0FB1" w:rsidP="00C93669">
            <w:pPr>
              <w:jc w:val="both"/>
            </w:pPr>
            <w:r w:rsidRPr="00E22FD9">
              <w:t>The Submission.</w:t>
            </w:r>
          </w:p>
        </w:tc>
      </w:tr>
      <w:tr w:rsidR="003C0FB1" w:rsidRPr="00E22FD9" w14:paraId="7A6A4E01" w14:textId="77777777" w:rsidTr="000E2CF8">
        <w:tc>
          <w:tcPr>
            <w:tcW w:w="394" w:type="pct"/>
          </w:tcPr>
          <w:p w14:paraId="6AD5ADDB" w14:textId="77777777" w:rsidR="003C0FB1" w:rsidRPr="00E22FD9" w:rsidRDefault="003C0FB1" w:rsidP="00C43DF2">
            <w:pPr>
              <w:spacing w:after="200"/>
              <w:jc w:val="both"/>
              <w:rPr>
                <w:color w:val="0000FF"/>
              </w:rPr>
            </w:pPr>
            <w:r w:rsidRPr="00E22FD9">
              <w:rPr>
                <w:color w:val="0000FF"/>
              </w:rPr>
              <w:t>2.</w:t>
            </w:r>
          </w:p>
        </w:tc>
        <w:tc>
          <w:tcPr>
            <w:tcW w:w="4606" w:type="pct"/>
            <w:gridSpan w:val="2"/>
          </w:tcPr>
          <w:p w14:paraId="227B975B" w14:textId="77777777" w:rsidR="003C0FB1" w:rsidRPr="00E22FD9" w:rsidRDefault="003C0FB1" w:rsidP="00C93669">
            <w:pPr>
              <w:jc w:val="both"/>
            </w:pPr>
            <w:r w:rsidRPr="00E22FD9">
              <w:t>The Contractor agrees to provide the Services described in Schedule B (“the Services”) to the Client in accordance with this Agreement (“Agreement”).  Schedule B details the nature, quality, time of delivery, key personnel and functional specifications of the Services in accordance with the RFT and the Submission (“the Specification”).</w:t>
            </w:r>
          </w:p>
        </w:tc>
      </w:tr>
      <w:tr w:rsidR="003C0FB1" w:rsidRPr="00E22FD9" w14:paraId="562B0811" w14:textId="77777777" w:rsidTr="000E2CF8">
        <w:tc>
          <w:tcPr>
            <w:tcW w:w="394" w:type="pct"/>
          </w:tcPr>
          <w:p w14:paraId="5B3F754C" w14:textId="77777777" w:rsidR="003C0FB1" w:rsidRPr="00E22FD9" w:rsidRDefault="003C0FB1" w:rsidP="00C43DF2">
            <w:pPr>
              <w:spacing w:after="200"/>
              <w:jc w:val="both"/>
              <w:rPr>
                <w:color w:val="0000FF"/>
              </w:rPr>
            </w:pPr>
            <w:r w:rsidRPr="00E22FD9">
              <w:rPr>
                <w:color w:val="0000FF"/>
              </w:rPr>
              <w:t>3.</w:t>
            </w:r>
          </w:p>
        </w:tc>
        <w:tc>
          <w:tcPr>
            <w:tcW w:w="4606" w:type="pct"/>
            <w:gridSpan w:val="2"/>
          </w:tcPr>
          <w:p w14:paraId="2C83C50B" w14:textId="77777777" w:rsidR="003C0FB1" w:rsidRPr="00E22FD9" w:rsidRDefault="003C0FB1" w:rsidP="00C93669">
            <w:pPr>
              <w:jc w:val="both"/>
            </w:pPr>
            <w:r w:rsidRPr="00E22FD9">
              <w:t xml:space="preserve">Subject to the terms and conditions of this Agreement, the Client agrees to pay to the Contractor the charges as stipulated in Schedule C (“the Charges”).  The Charges are exclusive of VAT which shall be due at the rate applicable on the date of the VAT invoice. </w:t>
            </w:r>
          </w:p>
        </w:tc>
      </w:tr>
      <w:tr w:rsidR="003C0FB1" w:rsidRPr="00E22FD9" w14:paraId="10AD180F" w14:textId="77777777" w:rsidTr="000E2CF8">
        <w:tc>
          <w:tcPr>
            <w:tcW w:w="394" w:type="pct"/>
          </w:tcPr>
          <w:p w14:paraId="4BE1628B" w14:textId="77777777" w:rsidR="003C0FB1" w:rsidRPr="00E22FD9" w:rsidRDefault="003C0FB1" w:rsidP="00C43DF2">
            <w:pPr>
              <w:spacing w:after="200"/>
              <w:jc w:val="both"/>
              <w:rPr>
                <w:color w:val="0000FF"/>
              </w:rPr>
            </w:pPr>
            <w:r w:rsidRPr="00E22FD9">
              <w:rPr>
                <w:color w:val="0000FF"/>
              </w:rPr>
              <w:t>4.</w:t>
            </w:r>
          </w:p>
        </w:tc>
        <w:tc>
          <w:tcPr>
            <w:tcW w:w="4606" w:type="pct"/>
            <w:gridSpan w:val="2"/>
          </w:tcPr>
          <w:p w14:paraId="208E5DB1" w14:textId="77777777" w:rsidR="003C0FB1" w:rsidRPr="00E22FD9" w:rsidRDefault="003C0FB1" w:rsidP="00C93669">
            <w:pPr>
              <w:jc w:val="both"/>
            </w:pPr>
            <w:r w:rsidRPr="00E22FD9">
              <w:t xml:space="preserve">For the purposes of this Agreement, the Client’s Contact is </w:t>
            </w:r>
            <w:sdt>
              <w:sdtPr>
                <w:id w:val="170830997"/>
              </w:sdtPr>
              <w:sdtEndPr/>
              <w:sdtContent>
                <w:r w:rsidRPr="00E22FD9">
                  <w:t>[name of contact person]</w:t>
                </w:r>
              </w:sdtContent>
            </w:sdt>
            <w:r w:rsidRPr="00E22FD9">
              <w:t xml:space="preserve"> of </w:t>
            </w:r>
            <w:r w:rsidR="00C93669" w:rsidRPr="00E22FD9">
              <w:fldChar w:fldCharType="begin">
                <w:ffData>
                  <w:name w:val="Text39"/>
                  <w:enabled/>
                  <w:calcOnExit w:val="0"/>
                  <w:textInput>
                    <w:default w:val="[address of contact person]"/>
                  </w:textInput>
                </w:ffData>
              </w:fldChar>
            </w:r>
            <w:bookmarkStart w:id="6" w:name="Text39"/>
            <w:r w:rsidR="00C93669" w:rsidRPr="00E22FD9">
              <w:instrText xml:space="preserve"> FORMTEXT </w:instrText>
            </w:r>
            <w:r w:rsidR="00C93669" w:rsidRPr="00E22FD9">
              <w:fldChar w:fldCharType="separate"/>
            </w:r>
            <w:r w:rsidR="00C93669" w:rsidRPr="00E22FD9">
              <w:rPr>
                <w:noProof/>
              </w:rPr>
              <w:t>[address of contact person]</w:t>
            </w:r>
            <w:r w:rsidR="00C93669" w:rsidRPr="00E22FD9">
              <w:fldChar w:fldCharType="end"/>
            </w:r>
            <w:bookmarkEnd w:id="6"/>
            <w:r w:rsidRPr="00E22FD9">
              <w:t xml:space="preserve">; the Contractor’s Contact is </w:t>
            </w:r>
            <w:sdt>
              <w:sdtPr>
                <w:id w:val="2082631"/>
              </w:sdtPr>
              <w:sdtEndPr/>
              <w:sdtContent>
                <w:r w:rsidRPr="00E22FD9">
                  <w:t>[Contractor contact name]</w:t>
                </w:r>
              </w:sdtContent>
            </w:sdt>
            <w:r w:rsidRPr="00E22FD9">
              <w:t xml:space="preserve"> of </w:t>
            </w:r>
            <w:r w:rsidR="00C93669" w:rsidRPr="00E22FD9">
              <w:fldChar w:fldCharType="begin">
                <w:ffData>
                  <w:name w:val=""/>
                  <w:enabled/>
                  <w:calcOnExit w:val="0"/>
                  <w:textInput>
                    <w:default w:val="[Contractor contact address]"/>
                  </w:textInput>
                </w:ffData>
              </w:fldChar>
            </w:r>
            <w:r w:rsidR="00C93669" w:rsidRPr="00E22FD9">
              <w:instrText xml:space="preserve"> FORMTEXT </w:instrText>
            </w:r>
            <w:r w:rsidR="00C93669" w:rsidRPr="00E22FD9">
              <w:fldChar w:fldCharType="separate"/>
            </w:r>
            <w:r w:rsidR="00C93669" w:rsidRPr="00E22FD9">
              <w:rPr>
                <w:noProof/>
              </w:rPr>
              <w:t>[Contractor contact address]</w:t>
            </w:r>
            <w:r w:rsidR="00C93669" w:rsidRPr="00E22FD9">
              <w:fldChar w:fldCharType="end"/>
            </w:r>
            <w:r w:rsidR="00C93669" w:rsidRPr="00E22FD9">
              <w:t>.</w:t>
            </w:r>
          </w:p>
        </w:tc>
      </w:tr>
      <w:tr w:rsidR="009340FB" w:rsidRPr="00E22FD9" w14:paraId="1745E4AB" w14:textId="77777777" w:rsidTr="000E2CF8">
        <w:tc>
          <w:tcPr>
            <w:tcW w:w="394" w:type="pct"/>
          </w:tcPr>
          <w:p w14:paraId="5B80B93C" w14:textId="77777777" w:rsidR="009340FB" w:rsidRPr="00E22FD9" w:rsidRDefault="009340FB" w:rsidP="009340FB">
            <w:pPr>
              <w:spacing w:after="200"/>
              <w:jc w:val="both"/>
              <w:rPr>
                <w:color w:val="0000FF"/>
              </w:rPr>
            </w:pPr>
            <w:r w:rsidRPr="00E22FD9">
              <w:rPr>
                <w:color w:val="0000FF"/>
              </w:rPr>
              <w:t>5.</w:t>
            </w:r>
          </w:p>
        </w:tc>
        <w:tc>
          <w:tcPr>
            <w:tcW w:w="4606" w:type="pct"/>
            <w:gridSpan w:val="2"/>
          </w:tcPr>
          <w:p w14:paraId="744F1F11" w14:textId="77777777" w:rsidR="009340FB" w:rsidRPr="00E22FD9" w:rsidRDefault="009340FB" w:rsidP="00C93669">
            <w:pPr>
              <w:jc w:val="both"/>
              <w:rPr>
                <w:szCs w:val="22"/>
              </w:rPr>
            </w:pPr>
            <w:r w:rsidRPr="00E22FD9">
              <w:rPr>
                <w:szCs w:val="22"/>
              </w:rPr>
              <w:t>This Agreement shall take effect on the date of this Agreement (“the Effective Date”) and shall expire on</w:t>
            </w:r>
            <w:r w:rsidR="00C93669" w:rsidRPr="00E22FD9">
              <w:rPr>
                <w:szCs w:val="22"/>
              </w:rPr>
              <w:t xml:space="preserve"> </w:t>
            </w:r>
            <w:r w:rsidR="00C93669" w:rsidRPr="00E22FD9">
              <w:rPr>
                <w:szCs w:val="22"/>
              </w:rPr>
              <w:fldChar w:fldCharType="begin">
                <w:ffData>
                  <w:name w:val="Text142"/>
                  <w:enabled/>
                  <w:calcOnExit w:val="0"/>
                  <w:textInput>
                    <w:default w:val="[Insert date]"/>
                  </w:textInput>
                </w:ffData>
              </w:fldChar>
            </w:r>
            <w:bookmarkStart w:id="7" w:name="Text142"/>
            <w:r w:rsidR="00C93669" w:rsidRPr="00E22FD9">
              <w:rPr>
                <w:szCs w:val="22"/>
              </w:rPr>
              <w:instrText xml:space="preserve"> FORMTEXT </w:instrText>
            </w:r>
            <w:r w:rsidR="00C93669" w:rsidRPr="00E22FD9">
              <w:rPr>
                <w:szCs w:val="22"/>
              </w:rPr>
            </w:r>
            <w:r w:rsidR="00C93669" w:rsidRPr="00E22FD9">
              <w:rPr>
                <w:szCs w:val="22"/>
              </w:rPr>
              <w:fldChar w:fldCharType="separate"/>
            </w:r>
            <w:r w:rsidR="00C93669" w:rsidRPr="00E22FD9">
              <w:rPr>
                <w:noProof/>
                <w:szCs w:val="22"/>
              </w:rPr>
              <w:t>[Insert date]</w:t>
            </w:r>
            <w:r w:rsidR="00C93669" w:rsidRPr="00E22FD9">
              <w:rPr>
                <w:szCs w:val="22"/>
              </w:rPr>
              <w:fldChar w:fldCharType="end"/>
            </w:r>
            <w:bookmarkEnd w:id="7"/>
            <w:r w:rsidR="00C93669" w:rsidRPr="00E22FD9">
              <w:rPr>
                <w:szCs w:val="22"/>
              </w:rPr>
              <w:t>,</w:t>
            </w:r>
            <w:r w:rsidRPr="00E22FD9">
              <w:rPr>
                <w:szCs w:val="22"/>
              </w:rPr>
              <w:t xml:space="preserve"> unless it is otherwise terminated in accordance with the provisions of this Agreement or otherwise lawfully terminated or otherwise lawfully extended as agreed between the Parties (“the Term”).</w:t>
            </w:r>
          </w:p>
          <w:p w14:paraId="188090F6" w14:textId="566BC0A3" w:rsidR="009340FB" w:rsidRPr="00E22FD9" w:rsidRDefault="00C93669" w:rsidP="00C93669">
            <w:pPr>
              <w:jc w:val="both"/>
              <w:rPr>
                <w:szCs w:val="22"/>
              </w:rPr>
            </w:pPr>
            <w:r w:rsidRPr="00E22FD9">
              <w:rPr>
                <w:noProof/>
                <w:szCs w:val="22"/>
              </w:rPr>
              <w:t xml:space="preserve">The Client reserves the right to extend the Term for a period or periods of up to </w:t>
            </w:r>
            <w:r w:rsidR="00C33DC1">
              <w:rPr>
                <w:noProof/>
                <w:szCs w:val="22"/>
              </w:rPr>
              <w:t>one (1) year</w:t>
            </w:r>
            <w:r w:rsidRPr="00E22FD9">
              <w:rPr>
                <w:noProof/>
                <w:szCs w:val="22"/>
              </w:rPr>
              <w:t xml:space="preserve">s with a maximum of </w:t>
            </w:r>
            <w:r w:rsidR="00986985">
              <w:rPr>
                <w:noProof/>
                <w:szCs w:val="22"/>
              </w:rPr>
              <w:t>one (1)</w:t>
            </w:r>
            <w:r w:rsidRPr="00E22FD9">
              <w:rPr>
                <w:noProof/>
                <w:szCs w:val="22"/>
              </w:rPr>
              <w:t xml:space="preserve"> such extensions permitted subject to its obligations at law</w:t>
            </w:r>
          </w:p>
        </w:tc>
      </w:tr>
      <w:tr w:rsidR="009340FB" w:rsidRPr="00E22FD9" w14:paraId="7C6F5A28" w14:textId="77777777" w:rsidTr="000E2CF8">
        <w:tc>
          <w:tcPr>
            <w:tcW w:w="394" w:type="pct"/>
          </w:tcPr>
          <w:p w14:paraId="6F62298B" w14:textId="77777777" w:rsidR="009340FB" w:rsidRPr="00E22FD9" w:rsidRDefault="009340FB" w:rsidP="009340FB">
            <w:pPr>
              <w:spacing w:after="200"/>
              <w:jc w:val="both"/>
              <w:rPr>
                <w:color w:val="0000FF"/>
              </w:rPr>
            </w:pPr>
            <w:r w:rsidRPr="00E22FD9">
              <w:rPr>
                <w:color w:val="0000FF"/>
              </w:rPr>
              <w:t>6.</w:t>
            </w:r>
          </w:p>
        </w:tc>
        <w:tc>
          <w:tcPr>
            <w:tcW w:w="4606" w:type="pct"/>
            <w:gridSpan w:val="2"/>
          </w:tcPr>
          <w:p w14:paraId="23E0A6E5" w14:textId="77777777" w:rsidR="009340FB" w:rsidRPr="00E22FD9" w:rsidRDefault="009340FB" w:rsidP="00C93669">
            <w:pPr>
              <w:jc w:val="both"/>
            </w:pPr>
            <w:r w:rsidRPr="00E22FD9">
              <w:t>Unless otherwise specified herein, a defined term used in this Agreement shall have the same meaning as assigned to it in the RFT.</w:t>
            </w:r>
          </w:p>
        </w:tc>
      </w:tr>
      <w:tr w:rsidR="009340FB" w:rsidRPr="00E22FD9" w14:paraId="2DB584F6" w14:textId="77777777" w:rsidTr="000E2CF8">
        <w:tc>
          <w:tcPr>
            <w:tcW w:w="394" w:type="pct"/>
          </w:tcPr>
          <w:p w14:paraId="56E2AEDC" w14:textId="77777777" w:rsidR="009340FB" w:rsidRPr="00E22FD9" w:rsidDel="00040E03" w:rsidRDefault="009340FB" w:rsidP="009340FB">
            <w:pPr>
              <w:spacing w:after="200"/>
              <w:jc w:val="both"/>
              <w:rPr>
                <w:color w:val="0000FF"/>
              </w:rPr>
            </w:pPr>
            <w:r w:rsidRPr="00E22FD9">
              <w:rPr>
                <w:color w:val="0000FF"/>
              </w:rPr>
              <w:t>7.</w:t>
            </w:r>
          </w:p>
        </w:tc>
        <w:tc>
          <w:tcPr>
            <w:tcW w:w="4606" w:type="pct"/>
            <w:gridSpan w:val="2"/>
          </w:tcPr>
          <w:p w14:paraId="515B115A" w14:textId="77777777" w:rsidR="009340FB" w:rsidRPr="00E22FD9" w:rsidRDefault="009340FB" w:rsidP="00C93669">
            <w:pPr>
              <w:tabs>
                <w:tab w:val="left" w:pos="851"/>
                <w:tab w:val="left" w:pos="1985"/>
              </w:tabs>
              <w:jc w:val="both"/>
            </w:pPr>
            <w:r w:rsidRPr="00E22FD9">
              <w:t>Headings are included for ease of reference only and shall not affect the construction of this Agreement.</w:t>
            </w:r>
          </w:p>
        </w:tc>
      </w:tr>
      <w:tr w:rsidR="009340FB" w:rsidRPr="00E22FD9" w14:paraId="1E10C922" w14:textId="77777777" w:rsidTr="000E2CF8">
        <w:tc>
          <w:tcPr>
            <w:tcW w:w="394" w:type="pct"/>
          </w:tcPr>
          <w:p w14:paraId="27BA8DFC" w14:textId="77777777" w:rsidR="009340FB" w:rsidRPr="00E22FD9" w:rsidDel="00040E03" w:rsidRDefault="009340FB" w:rsidP="009340FB">
            <w:pPr>
              <w:spacing w:after="200"/>
              <w:jc w:val="both"/>
              <w:rPr>
                <w:color w:val="0000FF"/>
              </w:rPr>
            </w:pPr>
            <w:r w:rsidRPr="00E22FD9">
              <w:rPr>
                <w:color w:val="0000FF"/>
              </w:rPr>
              <w:t>8.</w:t>
            </w:r>
          </w:p>
        </w:tc>
        <w:tc>
          <w:tcPr>
            <w:tcW w:w="4606" w:type="pct"/>
            <w:gridSpan w:val="2"/>
          </w:tcPr>
          <w:p w14:paraId="3AE5D45D" w14:textId="77777777" w:rsidR="009340FB" w:rsidRPr="00E22FD9" w:rsidRDefault="009340FB" w:rsidP="00C93669">
            <w:pPr>
              <w:tabs>
                <w:tab w:val="left" w:pos="851"/>
                <w:tab w:val="left" w:pos="1985"/>
              </w:tabs>
              <w:jc w:val="both"/>
            </w:pPr>
            <w:r w:rsidRPr="00E22FD9">
              <w:t>Unless the context requires otherwise, words in the singular may include the plural and vice versa.</w:t>
            </w:r>
          </w:p>
        </w:tc>
      </w:tr>
      <w:tr w:rsidR="009340FB" w:rsidRPr="00E22FD9" w14:paraId="3DCC139B" w14:textId="77777777" w:rsidTr="000E2CF8">
        <w:tc>
          <w:tcPr>
            <w:tcW w:w="394" w:type="pct"/>
          </w:tcPr>
          <w:p w14:paraId="0500CC8F" w14:textId="77777777" w:rsidR="009340FB" w:rsidRPr="00E22FD9" w:rsidRDefault="009340FB" w:rsidP="009340FB">
            <w:pPr>
              <w:spacing w:after="200"/>
              <w:jc w:val="both"/>
              <w:rPr>
                <w:color w:val="0000FF"/>
              </w:rPr>
            </w:pPr>
            <w:r w:rsidRPr="00E22FD9">
              <w:rPr>
                <w:color w:val="0000FF"/>
              </w:rPr>
              <w:t>9.</w:t>
            </w:r>
          </w:p>
          <w:p w14:paraId="0AB44E10" w14:textId="77777777" w:rsidR="00904FCA" w:rsidRPr="00E22FD9" w:rsidRDefault="00904FCA" w:rsidP="009340FB">
            <w:pPr>
              <w:spacing w:after="200"/>
              <w:jc w:val="both"/>
              <w:rPr>
                <w:color w:val="0000FF"/>
              </w:rPr>
            </w:pPr>
          </w:p>
          <w:p w14:paraId="4223738F" w14:textId="77777777" w:rsidR="00904FCA" w:rsidRPr="00E22FD9" w:rsidRDefault="00904FCA" w:rsidP="009340FB">
            <w:pPr>
              <w:spacing w:after="200"/>
              <w:jc w:val="both"/>
              <w:rPr>
                <w:color w:val="0000FF"/>
              </w:rPr>
            </w:pPr>
            <w:r w:rsidRPr="00E22FD9">
              <w:rPr>
                <w:color w:val="0000FF"/>
              </w:rPr>
              <w:t>10.</w:t>
            </w:r>
          </w:p>
        </w:tc>
        <w:tc>
          <w:tcPr>
            <w:tcW w:w="4606" w:type="pct"/>
            <w:gridSpan w:val="2"/>
          </w:tcPr>
          <w:p w14:paraId="6515142E" w14:textId="77777777" w:rsidR="009340FB" w:rsidRPr="00E22FD9" w:rsidRDefault="009340FB" w:rsidP="00C93669">
            <w:pPr>
              <w:tabs>
                <w:tab w:val="left" w:pos="851"/>
                <w:tab w:val="left" w:pos="1985"/>
              </w:tabs>
              <w:jc w:val="both"/>
              <w:rPr>
                <w:szCs w:val="22"/>
              </w:rPr>
            </w:pPr>
            <w:r w:rsidRPr="00E22FD9">
              <w:rPr>
                <w:szCs w:val="22"/>
              </w:rPr>
              <w:t>References to any statute, enactment, order, regulation or other legislative instrument shall be construed as a reference to the statute, enactment, order, regulation or instrument as amended, unless specifically indicated otherwise.</w:t>
            </w:r>
          </w:p>
          <w:p w14:paraId="74B423BE" w14:textId="77777777" w:rsidR="00904FCA" w:rsidRPr="00E22FD9" w:rsidRDefault="00904FCA" w:rsidP="00C93669">
            <w:pPr>
              <w:tabs>
                <w:tab w:val="left" w:pos="851"/>
                <w:tab w:val="left" w:pos="1985"/>
              </w:tabs>
              <w:jc w:val="both"/>
            </w:pPr>
            <w:r w:rsidRPr="00E22FD9">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Pr="00E22FD9"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E22FD9" w14:paraId="592074DA" w14:textId="77777777" w:rsidTr="00321AC6">
        <w:trPr>
          <w:trHeight w:val="964"/>
        </w:trPr>
        <w:tc>
          <w:tcPr>
            <w:tcW w:w="4518" w:type="dxa"/>
            <w:shd w:val="clear" w:color="auto" w:fill="CCCCCC"/>
          </w:tcPr>
          <w:p w14:paraId="2AF81A0D" w14:textId="77777777" w:rsidR="00C93669" w:rsidRPr="00E22FD9" w:rsidRDefault="00C93669" w:rsidP="00684357">
            <w:pPr>
              <w:rPr>
                <w:szCs w:val="22"/>
              </w:rPr>
            </w:pPr>
            <w:r w:rsidRPr="00E22FD9">
              <w:rPr>
                <w:szCs w:val="22"/>
              </w:rPr>
              <w:t>SIGNED for and on behalf of the Client</w:t>
            </w:r>
          </w:p>
          <w:p w14:paraId="0B0C392C" w14:textId="77777777" w:rsidR="00C93669" w:rsidRPr="00E22FD9" w:rsidRDefault="00C93669" w:rsidP="00684357">
            <w:pPr>
              <w:rPr>
                <w:szCs w:val="22"/>
              </w:rPr>
            </w:pPr>
          </w:p>
          <w:p w14:paraId="6EF9F54B" w14:textId="77777777" w:rsidR="00C93669" w:rsidRPr="00E22FD9" w:rsidRDefault="00C93669" w:rsidP="00684357">
            <w:pPr>
              <w:rPr>
                <w:szCs w:val="22"/>
              </w:rPr>
            </w:pPr>
            <w:r w:rsidRPr="00E22FD9">
              <w:rPr>
                <w:szCs w:val="22"/>
              </w:rPr>
              <w:t>__________________________</w:t>
            </w:r>
          </w:p>
          <w:p w14:paraId="064433D0" w14:textId="77777777" w:rsidR="00C93669" w:rsidRPr="00E22FD9" w:rsidRDefault="00C93669" w:rsidP="00684357">
            <w:pPr>
              <w:rPr>
                <w:szCs w:val="22"/>
              </w:rPr>
            </w:pPr>
            <w:r w:rsidRPr="00E22FD9">
              <w:rPr>
                <w:szCs w:val="22"/>
              </w:rPr>
              <w:t>(being a duly authorised officer)</w:t>
            </w:r>
          </w:p>
        </w:tc>
        <w:tc>
          <w:tcPr>
            <w:tcW w:w="4523" w:type="dxa"/>
            <w:shd w:val="clear" w:color="auto" w:fill="CCCCCC"/>
          </w:tcPr>
          <w:p w14:paraId="018465E4" w14:textId="77777777" w:rsidR="00C93669" w:rsidRPr="00E22FD9" w:rsidRDefault="00C93669" w:rsidP="00684357">
            <w:pPr>
              <w:rPr>
                <w:szCs w:val="22"/>
              </w:rPr>
            </w:pPr>
            <w:r w:rsidRPr="00E22FD9">
              <w:rPr>
                <w:szCs w:val="22"/>
              </w:rPr>
              <w:t>SIGNED for and on behalf of the Contractor</w:t>
            </w:r>
          </w:p>
          <w:p w14:paraId="4F459F90" w14:textId="77777777" w:rsidR="00C93669" w:rsidRPr="00E22FD9" w:rsidRDefault="00C93669" w:rsidP="00684357">
            <w:pPr>
              <w:rPr>
                <w:szCs w:val="22"/>
              </w:rPr>
            </w:pPr>
          </w:p>
          <w:p w14:paraId="3D0738F2" w14:textId="77777777" w:rsidR="00C93669" w:rsidRPr="00E22FD9" w:rsidRDefault="00C93669" w:rsidP="00684357">
            <w:pPr>
              <w:rPr>
                <w:szCs w:val="22"/>
              </w:rPr>
            </w:pPr>
            <w:r w:rsidRPr="00E22FD9">
              <w:rPr>
                <w:szCs w:val="22"/>
              </w:rPr>
              <w:t>____________________________</w:t>
            </w:r>
          </w:p>
        </w:tc>
      </w:tr>
      <w:tr w:rsidR="00C93669" w:rsidRPr="00E22FD9" w14:paraId="624D8DEF" w14:textId="77777777" w:rsidTr="00321AC6">
        <w:trPr>
          <w:trHeight w:val="1044"/>
        </w:trPr>
        <w:tc>
          <w:tcPr>
            <w:tcW w:w="4518" w:type="dxa"/>
            <w:shd w:val="clear" w:color="auto" w:fill="CCCCCC"/>
          </w:tcPr>
          <w:p w14:paraId="4D2FC056" w14:textId="77777777" w:rsidR="00C93669" w:rsidRPr="00E22FD9" w:rsidRDefault="00C93669" w:rsidP="00684357">
            <w:pPr>
              <w:rPr>
                <w:szCs w:val="22"/>
              </w:rPr>
            </w:pPr>
            <w:r w:rsidRPr="00E22FD9">
              <w:rPr>
                <w:szCs w:val="22"/>
              </w:rPr>
              <w:t>Witness</w:t>
            </w:r>
          </w:p>
        </w:tc>
        <w:tc>
          <w:tcPr>
            <w:tcW w:w="4523" w:type="dxa"/>
            <w:shd w:val="clear" w:color="auto" w:fill="CCCCCC"/>
          </w:tcPr>
          <w:p w14:paraId="3BF287B9" w14:textId="77777777" w:rsidR="00C93669" w:rsidRPr="00E22FD9" w:rsidRDefault="00C93669" w:rsidP="00684357">
            <w:pPr>
              <w:rPr>
                <w:szCs w:val="22"/>
              </w:rPr>
            </w:pPr>
            <w:r w:rsidRPr="00E22FD9">
              <w:rPr>
                <w:szCs w:val="22"/>
              </w:rPr>
              <w:t>Witness</w:t>
            </w:r>
          </w:p>
        </w:tc>
      </w:tr>
    </w:tbl>
    <w:p w14:paraId="544AFFD6" w14:textId="77777777" w:rsidR="00C93669" w:rsidRPr="00E22FD9" w:rsidRDefault="00C93669" w:rsidP="00496C17"/>
    <w:p w14:paraId="5C4591CD" w14:textId="77777777" w:rsidR="003C0FB1" w:rsidRPr="00E22FD9" w:rsidRDefault="003C0FB1" w:rsidP="003C0FB1">
      <w:pPr>
        <w:pStyle w:val="Heading1"/>
        <w:spacing w:before="0"/>
        <w:jc w:val="both"/>
        <w:rPr>
          <w:rFonts w:ascii="Calibri" w:hAnsi="Calibri"/>
        </w:rPr>
      </w:pPr>
      <w:r w:rsidRPr="00E22FD9">
        <w:rPr>
          <w:rFonts w:ascii="Calibri" w:hAnsi="Calibri"/>
        </w:rPr>
        <w:t>Schedule A: Terms and Conditions</w:t>
      </w:r>
    </w:p>
    <w:p w14:paraId="73F7563D" w14:textId="77777777" w:rsidR="003C0FB1" w:rsidRPr="00E22FD9" w:rsidRDefault="003C0FB1" w:rsidP="00C43DF2">
      <w:pPr>
        <w:pStyle w:val="Heading2"/>
        <w:jc w:val="both"/>
      </w:pPr>
      <w:r w:rsidRPr="00E22FD9">
        <w:t>1.</w:t>
      </w:r>
      <w:r w:rsidRPr="00E22FD9">
        <w:tab/>
        <w:t>Contractor’s Obligations</w:t>
      </w:r>
    </w:p>
    <w:tbl>
      <w:tblPr>
        <w:tblW w:w="0" w:type="auto"/>
        <w:tblLook w:val="01E0" w:firstRow="1" w:lastRow="1" w:firstColumn="1" w:lastColumn="1" w:noHBand="0" w:noVBand="0"/>
      </w:tblPr>
      <w:tblGrid>
        <w:gridCol w:w="759"/>
        <w:gridCol w:w="667"/>
        <w:gridCol w:w="7645"/>
      </w:tblGrid>
      <w:tr w:rsidR="003C0FB1" w:rsidRPr="00E22FD9" w14:paraId="239FD649" w14:textId="77777777" w:rsidTr="00503F93">
        <w:tc>
          <w:tcPr>
            <w:tcW w:w="771" w:type="dxa"/>
          </w:tcPr>
          <w:p w14:paraId="72B44A28" w14:textId="77777777" w:rsidR="003C0FB1" w:rsidRPr="00E22FD9" w:rsidRDefault="003C0FB1" w:rsidP="00C43DF2">
            <w:pPr>
              <w:jc w:val="both"/>
              <w:rPr>
                <w:color w:val="0000FF"/>
              </w:rPr>
            </w:pPr>
            <w:r w:rsidRPr="00E22FD9">
              <w:rPr>
                <w:color w:val="0000FF"/>
              </w:rPr>
              <w:t>A.</w:t>
            </w:r>
          </w:p>
        </w:tc>
        <w:tc>
          <w:tcPr>
            <w:tcW w:w="8516" w:type="dxa"/>
            <w:gridSpan w:val="2"/>
          </w:tcPr>
          <w:p w14:paraId="098DE53C" w14:textId="77777777" w:rsidR="003C0FB1" w:rsidRPr="00E22FD9" w:rsidRDefault="003C0FB1" w:rsidP="00321AC6">
            <w:pPr>
              <w:jc w:val="both"/>
            </w:pPr>
            <w:r w:rsidRPr="00E22FD9">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E22FD9" w14:paraId="29133687" w14:textId="77777777" w:rsidTr="00503F93">
        <w:tc>
          <w:tcPr>
            <w:tcW w:w="771" w:type="dxa"/>
          </w:tcPr>
          <w:p w14:paraId="45EC7DCB" w14:textId="77777777" w:rsidR="003C0FB1" w:rsidRPr="00E22FD9" w:rsidRDefault="003C0FB1" w:rsidP="00C43DF2">
            <w:pPr>
              <w:jc w:val="both"/>
              <w:rPr>
                <w:color w:val="0000FF"/>
              </w:rPr>
            </w:pPr>
            <w:r w:rsidRPr="00E22FD9">
              <w:rPr>
                <w:color w:val="0000FF"/>
              </w:rPr>
              <w:t>B.</w:t>
            </w:r>
          </w:p>
        </w:tc>
        <w:tc>
          <w:tcPr>
            <w:tcW w:w="8516" w:type="dxa"/>
            <w:gridSpan w:val="2"/>
          </w:tcPr>
          <w:p w14:paraId="1CA2B555" w14:textId="77777777" w:rsidR="003C0FB1" w:rsidRPr="00E22FD9" w:rsidRDefault="003C0FB1" w:rsidP="00321AC6">
            <w:pPr>
              <w:jc w:val="both"/>
            </w:pPr>
            <w:r w:rsidRPr="00E22FD9">
              <w:t>In consideration of the payment of the Charges and subject to clause 3 the Contractor shall:</w:t>
            </w:r>
          </w:p>
        </w:tc>
      </w:tr>
      <w:tr w:rsidR="003C0FB1" w:rsidRPr="00E22FD9" w14:paraId="0C154374" w14:textId="77777777" w:rsidTr="00503F93">
        <w:tc>
          <w:tcPr>
            <w:tcW w:w="771" w:type="dxa"/>
          </w:tcPr>
          <w:p w14:paraId="611F98CE" w14:textId="77777777" w:rsidR="003C0FB1" w:rsidRPr="00E22FD9" w:rsidRDefault="003C0FB1" w:rsidP="00C43DF2">
            <w:pPr>
              <w:jc w:val="both"/>
              <w:rPr>
                <w:color w:val="0000FF"/>
              </w:rPr>
            </w:pPr>
          </w:p>
        </w:tc>
        <w:tc>
          <w:tcPr>
            <w:tcW w:w="675" w:type="dxa"/>
          </w:tcPr>
          <w:p w14:paraId="143606C8" w14:textId="77777777" w:rsidR="003C0FB1" w:rsidRPr="00E22FD9" w:rsidRDefault="003C0FB1" w:rsidP="00321AC6">
            <w:pPr>
              <w:jc w:val="both"/>
            </w:pPr>
            <w:r w:rsidRPr="00E22FD9">
              <w:t>1.</w:t>
            </w:r>
          </w:p>
        </w:tc>
        <w:tc>
          <w:tcPr>
            <w:tcW w:w="7841" w:type="dxa"/>
          </w:tcPr>
          <w:p w14:paraId="77AEE85E" w14:textId="77777777" w:rsidR="003C0FB1" w:rsidRPr="00E22FD9" w:rsidRDefault="003C0FB1" w:rsidP="00321AC6">
            <w:pPr>
              <w:jc w:val="both"/>
            </w:pPr>
            <w:r w:rsidRPr="00E22FD9">
              <w:t>provide the Services in accordance with the Specification, the RFT, the Client’s directions and the terms of this Agreement;</w:t>
            </w:r>
          </w:p>
        </w:tc>
      </w:tr>
      <w:tr w:rsidR="003C0FB1" w:rsidRPr="00E22FD9" w14:paraId="336E86B5" w14:textId="77777777" w:rsidTr="00503F93">
        <w:tc>
          <w:tcPr>
            <w:tcW w:w="771" w:type="dxa"/>
          </w:tcPr>
          <w:p w14:paraId="26C982CC" w14:textId="77777777" w:rsidR="003C0FB1" w:rsidRPr="00E22FD9" w:rsidRDefault="003C0FB1" w:rsidP="00C43DF2">
            <w:pPr>
              <w:jc w:val="both"/>
              <w:rPr>
                <w:color w:val="0000FF"/>
              </w:rPr>
            </w:pPr>
          </w:p>
        </w:tc>
        <w:tc>
          <w:tcPr>
            <w:tcW w:w="675" w:type="dxa"/>
          </w:tcPr>
          <w:p w14:paraId="1BAB94CB" w14:textId="77777777" w:rsidR="003C0FB1" w:rsidRPr="00E22FD9" w:rsidRDefault="003C0FB1" w:rsidP="00321AC6">
            <w:pPr>
              <w:jc w:val="both"/>
            </w:pPr>
            <w:r w:rsidRPr="00E22FD9">
              <w:t>2.</w:t>
            </w:r>
          </w:p>
        </w:tc>
        <w:tc>
          <w:tcPr>
            <w:tcW w:w="7841" w:type="dxa"/>
          </w:tcPr>
          <w:p w14:paraId="2077EA91" w14:textId="77777777" w:rsidR="003C0FB1" w:rsidRPr="00E22FD9" w:rsidRDefault="003C0FB1" w:rsidP="00321AC6">
            <w:pPr>
              <w:jc w:val="both"/>
            </w:pPr>
            <w:r w:rsidRPr="00E22FD9">
              <w:t>comply with and implement any policies, guidelines and/or any project governance protocols issued by the Client from time to time and notified to the Contractor in writing;</w:t>
            </w:r>
          </w:p>
        </w:tc>
      </w:tr>
      <w:tr w:rsidR="003C0FB1" w:rsidRPr="00E22FD9" w14:paraId="181AC99C" w14:textId="77777777" w:rsidTr="00503F93">
        <w:tc>
          <w:tcPr>
            <w:tcW w:w="771" w:type="dxa"/>
          </w:tcPr>
          <w:p w14:paraId="323292EA" w14:textId="77777777" w:rsidR="003C0FB1" w:rsidRPr="00E22FD9" w:rsidRDefault="003C0FB1" w:rsidP="00C43DF2">
            <w:pPr>
              <w:jc w:val="both"/>
              <w:rPr>
                <w:color w:val="0000FF"/>
              </w:rPr>
            </w:pPr>
          </w:p>
        </w:tc>
        <w:tc>
          <w:tcPr>
            <w:tcW w:w="675" w:type="dxa"/>
          </w:tcPr>
          <w:p w14:paraId="593AE795" w14:textId="77777777" w:rsidR="003C0FB1" w:rsidRPr="00E22FD9" w:rsidRDefault="003C0FB1" w:rsidP="00321AC6">
            <w:pPr>
              <w:jc w:val="both"/>
            </w:pPr>
            <w:r w:rsidRPr="00E22FD9">
              <w:t>3.</w:t>
            </w:r>
          </w:p>
        </w:tc>
        <w:tc>
          <w:tcPr>
            <w:tcW w:w="7841" w:type="dxa"/>
          </w:tcPr>
          <w:p w14:paraId="43D33165" w14:textId="77777777" w:rsidR="003C0FB1" w:rsidRPr="00E22FD9" w:rsidRDefault="003C0FB1" w:rsidP="00321AC6">
            <w:pPr>
              <w:jc w:val="both"/>
            </w:pPr>
            <w:r w:rsidRPr="00E22FD9">
              <w:t>comply with all local security and health and safety arrangements as notified to it by the Client; and</w:t>
            </w:r>
          </w:p>
        </w:tc>
      </w:tr>
      <w:tr w:rsidR="003C0FB1" w:rsidRPr="00E22FD9" w14:paraId="50E9662C" w14:textId="77777777" w:rsidTr="00503F93">
        <w:tc>
          <w:tcPr>
            <w:tcW w:w="771" w:type="dxa"/>
          </w:tcPr>
          <w:p w14:paraId="56B517F3" w14:textId="77777777" w:rsidR="003C0FB1" w:rsidRPr="00E22FD9" w:rsidRDefault="003C0FB1" w:rsidP="00C43DF2">
            <w:pPr>
              <w:jc w:val="both"/>
              <w:rPr>
                <w:color w:val="0000FF"/>
              </w:rPr>
            </w:pPr>
          </w:p>
        </w:tc>
        <w:tc>
          <w:tcPr>
            <w:tcW w:w="675" w:type="dxa"/>
          </w:tcPr>
          <w:p w14:paraId="7C649A8B" w14:textId="77777777" w:rsidR="003C0FB1" w:rsidRPr="00E22FD9" w:rsidRDefault="003C0FB1" w:rsidP="00321AC6">
            <w:pPr>
              <w:jc w:val="both"/>
            </w:pPr>
            <w:r w:rsidRPr="00E22FD9">
              <w:t>4.</w:t>
            </w:r>
          </w:p>
        </w:tc>
        <w:tc>
          <w:tcPr>
            <w:tcW w:w="7841" w:type="dxa"/>
          </w:tcPr>
          <w:p w14:paraId="3A89BB76" w14:textId="77777777" w:rsidR="003C0FB1" w:rsidRPr="00E22FD9" w:rsidRDefault="003C0FB1" w:rsidP="00321AC6">
            <w:pPr>
              <w:jc w:val="both"/>
            </w:pPr>
            <w:r w:rsidRPr="00E22FD9">
              <w:t xml:space="preserve">provide 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E22FD9">
              <w:rPr>
                <w:szCs w:val="22"/>
              </w:rPr>
              <w:t xml:space="preserve">Schedule 7 of the European Union (Award of Public Authority Contracts) Regulations 2016 (Statutory Instrument 284 of 2016) (the “Regulations”) </w:t>
            </w:r>
            <w:r w:rsidRPr="00E22FD9">
              <w:t>.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w:t>
            </w:r>
          </w:p>
        </w:tc>
      </w:tr>
      <w:tr w:rsidR="003C0FB1" w:rsidRPr="00E22FD9" w14:paraId="72AFAAAF" w14:textId="77777777" w:rsidTr="00503F93">
        <w:tc>
          <w:tcPr>
            <w:tcW w:w="771" w:type="dxa"/>
          </w:tcPr>
          <w:p w14:paraId="25018AB1" w14:textId="77777777" w:rsidR="003C0FB1" w:rsidRPr="00E22FD9" w:rsidRDefault="003C0FB1" w:rsidP="00C43DF2">
            <w:pPr>
              <w:jc w:val="both"/>
              <w:rPr>
                <w:color w:val="0000FF"/>
              </w:rPr>
            </w:pPr>
            <w:r w:rsidRPr="00E22FD9">
              <w:rPr>
                <w:color w:val="0000FF"/>
              </w:rPr>
              <w:t>C.</w:t>
            </w:r>
          </w:p>
        </w:tc>
        <w:tc>
          <w:tcPr>
            <w:tcW w:w="8516" w:type="dxa"/>
            <w:gridSpan w:val="2"/>
          </w:tcPr>
          <w:p w14:paraId="47326092" w14:textId="77777777" w:rsidR="003C0FB1" w:rsidRPr="00E22FD9" w:rsidRDefault="003C0FB1" w:rsidP="00321AC6">
            <w:pPr>
              <w:jc w:val="both"/>
            </w:pPr>
            <w:r w:rsidRPr="00E22FD9">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Submission hereby assumes liability for its Subcontractors and shall ensure that its Subcontractors shall comply in all respects with the relevant terms of this Agreement, including but not limited to clause 1B(4) above, to the extent that it or they are retained by the Contractor. </w:t>
            </w:r>
            <w:r w:rsidRPr="00E22FD9">
              <w:rPr>
                <w:szCs w:val="22"/>
              </w:rPr>
              <w:t>Subject to clause 14, the Contractor shall notify the Client as soon as possible of any changes to the name, contact details and legal representatives of its Subcontractors.</w:t>
            </w:r>
          </w:p>
        </w:tc>
      </w:tr>
      <w:tr w:rsidR="003C0FB1" w:rsidRPr="00E22FD9" w14:paraId="2FF704A6" w14:textId="77777777" w:rsidTr="00503F93">
        <w:tc>
          <w:tcPr>
            <w:tcW w:w="771" w:type="dxa"/>
          </w:tcPr>
          <w:p w14:paraId="5834001F" w14:textId="77777777" w:rsidR="003C0FB1" w:rsidRPr="00E22FD9" w:rsidRDefault="003C0FB1" w:rsidP="00C43DF2">
            <w:pPr>
              <w:jc w:val="both"/>
              <w:rPr>
                <w:color w:val="0000FF"/>
              </w:rPr>
            </w:pPr>
            <w:r w:rsidRPr="00E22FD9">
              <w:rPr>
                <w:color w:val="0000FF"/>
              </w:rPr>
              <w:t>D.</w:t>
            </w:r>
          </w:p>
        </w:tc>
        <w:tc>
          <w:tcPr>
            <w:tcW w:w="8516" w:type="dxa"/>
            <w:gridSpan w:val="2"/>
          </w:tcPr>
          <w:p w14:paraId="5DF58B8A" w14:textId="77777777" w:rsidR="003C0FB1" w:rsidRPr="00E22FD9" w:rsidRDefault="003C0FB1" w:rsidP="00321AC6">
            <w:pPr>
              <w:jc w:val="both"/>
              <w:rPr>
                <w:szCs w:val="22"/>
              </w:rPr>
            </w:pPr>
            <w:r w:rsidRPr="00E22FD9">
              <w:rPr>
                <w:szCs w:val="22"/>
              </w:rPr>
              <w:t>Without prejudice to clause 1C, where the Client becomes aware that any of the exclusion grounds set out in Regulation 57 of 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exclusion grounds apply to the Subcontractor and a requirement that the Subcontractor, in turn, includes a provision having the same effect in any sub-contract which it awards.</w:t>
            </w:r>
          </w:p>
        </w:tc>
      </w:tr>
      <w:tr w:rsidR="003C0FB1" w:rsidRPr="00E22FD9" w14:paraId="4870302D" w14:textId="77777777" w:rsidTr="00503F93">
        <w:tc>
          <w:tcPr>
            <w:tcW w:w="771" w:type="dxa"/>
          </w:tcPr>
          <w:p w14:paraId="327A3424" w14:textId="77777777" w:rsidR="003C0FB1" w:rsidRPr="00E22FD9" w:rsidRDefault="003C0FB1" w:rsidP="00C43DF2">
            <w:pPr>
              <w:jc w:val="both"/>
              <w:rPr>
                <w:color w:val="0000FF"/>
              </w:rPr>
            </w:pPr>
            <w:r w:rsidRPr="00E22FD9">
              <w:rPr>
                <w:color w:val="0000FF"/>
              </w:rPr>
              <w:t>E.</w:t>
            </w:r>
          </w:p>
        </w:tc>
        <w:tc>
          <w:tcPr>
            <w:tcW w:w="8516" w:type="dxa"/>
            <w:gridSpan w:val="2"/>
          </w:tcPr>
          <w:p w14:paraId="152F08C5" w14:textId="77777777" w:rsidR="003C0FB1" w:rsidRPr="00E22FD9" w:rsidRDefault="003C0FB1" w:rsidP="00321AC6">
            <w:pPr>
              <w:jc w:val="both"/>
              <w:rPr>
                <w:szCs w:val="22"/>
              </w:rPr>
            </w:pPr>
            <w:r w:rsidRPr="00E22FD9">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E22FD9" w14:paraId="3476C1C6" w14:textId="77777777" w:rsidTr="00503F93">
        <w:tc>
          <w:tcPr>
            <w:tcW w:w="771" w:type="dxa"/>
          </w:tcPr>
          <w:p w14:paraId="12F51A8C" w14:textId="77777777" w:rsidR="003C0FB1" w:rsidRPr="00E22FD9" w:rsidRDefault="003C0FB1" w:rsidP="00C43DF2">
            <w:pPr>
              <w:jc w:val="both"/>
              <w:rPr>
                <w:color w:val="0000FF"/>
              </w:rPr>
            </w:pPr>
            <w:r w:rsidRPr="00E22FD9">
              <w:rPr>
                <w:color w:val="0000FF"/>
              </w:rPr>
              <w:t>F.</w:t>
            </w:r>
          </w:p>
        </w:tc>
        <w:tc>
          <w:tcPr>
            <w:tcW w:w="8516" w:type="dxa"/>
            <w:gridSpan w:val="2"/>
          </w:tcPr>
          <w:p w14:paraId="60082B6C" w14:textId="77777777" w:rsidR="003C0FB1" w:rsidRPr="00E22FD9" w:rsidRDefault="003C0FB1" w:rsidP="00321AC6">
            <w:pPr>
              <w:jc w:val="both"/>
              <w:rPr>
                <w:szCs w:val="22"/>
              </w:rPr>
            </w:pPr>
            <w:r w:rsidRPr="00E22FD9">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E22FD9" w14:paraId="66B5D185" w14:textId="77777777" w:rsidTr="00503F93">
        <w:tc>
          <w:tcPr>
            <w:tcW w:w="771" w:type="dxa"/>
          </w:tcPr>
          <w:p w14:paraId="4AF4A637" w14:textId="77777777" w:rsidR="003C0FB1" w:rsidRPr="00E22FD9" w:rsidRDefault="003C0FB1" w:rsidP="00C43DF2">
            <w:pPr>
              <w:jc w:val="both"/>
              <w:rPr>
                <w:color w:val="0000FF"/>
              </w:rPr>
            </w:pPr>
            <w:r w:rsidRPr="00E22FD9">
              <w:rPr>
                <w:color w:val="0000FF"/>
              </w:rPr>
              <w:t>G.</w:t>
            </w:r>
          </w:p>
        </w:tc>
        <w:tc>
          <w:tcPr>
            <w:tcW w:w="8516" w:type="dxa"/>
            <w:gridSpan w:val="2"/>
          </w:tcPr>
          <w:p w14:paraId="26996B4B" w14:textId="77777777" w:rsidR="003C0FB1" w:rsidRPr="00E22FD9" w:rsidRDefault="003C0FB1" w:rsidP="00321AC6">
            <w:pPr>
              <w:jc w:val="both"/>
              <w:rPr>
                <w:szCs w:val="22"/>
              </w:rPr>
            </w:pPr>
            <w:r w:rsidRPr="00E22FD9">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E22FD9" w14:paraId="12A55715" w14:textId="77777777" w:rsidTr="00503F93">
        <w:tc>
          <w:tcPr>
            <w:tcW w:w="771" w:type="dxa"/>
          </w:tcPr>
          <w:p w14:paraId="6833BAC6" w14:textId="77777777" w:rsidR="003C0FB1" w:rsidRPr="00E22FD9" w:rsidRDefault="003C0FB1" w:rsidP="00C43DF2">
            <w:pPr>
              <w:jc w:val="both"/>
              <w:rPr>
                <w:color w:val="0000FF"/>
              </w:rPr>
            </w:pPr>
            <w:r w:rsidRPr="00E22FD9">
              <w:rPr>
                <w:color w:val="0000FF"/>
              </w:rPr>
              <w:t>H.</w:t>
            </w:r>
          </w:p>
        </w:tc>
        <w:tc>
          <w:tcPr>
            <w:tcW w:w="8516" w:type="dxa"/>
            <w:gridSpan w:val="2"/>
          </w:tcPr>
          <w:p w14:paraId="23912781" w14:textId="77777777" w:rsidR="003C0FB1" w:rsidRPr="00E22FD9" w:rsidRDefault="003C0FB1" w:rsidP="001F7FC2">
            <w:pPr>
              <w:jc w:val="both"/>
              <w:rPr>
                <w:szCs w:val="22"/>
              </w:rPr>
            </w:pPr>
            <w:r w:rsidRPr="00E22FD9">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sidRPr="00E22FD9">
              <w:rPr>
                <w:szCs w:val="22"/>
              </w:rPr>
              <w:t xml:space="preserve">any claim arising or loss or costs incurred as a result of its failure or incapacity to fulfil its obligation under the said TUPE Regulations. </w:t>
            </w:r>
          </w:p>
        </w:tc>
      </w:tr>
      <w:tr w:rsidR="008F637D" w:rsidRPr="00E22FD9" w14:paraId="0D160632" w14:textId="77777777" w:rsidTr="00503F93">
        <w:tc>
          <w:tcPr>
            <w:tcW w:w="771" w:type="dxa"/>
          </w:tcPr>
          <w:p w14:paraId="1ED831D7" w14:textId="72419BD2" w:rsidR="008F637D" w:rsidRPr="00E22FD9" w:rsidRDefault="008F637D" w:rsidP="00C43DF2">
            <w:pPr>
              <w:jc w:val="both"/>
              <w:rPr>
                <w:color w:val="0000FF"/>
              </w:rPr>
            </w:pPr>
            <w:r w:rsidRPr="00E22FD9">
              <w:rPr>
                <w:color w:val="0000FF"/>
              </w:rPr>
              <w:t>I.</w:t>
            </w:r>
          </w:p>
        </w:tc>
        <w:tc>
          <w:tcPr>
            <w:tcW w:w="8516" w:type="dxa"/>
            <w:gridSpan w:val="2"/>
          </w:tcPr>
          <w:p w14:paraId="336A109B" w14:textId="77777777" w:rsidR="008F637D" w:rsidRPr="00E22FD9" w:rsidRDefault="008F637D" w:rsidP="008F637D">
            <w:pPr>
              <w:rPr>
                <w:szCs w:val="22"/>
              </w:rPr>
            </w:pPr>
            <w:r w:rsidRPr="00E22FD9">
              <w:rPr>
                <w:szCs w:val="22"/>
              </w:rPr>
              <w:t>In the case of public procurement procedures which are subject to an IPI measure within the meaning of Regulation (EU) 2022/1031, the Contractor shall comply with the following obligations:</w:t>
            </w:r>
          </w:p>
          <w:p w14:paraId="070BDF22" w14:textId="77777777" w:rsidR="008F637D" w:rsidRPr="00E22FD9" w:rsidRDefault="008F637D" w:rsidP="0003041E">
            <w:pPr>
              <w:pStyle w:val="ListParagraph"/>
              <w:numPr>
                <w:ilvl w:val="0"/>
                <w:numId w:val="18"/>
              </w:numPr>
              <w:jc w:val="both"/>
              <w:rPr>
                <w:szCs w:val="22"/>
              </w:rPr>
            </w:pPr>
            <w:r w:rsidRPr="00E22FD9">
              <w:rPr>
                <w:szCs w:val="22"/>
              </w:rPr>
              <w:t>not to subcontract more than 50% of the total value of the contract to economic operators originating in a third country which is subject to an IPI measure;</w:t>
            </w:r>
          </w:p>
          <w:p w14:paraId="6D7BC024" w14:textId="77777777" w:rsidR="008F637D" w:rsidRPr="00E22FD9" w:rsidRDefault="008F637D" w:rsidP="0003041E">
            <w:pPr>
              <w:pStyle w:val="ListParagraph"/>
              <w:numPr>
                <w:ilvl w:val="0"/>
                <w:numId w:val="18"/>
              </w:numPr>
              <w:jc w:val="both"/>
              <w:rPr>
                <w:szCs w:val="22"/>
              </w:rPr>
            </w:pPr>
            <w:r w:rsidRPr="00E22FD9">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Pr="00E22FD9" w:rsidRDefault="008F637D" w:rsidP="0003041E">
            <w:pPr>
              <w:pStyle w:val="ListParagraph"/>
              <w:numPr>
                <w:ilvl w:val="0"/>
                <w:numId w:val="18"/>
              </w:numPr>
              <w:jc w:val="both"/>
              <w:rPr>
                <w:szCs w:val="22"/>
              </w:rPr>
            </w:pPr>
            <w:r w:rsidRPr="00E22FD9">
              <w:rPr>
                <w:szCs w:val="22"/>
              </w:rPr>
              <w:t>to provide to the Client, upon request, adequate evidence corresponding to point (</w:t>
            </w:r>
            <w:proofErr w:type="spellStart"/>
            <w:r w:rsidRPr="00E22FD9">
              <w:rPr>
                <w:szCs w:val="22"/>
              </w:rPr>
              <w:t>i</w:t>
            </w:r>
            <w:proofErr w:type="spellEnd"/>
            <w:r w:rsidRPr="00E22FD9">
              <w:rPr>
                <w:szCs w:val="22"/>
              </w:rPr>
              <w:t>) or (ii) above;</w:t>
            </w:r>
          </w:p>
          <w:p w14:paraId="66FCD8CC" w14:textId="14441A67" w:rsidR="008F637D" w:rsidRPr="00E22FD9" w:rsidRDefault="008F637D" w:rsidP="0003041E">
            <w:pPr>
              <w:pStyle w:val="ListParagraph"/>
              <w:numPr>
                <w:ilvl w:val="0"/>
                <w:numId w:val="18"/>
              </w:numPr>
              <w:jc w:val="both"/>
              <w:rPr>
                <w:szCs w:val="22"/>
              </w:rPr>
            </w:pPr>
            <w:r w:rsidRPr="00E22FD9">
              <w:t xml:space="preserve">to pay a proportionate charge, in the event of non-observance of the obligations referred to </w:t>
            </w:r>
            <w:proofErr w:type="spellStart"/>
            <w:r w:rsidRPr="00E22FD9">
              <w:t>at</w:t>
            </w:r>
            <w:proofErr w:type="spellEnd"/>
            <w:r w:rsidRPr="00E22FD9">
              <w:t xml:space="preserve"> point (</w:t>
            </w:r>
            <w:proofErr w:type="spellStart"/>
            <w:r w:rsidRPr="00E22FD9">
              <w:t>i</w:t>
            </w:r>
            <w:proofErr w:type="spellEnd"/>
            <w:r w:rsidRPr="00E22FD9">
              <w:t>) or (ii) above, of between 10% and 30% of the total value of the contract.</w:t>
            </w:r>
          </w:p>
        </w:tc>
      </w:tr>
    </w:tbl>
    <w:p w14:paraId="6C0A8496" w14:textId="77777777" w:rsidR="003C0FB1" w:rsidRPr="00E22FD9" w:rsidRDefault="003C0FB1" w:rsidP="00C43DF2">
      <w:pPr>
        <w:pStyle w:val="Heading2"/>
        <w:spacing w:before="120"/>
        <w:jc w:val="both"/>
      </w:pPr>
      <w:r w:rsidRPr="00E22FD9">
        <w:t>2.</w:t>
      </w:r>
      <w:r w:rsidRPr="00E22FD9">
        <w:tab/>
        <w:t xml:space="preserve">Key Personnel </w:t>
      </w:r>
    </w:p>
    <w:p w14:paraId="6A8D6507" w14:textId="77777777" w:rsidR="003C0FB1" w:rsidRPr="00E22FD9" w:rsidRDefault="003C0FB1" w:rsidP="003073E6">
      <w:pPr>
        <w:jc w:val="both"/>
      </w:pPr>
      <w:r w:rsidRPr="00E22FD9">
        <w:t xml:space="preserve">The Contractor undertakes and acknowledges that it is responsible for ensuring that all key personnel as specified in the Submission (“Key Personnel”), assigned by it to provide the Services shall be 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Pr="00E22FD9" w:rsidRDefault="003C0FB1" w:rsidP="00C43DF2">
      <w:pPr>
        <w:pStyle w:val="Heading2"/>
        <w:spacing w:before="120"/>
        <w:jc w:val="both"/>
      </w:pPr>
      <w:r w:rsidRPr="00E22FD9">
        <w:t>3.</w:t>
      </w:r>
      <w:r w:rsidRPr="00E22FD9">
        <w:tab/>
        <w:t>Payment</w:t>
      </w:r>
    </w:p>
    <w:tbl>
      <w:tblPr>
        <w:tblW w:w="0" w:type="auto"/>
        <w:tblLook w:val="01E0" w:firstRow="1" w:lastRow="1" w:firstColumn="1" w:lastColumn="1" w:noHBand="0" w:noVBand="0"/>
      </w:tblPr>
      <w:tblGrid>
        <w:gridCol w:w="760"/>
        <w:gridCol w:w="665"/>
        <w:gridCol w:w="7646"/>
      </w:tblGrid>
      <w:tr w:rsidR="003C0FB1" w:rsidRPr="00E22FD9" w14:paraId="142165D4" w14:textId="77777777" w:rsidTr="00503F93">
        <w:tc>
          <w:tcPr>
            <w:tcW w:w="828" w:type="dxa"/>
          </w:tcPr>
          <w:p w14:paraId="68F2447A" w14:textId="77777777" w:rsidR="003C0FB1" w:rsidRPr="00E22FD9" w:rsidRDefault="003C0FB1" w:rsidP="00C43DF2">
            <w:pPr>
              <w:jc w:val="both"/>
              <w:rPr>
                <w:color w:val="0000FF"/>
              </w:rPr>
            </w:pPr>
            <w:r w:rsidRPr="00E22FD9">
              <w:rPr>
                <w:color w:val="0000FF"/>
              </w:rPr>
              <w:t>A.</w:t>
            </w:r>
          </w:p>
        </w:tc>
        <w:tc>
          <w:tcPr>
            <w:tcW w:w="9540" w:type="dxa"/>
            <w:gridSpan w:val="2"/>
          </w:tcPr>
          <w:p w14:paraId="3139DEB4" w14:textId="77777777" w:rsidR="003C0FB1" w:rsidRPr="00E22FD9" w:rsidRDefault="003C0FB1" w:rsidP="003073E6">
            <w:pPr>
              <w:jc w:val="both"/>
            </w:pPr>
            <w:r w:rsidRPr="00E22FD9">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E22FD9" w14:paraId="3AF68D3D" w14:textId="77777777" w:rsidTr="00503F93">
        <w:tc>
          <w:tcPr>
            <w:tcW w:w="828" w:type="dxa"/>
          </w:tcPr>
          <w:p w14:paraId="604C1F99" w14:textId="77777777" w:rsidR="003C0FB1" w:rsidRPr="00E22FD9" w:rsidRDefault="003C0FB1" w:rsidP="00C43DF2">
            <w:pPr>
              <w:jc w:val="both"/>
              <w:rPr>
                <w:color w:val="0000FF"/>
              </w:rPr>
            </w:pPr>
            <w:r w:rsidRPr="00E22FD9">
              <w:rPr>
                <w:color w:val="0000FF"/>
              </w:rPr>
              <w:t>B.</w:t>
            </w:r>
          </w:p>
        </w:tc>
        <w:tc>
          <w:tcPr>
            <w:tcW w:w="9540" w:type="dxa"/>
            <w:gridSpan w:val="2"/>
          </w:tcPr>
          <w:p w14:paraId="63652984" w14:textId="77777777" w:rsidR="003C0FB1" w:rsidRPr="00E22FD9" w:rsidRDefault="003C0FB1" w:rsidP="003073E6">
            <w:pPr>
              <w:jc w:val="both"/>
            </w:pPr>
            <w:r w:rsidRPr="00E22FD9">
              <w:t>Discharge of the Charges is subject to:</w:t>
            </w:r>
          </w:p>
        </w:tc>
      </w:tr>
      <w:tr w:rsidR="003C0FB1" w:rsidRPr="00E22FD9" w14:paraId="74BC6129" w14:textId="77777777" w:rsidTr="00503F93">
        <w:tc>
          <w:tcPr>
            <w:tcW w:w="828" w:type="dxa"/>
          </w:tcPr>
          <w:p w14:paraId="1F95204C" w14:textId="77777777" w:rsidR="003C0FB1" w:rsidRPr="00E22FD9" w:rsidRDefault="003C0FB1" w:rsidP="00C43DF2">
            <w:pPr>
              <w:jc w:val="both"/>
              <w:rPr>
                <w:color w:val="0000FF"/>
              </w:rPr>
            </w:pPr>
          </w:p>
        </w:tc>
        <w:tc>
          <w:tcPr>
            <w:tcW w:w="720" w:type="dxa"/>
          </w:tcPr>
          <w:p w14:paraId="3704D3DC" w14:textId="77777777" w:rsidR="003C0FB1" w:rsidRPr="00E22FD9" w:rsidRDefault="003C0FB1" w:rsidP="003073E6">
            <w:pPr>
              <w:jc w:val="both"/>
            </w:pPr>
            <w:r w:rsidRPr="00E22FD9">
              <w:t>1.</w:t>
            </w:r>
          </w:p>
        </w:tc>
        <w:tc>
          <w:tcPr>
            <w:tcW w:w="8820" w:type="dxa"/>
          </w:tcPr>
          <w:p w14:paraId="4F406701" w14:textId="77777777" w:rsidR="003C0FB1" w:rsidRPr="00E22FD9" w:rsidRDefault="003C0FB1" w:rsidP="003073E6">
            <w:pPr>
              <w:jc w:val="both"/>
            </w:pPr>
            <w:r w:rsidRPr="00E22FD9">
              <w:t>Compliance by the Contractor with the provisions of this Agreement including but not limited to any milestones, compliance schedules and/or operational protocols in place pursuant to clause 10A from time to time;</w:t>
            </w:r>
          </w:p>
        </w:tc>
      </w:tr>
      <w:tr w:rsidR="003C0FB1" w:rsidRPr="00E22FD9" w14:paraId="259BE494" w14:textId="77777777" w:rsidTr="00503F93">
        <w:tc>
          <w:tcPr>
            <w:tcW w:w="828" w:type="dxa"/>
          </w:tcPr>
          <w:p w14:paraId="79E84CE4" w14:textId="77777777" w:rsidR="003C0FB1" w:rsidRPr="00E22FD9" w:rsidRDefault="003C0FB1" w:rsidP="00C43DF2">
            <w:pPr>
              <w:jc w:val="both"/>
              <w:rPr>
                <w:color w:val="0000FF"/>
              </w:rPr>
            </w:pPr>
          </w:p>
        </w:tc>
        <w:tc>
          <w:tcPr>
            <w:tcW w:w="720" w:type="dxa"/>
          </w:tcPr>
          <w:p w14:paraId="5FDAAF5A" w14:textId="77777777" w:rsidR="003C0FB1" w:rsidRPr="00E22FD9" w:rsidRDefault="003C0FB1" w:rsidP="003073E6">
            <w:pPr>
              <w:jc w:val="both"/>
            </w:pPr>
            <w:r w:rsidRPr="00E22FD9">
              <w:t>2.</w:t>
            </w:r>
          </w:p>
        </w:tc>
        <w:tc>
          <w:tcPr>
            <w:tcW w:w="8820" w:type="dxa"/>
          </w:tcPr>
          <w:p w14:paraId="6385F885" w14:textId="77777777" w:rsidR="003C0FB1" w:rsidRPr="00E22FD9" w:rsidRDefault="003C0FB1" w:rsidP="003073E6">
            <w:pPr>
              <w:jc w:val="both"/>
            </w:pPr>
            <w:r w:rsidRPr="00E22FD9">
              <w:t>The furnishing by the Contractor of a valid invoice and such supporting documentation as may be required by the Client from time to time. Any Contractor pre-printed terms and conditions are hereby disallowed;</w:t>
            </w:r>
          </w:p>
        </w:tc>
      </w:tr>
      <w:tr w:rsidR="003C0FB1" w:rsidRPr="00E22FD9" w14:paraId="6BD80A1F" w14:textId="77777777" w:rsidTr="00503F93">
        <w:tc>
          <w:tcPr>
            <w:tcW w:w="828" w:type="dxa"/>
          </w:tcPr>
          <w:p w14:paraId="689CC892" w14:textId="77777777" w:rsidR="003C0FB1" w:rsidRPr="00E22FD9" w:rsidRDefault="003C0FB1" w:rsidP="00C43DF2">
            <w:pPr>
              <w:jc w:val="both"/>
              <w:rPr>
                <w:color w:val="0000FF"/>
              </w:rPr>
            </w:pPr>
          </w:p>
        </w:tc>
        <w:tc>
          <w:tcPr>
            <w:tcW w:w="720" w:type="dxa"/>
          </w:tcPr>
          <w:p w14:paraId="61C77BD4" w14:textId="77777777" w:rsidR="003C0FB1" w:rsidRPr="00E22FD9" w:rsidRDefault="003C0FB1" w:rsidP="003073E6">
            <w:pPr>
              <w:jc w:val="both"/>
            </w:pPr>
            <w:r w:rsidRPr="00E22FD9">
              <w:t>3.</w:t>
            </w:r>
          </w:p>
        </w:tc>
        <w:tc>
          <w:tcPr>
            <w:tcW w:w="8820" w:type="dxa"/>
          </w:tcPr>
          <w:p w14:paraId="3CE65858" w14:textId="77777777" w:rsidR="003C0FB1" w:rsidRPr="00E22FD9" w:rsidRDefault="003C0FB1" w:rsidP="003073E6">
            <w:pPr>
              <w:jc w:val="both"/>
            </w:pPr>
            <w:r w:rsidRPr="00E22FD9">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E22FD9" w14:paraId="6BCBDD8A" w14:textId="77777777" w:rsidTr="00503F93">
        <w:tc>
          <w:tcPr>
            <w:tcW w:w="828" w:type="dxa"/>
          </w:tcPr>
          <w:p w14:paraId="5A094584" w14:textId="77777777" w:rsidR="003C0FB1" w:rsidRPr="00E22FD9" w:rsidRDefault="003C0FB1" w:rsidP="00C43DF2">
            <w:pPr>
              <w:jc w:val="both"/>
              <w:rPr>
                <w:color w:val="0000FF"/>
              </w:rPr>
            </w:pPr>
          </w:p>
        </w:tc>
        <w:tc>
          <w:tcPr>
            <w:tcW w:w="720" w:type="dxa"/>
          </w:tcPr>
          <w:p w14:paraId="30BCB557" w14:textId="77777777" w:rsidR="003C0FB1" w:rsidRPr="00E22FD9" w:rsidRDefault="003C0FB1" w:rsidP="003073E6">
            <w:pPr>
              <w:jc w:val="both"/>
            </w:pPr>
            <w:r w:rsidRPr="00E22FD9">
              <w:t>4.</w:t>
            </w:r>
          </w:p>
        </w:tc>
        <w:tc>
          <w:tcPr>
            <w:tcW w:w="8820" w:type="dxa"/>
          </w:tcPr>
          <w:p w14:paraId="5285A305" w14:textId="77777777" w:rsidR="003C0FB1" w:rsidRPr="00E22FD9" w:rsidRDefault="003C0FB1" w:rsidP="003073E6">
            <w:pPr>
              <w:jc w:val="both"/>
            </w:pPr>
            <w:r w:rsidRPr="00E22FD9">
              <w:t xml:space="preserve">The Client being in possession of the Contractor’s current Tax Clearance Certificate. The Contractor shall comply with all </w:t>
            </w:r>
            <w:r w:rsidR="001F7FC2" w:rsidRPr="00E22FD9">
              <w:t xml:space="preserve">applicable </w:t>
            </w:r>
            <w:r w:rsidRPr="00E22FD9">
              <w:t>EU and domestic taxation law and requirements.</w:t>
            </w:r>
          </w:p>
        </w:tc>
      </w:tr>
      <w:tr w:rsidR="003C0FB1" w:rsidRPr="00E22FD9" w14:paraId="3DEF3180" w14:textId="77777777" w:rsidTr="00503F93">
        <w:tc>
          <w:tcPr>
            <w:tcW w:w="828" w:type="dxa"/>
          </w:tcPr>
          <w:p w14:paraId="06FEF876" w14:textId="77777777" w:rsidR="003C0FB1" w:rsidRPr="00E22FD9" w:rsidRDefault="003C0FB1" w:rsidP="00C43DF2">
            <w:pPr>
              <w:jc w:val="both"/>
              <w:rPr>
                <w:color w:val="0000FF"/>
              </w:rPr>
            </w:pPr>
            <w:r w:rsidRPr="00E22FD9">
              <w:rPr>
                <w:color w:val="0000FF"/>
              </w:rPr>
              <w:t>C.</w:t>
            </w:r>
          </w:p>
        </w:tc>
        <w:tc>
          <w:tcPr>
            <w:tcW w:w="9540" w:type="dxa"/>
            <w:gridSpan w:val="2"/>
          </w:tcPr>
          <w:p w14:paraId="7E8E8E1F" w14:textId="77777777" w:rsidR="003C0FB1" w:rsidRPr="00E22FD9" w:rsidRDefault="003C0FB1" w:rsidP="003073E6">
            <w:pPr>
              <w:jc w:val="both"/>
            </w:pPr>
            <w:r w:rsidRPr="00E22FD9">
              <w:t>The European Communities (Late Payment in Commercial Transactions) Regulations, 2012 shall apply to all payments. Incorrect invoices will be returned for correction with consequential effects on the due date of payment.</w:t>
            </w:r>
          </w:p>
        </w:tc>
      </w:tr>
      <w:tr w:rsidR="003C0FB1" w:rsidRPr="00E22FD9" w14:paraId="2F4A85BD" w14:textId="77777777" w:rsidTr="00503F93">
        <w:tc>
          <w:tcPr>
            <w:tcW w:w="828" w:type="dxa"/>
          </w:tcPr>
          <w:p w14:paraId="1C4AC741" w14:textId="77777777" w:rsidR="003C0FB1" w:rsidRPr="00E22FD9" w:rsidRDefault="003C0FB1" w:rsidP="00C43DF2">
            <w:pPr>
              <w:jc w:val="both"/>
              <w:rPr>
                <w:color w:val="0000FF"/>
              </w:rPr>
            </w:pPr>
            <w:r w:rsidRPr="00E22FD9">
              <w:rPr>
                <w:color w:val="0000FF"/>
              </w:rPr>
              <w:t>D.</w:t>
            </w:r>
          </w:p>
        </w:tc>
        <w:tc>
          <w:tcPr>
            <w:tcW w:w="9540" w:type="dxa"/>
            <w:gridSpan w:val="2"/>
          </w:tcPr>
          <w:p w14:paraId="7BCAD496" w14:textId="77777777" w:rsidR="003C0FB1" w:rsidRPr="00E22FD9" w:rsidRDefault="003C0FB1" w:rsidP="003073E6">
            <w:pPr>
              <w:jc w:val="both"/>
            </w:pPr>
            <w:r w:rsidRPr="00E22FD9">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3C0FB1" w:rsidRPr="00E22FD9" w14:paraId="5E9EA207" w14:textId="77777777" w:rsidTr="00503F93">
        <w:tc>
          <w:tcPr>
            <w:tcW w:w="828" w:type="dxa"/>
          </w:tcPr>
          <w:p w14:paraId="58F97841" w14:textId="77777777" w:rsidR="003C0FB1" w:rsidRPr="00E22FD9" w:rsidRDefault="003C0FB1" w:rsidP="00C43DF2">
            <w:pPr>
              <w:jc w:val="both"/>
              <w:rPr>
                <w:color w:val="0000FF"/>
              </w:rPr>
            </w:pPr>
            <w:r w:rsidRPr="00E22FD9">
              <w:rPr>
                <w:color w:val="0000FF"/>
              </w:rPr>
              <w:t>E.</w:t>
            </w:r>
          </w:p>
        </w:tc>
        <w:tc>
          <w:tcPr>
            <w:tcW w:w="9540" w:type="dxa"/>
            <w:gridSpan w:val="2"/>
          </w:tcPr>
          <w:p w14:paraId="75873239" w14:textId="77777777" w:rsidR="003C0FB1" w:rsidRPr="00E22FD9" w:rsidRDefault="003C0FB1" w:rsidP="003073E6">
            <w:pPr>
              <w:jc w:val="both"/>
            </w:pPr>
            <w:r w:rsidRPr="00E22FD9">
              <w:t>The Charges shall include any and all costs or expenses incurred by the Contractor, its employees, servants and agents in the performance of its obligations under this Agreement.</w:t>
            </w:r>
          </w:p>
        </w:tc>
      </w:tr>
      <w:tr w:rsidR="003C0FB1" w:rsidRPr="00E22FD9" w14:paraId="63CF42F1" w14:textId="77777777" w:rsidTr="00503F93">
        <w:tc>
          <w:tcPr>
            <w:tcW w:w="828" w:type="dxa"/>
          </w:tcPr>
          <w:p w14:paraId="06BAC0FC" w14:textId="77777777" w:rsidR="003C0FB1" w:rsidRPr="00E22FD9" w:rsidRDefault="003C0FB1" w:rsidP="00C43DF2">
            <w:pPr>
              <w:jc w:val="both"/>
              <w:rPr>
                <w:color w:val="0000FF"/>
              </w:rPr>
            </w:pPr>
            <w:r w:rsidRPr="00E22FD9">
              <w:rPr>
                <w:color w:val="0000FF"/>
              </w:rPr>
              <w:t>F.</w:t>
            </w:r>
          </w:p>
        </w:tc>
        <w:tc>
          <w:tcPr>
            <w:tcW w:w="9540" w:type="dxa"/>
            <w:gridSpan w:val="2"/>
          </w:tcPr>
          <w:p w14:paraId="458A403D" w14:textId="77777777" w:rsidR="003C0FB1" w:rsidRPr="00E22FD9" w:rsidRDefault="003C0FB1" w:rsidP="003073E6">
            <w:pPr>
              <w:jc w:val="both"/>
            </w:pPr>
            <w:r w:rsidRPr="00E22FD9">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22FD9" w:rsidRDefault="003C0FB1" w:rsidP="00EA1632">
      <w:pPr>
        <w:pStyle w:val="Heading2"/>
      </w:pPr>
      <w:r w:rsidRPr="00E22FD9">
        <w:t>4.</w:t>
      </w:r>
      <w:r w:rsidRPr="00E22FD9">
        <w:tab/>
        <w:t>Warranties, Representations and Undertakings</w:t>
      </w:r>
    </w:p>
    <w:tbl>
      <w:tblPr>
        <w:tblW w:w="0" w:type="auto"/>
        <w:tblLook w:val="01E0" w:firstRow="1" w:lastRow="1" w:firstColumn="1" w:lastColumn="1" w:noHBand="0" w:noVBand="0"/>
      </w:tblPr>
      <w:tblGrid>
        <w:gridCol w:w="753"/>
        <w:gridCol w:w="705"/>
        <w:gridCol w:w="7613"/>
      </w:tblGrid>
      <w:tr w:rsidR="003C0FB1" w:rsidRPr="00E22FD9" w14:paraId="73EF730C" w14:textId="77777777" w:rsidTr="009A0BAB">
        <w:trPr>
          <w:trHeight w:val="499"/>
        </w:trPr>
        <w:tc>
          <w:tcPr>
            <w:tcW w:w="753" w:type="dxa"/>
          </w:tcPr>
          <w:p w14:paraId="647987A8" w14:textId="77777777" w:rsidR="003C0FB1" w:rsidRPr="00E22FD9" w:rsidRDefault="003C0FB1" w:rsidP="007F3458">
            <w:pPr>
              <w:jc w:val="both"/>
              <w:rPr>
                <w:color w:val="0000FF"/>
              </w:rPr>
            </w:pPr>
            <w:r w:rsidRPr="00E22FD9">
              <w:rPr>
                <w:color w:val="0000FF"/>
              </w:rPr>
              <w:t>A.</w:t>
            </w:r>
          </w:p>
        </w:tc>
        <w:tc>
          <w:tcPr>
            <w:tcW w:w="8318" w:type="dxa"/>
            <w:gridSpan w:val="2"/>
          </w:tcPr>
          <w:p w14:paraId="25561EFC" w14:textId="77777777" w:rsidR="003C0FB1" w:rsidRPr="00E22FD9" w:rsidRDefault="003C0FB1" w:rsidP="003073E6">
            <w:pPr>
              <w:jc w:val="both"/>
            </w:pPr>
            <w:r w:rsidRPr="00E22FD9">
              <w:t>The Contractor acknowledges, warrants, represents and undertakes that:</w:t>
            </w:r>
          </w:p>
        </w:tc>
      </w:tr>
      <w:tr w:rsidR="003C0FB1" w:rsidRPr="00E22FD9" w14:paraId="65A40114" w14:textId="77777777" w:rsidTr="009A0BAB">
        <w:tc>
          <w:tcPr>
            <w:tcW w:w="753" w:type="dxa"/>
          </w:tcPr>
          <w:p w14:paraId="441D9AD4" w14:textId="77777777" w:rsidR="003C0FB1" w:rsidRPr="00E22FD9" w:rsidRDefault="003C0FB1" w:rsidP="007F3458">
            <w:pPr>
              <w:jc w:val="both"/>
              <w:rPr>
                <w:color w:val="0000FF"/>
              </w:rPr>
            </w:pPr>
          </w:p>
        </w:tc>
        <w:tc>
          <w:tcPr>
            <w:tcW w:w="705" w:type="dxa"/>
          </w:tcPr>
          <w:p w14:paraId="3EC9A071" w14:textId="77777777" w:rsidR="003C0FB1" w:rsidRPr="00E22FD9" w:rsidRDefault="003C0FB1" w:rsidP="003073E6">
            <w:pPr>
              <w:jc w:val="both"/>
            </w:pPr>
            <w:r w:rsidRPr="00E22FD9">
              <w:t>1.</w:t>
            </w:r>
          </w:p>
        </w:tc>
        <w:tc>
          <w:tcPr>
            <w:tcW w:w="7613" w:type="dxa"/>
          </w:tcPr>
          <w:p w14:paraId="581CD854" w14:textId="77777777" w:rsidR="003C0FB1" w:rsidRPr="00E22FD9" w:rsidRDefault="003C0FB1" w:rsidP="003073E6">
            <w:pPr>
              <w:jc w:val="both"/>
            </w:pPr>
            <w:r w:rsidRPr="00E22FD9">
              <w:t>it has the authority and right under law to enter into, and to carry out its obligations and responsibilities under this Agreement and to provide the Services hereunder;</w:t>
            </w:r>
          </w:p>
        </w:tc>
      </w:tr>
      <w:tr w:rsidR="003C0FB1" w:rsidRPr="00E22FD9" w14:paraId="59D73DE8" w14:textId="77777777" w:rsidTr="009A0BAB">
        <w:tc>
          <w:tcPr>
            <w:tcW w:w="753" w:type="dxa"/>
          </w:tcPr>
          <w:p w14:paraId="5FCA520D" w14:textId="77777777" w:rsidR="003C0FB1" w:rsidRPr="00E22FD9" w:rsidRDefault="003C0FB1" w:rsidP="007F3458">
            <w:pPr>
              <w:jc w:val="both"/>
              <w:rPr>
                <w:color w:val="0000FF"/>
              </w:rPr>
            </w:pPr>
          </w:p>
        </w:tc>
        <w:tc>
          <w:tcPr>
            <w:tcW w:w="705" w:type="dxa"/>
          </w:tcPr>
          <w:p w14:paraId="6FBAAB3D" w14:textId="77777777" w:rsidR="003C0FB1" w:rsidRPr="00E22FD9" w:rsidRDefault="003C0FB1" w:rsidP="003073E6">
            <w:pPr>
              <w:jc w:val="both"/>
            </w:pPr>
            <w:r w:rsidRPr="00E22FD9">
              <w:t>2.</w:t>
            </w:r>
          </w:p>
        </w:tc>
        <w:tc>
          <w:tcPr>
            <w:tcW w:w="7613" w:type="dxa"/>
          </w:tcPr>
          <w:p w14:paraId="6748404A" w14:textId="77777777" w:rsidR="003C0FB1" w:rsidRPr="00E22FD9" w:rsidRDefault="003C0FB1" w:rsidP="003073E6">
            <w:pPr>
              <w:jc w:val="both"/>
            </w:pPr>
            <w:r w:rsidRPr="00E22FD9">
              <w:t>it is entering into this Agreement with a full understanding of its material terms and risks and is capable of assuming those risks;</w:t>
            </w:r>
          </w:p>
        </w:tc>
      </w:tr>
      <w:tr w:rsidR="003C0FB1" w:rsidRPr="00E22FD9" w14:paraId="67D195AD" w14:textId="77777777" w:rsidTr="009A0BAB">
        <w:tc>
          <w:tcPr>
            <w:tcW w:w="753" w:type="dxa"/>
          </w:tcPr>
          <w:p w14:paraId="316EE41E" w14:textId="77777777" w:rsidR="003C0FB1" w:rsidRPr="00E22FD9" w:rsidRDefault="003C0FB1" w:rsidP="007F3458">
            <w:pPr>
              <w:jc w:val="both"/>
              <w:rPr>
                <w:color w:val="0000FF"/>
              </w:rPr>
            </w:pPr>
          </w:p>
        </w:tc>
        <w:tc>
          <w:tcPr>
            <w:tcW w:w="705" w:type="dxa"/>
          </w:tcPr>
          <w:p w14:paraId="06322FE3" w14:textId="77777777" w:rsidR="003C0FB1" w:rsidRPr="00E22FD9" w:rsidRDefault="003C0FB1" w:rsidP="003073E6">
            <w:pPr>
              <w:jc w:val="both"/>
            </w:pPr>
            <w:r w:rsidRPr="00E22FD9">
              <w:t>3.</w:t>
            </w:r>
          </w:p>
        </w:tc>
        <w:tc>
          <w:tcPr>
            <w:tcW w:w="7613" w:type="dxa"/>
          </w:tcPr>
          <w:p w14:paraId="4E63DAE6" w14:textId="77777777" w:rsidR="003C0FB1" w:rsidRPr="00E22FD9" w:rsidRDefault="003C0FB1" w:rsidP="003073E6">
            <w:pPr>
              <w:jc w:val="both"/>
            </w:pPr>
            <w:r w:rsidRPr="00E22FD9">
              <w:t>it is entering into this Agreement with a full understanding of its obligations with regard to taxation, employment, social and environmental protection and is capable of assuming and fulfilling those obligations;</w:t>
            </w:r>
          </w:p>
        </w:tc>
      </w:tr>
      <w:tr w:rsidR="003C0FB1" w:rsidRPr="00E22FD9" w14:paraId="16AE5D10" w14:textId="77777777" w:rsidTr="009A0BAB">
        <w:tc>
          <w:tcPr>
            <w:tcW w:w="753" w:type="dxa"/>
          </w:tcPr>
          <w:p w14:paraId="6E67EBCE" w14:textId="77777777" w:rsidR="003C0FB1" w:rsidRPr="00E22FD9" w:rsidRDefault="003C0FB1" w:rsidP="007F3458">
            <w:pPr>
              <w:jc w:val="both"/>
              <w:rPr>
                <w:color w:val="0000FF"/>
              </w:rPr>
            </w:pPr>
          </w:p>
        </w:tc>
        <w:tc>
          <w:tcPr>
            <w:tcW w:w="705" w:type="dxa"/>
          </w:tcPr>
          <w:p w14:paraId="23CE3580" w14:textId="77777777" w:rsidR="003C0FB1" w:rsidRPr="00E22FD9" w:rsidRDefault="003C0FB1" w:rsidP="003073E6">
            <w:pPr>
              <w:jc w:val="both"/>
            </w:pPr>
            <w:r w:rsidRPr="00E22FD9">
              <w:t>4.</w:t>
            </w:r>
          </w:p>
        </w:tc>
        <w:tc>
          <w:tcPr>
            <w:tcW w:w="7613" w:type="dxa"/>
          </w:tcPr>
          <w:p w14:paraId="38E72620" w14:textId="77777777" w:rsidR="003C0FB1" w:rsidRPr="00E22FD9" w:rsidRDefault="003C0FB1" w:rsidP="003073E6">
            <w:pPr>
              <w:jc w:val="both"/>
            </w:pPr>
            <w:r w:rsidRPr="00E22FD9">
              <w:t>it has acquainted itself with and shall comply with all legal requirements or such other laws, recommendations, guidance or practices as may affect the provision of the Services as they apply to the Contractor;</w:t>
            </w:r>
          </w:p>
        </w:tc>
      </w:tr>
      <w:tr w:rsidR="003C0FB1" w:rsidRPr="00E22FD9" w14:paraId="69B9E885" w14:textId="77777777" w:rsidTr="009A0BAB">
        <w:tc>
          <w:tcPr>
            <w:tcW w:w="753" w:type="dxa"/>
          </w:tcPr>
          <w:p w14:paraId="3A34F492" w14:textId="77777777" w:rsidR="003C0FB1" w:rsidRPr="00E22FD9" w:rsidRDefault="003C0FB1" w:rsidP="007F3458">
            <w:pPr>
              <w:jc w:val="both"/>
              <w:rPr>
                <w:color w:val="0000FF"/>
              </w:rPr>
            </w:pPr>
          </w:p>
        </w:tc>
        <w:tc>
          <w:tcPr>
            <w:tcW w:w="705" w:type="dxa"/>
          </w:tcPr>
          <w:p w14:paraId="1C976300" w14:textId="77777777" w:rsidR="003C0FB1" w:rsidRPr="00E22FD9" w:rsidRDefault="003C0FB1" w:rsidP="003073E6">
            <w:pPr>
              <w:jc w:val="both"/>
            </w:pPr>
            <w:r w:rsidRPr="00E22FD9">
              <w:t>5.</w:t>
            </w:r>
          </w:p>
        </w:tc>
        <w:tc>
          <w:tcPr>
            <w:tcW w:w="7613" w:type="dxa"/>
          </w:tcPr>
          <w:p w14:paraId="76BDC84B" w14:textId="77777777" w:rsidR="003C0FB1" w:rsidRPr="00E22FD9" w:rsidRDefault="003C0FB1" w:rsidP="003073E6">
            <w:pPr>
              <w:jc w:val="both"/>
            </w:pPr>
            <w:r w:rsidRPr="00E22FD9">
              <w:t>it has taken all and any action necessary to ensure that it has the power to execute and enter into this Agreement;</w:t>
            </w:r>
          </w:p>
        </w:tc>
      </w:tr>
      <w:tr w:rsidR="003C0FB1" w:rsidRPr="00E22FD9" w14:paraId="7C0C64B6" w14:textId="77777777" w:rsidTr="009A0BAB">
        <w:tc>
          <w:tcPr>
            <w:tcW w:w="753" w:type="dxa"/>
          </w:tcPr>
          <w:p w14:paraId="1C1A1926" w14:textId="77777777" w:rsidR="003C0FB1" w:rsidRPr="00E22FD9" w:rsidRDefault="003C0FB1" w:rsidP="007F3458">
            <w:pPr>
              <w:jc w:val="both"/>
              <w:rPr>
                <w:color w:val="0000FF"/>
              </w:rPr>
            </w:pPr>
          </w:p>
        </w:tc>
        <w:tc>
          <w:tcPr>
            <w:tcW w:w="705" w:type="dxa"/>
          </w:tcPr>
          <w:p w14:paraId="304390AF" w14:textId="77777777" w:rsidR="003C0FB1" w:rsidRPr="00E22FD9" w:rsidRDefault="003C0FB1" w:rsidP="003073E6">
            <w:pPr>
              <w:jc w:val="both"/>
            </w:pPr>
            <w:r w:rsidRPr="00E22FD9">
              <w:t>6.</w:t>
            </w:r>
          </w:p>
        </w:tc>
        <w:tc>
          <w:tcPr>
            <w:tcW w:w="7613" w:type="dxa"/>
          </w:tcPr>
          <w:p w14:paraId="2B126729" w14:textId="77777777" w:rsidR="003C0FB1" w:rsidRPr="00E22FD9" w:rsidRDefault="003C0FB1" w:rsidP="003073E6">
            <w:pPr>
              <w:jc w:val="both"/>
            </w:pPr>
            <w:r w:rsidRPr="00E22FD9">
              <w:t xml:space="preserve">the status of the Contractor, as declared in the “Declaration as to Personal Circumstances of Tenderer” dated </w:t>
            </w:r>
            <w:r w:rsidRPr="00E22FD9">
              <w:fldChar w:fldCharType="begin">
                <w:ffData>
                  <w:name w:val=""/>
                  <w:enabled/>
                  <w:calcOnExit w:val="0"/>
                  <w:textInput>
                    <w:default w:val="[insert date]"/>
                  </w:textInput>
                </w:ffData>
              </w:fldChar>
            </w:r>
            <w:r w:rsidRPr="00E22FD9">
              <w:instrText xml:space="preserve"> FORMTEXT </w:instrText>
            </w:r>
            <w:r w:rsidRPr="00E22FD9">
              <w:fldChar w:fldCharType="separate"/>
            </w:r>
            <w:r w:rsidRPr="00E22FD9">
              <w:rPr>
                <w:noProof/>
              </w:rPr>
              <w:t>[insert date]</w:t>
            </w:r>
            <w:r w:rsidRPr="00E22FD9">
              <w:fldChar w:fldCharType="end"/>
            </w:r>
            <w:r w:rsidRPr="00E22FD9">
              <w:t xml:space="preserve"> , which confirms that none of the excluding circumstances listed in </w:t>
            </w:r>
            <w:r w:rsidRPr="00E22FD9">
              <w:rPr>
                <w:szCs w:val="22"/>
              </w:rPr>
              <w:t>Regulation 57 of the Regulations</w:t>
            </w:r>
            <w:r w:rsidRPr="00E22FD9">
              <w:t xml:space="preserve"> apply to the Contractor, remains unchanged;</w:t>
            </w:r>
          </w:p>
        </w:tc>
      </w:tr>
      <w:tr w:rsidR="003C0FB1" w:rsidRPr="00E22FD9" w14:paraId="4CAF685A" w14:textId="77777777" w:rsidTr="009A0BAB">
        <w:tc>
          <w:tcPr>
            <w:tcW w:w="753" w:type="dxa"/>
          </w:tcPr>
          <w:p w14:paraId="02808BA3" w14:textId="77777777" w:rsidR="003C0FB1" w:rsidRPr="00E22FD9" w:rsidRDefault="003C0FB1" w:rsidP="007F3458">
            <w:pPr>
              <w:jc w:val="both"/>
              <w:rPr>
                <w:color w:val="0000FF"/>
              </w:rPr>
            </w:pPr>
          </w:p>
        </w:tc>
        <w:tc>
          <w:tcPr>
            <w:tcW w:w="705" w:type="dxa"/>
          </w:tcPr>
          <w:p w14:paraId="1879A6E3" w14:textId="77777777" w:rsidR="003C0FB1" w:rsidRPr="00E22FD9" w:rsidRDefault="003C0FB1" w:rsidP="003073E6">
            <w:pPr>
              <w:jc w:val="both"/>
            </w:pPr>
            <w:r w:rsidRPr="00E22FD9">
              <w:t>7.</w:t>
            </w:r>
          </w:p>
        </w:tc>
        <w:tc>
          <w:tcPr>
            <w:tcW w:w="7613" w:type="dxa"/>
          </w:tcPr>
          <w:p w14:paraId="0E040E90" w14:textId="77777777" w:rsidR="003C0FB1" w:rsidRPr="00E22FD9" w:rsidRDefault="003C0FB1" w:rsidP="003073E6">
            <w:pPr>
              <w:jc w:val="both"/>
            </w:pPr>
            <w:r w:rsidRPr="00E22FD9">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E22FD9" w14:paraId="105CE1FE" w14:textId="77777777" w:rsidTr="009A0BAB">
        <w:trPr>
          <w:trHeight w:val="1645"/>
        </w:trPr>
        <w:tc>
          <w:tcPr>
            <w:tcW w:w="753" w:type="dxa"/>
          </w:tcPr>
          <w:p w14:paraId="00432DD3" w14:textId="77777777" w:rsidR="009A0BAB" w:rsidRPr="00E22FD9" w:rsidRDefault="009A0BAB" w:rsidP="007F3458">
            <w:pPr>
              <w:jc w:val="both"/>
              <w:rPr>
                <w:color w:val="0000FF"/>
              </w:rPr>
            </w:pPr>
          </w:p>
        </w:tc>
        <w:tc>
          <w:tcPr>
            <w:tcW w:w="705" w:type="dxa"/>
          </w:tcPr>
          <w:p w14:paraId="2C41A50F" w14:textId="77777777" w:rsidR="009A0BAB" w:rsidRPr="00E22FD9" w:rsidRDefault="009A0BAB" w:rsidP="003073E6">
            <w:pPr>
              <w:jc w:val="both"/>
            </w:pPr>
            <w:r w:rsidRPr="00E22FD9">
              <w:t>8.</w:t>
            </w:r>
          </w:p>
        </w:tc>
        <w:tc>
          <w:tcPr>
            <w:tcW w:w="7613" w:type="dxa"/>
          </w:tcPr>
          <w:p w14:paraId="7F12D406" w14:textId="77777777" w:rsidR="009A0BAB" w:rsidRPr="00E22FD9" w:rsidRDefault="009A0BAB" w:rsidP="009A0BAB">
            <w:r w:rsidRPr="00E22FD9">
              <w:t>it has inspected the Client’s premises, lands and facilities before submitting its Submission and has made appropriate enquiries so as to be satisfied in relation to all matters connected with the performance of its obligations under this Agreement;</w:t>
            </w:r>
          </w:p>
        </w:tc>
      </w:tr>
      <w:tr w:rsidR="003C0FB1" w:rsidRPr="00E22FD9" w14:paraId="28AB2D95" w14:textId="77777777" w:rsidTr="009A0BAB">
        <w:tc>
          <w:tcPr>
            <w:tcW w:w="753" w:type="dxa"/>
          </w:tcPr>
          <w:p w14:paraId="565691D5" w14:textId="77777777" w:rsidR="003C0FB1" w:rsidRPr="00E22FD9" w:rsidRDefault="003C0FB1" w:rsidP="007F3458">
            <w:pPr>
              <w:jc w:val="both"/>
              <w:rPr>
                <w:color w:val="0000FF"/>
              </w:rPr>
            </w:pPr>
          </w:p>
        </w:tc>
        <w:tc>
          <w:tcPr>
            <w:tcW w:w="705" w:type="dxa"/>
          </w:tcPr>
          <w:p w14:paraId="522579EF" w14:textId="77777777" w:rsidR="003C0FB1" w:rsidRPr="00E22FD9" w:rsidRDefault="003C0FB1" w:rsidP="003073E6">
            <w:pPr>
              <w:jc w:val="both"/>
            </w:pPr>
            <w:r w:rsidRPr="00E22FD9">
              <w:t>9.</w:t>
            </w:r>
          </w:p>
        </w:tc>
        <w:tc>
          <w:tcPr>
            <w:tcW w:w="7613" w:type="dxa"/>
          </w:tcPr>
          <w:p w14:paraId="02C3B2B3" w14:textId="77777777" w:rsidR="003C0FB1" w:rsidRPr="00E22FD9" w:rsidRDefault="003C0FB1" w:rsidP="003073E6">
            <w:pPr>
              <w:jc w:val="both"/>
            </w:pPr>
            <w:r w:rsidRPr="00E22FD9">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4A.9; and</w:t>
            </w:r>
          </w:p>
        </w:tc>
      </w:tr>
      <w:tr w:rsidR="003C0FB1" w:rsidRPr="00E22FD9" w14:paraId="592AFC0E" w14:textId="77777777" w:rsidTr="009A0BAB">
        <w:tc>
          <w:tcPr>
            <w:tcW w:w="753" w:type="dxa"/>
          </w:tcPr>
          <w:p w14:paraId="4A007B95" w14:textId="77777777" w:rsidR="003C0FB1" w:rsidRPr="00E22FD9" w:rsidRDefault="003C0FB1" w:rsidP="007F3458">
            <w:pPr>
              <w:jc w:val="both"/>
              <w:rPr>
                <w:color w:val="0000FF"/>
              </w:rPr>
            </w:pPr>
          </w:p>
        </w:tc>
        <w:tc>
          <w:tcPr>
            <w:tcW w:w="705" w:type="dxa"/>
          </w:tcPr>
          <w:p w14:paraId="0F91D46E" w14:textId="77777777" w:rsidR="003C0FB1" w:rsidRPr="00E22FD9" w:rsidRDefault="003C0FB1" w:rsidP="003073E6">
            <w:pPr>
              <w:jc w:val="both"/>
            </w:pPr>
            <w:r w:rsidRPr="00E22FD9">
              <w:t>10.</w:t>
            </w:r>
          </w:p>
        </w:tc>
        <w:tc>
          <w:tcPr>
            <w:tcW w:w="7613" w:type="dxa"/>
          </w:tcPr>
          <w:p w14:paraId="688F3682" w14:textId="77777777" w:rsidR="003C0FB1" w:rsidRPr="00E22FD9" w:rsidRDefault="003C0FB1" w:rsidP="003073E6">
            <w:pPr>
              <w:jc w:val="both"/>
            </w:pPr>
            <w:r w:rsidRPr="00E22FD9">
              <w:rPr>
                <w:szCs w:val="22"/>
              </w:rPr>
              <w:t>the Client shall be under no obligation to purchase any minimum number or value of Services.</w:t>
            </w:r>
          </w:p>
        </w:tc>
      </w:tr>
      <w:tr w:rsidR="003C0FB1" w:rsidRPr="00E22FD9" w14:paraId="50B1DB43" w14:textId="77777777" w:rsidTr="009A0BAB">
        <w:tc>
          <w:tcPr>
            <w:tcW w:w="753" w:type="dxa"/>
          </w:tcPr>
          <w:p w14:paraId="61149554" w14:textId="77777777" w:rsidR="003C0FB1" w:rsidRPr="00E22FD9" w:rsidRDefault="003C0FB1" w:rsidP="007F3458">
            <w:pPr>
              <w:jc w:val="both"/>
              <w:rPr>
                <w:color w:val="0000FF"/>
              </w:rPr>
            </w:pPr>
            <w:r w:rsidRPr="00E22FD9">
              <w:rPr>
                <w:color w:val="0000FF"/>
              </w:rPr>
              <w:t>B.</w:t>
            </w:r>
          </w:p>
        </w:tc>
        <w:tc>
          <w:tcPr>
            <w:tcW w:w="8318" w:type="dxa"/>
            <w:gridSpan w:val="2"/>
          </w:tcPr>
          <w:p w14:paraId="6DB19519" w14:textId="77777777" w:rsidR="003C0FB1" w:rsidRPr="00E22FD9" w:rsidRDefault="003C0FB1" w:rsidP="003073E6">
            <w:pPr>
              <w:jc w:val="both"/>
            </w:pPr>
            <w:r w:rsidRPr="00E22FD9">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Pr="00E22FD9" w:rsidRDefault="003C0FB1" w:rsidP="00394603">
      <w:pPr>
        <w:pStyle w:val="Heading2"/>
        <w:jc w:val="both"/>
      </w:pPr>
      <w:r w:rsidRPr="00E22FD9">
        <w:t>5.</w:t>
      </w:r>
      <w:r w:rsidRPr="00E22FD9">
        <w:tab/>
        <w:t xml:space="preserve">Remedies </w:t>
      </w:r>
    </w:p>
    <w:tbl>
      <w:tblPr>
        <w:tblW w:w="0" w:type="auto"/>
        <w:tblLook w:val="01E0" w:firstRow="1" w:lastRow="1" w:firstColumn="1" w:lastColumn="1" w:noHBand="0" w:noVBand="0"/>
      </w:tblPr>
      <w:tblGrid>
        <w:gridCol w:w="760"/>
        <w:gridCol w:w="8311"/>
      </w:tblGrid>
      <w:tr w:rsidR="003C0FB1" w:rsidRPr="00E22FD9" w14:paraId="107028C1" w14:textId="77777777" w:rsidTr="00175C84">
        <w:tc>
          <w:tcPr>
            <w:tcW w:w="760" w:type="dxa"/>
          </w:tcPr>
          <w:p w14:paraId="5C516BA5" w14:textId="77777777" w:rsidR="003C0FB1" w:rsidRPr="00E22FD9" w:rsidRDefault="003C0FB1" w:rsidP="00394603">
            <w:pPr>
              <w:jc w:val="both"/>
              <w:rPr>
                <w:color w:val="0000FF"/>
              </w:rPr>
            </w:pPr>
            <w:r w:rsidRPr="00E22FD9">
              <w:rPr>
                <w:color w:val="0000FF"/>
              </w:rPr>
              <w:t>A.</w:t>
            </w:r>
          </w:p>
        </w:tc>
        <w:tc>
          <w:tcPr>
            <w:tcW w:w="8311" w:type="dxa"/>
          </w:tcPr>
          <w:p w14:paraId="7D325EEA" w14:textId="77777777" w:rsidR="003C0FB1" w:rsidRPr="00E22FD9" w:rsidRDefault="003C0FB1" w:rsidP="006C71B4">
            <w:pPr>
              <w:jc w:val="both"/>
            </w:pPr>
            <w:r w:rsidRPr="00E22FD9">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E22FD9" w14:paraId="3D06DC4E" w14:textId="77777777" w:rsidTr="00175C84">
        <w:tc>
          <w:tcPr>
            <w:tcW w:w="760" w:type="dxa"/>
          </w:tcPr>
          <w:p w14:paraId="39D81D66" w14:textId="77777777" w:rsidR="003C0FB1" w:rsidRPr="00E22FD9" w:rsidRDefault="003C0FB1" w:rsidP="00394603">
            <w:pPr>
              <w:jc w:val="both"/>
              <w:rPr>
                <w:color w:val="0000FF"/>
              </w:rPr>
            </w:pPr>
            <w:r w:rsidRPr="00E22FD9">
              <w:rPr>
                <w:color w:val="0000FF"/>
              </w:rPr>
              <w:t>B.</w:t>
            </w:r>
          </w:p>
        </w:tc>
        <w:tc>
          <w:tcPr>
            <w:tcW w:w="8311" w:type="dxa"/>
          </w:tcPr>
          <w:p w14:paraId="32ECAF1E" w14:textId="77777777" w:rsidR="003C0FB1" w:rsidRPr="00E22FD9" w:rsidRDefault="003C0FB1" w:rsidP="006C71B4">
            <w:pPr>
              <w:jc w:val="both"/>
            </w:pPr>
            <w:r w:rsidRPr="00E22FD9">
              <w:t xml:space="preserve">Save in respect of fraud (including fraudulent misrepresentation), personal injury or death </w:t>
            </w:r>
            <w:r w:rsidRPr="00E22FD9">
              <w:rPr>
                <w:szCs w:val="22"/>
              </w:rPr>
              <w:t>or in respect of the Contractor’s indemnity under clause 6(G)</w:t>
            </w:r>
            <w:r w:rsidRPr="00E22FD9">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E22FD9" w14:paraId="70D9F485" w14:textId="77777777" w:rsidTr="00AA6837">
        <w:trPr>
          <w:trHeight w:val="996"/>
        </w:trPr>
        <w:tc>
          <w:tcPr>
            <w:tcW w:w="760" w:type="dxa"/>
          </w:tcPr>
          <w:p w14:paraId="4B3E5DF9" w14:textId="77777777" w:rsidR="003C0FB1" w:rsidRPr="00E22FD9" w:rsidRDefault="003C0FB1" w:rsidP="00394603">
            <w:pPr>
              <w:jc w:val="both"/>
              <w:rPr>
                <w:color w:val="0000FF"/>
              </w:rPr>
            </w:pPr>
            <w:r w:rsidRPr="00E22FD9">
              <w:rPr>
                <w:color w:val="0000FF"/>
              </w:rPr>
              <w:t>C.</w:t>
            </w:r>
          </w:p>
        </w:tc>
        <w:tc>
          <w:tcPr>
            <w:tcW w:w="8311" w:type="dxa"/>
          </w:tcPr>
          <w:p w14:paraId="32A7F7CB" w14:textId="77777777" w:rsidR="003C0FB1" w:rsidRPr="00E22FD9" w:rsidRDefault="003C0FB1" w:rsidP="006C71B4">
            <w:pPr>
              <w:jc w:val="both"/>
            </w:pPr>
            <w:r w:rsidRPr="00E22FD9">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E22FD9" w14:paraId="4B8ADDD4" w14:textId="77777777" w:rsidTr="00175C84">
        <w:trPr>
          <w:trHeight w:val="1207"/>
        </w:trPr>
        <w:tc>
          <w:tcPr>
            <w:tcW w:w="760" w:type="dxa"/>
          </w:tcPr>
          <w:p w14:paraId="748680FC" w14:textId="77777777" w:rsidR="003C0FB1" w:rsidRPr="00E22FD9" w:rsidRDefault="003C0FB1" w:rsidP="00394603">
            <w:pPr>
              <w:jc w:val="both"/>
              <w:rPr>
                <w:color w:val="0000FF"/>
              </w:rPr>
            </w:pPr>
            <w:r w:rsidRPr="00E22FD9">
              <w:rPr>
                <w:color w:val="0000FF"/>
              </w:rPr>
              <w:t>D.</w:t>
            </w:r>
          </w:p>
        </w:tc>
        <w:tc>
          <w:tcPr>
            <w:tcW w:w="8311" w:type="dxa"/>
          </w:tcPr>
          <w:p w14:paraId="670F2853" w14:textId="77777777" w:rsidR="003C0FB1" w:rsidRPr="00E22FD9" w:rsidRDefault="003C0FB1" w:rsidP="006C71B4">
            <w:pPr>
              <w:jc w:val="both"/>
            </w:pPr>
            <w:r w:rsidRPr="00E22FD9">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E22FD9" w14:paraId="4D2BDD5E" w14:textId="77777777" w:rsidTr="00175C84">
        <w:trPr>
          <w:trHeight w:val="1207"/>
        </w:trPr>
        <w:tc>
          <w:tcPr>
            <w:tcW w:w="760" w:type="dxa"/>
          </w:tcPr>
          <w:p w14:paraId="296CFA83" w14:textId="77777777" w:rsidR="00AA6837" w:rsidRPr="00E22FD9" w:rsidRDefault="00AA6837" w:rsidP="00394603">
            <w:pPr>
              <w:jc w:val="both"/>
              <w:rPr>
                <w:color w:val="0000FF"/>
              </w:rPr>
            </w:pPr>
            <w:r w:rsidRPr="00E22FD9">
              <w:rPr>
                <w:color w:val="0000FF"/>
              </w:rPr>
              <w:t>E.</w:t>
            </w:r>
          </w:p>
        </w:tc>
        <w:tc>
          <w:tcPr>
            <w:tcW w:w="8311" w:type="dxa"/>
          </w:tcPr>
          <w:p w14:paraId="49654599" w14:textId="7889B803" w:rsidR="00AA6837" w:rsidRPr="00E22FD9" w:rsidRDefault="00AA6837" w:rsidP="00AA6837">
            <w:r w:rsidRPr="00E22FD9">
              <w:t xml:space="preserve">Save in respect of fraud, personal injury or death </w:t>
            </w:r>
            <w:r w:rsidRPr="00E22FD9">
              <w:rPr>
                <w:szCs w:val="22"/>
              </w:rPr>
              <w:t xml:space="preserve">or in respect of the Contractor’s indemnity under clause 6(G) </w:t>
            </w:r>
            <w:r w:rsidRPr="00E22FD9">
              <w:t xml:space="preserve">(for which no limit applies), the limit of the Contractor’s aggregate liability to the Client under this Agreement whatsoever and howsoever arising shall not under any circumstances exceed </w:t>
            </w:r>
            <w:r w:rsidR="00C33DC1">
              <w:t>100</w:t>
            </w:r>
            <w:r w:rsidR="00C33DC1" w:rsidRPr="00C33DC1">
              <w:t xml:space="preserve"> per cent of the Charges paid or projected to be paid (whichever is higher) under this Agreement]</w:t>
            </w:r>
            <w:r w:rsidRPr="00E22FD9">
              <w:t xml:space="preserve"> regardless of the number of claims.</w:t>
            </w:r>
          </w:p>
        </w:tc>
      </w:tr>
      <w:tr w:rsidR="00394603" w:rsidRPr="00E22FD9" w14:paraId="5E2AF939" w14:textId="77777777" w:rsidTr="00175C84">
        <w:trPr>
          <w:trHeight w:val="703"/>
        </w:trPr>
        <w:tc>
          <w:tcPr>
            <w:tcW w:w="760" w:type="dxa"/>
          </w:tcPr>
          <w:p w14:paraId="26D8305F" w14:textId="77777777" w:rsidR="00394603" w:rsidRPr="00E22FD9" w:rsidRDefault="00394603" w:rsidP="00394603">
            <w:pPr>
              <w:jc w:val="both"/>
              <w:rPr>
                <w:color w:val="0000FF"/>
              </w:rPr>
            </w:pPr>
            <w:r w:rsidRPr="00E22FD9">
              <w:rPr>
                <w:color w:val="0000FF"/>
              </w:rPr>
              <w:t>F.</w:t>
            </w:r>
          </w:p>
        </w:tc>
        <w:tc>
          <w:tcPr>
            <w:tcW w:w="8311" w:type="dxa"/>
          </w:tcPr>
          <w:p w14:paraId="63CD8317" w14:textId="5322E88D" w:rsidR="00394603" w:rsidRPr="00E22FD9" w:rsidRDefault="00394603" w:rsidP="00114317">
            <w:pPr>
              <w:jc w:val="both"/>
            </w:pPr>
            <w:r w:rsidRPr="00E22FD9">
              <w:t>If for any reason the Client is dissatisfied with the performance of the Contractor, a sum may be withheld from any payment otherwise due calculated as follows:</w:t>
            </w:r>
            <w:r w:rsidR="00C33DC1">
              <w:t xml:space="preserve"> </w:t>
            </w:r>
            <w:r w:rsidRPr="00E22FD9">
              <w:t>“the Retention Amount</w:t>
            </w:r>
            <w:r w:rsidR="00C33DC1">
              <w:t>” w</w:t>
            </w:r>
            <w:r w:rsidRPr="00E22FD9">
              <w:t xml:space="preserve">hich Retention Amount shall not at any given time exceed </w:t>
            </w:r>
            <w:r w:rsidR="00C33DC1">
              <w:t>20</w:t>
            </w:r>
            <w:r w:rsidRPr="00E22FD9">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p>
        </w:tc>
      </w:tr>
      <w:tr w:rsidR="004F3DDB" w:rsidRPr="00E22FD9" w14:paraId="125CD731" w14:textId="77777777" w:rsidTr="00175C84">
        <w:trPr>
          <w:trHeight w:val="703"/>
        </w:trPr>
        <w:tc>
          <w:tcPr>
            <w:tcW w:w="760" w:type="dxa"/>
          </w:tcPr>
          <w:p w14:paraId="31A7E0D1" w14:textId="77777777" w:rsidR="004F3DDB" w:rsidRPr="00E22FD9" w:rsidRDefault="00A7281F" w:rsidP="00394603">
            <w:pPr>
              <w:jc w:val="both"/>
              <w:rPr>
                <w:color w:val="0000FF"/>
              </w:rPr>
            </w:pPr>
            <w:r w:rsidRPr="00E22FD9">
              <w:rPr>
                <w:color w:val="0000FF"/>
              </w:rPr>
              <w:t>G.</w:t>
            </w:r>
          </w:p>
        </w:tc>
        <w:tc>
          <w:tcPr>
            <w:tcW w:w="8311" w:type="dxa"/>
          </w:tcPr>
          <w:p w14:paraId="106874FD" w14:textId="53F0BBC3" w:rsidR="004F3DDB" w:rsidRPr="00E22FD9" w:rsidRDefault="00325955" w:rsidP="00D103CA">
            <w:r w:rsidRPr="00E22FD9">
              <w:rPr>
                <w:szCs w:val="22"/>
              </w:rPr>
              <w:t>Time of d</w:t>
            </w:r>
            <w:r w:rsidR="004F3DDB" w:rsidRPr="00E22FD9">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E22FD9">
              <w:t>.</w:t>
            </w:r>
          </w:p>
        </w:tc>
      </w:tr>
      <w:tr w:rsidR="004F3DDB" w:rsidRPr="00E22FD9" w14:paraId="3717FBEF" w14:textId="77777777" w:rsidTr="00101A30">
        <w:tc>
          <w:tcPr>
            <w:tcW w:w="760" w:type="dxa"/>
          </w:tcPr>
          <w:p w14:paraId="0EB83F02" w14:textId="77777777" w:rsidR="004F3DDB" w:rsidRPr="00E22FD9" w:rsidRDefault="00A7281F" w:rsidP="00394603">
            <w:pPr>
              <w:keepNext/>
              <w:jc w:val="both"/>
              <w:rPr>
                <w:color w:val="0000FF"/>
              </w:rPr>
            </w:pPr>
            <w:r w:rsidRPr="00E22FD9">
              <w:rPr>
                <w:color w:val="0000FF"/>
              </w:rPr>
              <w:t>H.</w:t>
            </w:r>
          </w:p>
        </w:tc>
        <w:tc>
          <w:tcPr>
            <w:tcW w:w="8311" w:type="dxa"/>
          </w:tcPr>
          <w:p w14:paraId="190D879B" w14:textId="67AF8791" w:rsidR="004F3DDB" w:rsidRPr="00E22FD9" w:rsidRDefault="00C33DC1" w:rsidP="00C33DC1">
            <w:r>
              <w:rPr>
                <w:i/>
                <w:iCs/>
                <w:color w:val="FF0000"/>
              </w:rPr>
              <w:t>Not used</w:t>
            </w:r>
          </w:p>
        </w:tc>
      </w:tr>
    </w:tbl>
    <w:p w14:paraId="2E28C343" w14:textId="77777777" w:rsidR="003C0FB1" w:rsidRPr="00E22FD9" w:rsidRDefault="003C0FB1" w:rsidP="00394603">
      <w:pPr>
        <w:pStyle w:val="Heading2"/>
        <w:jc w:val="both"/>
      </w:pPr>
      <w:r w:rsidRPr="00E22FD9">
        <w:t>6.</w:t>
      </w:r>
      <w:r w:rsidRPr="00E22FD9">
        <w:tab/>
        <w:t xml:space="preserve">Intellectual Property </w:t>
      </w:r>
    </w:p>
    <w:tbl>
      <w:tblPr>
        <w:tblW w:w="0" w:type="auto"/>
        <w:tblLook w:val="01E0" w:firstRow="1" w:lastRow="1" w:firstColumn="1" w:lastColumn="1" w:noHBand="0" w:noVBand="0"/>
      </w:tblPr>
      <w:tblGrid>
        <w:gridCol w:w="760"/>
        <w:gridCol w:w="684"/>
        <w:gridCol w:w="7627"/>
      </w:tblGrid>
      <w:tr w:rsidR="003C0FB1" w:rsidRPr="00E22FD9" w14:paraId="2C029F72" w14:textId="77777777" w:rsidTr="00503F93">
        <w:tc>
          <w:tcPr>
            <w:tcW w:w="828" w:type="dxa"/>
          </w:tcPr>
          <w:p w14:paraId="6CD7A718" w14:textId="77777777" w:rsidR="003C0FB1" w:rsidRPr="00E22FD9" w:rsidRDefault="003C0FB1" w:rsidP="00394603">
            <w:pPr>
              <w:jc w:val="both"/>
              <w:rPr>
                <w:color w:val="0000FF"/>
              </w:rPr>
            </w:pPr>
            <w:r w:rsidRPr="00E22FD9">
              <w:rPr>
                <w:color w:val="0000FF"/>
              </w:rPr>
              <w:t>A.</w:t>
            </w:r>
          </w:p>
        </w:tc>
        <w:tc>
          <w:tcPr>
            <w:tcW w:w="9540" w:type="dxa"/>
            <w:gridSpan w:val="2"/>
          </w:tcPr>
          <w:p w14:paraId="2832480B" w14:textId="77777777" w:rsidR="003C0FB1" w:rsidRPr="00E22FD9" w:rsidRDefault="003C0FB1" w:rsidP="00A7281F">
            <w:pPr>
              <w:jc w:val="both"/>
            </w:pPr>
            <w:r w:rsidRPr="00E22FD9">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E22FD9" w14:paraId="31589C25" w14:textId="77777777" w:rsidTr="00503F93">
        <w:tc>
          <w:tcPr>
            <w:tcW w:w="828" w:type="dxa"/>
          </w:tcPr>
          <w:p w14:paraId="7BAB9CE5" w14:textId="77777777" w:rsidR="003C0FB1" w:rsidRPr="00E22FD9" w:rsidRDefault="003C0FB1" w:rsidP="00394603">
            <w:pPr>
              <w:jc w:val="both"/>
              <w:rPr>
                <w:color w:val="0000FF"/>
              </w:rPr>
            </w:pPr>
            <w:r w:rsidRPr="00E22FD9">
              <w:rPr>
                <w:color w:val="0000FF"/>
              </w:rPr>
              <w:t>B.</w:t>
            </w:r>
          </w:p>
        </w:tc>
        <w:tc>
          <w:tcPr>
            <w:tcW w:w="9540" w:type="dxa"/>
            <w:gridSpan w:val="2"/>
          </w:tcPr>
          <w:p w14:paraId="01AEFE26" w14:textId="77777777" w:rsidR="003C0FB1" w:rsidRPr="00E22FD9" w:rsidRDefault="003C0FB1" w:rsidP="00A7281F">
            <w:pPr>
              <w:jc w:val="both"/>
            </w:pPr>
            <w:r w:rsidRPr="00E22FD9">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E22FD9" w14:paraId="084C0359" w14:textId="77777777" w:rsidTr="00503F93">
        <w:tc>
          <w:tcPr>
            <w:tcW w:w="828" w:type="dxa"/>
          </w:tcPr>
          <w:p w14:paraId="2F6B14F5" w14:textId="77777777" w:rsidR="003C0FB1" w:rsidRPr="00E22FD9" w:rsidRDefault="003C0FB1" w:rsidP="00394603">
            <w:pPr>
              <w:jc w:val="both"/>
              <w:rPr>
                <w:color w:val="0000FF"/>
              </w:rPr>
            </w:pPr>
            <w:r w:rsidRPr="00E22FD9">
              <w:rPr>
                <w:color w:val="0000FF"/>
              </w:rPr>
              <w:t>C.</w:t>
            </w:r>
          </w:p>
        </w:tc>
        <w:tc>
          <w:tcPr>
            <w:tcW w:w="9540" w:type="dxa"/>
            <w:gridSpan w:val="2"/>
          </w:tcPr>
          <w:p w14:paraId="3A0FB97F" w14:textId="77777777" w:rsidR="003C0FB1" w:rsidRPr="00E22FD9" w:rsidRDefault="003C0FB1" w:rsidP="00A7281F">
            <w:pPr>
              <w:jc w:val="both"/>
            </w:pPr>
            <w:r w:rsidRPr="00E22FD9">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E22FD9" w14:paraId="3990E95C" w14:textId="77777777" w:rsidTr="00503F93">
        <w:tc>
          <w:tcPr>
            <w:tcW w:w="828" w:type="dxa"/>
          </w:tcPr>
          <w:p w14:paraId="67292860" w14:textId="77777777" w:rsidR="003C0FB1" w:rsidRPr="00E22FD9" w:rsidRDefault="003C0FB1" w:rsidP="00394603">
            <w:pPr>
              <w:jc w:val="both"/>
              <w:rPr>
                <w:color w:val="0000FF"/>
              </w:rPr>
            </w:pPr>
            <w:r w:rsidRPr="00E22FD9">
              <w:rPr>
                <w:color w:val="0000FF"/>
              </w:rPr>
              <w:t>D.</w:t>
            </w:r>
          </w:p>
        </w:tc>
        <w:tc>
          <w:tcPr>
            <w:tcW w:w="9540" w:type="dxa"/>
            <w:gridSpan w:val="2"/>
          </w:tcPr>
          <w:p w14:paraId="30FEC9CF" w14:textId="77777777" w:rsidR="003C0FB1" w:rsidRPr="00E22FD9" w:rsidRDefault="003C0FB1" w:rsidP="00A7281F">
            <w:pPr>
              <w:jc w:val="both"/>
            </w:pPr>
            <w:r w:rsidRPr="00E22FD9">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E22FD9" w14:paraId="7E91BE30" w14:textId="77777777" w:rsidTr="00503F93">
        <w:tc>
          <w:tcPr>
            <w:tcW w:w="828" w:type="dxa"/>
          </w:tcPr>
          <w:p w14:paraId="07553C20" w14:textId="77777777" w:rsidR="003C0FB1" w:rsidRPr="00E22FD9" w:rsidRDefault="003C0FB1" w:rsidP="00394603">
            <w:pPr>
              <w:jc w:val="both"/>
              <w:rPr>
                <w:color w:val="0000FF"/>
              </w:rPr>
            </w:pPr>
            <w:r w:rsidRPr="00E22FD9">
              <w:rPr>
                <w:color w:val="0000FF"/>
              </w:rPr>
              <w:t>E.</w:t>
            </w:r>
          </w:p>
        </w:tc>
        <w:tc>
          <w:tcPr>
            <w:tcW w:w="9540" w:type="dxa"/>
            <w:gridSpan w:val="2"/>
          </w:tcPr>
          <w:p w14:paraId="6BF058F6" w14:textId="77777777" w:rsidR="003C0FB1" w:rsidRPr="00E22FD9" w:rsidRDefault="003C0FB1" w:rsidP="00A7281F">
            <w:pPr>
              <w:jc w:val="both"/>
            </w:pPr>
            <w:r w:rsidRPr="00E22FD9">
              <w:t>The Contractor shall waive or procure a waiver of any moral rights subsisting in copyright produced under or in performance of this Agreement.</w:t>
            </w:r>
          </w:p>
        </w:tc>
      </w:tr>
      <w:tr w:rsidR="003C0FB1" w:rsidRPr="00E22FD9" w14:paraId="067E01F4" w14:textId="77777777" w:rsidTr="00503F93">
        <w:tc>
          <w:tcPr>
            <w:tcW w:w="828" w:type="dxa"/>
          </w:tcPr>
          <w:p w14:paraId="383A3C23" w14:textId="77777777" w:rsidR="003C0FB1" w:rsidRPr="00E22FD9" w:rsidRDefault="003C0FB1" w:rsidP="00394603">
            <w:pPr>
              <w:jc w:val="both"/>
              <w:rPr>
                <w:color w:val="0000FF"/>
              </w:rPr>
            </w:pPr>
            <w:r w:rsidRPr="00E22FD9">
              <w:rPr>
                <w:color w:val="0000FF"/>
              </w:rPr>
              <w:t>F.</w:t>
            </w:r>
          </w:p>
        </w:tc>
        <w:tc>
          <w:tcPr>
            <w:tcW w:w="9540" w:type="dxa"/>
            <w:gridSpan w:val="2"/>
          </w:tcPr>
          <w:p w14:paraId="2D21D891" w14:textId="77777777" w:rsidR="003C0FB1" w:rsidRPr="00E22FD9" w:rsidRDefault="003C0FB1" w:rsidP="00A7281F">
            <w:pPr>
              <w:jc w:val="both"/>
            </w:pPr>
            <w:r w:rsidRPr="00E22FD9">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E22FD9" w14:paraId="302F0370" w14:textId="77777777" w:rsidTr="00503F93">
        <w:tc>
          <w:tcPr>
            <w:tcW w:w="828" w:type="dxa"/>
          </w:tcPr>
          <w:p w14:paraId="2B1DA7DD" w14:textId="77777777" w:rsidR="003C0FB1" w:rsidRPr="00E22FD9" w:rsidRDefault="003C0FB1" w:rsidP="00394603">
            <w:pPr>
              <w:jc w:val="both"/>
              <w:rPr>
                <w:color w:val="0000FF"/>
              </w:rPr>
            </w:pPr>
            <w:r w:rsidRPr="00E22FD9">
              <w:rPr>
                <w:color w:val="0000FF"/>
              </w:rPr>
              <w:t>G.</w:t>
            </w:r>
          </w:p>
        </w:tc>
        <w:tc>
          <w:tcPr>
            <w:tcW w:w="9540" w:type="dxa"/>
            <w:gridSpan w:val="2"/>
          </w:tcPr>
          <w:p w14:paraId="2BBD81EF" w14:textId="77777777" w:rsidR="003C0FB1" w:rsidRPr="00E22FD9" w:rsidRDefault="003C0FB1" w:rsidP="00A7281F">
            <w:pPr>
              <w:jc w:val="both"/>
              <w:rPr>
                <w:szCs w:val="22"/>
              </w:rPr>
            </w:pPr>
            <w:r w:rsidRPr="00E22FD9">
              <w:rPr>
                <w:szCs w:val="22"/>
              </w:rPr>
              <w:t>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The Contractor hereby indemnifies the Client and shall keep and hold the Client 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202E6D97" w14:textId="77777777" w:rsidR="003C0FB1" w:rsidRPr="00E22FD9" w:rsidRDefault="003C0FB1" w:rsidP="00A7281F">
            <w:pPr>
              <w:jc w:val="both"/>
              <w:rPr>
                <w:szCs w:val="22"/>
              </w:rPr>
            </w:pPr>
            <w:r w:rsidRPr="00E22FD9">
              <w:rPr>
                <w:szCs w:val="22"/>
              </w:rPr>
              <w:t xml:space="preserve">At the request of the Client for and in respect of any such breach, the Contractor shall at its expense and option:  </w:t>
            </w:r>
          </w:p>
        </w:tc>
      </w:tr>
      <w:tr w:rsidR="003C0FB1" w:rsidRPr="00E22FD9" w14:paraId="489971F2" w14:textId="77777777" w:rsidTr="00503F93">
        <w:tc>
          <w:tcPr>
            <w:tcW w:w="828" w:type="dxa"/>
          </w:tcPr>
          <w:p w14:paraId="16A3A167" w14:textId="77777777" w:rsidR="003C0FB1" w:rsidRPr="00E22FD9" w:rsidRDefault="003C0FB1" w:rsidP="00394603">
            <w:pPr>
              <w:jc w:val="both"/>
              <w:rPr>
                <w:color w:val="0000FF"/>
              </w:rPr>
            </w:pPr>
          </w:p>
        </w:tc>
        <w:tc>
          <w:tcPr>
            <w:tcW w:w="720" w:type="dxa"/>
          </w:tcPr>
          <w:p w14:paraId="1E73AB5C" w14:textId="77777777" w:rsidR="003C0FB1" w:rsidRPr="00E22FD9" w:rsidRDefault="003C0FB1" w:rsidP="00A7281F">
            <w:pPr>
              <w:jc w:val="both"/>
              <w:rPr>
                <w:szCs w:val="22"/>
              </w:rPr>
            </w:pPr>
            <w:r w:rsidRPr="00E22FD9">
              <w:rPr>
                <w:szCs w:val="22"/>
              </w:rPr>
              <w:t>(</w:t>
            </w:r>
            <w:proofErr w:type="spellStart"/>
            <w:r w:rsidRPr="00E22FD9">
              <w:rPr>
                <w:szCs w:val="22"/>
              </w:rPr>
              <w:t>i</w:t>
            </w:r>
            <w:proofErr w:type="spellEnd"/>
            <w:r w:rsidRPr="00E22FD9">
              <w:rPr>
                <w:szCs w:val="22"/>
              </w:rPr>
              <w:t>)</w:t>
            </w:r>
          </w:p>
        </w:tc>
        <w:tc>
          <w:tcPr>
            <w:tcW w:w="8820" w:type="dxa"/>
          </w:tcPr>
          <w:p w14:paraId="5681B213" w14:textId="77777777" w:rsidR="003C0FB1" w:rsidRPr="00E22FD9" w:rsidRDefault="003C0FB1" w:rsidP="00A7281F">
            <w:pPr>
              <w:jc w:val="both"/>
              <w:rPr>
                <w:szCs w:val="22"/>
              </w:rPr>
            </w:pPr>
            <w:r w:rsidRPr="00E22FD9">
              <w:rPr>
                <w:szCs w:val="22"/>
              </w:rPr>
              <w:t>procure the necessary rights for the Client to continue use;</w:t>
            </w:r>
          </w:p>
        </w:tc>
      </w:tr>
      <w:tr w:rsidR="003C0FB1" w:rsidRPr="00E22FD9" w14:paraId="34678D3E" w14:textId="77777777" w:rsidTr="00503F93">
        <w:tc>
          <w:tcPr>
            <w:tcW w:w="828" w:type="dxa"/>
          </w:tcPr>
          <w:p w14:paraId="41B53219" w14:textId="77777777" w:rsidR="003C0FB1" w:rsidRPr="00E22FD9" w:rsidRDefault="003C0FB1" w:rsidP="00394603">
            <w:pPr>
              <w:jc w:val="both"/>
              <w:rPr>
                <w:color w:val="0000FF"/>
              </w:rPr>
            </w:pPr>
          </w:p>
        </w:tc>
        <w:tc>
          <w:tcPr>
            <w:tcW w:w="720" w:type="dxa"/>
          </w:tcPr>
          <w:p w14:paraId="5F4FB31C" w14:textId="77777777" w:rsidR="003C0FB1" w:rsidRPr="00E22FD9" w:rsidRDefault="003C0FB1" w:rsidP="00A7281F">
            <w:pPr>
              <w:jc w:val="both"/>
              <w:rPr>
                <w:szCs w:val="22"/>
              </w:rPr>
            </w:pPr>
            <w:r w:rsidRPr="00E22FD9">
              <w:rPr>
                <w:szCs w:val="22"/>
              </w:rPr>
              <w:t>(ii)</w:t>
            </w:r>
          </w:p>
        </w:tc>
        <w:tc>
          <w:tcPr>
            <w:tcW w:w="8820" w:type="dxa"/>
          </w:tcPr>
          <w:p w14:paraId="0F9724B2" w14:textId="77777777" w:rsidR="003C0FB1" w:rsidRPr="00E22FD9" w:rsidRDefault="003C0FB1" w:rsidP="00A7281F">
            <w:pPr>
              <w:jc w:val="both"/>
              <w:rPr>
                <w:szCs w:val="22"/>
              </w:rPr>
            </w:pPr>
            <w:r w:rsidRPr="00E22FD9">
              <w:rPr>
                <w:szCs w:val="22"/>
              </w:rPr>
              <w:t>replace the relevant deliverable with a non-infringing equivalent;</w:t>
            </w:r>
          </w:p>
        </w:tc>
      </w:tr>
      <w:tr w:rsidR="003C0FB1" w:rsidRPr="00E22FD9" w14:paraId="2B7E70B4" w14:textId="77777777" w:rsidTr="00503F93">
        <w:trPr>
          <w:trHeight w:val="868"/>
        </w:trPr>
        <w:tc>
          <w:tcPr>
            <w:tcW w:w="828" w:type="dxa"/>
          </w:tcPr>
          <w:p w14:paraId="03A24F6E" w14:textId="77777777" w:rsidR="003C0FB1" w:rsidRPr="00E22FD9" w:rsidRDefault="003C0FB1" w:rsidP="00394603">
            <w:pPr>
              <w:jc w:val="both"/>
              <w:rPr>
                <w:color w:val="0000FF"/>
              </w:rPr>
            </w:pPr>
          </w:p>
        </w:tc>
        <w:tc>
          <w:tcPr>
            <w:tcW w:w="720" w:type="dxa"/>
          </w:tcPr>
          <w:p w14:paraId="04CDE284" w14:textId="77777777" w:rsidR="003C0FB1" w:rsidRPr="00E22FD9" w:rsidRDefault="003C0FB1" w:rsidP="00A7281F">
            <w:pPr>
              <w:jc w:val="both"/>
              <w:rPr>
                <w:szCs w:val="22"/>
              </w:rPr>
            </w:pPr>
            <w:r w:rsidRPr="00E22FD9">
              <w:rPr>
                <w:szCs w:val="22"/>
              </w:rPr>
              <w:t>(iii)</w:t>
            </w:r>
          </w:p>
        </w:tc>
        <w:tc>
          <w:tcPr>
            <w:tcW w:w="8820" w:type="dxa"/>
          </w:tcPr>
          <w:p w14:paraId="6977943A" w14:textId="77777777" w:rsidR="003C0FB1" w:rsidRPr="00E22FD9" w:rsidRDefault="003C0FB1" w:rsidP="00A7281F">
            <w:pPr>
              <w:jc w:val="both"/>
              <w:rPr>
                <w:szCs w:val="22"/>
              </w:rPr>
            </w:pPr>
            <w:r w:rsidRPr="00E22FD9">
              <w:rPr>
                <w:szCs w:val="22"/>
              </w:rPr>
              <w:t>replace the relevant deliverable to make it non-infringing while giving equivalent performance; or</w:t>
            </w:r>
          </w:p>
        </w:tc>
      </w:tr>
      <w:tr w:rsidR="003C0FB1" w:rsidRPr="00E22FD9" w14:paraId="4B2DE569" w14:textId="77777777" w:rsidTr="00503F93">
        <w:tc>
          <w:tcPr>
            <w:tcW w:w="828" w:type="dxa"/>
          </w:tcPr>
          <w:p w14:paraId="2CB677FE" w14:textId="77777777" w:rsidR="003C0FB1" w:rsidRPr="00E22FD9" w:rsidRDefault="003C0FB1" w:rsidP="00394603">
            <w:pPr>
              <w:keepNext/>
              <w:jc w:val="both"/>
              <w:rPr>
                <w:color w:val="0000FF"/>
              </w:rPr>
            </w:pPr>
          </w:p>
        </w:tc>
        <w:tc>
          <w:tcPr>
            <w:tcW w:w="720" w:type="dxa"/>
          </w:tcPr>
          <w:p w14:paraId="6F261380" w14:textId="77777777" w:rsidR="003C0FB1" w:rsidRPr="00E22FD9" w:rsidRDefault="003C0FB1" w:rsidP="00A7281F">
            <w:pPr>
              <w:jc w:val="both"/>
              <w:rPr>
                <w:szCs w:val="22"/>
              </w:rPr>
            </w:pPr>
            <w:r w:rsidRPr="00E22FD9">
              <w:rPr>
                <w:szCs w:val="22"/>
              </w:rPr>
              <w:t>(iv)</w:t>
            </w:r>
          </w:p>
        </w:tc>
        <w:tc>
          <w:tcPr>
            <w:tcW w:w="8820" w:type="dxa"/>
          </w:tcPr>
          <w:p w14:paraId="22C7199A" w14:textId="77777777" w:rsidR="003C0FB1" w:rsidRPr="00E22FD9" w:rsidRDefault="003C0FB1" w:rsidP="00A7281F">
            <w:pPr>
              <w:jc w:val="both"/>
              <w:rPr>
                <w:szCs w:val="22"/>
              </w:rPr>
            </w:pPr>
            <w:r w:rsidRPr="00E22FD9">
              <w:rPr>
                <w:szCs w:val="22"/>
              </w:rPr>
              <w:t>if the Contractor cannot obtain the remedies in (</w:t>
            </w:r>
            <w:proofErr w:type="spellStart"/>
            <w:r w:rsidRPr="00E22FD9">
              <w:rPr>
                <w:szCs w:val="22"/>
              </w:rPr>
              <w:t>i</w:t>
            </w:r>
            <w:proofErr w:type="spellEnd"/>
            <w:r w:rsidRPr="00E22FD9">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 (whether direct, indirect or consequential) thereby accruing to the Client as a result of the breach.</w:t>
            </w:r>
          </w:p>
        </w:tc>
      </w:tr>
      <w:tr w:rsidR="003C0FB1" w:rsidRPr="00E22FD9" w14:paraId="6B10820A" w14:textId="77777777" w:rsidTr="00503F93">
        <w:tc>
          <w:tcPr>
            <w:tcW w:w="828" w:type="dxa"/>
          </w:tcPr>
          <w:p w14:paraId="3AC6DD63" w14:textId="77777777" w:rsidR="003C0FB1" w:rsidRPr="00E22FD9" w:rsidRDefault="003C0FB1" w:rsidP="00394603">
            <w:pPr>
              <w:jc w:val="both"/>
              <w:rPr>
                <w:color w:val="0000FF"/>
              </w:rPr>
            </w:pPr>
            <w:r w:rsidRPr="00E22FD9">
              <w:rPr>
                <w:color w:val="0000FF"/>
              </w:rPr>
              <w:t>H.</w:t>
            </w:r>
          </w:p>
        </w:tc>
        <w:tc>
          <w:tcPr>
            <w:tcW w:w="9540" w:type="dxa"/>
            <w:gridSpan w:val="2"/>
          </w:tcPr>
          <w:p w14:paraId="7A27FC8C" w14:textId="77777777" w:rsidR="003C0FB1" w:rsidRPr="00E22FD9" w:rsidRDefault="003C0FB1" w:rsidP="00A7281F">
            <w:pPr>
              <w:jc w:val="both"/>
              <w:rPr>
                <w:szCs w:val="22"/>
              </w:rPr>
            </w:pPr>
            <w:r w:rsidRPr="00E22FD9">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Pr="00E22FD9" w:rsidRDefault="003C0FB1" w:rsidP="00394603">
      <w:pPr>
        <w:pStyle w:val="Heading2"/>
        <w:jc w:val="both"/>
      </w:pPr>
      <w:r w:rsidRPr="00E22FD9">
        <w:t>7.</w:t>
      </w:r>
      <w:r w:rsidRPr="00E22FD9">
        <w:tab/>
        <w:t>Confidentiality</w:t>
      </w:r>
    </w:p>
    <w:tbl>
      <w:tblPr>
        <w:tblW w:w="0" w:type="auto"/>
        <w:tblLook w:val="01E0" w:firstRow="1" w:lastRow="1" w:firstColumn="1" w:lastColumn="1" w:noHBand="0" w:noVBand="0"/>
      </w:tblPr>
      <w:tblGrid>
        <w:gridCol w:w="612"/>
        <w:gridCol w:w="514"/>
        <w:gridCol w:w="326"/>
        <w:gridCol w:w="7619"/>
      </w:tblGrid>
      <w:tr w:rsidR="003C0FB1" w:rsidRPr="00E22FD9" w14:paraId="4B5AEECC" w14:textId="77777777" w:rsidTr="00503F93">
        <w:tc>
          <w:tcPr>
            <w:tcW w:w="612" w:type="dxa"/>
          </w:tcPr>
          <w:p w14:paraId="5207B1D6" w14:textId="77777777" w:rsidR="003C0FB1" w:rsidRPr="00E22FD9" w:rsidRDefault="003C0FB1" w:rsidP="00394603">
            <w:pPr>
              <w:jc w:val="both"/>
              <w:rPr>
                <w:color w:val="0000FF"/>
                <w:szCs w:val="22"/>
              </w:rPr>
            </w:pPr>
            <w:r w:rsidRPr="00E22FD9">
              <w:rPr>
                <w:color w:val="0000FF"/>
                <w:szCs w:val="22"/>
              </w:rPr>
              <w:t>A.</w:t>
            </w:r>
          </w:p>
        </w:tc>
        <w:tc>
          <w:tcPr>
            <w:tcW w:w="8459" w:type="dxa"/>
            <w:gridSpan w:val="3"/>
          </w:tcPr>
          <w:p w14:paraId="0C3E4147" w14:textId="77777777" w:rsidR="003C0FB1" w:rsidRPr="00E22FD9" w:rsidRDefault="003C0FB1" w:rsidP="00A7281F">
            <w:pPr>
              <w:jc w:val="both"/>
              <w:rPr>
                <w:szCs w:val="22"/>
              </w:rPr>
            </w:pPr>
            <w:r w:rsidRPr="00E22FD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E22FD9" w14:paraId="7D201417" w14:textId="77777777" w:rsidTr="00503F93">
        <w:tc>
          <w:tcPr>
            <w:tcW w:w="612" w:type="dxa"/>
          </w:tcPr>
          <w:p w14:paraId="7A87F62D" w14:textId="77777777" w:rsidR="003C0FB1" w:rsidRPr="00E22FD9" w:rsidRDefault="003C0FB1" w:rsidP="00394603">
            <w:pPr>
              <w:jc w:val="both"/>
              <w:rPr>
                <w:color w:val="0000FF"/>
                <w:szCs w:val="22"/>
              </w:rPr>
            </w:pPr>
          </w:p>
        </w:tc>
        <w:tc>
          <w:tcPr>
            <w:tcW w:w="514" w:type="dxa"/>
          </w:tcPr>
          <w:p w14:paraId="4CFC1608" w14:textId="77777777" w:rsidR="003C0FB1" w:rsidRPr="00E22FD9" w:rsidRDefault="003C0FB1" w:rsidP="00A7281F">
            <w:pPr>
              <w:jc w:val="both"/>
              <w:rPr>
                <w:szCs w:val="22"/>
              </w:rPr>
            </w:pPr>
            <w:r w:rsidRPr="00E22FD9">
              <w:rPr>
                <w:szCs w:val="22"/>
              </w:rPr>
              <w:t>1.</w:t>
            </w:r>
          </w:p>
        </w:tc>
        <w:tc>
          <w:tcPr>
            <w:tcW w:w="7945" w:type="dxa"/>
            <w:gridSpan w:val="2"/>
          </w:tcPr>
          <w:p w14:paraId="7DE60A24" w14:textId="77777777" w:rsidR="003C0FB1" w:rsidRPr="00E22FD9" w:rsidRDefault="003C0FB1" w:rsidP="00A7281F">
            <w:pPr>
              <w:jc w:val="both"/>
              <w:rPr>
                <w:szCs w:val="22"/>
              </w:rPr>
            </w:pPr>
            <w:r w:rsidRPr="00E22FD9">
              <w:rPr>
                <w:szCs w:val="22"/>
              </w:rPr>
              <w:t>its professional advisers subject to the provisions of this clause 7; or</w:t>
            </w:r>
          </w:p>
        </w:tc>
      </w:tr>
      <w:tr w:rsidR="003C0FB1" w:rsidRPr="00E22FD9" w14:paraId="59B71EDF" w14:textId="77777777" w:rsidTr="00503F93">
        <w:tc>
          <w:tcPr>
            <w:tcW w:w="612" w:type="dxa"/>
          </w:tcPr>
          <w:p w14:paraId="52AFB0DD" w14:textId="77777777" w:rsidR="003C0FB1" w:rsidRPr="00E22FD9" w:rsidRDefault="003C0FB1" w:rsidP="00394603">
            <w:pPr>
              <w:jc w:val="both"/>
              <w:rPr>
                <w:color w:val="0000FF"/>
                <w:szCs w:val="22"/>
              </w:rPr>
            </w:pPr>
          </w:p>
        </w:tc>
        <w:tc>
          <w:tcPr>
            <w:tcW w:w="514" w:type="dxa"/>
          </w:tcPr>
          <w:p w14:paraId="3920E787" w14:textId="77777777" w:rsidR="003C0FB1" w:rsidRPr="00E22FD9" w:rsidRDefault="003C0FB1" w:rsidP="00A7281F">
            <w:pPr>
              <w:jc w:val="both"/>
              <w:rPr>
                <w:szCs w:val="22"/>
              </w:rPr>
            </w:pPr>
            <w:r w:rsidRPr="00E22FD9">
              <w:rPr>
                <w:szCs w:val="22"/>
              </w:rPr>
              <w:t>2.</w:t>
            </w:r>
          </w:p>
        </w:tc>
        <w:tc>
          <w:tcPr>
            <w:tcW w:w="7945" w:type="dxa"/>
            <w:gridSpan w:val="2"/>
          </w:tcPr>
          <w:p w14:paraId="3E5EE655" w14:textId="77777777" w:rsidR="003C0FB1" w:rsidRPr="00E22FD9" w:rsidRDefault="003C0FB1" w:rsidP="00A7281F">
            <w:pPr>
              <w:jc w:val="both"/>
              <w:rPr>
                <w:szCs w:val="22"/>
              </w:rPr>
            </w:pPr>
            <w:r w:rsidRPr="00E22FD9">
              <w:rPr>
                <w:szCs w:val="22"/>
              </w:rPr>
              <w:t>as may be required by law; or</w:t>
            </w:r>
          </w:p>
        </w:tc>
      </w:tr>
      <w:tr w:rsidR="003C0FB1" w:rsidRPr="00E22FD9" w14:paraId="3C9DB223" w14:textId="77777777" w:rsidTr="00503F93">
        <w:tc>
          <w:tcPr>
            <w:tcW w:w="612" w:type="dxa"/>
          </w:tcPr>
          <w:p w14:paraId="6128429A" w14:textId="77777777" w:rsidR="003C0FB1" w:rsidRPr="00E22FD9" w:rsidRDefault="003C0FB1" w:rsidP="00394603">
            <w:pPr>
              <w:jc w:val="both"/>
              <w:rPr>
                <w:color w:val="0000FF"/>
                <w:szCs w:val="22"/>
              </w:rPr>
            </w:pPr>
          </w:p>
        </w:tc>
        <w:tc>
          <w:tcPr>
            <w:tcW w:w="514" w:type="dxa"/>
          </w:tcPr>
          <w:p w14:paraId="608FF5DF" w14:textId="77777777" w:rsidR="003C0FB1" w:rsidRPr="00E22FD9" w:rsidRDefault="003C0FB1" w:rsidP="00A7281F">
            <w:pPr>
              <w:jc w:val="both"/>
              <w:rPr>
                <w:szCs w:val="22"/>
              </w:rPr>
            </w:pPr>
            <w:r w:rsidRPr="00E22FD9">
              <w:rPr>
                <w:szCs w:val="22"/>
              </w:rPr>
              <w:t>3.</w:t>
            </w:r>
          </w:p>
        </w:tc>
        <w:tc>
          <w:tcPr>
            <w:tcW w:w="7945" w:type="dxa"/>
            <w:gridSpan w:val="2"/>
          </w:tcPr>
          <w:p w14:paraId="0DD84362" w14:textId="77777777" w:rsidR="003C0FB1" w:rsidRPr="00E22FD9" w:rsidRDefault="003C0FB1" w:rsidP="00A7281F">
            <w:pPr>
              <w:jc w:val="both"/>
              <w:rPr>
                <w:szCs w:val="22"/>
              </w:rPr>
            </w:pPr>
            <w:r w:rsidRPr="00E22FD9">
              <w:rPr>
                <w:szCs w:val="22"/>
              </w:rPr>
              <w:t>as may be necessary to give effect to the terms of this Agreement subject to the provisions of this clause 7; or</w:t>
            </w:r>
          </w:p>
        </w:tc>
      </w:tr>
      <w:tr w:rsidR="003C0FB1" w:rsidRPr="00E22FD9" w14:paraId="00DE1811" w14:textId="77777777" w:rsidTr="00503F93">
        <w:tc>
          <w:tcPr>
            <w:tcW w:w="612" w:type="dxa"/>
          </w:tcPr>
          <w:p w14:paraId="08C7B0A6" w14:textId="77777777" w:rsidR="003C0FB1" w:rsidRPr="00E22FD9" w:rsidRDefault="003C0FB1" w:rsidP="00394603">
            <w:pPr>
              <w:jc w:val="both"/>
              <w:rPr>
                <w:color w:val="0000FF"/>
                <w:szCs w:val="22"/>
              </w:rPr>
            </w:pPr>
          </w:p>
        </w:tc>
        <w:tc>
          <w:tcPr>
            <w:tcW w:w="514" w:type="dxa"/>
          </w:tcPr>
          <w:p w14:paraId="6FD0922A" w14:textId="77777777" w:rsidR="003C0FB1" w:rsidRPr="00E22FD9" w:rsidRDefault="003C0FB1" w:rsidP="00A7281F">
            <w:pPr>
              <w:jc w:val="both"/>
              <w:rPr>
                <w:szCs w:val="22"/>
              </w:rPr>
            </w:pPr>
            <w:r w:rsidRPr="00E22FD9">
              <w:rPr>
                <w:szCs w:val="22"/>
              </w:rPr>
              <w:t>4.</w:t>
            </w:r>
          </w:p>
        </w:tc>
        <w:tc>
          <w:tcPr>
            <w:tcW w:w="7945" w:type="dxa"/>
            <w:gridSpan w:val="2"/>
          </w:tcPr>
          <w:p w14:paraId="2F844880" w14:textId="77777777" w:rsidR="003C0FB1" w:rsidRPr="00E22FD9" w:rsidRDefault="003C0FB1" w:rsidP="00A7281F">
            <w:pPr>
              <w:jc w:val="both"/>
              <w:rPr>
                <w:szCs w:val="22"/>
              </w:rPr>
            </w:pPr>
            <w:r w:rsidRPr="00E22FD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E22FD9" w14:paraId="37B3FF62" w14:textId="77777777" w:rsidTr="00503F93">
        <w:tc>
          <w:tcPr>
            <w:tcW w:w="612" w:type="dxa"/>
          </w:tcPr>
          <w:p w14:paraId="634DF52D" w14:textId="77777777" w:rsidR="003C0FB1" w:rsidRPr="00E22FD9" w:rsidRDefault="003C0FB1" w:rsidP="00394603">
            <w:pPr>
              <w:jc w:val="both"/>
              <w:rPr>
                <w:color w:val="0000FF"/>
              </w:rPr>
            </w:pPr>
            <w:r w:rsidRPr="00E22FD9">
              <w:rPr>
                <w:color w:val="0000FF"/>
              </w:rPr>
              <w:t>B.</w:t>
            </w:r>
          </w:p>
        </w:tc>
        <w:tc>
          <w:tcPr>
            <w:tcW w:w="8459" w:type="dxa"/>
            <w:gridSpan w:val="3"/>
          </w:tcPr>
          <w:p w14:paraId="40C3B79C" w14:textId="77777777" w:rsidR="003C0FB1" w:rsidRPr="00E22FD9" w:rsidRDefault="003C0FB1" w:rsidP="00A7281F">
            <w:pPr>
              <w:jc w:val="both"/>
            </w:pPr>
            <w:r w:rsidRPr="00E22FD9">
              <w:t xml:space="preserve">The Contractor undertakes to comply with all reasonable directions of the Client with regard to the use and application of all and any of its Confidential Information and shall comply with the confidentiality agreement as exhibited at Appendix </w:t>
            </w:r>
            <w:r w:rsidR="009528C8" w:rsidRPr="00E22FD9">
              <w:t>6</w:t>
            </w:r>
            <w:r w:rsidRPr="00E22FD9">
              <w:t xml:space="preserve"> to the RFT (“the Confidentiality Agreement”). </w:t>
            </w:r>
          </w:p>
          <w:p w14:paraId="2F67AF12" w14:textId="77777777" w:rsidR="003C0FB1" w:rsidRPr="00E22FD9" w:rsidRDefault="003C0FB1" w:rsidP="00A7281F">
            <w:pPr>
              <w:jc w:val="both"/>
            </w:pPr>
            <w:r w:rsidRPr="00E22FD9">
              <w:rPr>
                <w:szCs w:val="22"/>
              </w:rPr>
              <w:t>The obligations in this clause 7 will not apply to any Confidential Information:</w:t>
            </w:r>
          </w:p>
        </w:tc>
      </w:tr>
      <w:tr w:rsidR="003C0FB1" w:rsidRPr="00E22FD9" w:rsidDel="009170AC" w14:paraId="395AB967" w14:textId="77777777" w:rsidTr="00503F93">
        <w:tc>
          <w:tcPr>
            <w:tcW w:w="612" w:type="dxa"/>
          </w:tcPr>
          <w:p w14:paraId="0F593523" w14:textId="77777777" w:rsidR="003C0FB1" w:rsidRPr="00E22FD9" w:rsidDel="009170AC" w:rsidRDefault="003C0FB1" w:rsidP="00394603">
            <w:pPr>
              <w:jc w:val="both"/>
              <w:rPr>
                <w:color w:val="0000FF"/>
              </w:rPr>
            </w:pPr>
          </w:p>
        </w:tc>
        <w:tc>
          <w:tcPr>
            <w:tcW w:w="840" w:type="dxa"/>
            <w:gridSpan w:val="2"/>
          </w:tcPr>
          <w:p w14:paraId="6C582DB8" w14:textId="77777777" w:rsidR="003C0FB1" w:rsidRPr="00E22FD9" w:rsidDel="009170AC" w:rsidRDefault="003C0FB1" w:rsidP="00A7281F">
            <w:pPr>
              <w:jc w:val="both"/>
            </w:pPr>
            <w:r w:rsidRPr="00E22FD9">
              <w:t>1.</w:t>
            </w:r>
          </w:p>
        </w:tc>
        <w:tc>
          <w:tcPr>
            <w:tcW w:w="7619" w:type="dxa"/>
          </w:tcPr>
          <w:p w14:paraId="0DDED9EB" w14:textId="77777777" w:rsidR="003C0FB1" w:rsidRPr="00E22FD9" w:rsidDel="009170AC" w:rsidRDefault="003C0FB1" w:rsidP="00A7281F">
            <w:pPr>
              <w:jc w:val="both"/>
            </w:pPr>
            <w:r w:rsidRPr="00E22FD9">
              <w:rPr>
                <w:szCs w:val="22"/>
              </w:rPr>
              <w:t>in the receiving Party’s possession (with full right to disclose) before receiving it from the other Party; or</w:t>
            </w:r>
          </w:p>
        </w:tc>
      </w:tr>
      <w:tr w:rsidR="003C0FB1" w:rsidRPr="00E22FD9" w:rsidDel="009170AC" w14:paraId="7C32E41F" w14:textId="77777777" w:rsidTr="00503F93">
        <w:tc>
          <w:tcPr>
            <w:tcW w:w="612" w:type="dxa"/>
          </w:tcPr>
          <w:p w14:paraId="688784A0" w14:textId="77777777" w:rsidR="003C0FB1" w:rsidRPr="00E22FD9" w:rsidDel="009170AC" w:rsidRDefault="003C0FB1" w:rsidP="00394603">
            <w:pPr>
              <w:jc w:val="both"/>
              <w:rPr>
                <w:color w:val="0000FF"/>
              </w:rPr>
            </w:pPr>
          </w:p>
        </w:tc>
        <w:tc>
          <w:tcPr>
            <w:tcW w:w="840" w:type="dxa"/>
            <w:gridSpan w:val="2"/>
          </w:tcPr>
          <w:p w14:paraId="31F7D0A8" w14:textId="77777777" w:rsidR="003C0FB1" w:rsidRPr="00E22FD9" w:rsidDel="009170AC" w:rsidRDefault="003C0FB1" w:rsidP="00A7281F">
            <w:pPr>
              <w:jc w:val="both"/>
            </w:pPr>
            <w:r w:rsidRPr="00E22FD9">
              <w:t>2.</w:t>
            </w:r>
          </w:p>
        </w:tc>
        <w:tc>
          <w:tcPr>
            <w:tcW w:w="7619" w:type="dxa"/>
          </w:tcPr>
          <w:p w14:paraId="0B0C9167" w14:textId="77777777" w:rsidR="003C0FB1" w:rsidRPr="00E22FD9" w:rsidDel="009170AC" w:rsidRDefault="003C0FB1" w:rsidP="00A7281F">
            <w:pPr>
              <w:jc w:val="both"/>
            </w:pPr>
            <w:r w:rsidRPr="00E22FD9">
              <w:rPr>
                <w:szCs w:val="22"/>
              </w:rPr>
              <w:t>which is or becomes public knowledge other than by breach of this clause; or</w:t>
            </w:r>
          </w:p>
        </w:tc>
      </w:tr>
      <w:tr w:rsidR="003C0FB1" w:rsidRPr="00E22FD9" w:rsidDel="009170AC" w14:paraId="5C385148" w14:textId="77777777" w:rsidTr="00503F93">
        <w:tc>
          <w:tcPr>
            <w:tcW w:w="612" w:type="dxa"/>
          </w:tcPr>
          <w:p w14:paraId="476672F2" w14:textId="77777777" w:rsidR="003C0FB1" w:rsidRPr="00E22FD9" w:rsidDel="009170AC" w:rsidRDefault="003C0FB1" w:rsidP="00394603">
            <w:pPr>
              <w:jc w:val="both"/>
              <w:rPr>
                <w:color w:val="0000FF"/>
              </w:rPr>
            </w:pPr>
          </w:p>
        </w:tc>
        <w:tc>
          <w:tcPr>
            <w:tcW w:w="840" w:type="dxa"/>
            <w:gridSpan w:val="2"/>
          </w:tcPr>
          <w:p w14:paraId="40548727" w14:textId="77777777" w:rsidR="003C0FB1" w:rsidRPr="00E22FD9" w:rsidDel="009170AC" w:rsidRDefault="003C0FB1" w:rsidP="00A7281F">
            <w:pPr>
              <w:jc w:val="both"/>
            </w:pPr>
            <w:r w:rsidRPr="00E22FD9">
              <w:t>3.</w:t>
            </w:r>
          </w:p>
        </w:tc>
        <w:tc>
          <w:tcPr>
            <w:tcW w:w="7619" w:type="dxa"/>
          </w:tcPr>
          <w:p w14:paraId="05D1C9D3" w14:textId="77777777" w:rsidR="003C0FB1" w:rsidRPr="00E22FD9" w:rsidDel="009170AC" w:rsidRDefault="003C0FB1" w:rsidP="00A7281F">
            <w:pPr>
              <w:jc w:val="both"/>
            </w:pPr>
            <w:r w:rsidRPr="00E22FD9">
              <w:rPr>
                <w:szCs w:val="22"/>
              </w:rPr>
              <w:t>is independently developed by the disclosing Party without access to or use of the Confidential Information; or</w:t>
            </w:r>
          </w:p>
        </w:tc>
      </w:tr>
      <w:tr w:rsidR="003C0FB1" w:rsidRPr="00E22FD9" w:rsidDel="009170AC" w14:paraId="1D02F8BB" w14:textId="77777777" w:rsidTr="00503F93">
        <w:trPr>
          <w:trHeight w:val="840"/>
        </w:trPr>
        <w:tc>
          <w:tcPr>
            <w:tcW w:w="612" w:type="dxa"/>
          </w:tcPr>
          <w:p w14:paraId="779328BF" w14:textId="77777777" w:rsidR="003C0FB1" w:rsidRPr="00E22FD9" w:rsidDel="009170AC" w:rsidRDefault="003C0FB1" w:rsidP="00394603">
            <w:pPr>
              <w:jc w:val="both"/>
              <w:rPr>
                <w:color w:val="0000FF"/>
              </w:rPr>
            </w:pPr>
          </w:p>
        </w:tc>
        <w:tc>
          <w:tcPr>
            <w:tcW w:w="840" w:type="dxa"/>
            <w:gridSpan w:val="2"/>
          </w:tcPr>
          <w:p w14:paraId="638F0F4F" w14:textId="77777777" w:rsidR="003C0FB1" w:rsidRPr="00E22FD9" w:rsidDel="009170AC" w:rsidRDefault="003C0FB1" w:rsidP="00A7281F">
            <w:pPr>
              <w:jc w:val="both"/>
            </w:pPr>
            <w:r w:rsidRPr="00E22FD9">
              <w:t>4.</w:t>
            </w:r>
          </w:p>
        </w:tc>
        <w:tc>
          <w:tcPr>
            <w:tcW w:w="7619" w:type="dxa"/>
          </w:tcPr>
          <w:p w14:paraId="024B4782" w14:textId="77777777" w:rsidR="003C0FB1" w:rsidRPr="00E22FD9" w:rsidDel="009170AC" w:rsidRDefault="003C0FB1" w:rsidP="00A7281F">
            <w:pPr>
              <w:jc w:val="both"/>
            </w:pPr>
            <w:r w:rsidRPr="00E22FD9">
              <w:rPr>
                <w:szCs w:val="22"/>
              </w:rPr>
              <w:t>is lawfully received by the disclosing Party from a third party (with full right to disclose).</w:t>
            </w:r>
          </w:p>
        </w:tc>
      </w:tr>
      <w:tr w:rsidR="003C0FB1" w:rsidRPr="00E22FD9" w14:paraId="523F21C7" w14:textId="77777777" w:rsidTr="00503F93">
        <w:tc>
          <w:tcPr>
            <w:tcW w:w="612" w:type="dxa"/>
          </w:tcPr>
          <w:p w14:paraId="160CE1C0" w14:textId="77777777" w:rsidR="003C0FB1" w:rsidRPr="00E22FD9" w:rsidRDefault="003C0FB1" w:rsidP="00394603">
            <w:pPr>
              <w:jc w:val="both"/>
              <w:rPr>
                <w:color w:val="0000FF"/>
              </w:rPr>
            </w:pPr>
            <w:r w:rsidRPr="00E22FD9">
              <w:rPr>
                <w:color w:val="0000FF"/>
              </w:rPr>
              <w:t>C.</w:t>
            </w:r>
          </w:p>
        </w:tc>
        <w:tc>
          <w:tcPr>
            <w:tcW w:w="8459" w:type="dxa"/>
            <w:gridSpan w:val="3"/>
          </w:tcPr>
          <w:p w14:paraId="073D35A1" w14:textId="77777777" w:rsidR="003C0FB1" w:rsidRPr="00E22FD9" w:rsidRDefault="003C0FB1" w:rsidP="00A7281F">
            <w:pPr>
              <w:jc w:val="both"/>
            </w:pPr>
            <w:r w:rsidRPr="00E22FD9">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E22FD9" w14:paraId="49582F19" w14:textId="77777777" w:rsidTr="00503F93">
        <w:tc>
          <w:tcPr>
            <w:tcW w:w="612" w:type="dxa"/>
          </w:tcPr>
          <w:p w14:paraId="5AFFA349" w14:textId="77777777" w:rsidR="003C0FB1" w:rsidRPr="00E22FD9" w:rsidRDefault="003C0FB1" w:rsidP="00394603">
            <w:pPr>
              <w:jc w:val="both"/>
              <w:rPr>
                <w:color w:val="0000FF"/>
              </w:rPr>
            </w:pPr>
            <w:r w:rsidRPr="00E22FD9">
              <w:rPr>
                <w:color w:val="0000FF"/>
              </w:rPr>
              <w:t>D.</w:t>
            </w:r>
          </w:p>
        </w:tc>
        <w:tc>
          <w:tcPr>
            <w:tcW w:w="8459" w:type="dxa"/>
            <w:gridSpan w:val="3"/>
          </w:tcPr>
          <w:p w14:paraId="1C28191D" w14:textId="77777777" w:rsidR="003C0FB1" w:rsidRPr="00E22FD9" w:rsidRDefault="003C0FB1" w:rsidP="00A7281F">
            <w:pPr>
              <w:jc w:val="both"/>
            </w:pPr>
            <w:r w:rsidRPr="00E22FD9">
              <w:t xml:space="preserve">In circumstances where the Client is subject to the provisions of the Freedom of Information Act 2014 </w:t>
            </w:r>
            <w:r w:rsidRPr="00E22FD9">
              <w:rPr>
                <w:szCs w:val="22"/>
              </w:rPr>
              <w:t>or the European Communities (Access to Information on the Environment) Regulations 2007 to 2014</w:t>
            </w:r>
            <w:r w:rsidRPr="00E22FD9">
              <w:t xml:space="preserve">,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 </w:t>
            </w:r>
            <w:r w:rsidRPr="00E22FD9">
              <w:rPr>
                <w:szCs w:val="22"/>
              </w:rPr>
              <w:t>under the above legislation</w:t>
            </w:r>
            <w:r w:rsidRPr="00E22FD9">
              <w:t xml:space="preserve">. </w:t>
            </w:r>
            <w:r w:rsidR="001F7FC2" w:rsidRPr="00E22FD9">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E22FD9" w14:paraId="64341EC7" w14:textId="77777777" w:rsidTr="00503F93">
        <w:tc>
          <w:tcPr>
            <w:tcW w:w="612" w:type="dxa"/>
          </w:tcPr>
          <w:p w14:paraId="5713A973" w14:textId="77777777" w:rsidR="003C0FB1" w:rsidRPr="00E22FD9" w:rsidRDefault="003C0FB1" w:rsidP="00394603">
            <w:pPr>
              <w:jc w:val="both"/>
              <w:rPr>
                <w:color w:val="0000FF"/>
              </w:rPr>
            </w:pPr>
            <w:r w:rsidRPr="00E22FD9">
              <w:rPr>
                <w:color w:val="0000FF"/>
                <w:szCs w:val="22"/>
              </w:rPr>
              <w:t>E.</w:t>
            </w:r>
          </w:p>
        </w:tc>
        <w:tc>
          <w:tcPr>
            <w:tcW w:w="8459" w:type="dxa"/>
            <w:gridSpan w:val="3"/>
          </w:tcPr>
          <w:p w14:paraId="285872AD" w14:textId="77777777" w:rsidR="003C0FB1" w:rsidRPr="00E22FD9" w:rsidRDefault="00891A74" w:rsidP="00A7281F">
            <w:pPr>
              <w:jc w:val="both"/>
              <w:rPr>
                <w:szCs w:val="22"/>
              </w:rPr>
            </w:pPr>
            <w:r w:rsidRPr="00E22FD9">
              <w:t>The terms of this clause 7 shall survive expiry, completion or termination for whatever reason of this Agreement.</w:t>
            </w:r>
          </w:p>
        </w:tc>
      </w:tr>
      <w:tr w:rsidR="00891A74" w:rsidRPr="00E22FD9" w14:paraId="5E0CCE93" w14:textId="77777777" w:rsidTr="00503F93">
        <w:tc>
          <w:tcPr>
            <w:tcW w:w="612" w:type="dxa"/>
          </w:tcPr>
          <w:p w14:paraId="3E8DA085" w14:textId="77777777" w:rsidR="00891A74" w:rsidRPr="00E22FD9" w:rsidRDefault="00891A74" w:rsidP="00394603">
            <w:pPr>
              <w:jc w:val="both"/>
              <w:rPr>
                <w:color w:val="0000FF"/>
                <w:szCs w:val="22"/>
              </w:rPr>
            </w:pPr>
          </w:p>
        </w:tc>
        <w:tc>
          <w:tcPr>
            <w:tcW w:w="8459" w:type="dxa"/>
            <w:gridSpan w:val="3"/>
          </w:tcPr>
          <w:p w14:paraId="5A53DB31" w14:textId="77777777" w:rsidR="00891A74" w:rsidRPr="00E22FD9" w:rsidRDefault="00891A74" w:rsidP="00A7281F">
            <w:pPr>
              <w:jc w:val="both"/>
            </w:pPr>
          </w:p>
        </w:tc>
      </w:tr>
    </w:tbl>
    <w:p w14:paraId="2C5DCD32" w14:textId="77777777" w:rsidR="003C0FB1" w:rsidRPr="00E22FD9" w:rsidRDefault="003C0FB1" w:rsidP="00394603">
      <w:pPr>
        <w:pStyle w:val="Heading2"/>
        <w:jc w:val="both"/>
      </w:pPr>
      <w:r w:rsidRPr="00E22FD9">
        <w:t>8.</w:t>
      </w:r>
      <w:r w:rsidRPr="00E22FD9">
        <w:tab/>
        <w:t>Force Majeure</w:t>
      </w:r>
    </w:p>
    <w:tbl>
      <w:tblPr>
        <w:tblW w:w="0" w:type="auto"/>
        <w:tblLook w:val="01E0" w:firstRow="1" w:lastRow="1" w:firstColumn="1" w:lastColumn="1" w:noHBand="0" w:noVBand="0"/>
      </w:tblPr>
      <w:tblGrid>
        <w:gridCol w:w="759"/>
        <w:gridCol w:w="672"/>
        <w:gridCol w:w="7640"/>
      </w:tblGrid>
      <w:tr w:rsidR="003C0FB1" w:rsidRPr="00E22FD9" w14:paraId="219C0B39" w14:textId="77777777" w:rsidTr="00A7281F">
        <w:trPr>
          <w:trHeight w:val="2826"/>
        </w:trPr>
        <w:tc>
          <w:tcPr>
            <w:tcW w:w="828" w:type="dxa"/>
          </w:tcPr>
          <w:p w14:paraId="2595D14E" w14:textId="77777777" w:rsidR="003C0FB1" w:rsidRPr="00E22FD9" w:rsidRDefault="003C0FB1" w:rsidP="00394603">
            <w:pPr>
              <w:jc w:val="both"/>
              <w:rPr>
                <w:color w:val="0000FF"/>
              </w:rPr>
            </w:pPr>
            <w:r w:rsidRPr="00E22FD9">
              <w:rPr>
                <w:color w:val="0000FF"/>
              </w:rPr>
              <w:t>A.</w:t>
            </w:r>
          </w:p>
        </w:tc>
        <w:tc>
          <w:tcPr>
            <w:tcW w:w="9540" w:type="dxa"/>
            <w:gridSpan w:val="2"/>
          </w:tcPr>
          <w:p w14:paraId="7F8B6484" w14:textId="77777777" w:rsidR="003C0FB1" w:rsidRPr="00E22FD9" w:rsidRDefault="003C0FB1" w:rsidP="00A7281F">
            <w:pPr>
              <w:jc w:val="both"/>
            </w:pPr>
            <w:r w:rsidRPr="00E22FD9">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E22FD9" w14:paraId="0E18A473" w14:textId="77777777" w:rsidTr="00503F93">
        <w:tc>
          <w:tcPr>
            <w:tcW w:w="828" w:type="dxa"/>
          </w:tcPr>
          <w:p w14:paraId="7A675981" w14:textId="77777777" w:rsidR="003C0FB1" w:rsidRPr="00E22FD9" w:rsidRDefault="003C0FB1" w:rsidP="00394603">
            <w:pPr>
              <w:keepNext/>
              <w:jc w:val="both"/>
              <w:rPr>
                <w:color w:val="0000FF"/>
              </w:rPr>
            </w:pPr>
            <w:r w:rsidRPr="00E22FD9">
              <w:rPr>
                <w:color w:val="0000FF"/>
              </w:rPr>
              <w:t>B.</w:t>
            </w:r>
          </w:p>
        </w:tc>
        <w:tc>
          <w:tcPr>
            <w:tcW w:w="9540" w:type="dxa"/>
            <w:gridSpan w:val="2"/>
          </w:tcPr>
          <w:p w14:paraId="69E194DC" w14:textId="77777777" w:rsidR="003C0FB1" w:rsidRPr="00E22FD9" w:rsidRDefault="003C0FB1" w:rsidP="00A7281F">
            <w:pPr>
              <w:jc w:val="both"/>
            </w:pPr>
            <w:r w:rsidRPr="00E22FD9">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E22FD9" w14:paraId="7BACEC38" w14:textId="77777777" w:rsidTr="00503F93">
        <w:tc>
          <w:tcPr>
            <w:tcW w:w="828" w:type="dxa"/>
          </w:tcPr>
          <w:p w14:paraId="62699229" w14:textId="77777777" w:rsidR="003C0FB1" w:rsidRPr="00E22FD9" w:rsidRDefault="003C0FB1" w:rsidP="00394603">
            <w:pPr>
              <w:jc w:val="both"/>
              <w:rPr>
                <w:color w:val="0000FF"/>
              </w:rPr>
            </w:pPr>
          </w:p>
        </w:tc>
        <w:tc>
          <w:tcPr>
            <w:tcW w:w="720" w:type="dxa"/>
          </w:tcPr>
          <w:p w14:paraId="07192C8E" w14:textId="77777777" w:rsidR="003C0FB1" w:rsidRPr="00E22FD9" w:rsidRDefault="003C0FB1" w:rsidP="00A7281F">
            <w:pPr>
              <w:jc w:val="both"/>
            </w:pPr>
            <w:r w:rsidRPr="00E22FD9">
              <w:t>1.</w:t>
            </w:r>
          </w:p>
        </w:tc>
        <w:tc>
          <w:tcPr>
            <w:tcW w:w="8820" w:type="dxa"/>
          </w:tcPr>
          <w:p w14:paraId="6BCEE826" w14:textId="77777777" w:rsidR="003C0FB1" w:rsidRPr="00E22FD9" w:rsidRDefault="003C0FB1" w:rsidP="00A7281F">
            <w:pPr>
              <w:jc w:val="both"/>
            </w:pPr>
            <w:r w:rsidRPr="00E22FD9">
              <w:t>the nature of the Force Majeure Event;</w:t>
            </w:r>
          </w:p>
        </w:tc>
      </w:tr>
      <w:tr w:rsidR="003C0FB1" w:rsidRPr="00E22FD9" w14:paraId="505B26AE" w14:textId="77777777" w:rsidTr="00503F93">
        <w:tc>
          <w:tcPr>
            <w:tcW w:w="828" w:type="dxa"/>
          </w:tcPr>
          <w:p w14:paraId="33EF0845" w14:textId="77777777" w:rsidR="003C0FB1" w:rsidRPr="00E22FD9" w:rsidRDefault="003C0FB1" w:rsidP="00394603">
            <w:pPr>
              <w:jc w:val="both"/>
              <w:rPr>
                <w:color w:val="0000FF"/>
              </w:rPr>
            </w:pPr>
          </w:p>
        </w:tc>
        <w:tc>
          <w:tcPr>
            <w:tcW w:w="720" w:type="dxa"/>
          </w:tcPr>
          <w:p w14:paraId="741D1681" w14:textId="77777777" w:rsidR="003C0FB1" w:rsidRPr="00E22FD9" w:rsidRDefault="003C0FB1" w:rsidP="00A7281F">
            <w:pPr>
              <w:jc w:val="both"/>
            </w:pPr>
            <w:r w:rsidRPr="00E22FD9">
              <w:t>2.</w:t>
            </w:r>
          </w:p>
        </w:tc>
        <w:tc>
          <w:tcPr>
            <w:tcW w:w="8820" w:type="dxa"/>
          </w:tcPr>
          <w:p w14:paraId="1AF55218" w14:textId="77777777" w:rsidR="003C0FB1" w:rsidRPr="00E22FD9" w:rsidRDefault="003C0FB1" w:rsidP="00A7281F">
            <w:pPr>
              <w:jc w:val="both"/>
            </w:pPr>
            <w:r w:rsidRPr="00E22FD9">
              <w:t>the anticipated delay in the performance of obligations;</w:t>
            </w:r>
          </w:p>
        </w:tc>
      </w:tr>
      <w:tr w:rsidR="003C0FB1" w:rsidRPr="00E22FD9" w14:paraId="2218A0B3" w14:textId="77777777" w:rsidTr="00503F93">
        <w:tc>
          <w:tcPr>
            <w:tcW w:w="828" w:type="dxa"/>
          </w:tcPr>
          <w:p w14:paraId="53E7B162" w14:textId="77777777" w:rsidR="003C0FB1" w:rsidRPr="00E22FD9" w:rsidRDefault="003C0FB1" w:rsidP="00394603">
            <w:pPr>
              <w:jc w:val="both"/>
              <w:rPr>
                <w:color w:val="0000FF"/>
              </w:rPr>
            </w:pPr>
          </w:p>
        </w:tc>
        <w:tc>
          <w:tcPr>
            <w:tcW w:w="720" w:type="dxa"/>
          </w:tcPr>
          <w:p w14:paraId="7A8CE413" w14:textId="77777777" w:rsidR="003C0FB1" w:rsidRPr="00E22FD9" w:rsidRDefault="003C0FB1" w:rsidP="00A7281F">
            <w:pPr>
              <w:jc w:val="both"/>
            </w:pPr>
            <w:r w:rsidRPr="00E22FD9">
              <w:t>3.</w:t>
            </w:r>
          </w:p>
        </w:tc>
        <w:tc>
          <w:tcPr>
            <w:tcW w:w="8820" w:type="dxa"/>
          </w:tcPr>
          <w:p w14:paraId="0A16A730" w14:textId="77777777" w:rsidR="003C0FB1" w:rsidRPr="00E22FD9" w:rsidRDefault="003C0FB1" w:rsidP="00A7281F">
            <w:pPr>
              <w:jc w:val="both"/>
            </w:pPr>
            <w:r w:rsidRPr="00E22FD9">
              <w:t>the action proposed to minimise the impact of the Force Majeure Event;</w:t>
            </w:r>
          </w:p>
        </w:tc>
      </w:tr>
      <w:tr w:rsidR="003C0FB1" w:rsidRPr="00E22FD9" w14:paraId="29BB0898" w14:textId="77777777" w:rsidTr="00503F93">
        <w:tc>
          <w:tcPr>
            <w:tcW w:w="828" w:type="dxa"/>
          </w:tcPr>
          <w:p w14:paraId="25D9B8B6" w14:textId="77777777" w:rsidR="003C0FB1" w:rsidRPr="00E22FD9" w:rsidRDefault="003C0FB1" w:rsidP="00394603">
            <w:pPr>
              <w:jc w:val="both"/>
              <w:rPr>
                <w:color w:val="0000FF"/>
              </w:rPr>
            </w:pPr>
          </w:p>
        </w:tc>
        <w:tc>
          <w:tcPr>
            <w:tcW w:w="9540" w:type="dxa"/>
            <w:gridSpan w:val="2"/>
          </w:tcPr>
          <w:p w14:paraId="2C8FF51C" w14:textId="77777777" w:rsidR="003C0FB1" w:rsidRPr="00E22FD9" w:rsidRDefault="003C0FB1" w:rsidP="00A7281F">
            <w:pPr>
              <w:jc w:val="both"/>
            </w:pPr>
            <w:r w:rsidRPr="00E22FD9">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E22FD9" w14:paraId="63E158B2" w14:textId="77777777" w:rsidTr="00503F93">
        <w:tc>
          <w:tcPr>
            <w:tcW w:w="828" w:type="dxa"/>
          </w:tcPr>
          <w:p w14:paraId="07456565" w14:textId="77777777" w:rsidR="003C0FB1" w:rsidRPr="00E22FD9" w:rsidRDefault="003C0FB1" w:rsidP="00394603">
            <w:pPr>
              <w:jc w:val="both"/>
              <w:rPr>
                <w:color w:val="0000FF"/>
              </w:rPr>
            </w:pPr>
            <w:r w:rsidRPr="00E22FD9">
              <w:rPr>
                <w:color w:val="0000FF"/>
              </w:rPr>
              <w:t>C.</w:t>
            </w:r>
          </w:p>
        </w:tc>
        <w:tc>
          <w:tcPr>
            <w:tcW w:w="9540" w:type="dxa"/>
            <w:gridSpan w:val="2"/>
          </w:tcPr>
          <w:p w14:paraId="0C4F93AF" w14:textId="37336E0A" w:rsidR="003C0FB1" w:rsidRPr="00E22FD9" w:rsidRDefault="003C0FB1" w:rsidP="00B625AA">
            <w:pPr>
              <w:jc w:val="both"/>
            </w:pPr>
            <w:r w:rsidRPr="00E22FD9">
              <w:t xml:space="preserve">If the Force Majeure Event continues for </w:t>
            </w:r>
            <w:r w:rsidR="00C33DC1">
              <w:t xml:space="preserve">6 </w:t>
            </w:r>
            <w:r w:rsidRPr="00E22FD9">
              <w:t xml:space="preserve">calendar days either Party may terminate at 14 </w:t>
            </w:r>
            <w:proofErr w:type="spellStart"/>
            <w:r w:rsidRPr="00E22FD9">
              <w:t>days notice</w:t>
            </w:r>
            <w:proofErr w:type="spellEnd"/>
            <w:r w:rsidRPr="00E22FD9">
              <w:t>.</w:t>
            </w:r>
          </w:p>
        </w:tc>
      </w:tr>
      <w:tr w:rsidR="003C0FB1" w:rsidRPr="00E22FD9" w14:paraId="0270746E" w14:textId="77777777" w:rsidTr="00503F93">
        <w:tc>
          <w:tcPr>
            <w:tcW w:w="828" w:type="dxa"/>
          </w:tcPr>
          <w:p w14:paraId="57148060" w14:textId="77777777" w:rsidR="003C0FB1" w:rsidRPr="00E22FD9" w:rsidRDefault="003C0FB1" w:rsidP="00394603">
            <w:pPr>
              <w:jc w:val="both"/>
              <w:rPr>
                <w:color w:val="0000FF"/>
              </w:rPr>
            </w:pPr>
            <w:r w:rsidRPr="00E22FD9">
              <w:rPr>
                <w:color w:val="0000FF"/>
              </w:rPr>
              <w:t>D.</w:t>
            </w:r>
          </w:p>
        </w:tc>
        <w:tc>
          <w:tcPr>
            <w:tcW w:w="9540" w:type="dxa"/>
            <w:gridSpan w:val="2"/>
          </w:tcPr>
          <w:p w14:paraId="488DC94D" w14:textId="77777777" w:rsidR="003C0FB1" w:rsidRPr="00E22FD9" w:rsidRDefault="003C0FB1" w:rsidP="00A7281F">
            <w:pPr>
              <w:jc w:val="both"/>
            </w:pPr>
            <w:r w:rsidRPr="00E22FD9">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2F2F5131" w14:textId="77777777" w:rsidR="003C0FB1" w:rsidRPr="00E22FD9" w:rsidRDefault="003C0FB1" w:rsidP="00394603">
      <w:pPr>
        <w:pStyle w:val="Heading2"/>
        <w:jc w:val="both"/>
      </w:pPr>
      <w:r w:rsidRPr="00E22FD9">
        <w:t>9.</w:t>
      </w:r>
      <w:r w:rsidRPr="00E22FD9">
        <w:tab/>
        <w:t>Termination</w:t>
      </w:r>
    </w:p>
    <w:tbl>
      <w:tblPr>
        <w:tblW w:w="0" w:type="auto"/>
        <w:tblLook w:val="01E0" w:firstRow="1" w:lastRow="1" w:firstColumn="1" w:lastColumn="1" w:noHBand="0" w:noVBand="0"/>
      </w:tblPr>
      <w:tblGrid>
        <w:gridCol w:w="755"/>
        <w:gridCol w:w="676"/>
        <w:gridCol w:w="7640"/>
      </w:tblGrid>
      <w:tr w:rsidR="003C0FB1" w:rsidRPr="00E22FD9" w14:paraId="611A6F00" w14:textId="77777777" w:rsidTr="00C33DC1">
        <w:tc>
          <w:tcPr>
            <w:tcW w:w="755" w:type="dxa"/>
          </w:tcPr>
          <w:p w14:paraId="454A853E" w14:textId="77777777" w:rsidR="003C0FB1" w:rsidRPr="00E22FD9" w:rsidRDefault="003C0FB1" w:rsidP="00394603">
            <w:pPr>
              <w:jc w:val="both"/>
              <w:rPr>
                <w:color w:val="0000FF"/>
              </w:rPr>
            </w:pPr>
            <w:r w:rsidRPr="00E22FD9">
              <w:rPr>
                <w:color w:val="0000FF"/>
              </w:rPr>
              <w:t>A.</w:t>
            </w:r>
          </w:p>
        </w:tc>
        <w:tc>
          <w:tcPr>
            <w:tcW w:w="8316" w:type="dxa"/>
            <w:gridSpan w:val="2"/>
          </w:tcPr>
          <w:p w14:paraId="56E66E18" w14:textId="241793D8" w:rsidR="003C0FB1" w:rsidRPr="00E22FD9" w:rsidRDefault="003C0FB1" w:rsidP="00B625AA">
            <w:pPr>
              <w:spacing w:after="200"/>
              <w:jc w:val="both"/>
            </w:pPr>
            <w:r w:rsidRPr="00E22FD9">
              <w:rPr>
                <w:lang w:val="en-US"/>
              </w:rPr>
              <w:t>T</w:t>
            </w:r>
            <w:r w:rsidRPr="00E22FD9">
              <w:t xml:space="preserve">his Agreement may be terminated by the Client, without liability for compensation or damages, by serving </w:t>
            </w:r>
            <w:r w:rsidR="00C33DC1">
              <w:t>30 days</w:t>
            </w:r>
            <w:r w:rsidRPr="00E22FD9">
              <w:t xml:space="preserve"> written notice to the Contractor. </w:t>
            </w:r>
            <w:r w:rsidRPr="00E22FD9">
              <w:rPr>
                <w:lang w:val="en-US"/>
              </w:rPr>
              <w:t>T</w:t>
            </w:r>
            <w:r w:rsidRPr="00E22FD9">
              <w:t xml:space="preserve">his Agreement may be terminated by the Contractor, without liability for compensation or damages, by serving </w:t>
            </w:r>
            <w:r w:rsidR="00C33DC1">
              <w:t>30 days</w:t>
            </w:r>
            <w:r w:rsidR="00394603" w:rsidRPr="00E22FD9">
              <w:t xml:space="preserve"> </w:t>
            </w:r>
            <w:r w:rsidRPr="00E22FD9">
              <w:t>written notice to the Client.</w:t>
            </w:r>
          </w:p>
        </w:tc>
      </w:tr>
      <w:tr w:rsidR="003C0FB1" w:rsidRPr="00E22FD9" w14:paraId="5AE0EFD4" w14:textId="77777777" w:rsidTr="00C33DC1">
        <w:tc>
          <w:tcPr>
            <w:tcW w:w="755" w:type="dxa"/>
          </w:tcPr>
          <w:p w14:paraId="4E213C80" w14:textId="77777777" w:rsidR="003C0FB1" w:rsidRPr="00E22FD9" w:rsidRDefault="003C0FB1" w:rsidP="00394603">
            <w:pPr>
              <w:jc w:val="both"/>
              <w:rPr>
                <w:color w:val="0000FF"/>
              </w:rPr>
            </w:pPr>
            <w:r w:rsidRPr="00E22FD9">
              <w:rPr>
                <w:color w:val="0000FF"/>
              </w:rPr>
              <w:t>B.</w:t>
            </w:r>
          </w:p>
        </w:tc>
        <w:tc>
          <w:tcPr>
            <w:tcW w:w="8316" w:type="dxa"/>
            <w:gridSpan w:val="2"/>
          </w:tcPr>
          <w:p w14:paraId="6C1ACABF" w14:textId="77777777" w:rsidR="003C0FB1" w:rsidRPr="00E22FD9" w:rsidRDefault="003C0FB1" w:rsidP="00394603">
            <w:pPr>
              <w:spacing w:after="200"/>
              <w:jc w:val="both"/>
            </w:pPr>
            <w:r w:rsidRPr="00E22FD9">
              <w:t xml:space="preserve">Either Party shall have the right (in addition to </w:t>
            </w:r>
            <w:r w:rsidRPr="00E22FD9">
              <w:rPr>
                <w:szCs w:val="22"/>
              </w:rPr>
              <w:t xml:space="preserve">its rights under clause 9(a) and </w:t>
            </w:r>
            <w:r w:rsidRPr="00E22FD9">
              <w:t>any other rights which it has at law) to terminate this Agreement immediately and without liability for compensation or damages on the happening of any of the following:</w:t>
            </w:r>
          </w:p>
        </w:tc>
      </w:tr>
      <w:tr w:rsidR="003C0FB1" w:rsidRPr="00E22FD9" w14:paraId="63BBB0EE" w14:textId="77777777" w:rsidTr="00C33DC1">
        <w:tc>
          <w:tcPr>
            <w:tcW w:w="755" w:type="dxa"/>
          </w:tcPr>
          <w:p w14:paraId="025D8E55" w14:textId="77777777" w:rsidR="003C0FB1" w:rsidRPr="00E22FD9" w:rsidRDefault="003C0FB1" w:rsidP="00394603">
            <w:pPr>
              <w:jc w:val="both"/>
              <w:rPr>
                <w:color w:val="0000FF"/>
              </w:rPr>
            </w:pPr>
          </w:p>
        </w:tc>
        <w:tc>
          <w:tcPr>
            <w:tcW w:w="676" w:type="dxa"/>
          </w:tcPr>
          <w:p w14:paraId="5A29FF16" w14:textId="77777777" w:rsidR="003C0FB1" w:rsidRPr="00E22FD9" w:rsidRDefault="003C0FB1" w:rsidP="00394603">
            <w:pPr>
              <w:spacing w:after="200"/>
              <w:jc w:val="both"/>
            </w:pPr>
            <w:r w:rsidRPr="00E22FD9">
              <w:t>1.</w:t>
            </w:r>
          </w:p>
        </w:tc>
        <w:tc>
          <w:tcPr>
            <w:tcW w:w="7640" w:type="dxa"/>
          </w:tcPr>
          <w:p w14:paraId="182BCF48" w14:textId="77777777" w:rsidR="003C0FB1" w:rsidRPr="00E22FD9" w:rsidRDefault="003C0FB1" w:rsidP="00394603">
            <w:pPr>
              <w:spacing w:after="200"/>
              <w:jc w:val="both"/>
            </w:pPr>
            <w:r w:rsidRPr="00E22FD9">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E22FD9" w14:paraId="40640E6F" w14:textId="77777777" w:rsidTr="00C33DC1">
        <w:tc>
          <w:tcPr>
            <w:tcW w:w="755" w:type="dxa"/>
          </w:tcPr>
          <w:p w14:paraId="327F8802" w14:textId="77777777" w:rsidR="003C0FB1" w:rsidRPr="00E22FD9" w:rsidRDefault="003C0FB1" w:rsidP="00394603">
            <w:pPr>
              <w:jc w:val="both"/>
              <w:rPr>
                <w:color w:val="0000FF"/>
              </w:rPr>
            </w:pPr>
          </w:p>
        </w:tc>
        <w:tc>
          <w:tcPr>
            <w:tcW w:w="676" w:type="dxa"/>
          </w:tcPr>
          <w:p w14:paraId="61917DA1" w14:textId="77777777" w:rsidR="003C0FB1" w:rsidRPr="00E22FD9" w:rsidRDefault="003C0FB1" w:rsidP="00394603">
            <w:pPr>
              <w:spacing w:after="200"/>
              <w:jc w:val="both"/>
            </w:pPr>
            <w:r w:rsidRPr="00E22FD9">
              <w:t>2.</w:t>
            </w:r>
          </w:p>
        </w:tc>
        <w:tc>
          <w:tcPr>
            <w:tcW w:w="7640" w:type="dxa"/>
          </w:tcPr>
          <w:p w14:paraId="258D7F94" w14:textId="77777777" w:rsidR="003C0FB1" w:rsidRPr="00E22FD9" w:rsidRDefault="003C0FB1" w:rsidP="00394603">
            <w:pPr>
              <w:spacing w:after="200"/>
              <w:jc w:val="both"/>
            </w:pPr>
            <w:r w:rsidRPr="00E22FD9">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tc>
      </w:tr>
      <w:tr w:rsidR="003C0FB1" w:rsidRPr="00E22FD9" w14:paraId="6BE3217F" w14:textId="77777777" w:rsidTr="00C33DC1">
        <w:tc>
          <w:tcPr>
            <w:tcW w:w="755" w:type="dxa"/>
          </w:tcPr>
          <w:p w14:paraId="598A7E9B" w14:textId="77777777" w:rsidR="003C0FB1" w:rsidRPr="00E22FD9" w:rsidRDefault="003C0FB1" w:rsidP="00394603">
            <w:pPr>
              <w:jc w:val="both"/>
              <w:rPr>
                <w:color w:val="0000FF"/>
              </w:rPr>
            </w:pPr>
          </w:p>
        </w:tc>
        <w:tc>
          <w:tcPr>
            <w:tcW w:w="676" w:type="dxa"/>
          </w:tcPr>
          <w:p w14:paraId="3127E8AF" w14:textId="77777777" w:rsidR="003C0FB1" w:rsidRPr="00E22FD9" w:rsidRDefault="00C25940" w:rsidP="00C25940">
            <w:pPr>
              <w:spacing w:after="200"/>
              <w:jc w:val="both"/>
            </w:pPr>
            <w:r w:rsidRPr="00E22FD9">
              <w:t>3.</w:t>
            </w:r>
          </w:p>
        </w:tc>
        <w:tc>
          <w:tcPr>
            <w:tcW w:w="7640" w:type="dxa"/>
          </w:tcPr>
          <w:p w14:paraId="63165C63" w14:textId="77777777" w:rsidR="003C0FB1" w:rsidRPr="00E22FD9" w:rsidRDefault="003C0FB1" w:rsidP="00394603">
            <w:pPr>
              <w:spacing w:after="200"/>
              <w:jc w:val="both"/>
            </w:pPr>
            <w:r w:rsidRPr="00E22FD9">
              <w:t>in circumstances where the Client becomes aware of any conflict of interest on the part of the Contractor which cannot, in the opinion of the Client, be removed by other means; and</w:t>
            </w:r>
          </w:p>
        </w:tc>
      </w:tr>
      <w:tr w:rsidR="003C0FB1" w:rsidRPr="00E22FD9" w14:paraId="19FAA7B5" w14:textId="77777777" w:rsidTr="00C33DC1">
        <w:tc>
          <w:tcPr>
            <w:tcW w:w="755" w:type="dxa"/>
          </w:tcPr>
          <w:p w14:paraId="0388F5AF" w14:textId="77777777" w:rsidR="003C0FB1" w:rsidRPr="00E22FD9" w:rsidRDefault="003C0FB1" w:rsidP="00394603">
            <w:pPr>
              <w:jc w:val="both"/>
              <w:rPr>
                <w:color w:val="0000FF"/>
              </w:rPr>
            </w:pPr>
          </w:p>
        </w:tc>
        <w:tc>
          <w:tcPr>
            <w:tcW w:w="676" w:type="dxa"/>
          </w:tcPr>
          <w:p w14:paraId="3845E775" w14:textId="77777777" w:rsidR="003C0FB1" w:rsidRPr="00E22FD9" w:rsidRDefault="003C0FB1" w:rsidP="00394603">
            <w:pPr>
              <w:spacing w:after="200"/>
              <w:jc w:val="both"/>
            </w:pPr>
            <w:r w:rsidRPr="00E22FD9">
              <w:t>4.</w:t>
            </w:r>
          </w:p>
        </w:tc>
        <w:tc>
          <w:tcPr>
            <w:tcW w:w="7640" w:type="dxa"/>
          </w:tcPr>
          <w:p w14:paraId="6CCD45C6" w14:textId="77777777" w:rsidR="003C0FB1" w:rsidRPr="00E22FD9" w:rsidRDefault="003C0FB1" w:rsidP="00394603">
            <w:pPr>
              <w:spacing w:after="200"/>
              <w:jc w:val="both"/>
            </w:pPr>
            <w:r w:rsidRPr="00E22FD9">
              <w:t>in circumstances where the Client becomes aware of any registrable interest</w:t>
            </w:r>
            <w:r w:rsidR="006A1D74" w:rsidRPr="00E22FD9">
              <w:t xml:space="preserve"> on the part of the Contractor.</w:t>
            </w:r>
          </w:p>
        </w:tc>
      </w:tr>
      <w:tr w:rsidR="003C0FB1" w:rsidRPr="00E22FD9" w14:paraId="75E04D29" w14:textId="77777777" w:rsidTr="00C33DC1">
        <w:tc>
          <w:tcPr>
            <w:tcW w:w="755" w:type="dxa"/>
          </w:tcPr>
          <w:p w14:paraId="40007816" w14:textId="77777777" w:rsidR="003C0FB1" w:rsidRPr="00E22FD9" w:rsidRDefault="003C0FB1" w:rsidP="00394603">
            <w:pPr>
              <w:jc w:val="both"/>
              <w:rPr>
                <w:color w:val="0000FF"/>
              </w:rPr>
            </w:pPr>
            <w:r w:rsidRPr="00E22FD9">
              <w:rPr>
                <w:color w:val="0000FF"/>
              </w:rPr>
              <w:t>C.</w:t>
            </w:r>
          </w:p>
        </w:tc>
        <w:tc>
          <w:tcPr>
            <w:tcW w:w="8316" w:type="dxa"/>
            <w:gridSpan w:val="2"/>
          </w:tcPr>
          <w:p w14:paraId="6BE0C9D9" w14:textId="77777777" w:rsidR="005A564A" w:rsidRPr="00E22FD9" w:rsidRDefault="005A564A" w:rsidP="005A564A">
            <w:pPr>
              <w:spacing w:after="200"/>
              <w:jc w:val="both"/>
              <w:rPr>
                <w:szCs w:val="22"/>
              </w:rPr>
            </w:pPr>
            <w:r w:rsidRPr="00E22FD9">
              <w:rPr>
                <w:szCs w:val="22"/>
              </w:rPr>
              <w:t>The Client shall have the right, in addition to any other rights which it has at law, to terminate this Agreement immediately and without liability for compensation or damages in circumstances where the Client becomes aware:</w:t>
            </w:r>
          </w:p>
          <w:p w14:paraId="64464EA4" w14:textId="77777777" w:rsidR="005A564A" w:rsidRPr="00E22FD9" w:rsidRDefault="005A564A" w:rsidP="0003041E">
            <w:pPr>
              <w:pStyle w:val="ListParagraph"/>
              <w:numPr>
                <w:ilvl w:val="0"/>
                <w:numId w:val="19"/>
              </w:numPr>
              <w:spacing w:after="200"/>
              <w:jc w:val="both"/>
              <w:rPr>
                <w:szCs w:val="22"/>
              </w:rPr>
            </w:pPr>
            <w:r w:rsidRPr="00E22FD9">
              <w:rPr>
                <w:szCs w:val="22"/>
              </w:rPr>
              <w:t>that any of the exclusion grounds set out in Regulation 57 of the Regulations apply to the Contractor;</w:t>
            </w:r>
          </w:p>
          <w:p w14:paraId="6D0BB9B5" w14:textId="53C5BF3C" w:rsidR="003C0FB1" w:rsidRPr="00E22FD9" w:rsidRDefault="005A564A" w:rsidP="0003041E">
            <w:pPr>
              <w:pStyle w:val="ListParagraph"/>
              <w:numPr>
                <w:ilvl w:val="0"/>
                <w:numId w:val="19"/>
              </w:numPr>
              <w:spacing w:after="200"/>
              <w:jc w:val="both"/>
              <w:rPr>
                <w:szCs w:val="22"/>
              </w:rPr>
            </w:pPr>
            <w:r w:rsidRPr="00E22FD9">
              <w:rPr>
                <w:szCs w:val="22"/>
              </w:rPr>
              <w:t xml:space="preserve">that the Contractor (on its own or resulting from its sub-contractors, suppliers or entities on which it relies) </w:t>
            </w:r>
            <w:r w:rsidRPr="00E22FD9">
              <w:rPr>
                <w:rFonts w:eastAsia="MS Mincho"/>
              </w:rPr>
              <w:t>comes</w:t>
            </w:r>
            <w:r w:rsidRPr="00E22FD9">
              <w:rPr>
                <w:szCs w:val="22"/>
              </w:rPr>
              <w:t xml:space="preserve"> within the category of prohibited economic operators identified in Regulation (EU) No 833/2014 of 31 July 2014 (as amended by EU Regulation 2022/576 or any subsequent amendments to same).</w:t>
            </w:r>
          </w:p>
        </w:tc>
      </w:tr>
      <w:tr w:rsidR="003C0FB1" w:rsidRPr="00E22FD9" w14:paraId="7F26010E" w14:textId="77777777" w:rsidTr="00C33DC1">
        <w:tc>
          <w:tcPr>
            <w:tcW w:w="755" w:type="dxa"/>
          </w:tcPr>
          <w:p w14:paraId="38FD1A34" w14:textId="77777777" w:rsidR="003C0FB1" w:rsidRPr="00E22FD9" w:rsidRDefault="003C0FB1" w:rsidP="00394603">
            <w:pPr>
              <w:jc w:val="both"/>
              <w:rPr>
                <w:color w:val="0000FF"/>
              </w:rPr>
            </w:pPr>
            <w:r w:rsidRPr="00E22FD9">
              <w:rPr>
                <w:color w:val="0000FF"/>
              </w:rPr>
              <w:t>D.</w:t>
            </w:r>
          </w:p>
        </w:tc>
        <w:tc>
          <w:tcPr>
            <w:tcW w:w="8316" w:type="dxa"/>
            <w:gridSpan w:val="2"/>
          </w:tcPr>
          <w:p w14:paraId="60E2FD8D" w14:textId="77777777" w:rsidR="003C0FB1" w:rsidRPr="00E22FD9" w:rsidRDefault="003C0FB1" w:rsidP="00394603">
            <w:pPr>
              <w:spacing w:after="200"/>
              <w:jc w:val="both"/>
            </w:pPr>
            <w:r w:rsidRPr="00E22FD9">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E22FD9" w14:paraId="366EF128" w14:textId="77777777" w:rsidTr="00C33DC1">
        <w:tc>
          <w:tcPr>
            <w:tcW w:w="755" w:type="dxa"/>
          </w:tcPr>
          <w:p w14:paraId="2A74CD53" w14:textId="77777777" w:rsidR="003C0FB1" w:rsidRPr="00E22FD9" w:rsidRDefault="001F7FC2" w:rsidP="00394603">
            <w:pPr>
              <w:jc w:val="both"/>
              <w:rPr>
                <w:color w:val="0000FF"/>
                <w:szCs w:val="22"/>
              </w:rPr>
            </w:pPr>
            <w:r w:rsidRPr="00E22FD9">
              <w:rPr>
                <w:color w:val="0000FF"/>
                <w:szCs w:val="22"/>
              </w:rPr>
              <w:t>E.</w:t>
            </w:r>
          </w:p>
        </w:tc>
        <w:tc>
          <w:tcPr>
            <w:tcW w:w="8316" w:type="dxa"/>
            <w:gridSpan w:val="2"/>
          </w:tcPr>
          <w:p w14:paraId="5DF5B6B4" w14:textId="77777777" w:rsidR="003C0FB1" w:rsidRPr="00E22FD9" w:rsidRDefault="003C0FB1" w:rsidP="00394603">
            <w:pPr>
              <w:jc w:val="both"/>
              <w:rPr>
                <w:szCs w:val="22"/>
              </w:rPr>
            </w:pPr>
            <w:r w:rsidRPr="00E22FD9">
              <w:rPr>
                <w:szCs w:val="22"/>
                <w:lang w:val="en-IE"/>
              </w:rPr>
              <w:t>If requested by the Client, t</w:t>
            </w:r>
            <w:r w:rsidRPr="00E22FD9">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Pr="00E22FD9" w:rsidRDefault="003C0FB1" w:rsidP="00C25940">
      <w:pPr>
        <w:pStyle w:val="Heading2"/>
        <w:jc w:val="both"/>
      </w:pPr>
      <w:r w:rsidRPr="00E22FD9">
        <w:t>10.</w:t>
      </w:r>
      <w:r w:rsidRPr="00E22FD9">
        <w:tab/>
        <w:t xml:space="preserve">Contract Management </w:t>
      </w:r>
    </w:p>
    <w:tbl>
      <w:tblPr>
        <w:tblW w:w="0" w:type="auto"/>
        <w:tblLook w:val="01E0" w:firstRow="1" w:lastRow="1" w:firstColumn="1" w:lastColumn="1" w:noHBand="0" w:noVBand="0"/>
      </w:tblPr>
      <w:tblGrid>
        <w:gridCol w:w="760"/>
        <w:gridCol w:w="666"/>
        <w:gridCol w:w="7645"/>
      </w:tblGrid>
      <w:tr w:rsidR="003C0FB1" w:rsidRPr="00E22FD9" w14:paraId="7A35257E" w14:textId="77777777" w:rsidTr="00503F93">
        <w:tc>
          <w:tcPr>
            <w:tcW w:w="828" w:type="dxa"/>
          </w:tcPr>
          <w:p w14:paraId="2EC7194F" w14:textId="77777777" w:rsidR="003C0FB1" w:rsidRPr="00E22FD9" w:rsidRDefault="003C0FB1" w:rsidP="00C25940">
            <w:pPr>
              <w:jc w:val="both"/>
              <w:rPr>
                <w:color w:val="0000FF"/>
              </w:rPr>
            </w:pPr>
            <w:r w:rsidRPr="00E22FD9">
              <w:rPr>
                <w:color w:val="0000FF"/>
              </w:rPr>
              <w:t>A.</w:t>
            </w:r>
          </w:p>
        </w:tc>
        <w:tc>
          <w:tcPr>
            <w:tcW w:w="9540" w:type="dxa"/>
            <w:gridSpan w:val="2"/>
          </w:tcPr>
          <w:p w14:paraId="2722B98D" w14:textId="77777777" w:rsidR="003C0FB1" w:rsidRPr="00E22FD9" w:rsidRDefault="003C0FB1" w:rsidP="00B625AA">
            <w:pPr>
              <w:jc w:val="both"/>
            </w:pPr>
            <w:r w:rsidRPr="00E22FD9">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E22FD9" w14:paraId="52EE5F31" w14:textId="77777777" w:rsidTr="00503F93">
        <w:tc>
          <w:tcPr>
            <w:tcW w:w="828" w:type="dxa"/>
          </w:tcPr>
          <w:p w14:paraId="63EC59B8" w14:textId="77777777" w:rsidR="003C0FB1" w:rsidRPr="00E22FD9" w:rsidRDefault="003C0FB1" w:rsidP="00C25940">
            <w:pPr>
              <w:jc w:val="both"/>
              <w:rPr>
                <w:color w:val="0000FF"/>
              </w:rPr>
            </w:pPr>
            <w:r w:rsidRPr="00E22FD9">
              <w:rPr>
                <w:color w:val="0000FF"/>
              </w:rPr>
              <w:t>B.</w:t>
            </w:r>
          </w:p>
        </w:tc>
        <w:tc>
          <w:tcPr>
            <w:tcW w:w="9540" w:type="dxa"/>
            <w:gridSpan w:val="2"/>
          </w:tcPr>
          <w:p w14:paraId="7D3AC6ED" w14:textId="77777777" w:rsidR="003C0FB1" w:rsidRPr="00E22FD9" w:rsidRDefault="003C0FB1" w:rsidP="00B625AA">
            <w:pPr>
              <w:jc w:val="both"/>
            </w:pPr>
            <w:r w:rsidRPr="00E22FD9">
              <w:t>The Contractor agrees to:</w:t>
            </w:r>
          </w:p>
        </w:tc>
      </w:tr>
      <w:tr w:rsidR="003C0FB1" w:rsidRPr="00E22FD9" w14:paraId="52E6138B" w14:textId="77777777" w:rsidTr="00503F93">
        <w:tc>
          <w:tcPr>
            <w:tcW w:w="828" w:type="dxa"/>
          </w:tcPr>
          <w:p w14:paraId="1DC6C6A0" w14:textId="77777777" w:rsidR="003C0FB1" w:rsidRPr="00E22FD9" w:rsidRDefault="003C0FB1" w:rsidP="00C25940">
            <w:pPr>
              <w:jc w:val="both"/>
              <w:rPr>
                <w:color w:val="0000FF"/>
              </w:rPr>
            </w:pPr>
          </w:p>
        </w:tc>
        <w:tc>
          <w:tcPr>
            <w:tcW w:w="720" w:type="dxa"/>
          </w:tcPr>
          <w:p w14:paraId="6DBEAA36" w14:textId="77777777" w:rsidR="003C0FB1" w:rsidRPr="00E22FD9" w:rsidRDefault="003C0FB1" w:rsidP="00B625AA">
            <w:pPr>
              <w:jc w:val="both"/>
            </w:pPr>
            <w:r w:rsidRPr="00E22FD9">
              <w:t>1.</w:t>
            </w:r>
          </w:p>
        </w:tc>
        <w:tc>
          <w:tcPr>
            <w:tcW w:w="8820" w:type="dxa"/>
          </w:tcPr>
          <w:p w14:paraId="4694BB66" w14:textId="77777777" w:rsidR="003C0FB1" w:rsidRPr="00E22FD9" w:rsidRDefault="003C0FB1" w:rsidP="00B625AA">
            <w:pPr>
              <w:jc w:val="both"/>
            </w:pPr>
            <w:r w:rsidRPr="00E22FD9">
              <w:t>liaise with and keep the Client’s Contact fully informed of any matter which might affect the observance and performance of the Contractor’s obligations under this Agreement;</w:t>
            </w:r>
          </w:p>
        </w:tc>
      </w:tr>
      <w:tr w:rsidR="003C0FB1" w:rsidRPr="00E22FD9" w14:paraId="184E8FC7" w14:textId="77777777" w:rsidTr="00503F93">
        <w:tc>
          <w:tcPr>
            <w:tcW w:w="828" w:type="dxa"/>
          </w:tcPr>
          <w:p w14:paraId="5F888D04" w14:textId="77777777" w:rsidR="003C0FB1" w:rsidRPr="00E22FD9" w:rsidRDefault="003C0FB1" w:rsidP="00C25940">
            <w:pPr>
              <w:jc w:val="both"/>
              <w:rPr>
                <w:color w:val="0000FF"/>
              </w:rPr>
            </w:pPr>
          </w:p>
        </w:tc>
        <w:tc>
          <w:tcPr>
            <w:tcW w:w="720" w:type="dxa"/>
          </w:tcPr>
          <w:p w14:paraId="1496C446" w14:textId="77777777" w:rsidR="003C0FB1" w:rsidRPr="00E22FD9" w:rsidRDefault="003C0FB1" w:rsidP="00B625AA">
            <w:pPr>
              <w:jc w:val="both"/>
            </w:pPr>
            <w:r w:rsidRPr="00E22FD9">
              <w:t>2.</w:t>
            </w:r>
          </w:p>
        </w:tc>
        <w:tc>
          <w:tcPr>
            <w:tcW w:w="8820" w:type="dxa"/>
          </w:tcPr>
          <w:p w14:paraId="76F46188" w14:textId="77777777" w:rsidR="003C0FB1" w:rsidRPr="00E22FD9" w:rsidRDefault="003C0FB1" w:rsidP="00B625AA">
            <w:pPr>
              <w:jc w:val="both"/>
            </w:pPr>
            <w:r w:rsidRPr="00E22FD9">
              <w:t xml:space="preserve">maintain such records and comply with such reporting arrangements and protocols as required by the Client from time to time; </w:t>
            </w:r>
          </w:p>
        </w:tc>
      </w:tr>
      <w:tr w:rsidR="003C0FB1" w:rsidRPr="00E22FD9" w14:paraId="39C4E9CE" w14:textId="77777777" w:rsidTr="00503F93">
        <w:tc>
          <w:tcPr>
            <w:tcW w:w="828" w:type="dxa"/>
          </w:tcPr>
          <w:p w14:paraId="18EE7207" w14:textId="77777777" w:rsidR="003C0FB1" w:rsidRPr="00E22FD9" w:rsidRDefault="003C0FB1" w:rsidP="00C25940">
            <w:pPr>
              <w:jc w:val="both"/>
              <w:rPr>
                <w:color w:val="0000FF"/>
              </w:rPr>
            </w:pPr>
          </w:p>
        </w:tc>
        <w:tc>
          <w:tcPr>
            <w:tcW w:w="720" w:type="dxa"/>
          </w:tcPr>
          <w:p w14:paraId="0E993AE2" w14:textId="77777777" w:rsidR="003C0FB1" w:rsidRPr="00E22FD9" w:rsidRDefault="003C0FB1" w:rsidP="00B625AA">
            <w:pPr>
              <w:jc w:val="both"/>
            </w:pPr>
            <w:r w:rsidRPr="00E22FD9">
              <w:t>3.</w:t>
            </w:r>
          </w:p>
          <w:p w14:paraId="27749664" w14:textId="77777777" w:rsidR="003C0FB1" w:rsidRPr="00E22FD9" w:rsidRDefault="003C0FB1" w:rsidP="00B625AA">
            <w:pPr>
              <w:jc w:val="both"/>
            </w:pPr>
            <w:r w:rsidRPr="00E22FD9">
              <w:t>4.</w:t>
            </w:r>
          </w:p>
        </w:tc>
        <w:tc>
          <w:tcPr>
            <w:tcW w:w="8820" w:type="dxa"/>
          </w:tcPr>
          <w:p w14:paraId="3EBA4D33" w14:textId="77777777" w:rsidR="003C0FB1" w:rsidRPr="00E22FD9" w:rsidRDefault="003C0FB1" w:rsidP="00B625AA">
            <w:pPr>
              <w:jc w:val="both"/>
            </w:pPr>
            <w:r w:rsidRPr="00E22FD9">
              <w:t>comply with all reasonable directions of the Client; and</w:t>
            </w:r>
          </w:p>
          <w:p w14:paraId="0C307353" w14:textId="77777777" w:rsidR="003C0FB1" w:rsidRPr="00E22FD9" w:rsidRDefault="003C0FB1" w:rsidP="00B625AA">
            <w:pPr>
              <w:jc w:val="both"/>
            </w:pPr>
            <w:r w:rsidRPr="00E22FD9">
              <w:t>comply with the service levels and performance indicators set out in Schedule D.</w:t>
            </w:r>
          </w:p>
        </w:tc>
      </w:tr>
      <w:tr w:rsidR="003C0FB1" w:rsidRPr="00E22FD9" w14:paraId="18BF2684" w14:textId="77777777" w:rsidTr="00503F93">
        <w:tc>
          <w:tcPr>
            <w:tcW w:w="828" w:type="dxa"/>
          </w:tcPr>
          <w:p w14:paraId="524A5595" w14:textId="77777777" w:rsidR="003C0FB1" w:rsidRPr="00E22FD9" w:rsidRDefault="003C0FB1" w:rsidP="00C25940">
            <w:pPr>
              <w:jc w:val="both"/>
              <w:rPr>
                <w:color w:val="0000FF"/>
              </w:rPr>
            </w:pPr>
            <w:r w:rsidRPr="00E22FD9">
              <w:rPr>
                <w:color w:val="0000FF"/>
              </w:rPr>
              <w:t>C.</w:t>
            </w:r>
          </w:p>
        </w:tc>
        <w:tc>
          <w:tcPr>
            <w:tcW w:w="9540" w:type="dxa"/>
            <w:gridSpan w:val="2"/>
          </w:tcPr>
          <w:p w14:paraId="08C2157E" w14:textId="77777777" w:rsidR="003C0FB1" w:rsidRPr="00E22FD9" w:rsidRDefault="003C0FB1" w:rsidP="00B625AA">
            <w:pPr>
              <w:jc w:val="both"/>
            </w:pPr>
            <w:r w:rsidRPr="00E22FD9">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Pr="00E22FD9" w:rsidRDefault="003C0FB1" w:rsidP="00C25940">
      <w:pPr>
        <w:pStyle w:val="Heading2"/>
        <w:jc w:val="both"/>
      </w:pPr>
      <w:r w:rsidRPr="00E22FD9">
        <w:t>11.</w:t>
      </w:r>
      <w:r w:rsidRPr="00E22FD9">
        <w:tab/>
        <w:t>Disputes</w:t>
      </w:r>
    </w:p>
    <w:tbl>
      <w:tblPr>
        <w:tblW w:w="0" w:type="auto"/>
        <w:tblLook w:val="01E0" w:firstRow="1" w:lastRow="1" w:firstColumn="1" w:lastColumn="1" w:noHBand="0" w:noVBand="0"/>
      </w:tblPr>
      <w:tblGrid>
        <w:gridCol w:w="767"/>
        <w:gridCol w:w="8304"/>
      </w:tblGrid>
      <w:tr w:rsidR="003C0FB1" w:rsidRPr="00E22FD9" w14:paraId="3B558D54" w14:textId="77777777" w:rsidTr="00503F93">
        <w:tc>
          <w:tcPr>
            <w:tcW w:w="778" w:type="dxa"/>
          </w:tcPr>
          <w:p w14:paraId="33008816" w14:textId="77777777" w:rsidR="003C0FB1" w:rsidRPr="00E22FD9" w:rsidRDefault="003C0FB1" w:rsidP="00C25940">
            <w:pPr>
              <w:jc w:val="both"/>
              <w:rPr>
                <w:color w:val="0000FF"/>
              </w:rPr>
            </w:pPr>
            <w:r w:rsidRPr="00E22FD9">
              <w:rPr>
                <w:color w:val="0000FF"/>
              </w:rPr>
              <w:t>A.</w:t>
            </w:r>
          </w:p>
        </w:tc>
        <w:tc>
          <w:tcPr>
            <w:tcW w:w="8509" w:type="dxa"/>
          </w:tcPr>
          <w:p w14:paraId="36718058" w14:textId="77777777" w:rsidR="003C0FB1" w:rsidRPr="00E22FD9" w:rsidRDefault="003C0FB1" w:rsidP="00C25940">
            <w:pPr>
              <w:spacing w:after="200"/>
              <w:jc w:val="both"/>
            </w:pPr>
            <w:r w:rsidRPr="00E22FD9">
              <w:t>In the event of any dispute arising out of or relating to this Agreement (the “Dispute”), the Parties shall first seek settlement of the Dispute as set out below.</w:t>
            </w:r>
          </w:p>
        </w:tc>
      </w:tr>
      <w:tr w:rsidR="003C0FB1" w:rsidRPr="00E22FD9" w14:paraId="37225E2D" w14:textId="77777777" w:rsidTr="00503F93">
        <w:tc>
          <w:tcPr>
            <w:tcW w:w="778" w:type="dxa"/>
          </w:tcPr>
          <w:p w14:paraId="5C1BB5CB" w14:textId="77777777" w:rsidR="003C0FB1" w:rsidRPr="00E22FD9" w:rsidRDefault="003C0FB1" w:rsidP="00C25940">
            <w:pPr>
              <w:jc w:val="both"/>
              <w:rPr>
                <w:color w:val="0000FF"/>
              </w:rPr>
            </w:pPr>
            <w:r w:rsidRPr="00E22FD9">
              <w:rPr>
                <w:color w:val="0000FF"/>
              </w:rPr>
              <w:t>B.</w:t>
            </w:r>
          </w:p>
        </w:tc>
        <w:tc>
          <w:tcPr>
            <w:tcW w:w="8509" w:type="dxa"/>
          </w:tcPr>
          <w:p w14:paraId="2E1A0444" w14:textId="77777777" w:rsidR="003C0FB1" w:rsidRPr="00E22FD9" w:rsidRDefault="003C0FB1" w:rsidP="00B625AA">
            <w:pPr>
              <w:spacing w:after="200"/>
              <w:jc w:val="both"/>
            </w:pPr>
            <w:r w:rsidRPr="00E22FD9">
              <w:t xml:space="preserve">The Dispute shall be referred as soon as practicable to </w:t>
            </w:r>
            <w:r w:rsidR="00B625AA" w:rsidRPr="00E22FD9">
              <w:rPr>
                <w:szCs w:val="22"/>
              </w:rPr>
              <w:fldChar w:fldCharType="begin">
                <w:ffData>
                  <w:name w:val="Text144"/>
                  <w:enabled/>
                  <w:calcOnExit w:val="0"/>
                  <w:textInput>
                    <w:default w:val="[insert Contractor contact]"/>
                  </w:textInput>
                </w:ffData>
              </w:fldChar>
            </w:r>
            <w:r w:rsidR="00B625AA" w:rsidRPr="00E22FD9">
              <w:rPr>
                <w:szCs w:val="22"/>
              </w:rPr>
              <w:instrText xml:space="preserve"> FORMTEXT </w:instrText>
            </w:r>
            <w:r w:rsidR="00B625AA" w:rsidRPr="00E22FD9">
              <w:rPr>
                <w:szCs w:val="22"/>
              </w:rPr>
            </w:r>
            <w:r w:rsidR="00B625AA" w:rsidRPr="00E22FD9">
              <w:rPr>
                <w:szCs w:val="22"/>
              </w:rPr>
              <w:fldChar w:fldCharType="separate"/>
            </w:r>
            <w:r w:rsidR="00B625AA" w:rsidRPr="00E22FD9">
              <w:rPr>
                <w:noProof/>
                <w:szCs w:val="22"/>
              </w:rPr>
              <w:t>[insert Contractor contact]</w:t>
            </w:r>
            <w:r w:rsidR="00B625AA" w:rsidRPr="00E22FD9">
              <w:rPr>
                <w:szCs w:val="22"/>
              </w:rPr>
              <w:fldChar w:fldCharType="end"/>
            </w:r>
            <w:r w:rsidRPr="00E22FD9">
              <w:t xml:space="preserve"> within the Contractor and to </w:t>
            </w:r>
            <w:r w:rsidR="00B625AA" w:rsidRPr="00E22FD9">
              <w:rPr>
                <w:szCs w:val="22"/>
              </w:rPr>
              <w:fldChar w:fldCharType="begin">
                <w:ffData>
                  <w:name w:val="Text145"/>
                  <w:enabled/>
                  <w:calcOnExit w:val="0"/>
                  <w:textInput>
                    <w:default w:val="[insert Client contact]"/>
                  </w:textInput>
                </w:ffData>
              </w:fldChar>
            </w:r>
            <w:r w:rsidR="00B625AA" w:rsidRPr="00E22FD9">
              <w:rPr>
                <w:szCs w:val="22"/>
              </w:rPr>
              <w:instrText xml:space="preserve"> FORMTEXT </w:instrText>
            </w:r>
            <w:r w:rsidR="00B625AA" w:rsidRPr="00E22FD9">
              <w:rPr>
                <w:szCs w:val="22"/>
              </w:rPr>
            </w:r>
            <w:r w:rsidR="00B625AA" w:rsidRPr="00E22FD9">
              <w:rPr>
                <w:szCs w:val="22"/>
              </w:rPr>
              <w:fldChar w:fldCharType="separate"/>
            </w:r>
            <w:r w:rsidR="00B625AA" w:rsidRPr="00E22FD9">
              <w:rPr>
                <w:noProof/>
                <w:szCs w:val="22"/>
              </w:rPr>
              <w:t>[insert Client contact]</w:t>
            </w:r>
            <w:r w:rsidR="00B625AA" w:rsidRPr="00E22FD9">
              <w:rPr>
                <w:szCs w:val="22"/>
              </w:rPr>
              <w:fldChar w:fldCharType="end"/>
            </w:r>
            <w:r w:rsidRPr="00E22FD9">
              <w:t xml:space="preserve"> within the Client respectively.</w:t>
            </w:r>
          </w:p>
        </w:tc>
      </w:tr>
      <w:tr w:rsidR="003C0FB1" w:rsidRPr="00E22FD9" w14:paraId="1C7FF4B9" w14:textId="77777777" w:rsidTr="00503F93">
        <w:tc>
          <w:tcPr>
            <w:tcW w:w="778" w:type="dxa"/>
          </w:tcPr>
          <w:p w14:paraId="3C83A40A" w14:textId="77777777" w:rsidR="003C0FB1" w:rsidRPr="00E22FD9" w:rsidRDefault="003C0FB1" w:rsidP="00C25940">
            <w:pPr>
              <w:jc w:val="both"/>
              <w:rPr>
                <w:color w:val="0000FF"/>
              </w:rPr>
            </w:pPr>
            <w:r w:rsidRPr="00E22FD9">
              <w:rPr>
                <w:color w:val="0000FF"/>
              </w:rPr>
              <w:t>C.</w:t>
            </w:r>
          </w:p>
        </w:tc>
        <w:tc>
          <w:tcPr>
            <w:tcW w:w="8509" w:type="dxa"/>
          </w:tcPr>
          <w:p w14:paraId="2138D63F" w14:textId="77777777" w:rsidR="003C0FB1" w:rsidRPr="00E22FD9" w:rsidRDefault="003C0FB1" w:rsidP="00C25940">
            <w:pPr>
              <w:spacing w:after="200"/>
              <w:jc w:val="both"/>
            </w:pPr>
            <w:r w:rsidRPr="00E22FD9">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E22FD9" w14:paraId="6435113E" w14:textId="77777777" w:rsidTr="00503F93">
        <w:tc>
          <w:tcPr>
            <w:tcW w:w="778" w:type="dxa"/>
          </w:tcPr>
          <w:p w14:paraId="73DC1BC5" w14:textId="77777777" w:rsidR="003C0FB1" w:rsidRPr="00E22FD9" w:rsidRDefault="003C0FB1" w:rsidP="00C25940">
            <w:pPr>
              <w:jc w:val="both"/>
              <w:rPr>
                <w:color w:val="0000FF"/>
              </w:rPr>
            </w:pPr>
            <w:r w:rsidRPr="00E22FD9">
              <w:rPr>
                <w:color w:val="0000FF"/>
              </w:rPr>
              <w:t>D.</w:t>
            </w:r>
          </w:p>
        </w:tc>
        <w:tc>
          <w:tcPr>
            <w:tcW w:w="8509" w:type="dxa"/>
          </w:tcPr>
          <w:p w14:paraId="5E22481B" w14:textId="0ED88BDF" w:rsidR="003C0FB1" w:rsidRPr="00E22FD9" w:rsidRDefault="003C0FB1" w:rsidP="00C25940">
            <w:pPr>
              <w:spacing w:after="200"/>
              <w:jc w:val="both"/>
            </w:pPr>
            <w:r w:rsidRPr="00E22FD9">
              <w:t>If the Parties are unable to agree on a mediator or if the mediator agreed upon is unable or unwilling to act, either Party may within twenty-one (21) days from the date of the p</w:t>
            </w:r>
            <w:r w:rsidR="004939B5" w:rsidRPr="00E22FD9">
              <w:t>roposal to appoint a m</w:t>
            </w:r>
            <w:r w:rsidRPr="00E22FD9">
              <w:t xml:space="preserve">ediator or within twenty-one (21) days of notice to either Party that the mediator is unable to act, apply to </w:t>
            </w:r>
            <w:r w:rsidR="004939B5" w:rsidRPr="00E22FD9">
              <w:rPr>
                <w:szCs w:val="22"/>
              </w:rPr>
              <w:t xml:space="preserve">the Chairman of </w:t>
            </w:r>
            <w:r w:rsidR="004939B5" w:rsidRPr="00E22FD9">
              <w:t>the Chartered Institute of Arbitrators, Irish Branch</w:t>
            </w:r>
            <w:r w:rsidR="004939B5" w:rsidRPr="00E22FD9">
              <w:rPr>
                <w:szCs w:val="22"/>
              </w:rPr>
              <w:t xml:space="preserve"> </w:t>
            </w:r>
            <w:r w:rsidRPr="00E22FD9">
              <w:t>to appoint a mediator.</w:t>
            </w:r>
          </w:p>
        </w:tc>
      </w:tr>
      <w:tr w:rsidR="003C0FB1" w:rsidRPr="00E22FD9" w14:paraId="64013993" w14:textId="77777777" w:rsidTr="00503F93">
        <w:tc>
          <w:tcPr>
            <w:tcW w:w="778" w:type="dxa"/>
          </w:tcPr>
          <w:p w14:paraId="62E364C4" w14:textId="77777777" w:rsidR="003C0FB1" w:rsidRPr="00E22FD9" w:rsidRDefault="003C0FB1" w:rsidP="00C25940">
            <w:pPr>
              <w:jc w:val="both"/>
              <w:rPr>
                <w:color w:val="0000FF"/>
              </w:rPr>
            </w:pPr>
            <w:r w:rsidRPr="00E22FD9">
              <w:rPr>
                <w:color w:val="0000FF"/>
              </w:rPr>
              <w:t>E.</w:t>
            </w:r>
          </w:p>
        </w:tc>
        <w:tc>
          <w:tcPr>
            <w:tcW w:w="8509" w:type="dxa"/>
          </w:tcPr>
          <w:p w14:paraId="489DACF6" w14:textId="77777777" w:rsidR="003C0FB1" w:rsidRPr="00E22FD9" w:rsidRDefault="003C0FB1" w:rsidP="00C25940">
            <w:pPr>
              <w:spacing w:after="200"/>
              <w:jc w:val="both"/>
            </w:pPr>
            <w:r w:rsidRPr="00E22FD9">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tc>
      </w:tr>
      <w:tr w:rsidR="003C0FB1" w:rsidRPr="00E22FD9" w14:paraId="033A44E0" w14:textId="77777777" w:rsidTr="00503F93">
        <w:tc>
          <w:tcPr>
            <w:tcW w:w="778" w:type="dxa"/>
          </w:tcPr>
          <w:p w14:paraId="1E0A9EEF" w14:textId="77777777" w:rsidR="003C0FB1" w:rsidRPr="00E22FD9" w:rsidRDefault="003C0FB1" w:rsidP="00C25940">
            <w:pPr>
              <w:jc w:val="both"/>
              <w:rPr>
                <w:color w:val="0000FF"/>
              </w:rPr>
            </w:pPr>
            <w:r w:rsidRPr="00E22FD9">
              <w:rPr>
                <w:color w:val="0000FF"/>
              </w:rPr>
              <w:t>F.</w:t>
            </w:r>
          </w:p>
        </w:tc>
        <w:tc>
          <w:tcPr>
            <w:tcW w:w="8509" w:type="dxa"/>
          </w:tcPr>
          <w:p w14:paraId="18800B32" w14:textId="77777777" w:rsidR="003C0FB1" w:rsidRPr="00E22FD9" w:rsidRDefault="003C0FB1" w:rsidP="00C25940">
            <w:pPr>
              <w:spacing w:after="200"/>
              <w:jc w:val="both"/>
            </w:pPr>
            <w:r w:rsidRPr="00E22FD9">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E22FD9" w14:paraId="1DF8FC8E" w14:textId="77777777" w:rsidTr="00503F93">
        <w:tc>
          <w:tcPr>
            <w:tcW w:w="778" w:type="dxa"/>
          </w:tcPr>
          <w:p w14:paraId="6D70F254" w14:textId="77777777" w:rsidR="003C0FB1" w:rsidRPr="00E22FD9" w:rsidRDefault="003C0FB1" w:rsidP="00C25940">
            <w:pPr>
              <w:jc w:val="both"/>
              <w:rPr>
                <w:color w:val="0000FF"/>
              </w:rPr>
            </w:pPr>
            <w:r w:rsidRPr="00E22FD9">
              <w:rPr>
                <w:color w:val="0000FF"/>
              </w:rPr>
              <w:t>G.</w:t>
            </w:r>
          </w:p>
        </w:tc>
        <w:tc>
          <w:tcPr>
            <w:tcW w:w="8509" w:type="dxa"/>
          </w:tcPr>
          <w:p w14:paraId="210D8020" w14:textId="77777777" w:rsidR="003C0FB1" w:rsidRPr="00E22FD9" w:rsidRDefault="003C0FB1" w:rsidP="00C25940">
            <w:pPr>
              <w:spacing w:after="200"/>
              <w:jc w:val="both"/>
            </w:pPr>
            <w:r w:rsidRPr="00E22FD9">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Pr="00E22FD9" w:rsidRDefault="003C0FB1" w:rsidP="00C25940">
      <w:pPr>
        <w:pStyle w:val="Heading2"/>
        <w:keepNext w:val="0"/>
        <w:keepLines/>
        <w:spacing w:before="120" w:after="100"/>
        <w:ind w:firstLine="0"/>
        <w:jc w:val="both"/>
      </w:pPr>
      <w:r w:rsidRPr="00E22FD9">
        <w:t>12.</w:t>
      </w:r>
      <w:r w:rsidRPr="00E22FD9">
        <w:tab/>
        <w:t>Governing Law, Choice of Jurisdiction and Execution</w:t>
      </w:r>
    </w:p>
    <w:tbl>
      <w:tblPr>
        <w:tblW w:w="0" w:type="auto"/>
        <w:tblLook w:val="01E0" w:firstRow="1" w:lastRow="1" w:firstColumn="1" w:lastColumn="1" w:noHBand="0" w:noVBand="0"/>
      </w:tblPr>
      <w:tblGrid>
        <w:gridCol w:w="764"/>
        <w:gridCol w:w="8307"/>
      </w:tblGrid>
      <w:tr w:rsidR="003C0FB1" w:rsidRPr="00E22FD9" w14:paraId="46264E40" w14:textId="77777777" w:rsidTr="00503F93">
        <w:tc>
          <w:tcPr>
            <w:tcW w:w="828" w:type="dxa"/>
          </w:tcPr>
          <w:p w14:paraId="63B6FA01" w14:textId="77777777" w:rsidR="003C0FB1" w:rsidRPr="00E22FD9" w:rsidRDefault="003C0FB1" w:rsidP="00C25940">
            <w:pPr>
              <w:jc w:val="both"/>
              <w:rPr>
                <w:color w:val="0000FF"/>
              </w:rPr>
            </w:pPr>
            <w:r w:rsidRPr="00E22FD9">
              <w:rPr>
                <w:color w:val="0000FF"/>
              </w:rPr>
              <w:t>A.</w:t>
            </w:r>
          </w:p>
        </w:tc>
        <w:tc>
          <w:tcPr>
            <w:tcW w:w="9540" w:type="dxa"/>
          </w:tcPr>
          <w:p w14:paraId="7DA1E049" w14:textId="77777777" w:rsidR="003C0FB1" w:rsidRPr="00E22FD9" w:rsidRDefault="003C0FB1" w:rsidP="00E42FF2">
            <w:pPr>
              <w:jc w:val="both"/>
            </w:pPr>
            <w:r w:rsidRPr="00E22FD9">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E22FD9" w14:paraId="482ED44E" w14:textId="77777777" w:rsidTr="00503F93">
        <w:tc>
          <w:tcPr>
            <w:tcW w:w="828" w:type="dxa"/>
          </w:tcPr>
          <w:p w14:paraId="4694BF4C" w14:textId="77777777" w:rsidR="003C0FB1" w:rsidRPr="00E22FD9" w:rsidRDefault="003C0FB1" w:rsidP="00C25940">
            <w:pPr>
              <w:jc w:val="both"/>
              <w:rPr>
                <w:color w:val="0000FF"/>
              </w:rPr>
            </w:pPr>
            <w:r w:rsidRPr="00E22FD9">
              <w:rPr>
                <w:color w:val="0000FF"/>
              </w:rPr>
              <w:t>B.</w:t>
            </w:r>
          </w:p>
        </w:tc>
        <w:tc>
          <w:tcPr>
            <w:tcW w:w="9540" w:type="dxa"/>
          </w:tcPr>
          <w:p w14:paraId="537B9C7A" w14:textId="77777777" w:rsidR="003C0FB1" w:rsidRPr="00E22FD9" w:rsidRDefault="003C0FB1" w:rsidP="00E42FF2">
            <w:pPr>
              <w:jc w:val="both"/>
            </w:pPr>
            <w:r w:rsidRPr="00E22FD9">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Pr="00E22FD9" w:rsidRDefault="003C0FB1" w:rsidP="00C25940">
      <w:pPr>
        <w:pStyle w:val="Heading2"/>
        <w:jc w:val="both"/>
      </w:pPr>
      <w:r w:rsidRPr="00E22FD9">
        <w:t>13.</w:t>
      </w:r>
      <w:r w:rsidRPr="00E22FD9">
        <w:tab/>
        <w:t xml:space="preserve">Notices </w:t>
      </w:r>
    </w:p>
    <w:tbl>
      <w:tblPr>
        <w:tblW w:w="0" w:type="auto"/>
        <w:tblLook w:val="01E0" w:firstRow="1" w:lastRow="1" w:firstColumn="1" w:lastColumn="1" w:noHBand="0" w:noVBand="0"/>
      </w:tblPr>
      <w:tblGrid>
        <w:gridCol w:w="758"/>
        <w:gridCol w:w="666"/>
        <w:gridCol w:w="7647"/>
      </w:tblGrid>
      <w:tr w:rsidR="003C0FB1" w:rsidRPr="00E22FD9" w14:paraId="34A2196E" w14:textId="77777777" w:rsidTr="00503F93">
        <w:tc>
          <w:tcPr>
            <w:tcW w:w="828" w:type="dxa"/>
          </w:tcPr>
          <w:p w14:paraId="00ED9B1B" w14:textId="77777777" w:rsidR="003C0FB1" w:rsidRPr="00E22FD9" w:rsidRDefault="003C0FB1" w:rsidP="00C25940">
            <w:pPr>
              <w:jc w:val="both"/>
              <w:rPr>
                <w:color w:val="0000FF"/>
              </w:rPr>
            </w:pPr>
            <w:r w:rsidRPr="00E22FD9">
              <w:rPr>
                <w:color w:val="0000FF"/>
              </w:rPr>
              <w:t>A.</w:t>
            </w:r>
          </w:p>
        </w:tc>
        <w:tc>
          <w:tcPr>
            <w:tcW w:w="9540" w:type="dxa"/>
            <w:gridSpan w:val="2"/>
          </w:tcPr>
          <w:p w14:paraId="3663FB07" w14:textId="77777777" w:rsidR="003C0FB1" w:rsidRPr="00E22FD9" w:rsidRDefault="003C0FB1" w:rsidP="00E42FF2">
            <w:pPr>
              <w:jc w:val="both"/>
            </w:pPr>
            <w:r w:rsidRPr="00E22FD9">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E22FD9" w14:paraId="50006ABC" w14:textId="77777777" w:rsidTr="00503F93">
        <w:tc>
          <w:tcPr>
            <w:tcW w:w="828" w:type="dxa"/>
          </w:tcPr>
          <w:p w14:paraId="49B666C1" w14:textId="77777777" w:rsidR="003C0FB1" w:rsidRPr="00E22FD9" w:rsidRDefault="003C0FB1" w:rsidP="00C25940">
            <w:pPr>
              <w:jc w:val="both"/>
              <w:rPr>
                <w:color w:val="0000FF"/>
              </w:rPr>
            </w:pPr>
            <w:r w:rsidRPr="00E22FD9">
              <w:rPr>
                <w:color w:val="0000FF"/>
              </w:rPr>
              <w:t>B.</w:t>
            </w:r>
          </w:p>
        </w:tc>
        <w:tc>
          <w:tcPr>
            <w:tcW w:w="9540" w:type="dxa"/>
            <w:gridSpan w:val="2"/>
          </w:tcPr>
          <w:p w14:paraId="7590D320" w14:textId="77777777" w:rsidR="003C0FB1" w:rsidRPr="00E22FD9" w:rsidRDefault="003C0FB1" w:rsidP="00E42FF2">
            <w:pPr>
              <w:jc w:val="both"/>
            </w:pPr>
            <w:r w:rsidRPr="00E22FD9">
              <w:t>All notices shall be deemed to have been served as follows:</w:t>
            </w:r>
          </w:p>
        </w:tc>
      </w:tr>
      <w:tr w:rsidR="003C0FB1" w:rsidRPr="00E22FD9" w14:paraId="7AD6CE20" w14:textId="77777777" w:rsidTr="00503F93">
        <w:tc>
          <w:tcPr>
            <w:tcW w:w="828" w:type="dxa"/>
          </w:tcPr>
          <w:p w14:paraId="3B0B8EBB" w14:textId="77777777" w:rsidR="003C0FB1" w:rsidRPr="00E22FD9" w:rsidRDefault="003C0FB1" w:rsidP="00C25940">
            <w:pPr>
              <w:jc w:val="both"/>
              <w:rPr>
                <w:color w:val="0000FF"/>
              </w:rPr>
            </w:pPr>
          </w:p>
        </w:tc>
        <w:tc>
          <w:tcPr>
            <w:tcW w:w="720" w:type="dxa"/>
          </w:tcPr>
          <w:p w14:paraId="456F6D02" w14:textId="77777777" w:rsidR="003C0FB1" w:rsidRPr="00E22FD9" w:rsidRDefault="003C0FB1" w:rsidP="00E42FF2">
            <w:pPr>
              <w:jc w:val="both"/>
            </w:pPr>
            <w:r w:rsidRPr="00E22FD9">
              <w:t>1.</w:t>
            </w:r>
          </w:p>
        </w:tc>
        <w:tc>
          <w:tcPr>
            <w:tcW w:w="8820" w:type="dxa"/>
          </w:tcPr>
          <w:p w14:paraId="5EB5ADBB" w14:textId="77777777" w:rsidR="003C0FB1" w:rsidRPr="00E22FD9" w:rsidRDefault="003C0FB1" w:rsidP="00E42FF2">
            <w:pPr>
              <w:jc w:val="both"/>
            </w:pPr>
            <w:r w:rsidRPr="00E22FD9">
              <w:t>if personally delivered, at the time of delivery;</w:t>
            </w:r>
          </w:p>
        </w:tc>
      </w:tr>
      <w:tr w:rsidR="003C0FB1" w:rsidRPr="00E22FD9" w14:paraId="290F0067" w14:textId="77777777" w:rsidTr="00503F93">
        <w:tc>
          <w:tcPr>
            <w:tcW w:w="828" w:type="dxa"/>
          </w:tcPr>
          <w:p w14:paraId="1DAE90BF" w14:textId="77777777" w:rsidR="003C0FB1" w:rsidRPr="00E22FD9" w:rsidRDefault="003C0FB1" w:rsidP="00C25940">
            <w:pPr>
              <w:jc w:val="both"/>
              <w:rPr>
                <w:color w:val="0000FF"/>
              </w:rPr>
            </w:pPr>
          </w:p>
        </w:tc>
        <w:tc>
          <w:tcPr>
            <w:tcW w:w="720" w:type="dxa"/>
          </w:tcPr>
          <w:p w14:paraId="4CF3B140" w14:textId="77777777" w:rsidR="003C0FB1" w:rsidRPr="00E22FD9" w:rsidRDefault="003C0FB1" w:rsidP="00E42FF2">
            <w:pPr>
              <w:jc w:val="both"/>
            </w:pPr>
            <w:r w:rsidRPr="00E22FD9">
              <w:t>2.</w:t>
            </w:r>
          </w:p>
        </w:tc>
        <w:tc>
          <w:tcPr>
            <w:tcW w:w="8820" w:type="dxa"/>
          </w:tcPr>
          <w:p w14:paraId="3BE3B121" w14:textId="77777777" w:rsidR="003C0FB1" w:rsidRPr="00E22FD9" w:rsidRDefault="003C0FB1" w:rsidP="00E42FF2">
            <w:pPr>
              <w:jc w:val="both"/>
            </w:pPr>
            <w:r w:rsidRPr="00E22FD9">
              <w:t>if posted by registered post, at the expiration of 48 hours after the envelope containing the same was delivered into the custody of the postal authorities (and not returned undelivered); and</w:t>
            </w:r>
          </w:p>
        </w:tc>
      </w:tr>
      <w:tr w:rsidR="003C0FB1" w:rsidRPr="00E22FD9" w14:paraId="2C529DA2" w14:textId="77777777" w:rsidTr="00503F93">
        <w:tc>
          <w:tcPr>
            <w:tcW w:w="828" w:type="dxa"/>
          </w:tcPr>
          <w:p w14:paraId="3F8F38D9" w14:textId="77777777" w:rsidR="003C0FB1" w:rsidRPr="00E22FD9" w:rsidRDefault="003C0FB1" w:rsidP="00C25940">
            <w:pPr>
              <w:jc w:val="both"/>
              <w:rPr>
                <w:color w:val="0000FF"/>
              </w:rPr>
            </w:pPr>
          </w:p>
        </w:tc>
        <w:tc>
          <w:tcPr>
            <w:tcW w:w="720" w:type="dxa"/>
          </w:tcPr>
          <w:p w14:paraId="7484B6F8" w14:textId="77777777" w:rsidR="003C0FB1" w:rsidRPr="00E22FD9" w:rsidRDefault="003C0FB1" w:rsidP="00E42FF2">
            <w:pPr>
              <w:jc w:val="both"/>
            </w:pPr>
            <w:r w:rsidRPr="00E22FD9">
              <w:t>3.</w:t>
            </w:r>
          </w:p>
        </w:tc>
        <w:tc>
          <w:tcPr>
            <w:tcW w:w="8820" w:type="dxa"/>
          </w:tcPr>
          <w:p w14:paraId="226C35A4" w14:textId="77777777" w:rsidR="003C0FB1" w:rsidRPr="00E22FD9" w:rsidRDefault="003C0FB1" w:rsidP="00E42FF2">
            <w:pPr>
              <w:jc w:val="both"/>
            </w:pPr>
            <w:r w:rsidRPr="00E22FD9">
              <w:t>if communicated by email, on the next calendar day following transmission.</w:t>
            </w:r>
          </w:p>
        </w:tc>
      </w:tr>
    </w:tbl>
    <w:p w14:paraId="78762D82" w14:textId="77777777" w:rsidR="003C0FB1" w:rsidRPr="00E22FD9" w:rsidRDefault="003C0FB1" w:rsidP="00C25940">
      <w:pPr>
        <w:pStyle w:val="Heading2"/>
        <w:jc w:val="both"/>
      </w:pPr>
      <w:r w:rsidRPr="00E22FD9">
        <w:t>14.</w:t>
      </w:r>
      <w:r w:rsidRPr="00E22FD9">
        <w:tab/>
        <w:t>Assignment and Subcontract</w:t>
      </w:r>
    </w:p>
    <w:p w14:paraId="68BCD660" w14:textId="77777777" w:rsidR="003C0FB1" w:rsidRPr="00E22FD9" w:rsidRDefault="001F7FC2" w:rsidP="001F7FC2">
      <w:pPr>
        <w:ind w:left="720" w:hanging="720"/>
        <w:jc w:val="both"/>
      </w:pPr>
      <w:r w:rsidRPr="00E22FD9">
        <w:t>A.</w:t>
      </w:r>
      <w:r w:rsidRPr="00E22FD9">
        <w:tab/>
      </w:r>
      <w:r w:rsidR="003C0FB1" w:rsidRPr="00E22FD9">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Pr="00E22FD9" w:rsidRDefault="001F7FC2" w:rsidP="005A564A">
      <w:pPr>
        <w:ind w:left="720" w:hanging="720"/>
        <w:jc w:val="both"/>
      </w:pPr>
      <w:r w:rsidRPr="00E22FD9">
        <w:t>B.</w:t>
      </w:r>
      <w:r w:rsidRPr="00E22FD9">
        <w:tab/>
      </w:r>
      <w:r w:rsidRPr="00E22FD9">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sidR="005A564A" w:rsidRPr="00E22FD9">
        <w:rPr>
          <w:szCs w:val="22"/>
        </w:rPr>
        <w:t xml:space="preserve"> 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Pr="00E22FD9" w:rsidRDefault="003C0FB1" w:rsidP="003C0FB1">
      <w:pPr>
        <w:pStyle w:val="Heading2"/>
        <w:spacing w:before="200" w:after="60"/>
        <w:jc w:val="both"/>
      </w:pPr>
      <w:r w:rsidRPr="00E22FD9">
        <w:t>15.</w:t>
      </w:r>
      <w:r w:rsidRPr="00E22FD9">
        <w:tab/>
        <w:t>Entire Agreement</w:t>
      </w:r>
    </w:p>
    <w:p w14:paraId="6A83E0E9" w14:textId="77777777" w:rsidR="003C0FB1" w:rsidRPr="00E22FD9" w:rsidRDefault="003C0FB1" w:rsidP="00E42FF2">
      <w:pPr>
        <w:jc w:val="both"/>
      </w:pPr>
      <w:r w:rsidRPr="00E22FD9">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Pr="00E22FD9" w:rsidRDefault="003C0FB1" w:rsidP="003C0FB1">
      <w:pPr>
        <w:pStyle w:val="Heading2"/>
        <w:spacing w:before="180" w:after="60"/>
        <w:jc w:val="both"/>
      </w:pPr>
      <w:r w:rsidRPr="00E22FD9">
        <w:t>16.</w:t>
      </w:r>
      <w:r w:rsidRPr="00E22FD9">
        <w:tab/>
        <w:t xml:space="preserve">Severability </w:t>
      </w:r>
    </w:p>
    <w:p w14:paraId="31F509C7" w14:textId="77777777" w:rsidR="003C0FB1" w:rsidRPr="00E22FD9" w:rsidRDefault="003C0FB1" w:rsidP="00E42FF2">
      <w:pPr>
        <w:jc w:val="both"/>
      </w:pPr>
      <w:r w:rsidRPr="00E22FD9">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Pr="00E22FD9" w:rsidRDefault="003C0FB1" w:rsidP="003C0FB1">
      <w:pPr>
        <w:pStyle w:val="Heading2"/>
        <w:spacing w:before="180" w:after="60"/>
        <w:jc w:val="both"/>
      </w:pPr>
      <w:r w:rsidRPr="00E22FD9">
        <w:t>17.</w:t>
      </w:r>
      <w:r w:rsidRPr="00E22FD9">
        <w:tab/>
        <w:t>Waiver</w:t>
      </w:r>
    </w:p>
    <w:p w14:paraId="26A7DC96" w14:textId="77777777" w:rsidR="003C0FB1" w:rsidRPr="00E22FD9" w:rsidRDefault="003C0FB1" w:rsidP="00E42FF2">
      <w:pPr>
        <w:jc w:val="both"/>
      </w:pPr>
      <w:r w:rsidRPr="00E22FD9">
        <w:t>No failure or delay by either Party to exercise any right, power or remedy shall operate as a waiver of it, nor shall any partial exercise preclude further exercise of same or some other right, power or remedy.</w:t>
      </w:r>
    </w:p>
    <w:p w14:paraId="10C63146" w14:textId="77777777" w:rsidR="003C0FB1" w:rsidRPr="00E22FD9" w:rsidRDefault="003C0FB1" w:rsidP="003C0FB1">
      <w:pPr>
        <w:pStyle w:val="Heading2"/>
        <w:spacing w:before="180" w:after="60"/>
        <w:jc w:val="both"/>
      </w:pPr>
      <w:r w:rsidRPr="00E22FD9">
        <w:t>18.</w:t>
      </w:r>
      <w:r w:rsidRPr="00E22FD9">
        <w:tab/>
        <w:t>Non-exclusivity</w:t>
      </w:r>
    </w:p>
    <w:p w14:paraId="1E5D088C" w14:textId="77777777" w:rsidR="003C0FB1" w:rsidRPr="00E22FD9" w:rsidRDefault="003C0FB1" w:rsidP="00E42FF2">
      <w:pPr>
        <w:jc w:val="both"/>
      </w:pPr>
      <w:r w:rsidRPr="00E22FD9">
        <w:t>Nothing in this Agreement shall preclude the Client from purchasing services (or Services) from a third party at any time during the currency of the Agreement.</w:t>
      </w:r>
    </w:p>
    <w:p w14:paraId="721DAC96" w14:textId="77777777" w:rsidR="003C0FB1" w:rsidRPr="00E22FD9" w:rsidRDefault="003C0FB1" w:rsidP="003C0FB1">
      <w:pPr>
        <w:pStyle w:val="Heading2"/>
        <w:spacing w:before="180" w:after="60"/>
        <w:jc w:val="both"/>
      </w:pPr>
      <w:r w:rsidRPr="00E22FD9">
        <w:t>19.</w:t>
      </w:r>
      <w:r w:rsidRPr="00E22FD9">
        <w:tab/>
        <w:t>Media</w:t>
      </w:r>
    </w:p>
    <w:p w14:paraId="7772EC80" w14:textId="77777777" w:rsidR="003C0FB1" w:rsidRPr="00E22FD9" w:rsidRDefault="003C0FB1" w:rsidP="00E42FF2">
      <w:pPr>
        <w:jc w:val="both"/>
      </w:pPr>
      <w:r w:rsidRPr="00E22FD9">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Pr="00E22FD9" w:rsidRDefault="003C0FB1" w:rsidP="003C0FB1">
      <w:pPr>
        <w:pStyle w:val="Heading2"/>
        <w:spacing w:before="180" w:after="60"/>
        <w:jc w:val="both"/>
      </w:pPr>
      <w:r w:rsidRPr="00E22FD9">
        <w:t>20.</w:t>
      </w:r>
      <w:r w:rsidRPr="00E22FD9">
        <w:tab/>
        <w:t>Conflicts, Registrable Interests and Corrupt Gifts</w:t>
      </w:r>
    </w:p>
    <w:tbl>
      <w:tblPr>
        <w:tblW w:w="0" w:type="auto"/>
        <w:tblLook w:val="01E0" w:firstRow="1" w:lastRow="1" w:firstColumn="1" w:lastColumn="1" w:noHBand="0" w:noVBand="0"/>
      </w:tblPr>
      <w:tblGrid>
        <w:gridCol w:w="762"/>
        <w:gridCol w:w="8309"/>
      </w:tblGrid>
      <w:tr w:rsidR="003C0FB1" w:rsidRPr="00E22FD9" w14:paraId="31D1A414" w14:textId="77777777" w:rsidTr="00503F93">
        <w:tc>
          <w:tcPr>
            <w:tcW w:w="828" w:type="dxa"/>
          </w:tcPr>
          <w:p w14:paraId="72A24772" w14:textId="77777777" w:rsidR="003C0FB1" w:rsidRPr="00E22FD9" w:rsidRDefault="003C0FB1" w:rsidP="00C25940">
            <w:pPr>
              <w:jc w:val="both"/>
              <w:rPr>
                <w:color w:val="0000FF"/>
              </w:rPr>
            </w:pPr>
            <w:r w:rsidRPr="00E22FD9">
              <w:rPr>
                <w:color w:val="0000FF"/>
              </w:rPr>
              <w:t>A.</w:t>
            </w:r>
          </w:p>
        </w:tc>
        <w:tc>
          <w:tcPr>
            <w:tcW w:w="9540" w:type="dxa"/>
          </w:tcPr>
          <w:p w14:paraId="569BCB43" w14:textId="77777777" w:rsidR="003C0FB1" w:rsidRPr="00E22FD9" w:rsidRDefault="003C0FB1" w:rsidP="00E42FF2">
            <w:pPr>
              <w:jc w:val="both"/>
            </w:pPr>
            <w:r w:rsidRPr="00E22FD9">
              <w:t>The Contractor confirms that it has carried out a conflicts of interest check and is satisfied that neither it nor any Subcontractor nor agent as the case may be has any conflicts in relation to the Services and its obligations undertaken under this Agreement. The Contractor hereby undertakes to notify the Client immediately should any conflict or potential conflict of interest come to its attention during the currency of this Agreement and to comply with the Client’s directions in respect thereof. In the event of such notification, the Client shall have the right (in addition to any other rights which it has at law) to terminate this Agreement immediately and without liability for compensation or damages.</w:t>
            </w:r>
          </w:p>
        </w:tc>
      </w:tr>
      <w:tr w:rsidR="003C0FB1" w:rsidRPr="00E22FD9" w14:paraId="653F1DEE" w14:textId="77777777" w:rsidTr="00503F93">
        <w:tc>
          <w:tcPr>
            <w:tcW w:w="828" w:type="dxa"/>
          </w:tcPr>
          <w:p w14:paraId="52906BD4" w14:textId="77777777" w:rsidR="003C0FB1" w:rsidRPr="00E22FD9" w:rsidRDefault="003C0FB1" w:rsidP="00C25940">
            <w:pPr>
              <w:jc w:val="both"/>
              <w:rPr>
                <w:color w:val="0000FF"/>
              </w:rPr>
            </w:pPr>
            <w:r w:rsidRPr="00E22FD9">
              <w:rPr>
                <w:color w:val="0000FF"/>
              </w:rPr>
              <w:t>B.</w:t>
            </w:r>
          </w:p>
        </w:tc>
        <w:tc>
          <w:tcPr>
            <w:tcW w:w="9540" w:type="dxa"/>
          </w:tcPr>
          <w:p w14:paraId="098598AF" w14:textId="77777777" w:rsidR="003C0FB1" w:rsidRPr="00E22FD9" w:rsidRDefault="003C0FB1" w:rsidP="00E42FF2">
            <w:pPr>
              <w:jc w:val="both"/>
            </w:pPr>
            <w:r w:rsidRPr="00E22FD9">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sidRPr="00E22FD9">
              <w:rPr>
                <w:szCs w:val="22"/>
              </w:rPr>
              <w:t>the Contractor shall</w:t>
            </w:r>
            <w:r w:rsidRPr="00E22FD9">
              <w:t xml:space="preserve">  comply with the Client’s directions in respect thereof, to the satisfaction of the Client. </w:t>
            </w:r>
            <w:r w:rsidRPr="00E22FD9">
              <w:rPr>
                <w:szCs w:val="22"/>
              </w:rPr>
              <w:t xml:space="preserve">In the event of such disclosure, the Client shall have the right (in addition to any other rights which it has at law) to terminate this Agreement immediately and without liability for compensation or damages. </w:t>
            </w:r>
            <w:r w:rsidRPr="00E22FD9">
              <w:t>The terms “registrable interest” and “relative” shall be interpreted as per section 2 of the Ethics in Public Office Act, 1995 (as amended) a copy of which is available on request.</w:t>
            </w:r>
          </w:p>
        </w:tc>
      </w:tr>
      <w:tr w:rsidR="003C0FB1" w:rsidRPr="00E22FD9" w14:paraId="11C05998" w14:textId="77777777" w:rsidTr="00503F93">
        <w:tc>
          <w:tcPr>
            <w:tcW w:w="828" w:type="dxa"/>
          </w:tcPr>
          <w:p w14:paraId="416C21AE" w14:textId="77777777" w:rsidR="003C0FB1" w:rsidRPr="00E22FD9" w:rsidRDefault="003C0FB1" w:rsidP="00C25940">
            <w:pPr>
              <w:jc w:val="both"/>
              <w:rPr>
                <w:color w:val="0000FF"/>
              </w:rPr>
            </w:pPr>
            <w:r w:rsidRPr="00E22FD9">
              <w:rPr>
                <w:color w:val="0000FF"/>
              </w:rPr>
              <w:t>C.</w:t>
            </w:r>
          </w:p>
        </w:tc>
        <w:tc>
          <w:tcPr>
            <w:tcW w:w="9540" w:type="dxa"/>
          </w:tcPr>
          <w:p w14:paraId="6C54F177" w14:textId="77777777" w:rsidR="003C0FB1" w:rsidRPr="00E22FD9" w:rsidRDefault="003C0FB1" w:rsidP="00E42FF2">
            <w:pPr>
              <w:jc w:val="both"/>
            </w:pPr>
            <w:r w:rsidRPr="00E22FD9">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w:t>
            </w:r>
            <w:r w:rsidR="006535A0" w:rsidRPr="00E22FD9">
              <w:t xml:space="preserve">the Criminal Justice (Corruption Offences) Act 2018 </w:t>
            </w:r>
            <w:r w:rsidRPr="00E22FD9">
              <w:t>shall entitle the Client to terminate this Agreement immediately and</w:t>
            </w:r>
            <w:r w:rsidRPr="00E22FD9">
              <w:rPr>
                <w:szCs w:val="22"/>
              </w:rPr>
              <w:t xml:space="preserve"> without liability for compensation or damages</w:t>
            </w:r>
            <w:r w:rsidRPr="00E22FD9">
              <w:t xml:space="preserve"> and to recover the amount of any loss resulting from such cancellation, including but not limited to recovery from the Contractor of the amount or value of any such gift, consideration or commission.</w:t>
            </w:r>
          </w:p>
        </w:tc>
      </w:tr>
    </w:tbl>
    <w:p w14:paraId="1B39DD56" w14:textId="77777777" w:rsidR="003C0FB1" w:rsidRPr="00E22FD9" w:rsidRDefault="003C0FB1" w:rsidP="003C0FB1">
      <w:pPr>
        <w:pStyle w:val="Heading2"/>
        <w:spacing w:before="180" w:after="60"/>
        <w:jc w:val="both"/>
      </w:pPr>
      <w:r w:rsidRPr="00E22FD9">
        <w:t>21.</w:t>
      </w:r>
      <w:r w:rsidRPr="00E22FD9">
        <w:tab/>
        <w:t>Access to Premises</w:t>
      </w:r>
    </w:p>
    <w:tbl>
      <w:tblPr>
        <w:tblW w:w="0" w:type="auto"/>
        <w:tblLook w:val="01E0" w:firstRow="1" w:lastRow="1" w:firstColumn="1" w:lastColumn="1" w:noHBand="0" w:noVBand="0"/>
      </w:tblPr>
      <w:tblGrid>
        <w:gridCol w:w="762"/>
        <w:gridCol w:w="8309"/>
      </w:tblGrid>
      <w:tr w:rsidR="003C0FB1" w:rsidRPr="00E22FD9" w14:paraId="68885EFA" w14:textId="77777777" w:rsidTr="00503F93">
        <w:tc>
          <w:tcPr>
            <w:tcW w:w="773" w:type="dxa"/>
          </w:tcPr>
          <w:p w14:paraId="15ECD9CD" w14:textId="77777777" w:rsidR="003C0FB1" w:rsidRPr="00E22FD9" w:rsidRDefault="003C0FB1" w:rsidP="00C25940">
            <w:pPr>
              <w:jc w:val="both"/>
              <w:rPr>
                <w:color w:val="0000FF"/>
              </w:rPr>
            </w:pPr>
            <w:r w:rsidRPr="00E22FD9">
              <w:rPr>
                <w:color w:val="0000FF"/>
              </w:rPr>
              <w:t>A.</w:t>
            </w:r>
          </w:p>
        </w:tc>
        <w:tc>
          <w:tcPr>
            <w:tcW w:w="8514" w:type="dxa"/>
          </w:tcPr>
          <w:p w14:paraId="3A6C51BC" w14:textId="77777777" w:rsidR="003C0FB1" w:rsidRPr="00E22FD9" w:rsidRDefault="003C0FB1" w:rsidP="00E42FF2">
            <w:pPr>
              <w:jc w:val="both"/>
            </w:pPr>
            <w:r w:rsidRPr="00E22FD9">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E22FD9" w14:paraId="0D738CBE" w14:textId="77777777" w:rsidTr="00503F93">
        <w:tc>
          <w:tcPr>
            <w:tcW w:w="773" w:type="dxa"/>
          </w:tcPr>
          <w:p w14:paraId="52B09A2D" w14:textId="77777777" w:rsidR="003C0FB1" w:rsidRPr="00E22FD9" w:rsidRDefault="003C0FB1" w:rsidP="00C25940">
            <w:pPr>
              <w:jc w:val="both"/>
              <w:rPr>
                <w:color w:val="0000FF"/>
              </w:rPr>
            </w:pPr>
            <w:r w:rsidRPr="00E22FD9">
              <w:rPr>
                <w:color w:val="0000FF"/>
              </w:rPr>
              <w:t>B.</w:t>
            </w:r>
          </w:p>
        </w:tc>
        <w:tc>
          <w:tcPr>
            <w:tcW w:w="8514" w:type="dxa"/>
          </w:tcPr>
          <w:p w14:paraId="5C1785C4" w14:textId="77777777" w:rsidR="003C0FB1" w:rsidRPr="00E22FD9" w:rsidRDefault="003C0FB1" w:rsidP="00E42FF2">
            <w:pPr>
              <w:jc w:val="both"/>
            </w:pPr>
            <w:r w:rsidRPr="00E22FD9">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Pr="00E22FD9" w:rsidRDefault="003C0FB1" w:rsidP="003C0FB1">
      <w:pPr>
        <w:pStyle w:val="Heading2"/>
        <w:ind w:firstLine="0"/>
        <w:jc w:val="both"/>
      </w:pPr>
      <w:r w:rsidRPr="00E22FD9">
        <w:t>22.</w:t>
      </w:r>
      <w:r w:rsidRPr="00E22FD9">
        <w:tab/>
        <w:t>Equipment</w:t>
      </w:r>
    </w:p>
    <w:tbl>
      <w:tblPr>
        <w:tblW w:w="9288" w:type="dxa"/>
        <w:tblLayout w:type="fixed"/>
        <w:tblLook w:val="01E0" w:firstRow="1" w:lastRow="1" w:firstColumn="1" w:lastColumn="1" w:noHBand="0" w:noVBand="0"/>
      </w:tblPr>
      <w:tblGrid>
        <w:gridCol w:w="963"/>
        <w:gridCol w:w="8325"/>
      </w:tblGrid>
      <w:tr w:rsidR="003C0FB1" w:rsidRPr="00E22FD9" w14:paraId="55B0B7F6" w14:textId="77777777" w:rsidTr="00503F93">
        <w:tc>
          <w:tcPr>
            <w:tcW w:w="963" w:type="dxa"/>
          </w:tcPr>
          <w:p w14:paraId="6991F292" w14:textId="77777777" w:rsidR="003C0FB1" w:rsidRPr="00E22FD9" w:rsidRDefault="003C0FB1" w:rsidP="00C25940">
            <w:pPr>
              <w:spacing w:before="20"/>
              <w:jc w:val="both"/>
            </w:pPr>
            <w:r w:rsidRPr="00E22FD9">
              <w:rPr>
                <w:color w:val="0000FF"/>
              </w:rPr>
              <w:t>A.</w:t>
            </w:r>
          </w:p>
        </w:tc>
        <w:tc>
          <w:tcPr>
            <w:tcW w:w="8325" w:type="dxa"/>
          </w:tcPr>
          <w:p w14:paraId="1F13CD1E" w14:textId="77777777" w:rsidR="003C0FB1" w:rsidRPr="00E22FD9" w:rsidRDefault="003C0FB1" w:rsidP="00E42FF2">
            <w:pPr>
              <w:jc w:val="both"/>
            </w:pPr>
            <w:r w:rsidRPr="00E22FD9">
              <w:t>The Contractor shall provide all equipment and materials necessary for the provision of the Services (“Equipment”).</w:t>
            </w:r>
          </w:p>
        </w:tc>
      </w:tr>
      <w:tr w:rsidR="003C0FB1" w:rsidRPr="00E22FD9" w14:paraId="72B8369D" w14:textId="77777777" w:rsidTr="00503F93">
        <w:tc>
          <w:tcPr>
            <w:tcW w:w="963" w:type="dxa"/>
          </w:tcPr>
          <w:p w14:paraId="778E3DD1" w14:textId="77777777" w:rsidR="003C0FB1" w:rsidRPr="00E22FD9" w:rsidRDefault="003C0FB1" w:rsidP="00C25940">
            <w:pPr>
              <w:spacing w:before="20"/>
              <w:jc w:val="both"/>
            </w:pPr>
            <w:r w:rsidRPr="00E22FD9">
              <w:rPr>
                <w:color w:val="0000FF"/>
              </w:rPr>
              <w:t>B.</w:t>
            </w:r>
          </w:p>
        </w:tc>
        <w:tc>
          <w:tcPr>
            <w:tcW w:w="8325" w:type="dxa"/>
          </w:tcPr>
          <w:p w14:paraId="26E678E2" w14:textId="77777777" w:rsidR="003C0FB1" w:rsidRPr="00E22FD9" w:rsidRDefault="003C0FB1" w:rsidP="00E42FF2">
            <w:pPr>
              <w:jc w:val="both"/>
            </w:pPr>
            <w:r w:rsidRPr="00E22FD9">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E22FD9" w14:paraId="671C2EC5" w14:textId="77777777" w:rsidTr="00503F93">
        <w:tc>
          <w:tcPr>
            <w:tcW w:w="963" w:type="dxa"/>
          </w:tcPr>
          <w:p w14:paraId="20140DF0" w14:textId="77777777" w:rsidR="003C0FB1" w:rsidRPr="00E22FD9" w:rsidRDefault="003C0FB1" w:rsidP="00C25940">
            <w:pPr>
              <w:spacing w:before="20"/>
              <w:jc w:val="both"/>
            </w:pPr>
            <w:r w:rsidRPr="00E22FD9">
              <w:rPr>
                <w:color w:val="0000FF"/>
              </w:rPr>
              <w:t>C.</w:t>
            </w:r>
          </w:p>
        </w:tc>
        <w:tc>
          <w:tcPr>
            <w:tcW w:w="8325" w:type="dxa"/>
          </w:tcPr>
          <w:p w14:paraId="3C676F0E" w14:textId="77777777" w:rsidR="003C0FB1" w:rsidRPr="00E22FD9" w:rsidRDefault="003C0FB1" w:rsidP="00E42FF2">
            <w:pPr>
              <w:jc w:val="both"/>
            </w:pPr>
            <w:r w:rsidRPr="00E22FD9">
              <w:t>The Contractor shall maintain and store all items of Equipment within the Client’s premises in a safe, serviceable and clean condition.</w:t>
            </w:r>
          </w:p>
        </w:tc>
      </w:tr>
      <w:tr w:rsidR="003C0FB1" w:rsidRPr="00E22FD9" w14:paraId="3395F293" w14:textId="77777777" w:rsidTr="00503F93">
        <w:tc>
          <w:tcPr>
            <w:tcW w:w="963" w:type="dxa"/>
          </w:tcPr>
          <w:p w14:paraId="3F3B2EBB" w14:textId="77777777" w:rsidR="003C0FB1" w:rsidRPr="00E22FD9" w:rsidRDefault="003C0FB1" w:rsidP="00C25940">
            <w:pPr>
              <w:spacing w:before="20"/>
              <w:jc w:val="both"/>
            </w:pPr>
            <w:r w:rsidRPr="00E22FD9">
              <w:rPr>
                <w:color w:val="0000FF"/>
              </w:rPr>
              <w:t>D</w:t>
            </w:r>
            <w:r w:rsidRPr="00E22FD9">
              <w:t>.</w:t>
            </w:r>
          </w:p>
        </w:tc>
        <w:tc>
          <w:tcPr>
            <w:tcW w:w="8325" w:type="dxa"/>
          </w:tcPr>
          <w:p w14:paraId="5C7C9CBD" w14:textId="77777777" w:rsidR="003C0FB1" w:rsidRPr="00E22FD9" w:rsidRDefault="003C0FB1" w:rsidP="00E42FF2">
            <w:pPr>
              <w:jc w:val="both"/>
            </w:pPr>
            <w:r w:rsidRPr="00E22FD9">
              <w:t>The Contractor shall, at the Client’s written request, at its own expense and as soon as reasonably practicable:</w:t>
            </w:r>
          </w:p>
        </w:tc>
      </w:tr>
      <w:tr w:rsidR="003C0FB1" w:rsidRPr="00E22FD9" w14:paraId="431F009E" w14:textId="77777777" w:rsidTr="00503F93">
        <w:tc>
          <w:tcPr>
            <w:tcW w:w="963" w:type="dxa"/>
          </w:tcPr>
          <w:p w14:paraId="1A87CB2B" w14:textId="77777777" w:rsidR="003C0FB1" w:rsidRPr="00E22FD9"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E22FD9" w14:paraId="5A6A539B" w14:textId="77777777" w:rsidTr="00503F93">
              <w:tc>
                <w:tcPr>
                  <w:tcW w:w="720" w:type="dxa"/>
                </w:tcPr>
                <w:p w14:paraId="6689FB53" w14:textId="77777777" w:rsidR="003C0FB1" w:rsidRPr="00E22FD9" w:rsidRDefault="003C0FB1" w:rsidP="00E42FF2">
                  <w:pPr>
                    <w:jc w:val="both"/>
                  </w:pPr>
                  <w:proofErr w:type="spellStart"/>
                  <w:r w:rsidRPr="00E22FD9">
                    <w:t>i</w:t>
                  </w:r>
                  <w:proofErr w:type="spellEnd"/>
                  <w:r w:rsidRPr="00E22FD9">
                    <w:t xml:space="preserve">. </w:t>
                  </w:r>
                </w:p>
              </w:tc>
              <w:tc>
                <w:tcPr>
                  <w:tcW w:w="8640" w:type="dxa"/>
                </w:tcPr>
                <w:p w14:paraId="567B7CA9" w14:textId="77777777" w:rsidR="003C0FB1" w:rsidRPr="00E22FD9" w:rsidRDefault="003C0FB1" w:rsidP="00E42FF2">
                  <w:pPr>
                    <w:ind w:right="971"/>
                    <w:jc w:val="both"/>
                  </w:pPr>
                  <w:r w:rsidRPr="00E22FD9">
                    <w:t xml:space="preserve">remove from the Client’s premises </w:t>
                  </w:r>
                  <w:proofErr w:type="spellStart"/>
                  <w:r w:rsidRPr="00E22FD9">
                    <w:t>any</w:t>
                  </w:r>
                  <w:proofErr w:type="spellEnd"/>
                  <w:r w:rsidRPr="00E22FD9">
                    <w:t xml:space="preserve"> Equipment which in the reasonable opinion of the Client is either hazardous, noxious or not in accordance with this Agreement; and</w:t>
                  </w:r>
                </w:p>
              </w:tc>
            </w:tr>
            <w:tr w:rsidR="003C0FB1" w:rsidRPr="00E22FD9" w14:paraId="1C598126" w14:textId="77777777" w:rsidTr="00503F93">
              <w:tc>
                <w:tcPr>
                  <w:tcW w:w="720" w:type="dxa"/>
                </w:tcPr>
                <w:p w14:paraId="3C1656F2" w14:textId="77777777" w:rsidR="003C0FB1" w:rsidRPr="00E22FD9" w:rsidRDefault="003C0FB1" w:rsidP="00E42FF2">
                  <w:pPr>
                    <w:jc w:val="both"/>
                  </w:pPr>
                  <w:r w:rsidRPr="00E22FD9">
                    <w:t>ii.</w:t>
                  </w:r>
                </w:p>
              </w:tc>
              <w:tc>
                <w:tcPr>
                  <w:tcW w:w="8640" w:type="dxa"/>
                </w:tcPr>
                <w:p w14:paraId="4012627F" w14:textId="77777777" w:rsidR="003C0FB1" w:rsidRPr="00E22FD9" w:rsidRDefault="003C0FB1" w:rsidP="00E42FF2">
                  <w:pPr>
                    <w:jc w:val="both"/>
                  </w:pPr>
                  <w:r w:rsidRPr="00E22FD9">
                    <w:t>replace such item with a suitable substitute item of Equipment.</w:t>
                  </w:r>
                </w:p>
              </w:tc>
            </w:tr>
          </w:tbl>
          <w:p w14:paraId="30BC4E92" w14:textId="77777777" w:rsidR="003C0FB1" w:rsidRPr="00E22FD9" w:rsidRDefault="003C0FB1" w:rsidP="00E42FF2">
            <w:pPr>
              <w:tabs>
                <w:tab w:val="right" w:pos="7938"/>
                <w:tab w:val="right" w:pos="9072"/>
              </w:tabs>
              <w:jc w:val="both"/>
            </w:pPr>
          </w:p>
        </w:tc>
      </w:tr>
      <w:tr w:rsidR="003C0FB1" w:rsidRPr="00E22FD9" w14:paraId="14BB5BFF" w14:textId="77777777" w:rsidTr="00503F93">
        <w:tc>
          <w:tcPr>
            <w:tcW w:w="963" w:type="dxa"/>
          </w:tcPr>
          <w:p w14:paraId="1767957A" w14:textId="77777777" w:rsidR="003C0FB1" w:rsidRPr="00E22FD9" w:rsidRDefault="003C0FB1" w:rsidP="00C25940">
            <w:pPr>
              <w:spacing w:before="20"/>
              <w:jc w:val="both"/>
            </w:pPr>
            <w:r w:rsidRPr="00E22FD9">
              <w:rPr>
                <w:color w:val="0000FF"/>
              </w:rPr>
              <w:t>E</w:t>
            </w:r>
            <w:r w:rsidRPr="00E22FD9">
              <w:t>.</w:t>
            </w:r>
          </w:p>
        </w:tc>
        <w:tc>
          <w:tcPr>
            <w:tcW w:w="8325" w:type="dxa"/>
          </w:tcPr>
          <w:p w14:paraId="7BDE2842" w14:textId="77777777" w:rsidR="003C0FB1" w:rsidRPr="00E22FD9" w:rsidRDefault="003C0FB1" w:rsidP="00E42FF2">
            <w:pPr>
              <w:jc w:val="both"/>
            </w:pPr>
            <w:r w:rsidRPr="00E22FD9">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E22FD9" w:rsidRDefault="003C0FB1" w:rsidP="003C0FB1">
      <w:pPr>
        <w:pStyle w:val="Heading2"/>
        <w:keepNext w:val="0"/>
        <w:jc w:val="both"/>
      </w:pPr>
      <w:r w:rsidRPr="00E22FD9">
        <w:t>23.</w:t>
      </w:r>
      <w:r w:rsidRPr="00E22FD9">
        <w:tab/>
        <w:t>Non Solicitation</w:t>
      </w:r>
    </w:p>
    <w:tbl>
      <w:tblPr>
        <w:tblW w:w="9285" w:type="dxa"/>
        <w:tblLayout w:type="fixed"/>
        <w:tblLook w:val="01E0" w:firstRow="1" w:lastRow="1" w:firstColumn="1" w:lastColumn="1" w:noHBand="0" w:noVBand="0"/>
      </w:tblPr>
      <w:tblGrid>
        <w:gridCol w:w="963"/>
        <w:gridCol w:w="8322"/>
      </w:tblGrid>
      <w:tr w:rsidR="003C0FB1" w:rsidRPr="00E22FD9" w14:paraId="4E3A7A7E" w14:textId="77777777" w:rsidTr="00503F93">
        <w:tc>
          <w:tcPr>
            <w:tcW w:w="963" w:type="dxa"/>
          </w:tcPr>
          <w:p w14:paraId="0CC5FA7B" w14:textId="77777777" w:rsidR="003C0FB1" w:rsidRPr="00E22FD9" w:rsidRDefault="003C0FB1" w:rsidP="00C25940">
            <w:pPr>
              <w:spacing w:before="20"/>
              <w:jc w:val="both"/>
            </w:pPr>
            <w:r w:rsidRPr="00E22FD9">
              <w:rPr>
                <w:color w:val="0000FF"/>
              </w:rPr>
              <w:t>A.</w:t>
            </w:r>
          </w:p>
        </w:tc>
        <w:tc>
          <w:tcPr>
            <w:tcW w:w="8325" w:type="dxa"/>
          </w:tcPr>
          <w:p w14:paraId="222706BE" w14:textId="77777777" w:rsidR="003C0FB1" w:rsidRPr="00E22FD9" w:rsidRDefault="003C0FB1" w:rsidP="00E42FF2">
            <w:pPr>
              <w:jc w:val="both"/>
            </w:pPr>
            <w:r w:rsidRPr="00E22FD9">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E22FD9" w:rsidRDefault="003C0FB1" w:rsidP="003C0FB1">
      <w:pPr>
        <w:pStyle w:val="Heading2"/>
        <w:keepNext w:val="0"/>
        <w:jc w:val="both"/>
      </w:pPr>
      <w:r w:rsidRPr="00E22FD9">
        <w:t>24.</w:t>
      </w:r>
      <w:r w:rsidRPr="00E22FD9">
        <w:tab/>
        <w:t>Change Control Procedure</w:t>
      </w:r>
    </w:p>
    <w:tbl>
      <w:tblPr>
        <w:tblW w:w="9285" w:type="dxa"/>
        <w:tblLayout w:type="fixed"/>
        <w:tblLook w:val="01E0" w:firstRow="1" w:lastRow="1" w:firstColumn="1" w:lastColumn="1" w:noHBand="0" w:noVBand="0"/>
      </w:tblPr>
      <w:tblGrid>
        <w:gridCol w:w="963"/>
        <w:gridCol w:w="8322"/>
      </w:tblGrid>
      <w:tr w:rsidR="003C0FB1" w:rsidRPr="00E22FD9" w14:paraId="16A8EBC3" w14:textId="77777777" w:rsidTr="00503F93">
        <w:tc>
          <w:tcPr>
            <w:tcW w:w="963" w:type="dxa"/>
          </w:tcPr>
          <w:p w14:paraId="4B68BAB0" w14:textId="77777777" w:rsidR="003C0FB1" w:rsidRPr="00E22FD9" w:rsidRDefault="003C0FB1" w:rsidP="00C25940">
            <w:pPr>
              <w:spacing w:before="20"/>
              <w:jc w:val="both"/>
            </w:pPr>
            <w:r w:rsidRPr="00E22FD9">
              <w:rPr>
                <w:color w:val="0000FF"/>
              </w:rPr>
              <w:t>A.</w:t>
            </w:r>
          </w:p>
        </w:tc>
        <w:tc>
          <w:tcPr>
            <w:tcW w:w="8322" w:type="dxa"/>
          </w:tcPr>
          <w:p w14:paraId="0BCEC6AF" w14:textId="77777777" w:rsidR="003C0FB1" w:rsidRPr="00E22FD9" w:rsidRDefault="003C0FB1" w:rsidP="00E42FF2">
            <w:pPr>
              <w:jc w:val="both"/>
            </w:pPr>
            <w:r w:rsidRPr="00E22FD9">
              <w:t>At any time during the Term of this Agreement, either Party may propose a change or changes to any part or parts of this Agreement.</w:t>
            </w:r>
          </w:p>
        </w:tc>
      </w:tr>
      <w:tr w:rsidR="003C0FB1" w:rsidRPr="00E22FD9" w14:paraId="39CC8812" w14:textId="77777777" w:rsidTr="00503F93">
        <w:tc>
          <w:tcPr>
            <w:tcW w:w="963" w:type="dxa"/>
          </w:tcPr>
          <w:p w14:paraId="6969568D" w14:textId="77777777" w:rsidR="003C0FB1" w:rsidRPr="00E22FD9" w:rsidRDefault="003C0FB1" w:rsidP="00C25940">
            <w:pPr>
              <w:spacing w:before="20"/>
              <w:jc w:val="both"/>
            </w:pPr>
            <w:r w:rsidRPr="00E22FD9">
              <w:rPr>
                <w:color w:val="0000FF"/>
              </w:rPr>
              <w:t>B.</w:t>
            </w:r>
          </w:p>
        </w:tc>
        <w:tc>
          <w:tcPr>
            <w:tcW w:w="8322" w:type="dxa"/>
          </w:tcPr>
          <w:p w14:paraId="092A60B4" w14:textId="77777777" w:rsidR="003C0FB1" w:rsidRPr="00E22FD9" w:rsidRDefault="003C0FB1" w:rsidP="00E42FF2">
            <w:pPr>
              <w:jc w:val="both"/>
            </w:pPr>
            <w:r w:rsidRPr="00E22FD9">
              <w:t>The change control procedures set out in this Schedule will apply to all changes irrespective of whether the Contractor or the Client proposes the change.</w:t>
            </w:r>
          </w:p>
        </w:tc>
      </w:tr>
      <w:tr w:rsidR="003C0FB1" w:rsidRPr="00E22FD9" w14:paraId="751F5F08" w14:textId="77777777" w:rsidTr="00503F93">
        <w:tc>
          <w:tcPr>
            <w:tcW w:w="963" w:type="dxa"/>
          </w:tcPr>
          <w:p w14:paraId="768CFA98" w14:textId="77777777" w:rsidR="003C0FB1" w:rsidRPr="00E22FD9" w:rsidRDefault="003C0FB1" w:rsidP="00C25940">
            <w:pPr>
              <w:spacing w:before="20"/>
              <w:jc w:val="both"/>
            </w:pPr>
            <w:r w:rsidRPr="00E22FD9">
              <w:rPr>
                <w:color w:val="0000FF"/>
              </w:rPr>
              <w:t>C.</w:t>
            </w:r>
          </w:p>
        </w:tc>
        <w:tc>
          <w:tcPr>
            <w:tcW w:w="8322" w:type="dxa"/>
          </w:tcPr>
          <w:p w14:paraId="1976942E" w14:textId="77777777" w:rsidR="003C0FB1" w:rsidRPr="00E22FD9" w:rsidRDefault="003C0FB1" w:rsidP="00E42FF2">
            <w:pPr>
              <w:jc w:val="both"/>
            </w:pPr>
            <w:r w:rsidRPr="00E22FD9">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E22FD9" w14:paraId="58B3703E" w14:textId="77777777" w:rsidTr="00503F93">
        <w:tc>
          <w:tcPr>
            <w:tcW w:w="963" w:type="dxa"/>
          </w:tcPr>
          <w:p w14:paraId="4F8DAA32" w14:textId="77777777" w:rsidR="003C0FB1" w:rsidRPr="00E22FD9" w:rsidRDefault="003C0FB1" w:rsidP="00C25940">
            <w:pPr>
              <w:spacing w:before="20"/>
              <w:jc w:val="both"/>
            </w:pPr>
            <w:r w:rsidRPr="00E22FD9">
              <w:rPr>
                <w:color w:val="0000FF"/>
              </w:rPr>
              <w:t>D</w:t>
            </w:r>
            <w:r w:rsidRPr="00E22FD9">
              <w:t>.</w:t>
            </w:r>
          </w:p>
        </w:tc>
        <w:tc>
          <w:tcPr>
            <w:tcW w:w="8322" w:type="dxa"/>
          </w:tcPr>
          <w:p w14:paraId="08C71669" w14:textId="77777777" w:rsidR="003C0FB1" w:rsidRPr="00E22FD9" w:rsidRDefault="003C0FB1" w:rsidP="00E42FF2">
            <w:pPr>
              <w:jc w:val="both"/>
            </w:pPr>
            <w:r w:rsidRPr="00E22FD9">
              <w:t>All Change Control Notices proposing changes to this Agreement must be submitted for review to the other Party’s Contact.</w:t>
            </w:r>
          </w:p>
        </w:tc>
      </w:tr>
      <w:tr w:rsidR="003C0FB1" w:rsidRPr="00E22FD9" w14:paraId="00CE8ECE" w14:textId="77777777" w:rsidTr="00503F93">
        <w:tc>
          <w:tcPr>
            <w:tcW w:w="963" w:type="dxa"/>
          </w:tcPr>
          <w:p w14:paraId="76E5D9E7" w14:textId="77777777" w:rsidR="003C0FB1" w:rsidRPr="00E22FD9" w:rsidRDefault="003C0FB1" w:rsidP="00C25940">
            <w:pPr>
              <w:spacing w:before="20"/>
              <w:jc w:val="both"/>
            </w:pPr>
            <w:r w:rsidRPr="00E22FD9">
              <w:rPr>
                <w:color w:val="0000FF"/>
              </w:rPr>
              <w:t>E</w:t>
            </w:r>
            <w:r w:rsidRPr="00E22FD9">
              <w:t>.</w:t>
            </w:r>
          </w:p>
        </w:tc>
        <w:tc>
          <w:tcPr>
            <w:tcW w:w="8322" w:type="dxa"/>
          </w:tcPr>
          <w:p w14:paraId="6AE57BE2" w14:textId="77777777" w:rsidR="003C0FB1" w:rsidRPr="00E22FD9" w:rsidRDefault="003C0FB1" w:rsidP="00E42FF2">
            <w:pPr>
              <w:jc w:val="both"/>
            </w:pPr>
            <w:r w:rsidRPr="00E22FD9">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E22FD9" w14:paraId="0821A793" w14:textId="77777777" w:rsidTr="00503F93">
        <w:tc>
          <w:tcPr>
            <w:tcW w:w="963" w:type="dxa"/>
          </w:tcPr>
          <w:p w14:paraId="0F493880" w14:textId="77777777" w:rsidR="003C0FB1" w:rsidRPr="00E22FD9" w:rsidRDefault="003C0FB1" w:rsidP="00C25940">
            <w:pPr>
              <w:spacing w:before="20"/>
              <w:jc w:val="both"/>
            </w:pPr>
            <w:r w:rsidRPr="00E22FD9">
              <w:rPr>
                <w:color w:val="0000FF"/>
              </w:rPr>
              <w:t>F.</w:t>
            </w:r>
          </w:p>
        </w:tc>
        <w:tc>
          <w:tcPr>
            <w:tcW w:w="8322" w:type="dxa"/>
          </w:tcPr>
          <w:p w14:paraId="07093ACE" w14:textId="77777777" w:rsidR="003C0FB1" w:rsidRPr="00E22FD9" w:rsidRDefault="003C0FB1" w:rsidP="00E42FF2">
            <w:pPr>
              <w:jc w:val="both"/>
            </w:pPr>
            <w:r w:rsidRPr="00E22FD9">
              <w:t>On approval of an Impact Assessment, this Agreement and/or the Schedules should be updated and revised as appropriate and in writing.</w:t>
            </w:r>
          </w:p>
        </w:tc>
      </w:tr>
      <w:tr w:rsidR="003C0FB1" w:rsidRPr="00E22FD9" w14:paraId="449B91FC" w14:textId="77777777" w:rsidTr="00503F93">
        <w:tc>
          <w:tcPr>
            <w:tcW w:w="963" w:type="dxa"/>
          </w:tcPr>
          <w:p w14:paraId="0E266D1D" w14:textId="77777777" w:rsidR="003C0FB1" w:rsidRPr="00E22FD9" w:rsidRDefault="003C0FB1" w:rsidP="00C25940">
            <w:pPr>
              <w:spacing w:before="20"/>
              <w:jc w:val="both"/>
            </w:pPr>
            <w:r w:rsidRPr="00E22FD9">
              <w:rPr>
                <w:color w:val="0000FF"/>
              </w:rPr>
              <w:t>G.</w:t>
            </w:r>
          </w:p>
        </w:tc>
        <w:tc>
          <w:tcPr>
            <w:tcW w:w="8322" w:type="dxa"/>
          </w:tcPr>
          <w:p w14:paraId="73349DED" w14:textId="77777777" w:rsidR="003C0FB1" w:rsidRPr="00E22FD9" w:rsidRDefault="003C0FB1" w:rsidP="00E42FF2">
            <w:pPr>
              <w:jc w:val="both"/>
            </w:pPr>
            <w:r w:rsidRPr="00E22FD9">
              <w:t>In the event that either Party rejects the Impact Assessment, the change(s) shall not take place and the Parties shall continue to perform their obligations under this Agreement.</w:t>
            </w:r>
          </w:p>
        </w:tc>
      </w:tr>
      <w:tr w:rsidR="003C0FB1" w:rsidRPr="00E22FD9" w14:paraId="0B56EFBA" w14:textId="77777777" w:rsidTr="00503F93">
        <w:tc>
          <w:tcPr>
            <w:tcW w:w="963" w:type="dxa"/>
          </w:tcPr>
          <w:p w14:paraId="1F3C3C9A" w14:textId="77777777" w:rsidR="003C0FB1" w:rsidRPr="00E22FD9" w:rsidRDefault="003C0FB1" w:rsidP="00C25940">
            <w:pPr>
              <w:spacing w:before="20"/>
              <w:jc w:val="both"/>
            </w:pPr>
            <w:r w:rsidRPr="00E22FD9">
              <w:rPr>
                <w:color w:val="0000FF"/>
              </w:rPr>
              <w:t>H.</w:t>
            </w:r>
          </w:p>
        </w:tc>
        <w:tc>
          <w:tcPr>
            <w:tcW w:w="8322" w:type="dxa"/>
          </w:tcPr>
          <w:p w14:paraId="64EDA16E" w14:textId="77777777" w:rsidR="003C0FB1" w:rsidRPr="00E22FD9" w:rsidRDefault="003C0FB1" w:rsidP="00E42FF2">
            <w:pPr>
              <w:jc w:val="both"/>
            </w:pPr>
            <w:r w:rsidRPr="00E22FD9">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E22FD9" w:rsidRDefault="003C0FB1" w:rsidP="003C0FB1">
      <w:pPr>
        <w:pStyle w:val="Heading2"/>
        <w:keepNext w:val="0"/>
        <w:jc w:val="both"/>
      </w:pPr>
      <w:r w:rsidRPr="00E22FD9">
        <w:t>25.</w:t>
      </w:r>
      <w:r w:rsidRPr="00E22FD9">
        <w:tab/>
      </w:r>
      <w:r w:rsidR="001F7FC2" w:rsidRPr="00E22FD9">
        <w:t>DATA PROTECTION AND SECURITY</w:t>
      </w:r>
    </w:p>
    <w:p w14:paraId="64C012A0" w14:textId="77777777" w:rsidR="00AC4D66" w:rsidRPr="00E22FD9" w:rsidRDefault="00AC4D66" w:rsidP="00AC4D66">
      <w:pPr>
        <w:rPr>
          <w:szCs w:val="22"/>
        </w:rPr>
        <w:sectPr w:rsidR="00AC4D66" w:rsidRPr="00E22FD9"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“Personal Data” has the meaning given under Data Protection Laws;</w:t>
          </w:r>
        </w:p>
        <w:p w14:paraId="5C653856"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“Processing” has the meaning given under the Data Protection Laws;</w:t>
          </w:r>
        </w:p>
        <w:p w14:paraId="322F141C"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E22FD9"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E22FD9">
            <w:rPr>
              <w:rFonts w:asciiTheme="minorHAnsi" w:eastAsiaTheme="minorHAnsi" w:hAnsiTheme="minorHAnsi" w:cstheme="minorBidi"/>
              <w:szCs w:val="22"/>
              <w:lang w:val="en-IE"/>
            </w:rPr>
            <w:br/>
          </w:r>
        </w:p>
        <w:p w14:paraId="4AFFFA60"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E22FD9" w:rsidRDefault="00FC4084" w:rsidP="00FC4084">
          <w:pPr>
            <w:spacing w:after="160" w:line="259" w:lineRule="auto"/>
            <w:ind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 xml:space="preserve"> </w:t>
          </w:r>
        </w:p>
        <w:p w14:paraId="4368654A"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5A061342"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2CD25A5F" w14:textId="67A236E4" w:rsidR="00FC4084" w:rsidRPr="00C33DC1" w:rsidRDefault="00FC4084" w:rsidP="00C33DC1">
          <w:pPr>
            <w:numPr>
              <w:ilvl w:val="1"/>
              <w:numId w:val="10"/>
            </w:numPr>
            <w:spacing w:after="160" w:line="259" w:lineRule="auto"/>
            <w:ind w:right="-108"/>
            <w:contextualSpacing/>
            <w:jc w:val="both"/>
          </w:pPr>
          <w:r w:rsidRPr="00E22FD9">
            <w:t xml:space="preserve"> appropriate safeguards are in place  in relation to the transfer, to ensure that Personal Data is adequately protected in accordance with Chapter V of Regulation 2016/679 ( General Data Protection Regulation); </w:t>
          </w:r>
        </w:p>
        <w:p w14:paraId="1B268983" w14:textId="5E3F6773" w:rsidR="00FC4084" w:rsidRPr="00C33DC1" w:rsidRDefault="00FC4084" w:rsidP="00C33DC1">
          <w:pPr>
            <w:numPr>
              <w:ilvl w:val="1"/>
              <w:numId w:val="10"/>
            </w:numPr>
            <w:spacing w:after="160" w:line="259" w:lineRule="auto"/>
            <w:ind w:right="-108"/>
            <w:contextualSpacing/>
            <w:jc w:val="both"/>
          </w:pPr>
          <w:r w:rsidRPr="00E22FD9">
            <w:t xml:space="preserve">  the data subject has enforceable rights and effective legal remedies;</w:t>
          </w:r>
        </w:p>
        <w:p w14:paraId="3D2C1759" w14:textId="768E6928" w:rsidR="00FC4084" w:rsidRPr="00C33DC1" w:rsidRDefault="00FC4084" w:rsidP="00C33DC1">
          <w:pPr>
            <w:numPr>
              <w:ilvl w:val="1"/>
              <w:numId w:val="10"/>
            </w:numPr>
            <w:spacing w:after="160" w:line="259" w:lineRule="auto"/>
            <w:ind w:right="-108"/>
            <w:contextualSpacing/>
            <w:jc w:val="both"/>
          </w:pPr>
          <w:r w:rsidRPr="00E22FD9">
            <w:t>The Contractor complies with its obligations under the Data Protection Laws by providing an adequate level of protection to any Personal Data that is transferred; and</w:t>
          </w:r>
        </w:p>
        <w:p w14:paraId="1591DA2D" w14:textId="760D583E" w:rsidR="00FC4084" w:rsidRPr="00C33DC1" w:rsidRDefault="00FC4084" w:rsidP="00FC4084">
          <w:pPr>
            <w:numPr>
              <w:ilvl w:val="1"/>
              <w:numId w:val="10"/>
            </w:numPr>
            <w:spacing w:after="160" w:line="259" w:lineRule="auto"/>
            <w:ind w:right="-108"/>
            <w:contextualSpacing/>
            <w:jc w:val="both"/>
          </w:pPr>
          <w:r w:rsidRPr="00E22FD9">
            <w:t xml:space="preserve">  The Contractor complies with reasonable instructions notified to it in advance by the Client with respect to the processing of the Personal Data;</w:t>
          </w:r>
        </w:p>
        <w:p w14:paraId="176BA22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E22FD9"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permit the Client, the Office of</w:t>
          </w:r>
          <w:r w:rsidR="00DB5E7D" w:rsidRPr="00E22FD9">
            <w:rPr>
              <w:rFonts w:asciiTheme="minorHAnsi" w:eastAsiaTheme="minorHAnsi" w:hAnsiTheme="minorHAnsi" w:cstheme="minorBidi"/>
              <w:szCs w:val="22"/>
              <w:lang w:val="en-IE"/>
            </w:rPr>
            <w:t xml:space="preserve"> the Data Protection Commission</w:t>
          </w:r>
          <w:r w:rsidRPr="00E22FD9">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Contractor shall:-</w:t>
          </w:r>
        </w:p>
        <w:p w14:paraId="51508F86"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E22FD9" w:rsidRDefault="00FC4084" w:rsidP="00FC4084">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09CDDE4" w14:textId="1F3EF806" w:rsidR="0061100A" w:rsidRPr="00E22FD9" w:rsidRDefault="00FC4084" w:rsidP="00C33DC1">
          <w:pPr>
            <w:spacing w:after="160" w:line="259" w:lineRule="auto"/>
            <w:ind w:left="720" w:right="-108"/>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6D5F972A" w14:textId="745FEE1E" w:rsidR="00FC4084" w:rsidRPr="00C33DC1" w:rsidRDefault="00C33DC1" w:rsidP="00C33DC1">
          <w:pPr>
            <w:pStyle w:val="ListParagraph"/>
            <w:numPr>
              <w:ilvl w:val="0"/>
              <w:numId w:val="11"/>
            </w:numPr>
            <w:spacing w:after="160" w:line="259" w:lineRule="auto"/>
            <w:ind w:right="-108"/>
            <w:jc w:val="both"/>
            <w:rPr>
              <w:rFonts w:asciiTheme="minorHAnsi" w:eastAsiaTheme="minorHAnsi" w:hAnsiTheme="minorHAnsi" w:cstheme="minorBidi"/>
              <w:szCs w:val="22"/>
              <w:lang w:val="en-IE"/>
            </w:rPr>
          </w:pPr>
          <w:r>
            <w:rPr>
              <w:rFonts w:asciiTheme="minorHAnsi" w:eastAsiaTheme="minorHAnsi" w:hAnsiTheme="minorHAnsi" w:cstheme="minorBidi"/>
              <w:szCs w:val="22"/>
              <w:lang w:val="en-IE"/>
            </w:rPr>
            <w:t>T</w:t>
          </w:r>
          <w:r w:rsidR="00FC4084" w:rsidRPr="00C33DC1">
            <w:rPr>
              <w:rFonts w:asciiTheme="minorHAnsi" w:eastAsiaTheme="minorHAnsi" w:hAnsiTheme="minorHAnsi" w:cstheme="minorBidi"/>
              <w:szCs w:val="22"/>
              <w:lang w:val="en-IE"/>
            </w:rPr>
            <w:t xml:space="preserve">he Client consents to the Contractor appointing </w:t>
          </w:r>
          <w:r w:rsidR="00FC4084" w:rsidRPr="004C031D">
            <w:rPr>
              <w:rFonts w:asciiTheme="minorHAnsi" w:eastAsiaTheme="minorHAnsi" w:hAnsiTheme="minorHAnsi" w:cstheme="minorBidi"/>
              <w:szCs w:val="22"/>
              <w:highlight w:val="lightGray"/>
              <w:lang w:val="en-IE"/>
            </w:rPr>
            <w:t>[insert third-party processor]</w:t>
          </w:r>
          <w:r w:rsidR="00FC4084" w:rsidRPr="00C33DC1">
            <w:rPr>
              <w:rFonts w:asciiTheme="minorHAnsi" w:eastAsiaTheme="minorHAnsi" w:hAnsiTheme="minorHAnsi" w:cstheme="minorBidi"/>
              <w:szCs w:val="22"/>
              <w:lang w:val="en-IE"/>
            </w:rPr>
            <w:t xml:space="preserve">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Save for clauses 25B, 25C, 25D(4) and 25E, all the obligations on the Contractor in this clause 25 relating to the processing of Personal Data shall apply to the processing of all Data.</w:t>
          </w:r>
        </w:p>
        <w:p w14:paraId="67FC8382" w14:textId="77777777" w:rsidR="00FC4084" w:rsidRPr="00E22FD9"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E22FD9"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E22FD9">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E22FD9" w:rsidDel="006A7016" w:rsidRDefault="006A7016" w:rsidP="006A7016">
          <w:pPr>
            <w:spacing w:after="0"/>
            <w:ind w:left="720"/>
          </w:pPr>
        </w:p>
        <w:p w14:paraId="2A055D08" w14:textId="77777777" w:rsidR="00AC4D66" w:rsidRPr="00E22FD9" w:rsidRDefault="00725C28" w:rsidP="006A7016">
          <w:pPr>
            <w:spacing w:after="0"/>
            <w:ind w:left="720"/>
          </w:pPr>
        </w:p>
      </w:sdtContent>
    </w:sdt>
    <w:p w14:paraId="2ACED30D" w14:textId="77777777" w:rsidR="00AC4D66" w:rsidRPr="00E22FD9" w:rsidRDefault="00AC4D66" w:rsidP="00AC4D66"/>
    <w:p w14:paraId="5B8356B7" w14:textId="77777777" w:rsidR="00AC4D66" w:rsidRPr="00E22FD9" w:rsidRDefault="00AC4D66" w:rsidP="00AC4D66"/>
    <w:p w14:paraId="58A27EC6" w14:textId="77777777" w:rsidR="001F7FC2" w:rsidRPr="00E22FD9"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E22FD9">
        <w:rPr>
          <w:b/>
          <w:caps/>
          <w:color w:val="FFFFFF"/>
          <w:szCs w:val="22"/>
        </w:rPr>
        <w:t>26.</w:t>
      </w:r>
      <w:r w:rsidRPr="00E22FD9">
        <w:rPr>
          <w:b/>
          <w:caps/>
          <w:color w:val="FFFFFF"/>
          <w:szCs w:val="22"/>
        </w:rPr>
        <w:tab/>
        <w:t>Additional Condition(s)</w:t>
      </w:r>
    </w:p>
    <w:p w14:paraId="6CE65907" w14:textId="77777777" w:rsidR="001F7FC2" w:rsidRPr="00E22FD9" w:rsidRDefault="001F7FC2" w:rsidP="001F7FC2">
      <w:pPr>
        <w:rPr>
          <w:szCs w:val="22"/>
        </w:rPr>
        <w:sectPr w:rsidR="001F7FC2" w:rsidRPr="00E22FD9"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E22FD9" w:rsidRDefault="001F7FC2" w:rsidP="00CC7906">
          <w:pPr>
            <w:spacing w:after="0"/>
            <w:rPr>
              <w:i/>
              <w:iCs/>
              <w:noProof/>
            </w:rPr>
          </w:pPr>
          <w:r w:rsidRPr="00E22FD9">
            <w:t>[</w:t>
          </w:r>
          <w:r w:rsidRPr="00E22FD9">
            <w:rPr>
              <w:i/>
              <w:iCs/>
              <w:noProof/>
            </w:rPr>
            <w:t>Delete and replace with “Not Used” if not applicable:</w:t>
          </w:r>
        </w:p>
        <w:p w14:paraId="7C40B245" w14:textId="77777777" w:rsidR="001F7FC2" w:rsidRPr="00E22FD9" w:rsidRDefault="001F7FC2" w:rsidP="00CC7906">
          <w:pPr>
            <w:spacing w:after="0"/>
          </w:pPr>
          <w:r w:rsidRPr="00E22FD9">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Pr="00E22FD9" w:rsidRDefault="001F7FC2" w:rsidP="00AC4D66">
      <w:pPr>
        <w:sectPr w:rsidR="001F7FC2" w:rsidRPr="00E22FD9"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E22FD9" w:rsidRDefault="00BE69B1" w:rsidP="00BE69B1">
      <w:pPr>
        <w:pStyle w:val="Heading1"/>
        <w:keepNext w:val="0"/>
        <w:rPr>
          <w:rFonts w:ascii="Calibri" w:hAnsi="Calibri"/>
        </w:rPr>
      </w:pPr>
      <w:r w:rsidRPr="00E22FD9">
        <w:rPr>
          <w:rFonts w:ascii="Calibri" w:hAnsi="Calibri"/>
        </w:rPr>
        <w:t>Schedule B:  Services:  The Specification</w:t>
      </w:r>
    </w:p>
    <w:p w14:paraId="652118C4" w14:textId="77777777" w:rsidR="00BE69B1" w:rsidRPr="00E22FD9" w:rsidRDefault="00BE69B1" w:rsidP="00BE69B1">
      <w:pPr>
        <w:spacing w:after="200"/>
        <w:rPr>
          <w:szCs w:val="22"/>
        </w:rPr>
        <w:sectPr w:rsidR="00BE69B1" w:rsidRPr="00E22FD9"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Pr="00E22FD9" w:rsidRDefault="00BE69B1" w:rsidP="00BE69B1">
          <w:pPr>
            <w:spacing w:after="200"/>
            <w:rPr>
              <w:szCs w:val="22"/>
            </w:rPr>
          </w:pPr>
          <w:r w:rsidRPr="00E22FD9">
            <w:rPr>
              <w:szCs w:val="22"/>
            </w:rPr>
            <w:t>[Insert when completing contract]</w:t>
          </w:r>
        </w:p>
      </w:sdtContent>
    </w:sdt>
    <w:p w14:paraId="7E8BA244" w14:textId="77777777" w:rsidR="00BE69B1" w:rsidRPr="00E22FD9" w:rsidRDefault="00BE69B1" w:rsidP="00BE69B1">
      <w:pPr>
        <w:spacing w:after="200"/>
        <w:rPr>
          <w:szCs w:val="22"/>
        </w:rPr>
      </w:pPr>
    </w:p>
    <w:p w14:paraId="4DDCF46D" w14:textId="77777777" w:rsidR="009D6264" w:rsidRPr="00E22FD9" w:rsidRDefault="009D6264" w:rsidP="00BE69B1">
      <w:pPr>
        <w:spacing w:after="200"/>
        <w:rPr>
          <w:szCs w:val="22"/>
        </w:rPr>
        <w:sectPr w:rsidR="009D6264" w:rsidRPr="00E22FD9" w:rsidSect="00684357">
          <w:type w:val="continuous"/>
          <w:pgSz w:w="11906" w:h="16838"/>
          <w:pgMar w:top="1440" w:right="1440" w:bottom="1440" w:left="1440" w:header="708" w:footer="708" w:gutter="0"/>
          <w:cols w:space="708"/>
          <w:formProt w:val="0"/>
          <w:docGrid w:linePitch="360"/>
        </w:sectPr>
      </w:pPr>
    </w:p>
    <w:p w14:paraId="3099DED4" w14:textId="77777777" w:rsidR="007712DD" w:rsidRPr="00E22FD9" w:rsidRDefault="007712DD" w:rsidP="007712DD">
      <w:pPr>
        <w:pStyle w:val="Heading1"/>
        <w:rPr>
          <w:rFonts w:ascii="Calibri" w:hAnsi="Calibri"/>
        </w:rPr>
      </w:pPr>
      <w:r w:rsidRPr="00E22FD9">
        <w:rPr>
          <w:rFonts w:ascii="Calibri" w:hAnsi="Calibri"/>
        </w:rPr>
        <w:t>Schedule C:  Charges</w:t>
      </w:r>
    </w:p>
    <w:p w14:paraId="1A062DB4" w14:textId="77777777" w:rsidR="007712DD" w:rsidRPr="00E22FD9" w:rsidRDefault="007712DD" w:rsidP="007712DD">
      <w:pPr>
        <w:spacing w:after="200"/>
        <w:rPr>
          <w:szCs w:val="22"/>
        </w:rPr>
        <w:sectPr w:rsidR="007712DD" w:rsidRPr="00E22FD9"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E22FD9" w:rsidRDefault="007712DD" w:rsidP="007712DD">
          <w:pPr>
            <w:spacing w:after="200"/>
            <w:rPr>
              <w:szCs w:val="22"/>
            </w:rPr>
          </w:pPr>
          <w:r w:rsidRPr="00E22FD9">
            <w:rPr>
              <w:szCs w:val="22"/>
            </w:rPr>
            <w:t>[Insert when completing contract]</w:t>
          </w:r>
        </w:p>
      </w:sdtContent>
    </w:sdt>
    <w:p w14:paraId="70FD7B9B" w14:textId="77777777" w:rsidR="007712DD" w:rsidRPr="00E22FD9" w:rsidRDefault="007712DD" w:rsidP="007712DD">
      <w:pPr>
        <w:rPr>
          <w:szCs w:val="22"/>
        </w:rPr>
      </w:pPr>
    </w:p>
    <w:p w14:paraId="477BDD39" w14:textId="77777777" w:rsidR="007712DD" w:rsidRPr="00E22FD9" w:rsidRDefault="007712DD" w:rsidP="007712DD">
      <w:pPr>
        <w:rPr>
          <w:szCs w:val="22"/>
        </w:rPr>
        <w:sectPr w:rsidR="007712DD" w:rsidRPr="00E22FD9" w:rsidSect="00684357">
          <w:type w:val="continuous"/>
          <w:pgSz w:w="11906" w:h="16838"/>
          <w:pgMar w:top="1440" w:right="1440" w:bottom="1440" w:left="1440" w:header="708" w:footer="708" w:gutter="0"/>
          <w:cols w:space="708"/>
          <w:formProt w:val="0"/>
          <w:docGrid w:linePitch="360"/>
        </w:sectPr>
      </w:pPr>
    </w:p>
    <w:p w14:paraId="75E2AD8B" w14:textId="77777777" w:rsidR="007712DD" w:rsidRPr="00E22FD9" w:rsidRDefault="007712DD" w:rsidP="007712DD">
      <w:pPr>
        <w:pStyle w:val="Heading1"/>
        <w:keepNext w:val="0"/>
        <w:rPr>
          <w:rFonts w:ascii="Calibri" w:hAnsi="Calibri"/>
        </w:rPr>
      </w:pPr>
      <w:r w:rsidRPr="00E22FD9">
        <w:rPr>
          <w:rFonts w:ascii="Calibri" w:hAnsi="Calibri"/>
          <w:bCs w:val="0"/>
        </w:rPr>
        <w:t xml:space="preserve">Schedule D:  </w:t>
      </w:r>
      <w:r w:rsidRPr="00E22FD9">
        <w:rPr>
          <w:rFonts w:ascii="Calibri" w:hAnsi="Calibri"/>
        </w:rPr>
        <w:t>Service Levels</w:t>
      </w:r>
    </w:p>
    <w:p w14:paraId="1428A589" w14:textId="77777777" w:rsidR="007712DD" w:rsidRPr="00E22FD9" w:rsidRDefault="007712DD" w:rsidP="007712DD">
      <w:pPr>
        <w:spacing w:after="200"/>
        <w:rPr>
          <w:szCs w:val="22"/>
        </w:rPr>
        <w:sectPr w:rsidR="007712DD" w:rsidRPr="00E22FD9"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E22FD9" w:rsidRDefault="007712DD" w:rsidP="007712DD">
          <w:pPr>
            <w:spacing w:after="200"/>
            <w:rPr>
              <w:szCs w:val="22"/>
            </w:rPr>
          </w:pPr>
          <w:r w:rsidRPr="00E22FD9">
            <w:rPr>
              <w:szCs w:val="22"/>
            </w:rPr>
            <w:t>[Insert at RFT stage, if applicable, or when completing contract]</w:t>
          </w:r>
        </w:p>
      </w:sdtContent>
    </w:sdt>
    <w:p w14:paraId="5599BF13" w14:textId="77777777" w:rsidR="007712DD" w:rsidRPr="00E22FD9" w:rsidRDefault="007712DD" w:rsidP="007712DD">
      <w:pPr>
        <w:spacing w:after="200"/>
        <w:rPr>
          <w:szCs w:val="22"/>
        </w:rPr>
      </w:pPr>
    </w:p>
    <w:p w14:paraId="064425EE" w14:textId="77777777" w:rsidR="006A7016" w:rsidRPr="00E22FD9"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E22FD9">
        <w:rPr>
          <w:b/>
          <w:color w:val="333399"/>
          <w:sz w:val="32"/>
          <w:szCs w:val="32"/>
          <w:lang w:val="en-US"/>
        </w:rPr>
        <w:t>Schedule E:</w:t>
      </w:r>
      <w:r w:rsidRPr="00E22FD9">
        <w:rPr>
          <w:b/>
          <w:color w:val="333399"/>
          <w:sz w:val="32"/>
          <w:szCs w:val="32"/>
          <w:lang w:val="en-US"/>
        </w:rPr>
        <w:tab/>
      </w:r>
      <w:r w:rsidRPr="00E22FD9">
        <w:rPr>
          <w:b/>
          <w:bCs/>
          <w:color w:val="333399"/>
          <w:sz w:val="32"/>
          <w:szCs w:val="32"/>
          <w:lang w:val="en-US"/>
        </w:rPr>
        <w:t>Data Protection</w:t>
      </w:r>
    </w:p>
    <w:p w14:paraId="7F6FCFC2" w14:textId="77777777" w:rsidR="006A7016" w:rsidRPr="00E22FD9" w:rsidRDefault="006A7016" w:rsidP="006A7016">
      <w:pPr>
        <w:spacing w:after="200"/>
        <w:jc w:val="both"/>
        <w:rPr>
          <w:szCs w:val="22"/>
        </w:rPr>
        <w:sectPr w:rsidR="006A7016" w:rsidRPr="00E22FD9" w:rsidSect="009147DA">
          <w:type w:val="continuous"/>
          <w:pgSz w:w="11906" w:h="16838"/>
          <w:pgMar w:top="1440" w:right="1440" w:bottom="1440" w:left="1440" w:header="708" w:footer="708" w:gutter="0"/>
          <w:cols w:space="708"/>
          <w:docGrid w:linePitch="360"/>
        </w:sectPr>
      </w:pPr>
    </w:p>
    <w:p w14:paraId="7F823D6F" w14:textId="77777777" w:rsidR="007E76FD" w:rsidRPr="00E22FD9"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sdt>
              <w:sdtPr>
                <w:id w:val="1291861606"/>
                <w:placeholder>
                  <w:docPart w:val="A4928005AB884C3A923CEC3FEA0943F6"/>
                </w:placeholder>
              </w:sdtPr>
              <w:sdtEndPr/>
              <w:sdtContent>
                <w:p w14:paraId="427BC42F" w14:textId="77777777" w:rsidR="007E76FD" w:rsidRPr="00E22FD9" w:rsidRDefault="007E76FD" w:rsidP="002A1879">
                  <w:pPr>
                    <w:rPr>
                      <w:bCs/>
                      <w:i/>
                      <w:szCs w:val="22"/>
                      <w:u w:val="single"/>
                    </w:rPr>
                  </w:pPr>
                  <w:r w:rsidRPr="00E22FD9">
                    <w:rPr>
                      <w:bCs/>
                      <w:i/>
                      <w:szCs w:val="22"/>
                      <w:u w:val="single"/>
                    </w:rPr>
                    <w:t>[complete when completing the contract]</w:t>
                  </w:r>
                </w:p>
                <w:p w14:paraId="21221877" w14:textId="77777777" w:rsidR="007E76FD" w:rsidRPr="00E22FD9" w:rsidRDefault="007E76FD" w:rsidP="002A1879">
                  <w:pPr>
                    <w:rPr>
                      <w:bCs/>
                      <w:szCs w:val="22"/>
                      <w:u w:val="single"/>
                    </w:rPr>
                  </w:pPr>
                  <w:r w:rsidRPr="00E22FD9">
                    <w:rPr>
                      <w:bCs/>
                      <w:szCs w:val="22"/>
                      <w:u w:val="single"/>
                    </w:rPr>
                    <w:t>Processing, Personal Data and Data Subjects</w:t>
                  </w:r>
                </w:p>
                <w:p w14:paraId="34115B75" w14:textId="77777777" w:rsidR="007E76FD" w:rsidRPr="00E22FD9" w:rsidRDefault="007E76FD" w:rsidP="0003041E">
                  <w:pPr>
                    <w:numPr>
                      <w:ilvl w:val="0"/>
                      <w:numId w:val="12"/>
                    </w:numPr>
                    <w:contextualSpacing/>
                    <w:rPr>
                      <w:szCs w:val="22"/>
                    </w:rPr>
                  </w:pPr>
                  <w:r w:rsidRPr="00E22FD9">
                    <w:rPr>
                      <w:szCs w:val="22"/>
                    </w:rPr>
                    <w:t>Processing by the Contractor</w:t>
                  </w:r>
                </w:p>
                <w:p w14:paraId="18EE6342" w14:textId="77777777" w:rsidR="007E76FD" w:rsidRPr="00E22FD9" w:rsidRDefault="007E76FD">
                  <w:pPr>
                    <w:ind w:left="720"/>
                    <w:contextualSpacing/>
                    <w:rPr>
                      <w:szCs w:val="22"/>
                    </w:rPr>
                  </w:pPr>
                </w:p>
                <w:p w14:paraId="0C62A6F5" w14:textId="77777777" w:rsidR="007E76FD" w:rsidRPr="00E22FD9" w:rsidRDefault="007E76FD" w:rsidP="0003041E">
                  <w:pPr>
                    <w:numPr>
                      <w:ilvl w:val="1"/>
                      <w:numId w:val="12"/>
                    </w:numPr>
                    <w:ind w:left="1134"/>
                    <w:contextualSpacing/>
                    <w:rPr>
                      <w:szCs w:val="22"/>
                    </w:rPr>
                  </w:pPr>
                  <w:r w:rsidRPr="00E22FD9">
                    <w:rPr>
                      <w:szCs w:val="22"/>
                    </w:rPr>
                    <w:t>Subject matter of processing</w:t>
                  </w:r>
                </w:p>
                <w:p w14:paraId="3FABBF86" w14:textId="77777777" w:rsidR="007E76FD" w:rsidRPr="00E22FD9" w:rsidRDefault="007E76FD">
                  <w:pPr>
                    <w:ind w:left="1134"/>
                    <w:contextualSpacing/>
                    <w:rPr>
                      <w:szCs w:val="22"/>
                    </w:rPr>
                  </w:pPr>
                </w:p>
                <w:p w14:paraId="3ADF4C33" w14:textId="77777777" w:rsidR="007E76FD" w:rsidRPr="00E22FD9" w:rsidRDefault="007E76FD" w:rsidP="0003041E">
                  <w:pPr>
                    <w:numPr>
                      <w:ilvl w:val="1"/>
                      <w:numId w:val="12"/>
                    </w:numPr>
                    <w:ind w:left="1134"/>
                    <w:contextualSpacing/>
                    <w:rPr>
                      <w:szCs w:val="22"/>
                    </w:rPr>
                  </w:pPr>
                  <w:r w:rsidRPr="00E22FD9">
                    <w:rPr>
                      <w:szCs w:val="22"/>
                    </w:rPr>
                    <w:t>Nature of processing</w:t>
                  </w:r>
                  <w:r w:rsidRPr="00E22FD9">
                    <w:rPr>
                      <w:szCs w:val="22"/>
                    </w:rPr>
                    <w:br/>
                  </w:r>
                </w:p>
                <w:p w14:paraId="237B162C" w14:textId="77777777" w:rsidR="007E76FD" w:rsidRPr="00E22FD9" w:rsidRDefault="007E76FD" w:rsidP="0003041E">
                  <w:pPr>
                    <w:numPr>
                      <w:ilvl w:val="1"/>
                      <w:numId w:val="12"/>
                    </w:numPr>
                    <w:ind w:left="1134"/>
                    <w:contextualSpacing/>
                    <w:rPr>
                      <w:szCs w:val="22"/>
                    </w:rPr>
                  </w:pPr>
                  <w:r w:rsidRPr="00E22FD9">
                    <w:rPr>
                      <w:szCs w:val="22"/>
                    </w:rPr>
                    <w:t>Purpose of processing</w:t>
                  </w:r>
                </w:p>
                <w:p w14:paraId="440E6110" w14:textId="77777777" w:rsidR="007E76FD" w:rsidRPr="00E22FD9" w:rsidRDefault="007E76FD">
                  <w:pPr>
                    <w:ind w:left="1134"/>
                    <w:contextualSpacing/>
                    <w:rPr>
                      <w:szCs w:val="22"/>
                    </w:rPr>
                  </w:pPr>
                </w:p>
                <w:p w14:paraId="76AE7CCC" w14:textId="77777777" w:rsidR="007E76FD" w:rsidRPr="00E22FD9" w:rsidRDefault="007E76FD" w:rsidP="0003041E">
                  <w:pPr>
                    <w:numPr>
                      <w:ilvl w:val="1"/>
                      <w:numId w:val="12"/>
                    </w:numPr>
                    <w:ind w:left="1134"/>
                    <w:contextualSpacing/>
                    <w:rPr>
                      <w:szCs w:val="22"/>
                    </w:rPr>
                  </w:pPr>
                  <w:r w:rsidRPr="00E22FD9">
                    <w:rPr>
                      <w:szCs w:val="22"/>
                    </w:rPr>
                    <w:t>Duration of the processing</w:t>
                  </w:r>
                </w:p>
                <w:p w14:paraId="1EF6A415" w14:textId="77777777" w:rsidR="007E76FD" w:rsidRPr="00E22FD9" w:rsidRDefault="007E76FD" w:rsidP="002A1879">
                  <w:pPr>
                    <w:ind w:left="720"/>
                    <w:contextualSpacing/>
                    <w:rPr>
                      <w:szCs w:val="22"/>
                    </w:rPr>
                  </w:pPr>
                </w:p>
                <w:p w14:paraId="77018AC6" w14:textId="77777777" w:rsidR="007E76FD" w:rsidRPr="00E22FD9" w:rsidRDefault="007E76FD" w:rsidP="0003041E">
                  <w:pPr>
                    <w:numPr>
                      <w:ilvl w:val="0"/>
                      <w:numId w:val="12"/>
                    </w:numPr>
                    <w:contextualSpacing/>
                    <w:rPr>
                      <w:szCs w:val="22"/>
                    </w:rPr>
                  </w:pPr>
                  <w:r w:rsidRPr="00E22FD9">
                    <w:rPr>
                      <w:szCs w:val="22"/>
                    </w:rPr>
                    <w:t>Types of personal data</w:t>
                  </w:r>
                </w:p>
                <w:p w14:paraId="1135C345" w14:textId="77777777" w:rsidR="007E76FD" w:rsidRPr="00E22FD9" w:rsidRDefault="007E76FD" w:rsidP="002A1879">
                  <w:pPr>
                    <w:ind w:left="720"/>
                    <w:contextualSpacing/>
                    <w:rPr>
                      <w:szCs w:val="22"/>
                    </w:rPr>
                  </w:pPr>
                </w:p>
                <w:p w14:paraId="5690F2ED" w14:textId="77777777" w:rsidR="007E76FD" w:rsidRPr="00E22FD9" w:rsidRDefault="007E76FD" w:rsidP="0003041E">
                  <w:pPr>
                    <w:pStyle w:val="ListParagraph"/>
                    <w:numPr>
                      <w:ilvl w:val="0"/>
                      <w:numId w:val="12"/>
                    </w:numPr>
                    <w:rPr>
                      <w:szCs w:val="22"/>
                    </w:rPr>
                  </w:pPr>
                  <w:r w:rsidRPr="00E22FD9">
                    <w:rPr>
                      <w:szCs w:val="22"/>
                    </w:rPr>
                    <w:t>Categories of data subject</w:t>
                  </w:r>
                </w:p>
                <w:p w14:paraId="11C4452B" w14:textId="77777777" w:rsidR="007E76FD" w:rsidRPr="00E22FD9" w:rsidRDefault="00725C28" w:rsidP="007E76FD">
                  <w:pPr>
                    <w:spacing w:after="200" w:line="320" w:lineRule="auto"/>
                    <w:jc w:val="both"/>
                  </w:pPr>
                </w:p>
              </w:sdtContent>
            </w:sdt>
          </w:sdtContent>
        </w:sdt>
      </w:sdtContent>
    </w:sdt>
    <w:p w14:paraId="319E38A5" w14:textId="77777777" w:rsidR="00BF4019" w:rsidRPr="00E22FD9" w:rsidRDefault="00BF4019">
      <w:pPr>
        <w:rPr>
          <w:szCs w:val="22"/>
          <w:lang w:val="en-US"/>
        </w:rPr>
        <w:sectPr w:rsidR="00BF4019" w:rsidRPr="00E22FD9" w:rsidSect="00684357">
          <w:type w:val="continuous"/>
          <w:pgSz w:w="11906" w:h="16838"/>
          <w:pgMar w:top="1440" w:right="1440" w:bottom="1440" w:left="1440" w:header="708" w:footer="708" w:gutter="0"/>
          <w:cols w:space="708"/>
          <w:formProt w:val="0"/>
          <w:docGrid w:linePitch="360"/>
        </w:sectPr>
      </w:pPr>
    </w:p>
    <w:p w14:paraId="1DEFEA5C" w14:textId="77777777" w:rsidR="003C0FB1" w:rsidRPr="00E22FD9" w:rsidRDefault="003C0FB1" w:rsidP="007712DD">
      <w:pPr>
        <w:pStyle w:val="Heading1"/>
        <w:keepNext w:val="0"/>
        <w:jc w:val="both"/>
        <w:rPr>
          <w:rFonts w:ascii="Calibri" w:hAnsi="Calibri"/>
        </w:rPr>
      </w:pPr>
      <w:r w:rsidRPr="00E22FD9">
        <w:rPr>
          <w:rFonts w:ascii="Calibri" w:hAnsi="Calibri"/>
        </w:rPr>
        <w:t xml:space="preserve">Appendix </w:t>
      </w:r>
      <w:r w:rsidR="00DF26D3" w:rsidRPr="00E22FD9">
        <w:rPr>
          <w:rFonts w:ascii="Calibri" w:hAnsi="Calibri"/>
        </w:rPr>
        <w:t>6</w:t>
      </w:r>
      <w:r w:rsidRPr="00E22FD9">
        <w:rPr>
          <w:rFonts w:ascii="Calibri" w:hAnsi="Calibri"/>
        </w:rPr>
        <w:t xml:space="preserve">: </w:t>
      </w:r>
      <w:r w:rsidR="00DA6804" w:rsidRPr="00E22FD9">
        <w:rPr>
          <w:rFonts w:ascii="Calibri" w:hAnsi="Calibri"/>
        </w:rPr>
        <w:t xml:space="preserve"> </w:t>
      </w:r>
      <w:r w:rsidRPr="00E22FD9">
        <w:rPr>
          <w:rFonts w:ascii="Calibri" w:hAnsi="Calibri"/>
        </w:rPr>
        <w:t>Confidentiality Agreement</w:t>
      </w:r>
    </w:p>
    <w:sdt>
      <w:sdtPr>
        <w:rPr>
          <w:color w:val="FF0000"/>
        </w:rPr>
        <w:id w:val="923306803"/>
        <w:placeholder>
          <w:docPart w:val="9FA0F2366C0E4E358004E90B0C88D159"/>
        </w:placeholder>
      </w:sdtPr>
      <w:sdtEndPr/>
      <w:sdtContent>
        <w:sdt>
          <w:sdtPr>
            <w:rPr>
              <w:color w:val="FF0000"/>
            </w:rPr>
            <w:id w:val="1899244634"/>
            <w:placeholder>
              <w:docPart w:val="9159A25A66F743BB8693B50BEFB61ED9"/>
            </w:placeholder>
          </w:sdtPr>
          <w:sdtEndPr/>
          <w:sdtContent>
            <w:p w14:paraId="1B7BBCE2" w14:textId="77777777" w:rsidR="00E754E6" w:rsidRPr="00E22FD9" w:rsidRDefault="00E754E6" w:rsidP="005635BE">
              <w:pPr>
                <w:rPr>
                  <w:szCs w:val="22"/>
                </w:rPr>
              </w:pPr>
            </w:p>
            <w:sdt>
              <w:sdtPr>
                <w:rPr>
                  <w:color w:val="FF0000"/>
                </w:rPr>
                <w:id w:val="-1467509169"/>
                <w:placeholder>
                  <w:docPart w:val="456B8CF283A4419DAFFB8EBB9E477727"/>
                </w:placeholder>
              </w:sdtPr>
              <w:sdtEndPr/>
              <w:sdtContent>
                <w:p w14:paraId="17FE8BCA" w14:textId="6B043540" w:rsidR="005635BE" w:rsidRPr="00E22FD9" w:rsidRDefault="005635BE" w:rsidP="005635BE">
                  <w:pPr>
                    <w:rPr>
                      <w:szCs w:val="22"/>
                    </w:rPr>
                  </w:pPr>
                  <w:r w:rsidRPr="00E22FD9">
                    <w:rPr>
                      <w:szCs w:val="22"/>
                    </w:rPr>
                    <w:t xml:space="preserve">THIS AGREEMENT is made on the </w:t>
                  </w:r>
                  <w:r w:rsidRPr="00E22FD9">
                    <w:rPr>
                      <w:szCs w:val="22"/>
                    </w:rPr>
                    <w:fldChar w:fldCharType="begin">
                      <w:ffData>
                        <w:name w:val="Text146"/>
                        <w:enabled/>
                        <w:calcOnExit w:val="0"/>
                        <w:textInput>
                          <w:default w:val="[date]"/>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[date]</w:t>
                  </w:r>
                  <w:r w:rsidRPr="00E22FD9">
                    <w:rPr>
                      <w:szCs w:val="22"/>
                    </w:rPr>
                    <w:fldChar w:fldCharType="end"/>
                  </w:r>
                  <w:r w:rsidRPr="00E22FD9">
                    <w:rPr>
                      <w:szCs w:val="22"/>
                    </w:rPr>
                    <w:t xml:space="preserve"> day of </w:t>
                  </w:r>
                  <w:r w:rsidRPr="00E22FD9">
                    <w:rPr>
                      <w:szCs w:val="22"/>
                    </w:rPr>
                    <w:fldChar w:fldCharType="begin">
                      <w:ffData>
                        <w:name w:val="Text147"/>
                        <w:enabled/>
                        <w:calcOnExit w:val="0"/>
                        <w:textInput>
                          <w:default w:val="[month]"/>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[month]</w:t>
                  </w:r>
                  <w:r w:rsidRPr="00E22FD9">
                    <w:rPr>
                      <w:szCs w:val="22"/>
                    </w:rPr>
                    <w:fldChar w:fldCharType="end"/>
                  </w:r>
                  <w:r w:rsidRPr="00E22FD9">
                    <w:rPr>
                      <w:szCs w:val="22"/>
                    </w:rPr>
                    <w:t xml:space="preserve"> 20 </w:t>
                  </w:r>
                  <w:r w:rsidRPr="00E22FD9">
                    <w:rPr>
                      <w:szCs w:val="22"/>
                    </w:rPr>
                    <w:fldChar w:fldCharType="begin">
                      <w:ffData>
                        <w:name w:val="Text148"/>
                        <w:enabled/>
                        <w:calcOnExit w:val="0"/>
                        <w:textInput>
                          <w:default w:val="[year]"/>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[year]</w:t>
                  </w:r>
                  <w:r w:rsidRPr="00E22FD9">
                    <w:rPr>
                      <w:szCs w:val="22"/>
                    </w:rPr>
                    <w:fldChar w:fldCharType="end"/>
                  </w:r>
                  <w:r w:rsidRPr="00E22FD9">
                    <w:rPr>
                      <w:szCs w:val="22"/>
                    </w:rPr>
                    <w:t xml:space="preserve"> BETWEEN:</w:t>
                  </w:r>
                </w:p>
                <w:p w14:paraId="1B4578FC" w14:textId="77777777" w:rsidR="005635BE" w:rsidRPr="00E22FD9" w:rsidRDefault="005635BE" w:rsidP="005635BE">
                  <w:pPr>
                    <w:rPr>
                      <w:szCs w:val="22"/>
                    </w:rPr>
                  </w:pPr>
                  <w:r w:rsidRPr="00E22FD9">
                    <w:rPr>
                      <w:szCs w:val="22"/>
                    </w:rPr>
                    <w:t xml:space="preserve">The </w:t>
                  </w:r>
                  <w:r w:rsidRPr="00E22FD9">
                    <w:rPr>
                      <w:szCs w:val="22"/>
                    </w:rPr>
                    <w:fldChar w:fldCharType="begin">
                      <w:ffData>
                        <w:name w:val="Text149"/>
                        <w:enabled/>
                        <w:calcOnExit w:val="0"/>
                        <w:textInput>
                          <w:default w:val="[insert address]"/>
                        </w:textInput>
                      </w:ffData>
                    </w:fldChar>
                  </w:r>
                  <w:r w:rsidRPr="00E22FD9">
                    <w:rPr>
                      <w:szCs w:val="22"/>
                    </w:rPr>
                    <w:instrText xml:space="preserve"> FORMTEXT </w:instrText>
                  </w:r>
                  <w:r w:rsidRPr="00E22FD9">
                    <w:rPr>
                      <w:szCs w:val="22"/>
                    </w:rPr>
                  </w:r>
                  <w:r w:rsidRPr="00E22FD9">
                    <w:rPr>
                      <w:szCs w:val="22"/>
                    </w:rPr>
                    <w:fldChar w:fldCharType="separate"/>
                  </w:r>
                  <w:r w:rsidRPr="00E22FD9">
                    <w:rPr>
                      <w:noProof/>
                      <w:szCs w:val="22"/>
                    </w:rPr>
                    <w:t>[insert name of Contracting Authority]</w:t>
                  </w:r>
                  <w:r w:rsidRPr="00E22FD9">
                    <w:rPr>
                      <w:szCs w:val="22"/>
                    </w:rPr>
                    <w:fldChar w:fldCharType="end"/>
                  </w:r>
                  <w:r w:rsidRPr="00E22FD9">
                    <w:rPr>
                      <w:szCs w:val="22"/>
                    </w:rPr>
                    <w:t xml:space="preserve">, of </w:t>
                  </w:r>
                  <w:r w:rsidRPr="00E22FD9">
                    <w:rPr>
                      <w:szCs w:val="22"/>
                    </w:rPr>
                    <w:fldChar w:fldCharType="begin">
                      <w:ffData>
                        <w:name w:val="Text149"/>
                        <w:enabled/>
                        <w:calcOnExit w:val="0"/>
                        <w:textInput>
                          <w:default w:val="[insert address]"/>
                        </w:textInput>
                      </w:ffData>
                    </w:fldChar>
                  </w:r>
                  <w:bookmarkStart w:id="8" w:name="Text149"/>
                  <w:r w:rsidRPr="00E22FD9">
                    <w:rPr>
                      <w:szCs w:val="22"/>
                    </w:rPr>
                    <w:instrText xml:space="preserve"> FORMTEXT </w:instrText>
                  </w:r>
                  <w:r w:rsidRPr="00E22FD9">
                    <w:rPr>
                      <w:szCs w:val="22"/>
                    </w:rPr>
                  </w:r>
                  <w:r w:rsidRPr="00E22FD9">
                    <w:rPr>
                      <w:szCs w:val="22"/>
                    </w:rPr>
                    <w:fldChar w:fldCharType="separate"/>
                  </w:r>
                  <w:r w:rsidRPr="00E22FD9">
                    <w:rPr>
                      <w:noProof/>
                      <w:szCs w:val="22"/>
                    </w:rPr>
                    <w:t>[insert address]</w:t>
                  </w:r>
                  <w:r w:rsidRPr="00E22FD9">
                    <w:rPr>
                      <w:szCs w:val="22"/>
                    </w:rPr>
                    <w:fldChar w:fldCharType="end"/>
                  </w:r>
                  <w:bookmarkEnd w:id="8"/>
                  <w:r w:rsidRPr="00E22FD9">
                    <w:rPr>
                      <w:szCs w:val="22"/>
                    </w:rPr>
                    <w:t xml:space="preserve"> (hereinafter “the Contracting Authority”) of the one part; </w:t>
                  </w:r>
                  <w:r w:rsidRPr="00E22FD9">
                    <w:rPr>
                      <w:szCs w:val="22"/>
                    </w:rPr>
                    <w:br/>
                    <w:t>and</w:t>
                  </w:r>
                </w:p>
                <w:p w14:paraId="533F22A7" w14:textId="77777777" w:rsidR="005635BE" w:rsidRPr="00E22FD9" w:rsidRDefault="005635BE" w:rsidP="005635BE">
                  <w:pPr>
                    <w:rPr>
                      <w:szCs w:val="22"/>
                    </w:rPr>
                  </w:pPr>
                  <w:r w:rsidRPr="00E22FD9">
                    <w:rPr>
                      <w:szCs w:val="22"/>
                    </w:rPr>
                    <w:fldChar w:fldCharType="begin">
                      <w:ffData>
                        <w:name w:val="Text155"/>
                        <w:enabled/>
                        <w:calcOnExit w:val="0"/>
                        <w:textInput>
                          <w:default w:val="[Contractor’s legal name: to be completed on signing.], of [address: to be completed on signing.]"/>
                        </w:textInput>
                      </w:ffData>
                    </w:fldChar>
                  </w:r>
                  <w:bookmarkStart w:id="9" w:name="Text155"/>
                  <w:r w:rsidRPr="00E22FD9">
                    <w:rPr>
                      <w:szCs w:val="22"/>
                    </w:rPr>
                    <w:instrText xml:space="preserve"> FORMTEXT </w:instrText>
                  </w:r>
                  <w:r w:rsidRPr="00E22FD9">
                    <w:rPr>
                      <w:szCs w:val="22"/>
                    </w:rPr>
                  </w:r>
                  <w:r w:rsidRPr="00E22FD9">
                    <w:rPr>
                      <w:szCs w:val="22"/>
                    </w:rPr>
                    <w:fldChar w:fldCharType="separate"/>
                  </w:r>
                  <w:r w:rsidRPr="00E22FD9">
                    <w:rPr>
                      <w:noProof/>
                      <w:szCs w:val="22"/>
                    </w:rPr>
                    <w:t>[Contractor’s legal name: to be completed on signing.], of [address: to be completed on signing.]</w:t>
                  </w:r>
                  <w:r w:rsidRPr="00E22FD9">
                    <w:rPr>
                      <w:szCs w:val="22"/>
                    </w:rPr>
                    <w:fldChar w:fldCharType="end"/>
                  </w:r>
                  <w:bookmarkEnd w:id="9"/>
                  <w:r w:rsidRPr="00E22FD9">
                    <w:rPr>
                      <w:szCs w:val="22"/>
                    </w:rPr>
                    <w:t xml:space="preserve"> (hereinafter called “the Contractor”) of the other part.</w:t>
                  </w:r>
                </w:p>
                <w:p w14:paraId="382148F8" w14:textId="77777777" w:rsidR="005635BE" w:rsidRPr="00E22FD9" w:rsidRDefault="005635BE" w:rsidP="005635BE">
                  <w:pPr>
                    <w:keepLines/>
                    <w:jc w:val="both"/>
                    <w:rPr>
                      <w:b/>
                      <w:szCs w:val="22"/>
                    </w:rPr>
                  </w:pPr>
                  <w:r w:rsidRPr="00E22FD9">
                    <w:rPr>
                      <w:b/>
                      <w:szCs w:val="22"/>
                    </w:rPr>
                    <w:t xml:space="preserve">WHEREAS </w:t>
                  </w:r>
                </w:p>
                <w:tbl>
                  <w:tblPr>
                    <w:tblW w:w="0" w:type="auto"/>
                    <w:tblLook w:val="01E0" w:firstRow="1" w:lastRow="1" w:firstColumn="1" w:lastColumn="1" w:noHBand="0" w:noVBand="0"/>
                  </w:tblPr>
                  <w:tblGrid>
                    <w:gridCol w:w="759"/>
                    <w:gridCol w:w="8267"/>
                  </w:tblGrid>
                  <w:tr w:rsidR="005635BE" w:rsidRPr="00E22FD9" w14:paraId="12877ECB" w14:textId="77777777" w:rsidTr="00757561">
                    <w:tc>
                      <w:tcPr>
                        <w:tcW w:w="828" w:type="dxa"/>
                      </w:tcPr>
                      <w:p w14:paraId="6FF925F0" w14:textId="77777777" w:rsidR="005635BE" w:rsidRPr="00E22FD9" w:rsidRDefault="005635BE" w:rsidP="00757561">
                        <w:pPr>
                          <w:jc w:val="both"/>
                          <w:rPr>
                            <w:color w:val="333399"/>
                            <w:szCs w:val="22"/>
                          </w:rPr>
                        </w:pPr>
                        <w:r w:rsidRPr="00E22FD9">
                          <w:rPr>
                            <w:color w:val="333399"/>
                            <w:szCs w:val="22"/>
                          </w:rPr>
                          <w:t>A.</w:t>
                        </w:r>
                      </w:p>
                    </w:tc>
                    <w:tc>
                      <w:tcPr>
                        <w:tcW w:w="9540" w:type="dxa"/>
                      </w:tcPr>
                      <w:p w14:paraId="44314BD8" w14:textId="77777777" w:rsidR="005635BE" w:rsidRPr="00E22FD9" w:rsidRDefault="005635BE" w:rsidP="00757561">
                        <w:pPr>
                          <w:jc w:val="both"/>
                          <w:rPr>
                            <w:szCs w:val="22"/>
                          </w:rPr>
                        </w:pPr>
                        <w:r w:rsidRPr="00E22FD9">
                          <w:rPr>
                            <w:szCs w:val="22"/>
                          </w:rPr>
                          <w:t xml:space="preserve">By Request for Tenders dated </w:t>
                        </w:r>
                        <w:r w:rsidRPr="00E22FD9">
                          <w:rPr>
                            <w:szCs w:val="22"/>
                          </w:rPr>
                          <w:fldChar w:fldCharType="begin">
                            <w:ffData>
                              <w:name w:val="Text150"/>
                              <w:enabled/>
                              <w:calcOnExit w:val="0"/>
                              <w:textInput>
                                <w:default w:val="[insert date]"/>
                              </w:textInput>
                            </w:ffData>
                          </w:fldChar>
                        </w:r>
                        <w:bookmarkStart w:id="10" w:name="Text150"/>
                        <w:r w:rsidRPr="00E22FD9">
                          <w:rPr>
                            <w:szCs w:val="22"/>
                          </w:rPr>
                          <w:instrText xml:space="preserve"> FORMTEXT </w:instrText>
                        </w:r>
                        <w:r w:rsidRPr="00E22FD9">
                          <w:rPr>
                            <w:szCs w:val="22"/>
                          </w:rPr>
                        </w:r>
                        <w:r w:rsidRPr="00E22FD9">
                          <w:rPr>
                            <w:szCs w:val="22"/>
                          </w:rPr>
                          <w:fldChar w:fldCharType="separate"/>
                        </w:r>
                        <w:r w:rsidRPr="00E22FD9">
                          <w:rPr>
                            <w:noProof/>
                            <w:szCs w:val="22"/>
                          </w:rPr>
                          <w:t>[insert date]</w:t>
                        </w:r>
                        <w:r w:rsidRPr="00E22FD9">
                          <w:rPr>
                            <w:szCs w:val="22"/>
                          </w:rPr>
                          <w:fldChar w:fldCharType="end"/>
                        </w:r>
                        <w:bookmarkEnd w:id="10"/>
                        <w:r w:rsidRPr="00E22FD9">
                          <w:rPr>
                            <w:szCs w:val="22"/>
                          </w:rPr>
                          <w:t xml:space="preserve">  entitled </w:t>
                        </w:r>
                        <w:r w:rsidRPr="00E22FD9">
                          <w:rPr>
                            <w:szCs w:val="22"/>
                          </w:rPr>
                          <w:fldChar w:fldCharType="begin">
                            <w:ffData>
                              <w:name w:val="Text151"/>
                              <w:enabled/>
                              <w:calcOnExit w:val="0"/>
                              <w:textInput>
                                <w:default w:val="[insert title]"/>
                              </w:textInput>
                            </w:ffData>
                          </w:fldChar>
                        </w:r>
                        <w:bookmarkStart w:id="11" w:name="Text151"/>
                        <w:r w:rsidRPr="00E22FD9">
                          <w:rPr>
                            <w:szCs w:val="22"/>
                          </w:rPr>
                          <w:instrText xml:space="preserve"> FORMTEXT </w:instrText>
                        </w:r>
                        <w:r w:rsidRPr="00E22FD9">
                          <w:rPr>
                            <w:szCs w:val="22"/>
                          </w:rPr>
                        </w:r>
                        <w:r w:rsidRPr="00E22FD9">
                          <w:rPr>
                            <w:szCs w:val="22"/>
                          </w:rPr>
                          <w:fldChar w:fldCharType="separate"/>
                        </w:r>
                        <w:r w:rsidRPr="00E22FD9">
                          <w:rPr>
                            <w:noProof/>
                            <w:szCs w:val="22"/>
                          </w:rPr>
                          <w:t>[insert title]</w:t>
                        </w:r>
                        <w:r w:rsidRPr="00E22FD9">
                          <w:rPr>
                            <w:szCs w:val="22"/>
                          </w:rPr>
                          <w:fldChar w:fldCharType="end"/>
                        </w:r>
                        <w:bookmarkEnd w:id="11"/>
                        <w:r w:rsidRPr="00E22FD9">
                          <w:rPr>
                            <w:szCs w:val="22"/>
                          </w:rPr>
                          <w:t xml:space="preserve"> (the “RFT”) the Contracting Authority invited tenders (“Tenders”) for the provision of the Goods/Services described in Appendix 1 to the RFT (the “Goods” “Services”) (“the Competition”).  The Contractor submitted a response to the RFT dated the </w:t>
                        </w:r>
                        <w:r w:rsidRPr="00E22FD9">
                          <w:rPr>
                            <w:szCs w:val="22"/>
                          </w:rPr>
                          <w:fldChar w:fldCharType="begin">
                            <w:ffData>
                              <w:name w:val="Text152"/>
                              <w:enabled/>
                              <w:calcOnExit w:val="0"/>
                              <w:textInput>
                                <w:default w:val="[insert date of Tender]"/>
                              </w:textInput>
                            </w:ffData>
                          </w:fldChar>
                        </w:r>
                        <w:bookmarkStart w:id="12" w:name="Text152"/>
                        <w:r w:rsidRPr="00E22FD9">
                          <w:rPr>
                            <w:szCs w:val="22"/>
                          </w:rPr>
                          <w:instrText xml:space="preserve"> FORMTEXT </w:instrText>
                        </w:r>
                        <w:r w:rsidRPr="00E22FD9">
                          <w:rPr>
                            <w:szCs w:val="22"/>
                          </w:rPr>
                        </w:r>
                        <w:r w:rsidRPr="00E22FD9">
                          <w:rPr>
                            <w:szCs w:val="22"/>
                          </w:rPr>
                          <w:fldChar w:fldCharType="separate"/>
                        </w:r>
                        <w:r w:rsidRPr="00E22FD9">
                          <w:rPr>
                            <w:noProof/>
                            <w:szCs w:val="22"/>
                          </w:rPr>
                          <w:t>[insert date of Tender]</w:t>
                        </w:r>
                        <w:r w:rsidRPr="00E22FD9">
                          <w:rPr>
                            <w:szCs w:val="22"/>
                          </w:rPr>
                          <w:fldChar w:fldCharType="end"/>
                        </w:r>
                        <w:bookmarkEnd w:id="12"/>
                        <w:r w:rsidRPr="00E22FD9">
                          <w:rPr>
                            <w:szCs w:val="22"/>
                          </w:rPr>
                          <w:t>.</w:t>
                        </w:r>
                      </w:p>
                      <w:p w14:paraId="3237676D" w14:textId="77777777" w:rsidR="005635BE" w:rsidRPr="00E22FD9" w:rsidRDefault="005635BE" w:rsidP="00757561">
                        <w:pPr>
                          <w:jc w:val="both"/>
                          <w:rPr>
                            <w:b/>
                            <w:szCs w:val="22"/>
                          </w:rPr>
                        </w:pPr>
                        <w:r w:rsidRPr="00E22FD9">
                          <w:t xml:space="preserve">The Contractor has been identified as the preferred bidder in the Competition. </w:t>
                        </w:r>
                      </w:p>
                    </w:tc>
                  </w:tr>
                  <w:tr w:rsidR="005635BE" w:rsidRPr="00E22FD9" w14:paraId="6CCB24F7" w14:textId="77777777" w:rsidTr="00757561">
                    <w:trPr>
                      <w:trHeight w:val="988"/>
                    </w:trPr>
                    <w:tc>
                      <w:tcPr>
                        <w:tcW w:w="828" w:type="dxa"/>
                      </w:tcPr>
                      <w:p w14:paraId="7317DC14" w14:textId="77777777" w:rsidR="005635BE" w:rsidRPr="00E22FD9" w:rsidRDefault="005635BE" w:rsidP="00757561">
                        <w:pPr>
                          <w:jc w:val="both"/>
                          <w:rPr>
                            <w:b/>
                            <w:color w:val="333399"/>
                            <w:szCs w:val="22"/>
                          </w:rPr>
                        </w:pPr>
                        <w:r w:rsidRPr="00E22FD9">
                          <w:rPr>
                            <w:color w:val="333399"/>
                            <w:szCs w:val="22"/>
                          </w:rPr>
                          <w:t>B.</w:t>
                        </w:r>
                      </w:p>
                    </w:tc>
                    <w:tc>
                      <w:tcPr>
                        <w:tcW w:w="9540" w:type="dxa"/>
                      </w:tcPr>
                      <w:p w14:paraId="7562DD27" w14:textId="77777777" w:rsidR="005635BE" w:rsidRPr="00E22FD9" w:rsidRDefault="005635BE" w:rsidP="00757561">
                        <w:pPr>
                          <w:jc w:val="both"/>
                          <w:rPr>
                            <w:rFonts w:eastAsia="MS Mincho"/>
                            <w:szCs w:val="22"/>
                          </w:rPr>
                        </w:pPr>
                        <w:r w:rsidRPr="00E22FD9">
                          <w:rPr>
                            <w:szCs w:val="22"/>
                          </w:rPr>
                          <w:t xml:space="preserve">For the purposes of the Competition </w:t>
                        </w:r>
                        <w:r w:rsidRPr="00E22FD9">
                          <w:t>and any subsequent contract awarded thereunder (if any) (“the Contract”)</w:t>
                        </w:r>
                        <w:r w:rsidRPr="00E22FD9">
                          <w:rPr>
                            <w:szCs w:val="22"/>
                          </w:rPr>
                          <w:t xml:space="preserve">, certain confidential information as defined at clause 2 of this Agreement, will be furnished to the Contractor. </w:t>
                        </w:r>
                        <w:r w:rsidRPr="00E22FD9">
                          <w:t xml:space="preserve">The Confidential Information is confidential to the Contracting Authority. </w:t>
                        </w:r>
                      </w:p>
                    </w:tc>
                  </w:tr>
                </w:tbl>
                <w:p w14:paraId="4856050D" w14:textId="77777777" w:rsidR="005635BE" w:rsidRPr="00E22FD9" w:rsidRDefault="005635BE" w:rsidP="005635BE">
                  <w:pPr>
                    <w:jc w:val="both"/>
                    <w:rPr>
                      <w:szCs w:val="22"/>
                    </w:rPr>
                  </w:pPr>
                  <w:r w:rsidRPr="00E22FD9">
                    <w:rPr>
                      <w:b/>
                      <w:szCs w:val="22"/>
                    </w:rPr>
                    <w:t xml:space="preserve">NOW IT IS HEREBY AGREED </w:t>
                  </w:r>
                  <w:r w:rsidRPr="00E22FD9">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E22FD9" w14:paraId="1FB2E210" w14:textId="77777777" w:rsidTr="00757561">
                    <w:tc>
                      <w:tcPr>
                        <w:tcW w:w="387" w:type="pct"/>
                      </w:tcPr>
                      <w:p w14:paraId="270C9E2A" w14:textId="77777777" w:rsidR="005635BE" w:rsidRPr="00E22FD9" w:rsidRDefault="005635BE" w:rsidP="00757561">
                        <w:pPr>
                          <w:jc w:val="both"/>
                          <w:rPr>
                            <w:color w:val="333399"/>
                            <w:szCs w:val="22"/>
                          </w:rPr>
                        </w:pPr>
                        <w:r w:rsidRPr="00E22FD9">
                          <w:rPr>
                            <w:color w:val="333399"/>
                            <w:szCs w:val="22"/>
                          </w:rPr>
                          <w:t>1.</w:t>
                        </w:r>
                      </w:p>
                    </w:tc>
                    <w:tc>
                      <w:tcPr>
                        <w:tcW w:w="4613" w:type="pct"/>
                        <w:gridSpan w:val="5"/>
                      </w:tcPr>
                      <w:p w14:paraId="2A1C6DF4" w14:textId="77777777" w:rsidR="005635BE" w:rsidRPr="00E22FD9" w:rsidRDefault="005635BE" w:rsidP="00757561">
                        <w:pPr>
                          <w:jc w:val="both"/>
                          <w:rPr>
                            <w:szCs w:val="22"/>
                          </w:rPr>
                        </w:pPr>
                        <w:r w:rsidRPr="00E22FD9">
                          <w:rPr>
                            <w:szCs w:val="22"/>
                          </w:rPr>
                          <w:t>The Contractor acknowledges that Confidential Information may be provided to them by the Contracting Authority and that each item of Confidential Information shall be governed by the terms of this Agreement.</w:t>
                        </w:r>
                      </w:p>
                    </w:tc>
                  </w:tr>
                  <w:tr w:rsidR="005635BE" w:rsidRPr="00E22FD9" w14:paraId="32D1AA92" w14:textId="77777777" w:rsidTr="00757561">
                    <w:tc>
                      <w:tcPr>
                        <w:tcW w:w="387" w:type="pct"/>
                      </w:tcPr>
                      <w:p w14:paraId="2C975109" w14:textId="77777777" w:rsidR="005635BE" w:rsidRPr="00E22FD9" w:rsidRDefault="005635BE" w:rsidP="00757561">
                        <w:pPr>
                          <w:jc w:val="both"/>
                          <w:rPr>
                            <w:color w:val="333399"/>
                            <w:szCs w:val="22"/>
                          </w:rPr>
                        </w:pPr>
                        <w:r w:rsidRPr="00E22FD9">
                          <w:rPr>
                            <w:color w:val="333399"/>
                            <w:szCs w:val="22"/>
                          </w:rPr>
                          <w:t>2.</w:t>
                        </w:r>
                      </w:p>
                    </w:tc>
                    <w:tc>
                      <w:tcPr>
                        <w:tcW w:w="4613" w:type="pct"/>
                        <w:gridSpan w:val="5"/>
                      </w:tcPr>
                      <w:p w14:paraId="440C9C36" w14:textId="77777777" w:rsidR="005635BE" w:rsidRPr="00E22FD9" w:rsidRDefault="005635BE" w:rsidP="00757561">
                        <w:pPr>
                          <w:jc w:val="both"/>
                          <w:rPr>
                            <w:szCs w:val="22"/>
                          </w:rPr>
                        </w:pPr>
                        <w:r w:rsidRPr="00E22FD9">
                          <w:rPr>
                            <w:szCs w:val="22"/>
                          </w:rPr>
                          <w:t>For the purposes of this Agreement "Confidential Information" means:</w:t>
                        </w:r>
                      </w:p>
                    </w:tc>
                  </w:tr>
                  <w:tr w:rsidR="005635BE" w:rsidRPr="00E22FD9" w14:paraId="5CE327CA" w14:textId="77777777" w:rsidTr="00757561">
                    <w:tc>
                      <w:tcPr>
                        <w:tcW w:w="387" w:type="pct"/>
                      </w:tcPr>
                      <w:p w14:paraId="30896C8C" w14:textId="77777777" w:rsidR="005635BE" w:rsidRPr="00E22FD9" w:rsidRDefault="005635BE" w:rsidP="00757561">
                        <w:pPr>
                          <w:jc w:val="both"/>
                          <w:rPr>
                            <w:color w:val="333399"/>
                            <w:szCs w:val="22"/>
                          </w:rPr>
                        </w:pPr>
                      </w:p>
                    </w:tc>
                    <w:tc>
                      <w:tcPr>
                        <w:tcW w:w="388" w:type="pct"/>
                        <w:gridSpan w:val="2"/>
                      </w:tcPr>
                      <w:p w14:paraId="2315F19B" w14:textId="77777777" w:rsidR="005635BE" w:rsidRPr="00E22FD9" w:rsidRDefault="005635BE" w:rsidP="00757561">
                        <w:pPr>
                          <w:jc w:val="both"/>
                          <w:rPr>
                            <w:color w:val="44546A" w:themeColor="text2"/>
                            <w:szCs w:val="22"/>
                          </w:rPr>
                        </w:pPr>
                        <w:r w:rsidRPr="00E22FD9">
                          <w:rPr>
                            <w:color w:val="44546A" w:themeColor="text2"/>
                            <w:szCs w:val="22"/>
                          </w:rPr>
                          <w:t>2.1</w:t>
                        </w:r>
                      </w:p>
                    </w:tc>
                    <w:tc>
                      <w:tcPr>
                        <w:tcW w:w="4224" w:type="pct"/>
                        <w:gridSpan w:val="3"/>
                      </w:tcPr>
                      <w:p w14:paraId="1BE28A5F" w14:textId="77777777" w:rsidR="005635BE" w:rsidRPr="00E22FD9" w:rsidRDefault="005635BE" w:rsidP="00757561">
                        <w:pPr>
                          <w:jc w:val="both"/>
                          <w:rPr>
                            <w:rFonts w:eastAsia="MS Mincho"/>
                            <w:szCs w:val="22"/>
                          </w:rPr>
                        </w:pPr>
                        <w:r w:rsidRPr="00E22FD9">
                          <w:rPr>
                            <w:szCs w:val="22"/>
                          </w:rPr>
                          <w:t>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Goods/Services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E22FD9" w14:paraId="5FFD7626" w14:textId="77777777" w:rsidTr="00757561">
                    <w:tc>
                      <w:tcPr>
                        <w:tcW w:w="387" w:type="pct"/>
                      </w:tcPr>
                      <w:p w14:paraId="117A62F4" w14:textId="77777777" w:rsidR="005635BE" w:rsidRPr="00E22FD9" w:rsidRDefault="005635BE" w:rsidP="00757561">
                        <w:pPr>
                          <w:jc w:val="both"/>
                          <w:rPr>
                            <w:color w:val="333399"/>
                            <w:szCs w:val="22"/>
                          </w:rPr>
                        </w:pPr>
                      </w:p>
                    </w:tc>
                    <w:tc>
                      <w:tcPr>
                        <w:tcW w:w="388" w:type="pct"/>
                        <w:gridSpan w:val="2"/>
                      </w:tcPr>
                      <w:p w14:paraId="1F32D3B4" w14:textId="77777777" w:rsidR="005635BE" w:rsidRPr="00E22FD9" w:rsidRDefault="005635BE" w:rsidP="00757561">
                        <w:pPr>
                          <w:jc w:val="both"/>
                          <w:rPr>
                            <w:color w:val="44546A" w:themeColor="text2"/>
                            <w:szCs w:val="22"/>
                          </w:rPr>
                        </w:pPr>
                        <w:r w:rsidRPr="00E22FD9">
                          <w:rPr>
                            <w:color w:val="44546A" w:themeColor="text2"/>
                            <w:szCs w:val="22"/>
                          </w:rPr>
                          <w:t>2.2</w:t>
                        </w:r>
                      </w:p>
                    </w:tc>
                    <w:tc>
                      <w:tcPr>
                        <w:tcW w:w="4224" w:type="pct"/>
                        <w:gridSpan w:val="3"/>
                      </w:tcPr>
                      <w:p w14:paraId="7BF0688B" w14:textId="77777777" w:rsidR="005635BE" w:rsidRPr="00E22FD9" w:rsidRDefault="005635BE" w:rsidP="00757561">
                        <w:pPr>
                          <w:jc w:val="both"/>
                          <w:rPr>
                            <w:szCs w:val="22"/>
                          </w:rPr>
                        </w:pPr>
                        <w:r w:rsidRPr="00E22FD9">
                          <w:rPr>
                            <w:szCs w:val="22"/>
                          </w:rPr>
                          <w:t>any and all information which has been derived or obtained from information described in sub-paragraph 2.1.</w:t>
                        </w:r>
                      </w:p>
                      <w:p w14:paraId="50E799A0" w14:textId="77777777" w:rsidR="005635BE" w:rsidRPr="00E22FD9" w:rsidRDefault="005635BE" w:rsidP="00757561">
                        <w:pPr>
                          <w:jc w:val="both"/>
                          <w:rPr>
                            <w:szCs w:val="22"/>
                          </w:rPr>
                        </w:pPr>
                      </w:p>
                    </w:tc>
                  </w:tr>
                  <w:tr w:rsidR="005635BE" w:rsidRPr="00E22FD9" w14:paraId="4466724B" w14:textId="77777777" w:rsidTr="00757561">
                    <w:trPr>
                      <w:gridAfter w:val="1"/>
                      <w:wAfter w:w="24" w:type="pct"/>
                    </w:trPr>
                    <w:tc>
                      <w:tcPr>
                        <w:tcW w:w="604" w:type="pct"/>
                        <w:gridSpan w:val="2"/>
                      </w:tcPr>
                      <w:p w14:paraId="19AA86A5" w14:textId="77777777" w:rsidR="005635BE" w:rsidRPr="00E22FD9" w:rsidRDefault="005635BE" w:rsidP="00757561">
                        <w:pPr>
                          <w:jc w:val="both"/>
                          <w:rPr>
                            <w:color w:val="333399"/>
                            <w:szCs w:val="22"/>
                          </w:rPr>
                        </w:pPr>
                        <w:r w:rsidRPr="00E22FD9">
                          <w:rPr>
                            <w:color w:val="333399"/>
                            <w:szCs w:val="22"/>
                          </w:rPr>
                          <w:t>3.</w:t>
                        </w:r>
                      </w:p>
                    </w:tc>
                    <w:tc>
                      <w:tcPr>
                        <w:tcW w:w="4372" w:type="pct"/>
                        <w:gridSpan w:val="3"/>
                      </w:tcPr>
                      <w:p w14:paraId="3DFC1E91" w14:textId="77777777" w:rsidR="005635BE" w:rsidRPr="00E22FD9" w:rsidRDefault="005635BE" w:rsidP="00757561">
                        <w:pPr>
                          <w:jc w:val="both"/>
                          <w:rPr>
                            <w:rFonts w:asciiTheme="minorHAnsi" w:eastAsiaTheme="minorHAnsi" w:hAnsiTheme="minorHAnsi" w:cstheme="minorBidi"/>
                            <w:szCs w:val="22"/>
                            <w:lang w:val="en-IE"/>
                          </w:rPr>
                        </w:pPr>
                        <w:r w:rsidRPr="00E22FD9">
                          <w:rPr>
                            <w:szCs w:val="22"/>
                          </w:rPr>
                          <w:t xml:space="preserve">For the purposes of this Agreement “Data Protection Laws” means </w:t>
                        </w:r>
                        <w:r w:rsidRPr="00E22FD9">
                          <w:rPr>
                            <w:rFonts w:asciiTheme="minorHAnsi" w:eastAsiaTheme="minorHAnsi" w:hAnsiTheme="minorHAnsi" w:cstheme="minorBidi"/>
                            <w:szCs w:val="22"/>
                            <w:lang w:val="en-IE"/>
                          </w:rPr>
                          <w:t>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0C2D641D" w14:textId="77777777" w:rsidR="005635BE" w:rsidRPr="00E22FD9" w:rsidRDefault="005635BE" w:rsidP="00757561">
                        <w:pPr>
                          <w:jc w:val="both"/>
                          <w:rPr>
                            <w:rFonts w:asciiTheme="minorHAnsi" w:eastAsiaTheme="minorHAnsi" w:hAnsiTheme="minorHAnsi" w:cstheme="minorBidi"/>
                            <w:szCs w:val="22"/>
                            <w:lang w:val="en-IE"/>
                          </w:rPr>
                        </w:pPr>
                      </w:p>
                    </w:tc>
                  </w:tr>
                  <w:tr w:rsidR="005635BE" w:rsidRPr="00E22FD9" w14:paraId="1264E523" w14:textId="77777777" w:rsidTr="00757561">
                    <w:tc>
                      <w:tcPr>
                        <w:tcW w:w="387" w:type="pct"/>
                      </w:tcPr>
                      <w:p w14:paraId="293B8535" w14:textId="77777777" w:rsidR="005635BE" w:rsidRPr="00E22FD9" w:rsidRDefault="005635BE" w:rsidP="00757561">
                        <w:pPr>
                          <w:jc w:val="both"/>
                          <w:rPr>
                            <w:color w:val="333399"/>
                            <w:szCs w:val="22"/>
                          </w:rPr>
                        </w:pPr>
                        <w:r w:rsidRPr="00E22FD9">
                          <w:rPr>
                            <w:color w:val="333399"/>
                            <w:szCs w:val="22"/>
                          </w:rPr>
                          <w:t>4.</w:t>
                        </w:r>
                      </w:p>
                    </w:tc>
                    <w:tc>
                      <w:tcPr>
                        <w:tcW w:w="4613" w:type="pct"/>
                        <w:gridSpan w:val="5"/>
                      </w:tcPr>
                      <w:p w14:paraId="6B72138C" w14:textId="77777777" w:rsidR="005635BE" w:rsidRPr="00E22FD9" w:rsidRDefault="005635BE" w:rsidP="00757561">
                        <w:pPr>
                          <w:jc w:val="both"/>
                          <w:rPr>
                            <w:szCs w:val="22"/>
                          </w:rPr>
                        </w:pPr>
                        <w:r w:rsidRPr="00E22FD9">
                          <w:rPr>
                            <w:szCs w:val="22"/>
                          </w:rPr>
                          <w:t>Save as may be required by law, the Contractor agrees in respect of the Confidential Information:</w:t>
                        </w:r>
                      </w:p>
                    </w:tc>
                  </w:tr>
                  <w:tr w:rsidR="005635BE" w:rsidRPr="00E22FD9" w14:paraId="1567CBE4" w14:textId="77777777" w:rsidTr="00757561">
                    <w:tc>
                      <w:tcPr>
                        <w:tcW w:w="387" w:type="pct"/>
                      </w:tcPr>
                      <w:p w14:paraId="43B72C2F" w14:textId="77777777" w:rsidR="005635BE" w:rsidRPr="00E22FD9" w:rsidRDefault="005635BE" w:rsidP="00757561">
                        <w:pPr>
                          <w:jc w:val="both"/>
                          <w:rPr>
                            <w:color w:val="333399"/>
                            <w:szCs w:val="22"/>
                          </w:rPr>
                        </w:pPr>
                      </w:p>
                    </w:tc>
                    <w:tc>
                      <w:tcPr>
                        <w:tcW w:w="388" w:type="pct"/>
                        <w:gridSpan w:val="2"/>
                      </w:tcPr>
                      <w:p w14:paraId="6526D0F4" w14:textId="77777777" w:rsidR="005635BE" w:rsidRPr="00E22FD9" w:rsidRDefault="005635BE" w:rsidP="00757561">
                        <w:pPr>
                          <w:jc w:val="both"/>
                          <w:rPr>
                            <w:color w:val="44546A" w:themeColor="text2"/>
                            <w:szCs w:val="22"/>
                          </w:rPr>
                        </w:pPr>
                        <w:r w:rsidRPr="00E22FD9">
                          <w:rPr>
                            <w:color w:val="44546A" w:themeColor="text2"/>
                            <w:szCs w:val="22"/>
                          </w:rPr>
                          <w:t>4.1</w:t>
                        </w:r>
                      </w:p>
                    </w:tc>
                    <w:tc>
                      <w:tcPr>
                        <w:tcW w:w="4224" w:type="pct"/>
                        <w:gridSpan w:val="3"/>
                      </w:tcPr>
                      <w:p w14:paraId="1D2AFE3A" w14:textId="77777777" w:rsidR="005635BE" w:rsidRPr="00E22FD9" w:rsidRDefault="005635BE" w:rsidP="00757561">
                        <w:pPr>
                          <w:jc w:val="both"/>
                          <w:rPr>
                            <w:szCs w:val="22"/>
                          </w:rPr>
                        </w:pPr>
                        <w:r w:rsidRPr="00E22FD9">
                          <w:rPr>
                            <w:szCs w:val="22"/>
                          </w:rPr>
                          <w:t>to treat such Confidential Information as confidential and to take all necessary steps to ensure that such confidentiality is maintained;</w:t>
                        </w:r>
                      </w:p>
                    </w:tc>
                  </w:tr>
                  <w:tr w:rsidR="005635BE" w:rsidRPr="00E22FD9" w14:paraId="0CAB3E34" w14:textId="77777777" w:rsidTr="00757561">
                    <w:tc>
                      <w:tcPr>
                        <w:tcW w:w="387" w:type="pct"/>
                      </w:tcPr>
                      <w:p w14:paraId="4A05B4FB" w14:textId="77777777" w:rsidR="005635BE" w:rsidRPr="00E22FD9" w:rsidRDefault="005635BE" w:rsidP="00757561">
                        <w:pPr>
                          <w:jc w:val="both"/>
                          <w:rPr>
                            <w:color w:val="333399"/>
                            <w:szCs w:val="22"/>
                          </w:rPr>
                        </w:pPr>
                      </w:p>
                    </w:tc>
                    <w:tc>
                      <w:tcPr>
                        <w:tcW w:w="388" w:type="pct"/>
                        <w:gridSpan w:val="2"/>
                      </w:tcPr>
                      <w:p w14:paraId="57FCE224" w14:textId="77777777" w:rsidR="005635BE" w:rsidRPr="00E22FD9" w:rsidRDefault="005635BE" w:rsidP="00757561">
                        <w:pPr>
                          <w:jc w:val="both"/>
                          <w:rPr>
                            <w:color w:val="44546A" w:themeColor="text2"/>
                            <w:szCs w:val="22"/>
                          </w:rPr>
                        </w:pPr>
                        <w:r w:rsidRPr="00E22FD9">
                          <w:rPr>
                            <w:color w:val="44546A" w:themeColor="text2"/>
                            <w:szCs w:val="22"/>
                          </w:rPr>
                          <w:t>4.2</w:t>
                        </w:r>
                      </w:p>
                    </w:tc>
                    <w:tc>
                      <w:tcPr>
                        <w:tcW w:w="4224" w:type="pct"/>
                        <w:gridSpan w:val="3"/>
                      </w:tcPr>
                      <w:p w14:paraId="1B7C5A91" w14:textId="77777777" w:rsidR="005635BE" w:rsidRPr="00E22FD9" w:rsidRDefault="005635BE" w:rsidP="00757561">
                        <w:pPr>
                          <w:jc w:val="both"/>
                          <w:rPr>
                            <w:szCs w:val="22"/>
                          </w:rPr>
                        </w:pPr>
                        <w:r w:rsidRPr="00E22FD9">
                          <w:rPr>
                            <w:szCs w:val="22"/>
                          </w:rPr>
                          <w:t>not, without the  prior written consent of the Contracting Authority, to communicate or disclose any part of such Confidential Information to any person except:</w:t>
                        </w:r>
                      </w:p>
                    </w:tc>
                  </w:tr>
                  <w:tr w:rsidR="005635BE" w:rsidRPr="00E22FD9" w14:paraId="6D162A97" w14:textId="77777777" w:rsidTr="00757561">
                    <w:tc>
                      <w:tcPr>
                        <w:tcW w:w="387" w:type="pct"/>
                      </w:tcPr>
                      <w:p w14:paraId="207DF5FB" w14:textId="77777777" w:rsidR="005635BE" w:rsidRPr="00E22FD9" w:rsidRDefault="005635BE" w:rsidP="00757561">
                        <w:pPr>
                          <w:jc w:val="both"/>
                          <w:rPr>
                            <w:color w:val="333399"/>
                            <w:szCs w:val="22"/>
                          </w:rPr>
                        </w:pPr>
                      </w:p>
                    </w:tc>
                    <w:tc>
                      <w:tcPr>
                        <w:tcW w:w="388" w:type="pct"/>
                        <w:gridSpan w:val="2"/>
                      </w:tcPr>
                      <w:p w14:paraId="1B5274A7" w14:textId="77777777" w:rsidR="005635BE" w:rsidRPr="00E22FD9" w:rsidRDefault="005635BE" w:rsidP="00757561">
                        <w:pPr>
                          <w:jc w:val="both"/>
                          <w:rPr>
                            <w:szCs w:val="22"/>
                          </w:rPr>
                        </w:pPr>
                      </w:p>
                    </w:tc>
                    <w:tc>
                      <w:tcPr>
                        <w:tcW w:w="291" w:type="pct"/>
                      </w:tcPr>
                      <w:p w14:paraId="4551F5AC" w14:textId="77777777" w:rsidR="005635BE" w:rsidRPr="00E22FD9" w:rsidRDefault="005635BE" w:rsidP="00757561">
                        <w:pPr>
                          <w:jc w:val="both"/>
                          <w:rPr>
                            <w:szCs w:val="22"/>
                          </w:rPr>
                        </w:pPr>
                        <w:r w:rsidRPr="00E22FD9">
                          <w:rPr>
                            <w:szCs w:val="22"/>
                          </w:rPr>
                          <w:t>I</w:t>
                        </w:r>
                      </w:p>
                    </w:tc>
                    <w:tc>
                      <w:tcPr>
                        <w:tcW w:w="3933" w:type="pct"/>
                        <w:gridSpan w:val="2"/>
                      </w:tcPr>
                      <w:p w14:paraId="744A9A81" w14:textId="77777777" w:rsidR="005635BE" w:rsidRPr="00E22FD9" w:rsidRDefault="005635BE" w:rsidP="00757561">
                        <w:pPr>
                          <w:jc w:val="both"/>
                          <w:rPr>
                            <w:szCs w:val="22"/>
                          </w:rPr>
                        </w:pPr>
                        <w:r w:rsidRPr="00E22FD9">
                          <w:rPr>
                            <w:szCs w:val="22"/>
                          </w:rPr>
                          <w:t>to those employees, agents, Subcontractors and other suppliers on a need to know basis; and/or</w:t>
                        </w:r>
                      </w:p>
                    </w:tc>
                  </w:tr>
                  <w:tr w:rsidR="005635BE" w:rsidRPr="00E22FD9" w14:paraId="67DC12DD" w14:textId="77777777" w:rsidTr="00757561">
                    <w:tc>
                      <w:tcPr>
                        <w:tcW w:w="387" w:type="pct"/>
                      </w:tcPr>
                      <w:p w14:paraId="066CDA12" w14:textId="77777777" w:rsidR="005635BE" w:rsidRPr="00E22FD9" w:rsidRDefault="005635BE" w:rsidP="00757561">
                        <w:pPr>
                          <w:jc w:val="both"/>
                          <w:rPr>
                            <w:color w:val="333399"/>
                            <w:szCs w:val="22"/>
                          </w:rPr>
                        </w:pPr>
                      </w:p>
                    </w:tc>
                    <w:tc>
                      <w:tcPr>
                        <w:tcW w:w="388" w:type="pct"/>
                        <w:gridSpan w:val="2"/>
                      </w:tcPr>
                      <w:p w14:paraId="18F697B8" w14:textId="77777777" w:rsidR="005635BE" w:rsidRPr="00E22FD9" w:rsidRDefault="005635BE" w:rsidP="00757561">
                        <w:pPr>
                          <w:jc w:val="both"/>
                          <w:rPr>
                            <w:szCs w:val="22"/>
                          </w:rPr>
                        </w:pPr>
                      </w:p>
                    </w:tc>
                    <w:tc>
                      <w:tcPr>
                        <w:tcW w:w="291" w:type="pct"/>
                      </w:tcPr>
                      <w:p w14:paraId="472723A4" w14:textId="77777777" w:rsidR="005635BE" w:rsidRPr="00E22FD9" w:rsidRDefault="005635BE" w:rsidP="00757561">
                        <w:pPr>
                          <w:jc w:val="both"/>
                          <w:rPr>
                            <w:szCs w:val="22"/>
                          </w:rPr>
                        </w:pPr>
                        <w:r w:rsidRPr="00E22FD9">
                          <w:rPr>
                            <w:szCs w:val="22"/>
                          </w:rPr>
                          <w:t>ii</w:t>
                        </w:r>
                      </w:p>
                    </w:tc>
                    <w:tc>
                      <w:tcPr>
                        <w:tcW w:w="3933" w:type="pct"/>
                        <w:gridSpan w:val="2"/>
                      </w:tcPr>
                      <w:p w14:paraId="438F3474" w14:textId="77777777" w:rsidR="005635BE" w:rsidRPr="00E22FD9" w:rsidRDefault="005635BE" w:rsidP="00757561">
                        <w:pPr>
                          <w:jc w:val="both"/>
                          <w:rPr>
                            <w:szCs w:val="22"/>
                          </w:rPr>
                        </w:pPr>
                        <w:r w:rsidRPr="00E22FD9">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E22FD9" w14:paraId="78D53981" w14:textId="77777777" w:rsidTr="00757561">
                    <w:tc>
                      <w:tcPr>
                        <w:tcW w:w="387" w:type="pct"/>
                      </w:tcPr>
                      <w:p w14:paraId="00CCA87E" w14:textId="77777777" w:rsidR="005635BE" w:rsidRPr="00E22FD9" w:rsidRDefault="005635BE" w:rsidP="00757561">
                        <w:pPr>
                          <w:jc w:val="both"/>
                          <w:rPr>
                            <w:color w:val="333399"/>
                            <w:szCs w:val="22"/>
                          </w:rPr>
                        </w:pPr>
                      </w:p>
                    </w:tc>
                    <w:tc>
                      <w:tcPr>
                        <w:tcW w:w="388" w:type="pct"/>
                        <w:gridSpan w:val="2"/>
                      </w:tcPr>
                      <w:p w14:paraId="46689515" w14:textId="77777777" w:rsidR="005635BE" w:rsidRPr="00E22FD9" w:rsidRDefault="005635BE" w:rsidP="00757561">
                        <w:pPr>
                          <w:jc w:val="both"/>
                          <w:rPr>
                            <w:szCs w:val="22"/>
                          </w:rPr>
                        </w:pPr>
                      </w:p>
                    </w:tc>
                    <w:tc>
                      <w:tcPr>
                        <w:tcW w:w="4224" w:type="pct"/>
                        <w:gridSpan w:val="3"/>
                      </w:tcPr>
                      <w:p w14:paraId="352C2005" w14:textId="77777777" w:rsidR="005635BE" w:rsidRPr="00E22FD9" w:rsidRDefault="005635BE" w:rsidP="00757561">
                        <w:pPr>
                          <w:jc w:val="both"/>
                          <w:rPr>
                            <w:szCs w:val="22"/>
                          </w:rPr>
                        </w:pPr>
                        <w:r w:rsidRPr="00E22FD9">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E22FD9" w14:paraId="2641FB7A" w14:textId="77777777" w:rsidTr="00757561">
                    <w:tc>
                      <w:tcPr>
                        <w:tcW w:w="387" w:type="pct"/>
                      </w:tcPr>
                      <w:p w14:paraId="270BF3F7" w14:textId="77777777" w:rsidR="005635BE" w:rsidRPr="00E22FD9" w:rsidRDefault="005635BE" w:rsidP="00757561">
                        <w:pPr>
                          <w:jc w:val="both"/>
                          <w:rPr>
                            <w:color w:val="333399"/>
                            <w:szCs w:val="22"/>
                          </w:rPr>
                        </w:pPr>
                        <w:r w:rsidRPr="00E22FD9">
                          <w:rPr>
                            <w:color w:val="333399"/>
                            <w:szCs w:val="22"/>
                          </w:rPr>
                          <w:t>5.</w:t>
                        </w:r>
                      </w:p>
                    </w:tc>
                    <w:tc>
                      <w:tcPr>
                        <w:tcW w:w="4613" w:type="pct"/>
                        <w:gridSpan w:val="5"/>
                      </w:tcPr>
                      <w:p w14:paraId="109B0601" w14:textId="77777777" w:rsidR="005635BE" w:rsidRPr="00E22FD9" w:rsidRDefault="005635BE" w:rsidP="00757561">
                        <w:pPr>
                          <w:jc w:val="both"/>
                          <w:rPr>
                            <w:bCs/>
                            <w:szCs w:val="22"/>
                          </w:rPr>
                        </w:pPr>
                        <w:r w:rsidRPr="00E22FD9">
                          <w:rPr>
                            <w:bCs/>
                            <w:szCs w:val="22"/>
                          </w:rPr>
                          <w:t>The obligations in this Agreement will not apply to any Confidential Information:</w:t>
                        </w:r>
                      </w:p>
                    </w:tc>
                  </w:tr>
                  <w:tr w:rsidR="005635BE" w:rsidRPr="00E22FD9" w14:paraId="36196658" w14:textId="77777777" w:rsidTr="00757561">
                    <w:tc>
                      <w:tcPr>
                        <w:tcW w:w="387" w:type="pct"/>
                      </w:tcPr>
                      <w:p w14:paraId="4C594A1E" w14:textId="77777777" w:rsidR="005635BE" w:rsidRPr="00E22FD9" w:rsidRDefault="005635BE" w:rsidP="00757561">
                        <w:pPr>
                          <w:jc w:val="both"/>
                          <w:rPr>
                            <w:color w:val="333399"/>
                            <w:szCs w:val="22"/>
                          </w:rPr>
                        </w:pPr>
                      </w:p>
                    </w:tc>
                    <w:tc>
                      <w:tcPr>
                        <w:tcW w:w="388" w:type="pct"/>
                        <w:gridSpan w:val="2"/>
                      </w:tcPr>
                      <w:p w14:paraId="187D2FBA" w14:textId="77777777" w:rsidR="005635BE" w:rsidRPr="00E22FD9" w:rsidRDefault="005635BE" w:rsidP="00757561">
                        <w:pPr>
                          <w:jc w:val="both"/>
                          <w:rPr>
                            <w:szCs w:val="22"/>
                          </w:rPr>
                        </w:pPr>
                        <w:proofErr w:type="spellStart"/>
                        <w:r w:rsidRPr="00E22FD9">
                          <w:rPr>
                            <w:szCs w:val="22"/>
                          </w:rPr>
                          <w:t>i</w:t>
                        </w:r>
                        <w:proofErr w:type="spellEnd"/>
                      </w:p>
                    </w:tc>
                    <w:tc>
                      <w:tcPr>
                        <w:tcW w:w="4224" w:type="pct"/>
                        <w:gridSpan w:val="3"/>
                      </w:tcPr>
                      <w:p w14:paraId="159CA959" w14:textId="77777777" w:rsidR="005635BE" w:rsidRPr="00E22FD9" w:rsidRDefault="005635BE" w:rsidP="00757561">
                        <w:pPr>
                          <w:jc w:val="both"/>
                          <w:rPr>
                            <w:szCs w:val="22"/>
                          </w:rPr>
                        </w:pPr>
                        <w:r w:rsidRPr="00E22FD9">
                          <w:rPr>
                            <w:szCs w:val="22"/>
                          </w:rPr>
                          <w:t>in the Contractor’s possession (with full right to disclose) before receiving it from the Contracting Authority; or</w:t>
                        </w:r>
                      </w:p>
                    </w:tc>
                  </w:tr>
                  <w:tr w:rsidR="005635BE" w:rsidRPr="00E22FD9" w14:paraId="430DFDFF" w14:textId="77777777" w:rsidTr="00757561">
                    <w:tc>
                      <w:tcPr>
                        <w:tcW w:w="387" w:type="pct"/>
                      </w:tcPr>
                      <w:p w14:paraId="0777FB7D" w14:textId="77777777" w:rsidR="005635BE" w:rsidRPr="00E22FD9" w:rsidRDefault="005635BE" w:rsidP="00757561">
                        <w:pPr>
                          <w:jc w:val="both"/>
                          <w:rPr>
                            <w:color w:val="333399"/>
                            <w:szCs w:val="22"/>
                          </w:rPr>
                        </w:pPr>
                      </w:p>
                    </w:tc>
                    <w:tc>
                      <w:tcPr>
                        <w:tcW w:w="388" w:type="pct"/>
                        <w:gridSpan w:val="2"/>
                      </w:tcPr>
                      <w:p w14:paraId="20F7A2C2" w14:textId="77777777" w:rsidR="005635BE" w:rsidRPr="00E22FD9" w:rsidRDefault="005635BE" w:rsidP="00757561">
                        <w:pPr>
                          <w:jc w:val="both"/>
                          <w:rPr>
                            <w:szCs w:val="22"/>
                          </w:rPr>
                        </w:pPr>
                        <w:r w:rsidRPr="00E22FD9">
                          <w:rPr>
                            <w:szCs w:val="22"/>
                          </w:rPr>
                          <w:t>ii</w:t>
                        </w:r>
                      </w:p>
                    </w:tc>
                    <w:tc>
                      <w:tcPr>
                        <w:tcW w:w="4224" w:type="pct"/>
                        <w:gridSpan w:val="3"/>
                      </w:tcPr>
                      <w:p w14:paraId="572BB6BB" w14:textId="77777777" w:rsidR="005635BE" w:rsidRPr="00E22FD9" w:rsidRDefault="005635BE" w:rsidP="00757561">
                        <w:pPr>
                          <w:jc w:val="both"/>
                          <w:rPr>
                            <w:szCs w:val="22"/>
                          </w:rPr>
                        </w:pPr>
                        <w:r w:rsidRPr="00E22FD9">
                          <w:rPr>
                            <w:szCs w:val="22"/>
                          </w:rPr>
                          <w:t>which is or becomes public knowledge other than by breach of this clause; or</w:t>
                        </w:r>
                      </w:p>
                    </w:tc>
                  </w:tr>
                  <w:tr w:rsidR="005635BE" w:rsidRPr="00E22FD9" w14:paraId="3F7DAD74" w14:textId="77777777" w:rsidTr="00757561">
                    <w:tc>
                      <w:tcPr>
                        <w:tcW w:w="387" w:type="pct"/>
                      </w:tcPr>
                      <w:p w14:paraId="0AD60638" w14:textId="77777777" w:rsidR="005635BE" w:rsidRPr="00E22FD9" w:rsidRDefault="005635BE" w:rsidP="00757561">
                        <w:pPr>
                          <w:jc w:val="both"/>
                          <w:rPr>
                            <w:color w:val="333399"/>
                            <w:szCs w:val="22"/>
                          </w:rPr>
                        </w:pPr>
                      </w:p>
                    </w:tc>
                    <w:tc>
                      <w:tcPr>
                        <w:tcW w:w="388" w:type="pct"/>
                        <w:gridSpan w:val="2"/>
                      </w:tcPr>
                      <w:p w14:paraId="4FB93902" w14:textId="77777777" w:rsidR="005635BE" w:rsidRPr="00E22FD9" w:rsidRDefault="005635BE" w:rsidP="00757561">
                        <w:pPr>
                          <w:jc w:val="both"/>
                          <w:rPr>
                            <w:szCs w:val="22"/>
                          </w:rPr>
                        </w:pPr>
                        <w:r w:rsidRPr="00E22FD9">
                          <w:rPr>
                            <w:szCs w:val="22"/>
                          </w:rPr>
                          <w:t>iii</w:t>
                        </w:r>
                      </w:p>
                    </w:tc>
                    <w:tc>
                      <w:tcPr>
                        <w:tcW w:w="4224" w:type="pct"/>
                        <w:gridSpan w:val="3"/>
                      </w:tcPr>
                      <w:p w14:paraId="0FCCD114" w14:textId="77777777" w:rsidR="005635BE" w:rsidRPr="00E22FD9" w:rsidRDefault="005635BE" w:rsidP="00757561">
                        <w:pPr>
                          <w:jc w:val="both"/>
                          <w:rPr>
                            <w:szCs w:val="22"/>
                          </w:rPr>
                        </w:pPr>
                        <w:r w:rsidRPr="00E22FD9">
                          <w:rPr>
                            <w:szCs w:val="22"/>
                          </w:rPr>
                          <w:t>is independently developed by the Contractor without access to or use of the Confidential Information; or</w:t>
                        </w:r>
                      </w:p>
                    </w:tc>
                  </w:tr>
                  <w:tr w:rsidR="005635BE" w:rsidRPr="00E22FD9" w14:paraId="64E31F57" w14:textId="77777777" w:rsidTr="00757561">
                    <w:tc>
                      <w:tcPr>
                        <w:tcW w:w="387" w:type="pct"/>
                      </w:tcPr>
                      <w:p w14:paraId="53741607" w14:textId="77777777" w:rsidR="005635BE" w:rsidRPr="00E22FD9" w:rsidRDefault="005635BE" w:rsidP="00757561">
                        <w:pPr>
                          <w:jc w:val="both"/>
                          <w:rPr>
                            <w:color w:val="333399"/>
                            <w:szCs w:val="22"/>
                          </w:rPr>
                        </w:pPr>
                      </w:p>
                    </w:tc>
                    <w:tc>
                      <w:tcPr>
                        <w:tcW w:w="388" w:type="pct"/>
                        <w:gridSpan w:val="2"/>
                      </w:tcPr>
                      <w:p w14:paraId="277DF10C" w14:textId="77777777" w:rsidR="005635BE" w:rsidRPr="00E22FD9" w:rsidRDefault="005635BE" w:rsidP="00757561">
                        <w:pPr>
                          <w:jc w:val="both"/>
                          <w:rPr>
                            <w:szCs w:val="22"/>
                          </w:rPr>
                        </w:pPr>
                        <w:r w:rsidRPr="00E22FD9">
                          <w:rPr>
                            <w:szCs w:val="22"/>
                          </w:rPr>
                          <w:t>iv</w:t>
                        </w:r>
                      </w:p>
                    </w:tc>
                    <w:tc>
                      <w:tcPr>
                        <w:tcW w:w="4224" w:type="pct"/>
                        <w:gridSpan w:val="3"/>
                      </w:tcPr>
                      <w:p w14:paraId="25951F6B" w14:textId="77777777" w:rsidR="005635BE" w:rsidRPr="00E22FD9" w:rsidRDefault="005635BE" w:rsidP="00757561">
                        <w:pPr>
                          <w:jc w:val="both"/>
                          <w:rPr>
                            <w:szCs w:val="22"/>
                          </w:rPr>
                        </w:pPr>
                        <w:r w:rsidRPr="00E22FD9">
                          <w:rPr>
                            <w:szCs w:val="22"/>
                          </w:rPr>
                          <w:t>is lawfully received from a third party (with full right to disclose).</w:t>
                        </w:r>
                      </w:p>
                    </w:tc>
                  </w:tr>
                  <w:tr w:rsidR="005635BE" w:rsidRPr="00E22FD9" w14:paraId="48BE86EB" w14:textId="77777777" w:rsidTr="00757561">
                    <w:tc>
                      <w:tcPr>
                        <w:tcW w:w="387" w:type="pct"/>
                      </w:tcPr>
                      <w:p w14:paraId="783633C7" w14:textId="77777777" w:rsidR="005635BE" w:rsidRPr="00E22FD9" w:rsidRDefault="005635BE" w:rsidP="00757561">
                        <w:pPr>
                          <w:jc w:val="both"/>
                          <w:rPr>
                            <w:color w:val="333399"/>
                            <w:szCs w:val="22"/>
                          </w:rPr>
                        </w:pPr>
                        <w:r w:rsidRPr="00E22FD9">
                          <w:rPr>
                            <w:color w:val="333399"/>
                            <w:szCs w:val="22"/>
                          </w:rPr>
                          <w:t>6.</w:t>
                        </w:r>
                      </w:p>
                    </w:tc>
                    <w:tc>
                      <w:tcPr>
                        <w:tcW w:w="4613" w:type="pct"/>
                        <w:gridSpan w:val="5"/>
                      </w:tcPr>
                      <w:p w14:paraId="526D5E11" w14:textId="77777777" w:rsidR="005635BE" w:rsidRPr="00E22FD9" w:rsidRDefault="005635BE" w:rsidP="00757561">
                        <w:pPr>
                          <w:jc w:val="both"/>
                          <w:rPr>
                            <w:szCs w:val="22"/>
                          </w:rPr>
                        </w:pPr>
                        <w:r w:rsidRPr="00E22FD9">
                          <w:rPr>
                            <w:szCs w:val="22"/>
                          </w:rPr>
                          <w:t>The Contractor undertakes:</w:t>
                        </w:r>
                      </w:p>
                    </w:tc>
                  </w:tr>
                  <w:tr w:rsidR="005635BE" w:rsidRPr="00E22FD9" w14:paraId="4E0104DF" w14:textId="77777777" w:rsidTr="00757561">
                    <w:tc>
                      <w:tcPr>
                        <w:tcW w:w="387" w:type="pct"/>
                      </w:tcPr>
                      <w:p w14:paraId="504ACFEB" w14:textId="77777777" w:rsidR="005635BE" w:rsidRPr="00E22FD9" w:rsidRDefault="005635BE" w:rsidP="00757561">
                        <w:pPr>
                          <w:jc w:val="both"/>
                          <w:rPr>
                            <w:color w:val="333399"/>
                            <w:szCs w:val="22"/>
                          </w:rPr>
                        </w:pPr>
                      </w:p>
                    </w:tc>
                    <w:tc>
                      <w:tcPr>
                        <w:tcW w:w="388" w:type="pct"/>
                        <w:gridSpan w:val="2"/>
                      </w:tcPr>
                      <w:p w14:paraId="61174F73" w14:textId="77777777" w:rsidR="005635BE" w:rsidRPr="00E22FD9" w:rsidRDefault="005635BE" w:rsidP="00757561">
                        <w:pPr>
                          <w:jc w:val="both"/>
                          <w:rPr>
                            <w:color w:val="44546A" w:themeColor="text2"/>
                            <w:szCs w:val="22"/>
                          </w:rPr>
                        </w:pPr>
                        <w:r w:rsidRPr="00E22FD9">
                          <w:rPr>
                            <w:color w:val="44546A" w:themeColor="text2"/>
                            <w:szCs w:val="22"/>
                          </w:rPr>
                          <w:t>6.1</w:t>
                        </w:r>
                      </w:p>
                    </w:tc>
                    <w:tc>
                      <w:tcPr>
                        <w:tcW w:w="4224" w:type="pct"/>
                        <w:gridSpan w:val="3"/>
                      </w:tcPr>
                      <w:p w14:paraId="564FC9E4" w14:textId="77777777" w:rsidR="005635BE" w:rsidRPr="00E22FD9" w:rsidRDefault="005635BE" w:rsidP="00757561">
                        <w:pPr>
                          <w:jc w:val="both"/>
                          <w:rPr>
                            <w:szCs w:val="22"/>
                          </w:rPr>
                        </w:pPr>
                        <w:r w:rsidRPr="00E22FD9">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E22FD9" w14:paraId="24BB28B1" w14:textId="77777777" w:rsidTr="00757561">
                    <w:tc>
                      <w:tcPr>
                        <w:tcW w:w="387" w:type="pct"/>
                      </w:tcPr>
                      <w:p w14:paraId="1824BF13" w14:textId="77777777" w:rsidR="005635BE" w:rsidRPr="00E22FD9" w:rsidRDefault="005635BE" w:rsidP="00757561">
                        <w:pPr>
                          <w:jc w:val="both"/>
                          <w:rPr>
                            <w:color w:val="333399"/>
                            <w:szCs w:val="22"/>
                          </w:rPr>
                        </w:pPr>
                      </w:p>
                    </w:tc>
                    <w:tc>
                      <w:tcPr>
                        <w:tcW w:w="388" w:type="pct"/>
                        <w:gridSpan w:val="2"/>
                      </w:tcPr>
                      <w:p w14:paraId="54C2EA22" w14:textId="77777777" w:rsidR="005635BE" w:rsidRPr="00E22FD9" w:rsidRDefault="005635BE" w:rsidP="00757561">
                        <w:pPr>
                          <w:jc w:val="both"/>
                          <w:rPr>
                            <w:color w:val="44546A" w:themeColor="text2"/>
                            <w:szCs w:val="22"/>
                          </w:rPr>
                        </w:pPr>
                        <w:r w:rsidRPr="00E22FD9">
                          <w:rPr>
                            <w:color w:val="44546A" w:themeColor="text2"/>
                            <w:szCs w:val="22"/>
                          </w:rPr>
                          <w:t>6.2</w:t>
                        </w:r>
                      </w:p>
                    </w:tc>
                    <w:tc>
                      <w:tcPr>
                        <w:tcW w:w="4224" w:type="pct"/>
                        <w:gridSpan w:val="3"/>
                      </w:tcPr>
                      <w:p w14:paraId="549CF6F6" w14:textId="77777777" w:rsidR="005635BE" w:rsidRPr="00E22FD9" w:rsidRDefault="005635BE" w:rsidP="00757561">
                        <w:pPr>
                          <w:jc w:val="both"/>
                          <w:rPr>
                            <w:szCs w:val="22"/>
                          </w:rPr>
                        </w:pPr>
                        <w:r w:rsidRPr="00E22FD9">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E22FD9" w14:paraId="5713ADE8" w14:textId="77777777" w:rsidTr="00757561">
                    <w:tc>
                      <w:tcPr>
                        <w:tcW w:w="387" w:type="pct"/>
                      </w:tcPr>
                      <w:p w14:paraId="3B14C24D" w14:textId="77777777" w:rsidR="005635BE" w:rsidRPr="00E22FD9" w:rsidRDefault="005635BE" w:rsidP="00757561">
                        <w:pPr>
                          <w:jc w:val="both"/>
                          <w:rPr>
                            <w:color w:val="333399"/>
                            <w:szCs w:val="22"/>
                          </w:rPr>
                        </w:pPr>
                      </w:p>
                    </w:tc>
                    <w:tc>
                      <w:tcPr>
                        <w:tcW w:w="388" w:type="pct"/>
                        <w:gridSpan w:val="2"/>
                      </w:tcPr>
                      <w:p w14:paraId="266EE010" w14:textId="77777777" w:rsidR="005635BE" w:rsidRPr="00E22FD9" w:rsidRDefault="005635BE" w:rsidP="00757561">
                        <w:pPr>
                          <w:jc w:val="both"/>
                          <w:rPr>
                            <w:color w:val="44546A" w:themeColor="text2"/>
                            <w:szCs w:val="22"/>
                          </w:rPr>
                        </w:pPr>
                        <w:r w:rsidRPr="00E22FD9">
                          <w:rPr>
                            <w:color w:val="44546A" w:themeColor="text2"/>
                            <w:szCs w:val="22"/>
                          </w:rPr>
                          <w:t>6.3</w:t>
                        </w:r>
                      </w:p>
                    </w:tc>
                    <w:tc>
                      <w:tcPr>
                        <w:tcW w:w="4224" w:type="pct"/>
                        <w:gridSpan w:val="3"/>
                      </w:tcPr>
                      <w:p w14:paraId="0696825C" w14:textId="77777777" w:rsidR="005635BE" w:rsidRPr="00E22FD9" w:rsidRDefault="005635BE" w:rsidP="00757561">
                        <w:pPr>
                          <w:jc w:val="both"/>
                          <w:rPr>
                            <w:szCs w:val="22"/>
                          </w:rPr>
                        </w:pPr>
                        <w:r w:rsidRPr="00E22FD9">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E22FD9">
                          <w:rPr>
                            <w:bCs/>
                            <w:szCs w:val="22"/>
                          </w:rPr>
                          <w:t xml:space="preserve"> </w:t>
                        </w:r>
                        <w:r w:rsidRPr="00E22FD9">
                          <w:rPr>
                            <w:szCs w:val="22"/>
                          </w:rPr>
                          <w:t>For the avoidance of doubt “document” includes documents stored on a computer storage medium and data in digital form whether legible or not.</w:t>
                        </w:r>
                      </w:p>
                    </w:tc>
                  </w:tr>
                  <w:tr w:rsidR="005635BE" w:rsidRPr="00E22FD9" w14:paraId="6A5E3631" w14:textId="77777777" w:rsidTr="00757561">
                    <w:tc>
                      <w:tcPr>
                        <w:tcW w:w="387" w:type="pct"/>
                      </w:tcPr>
                      <w:p w14:paraId="290376BF" w14:textId="77777777" w:rsidR="005635BE" w:rsidRPr="00E22FD9" w:rsidRDefault="005635BE" w:rsidP="00757561">
                        <w:pPr>
                          <w:jc w:val="both"/>
                          <w:rPr>
                            <w:color w:val="333399"/>
                            <w:szCs w:val="22"/>
                          </w:rPr>
                        </w:pPr>
                        <w:r w:rsidRPr="00E22FD9">
                          <w:rPr>
                            <w:color w:val="333399"/>
                            <w:szCs w:val="22"/>
                          </w:rPr>
                          <w:t>7.</w:t>
                        </w:r>
                      </w:p>
                      <w:p w14:paraId="04EF5296" w14:textId="77777777" w:rsidR="005635BE" w:rsidRPr="00E22FD9" w:rsidRDefault="005635BE" w:rsidP="00757561">
                        <w:pPr>
                          <w:jc w:val="both"/>
                          <w:rPr>
                            <w:rFonts w:eastAsia="MS Mincho"/>
                            <w:color w:val="333399"/>
                            <w:szCs w:val="22"/>
                          </w:rPr>
                        </w:pPr>
                      </w:p>
                    </w:tc>
                    <w:tc>
                      <w:tcPr>
                        <w:tcW w:w="4613" w:type="pct"/>
                        <w:gridSpan w:val="5"/>
                      </w:tcPr>
                      <w:p w14:paraId="6C3FE5C2" w14:textId="77777777" w:rsidR="005635BE" w:rsidRPr="00E22FD9" w:rsidRDefault="005635BE" w:rsidP="00757561">
                        <w:pPr>
                          <w:jc w:val="both"/>
                          <w:rPr>
                            <w:rFonts w:eastAsia="MS Mincho"/>
                            <w:szCs w:val="22"/>
                          </w:rPr>
                        </w:pPr>
                        <w:r w:rsidRPr="00E22FD9">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E22FD9" w14:paraId="1BEC8365" w14:textId="77777777" w:rsidTr="00757561">
                    <w:tc>
                      <w:tcPr>
                        <w:tcW w:w="387" w:type="pct"/>
                      </w:tcPr>
                      <w:p w14:paraId="3B51D33D" w14:textId="77777777" w:rsidR="005635BE" w:rsidRPr="00E22FD9" w:rsidRDefault="005635BE" w:rsidP="00757561">
                        <w:pPr>
                          <w:jc w:val="both"/>
                          <w:rPr>
                            <w:color w:val="333399"/>
                            <w:szCs w:val="22"/>
                          </w:rPr>
                        </w:pPr>
                        <w:r w:rsidRPr="00E22FD9">
                          <w:rPr>
                            <w:color w:val="333399"/>
                          </w:rPr>
                          <w:t>8.</w:t>
                        </w:r>
                      </w:p>
                    </w:tc>
                    <w:tc>
                      <w:tcPr>
                        <w:tcW w:w="4613" w:type="pct"/>
                        <w:gridSpan w:val="5"/>
                      </w:tcPr>
                      <w:p w14:paraId="4D21920B" w14:textId="77777777" w:rsidR="005635BE" w:rsidRPr="00E22FD9" w:rsidRDefault="005635BE" w:rsidP="00757561">
                        <w:pPr>
                          <w:jc w:val="both"/>
                          <w:rPr>
                            <w:szCs w:val="22"/>
                          </w:rPr>
                        </w:pPr>
                        <w:r w:rsidRPr="00E22FD9">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E22FD9" w14:paraId="353A2B58" w14:textId="77777777" w:rsidTr="00757561">
                    <w:tc>
                      <w:tcPr>
                        <w:tcW w:w="387" w:type="pct"/>
                      </w:tcPr>
                      <w:p w14:paraId="5B797389" w14:textId="77777777" w:rsidR="005635BE" w:rsidRPr="00E22FD9" w:rsidRDefault="005635BE" w:rsidP="00757561">
                        <w:pPr>
                          <w:jc w:val="both"/>
                          <w:rPr>
                            <w:color w:val="333399"/>
                            <w:szCs w:val="22"/>
                          </w:rPr>
                        </w:pPr>
                        <w:r w:rsidRPr="00E22FD9">
                          <w:rPr>
                            <w:color w:val="333399"/>
                          </w:rPr>
                          <w:t>9.</w:t>
                        </w:r>
                      </w:p>
                    </w:tc>
                    <w:tc>
                      <w:tcPr>
                        <w:tcW w:w="4613" w:type="pct"/>
                        <w:gridSpan w:val="5"/>
                      </w:tcPr>
                      <w:p w14:paraId="5D52314C" w14:textId="77777777" w:rsidR="005635BE" w:rsidRPr="00E22FD9" w:rsidRDefault="005635BE" w:rsidP="00757561">
                        <w:pPr>
                          <w:jc w:val="both"/>
                          <w:rPr>
                            <w:szCs w:val="22"/>
                          </w:rPr>
                        </w:pPr>
                        <w:r w:rsidRPr="00E22FD9">
                          <w:rPr>
                            <w:szCs w:val="22"/>
                          </w:rPr>
                          <w:t>The Contractor agrees that this Agreement will continue in force notwithstanding any court order relating to the Competition or termination of the Contract (if awarded) for any reason.</w:t>
                        </w:r>
                      </w:p>
                    </w:tc>
                  </w:tr>
                  <w:tr w:rsidR="005635BE" w:rsidRPr="00E22FD9" w14:paraId="1E4A4381" w14:textId="77777777" w:rsidTr="00757561">
                    <w:tc>
                      <w:tcPr>
                        <w:tcW w:w="387" w:type="pct"/>
                      </w:tcPr>
                      <w:p w14:paraId="139D96AE" w14:textId="77777777" w:rsidR="005635BE" w:rsidRPr="00E22FD9" w:rsidRDefault="005635BE" w:rsidP="00757561">
                        <w:pPr>
                          <w:jc w:val="both"/>
                          <w:rPr>
                            <w:color w:val="333399"/>
                          </w:rPr>
                        </w:pPr>
                        <w:r w:rsidRPr="00E22FD9">
                          <w:rPr>
                            <w:color w:val="333399"/>
                          </w:rPr>
                          <w:t>10.</w:t>
                        </w:r>
                      </w:p>
                      <w:p w14:paraId="1FAA3E2C" w14:textId="77777777" w:rsidR="005635BE" w:rsidRPr="00E22FD9" w:rsidRDefault="005635BE" w:rsidP="00757561">
                        <w:pPr>
                          <w:jc w:val="both"/>
                          <w:rPr>
                            <w:color w:val="333399"/>
                          </w:rPr>
                        </w:pPr>
                      </w:p>
                      <w:p w14:paraId="611FD0DC" w14:textId="77777777" w:rsidR="005635BE" w:rsidRPr="00E22FD9" w:rsidRDefault="005635BE" w:rsidP="00757561">
                        <w:pPr>
                          <w:jc w:val="both"/>
                          <w:rPr>
                            <w:color w:val="333399"/>
                          </w:rPr>
                        </w:pPr>
                      </w:p>
                      <w:p w14:paraId="1C9C6E93" w14:textId="77777777" w:rsidR="005635BE" w:rsidRPr="00E22FD9" w:rsidRDefault="005635BE" w:rsidP="00757561">
                        <w:pPr>
                          <w:jc w:val="both"/>
                          <w:rPr>
                            <w:color w:val="333399"/>
                            <w:szCs w:val="22"/>
                          </w:rPr>
                        </w:pPr>
                        <w:r w:rsidRPr="00E22FD9">
                          <w:rPr>
                            <w:color w:val="333399"/>
                          </w:rPr>
                          <w:t>11.</w:t>
                        </w:r>
                      </w:p>
                    </w:tc>
                    <w:tc>
                      <w:tcPr>
                        <w:tcW w:w="4613" w:type="pct"/>
                        <w:gridSpan w:val="5"/>
                      </w:tcPr>
                      <w:p w14:paraId="384AD166" w14:textId="77777777" w:rsidR="005635BE" w:rsidRPr="00E22FD9" w:rsidRDefault="005635BE" w:rsidP="00757561">
                        <w:pPr>
                          <w:jc w:val="both"/>
                          <w:rPr>
                            <w:szCs w:val="22"/>
                          </w:rPr>
                        </w:pPr>
                        <w:r w:rsidRPr="00E22FD9">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In this Agreement, the following terms shall have the meanings respectively ascribed to them:</w:t>
                        </w:r>
                      </w:p>
                      <w:p w14:paraId="7D4E0F14" w14:textId="77777777" w:rsidR="005635BE" w:rsidRPr="00E22FD9" w:rsidRDefault="005635BE" w:rsidP="00757561">
                        <w:pPr>
                          <w:spacing w:line="256" w:lineRule="auto"/>
                          <w:jc w:val="both"/>
                          <w:rPr>
                            <w:szCs w:val="22"/>
                          </w:rPr>
                        </w:pPr>
                        <w:r w:rsidRPr="00E22FD9">
                          <w:rPr>
                            <w:szCs w:val="22"/>
                          </w:rPr>
                          <w:t xml:space="preserve">“Data Controller” has the meaning given under the Data Protection Laws; </w:t>
                        </w:r>
                      </w:p>
                      <w:p w14:paraId="36A56FFF" w14:textId="77777777" w:rsidR="005635BE" w:rsidRPr="00E22FD9" w:rsidRDefault="005635BE" w:rsidP="00757561">
                        <w:pPr>
                          <w:spacing w:line="256" w:lineRule="auto"/>
                          <w:jc w:val="both"/>
                          <w:rPr>
                            <w:szCs w:val="22"/>
                          </w:rPr>
                        </w:pPr>
                        <w:r w:rsidRPr="00E22FD9">
                          <w:rPr>
                            <w:szCs w:val="22"/>
                          </w:rPr>
                          <w:t xml:space="preserve">“Data Processor” has the meaning given under the Data Protection Laws; </w:t>
                        </w:r>
                      </w:p>
                      <w:p w14:paraId="03C65BB0" w14:textId="77777777" w:rsidR="005635BE" w:rsidRPr="00E22FD9" w:rsidRDefault="005635BE" w:rsidP="00757561">
                        <w:pPr>
                          <w:spacing w:line="256" w:lineRule="auto"/>
                          <w:jc w:val="both"/>
                          <w:rPr>
                            <w:szCs w:val="22"/>
                          </w:rPr>
                        </w:pPr>
                        <w:r w:rsidRPr="00E22FD9">
                          <w:rPr>
                            <w:szCs w:val="22"/>
                          </w:rPr>
                          <w:t xml:space="preserve">“Data Subject” has the meaning given under the Data Protection Laws; </w:t>
                        </w:r>
                      </w:p>
                      <w:p w14:paraId="6BB81E71" w14:textId="77777777" w:rsidR="005635BE" w:rsidRPr="00E22FD9" w:rsidRDefault="005635BE" w:rsidP="00757561">
                        <w:pPr>
                          <w:spacing w:line="256" w:lineRule="auto"/>
                          <w:jc w:val="both"/>
                          <w:rPr>
                            <w:szCs w:val="22"/>
                          </w:rPr>
                        </w:pPr>
                        <w:r w:rsidRPr="00E22FD9">
                          <w:rPr>
                            <w:szCs w:val="22"/>
                          </w:rPr>
                          <w:t>“Data Subject Access Request” means a request made by a Data Subject in accordance with rights granted under the Data Protection Laws to access his or her Personal Data;</w:t>
                        </w:r>
                      </w:p>
                      <w:p w14:paraId="1174B509" w14:textId="77777777" w:rsidR="005635BE" w:rsidRPr="00E22FD9" w:rsidRDefault="005635BE" w:rsidP="00757561">
                        <w:pPr>
                          <w:spacing w:line="256" w:lineRule="auto"/>
                          <w:jc w:val="both"/>
                          <w:rPr>
                            <w:szCs w:val="22"/>
                          </w:rPr>
                        </w:pPr>
                        <w:r w:rsidRPr="00E22FD9">
                          <w:rPr>
                            <w:szCs w:val="22"/>
                          </w:rPr>
                          <w:t>“Personal Data” has the meaning given under Data Protection Laws;</w:t>
                        </w:r>
                      </w:p>
                      <w:p w14:paraId="4551E7F8" w14:textId="77777777" w:rsidR="005635BE" w:rsidRPr="00E22FD9" w:rsidRDefault="005635BE" w:rsidP="00757561">
                        <w:pPr>
                          <w:spacing w:line="256" w:lineRule="auto"/>
                          <w:jc w:val="both"/>
                          <w:rPr>
                            <w:szCs w:val="22"/>
                          </w:rPr>
                        </w:pPr>
                        <w:r w:rsidRPr="00E22FD9">
                          <w:rPr>
                            <w:szCs w:val="22"/>
                          </w:rPr>
                          <w:t>“Processing” has the meaning given under the Data Protection Laws;</w:t>
                        </w:r>
                      </w:p>
                      <w:p w14:paraId="723CFCCB"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Contractor shall comply with all applicable requirements of the Data Protection Laws.</w:t>
                        </w:r>
                      </w:p>
                      <w:p w14:paraId="28BAE093"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Parties acknowledge that for the purposes of the Data Protection Laws, the Contracting Authority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E22FD9" w:rsidRDefault="005635BE" w:rsidP="00757561">
                        <w:pPr>
                          <w:spacing w:line="256" w:lineRule="auto"/>
                          <w:ind w:left="2340"/>
                          <w:contextualSpacing/>
                          <w:jc w:val="both"/>
                          <w:rPr>
                            <w:szCs w:val="22"/>
                          </w:rPr>
                        </w:pPr>
                      </w:p>
                      <w:p w14:paraId="312E73A7"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Without prejudice to the generality of clause 11(B), the Contractor shall, in relation to any Confidential Information which is Personal Data:-</w:t>
                        </w:r>
                      </w:p>
                      <w:p w14:paraId="5E1795F9" w14:textId="77777777" w:rsidR="005635BE" w:rsidRPr="00E22FD9" w:rsidRDefault="005635BE" w:rsidP="0003041E">
                        <w:pPr>
                          <w:numPr>
                            <w:ilvl w:val="0"/>
                            <w:numId w:val="14"/>
                          </w:numPr>
                          <w:spacing w:line="256" w:lineRule="auto"/>
                          <w:contextualSpacing/>
                          <w:jc w:val="both"/>
                          <w:rPr>
                            <w:szCs w:val="22"/>
                          </w:rPr>
                        </w:pPr>
                        <w:r w:rsidRPr="00E22FD9">
                          <w:rPr>
                            <w:szCs w:val="22"/>
                          </w:rPr>
                          <w:t xml:space="preserve">process that Personal Data only on the written instructions of the Contracting Authority; </w:t>
                        </w:r>
                      </w:p>
                      <w:p w14:paraId="49E15629" w14:textId="77777777" w:rsidR="005635BE" w:rsidRPr="00E22FD9" w:rsidRDefault="005635BE" w:rsidP="00757561">
                        <w:pPr>
                          <w:spacing w:line="256" w:lineRule="auto"/>
                          <w:ind w:left="405"/>
                          <w:contextualSpacing/>
                          <w:jc w:val="both"/>
                          <w:rPr>
                            <w:szCs w:val="22"/>
                          </w:rPr>
                        </w:pPr>
                      </w:p>
                      <w:p w14:paraId="64B34187" w14:textId="77777777" w:rsidR="005635BE" w:rsidRPr="00E22FD9" w:rsidRDefault="005635BE" w:rsidP="0003041E">
                        <w:pPr>
                          <w:numPr>
                            <w:ilvl w:val="0"/>
                            <w:numId w:val="14"/>
                          </w:numPr>
                          <w:spacing w:line="256" w:lineRule="auto"/>
                          <w:contextualSpacing/>
                          <w:jc w:val="both"/>
                          <w:rPr>
                            <w:szCs w:val="22"/>
                          </w:rPr>
                        </w:pPr>
                        <w:r w:rsidRPr="00E22FD9">
                          <w:rPr>
                            <w:szCs w:val="22"/>
                          </w:rPr>
                          <w:t>ensure that it has in place appropriate technical and organisational measures, reviewed and approved by the Contracting Authority,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E22FD9" w:rsidRDefault="005635BE" w:rsidP="0003041E">
                        <w:pPr>
                          <w:numPr>
                            <w:ilvl w:val="0"/>
                            <w:numId w:val="14"/>
                          </w:numPr>
                          <w:spacing w:line="256" w:lineRule="auto"/>
                          <w:contextualSpacing/>
                          <w:jc w:val="both"/>
                          <w:rPr>
                            <w:szCs w:val="22"/>
                          </w:rPr>
                        </w:pPr>
                        <w:r w:rsidRPr="00E22FD9">
                          <w:rPr>
                            <w:szCs w:val="22"/>
                          </w:rPr>
                          <w:t>ensure that all personnel who have access to and/or process Personal Data are obliged to keep the Personal Data confidential;</w:t>
                        </w:r>
                      </w:p>
                      <w:p w14:paraId="4844817C" w14:textId="77777777" w:rsidR="005635BE" w:rsidRPr="00E22FD9" w:rsidRDefault="005635BE" w:rsidP="00757561">
                        <w:pPr>
                          <w:spacing w:line="256" w:lineRule="auto"/>
                          <w:ind w:left="405"/>
                          <w:contextualSpacing/>
                          <w:jc w:val="both"/>
                          <w:rPr>
                            <w:szCs w:val="22"/>
                          </w:rPr>
                        </w:pPr>
                      </w:p>
                      <w:p w14:paraId="07285841" w14:textId="77777777" w:rsidR="005635BE" w:rsidRPr="00E22FD9" w:rsidRDefault="005635BE" w:rsidP="0003041E">
                        <w:pPr>
                          <w:numPr>
                            <w:ilvl w:val="0"/>
                            <w:numId w:val="14"/>
                          </w:numPr>
                          <w:spacing w:line="256" w:lineRule="auto"/>
                          <w:contextualSpacing/>
                          <w:jc w:val="both"/>
                          <w:rPr>
                            <w:szCs w:val="22"/>
                          </w:rPr>
                        </w:pPr>
                        <w:r w:rsidRPr="00E22FD9">
                          <w:rPr>
                            <w:szCs w:val="22"/>
                          </w:rPr>
                          <w:t>not transfer any Personal Data outside of the European Economic Area unless the prior written consent of the Contracting Authority has been obtained and the following conditions are fulfilled;</w:t>
                        </w:r>
                      </w:p>
                      <w:p w14:paraId="31CE5FCD" w14:textId="77777777" w:rsidR="005635BE" w:rsidRPr="00E22FD9" w:rsidRDefault="005635BE" w:rsidP="00757561">
                        <w:pPr>
                          <w:ind w:left="720"/>
                          <w:contextualSpacing/>
                          <w:jc w:val="both"/>
                          <w:rPr>
                            <w:szCs w:val="22"/>
                          </w:rPr>
                        </w:pPr>
                      </w:p>
                      <w:p w14:paraId="553DF910" w14:textId="77777777" w:rsidR="005635BE" w:rsidRPr="00E22FD9" w:rsidRDefault="005635BE" w:rsidP="00757561">
                        <w:pPr>
                          <w:spacing w:line="256" w:lineRule="auto"/>
                          <w:ind w:left="405"/>
                          <w:contextualSpacing/>
                          <w:jc w:val="both"/>
                          <w:rPr>
                            <w:szCs w:val="22"/>
                          </w:rPr>
                        </w:pPr>
                      </w:p>
                      <w:p w14:paraId="4588C07D" w14:textId="77777777" w:rsidR="005635BE" w:rsidRPr="00E22FD9" w:rsidRDefault="005635BE" w:rsidP="0003041E">
                        <w:pPr>
                          <w:numPr>
                            <w:ilvl w:val="0"/>
                            <w:numId w:val="15"/>
                          </w:numPr>
                          <w:spacing w:line="256" w:lineRule="auto"/>
                          <w:contextualSpacing/>
                          <w:jc w:val="both"/>
                          <w:rPr>
                            <w:szCs w:val="22"/>
                          </w:rPr>
                        </w:pPr>
                        <w:r w:rsidRPr="00E22FD9">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E22FD9" w:rsidRDefault="005635BE" w:rsidP="0003041E">
                        <w:pPr>
                          <w:numPr>
                            <w:ilvl w:val="0"/>
                            <w:numId w:val="15"/>
                          </w:numPr>
                          <w:spacing w:line="256" w:lineRule="auto"/>
                          <w:contextualSpacing/>
                          <w:jc w:val="both"/>
                          <w:rPr>
                            <w:szCs w:val="22"/>
                          </w:rPr>
                        </w:pPr>
                        <w:r w:rsidRPr="00E22FD9">
                          <w:rPr>
                            <w:szCs w:val="22"/>
                          </w:rPr>
                          <w:t>the data subject has enforceable rights and effective legal remedies;</w:t>
                        </w:r>
                      </w:p>
                      <w:p w14:paraId="769809B7" w14:textId="77777777" w:rsidR="005635BE" w:rsidRPr="00E22FD9" w:rsidRDefault="005635BE" w:rsidP="0003041E">
                        <w:pPr>
                          <w:numPr>
                            <w:ilvl w:val="0"/>
                            <w:numId w:val="15"/>
                          </w:numPr>
                          <w:spacing w:line="256" w:lineRule="auto"/>
                          <w:contextualSpacing/>
                          <w:jc w:val="both"/>
                          <w:rPr>
                            <w:szCs w:val="22"/>
                          </w:rPr>
                        </w:pPr>
                        <w:r w:rsidRPr="00E22FD9">
                          <w:rPr>
                            <w:szCs w:val="22"/>
                          </w:rPr>
                          <w:t>The Contractor complies with its obligations under the Data Protection Laws by providing an adequate level of protection to any Personal Data that is transferred; and</w:t>
                        </w:r>
                      </w:p>
                      <w:p w14:paraId="41B9BAE6" w14:textId="77777777" w:rsidR="005635BE" w:rsidRPr="00E22FD9" w:rsidRDefault="005635BE" w:rsidP="0003041E">
                        <w:pPr>
                          <w:numPr>
                            <w:ilvl w:val="0"/>
                            <w:numId w:val="15"/>
                          </w:numPr>
                          <w:spacing w:line="256" w:lineRule="auto"/>
                          <w:contextualSpacing/>
                          <w:jc w:val="both"/>
                          <w:rPr>
                            <w:szCs w:val="22"/>
                          </w:rPr>
                        </w:pPr>
                        <w:r w:rsidRPr="00E22FD9">
                          <w:rPr>
                            <w:szCs w:val="22"/>
                          </w:rPr>
                          <w:t>The Contractor complies with reasonable instructions notified to it in advance by the Contracting Authority with respect to the processing of the Personal Data;</w:t>
                        </w:r>
                      </w:p>
                      <w:p w14:paraId="0D43E87E" w14:textId="77777777" w:rsidR="005635BE" w:rsidRPr="00E22FD9" w:rsidRDefault="005635BE" w:rsidP="00757561">
                        <w:pPr>
                          <w:spacing w:line="256" w:lineRule="auto"/>
                          <w:jc w:val="both"/>
                          <w:rPr>
                            <w:szCs w:val="22"/>
                          </w:rPr>
                        </w:pPr>
                        <w:r w:rsidRPr="00E22FD9">
                          <w:rPr>
                            <w:szCs w:val="22"/>
                          </w:rPr>
                          <w:t xml:space="preserve"> </w:t>
                        </w:r>
                      </w:p>
                      <w:p w14:paraId="013AE293"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Contractor shall promptly notify the Contracting Authority if it receives a Data Subject Access Request to have access to any Personal Data or any other complaint, correspondence, notice, request  any order of the Court or request of any regulatory or government body relating to the Contracting Authority’s obligations under the Data Protection Laws and provide full co-operation and assistance to the Contracting Authority in relation to any such complaint, order or request (including, without limitation, by allowing Data Subjects to have access to their data).</w:t>
                        </w:r>
                      </w:p>
                      <w:p w14:paraId="4B12C8BD" w14:textId="77777777" w:rsidR="005635BE" w:rsidRPr="00E22FD9" w:rsidRDefault="005635BE" w:rsidP="00757561">
                        <w:pPr>
                          <w:spacing w:line="256" w:lineRule="auto"/>
                          <w:ind w:left="2340"/>
                          <w:contextualSpacing/>
                          <w:jc w:val="both"/>
                          <w:rPr>
                            <w:szCs w:val="22"/>
                          </w:rPr>
                        </w:pPr>
                      </w:p>
                      <w:p w14:paraId="2AABE25D"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The Contractor shall without undue delay report in writing to the Contacting Authority any data compromise involving Personal Data, or any circumstances that could have resulted in unauthorised access to or disclosure of Personal Data.</w:t>
                        </w:r>
                      </w:p>
                      <w:p w14:paraId="1F17D7B7" w14:textId="77777777" w:rsidR="005635BE" w:rsidRPr="00E22FD9" w:rsidRDefault="005635BE" w:rsidP="00757561">
                        <w:pPr>
                          <w:ind w:left="720"/>
                          <w:contextualSpacing/>
                          <w:jc w:val="both"/>
                          <w:rPr>
                            <w:szCs w:val="22"/>
                          </w:rPr>
                        </w:pPr>
                      </w:p>
                      <w:p w14:paraId="70BB375B"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The Contractor shall assist the Contracting Authority in ensuring compliance with its obligations under the Data Protection Laws with respect to security, impact assessments and consultations with supervisory authorities and regulators.</w:t>
                        </w:r>
                      </w:p>
                      <w:p w14:paraId="5947A0E2" w14:textId="77777777" w:rsidR="005635BE" w:rsidRPr="00E22FD9" w:rsidRDefault="005635BE" w:rsidP="00757561">
                        <w:pPr>
                          <w:ind w:left="720"/>
                          <w:contextualSpacing/>
                          <w:jc w:val="both"/>
                          <w:rPr>
                            <w:szCs w:val="22"/>
                          </w:rPr>
                        </w:pPr>
                      </w:p>
                      <w:p w14:paraId="2BF3DDA3"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The Contractor shall at the written direction  of the Contracting Authority, amend, delete or return Personal Data and copies thereof to the Contracting Authority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E22FD9" w:rsidRDefault="005635BE" w:rsidP="00757561">
                        <w:pPr>
                          <w:ind w:left="720"/>
                          <w:contextualSpacing/>
                          <w:jc w:val="both"/>
                          <w:rPr>
                            <w:szCs w:val="22"/>
                          </w:rPr>
                        </w:pPr>
                      </w:p>
                      <w:p w14:paraId="6D6C75C9" w14:textId="77777777" w:rsidR="005635BE" w:rsidRPr="00E22FD9" w:rsidRDefault="005635BE" w:rsidP="0003041E">
                        <w:pPr>
                          <w:numPr>
                            <w:ilvl w:val="2"/>
                            <w:numId w:val="10"/>
                          </w:numPr>
                          <w:spacing w:line="256" w:lineRule="auto"/>
                          <w:ind w:left="327" w:hanging="327"/>
                          <w:contextualSpacing/>
                          <w:jc w:val="both"/>
                          <w:rPr>
                            <w:szCs w:val="22"/>
                          </w:rPr>
                        </w:pPr>
                        <w:r w:rsidRPr="00E22FD9">
                          <w:rPr>
                            <w:szCs w:val="22"/>
                          </w:rPr>
                          <w:t xml:space="preserve">The Contractor shall permit the Contracting Authority, </w:t>
                        </w:r>
                        <w:r w:rsidRPr="00E22FD9">
                          <w:rPr>
                            <w:rFonts w:eastAsia="Calibri"/>
                            <w:szCs w:val="22"/>
                            <w:lang w:val="en-IE"/>
                          </w:rPr>
                          <w:t>the Office of the Data Protection Commission or other supervisory authority for data protection in Ireland,</w:t>
                        </w:r>
                        <w:r w:rsidRPr="00E22FD9">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Contracting Authority arising out of any such inspection, audit or review.</w:t>
                        </w:r>
                      </w:p>
                      <w:p w14:paraId="74EF8AB7" w14:textId="77777777" w:rsidR="005635BE" w:rsidRPr="00E22FD9" w:rsidRDefault="005635BE" w:rsidP="00757561">
                        <w:pPr>
                          <w:ind w:left="720"/>
                          <w:contextualSpacing/>
                          <w:jc w:val="both"/>
                          <w:rPr>
                            <w:szCs w:val="22"/>
                          </w:rPr>
                        </w:pPr>
                      </w:p>
                      <w:p w14:paraId="24A9817F" w14:textId="77777777" w:rsidR="005635BE" w:rsidRPr="00E22FD9" w:rsidRDefault="005635BE" w:rsidP="0003041E">
                        <w:pPr>
                          <w:numPr>
                            <w:ilvl w:val="2"/>
                            <w:numId w:val="10"/>
                          </w:numPr>
                          <w:spacing w:line="256" w:lineRule="auto"/>
                          <w:ind w:left="469" w:hanging="469"/>
                          <w:contextualSpacing/>
                          <w:jc w:val="both"/>
                          <w:rPr>
                            <w:szCs w:val="22"/>
                          </w:rPr>
                        </w:pPr>
                        <w:r w:rsidRPr="00E22FD9">
                          <w:rPr>
                            <w:szCs w:val="22"/>
                          </w:rPr>
                          <w:t>The Contractor shall fully comply with, and implement policies which are communicated or notified to the Contractor by the Contracting Authority from time to time.</w:t>
                        </w:r>
                      </w:p>
                      <w:p w14:paraId="15D9B816" w14:textId="77777777" w:rsidR="005635BE" w:rsidRPr="00E22FD9" w:rsidRDefault="005635BE" w:rsidP="00757561">
                        <w:pPr>
                          <w:ind w:left="720"/>
                          <w:contextualSpacing/>
                          <w:jc w:val="both"/>
                          <w:rPr>
                            <w:szCs w:val="22"/>
                          </w:rPr>
                        </w:pPr>
                      </w:p>
                      <w:p w14:paraId="5C77DA64" w14:textId="77777777" w:rsidR="005635BE" w:rsidRPr="00E22FD9" w:rsidRDefault="005635BE" w:rsidP="0003041E">
                        <w:pPr>
                          <w:numPr>
                            <w:ilvl w:val="2"/>
                            <w:numId w:val="10"/>
                          </w:numPr>
                          <w:spacing w:line="256" w:lineRule="auto"/>
                          <w:ind w:left="611" w:hanging="611"/>
                          <w:contextualSpacing/>
                          <w:jc w:val="both"/>
                          <w:rPr>
                            <w:szCs w:val="22"/>
                          </w:rPr>
                        </w:pPr>
                        <w:r w:rsidRPr="00E22FD9">
                          <w:rPr>
                            <w:szCs w:val="22"/>
                          </w:rPr>
                          <w:t>The Contractor shall maintain complete and accurate records and information to demonstrate its compliance with this clause 11 and allow for inspections and contribute to any audits by the Contacting Authority or the Contracting Authority’s designated auditor.</w:t>
                        </w:r>
                      </w:p>
                      <w:p w14:paraId="7D020338" w14:textId="77777777" w:rsidR="005635BE" w:rsidRPr="00E22FD9" w:rsidRDefault="005635BE" w:rsidP="00757561">
                        <w:pPr>
                          <w:ind w:left="720"/>
                          <w:contextualSpacing/>
                          <w:jc w:val="both"/>
                          <w:rPr>
                            <w:szCs w:val="22"/>
                          </w:rPr>
                        </w:pPr>
                      </w:p>
                      <w:p w14:paraId="514273D4" w14:textId="77777777" w:rsidR="005635BE" w:rsidRPr="00E22FD9" w:rsidRDefault="005635BE" w:rsidP="0003041E">
                        <w:pPr>
                          <w:numPr>
                            <w:ilvl w:val="2"/>
                            <w:numId w:val="10"/>
                          </w:numPr>
                          <w:spacing w:line="256" w:lineRule="auto"/>
                          <w:ind w:left="611" w:hanging="611"/>
                          <w:contextualSpacing/>
                          <w:jc w:val="both"/>
                          <w:rPr>
                            <w:szCs w:val="22"/>
                          </w:rPr>
                        </w:pPr>
                        <w:r w:rsidRPr="00E22FD9">
                          <w:rPr>
                            <w:szCs w:val="22"/>
                          </w:rPr>
                          <w:t>The Contractor shall:-</w:t>
                        </w:r>
                      </w:p>
                      <w:p w14:paraId="7D6268D9" w14:textId="77777777" w:rsidR="005635BE" w:rsidRPr="00E22FD9" w:rsidRDefault="005635BE" w:rsidP="00757561">
                        <w:pPr>
                          <w:spacing w:line="256" w:lineRule="auto"/>
                          <w:jc w:val="both"/>
                          <w:rPr>
                            <w:szCs w:val="22"/>
                          </w:rPr>
                        </w:pPr>
                      </w:p>
                      <w:p w14:paraId="435D4F0F"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take all reasonable precautions to preserve the integrity of any </w:t>
                        </w:r>
                        <w:r w:rsidRPr="00E22FD9">
                          <w:rPr>
                            <w:rFonts w:eastAsia="Calibri"/>
                            <w:szCs w:val="22"/>
                            <w:lang w:val="en-IE"/>
                          </w:rPr>
                          <w:t>Personal Data</w:t>
                        </w:r>
                        <w:r w:rsidRPr="00E22FD9">
                          <w:rPr>
                            <w:szCs w:val="22"/>
                          </w:rPr>
                          <w:t xml:space="preserve"> which it processes and to prevent any corruption or loss of such </w:t>
                        </w:r>
                        <w:r w:rsidRPr="00E22FD9">
                          <w:rPr>
                            <w:rFonts w:eastAsia="Calibri"/>
                            <w:szCs w:val="22"/>
                            <w:lang w:val="en-IE"/>
                          </w:rPr>
                          <w:t>Personal Data</w:t>
                        </w:r>
                        <w:r w:rsidRPr="00E22FD9">
                          <w:rPr>
                            <w:szCs w:val="22"/>
                          </w:rPr>
                          <w:t>;</w:t>
                        </w:r>
                      </w:p>
                      <w:p w14:paraId="6DAEC099"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ensure that a back-up copy of any and all such </w:t>
                        </w:r>
                        <w:r w:rsidRPr="00E22FD9">
                          <w:rPr>
                            <w:rFonts w:eastAsia="Calibri"/>
                            <w:szCs w:val="22"/>
                            <w:lang w:val="en-IE"/>
                          </w:rPr>
                          <w:t>Personal Data</w:t>
                        </w:r>
                        <w:r w:rsidRPr="00E22FD9">
                          <w:rPr>
                            <w:szCs w:val="22"/>
                          </w:rPr>
                          <w:t xml:space="preserve"> is made [insert frequency] and this copy is recorded on media from which the data can be reloaded if there is any corruption or loss of the data; and</w:t>
                        </w:r>
                      </w:p>
                      <w:p w14:paraId="641F98BA" w14:textId="77777777" w:rsidR="005635BE" w:rsidRPr="00E22FD9" w:rsidRDefault="005635BE" w:rsidP="0003041E">
                        <w:pPr>
                          <w:numPr>
                            <w:ilvl w:val="0"/>
                            <w:numId w:val="13"/>
                          </w:numPr>
                          <w:spacing w:line="256" w:lineRule="auto"/>
                          <w:contextualSpacing/>
                          <w:jc w:val="both"/>
                          <w:rPr>
                            <w:szCs w:val="22"/>
                          </w:rPr>
                        </w:pPr>
                        <w:r w:rsidRPr="00E22FD9">
                          <w:rPr>
                            <w:szCs w:val="22"/>
                          </w:rPr>
                          <w:t xml:space="preserve">in such an event and if attributable to any default by the Contractor or any Sub-contractor, promptly restore the </w:t>
                        </w:r>
                        <w:r w:rsidRPr="00E22FD9">
                          <w:rPr>
                            <w:rFonts w:eastAsia="Calibri"/>
                            <w:szCs w:val="22"/>
                            <w:lang w:val="en-IE"/>
                          </w:rPr>
                          <w:t>Personal Data</w:t>
                        </w:r>
                        <w:r w:rsidRPr="00E22FD9">
                          <w:rPr>
                            <w:szCs w:val="22"/>
                          </w:rPr>
                          <w:t xml:space="preserve"> at its own expense or, at the Contracting Authority’s option, reimburse the Contracting Authority for any reasonable expenses it incurs in having the </w:t>
                        </w:r>
                        <w:r w:rsidRPr="00E22FD9">
                          <w:rPr>
                            <w:rFonts w:eastAsia="Calibri"/>
                            <w:szCs w:val="22"/>
                            <w:lang w:val="en-IE"/>
                          </w:rPr>
                          <w:t>Personal Data</w:t>
                        </w:r>
                        <w:r w:rsidRPr="00E22FD9">
                          <w:rPr>
                            <w:szCs w:val="22"/>
                          </w:rPr>
                          <w:t xml:space="preserve"> restored by a third party.</w:t>
                        </w:r>
                      </w:p>
                      <w:p w14:paraId="60B3E927" w14:textId="77777777" w:rsidR="005635BE" w:rsidRPr="00604B98" w:rsidRDefault="005635BE" w:rsidP="004C031D">
                        <w:pPr>
                          <w:spacing w:line="256" w:lineRule="auto"/>
                          <w:contextualSpacing/>
                          <w:jc w:val="both"/>
                          <w:rPr>
                            <w:szCs w:val="22"/>
                            <w:lang w:val="en-IE"/>
                          </w:rPr>
                        </w:pPr>
                      </w:p>
                      <w:p w14:paraId="1C90EB4A" w14:textId="6004A62B" w:rsidR="005635BE" w:rsidRPr="00E22FD9" w:rsidRDefault="004C031D" w:rsidP="00757561">
                        <w:pPr>
                          <w:spacing w:line="256" w:lineRule="auto"/>
                          <w:jc w:val="both"/>
                          <w:rPr>
                            <w:szCs w:val="22"/>
                          </w:rPr>
                        </w:pPr>
                        <w:r>
                          <w:rPr>
                            <w:rFonts w:asciiTheme="minorHAnsi" w:eastAsiaTheme="minorHAnsi" w:hAnsiTheme="minorHAnsi" w:cstheme="minorBidi"/>
                            <w:szCs w:val="22"/>
                            <w:lang w:val="el-GR"/>
                          </w:rPr>
                          <w:t>Μ</w:t>
                        </w:r>
                        <w:r w:rsidRPr="004C031D">
                          <w:rPr>
                            <w:rFonts w:asciiTheme="minorHAnsi" w:eastAsiaTheme="minorHAnsi" w:hAnsiTheme="minorHAnsi" w:cstheme="minorBidi"/>
                            <w:szCs w:val="22"/>
                            <w:lang w:val="en-IE"/>
                          </w:rPr>
                          <w:t xml:space="preserve">. </w:t>
                        </w:r>
                        <w:r>
                          <w:rPr>
                            <w:rFonts w:asciiTheme="minorHAnsi" w:eastAsiaTheme="minorHAnsi" w:hAnsiTheme="minorHAnsi" w:cstheme="minorBidi"/>
                            <w:szCs w:val="22"/>
                            <w:lang w:val="en-IE"/>
                          </w:rPr>
                          <w:t>T</w:t>
                        </w:r>
                        <w:r w:rsidRPr="00C33DC1">
                          <w:rPr>
                            <w:rFonts w:asciiTheme="minorHAnsi" w:eastAsiaTheme="minorHAnsi" w:hAnsiTheme="minorHAnsi" w:cstheme="minorBidi"/>
                            <w:szCs w:val="22"/>
                            <w:lang w:val="en-IE"/>
                          </w:rPr>
                          <w:t xml:space="preserve">he Client consents to the Contractor appointing </w:t>
                        </w:r>
                        <w:r w:rsidRPr="004C031D">
                          <w:rPr>
                            <w:rFonts w:asciiTheme="minorHAnsi" w:eastAsiaTheme="minorHAnsi" w:hAnsiTheme="minorHAnsi" w:cstheme="minorBidi"/>
                            <w:szCs w:val="22"/>
                            <w:highlight w:val="lightGray"/>
                            <w:lang w:val="en-IE"/>
                          </w:rPr>
                          <w:t>[insert third-party processor]</w:t>
                        </w:r>
                        <w:r w:rsidRPr="00C33DC1">
                          <w:rPr>
                            <w:rFonts w:asciiTheme="minorHAnsi" w:eastAsiaTheme="minorHAnsi" w:hAnsiTheme="minorHAnsi" w:cstheme="minorBidi"/>
                            <w:szCs w:val="22"/>
                            <w:lang w:val="en-IE"/>
                          </w:rPr>
                          <w:t xml:space="preserve"> as a third-party processor of Personal Data under this Agreement.  </w:t>
                        </w:r>
                        <w:r w:rsidR="005635BE" w:rsidRPr="00E22FD9">
                          <w:rPr>
                            <w:szCs w:val="22"/>
                          </w:rPr>
                          <w:t>The Contractor confirms that it has entered or (as the case may be) will enter into a written agreement incorporating terms which are substantially similar to those set out in this clause 11 as between the Contracting Authority and the Contractor.  The Contractor shall remain fully liable for all acts or omissions of any third-party processor appointed by it pursuant to this clause 11.</w:t>
                        </w:r>
                      </w:p>
                      <w:p w14:paraId="7E9F26CF" w14:textId="77777777" w:rsidR="005635BE" w:rsidRPr="00E22FD9" w:rsidRDefault="005635BE" w:rsidP="00757561">
                        <w:pPr>
                          <w:spacing w:line="256" w:lineRule="auto"/>
                          <w:jc w:val="both"/>
                          <w:rPr>
                            <w:szCs w:val="22"/>
                          </w:rPr>
                        </w:pPr>
                      </w:p>
                      <w:p w14:paraId="3AA0C47E" w14:textId="2038539D" w:rsidR="005635BE" w:rsidRPr="00E22FD9" w:rsidRDefault="004C031D" w:rsidP="004C031D">
                        <w:pPr>
                          <w:spacing w:line="256" w:lineRule="auto"/>
                          <w:contextualSpacing/>
                          <w:jc w:val="both"/>
                          <w:rPr>
                            <w:szCs w:val="22"/>
                          </w:rPr>
                        </w:pPr>
                        <w:r>
                          <w:rPr>
                            <w:szCs w:val="22"/>
                            <w:lang w:val="el-GR"/>
                          </w:rPr>
                          <w:t>Ν</w:t>
                        </w:r>
                        <w:r w:rsidRPr="004C031D">
                          <w:rPr>
                            <w:szCs w:val="22"/>
                            <w:lang w:val="en-IE"/>
                          </w:rPr>
                          <w:t xml:space="preserve">. </w:t>
                        </w:r>
                        <w:r w:rsidR="005635BE" w:rsidRPr="00E22FD9">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E22FD9" w:rsidRDefault="005635BE" w:rsidP="00757561">
                        <w:pPr>
                          <w:jc w:val="both"/>
                          <w:rPr>
                            <w:szCs w:val="22"/>
                          </w:rPr>
                        </w:pPr>
                      </w:p>
                    </w:tc>
                  </w:tr>
                </w:tbl>
                <w:p w14:paraId="220C7C43" w14:textId="77777777" w:rsidR="005635BE" w:rsidRPr="00E22FD9" w:rsidRDefault="005635BE" w:rsidP="005635BE">
                  <w:pPr>
                    <w:spacing w:after="240"/>
                    <w:jc w:val="both"/>
                    <w:rPr>
                      <w:szCs w:val="22"/>
                    </w:rPr>
                  </w:pPr>
                </w:p>
                <w:p w14:paraId="5407EC5B" w14:textId="77777777" w:rsidR="005635BE" w:rsidRPr="00E22FD9" w:rsidRDefault="00725C28" w:rsidP="005635BE">
                  <w:pPr>
                    <w:jc w:val="both"/>
                    <w:rPr>
                      <w:color w:val="FF0000"/>
                      <w:szCs w:val="22"/>
                    </w:rPr>
                  </w:pPr>
                </w:p>
              </w:sdtContent>
            </w:sdt>
          </w:sdtContent>
        </w:sdt>
        <w:p w14:paraId="4F034CFA" w14:textId="77777777" w:rsidR="005635BE" w:rsidRPr="00E22FD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E22FD9" w14:paraId="56D702AC" w14:textId="77777777" w:rsidTr="00757561">
            <w:trPr>
              <w:gridAfter w:val="1"/>
              <w:wAfter w:w="44" w:type="dxa"/>
              <w:trHeight w:val="964"/>
            </w:trPr>
            <w:tc>
              <w:tcPr>
                <w:tcW w:w="4470" w:type="dxa"/>
                <w:shd w:val="clear" w:color="auto" w:fill="CCCCCC"/>
              </w:tcPr>
              <w:p w14:paraId="4CACFE91" w14:textId="77777777" w:rsidR="005635BE" w:rsidRPr="00E22FD9" w:rsidRDefault="005635BE" w:rsidP="00757561">
                <w:pPr>
                  <w:rPr>
                    <w:szCs w:val="22"/>
                  </w:rPr>
                </w:pPr>
                <w:r w:rsidRPr="00E22FD9">
                  <w:rPr>
                    <w:szCs w:val="22"/>
                  </w:rPr>
                  <w:t>SIGNED for and on behalf of the Contracting Authority</w:t>
                </w:r>
              </w:p>
              <w:p w14:paraId="23AEE229" w14:textId="77777777" w:rsidR="005635BE" w:rsidRPr="00E22FD9" w:rsidRDefault="005635BE" w:rsidP="00757561">
                <w:pPr>
                  <w:rPr>
                    <w:szCs w:val="22"/>
                  </w:rPr>
                </w:pPr>
              </w:p>
              <w:p w14:paraId="0726FE70" w14:textId="77777777" w:rsidR="005635BE" w:rsidRPr="00E22FD9" w:rsidRDefault="005635BE" w:rsidP="00757561">
                <w:pPr>
                  <w:rPr>
                    <w:szCs w:val="22"/>
                  </w:rPr>
                </w:pPr>
                <w:r w:rsidRPr="00E22FD9">
                  <w:rPr>
                    <w:szCs w:val="22"/>
                  </w:rPr>
                  <w:t>__________________________</w:t>
                </w:r>
              </w:p>
              <w:p w14:paraId="7DFBC35C" w14:textId="77777777" w:rsidR="005635BE" w:rsidRPr="00E22FD9" w:rsidRDefault="005635BE" w:rsidP="00757561">
                <w:pPr>
                  <w:rPr>
                    <w:szCs w:val="22"/>
                  </w:rPr>
                </w:pPr>
                <w:r w:rsidRPr="00E22FD9">
                  <w:rPr>
                    <w:szCs w:val="22"/>
                  </w:rPr>
                  <w:t>(being a duly authorised officer)</w:t>
                </w:r>
              </w:p>
            </w:tc>
            <w:tc>
              <w:tcPr>
                <w:tcW w:w="4482" w:type="dxa"/>
                <w:gridSpan w:val="2"/>
                <w:shd w:val="clear" w:color="auto" w:fill="CCCCCC"/>
              </w:tcPr>
              <w:p w14:paraId="3E8294DC" w14:textId="77777777" w:rsidR="005635BE" w:rsidRPr="00E22FD9" w:rsidRDefault="005635BE" w:rsidP="00757561">
                <w:pPr>
                  <w:rPr>
                    <w:szCs w:val="22"/>
                  </w:rPr>
                </w:pPr>
                <w:r w:rsidRPr="00E22FD9">
                  <w:rPr>
                    <w:szCs w:val="22"/>
                  </w:rPr>
                  <w:t>SIGNED for and on behalf of the Contractor</w:t>
                </w:r>
              </w:p>
              <w:p w14:paraId="3295A041" w14:textId="77777777" w:rsidR="005635BE" w:rsidRPr="00E22FD9" w:rsidRDefault="005635BE" w:rsidP="00757561">
                <w:pPr>
                  <w:spacing w:after="360"/>
                  <w:rPr>
                    <w:szCs w:val="22"/>
                  </w:rPr>
                </w:pPr>
              </w:p>
              <w:p w14:paraId="31319968" w14:textId="77777777" w:rsidR="005635BE" w:rsidRPr="00E22FD9" w:rsidRDefault="005635BE" w:rsidP="00757561">
                <w:pPr>
                  <w:rPr>
                    <w:szCs w:val="22"/>
                  </w:rPr>
                </w:pPr>
                <w:r w:rsidRPr="00E22FD9">
                  <w:rPr>
                    <w:szCs w:val="22"/>
                  </w:rPr>
                  <w:t>____________________________</w:t>
                </w:r>
              </w:p>
            </w:tc>
          </w:tr>
          <w:tr w:rsidR="005635BE" w:rsidRPr="00E22FD9" w14:paraId="7149656E" w14:textId="77777777" w:rsidTr="00757561">
            <w:trPr>
              <w:trHeight w:val="1044"/>
            </w:trPr>
            <w:tc>
              <w:tcPr>
                <w:tcW w:w="4494" w:type="dxa"/>
                <w:gridSpan w:val="2"/>
                <w:shd w:val="clear" w:color="auto" w:fill="CCCCCC"/>
              </w:tcPr>
              <w:p w14:paraId="118E5CCD" w14:textId="77777777" w:rsidR="005635BE" w:rsidRPr="00E22FD9" w:rsidRDefault="005635BE" w:rsidP="00757561">
                <w:pPr>
                  <w:rPr>
                    <w:szCs w:val="22"/>
                  </w:rPr>
                </w:pPr>
                <w:r w:rsidRPr="00E22FD9">
                  <w:rPr>
                    <w:szCs w:val="22"/>
                  </w:rPr>
                  <w:t>Witness</w:t>
                </w:r>
              </w:p>
            </w:tc>
            <w:tc>
              <w:tcPr>
                <w:tcW w:w="4502" w:type="dxa"/>
                <w:gridSpan w:val="2"/>
                <w:shd w:val="clear" w:color="auto" w:fill="CCCCCC"/>
              </w:tcPr>
              <w:p w14:paraId="1D8ACF8F" w14:textId="77777777" w:rsidR="005635BE" w:rsidRPr="00E22FD9" w:rsidRDefault="005635BE" w:rsidP="00757561">
                <w:pPr>
                  <w:rPr>
                    <w:szCs w:val="22"/>
                  </w:rPr>
                </w:pPr>
                <w:r w:rsidRPr="00E22FD9">
                  <w:rPr>
                    <w:szCs w:val="22"/>
                  </w:rPr>
                  <w:t>Witness</w:t>
                </w:r>
              </w:p>
            </w:tc>
          </w:tr>
        </w:tbl>
        <w:p w14:paraId="27C52DEA" w14:textId="77777777" w:rsidR="00BE4EBF" w:rsidRPr="00E22FD9" w:rsidRDefault="00BE4EBF" w:rsidP="00BE4EBF">
          <w:pPr>
            <w:spacing w:after="240"/>
            <w:jc w:val="both"/>
            <w:rPr>
              <w:szCs w:val="22"/>
            </w:rPr>
          </w:pPr>
        </w:p>
        <w:p w14:paraId="527F34B6" w14:textId="77777777" w:rsidR="00BE4EBF" w:rsidRPr="00E22FD9" w:rsidRDefault="00725C28" w:rsidP="00BE4EBF">
          <w:pPr>
            <w:jc w:val="both"/>
            <w:rPr>
              <w:color w:val="FF0000"/>
              <w:szCs w:val="22"/>
            </w:rPr>
          </w:pPr>
        </w:p>
      </w:sdtContent>
    </w:sdt>
    <w:p w14:paraId="751607A0" w14:textId="77777777" w:rsidR="00B402FB" w:rsidRPr="00E22FD9" w:rsidRDefault="00B402FB" w:rsidP="00B402FB">
      <w:pPr>
        <w:jc w:val="both"/>
        <w:rPr>
          <w:szCs w:val="22"/>
        </w:rPr>
      </w:pPr>
    </w:p>
    <w:p w14:paraId="692F7956" w14:textId="77777777" w:rsidR="0031024C" w:rsidRPr="00E22FD9" w:rsidRDefault="0031024C" w:rsidP="00DB6F9F"/>
    <w:p w14:paraId="5D4ECDF4" w14:textId="77777777" w:rsidR="00DB6F9F" w:rsidRPr="00E22FD9" w:rsidRDefault="00DB6F9F" w:rsidP="00DB6F9F"/>
    <w:p w14:paraId="333FF131" w14:textId="77777777" w:rsidR="00DB6F9F" w:rsidRPr="00E22FD9"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E22FD9">
        <w:rPr>
          <w:b/>
          <w:color w:val="333399"/>
          <w:sz w:val="32"/>
          <w:szCs w:val="32"/>
          <w:lang w:val="en-US"/>
        </w:rPr>
        <w:t xml:space="preserve">Schedule A to the Confidentiality Agreement: </w:t>
      </w:r>
      <w:r w:rsidRPr="00E22FD9">
        <w:rPr>
          <w:b/>
          <w:bCs/>
          <w:color w:val="333399"/>
          <w:sz w:val="32"/>
          <w:szCs w:val="32"/>
          <w:lang w:val="en-US"/>
        </w:rPr>
        <w:t>Data Protection</w:t>
      </w:r>
    </w:p>
    <w:p w14:paraId="3714BFB1" w14:textId="77777777" w:rsidR="00DB6F9F" w:rsidRPr="00E22FD9"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E22FD9" w:rsidRDefault="00DB6F9F" w:rsidP="00DB6F9F">
          <w:pPr>
            <w:rPr>
              <w:bCs/>
              <w:i/>
              <w:szCs w:val="22"/>
              <w:u w:val="single"/>
            </w:rPr>
          </w:pPr>
          <w:r w:rsidRPr="00E22FD9">
            <w:t xml:space="preserve"> </w:t>
          </w:r>
          <w:r w:rsidRPr="00E22FD9">
            <w:rPr>
              <w:bCs/>
              <w:i/>
              <w:szCs w:val="22"/>
              <w:u w:val="single"/>
            </w:rPr>
            <w:t>[complete when completing the con</w:t>
          </w:r>
          <w:r w:rsidR="00292437" w:rsidRPr="00E22FD9">
            <w:rPr>
              <w:bCs/>
              <w:i/>
              <w:szCs w:val="22"/>
              <w:u w:val="single"/>
            </w:rPr>
            <w:t>fidentiality agreement</w:t>
          </w:r>
          <w:r w:rsidRPr="00E22FD9">
            <w:rPr>
              <w:bCs/>
              <w:i/>
              <w:szCs w:val="22"/>
              <w:u w:val="single"/>
            </w:rPr>
            <w:t>]</w:t>
          </w:r>
        </w:p>
        <w:p w14:paraId="5E131A1B" w14:textId="77777777" w:rsidR="00DB6F9F" w:rsidRPr="00E22FD9" w:rsidRDefault="00DB6F9F" w:rsidP="00DB6F9F">
          <w:pPr>
            <w:rPr>
              <w:bCs/>
              <w:szCs w:val="22"/>
              <w:u w:val="single"/>
            </w:rPr>
          </w:pPr>
          <w:r w:rsidRPr="00E22FD9">
            <w:rPr>
              <w:bCs/>
              <w:szCs w:val="22"/>
              <w:u w:val="single"/>
            </w:rPr>
            <w:t>Processing, Personal Data and Data Subjects</w:t>
          </w:r>
        </w:p>
        <w:p w14:paraId="1DDD77A5" w14:textId="77777777" w:rsidR="00DB6F9F" w:rsidRPr="00E22FD9" w:rsidRDefault="00DB6F9F" w:rsidP="0003041E">
          <w:pPr>
            <w:numPr>
              <w:ilvl w:val="0"/>
              <w:numId w:val="16"/>
            </w:numPr>
            <w:rPr>
              <w:szCs w:val="22"/>
            </w:rPr>
          </w:pPr>
          <w:r w:rsidRPr="00E22FD9">
            <w:rPr>
              <w:szCs w:val="22"/>
            </w:rPr>
            <w:t>Processing by the Contractor</w:t>
          </w:r>
        </w:p>
        <w:p w14:paraId="5443B5C1" w14:textId="77777777" w:rsidR="00DB6F9F" w:rsidRPr="00E22FD9" w:rsidRDefault="00DB6F9F" w:rsidP="00DB6F9F">
          <w:pPr>
            <w:ind w:left="720"/>
            <w:contextualSpacing/>
            <w:rPr>
              <w:szCs w:val="22"/>
            </w:rPr>
          </w:pPr>
        </w:p>
        <w:p w14:paraId="44A08B86" w14:textId="77777777" w:rsidR="00DB6F9F" w:rsidRPr="00E22FD9" w:rsidRDefault="00DB6F9F" w:rsidP="0003041E">
          <w:pPr>
            <w:numPr>
              <w:ilvl w:val="1"/>
              <w:numId w:val="16"/>
            </w:numPr>
            <w:ind w:left="1134"/>
            <w:contextualSpacing/>
            <w:rPr>
              <w:szCs w:val="22"/>
            </w:rPr>
          </w:pPr>
          <w:r w:rsidRPr="00E22FD9">
            <w:rPr>
              <w:szCs w:val="22"/>
            </w:rPr>
            <w:t>Subject matter of processing</w:t>
          </w:r>
        </w:p>
        <w:p w14:paraId="5E15686C" w14:textId="77777777" w:rsidR="00DB6F9F" w:rsidRPr="00E22FD9" w:rsidRDefault="00DB6F9F" w:rsidP="00DB6F9F">
          <w:pPr>
            <w:ind w:left="1134"/>
            <w:contextualSpacing/>
            <w:rPr>
              <w:szCs w:val="22"/>
            </w:rPr>
          </w:pPr>
        </w:p>
        <w:p w14:paraId="7653E1C8" w14:textId="77777777" w:rsidR="00DB6F9F" w:rsidRPr="00E22FD9" w:rsidRDefault="00DB6F9F" w:rsidP="0003041E">
          <w:pPr>
            <w:numPr>
              <w:ilvl w:val="1"/>
              <w:numId w:val="16"/>
            </w:numPr>
            <w:ind w:left="1134"/>
            <w:contextualSpacing/>
            <w:rPr>
              <w:szCs w:val="22"/>
            </w:rPr>
          </w:pPr>
          <w:r w:rsidRPr="00E22FD9">
            <w:rPr>
              <w:szCs w:val="22"/>
            </w:rPr>
            <w:t>Nature of processing</w:t>
          </w:r>
          <w:r w:rsidRPr="00E22FD9">
            <w:rPr>
              <w:szCs w:val="22"/>
            </w:rPr>
            <w:br/>
          </w:r>
        </w:p>
        <w:p w14:paraId="0B099ABD" w14:textId="77777777" w:rsidR="00DB6F9F" w:rsidRPr="00E22FD9" w:rsidRDefault="00DB6F9F" w:rsidP="0003041E">
          <w:pPr>
            <w:numPr>
              <w:ilvl w:val="1"/>
              <w:numId w:val="16"/>
            </w:numPr>
            <w:ind w:left="1134"/>
            <w:contextualSpacing/>
            <w:rPr>
              <w:szCs w:val="22"/>
            </w:rPr>
          </w:pPr>
          <w:r w:rsidRPr="00E22FD9">
            <w:rPr>
              <w:szCs w:val="22"/>
            </w:rPr>
            <w:t>Purpose of processing</w:t>
          </w:r>
        </w:p>
        <w:p w14:paraId="0A81F97D" w14:textId="77777777" w:rsidR="00DB6F9F" w:rsidRPr="00E22FD9" w:rsidRDefault="00DB6F9F" w:rsidP="00DB6F9F">
          <w:pPr>
            <w:ind w:left="1134"/>
            <w:contextualSpacing/>
            <w:rPr>
              <w:szCs w:val="22"/>
            </w:rPr>
          </w:pPr>
        </w:p>
        <w:p w14:paraId="374CE60F" w14:textId="77777777" w:rsidR="00DB6F9F" w:rsidRPr="00E22FD9" w:rsidRDefault="00DB6F9F" w:rsidP="0003041E">
          <w:pPr>
            <w:numPr>
              <w:ilvl w:val="1"/>
              <w:numId w:val="16"/>
            </w:numPr>
            <w:ind w:left="1134"/>
            <w:contextualSpacing/>
            <w:rPr>
              <w:szCs w:val="22"/>
            </w:rPr>
          </w:pPr>
          <w:r w:rsidRPr="00E22FD9">
            <w:rPr>
              <w:szCs w:val="22"/>
            </w:rPr>
            <w:t>Duration of the processing</w:t>
          </w:r>
        </w:p>
        <w:p w14:paraId="1C22A964" w14:textId="77777777" w:rsidR="00DB6F9F" w:rsidRPr="00E22FD9" w:rsidRDefault="00DB6F9F" w:rsidP="00DB6F9F">
          <w:pPr>
            <w:ind w:left="720"/>
            <w:contextualSpacing/>
            <w:rPr>
              <w:szCs w:val="22"/>
            </w:rPr>
          </w:pPr>
        </w:p>
        <w:p w14:paraId="78C90FEE" w14:textId="77777777" w:rsidR="00DB6F9F" w:rsidRPr="00E22FD9" w:rsidRDefault="00DB6F9F" w:rsidP="0003041E">
          <w:pPr>
            <w:numPr>
              <w:ilvl w:val="0"/>
              <w:numId w:val="16"/>
            </w:numPr>
            <w:rPr>
              <w:szCs w:val="22"/>
            </w:rPr>
          </w:pPr>
          <w:r w:rsidRPr="00E22FD9">
            <w:rPr>
              <w:szCs w:val="22"/>
            </w:rPr>
            <w:t>Types of personal data</w:t>
          </w:r>
        </w:p>
        <w:p w14:paraId="54751CEA" w14:textId="77777777" w:rsidR="00DB6F9F" w:rsidRPr="00E22FD9" w:rsidRDefault="00DB6F9F" w:rsidP="00DB6F9F">
          <w:pPr>
            <w:ind w:left="720"/>
            <w:contextualSpacing/>
            <w:rPr>
              <w:szCs w:val="22"/>
            </w:rPr>
          </w:pPr>
        </w:p>
        <w:p w14:paraId="2BE315CD" w14:textId="77777777" w:rsidR="00DB6F9F" w:rsidRPr="00E22FD9" w:rsidRDefault="00DB6F9F" w:rsidP="0003041E">
          <w:pPr>
            <w:pStyle w:val="ListParagraph"/>
            <w:numPr>
              <w:ilvl w:val="0"/>
              <w:numId w:val="16"/>
            </w:numPr>
            <w:rPr>
              <w:szCs w:val="22"/>
            </w:rPr>
          </w:pPr>
          <w:r w:rsidRPr="00E22FD9">
            <w:rPr>
              <w:szCs w:val="22"/>
            </w:rPr>
            <w:t>Categories of data subject</w:t>
          </w:r>
        </w:p>
        <w:p w14:paraId="41C81651" w14:textId="77777777" w:rsidR="00DB6F9F" w:rsidRPr="00E22FD9" w:rsidRDefault="00DB6F9F" w:rsidP="00DB6F9F">
          <w:pPr>
            <w:spacing w:after="200"/>
            <w:jc w:val="both"/>
            <w:rPr>
              <w:rFonts w:asciiTheme="minorHAnsi" w:hAnsiTheme="minorHAnsi"/>
              <w:szCs w:val="22"/>
            </w:rPr>
          </w:pPr>
        </w:p>
        <w:p w14:paraId="340CE7C9" w14:textId="77777777" w:rsidR="00DB6F9F" w:rsidRPr="00E22FD9" w:rsidRDefault="00725C28" w:rsidP="00DB6F9F">
          <w:pPr>
            <w:rPr>
              <w:rFonts w:asciiTheme="minorHAnsi" w:hAnsiTheme="minorHAnsi"/>
              <w:color w:val="FF0000"/>
            </w:rPr>
          </w:pPr>
        </w:p>
      </w:sdtContent>
    </w:sdt>
    <w:p w14:paraId="6E24D2FF" w14:textId="77777777" w:rsidR="00DB6F9F" w:rsidRDefault="00DB6F9F" w:rsidP="00DB6F9F">
      <w:pPr>
        <w:ind w:left="23"/>
      </w:pPr>
      <w:r w:rsidRPr="00E22FD9">
        <w:rPr>
          <w:szCs w:val="22"/>
        </w:rPr>
        <w:tab/>
      </w:r>
      <w:r w:rsidRPr="00E22FD9">
        <w:rPr>
          <w:b/>
          <w:color w:val="FF0000"/>
          <w:szCs w:val="22"/>
        </w:rPr>
        <w:fldChar w:fldCharType="begin">
          <w:ffData>
            <w:name w:val="Text153"/>
            <w:enabled/>
            <w:calcOnExit w:val="0"/>
            <w:textInput>
              <w:default w:val="End of Document"/>
            </w:textInput>
          </w:ffData>
        </w:fldChar>
      </w:r>
      <w:r w:rsidRPr="00E22FD9">
        <w:rPr>
          <w:b/>
          <w:color w:val="FF0000"/>
          <w:szCs w:val="22"/>
        </w:rPr>
        <w:instrText xml:space="preserve"> FORMTEXT </w:instrText>
      </w:r>
      <w:r w:rsidRPr="00E22FD9">
        <w:rPr>
          <w:b/>
          <w:color w:val="FF0000"/>
          <w:szCs w:val="22"/>
        </w:rPr>
      </w:r>
      <w:r w:rsidRPr="00E22FD9">
        <w:rPr>
          <w:b/>
          <w:color w:val="FF0000"/>
          <w:szCs w:val="22"/>
        </w:rPr>
        <w:fldChar w:fldCharType="separate"/>
      </w:r>
      <w:r w:rsidRPr="00E22FD9">
        <w:rPr>
          <w:b/>
          <w:noProof/>
          <w:color w:val="FF0000"/>
          <w:szCs w:val="22"/>
        </w:rPr>
        <w:t>End of Document</w:t>
      </w:r>
      <w:r w:rsidRPr="00E22FD9">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9944542" w14:textId="77777777" w:rsidR="00BC356E" w:rsidRDefault="00BC356E" w:rsidP="003C0FB1">
      <w:r>
        <w:separator/>
      </w:r>
    </w:p>
  </w:endnote>
  <w:endnote w:type="continuationSeparator" w:id="0">
    <w:p w14:paraId="5420DB6C" w14:textId="77777777" w:rsidR="00BC356E" w:rsidRDefault="00BC356E" w:rsidP="003C0FB1">
      <w:r>
        <w:continuationSeparator/>
      </w:r>
    </w:p>
  </w:endnote>
  <w:endnote w:type="continuationNotice" w:id="1">
    <w:p w14:paraId="7C411679" w14:textId="77777777" w:rsidR="00BC356E" w:rsidRDefault="00BC356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EndPr/>
    <w:sdtContent>
      <w:p w14:paraId="063F9131" w14:textId="779F5AA4" w:rsidR="00DD06EA" w:rsidRDefault="00DD06EA"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2F3E20" w:rsidRPr="002F3E20">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EndPr/>
    <w:sdtContent>
      <w:p w14:paraId="63E3D911" w14:textId="6D2D8220" w:rsidR="00DD06EA" w:rsidRPr="00CC6259" w:rsidRDefault="00DD06EA"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2F3E20">
          <w:rPr>
            <w:rFonts w:asciiTheme="minorHAnsi" w:hAnsiTheme="minorHAnsi"/>
            <w:noProof/>
          </w:rPr>
          <w:t>18</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30"/>
      <w:docPartObj>
        <w:docPartGallery w:val="Page Numbers (Bottom of Page)"/>
        <w:docPartUnique/>
      </w:docPartObj>
    </w:sdtPr>
    <w:sdtEndPr/>
    <w:sdtContent>
      <w:p w14:paraId="373EAA67" w14:textId="3535302F" w:rsidR="00DD06EA" w:rsidRPr="00DE06E5" w:rsidRDefault="00DD06EA"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2F3E20" w:rsidRPr="002F3E20">
          <w:rPr>
            <w:rFonts w:ascii="Times New Roman" w:hAnsi="Times New Roman"/>
            <w:noProof/>
          </w:rPr>
          <w:t>20</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3616595" w14:textId="77777777" w:rsidR="00BC356E" w:rsidRDefault="00BC356E" w:rsidP="003C0FB1">
      <w:r>
        <w:separator/>
      </w:r>
    </w:p>
  </w:footnote>
  <w:footnote w:type="continuationSeparator" w:id="0">
    <w:p w14:paraId="124A56FF" w14:textId="77777777" w:rsidR="00BC356E" w:rsidRDefault="00BC356E" w:rsidP="003C0FB1">
      <w:r>
        <w:continuationSeparator/>
      </w:r>
    </w:p>
  </w:footnote>
  <w:footnote w:type="continuationNotice" w:id="1">
    <w:p w14:paraId="71E2E0D1" w14:textId="77777777" w:rsidR="00BC356E" w:rsidRDefault="00BC356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DE08D9" w14:textId="77777777" w:rsidR="009040E0" w:rsidRDefault="009040E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5C3FF5" w14:textId="7BC10436" w:rsidR="00DD06EA" w:rsidRPr="00F672B1" w:rsidRDefault="00DD06EA" w:rsidP="00503F93">
    <w:pPr>
      <w:pStyle w:val="Header"/>
      <w:rPr>
        <w:rFonts w:asciiTheme="minorHAnsi" w:hAnsiTheme="minorHAnsi"/>
        <w:sz w:val="16"/>
        <w:szCs w:val="16"/>
        <w:lang w:val="en-IE"/>
      </w:rPr>
    </w:pPr>
    <w:r>
      <w:rPr>
        <w:rFonts w:asciiTheme="minorHAnsi" w:hAnsiTheme="minorHAnsi"/>
        <w:sz w:val="16"/>
        <w:szCs w:val="16"/>
        <w:lang w:val="en-IE"/>
      </w:rPr>
      <w:t>ServicesRFT150124</w:t>
    </w:r>
    <w:r>
      <w:rPr>
        <w:rFonts w:asciiTheme="minorHAnsi" w:hAnsiTheme="minorHAnsi"/>
        <w:sz w:val="16"/>
        <w:szCs w:val="16"/>
        <w:lang w:val="en-IE"/>
      </w:rPr>
      <w:tab/>
    </w:r>
    <w:r>
      <w:rPr>
        <w:rFonts w:asciiTheme="minorHAnsi" w:hAnsiTheme="minorHAnsi"/>
        <w:sz w:val="16"/>
        <w:szCs w:val="16"/>
        <w:lang w:val="en-IE"/>
      </w:rPr>
      <w:tab/>
    </w:r>
  </w:p>
  <w:p w14:paraId="640E8141" w14:textId="77777777" w:rsidR="00DD06EA" w:rsidRDefault="00DD06E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5"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7"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1"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2"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3" w15:restartNumberingAfterBreak="0">
    <w:nsid w:val="3AA76883"/>
    <w:multiLevelType w:val="hybridMultilevel"/>
    <w:tmpl w:val="6E66AF90"/>
    <w:lvl w:ilvl="0" w:tplc="D96C9CB2">
      <w:start w:val="1"/>
      <w:numFmt w:val="bullet"/>
      <w:lvlText w:val="•"/>
      <w:lvlJc w:val="left"/>
      <w:pPr>
        <w:ind w:left="720" w:hanging="360"/>
      </w:pPr>
    </w:lvl>
    <w:lvl w:ilvl="1" w:tplc="F29AC0E8">
      <w:numFmt w:val="decimal"/>
      <w:lvlText w:val=""/>
      <w:lvlJc w:val="left"/>
    </w:lvl>
    <w:lvl w:ilvl="2" w:tplc="16703422">
      <w:numFmt w:val="decimal"/>
      <w:lvlText w:val=""/>
      <w:lvlJc w:val="left"/>
    </w:lvl>
    <w:lvl w:ilvl="3" w:tplc="7C7C06D6">
      <w:numFmt w:val="decimal"/>
      <w:lvlText w:val=""/>
      <w:lvlJc w:val="left"/>
    </w:lvl>
    <w:lvl w:ilvl="4" w:tplc="B006689E">
      <w:numFmt w:val="decimal"/>
      <w:lvlText w:val=""/>
      <w:lvlJc w:val="left"/>
    </w:lvl>
    <w:lvl w:ilvl="5" w:tplc="D59424F6">
      <w:numFmt w:val="decimal"/>
      <w:lvlText w:val=""/>
      <w:lvlJc w:val="left"/>
    </w:lvl>
    <w:lvl w:ilvl="6" w:tplc="4D16C012">
      <w:numFmt w:val="decimal"/>
      <w:lvlText w:val=""/>
      <w:lvlJc w:val="left"/>
    </w:lvl>
    <w:lvl w:ilvl="7" w:tplc="138EB2F0">
      <w:numFmt w:val="decimal"/>
      <w:lvlText w:val=""/>
      <w:lvlJc w:val="left"/>
    </w:lvl>
    <w:lvl w:ilvl="8" w:tplc="3F5C3532">
      <w:numFmt w:val="decimal"/>
      <w:lvlText w:val=""/>
      <w:lvlJc w:val="left"/>
    </w:lvl>
  </w:abstractNum>
  <w:abstractNum w:abstractNumId="14"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5" w15:restartNumberingAfterBreak="0">
    <w:nsid w:val="43B40ED9"/>
    <w:multiLevelType w:val="hybridMultilevel"/>
    <w:tmpl w:val="7A6C1FCA"/>
    <w:lvl w:ilvl="0" w:tplc="DEC4B474">
      <w:start w:val="1"/>
      <w:numFmt w:val="bullet"/>
      <w:lvlText w:val="●"/>
      <w:lvlJc w:val="left"/>
      <w:pPr>
        <w:ind w:left="720" w:hanging="360"/>
      </w:pPr>
    </w:lvl>
    <w:lvl w:ilvl="1" w:tplc="451CC344">
      <w:start w:val="1"/>
      <w:numFmt w:val="bullet"/>
      <w:lvlText w:val="○"/>
      <w:lvlJc w:val="left"/>
      <w:pPr>
        <w:ind w:left="1440" w:hanging="360"/>
      </w:pPr>
    </w:lvl>
    <w:lvl w:ilvl="2" w:tplc="916C5B9C">
      <w:start w:val="1"/>
      <w:numFmt w:val="bullet"/>
      <w:lvlText w:val="■"/>
      <w:lvlJc w:val="left"/>
      <w:pPr>
        <w:ind w:left="2160" w:hanging="360"/>
      </w:pPr>
    </w:lvl>
    <w:lvl w:ilvl="3" w:tplc="E9C86184">
      <w:start w:val="1"/>
      <w:numFmt w:val="bullet"/>
      <w:lvlText w:val="●"/>
      <w:lvlJc w:val="left"/>
      <w:pPr>
        <w:ind w:left="2880" w:hanging="360"/>
      </w:pPr>
    </w:lvl>
    <w:lvl w:ilvl="4" w:tplc="6BBED7A0">
      <w:start w:val="1"/>
      <w:numFmt w:val="bullet"/>
      <w:lvlText w:val="○"/>
      <w:lvlJc w:val="left"/>
      <w:pPr>
        <w:ind w:left="3600" w:hanging="360"/>
      </w:pPr>
    </w:lvl>
    <w:lvl w:ilvl="5" w:tplc="9C48E5D4">
      <w:start w:val="1"/>
      <w:numFmt w:val="bullet"/>
      <w:lvlText w:val="■"/>
      <w:lvlJc w:val="left"/>
      <w:pPr>
        <w:ind w:left="4320" w:hanging="360"/>
      </w:pPr>
    </w:lvl>
    <w:lvl w:ilvl="6" w:tplc="94F4E292">
      <w:start w:val="1"/>
      <w:numFmt w:val="bullet"/>
      <w:lvlText w:val="●"/>
      <w:lvlJc w:val="left"/>
      <w:pPr>
        <w:ind w:left="5040" w:hanging="360"/>
      </w:pPr>
    </w:lvl>
    <w:lvl w:ilvl="7" w:tplc="C16E2D3E">
      <w:start w:val="1"/>
      <w:numFmt w:val="bullet"/>
      <w:lvlText w:val="●"/>
      <w:lvlJc w:val="left"/>
      <w:pPr>
        <w:ind w:left="5760" w:hanging="360"/>
      </w:pPr>
    </w:lvl>
    <w:lvl w:ilvl="8" w:tplc="E9E808B6">
      <w:start w:val="1"/>
      <w:numFmt w:val="bullet"/>
      <w:lvlText w:val="●"/>
      <w:lvlJc w:val="left"/>
      <w:pPr>
        <w:ind w:left="6480" w:hanging="360"/>
      </w:pPr>
    </w:lvl>
  </w:abstractNum>
  <w:abstractNum w:abstractNumId="1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8"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9"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1"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65537144"/>
    <w:multiLevelType w:val="multilevel"/>
    <w:tmpl w:val="FA7E6A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4"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73018732">
    <w:abstractNumId w:val="19"/>
  </w:num>
  <w:num w:numId="2" w16cid:durableId="1863351210">
    <w:abstractNumId w:val="27"/>
  </w:num>
  <w:num w:numId="3" w16cid:durableId="1085880545">
    <w:abstractNumId w:val="20"/>
  </w:num>
  <w:num w:numId="4" w16cid:durableId="2073775842">
    <w:abstractNumId w:val="4"/>
  </w:num>
  <w:num w:numId="5" w16cid:durableId="827328010">
    <w:abstractNumId w:val="26"/>
  </w:num>
  <w:num w:numId="6" w16cid:durableId="2121871264">
    <w:abstractNumId w:val="8"/>
  </w:num>
  <w:num w:numId="7" w16cid:durableId="41751668">
    <w:abstractNumId w:val="2"/>
  </w:num>
  <w:num w:numId="8" w16cid:durableId="1350369968">
    <w:abstractNumId w:val="3"/>
  </w:num>
  <w:num w:numId="9" w16cid:durableId="1305429344">
    <w:abstractNumId w:val="6"/>
  </w:num>
  <w:num w:numId="10" w16cid:durableId="1139806057">
    <w:abstractNumId w:val="25"/>
  </w:num>
  <w:num w:numId="11" w16cid:durableId="281351692">
    <w:abstractNumId w:val="9"/>
  </w:num>
  <w:num w:numId="12" w16cid:durableId="1740782602">
    <w:abstractNumId w:val="17"/>
  </w:num>
  <w:num w:numId="13" w16cid:durableId="461076251">
    <w:abstractNumId w:val="18"/>
  </w:num>
  <w:num w:numId="14" w16cid:durableId="1192959119">
    <w:abstractNumId w:val="14"/>
  </w:num>
  <w:num w:numId="15" w16cid:durableId="662583928">
    <w:abstractNumId w:val="24"/>
  </w:num>
  <w:num w:numId="16" w16cid:durableId="1479149358">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20798850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344676631">
    <w:abstractNumId w:val="7"/>
  </w:num>
  <w:num w:numId="19" w16cid:durableId="514803641">
    <w:abstractNumId w:val="21"/>
  </w:num>
  <w:num w:numId="20" w16cid:durableId="136380434">
    <w:abstractNumId w:val="16"/>
  </w:num>
  <w:num w:numId="21" w16cid:durableId="1292787551">
    <w:abstractNumId w:val="12"/>
  </w:num>
  <w:num w:numId="22" w16cid:durableId="899049484">
    <w:abstractNumId w:val="23"/>
  </w:num>
  <w:num w:numId="23" w16cid:durableId="323582777">
    <w:abstractNumId w:val="1"/>
  </w:num>
  <w:num w:numId="24" w16cid:durableId="1162887168">
    <w:abstractNumId w:val="15"/>
    <w:lvlOverride w:ilvl="0">
      <w:startOverride w:val="1"/>
    </w:lvlOverride>
  </w:num>
  <w:num w:numId="25" w16cid:durableId="445270537">
    <w:abstractNumId w:val="13"/>
    <w:lvlOverride w:ilvl="0">
      <w:startOverride w:val="1"/>
    </w:lvlOverride>
  </w:num>
  <w:num w:numId="26" w16cid:durableId="2075352519">
    <w:abstractNumId w:val="15"/>
  </w:num>
  <w:num w:numId="27" w16cid:durableId="2084142234">
    <w:abstractNumId w:val="22"/>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1E6"/>
    <w:rsid w:val="000038AA"/>
    <w:rsid w:val="0000492F"/>
    <w:rsid w:val="0000669B"/>
    <w:rsid w:val="00007BFF"/>
    <w:rsid w:val="00007EF6"/>
    <w:rsid w:val="0001388F"/>
    <w:rsid w:val="00015733"/>
    <w:rsid w:val="000225C5"/>
    <w:rsid w:val="00024812"/>
    <w:rsid w:val="00026085"/>
    <w:rsid w:val="0003041E"/>
    <w:rsid w:val="000312E4"/>
    <w:rsid w:val="00040AB3"/>
    <w:rsid w:val="00056B48"/>
    <w:rsid w:val="00061527"/>
    <w:rsid w:val="0006379F"/>
    <w:rsid w:val="00065AEE"/>
    <w:rsid w:val="00074610"/>
    <w:rsid w:val="0008143B"/>
    <w:rsid w:val="000C0E06"/>
    <w:rsid w:val="000C0E11"/>
    <w:rsid w:val="000C65B7"/>
    <w:rsid w:val="000D10E2"/>
    <w:rsid w:val="000E283A"/>
    <w:rsid w:val="000E2CF8"/>
    <w:rsid w:val="000E4872"/>
    <w:rsid w:val="000F0378"/>
    <w:rsid w:val="000F39E6"/>
    <w:rsid w:val="000F4D74"/>
    <w:rsid w:val="000F751F"/>
    <w:rsid w:val="00101A30"/>
    <w:rsid w:val="00101AC8"/>
    <w:rsid w:val="00102515"/>
    <w:rsid w:val="001074CE"/>
    <w:rsid w:val="00114317"/>
    <w:rsid w:val="00120B0D"/>
    <w:rsid w:val="0012669F"/>
    <w:rsid w:val="0012740E"/>
    <w:rsid w:val="00130442"/>
    <w:rsid w:val="0013589E"/>
    <w:rsid w:val="001473BE"/>
    <w:rsid w:val="00147DAB"/>
    <w:rsid w:val="001524AB"/>
    <w:rsid w:val="00164CF1"/>
    <w:rsid w:val="001651D7"/>
    <w:rsid w:val="00173329"/>
    <w:rsid w:val="001750A8"/>
    <w:rsid w:val="00175C84"/>
    <w:rsid w:val="001809DF"/>
    <w:rsid w:val="0018162A"/>
    <w:rsid w:val="0018606D"/>
    <w:rsid w:val="00192D79"/>
    <w:rsid w:val="001941AF"/>
    <w:rsid w:val="00197094"/>
    <w:rsid w:val="001A6CB5"/>
    <w:rsid w:val="001B5C7C"/>
    <w:rsid w:val="001B602E"/>
    <w:rsid w:val="001B729D"/>
    <w:rsid w:val="001C3A95"/>
    <w:rsid w:val="001C3D44"/>
    <w:rsid w:val="001D1C4C"/>
    <w:rsid w:val="001E59E6"/>
    <w:rsid w:val="001F6360"/>
    <w:rsid w:val="001F68D2"/>
    <w:rsid w:val="001F7FC2"/>
    <w:rsid w:val="00206CC8"/>
    <w:rsid w:val="002230A6"/>
    <w:rsid w:val="00234C8E"/>
    <w:rsid w:val="00235EE2"/>
    <w:rsid w:val="0023618E"/>
    <w:rsid w:val="002418DA"/>
    <w:rsid w:val="00241925"/>
    <w:rsid w:val="00245488"/>
    <w:rsid w:val="00246362"/>
    <w:rsid w:val="002513B3"/>
    <w:rsid w:val="0025442C"/>
    <w:rsid w:val="002628DF"/>
    <w:rsid w:val="00272107"/>
    <w:rsid w:val="00276709"/>
    <w:rsid w:val="00276718"/>
    <w:rsid w:val="0028250A"/>
    <w:rsid w:val="00292437"/>
    <w:rsid w:val="00296C52"/>
    <w:rsid w:val="002A1879"/>
    <w:rsid w:val="002A398C"/>
    <w:rsid w:val="002B2535"/>
    <w:rsid w:val="002B60D2"/>
    <w:rsid w:val="002C08E8"/>
    <w:rsid w:val="002C70EC"/>
    <w:rsid w:val="002C7140"/>
    <w:rsid w:val="002C72C0"/>
    <w:rsid w:val="002D062E"/>
    <w:rsid w:val="002E273D"/>
    <w:rsid w:val="002E331F"/>
    <w:rsid w:val="002F0288"/>
    <w:rsid w:val="002F3E20"/>
    <w:rsid w:val="0030399F"/>
    <w:rsid w:val="003073E6"/>
    <w:rsid w:val="0031024C"/>
    <w:rsid w:val="00310EDC"/>
    <w:rsid w:val="00311BCB"/>
    <w:rsid w:val="00321AC6"/>
    <w:rsid w:val="00323417"/>
    <w:rsid w:val="00323867"/>
    <w:rsid w:val="00325955"/>
    <w:rsid w:val="00325B4F"/>
    <w:rsid w:val="003270FE"/>
    <w:rsid w:val="003324ED"/>
    <w:rsid w:val="0034204D"/>
    <w:rsid w:val="00342601"/>
    <w:rsid w:val="00347E6B"/>
    <w:rsid w:val="00350DBC"/>
    <w:rsid w:val="00354B35"/>
    <w:rsid w:val="003641A4"/>
    <w:rsid w:val="003670C3"/>
    <w:rsid w:val="0036798D"/>
    <w:rsid w:val="003700B0"/>
    <w:rsid w:val="0037365C"/>
    <w:rsid w:val="00377945"/>
    <w:rsid w:val="00380C1B"/>
    <w:rsid w:val="00383C79"/>
    <w:rsid w:val="0038503C"/>
    <w:rsid w:val="0038799C"/>
    <w:rsid w:val="00390434"/>
    <w:rsid w:val="00394603"/>
    <w:rsid w:val="003B3F77"/>
    <w:rsid w:val="003B4C3E"/>
    <w:rsid w:val="003B750E"/>
    <w:rsid w:val="003C0FB1"/>
    <w:rsid w:val="003C19E4"/>
    <w:rsid w:val="003C23FE"/>
    <w:rsid w:val="003C2DA6"/>
    <w:rsid w:val="003C7D59"/>
    <w:rsid w:val="003D1E25"/>
    <w:rsid w:val="003D35B0"/>
    <w:rsid w:val="003E08C5"/>
    <w:rsid w:val="003E7CC4"/>
    <w:rsid w:val="003F3CA9"/>
    <w:rsid w:val="003F3EE7"/>
    <w:rsid w:val="00400E88"/>
    <w:rsid w:val="004101AD"/>
    <w:rsid w:val="0041275A"/>
    <w:rsid w:val="00414F74"/>
    <w:rsid w:val="00417D8C"/>
    <w:rsid w:val="004236EA"/>
    <w:rsid w:val="00424D86"/>
    <w:rsid w:val="00430EA8"/>
    <w:rsid w:val="004368B4"/>
    <w:rsid w:val="00443976"/>
    <w:rsid w:val="00444730"/>
    <w:rsid w:val="00447CAF"/>
    <w:rsid w:val="0046000A"/>
    <w:rsid w:val="00461538"/>
    <w:rsid w:val="004678B4"/>
    <w:rsid w:val="00471E98"/>
    <w:rsid w:val="00474043"/>
    <w:rsid w:val="00481269"/>
    <w:rsid w:val="00483B81"/>
    <w:rsid w:val="00490087"/>
    <w:rsid w:val="004939B5"/>
    <w:rsid w:val="00496C17"/>
    <w:rsid w:val="004A0961"/>
    <w:rsid w:val="004A15F8"/>
    <w:rsid w:val="004A36F2"/>
    <w:rsid w:val="004A7D33"/>
    <w:rsid w:val="004B25CC"/>
    <w:rsid w:val="004B2AF8"/>
    <w:rsid w:val="004B4771"/>
    <w:rsid w:val="004B576C"/>
    <w:rsid w:val="004B5BF3"/>
    <w:rsid w:val="004B65A0"/>
    <w:rsid w:val="004C031D"/>
    <w:rsid w:val="004C7F6E"/>
    <w:rsid w:val="004D3248"/>
    <w:rsid w:val="004D3B7E"/>
    <w:rsid w:val="004D4A05"/>
    <w:rsid w:val="004E00BE"/>
    <w:rsid w:val="004E2374"/>
    <w:rsid w:val="004E533F"/>
    <w:rsid w:val="004F3DDB"/>
    <w:rsid w:val="00503F93"/>
    <w:rsid w:val="00504261"/>
    <w:rsid w:val="005067F7"/>
    <w:rsid w:val="00514DFD"/>
    <w:rsid w:val="0051673A"/>
    <w:rsid w:val="00522DF9"/>
    <w:rsid w:val="005239E4"/>
    <w:rsid w:val="00533484"/>
    <w:rsid w:val="00534A1C"/>
    <w:rsid w:val="00541969"/>
    <w:rsid w:val="00541EA6"/>
    <w:rsid w:val="00542982"/>
    <w:rsid w:val="0054610F"/>
    <w:rsid w:val="00550821"/>
    <w:rsid w:val="00550B2B"/>
    <w:rsid w:val="005635BE"/>
    <w:rsid w:val="005637A5"/>
    <w:rsid w:val="00564F8A"/>
    <w:rsid w:val="00573446"/>
    <w:rsid w:val="00580AF7"/>
    <w:rsid w:val="00581AE6"/>
    <w:rsid w:val="0058336E"/>
    <w:rsid w:val="00596C26"/>
    <w:rsid w:val="005A1073"/>
    <w:rsid w:val="005A41B0"/>
    <w:rsid w:val="005A564A"/>
    <w:rsid w:val="005B2A6D"/>
    <w:rsid w:val="005B38B6"/>
    <w:rsid w:val="005C1535"/>
    <w:rsid w:val="005D60C5"/>
    <w:rsid w:val="005E3864"/>
    <w:rsid w:val="005F2191"/>
    <w:rsid w:val="005F67F0"/>
    <w:rsid w:val="005F7E00"/>
    <w:rsid w:val="00601E78"/>
    <w:rsid w:val="00603370"/>
    <w:rsid w:val="00604B98"/>
    <w:rsid w:val="0061100A"/>
    <w:rsid w:val="00626B9A"/>
    <w:rsid w:val="00646B48"/>
    <w:rsid w:val="006535A0"/>
    <w:rsid w:val="006565BD"/>
    <w:rsid w:val="00662F78"/>
    <w:rsid w:val="00663B2A"/>
    <w:rsid w:val="00671010"/>
    <w:rsid w:val="006761DC"/>
    <w:rsid w:val="006826E3"/>
    <w:rsid w:val="00684357"/>
    <w:rsid w:val="006955D1"/>
    <w:rsid w:val="006A1D74"/>
    <w:rsid w:val="006A1F42"/>
    <w:rsid w:val="006A33DA"/>
    <w:rsid w:val="006A64AF"/>
    <w:rsid w:val="006A7016"/>
    <w:rsid w:val="006B1429"/>
    <w:rsid w:val="006C6715"/>
    <w:rsid w:val="006C71B4"/>
    <w:rsid w:val="006E35CD"/>
    <w:rsid w:val="006E503C"/>
    <w:rsid w:val="006E5383"/>
    <w:rsid w:val="00702C39"/>
    <w:rsid w:val="0070438C"/>
    <w:rsid w:val="00725C28"/>
    <w:rsid w:val="0073644F"/>
    <w:rsid w:val="007368CF"/>
    <w:rsid w:val="00736BA5"/>
    <w:rsid w:val="00737E16"/>
    <w:rsid w:val="0074675A"/>
    <w:rsid w:val="00746EFF"/>
    <w:rsid w:val="00756CA9"/>
    <w:rsid w:val="00757561"/>
    <w:rsid w:val="007704DA"/>
    <w:rsid w:val="007712DD"/>
    <w:rsid w:val="007746D2"/>
    <w:rsid w:val="007831B0"/>
    <w:rsid w:val="00785B01"/>
    <w:rsid w:val="007879CD"/>
    <w:rsid w:val="00790A85"/>
    <w:rsid w:val="00793C7C"/>
    <w:rsid w:val="007A2D66"/>
    <w:rsid w:val="007A3C19"/>
    <w:rsid w:val="007A49FA"/>
    <w:rsid w:val="007B120C"/>
    <w:rsid w:val="007B2C0C"/>
    <w:rsid w:val="007B6088"/>
    <w:rsid w:val="007B7D0E"/>
    <w:rsid w:val="007C549F"/>
    <w:rsid w:val="007C5D7B"/>
    <w:rsid w:val="007C5E41"/>
    <w:rsid w:val="007C6BED"/>
    <w:rsid w:val="007C793D"/>
    <w:rsid w:val="007E093F"/>
    <w:rsid w:val="007E372E"/>
    <w:rsid w:val="007E5B65"/>
    <w:rsid w:val="007E76FD"/>
    <w:rsid w:val="007E7F2F"/>
    <w:rsid w:val="007F13F0"/>
    <w:rsid w:val="007F3458"/>
    <w:rsid w:val="00801DCC"/>
    <w:rsid w:val="00803D16"/>
    <w:rsid w:val="0080489A"/>
    <w:rsid w:val="00810B05"/>
    <w:rsid w:val="0081621E"/>
    <w:rsid w:val="0081730C"/>
    <w:rsid w:val="0082552F"/>
    <w:rsid w:val="0083112F"/>
    <w:rsid w:val="008347C3"/>
    <w:rsid w:val="0083724C"/>
    <w:rsid w:val="00837A39"/>
    <w:rsid w:val="00854C0D"/>
    <w:rsid w:val="0085602E"/>
    <w:rsid w:val="00861561"/>
    <w:rsid w:val="00867EDE"/>
    <w:rsid w:val="008710CC"/>
    <w:rsid w:val="00875C69"/>
    <w:rsid w:val="00880632"/>
    <w:rsid w:val="00881CD6"/>
    <w:rsid w:val="008827EC"/>
    <w:rsid w:val="0088594E"/>
    <w:rsid w:val="00891A74"/>
    <w:rsid w:val="008A1C6D"/>
    <w:rsid w:val="008B0521"/>
    <w:rsid w:val="008C07AC"/>
    <w:rsid w:val="008C69A3"/>
    <w:rsid w:val="008E235A"/>
    <w:rsid w:val="008E4210"/>
    <w:rsid w:val="008E54D0"/>
    <w:rsid w:val="008F25F0"/>
    <w:rsid w:val="008F3996"/>
    <w:rsid w:val="008F5874"/>
    <w:rsid w:val="008F637D"/>
    <w:rsid w:val="009040E0"/>
    <w:rsid w:val="009041FA"/>
    <w:rsid w:val="0090482C"/>
    <w:rsid w:val="00904FCA"/>
    <w:rsid w:val="00907042"/>
    <w:rsid w:val="009147DA"/>
    <w:rsid w:val="00915015"/>
    <w:rsid w:val="00916113"/>
    <w:rsid w:val="00916C45"/>
    <w:rsid w:val="00921E8E"/>
    <w:rsid w:val="0092470E"/>
    <w:rsid w:val="00926F67"/>
    <w:rsid w:val="00927A61"/>
    <w:rsid w:val="009301CC"/>
    <w:rsid w:val="00931121"/>
    <w:rsid w:val="009340FB"/>
    <w:rsid w:val="00934BC4"/>
    <w:rsid w:val="00935B27"/>
    <w:rsid w:val="00944F4F"/>
    <w:rsid w:val="00951854"/>
    <w:rsid w:val="009528C8"/>
    <w:rsid w:val="0095374A"/>
    <w:rsid w:val="009608C5"/>
    <w:rsid w:val="00975DA6"/>
    <w:rsid w:val="00977CC4"/>
    <w:rsid w:val="009840F9"/>
    <w:rsid w:val="00986985"/>
    <w:rsid w:val="0099533F"/>
    <w:rsid w:val="00997226"/>
    <w:rsid w:val="009A0BAB"/>
    <w:rsid w:val="009B0FE7"/>
    <w:rsid w:val="009B1FA7"/>
    <w:rsid w:val="009B6F44"/>
    <w:rsid w:val="009C05E9"/>
    <w:rsid w:val="009C6248"/>
    <w:rsid w:val="009C6CBD"/>
    <w:rsid w:val="009D6264"/>
    <w:rsid w:val="009D6F1F"/>
    <w:rsid w:val="009D7763"/>
    <w:rsid w:val="009E3080"/>
    <w:rsid w:val="009E6B8D"/>
    <w:rsid w:val="00A01DC0"/>
    <w:rsid w:val="00A02228"/>
    <w:rsid w:val="00A034E8"/>
    <w:rsid w:val="00A072D5"/>
    <w:rsid w:val="00A0779A"/>
    <w:rsid w:val="00A171BD"/>
    <w:rsid w:val="00A20A1D"/>
    <w:rsid w:val="00A20E61"/>
    <w:rsid w:val="00A25C3C"/>
    <w:rsid w:val="00A31012"/>
    <w:rsid w:val="00A52A59"/>
    <w:rsid w:val="00A60A1D"/>
    <w:rsid w:val="00A6430B"/>
    <w:rsid w:val="00A7281F"/>
    <w:rsid w:val="00A8258F"/>
    <w:rsid w:val="00A82605"/>
    <w:rsid w:val="00AA15E9"/>
    <w:rsid w:val="00AA6837"/>
    <w:rsid w:val="00AB3391"/>
    <w:rsid w:val="00AB5697"/>
    <w:rsid w:val="00AB7970"/>
    <w:rsid w:val="00AC1882"/>
    <w:rsid w:val="00AC44B0"/>
    <w:rsid w:val="00AC4D66"/>
    <w:rsid w:val="00AD44D1"/>
    <w:rsid w:val="00AD7A55"/>
    <w:rsid w:val="00AE522A"/>
    <w:rsid w:val="00AE6477"/>
    <w:rsid w:val="00B12CE7"/>
    <w:rsid w:val="00B1490E"/>
    <w:rsid w:val="00B14D03"/>
    <w:rsid w:val="00B151A9"/>
    <w:rsid w:val="00B35085"/>
    <w:rsid w:val="00B402FB"/>
    <w:rsid w:val="00B403F9"/>
    <w:rsid w:val="00B421F3"/>
    <w:rsid w:val="00B45BEA"/>
    <w:rsid w:val="00B6057A"/>
    <w:rsid w:val="00B60E9D"/>
    <w:rsid w:val="00B61934"/>
    <w:rsid w:val="00B61AEE"/>
    <w:rsid w:val="00B61DAD"/>
    <w:rsid w:val="00B625AA"/>
    <w:rsid w:val="00B6603C"/>
    <w:rsid w:val="00B66734"/>
    <w:rsid w:val="00B66FE4"/>
    <w:rsid w:val="00B809C4"/>
    <w:rsid w:val="00B84CE4"/>
    <w:rsid w:val="00B91C38"/>
    <w:rsid w:val="00B9639C"/>
    <w:rsid w:val="00BA3A5E"/>
    <w:rsid w:val="00BA3C02"/>
    <w:rsid w:val="00BB081F"/>
    <w:rsid w:val="00BB24E7"/>
    <w:rsid w:val="00BB5E9D"/>
    <w:rsid w:val="00BC356E"/>
    <w:rsid w:val="00BD2508"/>
    <w:rsid w:val="00BD2B8D"/>
    <w:rsid w:val="00BD3BB1"/>
    <w:rsid w:val="00BE0C6B"/>
    <w:rsid w:val="00BE42EA"/>
    <w:rsid w:val="00BE4EBF"/>
    <w:rsid w:val="00BE69B1"/>
    <w:rsid w:val="00BF193D"/>
    <w:rsid w:val="00BF4019"/>
    <w:rsid w:val="00C02265"/>
    <w:rsid w:val="00C11244"/>
    <w:rsid w:val="00C22B2F"/>
    <w:rsid w:val="00C239AE"/>
    <w:rsid w:val="00C25940"/>
    <w:rsid w:val="00C3103B"/>
    <w:rsid w:val="00C32309"/>
    <w:rsid w:val="00C33DC1"/>
    <w:rsid w:val="00C42E06"/>
    <w:rsid w:val="00C43DF2"/>
    <w:rsid w:val="00C43F9A"/>
    <w:rsid w:val="00C4598F"/>
    <w:rsid w:val="00C5313B"/>
    <w:rsid w:val="00C57446"/>
    <w:rsid w:val="00C63893"/>
    <w:rsid w:val="00C652FF"/>
    <w:rsid w:val="00C65F8D"/>
    <w:rsid w:val="00C7189F"/>
    <w:rsid w:val="00C76B74"/>
    <w:rsid w:val="00C93669"/>
    <w:rsid w:val="00CA3AF8"/>
    <w:rsid w:val="00CC215D"/>
    <w:rsid w:val="00CC461C"/>
    <w:rsid w:val="00CC568F"/>
    <w:rsid w:val="00CC58AD"/>
    <w:rsid w:val="00CC7906"/>
    <w:rsid w:val="00CE3A3E"/>
    <w:rsid w:val="00CE52AE"/>
    <w:rsid w:val="00CE6247"/>
    <w:rsid w:val="00CE7EE0"/>
    <w:rsid w:val="00CF4F58"/>
    <w:rsid w:val="00D103CA"/>
    <w:rsid w:val="00D1101C"/>
    <w:rsid w:val="00D116BB"/>
    <w:rsid w:val="00D17C44"/>
    <w:rsid w:val="00D243A4"/>
    <w:rsid w:val="00D244FD"/>
    <w:rsid w:val="00D3359A"/>
    <w:rsid w:val="00D3541F"/>
    <w:rsid w:val="00D35AA7"/>
    <w:rsid w:val="00D42F7C"/>
    <w:rsid w:val="00D460BE"/>
    <w:rsid w:val="00D532DF"/>
    <w:rsid w:val="00D61AC9"/>
    <w:rsid w:val="00D622B0"/>
    <w:rsid w:val="00D63B2F"/>
    <w:rsid w:val="00D64590"/>
    <w:rsid w:val="00D74111"/>
    <w:rsid w:val="00D7420C"/>
    <w:rsid w:val="00D820BD"/>
    <w:rsid w:val="00D83552"/>
    <w:rsid w:val="00D97FE5"/>
    <w:rsid w:val="00DA508A"/>
    <w:rsid w:val="00DA6804"/>
    <w:rsid w:val="00DB0125"/>
    <w:rsid w:val="00DB0E10"/>
    <w:rsid w:val="00DB1533"/>
    <w:rsid w:val="00DB3219"/>
    <w:rsid w:val="00DB3E2C"/>
    <w:rsid w:val="00DB5E7D"/>
    <w:rsid w:val="00DB6F9F"/>
    <w:rsid w:val="00DC28E8"/>
    <w:rsid w:val="00DD06EA"/>
    <w:rsid w:val="00DD2839"/>
    <w:rsid w:val="00DD59EC"/>
    <w:rsid w:val="00DF26D3"/>
    <w:rsid w:val="00E02255"/>
    <w:rsid w:val="00E03583"/>
    <w:rsid w:val="00E15741"/>
    <w:rsid w:val="00E22FD9"/>
    <w:rsid w:val="00E23794"/>
    <w:rsid w:val="00E2701F"/>
    <w:rsid w:val="00E42FF2"/>
    <w:rsid w:val="00E551F2"/>
    <w:rsid w:val="00E65D50"/>
    <w:rsid w:val="00E73C47"/>
    <w:rsid w:val="00E74482"/>
    <w:rsid w:val="00E754E6"/>
    <w:rsid w:val="00E80B01"/>
    <w:rsid w:val="00E8190D"/>
    <w:rsid w:val="00E8465B"/>
    <w:rsid w:val="00E84A40"/>
    <w:rsid w:val="00E92FAE"/>
    <w:rsid w:val="00E93694"/>
    <w:rsid w:val="00E97A42"/>
    <w:rsid w:val="00EA1632"/>
    <w:rsid w:val="00EA1F55"/>
    <w:rsid w:val="00EA39AD"/>
    <w:rsid w:val="00EB1547"/>
    <w:rsid w:val="00EB444F"/>
    <w:rsid w:val="00EB5352"/>
    <w:rsid w:val="00EC0EED"/>
    <w:rsid w:val="00EC3227"/>
    <w:rsid w:val="00EC509D"/>
    <w:rsid w:val="00EC7568"/>
    <w:rsid w:val="00ED08A1"/>
    <w:rsid w:val="00ED1993"/>
    <w:rsid w:val="00EE08AA"/>
    <w:rsid w:val="00EF530A"/>
    <w:rsid w:val="00F15439"/>
    <w:rsid w:val="00F36615"/>
    <w:rsid w:val="00F532E7"/>
    <w:rsid w:val="00F54F8B"/>
    <w:rsid w:val="00F571C7"/>
    <w:rsid w:val="00F7442C"/>
    <w:rsid w:val="00F842E4"/>
    <w:rsid w:val="00F92B67"/>
    <w:rsid w:val="00F934BA"/>
    <w:rsid w:val="00F944E6"/>
    <w:rsid w:val="00F9788B"/>
    <w:rsid w:val="00F979CD"/>
    <w:rsid w:val="00FA10CE"/>
    <w:rsid w:val="00FA4A41"/>
    <w:rsid w:val="00FB4614"/>
    <w:rsid w:val="00FB7237"/>
    <w:rsid w:val="00FC4084"/>
    <w:rsid w:val="00FC5A97"/>
    <w:rsid w:val="00FD38B8"/>
    <w:rsid w:val="00FE4636"/>
    <w:rsid w:val="00FE5548"/>
    <w:rsid w:val="00FF08C8"/>
    <w:rsid w:val="56C4F62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basedOn w:val="Normal"/>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3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styleId="UnresolvedMention">
    <w:name w:val="Unresolved Mention"/>
    <w:basedOn w:val="DefaultParagraphFont"/>
    <w:uiPriority w:val="99"/>
    <w:semiHidden/>
    <w:unhideWhenUsed/>
    <w:rsid w:val="00F842E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hyperlink" Target="http://www.etenders.gov.ie" TargetMode="Externa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etenders.gov.i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3.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mailto:jeffersondasilva@svhg.ie@svuh.ie" TargetMode="External"/><Relationship Id="rId28"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www.revenue.ie" TargetMode="Externa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0D3BC1AA12C646939D04E2E6B3378C08"/>
        <w:category>
          <w:name w:val="General"/>
          <w:gallery w:val="placeholder"/>
        </w:category>
        <w:types>
          <w:type w:val="bbPlcHdr"/>
        </w:types>
        <w:behaviors>
          <w:behavior w:val="content"/>
        </w:behaviors>
        <w:guid w:val="{D34AE44A-CA9D-4FAF-A769-A067C47863C6}"/>
      </w:docPartPr>
      <w:docPartBody>
        <w:p w:rsidR="00CD1B6B" w:rsidRDefault="009D7763">
          <w:pPr>
            <w:pStyle w:val="0D3BC1AA12C646939D04E2E6B3378C08"/>
          </w:pPr>
          <w:r w:rsidRPr="00265139">
            <w:rPr>
              <w:rFonts w:ascii="Calibri" w:hAnsi="Calibri"/>
              <w:sz w:val="40"/>
              <w:szCs w:val="40"/>
            </w:rPr>
            <w:t>insert date</w:t>
          </w:r>
        </w:p>
      </w:docPartBody>
    </w:docPart>
    <w:docPart>
      <w:docPartPr>
        <w:name w:val="9429F77E2E364F5FA3759919BF629C09"/>
        <w:category>
          <w:name w:val="General"/>
          <w:gallery w:val="placeholder"/>
        </w:category>
        <w:types>
          <w:type w:val="bbPlcHdr"/>
        </w:types>
        <w:behaviors>
          <w:behavior w:val="content"/>
        </w:behaviors>
        <w:guid w:val="{7A8D0C94-3524-4BE3-ADA5-6FA1ABFA765F}"/>
      </w:docPartPr>
      <w:docPartBody>
        <w:p w:rsidR="00CD1B6B" w:rsidRDefault="00790A85">
          <w:pPr>
            <w:pStyle w:val="9429F77E2E364F5FA3759919BF629C09"/>
          </w:pPr>
          <w:r w:rsidRPr="00265139">
            <w:rPr>
              <w:rFonts w:ascii="Calibri" w:hAnsi="Calibri"/>
              <w:sz w:val="40"/>
              <w:szCs w:val="40"/>
            </w:rPr>
            <w:t>insert date</w:t>
          </w:r>
        </w:p>
      </w:docPartBody>
    </w:docPart>
    <w:docPart>
      <w:docPartPr>
        <w:name w:val="6C8B12586DB8448F844A0C139CA4B529"/>
        <w:category>
          <w:name w:val="General"/>
          <w:gallery w:val="placeholder"/>
        </w:category>
        <w:types>
          <w:type w:val="bbPlcHdr"/>
        </w:types>
        <w:behaviors>
          <w:behavior w:val="content"/>
        </w:behaviors>
        <w:guid w:val="{27D50E06-9972-45E5-99D3-6F665115515B}"/>
      </w:docPartPr>
      <w:docPartBody>
        <w:p w:rsidR="00CD1B6B" w:rsidRDefault="00E74482">
          <w:pPr>
            <w:pStyle w:val="6C8B12586DB8448F844A0C139CA4B529"/>
          </w:pPr>
          <w:r w:rsidRPr="00770025">
            <w:rPr>
              <w:rStyle w:val="PlaceholderText"/>
            </w:rPr>
            <w:t>Click here to enter text.</w:t>
          </w:r>
        </w:p>
      </w:docPartBody>
    </w:docPart>
    <w:docPart>
      <w:docPartPr>
        <w:name w:val="AABFC58920E7449E8F2B0C0122CE2219"/>
        <w:category>
          <w:name w:val="General"/>
          <w:gallery w:val="placeholder"/>
        </w:category>
        <w:types>
          <w:type w:val="bbPlcHdr"/>
        </w:types>
        <w:behaviors>
          <w:behavior w:val="content"/>
        </w:behaviors>
        <w:guid w:val="{9241BB81-3435-4FF0-8215-CC6703F7477B}"/>
      </w:docPartPr>
      <w:docPartBody>
        <w:p w:rsidR="00CD1B6B" w:rsidRDefault="0085602E">
          <w:pPr>
            <w:pStyle w:val="AABFC58920E7449E8F2B0C0122CE2219"/>
          </w:pPr>
          <w:r w:rsidRPr="00DC0160">
            <w:rPr>
              <w:rStyle w:val="PlaceholderText"/>
            </w:rPr>
            <w:t>Click here to enter text.</w:t>
          </w:r>
        </w:p>
      </w:docPartBody>
    </w:docPart>
    <w:docPart>
      <w:docPartPr>
        <w:name w:val="A4928005AB884C3A923CEC3FEA0943F6"/>
        <w:category>
          <w:name w:val="General"/>
          <w:gallery w:val="placeholder"/>
        </w:category>
        <w:types>
          <w:type w:val="bbPlcHdr"/>
        </w:types>
        <w:behaviors>
          <w:behavior w:val="content"/>
        </w:behaviors>
        <w:guid w:val="{F50A9C01-C756-4BEE-9F38-E404B3E980F0}"/>
      </w:docPartPr>
      <w:docPartBody>
        <w:p w:rsidR="00CD1B6B" w:rsidRDefault="004368B4">
          <w:pPr>
            <w:pStyle w:val="A4928005AB884C3A923CEC3FEA0943F6"/>
          </w:pPr>
          <w:r w:rsidRPr="00770025">
            <w:rPr>
              <w:rStyle w:val="PlaceholderText"/>
            </w:rPr>
            <w:t>Click here to enter text.</w:t>
          </w:r>
        </w:p>
      </w:docPartBody>
    </w:docPart>
    <w:docPart>
      <w:docPartPr>
        <w:name w:val="456B8CF283A4419DAFFB8EBB9E477727"/>
        <w:category>
          <w:name w:val="General"/>
          <w:gallery w:val="placeholder"/>
        </w:category>
        <w:types>
          <w:type w:val="bbPlcHdr"/>
        </w:types>
        <w:behaviors>
          <w:behavior w:val="content"/>
        </w:behaviors>
        <w:guid w:val="{B689C7A4-D011-4850-A692-8AF031992A71}"/>
      </w:docPartPr>
      <w:docPartBody>
        <w:p w:rsidR="00CD1B6B" w:rsidRDefault="006B1429">
          <w:pPr>
            <w:pStyle w:val="456B8CF283A4419DAFFB8EBB9E477727"/>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Symbol">
    <w:panose1 w:val="020B0502040204020203"/>
    <w:charset w:val="00"/>
    <w:family w:val="swiss"/>
    <w:pitch w:val="variable"/>
    <w:sig w:usb0="800001E3" w:usb1="1200FFEF" w:usb2="0004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492F"/>
    <w:rsid w:val="00007BFF"/>
    <w:rsid w:val="000878A3"/>
    <w:rsid w:val="00096EC6"/>
    <w:rsid w:val="000E50F2"/>
    <w:rsid w:val="000F16A3"/>
    <w:rsid w:val="00120EEE"/>
    <w:rsid w:val="0012669B"/>
    <w:rsid w:val="0017502A"/>
    <w:rsid w:val="001A3B51"/>
    <w:rsid w:val="00202000"/>
    <w:rsid w:val="0021568F"/>
    <w:rsid w:val="00216CDE"/>
    <w:rsid w:val="002411F6"/>
    <w:rsid w:val="00243E81"/>
    <w:rsid w:val="002954EC"/>
    <w:rsid w:val="002B4D30"/>
    <w:rsid w:val="0032332D"/>
    <w:rsid w:val="00342601"/>
    <w:rsid w:val="003C47B8"/>
    <w:rsid w:val="003D0F6C"/>
    <w:rsid w:val="003F7A40"/>
    <w:rsid w:val="00416790"/>
    <w:rsid w:val="00423548"/>
    <w:rsid w:val="004368B4"/>
    <w:rsid w:val="00461DA6"/>
    <w:rsid w:val="004631ED"/>
    <w:rsid w:val="004670E7"/>
    <w:rsid w:val="0048189C"/>
    <w:rsid w:val="00485675"/>
    <w:rsid w:val="00491BB5"/>
    <w:rsid w:val="004A284D"/>
    <w:rsid w:val="004B5BF3"/>
    <w:rsid w:val="004D3DF9"/>
    <w:rsid w:val="005005BD"/>
    <w:rsid w:val="00520CC8"/>
    <w:rsid w:val="00550BBC"/>
    <w:rsid w:val="00593781"/>
    <w:rsid w:val="005F0348"/>
    <w:rsid w:val="006230EB"/>
    <w:rsid w:val="00653685"/>
    <w:rsid w:val="006B1429"/>
    <w:rsid w:val="0074675A"/>
    <w:rsid w:val="00752271"/>
    <w:rsid w:val="00790A85"/>
    <w:rsid w:val="00801DCC"/>
    <w:rsid w:val="00831B7E"/>
    <w:rsid w:val="0085602E"/>
    <w:rsid w:val="008E4210"/>
    <w:rsid w:val="009041FA"/>
    <w:rsid w:val="00975DA6"/>
    <w:rsid w:val="009B3FDC"/>
    <w:rsid w:val="009D6F1F"/>
    <w:rsid w:val="009D7763"/>
    <w:rsid w:val="009F5929"/>
    <w:rsid w:val="00A20A1D"/>
    <w:rsid w:val="00A33272"/>
    <w:rsid w:val="00A37992"/>
    <w:rsid w:val="00A62CC7"/>
    <w:rsid w:val="00A70F35"/>
    <w:rsid w:val="00A90020"/>
    <w:rsid w:val="00A96FA1"/>
    <w:rsid w:val="00AA15E9"/>
    <w:rsid w:val="00AB4676"/>
    <w:rsid w:val="00B01BB9"/>
    <w:rsid w:val="00C02265"/>
    <w:rsid w:val="00C0248A"/>
    <w:rsid w:val="00C22A3B"/>
    <w:rsid w:val="00C43F9A"/>
    <w:rsid w:val="00C60ADA"/>
    <w:rsid w:val="00C61719"/>
    <w:rsid w:val="00C7052B"/>
    <w:rsid w:val="00CC58AD"/>
    <w:rsid w:val="00CC6B57"/>
    <w:rsid w:val="00CD1B6B"/>
    <w:rsid w:val="00CD1C4B"/>
    <w:rsid w:val="00D3147F"/>
    <w:rsid w:val="00D81882"/>
    <w:rsid w:val="00E0041B"/>
    <w:rsid w:val="00E74482"/>
    <w:rsid w:val="00E8465B"/>
    <w:rsid w:val="00E84A40"/>
    <w:rsid w:val="00EC509D"/>
    <w:rsid w:val="00F179AA"/>
    <w:rsid w:val="00F42675"/>
    <w:rsid w:val="00F44154"/>
    <w:rsid w:val="00FA10CE"/>
    <w:rsid w:val="00FF08C8"/>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43F9A"/>
    <w:rPr>
      <w:color w:val="808080"/>
    </w:rPr>
  </w:style>
  <w:style w:type="paragraph" w:customStyle="1" w:styleId="E5B87B3FD9CB4E93885F5503286AB1BB">
    <w:name w:val="E5B87B3FD9CB4E93885F5503286AB1BB"/>
    <w:rsid w:val="009D7763"/>
  </w:style>
  <w:style w:type="paragraph" w:customStyle="1" w:styleId="8901D191F8114F88B2426FBE50455036">
    <w:name w:val="8901D191F8114F88B2426FBE50455036"/>
    <w:rsid w:val="009D7763"/>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0D3BC1AA12C646939D04E2E6B3378C08">
    <w:name w:val="0D3BC1AA12C646939D04E2E6B3378C08"/>
    <w:rPr>
      <w:lang w:val="en-IE" w:eastAsia="en-IE"/>
    </w:rPr>
  </w:style>
  <w:style w:type="paragraph" w:customStyle="1" w:styleId="9429F77E2E364F5FA3759919BF629C09">
    <w:name w:val="9429F77E2E364F5FA3759919BF629C09"/>
    <w:rPr>
      <w:lang w:val="en-IE" w:eastAsia="en-IE"/>
    </w:rPr>
  </w:style>
  <w:style w:type="paragraph" w:customStyle="1" w:styleId="6C8B12586DB8448F844A0C139CA4B529">
    <w:name w:val="6C8B12586DB8448F844A0C139CA4B529"/>
    <w:rPr>
      <w:lang w:val="en-IE" w:eastAsia="en-IE"/>
    </w:rPr>
  </w:style>
  <w:style w:type="paragraph" w:customStyle="1" w:styleId="AABFC58920E7449E8F2B0C0122CE2219">
    <w:name w:val="AABFC58920E7449E8F2B0C0122CE2219"/>
    <w:rPr>
      <w:lang w:val="en-IE" w:eastAsia="en-IE"/>
    </w:rPr>
  </w:style>
  <w:style w:type="paragraph" w:customStyle="1" w:styleId="A4928005AB884C3A923CEC3FEA0943F6">
    <w:name w:val="A4928005AB884C3A923CEC3FEA0943F6"/>
    <w:rPr>
      <w:lang w:val="en-IE" w:eastAsia="en-IE"/>
    </w:rPr>
  </w:style>
  <w:style w:type="paragraph" w:customStyle="1" w:styleId="456B8CF283A4419DAFFB8EBB9E477727">
    <w:name w:val="456B8CF283A4419DAFFB8EBB9E477727"/>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St. Vincent’s University Hospital</Abstract>
  <CompanyAddress/>
  <CompanyPhone/>
  <CompanyFax>Managed Logistics and Transport Services</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21" ma:contentTypeDescription="Create a new document for eDocs" ma:contentTypeScope="" ma:versionID="f0cc85506513ce39749722cb0bb7144f">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1f8add7cdf686748fef2908da1737233"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element ref="ns1:OCRLastProces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FileName" ma:index="20" nillable="true" ma:displayName="File Name" ma:default="0" ma:description="File Number" ma:indexed="true" ma:internalName="eDocs_FileName">
      <xsd:simpleType>
        <xsd:restriction base="dms:Text">
          <xsd:maxLength value="20"/>
        </xsd:restriction>
      </xsd:simpleType>
    </xsd:element>
    <xsd:element name="_vti_ItemHoldRecordStatus" ma:index="24" nillable="true" ma:displayName="Hold and Record Status" ma:decimals="0" ma:description="" ma:hidden="true" ma:indexed="true" ma:internalName="_vti_ItemHoldRecordStatus" ma:readOnly="true">
      <xsd:simpleType>
        <xsd:restriction base="dms:Unknown"/>
      </xsd:simpleType>
    </xsd:element>
    <xsd:element name="OCRLastProcessed" ma:index="27" nillable="true" ma:displayName="OCR Last Processed" ma:format="DateTime" ma:hidden="true" ma:internalName="OCRLastProcess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8"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1"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6"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3"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16</Value>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f33d2cd0-30e5-4f10-8d2a-4027eb6837f4</TermId>
        </TermInfo>
      </Terms>
    </eDocs_SecurityClassificationTaxHTField0>
    <OCRLastProcessed xmlns="http://schemas.microsoft.com/sharepoint/v3" xsi:nil="true"/>
  </documentManagement>
</p:properties>
</file>

<file path=customXml/item4.xml><?xml version="1.0" encoding="utf-8"?>
<?mso-contentType ?>
<p:Policy xmlns:p="office.server.policy" id="" local="true">
  <p:Name>eDocument</p:Name>
  <p:Description/>
  <p:Statement/>
  <p:PolicyItems/>
</p:Policy>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F45543-8F3B-4D1F-AC87-4D930C04C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4.xml><?xml version="1.0" encoding="utf-8"?>
<ds:datastoreItem xmlns:ds="http://schemas.openxmlformats.org/officeDocument/2006/customXml" ds:itemID="{F2CB06F0-518B-45DE-9FDD-EEA9E7C2E416}">
  <ds:schemaRefs>
    <ds:schemaRef ds:uri="office.server.policy"/>
  </ds:schemaRefs>
</ds:datastoreItem>
</file>

<file path=customXml/itemProps5.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6.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7.xml><?xml version="1.0" encoding="utf-8"?>
<ds:datastoreItem xmlns:ds="http://schemas.openxmlformats.org/officeDocument/2006/customXml" ds:itemID="{05D657E4-9EFE-4363-BBC9-62EC9EEF8DF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97</TotalTime>
  <Pages>6</Pages>
  <Words>24481</Words>
  <Characters>139543</Characters>
  <Application>Microsoft Office Word</Application>
  <DocSecurity>0</DocSecurity>
  <Lines>1162</Lines>
  <Paragraphs>327</Paragraphs>
  <ScaleCrop>false</ScaleCrop>
  <Company>Microsoft</Company>
  <LinksUpToDate>false</LinksUpToDate>
  <CharactersWithSpaces>163697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Kendi, Tuna (Head of Procurement)</dc:creator>
  <cp:keywords/>
  <dc:description/>
  <cp:lastModifiedBy>Karfi, Zoi</cp:lastModifiedBy>
  <cp:revision>20</cp:revision>
  <dcterms:created xsi:type="dcterms:W3CDTF">2026-06-30T16:06:00Z</dcterms:created>
  <dcterms:modified xsi:type="dcterms:W3CDTF">2026-07-06T14:42:00Z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y fmtid="{D5CDD505-2E9C-101B-9397-08002B2CF9AE}" pid="13" name="_MarkAsFinal">
    <vt:bool>true</vt:bool>
  </property>
</Properties>
</file>