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AF14BAD" w14:textId="47EED5DB" w:rsidR="00874492" w:rsidRPr="00874492" w:rsidRDefault="00874492" w:rsidP="00874492">
      <w:pPr>
        <w:pBdr>
          <w:top w:val="nil"/>
          <w:left w:val="nil"/>
          <w:bottom w:val="nil"/>
          <w:right w:val="nil"/>
          <w:between w:val="nil"/>
        </w:pBdr>
        <w:spacing w:line="240" w:lineRule="auto"/>
        <w:jc w:val="center"/>
        <w:rPr>
          <w:rFonts w:asciiTheme="minorHAnsi" w:eastAsia="Arial" w:hAnsiTheme="minorHAnsi" w:cstheme="minorHAnsi"/>
          <w:b/>
          <w:bCs/>
          <w:color w:val="333399"/>
          <w:sz w:val="28"/>
          <w:szCs w:val="28"/>
          <w:highlight w:val="yellow"/>
          <w:lang w:val="en-IE"/>
        </w:rPr>
      </w:pPr>
      <w:r w:rsidRPr="00874492">
        <w:rPr>
          <w:rFonts w:asciiTheme="minorHAnsi" w:eastAsia="Arial" w:hAnsiTheme="minorHAnsi" w:cstheme="minorHAnsi"/>
          <w:b/>
          <w:bCs/>
          <w:noProof/>
          <w:color w:val="333399"/>
          <w:sz w:val="28"/>
          <w:szCs w:val="28"/>
          <w:highlight w:val="yellow"/>
          <w:lang w:val="en-IE"/>
        </w:rPr>
        <w:drawing>
          <wp:inline distT="0" distB="0" distL="0" distR="0" wp14:anchorId="5039F824" wp14:editId="133E4922">
            <wp:extent cx="1423988" cy="1611942"/>
            <wp:effectExtent l="0" t="0" r="5080" b="7620"/>
            <wp:docPr id="27762631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433668" cy="1622900"/>
                    </a:xfrm>
                    <a:prstGeom prst="rect">
                      <a:avLst/>
                    </a:prstGeom>
                    <a:noFill/>
                    <a:ln>
                      <a:noFill/>
                    </a:ln>
                  </pic:spPr>
                </pic:pic>
              </a:graphicData>
            </a:graphic>
          </wp:inline>
        </w:drawing>
      </w:r>
    </w:p>
    <w:p w14:paraId="26CED059"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22F0CB96" w14:textId="006EDAA0" w:rsidR="006B1A29" w:rsidRDefault="00874492"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St. Oliver Plunkett N.S,Kilkerrin</w:t>
      </w:r>
    </w:p>
    <w:p w14:paraId="3E08BE25" w14:textId="3DF08041" w:rsidR="00874492" w:rsidRPr="00451124" w:rsidRDefault="00874492"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Roll: 19380R</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F3F3AE5" w14:textId="77777777" w:rsidR="003C0FB1" w:rsidRDefault="003C0FB1" w:rsidP="00EE6D3D">
      <w:pPr>
        <w:spacing w:line="320" w:lineRule="auto"/>
        <w:ind w:left="1440"/>
        <w:jc w:val="both"/>
        <w:sectPr w:rsidR="003C0FB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45470A"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AF7D0E" w:rsidRDefault="00915155" w:rsidP="00C3400B">
            <w:pPr>
              <w:spacing w:after="0"/>
              <w:rPr>
                <w:rFonts w:asciiTheme="minorHAnsi" w:hAnsiTheme="minorHAnsi" w:cstheme="minorHAnsi"/>
                <w:color w:val="FFFFFF" w:themeColor="background1"/>
                <w:szCs w:val="22"/>
              </w:rPr>
            </w:pPr>
            <w:r w:rsidRPr="00AF7D0E">
              <w:rPr>
                <w:rFonts w:asciiTheme="minorHAnsi" w:eastAsia="Arial" w:hAnsiTheme="minorHAnsi" w:cstheme="minorHAnsi"/>
                <w:b/>
                <w:color w:val="FFFFFF" w:themeColor="background1"/>
                <w:szCs w:val="22"/>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45470A" w:rsidRDefault="00915155" w:rsidP="00C3400B">
            <w:pPr>
              <w:spacing w:after="0"/>
              <w:rPr>
                <w:rFonts w:asciiTheme="minorHAnsi" w:hAnsiTheme="minorHAnsi" w:cstheme="minorHAnsi"/>
                <w:color w:val="333399"/>
                <w:szCs w:val="22"/>
              </w:rPr>
            </w:pPr>
            <w:r w:rsidRPr="0045470A">
              <w:rPr>
                <w:rFonts w:asciiTheme="minorHAnsi" w:eastAsia="Arial" w:hAnsiTheme="minorHAnsi" w:cstheme="minorHAnsi"/>
                <w:b/>
                <w:color w:val="333399"/>
                <w:szCs w:val="22"/>
              </w:rPr>
              <w:t>Call for Tenders for the provision of Hot Meals to Primary Schools under the Department of Social Protections School Meals Scheme to the Contracting Authority</w:t>
            </w:r>
          </w:p>
        </w:tc>
      </w:tr>
      <w:tr w:rsidR="00915155" w:rsidRPr="0045470A"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264ABAB1" w:rsidR="00915155" w:rsidRPr="0045470A" w:rsidRDefault="00874492" w:rsidP="00C3400B">
            <w:pPr>
              <w:spacing w:after="0"/>
              <w:rPr>
                <w:rFonts w:asciiTheme="minorHAnsi" w:eastAsia="Arial" w:hAnsiTheme="minorHAnsi" w:cstheme="minorHAnsi"/>
                <w:b/>
                <w:bCs/>
                <w:color w:val="333399"/>
                <w:szCs w:val="22"/>
              </w:rPr>
            </w:pPr>
            <w:r>
              <w:rPr>
                <w:rFonts w:asciiTheme="minorHAnsi" w:eastAsia="Arial" w:hAnsiTheme="minorHAnsi" w:cstheme="minorHAnsi"/>
                <w:b/>
                <w:bCs/>
                <w:color w:val="333399"/>
                <w:szCs w:val="22"/>
              </w:rPr>
              <w:t>St Oliver Plunkett N.S</w:t>
            </w:r>
          </w:p>
        </w:tc>
      </w:tr>
      <w:tr w:rsidR="00915155" w:rsidRPr="0045470A" w14:paraId="5C7BEEAA"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bCs/>
                <w:color w:val="FFFFFF" w:themeColor="background1"/>
                <w:szCs w:val="22"/>
              </w:rPr>
              <w:t xml:space="preserve">Contracting Authority </w:t>
            </w:r>
            <w:r w:rsidR="00575317" w:rsidRPr="00AF7D0E">
              <w:rPr>
                <w:rFonts w:asciiTheme="minorHAnsi" w:eastAsia="Arial" w:hAnsiTheme="minorHAnsi" w:cstheme="minorHAnsi"/>
                <w:b/>
                <w:bCs/>
                <w:color w:val="FFFFFF" w:themeColor="background1"/>
                <w:szCs w:val="22"/>
              </w:rPr>
              <w:t>R</w:t>
            </w:r>
            <w:r w:rsidRPr="00AF7D0E">
              <w:rPr>
                <w:rFonts w:asciiTheme="minorHAnsi" w:eastAsia="Arial" w:hAnsiTheme="minorHAnsi" w:cstheme="minorHAnsi"/>
                <w:b/>
                <w:bCs/>
                <w:color w:val="FFFFFF" w:themeColor="background1"/>
                <w:szCs w:val="22"/>
              </w:rPr>
              <w:t xml:space="preserve">oll </w:t>
            </w:r>
            <w:r w:rsidR="00575317" w:rsidRPr="00AF7D0E">
              <w:rPr>
                <w:rFonts w:asciiTheme="minorHAnsi" w:eastAsia="Arial" w:hAnsiTheme="minorHAnsi" w:cstheme="minorHAnsi"/>
                <w:b/>
                <w:bCs/>
                <w:color w:val="FFFFFF" w:themeColor="background1"/>
                <w:szCs w:val="22"/>
              </w:rPr>
              <w:t>N</w:t>
            </w:r>
            <w:r w:rsidRPr="00AF7D0E">
              <w:rPr>
                <w:rFonts w:asciiTheme="minorHAnsi" w:eastAsia="Arial" w:hAnsiTheme="minorHAnsi" w:cstheme="minorHAnsi"/>
                <w:b/>
                <w:bCs/>
                <w:color w:val="FFFFFF" w:themeColor="background1"/>
                <w:szCs w:val="22"/>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64B21313" w:rsidR="00915155" w:rsidRPr="0045470A" w:rsidRDefault="00874492"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19380R</w:t>
            </w:r>
          </w:p>
        </w:tc>
      </w:tr>
      <w:tr w:rsidR="00915155" w:rsidRPr="0045470A"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24AE50C0" w:rsidR="00915155" w:rsidRPr="0045470A" w:rsidRDefault="00874492"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Kilkerrin, Ballinasloe, Co.Galway, H53 DX30</w:t>
            </w:r>
          </w:p>
        </w:tc>
      </w:tr>
      <w:tr w:rsidR="00915155" w:rsidRPr="0045470A"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7B08907F" w:rsidR="00915155" w:rsidRPr="0045470A" w:rsidRDefault="00874492"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122</w:t>
            </w:r>
          </w:p>
        </w:tc>
      </w:tr>
      <w:tr w:rsidR="00915155" w:rsidRPr="0045470A"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604A37" w:rsidRDefault="00915155" w:rsidP="00C3400B">
            <w:pPr>
              <w:spacing w:after="0"/>
              <w:rPr>
                <w:rFonts w:asciiTheme="minorHAnsi" w:eastAsia="Arial" w:hAnsiTheme="minorHAnsi" w:cstheme="minorHAnsi"/>
                <w:b/>
                <w:color w:val="FFFFFF" w:themeColor="background1"/>
                <w:szCs w:val="22"/>
              </w:rPr>
            </w:pPr>
            <w:r w:rsidRPr="00604A37">
              <w:rPr>
                <w:rFonts w:asciiTheme="minorHAnsi" w:eastAsia="Arial" w:hAnsiTheme="minorHAnsi" w:cstheme="minorHAnsi"/>
                <w:b/>
                <w:color w:val="FFFFFF" w:themeColor="background1"/>
                <w:szCs w:val="22"/>
              </w:rPr>
              <w:t xml:space="preserve">School </w:t>
            </w:r>
            <w:r w:rsidR="00604AAB" w:rsidRPr="00604A37">
              <w:rPr>
                <w:rFonts w:asciiTheme="minorHAnsi" w:eastAsia="Arial" w:hAnsiTheme="minorHAnsi" w:cstheme="minorHAnsi"/>
                <w:b/>
                <w:color w:val="FFFFFF" w:themeColor="background1"/>
                <w:szCs w:val="22"/>
              </w:rPr>
              <w:t>Lunch</w:t>
            </w:r>
            <w:r w:rsidRPr="00604A37">
              <w:rPr>
                <w:rFonts w:asciiTheme="minorHAnsi" w:eastAsia="Arial" w:hAnsiTheme="minorHAnsi" w:cstheme="minorHAnsi"/>
                <w:b/>
                <w:color w:val="FFFFFF" w:themeColor="background1"/>
                <w:szCs w:val="22"/>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1BB171B7" w:rsidR="00915155" w:rsidRPr="00604A37" w:rsidRDefault="00874492" w:rsidP="00C3400B">
            <w:pPr>
              <w:spacing w:after="0"/>
              <w:rPr>
                <w:rFonts w:asciiTheme="minorHAnsi" w:eastAsia="Arial" w:hAnsiTheme="minorHAnsi" w:cstheme="minorHAnsi"/>
                <w:b/>
                <w:color w:val="333399"/>
                <w:szCs w:val="22"/>
              </w:rPr>
            </w:pPr>
            <w:r w:rsidRPr="00604A37">
              <w:rPr>
                <w:rFonts w:asciiTheme="minorHAnsi" w:eastAsia="Arial" w:hAnsiTheme="minorHAnsi" w:cstheme="minorHAnsi"/>
                <w:b/>
                <w:color w:val="333399"/>
                <w:szCs w:val="22"/>
              </w:rPr>
              <w:t>12:45</w:t>
            </w:r>
          </w:p>
        </w:tc>
      </w:tr>
      <w:tr w:rsidR="00915155" w:rsidRPr="0045470A" w14:paraId="1C12F4E7"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45470A" w:rsidRDefault="00915155" w:rsidP="00C3400B">
            <w:pPr>
              <w:spacing w:after="0"/>
              <w:rPr>
                <w:rFonts w:asciiTheme="minorHAnsi" w:hAnsiTheme="minorHAnsi" w:cstheme="minorHAnsi"/>
                <w:b/>
                <w:color w:val="333399"/>
                <w:szCs w:val="22"/>
              </w:rPr>
            </w:pPr>
            <w:r w:rsidRPr="0045470A">
              <w:rPr>
                <w:rFonts w:asciiTheme="minorHAnsi" w:eastAsia="Arial" w:hAnsiTheme="minorHAnsi" w:cstheme="minorHAnsi"/>
                <w:b/>
                <w:color w:val="333399"/>
                <w:szCs w:val="22"/>
              </w:rPr>
              <w:t>Open Procedure (</w:t>
            </w:r>
            <w:r w:rsidR="00833A42" w:rsidRPr="00833A42">
              <w:rPr>
                <w:rFonts w:asciiTheme="minorHAnsi" w:eastAsia="Arial" w:hAnsiTheme="minorHAnsi" w:cstheme="minorHAnsi"/>
                <w:b/>
                <w:bCs/>
                <w:color w:val="333399"/>
                <w:szCs w:val="22"/>
              </w:rPr>
              <w:t xml:space="preserve">Below </w:t>
            </w:r>
            <w:r w:rsidR="00833A42" w:rsidRPr="00833A42">
              <w:rPr>
                <w:rFonts w:asciiTheme="minorHAnsi" w:eastAsia="Arial" w:hAnsiTheme="minorHAnsi" w:cstheme="minorHAnsi"/>
                <w:b/>
                <w:bCs/>
                <w:color w:val="333399"/>
                <w:szCs w:val="22"/>
                <w:lang w:val="en-IE"/>
              </w:rPr>
              <w:t xml:space="preserve">€750k </w:t>
            </w:r>
            <w:r w:rsidR="00833A42" w:rsidRPr="00833A42">
              <w:rPr>
                <w:rFonts w:asciiTheme="minorHAnsi" w:eastAsia="Arial" w:hAnsiTheme="minorHAnsi" w:cstheme="minorHAnsi"/>
                <w:b/>
                <w:bCs/>
                <w:color w:val="333399"/>
                <w:szCs w:val="22"/>
              </w:rPr>
              <w:t>Procurement</w:t>
            </w:r>
            <w:r w:rsidR="00833A42" w:rsidRPr="00833A42">
              <w:rPr>
                <w:rFonts w:asciiTheme="minorHAnsi" w:eastAsia="Arial" w:hAnsiTheme="minorHAnsi" w:cstheme="minorHAnsi"/>
                <w:b/>
                <w:bCs/>
                <w:color w:val="333399"/>
                <w:szCs w:val="22"/>
                <w:lang w:val="en-IE"/>
              </w:rPr>
              <w:t xml:space="preserve"> </w:t>
            </w:r>
            <w:r w:rsidR="00833A42" w:rsidRPr="00833A42">
              <w:rPr>
                <w:rFonts w:asciiTheme="minorHAnsi" w:eastAsia="Arial" w:hAnsiTheme="minorHAnsi" w:cstheme="minorHAnsi"/>
                <w:b/>
                <w:bCs/>
                <w:color w:val="333399"/>
                <w:szCs w:val="22"/>
              </w:rPr>
              <w:t>Threshold</w:t>
            </w:r>
            <w:r w:rsidRPr="0045470A">
              <w:rPr>
                <w:rFonts w:asciiTheme="minorHAnsi" w:eastAsia="Arial" w:hAnsiTheme="minorHAnsi" w:cstheme="minorHAnsi"/>
                <w:b/>
                <w:color w:val="333399"/>
                <w:szCs w:val="22"/>
              </w:rPr>
              <w:t>)</w:t>
            </w:r>
          </w:p>
        </w:tc>
      </w:tr>
      <w:tr w:rsidR="00915155" w:rsidRPr="0045470A" w14:paraId="1F712730" w14:textId="77777777" w:rsidTr="00575317">
        <w:trPr>
          <w:trHeight w:val="390"/>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45470A" w:rsidRDefault="00915155" w:rsidP="00C3400B">
            <w:pPr>
              <w:spacing w:after="0"/>
              <w:rPr>
                <w:rFonts w:asciiTheme="minorHAnsi" w:hAnsiTheme="minorHAnsi" w:cstheme="minorHAnsi"/>
                <w:b/>
                <w:color w:val="333399"/>
                <w:szCs w:val="22"/>
              </w:rPr>
            </w:pPr>
            <w:r w:rsidRPr="0045470A">
              <w:rPr>
                <w:rFonts w:asciiTheme="minorHAnsi" w:hAnsiTheme="minorHAnsi" w:cstheme="minorHAnsi"/>
                <w:b/>
                <w:color w:val="333399"/>
                <w:szCs w:val="22"/>
              </w:rPr>
              <w:t>Services</w:t>
            </w:r>
          </w:p>
        </w:tc>
      </w:tr>
      <w:tr w:rsidR="00915155" w:rsidRPr="0045470A"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3F46B907" w:rsidR="00915155" w:rsidRPr="0045470A" w:rsidRDefault="00874492" w:rsidP="007D2F06">
            <w:pPr>
              <w:spacing w:after="0"/>
              <w:rPr>
                <w:rFonts w:asciiTheme="minorHAnsi" w:hAnsiTheme="minorHAnsi" w:cstheme="minorHAnsi"/>
                <w:b/>
                <w:color w:val="333399"/>
                <w:szCs w:val="22"/>
                <w:highlight w:val="yellow"/>
              </w:rPr>
            </w:pPr>
            <w:r w:rsidRPr="00874492">
              <w:rPr>
                <w:rFonts w:asciiTheme="minorHAnsi" w:hAnsiTheme="minorHAnsi" w:cstheme="minorHAnsi"/>
                <w:b/>
                <w:color w:val="333399"/>
                <w:szCs w:val="22"/>
              </w:rPr>
              <w:t>€213158.40</w:t>
            </w:r>
          </w:p>
        </w:tc>
      </w:tr>
      <w:tr w:rsidR="00915155" w:rsidRPr="0045470A"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0B8F2BB4" w:rsidR="00915155" w:rsidRPr="0045470A" w:rsidRDefault="00874492" w:rsidP="00C3400B">
            <w:pPr>
              <w:spacing w:after="0" w:line="240" w:lineRule="auto"/>
              <w:rPr>
                <w:rFonts w:asciiTheme="minorHAnsi" w:eastAsia="Arial" w:hAnsiTheme="minorHAnsi" w:cstheme="minorHAnsi"/>
                <w:b/>
                <w:color w:val="333399"/>
                <w:szCs w:val="22"/>
              </w:rPr>
            </w:pPr>
            <w:r>
              <w:rPr>
                <w:rFonts w:asciiTheme="minorHAnsi" w:hAnsiTheme="minorHAnsi" w:cstheme="minorHAnsi"/>
                <w:b/>
                <w:color w:val="333399"/>
                <w:szCs w:val="22"/>
              </w:rPr>
              <w:t>09/09/2026</w:t>
            </w:r>
          </w:p>
        </w:tc>
      </w:tr>
      <w:tr w:rsidR="00915155" w:rsidRPr="0045470A"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AF7D0E" w:rsidRDefault="00915155" w:rsidP="00C3400B">
            <w:pPr>
              <w:spacing w:after="0" w:line="240" w:lineRule="auto"/>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2807D143"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15:00hrs,</w:t>
            </w:r>
            <w:r w:rsidR="00CB7073">
              <w:rPr>
                <w:rFonts w:asciiTheme="minorHAnsi" w:hAnsiTheme="minorHAnsi" w:cstheme="minorHAnsi"/>
                <w:b/>
                <w:color w:val="333399"/>
                <w:szCs w:val="22"/>
              </w:rPr>
              <w:t xml:space="preserve"> on</w:t>
            </w:r>
            <w:r w:rsidRPr="0045470A">
              <w:rPr>
                <w:rFonts w:asciiTheme="minorHAnsi" w:hAnsiTheme="minorHAnsi" w:cstheme="minorHAnsi"/>
                <w:b/>
                <w:color w:val="333399"/>
                <w:szCs w:val="22"/>
              </w:rPr>
              <w:t xml:space="preserve"> </w:t>
            </w:r>
            <w:r w:rsidR="00874492">
              <w:rPr>
                <w:rFonts w:asciiTheme="minorHAnsi" w:hAnsiTheme="minorHAnsi" w:cstheme="minorHAnsi"/>
                <w:b/>
                <w:color w:val="333399"/>
                <w:szCs w:val="22"/>
              </w:rPr>
              <w:t>09/10/2026</w:t>
            </w:r>
          </w:p>
        </w:tc>
      </w:tr>
      <w:tr w:rsidR="00915155" w:rsidRPr="0045470A"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B429C1" w:rsidRDefault="00915155" w:rsidP="00C3400B">
            <w:pPr>
              <w:spacing w:after="0" w:line="240" w:lineRule="auto"/>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Closing Date for Clarifications and </w:t>
            </w:r>
            <w:r w:rsidR="00211C03" w:rsidRPr="00B429C1">
              <w:rPr>
                <w:rFonts w:asciiTheme="minorHAnsi" w:eastAsia="Arial" w:hAnsiTheme="minorHAnsi" w:cstheme="minorHAnsi"/>
                <w:b/>
                <w:color w:val="FFFFFF" w:themeColor="background1"/>
                <w:szCs w:val="22"/>
              </w:rPr>
              <w:t>Q</w:t>
            </w:r>
            <w:r w:rsidRPr="00B429C1">
              <w:rPr>
                <w:rFonts w:asciiTheme="minorHAnsi" w:eastAsia="Arial" w:hAnsiTheme="minorHAnsi" w:cstheme="minorHAnsi"/>
                <w:b/>
                <w:color w:val="FFFFFF" w:themeColor="background1"/>
                <w:szCs w:val="22"/>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4BCE6946" w:rsidR="00915155" w:rsidRPr="0023262A" w:rsidRDefault="00915155" w:rsidP="00C3400B">
            <w:pPr>
              <w:spacing w:after="0" w:line="240" w:lineRule="auto"/>
              <w:rPr>
                <w:rFonts w:asciiTheme="minorHAnsi" w:hAnsiTheme="minorHAnsi" w:cstheme="minorHAnsi"/>
                <w:b/>
                <w:color w:val="333399"/>
                <w:szCs w:val="22"/>
                <w:highlight w:val="yellow"/>
                <w:lang w:val="en-IE"/>
              </w:rPr>
            </w:pPr>
            <w:r w:rsidRPr="0045470A">
              <w:rPr>
                <w:rFonts w:asciiTheme="minorHAnsi" w:hAnsiTheme="minorHAnsi" w:cstheme="minorHAnsi"/>
                <w:b/>
                <w:color w:val="333399"/>
                <w:szCs w:val="22"/>
              </w:rPr>
              <w:t xml:space="preserve">15:00hrs, </w:t>
            </w:r>
            <w:r w:rsidR="00CB7073">
              <w:rPr>
                <w:rFonts w:asciiTheme="minorHAnsi" w:hAnsiTheme="minorHAnsi" w:cstheme="minorHAnsi"/>
                <w:b/>
                <w:color w:val="333399"/>
                <w:szCs w:val="22"/>
              </w:rPr>
              <w:t>on</w:t>
            </w:r>
            <w:r w:rsidR="00874492">
              <w:rPr>
                <w:rFonts w:asciiTheme="minorHAnsi" w:hAnsiTheme="minorHAnsi" w:cstheme="minorHAnsi"/>
                <w:b/>
                <w:color w:val="333399"/>
                <w:szCs w:val="22"/>
              </w:rPr>
              <w:t xml:space="preserve"> 23/09/2026</w:t>
            </w:r>
          </w:p>
        </w:tc>
      </w:tr>
      <w:tr w:rsidR="00915155" w:rsidRPr="0045470A" w14:paraId="2DF1C3C6"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Clarification </w:t>
            </w:r>
            <w:r w:rsidR="00C3400B" w:rsidRPr="00B429C1">
              <w:rPr>
                <w:rFonts w:asciiTheme="minorHAnsi" w:eastAsia="Arial" w:hAnsiTheme="minorHAnsi" w:cstheme="minorHAnsi"/>
                <w:b/>
                <w:color w:val="FFFFFF" w:themeColor="background1"/>
                <w:szCs w:val="22"/>
              </w:rPr>
              <w:t>/ Queries</w:t>
            </w:r>
            <w:r w:rsidRPr="00B429C1">
              <w:rPr>
                <w:rFonts w:asciiTheme="minorHAnsi" w:eastAsia="Arial" w:hAnsiTheme="minorHAnsi" w:cstheme="minorHAnsi"/>
                <w:b/>
                <w:color w:val="FFFFFF" w:themeColor="background1"/>
                <w:szCs w:val="22"/>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45470A" w:rsidRDefault="00915155" w:rsidP="00C3400B">
            <w:pPr>
              <w:tabs>
                <w:tab w:val="left" w:pos="1665"/>
              </w:tabs>
              <w:spacing w:after="0"/>
              <w:rPr>
                <w:rFonts w:asciiTheme="minorHAnsi" w:hAnsiTheme="minorHAnsi" w:cstheme="minorHAnsi"/>
                <w:szCs w:val="22"/>
              </w:rPr>
            </w:pPr>
            <w:hyperlink r:id="rId16" w:history="1">
              <w:r w:rsidRPr="0045470A">
                <w:rPr>
                  <w:rStyle w:val="Hyperlink"/>
                  <w:rFonts w:asciiTheme="minorHAnsi" w:eastAsia="Arial" w:hAnsiTheme="minorHAnsi" w:cstheme="minorHAnsi"/>
                  <w:b/>
                  <w:szCs w:val="22"/>
                </w:rPr>
                <w:t>eTenders</w:t>
              </w:r>
            </w:hyperlink>
          </w:p>
        </w:tc>
      </w:tr>
      <w:tr w:rsidR="00915155" w:rsidRPr="0045470A"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39F0AD69" w:rsidR="00915155" w:rsidRPr="0045470A" w:rsidRDefault="00874492" w:rsidP="00C3400B">
            <w:pPr>
              <w:spacing w:after="0"/>
              <w:rPr>
                <w:rFonts w:asciiTheme="minorHAnsi" w:hAnsiTheme="minorHAnsi" w:cstheme="minorHAnsi"/>
                <w:b/>
                <w:bCs/>
                <w:color w:val="333399"/>
                <w:szCs w:val="22"/>
                <w:highlight w:val="yellow"/>
              </w:rPr>
            </w:pPr>
            <w:r w:rsidRPr="00874492">
              <w:rPr>
                <w:rFonts w:asciiTheme="minorHAnsi" w:hAnsiTheme="minorHAnsi" w:cstheme="minorHAnsi"/>
                <w:b/>
                <w:bCs/>
                <w:color w:val="333399"/>
                <w:szCs w:val="22"/>
              </w:rPr>
              <w:t>English</w:t>
            </w:r>
          </w:p>
        </w:tc>
      </w:tr>
      <w:tr w:rsidR="00915155" w:rsidRPr="0045470A" w14:paraId="0EDF8DE1"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25B2D24" w14:textId="00FED4A8"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 xml:space="preserve">By Appointment Only to </w:t>
            </w:r>
            <w:r w:rsidR="00874492">
              <w:rPr>
                <w:rFonts w:asciiTheme="minorHAnsi" w:hAnsiTheme="minorHAnsi" w:cstheme="minorHAnsi"/>
                <w:b/>
                <w:color w:val="333399"/>
                <w:szCs w:val="22"/>
              </w:rPr>
              <w:t xml:space="preserve"> principal@kilkerrinns.ie</w:t>
            </w:r>
          </w:p>
        </w:tc>
      </w:tr>
      <w:tr w:rsidR="00915155" w:rsidRPr="0045470A"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B429C1" w:rsidRDefault="00915155" w:rsidP="00C3400B">
            <w:pPr>
              <w:spacing w:after="0" w:line="240" w:lineRule="auto"/>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Location and access to </w:t>
            </w:r>
            <w:r w:rsidR="00C3400B" w:rsidRPr="00B429C1">
              <w:rPr>
                <w:rFonts w:asciiTheme="minorHAnsi" w:eastAsia="Arial" w:hAnsiTheme="minorHAnsi" w:cstheme="minorHAnsi"/>
                <w:b/>
                <w:color w:val="FFFFFF" w:themeColor="background1"/>
                <w:szCs w:val="22"/>
              </w:rPr>
              <w:t>the current</w:t>
            </w:r>
            <w:r w:rsidRPr="00B429C1">
              <w:rPr>
                <w:rFonts w:asciiTheme="minorHAnsi" w:eastAsia="Arial" w:hAnsiTheme="minorHAnsi" w:cstheme="minorHAnsi"/>
                <w:b/>
                <w:color w:val="FFFFFF" w:themeColor="background1"/>
                <w:szCs w:val="22"/>
              </w:rPr>
              <w:t xml:space="preserve"> </w:t>
            </w:r>
            <w:r w:rsidRPr="00B429C1">
              <w:rPr>
                <w:rFonts w:asciiTheme="minorHAnsi" w:hAnsiTheme="minorHAnsi" w:cstheme="minorHAnsi"/>
                <w:b/>
                <w:color w:val="FFFFFF" w:themeColor="background1"/>
                <w:szCs w:val="22"/>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3A40546F" w:rsidR="00915155" w:rsidRPr="0045470A" w:rsidRDefault="00874492" w:rsidP="00C3400B">
            <w:pPr>
              <w:spacing w:after="0"/>
              <w:rPr>
                <w:rFonts w:asciiTheme="minorHAnsi" w:hAnsiTheme="minorHAnsi" w:cstheme="minorHAnsi"/>
                <w:bCs/>
                <w:color w:val="333399"/>
                <w:szCs w:val="22"/>
                <w:highlight w:val="yellow"/>
              </w:rPr>
            </w:pPr>
            <w:r w:rsidRPr="00874492">
              <w:rPr>
                <w:rFonts w:asciiTheme="minorHAnsi" w:hAnsiTheme="minorHAnsi" w:cstheme="minorHAnsi"/>
                <w:bCs/>
                <w:color w:val="333399"/>
                <w:szCs w:val="22"/>
              </w:rPr>
              <w:t>N/A</w:t>
            </w:r>
          </w:p>
        </w:tc>
      </w:tr>
      <w:tr w:rsidR="00915155" w:rsidRPr="0045470A"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Minimum Annual Turnover Required </w:t>
            </w:r>
            <w:r w:rsidR="00D50E3D">
              <w:rPr>
                <w:rFonts w:asciiTheme="minorHAnsi" w:eastAsia="Arial" w:hAnsiTheme="minorHAnsi" w:cstheme="minorHAnsi"/>
                <w:b/>
                <w:color w:val="FFFFFF" w:themeColor="background1"/>
                <w:szCs w:val="22"/>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5140E173" w:rsidR="00915155" w:rsidRPr="0045470A" w:rsidRDefault="00874492" w:rsidP="00C3400B">
            <w:pPr>
              <w:spacing w:after="0" w:line="240" w:lineRule="auto"/>
              <w:rPr>
                <w:rFonts w:asciiTheme="minorHAnsi" w:hAnsiTheme="minorHAnsi" w:cstheme="minorHAnsi"/>
                <w:b/>
                <w:color w:val="333399"/>
                <w:szCs w:val="22"/>
                <w:highlight w:val="yellow"/>
              </w:rPr>
            </w:pPr>
            <w:r w:rsidRPr="00874492">
              <w:rPr>
                <w:rFonts w:asciiTheme="minorHAnsi" w:hAnsiTheme="minorHAnsi" w:cstheme="minorHAnsi"/>
                <w:b/>
                <w:color w:val="333399"/>
                <w:szCs w:val="22"/>
              </w:rPr>
              <w:t>€71052.80</w:t>
            </w:r>
          </w:p>
        </w:tc>
      </w:tr>
      <w:tr w:rsidR="00915155" w:rsidRPr="0045470A"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074A4FC"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color w:val="FFFFFF" w:themeColor="background1"/>
                <w:szCs w:val="22"/>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tc>
      </w:tr>
      <w:tr w:rsidR="00915155"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0B56F9">
      <w:pPr>
        <w:rPr>
          <w:b/>
          <w:lang w:val="en-US"/>
        </w:rPr>
      </w:pPr>
    </w:p>
    <w:p w14:paraId="4F8B0796" w14:textId="77777777" w:rsidR="00DA4A63" w:rsidRDefault="00DA4A63" w:rsidP="00220BB7"/>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t>1.1</w:t>
            </w:r>
          </w:p>
        </w:tc>
        <w:tc>
          <w:tcPr>
            <w:tcW w:w="4572" w:type="pct"/>
          </w:tcPr>
          <w:p w14:paraId="48D5A4BE" w14:textId="78A8010A" w:rsidR="00E26F1F" w:rsidRDefault="00DA4A63" w:rsidP="00AF7D0E">
            <w:pPr>
              <w:jc w:val="both"/>
            </w:pPr>
            <w:r w:rsidRPr="220D17C0">
              <w:rPr>
                <w:rFonts w:cstheme="minorBidi"/>
              </w:rPr>
              <w:t xml:space="preserve">The Board of Management of </w:t>
            </w:r>
            <w:r w:rsidR="00874492">
              <w:rPr>
                <w:rFonts w:cstheme="minorBidi"/>
                <w:b/>
                <w:bCs/>
              </w:rPr>
              <w:t>St. Oliver Plunkett N.S</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lastRenderedPageBreak/>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62BC6CC7" w14:textId="77777777" w:rsidR="00DA4A63" w:rsidRDefault="00E46EAC" w:rsidP="00EE6D3D">
            <w:pPr>
              <w:jc w:val="both"/>
            </w:pPr>
            <w:r>
              <w:t>P</w:t>
            </w:r>
            <w:r w:rsidR="00DA4A63">
              <w:t xml:space="preserve">rovision </w:t>
            </w:r>
            <w:r w:rsidR="00EC3D36">
              <w:t xml:space="preserve">of Services </w:t>
            </w:r>
            <w:r w:rsidR="00DA4A63">
              <w:t xml:space="preserve">will begin at the earliest practicable date in academic year 2025/2026 </w:t>
            </w:r>
            <w:r w:rsidR="00FC1BFD" w:rsidRPr="00FC1BFD">
              <w:t>(specific date to be agreed</w:t>
            </w:r>
            <w:r w:rsidR="00EC3D36">
              <w:t xml:space="preserve"> and subject to confirmation of funding</w:t>
            </w:r>
            <w:r w:rsidR="00FC1BFD" w:rsidRPr="00FC1BFD">
              <w:t>)</w:t>
            </w:r>
            <w:r w:rsidR="00FC1BFD">
              <w:t xml:space="preserve">. </w:t>
            </w:r>
            <w:r w:rsidR="00DA4A63">
              <w:t>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350B72C2" w:rsidR="00A4629A" w:rsidRPr="00874492" w:rsidRDefault="00874492" w:rsidP="009D622A">
                                  <w:pPr>
                                    <w:spacing w:after="0" w:line="240" w:lineRule="auto"/>
                                    <w:jc w:val="center"/>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350B72C2" w:rsidR="00A4629A" w:rsidRPr="00874492" w:rsidRDefault="00874492" w:rsidP="009D622A">
                            <w:pPr>
                              <w:spacing w:after="0" w:line="240" w:lineRule="auto"/>
                              <w:jc w:val="center"/>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r w:rsidR="00FD2DF7">
              <w:t>number</w:t>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lastRenderedPageBreak/>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17"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lastRenderedPageBreak/>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0"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0"/>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18"/>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19"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0AB468C1" w14:textId="09CED355" w:rsidR="008430BE" w:rsidRP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0"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w:t>
            </w:r>
            <w:r w:rsidRPr="000E5DB7">
              <w:lastRenderedPageBreak/>
              <w:t xml:space="preserve">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lastRenderedPageBreak/>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1"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2"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0C344E90" w14:textId="2C30F58A"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72068F9C" w14:textId="3DC2E329" w:rsidR="003C0FB1" w:rsidRDefault="003C0FB1" w:rsidP="00211902">
      <w:pPr>
        <w:pStyle w:val="Heading2"/>
        <w:spacing w:before="0" w:after="120"/>
        <w:jc w:val="both"/>
      </w:pPr>
      <w:r w:rsidRPr="000E5DB7">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 xml:space="preserve">including but not being limited to the provision and delivery of the Services, online ordering system, staff, food, ingredients, preparation, packaging, delivery, catering equipment and utensils/crockery etc., serving, </w:t>
            </w:r>
            <w:r w:rsidRPr="00244A93">
              <w:rPr>
                <w:szCs w:val="22"/>
              </w:rPr>
              <w:lastRenderedPageBreak/>
              <w:t>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lastRenderedPageBreak/>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lastRenderedPageBreak/>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3"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4"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77777777" w:rsidR="004C37B6" w:rsidRDefault="00FD7C4A" w:rsidP="00220BB7">
            <w:pPr>
              <w:jc w:val="both"/>
            </w:pPr>
            <w:r>
              <w:t xml:space="preserve">All Tenderers are required to undertake a mandatory site visit (as set out in MR1 below) to view the Contracting Authority’s premises at the school by pre-arranged appointment.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533BD0CA"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5"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 xml:space="preserve">(Guidance for </w:t>
            </w:r>
            <w:r w:rsidR="005213A5" w:rsidRPr="00F22A5E">
              <w:rPr>
                <w:rFonts w:asciiTheme="minorHAnsi" w:hAnsiTheme="minorHAnsi" w:cstheme="minorHAnsi"/>
              </w:rPr>
              <w:lastRenderedPageBreak/>
              <w:t>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0A63FE5A"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6">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6CE863D7"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27"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lastRenderedPageBreak/>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lastRenderedPageBreak/>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468434F0" w14:textId="77777777" w:rsidR="00FE795C" w:rsidRPr="00FE795C" w:rsidRDefault="00FE795C" w:rsidP="00FE795C"/>
    <w:p w14:paraId="50F152AA" w14:textId="1DAB0FA7" w:rsidR="003C0FB1" w:rsidRPr="00830A49" w:rsidRDefault="003C0FB1" w:rsidP="00EE6D3D">
      <w:pPr>
        <w:pStyle w:val="Heading2"/>
        <w:spacing w:before="0" w:after="120"/>
        <w:ind w:left="142"/>
        <w:jc w:val="both"/>
      </w:pPr>
      <w:r w:rsidRPr="00830A49">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145D73C8" w14:textId="75A4D67E" w:rsidR="00B75FA7" w:rsidRPr="00D20F2C" w:rsidRDefault="00B75FA7" w:rsidP="0076726C">
      <w:pPr>
        <w:ind w:left="720" w:right="-1"/>
        <w:jc w:val="both"/>
        <w:rPr>
          <w:szCs w:val="22"/>
        </w:rPr>
      </w:pPr>
      <w:r w:rsidRPr="00D20F2C">
        <w:rPr>
          <w:szCs w:val="22"/>
        </w:rPr>
        <w:t>Tenderers must declare in the T</w:t>
      </w:r>
      <w:r w:rsidR="00E757ED">
        <w:rPr>
          <w:szCs w:val="22"/>
        </w:rPr>
        <w:t xml:space="preserve">RD </w:t>
      </w:r>
      <w:r w:rsidRPr="00D20F2C">
        <w:rPr>
          <w:szCs w:val="22"/>
        </w:rPr>
        <w:t>that they satisfy the</w:t>
      </w:r>
      <w:r w:rsidR="00E757ED">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r w:rsidR="00F650FE" w:rsidRPr="00D20F2C">
        <w:rPr>
          <w:szCs w:val="22"/>
        </w:rPr>
        <w:t>:</w:t>
      </w:r>
    </w:p>
    <w:p w14:paraId="25476E5C" w14:textId="35CDD8F9" w:rsidR="00C1573B" w:rsidRDefault="00F650FE" w:rsidP="00456969">
      <w:pPr>
        <w:pStyle w:val="ListParagraph"/>
        <w:numPr>
          <w:ilvl w:val="1"/>
          <w:numId w:val="73"/>
        </w:numPr>
        <w:ind w:left="1797" w:hanging="357"/>
        <w:contextualSpacing w:val="0"/>
        <w:jc w:val="both"/>
      </w:pPr>
      <w:r w:rsidRPr="00D20F2C">
        <w:rPr>
          <w:b/>
          <w:bCs/>
          <w:szCs w:val="22"/>
        </w:rPr>
        <w:t>Tenderers must confirm</w:t>
      </w:r>
      <w:r w:rsidR="0066008D" w:rsidRPr="00D20F2C">
        <w:rPr>
          <w:szCs w:val="22"/>
        </w:rPr>
        <w:t xml:space="preserve"> that they are registered as Food Business Operators (FBOs) </w:t>
      </w:r>
      <w:r w:rsidR="0066008D" w:rsidRPr="00D20F2C">
        <w:t>with the Health Service Executive (HSE)</w:t>
      </w:r>
      <w:r w:rsidR="00F4784E">
        <w:t>,</w:t>
      </w:r>
      <w:r w:rsidR="0066008D" w:rsidRPr="00D20F2C">
        <w:t xml:space="preserve"> or the Department of Agriculture, Food and Marine (DAFM), as appropriate to their operation.</w:t>
      </w:r>
    </w:p>
    <w:p w14:paraId="602F7108" w14:textId="78DF3028" w:rsidR="00864998" w:rsidRPr="00C1573B" w:rsidRDefault="0066008D" w:rsidP="009E02CA">
      <w:pPr>
        <w:pStyle w:val="ListParagraph"/>
        <w:ind w:left="1797"/>
        <w:contextualSpacing w:val="0"/>
        <w:jc w:val="both"/>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w:t>
      </w:r>
      <w:r w:rsidR="000F6282" w:rsidRPr="00C1573B">
        <w:rPr>
          <w:rFonts w:asciiTheme="minorHAnsi" w:hAnsiTheme="minorHAnsi" w:cstheme="minorHAnsi"/>
          <w:bCs/>
          <w:szCs w:val="22"/>
        </w:rPr>
        <w:t>Copy of acknowledgement of notification letter or copy of approval certificate from the competent authority must be submitted with their Tender.</w:t>
      </w:r>
    </w:p>
    <w:p w14:paraId="0DEDDD90" w14:textId="77777777" w:rsidR="00C1573B" w:rsidRDefault="00F650FE" w:rsidP="00456969">
      <w:pPr>
        <w:pStyle w:val="ListParagraph"/>
        <w:numPr>
          <w:ilvl w:val="1"/>
          <w:numId w:val="73"/>
        </w:numPr>
        <w:ind w:left="1797" w:hanging="357"/>
        <w:contextualSpacing w:val="0"/>
        <w:jc w:val="both"/>
        <w:rPr>
          <w:szCs w:val="22"/>
        </w:rPr>
      </w:pPr>
      <w:r w:rsidRPr="00F222BA">
        <w:rPr>
          <w:b/>
          <w:bCs/>
          <w:szCs w:val="22"/>
        </w:rPr>
        <w:t>Tenderers must d</w:t>
      </w:r>
      <w:r w:rsidR="00864998" w:rsidRPr="00F222BA">
        <w:rPr>
          <w:b/>
          <w:bCs/>
          <w:szCs w:val="22"/>
        </w:rPr>
        <w:t xml:space="preserve">emonstrate </w:t>
      </w:r>
      <w:r w:rsidR="00864998" w:rsidRPr="00F222BA">
        <w:rPr>
          <w:szCs w:val="22"/>
        </w:rPr>
        <w:t xml:space="preserve">that they have the level of experience and capacity to deliver the Services required, as set out in this </w:t>
      </w:r>
      <w:r w:rsidR="00F9036D" w:rsidRPr="00F222BA">
        <w:rPr>
          <w:szCs w:val="22"/>
        </w:rPr>
        <w:t>CFT</w:t>
      </w:r>
      <w:r w:rsidR="00864998" w:rsidRPr="00F222BA">
        <w:rPr>
          <w:szCs w:val="22"/>
        </w:rPr>
        <w:t xml:space="preserve">, by providing details of three (3) </w:t>
      </w:r>
      <w:r w:rsidR="00200F0E" w:rsidRPr="00F222BA">
        <w:rPr>
          <w:szCs w:val="22"/>
        </w:rPr>
        <w:t xml:space="preserve">previous </w:t>
      </w:r>
      <w:r w:rsidR="00864998" w:rsidRPr="00F222BA">
        <w:rPr>
          <w:szCs w:val="22"/>
        </w:rPr>
        <w:t>contracts</w:t>
      </w:r>
      <w:r w:rsidR="00200F0E" w:rsidRPr="00F222BA">
        <w:rPr>
          <w:szCs w:val="22"/>
        </w:rPr>
        <w:t xml:space="preserve"> examples</w:t>
      </w:r>
      <w:r w:rsidR="00864998" w:rsidRPr="00F222BA">
        <w:rPr>
          <w:szCs w:val="22"/>
        </w:rPr>
        <w:t xml:space="preserve"> (public</w:t>
      </w:r>
      <w:r w:rsidR="004B5A7A" w:rsidRPr="00F222BA">
        <w:rPr>
          <w:szCs w:val="22"/>
        </w:rPr>
        <w:t xml:space="preserve"> sector</w:t>
      </w:r>
      <w:r w:rsidR="00864998" w:rsidRPr="00F222BA">
        <w:rPr>
          <w:szCs w:val="22"/>
        </w:rPr>
        <w:t xml:space="preserve"> or private</w:t>
      </w:r>
      <w:r w:rsidR="004B5A7A" w:rsidRPr="00F222BA">
        <w:rPr>
          <w:szCs w:val="22"/>
        </w:rPr>
        <w:t xml:space="preserve"> sector</w:t>
      </w:r>
      <w:r w:rsidR="00864998" w:rsidRPr="00F222BA">
        <w:rPr>
          <w:szCs w:val="22"/>
        </w:rPr>
        <w:t>) demonstrating that they have successfully delivered contracts involving hot meals of a similar nature</w:t>
      </w:r>
      <w:r w:rsidR="00C74B46" w:rsidRPr="00F222BA">
        <w:rPr>
          <w:szCs w:val="22"/>
        </w:rPr>
        <w:t xml:space="preserve"> (for the avoidance of doubt, this does not have to be for school meals)</w:t>
      </w:r>
      <w:r w:rsidR="00864998" w:rsidRPr="00F222BA">
        <w:rPr>
          <w:szCs w:val="22"/>
        </w:rPr>
        <w:t xml:space="preserve">, scale and value to those detailed </w:t>
      </w:r>
      <w:r w:rsidR="005D5E36" w:rsidRPr="00F222BA">
        <w:rPr>
          <w:szCs w:val="22"/>
        </w:rPr>
        <w:t xml:space="preserve">in this CFT and in </w:t>
      </w:r>
      <w:r w:rsidR="0094683C" w:rsidRPr="00F222BA">
        <w:rPr>
          <w:szCs w:val="22"/>
        </w:rPr>
        <w:t>Appendix 1 below in</w:t>
      </w:r>
      <w:r w:rsidR="00864998" w:rsidRPr="00F222BA">
        <w:rPr>
          <w:szCs w:val="22"/>
        </w:rPr>
        <w:t xml:space="preserve"> the last three years.</w:t>
      </w:r>
    </w:p>
    <w:p w14:paraId="63C077A1" w14:textId="487D6739" w:rsidR="00864998" w:rsidRPr="00C1573B" w:rsidRDefault="00E37335" w:rsidP="00C1573B">
      <w:pPr>
        <w:pStyle w:val="ListParagraph"/>
        <w:ind w:left="1800" w:right="-1"/>
        <w:jc w:val="both"/>
        <w:rPr>
          <w:szCs w:val="22"/>
        </w:rPr>
      </w:pPr>
      <w:r>
        <w:t xml:space="preserve">In respect of the </w:t>
      </w:r>
      <w:r w:rsidR="00864998">
        <w:t>previous contract</w:t>
      </w:r>
      <w:r w:rsidR="00200F0E">
        <w:t xml:space="preserve">s </w:t>
      </w:r>
      <w:r w:rsidR="005D5E36">
        <w:t xml:space="preserve">submitted, </w:t>
      </w:r>
      <w:r w:rsidR="00200F0E">
        <w:t xml:space="preserve">to pass </w:t>
      </w:r>
      <w:r w:rsidR="005F2C29">
        <w:t>this selection criterion</w:t>
      </w:r>
      <w:r>
        <w:t>,</w:t>
      </w:r>
      <w:r w:rsidR="00200F0E">
        <w:t xml:space="preserve"> each contract </w:t>
      </w:r>
      <w:r>
        <w:t xml:space="preserve">example </w:t>
      </w:r>
      <w:r w:rsidR="00864998">
        <w:t xml:space="preserve">must meet </w:t>
      </w:r>
      <w:r w:rsidR="008273FC">
        <w:t xml:space="preserve">each </w:t>
      </w:r>
      <w:r w:rsidR="000316DD">
        <w:t xml:space="preserve">of </w:t>
      </w:r>
      <w:r w:rsidR="00864998">
        <w:t>the following:</w:t>
      </w:r>
    </w:p>
    <w:p w14:paraId="1065E23F" w14:textId="77777777" w:rsidR="00864998" w:rsidRDefault="00864998" w:rsidP="00117D78">
      <w:pPr>
        <w:ind w:left="2160" w:right="-1"/>
        <w:jc w:val="both"/>
      </w:pPr>
      <w:r w:rsidRPr="00200F0E">
        <w:rPr>
          <w:b/>
          <w:bCs/>
        </w:rPr>
        <w:t xml:space="preserve">Nature: </w:t>
      </w:r>
      <w:r w:rsidR="00200F0E">
        <w:rPr>
          <w:b/>
          <w:bCs/>
        </w:rPr>
        <w:tab/>
      </w:r>
      <w:r w:rsidR="00200F0E" w:rsidRPr="00200F0E">
        <w:t>M</w:t>
      </w:r>
      <w:r>
        <w:t xml:space="preserve">ust have been a </w:t>
      </w:r>
      <w:r w:rsidR="004B5A7A">
        <w:t>h</w:t>
      </w:r>
      <w:r>
        <w:t xml:space="preserve">ot </w:t>
      </w:r>
      <w:r w:rsidR="004B5A7A">
        <w:t>food</w:t>
      </w:r>
      <w:r>
        <w:t xml:space="preserve"> contract</w:t>
      </w:r>
      <w:r w:rsidR="00200F0E">
        <w:t>;</w:t>
      </w:r>
    </w:p>
    <w:p w14:paraId="2FA53359" w14:textId="77777777" w:rsidR="00864998" w:rsidRDefault="00864998" w:rsidP="00117D78">
      <w:pPr>
        <w:ind w:left="3600" w:right="-1" w:hanging="1440"/>
        <w:jc w:val="both"/>
      </w:pPr>
      <w:r w:rsidRPr="00200F0E">
        <w:rPr>
          <w:b/>
          <w:bCs/>
        </w:rPr>
        <w:t>Scale:</w:t>
      </w:r>
      <w:r>
        <w:t xml:space="preserve"> </w:t>
      </w:r>
      <w:r w:rsidR="00200F0E">
        <w:tab/>
      </w:r>
      <w:r w:rsidR="00E00F80">
        <w:t>Average n</w:t>
      </w:r>
      <w:r>
        <w:t>umber of meals</w:t>
      </w:r>
      <w:r w:rsidR="004B5A7A">
        <w:t xml:space="preserve"> delivered</w:t>
      </w:r>
      <w:r>
        <w:t xml:space="preserve"> per day </w:t>
      </w:r>
      <w:r w:rsidR="00E00F80">
        <w:t xml:space="preserve">over the term of the contract example </w:t>
      </w:r>
      <w:r>
        <w:t xml:space="preserve">must have been 60% or more of the number of </w:t>
      </w:r>
      <w:r w:rsidR="005F2C29">
        <w:t xml:space="preserve">hot </w:t>
      </w:r>
      <w:r>
        <w:t>meals</w:t>
      </w:r>
      <w:r w:rsidR="00516165">
        <w:t>*</w:t>
      </w:r>
      <w:r>
        <w:t xml:space="preserve"> required in this Competition</w:t>
      </w:r>
      <w:r w:rsidR="00200F0E">
        <w:t>;</w:t>
      </w:r>
    </w:p>
    <w:p w14:paraId="6FAFBA77" w14:textId="77777777" w:rsidR="00864998" w:rsidRDefault="00864998" w:rsidP="00117D78">
      <w:pPr>
        <w:ind w:left="3600" w:right="-1" w:hanging="1440"/>
        <w:jc w:val="both"/>
      </w:pPr>
      <w:r w:rsidRPr="00200F0E">
        <w:rPr>
          <w:b/>
          <w:bCs/>
        </w:rPr>
        <w:t>Value:</w:t>
      </w:r>
      <w:r>
        <w:t xml:space="preserve"> </w:t>
      </w:r>
      <w:r w:rsidR="00200F0E">
        <w:tab/>
      </w:r>
      <w:r>
        <w:t xml:space="preserve">Contract value must have been 60% or </w:t>
      </w:r>
      <w:r w:rsidR="006101E8">
        <w:t>greater</w:t>
      </w:r>
      <w:r>
        <w:t xml:space="preserve"> of the contract</w:t>
      </w:r>
      <w:r w:rsidR="00200F0E">
        <w:t xml:space="preserve"> value</w:t>
      </w:r>
      <w:r>
        <w:t xml:space="preserve"> being sought </w:t>
      </w:r>
      <w:r w:rsidR="00200F0E">
        <w:t xml:space="preserve">under this </w:t>
      </w:r>
      <w:r>
        <w:t>this Competition.</w:t>
      </w:r>
    </w:p>
    <w:p w14:paraId="43915EF7" w14:textId="0C5AE67A" w:rsidR="00200F0E" w:rsidRDefault="00516165" w:rsidP="00117D78">
      <w:pPr>
        <w:ind w:left="1407" w:right="-1"/>
        <w:jc w:val="both"/>
      </w:pPr>
      <w:r>
        <w:t>*</w:t>
      </w:r>
      <w:r w:rsidR="005D5E36" w:rsidRPr="004B5A7A">
        <w:rPr>
          <w:b/>
          <w:bCs/>
        </w:rPr>
        <w:t>For evaluation purposes only</w:t>
      </w:r>
      <w:r w:rsidR="005D5E36">
        <w:t xml:space="preserve">, the Contracting Authority will </w:t>
      </w:r>
      <w:r>
        <w:t xml:space="preserve">use </w:t>
      </w:r>
      <w:r w:rsidR="000316DD">
        <w:t xml:space="preserve">the </w:t>
      </w:r>
      <w:r>
        <w:t>s</w:t>
      </w:r>
      <w:r w:rsidR="005D5E36">
        <w:t xml:space="preserve">tudent number set out </w:t>
      </w:r>
      <w:r w:rsidR="004B5A7A">
        <w:t xml:space="preserve">in </w:t>
      </w:r>
      <w:r w:rsidR="00B46D43">
        <w:t>Table 1 above</w:t>
      </w:r>
      <w:r w:rsidR="005D5E36">
        <w:t xml:space="preserve"> </w:t>
      </w:r>
      <w:r w:rsidR="000316DD">
        <w:t xml:space="preserve">to calculate the </w:t>
      </w:r>
      <w:r w:rsidR="00520092">
        <w:t xml:space="preserve">daily </w:t>
      </w:r>
      <w:r w:rsidR="000316DD">
        <w:t xml:space="preserve">reference </w:t>
      </w:r>
      <w:r w:rsidR="005D5E36">
        <w:t xml:space="preserve">number of </w:t>
      </w:r>
      <w:r w:rsidR="004B5A7A">
        <w:t>h</w:t>
      </w:r>
      <w:r w:rsidR="005D5E36">
        <w:t>ot meals</w:t>
      </w:r>
      <w:r>
        <w:t xml:space="preserve"> </w:t>
      </w:r>
      <w:r w:rsidR="000316DD">
        <w:t xml:space="preserve">(Number of Students x 1 </w:t>
      </w:r>
      <w:r w:rsidR="0079136A">
        <w:t xml:space="preserve">hot </w:t>
      </w:r>
      <w:r w:rsidR="000316DD">
        <w:t>meal</w:t>
      </w:r>
      <w:r w:rsidR="005F2C29">
        <w:t xml:space="preserve"> per day</w:t>
      </w:r>
      <w:r w:rsidR="000316DD">
        <w:t>)</w:t>
      </w:r>
      <w:r w:rsidR="00520092">
        <w:t>. E</w:t>
      </w:r>
      <w:r>
        <w:t xml:space="preserve">ach previous contract example </w:t>
      </w:r>
      <w:r w:rsidR="000316DD">
        <w:t xml:space="preserve">will be assessed </w:t>
      </w:r>
      <w:r w:rsidR="00520092">
        <w:t xml:space="preserve">against the resulting </w:t>
      </w:r>
      <w:r w:rsidR="00A34FD3">
        <w:t xml:space="preserve">daily </w:t>
      </w:r>
      <w:r w:rsidR="00520092">
        <w:t xml:space="preserve">reference number to determine whether it meets </w:t>
      </w:r>
      <w:r w:rsidR="000316DD">
        <w:t>the minimum delivery requirement</w:t>
      </w:r>
      <w:r w:rsidR="005F2C29">
        <w:t xml:space="preserve"> of 60% or more of</w:t>
      </w:r>
      <w:r w:rsidR="0079136A">
        <w:t xml:space="preserve"> </w:t>
      </w:r>
      <w:r w:rsidR="00520092">
        <w:t xml:space="preserve">the required </w:t>
      </w:r>
      <w:r w:rsidR="005F2C29">
        <w:t>meals</w:t>
      </w:r>
      <w:r>
        <w:t>.</w:t>
      </w:r>
    </w:p>
    <w:p w14:paraId="3AF50DC3" w14:textId="590D02C5" w:rsidR="00200F0E" w:rsidRDefault="0072370E" w:rsidP="00117D78">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sidR="00200F0E">
        <w:rPr>
          <w:rFonts w:asciiTheme="minorHAnsi" w:hAnsiTheme="minorHAnsi" w:cstheme="minorHAnsi"/>
          <w:szCs w:val="22"/>
        </w:rPr>
        <w:t xml:space="preserve">Tenderer </w:t>
      </w:r>
      <w:r w:rsidR="00200F0E" w:rsidRPr="00BA756B">
        <w:rPr>
          <w:rFonts w:asciiTheme="minorHAnsi" w:hAnsiTheme="minorHAnsi" w:cstheme="minorHAnsi"/>
          <w:szCs w:val="22"/>
        </w:rPr>
        <w:t xml:space="preserve">must provide the contract examples and referee contact details in the table provided in </w:t>
      </w:r>
      <w:r w:rsidR="004A5019">
        <w:rPr>
          <w:rFonts w:asciiTheme="minorHAnsi" w:hAnsiTheme="minorHAnsi" w:cstheme="minorHAnsi"/>
          <w:szCs w:val="22"/>
        </w:rPr>
        <w:t>the TRD</w:t>
      </w:r>
      <w:r w:rsidR="00200F0E" w:rsidRPr="002403C5">
        <w:rPr>
          <w:rFonts w:asciiTheme="minorHAnsi" w:hAnsiTheme="minorHAnsi" w:cstheme="minorHAnsi"/>
          <w:szCs w:val="22"/>
        </w:rPr>
        <w:t xml:space="preserve"> for</w:t>
      </w:r>
      <w:r w:rsidR="00200F0E" w:rsidRPr="00BA756B">
        <w:rPr>
          <w:rFonts w:asciiTheme="minorHAnsi" w:hAnsiTheme="minorHAnsi" w:cstheme="minorHAnsi"/>
          <w:szCs w:val="22"/>
        </w:rPr>
        <w:t xml:space="preserve"> each of the contract examples given.</w:t>
      </w:r>
    </w:p>
    <w:p w14:paraId="661DB81F" w14:textId="77777777" w:rsidR="0072370E" w:rsidRDefault="00130771" w:rsidP="00117D78">
      <w:pPr>
        <w:ind w:left="1407" w:right="-1"/>
        <w:jc w:val="both"/>
        <w:rPr>
          <w:rFonts w:asciiTheme="minorHAnsi" w:hAnsiTheme="minorHAnsi" w:cstheme="minorHAnsi"/>
          <w:szCs w:val="22"/>
        </w:rPr>
      </w:pPr>
      <w:r w:rsidRPr="000C59C4">
        <w:rPr>
          <w:rFonts w:asciiTheme="minorHAnsi" w:hAnsiTheme="minorHAnsi" w:cstheme="minorHAnsi"/>
          <w:b/>
          <w:bCs/>
          <w:szCs w:val="22"/>
        </w:rPr>
        <w:t>In addition,</w:t>
      </w:r>
      <w:r w:rsidRPr="000C59C4">
        <w:rPr>
          <w:rFonts w:asciiTheme="minorHAnsi" w:hAnsiTheme="minorHAnsi" w:cstheme="minorHAnsi"/>
          <w:szCs w:val="22"/>
        </w:rPr>
        <w:t xml:space="preserve"> Tender</w:t>
      </w:r>
      <w:r w:rsidR="004B5A7A" w:rsidRPr="000C59C4">
        <w:rPr>
          <w:rFonts w:asciiTheme="minorHAnsi" w:hAnsiTheme="minorHAnsi" w:cstheme="minorHAnsi"/>
          <w:szCs w:val="22"/>
        </w:rPr>
        <w:t>er</w:t>
      </w:r>
      <w:r w:rsidRPr="000C59C4">
        <w:rPr>
          <w:rFonts w:asciiTheme="minorHAnsi" w:hAnsiTheme="minorHAnsi" w:cstheme="minorHAnsi"/>
          <w:szCs w:val="22"/>
        </w:rPr>
        <w:t xml:space="preserve">s must provide one referee in respect of each reference contract provided, who shall verify the information provided in each of the reference contracts in respect of this Competition. </w:t>
      </w:r>
      <w:r w:rsidRPr="000C59C4">
        <w:rPr>
          <w:rFonts w:asciiTheme="minorHAnsi" w:hAnsiTheme="minorHAnsi" w:cstheme="minorHAnsi"/>
          <w:b/>
          <w:bCs/>
          <w:szCs w:val="22"/>
        </w:rPr>
        <w:t xml:space="preserve">Tenderers must </w:t>
      </w:r>
      <w:r w:rsidR="004B5A7A" w:rsidRPr="000C59C4">
        <w:rPr>
          <w:rFonts w:asciiTheme="minorHAnsi" w:hAnsiTheme="minorHAnsi" w:cstheme="minorHAnsi"/>
          <w:b/>
          <w:bCs/>
          <w:szCs w:val="22"/>
        </w:rPr>
        <w:t xml:space="preserve">also </w:t>
      </w:r>
      <w:r w:rsidRPr="000C59C4">
        <w:rPr>
          <w:rFonts w:asciiTheme="minorHAnsi" w:hAnsiTheme="minorHAnsi" w:cstheme="minorHAnsi"/>
          <w:b/>
          <w:bCs/>
          <w:szCs w:val="22"/>
        </w:rPr>
        <w:t>provide</w:t>
      </w:r>
      <w:r w:rsidRPr="000C59C4">
        <w:rPr>
          <w:rFonts w:asciiTheme="minorHAnsi" w:hAnsiTheme="minorHAnsi" w:cstheme="minorHAnsi"/>
          <w:szCs w:val="22"/>
        </w:rPr>
        <w:t xml:space="preserve"> with their Response a </w:t>
      </w:r>
      <w:r w:rsidR="006101E8" w:rsidRPr="000C59C4">
        <w:rPr>
          <w:rFonts w:asciiTheme="minorHAnsi" w:hAnsiTheme="minorHAnsi" w:cstheme="minorHAnsi"/>
          <w:b/>
          <w:szCs w:val="22"/>
        </w:rPr>
        <w:t xml:space="preserve">satisfactory </w:t>
      </w:r>
      <w:r w:rsidRPr="000C59C4">
        <w:rPr>
          <w:rFonts w:asciiTheme="minorHAnsi" w:hAnsiTheme="minorHAnsi" w:cstheme="minorHAnsi"/>
          <w:b/>
          <w:szCs w:val="22"/>
        </w:rPr>
        <w:t>written reference from the named referee</w:t>
      </w:r>
      <w:r w:rsidRPr="004A5019">
        <w:rPr>
          <w:rFonts w:asciiTheme="minorHAnsi" w:hAnsiTheme="minorHAnsi" w:cstheme="minorHAnsi"/>
          <w:szCs w:val="22"/>
        </w:rPr>
        <w:t xml:space="preserve"> in respect of each of the contract examples submitted.</w:t>
      </w:r>
      <w:bookmarkStart w:id="1" w:name="Text81"/>
    </w:p>
    <w:p w14:paraId="1D2D65A4" w14:textId="77777777" w:rsidR="0072370E" w:rsidRDefault="0072370E" w:rsidP="00117D78">
      <w:pPr>
        <w:ind w:left="1407" w:right="-1"/>
        <w:jc w:val="both"/>
      </w:pPr>
      <w:r>
        <w:t>A satisfactory written reference is defined as one where the referee confirms that the contract information provided by the Tenderer is correct and that the contract was delivered to the required specification and met the required service levels.</w:t>
      </w:r>
    </w:p>
    <w:p w14:paraId="71A0F906" w14:textId="77777777" w:rsidR="0072370E" w:rsidRDefault="0072370E" w:rsidP="00117D78">
      <w:pPr>
        <w:ind w:left="1407" w:right="-1"/>
        <w:jc w:val="both"/>
      </w:pPr>
      <w:r>
        <w:t>Each reference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In order to verify the reference, or in the event of insufficient detail in the reference, the Contracting Authority may contact the referee for verification purposes without prior notice to the Tenderer.</w:t>
      </w:r>
    </w:p>
    <w:p w14:paraId="477E6114" w14:textId="77777777" w:rsidR="0072370E" w:rsidRDefault="0072370E" w:rsidP="00117D78">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lastRenderedPageBreak/>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1"/>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Style w:val="TableGrid2"/>
        <w:tblW w:w="4612" w:type="pct"/>
        <w:tblInd w:w="704" w:type="dxa"/>
        <w:tblLook w:val="04A0" w:firstRow="1" w:lastRow="0" w:firstColumn="1" w:lastColumn="0" w:noHBand="0" w:noVBand="1"/>
      </w:tblPr>
      <w:tblGrid>
        <w:gridCol w:w="1134"/>
        <w:gridCol w:w="1419"/>
        <w:gridCol w:w="5805"/>
      </w:tblGrid>
      <w:tr w:rsidR="007C19F5" w:rsidRPr="008602D8" w14:paraId="0E29DE6E" w14:textId="77777777" w:rsidTr="00C2134E">
        <w:trPr>
          <w:trHeight w:val="543"/>
        </w:trPr>
        <w:tc>
          <w:tcPr>
            <w:tcW w:w="678" w:type="pct"/>
            <w:shd w:val="clear" w:color="auto" w:fill="333399"/>
          </w:tcPr>
          <w:p w14:paraId="453B4443"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ID</w:t>
            </w:r>
          </w:p>
        </w:tc>
        <w:tc>
          <w:tcPr>
            <w:tcW w:w="849" w:type="pct"/>
            <w:shd w:val="clear" w:color="auto" w:fill="333399"/>
          </w:tcPr>
          <w:p w14:paraId="0DB69316"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Criteria</w:t>
            </w:r>
          </w:p>
        </w:tc>
        <w:tc>
          <w:tcPr>
            <w:tcW w:w="3473" w:type="pct"/>
            <w:shd w:val="clear" w:color="auto" w:fill="333399"/>
          </w:tcPr>
          <w:p w14:paraId="3035772E"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Requirement</w:t>
            </w:r>
          </w:p>
        </w:tc>
      </w:tr>
      <w:tr w:rsidR="007C19F5" w:rsidRPr="008602D8" w14:paraId="53949F66" w14:textId="77777777" w:rsidTr="00C2134E">
        <w:trPr>
          <w:trHeight w:val="699"/>
        </w:trPr>
        <w:tc>
          <w:tcPr>
            <w:tcW w:w="678" w:type="pct"/>
          </w:tcPr>
          <w:p w14:paraId="7746D6B5"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MR01</w:t>
            </w:r>
          </w:p>
          <w:p w14:paraId="73A7D928"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(MR)</w:t>
            </w:r>
          </w:p>
        </w:tc>
        <w:tc>
          <w:tcPr>
            <w:tcW w:w="849" w:type="pct"/>
          </w:tcPr>
          <w:p w14:paraId="0942DA08"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z w:val="22"/>
                <w:szCs w:val="28"/>
              </w:rPr>
              <w:t>Site Visit</w:t>
            </w:r>
          </w:p>
          <w:p w14:paraId="64B31A2E" w14:textId="77777777" w:rsidR="002403C5" w:rsidRPr="008602D8" w:rsidRDefault="008273FC"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And</w:t>
            </w:r>
          </w:p>
          <w:p w14:paraId="4600362B" w14:textId="2DC83493" w:rsidR="008273FC" w:rsidRPr="008602D8" w:rsidRDefault="00BC381B" w:rsidP="00C2134E">
            <w:pPr>
              <w:spacing w:before="0"/>
              <w:jc w:val="left"/>
              <w:outlineLvl w:val="2"/>
              <w:rPr>
                <w:rFonts w:asciiTheme="minorHAnsi" w:hAnsiTheme="minorHAnsi" w:cstheme="minorHAnsi"/>
                <w:spacing w:val="5"/>
                <w:sz w:val="22"/>
                <w:szCs w:val="28"/>
                <w:lang w:val="en-US" w:eastAsia="en-GB"/>
              </w:rPr>
            </w:pPr>
            <w:r>
              <w:rPr>
                <w:rFonts w:asciiTheme="minorHAnsi" w:hAnsiTheme="minorHAnsi" w:cstheme="minorHAnsi"/>
                <w:spacing w:val="5"/>
                <w:sz w:val="22"/>
                <w:szCs w:val="28"/>
                <w:lang w:eastAsia="en-GB"/>
              </w:rPr>
              <w:t>S</w:t>
            </w:r>
            <w:r w:rsidR="002403C5" w:rsidRPr="008602D8">
              <w:rPr>
                <w:rFonts w:asciiTheme="minorHAnsi" w:hAnsiTheme="minorHAnsi" w:cstheme="minorHAnsi"/>
                <w:spacing w:val="5"/>
                <w:sz w:val="22"/>
                <w:szCs w:val="28"/>
                <w:lang w:eastAsia="en-GB"/>
              </w:rPr>
              <w:t xml:space="preserve">ubmission of </w:t>
            </w:r>
            <w:r w:rsidR="0082549A" w:rsidRPr="008602D8">
              <w:rPr>
                <w:rFonts w:asciiTheme="minorHAnsi" w:hAnsiTheme="minorHAnsi" w:cstheme="minorHAnsi"/>
                <w:spacing w:val="5"/>
                <w:sz w:val="22"/>
                <w:szCs w:val="28"/>
                <w:lang w:eastAsia="en-GB"/>
              </w:rPr>
              <w:t xml:space="preserve">the required </w:t>
            </w:r>
            <w:r w:rsidR="008273FC" w:rsidRPr="008602D8">
              <w:rPr>
                <w:rFonts w:asciiTheme="minorHAnsi" w:hAnsiTheme="minorHAnsi" w:cstheme="minorHAnsi"/>
                <w:spacing w:val="5"/>
                <w:sz w:val="22"/>
                <w:szCs w:val="28"/>
                <w:lang w:eastAsia="en-GB"/>
              </w:rPr>
              <w:t xml:space="preserve">Declaration </w:t>
            </w:r>
          </w:p>
        </w:tc>
        <w:tc>
          <w:tcPr>
            <w:tcW w:w="3473" w:type="pct"/>
          </w:tcPr>
          <w:p w14:paraId="112AF933" w14:textId="77777777" w:rsidR="006269D5" w:rsidRPr="008602D8" w:rsidRDefault="007C19F5" w:rsidP="00C2134E">
            <w:pPr>
              <w:spacing w:before="0"/>
              <w:jc w:val="left"/>
              <w:rPr>
                <w:rFonts w:asciiTheme="minorHAnsi" w:hAnsiTheme="minorHAnsi" w:cstheme="minorHAnsi"/>
                <w:sz w:val="22"/>
                <w:szCs w:val="28"/>
              </w:rPr>
            </w:pPr>
            <w:r w:rsidRPr="008602D8">
              <w:rPr>
                <w:rFonts w:asciiTheme="minorHAnsi" w:hAnsiTheme="minorHAnsi" w:cstheme="minorHAnsi"/>
                <w:sz w:val="22"/>
                <w:szCs w:val="28"/>
              </w:rPr>
              <w:t>The Contracting Authority requires all Tenderers to visit and review the entire school campus</w:t>
            </w:r>
            <w:r w:rsidR="00A431B1" w:rsidRPr="008602D8">
              <w:rPr>
                <w:rFonts w:asciiTheme="minorHAnsi" w:hAnsiTheme="minorHAnsi" w:cstheme="minorHAnsi"/>
                <w:sz w:val="22"/>
                <w:szCs w:val="28"/>
              </w:rPr>
              <w:t>.</w:t>
            </w:r>
            <w:r w:rsidR="006269D5" w:rsidRPr="008602D8">
              <w:rPr>
                <w:rFonts w:asciiTheme="minorHAnsi" w:hAnsiTheme="minorHAnsi" w:cstheme="minorHAnsi"/>
                <w:sz w:val="22"/>
                <w:szCs w:val="28"/>
              </w:rPr>
              <w:t xml:space="preserve"> </w:t>
            </w:r>
          </w:p>
          <w:p w14:paraId="38A6CA62" w14:textId="1341CC94" w:rsidR="006269D5" w:rsidRPr="008602D8" w:rsidRDefault="006269D5" w:rsidP="00C2134E">
            <w:pPr>
              <w:spacing w:before="0"/>
              <w:jc w:val="left"/>
              <w:rPr>
                <w:rFonts w:asciiTheme="minorHAnsi" w:hAnsiTheme="minorHAnsi" w:cstheme="minorHAnsi"/>
                <w:sz w:val="22"/>
                <w:szCs w:val="28"/>
              </w:rPr>
            </w:pPr>
            <w:r w:rsidRPr="008602D8">
              <w:rPr>
                <w:rFonts w:asciiTheme="minorHAnsi" w:hAnsiTheme="minorHAnsi" w:cstheme="minorHAnsi"/>
                <w:sz w:val="22"/>
                <w:szCs w:val="28"/>
              </w:rPr>
              <w:t xml:space="preserve">In advance of the mandatory site visit, Tenderers are required to have read and familiarised themselves with content and requirements set down </w:t>
            </w:r>
            <w:r w:rsidR="00016AA8" w:rsidRPr="008602D8">
              <w:rPr>
                <w:rFonts w:asciiTheme="minorHAnsi" w:hAnsiTheme="minorHAnsi" w:cstheme="minorHAnsi"/>
                <w:sz w:val="22"/>
                <w:szCs w:val="28"/>
              </w:rPr>
              <w:t>in the</w:t>
            </w:r>
            <w:r w:rsidRPr="008602D8">
              <w:rPr>
                <w:rFonts w:asciiTheme="minorHAnsi" w:hAnsiTheme="minorHAnsi" w:cstheme="minorHAnsi"/>
                <w:sz w:val="22"/>
                <w:szCs w:val="28"/>
              </w:rPr>
              <w:t xml:space="preserve"> Department of Education Technical Note Guidance </w:t>
            </w:r>
            <w:hyperlink r:id="rId28" w:history="1">
              <w:r w:rsidR="00623AF4" w:rsidRPr="008602D8">
                <w:rPr>
                  <w:rStyle w:val="Hyperlink"/>
                  <w:rFonts w:asciiTheme="minorHAnsi" w:hAnsiTheme="minorHAnsi" w:cstheme="minorHAnsi"/>
                  <w:b/>
                  <w:bCs/>
                  <w:sz w:val="22"/>
                  <w:szCs w:val="28"/>
                  <w:lang w:val="en-IE"/>
                </w:rPr>
                <w:t>SDG02 TN-06</w:t>
              </w:r>
            </w:hyperlink>
            <w:r w:rsidR="00016AA8" w:rsidRPr="008602D8">
              <w:rPr>
                <w:rFonts w:asciiTheme="minorHAnsi" w:hAnsiTheme="minorHAnsi" w:cstheme="minorHAnsi"/>
                <w:sz w:val="22"/>
                <w:szCs w:val="28"/>
              </w:rPr>
              <w:t xml:space="preserve"> </w:t>
            </w:r>
            <w:r w:rsidR="005213A5" w:rsidRPr="008602D8">
              <w:rPr>
                <w:rFonts w:asciiTheme="minorHAnsi" w:hAnsiTheme="minorHAnsi" w:cstheme="minorHAnsi"/>
                <w:sz w:val="22"/>
                <w:szCs w:val="28"/>
              </w:rPr>
              <w:t xml:space="preserve">(Guidance for Existing Primary Schools in Relation to Facilities for Provision of School Meals) </w:t>
            </w:r>
            <w:r w:rsidR="00016AA8" w:rsidRPr="008602D8">
              <w:rPr>
                <w:rFonts w:asciiTheme="minorHAnsi" w:hAnsiTheme="minorHAnsi" w:cstheme="minorHAnsi"/>
                <w:sz w:val="22"/>
                <w:szCs w:val="28"/>
              </w:rPr>
              <w:t>and section 2.20 above</w:t>
            </w:r>
            <w:r w:rsidRPr="008602D8">
              <w:rPr>
                <w:rFonts w:asciiTheme="minorHAnsi" w:hAnsiTheme="minorHAnsi" w:cstheme="minorHAnsi"/>
                <w:sz w:val="22"/>
                <w:szCs w:val="28"/>
              </w:rPr>
              <w:t>.</w:t>
            </w:r>
          </w:p>
          <w:p w14:paraId="68D65625" w14:textId="77777777" w:rsidR="00EC5DCB" w:rsidRDefault="004A5019" w:rsidP="00C2134E">
            <w:pPr>
              <w:jc w:val="left"/>
              <w:rPr>
                <w:rFonts w:asciiTheme="minorHAnsi" w:hAnsiTheme="minorHAnsi" w:cstheme="minorHAnsi"/>
                <w:sz w:val="22"/>
                <w:szCs w:val="28"/>
              </w:rPr>
            </w:pPr>
            <w:r w:rsidRPr="008602D8">
              <w:rPr>
                <w:rFonts w:asciiTheme="minorHAnsi" w:hAnsiTheme="minorHAnsi" w:cstheme="minorHAnsi"/>
                <w:sz w:val="22"/>
                <w:szCs w:val="28"/>
              </w:rPr>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Department of Education Technical Note Guidance </w:t>
            </w:r>
            <w:hyperlink r:id="rId29" w:history="1">
              <w:r w:rsidR="00623AF4" w:rsidRPr="008602D8">
                <w:rPr>
                  <w:rStyle w:val="Hyperlink"/>
                  <w:rFonts w:asciiTheme="minorHAnsi" w:hAnsiTheme="minorHAnsi" w:cstheme="minorHAnsi"/>
                  <w:b/>
                  <w:bCs/>
                  <w:sz w:val="22"/>
                  <w:szCs w:val="28"/>
                  <w:lang w:val="en-IE"/>
                </w:rPr>
                <w:t>SDG02 TN-06</w:t>
              </w:r>
            </w:hyperlink>
            <w:r w:rsidRPr="008602D8">
              <w:rPr>
                <w:rFonts w:asciiTheme="minorHAnsi" w:hAnsiTheme="minorHAnsi" w:cstheme="minorHAnsi"/>
                <w:sz w:val="22"/>
                <w:szCs w:val="28"/>
              </w:rPr>
              <w:t>.</w:t>
            </w:r>
          </w:p>
          <w:p w14:paraId="0AD01A01" w14:textId="0CBFB526" w:rsidR="00EC5DCB" w:rsidRPr="008602D8" w:rsidRDefault="004A5019" w:rsidP="00C2134E">
            <w:pPr>
              <w:jc w:val="left"/>
              <w:rPr>
                <w:rFonts w:asciiTheme="minorHAnsi" w:hAnsiTheme="minorHAnsi" w:cstheme="minorHAnsi"/>
                <w:b/>
                <w:sz w:val="22"/>
                <w:szCs w:val="28"/>
              </w:rPr>
            </w:pPr>
            <w:r w:rsidRPr="008602D8">
              <w:rPr>
                <w:rFonts w:asciiTheme="minorHAnsi" w:hAnsiTheme="minorHAnsi" w:cstheme="minorHAnsi"/>
                <w:b/>
                <w:sz w:val="22"/>
                <w:szCs w:val="28"/>
              </w:rPr>
              <w:t>Note: If the Tenderer’s position is that no works are required</w:t>
            </w:r>
            <w:r w:rsidRPr="008602D8">
              <w:rPr>
                <w:rFonts w:asciiTheme="minorHAnsi" w:hAnsiTheme="minorHAnsi" w:cstheme="minorHAnsi"/>
                <w:sz w:val="22"/>
                <w:szCs w:val="28"/>
              </w:rPr>
              <w:t xml:space="preserve">, </w:t>
            </w:r>
            <w:r w:rsidRPr="008602D8">
              <w:rPr>
                <w:rFonts w:asciiTheme="minorHAnsi" w:hAnsiTheme="minorHAnsi" w:cstheme="minorHAnsi"/>
                <w:b/>
                <w:sz w:val="22"/>
                <w:szCs w:val="28"/>
              </w:rPr>
              <w:t>then the rationale for this position must be clearly set out in the declaration referred to below.</w:t>
            </w:r>
          </w:p>
          <w:p w14:paraId="06F57739" w14:textId="77777777" w:rsidR="0058360B" w:rsidRDefault="0058360B" w:rsidP="00C2134E">
            <w:pPr>
              <w:spacing w:before="0"/>
              <w:jc w:val="left"/>
              <w:rPr>
                <w:rFonts w:asciiTheme="minorHAnsi" w:hAnsiTheme="minorHAnsi" w:cstheme="minorHAnsi"/>
                <w:b/>
                <w:bCs/>
                <w:sz w:val="22"/>
                <w:szCs w:val="28"/>
              </w:rPr>
            </w:pPr>
          </w:p>
          <w:p w14:paraId="104A409F" w14:textId="4EBBA5B8" w:rsidR="0058360B" w:rsidRPr="008602D8" w:rsidRDefault="00FD7C4A" w:rsidP="00C2134E">
            <w:pPr>
              <w:spacing w:before="0"/>
              <w:jc w:val="left"/>
              <w:rPr>
                <w:rFonts w:asciiTheme="minorHAnsi" w:hAnsiTheme="minorHAnsi" w:cstheme="minorHAnsi"/>
                <w:b/>
                <w:bCs/>
                <w:sz w:val="22"/>
                <w:szCs w:val="28"/>
              </w:rPr>
            </w:pPr>
            <w:r w:rsidRPr="008602D8">
              <w:rPr>
                <w:rFonts w:asciiTheme="minorHAnsi" w:hAnsiTheme="minorHAnsi" w:cstheme="minorHAnsi"/>
                <w:b/>
                <w:bCs/>
                <w:sz w:val="22"/>
                <w:szCs w:val="28"/>
              </w:rPr>
              <w:t>To pass this Mandatory requirement Tenderers must:</w:t>
            </w:r>
          </w:p>
          <w:p w14:paraId="31683A92" w14:textId="77777777" w:rsidR="004A5019" w:rsidRPr="008602D8" w:rsidRDefault="00FD7C4A" w:rsidP="00034298">
            <w:pPr>
              <w:pStyle w:val="ListParagraph"/>
              <w:numPr>
                <w:ilvl w:val="0"/>
                <w:numId w:val="14"/>
              </w:numPr>
              <w:spacing w:before="0" w:after="0"/>
              <w:jc w:val="left"/>
              <w:rPr>
                <w:rFonts w:asciiTheme="minorHAnsi" w:hAnsiTheme="minorHAnsi" w:cstheme="minorHAnsi"/>
                <w:sz w:val="22"/>
                <w:szCs w:val="28"/>
              </w:rPr>
            </w:pPr>
            <w:r w:rsidRPr="008602D8">
              <w:rPr>
                <w:rFonts w:asciiTheme="minorHAnsi" w:hAnsiTheme="minorHAnsi" w:cstheme="minorHAnsi"/>
                <w:b/>
                <w:bCs/>
                <w:sz w:val="22"/>
                <w:szCs w:val="28"/>
              </w:rPr>
              <w:t>Conduct the site visit</w:t>
            </w:r>
            <w:r w:rsidRPr="008602D8">
              <w:rPr>
                <w:rFonts w:asciiTheme="minorHAnsi" w:hAnsiTheme="minorHAnsi" w:cstheme="minorHAnsi"/>
                <w:sz w:val="22"/>
                <w:szCs w:val="28"/>
              </w:rPr>
              <w:t xml:space="preserve"> on the date set out in </w:t>
            </w:r>
            <w:r w:rsidR="00B46D43" w:rsidRPr="008602D8">
              <w:rPr>
                <w:rFonts w:asciiTheme="minorHAnsi" w:hAnsiTheme="minorHAnsi" w:cstheme="minorHAnsi"/>
                <w:sz w:val="22"/>
                <w:szCs w:val="28"/>
              </w:rPr>
              <w:t>Table 1 above</w:t>
            </w:r>
            <w:r w:rsidRPr="008602D8">
              <w:rPr>
                <w:rFonts w:asciiTheme="minorHAnsi" w:hAnsiTheme="minorHAnsi" w:cstheme="minorHAnsi"/>
                <w:sz w:val="22"/>
                <w:szCs w:val="28"/>
              </w:rPr>
              <w:t>: and</w:t>
            </w:r>
            <w:r w:rsidR="004A5019" w:rsidRPr="008602D8">
              <w:rPr>
                <w:rFonts w:asciiTheme="minorHAnsi" w:hAnsiTheme="minorHAnsi" w:cstheme="minorHAnsi"/>
                <w:sz w:val="22"/>
                <w:szCs w:val="28"/>
              </w:rPr>
              <w:t xml:space="preserve"> </w:t>
            </w:r>
          </w:p>
          <w:p w14:paraId="5633B451" w14:textId="15B7518B" w:rsidR="00C63C6A" w:rsidRPr="00684B51" w:rsidRDefault="00E757ED" w:rsidP="00034298">
            <w:pPr>
              <w:pStyle w:val="ListParagraph"/>
              <w:numPr>
                <w:ilvl w:val="0"/>
                <w:numId w:val="14"/>
              </w:numPr>
              <w:spacing w:after="0"/>
              <w:jc w:val="left"/>
              <w:rPr>
                <w:rFonts w:asciiTheme="minorHAnsi" w:hAnsiTheme="minorHAnsi" w:cstheme="minorHAnsi"/>
                <w:sz w:val="22"/>
                <w:szCs w:val="28"/>
              </w:rPr>
            </w:pPr>
            <w:r w:rsidRPr="008602D8">
              <w:rPr>
                <w:rFonts w:asciiTheme="minorHAnsi" w:hAnsiTheme="minorHAnsi" w:cstheme="minorHAnsi"/>
                <w:b/>
                <w:bCs/>
                <w:sz w:val="22"/>
                <w:szCs w:val="28"/>
              </w:rPr>
              <w:t xml:space="preserve">Submit with their Tender </w:t>
            </w:r>
            <w:r w:rsidR="004A5019" w:rsidRPr="008602D8">
              <w:rPr>
                <w:rFonts w:asciiTheme="minorHAnsi" w:hAnsiTheme="minorHAnsi" w:cstheme="minorHAnsi"/>
                <w:sz w:val="22"/>
                <w:szCs w:val="28"/>
              </w:rPr>
              <w:t>a Declaration</w:t>
            </w:r>
            <w:r w:rsidR="00C63C6A" w:rsidRPr="008602D8">
              <w:rPr>
                <w:rFonts w:asciiTheme="minorHAnsi" w:hAnsiTheme="minorHAnsi" w:cstheme="minorHAnsi"/>
                <w:sz w:val="22"/>
                <w:szCs w:val="28"/>
              </w:rPr>
              <w:t xml:space="preserve"> which must include at a minimum:</w:t>
            </w:r>
          </w:p>
          <w:p w14:paraId="1C360F2C" w14:textId="3CF9A2E0"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lastRenderedPageBreak/>
              <w:t>Confirmation that a site visit has been carried out on a specified date and who was in attendance on behalf of the Tenderer.</w:t>
            </w:r>
          </w:p>
          <w:p w14:paraId="60F0D037"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 xml:space="preserve">Confirmation that a preliminary risk assessment has been carried out in accordance with the requirements of SDG 02-TN06 and that the successful Tenderer will undertake to comply with all the health and safety requirements. </w:t>
            </w:r>
          </w:p>
          <w:p w14:paraId="1170C7E4"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 xml:space="preserve">A brief description of any proposed works in the school building or on the school site and confirmation that these will be carried out fully in compliance with SDG 02-TN06 dependant on the delivery option chosen. </w:t>
            </w:r>
          </w:p>
          <w:p w14:paraId="2EB13D9C"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the successful Tenderer will comply with all the requirements of SDG 02-TN06 and all other statutory requirements including Building Regulations, Food legislation and Health &amp; Safety legislation.</w:t>
            </w:r>
          </w:p>
          <w:p w14:paraId="609563F5"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any proposed refurbishment or upgrade works will be designed and certified on completion by an appropriately experienced design team engaged by the successful Tenderer in compliance with SDG 02-TN06.</w:t>
            </w:r>
          </w:p>
          <w:p w14:paraId="71EC0D22" w14:textId="7D9B91EA" w:rsidR="0058360B" w:rsidRPr="002227BF" w:rsidRDefault="00C63C6A" w:rsidP="00C2134E">
            <w:pPr>
              <w:pStyle w:val="ListParagraph"/>
              <w:numPr>
                <w:ilvl w:val="1"/>
                <w:numId w:val="72"/>
              </w:numPr>
              <w:jc w:val="left"/>
              <w:rPr>
                <w:rFonts w:asciiTheme="minorHAnsi" w:hAnsiTheme="minorHAnsi" w:cstheme="minorHAnsi"/>
                <w:sz w:val="22"/>
              </w:rPr>
            </w:pPr>
            <w:r w:rsidRPr="00684B51">
              <w:rPr>
                <w:rFonts w:asciiTheme="minorHAnsi" w:hAnsiTheme="minorHAnsi" w:cstheme="minorHAnsi"/>
                <w:sz w:val="22"/>
              </w:rPr>
              <w:t>Confirmation that any costs associated with any required building works will be borne by the successful Tenderer.</w:t>
            </w:r>
          </w:p>
          <w:p w14:paraId="6C5CA4F1" w14:textId="767497AF" w:rsidR="002400E2" w:rsidRPr="008602D8" w:rsidRDefault="00FD7C4A" w:rsidP="00C2134E">
            <w:pPr>
              <w:spacing w:before="0"/>
              <w:jc w:val="left"/>
              <w:rPr>
                <w:rFonts w:asciiTheme="minorHAnsi" w:hAnsiTheme="minorHAnsi" w:cstheme="minorHAnsi"/>
                <w:sz w:val="22"/>
                <w:szCs w:val="28"/>
              </w:rPr>
            </w:pPr>
            <w:r w:rsidRPr="008602D8">
              <w:rPr>
                <w:rFonts w:asciiTheme="minorHAnsi" w:hAnsiTheme="minorHAnsi" w:cstheme="minorHAnsi"/>
                <w:b/>
                <w:bCs/>
                <w:sz w:val="22"/>
                <w:szCs w:val="28"/>
              </w:rPr>
              <w:t>For the avoidance of doubt,</w:t>
            </w:r>
            <w:r w:rsidRPr="008602D8">
              <w:rPr>
                <w:rFonts w:asciiTheme="minorHAnsi" w:hAnsiTheme="minorHAnsi" w:cstheme="minorHAnsi"/>
                <w:sz w:val="22"/>
                <w:szCs w:val="28"/>
              </w:rPr>
              <w:t xml:space="preserve"> </w:t>
            </w:r>
          </w:p>
          <w:p w14:paraId="0ACF43D4" w14:textId="351FEC45" w:rsidR="00190F47" w:rsidRPr="00190F47" w:rsidRDefault="00FD7C4A" w:rsidP="00034298">
            <w:pPr>
              <w:pStyle w:val="ListParagraph"/>
              <w:numPr>
                <w:ilvl w:val="0"/>
                <w:numId w:val="27"/>
              </w:numPr>
              <w:spacing w:before="0"/>
              <w:jc w:val="left"/>
              <w:rPr>
                <w:rFonts w:asciiTheme="minorHAnsi" w:hAnsiTheme="minorHAnsi" w:cstheme="minorHAnsi"/>
                <w:sz w:val="22"/>
                <w:szCs w:val="28"/>
              </w:rPr>
            </w:pPr>
            <w:r w:rsidRPr="008602D8">
              <w:rPr>
                <w:rFonts w:asciiTheme="minorHAnsi" w:hAnsiTheme="minorHAnsi" w:cstheme="minorHAnsi"/>
                <w:sz w:val="22"/>
                <w:szCs w:val="28"/>
              </w:rPr>
              <w:t>Tenderer</w:t>
            </w:r>
            <w:r w:rsidR="00C63C6A" w:rsidRPr="008602D8">
              <w:rPr>
                <w:rFonts w:asciiTheme="minorHAnsi" w:hAnsiTheme="minorHAnsi" w:cstheme="minorHAnsi"/>
                <w:sz w:val="22"/>
                <w:szCs w:val="28"/>
              </w:rPr>
              <w:t>s</w:t>
            </w:r>
            <w:r w:rsidRPr="008602D8">
              <w:rPr>
                <w:rFonts w:asciiTheme="minorHAnsi" w:hAnsiTheme="minorHAnsi" w:cstheme="minorHAnsi"/>
                <w:sz w:val="22"/>
                <w:szCs w:val="28"/>
              </w:rPr>
              <w:t xml:space="preserve"> who do not visit the school campus </w:t>
            </w:r>
            <w:r w:rsidR="00D9319A" w:rsidRPr="008602D8">
              <w:rPr>
                <w:rFonts w:asciiTheme="minorHAnsi" w:hAnsiTheme="minorHAnsi" w:cstheme="minorHAnsi"/>
                <w:sz w:val="22"/>
                <w:szCs w:val="28"/>
              </w:rPr>
              <w:t>and</w:t>
            </w:r>
            <w:r w:rsidR="006E1924" w:rsidRPr="008602D8">
              <w:rPr>
                <w:rFonts w:asciiTheme="minorHAnsi" w:hAnsiTheme="minorHAnsi" w:cstheme="minorHAnsi"/>
                <w:sz w:val="22"/>
                <w:szCs w:val="28"/>
              </w:rPr>
              <w:t>/or</w:t>
            </w:r>
            <w:r w:rsidRPr="008602D8">
              <w:rPr>
                <w:rFonts w:asciiTheme="minorHAnsi" w:hAnsiTheme="minorHAnsi" w:cstheme="minorHAnsi"/>
                <w:sz w:val="22"/>
                <w:szCs w:val="28"/>
              </w:rPr>
              <w:t xml:space="preserve"> do not submit a declaration will fail this Mandatory </w:t>
            </w:r>
            <w:r w:rsidR="00D9319A" w:rsidRPr="008602D8">
              <w:rPr>
                <w:rFonts w:asciiTheme="minorHAnsi" w:hAnsiTheme="minorHAnsi" w:cstheme="minorHAnsi"/>
                <w:sz w:val="22"/>
                <w:szCs w:val="28"/>
              </w:rPr>
              <w:t>R</w:t>
            </w:r>
            <w:r w:rsidRPr="008602D8">
              <w:rPr>
                <w:rFonts w:asciiTheme="minorHAnsi" w:hAnsiTheme="minorHAnsi" w:cstheme="minorHAnsi"/>
                <w:sz w:val="22"/>
                <w:szCs w:val="28"/>
              </w:rPr>
              <w:t>equirement</w:t>
            </w:r>
            <w:r w:rsidR="002400E2" w:rsidRPr="008602D8">
              <w:rPr>
                <w:rFonts w:asciiTheme="minorHAnsi" w:hAnsiTheme="minorHAnsi" w:cstheme="minorHAnsi"/>
                <w:sz w:val="22"/>
                <w:szCs w:val="28"/>
              </w:rPr>
              <w:t>;</w:t>
            </w:r>
          </w:p>
          <w:p w14:paraId="04F4104B" w14:textId="224F6CF8" w:rsidR="002656DE" w:rsidRPr="00190F47" w:rsidRDefault="006269D5" w:rsidP="00034298">
            <w:pPr>
              <w:pStyle w:val="ListParagraph"/>
              <w:numPr>
                <w:ilvl w:val="0"/>
                <w:numId w:val="27"/>
              </w:numPr>
              <w:spacing w:before="0"/>
              <w:jc w:val="left"/>
              <w:rPr>
                <w:rFonts w:asciiTheme="minorHAnsi" w:hAnsiTheme="minorHAnsi" w:cstheme="minorHAnsi"/>
                <w:sz w:val="22"/>
                <w:szCs w:val="28"/>
                <w:lang w:val="en-IE"/>
              </w:rPr>
            </w:pPr>
            <w:r w:rsidRPr="008602D8">
              <w:rPr>
                <w:rFonts w:asciiTheme="minorHAnsi" w:hAnsiTheme="minorHAnsi" w:cstheme="minorHAnsi"/>
                <w:sz w:val="22"/>
                <w:szCs w:val="28"/>
              </w:rPr>
              <w:t xml:space="preserve">The successful Tender as a </w:t>
            </w:r>
            <w:r w:rsidRPr="008602D8">
              <w:rPr>
                <w:rFonts w:asciiTheme="minorHAnsi" w:hAnsiTheme="minorHAnsi" w:cstheme="minorHAnsi"/>
                <w:sz w:val="22"/>
                <w:szCs w:val="28"/>
                <w:u w:val="single"/>
              </w:rPr>
              <w:t xml:space="preserve">precondition </w:t>
            </w:r>
            <w:r w:rsidR="006E1924" w:rsidRPr="008602D8">
              <w:rPr>
                <w:rFonts w:asciiTheme="minorHAnsi" w:hAnsiTheme="minorHAnsi" w:cstheme="minorHAnsi"/>
                <w:sz w:val="22"/>
                <w:szCs w:val="28"/>
                <w:u w:val="single"/>
              </w:rPr>
              <w:t xml:space="preserve">to the </w:t>
            </w:r>
            <w:r w:rsidR="00DC302A" w:rsidRPr="008602D8">
              <w:rPr>
                <w:rFonts w:asciiTheme="minorHAnsi" w:hAnsiTheme="minorHAnsi" w:cstheme="minorHAnsi"/>
                <w:sz w:val="22"/>
                <w:szCs w:val="28"/>
                <w:u w:val="single"/>
              </w:rPr>
              <w:t xml:space="preserve">commencement </w:t>
            </w:r>
            <w:r w:rsidR="006E1924" w:rsidRPr="008602D8">
              <w:rPr>
                <w:rFonts w:asciiTheme="minorHAnsi" w:hAnsiTheme="minorHAnsi" w:cstheme="minorHAnsi"/>
                <w:sz w:val="22"/>
                <w:szCs w:val="28"/>
                <w:u w:val="single"/>
              </w:rPr>
              <w:t>of the Services C</w:t>
            </w:r>
            <w:r w:rsidRPr="008602D8">
              <w:rPr>
                <w:rFonts w:asciiTheme="minorHAnsi" w:hAnsiTheme="minorHAnsi" w:cstheme="minorHAnsi"/>
                <w:sz w:val="22"/>
                <w:szCs w:val="28"/>
                <w:u w:val="single"/>
              </w:rPr>
              <w:t xml:space="preserve">ontract </w:t>
            </w:r>
            <w:r w:rsidRPr="008602D8">
              <w:rPr>
                <w:rFonts w:asciiTheme="minorHAnsi" w:hAnsiTheme="minorHAnsi" w:cstheme="minorHAnsi"/>
                <w:sz w:val="22"/>
                <w:szCs w:val="28"/>
              </w:rPr>
              <w:t xml:space="preserve">must provide full school specific details of their proposed works including detailed drawings / sketches/ specifications of the proposed building works, risk assessments and schedule of works etc. </w:t>
            </w:r>
            <w:r w:rsidR="006E1924" w:rsidRPr="008602D8">
              <w:rPr>
                <w:rFonts w:asciiTheme="minorHAnsi" w:hAnsiTheme="minorHAnsi" w:cstheme="minorHAnsi"/>
                <w:sz w:val="22"/>
                <w:szCs w:val="28"/>
              </w:rPr>
              <w:t xml:space="preserve">outlined in their declaration and </w:t>
            </w:r>
            <w:r w:rsidRPr="008602D8">
              <w:rPr>
                <w:rFonts w:asciiTheme="minorHAnsi" w:hAnsiTheme="minorHAnsi" w:cstheme="minorHAnsi"/>
                <w:sz w:val="22"/>
                <w:szCs w:val="28"/>
              </w:rPr>
              <w:t>in accordance with Department of Education</w:t>
            </w:r>
            <w:r w:rsidR="001770E9" w:rsidRPr="008602D8">
              <w:rPr>
                <w:rFonts w:asciiTheme="minorHAnsi" w:hAnsiTheme="minorHAnsi" w:cstheme="minorHAnsi"/>
                <w:sz w:val="22"/>
                <w:szCs w:val="28"/>
              </w:rPr>
              <w:t xml:space="preserve"> </w:t>
            </w:r>
            <w:r w:rsidRPr="008602D8">
              <w:rPr>
                <w:rFonts w:asciiTheme="minorHAnsi" w:hAnsiTheme="minorHAnsi" w:cstheme="minorHAnsi"/>
                <w:sz w:val="22"/>
                <w:szCs w:val="28"/>
              </w:rPr>
              <w:t xml:space="preserve">Technical Note Guidance </w:t>
            </w:r>
            <w:hyperlink r:id="rId30" w:history="1">
              <w:hyperlink r:id="rId31" w:history="1">
                <w:r w:rsidR="002F7FB1" w:rsidRPr="008602D8">
                  <w:rPr>
                    <w:rStyle w:val="Hyperlink"/>
                    <w:rFonts w:asciiTheme="minorHAnsi" w:hAnsiTheme="minorHAnsi" w:cstheme="minorHAnsi"/>
                    <w:b/>
                    <w:bCs/>
                    <w:sz w:val="22"/>
                    <w:szCs w:val="28"/>
                    <w:lang w:val="en-IE"/>
                  </w:rPr>
                  <w:t>SDG02 TN-06</w:t>
                </w:r>
              </w:hyperlink>
            </w:hyperlink>
            <w:r w:rsidRPr="008602D8">
              <w:rPr>
                <w:rFonts w:asciiTheme="minorHAnsi" w:hAnsiTheme="minorHAnsi" w:cstheme="minorHAnsi"/>
                <w:sz w:val="22"/>
                <w:szCs w:val="28"/>
              </w:rPr>
              <w:t xml:space="preserve">. </w:t>
            </w:r>
          </w:p>
          <w:p w14:paraId="016D2798" w14:textId="4FB3B261" w:rsidR="00C45649" w:rsidRPr="008602D8" w:rsidRDefault="00DC302A" w:rsidP="00034298">
            <w:pPr>
              <w:pStyle w:val="ListParagraph"/>
              <w:numPr>
                <w:ilvl w:val="0"/>
                <w:numId w:val="27"/>
              </w:numPr>
              <w:spacing w:before="0"/>
              <w:jc w:val="left"/>
              <w:rPr>
                <w:rFonts w:asciiTheme="minorHAnsi" w:hAnsiTheme="minorHAnsi" w:cstheme="minorHAnsi"/>
                <w:sz w:val="22"/>
                <w:szCs w:val="28"/>
              </w:rPr>
            </w:pPr>
            <w:r w:rsidRPr="008602D8">
              <w:rPr>
                <w:rFonts w:asciiTheme="minorHAnsi" w:hAnsiTheme="minorHAnsi" w:cstheme="minorHAnsi"/>
                <w:sz w:val="22"/>
                <w:szCs w:val="28"/>
                <w:lang w:val="en-IE"/>
              </w:rPr>
              <w:t>In addition, once</w:t>
            </w:r>
            <w:r w:rsidR="002656DE" w:rsidRPr="008602D8">
              <w:rPr>
                <w:rFonts w:asciiTheme="minorHAnsi" w:hAnsiTheme="minorHAnsi" w:cstheme="minorHAnsi"/>
                <w:sz w:val="22"/>
                <w:szCs w:val="28"/>
                <w:lang w:val="en-IE"/>
              </w:rPr>
              <w:t xml:space="preserve"> the works are completed</w:t>
            </w:r>
            <w:r w:rsidRPr="008602D8">
              <w:rPr>
                <w:rFonts w:asciiTheme="minorHAnsi" w:hAnsiTheme="minorHAnsi" w:cstheme="minorHAnsi"/>
                <w:sz w:val="22"/>
                <w:szCs w:val="28"/>
                <w:lang w:val="en-IE"/>
              </w:rPr>
              <w:t xml:space="preserve"> and </w:t>
            </w:r>
            <w:r w:rsidRPr="008602D8">
              <w:rPr>
                <w:rFonts w:asciiTheme="minorHAnsi" w:hAnsiTheme="minorHAnsi" w:cstheme="minorHAnsi"/>
                <w:sz w:val="22"/>
                <w:szCs w:val="28"/>
              </w:rPr>
              <w:t xml:space="preserve">as a </w:t>
            </w:r>
            <w:r w:rsidRPr="008602D8">
              <w:rPr>
                <w:rFonts w:asciiTheme="minorHAnsi" w:hAnsiTheme="minorHAnsi" w:cstheme="minorHAnsi"/>
                <w:sz w:val="22"/>
                <w:szCs w:val="28"/>
                <w:u w:val="single"/>
              </w:rPr>
              <w:t>precondition to the commencement of the Services Contract</w:t>
            </w:r>
            <w:r w:rsidR="002A620E" w:rsidRPr="008602D8">
              <w:rPr>
                <w:rFonts w:asciiTheme="minorHAnsi" w:hAnsiTheme="minorHAnsi" w:cstheme="minorHAnsi"/>
                <w:sz w:val="22"/>
                <w:szCs w:val="28"/>
                <w:lang w:val="en-IE"/>
              </w:rPr>
              <w:t>,</w:t>
            </w:r>
            <w:r w:rsidR="00341A92" w:rsidRPr="008602D8">
              <w:rPr>
                <w:rFonts w:asciiTheme="minorHAnsi" w:hAnsiTheme="minorHAnsi" w:cstheme="minorHAnsi"/>
                <w:sz w:val="22"/>
                <w:szCs w:val="28"/>
                <w:lang w:val="en-IE"/>
              </w:rPr>
              <w:t xml:space="preserve"> the successful Tenderer must provide</w:t>
            </w:r>
            <w:r w:rsidR="002656DE" w:rsidRPr="008602D8">
              <w:rPr>
                <w:rFonts w:asciiTheme="minorHAnsi" w:hAnsiTheme="minorHAnsi" w:cstheme="minorHAnsi"/>
                <w:sz w:val="22"/>
                <w:szCs w:val="28"/>
                <w:lang w:val="en-IE"/>
              </w:rPr>
              <w:t xml:space="preserve"> </w:t>
            </w:r>
            <w:r w:rsidR="002A620E" w:rsidRPr="008602D8">
              <w:rPr>
                <w:rFonts w:asciiTheme="minorHAnsi" w:hAnsiTheme="minorHAnsi" w:cstheme="minorHAnsi"/>
                <w:sz w:val="22"/>
                <w:szCs w:val="28"/>
                <w:lang w:val="en-IE"/>
              </w:rPr>
              <w:t>the Commissioning Certificate</w:t>
            </w:r>
            <w:r w:rsidR="00341A92" w:rsidRPr="008602D8">
              <w:rPr>
                <w:rFonts w:asciiTheme="minorHAnsi" w:hAnsiTheme="minorHAnsi" w:cstheme="minorHAnsi"/>
                <w:sz w:val="22"/>
                <w:szCs w:val="28"/>
                <w:lang w:val="en-IE"/>
              </w:rPr>
              <w:t>s, Certificate of Compliance with Building regulations</w:t>
            </w:r>
            <w:r w:rsidR="002A620E" w:rsidRPr="008602D8">
              <w:rPr>
                <w:rFonts w:asciiTheme="minorHAnsi" w:hAnsiTheme="minorHAnsi" w:cstheme="minorHAnsi"/>
                <w:sz w:val="22"/>
                <w:szCs w:val="28"/>
                <w:lang w:val="en-IE"/>
              </w:rPr>
              <w:t xml:space="preserve"> and As-Built Drawings with regards to all works completed will be required to be provided to the Contracting Authority.</w:t>
            </w:r>
          </w:p>
        </w:tc>
      </w:tr>
    </w:tbl>
    <w:p w14:paraId="242859BA" w14:textId="77777777" w:rsidR="000F1980" w:rsidRDefault="000F1980" w:rsidP="00EE6D3D">
      <w:pPr>
        <w:ind w:left="851" w:hanging="142"/>
        <w:jc w:val="both"/>
      </w:pPr>
    </w:p>
    <w:p w14:paraId="2298EBC4" w14:textId="77777777" w:rsidR="00915583" w:rsidRDefault="00915583" w:rsidP="00EE6D3D">
      <w:pPr>
        <w:ind w:left="851" w:hanging="142"/>
        <w:jc w:val="both"/>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w:t>
            </w:r>
            <w:r w:rsidRPr="00152304">
              <w:lastRenderedPageBreak/>
              <w:t>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lastRenderedPageBreak/>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and which includes options to accommodate students with food intolerances, allergies and religious observance, including lactose-free, gluten-free, 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lastRenderedPageBreak/>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Tenderers must demonstrate, by providing a clear and comprehensive description in the TRD how their 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lastRenderedPageBreak/>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lastRenderedPageBreak/>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1D213853"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The Contracting Authority aims to minimise waste on its school campus.</w:t>
            </w:r>
          </w:p>
          <w:p w14:paraId="1E7A940F" w14:textId="4398C94E" w:rsidR="0024669D" w:rsidRDefault="006B3517" w:rsidP="00AB3BBC">
            <w:pPr>
              <w:spacing w:line="240" w:lineRule="auto"/>
              <w:rPr>
                <w:rFonts w:asciiTheme="minorHAnsi" w:hAnsiTheme="minorHAnsi" w:cstheme="minorHAnsi"/>
                <w:szCs w:val="22"/>
              </w:rPr>
            </w:pPr>
            <w:r w:rsidRPr="0080781D">
              <w:rPr>
                <w:rFonts w:asciiTheme="minorHAnsi" w:hAnsiTheme="minorHAnsi" w:cstheme="minorHAnsi"/>
                <w:szCs w:val="22"/>
              </w:rPr>
              <w:t xml:space="preserve">Tenderers are required to detail </w:t>
            </w:r>
            <w:r w:rsidR="00510438">
              <w:rPr>
                <w:rFonts w:asciiTheme="minorHAnsi" w:hAnsiTheme="minorHAnsi" w:cstheme="minorHAnsi"/>
                <w:szCs w:val="22"/>
              </w:rPr>
              <w:t>their approach to</w:t>
            </w:r>
            <w:r w:rsidR="005E29B6">
              <w:rPr>
                <w:rFonts w:asciiTheme="minorHAnsi" w:hAnsiTheme="minorHAnsi" w:cstheme="minorHAnsi"/>
                <w:szCs w:val="22"/>
              </w:rPr>
              <w:t>:</w:t>
            </w:r>
          </w:p>
          <w:p w14:paraId="2231E405" w14:textId="282F0BB5" w:rsidR="00410061" w:rsidRDefault="0024669D" w:rsidP="00AB3BBC">
            <w:pPr>
              <w:spacing w:after="0" w:line="240" w:lineRule="auto"/>
              <w:rPr>
                <w:rFonts w:asciiTheme="minorHAnsi" w:hAnsiTheme="minorHAnsi" w:cstheme="minorHAnsi"/>
                <w:szCs w:val="22"/>
              </w:rPr>
            </w:pPr>
            <w:r>
              <w:rPr>
                <w:rFonts w:asciiTheme="minorHAnsi" w:hAnsiTheme="minorHAnsi" w:cstheme="minorHAnsi"/>
                <w:szCs w:val="22"/>
              </w:rPr>
              <w:t>-</w:t>
            </w:r>
            <w:r w:rsidR="006B3517" w:rsidRPr="0080781D">
              <w:rPr>
                <w:rFonts w:asciiTheme="minorHAnsi" w:hAnsiTheme="minorHAnsi" w:cstheme="minorHAnsi"/>
                <w:szCs w:val="22"/>
              </w:rPr>
              <w:t xml:space="preserve"> minimis</w:t>
            </w:r>
            <w:r w:rsidR="00510438">
              <w:rPr>
                <w:rFonts w:asciiTheme="minorHAnsi" w:hAnsiTheme="minorHAnsi" w:cstheme="minorHAnsi"/>
                <w:szCs w:val="22"/>
              </w:rPr>
              <w:t>ation</w:t>
            </w:r>
            <w:r w:rsidR="006B3517" w:rsidRPr="0080781D">
              <w:rPr>
                <w:rFonts w:asciiTheme="minorHAnsi" w:hAnsiTheme="minorHAnsi" w:cstheme="minorHAnsi"/>
                <w:szCs w:val="22"/>
              </w:rPr>
              <w:t xml:space="preserve"> </w:t>
            </w:r>
            <w:r w:rsidR="00E92B9B">
              <w:rPr>
                <w:rFonts w:asciiTheme="minorHAnsi" w:hAnsiTheme="minorHAnsi" w:cstheme="minorHAnsi"/>
                <w:szCs w:val="22"/>
              </w:rPr>
              <w:t xml:space="preserve">of </w:t>
            </w:r>
            <w:r w:rsidR="006B3517" w:rsidRPr="0080781D">
              <w:rPr>
                <w:rFonts w:asciiTheme="minorHAnsi" w:hAnsiTheme="minorHAnsi" w:cstheme="minorHAnsi"/>
                <w:szCs w:val="22"/>
              </w:rPr>
              <w:t>all forms of waste</w:t>
            </w:r>
            <w:r>
              <w:rPr>
                <w:rFonts w:asciiTheme="minorHAnsi" w:hAnsiTheme="minorHAnsi" w:cstheme="minorHAnsi"/>
                <w:szCs w:val="22"/>
              </w:rPr>
              <w:t>,</w:t>
            </w:r>
            <w:r w:rsidR="006B3517" w:rsidRPr="0080781D">
              <w:rPr>
                <w:rFonts w:asciiTheme="minorHAnsi" w:hAnsiTheme="minorHAnsi" w:cstheme="minorHAnsi"/>
                <w:szCs w:val="22"/>
              </w:rPr>
              <w:t xml:space="preserve"> </w:t>
            </w:r>
            <w:r>
              <w:rPr>
                <w:rFonts w:asciiTheme="minorHAnsi" w:hAnsiTheme="minorHAnsi" w:cstheme="minorHAnsi"/>
                <w:szCs w:val="22"/>
              </w:rPr>
              <w:t>w</w:t>
            </w:r>
            <w:r w:rsidR="00CD71D9" w:rsidRPr="007B0796">
              <w:rPr>
                <w:rFonts w:asciiTheme="minorHAnsi" w:hAnsiTheme="minorHAnsi" w:cstheme="minorHAnsi"/>
                <w:szCs w:val="22"/>
              </w:rPr>
              <w:t>ith a specific focus on</w:t>
            </w:r>
            <w:r w:rsidR="006105AD">
              <w:rPr>
                <w:rFonts w:asciiTheme="minorHAnsi" w:hAnsiTheme="minorHAnsi" w:cstheme="minorHAnsi"/>
                <w:szCs w:val="22"/>
              </w:rPr>
              <w:t xml:space="preserve"> </w:t>
            </w:r>
            <w:r w:rsidR="00CD71D9" w:rsidRPr="007B0796">
              <w:rPr>
                <w:rFonts w:asciiTheme="minorHAnsi" w:hAnsiTheme="minorHAnsi" w:cstheme="minorHAnsi"/>
                <w:szCs w:val="22"/>
              </w:rPr>
              <w:t>food waste prevention, taking into account Ireland’s</w:t>
            </w:r>
            <w:r w:rsidR="006105AD">
              <w:rPr>
                <w:rFonts w:asciiTheme="minorHAnsi" w:hAnsiTheme="minorHAnsi" w:cstheme="minorHAnsi"/>
                <w:szCs w:val="22"/>
              </w:rPr>
              <w:t xml:space="preserve"> </w:t>
            </w:r>
            <w:r w:rsidR="00CD71D9" w:rsidRPr="007B0796">
              <w:rPr>
                <w:rFonts w:asciiTheme="minorHAnsi" w:hAnsiTheme="minorHAnsi" w:cstheme="minorHAnsi"/>
                <w:szCs w:val="22"/>
              </w:rPr>
              <w:t>commitment to reduce food waste by 50% by 2030,</w:t>
            </w:r>
            <w:r w:rsidR="006105AD">
              <w:rPr>
                <w:rFonts w:asciiTheme="minorHAnsi" w:hAnsiTheme="minorHAnsi" w:cstheme="minorHAnsi"/>
                <w:szCs w:val="22"/>
              </w:rPr>
              <w:t xml:space="preserve"> </w:t>
            </w:r>
            <w:r w:rsidR="00CD71D9" w:rsidRPr="007B0796">
              <w:rPr>
                <w:rFonts w:asciiTheme="minorHAnsi" w:hAnsiTheme="minorHAnsi" w:cstheme="minorHAnsi"/>
                <w:szCs w:val="22"/>
              </w:rPr>
              <w:t>(in line with target T3 in</w:t>
            </w:r>
            <w:r w:rsidR="00410061">
              <w:rPr>
                <w:rFonts w:asciiTheme="minorHAnsi" w:hAnsiTheme="minorHAnsi" w:cstheme="minorHAnsi"/>
                <w:szCs w:val="22"/>
              </w:rPr>
              <w:t xml:space="preserve"> </w:t>
            </w:r>
            <w:hyperlink r:id="rId32" w:history="1">
              <w:r w:rsidR="00CD71D9" w:rsidRPr="007B0796">
                <w:rPr>
                  <w:rStyle w:val="Hyperlink"/>
                  <w:rFonts w:asciiTheme="minorHAnsi" w:hAnsiTheme="minorHAnsi" w:cstheme="minorHAnsi"/>
                  <w:szCs w:val="22"/>
                </w:rPr>
                <w:t>Buying Greener</w:t>
              </w:r>
            </w:hyperlink>
            <w:r w:rsidR="00CD71D9" w:rsidRPr="007B0796">
              <w:rPr>
                <w:rFonts w:asciiTheme="minorHAnsi" w:hAnsiTheme="minorHAnsi" w:cstheme="minorHAnsi"/>
                <w:szCs w:val="22"/>
              </w:rPr>
              <w:t>)</w:t>
            </w:r>
            <w:r>
              <w:rPr>
                <w:rFonts w:asciiTheme="minorHAnsi" w:hAnsiTheme="minorHAnsi" w:cstheme="minorHAnsi"/>
                <w:szCs w:val="22"/>
              </w:rPr>
              <w:t xml:space="preserve">; </w:t>
            </w:r>
          </w:p>
          <w:p w14:paraId="6A43EDDE" w14:textId="23CC3737" w:rsidR="0024669D" w:rsidRPr="0080781D" w:rsidRDefault="0024669D" w:rsidP="00AB3BBC">
            <w:pPr>
              <w:spacing w:line="240" w:lineRule="auto"/>
              <w:rPr>
                <w:rFonts w:asciiTheme="minorHAnsi" w:hAnsiTheme="minorHAnsi" w:cstheme="minorHAnsi"/>
                <w:szCs w:val="22"/>
              </w:rPr>
            </w:pPr>
            <w:r>
              <w:rPr>
                <w:rFonts w:asciiTheme="minorHAnsi" w:hAnsiTheme="minorHAnsi" w:cstheme="minorHAnsi"/>
                <w:szCs w:val="22"/>
              </w:rPr>
              <w:t xml:space="preserve">- their </w:t>
            </w:r>
            <w:r w:rsidRPr="007B0796">
              <w:rPr>
                <w:rFonts w:asciiTheme="minorHAnsi" w:hAnsiTheme="minorHAnsi" w:cstheme="minorHAnsi"/>
                <w:szCs w:val="22"/>
              </w:rPr>
              <w:t>commitment to reducing plastics</w:t>
            </w:r>
            <w:r w:rsidR="006105AD">
              <w:rPr>
                <w:rFonts w:asciiTheme="minorHAnsi" w:hAnsiTheme="minorHAnsi" w:cstheme="minorHAnsi"/>
                <w:szCs w:val="22"/>
              </w:rPr>
              <w:t xml:space="preserve"> </w:t>
            </w:r>
            <w:r w:rsidRPr="007B0796">
              <w:rPr>
                <w:rFonts w:asciiTheme="minorHAnsi" w:hAnsiTheme="minorHAnsi" w:cstheme="minorHAnsi"/>
                <w:szCs w:val="22"/>
              </w:rPr>
              <w:t>and non-recyclable materials in packaging and food</w:t>
            </w:r>
            <w:r w:rsidR="006105AD">
              <w:rPr>
                <w:rFonts w:asciiTheme="minorHAnsi" w:hAnsiTheme="minorHAnsi" w:cstheme="minorHAnsi"/>
                <w:szCs w:val="22"/>
              </w:rPr>
              <w:t xml:space="preserve"> </w:t>
            </w:r>
            <w:r w:rsidRPr="007B0796">
              <w:rPr>
                <w:rFonts w:asciiTheme="minorHAnsi" w:hAnsiTheme="minorHAnsi" w:cstheme="minorHAnsi"/>
                <w:szCs w:val="22"/>
              </w:rPr>
              <w:t>service</w:t>
            </w:r>
            <w:r w:rsidR="00410061">
              <w:rPr>
                <w:rFonts w:asciiTheme="minorHAnsi" w:hAnsiTheme="minorHAnsi" w:cstheme="minorHAnsi"/>
                <w:szCs w:val="22"/>
              </w:rPr>
              <w:t>.</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77777777"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packaging</w:t>
            </w:r>
            <w:r w:rsidR="00B17D5E">
              <w:rPr>
                <w:rFonts w:asciiTheme="minorHAnsi" w:hAnsiTheme="minorHAnsi" w:cstheme="minorHAnsi"/>
                <w:szCs w:val="22"/>
              </w:rPr>
              <w:t>,</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lastRenderedPageBreak/>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7777777"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container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097A8578" w14:textId="77777777" w:rsidR="003C0FB1" w:rsidRPr="00507FE4" w:rsidRDefault="003C0FB1" w:rsidP="00643266">
            <w:pPr>
              <w:pStyle w:val="ListParagraph"/>
              <w:numPr>
                <w:ilvl w:val="0"/>
                <w:numId w:val="8"/>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w:t>
            </w:r>
            <w:r w:rsidRPr="00507FE4">
              <w:t xml:space="preserve">. </w:t>
            </w:r>
          </w:p>
        </w:tc>
      </w:tr>
    </w:tbl>
    <w:p w14:paraId="34921A88" w14:textId="77777777" w:rsidR="00FE795C" w:rsidRPr="00FE795C" w:rsidRDefault="00FE795C" w:rsidP="00FE795C"/>
    <w:p w14:paraId="25E86950" w14:textId="40DE8B48" w:rsidR="003C0FB1" w:rsidRDefault="003C0FB1" w:rsidP="00EE6D3D">
      <w:pPr>
        <w:pStyle w:val="Heading2"/>
        <w:spacing w:before="0" w:after="120"/>
        <w:jc w:val="both"/>
      </w:pPr>
      <w:r>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lastRenderedPageBreak/>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3"/>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4F103322" w14:textId="77777777" w:rsidR="00FC1BFD" w:rsidRDefault="00FC1BFD" w:rsidP="004803A3">
      <w:pPr>
        <w:spacing w:before="120"/>
        <w:jc w:val="both"/>
      </w:pPr>
      <w:r>
        <w:t xml:space="preserve">Provision of the Services will begin at the earliest practicable date in academic year 2025/2026 </w:t>
      </w:r>
      <w:r w:rsidRPr="00FC1BFD">
        <w:t>(specific date to be agreed</w:t>
      </w:r>
      <w:r w:rsidR="00A25DC6" w:rsidRPr="00A25DC6">
        <w:t xml:space="preserve"> and subject to confirmation of funding</w:t>
      </w:r>
      <w:r w:rsidRPr="00FC1BFD">
        <w:t>)</w:t>
      </w:r>
      <w:r>
        <w:t>. The school calendar will be furnished to the successful Tenderer at the beginning of each school year.</w:t>
      </w:r>
    </w:p>
    <w:p w14:paraId="3B866F73" w14:textId="77777777"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 for </w:t>
      </w:r>
      <w:r w:rsidR="00C1778F" w:rsidRPr="007B2187">
        <w:t>academic year 2025/2026.</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4"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75A4A0CE" w14:textId="0C85443B" w:rsidR="007875C4" w:rsidRDefault="002408C0" w:rsidP="00220BB7">
      <w:pPr>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Fo</w:t>
      </w:r>
      <w:r w:rsidR="00793A40">
        <w:t>r academic year 2025/2026, the service provision will begin at the earliest practicable date</w:t>
      </w:r>
      <w:r w:rsidR="00A25DC6" w:rsidRPr="00A25DC6">
        <w:t xml:space="preserve"> (specific date to be agreed</w:t>
      </w:r>
      <w:r w:rsidR="00A25DC6">
        <w:t xml:space="preserve"> and subject to confirmation of funding</w:t>
      </w:r>
      <w:r w:rsidR="00A25DC6" w:rsidRPr="00A25DC6">
        <w:t>). The school calendar will be furnished to the successful Tenderer at the beginning of each school year.</w:t>
      </w:r>
      <w:r>
        <w:t xml:space="preserve"> </w:t>
      </w:r>
    </w:p>
    <w:p w14:paraId="47BA03E9" w14:textId="7519FCF2"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students/their parents/guardians.</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77777777" w:rsidR="002408C0" w:rsidRPr="00824024" w:rsidRDefault="001746E7" w:rsidP="00D065A6">
      <w:pPr>
        <w:jc w:val="both"/>
      </w:pPr>
      <w:r>
        <w:t>Funding under the School Meals Scheme is based on a rate of payment per meal, per child,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5">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402E4C15" w14:textId="04377B7A"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2408C0" w:rsidRPr="000530F5">
              <w:rPr>
                <w:rFonts w:asciiTheme="minorHAnsi" w:hAnsiTheme="minorHAnsi" w:cstheme="minorHAnsi"/>
              </w:rPr>
              <w:t>should be available.</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778CBD45"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6"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0EA04319" w:rsidR="007A3AB0" w:rsidRDefault="007A3AB0" w:rsidP="00034298">
      <w:pPr>
        <w:pStyle w:val="ListParagraph"/>
        <w:numPr>
          <w:ilvl w:val="0"/>
          <w:numId w:val="46"/>
        </w:numPr>
        <w:jc w:val="both"/>
      </w:pPr>
      <w:r>
        <w:t xml:space="preserve">compliance with the Department of Education Technical Note Guidance </w:t>
      </w:r>
      <w:hyperlink r:id="rId37"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77777777"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430C87A2" w14:textId="77777777" w:rsidR="003B6F5C" w:rsidRPr="00CC1492" w:rsidRDefault="003B6F5C" w:rsidP="00034298">
      <w:pPr>
        <w:pStyle w:val="ListParagraph"/>
        <w:numPr>
          <w:ilvl w:val="0"/>
          <w:numId w:val="46"/>
        </w:numPr>
        <w:jc w:val="both"/>
        <w:rPr>
          <w:b/>
          <w:bCs/>
        </w:rPr>
      </w:pPr>
      <w:r>
        <w:t>w</w:t>
      </w:r>
      <w:r w:rsidR="007A3AB0">
        <w:t xml:space="preserve">aste </w:t>
      </w:r>
      <w:r w:rsidR="00645BE5">
        <w:t>prevention</w:t>
      </w:r>
      <w:r>
        <w:t>;</w:t>
      </w:r>
      <w:r w:rsidR="007A3AB0">
        <w:t xml:space="preserve"> </w:t>
      </w:r>
    </w:p>
    <w:p w14:paraId="49639FF1" w14:textId="77777777" w:rsidR="00CC1492" w:rsidRDefault="003B6F5C" w:rsidP="00034298">
      <w:pPr>
        <w:pStyle w:val="ListParagraph"/>
        <w:numPr>
          <w:ilvl w:val="0"/>
          <w:numId w:val="46"/>
        </w:numPr>
        <w:jc w:val="both"/>
      </w:pPr>
      <w:r>
        <w:t>daily w</w:t>
      </w:r>
      <w:r w:rsidRPr="003B6F5C">
        <w:t>aste management</w:t>
      </w:r>
      <w:r>
        <w:t xml:space="preserve"> including but not limited to food waste and packaging</w:t>
      </w:r>
      <w:r w:rsidR="0047302D">
        <w:t xml:space="preserve"> and the daily removal of same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52560751" w:rsidR="001A5381" w:rsidRPr="00CC1492" w:rsidRDefault="001A5381" w:rsidP="00CC1492">
      <w:pPr>
        <w:pStyle w:val="ListParagraph"/>
        <w:jc w:val="both"/>
      </w:pPr>
      <w:r w:rsidRPr="00CC1492">
        <w:rPr>
          <w:b/>
          <w:bCs/>
        </w:rPr>
        <w:t>It is important to note that under no circumstances are students allowed to take uneaten food home</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16D0B2D4" w14:textId="2E762A34" w:rsidR="00DD53BA" w:rsidRDefault="000414DB" w:rsidP="00034298">
      <w:pPr>
        <w:pStyle w:val="ListParagraph"/>
        <w:numPr>
          <w:ilvl w:val="0"/>
          <w:numId w:val="46"/>
        </w:numPr>
        <w:jc w:val="both"/>
      </w:pPr>
      <w:r>
        <w:t>Utility costs as set out in 6.9 below.</w:t>
      </w:r>
    </w:p>
    <w:p w14:paraId="623CEC56" w14:textId="063DD98C" w:rsidR="000F1980" w:rsidRDefault="00DD53BA" w:rsidP="00053A10">
      <w:pPr>
        <w:jc w:val="both"/>
      </w:pPr>
      <w:r>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lastRenderedPageBreak/>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lastRenderedPageBreak/>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995B221" w14:textId="77777777" w:rsidR="007A3AB0" w:rsidRPr="00CC1492" w:rsidRDefault="007A3AB0"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fresh, seasonal nutritious meals, such as fruits, vegetables, grains, and other healthy food items that may be new to students</w:t>
      </w:r>
      <w:r w:rsidR="002A620E" w:rsidRPr="00CC1492">
        <w:rPr>
          <w:rFonts w:asciiTheme="minorHAnsi" w:hAnsiTheme="minorHAnsi" w:cstheme="minorHAnsi"/>
          <w:szCs w:val="22"/>
        </w:rPr>
        <w:t>;</w:t>
      </w:r>
    </w:p>
    <w:p w14:paraId="2EDF83EA" w14:textId="77777777" w:rsidR="004C766F" w:rsidRPr="00CC1492" w:rsidRDefault="00200D62"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m</w:t>
      </w:r>
      <w:r w:rsidR="007A3AB0" w:rsidRPr="00CC1492">
        <w:rPr>
          <w:rFonts w:asciiTheme="minorHAnsi" w:hAnsiTheme="minorHAnsi" w:cstheme="minorHAnsi"/>
          <w:szCs w:val="22"/>
        </w:rPr>
        <w:t xml:space="preserve">eals descriptions </w:t>
      </w:r>
      <w:r w:rsidR="00945AD1" w:rsidRPr="00CC1492">
        <w:rPr>
          <w:rFonts w:asciiTheme="minorHAnsi" w:hAnsiTheme="minorHAnsi" w:cstheme="minorHAnsi"/>
          <w:szCs w:val="22"/>
        </w:rPr>
        <w:t xml:space="preserve">which should </w:t>
      </w:r>
      <w:r w:rsidR="007A3AB0" w:rsidRPr="00CC1492">
        <w:rPr>
          <w:rFonts w:asciiTheme="minorHAnsi" w:hAnsiTheme="minorHAnsi" w:cstheme="minorHAnsi"/>
          <w:szCs w:val="22"/>
        </w:rPr>
        <w:t>include details of portion sizes appropriate to children, by age</w:t>
      </w:r>
      <w:r w:rsidR="002A620E" w:rsidRPr="00CC1492">
        <w:rPr>
          <w:rFonts w:asciiTheme="minorHAnsi" w:hAnsiTheme="minorHAnsi" w:cstheme="minorHAnsi"/>
          <w:szCs w:val="22"/>
        </w:rPr>
        <w:t>;</w:t>
      </w:r>
    </w:p>
    <w:p w14:paraId="4FD47F60" w14:textId="77777777" w:rsidR="00EB7A3D" w:rsidRPr="00CC1492" w:rsidRDefault="007A3AB0"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 xml:space="preserve">Hot Meals </w:t>
      </w:r>
      <w:r w:rsidR="00945AD1" w:rsidRPr="00CC1492">
        <w:rPr>
          <w:rFonts w:asciiTheme="minorHAnsi" w:hAnsiTheme="minorHAnsi" w:cstheme="minorHAnsi"/>
          <w:szCs w:val="22"/>
        </w:rPr>
        <w:t xml:space="preserve">which are </w:t>
      </w:r>
      <w:r w:rsidRPr="00CC1492">
        <w:rPr>
          <w:rFonts w:asciiTheme="minorHAnsi" w:hAnsiTheme="minorHAnsi" w:cstheme="minorHAnsi"/>
          <w:szCs w:val="22"/>
        </w:rPr>
        <w:t xml:space="preserve">high in saturated fat, sugar and salt </w:t>
      </w:r>
      <w:r w:rsidRPr="00CC1492">
        <w:rPr>
          <w:rFonts w:asciiTheme="minorHAnsi" w:hAnsiTheme="minorHAnsi" w:cstheme="minorHAnsi"/>
          <w:b/>
          <w:bCs/>
          <w:szCs w:val="22"/>
          <w:u w:val="single"/>
        </w:rPr>
        <w:t>must not</w:t>
      </w:r>
      <w:r w:rsidRPr="00CC1492">
        <w:rPr>
          <w:rFonts w:asciiTheme="minorHAnsi" w:hAnsiTheme="minorHAnsi" w:cstheme="minorHAnsi"/>
          <w:szCs w:val="22"/>
        </w:rPr>
        <w:t xml:space="preserve"> be served</w:t>
      </w:r>
      <w:r w:rsidR="002A620E" w:rsidRPr="00CC1492">
        <w:rPr>
          <w:rFonts w:asciiTheme="minorHAnsi" w:hAnsiTheme="minorHAnsi" w:cstheme="minorHAnsi"/>
          <w:szCs w:val="22"/>
        </w:rPr>
        <w:t>;</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77777777" w:rsidR="007A3AB0" w:rsidRPr="00CC1492" w:rsidRDefault="00C920E5"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M</w:t>
      </w:r>
      <w:r w:rsidR="007A3AB0" w:rsidRPr="00CC1492">
        <w:rPr>
          <w:rFonts w:asciiTheme="minorHAnsi" w:hAnsiTheme="minorHAnsi" w:cstheme="minorHAnsi"/>
          <w:szCs w:val="22"/>
        </w:rPr>
        <w:t>enu</w:t>
      </w:r>
      <w:r w:rsidRPr="00CC1492">
        <w:rPr>
          <w:rFonts w:asciiTheme="minorHAnsi" w:hAnsiTheme="minorHAnsi" w:cstheme="minorHAnsi"/>
          <w:szCs w:val="22"/>
        </w:rPr>
        <w:t>’s</w:t>
      </w:r>
      <w:r w:rsidR="007A3AB0" w:rsidRPr="00CC1492">
        <w:rPr>
          <w:rFonts w:asciiTheme="minorHAnsi" w:hAnsiTheme="minorHAnsi" w:cstheme="minorHAnsi"/>
          <w:szCs w:val="22"/>
        </w:rPr>
        <w:t xml:space="preserve">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2FC9F626" w14:textId="77777777" w:rsidR="007A3AB0" w:rsidRPr="00CC1492" w:rsidRDefault="007A3AB0"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Organic 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2E00BAEB" w:rsidR="00305E7B" w:rsidRPr="00305E7B" w:rsidRDefault="007A3AB0" w:rsidP="00034298">
      <w:pPr>
        <w:pStyle w:val="ListParagraph"/>
        <w:numPr>
          <w:ilvl w:val="0"/>
          <w:numId w:val="18"/>
        </w:numPr>
        <w:jc w:val="both"/>
        <w:rPr>
          <w:rFonts w:asciiTheme="minorHAnsi" w:hAnsiTheme="minorHAnsi" w:cstheme="minorHAnsi"/>
          <w:szCs w:val="22"/>
        </w:rPr>
      </w:pPr>
      <w:r w:rsidRPr="00305E7B">
        <w:rPr>
          <w:rFonts w:asciiTheme="minorHAnsi" w:hAnsiTheme="minorHAnsi" w:cstheme="minorHAnsi"/>
          <w:szCs w:val="22"/>
        </w:rPr>
        <w:t>The menu options</w:t>
      </w:r>
      <w:r w:rsidR="00C920E5" w:rsidRPr="00305E7B">
        <w:rPr>
          <w:rFonts w:asciiTheme="minorHAnsi" w:hAnsiTheme="minorHAnsi" w:cstheme="minorHAnsi"/>
          <w:szCs w:val="22"/>
        </w:rPr>
        <w:t xml:space="preserve"> </w:t>
      </w:r>
      <w:r w:rsidR="00646DE7">
        <w:rPr>
          <w:rFonts w:asciiTheme="minorHAnsi" w:hAnsiTheme="minorHAnsi" w:cstheme="minorHAnsi"/>
          <w:szCs w:val="22"/>
        </w:rPr>
        <w:t xml:space="preserve">must </w:t>
      </w:r>
      <w:r w:rsidRPr="00305E7B">
        <w:rPr>
          <w:rFonts w:asciiTheme="minorHAnsi" w:hAnsiTheme="minorHAnsi" w:cstheme="minorHAnsi"/>
          <w:szCs w:val="22"/>
        </w:rPr>
        <w:t xml:space="preserve">accommodate </w:t>
      </w:r>
      <w:r w:rsidR="00305E7B" w:rsidRPr="00305E7B">
        <w:rPr>
          <w:rFonts w:asciiTheme="minorHAnsi" w:hAnsiTheme="minorHAnsi" w:cstheme="minorHAnsi"/>
          <w:szCs w:val="22"/>
        </w:rPr>
        <w:t>students</w:t>
      </w:r>
      <w:r w:rsidRPr="00305E7B">
        <w:rPr>
          <w:rFonts w:asciiTheme="minorHAnsi" w:hAnsiTheme="minorHAnsi" w:cstheme="minorHAnsi"/>
          <w:szCs w:val="22"/>
        </w:rPr>
        <w:t xml:space="preserve"> with special dietary requirements, food intolerances, allergies and/or religious observance, including lactose-free, gluten-free, vegetarian, vegan and halal options</w:t>
      </w:r>
      <w:r w:rsidR="0037617C">
        <w:rPr>
          <w:rFonts w:asciiTheme="minorHAnsi" w:hAnsiTheme="minorHAnsi" w:cstheme="minorHAnsi"/>
          <w:szCs w:val="22"/>
        </w:rPr>
        <w:t xml:space="preserve"> and provide variety of options to these students</w:t>
      </w:r>
      <w:r w:rsidR="00D62D2C">
        <w:rPr>
          <w:rFonts w:asciiTheme="minorHAnsi" w:hAnsiTheme="minorHAnsi" w:cstheme="minorHAnsi"/>
          <w:szCs w:val="22"/>
        </w:rPr>
        <w:t>;</w:t>
      </w:r>
      <w:r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7AEE609D" w14:textId="77777777" w:rsidR="007A3AB0"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the provision of </w:t>
      </w:r>
      <w:r w:rsidR="007A3AB0" w:rsidRPr="00824024">
        <w:rPr>
          <w:rFonts w:asciiTheme="minorHAnsi" w:hAnsiTheme="minorHAnsi" w:cstheme="minorHAnsi"/>
          <w:szCs w:val="22"/>
        </w:rPr>
        <w:t>clear information regarding menu options with allergens list</w:t>
      </w:r>
      <w:r w:rsidR="00173750">
        <w:rPr>
          <w:rFonts w:asciiTheme="minorHAnsi" w:hAnsiTheme="minorHAnsi" w:cstheme="minorHAnsi"/>
          <w:szCs w:val="22"/>
        </w:rPr>
        <w:t>;</w:t>
      </w:r>
    </w:p>
    <w:p w14:paraId="25FD5076" w14:textId="77777777"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 their background, and their capacity to learn healthy and sustainable food behaviours through different human development stages</w:t>
      </w:r>
      <w:r w:rsidR="002A620E">
        <w:rPr>
          <w:rFonts w:asciiTheme="minorHAnsi" w:hAnsiTheme="minorHAnsi" w:cstheme="minorHAnsi"/>
          <w:szCs w:val="22"/>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38"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Pr="00ED7BF4" w:rsidRDefault="007A3AB0" w:rsidP="000530F5">
      <w:pPr>
        <w:jc w:val="both"/>
        <w:rPr>
          <w:rFonts w:asciiTheme="minorHAnsi" w:hAnsiTheme="minorHAnsi" w:cstheme="minorHAnsi"/>
          <w:color w:val="FF0000"/>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59DF0298" w14:textId="3E790315" w:rsidR="007A3AB0" w:rsidRPr="002656DE" w:rsidRDefault="002E0800" w:rsidP="002E0800">
      <w:pPr>
        <w:pStyle w:val="Heading3"/>
        <w:spacing w:after="120"/>
      </w:pPr>
      <w:r>
        <w:lastRenderedPageBreak/>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39"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0"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1"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2">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w:t>
      </w:r>
      <w:r w:rsidRPr="009D382B">
        <w:rPr>
          <w:szCs w:val="22"/>
        </w:rPr>
        <w:lastRenderedPageBreak/>
        <w:t>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 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5EF2115A" w:rsidR="000D4C51" w:rsidRPr="000D4C51" w:rsidRDefault="000D4C51" w:rsidP="00034298">
      <w:pPr>
        <w:pStyle w:val="ListParagraph"/>
        <w:numPr>
          <w:ilvl w:val="0"/>
          <w:numId w:val="50"/>
        </w:numPr>
        <w:jc w:val="both"/>
      </w:pPr>
      <w:r w:rsidRPr="00CC1492">
        <w:rPr>
          <w:rFonts w:asciiTheme="minorHAnsi" w:hAnsiTheme="minorHAnsi" w:cstheme="minorHAnsi"/>
          <w:szCs w:val="22"/>
        </w:rPr>
        <w:t>The mandatory food information listed below for hot school meals must be available before the parent (and/or child) 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lastRenderedPageBreak/>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The mandatory food information listed above must also be made available at the time of delivery of the meals. This can be via an outer label on a box containing individually packaged meals or via 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410A84EA" w:rsidR="003D74F3" w:rsidRPr="002D2544"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 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0C967B60" w14:textId="77777777" w:rsidR="002D2544" w:rsidRPr="005C6199" w:rsidRDefault="002D2544" w:rsidP="00034298">
      <w:pPr>
        <w:pStyle w:val="ListParagraph"/>
        <w:numPr>
          <w:ilvl w:val="0"/>
          <w:numId w:val="26"/>
        </w:numPr>
        <w:jc w:val="both"/>
        <w:rPr>
          <w:rFonts w:asciiTheme="minorHAnsi" w:hAnsiTheme="minorHAnsi" w:cstheme="minorHAnsi"/>
          <w:szCs w:val="22"/>
        </w:rPr>
      </w:pPr>
      <w:r w:rsidRPr="005C6199">
        <w:rPr>
          <w:rFonts w:asciiTheme="minorHAnsi" w:hAnsiTheme="minorHAnsi"/>
        </w:rPr>
        <w:t>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124DD602"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5DDEF3E4" w:rsidR="00166416" w:rsidRPr="00CC1492"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Pr="00CC1492">
        <w:rPr>
          <w:rFonts w:asciiTheme="minorHAnsi" w:hAnsiTheme="minorHAnsi" w:cstheme="minorHAnsi"/>
          <w:szCs w:val="22"/>
        </w:rPr>
        <w:t>.</w:t>
      </w: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lastRenderedPageBreak/>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7980A5DC" w14:textId="77777777" w:rsidR="009D56C6" w:rsidRPr="009D56C6"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 xml:space="preserve">students allowed to take uneaten food home.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77777777" w:rsidR="0041024D" w:rsidRPr="00824024" w:rsidRDefault="0041024D"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3"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4"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5">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6"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t>The successful Tenderer will provide their own bins</w:t>
      </w:r>
      <w:r w:rsidRPr="00824024">
        <w:rPr>
          <w:rFonts w:asciiTheme="minorHAnsi" w:hAnsiTheme="minorHAnsi" w:cstheme="minorHAnsi"/>
          <w:szCs w:val="22"/>
          <w:lang w:val="en-IE"/>
        </w:rPr>
        <w:t>.</w:t>
      </w:r>
    </w:p>
    <w:p w14:paraId="43EA8796" w14:textId="7777777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lastRenderedPageBreak/>
        <w:t xml:space="preserve">The successful Tenderer will be responsible for the safe removal of all waste and recyclable material in a sustainable way from the </w:t>
      </w:r>
      <w:r w:rsidR="0041024D">
        <w:rPr>
          <w:rFonts w:asciiTheme="minorHAnsi" w:hAnsiTheme="minorHAnsi" w:cstheme="minorHAnsi"/>
          <w:b/>
          <w:bCs/>
          <w:szCs w:val="22"/>
        </w:rPr>
        <w:t xml:space="preserve">school </w:t>
      </w:r>
      <w:r w:rsidRPr="00824024">
        <w:rPr>
          <w:rFonts w:asciiTheme="minorHAnsi" w:hAnsiTheme="minorHAnsi" w:cstheme="minorHAnsi"/>
          <w:b/>
          <w:bCs/>
          <w:szCs w:val="22"/>
        </w:rPr>
        <w:t xml:space="preserve">campus on a daily basis. </w:t>
      </w:r>
      <w:r w:rsidRPr="00824024">
        <w:rPr>
          <w:rFonts w:asciiTheme="minorHAnsi" w:hAnsiTheme="minorHAnsi" w:cstheme="minorHAnsi"/>
          <w:szCs w:val="22"/>
          <w:lang w:val="en-IE"/>
        </w:rPr>
        <w:t xml:space="preserve">Please note obligations regarding collection and transportation of waste under the </w:t>
      </w:r>
      <w:hyperlink r:id="rId47"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48">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lastRenderedPageBreak/>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2"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3"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3"/>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2"/>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4" w:name="_Toc201746312"/>
      <w:bookmarkStart w:id="5" w:name="_Toc1516977767"/>
      <w:r>
        <w:t>6.</w:t>
      </w:r>
      <w:r w:rsidR="001B58F2">
        <w:t>6.1</w:t>
      </w:r>
      <w:r w:rsidR="00895A8A">
        <w:t>.</w:t>
      </w:r>
      <w:r w:rsidR="002E7D8E">
        <w:t xml:space="preserve"> </w:t>
      </w:r>
      <w:r w:rsidR="00824024" w:rsidRPr="00FB00DC">
        <w:t>Key Account Manager (KAM)</w:t>
      </w:r>
      <w:bookmarkEnd w:id="4"/>
      <w:bookmarkEnd w:id="5"/>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w:t>
      </w:r>
      <w:r w:rsidRPr="00824024">
        <w:rPr>
          <w:rFonts w:asciiTheme="minorHAnsi" w:hAnsiTheme="minorHAnsi" w:cstheme="minorHAnsi"/>
          <w:szCs w:val="22"/>
        </w:rPr>
        <w:lastRenderedPageBreak/>
        <w:t xml:space="preserve">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6" w:name="_Hlk202429282"/>
      <w:r>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lastRenderedPageBreak/>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49">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7" w:name="_Toc201746313"/>
      <w:bookmarkStart w:id="8" w:name="_Toc673865744"/>
      <w:bookmarkEnd w:id="6"/>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0"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7"/>
      <w:bookmarkEnd w:id="8"/>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7E696DB8" w14:textId="77777777" w:rsidR="00824024" w:rsidRPr="00E13928" w:rsidRDefault="00824024" w:rsidP="00034298">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lastRenderedPageBreak/>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9"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0" w:name="_qsh70q"/>
      <w:bookmarkEnd w:id="10"/>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3F124F2E"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1"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23C99E59"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2"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63F84074"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3"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3C0B77AF"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4"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w:t>
      </w:r>
      <w:r w:rsidRPr="00FE3E49">
        <w:rPr>
          <w:rFonts w:asciiTheme="minorHAnsi" w:hAnsiTheme="minorHAnsi" w:cstheme="minorHAnsi"/>
          <w:szCs w:val="22"/>
        </w:rPr>
        <w:lastRenderedPageBreak/>
        <w:t xml:space="preserve">of </w:t>
      </w:r>
      <w:hyperlink r:id="rId55"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2C2C3105"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56"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B60EBE"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57"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9"/>
    <w:p w14:paraId="79BAB334" w14:textId="4B70D506" w:rsidR="00540470" w:rsidRPr="00540470" w:rsidRDefault="002E0800" w:rsidP="00895A8A">
      <w:pPr>
        <w:pStyle w:val="Heading3"/>
        <w:spacing w:after="120"/>
      </w:pPr>
      <w:r w:rsidRPr="00895A8A">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 xml:space="preserve">arties. For the avoidance of doubt </w:t>
      </w:r>
      <w:r w:rsidRPr="00E13928">
        <w:rPr>
          <w:rFonts w:asciiTheme="minorHAnsi" w:hAnsiTheme="minorHAnsi" w:cstheme="minorHAnsi"/>
          <w:color w:val="000000" w:themeColor="text1"/>
          <w:szCs w:val="22"/>
        </w:rPr>
        <w:lastRenderedPageBreak/>
        <w:t>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2D90F523"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58"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1EA6A469"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59"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7B5CDF0D" w14:textId="57C0C5F3" w:rsidR="007D2CA5" w:rsidRPr="00C100B4" w:rsidRDefault="007D2CA5" w:rsidP="007D2CA5">
            <w:pPr>
              <w:jc w:val="both"/>
            </w:pPr>
            <w:r w:rsidRPr="006A0D43">
              <w:t>We confirm compliance with the Waste Management Packaging Regulations 2007 as amended.</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lastRenderedPageBreak/>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7E8DDA86" w14:textId="77777777" w:rsidR="00662F78" w:rsidRDefault="00662F78" w:rsidP="00EE6D3D">
      <w:pPr>
        <w:spacing w:line="259" w:lineRule="auto"/>
        <w:rPr>
          <w:szCs w:val="22"/>
          <w:highlight w:val="magenta"/>
        </w:rPr>
      </w:pPr>
      <w:r>
        <w:rPr>
          <w:szCs w:val="22"/>
          <w:highlight w:val="magenta"/>
        </w:rPr>
        <w:br w:type="page"/>
      </w:r>
    </w:p>
    <w:p w14:paraId="23054ADC" w14:textId="77777777" w:rsidR="003C0FB1" w:rsidRDefault="003C0FB1" w:rsidP="00414B5B">
      <w:pPr>
        <w:pStyle w:val="Heading1"/>
        <w:spacing w:before="0" w:after="120"/>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30516B60" w14:textId="36A51DD3" w:rsidR="00B420EC" w:rsidRPr="00B420EC" w:rsidRDefault="00B420EC" w:rsidP="00B420EC">
      <w:pPr>
        <w:jc w:val="center"/>
        <w:rPr>
          <w:rFonts w:hAnsiTheme="minorHAnsi" w:cstheme="minorHAnsi"/>
          <w:b/>
          <w:i/>
          <w:color w:val="333399"/>
          <w:sz w:val="24"/>
          <w:szCs w:val="22"/>
          <w:highlight w:val="yellow"/>
          <w:lang w:val="en-IE"/>
        </w:rPr>
      </w:pPr>
      <w:r w:rsidRPr="00B420EC">
        <w:rPr>
          <w:rFonts w:hAnsiTheme="minorHAnsi" w:cstheme="minorHAnsi"/>
          <w:b/>
          <w:i/>
          <w:noProof/>
          <w:color w:val="333399"/>
          <w:sz w:val="24"/>
          <w:szCs w:val="22"/>
          <w:highlight w:val="yellow"/>
          <w:lang w:val="en-IE"/>
        </w:rPr>
        <w:drawing>
          <wp:inline distT="0" distB="0" distL="0" distR="0" wp14:anchorId="0DF5F8AB" wp14:editId="559765EE">
            <wp:extent cx="938212" cy="1062048"/>
            <wp:effectExtent l="0" t="0" r="0" b="5080"/>
            <wp:docPr id="132156726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60" cstate="print">
                      <a:extLst>
                        <a:ext uri="{28A0092B-C50C-407E-A947-70E740481C1C}">
                          <a14:useLocalDpi xmlns:a14="http://schemas.microsoft.com/office/drawing/2010/main" val="0"/>
                        </a:ext>
                      </a:extLst>
                    </a:blip>
                    <a:srcRect/>
                    <a:stretch>
                      <a:fillRect/>
                    </a:stretch>
                  </pic:blipFill>
                  <pic:spPr bwMode="auto">
                    <a:xfrm>
                      <a:off x="0" y="0"/>
                      <a:ext cx="943766" cy="1068335"/>
                    </a:xfrm>
                    <a:prstGeom prst="rect">
                      <a:avLst/>
                    </a:prstGeom>
                    <a:noFill/>
                    <a:ln>
                      <a:noFill/>
                    </a:ln>
                  </pic:spPr>
                </pic:pic>
              </a:graphicData>
            </a:graphic>
          </wp:inline>
        </w:drawing>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0C9ED88" w:rsidR="00440C1E" w:rsidRPr="00440C1E" w:rsidRDefault="00B420EC" w:rsidP="00440C1E">
      <w:pPr>
        <w:jc w:val="center"/>
        <w:rPr>
          <w:rFonts w:hAnsiTheme="minorHAnsi" w:cstheme="minorHAnsi"/>
          <w:b/>
          <w:i/>
          <w:color w:val="333399"/>
          <w:sz w:val="24"/>
          <w:szCs w:val="22"/>
          <w:highlight w:val="yellow"/>
        </w:rPr>
      </w:pPr>
      <w:r>
        <w:rPr>
          <w:rFonts w:hAnsiTheme="minorHAnsi" w:cstheme="minorHAnsi"/>
          <w:b/>
          <w:i/>
          <w:color w:val="333399"/>
          <w:sz w:val="24"/>
          <w:szCs w:val="22"/>
          <w:highlight w:val="yellow"/>
        </w:rPr>
        <w:t>St. Oliver Plunkett NS</w:t>
      </w:r>
    </w:p>
    <w:p w14:paraId="1D13463F" w14:textId="38021286" w:rsidR="00440C1E" w:rsidRPr="00440C1E" w:rsidRDefault="00B420EC" w:rsidP="00440C1E">
      <w:pPr>
        <w:jc w:val="center"/>
        <w:rPr>
          <w:rFonts w:hAnsiTheme="minorHAnsi" w:cstheme="minorHAnsi"/>
          <w:b/>
          <w:i/>
          <w:color w:val="333399"/>
          <w:sz w:val="24"/>
          <w:szCs w:val="22"/>
        </w:rPr>
      </w:pPr>
      <w:r>
        <w:rPr>
          <w:rFonts w:hAnsiTheme="minorHAnsi" w:cstheme="minorHAnsi"/>
          <w:b/>
          <w:i/>
          <w:color w:val="333399"/>
          <w:sz w:val="24"/>
          <w:szCs w:val="22"/>
        </w:rPr>
        <w:t>19380R</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rFonts w:ascii="Calibri"/>
          <w:noProof/>
          <w:szCs w:val="24"/>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6E46EBAB"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w:t>
      </w:r>
      <w:r w:rsidRPr="00B420EC">
        <w:rPr>
          <w:rFonts w:hAnsiTheme="minorHAnsi" w:cstheme="minorHAnsi"/>
          <w:b/>
          <w:color w:val="FFFFFF" w:themeColor="background1"/>
        </w:rPr>
        <w:t xml:space="preserve">THE </w:t>
      </w:r>
      <w:r w:rsidR="00B420EC" w:rsidRPr="00B420EC">
        <w:rPr>
          <w:rFonts w:hAnsiTheme="minorHAnsi" w:cstheme="minorHAnsi"/>
          <w:b/>
          <w:color w:val="FF0000"/>
        </w:rPr>
        <w:t>09</w:t>
      </w:r>
      <w:r w:rsidR="00B420EC" w:rsidRPr="00B420EC">
        <w:rPr>
          <w:rFonts w:hAnsiTheme="minorHAnsi" w:cstheme="minorHAnsi"/>
          <w:b/>
          <w:color w:val="FF0000"/>
          <w:vertAlign w:val="superscript"/>
        </w:rPr>
        <w:t>th</w:t>
      </w:r>
      <w:r w:rsidR="00B420EC" w:rsidRPr="00B420EC">
        <w:rPr>
          <w:rFonts w:hAnsiTheme="minorHAnsi" w:cstheme="minorHAnsi"/>
          <w:b/>
          <w:color w:val="FF0000"/>
        </w:rPr>
        <w:t xml:space="preserve"> </w:t>
      </w:r>
      <w:r w:rsidRPr="00B420EC">
        <w:rPr>
          <w:rFonts w:hAnsiTheme="minorHAnsi" w:cstheme="minorHAnsi"/>
          <w:b/>
          <w:color w:val="FFFFFF" w:themeColor="background1"/>
        </w:rPr>
        <w:t>DAY OF</w:t>
      </w:r>
      <w:r w:rsidR="00B420EC" w:rsidRPr="00B420EC">
        <w:rPr>
          <w:rFonts w:hAnsiTheme="minorHAnsi" w:cstheme="minorHAnsi"/>
          <w:b/>
          <w:color w:val="FFFFFF" w:themeColor="background1"/>
        </w:rPr>
        <w:t xml:space="preserve"> September </w:t>
      </w:r>
      <w:r w:rsidRPr="00B420EC">
        <w:rPr>
          <w:rFonts w:hAnsiTheme="minorHAnsi" w:cstheme="minorHAnsi"/>
          <w:b/>
          <w:color w:val="FFFFFF" w:themeColor="background1"/>
        </w:rPr>
        <w:t>20</w:t>
      </w:r>
      <w:r w:rsidR="00B420EC" w:rsidRPr="00B420EC">
        <w:rPr>
          <w:rFonts w:hAnsiTheme="minorHAnsi" w:cstheme="minorHAnsi"/>
          <w:b/>
          <w:color w:val="FF0000"/>
        </w:rPr>
        <w:t xml:space="preserve">26 </w:t>
      </w:r>
      <w:r w:rsidRPr="00B420EC">
        <w:rPr>
          <w:rFonts w:hAnsiTheme="minorHAnsi" w:cstheme="minorHAnsi"/>
          <w:b/>
          <w:color w:val="FFFFFF" w:themeColor="background1"/>
        </w:rPr>
        <w:t>BETWEEN</w:t>
      </w:r>
      <w:r>
        <w:rPr>
          <w:rFonts w:hAnsiTheme="minorHAnsi" w:cstheme="minorHAnsi"/>
        </w:rPr>
        <w:t xml:space="preserve"> </w:t>
      </w:r>
    </w:p>
    <w:p w14:paraId="2ED557CB" w14:textId="28F83C32" w:rsidR="00AF038B" w:rsidRPr="00A83ECF" w:rsidRDefault="00B420EC" w:rsidP="00AF038B">
      <w:pPr>
        <w:jc w:val="both"/>
        <w:rPr>
          <w:rFonts w:hAnsiTheme="minorHAnsi" w:cstheme="minorHAnsi"/>
        </w:rPr>
      </w:pPr>
      <w:r>
        <w:rPr>
          <w:rFonts w:hAnsiTheme="minorHAnsi" w:cstheme="minorHAnsi"/>
          <w:b/>
          <w:bCs/>
        </w:rPr>
        <w:t>St Oliver Plunkett NS</w:t>
      </w:r>
      <w:r w:rsidR="00AF038B" w:rsidRPr="00A83ECF">
        <w:rPr>
          <w:rFonts w:hAnsiTheme="minorHAnsi" w:cstheme="minorHAnsi"/>
        </w:rPr>
        <w:t xml:space="preserve"> of</w:t>
      </w:r>
      <w:r>
        <w:rPr>
          <w:rFonts w:hAnsiTheme="minorHAnsi" w:cstheme="minorHAnsi"/>
        </w:rPr>
        <w:t xml:space="preserve"> Kilkerrin, Ballinasloe, Co Galway</w:t>
      </w:r>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EB1E7A3"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1" w:history="1">
        <w:r w:rsidRPr="0057000B">
          <w:rPr>
            <w:rStyle w:val="Hyperlink"/>
            <w:rFonts w:hAnsiTheme="minorHAnsi" w:cstheme="minorHAnsi"/>
          </w:rPr>
          <w:t>www.etenders.gov.ie</w:t>
        </w:r>
      </w:hyperlink>
      <w:r w:rsidRPr="0057000B">
        <w:rPr>
          <w:rFonts w:hAnsiTheme="minorHAnsi" w:cstheme="minorHAnsi"/>
        </w:rPr>
        <w:t xml:space="preserve"> on </w:t>
      </w:r>
      <w:r w:rsidR="00B420EC">
        <w:rPr>
          <w:rFonts w:hAnsiTheme="minorHAnsi" w:cstheme="minorHAnsi"/>
        </w:rPr>
        <w:t xml:space="preserve">09/09/2026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2" w:history="1">
        <w:r w:rsidRPr="0057000B">
          <w:rPr>
            <w:rStyle w:val="Hyperlink"/>
            <w:rFonts w:hAnsiTheme="minorHAnsi" w:cstheme="minorHAnsi"/>
          </w:rPr>
          <w:t>www.etenders.gov.ie</w:t>
        </w:r>
      </w:hyperlink>
      <w:r w:rsidRPr="0057000B">
        <w:rPr>
          <w:rFonts w:hAnsiTheme="minorHAnsi" w:cstheme="minorHAnsi"/>
        </w:rPr>
        <w:t xml:space="preserve"> </w:t>
      </w:r>
      <w:bookmarkStart w:id="11" w:name="_Hlk491159615"/>
      <w:r w:rsidRPr="0057000B">
        <w:rPr>
          <w:rFonts w:hAnsiTheme="minorHAnsi" w:cstheme="minorHAnsi"/>
        </w:rPr>
        <w:t xml:space="preserve">prior to the closing date of </w:t>
      </w:r>
      <w:r w:rsidR="00B420EC">
        <w:rPr>
          <w:rFonts w:hAnsiTheme="minorHAnsi" w:cstheme="minorHAnsi"/>
        </w:rPr>
        <w:t>02/10/2026</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1"/>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12"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12"/>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2738E8A"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3"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5FA78B9E"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4"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13"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13"/>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103E4C2E"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420EC">
        <w:rPr>
          <w:rFonts w:hAnsiTheme="minorHAnsi" w:cstheme="minorHAnsi"/>
        </w:rPr>
        <w:t>Aisling White,</w:t>
      </w:r>
      <w:r w:rsidRPr="0057000B">
        <w:rPr>
          <w:rFonts w:hAnsiTheme="minorHAnsi" w:cstheme="minorHAnsi"/>
        </w:rPr>
        <w:t xml:space="preserve">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14" w:name="_Toc177720935"/>
      <w:r w:rsidRPr="0057000B">
        <w:rPr>
          <w:rFonts w:asciiTheme="minorHAnsi" w:hAnsiTheme="minorHAnsi" w:cstheme="minorHAnsi"/>
        </w:rPr>
        <w:lastRenderedPageBreak/>
        <w:t>Schedule A: Terms and Conditions</w:t>
      </w:r>
      <w:bookmarkEnd w:id="14"/>
    </w:p>
    <w:p w14:paraId="14685E97" w14:textId="77777777" w:rsidR="00AF038B" w:rsidRPr="00630721" w:rsidRDefault="00AF038B" w:rsidP="00630721">
      <w:pPr>
        <w:pStyle w:val="Heading2"/>
      </w:pPr>
      <w:bookmarkStart w:id="15" w:name="_Toc177720936"/>
      <w:r w:rsidRPr="00630721">
        <w:t>1.</w:t>
      </w:r>
      <w:r w:rsidRPr="00630721">
        <w:tab/>
        <w:t>CONTRACTOR’S OBLIGATIONS</w:t>
      </w:r>
      <w:bookmarkEnd w:id="15"/>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33A5F8AB"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5"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16" w:name="_Hlk491159751"/>
      <w:r w:rsidRPr="0057000B">
        <w:rPr>
          <w:rFonts w:hAnsiTheme="minorHAnsi" w:cstheme="minorHAnsi"/>
        </w:rPr>
        <w:t xml:space="preserve"> </w:t>
      </w:r>
    </w:p>
    <w:bookmarkEnd w:id="16"/>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17" w:name="_Hlk491159818"/>
      <w:r w:rsidRPr="0057000B">
        <w:rPr>
          <w:rFonts w:hAnsiTheme="minorHAnsi" w:cstheme="minorHAnsi"/>
        </w:rPr>
        <w:t>or any of the circumstances set forth in Regulation 73 of the Regulations</w:t>
      </w:r>
      <w:bookmarkEnd w:id="17"/>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18" w:name="_Toc177720937"/>
      <w:r w:rsidRPr="00630721">
        <w:t>2.</w:t>
      </w:r>
      <w:r w:rsidRPr="00630721">
        <w:tab/>
        <w:t>KEY PERSONNEL</w:t>
      </w:r>
      <w:bookmarkEnd w:id="18"/>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19" w:name="_Toc177720938"/>
      <w:r w:rsidRPr="00630721">
        <w:lastRenderedPageBreak/>
        <w:t>3.</w:t>
      </w:r>
      <w:r w:rsidRPr="00630721">
        <w:tab/>
        <w:t>PAYMENT</w:t>
      </w:r>
      <w:bookmarkEnd w:id="19"/>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0" w:name="_Toc177720939"/>
      <w:r w:rsidRPr="00630721">
        <w:lastRenderedPageBreak/>
        <w:t>4.</w:t>
      </w:r>
      <w:r w:rsidRPr="00630721">
        <w:tab/>
        <w:t>WARRANTIES, REPRESENTATIONS AND UNDERTAKINGS</w:t>
      </w:r>
      <w:bookmarkEnd w:id="20"/>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470C1270"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6"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1" w:name="_Toc177720940"/>
      <w:r w:rsidRPr="00630721">
        <w:t>5.</w:t>
      </w:r>
      <w:r w:rsidRPr="00630721">
        <w:tab/>
        <w:t>REMEDIES</w:t>
      </w:r>
      <w:bookmarkEnd w:id="21"/>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22" w:name="_Toc177720941"/>
      <w:r w:rsidRPr="00630721">
        <w:t>6.</w:t>
      </w:r>
      <w:r w:rsidRPr="00630721">
        <w:tab/>
        <w:t>INTELLECTUAL PROPERTY</w:t>
      </w:r>
      <w:bookmarkEnd w:id="22"/>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23" w:name="_Toc177720942"/>
      <w:r w:rsidRPr="00630721">
        <w:t>7.</w:t>
      </w:r>
      <w:r w:rsidRPr="00630721">
        <w:tab/>
        <w:t>CONFIDENTIALITY</w:t>
      </w:r>
      <w:bookmarkEnd w:id="23"/>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24" w:name="_Toc177720943"/>
      <w:r w:rsidRPr="00630721">
        <w:t>8.</w:t>
      </w:r>
      <w:r w:rsidRPr="00630721">
        <w:tab/>
        <w:t>FORCE MAJEURE</w:t>
      </w:r>
      <w:bookmarkEnd w:id="24"/>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25" w:name="_Toc177720944"/>
      <w:r w:rsidRPr="00630721">
        <w:t>9.</w:t>
      </w:r>
      <w:r w:rsidRPr="00630721">
        <w:tab/>
        <w:t>TERMINATION</w:t>
      </w:r>
      <w:bookmarkEnd w:id="25"/>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2DBCC525"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67"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26" w:name="_Toc177720945"/>
      <w:r w:rsidRPr="00630721">
        <w:t xml:space="preserve">10. </w:t>
      </w:r>
      <w:r w:rsidRPr="00630721">
        <w:tab/>
        <w:t>CONTRACT MANAGEMENT</w:t>
      </w:r>
      <w:bookmarkEnd w:id="26"/>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27" w:name="_Toc177720946"/>
      <w:r w:rsidRPr="00630721">
        <w:t>11.</w:t>
      </w:r>
      <w:r w:rsidRPr="00630721">
        <w:tab/>
        <w:t>DISPUTES</w:t>
      </w:r>
      <w:bookmarkEnd w:id="27"/>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4E421EF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xml:space="preserve">] within the Contractor and to </w:t>
      </w:r>
      <w:r w:rsidR="00B420EC">
        <w:rPr>
          <w:rFonts w:hAnsiTheme="minorHAnsi" w:cstheme="minorHAnsi"/>
        </w:rPr>
        <w:t>Aisling White</w:t>
      </w:r>
      <w:r w:rsidRPr="0057000B">
        <w:rPr>
          <w:rFonts w:hAnsiTheme="minorHAnsi" w:cstheme="minorHAnsi"/>
        </w:rPr>
        <w:t xml:space="preserve">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28" w:name="_Toc177720947"/>
      <w:r w:rsidRPr="00630721">
        <w:t>12.</w:t>
      </w:r>
      <w:r w:rsidRPr="00630721">
        <w:tab/>
        <w:t>GOVERNING LAW, CHOICE OF JURISDICTION AND EXECUTION</w:t>
      </w:r>
      <w:bookmarkEnd w:id="28"/>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29" w:name="_Toc177720948"/>
      <w:r w:rsidRPr="00630721">
        <w:lastRenderedPageBreak/>
        <w:t>13.</w:t>
      </w:r>
      <w:r w:rsidRPr="00630721">
        <w:tab/>
        <w:t>NOTICES</w:t>
      </w:r>
      <w:bookmarkEnd w:id="29"/>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0" w:name="_Toc177720949"/>
      <w:r w:rsidRPr="00630721">
        <w:t>14.</w:t>
      </w:r>
      <w:r w:rsidRPr="00630721">
        <w:tab/>
        <w:t>ASSIGNMENT AND SUBCONTRACT</w:t>
      </w:r>
      <w:bookmarkEnd w:id="30"/>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1" w:name="_Toc177720950"/>
      <w:r w:rsidRPr="00630721">
        <w:t>15.</w:t>
      </w:r>
      <w:r w:rsidRPr="00630721">
        <w:tab/>
        <w:t>ENTIRE AGREEMENT</w:t>
      </w:r>
      <w:bookmarkEnd w:id="31"/>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32" w:name="_Toc177720951"/>
      <w:r w:rsidRPr="00630721">
        <w:t>16.</w:t>
      </w:r>
      <w:r w:rsidRPr="00630721">
        <w:tab/>
        <w:t>SEVERABILITY</w:t>
      </w:r>
      <w:bookmarkEnd w:id="32"/>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33" w:name="_Toc177720952"/>
      <w:r w:rsidRPr="00630721">
        <w:lastRenderedPageBreak/>
        <w:t>17.</w:t>
      </w:r>
      <w:r w:rsidRPr="00630721">
        <w:tab/>
        <w:t>WAIVER</w:t>
      </w:r>
      <w:bookmarkEnd w:id="33"/>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34" w:name="_Toc177720953"/>
      <w:r w:rsidRPr="00630721">
        <w:t>18.</w:t>
      </w:r>
      <w:r w:rsidRPr="00630721">
        <w:tab/>
        <w:t>NON-EXCLUSIVITY</w:t>
      </w:r>
      <w:bookmarkEnd w:id="34"/>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35" w:name="_Toc177720954"/>
      <w:r w:rsidRPr="00630721">
        <w:t>19.</w:t>
      </w:r>
      <w:r w:rsidRPr="00630721">
        <w:tab/>
        <w:t>MEDIA</w:t>
      </w:r>
      <w:bookmarkEnd w:id="35"/>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36" w:name="_Toc177720955"/>
      <w:r w:rsidRPr="00630721">
        <w:t>20.</w:t>
      </w:r>
      <w:r w:rsidRPr="00630721">
        <w:tab/>
        <w:t>CONFLICTS, REGISTRABLE INTERESTS AND CORRUPT GIFTS</w:t>
      </w:r>
      <w:bookmarkEnd w:id="36"/>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37" w:name="_Toc177720956"/>
      <w:r w:rsidRPr="00630721">
        <w:lastRenderedPageBreak/>
        <w:t>21.</w:t>
      </w:r>
      <w:r w:rsidRPr="00630721">
        <w:tab/>
        <w:t>ACCESS TO PREMISES</w:t>
      </w:r>
      <w:bookmarkEnd w:id="37"/>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38" w:name="_Toc177720957"/>
      <w:r w:rsidRPr="00630721">
        <w:t>22.</w:t>
      </w:r>
      <w:r w:rsidRPr="00630721">
        <w:tab/>
        <w:t>EQUIPMENT</w:t>
      </w:r>
      <w:bookmarkEnd w:id="38"/>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39" w:name="_Toc177720958"/>
      <w:r w:rsidRPr="00630721">
        <w:t>23.</w:t>
      </w:r>
      <w:r w:rsidRPr="00630721">
        <w:tab/>
        <w:t>NON-SOLICITATION</w:t>
      </w:r>
      <w:bookmarkEnd w:id="39"/>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0" w:name="_Toc177720959"/>
      <w:r w:rsidRPr="00630721">
        <w:t>24.</w:t>
      </w:r>
      <w:r w:rsidRPr="00630721">
        <w:tab/>
        <w:t>CHANGE CONTROL PROCEDURE</w:t>
      </w:r>
      <w:bookmarkEnd w:id="40"/>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1" w:name="_Toc177720960"/>
      <w:bookmarkStart w:id="42" w:name="_Hlk22478011"/>
      <w:r w:rsidRPr="00630721">
        <w:t>25.</w:t>
      </w:r>
      <w:r w:rsidRPr="00630721">
        <w:tab/>
        <w:t>DATA PROTECTION AND SECURITY</w:t>
      </w:r>
      <w:bookmarkEnd w:id="41"/>
    </w:p>
    <w:bookmarkEnd w:id="42"/>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43" w:name="_Toc177720961"/>
      <w:r w:rsidRPr="00630721">
        <w:t>26. ADDITIONAL CONDITION(S)</w:t>
      </w:r>
      <w:bookmarkEnd w:id="43"/>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77777777"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68"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69"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490F4CB6" w:rsidR="00A94E06" w:rsidRDefault="00A94E06" w:rsidP="00034298">
      <w:pPr>
        <w:pStyle w:val="ListParagraph"/>
        <w:numPr>
          <w:ilvl w:val="0"/>
          <w:numId w:val="16"/>
        </w:numPr>
        <w:jc w:val="both"/>
      </w:pPr>
      <w:r>
        <w:t xml:space="preserve">compliance with the Department of Education Technical Note Guidance </w:t>
      </w:r>
      <w:hyperlink r:id="rId70"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1E0A8AD3" w:rsidR="00A94E06" w:rsidRDefault="00A94E06" w:rsidP="00034298">
      <w:pPr>
        <w:pStyle w:val="ListParagraph"/>
        <w:numPr>
          <w:ilvl w:val="0"/>
          <w:numId w:val="17"/>
        </w:numPr>
        <w:jc w:val="both"/>
      </w:pPr>
      <w:r>
        <w:t>daily w</w:t>
      </w:r>
      <w:r w:rsidRPr="003B6F5C">
        <w:t>aste management</w:t>
      </w:r>
      <w:r>
        <w:t xml:space="preserve"> including but not limited to food waste and packaging and the daily removal of same from the school campus. The </w:t>
      </w:r>
      <w:r w:rsidR="00A55AB3">
        <w:t>Contractor</w:t>
      </w:r>
      <w:r>
        <w:t xml:space="preserve"> shall comply with all relevant waste transportation licencing requirements;</w:t>
      </w:r>
    </w:p>
    <w:p w14:paraId="22460B0B" w14:textId="22541A29" w:rsidR="00A94E06" w:rsidRDefault="00A94E06" w:rsidP="00A94E06">
      <w:pPr>
        <w:pStyle w:val="ListParagraph"/>
        <w:jc w:val="both"/>
        <w:rPr>
          <w:b/>
          <w:bCs/>
        </w:rPr>
      </w:pPr>
      <w:r w:rsidRPr="00DD53BA">
        <w:rPr>
          <w:b/>
          <w:bCs/>
        </w:rPr>
        <w:t>It is important to note that under no circumstances are students allowed to take uneaten food home</w:t>
      </w:r>
      <w:r w:rsidR="00623AF4">
        <w:rPr>
          <w:b/>
          <w:bCs/>
        </w:rPr>
        <w:t>.</w:t>
      </w: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0B5FFEA"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students/their parents/guardians.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 Food removed on daily basis and disposed of in supplier’s waste disposal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Recyclable waste removed from school daily and recycled in supplier’s recycling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D6BAB49" w14:textId="7C693266"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Organic ingredient</w:t>
            </w:r>
            <w:r w:rsidR="00D51867">
              <w:rPr>
                <w:rFonts w:asciiTheme="minorHAnsi" w:hAnsiTheme="minorHAnsi" w:cstheme="minorHAnsi"/>
                <w:lang w:val="en-IE"/>
              </w:rPr>
              <w: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Offer a variety and choice of meals daily (including </w:t>
            </w:r>
            <w:r w:rsidR="002312B1">
              <w:rPr>
                <w:rFonts w:asciiTheme="minorHAnsi" w:hAnsiTheme="minorHAnsi" w:cstheme="minorHAnsi"/>
                <w:lang w:val="en-IE"/>
              </w:rPr>
              <w:t xml:space="preserve">for </w:t>
            </w:r>
            <w:r w:rsidR="002312B1" w:rsidRPr="0097131E">
              <w:rPr>
                <w:rFonts w:asciiTheme="minorHAnsi" w:hAnsiTheme="minorHAnsi" w:cstheme="minorHAnsi"/>
                <w:lang w:val="en-IE"/>
              </w:rPr>
              <w:t>those</w:t>
            </w:r>
            <w:r w:rsidR="009718A7">
              <w:rPr>
                <w:rFonts w:asciiTheme="minorHAnsi" w:hAnsiTheme="minorHAnsi" w:cstheme="minorHAnsi"/>
                <w:lang w:val="en-IE"/>
              </w:rPr>
              <w:t xml:space="preserve"> that are </w:t>
            </w:r>
            <w:r w:rsidRPr="0097131E">
              <w:rPr>
                <w:rFonts w:asciiTheme="minorHAnsi" w:hAnsiTheme="minorHAnsi" w:cstheme="minorHAnsi"/>
                <w:lang w:val="en-IE"/>
              </w:rPr>
              <w:t>vegetarian/vegan</w:t>
            </w:r>
            <w:r w:rsidR="00D51867">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sidR="009718A7">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sidR="009718A7">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lastRenderedPageBreak/>
              <w:t xml:space="preserve">Provide clearly visible labelling </w:t>
            </w:r>
            <w:r w:rsidR="009718A7">
              <w:rPr>
                <w:rFonts w:asciiTheme="minorHAnsi" w:hAnsiTheme="minorHAnsi" w:cstheme="minorHAnsi"/>
                <w:lang w:val="en-IE"/>
              </w:rPr>
              <w:t>including</w:t>
            </w:r>
            <w:r w:rsidRPr="0097131E">
              <w:rPr>
                <w:rFonts w:asciiTheme="minorHAnsi" w:hAnsiTheme="minorHAnsi" w:cstheme="minorHAnsi"/>
                <w:lang w:val="en-IE"/>
              </w:rPr>
              <w:t xml:space="preserve"> </w:t>
            </w:r>
            <w:r w:rsidR="009718A7">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sidR="009718A7">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AF73CC" w:rsidRPr="0097131E" w:rsidRDefault="00AF73CC" w:rsidP="003A382E">
            <w:pPr>
              <w:jc w:val="both"/>
              <w:rPr>
                <w:rFonts w:asciiTheme="minorHAnsi" w:hAnsiTheme="minorHAnsi" w:cstheme="minorHAnsi"/>
                <w:lang w:val="en-IE"/>
              </w:rPr>
            </w:pPr>
          </w:p>
        </w:tc>
      </w:tr>
      <w:tr w:rsidR="00AF73CC"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AF73CC" w:rsidRPr="0097131E" w:rsidRDefault="00AF73CC" w:rsidP="003A382E">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320C645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1" w:history="1">
              <w:r w:rsidR="00623AF4"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lastRenderedPageBreak/>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Pr="0097131E"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44"/>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44"/>
      <w:r w:rsidR="00630721" w:rsidRPr="00602DF5">
        <w:rPr>
          <w:rStyle w:val="CommentReference"/>
          <w:b/>
          <w:color w:val="333399"/>
          <w:sz w:val="32"/>
          <w:szCs w:val="32"/>
          <w:lang w:val="en-US"/>
        </w:rPr>
        <w:commentReference w:id="44"/>
      </w:r>
    </w:p>
    <w:p w14:paraId="3DDD05D8" w14:textId="6BE4FCE1" w:rsidR="00187600" w:rsidRDefault="00B420EC" w:rsidP="00187600">
      <w:pPr>
        <w:rPr>
          <w:szCs w:val="22"/>
          <w:lang w:val="en-US"/>
        </w:rPr>
      </w:pPr>
      <w:r>
        <w:rPr>
          <w:szCs w:val="22"/>
          <w:lang w:val="en-US"/>
        </w:rPr>
        <w:t>Not applicable</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45"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szCs w:val="22"/>
          <w:highlight w:val="cyan"/>
        </w:rPr>
        <w:id w:val="923306803"/>
        <w:placeholder>
          <w:docPart w:val="9FA0F2366C0E4E358004E90B0C88D159"/>
        </w:placeholder>
      </w:sdtPr>
      <w:sdtContent>
        <w:sdt>
          <w:sdtPr>
            <w:rPr>
              <w:color w:val="FF0000"/>
              <w:szCs w:val="22"/>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4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4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4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4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4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4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4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4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4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1"/>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51"/>
      <w:r w:rsidR="00BD6F4D">
        <w:rPr>
          <w:rStyle w:val="CommentReference"/>
          <w:b/>
          <w:color w:val="333399"/>
          <w:sz w:val="32"/>
          <w:szCs w:val="32"/>
          <w:lang w:val="en-US"/>
        </w:rPr>
        <w:commentReference w:id="51"/>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2"/>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52"/>
      <w:r w:rsidR="00F00234" w:rsidRPr="00630721">
        <w:rPr>
          <w:rStyle w:val="CommentReference"/>
          <w:b/>
          <w:color w:val="333399"/>
          <w:sz w:val="32"/>
          <w:szCs w:val="32"/>
          <w:lang w:val="en-US"/>
        </w:rPr>
        <w:commentReference w:id="52"/>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66C9F511" w:rsidR="0074622E" w:rsidRPr="00630721" w:rsidRDefault="00B420EC" w:rsidP="0074622E">
            <w:pPr>
              <w:rPr>
                <w:rFonts w:asciiTheme="minorHAnsi" w:hAnsiTheme="minorHAnsi" w:cstheme="minorHAnsi"/>
                <w:b/>
                <w:sz w:val="22"/>
                <w:szCs w:val="22"/>
                <w:lang w:val="en-IE"/>
              </w:rPr>
            </w:pPr>
            <w:r>
              <w:rPr>
                <w:rFonts w:asciiTheme="minorHAnsi" w:hAnsiTheme="minorHAnsi" w:cstheme="minorHAnsi"/>
                <w:b/>
                <w:sz w:val="22"/>
                <w:szCs w:val="22"/>
                <w:lang w:val="en-IE"/>
              </w:rPr>
              <w:t>St Oliver Plunkett N.S</w:t>
            </w: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08B28DE3" w14:textId="77777777" w:rsidR="0074622E" w:rsidRDefault="00B420EC" w:rsidP="0074622E">
            <w:pPr>
              <w:rPr>
                <w:rFonts w:asciiTheme="minorHAnsi" w:hAnsiTheme="minorHAnsi" w:cstheme="minorHAnsi"/>
                <w:b/>
                <w:sz w:val="22"/>
                <w:szCs w:val="22"/>
                <w:lang w:val="en-IE"/>
              </w:rPr>
            </w:pPr>
            <w:r>
              <w:rPr>
                <w:rFonts w:asciiTheme="minorHAnsi" w:hAnsiTheme="minorHAnsi" w:cstheme="minorHAnsi"/>
                <w:b/>
                <w:sz w:val="22"/>
                <w:szCs w:val="22"/>
                <w:lang w:val="en-IE"/>
              </w:rPr>
              <w:t>Kilkerrin</w:t>
            </w:r>
          </w:p>
          <w:p w14:paraId="17614AB2" w14:textId="77777777" w:rsidR="00B420EC" w:rsidRDefault="00B420EC" w:rsidP="0074622E">
            <w:pPr>
              <w:rPr>
                <w:rFonts w:asciiTheme="minorHAnsi" w:hAnsiTheme="minorHAnsi" w:cstheme="minorHAnsi"/>
                <w:b/>
                <w:sz w:val="22"/>
                <w:szCs w:val="22"/>
                <w:lang w:val="en-IE"/>
              </w:rPr>
            </w:pPr>
            <w:r>
              <w:rPr>
                <w:rFonts w:asciiTheme="minorHAnsi" w:hAnsiTheme="minorHAnsi" w:cstheme="minorHAnsi"/>
                <w:b/>
                <w:sz w:val="22"/>
                <w:szCs w:val="22"/>
                <w:lang w:val="en-IE"/>
              </w:rPr>
              <w:t>Ballinalsoe</w:t>
            </w:r>
          </w:p>
          <w:p w14:paraId="5854D30E" w14:textId="77777777" w:rsidR="00B420EC" w:rsidRDefault="00B420EC" w:rsidP="0074622E">
            <w:pPr>
              <w:rPr>
                <w:rFonts w:asciiTheme="minorHAnsi" w:hAnsiTheme="minorHAnsi" w:cstheme="minorHAnsi"/>
                <w:b/>
                <w:sz w:val="22"/>
                <w:szCs w:val="22"/>
                <w:lang w:val="en-IE"/>
              </w:rPr>
            </w:pPr>
            <w:r>
              <w:rPr>
                <w:rFonts w:asciiTheme="minorHAnsi" w:hAnsiTheme="minorHAnsi" w:cstheme="minorHAnsi"/>
                <w:b/>
                <w:sz w:val="22"/>
                <w:szCs w:val="22"/>
                <w:lang w:val="en-IE"/>
              </w:rPr>
              <w:t>Co Galway</w:t>
            </w:r>
          </w:p>
          <w:p w14:paraId="741B0BC5" w14:textId="01D6B774" w:rsidR="00B420EC" w:rsidRPr="00630721" w:rsidRDefault="00B420EC" w:rsidP="0074622E">
            <w:pPr>
              <w:rPr>
                <w:rFonts w:asciiTheme="minorHAnsi" w:hAnsiTheme="minorHAnsi" w:cstheme="minorHAnsi"/>
                <w:b/>
                <w:sz w:val="22"/>
                <w:szCs w:val="22"/>
                <w:lang w:val="en-IE"/>
              </w:rPr>
            </w:pPr>
            <w:r>
              <w:rPr>
                <w:rFonts w:asciiTheme="minorHAnsi" w:hAnsiTheme="minorHAnsi" w:cstheme="minorHAnsi"/>
                <w:b/>
                <w:sz w:val="22"/>
                <w:szCs w:val="22"/>
                <w:lang w:val="en-IE"/>
              </w:rPr>
              <w:t>H53DX30</w:t>
            </w: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40886B36" w14:textId="77777777" w:rsidR="0074622E" w:rsidRDefault="00B420EC" w:rsidP="0074622E">
            <w:pPr>
              <w:rPr>
                <w:rFonts w:asciiTheme="minorHAnsi" w:hAnsiTheme="minorHAnsi" w:cstheme="minorHAnsi"/>
                <w:b/>
                <w:sz w:val="22"/>
                <w:szCs w:val="22"/>
                <w:lang w:val="en-IE"/>
              </w:rPr>
            </w:pPr>
            <w:r>
              <w:rPr>
                <w:rFonts w:asciiTheme="minorHAnsi" w:hAnsiTheme="minorHAnsi" w:cstheme="minorHAnsi"/>
                <w:b/>
                <w:sz w:val="22"/>
                <w:szCs w:val="22"/>
                <w:lang w:val="en-IE"/>
              </w:rPr>
              <w:t>Aisling White</w:t>
            </w:r>
          </w:p>
          <w:p w14:paraId="1059DEC6" w14:textId="77777777" w:rsidR="00B420EC" w:rsidRDefault="00B420EC" w:rsidP="0074622E">
            <w:pPr>
              <w:rPr>
                <w:rFonts w:asciiTheme="minorHAnsi" w:hAnsiTheme="minorHAnsi" w:cstheme="minorHAnsi"/>
                <w:b/>
                <w:sz w:val="22"/>
                <w:szCs w:val="22"/>
                <w:lang w:val="en-IE"/>
              </w:rPr>
            </w:pPr>
            <w:r>
              <w:rPr>
                <w:rFonts w:asciiTheme="minorHAnsi" w:hAnsiTheme="minorHAnsi" w:cstheme="minorHAnsi"/>
                <w:b/>
                <w:sz w:val="22"/>
                <w:szCs w:val="22"/>
                <w:lang w:val="en-IE"/>
              </w:rPr>
              <w:t>Principal</w:t>
            </w:r>
          </w:p>
          <w:p w14:paraId="22B6A515" w14:textId="5DCB26AB" w:rsidR="00B420EC" w:rsidRPr="00630721" w:rsidRDefault="00B420EC" w:rsidP="0074622E">
            <w:pPr>
              <w:rPr>
                <w:rFonts w:asciiTheme="minorHAnsi" w:hAnsiTheme="minorHAnsi" w:cstheme="minorHAnsi"/>
                <w:b/>
                <w:sz w:val="22"/>
                <w:szCs w:val="22"/>
                <w:lang w:val="en-IE"/>
              </w:rPr>
            </w:pPr>
            <w:r>
              <w:rPr>
                <w:rFonts w:asciiTheme="minorHAnsi" w:hAnsiTheme="minorHAnsi" w:cstheme="minorHAnsi"/>
                <w:b/>
                <w:sz w:val="22"/>
                <w:szCs w:val="22"/>
                <w:lang w:val="en-IE"/>
              </w:rPr>
              <w:t>0949659316/0876104520</w:t>
            </w: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44" w:author="Author" w:initials="A">
    <w:p w14:paraId="50C1A6ED" w14:textId="6B4823E8"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51"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52"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2754DD0" w14:textId="77777777" w:rsidR="00F82773" w:rsidRDefault="00F82773" w:rsidP="003C0FB1">
      <w:r>
        <w:separator/>
      </w:r>
    </w:p>
  </w:endnote>
  <w:endnote w:type="continuationSeparator" w:id="0">
    <w:p w14:paraId="2DF2C548" w14:textId="77777777" w:rsidR="00F82773" w:rsidRDefault="00F82773" w:rsidP="003C0FB1">
      <w:r>
        <w:continuationSeparator/>
      </w:r>
    </w:p>
  </w:endnote>
  <w:endnote w:type="continuationNotice" w:id="1">
    <w:p w14:paraId="3C120E73" w14:textId="77777777" w:rsidR="00F82773" w:rsidRDefault="00F8277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77777777" w:rsidR="00A4629A" w:rsidRDefault="00A4629A"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ED62F8" w:rsidRPr="00ED62F8">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77777777" w:rsidR="00A4629A" w:rsidRPr="00CC6259" w:rsidRDefault="00A4629A"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ED62F8">
          <w:rPr>
            <w:rFonts w:asciiTheme="minorHAnsi" w:hAnsiTheme="minorHAnsi"/>
            <w:noProof/>
          </w:rPr>
          <w:t>9</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rPr>
        <w:rFonts w:asciiTheme="minorHAnsi" w:hAnsiTheme="minorHAnsi" w:cstheme="minorHAnsi"/>
      </w:rPr>
    </w:sdtEndPr>
    <w:sdtContent>
      <w:p w14:paraId="3B4CD611" w14:textId="77777777" w:rsidR="00A4629A" w:rsidRPr="00C05DD5" w:rsidRDefault="00A4629A" w:rsidP="00F934BA">
        <w:pPr>
          <w:pStyle w:val="Footer"/>
          <w:jc w:val="center"/>
          <w:rPr>
            <w:rFonts w:asciiTheme="minorHAnsi" w:hAnsiTheme="minorHAnsi" w:cstheme="minorHAnsi"/>
          </w:rPr>
        </w:pPr>
        <w:r w:rsidRPr="00C05DD5">
          <w:rPr>
            <w:rFonts w:asciiTheme="minorHAnsi" w:hAnsiTheme="minorHAnsi" w:cstheme="minorHAnsi"/>
          </w:rPr>
          <w:fldChar w:fldCharType="begin"/>
        </w:r>
        <w:r w:rsidRPr="00C05DD5">
          <w:rPr>
            <w:rFonts w:asciiTheme="minorHAnsi" w:hAnsiTheme="minorHAnsi" w:cstheme="minorHAnsi"/>
          </w:rPr>
          <w:instrText xml:space="preserve"> PAGE   \* MERGEFORMAT </w:instrText>
        </w:r>
        <w:r w:rsidRPr="00C05DD5">
          <w:rPr>
            <w:rFonts w:asciiTheme="minorHAnsi" w:hAnsiTheme="minorHAnsi" w:cstheme="minorHAnsi"/>
          </w:rPr>
          <w:fldChar w:fldCharType="separate"/>
        </w:r>
        <w:r w:rsidR="00ED62F8" w:rsidRPr="00C05DD5">
          <w:rPr>
            <w:rFonts w:asciiTheme="minorHAnsi" w:hAnsiTheme="minorHAnsi" w:cstheme="minorHAnsi"/>
            <w:noProof/>
          </w:rPr>
          <w:t>47</w:t>
        </w:r>
        <w:r w:rsidRPr="00C05DD5">
          <w:rPr>
            <w:rFonts w:asciiTheme="minorHAnsi" w:hAnsiTheme="minorHAnsi" w:cs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5DF1408" w14:textId="77777777" w:rsidR="00F82773" w:rsidRDefault="00F82773" w:rsidP="003C0FB1">
      <w:r>
        <w:separator/>
      </w:r>
    </w:p>
  </w:footnote>
  <w:footnote w:type="continuationSeparator" w:id="0">
    <w:p w14:paraId="5B44CB9B" w14:textId="77777777" w:rsidR="00F82773" w:rsidRDefault="00F82773" w:rsidP="003C0FB1">
      <w:r>
        <w:continuationSeparator/>
      </w:r>
    </w:p>
  </w:footnote>
  <w:footnote w:type="continuationNotice" w:id="1">
    <w:p w14:paraId="3BF0D47E" w14:textId="77777777" w:rsidR="00F82773" w:rsidRDefault="00F82773">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3"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4"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5"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6"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7"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8"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0"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1"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2"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3"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4"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5"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6"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7"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8"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9"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0"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1"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2"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4"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5"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6"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7"/>
  </w:num>
  <w:num w:numId="2" w16cid:durableId="459342256">
    <w:abstractNumId w:val="75"/>
  </w:num>
  <w:num w:numId="3" w16cid:durableId="1301107306">
    <w:abstractNumId w:val="58"/>
  </w:num>
  <w:num w:numId="4" w16cid:durableId="646933425">
    <w:abstractNumId w:val="11"/>
  </w:num>
  <w:num w:numId="5" w16cid:durableId="312610332">
    <w:abstractNumId w:val="74"/>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2"/>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0"/>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7"/>
  </w:num>
  <w:num w:numId="24" w16cid:durableId="1533030675">
    <w:abstractNumId w:val="9"/>
  </w:num>
  <w:num w:numId="25" w16cid:durableId="1539125551">
    <w:abstractNumId w:val="51"/>
  </w:num>
  <w:num w:numId="26" w16cid:durableId="1703896109">
    <w:abstractNumId w:val="76"/>
  </w:num>
  <w:num w:numId="27" w16cid:durableId="1111777410">
    <w:abstractNumId w:val="63"/>
  </w:num>
  <w:num w:numId="28" w16cid:durableId="1873377644">
    <w:abstractNumId w:val="68"/>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2"/>
  </w:num>
  <w:num w:numId="35" w16cid:durableId="956329381">
    <w:abstractNumId w:val="1"/>
  </w:num>
  <w:num w:numId="36" w16cid:durableId="1268847370">
    <w:abstractNumId w:val="65"/>
  </w:num>
  <w:num w:numId="37" w16cid:durableId="1173186537">
    <w:abstractNumId w:val="36"/>
  </w:num>
  <w:num w:numId="38" w16cid:durableId="318197355">
    <w:abstractNumId w:val="24"/>
  </w:num>
  <w:num w:numId="39" w16cid:durableId="443501521">
    <w:abstractNumId w:val="2"/>
  </w:num>
  <w:num w:numId="40" w16cid:durableId="2129817714">
    <w:abstractNumId w:val="54"/>
  </w:num>
  <w:num w:numId="41" w16cid:durableId="383482232">
    <w:abstractNumId w:val="61"/>
  </w:num>
  <w:num w:numId="42" w16cid:durableId="929267024">
    <w:abstractNumId w:val="56"/>
  </w:num>
  <w:num w:numId="43" w16cid:durableId="1938324501">
    <w:abstractNumId w:val="73"/>
  </w:num>
  <w:num w:numId="44" w16cid:durableId="1294018907">
    <w:abstractNumId w:val="40"/>
  </w:num>
  <w:num w:numId="45" w16cid:durableId="2110543878">
    <w:abstractNumId w:val="71"/>
  </w:num>
  <w:num w:numId="46" w16cid:durableId="2101171423">
    <w:abstractNumId w:val="32"/>
  </w:num>
  <w:num w:numId="47" w16cid:durableId="2083477688">
    <w:abstractNumId w:val="46"/>
  </w:num>
  <w:num w:numId="48" w16cid:durableId="1363477946">
    <w:abstractNumId w:val="59"/>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0"/>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5"/>
  </w:num>
  <w:num w:numId="62" w16cid:durableId="1020158384">
    <w:abstractNumId w:val="41"/>
  </w:num>
  <w:num w:numId="63" w16cid:durableId="998077391">
    <w:abstractNumId w:val="64"/>
  </w:num>
  <w:num w:numId="64" w16cid:durableId="1460219490">
    <w:abstractNumId w:val="3"/>
  </w:num>
  <w:num w:numId="65" w16cid:durableId="287787013">
    <w:abstractNumId w:val="72"/>
  </w:num>
  <w:num w:numId="66" w16cid:durableId="367873245">
    <w:abstractNumId w:val="53"/>
  </w:num>
  <w:num w:numId="67" w16cid:durableId="1852720411">
    <w:abstractNumId w:val="20"/>
  </w:num>
  <w:num w:numId="68" w16cid:durableId="1277323040">
    <w:abstractNumId w:val="69"/>
  </w:num>
  <w:num w:numId="69" w16cid:durableId="13699780">
    <w:abstractNumId w:val="66"/>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69B"/>
    <w:rsid w:val="00007EF6"/>
    <w:rsid w:val="0001023C"/>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EE"/>
    <w:rsid w:val="0006674E"/>
    <w:rsid w:val="0006692B"/>
    <w:rsid w:val="00072451"/>
    <w:rsid w:val="00073199"/>
    <w:rsid w:val="00074610"/>
    <w:rsid w:val="000748C0"/>
    <w:rsid w:val="00075E9B"/>
    <w:rsid w:val="00076570"/>
    <w:rsid w:val="00085303"/>
    <w:rsid w:val="000A155C"/>
    <w:rsid w:val="000A243B"/>
    <w:rsid w:val="000A2EC6"/>
    <w:rsid w:val="000A46EC"/>
    <w:rsid w:val="000A5002"/>
    <w:rsid w:val="000A5497"/>
    <w:rsid w:val="000A5E89"/>
    <w:rsid w:val="000A7F99"/>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751F"/>
    <w:rsid w:val="00101902"/>
    <w:rsid w:val="00101A30"/>
    <w:rsid w:val="00101AC8"/>
    <w:rsid w:val="00102515"/>
    <w:rsid w:val="00102A2D"/>
    <w:rsid w:val="00103335"/>
    <w:rsid w:val="00104ACE"/>
    <w:rsid w:val="001119AA"/>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21B1"/>
    <w:rsid w:val="001453FD"/>
    <w:rsid w:val="00145EFA"/>
    <w:rsid w:val="001473BE"/>
    <w:rsid w:val="00147DAB"/>
    <w:rsid w:val="001502DE"/>
    <w:rsid w:val="00150686"/>
    <w:rsid w:val="00152304"/>
    <w:rsid w:val="001524AB"/>
    <w:rsid w:val="001530D7"/>
    <w:rsid w:val="00154C89"/>
    <w:rsid w:val="00156CEE"/>
    <w:rsid w:val="00157948"/>
    <w:rsid w:val="0016041F"/>
    <w:rsid w:val="001607AC"/>
    <w:rsid w:val="00163FD5"/>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620E"/>
    <w:rsid w:val="002A7339"/>
    <w:rsid w:val="002B215B"/>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3975"/>
    <w:rsid w:val="003B5A6B"/>
    <w:rsid w:val="003B5F2A"/>
    <w:rsid w:val="003B6321"/>
    <w:rsid w:val="003B6B37"/>
    <w:rsid w:val="003B6F5C"/>
    <w:rsid w:val="003C0FB1"/>
    <w:rsid w:val="003C1669"/>
    <w:rsid w:val="003C19E4"/>
    <w:rsid w:val="003C2DA6"/>
    <w:rsid w:val="003C5461"/>
    <w:rsid w:val="003D35B0"/>
    <w:rsid w:val="003D6A32"/>
    <w:rsid w:val="003D74F3"/>
    <w:rsid w:val="003E08C5"/>
    <w:rsid w:val="003E130A"/>
    <w:rsid w:val="003E1EEC"/>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71E1E"/>
    <w:rsid w:val="0047302D"/>
    <w:rsid w:val="00474043"/>
    <w:rsid w:val="00475368"/>
    <w:rsid w:val="00476B0F"/>
    <w:rsid w:val="00477B98"/>
    <w:rsid w:val="00477E95"/>
    <w:rsid w:val="004803A3"/>
    <w:rsid w:val="00480C69"/>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30DF4"/>
    <w:rsid w:val="00531DB6"/>
    <w:rsid w:val="00533484"/>
    <w:rsid w:val="00534A1C"/>
    <w:rsid w:val="00535CD1"/>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786"/>
    <w:rsid w:val="005D15E6"/>
    <w:rsid w:val="005D3A42"/>
    <w:rsid w:val="005D3BDE"/>
    <w:rsid w:val="005D5E36"/>
    <w:rsid w:val="005D5EE7"/>
    <w:rsid w:val="005D60C5"/>
    <w:rsid w:val="005D6EF4"/>
    <w:rsid w:val="005E18CA"/>
    <w:rsid w:val="005E2343"/>
    <w:rsid w:val="005E29B6"/>
    <w:rsid w:val="005E3864"/>
    <w:rsid w:val="005E695A"/>
    <w:rsid w:val="005F0CB9"/>
    <w:rsid w:val="005F2191"/>
    <w:rsid w:val="005F2C29"/>
    <w:rsid w:val="005F67F0"/>
    <w:rsid w:val="005F6F5A"/>
    <w:rsid w:val="005F7703"/>
    <w:rsid w:val="005F7907"/>
    <w:rsid w:val="005F7E00"/>
    <w:rsid w:val="00600361"/>
    <w:rsid w:val="006003A1"/>
    <w:rsid w:val="00601CC5"/>
    <w:rsid w:val="00601E78"/>
    <w:rsid w:val="00602282"/>
    <w:rsid w:val="00602DF5"/>
    <w:rsid w:val="00604A37"/>
    <w:rsid w:val="00604AAB"/>
    <w:rsid w:val="00604AE7"/>
    <w:rsid w:val="00604EB2"/>
    <w:rsid w:val="006057D6"/>
    <w:rsid w:val="006058C6"/>
    <w:rsid w:val="00610011"/>
    <w:rsid w:val="006101E8"/>
    <w:rsid w:val="006105AD"/>
    <w:rsid w:val="00610AAF"/>
    <w:rsid w:val="0061100A"/>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65BD"/>
    <w:rsid w:val="00656F41"/>
    <w:rsid w:val="0066008D"/>
    <w:rsid w:val="006600F5"/>
    <w:rsid w:val="0066153F"/>
    <w:rsid w:val="00662F78"/>
    <w:rsid w:val="00663B2A"/>
    <w:rsid w:val="00671010"/>
    <w:rsid w:val="00671B98"/>
    <w:rsid w:val="00672187"/>
    <w:rsid w:val="0067564D"/>
    <w:rsid w:val="006761DC"/>
    <w:rsid w:val="00681B87"/>
    <w:rsid w:val="00684357"/>
    <w:rsid w:val="00684B51"/>
    <w:rsid w:val="0068600F"/>
    <w:rsid w:val="006931CE"/>
    <w:rsid w:val="006955D1"/>
    <w:rsid w:val="00697023"/>
    <w:rsid w:val="006A0D43"/>
    <w:rsid w:val="006A1D74"/>
    <w:rsid w:val="006A3198"/>
    <w:rsid w:val="006A67B1"/>
    <w:rsid w:val="006A7016"/>
    <w:rsid w:val="006A7A5E"/>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4492"/>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5A8A"/>
    <w:rsid w:val="00896C91"/>
    <w:rsid w:val="008970DC"/>
    <w:rsid w:val="008A1C6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3BA8"/>
    <w:rsid w:val="009840F9"/>
    <w:rsid w:val="00990731"/>
    <w:rsid w:val="0099107E"/>
    <w:rsid w:val="00991FBC"/>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A004E2"/>
    <w:rsid w:val="00A034E8"/>
    <w:rsid w:val="00A0367E"/>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431B1"/>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7C6C"/>
    <w:rsid w:val="00B17D04"/>
    <w:rsid w:val="00B17D5E"/>
    <w:rsid w:val="00B22776"/>
    <w:rsid w:val="00B228D1"/>
    <w:rsid w:val="00B24ED1"/>
    <w:rsid w:val="00B25081"/>
    <w:rsid w:val="00B25657"/>
    <w:rsid w:val="00B26B72"/>
    <w:rsid w:val="00B33204"/>
    <w:rsid w:val="00B35085"/>
    <w:rsid w:val="00B402FB"/>
    <w:rsid w:val="00B420EC"/>
    <w:rsid w:val="00B421F3"/>
    <w:rsid w:val="00B429C1"/>
    <w:rsid w:val="00B443C1"/>
    <w:rsid w:val="00B45D20"/>
    <w:rsid w:val="00B46D43"/>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0A8F"/>
    <w:rsid w:val="00B812FB"/>
    <w:rsid w:val="00B82179"/>
    <w:rsid w:val="00B85CB7"/>
    <w:rsid w:val="00B869A1"/>
    <w:rsid w:val="00B87C92"/>
    <w:rsid w:val="00B9056E"/>
    <w:rsid w:val="00B93310"/>
    <w:rsid w:val="00B951B8"/>
    <w:rsid w:val="00B9639C"/>
    <w:rsid w:val="00B96BCF"/>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4038"/>
    <w:rsid w:val="00C57446"/>
    <w:rsid w:val="00C57B0A"/>
    <w:rsid w:val="00C63C6A"/>
    <w:rsid w:val="00C65242"/>
    <w:rsid w:val="00C652FF"/>
    <w:rsid w:val="00C65DCD"/>
    <w:rsid w:val="00C66A2E"/>
    <w:rsid w:val="00C671D1"/>
    <w:rsid w:val="00C67986"/>
    <w:rsid w:val="00C7189F"/>
    <w:rsid w:val="00C7191F"/>
    <w:rsid w:val="00C73EBA"/>
    <w:rsid w:val="00C74AAB"/>
    <w:rsid w:val="00C74B46"/>
    <w:rsid w:val="00C75EF6"/>
    <w:rsid w:val="00C76514"/>
    <w:rsid w:val="00C77CE7"/>
    <w:rsid w:val="00C845AA"/>
    <w:rsid w:val="00C8683F"/>
    <w:rsid w:val="00C87A86"/>
    <w:rsid w:val="00C920E5"/>
    <w:rsid w:val="00C93669"/>
    <w:rsid w:val="00C95A39"/>
    <w:rsid w:val="00C966D1"/>
    <w:rsid w:val="00CA09B2"/>
    <w:rsid w:val="00CA3AF8"/>
    <w:rsid w:val="00CB2589"/>
    <w:rsid w:val="00CB3C79"/>
    <w:rsid w:val="00CB7073"/>
    <w:rsid w:val="00CB7CA7"/>
    <w:rsid w:val="00CC0AAE"/>
    <w:rsid w:val="00CC1492"/>
    <w:rsid w:val="00CC16FA"/>
    <w:rsid w:val="00CC568F"/>
    <w:rsid w:val="00CC7906"/>
    <w:rsid w:val="00CD0440"/>
    <w:rsid w:val="00CD19CD"/>
    <w:rsid w:val="00CD3DC5"/>
    <w:rsid w:val="00CD6706"/>
    <w:rsid w:val="00CD71D9"/>
    <w:rsid w:val="00CD7E37"/>
    <w:rsid w:val="00CE18A1"/>
    <w:rsid w:val="00CE2519"/>
    <w:rsid w:val="00CE52AE"/>
    <w:rsid w:val="00CE7CF2"/>
    <w:rsid w:val="00CE7EE0"/>
    <w:rsid w:val="00CF2171"/>
    <w:rsid w:val="00CF3DE8"/>
    <w:rsid w:val="00CF4B6C"/>
    <w:rsid w:val="00CF5CC0"/>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26D3"/>
    <w:rsid w:val="00DF3A6F"/>
    <w:rsid w:val="00DF538C"/>
    <w:rsid w:val="00DF5BE0"/>
    <w:rsid w:val="00DF5BF2"/>
    <w:rsid w:val="00DF6F9A"/>
    <w:rsid w:val="00DF7499"/>
    <w:rsid w:val="00E00210"/>
    <w:rsid w:val="00E00F80"/>
    <w:rsid w:val="00E03580"/>
    <w:rsid w:val="00E03583"/>
    <w:rsid w:val="00E04EE3"/>
    <w:rsid w:val="00E0612C"/>
    <w:rsid w:val="00E061EE"/>
    <w:rsid w:val="00E1110B"/>
    <w:rsid w:val="00E1354F"/>
    <w:rsid w:val="00E13928"/>
    <w:rsid w:val="00E13F46"/>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2D8"/>
    <w:rsid w:val="00EC3227"/>
    <w:rsid w:val="00EC3D36"/>
    <w:rsid w:val="00EC5DCB"/>
    <w:rsid w:val="00EC611E"/>
    <w:rsid w:val="00EC6A5D"/>
    <w:rsid w:val="00EC6DDA"/>
    <w:rsid w:val="00EC7568"/>
    <w:rsid w:val="00ED08A1"/>
    <w:rsid w:val="00ED1993"/>
    <w:rsid w:val="00ED3EF0"/>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A9B"/>
    <w:rsid w:val="00F0009A"/>
    <w:rsid w:val="00F00234"/>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45EE"/>
    <w:rsid w:val="00F74B10"/>
    <w:rsid w:val="00F74C3C"/>
    <w:rsid w:val="00F76984"/>
    <w:rsid w:val="00F76BC6"/>
    <w:rsid w:val="00F77592"/>
    <w:rsid w:val="00F82458"/>
    <w:rsid w:val="00F82773"/>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17B7"/>
    <w:rsid w:val="00FC1BFD"/>
    <w:rsid w:val="00FC2DD2"/>
    <w:rsid w:val="00FC4084"/>
    <w:rsid w:val="00FC5001"/>
    <w:rsid w:val="00FC6817"/>
    <w:rsid w:val="00FD07E4"/>
    <w:rsid w:val="00FD1C84"/>
    <w:rsid w:val="00FD2DF7"/>
    <w:rsid w:val="00FD3018"/>
    <w:rsid w:val="00FD38B8"/>
    <w:rsid w:val="00FD5E67"/>
    <w:rsid w:val="00FD655B"/>
    <w:rsid w:val="00FD773E"/>
    <w:rsid w:val="00FD7C4A"/>
    <w:rsid w:val="00FE17D9"/>
    <w:rsid w:val="00FE35B5"/>
    <w:rsid w:val="00FE38BF"/>
    <w:rsid w:val="00FE5345"/>
    <w:rsid w:val="00FE5E1D"/>
    <w:rsid w:val="00FE6796"/>
    <w:rsid w:val="00FE6FCF"/>
    <w:rsid w:val="00FE795C"/>
    <w:rsid w:val="00FF0C91"/>
    <w:rsid w:val="00FF23C1"/>
    <w:rsid w:val="00FF5D33"/>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DoE_SM_school_guidance_v02_250425.pdf" TargetMode="External"/><Relationship Id="rId21" Type="http://schemas.openxmlformats.org/officeDocument/2006/relationships/hyperlink" Target="http://www.etenders.gov.ie" TargetMode="External"/><Relationship Id="rId42" Type="http://schemas.openxmlformats.org/officeDocument/2006/relationships/hyperlink" Target="https://assets.gov.ie/static/documents/nutrition-standards-for-hot-school-meals.pdf" TargetMode="External"/><Relationship Id="rId47" Type="http://schemas.openxmlformats.org/officeDocument/2006/relationships/hyperlink" Target="https://revisedacts.lawreform.ie/eli/1996/act/10/revised/en/html" TargetMode="External"/><Relationship Id="rId63" Type="http://schemas.openxmlformats.org/officeDocument/2006/relationships/hyperlink" Target="https://assets.gov.ie/static/documents/DoE_SM_school_guidance_v02_250425.pdf" TargetMode="External"/><Relationship Id="rId68" Type="http://schemas.openxmlformats.org/officeDocument/2006/relationships/hyperlink" Target="https://assets.gov.ie/static/documents/DoE_SM_school_guidance_v02_250425.pdf" TargetMode="External"/><Relationship Id="rId16" Type="http://schemas.openxmlformats.org/officeDocument/2006/relationships/hyperlink" Target="https://www.etenders.gov.ie/epps/home.do" TargetMode="External"/><Relationship Id="rId11" Type="http://schemas.openxmlformats.org/officeDocument/2006/relationships/footnotes" Target="footnotes.xml"/><Relationship Id="rId24" Type="http://schemas.openxmlformats.org/officeDocument/2006/relationships/hyperlink" Target="http://www.revenue.ie" TargetMode="External"/><Relationship Id="rId32" Type="http://schemas.openxmlformats.org/officeDocument/2006/relationships/hyperlink" Target="https://assets.gov.ie/static/documents/buying-greener-green-public-procurement-strategy-and-action-plan-2024-2027.pdf" TargetMode="External"/><Relationship Id="rId37" Type="http://schemas.openxmlformats.org/officeDocument/2006/relationships/hyperlink" Target="https://assets.gov.ie/static/documents/DoE_SM_school_guidance_v02_250425.pdf" TargetMode="External"/><Relationship Id="rId40" Type="http://schemas.openxmlformats.org/officeDocument/2006/relationships/hyperlink" Target="http://www.stopfoodwaste.ie" TargetMode="External"/><Relationship Id="rId45" Type="http://schemas.openxmlformats.org/officeDocument/2006/relationships/hyperlink" Target="http://www.epa.ie" TargetMode="External"/><Relationship Id="rId53" Type="http://schemas.openxmlformats.org/officeDocument/2006/relationships/hyperlink" Target="https://assets.gov.ie/static/documents/DoE_SM_school_guidance_v02_250425.pdf" TargetMode="External"/><Relationship Id="rId58" Type="http://schemas.openxmlformats.org/officeDocument/2006/relationships/hyperlink" Target="https://assets.gov.ie/static/documents/DoE_SM_school_guidance_v02_250425.pdf" TargetMode="External"/><Relationship Id="rId66" Type="http://schemas.openxmlformats.org/officeDocument/2006/relationships/hyperlink" Target="https://assets.gov.ie/static/documents/DoE_SM_school_guidance_v02_250425.pdf" TargetMode="External"/><Relationship Id="rId74" Type="http://schemas.microsoft.com/office/2016/09/relationships/commentsIds" Target="commentsIds.xml"/><Relationship Id="rId5" Type="http://schemas.openxmlformats.org/officeDocument/2006/relationships/customXml" Target="../customXml/item5.xml"/><Relationship Id="rId61" Type="http://schemas.openxmlformats.org/officeDocument/2006/relationships/hyperlink" Target="http://www.etenders.gov.ie" TargetMode="External"/><Relationship Id="rId19" Type="http://schemas.openxmlformats.org/officeDocument/2006/relationships/hyperlink" Target="http://www.etenders.gov.ie" TargetMode="Externa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hyperlink" Target="https://assets.gov.ie/static/documents/DoE_SM_school_guidance_v02_250425.pdf" TargetMode="External"/><Relationship Id="rId30" Type="http://schemas.openxmlformats.org/officeDocument/2006/relationships/hyperlink" Target="https://assets.gov.ie/static/documents/DoE_SM_school_guidance_v02_250425.pdf" TargetMode="External"/><Relationship Id="rId35" Type="http://schemas.openxmlformats.org/officeDocument/2006/relationships/hyperlink" Target="https://assets.gov.ie/static/documents/nutrition-standards-for-hot-school-meals.pdf" TargetMode="External"/><Relationship Id="rId43" Type="http://schemas.openxmlformats.org/officeDocument/2006/relationships/hyperlink" Target="https://www.epa.ie/publications/compliance--enforcement/waste/si-no-508-of-2009-waste-management-food-waste-regulations-2009.php" TargetMode="External"/><Relationship Id="rId48" Type="http://schemas.openxmlformats.org/officeDocument/2006/relationships/hyperlink" Target="http://www.foodwastecharter.ie" TargetMode="External"/><Relationship Id="rId56" Type="http://schemas.openxmlformats.org/officeDocument/2006/relationships/hyperlink" Target="https://assets.gov.ie/static/documents/DoE_SM_school_guidance_v02_250425.pdf" TargetMode="External"/><Relationship Id="rId64" Type="http://schemas.openxmlformats.org/officeDocument/2006/relationships/hyperlink" Target="https://assets.gov.ie/static/documents/DoE_SM_school_guidance_v02_250425.pdf" TargetMode="External"/><Relationship Id="rId69" Type="http://schemas.openxmlformats.org/officeDocument/2006/relationships/hyperlink" Target="http://www.FSAI.ie" TargetMode="External"/><Relationship Id="rId77" Type="http://schemas.openxmlformats.org/officeDocument/2006/relationships/glossaryDocument" Target="glossary/document.xml"/><Relationship Id="rId8" Type="http://schemas.openxmlformats.org/officeDocument/2006/relationships/styles" Target="styles.xml"/><Relationship Id="rId51" Type="http://schemas.openxmlformats.org/officeDocument/2006/relationships/hyperlink" Target="https://assets.gov.ie/static/documents/DoE_SM_school_guidance_v02_250425.pdf" TargetMode="External"/><Relationship Id="rId72" Type="http://schemas.openxmlformats.org/officeDocument/2006/relationships/comments" Target="comment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5" Type="http://schemas.openxmlformats.org/officeDocument/2006/relationships/hyperlink" Target="https://assets.gov.ie/static/documents/DoE_SM_school_guidance_v02_250425.pdf" TargetMode="External"/><Relationship Id="rId33" Type="http://schemas.openxmlformats.org/officeDocument/2006/relationships/footer" Target="footer3.xml"/><Relationship Id="rId38" Type="http://schemas.openxmlformats.org/officeDocument/2006/relationships/hyperlink" Target="https://wfto.com/our-fair-trade-system/our-10-principles-of-fair-trade/" TargetMode="External"/><Relationship Id="rId46" Type="http://schemas.openxmlformats.org/officeDocument/2006/relationships/hyperlink" Target="http://www.mywaste.ie" TargetMode="External"/><Relationship Id="rId59" Type="http://schemas.openxmlformats.org/officeDocument/2006/relationships/hyperlink" Target="https://assets.gov.ie/static/documents/DoE_SM_school_guidance_v02_250425.pdf" TargetMode="External"/><Relationship Id="rId67" Type="http://schemas.openxmlformats.org/officeDocument/2006/relationships/hyperlink" Target="https://assets.gov.ie/static/documents/DoE_SM_school_guidance_v02_250425.pdf" TargetMode="External"/><Relationship Id="rId20" Type="http://schemas.openxmlformats.org/officeDocument/2006/relationships/hyperlink" Target="http://www.etenders.gov.ie" TargetMode="External"/><Relationship Id="rId41" Type="http://schemas.openxmlformats.org/officeDocument/2006/relationships/hyperlink" Target="https://assets.gov.ie/static/documents/nutritional-standards-for-school-meals.pdf" TargetMode="External"/><Relationship Id="rId54" Type="http://schemas.openxmlformats.org/officeDocument/2006/relationships/hyperlink" Target="https://assets.gov.ie/static/documents/DoE_SM_school_guidance_v02_250425.pdf" TargetMode="External"/><Relationship Id="rId62" Type="http://schemas.openxmlformats.org/officeDocument/2006/relationships/hyperlink" Target="http://www.etenders.gov.ie" TargetMode="External"/><Relationship Id="rId70" Type="http://schemas.openxmlformats.org/officeDocument/2006/relationships/hyperlink" Target="https://assets.gov.ie/static/documents/DoE_SM_school_guidance_v02_250425.pdf" TargetMode="External"/><Relationship Id="rId7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www.irishstatutebook.ie" TargetMode="External"/><Relationship Id="rId28" Type="http://schemas.openxmlformats.org/officeDocument/2006/relationships/hyperlink" Target="https://assets.gov.ie/static/documents/DoE_SM_school_guidance_v02_250425.pdf" TargetMode="External"/><Relationship Id="rId36" Type="http://schemas.openxmlformats.org/officeDocument/2006/relationships/hyperlink" Target="http://www.fsai.ie" TargetMode="External"/><Relationship Id="rId49" Type="http://schemas.openxmlformats.org/officeDocument/2006/relationships/hyperlink" Target="https://www.gov.ie/en/circular/a822016571c44796b2a79ee66fb1c1da/" TargetMode="External"/><Relationship Id="rId57" Type="http://schemas.openxmlformats.org/officeDocument/2006/relationships/hyperlink" Target="https://assets.gov.ie/static/documents/DoE_SM_school_guidance_v02_250425.pdf" TargetMode="External"/><Relationship Id="rId10" Type="http://schemas.openxmlformats.org/officeDocument/2006/relationships/webSettings" Target="webSettings.xml"/><Relationship Id="rId31" Type="http://schemas.openxmlformats.org/officeDocument/2006/relationships/hyperlink" Target="https://assets.gov.ie/static/documents/DoE_SM_school_guidance_v02_250425.pdf" TargetMode="External"/><Relationship Id="rId44" Type="http://schemas.openxmlformats.org/officeDocument/2006/relationships/hyperlink" Target="https://www.gov.ie/en/publication/a1673-school-sector-climate-action-mandate/" TargetMode="External"/><Relationship Id="rId52" Type="http://schemas.openxmlformats.org/officeDocument/2006/relationships/hyperlink" Target="https://assets.gov.ie/static/documents/DoE_SM_school_guidance_v02_250425.pdf" TargetMode="External"/><Relationship Id="rId60" Type="http://schemas.openxmlformats.org/officeDocument/2006/relationships/image" Target="media/image2.jpeg"/><Relationship Id="rId65" Type="http://schemas.openxmlformats.org/officeDocument/2006/relationships/hyperlink" Target="https://assets.gov.ie/static/documents/DoE_SM_school_guidance_v02_250425.pdf" TargetMode="External"/><Relationship Id="rId73" Type="http://schemas.microsoft.com/office/2011/relationships/commentsExtended" Target="commentsExtended.xml"/><Relationship Id="rId78"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footer" Target="footer2.xml"/><Relationship Id="rId39" Type="http://schemas.openxmlformats.org/officeDocument/2006/relationships/hyperlink" Target="http://www.mywaste.ie" TargetMode="External"/><Relationship Id="rId34"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50" Type="http://schemas.openxmlformats.org/officeDocument/2006/relationships/hyperlink" Target="http://www.tusla.ie/children-first/children-first-e-learning-programme/" TargetMode="External"/><Relationship Id="rId55" Type="http://schemas.openxmlformats.org/officeDocument/2006/relationships/hyperlink" Target="https://assets.gov.ie/static/documents/DoE_SM_school_guidance_v02_250425.pdf" TargetMode="External"/><Relationship Id="rId76" Type="http://schemas.microsoft.com/office/2011/relationships/people" Target="people.xml"/><Relationship Id="rId7" Type="http://schemas.openxmlformats.org/officeDocument/2006/relationships/numbering" Target="numbering.xml"/><Relationship Id="rId71" Type="http://schemas.openxmlformats.org/officeDocument/2006/relationships/hyperlink" Target="https://assets.gov.ie/static/documents/DoE_SM_school_guidance_v02_250425.pdf" TargetMode="External"/><Relationship Id="rId2" Type="http://schemas.openxmlformats.org/officeDocument/2006/relationships/customXml" Target="../customXml/item2.xml"/><Relationship Id="rId29" Type="http://schemas.openxmlformats.org/officeDocument/2006/relationships/hyperlink" Target="https://assets.gov.ie/static/documents/DoE_SM_school_guidance_v02_250425.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82BA6"/>
    <w:rsid w:val="000878A3"/>
    <w:rsid w:val="00096EC6"/>
    <w:rsid w:val="000C1925"/>
    <w:rsid w:val="000E50F2"/>
    <w:rsid w:val="000F16A3"/>
    <w:rsid w:val="000F1D40"/>
    <w:rsid w:val="000F1F51"/>
    <w:rsid w:val="00120EEE"/>
    <w:rsid w:val="001427E7"/>
    <w:rsid w:val="001607AC"/>
    <w:rsid w:val="0017502A"/>
    <w:rsid w:val="001960BE"/>
    <w:rsid w:val="00202000"/>
    <w:rsid w:val="002140CB"/>
    <w:rsid w:val="0021568F"/>
    <w:rsid w:val="002411F6"/>
    <w:rsid w:val="002425B3"/>
    <w:rsid w:val="00243E81"/>
    <w:rsid w:val="00257287"/>
    <w:rsid w:val="00262718"/>
    <w:rsid w:val="00265B25"/>
    <w:rsid w:val="00272719"/>
    <w:rsid w:val="002954EC"/>
    <w:rsid w:val="002A3263"/>
    <w:rsid w:val="002B0A40"/>
    <w:rsid w:val="002B4D30"/>
    <w:rsid w:val="00342601"/>
    <w:rsid w:val="00360C9D"/>
    <w:rsid w:val="003771AB"/>
    <w:rsid w:val="003C47B8"/>
    <w:rsid w:val="003D0F6C"/>
    <w:rsid w:val="003D6C1E"/>
    <w:rsid w:val="003E130A"/>
    <w:rsid w:val="003F7A40"/>
    <w:rsid w:val="004050C8"/>
    <w:rsid w:val="00416790"/>
    <w:rsid w:val="00423548"/>
    <w:rsid w:val="00433CE0"/>
    <w:rsid w:val="004368B4"/>
    <w:rsid w:val="00461DA6"/>
    <w:rsid w:val="00462FED"/>
    <w:rsid w:val="004631ED"/>
    <w:rsid w:val="00475643"/>
    <w:rsid w:val="0048189C"/>
    <w:rsid w:val="00484D04"/>
    <w:rsid w:val="004D3DF9"/>
    <w:rsid w:val="004D6E41"/>
    <w:rsid w:val="004E6741"/>
    <w:rsid w:val="004E72B0"/>
    <w:rsid w:val="005005BD"/>
    <w:rsid w:val="00520CC8"/>
    <w:rsid w:val="00550BBC"/>
    <w:rsid w:val="00593781"/>
    <w:rsid w:val="005B19D3"/>
    <w:rsid w:val="005F0348"/>
    <w:rsid w:val="006206B3"/>
    <w:rsid w:val="00634BEA"/>
    <w:rsid w:val="00653685"/>
    <w:rsid w:val="0065429F"/>
    <w:rsid w:val="00663A26"/>
    <w:rsid w:val="006A135B"/>
    <w:rsid w:val="006B1429"/>
    <w:rsid w:val="007157F4"/>
    <w:rsid w:val="007249B7"/>
    <w:rsid w:val="00752271"/>
    <w:rsid w:val="00790A85"/>
    <w:rsid w:val="007A4440"/>
    <w:rsid w:val="007B0997"/>
    <w:rsid w:val="007E0ECD"/>
    <w:rsid w:val="007E77FE"/>
    <w:rsid w:val="00831B7E"/>
    <w:rsid w:val="00831DDC"/>
    <w:rsid w:val="0084199A"/>
    <w:rsid w:val="0085602E"/>
    <w:rsid w:val="008713D9"/>
    <w:rsid w:val="008A3BFE"/>
    <w:rsid w:val="008C0EFE"/>
    <w:rsid w:val="008E1C72"/>
    <w:rsid w:val="009041FA"/>
    <w:rsid w:val="00933B66"/>
    <w:rsid w:val="00944CAF"/>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56568"/>
    <w:rsid w:val="00B64619"/>
    <w:rsid w:val="00B71634"/>
    <w:rsid w:val="00B80A8F"/>
    <w:rsid w:val="00B8607D"/>
    <w:rsid w:val="00C0248A"/>
    <w:rsid w:val="00C22A3B"/>
    <w:rsid w:val="00C36C21"/>
    <w:rsid w:val="00C40BA4"/>
    <w:rsid w:val="00C43F9A"/>
    <w:rsid w:val="00C5374A"/>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61EE"/>
    <w:rsid w:val="00E305E8"/>
    <w:rsid w:val="00E35C3C"/>
    <w:rsid w:val="00E45CE4"/>
    <w:rsid w:val="00E533FF"/>
    <w:rsid w:val="00E74482"/>
    <w:rsid w:val="00E8465B"/>
    <w:rsid w:val="00E84A40"/>
    <w:rsid w:val="00EA70EF"/>
    <w:rsid w:val="00EB4238"/>
    <w:rsid w:val="00F105A8"/>
    <w:rsid w:val="00F179AA"/>
    <w:rsid w:val="00F3224F"/>
    <w:rsid w:val="00F42675"/>
    <w:rsid w:val="00F44154"/>
    <w:rsid w:val="00F47FAB"/>
    <w:rsid w:val="00F62C01"/>
    <w:rsid w:val="00F76BC6"/>
    <w:rsid w:val="00FD1EC7"/>
    <w:rsid w:val="00FD4D07"/>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04aa64c3a11ebec2dc2419dcd07a83b0">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2ad29795207f33597d01e15a57f378b8"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3.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4.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5.xml><?xml version="1.0" encoding="utf-8"?>
<ds:datastoreItem xmlns:ds="http://schemas.openxmlformats.org/officeDocument/2006/customXml" ds:itemID="{330C3C9D-4304-417A-B584-72719C3A8E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0EAE4702-F5A3-4A0E-B3C9-38FC876E9252}">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98</Pages>
  <Words>36044</Words>
  <Characters>205457</Characters>
  <Application>Microsoft Office Word</Application>
  <DocSecurity>0</DocSecurity>
  <Lines>1712</Lines>
  <Paragraphs>482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241019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2026-09-07T19:09:00Z</dcterms:created>
  <dcterms:modified xsi:type="dcterms:W3CDTF">2026-09-07T19:17:00Z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ies>
</file>