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C25FD0C" w14:textId="77777777" w:rsidR="003C0FB1" w:rsidRDefault="00007EF6" w:rsidP="003C0FB1">
      <w:pPr>
        <w:jc w:val="both"/>
      </w:pPr>
      <w:r>
        <w:tab/>
      </w:r>
    </w:p>
    <w:p w14:paraId="7869707A" w14:textId="77777777" w:rsidR="003C0FB1" w:rsidRDefault="003C0FB1" w:rsidP="003C0FB1">
      <w:pPr>
        <w:jc w:val="both"/>
      </w:pPr>
    </w:p>
    <w:p w14:paraId="000CDE3A" w14:textId="77777777" w:rsidR="003C0FB1" w:rsidRDefault="003C0FB1" w:rsidP="003C0FB1">
      <w:pPr>
        <w:jc w:val="both"/>
      </w:pPr>
    </w:p>
    <w:p w14:paraId="08B60BC0" w14:textId="28E5D2AE"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6-10-02T00:00:00Z">
            <w:dateFormat w:val="dd/MM/yyyy"/>
            <w:lid w:val="en-IE"/>
            <w:storeMappedDataAs w:val="dateTime"/>
            <w:calendar w:val="gregorian"/>
          </w:date>
        </w:sdtPr>
        <w:sdtContent>
          <w:r w:rsidR="008646F3">
            <w:rPr>
              <w:rFonts w:ascii="Calibri" w:hAnsi="Calibri"/>
              <w:sz w:val="40"/>
              <w:szCs w:val="40"/>
              <w:highlight w:val="lightGray"/>
              <w:lang w:val="en-IE"/>
            </w:rPr>
            <w:t>0</w:t>
          </w:r>
          <w:r w:rsidR="00860ABF">
            <w:rPr>
              <w:rFonts w:ascii="Calibri" w:hAnsi="Calibri"/>
              <w:sz w:val="40"/>
              <w:szCs w:val="40"/>
              <w:highlight w:val="lightGray"/>
              <w:lang w:val="en-IE"/>
            </w:rPr>
            <w:t>2</w:t>
          </w:r>
          <w:r w:rsidR="00AD59F1">
            <w:rPr>
              <w:rFonts w:ascii="Calibri" w:hAnsi="Calibri"/>
              <w:sz w:val="40"/>
              <w:szCs w:val="40"/>
              <w:highlight w:val="lightGray"/>
              <w:lang w:val="en-IE"/>
            </w:rPr>
            <w:t>/</w:t>
          </w:r>
          <w:r w:rsidR="008646F3">
            <w:rPr>
              <w:rFonts w:ascii="Calibri" w:hAnsi="Calibri"/>
              <w:sz w:val="40"/>
              <w:szCs w:val="40"/>
              <w:highlight w:val="lightGray"/>
              <w:lang w:val="en-IE"/>
            </w:rPr>
            <w:t>10</w:t>
          </w:r>
          <w:r w:rsidR="00AD59F1">
            <w:rPr>
              <w:rFonts w:ascii="Calibri" w:hAnsi="Calibri"/>
              <w:sz w:val="40"/>
              <w:szCs w:val="40"/>
              <w:highlight w:val="lightGray"/>
              <w:lang w:val="en-IE"/>
            </w:rPr>
            <w:t>/2026</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rPr>
            <w:rFonts w:ascii="Calibri" w:hAnsi="Calibri"/>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Content>
          <w:r w:rsidR="00860ABF">
            <w:rPr>
              <w:rFonts w:ascii="Calibri" w:hAnsi="Calibri"/>
              <w:sz w:val="40"/>
              <w:szCs w:val="40"/>
            </w:rPr>
            <w:t>Internal Audit</w:t>
          </w:r>
          <w:r w:rsidR="00AD59F1" w:rsidRPr="00AD59F1">
            <w:rPr>
              <w:rFonts w:ascii="Calibri" w:hAnsi="Calibri"/>
              <w:sz w:val="40"/>
              <w:szCs w:val="40"/>
            </w:rPr>
            <w:t xml:space="preserve"> Services</w:t>
          </w:r>
        </w:sdtContent>
      </w:sdt>
      <w:r w:rsidRPr="000E5DB7">
        <w:rPr>
          <w:rFonts w:ascii="Calibri" w:hAnsi="Calibri"/>
          <w:sz w:val="40"/>
          <w:szCs w:val="40"/>
        </w:rPr>
        <w:br/>
      </w:r>
    </w:p>
    <w:p w14:paraId="4AED6C77"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1166DCB5"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322DB3FE"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1E5EDF82" w14:textId="7228370E"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11-06T12:00:00Z">
            <w:dateFormat w:val="dd/MM/yyyy HH:mm"/>
            <w:lid w:val="en-IE"/>
            <w:storeMappedDataAs w:val="dateTime"/>
            <w:calendar w:val="gregorian"/>
          </w:date>
        </w:sdtPr>
        <w:sdtContent>
          <w:r w:rsidR="00B96A23">
            <w:rPr>
              <w:rFonts w:ascii="Calibri" w:hAnsi="Calibri"/>
              <w:sz w:val="40"/>
              <w:szCs w:val="40"/>
              <w:highlight w:val="lightGray"/>
              <w:lang w:val="en-IE"/>
            </w:rPr>
            <w:t>0</w:t>
          </w:r>
          <w:r w:rsidR="00860ABF">
            <w:rPr>
              <w:rFonts w:ascii="Calibri" w:hAnsi="Calibri"/>
              <w:sz w:val="40"/>
              <w:szCs w:val="40"/>
              <w:highlight w:val="lightGray"/>
              <w:lang w:val="en-IE"/>
            </w:rPr>
            <w:t>6</w:t>
          </w:r>
          <w:r w:rsidR="00F579F8">
            <w:rPr>
              <w:rFonts w:ascii="Calibri" w:hAnsi="Calibri"/>
              <w:sz w:val="40"/>
              <w:szCs w:val="40"/>
              <w:highlight w:val="lightGray"/>
              <w:lang w:val="en-IE"/>
            </w:rPr>
            <w:t>/</w:t>
          </w:r>
          <w:r w:rsidR="00B96A23">
            <w:rPr>
              <w:rFonts w:ascii="Calibri" w:hAnsi="Calibri"/>
              <w:sz w:val="40"/>
              <w:szCs w:val="40"/>
              <w:highlight w:val="lightGray"/>
              <w:lang w:val="en-IE"/>
            </w:rPr>
            <w:t>11</w:t>
          </w:r>
          <w:r w:rsidR="00F579F8">
            <w:rPr>
              <w:rFonts w:ascii="Calibri" w:hAnsi="Calibri"/>
              <w:sz w:val="40"/>
              <w:szCs w:val="40"/>
              <w:highlight w:val="lightGray"/>
              <w:lang w:val="en-IE"/>
            </w:rPr>
            <w:t>/202</w:t>
          </w:r>
          <w:r w:rsidR="00AD59F1">
            <w:rPr>
              <w:rFonts w:ascii="Calibri" w:hAnsi="Calibri"/>
              <w:sz w:val="40"/>
              <w:szCs w:val="40"/>
              <w:highlight w:val="lightGray"/>
              <w:lang w:val="en-IE"/>
            </w:rPr>
            <w:t>6</w:t>
          </w:r>
          <w:r w:rsidR="00F579F8">
            <w:rPr>
              <w:rFonts w:ascii="Calibri" w:hAnsi="Calibri"/>
              <w:sz w:val="40"/>
              <w:szCs w:val="40"/>
              <w:highlight w:val="lightGray"/>
              <w:lang w:val="en-IE"/>
            </w:rPr>
            <w:t xml:space="preserve"> </w:t>
          </w:r>
          <w:r w:rsidR="00634CC4">
            <w:rPr>
              <w:rFonts w:ascii="Calibri" w:hAnsi="Calibri"/>
              <w:sz w:val="40"/>
              <w:szCs w:val="40"/>
              <w:highlight w:val="lightGray"/>
              <w:lang w:val="en-IE"/>
            </w:rPr>
            <w:t>1</w:t>
          </w:r>
          <w:r w:rsidR="00AD59F1">
            <w:rPr>
              <w:rFonts w:ascii="Calibri" w:hAnsi="Calibri"/>
              <w:sz w:val="40"/>
              <w:szCs w:val="40"/>
              <w:highlight w:val="lightGray"/>
              <w:lang w:val="en-IE"/>
            </w:rPr>
            <w:t>2</w:t>
          </w:r>
          <w:r w:rsidR="00634CC4">
            <w:rPr>
              <w:rFonts w:ascii="Calibri" w:hAnsi="Calibri"/>
              <w:sz w:val="40"/>
              <w:szCs w:val="40"/>
              <w:highlight w:val="lightGray"/>
              <w:lang w:val="en-IE"/>
            </w:rPr>
            <w:t>:</w:t>
          </w:r>
          <w:r w:rsidR="00F579F8">
            <w:rPr>
              <w:rFonts w:ascii="Calibri" w:hAnsi="Calibri"/>
              <w:sz w:val="40"/>
              <w:szCs w:val="40"/>
              <w:highlight w:val="lightGray"/>
              <w:lang w:val="en-IE"/>
            </w:rPr>
            <w:t>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38B13599"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01621157" w14:textId="77777777"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2A3FF985" w14:textId="77777777" w:rsidR="00234C8E" w:rsidRDefault="00234C8E" w:rsidP="00234C8E">
              <w:pPr>
                <w:spacing w:after="200" w:line="320" w:lineRule="auto"/>
                <w:jc w:val="both"/>
              </w:pPr>
              <w:r w:rsidRPr="000E5DB7">
                <w:t>Part 2:</w:t>
              </w:r>
              <w:r>
                <w:tab/>
              </w:r>
              <w:r>
                <w:tab/>
              </w:r>
              <w:r>
                <w:tab/>
              </w:r>
              <w:r w:rsidRPr="000E5DB7">
                <w:t>Instructions to Tenderers</w:t>
              </w:r>
            </w:p>
            <w:p w14:paraId="73541EA8"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p w14:paraId="7D291956" w14:textId="77777777" w:rsidR="00234C8E" w:rsidRDefault="00234C8E" w:rsidP="00234C8E">
              <w:pPr>
                <w:spacing w:after="200" w:line="320" w:lineRule="auto"/>
                <w:jc w:val="both"/>
              </w:pPr>
              <w:r w:rsidRPr="000E5DB7">
                <w:t xml:space="preserve">Appendix 1: </w:t>
              </w:r>
              <w:r>
                <w:tab/>
              </w:r>
              <w:r>
                <w:tab/>
              </w:r>
              <w:r w:rsidRPr="000E5DB7">
                <w:t>Requirements and Specifications</w:t>
              </w:r>
            </w:p>
            <w:p w14:paraId="2CBDFC0B" w14:textId="77777777" w:rsidR="00234C8E" w:rsidRDefault="00234C8E" w:rsidP="00234C8E">
              <w:pPr>
                <w:spacing w:after="200" w:line="320" w:lineRule="auto"/>
                <w:jc w:val="both"/>
              </w:pPr>
              <w:r w:rsidRPr="000E5DB7">
                <w:t xml:space="preserve">Appendix 2: </w:t>
              </w:r>
              <w:r>
                <w:tab/>
              </w:r>
              <w:r>
                <w:tab/>
              </w:r>
              <w:r w:rsidRPr="000E5DB7">
                <w:t xml:space="preserve">Pricing Schedule </w:t>
              </w:r>
            </w:p>
            <w:p w14:paraId="0F7AF8F5" w14:textId="77777777" w:rsidR="00234C8E" w:rsidRDefault="00234C8E" w:rsidP="00234C8E">
              <w:pPr>
                <w:spacing w:after="200" w:line="320" w:lineRule="auto"/>
                <w:jc w:val="both"/>
              </w:pPr>
              <w:r w:rsidRPr="000E5DB7">
                <w:t xml:space="preserve">Appendix 3: </w:t>
              </w:r>
              <w:r>
                <w:tab/>
              </w:r>
              <w:r>
                <w:tab/>
              </w:r>
              <w:r w:rsidRPr="000E5DB7">
                <w:t>Tenderer</w:t>
              </w:r>
              <w:r>
                <w:t>’</w:t>
              </w:r>
              <w:r w:rsidRPr="000E5DB7">
                <w:t xml:space="preserve">s Statement </w:t>
              </w:r>
            </w:p>
            <w:p w14:paraId="7BAD8300" w14:textId="77777777" w:rsidR="00234C8E" w:rsidRDefault="00234C8E" w:rsidP="00234C8E">
              <w:pPr>
                <w:spacing w:after="200" w:line="320" w:lineRule="auto"/>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4A879973" w14:textId="77777777" w:rsidR="00234C8E" w:rsidRDefault="00234C8E" w:rsidP="00234C8E">
              <w:pPr>
                <w:spacing w:after="200" w:line="320" w:lineRule="auto"/>
                <w:jc w:val="both"/>
              </w:pPr>
              <w:r w:rsidRPr="000E5DB7">
                <w:t xml:space="preserve">Appendix </w:t>
              </w:r>
              <w:r w:rsidR="0037365C">
                <w:t>5</w:t>
              </w:r>
              <w:r w:rsidRPr="000E5DB7">
                <w:t xml:space="preserve">: </w:t>
              </w:r>
              <w:r>
                <w:tab/>
              </w:r>
              <w:r>
                <w:tab/>
              </w:r>
              <w:r w:rsidRPr="000E5DB7">
                <w:t xml:space="preserve">Services Contract </w:t>
              </w:r>
            </w:p>
            <w:p w14:paraId="4F16B3C2" w14:textId="77777777" w:rsidR="00234C8E" w:rsidRDefault="00234C8E" w:rsidP="00234C8E">
              <w:pPr>
                <w:spacing w:after="200" w:line="320" w:lineRule="auto"/>
                <w:jc w:val="both"/>
              </w:pPr>
              <w:r w:rsidRPr="000E5DB7">
                <w:t xml:space="preserve">Appendix </w:t>
              </w:r>
              <w:r w:rsidR="0037365C">
                <w:t>6</w:t>
              </w:r>
              <w:r w:rsidRPr="000E5DB7">
                <w:t xml:space="preserve">: </w:t>
              </w:r>
              <w:r>
                <w:tab/>
              </w:r>
              <w:r>
                <w:tab/>
              </w:r>
              <w:r w:rsidRPr="000E5DB7">
                <w:t>Confidentiality Agreement</w:t>
              </w:r>
            </w:p>
            <w:p w14:paraId="34FAF14B" w14:textId="77777777" w:rsidR="00234C8E" w:rsidRDefault="00000000" w:rsidP="00234C8E">
              <w:pPr>
                <w:jc w:val="both"/>
              </w:pPr>
            </w:p>
          </w:sdtContent>
        </w:sdt>
      </w:sdtContent>
    </w:sdt>
    <w:p w14:paraId="1A079F98" w14:textId="77777777" w:rsidR="00234C8E" w:rsidRDefault="00234C8E" w:rsidP="003C0FB1">
      <w:pPr>
        <w:spacing w:after="200" w:line="320" w:lineRule="auto"/>
        <w:jc w:val="both"/>
      </w:pPr>
    </w:p>
    <w:p w14:paraId="3182396D" w14:textId="77777777" w:rsidR="00234C8E" w:rsidRDefault="00234C8E" w:rsidP="003C0FB1">
      <w:pPr>
        <w:spacing w:after="200" w:line="320" w:lineRule="auto"/>
        <w:jc w:val="both"/>
      </w:pPr>
    </w:p>
    <w:p w14:paraId="6BE1CEB5" w14:textId="77777777" w:rsidR="003C0FB1" w:rsidRDefault="003C0FB1" w:rsidP="003C0FB1">
      <w:pPr>
        <w:spacing w:after="200" w:line="320" w:lineRule="auto"/>
        <w:jc w:val="both"/>
      </w:pPr>
    </w:p>
    <w:p w14:paraId="55FD822F" w14:textId="77777777" w:rsidR="003C0FB1" w:rsidRDefault="003C0FB1" w:rsidP="003C0FB1">
      <w:pPr>
        <w:spacing w:after="200" w:line="320" w:lineRule="auto"/>
        <w:jc w:val="both"/>
        <w:sectPr w:rsidR="003C0FB1" w:rsidSect="00926F67">
          <w:footerReference w:type="even" r:id="rId14"/>
          <w:footerReference w:type="default" r:id="rId15"/>
          <w:headerReference w:type="first" r:id="rId16"/>
          <w:footerReference w:type="first" r:id="rId17"/>
          <w:pgSz w:w="11907" w:h="16840" w:code="9"/>
          <w:pgMar w:top="1134" w:right="1418" w:bottom="851" w:left="1418" w:header="709" w:footer="709" w:gutter="0"/>
          <w:cols w:space="708"/>
          <w:titlePg/>
          <w:docGrid w:linePitch="360"/>
        </w:sectPr>
      </w:pPr>
    </w:p>
    <w:p w14:paraId="7978280D"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12E8DEE9" w14:textId="77777777" w:rsidTr="00503F93">
        <w:tc>
          <w:tcPr>
            <w:tcW w:w="428" w:type="pct"/>
          </w:tcPr>
          <w:p w14:paraId="11A578E8" w14:textId="77777777" w:rsidR="003C0FB1" w:rsidRDefault="003C0FB1" w:rsidP="00503F93">
            <w:pPr>
              <w:spacing w:after="200" w:line="320" w:lineRule="auto"/>
              <w:jc w:val="both"/>
              <w:rPr>
                <w:color w:val="0000FF"/>
              </w:rPr>
            </w:pPr>
            <w:r w:rsidRPr="000E5DB7">
              <w:rPr>
                <w:color w:val="0000FF"/>
              </w:rPr>
              <w:t>1.1</w:t>
            </w:r>
          </w:p>
        </w:tc>
        <w:tc>
          <w:tcPr>
            <w:tcW w:w="4572" w:type="pct"/>
          </w:tcPr>
          <w:p w14:paraId="141C0B44" w14:textId="444DA33B" w:rsidR="003C0FB1" w:rsidRDefault="00000000" w:rsidP="0073644F">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Content>
                <w:r w:rsidR="00552293">
                  <w:rPr>
                    <w:highlight w:val="lightGray"/>
                  </w:rPr>
                  <w:t>The National Institute for Bioprocessing Research and Training (NIBRT)</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5121BFF1" w14:textId="77777777" w:rsidTr="00503F93">
        <w:tc>
          <w:tcPr>
            <w:tcW w:w="428" w:type="pct"/>
          </w:tcPr>
          <w:p w14:paraId="0ABC54C2" w14:textId="77777777" w:rsidR="003C0FB1" w:rsidRDefault="003C0FB1" w:rsidP="00503F93">
            <w:pPr>
              <w:spacing w:after="200" w:line="320" w:lineRule="auto"/>
              <w:jc w:val="both"/>
              <w:rPr>
                <w:color w:val="0000FF"/>
              </w:rPr>
            </w:pPr>
            <w:r w:rsidRPr="000E5DB7">
              <w:rPr>
                <w:color w:val="0000FF"/>
              </w:rPr>
              <w:t>1.2</w:t>
            </w:r>
          </w:p>
        </w:tc>
        <w:tc>
          <w:tcPr>
            <w:tcW w:w="4572" w:type="pct"/>
          </w:tcPr>
          <w:p w14:paraId="10FA3BA5" w14:textId="77777777" w:rsidR="00860ABF" w:rsidRDefault="003C0FB1" w:rsidP="00B61DAD">
            <w:r w:rsidRPr="000E5DB7">
              <w:t xml:space="preserve">In summary, the Services comprise:  </w:t>
            </w:r>
            <w:r w:rsidR="00757561">
              <w:fldChar w:fldCharType="begin">
                <w:ffData>
                  <w:name w:val="Text3"/>
                  <w:enabled/>
                  <w:calcOnExit w:val="0"/>
                  <w:textInput>
                    <w:default w:val="[Insert summary of services sought – See Guidance Notes.]"/>
                  </w:textInput>
                </w:ffData>
              </w:fldChar>
            </w:r>
            <w:bookmarkStart w:id="1" w:name="Text3"/>
            <w:r w:rsidR="00757561">
              <w:instrText xml:space="preserve"> FORMTEXT </w:instrText>
            </w:r>
            <w:r w:rsidR="00757561">
              <w:fldChar w:fldCharType="separate"/>
            </w:r>
            <w:r w:rsidR="00860ABF">
              <w:t xml:space="preserve">Internal Audit Services for NIBRT for a 3-year period starting in Q4 2026, based on a risk assessment of all areas of NIBRT activity, to be approved by the Audit and Risk Committee (ARC) which is a subcommittee of the NIBRT Board. The internal audit plan will be reviewed and updated in advance of each calendar year, with adjustments made as appropriate. The plan is to complete 3 internal audits a year and the likely areas are detailed in Appendix 1. </w:t>
            </w:r>
          </w:p>
          <w:p w14:paraId="1D38630E" w14:textId="77777777" w:rsidR="00860ABF" w:rsidRDefault="00860ABF" w:rsidP="00B61DAD"/>
          <w:p w14:paraId="760C4E38" w14:textId="6ACEDE70" w:rsidR="003C0FB1" w:rsidRDefault="00860ABF" w:rsidP="00B61DAD">
            <w:r w:rsidRPr="00860ABF">
              <w:t xml:space="preserve">NIBRT is seeking a partner who will not only provide assurance but will also be capable of acting as a strategic and valued advisor to the business. The successful provider must hold the expertise necessary to cover the proposed areas outlined above. On appointment they will be expected to work with Executive Management and ARC to finalise an initial 3-year plan in Q4 2026.   </w:t>
            </w:r>
            <w:r w:rsidR="00757561">
              <w:fldChar w:fldCharType="end"/>
            </w:r>
            <w:bookmarkEnd w:id="1"/>
            <w:r w:rsidR="003C0FB1" w:rsidRPr="000E5DB7">
              <w:t>.</w:t>
            </w:r>
          </w:p>
        </w:tc>
      </w:tr>
      <w:tr w:rsidR="00B6057A" w:rsidRPr="00CB5B77" w14:paraId="7920213E" w14:textId="77777777" w:rsidTr="00503F93">
        <w:tc>
          <w:tcPr>
            <w:tcW w:w="428" w:type="pct"/>
          </w:tcPr>
          <w:p w14:paraId="16CD554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5E4E08CB" w14:textId="0DAA3B39" w:rsidR="00B6057A" w:rsidRDefault="00B6057A" w:rsidP="00B61DAD">
            <w:pPr>
              <w:rPr>
                <w:i/>
                <w:iCs/>
                <w:color w:val="FF0000"/>
              </w:rPr>
            </w:pPr>
            <w:r>
              <w:rPr>
                <w:i/>
                <w:iCs/>
                <w:color w:val="FF0000"/>
              </w:rPr>
              <w:fldChar w:fldCharType="begin">
                <w:ffData>
                  <w:name w:val="Text122"/>
                  <w:enabled/>
                  <w:calcOnExit w:val="0"/>
                  <w:textInput>
                    <w:default w:val="Delete and replace with “Not Used” if not applicable:"/>
                  </w:textInput>
                </w:ffData>
              </w:fldChar>
            </w:r>
            <w:bookmarkStart w:id="2" w:name="Text122"/>
            <w:r>
              <w:rPr>
                <w:i/>
                <w:iCs/>
                <w:color w:val="FF0000"/>
              </w:rPr>
              <w:instrText xml:space="preserve"> FORMTEXT </w:instrText>
            </w:r>
            <w:r>
              <w:rPr>
                <w:i/>
                <w:iCs/>
                <w:color w:val="FF0000"/>
              </w:rPr>
            </w:r>
            <w:r>
              <w:rPr>
                <w:i/>
                <w:iCs/>
                <w:color w:val="FF0000"/>
              </w:rPr>
              <w:fldChar w:fldCharType="separate"/>
            </w:r>
            <w:r w:rsidR="00BD6A57">
              <w:rPr>
                <w:i/>
                <w:iCs/>
                <w:noProof/>
                <w:color w:val="FF0000"/>
              </w:rPr>
              <w:t>Not Used</w:t>
            </w:r>
            <w:r>
              <w:rPr>
                <w:i/>
                <w:iCs/>
                <w:color w:val="FF0000"/>
              </w:rPr>
              <w:fldChar w:fldCharType="end"/>
            </w:r>
            <w:bookmarkEnd w:id="2"/>
          </w:p>
          <w:p w14:paraId="72B438D2" w14:textId="6C9FDBDE" w:rsidR="00AC44B0" w:rsidRDefault="00AC44B0" w:rsidP="00B61DAD">
            <w:r w:rsidRPr="00E13A0D">
              <w:t xml:space="preserve">This public procurement competition will be divided into </w:t>
            </w:r>
            <w:r>
              <w:fldChar w:fldCharType="begin">
                <w:ffData>
                  <w:name w:val="Text109"/>
                  <w:enabled/>
                  <w:calcOnExit w:val="0"/>
                  <w:textInput>
                    <w:default w:val="[Insert number]"/>
                  </w:textInput>
                </w:ffData>
              </w:fldChar>
            </w:r>
            <w:bookmarkStart w:id="3" w:name="Text109"/>
            <w:r>
              <w:instrText xml:space="preserve"> FORMTEXT </w:instrText>
            </w:r>
            <w:r>
              <w:fldChar w:fldCharType="separate"/>
            </w:r>
            <w:r w:rsidR="00E56BEC">
              <w:t> </w:t>
            </w:r>
            <w:r w:rsidR="00E56BEC">
              <w:t> </w:t>
            </w:r>
            <w:r w:rsidR="00E56BEC">
              <w:t> </w:t>
            </w:r>
            <w:r w:rsidR="00E56BEC">
              <w:t> </w:t>
            </w:r>
            <w:r w:rsidR="00E56BEC">
              <w:t> </w:t>
            </w:r>
            <w:r>
              <w:fldChar w:fldCharType="end"/>
            </w:r>
            <w:bookmarkEnd w:id="3"/>
            <w:r>
              <w:t xml:space="preserve"> </w:t>
            </w:r>
            <w:r w:rsidRPr="00E13A0D">
              <w:t>lots (each a “Lot”) as described below.  Each Lot will result in a separate contract.</w:t>
            </w:r>
          </w:p>
          <w:p w14:paraId="06F4D1C5" w14:textId="0647F4F9" w:rsidR="00B6057A" w:rsidRPr="00AC44B0" w:rsidRDefault="00AC44B0" w:rsidP="00B61DAD">
            <w:r>
              <w:fldChar w:fldCharType="begin">
                <w:ffData>
                  <w:name w:val="Text110"/>
                  <w:enabled/>
                  <w:calcOnExit w:val="0"/>
                  <w:textInput>
                    <w:default w:val="[Insert description of Lots and any rules / instructions in relation to Lots]"/>
                  </w:textInput>
                </w:ffData>
              </w:fldChar>
            </w:r>
            <w:bookmarkStart w:id="4" w:name="Text110"/>
            <w:r>
              <w:instrText xml:space="preserve"> FORMTEXT </w:instrText>
            </w:r>
            <w:r>
              <w:fldChar w:fldCharType="separate"/>
            </w:r>
            <w:r w:rsidR="00BD6A57">
              <w:t> </w:t>
            </w:r>
            <w:r w:rsidR="00BD6A57">
              <w:t> </w:t>
            </w:r>
            <w:r w:rsidR="00BD6A57">
              <w:t> </w:t>
            </w:r>
            <w:r w:rsidR="00BD6A57">
              <w:t> </w:t>
            </w:r>
            <w:r w:rsidR="00BD6A57">
              <w:t> </w:t>
            </w:r>
            <w:r>
              <w:fldChar w:fldCharType="end"/>
            </w:r>
            <w:bookmarkEnd w:id="4"/>
          </w:p>
        </w:tc>
      </w:tr>
      <w:tr w:rsidR="003C0FB1" w:rsidRPr="00CB5B77" w14:paraId="5D894494" w14:textId="77777777" w:rsidTr="00503F93">
        <w:tc>
          <w:tcPr>
            <w:tcW w:w="428" w:type="pct"/>
          </w:tcPr>
          <w:p w14:paraId="60A84DF1" w14:textId="77777777" w:rsidR="003C0FB1" w:rsidRPr="000E5DB7" w:rsidRDefault="003C0FB1" w:rsidP="00503F93">
            <w:pPr>
              <w:spacing w:after="200" w:line="320" w:lineRule="auto"/>
              <w:jc w:val="both"/>
              <w:rPr>
                <w:color w:val="0000FF"/>
              </w:rPr>
            </w:pPr>
            <w:r>
              <w:rPr>
                <w:color w:val="0000FF"/>
              </w:rPr>
              <w:t>1.4</w:t>
            </w:r>
          </w:p>
        </w:tc>
        <w:tc>
          <w:tcPr>
            <w:tcW w:w="4572" w:type="pct"/>
          </w:tcPr>
          <w:p w14:paraId="33C311A9" w14:textId="145E19D0"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Pr="00675784">
              <w:rPr>
                <w:b/>
              </w:rPr>
              <w:fldChar w:fldCharType="begin">
                <w:ffData>
                  <w:name w:val="Text4"/>
                  <w:enabled/>
                  <w:calcOnExit w:val="0"/>
                  <w:textInput>
                    <w:default w:val="[insert relevant period]"/>
                  </w:textInput>
                </w:ffData>
              </w:fldChar>
            </w:r>
            <w:r w:rsidRPr="00675784">
              <w:rPr>
                <w:b/>
              </w:rPr>
              <w:instrText xml:space="preserve"> FORMTEXT </w:instrText>
            </w:r>
            <w:r w:rsidRPr="00675784">
              <w:rPr>
                <w:b/>
              </w:rPr>
            </w:r>
            <w:r w:rsidRPr="00675784">
              <w:rPr>
                <w:b/>
              </w:rPr>
              <w:fldChar w:fldCharType="separate"/>
            </w:r>
            <w:r w:rsidR="008749E1">
              <w:rPr>
                <w:b/>
              </w:rPr>
              <w:t>3</w:t>
            </w:r>
            <w:r w:rsidR="00D1261E">
              <w:rPr>
                <w:noProof/>
              </w:rPr>
              <w:t xml:space="preserve"> year</w:t>
            </w:r>
            <w:r w:rsidR="008749E1">
              <w:rPr>
                <w:noProof/>
              </w:rPr>
              <w:t>s</w:t>
            </w:r>
            <w:r w:rsidRPr="00675784">
              <w:rPr>
                <w:b/>
              </w:rPr>
              <w:fldChar w:fldCharType="end"/>
            </w:r>
            <w:r w:rsidRPr="009A78A1">
              <w:t xml:space="preserve"> (“the Term”). </w:t>
            </w:r>
          </w:p>
        </w:tc>
      </w:tr>
      <w:tr w:rsidR="001B5C7C" w:rsidRPr="00CB5B77" w14:paraId="4AB1FC0B" w14:textId="77777777" w:rsidTr="001B5C7C">
        <w:trPr>
          <w:trHeight w:val="1733"/>
        </w:trPr>
        <w:tc>
          <w:tcPr>
            <w:tcW w:w="428" w:type="pct"/>
          </w:tcPr>
          <w:p w14:paraId="7618C6D7"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2F912795" w14:textId="38173D16" w:rsidR="001B5C7C" w:rsidRDefault="001B5C7C" w:rsidP="0073644F">
            <w:pPr>
              <w:jc w:val="both"/>
              <w:rPr>
                <w:i/>
                <w:iCs/>
                <w:color w:val="FF0000"/>
              </w:rPr>
            </w:pPr>
            <w:r w:rsidRPr="003650CE">
              <w:rPr>
                <w:i/>
                <w:iCs/>
                <w:color w:val="FF0000"/>
              </w:rPr>
              <w:fldChar w:fldCharType="begin">
                <w:ffData>
                  <w:name w:val="Text124"/>
                  <w:enabled/>
                  <w:calcOnExit w:val="0"/>
                  <w:textInput>
                    <w:default w:val="Delete and replace with “Not Used” if not applicable:"/>
                  </w:textInput>
                </w:ffData>
              </w:fldChar>
            </w:r>
            <w:bookmarkStart w:id="5" w:name="Text124"/>
            <w:r w:rsidRPr="003650CE">
              <w:rPr>
                <w:i/>
                <w:iCs/>
                <w:color w:val="FF0000"/>
              </w:rPr>
              <w:instrText xml:space="preserve"> FORMTEXT </w:instrText>
            </w:r>
            <w:r w:rsidRPr="003650CE">
              <w:rPr>
                <w:i/>
                <w:iCs/>
                <w:color w:val="FF0000"/>
              </w:rPr>
            </w:r>
            <w:r w:rsidRPr="003650CE">
              <w:rPr>
                <w:i/>
                <w:iCs/>
                <w:color w:val="FF0000"/>
              </w:rPr>
              <w:fldChar w:fldCharType="separate"/>
            </w:r>
            <w:r w:rsidR="0012020C">
              <w:rPr>
                <w:i/>
                <w:iCs/>
                <w:color w:val="FF0000"/>
              </w:rPr>
              <w:t> </w:t>
            </w:r>
            <w:r w:rsidR="0012020C">
              <w:rPr>
                <w:i/>
                <w:iCs/>
                <w:color w:val="FF0000"/>
              </w:rPr>
              <w:t> </w:t>
            </w:r>
            <w:r w:rsidR="0012020C">
              <w:rPr>
                <w:i/>
                <w:iCs/>
                <w:color w:val="FF0000"/>
              </w:rPr>
              <w:t> </w:t>
            </w:r>
            <w:r w:rsidR="0012020C">
              <w:rPr>
                <w:i/>
                <w:iCs/>
                <w:color w:val="FF0000"/>
              </w:rPr>
              <w:t> </w:t>
            </w:r>
            <w:r w:rsidR="0012020C">
              <w:rPr>
                <w:i/>
                <w:iCs/>
                <w:color w:val="FF0000"/>
              </w:rPr>
              <w:t> </w:t>
            </w:r>
            <w:r w:rsidRPr="003650CE">
              <w:rPr>
                <w:i/>
                <w:iCs/>
                <w:color w:val="FF0000"/>
              </w:rPr>
              <w:fldChar w:fldCharType="end"/>
            </w:r>
            <w:bookmarkEnd w:id="5"/>
          </w:p>
          <w:p w14:paraId="6EA8542C" w14:textId="4E178D8F" w:rsidR="001B5C7C" w:rsidRPr="001B5C7C" w:rsidRDefault="001B5C7C" w:rsidP="0073644F">
            <w:r w:rsidRPr="00BE4F7F">
              <w:t xml:space="preserve">The Contracting Authority reserves the right to extend the Term for a period or periods of up to </w:t>
            </w:r>
            <w:r w:rsidRPr="00BE4F7F">
              <w:rPr>
                <w:highlight w:val="lightGray"/>
              </w:rPr>
              <w:fldChar w:fldCharType="begin">
                <w:ffData>
                  <w:name w:val="Text5"/>
                  <w:enabled/>
                  <w:calcOnExit w:val="0"/>
                  <w:textInput>
                    <w:default w:val="[insert relevant period]"/>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D43F00">
              <w:rPr>
                <w:highlight w:val="lightGray"/>
              </w:rPr>
              <w:t>3</w:t>
            </w:r>
            <w:r w:rsidR="00D83546">
              <w:rPr>
                <w:highlight w:val="lightGray"/>
              </w:rPr>
              <w:t xml:space="preserve"> year</w:t>
            </w:r>
            <w:r w:rsidR="00D43F00">
              <w:rPr>
                <w:highlight w:val="lightGray"/>
              </w:rPr>
              <w:t>s</w:t>
            </w:r>
            <w:r w:rsidRPr="00BE4F7F">
              <w:rPr>
                <w:highlight w:val="lightGray"/>
              </w:rPr>
              <w:fldChar w:fldCharType="end"/>
            </w:r>
            <w:r w:rsidRPr="00BE4F7F">
              <w:t xml:space="preserve"> with a maximum of </w:t>
            </w:r>
            <w:r w:rsidRPr="00BE4F7F">
              <w:rPr>
                <w:highlight w:val="lightGray"/>
              </w:rPr>
              <w:fldChar w:fldCharType="begin">
                <w:ffData>
                  <w:name w:val="Text6"/>
                  <w:enabled/>
                  <w:calcOnExit w:val="0"/>
                  <w:textInput>
                    <w:default w:val="[insert relevant number]"/>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12020C">
              <w:rPr>
                <w:highlight w:val="lightGray"/>
              </w:rPr>
              <w:t>2</w:t>
            </w:r>
            <w:r w:rsidRPr="00BE4F7F">
              <w:rPr>
                <w:highlight w:val="lightGray"/>
              </w:rPr>
              <w:fldChar w:fldCharType="end"/>
            </w:r>
            <w:r w:rsidRPr="00BE4F7F">
              <w:t xml:space="preserve"> such extension or extensions on the same terms and conditions, subject to the Contracting Authority’s obligations at law.</w:t>
            </w:r>
          </w:p>
        </w:tc>
      </w:tr>
      <w:tr w:rsidR="001B5C7C" w:rsidRPr="00CB5B77" w14:paraId="42E7B555" w14:textId="77777777" w:rsidTr="00503F93">
        <w:tc>
          <w:tcPr>
            <w:tcW w:w="428" w:type="pct"/>
          </w:tcPr>
          <w:p w14:paraId="291F06BE" w14:textId="77777777" w:rsidR="001B5C7C" w:rsidRPr="000E5DB7" w:rsidRDefault="001B5C7C" w:rsidP="001B5C7C">
            <w:pPr>
              <w:spacing w:after="200" w:line="320" w:lineRule="auto"/>
              <w:jc w:val="both"/>
              <w:rPr>
                <w:color w:val="0000FF"/>
              </w:rPr>
            </w:pPr>
            <w:r>
              <w:rPr>
                <w:color w:val="0000FF"/>
              </w:rPr>
              <w:t>1.6</w:t>
            </w:r>
          </w:p>
        </w:tc>
        <w:tc>
          <w:tcPr>
            <w:tcW w:w="4572" w:type="pct"/>
          </w:tcPr>
          <w:p w14:paraId="26526B36" w14:textId="379FCBB3" w:rsidR="001B5C7C" w:rsidRDefault="001B5C7C" w:rsidP="00A034E8">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0C0E11">
              <w:rPr>
                <w:highlight w:val="lightGray"/>
              </w:rPr>
              <w:fldChar w:fldCharType="begin">
                <w:ffData>
                  <w:name w:val="Text6"/>
                  <w:enabled/>
                  <w:calcOnExit w:val="0"/>
                  <w:textInput>
                    <w:default w:val="[Services Contracts]"/>
                  </w:textInput>
                </w:ffData>
              </w:fldChar>
            </w:r>
            <w:bookmarkStart w:id="6" w:name="Text6"/>
            <w:r w:rsidR="000C0E11">
              <w:rPr>
                <w:highlight w:val="lightGray"/>
              </w:rPr>
              <w:instrText xml:space="preserve"> FORMTEXT </w:instrText>
            </w:r>
            <w:r w:rsidR="000C0E11">
              <w:rPr>
                <w:highlight w:val="lightGray"/>
              </w:rPr>
            </w:r>
            <w:r w:rsidR="000C0E11">
              <w:rPr>
                <w:highlight w:val="lightGray"/>
              </w:rPr>
              <w:fldChar w:fldCharType="separate"/>
            </w:r>
            <w:r w:rsidR="000C0E11">
              <w:rPr>
                <w:noProof/>
                <w:highlight w:val="lightGray"/>
              </w:rPr>
              <w:t>Services Contract</w:t>
            </w:r>
            <w:r w:rsidR="000C0E11">
              <w:rPr>
                <w:highlight w:val="lightGray"/>
              </w:rPr>
              <w:fldChar w:fldCharType="end"/>
            </w:r>
            <w:bookmarkEnd w:id="6"/>
            <w:r w:rsidR="000C0E11" w:rsidRPr="00EB5466">
              <w:rPr>
                <w:szCs w:val="22"/>
                <w:highlight w:val="lightGray"/>
              </w:rPr>
              <w:t xml:space="preserve"> </w:t>
            </w:r>
            <w:r w:rsidR="000C0E11">
              <w:rPr>
                <w:i/>
                <w:color w:val="FF0000"/>
                <w:highlight w:val="lightGray"/>
              </w:rPr>
              <w:fldChar w:fldCharType="begin">
                <w:ffData>
                  <w:name w:val=""/>
                  <w:enabled/>
                  <w:calcOnExit w:val="0"/>
                  <w:textInput>
                    <w:default w:val="– [delete “s” if 1.3 does not apply]"/>
                  </w:textInput>
                </w:ffData>
              </w:fldChar>
            </w:r>
            <w:r w:rsidR="000C0E11">
              <w:rPr>
                <w:i/>
                <w:color w:val="FF0000"/>
                <w:highlight w:val="lightGray"/>
              </w:rPr>
              <w:instrText xml:space="preserve"> FORMTEXT </w:instrText>
            </w:r>
            <w:r w:rsidR="000C0E11">
              <w:rPr>
                <w:i/>
                <w:color w:val="FF0000"/>
                <w:highlight w:val="lightGray"/>
              </w:rPr>
            </w:r>
            <w:r w:rsidR="000C0E11">
              <w:rPr>
                <w:i/>
                <w:color w:val="FF0000"/>
                <w:highlight w:val="lightGray"/>
              </w:rPr>
              <w:fldChar w:fldCharType="separate"/>
            </w:r>
            <w:r w:rsidR="0075361B">
              <w:rPr>
                <w:i/>
                <w:color w:val="FF0000"/>
                <w:highlight w:val="lightGray"/>
              </w:rPr>
              <w:t> </w:t>
            </w:r>
            <w:r w:rsidR="0075361B">
              <w:rPr>
                <w:i/>
                <w:color w:val="FF0000"/>
                <w:highlight w:val="lightGray"/>
              </w:rPr>
              <w:t> </w:t>
            </w:r>
            <w:r w:rsidR="0075361B">
              <w:rPr>
                <w:i/>
                <w:color w:val="FF0000"/>
                <w:highlight w:val="lightGray"/>
              </w:rPr>
              <w:t> </w:t>
            </w:r>
            <w:r w:rsidR="0075361B">
              <w:rPr>
                <w:i/>
                <w:color w:val="FF0000"/>
                <w:highlight w:val="lightGray"/>
              </w:rPr>
              <w:t> </w:t>
            </w:r>
            <w:r w:rsidR="0075361B">
              <w:rPr>
                <w:i/>
                <w:color w:val="FF0000"/>
                <w:highlight w:val="lightGray"/>
              </w:rPr>
              <w:t> </w:t>
            </w:r>
            <w:r w:rsidR="000C0E11">
              <w:rPr>
                <w:i/>
                <w:color w:val="FF0000"/>
                <w:highlight w:val="lightGray"/>
              </w:rPr>
              <w:fldChar w:fldCharType="end"/>
            </w:r>
            <w:r w:rsidR="000C0E11">
              <w:rPr>
                <w:i/>
                <w:color w:val="FF0000"/>
              </w:rPr>
              <w:t xml:space="preserve"> </w:t>
            </w:r>
            <w:r w:rsidR="000C0E11" w:rsidRPr="00830A49">
              <w:rPr>
                <w:szCs w:val="22"/>
              </w:rPr>
              <w:t>may amount to some</w:t>
            </w:r>
            <w:r w:rsidR="000C0E11">
              <w:rPr>
                <w:szCs w:val="22"/>
              </w:rPr>
              <w:t xml:space="preserve"> </w:t>
            </w:r>
            <w:r w:rsidR="000C0E11">
              <w:rPr>
                <w:szCs w:val="22"/>
              </w:rPr>
              <w:fldChar w:fldCharType="begin">
                <w:ffData>
                  <w:name w:val=""/>
                  <w:enabled/>
                  <w:calcOnExit w:val="0"/>
                  <w:textInput>
                    <w:default w:val="[insert amount]"/>
                  </w:textInput>
                </w:ffData>
              </w:fldChar>
            </w:r>
            <w:r w:rsidR="000C0E11">
              <w:rPr>
                <w:szCs w:val="22"/>
              </w:rPr>
              <w:instrText xml:space="preserve"> FORMTEXT </w:instrText>
            </w:r>
            <w:r w:rsidR="000C0E11">
              <w:rPr>
                <w:szCs w:val="22"/>
              </w:rPr>
            </w:r>
            <w:r w:rsidR="000C0E11">
              <w:rPr>
                <w:szCs w:val="22"/>
              </w:rPr>
              <w:fldChar w:fldCharType="separate"/>
            </w:r>
            <w:r w:rsidR="0075361B">
              <w:rPr>
                <w:szCs w:val="22"/>
              </w:rPr>
              <w:t>€</w:t>
            </w:r>
            <w:r w:rsidR="00860ABF">
              <w:rPr>
                <w:szCs w:val="22"/>
              </w:rPr>
              <w:t>7</w:t>
            </w:r>
            <w:r w:rsidR="00AD59F1">
              <w:rPr>
                <w:szCs w:val="22"/>
              </w:rPr>
              <w:t>5</w:t>
            </w:r>
            <w:r w:rsidR="0075361B">
              <w:rPr>
                <w:szCs w:val="22"/>
              </w:rPr>
              <w:t>,000</w:t>
            </w:r>
            <w:r w:rsidR="002A3ACA">
              <w:rPr>
                <w:szCs w:val="22"/>
              </w:rPr>
              <w:t xml:space="preserve"> per annum</w:t>
            </w:r>
            <w:r w:rsidR="000C0E11">
              <w:rPr>
                <w:szCs w:val="22"/>
              </w:rPr>
              <w:fldChar w:fldCharType="end"/>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662405A4" w14:textId="77777777" w:rsidTr="00503F93">
        <w:tc>
          <w:tcPr>
            <w:tcW w:w="428" w:type="pct"/>
          </w:tcPr>
          <w:p w14:paraId="4E2458FE"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6376DD51" w14:textId="77777777" w:rsidR="001B5C7C" w:rsidRPr="00CB5B77" w:rsidRDefault="001B5C7C" w:rsidP="00533484">
            <w:pPr>
              <w:jc w:val="both"/>
            </w:pPr>
            <w:r w:rsidRPr="000E5DB7">
              <w:t>Contracting Authority policy seeks to encourage participation on a fair and equal basis by Small and Medium Enterprises (“SME”s) in this Competition.</w:t>
            </w:r>
            <w:r>
              <w:t xml:space="preserve"> </w:t>
            </w:r>
            <w:r w:rsidRPr="000E5DB7">
              <w:t xml:space="preserve">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w:t>
            </w:r>
            <w:r w:rsidRPr="000E5DB7">
              <w:lastRenderedPageBreak/>
              <w:t>the successful implementation of any Services Contract</w:t>
            </w:r>
            <w:r>
              <w:t xml:space="preserve"> </w:t>
            </w:r>
            <w:r w:rsidRPr="000E5DB7">
              <w:t xml:space="preserve">that may result from this Competition and therefore increase their social and economic benefits. </w:t>
            </w:r>
          </w:p>
          <w:p w14:paraId="62154C7B"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0EF94131"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0B46BBC3"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220C71B5" w14:textId="77777777" w:rsidTr="00245488">
        <w:tc>
          <w:tcPr>
            <w:tcW w:w="436" w:type="pct"/>
          </w:tcPr>
          <w:p w14:paraId="339DDBD7" w14:textId="77777777" w:rsidR="003C0FB1" w:rsidRDefault="003C0FB1" w:rsidP="005D60C5">
            <w:pPr>
              <w:spacing w:after="200"/>
              <w:jc w:val="both"/>
              <w:rPr>
                <w:color w:val="0000FF"/>
              </w:rPr>
            </w:pPr>
            <w:r w:rsidRPr="000E5DB7">
              <w:rPr>
                <w:color w:val="0000FF"/>
              </w:rPr>
              <w:t>2.1.1</w:t>
            </w:r>
          </w:p>
        </w:tc>
        <w:tc>
          <w:tcPr>
            <w:tcW w:w="4564" w:type="pct"/>
          </w:tcPr>
          <w:p w14:paraId="4A07A331"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111550D9" w14:textId="77777777" w:rsidTr="00245488">
        <w:tc>
          <w:tcPr>
            <w:tcW w:w="436" w:type="pct"/>
          </w:tcPr>
          <w:p w14:paraId="5272FD9A" w14:textId="77777777" w:rsidR="003C0FB1" w:rsidRDefault="003C0FB1" w:rsidP="005D60C5">
            <w:pPr>
              <w:spacing w:after="200"/>
              <w:jc w:val="both"/>
              <w:rPr>
                <w:color w:val="0000FF"/>
              </w:rPr>
            </w:pPr>
            <w:r w:rsidRPr="000E5DB7">
              <w:rPr>
                <w:color w:val="0000FF"/>
              </w:rPr>
              <w:t>2.1.2</w:t>
            </w:r>
          </w:p>
        </w:tc>
        <w:tc>
          <w:tcPr>
            <w:tcW w:w="4564" w:type="pct"/>
          </w:tcPr>
          <w:p w14:paraId="2077D669" w14:textId="77777777" w:rsidR="003C0FB1" w:rsidRDefault="003C0FB1" w:rsidP="0018606D">
            <w:pPr>
              <w:jc w:val="both"/>
            </w:pPr>
            <w:r w:rsidRPr="000E5DB7">
              <w:t xml:space="preserve">The Contracting Authority does not bind itself to accept the lowest priced or any Tender.  </w:t>
            </w:r>
          </w:p>
          <w:p w14:paraId="30694F57" w14:textId="77777777" w:rsidR="003C0FB1" w:rsidRDefault="003C0FB1" w:rsidP="0018606D">
            <w:pPr>
              <w:jc w:val="both"/>
            </w:pPr>
            <w:r w:rsidRPr="000E5DB7">
              <w:t xml:space="preserve">This RFT does not constitute an offer or commitment to enter into a Services Contract.  </w:t>
            </w:r>
          </w:p>
          <w:p w14:paraId="5315843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7B7EE482"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4E1152F3" w14:textId="1537175A" w:rsidR="003C0FB1" w:rsidRDefault="003C0FB1" w:rsidP="0018606D">
            <w:pPr>
              <w:jc w:val="both"/>
            </w:pPr>
            <w:r w:rsidRPr="000E5DB7">
              <w:t xml:space="preserve">The Contracting Authority may cancel this Competition </w:t>
            </w:r>
            <w:r w:rsidR="00B809C4" w:rsidRPr="00AC0D84">
              <w:rPr>
                <w:i/>
                <w:color w:val="FF0000"/>
              </w:rPr>
              <w:fldChar w:fldCharType="begin">
                <w:ffData>
                  <w:name w:val=""/>
                  <w:enabled/>
                  <w:calcOnExit w:val="0"/>
                  <w:textInput>
                    <w:default w:val="[Delete if not applicable"/>
                  </w:textInput>
                </w:ffData>
              </w:fldChar>
            </w:r>
            <w:r w:rsidR="00B809C4" w:rsidRPr="00AC0D84">
              <w:rPr>
                <w:i/>
                <w:color w:val="FF0000"/>
              </w:rPr>
              <w:instrText xml:space="preserve"> FORMTEXT </w:instrText>
            </w:r>
            <w:r w:rsidR="00B809C4" w:rsidRPr="00AC0D84">
              <w:rPr>
                <w:i/>
                <w:color w:val="FF0000"/>
              </w:rPr>
            </w:r>
            <w:r w:rsidR="00B809C4" w:rsidRPr="00AC0D84">
              <w:rPr>
                <w:i/>
                <w:color w:val="FF0000"/>
              </w:rPr>
              <w:fldChar w:fldCharType="separate"/>
            </w:r>
            <w:r w:rsidR="00CF3DD4">
              <w:rPr>
                <w:i/>
                <w:color w:val="FF0000"/>
              </w:rPr>
              <w:t> </w:t>
            </w:r>
            <w:r w:rsidR="00CF3DD4">
              <w:rPr>
                <w:i/>
                <w:color w:val="FF0000"/>
              </w:rPr>
              <w:t> </w:t>
            </w:r>
            <w:r w:rsidR="00CF3DD4">
              <w:rPr>
                <w:i/>
                <w:color w:val="FF0000"/>
              </w:rPr>
              <w:t> </w:t>
            </w:r>
            <w:r w:rsidR="00CF3DD4">
              <w:rPr>
                <w:i/>
                <w:color w:val="FF0000"/>
              </w:rPr>
              <w:t> </w:t>
            </w:r>
            <w:r w:rsidR="00CF3DD4">
              <w:rPr>
                <w:i/>
                <w:color w:val="FF0000"/>
              </w:rPr>
              <w:t> </w:t>
            </w:r>
            <w:r w:rsidR="00B809C4" w:rsidRPr="00AC0D84">
              <w:rPr>
                <w:i/>
                <w:color w:val="FF0000"/>
              </w:rPr>
              <w:fldChar w:fldCharType="end"/>
            </w:r>
            <w:r w:rsidR="00B809C4">
              <w:rPr>
                <w:i/>
                <w:color w:val="FF0000"/>
              </w:rPr>
              <w:t xml:space="preserve"> </w:t>
            </w:r>
            <w:r w:rsidR="00B809C4">
              <w:rPr>
                <w:highlight w:val="lightGray"/>
              </w:rPr>
              <w:fldChar w:fldCharType="begin">
                <w:ffData>
                  <w:name w:val=""/>
                  <w:enabled/>
                  <w:calcOnExit w:val="0"/>
                  <w:textInput>
                    <w:default w:val="(or, for the avoidance of doubt, any individual Lot)]"/>
                  </w:textInput>
                </w:ffData>
              </w:fldChar>
            </w:r>
            <w:r w:rsidR="00B809C4">
              <w:rPr>
                <w:highlight w:val="lightGray"/>
              </w:rPr>
              <w:instrText xml:space="preserve"> FORMTEXT </w:instrText>
            </w:r>
            <w:r w:rsidR="00B809C4">
              <w:rPr>
                <w:highlight w:val="lightGray"/>
              </w:rPr>
            </w:r>
            <w:r w:rsidR="00B809C4">
              <w:rPr>
                <w:highlight w:val="lightGray"/>
              </w:rPr>
              <w:fldChar w:fldCharType="separate"/>
            </w:r>
            <w:r w:rsidR="00CF3DD4">
              <w:rPr>
                <w:highlight w:val="lightGray"/>
              </w:rPr>
              <w:t> </w:t>
            </w:r>
            <w:r w:rsidR="00CF3DD4">
              <w:rPr>
                <w:highlight w:val="lightGray"/>
              </w:rPr>
              <w:t> </w:t>
            </w:r>
            <w:r w:rsidR="00CF3DD4">
              <w:rPr>
                <w:highlight w:val="lightGray"/>
              </w:rPr>
              <w:t> </w:t>
            </w:r>
            <w:r w:rsidR="00CF3DD4">
              <w:rPr>
                <w:highlight w:val="lightGray"/>
              </w:rPr>
              <w:t> </w:t>
            </w:r>
            <w:r w:rsidR="00CF3DD4">
              <w:rPr>
                <w:highlight w:val="lightGray"/>
              </w:rPr>
              <w:t> </w:t>
            </w:r>
            <w:r w:rsidR="00B809C4">
              <w:rPr>
                <w:highlight w:val="lightGray"/>
              </w:rPr>
              <w:fldChar w:fldCharType="end"/>
            </w:r>
            <w:r>
              <w:rPr>
                <w:i/>
                <w:szCs w:val="22"/>
              </w:rPr>
              <w:t xml:space="preserve"> </w:t>
            </w:r>
            <w:r w:rsidRPr="000E5DB7">
              <w:t xml:space="preserve">at any time prior to a formal written Services Contract being executed by or on behalf of the Contracting Authority.  </w:t>
            </w:r>
          </w:p>
          <w:p w14:paraId="09A81AB5" w14:textId="77777777" w:rsidR="003C0FB1" w:rsidRDefault="003C0FB1" w:rsidP="0018606D">
            <w:pPr>
              <w:jc w:val="both"/>
            </w:pPr>
            <w:r w:rsidRPr="000E5DB7">
              <w:t>The award of a Services Contract does not confer exclusivity on the successful Tenderer.</w:t>
            </w:r>
          </w:p>
        </w:tc>
      </w:tr>
      <w:tr w:rsidR="003C0FB1" w:rsidRPr="00CB5B77" w14:paraId="71CEF70F" w14:textId="77777777" w:rsidTr="00245488">
        <w:tc>
          <w:tcPr>
            <w:tcW w:w="436" w:type="pct"/>
          </w:tcPr>
          <w:p w14:paraId="79CB460F" w14:textId="77777777" w:rsidR="003C0FB1" w:rsidRDefault="003C0FB1" w:rsidP="005D60C5">
            <w:pPr>
              <w:spacing w:after="200"/>
              <w:jc w:val="both"/>
              <w:rPr>
                <w:color w:val="0000FF"/>
              </w:rPr>
            </w:pPr>
            <w:r w:rsidRPr="000E5DB7">
              <w:rPr>
                <w:color w:val="0000FF"/>
              </w:rPr>
              <w:t>2.1.3</w:t>
            </w:r>
          </w:p>
        </w:tc>
        <w:tc>
          <w:tcPr>
            <w:tcW w:w="4564" w:type="pct"/>
          </w:tcPr>
          <w:p w14:paraId="064B9441" w14:textId="77777777" w:rsidR="003C0FB1" w:rsidRDefault="003C0FB1" w:rsidP="0018606D">
            <w:pPr>
              <w:jc w:val="both"/>
            </w:pPr>
            <w:r w:rsidRPr="000E5DB7">
              <w:t xml:space="preserve">This RFT supersedes and replaces any and all previous documentation, communications and correspondence between the Contracting Authority and Tenderers, and Tenderers should place no reliance on such previous documentation and correspondence. </w:t>
            </w:r>
          </w:p>
          <w:p w14:paraId="1C833D2F" w14:textId="77777777" w:rsidR="00684357" w:rsidRDefault="00684357" w:rsidP="0018606D">
            <w:pPr>
              <w:jc w:val="both"/>
            </w:pPr>
          </w:p>
        </w:tc>
      </w:tr>
      <w:tr w:rsidR="00684357" w:rsidRPr="00514373" w14:paraId="68C64860" w14:textId="77777777" w:rsidTr="00684357">
        <w:tc>
          <w:tcPr>
            <w:tcW w:w="436" w:type="pct"/>
          </w:tcPr>
          <w:p w14:paraId="2BE8E320" w14:textId="77777777" w:rsidR="00684357" w:rsidRPr="00684357" w:rsidRDefault="00684357" w:rsidP="00684357">
            <w:pPr>
              <w:spacing w:after="200"/>
              <w:jc w:val="both"/>
              <w:rPr>
                <w:color w:val="0000FF"/>
              </w:rPr>
            </w:pPr>
            <w:r w:rsidRPr="00684357">
              <w:rPr>
                <w:color w:val="0000FF"/>
              </w:rPr>
              <w:t>2.1.4</w:t>
            </w:r>
          </w:p>
        </w:tc>
        <w:tc>
          <w:tcPr>
            <w:tcW w:w="4564" w:type="pct"/>
          </w:tcPr>
          <w:p w14:paraId="205E1306"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540CA332"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03DDA316" w14:textId="77777777"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 xml:space="preserve">providing such Personal Data to the Contracting Authority for the purposes of its participation in this Competition .  </w:t>
            </w:r>
          </w:p>
        </w:tc>
      </w:tr>
    </w:tbl>
    <w:p w14:paraId="19D36C5C" w14:textId="77777777" w:rsidR="003C0FB1" w:rsidRDefault="003C0FB1" w:rsidP="0038799C">
      <w:pPr>
        <w:pStyle w:val="Heading2"/>
        <w:jc w:val="both"/>
      </w:pPr>
      <w:r w:rsidRPr="000E5DB7">
        <w:lastRenderedPageBreak/>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471AE694" w14:textId="77777777" w:rsidTr="0099533F">
        <w:trPr>
          <w:trHeight w:val="511"/>
        </w:trPr>
        <w:tc>
          <w:tcPr>
            <w:tcW w:w="426" w:type="pct"/>
          </w:tcPr>
          <w:p w14:paraId="5EF0C4F6" w14:textId="77777777" w:rsidR="003C0FB1" w:rsidRDefault="003C0FB1" w:rsidP="005D60C5">
            <w:pPr>
              <w:spacing w:after="200"/>
              <w:jc w:val="both"/>
              <w:rPr>
                <w:color w:val="0000FF"/>
              </w:rPr>
            </w:pPr>
            <w:r w:rsidRPr="000E5DB7">
              <w:rPr>
                <w:color w:val="0000FF"/>
              </w:rPr>
              <w:t>2.2.1</w:t>
            </w:r>
          </w:p>
        </w:tc>
        <w:tc>
          <w:tcPr>
            <w:tcW w:w="4574" w:type="pct"/>
            <w:gridSpan w:val="2"/>
          </w:tcPr>
          <w:p w14:paraId="55C0EC67"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653A1FDB" w14:textId="77777777" w:rsidR="003C0FB1" w:rsidRDefault="003C0FB1" w:rsidP="005F7E00">
            <w:pPr>
              <w:numPr>
                <w:ilvl w:val="0"/>
                <w:numId w:val="5"/>
              </w:numPr>
              <w:jc w:val="both"/>
            </w:pPr>
            <w:r w:rsidRPr="000E5DB7">
              <w:t>seeking written clarification from the Tenderer;</w:t>
            </w:r>
          </w:p>
          <w:p w14:paraId="01E4F8BE" w14:textId="77777777" w:rsidR="003C0FB1" w:rsidRDefault="003C0FB1" w:rsidP="005F7E00">
            <w:pPr>
              <w:numPr>
                <w:ilvl w:val="0"/>
                <w:numId w:val="5"/>
              </w:numPr>
              <w:jc w:val="both"/>
            </w:pPr>
            <w:r w:rsidRPr="000E5DB7">
              <w:t>seeking further information from the Tenderer;</w:t>
            </w:r>
            <w:r>
              <w:t xml:space="preserve"> or</w:t>
            </w:r>
          </w:p>
          <w:p w14:paraId="48273EE1"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24A41DE0" w14:textId="77777777" w:rsidR="003C0FB1" w:rsidRDefault="003C0FB1" w:rsidP="005F7E00">
            <w:pPr>
              <w:jc w:val="both"/>
            </w:pPr>
            <w:r w:rsidRPr="000E5DB7">
              <w:t xml:space="preserve">Tenderers are required: </w:t>
            </w:r>
          </w:p>
        </w:tc>
      </w:tr>
      <w:tr w:rsidR="003C0FB1" w:rsidRPr="00507FE4" w14:paraId="19A19364" w14:textId="77777777" w:rsidTr="0099533F">
        <w:tc>
          <w:tcPr>
            <w:tcW w:w="426" w:type="pct"/>
          </w:tcPr>
          <w:p w14:paraId="6E0C8B30" w14:textId="77777777" w:rsidR="003C0FB1" w:rsidRDefault="003C0FB1" w:rsidP="005D60C5">
            <w:pPr>
              <w:spacing w:after="200"/>
              <w:jc w:val="both"/>
              <w:rPr>
                <w:color w:val="0000FF"/>
              </w:rPr>
            </w:pPr>
          </w:p>
        </w:tc>
        <w:tc>
          <w:tcPr>
            <w:tcW w:w="287" w:type="pct"/>
          </w:tcPr>
          <w:p w14:paraId="72449EF4" w14:textId="77777777" w:rsidR="003C0FB1" w:rsidRDefault="003C0FB1" w:rsidP="005F7E00">
            <w:pPr>
              <w:jc w:val="both"/>
            </w:pPr>
            <w:r w:rsidRPr="008506C8">
              <w:rPr>
                <w:color w:val="0000FF"/>
                <w:szCs w:val="22"/>
              </w:rPr>
              <w:t>(a)</w:t>
            </w:r>
          </w:p>
        </w:tc>
        <w:tc>
          <w:tcPr>
            <w:tcW w:w="4286" w:type="pct"/>
          </w:tcPr>
          <w:p w14:paraId="4D92F3D8"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hyperlink r:id="rId18" w:history="1">
              <w:r w:rsidRPr="00130442">
                <w:rPr>
                  <w:rStyle w:val="Hyperlink"/>
                  <w:szCs w:val="22"/>
                </w:rPr>
                <w:t>eESPD</w:t>
              </w:r>
            </w:hyperlink>
            <w:r w:rsidRPr="00D02FE4">
              <w:rPr>
                <w:szCs w:val="22"/>
              </w:rPr>
              <w:t>”)</w:t>
            </w:r>
            <w:r w:rsidR="00130442">
              <w:rPr>
                <w:szCs w:val="22"/>
              </w:rPr>
              <w:t xml:space="preserve">. </w:t>
            </w:r>
            <w:r w:rsidRPr="00D02FE4">
              <w:rPr>
                <w:szCs w:val="22"/>
              </w:rPr>
              <w:t xml:space="preserve">Tenderers may submit an </w:t>
            </w:r>
            <w:r>
              <w:rPr>
                <w:szCs w:val="22"/>
              </w:rPr>
              <w:t>e</w:t>
            </w:r>
            <w:r w:rsidRPr="00D02FE4">
              <w:rPr>
                <w:szCs w:val="22"/>
              </w:rPr>
              <w:t>ESPD which has already been used in a previous procurement procedure PROVIDED THAT they confirm that: (i) the information contained in it continues to be correct and (ii) that they satisfy the Selection Criteria for this Competition as set out at part 3.2 below;</w:t>
            </w:r>
          </w:p>
        </w:tc>
      </w:tr>
      <w:tr w:rsidR="003C0FB1" w:rsidRPr="00CB5B77" w14:paraId="71277E15" w14:textId="77777777" w:rsidTr="0099533F">
        <w:tc>
          <w:tcPr>
            <w:tcW w:w="426" w:type="pct"/>
          </w:tcPr>
          <w:p w14:paraId="66A028B6" w14:textId="77777777" w:rsidR="003C0FB1" w:rsidRDefault="003C0FB1" w:rsidP="005D60C5">
            <w:pPr>
              <w:spacing w:after="200"/>
              <w:jc w:val="both"/>
              <w:rPr>
                <w:color w:val="0000FF"/>
              </w:rPr>
            </w:pPr>
          </w:p>
        </w:tc>
        <w:tc>
          <w:tcPr>
            <w:tcW w:w="287" w:type="pct"/>
          </w:tcPr>
          <w:p w14:paraId="2946AF9A" w14:textId="77777777" w:rsidR="003C0FB1" w:rsidRDefault="003C0FB1" w:rsidP="005F7E00">
            <w:pPr>
              <w:jc w:val="both"/>
            </w:pPr>
            <w:r w:rsidRPr="00016CD3">
              <w:rPr>
                <w:color w:val="0000FF"/>
                <w:szCs w:val="22"/>
              </w:rPr>
              <w:t>(b)</w:t>
            </w:r>
            <w:r>
              <w:t>.</w:t>
            </w:r>
          </w:p>
        </w:tc>
        <w:tc>
          <w:tcPr>
            <w:tcW w:w="4286" w:type="pct"/>
          </w:tcPr>
          <w:p w14:paraId="17CB667D"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014AE2B6" w14:textId="77777777" w:rsidTr="0099533F">
        <w:tc>
          <w:tcPr>
            <w:tcW w:w="426" w:type="pct"/>
          </w:tcPr>
          <w:p w14:paraId="131CE012" w14:textId="77777777" w:rsidR="003C0FB1" w:rsidRDefault="003C0FB1" w:rsidP="005D60C5">
            <w:pPr>
              <w:spacing w:after="200"/>
              <w:jc w:val="both"/>
              <w:rPr>
                <w:color w:val="0000FF"/>
              </w:rPr>
            </w:pPr>
          </w:p>
        </w:tc>
        <w:tc>
          <w:tcPr>
            <w:tcW w:w="287" w:type="pct"/>
          </w:tcPr>
          <w:p w14:paraId="55CCD081" w14:textId="77777777" w:rsidR="003C0FB1" w:rsidRPr="000E5DB7" w:rsidRDefault="003C0FB1" w:rsidP="005F7E00">
            <w:pPr>
              <w:jc w:val="both"/>
            </w:pPr>
            <w:r>
              <w:rPr>
                <w:color w:val="0000FF"/>
                <w:szCs w:val="22"/>
              </w:rPr>
              <w:t>(c)</w:t>
            </w:r>
          </w:p>
        </w:tc>
        <w:tc>
          <w:tcPr>
            <w:tcW w:w="4286" w:type="pct"/>
          </w:tcPr>
          <w:p w14:paraId="2D67C705"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4EDBF05F" w14:textId="77777777" w:rsidTr="0099533F">
        <w:tc>
          <w:tcPr>
            <w:tcW w:w="426" w:type="pct"/>
          </w:tcPr>
          <w:p w14:paraId="30E81611" w14:textId="77777777" w:rsidR="003C0FB1" w:rsidRDefault="003C0FB1" w:rsidP="005D60C5">
            <w:pPr>
              <w:spacing w:after="200"/>
              <w:jc w:val="both"/>
              <w:rPr>
                <w:color w:val="0000FF"/>
              </w:rPr>
            </w:pPr>
          </w:p>
        </w:tc>
        <w:tc>
          <w:tcPr>
            <w:tcW w:w="287" w:type="pct"/>
          </w:tcPr>
          <w:p w14:paraId="52A35BA0" w14:textId="77777777" w:rsidR="003C0FB1" w:rsidRPr="000E5DB7" w:rsidRDefault="003C0FB1" w:rsidP="005F7E00">
            <w:pPr>
              <w:jc w:val="both"/>
            </w:pPr>
            <w:r w:rsidRPr="008506C8">
              <w:rPr>
                <w:color w:val="0000FF"/>
                <w:szCs w:val="22"/>
              </w:rPr>
              <w:t>(d)</w:t>
            </w:r>
          </w:p>
        </w:tc>
        <w:tc>
          <w:tcPr>
            <w:tcW w:w="4286" w:type="pct"/>
          </w:tcPr>
          <w:p w14:paraId="5FFED91C"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320BADCB" w14:textId="77777777" w:rsidTr="0099533F">
        <w:tc>
          <w:tcPr>
            <w:tcW w:w="426" w:type="pct"/>
          </w:tcPr>
          <w:p w14:paraId="66A1473F" w14:textId="77777777" w:rsidR="003C0FB1" w:rsidRDefault="003C0FB1" w:rsidP="005D60C5">
            <w:pPr>
              <w:spacing w:after="200"/>
              <w:jc w:val="both"/>
              <w:rPr>
                <w:color w:val="0000FF"/>
              </w:rPr>
            </w:pPr>
          </w:p>
        </w:tc>
        <w:tc>
          <w:tcPr>
            <w:tcW w:w="287" w:type="pct"/>
          </w:tcPr>
          <w:p w14:paraId="54373AD0" w14:textId="77777777" w:rsidR="003C0FB1" w:rsidRPr="000E5DB7" w:rsidRDefault="003C0FB1" w:rsidP="005F7E00">
            <w:pPr>
              <w:jc w:val="both"/>
            </w:pPr>
            <w:r w:rsidRPr="008506C8">
              <w:rPr>
                <w:color w:val="0000FF"/>
                <w:szCs w:val="22"/>
              </w:rPr>
              <w:t>(e)</w:t>
            </w:r>
          </w:p>
        </w:tc>
        <w:tc>
          <w:tcPr>
            <w:tcW w:w="4286" w:type="pct"/>
          </w:tcPr>
          <w:p w14:paraId="65D83239" w14:textId="77777777" w:rsidR="003C0FB1" w:rsidRPr="000E5DB7" w:rsidRDefault="003C0FB1" w:rsidP="005F7E00">
            <w:pPr>
              <w:jc w:val="both"/>
            </w:pPr>
            <w:r w:rsidRPr="000E5DB7">
              <w:t>To submit the statement required under paragraph 2.4 below; and</w:t>
            </w:r>
          </w:p>
        </w:tc>
      </w:tr>
      <w:tr w:rsidR="003C0FB1" w:rsidRPr="00CB5B77" w14:paraId="259CD3DE" w14:textId="77777777" w:rsidTr="0099533F">
        <w:tc>
          <w:tcPr>
            <w:tcW w:w="426" w:type="pct"/>
          </w:tcPr>
          <w:p w14:paraId="05170C9B" w14:textId="77777777" w:rsidR="003C0FB1" w:rsidRDefault="003C0FB1" w:rsidP="005D60C5">
            <w:pPr>
              <w:spacing w:after="200"/>
              <w:jc w:val="both"/>
              <w:rPr>
                <w:color w:val="0000FF"/>
              </w:rPr>
            </w:pPr>
          </w:p>
        </w:tc>
        <w:tc>
          <w:tcPr>
            <w:tcW w:w="287" w:type="pct"/>
          </w:tcPr>
          <w:p w14:paraId="604B5133" w14:textId="77777777" w:rsidR="003C0FB1" w:rsidRDefault="003C0FB1" w:rsidP="005F7E00">
            <w:pPr>
              <w:jc w:val="both"/>
            </w:pPr>
            <w:r w:rsidRPr="008506C8">
              <w:rPr>
                <w:color w:val="0000FF"/>
                <w:szCs w:val="22"/>
              </w:rPr>
              <w:t>(f)</w:t>
            </w:r>
          </w:p>
        </w:tc>
        <w:tc>
          <w:tcPr>
            <w:tcW w:w="4286" w:type="pct"/>
          </w:tcPr>
          <w:p w14:paraId="447708E3" w14:textId="77777777" w:rsidR="003C0FB1" w:rsidRDefault="003C0FB1" w:rsidP="005F7E00">
            <w:pPr>
              <w:jc w:val="both"/>
            </w:pPr>
            <w:r w:rsidRPr="000E5DB7">
              <w:t>Not to alter or edit this RFT in any way.</w:t>
            </w:r>
          </w:p>
        </w:tc>
      </w:tr>
      <w:tr w:rsidR="003C0FB1" w:rsidRPr="00CB5B77" w14:paraId="7C68BFD2" w14:textId="77777777" w:rsidTr="0099533F">
        <w:trPr>
          <w:trHeight w:val="716"/>
        </w:trPr>
        <w:tc>
          <w:tcPr>
            <w:tcW w:w="426" w:type="pct"/>
          </w:tcPr>
          <w:p w14:paraId="0C78B89A"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0E4EB454" w14:textId="77777777" w:rsidR="003C0FB1" w:rsidRDefault="003C0FB1" w:rsidP="005F7E00">
            <w:pPr>
              <w:jc w:val="both"/>
            </w:pPr>
            <w:r w:rsidRPr="000E5DB7">
              <w:t>Without prejudice to the generality of paragraph</w:t>
            </w:r>
            <w:r>
              <w:t>s</w:t>
            </w:r>
            <w:r w:rsidRPr="000E5DB7">
              <w:t xml:space="preserve"> 2.2.1, failure to comply with paragraph 2.6.1, 2.6.2 or 2.6.3 below will render the Tender non-compliant and it will be rejected.</w:t>
            </w:r>
          </w:p>
        </w:tc>
      </w:tr>
    </w:tbl>
    <w:p w14:paraId="5993DC2A"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0813C6E4" w14:textId="77777777" w:rsidTr="0099533F">
        <w:tc>
          <w:tcPr>
            <w:tcW w:w="403" w:type="pct"/>
          </w:tcPr>
          <w:p w14:paraId="1872214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6D73A1D1"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401102D5" w14:textId="77777777" w:rsidTr="0099533F">
        <w:tc>
          <w:tcPr>
            <w:tcW w:w="403" w:type="pct"/>
          </w:tcPr>
          <w:p w14:paraId="79C1C4F5"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19ADEAAF"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67A67540" w14:textId="77777777" w:rsidR="003C0FB1" w:rsidRDefault="003C0FB1" w:rsidP="003C0FB1">
      <w:pPr>
        <w:pStyle w:val="Heading2"/>
        <w:jc w:val="both"/>
      </w:pPr>
      <w:r w:rsidRPr="000E5DB7">
        <w:t>2.4</w:t>
      </w:r>
      <w:r w:rsidRPr="000E5DB7">
        <w:tab/>
        <w:t>Acceptance of RFT Requirements</w:t>
      </w:r>
    </w:p>
    <w:p w14:paraId="77ED0A36"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w:t>
      </w:r>
      <w:r w:rsidRPr="000E5DB7">
        <w:lastRenderedPageBreak/>
        <w:t xml:space="preserve">read the scanned signature, Tenderers may be requested to re-submit. Tenderers may not amend the Tenderer’s Statement. </w:t>
      </w:r>
    </w:p>
    <w:p w14:paraId="5BADC462" w14:textId="77777777" w:rsidR="003C0FB1" w:rsidRDefault="003C0FB1" w:rsidP="003C0FB1">
      <w:pPr>
        <w:pStyle w:val="Heading2"/>
        <w:jc w:val="both"/>
      </w:pPr>
      <w:r w:rsidRPr="000E5DB7">
        <w:t>2.5</w:t>
      </w:r>
      <w:r w:rsidRPr="000E5DB7">
        <w:tab/>
        <w:t>Consortia and Prime / Subcontractors</w:t>
      </w:r>
    </w:p>
    <w:p w14:paraId="3453CCBA"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0DE1CF58"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50B60E3A" w14:textId="77777777" w:rsidR="003670C3" w:rsidRDefault="00977CC4" w:rsidP="00977CC4">
      <w:pPr>
        <w:pStyle w:val="Heading2"/>
        <w:jc w:val="both"/>
        <w:sectPr w:rsidR="003670C3" w:rsidSect="00C3103B">
          <w:footerReference w:type="even" r:id="rId19"/>
          <w:footerReference w:type="default" r:id="rId20"/>
          <w:footerReference w:type="first" r:id="rId21"/>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39EEC953" w14:textId="77777777" w:rsidTr="00C3103B">
        <w:tc>
          <w:tcPr>
            <w:tcW w:w="430" w:type="pct"/>
          </w:tcPr>
          <w:p w14:paraId="734CA387"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p w14:paraId="1E426311" w14:textId="59FB5CB7" w:rsidR="00977CC4" w:rsidRPr="00070D86" w:rsidRDefault="00977CC4" w:rsidP="00EA39AD">
                <w:pPr>
                  <w:jc w:val="both"/>
                  <w:rPr>
                    <w:color w:val="000000"/>
                    <w:szCs w:val="22"/>
                  </w:rPr>
                </w:pPr>
                <w:r w:rsidRPr="000A2070">
                  <w:rPr>
                    <w:color w:val="000000"/>
                    <w:szCs w:val="22"/>
                    <w:highlight w:val="lightGray"/>
                  </w:rPr>
                  <w:t xml:space="preserve">Tenders must be submitted via the electronic postbox available on </w:t>
                </w:r>
                <w:hyperlink r:id="rId22" w:history="1">
                  <w:r w:rsidR="000E283A" w:rsidRPr="00580B61">
                    <w:rPr>
                      <w:rStyle w:val="Hyperlink"/>
                      <w:szCs w:val="22"/>
                      <w:highlight w:val="lightGray"/>
                    </w:rPr>
                    <w:t>www.etenders.gov.ie</w:t>
                  </w:r>
                </w:hyperlink>
                <w:r w:rsidR="000E283A">
                  <w:rPr>
                    <w:color w:val="000000"/>
                    <w:szCs w:val="22"/>
                    <w:highlight w:val="lightGray"/>
                  </w:rPr>
                  <w:t xml:space="preserve">.  </w:t>
                </w:r>
                <w:r w:rsidRPr="000A2070">
                  <w:rPr>
                    <w:color w:val="000000"/>
                    <w:szCs w:val="22"/>
                    <w:highlight w:val="lightGray"/>
                  </w:rPr>
                  <w:t>Only Tenders submitted to the electronic postbox will be accepted.  Tenders submitted by any other means (including but not limited to by email, fax, post or hand del</w:t>
                </w:r>
                <w:r w:rsidR="00A6430B">
                  <w:rPr>
                    <w:color w:val="000000"/>
                    <w:szCs w:val="22"/>
                    <w:highlight w:val="lightGray"/>
                  </w:rPr>
                  <w:t>ivery) will NOT be accepted.</w:t>
                </w:r>
              </w:p>
              <w:p w14:paraId="73DF3F1E" w14:textId="77777777" w:rsidR="00977CC4" w:rsidRPr="00123D39" w:rsidRDefault="00977CC4" w:rsidP="00EA39AD">
                <w:pPr>
                  <w:jc w:val="both"/>
                  <w:rPr>
                    <w:color w:val="000000"/>
                    <w:szCs w:val="22"/>
                    <w:highlight w:val="lightGray"/>
                  </w:rPr>
                </w:pPr>
                <w:r w:rsidRPr="000A2070">
                  <w:rPr>
                    <w:color w:val="000000"/>
                    <w:szCs w:val="22"/>
                    <w:highlight w:val="lightGray"/>
                  </w:rPr>
                  <w:t xml:space="preserve">Tenderers must ensure that they give themselves sufficient time to upload and submit all required tender documentation before the Tender Deadline (as defined in paragraph 2.6.2).  Tenderers should take into account the fact that upload speeds vary.  There is a maximum of 4GB for the total (combined) documents sent to the electronic postbox.  </w:t>
                </w:r>
              </w:p>
              <w:p w14:paraId="2C93B761" w14:textId="55A7E207" w:rsidR="00977CC4" w:rsidRPr="00070D86" w:rsidRDefault="00977CC4" w:rsidP="00EA39AD">
                <w:pPr>
                  <w:jc w:val="both"/>
                  <w:rPr>
                    <w:color w:val="000000"/>
                    <w:szCs w:val="22"/>
                    <w:highlight w:val="lightGray"/>
                  </w:rPr>
                </w:pPr>
                <w:r w:rsidRPr="000A2070">
                  <w:rPr>
                    <w:color w:val="000000"/>
                    <w:szCs w:val="22"/>
                    <w:highlight w:val="lightGray"/>
                  </w:rPr>
                  <w:t>In order to submit a document to the electronic postbox, please note that you must click “Submit Response”.  After submitting you can still modify and re-send your response up until response deadline.  Tenderers should be aware that the ‘Submit Response’ button will be disabled automatically upon the expiration of the response deadline.</w:t>
                </w:r>
              </w:p>
            </w:sdtContent>
          </w:sdt>
        </w:tc>
      </w:tr>
    </w:tbl>
    <w:p w14:paraId="18AE3AC3"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08289FE5" w14:textId="77777777" w:rsidTr="00503F93">
        <w:tc>
          <w:tcPr>
            <w:tcW w:w="437" w:type="pct"/>
          </w:tcPr>
          <w:p w14:paraId="6F111ADC" w14:textId="77777777" w:rsidR="003C0FB1" w:rsidRPr="000E5DB7" w:rsidRDefault="003C0FB1" w:rsidP="00503F93">
            <w:pPr>
              <w:jc w:val="both"/>
              <w:rPr>
                <w:color w:val="0000FF"/>
              </w:rPr>
            </w:pPr>
            <w:r>
              <w:rPr>
                <w:color w:val="0000FF"/>
              </w:rPr>
              <w:t>2.6.2</w:t>
            </w:r>
          </w:p>
        </w:tc>
        <w:tc>
          <w:tcPr>
            <w:tcW w:w="4563" w:type="pct"/>
          </w:tcPr>
          <w:p w14:paraId="7E4069D2" w14:textId="4C3CA63F" w:rsidR="003C0FB1" w:rsidRPr="000E5DB7" w:rsidRDefault="003C0FB1" w:rsidP="003670C3">
            <w:pPr>
              <w:jc w:val="both"/>
              <w:rPr>
                <w:color w:val="000000"/>
              </w:rPr>
            </w:pPr>
            <w:r w:rsidRPr="000E5DB7">
              <w:t xml:space="preserve">Tenders must be received not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AD59F1">
              <w:t>12</w:t>
            </w:r>
            <w:r w:rsidR="00634CC4">
              <w:t>:00 p.m</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860ABF">
              <w:t>6</w:t>
            </w:r>
            <w:r w:rsidR="00B96A23" w:rsidRPr="00B96A23">
              <w:rPr>
                <w:vertAlign w:val="superscript"/>
              </w:rPr>
              <w:t>th</w:t>
            </w:r>
            <w:r w:rsidR="008646F3">
              <w:t xml:space="preserve"> </w:t>
            </w:r>
            <w:r w:rsidR="00B96A23">
              <w:t>November</w:t>
            </w:r>
            <w:r w:rsidR="008646F3">
              <w:t xml:space="preserve"> 2026</w:t>
            </w:r>
            <w:r w:rsidRPr="000E5DB7">
              <w:fldChar w:fldCharType="end"/>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48AD2F71" w14:textId="77777777" w:rsidTr="00503F93">
        <w:trPr>
          <w:trHeight w:val="503"/>
        </w:trPr>
        <w:tc>
          <w:tcPr>
            <w:tcW w:w="437" w:type="pct"/>
          </w:tcPr>
          <w:p w14:paraId="198AB862" w14:textId="77777777" w:rsidR="003C0FB1" w:rsidRPr="000E5DB7" w:rsidRDefault="003C0FB1" w:rsidP="00503F93">
            <w:pPr>
              <w:jc w:val="both"/>
              <w:rPr>
                <w:color w:val="0000FF"/>
              </w:rPr>
            </w:pPr>
            <w:r>
              <w:rPr>
                <w:color w:val="0000FF"/>
              </w:rPr>
              <w:t>2.6.3</w:t>
            </w:r>
          </w:p>
        </w:tc>
        <w:tc>
          <w:tcPr>
            <w:tcW w:w="4563" w:type="pct"/>
          </w:tcPr>
          <w:p w14:paraId="79D0572C" w14:textId="0F6035AE" w:rsidR="003C0FB1" w:rsidRPr="000E5DB7" w:rsidRDefault="00A0779A" w:rsidP="003670C3">
            <w:pPr>
              <w:jc w:val="both"/>
            </w:pPr>
            <w:r w:rsidRPr="00796899">
              <w:rPr>
                <w:szCs w:val="22"/>
              </w:rPr>
              <w:t xml:space="preserve">Tenders must be submitted in </w:t>
            </w:r>
            <w:r>
              <w:rPr>
                <w:szCs w:val="22"/>
              </w:rPr>
              <w:fldChar w:fldCharType="begin">
                <w:ffData>
                  <w:name w:val=""/>
                  <w:enabled/>
                  <w:calcOnExit w:val="0"/>
                  <w:textInput>
                    <w:default w:val="[for each Lot"/>
                  </w:textInput>
                </w:ffData>
              </w:fldChar>
            </w:r>
            <w:r>
              <w:rPr>
                <w:szCs w:val="22"/>
              </w:rPr>
              <w:instrText xml:space="preserve"> FORMTEXT </w:instrText>
            </w:r>
            <w:r>
              <w:rPr>
                <w:szCs w:val="22"/>
              </w:rPr>
            </w:r>
            <w:r>
              <w:rPr>
                <w:szCs w:val="22"/>
              </w:rPr>
              <w:fldChar w:fldCharType="separate"/>
            </w:r>
            <w:r w:rsidR="00B82991">
              <w:rPr>
                <w:noProof/>
                <w:szCs w:val="22"/>
              </w:rPr>
              <w:t>English</w:t>
            </w:r>
            <w:r>
              <w:rPr>
                <w:szCs w:val="22"/>
              </w:rPr>
              <w:fldChar w:fldCharType="end"/>
            </w:r>
            <w:r w:rsidRPr="00796899">
              <w:rPr>
                <w:szCs w:val="22"/>
              </w:rPr>
              <w:t>.</w:t>
            </w:r>
          </w:p>
        </w:tc>
      </w:tr>
      <w:tr w:rsidR="00B9639C" w:rsidRPr="00CB5B77" w14:paraId="4B7B7B4A" w14:textId="77777777" w:rsidTr="00503F93">
        <w:tc>
          <w:tcPr>
            <w:tcW w:w="437" w:type="pct"/>
          </w:tcPr>
          <w:p w14:paraId="3701D0A7" w14:textId="77777777" w:rsidR="00B9639C" w:rsidRDefault="00B9639C" w:rsidP="00B9639C">
            <w:pPr>
              <w:jc w:val="both"/>
              <w:rPr>
                <w:color w:val="0000FF"/>
              </w:rPr>
            </w:pPr>
            <w:r>
              <w:rPr>
                <w:color w:val="0000FF"/>
              </w:rPr>
              <w:t>2.6.4</w:t>
            </w:r>
          </w:p>
        </w:tc>
        <w:tc>
          <w:tcPr>
            <w:tcW w:w="4563" w:type="pct"/>
          </w:tcPr>
          <w:p w14:paraId="5BAE5EE6" w14:textId="7D1E6621" w:rsidR="00B9639C" w:rsidRPr="004A0961" w:rsidRDefault="00B9639C" w:rsidP="003670C3">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 </w:t>
            </w:r>
            <w:r w:rsidR="004A0961">
              <w:fldChar w:fldCharType="begin">
                <w:ffData>
                  <w:name w:val="Text111"/>
                  <w:enabled/>
                  <w:calcOnExit w:val="0"/>
                  <w:textInput>
                    <w:default w:val="[for each Lot"/>
                  </w:textInput>
                </w:ffData>
              </w:fldChar>
            </w:r>
            <w:bookmarkStart w:id="7" w:name="Text111"/>
            <w:r w:rsidR="004A0961">
              <w:instrText xml:space="preserve"> FORMTEXT </w:instrText>
            </w:r>
            <w:r w:rsidR="004A0961">
              <w:fldChar w:fldCharType="separate"/>
            </w:r>
            <w:r w:rsidR="00B82991">
              <w:t> </w:t>
            </w:r>
            <w:r w:rsidR="00B82991">
              <w:t> </w:t>
            </w:r>
            <w:r w:rsidR="00B82991">
              <w:t> </w:t>
            </w:r>
            <w:r w:rsidR="00B82991">
              <w:t> </w:t>
            </w:r>
            <w:r w:rsidR="00B82991">
              <w:t> </w:t>
            </w:r>
            <w:r w:rsidR="004A0961">
              <w:fldChar w:fldCharType="end"/>
            </w:r>
            <w:bookmarkEnd w:id="7"/>
            <w:r w:rsidR="004A0961">
              <w:t xml:space="preserve"> </w:t>
            </w:r>
            <w:r w:rsidR="004A0961" w:rsidRPr="008E339E">
              <w:rPr>
                <w:i/>
                <w:iCs/>
                <w:color w:val="FF0000"/>
              </w:rPr>
              <w:fldChar w:fldCharType="begin">
                <w:ffData>
                  <w:name w:val="Text112"/>
                  <w:enabled/>
                  <w:calcOnExit w:val="0"/>
                  <w:textInput>
                    <w:default w:val="delete if not applicable]"/>
                  </w:textInput>
                </w:ffData>
              </w:fldChar>
            </w:r>
            <w:bookmarkStart w:id="8" w:name="Text112"/>
            <w:r w:rsidR="004A0961" w:rsidRPr="008E339E">
              <w:rPr>
                <w:i/>
                <w:iCs/>
                <w:color w:val="FF0000"/>
              </w:rPr>
              <w:instrText xml:space="preserve"> FORMTEXT </w:instrText>
            </w:r>
            <w:r w:rsidR="004A0961" w:rsidRPr="008E339E">
              <w:rPr>
                <w:i/>
                <w:iCs/>
                <w:color w:val="FF0000"/>
              </w:rPr>
            </w:r>
            <w:r w:rsidR="004A0961" w:rsidRPr="008E339E">
              <w:rPr>
                <w:i/>
                <w:iCs/>
                <w:color w:val="FF0000"/>
              </w:rPr>
              <w:fldChar w:fldCharType="separate"/>
            </w:r>
            <w:r w:rsidR="00B82991">
              <w:rPr>
                <w:i/>
                <w:iCs/>
                <w:color w:val="FF0000"/>
              </w:rPr>
              <w:t> </w:t>
            </w:r>
            <w:r w:rsidR="00B82991">
              <w:rPr>
                <w:i/>
                <w:iCs/>
                <w:color w:val="FF0000"/>
              </w:rPr>
              <w:t> </w:t>
            </w:r>
            <w:r w:rsidR="00B82991">
              <w:rPr>
                <w:i/>
                <w:iCs/>
                <w:color w:val="FF0000"/>
              </w:rPr>
              <w:t> </w:t>
            </w:r>
            <w:r w:rsidR="00B82991">
              <w:rPr>
                <w:i/>
                <w:iCs/>
                <w:color w:val="FF0000"/>
              </w:rPr>
              <w:t> </w:t>
            </w:r>
            <w:r w:rsidR="00B82991">
              <w:rPr>
                <w:i/>
                <w:iCs/>
                <w:color w:val="FF0000"/>
              </w:rPr>
              <w:t> </w:t>
            </w:r>
            <w:r w:rsidR="004A0961" w:rsidRPr="008E339E">
              <w:rPr>
                <w:i/>
                <w:iCs/>
                <w:color w:val="FF0000"/>
              </w:rPr>
              <w:fldChar w:fldCharType="end"/>
            </w:r>
            <w:bookmarkEnd w:id="8"/>
            <w:r w:rsidR="004A0961" w:rsidRPr="004A0961">
              <w:t>.</w:t>
            </w:r>
          </w:p>
        </w:tc>
      </w:tr>
      <w:tr w:rsidR="00B9639C" w:rsidRPr="00CB5B77" w14:paraId="149CC31F" w14:textId="77777777" w:rsidTr="003670C3">
        <w:trPr>
          <w:trHeight w:val="1146"/>
        </w:trPr>
        <w:tc>
          <w:tcPr>
            <w:tcW w:w="437" w:type="pct"/>
          </w:tcPr>
          <w:p w14:paraId="5B35A8A3" w14:textId="77777777" w:rsidR="00B9639C" w:rsidRDefault="00B9639C" w:rsidP="00B9639C">
            <w:pPr>
              <w:jc w:val="both"/>
              <w:rPr>
                <w:color w:val="0000FF"/>
              </w:rPr>
            </w:pPr>
            <w:r w:rsidRPr="000E5DB7">
              <w:rPr>
                <w:color w:val="0000FF"/>
              </w:rPr>
              <w:t>2.6.</w:t>
            </w:r>
            <w:r>
              <w:rPr>
                <w:color w:val="0000FF"/>
              </w:rPr>
              <w:t>5</w:t>
            </w:r>
          </w:p>
        </w:tc>
        <w:tc>
          <w:tcPr>
            <w:tcW w:w="4563" w:type="pct"/>
          </w:tcPr>
          <w:p w14:paraId="34935E7D" w14:textId="49F1AC56" w:rsidR="00B9639C" w:rsidRPr="00463D05" w:rsidRDefault="00B9639C" w:rsidP="003670C3">
            <w:pPr>
              <w:jc w:val="both"/>
            </w:pPr>
            <w:r w:rsidRPr="000E5DB7">
              <w:t xml:space="preserve">All Tenders submitted in soft copy must be compiled such that they can be read immediately using </w:t>
            </w:r>
            <w:r w:rsidR="003270FE">
              <w:fldChar w:fldCharType="begin">
                <w:ffData>
                  <w:name w:val=""/>
                  <w:enabled/>
                  <w:calcOnExit w:val="0"/>
                  <w:textInput>
                    <w:default w:val="[specify required format for example, PDF]"/>
                  </w:textInput>
                </w:ffData>
              </w:fldChar>
            </w:r>
            <w:r w:rsidR="003270FE">
              <w:instrText xml:space="preserve"> FORMTEXT </w:instrText>
            </w:r>
            <w:r w:rsidR="003270FE">
              <w:fldChar w:fldCharType="separate"/>
            </w:r>
            <w:r w:rsidR="003270FE">
              <w:rPr>
                <w:noProof/>
              </w:rPr>
              <w:t>PDF</w:t>
            </w:r>
            <w:r w:rsidR="003270FE">
              <w:fldChar w:fldCharType="end"/>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5CF62A57" w14:textId="77777777" w:rsidR="003C0FB1" w:rsidRDefault="003C0FB1" w:rsidP="003C0FB1">
      <w:pPr>
        <w:pStyle w:val="Heading2"/>
        <w:spacing w:before="120"/>
        <w:ind w:firstLine="0"/>
        <w:jc w:val="both"/>
      </w:pPr>
      <w:r w:rsidRPr="000E5DB7">
        <w:lastRenderedPageBreak/>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439843B1" w14:textId="77777777" w:rsidTr="00503F93">
        <w:tc>
          <w:tcPr>
            <w:tcW w:w="446" w:type="pct"/>
          </w:tcPr>
          <w:p w14:paraId="6AC340A4"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F93C924" w14:textId="7DBFF04B" w:rsidR="003C0FB1" w:rsidRDefault="003C0FB1" w:rsidP="002C72C0">
            <w:pPr>
              <w:jc w:val="both"/>
            </w:pPr>
            <w:r w:rsidRPr="000E5DB7">
              <w:t>All queries relating to any aspect of this Competition or of this RFT must be directed to</w:t>
            </w:r>
            <w:r>
              <w:t xml:space="preserve"> the messaging facility on </w:t>
            </w:r>
            <w:hyperlink r:id="rId23" w:history="1">
              <w:r w:rsidRPr="003C0B09">
                <w:rPr>
                  <w:rStyle w:val="Hyperlink"/>
                </w:rPr>
                <w:t>www.etenders.gov.ie</w:t>
              </w:r>
            </w:hyperlink>
            <w:r>
              <w:t xml:space="preserve">.  </w:t>
            </w:r>
            <w:r w:rsidRPr="000E5DB7">
              <w:t xml:space="preserve">Queries will be accepted no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AD59F1">
              <w:t>12</w:t>
            </w:r>
            <w:r w:rsidR="008D38CD">
              <w:t>:00 p.m</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860ABF">
              <w:t>23</w:t>
            </w:r>
            <w:r w:rsidR="00860ABF" w:rsidRPr="00860ABF">
              <w:rPr>
                <w:vertAlign w:val="superscript"/>
              </w:rPr>
              <w:t>rd</w:t>
            </w:r>
            <w:r w:rsidR="008646F3">
              <w:t xml:space="preserve"> October 2026</w:t>
            </w:r>
            <w:r w:rsidRPr="000E5DB7">
              <w:fldChar w:fldCharType="end"/>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12023696" w14:textId="77777777" w:rsidTr="00503F93">
        <w:tc>
          <w:tcPr>
            <w:tcW w:w="446" w:type="pct"/>
          </w:tcPr>
          <w:p w14:paraId="4369C06E"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4B0821B7"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18B959CF" w14:textId="77777777" w:rsidTr="00503F93">
        <w:trPr>
          <w:trHeight w:val="443"/>
        </w:trPr>
        <w:tc>
          <w:tcPr>
            <w:tcW w:w="446" w:type="pct"/>
          </w:tcPr>
          <w:p w14:paraId="79F4C871" w14:textId="77777777" w:rsidR="003C0FB1" w:rsidRDefault="003C0FB1" w:rsidP="00503F93">
            <w:pPr>
              <w:spacing w:after="200" w:line="320" w:lineRule="auto"/>
              <w:jc w:val="both"/>
              <w:rPr>
                <w:color w:val="0000FF"/>
              </w:rPr>
            </w:pPr>
            <w:r w:rsidRPr="000E5DB7">
              <w:rPr>
                <w:color w:val="0000FF"/>
              </w:rPr>
              <w:t>2.7.3</w:t>
            </w:r>
          </w:p>
        </w:tc>
        <w:tc>
          <w:tcPr>
            <w:tcW w:w="4554" w:type="pct"/>
          </w:tcPr>
          <w:p w14:paraId="3EBAA0D8" w14:textId="77777777" w:rsidR="003C0FB1" w:rsidRDefault="003C0FB1" w:rsidP="002C72C0">
            <w:pPr>
              <w:jc w:val="both"/>
            </w:pPr>
            <w:r w:rsidRPr="000E5DB7">
              <w:t>The Contracting Authority reserves the right to issue or seek written clarifications.</w:t>
            </w:r>
          </w:p>
        </w:tc>
      </w:tr>
      <w:tr w:rsidR="003C0FB1" w:rsidRPr="00CB5B77" w14:paraId="5DDCF132" w14:textId="77777777" w:rsidTr="00503F93">
        <w:tc>
          <w:tcPr>
            <w:tcW w:w="446" w:type="pct"/>
          </w:tcPr>
          <w:p w14:paraId="19B71DCA" w14:textId="77777777" w:rsidR="003C0FB1" w:rsidRDefault="003C0FB1" w:rsidP="00503F93">
            <w:pPr>
              <w:spacing w:after="200"/>
              <w:jc w:val="both"/>
              <w:rPr>
                <w:color w:val="0000FF"/>
              </w:rPr>
            </w:pPr>
            <w:r w:rsidRPr="000E5DB7">
              <w:rPr>
                <w:color w:val="0000FF"/>
              </w:rPr>
              <w:t>2.7.4</w:t>
            </w:r>
          </w:p>
        </w:tc>
        <w:tc>
          <w:tcPr>
            <w:tcW w:w="4554" w:type="pct"/>
          </w:tcPr>
          <w:p w14:paraId="20FE7BB7"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056DB0E" w14:textId="77777777" w:rsidTr="00503F93">
        <w:trPr>
          <w:trHeight w:val="420"/>
        </w:trPr>
        <w:tc>
          <w:tcPr>
            <w:tcW w:w="446" w:type="pct"/>
          </w:tcPr>
          <w:p w14:paraId="001E0394" w14:textId="77777777" w:rsidR="003C0FB1" w:rsidRPr="000E5DB7" w:rsidRDefault="003C0FB1" w:rsidP="00503F93">
            <w:pPr>
              <w:spacing w:after="200"/>
              <w:jc w:val="both"/>
              <w:rPr>
                <w:color w:val="0000FF"/>
              </w:rPr>
            </w:pPr>
            <w:r>
              <w:rPr>
                <w:color w:val="0000FF"/>
              </w:rPr>
              <w:t>2.7.5</w:t>
            </w:r>
          </w:p>
        </w:tc>
        <w:tc>
          <w:tcPr>
            <w:tcW w:w="4554" w:type="pct"/>
          </w:tcPr>
          <w:p w14:paraId="1A7BF446"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3F1E5DB7"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5B6121B7" w14:textId="77777777" w:rsidTr="00C3103B">
        <w:tc>
          <w:tcPr>
            <w:tcW w:w="794" w:type="dxa"/>
          </w:tcPr>
          <w:p w14:paraId="0AFE194A"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511CDD43"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857432C"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6A76FBCB" w14:textId="77777777" w:rsidTr="00ED08A1">
        <w:trPr>
          <w:trHeight w:val="1060"/>
        </w:trPr>
        <w:tc>
          <w:tcPr>
            <w:tcW w:w="465" w:type="pct"/>
          </w:tcPr>
          <w:p w14:paraId="06B8B2B9" w14:textId="77777777" w:rsidR="003C0FB1" w:rsidRDefault="003C0FB1" w:rsidP="00503F93">
            <w:pPr>
              <w:jc w:val="both"/>
              <w:rPr>
                <w:color w:val="0000FF"/>
              </w:rPr>
            </w:pPr>
            <w:r w:rsidRPr="000E5DB7">
              <w:rPr>
                <w:color w:val="0000FF"/>
              </w:rPr>
              <w:t>2.9.1</w:t>
            </w:r>
          </w:p>
        </w:tc>
        <w:tc>
          <w:tcPr>
            <w:tcW w:w="4535" w:type="pct"/>
            <w:gridSpan w:val="2"/>
          </w:tcPr>
          <w:p w14:paraId="76AD1E79" w14:textId="77777777" w:rsidR="003C0FB1" w:rsidRDefault="003C0FB1" w:rsidP="00522DF9">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225E076F" w14:textId="77777777" w:rsidTr="00ED08A1">
        <w:trPr>
          <w:trHeight w:val="393"/>
        </w:trPr>
        <w:tc>
          <w:tcPr>
            <w:tcW w:w="465" w:type="pct"/>
          </w:tcPr>
          <w:p w14:paraId="71A6940D" w14:textId="77777777" w:rsidR="003C0FB1" w:rsidRDefault="003C0FB1" w:rsidP="00503F93">
            <w:pPr>
              <w:jc w:val="both"/>
              <w:rPr>
                <w:color w:val="0000FF"/>
              </w:rPr>
            </w:pPr>
          </w:p>
        </w:tc>
        <w:tc>
          <w:tcPr>
            <w:tcW w:w="278" w:type="pct"/>
          </w:tcPr>
          <w:p w14:paraId="1E8AB9D9" w14:textId="77777777" w:rsidR="003C0FB1" w:rsidRDefault="003C0FB1" w:rsidP="00522DF9">
            <w:pPr>
              <w:jc w:val="both"/>
            </w:pPr>
            <w:r w:rsidRPr="00830A49">
              <w:rPr>
                <w:color w:val="0000FF"/>
                <w:szCs w:val="22"/>
              </w:rPr>
              <w:t>(a)</w:t>
            </w:r>
          </w:p>
        </w:tc>
        <w:tc>
          <w:tcPr>
            <w:tcW w:w="4257" w:type="pct"/>
          </w:tcPr>
          <w:p w14:paraId="4B088EE0" w14:textId="77777777" w:rsidR="003C0FB1" w:rsidRDefault="003C0FB1" w:rsidP="00522DF9">
            <w:pPr>
              <w:jc w:val="both"/>
            </w:pPr>
            <w:r w:rsidRPr="000E5DB7">
              <w:t>are furnished for the sole purpose of replying to this RFT only;</w:t>
            </w:r>
          </w:p>
        </w:tc>
      </w:tr>
      <w:tr w:rsidR="003C0FB1" w:rsidRPr="00CB5B77" w14:paraId="1216414E" w14:textId="77777777" w:rsidTr="00ED08A1">
        <w:trPr>
          <w:trHeight w:val="735"/>
        </w:trPr>
        <w:tc>
          <w:tcPr>
            <w:tcW w:w="465" w:type="pct"/>
          </w:tcPr>
          <w:p w14:paraId="0C5001EC" w14:textId="77777777" w:rsidR="003C0FB1" w:rsidRDefault="003C0FB1" w:rsidP="00503F93">
            <w:pPr>
              <w:jc w:val="both"/>
              <w:rPr>
                <w:color w:val="0000FF"/>
              </w:rPr>
            </w:pPr>
          </w:p>
        </w:tc>
        <w:tc>
          <w:tcPr>
            <w:tcW w:w="278" w:type="pct"/>
          </w:tcPr>
          <w:p w14:paraId="746670FB" w14:textId="77777777" w:rsidR="003C0FB1" w:rsidRDefault="003C0FB1" w:rsidP="00522DF9">
            <w:pPr>
              <w:jc w:val="both"/>
            </w:pPr>
            <w:r w:rsidRPr="00830A49">
              <w:rPr>
                <w:color w:val="0000FF"/>
                <w:szCs w:val="22"/>
              </w:rPr>
              <w:t>(b)</w:t>
            </w:r>
          </w:p>
        </w:tc>
        <w:tc>
          <w:tcPr>
            <w:tcW w:w="4257" w:type="pct"/>
          </w:tcPr>
          <w:p w14:paraId="19093A82"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E112879" w14:textId="77777777" w:rsidTr="00ED08A1">
        <w:trPr>
          <w:trHeight w:val="718"/>
        </w:trPr>
        <w:tc>
          <w:tcPr>
            <w:tcW w:w="465" w:type="pct"/>
          </w:tcPr>
          <w:p w14:paraId="7AD40A06" w14:textId="77777777" w:rsidR="003C0FB1" w:rsidRDefault="003C0FB1" w:rsidP="00503F93">
            <w:pPr>
              <w:jc w:val="both"/>
              <w:rPr>
                <w:color w:val="0000FF"/>
              </w:rPr>
            </w:pPr>
          </w:p>
        </w:tc>
        <w:tc>
          <w:tcPr>
            <w:tcW w:w="278" w:type="pct"/>
          </w:tcPr>
          <w:p w14:paraId="33918D54" w14:textId="77777777" w:rsidR="003C0FB1" w:rsidRDefault="003C0FB1" w:rsidP="00522DF9">
            <w:pPr>
              <w:jc w:val="both"/>
            </w:pPr>
            <w:r w:rsidRPr="00830A49">
              <w:rPr>
                <w:color w:val="0000FF"/>
                <w:szCs w:val="22"/>
              </w:rPr>
              <w:t>(c)</w:t>
            </w:r>
          </w:p>
        </w:tc>
        <w:tc>
          <w:tcPr>
            <w:tcW w:w="4257" w:type="pct"/>
          </w:tcPr>
          <w:p w14:paraId="71E7A0CF"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6A82C6FD" w14:textId="77777777" w:rsidTr="00522DF9">
        <w:trPr>
          <w:trHeight w:val="605"/>
        </w:trPr>
        <w:tc>
          <w:tcPr>
            <w:tcW w:w="465" w:type="pct"/>
          </w:tcPr>
          <w:p w14:paraId="534A8CC9" w14:textId="77777777" w:rsidR="003C0FB1" w:rsidRDefault="003C0FB1" w:rsidP="00503F93">
            <w:pPr>
              <w:jc w:val="both"/>
              <w:rPr>
                <w:color w:val="0000FF"/>
              </w:rPr>
            </w:pPr>
          </w:p>
        </w:tc>
        <w:tc>
          <w:tcPr>
            <w:tcW w:w="278" w:type="pct"/>
          </w:tcPr>
          <w:p w14:paraId="6E07EB42" w14:textId="77777777" w:rsidR="003C0FB1" w:rsidRDefault="003C0FB1" w:rsidP="00522DF9">
            <w:pPr>
              <w:jc w:val="both"/>
            </w:pPr>
            <w:r w:rsidRPr="00830A49">
              <w:rPr>
                <w:color w:val="0000FF"/>
                <w:szCs w:val="22"/>
              </w:rPr>
              <w:t>(d)</w:t>
            </w:r>
          </w:p>
        </w:tc>
        <w:tc>
          <w:tcPr>
            <w:tcW w:w="4257" w:type="pct"/>
          </w:tcPr>
          <w:p w14:paraId="40D946ED"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3618D065"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75B2D76E" w14:textId="77777777" w:rsidTr="00ED08A1">
        <w:tc>
          <w:tcPr>
            <w:tcW w:w="438" w:type="pct"/>
          </w:tcPr>
          <w:p w14:paraId="70FF8F86" w14:textId="77777777" w:rsidR="003C0FB1" w:rsidRPr="000E5DB7" w:rsidRDefault="003C0FB1" w:rsidP="00503F93">
            <w:pPr>
              <w:jc w:val="both"/>
              <w:rPr>
                <w:color w:val="0000FF"/>
              </w:rPr>
            </w:pPr>
            <w:r w:rsidRPr="000E5DB7">
              <w:rPr>
                <w:color w:val="0000FF"/>
              </w:rPr>
              <w:t>2.10.1</w:t>
            </w:r>
          </w:p>
        </w:tc>
        <w:tc>
          <w:tcPr>
            <w:tcW w:w="4562" w:type="pct"/>
          </w:tcPr>
          <w:p w14:paraId="173209E8"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2DC352" w14:textId="77777777" w:rsidTr="00ED08A1">
        <w:tc>
          <w:tcPr>
            <w:tcW w:w="438" w:type="pct"/>
          </w:tcPr>
          <w:p w14:paraId="68FF821B" w14:textId="77777777" w:rsidR="003C0FB1" w:rsidRPr="000E5DB7" w:rsidRDefault="003C0FB1" w:rsidP="00503F93">
            <w:pPr>
              <w:jc w:val="both"/>
              <w:rPr>
                <w:color w:val="0000FF"/>
              </w:rPr>
            </w:pPr>
            <w:r>
              <w:rPr>
                <w:color w:val="0000FF"/>
              </w:rPr>
              <w:lastRenderedPageBreak/>
              <w:t>2.10.2</w:t>
            </w:r>
          </w:p>
        </w:tc>
        <w:tc>
          <w:tcPr>
            <w:tcW w:w="4562" w:type="pct"/>
          </w:tcPr>
          <w:p w14:paraId="2D2F3C6C"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428BFCEA" w14:textId="77777777" w:rsidTr="00ED08A1">
        <w:tc>
          <w:tcPr>
            <w:tcW w:w="438" w:type="pct"/>
          </w:tcPr>
          <w:p w14:paraId="5EAACA39" w14:textId="77777777" w:rsidR="003C0FB1" w:rsidRDefault="003C0FB1" w:rsidP="00503F93">
            <w:pPr>
              <w:jc w:val="both"/>
              <w:rPr>
                <w:color w:val="0000FF"/>
              </w:rPr>
            </w:pPr>
            <w:r w:rsidRPr="000E5DB7">
              <w:rPr>
                <w:color w:val="0000FF"/>
              </w:rPr>
              <w:t>2.10.3</w:t>
            </w:r>
          </w:p>
        </w:tc>
        <w:tc>
          <w:tcPr>
            <w:tcW w:w="4562" w:type="pct"/>
          </w:tcPr>
          <w:p w14:paraId="591CD7B4" w14:textId="3042685D" w:rsidR="003C0FB1" w:rsidRDefault="003C0FB1" w:rsidP="00522DF9">
            <w:pPr>
              <w:spacing w:after="80"/>
              <w:jc w:val="both"/>
            </w:pPr>
            <w:r w:rsidRPr="000E5DB7">
              <w:t>Tenderers must confirm that all prices quoted in the Tender will remain valid for</w:t>
            </w:r>
            <w:r w:rsidR="00522DF9">
              <w:t xml:space="preserve"> </w:t>
            </w:r>
            <w:r w:rsidR="00522DF9">
              <w:fldChar w:fldCharType="begin">
                <w:ffData>
                  <w:name w:val="Text125"/>
                  <w:enabled/>
                  <w:calcOnExit w:val="0"/>
                  <w:textInput>
                    <w:default w:val="[insert period]"/>
                  </w:textInput>
                </w:ffData>
              </w:fldChar>
            </w:r>
            <w:bookmarkStart w:id="9" w:name="Text125"/>
            <w:r w:rsidR="00522DF9">
              <w:instrText xml:space="preserve"> FORMTEXT </w:instrText>
            </w:r>
            <w:r w:rsidR="00522DF9">
              <w:fldChar w:fldCharType="separate"/>
            </w:r>
            <w:r w:rsidR="008D38CD">
              <w:t>1 year</w:t>
            </w:r>
            <w:r w:rsidR="00522DF9">
              <w:fldChar w:fldCharType="end"/>
            </w:r>
            <w:bookmarkEnd w:id="9"/>
            <w:r w:rsidRPr="000E5DB7">
              <w:t xml:space="preserve"> commencing from the Tender Deadline.</w:t>
            </w:r>
          </w:p>
        </w:tc>
      </w:tr>
      <w:tr w:rsidR="003C0FB1" w:rsidRPr="00CB5B77" w14:paraId="1A15627F" w14:textId="77777777" w:rsidTr="00ED08A1">
        <w:tc>
          <w:tcPr>
            <w:tcW w:w="438" w:type="pct"/>
          </w:tcPr>
          <w:p w14:paraId="0F7285C3" w14:textId="77777777" w:rsidR="003C0FB1" w:rsidRDefault="003C0FB1" w:rsidP="00503F93">
            <w:pPr>
              <w:jc w:val="both"/>
              <w:rPr>
                <w:color w:val="0000FF"/>
              </w:rPr>
            </w:pPr>
            <w:r w:rsidRPr="000E5DB7">
              <w:rPr>
                <w:color w:val="0000FF"/>
              </w:rPr>
              <w:t>2.10.4</w:t>
            </w:r>
          </w:p>
        </w:tc>
        <w:tc>
          <w:tcPr>
            <w:tcW w:w="4562" w:type="pct"/>
          </w:tcPr>
          <w:p w14:paraId="37823AC5"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61975A47" w14:textId="77777777" w:rsidTr="00ED08A1">
        <w:trPr>
          <w:trHeight w:val="711"/>
        </w:trPr>
        <w:tc>
          <w:tcPr>
            <w:tcW w:w="438" w:type="pct"/>
          </w:tcPr>
          <w:p w14:paraId="41706E30" w14:textId="77777777" w:rsidR="003C0FB1" w:rsidRDefault="003C0FB1" w:rsidP="00503F93">
            <w:pPr>
              <w:spacing w:after="200"/>
              <w:jc w:val="both"/>
              <w:rPr>
                <w:color w:val="0000FF"/>
              </w:rPr>
            </w:pPr>
            <w:r w:rsidRPr="000E5DB7">
              <w:rPr>
                <w:color w:val="0000FF"/>
              </w:rPr>
              <w:t>2.10.5</w:t>
            </w:r>
          </w:p>
        </w:tc>
        <w:tc>
          <w:tcPr>
            <w:tcW w:w="4562" w:type="pct"/>
          </w:tcPr>
          <w:p w14:paraId="11400F4B"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1E822764" w14:textId="77777777" w:rsidTr="00ED08A1">
        <w:tc>
          <w:tcPr>
            <w:tcW w:w="438" w:type="pct"/>
          </w:tcPr>
          <w:p w14:paraId="066F522E" w14:textId="77777777" w:rsidR="00522DF9" w:rsidRDefault="00522DF9" w:rsidP="00522DF9">
            <w:pPr>
              <w:jc w:val="both"/>
              <w:rPr>
                <w:color w:val="0000FF"/>
              </w:rPr>
            </w:pPr>
            <w:r w:rsidRPr="000E5DB7">
              <w:rPr>
                <w:color w:val="0000FF"/>
              </w:rPr>
              <w:t>2.10.6</w:t>
            </w:r>
          </w:p>
        </w:tc>
        <w:tc>
          <w:tcPr>
            <w:tcW w:w="4562" w:type="pct"/>
          </w:tcPr>
          <w:p w14:paraId="77B04FE7" w14:textId="76225563" w:rsidR="00522DF9" w:rsidRDefault="00522DF9" w:rsidP="00522DF9">
            <w:pPr>
              <w:spacing w:after="200"/>
              <w:rPr>
                <w:i/>
                <w:iCs/>
                <w:color w:val="FF0000"/>
              </w:rPr>
            </w:pPr>
            <w:r w:rsidRPr="004C1900">
              <w:rPr>
                <w:i/>
                <w:iCs/>
                <w:color w:val="FF0000"/>
                <w:highlight w:val="lightGray"/>
              </w:rPr>
              <w:fldChar w:fldCharType="begin">
                <w:ffData>
                  <w:name w:val="Text125"/>
                  <w:enabled/>
                  <w:calcOnExit w:val="0"/>
                  <w:textInput>
                    <w:default w:val="Delete and replace with “Not Used” if not applicable:"/>
                  </w:textInput>
                </w:ffData>
              </w:fldChar>
            </w:r>
            <w:r w:rsidRPr="004C1900">
              <w:rPr>
                <w:i/>
                <w:iCs/>
                <w:color w:val="FF0000"/>
                <w:highlight w:val="lightGray"/>
              </w:rPr>
              <w:instrText xml:space="preserve"> FORMTEXT </w:instrText>
            </w:r>
            <w:r w:rsidRPr="004C1900">
              <w:rPr>
                <w:i/>
                <w:iCs/>
                <w:color w:val="FF0000"/>
                <w:highlight w:val="lightGray"/>
              </w:rPr>
            </w:r>
            <w:r w:rsidRPr="004C1900">
              <w:rPr>
                <w:i/>
                <w:iCs/>
                <w:color w:val="FF0000"/>
                <w:highlight w:val="lightGray"/>
              </w:rPr>
              <w:fldChar w:fldCharType="separate"/>
            </w:r>
            <w:r w:rsidR="00C177BE">
              <w:rPr>
                <w:i/>
                <w:iCs/>
                <w:noProof/>
                <w:color w:val="FF0000"/>
                <w:highlight w:val="lightGray"/>
              </w:rPr>
              <w:t>Not used</w:t>
            </w:r>
            <w:r w:rsidRPr="004C1900">
              <w:rPr>
                <w:i/>
                <w:iCs/>
                <w:color w:val="FF0000"/>
                <w:highlight w:val="lightGray"/>
              </w:rPr>
              <w:fldChar w:fldCharType="end"/>
            </w:r>
          </w:p>
          <w:p w14:paraId="41F63CAA" w14:textId="03502769"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6565BD">
              <w:rPr>
                <w:szCs w:val="22"/>
              </w:rPr>
              <w:fldChar w:fldCharType="begin">
                <w:ffData>
                  <w:name w:val="Text113"/>
                  <w:enabled/>
                  <w:calcOnExit w:val="0"/>
                  <w:textInput>
                    <w:default w:val="[insert relevant price index]"/>
                  </w:textInput>
                </w:ffData>
              </w:fldChar>
            </w:r>
            <w:bookmarkStart w:id="10" w:name="Text113"/>
            <w:r w:rsidR="006565BD">
              <w:rPr>
                <w:szCs w:val="22"/>
              </w:rPr>
              <w:instrText xml:space="preserve"> FORMTEXT </w:instrText>
            </w:r>
            <w:r w:rsidR="006565BD">
              <w:rPr>
                <w:szCs w:val="22"/>
              </w:rPr>
            </w:r>
            <w:r w:rsidR="006565BD">
              <w:rPr>
                <w:szCs w:val="22"/>
              </w:rPr>
              <w:fldChar w:fldCharType="separate"/>
            </w:r>
            <w:r w:rsidR="00913887">
              <w:rPr>
                <w:szCs w:val="22"/>
              </w:rPr>
              <w:t> </w:t>
            </w:r>
            <w:r w:rsidR="00913887">
              <w:rPr>
                <w:szCs w:val="22"/>
              </w:rPr>
              <w:t> </w:t>
            </w:r>
            <w:r w:rsidR="00913887">
              <w:rPr>
                <w:szCs w:val="22"/>
              </w:rPr>
              <w:t> </w:t>
            </w:r>
            <w:r w:rsidR="00913887">
              <w:rPr>
                <w:szCs w:val="22"/>
              </w:rPr>
              <w:t> </w:t>
            </w:r>
            <w:r w:rsidR="00913887">
              <w:rPr>
                <w:szCs w:val="22"/>
              </w:rPr>
              <w:t> </w:t>
            </w:r>
            <w:r w:rsidR="006565BD">
              <w:rPr>
                <w:szCs w:val="22"/>
              </w:rPr>
              <w:fldChar w:fldCharType="end"/>
            </w:r>
            <w:bookmarkEnd w:id="10"/>
            <w:r w:rsidRPr="00830A49">
              <w:rPr>
                <w:szCs w:val="22"/>
              </w:rPr>
              <w:t xml:space="preserve"> has increased or decreased in the edition of that index published by the </w:t>
            </w:r>
            <w:r w:rsidR="006565BD">
              <w:rPr>
                <w:szCs w:val="22"/>
              </w:rPr>
              <w:fldChar w:fldCharType="begin">
                <w:ffData>
                  <w:name w:val="Text139"/>
                  <w:enabled/>
                  <w:calcOnExit w:val="0"/>
                  <w:textInput>
                    <w:default w:val="[insert relevant authority]"/>
                  </w:textInput>
                </w:ffData>
              </w:fldChar>
            </w:r>
            <w:bookmarkStart w:id="11" w:name="Text139"/>
            <w:r w:rsidR="006565BD">
              <w:rPr>
                <w:szCs w:val="22"/>
              </w:rPr>
              <w:instrText xml:space="preserve"> FORMTEXT </w:instrText>
            </w:r>
            <w:r w:rsidR="006565BD">
              <w:rPr>
                <w:szCs w:val="22"/>
              </w:rPr>
            </w:r>
            <w:r w:rsidR="006565BD">
              <w:rPr>
                <w:szCs w:val="22"/>
              </w:rPr>
              <w:fldChar w:fldCharType="separate"/>
            </w:r>
            <w:r w:rsidR="00C40D8C">
              <w:rPr>
                <w:szCs w:val="22"/>
              </w:rPr>
              <w:t> </w:t>
            </w:r>
            <w:r w:rsidR="00C40D8C">
              <w:rPr>
                <w:szCs w:val="22"/>
              </w:rPr>
              <w:t> </w:t>
            </w:r>
            <w:r w:rsidR="00C40D8C">
              <w:rPr>
                <w:szCs w:val="22"/>
              </w:rPr>
              <w:t> </w:t>
            </w:r>
            <w:r w:rsidR="00C40D8C">
              <w:rPr>
                <w:szCs w:val="22"/>
              </w:rPr>
              <w:t> </w:t>
            </w:r>
            <w:r w:rsidR="00C40D8C">
              <w:rPr>
                <w:szCs w:val="22"/>
              </w:rPr>
              <w:t> </w:t>
            </w:r>
            <w:r w:rsidR="006565BD">
              <w:rPr>
                <w:szCs w:val="22"/>
              </w:rPr>
              <w:fldChar w:fldCharType="end"/>
            </w:r>
            <w:bookmarkEnd w:id="11"/>
            <w:r w:rsidRPr="00830A49">
              <w:rPr>
                <w:szCs w:val="22"/>
              </w:rPr>
              <w:t xml:space="preserve"> most recently prior to that anniversary</w:t>
            </w:r>
            <w:r>
              <w:rPr>
                <w:szCs w:val="22"/>
              </w:rPr>
              <w:t>.</w:t>
            </w:r>
          </w:p>
        </w:tc>
      </w:tr>
    </w:tbl>
    <w:p w14:paraId="022DF4CF" w14:textId="77777777" w:rsidR="003C0FB1" w:rsidRDefault="003C0FB1" w:rsidP="003C0FB1">
      <w:pPr>
        <w:pStyle w:val="Heading2"/>
        <w:keepNext w:val="0"/>
        <w:keepLines/>
        <w:spacing w:after="100"/>
        <w:ind w:firstLine="0"/>
        <w:jc w:val="both"/>
      </w:pPr>
      <w:r w:rsidRPr="000E5DB7">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2C3E3EFD" w14:textId="77777777" w:rsidTr="00ED08A1">
        <w:tc>
          <w:tcPr>
            <w:tcW w:w="437" w:type="pct"/>
          </w:tcPr>
          <w:p w14:paraId="381555A2" w14:textId="77777777" w:rsidR="003C0FB1" w:rsidRDefault="003C0FB1" w:rsidP="00503F93">
            <w:pPr>
              <w:jc w:val="both"/>
              <w:rPr>
                <w:color w:val="0000FF"/>
              </w:rPr>
            </w:pPr>
            <w:r w:rsidRPr="000E5DB7">
              <w:rPr>
                <w:color w:val="0000FF"/>
              </w:rPr>
              <w:t>2.11.1</w:t>
            </w:r>
          </w:p>
        </w:tc>
        <w:tc>
          <w:tcPr>
            <w:tcW w:w="4563" w:type="pct"/>
            <w:gridSpan w:val="2"/>
          </w:tcPr>
          <w:p w14:paraId="2582F6AE"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2BF6A35" w14:textId="77777777" w:rsidTr="00ED08A1">
        <w:trPr>
          <w:gridAfter w:val="1"/>
          <w:wAfter w:w="5" w:type="pct"/>
        </w:trPr>
        <w:tc>
          <w:tcPr>
            <w:tcW w:w="437" w:type="pct"/>
          </w:tcPr>
          <w:p w14:paraId="6B033837" w14:textId="77777777" w:rsidR="003C0FB1" w:rsidRDefault="003C0FB1" w:rsidP="00503F93">
            <w:pPr>
              <w:jc w:val="both"/>
              <w:rPr>
                <w:color w:val="0000FF"/>
              </w:rPr>
            </w:pPr>
            <w:r w:rsidRPr="000E5DB7">
              <w:rPr>
                <w:color w:val="0000FF"/>
              </w:rPr>
              <w:t>2.11.2</w:t>
            </w:r>
          </w:p>
        </w:tc>
        <w:tc>
          <w:tcPr>
            <w:tcW w:w="4558" w:type="pct"/>
          </w:tcPr>
          <w:p w14:paraId="75907AAE"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7ADD7D89" w14:textId="77777777" w:rsidTr="003E08C5">
        <w:trPr>
          <w:gridAfter w:val="1"/>
          <w:wAfter w:w="5" w:type="pct"/>
          <w:trHeight w:val="2761"/>
        </w:trPr>
        <w:tc>
          <w:tcPr>
            <w:tcW w:w="437" w:type="pct"/>
          </w:tcPr>
          <w:p w14:paraId="445A5CFA" w14:textId="77777777" w:rsidR="003C0FB1" w:rsidRPr="000E5DB7" w:rsidRDefault="003C0FB1" w:rsidP="00503F93">
            <w:pPr>
              <w:jc w:val="both"/>
              <w:rPr>
                <w:color w:val="0000FF"/>
              </w:rPr>
            </w:pPr>
            <w:r>
              <w:rPr>
                <w:color w:val="0000FF"/>
              </w:rPr>
              <w:t>2.11.3</w:t>
            </w:r>
          </w:p>
        </w:tc>
        <w:tc>
          <w:tcPr>
            <w:tcW w:w="4558" w:type="pct"/>
          </w:tcPr>
          <w:p w14:paraId="59ADC7F9"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1E25E80F" w14:textId="77777777" w:rsidR="003C0FB1" w:rsidRDefault="003C0FB1" w:rsidP="003C0FB1">
      <w:pPr>
        <w:pStyle w:val="Heading2"/>
        <w:jc w:val="both"/>
      </w:pPr>
      <w:r w:rsidRPr="000E5DB7">
        <w:lastRenderedPageBreak/>
        <w:t>2.12</w:t>
      </w:r>
      <w:r w:rsidRPr="000E5DB7">
        <w:tab/>
        <w:t>Publicity</w:t>
      </w:r>
    </w:p>
    <w:p w14:paraId="2F444185"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68925C63" w14:textId="77777777" w:rsidR="003C0FB1" w:rsidRDefault="003C0FB1" w:rsidP="003C0FB1">
      <w:pPr>
        <w:pStyle w:val="Heading2"/>
        <w:jc w:val="both"/>
      </w:pPr>
      <w:r w:rsidRPr="000E5DB7">
        <w:t>2.13</w:t>
      </w:r>
      <w:r w:rsidRPr="000E5DB7">
        <w:tab/>
        <w:t xml:space="preserve">Registrable Interest </w:t>
      </w:r>
    </w:p>
    <w:p w14:paraId="51EF3055"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01E1C1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 </w:t>
      </w:r>
    </w:p>
    <w:p w14:paraId="7E27CDA7" w14:textId="77777777" w:rsidR="003C0FB1" w:rsidRDefault="003C0FB1" w:rsidP="003C0FB1">
      <w:pPr>
        <w:pStyle w:val="Heading2"/>
        <w:jc w:val="both"/>
      </w:pPr>
      <w:r w:rsidRPr="000E5DB7">
        <w:t>2.14</w:t>
      </w:r>
      <w:r w:rsidRPr="000E5DB7">
        <w:tab/>
        <w:t>Anti-Competitive Conduct</w:t>
      </w:r>
    </w:p>
    <w:p w14:paraId="58098E2E"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01A06723" w14:textId="77777777" w:rsidR="003C0FB1" w:rsidRDefault="003C0FB1" w:rsidP="003C0FB1">
      <w:pPr>
        <w:pStyle w:val="Heading2"/>
        <w:jc w:val="both"/>
      </w:pPr>
      <w:r w:rsidRPr="000E5DB7">
        <w:t>2.15</w:t>
      </w:r>
      <w:r w:rsidRPr="000E5DB7">
        <w:tab/>
        <w:t>Industry Terms Used in this RFT</w:t>
      </w:r>
    </w:p>
    <w:p w14:paraId="01A156D3"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258C9D78"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08E9E42" w14:textId="77777777" w:rsidTr="00ED08A1">
        <w:tc>
          <w:tcPr>
            <w:tcW w:w="439" w:type="pct"/>
          </w:tcPr>
          <w:p w14:paraId="1E81C824"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73E7D977"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6912FDA7" w14:textId="77777777" w:rsidTr="00ED08A1">
        <w:tc>
          <w:tcPr>
            <w:tcW w:w="439" w:type="pct"/>
          </w:tcPr>
          <w:p w14:paraId="1A5A1B20"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DCF699A" w14:textId="77777777" w:rsidR="003C0FB1" w:rsidRDefault="003C0FB1" w:rsidP="0068435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 xml:space="preserve">he Contracting Authority accepts no liability whatsoever in respect </w:t>
            </w:r>
            <w:r w:rsidR="00684357" w:rsidRPr="00796899">
              <w:rPr>
                <w:szCs w:val="22"/>
              </w:rPr>
              <w:lastRenderedPageBreak/>
              <w:t>of any information provided which is subsequently released (irrespective of notification) or in respect of any consequential damage suffered as a result of such obligations</w:t>
            </w:r>
            <w:r w:rsidR="00684357" w:rsidRPr="00514373">
              <w:rPr>
                <w:szCs w:val="22"/>
              </w:rPr>
              <w:t>.</w:t>
            </w:r>
          </w:p>
        </w:tc>
      </w:tr>
    </w:tbl>
    <w:p w14:paraId="1899DF2A" w14:textId="77777777" w:rsidR="003C0FB1" w:rsidRDefault="003C0FB1" w:rsidP="003C0FB1">
      <w:pPr>
        <w:pStyle w:val="Heading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0FD44859" w14:textId="77777777" w:rsidTr="001F6360">
        <w:trPr>
          <w:trHeight w:val="2400"/>
        </w:trPr>
        <w:tc>
          <w:tcPr>
            <w:tcW w:w="5000" w:type="pct"/>
          </w:tcPr>
          <w:p w14:paraId="62130C85"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6"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5DE845BD" w14:textId="77777777" w:rsidR="003C0FB1" w:rsidRDefault="003C0FB1" w:rsidP="003C0FB1">
      <w:pPr>
        <w:pStyle w:val="Heading2"/>
        <w:jc w:val="both"/>
      </w:pPr>
      <w:r w:rsidRPr="000E5DB7">
        <w:t>2.18</w:t>
      </w:r>
      <w:r w:rsidRPr="000E5DB7">
        <w:tab/>
        <w:t>Conflicts of Interest</w:t>
      </w:r>
    </w:p>
    <w:p w14:paraId="32C84179" w14:textId="77777777" w:rsidR="007746D2" w:rsidRDefault="007746D2" w:rsidP="001F6360">
      <w:pPr>
        <w:jc w:val="both"/>
      </w:pPr>
    </w:p>
    <w:p w14:paraId="47848251" w14:textId="77777777" w:rsidR="0001388F" w:rsidRDefault="0001388F" w:rsidP="001F6360">
      <w:pPr>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41884294" w14:textId="77777777" w:rsidR="003C0FB1" w:rsidRDefault="003C0FB1" w:rsidP="003C0FB1">
      <w:pPr>
        <w:pStyle w:val="Heading2"/>
        <w:jc w:val="both"/>
      </w:pPr>
      <w:r w:rsidRPr="000E5DB7">
        <w:t>2.19</w:t>
      </w:r>
      <w:r w:rsidRPr="000E5DB7">
        <w:tab/>
        <w:t>Withdrawal from this Competition</w:t>
      </w:r>
    </w:p>
    <w:p w14:paraId="236F09D9"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75D99AC0"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2CDF6F1A" w14:textId="77777777" w:rsidTr="00C57446">
        <w:tc>
          <w:tcPr>
            <w:tcW w:w="547" w:type="pct"/>
          </w:tcPr>
          <w:p w14:paraId="3812BE8C"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Content>
              <w:p w14:paraId="199965B4" w14:textId="63BB4B42" w:rsidR="00BB5E9D" w:rsidRPr="004B1B66" w:rsidRDefault="00DC28E8" w:rsidP="004B1B66">
                <w:pPr>
                  <w:rPr>
                    <w:highlight w:val="lightGray"/>
                  </w:rPr>
                </w:pPr>
                <w:r w:rsidRPr="00DC28E8">
                  <w:rPr>
                    <w:i/>
                    <w:color w:val="FF0000"/>
                    <w:highlight w:val="lightGray"/>
                  </w:rPr>
                  <w:fldChar w:fldCharType="begin">
                    <w:ffData>
                      <w:name w:val=""/>
                      <w:enabled/>
                      <w:calcOnExit w:val="0"/>
                      <w:textInput>
                        <w:default w:val="Delete and replace with “Not Used” if not applicable:"/>
                      </w:textInput>
                    </w:ffData>
                  </w:fldChar>
                </w:r>
                <w:r w:rsidRPr="00DC28E8">
                  <w:rPr>
                    <w:i/>
                    <w:color w:val="FF0000"/>
                    <w:highlight w:val="lightGray"/>
                  </w:rPr>
                  <w:instrText xml:space="preserve"> FORMTEXT </w:instrText>
                </w:r>
                <w:r w:rsidRPr="00DC28E8">
                  <w:rPr>
                    <w:i/>
                    <w:color w:val="FF0000"/>
                    <w:highlight w:val="lightGray"/>
                  </w:rPr>
                </w:r>
                <w:r w:rsidRPr="00DC28E8">
                  <w:rPr>
                    <w:i/>
                    <w:color w:val="FF0000"/>
                    <w:highlight w:val="lightGray"/>
                  </w:rPr>
                  <w:fldChar w:fldCharType="separate"/>
                </w:r>
                <w:r w:rsidR="003E0BD2">
                  <w:rPr>
                    <w:i/>
                    <w:color w:val="FF0000"/>
                    <w:highlight w:val="lightGray"/>
                  </w:rPr>
                  <w:t>Not used</w:t>
                </w:r>
                <w:r w:rsidRPr="00DC28E8">
                  <w:rPr>
                    <w:i/>
                    <w:color w:val="FF0000"/>
                    <w:highlight w:val="lightGray"/>
                  </w:rPr>
                  <w:fldChar w:fldCharType="end"/>
                </w:r>
              </w:p>
            </w:sdtContent>
          </w:sdt>
        </w:tc>
      </w:tr>
      <w:tr w:rsidR="00101AC8" w:rsidRPr="00830A49" w14:paraId="10B5C1F6" w14:textId="77777777" w:rsidTr="00C57446">
        <w:trPr>
          <w:trHeight w:val="615"/>
        </w:trPr>
        <w:tc>
          <w:tcPr>
            <w:tcW w:w="547" w:type="pct"/>
          </w:tcPr>
          <w:p w14:paraId="12B60194"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6B674907" w14:textId="23049507" w:rsidR="00101AC8" w:rsidRPr="00227275" w:rsidRDefault="00101AC8" w:rsidP="00684357">
            <w:pPr>
              <w:rPr>
                <w:highlight w:val="lightGray"/>
              </w:rPr>
            </w:pPr>
            <w:r w:rsidRPr="00215CCA">
              <w:rPr>
                <w:i/>
                <w:iCs/>
                <w:color w:val="FF0000"/>
                <w:highlight w:val="lightGray"/>
              </w:rPr>
              <w:fldChar w:fldCharType="begin">
                <w:ffData>
                  <w:name w:val="Text126"/>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004B1B66">
              <w:rPr>
                <w:i/>
                <w:iCs/>
                <w:color w:val="FF0000"/>
                <w:highlight w:val="lightGray"/>
              </w:rPr>
              <w:t>Not used</w:t>
            </w:r>
            <w:r w:rsidRPr="00215CCA">
              <w:rPr>
                <w:i/>
                <w:iCs/>
                <w:color w:val="FF0000"/>
                <w:highlight w:val="lightGray"/>
              </w:rPr>
              <w:fldChar w:fldCharType="end"/>
            </w:r>
          </w:p>
          <w:p w14:paraId="74698F92" w14:textId="757343E1" w:rsidR="00101AC8" w:rsidRDefault="00101AC8" w:rsidP="00684357">
            <w:pPr>
              <w:rPr>
                <w:highlight w:val="lightGray"/>
              </w:rPr>
            </w:pPr>
            <w:r w:rsidRPr="00227275">
              <w:rPr>
                <w:highlight w:val="lightGray"/>
              </w:rPr>
              <w:fldChar w:fldCharType="begin">
                <w:ffData>
                  <w:name w:val="Text120"/>
                  <w:enabled/>
                  <w:calcOnExit w:val="0"/>
                  <w:textInput>
                    <w:default w:val="[Insert here details of any site visit required by the Contracting Authority to the Tenderer's premises]"/>
                  </w:textInput>
                </w:ffData>
              </w:fldChar>
            </w:r>
            <w:bookmarkStart w:id="12" w:name="Text120"/>
            <w:r w:rsidRPr="00227275">
              <w:rPr>
                <w:highlight w:val="lightGray"/>
              </w:rPr>
              <w:instrText xml:space="preserve"> FORMTEXT </w:instrText>
            </w:r>
            <w:r w:rsidRPr="00227275">
              <w:rPr>
                <w:highlight w:val="lightGray"/>
              </w:rPr>
            </w:r>
            <w:r w:rsidRPr="00227275">
              <w:rPr>
                <w:highlight w:val="lightGray"/>
              </w:rPr>
              <w:fldChar w:fldCharType="separate"/>
            </w:r>
            <w:r w:rsidR="003E0BD2">
              <w:rPr>
                <w:highlight w:val="lightGray"/>
              </w:rPr>
              <w:t> </w:t>
            </w:r>
            <w:r w:rsidR="003E0BD2">
              <w:rPr>
                <w:highlight w:val="lightGray"/>
              </w:rPr>
              <w:t> </w:t>
            </w:r>
            <w:r w:rsidR="003E0BD2">
              <w:rPr>
                <w:highlight w:val="lightGray"/>
              </w:rPr>
              <w:t> </w:t>
            </w:r>
            <w:r w:rsidR="003E0BD2">
              <w:rPr>
                <w:highlight w:val="lightGray"/>
              </w:rPr>
              <w:t> </w:t>
            </w:r>
            <w:r w:rsidR="003E0BD2">
              <w:rPr>
                <w:highlight w:val="lightGray"/>
              </w:rPr>
              <w:t> </w:t>
            </w:r>
            <w:r w:rsidRPr="00227275">
              <w:rPr>
                <w:highlight w:val="lightGray"/>
              </w:rPr>
              <w:fldChar w:fldCharType="end"/>
            </w:r>
            <w:bookmarkEnd w:id="12"/>
            <w:r>
              <w:rPr>
                <w:highlight w:val="lightGray"/>
              </w:rPr>
              <w:t>.</w:t>
            </w:r>
          </w:p>
        </w:tc>
      </w:tr>
    </w:tbl>
    <w:p w14:paraId="27DEBFD4" w14:textId="77777777" w:rsidR="00061527" w:rsidRPr="00BD041C" w:rsidRDefault="00061527" w:rsidP="00173329">
      <w:pPr>
        <w:pStyle w:val="Heading2"/>
        <w:ind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282780EE" w14:textId="77777777" w:rsidTr="00C7189F">
        <w:trPr>
          <w:trHeight w:val="4097"/>
        </w:trPr>
        <w:tc>
          <w:tcPr>
            <w:tcW w:w="417" w:type="pct"/>
          </w:tcPr>
          <w:p w14:paraId="2771EA1B" w14:textId="77777777" w:rsidR="003C0FB1" w:rsidRDefault="003C0FB1" w:rsidP="00503F93">
            <w:pPr>
              <w:jc w:val="both"/>
              <w:rPr>
                <w:color w:val="0000FF"/>
              </w:rPr>
            </w:pPr>
            <w:r w:rsidRPr="000E5DB7">
              <w:rPr>
                <w:color w:val="0000FF"/>
              </w:rPr>
              <w:t>2.21.1</w:t>
            </w:r>
          </w:p>
        </w:tc>
        <w:tc>
          <w:tcPr>
            <w:tcW w:w="4583" w:type="pct"/>
            <w:gridSpan w:val="2"/>
          </w:tcPr>
          <w:p w14:paraId="582EC93A"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2EDC3F85"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5EA917C"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62DC0C99"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52F3C8BF"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527DA769"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398C35AC" w14:textId="3BF64D82"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A35983">
                    <w:rPr>
                      <w:szCs w:val="22"/>
                    </w:rPr>
                    <w:t>€13 million</w:t>
                  </w:r>
                  <w:r w:rsidRPr="00CA3AF8">
                    <w:rPr>
                      <w:szCs w:val="22"/>
                    </w:rPr>
                    <w:fldChar w:fldCharType="end"/>
                  </w:r>
                </w:p>
              </w:tc>
            </w:tr>
            <w:tr w:rsidR="00C7189F" w:rsidRPr="00CA3AF8" w14:paraId="5E9BB7C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D69293E"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766011E7" w14:textId="4F667D36"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415305">
                    <w:rPr>
                      <w:szCs w:val="22"/>
                    </w:rPr>
                    <w:t>€6.5 million</w:t>
                  </w:r>
                  <w:r w:rsidRPr="00CA3AF8">
                    <w:rPr>
                      <w:szCs w:val="22"/>
                    </w:rPr>
                    <w:fldChar w:fldCharType="end"/>
                  </w:r>
                </w:p>
              </w:tc>
            </w:tr>
            <w:tr w:rsidR="001C3A95" w:rsidRPr="00CA3AF8" w14:paraId="5FD300C8"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6E69761"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274A134C" w14:textId="41A9ABC6" w:rsidR="001C3A95" w:rsidRPr="00CA3AF8" w:rsidRDefault="001C3A95"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9A2091">
                    <w:rPr>
                      <w:szCs w:val="22"/>
                    </w:rPr>
                    <w:t>Nil</w:t>
                  </w:r>
                  <w:r w:rsidRPr="00CA3AF8">
                    <w:rPr>
                      <w:szCs w:val="22"/>
                    </w:rPr>
                    <w:fldChar w:fldCharType="end"/>
                  </w:r>
                </w:p>
              </w:tc>
            </w:tr>
            <w:tr w:rsidR="00C7189F" w:rsidRPr="00CA3AF8" w14:paraId="76AAA954"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3CD1DF02"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5A652E36" w14:textId="5BDE9BAB"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415305">
                    <w:rPr>
                      <w:szCs w:val="22"/>
                    </w:rPr>
                    <w:t>€</w:t>
                  </w:r>
                  <w:r w:rsidR="00BF0488">
                    <w:rPr>
                      <w:szCs w:val="22"/>
                    </w:rPr>
                    <w:t>1</w:t>
                  </w:r>
                  <w:r w:rsidR="00415305">
                    <w:rPr>
                      <w:szCs w:val="22"/>
                    </w:rPr>
                    <w:t xml:space="preserve"> million</w:t>
                  </w:r>
                  <w:r w:rsidRPr="00CA3AF8">
                    <w:rPr>
                      <w:szCs w:val="22"/>
                    </w:rPr>
                    <w:fldChar w:fldCharType="end"/>
                  </w:r>
                </w:p>
              </w:tc>
            </w:tr>
            <w:tr w:rsidR="00C7189F" w:rsidRPr="00CA3AF8" w14:paraId="4E3B9DD3"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2EE1F2" w14:textId="6FA94BD0" w:rsidR="00C7189F" w:rsidRPr="00CA3AF8" w:rsidRDefault="00C7189F" w:rsidP="00CA3AF8">
                  <w:pPr>
                    <w:spacing w:after="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415305">
                    <w:rPr>
                      <w:szCs w:val="22"/>
                    </w:rPr>
                    <w:t>Cyber Liability</w:t>
                  </w:r>
                  <w:r w:rsidRPr="00CA3AF8">
                    <w:rPr>
                      <w:szCs w:val="22"/>
                    </w:rPr>
                    <w:fldChar w:fldCharType="end"/>
                  </w:r>
                </w:p>
              </w:tc>
              <w:tc>
                <w:tcPr>
                  <w:tcW w:w="2500" w:type="pct"/>
                  <w:vAlign w:val="center"/>
                </w:tcPr>
                <w:p w14:paraId="7D9EC013" w14:textId="42CE711B"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415305">
                    <w:rPr>
                      <w:szCs w:val="22"/>
                    </w:rPr>
                    <w:t>€1 million</w:t>
                  </w:r>
                  <w:r w:rsidRPr="00CA3AF8">
                    <w:rPr>
                      <w:szCs w:val="22"/>
                    </w:rPr>
                    <w:fldChar w:fldCharType="end"/>
                  </w:r>
                </w:p>
              </w:tc>
            </w:tr>
          </w:tbl>
          <w:p w14:paraId="60228A7B" w14:textId="77777777" w:rsidR="003C0FB1" w:rsidRPr="00CA3AF8" w:rsidRDefault="003C0FB1" w:rsidP="00CA3AF8">
            <w:pPr>
              <w:jc w:val="both"/>
              <w:rPr>
                <w:szCs w:val="22"/>
              </w:rPr>
            </w:pPr>
          </w:p>
        </w:tc>
      </w:tr>
      <w:tr w:rsidR="003C0FB1" w:rsidRPr="00CB5B77" w14:paraId="58BEACD8" w14:textId="77777777" w:rsidTr="00C32309">
        <w:tc>
          <w:tcPr>
            <w:tcW w:w="417" w:type="pct"/>
          </w:tcPr>
          <w:p w14:paraId="0E89E1B0" w14:textId="77777777" w:rsidR="003C0FB1" w:rsidRDefault="003C0FB1" w:rsidP="00810B05">
            <w:pPr>
              <w:spacing w:before="120"/>
              <w:jc w:val="both"/>
              <w:rPr>
                <w:color w:val="0000FF"/>
              </w:rPr>
            </w:pPr>
            <w:r w:rsidRPr="000E5DB7">
              <w:rPr>
                <w:color w:val="0000FF"/>
              </w:rPr>
              <w:t>2.21.2</w:t>
            </w:r>
          </w:p>
        </w:tc>
        <w:tc>
          <w:tcPr>
            <w:tcW w:w="4583" w:type="pct"/>
            <w:gridSpan w:val="2"/>
          </w:tcPr>
          <w:p w14:paraId="5AA3CB64"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7F13BD83" w14:textId="77777777" w:rsidTr="00C32309">
        <w:tc>
          <w:tcPr>
            <w:tcW w:w="417" w:type="pct"/>
          </w:tcPr>
          <w:p w14:paraId="25F9BB6E" w14:textId="77777777" w:rsidR="003C0FB1" w:rsidRDefault="003C0FB1" w:rsidP="00503F93">
            <w:pPr>
              <w:jc w:val="both"/>
              <w:rPr>
                <w:color w:val="0000FF"/>
              </w:rPr>
            </w:pPr>
            <w:r w:rsidRPr="000E5DB7">
              <w:rPr>
                <w:color w:val="0000FF"/>
              </w:rPr>
              <w:t>2.21.3</w:t>
            </w:r>
          </w:p>
        </w:tc>
        <w:tc>
          <w:tcPr>
            <w:tcW w:w="4583" w:type="pct"/>
            <w:gridSpan w:val="2"/>
          </w:tcPr>
          <w:p w14:paraId="78982015"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7FBA8C85" w14:textId="77777777" w:rsidTr="00C32309">
        <w:tc>
          <w:tcPr>
            <w:tcW w:w="417" w:type="pct"/>
          </w:tcPr>
          <w:p w14:paraId="335A3C68" w14:textId="77777777" w:rsidR="003C0FB1" w:rsidRDefault="003C0FB1" w:rsidP="00503F93">
            <w:pPr>
              <w:jc w:val="both"/>
              <w:rPr>
                <w:color w:val="0000FF"/>
              </w:rPr>
            </w:pPr>
          </w:p>
        </w:tc>
        <w:tc>
          <w:tcPr>
            <w:tcW w:w="436" w:type="pct"/>
          </w:tcPr>
          <w:p w14:paraId="27CC3853" w14:textId="77777777" w:rsidR="003C0FB1" w:rsidRPr="00810B05" w:rsidRDefault="003C0FB1" w:rsidP="008F5874">
            <w:pPr>
              <w:jc w:val="both"/>
              <w:rPr>
                <w:color w:val="0000FF"/>
              </w:rPr>
            </w:pPr>
            <w:r w:rsidRPr="00810B05">
              <w:rPr>
                <w:color w:val="0000FF"/>
              </w:rPr>
              <w:t>(a)</w:t>
            </w:r>
          </w:p>
        </w:tc>
        <w:tc>
          <w:tcPr>
            <w:tcW w:w="4148" w:type="pct"/>
          </w:tcPr>
          <w:p w14:paraId="60999A1F" w14:textId="77777777" w:rsidR="003C0FB1" w:rsidRDefault="003C0FB1" w:rsidP="008F5874">
            <w:pPr>
              <w:jc w:val="both"/>
            </w:pPr>
            <w:r w:rsidRPr="000E5DB7">
              <w:t>immediately advise the Contracting Authority of any material change to its insured status;</w:t>
            </w:r>
          </w:p>
        </w:tc>
      </w:tr>
      <w:tr w:rsidR="003C0FB1" w:rsidRPr="00CB5B77" w14:paraId="054003FB" w14:textId="77777777" w:rsidTr="00C32309">
        <w:tc>
          <w:tcPr>
            <w:tcW w:w="417" w:type="pct"/>
          </w:tcPr>
          <w:p w14:paraId="32ADD4C9" w14:textId="77777777" w:rsidR="003C0FB1" w:rsidRDefault="003C0FB1" w:rsidP="00503F93">
            <w:pPr>
              <w:jc w:val="both"/>
              <w:rPr>
                <w:color w:val="0000FF"/>
              </w:rPr>
            </w:pPr>
          </w:p>
        </w:tc>
        <w:tc>
          <w:tcPr>
            <w:tcW w:w="436" w:type="pct"/>
          </w:tcPr>
          <w:p w14:paraId="51C8F045" w14:textId="77777777" w:rsidR="003C0FB1" w:rsidRPr="00810B05" w:rsidRDefault="003C0FB1" w:rsidP="008F5874">
            <w:pPr>
              <w:jc w:val="both"/>
              <w:rPr>
                <w:color w:val="0000FF"/>
              </w:rPr>
            </w:pPr>
            <w:r w:rsidRPr="00810B05">
              <w:rPr>
                <w:color w:val="0000FF"/>
              </w:rPr>
              <w:t>(b)</w:t>
            </w:r>
          </w:p>
        </w:tc>
        <w:tc>
          <w:tcPr>
            <w:tcW w:w="4148" w:type="pct"/>
          </w:tcPr>
          <w:p w14:paraId="24B66B53" w14:textId="77777777" w:rsidR="003C0FB1" w:rsidRDefault="003C0FB1" w:rsidP="008F5874">
            <w:pPr>
              <w:jc w:val="both"/>
            </w:pPr>
            <w:r w:rsidRPr="000E5DB7">
              <w:t>produce proof of current premiums paid upon request;</w:t>
            </w:r>
          </w:p>
        </w:tc>
      </w:tr>
      <w:tr w:rsidR="003C0FB1" w:rsidRPr="00CB5B77" w14:paraId="5E945FC8" w14:textId="77777777" w:rsidTr="00C32309">
        <w:tc>
          <w:tcPr>
            <w:tcW w:w="417" w:type="pct"/>
          </w:tcPr>
          <w:p w14:paraId="03E569D6" w14:textId="77777777" w:rsidR="003C0FB1" w:rsidRDefault="003C0FB1" w:rsidP="00503F93">
            <w:pPr>
              <w:jc w:val="both"/>
              <w:rPr>
                <w:color w:val="0000FF"/>
              </w:rPr>
            </w:pPr>
          </w:p>
        </w:tc>
        <w:tc>
          <w:tcPr>
            <w:tcW w:w="436" w:type="pct"/>
          </w:tcPr>
          <w:p w14:paraId="1319EC52" w14:textId="77777777" w:rsidR="003C0FB1" w:rsidRPr="00810B05" w:rsidRDefault="003C0FB1" w:rsidP="008F5874">
            <w:pPr>
              <w:jc w:val="both"/>
              <w:rPr>
                <w:color w:val="0000FF"/>
              </w:rPr>
            </w:pPr>
            <w:r w:rsidRPr="00810B05">
              <w:rPr>
                <w:color w:val="0000FF"/>
              </w:rPr>
              <w:t>(c)</w:t>
            </w:r>
          </w:p>
        </w:tc>
        <w:tc>
          <w:tcPr>
            <w:tcW w:w="4148" w:type="pct"/>
          </w:tcPr>
          <w:p w14:paraId="648BB464" w14:textId="77777777" w:rsidR="003C0FB1" w:rsidRDefault="003C0FB1" w:rsidP="008F5874">
            <w:pPr>
              <w:jc w:val="both"/>
            </w:pPr>
            <w:r w:rsidRPr="000E5DB7">
              <w:t>produce valid certificates of insurance upon request.</w:t>
            </w:r>
          </w:p>
        </w:tc>
      </w:tr>
    </w:tbl>
    <w:p w14:paraId="7D2B545E"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2509CC1"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225516BE" w14:textId="77777777" w:rsidTr="00503F93">
        <w:tc>
          <w:tcPr>
            <w:tcW w:w="1349" w:type="dxa"/>
            <w:gridSpan w:val="2"/>
          </w:tcPr>
          <w:p w14:paraId="699A3C4D" w14:textId="77777777" w:rsidR="003C0FB1" w:rsidRDefault="003C0FB1" w:rsidP="00503F93">
            <w:pPr>
              <w:jc w:val="both"/>
              <w:rPr>
                <w:color w:val="0000FF"/>
                <w:szCs w:val="22"/>
              </w:rPr>
            </w:pPr>
            <w:r>
              <w:rPr>
                <w:color w:val="0000FF"/>
                <w:szCs w:val="22"/>
              </w:rPr>
              <w:t>3.1</w:t>
            </w:r>
          </w:p>
        </w:tc>
        <w:tc>
          <w:tcPr>
            <w:tcW w:w="7938" w:type="dxa"/>
          </w:tcPr>
          <w:p w14:paraId="5D084BE9" w14:textId="77777777" w:rsidR="003C0FB1" w:rsidRPr="00830A49" w:rsidRDefault="003C0FB1" w:rsidP="008F5874">
            <w:pPr>
              <w:jc w:val="both"/>
              <w:rPr>
                <w:szCs w:val="22"/>
              </w:rPr>
            </w:pPr>
            <w:r w:rsidRPr="00830A49">
              <w:rPr>
                <w:szCs w:val="22"/>
              </w:rPr>
              <w:t>Only those Tenderers who have:-</w:t>
            </w:r>
          </w:p>
        </w:tc>
      </w:tr>
      <w:tr w:rsidR="003C0FB1" w:rsidRPr="00830A49" w14:paraId="511B40C3" w14:textId="77777777" w:rsidTr="00503F93">
        <w:tc>
          <w:tcPr>
            <w:tcW w:w="671" w:type="dxa"/>
          </w:tcPr>
          <w:p w14:paraId="35563C7C" w14:textId="77777777" w:rsidR="003C0FB1" w:rsidRPr="00830A49" w:rsidRDefault="003C0FB1" w:rsidP="00503F93">
            <w:pPr>
              <w:jc w:val="both"/>
              <w:rPr>
                <w:color w:val="0000FF"/>
                <w:szCs w:val="22"/>
              </w:rPr>
            </w:pPr>
          </w:p>
        </w:tc>
        <w:tc>
          <w:tcPr>
            <w:tcW w:w="678" w:type="dxa"/>
          </w:tcPr>
          <w:p w14:paraId="485B2322" w14:textId="77777777" w:rsidR="003C0FB1" w:rsidRPr="00830A49" w:rsidRDefault="003C0FB1" w:rsidP="00503F93">
            <w:pPr>
              <w:jc w:val="both"/>
              <w:rPr>
                <w:color w:val="0000FF"/>
                <w:szCs w:val="22"/>
              </w:rPr>
            </w:pPr>
            <w:r>
              <w:rPr>
                <w:color w:val="0000FF"/>
                <w:szCs w:val="22"/>
              </w:rPr>
              <w:t>(a)</w:t>
            </w:r>
          </w:p>
        </w:tc>
        <w:tc>
          <w:tcPr>
            <w:tcW w:w="7938" w:type="dxa"/>
          </w:tcPr>
          <w:p w14:paraId="6B5FB121"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3FCC75A" w14:textId="77777777" w:rsidTr="008F5874">
        <w:trPr>
          <w:trHeight w:val="2608"/>
        </w:trPr>
        <w:tc>
          <w:tcPr>
            <w:tcW w:w="671" w:type="dxa"/>
          </w:tcPr>
          <w:p w14:paraId="1D9069C2" w14:textId="77777777" w:rsidR="003C0FB1" w:rsidRPr="00830A49" w:rsidRDefault="003C0FB1" w:rsidP="00503F93">
            <w:pPr>
              <w:jc w:val="both"/>
              <w:rPr>
                <w:color w:val="0000FF"/>
                <w:szCs w:val="22"/>
              </w:rPr>
            </w:pPr>
          </w:p>
        </w:tc>
        <w:tc>
          <w:tcPr>
            <w:tcW w:w="678" w:type="dxa"/>
          </w:tcPr>
          <w:p w14:paraId="4836070D" w14:textId="77777777" w:rsidR="003C0FB1" w:rsidRPr="00830A49" w:rsidRDefault="003C0FB1" w:rsidP="00503F93">
            <w:pPr>
              <w:jc w:val="both"/>
              <w:rPr>
                <w:color w:val="0000FF"/>
                <w:szCs w:val="22"/>
              </w:rPr>
            </w:pPr>
            <w:r>
              <w:rPr>
                <w:color w:val="0000FF"/>
                <w:szCs w:val="22"/>
              </w:rPr>
              <w:t>(b)</w:t>
            </w:r>
          </w:p>
        </w:tc>
        <w:tc>
          <w:tcPr>
            <w:tcW w:w="7938" w:type="dxa"/>
          </w:tcPr>
          <w:p w14:paraId="5BB953D0" w14:textId="77777777" w:rsidR="003C0FB1" w:rsidRDefault="003C0FB1" w:rsidP="008F5874">
            <w:pPr>
              <w:spacing w:after="0"/>
              <w:jc w:val="both"/>
            </w:pPr>
            <w:r w:rsidRPr="00507FE4">
              <w:t xml:space="preserve">Declared by way </w:t>
            </w:r>
            <w:r w:rsidRPr="00117E35">
              <w:t xml:space="preserve">of </w:t>
            </w:r>
            <w:r w:rsidR="00B66734">
              <w:t>e</w:t>
            </w:r>
            <w:r w:rsidRPr="00117E35">
              <w:t>ESPD that</w:t>
            </w:r>
            <w:r>
              <w:t xml:space="preserve"> either:</w:t>
            </w:r>
          </w:p>
          <w:p w14:paraId="6FD14773" w14:textId="77777777" w:rsidR="003C0FB1" w:rsidRDefault="003C0FB1" w:rsidP="00756FEE">
            <w:pPr>
              <w:pStyle w:val="ListParagraph"/>
              <w:numPr>
                <w:ilvl w:val="0"/>
                <w:numId w:val="9"/>
              </w:numPr>
              <w:spacing w:after="0"/>
              <w:jc w:val="both"/>
              <w:rPr>
                <w:szCs w:val="22"/>
              </w:rPr>
            </w:pPr>
            <w:r w:rsidRPr="00960030">
              <w:t>no mandatory grounds for exclusion of the Tenderer pursuant to Regulation 57 of the Regulations apply to them,</w:t>
            </w:r>
            <w:r>
              <w:t xml:space="preserve"> or</w:t>
            </w:r>
          </w:p>
          <w:p w14:paraId="4AAEEE67" w14:textId="77777777" w:rsidR="003C0FB1" w:rsidRPr="008F5874" w:rsidRDefault="003C0FB1" w:rsidP="00756FEE">
            <w:pPr>
              <w:pStyle w:val="ListParagraph"/>
              <w:numPr>
                <w:ilvl w:val="0"/>
                <w:numId w:val="9"/>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3D5D3C9B" w14:textId="77777777" w:rsidTr="00503F93">
        <w:tc>
          <w:tcPr>
            <w:tcW w:w="671" w:type="dxa"/>
          </w:tcPr>
          <w:p w14:paraId="03788AAF" w14:textId="77777777" w:rsidR="003C0FB1" w:rsidRPr="00830A49" w:rsidRDefault="003C0FB1" w:rsidP="00503F93">
            <w:pPr>
              <w:jc w:val="both"/>
              <w:rPr>
                <w:color w:val="0000FF"/>
                <w:szCs w:val="22"/>
              </w:rPr>
            </w:pPr>
          </w:p>
        </w:tc>
        <w:tc>
          <w:tcPr>
            <w:tcW w:w="678" w:type="dxa"/>
          </w:tcPr>
          <w:p w14:paraId="426D1DE3" w14:textId="77777777" w:rsidR="003C0FB1" w:rsidRPr="00830A49" w:rsidRDefault="003C0FB1" w:rsidP="00503F93">
            <w:pPr>
              <w:jc w:val="both"/>
              <w:rPr>
                <w:color w:val="0000FF"/>
                <w:szCs w:val="22"/>
              </w:rPr>
            </w:pPr>
            <w:r>
              <w:rPr>
                <w:color w:val="0000FF"/>
                <w:szCs w:val="22"/>
              </w:rPr>
              <w:t>(c)</w:t>
            </w:r>
          </w:p>
        </w:tc>
        <w:tc>
          <w:tcPr>
            <w:tcW w:w="7938" w:type="dxa"/>
          </w:tcPr>
          <w:p w14:paraId="6F205DC9" w14:textId="37777286" w:rsidR="00C3103B" w:rsidRDefault="00C3103B" w:rsidP="008F5874">
            <w:r w:rsidRPr="003215FF">
              <w:t xml:space="preserve">Declared by way of </w:t>
            </w:r>
            <w:r w:rsidR="00B66734">
              <w:t>e</w:t>
            </w:r>
            <w:r w:rsidRPr="003215FF">
              <w:t>ESPD that they satisfy the selection criteria for</w:t>
            </w:r>
            <w:r>
              <w:t xml:space="preserve"> </w:t>
            </w:r>
            <w:r w:rsidR="008F5874" w:rsidRPr="00373E15">
              <w:rPr>
                <w:i/>
                <w:iCs/>
                <w:color w:val="FF0000"/>
              </w:rPr>
              <w:fldChar w:fldCharType="begin">
                <w:ffData>
                  <w:name w:val="Text128"/>
                  <w:enabled/>
                  <w:calcOnExit w:val="0"/>
                  <w:textInput>
                    <w:default w:val="[Delete if not applicable:"/>
                  </w:textInput>
                </w:ffData>
              </w:fldChar>
            </w:r>
            <w:bookmarkStart w:id="13" w:name="Text128"/>
            <w:r w:rsidR="008F5874" w:rsidRPr="00373E15">
              <w:rPr>
                <w:i/>
                <w:iCs/>
                <w:color w:val="FF0000"/>
              </w:rPr>
              <w:instrText xml:space="preserve"> FORMTEXT </w:instrText>
            </w:r>
            <w:r w:rsidR="008F5874" w:rsidRPr="00373E15">
              <w:rPr>
                <w:i/>
                <w:iCs/>
                <w:color w:val="FF0000"/>
              </w:rPr>
            </w:r>
            <w:r w:rsidR="008F5874" w:rsidRPr="00373E15">
              <w:rPr>
                <w:i/>
                <w:iCs/>
                <w:color w:val="FF0000"/>
              </w:rPr>
              <w:fldChar w:fldCharType="separate"/>
            </w:r>
            <w:r w:rsidR="00FC392C">
              <w:rPr>
                <w:i/>
                <w:iCs/>
                <w:color w:val="FF0000"/>
              </w:rPr>
              <w:t> </w:t>
            </w:r>
            <w:r w:rsidR="00FC392C">
              <w:rPr>
                <w:i/>
                <w:iCs/>
                <w:color w:val="FF0000"/>
              </w:rPr>
              <w:t> </w:t>
            </w:r>
            <w:r w:rsidR="00FC392C">
              <w:rPr>
                <w:i/>
                <w:iCs/>
                <w:color w:val="FF0000"/>
              </w:rPr>
              <w:t> </w:t>
            </w:r>
            <w:r w:rsidR="00FC392C">
              <w:rPr>
                <w:i/>
                <w:iCs/>
                <w:color w:val="FF0000"/>
              </w:rPr>
              <w:t> </w:t>
            </w:r>
            <w:r w:rsidR="00FC392C">
              <w:rPr>
                <w:i/>
                <w:iCs/>
                <w:color w:val="FF0000"/>
              </w:rPr>
              <w:t> </w:t>
            </w:r>
            <w:r w:rsidR="008F5874" w:rsidRPr="00373E15">
              <w:rPr>
                <w:i/>
                <w:iCs/>
                <w:color w:val="FF0000"/>
              </w:rPr>
              <w:fldChar w:fldCharType="end"/>
            </w:r>
            <w:bookmarkEnd w:id="13"/>
            <w:r w:rsidR="008F5874" w:rsidRPr="00373E15">
              <w:t xml:space="preserve"> </w:t>
            </w:r>
            <w:r w:rsidR="008F5874">
              <w:fldChar w:fldCharType="begin">
                <w:ffData>
                  <w:name w:val="Text129"/>
                  <w:enabled/>
                  <w:calcOnExit w:val="0"/>
                  <w:textInput>
                    <w:default w:val="each Lot applied for in]"/>
                  </w:textInput>
                </w:ffData>
              </w:fldChar>
            </w:r>
            <w:bookmarkStart w:id="14" w:name="Text129"/>
            <w:r w:rsidR="008F5874">
              <w:instrText xml:space="preserve"> FORMTEXT </w:instrText>
            </w:r>
            <w:r w:rsidR="008F5874">
              <w:fldChar w:fldCharType="separate"/>
            </w:r>
            <w:r w:rsidR="006E4FA6">
              <w:t> </w:t>
            </w:r>
            <w:r w:rsidR="006E4FA6">
              <w:t> </w:t>
            </w:r>
            <w:r w:rsidR="006E4FA6">
              <w:t> </w:t>
            </w:r>
            <w:r w:rsidR="006E4FA6">
              <w:t> </w:t>
            </w:r>
            <w:r w:rsidR="006E4FA6">
              <w:t> </w:t>
            </w:r>
            <w:r w:rsidR="008F5874">
              <w:fldChar w:fldCharType="end"/>
            </w:r>
            <w:bookmarkEnd w:id="14"/>
            <w:r w:rsidRPr="003215FF">
              <w:t xml:space="preserve"> this Competition as set out in part 3.2 below (the “Selection Criteria”)</w:t>
            </w:r>
            <w:r>
              <w:t>,</w:t>
            </w:r>
          </w:p>
          <w:p w14:paraId="47BADD6F" w14:textId="77777777" w:rsidR="003C0FB1" w:rsidRDefault="003C0FB1" w:rsidP="008F5874">
            <w:pPr>
              <w:jc w:val="both"/>
              <w:rPr>
                <w:szCs w:val="22"/>
              </w:rPr>
            </w:pPr>
            <w:r w:rsidRPr="003215FF">
              <w:rPr>
                <w:szCs w:val="22"/>
              </w:rPr>
              <w:t>will be evaluated in accordance with the Award Criteria at part 3.3 below.</w:t>
            </w:r>
          </w:p>
          <w:p w14:paraId="66CDB71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7CF5463D"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68949967" w14:textId="77777777" w:rsidR="00D74111" w:rsidRDefault="00D74111" w:rsidP="00756FEE">
            <w:pPr>
              <w:pStyle w:val="ListParagraph"/>
              <w:numPr>
                <w:ilvl w:val="0"/>
                <w:numId w:val="18"/>
              </w:numPr>
              <w:jc w:val="both"/>
            </w:pPr>
            <w:r>
              <w:t xml:space="preserve">completes and submits a separate eESPD in respect of each such entity, and </w:t>
            </w:r>
          </w:p>
          <w:p w14:paraId="27CDFF61" w14:textId="77777777" w:rsidR="00D74111" w:rsidRDefault="00D74111" w:rsidP="00756FEE">
            <w:pPr>
              <w:pStyle w:val="ListParagraph"/>
              <w:numPr>
                <w:ilvl w:val="0"/>
                <w:numId w:val="18"/>
              </w:numPr>
              <w:jc w:val="both"/>
            </w:pPr>
            <w:r>
              <w:t xml:space="preserve">when requested by the Contracting Authority, submit proof, to the satisfaction of the Contracting Authority, that each such entity will place the necessary resources at the disposal of the Tenderer. </w:t>
            </w:r>
          </w:p>
          <w:p w14:paraId="24CAE27D" w14:textId="588493AA"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sidR="006E4FA6">
              <w:rPr>
                <w:i/>
                <w:iCs/>
                <w:color w:val="FF0000"/>
              </w:rPr>
              <w:t> </w:t>
            </w:r>
            <w:r w:rsidR="006E4FA6">
              <w:rPr>
                <w:i/>
                <w:iCs/>
                <w:color w:val="FF0000"/>
              </w:rPr>
              <w:t> </w:t>
            </w:r>
            <w:r w:rsidR="006E4FA6">
              <w:rPr>
                <w:i/>
                <w:iCs/>
                <w:color w:val="FF0000"/>
              </w:rPr>
              <w:t> </w:t>
            </w:r>
            <w:r w:rsidR="006E4FA6">
              <w:rPr>
                <w:i/>
                <w:iCs/>
                <w:color w:val="FF0000"/>
              </w:rPr>
              <w:t> </w:t>
            </w:r>
            <w:r w:rsidR="006E4FA6">
              <w:rPr>
                <w:i/>
                <w:iCs/>
                <w:color w:val="FF0000"/>
              </w:rPr>
              <w:t> </w:t>
            </w:r>
            <w:r>
              <w:rPr>
                <w:i/>
                <w:iCs/>
                <w:color w:val="FF0000"/>
              </w:rPr>
              <w:fldChar w:fldCharType="end"/>
            </w:r>
          </w:p>
          <w:p w14:paraId="165F9C5F"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6CFE9C82"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7EC729AC" w14:textId="77777777" w:rsidR="003C0FB1" w:rsidRPr="003215FF" w:rsidRDefault="003C0FB1" w:rsidP="00756FEE">
            <w:pPr>
              <w:pStyle w:val="western"/>
              <w:numPr>
                <w:ilvl w:val="0"/>
                <w:numId w:val="8"/>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3996B4D4" w14:textId="77777777" w:rsidR="003C0FB1" w:rsidRPr="003215FF" w:rsidRDefault="003C0FB1" w:rsidP="00756FEE">
            <w:pPr>
              <w:pStyle w:val="western"/>
              <w:numPr>
                <w:ilvl w:val="0"/>
                <w:numId w:val="8"/>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evidence to the effect that measures taken by the entity concerned are sufficient to demonstrate its reliability despite the existence of a relevant Exclusion Ground; and</w:t>
            </w:r>
          </w:p>
          <w:p w14:paraId="65A400E8" w14:textId="77777777" w:rsidR="003C0FB1" w:rsidRPr="003215FF" w:rsidRDefault="003C0FB1" w:rsidP="00756FEE">
            <w:pPr>
              <w:pStyle w:val="western"/>
              <w:numPr>
                <w:ilvl w:val="0"/>
                <w:numId w:val="8"/>
              </w:numPr>
              <w:suppressAutoHyphens w:val="0"/>
              <w:spacing w:before="0"/>
              <w:ind w:left="1077"/>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specified at paragraph 3.2 below.</w:t>
            </w:r>
          </w:p>
          <w:p w14:paraId="5FC3A097"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 it shall be excluded from further participation in this Competition.</w:t>
            </w:r>
          </w:p>
          <w:p w14:paraId="6EF4B8AA" w14:textId="77777777" w:rsidR="003C0FB1" w:rsidRPr="00830A49" w:rsidRDefault="003C0FB1" w:rsidP="008F5874">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3CEAE10C"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C70EC7" w14:textId="77777777" w:rsidTr="00192D79">
        <w:trPr>
          <w:trHeight w:val="1041"/>
        </w:trPr>
        <w:tc>
          <w:tcPr>
            <w:tcW w:w="737" w:type="pct"/>
            <w:gridSpan w:val="2"/>
          </w:tcPr>
          <w:p w14:paraId="19C861ED" w14:textId="77777777" w:rsidR="00C3103B" w:rsidRPr="00830A49" w:rsidRDefault="00C3103B" w:rsidP="00C3103B">
            <w:pPr>
              <w:jc w:val="both"/>
              <w:rPr>
                <w:color w:val="0000FF"/>
                <w:szCs w:val="22"/>
              </w:rPr>
            </w:pPr>
            <w:r w:rsidRPr="00830A49">
              <w:rPr>
                <w:color w:val="0000FF"/>
                <w:szCs w:val="22"/>
              </w:rPr>
              <w:t>3.2</w:t>
            </w:r>
          </w:p>
        </w:tc>
        <w:tc>
          <w:tcPr>
            <w:tcW w:w="4263" w:type="pct"/>
          </w:tcPr>
          <w:p w14:paraId="37618F66"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167291E6" w14:textId="77777777" w:rsidTr="00192D79">
        <w:trPr>
          <w:trHeight w:val="1693"/>
        </w:trPr>
        <w:tc>
          <w:tcPr>
            <w:tcW w:w="359" w:type="pct"/>
          </w:tcPr>
          <w:p w14:paraId="538EB026" w14:textId="77777777" w:rsidR="00C3103B" w:rsidRPr="00830A49" w:rsidDel="007E6485" w:rsidRDefault="00C3103B" w:rsidP="00C3103B">
            <w:pPr>
              <w:jc w:val="both"/>
              <w:rPr>
                <w:color w:val="0000FF"/>
                <w:szCs w:val="22"/>
              </w:rPr>
            </w:pPr>
          </w:p>
        </w:tc>
        <w:tc>
          <w:tcPr>
            <w:tcW w:w="378" w:type="pct"/>
          </w:tcPr>
          <w:p w14:paraId="24088310" w14:textId="77777777" w:rsidR="00C3103B" w:rsidRPr="00830A49" w:rsidDel="007E6485" w:rsidRDefault="00C3103B" w:rsidP="00C3103B">
            <w:pPr>
              <w:jc w:val="both"/>
              <w:rPr>
                <w:color w:val="0000FF"/>
                <w:szCs w:val="22"/>
              </w:rPr>
            </w:pPr>
            <w:r w:rsidRPr="00830A49">
              <w:rPr>
                <w:color w:val="0000FF"/>
                <w:szCs w:val="22"/>
              </w:rPr>
              <w:t>3.2.A</w:t>
            </w:r>
          </w:p>
        </w:tc>
        <w:tc>
          <w:tcPr>
            <w:tcW w:w="4263" w:type="pct"/>
          </w:tcPr>
          <w:p w14:paraId="7598CDCF" w14:textId="77777777" w:rsidR="00C3103B" w:rsidRPr="00830A49" w:rsidRDefault="00C3103B" w:rsidP="00192D79">
            <w:pPr>
              <w:jc w:val="both"/>
              <w:rPr>
                <w:b/>
                <w:szCs w:val="22"/>
              </w:rPr>
            </w:pPr>
            <w:r w:rsidRPr="00830A49">
              <w:rPr>
                <w:b/>
                <w:szCs w:val="22"/>
              </w:rPr>
              <w:t xml:space="preserve">Economic and Financial Standing </w:t>
            </w:r>
          </w:p>
          <w:p w14:paraId="021C659B" w14:textId="58F79137" w:rsidR="00C3103B" w:rsidRPr="005D57EC" w:rsidDel="007E6485" w:rsidRDefault="00C3103B" w:rsidP="00192D79">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financial and economic standing requirement(s) set out below </w:t>
            </w:r>
            <w:r w:rsidR="00192D79" w:rsidRPr="00835F52">
              <w:rPr>
                <w:i/>
                <w:iCs/>
                <w:color w:val="FF0000"/>
                <w:szCs w:val="22"/>
              </w:rPr>
              <w:fldChar w:fldCharType="begin">
                <w:ffData>
                  <w:name w:val="Text130"/>
                  <w:enabled/>
                  <w:calcOnExit w:val="0"/>
                  <w:textInput>
                    <w:default w:val="[Delete if not applicable:"/>
                  </w:textInput>
                </w:ffData>
              </w:fldChar>
            </w:r>
            <w:bookmarkStart w:id="15" w:name="Text130"/>
            <w:r w:rsidR="00192D79" w:rsidRPr="00835F52">
              <w:rPr>
                <w:i/>
                <w:iCs/>
                <w:color w:val="FF0000"/>
                <w:szCs w:val="22"/>
              </w:rPr>
              <w:instrText xml:space="preserve"> FORMTEXT </w:instrText>
            </w:r>
            <w:r w:rsidR="00192D79" w:rsidRPr="00835F52">
              <w:rPr>
                <w:i/>
                <w:iCs/>
                <w:color w:val="FF0000"/>
                <w:szCs w:val="22"/>
              </w:rPr>
            </w:r>
            <w:r w:rsidR="00192D79" w:rsidRPr="00835F52">
              <w:rPr>
                <w:i/>
                <w:iCs/>
                <w:color w:val="FF0000"/>
                <w:szCs w:val="22"/>
              </w:rPr>
              <w:fldChar w:fldCharType="separate"/>
            </w:r>
            <w:r w:rsidR="006E4FA6">
              <w:rPr>
                <w:i/>
                <w:iCs/>
                <w:color w:val="FF0000"/>
                <w:szCs w:val="22"/>
              </w:rPr>
              <w:t> </w:t>
            </w:r>
            <w:r w:rsidR="006E4FA6">
              <w:rPr>
                <w:i/>
                <w:iCs/>
                <w:color w:val="FF0000"/>
                <w:szCs w:val="22"/>
              </w:rPr>
              <w:t> </w:t>
            </w:r>
            <w:r w:rsidR="006E4FA6">
              <w:rPr>
                <w:i/>
                <w:iCs/>
                <w:color w:val="FF0000"/>
                <w:szCs w:val="22"/>
              </w:rPr>
              <w:t> </w:t>
            </w:r>
            <w:r w:rsidR="006E4FA6">
              <w:rPr>
                <w:i/>
                <w:iCs/>
                <w:color w:val="FF0000"/>
                <w:szCs w:val="22"/>
              </w:rPr>
              <w:t> </w:t>
            </w:r>
            <w:r w:rsidR="006E4FA6">
              <w:rPr>
                <w:i/>
                <w:iCs/>
                <w:color w:val="FF0000"/>
                <w:szCs w:val="22"/>
              </w:rPr>
              <w:t> </w:t>
            </w:r>
            <w:r w:rsidR="00192D79" w:rsidRPr="00835F52">
              <w:rPr>
                <w:i/>
                <w:iCs/>
                <w:color w:val="FF0000"/>
                <w:szCs w:val="22"/>
              </w:rPr>
              <w:fldChar w:fldCharType="end"/>
            </w:r>
            <w:bookmarkEnd w:id="15"/>
            <w:r w:rsidR="00192D79">
              <w:rPr>
                <w:szCs w:val="22"/>
              </w:rPr>
              <w:t xml:space="preserve"> </w:t>
            </w:r>
            <w:r w:rsidR="00192D79">
              <w:rPr>
                <w:szCs w:val="22"/>
              </w:rPr>
              <w:fldChar w:fldCharType="begin">
                <w:ffData>
                  <w:name w:val="Text131"/>
                  <w:enabled/>
                  <w:calcOnExit w:val="0"/>
                  <w:textInput>
                    <w:default w:val="in respect of each Lot tendered for]"/>
                  </w:textInput>
                </w:ffData>
              </w:fldChar>
            </w:r>
            <w:bookmarkStart w:id="16" w:name="Text131"/>
            <w:r w:rsidR="00192D79">
              <w:rPr>
                <w:szCs w:val="22"/>
              </w:rPr>
              <w:instrText xml:space="preserve"> FORMTEXT </w:instrText>
            </w:r>
            <w:r w:rsidR="00192D79">
              <w:rPr>
                <w:szCs w:val="22"/>
              </w:rPr>
            </w:r>
            <w:r w:rsidR="00192D79">
              <w:rPr>
                <w:szCs w:val="22"/>
              </w:rPr>
              <w:fldChar w:fldCharType="separate"/>
            </w:r>
            <w:r w:rsidR="006E4FA6">
              <w:rPr>
                <w:szCs w:val="22"/>
              </w:rPr>
              <w:t> </w:t>
            </w:r>
            <w:r w:rsidR="006E4FA6">
              <w:rPr>
                <w:szCs w:val="22"/>
              </w:rPr>
              <w:t> </w:t>
            </w:r>
            <w:r w:rsidR="006E4FA6">
              <w:rPr>
                <w:szCs w:val="22"/>
              </w:rPr>
              <w:t> </w:t>
            </w:r>
            <w:r w:rsidR="006E4FA6">
              <w:rPr>
                <w:szCs w:val="22"/>
              </w:rPr>
              <w:t> </w:t>
            </w:r>
            <w:r w:rsidR="006E4FA6">
              <w:rPr>
                <w:szCs w:val="22"/>
              </w:rPr>
              <w:t> </w:t>
            </w:r>
            <w:r w:rsidR="00192D79">
              <w:rPr>
                <w:szCs w:val="22"/>
              </w:rPr>
              <w:fldChar w:fldCharType="end"/>
            </w:r>
            <w:bookmarkEnd w:id="16"/>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4453ECF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sdt>
      <w:sdtPr>
        <w:rPr>
          <w:color w:val="FF0000"/>
        </w:rPr>
        <w:id w:val="617800904"/>
        <w:placeholder>
          <w:docPart w:val="C96B893A44EB4193BB782AF94E05F5C3"/>
        </w:placeholder>
      </w:sdtPr>
      <w:sdtEndPr>
        <w:rPr>
          <w:color w:val="auto"/>
        </w:rPr>
      </w:sdtEndPr>
      <w:sdtContent>
        <w:p w14:paraId="62B58F7F" w14:textId="4F18DD4F" w:rsidR="00C3103B" w:rsidRPr="00310EDC" w:rsidRDefault="00E2333F" w:rsidP="00E2333F">
          <w:pPr>
            <w:spacing w:after="0"/>
            <w:ind w:left="1440"/>
          </w:pPr>
          <w:r>
            <w:t xml:space="preserve">It is a requirement that each tenderer self-certify that the turnover of their business is at least </w:t>
          </w:r>
          <w:r w:rsidR="00007705">
            <w:t>€</w:t>
          </w:r>
          <w:r w:rsidR="006C33FF">
            <w:t>450</w:t>
          </w:r>
          <w:r w:rsidR="0027184D">
            <w:t>,00</w:t>
          </w:r>
          <w:r w:rsidR="00C02BE8">
            <w:t>0</w:t>
          </w:r>
          <w:r w:rsidR="00007705">
            <w:t xml:space="preserve"> for the last two accounting periods.</w:t>
          </w:r>
        </w:p>
      </w:sdtContent>
    </w:sdt>
    <w:p w14:paraId="6A4EF2F2" w14:textId="77777777" w:rsidR="00C3103B" w:rsidRDefault="00C3103B" w:rsidP="00C3103B">
      <w:pPr>
        <w:spacing w:after="0"/>
        <w:jc w:val="both"/>
        <w:rPr>
          <w:szCs w:val="22"/>
        </w:rPr>
      </w:pPr>
    </w:p>
    <w:p w14:paraId="71CB18C2"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6B9ACEA" w14:textId="77777777" w:rsidTr="00D7420C">
        <w:trPr>
          <w:trHeight w:val="2665"/>
        </w:trPr>
        <w:tc>
          <w:tcPr>
            <w:tcW w:w="359" w:type="pct"/>
          </w:tcPr>
          <w:p w14:paraId="1781CB6E" w14:textId="77777777" w:rsidR="00C3103B" w:rsidRPr="00830A49" w:rsidRDefault="00C3103B" w:rsidP="00C3103B">
            <w:pPr>
              <w:jc w:val="both"/>
              <w:rPr>
                <w:color w:val="0000FF"/>
                <w:szCs w:val="22"/>
              </w:rPr>
            </w:pPr>
          </w:p>
        </w:tc>
        <w:tc>
          <w:tcPr>
            <w:tcW w:w="378" w:type="pct"/>
          </w:tcPr>
          <w:p w14:paraId="696605AA" w14:textId="77777777" w:rsidR="00C3103B" w:rsidRPr="00830A49" w:rsidRDefault="00C3103B" w:rsidP="00C3103B">
            <w:pPr>
              <w:jc w:val="both"/>
              <w:rPr>
                <w:color w:val="0000FF"/>
                <w:szCs w:val="22"/>
              </w:rPr>
            </w:pPr>
          </w:p>
        </w:tc>
        <w:tc>
          <w:tcPr>
            <w:tcW w:w="4263" w:type="pct"/>
          </w:tcPr>
          <w:p w14:paraId="09F42846"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0775533D" w14:textId="77777777" w:rsidTr="00663B2A">
        <w:trPr>
          <w:trHeight w:val="1984"/>
        </w:trPr>
        <w:tc>
          <w:tcPr>
            <w:tcW w:w="359" w:type="pct"/>
          </w:tcPr>
          <w:p w14:paraId="4C2B82A5" w14:textId="77777777" w:rsidR="00C3103B" w:rsidRPr="00830A49" w:rsidRDefault="00C3103B" w:rsidP="00C3103B">
            <w:pPr>
              <w:jc w:val="both"/>
              <w:rPr>
                <w:color w:val="0000FF"/>
                <w:szCs w:val="22"/>
              </w:rPr>
            </w:pPr>
          </w:p>
        </w:tc>
        <w:tc>
          <w:tcPr>
            <w:tcW w:w="378" w:type="pct"/>
          </w:tcPr>
          <w:p w14:paraId="3C3FD4AD" w14:textId="77777777" w:rsidR="00C3103B" w:rsidRPr="00830A49" w:rsidRDefault="00C3103B" w:rsidP="00C3103B">
            <w:pPr>
              <w:jc w:val="both"/>
              <w:rPr>
                <w:color w:val="0000FF"/>
                <w:szCs w:val="22"/>
              </w:rPr>
            </w:pPr>
            <w:r w:rsidRPr="00830A49">
              <w:rPr>
                <w:color w:val="0000FF"/>
                <w:szCs w:val="22"/>
              </w:rPr>
              <w:t>3.2.B</w:t>
            </w:r>
          </w:p>
        </w:tc>
        <w:tc>
          <w:tcPr>
            <w:tcW w:w="4263" w:type="pct"/>
          </w:tcPr>
          <w:p w14:paraId="77CEB76D" w14:textId="77777777" w:rsidR="00C3103B" w:rsidRPr="00830A49" w:rsidRDefault="00C3103B" w:rsidP="00663B2A">
            <w:pPr>
              <w:jc w:val="both"/>
              <w:rPr>
                <w:b/>
                <w:szCs w:val="22"/>
              </w:rPr>
            </w:pPr>
            <w:r w:rsidRPr="00830A49">
              <w:rPr>
                <w:b/>
                <w:szCs w:val="22"/>
              </w:rPr>
              <w:t>Technical and Professional Ability</w:t>
            </w:r>
          </w:p>
          <w:p w14:paraId="505FD4D8" w14:textId="2546D108" w:rsidR="00C3103B" w:rsidRPr="00A970E4" w:rsidRDefault="00C3103B" w:rsidP="00663B2A">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technical and professional requirement(s) set out below </w:t>
            </w:r>
            <w:r w:rsidR="00663B2A" w:rsidRPr="00AB3C4D">
              <w:rPr>
                <w:i/>
                <w:iCs/>
                <w:color w:val="FF0000"/>
                <w:szCs w:val="22"/>
              </w:rPr>
              <w:fldChar w:fldCharType="begin">
                <w:ffData>
                  <w:name w:val="Text132"/>
                  <w:enabled/>
                  <w:calcOnExit w:val="0"/>
                  <w:textInput>
                    <w:default w:val="[Delete if not applicable:"/>
                  </w:textInput>
                </w:ffData>
              </w:fldChar>
            </w:r>
            <w:bookmarkStart w:id="17" w:name="Text132"/>
            <w:r w:rsidR="00663B2A" w:rsidRPr="00AB3C4D">
              <w:rPr>
                <w:i/>
                <w:iCs/>
                <w:color w:val="FF0000"/>
                <w:szCs w:val="22"/>
              </w:rPr>
              <w:instrText xml:space="preserve"> FORMTEXT </w:instrText>
            </w:r>
            <w:r w:rsidR="00663B2A" w:rsidRPr="00AB3C4D">
              <w:rPr>
                <w:i/>
                <w:iCs/>
                <w:color w:val="FF0000"/>
                <w:szCs w:val="22"/>
              </w:rPr>
            </w:r>
            <w:r w:rsidR="00663B2A" w:rsidRPr="00AB3C4D">
              <w:rPr>
                <w:i/>
                <w:iCs/>
                <w:color w:val="FF0000"/>
                <w:szCs w:val="22"/>
              </w:rPr>
              <w:fldChar w:fldCharType="separate"/>
            </w:r>
            <w:r w:rsidR="006E4FA6">
              <w:rPr>
                <w:i/>
                <w:iCs/>
                <w:color w:val="FF0000"/>
                <w:szCs w:val="22"/>
              </w:rPr>
              <w:t> </w:t>
            </w:r>
            <w:r w:rsidR="006E4FA6">
              <w:rPr>
                <w:i/>
                <w:iCs/>
                <w:color w:val="FF0000"/>
                <w:szCs w:val="22"/>
              </w:rPr>
              <w:t> </w:t>
            </w:r>
            <w:r w:rsidR="006E4FA6">
              <w:rPr>
                <w:i/>
                <w:iCs/>
                <w:color w:val="FF0000"/>
                <w:szCs w:val="22"/>
              </w:rPr>
              <w:t> </w:t>
            </w:r>
            <w:r w:rsidR="006E4FA6">
              <w:rPr>
                <w:i/>
                <w:iCs/>
                <w:color w:val="FF0000"/>
                <w:szCs w:val="22"/>
              </w:rPr>
              <w:t> </w:t>
            </w:r>
            <w:r w:rsidR="006E4FA6">
              <w:rPr>
                <w:i/>
                <w:iCs/>
                <w:color w:val="FF0000"/>
                <w:szCs w:val="22"/>
              </w:rPr>
              <w:t> </w:t>
            </w:r>
            <w:r w:rsidR="00663B2A" w:rsidRPr="00AB3C4D">
              <w:rPr>
                <w:i/>
                <w:iCs/>
                <w:color w:val="FF0000"/>
                <w:szCs w:val="22"/>
              </w:rPr>
              <w:fldChar w:fldCharType="end"/>
            </w:r>
            <w:bookmarkEnd w:id="17"/>
            <w:r w:rsidR="00663B2A">
              <w:rPr>
                <w:i/>
                <w:iCs/>
                <w:color w:val="FF0000"/>
                <w:szCs w:val="22"/>
              </w:rPr>
              <w:t xml:space="preserve"> </w:t>
            </w:r>
            <w:r w:rsidR="00663B2A" w:rsidRPr="00AB3C4D">
              <w:rPr>
                <w:szCs w:val="22"/>
              </w:rPr>
              <w:fldChar w:fldCharType="begin">
                <w:ffData>
                  <w:name w:val="Text133"/>
                  <w:enabled/>
                  <w:calcOnExit w:val="0"/>
                  <w:textInput>
                    <w:default w:val="in respect of each Lot tendered for]"/>
                  </w:textInput>
                </w:ffData>
              </w:fldChar>
            </w:r>
            <w:bookmarkStart w:id="18" w:name="Text133"/>
            <w:r w:rsidR="00663B2A" w:rsidRPr="00AB3C4D">
              <w:rPr>
                <w:szCs w:val="22"/>
              </w:rPr>
              <w:instrText xml:space="preserve"> FORMTEXT </w:instrText>
            </w:r>
            <w:r w:rsidR="00663B2A" w:rsidRPr="00AB3C4D">
              <w:rPr>
                <w:szCs w:val="22"/>
              </w:rPr>
            </w:r>
            <w:r w:rsidR="00663B2A" w:rsidRPr="00AB3C4D">
              <w:rPr>
                <w:szCs w:val="22"/>
              </w:rPr>
              <w:fldChar w:fldCharType="separate"/>
            </w:r>
            <w:r w:rsidR="006E4FA6">
              <w:rPr>
                <w:szCs w:val="22"/>
              </w:rPr>
              <w:t> </w:t>
            </w:r>
            <w:r w:rsidR="006E4FA6">
              <w:rPr>
                <w:szCs w:val="22"/>
              </w:rPr>
              <w:t> </w:t>
            </w:r>
            <w:r w:rsidR="006E4FA6">
              <w:rPr>
                <w:szCs w:val="22"/>
              </w:rPr>
              <w:t> </w:t>
            </w:r>
            <w:r w:rsidR="006E4FA6">
              <w:rPr>
                <w:szCs w:val="22"/>
              </w:rPr>
              <w:t> </w:t>
            </w:r>
            <w:r w:rsidR="006E4FA6">
              <w:rPr>
                <w:szCs w:val="22"/>
              </w:rPr>
              <w:t> </w:t>
            </w:r>
            <w:r w:rsidR="00663B2A" w:rsidRPr="00AB3C4D">
              <w:rPr>
                <w:szCs w:val="22"/>
              </w:rPr>
              <w:fldChar w:fldCharType="end"/>
            </w:r>
            <w:bookmarkEnd w:id="18"/>
            <w:r w:rsidRPr="003215FF">
              <w:rPr>
                <w:szCs w:val="22"/>
              </w:rPr>
              <w:t xml:space="preserve"> and that they are able, upon request and without delay, to provide the supporting documentation specified below to the Contracting Authority in each case.</w:t>
            </w:r>
            <w:r>
              <w:rPr>
                <w:szCs w:val="22"/>
              </w:rPr>
              <w:t xml:space="preserve"> </w:t>
            </w:r>
          </w:p>
        </w:tc>
      </w:tr>
    </w:tbl>
    <w:p w14:paraId="3B070CCC"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p w14:paraId="1FD2A40D" w14:textId="5FF26CC4" w:rsidR="00AB0A29" w:rsidRPr="00AB0A29" w:rsidRDefault="00CE016E" w:rsidP="00665238">
      <w:pPr>
        <w:pStyle w:val="ListParagraph"/>
        <w:numPr>
          <w:ilvl w:val="0"/>
          <w:numId w:val="25"/>
        </w:numPr>
        <w:spacing w:after="0"/>
        <w:jc w:val="both"/>
      </w:pPr>
      <w:r>
        <w:t xml:space="preserve">Please provide </w:t>
      </w:r>
      <w:r w:rsidR="008976CF">
        <w:t>two</w:t>
      </w:r>
      <w:r w:rsidR="00AB0A29" w:rsidRPr="00AB0A29">
        <w:t xml:space="preserve"> examples of services that your agency has provided for clients that best represents: </w:t>
      </w:r>
    </w:p>
    <w:p w14:paraId="6EEC3C98" w14:textId="77777777" w:rsidR="00AB0A29" w:rsidRPr="00AB0A29" w:rsidRDefault="00AB0A29" w:rsidP="00397285">
      <w:pPr>
        <w:spacing w:after="0"/>
        <w:ind w:left="720" w:firstLine="720"/>
        <w:jc w:val="both"/>
      </w:pPr>
      <w:r w:rsidRPr="00AB0A29">
        <w:t>a.</w:t>
      </w:r>
      <w:r w:rsidRPr="00AB0A29">
        <w:tab/>
        <w:t>your proven ability to efficiently and effectively conduct recruitment services;</w:t>
      </w:r>
    </w:p>
    <w:p w14:paraId="77DD840F" w14:textId="7628B427" w:rsidR="00AB0A29" w:rsidRDefault="00AB0A29" w:rsidP="00397285">
      <w:pPr>
        <w:spacing w:after="0"/>
        <w:ind w:left="2160" w:hanging="720"/>
        <w:jc w:val="both"/>
      </w:pPr>
      <w:r w:rsidRPr="00AB0A29">
        <w:t>b.</w:t>
      </w:r>
      <w:r w:rsidRPr="00AB0A29">
        <w:tab/>
        <w:t>the communication mechanism that was used to improve the impact of your work</w:t>
      </w:r>
      <w:r w:rsidR="00BA6BB0">
        <w:t>;</w:t>
      </w:r>
    </w:p>
    <w:p w14:paraId="0A94DBA0" w14:textId="7E22EE2D" w:rsidR="00794F7E" w:rsidRDefault="00794F7E" w:rsidP="00397285">
      <w:pPr>
        <w:spacing w:after="0"/>
        <w:ind w:left="2160" w:hanging="720"/>
        <w:jc w:val="both"/>
      </w:pPr>
      <w:r>
        <w:t>c.</w:t>
      </w:r>
      <w:r>
        <w:tab/>
      </w:r>
      <w:r w:rsidR="00936849">
        <w:t xml:space="preserve">provide the following information for each of the </w:t>
      </w:r>
      <w:r w:rsidR="008976CF">
        <w:t>2</w:t>
      </w:r>
      <w:r w:rsidR="00936849">
        <w:t xml:space="preserve"> reference projects:</w:t>
      </w:r>
    </w:p>
    <w:tbl>
      <w:tblPr>
        <w:tblStyle w:val="TableGrid"/>
        <w:tblW w:w="0" w:type="auto"/>
        <w:tblInd w:w="2160" w:type="dxa"/>
        <w:tblLook w:val="04A0" w:firstRow="1" w:lastRow="0" w:firstColumn="1" w:lastColumn="0" w:noHBand="0" w:noVBand="1"/>
      </w:tblPr>
      <w:tblGrid>
        <w:gridCol w:w="4639"/>
        <w:gridCol w:w="2262"/>
      </w:tblGrid>
      <w:tr w:rsidR="00C7043F" w14:paraId="427EB303" w14:textId="77777777" w:rsidTr="006D1D25">
        <w:tc>
          <w:tcPr>
            <w:tcW w:w="4639" w:type="dxa"/>
          </w:tcPr>
          <w:p w14:paraId="33BEBD15" w14:textId="0E52BA55" w:rsidR="00C7043F" w:rsidRDefault="00C7043F" w:rsidP="00397285">
            <w:pPr>
              <w:spacing w:after="0"/>
              <w:jc w:val="both"/>
            </w:pPr>
            <w:r>
              <w:t>Name of client</w:t>
            </w:r>
          </w:p>
        </w:tc>
        <w:tc>
          <w:tcPr>
            <w:tcW w:w="2262" w:type="dxa"/>
          </w:tcPr>
          <w:p w14:paraId="3768973C" w14:textId="77777777" w:rsidR="00C7043F" w:rsidRDefault="00C7043F" w:rsidP="00397285">
            <w:pPr>
              <w:spacing w:after="0"/>
              <w:jc w:val="both"/>
            </w:pPr>
          </w:p>
        </w:tc>
      </w:tr>
      <w:tr w:rsidR="00C7043F" w14:paraId="0F0CA1CD" w14:textId="77777777" w:rsidTr="006D1D25">
        <w:tc>
          <w:tcPr>
            <w:tcW w:w="4639" w:type="dxa"/>
          </w:tcPr>
          <w:p w14:paraId="11A6483E" w14:textId="20687079" w:rsidR="00C7043F" w:rsidRDefault="00C7043F" w:rsidP="00397285">
            <w:pPr>
              <w:spacing w:after="0"/>
              <w:jc w:val="both"/>
            </w:pPr>
            <w:r>
              <w:t>Address of client</w:t>
            </w:r>
          </w:p>
        </w:tc>
        <w:tc>
          <w:tcPr>
            <w:tcW w:w="2262" w:type="dxa"/>
          </w:tcPr>
          <w:p w14:paraId="332E374F" w14:textId="77777777" w:rsidR="00C7043F" w:rsidRDefault="00C7043F" w:rsidP="00397285">
            <w:pPr>
              <w:spacing w:after="0"/>
              <w:jc w:val="both"/>
            </w:pPr>
          </w:p>
        </w:tc>
      </w:tr>
      <w:tr w:rsidR="00C7043F" w14:paraId="356DAB03" w14:textId="77777777" w:rsidTr="006D1D25">
        <w:tc>
          <w:tcPr>
            <w:tcW w:w="4639" w:type="dxa"/>
          </w:tcPr>
          <w:p w14:paraId="72A7EF9D" w14:textId="4C9C0824" w:rsidR="00C7043F" w:rsidRDefault="00C7043F" w:rsidP="00397285">
            <w:pPr>
              <w:spacing w:after="0"/>
              <w:jc w:val="both"/>
            </w:pPr>
            <w:r>
              <w:t>Contact name</w:t>
            </w:r>
          </w:p>
        </w:tc>
        <w:tc>
          <w:tcPr>
            <w:tcW w:w="2262" w:type="dxa"/>
          </w:tcPr>
          <w:p w14:paraId="2FA05871" w14:textId="77777777" w:rsidR="00C7043F" w:rsidRDefault="00C7043F" w:rsidP="00397285">
            <w:pPr>
              <w:spacing w:after="0"/>
              <w:jc w:val="both"/>
            </w:pPr>
          </w:p>
        </w:tc>
      </w:tr>
      <w:tr w:rsidR="00C7043F" w14:paraId="08E4A4D9" w14:textId="77777777" w:rsidTr="006D1D25">
        <w:tc>
          <w:tcPr>
            <w:tcW w:w="4639" w:type="dxa"/>
          </w:tcPr>
          <w:p w14:paraId="4B466243" w14:textId="1C742659" w:rsidR="00C7043F" w:rsidRDefault="00C7043F" w:rsidP="00397285">
            <w:pPr>
              <w:spacing w:after="0"/>
              <w:jc w:val="both"/>
            </w:pPr>
            <w:r>
              <w:t>Email address</w:t>
            </w:r>
          </w:p>
        </w:tc>
        <w:tc>
          <w:tcPr>
            <w:tcW w:w="2262" w:type="dxa"/>
          </w:tcPr>
          <w:p w14:paraId="66348BD0" w14:textId="77777777" w:rsidR="00C7043F" w:rsidRDefault="00C7043F" w:rsidP="00397285">
            <w:pPr>
              <w:spacing w:after="0"/>
              <w:jc w:val="both"/>
            </w:pPr>
          </w:p>
        </w:tc>
      </w:tr>
      <w:tr w:rsidR="00C7043F" w14:paraId="130CF16A" w14:textId="77777777" w:rsidTr="006D1D25">
        <w:tc>
          <w:tcPr>
            <w:tcW w:w="4639" w:type="dxa"/>
          </w:tcPr>
          <w:p w14:paraId="4694DD17" w14:textId="63F3CEA1" w:rsidR="00C7043F" w:rsidRDefault="00C7043F" w:rsidP="00397285">
            <w:pPr>
              <w:spacing w:after="0"/>
              <w:jc w:val="both"/>
            </w:pPr>
            <w:r>
              <w:t>Value of contract</w:t>
            </w:r>
          </w:p>
        </w:tc>
        <w:tc>
          <w:tcPr>
            <w:tcW w:w="2262" w:type="dxa"/>
          </w:tcPr>
          <w:p w14:paraId="57F2A767" w14:textId="77777777" w:rsidR="00C7043F" w:rsidRDefault="00C7043F" w:rsidP="00397285">
            <w:pPr>
              <w:spacing w:after="0"/>
              <w:jc w:val="both"/>
            </w:pPr>
          </w:p>
        </w:tc>
      </w:tr>
      <w:tr w:rsidR="00C7043F" w14:paraId="4153A942" w14:textId="77777777" w:rsidTr="006D1D25">
        <w:tc>
          <w:tcPr>
            <w:tcW w:w="4639" w:type="dxa"/>
          </w:tcPr>
          <w:p w14:paraId="72961E8F" w14:textId="380F4189" w:rsidR="00C7043F" w:rsidRDefault="00C7043F" w:rsidP="00397285">
            <w:pPr>
              <w:spacing w:after="0"/>
              <w:jc w:val="both"/>
            </w:pPr>
            <w:r>
              <w:t>Dates of delivery</w:t>
            </w:r>
          </w:p>
        </w:tc>
        <w:tc>
          <w:tcPr>
            <w:tcW w:w="2262" w:type="dxa"/>
          </w:tcPr>
          <w:p w14:paraId="041F56DA" w14:textId="77777777" w:rsidR="00C7043F" w:rsidRDefault="00C7043F" w:rsidP="00397285">
            <w:pPr>
              <w:spacing w:after="0"/>
              <w:jc w:val="both"/>
            </w:pPr>
          </w:p>
        </w:tc>
      </w:tr>
      <w:tr w:rsidR="00C7043F" w14:paraId="4B0E4D06" w14:textId="77777777" w:rsidTr="006D1D25">
        <w:tc>
          <w:tcPr>
            <w:tcW w:w="4639" w:type="dxa"/>
          </w:tcPr>
          <w:p w14:paraId="41912E6E" w14:textId="1E0FEAB5" w:rsidR="00C7043F" w:rsidRDefault="00C7043F" w:rsidP="00397285">
            <w:pPr>
              <w:spacing w:after="0"/>
              <w:jc w:val="both"/>
            </w:pPr>
            <w:r>
              <w:t>Number of roles fulfilled on an annual basis</w:t>
            </w:r>
          </w:p>
        </w:tc>
        <w:tc>
          <w:tcPr>
            <w:tcW w:w="2262" w:type="dxa"/>
          </w:tcPr>
          <w:p w14:paraId="79AF098D" w14:textId="77777777" w:rsidR="00C7043F" w:rsidRDefault="00C7043F" w:rsidP="00397285">
            <w:pPr>
              <w:spacing w:after="0"/>
              <w:jc w:val="both"/>
            </w:pPr>
          </w:p>
        </w:tc>
      </w:tr>
      <w:tr w:rsidR="00C7043F" w14:paraId="37432F24" w14:textId="77777777" w:rsidTr="006D1D25">
        <w:tc>
          <w:tcPr>
            <w:tcW w:w="4639" w:type="dxa"/>
          </w:tcPr>
          <w:p w14:paraId="7EADC11C" w14:textId="15064547" w:rsidR="00C7043F" w:rsidRDefault="00286F2F" w:rsidP="00397285">
            <w:pPr>
              <w:spacing w:after="0"/>
              <w:jc w:val="both"/>
            </w:pPr>
            <w:r>
              <w:t>Types of roles fulfilled</w:t>
            </w:r>
          </w:p>
        </w:tc>
        <w:tc>
          <w:tcPr>
            <w:tcW w:w="2262" w:type="dxa"/>
          </w:tcPr>
          <w:p w14:paraId="6AD63885" w14:textId="77777777" w:rsidR="00C7043F" w:rsidRDefault="00C7043F" w:rsidP="00397285">
            <w:pPr>
              <w:spacing w:after="0"/>
              <w:jc w:val="both"/>
            </w:pPr>
          </w:p>
        </w:tc>
      </w:tr>
      <w:tr w:rsidR="00F36B70" w14:paraId="16D009EC" w14:textId="77777777" w:rsidTr="006D1D25">
        <w:tc>
          <w:tcPr>
            <w:tcW w:w="4639" w:type="dxa"/>
          </w:tcPr>
          <w:p w14:paraId="196C26FA" w14:textId="6B2C23A2" w:rsidR="00F36B70" w:rsidRDefault="00F36B70" w:rsidP="00397285">
            <w:pPr>
              <w:spacing w:after="0"/>
              <w:jc w:val="both"/>
            </w:pPr>
            <w:r>
              <w:t>Timeline from commencement to fulfilment of roles</w:t>
            </w:r>
          </w:p>
        </w:tc>
        <w:tc>
          <w:tcPr>
            <w:tcW w:w="2262" w:type="dxa"/>
          </w:tcPr>
          <w:p w14:paraId="651FFA3E" w14:textId="77777777" w:rsidR="00F36B70" w:rsidRDefault="00F36B70" w:rsidP="00397285">
            <w:pPr>
              <w:spacing w:after="0"/>
              <w:jc w:val="both"/>
            </w:pPr>
          </w:p>
        </w:tc>
      </w:tr>
      <w:tr w:rsidR="00F36B70" w14:paraId="46A1D203" w14:textId="77777777" w:rsidTr="006D1D25">
        <w:tc>
          <w:tcPr>
            <w:tcW w:w="4639" w:type="dxa"/>
          </w:tcPr>
          <w:p w14:paraId="7EBE7638" w14:textId="320E4027" w:rsidR="00F36B70" w:rsidRDefault="00F36B70" w:rsidP="00397285">
            <w:pPr>
              <w:spacing w:after="0"/>
              <w:jc w:val="both"/>
            </w:pPr>
            <w:r>
              <w:t xml:space="preserve">Protocol employed for </w:t>
            </w:r>
            <w:r w:rsidR="00B17174">
              <w:t xml:space="preserve">communication / client </w:t>
            </w:r>
            <w:r w:rsidR="00CA717D">
              <w:t>engagement</w:t>
            </w:r>
          </w:p>
        </w:tc>
        <w:tc>
          <w:tcPr>
            <w:tcW w:w="2262" w:type="dxa"/>
          </w:tcPr>
          <w:p w14:paraId="6BCA300A" w14:textId="77777777" w:rsidR="00F36B70" w:rsidRDefault="00F36B70" w:rsidP="00397285">
            <w:pPr>
              <w:spacing w:after="0"/>
              <w:jc w:val="both"/>
            </w:pPr>
          </w:p>
        </w:tc>
      </w:tr>
      <w:tr w:rsidR="00F36B70" w14:paraId="15478BB0" w14:textId="77777777" w:rsidTr="006D1D25">
        <w:tc>
          <w:tcPr>
            <w:tcW w:w="4639" w:type="dxa"/>
          </w:tcPr>
          <w:p w14:paraId="082A7858" w14:textId="7BC82EB2" w:rsidR="00F36B70" w:rsidRDefault="00CA717D" w:rsidP="00397285">
            <w:pPr>
              <w:spacing w:after="0"/>
              <w:jc w:val="both"/>
            </w:pPr>
            <w:r>
              <w:t>Additional information in support of demonstrating the comparability of this project to the requirement under this tender</w:t>
            </w:r>
          </w:p>
        </w:tc>
        <w:tc>
          <w:tcPr>
            <w:tcW w:w="2262" w:type="dxa"/>
          </w:tcPr>
          <w:p w14:paraId="60576EEE" w14:textId="77777777" w:rsidR="00F36B70" w:rsidRDefault="00F36B70" w:rsidP="00397285">
            <w:pPr>
              <w:spacing w:after="0"/>
              <w:jc w:val="both"/>
            </w:pPr>
          </w:p>
        </w:tc>
      </w:tr>
    </w:tbl>
    <w:p w14:paraId="3C7FD764" w14:textId="77777777" w:rsidR="005E35B7" w:rsidRDefault="005E35B7" w:rsidP="00903C6C">
      <w:pPr>
        <w:spacing w:after="0"/>
        <w:ind w:left="1440" w:hanging="720"/>
        <w:jc w:val="both"/>
      </w:pPr>
    </w:p>
    <w:p w14:paraId="61DDC6FB" w14:textId="56A9EC3C" w:rsidR="005E35B7" w:rsidRDefault="005E35B7" w:rsidP="00665238">
      <w:pPr>
        <w:spacing w:after="0"/>
        <w:ind w:left="2160" w:hanging="720"/>
        <w:jc w:val="both"/>
      </w:pPr>
      <w:r>
        <w:t>Rule: the examples must demonstrate projects of a comparable size and scale.</w:t>
      </w:r>
    </w:p>
    <w:p w14:paraId="37642090" w14:textId="77777777" w:rsidR="009D2AEA" w:rsidRDefault="009D2AEA" w:rsidP="00903C6C">
      <w:pPr>
        <w:spacing w:after="0"/>
        <w:ind w:left="1440" w:hanging="720"/>
        <w:jc w:val="both"/>
      </w:pPr>
    </w:p>
    <w:p w14:paraId="615FD933" w14:textId="1D03ECAA" w:rsidR="00C3103B" w:rsidRDefault="0091647D" w:rsidP="00665238">
      <w:pPr>
        <w:spacing w:after="0"/>
        <w:ind w:left="2160" w:hanging="720"/>
        <w:jc w:val="both"/>
      </w:pPr>
      <w:r>
        <w:t>Please not that we reserve the right to contact the referees with</w:t>
      </w:r>
      <w:r w:rsidR="009D2AEA">
        <w:t xml:space="preserve">out </w:t>
      </w:r>
      <w:r w:rsidR="00192EE0">
        <w:t>your permission.</w:t>
      </w:r>
    </w:p>
    <w:p w14:paraId="32235E51" w14:textId="77777777" w:rsidR="00C10F24" w:rsidRPr="00C10F24" w:rsidRDefault="00C10F24" w:rsidP="00C10F24">
      <w:pPr>
        <w:spacing w:after="0"/>
        <w:ind w:left="1440" w:hanging="720"/>
        <w:jc w:val="both"/>
      </w:pPr>
    </w:p>
    <w:p w14:paraId="741CC796" w14:textId="5EC908B4" w:rsidR="00752499" w:rsidRPr="00752499" w:rsidRDefault="00752499" w:rsidP="00752499">
      <w:pPr>
        <w:spacing w:after="0"/>
        <w:jc w:val="both"/>
        <w:rPr>
          <w:szCs w:val="22"/>
        </w:rPr>
        <w:sectPr w:rsidR="00752499" w:rsidRPr="0075249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3B2BF018" w14:textId="77777777" w:rsidTr="007831B0">
        <w:trPr>
          <w:trHeight w:val="655"/>
        </w:trPr>
        <w:tc>
          <w:tcPr>
            <w:tcW w:w="359" w:type="pct"/>
          </w:tcPr>
          <w:p w14:paraId="0F21AB19" w14:textId="77777777" w:rsidR="00C3103B" w:rsidRPr="00830A49" w:rsidRDefault="00C3103B" w:rsidP="00C3103B">
            <w:pPr>
              <w:jc w:val="both"/>
              <w:rPr>
                <w:color w:val="0000FF"/>
                <w:szCs w:val="22"/>
              </w:rPr>
            </w:pPr>
            <w:bookmarkStart w:id="19" w:name="Text81"/>
          </w:p>
        </w:tc>
        <w:tc>
          <w:tcPr>
            <w:tcW w:w="378" w:type="pct"/>
          </w:tcPr>
          <w:p w14:paraId="19AD9D40" w14:textId="77777777" w:rsidR="00C3103B" w:rsidRPr="00830A49" w:rsidRDefault="00C3103B" w:rsidP="00C3103B">
            <w:pPr>
              <w:jc w:val="both"/>
              <w:rPr>
                <w:color w:val="0000FF"/>
                <w:szCs w:val="22"/>
              </w:rPr>
            </w:pPr>
          </w:p>
        </w:tc>
        <w:tc>
          <w:tcPr>
            <w:tcW w:w="4263" w:type="pct"/>
          </w:tcPr>
          <w:p w14:paraId="34765872" w14:textId="77777777" w:rsidR="00C3103B" w:rsidRPr="00095116" w:rsidRDefault="00C3103B" w:rsidP="007831B0">
            <w:pPr>
              <w:jc w:val="both"/>
              <w:rPr>
                <w:szCs w:val="22"/>
              </w:rPr>
            </w:pPr>
            <w:r w:rsidRPr="003215FF">
              <w:rPr>
                <w:szCs w:val="22"/>
              </w:rPr>
              <w:t>Tenderers must provide the supporting documentation specified above without delay when requested by the Contracting Authority.</w:t>
            </w:r>
          </w:p>
        </w:tc>
      </w:tr>
    </w:tbl>
    <w:p w14:paraId="1FA6AB07"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19"/>
    <w:p w14:paraId="57FBEB02"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71259F36" w14:textId="77777777" w:rsidTr="00564F8A">
        <w:trPr>
          <w:trHeight w:val="595"/>
        </w:trPr>
        <w:tc>
          <w:tcPr>
            <w:tcW w:w="428" w:type="pct"/>
          </w:tcPr>
          <w:p w14:paraId="76737FCB"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47FA874E" w14:textId="77777777" w:rsidR="00564F8A" w:rsidRPr="00507FE4" w:rsidRDefault="00564F8A" w:rsidP="00564F8A">
            <w:pPr>
              <w:jc w:val="both"/>
            </w:pPr>
            <w:r w:rsidRPr="00507FE4">
              <w:t>The Services Contract will be awarded on the basis of the most economically advantageous tender(s) as identified in accordance with the following criteria:</w:t>
            </w:r>
          </w:p>
        </w:tc>
      </w:tr>
    </w:tbl>
    <w:p w14:paraId="4B59DFB1"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sdt>
      <w:sdtPr>
        <w:rPr>
          <w:sz w:val="22"/>
          <w:lang w:eastAsia="en-US"/>
        </w:rPr>
        <w:id w:val="7810711"/>
        <w:placeholder>
          <w:docPart w:val="DefaultPlaceholder_-1854013440"/>
        </w:placeholder>
      </w:sdtPr>
      <w:sdtContent>
        <w:tbl>
          <w:tblPr>
            <w:tblStyle w:val="TableGrid"/>
            <w:tblW w:w="0" w:type="auto"/>
            <w:tblLook w:val="04A0" w:firstRow="1" w:lastRow="0" w:firstColumn="1" w:lastColumn="0" w:noHBand="0" w:noVBand="1"/>
          </w:tblPr>
          <w:tblGrid>
            <w:gridCol w:w="1444"/>
            <w:gridCol w:w="5159"/>
            <w:gridCol w:w="1179"/>
            <w:gridCol w:w="1279"/>
          </w:tblGrid>
          <w:tr w:rsidR="00EC7E1A" w14:paraId="33774F78" w14:textId="77777777" w:rsidTr="00EC7E1A">
            <w:trPr>
              <w:trHeight w:val="240"/>
            </w:trPr>
            <w:tc>
              <w:tcPr>
                <w:tcW w:w="1444" w:type="dxa"/>
              </w:tcPr>
              <w:p w14:paraId="23FD8C46" w14:textId="2A4E1263" w:rsidR="00EC7E1A" w:rsidRPr="00B736F5" w:rsidRDefault="00EC7E1A" w:rsidP="00D35AA7">
                <w:pPr>
                  <w:rPr>
                    <w:b/>
                    <w:bCs/>
                  </w:rPr>
                </w:pPr>
                <w:r>
                  <w:rPr>
                    <w:b/>
                    <w:bCs/>
                  </w:rPr>
                  <w:t>Criterion</w:t>
                </w:r>
              </w:p>
            </w:tc>
            <w:tc>
              <w:tcPr>
                <w:tcW w:w="5159" w:type="dxa"/>
              </w:tcPr>
              <w:p w14:paraId="50FB0C9B" w14:textId="635411F1" w:rsidR="00EC7E1A" w:rsidRPr="00B736F5" w:rsidRDefault="00EC7E1A" w:rsidP="00D35AA7">
                <w:pPr>
                  <w:rPr>
                    <w:b/>
                    <w:bCs/>
                  </w:rPr>
                </w:pPr>
                <w:r>
                  <w:rPr>
                    <w:b/>
                    <w:bCs/>
                  </w:rPr>
                  <w:t>Description</w:t>
                </w:r>
              </w:p>
            </w:tc>
            <w:tc>
              <w:tcPr>
                <w:tcW w:w="1179" w:type="dxa"/>
              </w:tcPr>
              <w:p w14:paraId="73AE902F" w14:textId="6585E33B" w:rsidR="00EC7E1A" w:rsidRPr="00B736F5" w:rsidRDefault="00EC7E1A" w:rsidP="00D35AA7">
                <w:pPr>
                  <w:rPr>
                    <w:b/>
                    <w:bCs/>
                  </w:rPr>
                </w:pPr>
                <w:r>
                  <w:rPr>
                    <w:b/>
                    <w:bCs/>
                  </w:rPr>
                  <w:t>Weighting</w:t>
                </w:r>
              </w:p>
            </w:tc>
            <w:tc>
              <w:tcPr>
                <w:tcW w:w="1279" w:type="dxa"/>
              </w:tcPr>
              <w:p w14:paraId="4A1F7278" w14:textId="33E85917" w:rsidR="00EC7E1A" w:rsidRPr="00B736F5" w:rsidRDefault="00EC7E1A" w:rsidP="00D35AA7">
                <w:pPr>
                  <w:rPr>
                    <w:b/>
                    <w:bCs/>
                  </w:rPr>
                </w:pPr>
                <w:r w:rsidRPr="00B736F5">
                  <w:rPr>
                    <w:b/>
                    <w:bCs/>
                  </w:rPr>
                  <w:t>Marks</w:t>
                </w:r>
              </w:p>
            </w:tc>
          </w:tr>
          <w:tr w:rsidR="00EC7E1A" w14:paraId="4D54BC24" w14:textId="77777777" w:rsidTr="00EC7E1A">
            <w:trPr>
              <w:trHeight w:val="118"/>
            </w:trPr>
            <w:tc>
              <w:tcPr>
                <w:tcW w:w="1444" w:type="dxa"/>
              </w:tcPr>
              <w:p w14:paraId="0CEC9A97" w14:textId="1A23E1EA" w:rsidR="00EC7E1A" w:rsidRDefault="00EC7E1A" w:rsidP="00EC7E1A">
                <w:r>
                  <w:t>Appendix 1</w:t>
                </w:r>
              </w:p>
            </w:tc>
            <w:tc>
              <w:tcPr>
                <w:tcW w:w="5159" w:type="dxa"/>
              </w:tcPr>
              <w:p w14:paraId="6BF34548" w14:textId="31C36E69" w:rsidR="00EC7E1A" w:rsidRDefault="00860ABF" w:rsidP="00EC7E1A">
                <w:r>
                  <w:t>Proposed Execution Methodology</w:t>
                </w:r>
                <w:r w:rsidR="0004226C">
                  <w:t xml:space="preserve"> </w:t>
                </w:r>
              </w:p>
            </w:tc>
            <w:tc>
              <w:tcPr>
                <w:tcW w:w="1179" w:type="dxa"/>
              </w:tcPr>
              <w:p w14:paraId="0CD12208" w14:textId="17D8827A" w:rsidR="00EC7E1A" w:rsidRDefault="00F02AEB" w:rsidP="00EC7E1A">
                <w:r>
                  <w:t>70</w:t>
                </w:r>
                <w:r w:rsidR="00EC7E1A">
                  <w:t>%</w:t>
                </w:r>
              </w:p>
            </w:tc>
            <w:tc>
              <w:tcPr>
                <w:tcW w:w="1279" w:type="dxa"/>
              </w:tcPr>
              <w:p w14:paraId="6EB5BE5C" w14:textId="7AFBAFE6" w:rsidR="00EC7E1A" w:rsidRDefault="00F02AEB" w:rsidP="00EC7E1A">
                <w:r>
                  <w:t>70</w:t>
                </w:r>
                <w:r w:rsidR="00EC7E1A">
                  <w:t>0</w:t>
                </w:r>
              </w:p>
            </w:tc>
          </w:tr>
          <w:tr w:rsidR="00EC7E1A" w14:paraId="7293FB9A" w14:textId="77777777" w:rsidTr="00EC7E1A">
            <w:trPr>
              <w:trHeight w:val="57"/>
            </w:trPr>
            <w:tc>
              <w:tcPr>
                <w:tcW w:w="1444" w:type="dxa"/>
              </w:tcPr>
              <w:p w14:paraId="35CCA2CC" w14:textId="46699BF9" w:rsidR="00EC7E1A" w:rsidRDefault="00EC7E1A" w:rsidP="00EC7E1A">
                <w:r>
                  <w:t>Appendix 2</w:t>
                </w:r>
              </w:p>
            </w:tc>
            <w:tc>
              <w:tcPr>
                <w:tcW w:w="5159" w:type="dxa"/>
              </w:tcPr>
              <w:p w14:paraId="068E4341" w14:textId="4B83C268" w:rsidR="00EC7E1A" w:rsidRDefault="00EC7E1A" w:rsidP="00EC7E1A">
                <w:r>
                  <w:t>Cost</w:t>
                </w:r>
                <w:r w:rsidR="00AD59F1">
                  <w:t xml:space="preserve"> &amp; Value</w:t>
                </w:r>
              </w:p>
            </w:tc>
            <w:tc>
              <w:tcPr>
                <w:tcW w:w="1179" w:type="dxa"/>
              </w:tcPr>
              <w:p w14:paraId="7FF750EA" w14:textId="4A8BF6BD" w:rsidR="00EC7E1A" w:rsidRDefault="00860ABF" w:rsidP="00EC7E1A">
                <w:r>
                  <w:t>30</w:t>
                </w:r>
                <w:r w:rsidR="00EC7E1A">
                  <w:t>%</w:t>
                </w:r>
              </w:p>
            </w:tc>
            <w:tc>
              <w:tcPr>
                <w:tcW w:w="1279" w:type="dxa"/>
              </w:tcPr>
              <w:p w14:paraId="1AB6D19C" w14:textId="5DB51AE7" w:rsidR="00EC7E1A" w:rsidRDefault="00860ABF" w:rsidP="00EC7E1A">
                <w:r>
                  <w:t>30</w:t>
                </w:r>
                <w:r w:rsidR="00AD59F1">
                  <w:t>0</w:t>
                </w:r>
              </w:p>
            </w:tc>
          </w:tr>
          <w:tr w:rsidR="00EC7E1A" w14:paraId="14E1476B" w14:textId="77777777" w:rsidTr="00EC7E1A">
            <w:trPr>
              <w:trHeight w:val="57"/>
            </w:trPr>
            <w:tc>
              <w:tcPr>
                <w:tcW w:w="1444" w:type="dxa"/>
              </w:tcPr>
              <w:p w14:paraId="32282A0C" w14:textId="77777777" w:rsidR="00EC7E1A" w:rsidRDefault="00EC7E1A" w:rsidP="00EC7E1A"/>
            </w:tc>
            <w:tc>
              <w:tcPr>
                <w:tcW w:w="5159" w:type="dxa"/>
              </w:tcPr>
              <w:p w14:paraId="49E1E5CD" w14:textId="3DE165A2" w:rsidR="00EC7E1A" w:rsidRPr="00783367" w:rsidRDefault="00EC7E1A" w:rsidP="00EC7E1A">
                <w:pPr>
                  <w:rPr>
                    <w:b/>
                    <w:bCs/>
                  </w:rPr>
                </w:pPr>
                <w:r w:rsidRPr="00783367">
                  <w:rPr>
                    <w:b/>
                    <w:bCs/>
                  </w:rPr>
                  <w:t>Total</w:t>
                </w:r>
              </w:p>
            </w:tc>
            <w:tc>
              <w:tcPr>
                <w:tcW w:w="1179" w:type="dxa"/>
              </w:tcPr>
              <w:p w14:paraId="5BCAD7BF" w14:textId="77777777" w:rsidR="00EC7E1A" w:rsidRDefault="00EC7E1A" w:rsidP="00EC7E1A"/>
            </w:tc>
            <w:tc>
              <w:tcPr>
                <w:tcW w:w="1279" w:type="dxa"/>
              </w:tcPr>
              <w:p w14:paraId="7A39C256" w14:textId="4DE81718" w:rsidR="00EC7E1A" w:rsidRDefault="00EC7E1A" w:rsidP="00EC7E1A">
                <w:r>
                  <w:t>1000</w:t>
                </w:r>
              </w:p>
            </w:tc>
          </w:tr>
        </w:tbl>
        <w:p w14:paraId="27BA9516" w14:textId="77777777" w:rsidR="00EC7E1A" w:rsidRDefault="00EC7E1A" w:rsidP="00D35AA7">
          <w:pPr>
            <w:rPr>
              <w:b/>
              <w:bCs/>
            </w:rPr>
          </w:pPr>
        </w:p>
        <w:p w14:paraId="2896A3F7" w14:textId="77777777" w:rsidR="00CB4122" w:rsidRPr="00D21E33" w:rsidRDefault="00CB4122" w:rsidP="00D35AA7">
          <w:pPr>
            <w:rPr>
              <w:b/>
              <w:bCs/>
            </w:rPr>
          </w:pPr>
          <w:r w:rsidRPr="00D21E33">
            <w:rPr>
              <w:b/>
              <w:bCs/>
            </w:rPr>
            <w:lastRenderedPageBreak/>
            <w:t>Scoring Methodology Table</w:t>
          </w:r>
        </w:p>
        <w:p w14:paraId="1DA7740E" w14:textId="6B1785C8" w:rsidR="007608F0" w:rsidRPr="007608F0" w:rsidRDefault="007608F0" w:rsidP="007608F0">
          <w:pPr>
            <w:pStyle w:val="ListParagraph"/>
            <w:ind w:left="0"/>
            <w:jc w:val="both"/>
            <w:rPr>
              <w:rFonts w:asciiTheme="minorHAnsi" w:hAnsiTheme="minorHAnsi"/>
              <w:szCs w:val="20"/>
            </w:rPr>
          </w:pPr>
          <w:r>
            <w:rPr>
              <w:szCs w:val="20"/>
            </w:rPr>
            <w:t>The evaluation team shall rely upon the following scoring bands for the purposes of apportioning scores under the qualitative award criteria:</w:t>
          </w:r>
        </w:p>
        <w:tbl>
          <w:tblPr>
            <w:tblStyle w:val="TableGrid"/>
            <w:tblW w:w="0" w:type="auto"/>
            <w:tblInd w:w="108" w:type="dxa"/>
            <w:tblLook w:val="04A0" w:firstRow="1" w:lastRow="0" w:firstColumn="1" w:lastColumn="0" w:noHBand="0" w:noVBand="1"/>
          </w:tblPr>
          <w:tblGrid>
            <w:gridCol w:w="3026"/>
            <w:gridCol w:w="5297"/>
          </w:tblGrid>
          <w:tr w:rsidR="007608F0" w14:paraId="2BE0BB5F"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16BD77ED" w14:textId="77777777" w:rsidR="007608F0" w:rsidRDefault="007608F0">
                <w:pPr>
                  <w:jc w:val="center"/>
                  <w:rPr>
                    <w:rFonts w:asciiTheme="minorHAnsi" w:hAnsiTheme="minorHAnsi" w:cs="Arial"/>
                    <w:szCs w:val="20"/>
                  </w:rPr>
                </w:pPr>
                <w:r>
                  <w:rPr>
                    <w:rFonts w:asciiTheme="minorHAnsi" w:hAnsiTheme="minorHAnsi" w:cs="Arial"/>
                    <w:szCs w:val="20"/>
                  </w:rPr>
                  <w:t>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7DAE8993" w14:textId="77777777" w:rsidR="007608F0" w:rsidRDefault="007608F0">
                <w:pPr>
                  <w:jc w:val="center"/>
                  <w:rPr>
                    <w:rFonts w:asciiTheme="minorHAnsi" w:hAnsiTheme="minorHAnsi" w:cs="Arial"/>
                    <w:szCs w:val="20"/>
                  </w:rPr>
                </w:pPr>
                <w:r>
                  <w:rPr>
                    <w:rFonts w:asciiTheme="minorHAnsi" w:hAnsiTheme="minorHAnsi" w:cs="Arial"/>
                    <w:szCs w:val="20"/>
                  </w:rPr>
                  <w:t>No response</w:t>
                </w:r>
              </w:p>
            </w:tc>
          </w:tr>
          <w:tr w:rsidR="007608F0" w14:paraId="5CD88793"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5BC85E97" w14:textId="77777777" w:rsidR="007608F0" w:rsidRDefault="007608F0">
                <w:pPr>
                  <w:jc w:val="center"/>
                  <w:rPr>
                    <w:rFonts w:asciiTheme="minorHAnsi" w:hAnsiTheme="minorHAnsi" w:cs="Arial"/>
                    <w:szCs w:val="20"/>
                  </w:rPr>
                </w:pPr>
                <w:r>
                  <w:rPr>
                    <w:rFonts w:asciiTheme="minorHAnsi" w:hAnsiTheme="minorHAnsi" w:cs="Arial"/>
                    <w:szCs w:val="20"/>
                  </w:rPr>
                  <w:t>20%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30E1ADE2" w14:textId="77777777" w:rsidR="007608F0" w:rsidRDefault="007608F0">
                <w:pPr>
                  <w:jc w:val="center"/>
                  <w:rPr>
                    <w:rFonts w:asciiTheme="minorHAnsi" w:hAnsiTheme="minorHAnsi" w:cs="Arial"/>
                    <w:szCs w:val="20"/>
                  </w:rPr>
                </w:pPr>
                <w:r>
                  <w:rPr>
                    <w:rFonts w:asciiTheme="minorHAnsi" w:hAnsiTheme="minorHAnsi" w:cs="Arial"/>
                    <w:szCs w:val="20"/>
                  </w:rPr>
                  <w:t>Poor</w:t>
                </w:r>
              </w:p>
            </w:tc>
          </w:tr>
          <w:tr w:rsidR="007608F0" w14:paraId="018A7155"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1F4D92C4" w14:textId="77777777" w:rsidR="007608F0" w:rsidRDefault="007608F0">
                <w:pPr>
                  <w:jc w:val="center"/>
                  <w:rPr>
                    <w:rFonts w:asciiTheme="minorHAnsi" w:hAnsiTheme="minorHAnsi" w:cs="Arial"/>
                    <w:szCs w:val="20"/>
                  </w:rPr>
                </w:pPr>
                <w:r>
                  <w:rPr>
                    <w:rFonts w:asciiTheme="minorHAnsi" w:hAnsiTheme="minorHAnsi" w:cs="Arial"/>
                    <w:szCs w:val="20"/>
                  </w:rPr>
                  <w:t>40%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7E042EF5" w14:textId="77777777" w:rsidR="007608F0" w:rsidRDefault="007608F0">
                <w:pPr>
                  <w:jc w:val="center"/>
                  <w:rPr>
                    <w:rFonts w:asciiTheme="minorHAnsi" w:hAnsiTheme="minorHAnsi" w:cs="Arial"/>
                    <w:szCs w:val="20"/>
                  </w:rPr>
                </w:pPr>
                <w:r>
                  <w:rPr>
                    <w:rFonts w:asciiTheme="minorHAnsi" w:hAnsiTheme="minorHAnsi" w:cs="Arial"/>
                    <w:szCs w:val="20"/>
                  </w:rPr>
                  <w:t>Mediocre</w:t>
                </w:r>
              </w:p>
            </w:tc>
          </w:tr>
          <w:tr w:rsidR="007608F0" w14:paraId="42467C08"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72D5EC37" w14:textId="77777777" w:rsidR="007608F0" w:rsidRDefault="007608F0">
                <w:pPr>
                  <w:jc w:val="center"/>
                  <w:rPr>
                    <w:rFonts w:asciiTheme="minorHAnsi" w:hAnsiTheme="minorHAnsi" w:cs="Arial"/>
                    <w:szCs w:val="20"/>
                  </w:rPr>
                </w:pPr>
                <w:r>
                  <w:rPr>
                    <w:rFonts w:asciiTheme="minorHAnsi" w:hAnsiTheme="minorHAnsi" w:cs="Arial"/>
                    <w:szCs w:val="20"/>
                  </w:rPr>
                  <w:t>60%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13D3E009" w14:textId="77777777" w:rsidR="007608F0" w:rsidRDefault="007608F0">
                <w:pPr>
                  <w:jc w:val="center"/>
                  <w:rPr>
                    <w:rFonts w:asciiTheme="minorHAnsi" w:hAnsiTheme="minorHAnsi" w:cs="Arial"/>
                    <w:szCs w:val="20"/>
                  </w:rPr>
                </w:pPr>
                <w:r>
                  <w:rPr>
                    <w:rFonts w:asciiTheme="minorHAnsi" w:hAnsiTheme="minorHAnsi" w:cs="Arial"/>
                    <w:szCs w:val="20"/>
                  </w:rPr>
                  <w:t>Acceptable</w:t>
                </w:r>
              </w:p>
            </w:tc>
          </w:tr>
          <w:tr w:rsidR="007608F0" w14:paraId="391F8EE8"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1B065389" w14:textId="77777777" w:rsidR="007608F0" w:rsidRDefault="007608F0">
                <w:pPr>
                  <w:jc w:val="center"/>
                  <w:rPr>
                    <w:rFonts w:asciiTheme="minorHAnsi" w:hAnsiTheme="minorHAnsi" w:cs="Arial"/>
                    <w:szCs w:val="20"/>
                  </w:rPr>
                </w:pPr>
                <w:r>
                  <w:rPr>
                    <w:rFonts w:asciiTheme="minorHAnsi" w:hAnsiTheme="minorHAnsi" w:cs="Arial"/>
                    <w:szCs w:val="20"/>
                  </w:rPr>
                  <w:t>70%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5CBF7CB2" w14:textId="77777777" w:rsidR="007608F0" w:rsidRDefault="007608F0">
                <w:pPr>
                  <w:jc w:val="center"/>
                  <w:rPr>
                    <w:rFonts w:asciiTheme="minorHAnsi" w:hAnsiTheme="minorHAnsi" w:cs="Arial"/>
                    <w:szCs w:val="20"/>
                  </w:rPr>
                </w:pPr>
                <w:r>
                  <w:rPr>
                    <w:rFonts w:asciiTheme="minorHAnsi" w:hAnsiTheme="minorHAnsi" w:cs="Arial"/>
                    <w:szCs w:val="20"/>
                  </w:rPr>
                  <w:t>Good</w:t>
                </w:r>
              </w:p>
            </w:tc>
          </w:tr>
          <w:tr w:rsidR="007608F0" w14:paraId="61846F4D"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24D2F669" w14:textId="77777777" w:rsidR="007608F0" w:rsidRDefault="007608F0">
                <w:pPr>
                  <w:jc w:val="center"/>
                  <w:rPr>
                    <w:rFonts w:asciiTheme="minorHAnsi" w:hAnsiTheme="minorHAnsi" w:cs="Arial"/>
                    <w:szCs w:val="20"/>
                  </w:rPr>
                </w:pPr>
                <w:r>
                  <w:rPr>
                    <w:rFonts w:asciiTheme="minorHAnsi" w:hAnsiTheme="minorHAnsi" w:cs="Arial"/>
                    <w:szCs w:val="20"/>
                  </w:rPr>
                  <w:t>80%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4C43D663" w14:textId="77777777" w:rsidR="007608F0" w:rsidRDefault="007608F0">
                <w:pPr>
                  <w:jc w:val="center"/>
                  <w:rPr>
                    <w:rFonts w:asciiTheme="minorHAnsi" w:hAnsiTheme="minorHAnsi" w:cs="Arial"/>
                    <w:szCs w:val="20"/>
                  </w:rPr>
                </w:pPr>
                <w:r>
                  <w:rPr>
                    <w:rFonts w:asciiTheme="minorHAnsi" w:hAnsiTheme="minorHAnsi" w:cs="Arial"/>
                    <w:szCs w:val="20"/>
                  </w:rPr>
                  <w:t>Very Good</w:t>
                </w:r>
              </w:p>
            </w:tc>
          </w:tr>
          <w:tr w:rsidR="007608F0" w14:paraId="7AF0A941"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3C121F6E" w14:textId="77777777" w:rsidR="007608F0" w:rsidRDefault="007608F0">
                <w:pPr>
                  <w:jc w:val="center"/>
                  <w:rPr>
                    <w:rFonts w:asciiTheme="minorHAnsi" w:hAnsiTheme="minorHAnsi" w:cs="Arial"/>
                    <w:szCs w:val="20"/>
                  </w:rPr>
                </w:pPr>
                <w:r>
                  <w:rPr>
                    <w:rFonts w:asciiTheme="minorHAnsi" w:hAnsiTheme="minorHAnsi" w:cs="Arial"/>
                    <w:szCs w:val="20"/>
                  </w:rPr>
                  <w:t>90%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1E4C94AE" w14:textId="77777777" w:rsidR="007608F0" w:rsidRDefault="007608F0">
                <w:pPr>
                  <w:jc w:val="center"/>
                  <w:rPr>
                    <w:rFonts w:asciiTheme="minorHAnsi" w:hAnsiTheme="minorHAnsi" w:cs="Arial"/>
                    <w:szCs w:val="20"/>
                  </w:rPr>
                </w:pPr>
                <w:r>
                  <w:rPr>
                    <w:rFonts w:asciiTheme="minorHAnsi" w:hAnsiTheme="minorHAnsi" w:cs="Arial"/>
                    <w:szCs w:val="20"/>
                  </w:rPr>
                  <w:t>Excellent</w:t>
                </w:r>
              </w:p>
            </w:tc>
          </w:tr>
          <w:tr w:rsidR="007608F0" w14:paraId="61694A96"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1C9E249B" w14:textId="77777777" w:rsidR="007608F0" w:rsidRDefault="007608F0">
                <w:pPr>
                  <w:jc w:val="center"/>
                  <w:rPr>
                    <w:rFonts w:asciiTheme="minorHAnsi" w:hAnsiTheme="minorHAnsi" w:cs="Arial"/>
                    <w:szCs w:val="20"/>
                  </w:rPr>
                </w:pPr>
                <w:r>
                  <w:rPr>
                    <w:rFonts w:asciiTheme="minorHAnsi" w:hAnsiTheme="minorHAnsi" w:cs="Arial"/>
                    <w:szCs w:val="20"/>
                  </w:rPr>
                  <w:t>100%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79EF0394" w14:textId="77777777" w:rsidR="007608F0" w:rsidRDefault="007608F0">
                <w:pPr>
                  <w:jc w:val="center"/>
                  <w:rPr>
                    <w:rFonts w:asciiTheme="minorHAnsi" w:hAnsiTheme="minorHAnsi" w:cs="Arial"/>
                    <w:szCs w:val="20"/>
                  </w:rPr>
                </w:pPr>
                <w:r>
                  <w:rPr>
                    <w:rFonts w:asciiTheme="minorHAnsi" w:hAnsiTheme="minorHAnsi" w:cs="Arial"/>
                    <w:szCs w:val="20"/>
                  </w:rPr>
                  <w:t>Outstanding</w:t>
                </w:r>
              </w:p>
            </w:tc>
          </w:tr>
        </w:tbl>
        <w:p w14:paraId="03D9FBEE" w14:textId="77777777" w:rsidR="00B17174" w:rsidRDefault="00B17174" w:rsidP="00D35AA7"/>
        <w:p w14:paraId="51E7538E" w14:textId="38F1B24C" w:rsidR="00564F8A" w:rsidRPr="009F2CFB" w:rsidRDefault="00B17174" w:rsidP="00D35AA7">
          <w:r w:rsidRPr="0070764C">
            <w:t xml:space="preserve">Please note that tenderers must achieved a minimum of 60% of the marks available for each of the qualitative criteria.  Marks can be awarded between the bands as justified by the quality of responses. </w:t>
          </w:r>
        </w:p>
      </w:sdtContent>
    </w:sdt>
    <w:p w14:paraId="327D48A7" w14:textId="77777777" w:rsidR="00564F8A" w:rsidRDefault="00564F8A" w:rsidP="00564F8A"/>
    <w:p w14:paraId="0B58EEE3"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410D553F" w14:textId="77777777" w:rsidTr="000E4872">
        <w:trPr>
          <w:trHeight w:val="2971"/>
        </w:trPr>
        <w:tc>
          <w:tcPr>
            <w:tcW w:w="428" w:type="pct"/>
          </w:tcPr>
          <w:p w14:paraId="6DD12120" w14:textId="77777777" w:rsidR="003C0FB1" w:rsidRPr="00810B05" w:rsidRDefault="003C0FB1" w:rsidP="00503F93">
            <w:pPr>
              <w:spacing w:line="320" w:lineRule="exact"/>
              <w:jc w:val="both"/>
              <w:rPr>
                <w:color w:val="0000FF"/>
              </w:rPr>
            </w:pPr>
            <w:r w:rsidRPr="00810B05">
              <w:rPr>
                <w:color w:val="0000FF"/>
              </w:rPr>
              <w:t>3.3.2</w:t>
            </w:r>
          </w:p>
        </w:tc>
        <w:tc>
          <w:tcPr>
            <w:tcW w:w="4572" w:type="pct"/>
          </w:tcPr>
          <w:p w14:paraId="0AF0BE57"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50C2D0DE" w14:textId="77777777" w:rsidR="003C0FB1" w:rsidRPr="00507FE4" w:rsidRDefault="003C0FB1" w:rsidP="00756FEE">
            <w:pPr>
              <w:pStyle w:val="western"/>
              <w:numPr>
                <w:ilvl w:val="0"/>
                <w:numId w:val="10"/>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5CD3B681" w14:textId="77777777" w:rsidR="003C0FB1" w:rsidRPr="00507FE4" w:rsidRDefault="003C0FB1" w:rsidP="00756FEE">
            <w:pPr>
              <w:pStyle w:val="ListParagraph"/>
              <w:numPr>
                <w:ilvl w:val="0"/>
                <w:numId w:val="10"/>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378C1852" w14:textId="77777777" w:rsidR="003C0FB1" w:rsidRDefault="003C0FB1" w:rsidP="003C0FB1">
      <w:pPr>
        <w:pStyle w:val="Heading2"/>
        <w:jc w:val="both"/>
      </w:pPr>
      <w:r>
        <w:t>3.4</w:t>
      </w:r>
      <w:r w:rsidRPr="000E5DB7">
        <w:tab/>
        <w:t>Presentation of Proposals</w:t>
      </w:r>
    </w:p>
    <w:p w14:paraId="148DD1BE"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1FB4123C" w14:textId="77777777" w:rsidR="003C0FB1" w:rsidRDefault="003C0FB1" w:rsidP="003C0FB1">
      <w:pPr>
        <w:pStyle w:val="Heading2"/>
        <w:jc w:val="both"/>
      </w:pPr>
      <w:r w:rsidRPr="000E5DB7">
        <w:lastRenderedPageBreak/>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6D33576E" w14:textId="77777777" w:rsidTr="00503F93">
        <w:tc>
          <w:tcPr>
            <w:tcW w:w="828" w:type="dxa"/>
          </w:tcPr>
          <w:p w14:paraId="5A2C41B7" w14:textId="77777777" w:rsidR="003C0FB1" w:rsidRDefault="003C0FB1" w:rsidP="00C3103B">
            <w:pPr>
              <w:jc w:val="both"/>
              <w:rPr>
                <w:color w:val="0000FF"/>
              </w:rPr>
            </w:pPr>
            <w:r w:rsidRPr="000E5DB7">
              <w:rPr>
                <w:color w:val="0000FF"/>
              </w:rPr>
              <w:t>3.5.1</w:t>
            </w:r>
          </w:p>
        </w:tc>
        <w:tc>
          <w:tcPr>
            <w:tcW w:w="9540" w:type="dxa"/>
          </w:tcPr>
          <w:p w14:paraId="6EE1F2FA"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40E0087" w14:textId="77777777" w:rsidTr="00503F93">
        <w:tc>
          <w:tcPr>
            <w:tcW w:w="828" w:type="dxa"/>
          </w:tcPr>
          <w:p w14:paraId="65AE057A" w14:textId="77777777" w:rsidR="003C0FB1" w:rsidRDefault="003C0FB1" w:rsidP="00810B05">
            <w:pPr>
              <w:jc w:val="both"/>
              <w:rPr>
                <w:color w:val="0000FF"/>
              </w:rPr>
            </w:pPr>
            <w:r w:rsidRPr="000E5DB7">
              <w:rPr>
                <w:color w:val="0000FF"/>
              </w:rPr>
              <w:t>3.5.2</w:t>
            </w:r>
          </w:p>
        </w:tc>
        <w:tc>
          <w:tcPr>
            <w:tcW w:w="9540" w:type="dxa"/>
          </w:tcPr>
          <w:p w14:paraId="60151686"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4836F975" w14:textId="77777777" w:rsidR="003C0FB1" w:rsidRDefault="003C0FB1" w:rsidP="003C0FB1">
      <w:pPr>
        <w:pStyle w:val="Heading2"/>
        <w:jc w:val="both"/>
      </w:pPr>
      <w:r w:rsidRPr="000E5DB7">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5EBC89CD" w14:textId="77777777" w:rsidTr="00503F93">
        <w:tc>
          <w:tcPr>
            <w:tcW w:w="828" w:type="dxa"/>
          </w:tcPr>
          <w:p w14:paraId="000CE31C" w14:textId="77777777" w:rsidR="003C0FB1" w:rsidRDefault="003C0FB1" w:rsidP="00810B05">
            <w:pPr>
              <w:keepNext/>
              <w:jc w:val="both"/>
              <w:rPr>
                <w:color w:val="0000FF"/>
              </w:rPr>
            </w:pPr>
            <w:r w:rsidRPr="000E5DB7">
              <w:rPr>
                <w:color w:val="0000FF"/>
              </w:rPr>
              <w:t>3.6.1</w:t>
            </w:r>
          </w:p>
        </w:tc>
        <w:tc>
          <w:tcPr>
            <w:tcW w:w="9540" w:type="dxa"/>
          </w:tcPr>
          <w:p w14:paraId="09716857" w14:textId="0F3C41B5"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bookmarkStart w:id="20" w:name="Text27"/>
            <w:r w:rsidRPr="000E5DB7">
              <w:fldChar w:fldCharType="begin">
                <w:ffData>
                  <w:name w:val="Text27"/>
                  <w:enabled/>
                  <w:calcOnExit w:val="0"/>
                  <w:textInput>
                    <w:default w:val="[insert number]"/>
                  </w:textInput>
                </w:ffData>
              </w:fldChar>
            </w:r>
            <w:r w:rsidRPr="000E5DB7">
              <w:instrText xml:space="preserve"> FORMTEXT </w:instrText>
            </w:r>
            <w:r w:rsidRPr="000E5DB7">
              <w:fldChar w:fldCharType="separate"/>
            </w:r>
            <w:r w:rsidR="000741C1">
              <w:rPr>
                <w:noProof/>
              </w:rPr>
              <w:t>seven</w:t>
            </w:r>
            <w:r w:rsidRPr="000E5DB7">
              <w:fldChar w:fldCharType="end"/>
            </w:r>
            <w:bookmarkEnd w:id="20"/>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758B2464" w14:textId="77777777" w:rsidTr="00503F93">
        <w:tc>
          <w:tcPr>
            <w:tcW w:w="828" w:type="dxa"/>
          </w:tcPr>
          <w:p w14:paraId="01FF6DD0" w14:textId="77777777" w:rsidR="003C0FB1" w:rsidRDefault="003C0FB1" w:rsidP="00810B05">
            <w:pPr>
              <w:jc w:val="both"/>
              <w:rPr>
                <w:color w:val="0000FF"/>
              </w:rPr>
            </w:pPr>
            <w:r w:rsidRPr="000E5DB7">
              <w:rPr>
                <w:color w:val="0000FF"/>
              </w:rPr>
              <w:t>3.6.2</w:t>
            </w:r>
          </w:p>
        </w:tc>
        <w:tc>
          <w:tcPr>
            <w:tcW w:w="9540" w:type="dxa"/>
          </w:tcPr>
          <w:p w14:paraId="3F247AE3"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9FD0923" w14:textId="77777777" w:rsidR="003C0FB1" w:rsidRPr="00CB5B77" w:rsidRDefault="003C0FB1" w:rsidP="003C0FB1">
      <w:pPr>
        <w:pStyle w:val="Heading1"/>
        <w:rPr>
          <w:rFonts w:ascii="Calibri" w:hAnsi="Calibri"/>
        </w:rPr>
        <w:sectPr w:rsidR="003C0FB1" w:rsidRPr="00CB5B77" w:rsidSect="00926F67">
          <w:footerReference w:type="even" r:id="rId27"/>
          <w:footerReference w:type="default" r:id="rId28"/>
          <w:footerReference w:type="first" r:id="rId29"/>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4B543EAF"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79F59789" w14:textId="77777777" w:rsidR="00B1490E" w:rsidRPr="00D52608" w:rsidRDefault="00B1490E" w:rsidP="00550821">
      <w:pPr>
        <w:jc w:val="both"/>
        <w:rPr>
          <w:b/>
        </w:rPr>
      </w:pPr>
    </w:p>
    <w:p w14:paraId="5DC36C69"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sdt>
      <w:sdtPr>
        <w:id w:val="170828057"/>
        <w:placeholder>
          <w:docPart w:val="A00FC379BF5544BFB800084F58835F02"/>
        </w:placeholder>
      </w:sdtPr>
      <w:sdtContent>
        <w:sdt>
          <w:sdtPr>
            <w:id w:val="1406286"/>
            <w:placeholder>
              <w:docPart w:val="F4792B88E2D344CB88D77BF6152C06F7"/>
            </w:placeholder>
          </w:sdtPr>
          <w:sdtContent>
            <w:p w14:paraId="6C0469FA" w14:textId="0D91DFFF" w:rsidR="00F02AEB" w:rsidRDefault="00F02AEB" w:rsidP="00F02AEB">
              <w:pPr>
                <w:autoSpaceDE w:val="0"/>
                <w:autoSpaceDN w:val="0"/>
                <w:adjustRightInd w:val="0"/>
                <w:spacing w:after="303" w:line="240" w:lineRule="auto"/>
                <w:ind w:left="720"/>
              </w:pPr>
              <w:r w:rsidRPr="00656902">
                <w:t>NIBRT is seeking a partner who will not only provide assurance but will also be capable of acting as a strategic and valued advisor to the business. The successful provider must hold the expertise necessary to cover the proposed areas outlined above. On appointment they will be expected to work with Executive Management and ARC to finalise an initial 3-year plan in Q</w:t>
              </w:r>
              <w:r>
                <w:t>4</w:t>
              </w:r>
              <w:r w:rsidRPr="00656902">
                <w:t xml:space="preserve"> 202</w:t>
              </w:r>
              <w:r>
                <w:t>6</w:t>
              </w:r>
              <w:r w:rsidRPr="00656902">
                <w:t>.</w:t>
              </w:r>
              <w:r>
                <w:t xml:space="preserve"> The areas of focus are likely to include some of the following:</w:t>
              </w:r>
            </w:p>
            <w:p w14:paraId="13F074F3" w14:textId="7D711CE5" w:rsidR="00F02AEB" w:rsidRDefault="00F02AEB" w:rsidP="00F02AEB">
              <w:pPr>
                <w:pStyle w:val="ListParagraph"/>
                <w:numPr>
                  <w:ilvl w:val="0"/>
                  <w:numId w:val="30"/>
                </w:numPr>
                <w:autoSpaceDE w:val="0"/>
                <w:autoSpaceDN w:val="0"/>
                <w:adjustRightInd w:val="0"/>
                <w:spacing w:after="303" w:line="240" w:lineRule="auto"/>
              </w:pPr>
              <w:r>
                <w:t>Research Project Initiation and Governance</w:t>
              </w:r>
            </w:p>
            <w:p w14:paraId="62ED52F5" w14:textId="00304230" w:rsidR="00F02AEB" w:rsidRDefault="00F02AEB" w:rsidP="00F02AEB">
              <w:pPr>
                <w:pStyle w:val="ListParagraph"/>
                <w:numPr>
                  <w:ilvl w:val="0"/>
                  <w:numId w:val="30"/>
                </w:numPr>
                <w:autoSpaceDE w:val="0"/>
                <w:autoSpaceDN w:val="0"/>
                <w:adjustRightInd w:val="0"/>
                <w:spacing w:after="303" w:line="240" w:lineRule="auto"/>
              </w:pPr>
              <w:r>
                <w:t>Board Review</w:t>
              </w:r>
            </w:p>
            <w:p w14:paraId="6AA02004" w14:textId="0F613DAF" w:rsidR="00F02AEB" w:rsidRDefault="00F02AEB" w:rsidP="00F02AEB">
              <w:pPr>
                <w:pStyle w:val="ListParagraph"/>
                <w:numPr>
                  <w:ilvl w:val="0"/>
                  <w:numId w:val="30"/>
                </w:numPr>
                <w:autoSpaceDE w:val="0"/>
                <w:autoSpaceDN w:val="0"/>
                <w:adjustRightInd w:val="0"/>
                <w:spacing w:after="303" w:line="240" w:lineRule="auto"/>
              </w:pPr>
              <w:r>
                <w:t>Key Capital Expenditure Controls</w:t>
              </w:r>
            </w:p>
            <w:p w14:paraId="1F5B470D" w14:textId="4712CCF6" w:rsidR="00F02AEB" w:rsidRDefault="00F02AEB" w:rsidP="00F02AEB">
              <w:pPr>
                <w:pStyle w:val="ListParagraph"/>
                <w:numPr>
                  <w:ilvl w:val="0"/>
                  <w:numId w:val="30"/>
                </w:numPr>
                <w:autoSpaceDE w:val="0"/>
                <w:autoSpaceDN w:val="0"/>
                <w:adjustRightInd w:val="0"/>
                <w:spacing w:after="303" w:line="240" w:lineRule="auto"/>
              </w:pPr>
              <w:r>
                <w:t>Research Collaboration Agreements</w:t>
              </w:r>
            </w:p>
            <w:p w14:paraId="25833225" w14:textId="736BE9DF" w:rsidR="00F02AEB" w:rsidRDefault="00F02AEB" w:rsidP="00F02AEB">
              <w:pPr>
                <w:pStyle w:val="ListParagraph"/>
                <w:numPr>
                  <w:ilvl w:val="0"/>
                  <w:numId w:val="30"/>
                </w:numPr>
                <w:autoSpaceDE w:val="0"/>
                <w:autoSpaceDN w:val="0"/>
                <w:adjustRightInd w:val="0"/>
                <w:spacing w:after="303" w:line="240" w:lineRule="auto"/>
              </w:pPr>
              <w:r>
                <w:t>Health &amp; Safety</w:t>
              </w:r>
            </w:p>
            <w:p w14:paraId="62A85C84" w14:textId="1FBDDD40" w:rsidR="00F02AEB" w:rsidRDefault="00F02AEB" w:rsidP="00F02AEB">
              <w:pPr>
                <w:pStyle w:val="ListParagraph"/>
                <w:numPr>
                  <w:ilvl w:val="0"/>
                  <w:numId w:val="30"/>
                </w:numPr>
                <w:autoSpaceDE w:val="0"/>
                <w:autoSpaceDN w:val="0"/>
                <w:adjustRightInd w:val="0"/>
                <w:spacing w:after="303" w:line="240" w:lineRule="auto"/>
              </w:pPr>
              <w:r>
                <w:t>IP Management</w:t>
              </w:r>
            </w:p>
            <w:p w14:paraId="3CF1D2D0" w14:textId="0E25C92F" w:rsidR="00F02AEB" w:rsidRDefault="00F02AEB" w:rsidP="00F02AEB">
              <w:pPr>
                <w:pStyle w:val="ListParagraph"/>
                <w:numPr>
                  <w:ilvl w:val="0"/>
                  <w:numId w:val="30"/>
                </w:numPr>
                <w:autoSpaceDE w:val="0"/>
                <w:autoSpaceDN w:val="0"/>
                <w:adjustRightInd w:val="0"/>
                <w:spacing w:after="303" w:line="240" w:lineRule="auto"/>
              </w:pPr>
              <w:r>
                <w:t>HR Payroll</w:t>
              </w:r>
              <w:r w:rsidR="008976CF">
                <w:t xml:space="preserve"> and JML Review</w:t>
              </w:r>
            </w:p>
            <w:p w14:paraId="571ECF11" w14:textId="4DB6AAD6" w:rsidR="008976CF" w:rsidRDefault="008976CF" w:rsidP="00F02AEB">
              <w:pPr>
                <w:pStyle w:val="ListParagraph"/>
                <w:numPr>
                  <w:ilvl w:val="0"/>
                  <w:numId w:val="30"/>
                </w:numPr>
                <w:autoSpaceDE w:val="0"/>
                <w:autoSpaceDN w:val="0"/>
                <w:adjustRightInd w:val="0"/>
                <w:spacing w:after="303" w:line="240" w:lineRule="auto"/>
              </w:pPr>
              <w:r>
                <w:t>Cyber</w:t>
              </w:r>
            </w:p>
            <w:p w14:paraId="6945F658" w14:textId="4B82EF2F" w:rsidR="00F02AEB" w:rsidRDefault="008976CF" w:rsidP="008976CF">
              <w:pPr>
                <w:pStyle w:val="ListParagraph"/>
                <w:numPr>
                  <w:ilvl w:val="0"/>
                  <w:numId w:val="30"/>
                </w:numPr>
                <w:autoSpaceDE w:val="0"/>
                <w:autoSpaceDN w:val="0"/>
                <w:adjustRightInd w:val="0"/>
                <w:spacing w:after="303" w:line="240" w:lineRule="auto"/>
              </w:pPr>
              <w:r>
                <w:t>Procurement</w:t>
              </w:r>
            </w:p>
            <w:p w14:paraId="2B48B4C2" w14:textId="77777777" w:rsidR="008976CF" w:rsidRPr="008976CF" w:rsidRDefault="008976CF" w:rsidP="008976CF">
              <w:pPr>
                <w:autoSpaceDE w:val="0"/>
                <w:autoSpaceDN w:val="0"/>
                <w:adjustRightInd w:val="0"/>
                <w:spacing w:after="303" w:line="240" w:lineRule="auto"/>
              </w:pPr>
            </w:p>
            <w:p w14:paraId="10B069E1" w14:textId="1F2854B2" w:rsidR="00F02AEB" w:rsidRPr="00656902" w:rsidRDefault="00F02AEB" w:rsidP="00F02AEB">
              <w:pPr>
                <w:pStyle w:val="ListParagraph"/>
                <w:numPr>
                  <w:ilvl w:val="0"/>
                  <w:numId w:val="27"/>
                </w:numPr>
                <w:spacing w:after="180" w:line="288" w:lineRule="auto"/>
                <w:rPr>
                  <w:lang w:val="en-IE"/>
                </w:rPr>
              </w:pPr>
              <w:r w:rsidRPr="00656902">
                <w:t xml:space="preserve">Each Internal Audit is to be appropriately planned with a clearly tailored information request list and timetable of meetings required with relevant NIBRT staff. </w:t>
              </w:r>
              <w:r w:rsidRPr="00656902">
                <w:rPr>
                  <w:lang w:val="en-IE"/>
                </w:rPr>
                <w:t>This will be supported by the “NIBRT Director of Finance &amp; Corporate Governance” and will ensure maximisation of time spent with staff.</w:t>
              </w:r>
            </w:p>
            <w:p w14:paraId="5BF57E05" w14:textId="77777777" w:rsidR="00F02AEB" w:rsidRPr="00656902" w:rsidRDefault="00F02AEB" w:rsidP="00F02AEB">
              <w:pPr>
                <w:numPr>
                  <w:ilvl w:val="0"/>
                  <w:numId w:val="27"/>
                </w:numPr>
                <w:autoSpaceDE w:val="0"/>
                <w:autoSpaceDN w:val="0"/>
                <w:adjustRightInd w:val="0"/>
                <w:spacing w:after="0" w:line="240" w:lineRule="auto"/>
              </w:pPr>
              <w:r w:rsidRPr="00656902">
                <w:t xml:space="preserve">As part of each Internal Audit the successful provider will ascertain whether the control policies and procedures </w:t>
              </w:r>
              <w:r w:rsidRPr="00656902">
                <w:rPr>
                  <w:lang w:val="en-IE"/>
                </w:rPr>
                <w:t>as they have been designed and represented by management, are adequate and fit for purpose.</w:t>
              </w:r>
            </w:p>
            <w:p w14:paraId="73F06533" w14:textId="77777777" w:rsidR="00F02AEB" w:rsidRPr="00656902" w:rsidRDefault="00F02AEB" w:rsidP="00F02AEB">
              <w:pPr>
                <w:autoSpaceDE w:val="0"/>
                <w:autoSpaceDN w:val="0"/>
                <w:adjustRightInd w:val="0"/>
                <w:spacing w:after="0" w:line="240" w:lineRule="auto"/>
                <w:ind w:left="720"/>
              </w:pPr>
            </w:p>
            <w:p w14:paraId="79598BA2" w14:textId="63C4DC21" w:rsidR="00AD59F1" w:rsidRDefault="00F02AEB" w:rsidP="003F4FF9">
              <w:pPr>
                <w:numPr>
                  <w:ilvl w:val="0"/>
                  <w:numId w:val="27"/>
                </w:numPr>
                <w:autoSpaceDE w:val="0"/>
                <w:autoSpaceDN w:val="0"/>
                <w:adjustRightInd w:val="0"/>
                <w:spacing w:after="0" w:line="240" w:lineRule="auto"/>
              </w:pPr>
              <w:r w:rsidRPr="00656902">
                <w:t>Each Internal Audit will conclude with the provision of a clear concise report, to be presented to ARC, outlining issues identified and associated recommendations, prioritised to guide remediation at an Executive level.</w:t>
              </w:r>
            </w:p>
            <w:p w14:paraId="64CAB14C" w14:textId="77777777" w:rsidR="00F02AEB" w:rsidRPr="00F02AEB" w:rsidRDefault="00F02AEB" w:rsidP="00F02AEB">
              <w:pPr>
                <w:autoSpaceDE w:val="0"/>
                <w:autoSpaceDN w:val="0"/>
                <w:adjustRightInd w:val="0"/>
                <w:spacing w:after="0" w:line="240" w:lineRule="auto"/>
              </w:pPr>
            </w:p>
            <w:p w14:paraId="62F726AD" w14:textId="519A56C7" w:rsidR="00F02AEB" w:rsidRPr="00656902" w:rsidRDefault="00F02AEB" w:rsidP="00F02AEB">
              <w:pPr>
                <w:rPr>
                  <w:lang w:val="en-IE"/>
                </w:rPr>
              </w:pPr>
              <w:r w:rsidRPr="00656902">
                <w:rPr>
                  <w:lang w:val="en-IE"/>
                </w:rPr>
                <w:t>In order for the tender to be assessed against the Award Criteria set out in Part 3, the tender submitted must provide</w:t>
              </w:r>
              <w:r w:rsidR="008976CF">
                <w:rPr>
                  <w:lang w:val="en-IE"/>
                </w:rPr>
                <w:t xml:space="preserve"> (Qualitative) </w:t>
              </w:r>
              <w:r w:rsidRPr="00656902">
                <w:rPr>
                  <w:lang w:val="en-IE"/>
                </w:rPr>
                <w:t>:</w:t>
              </w:r>
            </w:p>
            <w:p w14:paraId="3E93B0A3" w14:textId="77777777" w:rsidR="00F02AEB" w:rsidRPr="00656902" w:rsidRDefault="00F02AEB" w:rsidP="00F02AEB">
              <w:pPr>
                <w:pStyle w:val="ListParagraph"/>
                <w:spacing w:after="180" w:line="288" w:lineRule="auto"/>
                <w:ind w:left="0"/>
                <w:rPr>
                  <w:b/>
                  <w:bCs/>
                  <w:lang w:val="en-IE"/>
                </w:rPr>
              </w:pPr>
              <w:r w:rsidRPr="00656902">
                <w:rPr>
                  <w:b/>
                  <w:bCs/>
                  <w:lang w:val="en-IE"/>
                </w:rPr>
                <w:t>Criterion No. 1 - Proposed Execution Methodology</w:t>
              </w:r>
            </w:p>
            <w:p w14:paraId="42EC255F" w14:textId="77777777" w:rsidR="00F02AEB" w:rsidRPr="00656902" w:rsidRDefault="00F02AEB" w:rsidP="00F02AEB">
              <w:pPr>
                <w:pStyle w:val="ListParagraph"/>
                <w:numPr>
                  <w:ilvl w:val="0"/>
                  <w:numId w:val="29"/>
                </w:numPr>
                <w:spacing w:after="180" w:line="288" w:lineRule="auto"/>
                <w:rPr>
                  <w:lang w:val="en-IE"/>
                </w:rPr>
              </w:pPr>
              <w:r w:rsidRPr="00656902">
                <w:rPr>
                  <w:lang w:val="en-IE"/>
                </w:rPr>
                <w:t>The approach and methodology to perform and deliver the “Scope of Services” outlined above inclusive of the following:</w:t>
              </w:r>
            </w:p>
            <w:p w14:paraId="78628447" w14:textId="77777777" w:rsidR="00F02AEB" w:rsidRPr="00656902" w:rsidRDefault="00F02AEB" w:rsidP="00F02AEB">
              <w:pPr>
                <w:pStyle w:val="ListParagraph"/>
                <w:numPr>
                  <w:ilvl w:val="1"/>
                  <w:numId w:val="28"/>
                </w:numPr>
                <w:spacing w:after="180" w:line="288" w:lineRule="auto"/>
                <w:rPr>
                  <w:lang w:val="en-IE"/>
                </w:rPr>
              </w:pPr>
              <w:r w:rsidRPr="00656902">
                <w:rPr>
                  <w:lang w:val="en-IE"/>
                </w:rPr>
                <w:t>a sample internal audit timetable provided to similar sized clients including an outline of the key milestones in the plan plus how the tenderer would propose maximising the time spent with NIBRT staff</w:t>
              </w:r>
            </w:p>
            <w:p w14:paraId="76797EAB" w14:textId="77777777" w:rsidR="00F02AEB" w:rsidRPr="00656902" w:rsidRDefault="00F02AEB" w:rsidP="00F02AEB">
              <w:pPr>
                <w:pStyle w:val="ListParagraph"/>
                <w:numPr>
                  <w:ilvl w:val="1"/>
                  <w:numId w:val="28"/>
                </w:numPr>
                <w:spacing w:after="180" w:line="288" w:lineRule="auto"/>
                <w:rPr>
                  <w:lang w:val="en-IE"/>
                </w:rPr>
              </w:pPr>
              <w:r w:rsidRPr="00656902">
                <w:rPr>
                  <w:lang w:val="en-IE"/>
                </w:rPr>
                <w:lastRenderedPageBreak/>
                <w:t>a sample internal audit report provided to similar sized clients. Clear concise identification of issues plus proposed recommendations is important</w:t>
              </w:r>
            </w:p>
            <w:p w14:paraId="2DFD4F19" w14:textId="7851A140" w:rsidR="00F02AEB" w:rsidRPr="00656902" w:rsidRDefault="00F02AEB" w:rsidP="00F02AEB">
              <w:pPr>
                <w:pStyle w:val="ListParagraph"/>
                <w:numPr>
                  <w:ilvl w:val="0"/>
                  <w:numId w:val="28"/>
                </w:numPr>
                <w:spacing w:after="180" w:line="288" w:lineRule="auto"/>
                <w:rPr>
                  <w:lang w:val="en-IE"/>
                </w:rPr>
              </w:pPr>
              <w:r w:rsidRPr="00656902">
                <w:rPr>
                  <w:lang w:val="en-IE"/>
                </w:rPr>
                <w:t>A high-level internal plan for the next 3 years starting in Q</w:t>
              </w:r>
              <w:r>
                <w:rPr>
                  <w:lang w:val="en-IE"/>
                </w:rPr>
                <w:t>4</w:t>
              </w:r>
              <w:r w:rsidRPr="00656902">
                <w:rPr>
                  <w:lang w:val="en-IE"/>
                </w:rPr>
                <w:t xml:space="preserve"> 202</w:t>
              </w:r>
              <w:r>
                <w:rPr>
                  <w:lang w:val="en-IE"/>
                </w:rPr>
                <w:t>6</w:t>
              </w:r>
              <w:r w:rsidRPr="00656902">
                <w:rPr>
                  <w:lang w:val="en-IE"/>
                </w:rPr>
                <w:t xml:space="preserve"> inclusive of the following:</w:t>
              </w:r>
            </w:p>
            <w:p w14:paraId="69D037FD" w14:textId="20193C7E" w:rsidR="00F02AEB" w:rsidRPr="00656902" w:rsidRDefault="00F02AEB" w:rsidP="00F02AEB">
              <w:pPr>
                <w:pStyle w:val="ListParagraph"/>
                <w:numPr>
                  <w:ilvl w:val="1"/>
                  <w:numId w:val="28"/>
                </w:numPr>
                <w:spacing w:after="180" w:line="288" w:lineRule="auto"/>
                <w:rPr>
                  <w:lang w:val="en-IE"/>
                </w:rPr>
              </w:pPr>
              <w:r w:rsidRPr="00656902">
                <w:rPr>
                  <w:lang w:val="en-IE"/>
                </w:rPr>
                <w:t xml:space="preserve">Assume one internal audit per quarter, therefore </w:t>
              </w:r>
              <w:r>
                <w:rPr>
                  <w:lang w:val="en-IE"/>
                </w:rPr>
                <w:t>9</w:t>
              </w:r>
              <w:r w:rsidRPr="00656902">
                <w:rPr>
                  <w:lang w:val="en-IE"/>
                </w:rPr>
                <w:t xml:space="preserve"> in total </w:t>
              </w:r>
            </w:p>
            <w:p w14:paraId="7400D0CE" w14:textId="77777777" w:rsidR="00F02AEB" w:rsidRPr="00656902" w:rsidRDefault="00F02AEB" w:rsidP="00F02AEB">
              <w:pPr>
                <w:pStyle w:val="ListParagraph"/>
                <w:numPr>
                  <w:ilvl w:val="1"/>
                  <w:numId w:val="28"/>
                </w:numPr>
                <w:spacing w:after="180" w:line="288" w:lineRule="auto"/>
                <w:rPr>
                  <w:lang w:val="en-IE"/>
                </w:rPr>
              </w:pPr>
              <w:r w:rsidRPr="00656902">
                <w:rPr>
                  <w:lang w:val="en-IE"/>
                </w:rPr>
                <w:t xml:space="preserve">Proposed areas to be covered taking into consideration both NIBRT’s proposed areas above plus the tenderers initial recommendations on areas that should be covered given the nature and size of the NIBRT business </w:t>
              </w:r>
            </w:p>
            <w:p w14:paraId="5E575E41" w14:textId="77777777" w:rsidR="00F02AEB" w:rsidRPr="00656902" w:rsidRDefault="00F02AEB" w:rsidP="00F02AEB">
              <w:pPr>
                <w:pStyle w:val="ListParagraph"/>
                <w:spacing w:after="180" w:line="288" w:lineRule="auto"/>
                <w:rPr>
                  <w:lang w:val="en-IE"/>
                </w:rPr>
              </w:pPr>
            </w:p>
            <w:p w14:paraId="58C7C159" w14:textId="77777777" w:rsidR="00F02AEB" w:rsidRPr="00656902" w:rsidRDefault="00F02AEB" w:rsidP="00F02AEB">
              <w:pPr>
                <w:pStyle w:val="ListParagraph"/>
                <w:spacing w:after="180" w:line="288" w:lineRule="auto"/>
                <w:ind w:left="0"/>
                <w:rPr>
                  <w:b/>
                  <w:bCs/>
                  <w:lang w:val="en-IE"/>
                </w:rPr>
              </w:pPr>
              <w:r w:rsidRPr="00656902">
                <w:rPr>
                  <w:b/>
                  <w:bCs/>
                  <w:lang w:val="en-IE"/>
                </w:rPr>
                <w:t>Criterion No. 2 – Quality and Technical Merit of Proposed Team</w:t>
              </w:r>
            </w:p>
            <w:p w14:paraId="02515617" w14:textId="77777777" w:rsidR="00F02AEB" w:rsidRPr="00656902" w:rsidRDefault="00F02AEB" w:rsidP="00F02AEB">
              <w:pPr>
                <w:pStyle w:val="ListParagraph"/>
                <w:numPr>
                  <w:ilvl w:val="0"/>
                  <w:numId w:val="28"/>
                </w:numPr>
                <w:spacing w:after="180" w:line="288" w:lineRule="auto"/>
                <w:rPr>
                  <w:lang w:val="en-IE"/>
                </w:rPr>
              </w:pPr>
              <w:r w:rsidRPr="00656902">
                <w:rPr>
                  <w:lang w:val="en-IE"/>
                </w:rPr>
                <w:t>Organisation Chart for the proposed team</w:t>
              </w:r>
            </w:p>
            <w:p w14:paraId="05607345" w14:textId="77777777" w:rsidR="00F02AEB" w:rsidRPr="00656902" w:rsidRDefault="00F02AEB" w:rsidP="00F02AEB">
              <w:pPr>
                <w:pStyle w:val="ListParagraph"/>
                <w:numPr>
                  <w:ilvl w:val="0"/>
                  <w:numId w:val="28"/>
                </w:numPr>
                <w:spacing w:after="180" w:line="288" w:lineRule="auto"/>
                <w:rPr>
                  <w:lang w:val="en-IE"/>
                </w:rPr>
              </w:pPr>
              <w:r w:rsidRPr="00656902">
                <w:rPr>
                  <w:lang w:val="en-IE"/>
                </w:rPr>
                <w:t>Sufficient information as the tenderer views appropriate to support their ability to deliver on those proposed internal areas outlined in “Scope of Services” above including for example</w:t>
              </w:r>
            </w:p>
            <w:p w14:paraId="6032D969" w14:textId="77777777" w:rsidR="00F02AEB" w:rsidRPr="00656902" w:rsidRDefault="00F02AEB" w:rsidP="00F02AEB">
              <w:pPr>
                <w:pStyle w:val="ListParagraph"/>
                <w:numPr>
                  <w:ilvl w:val="1"/>
                  <w:numId w:val="28"/>
                </w:numPr>
                <w:spacing w:after="180" w:line="288" w:lineRule="auto"/>
                <w:rPr>
                  <w:lang w:val="en-IE"/>
                </w:rPr>
              </w:pPr>
              <w:r w:rsidRPr="00656902">
                <w:rPr>
                  <w:lang w:val="en-IE"/>
                </w:rPr>
                <w:t>Team lead for each audit including an outline of relevant experience</w:t>
              </w:r>
            </w:p>
            <w:p w14:paraId="19CB7C96" w14:textId="77777777" w:rsidR="00F02AEB" w:rsidRPr="00656902" w:rsidRDefault="00F02AEB" w:rsidP="00F02AEB">
              <w:pPr>
                <w:pStyle w:val="ListParagraph"/>
                <w:numPr>
                  <w:ilvl w:val="1"/>
                  <w:numId w:val="28"/>
                </w:numPr>
                <w:spacing w:after="180" w:line="288" w:lineRule="auto"/>
                <w:rPr>
                  <w:lang w:val="en-IE"/>
                </w:rPr>
              </w:pPr>
              <w:r w:rsidRPr="00656902">
                <w:rPr>
                  <w:lang w:val="en-IE"/>
                </w:rPr>
                <w:t>Specialist team members</w:t>
              </w:r>
            </w:p>
            <w:p w14:paraId="2E773CD1" w14:textId="77777777" w:rsidR="00F02AEB" w:rsidRPr="00656902" w:rsidRDefault="00F02AEB" w:rsidP="00F02AEB">
              <w:pPr>
                <w:pStyle w:val="ListParagraph"/>
                <w:numPr>
                  <w:ilvl w:val="0"/>
                  <w:numId w:val="28"/>
                </w:numPr>
                <w:spacing w:after="180" w:line="288" w:lineRule="auto"/>
                <w:rPr>
                  <w:lang w:val="en-IE"/>
                </w:rPr>
              </w:pPr>
              <w:r w:rsidRPr="00656902">
                <w:rPr>
                  <w:lang w:val="en-IE"/>
                </w:rPr>
                <w:t>Key Point of contact/account manager with NIBRT who will be responsible for reporting project status and communications with NIBRT</w:t>
              </w:r>
            </w:p>
            <w:p w14:paraId="00524329" w14:textId="77777777" w:rsidR="00B1490E" w:rsidRDefault="00F02AEB" w:rsidP="00CC7906">
              <w:pPr>
                <w:pStyle w:val="ListParagraph"/>
                <w:numPr>
                  <w:ilvl w:val="0"/>
                  <w:numId w:val="28"/>
                </w:numPr>
                <w:spacing w:after="180" w:line="288" w:lineRule="auto"/>
                <w:rPr>
                  <w:lang w:val="en-IE"/>
                </w:rPr>
              </w:pPr>
              <w:r w:rsidRPr="00656902">
                <w:rPr>
                  <w:lang w:val="en-IE"/>
                </w:rPr>
                <w:t>Proposed training/induction for audit teams prior to commencing work for NIBRT</w:t>
              </w:r>
              <w:r>
                <w:rPr>
                  <w:lang w:val="en-IE"/>
                </w:rPr>
                <w:t>.</w:t>
              </w:r>
            </w:p>
            <w:p w14:paraId="7F910C8E" w14:textId="77777777" w:rsidR="008976CF" w:rsidRDefault="008976CF" w:rsidP="008976CF">
              <w:pPr>
                <w:spacing w:after="180" w:line="288" w:lineRule="auto"/>
                <w:rPr>
                  <w:lang w:val="en-IE"/>
                </w:rPr>
              </w:pPr>
            </w:p>
            <w:p w14:paraId="06982B19" w14:textId="1BF72DCC" w:rsidR="008976CF" w:rsidRPr="00656902" w:rsidRDefault="008976CF" w:rsidP="008976CF">
              <w:pPr>
                <w:pStyle w:val="ListParagraph"/>
                <w:spacing w:after="180" w:line="288" w:lineRule="auto"/>
                <w:ind w:left="0"/>
                <w:rPr>
                  <w:b/>
                  <w:bCs/>
                  <w:lang w:val="en-IE"/>
                </w:rPr>
              </w:pPr>
              <w:r w:rsidRPr="00656902">
                <w:rPr>
                  <w:b/>
                  <w:bCs/>
                  <w:lang w:val="en-IE"/>
                </w:rPr>
                <w:t xml:space="preserve">Criterion No. </w:t>
              </w:r>
              <w:r>
                <w:rPr>
                  <w:b/>
                  <w:bCs/>
                  <w:lang w:val="en-IE"/>
                </w:rPr>
                <w:t>3</w:t>
              </w:r>
              <w:r w:rsidRPr="00656902">
                <w:rPr>
                  <w:b/>
                  <w:bCs/>
                  <w:lang w:val="en-IE"/>
                </w:rPr>
                <w:t xml:space="preserve"> – </w:t>
              </w:r>
              <w:r>
                <w:rPr>
                  <w:b/>
                  <w:bCs/>
                  <w:lang w:val="en-IE"/>
                </w:rPr>
                <w:t>Two Case Studies of Past Engagements</w:t>
              </w:r>
            </w:p>
            <w:p w14:paraId="31AF3541" w14:textId="04593C14" w:rsidR="008976CF" w:rsidRDefault="008976CF" w:rsidP="008976CF">
              <w:pPr>
                <w:pStyle w:val="ListParagraph"/>
                <w:numPr>
                  <w:ilvl w:val="0"/>
                  <w:numId w:val="28"/>
                </w:numPr>
                <w:spacing w:after="180" w:line="288" w:lineRule="auto"/>
                <w:rPr>
                  <w:lang w:val="en-IE"/>
                </w:rPr>
              </w:pPr>
              <w:r>
                <w:rPr>
                  <w:lang w:val="en-IE"/>
                </w:rPr>
                <w:t>See 3.2B above.</w:t>
              </w:r>
            </w:p>
            <w:p w14:paraId="2747BFDC" w14:textId="77777777" w:rsidR="008976CF" w:rsidRDefault="008976CF" w:rsidP="008976CF">
              <w:pPr>
                <w:spacing w:after="180" w:line="288" w:lineRule="auto"/>
                <w:rPr>
                  <w:lang w:val="en-IE"/>
                </w:rPr>
              </w:pPr>
            </w:p>
            <w:p w14:paraId="2FC11579" w14:textId="3C998079" w:rsidR="008976CF" w:rsidRPr="008976CF" w:rsidRDefault="00000000" w:rsidP="008976CF">
              <w:pPr>
                <w:spacing w:after="180" w:line="288" w:lineRule="auto"/>
                <w:rPr>
                  <w:lang w:val="en-IE"/>
                </w:rPr>
                <w:sectPr w:rsidR="008976CF" w:rsidRPr="008976CF" w:rsidSect="00926F67">
                  <w:type w:val="continuous"/>
                  <w:pgSz w:w="11907" w:h="16840" w:code="9"/>
                  <w:pgMar w:top="1134" w:right="1418" w:bottom="851" w:left="1418" w:header="709" w:footer="709" w:gutter="0"/>
                  <w:cols w:space="708"/>
                  <w:formProt w:val="0"/>
                  <w:docGrid w:linePitch="360"/>
                </w:sectPr>
              </w:pPr>
            </w:p>
          </w:sdtContent>
        </w:sdt>
      </w:sdtContent>
    </w:sdt>
    <w:p w14:paraId="1D6195E8" w14:textId="77777777" w:rsidR="003C0FB1" w:rsidRDefault="003C0FB1" w:rsidP="00CC7906"/>
    <w:p w14:paraId="43C09BAE"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35D049E0" w14:textId="77777777" w:rsidR="00F02AEB" w:rsidRPr="00656902" w:rsidRDefault="00F02AEB" w:rsidP="00F02AEB">
      <w:r w:rsidRPr="00656902">
        <w:t>NIBRT is seeking a fixed cost proposal from tenderers broken down as follows:</w:t>
      </w:r>
    </w:p>
    <w:tbl>
      <w:tblPr>
        <w:tblStyle w:val="TableGrid"/>
        <w:tblW w:w="0" w:type="auto"/>
        <w:tblLook w:val="04A0" w:firstRow="1" w:lastRow="0" w:firstColumn="1" w:lastColumn="0" w:noHBand="0" w:noVBand="1"/>
      </w:tblPr>
      <w:tblGrid>
        <w:gridCol w:w="2265"/>
        <w:gridCol w:w="2265"/>
        <w:gridCol w:w="2265"/>
        <w:gridCol w:w="2266"/>
      </w:tblGrid>
      <w:tr w:rsidR="00F02AEB" w:rsidRPr="00656902" w14:paraId="5C03027F" w14:textId="77777777" w:rsidTr="00410775">
        <w:tc>
          <w:tcPr>
            <w:tcW w:w="9061" w:type="dxa"/>
            <w:gridSpan w:val="4"/>
          </w:tcPr>
          <w:p w14:paraId="12AEEE92" w14:textId="77777777" w:rsidR="00F02AEB" w:rsidRPr="00656902" w:rsidRDefault="00F02AEB" w:rsidP="00410775">
            <w:pPr>
              <w:rPr>
                <w:b/>
                <w:bCs/>
              </w:rPr>
            </w:pPr>
            <w:r w:rsidRPr="00656902">
              <w:rPr>
                <w:b/>
                <w:bCs/>
              </w:rPr>
              <w:t>Table 1 - Proposed Fixed Cost per Quarterly Internal Audit €</w:t>
            </w:r>
          </w:p>
        </w:tc>
      </w:tr>
      <w:tr w:rsidR="00F02AEB" w:rsidRPr="00656902" w14:paraId="5C305EC1" w14:textId="77777777" w:rsidTr="00410775">
        <w:tc>
          <w:tcPr>
            <w:tcW w:w="2265" w:type="dxa"/>
          </w:tcPr>
          <w:p w14:paraId="7A83A976" w14:textId="77777777" w:rsidR="00F02AEB" w:rsidRPr="00656902" w:rsidRDefault="00F02AEB" w:rsidP="00410775">
            <w:pPr>
              <w:rPr>
                <w:b/>
                <w:bCs/>
              </w:rPr>
            </w:pPr>
            <w:r w:rsidRPr="00656902">
              <w:rPr>
                <w:b/>
                <w:bCs/>
              </w:rPr>
              <w:t>Staff Category</w:t>
            </w:r>
          </w:p>
        </w:tc>
        <w:tc>
          <w:tcPr>
            <w:tcW w:w="2265" w:type="dxa"/>
          </w:tcPr>
          <w:p w14:paraId="28090037" w14:textId="77777777" w:rsidR="00F02AEB" w:rsidRPr="00656902" w:rsidRDefault="00F02AEB" w:rsidP="00410775">
            <w:pPr>
              <w:rPr>
                <w:b/>
                <w:bCs/>
              </w:rPr>
            </w:pPr>
            <w:r w:rsidRPr="00656902">
              <w:rPr>
                <w:b/>
                <w:bCs/>
              </w:rPr>
              <w:t>A - Hours</w:t>
            </w:r>
          </w:p>
        </w:tc>
        <w:tc>
          <w:tcPr>
            <w:tcW w:w="2265" w:type="dxa"/>
          </w:tcPr>
          <w:p w14:paraId="7C5A0AA1" w14:textId="77777777" w:rsidR="00F02AEB" w:rsidRPr="00656902" w:rsidRDefault="00F02AEB" w:rsidP="00410775">
            <w:pPr>
              <w:rPr>
                <w:b/>
                <w:bCs/>
              </w:rPr>
            </w:pPr>
            <w:r w:rsidRPr="00656902">
              <w:rPr>
                <w:b/>
                <w:bCs/>
              </w:rPr>
              <w:t>B - Hourly Rate *</w:t>
            </w:r>
          </w:p>
        </w:tc>
        <w:tc>
          <w:tcPr>
            <w:tcW w:w="2266" w:type="dxa"/>
          </w:tcPr>
          <w:p w14:paraId="2556BBB9" w14:textId="77777777" w:rsidR="00F02AEB" w:rsidRPr="00656902" w:rsidRDefault="00F02AEB" w:rsidP="00410775">
            <w:pPr>
              <w:rPr>
                <w:b/>
                <w:bCs/>
              </w:rPr>
            </w:pPr>
            <w:r w:rsidRPr="00656902">
              <w:rPr>
                <w:b/>
                <w:bCs/>
              </w:rPr>
              <w:t xml:space="preserve">C - Total Excl. VAT </w:t>
            </w:r>
          </w:p>
          <w:p w14:paraId="0B6C7E27" w14:textId="77777777" w:rsidR="00F02AEB" w:rsidRPr="00656902" w:rsidRDefault="00F02AEB" w:rsidP="00410775">
            <w:pPr>
              <w:rPr>
                <w:b/>
                <w:bCs/>
              </w:rPr>
            </w:pPr>
            <w:r w:rsidRPr="00656902">
              <w:rPr>
                <w:b/>
                <w:bCs/>
              </w:rPr>
              <w:t xml:space="preserve">(A x B = C)      </w:t>
            </w:r>
          </w:p>
        </w:tc>
      </w:tr>
      <w:tr w:rsidR="00F02AEB" w:rsidRPr="00656902" w14:paraId="131A7364" w14:textId="77777777" w:rsidTr="00410775">
        <w:tc>
          <w:tcPr>
            <w:tcW w:w="2265" w:type="dxa"/>
          </w:tcPr>
          <w:p w14:paraId="46B001FB" w14:textId="77777777" w:rsidR="00F02AEB" w:rsidRPr="00656902" w:rsidRDefault="00F02AEB" w:rsidP="00410775">
            <w:r w:rsidRPr="00656902">
              <w:t>Partner</w:t>
            </w:r>
          </w:p>
        </w:tc>
        <w:tc>
          <w:tcPr>
            <w:tcW w:w="2265" w:type="dxa"/>
          </w:tcPr>
          <w:p w14:paraId="6948DB4A" w14:textId="77777777" w:rsidR="00F02AEB" w:rsidRPr="00656902" w:rsidRDefault="00F02AEB" w:rsidP="00410775"/>
        </w:tc>
        <w:tc>
          <w:tcPr>
            <w:tcW w:w="2265" w:type="dxa"/>
          </w:tcPr>
          <w:p w14:paraId="2B118F4F" w14:textId="77777777" w:rsidR="00F02AEB" w:rsidRPr="00656902" w:rsidRDefault="00F02AEB" w:rsidP="00410775">
            <w:r w:rsidRPr="00656902">
              <w:t>€</w:t>
            </w:r>
          </w:p>
        </w:tc>
        <w:tc>
          <w:tcPr>
            <w:tcW w:w="2266" w:type="dxa"/>
          </w:tcPr>
          <w:p w14:paraId="5BB392FA" w14:textId="77777777" w:rsidR="00F02AEB" w:rsidRPr="00656902" w:rsidRDefault="00F02AEB" w:rsidP="00410775">
            <w:r w:rsidRPr="00656902">
              <w:t>€</w:t>
            </w:r>
          </w:p>
        </w:tc>
      </w:tr>
      <w:tr w:rsidR="00F02AEB" w:rsidRPr="00656902" w14:paraId="314CA87B" w14:textId="77777777" w:rsidTr="00410775">
        <w:tc>
          <w:tcPr>
            <w:tcW w:w="2265" w:type="dxa"/>
          </w:tcPr>
          <w:p w14:paraId="78C96C63" w14:textId="77777777" w:rsidR="00F02AEB" w:rsidRPr="00656902" w:rsidRDefault="00F02AEB" w:rsidP="00410775">
            <w:r w:rsidRPr="00656902">
              <w:t>Director</w:t>
            </w:r>
          </w:p>
        </w:tc>
        <w:tc>
          <w:tcPr>
            <w:tcW w:w="2265" w:type="dxa"/>
          </w:tcPr>
          <w:p w14:paraId="6250007B" w14:textId="77777777" w:rsidR="00F02AEB" w:rsidRPr="00656902" w:rsidRDefault="00F02AEB" w:rsidP="00410775"/>
        </w:tc>
        <w:tc>
          <w:tcPr>
            <w:tcW w:w="2265" w:type="dxa"/>
          </w:tcPr>
          <w:p w14:paraId="322F6BE4" w14:textId="77777777" w:rsidR="00F02AEB" w:rsidRPr="00656902" w:rsidRDefault="00F02AEB" w:rsidP="00410775">
            <w:r w:rsidRPr="00656902">
              <w:t>€</w:t>
            </w:r>
          </w:p>
        </w:tc>
        <w:tc>
          <w:tcPr>
            <w:tcW w:w="2266" w:type="dxa"/>
          </w:tcPr>
          <w:p w14:paraId="604AD14F" w14:textId="77777777" w:rsidR="00F02AEB" w:rsidRPr="00656902" w:rsidRDefault="00F02AEB" w:rsidP="00410775">
            <w:r w:rsidRPr="00656902">
              <w:t>€</w:t>
            </w:r>
          </w:p>
        </w:tc>
      </w:tr>
      <w:tr w:rsidR="00F02AEB" w:rsidRPr="00656902" w14:paraId="2D194E1B" w14:textId="77777777" w:rsidTr="00410775">
        <w:tc>
          <w:tcPr>
            <w:tcW w:w="2265" w:type="dxa"/>
          </w:tcPr>
          <w:p w14:paraId="64E835EC" w14:textId="77777777" w:rsidR="00F02AEB" w:rsidRPr="00656902" w:rsidRDefault="00F02AEB" w:rsidP="00410775">
            <w:r w:rsidRPr="00656902">
              <w:t>Senior Manager</w:t>
            </w:r>
          </w:p>
        </w:tc>
        <w:tc>
          <w:tcPr>
            <w:tcW w:w="2265" w:type="dxa"/>
          </w:tcPr>
          <w:p w14:paraId="3B698443" w14:textId="77777777" w:rsidR="00F02AEB" w:rsidRPr="00656902" w:rsidRDefault="00F02AEB" w:rsidP="00410775"/>
        </w:tc>
        <w:tc>
          <w:tcPr>
            <w:tcW w:w="2265" w:type="dxa"/>
          </w:tcPr>
          <w:p w14:paraId="5A03DCE6" w14:textId="77777777" w:rsidR="00F02AEB" w:rsidRPr="00656902" w:rsidRDefault="00F02AEB" w:rsidP="00410775">
            <w:r w:rsidRPr="00656902">
              <w:t>€</w:t>
            </w:r>
          </w:p>
        </w:tc>
        <w:tc>
          <w:tcPr>
            <w:tcW w:w="2266" w:type="dxa"/>
          </w:tcPr>
          <w:p w14:paraId="613E463C" w14:textId="77777777" w:rsidR="00F02AEB" w:rsidRPr="00656902" w:rsidRDefault="00F02AEB" w:rsidP="00410775">
            <w:r w:rsidRPr="00656902">
              <w:t>€</w:t>
            </w:r>
          </w:p>
        </w:tc>
      </w:tr>
      <w:tr w:rsidR="00F02AEB" w:rsidRPr="00656902" w14:paraId="59D2A955" w14:textId="77777777" w:rsidTr="00410775">
        <w:tc>
          <w:tcPr>
            <w:tcW w:w="2265" w:type="dxa"/>
          </w:tcPr>
          <w:p w14:paraId="3ED62146" w14:textId="77777777" w:rsidR="00F02AEB" w:rsidRPr="00656902" w:rsidRDefault="00F02AEB" w:rsidP="00410775">
            <w:r w:rsidRPr="00656902">
              <w:t>Manager</w:t>
            </w:r>
          </w:p>
        </w:tc>
        <w:tc>
          <w:tcPr>
            <w:tcW w:w="2265" w:type="dxa"/>
          </w:tcPr>
          <w:p w14:paraId="37C74E80" w14:textId="77777777" w:rsidR="00F02AEB" w:rsidRPr="00656902" w:rsidRDefault="00F02AEB" w:rsidP="00410775"/>
        </w:tc>
        <w:tc>
          <w:tcPr>
            <w:tcW w:w="2265" w:type="dxa"/>
          </w:tcPr>
          <w:p w14:paraId="741B56B2" w14:textId="77777777" w:rsidR="00F02AEB" w:rsidRPr="00656902" w:rsidRDefault="00F02AEB" w:rsidP="00410775">
            <w:r w:rsidRPr="00656902">
              <w:t>€</w:t>
            </w:r>
          </w:p>
        </w:tc>
        <w:tc>
          <w:tcPr>
            <w:tcW w:w="2266" w:type="dxa"/>
          </w:tcPr>
          <w:p w14:paraId="57D9CE78" w14:textId="77777777" w:rsidR="00F02AEB" w:rsidRPr="00656902" w:rsidRDefault="00F02AEB" w:rsidP="00410775">
            <w:r w:rsidRPr="00656902">
              <w:t>€</w:t>
            </w:r>
          </w:p>
        </w:tc>
      </w:tr>
      <w:tr w:rsidR="00F02AEB" w:rsidRPr="00656902" w14:paraId="07FF55B0" w14:textId="77777777" w:rsidTr="00410775">
        <w:tc>
          <w:tcPr>
            <w:tcW w:w="2265" w:type="dxa"/>
          </w:tcPr>
          <w:p w14:paraId="01B7169F" w14:textId="77777777" w:rsidR="00F02AEB" w:rsidRPr="00656902" w:rsidRDefault="00F02AEB" w:rsidP="00410775">
            <w:r w:rsidRPr="00656902">
              <w:t>Senior Consultant</w:t>
            </w:r>
          </w:p>
        </w:tc>
        <w:tc>
          <w:tcPr>
            <w:tcW w:w="2265" w:type="dxa"/>
          </w:tcPr>
          <w:p w14:paraId="67EB8516" w14:textId="77777777" w:rsidR="00F02AEB" w:rsidRPr="00656902" w:rsidRDefault="00F02AEB" w:rsidP="00410775"/>
        </w:tc>
        <w:tc>
          <w:tcPr>
            <w:tcW w:w="2265" w:type="dxa"/>
          </w:tcPr>
          <w:p w14:paraId="515D8718" w14:textId="77777777" w:rsidR="00F02AEB" w:rsidRPr="00656902" w:rsidRDefault="00F02AEB" w:rsidP="00410775">
            <w:r w:rsidRPr="00656902">
              <w:t>€</w:t>
            </w:r>
          </w:p>
        </w:tc>
        <w:tc>
          <w:tcPr>
            <w:tcW w:w="2266" w:type="dxa"/>
          </w:tcPr>
          <w:p w14:paraId="0C1475FE" w14:textId="77777777" w:rsidR="00F02AEB" w:rsidRPr="00656902" w:rsidRDefault="00F02AEB" w:rsidP="00410775">
            <w:r w:rsidRPr="00656902">
              <w:t>€</w:t>
            </w:r>
          </w:p>
        </w:tc>
      </w:tr>
      <w:tr w:rsidR="00F02AEB" w:rsidRPr="00656902" w14:paraId="1FF86B6E" w14:textId="77777777" w:rsidTr="00410775">
        <w:tc>
          <w:tcPr>
            <w:tcW w:w="2265" w:type="dxa"/>
          </w:tcPr>
          <w:p w14:paraId="6986EE31" w14:textId="77777777" w:rsidR="00F02AEB" w:rsidRPr="00656902" w:rsidRDefault="00F02AEB" w:rsidP="00410775">
            <w:r w:rsidRPr="00656902">
              <w:t>Consultant</w:t>
            </w:r>
          </w:p>
        </w:tc>
        <w:tc>
          <w:tcPr>
            <w:tcW w:w="2265" w:type="dxa"/>
          </w:tcPr>
          <w:p w14:paraId="786CC2E9" w14:textId="77777777" w:rsidR="00F02AEB" w:rsidRPr="00656902" w:rsidRDefault="00F02AEB" w:rsidP="00410775"/>
        </w:tc>
        <w:tc>
          <w:tcPr>
            <w:tcW w:w="2265" w:type="dxa"/>
          </w:tcPr>
          <w:p w14:paraId="7F7E612C" w14:textId="77777777" w:rsidR="00F02AEB" w:rsidRPr="00656902" w:rsidRDefault="00F02AEB" w:rsidP="00410775">
            <w:r w:rsidRPr="00656902">
              <w:t>€</w:t>
            </w:r>
          </w:p>
        </w:tc>
        <w:tc>
          <w:tcPr>
            <w:tcW w:w="2266" w:type="dxa"/>
          </w:tcPr>
          <w:p w14:paraId="2E62D0FE" w14:textId="77777777" w:rsidR="00F02AEB" w:rsidRPr="00656902" w:rsidRDefault="00F02AEB" w:rsidP="00410775">
            <w:r w:rsidRPr="00656902">
              <w:t>€</w:t>
            </w:r>
          </w:p>
        </w:tc>
      </w:tr>
      <w:tr w:rsidR="00F02AEB" w:rsidRPr="00656902" w14:paraId="5E7D1430" w14:textId="77777777" w:rsidTr="00410775">
        <w:tc>
          <w:tcPr>
            <w:tcW w:w="2265" w:type="dxa"/>
          </w:tcPr>
          <w:p w14:paraId="183E158F" w14:textId="77777777" w:rsidR="00F02AEB" w:rsidRPr="00656902" w:rsidRDefault="00F02AEB" w:rsidP="00410775">
            <w:r w:rsidRPr="00656902">
              <w:t>Subject Matter Expert</w:t>
            </w:r>
          </w:p>
        </w:tc>
        <w:tc>
          <w:tcPr>
            <w:tcW w:w="2265" w:type="dxa"/>
          </w:tcPr>
          <w:p w14:paraId="20CDC413" w14:textId="77777777" w:rsidR="00F02AEB" w:rsidRPr="00656902" w:rsidRDefault="00F02AEB" w:rsidP="00410775"/>
        </w:tc>
        <w:tc>
          <w:tcPr>
            <w:tcW w:w="2265" w:type="dxa"/>
          </w:tcPr>
          <w:p w14:paraId="10E7DE6D" w14:textId="77777777" w:rsidR="00F02AEB" w:rsidRPr="00656902" w:rsidRDefault="00F02AEB" w:rsidP="00410775">
            <w:r w:rsidRPr="00656902">
              <w:t>€</w:t>
            </w:r>
          </w:p>
        </w:tc>
        <w:tc>
          <w:tcPr>
            <w:tcW w:w="2266" w:type="dxa"/>
          </w:tcPr>
          <w:p w14:paraId="2A4CC70D" w14:textId="77777777" w:rsidR="00F02AEB" w:rsidRPr="00656902" w:rsidRDefault="00F02AEB" w:rsidP="00410775">
            <w:r w:rsidRPr="00656902">
              <w:t>€</w:t>
            </w:r>
          </w:p>
        </w:tc>
      </w:tr>
      <w:tr w:rsidR="00F02AEB" w:rsidRPr="00656902" w14:paraId="0E5EC288" w14:textId="77777777" w:rsidTr="00410775">
        <w:tc>
          <w:tcPr>
            <w:tcW w:w="2265" w:type="dxa"/>
          </w:tcPr>
          <w:p w14:paraId="7F7C66CD" w14:textId="77777777" w:rsidR="00F02AEB" w:rsidRPr="00656902" w:rsidRDefault="00F02AEB" w:rsidP="00410775">
            <w:pPr>
              <w:rPr>
                <w:b/>
                <w:bCs/>
              </w:rPr>
            </w:pPr>
            <w:r w:rsidRPr="00656902">
              <w:rPr>
                <w:b/>
                <w:bCs/>
              </w:rPr>
              <w:t xml:space="preserve">TOTAL  COST - D </w:t>
            </w:r>
          </w:p>
        </w:tc>
        <w:tc>
          <w:tcPr>
            <w:tcW w:w="2265" w:type="dxa"/>
          </w:tcPr>
          <w:p w14:paraId="6280BFDB" w14:textId="77777777" w:rsidR="00F02AEB" w:rsidRPr="00656902" w:rsidRDefault="00F02AEB" w:rsidP="00410775">
            <w:pPr>
              <w:rPr>
                <w:b/>
                <w:bCs/>
              </w:rPr>
            </w:pPr>
          </w:p>
        </w:tc>
        <w:tc>
          <w:tcPr>
            <w:tcW w:w="2265" w:type="dxa"/>
          </w:tcPr>
          <w:p w14:paraId="004D184B" w14:textId="77777777" w:rsidR="00F02AEB" w:rsidRPr="00656902" w:rsidRDefault="00F02AEB" w:rsidP="00410775">
            <w:pPr>
              <w:rPr>
                <w:b/>
                <w:bCs/>
              </w:rPr>
            </w:pPr>
          </w:p>
        </w:tc>
        <w:tc>
          <w:tcPr>
            <w:tcW w:w="2266" w:type="dxa"/>
          </w:tcPr>
          <w:p w14:paraId="28A99FA8" w14:textId="77777777" w:rsidR="00F02AEB" w:rsidRPr="00656902" w:rsidRDefault="00F02AEB" w:rsidP="00410775">
            <w:pPr>
              <w:rPr>
                <w:b/>
                <w:bCs/>
              </w:rPr>
            </w:pPr>
            <w:r w:rsidRPr="00656902">
              <w:rPr>
                <w:b/>
                <w:bCs/>
              </w:rPr>
              <w:t>€</w:t>
            </w:r>
          </w:p>
        </w:tc>
      </w:tr>
    </w:tbl>
    <w:p w14:paraId="64599CBE" w14:textId="77777777" w:rsidR="00F02AEB" w:rsidRPr="00656902" w:rsidRDefault="00F02AEB" w:rsidP="00F02AEB">
      <w:r w:rsidRPr="00656902">
        <w:t>*Based on 7.5 hour working day</w:t>
      </w:r>
    </w:p>
    <w:tbl>
      <w:tblPr>
        <w:tblStyle w:val="TableGrid"/>
        <w:tblW w:w="0" w:type="auto"/>
        <w:tblLook w:val="04A0" w:firstRow="1" w:lastRow="0" w:firstColumn="1" w:lastColumn="0" w:noHBand="0" w:noVBand="1"/>
      </w:tblPr>
      <w:tblGrid>
        <w:gridCol w:w="3397"/>
        <w:gridCol w:w="2643"/>
        <w:gridCol w:w="3021"/>
      </w:tblGrid>
      <w:tr w:rsidR="00F02AEB" w:rsidRPr="00656902" w14:paraId="74231C17" w14:textId="77777777" w:rsidTr="00410775">
        <w:tc>
          <w:tcPr>
            <w:tcW w:w="9061" w:type="dxa"/>
            <w:gridSpan w:val="3"/>
          </w:tcPr>
          <w:p w14:paraId="5CDF0DD9" w14:textId="77777777" w:rsidR="00F02AEB" w:rsidRPr="00656902" w:rsidRDefault="00F02AEB" w:rsidP="00410775">
            <w:pPr>
              <w:rPr>
                <w:b/>
                <w:bCs/>
              </w:rPr>
            </w:pPr>
            <w:r w:rsidRPr="00656902">
              <w:rPr>
                <w:b/>
                <w:bCs/>
              </w:rPr>
              <w:t>Table 2 – Total Proposed Fixed Fee Cost for Duration of 3 Year Contract</w:t>
            </w:r>
          </w:p>
        </w:tc>
      </w:tr>
      <w:tr w:rsidR="00F02AEB" w:rsidRPr="00656902" w14:paraId="20736339" w14:textId="77777777" w:rsidTr="00410775">
        <w:tc>
          <w:tcPr>
            <w:tcW w:w="3397" w:type="dxa"/>
          </w:tcPr>
          <w:p w14:paraId="01F98B88" w14:textId="77777777" w:rsidR="00F02AEB" w:rsidRPr="00656902" w:rsidRDefault="00F02AEB" w:rsidP="00410775">
            <w:pPr>
              <w:rPr>
                <w:b/>
                <w:bCs/>
              </w:rPr>
            </w:pPr>
            <w:r w:rsidRPr="00656902">
              <w:rPr>
                <w:b/>
                <w:bCs/>
              </w:rPr>
              <w:t>E – Cost per Internal Audit (D above)</w:t>
            </w:r>
          </w:p>
        </w:tc>
        <w:tc>
          <w:tcPr>
            <w:tcW w:w="2643" w:type="dxa"/>
          </w:tcPr>
          <w:p w14:paraId="5D6A868B" w14:textId="77777777" w:rsidR="00F02AEB" w:rsidRPr="00656902" w:rsidRDefault="00F02AEB" w:rsidP="00410775">
            <w:pPr>
              <w:rPr>
                <w:b/>
                <w:bCs/>
              </w:rPr>
            </w:pPr>
            <w:r w:rsidRPr="00656902">
              <w:rPr>
                <w:b/>
                <w:bCs/>
              </w:rPr>
              <w:t>F – No of Internal Audits</w:t>
            </w:r>
          </w:p>
        </w:tc>
        <w:tc>
          <w:tcPr>
            <w:tcW w:w="3021" w:type="dxa"/>
          </w:tcPr>
          <w:p w14:paraId="5AB86DCB" w14:textId="77777777" w:rsidR="00F02AEB" w:rsidRPr="00656902" w:rsidRDefault="00F02AEB" w:rsidP="00410775">
            <w:pPr>
              <w:rPr>
                <w:b/>
                <w:bCs/>
              </w:rPr>
            </w:pPr>
            <w:r w:rsidRPr="00656902">
              <w:rPr>
                <w:b/>
                <w:bCs/>
              </w:rPr>
              <w:t>G - Total Proposed Cost Excl. VAT</w:t>
            </w:r>
          </w:p>
          <w:p w14:paraId="7058F9C8" w14:textId="77777777" w:rsidR="00F02AEB" w:rsidRPr="00656902" w:rsidRDefault="00F02AEB" w:rsidP="00410775">
            <w:pPr>
              <w:rPr>
                <w:b/>
                <w:bCs/>
              </w:rPr>
            </w:pPr>
            <w:r w:rsidRPr="00656902">
              <w:rPr>
                <w:b/>
                <w:bCs/>
              </w:rPr>
              <w:t>(G = E x F)</w:t>
            </w:r>
          </w:p>
        </w:tc>
      </w:tr>
      <w:tr w:rsidR="00F02AEB" w:rsidRPr="00656902" w14:paraId="2F595D1D" w14:textId="77777777" w:rsidTr="00410775">
        <w:tc>
          <w:tcPr>
            <w:tcW w:w="3397" w:type="dxa"/>
          </w:tcPr>
          <w:p w14:paraId="05B23509" w14:textId="77777777" w:rsidR="00F02AEB" w:rsidRPr="00656902" w:rsidRDefault="00F02AEB" w:rsidP="00410775">
            <w:r w:rsidRPr="00656902">
              <w:t>€</w:t>
            </w:r>
          </w:p>
        </w:tc>
        <w:tc>
          <w:tcPr>
            <w:tcW w:w="2643" w:type="dxa"/>
          </w:tcPr>
          <w:p w14:paraId="20A95E02" w14:textId="7BB63265" w:rsidR="00F02AEB" w:rsidRPr="00656902" w:rsidRDefault="00F02AEB" w:rsidP="00410775">
            <w:r>
              <w:t>9</w:t>
            </w:r>
          </w:p>
        </w:tc>
        <w:tc>
          <w:tcPr>
            <w:tcW w:w="3021" w:type="dxa"/>
          </w:tcPr>
          <w:p w14:paraId="1C882DFF" w14:textId="77777777" w:rsidR="00F02AEB" w:rsidRPr="00656902" w:rsidRDefault="00F02AEB" w:rsidP="00410775">
            <w:r w:rsidRPr="00656902">
              <w:t>€</w:t>
            </w:r>
          </w:p>
        </w:tc>
      </w:tr>
    </w:tbl>
    <w:p w14:paraId="1255F456" w14:textId="77777777" w:rsidR="00F02AEB" w:rsidRPr="00656902" w:rsidRDefault="00F02AEB" w:rsidP="00F02AEB">
      <w:r w:rsidRPr="00656902">
        <w:t xml:space="preserve">All costs must include any third-party costs, which will be borne by the successful tenderer. </w:t>
      </w:r>
    </w:p>
    <w:p w14:paraId="068B2FB5" w14:textId="77777777" w:rsidR="00F02AEB" w:rsidRPr="00656902" w:rsidRDefault="00F02AEB" w:rsidP="00F02AEB">
      <w:r w:rsidRPr="00656902">
        <w:t xml:space="preserve">Fees are fixed as maximum rates for the period of the contract. </w:t>
      </w:r>
    </w:p>
    <w:p w14:paraId="24B1E987" w14:textId="77777777" w:rsidR="00F02AEB" w:rsidRPr="00656902" w:rsidRDefault="00F02AEB" w:rsidP="00F02AEB">
      <w:r w:rsidRPr="00656902">
        <w:t>The cost will be scored using the following formula:</w:t>
      </w:r>
    </w:p>
    <w:p w14:paraId="5858B16A" w14:textId="77777777" w:rsidR="00F02AEB" w:rsidRPr="00656902" w:rsidRDefault="00F02AEB" w:rsidP="00F02AEB">
      <w:r w:rsidRPr="00656902">
        <w:t>Cost Score</w:t>
      </w:r>
      <w:r w:rsidRPr="00656902">
        <w:tab/>
        <w:t>=</w:t>
      </w:r>
      <w:r w:rsidRPr="00656902">
        <w:tab/>
      </w:r>
      <w:r w:rsidRPr="00656902">
        <w:rPr>
          <w:u w:val="single"/>
        </w:rPr>
        <w:t>Lowest Tendered Total Cost</w:t>
      </w:r>
      <w:r w:rsidRPr="00656902">
        <w:tab/>
      </w:r>
      <w:r w:rsidRPr="00656902">
        <w:tab/>
        <w:t>x</w:t>
      </w:r>
      <w:r w:rsidRPr="00656902">
        <w:tab/>
        <w:t>300</w:t>
      </w:r>
    </w:p>
    <w:p w14:paraId="5D9B1363" w14:textId="77777777" w:rsidR="00F02AEB" w:rsidRPr="00656902" w:rsidRDefault="00F02AEB" w:rsidP="00F02AEB">
      <w:r w:rsidRPr="00656902">
        <w:tab/>
      </w:r>
      <w:r w:rsidRPr="00656902">
        <w:tab/>
        <w:t xml:space="preserve">     Total Cost for the tender being scored</w:t>
      </w:r>
    </w:p>
    <w:p w14:paraId="484BD8EE" w14:textId="77777777" w:rsidR="003C0FB1" w:rsidRDefault="003C0FB1" w:rsidP="00CC7906"/>
    <w:p w14:paraId="20CDFF4D" w14:textId="77777777" w:rsidR="003C0FB1" w:rsidRDefault="003C0FB1" w:rsidP="00CC7906"/>
    <w:p w14:paraId="19C7E279"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244809F6" w14:textId="77777777" w:rsidR="003C0FB1" w:rsidRDefault="003C0FB1" w:rsidP="00CC7906"/>
    <w:p w14:paraId="7AB2D936"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3A43EB52"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5AA7889F" w14:textId="77777777" w:rsidR="003C0FB1" w:rsidRDefault="003C0FB1" w:rsidP="00D3359A">
      <w:pPr>
        <w:keepLines/>
        <w:jc w:val="both"/>
      </w:pPr>
    </w:p>
    <w:p w14:paraId="683121D0" w14:textId="77777777" w:rsidR="003C0FB1" w:rsidRDefault="003C0FB1" w:rsidP="00D3359A">
      <w:pPr>
        <w:keepLines/>
        <w:jc w:val="center"/>
        <w:rPr>
          <w:b/>
        </w:rPr>
      </w:pPr>
      <w:r w:rsidRPr="000E5DB7">
        <w:rPr>
          <w:b/>
        </w:rPr>
        <w:t>TENDERERS’ STATEMENT</w:t>
      </w:r>
    </w:p>
    <w:p w14:paraId="3FEB118A" w14:textId="77777777" w:rsidR="003C0FB1" w:rsidRDefault="003C0FB1" w:rsidP="00D3359A">
      <w:pPr>
        <w:keepLines/>
        <w:jc w:val="both"/>
        <w:rPr>
          <w:b/>
        </w:rPr>
      </w:pPr>
    </w:p>
    <w:p w14:paraId="380CA0F7" w14:textId="38712B2A"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Content>
          <w:r w:rsidR="00552293">
            <w:rPr>
              <w:highlight w:val="lightGray"/>
            </w:rPr>
            <w:t>The National Institute for Bioprocessing Research and Training (NIBRT)</w:t>
          </w:r>
        </w:sdtContent>
      </w:sdt>
      <w:r w:rsidR="003F3EE7">
        <w:t xml:space="preserve"> </w:t>
      </w:r>
      <w:r w:rsidR="003F3EE7" w:rsidRPr="00CC568F">
        <w:t>(the “Contracting Authority”)</w:t>
      </w:r>
    </w:p>
    <w:p w14:paraId="578808A8" w14:textId="43D7D8E0"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Content>
          <w:r w:rsidR="00860ABF">
            <w:rPr>
              <w:szCs w:val="22"/>
              <w:highlight w:val="lightGray"/>
            </w:rPr>
            <w:t>Internal Audit Services</w:t>
          </w:r>
        </w:sdtContent>
      </w:sdt>
    </w:p>
    <w:p w14:paraId="18C10893" w14:textId="77777777" w:rsidR="003C0FB1" w:rsidRDefault="003C0FB1" w:rsidP="00D3359A">
      <w:pPr>
        <w:keepLines/>
        <w:jc w:val="both"/>
      </w:pPr>
    </w:p>
    <w:p w14:paraId="4072A653" w14:textId="7777777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agree and declare the following:</w:t>
      </w:r>
    </w:p>
    <w:tbl>
      <w:tblPr>
        <w:tblW w:w="0" w:type="auto"/>
        <w:tblLook w:val="01E0" w:firstRow="1" w:lastRow="1" w:firstColumn="1" w:lastColumn="1" w:noHBand="0" w:noVBand="0"/>
      </w:tblPr>
      <w:tblGrid>
        <w:gridCol w:w="807"/>
        <w:gridCol w:w="8264"/>
      </w:tblGrid>
      <w:tr w:rsidR="003C0FB1" w:rsidRPr="00507FE4" w14:paraId="0AD39B53" w14:textId="77777777" w:rsidTr="00D3359A">
        <w:trPr>
          <w:trHeight w:val="636"/>
        </w:trPr>
        <w:tc>
          <w:tcPr>
            <w:tcW w:w="807" w:type="dxa"/>
          </w:tcPr>
          <w:p w14:paraId="09639D77" w14:textId="77777777" w:rsidR="003C0FB1" w:rsidRPr="00C22B2F" w:rsidRDefault="003C0FB1" w:rsidP="004A7D33">
            <w:pPr>
              <w:jc w:val="both"/>
              <w:rPr>
                <w:color w:val="0000FF"/>
              </w:rPr>
            </w:pPr>
            <w:r w:rsidRPr="00C22B2F">
              <w:rPr>
                <w:color w:val="0000FF"/>
              </w:rPr>
              <w:t>1.</w:t>
            </w:r>
          </w:p>
        </w:tc>
        <w:tc>
          <w:tcPr>
            <w:tcW w:w="8264" w:type="dxa"/>
          </w:tcPr>
          <w:p w14:paraId="4D9C9381"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23FB4753" w14:textId="77777777" w:rsidTr="00D3359A">
        <w:trPr>
          <w:trHeight w:val="1186"/>
        </w:trPr>
        <w:tc>
          <w:tcPr>
            <w:tcW w:w="807" w:type="dxa"/>
          </w:tcPr>
          <w:p w14:paraId="72FA825C" w14:textId="77777777" w:rsidR="003C0FB1" w:rsidRPr="00C22B2F" w:rsidRDefault="003C0FB1" w:rsidP="004A7D33">
            <w:pPr>
              <w:jc w:val="both"/>
              <w:rPr>
                <w:color w:val="0000FF"/>
              </w:rPr>
            </w:pPr>
            <w:r w:rsidRPr="00C22B2F">
              <w:rPr>
                <w:color w:val="0000FF"/>
              </w:rPr>
              <w:t>2.</w:t>
            </w:r>
          </w:p>
        </w:tc>
        <w:tc>
          <w:tcPr>
            <w:tcW w:w="8264" w:type="dxa"/>
          </w:tcPr>
          <w:p w14:paraId="0F680101" w14:textId="77777777" w:rsidR="003C0FB1" w:rsidRPr="00507FE4" w:rsidRDefault="003C0FB1">
            <w:pPr>
              <w:jc w:val="both"/>
            </w:pPr>
            <w:r w:rsidRPr="00507FE4">
              <w:t xml:space="preserve">We accept all of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69B7327B" w14:textId="77777777" w:rsidTr="002418DA">
        <w:tc>
          <w:tcPr>
            <w:tcW w:w="807" w:type="dxa"/>
          </w:tcPr>
          <w:p w14:paraId="79EC0B53" w14:textId="77777777" w:rsidR="003C0FB1" w:rsidRPr="00C22B2F" w:rsidRDefault="003C0FB1" w:rsidP="004A7D33">
            <w:pPr>
              <w:jc w:val="both"/>
              <w:rPr>
                <w:color w:val="0000FF"/>
              </w:rPr>
            </w:pPr>
            <w:r w:rsidRPr="00C22B2F">
              <w:rPr>
                <w:color w:val="0000FF"/>
              </w:rPr>
              <w:t>3.</w:t>
            </w:r>
          </w:p>
        </w:tc>
        <w:tc>
          <w:tcPr>
            <w:tcW w:w="8264" w:type="dxa"/>
          </w:tcPr>
          <w:p w14:paraId="6F7B56A0"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5504EF51" w14:textId="77777777" w:rsidTr="002418DA">
        <w:tc>
          <w:tcPr>
            <w:tcW w:w="807" w:type="dxa"/>
          </w:tcPr>
          <w:p w14:paraId="34188A5A" w14:textId="77777777" w:rsidR="003C0FB1" w:rsidRPr="00C22B2F" w:rsidRDefault="003C0FB1" w:rsidP="004A7D33">
            <w:pPr>
              <w:jc w:val="both"/>
              <w:rPr>
                <w:color w:val="0000FF"/>
              </w:rPr>
            </w:pPr>
            <w:r w:rsidRPr="00C22B2F">
              <w:rPr>
                <w:color w:val="0000FF"/>
              </w:rPr>
              <w:t>4.</w:t>
            </w:r>
          </w:p>
        </w:tc>
        <w:tc>
          <w:tcPr>
            <w:tcW w:w="8264" w:type="dxa"/>
          </w:tcPr>
          <w:p w14:paraId="2C80673A"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8337F4E" w14:textId="77777777" w:rsidTr="002418DA">
        <w:tc>
          <w:tcPr>
            <w:tcW w:w="807" w:type="dxa"/>
          </w:tcPr>
          <w:p w14:paraId="395DC8B3" w14:textId="77777777" w:rsidR="003C0FB1" w:rsidRPr="00C22B2F" w:rsidRDefault="003C0FB1" w:rsidP="004A7D33">
            <w:pPr>
              <w:jc w:val="both"/>
              <w:rPr>
                <w:color w:val="0000FF"/>
              </w:rPr>
            </w:pPr>
            <w:r w:rsidRPr="00C22B2F">
              <w:rPr>
                <w:color w:val="0000FF"/>
              </w:rPr>
              <w:t>5.</w:t>
            </w:r>
          </w:p>
        </w:tc>
        <w:tc>
          <w:tcPr>
            <w:tcW w:w="8264" w:type="dxa"/>
          </w:tcPr>
          <w:p w14:paraId="5DE93F6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20074E69" w14:textId="77777777" w:rsidTr="002418DA">
        <w:tc>
          <w:tcPr>
            <w:tcW w:w="807" w:type="dxa"/>
          </w:tcPr>
          <w:p w14:paraId="4AA7C873" w14:textId="77777777" w:rsidR="003C0FB1" w:rsidRPr="00C22B2F" w:rsidRDefault="003C0FB1" w:rsidP="004A7D33">
            <w:pPr>
              <w:jc w:val="both"/>
              <w:rPr>
                <w:color w:val="0000FF"/>
              </w:rPr>
            </w:pPr>
            <w:r w:rsidRPr="00C22B2F">
              <w:rPr>
                <w:color w:val="0000FF"/>
              </w:rPr>
              <w:t>6.</w:t>
            </w:r>
          </w:p>
        </w:tc>
        <w:tc>
          <w:tcPr>
            <w:tcW w:w="8264" w:type="dxa"/>
          </w:tcPr>
          <w:p w14:paraId="21C1B9F2" w14:textId="77777777" w:rsidR="003C0FB1" w:rsidRDefault="003C0FB1" w:rsidP="00FD38B8">
            <w:pPr>
              <w:jc w:val="both"/>
            </w:pPr>
            <w:r w:rsidRPr="000E5DB7">
              <w:t>We confirm that we have complied with all requirements as set out at Part 2 of the RFT.</w:t>
            </w:r>
          </w:p>
        </w:tc>
      </w:tr>
      <w:tr w:rsidR="003C0FB1" w:rsidRPr="00CB5B77" w14:paraId="30C1759C" w14:textId="77777777" w:rsidTr="002418DA">
        <w:tc>
          <w:tcPr>
            <w:tcW w:w="807" w:type="dxa"/>
          </w:tcPr>
          <w:p w14:paraId="5357CF49" w14:textId="77777777" w:rsidR="003C0FB1" w:rsidRDefault="003C0FB1" w:rsidP="004A7D33">
            <w:pPr>
              <w:jc w:val="both"/>
              <w:rPr>
                <w:color w:val="000080"/>
              </w:rPr>
            </w:pPr>
            <w:r w:rsidRPr="00C22B2F">
              <w:rPr>
                <w:color w:val="0000FF"/>
              </w:rPr>
              <w:t>7.</w:t>
            </w:r>
          </w:p>
        </w:tc>
        <w:tc>
          <w:tcPr>
            <w:tcW w:w="8264" w:type="dxa"/>
          </w:tcPr>
          <w:p w14:paraId="6AB805C0" w14:textId="77777777" w:rsidR="003C0FB1" w:rsidRDefault="003C0FB1" w:rsidP="00FD38B8">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RFT. </w:t>
            </w:r>
          </w:p>
        </w:tc>
      </w:tr>
      <w:tr w:rsidR="003C0FB1" w:rsidRPr="00CB5B77" w14:paraId="27586423" w14:textId="77777777" w:rsidTr="002418DA">
        <w:tc>
          <w:tcPr>
            <w:tcW w:w="807" w:type="dxa"/>
          </w:tcPr>
          <w:p w14:paraId="08C9B9DE" w14:textId="77777777" w:rsidR="003C0FB1" w:rsidRPr="00C22B2F" w:rsidRDefault="003C0FB1" w:rsidP="004A7D33">
            <w:pPr>
              <w:jc w:val="both"/>
              <w:rPr>
                <w:color w:val="0000FF"/>
              </w:rPr>
            </w:pPr>
            <w:r w:rsidRPr="00C22B2F">
              <w:rPr>
                <w:color w:val="0000FF"/>
              </w:rPr>
              <w:t>8.</w:t>
            </w:r>
          </w:p>
        </w:tc>
        <w:tc>
          <w:tcPr>
            <w:tcW w:w="8264" w:type="dxa"/>
          </w:tcPr>
          <w:p w14:paraId="3DEC251B"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23130158" w14:textId="77777777" w:rsidTr="00904FCA">
        <w:tc>
          <w:tcPr>
            <w:tcW w:w="807" w:type="dxa"/>
          </w:tcPr>
          <w:p w14:paraId="050658B4" w14:textId="77777777" w:rsidR="00904FCA" w:rsidRPr="00904FCA" w:rsidRDefault="00904FCA" w:rsidP="00904FCA">
            <w:pPr>
              <w:jc w:val="both"/>
              <w:rPr>
                <w:color w:val="0000FF"/>
              </w:rPr>
            </w:pPr>
            <w:r w:rsidRPr="00904FCA">
              <w:rPr>
                <w:color w:val="0000FF"/>
              </w:rPr>
              <w:t>9.</w:t>
            </w:r>
          </w:p>
        </w:tc>
        <w:tc>
          <w:tcPr>
            <w:tcW w:w="8264" w:type="dxa"/>
          </w:tcPr>
          <w:p w14:paraId="5F859787"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bl>
    <w:p w14:paraId="2B2744A4" w14:textId="77777777" w:rsidR="003C0FB1" w:rsidRDefault="003C0FB1" w:rsidP="003C0FB1">
      <w:pPr>
        <w:jc w:val="both"/>
      </w:pPr>
    </w:p>
    <w:p w14:paraId="1C811FD9" w14:textId="77777777" w:rsidR="00FD38B8" w:rsidRDefault="00FD38B8">
      <w:pPr>
        <w:spacing w:after="160" w:line="259" w:lineRule="auto"/>
      </w:pPr>
      <w:r>
        <w:lastRenderedPageBreak/>
        <w:br w:type="page"/>
      </w:r>
    </w:p>
    <w:p w14:paraId="20AF7A43" w14:textId="77777777" w:rsidR="004A7D33" w:rsidRDefault="004A7D33"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D467F1" w14:textId="77777777" w:rsidTr="00503F93">
        <w:trPr>
          <w:trHeight w:val="940"/>
        </w:trPr>
        <w:tc>
          <w:tcPr>
            <w:tcW w:w="4208" w:type="dxa"/>
          </w:tcPr>
          <w:p w14:paraId="06F2192F" w14:textId="77777777" w:rsidR="003C0FB1" w:rsidRDefault="003C0FB1" w:rsidP="00503F93">
            <w:pPr>
              <w:jc w:val="both"/>
              <w:rPr>
                <w:b/>
                <w:color w:val="333399"/>
                <w:szCs w:val="22"/>
              </w:rPr>
            </w:pPr>
            <w:r w:rsidRPr="00830A49">
              <w:rPr>
                <w:b/>
                <w:color w:val="333399"/>
                <w:szCs w:val="22"/>
              </w:rPr>
              <w:t>SIGNED</w:t>
            </w:r>
          </w:p>
          <w:p w14:paraId="10BCE66F" w14:textId="77777777" w:rsidR="003C0FB1" w:rsidRDefault="003C0FB1" w:rsidP="00503F93">
            <w:pPr>
              <w:jc w:val="both"/>
              <w:rPr>
                <w:b/>
                <w:color w:val="333399"/>
                <w:szCs w:val="22"/>
              </w:rPr>
            </w:pPr>
          </w:p>
          <w:p w14:paraId="39E0F94E" w14:textId="77777777" w:rsidR="003C0FB1" w:rsidRDefault="003C0FB1" w:rsidP="00503F93">
            <w:pPr>
              <w:jc w:val="both"/>
              <w:rPr>
                <w:b/>
                <w:color w:val="333399"/>
                <w:szCs w:val="22"/>
              </w:rPr>
            </w:pPr>
          </w:p>
          <w:p w14:paraId="06C8FC08" w14:textId="77777777" w:rsidR="003C0FB1" w:rsidRDefault="003C0FB1" w:rsidP="00503F93">
            <w:pPr>
              <w:jc w:val="both"/>
              <w:rPr>
                <w:b/>
                <w:color w:val="333399"/>
                <w:szCs w:val="22"/>
              </w:rPr>
            </w:pPr>
          </w:p>
          <w:p w14:paraId="67797873"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3A0EC0CC" w14:textId="77777777" w:rsidR="003C0FB1" w:rsidRDefault="003C0FB1" w:rsidP="00503F93">
            <w:pPr>
              <w:jc w:val="both"/>
              <w:rPr>
                <w:b/>
                <w:color w:val="333399"/>
                <w:szCs w:val="22"/>
              </w:rPr>
            </w:pPr>
            <w:r w:rsidRPr="00830A49">
              <w:rPr>
                <w:b/>
                <w:color w:val="333399"/>
                <w:szCs w:val="22"/>
              </w:rPr>
              <w:t>Company</w:t>
            </w:r>
          </w:p>
          <w:p w14:paraId="630736F6" w14:textId="77777777" w:rsidR="003C0FB1" w:rsidRDefault="003C0FB1" w:rsidP="00503F93">
            <w:pPr>
              <w:jc w:val="both"/>
              <w:rPr>
                <w:b/>
                <w:color w:val="333399"/>
                <w:szCs w:val="22"/>
              </w:rPr>
            </w:pPr>
          </w:p>
        </w:tc>
      </w:tr>
      <w:tr w:rsidR="003C0FB1" w:rsidRPr="00830A49" w14:paraId="6A19A053" w14:textId="77777777" w:rsidTr="00503F93">
        <w:trPr>
          <w:cantSplit/>
          <w:trHeight w:val="940"/>
        </w:trPr>
        <w:tc>
          <w:tcPr>
            <w:tcW w:w="4208" w:type="dxa"/>
          </w:tcPr>
          <w:p w14:paraId="3DA4439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61C1FD27" w14:textId="77777777" w:rsidR="003C0FB1" w:rsidRDefault="003C0FB1" w:rsidP="00503F93">
            <w:pPr>
              <w:jc w:val="both"/>
              <w:rPr>
                <w:b/>
                <w:color w:val="333399"/>
                <w:szCs w:val="22"/>
              </w:rPr>
            </w:pPr>
            <w:r w:rsidRPr="00830A49">
              <w:rPr>
                <w:b/>
                <w:color w:val="333399"/>
                <w:szCs w:val="22"/>
              </w:rPr>
              <w:t>Address</w:t>
            </w:r>
          </w:p>
        </w:tc>
      </w:tr>
      <w:tr w:rsidR="003C0FB1" w:rsidRPr="00830A49" w14:paraId="2E971109" w14:textId="77777777" w:rsidTr="00503F93">
        <w:trPr>
          <w:cantSplit/>
          <w:trHeight w:val="940"/>
        </w:trPr>
        <w:tc>
          <w:tcPr>
            <w:tcW w:w="4208" w:type="dxa"/>
          </w:tcPr>
          <w:p w14:paraId="74288437"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516519AE" w14:textId="77777777" w:rsidR="003C0FB1" w:rsidRPr="00830A49" w:rsidRDefault="003C0FB1" w:rsidP="00503F93">
            <w:pPr>
              <w:jc w:val="both"/>
              <w:rPr>
                <w:b/>
                <w:color w:val="333399"/>
                <w:szCs w:val="22"/>
              </w:rPr>
            </w:pPr>
          </w:p>
        </w:tc>
      </w:tr>
    </w:tbl>
    <w:p w14:paraId="74756487" w14:textId="77777777" w:rsidR="003C0FB1" w:rsidRDefault="003C0FB1" w:rsidP="003C0FB1">
      <w:pPr>
        <w:jc w:val="both"/>
      </w:pPr>
    </w:p>
    <w:p w14:paraId="569E7C36" w14:textId="77777777" w:rsidR="007B120C" w:rsidRDefault="007B120C" w:rsidP="00292437"/>
    <w:p w14:paraId="1910167C" w14:textId="77777777" w:rsidR="007B120C" w:rsidRPr="0096779D" w:rsidRDefault="007B120C" w:rsidP="007B120C">
      <w:pPr>
        <w:spacing w:after="160" w:line="259" w:lineRule="auto"/>
        <w:rPr>
          <w:szCs w:val="22"/>
          <w:highlight w:val="magenta"/>
        </w:rPr>
      </w:pPr>
    </w:p>
    <w:p w14:paraId="193B57FC"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14AB1639" w14:textId="3AD8FB95"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Content>
          <w:r w:rsidR="00860ABF">
            <w:rPr>
              <w:szCs w:val="22"/>
              <w:highlight w:val="lightGray"/>
            </w:rPr>
            <w:t>Internal Audit Services</w:t>
          </w:r>
        </w:sdtContent>
      </w:sdt>
      <w:r w:rsidRPr="00527368">
        <w:t xml:space="preserve"> </w:t>
      </w:r>
    </w:p>
    <w:p w14:paraId="02803A9D" w14:textId="77777777" w:rsidR="003C0FB1" w:rsidRPr="00830A49" w:rsidRDefault="003C0FB1" w:rsidP="0058336E">
      <w:pPr>
        <w:tabs>
          <w:tab w:val="left" w:pos="1701"/>
        </w:tabs>
        <w:jc w:val="both"/>
        <w:rPr>
          <w:szCs w:val="22"/>
        </w:rPr>
      </w:pPr>
      <w:r w:rsidRPr="00830A49">
        <w:rPr>
          <w:b/>
          <w:szCs w:val="22"/>
        </w:rPr>
        <w:t>NAME:</w:t>
      </w:r>
      <w:r w:rsidRPr="00830A49">
        <w:rPr>
          <w:szCs w:val="22"/>
        </w:rPr>
        <w:t xml:space="preserve"> </w:t>
      </w:r>
      <w:r>
        <w:rPr>
          <w:szCs w:val="22"/>
        </w:rPr>
        <w:t xml:space="preserve">  </w:t>
      </w:r>
      <w:r>
        <w:rPr>
          <w:szCs w:val="22"/>
        </w:rPr>
        <w:tab/>
      </w:r>
      <w:r>
        <w:rPr>
          <w:rFonts w:cs="Calibri"/>
          <w:szCs w:val="22"/>
          <w:u w:val="single"/>
        </w:rPr>
        <w:fldChar w:fldCharType="begin">
          <w:ffData>
            <w:name w:val=""/>
            <w:enabled/>
            <w:calcOnExit w:val="0"/>
            <w:textInput>
              <w:default w:val="[Click here and insert name]"/>
            </w:textInput>
          </w:ffData>
        </w:fldChar>
      </w:r>
      <w:r>
        <w:rPr>
          <w:rFonts w:cs="Calibri"/>
          <w:szCs w:val="22"/>
          <w:u w:val="single"/>
        </w:rPr>
        <w:instrText xml:space="preserve"> FORMTEXT </w:instrText>
      </w:r>
      <w:r>
        <w:rPr>
          <w:rFonts w:cs="Calibri"/>
          <w:szCs w:val="22"/>
          <w:u w:val="single"/>
        </w:rPr>
      </w:r>
      <w:r>
        <w:rPr>
          <w:rFonts w:cs="Calibri"/>
          <w:szCs w:val="22"/>
          <w:u w:val="single"/>
        </w:rPr>
        <w:fldChar w:fldCharType="separate"/>
      </w:r>
      <w:r>
        <w:rPr>
          <w:rFonts w:cs="Calibri"/>
          <w:noProof/>
          <w:szCs w:val="22"/>
          <w:u w:val="single"/>
        </w:rPr>
        <w:t>[Click here and insert name]</w:t>
      </w:r>
      <w:r>
        <w:rPr>
          <w:rFonts w:cs="Calibri"/>
          <w:szCs w:val="22"/>
          <w:u w:val="single"/>
        </w:rPr>
        <w:fldChar w:fldCharType="end"/>
      </w:r>
    </w:p>
    <w:p w14:paraId="0C554B77" w14:textId="77777777" w:rsidR="003C0FB1" w:rsidRPr="00830A49" w:rsidRDefault="003C0FB1" w:rsidP="0058336E">
      <w:pPr>
        <w:tabs>
          <w:tab w:val="left" w:pos="1701"/>
        </w:tabs>
        <w:jc w:val="both"/>
        <w:rPr>
          <w:szCs w:val="22"/>
        </w:rPr>
      </w:pPr>
      <w:r w:rsidRPr="00830A49">
        <w:rPr>
          <w:b/>
          <w:szCs w:val="22"/>
        </w:rPr>
        <w:t>ADDRESS:</w:t>
      </w:r>
      <w:r w:rsidRPr="00830A49">
        <w:rPr>
          <w:szCs w:val="22"/>
        </w:rPr>
        <w:t xml:space="preserve"> </w:t>
      </w:r>
      <w:r>
        <w:rPr>
          <w:szCs w:val="22"/>
        </w:rPr>
        <w:tab/>
      </w:r>
      <w:r>
        <w:rPr>
          <w:rFonts w:cs="Calibri"/>
          <w:szCs w:val="22"/>
          <w:u w:val="single"/>
        </w:rPr>
        <w:fldChar w:fldCharType="begin">
          <w:ffData>
            <w:name w:val=""/>
            <w:enabled/>
            <w:calcOnExit w:val="0"/>
            <w:textInput>
              <w:default w:val="[Click here and insert address]"/>
            </w:textInput>
          </w:ffData>
        </w:fldChar>
      </w:r>
      <w:r>
        <w:rPr>
          <w:rFonts w:cs="Calibri"/>
          <w:szCs w:val="22"/>
          <w:u w:val="single"/>
        </w:rPr>
        <w:instrText xml:space="preserve"> FORMTEXT </w:instrText>
      </w:r>
      <w:r>
        <w:rPr>
          <w:rFonts w:cs="Calibri"/>
          <w:szCs w:val="22"/>
          <w:u w:val="single"/>
        </w:rPr>
      </w:r>
      <w:r>
        <w:rPr>
          <w:rFonts w:cs="Calibri"/>
          <w:szCs w:val="22"/>
          <w:u w:val="single"/>
        </w:rPr>
        <w:fldChar w:fldCharType="separate"/>
      </w:r>
      <w:r>
        <w:rPr>
          <w:rFonts w:cs="Calibri"/>
          <w:noProof/>
          <w:szCs w:val="22"/>
          <w:u w:val="single"/>
        </w:rPr>
        <w:t>[Click here and insert address]</w:t>
      </w:r>
      <w:r>
        <w:rPr>
          <w:rFonts w:cs="Calibri"/>
          <w:szCs w:val="22"/>
          <w:u w:val="single"/>
        </w:rPr>
        <w:fldChar w:fldCharType="end"/>
      </w:r>
    </w:p>
    <w:p w14:paraId="3F3CD113" w14:textId="77777777" w:rsidR="003C0FB1" w:rsidRPr="00ED4449" w:rsidRDefault="003C0FB1" w:rsidP="0058336E">
      <w:pPr>
        <w:jc w:val="both"/>
        <w:rPr>
          <w:szCs w:val="22"/>
        </w:rPr>
      </w:pPr>
      <w:r w:rsidRPr="00ED4449">
        <w:rPr>
          <w:szCs w:val="22"/>
        </w:rPr>
        <w:t xml:space="preserve">I, </w:t>
      </w:r>
      <w:r w:rsidRPr="00ED4449">
        <w:rPr>
          <w:rFonts w:cs="Calibri"/>
          <w:szCs w:val="22"/>
        </w:rPr>
        <w:fldChar w:fldCharType="begin">
          <w:ffData>
            <w:name w:val=""/>
            <w:enabled/>
            <w:calcOnExit w:val="0"/>
            <w:textInput>
              <w:default w:val="[Click here and insert name of Declarant]"/>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Declarant]</w:t>
      </w:r>
      <w:r w:rsidRPr="00ED4449">
        <w:rPr>
          <w:rFonts w:cs="Calibri"/>
          <w:szCs w:val="22"/>
        </w:rPr>
        <w:fldChar w:fldCharType="end"/>
      </w:r>
      <w:r w:rsidRPr="00ED4449">
        <w:rPr>
          <w:rFonts w:cs="Calibri"/>
          <w:szCs w:val="22"/>
        </w:rPr>
        <w:t>,</w:t>
      </w:r>
      <w:r w:rsidRPr="00ED4449">
        <w:rPr>
          <w:i/>
          <w:szCs w:val="22"/>
        </w:rPr>
        <w:t xml:space="preserve"> </w:t>
      </w:r>
      <w:r w:rsidRPr="00ED4449">
        <w:rPr>
          <w:szCs w:val="22"/>
        </w:rPr>
        <w:t xml:space="preserve">having been duly authorised by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szCs w:val="22"/>
        </w:rPr>
        <w:t xml:space="preserve"> sincerely declare that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rFonts w:cs="Calibri"/>
          <w:szCs w:val="22"/>
        </w:rPr>
        <w:t xml:space="preserve"> </w:t>
      </w:r>
      <w:r w:rsidRPr="00ED4449">
        <w:rPr>
          <w:szCs w:val="22"/>
        </w:rPr>
        <w:t xml:space="preserve">itself or any person who has is a member of the administrative, management or supervisory body of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rFonts w:cs="Calibri"/>
          <w:szCs w:val="22"/>
        </w:rPr>
        <w:t xml:space="preserve"> </w:t>
      </w:r>
      <w:r w:rsidRPr="00ED4449">
        <w:rPr>
          <w:szCs w:val="22"/>
        </w:rPr>
        <w:t xml:space="preserve">or has powers of representation, decision or control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i/>
          <w:szCs w:val="22"/>
        </w:rPr>
        <w:t>:</w:t>
      </w:r>
      <w:r w:rsidRPr="00ED4449">
        <w:rPr>
          <w:szCs w:val="22"/>
        </w:rPr>
        <w:t xml:space="preserve"> </w:t>
      </w:r>
    </w:p>
    <w:p w14:paraId="1B2DA342"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participation in a criminal organisation, as defined in Article 2 of Council Framework Decision 2008/841/JHA.</w:t>
      </w:r>
    </w:p>
    <w:p w14:paraId="40DCCB9B"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 xml:space="preserve">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3215FF">
        <w:rPr>
          <w:szCs w:val="22"/>
          <w:lang w:eastAsia="en-IE"/>
        </w:rPr>
        <w:t>.</w:t>
      </w:r>
    </w:p>
    <w:p w14:paraId="717BCEB9"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fraud within the meaning of Article 1 of the Convention on the protection of the European Communities’ financial interests.</w:t>
      </w:r>
    </w:p>
    <w:p w14:paraId="35B6921C"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terrorist offences or offences linked to terrorist activities, as defined in Articles 1 and 3 of Council Framework Decision 2002/475/JHA</w:t>
      </w:r>
      <w:r w:rsidRPr="00960030">
        <w:rPr>
          <w:szCs w:val="22"/>
          <w:lang w:eastAsia="en-IE"/>
        </w:rPr>
        <w:t xml:space="preserve"> </w:t>
      </w:r>
      <w:r w:rsidRPr="003215FF">
        <w:rPr>
          <w:szCs w:val="22"/>
          <w:lang w:eastAsia="en-IE"/>
        </w:rPr>
        <w:t>respectively, or for inciting or aiding or abetting or attempting to commit an offence, as referred to in Article 4 of that Framework Decision.</w:t>
      </w:r>
    </w:p>
    <w:p w14:paraId="380FFC3D"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rPr>
        <w:t>m</w:t>
      </w:r>
      <w:r w:rsidRPr="003215FF">
        <w:rPr>
          <w:szCs w:val="22"/>
          <w:lang w:eastAsia="en-IE"/>
        </w:rPr>
        <w:t>oney laundering or terrorist financing, as defined in Article 1 of Directive 2005/60/EC of the European Parliament and of the Council</w:t>
      </w:r>
      <w:r w:rsidRPr="003215FF">
        <w:rPr>
          <w:szCs w:val="22"/>
          <w:u w:val="single"/>
          <w:lang w:eastAsia="en-IE"/>
        </w:rPr>
        <w:t>.</w:t>
      </w:r>
    </w:p>
    <w:p w14:paraId="584C6F40"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child labour and other forms of trafficking in human beings as defined in Article 2 of Directive 2011/36/EU of the European Parliament and of the Council</w:t>
      </w:r>
      <w:r w:rsidRPr="00EB5466">
        <w:rPr>
          <w:szCs w:val="22"/>
          <w:lang w:eastAsia="en-IE"/>
        </w:rPr>
        <w:t>.</w:t>
      </w:r>
    </w:p>
    <w:p w14:paraId="0754C1D8" w14:textId="77777777" w:rsidR="003C0FB1" w:rsidRDefault="003C0FB1" w:rsidP="0058336E">
      <w:pPr>
        <w:numPr>
          <w:ilvl w:val="0"/>
          <w:numId w:val="6"/>
        </w:numPr>
        <w:ind w:left="792" w:right="47" w:hanging="396"/>
        <w:jc w:val="both"/>
        <w:rPr>
          <w:szCs w:val="22"/>
        </w:rPr>
      </w:pPr>
      <w:r w:rsidRPr="003215FF">
        <w:rPr>
          <w:szCs w:val="22"/>
        </w:rPr>
        <w:t xml:space="preserve">Is not in breach </w:t>
      </w:r>
      <w:r w:rsidR="00904FCA">
        <w:rPr>
          <w:szCs w:val="22"/>
        </w:rPr>
        <w:t>and has not breached</w:t>
      </w:r>
      <w:r w:rsidRPr="003215FF">
        <w:rPr>
          <w:szCs w:val="22"/>
        </w:rPr>
        <w:t xml:space="preserve"> its obligations relating to the payment of taxes or social security contributions.</w:t>
      </w:r>
    </w:p>
    <w:p w14:paraId="599D3BE8" w14:textId="77777777" w:rsidR="005635BE" w:rsidRDefault="005635BE" w:rsidP="0058336E">
      <w:pPr>
        <w:numPr>
          <w:ilvl w:val="0"/>
          <w:numId w:val="6"/>
        </w:numPr>
        <w:ind w:left="792" w:right="47" w:hanging="396"/>
        <w:jc w:val="both"/>
        <w:rPr>
          <w:szCs w:val="22"/>
        </w:rPr>
      </w:pPr>
      <w:r w:rsidRPr="005635BE">
        <w:rPr>
          <w:szCs w:val="22"/>
        </w:rPr>
        <w:t>That the preparation of the Tender was carried out independently</w:t>
      </w:r>
      <w:r>
        <w:rPr>
          <w:color w:val="A6A6A6" w:themeColor="background1" w:themeShade="A6"/>
          <w:szCs w:val="22"/>
        </w:rPr>
        <w:t>.</w:t>
      </w:r>
    </w:p>
    <w:sdt>
      <w:sdtPr>
        <w:id w:val="438117843"/>
        <w:placeholder>
          <w:docPart w:val="D0248BDBD1F6430BBD6F5481D293B6D6"/>
        </w:placeholder>
      </w:sdtPr>
      <w:sdtContent>
        <w:p w14:paraId="26F46969" w14:textId="09D2A830" w:rsidR="007E093F" w:rsidRPr="00E81730" w:rsidRDefault="007E093F" w:rsidP="00E81730">
          <w:pPr>
            <w:pStyle w:val="ListParagraph"/>
            <w:ind w:left="1116" w:right="47"/>
            <w:rPr>
              <w:i/>
              <w:color w:val="A6A6A6" w:themeColor="background1" w:themeShade="A6"/>
              <w:szCs w:val="22"/>
            </w:rPr>
          </w:pPr>
        </w:p>
        <w:p w14:paraId="097C98C4" w14:textId="396C45B9"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i/>
              <w:color w:val="A6A6A6" w:themeColor="background1" w:themeShade="A6"/>
              <w:szCs w:val="22"/>
            </w:rPr>
            <w:t xml:space="preserve"> </w:t>
          </w:r>
          <w:r w:rsidRPr="00BF6187">
            <w:rPr>
              <w:szCs w:val="22"/>
            </w:rPr>
            <w:t xml:space="preserve">Has,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0BFD3A46" w14:textId="69D5018B" w:rsidR="007E093F" w:rsidRPr="00BF6187" w:rsidRDefault="007E093F" w:rsidP="007E093F">
          <w:pPr>
            <w:pStyle w:val="ListParagraph"/>
            <w:ind w:left="1116" w:right="47"/>
            <w:rPr>
              <w:i/>
              <w:color w:val="A6A6A6" w:themeColor="background1" w:themeShade="A6"/>
              <w:szCs w:val="22"/>
            </w:rPr>
          </w:pPr>
          <w:r w:rsidRPr="00BF6187">
            <w:rPr>
              <w:szCs w:val="22"/>
            </w:rPr>
            <w:t xml:space="preserve">                                                                                                                                                             </w:t>
          </w:r>
        </w:p>
        <w:p w14:paraId="0CB14335" w14:textId="45D1E1E5"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szCs w:val="22"/>
            </w:rPr>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076C0F71" w14:textId="77777777" w:rsidR="007E093F" w:rsidRPr="00BF6187" w:rsidRDefault="007E093F" w:rsidP="007E093F">
          <w:pPr>
            <w:pStyle w:val="ListParagraph"/>
            <w:ind w:left="1116" w:right="47"/>
            <w:rPr>
              <w:i/>
              <w:color w:val="A6A6A6" w:themeColor="background1" w:themeShade="A6"/>
              <w:szCs w:val="22"/>
            </w:rPr>
          </w:pPr>
        </w:p>
        <w:p w14:paraId="57990497" w14:textId="56593DF1"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szCs w:val="22"/>
            </w:rPr>
            <w:t>Is not guilty of grave professional misconduct.</w:t>
          </w:r>
        </w:p>
        <w:p w14:paraId="24520AF2" w14:textId="77777777" w:rsidR="007E093F" w:rsidRPr="00BF6187" w:rsidRDefault="007E093F" w:rsidP="007E093F">
          <w:pPr>
            <w:pStyle w:val="ListParagraph"/>
            <w:ind w:left="1116" w:right="47"/>
            <w:rPr>
              <w:i/>
              <w:color w:val="A6A6A6" w:themeColor="background1" w:themeShade="A6"/>
              <w:szCs w:val="22"/>
            </w:rPr>
          </w:pPr>
        </w:p>
        <w:p w14:paraId="7A7AA394" w14:textId="6D0B9AEE"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szCs w:val="22"/>
            </w:rPr>
            <w:t>Has not entered into agreements with other economic operators aimed at distorting competition.</w:t>
          </w:r>
        </w:p>
        <w:p w14:paraId="4DE25169" w14:textId="77777777" w:rsidR="007E093F" w:rsidRPr="00BF6187" w:rsidRDefault="007E093F" w:rsidP="007E093F">
          <w:pPr>
            <w:pStyle w:val="ListParagraph"/>
            <w:ind w:left="1116" w:right="47"/>
            <w:rPr>
              <w:i/>
              <w:color w:val="A6A6A6" w:themeColor="background1" w:themeShade="A6"/>
              <w:szCs w:val="22"/>
            </w:rPr>
          </w:pPr>
        </w:p>
        <w:p w14:paraId="7E5A11AB" w14:textId="0340A04F" w:rsidR="007E093F" w:rsidRPr="00292437" w:rsidRDefault="00FB6A46" w:rsidP="007E093F">
          <w:pPr>
            <w:pStyle w:val="ListParagraph"/>
            <w:numPr>
              <w:ilvl w:val="0"/>
              <w:numId w:val="6"/>
            </w:numPr>
            <w:ind w:left="1116" w:right="47"/>
            <w:jc w:val="both"/>
            <w:rPr>
              <w:i/>
              <w:color w:val="A6A6A6" w:themeColor="background1" w:themeShade="A6"/>
              <w:szCs w:val="22"/>
            </w:rPr>
          </w:pPr>
          <w:r>
            <w:rPr>
              <w:i/>
              <w:color w:val="A6A6A6" w:themeColor="background1" w:themeShade="A6"/>
              <w:szCs w:val="22"/>
            </w:rPr>
            <w:t xml:space="preserve"> </w:t>
          </w:r>
          <w:r w:rsidR="007E093F" w:rsidRPr="00BF6187">
            <w:rPr>
              <w:szCs w:val="22"/>
            </w:rPr>
            <w:t>Is not aware of any conflict of interest due to its participation in the Competition;</w:t>
          </w:r>
        </w:p>
        <w:p w14:paraId="6064B5DF" w14:textId="77777777" w:rsidR="0051673A" w:rsidRPr="00292437" w:rsidRDefault="0051673A" w:rsidP="00292437">
          <w:pPr>
            <w:pStyle w:val="ListParagraph"/>
            <w:rPr>
              <w:i/>
              <w:color w:val="A6A6A6" w:themeColor="background1" w:themeShade="A6"/>
              <w:szCs w:val="22"/>
            </w:rPr>
          </w:pPr>
        </w:p>
        <w:p w14:paraId="12A20375" w14:textId="76DCE708" w:rsidR="007E093F" w:rsidRDefault="007E093F" w:rsidP="007E093F">
          <w:pPr>
            <w:pStyle w:val="ListParagraph"/>
            <w:numPr>
              <w:ilvl w:val="0"/>
              <w:numId w:val="6"/>
            </w:numPr>
            <w:ind w:left="1116" w:right="47"/>
            <w:jc w:val="both"/>
            <w:rPr>
              <w:szCs w:val="22"/>
            </w:rPr>
          </w:pPr>
          <w:r w:rsidRPr="00BF6187">
            <w:rPr>
              <w:szCs w:val="22"/>
            </w:rPr>
            <w:t>Has not had any prior involvement in the preparation of the Competition;</w:t>
          </w:r>
        </w:p>
        <w:p w14:paraId="6C6B5201" w14:textId="77777777" w:rsidR="007E093F" w:rsidRPr="00BF6187" w:rsidRDefault="007E093F" w:rsidP="007E093F">
          <w:pPr>
            <w:pStyle w:val="ListParagraph"/>
            <w:ind w:left="1116" w:right="47"/>
            <w:rPr>
              <w:szCs w:val="22"/>
            </w:rPr>
          </w:pPr>
        </w:p>
        <w:p w14:paraId="6C35DA89" w14:textId="139820CF"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szCs w:val="22"/>
            </w:rPr>
            <w:t>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690DA271" w14:textId="77777777" w:rsidR="007E093F" w:rsidRDefault="007E093F" w:rsidP="007E093F">
          <w:pPr>
            <w:pStyle w:val="ListParagraph"/>
            <w:ind w:left="1116" w:right="47"/>
            <w:rPr>
              <w:i/>
              <w:color w:val="A6A6A6" w:themeColor="background1" w:themeShade="A6"/>
              <w:szCs w:val="22"/>
            </w:rPr>
          </w:pPr>
        </w:p>
        <w:p w14:paraId="4F546494" w14:textId="13E01C40" w:rsidR="007E093F" w:rsidRPr="00FB6A46" w:rsidRDefault="007E093F" w:rsidP="00FB6A46">
          <w:pPr>
            <w:pStyle w:val="ListParagraph"/>
            <w:numPr>
              <w:ilvl w:val="0"/>
              <w:numId w:val="6"/>
            </w:numPr>
            <w:ind w:left="1116" w:right="47"/>
            <w:jc w:val="both"/>
            <w:rPr>
              <w:i/>
              <w:color w:val="A6A6A6" w:themeColor="background1" w:themeShade="A6"/>
              <w:szCs w:val="22"/>
            </w:rPr>
          </w:pPr>
          <w:r w:rsidRPr="00BF6187">
            <w:rPr>
              <w:szCs w:val="22"/>
            </w:rPr>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73A36FAF" w14:textId="77777777" w:rsidR="007E093F" w:rsidRPr="00BF6187" w:rsidRDefault="007E093F" w:rsidP="007E093F">
          <w:pPr>
            <w:pStyle w:val="ListParagraph"/>
            <w:ind w:left="1116" w:right="47"/>
            <w:rPr>
              <w:i/>
              <w:color w:val="A6A6A6" w:themeColor="background1" w:themeShade="A6"/>
              <w:szCs w:val="22"/>
            </w:rPr>
          </w:pPr>
        </w:p>
        <w:p w14:paraId="60007852" w14:textId="17A8790D" w:rsidR="007E093F" w:rsidRDefault="007E093F" w:rsidP="007E093F">
          <w:pPr>
            <w:pStyle w:val="ListParagraph"/>
            <w:numPr>
              <w:ilvl w:val="0"/>
              <w:numId w:val="6"/>
            </w:numPr>
            <w:ind w:left="1116" w:right="47"/>
            <w:jc w:val="both"/>
          </w:pPr>
          <w:r w:rsidRPr="00BF6187">
            <w:rPr>
              <w:szCs w:val="22"/>
            </w:rPr>
            <w:t>Has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sdtContent>
    </w:sdt>
    <w:p w14:paraId="0D14C36D" w14:textId="77777777" w:rsidR="007E093F" w:rsidRPr="003215FF" w:rsidRDefault="007E093F" w:rsidP="00292437">
      <w:pPr>
        <w:ind w:left="396" w:right="47"/>
        <w:jc w:val="both"/>
        <w:rPr>
          <w:szCs w:val="22"/>
        </w:rPr>
      </w:pPr>
    </w:p>
    <w:p w14:paraId="7099D3B5" w14:textId="77777777" w:rsidR="003C0FB1" w:rsidRDefault="003C0FB1" w:rsidP="0058336E">
      <w:pPr>
        <w:jc w:val="both"/>
        <w:rPr>
          <w:szCs w:val="22"/>
        </w:rPr>
      </w:pPr>
      <w:r w:rsidRPr="00A67331">
        <w:rPr>
          <w:szCs w:val="22"/>
        </w:rPr>
        <w:t xml:space="preserve">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 </w:t>
      </w:r>
    </w:p>
    <w:p w14:paraId="585BBFE9" w14:textId="77777777" w:rsidR="00C93669" w:rsidRPr="00A67331" w:rsidRDefault="00C93669" w:rsidP="0058336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91"/>
        <w:gridCol w:w="4650"/>
      </w:tblGrid>
      <w:tr w:rsidR="003C0FB1" w:rsidRPr="00A67331" w14:paraId="6B3D2FD1" w14:textId="77777777" w:rsidTr="00AB3391">
        <w:trPr>
          <w:trHeight w:val="707"/>
        </w:trPr>
        <w:tc>
          <w:tcPr>
            <w:tcW w:w="4391" w:type="dxa"/>
          </w:tcPr>
          <w:p w14:paraId="52DE42E8" w14:textId="77777777" w:rsidR="003C0FB1" w:rsidRPr="00A67331" w:rsidRDefault="003C0FB1" w:rsidP="00503F93">
            <w:pPr>
              <w:spacing w:after="200"/>
              <w:jc w:val="both"/>
              <w:rPr>
                <w:b/>
                <w:color w:val="333399"/>
                <w:szCs w:val="22"/>
              </w:rPr>
            </w:pPr>
            <w:r w:rsidRPr="00A67331">
              <w:rPr>
                <w:b/>
                <w:color w:val="333399"/>
                <w:szCs w:val="22"/>
              </w:rPr>
              <w:br w:type="page"/>
            </w:r>
          </w:p>
          <w:p w14:paraId="33B9A263" w14:textId="77777777" w:rsidR="003C0FB1" w:rsidRPr="00A67331" w:rsidRDefault="003C0FB1" w:rsidP="00503F93">
            <w:pPr>
              <w:spacing w:after="200"/>
              <w:jc w:val="both"/>
              <w:rPr>
                <w:b/>
                <w:color w:val="333399"/>
                <w:szCs w:val="22"/>
              </w:rPr>
            </w:pPr>
            <w:r w:rsidRPr="00A67331">
              <w:rPr>
                <w:b/>
                <w:color w:val="333399"/>
                <w:szCs w:val="22"/>
              </w:rPr>
              <w:t>________________________</w:t>
            </w:r>
          </w:p>
          <w:p w14:paraId="73977D37" w14:textId="77777777" w:rsidR="003C0FB1" w:rsidRPr="00A67331" w:rsidRDefault="003C0FB1" w:rsidP="00503F93">
            <w:pPr>
              <w:spacing w:after="200"/>
              <w:jc w:val="both"/>
              <w:rPr>
                <w:b/>
                <w:color w:val="333399"/>
                <w:szCs w:val="22"/>
              </w:rPr>
            </w:pPr>
            <w:r w:rsidRPr="00A67331">
              <w:rPr>
                <w:b/>
                <w:color w:val="333399"/>
                <w:szCs w:val="22"/>
              </w:rPr>
              <w:t>Signature of Declarant</w:t>
            </w:r>
          </w:p>
        </w:tc>
        <w:tc>
          <w:tcPr>
            <w:tcW w:w="4650" w:type="dxa"/>
          </w:tcPr>
          <w:p w14:paraId="15AB8B3D" w14:textId="77777777" w:rsidR="003C0FB1" w:rsidRPr="00A67331" w:rsidRDefault="003C0FB1" w:rsidP="00503F93">
            <w:pPr>
              <w:spacing w:after="200"/>
              <w:jc w:val="both"/>
              <w:rPr>
                <w:b/>
                <w:color w:val="333399"/>
                <w:szCs w:val="22"/>
              </w:rPr>
            </w:pPr>
          </w:p>
          <w:p w14:paraId="71095822" w14:textId="77777777" w:rsidR="003C0FB1" w:rsidRPr="00A67331" w:rsidRDefault="003C0FB1" w:rsidP="00503F93">
            <w:pPr>
              <w:spacing w:after="200"/>
              <w:jc w:val="both"/>
              <w:rPr>
                <w:b/>
                <w:color w:val="333399"/>
                <w:szCs w:val="22"/>
              </w:rPr>
            </w:pPr>
            <w:r w:rsidRPr="00A67331">
              <w:rPr>
                <w:b/>
                <w:color w:val="333399"/>
                <w:szCs w:val="22"/>
              </w:rPr>
              <w:t>________________________</w:t>
            </w:r>
          </w:p>
          <w:p w14:paraId="0E86FA4E" w14:textId="77777777" w:rsidR="003C0FB1" w:rsidRPr="00A67331" w:rsidRDefault="003C0FB1" w:rsidP="00503F93">
            <w:pPr>
              <w:spacing w:after="200"/>
              <w:jc w:val="both"/>
              <w:rPr>
                <w:b/>
                <w:color w:val="333399"/>
                <w:szCs w:val="22"/>
              </w:rPr>
            </w:pPr>
            <w:r w:rsidRPr="00A67331">
              <w:rPr>
                <w:b/>
                <w:color w:val="333399"/>
                <w:szCs w:val="22"/>
              </w:rPr>
              <w:t>Name of Declarant in print or block capitals</w:t>
            </w:r>
          </w:p>
        </w:tc>
      </w:tr>
      <w:tr w:rsidR="003C0FB1" w:rsidRPr="00A67331" w14:paraId="640FE3D6" w14:textId="77777777" w:rsidTr="00AB3391">
        <w:trPr>
          <w:trHeight w:val="158"/>
        </w:trPr>
        <w:tc>
          <w:tcPr>
            <w:tcW w:w="9041" w:type="dxa"/>
            <w:gridSpan w:val="2"/>
          </w:tcPr>
          <w:p w14:paraId="25604895" w14:textId="77777777" w:rsidR="003C0FB1" w:rsidRPr="00A67331" w:rsidRDefault="003C0FB1" w:rsidP="00503F93">
            <w:pPr>
              <w:spacing w:after="200" w:line="280" w:lineRule="exact"/>
              <w:jc w:val="both"/>
              <w:rPr>
                <w:b/>
                <w:color w:val="333399"/>
                <w:szCs w:val="22"/>
              </w:rPr>
            </w:pPr>
            <w:r w:rsidRPr="00A67331">
              <w:rPr>
                <w:b/>
                <w:color w:val="333399"/>
                <w:szCs w:val="22"/>
              </w:rPr>
              <w:t>Declared before me by ___________________________________ who is personally known to me</w:t>
            </w:r>
          </w:p>
          <w:p w14:paraId="79CD4614" w14:textId="77777777" w:rsidR="003C0FB1" w:rsidRPr="00A67331" w:rsidRDefault="003C0FB1" w:rsidP="00503F93">
            <w:pPr>
              <w:spacing w:after="200" w:line="280" w:lineRule="exact"/>
              <w:jc w:val="both"/>
              <w:rPr>
                <w:b/>
                <w:color w:val="333399"/>
                <w:szCs w:val="22"/>
              </w:rPr>
            </w:pPr>
            <w:r w:rsidRPr="00A67331">
              <w:rPr>
                <w:b/>
                <w:color w:val="333399"/>
                <w:szCs w:val="22"/>
              </w:rPr>
              <w:t>(or who is identified to me by ______________________________who is personally known to me)</w:t>
            </w:r>
          </w:p>
          <w:p w14:paraId="5306782F" w14:textId="77777777" w:rsidR="003C0FB1" w:rsidRPr="00A67331" w:rsidRDefault="003C0FB1" w:rsidP="00503F93">
            <w:pPr>
              <w:spacing w:after="200" w:line="280" w:lineRule="exact"/>
              <w:jc w:val="both"/>
              <w:rPr>
                <w:b/>
                <w:color w:val="333399"/>
                <w:szCs w:val="22"/>
              </w:rPr>
            </w:pPr>
            <w:r w:rsidRPr="00A67331">
              <w:rPr>
                <w:b/>
                <w:color w:val="333399"/>
                <w:szCs w:val="22"/>
              </w:rPr>
              <w:t>at ____________________________  this ___________ day of _______________ 20__</w:t>
            </w:r>
          </w:p>
          <w:p w14:paraId="3A3D73EC" w14:textId="77777777" w:rsidR="003C0FB1" w:rsidRPr="00A67331" w:rsidRDefault="003C0FB1" w:rsidP="00503F93">
            <w:pPr>
              <w:spacing w:after="200" w:line="280" w:lineRule="exact"/>
              <w:jc w:val="both"/>
              <w:rPr>
                <w:b/>
                <w:color w:val="333399"/>
                <w:szCs w:val="22"/>
              </w:rPr>
            </w:pPr>
          </w:p>
          <w:p w14:paraId="6294FE32" w14:textId="77777777" w:rsidR="003C0FB1" w:rsidRPr="00A67331" w:rsidRDefault="003C0FB1" w:rsidP="00503F93">
            <w:pPr>
              <w:spacing w:after="200" w:line="280" w:lineRule="exact"/>
              <w:jc w:val="both"/>
              <w:rPr>
                <w:b/>
                <w:color w:val="333399"/>
                <w:szCs w:val="22"/>
              </w:rPr>
            </w:pPr>
            <w:r w:rsidRPr="00A67331">
              <w:rPr>
                <w:b/>
                <w:color w:val="333399"/>
                <w:szCs w:val="22"/>
              </w:rPr>
              <w:lastRenderedPageBreak/>
              <w:t>________________________________</w:t>
            </w:r>
          </w:p>
          <w:p w14:paraId="08E8BFB9" w14:textId="77777777" w:rsidR="003C0FB1" w:rsidRPr="00A67331" w:rsidRDefault="003C0FB1" w:rsidP="00503F93">
            <w:pPr>
              <w:spacing w:after="200" w:line="280" w:lineRule="exact"/>
              <w:jc w:val="both"/>
              <w:rPr>
                <w:b/>
                <w:color w:val="333399"/>
                <w:szCs w:val="22"/>
              </w:rPr>
            </w:pPr>
            <w:r w:rsidRPr="00A67331">
              <w:rPr>
                <w:b/>
                <w:color w:val="333399"/>
                <w:szCs w:val="22"/>
              </w:rPr>
              <w:t>(signed)</w:t>
            </w:r>
            <w:r w:rsidRPr="00A67331">
              <w:rPr>
                <w:b/>
                <w:color w:val="333399"/>
                <w:szCs w:val="22"/>
              </w:rPr>
              <w:br/>
              <w:t>Practising Solicitor/Commissioner for Oaths</w:t>
            </w:r>
          </w:p>
        </w:tc>
      </w:tr>
    </w:tbl>
    <w:p w14:paraId="50A47B75"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512114DD" w14:textId="77777777" w:rsidR="003C0FB1" w:rsidRDefault="003C0FB1" w:rsidP="003C0FB1">
      <w:pPr>
        <w:jc w:val="both"/>
      </w:pPr>
    </w:p>
    <w:p w14:paraId="7D2A488F" w14:textId="77777777" w:rsidR="003C0FB1" w:rsidRDefault="003C0FB1" w:rsidP="003C0FB1">
      <w:pPr>
        <w:jc w:val="both"/>
      </w:pPr>
    </w:p>
    <w:p w14:paraId="5A2E93D4" w14:textId="77777777" w:rsidR="000E2CF8" w:rsidRDefault="000E2CF8" w:rsidP="003C0FB1">
      <w:pPr>
        <w:jc w:val="both"/>
      </w:pPr>
    </w:p>
    <w:p w14:paraId="47EA0BD9" w14:textId="77777777" w:rsidR="003C0FB1" w:rsidRDefault="003C0FB1" w:rsidP="003C0FB1">
      <w:pPr>
        <w:jc w:val="both"/>
      </w:pPr>
    </w:p>
    <w:p w14:paraId="78D569E2" w14:textId="442CC1C5" w:rsidR="003C0FB1" w:rsidRPr="00CB5B77" w:rsidRDefault="00000000"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Content>
          <w:r w:rsidR="00552293">
            <w:rPr>
              <w:highlight w:val="lightGray"/>
            </w:rPr>
            <w:t>The National Institute for Bioprocessing Research and Training (NIBRT)</w:t>
          </w:r>
        </w:sdtContent>
      </w:sdt>
    </w:p>
    <w:p w14:paraId="2E4BEC14" w14:textId="77777777" w:rsidR="003C0FB1" w:rsidRDefault="003C0FB1" w:rsidP="003C0FB1">
      <w:pPr>
        <w:jc w:val="center"/>
      </w:pPr>
    </w:p>
    <w:p w14:paraId="31AC812D" w14:textId="77777777" w:rsidR="003C0FB1" w:rsidRDefault="003C0FB1" w:rsidP="003C0FB1">
      <w:pPr>
        <w:jc w:val="center"/>
      </w:pPr>
      <w:r w:rsidRPr="000E5DB7">
        <w:t>and</w:t>
      </w:r>
    </w:p>
    <w:p w14:paraId="41E460E2" w14:textId="77777777" w:rsidR="003C0FB1" w:rsidRDefault="003C0FB1" w:rsidP="003C0FB1">
      <w:pPr>
        <w:jc w:val="center"/>
      </w:pPr>
    </w:p>
    <w:p w14:paraId="71658727"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Content>
          <w:r w:rsidRPr="000E5DB7">
            <w:rPr>
              <w:highlight w:val="lightGray"/>
            </w:rPr>
            <w:t>Insert successful Tenderer’s full legal name]</w:t>
          </w:r>
        </w:sdtContent>
      </w:sdt>
    </w:p>
    <w:p w14:paraId="5EFEE731" w14:textId="77777777" w:rsidR="003C0FB1" w:rsidRDefault="003C0FB1" w:rsidP="003C0FB1">
      <w:pPr>
        <w:jc w:val="center"/>
      </w:pPr>
    </w:p>
    <w:p w14:paraId="73F81EBC" w14:textId="77777777" w:rsidR="003C0FB1" w:rsidRDefault="003C0FB1" w:rsidP="003C0FB1">
      <w:pPr>
        <w:jc w:val="center"/>
      </w:pPr>
    </w:p>
    <w:p w14:paraId="10C00DA2" w14:textId="77777777" w:rsidR="003C0FB1" w:rsidRDefault="003C0FB1" w:rsidP="003C0FB1">
      <w:pPr>
        <w:jc w:val="center"/>
        <w:rPr>
          <w:b/>
        </w:rPr>
      </w:pPr>
      <w:r w:rsidRPr="000E5DB7">
        <w:rPr>
          <w:b/>
        </w:rPr>
        <w:t>AGREEMENT</w:t>
      </w:r>
    </w:p>
    <w:p w14:paraId="32D7B2BB" w14:textId="77777777" w:rsidR="003C0FB1" w:rsidRDefault="003C0FB1" w:rsidP="003C0FB1">
      <w:pPr>
        <w:jc w:val="center"/>
      </w:pPr>
    </w:p>
    <w:p w14:paraId="17F0703A" w14:textId="77777777" w:rsidR="003C0FB1" w:rsidRDefault="003C0FB1" w:rsidP="003C0FB1">
      <w:pPr>
        <w:jc w:val="center"/>
      </w:pPr>
      <w:r w:rsidRPr="000E5DB7">
        <w:t>Relating to the provision of Services pursuant to</w:t>
      </w:r>
    </w:p>
    <w:p w14:paraId="7E0E0EB3" w14:textId="77777777" w:rsidR="003C0FB1" w:rsidRDefault="003C0FB1" w:rsidP="003C0FB1">
      <w:pPr>
        <w:jc w:val="center"/>
      </w:pPr>
    </w:p>
    <w:p w14:paraId="7C56DA9E" w14:textId="32A98441"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Content>
          <w:r w:rsidR="00860ABF">
            <w:rPr>
              <w:szCs w:val="22"/>
              <w:highlight w:val="lightGray"/>
            </w:rPr>
            <w:t>Internal Audit Services</w:t>
          </w:r>
        </w:sdtContent>
      </w:sdt>
    </w:p>
    <w:p w14:paraId="2B0DC753" w14:textId="77777777" w:rsidR="00C43DF2" w:rsidRDefault="00C43DF2">
      <w:pPr>
        <w:spacing w:after="160" w:line="259" w:lineRule="auto"/>
      </w:pPr>
      <w:r>
        <w:br w:type="page"/>
      </w:r>
    </w:p>
    <w:p w14:paraId="4AA49298" w14:textId="77777777" w:rsidR="00C43DF2" w:rsidRDefault="00C43DF2" w:rsidP="003C0FB1">
      <w:pPr>
        <w:jc w:val="center"/>
      </w:pPr>
    </w:p>
    <w:p w14:paraId="2698AA16" w14:textId="77777777"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Content>
          <w:r w:rsidRPr="00830A49">
            <w:rPr>
              <w:highlight w:val="lightGray"/>
            </w:rPr>
            <w:t>[date e.g. 2nd]</w:t>
          </w:r>
        </w:sdtContent>
      </w:sdt>
      <w:r w:rsidRPr="00830A49">
        <w:t xml:space="preserve"> day of </w:t>
      </w:r>
      <w:sdt>
        <w:sdtPr>
          <w:id w:val="1406406"/>
          <w:placeholder>
            <w:docPart w:val="8901D191F8114F88B2426FBE50455036"/>
          </w:placeholder>
        </w:sdtPr>
        <w:sdtContent>
          <w:r w:rsidRPr="00830A49">
            <w:rPr>
              <w:highlight w:val="lightGray"/>
            </w:rPr>
            <w:t>[</w:t>
          </w:r>
          <w:sdt>
            <w:sdtPr>
              <w:rPr>
                <w:highlight w:val="lightGray"/>
              </w:rPr>
              <w:id w:val="1406403"/>
              <w:placeholder>
                <w:docPart w:val="8901D191F8114F88B2426FBE50455036"/>
              </w:placeholder>
            </w:sdtPr>
            <w:sdtContent>
              <w:r w:rsidRPr="00830A49">
                <w:rPr>
                  <w:highlight w:val="lightGray"/>
                </w:rPr>
                <w:t>month]</w:t>
              </w:r>
            </w:sdtContent>
          </w:sdt>
        </w:sdtContent>
      </w:sdt>
      <w:r w:rsidRPr="00830A49">
        <w:t xml:space="preserve"> 20</w:t>
      </w:r>
      <w:sdt>
        <w:sdtPr>
          <w:id w:val="1406404"/>
          <w:placeholder>
            <w:docPart w:val="8901D191F8114F88B2426FBE50455036"/>
          </w:placeholder>
        </w:sdtPr>
        <w:sdtContent>
          <w:r w:rsidRPr="00830A49">
            <w:rPr>
              <w:highlight w:val="lightGray"/>
            </w:rPr>
            <w:t>[year]</w:t>
          </w:r>
        </w:sdtContent>
      </w:sdt>
      <w:r w:rsidRPr="00830A49">
        <w:t xml:space="preserve"> BETWEEN:</w:t>
      </w:r>
    </w:p>
    <w:p w14:paraId="49C1D1CD" w14:textId="3981F77D" w:rsidR="003C0FB1" w:rsidRDefault="00000000"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Content>
          <w:r w:rsidR="00552293">
            <w:rPr>
              <w:highlight w:val="lightGray"/>
            </w:rPr>
            <w:t>The National Institute for Bioprocessing Research and Training (NIBRT)</w:t>
          </w:r>
        </w:sdtContent>
      </w:sdt>
      <w:r w:rsidR="003C0FB1" w:rsidRPr="000E5DB7">
        <w:t xml:space="preserve">, of </w:t>
      </w:r>
      <w:bookmarkStart w:id="21" w:name="Text34"/>
      <w:r w:rsidR="003C0FB1" w:rsidRPr="000E5DB7">
        <w:fldChar w:fldCharType="begin">
          <w:ffData>
            <w:name w:val="Text34"/>
            <w:enabled/>
            <w:calcOnExit w:val="0"/>
            <w:textInput>
              <w:default w:val="[Address]"/>
            </w:textInput>
          </w:ffData>
        </w:fldChar>
      </w:r>
      <w:r w:rsidR="003C0FB1" w:rsidRPr="000E5DB7">
        <w:instrText xml:space="preserve"> FORMTEXT </w:instrText>
      </w:r>
      <w:r w:rsidR="003C0FB1" w:rsidRPr="000E5DB7">
        <w:fldChar w:fldCharType="separate"/>
      </w:r>
      <w:r w:rsidR="003C0FB1" w:rsidRPr="000E5DB7">
        <w:rPr>
          <w:noProof/>
        </w:rPr>
        <w:t>[address]</w:t>
      </w:r>
      <w:r w:rsidR="003C0FB1" w:rsidRPr="000E5DB7">
        <w:fldChar w:fldCharType="end"/>
      </w:r>
      <w:bookmarkEnd w:id="21"/>
      <w:r w:rsidR="003C0FB1" w:rsidRPr="000E5DB7">
        <w:t xml:space="preserve"> (“the Client”); </w:t>
      </w:r>
    </w:p>
    <w:p w14:paraId="2B9A8E13" w14:textId="77777777" w:rsidR="003C0FB1" w:rsidRDefault="003C0FB1" w:rsidP="003C0FB1">
      <w:pPr>
        <w:spacing w:after="200"/>
        <w:jc w:val="both"/>
      </w:pPr>
      <w:r w:rsidRPr="000E5DB7">
        <w:t>and</w:t>
      </w:r>
    </w:p>
    <w:p w14:paraId="63493841" w14:textId="77777777" w:rsidR="003C0FB1" w:rsidRDefault="00000000" w:rsidP="003C0FB1">
      <w:pPr>
        <w:spacing w:after="200"/>
        <w:jc w:val="both"/>
      </w:pPr>
      <w:sdt>
        <w:sdtPr>
          <w:rPr>
            <w:highlight w:val="lightGray"/>
          </w:rPr>
          <w:id w:val="2082614"/>
          <w:placeholder>
            <w:docPart w:val="E5B87B3FD9CB4E93885F5503286AB1BB"/>
          </w:placeholder>
        </w:sdt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0B000F27" w14:textId="77777777" w:rsidR="003C0FB1" w:rsidRDefault="003C0FB1" w:rsidP="003C0FB1">
      <w:pPr>
        <w:spacing w:after="200"/>
        <w:jc w:val="both"/>
      </w:pPr>
      <w:r w:rsidRPr="000E5DB7">
        <w:t>(each a “Party” and together “the Parties”).</w:t>
      </w:r>
    </w:p>
    <w:p w14:paraId="1C51F01C"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10E2557D" w14:textId="77777777" w:rsidTr="00503F93">
        <w:tc>
          <w:tcPr>
            <w:tcW w:w="828" w:type="dxa"/>
          </w:tcPr>
          <w:p w14:paraId="0E752AB5" w14:textId="77777777" w:rsidR="003C0FB1" w:rsidRDefault="003C0FB1" w:rsidP="00C43DF2">
            <w:pPr>
              <w:spacing w:after="200"/>
              <w:jc w:val="both"/>
              <w:rPr>
                <w:color w:val="0000FF"/>
              </w:rPr>
            </w:pPr>
            <w:r w:rsidRPr="000E5DB7">
              <w:rPr>
                <w:color w:val="0000FF"/>
              </w:rPr>
              <w:t>A.</w:t>
            </w:r>
          </w:p>
        </w:tc>
        <w:tc>
          <w:tcPr>
            <w:tcW w:w="9540" w:type="dxa"/>
          </w:tcPr>
          <w:p w14:paraId="3FF40EA3" w14:textId="77777777"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30"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10BA5866" w14:textId="77777777" w:rsidTr="00503F93">
        <w:tc>
          <w:tcPr>
            <w:tcW w:w="828" w:type="dxa"/>
          </w:tcPr>
          <w:p w14:paraId="55F660D2" w14:textId="77777777" w:rsidR="003C0FB1" w:rsidRDefault="003C0FB1" w:rsidP="00C43DF2">
            <w:pPr>
              <w:spacing w:after="200"/>
              <w:jc w:val="both"/>
              <w:rPr>
                <w:color w:val="0000FF"/>
              </w:rPr>
            </w:pPr>
            <w:r w:rsidRPr="000E5DB7">
              <w:rPr>
                <w:color w:val="0000FF"/>
              </w:rPr>
              <w:t>B.</w:t>
            </w:r>
          </w:p>
        </w:tc>
        <w:tc>
          <w:tcPr>
            <w:tcW w:w="9540" w:type="dxa"/>
          </w:tcPr>
          <w:p w14:paraId="67ED2BE8"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57DDF0DC"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3F09E852" w14:textId="77777777" w:rsidTr="000E2CF8">
        <w:tc>
          <w:tcPr>
            <w:tcW w:w="394" w:type="pct"/>
          </w:tcPr>
          <w:p w14:paraId="786DFD69" w14:textId="77777777" w:rsidR="003C0FB1" w:rsidRDefault="003C0FB1" w:rsidP="00C43DF2">
            <w:pPr>
              <w:spacing w:after="200"/>
              <w:jc w:val="both"/>
              <w:rPr>
                <w:color w:val="0000FF"/>
              </w:rPr>
            </w:pPr>
            <w:r>
              <w:rPr>
                <w:color w:val="0000FF"/>
              </w:rPr>
              <w:t>1.</w:t>
            </w:r>
          </w:p>
        </w:tc>
        <w:tc>
          <w:tcPr>
            <w:tcW w:w="4606" w:type="pct"/>
            <w:gridSpan w:val="2"/>
          </w:tcPr>
          <w:p w14:paraId="2E9FAF04"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3B9DFB34" w14:textId="77777777" w:rsidTr="009340FB">
        <w:tc>
          <w:tcPr>
            <w:tcW w:w="394" w:type="pct"/>
          </w:tcPr>
          <w:p w14:paraId="7A2270A5" w14:textId="77777777" w:rsidR="003C0FB1" w:rsidRDefault="003C0FB1" w:rsidP="00C43DF2">
            <w:pPr>
              <w:spacing w:after="200"/>
              <w:jc w:val="both"/>
              <w:rPr>
                <w:color w:val="0000FF"/>
              </w:rPr>
            </w:pPr>
          </w:p>
        </w:tc>
        <w:tc>
          <w:tcPr>
            <w:tcW w:w="265" w:type="pct"/>
          </w:tcPr>
          <w:p w14:paraId="16486880" w14:textId="77777777" w:rsidR="003C0FB1" w:rsidRDefault="003C0FB1" w:rsidP="00C93669">
            <w:pPr>
              <w:jc w:val="both"/>
            </w:pPr>
            <w:r w:rsidRPr="000E5DB7">
              <w:t>i.</w:t>
            </w:r>
          </w:p>
        </w:tc>
        <w:tc>
          <w:tcPr>
            <w:tcW w:w="4341" w:type="pct"/>
          </w:tcPr>
          <w:p w14:paraId="72DDA208" w14:textId="77777777" w:rsidR="003C0FB1" w:rsidRDefault="003C0FB1" w:rsidP="00EC7568">
            <w:pPr>
              <w:jc w:val="both"/>
            </w:pPr>
            <w:r w:rsidRPr="000E5DB7">
              <w:t xml:space="preserve">This Agreement and Schedules A to </w:t>
            </w:r>
            <w:r w:rsidR="00EC7568">
              <w:t>E</w:t>
            </w:r>
            <w:r w:rsidRPr="000E5DB7">
              <w:t xml:space="preserve"> attached hereto;</w:t>
            </w:r>
          </w:p>
        </w:tc>
      </w:tr>
      <w:tr w:rsidR="003C0FB1" w:rsidRPr="00CB5B77" w14:paraId="04FA355F" w14:textId="77777777" w:rsidTr="009340FB">
        <w:tc>
          <w:tcPr>
            <w:tcW w:w="394" w:type="pct"/>
          </w:tcPr>
          <w:p w14:paraId="36BABBC1" w14:textId="77777777" w:rsidR="003C0FB1" w:rsidRDefault="003C0FB1" w:rsidP="00C43DF2">
            <w:pPr>
              <w:spacing w:after="200"/>
              <w:jc w:val="both"/>
              <w:rPr>
                <w:color w:val="0000FF"/>
              </w:rPr>
            </w:pPr>
          </w:p>
        </w:tc>
        <w:tc>
          <w:tcPr>
            <w:tcW w:w="265" w:type="pct"/>
          </w:tcPr>
          <w:p w14:paraId="34C1A7FE" w14:textId="77777777" w:rsidR="003C0FB1" w:rsidRDefault="003C0FB1" w:rsidP="00C93669">
            <w:pPr>
              <w:jc w:val="both"/>
            </w:pPr>
            <w:r w:rsidRPr="000E5DB7">
              <w:t>ii.</w:t>
            </w:r>
          </w:p>
        </w:tc>
        <w:tc>
          <w:tcPr>
            <w:tcW w:w="4341" w:type="pct"/>
          </w:tcPr>
          <w:p w14:paraId="04567CB1" w14:textId="77777777" w:rsidR="003C0FB1" w:rsidRDefault="003C0FB1" w:rsidP="00C93669">
            <w:pPr>
              <w:jc w:val="both"/>
            </w:pPr>
            <w:r w:rsidRPr="000E5DB7">
              <w:t xml:space="preserve">The RFT; </w:t>
            </w:r>
          </w:p>
        </w:tc>
      </w:tr>
      <w:tr w:rsidR="003C0FB1" w:rsidRPr="00CB5B77" w14:paraId="7B821959" w14:textId="77777777" w:rsidTr="009340FB">
        <w:tc>
          <w:tcPr>
            <w:tcW w:w="394" w:type="pct"/>
          </w:tcPr>
          <w:p w14:paraId="0DDE314A" w14:textId="77777777" w:rsidR="003C0FB1" w:rsidRDefault="003C0FB1" w:rsidP="00C43DF2">
            <w:pPr>
              <w:spacing w:after="200"/>
              <w:jc w:val="both"/>
              <w:rPr>
                <w:color w:val="0000FF"/>
              </w:rPr>
            </w:pPr>
          </w:p>
        </w:tc>
        <w:tc>
          <w:tcPr>
            <w:tcW w:w="265" w:type="pct"/>
          </w:tcPr>
          <w:p w14:paraId="2015AB11" w14:textId="77777777" w:rsidR="003C0FB1" w:rsidRDefault="003C0FB1" w:rsidP="00C93669">
            <w:pPr>
              <w:jc w:val="both"/>
            </w:pPr>
            <w:r w:rsidRPr="000E5DB7">
              <w:t>iii.</w:t>
            </w:r>
          </w:p>
        </w:tc>
        <w:tc>
          <w:tcPr>
            <w:tcW w:w="4341" w:type="pct"/>
          </w:tcPr>
          <w:p w14:paraId="7A507414" w14:textId="77777777" w:rsidR="003C0FB1" w:rsidRDefault="003C0FB1" w:rsidP="00C93669">
            <w:pPr>
              <w:jc w:val="both"/>
            </w:pPr>
            <w:r w:rsidRPr="000E5DB7">
              <w:t>The Submission.</w:t>
            </w:r>
          </w:p>
        </w:tc>
      </w:tr>
      <w:tr w:rsidR="003C0FB1" w:rsidRPr="00CB5B77" w14:paraId="0A1A4172" w14:textId="77777777" w:rsidTr="000E2CF8">
        <w:tc>
          <w:tcPr>
            <w:tcW w:w="394" w:type="pct"/>
          </w:tcPr>
          <w:p w14:paraId="491375B9" w14:textId="77777777" w:rsidR="003C0FB1" w:rsidRPr="000E5DB7" w:rsidRDefault="003C0FB1" w:rsidP="00C43DF2">
            <w:pPr>
              <w:spacing w:after="200"/>
              <w:jc w:val="both"/>
              <w:rPr>
                <w:color w:val="0000FF"/>
              </w:rPr>
            </w:pPr>
            <w:r>
              <w:rPr>
                <w:color w:val="0000FF"/>
              </w:rPr>
              <w:t>2.</w:t>
            </w:r>
          </w:p>
        </w:tc>
        <w:tc>
          <w:tcPr>
            <w:tcW w:w="4606" w:type="pct"/>
            <w:gridSpan w:val="2"/>
          </w:tcPr>
          <w:p w14:paraId="0A9826EE"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2461817C" w14:textId="77777777" w:rsidTr="000E2CF8">
        <w:tc>
          <w:tcPr>
            <w:tcW w:w="394" w:type="pct"/>
          </w:tcPr>
          <w:p w14:paraId="2C4D62BF" w14:textId="77777777" w:rsidR="003C0FB1" w:rsidRPr="000E5DB7" w:rsidRDefault="003C0FB1" w:rsidP="00C43DF2">
            <w:pPr>
              <w:spacing w:after="200"/>
              <w:jc w:val="both"/>
              <w:rPr>
                <w:color w:val="0000FF"/>
              </w:rPr>
            </w:pPr>
            <w:r>
              <w:rPr>
                <w:color w:val="0000FF"/>
              </w:rPr>
              <w:t>3.</w:t>
            </w:r>
          </w:p>
        </w:tc>
        <w:tc>
          <w:tcPr>
            <w:tcW w:w="4606" w:type="pct"/>
            <w:gridSpan w:val="2"/>
          </w:tcPr>
          <w:p w14:paraId="2FD1F2EF"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7C07BF02" w14:textId="77777777" w:rsidTr="000E2CF8">
        <w:tc>
          <w:tcPr>
            <w:tcW w:w="394" w:type="pct"/>
          </w:tcPr>
          <w:p w14:paraId="4BB13089" w14:textId="77777777" w:rsidR="003C0FB1" w:rsidRPr="000E5DB7" w:rsidRDefault="003C0FB1" w:rsidP="00C43DF2">
            <w:pPr>
              <w:spacing w:after="200"/>
              <w:jc w:val="both"/>
              <w:rPr>
                <w:color w:val="0000FF"/>
              </w:rPr>
            </w:pPr>
            <w:r>
              <w:rPr>
                <w:color w:val="0000FF"/>
              </w:rPr>
              <w:t>4.</w:t>
            </w:r>
          </w:p>
        </w:tc>
        <w:tc>
          <w:tcPr>
            <w:tcW w:w="4606" w:type="pct"/>
            <w:gridSpan w:val="2"/>
          </w:tcPr>
          <w:p w14:paraId="679FE457" w14:textId="77777777" w:rsidR="003C0FB1" w:rsidRPr="000E5DB7" w:rsidRDefault="003C0FB1" w:rsidP="00C93669">
            <w:pPr>
              <w:jc w:val="both"/>
            </w:pPr>
            <w:r w:rsidRPr="000E5DB7">
              <w:t xml:space="preserve">For the purposes of this Agreement, the Client’s Contact is </w:t>
            </w:r>
            <w:sdt>
              <w:sdtPr>
                <w:rPr>
                  <w:highlight w:val="lightGray"/>
                </w:rPr>
                <w:id w:val="170830997"/>
              </w:sdtPr>
              <w:sdtContent>
                <w:r w:rsidRPr="00C93669">
                  <w:rPr>
                    <w:highlight w:val="lightGray"/>
                  </w:rPr>
                  <w:t>[name of contact person]</w:t>
                </w:r>
              </w:sdtContent>
            </w:sdt>
            <w:r w:rsidRPr="000E5DB7">
              <w:t xml:space="preserve"> of </w:t>
            </w:r>
            <w:r w:rsidR="00C93669">
              <w:fldChar w:fldCharType="begin">
                <w:ffData>
                  <w:name w:val="Text39"/>
                  <w:enabled/>
                  <w:calcOnExit w:val="0"/>
                  <w:textInput>
                    <w:default w:val="[address of contact person]"/>
                  </w:textInput>
                </w:ffData>
              </w:fldChar>
            </w:r>
            <w:bookmarkStart w:id="22" w:name="Text39"/>
            <w:r w:rsidR="00C93669">
              <w:instrText xml:space="preserve"> FORMTEXT </w:instrText>
            </w:r>
            <w:r w:rsidR="00C93669">
              <w:fldChar w:fldCharType="separate"/>
            </w:r>
            <w:r w:rsidR="00C93669">
              <w:rPr>
                <w:noProof/>
              </w:rPr>
              <w:t>[address of contact person]</w:t>
            </w:r>
            <w:r w:rsidR="00C93669">
              <w:fldChar w:fldCharType="end"/>
            </w:r>
            <w:bookmarkEnd w:id="22"/>
            <w:r w:rsidRPr="000E5DB7">
              <w:t xml:space="preserve">; the Contractor’s Contact is </w:t>
            </w:r>
            <w:sdt>
              <w:sdtPr>
                <w:rPr>
                  <w:highlight w:val="lightGray"/>
                </w:rPr>
                <w:id w:val="2082631"/>
              </w:sdt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1059374D" w14:textId="77777777" w:rsidTr="000E2CF8">
        <w:tc>
          <w:tcPr>
            <w:tcW w:w="394" w:type="pct"/>
          </w:tcPr>
          <w:p w14:paraId="5037B506"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0428866B" w14:textId="7777777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23" w:name="Text142"/>
            <w:r w:rsidR="00C93669">
              <w:rPr>
                <w:szCs w:val="22"/>
              </w:rPr>
              <w:instrText xml:space="preserve"> FORMTEXT </w:instrText>
            </w:r>
            <w:r w:rsidR="00C93669">
              <w:rPr>
                <w:szCs w:val="22"/>
              </w:rPr>
            </w:r>
            <w:r w:rsidR="00C93669">
              <w:rPr>
                <w:szCs w:val="22"/>
              </w:rPr>
              <w:fldChar w:fldCharType="separate"/>
            </w:r>
            <w:r w:rsidR="00C93669">
              <w:rPr>
                <w:noProof/>
                <w:szCs w:val="22"/>
              </w:rPr>
              <w:t>[Insert date]</w:t>
            </w:r>
            <w:r w:rsidR="00C93669">
              <w:rPr>
                <w:szCs w:val="22"/>
              </w:rPr>
              <w:fldChar w:fldCharType="end"/>
            </w:r>
            <w:bookmarkEnd w:id="23"/>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21B9652E" w14:textId="77777777"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606B52ED" w14:textId="77777777"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24" w:name="Text143"/>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bookmarkEnd w:id="24"/>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r w:rsidRPr="00216A9C">
              <w:rPr>
                <w:noProof/>
                <w:szCs w:val="22"/>
              </w:rPr>
              <w:t xml:space="preserve"> such extensions permitted subject to its obligations at law</w:t>
            </w:r>
          </w:p>
        </w:tc>
      </w:tr>
      <w:tr w:rsidR="009340FB" w:rsidRPr="00CB5B77" w14:paraId="1E0ABCDB" w14:textId="77777777" w:rsidTr="000E2CF8">
        <w:tc>
          <w:tcPr>
            <w:tcW w:w="394" w:type="pct"/>
          </w:tcPr>
          <w:p w14:paraId="49AB3959" w14:textId="77777777" w:rsidR="009340FB" w:rsidRDefault="009340FB" w:rsidP="009340FB">
            <w:pPr>
              <w:spacing w:after="200"/>
              <w:jc w:val="both"/>
              <w:rPr>
                <w:color w:val="0000FF"/>
              </w:rPr>
            </w:pPr>
            <w:r>
              <w:rPr>
                <w:color w:val="0000FF"/>
              </w:rPr>
              <w:t>6.</w:t>
            </w:r>
          </w:p>
        </w:tc>
        <w:tc>
          <w:tcPr>
            <w:tcW w:w="4606" w:type="pct"/>
            <w:gridSpan w:val="2"/>
          </w:tcPr>
          <w:p w14:paraId="48C3E3E6"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4448CE59" w14:textId="77777777" w:rsidTr="000E2CF8">
        <w:tc>
          <w:tcPr>
            <w:tcW w:w="394" w:type="pct"/>
          </w:tcPr>
          <w:p w14:paraId="1CFBF048" w14:textId="77777777" w:rsidR="009340FB" w:rsidDel="00040E03" w:rsidRDefault="009340FB" w:rsidP="009340FB">
            <w:pPr>
              <w:spacing w:after="200"/>
              <w:jc w:val="both"/>
              <w:rPr>
                <w:color w:val="0000FF"/>
              </w:rPr>
            </w:pPr>
            <w:r>
              <w:rPr>
                <w:color w:val="0000FF"/>
              </w:rPr>
              <w:t>7.</w:t>
            </w:r>
          </w:p>
        </w:tc>
        <w:tc>
          <w:tcPr>
            <w:tcW w:w="4606" w:type="pct"/>
            <w:gridSpan w:val="2"/>
          </w:tcPr>
          <w:p w14:paraId="083DC204"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6BB01252" w14:textId="77777777" w:rsidTr="000E2CF8">
        <w:tc>
          <w:tcPr>
            <w:tcW w:w="394" w:type="pct"/>
          </w:tcPr>
          <w:p w14:paraId="3820FD55" w14:textId="77777777" w:rsidR="009340FB" w:rsidDel="00040E03" w:rsidRDefault="009340FB" w:rsidP="009340FB">
            <w:pPr>
              <w:spacing w:after="200"/>
              <w:jc w:val="both"/>
              <w:rPr>
                <w:color w:val="0000FF"/>
              </w:rPr>
            </w:pPr>
            <w:r>
              <w:rPr>
                <w:color w:val="0000FF"/>
              </w:rPr>
              <w:t>8.</w:t>
            </w:r>
          </w:p>
        </w:tc>
        <w:tc>
          <w:tcPr>
            <w:tcW w:w="4606" w:type="pct"/>
            <w:gridSpan w:val="2"/>
          </w:tcPr>
          <w:p w14:paraId="64A366EA"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63C088B0" w14:textId="77777777" w:rsidTr="000E2CF8">
        <w:tc>
          <w:tcPr>
            <w:tcW w:w="394" w:type="pct"/>
          </w:tcPr>
          <w:p w14:paraId="5CBBC288" w14:textId="77777777" w:rsidR="009340FB" w:rsidRDefault="009340FB" w:rsidP="009340FB">
            <w:pPr>
              <w:spacing w:after="200"/>
              <w:jc w:val="both"/>
              <w:rPr>
                <w:color w:val="0000FF"/>
              </w:rPr>
            </w:pPr>
            <w:r>
              <w:rPr>
                <w:color w:val="0000FF"/>
              </w:rPr>
              <w:t>9.</w:t>
            </w:r>
          </w:p>
          <w:p w14:paraId="2A22C73B" w14:textId="77777777" w:rsidR="00904FCA" w:rsidRDefault="00904FCA" w:rsidP="009340FB">
            <w:pPr>
              <w:spacing w:after="200"/>
              <w:jc w:val="both"/>
              <w:rPr>
                <w:color w:val="0000FF"/>
              </w:rPr>
            </w:pPr>
          </w:p>
          <w:p w14:paraId="1341E486" w14:textId="77777777" w:rsidR="00904FCA" w:rsidRDefault="00904FCA" w:rsidP="009340FB">
            <w:pPr>
              <w:spacing w:after="200"/>
              <w:jc w:val="both"/>
              <w:rPr>
                <w:color w:val="0000FF"/>
              </w:rPr>
            </w:pPr>
            <w:r>
              <w:rPr>
                <w:color w:val="0000FF"/>
              </w:rPr>
              <w:t>10.</w:t>
            </w:r>
          </w:p>
        </w:tc>
        <w:tc>
          <w:tcPr>
            <w:tcW w:w="4606" w:type="pct"/>
            <w:gridSpan w:val="2"/>
          </w:tcPr>
          <w:p w14:paraId="61E8A419"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34EC2E7F" w14:textId="77777777" w:rsidR="00904FCA" w:rsidRPr="000E5DB7" w:rsidRDefault="00904FCA"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6C48BDDF"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290D46B" w14:textId="77777777" w:rsidTr="00321AC6">
        <w:trPr>
          <w:trHeight w:val="964"/>
        </w:trPr>
        <w:tc>
          <w:tcPr>
            <w:tcW w:w="4518" w:type="dxa"/>
            <w:shd w:val="clear" w:color="auto" w:fill="CCCCCC"/>
          </w:tcPr>
          <w:p w14:paraId="3DA91078" w14:textId="77777777" w:rsidR="00C93669" w:rsidRPr="00830A49" w:rsidRDefault="00C93669" w:rsidP="00684357">
            <w:pPr>
              <w:rPr>
                <w:szCs w:val="22"/>
              </w:rPr>
            </w:pPr>
            <w:r w:rsidRPr="00830A49">
              <w:rPr>
                <w:szCs w:val="22"/>
              </w:rPr>
              <w:t>SIGNED for and on behalf of the Client</w:t>
            </w:r>
          </w:p>
          <w:p w14:paraId="19E99A32" w14:textId="77777777" w:rsidR="00C93669" w:rsidRPr="00830A49" w:rsidRDefault="00C93669" w:rsidP="00684357">
            <w:pPr>
              <w:rPr>
                <w:szCs w:val="22"/>
              </w:rPr>
            </w:pPr>
          </w:p>
          <w:p w14:paraId="31CD3865" w14:textId="77777777" w:rsidR="00C93669" w:rsidRPr="00830A49" w:rsidRDefault="00C93669" w:rsidP="00684357">
            <w:pPr>
              <w:rPr>
                <w:szCs w:val="22"/>
              </w:rPr>
            </w:pPr>
            <w:r w:rsidRPr="00830A49">
              <w:rPr>
                <w:szCs w:val="22"/>
              </w:rPr>
              <w:t>__________________________</w:t>
            </w:r>
          </w:p>
          <w:p w14:paraId="28F9586E"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0C2305B" w14:textId="77777777" w:rsidR="00C93669" w:rsidRPr="00830A49" w:rsidRDefault="00C93669" w:rsidP="00684357">
            <w:pPr>
              <w:rPr>
                <w:szCs w:val="22"/>
              </w:rPr>
            </w:pPr>
            <w:r w:rsidRPr="00830A49">
              <w:rPr>
                <w:szCs w:val="22"/>
              </w:rPr>
              <w:t>SIGNED for and on behalf of the Contractor</w:t>
            </w:r>
          </w:p>
          <w:p w14:paraId="34C5D5F8" w14:textId="77777777" w:rsidR="00C93669" w:rsidRPr="00830A49" w:rsidRDefault="00C93669" w:rsidP="00684357">
            <w:pPr>
              <w:rPr>
                <w:szCs w:val="22"/>
              </w:rPr>
            </w:pPr>
          </w:p>
          <w:p w14:paraId="24AE6CCE" w14:textId="77777777" w:rsidR="00C93669" w:rsidRPr="00830A49" w:rsidRDefault="00C93669" w:rsidP="00684357">
            <w:pPr>
              <w:rPr>
                <w:szCs w:val="22"/>
              </w:rPr>
            </w:pPr>
            <w:r w:rsidRPr="00830A49">
              <w:rPr>
                <w:szCs w:val="22"/>
              </w:rPr>
              <w:t>____________________________</w:t>
            </w:r>
          </w:p>
        </w:tc>
      </w:tr>
      <w:tr w:rsidR="00C93669" w:rsidRPr="00830A49" w14:paraId="2CE9DBC1" w14:textId="77777777" w:rsidTr="00321AC6">
        <w:trPr>
          <w:trHeight w:val="1044"/>
        </w:trPr>
        <w:tc>
          <w:tcPr>
            <w:tcW w:w="4518" w:type="dxa"/>
            <w:shd w:val="clear" w:color="auto" w:fill="CCCCCC"/>
          </w:tcPr>
          <w:p w14:paraId="1931EA32" w14:textId="77777777" w:rsidR="00C93669" w:rsidRPr="00830A49" w:rsidRDefault="00C93669" w:rsidP="00684357">
            <w:pPr>
              <w:rPr>
                <w:szCs w:val="22"/>
              </w:rPr>
            </w:pPr>
            <w:r w:rsidRPr="00830A49">
              <w:rPr>
                <w:szCs w:val="22"/>
              </w:rPr>
              <w:t>Witness</w:t>
            </w:r>
          </w:p>
        </w:tc>
        <w:tc>
          <w:tcPr>
            <w:tcW w:w="4523" w:type="dxa"/>
            <w:shd w:val="clear" w:color="auto" w:fill="CCCCCC"/>
          </w:tcPr>
          <w:p w14:paraId="2AF24FBD" w14:textId="77777777" w:rsidR="00C93669" w:rsidRPr="00830A49" w:rsidRDefault="00C93669" w:rsidP="00684357">
            <w:pPr>
              <w:rPr>
                <w:szCs w:val="22"/>
              </w:rPr>
            </w:pPr>
            <w:r w:rsidRPr="00830A49">
              <w:rPr>
                <w:szCs w:val="22"/>
              </w:rPr>
              <w:t>Witness</w:t>
            </w:r>
          </w:p>
        </w:tc>
      </w:tr>
    </w:tbl>
    <w:p w14:paraId="22A049A4" w14:textId="77777777" w:rsidR="00C93669" w:rsidRDefault="00C93669" w:rsidP="00496C17"/>
    <w:p w14:paraId="7A35D9D6"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EF2EEF5"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60"/>
        <w:gridCol w:w="666"/>
        <w:gridCol w:w="7645"/>
      </w:tblGrid>
      <w:tr w:rsidR="003C0FB1" w:rsidRPr="00CB5B77" w14:paraId="044407AE" w14:textId="77777777" w:rsidTr="00503F93">
        <w:tc>
          <w:tcPr>
            <w:tcW w:w="771" w:type="dxa"/>
          </w:tcPr>
          <w:p w14:paraId="48C635E6" w14:textId="77777777" w:rsidR="003C0FB1" w:rsidRDefault="003C0FB1" w:rsidP="00C43DF2">
            <w:pPr>
              <w:jc w:val="both"/>
              <w:rPr>
                <w:color w:val="0000FF"/>
              </w:rPr>
            </w:pPr>
            <w:r w:rsidRPr="000E5DB7">
              <w:rPr>
                <w:color w:val="0000FF"/>
              </w:rPr>
              <w:t>A.</w:t>
            </w:r>
          </w:p>
        </w:tc>
        <w:tc>
          <w:tcPr>
            <w:tcW w:w="8516" w:type="dxa"/>
            <w:gridSpan w:val="2"/>
          </w:tcPr>
          <w:p w14:paraId="770E8CFF"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690B75F" w14:textId="77777777" w:rsidTr="00503F93">
        <w:tc>
          <w:tcPr>
            <w:tcW w:w="771" w:type="dxa"/>
          </w:tcPr>
          <w:p w14:paraId="40E74732" w14:textId="77777777" w:rsidR="003C0FB1" w:rsidRDefault="003C0FB1" w:rsidP="00C43DF2">
            <w:pPr>
              <w:jc w:val="both"/>
              <w:rPr>
                <w:color w:val="0000FF"/>
              </w:rPr>
            </w:pPr>
            <w:r w:rsidRPr="000E5DB7">
              <w:rPr>
                <w:color w:val="0000FF"/>
              </w:rPr>
              <w:t>B.</w:t>
            </w:r>
          </w:p>
        </w:tc>
        <w:tc>
          <w:tcPr>
            <w:tcW w:w="8516" w:type="dxa"/>
            <w:gridSpan w:val="2"/>
          </w:tcPr>
          <w:p w14:paraId="03A330B8" w14:textId="77777777" w:rsidR="003C0FB1" w:rsidRDefault="003C0FB1" w:rsidP="00321AC6">
            <w:pPr>
              <w:jc w:val="both"/>
            </w:pPr>
            <w:r w:rsidRPr="000E5DB7">
              <w:t>In consideration of the payment of the Charges and subject to clause 3 the Contractor shall:</w:t>
            </w:r>
          </w:p>
        </w:tc>
      </w:tr>
      <w:tr w:rsidR="003C0FB1" w:rsidRPr="00CB5B77" w14:paraId="55DFECCF" w14:textId="77777777" w:rsidTr="00503F93">
        <w:tc>
          <w:tcPr>
            <w:tcW w:w="771" w:type="dxa"/>
          </w:tcPr>
          <w:p w14:paraId="18D777A7" w14:textId="77777777" w:rsidR="003C0FB1" w:rsidRDefault="003C0FB1" w:rsidP="00C43DF2">
            <w:pPr>
              <w:jc w:val="both"/>
              <w:rPr>
                <w:color w:val="0000FF"/>
              </w:rPr>
            </w:pPr>
          </w:p>
        </w:tc>
        <w:tc>
          <w:tcPr>
            <w:tcW w:w="675" w:type="dxa"/>
          </w:tcPr>
          <w:p w14:paraId="1D1607BA" w14:textId="77777777" w:rsidR="003C0FB1" w:rsidRDefault="003C0FB1" w:rsidP="00321AC6">
            <w:pPr>
              <w:jc w:val="both"/>
            </w:pPr>
            <w:r w:rsidRPr="000E5DB7">
              <w:t>1.</w:t>
            </w:r>
          </w:p>
        </w:tc>
        <w:tc>
          <w:tcPr>
            <w:tcW w:w="7841" w:type="dxa"/>
          </w:tcPr>
          <w:p w14:paraId="71333E0A"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71C57F5D" w14:textId="77777777" w:rsidTr="00503F93">
        <w:tc>
          <w:tcPr>
            <w:tcW w:w="771" w:type="dxa"/>
          </w:tcPr>
          <w:p w14:paraId="0A8C9FB0" w14:textId="77777777" w:rsidR="003C0FB1" w:rsidRDefault="003C0FB1" w:rsidP="00C43DF2">
            <w:pPr>
              <w:jc w:val="both"/>
              <w:rPr>
                <w:color w:val="0000FF"/>
              </w:rPr>
            </w:pPr>
          </w:p>
        </w:tc>
        <w:tc>
          <w:tcPr>
            <w:tcW w:w="675" w:type="dxa"/>
          </w:tcPr>
          <w:p w14:paraId="4FD6D849" w14:textId="77777777" w:rsidR="003C0FB1" w:rsidRDefault="003C0FB1" w:rsidP="00321AC6">
            <w:pPr>
              <w:jc w:val="both"/>
            </w:pPr>
            <w:r w:rsidRPr="000E5DB7">
              <w:t>2.</w:t>
            </w:r>
          </w:p>
        </w:tc>
        <w:tc>
          <w:tcPr>
            <w:tcW w:w="7841" w:type="dxa"/>
          </w:tcPr>
          <w:p w14:paraId="00344EF3"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0B32B15C" w14:textId="77777777" w:rsidTr="00503F93">
        <w:tc>
          <w:tcPr>
            <w:tcW w:w="771" w:type="dxa"/>
          </w:tcPr>
          <w:p w14:paraId="40B410BE" w14:textId="77777777" w:rsidR="003C0FB1" w:rsidRDefault="003C0FB1" w:rsidP="00C43DF2">
            <w:pPr>
              <w:jc w:val="both"/>
              <w:rPr>
                <w:color w:val="0000FF"/>
              </w:rPr>
            </w:pPr>
          </w:p>
        </w:tc>
        <w:tc>
          <w:tcPr>
            <w:tcW w:w="675" w:type="dxa"/>
          </w:tcPr>
          <w:p w14:paraId="56F317EC" w14:textId="77777777" w:rsidR="003C0FB1" w:rsidRDefault="003C0FB1" w:rsidP="00321AC6">
            <w:pPr>
              <w:jc w:val="both"/>
            </w:pPr>
            <w:r w:rsidRPr="000E5DB7">
              <w:t>3.</w:t>
            </w:r>
          </w:p>
        </w:tc>
        <w:tc>
          <w:tcPr>
            <w:tcW w:w="7841" w:type="dxa"/>
          </w:tcPr>
          <w:p w14:paraId="46E99CD7" w14:textId="77777777" w:rsidR="003C0FB1" w:rsidRDefault="003C0FB1" w:rsidP="00321AC6">
            <w:pPr>
              <w:jc w:val="both"/>
            </w:pPr>
            <w:r w:rsidRPr="000E5DB7">
              <w:t>comply with all local security and health and safety arrangements as notified to it by the Client; and</w:t>
            </w:r>
          </w:p>
        </w:tc>
      </w:tr>
      <w:tr w:rsidR="003C0FB1" w:rsidRPr="00CB5B77" w14:paraId="3CE06947" w14:textId="77777777" w:rsidTr="00503F93">
        <w:tc>
          <w:tcPr>
            <w:tcW w:w="771" w:type="dxa"/>
          </w:tcPr>
          <w:p w14:paraId="32CAD450" w14:textId="77777777" w:rsidR="003C0FB1" w:rsidRDefault="003C0FB1" w:rsidP="00C43DF2">
            <w:pPr>
              <w:jc w:val="both"/>
              <w:rPr>
                <w:color w:val="0000FF"/>
              </w:rPr>
            </w:pPr>
          </w:p>
        </w:tc>
        <w:tc>
          <w:tcPr>
            <w:tcW w:w="675" w:type="dxa"/>
          </w:tcPr>
          <w:p w14:paraId="2A3FDC40" w14:textId="77777777" w:rsidR="003C0FB1" w:rsidRDefault="003C0FB1" w:rsidP="00321AC6">
            <w:pPr>
              <w:jc w:val="both"/>
            </w:pPr>
            <w:r w:rsidRPr="000E5DB7">
              <w:t>4.</w:t>
            </w:r>
          </w:p>
        </w:tc>
        <w:tc>
          <w:tcPr>
            <w:tcW w:w="7841" w:type="dxa"/>
          </w:tcPr>
          <w:p w14:paraId="6EF15F42"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54B45F11" w14:textId="77777777" w:rsidTr="00503F93">
        <w:tc>
          <w:tcPr>
            <w:tcW w:w="771" w:type="dxa"/>
          </w:tcPr>
          <w:p w14:paraId="08339DD7" w14:textId="77777777" w:rsidR="003C0FB1" w:rsidRDefault="003C0FB1" w:rsidP="00C43DF2">
            <w:pPr>
              <w:jc w:val="both"/>
              <w:rPr>
                <w:color w:val="0000FF"/>
              </w:rPr>
            </w:pPr>
            <w:r w:rsidRPr="000E5DB7">
              <w:rPr>
                <w:color w:val="0000FF"/>
              </w:rPr>
              <w:t>C.</w:t>
            </w:r>
          </w:p>
        </w:tc>
        <w:tc>
          <w:tcPr>
            <w:tcW w:w="8516" w:type="dxa"/>
            <w:gridSpan w:val="2"/>
          </w:tcPr>
          <w:p w14:paraId="3F3AFACD" w14:textId="77777777" w:rsidR="003C0FB1" w:rsidRDefault="003C0FB1" w:rsidP="00321AC6">
            <w:pPr>
              <w:jc w:val="both"/>
            </w:pPr>
            <w:r w:rsidRPr="000E5DB7">
              <w:t xml:space="preserve">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7323C2F7" w14:textId="77777777" w:rsidTr="00503F93">
        <w:tc>
          <w:tcPr>
            <w:tcW w:w="771" w:type="dxa"/>
          </w:tcPr>
          <w:p w14:paraId="26AFEBCA" w14:textId="77777777" w:rsidR="003C0FB1" w:rsidRPr="000E5DB7" w:rsidRDefault="003C0FB1" w:rsidP="00C43DF2">
            <w:pPr>
              <w:jc w:val="both"/>
              <w:rPr>
                <w:color w:val="0000FF"/>
              </w:rPr>
            </w:pPr>
            <w:r>
              <w:rPr>
                <w:color w:val="0000FF"/>
              </w:rPr>
              <w:t>D.</w:t>
            </w:r>
          </w:p>
        </w:tc>
        <w:tc>
          <w:tcPr>
            <w:tcW w:w="8516" w:type="dxa"/>
            <w:gridSpan w:val="2"/>
          </w:tcPr>
          <w:p w14:paraId="45F56B57"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38D8291E" w14:textId="77777777" w:rsidTr="00503F93">
        <w:tc>
          <w:tcPr>
            <w:tcW w:w="771" w:type="dxa"/>
          </w:tcPr>
          <w:p w14:paraId="3DFB802E"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747147B0"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9B9BDD4" w14:textId="77777777" w:rsidTr="00503F93">
        <w:tc>
          <w:tcPr>
            <w:tcW w:w="771" w:type="dxa"/>
          </w:tcPr>
          <w:p w14:paraId="57AE393E"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51D6D517"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7A803A96" w14:textId="77777777" w:rsidTr="00503F93">
        <w:tc>
          <w:tcPr>
            <w:tcW w:w="771" w:type="dxa"/>
          </w:tcPr>
          <w:p w14:paraId="25B44C21"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10D946DD"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3AA9144A" w14:textId="77777777" w:rsidTr="00503F93">
        <w:tc>
          <w:tcPr>
            <w:tcW w:w="771" w:type="dxa"/>
          </w:tcPr>
          <w:p w14:paraId="24549670"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5C1C0999"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as a result of its failure or incapacity to fulfil its obligation under the said TUPE Regulations. </w:t>
            </w:r>
          </w:p>
        </w:tc>
      </w:tr>
    </w:tbl>
    <w:p w14:paraId="037C2F55" w14:textId="77777777" w:rsidR="003C0FB1" w:rsidRDefault="003C0FB1" w:rsidP="00C43DF2">
      <w:pPr>
        <w:pStyle w:val="Heading2"/>
        <w:spacing w:before="120"/>
        <w:jc w:val="both"/>
      </w:pPr>
      <w:r w:rsidRPr="000E5DB7">
        <w:t>2.</w:t>
      </w:r>
      <w:r w:rsidRPr="000E5DB7">
        <w:tab/>
        <w:t xml:space="preserve">Key Personnel </w:t>
      </w:r>
    </w:p>
    <w:p w14:paraId="4E307831"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347FBF00"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400BCF03" w14:textId="77777777" w:rsidTr="00503F93">
        <w:tc>
          <w:tcPr>
            <w:tcW w:w="828" w:type="dxa"/>
          </w:tcPr>
          <w:p w14:paraId="23CF3C9E" w14:textId="77777777" w:rsidR="003C0FB1" w:rsidRDefault="003C0FB1" w:rsidP="00C43DF2">
            <w:pPr>
              <w:jc w:val="both"/>
              <w:rPr>
                <w:color w:val="0000FF"/>
              </w:rPr>
            </w:pPr>
            <w:r w:rsidRPr="000E5DB7">
              <w:rPr>
                <w:color w:val="0000FF"/>
              </w:rPr>
              <w:t>A.</w:t>
            </w:r>
          </w:p>
        </w:tc>
        <w:tc>
          <w:tcPr>
            <w:tcW w:w="9540" w:type="dxa"/>
            <w:gridSpan w:val="2"/>
          </w:tcPr>
          <w:p w14:paraId="6055362A"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4CD46354" w14:textId="77777777" w:rsidTr="00503F93">
        <w:tc>
          <w:tcPr>
            <w:tcW w:w="828" w:type="dxa"/>
          </w:tcPr>
          <w:p w14:paraId="20117331" w14:textId="77777777" w:rsidR="003C0FB1" w:rsidRDefault="003C0FB1" w:rsidP="00C43DF2">
            <w:pPr>
              <w:jc w:val="both"/>
              <w:rPr>
                <w:color w:val="0000FF"/>
              </w:rPr>
            </w:pPr>
            <w:r w:rsidRPr="000E5DB7">
              <w:rPr>
                <w:color w:val="0000FF"/>
              </w:rPr>
              <w:t>B.</w:t>
            </w:r>
          </w:p>
        </w:tc>
        <w:tc>
          <w:tcPr>
            <w:tcW w:w="9540" w:type="dxa"/>
            <w:gridSpan w:val="2"/>
          </w:tcPr>
          <w:p w14:paraId="587CF51E" w14:textId="77777777" w:rsidR="003C0FB1" w:rsidRDefault="003C0FB1" w:rsidP="003073E6">
            <w:pPr>
              <w:jc w:val="both"/>
            </w:pPr>
            <w:r w:rsidRPr="000E5DB7">
              <w:t>Discharge of the Charges is subject to:</w:t>
            </w:r>
          </w:p>
        </w:tc>
      </w:tr>
      <w:tr w:rsidR="003C0FB1" w:rsidRPr="00CB5B77" w14:paraId="68584C3A" w14:textId="77777777" w:rsidTr="00503F93">
        <w:tc>
          <w:tcPr>
            <w:tcW w:w="828" w:type="dxa"/>
          </w:tcPr>
          <w:p w14:paraId="0AF368C8" w14:textId="77777777" w:rsidR="003C0FB1" w:rsidRDefault="003C0FB1" w:rsidP="00C43DF2">
            <w:pPr>
              <w:jc w:val="both"/>
              <w:rPr>
                <w:color w:val="0000FF"/>
              </w:rPr>
            </w:pPr>
          </w:p>
        </w:tc>
        <w:tc>
          <w:tcPr>
            <w:tcW w:w="720" w:type="dxa"/>
          </w:tcPr>
          <w:p w14:paraId="37077D46" w14:textId="77777777" w:rsidR="003C0FB1" w:rsidRDefault="003C0FB1" w:rsidP="003073E6">
            <w:pPr>
              <w:jc w:val="both"/>
            </w:pPr>
            <w:r w:rsidRPr="000E5DB7">
              <w:t>1.</w:t>
            </w:r>
          </w:p>
        </w:tc>
        <w:tc>
          <w:tcPr>
            <w:tcW w:w="8820" w:type="dxa"/>
          </w:tcPr>
          <w:p w14:paraId="355DBE3F"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F769269" w14:textId="77777777" w:rsidTr="00503F93">
        <w:tc>
          <w:tcPr>
            <w:tcW w:w="828" w:type="dxa"/>
          </w:tcPr>
          <w:p w14:paraId="1E714901" w14:textId="77777777" w:rsidR="003C0FB1" w:rsidRDefault="003C0FB1" w:rsidP="00C43DF2">
            <w:pPr>
              <w:jc w:val="both"/>
              <w:rPr>
                <w:color w:val="0000FF"/>
              </w:rPr>
            </w:pPr>
          </w:p>
        </w:tc>
        <w:tc>
          <w:tcPr>
            <w:tcW w:w="720" w:type="dxa"/>
          </w:tcPr>
          <w:p w14:paraId="7B0A6F78" w14:textId="77777777" w:rsidR="003C0FB1" w:rsidRDefault="003C0FB1" w:rsidP="003073E6">
            <w:pPr>
              <w:jc w:val="both"/>
            </w:pPr>
            <w:r w:rsidRPr="000E5DB7">
              <w:t>2.</w:t>
            </w:r>
          </w:p>
        </w:tc>
        <w:tc>
          <w:tcPr>
            <w:tcW w:w="8820" w:type="dxa"/>
          </w:tcPr>
          <w:p w14:paraId="5A635311"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72997D79" w14:textId="77777777" w:rsidTr="00503F93">
        <w:tc>
          <w:tcPr>
            <w:tcW w:w="828" w:type="dxa"/>
          </w:tcPr>
          <w:p w14:paraId="72DB9AD0" w14:textId="77777777" w:rsidR="003C0FB1" w:rsidRDefault="003C0FB1" w:rsidP="00C43DF2">
            <w:pPr>
              <w:jc w:val="both"/>
              <w:rPr>
                <w:color w:val="0000FF"/>
              </w:rPr>
            </w:pPr>
          </w:p>
        </w:tc>
        <w:tc>
          <w:tcPr>
            <w:tcW w:w="720" w:type="dxa"/>
          </w:tcPr>
          <w:p w14:paraId="6DCF0124" w14:textId="77777777" w:rsidR="003C0FB1" w:rsidRDefault="003C0FB1" w:rsidP="003073E6">
            <w:pPr>
              <w:jc w:val="both"/>
            </w:pPr>
            <w:r w:rsidRPr="000E5DB7">
              <w:t>3.</w:t>
            </w:r>
          </w:p>
        </w:tc>
        <w:tc>
          <w:tcPr>
            <w:tcW w:w="8820" w:type="dxa"/>
          </w:tcPr>
          <w:p w14:paraId="396BAB5A" w14:textId="77777777" w:rsidR="003C0FB1" w:rsidRDefault="003C0FB1" w:rsidP="003073E6">
            <w:pPr>
              <w:jc w:val="both"/>
            </w:pPr>
            <w:r w:rsidRPr="000E5DB7">
              <w:t>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7A208FA8" w14:textId="77777777" w:rsidTr="00503F93">
        <w:tc>
          <w:tcPr>
            <w:tcW w:w="828" w:type="dxa"/>
          </w:tcPr>
          <w:p w14:paraId="056F8CBD" w14:textId="77777777" w:rsidR="003C0FB1" w:rsidRDefault="003C0FB1" w:rsidP="00C43DF2">
            <w:pPr>
              <w:jc w:val="both"/>
              <w:rPr>
                <w:color w:val="0000FF"/>
              </w:rPr>
            </w:pPr>
          </w:p>
        </w:tc>
        <w:tc>
          <w:tcPr>
            <w:tcW w:w="720" w:type="dxa"/>
          </w:tcPr>
          <w:p w14:paraId="2376D2DA" w14:textId="77777777" w:rsidR="003C0FB1" w:rsidRDefault="003C0FB1" w:rsidP="003073E6">
            <w:pPr>
              <w:jc w:val="both"/>
            </w:pPr>
            <w:r w:rsidRPr="000E5DB7">
              <w:t>4.</w:t>
            </w:r>
          </w:p>
        </w:tc>
        <w:tc>
          <w:tcPr>
            <w:tcW w:w="8820" w:type="dxa"/>
          </w:tcPr>
          <w:p w14:paraId="2083C4C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65C9B27E" w14:textId="77777777" w:rsidTr="00503F93">
        <w:tc>
          <w:tcPr>
            <w:tcW w:w="828" w:type="dxa"/>
          </w:tcPr>
          <w:p w14:paraId="4E3414EB" w14:textId="77777777" w:rsidR="003C0FB1" w:rsidRDefault="003C0FB1" w:rsidP="00C43DF2">
            <w:pPr>
              <w:jc w:val="both"/>
              <w:rPr>
                <w:color w:val="0000FF"/>
              </w:rPr>
            </w:pPr>
            <w:r w:rsidRPr="000E5DB7">
              <w:rPr>
                <w:color w:val="0000FF"/>
              </w:rPr>
              <w:t>C.</w:t>
            </w:r>
          </w:p>
        </w:tc>
        <w:tc>
          <w:tcPr>
            <w:tcW w:w="9540" w:type="dxa"/>
            <w:gridSpan w:val="2"/>
          </w:tcPr>
          <w:p w14:paraId="3F1362F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7BC065AD" w14:textId="77777777" w:rsidTr="00503F93">
        <w:tc>
          <w:tcPr>
            <w:tcW w:w="828" w:type="dxa"/>
          </w:tcPr>
          <w:p w14:paraId="05D16E28" w14:textId="77777777" w:rsidR="003C0FB1" w:rsidRDefault="003C0FB1" w:rsidP="00C43DF2">
            <w:pPr>
              <w:jc w:val="both"/>
              <w:rPr>
                <w:color w:val="0000FF"/>
              </w:rPr>
            </w:pPr>
            <w:r w:rsidRPr="000E5DB7">
              <w:rPr>
                <w:color w:val="0000FF"/>
              </w:rPr>
              <w:t>D.</w:t>
            </w:r>
          </w:p>
        </w:tc>
        <w:tc>
          <w:tcPr>
            <w:tcW w:w="9540" w:type="dxa"/>
            <w:gridSpan w:val="2"/>
          </w:tcPr>
          <w:p w14:paraId="4E7BBAF7" w14:textId="77777777" w:rsidR="003C0FB1" w:rsidRDefault="003C0FB1" w:rsidP="003073E6">
            <w:pPr>
              <w:jc w:val="both"/>
            </w:pPr>
            <w:r w:rsidRPr="000E5DB7">
              <w:t>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recoverable by the Party who made the overpayment from the Party in receipt of the overpayment.</w:t>
            </w:r>
          </w:p>
        </w:tc>
      </w:tr>
      <w:tr w:rsidR="003C0FB1" w:rsidRPr="00CB5B77" w14:paraId="321BDE6E" w14:textId="77777777" w:rsidTr="00503F93">
        <w:tc>
          <w:tcPr>
            <w:tcW w:w="828" w:type="dxa"/>
          </w:tcPr>
          <w:p w14:paraId="1F0996C9" w14:textId="77777777" w:rsidR="003C0FB1" w:rsidRDefault="003C0FB1" w:rsidP="00C43DF2">
            <w:pPr>
              <w:jc w:val="both"/>
              <w:rPr>
                <w:color w:val="0000FF"/>
              </w:rPr>
            </w:pPr>
            <w:r w:rsidRPr="000E5DB7">
              <w:rPr>
                <w:color w:val="0000FF"/>
              </w:rPr>
              <w:t>E.</w:t>
            </w:r>
          </w:p>
        </w:tc>
        <w:tc>
          <w:tcPr>
            <w:tcW w:w="9540" w:type="dxa"/>
            <w:gridSpan w:val="2"/>
          </w:tcPr>
          <w:p w14:paraId="4DEA5717" w14:textId="77777777" w:rsidR="003C0FB1" w:rsidRDefault="003C0FB1" w:rsidP="003073E6">
            <w:pPr>
              <w:jc w:val="both"/>
            </w:pPr>
            <w:r w:rsidRPr="000E5DB7">
              <w:t>The Charges shall include any and all costs or expenses incurred by the Contractor, its employees, servants and agents in the performance of its obligations under this Agreement.</w:t>
            </w:r>
          </w:p>
        </w:tc>
      </w:tr>
      <w:tr w:rsidR="003C0FB1" w:rsidRPr="00CB5B77" w14:paraId="01AD27DB" w14:textId="77777777" w:rsidTr="00503F93">
        <w:tc>
          <w:tcPr>
            <w:tcW w:w="828" w:type="dxa"/>
          </w:tcPr>
          <w:p w14:paraId="7230E9F7" w14:textId="77777777" w:rsidR="003C0FB1" w:rsidRDefault="003C0FB1" w:rsidP="00C43DF2">
            <w:pPr>
              <w:jc w:val="both"/>
              <w:rPr>
                <w:color w:val="0000FF"/>
              </w:rPr>
            </w:pPr>
            <w:r w:rsidRPr="000E5DB7">
              <w:rPr>
                <w:color w:val="0000FF"/>
              </w:rPr>
              <w:t>F.</w:t>
            </w:r>
          </w:p>
        </w:tc>
        <w:tc>
          <w:tcPr>
            <w:tcW w:w="9540" w:type="dxa"/>
            <w:gridSpan w:val="2"/>
          </w:tcPr>
          <w:p w14:paraId="598C97EC" w14:textId="77777777" w:rsidR="003C0FB1" w:rsidRDefault="003C0FB1" w:rsidP="003073E6">
            <w:pPr>
              <w:jc w:val="both"/>
            </w:pPr>
            <w:r w:rsidRPr="000E5DB7">
              <w:t>The Charges shall be discharged as provided for in this clause subject to the retention by the Client 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tc>
      </w:tr>
    </w:tbl>
    <w:p w14:paraId="6ADEBE58"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62DB02E0" w14:textId="77777777" w:rsidTr="009A0BAB">
        <w:trPr>
          <w:trHeight w:val="499"/>
        </w:trPr>
        <w:tc>
          <w:tcPr>
            <w:tcW w:w="753" w:type="dxa"/>
          </w:tcPr>
          <w:p w14:paraId="7E39223D" w14:textId="77777777" w:rsidR="003C0FB1" w:rsidRDefault="003C0FB1" w:rsidP="007F3458">
            <w:pPr>
              <w:jc w:val="both"/>
              <w:rPr>
                <w:color w:val="0000FF"/>
              </w:rPr>
            </w:pPr>
            <w:r w:rsidRPr="000E5DB7">
              <w:rPr>
                <w:color w:val="0000FF"/>
              </w:rPr>
              <w:t>A.</w:t>
            </w:r>
          </w:p>
        </w:tc>
        <w:tc>
          <w:tcPr>
            <w:tcW w:w="8318" w:type="dxa"/>
            <w:gridSpan w:val="2"/>
          </w:tcPr>
          <w:p w14:paraId="70E3810F" w14:textId="77777777" w:rsidR="003C0FB1" w:rsidRDefault="003C0FB1" w:rsidP="003073E6">
            <w:pPr>
              <w:jc w:val="both"/>
            </w:pPr>
            <w:r w:rsidRPr="000E5DB7">
              <w:t>The Contractor acknowledges, warrants, represents and undertakes that:</w:t>
            </w:r>
          </w:p>
        </w:tc>
      </w:tr>
      <w:tr w:rsidR="003C0FB1" w:rsidRPr="00CB5B77" w14:paraId="2948CD4F" w14:textId="77777777" w:rsidTr="009A0BAB">
        <w:tc>
          <w:tcPr>
            <w:tcW w:w="753" w:type="dxa"/>
          </w:tcPr>
          <w:p w14:paraId="070A30E8" w14:textId="77777777" w:rsidR="003C0FB1" w:rsidRDefault="003C0FB1" w:rsidP="007F3458">
            <w:pPr>
              <w:jc w:val="both"/>
              <w:rPr>
                <w:color w:val="0000FF"/>
              </w:rPr>
            </w:pPr>
          </w:p>
        </w:tc>
        <w:tc>
          <w:tcPr>
            <w:tcW w:w="705" w:type="dxa"/>
          </w:tcPr>
          <w:p w14:paraId="2D02EC7B" w14:textId="77777777" w:rsidR="003C0FB1" w:rsidRDefault="003C0FB1" w:rsidP="003073E6">
            <w:pPr>
              <w:jc w:val="both"/>
            </w:pPr>
            <w:r w:rsidRPr="000E5DB7">
              <w:t>1.</w:t>
            </w:r>
          </w:p>
        </w:tc>
        <w:tc>
          <w:tcPr>
            <w:tcW w:w="7613" w:type="dxa"/>
          </w:tcPr>
          <w:p w14:paraId="6436E700" w14:textId="77777777" w:rsidR="003C0FB1" w:rsidRDefault="003C0FB1" w:rsidP="003073E6">
            <w:pPr>
              <w:jc w:val="both"/>
            </w:pPr>
            <w:r w:rsidRPr="000E5DB7">
              <w:t>it has the authority and right under law to enter into, and to carry out its obligations and responsibilities under this Agreement and to provide the Services hereunder;</w:t>
            </w:r>
          </w:p>
        </w:tc>
      </w:tr>
      <w:tr w:rsidR="003C0FB1" w:rsidRPr="00CB5B77" w14:paraId="374E93EC" w14:textId="77777777" w:rsidTr="009A0BAB">
        <w:tc>
          <w:tcPr>
            <w:tcW w:w="753" w:type="dxa"/>
          </w:tcPr>
          <w:p w14:paraId="68F90F29" w14:textId="77777777" w:rsidR="003C0FB1" w:rsidRDefault="003C0FB1" w:rsidP="007F3458">
            <w:pPr>
              <w:jc w:val="both"/>
              <w:rPr>
                <w:color w:val="0000FF"/>
              </w:rPr>
            </w:pPr>
          </w:p>
        </w:tc>
        <w:tc>
          <w:tcPr>
            <w:tcW w:w="705" w:type="dxa"/>
          </w:tcPr>
          <w:p w14:paraId="35C79254" w14:textId="77777777" w:rsidR="003C0FB1" w:rsidRDefault="003C0FB1" w:rsidP="003073E6">
            <w:pPr>
              <w:jc w:val="both"/>
            </w:pPr>
            <w:r w:rsidRPr="000E5DB7">
              <w:t>2.</w:t>
            </w:r>
          </w:p>
        </w:tc>
        <w:tc>
          <w:tcPr>
            <w:tcW w:w="7613" w:type="dxa"/>
          </w:tcPr>
          <w:p w14:paraId="444572B6" w14:textId="77777777" w:rsidR="003C0FB1" w:rsidRDefault="003C0FB1" w:rsidP="003073E6">
            <w:pPr>
              <w:jc w:val="both"/>
            </w:pPr>
            <w:r w:rsidRPr="000E5DB7">
              <w:t>it is entering into this Agreement with a full understanding of its material terms and risks and is capable of assuming those risks;</w:t>
            </w:r>
          </w:p>
        </w:tc>
      </w:tr>
      <w:tr w:rsidR="003C0FB1" w:rsidRPr="00CB5B77" w14:paraId="03A466CC" w14:textId="77777777" w:rsidTr="009A0BAB">
        <w:tc>
          <w:tcPr>
            <w:tcW w:w="753" w:type="dxa"/>
          </w:tcPr>
          <w:p w14:paraId="5C8D9C79" w14:textId="77777777" w:rsidR="003C0FB1" w:rsidRDefault="003C0FB1" w:rsidP="007F3458">
            <w:pPr>
              <w:jc w:val="both"/>
              <w:rPr>
                <w:color w:val="0000FF"/>
              </w:rPr>
            </w:pPr>
          </w:p>
        </w:tc>
        <w:tc>
          <w:tcPr>
            <w:tcW w:w="705" w:type="dxa"/>
          </w:tcPr>
          <w:p w14:paraId="3FB8C2B2" w14:textId="77777777" w:rsidR="003C0FB1" w:rsidRPr="000E5DB7" w:rsidRDefault="003C0FB1" w:rsidP="003073E6">
            <w:pPr>
              <w:jc w:val="both"/>
            </w:pPr>
            <w:r w:rsidRPr="000E5DB7">
              <w:t>3.</w:t>
            </w:r>
          </w:p>
        </w:tc>
        <w:tc>
          <w:tcPr>
            <w:tcW w:w="7613" w:type="dxa"/>
          </w:tcPr>
          <w:p w14:paraId="2E12005B" w14:textId="77777777" w:rsidR="003C0FB1" w:rsidRPr="000E5DB7" w:rsidRDefault="003C0FB1" w:rsidP="003073E6">
            <w:pPr>
              <w:jc w:val="both"/>
            </w:pPr>
            <w:r w:rsidRPr="000E5DB7">
              <w:t>it is entering into this Agreement with a full understanding of its obligations with regard to taxation, employment, social and environmental protection and is capable of assuming and fulfilling those obligations;</w:t>
            </w:r>
          </w:p>
        </w:tc>
      </w:tr>
      <w:tr w:rsidR="003C0FB1" w:rsidRPr="00CB5B77" w14:paraId="4446A29E" w14:textId="77777777" w:rsidTr="009A0BAB">
        <w:tc>
          <w:tcPr>
            <w:tcW w:w="753" w:type="dxa"/>
          </w:tcPr>
          <w:p w14:paraId="55085B60" w14:textId="77777777" w:rsidR="003C0FB1" w:rsidRDefault="003C0FB1" w:rsidP="007F3458">
            <w:pPr>
              <w:jc w:val="both"/>
              <w:rPr>
                <w:color w:val="0000FF"/>
              </w:rPr>
            </w:pPr>
          </w:p>
        </w:tc>
        <w:tc>
          <w:tcPr>
            <w:tcW w:w="705" w:type="dxa"/>
          </w:tcPr>
          <w:p w14:paraId="3CA665B7" w14:textId="77777777" w:rsidR="003C0FB1" w:rsidRPr="000E5DB7" w:rsidRDefault="003C0FB1" w:rsidP="003073E6">
            <w:pPr>
              <w:jc w:val="both"/>
            </w:pPr>
            <w:r w:rsidRPr="000E5DB7">
              <w:t>4.</w:t>
            </w:r>
          </w:p>
        </w:tc>
        <w:tc>
          <w:tcPr>
            <w:tcW w:w="7613" w:type="dxa"/>
          </w:tcPr>
          <w:p w14:paraId="5698F046"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34C892B7" w14:textId="77777777" w:rsidTr="009A0BAB">
        <w:tc>
          <w:tcPr>
            <w:tcW w:w="753" w:type="dxa"/>
          </w:tcPr>
          <w:p w14:paraId="64D96488" w14:textId="77777777" w:rsidR="003C0FB1" w:rsidRDefault="003C0FB1" w:rsidP="007F3458">
            <w:pPr>
              <w:jc w:val="both"/>
              <w:rPr>
                <w:color w:val="0000FF"/>
              </w:rPr>
            </w:pPr>
          </w:p>
        </w:tc>
        <w:tc>
          <w:tcPr>
            <w:tcW w:w="705" w:type="dxa"/>
          </w:tcPr>
          <w:p w14:paraId="02F2AD25" w14:textId="77777777" w:rsidR="003C0FB1" w:rsidRPr="000E5DB7" w:rsidRDefault="003C0FB1" w:rsidP="003073E6">
            <w:pPr>
              <w:jc w:val="both"/>
            </w:pPr>
            <w:r w:rsidRPr="000E5DB7">
              <w:t>5.</w:t>
            </w:r>
          </w:p>
        </w:tc>
        <w:tc>
          <w:tcPr>
            <w:tcW w:w="7613" w:type="dxa"/>
          </w:tcPr>
          <w:p w14:paraId="32E921F5"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37CE146" w14:textId="77777777" w:rsidTr="009A0BAB">
        <w:tc>
          <w:tcPr>
            <w:tcW w:w="753" w:type="dxa"/>
          </w:tcPr>
          <w:p w14:paraId="0DB157BE" w14:textId="77777777" w:rsidR="003C0FB1" w:rsidRDefault="003C0FB1" w:rsidP="007F3458">
            <w:pPr>
              <w:jc w:val="both"/>
              <w:rPr>
                <w:color w:val="0000FF"/>
              </w:rPr>
            </w:pPr>
          </w:p>
        </w:tc>
        <w:tc>
          <w:tcPr>
            <w:tcW w:w="705" w:type="dxa"/>
          </w:tcPr>
          <w:p w14:paraId="677FBEA8" w14:textId="77777777" w:rsidR="003C0FB1" w:rsidRPr="000E5DB7" w:rsidRDefault="003C0FB1" w:rsidP="003073E6">
            <w:pPr>
              <w:jc w:val="both"/>
            </w:pPr>
            <w:r w:rsidRPr="000E5DB7">
              <w:t>6.</w:t>
            </w:r>
          </w:p>
        </w:tc>
        <w:tc>
          <w:tcPr>
            <w:tcW w:w="7613" w:type="dxa"/>
          </w:tcPr>
          <w:p w14:paraId="2AC21A6F"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5FE1C54D" w14:textId="77777777" w:rsidTr="009A0BAB">
        <w:tc>
          <w:tcPr>
            <w:tcW w:w="753" w:type="dxa"/>
          </w:tcPr>
          <w:p w14:paraId="18DB292D" w14:textId="77777777" w:rsidR="003C0FB1" w:rsidRDefault="003C0FB1" w:rsidP="007F3458">
            <w:pPr>
              <w:jc w:val="both"/>
              <w:rPr>
                <w:color w:val="0000FF"/>
              </w:rPr>
            </w:pPr>
          </w:p>
        </w:tc>
        <w:tc>
          <w:tcPr>
            <w:tcW w:w="705" w:type="dxa"/>
          </w:tcPr>
          <w:p w14:paraId="2AC768CF" w14:textId="77777777" w:rsidR="003C0FB1" w:rsidRPr="000E5DB7" w:rsidRDefault="003C0FB1" w:rsidP="003073E6">
            <w:pPr>
              <w:jc w:val="both"/>
            </w:pPr>
            <w:r w:rsidRPr="000E5DB7">
              <w:t>7.</w:t>
            </w:r>
          </w:p>
        </w:tc>
        <w:tc>
          <w:tcPr>
            <w:tcW w:w="7613" w:type="dxa"/>
          </w:tcPr>
          <w:p w14:paraId="3F0C8F49"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618DF126" w14:textId="77777777" w:rsidTr="009A0BAB">
        <w:trPr>
          <w:trHeight w:val="1645"/>
        </w:trPr>
        <w:tc>
          <w:tcPr>
            <w:tcW w:w="753" w:type="dxa"/>
          </w:tcPr>
          <w:p w14:paraId="735AF662" w14:textId="77777777" w:rsidR="009A0BAB" w:rsidRDefault="009A0BAB" w:rsidP="007F3458">
            <w:pPr>
              <w:jc w:val="both"/>
              <w:rPr>
                <w:color w:val="0000FF"/>
              </w:rPr>
            </w:pPr>
          </w:p>
        </w:tc>
        <w:tc>
          <w:tcPr>
            <w:tcW w:w="705" w:type="dxa"/>
          </w:tcPr>
          <w:p w14:paraId="03AAFE86" w14:textId="77777777" w:rsidR="009A0BAB" w:rsidRPr="002A572A" w:rsidRDefault="009A0BAB" w:rsidP="003073E6">
            <w:pPr>
              <w:jc w:val="both"/>
            </w:pPr>
            <w:r w:rsidRPr="002A572A">
              <w:t>8</w:t>
            </w:r>
            <w:r>
              <w:t>.</w:t>
            </w:r>
          </w:p>
        </w:tc>
        <w:tc>
          <w:tcPr>
            <w:tcW w:w="7613" w:type="dxa"/>
          </w:tcPr>
          <w:p w14:paraId="51F303F7" w14:textId="51A86235"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25"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00FA42FC">
              <w:rPr>
                <w:i/>
                <w:iCs/>
                <w:noProof/>
                <w:color w:val="FF0000"/>
                <w:highlight w:val="lightGray"/>
              </w:rPr>
              <w:t>Not used</w:t>
            </w:r>
            <w:r w:rsidRPr="00FC5923">
              <w:rPr>
                <w:i/>
                <w:iCs/>
                <w:color w:val="FF0000"/>
                <w:highlight w:val="lightGray"/>
              </w:rPr>
              <w:fldChar w:fldCharType="end"/>
            </w:r>
            <w:bookmarkEnd w:id="25"/>
          </w:p>
          <w:p w14:paraId="72EBF7CA" w14:textId="77777777" w:rsidR="009A0BAB" w:rsidRPr="009A0BAB" w:rsidRDefault="009A0BAB" w:rsidP="009A0BAB">
            <w:r w:rsidRPr="00DE06E5">
              <w:t>it has inspected the Client’s premises, lands and facilities before submitting its Submission and has made appropriate enquiries so as to be satisfied in relation to all matters connected with the performance of its obligations under this Agreement</w:t>
            </w:r>
            <w:r>
              <w:t>;</w:t>
            </w:r>
          </w:p>
        </w:tc>
      </w:tr>
      <w:tr w:rsidR="003C0FB1" w:rsidRPr="00CB5B77" w14:paraId="031E255A" w14:textId="77777777" w:rsidTr="009A0BAB">
        <w:tc>
          <w:tcPr>
            <w:tcW w:w="753" w:type="dxa"/>
          </w:tcPr>
          <w:p w14:paraId="1D6926E2" w14:textId="77777777" w:rsidR="003C0FB1" w:rsidRDefault="003C0FB1" w:rsidP="007F3458">
            <w:pPr>
              <w:jc w:val="both"/>
              <w:rPr>
                <w:color w:val="0000FF"/>
              </w:rPr>
            </w:pPr>
          </w:p>
        </w:tc>
        <w:tc>
          <w:tcPr>
            <w:tcW w:w="705" w:type="dxa"/>
          </w:tcPr>
          <w:p w14:paraId="66056B0A" w14:textId="77777777" w:rsidR="003C0FB1" w:rsidRPr="000E5DB7" w:rsidRDefault="003C0FB1" w:rsidP="003073E6">
            <w:pPr>
              <w:jc w:val="both"/>
            </w:pPr>
            <w:r>
              <w:t>9.</w:t>
            </w:r>
          </w:p>
        </w:tc>
        <w:tc>
          <w:tcPr>
            <w:tcW w:w="7613" w:type="dxa"/>
          </w:tcPr>
          <w:p w14:paraId="78E84EA6" w14:textId="77777777" w:rsidR="003C0FB1" w:rsidRPr="000E5DB7" w:rsidRDefault="003C0FB1" w:rsidP="003073E6">
            <w:pPr>
              <w:jc w:val="both"/>
            </w:pPr>
            <w:r w:rsidRPr="000E5DB7">
              <w:t>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inspection. The Contractor shall carry out all directions of the Client with regard to compliance with this clause 4A.</w:t>
            </w:r>
            <w:r>
              <w:t>9</w:t>
            </w:r>
            <w:r w:rsidRPr="000E5DB7">
              <w:t xml:space="preserve">; </w:t>
            </w:r>
            <w:r>
              <w:t>and</w:t>
            </w:r>
          </w:p>
        </w:tc>
      </w:tr>
      <w:tr w:rsidR="003C0FB1" w:rsidRPr="00CB5B77" w14:paraId="31578E09" w14:textId="77777777" w:rsidTr="009A0BAB">
        <w:tc>
          <w:tcPr>
            <w:tcW w:w="753" w:type="dxa"/>
          </w:tcPr>
          <w:p w14:paraId="368BA8AA" w14:textId="77777777" w:rsidR="003C0FB1" w:rsidRDefault="003C0FB1" w:rsidP="007F3458">
            <w:pPr>
              <w:jc w:val="both"/>
              <w:rPr>
                <w:color w:val="0000FF"/>
              </w:rPr>
            </w:pPr>
          </w:p>
        </w:tc>
        <w:tc>
          <w:tcPr>
            <w:tcW w:w="705" w:type="dxa"/>
          </w:tcPr>
          <w:p w14:paraId="26D259BA" w14:textId="77777777" w:rsidR="003C0FB1" w:rsidRPr="000E5DB7" w:rsidRDefault="003C0FB1" w:rsidP="003073E6">
            <w:pPr>
              <w:jc w:val="both"/>
            </w:pPr>
            <w:r>
              <w:t>10.</w:t>
            </w:r>
          </w:p>
        </w:tc>
        <w:tc>
          <w:tcPr>
            <w:tcW w:w="7613" w:type="dxa"/>
          </w:tcPr>
          <w:p w14:paraId="6EC9087D"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33894529" w14:textId="77777777" w:rsidTr="009A0BAB">
        <w:tc>
          <w:tcPr>
            <w:tcW w:w="753" w:type="dxa"/>
          </w:tcPr>
          <w:p w14:paraId="06F0B508" w14:textId="77777777" w:rsidR="003C0FB1" w:rsidRDefault="003C0FB1" w:rsidP="007F3458">
            <w:pPr>
              <w:jc w:val="both"/>
              <w:rPr>
                <w:color w:val="0000FF"/>
              </w:rPr>
            </w:pPr>
            <w:r w:rsidRPr="000E5DB7">
              <w:rPr>
                <w:color w:val="0000FF"/>
              </w:rPr>
              <w:t>B.</w:t>
            </w:r>
          </w:p>
        </w:tc>
        <w:tc>
          <w:tcPr>
            <w:tcW w:w="8318" w:type="dxa"/>
            <w:gridSpan w:val="2"/>
          </w:tcPr>
          <w:p w14:paraId="5B5DAB80" w14:textId="77777777" w:rsidR="003C0FB1" w:rsidRDefault="003C0FB1" w:rsidP="003073E6">
            <w:pPr>
              <w:jc w:val="both"/>
            </w:pPr>
            <w:r w:rsidRPr="000E5DB7">
              <w:t>The Contractor undertakes to notify the Client forthwith of any material change to the status of the Contractor with regard to the warranties, acknowledgements, representations and undertakings as set out at clause 4A and to comply with all reasonable directions of the Client with regard thereto which may include termination of this Agreement.</w:t>
            </w:r>
          </w:p>
        </w:tc>
      </w:tr>
    </w:tbl>
    <w:p w14:paraId="342F12CF"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343317F0" w14:textId="77777777" w:rsidTr="00175C84">
        <w:tc>
          <w:tcPr>
            <w:tcW w:w="760" w:type="dxa"/>
          </w:tcPr>
          <w:p w14:paraId="0CF14BAB" w14:textId="77777777" w:rsidR="001F7FC2" w:rsidRDefault="001F7FC2" w:rsidP="00394603">
            <w:pPr>
              <w:jc w:val="both"/>
              <w:rPr>
                <w:color w:val="0000FF"/>
              </w:rPr>
            </w:pPr>
          </w:p>
          <w:p w14:paraId="1FF0A901" w14:textId="77777777" w:rsidR="001F7FC2" w:rsidRDefault="001F7FC2" w:rsidP="00394603">
            <w:pPr>
              <w:jc w:val="both"/>
              <w:rPr>
                <w:color w:val="0000FF"/>
              </w:rPr>
            </w:pPr>
          </w:p>
          <w:p w14:paraId="6E904295" w14:textId="77777777" w:rsidR="003C0FB1" w:rsidRDefault="003C0FB1" w:rsidP="00394603">
            <w:pPr>
              <w:jc w:val="both"/>
              <w:rPr>
                <w:color w:val="0000FF"/>
              </w:rPr>
            </w:pPr>
            <w:r w:rsidRPr="000E5DB7">
              <w:rPr>
                <w:color w:val="0000FF"/>
              </w:rPr>
              <w:t>A.</w:t>
            </w:r>
          </w:p>
        </w:tc>
        <w:tc>
          <w:tcPr>
            <w:tcW w:w="8311" w:type="dxa"/>
          </w:tcPr>
          <w:p w14:paraId="2F574950" w14:textId="77777777" w:rsidR="001F7FC2" w:rsidRPr="001F7FC2" w:rsidRDefault="00000000" w:rsidP="001F7FC2">
            <w:pPr>
              <w:jc w:val="both"/>
              <w:rPr>
                <w:b/>
                <w:i/>
                <w:highlight w:val="lightGray"/>
              </w:rPr>
            </w:pPr>
            <w:sdt>
              <w:sdtPr>
                <w:rPr>
                  <w:highlight w:val="lightGray"/>
                </w:rPr>
                <w:id w:val="-1636324986"/>
                <w:placeholder>
                  <w:docPart w:val="BDC0A0D4EFF74AECB960F338E13470F1"/>
                </w:placeholder>
              </w:sdtPr>
              <w:sdtEndPr>
                <w:rPr>
                  <w:b/>
                  <w:i/>
                </w:rPr>
              </w:sdtEndPr>
              <w:sdtContent>
                <w:r w:rsidR="001F7FC2" w:rsidRPr="001F7FC2">
                  <w:rPr>
                    <w:b/>
                    <w:i/>
                    <w:highlight w:val="lightGray"/>
                  </w:rPr>
                  <w:t>Prior to publication please ensure to insert amounts/figures where applicable.  When finished, delete these instructions.</w:t>
                </w:r>
              </w:sdtContent>
            </w:sdt>
          </w:p>
          <w:p w14:paraId="42A44D37" w14:textId="77777777" w:rsidR="003C0FB1" w:rsidRDefault="003C0FB1" w:rsidP="006C71B4">
            <w:pPr>
              <w:jc w:val="both"/>
            </w:pPr>
            <w:r w:rsidRPr="000E5DB7">
              <w:t xml:space="preserve">The Contractor shall be liable for and shall indemnify the Client for and in respect of all and any losses, claims, demands, damages or expenses which the Client may suffer due to and arising directly as a result of the negligence, act or omission, breach of contract, breach of </w:t>
            </w:r>
            <w:r w:rsidRPr="000E5DB7">
              <w:lastRenderedPageBreak/>
              <w:t>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2EB862F7" w14:textId="77777777" w:rsidTr="00175C84">
        <w:tc>
          <w:tcPr>
            <w:tcW w:w="760" w:type="dxa"/>
          </w:tcPr>
          <w:p w14:paraId="272A2DAD" w14:textId="77777777" w:rsidR="003C0FB1" w:rsidRDefault="003C0FB1" w:rsidP="00394603">
            <w:pPr>
              <w:jc w:val="both"/>
              <w:rPr>
                <w:color w:val="0000FF"/>
              </w:rPr>
            </w:pPr>
            <w:r w:rsidRPr="000E5DB7">
              <w:rPr>
                <w:color w:val="0000FF"/>
              </w:rPr>
              <w:lastRenderedPageBreak/>
              <w:t>B.</w:t>
            </w:r>
          </w:p>
        </w:tc>
        <w:tc>
          <w:tcPr>
            <w:tcW w:w="8311" w:type="dxa"/>
          </w:tcPr>
          <w:p w14:paraId="1827175F"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04479B81" w14:textId="77777777" w:rsidTr="00AA6837">
        <w:trPr>
          <w:trHeight w:val="996"/>
        </w:trPr>
        <w:tc>
          <w:tcPr>
            <w:tcW w:w="760" w:type="dxa"/>
          </w:tcPr>
          <w:p w14:paraId="72B97432" w14:textId="77777777" w:rsidR="003C0FB1" w:rsidRDefault="003C0FB1" w:rsidP="00394603">
            <w:pPr>
              <w:jc w:val="both"/>
              <w:rPr>
                <w:color w:val="0000FF"/>
              </w:rPr>
            </w:pPr>
            <w:r w:rsidRPr="000E5DB7">
              <w:rPr>
                <w:color w:val="0000FF"/>
              </w:rPr>
              <w:t>C.</w:t>
            </w:r>
          </w:p>
        </w:tc>
        <w:tc>
          <w:tcPr>
            <w:tcW w:w="8311" w:type="dxa"/>
          </w:tcPr>
          <w:p w14:paraId="4FAB9388"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676D6C94" w14:textId="77777777" w:rsidTr="00175C84">
        <w:trPr>
          <w:trHeight w:val="1207"/>
        </w:trPr>
        <w:tc>
          <w:tcPr>
            <w:tcW w:w="760" w:type="dxa"/>
          </w:tcPr>
          <w:p w14:paraId="4A256833" w14:textId="77777777" w:rsidR="003C0FB1" w:rsidRPr="000E5DB7" w:rsidRDefault="003C0FB1" w:rsidP="00394603">
            <w:pPr>
              <w:jc w:val="both"/>
              <w:rPr>
                <w:color w:val="0000FF"/>
              </w:rPr>
            </w:pPr>
            <w:r>
              <w:rPr>
                <w:color w:val="0000FF"/>
              </w:rPr>
              <w:t>D.</w:t>
            </w:r>
          </w:p>
        </w:tc>
        <w:tc>
          <w:tcPr>
            <w:tcW w:w="8311" w:type="dxa"/>
          </w:tcPr>
          <w:p w14:paraId="181B392F"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21DF227F" w14:textId="77777777" w:rsidTr="00175C84">
        <w:trPr>
          <w:trHeight w:val="1207"/>
        </w:trPr>
        <w:tc>
          <w:tcPr>
            <w:tcW w:w="760" w:type="dxa"/>
          </w:tcPr>
          <w:p w14:paraId="6BEB65EB" w14:textId="77777777" w:rsidR="00AA6837" w:rsidRDefault="00AA6837" w:rsidP="00394603">
            <w:pPr>
              <w:jc w:val="both"/>
              <w:rPr>
                <w:color w:val="0000FF"/>
              </w:rPr>
            </w:pPr>
            <w:r>
              <w:rPr>
                <w:color w:val="0000FF"/>
              </w:rPr>
              <w:t>E.</w:t>
            </w:r>
          </w:p>
        </w:tc>
        <w:tc>
          <w:tcPr>
            <w:tcW w:w="8311" w:type="dxa"/>
          </w:tcPr>
          <w:p w14:paraId="40B1E7C0" w14:textId="41CC282C"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002B45C5">
              <w:rPr>
                <w:i/>
                <w:iCs/>
                <w:noProof/>
                <w:color w:val="FF0000"/>
                <w:highlight w:val="lightGray"/>
              </w:rPr>
              <w:t>Not used</w:t>
            </w:r>
            <w:r w:rsidRPr="00FC5923">
              <w:rPr>
                <w:i/>
                <w:iCs/>
                <w:color w:val="FF0000"/>
                <w:highlight w:val="lightGray"/>
              </w:rPr>
              <w:fldChar w:fldCharType="end"/>
            </w:r>
          </w:p>
          <w:p w14:paraId="04148280" w14:textId="77777777"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26" w:name="Text144"/>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26"/>
            <w:r>
              <w:t xml:space="preserve"> </w:t>
            </w:r>
            <w:r w:rsidRPr="00343D57">
              <w:t>reg</w:t>
            </w:r>
            <w:r>
              <w:t>ardless of the number of claims</w:t>
            </w:r>
            <w:r w:rsidRPr="00BE4F7F">
              <w:t>.</w:t>
            </w:r>
          </w:p>
        </w:tc>
      </w:tr>
      <w:tr w:rsidR="00394603" w:rsidRPr="00CB5B77" w14:paraId="38A4ECE7" w14:textId="77777777" w:rsidTr="00175C84">
        <w:trPr>
          <w:trHeight w:val="703"/>
        </w:trPr>
        <w:tc>
          <w:tcPr>
            <w:tcW w:w="760" w:type="dxa"/>
          </w:tcPr>
          <w:p w14:paraId="083B2C3F" w14:textId="77777777" w:rsidR="00394603" w:rsidRDefault="00394603" w:rsidP="00394603">
            <w:pPr>
              <w:jc w:val="both"/>
              <w:rPr>
                <w:color w:val="0000FF"/>
              </w:rPr>
            </w:pPr>
            <w:r>
              <w:rPr>
                <w:color w:val="0000FF"/>
              </w:rPr>
              <w:t>F.</w:t>
            </w:r>
          </w:p>
        </w:tc>
        <w:tc>
          <w:tcPr>
            <w:tcW w:w="8311" w:type="dxa"/>
          </w:tcPr>
          <w:p w14:paraId="611D12A6"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33615920" w14:textId="77777777"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Pr>
                <w:noProof/>
                <w:szCs w:val="22"/>
              </w:rPr>
              <w:t>[Insert]</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27" w:name="Text145"/>
            <w:r>
              <w:instrText xml:space="preserve"> FORMTEXT </w:instrText>
            </w:r>
            <w:r>
              <w:fldChar w:fldCharType="separate"/>
            </w:r>
            <w:r>
              <w:rPr>
                <w:noProof/>
              </w:rPr>
              <w:t>[number]</w:t>
            </w:r>
            <w:r>
              <w:fldChar w:fldCharType="end"/>
            </w:r>
            <w:bookmarkEnd w:id="27"/>
            <w:r w:rsidR="00394603" w:rsidRPr="000E5DB7">
              <w:t xml:space="preserve"> per cent of the Charges. In such event the Client shall identify the particular Services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0433633A" w14:textId="77777777" w:rsidTr="00175C84">
        <w:trPr>
          <w:trHeight w:val="703"/>
        </w:trPr>
        <w:tc>
          <w:tcPr>
            <w:tcW w:w="760" w:type="dxa"/>
          </w:tcPr>
          <w:p w14:paraId="2A213050" w14:textId="77777777" w:rsidR="004F3DDB" w:rsidRDefault="00A7281F" w:rsidP="00394603">
            <w:pPr>
              <w:jc w:val="both"/>
              <w:rPr>
                <w:color w:val="0000FF"/>
              </w:rPr>
            </w:pPr>
            <w:r>
              <w:rPr>
                <w:color w:val="0000FF"/>
              </w:rPr>
              <w:t>G.</w:t>
            </w:r>
          </w:p>
        </w:tc>
        <w:tc>
          <w:tcPr>
            <w:tcW w:w="8311" w:type="dxa"/>
          </w:tcPr>
          <w:p w14:paraId="56473119" w14:textId="4BE197CF" w:rsidR="004F3DDB" w:rsidRPr="004F3DDB" w:rsidRDefault="00D103CA" w:rsidP="00D103CA">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 </w:t>
            </w:r>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42670C89" w14:textId="77777777" w:rsidTr="00101A30">
        <w:tc>
          <w:tcPr>
            <w:tcW w:w="760" w:type="dxa"/>
          </w:tcPr>
          <w:p w14:paraId="42726510" w14:textId="77777777" w:rsidR="004F3DDB" w:rsidRDefault="00A7281F" w:rsidP="00394603">
            <w:pPr>
              <w:keepNext/>
              <w:jc w:val="both"/>
              <w:rPr>
                <w:color w:val="0000FF"/>
              </w:rPr>
            </w:pPr>
            <w:r>
              <w:rPr>
                <w:color w:val="0000FF"/>
              </w:rPr>
              <w:lastRenderedPageBreak/>
              <w:t>H.</w:t>
            </w:r>
          </w:p>
        </w:tc>
        <w:tc>
          <w:tcPr>
            <w:tcW w:w="8311" w:type="dxa"/>
          </w:tcPr>
          <w:p w14:paraId="399BEB1C" w14:textId="2EEB27F5" w:rsidR="004F3DDB" w:rsidRPr="00B12CE7" w:rsidRDefault="00D103CA"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sidR="00A508F0">
              <w:rPr>
                <w:i/>
                <w:iCs/>
                <w:noProof/>
                <w:color w:val="FF0000"/>
              </w:rPr>
              <w:t>Not used</w:t>
            </w:r>
            <w:r>
              <w:rPr>
                <w:i/>
                <w:iCs/>
                <w:noProof/>
                <w:color w:val="FF0000"/>
              </w:rPr>
              <w:t xml:space="preserve"> </w:t>
            </w:r>
            <w:r>
              <w:rPr>
                <w:i/>
                <w:iCs/>
                <w:color w:val="FF0000"/>
              </w:rPr>
              <w:fldChar w:fldCharType="end"/>
            </w:r>
          </w:p>
          <w:p w14:paraId="2D9751E9" w14:textId="77777777"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28" w:name="Text43"/>
            <w:r w:rsidR="001F7FC2">
              <w:instrText xml:space="preserve">FORMTEXT </w:instrText>
            </w:r>
            <w:r w:rsidR="001F7FC2">
              <w:fldChar w:fldCharType="separate"/>
            </w:r>
            <w:r w:rsidR="001F7FC2">
              <w:rPr>
                <w:noProof/>
              </w:rPr>
              <w:t>[insert amount]</w:t>
            </w:r>
            <w:r w:rsidR="001F7FC2">
              <w:fldChar w:fldCharType="end"/>
            </w:r>
            <w:bookmarkEnd w:id="28"/>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1F7FC2">
              <w:rPr>
                <w:noProof/>
              </w:rPr>
              <w:t>[insert amount]</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212E2F1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03D137DC" w14:textId="77777777" w:rsidR="004F3DDB" w:rsidRPr="00B12CE7" w:rsidRDefault="004F3DDB" w:rsidP="00756FEE">
            <w:pPr>
              <w:pStyle w:val="ListParagraph"/>
              <w:numPr>
                <w:ilvl w:val="0"/>
                <w:numId w:val="7"/>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0C58B6BC" w14:textId="77777777" w:rsidR="004F3DDB" w:rsidRPr="00B12CE7" w:rsidRDefault="004F3DDB" w:rsidP="00756FEE">
            <w:pPr>
              <w:pStyle w:val="ListParagraph"/>
              <w:numPr>
                <w:ilvl w:val="0"/>
                <w:numId w:val="7"/>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0658AD21"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0C09E30B" w14:textId="77777777" w:rsidTr="00503F93">
        <w:tc>
          <w:tcPr>
            <w:tcW w:w="828" w:type="dxa"/>
          </w:tcPr>
          <w:p w14:paraId="12F677CC" w14:textId="77777777" w:rsidR="003C0FB1" w:rsidRDefault="003C0FB1" w:rsidP="00394603">
            <w:pPr>
              <w:jc w:val="both"/>
              <w:rPr>
                <w:color w:val="0000FF"/>
              </w:rPr>
            </w:pPr>
            <w:r w:rsidRPr="000E5DB7">
              <w:rPr>
                <w:color w:val="0000FF"/>
              </w:rPr>
              <w:t>A.</w:t>
            </w:r>
          </w:p>
        </w:tc>
        <w:tc>
          <w:tcPr>
            <w:tcW w:w="9540" w:type="dxa"/>
            <w:gridSpan w:val="2"/>
          </w:tcPr>
          <w:p w14:paraId="145E986A"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70C32AA6" w14:textId="77777777" w:rsidTr="00503F93">
        <w:tc>
          <w:tcPr>
            <w:tcW w:w="828" w:type="dxa"/>
          </w:tcPr>
          <w:p w14:paraId="7257C9E0" w14:textId="77777777" w:rsidR="003C0FB1" w:rsidRDefault="003C0FB1" w:rsidP="00394603">
            <w:pPr>
              <w:jc w:val="both"/>
              <w:rPr>
                <w:color w:val="0000FF"/>
              </w:rPr>
            </w:pPr>
            <w:r w:rsidRPr="000E5DB7">
              <w:rPr>
                <w:color w:val="0000FF"/>
              </w:rPr>
              <w:t>B.</w:t>
            </w:r>
          </w:p>
        </w:tc>
        <w:tc>
          <w:tcPr>
            <w:tcW w:w="9540" w:type="dxa"/>
            <w:gridSpan w:val="2"/>
          </w:tcPr>
          <w:p w14:paraId="2CE88F03"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44763168" w14:textId="77777777" w:rsidTr="00503F93">
        <w:tc>
          <w:tcPr>
            <w:tcW w:w="828" w:type="dxa"/>
          </w:tcPr>
          <w:p w14:paraId="0A4803DD" w14:textId="77777777" w:rsidR="003C0FB1" w:rsidRDefault="003C0FB1" w:rsidP="00394603">
            <w:pPr>
              <w:jc w:val="both"/>
              <w:rPr>
                <w:color w:val="0000FF"/>
              </w:rPr>
            </w:pPr>
            <w:r w:rsidRPr="000E5DB7">
              <w:rPr>
                <w:color w:val="0000FF"/>
              </w:rPr>
              <w:t>C.</w:t>
            </w:r>
          </w:p>
        </w:tc>
        <w:tc>
          <w:tcPr>
            <w:tcW w:w="9540" w:type="dxa"/>
            <w:gridSpan w:val="2"/>
          </w:tcPr>
          <w:p w14:paraId="07C8FBF2" w14:textId="77777777" w:rsidR="003C0FB1" w:rsidRDefault="003C0FB1" w:rsidP="00A7281F">
            <w:pPr>
              <w:jc w:val="both"/>
            </w:pPr>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3B8295C" w14:textId="77777777" w:rsidTr="00503F93">
        <w:tc>
          <w:tcPr>
            <w:tcW w:w="828" w:type="dxa"/>
          </w:tcPr>
          <w:p w14:paraId="055228FE" w14:textId="77777777" w:rsidR="003C0FB1" w:rsidRDefault="003C0FB1" w:rsidP="00394603">
            <w:pPr>
              <w:jc w:val="both"/>
              <w:rPr>
                <w:color w:val="0000FF"/>
              </w:rPr>
            </w:pPr>
            <w:r w:rsidRPr="000E5DB7">
              <w:rPr>
                <w:color w:val="0000FF"/>
              </w:rPr>
              <w:t>D.</w:t>
            </w:r>
          </w:p>
        </w:tc>
        <w:tc>
          <w:tcPr>
            <w:tcW w:w="9540" w:type="dxa"/>
            <w:gridSpan w:val="2"/>
          </w:tcPr>
          <w:p w14:paraId="3BFB5351"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296C5EB8" w14:textId="77777777" w:rsidTr="00503F93">
        <w:tc>
          <w:tcPr>
            <w:tcW w:w="828" w:type="dxa"/>
          </w:tcPr>
          <w:p w14:paraId="3B178D95" w14:textId="77777777" w:rsidR="003C0FB1" w:rsidRDefault="003C0FB1" w:rsidP="00394603">
            <w:pPr>
              <w:jc w:val="both"/>
              <w:rPr>
                <w:color w:val="0000FF"/>
              </w:rPr>
            </w:pPr>
            <w:r w:rsidRPr="000E5DB7">
              <w:rPr>
                <w:color w:val="0000FF"/>
              </w:rPr>
              <w:lastRenderedPageBreak/>
              <w:t>E.</w:t>
            </w:r>
          </w:p>
        </w:tc>
        <w:tc>
          <w:tcPr>
            <w:tcW w:w="9540" w:type="dxa"/>
            <w:gridSpan w:val="2"/>
          </w:tcPr>
          <w:p w14:paraId="119F5AD5"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F1CDD65" w14:textId="77777777" w:rsidTr="00503F93">
        <w:tc>
          <w:tcPr>
            <w:tcW w:w="828" w:type="dxa"/>
          </w:tcPr>
          <w:p w14:paraId="3D7A7B4E" w14:textId="77777777" w:rsidR="003C0FB1" w:rsidRDefault="003C0FB1" w:rsidP="00394603">
            <w:pPr>
              <w:jc w:val="both"/>
              <w:rPr>
                <w:color w:val="0000FF"/>
              </w:rPr>
            </w:pPr>
            <w:r w:rsidRPr="000E5DB7">
              <w:rPr>
                <w:color w:val="0000FF"/>
              </w:rPr>
              <w:t>F.</w:t>
            </w:r>
          </w:p>
        </w:tc>
        <w:tc>
          <w:tcPr>
            <w:tcW w:w="9540" w:type="dxa"/>
            <w:gridSpan w:val="2"/>
          </w:tcPr>
          <w:p w14:paraId="1ED93D99" w14:textId="77777777" w:rsidR="003C0FB1" w:rsidRDefault="003C0FB1" w:rsidP="00A7281F">
            <w:pPr>
              <w:jc w:val="both"/>
            </w:pPr>
            <w:r w:rsidRPr="000E5DB7">
              <w:t>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6B9A5B24" w14:textId="77777777" w:rsidTr="00503F93">
        <w:tc>
          <w:tcPr>
            <w:tcW w:w="828" w:type="dxa"/>
          </w:tcPr>
          <w:p w14:paraId="616611C1" w14:textId="77777777" w:rsidR="003C0FB1" w:rsidRDefault="003C0FB1" w:rsidP="00394603">
            <w:pPr>
              <w:jc w:val="both"/>
              <w:rPr>
                <w:color w:val="0000FF"/>
              </w:rPr>
            </w:pPr>
            <w:r w:rsidRPr="000E5DB7">
              <w:rPr>
                <w:color w:val="0000FF"/>
              </w:rPr>
              <w:t>G.</w:t>
            </w:r>
          </w:p>
        </w:tc>
        <w:tc>
          <w:tcPr>
            <w:tcW w:w="9540" w:type="dxa"/>
            <w:gridSpan w:val="2"/>
          </w:tcPr>
          <w:p w14:paraId="23C3FD72"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The Contractor hereby indemnifies the Client and shall keep and hold the Client harmless from and in respect of all and any  loss</w:t>
            </w:r>
            <w:r>
              <w:rPr>
                <w:szCs w:val="22"/>
              </w:rPr>
              <w:t>es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third party Intellectual Property Rights in so far as any such rights are used for the purposes of this Agreement.</w:t>
            </w:r>
          </w:p>
          <w:p w14:paraId="30DEBA35"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577917B3" w14:textId="77777777" w:rsidTr="00503F93">
        <w:tc>
          <w:tcPr>
            <w:tcW w:w="828" w:type="dxa"/>
          </w:tcPr>
          <w:p w14:paraId="1BA776C1" w14:textId="77777777" w:rsidR="003C0FB1" w:rsidRDefault="003C0FB1" w:rsidP="00394603">
            <w:pPr>
              <w:jc w:val="both"/>
              <w:rPr>
                <w:color w:val="0000FF"/>
              </w:rPr>
            </w:pPr>
          </w:p>
        </w:tc>
        <w:tc>
          <w:tcPr>
            <w:tcW w:w="720" w:type="dxa"/>
          </w:tcPr>
          <w:p w14:paraId="02839B90" w14:textId="77777777" w:rsidR="003C0FB1" w:rsidRDefault="003C0FB1" w:rsidP="00A7281F">
            <w:pPr>
              <w:jc w:val="both"/>
              <w:rPr>
                <w:szCs w:val="22"/>
              </w:rPr>
            </w:pPr>
            <w:r w:rsidRPr="000E5DB7">
              <w:rPr>
                <w:szCs w:val="22"/>
              </w:rPr>
              <w:t>(i)</w:t>
            </w:r>
          </w:p>
        </w:tc>
        <w:tc>
          <w:tcPr>
            <w:tcW w:w="8820" w:type="dxa"/>
          </w:tcPr>
          <w:p w14:paraId="0DF3A7CD"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19186807" w14:textId="77777777" w:rsidTr="00503F93">
        <w:tc>
          <w:tcPr>
            <w:tcW w:w="828" w:type="dxa"/>
          </w:tcPr>
          <w:p w14:paraId="5B8F0FA8" w14:textId="77777777" w:rsidR="003C0FB1" w:rsidRDefault="003C0FB1" w:rsidP="00394603">
            <w:pPr>
              <w:jc w:val="both"/>
              <w:rPr>
                <w:color w:val="0000FF"/>
              </w:rPr>
            </w:pPr>
          </w:p>
        </w:tc>
        <w:tc>
          <w:tcPr>
            <w:tcW w:w="720" w:type="dxa"/>
          </w:tcPr>
          <w:p w14:paraId="1A5893DF" w14:textId="77777777" w:rsidR="003C0FB1" w:rsidRDefault="003C0FB1" w:rsidP="00A7281F">
            <w:pPr>
              <w:jc w:val="both"/>
              <w:rPr>
                <w:szCs w:val="22"/>
              </w:rPr>
            </w:pPr>
            <w:r w:rsidRPr="000E5DB7">
              <w:rPr>
                <w:szCs w:val="22"/>
              </w:rPr>
              <w:t>(ii)</w:t>
            </w:r>
          </w:p>
        </w:tc>
        <w:tc>
          <w:tcPr>
            <w:tcW w:w="8820" w:type="dxa"/>
          </w:tcPr>
          <w:p w14:paraId="532DA4CE"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7B77949E" w14:textId="77777777" w:rsidTr="00503F93">
        <w:trPr>
          <w:trHeight w:val="868"/>
        </w:trPr>
        <w:tc>
          <w:tcPr>
            <w:tcW w:w="828" w:type="dxa"/>
          </w:tcPr>
          <w:p w14:paraId="585B8B50" w14:textId="77777777" w:rsidR="003C0FB1" w:rsidRDefault="003C0FB1" w:rsidP="00394603">
            <w:pPr>
              <w:jc w:val="both"/>
              <w:rPr>
                <w:color w:val="0000FF"/>
              </w:rPr>
            </w:pPr>
          </w:p>
        </w:tc>
        <w:tc>
          <w:tcPr>
            <w:tcW w:w="720" w:type="dxa"/>
          </w:tcPr>
          <w:p w14:paraId="4AFC73CC" w14:textId="77777777" w:rsidR="003C0FB1" w:rsidRDefault="003C0FB1" w:rsidP="00A7281F">
            <w:pPr>
              <w:jc w:val="both"/>
              <w:rPr>
                <w:szCs w:val="22"/>
              </w:rPr>
            </w:pPr>
            <w:r w:rsidRPr="000E5DB7">
              <w:rPr>
                <w:szCs w:val="22"/>
              </w:rPr>
              <w:t>(iii)</w:t>
            </w:r>
          </w:p>
        </w:tc>
        <w:tc>
          <w:tcPr>
            <w:tcW w:w="8820" w:type="dxa"/>
          </w:tcPr>
          <w:p w14:paraId="51F33CFD"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7CE40352" w14:textId="77777777" w:rsidTr="00503F93">
        <w:tc>
          <w:tcPr>
            <w:tcW w:w="828" w:type="dxa"/>
          </w:tcPr>
          <w:p w14:paraId="358D6204" w14:textId="77777777" w:rsidR="003C0FB1" w:rsidRDefault="003C0FB1" w:rsidP="00394603">
            <w:pPr>
              <w:keepNext/>
              <w:jc w:val="both"/>
              <w:rPr>
                <w:color w:val="0000FF"/>
              </w:rPr>
            </w:pPr>
          </w:p>
        </w:tc>
        <w:tc>
          <w:tcPr>
            <w:tcW w:w="720" w:type="dxa"/>
          </w:tcPr>
          <w:p w14:paraId="0BF60D98" w14:textId="77777777" w:rsidR="003C0FB1" w:rsidRDefault="003C0FB1" w:rsidP="00A7281F">
            <w:pPr>
              <w:jc w:val="both"/>
              <w:rPr>
                <w:szCs w:val="22"/>
              </w:rPr>
            </w:pPr>
            <w:r w:rsidRPr="000E5DB7">
              <w:rPr>
                <w:szCs w:val="22"/>
              </w:rPr>
              <w:t>(iv)</w:t>
            </w:r>
          </w:p>
        </w:tc>
        <w:tc>
          <w:tcPr>
            <w:tcW w:w="8820" w:type="dxa"/>
          </w:tcPr>
          <w:p w14:paraId="79744766" w14:textId="77777777" w:rsidR="003C0FB1" w:rsidRDefault="003C0FB1" w:rsidP="00A7281F">
            <w:pPr>
              <w:jc w:val="both"/>
              <w:rPr>
                <w:szCs w:val="22"/>
              </w:rPr>
            </w:pPr>
            <w:r w:rsidRPr="000E5DB7">
              <w:rPr>
                <w:szCs w:val="22"/>
              </w:rPr>
              <w:t>if the Contractor cannot obtain the remedies in (i),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45C5ACD3" w14:textId="77777777" w:rsidTr="00503F93">
        <w:tc>
          <w:tcPr>
            <w:tcW w:w="828" w:type="dxa"/>
          </w:tcPr>
          <w:p w14:paraId="526056F3" w14:textId="77777777" w:rsidR="003C0FB1" w:rsidRDefault="003C0FB1" w:rsidP="00394603">
            <w:pPr>
              <w:jc w:val="both"/>
              <w:rPr>
                <w:color w:val="0000FF"/>
              </w:rPr>
            </w:pPr>
            <w:r w:rsidRPr="000E5DB7">
              <w:rPr>
                <w:color w:val="0000FF"/>
              </w:rPr>
              <w:t>H.</w:t>
            </w:r>
          </w:p>
        </w:tc>
        <w:tc>
          <w:tcPr>
            <w:tcW w:w="9540" w:type="dxa"/>
            <w:gridSpan w:val="2"/>
          </w:tcPr>
          <w:p w14:paraId="54F49359"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4B83FF48"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2D8A8F43" w14:textId="77777777" w:rsidTr="00503F93">
        <w:tc>
          <w:tcPr>
            <w:tcW w:w="612" w:type="dxa"/>
          </w:tcPr>
          <w:p w14:paraId="21E544D3"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738E1A0E" w14:textId="77777777" w:rsidR="003C0FB1" w:rsidRPr="00830A49" w:rsidRDefault="003C0FB1" w:rsidP="00A7281F">
            <w:pPr>
              <w:jc w:val="both"/>
              <w:rPr>
                <w:szCs w:val="22"/>
              </w:rPr>
            </w:pPr>
            <w:r w:rsidRPr="00830A49">
              <w:rPr>
                <w:szCs w:val="22"/>
              </w:rPr>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3C0FB1" w:rsidRPr="00830A49" w14:paraId="6A0762AB" w14:textId="77777777" w:rsidTr="00503F93">
        <w:tc>
          <w:tcPr>
            <w:tcW w:w="612" w:type="dxa"/>
          </w:tcPr>
          <w:p w14:paraId="37A6C0B4" w14:textId="77777777" w:rsidR="003C0FB1" w:rsidRPr="00830A49" w:rsidRDefault="003C0FB1" w:rsidP="00394603">
            <w:pPr>
              <w:jc w:val="both"/>
              <w:rPr>
                <w:color w:val="0000FF"/>
                <w:szCs w:val="22"/>
              </w:rPr>
            </w:pPr>
          </w:p>
        </w:tc>
        <w:tc>
          <w:tcPr>
            <w:tcW w:w="514" w:type="dxa"/>
          </w:tcPr>
          <w:p w14:paraId="133B782F" w14:textId="77777777" w:rsidR="003C0FB1" w:rsidRPr="00830A49" w:rsidRDefault="003C0FB1" w:rsidP="00A7281F">
            <w:pPr>
              <w:jc w:val="both"/>
              <w:rPr>
                <w:szCs w:val="22"/>
              </w:rPr>
            </w:pPr>
            <w:r w:rsidRPr="00830A49">
              <w:rPr>
                <w:szCs w:val="22"/>
              </w:rPr>
              <w:t>1.</w:t>
            </w:r>
          </w:p>
        </w:tc>
        <w:tc>
          <w:tcPr>
            <w:tcW w:w="7945" w:type="dxa"/>
            <w:gridSpan w:val="2"/>
          </w:tcPr>
          <w:p w14:paraId="6B7E5ECA"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65A8613F" w14:textId="77777777" w:rsidTr="00503F93">
        <w:tc>
          <w:tcPr>
            <w:tcW w:w="612" w:type="dxa"/>
          </w:tcPr>
          <w:p w14:paraId="38611A8E" w14:textId="77777777" w:rsidR="003C0FB1" w:rsidRPr="00830A49" w:rsidRDefault="003C0FB1" w:rsidP="00394603">
            <w:pPr>
              <w:jc w:val="both"/>
              <w:rPr>
                <w:color w:val="0000FF"/>
                <w:szCs w:val="22"/>
              </w:rPr>
            </w:pPr>
          </w:p>
        </w:tc>
        <w:tc>
          <w:tcPr>
            <w:tcW w:w="514" w:type="dxa"/>
          </w:tcPr>
          <w:p w14:paraId="00448AAA" w14:textId="77777777" w:rsidR="003C0FB1" w:rsidRPr="00830A49" w:rsidRDefault="003C0FB1" w:rsidP="00A7281F">
            <w:pPr>
              <w:jc w:val="both"/>
              <w:rPr>
                <w:szCs w:val="22"/>
              </w:rPr>
            </w:pPr>
            <w:r w:rsidRPr="00830A49">
              <w:rPr>
                <w:szCs w:val="22"/>
              </w:rPr>
              <w:t>2.</w:t>
            </w:r>
          </w:p>
        </w:tc>
        <w:tc>
          <w:tcPr>
            <w:tcW w:w="7945" w:type="dxa"/>
            <w:gridSpan w:val="2"/>
          </w:tcPr>
          <w:p w14:paraId="60883D66" w14:textId="77777777" w:rsidR="003C0FB1" w:rsidRPr="00830A49" w:rsidRDefault="003C0FB1" w:rsidP="00A7281F">
            <w:pPr>
              <w:jc w:val="both"/>
              <w:rPr>
                <w:szCs w:val="22"/>
              </w:rPr>
            </w:pPr>
            <w:r w:rsidRPr="00830A49">
              <w:rPr>
                <w:szCs w:val="22"/>
              </w:rPr>
              <w:t>as may be required by law; or</w:t>
            </w:r>
          </w:p>
        </w:tc>
      </w:tr>
      <w:tr w:rsidR="003C0FB1" w:rsidRPr="00830A49" w14:paraId="16AF52C1" w14:textId="77777777" w:rsidTr="00503F93">
        <w:tc>
          <w:tcPr>
            <w:tcW w:w="612" w:type="dxa"/>
          </w:tcPr>
          <w:p w14:paraId="07A7AB65" w14:textId="77777777" w:rsidR="003C0FB1" w:rsidRPr="00830A49" w:rsidRDefault="003C0FB1" w:rsidP="00394603">
            <w:pPr>
              <w:jc w:val="both"/>
              <w:rPr>
                <w:color w:val="0000FF"/>
                <w:szCs w:val="22"/>
              </w:rPr>
            </w:pPr>
          </w:p>
        </w:tc>
        <w:tc>
          <w:tcPr>
            <w:tcW w:w="514" w:type="dxa"/>
          </w:tcPr>
          <w:p w14:paraId="4666FEAF" w14:textId="77777777" w:rsidR="003C0FB1" w:rsidRPr="00830A49" w:rsidRDefault="003C0FB1" w:rsidP="00A7281F">
            <w:pPr>
              <w:jc w:val="both"/>
              <w:rPr>
                <w:szCs w:val="22"/>
              </w:rPr>
            </w:pPr>
            <w:r w:rsidRPr="00830A49">
              <w:rPr>
                <w:szCs w:val="22"/>
              </w:rPr>
              <w:t>3.</w:t>
            </w:r>
          </w:p>
        </w:tc>
        <w:tc>
          <w:tcPr>
            <w:tcW w:w="7945" w:type="dxa"/>
            <w:gridSpan w:val="2"/>
          </w:tcPr>
          <w:p w14:paraId="784553DE"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65B63D0F" w14:textId="77777777" w:rsidTr="00503F93">
        <w:tc>
          <w:tcPr>
            <w:tcW w:w="612" w:type="dxa"/>
          </w:tcPr>
          <w:p w14:paraId="5F066731" w14:textId="77777777" w:rsidR="003C0FB1" w:rsidRPr="00830A49" w:rsidRDefault="003C0FB1" w:rsidP="00394603">
            <w:pPr>
              <w:jc w:val="both"/>
              <w:rPr>
                <w:color w:val="0000FF"/>
                <w:szCs w:val="22"/>
              </w:rPr>
            </w:pPr>
          </w:p>
        </w:tc>
        <w:tc>
          <w:tcPr>
            <w:tcW w:w="514" w:type="dxa"/>
          </w:tcPr>
          <w:p w14:paraId="13B19BAB" w14:textId="77777777" w:rsidR="003C0FB1" w:rsidRPr="00830A49" w:rsidRDefault="003C0FB1" w:rsidP="00A7281F">
            <w:pPr>
              <w:jc w:val="both"/>
              <w:rPr>
                <w:szCs w:val="22"/>
              </w:rPr>
            </w:pPr>
            <w:r w:rsidRPr="00830A49">
              <w:rPr>
                <w:szCs w:val="22"/>
              </w:rPr>
              <w:t>4.</w:t>
            </w:r>
          </w:p>
        </w:tc>
        <w:tc>
          <w:tcPr>
            <w:tcW w:w="7945" w:type="dxa"/>
            <w:gridSpan w:val="2"/>
          </w:tcPr>
          <w:p w14:paraId="1FADB2EF"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896D241" w14:textId="77777777" w:rsidTr="00503F93">
        <w:tc>
          <w:tcPr>
            <w:tcW w:w="612" w:type="dxa"/>
          </w:tcPr>
          <w:p w14:paraId="1B51582B"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1AB03CCB" w14:textId="77777777" w:rsidR="003C0FB1" w:rsidRDefault="003C0FB1" w:rsidP="00A7281F">
            <w:pPr>
              <w:jc w:val="both"/>
            </w:pPr>
            <w:r w:rsidRPr="000E5DB7">
              <w:t>The Contractor undertakes to comply with all reasonable directions of the Client with regard to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7619030C"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47F0B106" w14:textId="77777777" w:rsidTr="00503F93">
        <w:tc>
          <w:tcPr>
            <w:tcW w:w="612" w:type="dxa"/>
          </w:tcPr>
          <w:p w14:paraId="0D0CDADD" w14:textId="77777777" w:rsidR="003C0FB1" w:rsidDel="009170AC" w:rsidRDefault="003C0FB1" w:rsidP="00394603">
            <w:pPr>
              <w:jc w:val="both"/>
              <w:rPr>
                <w:color w:val="0000FF"/>
              </w:rPr>
            </w:pPr>
          </w:p>
        </w:tc>
        <w:tc>
          <w:tcPr>
            <w:tcW w:w="840" w:type="dxa"/>
            <w:gridSpan w:val="2"/>
          </w:tcPr>
          <w:p w14:paraId="4134FC32" w14:textId="77777777" w:rsidR="003C0FB1" w:rsidDel="009170AC" w:rsidRDefault="003C0FB1" w:rsidP="00A7281F">
            <w:pPr>
              <w:jc w:val="both"/>
            </w:pPr>
            <w:r>
              <w:t>1.</w:t>
            </w:r>
          </w:p>
        </w:tc>
        <w:tc>
          <w:tcPr>
            <w:tcW w:w="7619" w:type="dxa"/>
          </w:tcPr>
          <w:p w14:paraId="28BBCE93"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6633C66D" w14:textId="77777777" w:rsidTr="00503F93">
        <w:tc>
          <w:tcPr>
            <w:tcW w:w="612" w:type="dxa"/>
          </w:tcPr>
          <w:p w14:paraId="77C401ED" w14:textId="77777777" w:rsidR="003C0FB1" w:rsidDel="009170AC" w:rsidRDefault="003C0FB1" w:rsidP="00394603">
            <w:pPr>
              <w:jc w:val="both"/>
              <w:rPr>
                <w:color w:val="0000FF"/>
              </w:rPr>
            </w:pPr>
          </w:p>
        </w:tc>
        <w:tc>
          <w:tcPr>
            <w:tcW w:w="840" w:type="dxa"/>
            <w:gridSpan w:val="2"/>
          </w:tcPr>
          <w:p w14:paraId="358ADDA1" w14:textId="77777777" w:rsidR="003C0FB1" w:rsidDel="009170AC" w:rsidRDefault="003C0FB1" w:rsidP="00A7281F">
            <w:pPr>
              <w:jc w:val="both"/>
            </w:pPr>
            <w:r>
              <w:t>2.</w:t>
            </w:r>
          </w:p>
        </w:tc>
        <w:tc>
          <w:tcPr>
            <w:tcW w:w="7619" w:type="dxa"/>
          </w:tcPr>
          <w:p w14:paraId="2B653F22"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28465703" w14:textId="77777777" w:rsidTr="00503F93">
        <w:tc>
          <w:tcPr>
            <w:tcW w:w="612" w:type="dxa"/>
          </w:tcPr>
          <w:p w14:paraId="6B5043F3" w14:textId="77777777" w:rsidR="003C0FB1" w:rsidDel="009170AC" w:rsidRDefault="003C0FB1" w:rsidP="00394603">
            <w:pPr>
              <w:jc w:val="both"/>
              <w:rPr>
                <w:color w:val="0000FF"/>
              </w:rPr>
            </w:pPr>
          </w:p>
        </w:tc>
        <w:tc>
          <w:tcPr>
            <w:tcW w:w="840" w:type="dxa"/>
            <w:gridSpan w:val="2"/>
          </w:tcPr>
          <w:p w14:paraId="014BA0E4" w14:textId="77777777" w:rsidR="003C0FB1" w:rsidDel="009170AC" w:rsidRDefault="003C0FB1" w:rsidP="00A7281F">
            <w:pPr>
              <w:jc w:val="both"/>
            </w:pPr>
            <w:r>
              <w:t>3.</w:t>
            </w:r>
          </w:p>
        </w:tc>
        <w:tc>
          <w:tcPr>
            <w:tcW w:w="7619" w:type="dxa"/>
          </w:tcPr>
          <w:p w14:paraId="4D67F59D"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36AD4918" w14:textId="77777777" w:rsidTr="00503F93">
        <w:trPr>
          <w:trHeight w:val="840"/>
        </w:trPr>
        <w:tc>
          <w:tcPr>
            <w:tcW w:w="612" w:type="dxa"/>
          </w:tcPr>
          <w:p w14:paraId="2D84DE44" w14:textId="77777777" w:rsidR="003C0FB1" w:rsidDel="009170AC" w:rsidRDefault="003C0FB1" w:rsidP="00394603">
            <w:pPr>
              <w:jc w:val="both"/>
              <w:rPr>
                <w:color w:val="0000FF"/>
              </w:rPr>
            </w:pPr>
          </w:p>
        </w:tc>
        <w:tc>
          <w:tcPr>
            <w:tcW w:w="840" w:type="dxa"/>
            <w:gridSpan w:val="2"/>
          </w:tcPr>
          <w:p w14:paraId="5D4F97D0" w14:textId="77777777" w:rsidR="003C0FB1" w:rsidDel="009170AC" w:rsidRDefault="003C0FB1" w:rsidP="00A7281F">
            <w:pPr>
              <w:jc w:val="both"/>
            </w:pPr>
            <w:r>
              <w:t>4.</w:t>
            </w:r>
          </w:p>
        </w:tc>
        <w:tc>
          <w:tcPr>
            <w:tcW w:w="7619" w:type="dxa"/>
          </w:tcPr>
          <w:p w14:paraId="518000D8"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3B703A90" w14:textId="77777777" w:rsidTr="00503F93">
        <w:tc>
          <w:tcPr>
            <w:tcW w:w="612" w:type="dxa"/>
          </w:tcPr>
          <w:p w14:paraId="30D9E367"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31F5BD69" w14:textId="77777777" w:rsidR="003C0FB1" w:rsidRDefault="003C0FB1" w:rsidP="00A7281F">
            <w:pPr>
              <w:jc w:val="both"/>
            </w:pPr>
            <w:r w:rsidRPr="000E5DB7">
              <w:t>The Contractor acknowledges that the security of the State and its information is of paramount importance to the Client. Accordingly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 Client arising therefrom.</w:t>
            </w:r>
          </w:p>
        </w:tc>
      </w:tr>
      <w:tr w:rsidR="003C0FB1" w:rsidRPr="00CB5B77" w14:paraId="27B0DA90" w14:textId="77777777" w:rsidTr="00503F93">
        <w:tc>
          <w:tcPr>
            <w:tcW w:w="612" w:type="dxa"/>
          </w:tcPr>
          <w:p w14:paraId="5B8382D9" w14:textId="77777777" w:rsidR="003C0FB1" w:rsidRDefault="003C0FB1" w:rsidP="00394603">
            <w:pPr>
              <w:jc w:val="both"/>
              <w:rPr>
                <w:color w:val="0000FF"/>
              </w:rPr>
            </w:pPr>
            <w:r>
              <w:rPr>
                <w:color w:val="0000FF"/>
              </w:rPr>
              <w:t>D</w:t>
            </w:r>
            <w:r w:rsidRPr="000E5DB7">
              <w:rPr>
                <w:color w:val="0000FF"/>
              </w:rPr>
              <w:t>.</w:t>
            </w:r>
          </w:p>
        </w:tc>
        <w:tc>
          <w:tcPr>
            <w:tcW w:w="8459" w:type="dxa"/>
            <w:gridSpan w:val="3"/>
          </w:tcPr>
          <w:p w14:paraId="5F3FA52F"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w:t>
            </w:r>
            <w:r>
              <w:t xml:space="preserve"> </w:t>
            </w:r>
            <w:r w:rsidRPr="006C766A">
              <w:rPr>
                <w:szCs w:val="22"/>
              </w:rPr>
              <w:t>under the above legislation</w:t>
            </w:r>
            <w:r w:rsidRPr="000E5DB7">
              <w:t xml:space="preserve">. </w:t>
            </w:r>
            <w:r w:rsidR="001F7FC2" w:rsidRPr="001F7FC2">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r w:rsidR="003C0FB1" w:rsidRPr="00CB5B77" w14:paraId="5819A5BE" w14:textId="77777777" w:rsidTr="00503F93">
        <w:tc>
          <w:tcPr>
            <w:tcW w:w="612" w:type="dxa"/>
          </w:tcPr>
          <w:p w14:paraId="46BD7BA9" w14:textId="77777777" w:rsidR="003C0FB1" w:rsidRDefault="003C0FB1" w:rsidP="00394603">
            <w:pPr>
              <w:jc w:val="both"/>
              <w:rPr>
                <w:color w:val="0000FF"/>
              </w:rPr>
            </w:pPr>
            <w:r>
              <w:rPr>
                <w:color w:val="0000FF"/>
                <w:szCs w:val="22"/>
              </w:rPr>
              <w:t>E.</w:t>
            </w:r>
          </w:p>
        </w:tc>
        <w:tc>
          <w:tcPr>
            <w:tcW w:w="8459" w:type="dxa"/>
            <w:gridSpan w:val="3"/>
          </w:tcPr>
          <w:p w14:paraId="6E3DE8D2"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000B699C" w14:textId="77777777" w:rsidTr="00503F93">
        <w:tc>
          <w:tcPr>
            <w:tcW w:w="612" w:type="dxa"/>
          </w:tcPr>
          <w:p w14:paraId="6AF841C3" w14:textId="77777777" w:rsidR="00891A74" w:rsidRDefault="00891A74" w:rsidP="00394603">
            <w:pPr>
              <w:jc w:val="both"/>
              <w:rPr>
                <w:color w:val="0000FF"/>
                <w:szCs w:val="22"/>
              </w:rPr>
            </w:pPr>
          </w:p>
        </w:tc>
        <w:tc>
          <w:tcPr>
            <w:tcW w:w="8459" w:type="dxa"/>
            <w:gridSpan w:val="3"/>
          </w:tcPr>
          <w:p w14:paraId="50FFCA94" w14:textId="77777777" w:rsidR="00891A74" w:rsidRDefault="00891A74" w:rsidP="00A7281F">
            <w:pPr>
              <w:jc w:val="both"/>
            </w:pPr>
          </w:p>
        </w:tc>
      </w:tr>
    </w:tbl>
    <w:p w14:paraId="50DF30FB" w14:textId="77777777" w:rsidR="003C0FB1" w:rsidRDefault="003C0FB1" w:rsidP="00394603">
      <w:pPr>
        <w:pStyle w:val="Heading2"/>
        <w:jc w:val="both"/>
      </w:pPr>
      <w:r w:rsidRPr="00B625AA">
        <w:lastRenderedPageBreak/>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4C0E0BB4" w14:textId="77777777" w:rsidTr="00A7281F">
        <w:trPr>
          <w:trHeight w:val="2826"/>
        </w:trPr>
        <w:tc>
          <w:tcPr>
            <w:tcW w:w="828" w:type="dxa"/>
          </w:tcPr>
          <w:p w14:paraId="1D66E694" w14:textId="77777777" w:rsidR="003C0FB1" w:rsidRDefault="003C0FB1" w:rsidP="00394603">
            <w:pPr>
              <w:jc w:val="both"/>
              <w:rPr>
                <w:color w:val="0000FF"/>
              </w:rPr>
            </w:pPr>
            <w:r w:rsidRPr="000E5DB7">
              <w:rPr>
                <w:color w:val="0000FF"/>
              </w:rPr>
              <w:t>A.</w:t>
            </w:r>
          </w:p>
        </w:tc>
        <w:tc>
          <w:tcPr>
            <w:tcW w:w="9540" w:type="dxa"/>
            <w:gridSpan w:val="2"/>
          </w:tcPr>
          <w:p w14:paraId="0FA87145"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374FC947" w14:textId="77777777" w:rsidTr="00503F93">
        <w:tc>
          <w:tcPr>
            <w:tcW w:w="828" w:type="dxa"/>
          </w:tcPr>
          <w:p w14:paraId="51E3D59A" w14:textId="77777777" w:rsidR="003C0FB1" w:rsidRDefault="003C0FB1" w:rsidP="00394603">
            <w:pPr>
              <w:keepNext/>
              <w:jc w:val="both"/>
              <w:rPr>
                <w:color w:val="0000FF"/>
              </w:rPr>
            </w:pPr>
            <w:r w:rsidRPr="000E5DB7">
              <w:rPr>
                <w:color w:val="0000FF"/>
              </w:rPr>
              <w:t>B.</w:t>
            </w:r>
          </w:p>
        </w:tc>
        <w:tc>
          <w:tcPr>
            <w:tcW w:w="9540" w:type="dxa"/>
            <w:gridSpan w:val="2"/>
          </w:tcPr>
          <w:p w14:paraId="2C864D4A"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252F46F6" w14:textId="77777777" w:rsidTr="00503F93">
        <w:tc>
          <w:tcPr>
            <w:tcW w:w="828" w:type="dxa"/>
          </w:tcPr>
          <w:p w14:paraId="0AE987E1" w14:textId="77777777" w:rsidR="003C0FB1" w:rsidRDefault="003C0FB1" w:rsidP="00394603">
            <w:pPr>
              <w:jc w:val="both"/>
              <w:rPr>
                <w:color w:val="0000FF"/>
              </w:rPr>
            </w:pPr>
          </w:p>
        </w:tc>
        <w:tc>
          <w:tcPr>
            <w:tcW w:w="720" w:type="dxa"/>
          </w:tcPr>
          <w:p w14:paraId="3C0E8979" w14:textId="77777777" w:rsidR="003C0FB1" w:rsidRDefault="003C0FB1" w:rsidP="00A7281F">
            <w:pPr>
              <w:jc w:val="both"/>
            </w:pPr>
            <w:r w:rsidRPr="000E5DB7">
              <w:t>1.</w:t>
            </w:r>
          </w:p>
        </w:tc>
        <w:tc>
          <w:tcPr>
            <w:tcW w:w="8820" w:type="dxa"/>
          </w:tcPr>
          <w:p w14:paraId="14BCAC6B" w14:textId="77777777" w:rsidR="003C0FB1" w:rsidRDefault="003C0FB1" w:rsidP="00A7281F">
            <w:pPr>
              <w:jc w:val="both"/>
            </w:pPr>
            <w:r w:rsidRPr="000E5DB7">
              <w:t>the nature of the Force Majeure Event;</w:t>
            </w:r>
          </w:p>
        </w:tc>
      </w:tr>
      <w:tr w:rsidR="003C0FB1" w:rsidRPr="00CB5B77" w14:paraId="17B12B51" w14:textId="77777777" w:rsidTr="00503F93">
        <w:tc>
          <w:tcPr>
            <w:tcW w:w="828" w:type="dxa"/>
          </w:tcPr>
          <w:p w14:paraId="21C206CA" w14:textId="77777777" w:rsidR="003C0FB1" w:rsidRDefault="003C0FB1" w:rsidP="00394603">
            <w:pPr>
              <w:jc w:val="both"/>
              <w:rPr>
                <w:color w:val="0000FF"/>
              </w:rPr>
            </w:pPr>
          </w:p>
        </w:tc>
        <w:tc>
          <w:tcPr>
            <w:tcW w:w="720" w:type="dxa"/>
          </w:tcPr>
          <w:p w14:paraId="2B8B286F" w14:textId="77777777" w:rsidR="003C0FB1" w:rsidRDefault="003C0FB1" w:rsidP="00A7281F">
            <w:pPr>
              <w:jc w:val="both"/>
            </w:pPr>
            <w:r w:rsidRPr="000E5DB7">
              <w:t>2.</w:t>
            </w:r>
          </w:p>
        </w:tc>
        <w:tc>
          <w:tcPr>
            <w:tcW w:w="8820" w:type="dxa"/>
          </w:tcPr>
          <w:p w14:paraId="149AF4E1" w14:textId="77777777" w:rsidR="003C0FB1" w:rsidRDefault="003C0FB1" w:rsidP="00A7281F">
            <w:pPr>
              <w:jc w:val="both"/>
            </w:pPr>
            <w:r w:rsidRPr="000E5DB7">
              <w:t>the anticipated delay in the performance of obligations;</w:t>
            </w:r>
          </w:p>
        </w:tc>
      </w:tr>
      <w:tr w:rsidR="003C0FB1" w:rsidRPr="00CB5B77" w14:paraId="14FC6DFB" w14:textId="77777777" w:rsidTr="00503F93">
        <w:tc>
          <w:tcPr>
            <w:tcW w:w="828" w:type="dxa"/>
          </w:tcPr>
          <w:p w14:paraId="02D77229" w14:textId="77777777" w:rsidR="003C0FB1" w:rsidRDefault="003C0FB1" w:rsidP="00394603">
            <w:pPr>
              <w:jc w:val="both"/>
              <w:rPr>
                <w:color w:val="0000FF"/>
              </w:rPr>
            </w:pPr>
          </w:p>
        </w:tc>
        <w:tc>
          <w:tcPr>
            <w:tcW w:w="720" w:type="dxa"/>
          </w:tcPr>
          <w:p w14:paraId="1E43370F" w14:textId="77777777" w:rsidR="003C0FB1" w:rsidRDefault="003C0FB1" w:rsidP="00A7281F">
            <w:pPr>
              <w:jc w:val="both"/>
            </w:pPr>
            <w:r w:rsidRPr="000E5DB7">
              <w:t>3.</w:t>
            </w:r>
          </w:p>
        </w:tc>
        <w:tc>
          <w:tcPr>
            <w:tcW w:w="8820" w:type="dxa"/>
          </w:tcPr>
          <w:p w14:paraId="13A3FBB8" w14:textId="77777777" w:rsidR="003C0FB1" w:rsidRDefault="003C0FB1" w:rsidP="00A7281F">
            <w:pPr>
              <w:jc w:val="both"/>
            </w:pPr>
            <w:r w:rsidRPr="000E5DB7">
              <w:t>the action proposed to minimise the impact of the Force Majeure Event;</w:t>
            </w:r>
          </w:p>
        </w:tc>
      </w:tr>
      <w:tr w:rsidR="003C0FB1" w:rsidRPr="00CB5B77" w14:paraId="4222E255" w14:textId="77777777" w:rsidTr="00503F93">
        <w:tc>
          <w:tcPr>
            <w:tcW w:w="828" w:type="dxa"/>
          </w:tcPr>
          <w:p w14:paraId="3313E923" w14:textId="77777777" w:rsidR="003C0FB1" w:rsidRDefault="003C0FB1" w:rsidP="00394603">
            <w:pPr>
              <w:jc w:val="both"/>
              <w:rPr>
                <w:color w:val="0000FF"/>
              </w:rPr>
            </w:pPr>
          </w:p>
        </w:tc>
        <w:tc>
          <w:tcPr>
            <w:tcW w:w="9540" w:type="dxa"/>
            <w:gridSpan w:val="2"/>
          </w:tcPr>
          <w:p w14:paraId="1DE3AAF9"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05758E1F" w14:textId="77777777" w:rsidTr="00503F93">
        <w:tc>
          <w:tcPr>
            <w:tcW w:w="828" w:type="dxa"/>
          </w:tcPr>
          <w:p w14:paraId="4F51A27B" w14:textId="77777777" w:rsidR="003C0FB1" w:rsidRDefault="003C0FB1" w:rsidP="00394603">
            <w:pPr>
              <w:jc w:val="both"/>
              <w:rPr>
                <w:color w:val="0000FF"/>
              </w:rPr>
            </w:pPr>
            <w:r w:rsidRPr="000E5DB7">
              <w:rPr>
                <w:color w:val="0000FF"/>
              </w:rPr>
              <w:t>C.</w:t>
            </w:r>
          </w:p>
        </w:tc>
        <w:tc>
          <w:tcPr>
            <w:tcW w:w="9540" w:type="dxa"/>
            <w:gridSpan w:val="2"/>
          </w:tcPr>
          <w:p w14:paraId="09D32D17" w14:textId="7C865085"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29" w:name="Text146"/>
            <w:r w:rsidR="00B625AA">
              <w:instrText xml:space="preserve"> FORMTEXT </w:instrText>
            </w:r>
            <w:r w:rsidR="00B625AA">
              <w:fldChar w:fldCharType="separate"/>
            </w:r>
            <w:r w:rsidR="00FC1133">
              <w:rPr>
                <w:noProof/>
              </w:rPr>
              <w:t xml:space="preserve">30 </w:t>
            </w:r>
            <w:r w:rsidR="00B625AA">
              <w:fldChar w:fldCharType="end"/>
            </w:r>
            <w:bookmarkEnd w:id="29"/>
            <w:r>
              <w:t xml:space="preserve">calendar </w:t>
            </w:r>
            <w:r w:rsidRPr="000E5DB7">
              <w:t>days either Party may terminate at 14 days notice.</w:t>
            </w:r>
          </w:p>
        </w:tc>
      </w:tr>
      <w:tr w:rsidR="003C0FB1" w:rsidRPr="00CB5B77" w14:paraId="62EE071F" w14:textId="77777777" w:rsidTr="00503F93">
        <w:tc>
          <w:tcPr>
            <w:tcW w:w="828" w:type="dxa"/>
          </w:tcPr>
          <w:p w14:paraId="09D9E8AC" w14:textId="77777777" w:rsidR="003C0FB1" w:rsidRDefault="003C0FB1" w:rsidP="00394603">
            <w:pPr>
              <w:jc w:val="both"/>
              <w:rPr>
                <w:color w:val="0000FF"/>
              </w:rPr>
            </w:pPr>
            <w:r w:rsidRPr="000E5DB7">
              <w:rPr>
                <w:color w:val="0000FF"/>
              </w:rPr>
              <w:t>D.</w:t>
            </w:r>
          </w:p>
        </w:tc>
        <w:tc>
          <w:tcPr>
            <w:tcW w:w="9540" w:type="dxa"/>
            <w:gridSpan w:val="2"/>
          </w:tcPr>
          <w:p w14:paraId="07BFC4D0" w14:textId="77777777" w:rsidR="003C0FB1" w:rsidRDefault="003C0FB1" w:rsidP="00A7281F">
            <w:pPr>
              <w:jc w:val="both"/>
            </w:pPr>
            <w:r w:rsidRPr="000E5DB7">
              <w:t>In circumstances where the Contractor is the Affected Party, the Client shall be relieved from any obligation to make payments under this Agreement save to the extent that payments are properly due and payable for obligations actually fulfilled by the Contractor in accordance with the terms and conditions of this Agreement.</w:t>
            </w:r>
          </w:p>
        </w:tc>
      </w:tr>
    </w:tbl>
    <w:p w14:paraId="60942CDE" w14:textId="77777777" w:rsidR="003C0FB1" w:rsidRDefault="003C0FB1" w:rsidP="00394603">
      <w:pPr>
        <w:pStyle w:val="Heading2"/>
        <w:jc w:val="both"/>
      </w:pPr>
      <w:r w:rsidRPr="000E5DB7">
        <w:t>9.</w:t>
      </w:r>
      <w:r w:rsidRPr="000E5DB7">
        <w:tab/>
        <w:t>Termination</w:t>
      </w:r>
    </w:p>
    <w:tbl>
      <w:tblPr>
        <w:tblW w:w="0" w:type="auto"/>
        <w:tblLook w:val="01E0" w:firstRow="1" w:lastRow="1" w:firstColumn="1" w:lastColumn="1" w:noHBand="0" w:noVBand="0"/>
      </w:tblPr>
      <w:tblGrid>
        <w:gridCol w:w="761"/>
        <w:gridCol w:w="666"/>
        <w:gridCol w:w="7644"/>
      </w:tblGrid>
      <w:tr w:rsidR="003C0FB1" w:rsidRPr="00CB5B77" w14:paraId="66B51C31" w14:textId="77777777" w:rsidTr="00503F93">
        <w:tc>
          <w:tcPr>
            <w:tcW w:w="828" w:type="dxa"/>
          </w:tcPr>
          <w:p w14:paraId="2F8A1D1C" w14:textId="77777777" w:rsidR="003C0FB1" w:rsidRDefault="003C0FB1" w:rsidP="00394603">
            <w:pPr>
              <w:jc w:val="both"/>
              <w:rPr>
                <w:color w:val="0000FF"/>
              </w:rPr>
            </w:pPr>
            <w:r w:rsidRPr="000E5DB7">
              <w:rPr>
                <w:color w:val="0000FF"/>
              </w:rPr>
              <w:t>A.</w:t>
            </w:r>
          </w:p>
        </w:tc>
        <w:tc>
          <w:tcPr>
            <w:tcW w:w="9540" w:type="dxa"/>
            <w:gridSpan w:val="2"/>
          </w:tcPr>
          <w:p w14:paraId="608B9A8E" w14:textId="77777777"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30" w:name="Text147"/>
            <w:r w:rsidR="00B625AA">
              <w:instrText xml:space="preserve"> FORMTEXT </w:instrText>
            </w:r>
            <w:r w:rsidR="00B625AA">
              <w:fldChar w:fldCharType="separate"/>
            </w:r>
            <w:r w:rsidR="00B625AA">
              <w:rPr>
                <w:noProof/>
              </w:rPr>
              <w:t>[insert period of time months]</w:t>
            </w:r>
            <w:r w:rsidR="00B625AA">
              <w:fldChar w:fldCharType="end"/>
            </w:r>
            <w:bookmarkEnd w:id="30"/>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B625AA">
              <w:rPr>
                <w:noProof/>
              </w:rPr>
              <w:t>[insert period of time months]</w:t>
            </w:r>
            <w:r w:rsidR="00B625AA">
              <w:fldChar w:fldCharType="end"/>
            </w:r>
            <w:r w:rsidR="00394603" w:rsidRPr="000E5DB7">
              <w:t xml:space="preserve"> </w:t>
            </w:r>
            <w:r w:rsidRPr="000E5DB7">
              <w:t>written notice to the Client.</w:t>
            </w:r>
          </w:p>
        </w:tc>
      </w:tr>
      <w:tr w:rsidR="003C0FB1" w:rsidRPr="00CB5B77" w14:paraId="6F9B6C73" w14:textId="77777777" w:rsidTr="00503F93">
        <w:tc>
          <w:tcPr>
            <w:tcW w:w="828" w:type="dxa"/>
          </w:tcPr>
          <w:p w14:paraId="4D075F23" w14:textId="77777777" w:rsidR="003C0FB1" w:rsidRDefault="003C0FB1" w:rsidP="00394603">
            <w:pPr>
              <w:jc w:val="both"/>
              <w:rPr>
                <w:color w:val="0000FF"/>
              </w:rPr>
            </w:pPr>
            <w:r w:rsidRPr="000E5DB7">
              <w:rPr>
                <w:color w:val="0000FF"/>
              </w:rPr>
              <w:t>B.</w:t>
            </w:r>
          </w:p>
        </w:tc>
        <w:tc>
          <w:tcPr>
            <w:tcW w:w="9540" w:type="dxa"/>
            <w:gridSpan w:val="2"/>
          </w:tcPr>
          <w:p w14:paraId="2ED9ABAA"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2173705A" w14:textId="77777777" w:rsidTr="00503F93">
        <w:tc>
          <w:tcPr>
            <w:tcW w:w="828" w:type="dxa"/>
          </w:tcPr>
          <w:p w14:paraId="389C73DC" w14:textId="77777777" w:rsidR="003C0FB1" w:rsidRDefault="003C0FB1" w:rsidP="00394603">
            <w:pPr>
              <w:jc w:val="both"/>
              <w:rPr>
                <w:color w:val="0000FF"/>
              </w:rPr>
            </w:pPr>
          </w:p>
        </w:tc>
        <w:tc>
          <w:tcPr>
            <w:tcW w:w="720" w:type="dxa"/>
          </w:tcPr>
          <w:p w14:paraId="651590F7" w14:textId="77777777" w:rsidR="003C0FB1" w:rsidRDefault="003C0FB1" w:rsidP="00394603">
            <w:pPr>
              <w:spacing w:after="200"/>
              <w:jc w:val="both"/>
            </w:pPr>
            <w:r w:rsidRPr="000E5DB7">
              <w:t>1.</w:t>
            </w:r>
          </w:p>
        </w:tc>
        <w:tc>
          <w:tcPr>
            <w:tcW w:w="8820" w:type="dxa"/>
          </w:tcPr>
          <w:p w14:paraId="07674FF7"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57EE5339" w14:textId="77777777" w:rsidTr="00503F93">
        <w:tc>
          <w:tcPr>
            <w:tcW w:w="828" w:type="dxa"/>
          </w:tcPr>
          <w:p w14:paraId="64A9FA52" w14:textId="77777777" w:rsidR="003C0FB1" w:rsidRDefault="003C0FB1" w:rsidP="00394603">
            <w:pPr>
              <w:jc w:val="both"/>
              <w:rPr>
                <w:color w:val="0000FF"/>
              </w:rPr>
            </w:pPr>
          </w:p>
        </w:tc>
        <w:tc>
          <w:tcPr>
            <w:tcW w:w="720" w:type="dxa"/>
          </w:tcPr>
          <w:p w14:paraId="67F4FC85" w14:textId="77777777" w:rsidR="003C0FB1" w:rsidRPr="00507FE4" w:rsidRDefault="003C0FB1" w:rsidP="00394603">
            <w:pPr>
              <w:spacing w:after="200"/>
              <w:jc w:val="both"/>
            </w:pPr>
            <w:r w:rsidRPr="00507FE4">
              <w:t>2.</w:t>
            </w:r>
          </w:p>
        </w:tc>
        <w:tc>
          <w:tcPr>
            <w:tcW w:w="8820" w:type="dxa"/>
          </w:tcPr>
          <w:p w14:paraId="3C886743" w14:textId="77777777" w:rsidR="003C0FB1" w:rsidRPr="00507FE4" w:rsidRDefault="003C0FB1" w:rsidP="00394603">
            <w:pPr>
              <w:spacing w:after="200"/>
              <w:jc w:val="both"/>
            </w:pPr>
            <w:r w:rsidRPr="00507FE4">
              <w:t xml:space="preserve">if the other Party becomes insolvent, becomes bankrupt, enters into examinership, is wound up, commences winding up, has a receiving order made against it, makes </w:t>
            </w:r>
            <w:r w:rsidRPr="00507FE4">
              <w:lastRenderedPageBreak/>
              <w:t>any arrangement with its creditors generally or takes or suffers any similar action as a result of debt, or an event having an equivalent effect</w:t>
            </w:r>
            <w:r>
              <w:t>;</w:t>
            </w:r>
          </w:p>
        </w:tc>
      </w:tr>
      <w:tr w:rsidR="003C0FB1" w:rsidRPr="00CB5B77" w14:paraId="7E6EC30C" w14:textId="77777777" w:rsidTr="00503F93">
        <w:tc>
          <w:tcPr>
            <w:tcW w:w="828" w:type="dxa"/>
          </w:tcPr>
          <w:p w14:paraId="6CFBA266" w14:textId="77777777" w:rsidR="003C0FB1" w:rsidRDefault="003C0FB1" w:rsidP="00394603">
            <w:pPr>
              <w:jc w:val="both"/>
              <w:rPr>
                <w:color w:val="0000FF"/>
              </w:rPr>
            </w:pPr>
          </w:p>
        </w:tc>
        <w:tc>
          <w:tcPr>
            <w:tcW w:w="720" w:type="dxa"/>
          </w:tcPr>
          <w:p w14:paraId="0C920417" w14:textId="77777777" w:rsidR="003C0FB1" w:rsidRDefault="00C25940" w:rsidP="00C25940">
            <w:pPr>
              <w:spacing w:after="200"/>
              <w:jc w:val="both"/>
            </w:pPr>
            <w:r>
              <w:t>3.</w:t>
            </w:r>
          </w:p>
        </w:tc>
        <w:tc>
          <w:tcPr>
            <w:tcW w:w="8820" w:type="dxa"/>
          </w:tcPr>
          <w:p w14:paraId="58B3A286"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40FF661B" w14:textId="77777777" w:rsidTr="00503F93">
        <w:tc>
          <w:tcPr>
            <w:tcW w:w="828" w:type="dxa"/>
          </w:tcPr>
          <w:p w14:paraId="7A3D916D" w14:textId="77777777" w:rsidR="003C0FB1" w:rsidRDefault="003C0FB1" w:rsidP="00394603">
            <w:pPr>
              <w:jc w:val="both"/>
              <w:rPr>
                <w:color w:val="0000FF"/>
              </w:rPr>
            </w:pPr>
          </w:p>
        </w:tc>
        <w:tc>
          <w:tcPr>
            <w:tcW w:w="720" w:type="dxa"/>
          </w:tcPr>
          <w:p w14:paraId="2700FC5C" w14:textId="77777777" w:rsidR="003C0FB1" w:rsidRDefault="003C0FB1" w:rsidP="00394603">
            <w:pPr>
              <w:spacing w:after="200"/>
              <w:jc w:val="both"/>
            </w:pPr>
            <w:r>
              <w:t>4.</w:t>
            </w:r>
          </w:p>
        </w:tc>
        <w:tc>
          <w:tcPr>
            <w:tcW w:w="8820" w:type="dxa"/>
          </w:tcPr>
          <w:p w14:paraId="6BDE0F57"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5FF67634" w14:textId="77777777" w:rsidTr="00503F93">
        <w:tc>
          <w:tcPr>
            <w:tcW w:w="828" w:type="dxa"/>
          </w:tcPr>
          <w:p w14:paraId="20FCEA0F" w14:textId="77777777" w:rsidR="003C0FB1" w:rsidRDefault="003C0FB1" w:rsidP="00394603">
            <w:pPr>
              <w:jc w:val="both"/>
              <w:rPr>
                <w:color w:val="0000FF"/>
              </w:rPr>
            </w:pPr>
            <w:r w:rsidRPr="000E5DB7">
              <w:rPr>
                <w:color w:val="0000FF"/>
              </w:rPr>
              <w:t>C.</w:t>
            </w:r>
          </w:p>
        </w:tc>
        <w:tc>
          <w:tcPr>
            <w:tcW w:w="9540" w:type="dxa"/>
            <w:gridSpan w:val="2"/>
          </w:tcPr>
          <w:p w14:paraId="21AC0988" w14:textId="77777777" w:rsidR="003C0FB1" w:rsidRPr="00507FE4" w:rsidRDefault="003C0FB1" w:rsidP="00394603">
            <w:pPr>
              <w:spacing w:after="200"/>
              <w:jc w:val="both"/>
              <w:rPr>
                <w:szCs w:val="22"/>
              </w:rPr>
            </w:pPr>
            <w:r w:rsidRPr="00507FE4">
              <w:rPr>
                <w:szCs w:val="22"/>
              </w:rPr>
              <w:t xml:space="preserve">The Client shall have the right, in addition to any other rights which it has at law, to terminate this Agreement immediately and without liability for compensation or damages in circumstances where the Client becomes aware that any of the exclusion grounds set out in </w:t>
            </w:r>
            <w:r w:rsidRPr="006C766A">
              <w:rPr>
                <w:szCs w:val="22"/>
              </w:rPr>
              <w:t>Regulation 57 of the Regulations</w:t>
            </w:r>
            <w:r w:rsidRPr="00507FE4">
              <w:rPr>
                <w:szCs w:val="22"/>
              </w:rPr>
              <w:t xml:space="preserve"> apply to the Contractor. </w:t>
            </w:r>
          </w:p>
        </w:tc>
      </w:tr>
      <w:tr w:rsidR="003C0FB1" w:rsidRPr="00CB5B77" w14:paraId="3829F9A9" w14:textId="77777777" w:rsidTr="00503F93">
        <w:tc>
          <w:tcPr>
            <w:tcW w:w="828" w:type="dxa"/>
          </w:tcPr>
          <w:p w14:paraId="0D2193E4" w14:textId="77777777" w:rsidR="003C0FB1" w:rsidRDefault="003C0FB1" w:rsidP="00394603">
            <w:pPr>
              <w:jc w:val="both"/>
              <w:rPr>
                <w:color w:val="0000FF"/>
              </w:rPr>
            </w:pPr>
            <w:r w:rsidRPr="000E5DB7">
              <w:rPr>
                <w:color w:val="0000FF"/>
              </w:rPr>
              <w:t>D.</w:t>
            </w:r>
          </w:p>
        </w:tc>
        <w:tc>
          <w:tcPr>
            <w:tcW w:w="9540" w:type="dxa"/>
            <w:gridSpan w:val="2"/>
          </w:tcPr>
          <w:p w14:paraId="5C3353F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3AF729B4" w14:textId="77777777" w:rsidTr="00503F93">
        <w:tc>
          <w:tcPr>
            <w:tcW w:w="828" w:type="dxa"/>
          </w:tcPr>
          <w:p w14:paraId="3D5B9FB0" w14:textId="77777777" w:rsidR="003C0FB1" w:rsidRDefault="003C0FB1" w:rsidP="00394603">
            <w:pPr>
              <w:jc w:val="both"/>
              <w:rPr>
                <w:color w:val="0000FF"/>
                <w:szCs w:val="22"/>
              </w:rPr>
            </w:pPr>
          </w:p>
        </w:tc>
        <w:tc>
          <w:tcPr>
            <w:tcW w:w="9540" w:type="dxa"/>
            <w:gridSpan w:val="2"/>
          </w:tcPr>
          <w:p w14:paraId="7F09EDDD" w14:textId="77777777" w:rsidR="003C0FB1" w:rsidRDefault="003C0FB1" w:rsidP="00394603">
            <w:pPr>
              <w:spacing w:after="200"/>
              <w:jc w:val="both"/>
              <w:rPr>
                <w:szCs w:val="22"/>
              </w:rPr>
            </w:pPr>
          </w:p>
        </w:tc>
      </w:tr>
      <w:tr w:rsidR="003C0FB1" w:rsidRPr="00CB5B77" w14:paraId="47CEBD9F" w14:textId="77777777" w:rsidTr="00503F93">
        <w:tc>
          <w:tcPr>
            <w:tcW w:w="828" w:type="dxa"/>
          </w:tcPr>
          <w:p w14:paraId="37079FF4" w14:textId="77777777" w:rsidR="003C0FB1" w:rsidRDefault="001F7FC2" w:rsidP="00394603">
            <w:pPr>
              <w:jc w:val="both"/>
              <w:rPr>
                <w:color w:val="0000FF"/>
                <w:szCs w:val="22"/>
              </w:rPr>
            </w:pPr>
            <w:r>
              <w:rPr>
                <w:color w:val="0000FF"/>
                <w:szCs w:val="22"/>
              </w:rPr>
              <w:t>E.</w:t>
            </w:r>
          </w:p>
        </w:tc>
        <w:tc>
          <w:tcPr>
            <w:tcW w:w="9540" w:type="dxa"/>
            <w:gridSpan w:val="2"/>
          </w:tcPr>
          <w:p w14:paraId="3A902B02"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614D6B0E"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45A7C41D" w14:textId="77777777" w:rsidTr="00503F93">
        <w:tc>
          <w:tcPr>
            <w:tcW w:w="828" w:type="dxa"/>
          </w:tcPr>
          <w:p w14:paraId="7210E04F" w14:textId="77777777" w:rsidR="003C0FB1" w:rsidRDefault="003C0FB1" w:rsidP="00C25940">
            <w:pPr>
              <w:jc w:val="both"/>
              <w:rPr>
                <w:color w:val="0000FF"/>
              </w:rPr>
            </w:pPr>
            <w:r w:rsidRPr="000E5DB7">
              <w:rPr>
                <w:color w:val="0000FF"/>
              </w:rPr>
              <w:t>A.</w:t>
            </w:r>
          </w:p>
        </w:tc>
        <w:tc>
          <w:tcPr>
            <w:tcW w:w="9540" w:type="dxa"/>
            <w:gridSpan w:val="2"/>
          </w:tcPr>
          <w:p w14:paraId="0C7A29F1" w14:textId="77777777" w:rsidR="003C0FB1" w:rsidRDefault="003C0FB1" w:rsidP="00B625AA">
            <w:pPr>
              <w:jc w:val="both"/>
            </w:pPr>
            <w:r w:rsidRPr="000E5DB7">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3C0FB1" w:rsidRPr="00CB5B77" w14:paraId="007927DC" w14:textId="77777777" w:rsidTr="00503F93">
        <w:tc>
          <w:tcPr>
            <w:tcW w:w="828" w:type="dxa"/>
          </w:tcPr>
          <w:p w14:paraId="501B63E7" w14:textId="77777777" w:rsidR="003C0FB1" w:rsidRDefault="003C0FB1" w:rsidP="00C25940">
            <w:pPr>
              <w:jc w:val="both"/>
              <w:rPr>
                <w:color w:val="0000FF"/>
              </w:rPr>
            </w:pPr>
            <w:r w:rsidRPr="000E5DB7">
              <w:rPr>
                <w:color w:val="0000FF"/>
              </w:rPr>
              <w:t>B.</w:t>
            </w:r>
          </w:p>
        </w:tc>
        <w:tc>
          <w:tcPr>
            <w:tcW w:w="9540" w:type="dxa"/>
            <w:gridSpan w:val="2"/>
          </w:tcPr>
          <w:p w14:paraId="45D466D1" w14:textId="77777777" w:rsidR="003C0FB1" w:rsidRDefault="003C0FB1" w:rsidP="00B625AA">
            <w:pPr>
              <w:jc w:val="both"/>
            </w:pPr>
            <w:r w:rsidRPr="000E5DB7">
              <w:t>The Contractor agrees to:</w:t>
            </w:r>
          </w:p>
        </w:tc>
      </w:tr>
      <w:tr w:rsidR="003C0FB1" w:rsidRPr="00CB5B77" w14:paraId="15990EBD" w14:textId="77777777" w:rsidTr="00503F93">
        <w:tc>
          <w:tcPr>
            <w:tcW w:w="828" w:type="dxa"/>
          </w:tcPr>
          <w:p w14:paraId="42FAE4C9" w14:textId="77777777" w:rsidR="003C0FB1" w:rsidRDefault="003C0FB1" w:rsidP="00C25940">
            <w:pPr>
              <w:jc w:val="both"/>
              <w:rPr>
                <w:color w:val="0000FF"/>
              </w:rPr>
            </w:pPr>
          </w:p>
        </w:tc>
        <w:tc>
          <w:tcPr>
            <w:tcW w:w="720" w:type="dxa"/>
          </w:tcPr>
          <w:p w14:paraId="2E27BFE6" w14:textId="77777777" w:rsidR="003C0FB1" w:rsidRDefault="003C0FB1" w:rsidP="00B625AA">
            <w:pPr>
              <w:jc w:val="both"/>
            </w:pPr>
            <w:r w:rsidRPr="000E5DB7">
              <w:t>1.</w:t>
            </w:r>
          </w:p>
        </w:tc>
        <w:tc>
          <w:tcPr>
            <w:tcW w:w="8820" w:type="dxa"/>
          </w:tcPr>
          <w:p w14:paraId="45F9A76E"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5A8CEBD8" w14:textId="77777777" w:rsidTr="00503F93">
        <w:tc>
          <w:tcPr>
            <w:tcW w:w="828" w:type="dxa"/>
          </w:tcPr>
          <w:p w14:paraId="2BD73217" w14:textId="77777777" w:rsidR="003C0FB1" w:rsidRDefault="003C0FB1" w:rsidP="00C25940">
            <w:pPr>
              <w:jc w:val="both"/>
              <w:rPr>
                <w:color w:val="0000FF"/>
              </w:rPr>
            </w:pPr>
          </w:p>
        </w:tc>
        <w:tc>
          <w:tcPr>
            <w:tcW w:w="720" w:type="dxa"/>
          </w:tcPr>
          <w:p w14:paraId="79A9767E" w14:textId="77777777" w:rsidR="003C0FB1" w:rsidRDefault="003C0FB1" w:rsidP="00B625AA">
            <w:pPr>
              <w:jc w:val="both"/>
            </w:pPr>
            <w:r w:rsidRPr="000E5DB7">
              <w:t>2.</w:t>
            </w:r>
          </w:p>
        </w:tc>
        <w:tc>
          <w:tcPr>
            <w:tcW w:w="8820" w:type="dxa"/>
          </w:tcPr>
          <w:p w14:paraId="7533AD51"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5644C2" w14:textId="77777777" w:rsidTr="00503F93">
        <w:tc>
          <w:tcPr>
            <w:tcW w:w="828" w:type="dxa"/>
          </w:tcPr>
          <w:p w14:paraId="6B409B34" w14:textId="77777777" w:rsidR="003C0FB1" w:rsidRDefault="003C0FB1" w:rsidP="00C25940">
            <w:pPr>
              <w:jc w:val="both"/>
              <w:rPr>
                <w:color w:val="0000FF"/>
              </w:rPr>
            </w:pPr>
          </w:p>
        </w:tc>
        <w:tc>
          <w:tcPr>
            <w:tcW w:w="720" w:type="dxa"/>
          </w:tcPr>
          <w:p w14:paraId="288EFCA6" w14:textId="77777777" w:rsidR="003C0FB1" w:rsidRDefault="003C0FB1" w:rsidP="00B625AA">
            <w:pPr>
              <w:jc w:val="both"/>
            </w:pPr>
            <w:r w:rsidRPr="000E5DB7">
              <w:t>3.</w:t>
            </w:r>
          </w:p>
          <w:p w14:paraId="107F2F5E" w14:textId="77777777" w:rsidR="003C0FB1" w:rsidRDefault="003C0FB1" w:rsidP="00B625AA">
            <w:pPr>
              <w:jc w:val="both"/>
            </w:pPr>
            <w:r w:rsidRPr="000E5DB7">
              <w:t>4.</w:t>
            </w:r>
          </w:p>
        </w:tc>
        <w:tc>
          <w:tcPr>
            <w:tcW w:w="8820" w:type="dxa"/>
          </w:tcPr>
          <w:p w14:paraId="7A48F26D" w14:textId="77777777" w:rsidR="003C0FB1" w:rsidRDefault="003C0FB1" w:rsidP="00B625AA">
            <w:pPr>
              <w:jc w:val="both"/>
            </w:pPr>
            <w:r w:rsidRPr="000E5DB7">
              <w:t>comply with all reasonable directions of the Client; and</w:t>
            </w:r>
          </w:p>
          <w:p w14:paraId="5B893229" w14:textId="77777777" w:rsidR="003C0FB1" w:rsidRDefault="003C0FB1" w:rsidP="00B625AA">
            <w:pPr>
              <w:jc w:val="both"/>
            </w:pPr>
            <w:r w:rsidRPr="000E5DB7">
              <w:t>comply with the service levels and performance indicators set out in Schedule D.</w:t>
            </w:r>
          </w:p>
        </w:tc>
      </w:tr>
      <w:tr w:rsidR="003C0FB1" w:rsidRPr="00CB5B77" w14:paraId="7920131A" w14:textId="77777777" w:rsidTr="00503F93">
        <w:tc>
          <w:tcPr>
            <w:tcW w:w="828" w:type="dxa"/>
          </w:tcPr>
          <w:p w14:paraId="3D98959A" w14:textId="77777777" w:rsidR="003C0FB1" w:rsidRDefault="003C0FB1" w:rsidP="00C25940">
            <w:pPr>
              <w:jc w:val="both"/>
              <w:rPr>
                <w:color w:val="0000FF"/>
              </w:rPr>
            </w:pPr>
            <w:r w:rsidRPr="000E5DB7">
              <w:rPr>
                <w:color w:val="0000FF"/>
              </w:rPr>
              <w:t>C.</w:t>
            </w:r>
          </w:p>
        </w:tc>
        <w:tc>
          <w:tcPr>
            <w:tcW w:w="9540" w:type="dxa"/>
            <w:gridSpan w:val="2"/>
          </w:tcPr>
          <w:p w14:paraId="21B00798" w14:textId="77777777" w:rsidR="003C0FB1" w:rsidRDefault="003C0FB1" w:rsidP="00B625AA">
            <w:pPr>
              <w:jc w:val="both"/>
            </w:pPr>
            <w:r w:rsidRPr="000E5DB7">
              <w:t xml:space="preserve">The Client or its authorised representative may inspect the Contractor’s premises, lands and facilities (or such part or parts thereof relating solely to this Agreement) with due access to relevant personnel and records upon reasonable notice in writing to ensure compliance </w:t>
            </w:r>
            <w:r w:rsidRPr="000E5DB7">
              <w:lastRenderedPageBreak/>
              <w:t>with the terms of this Agreement. The Contractor shall comply with all reasonable directions of the Client thereby arising. The cost of inspection shall be borne by the Client.</w:t>
            </w:r>
          </w:p>
        </w:tc>
      </w:tr>
    </w:tbl>
    <w:p w14:paraId="5E89D82F" w14:textId="77777777" w:rsidR="003C0FB1" w:rsidRDefault="003C0FB1" w:rsidP="00C25940">
      <w:pPr>
        <w:pStyle w:val="Heading2"/>
        <w:jc w:val="both"/>
      </w:pPr>
      <w:r w:rsidRPr="000E5DB7">
        <w:lastRenderedPageBreak/>
        <w:t>11.</w:t>
      </w:r>
      <w:r w:rsidRPr="000E5DB7">
        <w:tab/>
        <w:t>Disputes</w:t>
      </w:r>
    </w:p>
    <w:tbl>
      <w:tblPr>
        <w:tblW w:w="0" w:type="auto"/>
        <w:tblLook w:val="01E0" w:firstRow="1" w:lastRow="1" w:firstColumn="1" w:lastColumn="1" w:noHBand="0" w:noVBand="0"/>
      </w:tblPr>
      <w:tblGrid>
        <w:gridCol w:w="767"/>
        <w:gridCol w:w="8304"/>
      </w:tblGrid>
      <w:tr w:rsidR="003C0FB1" w:rsidRPr="00CB5B77" w14:paraId="35C093F6" w14:textId="77777777" w:rsidTr="00503F93">
        <w:tc>
          <w:tcPr>
            <w:tcW w:w="778" w:type="dxa"/>
          </w:tcPr>
          <w:p w14:paraId="69377A22" w14:textId="77777777" w:rsidR="003C0FB1" w:rsidRPr="000E5DB7" w:rsidRDefault="003C0FB1" w:rsidP="00C25940">
            <w:pPr>
              <w:jc w:val="both"/>
              <w:rPr>
                <w:color w:val="0000FF"/>
              </w:rPr>
            </w:pPr>
            <w:r w:rsidRPr="000E5DB7">
              <w:rPr>
                <w:color w:val="0000FF"/>
              </w:rPr>
              <w:t>A.</w:t>
            </w:r>
          </w:p>
        </w:tc>
        <w:tc>
          <w:tcPr>
            <w:tcW w:w="8509" w:type="dxa"/>
          </w:tcPr>
          <w:p w14:paraId="10555C3F"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4AAEBF26" w14:textId="77777777" w:rsidTr="00503F93">
        <w:tc>
          <w:tcPr>
            <w:tcW w:w="778" w:type="dxa"/>
          </w:tcPr>
          <w:p w14:paraId="37F90B40" w14:textId="77777777" w:rsidR="003C0FB1" w:rsidRPr="000E5DB7" w:rsidRDefault="003C0FB1" w:rsidP="00C25940">
            <w:pPr>
              <w:jc w:val="both"/>
              <w:rPr>
                <w:color w:val="0000FF"/>
              </w:rPr>
            </w:pPr>
            <w:r w:rsidRPr="000E5DB7">
              <w:rPr>
                <w:color w:val="0000FF"/>
              </w:rPr>
              <w:t>B.</w:t>
            </w:r>
          </w:p>
        </w:tc>
        <w:tc>
          <w:tcPr>
            <w:tcW w:w="8509" w:type="dxa"/>
          </w:tcPr>
          <w:p w14:paraId="683169A5" w14:textId="77777777"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Client contact]</w:t>
            </w:r>
            <w:r w:rsidR="00B625AA">
              <w:rPr>
                <w:szCs w:val="22"/>
              </w:rPr>
              <w:fldChar w:fldCharType="end"/>
            </w:r>
            <w:r w:rsidRPr="000E5DB7">
              <w:t xml:space="preserve"> within the C</w:t>
            </w:r>
            <w:r>
              <w:t>lient</w:t>
            </w:r>
            <w:r w:rsidRPr="000E5DB7">
              <w:t xml:space="preserve"> respectively.</w:t>
            </w:r>
          </w:p>
        </w:tc>
      </w:tr>
      <w:tr w:rsidR="003C0FB1" w:rsidRPr="00CB5B77" w14:paraId="1121B8BF" w14:textId="77777777" w:rsidTr="00503F93">
        <w:tc>
          <w:tcPr>
            <w:tcW w:w="778" w:type="dxa"/>
          </w:tcPr>
          <w:p w14:paraId="2CE7F756" w14:textId="77777777" w:rsidR="003C0FB1" w:rsidRPr="000E5DB7" w:rsidRDefault="003C0FB1" w:rsidP="00C25940">
            <w:pPr>
              <w:jc w:val="both"/>
              <w:rPr>
                <w:color w:val="0000FF"/>
              </w:rPr>
            </w:pPr>
            <w:r w:rsidRPr="000E5DB7">
              <w:rPr>
                <w:color w:val="0000FF"/>
              </w:rPr>
              <w:t>C.</w:t>
            </w:r>
          </w:p>
        </w:tc>
        <w:tc>
          <w:tcPr>
            <w:tcW w:w="8509" w:type="dxa"/>
          </w:tcPr>
          <w:p w14:paraId="5A08729C"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2AD160E8" w14:textId="77777777" w:rsidTr="00503F93">
        <w:tc>
          <w:tcPr>
            <w:tcW w:w="778" w:type="dxa"/>
          </w:tcPr>
          <w:p w14:paraId="55B92458" w14:textId="77777777" w:rsidR="003C0FB1" w:rsidRPr="000E5DB7" w:rsidRDefault="003C0FB1" w:rsidP="00C25940">
            <w:pPr>
              <w:jc w:val="both"/>
              <w:rPr>
                <w:color w:val="0000FF"/>
              </w:rPr>
            </w:pPr>
            <w:r w:rsidRPr="000E5DB7">
              <w:rPr>
                <w:color w:val="0000FF"/>
              </w:rPr>
              <w:t>D.</w:t>
            </w:r>
          </w:p>
        </w:tc>
        <w:tc>
          <w:tcPr>
            <w:tcW w:w="8509" w:type="dxa"/>
          </w:tcPr>
          <w:p w14:paraId="3AB41D36" w14:textId="77777777" w:rsidR="003C0FB1" w:rsidRPr="000E5DB7" w:rsidRDefault="003C0FB1" w:rsidP="00C25940">
            <w:pPr>
              <w:spacing w:after="200"/>
              <w:jc w:val="both"/>
            </w:pPr>
            <w:r w:rsidRPr="000E5DB7">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sidR="00483B81" w:rsidRPr="00483B81">
              <w:t>Mediators’ Institute of Ireland</w:t>
            </w:r>
            <w:r w:rsidR="00483B81">
              <w:rPr>
                <w:color w:val="1F497D"/>
              </w:rPr>
              <w:t xml:space="preserve"> </w:t>
            </w:r>
            <w:r w:rsidRPr="000E5DB7">
              <w:t>to appoint a mediator.</w:t>
            </w:r>
          </w:p>
        </w:tc>
      </w:tr>
      <w:tr w:rsidR="003C0FB1" w:rsidRPr="00CB5B77" w14:paraId="59B832BE" w14:textId="77777777" w:rsidTr="00503F93">
        <w:tc>
          <w:tcPr>
            <w:tcW w:w="778" w:type="dxa"/>
          </w:tcPr>
          <w:p w14:paraId="3D7F7847" w14:textId="77777777" w:rsidR="003C0FB1" w:rsidRPr="000E5DB7" w:rsidRDefault="003C0FB1" w:rsidP="00C25940">
            <w:pPr>
              <w:jc w:val="both"/>
              <w:rPr>
                <w:color w:val="0000FF"/>
              </w:rPr>
            </w:pPr>
            <w:r w:rsidRPr="000E5DB7">
              <w:rPr>
                <w:color w:val="0000FF"/>
              </w:rPr>
              <w:t>E.</w:t>
            </w:r>
          </w:p>
        </w:tc>
        <w:tc>
          <w:tcPr>
            <w:tcW w:w="8509" w:type="dxa"/>
          </w:tcPr>
          <w:p w14:paraId="5E360705"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75EC1900" w14:textId="77777777" w:rsidTr="00503F93">
        <w:tc>
          <w:tcPr>
            <w:tcW w:w="778" w:type="dxa"/>
          </w:tcPr>
          <w:p w14:paraId="0A7F7A65" w14:textId="77777777" w:rsidR="003C0FB1" w:rsidRPr="000E5DB7" w:rsidRDefault="003C0FB1" w:rsidP="00C25940">
            <w:pPr>
              <w:jc w:val="both"/>
              <w:rPr>
                <w:color w:val="0000FF"/>
              </w:rPr>
            </w:pPr>
            <w:r w:rsidRPr="000E5DB7">
              <w:rPr>
                <w:color w:val="0000FF"/>
              </w:rPr>
              <w:t>F.</w:t>
            </w:r>
          </w:p>
        </w:tc>
        <w:tc>
          <w:tcPr>
            <w:tcW w:w="8509" w:type="dxa"/>
          </w:tcPr>
          <w:p w14:paraId="57872039"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5B1F19A2" w14:textId="77777777" w:rsidTr="00503F93">
        <w:tc>
          <w:tcPr>
            <w:tcW w:w="778" w:type="dxa"/>
          </w:tcPr>
          <w:p w14:paraId="7D87FD39" w14:textId="77777777" w:rsidR="003C0FB1" w:rsidRPr="000E5DB7" w:rsidRDefault="003C0FB1" w:rsidP="00C25940">
            <w:pPr>
              <w:jc w:val="both"/>
              <w:rPr>
                <w:color w:val="0000FF"/>
              </w:rPr>
            </w:pPr>
            <w:r w:rsidRPr="000E5DB7">
              <w:rPr>
                <w:color w:val="0000FF"/>
              </w:rPr>
              <w:t>G.</w:t>
            </w:r>
          </w:p>
        </w:tc>
        <w:tc>
          <w:tcPr>
            <w:tcW w:w="8509" w:type="dxa"/>
          </w:tcPr>
          <w:p w14:paraId="650A6705" w14:textId="77777777" w:rsidR="003C0FB1" w:rsidRPr="000E5DB7" w:rsidRDefault="003C0FB1" w:rsidP="00C25940">
            <w:pPr>
              <w:spacing w:after="200"/>
              <w:jc w:val="both"/>
            </w:pPr>
            <w:r w:rsidRPr="000E5DB7">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53274E7E"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6872432C" w14:textId="77777777" w:rsidTr="00503F93">
        <w:tc>
          <w:tcPr>
            <w:tcW w:w="828" w:type="dxa"/>
          </w:tcPr>
          <w:p w14:paraId="25FB0E2B" w14:textId="77777777" w:rsidR="003C0FB1" w:rsidRDefault="003C0FB1" w:rsidP="00C25940">
            <w:pPr>
              <w:jc w:val="both"/>
              <w:rPr>
                <w:color w:val="0000FF"/>
              </w:rPr>
            </w:pPr>
            <w:r w:rsidRPr="000E5DB7">
              <w:rPr>
                <w:color w:val="0000FF"/>
              </w:rPr>
              <w:t>A.</w:t>
            </w:r>
          </w:p>
        </w:tc>
        <w:tc>
          <w:tcPr>
            <w:tcW w:w="9540" w:type="dxa"/>
          </w:tcPr>
          <w:p w14:paraId="2B5B4BA8"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3B1089A9" w14:textId="77777777" w:rsidTr="00503F93">
        <w:tc>
          <w:tcPr>
            <w:tcW w:w="828" w:type="dxa"/>
          </w:tcPr>
          <w:p w14:paraId="0287D258" w14:textId="77777777" w:rsidR="003C0FB1" w:rsidRDefault="003C0FB1" w:rsidP="00C25940">
            <w:pPr>
              <w:jc w:val="both"/>
              <w:rPr>
                <w:color w:val="0000FF"/>
              </w:rPr>
            </w:pPr>
            <w:r w:rsidRPr="000E5DB7">
              <w:rPr>
                <w:color w:val="0000FF"/>
              </w:rPr>
              <w:t>B.</w:t>
            </w:r>
          </w:p>
        </w:tc>
        <w:tc>
          <w:tcPr>
            <w:tcW w:w="9540" w:type="dxa"/>
          </w:tcPr>
          <w:p w14:paraId="2F9D27E7" w14:textId="77777777" w:rsidR="003C0FB1" w:rsidRDefault="003C0FB1" w:rsidP="00E42FF2">
            <w:pPr>
              <w:jc w:val="both"/>
            </w:pPr>
            <w:r w:rsidRPr="000E5DB7">
              <w:t>This Agreement shall be executed in duplicate and each copy of the Agreement shall be signed by all the Parties hereto. Each of the Parties to this Agreement confirms that this Agreement is executed by their duly authorised officers.</w:t>
            </w:r>
          </w:p>
        </w:tc>
      </w:tr>
    </w:tbl>
    <w:p w14:paraId="047DE07B"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BAF96B8" w14:textId="77777777" w:rsidTr="00503F93">
        <w:tc>
          <w:tcPr>
            <w:tcW w:w="828" w:type="dxa"/>
          </w:tcPr>
          <w:p w14:paraId="6C19781E" w14:textId="77777777" w:rsidR="003C0FB1" w:rsidRDefault="003C0FB1" w:rsidP="00C25940">
            <w:pPr>
              <w:jc w:val="both"/>
              <w:rPr>
                <w:color w:val="0000FF"/>
              </w:rPr>
            </w:pPr>
            <w:r w:rsidRPr="000E5DB7">
              <w:rPr>
                <w:color w:val="0000FF"/>
              </w:rPr>
              <w:t>A.</w:t>
            </w:r>
          </w:p>
        </w:tc>
        <w:tc>
          <w:tcPr>
            <w:tcW w:w="9540" w:type="dxa"/>
            <w:gridSpan w:val="2"/>
          </w:tcPr>
          <w:p w14:paraId="282201E6" w14:textId="77777777" w:rsidR="003C0FB1" w:rsidRDefault="003C0FB1" w:rsidP="00E42FF2">
            <w:pPr>
              <w:jc w:val="both"/>
            </w:pPr>
            <w:r w:rsidRPr="000E5DB7">
              <w:t xml:space="preserve">Any notice or other written communication to be given under this Agreement shall either be delivered personally or sent by registered post or email. The Parties will from time to </w:t>
            </w:r>
            <w:r w:rsidRPr="000E5DB7">
              <w:lastRenderedPageBreak/>
              <w:t>time agree primary and alternative contact persons and details for the purposes of this clause 13.</w:t>
            </w:r>
          </w:p>
        </w:tc>
      </w:tr>
      <w:tr w:rsidR="003C0FB1" w:rsidRPr="00CB5B77" w14:paraId="27E68B80" w14:textId="77777777" w:rsidTr="00503F93">
        <w:tc>
          <w:tcPr>
            <w:tcW w:w="828" w:type="dxa"/>
          </w:tcPr>
          <w:p w14:paraId="5A35D33B" w14:textId="77777777" w:rsidR="003C0FB1" w:rsidRDefault="003C0FB1" w:rsidP="00C25940">
            <w:pPr>
              <w:jc w:val="both"/>
              <w:rPr>
                <w:color w:val="0000FF"/>
              </w:rPr>
            </w:pPr>
            <w:r w:rsidRPr="000E5DB7">
              <w:rPr>
                <w:color w:val="0000FF"/>
              </w:rPr>
              <w:lastRenderedPageBreak/>
              <w:t>B.</w:t>
            </w:r>
          </w:p>
        </w:tc>
        <w:tc>
          <w:tcPr>
            <w:tcW w:w="9540" w:type="dxa"/>
            <w:gridSpan w:val="2"/>
          </w:tcPr>
          <w:p w14:paraId="5DF555B9" w14:textId="77777777" w:rsidR="003C0FB1" w:rsidRDefault="003C0FB1" w:rsidP="00E42FF2">
            <w:pPr>
              <w:jc w:val="both"/>
            </w:pPr>
            <w:r w:rsidRPr="000E5DB7">
              <w:t>All notices shall be deemed to have been served as follows:</w:t>
            </w:r>
          </w:p>
        </w:tc>
      </w:tr>
      <w:tr w:rsidR="003C0FB1" w:rsidRPr="00CB5B77" w14:paraId="2E513311" w14:textId="77777777" w:rsidTr="00503F93">
        <w:tc>
          <w:tcPr>
            <w:tcW w:w="828" w:type="dxa"/>
          </w:tcPr>
          <w:p w14:paraId="5282798D" w14:textId="77777777" w:rsidR="003C0FB1" w:rsidRDefault="003C0FB1" w:rsidP="00C25940">
            <w:pPr>
              <w:jc w:val="both"/>
              <w:rPr>
                <w:color w:val="0000FF"/>
              </w:rPr>
            </w:pPr>
          </w:p>
        </w:tc>
        <w:tc>
          <w:tcPr>
            <w:tcW w:w="720" w:type="dxa"/>
          </w:tcPr>
          <w:p w14:paraId="727DFE12" w14:textId="77777777" w:rsidR="003C0FB1" w:rsidRDefault="003C0FB1" w:rsidP="00E42FF2">
            <w:pPr>
              <w:jc w:val="both"/>
            </w:pPr>
            <w:r w:rsidRPr="000E5DB7">
              <w:t>1.</w:t>
            </w:r>
          </w:p>
        </w:tc>
        <w:tc>
          <w:tcPr>
            <w:tcW w:w="8820" w:type="dxa"/>
          </w:tcPr>
          <w:p w14:paraId="6688EF4C" w14:textId="77777777" w:rsidR="003C0FB1" w:rsidRDefault="003C0FB1" w:rsidP="00E42FF2">
            <w:pPr>
              <w:jc w:val="both"/>
            </w:pPr>
            <w:r w:rsidRPr="000E5DB7">
              <w:t>if personally delivered, at the time of delivery;</w:t>
            </w:r>
          </w:p>
        </w:tc>
      </w:tr>
      <w:tr w:rsidR="003C0FB1" w:rsidRPr="00CB5B77" w14:paraId="14488DEF" w14:textId="77777777" w:rsidTr="00503F93">
        <w:tc>
          <w:tcPr>
            <w:tcW w:w="828" w:type="dxa"/>
          </w:tcPr>
          <w:p w14:paraId="7C20E1B3" w14:textId="77777777" w:rsidR="003C0FB1" w:rsidRDefault="003C0FB1" w:rsidP="00C25940">
            <w:pPr>
              <w:jc w:val="both"/>
              <w:rPr>
                <w:color w:val="0000FF"/>
              </w:rPr>
            </w:pPr>
          </w:p>
        </w:tc>
        <w:tc>
          <w:tcPr>
            <w:tcW w:w="720" w:type="dxa"/>
          </w:tcPr>
          <w:p w14:paraId="147F77A8" w14:textId="77777777" w:rsidR="003C0FB1" w:rsidRDefault="003C0FB1" w:rsidP="00E42FF2">
            <w:pPr>
              <w:jc w:val="both"/>
            </w:pPr>
            <w:r w:rsidRPr="000E5DB7">
              <w:t>2.</w:t>
            </w:r>
          </w:p>
        </w:tc>
        <w:tc>
          <w:tcPr>
            <w:tcW w:w="8820" w:type="dxa"/>
          </w:tcPr>
          <w:p w14:paraId="791E2399"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6087BEA8" w14:textId="77777777" w:rsidTr="00503F93">
        <w:tc>
          <w:tcPr>
            <w:tcW w:w="828" w:type="dxa"/>
          </w:tcPr>
          <w:p w14:paraId="3E79CC49" w14:textId="77777777" w:rsidR="003C0FB1" w:rsidRDefault="003C0FB1" w:rsidP="00C25940">
            <w:pPr>
              <w:jc w:val="both"/>
              <w:rPr>
                <w:color w:val="0000FF"/>
              </w:rPr>
            </w:pPr>
          </w:p>
        </w:tc>
        <w:tc>
          <w:tcPr>
            <w:tcW w:w="720" w:type="dxa"/>
          </w:tcPr>
          <w:p w14:paraId="619EEAC7" w14:textId="77777777" w:rsidR="003C0FB1" w:rsidRDefault="003C0FB1" w:rsidP="00E42FF2">
            <w:pPr>
              <w:jc w:val="both"/>
            </w:pPr>
            <w:r w:rsidRPr="000E5DB7">
              <w:t>3.</w:t>
            </w:r>
          </w:p>
        </w:tc>
        <w:tc>
          <w:tcPr>
            <w:tcW w:w="8820" w:type="dxa"/>
          </w:tcPr>
          <w:p w14:paraId="28A1C177" w14:textId="77777777" w:rsidR="003C0FB1" w:rsidRDefault="003C0FB1" w:rsidP="00E42FF2">
            <w:pPr>
              <w:jc w:val="both"/>
            </w:pPr>
            <w:r w:rsidRPr="000E5DB7">
              <w:t>if communicated by email, on the next calendar day following transmission.</w:t>
            </w:r>
          </w:p>
        </w:tc>
      </w:tr>
    </w:tbl>
    <w:p w14:paraId="52AA175C" w14:textId="77777777" w:rsidR="003C0FB1" w:rsidRDefault="003C0FB1" w:rsidP="00C25940">
      <w:pPr>
        <w:pStyle w:val="Heading2"/>
        <w:jc w:val="both"/>
      </w:pPr>
      <w:r w:rsidRPr="000E5DB7">
        <w:t>14.</w:t>
      </w:r>
      <w:r w:rsidRPr="000E5DB7">
        <w:tab/>
        <w:t>Assignment and Subcontract</w:t>
      </w:r>
    </w:p>
    <w:p w14:paraId="624F0693"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CBC33A9" w14:textId="77777777" w:rsidR="001F7FC2" w:rsidRDefault="001F7FC2" w:rsidP="001F7FC2">
      <w:pPr>
        <w:ind w:left="720" w:hanging="720"/>
        <w:jc w:val="both"/>
      </w:pPr>
      <w:r>
        <w:t>B.</w:t>
      </w:r>
      <w:r>
        <w:tab/>
      </w:r>
      <w:r w:rsidRPr="001F7FC2">
        <w:rPr>
          <w:szCs w:val="22"/>
        </w:rPr>
        <w:t>Subject to a Party’s obligations at law, any sub-contract of a Party’s rights or obligations under this Agreement requires the prior written consent of the other Party, such consent not to be unreasonably withheld or delayed.  Any attempted subcontract not complied with in the manner prescribed herein shall be null and void</w:t>
      </w:r>
      <w:r>
        <w:rPr>
          <w:szCs w:val="22"/>
        </w:rPr>
        <w:t>.</w:t>
      </w:r>
    </w:p>
    <w:p w14:paraId="2B169058" w14:textId="77777777" w:rsidR="003C0FB1" w:rsidRDefault="003C0FB1" w:rsidP="003C0FB1">
      <w:pPr>
        <w:pStyle w:val="Heading2"/>
        <w:spacing w:before="200" w:after="60"/>
        <w:jc w:val="both"/>
      </w:pPr>
      <w:r w:rsidRPr="000E5DB7">
        <w:t>15.</w:t>
      </w:r>
      <w:r w:rsidRPr="000E5DB7">
        <w:tab/>
        <w:t>Entire Agreement</w:t>
      </w:r>
    </w:p>
    <w:p w14:paraId="1BAC516B" w14:textId="77777777" w:rsidR="003C0FB1" w:rsidRDefault="003C0FB1" w:rsidP="00E42FF2">
      <w:pPr>
        <w:jc w:val="both"/>
      </w:pPr>
      <w:r w:rsidRPr="000E5DB7">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3CBC3A5B" w14:textId="77777777" w:rsidR="003C0FB1" w:rsidRDefault="003C0FB1" w:rsidP="003C0FB1">
      <w:pPr>
        <w:pStyle w:val="Heading2"/>
        <w:spacing w:before="180" w:after="60"/>
        <w:jc w:val="both"/>
      </w:pPr>
      <w:r w:rsidRPr="000E5DB7">
        <w:t>16.</w:t>
      </w:r>
      <w:r w:rsidRPr="000E5DB7">
        <w:tab/>
        <w:t xml:space="preserve">Severability </w:t>
      </w:r>
    </w:p>
    <w:p w14:paraId="1C178FA6"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4EEE9DEF" w14:textId="77777777" w:rsidR="003C0FB1" w:rsidRDefault="003C0FB1" w:rsidP="003C0FB1">
      <w:pPr>
        <w:pStyle w:val="Heading2"/>
        <w:spacing w:before="180" w:after="60"/>
        <w:jc w:val="both"/>
      </w:pPr>
      <w:r w:rsidRPr="000E5DB7">
        <w:t>17.</w:t>
      </w:r>
      <w:r w:rsidRPr="000E5DB7">
        <w:tab/>
        <w:t>Waiver</w:t>
      </w:r>
    </w:p>
    <w:p w14:paraId="332DB05E"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7AD3D81E" w14:textId="77777777" w:rsidR="003C0FB1" w:rsidRDefault="003C0FB1" w:rsidP="003C0FB1">
      <w:pPr>
        <w:pStyle w:val="Heading2"/>
        <w:spacing w:before="180" w:after="60"/>
        <w:jc w:val="both"/>
      </w:pPr>
      <w:r w:rsidRPr="000E5DB7">
        <w:t>18.</w:t>
      </w:r>
      <w:r w:rsidRPr="000E5DB7">
        <w:tab/>
        <w:t>Non-exclusivity</w:t>
      </w:r>
    </w:p>
    <w:p w14:paraId="2C16EC2A"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066EC514" w14:textId="77777777" w:rsidR="003C0FB1" w:rsidRDefault="003C0FB1" w:rsidP="003C0FB1">
      <w:pPr>
        <w:pStyle w:val="Heading2"/>
        <w:spacing w:before="180" w:after="60"/>
        <w:jc w:val="both"/>
      </w:pPr>
      <w:r w:rsidRPr="000E5DB7">
        <w:t>19.</w:t>
      </w:r>
      <w:r w:rsidRPr="000E5DB7">
        <w:tab/>
        <w:t>Media</w:t>
      </w:r>
    </w:p>
    <w:p w14:paraId="628B3E1F"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12DB0B66" w14:textId="77777777" w:rsidR="003C0FB1" w:rsidRDefault="003C0FB1" w:rsidP="003C0FB1">
      <w:pPr>
        <w:pStyle w:val="Heading2"/>
        <w:spacing w:before="180" w:after="60"/>
        <w:jc w:val="both"/>
      </w:pPr>
      <w:r w:rsidRPr="000E5DB7">
        <w:lastRenderedPageBreak/>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51E8F637" w14:textId="77777777" w:rsidTr="00503F93">
        <w:tc>
          <w:tcPr>
            <w:tcW w:w="828" w:type="dxa"/>
          </w:tcPr>
          <w:p w14:paraId="7850FD40" w14:textId="77777777" w:rsidR="003C0FB1" w:rsidRDefault="003C0FB1" w:rsidP="00C25940">
            <w:pPr>
              <w:jc w:val="both"/>
              <w:rPr>
                <w:color w:val="0000FF"/>
              </w:rPr>
            </w:pPr>
            <w:r w:rsidRPr="000E5DB7">
              <w:rPr>
                <w:color w:val="0000FF"/>
              </w:rPr>
              <w:t>A.</w:t>
            </w:r>
          </w:p>
        </w:tc>
        <w:tc>
          <w:tcPr>
            <w:tcW w:w="9540" w:type="dxa"/>
          </w:tcPr>
          <w:p w14:paraId="56107F1A" w14:textId="77777777" w:rsidR="003C0FB1" w:rsidRDefault="003C0FB1" w:rsidP="00E42FF2">
            <w:pPr>
              <w:jc w:val="both"/>
            </w:pPr>
            <w:r w:rsidRPr="000E5DB7">
              <w:t xml:space="preserve">The Contractor confirms that it has carried out a conflicts of interest check and is satisfied that </w:t>
            </w:r>
            <w:r>
              <w:t xml:space="preserve">neither </w:t>
            </w:r>
            <w:r w:rsidRPr="000E5DB7">
              <w:t xml:space="preserve">it </w:t>
            </w:r>
            <w:r w:rsidRPr="006B0637">
              <w:t xml:space="preserve">nor any Subcontractor </w:t>
            </w:r>
            <w:r>
              <w:t>n</w:t>
            </w:r>
            <w:r w:rsidRPr="006B0637">
              <w:t>or agent as the case may be</w:t>
            </w:r>
            <w:r>
              <w:t xml:space="preserve"> </w:t>
            </w:r>
            <w:r w:rsidRPr="000E5DB7">
              <w:t xml:space="preserve">has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3BF9050A" w14:textId="77777777" w:rsidTr="00503F93">
        <w:tc>
          <w:tcPr>
            <w:tcW w:w="828" w:type="dxa"/>
          </w:tcPr>
          <w:p w14:paraId="713A79CA" w14:textId="77777777" w:rsidR="003C0FB1" w:rsidRDefault="003C0FB1" w:rsidP="00C25940">
            <w:pPr>
              <w:jc w:val="both"/>
              <w:rPr>
                <w:color w:val="0000FF"/>
              </w:rPr>
            </w:pPr>
            <w:r w:rsidRPr="000E5DB7">
              <w:rPr>
                <w:color w:val="0000FF"/>
              </w:rPr>
              <w:t>B.</w:t>
            </w:r>
          </w:p>
        </w:tc>
        <w:tc>
          <w:tcPr>
            <w:tcW w:w="9540" w:type="dxa"/>
          </w:tcPr>
          <w:p w14:paraId="6B5F241B"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747BD48D" w14:textId="77777777" w:rsidTr="00503F93">
        <w:tc>
          <w:tcPr>
            <w:tcW w:w="828" w:type="dxa"/>
          </w:tcPr>
          <w:p w14:paraId="5B431365" w14:textId="77777777" w:rsidR="003C0FB1" w:rsidRDefault="003C0FB1" w:rsidP="00C25940">
            <w:pPr>
              <w:jc w:val="both"/>
              <w:rPr>
                <w:color w:val="0000FF"/>
              </w:rPr>
            </w:pPr>
            <w:r w:rsidRPr="000E5DB7">
              <w:rPr>
                <w:color w:val="0000FF"/>
              </w:rPr>
              <w:t>C.</w:t>
            </w:r>
          </w:p>
        </w:tc>
        <w:tc>
          <w:tcPr>
            <w:tcW w:w="9540" w:type="dxa"/>
          </w:tcPr>
          <w:p w14:paraId="374BDD76"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4D961983"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0FCA4E7E" w14:textId="77777777" w:rsidTr="00503F93">
        <w:tc>
          <w:tcPr>
            <w:tcW w:w="773" w:type="dxa"/>
          </w:tcPr>
          <w:p w14:paraId="125D8CD6" w14:textId="77777777" w:rsidR="003C0FB1" w:rsidRDefault="003C0FB1" w:rsidP="00C25940">
            <w:pPr>
              <w:jc w:val="both"/>
              <w:rPr>
                <w:color w:val="0000FF"/>
              </w:rPr>
            </w:pPr>
            <w:r w:rsidRPr="000E5DB7">
              <w:rPr>
                <w:color w:val="0000FF"/>
              </w:rPr>
              <w:t>A.</w:t>
            </w:r>
          </w:p>
        </w:tc>
        <w:tc>
          <w:tcPr>
            <w:tcW w:w="8514" w:type="dxa"/>
          </w:tcPr>
          <w:p w14:paraId="29F0A3D8"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19A2E756" w14:textId="77777777" w:rsidTr="00503F93">
        <w:tc>
          <w:tcPr>
            <w:tcW w:w="773" w:type="dxa"/>
          </w:tcPr>
          <w:p w14:paraId="5F31F404" w14:textId="77777777" w:rsidR="003C0FB1" w:rsidRDefault="003C0FB1" w:rsidP="00C25940">
            <w:pPr>
              <w:jc w:val="both"/>
              <w:rPr>
                <w:color w:val="0000FF"/>
              </w:rPr>
            </w:pPr>
            <w:r w:rsidRPr="000E5DB7">
              <w:rPr>
                <w:color w:val="0000FF"/>
              </w:rPr>
              <w:t>B.</w:t>
            </w:r>
          </w:p>
        </w:tc>
        <w:tc>
          <w:tcPr>
            <w:tcW w:w="8514" w:type="dxa"/>
          </w:tcPr>
          <w:p w14:paraId="1A6B18CB"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19917B94" w14:textId="77777777" w:rsidR="003C0FB1" w:rsidRDefault="003C0FB1" w:rsidP="003C0FB1">
      <w:pPr>
        <w:pStyle w:val="Heading2"/>
        <w:ind w:firstLine="0"/>
        <w:jc w:val="both"/>
      </w:pPr>
      <w:r w:rsidRPr="000E5DB7">
        <w:lastRenderedPageBreak/>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7F92D3A3" w14:textId="77777777" w:rsidTr="00503F93">
        <w:tc>
          <w:tcPr>
            <w:tcW w:w="963" w:type="dxa"/>
          </w:tcPr>
          <w:p w14:paraId="7D3E8C1E" w14:textId="77777777" w:rsidR="003C0FB1" w:rsidRDefault="003C0FB1" w:rsidP="00C25940">
            <w:pPr>
              <w:spacing w:before="20"/>
              <w:jc w:val="both"/>
            </w:pPr>
            <w:r w:rsidRPr="000E5DB7">
              <w:rPr>
                <w:color w:val="0000FF"/>
              </w:rPr>
              <w:t>A.</w:t>
            </w:r>
          </w:p>
        </w:tc>
        <w:tc>
          <w:tcPr>
            <w:tcW w:w="8325" w:type="dxa"/>
          </w:tcPr>
          <w:p w14:paraId="6392534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FB2B67D" w14:textId="77777777" w:rsidTr="00503F93">
        <w:tc>
          <w:tcPr>
            <w:tcW w:w="963" w:type="dxa"/>
          </w:tcPr>
          <w:p w14:paraId="3ECE2188" w14:textId="77777777" w:rsidR="003C0FB1" w:rsidRPr="00CB5B77" w:rsidRDefault="003C0FB1" w:rsidP="00C25940">
            <w:pPr>
              <w:spacing w:before="20"/>
              <w:jc w:val="both"/>
            </w:pPr>
            <w:r w:rsidRPr="000E5DB7">
              <w:rPr>
                <w:color w:val="0000FF"/>
              </w:rPr>
              <w:t>B.</w:t>
            </w:r>
          </w:p>
        </w:tc>
        <w:tc>
          <w:tcPr>
            <w:tcW w:w="8325" w:type="dxa"/>
          </w:tcPr>
          <w:p w14:paraId="04E92811"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7009BB4C" w14:textId="77777777" w:rsidTr="00503F93">
        <w:tc>
          <w:tcPr>
            <w:tcW w:w="963" w:type="dxa"/>
          </w:tcPr>
          <w:p w14:paraId="060FE0F6" w14:textId="77777777" w:rsidR="003C0FB1" w:rsidRPr="00CB5B77" w:rsidRDefault="003C0FB1" w:rsidP="00C25940">
            <w:pPr>
              <w:spacing w:before="20"/>
              <w:jc w:val="both"/>
            </w:pPr>
            <w:r w:rsidRPr="000E5DB7">
              <w:rPr>
                <w:color w:val="0000FF"/>
              </w:rPr>
              <w:t>C.</w:t>
            </w:r>
          </w:p>
        </w:tc>
        <w:tc>
          <w:tcPr>
            <w:tcW w:w="8325" w:type="dxa"/>
          </w:tcPr>
          <w:p w14:paraId="2A35E11C"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21570B6D" w14:textId="77777777" w:rsidTr="00503F93">
        <w:tc>
          <w:tcPr>
            <w:tcW w:w="963" w:type="dxa"/>
          </w:tcPr>
          <w:p w14:paraId="4063416E" w14:textId="77777777" w:rsidR="003C0FB1" w:rsidRPr="00CB5B77" w:rsidRDefault="003C0FB1" w:rsidP="00C25940">
            <w:pPr>
              <w:spacing w:before="20"/>
              <w:jc w:val="both"/>
            </w:pPr>
            <w:r w:rsidRPr="000E5DB7">
              <w:rPr>
                <w:color w:val="0000FF"/>
              </w:rPr>
              <w:t>D</w:t>
            </w:r>
            <w:r w:rsidRPr="000E5DB7">
              <w:t>.</w:t>
            </w:r>
          </w:p>
        </w:tc>
        <w:tc>
          <w:tcPr>
            <w:tcW w:w="8325" w:type="dxa"/>
          </w:tcPr>
          <w:p w14:paraId="3AD1E550"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1669D0DF" w14:textId="77777777" w:rsidTr="00503F93">
        <w:tc>
          <w:tcPr>
            <w:tcW w:w="963" w:type="dxa"/>
          </w:tcPr>
          <w:p w14:paraId="235E1483"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2C773DB5" w14:textId="77777777" w:rsidTr="00503F93">
              <w:tc>
                <w:tcPr>
                  <w:tcW w:w="720" w:type="dxa"/>
                </w:tcPr>
                <w:p w14:paraId="6B45BD1B" w14:textId="77777777" w:rsidR="003C0FB1" w:rsidRDefault="003C0FB1" w:rsidP="00E42FF2">
                  <w:pPr>
                    <w:jc w:val="both"/>
                  </w:pPr>
                  <w:r w:rsidRPr="000E5DB7">
                    <w:t xml:space="preserve">i. </w:t>
                  </w:r>
                </w:p>
              </w:tc>
              <w:tc>
                <w:tcPr>
                  <w:tcW w:w="8640" w:type="dxa"/>
                </w:tcPr>
                <w:p w14:paraId="6D7494A4" w14:textId="77777777" w:rsidR="003C0FB1" w:rsidRDefault="003C0FB1" w:rsidP="00E42FF2">
                  <w:pPr>
                    <w:ind w:right="971"/>
                    <w:jc w:val="both"/>
                  </w:pPr>
                  <w:r w:rsidRPr="000E5DB7">
                    <w:t>remove from the Client’s premises any Equipment which in the reasonable opinion of the Client is either hazardous, noxious or not in accordance with this Agreement; and</w:t>
                  </w:r>
                </w:p>
              </w:tc>
            </w:tr>
            <w:tr w:rsidR="003C0FB1" w:rsidRPr="00B93E7B" w14:paraId="1D7795FD" w14:textId="77777777" w:rsidTr="00503F93">
              <w:tc>
                <w:tcPr>
                  <w:tcW w:w="720" w:type="dxa"/>
                </w:tcPr>
                <w:p w14:paraId="75871268" w14:textId="77777777" w:rsidR="003C0FB1" w:rsidRDefault="003C0FB1" w:rsidP="00E42FF2">
                  <w:pPr>
                    <w:jc w:val="both"/>
                  </w:pPr>
                  <w:r w:rsidRPr="000E5DB7">
                    <w:t>ii.</w:t>
                  </w:r>
                </w:p>
              </w:tc>
              <w:tc>
                <w:tcPr>
                  <w:tcW w:w="8640" w:type="dxa"/>
                </w:tcPr>
                <w:p w14:paraId="59DA0ED3" w14:textId="77777777" w:rsidR="003C0FB1" w:rsidRDefault="003C0FB1" w:rsidP="00E42FF2">
                  <w:pPr>
                    <w:jc w:val="both"/>
                  </w:pPr>
                  <w:r w:rsidRPr="000E5DB7">
                    <w:t>replace such item with a suitable substitute item of Equipment.</w:t>
                  </w:r>
                </w:p>
              </w:tc>
            </w:tr>
          </w:tbl>
          <w:p w14:paraId="0FC1BC84" w14:textId="77777777" w:rsidR="003C0FB1" w:rsidRDefault="003C0FB1" w:rsidP="00E42FF2">
            <w:pPr>
              <w:tabs>
                <w:tab w:val="right" w:pos="7938"/>
                <w:tab w:val="right" w:pos="9072"/>
              </w:tabs>
              <w:jc w:val="both"/>
            </w:pPr>
          </w:p>
        </w:tc>
      </w:tr>
      <w:tr w:rsidR="003C0FB1" w:rsidRPr="00CB5B77" w14:paraId="11458A60" w14:textId="77777777" w:rsidTr="00503F93">
        <w:tc>
          <w:tcPr>
            <w:tcW w:w="963" w:type="dxa"/>
          </w:tcPr>
          <w:p w14:paraId="747EC856" w14:textId="77777777" w:rsidR="003C0FB1" w:rsidRPr="00CB5B77" w:rsidRDefault="003C0FB1" w:rsidP="00C25940">
            <w:pPr>
              <w:spacing w:before="20"/>
              <w:jc w:val="both"/>
            </w:pPr>
            <w:r w:rsidRPr="000E5DB7">
              <w:rPr>
                <w:color w:val="0000FF"/>
              </w:rPr>
              <w:t>E</w:t>
            </w:r>
            <w:r w:rsidRPr="000E5DB7">
              <w:t>.</w:t>
            </w:r>
          </w:p>
        </w:tc>
        <w:tc>
          <w:tcPr>
            <w:tcW w:w="8325" w:type="dxa"/>
          </w:tcPr>
          <w:p w14:paraId="3ED87677"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33DA41DE" w14:textId="77777777" w:rsidR="003C0FB1" w:rsidRPr="00CB5B77" w:rsidRDefault="003C0FB1" w:rsidP="003C0FB1">
      <w:pPr>
        <w:pStyle w:val="Heading2"/>
        <w:keepNext w:val="0"/>
        <w:jc w:val="both"/>
      </w:pPr>
      <w:r w:rsidRPr="000E5DB7">
        <w:t>23</w:t>
      </w:r>
      <w:r>
        <w:t>.</w:t>
      </w:r>
      <w:r>
        <w:tab/>
      </w:r>
      <w:r w:rsidRPr="000E5DB7">
        <w:t>Non Solicitation</w:t>
      </w:r>
    </w:p>
    <w:tbl>
      <w:tblPr>
        <w:tblW w:w="9285" w:type="dxa"/>
        <w:tblLayout w:type="fixed"/>
        <w:tblLook w:val="01E0" w:firstRow="1" w:lastRow="1" w:firstColumn="1" w:lastColumn="1" w:noHBand="0" w:noVBand="0"/>
      </w:tblPr>
      <w:tblGrid>
        <w:gridCol w:w="963"/>
        <w:gridCol w:w="8322"/>
      </w:tblGrid>
      <w:tr w:rsidR="003C0FB1" w:rsidRPr="00CB5B77" w14:paraId="22806F1D" w14:textId="77777777" w:rsidTr="00503F93">
        <w:tc>
          <w:tcPr>
            <w:tcW w:w="963" w:type="dxa"/>
          </w:tcPr>
          <w:p w14:paraId="571DB5F1" w14:textId="77777777" w:rsidR="003C0FB1" w:rsidRDefault="003C0FB1" w:rsidP="00C25940">
            <w:pPr>
              <w:spacing w:before="20"/>
              <w:jc w:val="both"/>
            </w:pPr>
            <w:r w:rsidRPr="000E5DB7">
              <w:rPr>
                <w:color w:val="0000FF"/>
              </w:rPr>
              <w:t>A.</w:t>
            </w:r>
          </w:p>
        </w:tc>
        <w:tc>
          <w:tcPr>
            <w:tcW w:w="8325" w:type="dxa"/>
          </w:tcPr>
          <w:p w14:paraId="29D9C5A7"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335E0A"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46015C06" w14:textId="77777777" w:rsidTr="00503F93">
        <w:tc>
          <w:tcPr>
            <w:tcW w:w="963" w:type="dxa"/>
          </w:tcPr>
          <w:p w14:paraId="31AB6972" w14:textId="77777777" w:rsidR="003C0FB1" w:rsidRDefault="003C0FB1" w:rsidP="00C25940">
            <w:pPr>
              <w:spacing w:before="20"/>
              <w:jc w:val="both"/>
            </w:pPr>
            <w:r w:rsidRPr="000E5DB7">
              <w:rPr>
                <w:color w:val="0000FF"/>
              </w:rPr>
              <w:t>A.</w:t>
            </w:r>
          </w:p>
        </w:tc>
        <w:tc>
          <w:tcPr>
            <w:tcW w:w="8322" w:type="dxa"/>
          </w:tcPr>
          <w:p w14:paraId="17F8FCA7"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028AFD89" w14:textId="77777777" w:rsidTr="00503F93">
        <w:tc>
          <w:tcPr>
            <w:tcW w:w="963" w:type="dxa"/>
          </w:tcPr>
          <w:p w14:paraId="3D34255A" w14:textId="77777777" w:rsidR="003C0FB1" w:rsidRPr="00CB5B77" w:rsidRDefault="003C0FB1" w:rsidP="00C25940">
            <w:pPr>
              <w:spacing w:before="20"/>
              <w:jc w:val="both"/>
            </w:pPr>
            <w:r w:rsidRPr="000E5DB7">
              <w:rPr>
                <w:color w:val="0000FF"/>
              </w:rPr>
              <w:t>B.</w:t>
            </w:r>
          </w:p>
        </w:tc>
        <w:tc>
          <w:tcPr>
            <w:tcW w:w="8322" w:type="dxa"/>
          </w:tcPr>
          <w:p w14:paraId="1489B900"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5BD535F6" w14:textId="77777777" w:rsidTr="00503F93">
        <w:tc>
          <w:tcPr>
            <w:tcW w:w="963" w:type="dxa"/>
          </w:tcPr>
          <w:p w14:paraId="292D1DA7" w14:textId="77777777" w:rsidR="003C0FB1" w:rsidRPr="00CB5B77" w:rsidRDefault="003C0FB1" w:rsidP="00C25940">
            <w:pPr>
              <w:spacing w:before="20"/>
              <w:jc w:val="both"/>
            </w:pPr>
            <w:r w:rsidRPr="000E5DB7">
              <w:rPr>
                <w:color w:val="0000FF"/>
              </w:rPr>
              <w:t>C.</w:t>
            </w:r>
          </w:p>
        </w:tc>
        <w:tc>
          <w:tcPr>
            <w:tcW w:w="8322" w:type="dxa"/>
          </w:tcPr>
          <w:p w14:paraId="42D761F1"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5F3F5CF" w14:textId="77777777" w:rsidTr="00503F93">
        <w:tc>
          <w:tcPr>
            <w:tcW w:w="963" w:type="dxa"/>
          </w:tcPr>
          <w:p w14:paraId="1D840F49" w14:textId="77777777" w:rsidR="003C0FB1" w:rsidRPr="00CB5B77" w:rsidRDefault="003C0FB1" w:rsidP="00C25940">
            <w:pPr>
              <w:spacing w:before="20"/>
              <w:jc w:val="both"/>
            </w:pPr>
            <w:r w:rsidRPr="000E5DB7">
              <w:rPr>
                <w:color w:val="0000FF"/>
              </w:rPr>
              <w:t>D</w:t>
            </w:r>
            <w:r w:rsidRPr="000E5DB7">
              <w:t>.</w:t>
            </w:r>
          </w:p>
        </w:tc>
        <w:tc>
          <w:tcPr>
            <w:tcW w:w="8322" w:type="dxa"/>
          </w:tcPr>
          <w:p w14:paraId="6E4B3317"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4D249325" w14:textId="77777777" w:rsidTr="00503F93">
        <w:tc>
          <w:tcPr>
            <w:tcW w:w="963" w:type="dxa"/>
          </w:tcPr>
          <w:p w14:paraId="0B29FB2A" w14:textId="77777777" w:rsidR="003C0FB1" w:rsidRPr="00CB5B77" w:rsidRDefault="003C0FB1" w:rsidP="00C25940">
            <w:pPr>
              <w:spacing w:before="20"/>
              <w:jc w:val="both"/>
            </w:pPr>
            <w:r w:rsidRPr="000E5DB7">
              <w:rPr>
                <w:color w:val="0000FF"/>
              </w:rPr>
              <w:t>E</w:t>
            </w:r>
            <w:r w:rsidRPr="000E5DB7">
              <w:t>.</w:t>
            </w:r>
          </w:p>
        </w:tc>
        <w:tc>
          <w:tcPr>
            <w:tcW w:w="8322" w:type="dxa"/>
          </w:tcPr>
          <w:p w14:paraId="6495427D" w14:textId="77777777" w:rsidR="003C0FB1" w:rsidRDefault="003C0FB1" w:rsidP="00E42FF2">
            <w:pPr>
              <w:jc w:val="both"/>
            </w:pPr>
            <w:r w:rsidRPr="000E5DB7">
              <w:t xml:space="preserve">The Parties must indicate their acceptance or rejection of the change control request and/or Impact Assessment within a reasonable timeframe of its completion and Tender Submission </w:t>
            </w:r>
            <w:r w:rsidRPr="000E5DB7">
              <w:lastRenderedPageBreak/>
              <w:t>for review, subject to a maximum of twenty (20) calendar days or such other period agreed between the Parties.</w:t>
            </w:r>
          </w:p>
        </w:tc>
      </w:tr>
      <w:tr w:rsidR="003C0FB1" w:rsidRPr="00CB5B77" w14:paraId="250E5265" w14:textId="77777777" w:rsidTr="00503F93">
        <w:tc>
          <w:tcPr>
            <w:tcW w:w="963" w:type="dxa"/>
          </w:tcPr>
          <w:p w14:paraId="0F2DD533" w14:textId="77777777" w:rsidR="003C0FB1" w:rsidRPr="00CB5B77" w:rsidRDefault="003C0FB1" w:rsidP="00C25940">
            <w:pPr>
              <w:spacing w:before="20"/>
              <w:jc w:val="both"/>
            </w:pPr>
            <w:r w:rsidRPr="000E5DB7">
              <w:rPr>
                <w:color w:val="0000FF"/>
              </w:rPr>
              <w:lastRenderedPageBreak/>
              <w:t>F.</w:t>
            </w:r>
          </w:p>
        </w:tc>
        <w:tc>
          <w:tcPr>
            <w:tcW w:w="8322" w:type="dxa"/>
          </w:tcPr>
          <w:p w14:paraId="6C58C870"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55400D87" w14:textId="77777777" w:rsidTr="00503F93">
        <w:tc>
          <w:tcPr>
            <w:tcW w:w="963" w:type="dxa"/>
          </w:tcPr>
          <w:p w14:paraId="317BC123" w14:textId="77777777" w:rsidR="003C0FB1" w:rsidRPr="00CB5B77" w:rsidRDefault="003C0FB1" w:rsidP="00C25940">
            <w:pPr>
              <w:spacing w:before="20"/>
              <w:jc w:val="both"/>
            </w:pPr>
            <w:r w:rsidRPr="000E5DB7">
              <w:rPr>
                <w:color w:val="0000FF"/>
              </w:rPr>
              <w:t>G.</w:t>
            </w:r>
          </w:p>
        </w:tc>
        <w:tc>
          <w:tcPr>
            <w:tcW w:w="8322" w:type="dxa"/>
          </w:tcPr>
          <w:p w14:paraId="73AD2A63" w14:textId="77777777" w:rsidR="003C0FB1" w:rsidRDefault="003C0FB1" w:rsidP="00E42FF2">
            <w:pPr>
              <w:jc w:val="both"/>
            </w:pPr>
            <w:r w:rsidRPr="000E5DB7">
              <w:t>In the event that either Party rejects the Impact Assessment, the change(s) shall not take place and the Parties shall continue to perform their obligations under this Agreement.</w:t>
            </w:r>
          </w:p>
        </w:tc>
      </w:tr>
      <w:tr w:rsidR="003C0FB1" w:rsidRPr="00CB5B77" w14:paraId="1CB2398A" w14:textId="77777777" w:rsidTr="00503F93">
        <w:tc>
          <w:tcPr>
            <w:tcW w:w="963" w:type="dxa"/>
          </w:tcPr>
          <w:p w14:paraId="1553CDBC" w14:textId="77777777" w:rsidR="003C0FB1" w:rsidRPr="00CB5B77" w:rsidRDefault="003C0FB1" w:rsidP="00C25940">
            <w:pPr>
              <w:spacing w:before="20"/>
              <w:jc w:val="both"/>
            </w:pPr>
            <w:r w:rsidRPr="000E5DB7">
              <w:rPr>
                <w:color w:val="0000FF"/>
              </w:rPr>
              <w:t>H.</w:t>
            </w:r>
          </w:p>
        </w:tc>
        <w:tc>
          <w:tcPr>
            <w:tcW w:w="8322" w:type="dxa"/>
          </w:tcPr>
          <w:p w14:paraId="4B086908" w14:textId="77777777" w:rsidR="003C0FB1" w:rsidRDefault="003C0FB1" w:rsidP="00E42FF2">
            <w:pPr>
              <w:jc w:val="both"/>
            </w:pPr>
            <w:r w:rsidRPr="000E5DB7">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performance of the Services then the Contractor will not be liable for such delay and will be entitled to an extension of time equal to not less than the period of the delay.</w:t>
            </w:r>
          </w:p>
        </w:tc>
      </w:tr>
    </w:tbl>
    <w:p w14:paraId="7C56309B" w14:textId="77777777" w:rsidR="003C0FB1" w:rsidRPr="00054EFB" w:rsidRDefault="003C0FB1" w:rsidP="003C0FB1">
      <w:pPr>
        <w:pStyle w:val="Heading2"/>
        <w:keepNext w:val="0"/>
        <w:jc w:val="both"/>
      </w:pPr>
      <w:r w:rsidRPr="00447F8D">
        <w:t>2</w:t>
      </w:r>
      <w:r>
        <w:t>5</w:t>
      </w:r>
      <w:r w:rsidRPr="00447F8D">
        <w:t>.</w:t>
      </w:r>
      <w:r w:rsidRPr="00447F8D">
        <w:tab/>
      </w:r>
      <w:r w:rsidR="001F7FC2">
        <w:t>DATA PROTECTION AND SECURITY</w:t>
      </w:r>
    </w:p>
    <w:p w14:paraId="1193A379"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67F3017E"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708D22E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717FDEF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519A743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2D6A2A65"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5CE91D3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761192A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1B32FC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0E064A07"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2252B487"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9E46B8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2AFE9ECC"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Parties acknowledge that for the purposes of the Data Protection Laws, the Client is the Data Controller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051EAFC9"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Without prejudice to the generality of clause 25B, the Contractor shall, in relation to any Personal Data processed in connection with the performance by the Contractor of its obligations under this Agreement:-</w:t>
          </w:r>
        </w:p>
        <w:p w14:paraId="054A63ED"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 xml:space="preserve"> (1)  process that Personal Data only on the written instructions of the Client;</w:t>
          </w:r>
        </w:p>
        <w:p w14:paraId="11E82D87"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32750E3"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6656DAD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ensure that all personnel who have access to and/or process Personal Data are obliged to keep the Personal Data confidential;</w:t>
          </w:r>
        </w:p>
        <w:p w14:paraId="2D1599A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0B3B28B" w14:textId="77777777" w:rsidR="00FC4084" w:rsidRPr="006A7016" w:rsidRDefault="00FC4084" w:rsidP="00756FEE">
          <w:pPr>
            <w:numPr>
              <w:ilvl w:val="1"/>
              <w:numId w:val="11"/>
            </w:numPr>
            <w:spacing w:after="160" w:line="259" w:lineRule="auto"/>
            <w:ind w:right="-108"/>
            <w:contextualSpacing/>
            <w:jc w:val="both"/>
          </w:pPr>
          <w:r w:rsidRPr="006A7016">
            <w:t xml:space="preserve"> appropriate safeguards are in place  in relation to the transfer, to ensure that Personal Data is adequately protected in accordance with Chapter V of Regulation 2016/679 ( General Data Protection Regulation); </w:t>
          </w:r>
        </w:p>
        <w:p w14:paraId="78D55E67"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2C938271" w14:textId="77777777" w:rsidR="00FC4084" w:rsidRPr="006A7016" w:rsidRDefault="00FC4084" w:rsidP="00756FEE">
          <w:pPr>
            <w:numPr>
              <w:ilvl w:val="1"/>
              <w:numId w:val="11"/>
            </w:numPr>
            <w:spacing w:after="160" w:line="259" w:lineRule="auto"/>
            <w:ind w:right="-108"/>
            <w:contextualSpacing/>
            <w:jc w:val="both"/>
          </w:pPr>
          <w:r w:rsidRPr="006A7016">
            <w:t xml:space="preserve">  the data subject has enforceable rights and effective legal remedies;</w:t>
          </w:r>
        </w:p>
        <w:p w14:paraId="31FFE79E"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41656593" w14:textId="77777777" w:rsidR="00FC4084" w:rsidRPr="006A7016" w:rsidRDefault="00FC4084" w:rsidP="00756FEE">
          <w:pPr>
            <w:numPr>
              <w:ilvl w:val="1"/>
              <w:numId w:val="11"/>
            </w:numPr>
            <w:spacing w:after="160" w:line="259" w:lineRule="auto"/>
            <w:ind w:right="-108"/>
            <w:contextualSpacing/>
            <w:jc w:val="both"/>
          </w:pPr>
          <w:r w:rsidRPr="006A7016">
            <w:t>The Contractor complies with its obligations under the Data Protection Laws by providing an adequate level of protection to any Personal Data that is transferred; and</w:t>
          </w:r>
        </w:p>
        <w:p w14:paraId="69F695B0"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3D9603F" w14:textId="77777777" w:rsidR="00FC4084" w:rsidRPr="006A7016" w:rsidRDefault="00FC4084" w:rsidP="00756FEE">
          <w:pPr>
            <w:numPr>
              <w:ilvl w:val="1"/>
              <w:numId w:val="11"/>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354E2C8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30EF024"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3F1F584A"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308AE61A"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5BAA37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C1C60F5"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57C0581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09014AD2"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11A01E8D"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46C0CCE8"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6D81B745"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460CDDA"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30C5DA5F"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1572E80"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789FC2FB"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4081943"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w:t>
          </w:r>
        </w:p>
        <w:p w14:paraId="65BDDF67"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403057DF"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a back-up copy of any and all such Personal Data is made [insert frequency] and this copy is recorded on media from which the data can be reloaded if there is any corruption or loss of the data; and</w:t>
          </w:r>
        </w:p>
        <w:p w14:paraId="19A7DD9B"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2AEC7FE7" w14:textId="3BC96F2A" w:rsidR="00FC4084" w:rsidRPr="006A7016" w:rsidRDefault="00D961B6" w:rsidP="00D961B6">
          <w:pPr>
            <w:pStyle w:val="ListParagraph"/>
            <w:numPr>
              <w:ilvl w:val="0"/>
              <w:numId w:val="12"/>
            </w:numPr>
            <w:rPr>
              <w:rFonts w:asciiTheme="minorHAnsi" w:eastAsiaTheme="minorHAnsi" w:hAnsiTheme="minorHAnsi" w:cstheme="minorBidi"/>
              <w:szCs w:val="22"/>
              <w:lang w:val="en-IE"/>
            </w:rPr>
          </w:pPr>
          <w:r>
            <w:rPr>
              <w:rFonts w:asciiTheme="minorHAnsi" w:eastAsiaTheme="minorHAnsi" w:hAnsiTheme="minorHAnsi" w:cstheme="minorBidi"/>
              <w:szCs w:val="22"/>
              <w:lang w:val="en-IE"/>
            </w:rPr>
            <w:t>The</w:t>
          </w:r>
          <w:r w:rsidR="00FC4084" w:rsidRPr="006A7016">
            <w:rPr>
              <w:rFonts w:asciiTheme="minorHAnsi" w:eastAsiaTheme="minorHAnsi" w:hAnsiTheme="minorHAnsi" w:cstheme="minorBidi"/>
              <w:szCs w:val="22"/>
              <w:lang w:val="en-IE"/>
            </w:rPr>
            <w:t xml:space="preserv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4DF38C98"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6A7016">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13658E9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A1C1BDC"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63659B11" w14:textId="77777777" w:rsidR="006A7016" w:rsidRPr="00AC4D66" w:rsidDel="006A7016" w:rsidRDefault="006A7016" w:rsidP="006A7016">
          <w:pPr>
            <w:spacing w:after="0"/>
            <w:ind w:left="720"/>
          </w:pPr>
        </w:p>
        <w:p w14:paraId="4BFAB457" w14:textId="77777777" w:rsidR="00AC4D66" w:rsidRPr="005D57EC" w:rsidRDefault="00000000" w:rsidP="006A7016">
          <w:pPr>
            <w:spacing w:after="0"/>
            <w:ind w:left="720"/>
          </w:pPr>
        </w:p>
      </w:sdtContent>
    </w:sdt>
    <w:p w14:paraId="6BE54D49" w14:textId="77777777" w:rsidR="00AC4D66" w:rsidRDefault="00AC4D66" w:rsidP="00AC4D66">
      <w:pPr>
        <w:rPr>
          <w:highlight w:val="lightGray"/>
        </w:rPr>
      </w:pPr>
    </w:p>
    <w:p w14:paraId="56D2E7FF" w14:textId="77777777" w:rsidR="00AC4D66" w:rsidRDefault="00AC4D66" w:rsidP="00AC4D66"/>
    <w:p w14:paraId="741B12DA"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4DAF20A4"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p w14:paraId="525D0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552A882A" w14:textId="77777777" w:rsidR="00BE69B1" w:rsidRPr="009D26A8" w:rsidRDefault="00BE69B1" w:rsidP="00BE69B1">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 Specification</w:t>
      </w:r>
    </w:p>
    <w:p w14:paraId="5BB69616"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Content>
        <w:p w14:paraId="06A8BA3D" w14:textId="77777777" w:rsidR="00BE69B1" w:rsidRDefault="00BE69B1" w:rsidP="00BE69B1">
          <w:pPr>
            <w:spacing w:after="200"/>
            <w:rPr>
              <w:szCs w:val="22"/>
            </w:rPr>
          </w:pPr>
          <w:r w:rsidRPr="00BC328A">
            <w:rPr>
              <w:szCs w:val="22"/>
            </w:rPr>
            <w:t>[Insert when completing contract]</w:t>
          </w:r>
        </w:p>
      </w:sdtContent>
    </w:sdt>
    <w:p w14:paraId="11FD6D63" w14:textId="77777777" w:rsidR="00BE69B1" w:rsidRDefault="00BE69B1" w:rsidP="00BE69B1">
      <w:pPr>
        <w:spacing w:after="200"/>
        <w:rPr>
          <w:szCs w:val="22"/>
        </w:rPr>
      </w:pPr>
    </w:p>
    <w:p w14:paraId="425A1D6C"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16278364" w14:textId="77777777" w:rsidR="007712DD" w:rsidRPr="009D26A8" w:rsidRDefault="007712DD" w:rsidP="007712DD">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04E84DED"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Content>
        <w:p w14:paraId="5F023238" w14:textId="77777777" w:rsidR="007712DD" w:rsidRPr="00514373" w:rsidRDefault="007712DD" w:rsidP="007712DD">
          <w:pPr>
            <w:spacing w:after="200"/>
            <w:rPr>
              <w:szCs w:val="22"/>
            </w:rPr>
          </w:pPr>
          <w:r w:rsidRPr="00BC328A">
            <w:rPr>
              <w:szCs w:val="22"/>
            </w:rPr>
            <w:t>[Insert when completing contract]</w:t>
          </w:r>
        </w:p>
      </w:sdtContent>
    </w:sdt>
    <w:p w14:paraId="724D863A" w14:textId="77777777" w:rsidR="007712DD" w:rsidRDefault="007712DD" w:rsidP="007712DD">
      <w:pPr>
        <w:rPr>
          <w:szCs w:val="22"/>
          <w:highlight w:val="yellow"/>
        </w:rPr>
      </w:pPr>
    </w:p>
    <w:p w14:paraId="232350E3"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1CE2EB02"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485E7DB3"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Content>
        <w:p w14:paraId="6C090AED"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31F50A34" w14:textId="77777777" w:rsidR="007712DD" w:rsidRPr="00514373" w:rsidRDefault="007712DD" w:rsidP="007712DD">
      <w:pPr>
        <w:spacing w:after="200"/>
        <w:rPr>
          <w:szCs w:val="22"/>
        </w:rPr>
      </w:pPr>
    </w:p>
    <w:p w14:paraId="20953A25"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17E45B56"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2E90A711"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Content>
            <w:p w14:paraId="7E66132F" w14:textId="77777777" w:rsidR="007E76FD" w:rsidRPr="00310EDC" w:rsidRDefault="007E76FD" w:rsidP="002A1879">
              <w:pPr>
                <w:rPr>
                  <w:bCs/>
                  <w:i/>
                  <w:szCs w:val="22"/>
                  <w:u w:val="single"/>
                </w:rPr>
              </w:pPr>
              <w:r w:rsidRPr="00310EDC">
                <w:rPr>
                  <w:bCs/>
                  <w:i/>
                  <w:szCs w:val="22"/>
                  <w:u w:val="single"/>
                </w:rPr>
                <w:t>[complete when completing the contract]</w:t>
              </w:r>
            </w:p>
            <w:p w14:paraId="2CFAF460" w14:textId="77777777" w:rsidR="007E76FD" w:rsidRPr="00310EDC" w:rsidRDefault="007E76FD" w:rsidP="002A1879">
              <w:pPr>
                <w:rPr>
                  <w:bCs/>
                  <w:szCs w:val="22"/>
                  <w:u w:val="single"/>
                </w:rPr>
              </w:pPr>
              <w:r w:rsidRPr="00310EDC">
                <w:rPr>
                  <w:bCs/>
                  <w:szCs w:val="22"/>
                  <w:u w:val="single"/>
                </w:rPr>
                <w:t>Processing, Personal Data and Data Subjects</w:t>
              </w:r>
            </w:p>
            <w:p w14:paraId="327DDBEB" w14:textId="77777777" w:rsidR="007E76FD" w:rsidRPr="00310EDC" w:rsidRDefault="007E76FD" w:rsidP="00756FEE">
              <w:pPr>
                <w:numPr>
                  <w:ilvl w:val="0"/>
                  <w:numId w:val="13"/>
                </w:numPr>
                <w:contextualSpacing/>
                <w:rPr>
                  <w:szCs w:val="22"/>
                </w:rPr>
              </w:pPr>
              <w:r w:rsidRPr="00310EDC">
                <w:rPr>
                  <w:szCs w:val="22"/>
                </w:rPr>
                <w:t>Processing by the Contractor</w:t>
              </w:r>
            </w:p>
            <w:p w14:paraId="216AA66E" w14:textId="77777777" w:rsidR="007E76FD" w:rsidRPr="00310EDC" w:rsidRDefault="007E76FD">
              <w:pPr>
                <w:ind w:left="720"/>
                <w:contextualSpacing/>
                <w:rPr>
                  <w:szCs w:val="22"/>
                </w:rPr>
              </w:pPr>
            </w:p>
            <w:p w14:paraId="137F9E8F" w14:textId="77777777" w:rsidR="007E76FD" w:rsidRPr="00310EDC" w:rsidRDefault="007E76FD" w:rsidP="00756FEE">
              <w:pPr>
                <w:numPr>
                  <w:ilvl w:val="1"/>
                  <w:numId w:val="13"/>
                </w:numPr>
                <w:ind w:left="1134"/>
                <w:contextualSpacing/>
                <w:rPr>
                  <w:szCs w:val="22"/>
                </w:rPr>
              </w:pPr>
              <w:r w:rsidRPr="00310EDC">
                <w:rPr>
                  <w:szCs w:val="22"/>
                </w:rPr>
                <w:t>Subject matter of processing</w:t>
              </w:r>
            </w:p>
            <w:p w14:paraId="21F28A33" w14:textId="77777777" w:rsidR="007E76FD" w:rsidRPr="00310EDC" w:rsidRDefault="007E76FD">
              <w:pPr>
                <w:ind w:left="1134"/>
                <w:contextualSpacing/>
                <w:rPr>
                  <w:szCs w:val="22"/>
                </w:rPr>
              </w:pPr>
            </w:p>
            <w:p w14:paraId="70AC8D7B" w14:textId="77777777" w:rsidR="007E76FD" w:rsidRPr="00310EDC" w:rsidRDefault="007E76FD" w:rsidP="00756FEE">
              <w:pPr>
                <w:numPr>
                  <w:ilvl w:val="1"/>
                  <w:numId w:val="13"/>
                </w:numPr>
                <w:ind w:left="1134"/>
                <w:contextualSpacing/>
                <w:rPr>
                  <w:szCs w:val="22"/>
                </w:rPr>
              </w:pPr>
              <w:r w:rsidRPr="00310EDC">
                <w:rPr>
                  <w:szCs w:val="22"/>
                </w:rPr>
                <w:t>Nature of processing</w:t>
              </w:r>
              <w:r w:rsidRPr="00310EDC">
                <w:rPr>
                  <w:szCs w:val="22"/>
                </w:rPr>
                <w:br/>
              </w:r>
            </w:p>
            <w:p w14:paraId="26BCA86A" w14:textId="77777777" w:rsidR="007E76FD" w:rsidRPr="00310EDC" w:rsidRDefault="007E76FD" w:rsidP="00756FEE">
              <w:pPr>
                <w:numPr>
                  <w:ilvl w:val="1"/>
                  <w:numId w:val="13"/>
                </w:numPr>
                <w:ind w:left="1134"/>
                <w:contextualSpacing/>
                <w:rPr>
                  <w:szCs w:val="22"/>
                </w:rPr>
              </w:pPr>
              <w:r w:rsidRPr="00310EDC">
                <w:rPr>
                  <w:szCs w:val="22"/>
                </w:rPr>
                <w:t>Purpose of processing</w:t>
              </w:r>
            </w:p>
            <w:p w14:paraId="2E95A062" w14:textId="77777777" w:rsidR="007E76FD" w:rsidRPr="00310EDC" w:rsidRDefault="007E76FD">
              <w:pPr>
                <w:ind w:left="1134"/>
                <w:contextualSpacing/>
                <w:rPr>
                  <w:szCs w:val="22"/>
                </w:rPr>
              </w:pPr>
            </w:p>
            <w:p w14:paraId="3D369A15" w14:textId="77777777" w:rsidR="007E76FD" w:rsidRPr="00310EDC" w:rsidRDefault="007E76FD" w:rsidP="00756FEE">
              <w:pPr>
                <w:numPr>
                  <w:ilvl w:val="1"/>
                  <w:numId w:val="13"/>
                </w:numPr>
                <w:ind w:left="1134"/>
                <w:contextualSpacing/>
                <w:rPr>
                  <w:szCs w:val="22"/>
                </w:rPr>
              </w:pPr>
              <w:r w:rsidRPr="00310EDC">
                <w:rPr>
                  <w:szCs w:val="22"/>
                </w:rPr>
                <w:t>Duration of the processing</w:t>
              </w:r>
            </w:p>
            <w:p w14:paraId="72C1E03B" w14:textId="77777777" w:rsidR="007E76FD" w:rsidRPr="00310EDC" w:rsidRDefault="007E76FD" w:rsidP="002A1879">
              <w:pPr>
                <w:ind w:left="720"/>
                <w:contextualSpacing/>
                <w:rPr>
                  <w:szCs w:val="22"/>
                </w:rPr>
              </w:pPr>
            </w:p>
            <w:p w14:paraId="12C43803" w14:textId="77777777" w:rsidR="007E76FD" w:rsidRPr="00310EDC" w:rsidRDefault="007E76FD" w:rsidP="00756FEE">
              <w:pPr>
                <w:numPr>
                  <w:ilvl w:val="0"/>
                  <w:numId w:val="13"/>
                </w:numPr>
                <w:contextualSpacing/>
                <w:rPr>
                  <w:szCs w:val="22"/>
                </w:rPr>
              </w:pPr>
              <w:r w:rsidRPr="00310EDC">
                <w:rPr>
                  <w:szCs w:val="22"/>
                </w:rPr>
                <w:t>Types of personal data</w:t>
              </w:r>
            </w:p>
            <w:p w14:paraId="0CA5993E" w14:textId="77777777" w:rsidR="007E76FD" w:rsidRPr="00310EDC" w:rsidRDefault="007E76FD" w:rsidP="002A1879">
              <w:pPr>
                <w:ind w:left="720"/>
                <w:contextualSpacing/>
                <w:rPr>
                  <w:szCs w:val="22"/>
                </w:rPr>
              </w:pPr>
            </w:p>
            <w:p w14:paraId="47F4A44F" w14:textId="77777777" w:rsidR="007E76FD" w:rsidRPr="00310EDC" w:rsidRDefault="007E76FD" w:rsidP="00756FEE">
              <w:pPr>
                <w:pStyle w:val="ListParagraph"/>
                <w:numPr>
                  <w:ilvl w:val="0"/>
                  <w:numId w:val="13"/>
                </w:numPr>
                <w:rPr>
                  <w:szCs w:val="22"/>
                </w:rPr>
              </w:pPr>
              <w:r w:rsidRPr="00310EDC">
                <w:rPr>
                  <w:szCs w:val="22"/>
                </w:rPr>
                <w:t>Categories of data subject</w:t>
              </w:r>
            </w:p>
            <w:p w14:paraId="0F503ACD" w14:textId="77777777" w:rsidR="007E76FD" w:rsidRDefault="00000000" w:rsidP="007E76FD">
              <w:pPr>
                <w:spacing w:after="200" w:line="320" w:lineRule="auto"/>
                <w:jc w:val="both"/>
              </w:pPr>
            </w:p>
          </w:sdtContent>
        </w:sdt>
      </w:sdtContent>
    </w:sdt>
    <w:p w14:paraId="13EC849F"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73A87970"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r w:rsidRPr="000E5DB7">
        <w:rPr>
          <w:rFonts w:ascii="Calibri" w:hAnsi="Calibri"/>
        </w:rPr>
        <w:t xml:space="preserve">: </w:t>
      </w:r>
      <w:r w:rsidR="00DA6804">
        <w:rPr>
          <w:rFonts w:ascii="Calibri" w:hAnsi="Calibri"/>
        </w:rPr>
        <w:t xml:space="preserve"> </w:t>
      </w:r>
      <w:r w:rsidRPr="000E5DB7">
        <w:rPr>
          <w:rFonts w:ascii="Calibri" w:hAnsi="Calibri"/>
        </w:rPr>
        <w:t>Confidentiality Agreement</w:t>
      </w:r>
    </w:p>
    <w:sdt>
      <w:sdtPr>
        <w:rPr>
          <w:color w:val="FF0000"/>
          <w:szCs w:val="22"/>
          <w:highlight w:val="cyan"/>
        </w:rPr>
        <w:id w:val="923306803"/>
        <w:placeholder>
          <w:docPart w:val="9FA0F2366C0E4E358004E90B0C88D159"/>
        </w:placeholder>
      </w:sdtPr>
      <w:sdtContent>
        <w:sdt>
          <w:sdtPr>
            <w:rPr>
              <w:color w:val="FF0000"/>
              <w:szCs w:val="22"/>
              <w:highlight w:val="cyan"/>
            </w:rPr>
            <w:id w:val="1899244634"/>
            <w:placeholder>
              <w:docPart w:val="9159A25A66F743BB8693B50BEFB61ED9"/>
            </w:placeholder>
          </w:sdtPr>
          <w:sdtContent>
            <w:p w14:paraId="2147A7F0" w14:textId="77777777" w:rsidR="005635BE" w:rsidRPr="00BE4EBF" w:rsidRDefault="005635BE" w:rsidP="005635BE">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55026B8B" w14:textId="77777777" w:rsidR="005635BE" w:rsidRPr="00BE4EBF" w:rsidRDefault="005635BE" w:rsidP="005635BE">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31"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31"/>
              <w:r w:rsidRPr="00BE4EBF">
                <w:rPr>
                  <w:szCs w:val="22"/>
                </w:rPr>
                <w:t xml:space="preserve"> (hereinafter “the Contracting Authority”) of the one part; </w:t>
              </w:r>
              <w:r w:rsidRPr="00BE4EBF">
                <w:rPr>
                  <w:szCs w:val="22"/>
                </w:rPr>
                <w:br/>
                <w:t>and</w:t>
              </w:r>
            </w:p>
            <w:p w14:paraId="58E486AA" w14:textId="77777777" w:rsidR="005635BE" w:rsidRPr="00BE4EBF" w:rsidRDefault="005635BE"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32"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32"/>
              <w:r w:rsidRPr="00BE4EBF">
                <w:rPr>
                  <w:szCs w:val="22"/>
                </w:rPr>
                <w:t xml:space="preserve"> (hereinafter called “the Contractor”) of the other part.</w:t>
              </w:r>
            </w:p>
            <w:p w14:paraId="520F196C"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3BA4B2F3" w14:textId="77777777" w:rsidTr="00757561">
                <w:tc>
                  <w:tcPr>
                    <w:tcW w:w="828" w:type="dxa"/>
                  </w:tcPr>
                  <w:p w14:paraId="284F3321" w14:textId="77777777" w:rsidR="005635BE" w:rsidRPr="00BE4EBF" w:rsidRDefault="005635BE" w:rsidP="00757561">
                    <w:pPr>
                      <w:jc w:val="both"/>
                      <w:rPr>
                        <w:color w:val="333399"/>
                        <w:szCs w:val="22"/>
                      </w:rPr>
                    </w:pPr>
                    <w:r w:rsidRPr="00BE4EBF">
                      <w:rPr>
                        <w:color w:val="333399"/>
                        <w:szCs w:val="22"/>
                      </w:rPr>
                      <w:t>A.</w:t>
                    </w:r>
                  </w:p>
                </w:tc>
                <w:tc>
                  <w:tcPr>
                    <w:tcW w:w="9540" w:type="dxa"/>
                  </w:tcPr>
                  <w:p w14:paraId="01694C3D" w14:textId="77777777" w:rsidR="005635BE" w:rsidRPr="00BE4EBF" w:rsidRDefault="005635BE" w:rsidP="00757561">
                    <w:pPr>
                      <w:jc w:val="both"/>
                      <w:rPr>
                        <w:szCs w:val="22"/>
                      </w:rPr>
                    </w:pPr>
                    <w:r w:rsidRPr="00BE4EBF">
                      <w:rPr>
                        <w:szCs w:val="22"/>
                      </w:rPr>
                      <w:t xml:space="preserve">By Request for Tenders dated </w:t>
                    </w:r>
                    <w:r w:rsidRPr="00BE4EBF">
                      <w:rPr>
                        <w:szCs w:val="22"/>
                      </w:rPr>
                      <w:fldChar w:fldCharType="begin">
                        <w:ffData>
                          <w:name w:val="Text150"/>
                          <w:enabled/>
                          <w:calcOnExit w:val="0"/>
                          <w:textInput>
                            <w:default w:val="[insert date]"/>
                          </w:textInput>
                        </w:ffData>
                      </w:fldChar>
                    </w:r>
                    <w:bookmarkStart w:id="33"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33"/>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34"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34"/>
                    <w:r w:rsidRPr="00BE4EBF">
                      <w:rPr>
                        <w:szCs w:val="22"/>
                      </w:rPr>
                      <w:t xml:space="preserve"> (the “RFT”) the Contracting Authority invited tenders (“Tenders”) for the provision of the </w:t>
                    </w:r>
                    <w:r w:rsidRPr="00BE4EBF">
                      <w:rPr>
                        <w:szCs w:val="22"/>
                        <w:highlight w:val="lightGray"/>
                      </w:rPr>
                      <w:t>Goods/Services</w:t>
                    </w:r>
                    <w:r w:rsidRPr="00BE4EBF">
                      <w:rPr>
                        <w:szCs w:val="22"/>
                      </w:rPr>
                      <w:t xml:space="preserve"> described in Appendix 1 to the RFT (the </w:t>
                    </w:r>
                    <w:r w:rsidRPr="00BE4EBF">
                      <w:rPr>
                        <w:szCs w:val="22"/>
                        <w:highlight w:val="lightGray"/>
                      </w:rPr>
                      <w:t>“Goods” “Services</w:t>
                    </w:r>
                    <w:r w:rsidRPr="00BE4EBF">
                      <w:rPr>
                        <w:szCs w:val="22"/>
                      </w:rPr>
                      <w:t xml:space="preserve">”) (“the Competition”).  The Contractor submitted a response to the RFT dated the </w:t>
                    </w:r>
                    <w:r w:rsidRPr="00BE4EBF">
                      <w:rPr>
                        <w:szCs w:val="22"/>
                      </w:rPr>
                      <w:fldChar w:fldCharType="begin">
                        <w:ffData>
                          <w:name w:val="Text152"/>
                          <w:enabled/>
                          <w:calcOnExit w:val="0"/>
                          <w:textInput>
                            <w:default w:val="[insert date of Tender]"/>
                          </w:textInput>
                        </w:ffData>
                      </w:fldChar>
                    </w:r>
                    <w:bookmarkStart w:id="35"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35"/>
                    <w:r w:rsidRPr="00BE4EBF">
                      <w:rPr>
                        <w:szCs w:val="22"/>
                      </w:rPr>
                      <w:t>.</w:t>
                    </w:r>
                  </w:p>
                  <w:p w14:paraId="3F9E6C12"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29B79CC7" w14:textId="77777777" w:rsidTr="00757561">
                <w:trPr>
                  <w:trHeight w:val="988"/>
                </w:trPr>
                <w:tc>
                  <w:tcPr>
                    <w:tcW w:w="828" w:type="dxa"/>
                  </w:tcPr>
                  <w:p w14:paraId="3871F35D"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0691FD85"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4064062"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05AE33FE" w14:textId="77777777" w:rsidTr="00757561">
                <w:tc>
                  <w:tcPr>
                    <w:tcW w:w="387" w:type="pct"/>
                  </w:tcPr>
                  <w:p w14:paraId="7EE0AB04"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0C0DBA3B"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105529B" w14:textId="77777777" w:rsidTr="00757561">
                <w:tc>
                  <w:tcPr>
                    <w:tcW w:w="387" w:type="pct"/>
                  </w:tcPr>
                  <w:p w14:paraId="070D407D"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226FAB24"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20807FD6" w14:textId="77777777" w:rsidTr="00757561">
                <w:tc>
                  <w:tcPr>
                    <w:tcW w:w="387" w:type="pct"/>
                  </w:tcPr>
                  <w:p w14:paraId="343EC592" w14:textId="77777777" w:rsidR="005635BE" w:rsidRPr="00BE4EBF" w:rsidRDefault="005635BE" w:rsidP="00757561">
                    <w:pPr>
                      <w:jc w:val="both"/>
                      <w:rPr>
                        <w:color w:val="333399"/>
                        <w:szCs w:val="22"/>
                      </w:rPr>
                    </w:pPr>
                  </w:p>
                </w:tc>
                <w:tc>
                  <w:tcPr>
                    <w:tcW w:w="388" w:type="pct"/>
                    <w:gridSpan w:val="2"/>
                  </w:tcPr>
                  <w:p w14:paraId="672E53E5"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77555A92" w14:textId="77777777"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4FC0F06A" w14:textId="77777777" w:rsidTr="00757561">
                <w:tc>
                  <w:tcPr>
                    <w:tcW w:w="387" w:type="pct"/>
                  </w:tcPr>
                  <w:p w14:paraId="7CB504B0" w14:textId="77777777" w:rsidR="005635BE" w:rsidRPr="00BE4EBF" w:rsidRDefault="005635BE" w:rsidP="00757561">
                    <w:pPr>
                      <w:jc w:val="both"/>
                      <w:rPr>
                        <w:color w:val="333399"/>
                        <w:szCs w:val="22"/>
                      </w:rPr>
                    </w:pPr>
                  </w:p>
                </w:tc>
                <w:tc>
                  <w:tcPr>
                    <w:tcW w:w="388" w:type="pct"/>
                    <w:gridSpan w:val="2"/>
                  </w:tcPr>
                  <w:p w14:paraId="4781CCDF"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599D6771" w14:textId="77777777" w:rsidR="005635BE" w:rsidRPr="00BE4EBF" w:rsidRDefault="005635BE" w:rsidP="00757561">
                    <w:pPr>
                      <w:jc w:val="both"/>
                      <w:rPr>
                        <w:szCs w:val="22"/>
                      </w:rPr>
                    </w:pPr>
                    <w:r w:rsidRPr="00BE4EBF">
                      <w:rPr>
                        <w:szCs w:val="22"/>
                      </w:rPr>
                      <w:t>any and all information which has been derived or obtained from information described in sub-paragraph 2.1.</w:t>
                    </w:r>
                  </w:p>
                  <w:p w14:paraId="0696517E" w14:textId="77777777" w:rsidR="005635BE" w:rsidRPr="00BE4EBF" w:rsidRDefault="005635BE" w:rsidP="00757561">
                    <w:pPr>
                      <w:jc w:val="both"/>
                      <w:rPr>
                        <w:szCs w:val="22"/>
                      </w:rPr>
                    </w:pPr>
                  </w:p>
                </w:tc>
              </w:tr>
              <w:tr w:rsidR="005635BE" w:rsidRPr="00BE4EBF" w14:paraId="2346AB21" w14:textId="77777777" w:rsidTr="00757561">
                <w:trPr>
                  <w:gridAfter w:val="1"/>
                  <w:wAfter w:w="24" w:type="pct"/>
                </w:trPr>
                <w:tc>
                  <w:tcPr>
                    <w:tcW w:w="604" w:type="pct"/>
                    <w:gridSpan w:val="2"/>
                  </w:tcPr>
                  <w:p w14:paraId="37D401B4"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5B521F25"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w:t>
                    </w:r>
                    <w:r w:rsidRPr="00BE4EBF">
                      <w:rPr>
                        <w:rFonts w:asciiTheme="minorHAnsi" w:eastAsiaTheme="minorHAnsi" w:hAnsiTheme="minorHAnsi" w:cstheme="minorBidi"/>
                        <w:szCs w:val="22"/>
                        <w:lang w:val="en-IE"/>
                      </w:rPr>
                      <w:lastRenderedPageBreak/>
                      <w:t>to the processing of personal data and on the free movement of such data, and 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7881B697"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7A2AC2D8" w14:textId="77777777" w:rsidTr="00757561">
                <w:tc>
                  <w:tcPr>
                    <w:tcW w:w="387" w:type="pct"/>
                  </w:tcPr>
                  <w:p w14:paraId="691FD698"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05787B9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5B8B612D" w14:textId="77777777" w:rsidTr="00757561">
                <w:tc>
                  <w:tcPr>
                    <w:tcW w:w="387" w:type="pct"/>
                  </w:tcPr>
                  <w:p w14:paraId="5581DAFE" w14:textId="77777777" w:rsidR="005635BE" w:rsidRPr="00BE4EBF" w:rsidRDefault="005635BE" w:rsidP="00757561">
                    <w:pPr>
                      <w:jc w:val="both"/>
                      <w:rPr>
                        <w:color w:val="333399"/>
                        <w:szCs w:val="22"/>
                      </w:rPr>
                    </w:pPr>
                  </w:p>
                </w:tc>
                <w:tc>
                  <w:tcPr>
                    <w:tcW w:w="388" w:type="pct"/>
                    <w:gridSpan w:val="2"/>
                  </w:tcPr>
                  <w:p w14:paraId="71BB2C4B"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349F3A46"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6BC5272D" w14:textId="77777777" w:rsidTr="00757561">
                <w:tc>
                  <w:tcPr>
                    <w:tcW w:w="387" w:type="pct"/>
                  </w:tcPr>
                  <w:p w14:paraId="0D1BDBB5" w14:textId="77777777" w:rsidR="005635BE" w:rsidRPr="00BE4EBF" w:rsidRDefault="005635BE" w:rsidP="00757561">
                    <w:pPr>
                      <w:jc w:val="both"/>
                      <w:rPr>
                        <w:color w:val="333399"/>
                        <w:szCs w:val="22"/>
                      </w:rPr>
                    </w:pPr>
                  </w:p>
                </w:tc>
                <w:tc>
                  <w:tcPr>
                    <w:tcW w:w="388" w:type="pct"/>
                    <w:gridSpan w:val="2"/>
                  </w:tcPr>
                  <w:p w14:paraId="00C878DD"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25D15C0D" w14:textId="77777777" w:rsidR="005635BE" w:rsidRPr="00BE4EBF" w:rsidRDefault="005635BE" w:rsidP="00757561">
                    <w:pPr>
                      <w:jc w:val="both"/>
                      <w:rPr>
                        <w:szCs w:val="22"/>
                      </w:rPr>
                    </w:pPr>
                    <w:r w:rsidRPr="00BE4EBF">
                      <w:rPr>
                        <w:szCs w:val="22"/>
                      </w:rPr>
                      <w:t>not, without the  prior written consent of the Contracting Authority, to communicate or disclose any part of such Confidential Information to any person except:</w:t>
                    </w:r>
                  </w:p>
                </w:tc>
              </w:tr>
              <w:tr w:rsidR="005635BE" w:rsidRPr="00BE4EBF" w14:paraId="18C5BB45" w14:textId="77777777" w:rsidTr="00757561">
                <w:tc>
                  <w:tcPr>
                    <w:tcW w:w="387" w:type="pct"/>
                  </w:tcPr>
                  <w:p w14:paraId="057CE77E" w14:textId="77777777" w:rsidR="005635BE" w:rsidRPr="00BE4EBF" w:rsidRDefault="005635BE" w:rsidP="00757561">
                    <w:pPr>
                      <w:jc w:val="both"/>
                      <w:rPr>
                        <w:color w:val="333399"/>
                        <w:szCs w:val="22"/>
                      </w:rPr>
                    </w:pPr>
                  </w:p>
                </w:tc>
                <w:tc>
                  <w:tcPr>
                    <w:tcW w:w="388" w:type="pct"/>
                    <w:gridSpan w:val="2"/>
                  </w:tcPr>
                  <w:p w14:paraId="23C98B7E" w14:textId="77777777" w:rsidR="005635BE" w:rsidRPr="00BE4EBF" w:rsidRDefault="005635BE" w:rsidP="00757561">
                    <w:pPr>
                      <w:jc w:val="both"/>
                      <w:rPr>
                        <w:szCs w:val="22"/>
                      </w:rPr>
                    </w:pPr>
                  </w:p>
                </w:tc>
                <w:tc>
                  <w:tcPr>
                    <w:tcW w:w="291" w:type="pct"/>
                  </w:tcPr>
                  <w:p w14:paraId="05F91587" w14:textId="77777777" w:rsidR="005635BE" w:rsidRPr="00BE4EBF" w:rsidRDefault="005635BE" w:rsidP="00757561">
                    <w:pPr>
                      <w:jc w:val="both"/>
                      <w:rPr>
                        <w:szCs w:val="22"/>
                      </w:rPr>
                    </w:pPr>
                    <w:r w:rsidRPr="00BE4EBF">
                      <w:rPr>
                        <w:szCs w:val="22"/>
                      </w:rPr>
                      <w:t>I</w:t>
                    </w:r>
                  </w:p>
                </w:tc>
                <w:tc>
                  <w:tcPr>
                    <w:tcW w:w="3933" w:type="pct"/>
                    <w:gridSpan w:val="2"/>
                  </w:tcPr>
                  <w:p w14:paraId="3FBB8AB9" w14:textId="77777777" w:rsidR="005635BE" w:rsidRPr="00BE4EBF" w:rsidRDefault="005635BE" w:rsidP="00757561">
                    <w:pPr>
                      <w:jc w:val="both"/>
                      <w:rPr>
                        <w:szCs w:val="22"/>
                      </w:rPr>
                    </w:pPr>
                    <w:r w:rsidRPr="00BE4EBF">
                      <w:rPr>
                        <w:szCs w:val="22"/>
                      </w:rPr>
                      <w:t>to those employees, agents, Subcontractors and other suppliers on a need to know basis; and/or</w:t>
                    </w:r>
                  </w:p>
                </w:tc>
              </w:tr>
              <w:tr w:rsidR="005635BE" w:rsidRPr="00BE4EBF" w14:paraId="10A9125A" w14:textId="77777777" w:rsidTr="00757561">
                <w:tc>
                  <w:tcPr>
                    <w:tcW w:w="387" w:type="pct"/>
                  </w:tcPr>
                  <w:p w14:paraId="74ADF44B" w14:textId="77777777" w:rsidR="005635BE" w:rsidRPr="00BE4EBF" w:rsidRDefault="005635BE" w:rsidP="00757561">
                    <w:pPr>
                      <w:jc w:val="both"/>
                      <w:rPr>
                        <w:color w:val="333399"/>
                        <w:szCs w:val="22"/>
                      </w:rPr>
                    </w:pPr>
                  </w:p>
                </w:tc>
                <w:tc>
                  <w:tcPr>
                    <w:tcW w:w="388" w:type="pct"/>
                    <w:gridSpan w:val="2"/>
                  </w:tcPr>
                  <w:p w14:paraId="5081E438" w14:textId="77777777" w:rsidR="005635BE" w:rsidRPr="00BE4EBF" w:rsidRDefault="005635BE" w:rsidP="00757561">
                    <w:pPr>
                      <w:jc w:val="both"/>
                      <w:rPr>
                        <w:szCs w:val="22"/>
                      </w:rPr>
                    </w:pPr>
                  </w:p>
                </w:tc>
                <w:tc>
                  <w:tcPr>
                    <w:tcW w:w="291" w:type="pct"/>
                  </w:tcPr>
                  <w:p w14:paraId="221D25AB" w14:textId="77777777" w:rsidR="005635BE" w:rsidRPr="00BE4EBF" w:rsidRDefault="005635BE" w:rsidP="00757561">
                    <w:pPr>
                      <w:jc w:val="both"/>
                      <w:rPr>
                        <w:szCs w:val="22"/>
                      </w:rPr>
                    </w:pPr>
                    <w:r w:rsidRPr="00BE4EBF">
                      <w:rPr>
                        <w:szCs w:val="22"/>
                      </w:rPr>
                      <w:t>ii</w:t>
                    </w:r>
                  </w:p>
                </w:tc>
                <w:tc>
                  <w:tcPr>
                    <w:tcW w:w="3933" w:type="pct"/>
                    <w:gridSpan w:val="2"/>
                  </w:tcPr>
                  <w:p w14:paraId="533AC51F"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06EE2700" w14:textId="77777777" w:rsidTr="00757561">
                <w:tc>
                  <w:tcPr>
                    <w:tcW w:w="387" w:type="pct"/>
                  </w:tcPr>
                  <w:p w14:paraId="4131C33D" w14:textId="77777777" w:rsidR="005635BE" w:rsidRPr="00BE4EBF" w:rsidRDefault="005635BE" w:rsidP="00757561">
                    <w:pPr>
                      <w:jc w:val="both"/>
                      <w:rPr>
                        <w:color w:val="333399"/>
                        <w:szCs w:val="22"/>
                      </w:rPr>
                    </w:pPr>
                  </w:p>
                </w:tc>
                <w:tc>
                  <w:tcPr>
                    <w:tcW w:w="388" w:type="pct"/>
                    <w:gridSpan w:val="2"/>
                  </w:tcPr>
                  <w:p w14:paraId="2D1BCC02" w14:textId="77777777" w:rsidR="005635BE" w:rsidRPr="00BE4EBF" w:rsidRDefault="005635BE" w:rsidP="00757561">
                    <w:pPr>
                      <w:jc w:val="both"/>
                      <w:rPr>
                        <w:szCs w:val="22"/>
                      </w:rPr>
                    </w:pPr>
                  </w:p>
                </w:tc>
                <w:tc>
                  <w:tcPr>
                    <w:tcW w:w="4224" w:type="pct"/>
                    <w:gridSpan w:val="3"/>
                  </w:tcPr>
                  <w:p w14:paraId="1E6E4231"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669CC94E" w14:textId="77777777" w:rsidTr="00757561">
                <w:tc>
                  <w:tcPr>
                    <w:tcW w:w="387" w:type="pct"/>
                  </w:tcPr>
                  <w:p w14:paraId="795ACC44"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2B5B3F6C"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59C653FF" w14:textId="77777777" w:rsidTr="00757561">
                <w:tc>
                  <w:tcPr>
                    <w:tcW w:w="387" w:type="pct"/>
                  </w:tcPr>
                  <w:p w14:paraId="27E3A295" w14:textId="77777777" w:rsidR="005635BE" w:rsidRPr="00BE4EBF" w:rsidRDefault="005635BE" w:rsidP="00757561">
                    <w:pPr>
                      <w:jc w:val="both"/>
                      <w:rPr>
                        <w:color w:val="333399"/>
                        <w:szCs w:val="22"/>
                      </w:rPr>
                    </w:pPr>
                  </w:p>
                </w:tc>
                <w:tc>
                  <w:tcPr>
                    <w:tcW w:w="388" w:type="pct"/>
                    <w:gridSpan w:val="2"/>
                  </w:tcPr>
                  <w:p w14:paraId="62E10186" w14:textId="77777777" w:rsidR="005635BE" w:rsidRPr="00BE4EBF" w:rsidRDefault="005635BE" w:rsidP="00757561">
                    <w:pPr>
                      <w:jc w:val="both"/>
                      <w:rPr>
                        <w:szCs w:val="22"/>
                      </w:rPr>
                    </w:pPr>
                    <w:r w:rsidRPr="00BE4EBF">
                      <w:rPr>
                        <w:szCs w:val="22"/>
                      </w:rPr>
                      <w:t>i</w:t>
                    </w:r>
                  </w:p>
                </w:tc>
                <w:tc>
                  <w:tcPr>
                    <w:tcW w:w="4224" w:type="pct"/>
                    <w:gridSpan w:val="3"/>
                  </w:tcPr>
                  <w:p w14:paraId="6D0451E3"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18721263" w14:textId="77777777" w:rsidTr="00757561">
                <w:tc>
                  <w:tcPr>
                    <w:tcW w:w="387" w:type="pct"/>
                  </w:tcPr>
                  <w:p w14:paraId="28913215" w14:textId="77777777" w:rsidR="005635BE" w:rsidRPr="00BE4EBF" w:rsidRDefault="005635BE" w:rsidP="00757561">
                    <w:pPr>
                      <w:jc w:val="both"/>
                      <w:rPr>
                        <w:color w:val="333399"/>
                        <w:szCs w:val="22"/>
                      </w:rPr>
                    </w:pPr>
                  </w:p>
                </w:tc>
                <w:tc>
                  <w:tcPr>
                    <w:tcW w:w="388" w:type="pct"/>
                    <w:gridSpan w:val="2"/>
                  </w:tcPr>
                  <w:p w14:paraId="653B1E4D" w14:textId="77777777" w:rsidR="005635BE" w:rsidRPr="00BE4EBF" w:rsidRDefault="005635BE" w:rsidP="00757561">
                    <w:pPr>
                      <w:jc w:val="both"/>
                      <w:rPr>
                        <w:szCs w:val="22"/>
                      </w:rPr>
                    </w:pPr>
                    <w:r w:rsidRPr="00BE4EBF">
                      <w:rPr>
                        <w:szCs w:val="22"/>
                      </w:rPr>
                      <w:t>ii</w:t>
                    </w:r>
                  </w:p>
                </w:tc>
                <w:tc>
                  <w:tcPr>
                    <w:tcW w:w="4224" w:type="pct"/>
                    <w:gridSpan w:val="3"/>
                  </w:tcPr>
                  <w:p w14:paraId="28066589"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28957DB1" w14:textId="77777777" w:rsidTr="00757561">
                <w:tc>
                  <w:tcPr>
                    <w:tcW w:w="387" w:type="pct"/>
                  </w:tcPr>
                  <w:p w14:paraId="6B381CBB" w14:textId="77777777" w:rsidR="005635BE" w:rsidRPr="00BE4EBF" w:rsidRDefault="005635BE" w:rsidP="00757561">
                    <w:pPr>
                      <w:jc w:val="both"/>
                      <w:rPr>
                        <w:color w:val="333399"/>
                        <w:szCs w:val="22"/>
                      </w:rPr>
                    </w:pPr>
                  </w:p>
                </w:tc>
                <w:tc>
                  <w:tcPr>
                    <w:tcW w:w="388" w:type="pct"/>
                    <w:gridSpan w:val="2"/>
                  </w:tcPr>
                  <w:p w14:paraId="62B317AF" w14:textId="77777777" w:rsidR="005635BE" w:rsidRPr="00BE4EBF" w:rsidRDefault="005635BE" w:rsidP="00757561">
                    <w:pPr>
                      <w:jc w:val="both"/>
                      <w:rPr>
                        <w:szCs w:val="22"/>
                      </w:rPr>
                    </w:pPr>
                    <w:r w:rsidRPr="00BE4EBF">
                      <w:rPr>
                        <w:szCs w:val="22"/>
                      </w:rPr>
                      <w:t>iii</w:t>
                    </w:r>
                  </w:p>
                </w:tc>
                <w:tc>
                  <w:tcPr>
                    <w:tcW w:w="4224" w:type="pct"/>
                    <w:gridSpan w:val="3"/>
                  </w:tcPr>
                  <w:p w14:paraId="0BA08831"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316DECF4" w14:textId="77777777" w:rsidTr="00757561">
                <w:tc>
                  <w:tcPr>
                    <w:tcW w:w="387" w:type="pct"/>
                  </w:tcPr>
                  <w:p w14:paraId="0A03CA7E" w14:textId="77777777" w:rsidR="005635BE" w:rsidRPr="00BE4EBF" w:rsidRDefault="005635BE" w:rsidP="00757561">
                    <w:pPr>
                      <w:jc w:val="both"/>
                      <w:rPr>
                        <w:color w:val="333399"/>
                        <w:szCs w:val="22"/>
                      </w:rPr>
                    </w:pPr>
                  </w:p>
                </w:tc>
                <w:tc>
                  <w:tcPr>
                    <w:tcW w:w="388" w:type="pct"/>
                    <w:gridSpan w:val="2"/>
                  </w:tcPr>
                  <w:p w14:paraId="4E7BF96C" w14:textId="77777777" w:rsidR="005635BE" w:rsidRPr="00BE4EBF" w:rsidRDefault="005635BE" w:rsidP="00757561">
                    <w:pPr>
                      <w:jc w:val="both"/>
                      <w:rPr>
                        <w:szCs w:val="22"/>
                      </w:rPr>
                    </w:pPr>
                    <w:r w:rsidRPr="00BE4EBF">
                      <w:rPr>
                        <w:szCs w:val="22"/>
                      </w:rPr>
                      <w:t>iv</w:t>
                    </w:r>
                  </w:p>
                </w:tc>
                <w:tc>
                  <w:tcPr>
                    <w:tcW w:w="4224" w:type="pct"/>
                    <w:gridSpan w:val="3"/>
                  </w:tcPr>
                  <w:p w14:paraId="051C802D"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10C86F8B" w14:textId="77777777" w:rsidTr="00757561">
                <w:tc>
                  <w:tcPr>
                    <w:tcW w:w="387" w:type="pct"/>
                  </w:tcPr>
                  <w:p w14:paraId="612825BB"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C3C4FA6" w14:textId="77777777" w:rsidR="005635BE" w:rsidRPr="00BE4EBF" w:rsidRDefault="005635BE" w:rsidP="00757561">
                    <w:pPr>
                      <w:jc w:val="both"/>
                      <w:rPr>
                        <w:szCs w:val="22"/>
                      </w:rPr>
                    </w:pPr>
                    <w:r w:rsidRPr="00BE4EBF">
                      <w:rPr>
                        <w:szCs w:val="22"/>
                      </w:rPr>
                      <w:t>The Contractor undertakes:</w:t>
                    </w:r>
                  </w:p>
                </w:tc>
              </w:tr>
              <w:tr w:rsidR="005635BE" w:rsidRPr="00BE4EBF" w14:paraId="7B1D18A8" w14:textId="77777777" w:rsidTr="00757561">
                <w:tc>
                  <w:tcPr>
                    <w:tcW w:w="387" w:type="pct"/>
                  </w:tcPr>
                  <w:p w14:paraId="746BF1F9" w14:textId="77777777" w:rsidR="005635BE" w:rsidRPr="00BE4EBF" w:rsidRDefault="005635BE" w:rsidP="00757561">
                    <w:pPr>
                      <w:jc w:val="both"/>
                      <w:rPr>
                        <w:color w:val="333399"/>
                        <w:szCs w:val="22"/>
                      </w:rPr>
                    </w:pPr>
                  </w:p>
                </w:tc>
                <w:tc>
                  <w:tcPr>
                    <w:tcW w:w="388" w:type="pct"/>
                    <w:gridSpan w:val="2"/>
                  </w:tcPr>
                  <w:p w14:paraId="6C2ECC6C"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A654BE3" w14:textId="77777777" w:rsidR="005635BE" w:rsidRPr="00BE4EBF" w:rsidRDefault="005635BE" w:rsidP="00757561">
                    <w:pPr>
                      <w:jc w:val="both"/>
                      <w:rPr>
                        <w:szCs w:val="22"/>
                      </w:rPr>
                    </w:pPr>
                    <w:r w:rsidRPr="00BE4EBF">
                      <w:rPr>
                        <w:szCs w:val="22"/>
                      </w:rPr>
                      <w:t>to comply with all directions of the Contracting Authority with regard to the use and application of all and any Confidential Information or data (including personal data as defined in the Data Protection Laws );</w:t>
                    </w:r>
                  </w:p>
                </w:tc>
              </w:tr>
              <w:tr w:rsidR="005635BE" w:rsidRPr="00BE4EBF" w14:paraId="5FAF7480" w14:textId="77777777" w:rsidTr="00757561">
                <w:tc>
                  <w:tcPr>
                    <w:tcW w:w="387" w:type="pct"/>
                  </w:tcPr>
                  <w:p w14:paraId="2647D307" w14:textId="77777777" w:rsidR="005635BE" w:rsidRPr="00BE4EBF" w:rsidRDefault="005635BE" w:rsidP="00757561">
                    <w:pPr>
                      <w:jc w:val="both"/>
                      <w:rPr>
                        <w:color w:val="333399"/>
                        <w:szCs w:val="22"/>
                      </w:rPr>
                    </w:pPr>
                  </w:p>
                </w:tc>
                <w:tc>
                  <w:tcPr>
                    <w:tcW w:w="388" w:type="pct"/>
                    <w:gridSpan w:val="2"/>
                  </w:tcPr>
                  <w:p w14:paraId="2C777FE5"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7F72518C"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2AFEAB4B" w14:textId="77777777" w:rsidTr="00757561">
                <w:tc>
                  <w:tcPr>
                    <w:tcW w:w="387" w:type="pct"/>
                  </w:tcPr>
                  <w:p w14:paraId="69152A17" w14:textId="77777777" w:rsidR="005635BE" w:rsidRPr="00BE4EBF" w:rsidRDefault="005635BE" w:rsidP="00757561">
                    <w:pPr>
                      <w:jc w:val="both"/>
                      <w:rPr>
                        <w:color w:val="333399"/>
                        <w:szCs w:val="22"/>
                      </w:rPr>
                    </w:pPr>
                  </w:p>
                </w:tc>
                <w:tc>
                  <w:tcPr>
                    <w:tcW w:w="388" w:type="pct"/>
                    <w:gridSpan w:val="2"/>
                  </w:tcPr>
                  <w:p w14:paraId="6BFC9B28"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54D92F76"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56A63D38" w14:textId="77777777" w:rsidTr="00757561">
                <w:tc>
                  <w:tcPr>
                    <w:tcW w:w="387" w:type="pct"/>
                  </w:tcPr>
                  <w:p w14:paraId="06FE2588" w14:textId="77777777" w:rsidR="005635BE" w:rsidRPr="00BE4EBF" w:rsidRDefault="005635BE" w:rsidP="00757561">
                    <w:pPr>
                      <w:jc w:val="both"/>
                      <w:rPr>
                        <w:color w:val="333399"/>
                        <w:szCs w:val="22"/>
                      </w:rPr>
                    </w:pPr>
                    <w:r w:rsidRPr="00BE4EBF">
                      <w:rPr>
                        <w:color w:val="333399"/>
                        <w:szCs w:val="22"/>
                      </w:rPr>
                      <w:t>7.</w:t>
                    </w:r>
                  </w:p>
                  <w:p w14:paraId="5EF2783E" w14:textId="77777777" w:rsidR="005635BE" w:rsidRPr="00BE4EBF" w:rsidRDefault="005635BE" w:rsidP="00757561">
                    <w:pPr>
                      <w:jc w:val="both"/>
                      <w:rPr>
                        <w:rFonts w:eastAsia="MS Mincho"/>
                        <w:color w:val="333399"/>
                        <w:szCs w:val="22"/>
                      </w:rPr>
                    </w:pPr>
                  </w:p>
                </w:tc>
                <w:tc>
                  <w:tcPr>
                    <w:tcW w:w="4613" w:type="pct"/>
                    <w:gridSpan w:val="5"/>
                  </w:tcPr>
                  <w:p w14:paraId="16FBD850"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471C4E42" w14:textId="77777777" w:rsidTr="00757561">
                <w:tc>
                  <w:tcPr>
                    <w:tcW w:w="387" w:type="pct"/>
                  </w:tcPr>
                  <w:p w14:paraId="4287641C"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5F186D0C"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5D0E485A" w14:textId="77777777" w:rsidTr="00757561">
                <w:tc>
                  <w:tcPr>
                    <w:tcW w:w="387" w:type="pct"/>
                  </w:tcPr>
                  <w:p w14:paraId="23F31F35"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4100F6F1"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62EB821D" w14:textId="77777777" w:rsidTr="00757561">
                <w:tc>
                  <w:tcPr>
                    <w:tcW w:w="387" w:type="pct"/>
                  </w:tcPr>
                  <w:p w14:paraId="07FA8582" w14:textId="77777777" w:rsidR="005635BE" w:rsidRPr="00BE4EBF" w:rsidRDefault="005635BE" w:rsidP="00757561">
                    <w:pPr>
                      <w:jc w:val="both"/>
                      <w:rPr>
                        <w:color w:val="333399"/>
                      </w:rPr>
                    </w:pPr>
                    <w:r w:rsidRPr="00BE4EBF">
                      <w:rPr>
                        <w:color w:val="333399"/>
                      </w:rPr>
                      <w:t>10.</w:t>
                    </w:r>
                  </w:p>
                  <w:p w14:paraId="30E0736A" w14:textId="77777777" w:rsidR="005635BE" w:rsidRPr="00BE4EBF" w:rsidRDefault="005635BE" w:rsidP="00757561">
                    <w:pPr>
                      <w:jc w:val="both"/>
                      <w:rPr>
                        <w:color w:val="333399"/>
                      </w:rPr>
                    </w:pPr>
                  </w:p>
                  <w:p w14:paraId="2DB88346" w14:textId="77777777" w:rsidR="005635BE" w:rsidRPr="00BE4EBF" w:rsidRDefault="005635BE" w:rsidP="00757561">
                    <w:pPr>
                      <w:jc w:val="both"/>
                      <w:rPr>
                        <w:color w:val="333399"/>
                      </w:rPr>
                    </w:pPr>
                  </w:p>
                  <w:p w14:paraId="1A90DF2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42CCF8DD"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4C740423"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19CF81FE"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48BAA77E"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3BB86BC8"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2D0BBDC9"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367C919A"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63EA82A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36A34C56"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31B448E6"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6C5D683C" w14:textId="77777777" w:rsidR="005635BE" w:rsidRPr="00BE4EBF" w:rsidRDefault="005635BE" w:rsidP="00757561">
                    <w:pPr>
                      <w:spacing w:line="256" w:lineRule="auto"/>
                      <w:ind w:left="2340"/>
                      <w:contextualSpacing/>
                      <w:jc w:val="both"/>
                      <w:rPr>
                        <w:szCs w:val="22"/>
                      </w:rPr>
                    </w:pPr>
                  </w:p>
                  <w:p w14:paraId="5674A6FA"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(B), the Contractor shall, in relation to any Confidential Information which is Personal Data:-</w:t>
                    </w:r>
                  </w:p>
                  <w:p w14:paraId="5436B549" w14:textId="77777777" w:rsidR="005635BE" w:rsidRPr="00BE4EBF" w:rsidRDefault="005635BE" w:rsidP="00756FEE">
                    <w:pPr>
                      <w:numPr>
                        <w:ilvl w:val="0"/>
                        <w:numId w:val="15"/>
                      </w:numPr>
                      <w:spacing w:line="256" w:lineRule="auto"/>
                      <w:contextualSpacing/>
                      <w:jc w:val="both"/>
                      <w:rPr>
                        <w:szCs w:val="22"/>
                      </w:rPr>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51D5A402" w14:textId="77777777" w:rsidR="005635BE" w:rsidRPr="00BE4EBF" w:rsidRDefault="005635BE" w:rsidP="00757561">
                    <w:pPr>
                      <w:spacing w:line="256" w:lineRule="auto"/>
                      <w:ind w:left="405"/>
                      <w:contextualSpacing/>
                      <w:jc w:val="both"/>
                      <w:rPr>
                        <w:szCs w:val="22"/>
                      </w:rPr>
                    </w:pPr>
                  </w:p>
                  <w:p w14:paraId="0C01CF8D" w14:textId="77777777" w:rsidR="005635BE" w:rsidRPr="00BE4EBF" w:rsidRDefault="005635BE" w:rsidP="00756FEE">
                    <w:pPr>
                      <w:numPr>
                        <w:ilvl w:val="0"/>
                        <w:numId w:val="15"/>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3C83FA23" w14:textId="77777777" w:rsidR="005635BE" w:rsidRPr="00BE4EBF" w:rsidRDefault="005635BE" w:rsidP="00756FEE">
                    <w:pPr>
                      <w:numPr>
                        <w:ilvl w:val="0"/>
                        <w:numId w:val="15"/>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2E1FE71C" w14:textId="77777777" w:rsidR="005635BE" w:rsidRPr="00BE4EBF" w:rsidRDefault="005635BE" w:rsidP="00757561">
                    <w:pPr>
                      <w:spacing w:line="256" w:lineRule="auto"/>
                      <w:ind w:left="405"/>
                      <w:contextualSpacing/>
                      <w:jc w:val="both"/>
                      <w:rPr>
                        <w:szCs w:val="22"/>
                      </w:rPr>
                    </w:pPr>
                  </w:p>
                  <w:p w14:paraId="18F1E136" w14:textId="77777777" w:rsidR="005635BE" w:rsidRPr="00BE4EBF" w:rsidRDefault="005635BE" w:rsidP="00756FEE">
                    <w:pPr>
                      <w:numPr>
                        <w:ilvl w:val="0"/>
                        <w:numId w:val="15"/>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12598566" w14:textId="77777777" w:rsidR="005635BE" w:rsidRPr="00BE4EBF" w:rsidRDefault="005635BE" w:rsidP="00757561">
                    <w:pPr>
                      <w:ind w:left="720"/>
                      <w:contextualSpacing/>
                      <w:jc w:val="both"/>
                      <w:rPr>
                        <w:szCs w:val="22"/>
                      </w:rPr>
                    </w:pPr>
                  </w:p>
                  <w:p w14:paraId="0F5F570D" w14:textId="77777777" w:rsidR="005635BE" w:rsidRPr="00BE4EBF" w:rsidRDefault="005635BE" w:rsidP="00757561">
                    <w:pPr>
                      <w:spacing w:line="256" w:lineRule="auto"/>
                      <w:ind w:left="405"/>
                      <w:contextualSpacing/>
                      <w:jc w:val="both"/>
                      <w:rPr>
                        <w:szCs w:val="22"/>
                      </w:rPr>
                    </w:pPr>
                  </w:p>
                  <w:p w14:paraId="579B3BA7" w14:textId="77777777" w:rsidR="005635BE" w:rsidRPr="00BE4EBF" w:rsidRDefault="005635BE" w:rsidP="00756FEE">
                    <w:pPr>
                      <w:numPr>
                        <w:ilvl w:val="0"/>
                        <w:numId w:val="16"/>
                      </w:numPr>
                      <w:spacing w:line="256" w:lineRule="auto"/>
                      <w:contextualSpacing/>
                      <w:jc w:val="both"/>
                      <w:rPr>
                        <w:szCs w:val="22"/>
                      </w:rPr>
                    </w:pPr>
                    <w:r w:rsidRPr="00BE4EBF">
                      <w:rPr>
                        <w:szCs w:val="22"/>
                      </w:rPr>
                      <w:t xml:space="preserve">appropriate safeguards are in place  in relation to the transfer, to ensure that Personal Data is adequately protected in accordance with Chapter V of Regulation 2016/679 ( General Data Protection Regulation); </w:t>
                    </w:r>
                  </w:p>
                  <w:p w14:paraId="794C5CC4" w14:textId="77777777" w:rsidR="005635BE" w:rsidRPr="00BE4EBF" w:rsidRDefault="005635BE" w:rsidP="00756FEE">
                    <w:pPr>
                      <w:numPr>
                        <w:ilvl w:val="0"/>
                        <w:numId w:val="16"/>
                      </w:numPr>
                      <w:spacing w:line="256" w:lineRule="auto"/>
                      <w:contextualSpacing/>
                      <w:jc w:val="both"/>
                      <w:rPr>
                        <w:szCs w:val="22"/>
                      </w:rPr>
                    </w:pPr>
                    <w:r w:rsidRPr="00BE4EBF">
                      <w:rPr>
                        <w:szCs w:val="22"/>
                      </w:rPr>
                      <w:t>the data subject has enforceable rights and effective legal remedies;</w:t>
                    </w:r>
                  </w:p>
                  <w:p w14:paraId="018FC903" w14:textId="77777777" w:rsidR="005635BE" w:rsidRPr="00BE4EBF" w:rsidRDefault="005635BE" w:rsidP="00756FEE">
                    <w:pPr>
                      <w:numPr>
                        <w:ilvl w:val="0"/>
                        <w:numId w:val="16"/>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041F2AAC" w14:textId="77777777" w:rsidR="005635BE" w:rsidRPr="00BE4EBF" w:rsidRDefault="005635BE" w:rsidP="00756FEE">
                    <w:pPr>
                      <w:numPr>
                        <w:ilvl w:val="0"/>
                        <w:numId w:val="16"/>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3AB4ACE7" w14:textId="77777777" w:rsidR="005635BE" w:rsidRPr="00BE4EBF" w:rsidRDefault="005635BE" w:rsidP="00757561">
                    <w:pPr>
                      <w:spacing w:line="256" w:lineRule="auto"/>
                      <w:jc w:val="both"/>
                      <w:rPr>
                        <w:szCs w:val="22"/>
                      </w:rPr>
                    </w:pPr>
                    <w:r w:rsidRPr="00BE4EBF">
                      <w:rPr>
                        <w:szCs w:val="22"/>
                      </w:rPr>
                      <w:t xml:space="preserve"> </w:t>
                    </w:r>
                  </w:p>
                  <w:p w14:paraId="4059E388"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537AA92E" w14:textId="77777777" w:rsidR="005635BE" w:rsidRPr="00BE4EBF" w:rsidRDefault="005635BE" w:rsidP="00757561">
                    <w:pPr>
                      <w:spacing w:line="256" w:lineRule="auto"/>
                      <w:ind w:left="2340"/>
                      <w:contextualSpacing/>
                      <w:jc w:val="both"/>
                      <w:rPr>
                        <w:szCs w:val="22"/>
                      </w:rPr>
                    </w:pPr>
                  </w:p>
                  <w:p w14:paraId="23B91C36" w14:textId="77777777" w:rsidR="005635BE" w:rsidRPr="00BE4EBF" w:rsidRDefault="005635BE" w:rsidP="00756FEE">
                    <w:pPr>
                      <w:numPr>
                        <w:ilvl w:val="2"/>
                        <w:numId w:val="11"/>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0F7BF692" w14:textId="77777777" w:rsidR="005635BE" w:rsidRPr="00BE4EBF" w:rsidRDefault="005635BE" w:rsidP="00757561">
                    <w:pPr>
                      <w:ind w:left="720"/>
                      <w:contextualSpacing/>
                      <w:jc w:val="both"/>
                      <w:rPr>
                        <w:szCs w:val="22"/>
                      </w:rPr>
                    </w:pPr>
                  </w:p>
                  <w:p w14:paraId="21AF064C" w14:textId="77777777" w:rsidR="005635BE" w:rsidRPr="00BE4EBF" w:rsidRDefault="005635BE" w:rsidP="00756FEE">
                    <w:pPr>
                      <w:numPr>
                        <w:ilvl w:val="2"/>
                        <w:numId w:val="11"/>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291617B" w14:textId="77777777" w:rsidR="005635BE" w:rsidRPr="00BE4EBF" w:rsidRDefault="005635BE" w:rsidP="00757561">
                    <w:pPr>
                      <w:ind w:left="720"/>
                      <w:contextualSpacing/>
                      <w:jc w:val="both"/>
                      <w:rPr>
                        <w:szCs w:val="22"/>
                      </w:rPr>
                    </w:pPr>
                  </w:p>
                  <w:p w14:paraId="2E559DA7" w14:textId="77777777" w:rsidR="005635BE" w:rsidRPr="00BE4EBF" w:rsidRDefault="005635BE" w:rsidP="00756FEE">
                    <w:pPr>
                      <w:numPr>
                        <w:ilvl w:val="2"/>
                        <w:numId w:val="11"/>
                      </w:numPr>
                      <w:spacing w:line="256" w:lineRule="auto"/>
                      <w:ind w:left="327" w:hanging="327"/>
                      <w:contextualSpacing/>
                      <w:jc w:val="both"/>
                      <w:rPr>
                        <w:szCs w:val="22"/>
                      </w:rPr>
                    </w:pPr>
                    <w:r w:rsidRPr="00BE4EBF">
                      <w:rPr>
                        <w:szCs w:val="22"/>
                      </w:rPr>
                      <w:t xml:space="preserve">The Contractor shall at the written direction  of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258DCDB6" w14:textId="77777777" w:rsidR="005635BE" w:rsidRPr="00BE4EBF" w:rsidRDefault="005635BE" w:rsidP="00757561">
                    <w:pPr>
                      <w:ind w:left="720"/>
                      <w:contextualSpacing/>
                      <w:jc w:val="both"/>
                      <w:rPr>
                        <w:szCs w:val="22"/>
                      </w:rPr>
                    </w:pPr>
                  </w:p>
                  <w:p w14:paraId="4C1981E1" w14:textId="77777777" w:rsidR="005635BE" w:rsidRPr="00BE4EBF" w:rsidRDefault="005635BE" w:rsidP="00756FEE">
                    <w:pPr>
                      <w:numPr>
                        <w:ilvl w:val="2"/>
                        <w:numId w:val="11"/>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09986883" w14:textId="77777777" w:rsidR="005635BE" w:rsidRPr="00BE4EBF" w:rsidRDefault="005635BE" w:rsidP="00757561">
                    <w:pPr>
                      <w:ind w:left="720"/>
                      <w:contextualSpacing/>
                      <w:jc w:val="both"/>
                      <w:rPr>
                        <w:szCs w:val="22"/>
                      </w:rPr>
                    </w:pPr>
                  </w:p>
                  <w:p w14:paraId="36EE1FEA"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 xml:space="preserve">The Contractor shall fully comply with, and implement policies which are communicated or notified to the Contractor by the </w:t>
                    </w:r>
                    <w:r>
                      <w:rPr>
                        <w:szCs w:val="22"/>
                      </w:rPr>
                      <w:t>Contracting Authority</w:t>
                    </w:r>
                    <w:r w:rsidRPr="00BE4EBF">
                      <w:rPr>
                        <w:szCs w:val="22"/>
                      </w:rPr>
                      <w:t xml:space="preserve"> from time to time.</w:t>
                    </w:r>
                  </w:p>
                  <w:p w14:paraId="684B21EE" w14:textId="77777777" w:rsidR="005635BE" w:rsidRPr="00BE4EBF" w:rsidRDefault="005635BE" w:rsidP="00757561">
                    <w:pPr>
                      <w:ind w:left="720"/>
                      <w:contextualSpacing/>
                      <w:jc w:val="both"/>
                      <w:rPr>
                        <w:szCs w:val="22"/>
                        <w:highlight w:val="yellow"/>
                      </w:rPr>
                    </w:pPr>
                  </w:p>
                  <w:p w14:paraId="2561A412" w14:textId="77777777" w:rsidR="005635BE" w:rsidRPr="00BE4EBF" w:rsidRDefault="005635BE" w:rsidP="00756FEE">
                    <w:pPr>
                      <w:numPr>
                        <w:ilvl w:val="2"/>
                        <w:numId w:val="11"/>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2DDFFCA4" w14:textId="77777777" w:rsidR="005635BE" w:rsidRPr="00BE4EBF" w:rsidRDefault="005635BE" w:rsidP="00757561">
                    <w:pPr>
                      <w:ind w:left="720"/>
                      <w:contextualSpacing/>
                      <w:jc w:val="both"/>
                      <w:rPr>
                        <w:szCs w:val="22"/>
                      </w:rPr>
                    </w:pPr>
                  </w:p>
                  <w:p w14:paraId="04EBD89A" w14:textId="77777777" w:rsidR="005635BE" w:rsidRPr="00BE4EBF" w:rsidRDefault="005635BE" w:rsidP="00756FEE">
                    <w:pPr>
                      <w:numPr>
                        <w:ilvl w:val="2"/>
                        <w:numId w:val="11"/>
                      </w:numPr>
                      <w:spacing w:line="256" w:lineRule="auto"/>
                      <w:ind w:left="611" w:hanging="611"/>
                      <w:contextualSpacing/>
                      <w:jc w:val="both"/>
                      <w:rPr>
                        <w:szCs w:val="22"/>
                      </w:rPr>
                    </w:pPr>
                    <w:r w:rsidRPr="00BE4EBF">
                      <w:rPr>
                        <w:szCs w:val="22"/>
                      </w:rPr>
                      <w:t>The Contractor shall:-</w:t>
                    </w:r>
                  </w:p>
                  <w:p w14:paraId="66E14830" w14:textId="77777777" w:rsidR="005635BE" w:rsidRPr="00BE4EBF" w:rsidRDefault="005635BE" w:rsidP="00757561">
                    <w:pPr>
                      <w:spacing w:line="256" w:lineRule="auto"/>
                      <w:jc w:val="both"/>
                      <w:rPr>
                        <w:szCs w:val="22"/>
                      </w:rPr>
                    </w:pPr>
                  </w:p>
                  <w:p w14:paraId="6B9B34C6" w14:textId="77777777" w:rsidR="005635BE" w:rsidRPr="00BE4EBF" w:rsidRDefault="005635BE" w:rsidP="00756FEE">
                    <w:pPr>
                      <w:numPr>
                        <w:ilvl w:val="0"/>
                        <w:numId w:val="14"/>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3C4479E1" w14:textId="77777777" w:rsidR="005635BE" w:rsidRPr="00BE4EBF" w:rsidRDefault="005635BE" w:rsidP="00756FEE">
                    <w:pPr>
                      <w:numPr>
                        <w:ilvl w:val="0"/>
                        <w:numId w:val="14"/>
                      </w:numPr>
                      <w:spacing w:line="256" w:lineRule="auto"/>
                      <w:contextualSpacing/>
                      <w:jc w:val="both"/>
                      <w:rPr>
                        <w:szCs w:val="22"/>
                      </w:rPr>
                    </w:pPr>
                    <w:r w:rsidRPr="00BE4EBF">
                      <w:rPr>
                        <w:szCs w:val="22"/>
                      </w:rPr>
                      <w:t xml:space="preserve">ensure that a back-up copy of any and all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2A048096" w14:textId="77777777" w:rsidR="005635BE" w:rsidRPr="00BE4EBF" w:rsidRDefault="005635BE" w:rsidP="00756FEE">
                    <w:pPr>
                      <w:numPr>
                        <w:ilvl w:val="0"/>
                        <w:numId w:val="14"/>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09C5B7CA" w14:textId="77777777" w:rsidR="005635BE" w:rsidRPr="00BE4EBF" w:rsidRDefault="005635BE" w:rsidP="00757561">
                    <w:pPr>
                      <w:spacing w:line="256" w:lineRule="auto"/>
                      <w:ind w:left="720"/>
                      <w:contextualSpacing/>
                      <w:jc w:val="both"/>
                      <w:rPr>
                        <w:szCs w:val="22"/>
                      </w:rPr>
                    </w:pPr>
                  </w:p>
                  <w:p w14:paraId="012863D4" w14:textId="77777777" w:rsidR="005635BE" w:rsidRPr="00BE4EBF" w:rsidRDefault="005635BE" w:rsidP="00757561">
                    <w:pPr>
                      <w:spacing w:line="256" w:lineRule="auto"/>
                      <w:ind w:left="720"/>
                      <w:contextualSpacing/>
                      <w:jc w:val="both"/>
                      <w:rPr>
                        <w:szCs w:val="22"/>
                      </w:rPr>
                    </w:pPr>
                  </w:p>
                  <w:p w14:paraId="058A6C46" w14:textId="77777777" w:rsidR="005635BE" w:rsidRPr="00BE4EBF" w:rsidRDefault="005635BE" w:rsidP="00757561">
                    <w:pPr>
                      <w:spacing w:line="256" w:lineRule="auto"/>
                      <w:jc w:val="both"/>
                      <w:rPr>
                        <w:i/>
                        <w:color w:val="FF0000"/>
                        <w:szCs w:val="22"/>
                      </w:rPr>
                    </w:pPr>
                    <w:r w:rsidRPr="00BE4EBF">
                      <w:rPr>
                        <w:i/>
                        <w:color w:val="FF0000"/>
                        <w:szCs w:val="22"/>
                      </w:rPr>
                      <w:t>(IF YOU ARE NOT CONSENTING TO A THIRD PARTY PROCESSOR - DELETE IF NOT IN USE)</w:t>
                    </w:r>
                  </w:p>
                  <w:p w14:paraId="2A686C02" w14:textId="77777777" w:rsidR="005635BE" w:rsidRPr="00BE4EBF" w:rsidRDefault="005635BE" w:rsidP="00756FEE">
                    <w:pPr>
                      <w:numPr>
                        <w:ilvl w:val="2"/>
                        <w:numId w:val="11"/>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third party processor of Personal Data under this agreement</w:t>
                    </w:r>
                    <w:r>
                      <w:rPr>
                        <w:szCs w:val="22"/>
                      </w:rPr>
                      <w:t>.</w:t>
                    </w:r>
                    <w:r w:rsidRPr="00BE4EBF">
                      <w:rPr>
                        <w:szCs w:val="22"/>
                      </w:rPr>
                      <w:t xml:space="preserve"> </w:t>
                    </w:r>
                  </w:p>
                  <w:p w14:paraId="03045F01" w14:textId="77777777" w:rsidR="005635BE" w:rsidRPr="00BE4EBF" w:rsidRDefault="005635BE" w:rsidP="00757561">
                    <w:pPr>
                      <w:spacing w:line="256" w:lineRule="auto"/>
                      <w:jc w:val="both"/>
                      <w:rPr>
                        <w:i/>
                        <w:color w:val="FF0000"/>
                        <w:szCs w:val="22"/>
                      </w:rPr>
                    </w:pPr>
                    <w:r w:rsidRPr="00BE4EBF">
                      <w:rPr>
                        <w:i/>
                        <w:color w:val="FF0000"/>
                        <w:szCs w:val="22"/>
                      </w:rPr>
                      <w:t>(OR IF USING A THIRD PARTY PROCESSOR - DELETE IF NOT IN USE)</w:t>
                    </w:r>
                  </w:p>
                  <w:p w14:paraId="59BD6E7C"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53446753" w14:textId="77777777" w:rsidR="005635BE" w:rsidRPr="00BE4EBF" w:rsidRDefault="005635BE" w:rsidP="00757561">
                    <w:pPr>
                      <w:spacing w:line="256" w:lineRule="auto"/>
                      <w:jc w:val="both"/>
                      <w:rPr>
                        <w:szCs w:val="22"/>
                      </w:rPr>
                    </w:pPr>
                  </w:p>
                  <w:p w14:paraId="023CACE7" w14:textId="77777777" w:rsidR="005635BE" w:rsidRPr="00BE4EBF" w:rsidRDefault="005635BE" w:rsidP="00756FEE">
                    <w:pPr>
                      <w:numPr>
                        <w:ilvl w:val="2"/>
                        <w:numId w:val="11"/>
                      </w:numPr>
                      <w:spacing w:line="256" w:lineRule="auto"/>
                      <w:ind w:left="327" w:hanging="283"/>
                      <w:contextualSpacing/>
                      <w:jc w:val="both"/>
                      <w:rPr>
                        <w:szCs w:val="22"/>
                      </w:rPr>
                    </w:pPr>
                    <w:r w:rsidRPr="00BE4EBF">
                      <w:rPr>
                        <w:szCs w:val="22"/>
                      </w:rPr>
                      <w:t>Save for clauses 11B, 11C, 11D(4) and 11E, all the obligations on the Contractor in this clause 11 relating to the processing of Personal Data shall apply to the processing of all Confidential Information.</w:t>
                    </w:r>
                  </w:p>
                  <w:p w14:paraId="6CC1D3E9" w14:textId="77777777" w:rsidR="005635BE" w:rsidRPr="00BE4EBF" w:rsidRDefault="005635BE" w:rsidP="00757561">
                    <w:pPr>
                      <w:jc w:val="both"/>
                      <w:rPr>
                        <w:szCs w:val="22"/>
                      </w:rPr>
                    </w:pPr>
                  </w:p>
                </w:tc>
              </w:tr>
            </w:tbl>
            <w:p w14:paraId="7FEB75A9" w14:textId="77777777" w:rsidR="005635BE" w:rsidRPr="00BE4EBF" w:rsidRDefault="005635BE" w:rsidP="005635BE">
              <w:pPr>
                <w:spacing w:after="240"/>
                <w:jc w:val="both"/>
                <w:rPr>
                  <w:szCs w:val="22"/>
                </w:rPr>
              </w:pPr>
            </w:p>
            <w:p w14:paraId="070DE084" w14:textId="77777777" w:rsidR="005635BE" w:rsidRPr="00BE4EBF" w:rsidRDefault="00000000" w:rsidP="005635BE">
              <w:pPr>
                <w:jc w:val="both"/>
                <w:rPr>
                  <w:color w:val="FF0000"/>
                  <w:szCs w:val="22"/>
                  <w:highlight w:val="cyan"/>
                </w:rPr>
              </w:pPr>
            </w:p>
          </w:sdtContent>
        </w:sdt>
        <w:p w14:paraId="3A6ACED7"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4F3A7A38" w14:textId="77777777" w:rsidTr="00757561">
            <w:trPr>
              <w:gridAfter w:val="1"/>
              <w:wAfter w:w="44" w:type="dxa"/>
              <w:trHeight w:val="964"/>
            </w:trPr>
            <w:tc>
              <w:tcPr>
                <w:tcW w:w="4470" w:type="dxa"/>
                <w:shd w:val="clear" w:color="auto" w:fill="CCCCCC"/>
              </w:tcPr>
              <w:p w14:paraId="2E8DF25C"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16978E9D" w14:textId="77777777" w:rsidR="005635BE" w:rsidRPr="00830A49" w:rsidRDefault="005635BE" w:rsidP="00757561">
                <w:pPr>
                  <w:rPr>
                    <w:szCs w:val="22"/>
                  </w:rPr>
                </w:pPr>
              </w:p>
              <w:p w14:paraId="4F46D2AF" w14:textId="77777777" w:rsidR="005635BE" w:rsidRPr="00830A49" w:rsidRDefault="005635BE" w:rsidP="00757561">
                <w:pPr>
                  <w:rPr>
                    <w:szCs w:val="22"/>
                  </w:rPr>
                </w:pPr>
                <w:r w:rsidRPr="00830A49">
                  <w:rPr>
                    <w:szCs w:val="22"/>
                  </w:rPr>
                  <w:t>__________________________</w:t>
                </w:r>
              </w:p>
              <w:p w14:paraId="6B0D5F82"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7B15F98E" w14:textId="77777777" w:rsidR="005635BE" w:rsidRPr="00830A49" w:rsidRDefault="005635BE" w:rsidP="00757561">
                <w:pPr>
                  <w:rPr>
                    <w:szCs w:val="22"/>
                  </w:rPr>
                </w:pPr>
                <w:r w:rsidRPr="00830A49">
                  <w:rPr>
                    <w:szCs w:val="22"/>
                  </w:rPr>
                  <w:t>SIGNED for and on behalf of the Contractor</w:t>
                </w:r>
              </w:p>
              <w:p w14:paraId="1513BC31" w14:textId="77777777" w:rsidR="005635BE" w:rsidRPr="00830A49" w:rsidRDefault="005635BE" w:rsidP="00757561">
                <w:pPr>
                  <w:spacing w:after="360"/>
                  <w:rPr>
                    <w:szCs w:val="22"/>
                  </w:rPr>
                </w:pPr>
              </w:p>
              <w:p w14:paraId="3127642A" w14:textId="77777777" w:rsidR="005635BE" w:rsidRPr="00830A49" w:rsidRDefault="005635BE" w:rsidP="00757561">
                <w:pPr>
                  <w:rPr>
                    <w:szCs w:val="22"/>
                  </w:rPr>
                </w:pPr>
                <w:r w:rsidRPr="00830A49">
                  <w:rPr>
                    <w:szCs w:val="22"/>
                  </w:rPr>
                  <w:t>____________________________</w:t>
                </w:r>
              </w:p>
            </w:tc>
          </w:tr>
          <w:tr w:rsidR="005635BE" w:rsidRPr="00830A49" w14:paraId="3E00D421" w14:textId="77777777" w:rsidTr="00757561">
            <w:trPr>
              <w:trHeight w:val="1044"/>
            </w:trPr>
            <w:tc>
              <w:tcPr>
                <w:tcW w:w="4494" w:type="dxa"/>
                <w:gridSpan w:val="2"/>
                <w:shd w:val="clear" w:color="auto" w:fill="CCCCCC"/>
              </w:tcPr>
              <w:p w14:paraId="116FA3D1"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02EC4ADE" w14:textId="77777777" w:rsidR="005635BE" w:rsidRPr="00830A49" w:rsidRDefault="005635BE" w:rsidP="00757561">
                <w:pPr>
                  <w:rPr>
                    <w:szCs w:val="22"/>
                  </w:rPr>
                </w:pPr>
                <w:r w:rsidRPr="00830A49">
                  <w:rPr>
                    <w:szCs w:val="22"/>
                  </w:rPr>
                  <w:t>Witness</w:t>
                </w:r>
              </w:p>
            </w:tc>
          </w:tr>
        </w:tbl>
        <w:p w14:paraId="40D6D9A5" w14:textId="77777777" w:rsidR="00BE4EBF" w:rsidRPr="00BE4EBF" w:rsidRDefault="00BE4EBF" w:rsidP="00BE4EBF">
          <w:pPr>
            <w:spacing w:after="240"/>
            <w:jc w:val="both"/>
            <w:rPr>
              <w:szCs w:val="22"/>
            </w:rPr>
          </w:pPr>
        </w:p>
        <w:p w14:paraId="0D686FC1" w14:textId="77777777" w:rsidR="00BE4EBF" w:rsidRPr="00BE4EBF" w:rsidRDefault="00000000" w:rsidP="00BE4EBF">
          <w:pPr>
            <w:jc w:val="both"/>
            <w:rPr>
              <w:color w:val="FF0000"/>
              <w:szCs w:val="22"/>
              <w:highlight w:val="cyan"/>
            </w:rPr>
          </w:pPr>
        </w:p>
      </w:sdtContent>
    </w:sdt>
    <w:p w14:paraId="7A93E64C" w14:textId="77777777" w:rsidR="00B402FB" w:rsidRPr="00830A49" w:rsidRDefault="00B402FB" w:rsidP="00B402FB">
      <w:pPr>
        <w:jc w:val="both"/>
        <w:rPr>
          <w:szCs w:val="22"/>
        </w:rPr>
      </w:pPr>
    </w:p>
    <w:p w14:paraId="16F6F1BD" w14:textId="77777777" w:rsidR="0031024C" w:rsidRDefault="0031024C" w:rsidP="00DB6F9F"/>
    <w:p w14:paraId="1AA4AA84" w14:textId="77777777" w:rsidR="00DB6F9F" w:rsidRDefault="00DB6F9F" w:rsidP="00DB6F9F"/>
    <w:p w14:paraId="3A2E4F0A"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to the Confidentiality Agreement: </w:t>
      </w:r>
      <w:r>
        <w:rPr>
          <w:b/>
          <w:bCs/>
          <w:color w:val="333399"/>
          <w:sz w:val="32"/>
          <w:szCs w:val="32"/>
          <w:lang w:val="en-US"/>
        </w:rPr>
        <w:t>Data Protection</w:t>
      </w:r>
    </w:p>
    <w:p w14:paraId="1D9AF83E"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Content>
        <w:p w14:paraId="5D32328C"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69C9FE65" w14:textId="77777777" w:rsidR="00DB6F9F" w:rsidRPr="00310EDC" w:rsidRDefault="00DB6F9F" w:rsidP="00DB6F9F">
          <w:pPr>
            <w:rPr>
              <w:bCs/>
              <w:szCs w:val="22"/>
              <w:u w:val="single"/>
            </w:rPr>
          </w:pPr>
          <w:r w:rsidRPr="00310EDC">
            <w:rPr>
              <w:bCs/>
              <w:szCs w:val="22"/>
              <w:u w:val="single"/>
            </w:rPr>
            <w:t>Processing, Personal Data and Data Subjects</w:t>
          </w:r>
        </w:p>
        <w:p w14:paraId="05316B38" w14:textId="77777777" w:rsidR="00DB6F9F" w:rsidRPr="00310EDC" w:rsidRDefault="00DB6F9F" w:rsidP="00756FEE">
          <w:pPr>
            <w:numPr>
              <w:ilvl w:val="0"/>
              <w:numId w:val="17"/>
            </w:numPr>
            <w:rPr>
              <w:szCs w:val="22"/>
            </w:rPr>
          </w:pPr>
          <w:r w:rsidRPr="00310EDC">
            <w:rPr>
              <w:szCs w:val="22"/>
            </w:rPr>
            <w:t>Processing by the Contractor</w:t>
          </w:r>
        </w:p>
        <w:p w14:paraId="53EB06DA" w14:textId="77777777" w:rsidR="00DB6F9F" w:rsidRPr="00310EDC" w:rsidRDefault="00DB6F9F" w:rsidP="00DB6F9F">
          <w:pPr>
            <w:ind w:left="720"/>
            <w:contextualSpacing/>
            <w:rPr>
              <w:szCs w:val="22"/>
            </w:rPr>
          </w:pPr>
        </w:p>
        <w:p w14:paraId="7A72CC48" w14:textId="77777777" w:rsidR="00DB6F9F" w:rsidRPr="00310EDC" w:rsidRDefault="00DB6F9F" w:rsidP="00756FEE">
          <w:pPr>
            <w:numPr>
              <w:ilvl w:val="1"/>
              <w:numId w:val="17"/>
            </w:numPr>
            <w:ind w:left="1134"/>
            <w:contextualSpacing/>
            <w:rPr>
              <w:szCs w:val="22"/>
            </w:rPr>
          </w:pPr>
          <w:r w:rsidRPr="00310EDC">
            <w:rPr>
              <w:szCs w:val="22"/>
            </w:rPr>
            <w:t>Subject matter of processing</w:t>
          </w:r>
        </w:p>
        <w:p w14:paraId="2113E65C" w14:textId="77777777" w:rsidR="00DB6F9F" w:rsidRPr="00310EDC" w:rsidRDefault="00DB6F9F" w:rsidP="00DB6F9F">
          <w:pPr>
            <w:ind w:left="1134"/>
            <w:contextualSpacing/>
            <w:rPr>
              <w:szCs w:val="22"/>
            </w:rPr>
          </w:pPr>
        </w:p>
        <w:p w14:paraId="1379292C" w14:textId="77777777" w:rsidR="00DB6F9F" w:rsidRPr="00310EDC" w:rsidRDefault="00DB6F9F" w:rsidP="00756FEE">
          <w:pPr>
            <w:numPr>
              <w:ilvl w:val="1"/>
              <w:numId w:val="17"/>
            </w:numPr>
            <w:ind w:left="1134"/>
            <w:contextualSpacing/>
            <w:rPr>
              <w:szCs w:val="22"/>
            </w:rPr>
          </w:pPr>
          <w:r w:rsidRPr="00310EDC">
            <w:rPr>
              <w:szCs w:val="22"/>
            </w:rPr>
            <w:t>Nature of processing</w:t>
          </w:r>
          <w:r w:rsidRPr="00310EDC">
            <w:rPr>
              <w:szCs w:val="22"/>
            </w:rPr>
            <w:br/>
          </w:r>
        </w:p>
        <w:p w14:paraId="2A2D36FB" w14:textId="77777777" w:rsidR="00DB6F9F" w:rsidRPr="00310EDC" w:rsidRDefault="00DB6F9F" w:rsidP="00756FEE">
          <w:pPr>
            <w:numPr>
              <w:ilvl w:val="1"/>
              <w:numId w:val="17"/>
            </w:numPr>
            <w:ind w:left="1134"/>
            <w:contextualSpacing/>
            <w:rPr>
              <w:szCs w:val="22"/>
            </w:rPr>
          </w:pPr>
          <w:r w:rsidRPr="00310EDC">
            <w:rPr>
              <w:szCs w:val="22"/>
            </w:rPr>
            <w:t>Purpose of processing</w:t>
          </w:r>
        </w:p>
        <w:p w14:paraId="23A3054A" w14:textId="77777777" w:rsidR="00DB6F9F" w:rsidRPr="00310EDC" w:rsidRDefault="00DB6F9F" w:rsidP="00DB6F9F">
          <w:pPr>
            <w:ind w:left="1134"/>
            <w:contextualSpacing/>
            <w:rPr>
              <w:szCs w:val="22"/>
            </w:rPr>
          </w:pPr>
        </w:p>
        <w:p w14:paraId="400EB403" w14:textId="77777777" w:rsidR="00DB6F9F" w:rsidRPr="00310EDC" w:rsidRDefault="00DB6F9F" w:rsidP="00756FEE">
          <w:pPr>
            <w:numPr>
              <w:ilvl w:val="1"/>
              <w:numId w:val="17"/>
            </w:numPr>
            <w:ind w:left="1134"/>
            <w:contextualSpacing/>
            <w:rPr>
              <w:szCs w:val="22"/>
            </w:rPr>
          </w:pPr>
          <w:r w:rsidRPr="00310EDC">
            <w:rPr>
              <w:szCs w:val="22"/>
            </w:rPr>
            <w:t>Duration of the processing</w:t>
          </w:r>
        </w:p>
        <w:p w14:paraId="0F1C9F8C" w14:textId="77777777" w:rsidR="00DB6F9F" w:rsidRPr="00310EDC" w:rsidRDefault="00DB6F9F" w:rsidP="00DB6F9F">
          <w:pPr>
            <w:ind w:left="720"/>
            <w:contextualSpacing/>
            <w:rPr>
              <w:szCs w:val="22"/>
            </w:rPr>
          </w:pPr>
        </w:p>
        <w:p w14:paraId="58218A23" w14:textId="77777777" w:rsidR="00DB6F9F" w:rsidRPr="00310EDC" w:rsidRDefault="00DB6F9F" w:rsidP="00756FEE">
          <w:pPr>
            <w:numPr>
              <w:ilvl w:val="0"/>
              <w:numId w:val="17"/>
            </w:numPr>
            <w:rPr>
              <w:szCs w:val="22"/>
            </w:rPr>
          </w:pPr>
          <w:r w:rsidRPr="00310EDC">
            <w:rPr>
              <w:szCs w:val="22"/>
            </w:rPr>
            <w:t>Types of personal data</w:t>
          </w:r>
        </w:p>
        <w:p w14:paraId="19BD371C" w14:textId="77777777" w:rsidR="00DB6F9F" w:rsidRPr="00310EDC" w:rsidRDefault="00DB6F9F" w:rsidP="00DB6F9F">
          <w:pPr>
            <w:ind w:left="720"/>
            <w:contextualSpacing/>
            <w:rPr>
              <w:szCs w:val="22"/>
            </w:rPr>
          </w:pPr>
        </w:p>
        <w:p w14:paraId="0AF7F136" w14:textId="77777777" w:rsidR="00DB6F9F" w:rsidRPr="00310EDC" w:rsidRDefault="00DB6F9F" w:rsidP="00756FEE">
          <w:pPr>
            <w:pStyle w:val="ListParagraph"/>
            <w:numPr>
              <w:ilvl w:val="0"/>
              <w:numId w:val="17"/>
            </w:numPr>
            <w:rPr>
              <w:szCs w:val="22"/>
            </w:rPr>
          </w:pPr>
          <w:r w:rsidRPr="00310EDC">
            <w:rPr>
              <w:szCs w:val="22"/>
            </w:rPr>
            <w:t>Categories of data subject</w:t>
          </w:r>
        </w:p>
        <w:p w14:paraId="64ED5565" w14:textId="77777777" w:rsidR="00DB6F9F" w:rsidRDefault="00DB6F9F" w:rsidP="00DB6F9F">
          <w:pPr>
            <w:spacing w:after="200"/>
            <w:jc w:val="both"/>
            <w:rPr>
              <w:rFonts w:asciiTheme="minorHAnsi" w:hAnsiTheme="minorHAnsi"/>
              <w:szCs w:val="22"/>
            </w:rPr>
          </w:pPr>
        </w:p>
        <w:p w14:paraId="7FF1E70B" w14:textId="77777777" w:rsidR="00DB6F9F" w:rsidRDefault="00000000" w:rsidP="00DB6F9F">
          <w:pPr>
            <w:rPr>
              <w:rFonts w:asciiTheme="minorHAnsi" w:hAnsiTheme="minorHAnsi"/>
              <w:color w:val="FF0000"/>
            </w:rPr>
          </w:pPr>
        </w:p>
      </w:sdtContent>
    </w:sdt>
    <w:p w14:paraId="7E398BA6"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00AF6CD9"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4EF78F4" w14:textId="77777777" w:rsidR="00DB6F9F" w:rsidRDefault="00DB6F9F" w:rsidP="00DB6F9F"/>
    <w:p w14:paraId="5200045A" w14:textId="77777777" w:rsidR="00DB6F9F" w:rsidRDefault="00DB6F9F" w:rsidP="00DB6F9F"/>
    <w:p w14:paraId="65B3E296" w14:textId="77777777" w:rsidR="00DB6F9F" w:rsidRDefault="00DB6F9F" w:rsidP="00DB6F9F">
      <w:pPr>
        <w:rPr>
          <w:rFonts w:asciiTheme="minorHAnsi" w:hAnsiTheme="minorHAnsi"/>
        </w:rPr>
      </w:pPr>
    </w:p>
    <w:p w14:paraId="410871EE" w14:textId="77777777" w:rsidR="00DB6F9F" w:rsidRDefault="00DB6F9F" w:rsidP="00DB6F9F"/>
    <w:p w14:paraId="7C077E57" w14:textId="77777777" w:rsidR="00DB6F9F" w:rsidRDefault="00DB6F9F" w:rsidP="00DB6F9F"/>
    <w:p w14:paraId="4686C95D" w14:textId="77777777" w:rsidR="00DB6F9F" w:rsidRDefault="00DB6F9F" w:rsidP="00DB6F9F">
      <w:pPr>
        <w:jc w:val="both"/>
        <w:rPr>
          <w:rFonts w:asciiTheme="minorHAnsi" w:hAnsiTheme="minorHAnsi"/>
          <w:szCs w:val="22"/>
        </w:rPr>
      </w:pPr>
    </w:p>
    <w:p w14:paraId="3BE7D512"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D03DB1D" w14:textId="77777777" w:rsidR="00D6551A" w:rsidRDefault="00D6551A" w:rsidP="003C0FB1">
      <w:r>
        <w:separator/>
      </w:r>
    </w:p>
  </w:endnote>
  <w:endnote w:type="continuationSeparator" w:id="0">
    <w:p w14:paraId="21518A82" w14:textId="77777777" w:rsidR="00D6551A" w:rsidRDefault="00D6551A" w:rsidP="003C0FB1">
      <w:r>
        <w:continuationSeparator/>
      </w:r>
    </w:p>
  </w:endnote>
  <w:endnote w:type="continuationNotice" w:id="1">
    <w:p w14:paraId="12B88B58" w14:textId="77777777" w:rsidR="00D6551A" w:rsidRDefault="00D6551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BAA64" w14:textId="22AE40B6" w:rsidR="00EB444F" w:rsidRDefault="00D75D80">
    <w:pPr>
      <w:pStyle w:val="Footer"/>
    </w:pPr>
    <w:r>
      <w:rPr>
        <w:noProof/>
      </w:rPr>
      <mc:AlternateContent>
        <mc:Choice Requires="wps">
          <w:drawing>
            <wp:anchor distT="0" distB="0" distL="0" distR="0" simplePos="0" relativeHeight="251658241" behindDoc="0" locked="0" layoutInCell="1" allowOverlap="1" wp14:anchorId="11F547D5" wp14:editId="723F4158">
              <wp:simplePos x="635" y="635"/>
              <wp:positionH relativeFrom="page">
                <wp:align>left</wp:align>
              </wp:positionH>
              <wp:positionV relativeFrom="page">
                <wp:align>bottom</wp:align>
              </wp:positionV>
              <wp:extent cx="927735" cy="297180"/>
              <wp:effectExtent l="0" t="0" r="5715" b="0"/>
              <wp:wrapNone/>
              <wp:docPr id="1479849550" name="Text Box 2"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4FE1A218" w14:textId="1E1453E7"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11F547D5" id="_x0000_t202" coordsize="21600,21600" o:spt="202" path="m,l,21600r21600,l21600,xe">
              <v:stroke joinstyle="miter"/>
              <v:path gradientshapeok="t" o:connecttype="rect"/>
            </v:shapetype>
            <v:shape id="Text Box 2" o:spid="_x0000_s1026" type="#_x0000_t202" alt="NIBRT Protected Data" style="position:absolute;margin-left:0;margin-top:0;width:73.05pt;height:23.4pt;z-index:251658241;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5S4qEAIAABoEAAAOAAAAZHJzL2Uyb0RvYy54bWysU99v2jAQfp+0/8Hy+0hgY5SIULFWTJNQ&#10;W4lOfTaOTSLZPss2JOyv39kJsHV7qvrifL673I/vPi9uO63IUTjfgCnpeJRTIgyHqjH7kv58Xn+6&#10;ocQHZiqmwIiSnoSnt8uPHxatLcQEalCVcASTGF+0tqR1CLbIMs9roZkfgRUGnRKcZgGvbp9VjrWY&#10;XatskudfsxZcZR1w4T1a73snXab8UgoeHqX0IhBVUuwtpNOlcxfPbLlgxd4xWzd8aIO9oQvNGoNF&#10;L6nuWWDk4Jp/UumGO/Agw4iDzkDKhos0A04zzl9Ns62ZFWkWJMfbC03+/dLyh+PWPjkSum/Q4QIj&#10;Ia31hUdjnKeTTscvdkrQjxSeLrSJLhCOxvlkNvs8pYSjazKfjW8Srdn1Z+t8+C5AkwhK6nAriSx2&#10;3PiABTH0HBJrGVg3SqXNKPOXAQOjJbt2GFHodt3Q9g6qE07joF+0t3zdYM0N8+GJOdwsDoBqDY94&#10;SAVtSWFAlNTgfv3PHuORcPRS0qJSSmpQypSoHwYXMZl+yfOorHRD4M5gl8B4nk+j3xz0HaAIx/ge&#10;LE8wBgd1htKBfkExr2I1dDHDsWZJd2d4F3rd4mPgYrVKQSgiy8LGbC2PqSNZkcnn7oU5O9AdcE8P&#10;cNYSK16x3sfGP71dHQJyn1YSie3ZHPhGAaZNDY8lKvzPe4q6PunlbwAAAP//AwBQSwMEFAAGAAgA&#10;AAAhALPBEIDZAAAABAEAAA8AAABkcnMvZG93bnJldi54bWxMj81qwzAQhO+FvIPYQG+NnBBEcL0O&#10;oX/0WjfQHmVrY5lYK9dSEvftq/TSXhaGGWa+LbaT68WZxtB5RlguMhDEjTcdtwj79+e7DYgQNRvd&#10;eyaEbwqwLWc3hc6Nv/AbnavYilTCIdcINsYhlzI0lpwOCz8QJ+/gR6djkmMrzagvqdz1cpVlSjrd&#10;cVqweqAHS82xOjkE9fiys8OH+vw6rMJrqP0xVv4J8XY+7e5BRJriXxiu+AkdysRU+xObIHqE9Ej8&#10;vVdvrZYgaoS12oAsC/kfvvwBAAD//wMAUEsBAi0AFAAGAAgAAAAhALaDOJL+AAAA4QEAABMAAAAA&#10;AAAAAAAAAAAAAAAAAFtDb250ZW50X1R5cGVzXS54bWxQSwECLQAUAAYACAAAACEAOP0h/9YAAACU&#10;AQAACwAAAAAAAAAAAAAAAAAvAQAAX3JlbHMvLnJlbHNQSwECLQAUAAYACAAAACEAmOUuKhACAAAa&#10;BAAADgAAAAAAAAAAAAAAAAAuAgAAZHJzL2Uyb0RvYy54bWxQSwECLQAUAAYACAAAACEAs8EQgNkA&#10;AAAEAQAADwAAAAAAAAAAAAAAAABqBAAAZHJzL2Rvd25yZXYueG1sUEsFBgAAAAAEAAQA8wAAAHAF&#10;AAAAAA==&#10;" filled="f" stroked="f">
              <v:textbox style="mso-fit-shape-to-text:t" inset="20pt,0,0,15pt">
                <w:txbxContent>
                  <w:p w14:paraId="4FE1A218" w14:textId="1E1453E7"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8D9D7E" w14:textId="3BAE8AB2" w:rsidR="002C70EC" w:rsidRDefault="00D75D80" w:rsidP="00350DBC">
    <w:pPr>
      <w:pStyle w:val="Footer"/>
      <w:jc w:val="center"/>
    </w:pPr>
    <w:r>
      <w:rPr>
        <w:noProof/>
      </w:rPr>
      <mc:AlternateContent>
        <mc:Choice Requires="wps">
          <w:drawing>
            <wp:anchor distT="0" distB="0" distL="0" distR="0" simplePos="0" relativeHeight="251658242" behindDoc="0" locked="0" layoutInCell="1" allowOverlap="1" wp14:anchorId="320BA4E8" wp14:editId="61A17AA7">
              <wp:simplePos x="635" y="635"/>
              <wp:positionH relativeFrom="page">
                <wp:align>left</wp:align>
              </wp:positionH>
              <wp:positionV relativeFrom="page">
                <wp:align>bottom</wp:align>
              </wp:positionV>
              <wp:extent cx="927735" cy="297180"/>
              <wp:effectExtent l="0" t="0" r="5715" b="0"/>
              <wp:wrapNone/>
              <wp:docPr id="1165385485" name="Text Box 3"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3C104463" w14:textId="571C654D"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320BA4E8" id="_x0000_t202" coordsize="21600,21600" o:spt="202" path="m,l,21600r21600,l21600,xe">
              <v:stroke joinstyle="miter"/>
              <v:path gradientshapeok="t" o:connecttype="rect"/>
            </v:shapetype>
            <v:shape id="Text Box 3" o:spid="_x0000_s1027" type="#_x0000_t202" alt="NIBRT Protected Data" style="position:absolute;left:0;text-align:left;margin-left:0;margin-top:0;width:73.05pt;height:23.4pt;z-index:251658242;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jTo2EgIAACEEAAAOAAAAZHJzL2Uyb0RvYy54bWysU99v2jAQfp+0/8Hy+0jIxigRoWKtmCah&#10;thKd+mwcm0SyfZZtSNhfv7Mh0HZ7mvbinO8u9+P7Ps9ve63IQTjfgqnoeJRTIgyHujW7iv58Xn26&#10;ocQHZmqmwIiKHoWnt4uPH+adLUUBDahaOIJFjC87W9EmBFtmmeeN0MyPwAqDQQlOs4BXt8tqxzqs&#10;rlVW5PnXrANXWwdceI/e+1OQLlJ9KQUPj1J6EYiqKM4W0unSuY1ntpizcueYbVp+HoP9wxSatQab&#10;Xkrds8DI3rV/lNItd+BBhhEHnYGULRdpB9xmnL/bZtMwK9IuCI63F5j8/yvLHw4b++RI6L9BjwRG&#10;QDrrS4/OuE8vnY5fnJRgHCE8XmATfSAcnbNiOv08oYRjqJhNxzcJ1uz6s3U+fBegSTQq6pCVBBY7&#10;rH3Ahpg6pMReBlatUokZZd44MDF6suuE0Qr9tidt/Wr6LdRHXMrBiW9v+arF1mvmwxNzSDDugaIN&#10;j3hIBV1F4WxR0oD79Td/zEfcMUpJh4KpqEFFU6J+GOSjmHzJ8yiwdEPDDcY2GeNZPolxs9d3gFoc&#10;47OwPJkxOajBlA70C2p6GbthiBmOPSu6Hcy7cJIvvgkulsuUhFqyLKzNxvJYOmIWAX3uX5izZ9QD&#10;0vUAg6RY+Q78U27809vlPiAFiZmI7wnNM+yow0TY+c1Eob++p6zry178BgAA//8DAFBLAwQUAAYA&#10;CAAAACEAs8EQgNkAAAAEAQAADwAAAGRycy9kb3ducmV2LnhtbEyPzWrDMBCE74W8g9hAb42cEERw&#10;vQ6hf/RaN9AeZWtjmVgr11IS9+2r9NJeFoYZZr4ttpPrxZnG0HlGWC4yEMSNNx23CPv357sNiBA1&#10;G917JoRvCrAtZzeFzo2/8Budq9iKVMIh1wg2xiGXMjSWnA4LPxAn7+BHp2OSYyvNqC+p3PVylWVK&#10;Ot1xWrB6oAdLzbE6OQT1+LKzw4f6/Dqswmuo/TFW/gnxdj7t7kFEmuJfGK74CR3KxFT7E5sgeoT0&#10;SPy9V2+tliBqhLXagCwL+R++/AEAAP//AwBQSwECLQAUAAYACAAAACEAtoM4kv4AAADhAQAAEwAA&#10;AAAAAAAAAAAAAAAAAAAAW0NvbnRlbnRfVHlwZXNdLnhtbFBLAQItABQABgAIAAAAIQA4/SH/1gAA&#10;AJQBAAALAAAAAAAAAAAAAAAAAC8BAABfcmVscy8ucmVsc1BLAQItABQABgAIAAAAIQDjjTo2EgIA&#10;ACEEAAAOAAAAAAAAAAAAAAAAAC4CAABkcnMvZTJvRG9jLnhtbFBLAQItABQABgAIAAAAIQCzwRCA&#10;2QAAAAQBAAAPAAAAAAAAAAAAAAAAAGwEAABkcnMvZG93bnJldi54bWxQSwUGAAAAAAQABADzAAAA&#10;cgUAAAAA&#10;" filled="f" stroked="f">
              <v:textbox style="mso-fit-shape-to-text:t" inset="20pt,0,0,15pt">
                <w:txbxContent>
                  <w:p w14:paraId="3C104463" w14:textId="571C654D"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sdt>
      <w:sdtPr>
        <w:id w:val="64448128"/>
        <w:docPartObj>
          <w:docPartGallery w:val="Page Numbers (Bottom of Page)"/>
          <w:docPartUnique/>
        </w:docPartObj>
      </w:sdtPr>
      <w:sdtContent>
        <w:r w:rsidR="002C70EC" w:rsidRPr="00DE06E5">
          <w:rPr>
            <w:rFonts w:asciiTheme="minorHAnsi" w:hAnsiTheme="minorHAnsi"/>
          </w:rPr>
          <w:fldChar w:fldCharType="begin"/>
        </w:r>
        <w:r w:rsidR="002C70EC" w:rsidRPr="00DE06E5">
          <w:rPr>
            <w:rFonts w:asciiTheme="minorHAnsi" w:hAnsiTheme="minorHAnsi"/>
          </w:rPr>
          <w:instrText xml:space="preserve"> PAGE   \* MERGEFORMAT </w:instrText>
        </w:r>
        <w:r w:rsidR="002C70EC" w:rsidRPr="00DE06E5">
          <w:rPr>
            <w:rFonts w:asciiTheme="minorHAnsi" w:hAnsiTheme="minorHAnsi"/>
          </w:rPr>
          <w:fldChar w:fldCharType="separate"/>
        </w:r>
        <w:r w:rsidR="00EB444F" w:rsidRPr="00EB444F">
          <w:rPr>
            <w:rFonts w:ascii="Times New Roman" w:hAnsi="Times New Roman"/>
            <w:noProof/>
          </w:rPr>
          <w:t>2</w:t>
        </w:r>
        <w:r w:rsidR="002C70EC" w:rsidRPr="00DE06E5">
          <w:rPr>
            <w:rFonts w:asciiTheme="minorHAnsi" w:hAnsiTheme="minorHAnsi"/>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57BDC" w14:textId="342DC9D8" w:rsidR="00EB444F" w:rsidRDefault="00D75D80">
    <w:pPr>
      <w:pStyle w:val="Footer"/>
    </w:pPr>
    <w:r>
      <w:rPr>
        <w:noProof/>
      </w:rPr>
      <mc:AlternateContent>
        <mc:Choice Requires="wps">
          <w:drawing>
            <wp:anchor distT="0" distB="0" distL="0" distR="0" simplePos="0" relativeHeight="251658240" behindDoc="0" locked="0" layoutInCell="1" allowOverlap="1" wp14:anchorId="5BA536B6" wp14:editId="7DEC819E">
              <wp:simplePos x="635" y="635"/>
              <wp:positionH relativeFrom="page">
                <wp:align>left</wp:align>
              </wp:positionH>
              <wp:positionV relativeFrom="page">
                <wp:align>bottom</wp:align>
              </wp:positionV>
              <wp:extent cx="927735" cy="297180"/>
              <wp:effectExtent l="0" t="0" r="5715" b="0"/>
              <wp:wrapNone/>
              <wp:docPr id="799615004" name="Text Box 1"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522E9460" w14:textId="5FFEFC97"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BA536B6" id="_x0000_t202" coordsize="21600,21600" o:spt="202" path="m,l,21600r21600,l21600,xe">
              <v:stroke joinstyle="miter"/>
              <v:path gradientshapeok="t" o:connecttype="rect"/>
            </v:shapetype>
            <v:shape id="Text Box 1" o:spid="_x0000_s1028" type="#_x0000_t202" alt="NIBRT Protected Data" style="position:absolute;margin-left:0;margin-top:0;width:73.05pt;height:23.4pt;z-index:251658240;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G8l0EwIAACEEAAAOAAAAZHJzL2Uyb0RvYy54bWysU99v2jAQfp+0/8Hy+0hgY5SIULFWTJNQ&#10;W4lOfTaOTSLZPss2JOyv39khsHV7qvrinO8u9+P7Pi9uO63IUTjfgCnpeJRTIgyHqjH7kv58Xn+6&#10;ocQHZiqmwIiSnoSnt8uPHxatLcQEalCVcASLGF+0tqR1CLbIMs9roZkfgRUGgxKcZgGvbp9VjrVY&#10;XatskudfsxZcZR1w4T167/sgXab6UgoeHqX0IhBVUpwtpNOlcxfPbLlgxd4xWzf8PAZ7wxSaNQab&#10;Xkrds8DIwTX/lNINd+BBhhEHnYGUDRdpB9xmnL/aZlszK9IuCI63F5j8+5XlD8etfXIkdN+gQwIj&#10;IK31hUdn3KeTTscvTkowjhCeLrCJLhCOzvlkNvs8pYRjaDKfjW8SrNn1Z+t8+C5Ak2iU1CErCSx2&#10;3PiADTF1SIm9DKwbpRIzyvzlwMToya4TRit0u440FTYfpt9BdcKlHPR8e8vXDbbeMB+emEOCcQ8U&#10;bXjEQypoSwpni5Ia3K//+WM+4o5RSloUTEkNKpoS9cMgH5PplzyPAks3NNxg7JIxnufTGDcHfQeo&#10;xTE+C8uTGZODGkzpQL+gplexG4aY4dizpLvBvAu9fPFNcLFapSTUkmVhY7aWx9IRswjoc/fCnD2j&#10;HpCuBxgkxYpX4Pe58U9vV4eAFCRmIr49mmfYUYeJsPObiUL/856yri97+RsAAP//AwBQSwMEFAAG&#10;AAgAAAAhALPBEIDZAAAABAEAAA8AAABkcnMvZG93bnJldi54bWxMj81qwzAQhO+FvIPYQG+NnBBE&#10;cL0OoX/0WjfQHmVrY5lYK9dSEvftq/TSXhaGGWa+LbaT68WZxtB5RlguMhDEjTcdtwj79+e7DYgQ&#10;NRvdeyaEbwqwLWc3hc6Nv/AbnavYilTCIdcINsYhlzI0lpwOCz8QJ+/gR6djkmMrzagvqdz1cpVl&#10;SjrdcVqweqAHS82xOjkE9fiys8OH+vw6rMJrqP0xVv4J8XY+7e5BRJriXxiu+AkdysRU+xObIHqE&#10;9Ej8vVdvrZYgaoS12oAsC/kfvvwBAAD//wMAUEsBAi0AFAAGAAgAAAAhALaDOJL+AAAA4QEAABMA&#10;AAAAAAAAAAAAAAAAAAAAAFtDb250ZW50X1R5cGVzXS54bWxQSwECLQAUAAYACAAAACEAOP0h/9YA&#10;AACUAQAACwAAAAAAAAAAAAAAAAAvAQAAX3JlbHMvLnJlbHNQSwECLQAUAAYACAAAACEAshvJdBMC&#10;AAAhBAAADgAAAAAAAAAAAAAAAAAuAgAAZHJzL2Uyb0RvYy54bWxQSwECLQAUAAYACAAAACEAs8EQ&#10;gNkAAAAEAQAADwAAAAAAAAAAAAAAAABtBAAAZHJzL2Rvd25yZXYueG1sUEsFBgAAAAAEAAQA8wAA&#10;AHMFAAAAAA==&#10;" filled="f" stroked="f">
              <v:textbox style="mso-fit-shape-to-text:t" inset="20pt,0,0,15pt">
                <w:txbxContent>
                  <w:p w14:paraId="522E9460" w14:textId="5FFEFC97"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A797F6" w14:textId="3A984A57" w:rsidR="00D75D80" w:rsidRDefault="00D75D80">
    <w:pPr>
      <w:pStyle w:val="Footer"/>
    </w:pPr>
    <w:r>
      <w:rPr>
        <w:noProof/>
      </w:rPr>
      <mc:AlternateContent>
        <mc:Choice Requires="wps">
          <w:drawing>
            <wp:anchor distT="0" distB="0" distL="0" distR="0" simplePos="0" relativeHeight="251658245" behindDoc="0" locked="0" layoutInCell="1" allowOverlap="1" wp14:anchorId="7F68BF4C" wp14:editId="0369672C">
              <wp:simplePos x="635" y="635"/>
              <wp:positionH relativeFrom="page">
                <wp:align>left</wp:align>
              </wp:positionH>
              <wp:positionV relativeFrom="page">
                <wp:align>bottom</wp:align>
              </wp:positionV>
              <wp:extent cx="927735" cy="297180"/>
              <wp:effectExtent l="0" t="0" r="5715" b="0"/>
              <wp:wrapNone/>
              <wp:docPr id="73973572" name="Text Box 5"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33FE7647" w14:textId="440C4275"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7F68BF4C" id="_x0000_t202" coordsize="21600,21600" o:spt="202" path="m,l,21600r21600,l21600,xe">
              <v:stroke joinstyle="miter"/>
              <v:path gradientshapeok="t" o:connecttype="rect"/>
            </v:shapetype>
            <v:shape id="Text Box 5" o:spid="_x0000_s1029" type="#_x0000_t202" alt="NIBRT Protected Data" style="position:absolute;margin-left:0;margin-top:0;width:73.05pt;height:23.4pt;z-index:251658245;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lEj8FAIAACEEAAAOAAAAZHJzL2Uyb0RvYy54bWysU99v2jAQfp+0/8Hy+0igY5SIULFWTJNQ&#10;W4lOfTaOTSLZPss2JOyv39kh0HV7mvbinO8u9+P7Pi/uOq3IUTjfgCnpeJRTIgyHqjH7kv54WX+6&#10;pcQHZiqmwIiSnoSnd8uPHxatLcQEalCVcASLGF+0tqR1CLbIMs9roZkfgRUGgxKcZgGvbp9VjrVY&#10;XatskudfshZcZR1w4T16H/ogXab6UgoenqT0IhBVUpwtpNOlcxfPbLlgxd4xWzf8PAb7hyk0aww2&#10;vZR6YIGRg2v+KKUb7sCDDCMOOgMpGy7SDrjNOH+3zbZmVqRdEBxvLzD5/1eWPx639tmR0H2FDgmM&#10;gLTWFx6dcZ9OOh2/OCnBOEJ4usAmukA4OueT2exmSgnH0GQ+G98mWLPrz9b58E2AJtEoqUNWEljs&#10;uPEBG2LqkBJ7GVg3SiVmlPnNgYnRk10njFbodh1pqpLeDNPvoDrhUg56vr3l6wZbb5gPz8whwbgH&#10;ijY84SEVtCWFs0VJDe7n3/wxH3HHKCUtCqakBhVNifpukI/J9HOeR4GlGxpuMHbJGM/zaYybg74H&#10;1OIYn4XlyYzJQQ2mdKBfUdOr2A1DzHDsWdLdYN6HXr74JrhYrVISasmysDFby2PpiFkE9KV7Zc6e&#10;UQ9I1yMMkmLFO/D73Pint6tDQAoSMxHfHs0z7KjDRNj5zUShv72nrOvLXv4C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EKUSPwU&#10;AgAAIQQAAA4AAAAAAAAAAAAAAAAALgIAAGRycy9lMm9Eb2MueG1sUEsBAi0AFAAGAAgAAAAhALPB&#10;EIDZAAAABAEAAA8AAAAAAAAAAAAAAAAAbgQAAGRycy9kb3ducmV2LnhtbFBLBQYAAAAABAAEAPMA&#10;AAB0BQAAAAA=&#10;" filled="f" stroked="f">
              <v:textbox style="mso-fit-shape-to-text:t" inset="20pt,0,0,15pt">
                <w:txbxContent>
                  <w:p w14:paraId="33FE7647" w14:textId="440C4275"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3202C" w14:textId="2685793D" w:rsidR="002C70EC" w:rsidRPr="00CC6259" w:rsidRDefault="00D75D80" w:rsidP="00C3103B">
    <w:pPr>
      <w:pStyle w:val="Bullet"/>
      <w:jc w:val="center"/>
    </w:pPr>
    <w:r>
      <w:rPr>
        <w:noProof/>
      </w:rPr>
      <mc:AlternateContent>
        <mc:Choice Requires="wps">
          <w:drawing>
            <wp:anchor distT="0" distB="0" distL="0" distR="0" simplePos="0" relativeHeight="251658243" behindDoc="0" locked="0" layoutInCell="1" allowOverlap="1" wp14:anchorId="6988E31D" wp14:editId="3E588371">
              <wp:simplePos x="635" y="635"/>
              <wp:positionH relativeFrom="page">
                <wp:align>left</wp:align>
              </wp:positionH>
              <wp:positionV relativeFrom="page">
                <wp:align>bottom</wp:align>
              </wp:positionV>
              <wp:extent cx="927735" cy="297180"/>
              <wp:effectExtent l="0" t="0" r="5715" b="0"/>
              <wp:wrapNone/>
              <wp:docPr id="820749255" name="Text Box 6"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717F8F9C" w14:textId="45B55779"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6988E31D" id="_x0000_t202" coordsize="21600,21600" o:spt="202" path="m,l,21600r21600,l21600,xe">
              <v:stroke joinstyle="miter"/>
              <v:path gradientshapeok="t" o:connecttype="rect"/>
            </v:shapetype>
            <v:shape id="Text Box 6" o:spid="_x0000_s1030" type="#_x0000_t202" alt="NIBRT Protected Data" style="position:absolute;left:0;text-align:left;margin-left:0;margin-top:0;width:73.05pt;height:23.4pt;z-index:251658243;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Ny7xFAIAACEEAAAOAAAAZHJzL2Uyb0RvYy54bWysU99v2jAQfp+0/8Hy+0hgZZSIULFWTJNQ&#10;W4lOfTaOTSLZPss2JOyv39kh0HV7mvbinO8u9+P7Pi/uOq3IUTjfgCnpeJRTIgyHqjH7kv54WX+6&#10;pcQHZiqmwIiSnoSnd8uPHxatLcQEalCVcASLGF+0tqR1CLbIMs9roZkfgRUGgxKcZgGvbp9VjrVY&#10;XatskudfshZcZR1w4T16H/ogXab6UgoenqT0IhBVUpwtpNOlcxfPbLlgxd4xWzf8PAb7hyk0aww2&#10;vZR6YIGRg2v+KKUb7sCDDCMOOgMpGy7SDrjNOH+3zbZmVqRdEBxvLzD5/1eWPx639tmR0H2FDgmM&#10;gLTWFx6dcZ9OOh2/OCnBOEJ4usAmukA4OueT2ezzlBKOocl8Nr5NsGbXn63z4ZsATaJRUoesJLDY&#10;ceMDNsTUISX2MrBulErMKPObAxOjJ7tOGK3Q7TrSVCW9GabfQXXCpRz0fHvL1w223jAfnplDgnEP&#10;FG14wkMqaEsKZ4uSGtzPv/ljPuKOUUpaFExJDSqaEvXdIB+T6U2eR4GlGxpuMHbJGM/zaYybg74H&#10;1OIYn4XlyYzJQQ2mdKBfUdOr2A1DzHDsWdLdYN6HXr74JrhYrVISasmysDFby2PpiFkE9KV7Zc6e&#10;UQ9I1yMMkmLFO/D73Pint6tDQAoSMxHfHs0z7KjDRNj5zUShv72nrOvLXv4C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BA3LvEU&#10;AgAAIQQAAA4AAAAAAAAAAAAAAAAALgIAAGRycy9lMm9Eb2MueG1sUEsBAi0AFAAGAAgAAAAhALPB&#10;EIDZAAAABAEAAA8AAAAAAAAAAAAAAAAAbgQAAGRycy9kb3ducmV2LnhtbFBLBQYAAAAABAAEAPMA&#10;AAB0BQAAAAA=&#10;" filled="f" stroked="f">
              <v:textbox style="mso-fit-shape-to-text:t" inset="20pt,0,0,15pt">
                <w:txbxContent>
                  <w:p w14:paraId="717F8F9C" w14:textId="45B55779"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sdt>
      <w:sdtPr>
        <w:id w:val="32442889"/>
        <w:docPartObj>
          <w:docPartGallery w:val="Page Numbers (Bottom of Page)"/>
          <w:docPartUnique/>
        </w:docPartObj>
      </w:sdtPr>
      <w:sdtContent>
        <w:r w:rsidR="002C70EC" w:rsidRPr="00F672B1">
          <w:rPr>
            <w:rFonts w:asciiTheme="minorHAnsi" w:hAnsiTheme="minorHAnsi"/>
          </w:rPr>
          <w:fldChar w:fldCharType="begin"/>
        </w:r>
        <w:r w:rsidR="002C70EC" w:rsidRPr="00F672B1">
          <w:rPr>
            <w:rFonts w:asciiTheme="minorHAnsi" w:hAnsiTheme="minorHAnsi"/>
          </w:rPr>
          <w:instrText xml:space="preserve"> PAGE   \* MERGEFORMAT </w:instrText>
        </w:r>
        <w:r w:rsidR="002C70EC" w:rsidRPr="00F672B1">
          <w:rPr>
            <w:rFonts w:asciiTheme="minorHAnsi" w:hAnsiTheme="minorHAnsi"/>
          </w:rPr>
          <w:fldChar w:fldCharType="separate"/>
        </w:r>
        <w:r w:rsidR="00EB444F">
          <w:rPr>
            <w:rFonts w:asciiTheme="minorHAnsi" w:hAnsiTheme="minorHAnsi"/>
            <w:noProof/>
          </w:rPr>
          <w:t>14</w:t>
        </w:r>
        <w:r w:rsidR="002C70EC" w:rsidRPr="00F672B1">
          <w:rPr>
            <w:rFonts w:asciiTheme="minorHAnsi" w:hAnsiTheme="minorHAnsi"/>
          </w:rPr>
          <w:fldChar w:fldCharType="end"/>
        </w:r>
      </w:sdtContent>
    </w:sdt>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618FD7" w14:textId="69676573" w:rsidR="00D75D80" w:rsidRDefault="00D75D80">
    <w:pPr>
      <w:pStyle w:val="Footer"/>
    </w:pPr>
    <w:r>
      <w:rPr>
        <w:noProof/>
      </w:rPr>
      <mc:AlternateContent>
        <mc:Choice Requires="wps">
          <w:drawing>
            <wp:anchor distT="0" distB="0" distL="0" distR="0" simplePos="0" relativeHeight="251658246" behindDoc="0" locked="0" layoutInCell="1" allowOverlap="1" wp14:anchorId="3EABCA23" wp14:editId="48423939">
              <wp:simplePos x="635" y="635"/>
              <wp:positionH relativeFrom="page">
                <wp:align>left</wp:align>
              </wp:positionH>
              <wp:positionV relativeFrom="page">
                <wp:align>bottom</wp:align>
              </wp:positionV>
              <wp:extent cx="927735" cy="297180"/>
              <wp:effectExtent l="0" t="0" r="5715" b="0"/>
              <wp:wrapNone/>
              <wp:docPr id="246354752" name="Text Box 4"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79F04636" w14:textId="11C29209"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3EABCA23" id="_x0000_t202" coordsize="21600,21600" o:spt="202" path="m,l,21600r21600,l21600,xe">
              <v:stroke joinstyle="miter"/>
              <v:path gradientshapeok="t" o:connecttype="rect"/>
            </v:shapetype>
            <v:shape id="Text Box 4" o:spid="_x0000_s1031" type="#_x0000_t202" alt="NIBRT Protected Data" style="position:absolute;margin-left:0;margin-top:0;width:73.05pt;height:23.4pt;z-index:251658246;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uK95FAIAACEEAAAOAAAAZHJzL2Uyb0RvYy54bWysU99v2jAQfp+0/8Hy+0hgY5SIULFWTJNQ&#10;W4lOfTaOTSLZPss2JOyv39khsHV7qvrinO8u9+P7Pi9uO63IUTjfgCnpeJRTIgyHqjH7kv58Xn+6&#10;ocQHZiqmwIiSnoSnt8uPHxatLcQEalCVcASLGF+0tqR1CLbIMs9roZkfgRUGgxKcZgGvbp9VjrVY&#10;XatskudfsxZcZR1w4T167/sgXab6UgoeHqX0IhBVUpwtpNOlcxfPbLlgxd4xWzf8PAZ7wxSaNQab&#10;Xkrds8DIwTX/lNINd+BBhhEHnYGUDRdpB9xmnL/aZlszK9IuCI63F5j8+5XlD8etfXIkdN+gQwIj&#10;IK31hUdn3KeTTscvTkowjhCeLrCJLhCOzvlkNvs8pYRjaDKfjW8SrNn1Z+t8+C5Ak2iU1CErCSx2&#10;3PiADTF1SIm9DKwbpRIzyvzlwMToya4TRit0u440VUmnw/Q7qE64lIOeb2/5usHWG+bDE3NIMO6B&#10;og2PeEgFbUnhbFFSg/v1P3/MR9wxSkmLgimpQUVTon4Y5GMy/ZLnUWDphoYbjF0yxvN8GuPmoO8A&#10;tTjGZ2F5MmNyUIMpHegX1PQqdsMQMxx7lnQ3mHehly++CS5Wq5SEWrIsbMzW8lg6YhYBfe5emLNn&#10;1APS9QCDpFjxCvw+N/7p7eoQkILETMS3R/MMO+owEXZ+M1Hof95T1vVlL38D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OC4r3kU&#10;AgAAIQQAAA4AAAAAAAAAAAAAAAAALgIAAGRycy9lMm9Eb2MueG1sUEsBAi0AFAAGAAgAAAAhALPB&#10;EIDZAAAABAEAAA8AAAAAAAAAAAAAAAAAbgQAAGRycy9kb3ducmV2LnhtbFBLBQYAAAAABAAEAPMA&#10;AAB0BQAAAAA=&#10;" filled="f" stroked="f">
              <v:textbox style="mso-fit-shape-to-text:t" inset="20pt,0,0,15pt">
                <w:txbxContent>
                  <w:p w14:paraId="79F04636" w14:textId="11C29209"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111AA4" w14:textId="34291383" w:rsidR="00D75D80" w:rsidRDefault="00D75D80">
    <w:pPr>
      <w:pStyle w:val="Footer"/>
    </w:pPr>
    <w:r>
      <w:rPr>
        <w:noProof/>
      </w:rPr>
      <mc:AlternateContent>
        <mc:Choice Requires="wps">
          <w:drawing>
            <wp:anchor distT="0" distB="0" distL="0" distR="0" simplePos="0" relativeHeight="251658247" behindDoc="0" locked="0" layoutInCell="1" allowOverlap="1" wp14:anchorId="26DE655A" wp14:editId="6C824337">
              <wp:simplePos x="635" y="635"/>
              <wp:positionH relativeFrom="page">
                <wp:align>left</wp:align>
              </wp:positionH>
              <wp:positionV relativeFrom="page">
                <wp:align>bottom</wp:align>
              </wp:positionV>
              <wp:extent cx="927735" cy="297180"/>
              <wp:effectExtent l="0" t="0" r="5715" b="0"/>
              <wp:wrapNone/>
              <wp:docPr id="595545757" name="Text Box 8"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1EB54FA9" w14:textId="2CBDBBF8"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26DE655A" id="_x0000_t202" coordsize="21600,21600" o:spt="202" path="m,l,21600r21600,l21600,xe">
              <v:stroke joinstyle="miter"/>
              <v:path gradientshapeok="t" o:connecttype="rect"/>
            </v:shapetype>
            <v:shape id="Text Box 8" o:spid="_x0000_s1032" type="#_x0000_t202" alt="NIBRT Protected Data" style="position:absolute;margin-left:0;margin-top:0;width:73.05pt;height:23.4pt;z-index:251658247;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Llw7FAIAACEEAAAOAAAAZHJzL2Uyb0RvYy54bWysU99v2jAQfp+0/8Hy+0hgo5SIULFWTJNQ&#10;W4lOfTaOTSLZPss2JOyv39kh0HV7mvbinO8u9+P7Pi/uOq3IUTjfgCnpeJRTIgyHqjH7kv54WX+6&#10;pcQHZiqmwIiSnoSnd8uPHxatLcQEalCVcASLGF+0tqR1CLbIMs9roZkfgRUGgxKcZgGvbp9VjrVY&#10;Xatskuc3WQuusg648B69D32QLlN9KQUPT1J6EYgqKc4W0unSuYtntlywYu+YrRt+HoP9wxSaNQab&#10;Xko9sMDIwTV/lNINd+BBhhEHnYGUDRdpB9xmnL/bZlszK9IuCI63F5j8/yvLH49b++xI6L5ChwRG&#10;QFrrC4/OuE8nnY5fnJRgHCE8XWATXSAcnfPJbPZ5SgnH0GQ+G98mWLPrz9b58E2AJtEoqUNWEljs&#10;uPEBG2LqkBJ7GVg3SiVmlPnNgYnRk10njFbodh1pqpLeDNPvoDrhUg56vr3l6wZbb5gPz8whwbgH&#10;ijY84SEVtCWFs0VJDe7n3/wxH3HHKCUtCqakBhVNifpukI/J9EueR4GlGxpuMHbJGM/zaYybg74H&#10;1OIYn4XlyYzJQQ2mdKBfUdOr2A1DzHDsWdLdYN6HXr74JrhYrVISasmysDFby2PpiFkE9KV7Zc6e&#10;UQ9I1yMMkmLFO/D73Pint6tDQAoSMxHfHs0z7KjDRNj5zUShv72nrOvLXv4C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LEuXDsU&#10;AgAAIQQAAA4AAAAAAAAAAAAAAAAALgIAAGRycy9lMm9Eb2MueG1sUEsBAi0AFAAGAAgAAAAhALPB&#10;EIDZAAAABAEAAA8AAAAAAAAAAAAAAAAAbgQAAGRycy9kb3ducmV2LnhtbFBLBQYAAAAABAAEAPMA&#10;AAB0BQAAAAA=&#10;" filled="f" stroked="f">
              <v:textbox style="mso-fit-shape-to-text:t" inset="20pt,0,0,15pt">
                <w:txbxContent>
                  <w:p w14:paraId="1EB54FA9" w14:textId="2CBDBBF8"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AFC3F2" w14:textId="73330407" w:rsidR="002C70EC" w:rsidRPr="00DE06E5" w:rsidRDefault="00D75D80" w:rsidP="00F934BA">
    <w:pPr>
      <w:pStyle w:val="Footer"/>
      <w:jc w:val="center"/>
    </w:pPr>
    <w:r>
      <w:rPr>
        <w:noProof/>
      </w:rPr>
      <mc:AlternateContent>
        <mc:Choice Requires="wps">
          <w:drawing>
            <wp:anchor distT="0" distB="0" distL="0" distR="0" simplePos="0" relativeHeight="251658244" behindDoc="0" locked="0" layoutInCell="1" allowOverlap="1" wp14:anchorId="072E66E6" wp14:editId="5BECCC29">
              <wp:simplePos x="635" y="635"/>
              <wp:positionH relativeFrom="page">
                <wp:align>left</wp:align>
              </wp:positionH>
              <wp:positionV relativeFrom="page">
                <wp:align>bottom</wp:align>
              </wp:positionV>
              <wp:extent cx="927735" cy="297180"/>
              <wp:effectExtent l="0" t="0" r="5715" b="0"/>
              <wp:wrapNone/>
              <wp:docPr id="720685415" name="Text Box 9"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4ACCB528" w14:textId="2A4EA5CF"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72E66E6" id="_x0000_t202" coordsize="21600,21600" o:spt="202" path="m,l,21600r21600,l21600,xe">
              <v:stroke joinstyle="miter"/>
              <v:path gradientshapeok="t" o:connecttype="rect"/>
            </v:shapetype>
            <v:shape id="Text Box 9" o:spid="_x0000_s1033" type="#_x0000_t202" alt="NIBRT Protected Data" style="position:absolute;left:0;text-align:left;margin-left:0;margin-top:0;width:73.05pt;height:23.4pt;z-index:251658244;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od2zFAIAACEEAAAOAAAAZHJzL2Uyb0RvYy54bWysU99v2jAQfp+0/8Hy+0hgY5SIULFWTJNQ&#10;W4lOfTaOTSLZPss2JOyv39khsHV7qvrinO8u9+P7Pi9uO63IUTjfgCnpeJRTIgyHqjH7kv58Xn+6&#10;ocQHZiqmwIiSnoSnt8uPHxatLcQEalCVcASLGF+0tqR1CLbIMs9roZkfgRUGgxKcZgGvbp9VjrVY&#10;XatskudfsxZcZR1w4T167/sgXab6UgoeHqX0IhBVUpwtpNOlcxfPbLlgxd4xWzf8PAZ7wxSaNQab&#10;Xkrds8DIwTX/lNINd+BBhhEHnYGUDRdpB9xmnL/aZlszK9IuCI63F5j8+5XlD8etfXIkdN+gQwIj&#10;IK31hUdn3KeTTscvTkowjhCeLrCJLhCOzvlkNvs8pYRjaDKfjW8SrNn1Z+t8+C5Ak2iU1CErCSx2&#10;3PiADTF1SIm9DKwbpRIzyvzlwMToya4TRit0u440VUlnw/Q7qE64lIOeb2/5usHWG+bDE3NIMO6B&#10;og2PeEgFbUnhbFFSg/v1P3/MR9wxSkmLgimpQUVTon4Y5GMy/ZLnUWDphoYbjF0yxvN8GuPmoO8A&#10;tTjGZ2F5MmNyUIMpHegX1PQqdsMQMxx7lnQ3mHehly++CS5Wq5SEWrIsbMzW8lg6YhYBfe5emLNn&#10;1APS9QCDpFjxCvw+N/7p7eoQkILETMS3R/MMO+owEXZ+M1Hof95T1vVlL38D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EGh3bMU&#10;AgAAIQQAAA4AAAAAAAAAAAAAAAAALgIAAGRycy9lMm9Eb2MueG1sUEsBAi0AFAAGAAgAAAAhALPB&#10;EIDZAAAABAEAAA8AAAAAAAAAAAAAAAAAbgQAAGRycy9kb3ducmV2LnhtbFBLBQYAAAAABAAEAPMA&#10;AAB0BQAAAAA=&#10;" filled="f" stroked="f">
              <v:textbox style="mso-fit-shape-to-text:t" inset="20pt,0,0,15pt">
                <w:txbxContent>
                  <w:p w14:paraId="4ACCB528" w14:textId="2A4EA5CF"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sdt>
      <w:sdtPr>
        <w:id w:val="64448130"/>
        <w:docPartObj>
          <w:docPartGallery w:val="Page Numbers (Bottom of Page)"/>
          <w:docPartUnique/>
        </w:docPartObj>
      </w:sdtPr>
      <w:sdtContent>
        <w:r w:rsidR="002C70EC" w:rsidRPr="00DE06E5">
          <w:rPr>
            <w:rFonts w:asciiTheme="minorHAnsi" w:hAnsiTheme="minorHAnsi"/>
          </w:rPr>
          <w:fldChar w:fldCharType="begin"/>
        </w:r>
        <w:r w:rsidR="002C70EC" w:rsidRPr="00DE06E5">
          <w:rPr>
            <w:rFonts w:asciiTheme="minorHAnsi" w:hAnsiTheme="minorHAnsi"/>
          </w:rPr>
          <w:instrText xml:space="preserve"> PAGE   \* MERGEFORMAT </w:instrText>
        </w:r>
        <w:r w:rsidR="002C70EC" w:rsidRPr="00DE06E5">
          <w:rPr>
            <w:rFonts w:asciiTheme="minorHAnsi" w:hAnsiTheme="minorHAnsi"/>
          </w:rPr>
          <w:fldChar w:fldCharType="separate"/>
        </w:r>
        <w:r w:rsidR="00EB444F" w:rsidRPr="00EB444F">
          <w:rPr>
            <w:rFonts w:ascii="Times New Roman" w:hAnsi="Times New Roman"/>
            <w:noProof/>
          </w:rPr>
          <w:t>55</w:t>
        </w:r>
        <w:r w:rsidR="002C70EC" w:rsidRPr="00DE06E5">
          <w:rPr>
            <w:rFonts w:asciiTheme="minorHAnsi" w:hAnsiTheme="minorHAnsi"/>
          </w:rPr>
          <w:fldChar w:fldCharType="end"/>
        </w:r>
      </w:sdtContent>
    </w:sdt>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344784" w14:textId="7D1CCE7A" w:rsidR="00D75D80" w:rsidRDefault="00D75D80">
    <w:pPr>
      <w:pStyle w:val="Footer"/>
    </w:pPr>
    <w:r>
      <w:rPr>
        <w:noProof/>
      </w:rPr>
      <mc:AlternateContent>
        <mc:Choice Requires="wps">
          <w:drawing>
            <wp:anchor distT="0" distB="0" distL="0" distR="0" simplePos="0" relativeHeight="251658248" behindDoc="0" locked="0" layoutInCell="1" allowOverlap="1" wp14:anchorId="552A2AF6" wp14:editId="2CE0EF56">
              <wp:simplePos x="635" y="635"/>
              <wp:positionH relativeFrom="page">
                <wp:align>left</wp:align>
              </wp:positionH>
              <wp:positionV relativeFrom="page">
                <wp:align>bottom</wp:align>
              </wp:positionV>
              <wp:extent cx="927735" cy="297180"/>
              <wp:effectExtent l="0" t="0" r="5715" b="0"/>
              <wp:wrapNone/>
              <wp:docPr id="806567635" name="Text Box 7"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6A0CEFC4" w14:textId="0D571B8E"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52A2AF6" id="_x0000_t202" coordsize="21600,21600" o:spt="202" path="m,l,21600r21600,l21600,xe">
              <v:stroke joinstyle="miter"/>
              <v:path gradientshapeok="t" o:connecttype="rect"/>
            </v:shapetype>
            <v:shape id="Text Box 7" o:spid="_x0000_s1034" type="#_x0000_t202" alt="NIBRT Protected Data" style="position:absolute;margin-left:0;margin-top:0;width:73.05pt;height:23.4pt;z-index:251658248;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aJEhFAIAACEEAAAOAAAAZHJzL2Uyb0RvYy54bWysU02P2jAQvVfqf7B8Lwm0FIgIK7orqkpo&#10;dyW22rNxbBLJ9li2IaG/vmOHQLvtqerFGc9M5uO95+VdpxU5CecbMCUdj3JKhOFQNeZQ0u8vmw9z&#10;SnxgpmIKjCjpWXh6t3r/btnaQkygBlUJR7CI8UVrS1qHYIss87wWmvkRWGEwKMFpFvDqDlnlWIvV&#10;tcomef45a8FV1gEX3qP3oQ/SVaovpeDhSUovAlElxdlCOl069/HMVktWHByzdcMvY7B/mEKzxmDT&#10;a6kHFhg5uuaPUrrhDjzIMOKgM5Cy4SLtgNuM8zfb7GpmRdoFwfH2CpP/f2X542lnnx0J3RfokMAI&#10;SGt94dEZ9+mk0/GLkxKMI4TnK2yiC4SjczGZzT5OKeEYmixm43mCNbv9bJ0PXwVoEo2SOmQlgcVO&#10;Wx+wIaYOKbGXgU2jVGJGmd8cmBg92W3CaIVu35GmKul8mH4P1RmXctDz7S3fNNh6y3x4Zg4Jxj1Q&#10;tOEJD6mgLSlcLEpqcD/+5o/5iDtGKWlRMCU1qGhK1DeDfEymn/I8Cizd0HCDsU/GeJFPY9wc9T2g&#10;Fsf4LCxPZkwOajClA/2Kml7HbhhihmPPku4H8z708sU3wcV6nZJQS5aFrdlZHktHzCKgL90rc/aC&#10;ekC6HmGQFCvegN/nxj+9XR8DUpCYifj2aF5gRx0mwi5vJgr913vKur3s1U8A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BVokSEU&#10;AgAAIQQAAA4AAAAAAAAAAAAAAAAALgIAAGRycy9lMm9Eb2MueG1sUEsBAi0AFAAGAAgAAAAhALPB&#10;EIDZAAAABAEAAA8AAAAAAAAAAAAAAAAAbgQAAGRycy9kb3ducmV2LnhtbFBLBQYAAAAABAAEAPMA&#10;AAB0BQAAAAA=&#10;" filled="f" stroked="f">
              <v:textbox style="mso-fit-shape-to-text:t" inset="20pt,0,0,15pt">
                <w:txbxContent>
                  <w:p w14:paraId="6A0CEFC4" w14:textId="0D571B8E"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64DEF6B" w14:textId="77777777" w:rsidR="00D6551A" w:rsidRDefault="00D6551A" w:rsidP="003C0FB1">
      <w:r>
        <w:separator/>
      </w:r>
    </w:p>
  </w:footnote>
  <w:footnote w:type="continuationSeparator" w:id="0">
    <w:p w14:paraId="058C2137" w14:textId="77777777" w:rsidR="00D6551A" w:rsidRDefault="00D6551A" w:rsidP="003C0FB1">
      <w:r>
        <w:continuationSeparator/>
      </w:r>
    </w:p>
  </w:footnote>
  <w:footnote w:type="continuationNotice" w:id="1">
    <w:p w14:paraId="7CBD4658" w14:textId="77777777" w:rsidR="00D6551A" w:rsidRDefault="00D6551A">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7578FE" w14:textId="77777777" w:rsidR="002C70EC" w:rsidRPr="00F672B1" w:rsidRDefault="00EB444F" w:rsidP="00503F93">
    <w:pPr>
      <w:pStyle w:val="Header"/>
      <w:rPr>
        <w:rFonts w:asciiTheme="minorHAnsi" w:hAnsiTheme="minorHAnsi"/>
        <w:sz w:val="16"/>
        <w:szCs w:val="16"/>
        <w:lang w:val="en-IE"/>
      </w:rPr>
    </w:pPr>
    <w:r>
      <w:rPr>
        <w:rFonts w:asciiTheme="minorHAnsi" w:hAnsiTheme="minorHAnsi"/>
        <w:sz w:val="16"/>
        <w:szCs w:val="16"/>
        <w:lang w:val="en-IE"/>
      </w:rPr>
      <w:t>ServicesRFT30112020</w:t>
    </w:r>
    <w:r w:rsidR="002C70EC">
      <w:rPr>
        <w:rFonts w:asciiTheme="minorHAnsi" w:hAnsiTheme="minorHAnsi"/>
        <w:sz w:val="16"/>
        <w:szCs w:val="16"/>
        <w:lang w:val="en-IE"/>
      </w:rPr>
      <w:tab/>
    </w:r>
    <w:r w:rsidR="002C70EC">
      <w:rPr>
        <w:rFonts w:asciiTheme="minorHAnsi" w:hAnsiTheme="minorHAnsi"/>
        <w:sz w:val="16"/>
        <w:szCs w:val="16"/>
        <w:lang w:val="en-IE"/>
      </w:rPr>
      <w:tab/>
    </w:r>
  </w:p>
  <w:p w14:paraId="7FAF899A" w14:textId="77777777" w:rsidR="002C70EC" w:rsidRDefault="002C70E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5C87776"/>
    <w:multiLevelType w:val="hybridMultilevel"/>
    <w:tmpl w:val="A830AABA"/>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070049EB"/>
    <w:multiLevelType w:val="hybridMultilevel"/>
    <w:tmpl w:val="EE48D3FA"/>
    <w:lvl w:ilvl="0" w:tplc="18090001">
      <w:start w:val="1"/>
      <w:numFmt w:val="bullet"/>
      <w:lvlText w:val=""/>
      <w:lvlJc w:val="left"/>
      <w:pPr>
        <w:ind w:left="1440" w:hanging="360"/>
      </w:pPr>
      <w:rPr>
        <w:rFonts w:ascii="Symbol" w:hAnsi="Symbol" w:hint="default"/>
      </w:rPr>
    </w:lvl>
    <w:lvl w:ilvl="1" w:tplc="18090003" w:tentative="1">
      <w:start w:val="1"/>
      <w:numFmt w:val="bullet"/>
      <w:lvlText w:val="o"/>
      <w:lvlJc w:val="left"/>
      <w:pPr>
        <w:ind w:left="2160" w:hanging="360"/>
      </w:pPr>
      <w:rPr>
        <w:rFonts w:ascii="Courier New" w:hAnsi="Courier New" w:cs="Courier New" w:hint="default"/>
      </w:rPr>
    </w:lvl>
    <w:lvl w:ilvl="2" w:tplc="18090005" w:tentative="1">
      <w:start w:val="1"/>
      <w:numFmt w:val="bullet"/>
      <w:lvlText w:val=""/>
      <w:lvlJc w:val="left"/>
      <w:pPr>
        <w:ind w:left="2880" w:hanging="360"/>
      </w:pPr>
      <w:rPr>
        <w:rFonts w:ascii="Wingdings" w:hAnsi="Wingdings" w:hint="default"/>
      </w:rPr>
    </w:lvl>
    <w:lvl w:ilvl="3" w:tplc="18090001" w:tentative="1">
      <w:start w:val="1"/>
      <w:numFmt w:val="bullet"/>
      <w:lvlText w:val=""/>
      <w:lvlJc w:val="left"/>
      <w:pPr>
        <w:ind w:left="3600" w:hanging="360"/>
      </w:pPr>
      <w:rPr>
        <w:rFonts w:ascii="Symbol" w:hAnsi="Symbol" w:hint="default"/>
      </w:rPr>
    </w:lvl>
    <w:lvl w:ilvl="4" w:tplc="18090003" w:tentative="1">
      <w:start w:val="1"/>
      <w:numFmt w:val="bullet"/>
      <w:lvlText w:val="o"/>
      <w:lvlJc w:val="left"/>
      <w:pPr>
        <w:ind w:left="4320" w:hanging="360"/>
      </w:pPr>
      <w:rPr>
        <w:rFonts w:ascii="Courier New" w:hAnsi="Courier New" w:cs="Courier New" w:hint="default"/>
      </w:rPr>
    </w:lvl>
    <w:lvl w:ilvl="5" w:tplc="18090005" w:tentative="1">
      <w:start w:val="1"/>
      <w:numFmt w:val="bullet"/>
      <w:lvlText w:val=""/>
      <w:lvlJc w:val="left"/>
      <w:pPr>
        <w:ind w:left="5040" w:hanging="360"/>
      </w:pPr>
      <w:rPr>
        <w:rFonts w:ascii="Wingdings" w:hAnsi="Wingdings" w:hint="default"/>
      </w:rPr>
    </w:lvl>
    <w:lvl w:ilvl="6" w:tplc="18090001" w:tentative="1">
      <w:start w:val="1"/>
      <w:numFmt w:val="bullet"/>
      <w:lvlText w:val=""/>
      <w:lvlJc w:val="left"/>
      <w:pPr>
        <w:ind w:left="5760" w:hanging="360"/>
      </w:pPr>
      <w:rPr>
        <w:rFonts w:ascii="Symbol" w:hAnsi="Symbol" w:hint="default"/>
      </w:rPr>
    </w:lvl>
    <w:lvl w:ilvl="7" w:tplc="18090003" w:tentative="1">
      <w:start w:val="1"/>
      <w:numFmt w:val="bullet"/>
      <w:lvlText w:val="o"/>
      <w:lvlJc w:val="left"/>
      <w:pPr>
        <w:ind w:left="6480" w:hanging="360"/>
      </w:pPr>
      <w:rPr>
        <w:rFonts w:ascii="Courier New" w:hAnsi="Courier New" w:cs="Courier New" w:hint="default"/>
      </w:rPr>
    </w:lvl>
    <w:lvl w:ilvl="8" w:tplc="18090005" w:tentative="1">
      <w:start w:val="1"/>
      <w:numFmt w:val="bullet"/>
      <w:lvlText w:val=""/>
      <w:lvlJc w:val="left"/>
      <w:pPr>
        <w:ind w:left="7200" w:hanging="360"/>
      </w:pPr>
      <w:rPr>
        <w:rFonts w:ascii="Wingdings" w:hAnsi="Wingdings" w:hint="default"/>
      </w:rPr>
    </w:lvl>
  </w:abstractNum>
  <w:abstractNum w:abstractNumId="3"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0B706C9D"/>
    <w:multiLevelType w:val="hybridMultilevel"/>
    <w:tmpl w:val="3832465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 w15:restartNumberingAfterBreak="0">
    <w:nsid w:val="0D4D7E3B"/>
    <w:multiLevelType w:val="hybridMultilevel"/>
    <w:tmpl w:val="AAB08CDE"/>
    <w:lvl w:ilvl="0" w:tplc="54DA9DD6">
      <w:start w:val="1"/>
      <w:numFmt w:val="decimal"/>
      <w:lvlText w:val="%1."/>
      <w:lvlJc w:val="left"/>
      <w:pPr>
        <w:ind w:left="768" w:hanging="360"/>
      </w:pPr>
      <w:rPr>
        <w:rFonts w:hint="default"/>
      </w:rPr>
    </w:lvl>
    <w:lvl w:ilvl="1" w:tplc="18090019" w:tentative="1">
      <w:start w:val="1"/>
      <w:numFmt w:val="lowerLetter"/>
      <w:lvlText w:val="%2."/>
      <w:lvlJc w:val="left"/>
      <w:pPr>
        <w:ind w:left="1488" w:hanging="360"/>
      </w:pPr>
    </w:lvl>
    <w:lvl w:ilvl="2" w:tplc="1809001B" w:tentative="1">
      <w:start w:val="1"/>
      <w:numFmt w:val="lowerRoman"/>
      <w:lvlText w:val="%3."/>
      <w:lvlJc w:val="right"/>
      <w:pPr>
        <w:ind w:left="2208" w:hanging="180"/>
      </w:pPr>
    </w:lvl>
    <w:lvl w:ilvl="3" w:tplc="1809000F" w:tentative="1">
      <w:start w:val="1"/>
      <w:numFmt w:val="decimal"/>
      <w:lvlText w:val="%4."/>
      <w:lvlJc w:val="left"/>
      <w:pPr>
        <w:ind w:left="2928" w:hanging="360"/>
      </w:pPr>
    </w:lvl>
    <w:lvl w:ilvl="4" w:tplc="18090019" w:tentative="1">
      <w:start w:val="1"/>
      <w:numFmt w:val="lowerLetter"/>
      <w:lvlText w:val="%5."/>
      <w:lvlJc w:val="left"/>
      <w:pPr>
        <w:ind w:left="3648" w:hanging="360"/>
      </w:pPr>
    </w:lvl>
    <w:lvl w:ilvl="5" w:tplc="1809001B" w:tentative="1">
      <w:start w:val="1"/>
      <w:numFmt w:val="lowerRoman"/>
      <w:lvlText w:val="%6."/>
      <w:lvlJc w:val="right"/>
      <w:pPr>
        <w:ind w:left="4368" w:hanging="180"/>
      </w:pPr>
    </w:lvl>
    <w:lvl w:ilvl="6" w:tplc="1809000F" w:tentative="1">
      <w:start w:val="1"/>
      <w:numFmt w:val="decimal"/>
      <w:lvlText w:val="%7."/>
      <w:lvlJc w:val="left"/>
      <w:pPr>
        <w:ind w:left="5088" w:hanging="360"/>
      </w:pPr>
    </w:lvl>
    <w:lvl w:ilvl="7" w:tplc="18090019" w:tentative="1">
      <w:start w:val="1"/>
      <w:numFmt w:val="lowerLetter"/>
      <w:lvlText w:val="%8."/>
      <w:lvlJc w:val="left"/>
      <w:pPr>
        <w:ind w:left="5808" w:hanging="360"/>
      </w:pPr>
    </w:lvl>
    <w:lvl w:ilvl="8" w:tplc="1809001B" w:tentative="1">
      <w:start w:val="1"/>
      <w:numFmt w:val="lowerRoman"/>
      <w:lvlText w:val="%9."/>
      <w:lvlJc w:val="right"/>
      <w:pPr>
        <w:ind w:left="6528" w:hanging="180"/>
      </w:pPr>
    </w:lvl>
  </w:abstractNum>
  <w:abstractNum w:abstractNumId="6"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7"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8"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185066DA"/>
    <w:multiLevelType w:val="hybridMultilevel"/>
    <w:tmpl w:val="75280B0C"/>
    <w:lvl w:ilvl="0" w:tplc="405C70B4">
      <w:start w:val="1"/>
      <w:numFmt w:val="lowerLetter"/>
      <w:lvlText w:val="(%1)"/>
      <w:lvlJc w:val="left"/>
      <w:pPr>
        <w:ind w:left="1134"/>
      </w:pPr>
      <w:rPr>
        <w:rFonts w:ascii="Calibri" w:eastAsia="Times New Roman" w:hAnsi="Calibri" w:cs="Times New Roman" w:hint="default"/>
        <w:b w:val="0"/>
        <w:i w:val="0"/>
        <w:strike w:val="0"/>
        <w:dstrike w:val="0"/>
        <w:color w:val="auto"/>
        <w:sz w:val="22"/>
        <w:szCs w:val="21"/>
        <w:u w:val="none" w:color="000000"/>
        <w:vertAlign w:val="baseline"/>
      </w:rPr>
    </w:lvl>
    <w:lvl w:ilvl="1" w:tplc="B54A4BAA">
      <w:start w:val="1"/>
      <w:numFmt w:val="lowerLetter"/>
      <w:lvlText w:val="%2"/>
      <w:lvlJc w:val="left"/>
      <w:pPr>
        <w:ind w:left="1800"/>
      </w:pPr>
      <w:rPr>
        <w:rFonts w:ascii="Times New Roman" w:eastAsia="Times New Roman" w:hAnsi="Times New Roman" w:cs="Times New Roman"/>
        <w:b w:val="0"/>
        <w:i w:val="0"/>
        <w:strike w:val="0"/>
        <w:dstrike w:val="0"/>
        <w:color w:val="000000"/>
        <w:sz w:val="21"/>
        <w:szCs w:val="21"/>
        <w:u w:val="none" w:color="000000"/>
        <w:vertAlign w:val="baseline"/>
      </w:rPr>
    </w:lvl>
    <w:lvl w:ilvl="2" w:tplc="27544CBC">
      <w:start w:val="1"/>
      <w:numFmt w:val="lowerRoman"/>
      <w:lvlText w:val="%3"/>
      <w:lvlJc w:val="left"/>
      <w:pPr>
        <w:ind w:left="2520"/>
      </w:pPr>
      <w:rPr>
        <w:rFonts w:ascii="Times New Roman" w:eastAsia="Times New Roman" w:hAnsi="Times New Roman" w:cs="Times New Roman"/>
        <w:b w:val="0"/>
        <w:i w:val="0"/>
        <w:strike w:val="0"/>
        <w:dstrike w:val="0"/>
        <w:color w:val="000000"/>
        <w:sz w:val="21"/>
        <w:szCs w:val="21"/>
        <w:u w:val="none" w:color="000000"/>
        <w:vertAlign w:val="baseline"/>
      </w:rPr>
    </w:lvl>
    <w:lvl w:ilvl="3" w:tplc="17A20428">
      <w:start w:val="1"/>
      <w:numFmt w:val="decimal"/>
      <w:lvlText w:val="%4"/>
      <w:lvlJc w:val="left"/>
      <w:pPr>
        <w:ind w:left="3240"/>
      </w:pPr>
      <w:rPr>
        <w:rFonts w:ascii="Times New Roman" w:eastAsia="Times New Roman" w:hAnsi="Times New Roman" w:cs="Times New Roman"/>
        <w:b w:val="0"/>
        <w:i w:val="0"/>
        <w:strike w:val="0"/>
        <w:dstrike w:val="0"/>
        <w:color w:val="000000"/>
        <w:sz w:val="21"/>
        <w:szCs w:val="21"/>
        <w:u w:val="none" w:color="000000"/>
        <w:vertAlign w:val="baseline"/>
      </w:rPr>
    </w:lvl>
    <w:lvl w:ilvl="4" w:tplc="D12E5600">
      <w:start w:val="1"/>
      <w:numFmt w:val="lowerLetter"/>
      <w:lvlText w:val="%5"/>
      <w:lvlJc w:val="left"/>
      <w:pPr>
        <w:ind w:left="3960"/>
      </w:pPr>
      <w:rPr>
        <w:rFonts w:ascii="Times New Roman" w:eastAsia="Times New Roman" w:hAnsi="Times New Roman" w:cs="Times New Roman"/>
        <w:b w:val="0"/>
        <w:i w:val="0"/>
        <w:strike w:val="0"/>
        <w:dstrike w:val="0"/>
        <w:color w:val="000000"/>
        <w:sz w:val="21"/>
        <w:szCs w:val="21"/>
        <w:u w:val="none" w:color="000000"/>
        <w:vertAlign w:val="baseline"/>
      </w:rPr>
    </w:lvl>
    <w:lvl w:ilvl="5" w:tplc="9F502D5C">
      <w:start w:val="1"/>
      <w:numFmt w:val="lowerRoman"/>
      <w:lvlText w:val="%6"/>
      <w:lvlJc w:val="left"/>
      <w:pPr>
        <w:ind w:left="4680"/>
      </w:pPr>
      <w:rPr>
        <w:rFonts w:ascii="Times New Roman" w:eastAsia="Times New Roman" w:hAnsi="Times New Roman" w:cs="Times New Roman"/>
        <w:b w:val="0"/>
        <w:i w:val="0"/>
        <w:strike w:val="0"/>
        <w:dstrike w:val="0"/>
        <w:color w:val="000000"/>
        <w:sz w:val="21"/>
        <w:szCs w:val="21"/>
        <w:u w:val="none" w:color="000000"/>
        <w:vertAlign w:val="baseline"/>
      </w:rPr>
    </w:lvl>
    <w:lvl w:ilvl="6" w:tplc="9CE0E9DE">
      <w:start w:val="1"/>
      <w:numFmt w:val="decimal"/>
      <w:lvlText w:val="%7"/>
      <w:lvlJc w:val="left"/>
      <w:pPr>
        <w:ind w:left="5400"/>
      </w:pPr>
      <w:rPr>
        <w:rFonts w:ascii="Times New Roman" w:eastAsia="Times New Roman" w:hAnsi="Times New Roman" w:cs="Times New Roman"/>
        <w:b w:val="0"/>
        <w:i w:val="0"/>
        <w:strike w:val="0"/>
        <w:dstrike w:val="0"/>
        <w:color w:val="000000"/>
        <w:sz w:val="21"/>
        <w:szCs w:val="21"/>
        <w:u w:val="none" w:color="000000"/>
        <w:vertAlign w:val="baseline"/>
      </w:rPr>
    </w:lvl>
    <w:lvl w:ilvl="7" w:tplc="69E6FFAA">
      <w:start w:val="1"/>
      <w:numFmt w:val="lowerLetter"/>
      <w:lvlText w:val="%8"/>
      <w:lvlJc w:val="left"/>
      <w:pPr>
        <w:ind w:left="6120"/>
      </w:pPr>
      <w:rPr>
        <w:rFonts w:ascii="Times New Roman" w:eastAsia="Times New Roman" w:hAnsi="Times New Roman" w:cs="Times New Roman"/>
        <w:b w:val="0"/>
        <w:i w:val="0"/>
        <w:strike w:val="0"/>
        <w:dstrike w:val="0"/>
        <w:color w:val="000000"/>
        <w:sz w:val="21"/>
        <w:szCs w:val="21"/>
        <w:u w:val="none" w:color="000000"/>
        <w:vertAlign w:val="baseline"/>
      </w:rPr>
    </w:lvl>
    <w:lvl w:ilvl="8" w:tplc="D3AAB73A">
      <w:start w:val="1"/>
      <w:numFmt w:val="lowerRoman"/>
      <w:lvlText w:val="%9"/>
      <w:lvlJc w:val="left"/>
      <w:pPr>
        <w:ind w:left="6840"/>
      </w:pPr>
      <w:rPr>
        <w:rFonts w:ascii="Times New Roman" w:eastAsia="Times New Roman" w:hAnsi="Times New Roman" w:cs="Times New Roman"/>
        <w:b w:val="0"/>
        <w:i w:val="0"/>
        <w:strike w:val="0"/>
        <w:dstrike w:val="0"/>
        <w:color w:val="000000"/>
        <w:sz w:val="21"/>
        <w:szCs w:val="21"/>
        <w:u w:val="none" w:color="000000"/>
        <w:vertAlign w:val="baseline"/>
      </w:rPr>
    </w:lvl>
  </w:abstractNum>
  <w:abstractNum w:abstractNumId="10" w15:restartNumberingAfterBreak="0">
    <w:nsid w:val="1BC92CB5"/>
    <w:multiLevelType w:val="hybridMultilevel"/>
    <w:tmpl w:val="D3A2AEFE"/>
    <w:lvl w:ilvl="0" w:tplc="0809000F">
      <w:start w:val="1"/>
      <w:numFmt w:val="decimal"/>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11"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2"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3" w15:restartNumberingAfterBreak="0">
    <w:nsid w:val="23CA451C"/>
    <w:multiLevelType w:val="hybridMultilevel"/>
    <w:tmpl w:val="691E0128"/>
    <w:lvl w:ilvl="0" w:tplc="37121378">
      <w:start w:val="1"/>
      <w:numFmt w:val="decimal"/>
      <w:lvlText w:val="%1."/>
      <w:lvlJc w:val="left"/>
      <w:pPr>
        <w:ind w:left="768" w:hanging="360"/>
      </w:pPr>
      <w:rPr>
        <w:rFonts w:hint="default"/>
      </w:rPr>
    </w:lvl>
    <w:lvl w:ilvl="1" w:tplc="18090019" w:tentative="1">
      <w:start w:val="1"/>
      <w:numFmt w:val="lowerLetter"/>
      <w:lvlText w:val="%2."/>
      <w:lvlJc w:val="left"/>
      <w:pPr>
        <w:ind w:left="1488" w:hanging="360"/>
      </w:pPr>
    </w:lvl>
    <w:lvl w:ilvl="2" w:tplc="1809001B" w:tentative="1">
      <w:start w:val="1"/>
      <w:numFmt w:val="lowerRoman"/>
      <w:lvlText w:val="%3."/>
      <w:lvlJc w:val="right"/>
      <w:pPr>
        <w:ind w:left="2208" w:hanging="180"/>
      </w:pPr>
    </w:lvl>
    <w:lvl w:ilvl="3" w:tplc="1809000F" w:tentative="1">
      <w:start w:val="1"/>
      <w:numFmt w:val="decimal"/>
      <w:lvlText w:val="%4."/>
      <w:lvlJc w:val="left"/>
      <w:pPr>
        <w:ind w:left="2928" w:hanging="360"/>
      </w:pPr>
    </w:lvl>
    <w:lvl w:ilvl="4" w:tplc="18090019" w:tentative="1">
      <w:start w:val="1"/>
      <w:numFmt w:val="lowerLetter"/>
      <w:lvlText w:val="%5."/>
      <w:lvlJc w:val="left"/>
      <w:pPr>
        <w:ind w:left="3648" w:hanging="360"/>
      </w:pPr>
    </w:lvl>
    <w:lvl w:ilvl="5" w:tplc="1809001B" w:tentative="1">
      <w:start w:val="1"/>
      <w:numFmt w:val="lowerRoman"/>
      <w:lvlText w:val="%6."/>
      <w:lvlJc w:val="right"/>
      <w:pPr>
        <w:ind w:left="4368" w:hanging="180"/>
      </w:pPr>
    </w:lvl>
    <w:lvl w:ilvl="6" w:tplc="1809000F" w:tentative="1">
      <w:start w:val="1"/>
      <w:numFmt w:val="decimal"/>
      <w:lvlText w:val="%7."/>
      <w:lvlJc w:val="left"/>
      <w:pPr>
        <w:ind w:left="5088" w:hanging="360"/>
      </w:pPr>
    </w:lvl>
    <w:lvl w:ilvl="7" w:tplc="18090019" w:tentative="1">
      <w:start w:val="1"/>
      <w:numFmt w:val="lowerLetter"/>
      <w:lvlText w:val="%8."/>
      <w:lvlJc w:val="left"/>
      <w:pPr>
        <w:ind w:left="5808" w:hanging="360"/>
      </w:pPr>
    </w:lvl>
    <w:lvl w:ilvl="8" w:tplc="1809001B" w:tentative="1">
      <w:start w:val="1"/>
      <w:numFmt w:val="lowerRoman"/>
      <w:lvlText w:val="%9."/>
      <w:lvlJc w:val="right"/>
      <w:pPr>
        <w:ind w:left="6528" w:hanging="180"/>
      </w:pPr>
    </w:lvl>
  </w:abstractNum>
  <w:abstractNum w:abstractNumId="14"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15" w15:restartNumberingAfterBreak="0">
    <w:nsid w:val="2BDA12E8"/>
    <w:multiLevelType w:val="hybridMultilevel"/>
    <w:tmpl w:val="15A236AA"/>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16"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7" w15:restartNumberingAfterBreak="0">
    <w:nsid w:val="313457DF"/>
    <w:multiLevelType w:val="hybridMultilevel"/>
    <w:tmpl w:val="21C28052"/>
    <w:lvl w:ilvl="0" w:tplc="4BD80500">
      <w:start w:val="1"/>
      <w:numFmt w:val="decimal"/>
      <w:lvlText w:val="%1."/>
      <w:lvlJc w:val="left"/>
      <w:pPr>
        <w:ind w:left="768" w:hanging="360"/>
      </w:pPr>
      <w:rPr>
        <w:rFonts w:hint="default"/>
      </w:rPr>
    </w:lvl>
    <w:lvl w:ilvl="1" w:tplc="18090019" w:tentative="1">
      <w:start w:val="1"/>
      <w:numFmt w:val="lowerLetter"/>
      <w:lvlText w:val="%2."/>
      <w:lvlJc w:val="left"/>
      <w:pPr>
        <w:ind w:left="1488" w:hanging="360"/>
      </w:pPr>
    </w:lvl>
    <w:lvl w:ilvl="2" w:tplc="1809001B" w:tentative="1">
      <w:start w:val="1"/>
      <w:numFmt w:val="lowerRoman"/>
      <w:lvlText w:val="%3."/>
      <w:lvlJc w:val="right"/>
      <w:pPr>
        <w:ind w:left="2208" w:hanging="180"/>
      </w:pPr>
    </w:lvl>
    <w:lvl w:ilvl="3" w:tplc="1809000F" w:tentative="1">
      <w:start w:val="1"/>
      <w:numFmt w:val="decimal"/>
      <w:lvlText w:val="%4."/>
      <w:lvlJc w:val="left"/>
      <w:pPr>
        <w:ind w:left="2928" w:hanging="360"/>
      </w:pPr>
    </w:lvl>
    <w:lvl w:ilvl="4" w:tplc="18090019" w:tentative="1">
      <w:start w:val="1"/>
      <w:numFmt w:val="lowerLetter"/>
      <w:lvlText w:val="%5."/>
      <w:lvlJc w:val="left"/>
      <w:pPr>
        <w:ind w:left="3648" w:hanging="360"/>
      </w:pPr>
    </w:lvl>
    <w:lvl w:ilvl="5" w:tplc="1809001B" w:tentative="1">
      <w:start w:val="1"/>
      <w:numFmt w:val="lowerRoman"/>
      <w:lvlText w:val="%6."/>
      <w:lvlJc w:val="right"/>
      <w:pPr>
        <w:ind w:left="4368" w:hanging="180"/>
      </w:pPr>
    </w:lvl>
    <w:lvl w:ilvl="6" w:tplc="1809000F" w:tentative="1">
      <w:start w:val="1"/>
      <w:numFmt w:val="decimal"/>
      <w:lvlText w:val="%7."/>
      <w:lvlJc w:val="left"/>
      <w:pPr>
        <w:ind w:left="5088" w:hanging="360"/>
      </w:pPr>
    </w:lvl>
    <w:lvl w:ilvl="7" w:tplc="18090019" w:tentative="1">
      <w:start w:val="1"/>
      <w:numFmt w:val="lowerLetter"/>
      <w:lvlText w:val="%8."/>
      <w:lvlJc w:val="left"/>
      <w:pPr>
        <w:ind w:left="5808" w:hanging="360"/>
      </w:pPr>
    </w:lvl>
    <w:lvl w:ilvl="8" w:tplc="1809001B" w:tentative="1">
      <w:start w:val="1"/>
      <w:numFmt w:val="lowerRoman"/>
      <w:lvlText w:val="%9."/>
      <w:lvlJc w:val="right"/>
      <w:pPr>
        <w:ind w:left="6528" w:hanging="180"/>
      </w:pPr>
    </w:lvl>
  </w:abstractNum>
  <w:abstractNum w:abstractNumId="18" w15:restartNumberingAfterBreak="0">
    <w:nsid w:val="317D45DB"/>
    <w:multiLevelType w:val="hybridMultilevel"/>
    <w:tmpl w:val="7EBC7188"/>
    <w:lvl w:ilvl="0" w:tplc="FB6CE42E">
      <w:start w:val="1"/>
      <w:numFmt w:val="decimal"/>
      <w:lvlText w:val="%1."/>
      <w:lvlJc w:val="left"/>
      <w:pPr>
        <w:ind w:left="1440" w:hanging="72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9"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20" w15:restartNumberingAfterBreak="0">
    <w:nsid w:val="49975FC5"/>
    <w:multiLevelType w:val="hybridMultilevel"/>
    <w:tmpl w:val="AD4815B6"/>
    <w:lvl w:ilvl="0" w:tplc="1809000D">
      <w:start w:val="1"/>
      <w:numFmt w:val="bullet"/>
      <w:lvlText w:val=""/>
      <w:lvlJc w:val="left"/>
      <w:pPr>
        <w:ind w:left="720" w:hanging="360"/>
      </w:pPr>
      <w:rPr>
        <w:rFonts w:ascii="Wingdings" w:hAnsi="Wingdings"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1"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2" w15:restartNumberingAfterBreak="0">
    <w:nsid w:val="4B717354"/>
    <w:multiLevelType w:val="hybridMultilevel"/>
    <w:tmpl w:val="33ACB4B4"/>
    <w:lvl w:ilvl="0" w:tplc="1809000D">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3"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4" w15:restartNumberingAfterBreak="0">
    <w:nsid w:val="56193B36"/>
    <w:multiLevelType w:val="hybridMultilevel"/>
    <w:tmpl w:val="6FE04E1A"/>
    <w:lvl w:ilvl="0" w:tplc="1809000D">
      <w:start w:val="1"/>
      <w:numFmt w:val="bullet"/>
      <w:lvlText w:val=""/>
      <w:lvlJc w:val="left"/>
      <w:pPr>
        <w:ind w:left="768" w:hanging="360"/>
      </w:pPr>
      <w:rPr>
        <w:rFonts w:ascii="Wingdings" w:hAnsi="Wingdings" w:hint="default"/>
      </w:rPr>
    </w:lvl>
    <w:lvl w:ilvl="1" w:tplc="18090003">
      <w:start w:val="1"/>
      <w:numFmt w:val="bullet"/>
      <w:lvlText w:val="o"/>
      <w:lvlJc w:val="left"/>
      <w:pPr>
        <w:ind w:left="1488" w:hanging="360"/>
      </w:pPr>
      <w:rPr>
        <w:rFonts w:ascii="Courier New" w:hAnsi="Courier New" w:cs="Courier New" w:hint="default"/>
      </w:rPr>
    </w:lvl>
    <w:lvl w:ilvl="2" w:tplc="18090005">
      <w:start w:val="1"/>
      <w:numFmt w:val="bullet"/>
      <w:lvlText w:val=""/>
      <w:lvlJc w:val="left"/>
      <w:pPr>
        <w:ind w:left="2208" w:hanging="360"/>
      </w:pPr>
      <w:rPr>
        <w:rFonts w:ascii="Wingdings" w:hAnsi="Wingdings" w:hint="default"/>
      </w:rPr>
    </w:lvl>
    <w:lvl w:ilvl="3" w:tplc="18090001">
      <w:start w:val="1"/>
      <w:numFmt w:val="bullet"/>
      <w:lvlText w:val=""/>
      <w:lvlJc w:val="left"/>
      <w:pPr>
        <w:ind w:left="2928" w:hanging="360"/>
      </w:pPr>
      <w:rPr>
        <w:rFonts w:ascii="Symbol" w:hAnsi="Symbol" w:hint="default"/>
      </w:rPr>
    </w:lvl>
    <w:lvl w:ilvl="4" w:tplc="18090003">
      <w:start w:val="1"/>
      <w:numFmt w:val="bullet"/>
      <w:lvlText w:val="o"/>
      <w:lvlJc w:val="left"/>
      <w:pPr>
        <w:ind w:left="3648" w:hanging="360"/>
      </w:pPr>
      <w:rPr>
        <w:rFonts w:ascii="Courier New" w:hAnsi="Courier New" w:cs="Courier New" w:hint="default"/>
      </w:rPr>
    </w:lvl>
    <w:lvl w:ilvl="5" w:tplc="18090005">
      <w:start w:val="1"/>
      <w:numFmt w:val="bullet"/>
      <w:lvlText w:val=""/>
      <w:lvlJc w:val="left"/>
      <w:pPr>
        <w:ind w:left="4368" w:hanging="360"/>
      </w:pPr>
      <w:rPr>
        <w:rFonts w:ascii="Wingdings" w:hAnsi="Wingdings" w:hint="default"/>
      </w:rPr>
    </w:lvl>
    <w:lvl w:ilvl="6" w:tplc="18090001">
      <w:start w:val="1"/>
      <w:numFmt w:val="bullet"/>
      <w:lvlText w:val=""/>
      <w:lvlJc w:val="left"/>
      <w:pPr>
        <w:ind w:left="5088" w:hanging="360"/>
      </w:pPr>
      <w:rPr>
        <w:rFonts w:ascii="Symbol" w:hAnsi="Symbol" w:hint="default"/>
      </w:rPr>
    </w:lvl>
    <w:lvl w:ilvl="7" w:tplc="18090003">
      <w:start w:val="1"/>
      <w:numFmt w:val="bullet"/>
      <w:lvlText w:val="o"/>
      <w:lvlJc w:val="left"/>
      <w:pPr>
        <w:ind w:left="5808" w:hanging="360"/>
      </w:pPr>
      <w:rPr>
        <w:rFonts w:ascii="Courier New" w:hAnsi="Courier New" w:cs="Courier New" w:hint="default"/>
      </w:rPr>
    </w:lvl>
    <w:lvl w:ilvl="8" w:tplc="18090005">
      <w:start w:val="1"/>
      <w:numFmt w:val="bullet"/>
      <w:lvlText w:val=""/>
      <w:lvlJc w:val="left"/>
      <w:pPr>
        <w:ind w:left="6528" w:hanging="360"/>
      </w:pPr>
      <w:rPr>
        <w:rFonts w:ascii="Wingdings" w:hAnsi="Wingdings" w:hint="default"/>
      </w:rPr>
    </w:lvl>
  </w:abstractNum>
  <w:abstractNum w:abstractNumId="25"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67351EF3"/>
    <w:multiLevelType w:val="hybridMultilevel"/>
    <w:tmpl w:val="30ACBFEC"/>
    <w:lvl w:ilvl="0" w:tplc="1809000D">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8"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9"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0"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1"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256906843">
    <w:abstractNumId w:val="25"/>
  </w:num>
  <w:num w:numId="2" w16cid:durableId="1195342348">
    <w:abstractNumId w:val="31"/>
  </w:num>
  <w:num w:numId="3" w16cid:durableId="822965143">
    <w:abstractNumId w:val="26"/>
  </w:num>
  <w:num w:numId="4" w16cid:durableId="2110730652">
    <w:abstractNumId w:val="6"/>
  </w:num>
  <w:num w:numId="5" w16cid:durableId="633096656">
    <w:abstractNumId w:val="30"/>
  </w:num>
  <w:num w:numId="6" w16cid:durableId="926304255">
    <w:abstractNumId w:val="9"/>
  </w:num>
  <w:num w:numId="7" w16cid:durableId="2128548080">
    <w:abstractNumId w:val="11"/>
  </w:num>
  <w:num w:numId="8" w16cid:durableId="1775249150">
    <w:abstractNumId w:val="1"/>
  </w:num>
  <w:num w:numId="9" w16cid:durableId="1547528706">
    <w:abstractNumId w:val="3"/>
  </w:num>
  <w:num w:numId="10" w16cid:durableId="1399785044">
    <w:abstractNumId w:val="8"/>
  </w:num>
  <w:num w:numId="11" w16cid:durableId="1465541216">
    <w:abstractNumId w:val="29"/>
  </w:num>
  <w:num w:numId="12" w16cid:durableId="660154626">
    <w:abstractNumId w:val="12"/>
  </w:num>
  <w:num w:numId="13" w16cid:durableId="618731346">
    <w:abstractNumId w:val="21"/>
  </w:num>
  <w:num w:numId="14" w16cid:durableId="1126391383">
    <w:abstractNumId w:val="23"/>
  </w:num>
  <w:num w:numId="15" w16cid:durableId="1827625033">
    <w:abstractNumId w:val="19"/>
  </w:num>
  <w:num w:numId="16" w16cid:durableId="1393574750">
    <w:abstractNumId w:val="28"/>
  </w:num>
  <w:num w:numId="17" w16cid:durableId="988512018">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666663518">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825268884">
    <w:abstractNumId w:val="24"/>
  </w:num>
  <w:num w:numId="20" w16cid:durableId="1884562482">
    <w:abstractNumId w:val="15"/>
  </w:num>
  <w:num w:numId="21" w16cid:durableId="2143769437">
    <w:abstractNumId w:val="27"/>
  </w:num>
  <w:num w:numId="22" w16cid:durableId="183904763">
    <w:abstractNumId w:val="13"/>
  </w:num>
  <w:num w:numId="23" w16cid:durableId="1786655470">
    <w:abstractNumId w:val="5"/>
  </w:num>
  <w:num w:numId="24" w16cid:durableId="2045206504">
    <w:abstractNumId w:val="17"/>
  </w:num>
  <w:num w:numId="25" w16cid:durableId="1351952065">
    <w:abstractNumId w:val="2"/>
  </w:num>
  <w:num w:numId="26" w16cid:durableId="1229535386">
    <w:abstractNumId w:val="18"/>
  </w:num>
  <w:num w:numId="27" w16cid:durableId="1420952979">
    <w:abstractNumId w:val="4"/>
  </w:num>
  <w:num w:numId="28" w16cid:durableId="337469447">
    <w:abstractNumId w:val="20"/>
  </w:num>
  <w:num w:numId="29" w16cid:durableId="209729347">
    <w:abstractNumId w:val="22"/>
  </w:num>
  <w:num w:numId="30" w16cid:durableId="1889300908">
    <w:abstractNumId w:val="10"/>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cumentProtection w:edit="forms" w:enforcement="1" w:cryptProviderType="rsaAES" w:cryptAlgorithmClass="hash" w:cryptAlgorithmType="typeAny" w:cryptAlgorithmSid="14" w:cryptSpinCount="100000" w:hash="jtNquiIjAV7sVBWYsFRUv5IxYa3gKmO0ah8ek1Fa43ZC8A9a3ClGunjqJpcYbPui2wvcTm9XuE5kDkFTLYn+iQ==" w:salt="2S8A2CCKqvVnL6MIatkovg=="/>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26BF"/>
    <w:rsid w:val="000038AA"/>
    <w:rsid w:val="000041AC"/>
    <w:rsid w:val="0000669B"/>
    <w:rsid w:val="00007705"/>
    <w:rsid w:val="00007EF6"/>
    <w:rsid w:val="00012FC8"/>
    <w:rsid w:val="0001388F"/>
    <w:rsid w:val="000225C5"/>
    <w:rsid w:val="00024812"/>
    <w:rsid w:val="00024D98"/>
    <w:rsid w:val="000253C0"/>
    <w:rsid w:val="00026085"/>
    <w:rsid w:val="00031CFF"/>
    <w:rsid w:val="00035583"/>
    <w:rsid w:val="0004226C"/>
    <w:rsid w:val="00056B48"/>
    <w:rsid w:val="00061527"/>
    <w:rsid w:val="0006379F"/>
    <w:rsid w:val="00065155"/>
    <w:rsid w:val="00065AEE"/>
    <w:rsid w:val="00067C07"/>
    <w:rsid w:val="00070D86"/>
    <w:rsid w:val="00071D94"/>
    <w:rsid w:val="000741C1"/>
    <w:rsid w:val="0009235D"/>
    <w:rsid w:val="00095545"/>
    <w:rsid w:val="000A1F05"/>
    <w:rsid w:val="000B5CCC"/>
    <w:rsid w:val="000C0E06"/>
    <w:rsid w:val="000C0E11"/>
    <w:rsid w:val="000C65B7"/>
    <w:rsid w:val="000D10E2"/>
    <w:rsid w:val="000D6F77"/>
    <w:rsid w:val="000E283A"/>
    <w:rsid w:val="000E2CF8"/>
    <w:rsid w:val="000E4872"/>
    <w:rsid w:val="000F0378"/>
    <w:rsid w:val="000F1A85"/>
    <w:rsid w:val="000F4D74"/>
    <w:rsid w:val="000F751F"/>
    <w:rsid w:val="001013AC"/>
    <w:rsid w:val="00101A30"/>
    <w:rsid w:val="00101AC8"/>
    <w:rsid w:val="0010515A"/>
    <w:rsid w:val="0010521B"/>
    <w:rsid w:val="001066A4"/>
    <w:rsid w:val="001119EC"/>
    <w:rsid w:val="00114317"/>
    <w:rsid w:val="0012020C"/>
    <w:rsid w:val="00125954"/>
    <w:rsid w:val="00125E68"/>
    <w:rsid w:val="00130442"/>
    <w:rsid w:val="00133E8E"/>
    <w:rsid w:val="001473BE"/>
    <w:rsid w:val="001524AB"/>
    <w:rsid w:val="00157FE1"/>
    <w:rsid w:val="00164C33"/>
    <w:rsid w:val="00164CF1"/>
    <w:rsid w:val="001651D7"/>
    <w:rsid w:val="001654BE"/>
    <w:rsid w:val="0016779F"/>
    <w:rsid w:val="00173329"/>
    <w:rsid w:val="00174C54"/>
    <w:rsid w:val="001750A8"/>
    <w:rsid w:val="00175C84"/>
    <w:rsid w:val="0018606D"/>
    <w:rsid w:val="00192D79"/>
    <w:rsid w:val="00192EE0"/>
    <w:rsid w:val="001A1408"/>
    <w:rsid w:val="001B34C7"/>
    <w:rsid w:val="001B5C7C"/>
    <w:rsid w:val="001B602E"/>
    <w:rsid w:val="001C2C12"/>
    <w:rsid w:val="001C3A95"/>
    <w:rsid w:val="001C3D44"/>
    <w:rsid w:val="001D1C4C"/>
    <w:rsid w:val="001E4906"/>
    <w:rsid w:val="001E59E6"/>
    <w:rsid w:val="001F098A"/>
    <w:rsid w:val="001F10BA"/>
    <w:rsid w:val="001F6360"/>
    <w:rsid w:val="001F68D2"/>
    <w:rsid w:val="001F7D43"/>
    <w:rsid w:val="001F7FC2"/>
    <w:rsid w:val="00203D86"/>
    <w:rsid w:val="00215DDF"/>
    <w:rsid w:val="00220781"/>
    <w:rsid w:val="00225E52"/>
    <w:rsid w:val="00227059"/>
    <w:rsid w:val="00234C8E"/>
    <w:rsid w:val="0023618E"/>
    <w:rsid w:val="002418DA"/>
    <w:rsid w:val="00241925"/>
    <w:rsid w:val="00241B93"/>
    <w:rsid w:val="00245488"/>
    <w:rsid w:val="00246362"/>
    <w:rsid w:val="002479EE"/>
    <w:rsid w:val="00252B44"/>
    <w:rsid w:val="00262D5D"/>
    <w:rsid w:val="00267244"/>
    <w:rsid w:val="0027184D"/>
    <w:rsid w:val="00272107"/>
    <w:rsid w:val="00280610"/>
    <w:rsid w:val="0028250A"/>
    <w:rsid w:val="00285B02"/>
    <w:rsid w:val="00286F2F"/>
    <w:rsid w:val="00292437"/>
    <w:rsid w:val="00296C52"/>
    <w:rsid w:val="002A1879"/>
    <w:rsid w:val="002A3ACA"/>
    <w:rsid w:val="002B1C6E"/>
    <w:rsid w:val="002B2535"/>
    <w:rsid w:val="002B45C5"/>
    <w:rsid w:val="002B60D2"/>
    <w:rsid w:val="002B6449"/>
    <w:rsid w:val="002B6508"/>
    <w:rsid w:val="002C08E8"/>
    <w:rsid w:val="002C70EC"/>
    <w:rsid w:val="002C7140"/>
    <w:rsid w:val="002C7197"/>
    <w:rsid w:val="002C72C0"/>
    <w:rsid w:val="002C72C1"/>
    <w:rsid w:val="002D062E"/>
    <w:rsid w:val="002D46B0"/>
    <w:rsid w:val="002E1886"/>
    <w:rsid w:val="002E273D"/>
    <w:rsid w:val="002E7B32"/>
    <w:rsid w:val="002F0288"/>
    <w:rsid w:val="003000E1"/>
    <w:rsid w:val="0030399F"/>
    <w:rsid w:val="003073E6"/>
    <w:rsid w:val="0031024C"/>
    <w:rsid w:val="00310EDC"/>
    <w:rsid w:val="00311BCB"/>
    <w:rsid w:val="003126A3"/>
    <w:rsid w:val="00317788"/>
    <w:rsid w:val="00320860"/>
    <w:rsid w:val="00321AC6"/>
    <w:rsid w:val="00325955"/>
    <w:rsid w:val="00325B4F"/>
    <w:rsid w:val="003270FE"/>
    <w:rsid w:val="003274B8"/>
    <w:rsid w:val="00327F6E"/>
    <w:rsid w:val="0034204D"/>
    <w:rsid w:val="00344328"/>
    <w:rsid w:val="00350DBC"/>
    <w:rsid w:val="00351AD2"/>
    <w:rsid w:val="003539CC"/>
    <w:rsid w:val="003670C3"/>
    <w:rsid w:val="003700B0"/>
    <w:rsid w:val="0037365C"/>
    <w:rsid w:val="00377945"/>
    <w:rsid w:val="00383C79"/>
    <w:rsid w:val="0038503C"/>
    <w:rsid w:val="0038799C"/>
    <w:rsid w:val="00394603"/>
    <w:rsid w:val="00397285"/>
    <w:rsid w:val="003B3FF7"/>
    <w:rsid w:val="003C0FB1"/>
    <w:rsid w:val="003C19E4"/>
    <w:rsid w:val="003C2DA6"/>
    <w:rsid w:val="003C57EB"/>
    <w:rsid w:val="003D35B0"/>
    <w:rsid w:val="003D3712"/>
    <w:rsid w:val="003E0660"/>
    <w:rsid w:val="003E08C5"/>
    <w:rsid w:val="003E0BD2"/>
    <w:rsid w:val="003E3A58"/>
    <w:rsid w:val="003E7CC4"/>
    <w:rsid w:val="003F3CA9"/>
    <w:rsid w:val="003F3EE7"/>
    <w:rsid w:val="003F453D"/>
    <w:rsid w:val="003F4FF9"/>
    <w:rsid w:val="003F5BC8"/>
    <w:rsid w:val="004101AD"/>
    <w:rsid w:val="00415305"/>
    <w:rsid w:val="00424F1F"/>
    <w:rsid w:val="00430EA8"/>
    <w:rsid w:val="0044183C"/>
    <w:rsid w:val="00443976"/>
    <w:rsid w:val="00446BF0"/>
    <w:rsid w:val="004470F6"/>
    <w:rsid w:val="00453DCE"/>
    <w:rsid w:val="0045655D"/>
    <w:rsid w:val="0046000A"/>
    <w:rsid w:val="00467E01"/>
    <w:rsid w:val="00474043"/>
    <w:rsid w:val="00474F5E"/>
    <w:rsid w:val="00483B81"/>
    <w:rsid w:val="00493E9D"/>
    <w:rsid w:val="00496C17"/>
    <w:rsid w:val="004A0961"/>
    <w:rsid w:val="004A15F8"/>
    <w:rsid w:val="004A625C"/>
    <w:rsid w:val="004A7D33"/>
    <w:rsid w:val="004B1B66"/>
    <w:rsid w:val="004B2AF8"/>
    <w:rsid w:val="004B4771"/>
    <w:rsid w:val="004B576C"/>
    <w:rsid w:val="004B65A0"/>
    <w:rsid w:val="004C36DE"/>
    <w:rsid w:val="004C52E8"/>
    <w:rsid w:val="004C6F94"/>
    <w:rsid w:val="004C7F6E"/>
    <w:rsid w:val="004D3248"/>
    <w:rsid w:val="004E00BE"/>
    <w:rsid w:val="004F3DDB"/>
    <w:rsid w:val="0050017A"/>
    <w:rsid w:val="00503CFD"/>
    <w:rsid w:val="00503F93"/>
    <w:rsid w:val="00510D52"/>
    <w:rsid w:val="00514B7D"/>
    <w:rsid w:val="00514DFD"/>
    <w:rsid w:val="0051673A"/>
    <w:rsid w:val="00522DF9"/>
    <w:rsid w:val="005239E4"/>
    <w:rsid w:val="00533484"/>
    <w:rsid w:val="00534A1C"/>
    <w:rsid w:val="005361DB"/>
    <w:rsid w:val="005378FA"/>
    <w:rsid w:val="00540BCB"/>
    <w:rsid w:val="00541969"/>
    <w:rsid w:val="00542982"/>
    <w:rsid w:val="00546788"/>
    <w:rsid w:val="00550821"/>
    <w:rsid w:val="00550B2B"/>
    <w:rsid w:val="00552293"/>
    <w:rsid w:val="00561F37"/>
    <w:rsid w:val="005635BE"/>
    <w:rsid w:val="00564F8A"/>
    <w:rsid w:val="00580AF7"/>
    <w:rsid w:val="0058336E"/>
    <w:rsid w:val="00585EDB"/>
    <w:rsid w:val="005A41B0"/>
    <w:rsid w:val="005B16FC"/>
    <w:rsid w:val="005C1535"/>
    <w:rsid w:val="005D047A"/>
    <w:rsid w:val="005D04D7"/>
    <w:rsid w:val="005D60C5"/>
    <w:rsid w:val="005E2388"/>
    <w:rsid w:val="005E35B7"/>
    <w:rsid w:val="005E3864"/>
    <w:rsid w:val="005E4862"/>
    <w:rsid w:val="005E77AA"/>
    <w:rsid w:val="005F2191"/>
    <w:rsid w:val="005F67F0"/>
    <w:rsid w:val="005F7E00"/>
    <w:rsid w:val="006003DB"/>
    <w:rsid w:val="00601E78"/>
    <w:rsid w:val="00607F49"/>
    <w:rsid w:val="0061100A"/>
    <w:rsid w:val="0062286D"/>
    <w:rsid w:val="00622958"/>
    <w:rsid w:val="00634CC4"/>
    <w:rsid w:val="00646B48"/>
    <w:rsid w:val="006535A0"/>
    <w:rsid w:val="006565BD"/>
    <w:rsid w:val="00663B2A"/>
    <w:rsid w:val="00665238"/>
    <w:rsid w:val="00671010"/>
    <w:rsid w:val="006761DC"/>
    <w:rsid w:val="0067775C"/>
    <w:rsid w:val="00681A46"/>
    <w:rsid w:val="00681AE0"/>
    <w:rsid w:val="00684357"/>
    <w:rsid w:val="0069388B"/>
    <w:rsid w:val="006955D1"/>
    <w:rsid w:val="006A1D74"/>
    <w:rsid w:val="006A64C8"/>
    <w:rsid w:val="006A7016"/>
    <w:rsid w:val="006B45AC"/>
    <w:rsid w:val="006C33FF"/>
    <w:rsid w:val="006C6715"/>
    <w:rsid w:val="006C71B4"/>
    <w:rsid w:val="006D1D25"/>
    <w:rsid w:val="006D5E75"/>
    <w:rsid w:val="006E4FA6"/>
    <w:rsid w:val="006E7345"/>
    <w:rsid w:val="006F124D"/>
    <w:rsid w:val="00702C39"/>
    <w:rsid w:val="00707381"/>
    <w:rsid w:val="0070764C"/>
    <w:rsid w:val="00710136"/>
    <w:rsid w:val="007321EA"/>
    <w:rsid w:val="0073634B"/>
    <w:rsid w:val="0073644F"/>
    <w:rsid w:val="007368CF"/>
    <w:rsid w:val="00744996"/>
    <w:rsid w:val="00752499"/>
    <w:rsid w:val="0075361B"/>
    <w:rsid w:val="00756CA9"/>
    <w:rsid w:val="00756FEE"/>
    <w:rsid w:val="00757561"/>
    <w:rsid w:val="007608F0"/>
    <w:rsid w:val="007704DA"/>
    <w:rsid w:val="007712DD"/>
    <w:rsid w:val="007746D2"/>
    <w:rsid w:val="007831B0"/>
    <w:rsid w:val="00783367"/>
    <w:rsid w:val="00785B01"/>
    <w:rsid w:val="007879CD"/>
    <w:rsid w:val="00790199"/>
    <w:rsid w:val="00794F7E"/>
    <w:rsid w:val="007A3C19"/>
    <w:rsid w:val="007A49FA"/>
    <w:rsid w:val="007B120C"/>
    <w:rsid w:val="007B2C0C"/>
    <w:rsid w:val="007B7288"/>
    <w:rsid w:val="007C1E9D"/>
    <w:rsid w:val="007C5E41"/>
    <w:rsid w:val="007C6823"/>
    <w:rsid w:val="007C793D"/>
    <w:rsid w:val="007D1678"/>
    <w:rsid w:val="007E093F"/>
    <w:rsid w:val="007E5B65"/>
    <w:rsid w:val="007E76FD"/>
    <w:rsid w:val="007E7F2F"/>
    <w:rsid w:val="007F13F0"/>
    <w:rsid w:val="007F33E3"/>
    <w:rsid w:val="007F3458"/>
    <w:rsid w:val="00803D16"/>
    <w:rsid w:val="0080489A"/>
    <w:rsid w:val="00810B05"/>
    <w:rsid w:val="00812F71"/>
    <w:rsid w:val="0081621E"/>
    <w:rsid w:val="0081730C"/>
    <w:rsid w:val="00821C15"/>
    <w:rsid w:val="00823D9D"/>
    <w:rsid w:val="0082552F"/>
    <w:rsid w:val="00827AF0"/>
    <w:rsid w:val="0083112F"/>
    <w:rsid w:val="008347C3"/>
    <w:rsid w:val="00837A39"/>
    <w:rsid w:val="00842590"/>
    <w:rsid w:val="0084723C"/>
    <w:rsid w:val="00851A3C"/>
    <w:rsid w:val="00860ABF"/>
    <w:rsid w:val="00861561"/>
    <w:rsid w:val="008646F3"/>
    <w:rsid w:val="00867EDE"/>
    <w:rsid w:val="008749E1"/>
    <w:rsid w:val="00882978"/>
    <w:rsid w:val="0088594E"/>
    <w:rsid w:val="00891A74"/>
    <w:rsid w:val="00893C8A"/>
    <w:rsid w:val="0089634A"/>
    <w:rsid w:val="008976CF"/>
    <w:rsid w:val="008979E9"/>
    <w:rsid w:val="008A1C6D"/>
    <w:rsid w:val="008C07AC"/>
    <w:rsid w:val="008C44DA"/>
    <w:rsid w:val="008C69A3"/>
    <w:rsid w:val="008D38CD"/>
    <w:rsid w:val="008E235A"/>
    <w:rsid w:val="008F4200"/>
    <w:rsid w:val="008F5874"/>
    <w:rsid w:val="008F6670"/>
    <w:rsid w:val="00900381"/>
    <w:rsid w:val="00903C6C"/>
    <w:rsid w:val="00904FCA"/>
    <w:rsid w:val="00912A17"/>
    <w:rsid w:val="00913887"/>
    <w:rsid w:val="009147DA"/>
    <w:rsid w:val="00916113"/>
    <w:rsid w:val="0091647D"/>
    <w:rsid w:val="00920DD0"/>
    <w:rsid w:val="00921E8E"/>
    <w:rsid w:val="0092559C"/>
    <w:rsid w:val="00926F67"/>
    <w:rsid w:val="00931121"/>
    <w:rsid w:val="009340FB"/>
    <w:rsid w:val="00934BC4"/>
    <w:rsid w:val="00936849"/>
    <w:rsid w:val="00944B19"/>
    <w:rsid w:val="00951854"/>
    <w:rsid w:val="009528C8"/>
    <w:rsid w:val="0095374A"/>
    <w:rsid w:val="009608C5"/>
    <w:rsid w:val="009645F2"/>
    <w:rsid w:val="00967A51"/>
    <w:rsid w:val="00976B4A"/>
    <w:rsid w:val="00977CC4"/>
    <w:rsid w:val="009840F9"/>
    <w:rsid w:val="0099533F"/>
    <w:rsid w:val="0099717F"/>
    <w:rsid w:val="00997226"/>
    <w:rsid w:val="009A0BAB"/>
    <w:rsid w:val="009A2091"/>
    <w:rsid w:val="009B1FA7"/>
    <w:rsid w:val="009B301A"/>
    <w:rsid w:val="009B6D5A"/>
    <w:rsid w:val="009B6F44"/>
    <w:rsid w:val="009B7682"/>
    <w:rsid w:val="009C05E9"/>
    <w:rsid w:val="009C6248"/>
    <w:rsid w:val="009C6CBD"/>
    <w:rsid w:val="009D2AEA"/>
    <w:rsid w:val="009D6264"/>
    <w:rsid w:val="009E60D7"/>
    <w:rsid w:val="009E6B8D"/>
    <w:rsid w:val="009F700B"/>
    <w:rsid w:val="00A034E8"/>
    <w:rsid w:val="00A0779A"/>
    <w:rsid w:val="00A13398"/>
    <w:rsid w:val="00A1446F"/>
    <w:rsid w:val="00A252DF"/>
    <w:rsid w:val="00A25C3C"/>
    <w:rsid w:val="00A262F1"/>
    <w:rsid w:val="00A2717A"/>
    <w:rsid w:val="00A30269"/>
    <w:rsid w:val="00A31012"/>
    <w:rsid w:val="00A35983"/>
    <w:rsid w:val="00A508F0"/>
    <w:rsid w:val="00A60A1D"/>
    <w:rsid w:val="00A6430B"/>
    <w:rsid w:val="00A7281F"/>
    <w:rsid w:val="00A8258F"/>
    <w:rsid w:val="00A82605"/>
    <w:rsid w:val="00A9479A"/>
    <w:rsid w:val="00AA0419"/>
    <w:rsid w:val="00AA6837"/>
    <w:rsid w:val="00AB0A29"/>
    <w:rsid w:val="00AB31FA"/>
    <w:rsid w:val="00AB3391"/>
    <w:rsid w:val="00AB3DC1"/>
    <w:rsid w:val="00AB5697"/>
    <w:rsid w:val="00AB6E78"/>
    <w:rsid w:val="00AC44B0"/>
    <w:rsid w:val="00AC4D66"/>
    <w:rsid w:val="00AD44D1"/>
    <w:rsid w:val="00AD59F1"/>
    <w:rsid w:val="00AE0560"/>
    <w:rsid w:val="00B12CE7"/>
    <w:rsid w:val="00B1490E"/>
    <w:rsid w:val="00B1611E"/>
    <w:rsid w:val="00B17174"/>
    <w:rsid w:val="00B22E8B"/>
    <w:rsid w:val="00B35085"/>
    <w:rsid w:val="00B402FB"/>
    <w:rsid w:val="00B421F3"/>
    <w:rsid w:val="00B6057A"/>
    <w:rsid w:val="00B61934"/>
    <w:rsid w:val="00B61AEE"/>
    <w:rsid w:val="00B61DAD"/>
    <w:rsid w:val="00B625AA"/>
    <w:rsid w:val="00B66734"/>
    <w:rsid w:val="00B66EFF"/>
    <w:rsid w:val="00B66FE4"/>
    <w:rsid w:val="00B708DA"/>
    <w:rsid w:val="00B725AB"/>
    <w:rsid w:val="00B736F5"/>
    <w:rsid w:val="00B809C4"/>
    <w:rsid w:val="00B82991"/>
    <w:rsid w:val="00B82BD0"/>
    <w:rsid w:val="00B83030"/>
    <w:rsid w:val="00B9639C"/>
    <w:rsid w:val="00B96A23"/>
    <w:rsid w:val="00BA3A5E"/>
    <w:rsid w:val="00BA3C02"/>
    <w:rsid w:val="00BA6BB0"/>
    <w:rsid w:val="00BB24E7"/>
    <w:rsid w:val="00BB5E9D"/>
    <w:rsid w:val="00BC06C8"/>
    <w:rsid w:val="00BC111A"/>
    <w:rsid w:val="00BD2B8D"/>
    <w:rsid w:val="00BD623E"/>
    <w:rsid w:val="00BD6914"/>
    <w:rsid w:val="00BD6A57"/>
    <w:rsid w:val="00BE0C6B"/>
    <w:rsid w:val="00BE4EBF"/>
    <w:rsid w:val="00BE69B1"/>
    <w:rsid w:val="00BF0488"/>
    <w:rsid w:val="00BF4019"/>
    <w:rsid w:val="00BF6E91"/>
    <w:rsid w:val="00C02BE8"/>
    <w:rsid w:val="00C10F24"/>
    <w:rsid w:val="00C11244"/>
    <w:rsid w:val="00C177BE"/>
    <w:rsid w:val="00C21499"/>
    <w:rsid w:val="00C21E7B"/>
    <w:rsid w:val="00C22B2F"/>
    <w:rsid w:val="00C25940"/>
    <w:rsid w:val="00C27349"/>
    <w:rsid w:val="00C2790F"/>
    <w:rsid w:val="00C3103B"/>
    <w:rsid w:val="00C32309"/>
    <w:rsid w:val="00C32447"/>
    <w:rsid w:val="00C3387B"/>
    <w:rsid w:val="00C40D8C"/>
    <w:rsid w:val="00C42E06"/>
    <w:rsid w:val="00C43A5F"/>
    <w:rsid w:val="00C43DF2"/>
    <w:rsid w:val="00C4598F"/>
    <w:rsid w:val="00C52767"/>
    <w:rsid w:val="00C55AF8"/>
    <w:rsid w:val="00C565FB"/>
    <w:rsid w:val="00C57446"/>
    <w:rsid w:val="00C60B92"/>
    <w:rsid w:val="00C61D54"/>
    <w:rsid w:val="00C64F33"/>
    <w:rsid w:val="00C7043F"/>
    <w:rsid w:val="00C7189F"/>
    <w:rsid w:val="00C747A8"/>
    <w:rsid w:val="00C74C43"/>
    <w:rsid w:val="00C875F6"/>
    <w:rsid w:val="00C93669"/>
    <w:rsid w:val="00CA3AF8"/>
    <w:rsid w:val="00CA717D"/>
    <w:rsid w:val="00CA7E86"/>
    <w:rsid w:val="00CB4122"/>
    <w:rsid w:val="00CB4A64"/>
    <w:rsid w:val="00CB74BC"/>
    <w:rsid w:val="00CC568F"/>
    <w:rsid w:val="00CC7251"/>
    <w:rsid w:val="00CC7906"/>
    <w:rsid w:val="00CD4C62"/>
    <w:rsid w:val="00CD6A88"/>
    <w:rsid w:val="00CE016E"/>
    <w:rsid w:val="00CE2AB3"/>
    <w:rsid w:val="00CE52AE"/>
    <w:rsid w:val="00CE7EE0"/>
    <w:rsid w:val="00CF3DD4"/>
    <w:rsid w:val="00CF7AC7"/>
    <w:rsid w:val="00D004D0"/>
    <w:rsid w:val="00D103CA"/>
    <w:rsid w:val="00D116BB"/>
    <w:rsid w:val="00D1261E"/>
    <w:rsid w:val="00D17C44"/>
    <w:rsid w:val="00D21160"/>
    <w:rsid w:val="00D21E33"/>
    <w:rsid w:val="00D244FD"/>
    <w:rsid w:val="00D3359A"/>
    <w:rsid w:val="00D3541F"/>
    <w:rsid w:val="00D35534"/>
    <w:rsid w:val="00D35AA7"/>
    <w:rsid w:val="00D42F7C"/>
    <w:rsid w:val="00D434D9"/>
    <w:rsid w:val="00D43F00"/>
    <w:rsid w:val="00D61AC9"/>
    <w:rsid w:val="00D64590"/>
    <w:rsid w:val="00D6551A"/>
    <w:rsid w:val="00D74111"/>
    <w:rsid w:val="00D7420C"/>
    <w:rsid w:val="00D75D80"/>
    <w:rsid w:val="00D81DC6"/>
    <w:rsid w:val="00D820BD"/>
    <w:rsid w:val="00D834BF"/>
    <w:rsid w:val="00D83546"/>
    <w:rsid w:val="00D85958"/>
    <w:rsid w:val="00D961B6"/>
    <w:rsid w:val="00D97FE5"/>
    <w:rsid w:val="00DA4ECA"/>
    <w:rsid w:val="00DA508A"/>
    <w:rsid w:val="00DA6804"/>
    <w:rsid w:val="00DB1533"/>
    <w:rsid w:val="00DB3219"/>
    <w:rsid w:val="00DB5E7D"/>
    <w:rsid w:val="00DB6F9F"/>
    <w:rsid w:val="00DC28E8"/>
    <w:rsid w:val="00DD2839"/>
    <w:rsid w:val="00DD530B"/>
    <w:rsid w:val="00DD59EC"/>
    <w:rsid w:val="00DF26D3"/>
    <w:rsid w:val="00E00F4C"/>
    <w:rsid w:val="00E02FBF"/>
    <w:rsid w:val="00E03583"/>
    <w:rsid w:val="00E14466"/>
    <w:rsid w:val="00E14D4A"/>
    <w:rsid w:val="00E220B7"/>
    <w:rsid w:val="00E2333F"/>
    <w:rsid w:val="00E2338D"/>
    <w:rsid w:val="00E36C6E"/>
    <w:rsid w:val="00E42FF2"/>
    <w:rsid w:val="00E43E1F"/>
    <w:rsid w:val="00E513F8"/>
    <w:rsid w:val="00E551F2"/>
    <w:rsid w:val="00E56BEC"/>
    <w:rsid w:val="00E57862"/>
    <w:rsid w:val="00E6105B"/>
    <w:rsid w:val="00E64065"/>
    <w:rsid w:val="00E65354"/>
    <w:rsid w:val="00E716C2"/>
    <w:rsid w:val="00E80B01"/>
    <w:rsid w:val="00E81730"/>
    <w:rsid w:val="00E856A2"/>
    <w:rsid w:val="00E92FAE"/>
    <w:rsid w:val="00E93694"/>
    <w:rsid w:val="00E97A42"/>
    <w:rsid w:val="00EA1632"/>
    <w:rsid w:val="00EA39AD"/>
    <w:rsid w:val="00EB1547"/>
    <w:rsid w:val="00EB444F"/>
    <w:rsid w:val="00EB5352"/>
    <w:rsid w:val="00EC1639"/>
    <w:rsid w:val="00EC21DA"/>
    <w:rsid w:val="00EC3227"/>
    <w:rsid w:val="00EC7568"/>
    <w:rsid w:val="00EC7E1A"/>
    <w:rsid w:val="00ED08A1"/>
    <w:rsid w:val="00ED1993"/>
    <w:rsid w:val="00EE08AA"/>
    <w:rsid w:val="00EE6FB4"/>
    <w:rsid w:val="00F02AEB"/>
    <w:rsid w:val="00F0792C"/>
    <w:rsid w:val="00F159A7"/>
    <w:rsid w:val="00F15ABF"/>
    <w:rsid w:val="00F36615"/>
    <w:rsid w:val="00F36B70"/>
    <w:rsid w:val="00F44F8B"/>
    <w:rsid w:val="00F54F8B"/>
    <w:rsid w:val="00F579F8"/>
    <w:rsid w:val="00F64A30"/>
    <w:rsid w:val="00F64FB6"/>
    <w:rsid w:val="00F67713"/>
    <w:rsid w:val="00F706B1"/>
    <w:rsid w:val="00F86457"/>
    <w:rsid w:val="00F90BF9"/>
    <w:rsid w:val="00F920FB"/>
    <w:rsid w:val="00F92B67"/>
    <w:rsid w:val="00F934BA"/>
    <w:rsid w:val="00F979CD"/>
    <w:rsid w:val="00FA0AF9"/>
    <w:rsid w:val="00FA33B2"/>
    <w:rsid w:val="00FA42FC"/>
    <w:rsid w:val="00FA4A41"/>
    <w:rsid w:val="00FB4614"/>
    <w:rsid w:val="00FB6A46"/>
    <w:rsid w:val="00FC1133"/>
    <w:rsid w:val="00FC392C"/>
    <w:rsid w:val="00FC4084"/>
    <w:rsid w:val="00FD38B8"/>
    <w:rsid w:val="00FD491B"/>
    <w:rsid w:val="00FD72EC"/>
    <w:rsid w:val="00FE52FB"/>
    <w:rsid w:val="00FF3DE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igunore,Subtitle Cover Page,List Paragraph Report"/>
    <w:basedOn w:val="Normal"/>
    <w:link w:val="ListParagraphChar"/>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uiPriority w:val="99"/>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uiPriority w:val="99"/>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5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table" w:customStyle="1" w:styleId="TableGrid1">
    <w:name w:val="Table Grid1"/>
    <w:basedOn w:val="TableNormal"/>
    <w:next w:val="TableGrid"/>
    <w:uiPriority w:val="39"/>
    <w:rsid w:val="00267244"/>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igunore Char,Subtitle Cover Page Char,List Paragraph Report Char"/>
    <w:link w:val="ListParagraph"/>
    <w:locked/>
    <w:rsid w:val="007608F0"/>
    <w:rPr>
      <w:rFonts w:ascii="Calibri" w:eastAsia="Times New Roman" w:hAnsi="Calibri" w:cs="Times New Roman"/>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604926">
      <w:bodyDiv w:val="1"/>
      <w:marLeft w:val="0"/>
      <w:marRight w:val="0"/>
      <w:marTop w:val="0"/>
      <w:marBottom w:val="0"/>
      <w:divBdr>
        <w:top w:val="none" w:sz="0" w:space="0" w:color="auto"/>
        <w:left w:val="none" w:sz="0" w:space="0" w:color="auto"/>
        <w:bottom w:val="none" w:sz="0" w:space="0" w:color="auto"/>
        <w:right w:val="none" w:sz="0" w:space="0" w:color="auto"/>
      </w:divBdr>
    </w:div>
    <w:div w:id="46420064">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675689972">
      <w:bodyDiv w:val="1"/>
      <w:marLeft w:val="0"/>
      <w:marRight w:val="0"/>
      <w:marTop w:val="0"/>
      <w:marBottom w:val="0"/>
      <w:divBdr>
        <w:top w:val="none" w:sz="0" w:space="0" w:color="auto"/>
        <w:left w:val="none" w:sz="0" w:space="0" w:color="auto"/>
        <w:bottom w:val="none" w:sz="0" w:space="0" w:color="auto"/>
        <w:right w:val="none" w:sz="0" w:space="0" w:color="auto"/>
      </w:divBdr>
      <w:divsChild>
        <w:div w:id="1954481200">
          <w:marLeft w:val="0"/>
          <w:marRight w:val="0"/>
          <w:marTop w:val="0"/>
          <w:marBottom w:val="0"/>
          <w:divBdr>
            <w:top w:val="none" w:sz="0" w:space="0" w:color="auto"/>
            <w:left w:val="none" w:sz="0" w:space="0" w:color="auto"/>
            <w:bottom w:val="none" w:sz="0" w:space="0" w:color="auto"/>
            <w:right w:val="none" w:sz="0" w:space="0" w:color="auto"/>
          </w:divBdr>
        </w:div>
      </w:divsChild>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https://ogp.gov.ie/wp-content/uploads/Information-Note-ESPD.pdf" TargetMode="External"/><Relationship Id="rId26" Type="http://schemas.openxmlformats.org/officeDocument/2006/relationships/hyperlink" Target="http://www.revenue.ie" TargetMode="External"/><Relationship Id="rId3" Type="http://schemas.openxmlformats.org/officeDocument/2006/relationships/customXml" Target="../customXml/item3.xml"/><Relationship Id="rId21" Type="http://schemas.openxmlformats.org/officeDocument/2006/relationships/footer" Target="footer6.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3.xml"/><Relationship Id="rId25" Type="http://schemas.openxmlformats.org/officeDocument/2006/relationships/hyperlink" Target="http://www.etenders.gov.ie"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oter" Target="footer5.xml"/><Relationship Id="rId29" Type="http://schemas.openxmlformats.org/officeDocument/2006/relationships/footer" Target="footer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www.etenders.gov.ie" TargetMode="External"/><Relationship Id="rId32"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yperlink" Target="http://www.etenders.gov.ie" TargetMode="External"/><Relationship Id="rId28" Type="http://schemas.openxmlformats.org/officeDocument/2006/relationships/footer" Target="footer8.xml"/><Relationship Id="rId10" Type="http://schemas.openxmlformats.org/officeDocument/2006/relationships/settings" Target="settings.xml"/><Relationship Id="rId19" Type="http://schemas.openxmlformats.org/officeDocument/2006/relationships/footer" Target="footer4.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footer" Target="footer1.xml"/><Relationship Id="rId22" Type="http://schemas.openxmlformats.org/officeDocument/2006/relationships/hyperlink" Target="http://www.etenders.gov.ie" TargetMode="External"/><Relationship Id="rId27" Type="http://schemas.openxmlformats.org/officeDocument/2006/relationships/footer" Target="footer7.xml"/><Relationship Id="rId30" Type="http://schemas.openxmlformats.org/officeDocument/2006/relationships/hyperlink" Target="http://www.etenders.gov.ie" TargetMode="External"/><Relationship Id="rId8" Type="http://schemas.openxmlformats.org/officeDocument/2006/relationships/numbering" Target="numbering.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C96B893A44EB4193BB782AF94E05F5C3"/>
        <w:category>
          <w:name w:val="General"/>
          <w:gallery w:val="placeholder"/>
        </w:category>
        <w:types>
          <w:type w:val="bbPlcHdr"/>
        </w:types>
        <w:behaviors>
          <w:behavior w:val="content"/>
        </w:behaviors>
        <w:guid w:val="{EC2FFDA3-80DB-4E79-B000-197A47A4D7D9}"/>
      </w:docPartPr>
      <w:docPartBody>
        <w:p w:rsidR="00975DA6" w:rsidRDefault="00975DA6" w:rsidP="00975DA6">
          <w:pPr>
            <w:pStyle w:val="C96B893A44EB4193BB782AF94E05F5C3"/>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A00FC379BF5544BFB800084F58835F02"/>
        <w:category>
          <w:name w:val="General"/>
          <w:gallery w:val="placeholder"/>
        </w:category>
        <w:types>
          <w:type w:val="bbPlcHdr"/>
        </w:types>
        <w:behaviors>
          <w:behavior w:val="content"/>
        </w:behaviors>
        <w:guid w:val="{A4899485-4263-43C7-A978-247B1969235C}"/>
      </w:docPartPr>
      <w:docPartBody>
        <w:p w:rsidR="009041FA" w:rsidRDefault="00AA15E9" w:rsidP="00AA15E9">
          <w:pPr>
            <w:pStyle w:val="A00FC379BF5544BFB800084F58835F02"/>
          </w:pPr>
          <w:r w:rsidRPr="00DC0160">
            <w:rPr>
              <w:rStyle w:val="PlaceholderText"/>
            </w:rPr>
            <w:t>Click here to enter text.</w:t>
          </w:r>
        </w:p>
      </w:docPartBody>
    </w:docPart>
    <w:docPart>
      <w:docPartPr>
        <w:name w:val="F4792B88E2D344CB88D77BF6152C06F7"/>
        <w:category>
          <w:name w:val="General"/>
          <w:gallery w:val="placeholder"/>
        </w:category>
        <w:types>
          <w:type w:val="bbPlcHdr"/>
        </w:types>
        <w:behaviors>
          <w:behavior w:val="content"/>
        </w:behaviors>
        <w:guid w:val="{5563C33B-34D7-4326-905B-304F6C4261A2}"/>
      </w:docPartPr>
      <w:docPartBody>
        <w:p w:rsidR="009041FA" w:rsidRDefault="00AA15E9" w:rsidP="00AA15E9">
          <w:pPr>
            <w:pStyle w:val="F4792B88E2D344CB88D77BF6152C06F7"/>
          </w:pPr>
          <w:r w:rsidRPr="00770025">
            <w:rPr>
              <w:rStyle w:val="PlaceholderText"/>
            </w:rPr>
            <w:t>Click here to enter text.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D0248BDBD1F6430BBD6F5481D293B6D6"/>
        <w:category>
          <w:name w:val="General"/>
          <w:gallery w:val="placeholder"/>
        </w:category>
        <w:types>
          <w:type w:val="bbPlcHdr"/>
        </w:types>
        <w:behaviors>
          <w:behavior w:val="content"/>
        </w:behaviors>
        <w:guid w:val="{3077EC57-7B70-41E9-9671-E6C4ED10BF92}"/>
      </w:docPartPr>
      <w:docPartBody>
        <w:p w:rsidR="000F16A3" w:rsidRDefault="00096EC6" w:rsidP="00096EC6">
          <w:pPr>
            <w:pStyle w:val="D0248BDBD1F6430BBD6F5481D293B6D6"/>
          </w:pPr>
          <w:r w:rsidRPr="002204E4">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DefaultPlaceholder_-1854013440"/>
        <w:category>
          <w:name w:val="General"/>
          <w:gallery w:val="placeholder"/>
        </w:category>
        <w:types>
          <w:type w:val="bbPlcHdr"/>
        </w:types>
        <w:behaviors>
          <w:behavior w:val="content"/>
        </w:behaviors>
        <w:guid w:val="{ED91F5D4-28EC-4E7D-B71D-6E08F9AD2881}"/>
      </w:docPartPr>
      <w:docPartBody>
        <w:p w:rsidR="00F179AA" w:rsidRDefault="00AB4676">
          <w:r w:rsidRPr="00614743">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7BFF"/>
    <w:rsid w:val="00096EC6"/>
    <w:rsid w:val="000E50F2"/>
    <w:rsid w:val="000F16A3"/>
    <w:rsid w:val="00120EEE"/>
    <w:rsid w:val="0017502A"/>
    <w:rsid w:val="001C2C12"/>
    <w:rsid w:val="00202000"/>
    <w:rsid w:val="002411F6"/>
    <w:rsid w:val="00243E81"/>
    <w:rsid w:val="002954EC"/>
    <w:rsid w:val="002B4D30"/>
    <w:rsid w:val="00342601"/>
    <w:rsid w:val="003C47B8"/>
    <w:rsid w:val="003D0F6C"/>
    <w:rsid w:val="003D2D0F"/>
    <w:rsid w:val="003D3712"/>
    <w:rsid w:val="003F4F90"/>
    <w:rsid w:val="003F7A40"/>
    <w:rsid w:val="00416790"/>
    <w:rsid w:val="00423548"/>
    <w:rsid w:val="004368B4"/>
    <w:rsid w:val="00461DA6"/>
    <w:rsid w:val="00474F5E"/>
    <w:rsid w:val="0048189C"/>
    <w:rsid w:val="00493E9D"/>
    <w:rsid w:val="004C2742"/>
    <w:rsid w:val="004D3DF9"/>
    <w:rsid w:val="005005BD"/>
    <w:rsid w:val="00520CC8"/>
    <w:rsid w:val="0052749F"/>
    <w:rsid w:val="0053744A"/>
    <w:rsid w:val="00550BBC"/>
    <w:rsid w:val="00593781"/>
    <w:rsid w:val="005F0348"/>
    <w:rsid w:val="00653685"/>
    <w:rsid w:val="0068741E"/>
    <w:rsid w:val="006B1429"/>
    <w:rsid w:val="00752271"/>
    <w:rsid w:val="00790A85"/>
    <w:rsid w:val="00831B7E"/>
    <w:rsid w:val="0085602E"/>
    <w:rsid w:val="008670CC"/>
    <w:rsid w:val="009041FA"/>
    <w:rsid w:val="00975DA6"/>
    <w:rsid w:val="009B3FDC"/>
    <w:rsid w:val="009C19E2"/>
    <w:rsid w:val="009D7763"/>
    <w:rsid w:val="009F5929"/>
    <w:rsid w:val="00A20F10"/>
    <w:rsid w:val="00A37992"/>
    <w:rsid w:val="00A62CC7"/>
    <w:rsid w:val="00A70F35"/>
    <w:rsid w:val="00A90020"/>
    <w:rsid w:val="00A96FA1"/>
    <w:rsid w:val="00AA15E9"/>
    <w:rsid w:val="00AB4676"/>
    <w:rsid w:val="00B64A09"/>
    <w:rsid w:val="00BB7DD1"/>
    <w:rsid w:val="00C11FEB"/>
    <w:rsid w:val="00C22A3B"/>
    <w:rsid w:val="00C46067"/>
    <w:rsid w:val="00C61719"/>
    <w:rsid w:val="00C7052B"/>
    <w:rsid w:val="00CC6B57"/>
    <w:rsid w:val="00D05D2F"/>
    <w:rsid w:val="00D27CC7"/>
    <w:rsid w:val="00D3147F"/>
    <w:rsid w:val="00D956F9"/>
    <w:rsid w:val="00E0041B"/>
    <w:rsid w:val="00E054C4"/>
    <w:rsid w:val="00E65354"/>
    <w:rsid w:val="00E74482"/>
    <w:rsid w:val="00E84A40"/>
    <w:rsid w:val="00F15ABF"/>
    <w:rsid w:val="00F179AA"/>
    <w:rsid w:val="00F42675"/>
    <w:rsid w:val="00FC71F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AB4676"/>
    <w:rPr>
      <w:color w:val="808080"/>
    </w:rPr>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C96B893A44EB4193BB782AF94E05F5C3">
    <w:name w:val="C96B893A44EB4193BB782AF94E05F5C3"/>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F4792B88E2D344CB88D77BF6152C06F7">
    <w:name w:val="F4792B88E2D344CB88D77BF6152C06F7"/>
    <w:rsid w:val="00AA15E9"/>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D0248BDBD1F6430BBD6F5481D293B6D6">
    <w:name w:val="D0248BDBD1F6430BBD6F5481D293B6D6"/>
    <w:rsid w:val="00096EC6"/>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The National Institute for Bioprocessing Research and Training (NIBRT)</Abstract>
  <CompanyAddress/>
  <CompanyPhone/>
  <CompanyFax>Internal Audit Services</CompanyFax>
  <CompanyEmail/>
</CoverPageProperties>
</file>

<file path=customXml/item2.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eDocs_SecurityLevel xmlns="http://schemas.microsoft.com/sharepoint/v3">Unclassified</eDocs_SecurityLevel>
    <IconOverlay xmlns="http://schemas.microsoft.com/sharepoint/v4" xsi:nil="true"/>
    <eDocs_FileName xmlns="http://schemas.microsoft.com/sharepoint/v3">OGPPO002-048-2016</eDocs_FileName>
    <_dlc_ExpireDateSaved xmlns="http://schemas.microsoft.com/sharepoint/v3" xsi:nil="true"/>
    <_dlc_ExpireDate xmlns="http://schemas.microsoft.com/sharepoint/v3" xsi:nil="true"/>
    <TaxCatchAll xmlns="54fd18f1-75ae-4964-87e4-663421a4bb30">
      <Value>2</Value>
      <Value>1</Value>
    </TaxCatchAll>
    <eDocs_FileTopicsTaxHTField0 xmlns="59311adf-83d4-46fd-80dc-206f27418ed8">
      <Terms xmlns="http://schemas.microsoft.com/office/infopath/2007/PartnerControls"/>
    </eDocs_FileTopicsTaxHTField0>
    <eDocs_SeriesSubSeriesTaxHTField0 xmlns="59311adf-83d4-46fd-80dc-206f27418ed8">
      <Terms xmlns="http://schemas.microsoft.com/office/infopath/2007/PartnerControls">
        <TermInfo xmlns="http://schemas.microsoft.com/office/infopath/2007/PartnerControls">
          <TermName xmlns="http://schemas.microsoft.com/office/infopath/2007/PartnerControls">002</TermName>
          <TermId xmlns="http://schemas.microsoft.com/office/infopath/2007/PartnerControls">230b5c71-8bf6-4beb-a83d-cddb41cc2b0c</TermId>
        </TermInfo>
      </Terms>
    </eDocs_SeriesSubSeriesTaxHTField0>
    <eDocs_YearTaxHTField0 xmlns="59311adf-83d4-46fd-80dc-206f27418ed8">
      <Terms xmlns="http://schemas.microsoft.com/office/infopath/2007/PartnerControls">
        <TermInfo xmlns="http://schemas.microsoft.com/office/infopath/2007/PartnerControls">
          <TermName xmlns="http://schemas.microsoft.com/office/infopath/2007/PartnerControls">2016</TermName>
          <TermId xmlns="http://schemas.microsoft.com/office/infopath/2007/PartnerControls">290abb38-182b-47f5-ab57-7f33b46e6252</TermId>
        </TermInfo>
      </Terms>
    </eDocs_YearTaxHTField0>
    <eDocs_DocumentTopicsTaxHTField0 xmlns="59311adf-83d4-46fd-80dc-206f27418ed8">
      <Terms xmlns="http://schemas.microsoft.com/office/infopath/2007/PartnerControls"/>
    </eDocs_DocumentTopicsTaxHTField0>
    <eDocs_SecurityClassificationTaxHTField0 xmlns="59311adf-83d4-46fd-80dc-206f27418ed8">
      <Terms xmlns="http://schemas.microsoft.com/office/infopath/2007/PartnerControls"/>
    </eDocs_SecurityClassificationTaxHTField0>
  </documentManagement>
</p:properties>
</file>

<file path=customXml/item6.xml><?xml version="1.0" encoding="utf-8"?>
<ct:contentTypeSchema xmlns:ct="http://schemas.microsoft.com/office/2006/metadata/contentType" xmlns:ma="http://schemas.microsoft.com/office/2006/metadata/properties/metaAttributes" ct:_="" ma:_="" ma:contentTypeName="eDocument" ma:contentTypeID="0x0101000BC94875665D404BB1351B53C41FD2C000190BD043CED6CB44BAD6A03EC802B475" ma:contentTypeVersion="15" ma:contentTypeDescription="Create a new document for eDocs" ma:contentTypeScope="" ma:versionID="4a0d5df1f3cc7a197dd0fbe2271b87b2">
  <xsd:schema xmlns:xsd="http://www.w3.org/2001/XMLSchema" xmlns:xs="http://www.w3.org/2001/XMLSchema" xmlns:p="http://schemas.microsoft.com/office/2006/metadata/properties" xmlns:ns1="http://schemas.microsoft.com/sharepoint/v3" xmlns:ns2="59311adf-83d4-46fd-80dc-206f27418ed8" xmlns:ns3="54fd18f1-75ae-4964-87e4-663421a4bb30" xmlns:ns4="http://schemas.microsoft.com/sharepoint/v4" targetNamespace="http://schemas.microsoft.com/office/2006/metadata/properties" ma:root="true" ma:fieldsID="f41a9e2d8750e26b45df6546d0000292" ns1:_="" ns2:_="" ns3:_="" ns4:_="">
    <xsd:import namespace="http://schemas.microsoft.com/sharepoint/v3"/>
    <xsd:import namespace="59311adf-83d4-46fd-80dc-206f27418ed8"/>
    <xsd:import namespace="54fd18f1-75ae-4964-87e4-663421a4bb30"/>
    <xsd:import namespace="http://schemas.microsoft.com/sharepoint/v4"/>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YearTaxHTField0" minOccurs="0"/>
                <xsd:element ref="ns1:eDocs_FileStatus"/>
                <xsd:element ref="ns1:eDocs_SecurityLevel" minOccurs="0"/>
                <xsd:element ref="ns2:eDocs_FileTopicsTaxHTField0" minOccurs="0"/>
                <xsd:element ref="ns1:eDocs_FileName" minOccurs="0"/>
                <xsd:element ref="ns2:eDocs_SeriesSubSeriesTaxHTField0" minOccurs="0"/>
                <xsd:element ref="ns4:IconOverlay" minOccurs="0"/>
                <xsd:element ref="ns1:_vti_ItemHoldRecordStatus" minOccurs="0"/>
                <xsd:element ref="ns2:eDocs_SecurityClassificationTaxHTField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Status" ma:index="17"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element name="eDocs_SecurityLevel" ma:index="18" nillable="true" ma:displayName="Security Level" ma:default="Unclassified" ma:description="Security Level" ma:format="Dropdown" ma:internalName="eDocs_SecurityLevel">
      <xsd:simpleType>
        <xsd:restriction base="dms:Choice">
          <xsd:enumeration value="Secret"/>
          <xsd:enumeration value="Restricted"/>
          <xsd:enumeration value="Unclassified"/>
        </xsd:restriction>
      </xsd:simpleType>
    </xsd:element>
    <xsd:element name="eDocs_FileName" ma:index="21" nillable="true" ma:displayName="File Name" ma:default="0" ma:description="File Number" ma:indexed="true" ma:internalName="eDocs_FileName">
      <xsd:simpleType>
        <xsd:restriction base="dms:Text">
          <xsd:maxLength value="20"/>
        </xsd:restriction>
      </xsd:simpleType>
    </xsd:element>
    <xsd:element name="_vti_ItemHoldRecordStatus" ma:index="25" nillable="true" ma:displayName="Hold and Record Status" ma:decimals="0" ma:description="" ma:hidden="true" ma:indexed="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9311adf-83d4-46fd-80dc-206f27418ed8"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default="" ma:fieldId="{fbaa881f-c4ae-443f-9fda-fbdd527793df}"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YearTaxHTField0" ma:index="15" nillable="true" ma:taxonomy="true" ma:internalName="eDocs_YearTaxHTField0" ma:taxonomyFieldName="eDocs_Year" ma:displayName="Year" ma:indexed="true" ma:fieldId="{7b1b8a72-8553-41e1-8dd7-5ce464e281f2}" ma:sspId="7b6e00a8-1446-4ef2-b92a-96b4772b9755" ma:termSetId="6b2a013c-fe8b-4805-9242-a33f2487bec9" ma:anchorId="00000000-0000-0000-0000-000000000000" ma:open="false" ma:isKeyword="false">
      <xsd:complexType>
        <xsd:sequence>
          <xsd:element ref="pc:Terms" minOccurs="0" maxOccurs="1"/>
        </xsd:sequence>
      </xsd:complexType>
    </xsd:element>
    <xsd:element name="eDocs_FileTopicsTaxHTField0" ma:index="19" nillable="true" ma:taxonomy="true" ma:internalName="eDocs_FileTopicsTaxHTField0" ma:taxonomyFieldName="eDocs_FileTopics" ma:displayName="File Topics" ma:default="" ma:fieldId="{602c691f-3efa-402d-ab5c-baa8c240a9e7}"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SeriesSubSeriesTaxHTField0" ma:index="22" nillable="true" ma:taxonomy="true" ma:internalName="eDocs_SeriesSubSeriesTaxHTField0" ma:taxonomyFieldName="eDocs_SeriesSubSeries" ma:displayName="Sub Series" ma:fieldId="{11f8bb48-43d6-459a-8b80-9123185593c7}" ma:sspId="7b6e00a8-1446-4ef2-b92a-96b4772b9755" ma:termSetId="584d92f5-f104-4db4-9eaa-0d5facccda66" ma:anchorId="00000000-0000-0000-0000-000000000000" ma:open="false" ma:isKeyword="false">
      <xsd:complexType>
        <xsd:sequence>
          <xsd:element ref="pc:Terms" minOccurs="0" maxOccurs="1"/>
        </xsd:sequence>
      </xsd:complexType>
    </xsd:element>
    <xsd:element name="eDocs_SecurityClassificationTaxHTField0" ma:index="27" nillable="true" ma:taxonomy="true" ma:internalName="eDocs_SecurityClassificationTaxHTField0" ma:taxonomyFieldName="eDocs_SecurityClassification" ma:displayName="Security Classification" ma:default="16;#Unclassified|f33d2cd0-30e5-4f10-8d2a-4027eb6837f4" ma:fieldId="{6bbd3faf-a5ab-4e5e-b8a6-a5e099cef439}" ma:sspId="7b6e00a8-1446-4ef2-b92a-96b4772b9755" ma:termSetId="597e04dd-c0ba-4dc5-b0c3-577ee999919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4fd18f1-75ae-4964-87e4-663421a4bb3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4517776-4ee6-4e3f-9639-e28616b142cf}" ma:internalName="TaxCatchAll" ma:showField="CatchAllData" ma:web="54fd18f1-75ae-4964-87e4-663421a4bb3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4"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p:Policy xmlns:p="office.server.policy" id="" local="true">
  <p:Name>eDocument</p:Name>
  <p:Description/>
  <p:Statement/>
  <p:PolicyItems>
    <p:PolicyItem featureId="Microsoft.Office.RecordsManagement.PolicyFeatures.Expiration" staticId="0x0101000BC94875665D404BB1351B53C41FD2C0|151133126" UniqueId="1fbdab93-1226-4d5f-90cc-239d02c70107">
      <p:Name>Retention</p:Name>
      <p:Description>Automatic scheduling of content for processing, and performing a retention action on content that has reached its due date.</p:Description>
      <p:CustomData>
        <Schedules nextStageId="3" default="false">
          <Schedule type="Default">
            <stages>
              <data stageId="1">
                <formula id="Microsoft.Office.RecordsManagement.PolicyFeatures.Expiration.Formula.BuiltIn">
                  <number>3</number>
                  <property>Modified</property>
                  <period>months</period>
                </formula>
                <action type="action" id="Microsoft.Office.RecordsManagement.PolicyFeatures.Expiration.Action.DeletePreviousVersions"/>
              </data>
            </stages>
          </Schedule>
          <Schedule type="Record">
            <stages>
              <data stageId="2">
                <formula id="Microsoft.Office.RecordsManagement.PolicyFeatures.Expiration.Formula.BuiltIn">
                  <number>3</number>
                  <property>Modified</property>
                  <propertyId>8c06beca-0777-48f7-91c7-6da68bc07b69</propertyId>
                  <period>months</period>
                </formula>
                <action type="action" id="Microsoft.Office.RecordsManagement.PolicyFeatures.Expiration.Action.DeletePreviousVersions"/>
              </data>
            </stages>
          </Schedule>
        </Schedules>
      </p:CustomData>
    </p:PolicyItem>
  </p:PolicyItems>
</p:Policy>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005AF2E-6F7F-4143-98EE-A434FD6C9701}">
  <ds:schemaRefs>
    <ds:schemaRef ds:uri="http://schemas.microsoft.com/sharepoint/events"/>
  </ds:schemaRefs>
</ds:datastoreItem>
</file>

<file path=customXml/itemProps3.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4.xml><?xml version="1.0" encoding="utf-8"?>
<ds:datastoreItem xmlns:ds="http://schemas.openxmlformats.org/officeDocument/2006/customXml" ds:itemID="{23E076C6-86BA-4C75-98C4-B5BB86BCE557}">
  <ds:schemaRefs>
    <ds:schemaRef ds:uri="http://schemas.openxmlformats.org/officeDocument/2006/bibliography"/>
  </ds:schemaRefs>
</ds:datastoreItem>
</file>

<file path=customXml/itemProps5.xml><?xml version="1.0" encoding="utf-8"?>
<ds:datastoreItem xmlns:ds="http://schemas.openxmlformats.org/officeDocument/2006/customXml" ds:itemID="{150FF90B-086E-4878-B208-0FADAFB2ACCF}">
  <ds:schemaRefs>
    <ds:schemaRef ds:uri="http://schemas.microsoft.com/office/2006/metadata/properties"/>
    <ds:schemaRef ds:uri="http://schemas.microsoft.com/office/infopath/2007/PartnerControls"/>
    <ds:schemaRef ds:uri="http://schemas.microsoft.com/sharepoint/v3"/>
    <ds:schemaRef ds:uri="http://schemas.microsoft.com/sharepoint/v4"/>
    <ds:schemaRef ds:uri="54fd18f1-75ae-4964-87e4-663421a4bb30"/>
    <ds:schemaRef ds:uri="59311adf-83d4-46fd-80dc-206f27418ed8"/>
  </ds:schemaRefs>
</ds:datastoreItem>
</file>

<file path=customXml/itemProps6.xml><?xml version="1.0" encoding="utf-8"?>
<ds:datastoreItem xmlns:ds="http://schemas.openxmlformats.org/officeDocument/2006/customXml" ds:itemID="{3B45259D-B246-4C90-A403-E4C6F1119B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9311adf-83d4-46fd-80dc-206f27418ed8"/>
    <ds:schemaRef ds:uri="54fd18f1-75ae-4964-87e4-663421a4bb30"/>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6C2ED6E-0710-45AA-9E54-76C07A7E40FF}">
  <ds:schemaRefs>
    <ds:schemaRef ds:uri="office.server.policy"/>
  </ds:schemaRefs>
</ds:datastoreItem>
</file>

<file path=docMetadata/LabelInfo.xml><?xml version="1.0" encoding="utf-8"?>
<clbl:labelList xmlns:clbl="http://schemas.microsoft.com/office/2020/mipLabelMetadata">
  <clbl:label id="{90785b5a-cc09-47c0-87e2-e8f1f82e2777}" enabled="1" method="Standard" siteId="{33b144eb-0c61-467e-aff4-20bc754b085b}" removed="0"/>
</clbl:labelList>
</file>

<file path=docProps/app.xml><?xml version="1.0" encoding="utf-8"?>
<Properties xmlns="http://schemas.openxmlformats.org/officeDocument/2006/extended-properties" xmlns:vt="http://schemas.openxmlformats.org/officeDocument/2006/docPropsVTypes">
  <Template>Normal</Template>
  <TotalTime>148</TotalTime>
  <Pages>58</Pages>
  <Words>18120</Words>
  <Characters>103287</Characters>
  <Application>Microsoft Office Word</Application>
  <DocSecurity>0</DocSecurity>
  <Lines>860</Lines>
  <Paragraphs>242</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121165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Karl Kelly</cp:lastModifiedBy>
  <cp:revision>34</cp:revision>
  <dcterms:created xsi:type="dcterms:W3CDTF">2022-01-05T14:32:00Z</dcterms:created>
  <dcterms:modified xsi:type="dcterms:W3CDTF">2026-10-02T12:16:00Z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0x0101000BC94875665D404BB1351B53C41FD2C000190BD043CED6CB44BAD6A03EC802B475</vt:lpwstr>
  </property>
  <property fmtid="{D5CDD505-2E9C-101B-9397-08002B2CF9AE}" pid="3" name="eDocs_FileTopics">
    <vt:lpwstr/>
  </property>
  <property fmtid="{D5CDD505-2E9C-101B-9397-08002B2CF9AE}" pid="4" name="eDocs_DocumentTopics">
    <vt:lpwstr/>
  </property>
  <property fmtid="{D5CDD505-2E9C-101B-9397-08002B2CF9AE}" pid="5" name="eDocs_Year">
    <vt:lpwstr>1;#2016|290abb38-182b-47f5-ab57-7f33b46e6252</vt:lpwstr>
  </property>
  <property fmtid="{D5CDD505-2E9C-101B-9397-08002B2CF9AE}" pid="6" name="eDocs_SeriesSubSeries">
    <vt:lpwstr>2;#002|230b5c71-8bf6-4beb-a83d-cddb41cc2b0c</vt:lpwstr>
  </property>
  <property fmtid="{D5CDD505-2E9C-101B-9397-08002B2CF9AE}" pid="7" name="_dlc_policyId">
    <vt:lpwstr>0x0101000BC94875665D404BB1351B53C41FD2C0|151133126</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_dlc_ItemStageId">
    <vt:lpwstr>1</vt:lpwstr>
  </property>
  <property fmtid="{D5CDD505-2E9C-101B-9397-08002B2CF9AE}" pid="12" name="eDocs_SecurityClassification">
    <vt:lpwstr/>
  </property>
  <property fmtid="{D5CDD505-2E9C-101B-9397-08002B2CF9AE}" pid="13" name="ClassificationContentMarkingFooterShapeIds">
    <vt:lpwstr>2fa9281c,5834b64e,45765f0d,eaf1340,468bf44,30eba3c7,30133ed3,237f4e9d,2af4c967</vt:lpwstr>
  </property>
  <property fmtid="{D5CDD505-2E9C-101B-9397-08002B2CF9AE}" pid="14" name="ClassificationContentMarkingFooterFontProps">
    <vt:lpwstr>#0000ff,6,Calibri</vt:lpwstr>
  </property>
  <property fmtid="{D5CDD505-2E9C-101B-9397-08002B2CF9AE}" pid="15" name="ClassificationContentMarkingFooterText">
    <vt:lpwstr>NIBRT Protected Data</vt:lpwstr>
  </property>
</Properties>
</file>