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1BFA338" w14:textId="77777777" w:rsidR="00D13535" w:rsidRDefault="00D13535" w:rsidP="008D2F07">
      <w:pPr>
        <w:pStyle w:val="DocTitle"/>
        <w:pageBreakBefore w:val="0"/>
        <w:pBdr>
          <w:top w:val="single" w:sz="18" w:space="1" w:color="333399"/>
          <w:left w:val="single" w:sz="18" w:space="0" w:color="333399"/>
          <w:right w:val="single" w:sz="18" w:space="0" w:color="333399"/>
        </w:pBdr>
        <w:spacing w:before="240"/>
        <w:jc w:val="right"/>
        <w:rPr>
          <w:rFonts w:ascii="Calibri" w:hAnsi="Calibri"/>
          <w:sz w:val="22"/>
          <w:szCs w:val="22"/>
        </w:rPr>
      </w:pPr>
    </w:p>
    <w:p w14:paraId="4B578826" w14:textId="77777777" w:rsidR="00D13535" w:rsidRDefault="00D13535" w:rsidP="008D2F07">
      <w:pPr>
        <w:pStyle w:val="DocTitle"/>
        <w:pageBreakBefore w:val="0"/>
        <w:pBdr>
          <w:top w:val="single" w:sz="18" w:space="1" w:color="333399"/>
          <w:left w:val="single" w:sz="18" w:space="0" w:color="333399"/>
          <w:right w:val="single" w:sz="18" w:space="0" w:color="333399"/>
        </w:pBdr>
        <w:spacing w:before="240"/>
        <w:jc w:val="right"/>
        <w:rPr>
          <w:rFonts w:ascii="Calibri" w:hAnsi="Calibri"/>
          <w:sz w:val="22"/>
          <w:szCs w:val="22"/>
        </w:rPr>
      </w:pPr>
    </w:p>
    <w:p w14:paraId="207C75DC" w14:textId="5275DAE4" w:rsidR="00D13535" w:rsidRDefault="00D13535" w:rsidP="008D2F07">
      <w:pPr>
        <w:pStyle w:val="DocTitle"/>
        <w:pageBreakBefore w:val="0"/>
        <w:pBdr>
          <w:top w:val="single" w:sz="18" w:space="1" w:color="333399"/>
          <w:left w:val="single" w:sz="18" w:space="0" w:color="333399"/>
          <w:right w:val="single" w:sz="18" w:space="0" w:color="333399"/>
        </w:pBdr>
        <w:spacing w:before="240"/>
        <w:jc w:val="center"/>
        <w:rPr>
          <w:rFonts w:ascii="Calibri" w:hAnsi="Calibri"/>
          <w:sz w:val="22"/>
          <w:szCs w:val="22"/>
        </w:rPr>
      </w:pPr>
      <w:r>
        <w:rPr>
          <w:rFonts w:ascii="Calibri" w:hAnsi="Calibri"/>
          <w:noProof/>
          <w:sz w:val="22"/>
          <w:szCs w:val="22"/>
          <w:lang w:val="en-IE" w:eastAsia="zh-TW"/>
        </w:rPr>
        <w:drawing>
          <wp:inline distT="0" distB="0" distL="0" distR="0" wp14:anchorId="114562D3" wp14:editId="4B4848B1">
            <wp:extent cx="2304415" cy="1232701"/>
            <wp:effectExtent l="0" t="0" r="635" b="5715"/>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2309622" cy="1235486"/>
                    </a:xfrm>
                    <a:prstGeom prst="rect">
                      <a:avLst/>
                    </a:prstGeom>
                    <a:noFill/>
                  </pic:spPr>
                </pic:pic>
              </a:graphicData>
            </a:graphic>
          </wp:inline>
        </w:drawing>
      </w:r>
    </w:p>
    <w:p w14:paraId="379F5898" w14:textId="2696632F" w:rsidR="00D13535" w:rsidRDefault="00D13535" w:rsidP="008D2F07">
      <w:pPr>
        <w:pStyle w:val="DocTitle"/>
        <w:pageBreakBefore w:val="0"/>
        <w:pBdr>
          <w:top w:val="single" w:sz="18" w:space="1" w:color="333399"/>
          <w:left w:val="single" w:sz="18" w:space="0" w:color="333399"/>
          <w:right w:val="single" w:sz="18" w:space="0" w:color="333399"/>
        </w:pBdr>
        <w:spacing w:before="240"/>
        <w:jc w:val="center"/>
        <w:rPr>
          <w:rFonts w:ascii="Calibri" w:hAnsi="Calibri"/>
          <w:sz w:val="22"/>
          <w:szCs w:val="22"/>
        </w:rPr>
      </w:pPr>
    </w:p>
    <w:p w14:paraId="75C9BEC2" w14:textId="3BCA8594" w:rsidR="00BF3DC2" w:rsidRDefault="00BF3DC2" w:rsidP="00FC5EB3">
      <w:pPr>
        <w:pStyle w:val="DocTitle"/>
        <w:pageBreakBefore w:val="0"/>
        <w:pBdr>
          <w:top w:val="single" w:sz="18" w:space="1" w:color="333399"/>
          <w:left w:val="single" w:sz="18" w:space="0" w:color="333399"/>
          <w:right w:val="single" w:sz="18" w:space="0" w:color="333399"/>
        </w:pBdr>
        <w:spacing w:before="240"/>
        <w:jc w:val="center"/>
        <w:rPr>
          <w:rFonts w:ascii="Calibri" w:hAnsi="Calibri"/>
          <w:sz w:val="40"/>
          <w:szCs w:val="40"/>
          <w:lang w:val="en-IE"/>
        </w:rPr>
      </w:pPr>
      <w:bookmarkStart w:id="0" w:name="_Hlk103935947"/>
      <w:r w:rsidRPr="00830A49">
        <w:rPr>
          <w:rFonts w:ascii="Calibri" w:hAnsi="Calibri"/>
          <w:sz w:val="40"/>
          <w:szCs w:val="40"/>
        </w:rPr>
        <w:t>Request for Tenders dated</w:t>
      </w:r>
      <w:r>
        <w:rPr>
          <w:rFonts w:ascii="Calibri" w:hAnsi="Calibri"/>
          <w:sz w:val="40"/>
          <w:szCs w:val="40"/>
        </w:rPr>
        <w:t xml:space="preserve"> </w:t>
      </w:r>
      <w:sdt>
        <w:sdtPr>
          <w:rPr>
            <w:rFonts w:ascii="Calibri" w:hAnsi="Calibri"/>
            <w:sz w:val="40"/>
            <w:szCs w:val="40"/>
            <w:highlight w:val="lightGray"/>
          </w:rPr>
          <w:id w:val="2077322833"/>
          <w:placeholder>
            <w:docPart w:val="C0E775F611B84694ABEE3FCF13F27B3A"/>
          </w:placeholder>
          <w:date w:fullDate="2026-07-22T00:00:00Z">
            <w:dateFormat w:val="dd/MM/yyyy"/>
            <w:lid w:val="en-IE"/>
            <w:storeMappedDataAs w:val="dateTime"/>
            <w:calendar w:val="gregorian"/>
          </w:date>
        </w:sdtPr>
        <w:sdtEndPr/>
        <w:sdtContent>
          <w:r w:rsidR="00D700C2">
            <w:rPr>
              <w:rFonts w:ascii="Calibri" w:hAnsi="Calibri"/>
              <w:sz w:val="40"/>
              <w:szCs w:val="40"/>
              <w:highlight w:val="lightGray"/>
              <w:lang w:val="en-IE"/>
            </w:rPr>
            <w:t>22</w:t>
          </w:r>
          <w:r w:rsidR="00FD2169">
            <w:rPr>
              <w:rFonts w:ascii="Calibri" w:hAnsi="Calibri"/>
              <w:sz w:val="40"/>
              <w:szCs w:val="40"/>
              <w:highlight w:val="lightGray"/>
              <w:lang w:val="en-IE"/>
            </w:rPr>
            <w:t>/</w:t>
          </w:r>
          <w:r w:rsidR="00D700C2">
            <w:rPr>
              <w:rFonts w:ascii="Calibri" w:hAnsi="Calibri"/>
              <w:sz w:val="40"/>
              <w:szCs w:val="40"/>
              <w:highlight w:val="lightGray"/>
              <w:lang w:val="en-IE"/>
            </w:rPr>
            <w:t>07</w:t>
          </w:r>
          <w:r w:rsidR="00FD2169">
            <w:rPr>
              <w:rFonts w:ascii="Calibri" w:hAnsi="Calibri"/>
              <w:sz w:val="40"/>
              <w:szCs w:val="40"/>
              <w:highlight w:val="lightGray"/>
              <w:lang w:val="en-IE"/>
            </w:rPr>
            <w:t>/2026</w:t>
          </w:r>
        </w:sdtContent>
      </w:sdt>
      <w:r>
        <w:rPr>
          <w:rFonts w:ascii="Calibri" w:hAnsi="Calibri"/>
          <w:sz w:val="40"/>
          <w:szCs w:val="40"/>
        </w:rPr>
        <w:t xml:space="preserve"> </w:t>
      </w:r>
      <w:r w:rsidRPr="00830A49">
        <w:rPr>
          <w:rFonts w:ascii="Calibri" w:hAnsi="Calibri"/>
          <w:sz w:val="40"/>
          <w:szCs w:val="40"/>
        </w:rPr>
        <w:br/>
        <w:t xml:space="preserve">for </w:t>
      </w:r>
      <w:r w:rsidR="002F4CB1" w:rsidRPr="002F4CB1">
        <w:rPr>
          <w:rFonts w:ascii="Calibri" w:hAnsi="Calibri"/>
          <w:sz w:val="40"/>
          <w:szCs w:val="40"/>
          <w:lang w:val="en-IE"/>
        </w:rPr>
        <w:t xml:space="preserve">the </w:t>
      </w:r>
      <w:r w:rsidR="001016C7" w:rsidRPr="001016C7">
        <w:rPr>
          <w:rFonts w:ascii="Calibri" w:hAnsi="Calibri"/>
          <w:sz w:val="40"/>
          <w:szCs w:val="40"/>
          <w:lang w:val="en-IE"/>
        </w:rPr>
        <w:t>Supply, Delivery</w:t>
      </w:r>
      <w:r w:rsidR="00E00F92">
        <w:rPr>
          <w:rFonts w:ascii="Calibri" w:hAnsi="Calibri"/>
          <w:sz w:val="40"/>
          <w:szCs w:val="40"/>
          <w:lang w:val="en-IE"/>
        </w:rPr>
        <w:t>,</w:t>
      </w:r>
      <w:r w:rsidR="00C742D6">
        <w:rPr>
          <w:rFonts w:ascii="Calibri" w:hAnsi="Calibri"/>
          <w:sz w:val="40"/>
          <w:szCs w:val="40"/>
          <w:lang w:val="en-IE"/>
        </w:rPr>
        <w:t xml:space="preserve"> </w:t>
      </w:r>
      <w:r w:rsidR="00E00F92" w:rsidRPr="00E00F92">
        <w:rPr>
          <w:rFonts w:ascii="Calibri" w:hAnsi="Calibri"/>
          <w:sz w:val="40"/>
          <w:szCs w:val="40"/>
          <w:lang w:val="en-IE"/>
        </w:rPr>
        <w:t xml:space="preserve">Installation and Commissioning of a High-Temperature AFP/ATL Upgrade Package </w:t>
      </w:r>
      <w:r w:rsidR="00C742D6" w:rsidRPr="00C742D6">
        <w:rPr>
          <w:rFonts w:ascii="Calibri" w:hAnsi="Calibri"/>
          <w:sz w:val="40"/>
          <w:szCs w:val="40"/>
          <w:lang w:val="en-IE"/>
        </w:rPr>
        <w:t>for TU Dublin</w:t>
      </w:r>
    </w:p>
    <w:p w14:paraId="31A21BD9" w14:textId="77777777" w:rsidR="0033529F" w:rsidRPr="00D13535" w:rsidRDefault="0033529F" w:rsidP="008D2F07">
      <w:pPr>
        <w:pStyle w:val="DocTitle"/>
        <w:pageBreakBefore w:val="0"/>
        <w:pBdr>
          <w:top w:val="single" w:sz="18" w:space="1" w:color="333399"/>
          <w:left w:val="single" w:sz="18" w:space="0" w:color="333399"/>
          <w:right w:val="single" w:sz="18" w:space="0" w:color="333399"/>
        </w:pBdr>
        <w:spacing w:before="240"/>
        <w:jc w:val="center"/>
        <w:rPr>
          <w:rFonts w:ascii="Calibri" w:hAnsi="Calibri"/>
          <w:sz w:val="22"/>
          <w:szCs w:val="22"/>
        </w:rPr>
      </w:pPr>
    </w:p>
    <w:bookmarkEnd w:id="0"/>
    <w:p w14:paraId="51ED3D95" w14:textId="0B1AA48F" w:rsidR="0033529F" w:rsidRDefault="00BF3DC2" w:rsidP="008D2F07">
      <w:pPr>
        <w:pStyle w:val="DocTitle"/>
        <w:pageBreakBefore w:val="0"/>
        <w:pBdr>
          <w:top w:val="single" w:sz="18" w:space="1" w:color="333399"/>
          <w:left w:val="single" w:sz="18" w:space="0" w:color="333399"/>
          <w:right w:val="single" w:sz="18" w:space="0" w:color="333399"/>
        </w:pBdr>
        <w:jc w:val="center"/>
        <w:rPr>
          <w:rFonts w:ascii="Calibri" w:hAnsi="Calibri"/>
          <w:sz w:val="40"/>
          <w:szCs w:val="40"/>
        </w:rPr>
      </w:pPr>
      <w:r w:rsidRPr="00830A49">
        <w:rPr>
          <w:rFonts w:ascii="Calibri" w:hAnsi="Calibri"/>
          <w:sz w:val="40"/>
          <w:szCs w:val="40"/>
        </w:rPr>
        <w:t xml:space="preserve">Tender procedure: Open </w:t>
      </w:r>
      <w:r w:rsidR="007868D7">
        <w:rPr>
          <w:rFonts w:ascii="Calibri" w:hAnsi="Calibri"/>
          <w:sz w:val="40"/>
          <w:szCs w:val="40"/>
        </w:rPr>
        <w:t>P</w:t>
      </w:r>
      <w:r w:rsidRPr="00830A49">
        <w:rPr>
          <w:rFonts w:ascii="Calibri" w:hAnsi="Calibri"/>
          <w:sz w:val="40"/>
          <w:szCs w:val="40"/>
        </w:rPr>
        <w:t>rocedure</w:t>
      </w:r>
      <w:r w:rsidR="002F4CB1">
        <w:rPr>
          <w:rFonts w:ascii="Calibri" w:hAnsi="Calibri"/>
          <w:sz w:val="40"/>
          <w:szCs w:val="40"/>
        </w:rPr>
        <w:t xml:space="preserve"> </w:t>
      </w:r>
      <w:bookmarkStart w:id="1" w:name="bkRFTdate"/>
    </w:p>
    <w:p w14:paraId="57A80E56" w14:textId="6FB18492" w:rsidR="00BF3DC2" w:rsidRDefault="00BF3DC2" w:rsidP="008D2F07">
      <w:pPr>
        <w:pStyle w:val="DocTitle"/>
        <w:pageBreakBefore w:val="0"/>
        <w:pBdr>
          <w:top w:val="single" w:sz="18" w:space="1" w:color="333399"/>
          <w:left w:val="single" w:sz="18" w:space="0" w:color="333399"/>
          <w:right w:val="single" w:sz="18" w:space="0" w:color="333399"/>
        </w:pBdr>
        <w:jc w:val="center"/>
        <w:rPr>
          <w:rFonts w:ascii="Calibri" w:hAnsi="Calibri"/>
          <w:sz w:val="40"/>
          <w:szCs w:val="40"/>
        </w:rPr>
      </w:pPr>
      <w:r w:rsidRPr="00BF3DC2">
        <w:rPr>
          <w:rFonts w:ascii="Calibri" w:hAnsi="Calibri"/>
          <w:sz w:val="40"/>
          <w:szCs w:val="40"/>
        </w:rPr>
        <w:t xml:space="preserve">Tender Reference: </w:t>
      </w:r>
      <w:r w:rsidR="00BE01C5">
        <w:rPr>
          <w:rFonts w:ascii="Calibri" w:hAnsi="Calibri"/>
          <w:sz w:val="40"/>
          <w:szCs w:val="40"/>
        </w:rPr>
        <w:t>NCTR</w:t>
      </w:r>
      <w:r w:rsidR="000E5E62">
        <w:rPr>
          <w:rFonts w:ascii="Calibri" w:hAnsi="Calibri"/>
          <w:sz w:val="40"/>
          <w:szCs w:val="40"/>
        </w:rPr>
        <w:t>2</w:t>
      </w:r>
      <w:r w:rsidR="0033529F">
        <w:rPr>
          <w:rFonts w:ascii="Calibri" w:hAnsi="Calibri"/>
          <w:sz w:val="40"/>
          <w:szCs w:val="40"/>
        </w:rPr>
        <w:t>6</w:t>
      </w:r>
      <w:r w:rsidR="00D700C2">
        <w:rPr>
          <w:rFonts w:ascii="Calibri" w:hAnsi="Calibri"/>
          <w:sz w:val="40"/>
          <w:szCs w:val="40"/>
        </w:rPr>
        <w:t>95</w:t>
      </w:r>
    </w:p>
    <w:p w14:paraId="2D960704" w14:textId="77777777" w:rsidR="0033529F" w:rsidRDefault="0033529F" w:rsidP="008D2F07">
      <w:pPr>
        <w:pStyle w:val="DocTitle"/>
        <w:pageBreakBefore w:val="0"/>
        <w:pBdr>
          <w:top w:val="single" w:sz="18" w:space="1" w:color="333399"/>
          <w:left w:val="single" w:sz="18" w:space="0" w:color="333399"/>
          <w:right w:val="single" w:sz="18" w:space="0" w:color="333399"/>
        </w:pBdr>
        <w:jc w:val="center"/>
        <w:rPr>
          <w:rFonts w:ascii="Calibri" w:hAnsi="Calibri"/>
          <w:sz w:val="40"/>
          <w:szCs w:val="40"/>
        </w:rPr>
      </w:pPr>
    </w:p>
    <w:p w14:paraId="653AEECD" w14:textId="1AE6CCAB" w:rsidR="00BF3DC2" w:rsidRDefault="00BF3DC2" w:rsidP="008D2F07">
      <w:pPr>
        <w:pStyle w:val="DocTitle"/>
        <w:pageBreakBefore w:val="0"/>
        <w:pBdr>
          <w:top w:val="single" w:sz="18" w:space="1" w:color="333399"/>
          <w:left w:val="single" w:sz="18" w:space="0" w:color="333399"/>
          <w:right w:val="single" w:sz="18" w:space="0" w:color="333399"/>
        </w:pBdr>
        <w:jc w:val="center"/>
        <w:rPr>
          <w:rFonts w:ascii="Calibri" w:hAnsi="Calibri"/>
          <w:sz w:val="40"/>
          <w:szCs w:val="40"/>
        </w:rPr>
      </w:pPr>
      <w:r w:rsidRPr="00830A49">
        <w:rPr>
          <w:rFonts w:ascii="Calibri" w:hAnsi="Calibri"/>
          <w:sz w:val="40"/>
          <w:szCs w:val="40"/>
        </w:rPr>
        <w:t xml:space="preserve">Tender </w:t>
      </w:r>
      <w:r>
        <w:rPr>
          <w:rFonts w:ascii="Calibri" w:hAnsi="Calibri"/>
          <w:sz w:val="40"/>
          <w:szCs w:val="40"/>
        </w:rPr>
        <w:t>Clarifications Deadline</w:t>
      </w:r>
      <w:r w:rsidRPr="00830A49">
        <w:rPr>
          <w:rFonts w:ascii="Calibri" w:hAnsi="Calibri"/>
          <w:sz w:val="40"/>
          <w:szCs w:val="40"/>
        </w:rPr>
        <w:t>:</w:t>
      </w:r>
      <w:r>
        <w:rPr>
          <w:rFonts w:ascii="Calibri" w:hAnsi="Calibri"/>
          <w:sz w:val="40"/>
          <w:szCs w:val="40"/>
        </w:rPr>
        <w:t xml:space="preserve">  </w:t>
      </w:r>
      <w:sdt>
        <w:sdtPr>
          <w:rPr>
            <w:rFonts w:ascii="Calibri" w:hAnsi="Calibri"/>
            <w:sz w:val="40"/>
            <w:szCs w:val="40"/>
            <w:highlight w:val="lightGray"/>
          </w:rPr>
          <w:id w:val="-847555338"/>
          <w:placeholder>
            <w:docPart w:val="CC5E8BB939254EC9907A3D644DFB7327"/>
          </w:placeholder>
          <w:date w:fullDate="2026-08-14T14:00:00Z">
            <w:dateFormat w:val="dd/MM/yyyy HH:mm"/>
            <w:lid w:val="en-IE"/>
            <w:storeMappedDataAs w:val="dateTime"/>
            <w:calendar w:val="gregorian"/>
          </w:date>
        </w:sdtPr>
        <w:sdtEndPr/>
        <w:sdtContent>
          <w:r w:rsidR="00D700C2">
            <w:rPr>
              <w:rFonts w:ascii="Calibri" w:hAnsi="Calibri"/>
              <w:sz w:val="40"/>
              <w:szCs w:val="40"/>
              <w:highlight w:val="lightGray"/>
              <w:lang w:val="en-IE"/>
            </w:rPr>
            <w:t>14</w:t>
          </w:r>
          <w:r w:rsidR="0002352C">
            <w:rPr>
              <w:rFonts w:ascii="Calibri" w:hAnsi="Calibri"/>
              <w:sz w:val="40"/>
              <w:szCs w:val="40"/>
              <w:highlight w:val="lightGray"/>
              <w:lang w:val="en-IE"/>
            </w:rPr>
            <w:t>/0</w:t>
          </w:r>
          <w:r w:rsidR="00D700C2">
            <w:rPr>
              <w:rFonts w:ascii="Calibri" w:hAnsi="Calibri"/>
              <w:sz w:val="40"/>
              <w:szCs w:val="40"/>
              <w:highlight w:val="lightGray"/>
              <w:lang w:val="en-IE"/>
            </w:rPr>
            <w:t>8</w:t>
          </w:r>
          <w:r w:rsidR="0002352C">
            <w:rPr>
              <w:rFonts w:ascii="Calibri" w:hAnsi="Calibri"/>
              <w:sz w:val="40"/>
              <w:szCs w:val="40"/>
              <w:highlight w:val="lightGray"/>
              <w:lang w:val="en-IE"/>
            </w:rPr>
            <w:t>/202</w:t>
          </w:r>
          <w:r w:rsidR="006E00FB">
            <w:rPr>
              <w:rFonts w:ascii="Calibri" w:hAnsi="Calibri"/>
              <w:sz w:val="40"/>
              <w:szCs w:val="40"/>
              <w:highlight w:val="lightGray"/>
              <w:lang w:val="en-IE"/>
            </w:rPr>
            <w:t>6</w:t>
          </w:r>
          <w:r w:rsidR="0002352C">
            <w:rPr>
              <w:rFonts w:ascii="Calibri" w:hAnsi="Calibri"/>
              <w:sz w:val="40"/>
              <w:szCs w:val="40"/>
              <w:highlight w:val="lightGray"/>
              <w:lang w:val="en-IE"/>
            </w:rPr>
            <w:t xml:space="preserve"> 14:00</w:t>
          </w:r>
        </w:sdtContent>
      </w:sdt>
    </w:p>
    <w:p w14:paraId="20E82E74" w14:textId="4881C72C" w:rsidR="00BF3DC2" w:rsidRDefault="00BF3DC2" w:rsidP="008D2F07">
      <w:pPr>
        <w:pStyle w:val="DocTitle"/>
        <w:pageBreakBefore w:val="0"/>
        <w:pBdr>
          <w:top w:val="single" w:sz="18" w:space="1" w:color="333399"/>
          <w:left w:val="single" w:sz="18" w:space="0" w:color="333399"/>
          <w:right w:val="single" w:sz="18" w:space="0" w:color="333399"/>
        </w:pBdr>
        <w:jc w:val="center"/>
        <w:rPr>
          <w:rFonts w:ascii="Calibri" w:hAnsi="Calibri"/>
          <w:sz w:val="22"/>
          <w:szCs w:val="22"/>
        </w:rPr>
      </w:pPr>
      <w:r w:rsidRPr="00830A49">
        <w:rPr>
          <w:rFonts w:ascii="Calibri" w:hAnsi="Calibri"/>
          <w:sz w:val="40"/>
          <w:szCs w:val="40"/>
        </w:rPr>
        <w:t>Tender Deadline:</w:t>
      </w:r>
      <w:r>
        <w:rPr>
          <w:rFonts w:ascii="Calibri" w:hAnsi="Calibri"/>
          <w:sz w:val="40"/>
          <w:szCs w:val="40"/>
        </w:rPr>
        <w:t xml:space="preserve">  </w:t>
      </w:r>
      <w:bookmarkEnd w:id="1"/>
      <w:sdt>
        <w:sdtPr>
          <w:rPr>
            <w:rFonts w:ascii="Calibri" w:hAnsi="Calibri"/>
            <w:sz w:val="40"/>
            <w:szCs w:val="40"/>
            <w:highlight w:val="lightGray"/>
          </w:rPr>
          <w:id w:val="1374727333"/>
          <w:placeholder>
            <w:docPart w:val="AE9768EBB7DB45E990A6AF70C17AFDFA"/>
          </w:placeholder>
          <w:date w:fullDate="2026-08-21T14:00:00Z">
            <w:dateFormat w:val="dd/MM/yyyy HH:mm"/>
            <w:lid w:val="en-IE"/>
            <w:storeMappedDataAs w:val="dateTime"/>
            <w:calendar w:val="gregorian"/>
          </w:date>
        </w:sdtPr>
        <w:sdtEndPr/>
        <w:sdtContent>
          <w:r w:rsidR="00D700C2">
            <w:rPr>
              <w:rFonts w:ascii="Calibri" w:hAnsi="Calibri"/>
              <w:sz w:val="40"/>
              <w:szCs w:val="40"/>
              <w:highlight w:val="lightGray"/>
              <w:lang w:val="en-IE"/>
            </w:rPr>
            <w:t>21</w:t>
          </w:r>
          <w:r w:rsidR="0002352C">
            <w:rPr>
              <w:rFonts w:ascii="Calibri" w:hAnsi="Calibri"/>
              <w:sz w:val="40"/>
              <w:szCs w:val="40"/>
              <w:highlight w:val="lightGray"/>
              <w:lang w:val="en-IE"/>
            </w:rPr>
            <w:t>/0</w:t>
          </w:r>
          <w:r w:rsidR="00550072">
            <w:rPr>
              <w:rFonts w:ascii="Calibri" w:hAnsi="Calibri"/>
              <w:sz w:val="40"/>
              <w:szCs w:val="40"/>
              <w:highlight w:val="lightGray"/>
              <w:lang w:val="en-IE"/>
            </w:rPr>
            <w:t>8</w:t>
          </w:r>
          <w:r w:rsidR="0002352C">
            <w:rPr>
              <w:rFonts w:ascii="Calibri" w:hAnsi="Calibri"/>
              <w:sz w:val="40"/>
              <w:szCs w:val="40"/>
              <w:highlight w:val="lightGray"/>
              <w:lang w:val="en-IE"/>
            </w:rPr>
            <w:t>/202</w:t>
          </w:r>
          <w:r w:rsidR="006E00FB">
            <w:rPr>
              <w:rFonts w:ascii="Calibri" w:hAnsi="Calibri"/>
              <w:sz w:val="40"/>
              <w:szCs w:val="40"/>
              <w:highlight w:val="lightGray"/>
              <w:lang w:val="en-IE"/>
            </w:rPr>
            <w:t>6</w:t>
          </w:r>
          <w:r w:rsidR="0002352C">
            <w:rPr>
              <w:rFonts w:ascii="Calibri" w:hAnsi="Calibri"/>
              <w:sz w:val="40"/>
              <w:szCs w:val="40"/>
              <w:highlight w:val="lightGray"/>
              <w:lang w:val="en-IE"/>
            </w:rPr>
            <w:t xml:space="preserve"> 14:00</w:t>
          </w:r>
        </w:sdtContent>
      </w:sdt>
      <w:r w:rsidRPr="00830A49">
        <w:rPr>
          <w:rFonts w:ascii="Calibri" w:hAnsi="Calibri"/>
          <w:sz w:val="40"/>
          <w:szCs w:val="40"/>
        </w:rPr>
        <w:br/>
      </w:r>
      <w:r w:rsidRPr="00830A49">
        <w:rPr>
          <w:rFonts w:ascii="Calibri" w:hAnsi="Calibri"/>
          <w:sz w:val="22"/>
          <w:szCs w:val="22"/>
        </w:rPr>
        <w:br/>
      </w:r>
    </w:p>
    <w:p w14:paraId="53360171" w14:textId="77777777" w:rsidR="00B428A2" w:rsidRDefault="00B428A2" w:rsidP="008D2F07">
      <w:pPr>
        <w:pStyle w:val="DocTitle"/>
        <w:pageBreakBefore w:val="0"/>
        <w:pBdr>
          <w:top w:val="single" w:sz="18" w:space="1" w:color="333399"/>
          <w:left w:val="single" w:sz="18" w:space="0" w:color="333399"/>
          <w:right w:val="single" w:sz="18" w:space="0" w:color="333399"/>
        </w:pBdr>
        <w:jc w:val="center"/>
        <w:rPr>
          <w:rFonts w:ascii="Calibri" w:hAnsi="Calibri"/>
          <w:sz w:val="22"/>
          <w:szCs w:val="22"/>
        </w:rPr>
      </w:pPr>
    </w:p>
    <w:p w14:paraId="52B4FA6F" w14:textId="77777777" w:rsidR="00B428A2" w:rsidRPr="00830A49" w:rsidRDefault="00B428A2" w:rsidP="008D2F07">
      <w:pPr>
        <w:pStyle w:val="DocTitle"/>
        <w:pageBreakBefore w:val="0"/>
        <w:pBdr>
          <w:top w:val="single" w:sz="18" w:space="1" w:color="333399"/>
          <w:left w:val="single" w:sz="18" w:space="0" w:color="333399"/>
          <w:right w:val="single" w:sz="18" w:space="0" w:color="333399"/>
        </w:pBdr>
        <w:jc w:val="center"/>
        <w:rPr>
          <w:rFonts w:ascii="Calibri" w:hAnsi="Calibri"/>
          <w:sz w:val="22"/>
          <w:szCs w:val="22"/>
        </w:rPr>
      </w:pPr>
    </w:p>
    <w:p w14:paraId="064AD4E9" w14:textId="77777777" w:rsidR="00BF3DC2" w:rsidRPr="00830A49" w:rsidRDefault="00BF3DC2" w:rsidP="00BF3DC2"/>
    <w:p w14:paraId="7FD6AE08" w14:textId="77777777" w:rsidR="00BF3DC2" w:rsidRPr="00830A49" w:rsidRDefault="00BF3DC2" w:rsidP="00BF3DC2">
      <w:pPr>
        <w:pStyle w:val="Heading1"/>
        <w:rPr>
          <w:rFonts w:ascii="Calibri" w:hAnsi="Calibri"/>
        </w:rPr>
      </w:pPr>
      <w:r w:rsidRPr="00830A49">
        <w:rPr>
          <w:rFonts w:ascii="Calibri" w:hAnsi="Calibri"/>
        </w:rPr>
        <w:lastRenderedPageBreak/>
        <w:t>Contents</w:t>
      </w:r>
    </w:p>
    <w:p w14:paraId="69DF5C5E" w14:textId="77777777" w:rsidR="00BF3DC2" w:rsidRDefault="00BF3DC2" w:rsidP="00BF3DC2">
      <w:pPr>
        <w:tabs>
          <w:tab w:val="left" w:pos="2268"/>
          <w:tab w:val="right" w:leader="dot" w:pos="8789"/>
        </w:tabs>
        <w:spacing w:after="240"/>
      </w:pPr>
    </w:p>
    <w:p w14:paraId="38E77EE8" w14:textId="77777777" w:rsidR="00BF3DC2" w:rsidRDefault="00BF3DC2" w:rsidP="00BF3DC2">
      <w:pPr>
        <w:tabs>
          <w:tab w:val="left" w:pos="2268"/>
          <w:tab w:val="right" w:leader="dot" w:pos="8789"/>
        </w:tabs>
        <w:spacing w:after="240"/>
      </w:pPr>
    </w:p>
    <w:sdt>
      <w:sdtPr>
        <w:rPr>
          <w:color w:val="FF0000"/>
        </w:rPr>
        <w:id w:val="2059281381"/>
        <w:placeholder>
          <w:docPart w:val="81DB8C3D2FEA4469BEE2BBEE443B3A5A"/>
        </w:placeholder>
      </w:sdtPr>
      <w:sdtEndPr/>
      <w:sdtContent>
        <w:p w14:paraId="23FC4E51" w14:textId="77777777" w:rsidR="00BF3DC2" w:rsidRPr="004600E9" w:rsidRDefault="00BF3DC2" w:rsidP="00BF3DC2">
          <w:pPr>
            <w:tabs>
              <w:tab w:val="left" w:pos="2268"/>
              <w:tab w:val="right" w:leader="dot" w:pos="8789"/>
            </w:tabs>
            <w:spacing w:after="240"/>
          </w:pPr>
          <w:r>
            <w:t>Part 1:</w:t>
          </w:r>
          <w:r>
            <w:tab/>
          </w:r>
          <w:r w:rsidRPr="004600E9">
            <w:t xml:space="preserve">Introduction </w:t>
          </w:r>
        </w:p>
        <w:p w14:paraId="21555092" w14:textId="77777777" w:rsidR="00BF3DC2" w:rsidRPr="004600E9" w:rsidRDefault="00BF3DC2" w:rsidP="00BF3DC2">
          <w:pPr>
            <w:tabs>
              <w:tab w:val="left" w:pos="2268"/>
              <w:tab w:val="right" w:leader="dot" w:pos="8789"/>
              <w:tab w:val="right" w:pos="8931"/>
            </w:tabs>
            <w:spacing w:after="240"/>
          </w:pPr>
          <w:r w:rsidRPr="004600E9">
            <w:t>Part 2:</w:t>
          </w:r>
          <w:r>
            <w:tab/>
          </w:r>
          <w:r w:rsidRPr="004600E9">
            <w:t xml:space="preserve">Instructions to Tenderers </w:t>
          </w:r>
        </w:p>
        <w:p w14:paraId="6100AE07" w14:textId="77777777" w:rsidR="00BF3DC2" w:rsidRPr="004600E9" w:rsidRDefault="00BF3DC2" w:rsidP="00BF3DC2">
          <w:pPr>
            <w:tabs>
              <w:tab w:val="left" w:pos="2268"/>
              <w:tab w:val="right" w:leader="dot" w:pos="8789"/>
              <w:tab w:val="right" w:pos="8931"/>
            </w:tabs>
            <w:spacing w:after="240"/>
          </w:pPr>
          <w:r w:rsidRPr="004600E9">
            <w:t xml:space="preserve">Part 3: </w:t>
          </w:r>
          <w:r>
            <w:tab/>
          </w:r>
          <w:r w:rsidRPr="004600E9">
            <w:t xml:space="preserve">Selection and Award Criteria </w:t>
          </w:r>
        </w:p>
        <w:p w14:paraId="72213D33" w14:textId="77777777" w:rsidR="00BF3DC2" w:rsidRPr="004600E9" w:rsidRDefault="00BF3DC2" w:rsidP="00BF3DC2">
          <w:pPr>
            <w:tabs>
              <w:tab w:val="left" w:pos="2268"/>
              <w:tab w:val="right" w:leader="dot" w:pos="8789"/>
              <w:tab w:val="right" w:pos="8931"/>
            </w:tabs>
            <w:spacing w:after="240"/>
          </w:pPr>
          <w:r w:rsidRPr="004600E9">
            <w:t>Appendix 1:</w:t>
          </w:r>
          <w:r>
            <w:tab/>
          </w:r>
          <w:r w:rsidRPr="004600E9">
            <w:t xml:space="preserve">Requirements and Specifications </w:t>
          </w:r>
        </w:p>
        <w:p w14:paraId="0035B4A2" w14:textId="77777777" w:rsidR="00BF3DC2" w:rsidRPr="004600E9" w:rsidRDefault="00BF3DC2" w:rsidP="00BF3DC2">
          <w:pPr>
            <w:tabs>
              <w:tab w:val="left" w:pos="2268"/>
              <w:tab w:val="right" w:leader="dot" w:pos="8789"/>
              <w:tab w:val="right" w:pos="8931"/>
            </w:tabs>
            <w:spacing w:after="240"/>
          </w:pPr>
          <w:r w:rsidRPr="004600E9">
            <w:t>Appendix 2:</w:t>
          </w:r>
          <w:r>
            <w:tab/>
          </w:r>
          <w:r w:rsidRPr="004600E9">
            <w:t>Pricing Schedule</w:t>
          </w:r>
        </w:p>
        <w:p w14:paraId="275F5BEE" w14:textId="77777777" w:rsidR="00BF3DC2" w:rsidRPr="004600E9" w:rsidRDefault="00BF3DC2" w:rsidP="00BF3DC2">
          <w:pPr>
            <w:tabs>
              <w:tab w:val="left" w:pos="2268"/>
              <w:tab w:val="right" w:leader="dot" w:pos="8789"/>
              <w:tab w:val="right" w:pos="8931"/>
            </w:tabs>
            <w:spacing w:after="240"/>
          </w:pPr>
          <w:r w:rsidRPr="004600E9">
            <w:t>Appendix 3:</w:t>
          </w:r>
          <w:r>
            <w:tab/>
          </w:r>
          <w:r w:rsidRPr="004600E9">
            <w:t>Tenderer’s Statement</w:t>
          </w:r>
        </w:p>
        <w:p w14:paraId="10569255" w14:textId="77777777" w:rsidR="00BF3DC2" w:rsidRPr="004600E9" w:rsidRDefault="00BF3DC2" w:rsidP="00BF3DC2">
          <w:pPr>
            <w:tabs>
              <w:tab w:val="left" w:pos="2268"/>
              <w:tab w:val="right" w:leader="dot" w:pos="8789"/>
              <w:tab w:val="right" w:pos="8931"/>
            </w:tabs>
            <w:spacing w:after="240"/>
          </w:pPr>
          <w:r w:rsidRPr="004600E9">
            <w:t xml:space="preserve">Appendix </w:t>
          </w:r>
          <w:r>
            <w:t>4</w:t>
          </w:r>
          <w:r w:rsidRPr="004600E9">
            <w:t>:</w:t>
          </w:r>
          <w:r>
            <w:tab/>
          </w:r>
          <w:r w:rsidRPr="004600E9">
            <w:t>Declaration as to Personal Circumstances of Tenderer</w:t>
          </w:r>
        </w:p>
        <w:p w14:paraId="643872B6" w14:textId="77777777" w:rsidR="00BF3DC2" w:rsidRPr="004600E9" w:rsidRDefault="00BF3DC2" w:rsidP="00BF3DC2">
          <w:pPr>
            <w:tabs>
              <w:tab w:val="left" w:pos="2268"/>
              <w:tab w:val="right" w:leader="dot" w:pos="8789"/>
              <w:tab w:val="right" w:pos="8931"/>
            </w:tabs>
            <w:spacing w:after="240"/>
          </w:pPr>
          <w:r w:rsidRPr="004600E9">
            <w:t xml:space="preserve">Appendix </w:t>
          </w:r>
          <w:r>
            <w:t>5</w:t>
          </w:r>
          <w:r w:rsidRPr="004600E9">
            <w:t>:</w:t>
          </w:r>
          <w:r>
            <w:tab/>
          </w:r>
          <w:r w:rsidRPr="004600E9">
            <w:t>Goods Contract</w:t>
          </w:r>
        </w:p>
        <w:p w14:paraId="649593EB" w14:textId="77777777" w:rsidR="00BF3DC2" w:rsidRDefault="00BF3DC2" w:rsidP="00BF3DC2">
          <w:pPr>
            <w:tabs>
              <w:tab w:val="left" w:pos="2268"/>
              <w:tab w:val="right" w:leader="dot" w:pos="8789"/>
            </w:tabs>
            <w:spacing w:after="240"/>
          </w:pPr>
          <w:r w:rsidRPr="004600E9">
            <w:t xml:space="preserve">Appendix </w:t>
          </w:r>
          <w:r>
            <w:t>6</w:t>
          </w:r>
          <w:r w:rsidRPr="004600E9">
            <w:t>:</w:t>
          </w:r>
          <w:r>
            <w:tab/>
          </w:r>
          <w:r w:rsidRPr="004600E9">
            <w:t>Confidentiality Agreement</w:t>
          </w:r>
        </w:p>
        <w:p w14:paraId="59589C79" w14:textId="77777777" w:rsidR="00BF3DC2" w:rsidRDefault="0078053A" w:rsidP="00BF3DC2">
          <w:pPr>
            <w:tabs>
              <w:tab w:val="left" w:pos="2268"/>
              <w:tab w:val="right" w:leader="dot" w:pos="8789"/>
            </w:tabs>
            <w:spacing w:after="240"/>
            <w:rPr>
              <w:color w:val="FF0000"/>
            </w:rPr>
          </w:pPr>
        </w:p>
      </w:sdtContent>
    </w:sdt>
    <w:p w14:paraId="3777C2B2" w14:textId="77777777" w:rsidR="00BF3DC2" w:rsidRDefault="00BF3DC2" w:rsidP="00BF3DC2">
      <w:pPr>
        <w:tabs>
          <w:tab w:val="left" w:pos="2268"/>
          <w:tab w:val="right" w:leader="dot" w:pos="8789"/>
        </w:tabs>
        <w:spacing w:after="240"/>
        <w:rPr>
          <w:color w:val="FF0000"/>
        </w:rPr>
      </w:pPr>
    </w:p>
    <w:p w14:paraId="0875005B" w14:textId="77777777" w:rsidR="00BF3DC2" w:rsidRDefault="00BF3DC2" w:rsidP="00BF3DC2">
      <w:pPr>
        <w:tabs>
          <w:tab w:val="left" w:pos="2268"/>
          <w:tab w:val="right" w:leader="dot" w:pos="8789"/>
        </w:tabs>
        <w:spacing w:after="240"/>
        <w:rPr>
          <w:color w:val="FF0000"/>
        </w:rPr>
      </w:pPr>
    </w:p>
    <w:p w14:paraId="0B9B66CC" w14:textId="77777777" w:rsidR="00BF3DC2" w:rsidRDefault="00BF3DC2" w:rsidP="00BF3DC2">
      <w:pPr>
        <w:tabs>
          <w:tab w:val="left" w:pos="2268"/>
          <w:tab w:val="right" w:leader="dot" w:pos="8789"/>
        </w:tabs>
        <w:spacing w:after="240"/>
        <w:rPr>
          <w:color w:val="FF0000"/>
        </w:rPr>
      </w:pPr>
    </w:p>
    <w:p w14:paraId="63C35B60" w14:textId="77777777" w:rsidR="00BF3DC2" w:rsidRDefault="00BF3DC2" w:rsidP="00BF3DC2">
      <w:pPr>
        <w:tabs>
          <w:tab w:val="left" w:pos="2268"/>
          <w:tab w:val="right" w:leader="dot" w:pos="8789"/>
        </w:tabs>
        <w:spacing w:after="240"/>
        <w:rPr>
          <w:color w:val="FF0000"/>
        </w:rPr>
      </w:pPr>
    </w:p>
    <w:p w14:paraId="589565B7" w14:textId="77777777" w:rsidR="00BF3DC2" w:rsidRPr="00830A49" w:rsidRDefault="00BF3DC2" w:rsidP="00BF3DC2">
      <w:pPr>
        <w:pStyle w:val="Heading1"/>
        <w:rPr>
          <w:rFonts w:ascii="Calibri" w:hAnsi="Calibri"/>
        </w:rPr>
      </w:pPr>
      <w:r w:rsidRPr="00830A49">
        <w:rPr>
          <w:rFonts w:ascii="Calibri" w:hAnsi="Calibri"/>
        </w:rPr>
        <w:lastRenderedPageBreak/>
        <w:t>Part 1: Introduction</w:t>
      </w:r>
    </w:p>
    <w:tbl>
      <w:tblPr>
        <w:tblW w:w="4808" w:type="pct"/>
        <w:tblInd w:w="284" w:type="dxa"/>
        <w:tblLayout w:type="fixed"/>
        <w:tblLook w:val="01E0" w:firstRow="1" w:lastRow="1" w:firstColumn="1" w:lastColumn="1" w:noHBand="0" w:noVBand="0"/>
      </w:tblPr>
      <w:tblGrid>
        <w:gridCol w:w="900"/>
        <w:gridCol w:w="9164"/>
      </w:tblGrid>
      <w:tr w:rsidR="00BF3DC2" w:rsidRPr="00830A49" w14:paraId="28846489" w14:textId="77777777" w:rsidTr="00B424F9">
        <w:tc>
          <w:tcPr>
            <w:tcW w:w="447" w:type="pct"/>
          </w:tcPr>
          <w:p w14:paraId="766BF046" w14:textId="77777777" w:rsidR="00BF3DC2" w:rsidRPr="00830A49" w:rsidRDefault="00BF3DC2" w:rsidP="00BF3DC2">
            <w:pPr>
              <w:rPr>
                <w:color w:val="0000FF"/>
              </w:rPr>
            </w:pPr>
            <w:r w:rsidRPr="00830A49">
              <w:rPr>
                <w:color w:val="0000FF"/>
              </w:rPr>
              <w:t>1.1</w:t>
            </w:r>
          </w:p>
        </w:tc>
        <w:tc>
          <w:tcPr>
            <w:tcW w:w="4553" w:type="pct"/>
          </w:tcPr>
          <w:p w14:paraId="25EDA29F" w14:textId="14036A9A" w:rsidR="00BF3DC2" w:rsidRPr="00830A49" w:rsidRDefault="00BE01C5" w:rsidP="00B05AD0">
            <w:pPr>
              <w:jc w:val="both"/>
            </w:pPr>
            <w:r>
              <w:t xml:space="preserve">TU </w:t>
            </w:r>
            <w:r w:rsidR="00546523">
              <w:t>Dublin</w:t>
            </w:r>
            <w:r w:rsidR="002F4CB1" w:rsidRPr="002F4CB1">
              <w:t xml:space="preserve">  </w:t>
            </w:r>
            <w:r w:rsidR="00BF3DC2" w:rsidRPr="00BF3DC2">
              <w:t>(the “Contracting Authority”) invites tenders (“Tenders”) to this request for tenders (“RFT”) from economic operators (“Tenderers”) for the supply of the goods as described in Appendix 1 to this RFT (the “Goods”).</w:t>
            </w:r>
          </w:p>
        </w:tc>
      </w:tr>
      <w:tr w:rsidR="00BF3DC2" w:rsidRPr="00830A49" w14:paraId="194F209C" w14:textId="77777777" w:rsidTr="00B424F9">
        <w:trPr>
          <w:trHeight w:val="574"/>
        </w:trPr>
        <w:tc>
          <w:tcPr>
            <w:tcW w:w="447" w:type="pct"/>
          </w:tcPr>
          <w:p w14:paraId="7A11AD23" w14:textId="77777777" w:rsidR="00BF3DC2" w:rsidRPr="00830A49" w:rsidRDefault="00BF3DC2" w:rsidP="00BF3DC2">
            <w:pPr>
              <w:rPr>
                <w:color w:val="0000FF"/>
              </w:rPr>
            </w:pPr>
            <w:r w:rsidRPr="00830A49">
              <w:rPr>
                <w:color w:val="0000FF"/>
              </w:rPr>
              <w:t>1.2</w:t>
            </w:r>
          </w:p>
        </w:tc>
        <w:tc>
          <w:tcPr>
            <w:tcW w:w="4553" w:type="pct"/>
          </w:tcPr>
          <w:p w14:paraId="3BA19761" w14:textId="3B9338A2" w:rsidR="0044136D" w:rsidRDefault="00BF3DC2" w:rsidP="00B05AD0">
            <w:pPr>
              <w:jc w:val="both"/>
            </w:pPr>
            <w:r w:rsidRPr="00830A49">
              <w:t>In summary, the Goods comprise</w:t>
            </w:r>
            <w:r w:rsidR="00BE01C5">
              <w:t xml:space="preserve"> of;</w:t>
            </w:r>
          </w:p>
          <w:p w14:paraId="1F1F92CA" w14:textId="3CF8B1E4" w:rsidR="00284EB5" w:rsidRPr="00C5369E" w:rsidRDefault="00164512" w:rsidP="00B05AD0">
            <w:pPr>
              <w:spacing w:after="120" w:line="276" w:lineRule="auto"/>
              <w:jc w:val="both"/>
            </w:pPr>
            <w:r>
              <w:rPr>
                <w:rFonts w:ascii="Calibri" w:eastAsia="Times New Roman" w:hAnsi="Calibri" w:cs="Times New Roman"/>
                <w:szCs w:val="24"/>
                <w:lang w:val="en-GB"/>
              </w:rPr>
              <w:t>T</w:t>
            </w:r>
            <w:r w:rsidRPr="00164512">
              <w:rPr>
                <w:rFonts w:ascii="Calibri" w:eastAsia="Times New Roman" w:hAnsi="Calibri" w:cs="Times New Roman"/>
                <w:szCs w:val="24"/>
                <w:lang w:val="en-GB"/>
              </w:rPr>
              <w:t xml:space="preserve">he </w:t>
            </w:r>
            <w:r w:rsidR="00E66BA7" w:rsidRPr="00E66BA7">
              <w:rPr>
                <w:rFonts w:ascii="Calibri" w:eastAsia="Times New Roman" w:hAnsi="Calibri" w:cs="Times New Roman"/>
                <w:szCs w:val="24"/>
                <w:lang w:val="en-GB"/>
              </w:rPr>
              <w:t>supply, delivery, installation and commissioning of a High-Temperature AFP/ATL Upgrade Package for TU Dublin’s Existing Robotic Filament Winder Platform capable of processing thermoset and thermoplastic tapes as well as fibre preforms</w:t>
            </w:r>
            <w:r w:rsidRPr="00164512">
              <w:rPr>
                <w:rFonts w:ascii="Calibri" w:eastAsia="Times New Roman" w:hAnsi="Calibri" w:cs="Times New Roman"/>
                <w:szCs w:val="24"/>
                <w:lang w:val="en-GB"/>
              </w:rPr>
              <w:t>.</w:t>
            </w:r>
          </w:p>
        </w:tc>
      </w:tr>
      <w:tr w:rsidR="00BF3DC2" w:rsidRPr="00830A49" w14:paraId="44EA25E0" w14:textId="77777777" w:rsidTr="00B424F9">
        <w:tc>
          <w:tcPr>
            <w:tcW w:w="447" w:type="pct"/>
          </w:tcPr>
          <w:p w14:paraId="0BA2B041" w14:textId="77777777" w:rsidR="00BF3DC2" w:rsidRPr="00830A49" w:rsidRDefault="00BF3DC2" w:rsidP="00BF3DC2">
            <w:pPr>
              <w:rPr>
                <w:color w:val="0000FF"/>
              </w:rPr>
            </w:pPr>
            <w:r>
              <w:rPr>
                <w:color w:val="0000FF"/>
              </w:rPr>
              <w:t>1.3</w:t>
            </w:r>
          </w:p>
        </w:tc>
        <w:tc>
          <w:tcPr>
            <w:tcW w:w="4553" w:type="pct"/>
          </w:tcPr>
          <w:p w14:paraId="57A08A65" w14:textId="025D2130" w:rsidR="00E840B6" w:rsidRPr="00F33DF4" w:rsidRDefault="001016C7" w:rsidP="00EA1DF9">
            <w:pPr>
              <w:spacing w:line="360" w:lineRule="auto"/>
              <w:rPr>
                <w:i/>
                <w:iCs/>
              </w:rPr>
            </w:pPr>
            <w:r w:rsidRPr="00F33DF4">
              <w:rPr>
                <w:rFonts w:ascii="Calibri" w:eastAsia="Times New Roman" w:hAnsi="Calibri" w:cs="Times New Roman"/>
                <w:i/>
                <w:iCs/>
                <w:color w:val="FF0000"/>
                <w:szCs w:val="24"/>
                <w:lang w:val="en-GB"/>
              </w:rPr>
              <w:t>“Not Used”</w:t>
            </w:r>
          </w:p>
        </w:tc>
      </w:tr>
      <w:tr w:rsidR="00BF3DC2" w:rsidRPr="00830A49" w14:paraId="63E8C820" w14:textId="77777777" w:rsidTr="00B424F9">
        <w:tc>
          <w:tcPr>
            <w:tcW w:w="447" w:type="pct"/>
          </w:tcPr>
          <w:p w14:paraId="65BBCC67" w14:textId="77777777" w:rsidR="00BF3DC2" w:rsidRPr="00830A49" w:rsidRDefault="00BF3DC2" w:rsidP="00BF3DC2">
            <w:pPr>
              <w:rPr>
                <w:color w:val="0000FF"/>
              </w:rPr>
            </w:pPr>
            <w:r>
              <w:rPr>
                <w:color w:val="0000FF"/>
              </w:rPr>
              <w:t>1.4</w:t>
            </w:r>
          </w:p>
        </w:tc>
        <w:tc>
          <w:tcPr>
            <w:tcW w:w="4553" w:type="pct"/>
          </w:tcPr>
          <w:p w14:paraId="709D76F0" w14:textId="511BB48C" w:rsidR="00BF3DC2" w:rsidRPr="00830A49" w:rsidRDefault="00BF3DC2" w:rsidP="008A26D2">
            <w:pPr>
              <w:jc w:val="both"/>
            </w:pPr>
            <w:r w:rsidRPr="00447F8D">
              <w:t>This public procurement competition (the “Competition”) will be conducted in accordance with the open procedure under the European Union (Award of Public Authority Contracts) Regulations 2016</w:t>
            </w:r>
            <w:r>
              <w:t xml:space="preserve"> </w:t>
            </w:r>
            <w:r w:rsidRPr="00105464">
              <w:t xml:space="preserve">(Statutory Instrument </w:t>
            </w:r>
            <w:r>
              <w:t>284</w:t>
            </w:r>
            <w:r w:rsidRPr="00105464">
              <w:t xml:space="preserve"> of 20</w:t>
            </w:r>
            <w:r>
              <w:t>1</w:t>
            </w:r>
            <w:r w:rsidRPr="00105464">
              <w:t>6)</w:t>
            </w:r>
            <w:r w:rsidRPr="00447F8D">
              <w:t xml:space="preserve"> (the “Regulations”). </w:t>
            </w:r>
            <w:r w:rsidRPr="00BF3DC2">
              <w:t xml:space="preserve">Any contract that may result from this Competition (the “Goods Contract”) will be issued for a term </w:t>
            </w:r>
            <w:r w:rsidR="0067411C">
              <w:t xml:space="preserve">of </w:t>
            </w:r>
            <w:r w:rsidR="00144ACF">
              <w:t>one</w:t>
            </w:r>
            <w:r w:rsidR="00021EA1">
              <w:t xml:space="preserve"> (</w:t>
            </w:r>
            <w:r w:rsidR="00144ACF">
              <w:t>1</w:t>
            </w:r>
            <w:r w:rsidR="00021EA1">
              <w:t>)</w:t>
            </w:r>
            <w:r w:rsidR="001016C7">
              <w:t xml:space="preserve"> year</w:t>
            </w:r>
            <w:r w:rsidR="0067411C">
              <w:t xml:space="preserve"> </w:t>
            </w:r>
            <w:r w:rsidRPr="00BF3DC2">
              <w:t xml:space="preserve">as specified under in Appendix 1 (“the Term”).   </w:t>
            </w:r>
          </w:p>
        </w:tc>
      </w:tr>
      <w:tr w:rsidR="00BF3DC2" w:rsidRPr="00830A49" w14:paraId="0F2F392D" w14:textId="77777777" w:rsidTr="00B424F9">
        <w:tc>
          <w:tcPr>
            <w:tcW w:w="447" w:type="pct"/>
          </w:tcPr>
          <w:p w14:paraId="7452660A" w14:textId="77777777" w:rsidR="00BF3DC2" w:rsidRPr="00830A49" w:rsidRDefault="00BF3DC2" w:rsidP="00BF3DC2">
            <w:pPr>
              <w:rPr>
                <w:color w:val="0000FF"/>
              </w:rPr>
            </w:pPr>
            <w:r>
              <w:rPr>
                <w:color w:val="0000FF"/>
              </w:rPr>
              <w:t>1.5</w:t>
            </w:r>
          </w:p>
        </w:tc>
        <w:tc>
          <w:tcPr>
            <w:tcW w:w="4553" w:type="pct"/>
          </w:tcPr>
          <w:p w14:paraId="56A4E698" w14:textId="72B9F621" w:rsidR="00BF3DC2" w:rsidRPr="00830A49" w:rsidRDefault="00720D54" w:rsidP="008A26D2">
            <w:pPr>
              <w:jc w:val="both"/>
            </w:pPr>
            <w:r>
              <w:t xml:space="preserve">The Contracting Authority reserves the right to extend the Term for a period or periods of up to </w:t>
            </w:r>
            <w:r w:rsidR="00021EA1">
              <w:t>one (1)</w:t>
            </w:r>
            <w:r>
              <w:t xml:space="preserve"> </w:t>
            </w:r>
            <w:r w:rsidR="001F0846">
              <w:t>y</w:t>
            </w:r>
            <w:r>
              <w:t>ear</w:t>
            </w:r>
            <w:r w:rsidR="00021EA1">
              <w:t xml:space="preserve"> </w:t>
            </w:r>
            <w:r>
              <w:t xml:space="preserve">with a maximum of </w:t>
            </w:r>
            <w:r w:rsidR="00E55BB0">
              <w:t>four</w:t>
            </w:r>
            <w:r w:rsidR="00021EA1">
              <w:t xml:space="preserve"> (</w:t>
            </w:r>
            <w:r w:rsidR="00E55BB0">
              <w:t>4</w:t>
            </w:r>
            <w:r w:rsidR="00144ACF">
              <w:t>)</w:t>
            </w:r>
            <w:r>
              <w:t xml:space="preserve"> such extension or extensions on the same terms and conditions, subject to the Contracting Authority’s obligations at law. </w:t>
            </w:r>
            <w:r w:rsidR="0067411C">
              <w:t xml:space="preserve">The Term of this contract will not exceed </w:t>
            </w:r>
            <w:r w:rsidR="00A264AD">
              <w:t>f</w:t>
            </w:r>
            <w:r w:rsidR="00E55BB0">
              <w:t>ive</w:t>
            </w:r>
            <w:r w:rsidR="00A264AD">
              <w:t xml:space="preserve"> (</w:t>
            </w:r>
            <w:r w:rsidR="00E55BB0">
              <w:t>5</w:t>
            </w:r>
            <w:r w:rsidR="00A264AD">
              <w:t>)</w:t>
            </w:r>
            <w:r w:rsidR="0067411C">
              <w:t xml:space="preserve"> years in </w:t>
            </w:r>
            <w:r w:rsidR="006554EC">
              <w:t>aggregate</w:t>
            </w:r>
            <w:r w:rsidR="0067411C">
              <w:t>.</w:t>
            </w:r>
          </w:p>
        </w:tc>
      </w:tr>
      <w:tr w:rsidR="00BF3DC2" w:rsidRPr="00830A49" w14:paraId="39782A44" w14:textId="77777777" w:rsidTr="00B424F9">
        <w:tc>
          <w:tcPr>
            <w:tcW w:w="447" w:type="pct"/>
          </w:tcPr>
          <w:p w14:paraId="21B132AA" w14:textId="77777777" w:rsidR="00BF3DC2" w:rsidRPr="00830A49" w:rsidRDefault="00BF3DC2" w:rsidP="00BF3DC2">
            <w:pPr>
              <w:spacing w:line="360" w:lineRule="auto"/>
              <w:rPr>
                <w:color w:val="0000FF"/>
              </w:rPr>
            </w:pPr>
            <w:r w:rsidRPr="00830A49">
              <w:rPr>
                <w:color w:val="0000FF"/>
              </w:rPr>
              <w:t>1.</w:t>
            </w:r>
            <w:r>
              <w:rPr>
                <w:color w:val="0000FF"/>
              </w:rPr>
              <w:t>6</w:t>
            </w:r>
          </w:p>
        </w:tc>
        <w:tc>
          <w:tcPr>
            <w:tcW w:w="4553" w:type="pct"/>
          </w:tcPr>
          <w:p w14:paraId="27B0CD54" w14:textId="69C9751F" w:rsidR="00BF3DC2" w:rsidRDefault="00BF3DC2" w:rsidP="008A26D2">
            <w:pPr>
              <w:jc w:val="both"/>
            </w:pPr>
            <w:r w:rsidRPr="00830A49">
              <w:t>The Contracting Authority estimates that the expenditure on the Goods to be covered by the</w:t>
            </w:r>
            <w:r>
              <w:t xml:space="preserve"> </w:t>
            </w:r>
            <w:r w:rsidRPr="00830A49">
              <w:t>proposed</w:t>
            </w:r>
            <w:r>
              <w:t xml:space="preserve"> </w:t>
            </w:r>
            <w:r w:rsidR="0077776C" w:rsidRPr="0077776C">
              <w:t>Goods Contract</w:t>
            </w:r>
            <w:r w:rsidR="006D1C50">
              <w:t xml:space="preserve"> </w:t>
            </w:r>
            <w:r w:rsidRPr="00830A49">
              <w:t xml:space="preserve">may amount to </w:t>
            </w:r>
            <w:r w:rsidR="00CD41D7" w:rsidRPr="0088573C">
              <w:rPr>
                <w:b/>
                <w:bCs/>
              </w:rPr>
              <w:t>€</w:t>
            </w:r>
            <w:r w:rsidR="00620908">
              <w:rPr>
                <w:b/>
                <w:bCs/>
              </w:rPr>
              <w:t>0</w:t>
            </w:r>
            <w:r w:rsidR="000930D5" w:rsidRPr="0088573C">
              <w:rPr>
                <w:b/>
                <w:bCs/>
              </w:rPr>
              <w:t xml:space="preserve"> (excl. VAT)</w:t>
            </w:r>
            <w:r w:rsidR="000930D5">
              <w:t xml:space="preserve"> </w:t>
            </w:r>
            <w:r w:rsidRPr="00830A49">
              <w:t>over the Term</w:t>
            </w:r>
            <w:r>
              <w:t xml:space="preserve"> and any possible extensions</w:t>
            </w:r>
            <w:r w:rsidRPr="00830A49">
              <w:t xml:space="preserve">.  Tenderers must understand that this figure is an estimate </w:t>
            </w:r>
            <w:r>
              <w:t xml:space="preserve">only </w:t>
            </w:r>
            <w:r w:rsidRPr="00830A49">
              <w:t>based on current and future expected usage.</w:t>
            </w:r>
          </w:p>
          <w:p w14:paraId="7F830AF3" w14:textId="15E39E6E" w:rsidR="00D47E4E" w:rsidRDefault="00077FB5" w:rsidP="008A26D2">
            <w:pPr>
              <w:jc w:val="both"/>
            </w:pPr>
            <w:r w:rsidRPr="00077FB5">
              <w:t xml:space="preserve">TU Dublin reserves the right to purchase optional add-ons for the </w:t>
            </w:r>
            <w:r w:rsidR="001C5CD2">
              <w:t xml:space="preserve">instrument </w:t>
            </w:r>
            <w:r w:rsidRPr="00077FB5">
              <w:t>over the lifetime of the contract</w:t>
            </w:r>
            <w:r w:rsidR="006D1C50">
              <w:t>,</w:t>
            </w:r>
            <w:r w:rsidRPr="00077FB5">
              <w:t xml:space="preserve"> should funding become available. All optional add-ons must be detailed in </w:t>
            </w:r>
            <w:r w:rsidR="00C27946" w:rsidRPr="00C27946">
              <w:t>Appendix 2</w:t>
            </w:r>
            <w:r w:rsidR="00C27946">
              <w:t xml:space="preserve"> - </w:t>
            </w:r>
            <w:r w:rsidRPr="00077FB5">
              <w:t xml:space="preserve"> Pricing Schedule</w:t>
            </w:r>
            <w:r w:rsidR="00C27946">
              <w:t>.</w:t>
            </w:r>
            <w:r w:rsidRPr="00077FB5">
              <w:t xml:space="preserve"> </w:t>
            </w:r>
          </w:p>
          <w:p w14:paraId="25F169E5" w14:textId="5FD980C6" w:rsidR="006764D7" w:rsidRPr="002D2C5B" w:rsidRDefault="00C511EC" w:rsidP="00874F17">
            <w:pPr>
              <w:jc w:val="both"/>
            </w:pPr>
            <w:r w:rsidRPr="00C511EC">
              <w:t>TU Dublin reserves the right to purchase up to an additional one (1) item  should such a need arise within eighteen (18) months commencing from the Award Notification date.</w:t>
            </w:r>
          </w:p>
        </w:tc>
      </w:tr>
      <w:tr w:rsidR="00BF3DC2" w:rsidRPr="00830A49" w14:paraId="2C18DB42" w14:textId="77777777" w:rsidTr="00B424F9">
        <w:tc>
          <w:tcPr>
            <w:tcW w:w="447" w:type="pct"/>
          </w:tcPr>
          <w:p w14:paraId="51FA55C2" w14:textId="77777777" w:rsidR="00BF3DC2" w:rsidRPr="00830A49" w:rsidRDefault="00BF3DC2" w:rsidP="00BF3DC2">
            <w:pPr>
              <w:spacing w:line="360" w:lineRule="auto"/>
              <w:rPr>
                <w:color w:val="0000FF"/>
              </w:rPr>
            </w:pPr>
            <w:r w:rsidRPr="00830A49">
              <w:rPr>
                <w:color w:val="0000FF"/>
              </w:rPr>
              <w:t>1.</w:t>
            </w:r>
            <w:r>
              <w:rPr>
                <w:color w:val="0000FF"/>
              </w:rPr>
              <w:t>7</w:t>
            </w:r>
          </w:p>
        </w:tc>
        <w:tc>
          <w:tcPr>
            <w:tcW w:w="4553" w:type="pct"/>
          </w:tcPr>
          <w:p w14:paraId="0BB8D244" w14:textId="77777777" w:rsidR="00BF3DC2" w:rsidRDefault="00BF3DC2" w:rsidP="008A26D2">
            <w:pPr>
              <w:jc w:val="both"/>
            </w:pPr>
            <w:r w:rsidRPr="00830A49">
              <w:t xml:space="preserve">Contracting Authority policy seeks to encourage participation on a fair and equal basis by Small and Medium Enterprises (“SME”s) in this Competition. 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Goods Contract that may result from this Competition and therefore increase their social and economic benefits. </w:t>
            </w:r>
          </w:p>
          <w:p w14:paraId="4C672590" w14:textId="77777777" w:rsidR="00BF3DC2" w:rsidRPr="00830A49" w:rsidRDefault="00BF3DC2" w:rsidP="008A26D2">
            <w:pPr>
              <w:jc w:val="both"/>
            </w:pPr>
            <w:r>
              <w:t>L</w:t>
            </w:r>
            <w:r w:rsidRPr="00830A49">
              <w:t>arger enterprises are also encouraged, subject to paragraph 2.5, to consider the practical ways that SMEs can be included in their proposals to maximise the soc</w:t>
            </w:r>
            <w:r>
              <w:t>ial and economic benefits of any</w:t>
            </w:r>
            <w:r w:rsidRPr="00830A49">
              <w:t xml:space="preserve"> Goods Contract that</w:t>
            </w:r>
            <w:r>
              <w:t xml:space="preserve"> may</w:t>
            </w:r>
            <w:r w:rsidRPr="00830A49">
              <w:t xml:space="preserve"> result from this Competition. </w:t>
            </w:r>
          </w:p>
        </w:tc>
      </w:tr>
    </w:tbl>
    <w:p w14:paraId="50A03390" w14:textId="77777777" w:rsidR="00BF3DC2" w:rsidRPr="00830A49" w:rsidRDefault="00BF3DC2" w:rsidP="00BF3DC2">
      <w:pPr>
        <w:pStyle w:val="Heading1"/>
        <w:rPr>
          <w:rFonts w:ascii="Calibri" w:hAnsi="Calibri"/>
        </w:rPr>
      </w:pPr>
      <w:r w:rsidRPr="00830A49">
        <w:rPr>
          <w:rFonts w:ascii="Calibri" w:hAnsi="Calibri"/>
        </w:rPr>
        <w:lastRenderedPageBreak/>
        <w:t>Part 2: Instructions to Tenderers</w:t>
      </w:r>
    </w:p>
    <w:p w14:paraId="2CE70B2F" w14:textId="77777777" w:rsidR="00BF3DC2" w:rsidRPr="00830A49" w:rsidRDefault="00BF3DC2" w:rsidP="00BF3DC2">
      <w:pPr>
        <w:pStyle w:val="Heading2"/>
      </w:pPr>
      <w:r w:rsidRPr="00830A49">
        <w:t>2.1</w:t>
      </w:r>
      <w:r w:rsidRPr="00830A49">
        <w:tab/>
        <w:t>Important Notices</w:t>
      </w:r>
    </w:p>
    <w:tbl>
      <w:tblPr>
        <w:tblW w:w="9923" w:type="dxa"/>
        <w:tblLayout w:type="fixed"/>
        <w:tblLook w:val="01E0" w:firstRow="1" w:lastRow="1" w:firstColumn="1" w:lastColumn="1" w:noHBand="0" w:noVBand="0"/>
      </w:tblPr>
      <w:tblGrid>
        <w:gridCol w:w="794"/>
        <w:gridCol w:w="9129"/>
      </w:tblGrid>
      <w:tr w:rsidR="00BF3DC2" w:rsidRPr="00830A49" w14:paraId="52FF98F9" w14:textId="77777777" w:rsidTr="00CE740F">
        <w:tc>
          <w:tcPr>
            <w:tcW w:w="794" w:type="dxa"/>
          </w:tcPr>
          <w:p w14:paraId="36A4C4D2" w14:textId="77777777" w:rsidR="00BF3DC2" w:rsidRPr="00830A49" w:rsidRDefault="00BF3DC2" w:rsidP="00BF3DC2">
            <w:pPr>
              <w:rPr>
                <w:color w:val="0000FF"/>
              </w:rPr>
            </w:pPr>
            <w:r w:rsidRPr="00830A49">
              <w:rPr>
                <w:color w:val="0000FF"/>
              </w:rPr>
              <w:t>2.1.1</w:t>
            </w:r>
          </w:p>
        </w:tc>
        <w:tc>
          <w:tcPr>
            <w:tcW w:w="9129" w:type="dxa"/>
          </w:tcPr>
          <w:p w14:paraId="6A1F6F59" w14:textId="77777777" w:rsidR="00BF3DC2" w:rsidRPr="00830A49" w:rsidRDefault="00BF3DC2" w:rsidP="00CE740F">
            <w:pPr>
              <w:jc w:val="both"/>
            </w:pPr>
            <w:r w:rsidRPr="00830A49">
              <w:t>While every effort has been made to provide comprehensive and accurate information in all notices and documents prepared for the purposes of this Competition, the Contracting Authority does not accept any liability or provide any express or implied warranty in res</w:t>
            </w:r>
            <w:r>
              <w:t xml:space="preserve">pect of any such information. </w:t>
            </w:r>
            <w:r w:rsidRPr="00830A49">
              <w:t xml:space="preserve">Tenderers must form their own conclusions about the solution needed to meet the requirements set out in this RFT and may wish to consult their legal advisers. </w:t>
            </w:r>
          </w:p>
        </w:tc>
      </w:tr>
      <w:tr w:rsidR="00BF3DC2" w:rsidRPr="00830A49" w14:paraId="3F66C37B" w14:textId="77777777" w:rsidTr="00CE740F">
        <w:tc>
          <w:tcPr>
            <w:tcW w:w="794" w:type="dxa"/>
          </w:tcPr>
          <w:p w14:paraId="329C7B06" w14:textId="77777777" w:rsidR="00BF3DC2" w:rsidRPr="00830A49" w:rsidRDefault="00BF3DC2" w:rsidP="00BF3DC2">
            <w:pPr>
              <w:rPr>
                <w:color w:val="0000FF"/>
              </w:rPr>
            </w:pPr>
            <w:r w:rsidRPr="00830A49">
              <w:rPr>
                <w:color w:val="0000FF"/>
              </w:rPr>
              <w:t>2.1.2</w:t>
            </w:r>
          </w:p>
        </w:tc>
        <w:tc>
          <w:tcPr>
            <w:tcW w:w="9129" w:type="dxa"/>
          </w:tcPr>
          <w:p w14:paraId="3828649B" w14:textId="77777777" w:rsidR="0077776C" w:rsidRDefault="0077776C" w:rsidP="00CE740F">
            <w:pPr>
              <w:jc w:val="both"/>
            </w:pPr>
            <w:r>
              <w:t xml:space="preserve">The Contracting Authority does not bind itself to accept the lowest priced or any Tender.  </w:t>
            </w:r>
          </w:p>
          <w:p w14:paraId="00A85678" w14:textId="77777777" w:rsidR="0077776C" w:rsidRDefault="0077776C" w:rsidP="00CE740F">
            <w:pPr>
              <w:jc w:val="both"/>
            </w:pPr>
            <w:r>
              <w:t xml:space="preserve">This RFT does not constitute an offer or commitment to enter into a Goods Contract.  </w:t>
            </w:r>
          </w:p>
          <w:p w14:paraId="5509E9FF" w14:textId="77777777" w:rsidR="0077776C" w:rsidRDefault="0077776C" w:rsidP="00CE740F">
            <w:pPr>
              <w:jc w:val="both"/>
            </w:pPr>
            <w:r>
              <w:t>No contractual rights in relation to the Contracting Authority will exist unless and until a formal written Goods Contract has been executed by or on behalf of the Contracting Authority.</w:t>
            </w:r>
          </w:p>
          <w:p w14:paraId="7862C283" w14:textId="77777777" w:rsidR="0077776C" w:rsidRDefault="0077776C" w:rsidP="00CE740F">
            <w:pPr>
              <w:jc w:val="both"/>
            </w:pPr>
            <w:r>
              <w:t>Any notification of preferred bidder status by the Contracting Authority shall not give rise to any enforceable rights by the Tenderer.</w:t>
            </w:r>
          </w:p>
          <w:p w14:paraId="7FCD0FF3" w14:textId="77777777" w:rsidR="0077776C" w:rsidRDefault="0077776C" w:rsidP="00CE740F">
            <w:pPr>
              <w:jc w:val="both"/>
            </w:pPr>
            <w:r>
              <w:t>The award of a Goods Contract does not confer exclusivity on the successful Tenderer.</w:t>
            </w:r>
          </w:p>
          <w:p w14:paraId="78E9E0EC" w14:textId="77777777" w:rsidR="00BF3DC2" w:rsidRPr="00830A49" w:rsidRDefault="0077776C" w:rsidP="00CE740F">
            <w:pPr>
              <w:jc w:val="both"/>
            </w:pPr>
            <w:r>
              <w:t xml:space="preserve">The Contracting Authority may cancel this Competition at any time prior to a formal written Goods Contract being executed by or on behalf of the Contracting Authority.  </w:t>
            </w:r>
            <w:r w:rsidR="00BF3DC2" w:rsidRPr="00830A49">
              <w:t xml:space="preserve"> </w:t>
            </w:r>
          </w:p>
        </w:tc>
      </w:tr>
      <w:tr w:rsidR="00BF3DC2" w:rsidRPr="00830A49" w14:paraId="5D6B8124" w14:textId="77777777" w:rsidTr="00CE740F">
        <w:trPr>
          <w:trHeight w:val="963"/>
        </w:trPr>
        <w:tc>
          <w:tcPr>
            <w:tcW w:w="794" w:type="dxa"/>
          </w:tcPr>
          <w:p w14:paraId="6466285D" w14:textId="77777777" w:rsidR="00BF3DC2" w:rsidRPr="00830A49" w:rsidRDefault="00BF3DC2" w:rsidP="00BF3DC2">
            <w:pPr>
              <w:rPr>
                <w:color w:val="0000FF"/>
              </w:rPr>
            </w:pPr>
            <w:r w:rsidRPr="00830A49">
              <w:rPr>
                <w:color w:val="0000FF"/>
              </w:rPr>
              <w:t>2.1.3</w:t>
            </w:r>
          </w:p>
        </w:tc>
        <w:tc>
          <w:tcPr>
            <w:tcW w:w="9129" w:type="dxa"/>
          </w:tcPr>
          <w:p w14:paraId="06B80A30" w14:textId="6E29FDA0" w:rsidR="00BF3DC2" w:rsidRPr="00830A49" w:rsidRDefault="00BF3DC2" w:rsidP="00CE740F">
            <w:pPr>
              <w:jc w:val="both"/>
            </w:pPr>
            <w:r w:rsidRPr="00830A49">
              <w:t xml:space="preserve">This RFT supersedes and replaces any and all previous documentation, communications and correspondence between the Contracting Authority and Tenderers, and Tenderers should place no reliance on such previous documentation and correspondence. </w:t>
            </w:r>
          </w:p>
        </w:tc>
      </w:tr>
      <w:tr w:rsidR="00BF3DC2" w:rsidRPr="00514373" w14:paraId="296D7B03" w14:textId="77777777" w:rsidTr="00CE740F">
        <w:tc>
          <w:tcPr>
            <w:tcW w:w="794" w:type="dxa"/>
          </w:tcPr>
          <w:p w14:paraId="00463AA4" w14:textId="77777777" w:rsidR="00BF3DC2" w:rsidRPr="00514373" w:rsidRDefault="00BF3DC2" w:rsidP="00BF3DC2">
            <w:pPr>
              <w:rPr>
                <w:color w:val="0000FF"/>
              </w:rPr>
            </w:pPr>
            <w:r>
              <w:rPr>
                <w:color w:val="0000FF"/>
              </w:rPr>
              <w:t>2.1.4</w:t>
            </w:r>
          </w:p>
        </w:tc>
        <w:tc>
          <w:tcPr>
            <w:tcW w:w="9129" w:type="dxa"/>
          </w:tcPr>
          <w:p w14:paraId="21446306" w14:textId="77777777" w:rsidR="00BF3DC2" w:rsidRPr="00882812" w:rsidRDefault="00BF3DC2" w:rsidP="00CE740F">
            <w:pPr>
              <w:jc w:val="both"/>
            </w:pPr>
            <w:r w:rsidRPr="0041479D">
              <w:t>In this clause 2.1.4,</w:t>
            </w:r>
            <w:r w:rsidRPr="007325C7">
              <w:t xml:space="preserve"> </w:t>
            </w:r>
            <w:r w:rsidRPr="00882812">
              <w:t xml:space="preserve">“Data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w:t>
            </w:r>
            <w:r>
              <w:t>the Data Protection Commission</w:t>
            </w:r>
            <w:r w:rsidRPr="00882812">
              <w:t xml:space="preserve"> or other supervisory authority for data protection in Ireland from time to time.</w:t>
            </w:r>
          </w:p>
          <w:p w14:paraId="57978E8F" w14:textId="77777777" w:rsidR="00BF3DC2" w:rsidRDefault="00BF3DC2" w:rsidP="00CE740F">
            <w:pPr>
              <w:jc w:val="both"/>
            </w:pPr>
            <w:r>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RFT. </w:t>
            </w:r>
          </w:p>
          <w:p w14:paraId="6C44E0B5" w14:textId="77777777" w:rsidR="00BF3DC2" w:rsidRPr="00514373" w:rsidRDefault="00BF3DC2" w:rsidP="00CE740F">
            <w:pPr>
              <w:jc w:val="both"/>
            </w:pPr>
            <w:r>
              <w:t xml:space="preserve">The Tenderer, as Data Controller in respect of any Personal Data provided by it in its Tender, is required to confirm in the </w:t>
            </w:r>
            <w:r w:rsidRPr="003658B4">
              <w:t>statement required under paragraph 2.4 below</w:t>
            </w:r>
            <w:r>
              <w:t xml:space="preserve">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participation in this Competition .  </w:t>
            </w:r>
          </w:p>
        </w:tc>
      </w:tr>
    </w:tbl>
    <w:p w14:paraId="6814F449" w14:textId="77777777" w:rsidR="00BF3DC2" w:rsidRPr="00830A49" w:rsidRDefault="00BF3DC2" w:rsidP="00BF3DC2">
      <w:pPr>
        <w:pStyle w:val="Heading2"/>
      </w:pPr>
      <w:r w:rsidRPr="00830A49">
        <w:lastRenderedPageBreak/>
        <w:t>2.2</w:t>
      </w:r>
      <w:r w:rsidRPr="00830A49">
        <w:tab/>
        <w:t xml:space="preserve">Compliant Tenders </w:t>
      </w:r>
    </w:p>
    <w:tbl>
      <w:tblPr>
        <w:tblW w:w="0" w:type="auto"/>
        <w:tblLook w:val="01E0" w:firstRow="1" w:lastRow="1" w:firstColumn="1" w:lastColumn="1" w:noHBand="0" w:noVBand="0"/>
      </w:tblPr>
      <w:tblGrid>
        <w:gridCol w:w="665"/>
        <w:gridCol w:w="719"/>
        <w:gridCol w:w="8539"/>
      </w:tblGrid>
      <w:tr w:rsidR="00BF3DC2" w:rsidRPr="00830A49" w14:paraId="0A2863DA" w14:textId="77777777" w:rsidTr="00CE740F">
        <w:tc>
          <w:tcPr>
            <w:tcW w:w="665" w:type="dxa"/>
          </w:tcPr>
          <w:p w14:paraId="06EC7854" w14:textId="77777777" w:rsidR="00BF3DC2" w:rsidRPr="00830A49" w:rsidRDefault="00BF3DC2" w:rsidP="00BF3DC2">
            <w:pPr>
              <w:rPr>
                <w:color w:val="0000FF"/>
              </w:rPr>
            </w:pPr>
            <w:r w:rsidRPr="00830A49">
              <w:rPr>
                <w:color w:val="0000FF"/>
              </w:rPr>
              <w:t>2.2.1</w:t>
            </w:r>
          </w:p>
        </w:tc>
        <w:tc>
          <w:tcPr>
            <w:tcW w:w="9258" w:type="dxa"/>
            <w:gridSpan w:val="2"/>
          </w:tcPr>
          <w:p w14:paraId="38D0DFE5" w14:textId="77777777" w:rsidR="00BF3DC2" w:rsidRPr="00830A49" w:rsidRDefault="00BF3DC2" w:rsidP="00CE740F">
            <w:pPr>
              <w:jc w:val="both"/>
            </w:pPr>
            <w:r w:rsidRPr="00830A49">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402A2291" w14:textId="77777777" w:rsidR="00BF3DC2" w:rsidRPr="00830A49" w:rsidRDefault="00BF3DC2" w:rsidP="00CE740F">
            <w:pPr>
              <w:numPr>
                <w:ilvl w:val="0"/>
                <w:numId w:val="3"/>
              </w:numPr>
              <w:spacing w:after="120" w:line="276" w:lineRule="auto"/>
              <w:jc w:val="both"/>
            </w:pPr>
            <w:r w:rsidRPr="00830A49">
              <w:t>seeking written clarification from the Tenderer;</w:t>
            </w:r>
          </w:p>
          <w:p w14:paraId="2B7CEE5E" w14:textId="77777777" w:rsidR="00BF3DC2" w:rsidRPr="00830A49" w:rsidRDefault="00BF3DC2" w:rsidP="00CE740F">
            <w:pPr>
              <w:numPr>
                <w:ilvl w:val="0"/>
                <w:numId w:val="3"/>
              </w:numPr>
              <w:spacing w:after="120" w:line="276" w:lineRule="auto"/>
              <w:jc w:val="both"/>
            </w:pPr>
            <w:r w:rsidRPr="00830A49">
              <w:t>seeking further information from the Tenderer;</w:t>
            </w:r>
            <w:r>
              <w:t xml:space="preserve"> or</w:t>
            </w:r>
          </w:p>
          <w:p w14:paraId="72D14FE1" w14:textId="77777777" w:rsidR="00BF3DC2" w:rsidRPr="00830A49" w:rsidRDefault="00BF3DC2" w:rsidP="00CE740F">
            <w:pPr>
              <w:numPr>
                <w:ilvl w:val="0"/>
                <w:numId w:val="3"/>
              </w:numPr>
              <w:spacing w:after="120" w:line="276" w:lineRule="auto"/>
              <w:jc w:val="both"/>
            </w:pPr>
            <w:r w:rsidRPr="00830A49">
              <w:t xml:space="preserve">waiving a requirement, which in </w:t>
            </w:r>
            <w:r>
              <w:t xml:space="preserve">the </w:t>
            </w:r>
            <w:r w:rsidRPr="00830A49">
              <w:t>Contracting Authority’s view, is non-material or procedural.</w:t>
            </w:r>
          </w:p>
          <w:p w14:paraId="62F272BB" w14:textId="77777777" w:rsidR="00BF3DC2" w:rsidRPr="00830A49" w:rsidRDefault="00BF3DC2" w:rsidP="00CE740F">
            <w:pPr>
              <w:jc w:val="both"/>
            </w:pPr>
            <w:r w:rsidRPr="00830A49">
              <w:t>Tenderers are required:</w:t>
            </w:r>
          </w:p>
        </w:tc>
      </w:tr>
      <w:tr w:rsidR="00BF3DC2" w:rsidRPr="00830A49" w14:paraId="51C65255" w14:textId="77777777" w:rsidTr="00CE740F">
        <w:trPr>
          <w:trHeight w:val="1020"/>
        </w:trPr>
        <w:tc>
          <w:tcPr>
            <w:tcW w:w="665" w:type="dxa"/>
          </w:tcPr>
          <w:p w14:paraId="4A8B5599" w14:textId="77777777" w:rsidR="00BF3DC2" w:rsidRPr="00830A49" w:rsidRDefault="00BF3DC2" w:rsidP="00BF3DC2">
            <w:pPr>
              <w:rPr>
                <w:color w:val="0000FF"/>
              </w:rPr>
            </w:pPr>
          </w:p>
        </w:tc>
        <w:tc>
          <w:tcPr>
            <w:tcW w:w="719" w:type="dxa"/>
          </w:tcPr>
          <w:p w14:paraId="5E5F9949" w14:textId="77777777" w:rsidR="00BF3DC2" w:rsidRDefault="00BF3DC2" w:rsidP="00BF3DC2">
            <w:r w:rsidRPr="008506C8">
              <w:rPr>
                <w:color w:val="0000FF"/>
              </w:rPr>
              <w:t>(a)</w:t>
            </w:r>
          </w:p>
        </w:tc>
        <w:tc>
          <w:tcPr>
            <w:tcW w:w="8539" w:type="dxa"/>
          </w:tcPr>
          <w:p w14:paraId="14886308" w14:textId="73402039" w:rsidR="00BF3DC2" w:rsidRPr="00430861" w:rsidRDefault="00BF3DC2" w:rsidP="00CE740F">
            <w:pPr>
              <w:jc w:val="both"/>
              <w:rPr>
                <w:rFonts w:cstheme="minorHAnsi"/>
              </w:rPr>
            </w:pPr>
            <w:r w:rsidRPr="00D02FE4">
              <w:t>To complete and submit with their Tender</w:t>
            </w:r>
            <w:r w:rsidR="0024620B">
              <w:t>,</w:t>
            </w:r>
            <w:r w:rsidRPr="00D02FE4">
              <w:t xml:space="preserve"> the </w:t>
            </w:r>
            <w:r>
              <w:t xml:space="preserve">electronic version of the </w:t>
            </w:r>
            <w:r w:rsidRPr="00D02FE4">
              <w:t>European Single Procurement Document (“</w:t>
            </w:r>
            <w:proofErr w:type="spellStart"/>
            <w:r>
              <w:fldChar w:fldCharType="begin"/>
            </w:r>
            <w:r>
              <w:instrText>HYPERLINK "https://ogp.gov.ie/wp-content/uploads/Information-Note-ESPD.pdf"</w:instrText>
            </w:r>
            <w:r>
              <w:fldChar w:fldCharType="separate"/>
            </w:r>
            <w:r w:rsidRPr="00DD60B2">
              <w:rPr>
                <w:rStyle w:val="Hyperlink"/>
              </w:rPr>
              <w:t>eESPD</w:t>
            </w:r>
            <w:proofErr w:type="spellEnd"/>
            <w:r>
              <w:fldChar w:fldCharType="end"/>
            </w:r>
            <w:r w:rsidRPr="00D02FE4">
              <w:t>”)</w:t>
            </w:r>
            <w:r>
              <w:t>.</w:t>
            </w:r>
            <w:r w:rsidRPr="00911C8B">
              <w:rPr>
                <w:color w:val="FF0000"/>
              </w:rPr>
              <w:t xml:space="preserve"> </w:t>
            </w:r>
            <w:r w:rsidRPr="00D02FE4">
              <w:t xml:space="preserve">Tenderers may submit an </w:t>
            </w:r>
            <w:proofErr w:type="spellStart"/>
            <w:r>
              <w:t>e</w:t>
            </w:r>
            <w:r w:rsidRPr="00D02FE4">
              <w:t>ESPD</w:t>
            </w:r>
            <w:proofErr w:type="spellEnd"/>
            <w:r w:rsidRPr="00D02FE4">
              <w:t xml:space="preserve"> which has already been used in a previous procurement procedure PROVIDED THAT they confirm: (</w:t>
            </w:r>
            <w:proofErr w:type="spellStart"/>
            <w:r w:rsidRPr="00D02FE4">
              <w:t>i</w:t>
            </w:r>
            <w:proofErr w:type="spellEnd"/>
            <w:r w:rsidRPr="00D02FE4">
              <w:t>) the information contained in it continues to be correct and (ii) that they satisfy the Selection Criteria for this Competition as set out at part 3.2 below;</w:t>
            </w:r>
            <w:r w:rsidRPr="00430861">
              <w:rPr>
                <w:rFonts w:cstheme="minorHAnsi"/>
              </w:rPr>
              <w:t xml:space="preserve">: </w:t>
            </w:r>
          </w:p>
          <w:p w14:paraId="4F4BF7C2" w14:textId="77777777" w:rsidR="00BF3DC2" w:rsidRPr="00430861" w:rsidRDefault="00BF3DC2" w:rsidP="00CE740F">
            <w:pPr>
              <w:pStyle w:val="Revision"/>
              <w:numPr>
                <w:ilvl w:val="0"/>
                <w:numId w:val="5"/>
              </w:numPr>
              <w:spacing w:after="120" w:line="276" w:lineRule="auto"/>
              <w:ind w:left="614" w:hanging="283"/>
              <w:jc w:val="both"/>
              <w:rPr>
                <w:rFonts w:asciiTheme="minorHAnsi" w:hAnsiTheme="minorHAnsi" w:cstheme="minorHAnsi"/>
                <w:sz w:val="22"/>
                <w:szCs w:val="22"/>
              </w:rPr>
            </w:pPr>
            <w:r w:rsidRPr="00430861">
              <w:rPr>
                <w:rFonts w:asciiTheme="minorHAnsi" w:hAnsiTheme="minorHAnsi" w:cstheme="minorHAnsi"/>
                <w:sz w:val="22"/>
                <w:szCs w:val="22"/>
              </w:rPr>
              <w:t xml:space="preserve"> the information contained in it continues to be correct; and </w:t>
            </w:r>
          </w:p>
          <w:p w14:paraId="306C9CC1" w14:textId="77777777" w:rsidR="00BF3DC2" w:rsidRPr="00430861" w:rsidRDefault="00BF3DC2" w:rsidP="00CE740F">
            <w:pPr>
              <w:pStyle w:val="Revision"/>
              <w:numPr>
                <w:ilvl w:val="0"/>
                <w:numId w:val="5"/>
              </w:numPr>
              <w:spacing w:line="276" w:lineRule="auto"/>
              <w:ind w:left="614" w:hanging="283"/>
              <w:jc w:val="both"/>
              <w:rPr>
                <w:rFonts w:asciiTheme="minorHAnsi" w:hAnsiTheme="minorHAnsi" w:cstheme="minorHAnsi"/>
                <w:sz w:val="22"/>
                <w:szCs w:val="22"/>
              </w:rPr>
            </w:pPr>
            <w:r w:rsidRPr="00430861">
              <w:rPr>
                <w:rFonts w:asciiTheme="minorHAnsi" w:hAnsiTheme="minorHAnsi" w:cstheme="minorHAnsi"/>
                <w:sz w:val="22"/>
                <w:szCs w:val="22"/>
              </w:rPr>
              <w:t xml:space="preserve"> that they satisfy the Selection Criteria for this Competition as set out at part 3.2 below.</w:t>
            </w:r>
          </w:p>
        </w:tc>
      </w:tr>
      <w:tr w:rsidR="00BF3DC2" w:rsidRPr="00830A49" w14:paraId="668D7D2F" w14:textId="77777777" w:rsidTr="00CE740F">
        <w:tc>
          <w:tcPr>
            <w:tcW w:w="665" w:type="dxa"/>
          </w:tcPr>
          <w:p w14:paraId="405165E3" w14:textId="77777777" w:rsidR="00BF3DC2" w:rsidRPr="00830A49" w:rsidRDefault="00BF3DC2" w:rsidP="00BF3DC2">
            <w:pPr>
              <w:rPr>
                <w:color w:val="0000FF"/>
              </w:rPr>
            </w:pPr>
          </w:p>
        </w:tc>
        <w:tc>
          <w:tcPr>
            <w:tcW w:w="719" w:type="dxa"/>
          </w:tcPr>
          <w:p w14:paraId="0DBE9B98" w14:textId="77777777" w:rsidR="00BF3DC2" w:rsidRPr="00016CD3" w:rsidRDefault="00BF3DC2" w:rsidP="00BF3DC2">
            <w:pPr>
              <w:rPr>
                <w:color w:val="0000FF"/>
              </w:rPr>
            </w:pPr>
            <w:r w:rsidRPr="00016CD3">
              <w:rPr>
                <w:color w:val="0000FF"/>
              </w:rPr>
              <w:t>(b)</w:t>
            </w:r>
          </w:p>
        </w:tc>
        <w:tc>
          <w:tcPr>
            <w:tcW w:w="8539" w:type="dxa"/>
          </w:tcPr>
          <w:p w14:paraId="6463DFCC" w14:textId="77777777" w:rsidR="00BF3DC2" w:rsidRPr="003215FF" w:rsidRDefault="00BF3DC2" w:rsidP="00CE740F">
            <w:pPr>
              <w:jc w:val="both"/>
            </w:pPr>
            <w:r w:rsidRPr="003215FF">
              <w:t xml:space="preserve">To submit all documentation which this RFT requires to be submitted </w:t>
            </w:r>
            <w:r w:rsidRPr="003215FF">
              <w:rPr>
                <w:u w:val="single"/>
              </w:rPr>
              <w:t>with the</w:t>
            </w:r>
            <w:r>
              <w:rPr>
                <w:u w:val="single"/>
              </w:rPr>
              <w:t>ir</w:t>
            </w:r>
            <w:r w:rsidRPr="003215FF">
              <w:rPr>
                <w:u w:val="single"/>
              </w:rPr>
              <w:t xml:space="preserve"> Tender;</w:t>
            </w:r>
          </w:p>
        </w:tc>
      </w:tr>
      <w:tr w:rsidR="00BF3DC2" w:rsidRPr="00830A49" w14:paraId="4CAF8031" w14:textId="77777777" w:rsidTr="00CE740F">
        <w:tc>
          <w:tcPr>
            <w:tcW w:w="665" w:type="dxa"/>
          </w:tcPr>
          <w:p w14:paraId="5D085960" w14:textId="77777777" w:rsidR="00BF3DC2" w:rsidRPr="00830A49" w:rsidRDefault="00BF3DC2" w:rsidP="00BF3DC2">
            <w:pPr>
              <w:rPr>
                <w:color w:val="0000FF"/>
              </w:rPr>
            </w:pPr>
          </w:p>
        </w:tc>
        <w:tc>
          <w:tcPr>
            <w:tcW w:w="719" w:type="dxa"/>
          </w:tcPr>
          <w:p w14:paraId="2459A7E5" w14:textId="77777777" w:rsidR="00BF3DC2" w:rsidRDefault="00BF3DC2" w:rsidP="00BF3DC2">
            <w:r>
              <w:rPr>
                <w:color w:val="0000FF"/>
              </w:rPr>
              <w:t>(c)</w:t>
            </w:r>
          </w:p>
        </w:tc>
        <w:tc>
          <w:tcPr>
            <w:tcW w:w="8539" w:type="dxa"/>
          </w:tcPr>
          <w:p w14:paraId="1E8AC4E0" w14:textId="77777777" w:rsidR="00BF3DC2" w:rsidRPr="003215FF" w:rsidRDefault="00BF3DC2" w:rsidP="00CE740F">
            <w:pPr>
              <w:jc w:val="both"/>
            </w:pPr>
            <w:r w:rsidRPr="003215FF">
              <w:t>To follow the format of this RFT and respond to each element in the order as set out in this RFT;</w:t>
            </w:r>
          </w:p>
        </w:tc>
      </w:tr>
      <w:tr w:rsidR="00BF3DC2" w:rsidRPr="00830A49" w14:paraId="570820D6" w14:textId="77777777" w:rsidTr="00CE740F">
        <w:tc>
          <w:tcPr>
            <w:tcW w:w="665" w:type="dxa"/>
          </w:tcPr>
          <w:p w14:paraId="03D5C832" w14:textId="77777777" w:rsidR="00BF3DC2" w:rsidRPr="00830A49" w:rsidRDefault="00BF3DC2" w:rsidP="00BF3DC2">
            <w:pPr>
              <w:rPr>
                <w:color w:val="0000FF"/>
              </w:rPr>
            </w:pPr>
          </w:p>
        </w:tc>
        <w:tc>
          <w:tcPr>
            <w:tcW w:w="719" w:type="dxa"/>
          </w:tcPr>
          <w:p w14:paraId="3B6DEB53" w14:textId="77777777" w:rsidR="00BF3DC2" w:rsidRDefault="00BF3DC2" w:rsidP="00BF3DC2">
            <w:r w:rsidRPr="008506C8">
              <w:rPr>
                <w:color w:val="0000FF"/>
              </w:rPr>
              <w:t>(d)</w:t>
            </w:r>
          </w:p>
        </w:tc>
        <w:tc>
          <w:tcPr>
            <w:tcW w:w="8539" w:type="dxa"/>
          </w:tcPr>
          <w:p w14:paraId="02E99BBC" w14:textId="77777777" w:rsidR="00BF3DC2" w:rsidRPr="003215FF" w:rsidRDefault="00BF3DC2" w:rsidP="00CE740F">
            <w:pPr>
              <w:jc w:val="both"/>
            </w:pPr>
            <w:r w:rsidRPr="00830A49">
              <w:t>To conform to and comply with all instructions and requirements set out within this RFT;</w:t>
            </w:r>
          </w:p>
        </w:tc>
      </w:tr>
      <w:tr w:rsidR="00BF3DC2" w:rsidRPr="00830A49" w14:paraId="322E69E4" w14:textId="77777777" w:rsidTr="00CE740F">
        <w:tc>
          <w:tcPr>
            <w:tcW w:w="665" w:type="dxa"/>
          </w:tcPr>
          <w:p w14:paraId="6DE08BA8" w14:textId="77777777" w:rsidR="00BF3DC2" w:rsidRPr="00830A49" w:rsidRDefault="00BF3DC2" w:rsidP="00BF3DC2">
            <w:pPr>
              <w:rPr>
                <w:color w:val="0000FF"/>
              </w:rPr>
            </w:pPr>
          </w:p>
        </w:tc>
        <w:tc>
          <w:tcPr>
            <w:tcW w:w="719" w:type="dxa"/>
          </w:tcPr>
          <w:p w14:paraId="5A5A9BAC" w14:textId="77777777" w:rsidR="00BF3DC2" w:rsidRDefault="00BF3DC2" w:rsidP="00BF3DC2">
            <w:r w:rsidRPr="008506C8">
              <w:rPr>
                <w:color w:val="0000FF"/>
              </w:rPr>
              <w:t>(e)</w:t>
            </w:r>
          </w:p>
        </w:tc>
        <w:tc>
          <w:tcPr>
            <w:tcW w:w="8539" w:type="dxa"/>
          </w:tcPr>
          <w:p w14:paraId="61130833" w14:textId="77777777" w:rsidR="00BF3DC2" w:rsidRPr="003215FF" w:rsidRDefault="00BF3DC2" w:rsidP="00CE740F">
            <w:pPr>
              <w:jc w:val="both"/>
            </w:pPr>
            <w:r w:rsidRPr="00830A49">
              <w:t>To submit the statement required under paragraph 2.4 below;</w:t>
            </w:r>
            <w:r>
              <w:t xml:space="preserve"> and</w:t>
            </w:r>
          </w:p>
        </w:tc>
      </w:tr>
      <w:tr w:rsidR="00BF3DC2" w:rsidRPr="00830A49" w14:paraId="45AD3DDC" w14:textId="77777777" w:rsidTr="00CE740F">
        <w:tc>
          <w:tcPr>
            <w:tcW w:w="665" w:type="dxa"/>
          </w:tcPr>
          <w:p w14:paraId="39A10FBE" w14:textId="77777777" w:rsidR="00BF3DC2" w:rsidRPr="00830A49" w:rsidRDefault="00BF3DC2" w:rsidP="00BF3DC2">
            <w:pPr>
              <w:rPr>
                <w:color w:val="0000FF"/>
              </w:rPr>
            </w:pPr>
          </w:p>
        </w:tc>
        <w:tc>
          <w:tcPr>
            <w:tcW w:w="719" w:type="dxa"/>
          </w:tcPr>
          <w:p w14:paraId="72E5C389" w14:textId="77777777" w:rsidR="00BF3DC2" w:rsidRDefault="00BF3DC2" w:rsidP="00BF3DC2">
            <w:r w:rsidRPr="008506C8">
              <w:rPr>
                <w:color w:val="0000FF"/>
              </w:rPr>
              <w:t>(f)</w:t>
            </w:r>
          </w:p>
        </w:tc>
        <w:tc>
          <w:tcPr>
            <w:tcW w:w="8539" w:type="dxa"/>
          </w:tcPr>
          <w:p w14:paraId="738B64F7" w14:textId="77777777" w:rsidR="00BF3DC2" w:rsidRPr="003215FF" w:rsidRDefault="00BF3DC2" w:rsidP="00CE740F">
            <w:pPr>
              <w:jc w:val="both"/>
            </w:pPr>
            <w:r w:rsidRPr="00830A49">
              <w:t>Not to alter or edit this RFT in any way.</w:t>
            </w:r>
          </w:p>
        </w:tc>
      </w:tr>
      <w:tr w:rsidR="00BF3DC2" w:rsidRPr="00830A49" w14:paraId="3FC90E99" w14:textId="77777777" w:rsidTr="00CE740F">
        <w:tc>
          <w:tcPr>
            <w:tcW w:w="665" w:type="dxa"/>
          </w:tcPr>
          <w:p w14:paraId="222AEA94" w14:textId="77777777" w:rsidR="00BF3DC2" w:rsidRPr="00830A49" w:rsidRDefault="00BF3DC2" w:rsidP="00BF3DC2">
            <w:pPr>
              <w:rPr>
                <w:color w:val="0000FF"/>
              </w:rPr>
            </w:pPr>
            <w:r w:rsidRPr="00830A49">
              <w:rPr>
                <w:color w:val="0000FF"/>
              </w:rPr>
              <w:t>2.2.2</w:t>
            </w:r>
          </w:p>
        </w:tc>
        <w:tc>
          <w:tcPr>
            <w:tcW w:w="9258" w:type="dxa"/>
            <w:gridSpan w:val="2"/>
          </w:tcPr>
          <w:p w14:paraId="6375F872" w14:textId="77777777" w:rsidR="00BF3DC2" w:rsidRPr="00830A49" w:rsidRDefault="00BF3DC2" w:rsidP="00CE740F">
            <w:pPr>
              <w:jc w:val="both"/>
            </w:pPr>
            <w:r w:rsidRPr="00830A49">
              <w:t>Without prejudice to the generality of paragraph 2.2.1, f</w:t>
            </w:r>
            <w:r>
              <w:t>ailure to comply with paragraph</w:t>
            </w:r>
            <w:r w:rsidRPr="00830A49">
              <w:t xml:space="preserve"> 2.6.1, 2.6.2 or 2.6.3 below will render the Tender non-compliant and it will be rejected.</w:t>
            </w:r>
          </w:p>
        </w:tc>
      </w:tr>
    </w:tbl>
    <w:p w14:paraId="1F41CD9D" w14:textId="77777777" w:rsidR="00BF3DC2" w:rsidRPr="00830A49" w:rsidRDefault="00BF3DC2" w:rsidP="00AB0564">
      <w:pPr>
        <w:pStyle w:val="Heading2"/>
        <w:ind w:right="401"/>
      </w:pPr>
      <w:r w:rsidRPr="00830A49">
        <w:t>2.3</w:t>
      </w:r>
      <w:r w:rsidRPr="00830A49">
        <w:tab/>
        <w:t xml:space="preserve">Goods Contract </w:t>
      </w:r>
    </w:p>
    <w:tbl>
      <w:tblPr>
        <w:tblW w:w="5000" w:type="pct"/>
        <w:tblLook w:val="01E0" w:firstRow="1" w:lastRow="1" w:firstColumn="1" w:lastColumn="1" w:noHBand="0" w:noVBand="0"/>
      </w:tblPr>
      <w:tblGrid>
        <w:gridCol w:w="917"/>
        <w:gridCol w:w="9549"/>
      </w:tblGrid>
      <w:tr w:rsidR="00BF3DC2" w:rsidRPr="00830A49" w14:paraId="3F90D3ED" w14:textId="77777777" w:rsidTr="00BF3DC2">
        <w:trPr>
          <w:trHeight w:val="575"/>
        </w:trPr>
        <w:tc>
          <w:tcPr>
            <w:tcW w:w="438" w:type="pct"/>
          </w:tcPr>
          <w:p w14:paraId="3A79C532" w14:textId="77777777" w:rsidR="00BF3DC2" w:rsidRDefault="00BF3DC2" w:rsidP="00BF3DC2">
            <w:pPr>
              <w:rPr>
                <w:color w:val="0000FF"/>
              </w:rPr>
            </w:pPr>
            <w:r>
              <w:rPr>
                <w:color w:val="0000FF"/>
              </w:rPr>
              <w:t>2.3.1</w:t>
            </w:r>
          </w:p>
        </w:tc>
        <w:tc>
          <w:tcPr>
            <w:tcW w:w="4562" w:type="pct"/>
          </w:tcPr>
          <w:p w14:paraId="6C8EDBBD" w14:textId="77777777" w:rsidR="00BF3DC2" w:rsidRPr="00830A49" w:rsidRDefault="00BF3DC2" w:rsidP="00AB0564">
            <w:pPr>
              <w:ind w:right="290"/>
            </w:pPr>
            <w:r w:rsidRPr="00830A49">
              <w:t xml:space="preserve">Tenderers should note the terms and conditions of the Goods Contract at Appendix </w:t>
            </w:r>
            <w:r>
              <w:t>5</w:t>
            </w:r>
            <w:r w:rsidRPr="00830A49">
              <w:t xml:space="preserve"> to this RFT.</w:t>
            </w:r>
          </w:p>
        </w:tc>
      </w:tr>
      <w:tr w:rsidR="00BF3DC2" w:rsidRPr="00830A49" w14:paraId="52717118" w14:textId="77777777" w:rsidTr="00BF3DC2">
        <w:trPr>
          <w:trHeight w:val="827"/>
        </w:trPr>
        <w:tc>
          <w:tcPr>
            <w:tcW w:w="438" w:type="pct"/>
          </w:tcPr>
          <w:p w14:paraId="321F0516" w14:textId="77777777" w:rsidR="00BF3DC2" w:rsidRPr="00830A49" w:rsidRDefault="00BF3DC2" w:rsidP="00BF3DC2">
            <w:pPr>
              <w:rPr>
                <w:color w:val="0000FF"/>
              </w:rPr>
            </w:pPr>
            <w:r>
              <w:rPr>
                <w:color w:val="0000FF"/>
              </w:rPr>
              <w:t>2.3.2</w:t>
            </w:r>
          </w:p>
        </w:tc>
        <w:tc>
          <w:tcPr>
            <w:tcW w:w="4562" w:type="pct"/>
          </w:tcPr>
          <w:p w14:paraId="6B12FC99" w14:textId="77777777" w:rsidR="00BF3DC2" w:rsidRPr="00830A49" w:rsidRDefault="00BF3DC2" w:rsidP="00AB0564">
            <w:pPr>
              <w:spacing w:after="0"/>
              <w:ind w:right="290"/>
            </w:pPr>
            <w:r w:rsidRPr="00830A49">
              <w:t>Tenderers are required to confirm their acceptance of the terms and conditions of the Goods Contract by signing the Tenderer’s Statement at Appendix 3.</w:t>
            </w:r>
            <w:r>
              <w:t xml:space="preserve"> </w:t>
            </w:r>
            <w:r w:rsidRPr="00830A49">
              <w:t xml:space="preserve"> Tenderers may not amend the Goods Contract.</w:t>
            </w:r>
          </w:p>
        </w:tc>
      </w:tr>
    </w:tbl>
    <w:p w14:paraId="650C74C4" w14:textId="77777777" w:rsidR="00BF3DC2" w:rsidRPr="00830A49" w:rsidRDefault="00BF3DC2" w:rsidP="00AB0564">
      <w:pPr>
        <w:pStyle w:val="Heading2"/>
        <w:ind w:right="401"/>
      </w:pPr>
      <w:r w:rsidRPr="00830A49">
        <w:t>2.4</w:t>
      </w:r>
      <w:r w:rsidRPr="00830A49">
        <w:tab/>
        <w:t>Acceptance of RFT Requirements</w:t>
      </w:r>
    </w:p>
    <w:p w14:paraId="29E8753F" w14:textId="77777777" w:rsidR="00BF3DC2" w:rsidRPr="00830A49" w:rsidRDefault="00BF3DC2" w:rsidP="00AB0564">
      <w:pPr>
        <w:ind w:right="543"/>
        <w:jc w:val="both"/>
      </w:pPr>
      <w:r w:rsidRPr="00830A49">
        <w:t xml:space="preserve">Each Tenderer is required to accept the provisions of this RFT.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55E6B6E5" w14:textId="77777777" w:rsidR="00BF3DC2" w:rsidRPr="00830A49" w:rsidRDefault="00BF3DC2" w:rsidP="005423E6">
      <w:pPr>
        <w:pStyle w:val="Heading2"/>
        <w:ind w:right="401"/>
      </w:pPr>
      <w:r w:rsidRPr="00830A49">
        <w:lastRenderedPageBreak/>
        <w:t>2.5</w:t>
      </w:r>
      <w:r w:rsidRPr="00830A49">
        <w:tab/>
        <w:t>Consortia and Prime / Subcontractors</w:t>
      </w:r>
    </w:p>
    <w:p w14:paraId="0F035433" w14:textId="77777777" w:rsidR="00BF3DC2" w:rsidRPr="00430861" w:rsidRDefault="00BF3DC2" w:rsidP="005423E6">
      <w:pPr>
        <w:pStyle w:val="CommentText"/>
        <w:ind w:right="543"/>
        <w:rPr>
          <w:sz w:val="22"/>
          <w:szCs w:val="22"/>
        </w:rPr>
      </w:pPr>
      <w:r w:rsidRPr="00430861">
        <w:rPr>
          <w:sz w:val="22"/>
          <w:szCs w:val="22"/>
        </w:rPr>
        <w:t>Where a group of undertakings (in whatever form and regardless of the legal relationship between them) come together to submit a Tender in response to this RFT, the Contracting Authority will deal with all matters relating to this Competition through a single nominated entity authorised to represent all members of the group of undertakings. The Tenderer must provide details of all members of the group of undertakings and their role in the Tender and clearly and comprehensively set out the contact details including name, title, telephone number, postal address, facsimile number and email address of the nominated entity authorised to represent the Tenderer and to whom all communications shall be directed and accepted until this Competition has been completed or terminated. Correspondence from any other person will NOT be accepted, acknowledged or responded to.</w:t>
      </w:r>
    </w:p>
    <w:p w14:paraId="60476DDD" w14:textId="160132EF" w:rsidR="009414C0" w:rsidRDefault="00BF3DC2" w:rsidP="00185F23">
      <w:pPr>
        <w:ind w:right="543"/>
      </w:pPr>
      <w:r>
        <w:t xml:space="preserve">Prior to and as a condition of award of any Goods Contract, the successful Tenderer shall be required to designate a single entity </w:t>
      </w:r>
      <w:r w:rsidRPr="003C4B88">
        <w:t>who will carry overall responsib</w:t>
      </w:r>
      <w:r>
        <w:t>ility for the Goods Contract (the “Prime Contractor”)</w:t>
      </w:r>
      <w:r w:rsidRPr="003C4B88">
        <w:t>, irrespective of whether or not tasks are to be performed by a subcontractor or other consortium</w:t>
      </w:r>
      <w:r>
        <w:t xml:space="preserve"> member (the “Subcontractor”)</w:t>
      </w:r>
      <w:r w:rsidRPr="00830A49">
        <w:t>.</w:t>
      </w:r>
    </w:p>
    <w:tbl>
      <w:tblPr>
        <w:tblpPr w:leftFromText="180" w:rightFromText="180" w:vertAnchor="text" w:horzAnchor="margin" w:tblpY="878"/>
        <w:tblW w:w="4605" w:type="pct"/>
        <w:tblLayout w:type="fixed"/>
        <w:tblLook w:val="01E0" w:firstRow="1" w:lastRow="1" w:firstColumn="1" w:lastColumn="1" w:noHBand="0" w:noVBand="0"/>
      </w:tblPr>
      <w:tblGrid>
        <w:gridCol w:w="709"/>
        <w:gridCol w:w="8930"/>
      </w:tblGrid>
      <w:tr w:rsidR="005423E6" w:rsidRPr="00830A49" w14:paraId="72BE565C" w14:textId="77777777" w:rsidTr="00C92EE2">
        <w:tc>
          <w:tcPr>
            <w:tcW w:w="368" w:type="pct"/>
          </w:tcPr>
          <w:p w14:paraId="298714AE" w14:textId="77777777" w:rsidR="005423E6" w:rsidRDefault="005423E6" w:rsidP="00C92EE2">
            <w:pPr>
              <w:rPr>
                <w:color w:val="0000FF"/>
              </w:rPr>
            </w:pPr>
            <w:r w:rsidRPr="00830A49">
              <w:rPr>
                <w:color w:val="0000FF"/>
              </w:rPr>
              <w:t>2.6.1</w:t>
            </w:r>
          </w:p>
          <w:p w14:paraId="7FD79588" w14:textId="77777777" w:rsidR="00B94868" w:rsidRDefault="00B94868" w:rsidP="00C92EE2">
            <w:pPr>
              <w:rPr>
                <w:color w:val="0000FF"/>
              </w:rPr>
            </w:pPr>
          </w:p>
          <w:p w14:paraId="1BA25271" w14:textId="77777777" w:rsidR="00B94868" w:rsidRDefault="00B94868" w:rsidP="00C92EE2">
            <w:pPr>
              <w:rPr>
                <w:color w:val="0000FF"/>
              </w:rPr>
            </w:pPr>
          </w:p>
          <w:p w14:paraId="163FF6ED" w14:textId="77777777" w:rsidR="00B94868" w:rsidRDefault="00B94868" w:rsidP="00C92EE2">
            <w:pPr>
              <w:rPr>
                <w:color w:val="0000FF"/>
              </w:rPr>
            </w:pPr>
          </w:p>
          <w:p w14:paraId="6247704D" w14:textId="77777777" w:rsidR="00B94868" w:rsidRDefault="00B94868" w:rsidP="00C92EE2">
            <w:pPr>
              <w:rPr>
                <w:color w:val="0000FF"/>
              </w:rPr>
            </w:pPr>
          </w:p>
          <w:p w14:paraId="0B2D30F8" w14:textId="77777777" w:rsidR="00B94868" w:rsidRDefault="00B94868" w:rsidP="00C92EE2">
            <w:pPr>
              <w:rPr>
                <w:color w:val="0000FF"/>
              </w:rPr>
            </w:pPr>
          </w:p>
          <w:p w14:paraId="55DECCE0" w14:textId="77777777" w:rsidR="00B94868" w:rsidRDefault="00B94868" w:rsidP="00C92EE2">
            <w:pPr>
              <w:rPr>
                <w:color w:val="0000FF"/>
              </w:rPr>
            </w:pPr>
          </w:p>
          <w:p w14:paraId="7B1BFDA0" w14:textId="77777777" w:rsidR="00B94868" w:rsidRDefault="00B94868" w:rsidP="00C92EE2">
            <w:pPr>
              <w:rPr>
                <w:color w:val="0000FF"/>
              </w:rPr>
            </w:pPr>
          </w:p>
          <w:p w14:paraId="7BB67BAE" w14:textId="77777777" w:rsidR="003839C7" w:rsidRDefault="003839C7" w:rsidP="00C92EE2">
            <w:pPr>
              <w:spacing w:line="360" w:lineRule="auto"/>
              <w:rPr>
                <w:color w:val="0000FF"/>
              </w:rPr>
            </w:pPr>
          </w:p>
          <w:p w14:paraId="45E5A1D0" w14:textId="739379D9" w:rsidR="00B94868" w:rsidRDefault="00466FBE" w:rsidP="00C92EE2">
            <w:pPr>
              <w:spacing w:line="480" w:lineRule="auto"/>
              <w:rPr>
                <w:color w:val="0000FF"/>
              </w:rPr>
            </w:pPr>
            <w:r w:rsidRPr="00466FBE">
              <w:rPr>
                <w:color w:val="0000FF"/>
              </w:rPr>
              <w:t>2.6.2</w:t>
            </w:r>
          </w:p>
          <w:p w14:paraId="7B2803D2" w14:textId="0205D00D" w:rsidR="00466FBE" w:rsidRPr="00830A49" w:rsidRDefault="00466FBE" w:rsidP="00C92EE2">
            <w:pPr>
              <w:spacing w:line="480" w:lineRule="auto"/>
              <w:rPr>
                <w:color w:val="0000FF"/>
              </w:rPr>
            </w:pPr>
            <w:r w:rsidRPr="00466FBE">
              <w:rPr>
                <w:color w:val="0000FF"/>
              </w:rPr>
              <w:t>2.6.3</w:t>
            </w:r>
          </w:p>
        </w:tc>
        <w:tc>
          <w:tcPr>
            <w:tcW w:w="4632" w:type="pct"/>
          </w:tcPr>
          <w:p w14:paraId="49279170" w14:textId="1A2323D0" w:rsidR="005423E6" w:rsidRPr="0077776C" w:rsidRDefault="005423E6" w:rsidP="00C92EE2">
            <w:pPr>
              <w:jc w:val="both"/>
            </w:pPr>
            <w:r w:rsidRPr="0077776C">
              <w:t xml:space="preserve">Tenders must be submitted via the electronic postbox available on </w:t>
            </w:r>
            <w:hyperlink r:id="rId13" w:history="1">
              <w:r w:rsidRPr="00A12ADA">
                <w:rPr>
                  <w:rStyle w:val="Hyperlink"/>
                </w:rPr>
                <w:t>www.etenders.gov.ie</w:t>
              </w:r>
            </w:hyperlink>
            <w:r w:rsidRPr="00A12ADA">
              <w:rPr>
                <w:color w:val="000000"/>
              </w:rPr>
              <w:t xml:space="preserve">. </w:t>
            </w:r>
            <w:r w:rsidRPr="0077776C">
              <w:t>Only Tenders submitted to the electronic postbox will be accepted.  Tenders submitted by any other means (including but not limited to by email, fax, post or hand delivery) will NOT be accepted.</w:t>
            </w:r>
          </w:p>
          <w:p w14:paraId="0E036329" w14:textId="77777777" w:rsidR="005423E6" w:rsidRPr="0077776C" w:rsidRDefault="005423E6" w:rsidP="00C92EE2">
            <w:pPr>
              <w:jc w:val="both"/>
            </w:pPr>
            <w:r w:rsidRPr="0077776C">
              <w:t xml:space="preserve">Tenderers must ensure that they give themselves sufficient time to upload and submit all required tender documentation before the Tender Deadline (as defined in paragraph 2.6.2).  Tenderers should take into account the fact that upload speeds vary.  There is a maximum of 4GB for the total (combined) documents sent to the electronic postbox.  </w:t>
            </w:r>
          </w:p>
          <w:p w14:paraId="32FFDDD5" w14:textId="77777777" w:rsidR="005423E6" w:rsidRDefault="005423E6" w:rsidP="00C92EE2">
            <w:pPr>
              <w:jc w:val="both"/>
            </w:pPr>
            <w:r w:rsidRPr="0077776C">
              <w:t>In order to submit a document to the electronic postbox, please note that you must click “Submit Response”.  After submitting you can still modify and re-send your response up until response deadline.  Tenderers should be aware that the ‘Submit Response’ button will be disabled automatically upon the expiration of the response deadline.</w:t>
            </w:r>
          </w:p>
          <w:p w14:paraId="0B13042A" w14:textId="77777777" w:rsidR="003839C7" w:rsidRPr="0077776C" w:rsidRDefault="003839C7" w:rsidP="00C92EE2">
            <w:pPr>
              <w:jc w:val="both"/>
            </w:pPr>
          </w:p>
          <w:p w14:paraId="0F53D32C" w14:textId="6F3C9ACF" w:rsidR="003839C7" w:rsidRPr="003839C7" w:rsidRDefault="003839C7" w:rsidP="00C92EE2">
            <w:pPr>
              <w:rPr>
                <w:color w:val="000000"/>
              </w:rPr>
            </w:pPr>
            <w:r w:rsidRPr="003839C7">
              <w:rPr>
                <w:color w:val="000000"/>
              </w:rPr>
              <w:t xml:space="preserve">Tenders must be received not later than </w:t>
            </w:r>
            <w:r w:rsidRPr="00D7565D">
              <w:rPr>
                <w:b/>
                <w:bCs/>
                <w:color w:val="000000"/>
              </w:rPr>
              <w:t xml:space="preserve">14:00 on </w:t>
            </w:r>
            <w:r w:rsidR="00D7565D" w:rsidRPr="00D7565D">
              <w:rPr>
                <w:b/>
                <w:bCs/>
                <w:color w:val="000000"/>
              </w:rPr>
              <w:t xml:space="preserve">Friday </w:t>
            </w:r>
            <w:r w:rsidR="002E1CD9">
              <w:rPr>
                <w:b/>
                <w:bCs/>
                <w:color w:val="000000"/>
              </w:rPr>
              <w:t>21</w:t>
            </w:r>
            <w:r w:rsidR="00D7565D" w:rsidRPr="00D7565D">
              <w:rPr>
                <w:b/>
                <w:bCs/>
                <w:color w:val="000000"/>
              </w:rPr>
              <w:t>/0</w:t>
            </w:r>
            <w:r w:rsidR="002E1CD9">
              <w:rPr>
                <w:b/>
                <w:bCs/>
                <w:color w:val="000000"/>
              </w:rPr>
              <w:t>8</w:t>
            </w:r>
            <w:r w:rsidR="00D7565D" w:rsidRPr="00D7565D">
              <w:rPr>
                <w:b/>
                <w:bCs/>
                <w:color w:val="000000"/>
              </w:rPr>
              <w:t>/2026</w:t>
            </w:r>
            <w:r w:rsidRPr="003839C7">
              <w:rPr>
                <w:color w:val="000000"/>
              </w:rPr>
              <w:t xml:space="preserve"> (the “Tender Deadline”).  Tenders that are received late WILL NOT be considered in this Competition. </w:t>
            </w:r>
          </w:p>
          <w:p w14:paraId="1CEE083A" w14:textId="0857D400" w:rsidR="003839C7" w:rsidRDefault="003839C7" w:rsidP="00C92EE2">
            <w:pPr>
              <w:rPr>
                <w:color w:val="000000"/>
              </w:rPr>
            </w:pPr>
            <w:r w:rsidRPr="003839C7">
              <w:rPr>
                <w:color w:val="000000"/>
              </w:rPr>
              <w:t>Tenders must be submitted in English.</w:t>
            </w:r>
          </w:p>
        </w:tc>
      </w:tr>
    </w:tbl>
    <w:p w14:paraId="2F4E96F8" w14:textId="4F714A48" w:rsidR="00BF3DC2" w:rsidRPr="00830A49" w:rsidRDefault="00BF3DC2" w:rsidP="00F371C0">
      <w:pPr>
        <w:pStyle w:val="Heading2"/>
        <w:ind w:right="543"/>
      </w:pPr>
      <w:r w:rsidRPr="00830A49">
        <w:t>2.6</w:t>
      </w:r>
      <w:r w:rsidRPr="00830A49">
        <w:tab/>
        <w:t>Tender Submission Requirements</w:t>
      </w:r>
    </w:p>
    <w:tbl>
      <w:tblPr>
        <w:tblW w:w="6282" w:type="pct"/>
        <w:tblLook w:val="01E0" w:firstRow="1" w:lastRow="1" w:firstColumn="1" w:lastColumn="1" w:noHBand="0" w:noVBand="0"/>
      </w:tblPr>
      <w:tblGrid>
        <w:gridCol w:w="242"/>
        <w:gridCol w:w="421"/>
        <w:gridCol w:w="11061"/>
        <w:gridCol w:w="1425"/>
      </w:tblGrid>
      <w:tr w:rsidR="003E1F2A" w:rsidRPr="00621344" w14:paraId="1C971F85" w14:textId="77777777" w:rsidTr="00C92EE2">
        <w:trPr>
          <w:gridAfter w:val="1"/>
          <w:wAfter w:w="543" w:type="pct"/>
        </w:trPr>
        <w:tc>
          <w:tcPr>
            <w:tcW w:w="252" w:type="pct"/>
            <w:gridSpan w:val="2"/>
          </w:tcPr>
          <w:p w14:paraId="75934C35" w14:textId="6BD71669" w:rsidR="003E1F2A" w:rsidRDefault="002E703A" w:rsidP="00466FBE">
            <w:pPr>
              <w:spacing w:line="240" w:lineRule="auto"/>
              <w:rPr>
                <w:color w:val="0000FF"/>
              </w:rPr>
            </w:pPr>
            <w:r>
              <w:rPr>
                <w:color w:val="0000FF"/>
              </w:rPr>
              <w:t>2.</w:t>
            </w:r>
            <w:r w:rsidR="003E1F2A" w:rsidRPr="00830A49">
              <w:rPr>
                <w:color w:val="0000FF"/>
              </w:rPr>
              <w:t>6.4</w:t>
            </w:r>
          </w:p>
          <w:p w14:paraId="51D80C86" w14:textId="77777777" w:rsidR="00466FBE" w:rsidRDefault="00466FBE" w:rsidP="00466FBE">
            <w:pPr>
              <w:spacing w:line="240" w:lineRule="auto"/>
              <w:rPr>
                <w:color w:val="0000FF"/>
              </w:rPr>
            </w:pPr>
          </w:p>
          <w:p w14:paraId="51951F42" w14:textId="0615575D" w:rsidR="00466FBE" w:rsidRPr="00830A49" w:rsidRDefault="00466FBE" w:rsidP="00466FBE">
            <w:pPr>
              <w:spacing w:line="240" w:lineRule="auto"/>
              <w:rPr>
                <w:color w:val="0000FF"/>
              </w:rPr>
            </w:pPr>
            <w:r w:rsidRPr="00466FBE">
              <w:rPr>
                <w:color w:val="0000FF"/>
              </w:rPr>
              <w:t>2.6.5</w:t>
            </w:r>
          </w:p>
        </w:tc>
        <w:tc>
          <w:tcPr>
            <w:tcW w:w="4206" w:type="pct"/>
          </w:tcPr>
          <w:p w14:paraId="481E15D8" w14:textId="77777777" w:rsidR="003E1F2A" w:rsidRDefault="003E1F2A" w:rsidP="0096201D">
            <w:pPr>
              <w:spacing w:line="276" w:lineRule="auto"/>
              <w:ind w:left="-22" w:right="1965" w:firstLine="22"/>
              <w:jc w:val="both"/>
            </w:pPr>
            <w:r w:rsidRPr="0077776C">
              <w:t>Subject to paragraph 2.14 and 2.18, each Tenderer is limited to submitting one Tender in its own capacity and one Tender as part of a consortium/group of undertakings under this RFT.</w:t>
            </w:r>
          </w:p>
          <w:p w14:paraId="60DD15B8" w14:textId="6B97933F" w:rsidR="003E1F2A" w:rsidRPr="00621344" w:rsidRDefault="00297720" w:rsidP="0096201D">
            <w:pPr>
              <w:spacing w:line="276" w:lineRule="auto"/>
              <w:ind w:left="-22" w:right="1965" w:firstLine="22"/>
              <w:jc w:val="both"/>
            </w:pPr>
            <w:r w:rsidRPr="00297720">
              <w:t>All Tenders submitted in soft copy must be compiled such that they can be read immediately using the following formats for example, Word, Excel and/or PDF Reader.  The Contracting Authority is not responsible for corruption in electronic documents. Tenderers must ensure electronic documents are not corrupt.</w:t>
            </w:r>
          </w:p>
        </w:tc>
      </w:tr>
      <w:tr w:rsidR="003E1F2A" w:rsidRPr="00621344" w14:paraId="12F1FEDE" w14:textId="77777777" w:rsidTr="00185F23">
        <w:trPr>
          <w:gridAfter w:val="1"/>
          <w:wAfter w:w="543" w:type="pct"/>
          <w:trHeight w:val="70"/>
        </w:trPr>
        <w:tc>
          <w:tcPr>
            <w:tcW w:w="252" w:type="pct"/>
            <w:gridSpan w:val="2"/>
          </w:tcPr>
          <w:p w14:paraId="7D2443E8" w14:textId="77777777" w:rsidR="003E1F2A" w:rsidRPr="00830A49" w:rsidRDefault="003E1F2A" w:rsidP="003E1F2A">
            <w:pPr>
              <w:spacing w:line="320" w:lineRule="exact"/>
              <w:ind w:hanging="13"/>
              <w:rPr>
                <w:color w:val="0000FF"/>
              </w:rPr>
            </w:pPr>
          </w:p>
        </w:tc>
        <w:tc>
          <w:tcPr>
            <w:tcW w:w="4206" w:type="pct"/>
          </w:tcPr>
          <w:p w14:paraId="734E03BA" w14:textId="77777777" w:rsidR="003E1F2A" w:rsidRPr="0077776C" w:rsidRDefault="003E1F2A" w:rsidP="004C566A"/>
        </w:tc>
      </w:tr>
      <w:tr w:rsidR="00EA624F" w:rsidRPr="00621344" w14:paraId="2519C26E" w14:textId="77777777" w:rsidTr="00C92EE2">
        <w:tc>
          <w:tcPr>
            <w:tcW w:w="92" w:type="pct"/>
          </w:tcPr>
          <w:p w14:paraId="0A0FE925" w14:textId="77777777" w:rsidR="00EA624F" w:rsidRPr="00830A49" w:rsidRDefault="00EA624F" w:rsidP="003E1F2A">
            <w:pPr>
              <w:spacing w:line="320" w:lineRule="exact"/>
              <w:ind w:hanging="13"/>
              <w:rPr>
                <w:color w:val="0000FF"/>
              </w:rPr>
            </w:pPr>
          </w:p>
        </w:tc>
        <w:tc>
          <w:tcPr>
            <w:tcW w:w="4908" w:type="pct"/>
            <w:gridSpan w:val="3"/>
          </w:tcPr>
          <w:p w14:paraId="0C13836F" w14:textId="77777777" w:rsidR="00EA624F" w:rsidRPr="00830A49" w:rsidRDefault="00EA624F" w:rsidP="00953819">
            <w:pPr>
              <w:pStyle w:val="Heading2"/>
              <w:spacing w:before="120"/>
              <w:ind w:left="-22" w:right="3396" w:firstLine="0"/>
            </w:pPr>
            <w:r w:rsidRPr="00830A49">
              <w:t>2.7</w:t>
            </w:r>
            <w:r w:rsidRPr="00830A49">
              <w:tab/>
              <w:t>Queries and Clarifications</w:t>
            </w:r>
          </w:p>
          <w:tbl>
            <w:tblPr>
              <w:tblW w:w="9288" w:type="dxa"/>
              <w:tblLook w:val="01E0" w:firstRow="1" w:lastRow="1" w:firstColumn="1" w:lastColumn="1" w:noHBand="0" w:noVBand="0"/>
            </w:tblPr>
            <w:tblGrid>
              <w:gridCol w:w="701"/>
              <w:gridCol w:w="2640"/>
              <w:gridCol w:w="802"/>
              <w:gridCol w:w="4859"/>
              <w:gridCol w:w="286"/>
            </w:tblGrid>
            <w:tr w:rsidR="00EA624F" w:rsidRPr="00830A49" w14:paraId="622FE0C5" w14:textId="77777777" w:rsidTr="00953819">
              <w:tc>
                <w:tcPr>
                  <w:tcW w:w="377" w:type="pct"/>
                </w:tcPr>
                <w:p w14:paraId="63A5F3B1" w14:textId="77777777" w:rsidR="00EA624F" w:rsidRPr="00703A8C" w:rsidRDefault="00EA624F" w:rsidP="002E703A">
                  <w:pPr>
                    <w:keepLines/>
                    <w:spacing w:line="320" w:lineRule="exact"/>
                    <w:ind w:left="-406" w:firstLine="284"/>
                    <w:rPr>
                      <w:color w:val="0000FF"/>
                    </w:rPr>
                  </w:pPr>
                  <w:r w:rsidRPr="00703A8C">
                    <w:rPr>
                      <w:color w:val="0000FF"/>
                    </w:rPr>
                    <w:t>2.7.1</w:t>
                  </w:r>
                </w:p>
              </w:tc>
              <w:tc>
                <w:tcPr>
                  <w:tcW w:w="4623" w:type="pct"/>
                  <w:gridSpan w:val="4"/>
                </w:tcPr>
                <w:p w14:paraId="7082BA3E" w14:textId="59A59B01" w:rsidR="00EA624F" w:rsidRPr="00703A8C" w:rsidRDefault="00EA624F" w:rsidP="00953819">
                  <w:pPr>
                    <w:ind w:right="-106"/>
                    <w:jc w:val="both"/>
                  </w:pPr>
                  <w:r w:rsidRPr="00703A8C">
                    <w:t xml:space="preserve">All queries relating to any aspect of this Competition or of this RFT must be directed to the messaging facility on </w:t>
                  </w:r>
                  <w:hyperlink r:id="rId14" w:history="1">
                    <w:r w:rsidRPr="00703A8C">
                      <w:rPr>
                        <w:rStyle w:val="Hyperlink"/>
                      </w:rPr>
                      <w:t>www.etenders.gov.ie</w:t>
                    </w:r>
                  </w:hyperlink>
                  <w:r w:rsidRPr="00703A8C">
                    <w:t xml:space="preserve">.  Queries will be accepted no later than </w:t>
                  </w:r>
                  <w:r w:rsidRPr="00EA2A94">
                    <w:rPr>
                      <w:b/>
                    </w:rPr>
                    <w:fldChar w:fldCharType="begin">
                      <w:ffData>
                        <w:name w:val=""/>
                        <w:enabled/>
                        <w:calcOnExit w:val="0"/>
                        <w:textInput>
                          <w:default w:val="14:00"/>
                        </w:textInput>
                      </w:ffData>
                    </w:fldChar>
                  </w:r>
                  <w:r w:rsidRPr="00EA2A94">
                    <w:rPr>
                      <w:b/>
                    </w:rPr>
                    <w:instrText xml:space="preserve"> FORMTEXT </w:instrText>
                  </w:r>
                  <w:r w:rsidRPr="00EA2A94">
                    <w:rPr>
                      <w:b/>
                    </w:rPr>
                  </w:r>
                  <w:r w:rsidRPr="00EA2A94">
                    <w:rPr>
                      <w:b/>
                    </w:rPr>
                    <w:fldChar w:fldCharType="separate"/>
                  </w:r>
                  <w:r w:rsidRPr="00EA2A94">
                    <w:rPr>
                      <w:b/>
                      <w:noProof/>
                    </w:rPr>
                    <w:t>14:00</w:t>
                  </w:r>
                  <w:r w:rsidRPr="00EA2A94">
                    <w:rPr>
                      <w:b/>
                    </w:rPr>
                    <w:fldChar w:fldCharType="end"/>
                  </w:r>
                  <w:r w:rsidRPr="00EA2A94">
                    <w:t xml:space="preserve"> </w:t>
                  </w:r>
                  <w:r w:rsidRPr="000F40EB">
                    <w:rPr>
                      <w:b/>
                      <w:bCs/>
                    </w:rPr>
                    <w:t xml:space="preserve">on </w:t>
                  </w:r>
                  <w:r w:rsidR="00D7565D">
                    <w:rPr>
                      <w:b/>
                    </w:rPr>
                    <w:t xml:space="preserve">Friday </w:t>
                  </w:r>
                  <w:r w:rsidR="002E1CD9">
                    <w:rPr>
                      <w:b/>
                    </w:rPr>
                    <w:t>14</w:t>
                  </w:r>
                  <w:r w:rsidR="00D7565D">
                    <w:rPr>
                      <w:b/>
                    </w:rPr>
                    <w:t>/0</w:t>
                  </w:r>
                  <w:r w:rsidR="002E1CD9">
                    <w:rPr>
                      <w:b/>
                    </w:rPr>
                    <w:t>8</w:t>
                  </w:r>
                  <w:r w:rsidR="00D7565D">
                    <w:rPr>
                      <w:b/>
                    </w:rPr>
                    <w:t>/2026</w:t>
                  </w:r>
                  <w:r w:rsidRPr="00EA2A94">
                    <w:t xml:space="preserve"> unless</w:t>
                  </w:r>
                  <w:r w:rsidRPr="00703A8C">
                    <w:t xml:space="preserve"> otherwise published by the Contracting Authority.  For the avoidance of doubt, Tenderers may not contact the Contracting Authority directly regarding any aspect of this Competition.</w:t>
                  </w:r>
                </w:p>
              </w:tc>
            </w:tr>
            <w:tr w:rsidR="00EA624F" w:rsidRPr="00830A49" w14:paraId="6B3B3012" w14:textId="77777777" w:rsidTr="00953819">
              <w:tc>
                <w:tcPr>
                  <w:tcW w:w="377" w:type="pct"/>
                </w:tcPr>
                <w:p w14:paraId="61CED655" w14:textId="77777777" w:rsidR="00EA624F" w:rsidRPr="00830A49" w:rsidRDefault="00EA624F" w:rsidP="002E703A">
                  <w:pPr>
                    <w:keepLines/>
                    <w:spacing w:line="320" w:lineRule="exact"/>
                    <w:ind w:left="-406" w:firstLine="284"/>
                    <w:rPr>
                      <w:color w:val="0000FF"/>
                      <w:highlight w:val="yellow"/>
                    </w:rPr>
                  </w:pPr>
                  <w:r w:rsidRPr="00830A49">
                    <w:rPr>
                      <w:color w:val="0000FF"/>
                    </w:rPr>
                    <w:t>2.7.2</w:t>
                  </w:r>
                </w:p>
              </w:tc>
              <w:tc>
                <w:tcPr>
                  <w:tcW w:w="4623" w:type="pct"/>
                  <w:gridSpan w:val="4"/>
                </w:tcPr>
                <w:p w14:paraId="570162E1" w14:textId="77777777" w:rsidR="00EA624F" w:rsidRPr="00830A49" w:rsidRDefault="00EA624F" w:rsidP="00953819">
                  <w:pPr>
                    <w:ind w:right="-106"/>
                    <w:jc w:val="both"/>
                  </w:pPr>
                  <w:r w:rsidRPr="00830A49">
                    <w:t>All responses to queries will be issued by the Contracting Authority via</w:t>
                  </w:r>
                  <w:r>
                    <w:t xml:space="preserve"> the messaging facility on </w:t>
                  </w:r>
                  <w:hyperlink r:id="rId15" w:history="1">
                    <w:r w:rsidRPr="003962F2">
                      <w:rPr>
                        <w:rStyle w:val="Hyperlink"/>
                      </w:rPr>
                      <w:t>www.etenders.gov.ie</w:t>
                    </w:r>
                  </w:hyperlink>
                  <w:r>
                    <w:t>.</w:t>
                  </w:r>
                  <w:r w:rsidRPr="00830A49">
                    <w:t xml:space="preserve"> Where appropriate, queries may be amalgamated. Tenderers should note that the Contracting Authority will not respond to individual Tenderers privately. </w:t>
                  </w:r>
                </w:p>
              </w:tc>
            </w:tr>
            <w:tr w:rsidR="00EA624F" w:rsidRPr="00830A49" w14:paraId="49454166" w14:textId="77777777" w:rsidTr="00953819">
              <w:tc>
                <w:tcPr>
                  <w:tcW w:w="377" w:type="pct"/>
                </w:tcPr>
                <w:p w14:paraId="58B016AD" w14:textId="77777777" w:rsidR="00EA624F" w:rsidRPr="00830A49" w:rsidRDefault="00EA624F" w:rsidP="002E703A">
                  <w:pPr>
                    <w:keepLines/>
                    <w:spacing w:line="320" w:lineRule="exact"/>
                    <w:ind w:left="-406" w:firstLine="284"/>
                    <w:rPr>
                      <w:color w:val="0000FF"/>
                    </w:rPr>
                  </w:pPr>
                  <w:r w:rsidRPr="00830A49">
                    <w:rPr>
                      <w:color w:val="0000FF"/>
                    </w:rPr>
                    <w:t>2.7.3</w:t>
                  </w:r>
                </w:p>
              </w:tc>
              <w:tc>
                <w:tcPr>
                  <w:tcW w:w="4623" w:type="pct"/>
                  <w:gridSpan w:val="4"/>
                </w:tcPr>
                <w:p w14:paraId="7662D9AA" w14:textId="77777777" w:rsidR="00EA624F" w:rsidRPr="003215FF" w:rsidRDefault="00EA624F" w:rsidP="00953819">
                  <w:pPr>
                    <w:ind w:right="-106"/>
                    <w:jc w:val="both"/>
                  </w:pPr>
                  <w:r w:rsidRPr="003215FF">
                    <w:t>The Contracting Authority reserves the right to issue or seek written clarifications.</w:t>
                  </w:r>
                </w:p>
              </w:tc>
            </w:tr>
            <w:tr w:rsidR="00EA624F" w:rsidRPr="00830A49" w14:paraId="0E92157D" w14:textId="77777777" w:rsidTr="00953819">
              <w:tc>
                <w:tcPr>
                  <w:tcW w:w="377" w:type="pct"/>
                </w:tcPr>
                <w:p w14:paraId="00EABC9A" w14:textId="77777777" w:rsidR="00EA624F" w:rsidRPr="00830A49" w:rsidRDefault="00EA624F" w:rsidP="002E703A">
                  <w:pPr>
                    <w:keepLines/>
                    <w:spacing w:line="320" w:lineRule="exact"/>
                    <w:ind w:left="-406" w:firstLine="284"/>
                    <w:rPr>
                      <w:color w:val="0000FF"/>
                    </w:rPr>
                  </w:pPr>
                  <w:r w:rsidRPr="00830A49">
                    <w:rPr>
                      <w:color w:val="0000FF"/>
                    </w:rPr>
                    <w:t>2.7.4</w:t>
                  </w:r>
                </w:p>
              </w:tc>
              <w:tc>
                <w:tcPr>
                  <w:tcW w:w="4623" w:type="pct"/>
                  <w:gridSpan w:val="4"/>
                </w:tcPr>
                <w:p w14:paraId="48520B8E" w14:textId="77777777" w:rsidR="00EA624F" w:rsidRPr="003215FF" w:rsidRDefault="00EA624F" w:rsidP="00953819">
                  <w:pPr>
                    <w:ind w:right="-106"/>
                    <w:jc w:val="both"/>
                  </w:pPr>
                  <w:r w:rsidRPr="003215FF">
                    <w:t>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w:t>
                  </w:r>
                </w:p>
              </w:tc>
            </w:tr>
            <w:tr w:rsidR="00EA624F" w:rsidRPr="00830A49" w14:paraId="24C39166" w14:textId="77777777" w:rsidTr="00953819">
              <w:tc>
                <w:tcPr>
                  <w:tcW w:w="377" w:type="pct"/>
                </w:tcPr>
                <w:p w14:paraId="154F259E" w14:textId="77777777" w:rsidR="00EA624F" w:rsidRPr="00830A49" w:rsidRDefault="00EA624F" w:rsidP="002E703A">
                  <w:pPr>
                    <w:keepLines/>
                    <w:spacing w:line="320" w:lineRule="exact"/>
                    <w:ind w:left="-406" w:firstLine="284"/>
                    <w:rPr>
                      <w:color w:val="0000FF"/>
                    </w:rPr>
                  </w:pPr>
                  <w:r>
                    <w:rPr>
                      <w:color w:val="0000FF"/>
                    </w:rPr>
                    <w:t>2.7.5</w:t>
                  </w:r>
                </w:p>
              </w:tc>
              <w:tc>
                <w:tcPr>
                  <w:tcW w:w="4623" w:type="pct"/>
                  <w:gridSpan w:val="4"/>
                </w:tcPr>
                <w:p w14:paraId="1862E3A3" w14:textId="5B0A3778" w:rsidR="00EA624F" w:rsidRPr="003215FF" w:rsidRDefault="00EA624F" w:rsidP="00953819">
                  <w:pPr>
                    <w:ind w:right="-106"/>
                    <w:jc w:val="both"/>
                  </w:pPr>
                  <w:r>
                    <w:t xml:space="preserve">Tenderers should ensure that they register their interest in this Competition, by clicking on the “Accept” button on </w:t>
                  </w:r>
                  <w:hyperlink r:id="rId16" w:history="1">
                    <w:r w:rsidRPr="003962F2">
                      <w:rPr>
                        <w:rStyle w:val="Hyperlink"/>
                      </w:rPr>
                      <w:t>www.etenders.gov.ie</w:t>
                    </w:r>
                  </w:hyperlink>
                  <w:r>
                    <w:t>, in order to receive all responses to queries and other updates in relation to this Competition.</w:t>
                  </w:r>
                </w:p>
              </w:tc>
            </w:tr>
            <w:tr w:rsidR="00EA624F" w:rsidRPr="00830A49" w14:paraId="30F3AAC3" w14:textId="77777777" w:rsidTr="00953819">
              <w:trPr>
                <w:gridBefore w:val="2"/>
                <w:gridAfter w:val="1"/>
                <w:wBefore w:w="1798" w:type="pct"/>
                <w:wAfter w:w="154" w:type="pct"/>
                <w:trHeight w:val="225"/>
              </w:trPr>
              <w:tc>
                <w:tcPr>
                  <w:tcW w:w="432" w:type="pct"/>
                </w:tcPr>
                <w:p w14:paraId="3289801E" w14:textId="77777777" w:rsidR="00EA624F" w:rsidRDefault="00EA624F" w:rsidP="00EA624F">
                  <w:pPr>
                    <w:keepLines/>
                    <w:spacing w:line="320" w:lineRule="exact"/>
                    <w:rPr>
                      <w:color w:val="0000FF"/>
                    </w:rPr>
                  </w:pPr>
                </w:p>
              </w:tc>
              <w:tc>
                <w:tcPr>
                  <w:tcW w:w="2616" w:type="pct"/>
                </w:tcPr>
                <w:p w14:paraId="6004BDD6" w14:textId="77777777" w:rsidR="00EA624F" w:rsidRDefault="00EA624F" w:rsidP="00953819">
                  <w:pPr>
                    <w:ind w:right="3296"/>
                  </w:pPr>
                </w:p>
              </w:tc>
            </w:tr>
          </w:tbl>
          <w:p w14:paraId="1F6FF514" w14:textId="77777777" w:rsidR="00EA624F" w:rsidRPr="0077776C" w:rsidRDefault="00EA624F" w:rsidP="00EA624F">
            <w:pPr>
              <w:ind w:left="-731"/>
            </w:pPr>
          </w:p>
        </w:tc>
      </w:tr>
    </w:tbl>
    <w:p w14:paraId="7CF6949C" w14:textId="77777777" w:rsidR="00B81756" w:rsidRPr="00830A49" w:rsidRDefault="00B81756" w:rsidP="002E703A">
      <w:pPr>
        <w:pStyle w:val="Heading2"/>
        <w:ind w:right="543"/>
      </w:pPr>
      <w:r w:rsidRPr="00830A49">
        <w:t>2.8</w:t>
      </w:r>
      <w:r w:rsidRPr="00830A49">
        <w:tab/>
        <w:t>Tendering Costs</w:t>
      </w:r>
    </w:p>
    <w:tbl>
      <w:tblPr>
        <w:tblW w:w="9355" w:type="dxa"/>
        <w:tblInd w:w="284" w:type="dxa"/>
        <w:tblLayout w:type="fixed"/>
        <w:tblLook w:val="01E0" w:firstRow="1" w:lastRow="1" w:firstColumn="1" w:lastColumn="1" w:noHBand="0" w:noVBand="0"/>
      </w:tblPr>
      <w:tblGrid>
        <w:gridCol w:w="794"/>
        <w:gridCol w:w="8561"/>
      </w:tblGrid>
      <w:tr w:rsidR="00B81756" w:rsidRPr="00830A49" w14:paraId="4E07FEBA" w14:textId="77777777" w:rsidTr="00953819">
        <w:tc>
          <w:tcPr>
            <w:tcW w:w="794" w:type="dxa"/>
          </w:tcPr>
          <w:p w14:paraId="1AB02A32" w14:textId="77777777" w:rsidR="00B81756" w:rsidRPr="00830A49" w:rsidRDefault="00B81756" w:rsidP="004C566A">
            <w:pPr>
              <w:rPr>
                <w:color w:val="0000FF"/>
              </w:rPr>
            </w:pPr>
            <w:r w:rsidRPr="00830A49">
              <w:rPr>
                <w:color w:val="0000FF"/>
              </w:rPr>
              <w:t>2.8.1</w:t>
            </w:r>
          </w:p>
        </w:tc>
        <w:tc>
          <w:tcPr>
            <w:tcW w:w="8561" w:type="dxa"/>
          </w:tcPr>
          <w:p w14:paraId="734F8E03" w14:textId="77777777" w:rsidR="00B81756" w:rsidRPr="00830A49" w:rsidRDefault="00B81756" w:rsidP="00F4292E">
            <w:pPr>
              <w:jc w:val="both"/>
            </w:pPr>
            <w:r w:rsidRPr="00830A49">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r w:rsidR="00B81756" w:rsidRPr="00830A49" w14:paraId="5BEDA941" w14:textId="77777777" w:rsidTr="00953819">
        <w:tc>
          <w:tcPr>
            <w:tcW w:w="794" w:type="dxa"/>
          </w:tcPr>
          <w:p w14:paraId="23C4064E" w14:textId="77777777" w:rsidR="00B81756" w:rsidRPr="00830A49" w:rsidRDefault="00B81756" w:rsidP="004C566A">
            <w:pPr>
              <w:rPr>
                <w:color w:val="0000FF"/>
              </w:rPr>
            </w:pPr>
            <w:r w:rsidRPr="00830A49">
              <w:rPr>
                <w:color w:val="0000FF"/>
              </w:rPr>
              <w:t>2.8.2</w:t>
            </w:r>
          </w:p>
        </w:tc>
        <w:tc>
          <w:tcPr>
            <w:tcW w:w="8561" w:type="dxa"/>
          </w:tcPr>
          <w:p w14:paraId="3232A4EB" w14:textId="77777777" w:rsidR="00B81756" w:rsidRPr="00830A49" w:rsidRDefault="00B81756" w:rsidP="00F4292E">
            <w:pPr>
              <w:jc w:val="both"/>
            </w:pPr>
            <w:r w:rsidRPr="00830A49">
              <w:t>Without prejudice to the generality of paragraph 2.8.1, all costs and expenses relating to the supply of samples for purposes of tendering and their return after evaluation or participation in field trials (if any) will be borne exclusively by the Tenderer.</w:t>
            </w:r>
          </w:p>
        </w:tc>
      </w:tr>
    </w:tbl>
    <w:p w14:paraId="75028035" w14:textId="69B15AC4" w:rsidR="00BF3DC2" w:rsidRDefault="00BF3DC2" w:rsidP="005423E6">
      <w:pPr>
        <w:tabs>
          <w:tab w:val="left" w:pos="9923"/>
        </w:tabs>
        <w:ind w:right="543"/>
        <w:rPr>
          <w:color w:val="0000FF"/>
        </w:rPr>
        <w:sectPr w:rsidR="00BF3DC2" w:rsidSect="00DC2D8E">
          <w:headerReference w:type="default" r:id="rId17"/>
          <w:footerReference w:type="default" r:id="rId18"/>
          <w:pgSz w:w="11906" w:h="16838"/>
          <w:pgMar w:top="720" w:right="720" w:bottom="720" w:left="720" w:header="708" w:footer="708" w:gutter="0"/>
          <w:cols w:space="708"/>
          <w:docGrid w:linePitch="360"/>
        </w:sectPr>
      </w:pPr>
    </w:p>
    <w:p w14:paraId="085C280F" w14:textId="77777777" w:rsidR="00BF3DC2" w:rsidRDefault="00BF3DC2" w:rsidP="00BF3DC2">
      <w:pPr>
        <w:rPr>
          <w:color w:val="0000FF"/>
        </w:rPr>
        <w:sectPr w:rsidR="00BF3DC2" w:rsidSect="00DC2D8E">
          <w:pgSz w:w="11907" w:h="16840" w:code="9"/>
          <w:pgMar w:top="1134" w:right="1418" w:bottom="851" w:left="1418" w:header="709" w:footer="709" w:gutter="0"/>
          <w:cols w:space="708"/>
          <w:formProt w:val="0"/>
          <w:docGrid w:linePitch="360"/>
        </w:sectPr>
      </w:pPr>
    </w:p>
    <w:p w14:paraId="23D07318" w14:textId="77777777" w:rsidR="00BF3DC2" w:rsidRDefault="00BF3DC2" w:rsidP="00BF3DC2">
      <w:pPr>
        <w:pStyle w:val="Heading2"/>
        <w:keepNext w:val="0"/>
        <w:spacing w:after="120"/>
        <w:ind w:firstLine="0"/>
      </w:pPr>
      <w:r w:rsidRPr="00830A49">
        <w:t>2.9</w:t>
      </w:r>
      <w:r w:rsidRPr="00830A49">
        <w:tab/>
        <w:t xml:space="preserve">Confidentiality </w:t>
      </w:r>
    </w:p>
    <w:tbl>
      <w:tblPr>
        <w:tblW w:w="0" w:type="auto"/>
        <w:tblLook w:val="01E0" w:firstRow="1" w:lastRow="1" w:firstColumn="1" w:lastColumn="1" w:noHBand="0" w:noVBand="0"/>
      </w:tblPr>
      <w:tblGrid>
        <w:gridCol w:w="662"/>
        <w:gridCol w:w="603"/>
        <w:gridCol w:w="7806"/>
      </w:tblGrid>
      <w:tr w:rsidR="00BF3DC2" w:rsidRPr="00830A49" w14:paraId="2D86288E" w14:textId="77777777" w:rsidTr="00BF3DC2">
        <w:tc>
          <w:tcPr>
            <w:tcW w:w="662" w:type="dxa"/>
          </w:tcPr>
          <w:p w14:paraId="0EDC1239" w14:textId="77777777" w:rsidR="00BF3DC2" w:rsidRPr="00830A49" w:rsidRDefault="00BF3DC2" w:rsidP="00BF3DC2">
            <w:pPr>
              <w:rPr>
                <w:color w:val="0000FF"/>
              </w:rPr>
            </w:pPr>
            <w:r w:rsidRPr="0096779D">
              <w:rPr>
                <w:color w:val="0000FF"/>
              </w:rPr>
              <w:t xml:space="preserve">2.9.1 </w:t>
            </w:r>
          </w:p>
        </w:tc>
        <w:tc>
          <w:tcPr>
            <w:tcW w:w="8625" w:type="dxa"/>
            <w:gridSpan w:val="2"/>
          </w:tcPr>
          <w:p w14:paraId="2BB3D885" w14:textId="77777777" w:rsidR="00BF3DC2" w:rsidRPr="00830A49" w:rsidRDefault="00BF3DC2" w:rsidP="00FF7A7B">
            <w:pPr>
              <w:jc w:val="both"/>
            </w:pPr>
            <w:r w:rsidRPr="00830A49">
              <w:t xml:space="preserve">All documentation, drawings, data, statistics, information, patterns, samples or material disclosed or furnished by the Contracting Authority to Tenderers during the course of this </w:t>
            </w:r>
            <w:r>
              <w:t>C</w:t>
            </w:r>
            <w:r w:rsidRPr="00830A49">
              <w:t>ompetition:</w:t>
            </w:r>
          </w:p>
        </w:tc>
      </w:tr>
      <w:tr w:rsidR="00BF3DC2" w:rsidRPr="00830A49" w14:paraId="7FD5C61E" w14:textId="77777777" w:rsidTr="00BF3DC2">
        <w:tc>
          <w:tcPr>
            <w:tcW w:w="662" w:type="dxa"/>
          </w:tcPr>
          <w:p w14:paraId="0ECE98F2" w14:textId="77777777" w:rsidR="00BF3DC2" w:rsidRPr="00830A49" w:rsidRDefault="00BF3DC2" w:rsidP="00BF3DC2">
            <w:pPr>
              <w:rPr>
                <w:color w:val="0000FF"/>
              </w:rPr>
            </w:pPr>
          </w:p>
        </w:tc>
        <w:tc>
          <w:tcPr>
            <w:tcW w:w="608" w:type="dxa"/>
          </w:tcPr>
          <w:p w14:paraId="26CE28B9" w14:textId="77777777" w:rsidR="00BF3DC2" w:rsidRPr="00830A49" w:rsidRDefault="00BF3DC2" w:rsidP="00BF3DC2">
            <w:pPr>
              <w:rPr>
                <w:color w:val="0000FF"/>
              </w:rPr>
            </w:pPr>
            <w:r w:rsidRPr="00830A49">
              <w:rPr>
                <w:color w:val="0000FF"/>
              </w:rPr>
              <w:t>(a)</w:t>
            </w:r>
          </w:p>
        </w:tc>
        <w:tc>
          <w:tcPr>
            <w:tcW w:w="8017" w:type="dxa"/>
          </w:tcPr>
          <w:p w14:paraId="4DFD0C82" w14:textId="77777777" w:rsidR="00BF3DC2" w:rsidRPr="00830A49" w:rsidRDefault="00BF3DC2" w:rsidP="00FF7A7B">
            <w:pPr>
              <w:jc w:val="both"/>
            </w:pPr>
            <w:r w:rsidRPr="00830A49">
              <w:t>are furnished for the sole purpose of replying to this RFT only;</w:t>
            </w:r>
          </w:p>
        </w:tc>
      </w:tr>
      <w:tr w:rsidR="00BF3DC2" w:rsidRPr="00830A49" w14:paraId="6F7A854D" w14:textId="77777777" w:rsidTr="00BF3DC2">
        <w:tc>
          <w:tcPr>
            <w:tcW w:w="662" w:type="dxa"/>
          </w:tcPr>
          <w:p w14:paraId="471E6682" w14:textId="77777777" w:rsidR="00BF3DC2" w:rsidRPr="00830A49" w:rsidRDefault="00BF3DC2" w:rsidP="00BF3DC2">
            <w:pPr>
              <w:rPr>
                <w:color w:val="0000FF"/>
              </w:rPr>
            </w:pPr>
          </w:p>
        </w:tc>
        <w:tc>
          <w:tcPr>
            <w:tcW w:w="608" w:type="dxa"/>
          </w:tcPr>
          <w:p w14:paraId="744F5B92" w14:textId="77777777" w:rsidR="00BF3DC2" w:rsidRPr="00830A49" w:rsidRDefault="00BF3DC2" w:rsidP="00BF3DC2">
            <w:pPr>
              <w:rPr>
                <w:color w:val="0000FF"/>
              </w:rPr>
            </w:pPr>
            <w:r w:rsidRPr="00830A49">
              <w:rPr>
                <w:color w:val="0000FF"/>
              </w:rPr>
              <w:t>(b)</w:t>
            </w:r>
          </w:p>
        </w:tc>
        <w:tc>
          <w:tcPr>
            <w:tcW w:w="8017" w:type="dxa"/>
          </w:tcPr>
          <w:p w14:paraId="2378E1C8" w14:textId="77777777" w:rsidR="00BF3DC2" w:rsidRPr="00830A49" w:rsidRDefault="00BF3DC2" w:rsidP="00FF7A7B">
            <w:pPr>
              <w:jc w:val="both"/>
            </w:pPr>
            <w:r w:rsidRPr="00830A49">
              <w:t>may not be used, communicated, reproduced or published for any other purpose without the prior written permission of the Contracting Authority;</w:t>
            </w:r>
          </w:p>
        </w:tc>
      </w:tr>
      <w:tr w:rsidR="00BF3DC2" w:rsidRPr="00830A49" w14:paraId="6199F7FA" w14:textId="77777777" w:rsidTr="00BF3DC2">
        <w:tc>
          <w:tcPr>
            <w:tcW w:w="662" w:type="dxa"/>
          </w:tcPr>
          <w:p w14:paraId="4A58DE66" w14:textId="77777777" w:rsidR="00BF3DC2" w:rsidRPr="00830A49" w:rsidRDefault="00BF3DC2" w:rsidP="00BF3DC2">
            <w:pPr>
              <w:rPr>
                <w:color w:val="0000FF"/>
              </w:rPr>
            </w:pPr>
          </w:p>
        </w:tc>
        <w:tc>
          <w:tcPr>
            <w:tcW w:w="608" w:type="dxa"/>
          </w:tcPr>
          <w:p w14:paraId="4E58B99C" w14:textId="77777777" w:rsidR="00BF3DC2" w:rsidRPr="00830A49" w:rsidRDefault="00BF3DC2" w:rsidP="00BF3DC2">
            <w:pPr>
              <w:rPr>
                <w:color w:val="0000FF"/>
              </w:rPr>
            </w:pPr>
            <w:r w:rsidRPr="00830A49">
              <w:rPr>
                <w:color w:val="0000FF"/>
              </w:rPr>
              <w:t>(c)</w:t>
            </w:r>
          </w:p>
        </w:tc>
        <w:tc>
          <w:tcPr>
            <w:tcW w:w="8017" w:type="dxa"/>
          </w:tcPr>
          <w:p w14:paraId="3CD5653F" w14:textId="77777777" w:rsidR="00BF3DC2" w:rsidRPr="00830A49" w:rsidRDefault="00BF3DC2" w:rsidP="00FF7A7B">
            <w:pPr>
              <w:spacing w:after="80"/>
              <w:jc w:val="both"/>
            </w:pPr>
            <w:r w:rsidRPr="00830A49">
              <w:t>shall be treated as confidential by the Tenderer and by any third parties (including subcontractors) engaged or consulted by the Tenderer; and</w:t>
            </w:r>
          </w:p>
        </w:tc>
      </w:tr>
      <w:tr w:rsidR="00BF3DC2" w:rsidRPr="00830A49" w14:paraId="3C2B76F9" w14:textId="77777777" w:rsidTr="00BF3DC2">
        <w:tc>
          <w:tcPr>
            <w:tcW w:w="662" w:type="dxa"/>
          </w:tcPr>
          <w:p w14:paraId="6ACB26B5" w14:textId="77777777" w:rsidR="00BF3DC2" w:rsidRPr="00830A49" w:rsidRDefault="00BF3DC2" w:rsidP="00BF3DC2">
            <w:pPr>
              <w:rPr>
                <w:color w:val="0000FF"/>
              </w:rPr>
            </w:pPr>
          </w:p>
        </w:tc>
        <w:tc>
          <w:tcPr>
            <w:tcW w:w="608" w:type="dxa"/>
          </w:tcPr>
          <w:p w14:paraId="0E98D562" w14:textId="77777777" w:rsidR="00BF3DC2" w:rsidRPr="00830A49" w:rsidRDefault="00BF3DC2" w:rsidP="00BF3DC2">
            <w:pPr>
              <w:rPr>
                <w:color w:val="0000FF"/>
              </w:rPr>
            </w:pPr>
            <w:r w:rsidRPr="00830A49">
              <w:rPr>
                <w:color w:val="0000FF"/>
              </w:rPr>
              <w:t>(d)</w:t>
            </w:r>
          </w:p>
        </w:tc>
        <w:tc>
          <w:tcPr>
            <w:tcW w:w="8017" w:type="dxa"/>
          </w:tcPr>
          <w:p w14:paraId="183ECC2C" w14:textId="77777777" w:rsidR="00BF3DC2" w:rsidRPr="00830A49" w:rsidRDefault="00BF3DC2" w:rsidP="00FF7A7B">
            <w:pPr>
              <w:spacing w:after="80"/>
              <w:jc w:val="both"/>
            </w:pPr>
            <w:r w:rsidRPr="00830A49">
              <w:t xml:space="preserve">must be returned immediately to the Contracting Authority upon cancellation or completion of this </w:t>
            </w:r>
            <w:r>
              <w:t>C</w:t>
            </w:r>
            <w:r w:rsidRPr="00830A49">
              <w:t>ompetition if so requested by the Contracting Authority.</w:t>
            </w:r>
          </w:p>
        </w:tc>
      </w:tr>
    </w:tbl>
    <w:p w14:paraId="6A7FF0C4" w14:textId="77777777" w:rsidR="00BF3DC2" w:rsidRPr="00830A49" w:rsidRDefault="00BF3DC2" w:rsidP="00BF3DC2">
      <w:pPr>
        <w:pStyle w:val="Heading2"/>
      </w:pPr>
      <w:r w:rsidRPr="00830A49">
        <w:t>2.10</w:t>
      </w:r>
      <w:r w:rsidRPr="00830A49">
        <w:tab/>
        <w:t>Pricing</w:t>
      </w:r>
    </w:p>
    <w:tbl>
      <w:tblPr>
        <w:tblW w:w="5000" w:type="pct"/>
        <w:tblLook w:val="01E0" w:firstRow="1" w:lastRow="1" w:firstColumn="1" w:lastColumn="1" w:noHBand="0" w:noVBand="0"/>
      </w:tblPr>
      <w:tblGrid>
        <w:gridCol w:w="793"/>
        <w:gridCol w:w="8278"/>
      </w:tblGrid>
      <w:tr w:rsidR="00BF3DC2" w:rsidRPr="00830A49" w14:paraId="4C32656A" w14:textId="77777777" w:rsidTr="00BF3DC2">
        <w:tc>
          <w:tcPr>
            <w:tcW w:w="437" w:type="pct"/>
          </w:tcPr>
          <w:p w14:paraId="494485E4" w14:textId="77777777" w:rsidR="00BF3DC2" w:rsidRPr="00830A49" w:rsidRDefault="00BF3DC2" w:rsidP="00BF3DC2">
            <w:pPr>
              <w:spacing w:line="320" w:lineRule="exact"/>
              <w:rPr>
                <w:color w:val="0000FF"/>
              </w:rPr>
            </w:pPr>
            <w:r w:rsidRPr="00830A49">
              <w:rPr>
                <w:color w:val="0000FF"/>
              </w:rPr>
              <w:t>2.10.1</w:t>
            </w:r>
          </w:p>
        </w:tc>
        <w:tc>
          <w:tcPr>
            <w:tcW w:w="4563" w:type="pct"/>
          </w:tcPr>
          <w:p w14:paraId="64D14AE0" w14:textId="77777777" w:rsidR="00BF3DC2" w:rsidRPr="00830A49" w:rsidRDefault="00BF3DC2" w:rsidP="00FF7A7B">
            <w:pPr>
              <w:jc w:val="both"/>
            </w:pPr>
            <w:r w:rsidRPr="00830A49">
              <w:t>All Tenderers must complete the Pricing Schedule at Appendix 2 to this RFT.</w:t>
            </w:r>
          </w:p>
        </w:tc>
      </w:tr>
      <w:tr w:rsidR="00BF3DC2" w:rsidRPr="00830A49" w14:paraId="0119E72C" w14:textId="77777777" w:rsidTr="00BF3DC2">
        <w:tc>
          <w:tcPr>
            <w:tcW w:w="437" w:type="pct"/>
          </w:tcPr>
          <w:p w14:paraId="44697EE1" w14:textId="77777777" w:rsidR="00BF3DC2" w:rsidRPr="00830A49" w:rsidRDefault="00BF3DC2" w:rsidP="00BF3DC2">
            <w:pPr>
              <w:spacing w:line="320" w:lineRule="exact"/>
              <w:rPr>
                <w:color w:val="0000FF"/>
              </w:rPr>
            </w:pPr>
            <w:r w:rsidRPr="00830A49">
              <w:rPr>
                <w:color w:val="0000FF"/>
              </w:rPr>
              <w:t>2.10.2</w:t>
            </w:r>
          </w:p>
        </w:tc>
        <w:tc>
          <w:tcPr>
            <w:tcW w:w="4563" w:type="pct"/>
          </w:tcPr>
          <w:p w14:paraId="1E3562BE" w14:textId="77777777" w:rsidR="00BF3DC2" w:rsidRDefault="00BF3DC2" w:rsidP="00FF7A7B">
            <w:pPr>
              <w:jc w:val="both"/>
            </w:pPr>
            <w:r w:rsidRPr="00830A49">
              <w:t xml:space="preserve">All prices quoted must be all-inclusive (i.e. including but not being limited to shipping, packaging, delivery, ancillary costs and all other costs/expenses), be expressed in Euro only and exclusive </w:t>
            </w:r>
            <w:r>
              <w:t xml:space="preserve">of VAT.  </w:t>
            </w:r>
            <w:r w:rsidRPr="00830A49">
              <w:t>The VAT rate(s) where applicable should be indicated separately.</w:t>
            </w:r>
          </w:p>
        </w:tc>
      </w:tr>
      <w:tr w:rsidR="00BF3DC2" w:rsidRPr="00830A49" w14:paraId="383ABFF9" w14:textId="77777777" w:rsidTr="00BF3DC2">
        <w:tc>
          <w:tcPr>
            <w:tcW w:w="437" w:type="pct"/>
          </w:tcPr>
          <w:p w14:paraId="59C635C9" w14:textId="77777777" w:rsidR="00BF3DC2" w:rsidRPr="00830A49" w:rsidRDefault="00BF3DC2" w:rsidP="00BF3DC2">
            <w:pPr>
              <w:spacing w:line="320" w:lineRule="exact"/>
              <w:rPr>
                <w:color w:val="0000FF"/>
              </w:rPr>
            </w:pPr>
            <w:r w:rsidRPr="00830A49">
              <w:rPr>
                <w:color w:val="0000FF"/>
              </w:rPr>
              <w:t>2.10.3</w:t>
            </w:r>
          </w:p>
        </w:tc>
        <w:tc>
          <w:tcPr>
            <w:tcW w:w="4563" w:type="pct"/>
          </w:tcPr>
          <w:p w14:paraId="240A3FB5" w14:textId="4DFB4816" w:rsidR="00BF3DC2" w:rsidRPr="00830A49" w:rsidRDefault="0077776C" w:rsidP="00FF7A7B">
            <w:pPr>
              <w:jc w:val="both"/>
            </w:pPr>
            <w:r w:rsidRPr="0077776C">
              <w:t xml:space="preserve">Tenderers must confirm that all prices quoted in the Tender will remain valid for </w:t>
            </w:r>
            <w:r w:rsidR="00111125">
              <w:t>twelve (12)</w:t>
            </w:r>
            <w:r w:rsidRPr="0077776C">
              <w:t xml:space="preserve"> </w:t>
            </w:r>
            <w:r w:rsidR="00860A0E">
              <w:t>m</w:t>
            </w:r>
            <w:r w:rsidRPr="0077776C">
              <w:t>onths commencing from the Tender Deadline.</w:t>
            </w:r>
          </w:p>
        </w:tc>
      </w:tr>
      <w:tr w:rsidR="00BF3DC2" w:rsidRPr="00830A49" w14:paraId="71129D1C" w14:textId="77777777" w:rsidTr="00BF3DC2">
        <w:tc>
          <w:tcPr>
            <w:tcW w:w="437" w:type="pct"/>
          </w:tcPr>
          <w:p w14:paraId="40E3764B" w14:textId="77777777" w:rsidR="00BF3DC2" w:rsidRPr="00830A49" w:rsidRDefault="00BF3DC2" w:rsidP="00BF3DC2">
            <w:pPr>
              <w:spacing w:line="320" w:lineRule="exact"/>
              <w:rPr>
                <w:color w:val="0000FF"/>
              </w:rPr>
            </w:pPr>
            <w:r w:rsidRPr="00830A49">
              <w:rPr>
                <w:color w:val="0000FF"/>
              </w:rPr>
              <w:t>2.10.4</w:t>
            </w:r>
          </w:p>
        </w:tc>
        <w:tc>
          <w:tcPr>
            <w:tcW w:w="4563" w:type="pct"/>
          </w:tcPr>
          <w:p w14:paraId="713DF5FB" w14:textId="77777777" w:rsidR="00BF3DC2" w:rsidRPr="00830A49" w:rsidRDefault="00BF3DC2" w:rsidP="00FF7A7B">
            <w:pPr>
              <w:jc w:val="both"/>
            </w:pPr>
            <w:r w:rsidRPr="00830A49">
              <w:t>Any currency variations occurring over the term of the Goods Contract shall be borne by the Tenderer.</w:t>
            </w:r>
          </w:p>
        </w:tc>
      </w:tr>
      <w:tr w:rsidR="00BF3DC2" w:rsidRPr="00830A49" w14:paraId="6B5F0BD0" w14:textId="77777777" w:rsidTr="00BF3DC2">
        <w:tc>
          <w:tcPr>
            <w:tcW w:w="437" w:type="pct"/>
          </w:tcPr>
          <w:p w14:paraId="72222FFB" w14:textId="77777777" w:rsidR="00BF3DC2" w:rsidRPr="00830A49" w:rsidRDefault="00BF3DC2" w:rsidP="00BF3DC2">
            <w:pPr>
              <w:spacing w:line="320" w:lineRule="exact"/>
              <w:rPr>
                <w:color w:val="0000FF"/>
              </w:rPr>
            </w:pPr>
            <w:r w:rsidRPr="00830A49">
              <w:rPr>
                <w:color w:val="0000FF"/>
              </w:rPr>
              <w:t>2.10.5</w:t>
            </w:r>
          </w:p>
        </w:tc>
        <w:tc>
          <w:tcPr>
            <w:tcW w:w="4563" w:type="pct"/>
          </w:tcPr>
          <w:p w14:paraId="2497B748" w14:textId="77777777" w:rsidR="00BF3DC2" w:rsidRPr="00830A49" w:rsidRDefault="00BF3DC2" w:rsidP="00FF7A7B">
            <w:pPr>
              <w:jc w:val="both"/>
            </w:pPr>
            <w:r w:rsidRPr="00830A49">
              <w:t xml:space="preserve">Payments for Goods supplied under this RFT shall be made subject to and in accordance with the Goods Contract at Appendix </w:t>
            </w:r>
            <w:r>
              <w:t>5</w:t>
            </w:r>
            <w:r w:rsidRPr="00830A49">
              <w:t xml:space="preserve"> to this RFT</w:t>
            </w:r>
            <w:r>
              <w:t>.</w:t>
            </w:r>
          </w:p>
        </w:tc>
      </w:tr>
      <w:tr w:rsidR="00BF3DC2" w:rsidRPr="00830A49" w14:paraId="73229A69" w14:textId="77777777" w:rsidTr="00BF3DC2">
        <w:tc>
          <w:tcPr>
            <w:tcW w:w="437" w:type="pct"/>
          </w:tcPr>
          <w:p w14:paraId="38550F6B" w14:textId="77777777" w:rsidR="00BF3DC2" w:rsidRPr="00830A49" w:rsidRDefault="00BF3DC2" w:rsidP="00BF3DC2">
            <w:pPr>
              <w:keepNext/>
              <w:spacing w:line="320" w:lineRule="exact"/>
              <w:rPr>
                <w:color w:val="0000FF"/>
              </w:rPr>
            </w:pPr>
            <w:r w:rsidRPr="00830A49">
              <w:rPr>
                <w:color w:val="0000FF"/>
              </w:rPr>
              <w:t>2.10.</w:t>
            </w:r>
            <w:r>
              <w:rPr>
                <w:color w:val="0000FF"/>
              </w:rPr>
              <w:t>6</w:t>
            </w:r>
          </w:p>
        </w:tc>
        <w:tc>
          <w:tcPr>
            <w:tcW w:w="4563" w:type="pct"/>
          </w:tcPr>
          <w:p w14:paraId="323D423B" w14:textId="0314B018" w:rsidR="00BF3DC2" w:rsidRPr="00FF7A7B" w:rsidRDefault="00FF7A7B" w:rsidP="006649A6">
            <w:pPr>
              <w:rPr>
                <w:i/>
                <w:iCs/>
              </w:rPr>
            </w:pPr>
            <w:r>
              <w:rPr>
                <w:i/>
                <w:iCs/>
                <w:color w:val="FF0000"/>
              </w:rPr>
              <w:t>‘</w:t>
            </w:r>
            <w:r w:rsidR="00614D47" w:rsidRPr="00FF7A7B">
              <w:rPr>
                <w:i/>
                <w:iCs/>
                <w:color w:val="FF0000"/>
              </w:rPr>
              <w:t>Not used</w:t>
            </w:r>
            <w:r>
              <w:rPr>
                <w:i/>
                <w:iCs/>
                <w:color w:val="FF0000"/>
              </w:rPr>
              <w:t>’</w:t>
            </w:r>
          </w:p>
        </w:tc>
      </w:tr>
    </w:tbl>
    <w:p w14:paraId="118AAB34" w14:textId="77777777" w:rsidR="00BF3DC2" w:rsidRDefault="00BF3DC2" w:rsidP="00BF3DC2">
      <w:pPr>
        <w:pStyle w:val="Heading2"/>
        <w:keepNext w:val="0"/>
        <w:keepLines/>
        <w:spacing w:after="100"/>
        <w:ind w:firstLine="0"/>
      </w:pPr>
      <w:r w:rsidRPr="00830A49">
        <w:t>2.11</w:t>
      </w:r>
      <w:r w:rsidRPr="00830A49">
        <w:tab/>
        <w:t>Environmental, Social and Labour Law</w:t>
      </w:r>
    </w:p>
    <w:p w14:paraId="0FD6A384" w14:textId="77777777" w:rsidR="00BF3DC2" w:rsidRDefault="00BF3DC2" w:rsidP="00FF7A7B">
      <w:pPr>
        <w:jc w:val="both"/>
      </w:pPr>
      <w:r w:rsidRPr="003215FF">
        <w:t>In the performance of any Goods Contract awarded,</w:t>
      </w:r>
      <w:r>
        <w:t xml:space="preserve"> the successful Tenderer(s), and</w:t>
      </w:r>
      <w:r w:rsidRPr="003215FF">
        <w:t xml:space="preserve"> their </w:t>
      </w:r>
      <w:r>
        <w:t>Subcontractor</w:t>
      </w:r>
      <w:r w:rsidRPr="003215FF">
        <w:t>s</w:t>
      </w:r>
      <w:r>
        <w:t xml:space="preserve"> (if any)</w:t>
      </w:r>
      <w:r w:rsidRPr="003215FF">
        <w:t xml:space="preserve">, shall be required to comply with all applicable obligations in the field of environmental, social and labour law that apply at the place where the goods provided, that have been established by EU law, national law, collective agreements or by international, environmental, social and labour law listed in </w:t>
      </w:r>
      <w:r w:rsidRPr="00117E35">
        <w:t>Schedule 7 of the Regulations</w:t>
      </w:r>
      <w:r w:rsidRPr="003215FF">
        <w:t xml:space="preserve">. </w:t>
      </w:r>
    </w:p>
    <w:p w14:paraId="384BA637" w14:textId="77777777" w:rsidR="00BF3DC2" w:rsidRPr="00830A49" w:rsidRDefault="00BF3DC2" w:rsidP="00BF3DC2">
      <w:pPr>
        <w:pStyle w:val="Heading2"/>
      </w:pPr>
      <w:r w:rsidRPr="00830A49">
        <w:t>2.12</w:t>
      </w:r>
      <w:r w:rsidRPr="00830A49">
        <w:tab/>
        <w:t>Publicity</w:t>
      </w:r>
    </w:p>
    <w:p w14:paraId="49346CB6" w14:textId="77777777" w:rsidR="00BF3DC2" w:rsidRPr="00830A49" w:rsidRDefault="00BF3DC2" w:rsidP="00BF3DC2">
      <w:r w:rsidRPr="00830A49">
        <w:t xml:space="preserve">No publicity regarding this Competition or any Goods Contract pursuant to this Competition is permitted unless and until the Contracting Authority has given its prior written consent to the relevant communication. </w:t>
      </w:r>
    </w:p>
    <w:p w14:paraId="7B3B6F0F" w14:textId="77777777" w:rsidR="00BF3DC2" w:rsidRPr="00830A49" w:rsidRDefault="00BF3DC2" w:rsidP="00BF3DC2">
      <w:pPr>
        <w:pStyle w:val="Heading2"/>
      </w:pPr>
      <w:r w:rsidRPr="00830A49">
        <w:lastRenderedPageBreak/>
        <w:t>2.13</w:t>
      </w:r>
      <w:r w:rsidRPr="00830A49">
        <w:tab/>
        <w:t xml:space="preserve">Registrable Interest </w:t>
      </w:r>
    </w:p>
    <w:p w14:paraId="322096B3" w14:textId="77777777" w:rsidR="00BF3DC2" w:rsidRPr="00830A49" w:rsidRDefault="00BF3DC2" w:rsidP="00D67814">
      <w:pPr>
        <w:jc w:val="both"/>
      </w:pPr>
      <w:r w:rsidRPr="00830A49">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w:t>
      </w:r>
      <w:r>
        <w:t>r</w:t>
      </w:r>
      <w:r w:rsidRPr="00830A49">
        <w:t xml:space="preserve">actor after the submission of a Tender, must be communicated to the Contracting Authority immediately upon such information becoming known to the Tenderer or Subcontractor. </w:t>
      </w:r>
    </w:p>
    <w:p w14:paraId="27421B6F" w14:textId="77777777" w:rsidR="00BF3DC2" w:rsidRPr="00830A49" w:rsidRDefault="00BF3DC2" w:rsidP="00D67814">
      <w:pPr>
        <w:jc w:val="both"/>
      </w:pPr>
      <w:r>
        <w:t>The terms “Registrable Interest” and “Relative”</w:t>
      </w:r>
      <w:r w:rsidRPr="00830A49">
        <w:t xml:space="preserve"> shall be interpreted as per Section 2 of the Ethics in Public Office Acts 1995 and 2001, copies of which are available at www.irishstatutebook</w:t>
      </w:r>
      <w:r>
        <w:t>.</w:t>
      </w:r>
      <w:r w:rsidRPr="00830A49">
        <w:t xml:space="preserve">ie. The Contracting Authority will, in its absolute discretion, decide on the appropriate course of action, which may in appropriate circumstances include eliminating a Tenderer from this Competition or terminating any Goods Contract entered into by a Tenderer. </w:t>
      </w:r>
    </w:p>
    <w:p w14:paraId="2E2332F6" w14:textId="77777777" w:rsidR="00BF3DC2" w:rsidRPr="00830A49" w:rsidRDefault="00BF3DC2" w:rsidP="00BF3DC2">
      <w:pPr>
        <w:pStyle w:val="Heading2"/>
      </w:pPr>
      <w:r w:rsidRPr="00830A49">
        <w:t>2.14</w:t>
      </w:r>
      <w:r w:rsidRPr="00830A49">
        <w:tab/>
        <w:t>Anti-Competitive Conduct</w:t>
      </w:r>
    </w:p>
    <w:p w14:paraId="1766E5B4" w14:textId="77777777" w:rsidR="00BF3DC2" w:rsidRPr="00830A49" w:rsidRDefault="00BF3DC2" w:rsidP="00BF3DC2">
      <w:r w:rsidRPr="00830A49">
        <w:t xml:space="preserve">Tenderers’ attention is drawn to the Competition Act 2002 (as amended, the “2002 Act”). The 2002 Act makes it a criminal offence for Tenderers to collude on prices or terms in a public procurement competition. </w:t>
      </w:r>
    </w:p>
    <w:p w14:paraId="6186F82A" w14:textId="77777777" w:rsidR="00BF3DC2" w:rsidRPr="00830A49" w:rsidRDefault="00BF3DC2" w:rsidP="00BF3DC2">
      <w:pPr>
        <w:pStyle w:val="Heading2"/>
      </w:pPr>
      <w:r w:rsidRPr="00830A49">
        <w:t>2.15 Industry Terms Used in this RFT</w:t>
      </w:r>
    </w:p>
    <w:p w14:paraId="11EB51EE" w14:textId="77777777" w:rsidR="00BF3DC2" w:rsidRPr="00830A49" w:rsidRDefault="00BF3DC2" w:rsidP="00D67814">
      <w:pPr>
        <w:jc w:val="both"/>
      </w:pPr>
      <w:r w:rsidRPr="00830A49">
        <w:t xml:space="preserve">Where reference is made to a particular item, source, process, trademark, or type in this RFT then all such references are to be given the meaning generally understood in the relevant industry and operational environment. </w:t>
      </w:r>
    </w:p>
    <w:p w14:paraId="0BB2D5CE" w14:textId="77777777" w:rsidR="00BF3DC2" w:rsidRPr="00830A49" w:rsidRDefault="00BF3DC2" w:rsidP="00BF3DC2">
      <w:pPr>
        <w:pStyle w:val="Heading2"/>
      </w:pPr>
      <w:r w:rsidRPr="00830A49">
        <w:t>2.16</w:t>
      </w:r>
      <w:r w:rsidRPr="00830A49">
        <w:tab/>
        <w:t>Freedom of Information</w:t>
      </w:r>
    </w:p>
    <w:tbl>
      <w:tblPr>
        <w:tblW w:w="5000" w:type="pct"/>
        <w:tblLook w:val="01E0" w:firstRow="1" w:lastRow="1" w:firstColumn="1" w:lastColumn="1" w:noHBand="0" w:noVBand="0"/>
      </w:tblPr>
      <w:tblGrid>
        <w:gridCol w:w="795"/>
        <w:gridCol w:w="8276"/>
      </w:tblGrid>
      <w:tr w:rsidR="00BF3DC2" w:rsidRPr="00830A49" w14:paraId="340C8924" w14:textId="77777777" w:rsidTr="009414C0">
        <w:tc>
          <w:tcPr>
            <w:tcW w:w="438" w:type="pct"/>
          </w:tcPr>
          <w:p w14:paraId="66C0F81B" w14:textId="77777777" w:rsidR="00BF3DC2" w:rsidRPr="00830A49" w:rsidRDefault="00BF3DC2" w:rsidP="00BF3DC2">
            <w:pPr>
              <w:rPr>
                <w:color w:val="0000FF"/>
              </w:rPr>
            </w:pPr>
            <w:r w:rsidRPr="00830A49">
              <w:rPr>
                <w:color w:val="0000FF"/>
              </w:rPr>
              <w:t>2.16.1</w:t>
            </w:r>
          </w:p>
        </w:tc>
        <w:tc>
          <w:tcPr>
            <w:tcW w:w="4562" w:type="pct"/>
          </w:tcPr>
          <w:p w14:paraId="13FB0D76" w14:textId="77777777" w:rsidR="00BF3DC2" w:rsidRDefault="00BF3DC2" w:rsidP="00D67814">
            <w:pPr>
              <w:jc w:val="both"/>
            </w:pPr>
            <w:r w:rsidRPr="00830A49">
              <w:t>Tenderers should be aware that, under the Freedom of Information Act 2014</w:t>
            </w:r>
            <w:r>
              <w:t xml:space="preserve"> and the</w:t>
            </w:r>
            <w:r w:rsidRPr="00D40BF0">
              <w:t xml:space="preserve"> European Communities (Access to Information on the Environment) Regulations 2007 to 2014</w:t>
            </w:r>
            <w:r w:rsidRPr="00830A49">
              <w:t xml:space="preserve">, information provided by them during this </w:t>
            </w:r>
            <w:r>
              <w:t>C</w:t>
            </w:r>
            <w:r w:rsidRPr="00830A49">
              <w:t>ompetition may be liable to be disclosed.</w:t>
            </w:r>
          </w:p>
          <w:p w14:paraId="21401FB1" w14:textId="77777777" w:rsidR="00801FED" w:rsidRPr="00830A49" w:rsidRDefault="00801FED" w:rsidP="00D67814">
            <w:pPr>
              <w:jc w:val="both"/>
            </w:pPr>
          </w:p>
        </w:tc>
      </w:tr>
      <w:tr w:rsidR="00BF3DC2" w:rsidRPr="00830A49" w14:paraId="681BD4F1" w14:textId="77777777" w:rsidTr="009414C0">
        <w:tc>
          <w:tcPr>
            <w:tcW w:w="438" w:type="pct"/>
          </w:tcPr>
          <w:p w14:paraId="5FF5FAA0" w14:textId="77777777" w:rsidR="00BF3DC2" w:rsidRPr="00830A49" w:rsidRDefault="00BF3DC2" w:rsidP="00BF3DC2">
            <w:pPr>
              <w:rPr>
                <w:color w:val="0000FF"/>
              </w:rPr>
            </w:pPr>
            <w:r w:rsidRPr="00830A49">
              <w:rPr>
                <w:color w:val="0000FF"/>
              </w:rPr>
              <w:t>2.16.2</w:t>
            </w:r>
          </w:p>
        </w:tc>
        <w:tc>
          <w:tcPr>
            <w:tcW w:w="4562" w:type="pct"/>
          </w:tcPr>
          <w:p w14:paraId="7A9CB013" w14:textId="77777777" w:rsidR="00BF3DC2" w:rsidRPr="00830A49" w:rsidRDefault="00BF3DC2" w:rsidP="00D67814">
            <w:pPr>
              <w:jc w:val="both"/>
            </w:pPr>
            <w:r w:rsidRPr="00830A49">
              <w:t xml:space="preserve">Tenderers </w:t>
            </w:r>
            <w:r w:rsidRPr="00882812">
              <w:t xml:space="preserve">are asked to consider if any of the information supplied by them in their Tender should not be disclosed because of its confidentiality or commercial sensitivity.  If Tenderers consider that certain information is not to be disclosed because of its confidentiality or commercial sensitivity, Tenderers must, when providing such information, clearly identify the specific sections of their Tender containing such information and specify the reasons for its confidentiality or commercial sensitivity.   For the avoidance of doubt Tenderers may not assert confidentiality or commercial sensitivity over the entire Tender but must clearly identify the specific section containing such information. If Tenderers do not identify information as confidential or commercially sensitive, it is liable to be released in response to a request under the above legislation without further notice to or consultation with the Tenderer. The Contracting Authority will, where possible, consult with Tenderers about confidential or commercially sensitive information so identified before making </w:t>
            </w:r>
            <w:proofErr w:type="gramStart"/>
            <w:r w:rsidRPr="00882812">
              <w:t>its</w:t>
            </w:r>
            <w:proofErr w:type="gramEnd"/>
            <w:r>
              <w:t xml:space="preserve"> </w:t>
            </w:r>
            <w:r w:rsidRPr="00882812">
              <w:t xml:space="preserve">a decision on a request received. The Contracting Authority accepts no liability whatsoever in respect of any information </w:t>
            </w:r>
            <w:r w:rsidRPr="00882812">
              <w:lastRenderedPageBreak/>
              <w:t>provided which is subsequently released (irrespective of notification) or in respect of any consequential damage suffered as a result of such obligations.</w:t>
            </w:r>
          </w:p>
        </w:tc>
      </w:tr>
    </w:tbl>
    <w:p w14:paraId="0EC50E20" w14:textId="77777777" w:rsidR="00BF3DC2" w:rsidRPr="00830A49" w:rsidRDefault="00BF3DC2" w:rsidP="00BF3DC2">
      <w:pPr>
        <w:pStyle w:val="Heading2"/>
      </w:pPr>
      <w:r w:rsidRPr="00830A49">
        <w:lastRenderedPageBreak/>
        <w:t>2.17</w:t>
      </w:r>
      <w:r w:rsidRPr="00830A49">
        <w:tab/>
        <w:t>Tax Clearance</w:t>
      </w:r>
    </w:p>
    <w:tbl>
      <w:tblPr>
        <w:tblW w:w="5000" w:type="pct"/>
        <w:tblLook w:val="01E0" w:firstRow="1" w:lastRow="1" w:firstColumn="1" w:lastColumn="1" w:noHBand="0" w:noVBand="0"/>
      </w:tblPr>
      <w:tblGrid>
        <w:gridCol w:w="9071"/>
      </w:tblGrid>
      <w:tr w:rsidR="00BF3DC2" w:rsidRPr="00830A49" w14:paraId="10762B0F" w14:textId="77777777" w:rsidTr="00BF3DC2">
        <w:tc>
          <w:tcPr>
            <w:tcW w:w="5000" w:type="pct"/>
          </w:tcPr>
          <w:p w14:paraId="38BB9CAB" w14:textId="77777777" w:rsidR="00BF3DC2" w:rsidRPr="00830A49" w:rsidRDefault="00BF3DC2" w:rsidP="00D67814">
            <w:pPr>
              <w:jc w:val="both"/>
            </w:pPr>
            <w:r w:rsidRPr="00830A49">
              <w:t>It will be a condition of any Goods Contract pursuant to this Competition that the successful Tenderer(s) shall, for the term of such contract(s), comply with all EU and domestic tax laws.  Tenderers are referred to</w:t>
            </w:r>
            <w:r>
              <w:t xml:space="preserve"> </w:t>
            </w:r>
            <w:hyperlink r:id="rId19" w:history="1">
              <w:r w:rsidRPr="005C5488">
                <w:rPr>
                  <w:rStyle w:val="Hyperlink"/>
                </w:rPr>
                <w:t>www.revenue.ie</w:t>
              </w:r>
            </w:hyperlink>
            <w:r w:rsidRPr="00830A49">
              <w:t xml:space="preserve"> for further information.  Prior to the award of any Goods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205E973F" w14:textId="77777777" w:rsidR="00BF3DC2" w:rsidRPr="00830A49" w:rsidRDefault="00BF3DC2" w:rsidP="00BF3DC2">
      <w:pPr>
        <w:pStyle w:val="Heading2"/>
      </w:pPr>
      <w:r w:rsidRPr="00830A49">
        <w:t>2.18</w:t>
      </w:r>
      <w:r w:rsidRPr="00830A49">
        <w:tab/>
        <w:t>Conflicts of Interest</w:t>
      </w:r>
    </w:p>
    <w:p w14:paraId="282B7732" w14:textId="10A9C66D" w:rsidR="00BF3DC2" w:rsidRDefault="00BF3DC2" w:rsidP="00D67814">
      <w:pPr>
        <w:jc w:val="both"/>
      </w:pPr>
      <w:r w:rsidRPr="006A11F8">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Contract entered into by a Tenderer.</w:t>
      </w:r>
    </w:p>
    <w:p w14:paraId="26887BA1" w14:textId="77777777" w:rsidR="00BF3DC2" w:rsidRPr="00830A49" w:rsidRDefault="00BF3DC2" w:rsidP="00BF3DC2">
      <w:pPr>
        <w:pStyle w:val="Heading2"/>
        <w:ind w:firstLine="0"/>
      </w:pPr>
      <w:r>
        <w:t xml:space="preserve"> </w:t>
      </w:r>
      <w:r w:rsidRPr="00830A49">
        <w:t>2.19</w:t>
      </w:r>
      <w:r w:rsidRPr="00830A49">
        <w:tab/>
        <w:t>Withdrawal from this Competition</w:t>
      </w:r>
    </w:p>
    <w:p w14:paraId="5CFB8762" w14:textId="77777777" w:rsidR="00BF3DC2" w:rsidRPr="00830A49" w:rsidRDefault="00BF3DC2" w:rsidP="00BF3DC2">
      <w:r w:rsidRPr="00830A49">
        <w:t xml:space="preserve">Tenderers are required to notify the Contracting Authority immediately, via the e-tenders website, if at any stage they decide to withdraw from this Competition. </w:t>
      </w:r>
    </w:p>
    <w:p w14:paraId="3885A7C6" w14:textId="77777777" w:rsidR="00BF3DC2" w:rsidRPr="00830A49" w:rsidRDefault="00BF3DC2" w:rsidP="00BF3DC2">
      <w:pPr>
        <w:pStyle w:val="Heading2"/>
      </w:pPr>
      <w:r w:rsidRPr="00830A49">
        <w:t>2.20</w:t>
      </w:r>
      <w:r w:rsidRPr="00830A49">
        <w:tab/>
        <w:t>Site Visit</w:t>
      </w:r>
    </w:p>
    <w:tbl>
      <w:tblPr>
        <w:tblW w:w="5000" w:type="pct"/>
        <w:tblInd w:w="-567" w:type="dxa"/>
        <w:tblLook w:val="01E0" w:firstRow="1" w:lastRow="1" w:firstColumn="1" w:lastColumn="1" w:noHBand="0" w:noVBand="0"/>
      </w:tblPr>
      <w:tblGrid>
        <w:gridCol w:w="952"/>
        <w:gridCol w:w="8119"/>
      </w:tblGrid>
      <w:tr w:rsidR="00BF3DC2" w:rsidRPr="00830A49" w14:paraId="10D7E31A" w14:textId="77777777" w:rsidTr="002E703A">
        <w:trPr>
          <w:trHeight w:val="615"/>
        </w:trPr>
        <w:tc>
          <w:tcPr>
            <w:tcW w:w="525" w:type="pct"/>
          </w:tcPr>
          <w:p w14:paraId="7A82235A" w14:textId="77777777" w:rsidR="00BF3DC2" w:rsidRPr="00CE68C0" w:rsidRDefault="00BF3DC2" w:rsidP="00BF3DC2">
            <w:pPr>
              <w:spacing w:line="316" w:lineRule="auto"/>
              <w:rPr>
                <w:color w:val="0000FF"/>
              </w:rPr>
            </w:pPr>
            <w:r w:rsidRPr="00CE68C0">
              <w:rPr>
                <w:color w:val="0000FF"/>
              </w:rPr>
              <w:t>2.20.1</w:t>
            </w:r>
          </w:p>
        </w:tc>
        <w:tc>
          <w:tcPr>
            <w:tcW w:w="4475" w:type="pct"/>
          </w:tcPr>
          <w:p w14:paraId="44CD3E32" w14:textId="7EFD2000" w:rsidR="00BF3DC2" w:rsidRPr="002E703A" w:rsidRDefault="00EA1DF9" w:rsidP="00EA1DF9">
            <w:pPr>
              <w:spacing w:after="200" w:line="319" w:lineRule="auto"/>
              <w:rPr>
                <w:i/>
                <w:iCs/>
              </w:rPr>
            </w:pPr>
            <w:r w:rsidRPr="002E703A">
              <w:rPr>
                <w:rFonts w:ascii="Calibri" w:eastAsia="Times New Roman" w:hAnsi="Calibri" w:cs="Times New Roman"/>
                <w:i/>
                <w:iCs/>
                <w:color w:val="FF0000"/>
                <w:szCs w:val="24"/>
                <w:lang w:val="en-GB"/>
              </w:rPr>
              <w:t>“Not Used”</w:t>
            </w:r>
          </w:p>
        </w:tc>
      </w:tr>
      <w:tr w:rsidR="00BF3DC2" w:rsidRPr="00830A49" w14:paraId="563C299B" w14:textId="77777777" w:rsidTr="002E703A">
        <w:trPr>
          <w:trHeight w:val="615"/>
        </w:trPr>
        <w:tc>
          <w:tcPr>
            <w:tcW w:w="525" w:type="pct"/>
          </w:tcPr>
          <w:p w14:paraId="4530153E" w14:textId="77777777" w:rsidR="00BF3DC2" w:rsidRPr="00CE68C0" w:rsidRDefault="00BF3DC2" w:rsidP="00BF3DC2">
            <w:pPr>
              <w:spacing w:line="316" w:lineRule="auto"/>
              <w:rPr>
                <w:color w:val="0000FF"/>
              </w:rPr>
            </w:pPr>
            <w:r w:rsidRPr="00CE68C0">
              <w:rPr>
                <w:color w:val="0000FF"/>
              </w:rPr>
              <w:t>2.20.2</w:t>
            </w:r>
          </w:p>
        </w:tc>
        <w:tc>
          <w:tcPr>
            <w:tcW w:w="4475" w:type="pct"/>
          </w:tcPr>
          <w:sdt>
            <w:sdtPr>
              <w:rPr>
                <w:i/>
                <w:color w:val="FF0000"/>
              </w:rPr>
              <w:id w:val="-1134640851"/>
              <w:placeholder>
                <w:docPart w:val="CA5A932C8099495D9F3AF35E188FA74A"/>
              </w:placeholder>
            </w:sdtPr>
            <w:sdtEndPr/>
            <w:sdtContent>
              <w:p w14:paraId="60ABB939" w14:textId="77777777" w:rsidR="0077776C" w:rsidRPr="00D67814" w:rsidRDefault="0077776C" w:rsidP="0077776C">
                <w:pPr>
                  <w:rPr>
                    <w:i/>
                    <w:color w:val="FF0000"/>
                  </w:rPr>
                </w:pPr>
                <w:r w:rsidRPr="00D67814">
                  <w:rPr>
                    <w:i/>
                    <w:color w:val="FF0000"/>
                  </w:rPr>
                  <w:t>“Not Used”</w:t>
                </w:r>
              </w:p>
            </w:sdtContent>
          </w:sdt>
          <w:p w14:paraId="224266B5" w14:textId="77777777" w:rsidR="00BF3DC2" w:rsidRDefault="00BF3DC2" w:rsidP="00BF3DC2">
            <w:pPr>
              <w:rPr>
                <w:i/>
              </w:rPr>
            </w:pPr>
          </w:p>
          <w:p w14:paraId="6A85811E" w14:textId="77777777" w:rsidR="004B53C1" w:rsidRDefault="004B53C1" w:rsidP="00BF3DC2">
            <w:pPr>
              <w:rPr>
                <w:i/>
              </w:rPr>
            </w:pPr>
          </w:p>
          <w:p w14:paraId="771C53BE" w14:textId="77777777" w:rsidR="004B53C1" w:rsidRDefault="004B53C1" w:rsidP="00BF3DC2">
            <w:pPr>
              <w:rPr>
                <w:i/>
              </w:rPr>
            </w:pPr>
          </w:p>
          <w:p w14:paraId="790E8BF1" w14:textId="77777777" w:rsidR="004B53C1" w:rsidRDefault="004B53C1" w:rsidP="00BF3DC2">
            <w:pPr>
              <w:rPr>
                <w:i/>
              </w:rPr>
            </w:pPr>
          </w:p>
          <w:p w14:paraId="407F7625" w14:textId="77777777" w:rsidR="004B53C1" w:rsidRDefault="004B53C1" w:rsidP="00BF3DC2">
            <w:pPr>
              <w:rPr>
                <w:i/>
              </w:rPr>
            </w:pPr>
          </w:p>
          <w:p w14:paraId="36EDA769" w14:textId="77777777" w:rsidR="004B53C1" w:rsidRPr="002E703A" w:rsidRDefault="004B53C1" w:rsidP="00BF3DC2">
            <w:pPr>
              <w:rPr>
                <w:i/>
              </w:rPr>
            </w:pPr>
          </w:p>
        </w:tc>
      </w:tr>
    </w:tbl>
    <w:p w14:paraId="5D14FD91" w14:textId="77777777" w:rsidR="00BF3DC2" w:rsidRPr="00BD041C" w:rsidRDefault="00BF3DC2" w:rsidP="00BF3DC2">
      <w:pPr>
        <w:pStyle w:val="Heading2"/>
        <w:keepNext w:val="0"/>
        <w:keepLines/>
        <w:spacing w:after="100"/>
        <w:ind w:firstLine="0"/>
      </w:pPr>
      <w:r w:rsidRPr="00830A49">
        <w:lastRenderedPageBreak/>
        <w:t>2.2</w:t>
      </w:r>
      <w:r>
        <w:t>1</w:t>
      </w:r>
      <w:r w:rsidRPr="00830A49">
        <w:tab/>
      </w:r>
      <w:r>
        <w:tab/>
        <w:t>Insurance</w:t>
      </w:r>
    </w:p>
    <w:tbl>
      <w:tblPr>
        <w:tblW w:w="5000" w:type="pct"/>
        <w:tblLook w:val="01E0" w:firstRow="1" w:lastRow="1" w:firstColumn="1" w:lastColumn="1" w:noHBand="0" w:noVBand="0"/>
      </w:tblPr>
      <w:tblGrid>
        <w:gridCol w:w="778"/>
        <w:gridCol w:w="528"/>
        <w:gridCol w:w="7765"/>
      </w:tblGrid>
      <w:tr w:rsidR="00BF3DC2" w:rsidRPr="00830A49" w14:paraId="141B6302" w14:textId="77777777" w:rsidTr="00A0598D">
        <w:trPr>
          <w:trHeight w:val="3238"/>
        </w:trPr>
        <w:tc>
          <w:tcPr>
            <w:tcW w:w="429" w:type="pct"/>
          </w:tcPr>
          <w:p w14:paraId="095090DA" w14:textId="77777777" w:rsidR="00BF3DC2" w:rsidRPr="00830A49" w:rsidRDefault="00BF3DC2" w:rsidP="00BF3DC2">
            <w:pPr>
              <w:rPr>
                <w:color w:val="0000FF"/>
              </w:rPr>
            </w:pPr>
            <w:r w:rsidRPr="00830A49">
              <w:rPr>
                <w:color w:val="0000FF"/>
              </w:rPr>
              <w:t>2.21.1</w:t>
            </w:r>
          </w:p>
        </w:tc>
        <w:tc>
          <w:tcPr>
            <w:tcW w:w="4571" w:type="pct"/>
            <w:gridSpan w:val="2"/>
          </w:tcPr>
          <w:p w14:paraId="72D1A142" w14:textId="77777777" w:rsidR="00BF3DC2" w:rsidRDefault="00BF3DC2" w:rsidP="00BF3DC2">
            <w:r w:rsidRPr="00830A49">
              <w:t>The successful Tenderer shall be required to hold for the term of the Goods Contract the following insurances:</w:t>
            </w:r>
          </w:p>
          <w:tbl>
            <w:tblPr>
              <w:tblStyle w:val="GridTable4-Accent1"/>
              <w:tblW w:w="5000" w:type="pct"/>
              <w:tblLook w:val="04A0" w:firstRow="1" w:lastRow="0" w:firstColumn="1" w:lastColumn="0" w:noHBand="0" w:noVBand="1"/>
            </w:tblPr>
            <w:tblGrid>
              <w:gridCol w:w="4033"/>
              <w:gridCol w:w="4034"/>
            </w:tblGrid>
            <w:tr w:rsidR="00BF3DC2" w14:paraId="1E26D09D" w14:textId="77777777" w:rsidTr="00BF3DC2">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F24454E" w14:textId="77777777" w:rsidR="00BF3DC2" w:rsidRDefault="00BF3DC2" w:rsidP="00BF3DC2">
                  <w:pPr>
                    <w:rPr>
                      <w:szCs w:val="22"/>
                    </w:rPr>
                  </w:pPr>
                  <w:bookmarkStart w:id="2" w:name="_Hlk99091741"/>
                  <w:r>
                    <w:rPr>
                      <w:szCs w:val="22"/>
                    </w:rPr>
                    <w:t>Type of Insurance</w:t>
                  </w:r>
                </w:p>
              </w:tc>
              <w:tc>
                <w:tcPr>
                  <w:tcW w:w="2500" w:type="pct"/>
                  <w:vAlign w:val="center"/>
                </w:tcPr>
                <w:p w14:paraId="5D83A391" w14:textId="77777777" w:rsidR="00BF3DC2" w:rsidRDefault="00BF3DC2" w:rsidP="00BF3DC2">
                  <w:pPr>
                    <w:cnfStyle w:val="100000000000" w:firstRow="1" w:lastRow="0" w:firstColumn="0" w:lastColumn="0" w:oddVBand="0" w:evenVBand="0" w:oddHBand="0" w:evenHBand="0" w:firstRowFirstColumn="0" w:firstRowLastColumn="0" w:lastRowFirstColumn="0" w:lastRowLastColumn="0"/>
                    <w:rPr>
                      <w:szCs w:val="22"/>
                    </w:rPr>
                  </w:pPr>
                  <w:r>
                    <w:rPr>
                      <w:szCs w:val="22"/>
                    </w:rPr>
                    <w:t>Indemnity Limit</w:t>
                  </w:r>
                </w:p>
              </w:tc>
            </w:tr>
            <w:tr w:rsidR="0077776C" w14:paraId="09FFA2F8" w14:textId="77777777" w:rsidTr="00BF3DC2">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521DCFD4" w14:textId="77777777" w:rsidR="0077776C" w:rsidRDefault="0077776C" w:rsidP="0077776C">
                  <w:pPr>
                    <w:rPr>
                      <w:szCs w:val="22"/>
                    </w:rPr>
                  </w:pPr>
                  <w:r w:rsidRPr="00830A49">
                    <w:rPr>
                      <w:szCs w:val="22"/>
                    </w:rPr>
                    <w:t>Employer’s Liability</w:t>
                  </w:r>
                </w:p>
              </w:tc>
              <w:tc>
                <w:tcPr>
                  <w:tcW w:w="2500" w:type="pct"/>
                  <w:vAlign w:val="center"/>
                </w:tcPr>
                <w:p w14:paraId="5CBAEC14" w14:textId="77777777" w:rsidR="0077776C" w:rsidRDefault="0077776C" w:rsidP="0077776C">
                  <w:pPr>
                    <w:cnfStyle w:val="000000100000" w:firstRow="0" w:lastRow="0" w:firstColumn="0" w:lastColumn="0" w:oddVBand="0" w:evenVBand="0" w:oddHBand="1" w:evenHBand="0" w:firstRowFirstColumn="0" w:firstRowLastColumn="0" w:lastRowFirstColumn="0" w:lastRowLastColumn="0"/>
                    <w:rPr>
                      <w:szCs w:val="22"/>
                    </w:rPr>
                  </w:pPr>
                  <w:r>
                    <w:t>€13 Million</w:t>
                  </w:r>
                </w:p>
              </w:tc>
            </w:tr>
            <w:tr w:rsidR="0077776C" w14:paraId="400F32A4" w14:textId="77777777" w:rsidTr="00BF3DC2">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2F1BC68E" w14:textId="77777777" w:rsidR="0077776C" w:rsidRDefault="0077776C" w:rsidP="0077776C">
                  <w:pPr>
                    <w:rPr>
                      <w:szCs w:val="22"/>
                    </w:rPr>
                  </w:pPr>
                  <w:r w:rsidRPr="00830A49">
                    <w:rPr>
                      <w:szCs w:val="22"/>
                    </w:rPr>
                    <w:t>Public Liability</w:t>
                  </w:r>
                </w:p>
              </w:tc>
              <w:tc>
                <w:tcPr>
                  <w:tcW w:w="2500" w:type="pct"/>
                  <w:vAlign w:val="center"/>
                </w:tcPr>
                <w:p w14:paraId="579D13D8" w14:textId="77777777" w:rsidR="0077776C" w:rsidRDefault="0077776C" w:rsidP="0077776C">
                  <w:pPr>
                    <w:cnfStyle w:val="000000000000" w:firstRow="0" w:lastRow="0" w:firstColumn="0" w:lastColumn="0" w:oddVBand="0" w:evenVBand="0" w:oddHBand="0" w:evenHBand="0" w:firstRowFirstColumn="0" w:firstRowLastColumn="0" w:lastRowFirstColumn="0" w:lastRowLastColumn="0"/>
                    <w:rPr>
                      <w:szCs w:val="22"/>
                    </w:rPr>
                  </w:pPr>
                  <w:r>
                    <w:t>€6.5 Million</w:t>
                  </w:r>
                </w:p>
              </w:tc>
            </w:tr>
            <w:tr w:rsidR="0077776C" w14:paraId="3BF46475" w14:textId="77777777" w:rsidTr="00BF3DC2">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22168A02" w14:textId="77777777" w:rsidR="0077776C" w:rsidRDefault="0077776C" w:rsidP="0077776C">
                  <w:pPr>
                    <w:rPr>
                      <w:szCs w:val="22"/>
                    </w:rPr>
                  </w:pPr>
                  <w:r w:rsidRPr="00830A49">
                    <w:rPr>
                      <w:szCs w:val="22"/>
                    </w:rPr>
                    <w:t>Product Liability</w:t>
                  </w:r>
                </w:p>
              </w:tc>
              <w:tc>
                <w:tcPr>
                  <w:tcW w:w="2500" w:type="pct"/>
                  <w:vAlign w:val="center"/>
                </w:tcPr>
                <w:p w14:paraId="55B92CB1" w14:textId="77777777" w:rsidR="0077776C" w:rsidRDefault="0077776C" w:rsidP="0077776C">
                  <w:pPr>
                    <w:cnfStyle w:val="000000100000" w:firstRow="0" w:lastRow="0" w:firstColumn="0" w:lastColumn="0" w:oddVBand="0" w:evenVBand="0" w:oddHBand="1" w:evenHBand="0" w:firstRowFirstColumn="0" w:firstRowLastColumn="0" w:lastRowFirstColumn="0" w:lastRowLastColumn="0"/>
                    <w:rPr>
                      <w:szCs w:val="22"/>
                    </w:rPr>
                  </w:pPr>
                  <w:r>
                    <w:rPr>
                      <w:szCs w:val="22"/>
                    </w:rPr>
                    <w:t>€6.5 Million</w:t>
                  </w:r>
                </w:p>
              </w:tc>
            </w:tr>
            <w:bookmarkEnd w:id="2"/>
          </w:tbl>
          <w:p w14:paraId="29BEB465" w14:textId="732477E2" w:rsidR="00783664" w:rsidRPr="00783664" w:rsidRDefault="00783664" w:rsidP="00783664">
            <w:pPr>
              <w:tabs>
                <w:tab w:val="left" w:pos="2070"/>
              </w:tabs>
            </w:pPr>
          </w:p>
        </w:tc>
      </w:tr>
      <w:tr w:rsidR="00BF3DC2" w:rsidRPr="00830A49" w14:paraId="7B0EB518" w14:textId="77777777" w:rsidTr="00BF3DC2">
        <w:tc>
          <w:tcPr>
            <w:tcW w:w="429" w:type="pct"/>
          </w:tcPr>
          <w:p w14:paraId="79B1EECF" w14:textId="77777777" w:rsidR="00BF3DC2" w:rsidRPr="00830A49" w:rsidRDefault="00BF3DC2" w:rsidP="00BF3DC2">
            <w:pPr>
              <w:spacing w:before="80"/>
              <w:rPr>
                <w:color w:val="0000FF"/>
              </w:rPr>
            </w:pPr>
            <w:r w:rsidRPr="00830A49">
              <w:rPr>
                <w:color w:val="0000FF"/>
              </w:rPr>
              <w:t>2.21.2</w:t>
            </w:r>
          </w:p>
        </w:tc>
        <w:tc>
          <w:tcPr>
            <w:tcW w:w="4571" w:type="pct"/>
            <w:gridSpan w:val="2"/>
          </w:tcPr>
          <w:p w14:paraId="3A23660C" w14:textId="77777777" w:rsidR="00BF3DC2" w:rsidRPr="00830A49" w:rsidRDefault="00BF3DC2" w:rsidP="00D67814">
            <w:pPr>
              <w:jc w:val="both"/>
            </w:pPr>
            <w:r w:rsidRPr="00830A49">
              <w:t xml:space="preserve">By signing the Tenderer’s Statement at Appendix 3, Tenderers confirm, that if awarded a Goods Contract under this Competition, </w:t>
            </w:r>
            <w:r>
              <w:t>(</w:t>
            </w:r>
            <w:proofErr w:type="spellStart"/>
            <w:r>
              <w:t>i</w:t>
            </w:r>
            <w:proofErr w:type="spellEnd"/>
            <w:r>
              <w:t xml:space="preserve">) </w:t>
            </w:r>
            <w:r w:rsidRPr="00830A49">
              <w:t>they will, from the Effective Date of the Goods Contract (as defined in the Goods Contract), obtain and hold the types and levels of insurance as specified at paragraph 2.21.1</w:t>
            </w:r>
            <w:r>
              <w:t xml:space="preserve"> </w:t>
            </w:r>
            <w:r w:rsidRPr="00882812">
              <w:t xml:space="preserve"> (ii) the territorial limits and jurisdiction of its insurance policies include the Republic of Ireland and (iii) they are not aware of any exclusions, restrictions, conditions or warranties or, in the case of policies with an aggregate limit of indemnity, any outstanding claims, which could have a material adverse impact on the level of coverage specified above .</w:t>
            </w:r>
            <w:r w:rsidRPr="00830A49">
              <w:t xml:space="preserve"> A formal confirmation from the Tenderer's insurance company or broker to this effect will be requested from the successful Tenderer(s) prior to the award of (and shall be a condition of) any Goods Contract.</w:t>
            </w:r>
          </w:p>
        </w:tc>
      </w:tr>
      <w:tr w:rsidR="00BF3DC2" w:rsidRPr="00830A49" w14:paraId="4BE11AD8" w14:textId="77777777" w:rsidTr="00BF3DC2">
        <w:tc>
          <w:tcPr>
            <w:tcW w:w="429" w:type="pct"/>
          </w:tcPr>
          <w:p w14:paraId="7E4658A5" w14:textId="77777777" w:rsidR="00BF3DC2" w:rsidRPr="00830A49" w:rsidRDefault="00BF3DC2" w:rsidP="00BF3DC2">
            <w:pPr>
              <w:rPr>
                <w:color w:val="0000FF"/>
              </w:rPr>
            </w:pPr>
            <w:r w:rsidRPr="00830A49">
              <w:rPr>
                <w:color w:val="0000FF"/>
              </w:rPr>
              <w:t>2.21.3</w:t>
            </w:r>
          </w:p>
        </w:tc>
        <w:tc>
          <w:tcPr>
            <w:tcW w:w="4571" w:type="pct"/>
            <w:gridSpan w:val="2"/>
          </w:tcPr>
          <w:p w14:paraId="6BC3A6C1" w14:textId="77777777" w:rsidR="00BF3DC2" w:rsidRPr="00830A49" w:rsidRDefault="00BF3DC2" w:rsidP="00D67814">
            <w:pPr>
              <w:jc w:val="both"/>
            </w:pPr>
            <w:r w:rsidRPr="00830A49">
              <w:t>The successful Tenderer will, during the term of the Goods Contract, be required to:</w:t>
            </w:r>
          </w:p>
        </w:tc>
      </w:tr>
      <w:tr w:rsidR="00BF3DC2" w:rsidRPr="00830A49" w14:paraId="5FB67B0D" w14:textId="77777777" w:rsidTr="00BF3DC2">
        <w:tc>
          <w:tcPr>
            <w:tcW w:w="429" w:type="pct"/>
          </w:tcPr>
          <w:p w14:paraId="15CFBD7E" w14:textId="77777777" w:rsidR="00BF3DC2" w:rsidRPr="00830A49" w:rsidRDefault="00BF3DC2" w:rsidP="00BF3DC2">
            <w:pPr>
              <w:rPr>
                <w:color w:val="0000FF"/>
              </w:rPr>
            </w:pPr>
          </w:p>
        </w:tc>
        <w:tc>
          <w:tcPr>
            <w:tcW w:w="291" w:type="pct"/>
          </w:tcPr>
          <w:p w14:paraId="5DA54943" w14:textId="77777777" w:rsidR="00BF3DC2" w:rsidRPr="00830A49" w:rsidRDefault="00BF3DC2" w:rsidP="00D67814">
            <w:pPr>
              <w:jc w:val="both"/>
            </w:pPr>
            <w:r w:rsidRPr="00830A49">
              <w:t>(a)</w:t>
            </w:r>
          </w:p>
        </w:tc>
        <w:tc>
          <w:tcPr>
            <w:tcW w:w="4280" w:type="pct"/>
          </w:tcPr>
          <w:p w14:paraId="28F87BEA" w14:textId="77777777" w:rsidR="00BF3DC2" w:rsidRPr="00830A49" w:rsidRDefault="00BF3DC2" w:rsidP="00D67814">
            <w:pPr>
              <w:jc w:val="both"/>
            </w:pPr>
            <w:r w:rsidRPr="00830A49">
              <w:t>immediately advise the Contracting Authority of any material change to its insured status;</w:t>
            </w:r>
          </w:p>
        </w:tc>
      </w:tr>
      <w:tr w:rsidR="00BF3DC2" w:rsidRPr="00830A49" w14:paraId="17BA32F2" w14:textId="77777777" w:rsidTr="00BF3DC2">
        <w:tc>
          <w:tcPr>
            <w:tcW w:w="429" w:type="pct"/>
          </w:tcPr>
          <w:p w14:paraId="769B80A7" w14:textId="77777777" w:rsidR="00BF3DC2" w:rsidRPr="00830A49" w:rsidRDefault="00BF3DC2" w:rsidP="00BF3DC2">
            <w:pPr>
              <w:rPr>
                <w:color w:val="0000FF"/>
              </w:rPr>
            </w:pPr>
          </w:p>
        </w:tc>
        <w:tc>
          <w:tcPr>
            <w:tcW w:w="291" w:type="pct"/>
          </w:tcPr>
          <w:p w14:paraId="46A38C31" w14:textId="77777777" w:rsidR="00BF3DC2" w:rsidRPr="00830A49" w:rsidRDefault="00BF3DC2" w:rsidP="00D67814">
            <w:pPr>
              <w:jc w:val="both"/>
            </w:pPr>
            <w:r w:rsidRPr="00830A49">
              <w:t>(b)</w:t>
            </w:r>
          </w:p>
        </w:tc>
        <w:tc>
          <w:tcPr>
            <w:tcW w:w="4280" w:type="pct"/>
          </w:tcPr>
          <w:p w14:paraId="0B4601A8" w14:textId="77777777" w:rsidR="00BF3DC2" w:rsidRPr="00830A49" w:rsidRDefault="00BF3DC2" w:rsidP="00D67814">
            <w:pPr>
              <w:jc w:val="both"/>
            </w:pPr>
            <w:r w:rsidRPr="00830A49">
              <w:t>produce proof of current premiums paid upon request;</w:t>
            </w:r>
          </w:p>
        </w:tc>
      </w:tr>
      <w:tr w:rsidR="00BF3DC2" w:rsidRPr="00830A49" w14:paraId="68C934CD" w14:textId="77777777" w:rsidTr="00BF3DC2">
        <w:trPr>
          <w:trHeight w:val="354"/>
        </w:trPr>
        <w:tc>
          <w:tcPr>
            <w:tcW w:w="429" w:type="pct"/>
          </w:tcPr>
          <w:p w14:paraId="5D412822" w14:textId="77777777" w:rsidR="00BF3DC2" w:rsidRPr="00830A49" w:rsidRDefault="00BF3DC2" w:rsidP="00BF3DC2">
            <w:pPr>
              <w:rPr>
                <w:color w:val="0000FF"/>
              </w:rPr>
            </w:pPr>
          </w:p>
        </w:tc>
        <w:tc>
          <w:tcPr>
            <w:tcW w:w="291" w:type="pct"/>
          </w:tcPr>
          <w:p w14:paraId="27AD7F5D" w14:textId="77777777" w:rsidR="00BF3DC2" w:rsidRPr="00830A49" w:rsidRDefault="00BF3DC2" w:rsidP="00D67814">
            <w:pPr>
              <w:jc w:val="both"/>
            </w:pPr>
            <w:r w:rsidRPr="00830A49">
              <w:t>(c)</w:t>
            </w:r>
          </w:p>
        </w:tc>
        <w:tc>
          <w:tcPr>
            <w:tcW w:w="4280" w:type="pct"/>
          </w:tcPr>
          <w:p w14:paraId="45FBD28D" w14:textId="77777777" w:rsidR="00BF3DC2" w:rsidRPr="00830A49" w:rsidRDefault="00BF3DC2" w:rsidP="00D67814">
            <w:pPr>
              <w:jc w:val="both"/>
            </w:pPr>
            <w:r w:rsidRPr="00830A49">
              <w:t>produce valid certificates of insurance upon request.</w:t>
            </w:r>
          </w:p>
        </w:tc>
      </w:tr>
    </w:tbl>
    <w:p w14:paraId="09FB848D" w14:textId="77777777" w:rsidR="00BF3DC2" w:rsidRDefault="00BF3DC2" w:rsidP="00BF3DC2">
      <w:pPr>
        <w:pStyle w:val="Heading2"/>
        <w:ind w:firstLine="0"/>
      </w:pPr>
      <w:r w:rsidRPr="00830A49">
        <w:t>2.22</w:t>
      </w:r>
      <w:r w:rsidRPr="00830A49">
        <w:tab/>
        <w:t>Samples</w:t>
      </w:r>
    </w:p>
    <w:tbl>
      <w:tblPr>
        <w:tblW w:w="5000" w:type="pct"/>
        <w:tblLook w:val="01E0" w:firstRow="1" w:lastRow="1" w:firstColumn="1" w:lastColumn="1" w:noHBand="0" w:noVBand="0"/>
      </w:tblPr>
      <w:tblGrid>
        <w:gridCol w:w="780"/>
        <w:gridCol w:w="8291"/>
      </w:tblGrid>
      <w:tr w:rsidR="00BF3DC2" w:rsidRPr="00830A49" w14:paraId="42C3BDF0" w14:textId="77777777" w:rsidTr="00BF3DC2">
        <w:trPr>
          <w:trHeight w:val="1475"/>
        </w:trPr>
        <w:tc>
          <w:tcPr>
            <w:tcW w:w="430" w:type="pct"/>
          </w:tcPr>
          <w:p w14:paraId="1118D42A" w14:textId="77777777" w:rsidR="00BF3DC2" w:rsidRPr="00830A49" w:rsidRDefault="00BF3DC2" w:rsidP="00BF3DC2">
            <w:pPr>
              <w:rPr>
                <w:color w:val="0000FF"/>
              </w:rPr>
            </w:pPr>
            <w:r w:rsidRPr="00216A9C">
              <w:rPr>
                <w:color w:val="0000FF"/>
              </w:rPr>
              <w:t>2.22.1</w:t>
            </w:r>
          </w:p>
        </w:tc>
        <w:tc>
          <w:tcPr>
            <w:tcW w:w="4570" w:type="pct"/>
          </w:tcPr>
          <w:p w14:paraId="009018EB" w14:textId="15F293B9" w:rsidR="0077776C" w:rsidRPr="004F2578" w:rsidRDefault="00A0598D" w:rsidP="0077776C">
            <w:pPr>
              <w:rPr>
                <w:i/>
                <w:color w:val="FF0000"/>
              </w:rPr>
            </w:pPr>
            <w:r>
              <w:rPr>
                <w:i/>
                <w:color w:val="FF0000"/>
              </w:rPr>
              <w:t>‘</w:t>
            </w:r>
            <w:r w:rsidR="0077776C">
              <w:rPr>
                <w:i/>
                <w:color w:val="FF0000"/>
              </w:rPr>
              <w:t>Not Used</w:t>
            </w:r>
            <w:r>
              <w:rPr>
                <w:i/>
                <w:color w:val="FF0000"/>
              </w:rPr>
              <w:t>’</w:t>
            </w:r>
          </w:p>
          <w:p w14:paraId="331891B0" w14:textId="77777777" w:rsidR="00BF3DC2" w:rsidRPr="00F0595A" w:rsidRDefault="00BF3DC2" w:rsidP="00BF3DC2">
            <w:r w:rsidRPr="00F0595A">
              <w:t>In circumstances where there is a requirement to provide samples under the Selection Criteria, Tenderers must, when submitting any sample(s), furnish such documentation and manuals (if any) relating to (but not being limited to) the:</w:t>
            </w:r>
          </w:p>
          <w:p w14:paraId="5099EE1F"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 xml:space="preserve">operation; </w:t>
            </w:r>
          </w:p>
          <w:p w14:paraId="3C50F0CB"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certification;</w:t>
            </w:r>
          </w:p>
          <w:p w14:paraId="08326F85"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quality control;</w:t>
            </w:r>
          </w:p>
          <w:p w14:paraId="11ECF7A4"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installation;</w:t>
            </w:r>
          </w:p>
          <w:p w14:paraId="4AE51C81"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care;</w:t>
            </w:r>
          </w:p>
          <w:p w14:paraId="5283571B"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maintenance;</w:t>
            </w:r>
          </w:p>
          <w:p w14:paraId="13B18346"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repair;</w:t>
            </w:r>
          </w:p>
          <w:p w14:paraId="1C05CD74"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lastRenderedPageBreak/>
              <w:t>testing;</w:t>
            </w:r>
          </w:p>
          <w:p w14:paraId="25A79763"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training;</w:t>
            </w:r>
          </w:p>
          <w:p w14:paraId="296765F1"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 xml:space="preserve">safety; </w:t>
            </w:r>
          </w:p>
          <w:p w14:paraId="7EBE9222" w14:textId="77777777" w:rsidR="00BF3DC2" w:rsidRPr="0093754A" w:rsidRDefault="00BF3DC2" w:rsidP="00695F38">
            <w:pPr>
              <w:pStyle w:val="ListParagraph"/>
              <w:numPr>
                <w:ilvl w:val="0"/>
                <w:numId w:val="11"/>
              </w:numPr>
              <w:rPr>
                <w:szCs w:val="22"/>
              </w:rPr>
            </w:pPr>
            <w:r w:rsidRPr="00430861">
              <w:rPr>
                <w:rFonts w:asciiTheme="minorHAnsi" w:hAnsiTheme="minorHAnsi" w:cstheme="minorHAnsi"/>
                <w:szCs w:val="22"/>
              </w:rPr>
              <w:t xml:space="preserve">storage; and </w:t>
            </w:r>
          </w:p>
          <w:p w14:paraId="6FF91C68" w14:textId="77777777" w:rsidR="00BF3DC2" w:rsidRPr="00216A9C" w:rsidRDefault="00BF3DC2" w:rsidP="00695F38">
            <w:pPr>
              <w:pStyle w:val="ListParagraph"/>
              <w:numPr>
                <w:ilvl w:val="0"/>
                <w:numId w:val="11"/>
              </w:numPr>
              <w:rPr>
                <w:szCs w:val="22"/>
              </w:rPr>
            </w:pPr>
            <w:r w:rsidRPr="00430861">
              <w:rPr>
                <w:rFonts w:asciiTheme="minorHAnsi" w:hAnsiTheme="minorHAnsi" w:cstheme="minorHAnsi"/>
                <w:szCs w:val="22"/>
              </w:rPr>
              <w:t>disposal of the sample</w:t>
            </w:r>
          </w:p>
        </w:tc>
      </w:tr>
      <w:tr w:rsidR="00BF3DC2" w:rsidRPr="00830A49" w14:paraId="026E6478" w14:textId="77777777" w:rsidTr="00BF3DC2">
        <w:trPr>
          <w:trHeight w:val="1352"/>
        </w:trPr>
        <w:tc>
          <w:tcPr>
            <w:tcW w:w="430" w:type="pct"/>
          </w:tcPr>
          <w:p w14:paraId="6A5A7946" w14:textId="77777777" w:rsidR="00BF3DC2" w:rsidRPr="006203B7" w:rsidRDefault="00BF3DC2" w:rsidP="00BF3DC2">
            <w:pPr>
              <w:rPr>
                <w:color w:val="0000FF"/>
              </w:rPr>
            </w:pPr>
            <w:r w:rsidRPr="000A2070">
              <w:rPr>
                <w:color w:val="0000FF"/>
              </w:rPr>
              <w:lastRenderedPageBreak/>
              <w:t>2.22.2</w:t>
            </w:r>
            <w:r w:rsidRPr="000A2070">
              <w:t xml:space="preserve"> </w:t>
            </w:r>
          </w:p>
        </w:tc>
        <w:tc>
          <w:tcPr>
            <w:tcW w:w="4570" w:type="pct"/>
          </w:tcPr>
          <w:p w14:paraId="2BEB7182" w14:textId="77777777" w:rsidR="00BF3DC2" w:rsidRPr="00216A9C" w:rsidRDefault="00BF3DC2" w:rsidP="00BF3DC2">
            <w:r w:rsidRPr="00216A9C">
              <w:t>The Tenderer must in its Tender, provide a clear and complete list of all documentation and manuals applicable to any sample, or alternatively, where no such documentation or manuals exist, the Tenderer must provide a statement to that effect. All documentation and manuals submitted (where requested) must be in the English language only.</w:t>
            </w:r>
          </w:p>
        </w:tc>
      </w:tr>
      <w:tr w:rsidR="00BF3DC2" w:rsidRPr="00830A49" w14:paraId="287F8B6D" w14:textId="77777777" w:rsidTr="00BF3DC2">
        <w:trPr>
          <w:trHeight w:val="717"/>
        </w:trPr>
        <w:tc>
          <w:tcPr>
            <w:tcW w:w="430" w:type="pct"/>
          </w:tcPr>
          <w:p w14:paraId="6010F3B5" w14:textId="77777777" w:rsidR="00BF3DC2" w:rsidRPr="006203B7" w:rsidRDefault="00BF3DC2" w:rsidP="00BF3DC2">
            <w:pPr>
              <w:rPr>
                <w:color w:val="0000FF"/>
              </w:rPr>
            </w:pPr>
            <w:r w:rsidRPr="000A2070">
              <w:rPr>
                <w:color w:val="0000FF"/>
              </w:rPr>
              <w:t>2.22.3</w:t>
            </w:r>
          </w:p>
        </w:tc>
        <w:tc>
          <w:tcPr>
            <w:tcW w:w="4570" w:type="pct"/>
          </w:tcPr>
          <w:p w14:paraId="056255BB" w14:textId="77777777" w:rsidR="00BF3DC2" w:rsidRPr="00216A9C" w:rsidRDefault="00BF3DC2" w:rsidP="00BF3DC2">
            <w:r w:rsidRPr="00216A9C">
              <w:t>The Tenderer will be responsible for the insurance and transportation of samples used in presentations, demonstrations or field trials.</w:t>
            </w:r>
          </w:p>
        </w:tc>
      </w:tr>
      <w:tr w:rsidR="00BF3DC2" w:rsidRPr="00830A49" w14:paraId="6E399F18" w14:textId="77777777" w:rsidTr="00BF3DC2">
        <w:trPr>
          <w:trHeight w:val="557"/>
        </w:trPr>
        <w:tc>
          <w:tcPr>
            <w:tcW w:w="430" w:type="pct"/>
          </w:tcPr>
          <w:p w14:paraId="401499AF" w14:textId="77777777" w:rsidR="00BF3DC2" w:rsidRPr="006203B7" w:rsidRDefault="00BF3DC2" w:rsidP="00BF3DC2">
            <w:pPr>
              <w:rPr>
                <w:color w:val="0000FF"/>
              </w:rPr>
            </w:pPr>
            <w:r w:rsidRPr="000A2070">
              <w:rPr>
                <w:color w:val="0000FF"/>
              </w:rPr>
              <w:t>2.22.4</w:t>
            </w:r>
          </w:p>
        </w:tc>
        <w:tc>
          <w:tcPr>
            <w:tcW w:w="4570" w:type="pct"/>
          </w:tcPr>
          <w:p w14:paraId="7158942E" w14:textId="77777777" w:rsidR="00BF3DC2" w:rsidRPr="00216A9C" w:rsidRDefault="00BF3DC2" w:rsidP="00BF3DC2">
            <w:r w:rsidRPr="00216A9C">
              <w:t>Any samples required must be furnished upon written request of the Contracting Authority.</w:t>
            </w:r>
          </w:p>
        </w:tc>
      </w:tr>
    </w:tbl>
    <w:p w14:paraId="33995B9F" w14:textId="77777777" w:rsidR="00BF3DC2" w:rsidRPr="00830A49" w:rsidRDefault="00BF3DC2" w:rsidP="00BF3DC2"/>
    <w:p w14:paraId="1D5CBF00" w14:textId="77777777" w:rsidR="00BF3DC2" w:rsidRPr="00830A49" w:rsidRDefault="00BF3DC2" w:rsidP="00BF3DC2">
      <w:pPr>
        <w:pStyle w:val="Heading1"/>
        <w:rPr>
          <w:rFonts w:ascii="Calibri" w:hAnsi="Calibri"/>
        </w:rPr>
      </w:pPr>
      <w:r w:rsidRPr="00830A49">
        <w:rPr>
          <w:rFonts w:ascii="Calibri" w:hAnsi="Calibri"/>
        </w:rPr>
        <w:lastRenderedPageBreak/>
        <w:t>Par</w:t>
      </w:r>
      <w:r w:rsidRPr="003215FF">
        <w:rPr>
          <w:rFonts w:ascii="Calibri" w:hAnsi="Calibri"/>
        </w:rPr>
        <w:t>t 3: Selection an</w:t>
      </w:r>
      <w:r w:rsidRPr="00830A49">
        <w:rPr>
          <w:rFonts w:ascii="Calibri" w:hAnsi="Calibri"/>
        </w:rPr>
        <w:t>d Award Criteria</w:t>
      </w:r>
    </w:p>
    <w:p w14:paraId="0A182D7B" w14:textId="77777777" w:rsidR="00BF3DC2" w:rsidRDefault="00BF3DC2" w:rsidP="00BF3DC2">
      <w:pPr>
        <w:pStyle w:val="Heading2"/>
      </w:pPr>
      <w:r w:rsidRPr="00830A49">
        <w:t>3.1</w:t>
      </w:r>
      <w:r w:rsidRPr="00830A49">
        <w:tab/>
        <w:t>Compliant Tenders</w:t>
      </w:r>
    </w:p>
    <w:tbl>
      <w:tblPr>
        <w:tblW w:w="5000" w:type="pct"/>
        <w:tblLook w:val="01E0" w:firstRow="1" w:lastRow="1" w:firstColumn="1" w:lastColumn="1" w:noHBand="0" w:noVBand="0"/>
      </w:tblPr>
      <w:tblGrid>
        <w:gridCol w:w="655"/>
        <w:gridCol w:w="662"/>
        <w:gridCol w:w="7754"/>
      </w:tblGrid>
      <w:tr w:rsidR="00BF3DC2" w:rsidRPr="00830A49" w14:paraId="0D472A3C" w14:textId="77777777" w:rsidTr="00BF3DC2">
        <w:tc>
          <w:tcPr>
            <w:tcW w:w="726" w:type="pct"/>
            <w:gridSpan w:val="2"/>
          </w:tcPr>
          <w:p w14:paraId="5C95904A" w14:textId="77777777" w:rsidR="00BF3DC2" w:rsidRDefault="00BF3DC2" w:rsidP="00BF3DC2">
            <w:pPr>
              <w:rPr>
                <w:color w:val="0000FF"/>
              </w:rPr>
            </w:pPr>
            <w:r>
              <w:rPr>
                <w:color w:val="0000FF"/>
              </w:rPr>
              <w:t>3.1</w:t>
            </w:r>
          </w:p>
        </w:tc>
        <w:tc>
          <w:tcPr>
            <w:tcW w:w="4274" w:type="pct"/>
          </w:tcPr>
          <w:p w14:paraId="70CD4118" w14:textId="77777777" w:rsidR="00BF3DC2" w:rsidRPr="00830A49" w:rsidRDefault="00BF3DC2" w:rsidP="00D67814">
            <w:pPr>
              <w:jc w:val="both"/>
            </w:pPr>
            <w:r w:rsidRPr="00830A49">
              <w:t>Only those Tenderers who have:-</w:t>
            </w:r>
          </w:p>
        </w:tc>
      </w:tr>
      <w:tr w:rsidR="00BF3DC2" w:rsidRPr="00830A49" w14:paraId="6AF81AD3" w14:textId="77777777" w:rsidTr="00BF3DC2">
        <w:tc>
          <w:tcPr>
            <w:tcW w:w="361" w:type="pct"/>
          </w:tcPr>
          <w:p w14:paraId="7E2C04A7" w14:textId="77777777" w:rsidR="00BF3DC2" w:rsidRPr="00830A49" w:rsidRDefault="00BF3DC2" w:rsidP="00BF3DC2">
            <w:pPr>
              <w:rPr>
                <w:color w:val="0000FF"/>
              </w:rPr>
            </w:pPr>
          </w:p>
        </w:tc>
        <w:tc>
          <w:tcPr>
            <w:tcW w:w="365" w:type="pct"/>
          </w:tcPr>
          <w:p w14:paraId="79BB7818" w14:textId="77777777" w:rsidR="00BF3DC2" w:rsidRPr="00830A49" w:rsidRDefault="00BF3DC2" w:rsidP="00BF3DC2">
            <w:pPr>
              <w:rPr>
                <w:color w:val="0000FF"/>
              </w:rPr>
            </w:pPr>
            <w:r>
              <w:rPr>
                <w:color w:val="0000FF"/>
              </w:rPr>
              <w:t>(a)</w:t>
            </w:r>
          </w:p>
        </w:tc>
        <w:tc>
          <w:tcPr>
            <w:tcW w:w="4274" w:type="pct"/>
          </w:tcPr>
          <w:p w14:paraId="27FB339F" w14:textId="77777777" w:rsidR="00BF3DC2" w:rsidRDefault="00BF3DC2" w:rsidP="00D67814">
            <w:pPr>
              <w:jc w:val="both"/>
            </w:pPr>
            <w:r w:rsidRPr="00830A49">
              <w:t>Sub</w:t>
            </w:r>
            <w:r w:rsidRPr="003215FF">
              <w:t>mitted compliant Tenders pursuant to paragraph 2.2 above</w:t>
            </w:r>
            <w:r>
              <w:t>, and</w:t>
            </w:r>
          </w:p>
        </w:tc>
      </w:tr>
      <w:tr w:rsidR="00BF3DC2" w:rsidRPr="00830A49" w14:paraId="7E31A4C2" w14:textId="77777777" w:rsidTr="00BF3DC2">
        <w:tc>
          <w:tcPr>
            <w:tcW w:w="361" w:type="pct"/>
          </w:tcPr>
          <w:p w14:paraId="4B29F61B" w14:textId="77777777" w:rsidR="00BF3DC2" w:rsidRPr="00830A49" w:rsidRDefault="00BF3DC2" w:rsidP="00BF3DC2">
            <w:pPr>
              <w:rPr>
                <w:color w:val="0000FF"/>
              </w:rPr>
            </w:pPr>
          </w:p>
        </w:tc>
        <w:tc>
          <w:tcPr>
            <w:tcW w:w="365" w:type="pct"/>
          </w:tcPr>
          <w:p w14:paraId="23D3418D" w14:textId="77777777" w:rsidR="00BF3DC2" w:rsidRPr="00830A49" w:rsidRDefault="00BF3DC2" w:rsidP="00BF3DC2">
            <w:pPr>
              <w:rPr>
                <w:color w:val="0000FF"/>
              </w:rPr>
            </w:pPr>
            <w:r>
              <w:rPr>
                <w:color w:val="0000FF"/>
              </w:rPr>
              <w:t>(b)</w:t>
            </w:r>
          </w:p>
        </w:tc>
        <w:tc>
          <w:tcPr>
            <w:tcW w:w="4274" w:type="pct"/>
          </w:tcPr>
          <w:p w14:paraId="7A868C98" w14:textId="77777777" w:rsidR="00BF3DC2" w:rsidRDefault="00BF3DC2" w:rsidP="00D67814">
            <w:pPr>
              <w:jc w:val="both"/>
            </w:pPr>
            <w:r w:rsidRPr="00507FE4">
              <w:t xml:space="preserve">Declared by way </w:t>
            </w:r>
            <w:r w:rsidRPr="00117E35">
              <w:t xml:space="preserve">of </w:t>
            </w:r>
            <w:proofErr w:type="spellStart"/>
            <w:r>
              <w:t>e</w:t>
            </w:r>
            <w:r w:rsidRPr="00117E35">
              <w:t>ESPD</w:t>
            </w:r>
            <w:proofErr w:type="spellEnd"/>
            <w:r w:rsidRPr="00117E35">
              <w:t xml:space="preserve"> that</w:t>
            </w:r>
            <w:r>
              <w:t xml:space="preserve"> either:</w:t>
            </w:r>
          </w:p>
          <w:p w14:paraId="16CCA346" w14:textId="77777777" w:rsidR="00BF3DC2" w:rsidRPr="00430861" w:rsidRDefault="00BF3DC2" w:rsidP="00D67814">
            <w:pPr>
              <w:pStyle w:val="ListParagraph"/>
              <w:numPr>
                <w:ilvl w:val="0"/>
                <w:numId w:val="8"/>
              </w:numPr>
              <w:rPr>
                <w:szCs w:val="22"/>
              </w:rPr>
            </w:pPr>
            <w:r w:rsidRPr="00960030">
              <w:t>no mandatory grounds for exclusion of the Tenderer pursuant to Regulation 57 of the Regulations apply to them,</w:t>
            </w:r>
            <w:r>
              <w:t xml:space="preserve"> or</w:t>
            </w:r>
          </w:p>
          <w:p w14:paraId="43A0783D" w14:textId="77777777" w:rsidR="00BF3DC2" w:rsidRPr="00430861" w:rsidRDefault="00BF3DC2" w:rsidP="00D67814">
            <w:pPr>
              <w:pStyle w:val="ListParagraph"/>
              <w:numPr>
                <w:ilvl w:val="0"/>
                <w:numId w:val="8"/>
              </w:numPr>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tc>
      </w:tr>
      <w:tr w:rsidR="00BF3DC2" w:rsidRPr="00830A49" w14:paraId="4585B8D2" w14:textId="77777777" w:rsidTr="00BF3DC2">
        <w:tc>
          <w:tcPr>
            <w:tcW w:w="361" w:type="pct"/>
          </w:tcPr>
          <w:p w14:paraId="518A9632" w14:textId="77777777" w:rsidR="00BF3DC2" w:rsidRPr="00830A49" w:rsidRDefault="00BF3DC2" w:rsidP="00BF3DC2">
            <w:pPr>
              <w:rPr>
                <w:color w:val="0000FF"/>
              </w:rPr>
            </w:pPr>
          </w:p>
        </w:tc>
        <w:tc>
          <w:tcPr>
            <w:tcW w:w="365" w:type="pct"/>
          </w:tcPr>
          <w:p w14:paraId="4CB0CF69" w14:textId="77777777" w:rsidR="00BF3DC2" w:rsidRPr="00830A49" w:rsidRDefault="00BF3DC2" w:rsidP="00BF3DC2">
            <w:pPr>
              <w:rPr>
                <w:color w:val="0000FF"/>
              </w:rPr>
            </w:pPr>
            <w:r>
              <w:rPr>
                <w:color w:val="0000FF"/>
              </w:rPr>
              <w:t>(c)</w:t>
            </w:r>
          </w:p>
        </w:tc>
        <w:tc>
          <w:tcPr>
            <w:tcW w:w="4274" w:type="pct"/>
          </w:tcPr>
          <w:p w14:paraId="3611C16B" w14:textId="77777777" w:rsidR="00BF3DC2" w:rsidRDefault="0077776C" w:rsidP="00D67814">
            <w:pPr>
              <w:jc w:val="both"/>
            </w:pPr>
            <w:r w:rsidRPr="0077776C">
              <w:t>Declared by way of ESPD that they satisfy the selection criteria for this Competition as set out in part 3.2 below (the “Selection Criteria”), will be evaluated in accordance with the Award Criteria at part 3.3 below.</w:t>
            </w:r>
          </w:p>
          <w:p w14:paraId="6235EA47" w14:textId="77777777" w:rsidR="00BF3DC2" w:rsidRDefault="00BF3DC2" w:rsidP="00D67814">
            <w:pPr>
              <w:jc w:val="both"/>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49699FC7" w14:textId="77777777" w:rsidR="00BF3DC2" w:rsidRDefault="00BF3DC2" w:rsidP="00D67814">
            <w:pPr>
              <w:jc w:val="both"/>
            </w:pPr>
            <w:r>
              <w:t xml:space="preserve">Tenderers should note that where a Tenderer is relying on the capacity of other entities (for example, Subcontractors) for the purposes of fulfilling any of the Selection Criteria in part 3.2 below it must ensure that each such entity: </w:t>
            </w:r>
          </w:p>
          <w:p w14:paraId="7423640A" w14:textId="77777777" w:rsidR="00BF3DC2" w:rsidRDefault="00BF3DC2" w:rsidP="00D67814">
            <w:pPr>
              <w:pStyle w:val="ListParagraph"/>
              <w:numPr>
                <w:ilvl w:val="0"/>
                <w:numId w:val="20"/>
              </w:numPr>
            </w:pPr>
            <w:r>
              <w:t xml:space="preserve">completes and submits a separate </w:t>
            </w:r>
            <w:proofErr w:type="spellStart"/>
            <w:r>
              <w:t>eESPD</w:t>
            </w:r>
            <w:proofErr w:type="spellEnd"/>
            <w:r>
              <w:t xml:space="preserve"> in respect of each such entity, and </w:t>
            </w:r>
          </w:p>
          <w:p w14:paraId="0CC1D02B" w14:textId="77777777" w:rsidR="00BF3DC2" w:rsidRDefault="00BF3DC2" w:rsidP="00D67814">
            <w:pPr>
              <w:pStyle w:val="ListParagraph"/>
              <w:numPr>
                <w:ilvl w:val="0"/>
                <w:numId w:val="20"/>
              </w:numPr>
            </w:pPr>
            <w:r>
              <w:t xml:space="preserve">when requested by the Contracting Authority, submit proof, to the satisfaction of the Contracting Authority, that each such entity will place the necessary resources at the disposal of the Tenderer. </w:t>
            </w:r>
          </w:p>
          <w:p w14:paraId="025BB0E8" w14:textId="77777777" w:rsidR="00BF3DC2" w:rsidRDefault="0077776C" w:rsidP="00D67814">
            <w:pPr>
              <w:jc w:val="both"/>
            </w:pPr>
            <w:r w:rsidRPr="0077776C">
              <w:t xml:space="preserve">Where a Tenderer (Prime Contractor) intends to subcontract any share of any Contract to a Subcontractor, but is not relying on the capacity of such Subcontractor for the purposes of fulfilling any of the Selection Criteria in part 3.2 below, it must ensure that each such Subcontractor submits a separate </w:t>
            </w:r>
            <w:proofErr w:type="spellStart"/>
            <w:r w:rsidRPr="0077776C">
              <w:t>eESPD</w:t>
            </w:r>
            <w:proofErr w:type="spellEnd"/>
            <w:r w:rsidRPr="0077776C">
              <w:t xml:space="preserve"> in respect of such Subcontractor completing those sections of the </w:t>
            </w:r>
            <w:proofErr w:type="spellStart"/>
            <w:r w:rsidRPr="0077776C">
              <w:t>eESPD</w:t>
            </w:r>
            <w:proofErr w:type="spellEnd"/>
            <w:r w:rsidRPr="0077776C">
              <w:t xml:space="preserve"> which are specified in section 2.D of the </w:t>
            </w:r>
            <w:proofErr w:type="spellStart"/>
            <w:r w:rsidRPr="0077776C">
              <w:t>eESPD</w:t>
            </w:r>
            <w:proofErr w:type="spellEnd"/>
            <w:r w:rsidRPr="0077776C">
              <w:t xml:space="preserve"> for this Competition</w:t>
            </w:r>
          </w:p>
          <w:p w14:paraId="129E5900" w14:textId="77777777" w:rsidR="00BF3DC2" w:rsidRDefault="00BF3DC2" w:rsidP="00D67814">
            <w:pPr>
              <w:jc w:val="both"/>
            </w:pPr>
            <w:r w:rsidRPr="00507FE4">
              <w:t>The Contracting Authority may decide to e</w:t>
            </w:r>
            <w:r w:rsidRPr="00117E35">
              <w:t>xamine Tenders before verifying the absence of exclusion grounds in Regulation 57 of the Regulations (the “Exclusion Grounds”) and</w:t>
            </w:r>
            <w:r w:rsidRPr="00507FE4">
              <w:t xml:space="preserve"> the fulfilment of the Selection Criteria.  </w:t>
            </w:r>
            <w:r w:rsidRPr="003215FF">
              <w:t xml:space="preserve"> </w:t>
            </w:r>
          </w:p>
          <w:p w14:paraId="031C13AC" w14:textId="77777777" w:rsidR="00F06FFF" w:rsidRDefault="00F06FFF" w:rsidP="00D67814">
            <w:pPr>
              <w:jc w:val="both"/>
            </w:pPr>
          </w:p>
          <w:p w14:paraId="040BF686" w14:textId="77777777" w:rsidR="00A84247" w:rsidRPr="003215FF" w:rsidRDefault="00A84247" w:rsidP="00D67814">
            <w:pPr>
              <w:jc w:val="both"/>
            </w:pPr>
          </w:p>
          <w:p w14:paraId="5FC908A0" w14:textId="77777777" w:rsidR="00BF3DC2" w:rsidRPr="003215FF" w:rsidRDefault="00BF3DC2" w:rsidP="00D67814">
            <w:pPr>
              <w:jc w:val="both"/>
            </w:pPr>
            <w:r w:rsidRPr="003215FF">
              <w:lastRenderedPageBreak/>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t>Subcontractor</w:t>
            </w:r>
            <w:r w:rsidRPr="003215FF">
              <w:t xml:space="preserve">): </w:t>
            </w:r>
          </w:p>
          <w:p w14:paraId="3E5CD8BD" w14:textId="77777777" w:rsidR="00BF3DC2" w:rsidRPr="003215FF" w:rsidRDefault="00BF3DC2" w:rsidP="00D67814">
            <w:pPr>
              <w:pStyle w:val="ListParagraph"/>
              <w:numPr>
                <w:ilvl w:val="0"/>
                <w:numId w:val="9"/>
              </w:numPr>
              <w:contextualSpacing w:val="0"/>
            </w:pPr>
            <w:r w:rsidRPr="003215FF">
              <w:t xml:space="preserve">a Declaration in the form attached at Appendix </w:t>
            </w:r>
            <w:r>
              <w:t>4</w:t>
            </w:r>
            <w:r w:rsidRPr="003215FF">
              <w:t xml:space="preserve">; </w:t>
            </w:r>
          </w:p>
          <w:p w14:paraId="0AF392BF" w14:textId="77777777" w:rsidR="00BF3DC2" w:rsidRPr="003215FF" w:rsidRDefault="00BF3DC2" w:rsidP="00D67814">
            <w:pPr>
              <w:pStyle w:val="ListParagraph"/>
              <w:numPr>
                <w:ilvl w:val="0"/>
                <w:numId w:val="9"/>
              </w:numPr>
              <w:contextualSpacing w:val="0"/>
            </w:pPr>
            <w:r w:rsidRPr="00430861">
              <w:rPr>
                <w:lang w:val="en-IE"/>
              </w:rPr>
              <w:t>evidence to the effect that measures taken by the entity concerned are sufficient to demonstrate its reliability despite the existence of a relevant Exclusion Ground; and</w:t>
            </w:r>
          </w:p>
          <w:p w14:paraId="3D5152D3" w14:textId="77777777" w:rsidR="00BF3DC2" w:rsidRPr="003215FF" w:rsidRDefault="00BF3DC2" w:rsidP="00D67814">
            <w:pPr>
              <w:pStyle w:val="ListParagraph"/>
              <w:numPr>
                <w:ilvl w:val="0"/>
                <w:numId w:val="9"/>
              </w:numPr>
              <w:contextualSpacing w:val="0"/>
            </w:pPr>
            <w:r>
              <w:t xml:space="preserve">in the case of the Prime Contractor and any Subcontractor on whose capacity the Prime Contractor relies, </w:t>
            </w:r>
            <w:r w:rsidRPr="003215FF">
              <w:t>all or any of the supporting documents specified at paragraph 3.2 below.</w:t>
            </w:r>
          </w:p>
          <w:p w14:paraId="73E32D49" w14:textId="77777777" w:rsidR="00BF3DC2" w:rsidRPr="003215FF" w:rsidRDefault="00BF3DC2" w:rsidP="00D67814">
            <w:pPr>
              <w:jc w:val="both"/>
            </w:pPr>
            <w:r w:rsidRPr="003215FF">
              <w:t>If a Tenderer does not, upon request by the Contracting Authority, provide evidence which is considered by the Contracting Authority as sufficient to demonstrate (</w:t>
            </w:r>
            <w:proofErr w:type="spellStart"/>
            <w:r w:rsidRPr="003215FF">
              <w:t>i</w:t>
            </w:r>
            <w:proofErr w:type="spellEnd"/>
            <w:r w:rsidRPr="003215FF">
              <w:t>) its fulfilment of the Selection Criteria (or any one of them) in accordance with this RFT and (ii) the absence of Exclusion Grounds, or its reliability despite the existence of a relevant Exclusion Ground, it shall be excluded from further participation in this Competition.</w:t>
            </w:r>
          </w:p>
          <w:p w14:paraId="4883D573" w14:textId="77777777" w:rsidR="00BF3DC2" w:rsidRDefault="00BF3DC2" w:rsidP="00D67814">
            <w:pPr>
              <w:jc w:val="both"/>
            </w:pPr>
            <w:r w:rsidRPr="003215FF">
              <w:t>If a Tenderer does not, upon request by the Contracting Authority, provide evidence which is considered by the Contracting Authority as sufficient to demonstrate (</w:t>
            </w:r>
            <w:proofErr w:type="spellStart"/>
            <w:r w:rsidRPr="003215FF">
              <w:t>i</w:t>
            </w:r>
            <w:proofErr w:type="spellEnd"/>
            <w:r w:rsidRPr="003215FF">
              <w:t xml:space="preserve">) the fulfilment by any </w:t>
            </w:r>
            <w:r>
              <w:t>Subcontractor</w:t>
            </w:r>
            <w:r w:rsidRPr="003215FF">
              <w:t xml:space="preserve"> </w:t>
            </w:r>
            <w:r>
              <w:t xml:space="preserve">on whose capacity the Prime Contractor relies </w:t>
            </w:r>
            <w:r w:rsidRPr="003215FF">
              <w:t xml:space="preserve">of the Selection Criteria (or any one of them) in accordance with this RFT and (ii) the absence of Exclusion Grounds in respect of any </w:t>
            </w:r>
            <w:r>
              <w:t>Subcontractor</w:t>
            </w:r>
            <w:r w:rsidRPr="003215FF">
              <w:t xml:space="preserve">, or the reliability of any </w:t>
            </w:r>
            <w:r>
              <w:t>Subcontractor</w:t>
            </w:r>
            <w:r w:rsidRPr="003215FF">
              <w:t xml:space="preserve"> despite the existence of a relevant Exclusion Ground, it shall be excluded from further participation in this Competition </w:t>
            </w:r>
            <w:r w:rsidRPr="003215FF">
              <w:rPr>
                <w:i/>
              </w:rPr>
              <w:t xml:space="preserve">unless </w:t>
            </w:r>
            <w:r w:rsidRPr="003215FF">
              <w:t xml:space="preserve">it replaces the </w:t>
            </w:r>
            <w:r>
              <w:t>Subcontractor</w:t>
            </w:r>
            <w:r w:rsidRPr="003215FF">
              <w:t xml:space="preserve"> with one which meets all relevant requirements of this RFT.</w:t>
            </w:r>
          </w:p>
          <w:p w14:paraId="1BD392FC" w14:textId="77777777" w:rsidR="00BB09E6" w:rsidRDefault="00BB09E6" w:rsidP="00D67814">
            <w:pPr>
              <w:jc w:val="both"/>
            </w:pPr>
          </w:p>
          <w:p w14:paraId="77756C80" w14:textId="77777777" w:rsidR="00BB09E6" w:rsidRDefault="00BB09E6" w:rsidP="00D67814">
            <w:pPr>
              <w:jc w:val="both"/>
            </w:pPr>
          </w:p>
          <w:p w14:paraId="4992300E" w14:textId="77777777" w:rsidR="00BB09E6" w:rsidRDefault="00BB09E6" w:rsidP="00D67814">
            <w:pPr>
              <w:jc w:val="both"/>
            </w:pPr>
          </w:p>
          <w:p w14:paraId="29C4A422" w14:textId="77777777" w:rsidR="00BB09E6" w:rsidRDefault="00BB09E6" w:rsidP="00D67814">
            <w:pPr>
              <w:jc w:val="both"/>
            </w:pPr>
          </w:p>
          <w:p w14:paraId="6B15847A" w14:textId="77777777" w:rsidR="00BB09E6" w:rsidRDefault="00BB09E6" w:rsidP="00D67814">
            <w:pPr>
              <w:jc w:val="both"/>
            </w:pPr>
          </w:p>
          <w:p w14:paraId="08EEDBD0" w14:textId="77777777" w:rsidR="00BB09E6" w:rsidRDefault="00BB09E6" w:rsidP="00D67814">
            <w:pPr>
              <w:jc w:val="both"/>
            </w:pPr>
          </w:p>
          <w:p w14:paraId="40734339" w14:textId="77777777" w:rsidR="00BB09E6" w:rsidRDefault="00BB09E6" w:rsidP="00D67814">
            <w:pPr>
              <w:jc w:val="both"/>
            </w:pPr>
          </w:p>
          <w:p w14:paraId="6D4D320B" w14:textId="77777777" w:rsidR="00BB09E6" w:rsidRPr="00830A49" w:rsidRDefault="00BB09E6" w:rsidP="00D67814">
            <w:pPr>
              <w:jc w:val="both"/>
            </w:pPr>
          </w:p>
        </w:tc>
      </w:tr>
    </w:tbl>
    <w:p w14:paraId="36102EA0" w14:textId="77777777" w:rsidR="00BF3DC2" w:rsidRPr="00830A49" w:rsidRDefault="00BF3DC2" w:rsidP="00BF3DC2">
      <w:pPr>
        <w:pStyle w:val="Heading2"/>
      </w:pPr>
      <w:r w:rsidRPr="00830A49">
        <w:lastRenderedPageBreak/>
        <w:t>3.2</w:t>
      </w:r>
      <w:r w:rsidRPr="00830A49">
        <w:tab/>
        <w:t>Selection Criteria</w:t>
      </w:r>
    </w:p>
    <w:tbl>
      <w:tblPr>
        <w:tblW w:w="5000" w:type="pct"/>
        <w:tblLook w:val="01E0" w:firstRow="1" w:lastRow="1" w:firstColumn="1" w:lastColumn="1" w:noHBand="0" w:noVBand="0"/>
      </w:tblPr>
      <w:tblGrid>
        <w:gridCol w:w="1337"/>
        <w:gridCol w:w="7734"/>
      </w:tblGrid>
      <w:tr w:rsidR="00BF3DC2" w:rsidRPr="00830A49" w14:paraId="107DA26A" w14:textId="77777777" w:rsidTr="00BF3DC2">
        <w:trPr>
          <w:trHeight w:val="1030"/>
        </w:trPr>
        <w:tc>
          <w:tcPr>
            <w:tcW w:w="737" w:type="pct"/>
          </w:tcPr>
          <w:p w14:paraId="25D97DE7" w14:textId="77777777" w:rsidR="00BF3DC2" w:rsidRPr="00830A49" w:rsidRDefault="00BF3DC2" w:rsidP="00BF3DC2">
            <w:pPr>
              <w:rPr>
                <w:color w:val="0000FF"/>
              </w:rPr>
            </w:pPr>
            <w:r w:rsidRPr="00830A49">
              <w:rPr>
                <w:color w:val="0000FF"/>
              </w:rPr>
              <w:t>3.2</w:t>
            </w:r>
          </w:p>
        </w:tc>
        <w:tc>
          <w:tcPr>
            <w:tcW w:w="4263" w:type="pct"/>
          </w:tcPr>
          <w:p w14:paraId="505375E4" w14:textId="77777777" w:rsidR="00BF3DC2" w:rsidRDefault="00BF3DC2" w:rsidP="00BF3DC2">
            <w:r w:rsidRPr="00830A49">
              <w:t>Tenderers will either pass OR fail each of the Select</w:t>
            </w:r>
            <w:r>
              <w:t xml:space="preserve">ion Criteria in this part 3.2. </w:t>
            </w:r>
            <w:r w:rsidRPr="00882812">
              <w:t>A Tenderer who fails a selection criterion</w:t>
            </w:r>
            <w:r>
              <w:t xml:space="preserve"> </w:t>
            </w:r>
            <w:r w:rsidRPr="00830A49">
              <w:t>will be excluded from participating in this Competition.</w:t>
            </w:r>
          </w:p>
          <w:p w14:paraId="23BFCF3A" w14:textId="77777777" w:rsidR="007127AC" w:rsidRPr="00830A49" w:rsidRDefault="007127AC" w:rsidP="00BF3DC2"/>
        </w:tc>
      </w:tr>
    </w:tbl>
    <w:tbl>
      <w:tblPr>
        <w:tblStyle w:val="TableGrid21"/>
        <w:tblW w:w="9225" w:type="dxa"/>
        <w:jc w:val="center"/>
        <w:tblLook w:val="04A0" w:firstRow="1" w:lastRow="0" w:firstColumn="1" w:lastColumn="0" w:noHBand="0" w:noVBand="1"/>
      </w:tblPr>
      <w:tblGrid>
        <w:gridCol w:w="549"/>
        <w:gridCol w:w="2084"/>
        <w:gridCol w:w="6592"/>
      </w:tblGrid>
      <w:tr w:rsidR="007127AC" w:rsidRPr="004F5206" w14:paraId="540A46EA" w14:textId="77777777" w:rsidTr="007127AC">
        <w:trPr>
          <w:jc w:val="center"/>
        </w:trPr>
        <w:tc>
          <w:tcPr>
            <w:tcW w:w="549" w:type="dxa"/>
            <w:tcBorders>
              <w:bottom w:val="single" w:sz="4" w:space="0" w:color="auto"/>
            </w:tcBorders>
            <w:shd w:val="clear" w:color="auto" w:fill="BDD6EE" w:themeFill="accent1" w:themeFillTint="66"/>
          </w:tcPr>
          <w:p w14:paraId="42671872" w14:textId="03D86394" w:rsidR="007127AC" w:rsidRPr="004F5206" w:rsidRDefault="007127AC" w:rsidP="007127AC">
            <w:pPr>
              <w:spacing w:before="100" w:beforeAutospacing="1" w:line="276" w:lineRule="auto"/>
              <w:jc w:val="both"/>
              <w:rPr>
                <w:rFonts w:ascii="Calibri" w:eastAsia="Calibri" w:hAnsi="Calibri" w:cs="Arial"/>
                <w:b/>
                <w:szCs w:val="24"/>
                <w:lang w:val="en-GB"/>
              </w:rPr>
            </w:pPr>
            <w:r w:rsidRPr="006A6445">
              <w:rPr>
                <w:rFonts w:ascii="Calibri" w:eastAsia="Calibri" w:hAnsi="Calibri" w:cs="Times New Roman"/>
                <w:b/>
              </w:rPr>
              <w:t>REF</w:t>
            </w:r>
          </w:p>
        </w:tc>
        <w:tc>
          <w:tcPr>
            <w:tcW w:w="2084" w:type="dxa"/>
            <w:tcBorders>
              <w:bottom w:val="single" w:sz="4" w:space="0" w:color="auto"/>
            </w:tcBorders>
            <w:shd w:val="clear" w:color="auto" w:fill="BDD6EE" w:themeFill="accent1" w:themeFillTint="66"/>
          </w:tcPr>
          <w:p w14:paraId="0821B5A5" w14:textId="1F70E1D6" w:rsidR="007127AC" w:rsidRPr="004F5206" w:rsidRDefault="007127AC" w:rsidP="007127AC">
            <w:pPr>
              <w:spacing w:before="100" w:beforeAutospacing="1" w:line="276" w:lineRule="auto"/>
              <w:jc w:val="both"/>
              <w:rPr>
                <w:rFonts w:ascii="Calibri" w:eastAsia="Calibri" w:hAnsi="Calibri" w:cs="Arial"/>
                <w:b/>
                <w:szCs w:val="24"/>
                <w:lang w:val="en-GB"/>
              </w:rPr>
            </w:pPr>
            <w:r w:rsidRPr="006A6445">
              <w:rPr>
                <w:rFonts w:ascii="Calibri" w:eastAsia="Calibri" w:hAnsi="Calibri" w:cs="Times New Roman"/>
                <w:b/>
              </w:rPr>
              <w:t>PASS/FAIL CRITERIA</w:t>
            </w:r>
          </w:p>
        </w:tc>
        <w:tc>
          <w:tcPr>
            <w:tcW w:w="6592" w:type="dxa"/>
            <w:shd w:val="clear" w:color="auto" w:fill="BDD6EE" w:themeFill="accent1" w:themeFillTint="66"/>
          </w:tcPr>
          <w:p w14:paraId="10422175" w14:textId="489483A4" w:rsidR="007127AC" w:rsidRPr="004F5206" w:rsidRDefault="007127AC" w:rsidP="007127AC">
            <w:pPr>
              <w:spacing w:before="100" w:beforeAutospacing="1" w:line="276" w:lineRule="auto"/>
              <w:jc w:val="both"/>
              <w:rPr>
                <w:rFonts w:ascii="Calibri" w:eastAsia="Calibri" w:hAnsi="Calibri" w:cs="Arial"/>
                <w:szCs w:val="24"/>
                <w:lang w:val="en-GB"/>
              </w:rPr>
            </w:pPr>
            <w:r w:rsidRPr="006A6445">
              <w:rPr>
                <w:rFonts w:ascii="Calibri" w:eastAsia="Calibri" w:hAnsi="Calibri" w:cs="Times New Roman"/>
                <w:b/>
              </w:rPr>
              <w:t>PASS REQUIREMENT</w:t>
            </w:r>
          </w:p>
        </w:tc>
      </w:tr>
      <w:tr w:rsidR="007127AC" w:rsidRPr="004F5206" w14:paraId="0B4B8096" w14:textId="77777777" w:rsidTr="007127AC">
        <w:trPr>
          <w:jc w:val="center"/>
        </w:trPr>
        <w:tc>
          <w:tcPr>
            <w:tcW w:w="549" w:type="dxa"/>
            <w:shd w:val="clear" w:color="auto" w:fill="95B3D7"/>
            <w:vAlign w:val="center"/>
          </w:tcPr>
          <w:p w14:paraId="5AED2FE3"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A1</w:t>
            </w:r>
          </w:p>
        </w:tc>
        <w:tc>
          <w:tcPr>
            <w:tcW w:w="2084" w:type="dxa"/>
            <w:shd w:val="clear" w:color="auto" w:fill="95B3D7"/>
            <w:vAlign w:val="center"/>
          </w:tcPr>
          <w:p w14:paraId="58530E73"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Applicant Summary</w:t>
            </w:r>
          </w:p>
        </w:tc>
        <w:tc>
          <w:tcPr>
            <w:tcW w:w="6592" w:type="dxa"/>
          </w:tcPr>
          <w:p w14:paraId="055E3CB4" w14:textId="77777777" w:rsidR="007127AC" w:rsidRPr="004F5206" w:rsidRDefault="007127AC" w:rsidP="007127AC">
            <w:pPr>
              <w:spacing w:before="100" w:beforeAutospacing="1" w:line="276" w:lineRule="auto"/>
              <w:jc w:val="both"/>
              <w:rPr>
                <w:rFonts w:ascii="Calibri" w:eastAsia="Calibri" w:hAnsi="Calibri" w:cs="Arial"/>
                <w:szCs w:val="24"/>
                <w:lang w:val="en-GB"/>
              </w:rPr>
            </w:pPr>
            <w:r w:rsidRPr="004F5206">
              <w:rPr>
                <w:rFonts w:ascii="Calibri" w:eastAsia="Calibri" w:hAnsi="Calibri" w:cs="Arial"/>
                <w:szCs w:val="24"/>
                <w:lang w:val="en-GB"/>
              </w:rPr>
              <w:t>Applicants must complete this section. If the Applicant is a grouping, then a separate questionnaire must be completed for each group member.</w:t>
            </w:r>
          </w:p>
        </w:tc>
      </w:tr>
      <w:tr w:rsidR="007127AC" w:rsidRPr="004F5206" w14:paraId="3C09F4F2" w14:textId="77777777" w:rsidTr="007127AC">
        <w:trPr>
          <w:trHeight w:val="219"/>
          <w:jc w:val="center"/>
        </w:trPr>
        <w:tc>
          <w:tcPr>
            <w:tcW w:w="549" w:type="dxa"/>
            <w:shd w:val="clear" w:color="auto" w:fill="95B3D7"/>
            <w:vAlign w:val="center"/>
          </w:tcPr>
          <w:p w14:paraId="6A90C0FF"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A2</w:t>
            </w:r>
          </w:p>
        </w:tc>
        <w:tc>
          <w:tcPr>
            <w:tcW w:w="2084" w:type="dxa"/>
            <w:shd w:val="clear" w:color="auto" w:fill="95B3D7"/>
            <w:vAlign w:val="center"/>
          </w:tcPr>
          <w:p w14:paraId="4E48F3EB"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Financial</w:t>
            </w:r>
          </w:p>
        </w:tc>
        <w:tc>
          <w:tcPr>
            <w:tcW w:w="6592" w:type="dxa"/>
            <w:vMerge w:val="restart"/>
          </w:tcPr>
          <w:p w14:paraId="5FC24CD2" w14:textId="77777777" w:rsidR="007127AC" w:rsidRPr="004F5206" w:rsidRDefault="007127AC" w:rsidP="007127AC">
            <w:pPr>
              <w:spacing w:before="100" w:beforeAutospacing="1" w:line="276" w:lineRule="auto"/>
              <w:jc w:val="both"/>
              <w:rPr>
                <w:rFonts w:ascii="Calibri" w:eastAsia="Calibri" w:hAnsi="Calibri" w:cs="Arial"/>
                <w:szCs w:val="24"/>
                <w:lang w:val="en-GB"/>
              </w:rPr>
            </w:pPr>
            <w:r w:rsidRPr="004F5206">
              <w:rPr>
                <w:rFonts w:ascii="Calibri" w:eastAsia="Calibri" w:hAnsi="Calibri" w:cs="Arial"/>
                <w:szCs w:val="24"/>
                <w:lang w:val="en-GB"/>
              </w:rPr>
              <w:t xml:space="preserve">Applicants are required to self-declare compliance with the requirements.  Applicants should note that if deemed the most economically advantageous tender, they will be required to provide the evidence self-declared prior to contract award. </w:t>
            </w:r>
          </w:p>
        </w:tc>
      </w:tr>
      <w:tr w:rsidR="007127AC" w:rsidRPr="004F5206" w14:paraId="6B0B8D37" w14:textId="77777777" w:rsidTr="007127AC">
        <w:trPr>
          <w:trHeight w:val="266"/>
          <w:jc w:val="center"/>
        </w:trPr>
        <w:tc>
          <w:tcPr>
            <w:tcW w:w="549" w:type="dxa"/>
            <w:shd w:val="clear" w:color="auto" w:fill="95B3D7"/>
            <w:vAlign w:val="center"/>
          </w:tcPr>
          <w:p w14:paraId="6506CDE4"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A3</w:t>
            </w:r>
          </w:p>
        </w:tc>
        <w:tc>
          <w:tcPr>
            <w:tcW w:w="2084" w:type="dxa"/>
            <w:shd w:val="clear" w:color="auto" w:fill="95B3D7"/>
            <w:vAlign w:val="center"/>
          </w:tcPr>
          <w:p w14:paraId="511585D5"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Tax Compliance</w:t>
            </w:r>
          </w:p>
        </w:tc>
        <w:tc>
          <w:tcPr>
            <w:tcW w:w="6592" w:type="dxa"/>
            <w:vMerge/>
          </w:tcPr>
          <w:p w14:paraId="41BC2CB2" w14:textId="77777777" w:rsidR="007127AC" w:rsidRPr="004F5206" w:rsidRDefault="007127AC" w:rsidP="007127AC">
            <w:pPr>
              <w:spacing w:before="100" w:beforeAutospacing="1" w:line="276" w:lineRule="auto"/>
              <w:jc w:val="both"/>
              <w:rPr>
                <w:rFonts w:ascii="Calibri" w:eastAsia="Calibri" w:hAnsi="Calibri" w:cs="Arial"/>
                <w:szCs w:val="24"/>
                <w:lang w:val="en-GB"/>
              </w:rPr>
            </w:pPr>
          </w:p>
        </w:tc>
      </w:tr>
      <w:tr w:rsidR="007127AC" w:rsidRPr="004F5206" w14:paraId="70FA78AB" w14:textId="77777777" w:rsidTr="007127AC">
        <w:trPr>
          <w:jc w:val="center"/>
        </w:trPr>
        <w:tc>
          <w:tcPr>
            <w:tcW w:w="549" w:type="dxa"/>
            <w:shd w:val="clear" w:color="auto" w:fill="95B3D7"/>
            <w:vAlign w:val="center"/>
          </w:tcPr>
          <w:p w14:paraId="35356E0B"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A4</w:t>
            </w:r>
          </w:p>
        </w:tc>
        <w:tc>
          <w:tcPr>
            <w:tcW w:w="2084" w:type="dxa"/>
            <w:shd w:val="clear" w:color="auto" w:fill="95B3D7"/>
            <w:vAlign w:val="center"/>
          </w:tcPr>
          <w:p w14:paraId="5DCB6799"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Insurance</w:t>
            </w:r>
          </w:p>
        </w:tc>
        <w:tc>
          <w:tcPr>
            <w:tcW w:w="6592" w:type="dxa"/>
            <w:vMerge/>
          </w:tcPr>
          <w:p w14:paraId="5F523CFC" w14:textId="77777777" w:rsidR="007127AC" w:rsidRPr="004F5206" w:rsidRDefault="007127AC" w:rsidP="007127AC">
            <w:pPr>
              <w:spacing w:before="100" w:beforeAutospacing="1" w:line="276" w:lineRule="auto"/>
              <w:jc w:val="both"/>
              <w:rPr>
                <w:rFonts w:ascii="Calibri" w:eastAsia="Calibri" w:hAnsi="Calibri" w:cs="Arial"/>
                <w:szCs w:val="24"/>
                <w:lang w:val="en-GB"/>
              </w:rPr>
            </w:pPr>
          </w:p>
        </w:tc>
      </w:tr>
      <w:tr w:rsidR="007127AC" w:rsidRPr="004F5206" w14:paraId="67C3A094" w14:textId="77777777" w:rsidTr="007127AC">
        <w:trPr>
          <w:jc w:val="center"/>
        </w:trPr>
        <w:tc>
          <w:tcPr>
            <w:tcW w:w="549" w:type="dxa"/>
            <w:shd w:val="clear" w:color="auto" w:fill="95B3D7"/>
            <w:vAlign w:val="center"/>
          </w:tcPr>
          <w:p w14:paraId="53F43241"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A5</w:t>
            </w:r>
          </w:p>
        </w:tc>
        <w:tc>
          <w:tcPr>
            <w:tcW w:w="2084" w:type="dxa"/>
            <w:shd w:val="clear" w:color="auto" w:fill="95B3D7"/>
            <w:vAlign w:val="center"/>
          </w:tcPr>
          <w:p w14:paraId="5A38C473"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 xml:space="preserve">Previous Experience </w:t>
            </w:r>
          </w:p>
        </w:tc>
        <w:tc>
          <w:tcPr>
            <w:tcW w:w="6592" w:type="dxa"/>
          </w:tcPr>
          <w:p w14:paraId="4ED54BA4" w14:textId="06566862" w:rsidR="007127AC" w:rsidRPr="004F5206" w:rsidRDefault="007127AC" w:rsidP="007127AC">
            <w:pPr>
              <w:spacing w:before="100" w:beforeAutospacing="1" w:line="276" w:lineRule="auto"/>
              <w:jc w:val="both"/>
              <w:rPr>
                <w:rFonts w:ascii="Calibri" w:eastAsia="Calibri" w:hAnsi="Calibri" w:cs="Arial"/>
                <w:szCs w:val="24"/>
                <w:lang w:val="en-GB"/>
              </w:rPr>
            </w:pPr>
            <w:r w:rsidRPr="001016C7">
              <w:rPr>
                <w:rFonts w:ascii="Calibri" w:eastAsia="Calibri" w:hAnsi="Calibri" w:cs="Arial"/>
                <w:szCs w:val="24"/>
                <w:lang w:val="en-GB"/>
              </w:rPr>
              <w:t xml:space="preserve">Applicants must supply contact details and information on </w:t>
            </w:r>
            <w:r w:rsidR="00445DC2">
              <w:rPr>
                <w:rFonts w:ascii="Calibri" w:eastAsia="Calibri" w:hAnsi="Calibri" w:cs="Arial"/>
                <w:szCs w:val="24"/>
                <w:lang w:val="en-GB"/>
              </w:rPr>
              <w:t xml:space="preserve">goods and </w:t>
            </w:r>
            <w:r w:rsidRPr="001016C7">
              <w:rPr>
                <w:rFonts w:ascii="Calibri" w:eastAsia="Calibri" w:hAnsi="Calibri" w:cs="Arial"/>
                <w:szCs w:val="24"/>
                <w:lang w:val="en-GB"/>
              </w:rPr>
              <w:t xml:space="preserve">services provided for </w:t>
            </w:r>
            <w:r w:rsidR="002E40C8">
              <w:rPr>
                <w:rFonts w:ascii="Calibri" w:eastAsia="Calibri" w:hAnsi="Calibri" w:cs="Arial"/>
                <w:szCs w:val="24"/>
                <w:lang w:val="en-GB"/>
              </w:rPr>
              <w:t>three</w:t>
            </w:r>
            <w:r w:rsidRPr="001016C7">
              <w:rPr>
                <w:rFonts w:ascii="Calibri" w:eastAsia="Calibri" w:hAnsi="Calibri" w:cs="Arial"/>
                <w:szCs w:val="24"/>
                <w:lang w:val="en-GB"/>
              </w:rPr>
              <w:t xml:space="preserve"> referees to whom you have provided similar </w:t>
            </w:r>
            <w:r w:rsidR="00445DC2">
              <w:rPr>
                <w:rFonts w:ascii="Calibri" w:eastAsia="Calibri" w:hAnsi="Calibri" w:cs="Arial"/>
                <w:szCs w:val="24"/>
                <w:lang w:val="en-GB"/>
              </w:rPr>
              <w:t xml:space="preserve">goods and </w:t>
            </w:r>
            <w:r w:rsidRPr="001016C7">
              <w:rPr>
                <w:rFonts w:ascii="Calibri" w:eastAsia="Calibri" w:hAnsi="Calibri" w:cs="Arial"/>
                <w:szCs w:val="24"/>
                <w:lang w:val="en-GB"/>
              </w:rPr>
              <w:t>services to the requirements of this RFT.</w:t>
            </w:r>
          </w:p>
        </w:tc>
      </w:tr>
      <w:tr w:rsidR="007127AC" w:rsidRPr="004F5206" w14:paraId="450E32E7" w14:textId="77777777" w:rsidTr="007127AC">
        <w:trPr>
          <w:jc w:val="center"/>
        </w:trPr>
        <w:tc>
          <w:tcPr>
            <w:tcW w:w="549" w:type="dxa"/>
            <w:shd w:val="clear" w:color="auto" w:fill="95B3D7"/>
            <w:vAlign w:val="center"/>
          </w:tcPr>
          <w:p w14:paraId="56F42AFA"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A6</w:t>
            </w:r>
          </w:p>
        </w:tc>
        <w:tc>
          <w:tcPr>
            <w:tcW w:w="2084" w:type="dxa"/>
            <w:shd w:val="clear" w:color="auto" w:fill="95B3D7"/>
            <w:vAlign w:val="center"/>
          </w:tcPr>
          <w:p w14:paraId="70219128"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Health &amp; Safety</w:t>
            </w:r>
          </w:p>
        </w:tc>
        <w:tc>
          <w:tcPr>
            <w:tcW w:w="6592" w:type="dxa"/>
          </w:tcPr>
          <w:p w14:paraId="52CAB1A7" w14:textId="77777777" w:rsidR="007127AC" w:rsidRPr="004F5206" w:rsidRDefault="007127AC" w:rsidP="007127AC">
            <w:pPr>
              <w:spacing w:before="100" w:beforeAutospacing="1" w:line="276" w:lineRule="auto"/>
              <w:jc w:val="both"/>
              <w:rPr>
                <w:rFonts w:ascii="Calibri" w:eastAsia="Calibri" w:hAnsi="Calibri" w:cs="Arial"/>
                <w:szCs w:val="24"/>
                <w:lang w:val="en-GB"/>
              </w:rPr>
            </w:pPr>
            <w:r w:rsidRPr="004F5206">
              <w:rPr>
                <w:rFonts w:ascii="Calibri" w:eastAsia="Calibri" w:hAnsi="Calibri" w:cs="Arial"/>
                <w:szCs w:val="24"/>
                <w:lang w:val="en-GB"/>
              </w:rPr>
              <w:t>Applicants must demonstrate that they comply with the relevant legislation with reference to Environmental, Health and Safety.</w:t>
            </w:r>
          </w:p>
        </w:tc>
      </w:tr>
      <w:tr w:rsidR="007127AC" w:rsidRPr="004F5206" w14:paraId="2848FA3C" w14:textId="77777777" w:rsidTr="007127AC">
        <w:trPr>
          <w:trHeight w:val="1617"/>
          <w:jc w:val="center"/>
        </w:trPr>
        <w:tc>
          <w:tcPr>
            <w:tcW w:w="549" w:type="dxa"/>
            <w:shd w:val="clear" w:color="auto" w:fill="95B3D7"/>
            <w:vAlign w:val="center"/>
          </w:tcPr>
          <w:p w14:paraId="4CC39C96"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A7</w:t>
            </w:r>
          </w:p>
        </w:tc>
        <w:tc>
          <w:tcPr>
            <w:tcW w:w="2084" w:type="dxa"/>
            <w:shd w:val="clear" w:color="auto" w:fill="95B3D7"/>
            <w:vAlign w:val="center"/>
          </w:tcPr>
          <w:p w14:paraId="075B0A13"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 xml:space="preserve">Data Protection Compliance </w:t>
            </w:r>
          </w:p>
        </w:tc>
        <w:tc>
          <w:tcPr>
            <w:tcW w:w="6592" w:type="dxa"/>
          </w:tcPr>
          <w:p w14:paraId="5CB86008" w14:textId="277522B2" w:rsidR="007127AC" w:rsidRPr="004F5206" w:rsidRDefault="007127AC" w:rsidP="007127AC">
            <w:pPr>
              <w:spacing w:after="120" w:line="276" w:lineRule="auto"/>
              <w:jc w:val="both"/>
              <w:rPr>
                <w:rFonts w:ascii="Calibri" w:eastAsia="Calibri" w:hAnsi="Calibri" w:cs="Arial"/>
                <w:szCs w:val="24"/>
                <w:lang w:val="en-GB"/>
              </w:rPr>
            </w:pPr>
            <w:r w:rsidRPr="004F5206">
              <w:rPr>
                <w:rFonts w:ascii="Calibri" w:eastAsia="Calibri" w:hAnsi="Calibri" w:cs="Arial"/>
                <w:szCs w:val="24"/>
                <w:lang w:val="en-GB"/>
              </w:rPr>
              <w:t xml:space="preserve">The Tenderer must ensure the security of Personal Data at all times is in line with the Data Protection Acts 1998 and 2003 and guidance issued by the Data Protection Commissioner of Ireland. </w:t>
            </w:r>
            <w:r w:rsidRPr="004F5206">
              <w:rPr>
                <w:rFonts w:ascii="Calibri" w:hAnsi="Calibri" w:cs="Calibri"/>
                <w:szCs w:val="24"/>
                <w:lang w:val="en-GB"/>
              </w:rPr>
              <w:t>Tenderers are required to be compliant under the EU General Data Protection Regulation</w:t>
            </w:r>
            <w:r w:rsidRPr="004F5206">
              <w:rPr>
                <w:rFonts w:ascii="Calibri" w:hAnsi="Calibri" w:cs="Calibri"/>
                <w:color w:val="FF0000"/>
                <w:szCs w:val="24"/>
                <w:lang w:val="en-GB"/>
              </w:rPr>
              <w:t xml:space="preserve"> </w:t>
            </w:r>
            <w:r w:rsidRPr="004F5206">
              <w:rPr>
                <w:rFonts w:ascii="Calibri" w:hAnsi="Calibri" w:cs="Calibri"/>
                <w:szCs w:val="24"/>
                <w:lang w:val="en-GB"/>
              </w:rPr>
              <w:t>(GDPR) which came into effect on 25/05/2018. Please confirm compliance.</w:t>
            </w:r>
          </w:p>
        </w:tc>
      </w:tr>
    </w:tbl>
    <w:p w14:paraId="12B495C8" w14:textId="77777777" w:rsidR="004F5206" w:rsidRPr="004F5206" w:rsidRDefault="004F5206" w:rsidP="004F5206">
      <w:pPr>
        <w:spacing w:after="0" w:line="276" w:lineRule="auto"/>
        <w:jc w:val="both"/>
        <w:rPr>
          <w:rFonts w:ascii="Calibri" w:eastAsia="Times New Roman" w:hAnsi="Calibri" w:cs="Times New Roman"/>
          <w:lang w:val="en-GB"/>
        </w:rPr>
        <w:sectPr w:rsidR="004F5206" w:rsidRPr="004F5206" w:rsidSect="00DC2D8E">
          <w:type w:val="continuous"/>
          <w:pgSz w:w="11907" w:h="16840" w:code="9"/>
          <w:pgMar w:top="1134" w:right="1418" w:bottom="851" w:left="1418" w:header="709" w:footer="709" w:gutter="0"/>
          <w:cols w:space="708"/>
          <w:formProt w:val="0"/>
          <w:docGrid w:linePitch="360"/>
        </w:sectPr>
      </w:pPr>
    </w:p>
    <w:tbl>
      <w:tblPr>
        <w:tblW w:w="5548" w:type="pct"/>
        <w:tblInd w:w="-851" w:type="dxa"/>
        <w:tblLook w:val="01E0" w:firstRow="1" w:lastRow="1" w:firstColumn="1" w:lastColumn="1" w:noHBand="0" w:noVBand="0"/>
      </w:tblPr>
      <w:tblGrid>
        <w:gridCol w:w="284"/>
        <w:gridCol w:w="668"/>
        <w:gridCol w:w="9113"/>
      </w:tblGrid>
      <w:tr w:rsidR="004F5206" w:rsidRPr="004F5206" w14:paraId="54C68A1F" w14:textId="77777777" w:rsidTr="007F1165">
        <w:trPr>
          <w:trHeight w:val="1110"/>
        </w:trPr>
        <w:tc>
          <w:tcPr>
            <w:tcW w:w="141" w:type="pct"/>
          </w:tcPr>
          <w:p w14:paraId="34E2E629" w14:textId="77777777" w:rsidR="004F5206" w:rsidRPr="004F5206" w:rsidRDefault="004F5206" w:rsidP="004F5206">
            <w:pPr>
              <w:spacing w:after="120" w:line="276" w:lineRule="auto"/>
              <w:jc w:val="both"/>
              <w:rPr>
                <w:rFonts w:ascii="Calibri" w:eastAsia="Times New Roman" w:hAnsi="Calibri" w:cs="Times New Roman"/>
                <w:color w:val="0000FF"/>
                <w:lang w:val="en-GB"/>
              </w:rPr>
            </w:pPr>
          </w:p>
        </w:tc>
        <w:tc>
          <w:tcPr>
            <w:tcW w:w="332" w:type="pct"/>
          </w:tcPr>
          <w:p w14:paraId="7FA477D3" w14:textId="77777777" w:rsidR="004F5206" w:rsidRPr="004F5206" w:rsidRDefault="004F5206" w:rsidP="004F5206">
            <w:pPr>
              <w:spacing w:after="120" w:line="276" w:lineRule="auto"/>
              <w:jc w:val="both"/>
              <w:rPr>
                <w:rFonts w:ascii="Calibri" w:eastAsia="Times New Roman" w:hAnsi="Calibri" w:cs="Times New Roman"/>
                <w:color w:val="0000FF"/>
                <w:lang w:val="en-GB"/>
              </w:rPr>
            </w:pPr>
          </w:p>
        </w:tc>
        <w:tc>
          <w:tcPr>
            <w:tcW w:w="4527" w:type="pct"/>
          </w:tcPr>
          <w:p w14:paraId="19225293" w14:textId="77777777" w:rsidR="004F5206" w:rsidRPr="004F5206" w:rsidRDefault="004F5206" w:rsidP="004F5206">
            <w:pPr>
              <w:spacing w:after="120" w:line="276" w:lineRule="auto"/>
              <w:jc w:val="both"/>
              <w:rPr>
                <w:rFonts w:ascii="Calibri" w:eastAsia="Times New Roman" w:hAnsi="Calibri" w:cs="Times New Roman"/>
                <w:lang w:val="en-GB"/>
              </w:rPr>
            </w:pPr>
            <w:r w:rsidRPr="004F5206">
              <w:rPr>
                <w:rFonts w:ascii="Calibri" w:eastAsia="Times New Roman" w:hAnsi="Calibri" w:cs="Times New Roman"/>
                <w:lang w:val="en-GB"/>
              </w:rPr>
              <w:t>Tenderers must provide the supporting documentation specified above without delay when requested by the Contracting Authority. 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tc>
      </w:tr>
    </w:tbl>
    <w:p w14:paraId="65A81D0C" w14:textId="006EC3E8" w:rsidR="00443E95" w:rsidRDefault="00443E95" w:rsidP="00BF3DC2">
      <w:pPr>
        <w:spacing w:after="0"/>
      </w:pPr>
    </w:p>
    <w:p w14:paraId="345E4B03" w14:textId="544E6B80" w:rsidR="00443E95" w:rsidRDefault="00443E95" w:rsidP="00BF3DC2">
      <w:pPr>
        <w:spacing w:after="0"/>
      </w:pPr>
    </w:p>
    <w:tbl>
      <w:tblPr>
        <w:tblW w:w="5001" w:type="pct"/>
        <w:tblLook w:val="01E0" w:firstRow="1" w:lastRow="1" w:firstColumn="1" w:lastColumn="1" w:noHBand="0" w:noVBand="0"/>
      </w:tblPr>
      <w:tblGrid>
        <w:gridCol w:w="740"/>
        <w:gridCol w:w="8333"/>
      </w:tblGrid>
      <w:tr w:rsidR="00443E95" w:rsidRPr="00443E95" w14:paraId="7C0BF24F" w14:textId="77777777" w:rsidTr="00443E95">
        <w:trPr>
          <w:trHeight w:val="986"/>
        </w:trPr>
        <w:tc>
          <w:tcPr>
            <w:tcW w:w="379" w:type="pct"/>
          </w:tcPr>
          <w:p w14:paraId="64009079" w14:textId="77777777" w:rsidR="00443E95" w:rsidRPr="00443E95" w:rsidRDefault="00443E95" w:rsidP="00443E95">
            <w:pPr>
              <w:rPr>
                <w:color w:val="0000FF"/>
              </w:rPr>
            </w:pPr>
            <w:r w:rsidRPr="00443E95">
              <w:rPr>
                <w:color w:val="0000FF"/>
              </w:rPr>
              <w:t>3.2.B</w:t>
            </w:r>
          </w:p>
        </w:tc>
        <w:tc>
          <w:tcPr>
            <w:tcW w:w="4263" w:type="pct"/>
          </w:tcPr>
          <w:p w14:paraId="04B362CE" w14:textId="77777777" w:rsidR="00443E95" w:rsidRPr="00443E95" w:rsidRDefault="00443E95" w:rsidP="00443E95">
            <w:pPr>
              <w:rPr>
                <w:b/>
              </w:rPr>
            </w:pPr>
            <w:r w:rsidRPr="00443E95">
              <w:rPr>
                <w:b/>
              </w:rPr>
              <w:t>Technical and Professional Ability</w:t>
            </w:r>
          </w:p>
          <w:p w14:paraId="70E21B13" w14:textId="68A71E88" w:rsidR="00443E95" w:rsidRPr="00443E95" w:rsidRDefault="00443E95" w:rsidP="00443E95">
            <w:r w:rsidRPr="00443E95">
              <w:t>Tenderers must declare by that they satisfy the technical and professional requirement(s) set out below.</w:t>
            </w:r>
          </w:p>
          <w:p w14:paraId="048BA37F" w14:textId="77777777" w:rsidR="00443E95" w:rsidRPr="00443E95" w:rsidRDefault="00443E95" w:rsidP="00443E95"/>
        </w:tc>
      </w:tr>
    </w:tbl>
    <w:p w14:paraId="210D693E" w14:textId="7C011A1E" w:rsidR="00443E95" w:rsidRPr="00830A49" w:rsidRDefault="00443E95" w:rsidP="00BF3DC2">
      <w:pPr>
        <w:spacing w:after="0"/>
        <w:sectPr w:rsidR="00443E95" w:rsidRPr="00830A49" w:rsidSect="00DC2D8E">
          <w:type w:val="continuous"/>
          <w:pgSz w:w="11907" w:h="16840" w:code="9"/>
          <w:pgMar w:top="1134" w:right="1418" w:bottom="851" w:left="1418" w:header="709" w:footer="709" w:gutter="0"/>
          <w:cols w:space="708"/>
          <w:formProt w:val="0"/>
          <w:docGrid w:linePitch="360"/>
        </w:sectPr>
      </w:pPr>
    </w:p>
    <w:p w14:paraId="55F00F27" w14:textId="77777777" w:rsidR="00A735AD" w:rsidRPr="00830A49" w:rsidRDefault="00A735AD" w:rsidP="00BF3DC2">
      <w:pPr>
        <w:sectPr w:rsidR="00A735AD" w:rsidRPr="00830A49" w:rsidSect="00DC2D8E">
          <w:type w:val="continuous"/>
          <w:pgSz w:w="11907" w:h="16840" w:code="9"/>
          <w:pgMar w:top="1134" w:right="1418" w:bottom="851" w:left="1418" w:header="709" w:footer="709" w:gutter="0"/>
          <w:cols w:space="708"/>
          <w:docGrid w:linePitch="360"/>
        </w:sectPr>
      </w:pPr>
      <w:bookmarkStart w:id="3" w:name="Text81"/>
    </w:p>
    <w:bookmarkEnd w:id="3"/>
    <w:p w14:paraId="0CA002EB" w14:textId="77777777" w:rsidR="00BF3DC2" w:rsidRPr="00830A49" w:rsidRDefault="00BF3DC2" w:rsidP="00BF3DC2">
      <w:pPr>
        <w:pStyle w:val="Heading2"/>
        <w:spacing w:after="100"/>
        <w:ind w:firstLine="0"/>
      </w:pPr>
      <w:r w:rsidRPr="00830A49">
        <w:lastRenderedPageBreak/>
        <w:t>3.3</w:t>
      </w:r>
      <w:r w:rsidRPr="00830A49">
        <w:tab/>
        <w:t>Award Criteria</w:t>
      </w:r>
    </w:p>
    <w:tbl>
      <w:tblPr>
        <w:tblW w:w="5000" w:type="pct"/>
        <w:tblLook w:val="01E0" w:firstRow="1" w:lastRow="1" w:firstColumn="1" w:lastColumn="1" w:noHBand="0" w:noVBand="0"/>
      </w:tblPr>
      <w:tblGrid>
        <w:gridCol w:w="662"/>
        <w:gridCol w:w="9250"/>
      </w:tblGrid>
      <w:tr w:rsidR="00BF3DC2" w:rsidRPr="00830A49" w14:paraId="102CE2B2" w14:textId="77777777" w:rsidTr="0F12D34E">
        <w:tc>
          <w:tcPr>
            <w:tcW w:w="434" w:type="pct"/>
          </w:tcPr>
          <w:p w14:paraId="719CB4E1" w14:textId="77777777" w:rsidR="00BF3DC2" w:rsidRPr="00830A49" w:rsidRDefault="00BF3DC2" w:rsidP="00CF366A">
            <w:pPr>
              <w:spacing w:line="320" w:lineRule="exact"/>
              <w:ind w:right="-171"/>
              <w:rPr>
                <w:color w:val="000080"/>
                <w:highlight w:val="yellow"/>
              </w:rPr>
            </w:pPr>
            <w:r w:rsidRPr="00830A49">
              <w:rPr>
                <w:color w:val="000080"/>
              </w:rPr>
              <w:t>3.3.1</w:t>
            </w:r>
          </w:p>
        </w:tc>
        <w:tc>
          <w:tcPr>
            <w:tcW w:w="4566" w:type="pct"/>
          </w:tcPr>
          <w:p w14:paraId="408113D0" w14:textId="615592D6" w:rsidR="00BB4304" w:rsidRDefault="00BB4304" w:rsidP="00CF366A">
            <w:pPr>
              <w:spacing w:after="0" w:line="240" w:lineRule="auto"/>
              <w:jc w:val="both"/>
              <w:rPr>
                <w:rFonts w:cs="Times New Roman"/>
                <w:i/>
                <w:iCs/>
              </w:rPr>
            </w:pPr>
          </w:p>
          <w:p w14:paraId="5FEACF14" w14:textId="77777777" w:rsidR="00EA1DF9" w:rsidRPr="00EA1DF9" w:rsidRDefault="00EA1DF9" w:rsidP="00CF366A">
            <w:pPr>
              <w:spacing w:after="0" w:line="240" w:lineRule="auto"/>
              <w:jc w:val="both"/>
              <w:rPr>
                <w:rFonts w:ascii="Calibri" w:eastAsia="Calibri" w:hAnsi="Calibri" w:cs="Times New Roman"/>
                <w:iCs/>
              </w:rPr>
            </w:pPr>
          </w:p>
          <w:p w14:paraId="1191963C" w14:textId="77777777" w:rsidR="00F02C8B" w:rsidRPr="007F1165" w:rsidRDefault="00F02C8B" w:rsidP="00CF366A">
            <w:pPr>
              <w:spacing w:after="0" w:line="240" w:lineRule="auto"/>
              <w:textAlignment w:val="baseline"/>
              <w:rPr>
                <w:rFonts w:ascii="Segoe UI" w:eastAsia="Times New Roman" w:hAnsi="Segoe UI" w:cs="Segoe UI"/>
                <w:lang w:eastAsia="en-IE"/>
              </w:rPr>
            </w:pPr>
            <w:r w:rsidRPr="007F1165">
              <w:rPr>
                <w:rFonts w:ascii="Calibri" w:eastAsia="Times New Roman" w:hAnsi="Calibri" w:cs="Calibri"/>
                <w:lang w:eastAsia="en-IE"/>
              </w:rPr>
              <w:t>The Goods Contract will be awarded on the basis of the most economically advantageous tender(s) as identified in accordance with the following award criteria: </w:t>
            </w:r>
          </w:p>
          <w:p w14:paraId="246672F2" w14:textId="77777777" w:rsidR="00F02C8B" w:rsidRPr="00F02C8B" w:rsidRDefault="00F02C8B" w:rsidP="00CF366A">
            <w:pPr>
              <w:spacing w:after="0" w:line="240" w:lineRule="auto"/>
              <w:jc w:val="both"/>
              <w:textAlignment w:val="baseline"/>
              <w:rPr>
                <w:rFonts w:ascii="Segoe UI" w:eastAsia="Times New Roman" w:hAnsi="Segoe UI" w:cs="Segoe UI"/>
                <w:sz w:val="18"/>
                <w:szCs w:val="18"/>
                <w:lang w:eastAsia="en-IE"/>
              </w:rPr>
            </w:pPr>
            <w:r w:rsidRPr="00F02C8B">
              <w:rPr>
                <w:rFonts w:ascii="Calibri" w:eastAsia="Times New Roman" w:hAnsi="Calibri" w:cs="Calibri"/>
                <w:lang w:eastAsia="en-IE"/>
              </w:rPr>
              <w:t> </w:t>
            </w:r>
          </w:p>
          <w:p w14:paraId="05C4E8EA" w14:textId="77777777" w:rsidR="00EA1DF9" w:rsidRDefault="00EA1DF9" w:rsidP="00CF366A">
            <w:pPr>
              <w:spacing w:after="0" w:line="240" w:lineRule="auto"/>
              <w:jc w:val="both"/>
              <w:rPr>
                <w:rFonts w:ascii="Calibri" w:eastAsia="Calibri" w:hAnsi="Calibri" w:cs="Times New Roman"/>
                <w:b/>
                <w:bCs/>
                <w:iCs/>
              </w:rPr>
            </w:pPr>
          </w:p>
          <w:tbl>
            <w:tblPr>
              <w:tblStyle w:val="TableGrid11"/>
              <w:tblW w:w="9026" w:type="dxa"/>
              <w:tblLayout w:type="fixed"/>
              <w:tblLook w:val="0400" w:firstRow="0" w:lastRow="0" w:firstColumn="0" w:lastColumn="0" w:noHBand="0" w:noVBand="1"/>
            </w:tblPr>
            <w:tblGrid>
              <w:gridCol w:w="495"/>
              <w:gridCol w:w="4826"/>
              <w:gridCol w:w="1057"/>
              <w:gridCol w:w="1191"/>
              <w:gridCol w:w="1457"/>
            </w:tblGrid>
            <w:tr w:rsidR="00C91204" w:rsidRPr="0041080B" w14:paraId="142F478F" w14:textId="77777777" w:rsidTr="000127C7">
              <w:trPr>
                <w:trHeight w:val="482"/>
              </w:trPr>
              <w:tc>
                <w:tcPr>
                  <w:tcW w:w="9026" w:type="dxa"/>
                  <w:gridSpan w:val="5"/>
                  <w:tcBorders>
                    <w:top w:val="single" w:sz="4" w:space="0" w:color="auto"/>
                    <w:left w:val="single" w:sz="4" w:space="0" w:color="auto"/>
                    <w:bottom w:val="single" w:sz="4" w:space="0" w:color="auto"/>
                    <w:right w:val="single" w:sz="4" w:space="0" w:color="auto"/>
                  </w:tcBorders>
                  <w:shd w:val="clear" w:color="auto" w:fill="8EAADB" w:themeFill="accent5" w:themeFillTint="99"/>
                  <w:hideMark/>
                </w:tcPr>
                <w:p w14:paraId="776C636D" w14:textId="38C4243A" w:rsidR="00C91204" w:rsidRPr="0041080B" w:rsidRDefault="00C91204" w:rsidP="000127C7">
                  <w:pPr>
                    <w:keepNext/>
                    <w:tabs>
                      <w:tab w:val="left" w:pos="397"/>
                      <w:tab w:val="left" w:pos="907"/>
                      <w:tab w:val="left" w:pos="1134"/>
                    </w:tabs>
                    <w:spacing w:before="320" w:after="160"/>
                    <w:jc w:val="center"/>
                    <w:rPr>
                      <w:rFonts w:asciiTheme="minorHAnsi" w:hAnsiTheme="minorHAnsi" w:cstheme="minorHAnsi"/>
                      <w:b/>
                      <w:bCs/>
                      <w:sz w:val="22"/>
                      <w:szCs w:val="22"/>
                    </w:rPr>
                  </w:pPr>
                  <w:r w:rsidRPr="0041080B">
                    <w:rPr>
                      <w:rFonts w:asciiTheme="minorHAnsi" w:hAnsiTheme="minorHAnsi" w:cstheme="minorHAnsi"/>
                      <w:b/>
                      <w:bCs/>
                      <w:sz w:val="22"/>
                      <w:szCs w:val="22"/>
                    </w:rPr>
                    <w:t>Award Criteria</w:t>
                  </w:r>
                </w:p>
              </w:tc>
            </w:tr>
            <w:tr w:rsidR="00C91204" w:rsidRPr="0041080B" w14:paraId="08C041DC" w14:textId="77777777" w:rsidTr="000127C7">
              <w:trPr>
                <w:trHeight w:val="861"/>
              </w:trPr>
              <w:tc>
                <w:tcPr>
                  <w:tcW w:w="495" w:type="dxa"/>
                  <w:tcBorders>
                    <w:top w:val="single" w:sz="4" w:space="0" w:color="auto"/>
                    <w:left w:val="single" w:sz="4" w:space="0" w:color="auto"/>
                    <w:bottom w:val="single" w:sz="4" w:space="0" w:color="auto"/>
                    <w:right w:val="single" w:sz="4" w:space="0" w:color="auto"/>
                  </w:tcBorders>
                  <w:shd w:val="clear" w:color="auto" w:fill="DBE5F1"/>
                </w:tcPr>
                <w:p w14:paraId="74D8EF45" w14:textId="77777777" w:rsidR="00C91204" w:rsidRPr="0041080B" w:rsidRDefault="00C91204" w:rsidP="00C91204">
                  <w:pPr>
                    <w:rPr>
                      <w:rFonts w:asciiTheme="minorHAnsi" w:hAnsiTheme="minorHAnsi" w:cstheme="minorHAnsi"/>
                      <w:sz w:val="22"/>
                      <w:szCs w:val="22"/>
                    </w:rPr>
                  </w:pPr>
                </w:p>
              </w:tc>
              <w:tc>
                <w:tcPr>
                  <w:tcW w:w="4826" w:type="dxa"/>
                  <w:tcBorders>
                    <w:top w:val="single" w:sz="4" w:space="0" w:color="auto"/>
                    <w:left w:val="single" w:sz="4" w:space="0" w:color="auto"/>
                    <w:bottom w:val="single" w:sz="4" w:space="0" w:color="auto"/>
                    <w:right w:val="single" w:sz="4" w:space="0" w:color="auto"/>
                  </w:tcBorders>
                  <w:shd w:val="clear" w:color="auto" w:fill="DBE5F1"/>
                  <w:hideMark/>
                </w:tcPr>
                <w:p w14:paraId="41601E5B" w14:textId="77777777" w:rsidR="00C91204" w:rsidRPr="0041080B" w:rsidRDefault="00C91204" w:rsidP="00C91204">
                  <w:pPr>
                    <w:ind w:right="-20"/>
                    <w:jc w:val="center"/>
                    <w:rPr>
                      <w:rFonts w:asciiTheme="minorHAnsi" w:hAnsiTheme="minorHAnsi" w:cstheme="minorHAnsi"/>
                      <w:b/>
                      <w:sz w:val="22"/>
                      <w:szCs w:val="22"/>
                    </w:rPr>
                  </w:pPr>
                  <w:r w:rsidRPr="0041080B">
                    <w:rPr>
                      <w:rFonts w:asciiTheme="minorHAnsi" w:hAnsiTheme="minorHAnsi" w:cstheme="minorHAnsi"/>
                      <w:b/>
                      <w:sz w:val="22"/>
                      <w:szCs w:val="22"/>
                    </w:rPr>
                    <w:t>Award Criteria:</w:t>
                  </w:r>
                </w:p>
                <w:p w14:paraId="1F795F4E" w14:textId="6F934596" w:rsidR="00C91204" w:rsidRPr="00861828" w:rsidRDefault="00C91204" w:rsidP="00C91204">
                  <w:pPr>
                    <w:ind w:right="-20"/>
                    <w:jc w:val="center"/>
                    <w:rPr>
                      <w:rFonts w:asciiTheme="minorHAnsi" w:hAnsiTheme="minorHAnsi" w:cstheme="minorHAnsi"/>
                      <w:i/>
                      <w:iCs/>
                      <w:sz w:val="22"/>
                      <w:szCs w:val="22"/>
                    </w:rPr>
                  </w:pPr>
                  <w:r w:rsidRPr="00861828">
                    <w:rPr>
                      <w:rFonts w:asciiTheme="minorHAnsi" w:hAnsiTheme="minorHAnsi" w:cstheme="minorHAnsi"/>
                      <w:b/>
                      <w:bCs/>
                      <w:i/>
                      <w:iCs/>
                      <w:sz w:val="22"/>
                      <w:szCs w:val="22"/>
                    </w:rPr>
                    <w:t>Tenderers must meet the minimum score of 60% Section B - E</w:t>
                  </w:r>
                </w:p>
              </w:tc>
              <w:tc>
                <w:tcPr>
                  <w:tcW w:w="1057" w:type="dxa"/>
                  <w:tcBorders>
                    <w:top w:val="single" w:sz="4" w:space="0" w:color="auto"/>
                    <w:left w:val="single" w:sz="4" w:space="0" w:color="auto"/>
                    <w:bottom w:val="single" w:sz="4" w:space="0" w:color="auto"/>
                    <w:right w:val="single" w:sz="4" w:space="0" w:color="auto"/>
                  </w:tcBorders>
                  <w:shd w:val="clear" w:color="auto" w:fill="DBE5F1"/>
                  <w:hideMark/>
                </w:tcPr>
                <w:p w14:paraId="448D26B5" w14:textId="77777777" w:rsidR="00C91204" w:rsidRPr="0041080B" w:rsidRDefault="00C91204" w:rsidP="00C91204">
                  <w:pPr>
                    <w:ind w:left="43" w:right="-20"/>
                    <w:jc w:val="center"/>
                    <w:rPr>
                      <w:rFonts w:asciiTheme="minorHAnsi" w:hAnsiTheme="minorHAnsi" w:cstheme="minorHAnsi"/>
                      <w:sz w:val="22"/>
                      <w:szCs w:val="22"/>
                    </w:rPr>
                  </w:pPr>
                  <w:r w:rsidRPr="0041080B">
                    <w:rPr>
                      <w:rFonts w:asciiTheme="minorHAnsi" w:hAnsiTheme="minorHAnsi" w:cstheme="minorHAnsi"/>
                      <w:b/>
                      <w:sz w:val="22"/>
                      <w:szCs w:val="22"/>
                    </w:rPr>
                    <w:t>Overall Weight</w:t>
                  </w:r>
                </w:p>
              </w:tc>
              <w:tc>
                <w:tcPr>
                  <w:tcW w:w="1191" w:type="dxa"/>
                  <w:tcBorders>
                    <w:top w:val="single" w:sz="4" w:space="0" w:color="auto"/>
                    <w:left w:val="single" w:sz="4" w:space="0" w:color="auto"/>
                    <w:bottom w:val="single" w:sz="4" w:space="0" w:color="auto"/>
                    <w:right w:val="single" w:sz="4" w:space="0" w:color="auto"/>
                  </w:tcBorders>
                  <w:shd w:val="clear" w:color="auto" w:fill="DBE5F1"/>
                  <w:hideMark/>
                </w:tcPr>
                <w:p w14:paraId="4AD034C2" w14:textId="77777777" w:rsidR="00C91204" w:rsidRPr="0041080B" w:rsidRDefault="00C91204" w:rsidP="00C91204">
                  <w:pPr>
                    <w:ind w:left="43" w:right="-20"/>
                    <w:jc w:val="center"/>
                    <w:rPr>
                      <w:rFonts w:asciiTheme="minorHAnsi" w:hAnsiTheme="minorHAnsi" w:cstheme="minorHAnsi"/>
                      <w:b/>
                      <w:sz w:val="22"/>
                      <w:szCs w:val="22"/>
                    </w:rPr>
                  </w:pPr>
                  <w:r w:rsidRPr="0041080B">
                    <w:rPr>
                      <w:rFonts w:asciiTheme="minorHAnsi" w:hAnsiTheme="minorHAnsi" w:cstheme="minorHAnsi"/>
                      <w:b/>
                      <w:sz w:val="22"/>
                      <w:szCs w:val="22"/>
                    </w:rPr>
                    <w:t>Total Maximum Score</w:t>
                  </w:r>
                </w:p>
              </w:tc>
              <w:tc>
                <w:tcPr>
                  <w:tcW w:w="1457" w:type="dxa"/>
                  <w:tcBorders>
                    <w:top w:val="single" w:sz="4" w:space="0" w:color="auto"/>
                    <w:left w:val="single" w:sz="4" w:space="0" w:color="auto"/>
                    <w:bottom w:val="single" w:sz="4" w:space="0" w:color="auto"/>
                    <w:right w:val="single" w:sz="4" w:space="0" w:color="auto"/>
                  </w:tcBorders>
                  <w:shd w:val="clear" w:color="auto" w:fill="DBE5F1"/>
                </w:tcPr>
                <w:p w14:paraId="74A56929" w14:textId="77777777" w:rsidR="00C91204" w:rsidRPr="0041080B" w:rsidRDefault="00C91204" w:rsidP="00C91204">
                  <w:pPr>
                    <w:ind w:left="43" w:right="-20"/>
                    <w:jc w:val="center"/>
                    <w:rPr>
                      <w:rFonts w:asciiTheme="minorHAnsi" w:hAnsiTheme="minorHAnsi" w:cstheme="minorHAnsi"/>
                      <w:b/>
                      <w:sz w:val="22"/>
                      <w:szCs w:val="22"/>
                    </w:rPr>
                  </w:pPr>
                  <w:r w:rsidRPr="0041080B">
                    <w:rPr>
                      <w:rFonts w:asciiTheme="minorHAnsi" w:hAnsiTheme="minorHAnsi" w:cstheme="minorHAnsi"/>
                      <w:b/>
                      <w:sz w:val="22"/>
                      <w:szCs w:val="22"/>
                    </w:rPr>
                    <w:t>Minimum Score (60%) Requirement</w:t>
                  </w:r>
                </w:p>
              </w:tc>
            </w:tr>
            <w:tr w:rsidR="00C91204" w:rsidRPr="0041080B" w14:paraId="5A15FCD7" w14:textId="77777777" w:rsidTr="00C07F1D">
              <w:trPr>
                <w:trHeight w:val="1027"/>
              </w:trPr>
              <w:tc>
                <w:tcPr>
                  <w:tcW w:w="495" w:type="dxa"/>
                  <w:tcBorders>
                    <w:top w:val="single" w:sz="4" w:space="0" w:color="auto"/>
                    <w:left w:val="single" w:sz="4" w:space="0" w:color="auto"/>
                    <w:bottom w:val="single" w:sz="4" w:space="0" w:color="auto"/>
                    <w:right w:val="single" w:sz="4" w:space="0" w:color="auto"/>
                  </w:tcBorders>
                  <w:hideMark/>
                </w:tcPr>
                <w:p w14:paraId="52AB410E" w14:textId="77777777" w:rsidR="00C91204" w:rsidRPr="0041080B" w:rsidRDefault="00C91204" w:rsidP="00C91204">
                  <w:pPr>
                    <w:spacing w:before="240"/>
                    <w:ind w:left="-70" w:right="-20"/>
                    <w:jc w:val="center"/>
                    <w:rPr>
                      <w:rFonts w:asciiTheme="minorHAnsi" w:hAnsiTheme="minorHAnsi" w:cstheme="minorHAnsi"/>
                      <w:sz w:val="22"/>
                      <w:szCs w:val="22"/>
                    </w:rPr>
                  </w:pPr>
                  <w:r w:rsidRPr="0041080B">
                    <w:rPr>
                      <w:rFonts w:asciiTheme="minorHAnsi" w:hAnsiTheme="minorHAnsi" w:cstheme="minorHAnsi"/>
                      <w:b/>
                      <w:sz w:val="22"/>
                      <w:szCs w:val="22"/>
                    </w:rPr>
                    <w:t>B</w:t>
                  </w:r>
                </w:p>
              </w:tc>
              <w:tc>
                <w:tcPr>
                  <w:tcW w:w="4826" w:type="dxa"/>
                  <w:tcBorders>
                    <w:top w:val="single" w:sz="4" w:space="0" w:color="auto"/>
                    <w:left w:val="single" w:sz="4" w:space="0" w:color="auto"/>
                    <w:bottom w:val="single" w:sz="4" w:space="0" w:color="auto"/>
                    <w:right w:val="single" w:sz="4" w:space="0" w:color="auto"/>
                  </w:tcBorders>
                  <w:hideMark/>
                </w:tcPr>
                <w:p w14:paraId="0EEB8F67" w14:textId="77777777" w:rsidR="00C91204" w:rsidRDefault="00C91204" w:rsidP="00C91204">
                  <w:pPr>
                    <w:rPr>
                      <w:rFonts w:asciiTheme="minorHAnsi" w:hAnsiTheme="minorHAnsi" w:cstheme="minorHAnsi"/>
                      <w:b/>
                      <w:bCs/>
                      <w:sz w:val="22"/>
                      <w:szCs w:val="22"/>
                      <w:u w:val="single"/>
                    </w:rPr>
                  </w:pPr>
                  <w:r w:rsidRPr="0041080B">
                    <w:rPr>
                      <w:rFonts w:asciiTheme="minorHAnsi" w:hAnsiTheme="minorHAnsi" w:cstheme="minorHAnsi"/>
                      <w:b/>
                      <w:bCs/>
                      <w:sz w:val="22"/>
                      <w:szCs w:val="22"/>
                      <w:u w:val="single"/>
                    </w:rPr>
                    <w:t>Technical Merit</w:t>
                  </w:r>
                </w:p>
                <w:p w14:paraId="4B394C75" w14:textId="77777777" w:rsidR="00C07F1D" w:rsidRPr="0041080B" w:rsidRDefault="00C07F1D" w:rsidP="00C91204">
                  <w:pPr>
                    <w:rPr>
                      <w:rFonts w:asciiTheme="minorHAnsi" w:hAnsiTheme="minorHAnsi" w:cstheme="minorHAnsi"/>
                      <w:b/>
                      <w:bCs/>
                      <w:sz w:val="22"/>
                      <w:szCs w:val="22"/>
                      <w:u w:val="single"/>
                    </w:rPr>
                  </w:pPr>
                </w:p>
                <w:p w14:paraId="74F0A1B8" w14:textId="28EC00D9" w:rsidR="00C91204" w:rsidRPr="00D271D8" w:rsidRDefault="00C91204" w:rsidP="00B25B75">
                  <w:pPr>
                    <w:numPr>
                      <w:ilvl w:val="0"/>
                      <w:numId w:val="41"/>
                    </w:numPr>
                    <w:ind w:right="142"/>
                    <w:rPr>
                      <w:rFonts w:asciiTheme="minorHAnsi" w:hAnsiTheme="minorHAnsi" w:cstheme="minorHAnsi"/>
                      <w:sz w:val="22"/>
                      <w:szCs w:val="22"/>
                    </w:rPr>
                  </w:pPr>
                  <w:r w:rsidRPr="00D271D8">
                    <w:rPr>
                      <w:rFonts w:asciiTheme="minorHAnsi" w:hAnsiTheme="minorHAnsi" w:cstheme="minorHAnsi"/>
                      <w:sz w:val="22"/>
                      <w:szCs w:val="22"/>
                    </w:rPr>
                    <w:t>Technical Requirements of the System</w:t>
                  </w:r>
                  <w:r w:rsidR="00C07F1D">
                    <w:rPr>
                      <w:rFonts w:asciiTheme="minorHAnsi" w:hAnsiTheme="minorHAnsi" w:cstheme="minorHAnsi"/>
                      <w:sz w:val="22"/>
                      <w:szCs w:val="22"/>
                    </w:rPr>
                    <w:t xml:space="preserve"> including </w:t>
                  </w:r>
                  <w:r w:rsidRPr="00D271D8">
                    <w:rPr>
                      <w:rFonts w:asciiTheme="minorHAnsi" w:hAnsiTheme="minorHAnsi" w:cstheme="minorHAnsi"/>
                      <w:sz w:val="22"/>
                      <w:szCs w:val="22"/>
                    </w:rPr>
                    <w:t>Software Requirements</w:t>
                  </w:r>
                </w:p>
                <w:p w14:paraId="4E7901F6" w14:textId="77777777" w:rsidR="00C91204" w:rsidRPr="0041080B" w:rsidRDefault="00C91204" w:rsidP="00C91204">
                  <w:pPr>
                    <w:spacing w:before="240"/>
                    <w:ind w:left="109"/>
                    <w:rPr>
                      <w:rFonts w:asciiTheme="minorHAnsi" w:hAnsiTheme="minorHAnsi" w:cstheme="minorHAnsi"/>
                      <w:sz w:val="22"/>
                      <w:szCs w:val="22"/>
                    </w:rPr>
                  </w:pPr>
                </w:p>
              </w:tc>
              <w:tc>
                <w:tcPr>
                  <w:tcW w:w="1057" w:type="dxa"/>
                  <w:tcBorders>
                    <w:top w:val="single" w:sz="4" w:space="0" w:color="auto"/>
                    <w:left w:val="single" w:sz="4" w:space="0" w:color="auto"/>
                    <w:bottom w:val="single" w:sz="4" w:space="0" w:color="auto"/>
                    <w:right w:val="single" w:sz="4" w:space="0" w:color="auto"/>
                  </w:tcBorders>
                </w:tcPr>
                <w:p w14:paraId="134D066C" w14:textId="77777777" w:rsidR="00C91204" w:rsidRPr="0041080B" w:rsidRDefault="00C91204" w:rsidP="00C91204">
                  <w:pPr>
                    <w:jc w:val="center"/>
                    <w:rPr>
                      <w:rFonts w:asciiTheme="minorHAnsi" w:hAnsiTheme="minorHAnsi" w:cstheme="minorHAnsi"/>
                      <w:b/>
                      <w:sz w:val="22"/>
                      <w:szCs w:val="22"/>
                    </w:rPr>
                  </w:pPr>
                </w:p>
                <w:p w14:paraId="0CFC1EBA" w14:textId="77777777" w:rsidR="00C91204" w:rsidRPr="0041080B" w:rsidRDefault="00C91204" w:rsidP="00C91204">
                  <w:pPr>
                    <w:jc w:val="center"/>
                    <w:rPr>
                      <w:rFonts w:asciiTheme="minorHAnsi" w:hAnsiTheme="minorHAnsi" w:cstheme="minorHAnsi"/>
                      <w:b/>
                      <w:sz w:val="22"/>
                      <w:szCs w:val="22"/>
                      <w:lang w:eastAsia="en-US"/>
                    </w:rPr>
                  </w:pPr>
                  <w:r>
                    <w:rPr>
                      <w:rFonts w:asciiTheme="minorHAnsi" w:hAnsiTheme="minorHAnsi" w:cstheme="minorHAnsi"/>
                      <w:b/>
                      <w:sz w:val="22"/>
                      <w:szCs w:val="22"/>
                    </w:rPr>
                    <w:t>35</w:t>
                  </w:r>
                  <w:r w:rsidRPr="0041080B">
                    <w:rPr>
                      <w:rFonts w:asciiTheme="minorHAnsi" w:hAnsiTheme="minorHAnsi" w:cstheme="minorHAnsi"/>
                      <w:b/>
                      <w:sz w:val="22"/>
                      <w:szCs w:val="22"/>
                    </w:rPr>
                    <w:t>%</w:t>
                  </w:r>
                </w:p>
                <w:p w14:paraId="3F336F9B" w14:textId="00E94F04" w:rsidR="00C91204" w:rsidRPr="0041080B" w:rsidRDefault="00C91204" w:rsidP="00C91204">
                  <w:pPr>
                    <w:spacing w:before="240"/>
                    <w:jc w:val="center"/>
                    <w:rPr>
                      <w:rFonts w:asciiTheme="minorHAnsi" w:hAnsiTheme="minorHAnsi" w:cstheme="minorHAnsi"/>
                      <w:b/>
                      <w:bCs/>
                      <w:sz w:val="22"/>
                      <w:szCs w:val="22"/>
                    </w:rPr>
                  </w:pPr>
                </w:p>
              </w:tc>
              <w:tc>
                <w:tcPr>
                  <w:tcW w:w="1191" w:type="dxa"/>
                  <w:tcBorders>
                    <w:top w:val="single" w:sz="4" w:space="0" w:color="auto"/>
                    <w:left w:val="single" w:sz="4" w:space="0" w:color="auto"/>
                    <w:bottom w:val="single" w:sz="4" w:space="0" w:color="auto"/>
                    <w:right w:val="single" w:sz="4" w:space="0" w:color="auto"/>
                  </w:tcBorders>
                </w:tcPr>
                <w:p w14:paraId="334D6354" w14:textId="77777777" w:rsidR="00C91204" w:rsidRPr="0041080B" w:rsidRDefault="00C91204" w:rsidP="00C91204">
                  <w:pPr>
                    <w:jc w:val="center"/>
                    <w:rPr>
                      <w:rFonts w:asciiTheme="minorHAnsi" w:hAnsiTheme="minorHAnsi" w:cstheme="minorHAnsi"/>
                      <w:b/>
                      <w:sz w:val="22"/>
                      <w:szCs w:val="22"/>
                    </w:rPr>
                  </w:pPr>
                </w:p>
                <w:p w14:paraId="3AE85513" w14:textId="77777777" w:rsidR="00C91204" w:rsidRPr="0041080B" w:rsidRDefault="00C91204" w:rsidP="00C91204">
                  <w:pPr>
                    <w:jc w:val="center"/>
                    <w:rPr>
                      <w:rFonts w:asciiTheme="minorHAnsi" w:hAnsiTheme="minorHAnsi" w:cstheme="minorHAnsi"/>
                      <w:b/>
                      <w:sz w:val="22"/>
                      <w:szCs w:val="22"/>
                    </w:rPr>
                  </w:pPr>
                  <w:r>
                    <w:rPr>
                      <w:rFonts w:asciiTheme="minorHAnsi" w:hAnsiTheme="minorHAnsi" w:cstheme="minorHAnsi"/>
                      <w:b/>
                      <w:sz w:val="22"/>
                      <w:szCs w:val="22"/>
                    </w:rPr>
                    <w:t>35</w:t>
                  </w:r>
                  <w:r w:rsidRPr="0041080B">
                    <w:rPr>
                      <w:rFonts w:asciiTheme="minorHAnsi" w:hAnsiTheme="minorHAnsi" w:cstheme="minorHAnsi"/>
                      <w:b/>
                      <w:sz w:val="22"/>
                      <w:szCs w:val="22"/>
                    </w:rPr>
                    <w:t>0</w:t>
                  </w:r>
                </w:p>
                <w:p w14:paraId="7E147F48" w14:textId="1188F930" w:rsidR="00C91204" w:rsidRPr="0041080B" w:rsidRDefault="00C91204" w:rsidP="00C91204">
                  <w:pPr>
                    <w:spacing w:before="240"/>
                    <w:jc w:val="center"/>
                    <w:rPr>
                      <w:rFonts w:asciiTheme="minorHAnsi" w:hAnsiTheme="minorHAnsi" w:cstheme="minorHAnsi"/>
                      <w:b/>
                      <w:bCs/>
                      <w:sz w:val="22"/>
                      <w:szCs w:val="22"/>
                    </w:rPr>
                  </w:pPr>
                </w:p>
              </w:tc>
              <w:tc>
                <w:tcPr>
                  <w:tcW w:w="1457" w:type="dxa"/>
                  <w:tcBorders>
                    <w:top w:val="single" w:sz="4" w:space="0" w:color="auto"/>
                    <w:left w:val="single" w:sz="4" w:space="0" w:color="auto"/>
                    <w:bottom w:val="single" w:sz="4" w:space="0" w:color="auto"/>
                    <w:right w:val="single" w:sz="4" w:space="0" w:color="auto"/>
                  </w:tcBorders>
                  <w:shd w:val="clear" w:color="auto" w:fill="DBE5F1"/>
                  <w:hideMark/>
                </w:tcPr>
                <w:p w14:paraId="7363F500" w14:textId="77777777" w:rsidR="00C91204" w:rsidRPr="0041080B" w:rsidRDefault="00C91204" w:rsidP="00C91204">
                  <w:pPr>
                    <w:jc w:val="center"/>
                    <w:rPr>
                      <w:rFonts w:asciiTheme="minorHAnsi" w:hAnsiTheme="minorHAnsi" w:cstheme="minorHAnsi"/>
                      <w:b/>
                      <w:sz w:val="22"/>
                      <w:szCs w:val="22"/>
                    </w:rPr>
                  </w:pPr>
                </w:p>
                <w:p w14:paraId="093BE6E8" w14:textId="1F9438F3" w:rsidR="00C91204" w:rsidRPr="0041080B" w:rsidRDefault="00C91204" w:rsidP="00C07F1D">
                  <w:pPr>
                    <w:jc w:val="center"/>
                    <w:rPr>
                      <w:rFonts w:asciiTheme="minorHAnsi" w:hAnsiTheme="minorHAnsi" w:cstheme="minorHAnsi"/>
                      <w:b/>
                      <w:sz w:val="22"/>
                      <w:szCs w:val="22"/>
                    </w:rPr>
                  </w:pPr>
                  <w:r>
                    <w:rPr>
                      <w:rFonts w:asciiTheme="minorHAnsi" w:hAnsiTheme="minorHAnsi" w:cstheme="minorHAnsi"/>
                      <w:b/>
                      <w:sz w:val="22"/>
                      <w:szCs w:val="22"/>
                    </w:rPr>
                    <w:t>21</w:t>
                  </w:r>
                  <w:r w:rsidRPr="0041080B">
                    <w:rPr>
                      <w:rFonts w:asciiTheme="minorHAnsi" w:hAnsiTheme="minorHAnsi" w:cstheme="minorHAnsi"/>
                      <w:b/>
                      <w:sz w:val="22"/>
                      <w:szCs w:val="22"/>
                    </w:rPr>
                    <w:t>0</w:t>
                  </w:r>
                </w:p>
              </w:tc>
            </w:tr>
            <w:tr w:rsidR="00C91204" w:rsidRPr="0041080B" w14:paraId="6004DFAD" w14:textId="77777777" w:rsidTr="000127C7">
              <w:trPr>
                <w:trHeight w:val="1726"/>
              </w:trPr>
              <w:tc>
                <w:tcPr>
                  <w:tcW w:w="495" w:type="dxa"/>
                  <w:tcBorders>
                    <w:top w:val="single" w:sz="4" w:space="0" w:color="auto"/>
                    <w:left w:val="single" w:sz="4" w:space="0" w:color="auto"/>
                    <w:bottom w:val="single" w:sz="4" w:space="0" w:color="auto"/>
                    <w:right w:val="single" w:sz="4" w:space="0" w:color="auto"/>
                  </w:tcBorders>
                  <w:hideMark/>
                </w:tcPr>
                <w:p w14:paraId="1891A48A" w14:textId="77777777" w:rsidR="00C91204" w:rsidRPr="0041080B" w:rsidRDefault="00C91204" w:rsidP="00C91204">
                  <w:pPr>
                    <w:ind w:left="-70" w:right="-20"/>
                    <w:jc w:val="center"/>
                    <w:rPr>
                      <w:rFonts w:asciiTheme="minorHAnsi" w:hAnsiTheme="minorHAnsi" w:cstheme="minorHAnsi"/>
                      <w:b/>
                      <w:sz w:val="22"/>
                      <w:szCs w:val="22"/>
                      <w:lang w:eastAsia="en-US"/>
                    </w:rPr>
                  </w:pPr>
                  <w:r w:rsidRPr="0041080B">
                    <w:rPr>
                      <w:rFonts w:asciiTheme="minorHAnsi" w:hAnsiTheme="minorHAnsi" w:cstheme="minorHAnsi"/>
                      <w:b/>
                      <w:sz w:val="22"/>
                      <w:szCs w:val="22"/>
                    </w:rPr>
                    <w:t>C</w:t>
                  </w:r>
                </w:p>
              </w:tc>
              <w:tc>
                <w:tcPr>
                  <w:tcW w:w="4826" w:type="dxa"/>
                  <w:tcBorders>
                    <w:top w:val="single" w:sz="4" w:space="0" w:color="auto"/>
                    <w:left w:val="single" w:sz="4" w:space="0" w:color="auto"/>
                    <w:bottom w:val="single" w:sz="4" w:space="0" w:color="auto"/>
                    <w:right w:val="single" w:sz="4" w:space="0" w:color="auto"/>
                  </w:tcBorders>
                </w:tcPr>
                <w:p w14:paraId="26621335" w14:textId="77777777" w:rsidR="00C91204" w:rsidRDefault="00C91204" w:rsidP="00C91204">
                  <w:pPr>
                    <w:rPr>
                      <w:rFonts w:asciiTheme="minorHAnsi" w:hAnsiTheme="minorHAnsi" w:cstheme="minorHAnsi"/>
                      <w:b/>
                      <w:sz w:val="22"/>
                      <w:szCs w:val="22"/>
                      <w:u w:val="single"/>
                    </w:rPr>
                  </w:pPr>
                  <w:r w:rsidRPr="0041080B">
                    <w:rPr>
                      <w:rFonts w:asciiTheme="minorHAnsi" w:hAnsiTheme="minorHAnsi" w:cstheme="minorHAnsi"/>
                      <w:b/>
                      <w:sz w:val="22"/>
                      <w:szCs w:val="22"/>
                      <w:u w:val="single"/>
                    </w:rPr>
                    <w:t xml:space="preserve"> After Sales and Technical Assistance</w:t>
                  </w:r>
                </w:p>
                <w:p w14:paraId="081BCF67" w14:textId="77777777" w:rsidR="00C07F1D" w:rsidRPr="0041080B" w:rsidRDefault="00C07F1D" w:rsidP="00C91204">
                  <w:pPr>
                    <w:rPr>
                      <w:rFonts w:asciiTheme="minorHAnsi" w:hAnsiTheme="minorHAnsi" w:cstheme="minorHAnsi"/>
                      <w:sz w:val="22"/>
                      <w:szCs w:val="22"/>
                    </w:rPr>
                  </w:pPr>
                </w:p>
                <w:p w14:paraId="1B87A043" w14:textId="77777777" w:rsidR="00C91204" w:rsidRPr="0041080B" w:rsidRDefault="00C91204" w:rsidP="00C91204">
                  <w:pPr>
                    <w:numPr>
                      <w:ilvl w:val="0"/>
                      <w:numId w:val="41"/>
                    </w:numPr>
                    <w:ind w:right="142"/>
                    <w:rPr>
                      <w:rFonts w:asciiTheme="minorHAnsi" w:hAnsiTheme="minorHAnsi" w:cstheme="minorHAnsi"/>
                      <w:sz w:val="22"/>
                      <w:szCs w:val="22"/>
                    </w:rPr>
                  </w:pPr>
                  <w:r w:rsidRPr="0041080B">
                    <w:rPr>
                      <w:rFonts w:asciiTheme="minorHAnsi" w:hAnsiTheme="minorHAnsi" w:cstheme="minorHAnsi"/>
                      <w:sz w:val="22"/>
                      <w:szCs w:val="22"/>
                    </w:rPr>
                    <w:t>Customer Support, Repair, Maintenance &amp; Breakdown Requirements</w:t>
                  </w:r>
                </w:p>
                <w:p w14:paraId="3D1BF32C" w14:textId="77777777" w:rsidR="00C91204" w:rsidRPr="0041080B" w:rsidRDefault="00C91204" w:rsidP="00C91204">
                  <w:pPr>
                    <w:numPr>
                      <w:ilvl w:val="0"/>
                      <w:numId w:val="41"/>
                    </w:numPr>
                    <w:ind w:right="142"/>
                    <w:rPr>
                      <w:rFonts w:asciiTheme="minorHAnsi" w:hAnsiTheme="minorHAnsi" w:cstheme="minorHAnsi"/>
                      <w:sz w:val="22"/>
                      <w:szCs w:val="22"/>
                    </w:rPr>
                  </w:pPr>
                  <w:r w:rsidRPr="0041080B">
                    <w:rPr>
                      <w:rFonts w:asciiTheme="minorHAnsi" w:hAnsiTheme="minorHAnsi" w:cstheme="minorHAnsi"/>
                      <w:sz w:val="22"/>
                      <w:szCs w:val="22"/>
                    </w:rPr>
                    <w:t>Warranty &amp; Preventative Maintenance</w:t>
                  </w:r>
                </w:p>
                <w:p w14:paraId="3BCBE5D0" w14:textId="429D4830" w:rsidR="00C91204" w:rsidRPr="0041080B" w:rsidRDefault="00C91204" w:rsidP="000127C7">
                  <w:pPr>
                    <w:numPr>
                      <w:ilvl w:val="0"/>
                      <w:numId w:val="41"/>
                    </w:numPr>
                    <w:ind w:right="142"/>
                    <w:rPr>
                      <w:rFonts w:asciiTheme="minorHAnsi" w:hAnsiTheme="minorHAnsi" w:cstheme="minorHAnsi"/>
                      <w:sz w:val="22"/>
                      <w:szCs w:val="22"/>
                    </w:rPr>
                  </w:pPr>
                  <w:r w:rsidRPr="0041080B">
                    <w:rPr>
                      <w:rFonts w:asciiTheme="minorHAnsi" w:hAnsiTheme="minorHAnsi" w:cstheme="minorHAnsi"/>
                      <w:sz w:val="22"/>
                      <w:szCs w:val="22"/>
                    </w:rPr>
                    <w:t>Training Proposal</w:t>
                  </w:r>
                </w:p>
              </w:tc>
              <w:tc>
                <w:tcPr>
                  <w:tcW w:w="1057" w:type="dxa"/>
                  <w:tcBorders>
                    <w:top w:val="single" w:sz="4" w:space="0" w:color="auto"/>
                    <w:left w:val="single" w:sz="4" w:space="0" w:color="auto"/>
                    <w:bottom w:val="single" w:sz="4" w:space="0" w:color="auto"/>
                    <w:right w:val="single" w:sz="4" w:space="0" w:color="auto"/>
                  </w:tcBorders>
                </w:tcPr>
                <w:p w14:paraId="183C22A0" w14:textId="77777777" w:rsidR="00C91204" w:rsidRPr="0041080B" w:rsidRDefault="00C91204" w:rsidP="00C91204">
                  <w:pPr>
                    <w:jc w:val="center"/>
                    <w:rPr>
                      <w:rFonts w:asciiTheme="minorHAnsi" w:hAnsiTheme="minorHAnsi" w:cstheme="minorHAnsi"/>
                      <w:b/>
                      <w:sz w:val="22"/>
                      <w:szCs w:val="22"/>
                      <w:lang w:eastAsia="en-US"/>
                    </w:rPr>
                  </w:pPr>
                  <w:r>
                    <w:rPr>
                      <w:rFonts w:asciiTheme="minorHAnsi" w:hAnsiTheme="minorHAnsi" w:cstheme="minorHAnsi"/>
                      <w:b/>
                      <w:sz w:val="22"/>
                      <w:szCs w:val="22"/>
                    </w:rPr>
                    <w:t>15</w:t>
                  </w:r>
                  <w:r w:rsidRPr="0041080B">
                    <w:rPr>
                      <w:rFonts w:asciiTheme="minorHAnsi" w:hAnsiTheme="minorHAnsi" w:cstheme="minorHAnsi"/>
                      <w:b/>
                      <w:sz w:val="22"/>
                      <w:szCs w:val="22"/>
                    </w:rPr>
                    <w:t>%</w:t>
                  </w:r>
                </w:p>
                <w:p w14:paraId="5609013B" w14:textId="77777777" w:rsidR="00C91204" w:rsidRPr="0041080B" w:rsidRDefault="00C91204" w:rsidP="00C91204">
                  <w:pPr>
                    <w:jc w:val="center"/>
                    <w:rPr>
                      <w:rFonts w:asciiTheme="minorHAnsi" w:hAnsiTheme="minorHAnsi" w:cstheme="minorHAnsi"/>
                      <w:sz w:val="22"/>
                      <w:szCs w:val="22"/>
                    </w:rPr>
                  </w:pPr>
                </w:p>
              </w:tc>
              <w:tc>
                <w:tcPr>
                  <w:tcW w:w="1191" w:type="dxa"/>
                  <w:tcBorders>
                    <w:top w:val="single" w:sz="4" w:space="0" w:color="auto"/>
                    <w:left w:val="single" w:sz="4" w:space="0" w:color="auto"/>
                    <w:bottom w:val="single" w:sz="4" w:space="0" w:color="auto"/>
                    <w:right w:val="single" w:sz="4" w:space="0" w:color="auto"/>
                  </w:tcBorders>
                </w:tcPr>
                <w:p w14:paraId="32811B9C" w14:textId="77777777" w:rsidR="00C91204" w:rsidRPr="0041080B" w:rsidRDefault="00C91204" w:rsidP="00C91204">
                  <w:pPr>
                    <w:jc w:val="center"/>
                    <w:rPr>
                      <w:rFonts w:asciiTheme="minorHAnsi" w:hAnsiTheme="minorHAnsi" w:cstheme="minorHAnsi"/>
                      <w:b/>
                      <w:sz w:val="22"/>
                      <w:szCs w:val="22"/>
                    </w:rPr>
                  </w:pPr>
                  <w:r>
                    <w:rPr>
                      <w:rFonts w:asciiTheme="minorHAnsi" w:hAnsiTheme="minorHAnsi" w:cstheme="minorHAnsi"/>
                      <w:b/>
                      <w:sz w:val="22"/>
                      <w:szCs w:val="22"/>
                    </w:rPr>
                    <w:t>15</w:t>
                  </w:r>
                  <w:r w:rsidRPr="0041080B">
                    <w:rPr>
                      <w:rFonts w:asciiTheme="minorHAnsi" w:hAnsiTheme="minorHAnsi" w:cstheme="minorHAnsi"/>
                      <w:b/>
                      <w:sz w:val="22"/>
                      <w:szCs w:val="22"/>
                    </w:rPr>
                    <w:t>0</w:t>
                  </w:r>
                </w:p>
                <w:p w14:paraId="1E0D0E15" w14:textId="77777777" w:rsidR="00C91204" w:rsidRPr="0041080B" w:rsidRDefault="00C91204" w:rsidP="00C91204">
                  <w:pPr>
                    <w:jc w:val="center"/>
                    <w:rPr>
                      <w:rFonts w:asciiTheme="minorHAnsi" w:hAnsiTheme="minorHAnsi" w:cstheme="minorHAnsi"/>
                      <w:sz w:val="22"/>
                      <w:szCs w:val="22"/>
                      <w:lang w:eastAsia="en-US"/>
                    </w:rPr>
                  </w:pPr>
                </w:p>
              </w:tc>
              <w:tc>
                <w:tcPr>
                  <w:tcW w:w="1457" w:type="dxa"/>
                  <w:tcBorders>
                    <w:top w:val="single" w:sz="4" w:space="0" w:color="auto"/>
                    <w:left w:val="single" w:sz="4" w:space="0" w:color="auto"/>
                    <w:bottom w:val="single" w:sz="4" w:space="0" w:color="auto"/>
                    <w:right w:val="single" w:sz="4" w:space="0" w:color="auto"/>
                  </w:tcBorders>
                  <w:shd w:val="clear" w:color="auto" w:fill="DBE5F1"/>
                </w:tcPr>
                <w:p w14:paraId="75E2105F" w14:textId="77777777" w:rsidR="00C91204" w:rsidRPr="0041080B" w:rsidRDefault="00C91204" w:rsidP="00C91204">
                  <w:pPr>
                    <w:jc w:val="center"/>
                    <w:rPr>
                      <w:rFonts w:asciiTheme="minorHAnsi" w:hAnsiTheme="minorHAnsi" w:cstheme="minorHAnsi"/>
                      <w:b/>
                      <w:sz w:val="22"/>
                      <w:szCs w:val="22"/>
                    </w:rPr>
                  </w:pPr>
                  <w:r>
                    <w:rPr>
                      <w:rFonts w:asciiTheme="minorHAnsi" w:hAnsiTheme="minorHAnsi" w:cstheme="minorHAnsi"/>
                      <w:b/>
                      <w:sz w:val="22"/>
                      <w:szCs w:val="22"/>
                    </w:rPr>
                    <w:t>9</w:t>
                  </w:r>
                  <w:r w:rsidRPr="0041080B">
                    <w:rPr>
                      <w:rFonts w:asciiTheme="minorHAnsi" w:hAnsiTheme="minorHAnsi" w:cstheme="minorHAnsi"/>
                      <w:b/>
                      <w:sz w:val="22"/>
                      <w:szCs w:val="22"/>
                    </w:rPr>
                    <w:t>0</w:t>
                  </w:r>
                </w:p>
                <w:p w14:paraId="7C9AF70E" w14:textId="77777777" w:rsidR="00C91204" w:rsidRPr="0041080B" w:rsidRDefault="00C91204" w:rsidP="00C91204">
                  <w:pPr>
                    <w:jc w:val="center"/>
                    <w:rPr>
                      <w:rFonts w:asciiTheme="minorHAnsi" w:hAnsiTheme="minorHAnsi" w:cstheme="minorHAnsi"/>
                      <w:sz w:val="22"/>
                      <w:szCs w:val="22"/>
                    </w:rPr>
                  </w:pPr>
                </w:p>
              </w:tc>
            </w:tr>
            <w:tr w:rsidR="00C91204" w:rsidRPr="0041080B" w14:paraId="50E00147" w14:textId="77777777" w:rsidTr="000127C7">
              <w:trPr>
                <w:trHeight w:val="1370"/>
              </w:trPr>
              <w:tc>
                <w:tcPr>
                  <w:tcW w:w="495" w:type="dxa"/>
                  <w:tcBorders>
                    <w:top w:val="single" w:sz="4" w:space="0" w:color="auto"/>
                    <w:left w:val="single" w:sz="4" w:space="0" w:color="auto"/>
                    <w:bottom w:val="single" w:sz="4" w:space="0" w:color="auto"/>
                    <w:right w:val="single" w:sz="4" w:space="0" w:color="auto"/>
                  </w:tcBorders>
                  <w:hideMark/>
                </w:tcPr>
                <w:p w14:paraId="3605D8F9" w14:textId="77777777" w:rsidR="00C91204" w:rsidRPr="0041080B" w:rsidRDefault="00C91204" w:rsidP="00C91204">
                  <w:pPr>
                    <w:ind w:left="-70" w:right="-20"/>
                    <w:jc w:val="center"/>
                    <w:rPr>
                      <w:rFonts w:asciiTheme="minorHAnsi" w:hAnsiTheme="minorHAnsi" w:cstheme="minorHAnsi"/>
                      <w:b/>
                      <w:sz w:val="22"/>
                      <w:szCs w:val="22"/>
                    </w:rPr>
                  </w:pPr>
                  <w:r w:rsidRPr="0041080B">
                    <w:rPr>
                      <w:rFonts w:asciiTheme="minorHAnsi" w:hAnsiTheme="minorHAnsi" w:cstheme="minorHAnsi"/>
                      <w:b/>
                      <w:sz w:val="22"/>
                      <w:szCs w:val="22"/>
                    </w:rPr>
                    <w:t>D</w:t>
                  </w:r>
                </w:p>
              </w:tc>
              <w:tc>
                <w:tcPr>
                  <w:tcW w:w="4826" w:type="dxa"/>
                  <w:tcBorders>
                    <w:top w:val="single" w:sz="4" w:space="0" w:color="auto"/>
                    <w:left w:val="single" w:sz="4" w:space="0" w:color="auto"/>
                    <w:bottom w:val="single" w:sz="4" w:space="0" w:color="auto"/>
                    <w:right w:val="single" w:sz="4" w:space="0" w:color="auto"/>
                  </w:tcBorders>
                  <w:hideMark/>
                </w:tcPr>
                <w:p w14:paraId="19619C3B" w14:textId="77777777" w:rsidR="00C91204" w:rsidRDefault="00C91204" w:rsidP="00C91204">
                  <w:pPr>
                    <w:jc w:val="both"/>
                    <w:rPr>
                      <w:rFonts w:asciiTheme="minorHAnsi" w:hAnsiTheme="minorHAnsi" w:cstheme="minorHAnsi"/>
                      <w:b/>
                      <w:sz w:val="22"/>
                      <w:szCs w:val="22"/>
                      <w:u w:val="single"/>
                    </w:rPr>
                  </w:pPr>
                  <w:r w:rsidRPr="0041080B">
                    <w:rPr>
                      <w:rFonts w:asciiTheme="minorHAnsi" w:hAnsiTheme="minorHAnsi" w:cstheme="minorHAnsi"/>
                      <w:b/>
                      <w:sz w:val="22"/>
                      <w:szCs w:val="22"/>
                      <w:u w:val="single"/>
                    </w:rPr>
                    <w:t xml:space="preserve">Delivery Date or Date of Completion </w:t>
                  </w:r>
                </w:p>
                <w:p w14:paraId="7A9FE6E4" w14:textId="77777777" w:rsidR="00C07F1D" w:rsidRPr="0041080B" w:rsidRDefault="00C07F1D" w:rsidP="00C91204">
                  <w:pPr>
                    <w:jc w:val="both"/>
                    <w:rPr>
                      <w:rFonts w:asciiTheme="minorHAnsi" w:hAnsiTheme="minorHAnsi" w:cstheme="minorHAnsi"/>
                      <w:b/>
                      <w:sz w:val="22"/>
                      <w:szCs w:val="22"/>
                      <w:u w:val="single"/>
                    </w:rPr>
                  </w:pPr>
                </w:p>
                <w:p w14:paraId="50B339C2" w14:textId="77777777" w:rsidR="00C91204" w:rsidRPr="0041080B" w:rsidRDefault="00C91204" w:rsidP="00C91204">
                  <w:pPr>
                    <w:numPr>
                      <w:ilvl w:val="0"/>
                      <w:numId w:val="41"/>
                    </w:numPr>
                    <w:rPr>
                      <w:rFonts w:asciiTheme="minorHAnsi" w:hAnsiTheme="minorHAnsi" w:cstheme="minorHAnsi"/>
                      <w:sz w:val="22"/>
                      <w:szCs w:val="22"/>
                    </w:rPr>
                  </w:pPr>
                  <w:r w:rsidRPr="0041080B">
                    <w:rPr>
                      <w:rFonts w:asciiTheme="minorHAnsi" w:hAnsiTheme="minorHAnsi" w:cstheme="minorHAnsi"/>
                      <w:sz w:val="22"/>
                      <w:szCs w:val="22"/>
                    </w:rPr>
                    <w:t>Lead Time &amp; Delivery/Completion Plan</w:t>
                  </w:r>
                </w:p>
                <w:p w14:paraId="655F66A9" w14:textId="45361479" w:rsidR="00C91204" w:rsidRPr="000127C7" w:rsidRDefault="00C91204" w:rsidP="00F71909">
                  <w:pPr>
                    <w:numPr>
                      <w:ilvl w:val="0"/>
                      <w:numId w:val="41"/>
                    </w:numPr>
                    <w:rPr>
                      <w:rFonts w:asciiTheme="minorHAnsi" w:hAnsiTheme="minorHAnsi" w:cstheme="minorHAnsi"/>
                      <w:sz w:val="22"/>
                      <w:szCs w:val="22"/>
                    </w:rPr>
                  </w:pPr>
                  <w:r w:rsidRPr="000127C7">
                    <w:rPr>
                      <w:rFonts w:asciiTheme="minorHAnsi" w:hAnsiTheme="minorHAnsi" w:cstheme="minorHAnsi"/>
                      <w:sz w:val="22"/>
                      <w:szCs w:val="22"/>
                    </w:rPr>
                    <w:t>Installation, Commissioning, Calibration &amp; Validation.</w:t>
                  </w:r>
                </w:p>
                <w:p w14:paraId="17F23DDC" w14:textId="77777777" w:rsidR="00C91204" w:rsidRPr="0041080B" w:rsidRDefault="00C91204" w:rsidP="00C91204">
                  <w:pPr>
                    <w:ind w:left="469"/>
                    <w:rPr>
                      <w:rFonts w:asciiTheme="minorHAnsi" w:hAnsiTheme="minorHAnsi" w:cstheme="minorHAnsi"/>
                      <w:sz w:val="22"/>
                      <w:szCs w:val="22"/>
                    </w:rPr>
                  </w:pPr>
                </w:p>
              </w:tc>
              <w:tc>
                <w:tcPr>
                  <w:tcW w:w="1057" w:type="dxa"/>
                  <w:tcBorders>
                    <w:top w:val="single" w:sz="4" w:space="0" w:color="auto"/>
                    <w:left w:val="single" w:sz="4" w:space="0" w:color="auto"/>
                    <w:bottom w:val="single" w:sz="4" w:space="0" w:color="auto"/>
                    <w:right w:val="single" w:sz="4" w:space="0" w:color="auto"/>
                  </w:tcBorders>
                  <w:hideMark/>
                </w:tcPr>
                <w:p w14:paraId="433BD9F1" w14:textId="1A35590F" w:rsidR="00C91204" w:rsidRPr="0041080B" w:rsidRDefault="00C07F1D" w:rsidP="00C91204">
                  <w:pPr>
                    <w:spacing w:line="360" w:lineRule="auto"/>
                    <w:jc w:val="center"/>
                    <w:rPr>
                      <w:rFonts w:asciiTheme="minorHAnsi" w:hAnsiTheme="minorHAnsi" w:cstheme="minorHAnsi"/>
                      <w:b/>
                      <w:sz w:val="22"/>
                      <w:szCs w:val="22"/>
                    </w:rPr>
                  </w:pPr>
                  <w:r>
                    <w:rPr>
                      <w:rFonts w:asciiTheme="minorHAnsi" w:hAnsiTheme="minorHAnsi" w:cstheme="minorHAnsi"/>
                      <w:b/>
                      <w:sz w:val="22"/>
                      <w:szCs w:val="22"/>
                    </w:rPr>
                    <w:t>10</w:t>
                  </w:r>
                  <w:r w:rsidR="00C91204" w:rsidRPr="0041080B">
                    <w:rPr>
                      <w:rFonts w:asciiTheme="minorHAnsi" w:hAnsiTheme="minorHAnsi" w:cstheme="minorHAnsi"/>
                      <w:b/>
                      <w:sz w:val="22"/>
                      <w:szCs w:val="22"/>
                    </w:rPr>
                    <w:t>%</w:t>
                  </w:r>
                </w:p>
              </w:tc>
              <w:tc>
                <w:tcPr>
                  <w:tcW w:w="1191" w:type="dxa"/>
                  <w:tcBorders>
                    <w:top w:val="single" w:sz="4" w:space="0" w:color="auto"/>
                    <w:left w:val="single" w:sz="4" w:space="0" w:color="auto"/>
                    <w:bottom w:val="single" w:sz="4" w:space="0" w:color="auto"/>
                    <w:right w:val="single" w:sz="4" w:space="0" w:color="auto"/>
                  </w:tcBorders>
                  <w:hideMark/>
                </w:tcPr>
                <w:p w14:paraId="6A24D527" w14:textId="32D52EB0" w:rsidR="00C91204" w:rsidRPr="0041080B" w:rsidRDefault="00C07F1D" w:rsidP="00C91204">
                  <w:pPr>
                    <w:spacing w:line="360" w:lineRule="auto"/>
                    <w:jc w:val="center"/>
                    <w:rPr>
                      <w:rFonts w:asciiTheme="minorHAnsi" w:hAnsiTheme="minorHAnsi" w:cstheme="minorHAnsi"/>
                      <w:b/>
                      <w:sz w:val="22"/>
                      <w:szCs w:val="22"/>
                    </w:rPr>
                  </w:pPr>
                  <w:r>
                    <w:rPr>
                      <w:rFonts w:asciiTheme="minorHAnsi" w:hAnsiTheme="minorHAnsi" w:cstheme="minorHAnsi"/>
                      <w:b/>
                      <w:sz w:val="22"/>
                      <w:szCs w:val="22"/>
                    </w:rPr>
                    <w:t>10</w:t>
                  </w:r>
                  <w:r w:rsidR="00C91204" w:rsidRPr="0041080B">
                    <w:rPr>
                      <w:rFonts w:asciiTheme="minorHAnsi" w:hAnsiTheme="minorHAnsi" w:cstheme="minorHAnsi"/>
                      <w:b/>
                      <w:sz w:val="22"/>
                      <w:szCs w:val="22"/>
                    </w:rPr>
                    <w:t>0</w:t>
                  </w:r>
                </w:p>
              </w:tc>
              <w:tc>
                <w:tcPr>
                  <w:tcW w:w="1457" w:type="dxa"/>
                  <w:tcBorders>
                    <w:top w:val="single" w:sz="4" w:space="0" w:color="auto"/>
                    <w:left w:val="single" w:sz="4" w:space="0" w:color="auto"/>
                    <w:bottom w:val="single" w:sz="4" w:space="0" w:color="auto"/>
                    <w:right w:val="single" w:sz="4" w:space="0" w:color="auto"/>
                  </w:tcBorders>
                  <w:shd w:val="clear" w:color="auto" w:fill="DBE5F1"/>
                </w:tcPr>
                <w:p w14:paraId="22123ADF" w14:textId="683A8258" w:rsidR="00C91204" w:rsidRPr="0041080B" w:rsidRDefault="00C07F1D" w:rsidP="00C91204">
                  <w:pPr>
                    <w:spacing w:line="360" w:lineRule="auto"/>
                    <w:jc w:val="center"/>
                    <w:rPr>
                      <w:rFonts w:asciiTheme="minorHAnsi" w:hAnsiTheme="minorHAnsi" w:cstheme="minorHAnsi"/>
                      <w:b/>
                      <w:sz w:val="22"/>
                      <w:szCs w:val="22"/>
                    </w:rPr>
                  </w:pPr>
                  <w:r>
                    <w:rPr>
                      <w:rFonts w:asciiTheme="minorHAnsi" w:hAnsiTheme="minorHAnsi" w:cstheme="minorHAnsi"/>
                      <w:b/>
                      <w:sz w:val="22"/>
                      <w:szCs w:val="22"/>
                    </w:rPr>
                    <w:t>6</w:t>
                  </w:r>
                  <w:r w:rsidR="00C91204">
                    <w:rPr>
                      <w:rFonts w:asciiTheme="minorHAnsi" w:hAnsiTheme="minorHAnsi" w:cstheme="minorHAnsi"/>
                      <w:b/>
                      <w:sz w:val="22"/>
                      <w:szCs w:val="22"/>
                    </w:rPr>
                    <w:t>0</w:t>
                  </w:r>
                </w:p>
                <w:p w14:paraId="30694099" w14:textId="77777777" w:rsidR="00C91204" w:rsidRPr="0041080B" w:rsidRDefault="00C91204" w:rsidP="00C91204">
                  <w:pPr>
                    <w:jc w:val="center"/>
                    <w:rPr>
                      <w:rFonts w:asciiTheme="minorHAnsi" w:hAnsiTheme="minorHAnsi" w:cstheme="minorHAnsi"/>
                      <w:sz w:val="22"/>
                      <w:szCs w:val="22"/>
                      <w:lang w:eastAsia="en-US"/>
                    </w:rPr>
                  </w:pPr>
                </w:p>
              </w:tc>
            </w:tr>
            <w:tr w:rsidR="00C91204" w:rsidRPr="0041080B" w14:paraId="2BFCF3ED" w14:textId="77777777" w:rsidTr="00C91204">
              <w:trPr>
                <w:trHeight w:val="1242"/>
              </w:trPr>
              <w:tc>
                <w:tcPr>
                  <w:tcW w:w="495" w:type="dxa"/>
                  <w:tcBorders>
                    <w:top w:val="single" w:sz="4" w:space="0" w:color="auto"/>
                    <w:left w:val="single" w:sz="4" w:space="0" w:color="auto"/>
                    <w:bottom w:val="single" w:sz="4" w:space="0" w:color="auto"/>
                    <w:right w:val="single" w:sz="4" w:space="0" w:color="auto"/>
                  </w:tcBorders>
                </w:tcPr>
                <w:p w14:paraId="3C9DD683" w14:textId="77777777" w:rsidR="00C91204" w:rsidRPr="0041080B" w:rsidRDefault="00C91204" w:rsidP="00C91204">
                  <w:pPr>
                    <w:ind w:left="-70" w:right="-20"/>
                    <w:jc w:val="center"/>
                    <w:rPr>
                      <w:rFonts w:asciiTheme="minorHAnsi" w:hAnsiTheme="minorHAnsi" w:cstheme="minorHAnsi"/>
                      <w:b/>
                    </w:rPr>
                  </w:pPr>
                  <w:r>
                    <w:rPr>
                      <w:rFonts w:asciiTheme="minorHAnsi" w:hAnsiTheme="minorHAnsi" w:cstheme="minorHAnsi"/>
                      <w:b/>
                    </w:rPr>
                    <w:t>E</w:t>
                  </w:r>
                </w:p>
              </w:tc>
              <w:tc>
                <w:tcPr>
                  <w:tcW w:w="4826" w:type="dxa"/>
                  <w:tcBorders>
                    <w:top w:val="single" w:sz="4" w:space="0" w:color="auto"/>
                    <w:left w:val="single" w:sz="4" w:space="0" w:color="auto"/>
                    <w:bottom w:val="single" w:sz="4" w:space="0" w:color="auto"/>
                    <w:right w:val="single" w:sz="4" w:space="0" w:color="auto"/>
                  </w:tcBorders>
                </w:tcPr>
                <w:p w14:paraId="0E3B31A4" w14:textId="77777777" w:rsidR="00C91204" w:rsidRDefault="00C91204" w:rsidP="00C91204">
                  <w:pPr>
                    <w:jc w:val="both"/>
                    <w:rPr>
                      <w:rFonts w:asciiTheme="minorHAnsi" w:hAnsiTheme="minorHAnsi" w:cstheme="minorHAnsi"/>
                      <w:b/>
                      <w:sz w:val="22"/>
                      <w:szCs w:val="22"/>
                      <w:u w:val="single"/>
                    </w:rPr>
                  </w:pPr>
                  <w:r>
                    <w:rPr>
                      <w:rFonts w:asciiTheme="minorHAnsi" w:hAnsiTheme="minorHAnsi" w:cstheme="minorHAnsi"/>
                      <w:b/>
                      <w:sz w:val="22"/>
                      <w:szCs w:val="22"/>
                      <w:u w:val="single"/>
                    </w:rPr>
                    <w:t>Environmental &amp; Sustainability</w:t>
                  </w:r>
                </w:p>
                <w:p w14:paraId="697EFE91" w14:textId="77777777" w:rsidR="00C07F1D" w:rsidRPr="0041080B" w:rsidRDefault="00C07F1D" w:rsidP="00C91204">
                  <w:pPr>
                    <w:jc w:val="both"/>
                    <w:rPr>
                      <w:rFonts w:asciiTheme="minorHAnsi" w:hAnsiTheme="minorHAnsi" w:cstheme="minorHAnsi"/>
                      <w:b/>
                      <w:sz w:val="22"/>
                      <w:szCs w:val="22"/>
                      <w:u w:val="single"/>
                    </w:rPr>
                  </w:pPr>
                </w:p>
                <w:p w14:paraId="0FEC1016" w14:textId="65ADF7E7" w:rsidR="00C91204" w:rsidRPr="0041080B" w:rsidRDefault="00C91204" w:rsidP="00C91204">
                  <w:pPr>
                    <w:numPr>
                      <w:ilvl w:val="0"/>
                      <w:numId w:val="41"/>
                    </w:numPr>
                    <w:rPr>
                      <w:rFonts w:asciiTheme="minorHAnsi" w:hAnsiTheme="minorHAnsi" w:cstheme="minorHAnsi"/>
                      <w:sz w:val="22"/>
                      <w:szCs w:val="22"/>
                    </w:rPr>
                  </w:pPr>
                  <w:r>
                    <w:rPr>
                      <w:rFonts w:asciiTheme="minorHAnsi" w:hAnsiTheme="minorHAnsi" w:cstheme="minorHAnsi"/>
                      <w:sz w:val="22"/>
                      <w:szCs w:val="22"/>
                    </w:rPr>
                    <w:t>Energy Consumption &amp; Emissions</w:t>
                  </w:r>
                </w:p>
                <w:p w14:paraId="6E31D59C" w14:textId="77777777" w:rsidR="00C91204" w:rsidRPr="00650996" w:rsidRDefault="00C91204" w:rsidP="00C91204">
                  <w:pPr>
                    <w:numPr>
                      <w:ilvl w:val="0"/>
                      <w:numId w:val="41"/>
                    </w:numPr>
                    <w:rPr>
                      <w:rFonts w:asciiTheme="minorHAnsi" w:hAnsiTheme="minorHAnsi" w:cstheme="minorHAnsi"/>
                      <w:b/>
                      <w:sz w:val="22"/>
                      <w:szCs w:val="22"/>
                      <w:u w:val="single"/>
                    </w:rPr>
                  </w:pPr>
                  <w:r>
                    <w:rPr>
                      <w:rFonts w:asciiTheme="minorHAnsi" w:hAnsiTheme="minorHAnsi" w:cstheme="minorHAnsi"/>
                      <w:sz w:val="22"/>
                      <w:szCs w:val="22"/>
                    </w:rPr>
                    <w:t>Life Cycle &amp; Waste</w:t>
                  </w:r>
                </w:p>
              </w:tc>
              <w:tc>
                <w:tcPr>
                  <w:tcW w:w="1057" w:type="dxa"/>
                  <w:tcBorders>
                    <w:top w:val="single" w:sz="4" w:space="0" w:color="auto"/>
                    <w:left w:val="single" w:sz="4" w:space="0" w:color="auto"/>
                    <w:bottom w:val="single" w:sz="4" w:space="0" w:color="auto"/>
                    <w:right w:val="single" w:sz="4" w:space="0" w:color="auto"/>
                  </w:tcBorders>
                </w:tcPr>
                <w:p w14:paraId="08DCB5AA" w14:textId="76DDD177" w:rsidR="00C91204" w:rsidRPr="00C470DE" w:rsidRDefault="00C07F1D" w:rsidP="00C91204">
                  <w:pPr>
                    <w:spacing w:line="360" w:lineRule="auto"/>
                    <w:jc w:val="center"/>
                    <w:rPr>
                      <w:rFonts w:asciiTheme="minorHAnsi" w:hAnsiTheme="minorHAnsi" w:cstheme="minorHAnsi"/>
                      <w:b/>
                      <w:sz w:val="22"/>
                      <w:szCs w:val="22"/>
                    </w:rPr>
                  </w:pPr>
                  <w:r>
                    <w:rPr>
                      <w:rFonts w:asciiTheme="minorHAnsi" w:hAnsiTheme="minorHAnsi" w:cstheme="minorHAnsi"/>
                      <w:b/>
                      <w:sz w:val="22"/>
                      <w:szCs w:val="22"/>
                    </w:rPr>
                    <w:t>10</w:t>
                  </w:r>
                  <w:r w:rsidR="00C91204" w:rsidRPr="00C470DE">
                    <w:rPr>
                      <w:rFonts w:asciiTheme="minorHAnsi" w:hAnsiTheme="minorHAnsi" w:cstheme="minorHAnsi"/>
                      <w:b/>
                      <w:sz w:val="22"/>
                      <w:szCs w:val="22"/>
                    </w:rPr>
                    <w:t>%</w:t>
                  </w:r>
                </w:p>
              </w:tc>
              <w:tc>
                <w:tcPr>
                  <w:tcW w:w="1191" w:type="dxa"/>
                  <w:tcBorders>
                    <w:top w:val="single" w:sz="4" w:space="0" w:color="auto"/>
                    <w:left w:val="single" w:sz="4" w:space="0" w:color="auto"/>
                    <w:bottom w:val="single" w:sz="4" w:space="0" w:color="auto"/>
                    <w:right w:val="single" w:sz="4" w:space="0" w:color="auto"/>
                  </w:tcBorders>
                </w:tcPr>
                <w:p w14:paraId="1631F521" w14:textId="20031DD0" w:rsidR="00C91204" w:rsidRPr="00C470DE" w:rsidRDefault="00C07F1D" w:rsidP="00C91204">
                  <w:pPr>
                    <w:spacing w:line="360" w:lineRule="auto"/>
                    <w:jc w:val="center"/>
                    <w:rPr>
                      <w:rFonts w:asciiTheme="minorHAnsi" w:hAnsiTheme="minorHAnsi" w:cstheme="minorHAnsi"/>
                      <w:b/>
                      <w:sz w:val="22"/>
                      <w:szCs w:val="22"/>
                    </w:rPr>
                  </w:pPr>
                  <w:r>
                    <w:rPr>
                      <w:rFonts w:asciiTheme="minorHAnsi" w:hAnsiTheme="minorHAnsi" w:cstheme="minorHAnsi"/>
                      <w:b/>
                      <w:sz w:val="22"/>
                      <w:szCs w:val="22"/>
                    </w:rPr>
                    <w:t>10</w:t>
                  </w:r>
                  <w:r w:rsidR="00C91204" w:rsidRPr="00C470DE">
                    <w:rPr>
                      <w:rFonts w:asciiTheme="minorHAnsi" w:hAnsiTheme="minorHAnsi" w:cstheme="minorHAnsi"/>
                      <w:b/>
                      <w:sz w:val="22"/>
                      <w:szCs w:val="22"/>
                    </w:rPr>
                    <w:t>0</w:t>
                  </w:r>
                </w:p>
              </w:tc>
              <w:tc>
                <w:tcPr>
                  <w:tcW w:w="1457" w:type="dxa"/>
                  <w:tcBorders>
                    <w:top w:val="single" w:sz="4" w:space="0" w:color="auto"/>
                    <w:left w:val="single" w:sz="4" w:space="0" w:color="auto"/>
                    <w:bottom w:val="single" w:sz="4" w:space="0" w:color="auto"/>
                    <w:right w:val="single" w:sz="4" w:space="0" w:color="auto"/>
                  </w:tcBorders>
                  <w:shd w:val="clear" w:color="auto" w:fill="DBE5F1"/>
                </w:tcPr>
                <w:p w14:paraId="1595B993" w14:textId="0E971D72" w:rsidR="00C91204" w:rsidRPr="00C470DE" w:rsidRDefault="00C07F1D" w:rsidP="00C91204">
                  <w:pPr>
                    <w:spacing w:line="360" w:lineRule="auto"/>
                    <w:jc w:val="center"/>
                    <w:rPr>
                      <w:rFonts w:asciiTheme="minorHAnsi" w:hAnsiTheme="minorHAnsi" w:cstheme="minorHAnsi"/>
                      <w:b/>
                      <w:sz w:val="22"/>
                      <w:szCs w:val="22"/>
                    </w:rPr>
                  </w:pPr>
                  <w:r>
                    <w:rPr>
                      <w:rFonts w:asciiTheme="minorHAnsi" w:hAnsiTheme="minorHAnsi" w:cstheme="minorHAnsi"/>
                      <w:b/>
                      <w:sz w:val="22"/>
                      <w:szCs w:val="22"/>
                    </w:rPr>
                    <w:t>6</w:t>
                  </w:r>
                  <w:r w:rsidR="00C91204" w:rsidRPr="00C470DE">
                    <w:rPr>
                      <w:rFonts w:asciiTheme="minorHAnsi" w:hAnsiTheme="minorHAnsi" w:cstheme="minorHAnsi"/>
                      <w:b/>
                      <w:sz w:val="22"/>
                      <w:szCs w:val="22"/>
                    </w:rPr>
                    <w:t>0</w:t>
                  </w:r>
                </w:p>
              </w:tc>
            </w:tr>
            <w:tr w:rsidR="00C91204" w:rsidRPr="0041080B" w14:paraId="37D52F36" w14:textId="77777777" w:rsidTr="00C91204">
              <w:trPr>
                <w:trHeight w:val="1586"/>
              </w:trPr>
              <w:tc>
                <w:tcPr>
                  <w:tcW w:w="495" w:type="dxa"/>
                  <w:tcBorders>
                    <w:top w:val="single" w:sz="4" w:space="0" w:color="auto"/>
                    <w:left w:val="single" w:sz="4" w:space="0" w:color="auto"/>
                    <w:bottom w:val="single" w:sz="4" w:space="0" w:color="auto"/>
                    <w:right w:val="single" w:sz="4" w:space="0" w:color="auto"/>
                  </w:tcBorders>
                  <w:hideMark/>
                </w:tcPr>
                <w:p w14:paraId="2226956E" w14:textId="77777777" w:rsidR="00C91204" w:rsidRPr="0041080B" w:rsidRDefault="00C91204" w:rsidP="00C91204">
                  <w:pPr>
                    <w:ind w:left="-70" w:right="-20"/>
                    <w:jc w:val="center"/>
                    <w:rPr>
                      <w:rFonts w:asciiTheme="minorHAnsi" w:hAnsiTheme="minorHAnsi" w:cstheme="minorHAnsi"/>
                      <w:b/>
                      <w:sz w:val="22"/>
                      <w:szCs w:val="22"/>
                    </w:rPr>
                  </w:pPr>
                  <w:r>
                    <w:rPr>
                      <w:rFonts w:asciiTheme="minorHAnsi" w:hAnsiTheme="minorHAnsi" w:cstheme="minorHAnsi"/>
                      <w:b/>
                      <w:sz w:val="22"/>
                      <w:szCs w:val="22"/>
                    </w:rPr>
                    <w:t>F</w:t>
                  </w:r>
                </w:p>
              </w:tc>
              <w:tc>
                <w:tcPr>
                  <w:tcW w:w="4826" w:type="dxa"/>
                  <w:tcBorders>
                    <w:top w:val="single" w:sz="4" w:space="0" w:color="auto"/>
                    <w:left w:val="single" w:sz="4" w:space="0" w:color="auto"/>
                    <w:bottom w:val="single" w:sz="4" w:space="0" w:color="auto"/>
                    <w:right w:val="single" w:sz="4" w:space="0" w:color="auto"/>
                  </w:tcBorders>
                  <w:hideMark/>
                </w:tcPr>
                <w:p w14:paraId="3D3F57A1" w14:textId="77777777" w:rsidR="00C91204" w:rsidRDefault="00C91204" w:rsidP="00C91204">
                  <w:pPr>
                    <w:rPr>
                      <w:rFonts w:asciiTheme="minorHAnsi" w:hAnsiTheme="minorHAnsi" w:cstheme="minorHAnsi"/>
                      <w:b/>
                      <w:sz w:val="22"/>
                      <w:szCs w:val="22"/>
                      <w:u w:val="single"/>
                    </w:rPr>
                  </w:pPr>
                  <w:r w:rsidRPr="0041080B">
                    <w:rPr>
                      <w:rFonts w:asciiTheme="minorHAnsi" w:hAnsiTheme="minorHAnsi" w:cstheme="minorHAnsi"/>
                      <w:b/>
                      <w:sz w:val="22"/>
                      <w:szCs w:val="22"/>
                      <w:u w:val="single"/>
                    </w:rPr>
                    <w:t>Ultimate Cost (Total Cost of Ownership) Including</w:t>
                  </w:r>
                </w:p>
                <w:p w14:paraId="32569AF1" w14:textId="77777777" w:rsidR="00C07F1D" w:rsidRPr="0041080B" w:rsidRDefault="00C07F1D" w:rsidP="00C91204">
                  <w:pPr>
                    <w:rPr>
                      <w:rFonts w:asciiTheme="minorHAnsi" w:hAnsiTheme="minorHAnsi" w:cstheme="minorHAnsi"/>
                      <w:b/>
                      <w:sz w:val="22"/>
                      <w:szCs w:val="22"/>
                      <w:u w:val="single"/>
                    </w:rPr>
                  </w:pPr>
                </w:p>
                <w:p w14:paraId="38E51A51" w14:textId="20E703D6" w:rsidR="00C91204" w:rsidRPr="000127C7" w:rsidRDefault="00C91204" w:rsidP="00FD1DA7">
                  <w:pPr>
                    <w:numPr>
                      <w:ilvl w:val="0"/>
                      <w:numId w:val="41"/>
                    </w:numPr>
                    <w:rPr>
                      <w:rFonts w:asciiTheme="minorHAnsi" w:hAnsiTheme="minorHAnsi" w:cstheme="minorHAnsi"/>
                      <w:sz w:val="22"/>
                      <w:szCs w:val="22"/>
                    </w:rPr>
                  </w:pPr>
                  <w:r w:rsidRPr="000127C7">
                    <w:rPr>
                      <w:rFonts w:asciiTheme="minorHAnsi" w:hAnsiTheme="minorHAnsi" w:cstheme="minorHAnsi"/>
                      <w:sz w:val="22"/>
                      <w:szCs w:val="22"/>
                    </w:rPr>
                    <w:t>Capital Cost and all Delivery, Installation, Training, Warranty, Maintenance &amp; Preventative Maintenance Costs (</w:t>
                  </w:r>
                  <w:r w:rsidRPr="000127C7">
                    <w:rPr>
                      <w:rFonts w:asciiTheme="minorHAnsi" w:hAnsiTheme="minorHAnsi" w:cstheme="minorHAnsi"/>
                      <w:i/>
                      <w:iCs/>
                      <w:sz w:val="22"/>
                      <w:szCs w:val="22"/>
                    </w:rPr>
                    <w:t>if not included in overall cost</w:t>
                  </w:r>
                  <w:r w:rsidRPr="000127C7">
                    <w:rPr>
                      <w:rFonts w:asciiTheme="minorHAnsi" w:hAnsiTheme="minorHAnsi" w:cstheme="minorHAnsi"/>
                      <w:sz w:val="22"/>
                      <w:szCs w:val="22"/>
                    </w:rPr>
                    <w:t xml:space="preserve">). </w:t>
                  </w:r>
                </w:p>
                <w:p w14:paraId="482F6141" w14:textId="77777777" w:rsidR="00C91204" w:rsidRPr="0041080B" w:rsidRDefault="00C91204" w:rsidP="00C91204">
                  <w:pPr>
                    <w:ind w:left="469"/>
                    <w:rPr>
                      <w:rFonts w:asciiTheme="minorHAnsi" w:hAnsiTheme="minorHAnsi" w:cstheme="minorHAnsi"/>
                      <w:sz w:val="22"/>
                      <w:szCs w:val="22"/>
                    </w:rPr>
                  </w:pPr>
                </w:p>
              </w:tc>
              <w:tc>
                <w:tcPr>
                  <w:tcW w:w="1057" w:type="dxa"/>
                  <w:tcBorders>
                    <w:top w:val="single" w:sz="4" w:space="0" w:color="auto"/>
                    <w:left w:val="single" w:sz="4" w:space="0" w:color="auto"/>
                    <w:bottom w:val="single" w:sz="4" w:space="0" w:color="auto"/>
                    <w:right w:val="single" w:sz="4" w:space="0" w:color="auto"/>
                  </w:tcBorders>
                  <w:hideMark/>
                </w:tcPr>
                <w:p w14:paraId="5CB2CD8F" w14:textId="77777777" w:rsidR="00C91204" w:rsidRPr="0041080B" w:rsidRDefault="00C91204" w:rsidP="00C91204">
                  <w:pPr>
                    <w:spacing w:line="360" w:lineRule="auto"/>
                    <w:jc w:val="center"/>
                    <w:rPr>
                      <w:rFonts w:asciiTheme="minorHAnsi" w:hAnsiTheme="minorHAnsi" w:cstheme="minorHAnsi"/>
                      <w:b/>
                      <w:sz w:val="22"/>
                      <w:szCs w:val="22"/>
                    </w:rPr>
                  </w:pPr>
                  <w:r w:rsidRPr="0041080B">
                    <w:rPr>
                      <w:rFonts w:asciiTheme="minorHAnsi" w:hAnsiTheme="minorHAnsi" w:cstheme="minorHAnsi"/>
                      <w:b/>
                      <w:sz w:val="22"/>
                      <w:szCs w:val="22"/>
                    </w:rPr>
                    <w:t>30%</w:t>
                  </w:r>
                </w:p>
              </w:tc>
              <w:tc>
                <w:tcPr>
                  <w:tcW w:w="1191" w:type="dxa"/>
                  <w:tcBorders>
                    <w:top w:val="single" w:sz="4" w:space="0" w:color="auto"/>
                    <w:left w:val="single" w:sz="4" w:space="0" w:color="auto"/>
                    <w:bottom w:val="single" w:sz="4" w:space="0" w:color="auto"/>
                    <w:right w:val="single" w:sz="4" w:space="0" w:color="auto"/>
                  </w:tcBorders>
                  <w:hideMark/>
                </w:tcPr>
                <w:p w14:paraId="5284C3B6" w14:textId="77777777" w:rsidR="00C91204" w:rsidRPr="0041080B" w:rsidRDefault="00C91204" w:rsidP="00C91204">
                  <w:pPr>
                    <w:spacing w:line="360" w:lineRule="auto"/>
                    <w:jc w:val="center"/>
                    <w:rPr>
                      <w:rFonts w:asciiTheme="minorHAnsi" w:hAnsiTheme="minorHAnsi" w:cstheme="minorHAnsi"/>
                      <w:b/>
                      <w:sz w:val="22"/>
                      <w:szCs w:val="22"/>
                    </w:rPr>
                  </w:pPr>
                  <w:r w:rsidRPr="0041080B">
                    <w:rPr>
                      <w:rFonts w:asciiTheme="minorHAnsi" w:hAnsiTheme="minorHAnsi" w:cstheme="minorHAnsi"/>
                      <w:b/>
                      <w:sz w:val="22"/>
                      <w:szCs w:val="22"/>
                    </w:rPr>
                    <w:t>300</w:t>
                  </w:r>
                </w:p>
              </w:tc>
              <w:tc>
                <w:tcPr>
                  <w:tcW w:w="1457" w:type="dxa"/>
                  <w:tcBorders>
                    <w:top w:val="single" w:sz="4" w:space="0" w:color="auto"/>
                    <w:left w:val="single" w:sz="4" w:space="0" w:color="auto"/>
                    <w:bottom w:val="single" w:sz="4" w:space="0" w:color="auto"/>
                    <w:right w:val="single" w:sz="4" w:space="0" w:color="auto"/>
                  </w:tcBorders>
                  <w:shd w:val="clear" w:color="auto" w:fill="DBE5F1"/>
                  <w:hideMark/>
                </w:tcPr>
                <w:p w14:paraId="4A54F203" w14:textId="77777777" w:rsidR="00C91204" w:rsidRPr="0041080B" w:rsidRDefault="00C91204" w:rsidP="00C91204">
                  <w:pPr>
                    <w:spacing w:line="360" w:lineRule="auto"/>
                    <w:jc w:val="center"/>
                    <w:rPr>
                      <w:rFonts w:asciiTheme="minorHAnsi" w:hAnsiTheme="minorHAnsi" w:cstheme="minorHAnsi"/>
                      <w:b/>
                      <w:sz w:val="22"/>
                      <w:szCs w:val="22"/>
                      <w:lang w:eastAsia="en-US"/>
                    </w:rPr>
                  </w:pPr>
                  <w:r w:rsidRPr="0041080B">
                    <w:rPr>
                      <w:rFonts w:asciiTheme="minorHAnsi" w:hAnsiTheme="minorHAnsi" w:cstheme="minorHAnsi"/>
                      <w:b/>
                      <w:sz w:val="22"/>
                      <w:szCs w:val="22"/>
                    </w:rPr>
                    <w:t>n/a</w:t>
                  </w:r>
                </w:p>
              </w:tc>
            </w:tr>
            <w:tr w:rsidR="00C91204" w:rsidRPr="0041080B" w14:paraId="44B5ABFA" w14:textId="77777777" w:rsidTr="00C07F1D">
              <w:trPr>
                <w:trHeight w:val="416"/>
              </w:trPr>
              <w:tc>
                <w:tcPr>
                  <w:tcW w:w="495" w:type="dxa"/>
                  <w:tcBorders>
                    <w:top w:val="single" w:sz="4" w:space="0" w:color="auto"/>
                    <w:left w:val="single" w:sz="4" w:space="0" w:color="auto"/>
                    <w:bottom w:val="single" w:sz="4" w:space="0" w:color="auto"/>
                    <w:right w:val="single" w:sz="4" w:space="0" w:color="auto"/>
                  </w:tcBorders>
                  <w:shd w:val="clear" w:color="auto" w:fill="DBE5F1"/>
                </w:tcPr>
                <w:p w14:paraId="08810775" w14:textId="77777777" w:rsidR="00C91204" w:rsidRPr="0041080B" w:rsidRDefault="00C91204" w:rsidP="00C91204">
                  <w:pPr>
                    <w:ind w:left="43" w:right="-20"/>
                    <w:jc w:val="center"/>
                    <w:rPr>
                      <w:rFonts w:asciiTheme="minorHAnsi" w:hAnsiTheme="minorHAnsi" w:cstheme="minorHAnsi"/>
                      <w:b/>
                      <w:sz w:val="22"/>
                      <w:szCs w:val="22"/>
                    </w:rPr>
                  </w:pPr>
                </w:p>
              </w:tc>
              <w:tc>
                <w:tcPr>
                  <w:tcW w:w="5883" w:type="dxa"/>
                  <w:gridSpan w:val="2"/>
                  <w:tcBorders>
                    <w:top w:val="single" w:sz="4" w:space="0" w:color="auto"/>
                    <w:left w:val="single" w:sz="4" w:space="0" w:color="auto"/>
                    <w:bottom w:val="single" w:sz="4" w:space="0" w:color="auto"/>
                    <w:right w:val="single" w:sz="4" w:space="0" w:color="auto"/>
                  </w:tcBorders>
                  <w:shd w:val="clear" w:color="auto" w:fill="DBE5F1"/>
                  <w:hideMark/>
                </w:tcPr>
                <w:p w14:paraId="5907C900" w14:textId="77777777" w:rsidR="00C91204" w:rsidRPr="0041080B" w:rsidRDefault="00C91204" w:rsidP="00C91204">
                  <w:pPr>
                    <w:ind w:right="-20"/>
                    <w:jc w:val="center"/>
                    <w:rPr>
                      <w:rFonts w:asciiTheme="minorHAnsi" w:hAnsiTheme="minorHAnsi" w:cstheme="minorHAnsi"/>
                      <w:sz w:val="22"/>
                      <w:szCs w:val="22"/>
                    </w:rPr>
                  </w:pPr>
                  <w:r w:rsidRPr="0041080B">
                    <w:rPr>
                      <w:rFonts w:asciiTheme="minorHAnsi" w:hAnsiTheme="minorHAnsi" w:cstheme="minorHAnsi"/>
                      <w:b/>
                      <w:sz w:val="22"/>
                      <w:szCs w:val="22"/>
                    </w:rPr>
                    <w:t>Total Maximum Score Available                            100%</w:t>
                  </w:r>
                </w:p>
              </w:tc>
              <w:tc>
                <w:tcPr>
                  <w:tcW w:w="1191" w:type="dxa"/>
                  <w:tcBorders>
                    <w:top w:val="single" w:sz="4" w:space="0" w:color="auto"/>
                    <w:left w:val="single" w:sz="4" w:space="0" w:color="auto"/>
                    <w:bottom w:val="single" w:sz="4" w:space="0" w:color="auto"/>
                    <w:right w:val="single" w:sz="4" w:space="0" w:color="auto"/>
                  </w:tcBorders>
                  <w:shd w:val="clear" w:color="auto" w:fill="DBE5F1"/>
                  <w:hideMark/>
                </w:tcPr>
                <w:p w14:paraId="1AB6F95E" w14:textId="77777777" w:rsidR="00C91204" w:rsidRPr="0041080B" w:rsidRDefault="00C91204" w:rsidP="00C91204">
                  <w:pPr>
                    <w:jc w:val="center"/>
                    <w:rPr>
                      <w:rFonts w:asciiTheme="minorHAnsi" w:hAnsiTheme="minorHAnsi" w:cstheme="minorHAnsi"/>
                      <w:sz w:val="22"/>
                      <w:szCs w:val="22"/>
                    </w:rPr>
                  </w:pPr>
                  <w:r w:rsidRPr="0041080B">
                    <w:rPr>
                      <w:rFonts w:asciiTheme="minorHAnsi" w:hAnsiTheme="minorHAnsi" w:cstheme="minorHAnsi"/>
                      <w:b/>
                      <w:sz w:val="22"/>
                      <w:szCs w:val="22"/>
                    </w:rPr>
                    <w:t>1000</w:t>
                  </w:r>
                </w:p>
              </w:tc>
              <w:tc>
                <w:tcPr>
                  <w:tcW w:w="1457" w:type="dxa"/>
                  <w:tcBorders>
                    <w:top w:val="single" w:sz="4" w:space="0" w:color="auto"/>
                    <w:left w:val="single" w:sz="4" w:space="0" w:color="auto"/>
                    <w:bottom w:val="single" w:sz="4" w:space="0" w:color="auto"/>
                    <w:right w:val="single" w:sz="4" w:space="0" w:color="auto"/>
                  </w:tcBorders>
                  <w:shd w:val="clear" w:color="auto" w:fill="DBE5F1"/>
                </w:tcPr>
                <w:p w14:paraId="788941FE" w14:textId="77777777" w:rsidR="00C91204" w:rsidRPr="0041080B" w:rsidRDefault="00C91204" w:rsidP="00C91204">
                  <w:pPr>
                    <w:jc w:val="center"/>
                    <w:rPr>
                      <w:rFonts w:asciiTheme="minorHAnsi" w:hAnsiTheme="minorHAnsi" w:cstheme="minorHAnsi"/>
                      <w:b/>
                      <w:sz w:val="22"/>
                      <w:szCs w:val="22"/>
                    </w:rPr>
                  </w:pPr>
                </w:p>
              </w:tc>
            </w:tr>
          </w:tbl>
          <w:p w14:paraId="2A03E832" w14:textId="77777777" w:rsidR="00870D49" w:rsidRDefault="00870D49" w:rsidP="00A61091">
            <w:pPr>
              <w:ind w:left="142"/>
              <w:jc w:val="both"/>
            </w:pPr>
          </w:p>
          <w:p w14:paraId="7A24FC85" w14:textId="6D27C6D6" w:rsidR="00A61091" w:rsidRDefault="00A61091" w:rsidP="00A61091">
            <w:pPr>
              <w:ind w:left="142"/>
              <w:jc w:val="both"/>
            </w:pPr>
            <w:r w:rsidRPr="00A21949">
              <w:t xml:space="preserve">The tender award criteria will be applied to each tender who has successfully passed the Selection Criteria as outlined in Section 3.2 of this RFT.   </w:t>
            </w:r>
            <w:r w:rsidRPr="00666CB9">
              <w:t>Tenderers MUST achieve a minimum of 60% on all tender award criteria above, excluding Ultimate Cost, in order to avoid elimination from the competition. Only tenderers who have achieved the 60% will be evaluated against Ultimate Cost.</w:t>
            </w:r>
          </w:p>
          <w:p w14:paraId="764A044F" w14:textId="77777777" w:rsidR="000127C7" w:rsidRPr="00C653FB" w:rsidRDefault="000127C7" w:rsidP="00A61091">
            <w:pPr>
              <w:ind w:left="142"/>
              <w:jc w:val="both"/>
            </w:pPr>
          </w:p>
          <w:p w14:paraId="77F87CB0" w14:textId="77777777" w:rsidR="00A61091" w:rsidRPr="00C653FB" w:rsidRDefault="00A61091" w:rsidP="00A61091">
            <w:pPr>
              <w:spacing w:line="319" w:lineRule="auto"/>
              <w:ind w:left="142"/>
              <w:jc w:val="both"/>
            </w:pPr>
            <w:r w:rsidRPr="00C653FB">
              <w:lastRenderedPageBreak/>
              <w:t>Only those Tenderers who have qualified in accordance with paragraph 3.2 of this RFT will proceed to be evaluated under this paragraph 3.3.</w:t>
            </w:r>
            <w:r>
              <w:t>1</w:t>
            </w:r>
          </w:p>
          <w:p w14:paraId="12D46E3E" w14:textId="77777777" w:rsidR="00A61091" w:rsidRDefault="00A61091" w:rsidP="0058548D">
            <w:pPr>
              <w:spacing w:line="276" w:lineRule="auto"/>
              <w:ind w:left="142"/>
              <w:jc w:val="both"/>
            </w:pPr>
            <w:r w:rsidRPr="00C653FB">
              <w:t>No commitment of any kind, contractual or otherwise shall exist unless and until a formal written contract has been executed by or on behalf of the Contracting Authority. Any award of notification of preferred bidder status by the Contracting Authority shall not give rise to any enforceable rights by the Tenderer. The Contracting Authority may cancel this public procurement competition at any time prior to a formal written contract being executed by or on behalf of the Contracting Authority. The Contracting Authority does not bind itself to accept the lowest priced or any Tender.</w:t>
            </w:r>
          </w:p>
          <w:p w14:paraId="3000DE61" w14:textId="77777777" w:rsidR="00333FD9" w:rsidRDefault="00333FD9" w:rsidP="0058548D">
            <w:pPr>
              <w:spacing w:line="276" w:lineRule="auto"/>
              <w:ind w:left="142"/>
              <w:jc w:val="both"/>
            </w:pPr>
          </w:p>
          <w:p w14:paraId="73B02D1D" w14:textId="77777777" w:rsidR="00D7766E" w:rsidRPr="00285CBE" w:rsidRDefault="00D7766E" w:rsidP="00D7766E">
            <w:pPr>
              <w:spacing w:line="276" w:lineRule="auto"/>
              <w:ind w:left="142"/>
              <w:jc w:val="both"/>
              <w:rPr>
                <w:b/>
                <w:bCs/>
              </w:rPr>
            </w:pPr>
            <w:r w:rsidRPr="00285CBE">
              <w:rPr>
                <w:b/>
                <w:bCs/>
              </w:rPr>
              <w:t xml:space="preserve">Suppliers please note: </w:t>
            </w:r>
          </w:p>
          <w:p w14:paraId="0AAE1374" w14:textId="36F4BC63" w:rsidR="00D7766E" w:rsidRDefault="00D7766E" w:rsidP="00D7766E">
            <w:pPr>
              <w:spacing w:line="276" w:lineRule="auto"/>
              <w:ind w:left="142"/>
              <w:jc w:val="both"/>
            </w:pPr>
            <w:r>
              <w:t xml:space="preserve">• This specification document is designed to assist the contracting authority in its evaluation of your tender and to enable suppliers provide structured responses to key deliverables. It is structured to reflect the award criteria as set out in the RFT. </w:t>
            </w:r>
          </w:p>
          <w:p w14:paraId="2DA21B3D" w14:textId="2AF8E94F" w:rsidR="00D7766E" w:rsidRDefault="00D7766E" w:rsidP="00D7766E">
            <w:pPr>
              <w:spacing w:line="276" w:lineRule="auto"/>
              <w:ind w:left="142"/>
              <w:jc w:val="both"/>
            </w:pPr>
            <w:r>
              <w:t xml:space="preserve">• This is the minimum specification required. All tenderers MUST meet or exceed this minimum specification to progress through the award criteria to cost evaluation. Additional functionality should be identified in the comments section to facilitate scoring under the award criteria. </w:t>
            </w:r>
          </w:p>
          <w:p w14:paraId="28D46848" w14:textId="599BE683" w:rsidR="00D7766E" w:rsidRDefault="00D7766E" w:rsidP="00D7766E">
            <w:pPr>
              <w:spacing w:line="276" w:lineRule="auto"/>
              <w:ind w:left="142"/>
              <w:jc w:val="both"/>
            </w:pPr>
            <w:r>
              <w:t xml:space="preserve">• Please note responses to individual questions will NOT be scored separately but collectively they will provide a basis for assessing the merits of the tenderer’s overall response to each award criterion and sub-criterion. </w:t>
            </w:r>
          </w:p>
          <w:p w14:paraId="698F2994" w14:textId="71959531" w:rsidR="00D7766E" w:rsidRDefault="00D7766E" w:rsidP="00D7766E">
            <w:pPr>
              <w:spacing w:line="276" w:lineRule="auto"/>
              <w:ind w:left="142"/>
              <w:jc w:val="both"/>
            </w:pPr>
            <w:r>
              <w:t xml:space="preserve">• Compliance with all the standards as regards health and safety, quality assurance and analytical protocols is expected. </w:t>
            </w:r>
          </w:p>
          <w:p w14:paraId="2FAF4213" w14:textId="290D58F7" w:rsidR="00D7766E" w:rsidRDefault="00D7766E" w:rsidP="00D7766E">
            <w:pPr>
              <w:spacing w:line="276" w:lineRule="auto"/>
              <w:ind w:left="142"/>
              <w:jc w:val="both"/>
            </w:pPr>
            <w:r>
              <w:t xml:space="preserve">• Where </w:t>
            </w:r>
            <w:r w:rsidRPr="00875A29">
              <w:rPr>
                <w:b/>
                <w:bCs/>
              </w:rPr>
              <w:t>abnormally low tenders</w:t>
            </w:r>
            <w:r>
              <w:t xml:space="preserve"> are received the Evaluation team shall require the tenderer to explain the price proposed in Appendix 2 (per Article 69 of the EU Procurement Directives 2014/24). Where the tenderer cannot provide a sufficient explanation, the contracting authority is entitled to reject the tender. </w:t>
            </w:r>
          </w:p>
          <w:p w14:paraId="0E9D7B21" w14:textId="6ED9783A" w:rsidR="00D7766E" w:rsidRDefault="00D7766E" w:rsidP="00D7766E">
            <w:pPr>
              <w:spacing w:line="276" w:lineRule="auto"/>
              <w:ind w:left="142"/>
              <w:jc w:val="both"/>
            </w:pPr>
            <w:r>
              <w:t xml:space="preserve">• </w:t>
            </w:r>
            <w:r w:rsidRPr="00875A29">
              <w:rPr>
                <w:b/>
                <w:bCs/>
              </w:rPr>
              <w:t>Next Ranked Supplier</w:t>
            </w:r>
            <w:r>
              <w:t xml:space="preserve"> - The award of any contract is subject to the successful tenderer meeting the required specification and standards as set out in this RFT and Appendix 1. Should the required specification and standards not be met, </w:t>
            </w:r>
            <w:r w:rsidR="00314B1F" w:rsidRPr="00314B1F">
              <w:t>the Contracting Authority</w:t>
            </w:r>
            <w:r>
              <w:t xml:space="preserve"> reserves the right to award any contract to the next highest-ranked Tenderer. </w:t>
            </w:r>
          </w:p>
          <w:p w14:paraId="4913CA88" w14:textId="0355223D" w:rsidR="00D7766E" w:rsidRDefault="00D7766E" w:rsidP="00D7766E">
            <w:pPr>
              <w:spacing w:line="276" w:lineRule="auto"/>
              <w:ind w:left="142"/>
              <w:jc w:val="both"/>
            </w:pPr>
            <w:r>
              <w:t xml:space="preserve">• </w:t>
            </w:r>
            <w:r w:rsidRPr="00875A29">
              <w:rPr>
                <w:b/>
                <w:bCs/>
              </w:rPr>
              <w:t>Tie Break</w:t>
            </w:r>
            <w:r>
              <w:t xml:space="preserve"> - If the evaluation outcome results in a tie between two or more Tenders, then the Tender with the highest score for the highest weighted criterion shall be deemed the most economically advantageous tender. If the score remains in a tie, the remaining criterion will be assessed by the highest weighted until there is no longer a tie. If the score remains a tie after all criterions are assessed, the tenderers will be asked to submit a Best and Final Offer (BAFO). </w:t>
            </w:r>
          </w:p>
          <w:p w14:paraId="4EAF723E" w14:textId="77777777" w:rsidR="00146F73" w:rsidRDefault="00146F73" w:rsidP="00D7766E">
            <w:pPr>
              <w:spacing w:line="276" w:lineRule="auto"/>
              <w:ind w:left="142"/>
              <w:jc w:val="both"/>
            </w:pPr>
          </w:p>
          <w:p w14:paraId="1A1A63EE" w14:textId="77777777" w:rsidR="00146F73" w:rsidRDefault="00146F73" w:rsidP="00D7766E">
            <w:pPr>
              <w:spacing w:line="276" w:lineRule="auto"/>
              <w:ind w:left="142"/>
              <w:jc w:val="both"/>
            </w:pPr>
          </w:p>
          <w:p w14:paraId="10560822" w14:textId="32755713" w:rsidR="00D7766E" w:rsidRDefault="00D7766E" w:rsidP="00D7766E">
            <w:pPr>
              <w:spacing w:line="276" w:lineRule="auto"/>
              <w:ind w:left="142"/>
              <w:jc w:val="both"/>
            </w:pPr>
            <w:r>
              <w:lastRenderedPageBreak/>
              <w:t xml:space="preserve">A failure to answer question(s) may leave the contracting authority with insufficient information on which to base a thorough evaluation and in turn may result in loss of marks in respect of the relevant Award Criterion. Therefore, please ensure you complete ALL sections of this questionnaire. </w:t>
            </w:r>
          </w:p>
          <w:p w14:paraId="7AB0BCCA" w14:textId="433D9D26" w:rsidR="00333FD9" w:rsidRDefault="00D7766E" w:rsidP="00D7766E">
            <w:pPr>
              <w:spacing w:line="276" w:lineRule="auto"/>
              <w:ind w:left="142"/>
              <w:jc w:val="both"/>
            </w:pPr>
            <w:r>
              <w:t xml:space="preserve">The award of contract will be on the basis of the Most Economically Advantageous Tender received, in accordance with the above tender award criteria, weightings and rules.  </w:t>
            </w:r>
          </w:p>
          <w:p w14:paraId="07E36787" w14:textId="77777777" w:rsidR="00333FD9" w:rsidRPr="00C653FB" w:rsidRDefault="00333FD9" w:rsidP="0058548D">
            <w:pPr>
              <w:spacing w:line="276" w:lineRule="auto"/>
              <w:ind w:left="142"/>
              <w:jc w:val="both"/>
            </w:pPr>
          </w:p>
          <w:p w14:paraId="7A95EF33" w14:textId="77777777" w:rsidR="00A61091" w:rsidRPr="0058548D" w:rsidRDefault="00A61091" w:rsidP="0058548D">
            <w:pPr>
              <w:widowControl w:val="0"/>
              <w:tabs>
                <w:tab w:val="left" w:pos="180"/>
                <w:tab w:val="left" w:pos="284"/>
                <w:tab w:val="left" w:pos="720"/>
                <w:tab w:val="left" w:pos="993"/>
                <w:tab w:val="left" w:pos="3060"/>
                <w:tab w:val="left" w:pos="3780"/>
                <w:tab w:val="left" w:pos="4500"/>
              </w:tabs>
              <w:autoSpaceDE w:val="0"/>
              <w:autoSpaceDN w:val="0"/>
              <w:adjustRightInd w:val="0"/>
              <w:spacing w:line="360" w:lineRule="auto"/>
              <w:ind w:left="142"/>
              <w:jc w:val="center"/>
              <w:outlineLvl w:val="0"/>
              <w:rPr>
                <w:rFonts w:eastAsia="Times New Roman" w:cs="Times New Roman"/>
                <w:color w:val="FF0000"/>
                <w:lang w:val="en-US"/>
              </w:rPr>
            </w:pPr>
            <w:r w:rsidRPr="0058548D">
              <w:rPr>
                <w:rFonts w:eastAsia="Times New Roman" w:cs="Times New Roman"/>
                <w:color w:val="FF0000"/>
                <w:lang w:val="en-US"/>
              </w:rPr>
              <w:t xml:space="preserve">Tenderers must use </w:t>
            </w:r>
            <w:r w:rsidRPr="0058548D">
              <w:rPr>
                <w:rFonts w:cs="Times New Roman"/>
                <w:b/>
                <w:color w:val="FF0000"/>
              </w:rPr>
              <w:t>Appendix 1: Tender Response Document</w:t>
            </w:r>
            <w:r w:rsidRPr="0058548D">
              <w:rPr>
                <w:rFonts w:cs="Times New Roman"/>
                <w:bCs/>
                <w:color w:val="FF0000"/>
              </w:rPr>
              <w:t xml:space="preserve"> </w:t>
            </w:r>
            <w:r w:rsidRPr="0058548D">
              <w:rPr>
                <w:rFonts w:eastAsia="Times New Roman" w:cs="Times New Roman"/>
                <w:color w:val="FF0000"/>
                <w:lang w:val="en-US"/>
              </w:rPr>
              <w:t>to structure their response on how they meet the requirements.</w:t>
            </w:r>
          </w:p>
          <w:p w14:paraId="0BDBF404" w14:textId="1BC2601B" w:rsidR="00206AFD" w:rsidRPr="00337758" w:rsidRDefault="00206AFD" w:rsidP="00CF366A"/>
        </w:tc>
      </w:tr>
    </w:tbl>
    <w:p w14:paraId="250184B5" w14:textId="5BB9CEFB" w:rsidR="00CB67AF" w:rsidRPr="00401A6A" w:rsidRDefault="00870D49" w:rsidP="00D6277F">
      <w:pPr>
        <w:jc w:val="center"/>
        <w:rPr>
          <w:lang w:val="en-US"/>
        </w:rPr>
      </w:pPr>
      <w:r>
        <w:rPr>
          <w:lang w:val="en-US"/>
        </w:rPr>
        <w:lastRenderedPageBreak/>
        <w:t>T</w:t>
      </w:r>
      <w:r w:rsidRPr="00401A6A">
        <w:rPr>
          <w:lang w:val="en-US"/>
        </w:rPr>
        <w:t>he lowest Ultimate Cost tender</w:t>
      </w:r>
      <w:r w:rsidR="00CB67AF" w:rsidRPr="00401A6A">
        <w:rPr>
          <w:lang w:val="en-US"/>
        </w:rPr>
        <w:t xml:space="preserve"> will receive the maximum score achievable under this criterion.</w:t>
      </w:r>
    </w:p>
    <w:tbl>
      <w:tblPr>
        <w:tblW w:w="8718" w:type="dxa"/>
        <w:tblInd w:w="567" w:type="dxa"/>
        <w:tblBorders>
          <w:top w:val="single" w:sz="4" w:space="0" w:color="auto"/>
          <w:left w:val="single" w:sz="4" w:space="0" w:color="auto"/>
          <w:bottom w:val="single" w:sz="4" w:space="0" w:color="auto"/>
          <w:right w:val="single" w:sz="4" w:space="0" w:color="auto"/>
        </w:tblBorders>
        <w:tblLayout w:type="fixed"/>
        <w:tblLook w:val="00A0" w:firstRow="1" w:lastRow="0" w:firstColumn="1" w:lastColumn="0" w:noHBand="0" w:noVBand="0"/>
      </w:tblPr>
      <w:tblGrid>
        <w:gridCol w:w="2689"/>
        <w:gridCol w:w="6029"/>
      </w:tblGrid>
      <w:tr w:rsidR="00CB67AF" w:rsidRPr="00401A6A" w14:paraId="4BC4211E" w14:textId="77777777" w:rsidTr="00A61091">
        <w:trPr>
          <w:trHeight w:val="509"/>
        </w:trPr>
        <w:tc>
          <w:tcPr>
            <w:tcW w:w="2689" w:type="dxa"/>
            <w:shd w:val="clear" w:color="auto" w:fill="D5DCE4" w:themeFill="text2" w:themeFillTint="33"/>
            <w:noWrap/>
            <w:vAlign w:val="bottom"/>
          </w:tcPr>
          <w:p w14:paraId="464CD684" w14:textId="400D17F9" w:rsidR="00CB67AF" w:rsidRPr="00D6277F" w:rsidRDefault="00CB67AF" w:rsidP="00A61091">
            <w:pPr>
              <w:jc w:val="center"/>
              <w:rPr>
                <w:b/>
                <w:lang w:eastAsia="en-IE"/>
              </w:rPr>
            </w:pPr>
            <w:r w:rsidRPr="00D6277F">
              <w:rPr>
                <w:b/>
                <w:lang w:eastAsia="en-IE"/>
              </w:rPr>
              <w:t>Pricing  Score =</w:t>
            </w:r>
          </w:p>
        </w:tc>
        <w:tc>
          <w:tcPr>
            <w:tcW w:w="6029" w:type="dxa"/>
            <w:shd w:val="clear" w:color="auto" w:fill="D5DCE4" w:themeFill="text2" w:themeFillTint="33"/>
            <w:noWrap/>
            <w:vAlign w:val="bottom"/>
          </w:tcPr>
          <w:p w14:paraId="0CCE59BA" w14:textId="72BF6BFC" w:rsidR="00CB67AF" w:rsidRPr="00D6277F" w:rsidRDefault="00CB67AF" w:rsidP="00A61091">
            <w:pPr>
              <w:rPr>
                <w:b/>
                <w:u w:val="single"/>
                <w:lang w:eastAsia="en-IE"/>
              </w:rPr>
            </w:pPr>
            <w:r w:rsidRPr="00D6277F">
              <w:rPr>
                <w:b/>
                <w:u w:val="single"/>
                <w:lang w:eastAsia="en-IE"/>
              </w:rPr>
              <w:t>Lowest Tendered Price x Max Points</w:t>
            </w:r>
          </w:p>
          <w:p w14:paraId="6354EAE4" w14:textId="77777777" w:rsidR="00CB67AF" w:rsidRPr="00D6277F" w:rsidRDefault="00CB67AF" w:rsidP="00A61091">
            <w:pPr>
              <w:rPr>
                <w:b/>
                <w:u w:val="single"/>
                <w:lang w:eastAsia="en-IE"/>
              </w:rPr>
            </w:pPr>
            <w:r w:rsidRPr="00D6277F">
              <w:rPr>
                <w:b/>
                <w:lang w:eastAsia="en-IE"/>
              </w:rPr>
              <w:t>Price of bid being evaluated</w:t>
            </w:r>
          </w:p>
        </w:tc>
      </w:tr>
    </w:tbl>
    <w:p w14:paraId="1B93B7ED" w14:textId="77777777" w:rsidR="00A61091" w:rsidRDefault="00A61091" w:rsidP="00A61091">
      <w:pPr>
        <w:widowControl w:val="0"/>
        <w:tabs>
          <w:tab w:val="left" w:pos="0"/>
          <w:tab w:val="left" w:pos="180"/>
          <w:tab w:val="left" w:pos="720"/>
          <w:tab w:val="left" w:pos="993"/>
          <w:tab w:val="left" w:pos="3060"/>
          <w:tab w:val="left" w:pos="3780"/>
          <w:tab w:val="left" w:pos="4500"/>
        </w:tabs>
        <w:autoSpaceDE w:val="0"/>
        <w:autoSpaceDN w:val="0"/>
        <w:adjustRightInd w:val="0"/>
        <w:spacing w:line="360" w:lineRule="auto"/>
        <w:ind w:right="273"/>
        <w:jc w:val="center"/>
        <w:outlineLvl w:val="0"/>
        <w:rPr>
          <w:rFonts w:ascii="Times New Roman" w:hAnsi="Times New Roman" w:cs="Times New Roman"/>
          <w:b/>
          <w:bCs/>
          <w:sz w:val="24"/>
          <w:szCs w:val="24"/>
          <w:lang w:val="en-US"/>
        </w:rPr>
      </w:pPr>
    </w:p>
    <w:p w14:paraId="3EFAD728" w14:textId="77777777" w:rsidR="00CB67AF" w:rsidRPr="0058548D" w:rsidRDefault="00CB67AF" w:rsidP="0058548D">
      <w:pPr>
        <w:widowControl w:val="0"/>
        <w:tabs>
          <w:tab w:val="left" w:pos="180"/>
          <w:tab w:val="left" w:pos="284"/>
          <w:tab w:val="left" w:pos="720"/>
          <w:tab w:val="left" w:pos="993"/>
          <w:tab w:val="left" w:pos="3060"/>
          <w:tab w:val="left" w:pos="3780"/>
          <w:tab w:val="left" w:pos="4500"/>
        </w:tabs>
        <w:autoSpaceDE w:val="0"/>
        <w:autoSpaceDN w:val="0"/>
        <w:adjustRightInd w:val="0"/>
        <w:spacing w:line="360" w:lineRule="auto"/>
        <w:ind w:firstLine="284"/>
        <w:outlineLvl w:val="0"/>
        <w:rPr>
          <w:rFonts w:ascii="Calibri" w:hAnsi="Calibri" w:cs="Calibri"/>
          <w:lang w:val="en-US"/>
        </w:rPr>
      </w:pPr>
      <w:r w:rsidRPr="0058548D">
        <w:rPr>
          <w:rFonts w:ascii="Calibri" w:hAnsi="Calibri" w:cs="Calibri"/>
          <w:lang w:val="en-US"/>
        </w:rPr>
        <w:t>Responses for non-cost Award Criteria items will be scored using the following matrix:</w:t>
      </w:r>
    </w:p>
    <w:tbl>
      <w:tblPr>
        <w:tblW w:w="9488" w:type="dxa"/>
        <w:jc w:val="center"/>
        <w:tblLayout w:type="fixed"/>
        <w:tblCellMar>
          <w:left w:w="0" w:type="dxa"/>
          <w:right w:w="0" w:type="dxa"/>
        </w:tblCellMar>
        <w:tblLook w:val="04A0" w:firstRow="1" w:lastRow="0" w:firstColumn="1" w:lastColumn="0" w:noHBand="0" w:noVBand="1"/>
      </w:tblPr>
      <w:tblGrid>
        <w:gridCol w:w="1124"/>
        <w:gridCol w:w="1134"/>
        <w:gridCol w:w="7230"/>
      </w:tblGrid>
      <w:tr w:rsidR="0058548D" w:rsidRPr="0058548D" w14:paraId="5A417C01" w14:textId="77777777" w:rsidTr="004C566A">
        <w:trPr>
          <w:trHeight w:val="550"/>
          <w:jc w:val="center"/>
        </w:trPr>
        <w:tc>
          <w:tcPr>
            <w:tcW w:w="1124" w:type="dxa"/>
            <w:tcBorders>
              <w:top w:val="single" w:sz="8" w:space="0" w:color="4472C4"/>
              <w:left w:val="single" w:sz="8" w:space="0" w:color="4472C4"/>
              <w:bottom w:val="single" w:sz="8" w:space="0" w:color="4472C4"/>
              <w:right w:val="nil"/>
            </w:tcBorders>
            <w:shd w:val="clear" w:color="auto" w:fill="2E74B5" w:themeFill="accent1" w:themeFillShade="BF"/>
            <w:tcMar>
              <w:top w:w="0" w:type="dxa"/>
              <w:left w:w="108" w:type="dxa"/>
              <w:bottom w:w="0" w:type="dxa"/>
              <w:right w:w="108" w:type="dxa"/>
            </w:tcMar>
            <w:hideMark/>
          </w:tcPr>
          <w:p w14:paraId="705C55DC" w14:textId="77777777" w:rsidR="0058548D" w:rsidRPr="0058548D" w:rsidRDefault="0058548D" w:rsidP="0058548D">
            <w:pPr>
              <w:numPr>
                <w:ilvl w:val="0"/>
                <w:numId w:val="40"/>
              </w:numPr>
              <w:pBdr>
                <w:top w:val="nil"/>
                <w:left w:val="nil"/>
                <w:bottom w:val="nil"/>
                <w:right w:val="nil"/>
                <w:between w:val="nil"/>
                <w:bar w:val="nil"/>
              </w:pBdr>
              <w:spacing w:after="200" w:line="276" w:lineRule="auto"/>
              <w:rPr>
                <w:rFonts w:ascii="Calibri" w:eastAsia="Times New Roman" w:hAnsi="Calibri" w:cs="Times New Roman"/>
                <w:b/>
                <w:bCs/>
                <w:color w:val="FFFFFF"/>
                <w:lang w:val="en-GB"/>
              </w:rPr>
            </w:pPr>
            <w:r w:rsidRPr="0058548D">
              <w:rPr>
                <w:rFonts w:ascii="Calibri" w:eastAsia="Times New Roman" w:hAnsi="Calibri" w:cs="Times New Roman"/>
                <w:b/>
                <w:bCs/>
                <w:color w:val="FFFFFF"/>
                <w:lang w:val="en-GB"/>
              </w:rPr>
              <w:t>Band</w:t>
            </w:r>
          </w:p>
        </w:tc>
        <w:tc>
          <w:tcPr>
            <w:tcW w:w="1134" w:type="dxa"/>
            <w:tcBorders>
              <w:top w:val="single" w:sz="8" w:space="0" w:color="4472C4"/>
              <w:left w:val="nil"/>
              <w:bottom w:val="single" w:sz="8" w:space="0" w:color="4472C4"/>
              <w:right w:val="nil"/>
            </w:tcBorders>
            <w:shd w:val="clear" w:color="auto" w:fill="2E74B5" w:themeFill="accent1" w:themeFillShade="BF"/>
            <w:tcMar>
              <w:top w:w="0" w:type="dxa"/>
              <w:left w:w="108" w:type="dxa"/>
              <w:bottom w:w="0" w:type="dxa"/>
              <w:right w:w="108" w:type="dxa"/>
            </w:tcMar>
            <w:hideMark/>
          </w:tcPr>
          <w:p w14:paraId="2156C69E" w14:textId="77777777" w:rsidR="0058548D" w:rsidRPr="0058548D" w:rsidRDefault="0058548D" w:rsidP="0058548D">
            <w:pPr>
              <w:jc w:val="center"/>
              <w:rPr>
                <w:rFonts w:ascii="Calibri" w:hAnsi="Calibri" w:cs="Calibri"/>
                <w:b/>
                <w:bCs/>
                <w:color w:val="FFFFFF"/>
              </w:rPr>
            </w:pPr>
            <w:r w:rsidRPr="0058548D">
              <w:rPr>
                <w:rFonts w:ascii="Calibri" w:hAnsi="Calibri" w:cs="Calibri"/>
                <w:b/>
                <w:bCs/>
                <w:color w:val="FFFFFF"/>
              </w:rPr>
              <w:t>Scoring Range</w:t>
            </w:r>
          </w:p>
        </w:tc>
        <w:tc>
          <w:tcPr>
            <w:tcW w:w="7230" w:type="dxa"/>
            <w:tcBorders>
              <w:top w:val="single" w:sz="8" w:space="0" w:color="4472C4"/>
              <w:left w:val="nil"/>
              <w:bottom w:val="single" w:sz="8" w:space="0" w:color="4472C4"/>
              <w:right w:val="single" w:sz="8" w:space="0" w:color="4472C4"/>
            </w:tcBorders>
            <w:shd w:val="clear" w:color="auto" w:fill="2E74B5" w:themeFill="accent1" w:themeFillShade="BF"/>
            <w:tcMar>
              <w:top w:w="0" w:type="dxa"/>
              <w:left w:w="108" w:type="dxa"/>
              <w:bottom w:w="0" w:type="dxa"/>
              <w:right w:w="108" w:type="dxa"/>
            </w:tcMar>
            <w:hideMark/>
          </w:tcPr>
          <w:p w14:paraId="190E723E" w14:textId="77777777" w:rsidR="0058548D" w:rsidRPr="0058548D" w:rsidRDefault="0058548D" w:rsidP="0058548D">
            <w:pPr>
              <w:jc w:val="center"/>
              <w:rPr>
                <w:rFonts w:ascii="Calibri" w:hAnsi="Calibri" w:cs="Calibri"/>
                <w:b/>
                <w:bCs/>
                <w:color w:val="FFFFFF"/>
              </w:rPr>
            </w:pPr>
            <w:r w:rsidRPr="0058548D">
              <w:rPr>
                <w:rFonts w:ascii="Calibri" w:hAnsi="Calibri" w:cs="Calibri"/>
                <w:b/>
                <w:bCs/>
                <w:color w:val="FFFFFF"/>
              </w:rPr>
              <w:t>Meaning</w:t>
            </w:r>
          </w:p>
        </w:tc>
      </w:tr>
      <w:tr w:rsidR="0058548D" w:rsidRPr="0058548D" w14:paraId="0A52D639" w14:textId="77777777" w:rsidTr="004C566A">
        <w:trPr>
          <w:trHeight w:val="679"/>
          <w:jc w:val="center"/>
        </w:trPr>
        <w:tc>
          <w:tcPr>
            <w:tcW w:w="1124" w:type="dxa"/>
            <w:tcBorders>
              <w:top w:val="nil"/>
              <w:left w:val="single" w:sz="8" w:space="0" w:color="8EAADB"/>
              <w:bottom w:val="single" w:sz="8" w:space="0" w:color="8EAADB"/>
              <w:right w:val="single" w:sz="8" w:space="0" w:color="8EAADB"/>
            </w:tcBorders>
            <w:shd w:val="clear" w:color="auto" w:fill="D9E2F3"/>
            <w:tcMar>
              <w:top w:w="0" w:type="dxa"/>
              <w:left w:w="108" w:type="dxa"/>
              <w:bottom w:w="0" w:type="dxa"/>
              <w:right w:w="108" w:type="dxa"/>
            </w:tcMar>
            <w:hideMark/>
          </w:tcPr>
          <w:p w14:paraId="1D3F1725" w14:textId="77777777" w:rsidR="0058548D" w:rsidRPr="0058548D" w:rsidRDefault="0058548D" w:rsidP="0058548D">
            <w:pPr>
              <w:rPr>
                <w:rFonts w:ascii="Calibri" w:hAnsi="Calibri" w:cs="Calibri"/>
                <w:b/>
                <w:bCs/>
                <w:lang w:eastAsia="en-IE"/>
              </w:rPr>
            </w:pPr>
            <w:r w:rsidRPr="0058548D">
              <w:rPr>
                <w:rFonts w:ascii="Calibri" w:hAnsi="Calibri" w:cs="Calibri"/>
                <w:b/>
                <w:bCs/>
                <w:lang w:eastAsia="en-IE"/>
              </w:rPr>
              <w:t>Excellent</w:t>
            </w:r>
          </w:p>
        </w:tc>
        <w:tc>
          <w:tcPr>
            <w:tcW w:w="1134" w:type="dxa"/>
            <w:tcBorders>
              <w:top w:val="nil"/>
              <w:left w:val="nil"/>
              <w:bottom w:val="single" w:sz="12" w:space="0" w:color="5B9BD5"/>
              <w:right w:val="single" w:sz="12" w:space="0" w:color="5B9BD5"/>
            </w:tcBorders>
            <w:shd w:val="clear" w:color="auto" w:fill="2E74B5" w:themeFill="accent1" w:themeFillShade="BF"/>
            <w:tcMar>
              <w:top w:w="0" w:type="dxa"/>
              <w:left w:w="108" w:type="dxa"/>
              <w:bottom w:w="0" w:type="dxa"/>
              <w:right w:w="108" w:type="dxa"/>
            </w:tcMar>
            <w:hideMark/>
          </w:tcPr>
          <w:p w14:paraId="1867A5AF" w14:textId="77777777" w:rsidR="0058548D" w:rsidRPr="0058548D" w:rsidRDefault="0058548D" w:rsidP="0058548D">
            <w:pPr>
              <w:spacing w:line="252" w:lineRule="auto"/>
              <w:jc w:val="center"/>
              <w:rPr>
                <w:rFonts w:ascii="Calibri" w:hAnsi="Calibri" w:cs="Calibri"/>
                <w:b/>
                <w:bCs/>
                <w:color w:val="FFFFFF"/>
              </w:rPr>
            </w:pPr>
            <w:r w:rsidRPr="0058548D">
              <w:rPr>
                <w:rFonts w:ascii="Calibri" w:hAnsi="Calibri" w:cs="Calibri"/>
                <w:b/>
                <w:bCs/>
                <w:color w:val="FFFFFF"/>
              </w:rPr>
              <w:t>91% – 100%</w:t>
            </w:r>
          </w:p>
        </w:tc>
        <w:tc>
          <w:tcPr>
            <w:tcW w:w="7230" w:type="dxa"/>
            <w:tcBorders>
              <w:top w:val="nil"/>
              <w:left w:val="nil"/>
              <w:bottom w:val="single" w:sz="8" w:space="0" w:color="8EAADB"/>
              <w:right w:val="single" w:sz="8" w:space="0" w:color="8EAADB"/>
            </w:tcBorders>
            <w:shd w:val="clear" w:color="auto" w:fill="D9E2F3"/>
            <w:tcMar>
              <w:top w:w="0" w:type="dxa"/>
              <w:left w:w="108" w:type="dxa"/>
              <w:bottom w:w="0" w:type="dxa"/>
              <w:right w:w="108" w:type="dxa"/>
            </w:tcMar>
            <w:hideMark/>
          </w:tcPr>
          <w:p w14:paraId="5B4BE9BD" w14:textId="77777777" w:rsidR="0058548D" w:rsidRPr="0058548D" w:rsidRDefault="0058548D" w:rsidP="0058548D">
            <w:pPr>
              <w:rPr>
                <w:rFonts w:ascii="Calibri" w:hAnsi="Calibri" w:cs="Calibri"/>
              </w:rPr>
            </w:pPr>
            <w:r w:rsidRPr="0058548D">
              <w:rPr>
                <w:rFonts w:ascii="Calibri" w:hAnsi="Calibri" w:cs="Calibri"/>
              </w:rPr>
              <w:t>Excellent response that fully meets and exceeds requirements, providing comprehensive, detailed, and convincing assurance that the Tenderer will deliver to an exceptional standard.</w:t>
            </w:r>
          </w:p>
        </w:tc>
      </w:tr>
      <w:tr w:rsidR="0058548D" w:rsidRPr="0058548D" w14:paraId="71D0D871" w14:textId="77777777" w:rsidTr="004C566A">
        <w:trPr>
          <w:trHeight w:val="882"/>
          <w:jc w:val="center"/>
        </w:trPr>
        <w:tc>
          <w:tcPr>
            <w:tcW w:w="1124" w:type="dxa"/>
            <w:tcBorders>
              <w:top w:val="nil"/>
              <w:left w:val="single" w:sz="8" w:space="0" w:color="8EAADB"/>
              <w:bottom w:val="single" w:sz="8" w:space="0" w:color="8EAADB"/>
              <w:right w:val="single" w:sz="8" w:space="0" w:color="8EAADB"/>
            </w:tcBorders>
            <w:tcMar>
              <w:top w:w="0" w:type="dxa"/>
              <w:left w:w="108" w:type="dxa"/>
              <w:bottom w:w="0" w:type="dxa"/>
              <w:right w:w="108" w:type="dxa"/>
            </w:tcMar>
            <w:hideMark/>
          </w:tcPr>
          <w:p w14:paraId="26F10507" w14:textId="77777777" w:rsidR="0058548D" w:rsidRPr="0058548D" w:rsidRDefault="0058548D" w:rsidP="0058548D">
            <w:pPr>
              <w:rPr>
                <w:rFonts w:ascii="Calibri" w:hAnsi="Calibri" w:cs="Calibri"/>
                <w:b/>
                <w:bCs/>
                <w:lang w:eastAsia="en-IE"/>
              </w:rPr>
            </w:pPr>
            <w:r w:rsidRPr="0058548D">
              <w:rPr>
                <w:rFonts w:ascii="Calibri" w:hAnsi="Calibri" w:cs="Calibri"/>
                <w:b/>
                <w:bCs/>
                <w:lang w:eastAsia="en-IE"/>
              </w:rPr>
              <w:t>Very Good</w:t>
            </w:r>
          </w:p>
        </w:tc>
        <w:tc>
          <w:tcPr>
            <w:tcW w:w="1134" w:type="dxa"/>
            <w:tcBorders>
              <w:top w:val="nil"/>
              <w:left w:val="nil"/>
              <w:bottom w:val="single" w:sz="12" w:space="0" w:color="5B9BD5"/>
              <w:right w:val="single" w:sz="12" w:space="0" w:color="5B9BD5"/>
            </w:tcBorders>
            <w:shd w:val="clear" w:color="auto" w:fill="2E74B5" w:themeFill="accent1" w:themeFillShade="BF"/>
            <w:tcMar>
              <w:top w:w="0" w:type="dxa"/>
              <w:left w:w="108" w:type="dxa"/>
              <w:bottom w:w="0" w:type="dxa"/>
              <w:right w:w="108" w:type="dxa"/>
            </w:tcMar>
            <w:hideMark/>
          </w:tcPr>
          <w:p w14:paraId="075A997D" w14:textId="77777777" w:rsidR="0058548D" w:rsidRPr="0058548D" w:rsidRDefault="0058548D" w:rsidP="0058548D">
            <w:pPr>
              <w:spacing w:line="252" w:lineRule="auto"/>
              <w:jc w:val="center"/>
              <w:rPr>
                <w:rFonts w:ascii="Calibri" w:hAnsi="Calibri" w:cs="Calibri"/>
                <w:b/>
                <w:bCs/>
                <w:color w:val="FFFFFF"/>
              </w:rPr>
            </w:pPr>
            <w:r w:rsidRPr="0058548D">
              <w:rPr>
                <w:rFonts w:ascii="Calibri" w:hAnsi="Calibri" w:cs="Calibri"/>
                <w:b/>
                <w:bCs/>
                <w:color w:val="FFFFFF"/>
              </w:rPr>
              <w:t>80% – 90%</w:t>
            </w:r>
          </w:p>
        </w:tc>
        <w:tc>
          <w:tcPr>
            <w:tcW w:w="7230" w:type="dxa"/>
            <w:tcBorders>
              <w:top w:val="nil"/>
              <w:left w:val="nil"/>
              <w:bottom w:val="single" w:sz="8" w:space="0" w:color="8EAADB"/>
              <w:right w:val="single" w:sz="8" w:space="0" w:color="8EAADB"/>
            </w:tcBorders>
            <w:tcMar>
              <w:top w:w="0" w:type="dxa"/>
              <w:left w:w="108" w:type="dxa"/>
              <w:bottom w:w="0" w:type="dxa"/>
              <w:right w:w="108" w:type="dxa"/>
            </w:tcMar>
            <w:hideMark/>
          </w:tcPr>
          <w:p w14:paraId="39BF0FE0" w14:textId="77777777" w:rsidR="0058548D" w:rsidRPr="0058548D" w:rsidRDefault="0058548D" w:rsidP="0058548D">
            <w:pPr>
              <w:rPr>
                <w:rFonts w:ascii="Calibri" w:hAnsi="Calibri" w:cs="Calibri"/>
              </w:rPr>
            </w:pPr>
            <w:r w:rsidRPr="0058548D">
              <w:rPr>
                <w:rFonts w:ascii="Calibri" w:hAnsi="Calibri" w:cs="Calibri"/>
              </w:rPr>
              <w:t xml:space="preserve">A very good response that demonstrates real understanding and fully meets the requirements and provides convincing assurance that the Tenderer will deliver to high standard.  </w:t>
            </w:r>
          </w:p>
        </w:tc>
      </w:tr>
      <w:tr w:rsidR="0058548D" w:rsidRPr="0058548D" w14:paraId="0F8A5CF4" w14:textId="77777777" w:rsidTr="004C566A">
        <w:trPr>
          <w:trHeight w:val="1223"/>
          <w:jc w:val="center"/>
        </w:trPr>
        <w:tc>
          <w:tcPr>
            <w:tcW w:w="1124" w:type="dxa"/>
            <w:tcBorders>
              <w:top w:val="nil"/>
              <w:left w:val="single" w:sz="8" w:space="0" w:color="8EAADB"/>
              <w:bottom w:val="single" w:sz="8" w:space="0" w:color="8EAADB"/>
              <w:right w:val="single" w:sz="8" w:space="0" w:color="8EAADB"/>
            </w:tcBorders>
            <w:shd w:val="clear" w:color="auto" w:fill="D9E2F3"/>
            <w:tcMar>
              <w:top w:w="0" w:type="dxa"/>
              <w:left w:w="108" w:type="dxa"/>
              <w:bottom w:w="0" w:type="dxa"/>
              <w:right w:w="108" w:type="dxa"/>
            </w:tcMar>
            <w:hideMark/>
          </w:tcPr>
          <w:p w14:paraId="740C5F9C" w14:textId="77777777" w:rsidR="0058548D" w:rsidRPr="0058548D" w:rsidRDefault="0058548D" w:rsidP="0058548D">
            <w:pPr>
              <w:rPr>
                <w:rFonts w:ascii="Calibri" w:hAnsi="Calibri" w:cs="Calibri"/>
                <w:b/>
                <w:bCs/>
                <w:lang w:eastAsia="en-IE"/>
              </w:rPr>
            </w:pPr>
            <w:r w:rsidRPr="0058548D">
              <w:rPr>
                <w:rFonts w:ascii="Calibri" w:hAnsi="Calibri" w:cs="Calibri"/>
                <w:b/>
                <w:bCs/>
                <w:lang w:eastAsia="en-IE"/>
              </w:rPr>
              <w:t>Good</w:t>
            </w:r>
          </w:p>
        </w:tc>
        <w:tc>
          <w:tcPr>
            <w:tcW w:w="1134" w:type="dxa"/>
            <w:tcBorders>
              <w:top w:val="nil"/>
              <w:left w:val="nil"/>
              <w:bottom w:val="single" w:sz="12" w:space="0" w:color="5B9BD5"/>
              <w:right w:val="single" w:sz="12" w:space="0" w:color="5B9BD5"/>
            </w:tcBorders>
            <w:shd w:val="clear" w:color="auto" w:fill="2E74B5" w:themeFill="accent1" w:themeFillShade="BF"/>
            <w:tcMar>
              <w:top w:w="0" w:type="dxa"/>
              <w:left w:w="108" w:type="dxa"/>
              <w:bottom w:w="0" w:type="dxa"/>
              <w:right w:w="108" w:type="dxa"/>
            </w:tcMar>
            <w:hideMark/>
          </w:tcPr>
          <w:p w14:paraId="19BCC78E" w14:textId="77777777" w:rsidR="0058548D" w:rsidRPr="0058548D" w:rsidRDefault="0058548D" w:rsidP="0058548D">
            <w:pPr>
              <w:spacing w:line="252" w:lineRule="auto"/>
              <w:jc w:val="center"/>
              <w:rPr>
                <w:rFonts w:ascii="Calibri" w:hAnsi="Calibri" w:cs="Calibri"/>
                <w:b/>
                <w:bCs/>
                <w:color w:val="FFFFFF"/>
              </w:rPr>
            </w:pPr>
            <w:r w:rsidRPr="0058548D">
              <w:rPr>
                <w:rFonts w:ascii="Calibri" w:hAnsi="Calibri" w:cs="Calibri"/>
                <w:b/>
                <w:bCs/>
                <w:color w:val="FFFFFF"/>
              </w:rPr>
              <w:t>60% – 79%</w:t>
            </w:r>
          </w:p>
        </w:tc>
        <w:tc>
          <w:tcPr>
            <w:tcW w:w="7230" w:type="dxa"/>
            <w:tcBorders>
              <w:top w:val="nil"/>
              <w:left w:val="nil"/>
              <w:bottom w:val="single" w:sz="8" w:space="0" w:color="8EAADB"/>
              <w:right w:val="single" w:sz="8" w:space="0" w:color="8EAADB"/>
            </w:tcBorders>
            <w:shd w:val="clear" w:color="auto" w:fill="D9E2F3"/>
            <w:tcMar>
              <w:top w:w="0" w:type="dxa"/>
              <w:left w:w="108" w:type="dxa"/>
              <w:bottom w:w="0" w:type="dxa"/>
              <w:right w:w="108" w:type="dxa"/>
            </w:tcMar>
            <w:hideMark/>
          </w:tcPr>
          <w:p w14:paraId="7A404B01" w14:textId="77777777" w:rsidR="0058548D" w:rsidRPr="0058548D" w:rsidRDefault="0058548D" w:rsidP="0058548D">
            <w:pPr>
              <w:rPr>
                <w:rFonts w:ascii="Calibri" w:hAnsi="Calibri" w:cs="Calibri"/>
              </w:rPr>
            </w:pPr>
            <w:r w:rsidRPr="0058548D">
              <w:rPr>
                <w:rFonts w:ascii="Calibri" w:hAnsi="Calibri" w:cs="Calibri"/>
              </w:rPr>
              <w:t xml:space="preserve">A satisfactory response which demonstrates a reasonable understanding of requirements and provides reasonable confidence that the minimum requirements will be delivered. However, it does not provide sufficiently convincing assurance to award a higher mark. </w:t>
            </w:r>
          </w:p>
        </w:tc>
      </w:tr>
      <w:tr w:rsidR="0058548D" w:rsidRPr="0058548D" w14:paraId="178DD1A5" w14:textId="77777777" w:rsidTr="004C566A">
        <w:trPr>
          <w:trHeight w:val="854"/>
          <w:jc w:val="center"/>
        </w:trPr>
        <w:tc>
          <w:tcPr>
            <w:tcW w:w="1124" w:type="dxa"/>
            <w:tcBorders>
              <w:top w:val="nil"/>
              <w:left w:val="single" w:sz="8" w:space="0" w:color="8EAADB"/>
              <w:bottom w:val="single" w:sz="8" w:space="0" w:color="8EAADB"/>
              <w:right w:val="single" w:sz="8" w:space="0" w:color="8EAADB"/>
            </w:tcBorders>
            <w:tcMar>
              <w:top w:w="0" w:type="dxa"/>
              <w:left w:w="108" w:type="dxa"/>
              <w:bottom w:w="0" w:type="dxa"/>
              <w:right w:w="108" w:type="dxa"/>
            </w:tcMar>
            <w:hideMark/>
          </w:tcPr>
          <w:p w14:paraId="4A1CAC38" w14:textId="77777777" w:rsidR="0058548D" w:rsidRPr="0058548D" w:rsidRDefault="0058548D" w:rsidP="0058548D">
            <w:pPr>
              <w:rPr>
                <w:rFonts w:ascii="Calibri" w:hAnsi="Calibri" w:cs="Calibri"/>
                <w:b/>
                <w:bCs/>
                <w:lang w:eastAsia="en-IE"/>
              </w:rPr>
            </w:pPr>
            <w:r w:rsidRPr="0058548D">
              <w:rPr>
                <w:rFonts w:ascii="Calibri" w:hAnsi="Calibri" w:cs="Calibri"/>
                <w:b/>
                <w:bCs/>
                <w:lang w:eastAsia="en-IE"/>
              </w:rPr>
              <w:t>Fair</w:t>
            </w:r>
          </w:p>
        </w:tc>
        <w:tc>
          <w:tcPr>
            <w:tcW w:w="1134" w:type="dxa"/>
            <w:tcBorders>
              <w:top w:val="nil"/>
              <w:left w:val="nil"/>
              <w:bottom w:val="single" w:sz="12" w:space="0" w:color="5B9BD5"/>
              <w:right w:val="single" w:sz="12" w:space="0" w:color="5B9BD5"/>
            </w:tcBorders>
            <w:shd w:val="clear" w:color="auto" w:fill="2E74B5" w:themeFill="accent1" w:themeFillShade="BF"/>
            <w:tcMar>
              <w:top w:w="0" w:type="dxa"/>
              <w:left w:w="108" w:type="dxa"/>
              <w:bottom w:w="0" w:type="dxa"/>
              <w:right w:w="108" w:type="dxa"/>
            </w:tcMar>
            <w:hideMark/>
          </w:tcPr>
          <w:p w14:paraId="4907C74C" w14:textId="77777777" w:rsidR="0058548D" w:rsidRPr="0058548D" w:rsidRDefault="0058548D" w:rsidP="0058548D">
            <w:pPr>
              <w:spacing w:line="252" w:lineRule="auto"/>
              <w:jc w:val="center"/>
              <w:rPr>
                <w:rFonts w:ascii="Calibri" w:hAnsi="Calibri" w:cs="Calibri"/>
                <w:b/>
                <w:bCs/>
                <w:color w:val="FFFFFF"/>
              </w:rPr>
            </w:pPr>
            <w:r w:rsidRPr="0058548D">
              <w:rPr>
                <w:rFonts w:ascii="Calibri" w:hAnsi="Calibri" w:cs="Calibri"/>
                <w:b/>
                <w:bCs/>
                <w:color w:val="FFFFFF"/>
              </w:rPr>
              <w:t>30% - 59%</w:t>
            </w:r>
          </w:p>
        </w:tc>
        <w:tc>
          <w:tcPr>
            <w:tcW w:w="7230" w:type="dxa"/>
            <w:tcBorders>
              <w:top w:val="nil"/>
              <w:left w:val="nil"/>
              <w:bottom w:val="single" w:sz="8" w:space="0" w:color="8EAADB"/>
              <w:right w:val="single" w:sz="8" w:space="0" w:color="8EAADB"/>
            </w:tcBorders>
            <w:tcMar>
              <w:top w:w="0" w:type="dxa"/>
              <w:left w:w="108" w:type="dxa"/>
              <w:bottom w:w="0" w:type="dxa"/>
              <w:right w:w="108" w:type="dxa"/>
            </w:tcMar>
            <w:hideMark/>
          </w:tcPr>
          <w:p w14:paraId="4A75781D" w14:textId="77777777" w:rsidR="0058548D" w:rsidRPr="0058548D" w:rsidRDefault="0058548D" w:rsidP="0058548D">
            <w:pPr>
              <w:rPr>
                <w:rFonts w:ascii="Calibri" w:hAnsi="Calibri" w:cs="Calibri"/>
              </w:rPr>
            </w:pPr>
            <w:r w:rsidRPr="0058548D">
              <w:rPr>
                <w:rFonts w:ascii="Calibri" w:hAnsi="Calibri" w:cs="Calibri"/>
              </w:rPr>
              <w:t>A response where reservations exist due to a lack of convincing details and comprehensive credibility. There is a significant risk that the requirements will not be delivered to a satisfactory standard.</w:t>
            </w:r>
          </w:p>
        </w:tc>
      </w:tr>
      <w:tr w:rsidR="0058548D" w:rsidRPr="0058548D" w14:paraId="6674C1DD" w14:textId="77777777" w:rsidTr="004C566A">
        <w:trPr>
          <w:trHeight w:val="675"/>
          <w:jc w:val="center"/>
        </w:trPr>
        <w:tc>
          <w:tcPr>
            <w:tcW w:w="1124" w:type="dxa"/>
            <w:tcBorders>
              <w:top w:val="nil"/>
              <w:left w:val="single" w:sz="8" w:space="0" w:color="8EAADB"/>
              <w:bottom w:val="single" w:sz="8" w:space="0" w:color="8EAADB"/>
              <w:right w:val="single" w:sz="8" w:space="0" w:color="8EAADB"/>
            </w:tcBorders>
            <w:shd w:val="clear" w:color="auto" w:fill="D9E2F3"/>
            <w:tcMar>
              <w:top w:w="0" w:type="dxa"/>
              <w:left w:w="108" w:type="dxa"/>
              <w:bottom w:w="0" w:type="dxa"/>
              <w:right w:w="108" w:type="dxa"/>
            </w:tcMar>
            <w:hideMark/>
          </w:tcPr>
          <w:p w14:paraId="36B06A01" w14:textId="77777777" w:rsidR="0058548D" w:rsidRPr="0058548D" w:rsidRDefault="0058548D" w:rsidP="0058548D">
            <w:pPr>
              <w:rPr>
                <w:rFonts w:ascii="Calibri" w:hAnsi="Calibri" w:cs="Calibri"/>
                <w:b/>
                <w:bCs/>
                <w:lang w:eastAsia="en-IE"/>
              </w:rPr>
            </w:pPr>
            <w:r w:rsidRPr="0058548D">
              <w:rPr>
                <w:rFonts w:ascii="Calibri" w:hAnsi="Calibri" w:cs="Calibri"/>
                <w:b/>
                <w:bCs/>
                <w:lang w:eastAsia="en-IE"/>
              </w:rPr>
              <w:t>Poor</w:t>
            </w:r>
          </w:p>
        </w:tc>
        <w:tc>
          <w:tcPr>
            <w:tcW w:w="1134" w:type="dxa"/>
            <w:tcBorders>
              <w:top w:val="nil"/>
              <w:left w:val="nil"/>
              <w:bottom w:val="single" w:sz="12" w:space="0" w:color="5B9BD5"/>
              <w:right w:val="single" w:sz="12" w:space="0" w:color="5B9BD5"/>
            </w:tcBorders>
            <w:shd w:val="clear" w:color="auto" w:fill="2E74B5" w:themeFill="accent1" w:themeFillShade="BF"/>
            <w:tcMar>
              <w:top w:w="0" w:type="dxa"/>
              <w:left w:w="108" w:type="dxa"/>
              <w:bottom w:w="0" w:type="dxa"/>
              <w:right w:w="108" w:type="dxa"/>
            </w:tcMar>
            <w:hideMark/>
          </w:tcPr>
          <w:p w14:paraId="28DF71A5" w14:textId="77777777" w:rsidR="0058548D" w:rsidRPr="0058548D" w:rsidRDefault="0058548D" w:rsidP="0058548D">
            <w:pPr>
              <w:spacing w:line="252" w:lineRule="auto"/>
              <w:jc w:val="center"/>
              <w:rPr>
                <w:rFonts w:ascii="Calibri" w:hAnsi="Calibri" w:cs="Calibri"/>
                <w:b/>
                <w:bCs/>
                <w:color w:val="FFFFFF"/>
              </w:rPr>
            </w:pPr>
            <w:r w:rsidRPr="0058548D">
              <w:rPr>
                <w:rFonts w:ascii="Calibri" w:hAnsi="Calibri" w:cs="Calibri"/>
                <w:b/>
                <w:bCs/>
                <w:color w:val="FFFFFF"/>
              </w:rPr>
              <w:t>1% – 29%</w:t>
            </w:r>
          </w:p>
        </w:tc>
        <w:tc>
          <w:tcPr>
            <w:tcW w:w="7230" w:type="dxa"/>
            <w:tcBorders>
              <w:top w:val="nil"/>
              <w:left w:val="nil"/>
              <w:bottom w:val="single" w:sz="8" w:space="0" w:color="8EAADB"/>
              <w:right w:val="single" w:sz="8" w:space="0" w:color="8EAADB"/>
            </w:tcBorders>
            <w:shd w:val="clear" w:color="auto" w:fill="D9E2F3"/>
            <w:tcMar>
              <w:top w:w="0" w:type="dxa"/>
              <w:left w:w="108" w:type="dxa"/>
              <w:bottom w:w="0" w:type="dxa"/>
              <w:right w:w="108" w:type="dxa"/>
            </w:tcMar>
            <w:hideMark/>
          </w:tcPr>
          <w:p w14:paraId="1F179325" w14:textId="77777777" w:rsidR="0058548D" w:rsidRPr="0058548D" w:rsidRDefault="0058548D" w:rsidP="0058548D">
            <w:pPr>
              <w:rPr>
                <w:rFonts w:ascii="Calibri" w:hAnsi="Calibri" w:cs="Calibri"/>
              </w:rPr>
            </w:pPr>
            <w:r w:rsidRPr="0058548D">
              <w:rPr>
                <w:rFonts w:ascii="Calibri" w:hAnsi="Calibri" w:cs="Calibri"/>
              </w:rPr>
              <w:t>A response that raises significant reservations, due to insufficient detail, critical or notable deficiencies, that seriously lacks credibility, presenting a high risk of non-delivery.</w:t>
            </w:r>
          </w:p>
        </w:tc>
      </w:tr>
      <w:tr w:rsidR="0058548D" w:rsidRPr="0058548D" w14:paraId="178B1D44" w14:textId="77777777" w:rsidTr="004C566A">
        <w:trPr>
          <w:trHeight w:val="564"/>
          <w:jc w:val="center"/>
        </w:trPr>
        <w:tc>
          <w:tcPr>
            <w:tcW w:w="1124" w:type="dxa"/>
            <w:tcBorders>
              <w:top w:val="nil"/>
              <w:left w:val="single" w:sz="8" w:space="0" w:color="8EAADB"/>
              <w:bottom w:val="single" w:sz="8" w:space="0" w:color="8EAADB"/>
              <w:right w:val="single" w:sz="8" w:space="0" w:color="8EAADB"/>
            </w:tcBorders>
            <w:tcMar>
              <w:top w:w="0" w:type="dxa"/>
              <w:left w:w="108" w:type="dxa"/>
              <w:bottom w:w="0" w:type="dxa"/>
              <w:right w:w="108" w:type="dxa"/>
            </w:tcMar>
          </w:tcPr>
          <w:p w14:paraId="283E29CE" w14:textId="77777777" w:rsidR="0058548D" w:rsidRPr="0058548D" w:rsidRDefault="0058548D" w:rsidP="0058548D">
            <w:pPr>
              <w:rPr>
                <w:rFonts w:ascii="Calibri" w:hAnsi="Calibri" w:cs="Calibri"/>
                <w:b/>
                <w:bCs/>
                <w:lang w:eastAsia="en-IE"/>
              </w:rPr>
            </w:pPr>
            <w:r w:rsidRPr="0058548D">
              <w:rPr>
                <w:rFonts w:ascii="Calibri" w:hAnsi="Calibri" w:cs="Calibri"/>
                <w:b/>
                <w:bCs/>
                <w:lang w:eastAsia="en-IE"/>
              </w:rPr>
              <w:t>0</w:t>
            </w:r>
          </w:p>
        </w:tc>
        <w:tc>
          <w:tcPr>
            <w:tcW w:w="1134" w:type="dxa"/>
            <w:tcBorders>
              <w:top w:val="nil"/>
              <w:left w:val="nil"/>
              <w:bottom w:val="single" w:sz="12" w:space="0" w:color="5B9BD5"/>
              <w:right w:val="single" w:sz="12" w:space="0" w:color="5B9BD5"/>
            </w:tcBorders>
            <w:shd w:val="clear" w:color="auto" w:fill="2E74B5" w:themeFill="accent1" w:themeFillShade="BF"/>
            <w:tcMar>
              <w:top w:w="0" w:type="dxa"/>
              <w:left w:w="108" w:type="dxa"/>
              <w:bottom w:w="0" w:type="dxa"/>
              <w:right w:w="108" w:type="dxa"/>
            </w:tcMar>
            <w:hideMark/>
          </w:tcPr>
          <w:p w14:paraId="73D69A9A" w14:textId="77777777" w:rsidR="0058548D" w:rsidRPr="0058548D" w:rsidRDefault="0058548D" w:rsidP="0058548D">
            <w:pPr>
              <w:spacing w:line="252" w:lineRule="auto"/>
              <w:jc w:val="center"/>
              <w:rPr>
                <w:rFonts w:ascii="Calibri" w:hAnsi="Calibri" w:cs="Calibri"/>
                <w:b/>
                <w:bCs/>
                <w:color w:val="FFFFFF"/>
              </w:rPr>
            </w:pPr>
            <w:r w:rsidRPr="0058548D">
              <w:rPr>
                <w:rFonts w:ascii="Calibri" w:hAnsi="Calibri" w:cs="Calibri"/>
                <w:b/>
                <w:bCs/>
                <w:color w:val="FFFFFF"/>
              </w:rPr>
              <w:t>0%</w:t>
            </w:r>
          </w:p>
        </w:tc>
        <w:tc>
          <w:tcPr>
            <w:tcW w:w="7230" w:type="dxa"/>
            <w:tcBorders>
              <w:top w:val="nil"/>
              <w:left w:val="nil"/>
              <w:bottom w:val="single" w:sz="8" w:space="0" w:color="8EAADB"/>
              <w:right w:val="single" w:sz="8" w:space="0" w:color="8EAADB"/>
            </w:tcBorders>
            <w:tcMar>
              <w:top w:w="0" w:type="dxa"/>
              <w:left w:w="108" w:type="dxa"/>
              <w:bottom w:w="0" w:type="dxa"/>
              <w:right w:w="108" w:type="dxa"/>
            </w:tcMar>
            <w:hideMark/>
          </w:tcPr>
          <w:p w14:paraId="0AF5ECD3" w14:textId="77777777" w:rsidR="0058548D" w:rsidRPr="0058548D" w:rsidRDefault="0058548D" w:rsidP="0058548D">
            <w:pPr>
              <w:rPr>
                <w:rFonts w:ascii="Calibri" w:hAnsi="Calibri" w:cs="Calibri"/>
              </w:rPr>
            </w:pPr>
            <w:r w:rsidRPr="0058548D">
              <w:rPr>
                <w:rFonts w:ascii="Calibri" w:hAnsi="Calibri" w:cs="Calibri"/>
              </w:rPr>
              <w:t>No Response or partial Response that completely fails to address the criterion under consideration.</w:t>
            </w:r>
          </w:p>
        </w:tc>
      </w:tr>
    </w:tbl>
    <w:p w14:paraId="2838F58E" w14:textId="77777777" w:rsidR="00CB67AF" w:rsidRDefault="00CB67AF" w:rsidP="00D6277F">
      <w:pPr>
        <w:rPr>
          <w:lang w:val="en-US"/>
        </w:rPr>
      </w:pPr>
    </w:p>
    <w:p w14:paraId="095E81B1" w14:textId="77777777" w:rsidR="00644EA2" w:rsidRPr="00644EA2" w:rsidRDefault="00644EA2" w:rsidP="00E063E2">
      <w:pPr>
        <w:tabs>
          <w:tab w:val="left" w:pos="9639"/>
        </w:tabs>
        <w:spacing w:after="0" w:line="240" w:lineRule="auto"/>
        <w:ind w:left="426" w:right="273"/>
        <w:jc w:val="both"/>
        <w:rPr>
          <w:rFonts w:ascii="Calibri" w:eastAsia="Yu Mincho" w:hAnsi="Calibri" w:cs="Calibri"/>
          <w:lang w:val="en-GB" w:eastAsia="ja-JP"/>
        </w:rPr>
      </w:pPr>
      <w:r w:rsidRPr="00644EA2">
        <w:rPr>
          <w:rFonts w:ascii="Calibri" w:eastAsia="Yu Mincho" w:hAnsi="Calibri" w:cs="Calibri"/>
          <w:lang w:val="en-GB" w:eastAsia="ja-JP"/>
        </w:rPr>
        <w:lastRenderedPageBreak/>
        <w:t xml:space="preserve">The scoring of the Qualitative Award Criteria including all sub-criteria will be based on an assessment </w:t>
      </w:r>
    </w:p>
    <w:p w14:paraId="09A21608" w14:textId="77777777" w:rsidR="00644EA2" w:rsidRPr="00644EA2" w:rsidRDefault="00644EA2" w:rsidP="00E063E2">
      <w:pPr>
        <w:tabs>
          <w:tab w:val="left" w:pos="9639"/>
        </w:tabs>
        <w:spacing w:after="0" w:line="240" w:lineRule="auto"/>
        <w:ind w:left="426" w:right="273"/>
        <w:jc w:val="both"/>
        <w:rPr>
          <w:rFonts w:ascii="Calibri" w:eastAsia="Yu Mincho" w:hAnsi="Calibri" w:cs="Calibri"/>
          <w:lang w:val="en-GB" w:eastAsia="ja-JP"/>
        </w:rPr>
      </w:pPr>
      <w:r w:rsidRPr="00644EA2">
        <w:rPr>
          <w:rFonts w:ascii="Calibri" w:eastAsia="Yu Mincho" w:hAnsi="Calibri" w:cs="Calibri"/>
          <w:lang w:val="en-GB" w:eastAsia="ja-JP"/>
        </w:rPr>
        <w:t xml:space="preserve">of the information provided by Tenderers, which MUST be supplied by Tenderers via the completed </w:t>
      </w:r>
    </w:p>
    <w:p w14:paraId="2A33E342" w14:textId="77777777" w:rsidR="00644EA2" w:rsidRPr="00644EA2" w:rsidRDefault="00644EA2" w:rsidP="00E063E2">
      <w:pPr>
        <w:tabs>
          <w:tab w:val="left" w:pos="9639"/>
        </w:tabs>
        <w:spacing w:after="0" w:line="240" w:lineRule="auto"/>
        <w:ind w:left="426" w:right="273"/>
        <w:jc w:val="both"/>
        <w:rPr>
          <w:rFonts w:ascii="Calibri" w:eastAsia="Yu Mincho" w:hAnsi="Calibri" w:cs="Calibri"/>
          <w:lang w:val="en-GB" w:eastAsia="ja-JP"/>
        </w:rPr>
      </w:pPr>
      <w:r w:rsidRPr="00644EA2">
        <w:rPr>
          <w:rFonts w:ascii="Calibri" w:eastAsia="Yu Mincho" w:hAnsi="Calibri" w:cs="Calibri"/>
          <w:lang w:val="en-GB" w:eastAsia="ja-JP"/>
        </w:rPr>
        <w:t xml:space="preserve">Tender Response Document. The Evaluation Group will assess the information provided and each </w:t>
      </w:r>
    </w:p>
    <w:p w14:paraId="10F15B6A" w14:textId="23A23737" w:rsidR="00770FB0" w:rsidRPr="00FD3191" w:rsidRDefault="00644EA2" w:rsidP="00E063E2">
      <w:pPr>
        <w:tabs>
          <w:tab w:val="left" w:pos="9639"/>
        </w:tabs>
        <w:spacing w:after="0" w:line="240" w:lineRule="auto"/>
        <w:ind w:left="426" w:right="273"/>
        <w:jc w:val="both"/>
        <w:rPr>
          <w:rFonts w:ascii="Calibri" w:eastAsia="Yu Mincho" w:hAnsi="Calibri" w:cs="Calibri"/>
          <w:lang w:val="en-GB" w:eastAsia="ja-JP"/>
        </w:rPr>
      </w:pPr>
      <w:r w:rsidRPr="00644EA2">
        <w:rPr>
          <w:rFonts w:ascii="Calibri" w:eastAsia="Yu Mincho" w:hAnsi="Calibri" w:cs="Calibri"/>
          <w:lang w:val="en-GB" w:eastAsia="ja-JP"/>
        </w:rPr>
        <w:t>response element will be awarded marks using the scoring methodology set out above.</w:t>
      </w:r>
    </w:p>
    <w:p w14:paraId="164CAF2D" w14:textId="77777777" w:rsidR="00770FB0" w:rsidRPr="00FD3191" w:rsidRDefault="00770FB0" w:rsidP="00770FB0">
      <w:pPr>
        <w:spacing w:after="0" w:line="240" w:lineRule="auto"/>
        <w:ind w:left="426" w:right="273"/>
        <w:rPr>
          <w:rFonts w:ascii="Calibri" w:eastAsia="Yu Mincho" w:hAnsi="Calibri" w:cs="Calibri"/>
          <w:lang w:eastAsia="ja-JP"/>
        </w:rPr>
      </w:pPr>
    </w:p>
    <w:p w14:paraId="70E64517" w14:textId="77777777" w:rsidR="00CF1063" w:rsidRDefault="00CF1063">
      <w:pPr>
        <w:sectPr w:rsidR="00CF1063" w:rsidSect="00BB09E6">
          <w:type w:val="continuous"/>
          <w:pgSz w:w="11907" w:h="16840" w:code="9"/>
          <w:pgMar w:top="720" w:right="1275" w:bottom="720" w:left="720" w:header="709" w:footer="709" w:gutter="0"/>
          <w:cols w:space="708"/>
          <w:formProt w:val="0"/>
          <w:docGrid w:linePitch="360"/>
        </w:sectPr>
      </w:pPr>
    </w:p>
    <w:tbl>
      <w:tblPr>
        <w:tblW w:w="5000" w:type="pct"/>
        <w:tblLook w:val="01E0" w:firstRow="1" w:lastRow="1" w:firstColumn="1" w:lastColumn="1" w:noHBand="0" w:noVBand="0"/>
      </w:tblPr>
      <w:tblGrid>
        <w:gridCol w:w="787"/>
        <w:gridCol w:w="8284"/>
      </w:tblGrid>
      <w:tr w:rsidR="00BF3DC2" w:rsidRPr="00830A49" w14:paraId="79C5187B" w14:textId="77777777" w:rsidTr="00BF3DC2">
        <w:tc>
          <w:tcPr>
            <w:tcW w:w="434" w:type="pct"/>
          </w:tcPr>
          <w:p w14:paraId="4CF579BE" w14:textId="77777777" w:rsidR="00BF3DC2" w:rsidRPr="00830A49" w:rsidRDefault="00BF3DC2" w:rsidP="00BF3DC2">
            <w:pPr>
              <w:spacing w:line="320" w:lineRule="exact"/>
              <w:rPr>
                <w:color w:val="000080"/>
              </w:rPr>
            </w:pPr>
            <w:r w:rsidRPr="00830A49">
              <w:rPr>
                <w:color w:val="000080"/>
              </w:rPr>
              <w:t>3.3.2</w:t>
            </w:r>
          </w:p>
        </w:tc>
        <w:tc>
          <w:tcPr>
            <w:tcW w:w="4566" w:type="pct"/>
          </w:tcPr>
          <w:p w14:paraId="004C4791" w14:textId="77777777" w:rsidR="00BF3DC2" w:rsidRPr="003215FF" w:rsidRDefault="00BF3DC2" w:rsidP="00BF3DC2">
            <w:r w:rsidRPr="003215FF">
              <w:t xml:space="preserve">Subject to </w:t>
            </w:r>
            <w:r w:rsidRPr="007A6C94">
              <w:t>paragraph</w:t>
            </w:r>
            <w:r>
              <w:t>s</w:t>
            </w:r>
            <w:r w:rsidRPr="003215FF">
              <w:t xml:space="preserve"> 2.1 (Important Notices) and 3.5 (Standstill Period) of this RFT, award of the Goods Contract to the highest ranked Tenderer (as determined by paragraph 3.3.1</w:t>
            </w:r>
            <w:r>
              <w:t>)</w:t>
            </w:r>
            <w:r w:rsidRPr="003215FF">
              <w:t xml:space="preserve"> will be conditional upon:</w:t>
            </w:r>
          </w:p>
          <w:p w14:paraId="09623B7A" w14:textId="77777777" w:rsidR="00BF3DC2" w:rsidRDefault="00BF3DC2" w:rsidP="00695F38">
            <w:pPr>
              <w:pStyle w:val="ListParagraph"/>
              <w:numPr>
                <w:ilvl w:val="0"/>
                <w:numId w:val="10"/>
              </w:numPr>
            </w:pPr>
            <w:r w:rsidRPr="00430861">
              <w:rPr>
                <w:lang w:val="en-IE"/>
              </w:rPr>
              <w:t>the Tenderer submitting the following evidence in respect of the Tenderer (including the Prime Contractor and any Subcontractors, as applicable in accordance with paragraph 3.1 above) to the extent not already provided, within seven (7) days of request by the Contracting Authority:</w:t>
            </w:r>
            <w:r>
              <w:t xml:space="preserve"> </w:t>
            </w:r>
            <w:r w:rsidRPr="003215FF">
              <w:t>(</w:t>
            </w:r>
            <w:proofErr w:type="spellStart"/>
            <w:r w:rsidRPr="003215FF">
              <w:t>i</w:t>
            </w:r>
            <w:proofErr w:type="spellEnd"/>
            <w:r w:rsidRPr="003215FF">
              <w:t xml:space="preserve">) a Declaration in the form attached at Appendix </w:t>
            </w:r>
            <w:r>
              <w:t>4</w:t>
            </w:r>
            <w:r w:rsidRPr="003215FF">
              <w:t xml:space="preserve">; (ii) </w:t>
            </w:r>
            <w:r>
              <w:t xml:space="preserve">if applicable, </w:t>
            </w:r>
            <w:r w:rsidRPr="00430861">
              <w:rPr>
                <w:lang w:val="en-IE"/>
              </w:rPr>
              <w:t xml:space="preserve">evidence to the effect that measures taken by the entity concerned are sufficient to demonstrate its reliability despite the existence of a relevant Exclusion Ground; (iii) </w:t>
            </w:r>
            <w:r w:rsidRPr="003215FF">
              <w:t xml:space="preserve">all or any of the supporting documents specified at </w:t>
            </w:r>
            <w:r w:rsidRPr="00430861">
              <w:rPr>
                <w:lang w:val="en-IE"/>
              </w:rPr>
              <w:t>paragraph</w:t>
            </w:r>
            <w:r w:rsidRPr="003215FF">
              <w:t xml:space="preserve"> 3.2; and</w:t>
            </w:r>
          </w:p>
          <w:p w14:paraId="18907AD6" w14:textId="77777777" w:rsidR="00BF3DC2" w:rsidRPr="00830A49" w:rsidRDefault="00BF3DC2" w:rsidP="00695F38">
            <w:pPr>
              <w:pStyle w:val="ListParagraph"/>
              <w:numPr>
                <w:ilvl w:val="0"/>
                <w:numId w:val="10"/>
              </w:numPr>
            </w:pPr>
            <w:r w:rsidRPr="003215FF">
              <w:t>the evidence specified at</w:t>
            </w:r>
            <w:r>
              <w:t xml:space="preserve"> </w:t>
            </w:r>
            <w:r w:rsidRPr="00430861">
              <w:rPr>
                <w:lang w:val="en-IE"/>
              </w:rPr>
              <w:t>paragraph</w:t>
            </w:r>
            <w:r w:rsidRPr="003215FF">
              <w:t xml:space="preserve"> 3.3.2 (a) above demonstrating that each entity concerned meets the Selection Criteria and </w:t>
            </w:r>
            <w:r w:rsidRPr="00117E35">
              <w:t xml:space="preserve">the compliance requirements specified at </w:t>
            </w:r>
            <w:r>
              <w:t>paragraph</w:t>
            </w:r>
            <w:r w:rsidRPr="00117E35">
              <w:t xml:space="preserve"> 3.1</w:t>
            </w:r>
            <w:r>
              <w:t xml:space="preserve"> </w:t>
            </w:r>
            <w:r>
              <w:rPr>
                <w:szCs w:val="22"/>
              </w:rPr>
              <w:t xml:space="preserve">(b) and (c) </w:t>
            </w:r>
            <w:r w:rsidRPr="00117E35">
              <w:t>above</w:t>
            </w:r>
            <w:r w:rsidRPr="003215FF">
              <w:t>.</w:t>
            </w:r>
          </w:p>
        </w:tc>
      </w:tr>
    </w:tbl>
    <w:p w14:paraId="194912D8" w14:textId="77777777" w:rsidR="00BF3DC2" w:rsidRPr="00830A49" w:rsidRDefault="00BF3DC2" w:rsidP="00BF3DC2">
      <w:pPr>
        <w:pStyle w:val="Heading2"/>
        <w:spacing w:before="120"/>
      </w:pPr>
      <w:r w:rsidRPr="00830A49">
        <w:t>3.4</w:t>
      </w:r>
      <w:r w:rsidRPr="00830A49">
        <w:tab/>
        <w:t>Presentation of Proposals</w:t>
      </w:r>
    </w:p>
    <w:p w14:paraId="2364B6C5" w14:textId="77777777" w:rsidR="00BF3DC2" w:rsidRPr="00830A49" w:rsidRDefault="00BF3DC2" w:rsidP="00BF3DC2">
      <w:r w:rsidRPr="00830A49">
        <w:t xml:space="preserve">Tenderers may be required to make a presentation of the proposal contained in their Tender. The Contracting Authority will not be responsible for the cost of such presentations (in </w:t>
      </w:r>
      <w:r>
        <w:t xml:space="preserve">accordance with paragraph 2.8).  </w:t>
      </w:r>
      <w:r w:rsidRPr="00830A49">
        <w:t xml:space="preserve">Performance at presentations will NOT be evaluated. </w:t>
      </w:r>
    </w:p>
    <w:p w14:paraId="69C47649" w14:textId="77777777" w:rsidR="00BF3DC2" w:rsidRPr="00774010" w:rsidRDefault="00BF3DC2" w:rsidP="00BF3DC2">
      <w:pPr>
        <w:pStyle w:val="Heading2"/>
      </w:pPr>
      <w:r>
        <w:t>3.5</w:t>
      </w:r>
      <w:r>
        <w:tab/>
      </w:r>
      <w:r w:rsidRPr="00830A49">
        <w:t xml:space="preserve">Standstill Period </w:t>
      </w:r>
    </w:p>
    <w:tbl>
      <w:tblPr>
        <w:tblW w:w="5000" w:type="pct"/>
        <w:tblLook w:val="01E0" w:firstRow="1" w:lastRow="1" w:firstColumn="1" w:lastColumn="1" w:noHBand="0" w:noVBand="0"/>
      </w:tblPr>
      <w:tblGrid>
        <w:gridCol w:w="666"/>
        <w:gridCol w:w="8405"/>
      </w:tblGrid>
      <w:tr w:rsidR="00BF3DC2" w:rsidRPr="00830A49" w14:paraId="6C632B5E" w14:textId="77777777" w:rsidTr="00BF3DC2">
        <w:tc>
          <w:tcPr>
            <w:tcW w:w="367" w:type="pct"/>
          </w:tcPr>
          <w:p w14:paraId="30FABCBE" w14:textId="77777777" w:rsidR="00BF3DC2" w:rsidRPr="00830A49" w:rsidRDefault="00BF3DC2" w:rsidP="00BF3DC2">
            <w:pPr>
              <w:rPr>
                <w:color w:val="0000FF"/>
              </w:rPr>
            </w:pPr>
            <w:r w:rsidRPr="00830A49">
              <w:rPr>
                <w:color w:val="0000FF"/>
              </w:rPr>
              <w:t>3.5.1</w:t>
            </w:r>
          </w:p>
        </w:tc>
        <w:tc>
          <w:tcPr>
            <w:tcW w:w="4633" w:type="pct"/>
          </w:tcPr>
          <w:p w14:paraId="1E277FEB" w14:textId="77777777" w:rsidR="00BF3DC2" w:rsidRDefault="00BF3DC2" w:rsidP="00BF3DC2">
            <w:r w:rsidRPr="00830A49">
              <w:t xml:space="preserve">In circumstances where </w:t>
            </w:r>
            <w:r>
              <w:t>the</w:t>
            </w:r>
            <w:r w:rsidRPr="00F318A1">
              <w:t xml:space="preserve"> European Communities (Public Authorities' Contracts) (Review Procedures) Regulations 2010</w:t>
            </w:r>
            <w:r>
              <w:t xml:space="preserve"> </w:t>
            </w:r>
            <w:r w:rsidRPr="00174146">
              <w:t xml:space="preserve">(Statutory Instrument </w:t>
            </w:r>
            <w:r>
              <w:t>130</w:t>
            </w:r>
            <w:r w:rsidRPr="00174146">
              <w:t xml:space="preserve"> of 201</w:t>
            </w:r>
            <w:r>
              <w:t>0</w:t>
            </w:r>
            <w:r w:rsidRPr="00174146">
              <w:t>)</w:t>
            </w:r>
            <w:r>
              <w:t xml:space="preserve">, as amended by the </w:t>
            </w:r>
            <w:r w:rsidRPr="00174146">
              <w:t>European Communities (Public Authorities’ Contracts)</w:t>
            </w:r>
            <w:r>
              <w:t xml:space="preserve"> </w:t>
            </w:r>
            <w:r w:rsidRPr="00174146">
              <w:t>(Review Procedures) (Amendment) Regulations 2015</w:t>
            </w:r>
            <w:r>
              <w:t xml:space="preserve"> (</w:t>
            </w:r>
            <w:r w:rsidRPr="00174146">
              <w:t xml:space="preserve">Statutory Instrument </w:t>
            </w:r>
            <w:r>
              <w:t>192</w:t>
            </w:r>
            <w:r w:rsidRPr="00174146">
              <w:t xml:space="preserve"> of 201</w:t>
            </w:r>
            <w:r>
              <w:t>5</w:t>
            </w:r>
            <w:r w:rsidRPr="00174146">
              <w:t>)</w:t>
            </w:r>
            <w:r>
              <w:t xml:space="preserve"> </w:t>
            </w:r>
            <w:r w:rsidRPr="00830A49">
              <w:t>appl</w:t>
            </w:r>
            <w:r>
              <w:t>y</w:t>
            </w:r>
            <w:r w:rsidRPr="00830A49">
              <w:t>, no contract can or will be executed or take effect until at least fourteen (14) calendar d</w:t>
            </w:r>
            <w:r>
              <w:t xml:space="preserve">ays after the day on which the </w:t>
            </w:r>
            <w:r w:rsidRPr="00830A49">
              <w:t>Tenderers have been sent a notice informing them of the result of this Competition (</w:t>
            </w:r>
            <w:r>
              <w:t xml:space="preserve">the </w:t>
            </w:r>
            <w:r w:rsidRPr="00830A49">
              <w:t xml:space="preserve">“Standstill Period”) if such notice is sent by electronic means.  The Standstill Period shall be sixteen (16) calendar days if such notice is sent by other means.  The preferred bidder will be notified of the decision of the Contracting Authority and of the expiry date of the Standstill Period. </w:t>
            </w:r>
          </w:p>
        </w:tc>
      </w:tr>
      <w:tr w:rsidR="00BF3DC2" w:rsidRPr="00830A49" w14:paraId="003C78BC" w14:textId="77777777" w:rsidTr="00BF3DC2">
        <w:tc>
          <w:tcPr>
            <w:tcW w:w="367" w:type="pct"/>
          </w:tcPr>
          <w:p w14:paraId="33839C8D" w14:textId="77777777" w:rsidR="00BF3DC2" w:rsidRPr="00830A49" w:rsidRDefault="00BF3DC2" w:rsidP="00BF3DC2">
            <w:pPr>
              <w:rPr>
                <w:color w:val="0000FF"/>
              </w:rPr>
            </w:pPr>
            <w:r w:rsidRPr="00830A49">
              <w:rPr>
                <w:color w:val="0000FF"/>
              </w:rPr>
              <w:t>3.5.2</w:t>
            </w:r>
          </w:p>
        </w:tc>
        <w:tc>
          <w:tcPr>
            <w:tcW w:w="4633" w:type="pct"/>
          </w:tcPr>
          <w:p w14:paraId="15ACC87E" w14:textId="77777777" w:rsidR="00BF3DC2" w:rsidRDefault="00BF3DC2" w:rsidP="00BF3DC2">
            <w:r w:rsidRPr="00830A49">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p w14:paraId="5B199A2C" w14:textId="77777777" w:rsidR="00182528" w:rsidRPr="00830A49" w:rsidRDefault="00182528" w:rsidP="00BF3DC2"/>
        </w:tc>
      </w:tr>
    </w:tbl>
    <w:p w14:paraId="2AF0633E" w14:textId="77777777" w:rsidR="00BF3DC2" w:rsidRPr="00830A49" w:rsidRDefault="00BF3DC2" w:rsidP="00BF3DC2">
      <w:pPr>
        <w:pStyle w:val="Heading2"/>
      </w:pPr>
      <w:r>
        <w:lastRenderedPageBreak/>
        <w:t>3.6</w:t>
      </w:r>
      <w:r w:rsidRPr="00830A49">
        <w:tab/>
      </w:r>
      <w:r>
        <w:t>Return of Signed Contracts</w:t>
      </w:r>
    </w:p>
    <w:tbl>
      <w:tblPr>
        <w:tblW w:w="5000" w:type="pct"/>
        <w:tblLook w:val="01E0" w:firstRow="1" w:lastRow="1" w:firstColumn="1" w:lastColumn="1" w:noHBand="0" w:noVBand="0"/>
      </w:tblPr>
      <w:tblGrid>
        <w:gridCol w:w="666"/>
        <w:gridCol w:w="8405"/>
      </w:tblGrid>
      <w:tr w:rsidR="00BF3DC2" w:rsidRPr="00830A49" w14:paraId="051E5215" w14:textId="77777777" w:rsidTr="00BF3DC2">
        <w:tc>
          <w:tcPr>
            <w:tcW w:w="367" w:type="pct"/>
          </w:tcPr>
          <w:p w14:paraId="631C1C09" w14:textId="77777777" w:rsidR="00BF3DC2" w:rsidRPr="00830A49" w:rsidRDefault="00BF3DC2" w:rsidP="00BF3DC2">
            <w:pPr>
              <w:spacing w:before="120"/>
              <w:rPr>
                <w:color w:val="0000FF"/>
              </w:rPr>
            </w:pPr>
            <w:r w:rsidRPr="00830A49">
              <w:rPr>
                <w:color w:val="0000FF"/>
              </w:rPr>
              <w:t>3.6.1</w:t>
            </w:r>
          </w:p>
        </w:tc>
        <w:tc>
          <w:tcPr>
            <w:tcW w:w="4633" w:type="pct"/>
          </w:tcPr>
          <w:p w14:paraId="486C7DAE" w14:textId="66E15489" w:rsidR="00BF3DC2" w:rsidRPr="009C391E" w:rsidRDefault="00BF3DC2" w:rsidP="00BF3DC2">
            <w:r w:rsidRPr="009C391E">
              <w:t>The successful Tenderer must sign and return the Goods Contract and the Confidentiality Agreement, both in duplicate to the Contracting Authority no later than</w:t>
            </w:r>
            <w:r>
              <w:t xml:space="preserve"> </w:t>
            </w:r>
            <w:r w:rsidR="00B34699">
              <w:t>seven</w:t>
            </w:r>
            <w:r w:rsidR="00695F38" w:rsidRPr="00695F38">
              <w:t xml:space="preserve"> (</w:t>
            </w:r>
            <w:r w:rsidR="00B34699">
              <w:t>7</w:t>
            </w:r>
            <w:r w:rsidR="00695F38" w:rsidRPr="00695F38">
              <w:t xml:space="preserve">) </w:t>
            </w:r>
            <w:r w:rsidRPr="009C391E">
              <w:t>calendar days from the date of expiry of the Standstill Period unless notified otherwise in writing by the Contracting Authority. A signed Goods Contract returned by the successful Tenderer is not binding on the Contracting Authority until the Contracting Authority has signed the Goods Contract in accordance with paragraph 2.1.2 above.</w:t>
            </w:r>
          </w:p>
        </w:tc>
      </w:tr>
      <w:tr w:rsidR="00BF3DC2" w:rsidRPr="00830A49" w14:paraId="7CE9771B" w14:textId="77777777" w:rsidTr="00BF3DC2">
        <w:tc>
          <w:tcPr>
            <w:tcW w:w="367" w:type="pct"/>
          </w:tcPr>
          <w:p w14:paraId="773FA93F" w14:textId="77777777" w:rsidR="00BF3DC2" w:rsidRPr="00830A49" w:rsidRDefault="00BF3DC2" w:rsidP="00BF3DC2">
            <w:pPr>
              <w:rPr>
                <w:color w:val="0000FF"/>
              </w:rPr>
            </w:pPr>
            <w:r w:rsidRPr="00830A49">
              <w:rPr>
                <w:color w:val="0000FF"/>
              </w:rPr>
              <w:t>3.6.2</w:t>
            </w:r>
          </w:p>
        </w:tc>
        <w:tc>
          <w:tcPr>
            <w:tcW w:w="4633" w:type="pct"/>
          </w:tcPr>
          <w:p w14:paraId="604CC9E0" w14:textId="77777777" w:rsidR="00BF3DC2" w:rsidRPr="00830A49" w:rsidRDefault="00BF3DC2" w:rsidP="00BF3DC2">
            <w:r w:rsidRPr="00830A49">
              <w:t>Where the signed Goods Contract</w:t>
            </w:r>
            <w:r>
              <w:t xml:space="preserve"> and the Confidentiality Agreement have</w:t>
            </w:r>
            <w:r w:rsidRPr="00830A49">
              <w:t xml:space="preserve"> not been received by the Contracting Authority within the period as specified at </w:t>
            </w:r>
            <w:r w:rsidRPr="00117E35">
              <w:t>paragraph</w:t>
            </w:r>
            <w:r w:rsidRPr="00830A49">
              <w:t xml:space="preserve"> 3.6.1 then the Contracting Authority may proceed to award the Goods Contract to the next highest-ranked Tenderer in accordance with paragraph 3.6.1 above.</w:t>
            </w:r>
          </w:p>
        </w:tc>
      </w:tr>
    </w:tbl>
    <w:p w14:paraId="238B33C2" w14:textId="77777777" w:rsidR="00BF3DC2" w:rsidRDefault="00BF3DC2" w:rsidP="00BF3DC2"/>
    <w:p w14:paraId="2E4D5126" w14:textId="77777777" w:rsidR="00BF3DC2" w:rsidRPr="00830A49" w:rsidRDefault="00BF3DC2" w:rsidP="00BF3DC2">
      <w:pPr>
        <w:pStyle w:val="Heading1"/>
        <w:rPr>
          <w:rFonts w:ascii="Calibri" w:hAnsi="Calibri"/>
        </w:rPr>
        <w:sectPr w:rsidR="00BF3DC2" w:rsidRPr="00830A49" w:rsidSect="00DC2D8E">
          <w:type w:val="continuous"/>
          <w:pgSz w:w="11907" w:h="16840" w:code="9"/>
          <w:pgMar w:top="1134" w:right="1418" w:bottom="851" w:left="1418" w:header="709" w:footer="709" w:gutter="0"/>
          <w:cols w:space="708"/>
          <w:docGrid w:linePitch="360"/>
        </w:sectPr>
      </w:pPr>
      <w:r w:rsidRPr="00830A49">
        <w:rPr>
          <w:rFonts w:ascii="Calibri" w:hAnsi="Calibri"/>
        </w:rPr>
        <w:lastRenderedPageBreak/>
        <w:t>Appendix 1: Requirements and Specifications</w:t>
      </w:r>
    </w:p>
    <w:p w14:paraId="24CFF32A" w14:textId="76B70162" w:rsidR="00A9308C" w:rsidRDefault="00A9308C" w:rsidP="744A3948">
      <w:pPr>
        <w:rPr>
          <w:sz w:val="24"/>
          <w:szCs w:val="24"/>
        </w:rPr>
      </w:pPr>
      <w:r w:rsidRPr="744A3948">
        <w:rPr>
          <w:sz w:val="24"/>
          <w:szCs w:val="24"/>
        </w:rPr>
        <w:t xml:space="preserve">It is up to each tenderer to clearly outline in their </w:t>
      </w:r>
      <w:r w:rsidR="00FD660C" w:rsidRPr="744A3948">
        <w:rPr>
          <w:sz w:val="24"/>
          <w:szCs w:val="24"/>
        </w:rPr>
        <w:t xml:space="preserve">Appendix 1 Technical </w:t>
      </w:r>
      <w:r w:rsidR="42063B1C" w:rsidRPr="744A3948">
        <w:rPr>
          <w:sz w:val="24"/>
          <w:szCs w:val="24"/>
        </w:rPr>
        <w:t>Response Document</w:t>
      </w:r>
      <w:r w:rsidR="00FD660C" w:rsidRPr="744A3948">
        <w:rPr>
          <w:sz w:val="24"/>
          <w:szCs w:val="24"/>
        </w:rPr>
        <w:t xml:space="preserve"> </w:t>
      </w:r>
      <w:r w:rsidRPr="744A3948">
        <w:rPr>
          <w:sz w:val="24"/>
          <w:szCs w:val="24"/>
        </w:rPr>
        <w:t>how their proposa</w:t>
      </w:r>
      <w:r w:rsidR="00FD660C" w:rsidRPr="744A3948">
        <w:rPr>
          <w:sz w:val="24"/>
          <w:szCs w:val="24"/>
        </w:rPr>
        <w:t xml:space="preserve">l meets and or exceeds the requirements. </w:t>
      </w:r>
      <w:r w:rsidR="008752C3" w:rsidRPr="744A3948">
        <w:rPr>
          <w:sz w:val="24"/>
          <w:szCs w:val="24"/>
        </w:rPr>
        <w:t xml:space="preserve"> </w:t>
      </w:r>
    </w:p>
    <w:p w14:paraId="17A04E43" w14:textId="77777777" w:rsidR="007A5C6A" w:rsidRPr="007A5C6A" w:rsidRDefault="007A5C6A" w:rsidP="007A5C6A">
      <w:pPr>
        <w:spacing w:after="0" w:line="276" w:lineRule="auto"/>
        <w:rPr>
          <w:rFonts w:ascii="Calibri" w:eastAsia="Calibri" w:hAnsi="Calibri" w:cs="Times New Roman"/>
          <w:sz w:val="24"/>
          <w:szCs w:val="24"/>
        </w:rPr>
      </w:pPr>
      <w:r w:rsidRPr="007A5C6A">
        <w:rPr>
          <w:rFonts w:ascii="Calibri" w:eastAsia="Calibri" w:hAnsi="Calibri" w:cs="Times New Roman"/>
          <w:sz w:val="24"/>
          <w:szCs w:val="24"/>
        </w:rPr>
        <w:t xml:space="preserve">Where specifications include reference to manufacturer or brand names this is a result of difficulties in specifying the product required. In these instances the phrase “or equivalent” is inferred. </w:t>
      </w:r>
    </w:p>
    <w:p w14:paraId="7BE7141D" w14:textId="77777777" w:rsidR="007A5C6A" w:rsidRPr="007A5C6A" w:rsidRDefault="007A5C6A" w:rsidP="007A5C6A">
      <w:pPr>
        <w:spacing w:after="0" w:line="276" w:lineRule="auto"/>
        <w:rPr>
          <w:rFonts w:ascii="Calibri" w:eastAsia="Calibri" w:hAnsi="Calibri" w:cs="Times New Roman"/>
          <w:sz w:val="24"/>
          <w:szCs w:val="24"/>
        </w:rPr>
      </w:pPr>
      <w:r w:rsidRPr="007A5C6A">
        <w:rPr>
          <w:rFonts w:ascii="Calibri" w:eastAsia="Calibri" w:hAnsi="Calibri" w:cs="Times New Roman"/>
          <w:sz w:val="24"/>
          <w:szCs w:val="24"/>
        </w:rPr>
        <w:t>Compliance with all the standards as regards health and safety, quality assurance and analytical protocols is expected.</w:t>
      </w:r>
    </w:p>
    <w:p w14:paraId="2BAF5E9A" w14:textId="77777777" w:rsidR="007A5C6A" w:rsidRDefault="007A5C6A" w:rsidP="00A9308C">
      <w:pPr>
        <w:rPr>
          <w:bCs/>
          <w:sz w:val="24"/>
          <w:szCs w:val="24"/>
        </w:rPr>
      </w:pPr>
    </w:p>
    <w:p w14:paraId="26E2B621" w14:textId="7E77CBBC" w:rsidR="008752C3" w:rsidRPr="00FD660C" w:rsidRDefault="00FD660C" w:rsidP="744A3948">
      <w:pPr>
        <w:jc w:val="center"/>
        <w:rPr>
          <w:b/>
          <w:bCs/>
          <w:color w:val="FF0000"/>
          <w:sz w:val="24"/>
          <w:szCs w:val="24"/>
        </w:rPr>
      </w:pPr>
      <w:r w:rsidRPr="744A3948">
        <w:rPr>
          <w:b/>
          <w:bCs/>
          <w:color w:val="FF0000"/>
          <w:sz w:val="24"/>
          <w:szCs w:val="24"/>
        </w:rPr>
        <w:t xml:space="preserve">Please see Appendix 1 – Technical </w:t>
      </w:r>
      <w:r w:rsidR="005B24FF">
        <w:rPr>
          <w:b/>
          <w:bCs/>
          <w:color w:val="FF0000"/>
          <w:sz w:val="24"/>
          <w:szCs w:val="24"/>
        </w:rPr>
        <w:t>S</w:t>
      </w:r>
      <w:r w:rsidRPr="744A3948">
        <w:rPr>
          <w:b/>
          <w:bCs/>
          <w:color w:val="FF0000"/>
          <w:sz w:val="24"/>
          <w:szCs w:val="24"/>
        </w:rPr>
        <w:t>pecification Doc</w:t>
      </w:r>
      <w:r w:rsidR="61A9A23A" w:rsidRPr="744A3948">
        <w:rPr>
          <w:b/>
          <w:bCs/>
          <w:color w:val="FF0000"/>
          <w:sz w:val="24"/>
          <w:szCs w:val="24"/>
        </w:rPr>
        <w:t>u</w:t>
      </w:r>
      <w:r w:rsidRPr="744A3948">
        <w:rPr>
          <w:b/>
          <w:bCs/>
          <w:color w:val="FF0000"/>
          <w:sz w:val="24"/>
          <w:szCs w:val="24"/>
        </w:rPr>
        <w:t>ment</w:t>
      </w:r>
    </w:p>
    <w:p w14:paraId="7A71D212" w14:textId="77777777" w:rsidR="00BF3DC2" w:rsidRPr="00830A49" w:rsidRDefault="00BF3DC2" w:rsidP="00BF3DC2">
      <w:pPr>
        <w:pStyle w:val="Heading1"/>
        <w:rPr>
          <w:rFonts w:ascii="Calibri" w:hAnsi="Calibri"/>
        </w:rPr>
        <w:sectPr w:rsidR="00BF3DC2" w:rsidRPr="00830A49" w:rsidSect="00DC2D8E">
          <w:type w:val="continuous"/>
          <w:pgSz w:w="11907" w:h="16840" w:code="9"/>
          <w:pgMar w:top="1134" w:right="1418" w:bottom="851" w:left="1418" w:header="709" w:footer="709" w:gutter="0"/>
          <w:cols w:space="708"/>
          <w:docGrid w:linePitch="360"/>
        </w:sectPr>
      </w:pPr>
      <w:r w:rsidRPr="00830A49">
        <w:rPr>
          <w:rFonts w:ascii="Calibri" w:hAnsi="Calibri"/>
        </w:rPr>
        <w:lastRenderedPageBreak/>
        <w:t>Appendix 2: Pricing Schedule</w:t>
      </w:r>
    </w:p>
    <w:p w14:paraId="7B9501C2" w14:textId="77777777" w:rsidR="00695F38" w:rsidRPr="005E615F" w:rsidRDefault="00695F38" w:rsidP="00695F38">
      <w:pPr>
        <w:widowControl w:val="0"/>
        <w:spacing w:after="200" w:line="276" w:lineRule="auto"/>
        <w:jc w:val="both"/>
        <w:rPr>
          <w:rFonts w:ascii="Calibri" w:eastAsia="Calibri" w:hAnsi="Calibri" w:cs="Calibri"/>
        </w:rPr>
      </w:pPr>
      <w:r w:rsidRPr="005E615F">
        <w:rPr>
          <w:rFonts w:ascii="Calibri" w:eastAsia="Calibri" w:hAnsi="Calibri" w:cs="Calibri"/>
        </w:rPr>
        <w:t>The Pricing Schedule provided in the Excel file attached must be completed for the equipment you are Tendering for. This file is entitled:</w:t>
      </w:r>
    </w:p>
    <w:p w14:paraId="1E716E2F" w14:textId="77777777" w:rsidR="00695F38" w:rsidRPr="005E615F" w:rsidRDefault="00695F38" w:rsidP="00695F38"/>
    <w:p w14:paraId="009CBA8C" w14:textId="2D2CFC58" w:rsidR="00695F38" w:rsidRPr="005E615F" w:rsidRDefault="00CD73EF" w:rsidP="744A3948">
      <w:pPr>
        <w:jc w:val="center"/>
        <w:rPr>
          <w:b/>
          <w:bCs/>
          <w:sz w:val="28"/>
          <w:szCs w:val="28"/>
        </w:rPr>
      </w:pPr>
      <w:r w:rsidRPr="744A3948">
        <w:rPr>
          <w:b/>
          <w:bCs/>
          <w:sz w:val="32"/>
          <w:szCs w:val="32"/>
        </w:rPr>
        <w:t>NCTR</w:t>
      </w:r>
      <w:r w:rsidR="00AC62E1" w:rsidRPr="744A3948">
        <w:rPr>
          <w:b/>
          <w:bCs/>
          <w:sz w:val="32"/>
          <w:szCs w:val="32"/>
        </w:rPr>
        <w:t>2</w:t>
      </w:r>
      <w:r w:rsidR="005B24FF">
        <w:rPr>
          <w:b/>
          <w:bCs/>
          <w:sz w:val="32"/>
          <w:szCs w:val="32"/>
        </w:rPr>
        <w:t>6</w:t>
      </w:r>
      <w:r w:rsidR="00146F73">
        <w:rPr>
          <w:b/>
          <w:bCs/>
          <w:sz w:val="32"/>
          <w:szCs w:val="32"/>
        </w:rPr>
        <w:t>95</w:t>
      </w:r>
      <w:r w:rsidR="005B24FF">
        <w:rPr>
          <w:b/>
          <w:bCs/>
          <w:sz w:val="32"/>
          <w:szCs w:val="32"/>
        </w:rPr>
        <w:t xml:space="preserve"> </w:t>
      </w:r>
      <w:r w:rsidR="00EB3D60" w:rsidRPr="744A3948">
        <w:rPr>
          <w:b/>
          <w:bCs/>
          <w:sz w:val="32"/>
          <w:szCs w:val="32"/>
        </w:rPr>
        <w:t>- Appendix 2- Pricing Schedule</w:t>
      </w:r>
    </w:p>
    <w:p w14:paraId="17AD4C8D" w14:textId="77777777" w:rsidR="00695F38" w:rsidRPr="005E615F" w:rsidRDefault="00695F38" w:rsidP="00695F38">
      <w:pPr>
        <w:jc w:val="center"/>
        <w:rPr>
          <w:sz w:val="24"/>
          <w:szCs w:val="24"/>
        </w:rPr>
      </w:pPr>
    </w:p>
    <w:p w14:paraId="6E5E7FD5" w14:textId="77777777" w:rsidR="00695F38" w:rsidRPr="005E615F" w:rsidRDefault="00695F38" w:rsidP="00695F38">
      <w:pPr>
        <w:widowControl w:val="0"/>
        <w:spacing w:after="200" w:line="276" w:lineRule="auto"/>
        <w:jc w:val="both"/>
        <w:rPr>
          <w:rFonts w:ascii="Calibri" w:eastAsia="Calibri" w:hAnsi="Calibri" w:cs="Calibri"/>
        </w:rPr>
      </w:pPr>
      <w:r w:rsidRPr="005E615F">
        <w:rPr>
          <w:rFonts w:ascii="Calibri" w:eastAsia="Calibri" w:hAnsi="Calibri" w:cs="Calibri"/>
        </w:rPr>
        <w:t>Please submit in excel format.</w:t>
      </w:r>
    </w:p>
    <w:p w14:paraId="3A5B0614" w14:textId="77777777" w:rsidR="00695F38" w:rsidRPr="005E615F" w:rsidRDefault="00695F38" w:rsidP="00695F38">
      <w:pPr>
        <w:widowControl w:val="0"/>
        <w:spacing w:after="200" w:line="276" w:lineRule="auto"/>
        <w:jc w:val="both"/>
        <w:rPr>
          <w:rFonts w:ascii="Calibri" w:eastAsia="Calibri" w:hAnsi="Calibri" w:cs="Calibri"/>
        </w:rPr>
      </w:pPr>
      <w:r w:rsidRPr="005E615F">
        <w:rPr>
          <w:rFonts w:ascii="Calibri" w:eastAsia="Calibri" w:hAnsi="Calibri" w:cs="Calibri"/>
        </w:rPr>
        <w:t xml:space="preserve">The relevant Pricing Schedule must be completed in full, totalled, and returned as part of the Tender submission. Insert “n/a” in the fields that are not applicable and include additional rows where space provided is insufficient. </w:t>
      </w:r>
    </w:p>
    <w:p w14:paraId="5104FA84" w14:textId="77777777" w:rsidR="00695F38" w:rsidRPr="005E615F" w:rsidRDefault="00695F38" w:rsidP="00695F38">
      <w:pPr>
        <w:widowControl w:val="0"/>
        <w:spacing w:after="200" w:line="276" w:lineRule="auto"/>
        <w:jc w:val="both"/>
        <w:rPr>
          <w:rFonts w:ascii="Calibri" w:eastAsia="Calibri" w:hAnsi="Calibri" w:cs="Calibri"/>
          <w:b/>
          <w:bCs/>
        </w:rPr>
      </w:pPr>
      <w:r w:rsidRPr="005E615F">
        <w:rPr>
          <w:rFonts w:ascii="Calibri" w:eastAsia="Calibri" w:hAnsi="Calibri" w:cs="Calibri"/>
        </w:rPr>
        <w:t xml:space="preserve">Tenderers are reminded that the prices quoted must be in compliance with the requirements set out in paragraph 2.10 of this RFT, i.e.: they must be all-inclusive, fixed, expressed in </w:t>
      </w:r>
      <w:r w:rsidRPr="005E615F">
        <w:rPr>
          <w:rFonts w:ascii="Calibri" w:eastAsia="Calibri" w:hAnsi="Calibri" w:cs="Calibri"/>
          <w:b/>
          <w:bCs/>
        </w:rPr>
        <w:t xml:space="preserve">Euro </w:t>
      </w:r>
      <w:r w:rsidRPr="005E615F">
        <w:rPr>
          <w:rFonts w:ascii="Calibri" w:eastAsia="Calibri" w:hAnsi="Calibri" w:cs="Calibri"/>
        </w:rPr>
        <w:t xml:space="preserve">and </w:t>
      </w:r>
      <w:r w:rsidRPr="005E615F">
        <w:rPr>
          <w:rFonts w:ascii="Calibri" w:eastAsia="Calibri" w:hAnsi="Calibri" w:cs="Calibri"/>
          <w:b/>
          <w:bCs/>
        </w:rPr>
        <w:t xml:space="preserve">exclusive of VAT. </w:t>
      </w:r>
    </w:p>
    <w:p w14:paraId="470B7E35" w14:textId="77777777" w:rsidR="00695F38" w:rsidRPr="005E615F" w:rsidRDefault="00695F38" w:rsidP="00695F38">
      <w:pPr>
        <w:widowControl w:val="0"/>
        <w:spacing w:after="200" w:line="276" w:lineRule="auto"/>
        <w:ind w:hanging="11"/>
        <w:jc w:val="both"/>
        <w:rPr>
          <w:rFonts w:ascii="Calibri" w:eastAsia="Calibri" w:hAnsi="Calibri" w:cs="Calibri"/>
        </w:rPr>
      </w:pPr>
      <w:r w:rsidRPr="005E615F">
        <w:rPr>
          <w:rFonts w:ascii="Calibri" w:eastAsia="Calibri" w:hAnsi="Calibri" w:cs="Calibri"/>
        </w:rPr>
        <w:t>Any particulars and merits should be identified in the comments section to facilitate scoring under paragraph 3.3 Award Criteria.</w:t>
      </w:r>
    </w:p>
    <w:p w14:paraId="1EF59272" w14:textId="77777777" w:rsidR="00BF3DC2" w:rsidRPr="00830A49" w:rsidRDefault="00BF3DC2" w:rsidP="00BF3DC2">
      <w:pPr>
        <w:sectPr w:rsidR="00BF3DC2" w:rsidRPr="00830A49" w:rsidSect="00DC2D8E">
          <w:type w:val="continuous"/>
          <w:pgSz w:w="11907" w:h="16840" w:code="9"/>
          <w:pgMar w:top="1134" w:right="1418" w:bottom="851" w:left="1418" w:header="709" w:footer="709" w:gutter="0"/>
          <w:cols w:space="708"/>
          <w:formProt w:val="0"/>
          <w:docGrid w:linePitch="360"/>
        </w:sectPr>
      </w:pPr>
    </w:p>
    <w:p w14:paraId="4DFFD510" w14:textId="77777777" w:rsidR="00BF3DC2" w:rsidRPr="00830A49" w:rsidRDefault="00BF3DC2" w:rsidP="00BF3DC2">
      <w:pPr>
        <w:pStyle w:val="Heading1"/>
        <w:rPr>
          <w:rFonts w:ascii="Calibri" w:hAnsi="Calibri"/>
        </w:rPr>
      </w:pPr>
      <w:r w:rsidRPr="00830A49">
        <w:rPr>
          <w:rFonts w:ascii="Calibri" w:hAnsi="Calibri"/>
        </w:rPr>
        <w:lastRenderedPageBreak/>
        <w:t>Appendix 3: Tenderers’ Statement</w:t>
      </w:r>
    </w:p>
    <w:p w14:paraId="6A9DA2BF" w14:textId="77777777" w:rsidR="00BF3DC2" w:rsidRPr="005B24FF" w:rsidRDefault="00BF3DC2" w:rsidP="00BF3DC2">
      <w:pPr>
        <w:rPr>
          <w:color w:val="FF0000"/>
        </w:rPr>
      </w:pPr>
      <w:r w:rsidRPr="005B24FF">
        <w:rPr>
          <w:color w:val="FF0000"/>
        </w:rPr>
        <w:t xml:space="preserve">[Tenderers shall complete and return the following form of Tenderers’ Statement printed on the Tenderers’ headed notepaper and signed by the Tenderer.] </w:t>
      </w:r>
    </w:p>
    <w:p w14:paraId="1A7F8FF0" w14:textId="77777777" w:rsidR="00BF3DC2" w:rsidRPr="00830A49" w:rsidRDefault="00BF3DC2" w:rsidP="00BF3DC2">
      <w:pPr>
        <w:keepLines/>
        <w:rPr>
          <w:b/>
        </w:rPr>
      </w:pPr>
      <w:r w:rsidRPr="00830A49">
        <w:rPr>
          <w:b/>
        </w:rPr>
        <w:t>TENDERERS’ STATEMENT</w:t>
      </w:r>
    </w:p>
    <w:p w14:paraId="609F365E" w14:textId="77777777" w:rsidR="00BF3DC2" w:rsidRPr="00830A49" w:rsidRDefault="00BF3DC2" w:rsidP="00BF3DC2">
      <w:r w:rsidRPr="00830A49">
        <w:t xml:space="preserve">TO: </w:t>
      </w:r>
      <w:r>
        <w:t xml:space="preserve"> </w:t>
      </w:r>
      <w:r w:rsidR="00BB4304">
        <w:t>TU Dublin</w:t>
      </w:r>
    </w:p>
    <w:p w14:paraId="6B0DFCA0" w14:textId="3536E473" w:rsidR="003A38E2" w:rsidRPr="0028086D" w:rsidRDefault="00BF3DC2" w:rsidP="00A443A4">
      <w:pPr>
        <w:ind w:right="-143"/>
        <w:jc w:val="both"/>
      </w:pPr>
      <w:r w:rsidRPr="00830A49">
        <w:t xml:space="preserve">RE: </w:t>
      </w:r>
      <w:r w:rsidR="000D1817">
        <w:t xml:space="preserve">Request for Tenders </w:t>
      </w:r>
      <w:r w:rsidR="00D00311">
        <w:t xml:space="preserve">under Open Procedure </w:t>
      </w:r>
      <w:r w:rsidR="000D1817">
        <w:t xml:space="preserve">for the </w:t>
      </w:r>
      <w:r w:rsidR="00FF495B" w:rsidRPr="00FF495B">
        <w:t>Supply, Delivery, Installation and</w:t>
      </w:r>
      <w:r w:rsidR="00FF495B">
        <w:t xml:space="preserve">  </w:t>
      </w:r>
      <w:r w:rsidR="00A443A4">
        <w:t>C</w:t>
      </w:r>
      <w:r w:rsidR="00FF495B" w:rsidRPr="00FF495B">
        <w:t>ommissioning of a High-Temperature AFP/ATL Upgrade Package for TU Dublin’s Existing Robotic Filament Winder Platform</w:t>
      </w:r>
    </w:p>
    <w:p w14:paraId="28C76CE1" w14:textId="77777777" w:rsidR="00BF3DC2" w:rsidRDefault="00BF3DC2" w:rsidP="00A443A4">
      <w:pPr>
        <w:ind w:right="-143"/>
        <w:jc w:val="both"/>
      </w:pPr>
      <w:r w:rsidRPr="00830A49">
        <w:t>Having examined your Request for Tenders (</w:t>
      </w:r>
      <w:r>
        <w:t>the “</w:t>
      </w:r>
      <w:r w:rsidRPr="00830A49">
        <w:t>RFT</w:t>
      </w:r>
      <w:r>
        <w:t>”</w:t>
      </w:r>
      <w:r w:rsidRPr="00830A49">
        <w:t>) including the I</w:t>
      </w:r>
      <w:r w:rsidRPr="003215FF">
        <w:t>nstructions to Tenderers, the Selection and Award Criteria, the Requirements and Specifications, and the Te</w:t>
      </w:r>
      <w:r w:rsidRPr="00830A49">
        <w:t>rms and Conditions of the Goods Contract, we hereby agree and declare the following:</w:t>
      </w:r>
    </w:p>
    <w:tbl>
      <w:tblPr>
        <w:tblW w:w="0" w:type="auto"/>
        <w:tblLook w:val="01E0" w:firstRow="1" w:lastRow="1" w:firstColumn="1" w:lastColumn="1" w:noHBand="0" w:noVBand="0"/>
      </w:tblPr>
      <w:tblGrid>
        <w:gridCol w:w="760"/>
        <w:gridCol w:w="8311"/>
      </w:tblGrid>
      <w:tr w:rsidR="00BF3DC2" w:rsidRPr="00830A49" w14:paraId="53F04B88" w14:textId="77777777" w:rsidTr="00BF3DC2">
        <w:tc>
          <w:tcPr>
            <w:tcW w:w="760" w:type="dxa"/>
          </w:tcPr>
          <w:p w14:paraId="05A8CDF5" w14:textId="77777777" w:rsidR="00BF3DC2" w:rsidRDefault="00BF3DC2" w:rsidP="00A443A4">
            <w:pPr>
              <w:ind w:right="-143"/>
              <w:jc w:val="both"/>
              <w:rPr>
                <w:color w:val="000080"/>
              </w:rPr>
            </w:pPr>
            <w:r w:rsidRPr="00830A49">
              <w:rPr>
                <w:color w:val="000080"/>
              </w:rPr>
              <w:t>1.</w:t>
            </w:r>
          </w:p>
        </w:tc>
        <w:tc>
          <w:tcPr>
            <w:tcW w:w="8311" w:type="dxa"/>
          </w:tcPr>
          <w:p w14:paraId="37F1D7CB" w14:textId="77777777" w:rsidR="00BF3DC2" w:rsidRDefault="00BF3DC2" w:rsidP="00A443A4">
            <w:pPr>
              <w:ind w:right="-143"/>
              <w:jc w:val="both"/>
            </w:pPr>
            <w:r w:rsidRPr="00830A49">
              <w:t>We understand the nature and extent of the Goods required to be delivered as described in Requirements and Specifications at Appendix 1 to the RFT.</w:t>
            </w:r>
          </w:p>
        </w:tc>
      </w:tr>
      <w:tr w:rsidR="00BF3DC2" w:rsidRPr="00830A49" w14:paraId="4A32458D" w14:textId="77777777" w:rsidTr="00BF3DC2">
        <w:tc>
          <w:tcPr>
            <w:tcW w:w="760" w:type="dxa"/>
          </w:tcPr>
          <w:p w14:paraId="448E7081" w14:textId="77777777" w:rsidR="00BF3DC2" w:rsidRDefault="00BF3DC2" w:rsidP="00A443A4">
            <w:pPr>
              <w:ind w:right="-143"/>
              <w:jc w:val="both"/>
              <w:rPr>
                <w:color w:val="000080"/>
              </w:rPr>
            </w:pPr>
            <w:r w:rsidRPr="00830A49">
              <w:rPr>
                <w:color w:val="000080"/>
              </w:rPr>
              <w:t>2.</w:t>
            </w:r>
          </w:p>
        </w:tc>
        <w:tc>
          <w:tcPr>
            <w:tcW w:w="8311" w:type="dxa"/>
          </w:tcPr>
          <w:p w14:paraId="277EE55F" w14:textId="77777777" w:rsidR="00BF3DC2" w:rsidRDefault="00BF3DC2" w:rsidP="00A443A4">
            <w:pPr>
              <w:ind w:right="-143"/>
              <w:jc w:val="both"/>
            </w:pPr>
            <w:r w:rsidRPr="00830A49">
              <w:t>We accept all of the Terms and Conditions of the</w:t>
            </w:r>
            <w:r>
              <w:t xml:space="preserve"> RFT,</w:t>
            </w:r>
            <w:r w:rsidRPr="00830A49">
              <w:t xml:space="preserve"> </w:t>
            </w:r>
            <w:r>
              <w:t xml:space="preserve">the </w:t>
            </w:r>
            <w:r w:rsidRPr="00830A49">
              <w:t>Goods Contract</w:t>
            </w:r>
            <w:r>
              <w:t xml:space="preserve">, </w:t>
            </w:r>
            <w:r w:rsidRPr="000E5DB7">
              <w:t>and the Confidentiality Agreement</w:t>
            </w:r>
            <w:r w:rsidRPr="00830A49">
              <w:t xml:space="preserve"> and agree</w:t>
            </w:r>
            <w:r>
              <w:t>, if awarded a</w:t>
            </w:r>
            <w:r w:rsidRPr="00830A49">
              <w:t xml:space="preserve"> Goods Contract, to execute the Goods Contract at Appendix </w:t>
            </w:r>
            <w:r>
              <w:t>5</w:t>
            </w:r>
            <w:r w:rsidRPr="00830A49">
              <w:t xml:space="preserve"> to the RFT</w:t>
            </w:r>
            <w:r>
              <w:t xml:space="preserve"> and the Confidentiality Agreement at Appendix 6 to the RFT</w:t>
            </w:r>
            <w:r w:rsidRPr="00830A49">
              <w:t>.</w:t>
            </w:r>
          </w:p>
        </w:tc>
      </w:tr>
      <w:tr w:rsidR="00BF3DC2" w:rsidRPr="00830A49" w14:paraId="48ED6B7E" w14:textId="77777777" w:rsidTr="00BF3DC2">
        <w:tc>
          <w:tcPr>
            <w:tcW w:w="760" w:type="dxa"/>
          </w:tcPr>
          <w:p w14:paraId="05A31C7A" w14:textId="77777777" w:rsidR="00BF3DC2" w:rsidRDefault="00BF3DC2" w:rsidP="00A443A4">
            <w:pPr>
              <w:ind w:right="-143"/>
              <w:jc w:val="both"/>
              <w:rPr>
                <w:color w:val="000080"/>
              </w:rPr>
            </w:pPr>
            <w:r w:rsidRPr="00830A49">
              <w:rPr>
                <w:color w:val="000080"/>
              </w:rPr>
              <w:t>3.</w:t>
            </w:r>
          </w:p>
        </w:tc>
        <w:tc>
          <w:tcPr>
            <w:tcW w:w="8311" w:type="dxa"/>
          </w:tcPr>
          <w:p w14:paraId="5D881729" w14:textId="77777777" w:rsidR="00BF3DC2" w:rsidRDefault="00BF3DC2" w:rsidP="00A443A4">
            <w:pPr>
              <w:ind w:right="-143"/>
              <w:jc w:val="both"/>
            </w:pPr>
            <w:r w:rsidRPr="00830A49">
              <w:t>We accept all the Selection and Award Criteria as set out in Part 3 of the RFT.</w:t>
            </w:r>
          </w:p>
        </w:tc>
      </w:tr>
      <w:tr w:rsidR="00BF3DC2" w:rsidRPr="00830A49" w14:paraId="04851C55" w14:textId="77777777" w:rsidTr="00BF3DC2">
        <w:tc>
          <w:tcPr>
            <w:tcW w:w="760" w:type="dxa"/>
          </w:tcPr>
          <w:p w14:paraId="57419451" w14:textId="77777777" w:rsidR="00BF3DC2" w:rsidRDefault="00BF3DC2" w:rsidP="00A443A4">
            <w:pPr>
              <w:ind w:right="-143"/>
              <w:jc w:val="both"/>
              <w:rPr>
                <w:color w:val="000080"/>
              </w:rPr>
            </w:pPr>
            <w:r w:rsidRPr="00830A49">
              <w:rPr>
                <w:color w:val="000080"/>
              </w:rPr>
              <w:t>4.</w:t>
            </w:r>
          </w:p>
        </w:tc>
        <w:tc>
          <w:tcPr>
            <w:tcW w:w="8311" w:type="dxa"/>
          </w:tcPr>
          <w:p w14:paraId="09E3D593" w14:textId="77777777" w:rsidR="00BF3DC2" w:rsidRDefault="00BF3DC2" w:rsidP="00A443A4">
            <w:pPr>
              <w:ind w:right="-143"/>
              <w:jc w:val="both"/>
            </w:pPr>
            <w:r w:rsidRPr="00830A49">
              <w:t>We agree to supply the Contracting Authority with the Goods in accordance with the RFT and our Tender.</w:t>
            </w:r>
          </w:p>
        </w:tc>
      </w:tr>
      <w:tr w:rsidR="00BF3DC2" w:rsidRPr="00830A49" w14:paraId="04CB7037" w14:textId="77777777" w:rsidTr="00BF3DC2">
        <w:tc>
          <w:tcPr>
            <w:tcW w:w="760" w:type="dxa"/>
          </w:tcPr>
          <w:p w14:paraId="019C97A3" w14:textId="77777777" w:rsidR="00BF3DC2" w:rsidRDefault="00BF3DC2" w:rsidP="00A443A4">
            <w:pPr>
              <w:ind w:right="-143"/>
              <w:jc w:val="both"/>
              <w:rPr>
                <w:color w:val="000080"/>
              </w:rPr>
            </w:pPr>
            <w:r w:rsidRPr="00830A49">
              <w:rPr>
                <w:color w:val="000080"/>
              </w:rPr>
              <w:t>5.</w:t>
            </w:r>
          </w:p>
        </w:tc>
        <w:tc>
          <w:tcPr>
            <w:tcW w:w="8311" w:type="dxa"/>
          </w:tcPr>
          <w:p w14:paraId="6F7208E0" w14:textId="77777777" w:rsidR="00BF3DC2" w:rsidRPr="00830A49" w:rsidRDefault="00BF3DC2" w:rsidP="00A443A4">
            <w:pPr>
              <w:ind w:right="-143"/>
              <w:jc w:val="both"/>
            </w:pPr>
            <w:r w:rsidRPr="003215FF">
              <w:t>We agree that, if awarded any Goods Contract we shall, in the performance of such contract, comply with all applicable obligations in the field of environmental, social and labour law.</w:t>
            </w:r>
          </w:p>
        </w:tc>
      </w:tr>
      <w:tr w:rsidR="00BF3DC2" w:rsidRPr="00830A49" w14:paraId="4436C54F" w14:textId="77777777" w:rsidTr="00BF3DC2">
        <w:tc>
          <w:tcPr>
            <w:tcW w:w="760" w:type="dxa"/>
          </w:tcPr>
          <w:p w14:paraId="0B9CB025" w14:textId="77777777" w:rsidR="00BF3DC2" w:rsidRDefault="00BF3DC2" w:rsidP="00A443A4">
            <w:pPr>
              <w:ind w:right="-143"/>
              <w:jc w:val="both"/>
              <w:rPr>
                <w:color w:val="000080"/>
              </w:rPr>
            </w:pPr>
            <w:r>
              <w:rPr>
                <w:color w:val="000080"/>
              </w:rPr>
              <w:t>6</w:t>
            </w:r>
            <w:r w:rsidRPr="00830A49">
              <w:rPr>
                <w:color w:val="000080"/>
              </w:rPr>
              <w:t>.</w:t>
            </w:r>
          </w:p>
        </w:tc>
        <w:tc>
          <w:tcPr>
            <w:tcW w:w="8311" w:type="dxa"/>
          </w:tcPr>
          <w:p w14:paraId="151E3DD5" w14:textId="77777777" w:rsidR="00BF3DC2" w:rsidRDefault="00BF3DC2" w:rsidP="00A443A4">
            <w:pPr>
              <w:ind w:right="-143"/>
              <w:jc w:val="both"/>
            </w:pPr>
            <w:r w:rsidRPr="00830A49">
              <w:t>We confirm that we have complied with all requirements as set out at Part 2 of the RFT.</w:t>
            </w:r>
          </w:p>
        </w:tc>
      </w:tr>
      <w:tr w:rsidR="00BF3DC2" w:rsidRPr="00830A49" w14:paraId="04C093FD" w14:textId="77777777" w:rsidTr="00BF3DC2">
        <w:tc>
          <w:tcPr>
            <w:tcW w:w="760" w:type="dxa"/>
          </w:tcPr>
          <w:p w14:paraId="043C32A2" w14:textId="77777777" w:rsidR="00BF3DC2" w:rsidRDefault="00BF3DC2" w:rsidP="00A443A4">
            <w:pPr>
              <w:ind w:right="-143"/>
              <w:jc w:val="both"/>
              <w:rPr>
                <w:color w:val="000080"/>
              </w:rPr>
            </w:pPr>
            <w:r>
              <w:rPr>
                <w:color w:val="000080"/>
              </w:rPr>
              <w:t>7</w:t>
            </w:r>
            <w:r w:rsidRPr="00830A49">
              <w:rPr>
                <w:color w:val="000080"/>
              </w:rPr>
              <w:t>.</w:t>
            </w:r>
          </w:p>
        </w:tc>
        <w:tc>
          <w:tcPr>
            <w:tcW w:w="8311" w:type="dxa"/>
          </w:tcPr>
          <w:p w14:paraId="146F168B" w14:textId="77777777" w:rsidR="00BF3DC2" w:rsidRDefault="00BF3DC2" w:rsidP="00A443A4">
            <w:pPr>
              <w:ind w:right="-143"/>
              <w:jc w:val="both"/>
            </w:pPr>
            <w:r w:rsidRPr="00830A49">
              <w:t>We confirm that all prices quoted in our Tender will remain valid for the period of time, commencing from the Tender Deadline, specified at paragraph 2.10.3 of the RFT.</w:t>
            </w:r>
          </w:p>
        </w:tc>
      </w:tr>
      <w:tr w:rsidR="00BF3DC2" w:rsidRPr="00830A49" w14:paraId="5793F761" w14:textId="77777777" w:rsidTr="00BF3DC2">
        <w:trPr>
          <w:trHeight w:val="941"/>
        </w:trPr>
        <w:tc>
          <w:tcPr>
            <w:tcW w:w="760" w:type="dxa"/>
          </w:tcPr>
          <w:p w14:paraId="6AF9FAF1" w14:textId="77777777" w:rsidR="00BF3DC2" w:rsidRDefault="00BF3DC2" w:rsidP="00A443A4">
            <w:pPr>
              <w:ind w:right="-143"/>
              <w:jc w:val="both"/>
              <w:rPr>
                <w:color w:val="000080"/>
              </w:rPr>
            </w:pPr>
            <w:r>
              <w:rPr>
                <w:color w:val="000080"/>
              </w:rPr>
              <w:t>8</w:t>
            </w:r>
            <w:r w:rsidRPr="00830A49">
              <w:rPr>
                <w:color w:val="000080"/>
              </w:rPr>
              <w:t>.</w:t>
            </w:r>
          </w:p>
        </w:tc>
        <w:tc>
          <w:tcPr>
            <w:tcW w:w="8311" w:type="dxa"/>
          </w:tcPr>
          <w:p w14:paraId="131CEBEF" w14:textId="77777777" w:rsidR="00BF3DC2" w:rsidRDefault="00BF3DC2" w:rsidP="00A443A4">
            <w:pPr>
              <w:ind w:right="-143"/>
              <w:jc w:val="both"/>
            </w:pPr>
            <w:r w:rsidRPr="00830A49">
              <w:t>We shall, if awarded any Goods Contract under the RFT, have in place on the Effective Date of the Goods Contract all insurances (if any) as required by paragraph 2.21.1 of the RFT.</w:t>
            </w:r>
          </w:p>
        </w:tc>
      </w:tr>
      <w:tr w:rsidR="00BF3DC2" w:rsidRPr="00514373" w14:paraId="7DFFCA71" w14:textId="77777777" w:rsidTr="00BF3DC2">
        <w:trPr>
          <w:trHeight w:val="941"/>
        </w:trPr>
        <w:tc>
          <w:tcPr>
            <w:tcW w:w="760" w:type="dxa"/>
          </w:tcPr>
          <w:p w14:paraId="62862FFC" w14:textId="77777777" w:rsidR="00BF3DC2" w:rsidRPr="00514373" w:rsidRDefault="00BF3DC2" w:rsidP="00A443A4">
            <w:pPr>
              <w:ind w:right="-143"/>
              <w:jc w:val="both"/>
              <w:rPr>
                <w:color w:val="000080"/>
              </w:rPr>
            </w:pPr>
            <w:r>
              <w:rPr>
                <w:color w:val="000080"/>
              </w:rPr>
              <w:t>9.</w:t>
            </w:r>
          </w:p>
        </w:tc>
        <w:tc>
          <w:tcPr>
            <w:tcW w:w="8311" w:type="dxa"/>
          </w:tcPr>
          <w:p w14:paraId="50EBB807" w14:textId="77777777" w:rsidR="00BF3DC2" w:rsidRPr="00514373" w:rsidRDefault="00BF3DC2" w:rsidP="00A443A4">
            <w:pPr>
              <w:ind w:right="-143"/>
              <w:jc w:val="both"/>
            </w:pPr>
            <w:r>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bl>
    <w:p w14:paraId="59065273" w14:textId="77777777" w:rsidR="00BF3DC2" w:rsidRDefault="00BF3DC2"/>
    <w:p w14:paraId="6295FA4A" w14:textId="52A6FD80" w:rsidR="00BF3DC2" w:rsidRDefault="00BF3DC2">
      <w:pPr>
        <w:spacing w:after="0" w:line="240" w:lineRule="auto"/>
      </w:pPr>
    </w:p>
    <w:p w14:paraId="2EAFD408" w14:textId="77777777" w:rsidR="00BF3DC2" w:rsidRDefault="00BF3DC2"/>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BF3DC2" w:rsidRPr="00830A49" w14:paraId="1A4B17F7" w14:textId="77777777" w:rsidTr="00BF3DC2">
        <w:trPr>
          <w:cantSplit/>
          <w:trHeight w:val="940"/>
        </w:trPr>
        <w:tc>
          <w:tcPr>
            <w:tcW w:w="4788" w:type="dxa"/>
          </w:tcPr>
          <w:p w14:paraId="2A660702" w14:textId="77777777" w:rsidR="00BF3DC2" w:rsidRDefault="00BF3DC2" w:rsidP="00BF3DC2">
            <w:pPr>
              <w:rPr>
                <w:b/>
                <w:color w:val="333399"/>
              </w:rPr>
            </w:pPr>
            <w:r w:rsidRPr="00830A49">
              <w:rPr>
                <w:b/>
                <w:color w:val="333399"/>
              </w:rPr>
              <w:t>SIGNED</w:t>
            </w:r>
          </w:p>
          <w:p w14:paraId="272791DF" w14:textId="77777777" w:rsidR="00BF3DC2" w:rsidRDefault="00BF3DC2" w:rsidP="00BF3DC2">
            <w:pPr>
              <w:rPr>
                <w:b/>
                <w:color w:val="333399"/>
              </w:rPr>
            </w:pPr>
          </w:p>
          <w:p w14:paraId="3413F00E" w14:textId="77777777" w:rsidR="00BF3DC2" w:rsidRDefault="00BF3DC2" w:rsidP="00BF3DC2">
            <w:pPr>
              <w:rPr>
                <w:b/>
                <w:color w:val="333399"/>
              </w:rPr>
            </w:pPr>
          </w:p>
          <w:p w14:paraId="7BED0CF8" w14:textId="77777777" w:rsidR="00BF3DC2" w:rsidRDefault="00BF3DC2" w:rsidP="00BF3DC2">
            <w:pPr>
              <w:rPr>
                <w:b/>
                <w:color w:val="333399"/>
              </w:rPr>
            </w:pPr>
          </w:p>
          <w:p w14:paraId="501775A9" w14:textId="77777777" w:rsidR="00BF3DC2" w:rsidRDefault="00BF3DC2" w:rsidP="00BF3DC2">
            <w:pPr>
              <w:rPr>
                <w:b/>
                <w:color w:val="333399"/>
              </w:rPr>
            </w:pPr>
            <w:r w:rsidRPr="00830A49">
              <w:rPr>
                <w:b/>
                <w:color w:val="333399"/>
              </w:rPr>
              <w:t>(Authorised Signatory)</w:t>
            </w:r>
          </w:p>
        </w:tc>
        <w:tc>
          <w:tcPr>
            <w:tcW w:w="5580" w:type="dxa"/>
          </w:tcPr>
          <w:p w14:paraId="2F09C011" w14:textId="77777777" w:rsidR="00BF3DC2" w:rsidRDefault="00BF3DC2" w:rsidP="00BF3DC2">
            <w:pPr>
              <w:rPr>
                <w:b/>
                <w:color w:val="333399"/>
              </w:rPr>
            </w:pPr>
            <w:r w:rsidRPr="00830A49">
              <w:rPr>
                <w:b/>
                <w:color w:val="333399"/>
              </w:rPr>
              <w:t>Company</w:t>
            </w:r>
          </w:p>
          <w:p w14:paraId="241A26B1" w14:textId="77777777" w:rsidR="00BF3DC2" w:rsidRDefault="00BF3DC2" w:rsidP="00BF3DC2">
            <w:pPr>
              <w:rPr>
                <w:b/>
                <w:color w:val="333399"/>
              </w:rPr>
            </w:pPr>
          </w:p>
        </w:tc>
      </w:tr>
      <w:tr w:rsidR="00BF3DC2" w:rsidRPr="00830A49" w14:paraId="7D208648" w14:textId="77777777" w:rsidTr="00BF3DC2">
        <w:trPr>
          <w:cantSplit/>
          <w:trHeight w:val="940"/>
        </w:trPr>
        <w:tc>
          <w:tcPr>
            <w:tcW w:w="4788" w:type="dxa"/>
          </w:tcPr>
          <w:p w14:paraId="4DE31308" w14:textId="77777777" w:rsidR="00BF3DC2" w:rsidRDefault="00BF3DC2" w:rsidP="00BF3DC2">
            <w:pPr>
              <w:rPr>
                <w:b/>
                <w:color w:val="333399"/>
              </w:rPr>
            </w:pPr>
            <w:r w:rsidRPr="00830A49">
              <w:rPr>
                <w:b/>
                <w:color w:val="333399"/>
              </w:rPr>
              <w:t>Print name</w:t>
            </w:r>
          </w:p>
        </w:tc>
        <w:tc>
          <w:tcPr>
            <w:tcW w:w="5580" w:type="dxa"/>
            <w:vMerge w:val="restart"/>
          </w:tcPr>
          <w:p w14:paraId="1B5DEB81" w14:textId="77777777" w:rsidR="00BF3DC2" w:rsidRDefault="00BF3DC2" w:rsidP="00BF3DC2">
            <w:pPr>
              <w:rPr>
                <w:b/>
                <w:color w:val="333399"/>
              </w:rPr>
            </w:pPr>
            <w:r w:rsidRPr="00830A49">
              <w:rPr>
                <w:b/>
                <w:color w:val="333399"/>
              </w:rPr>
              <w:t>Address</w:t>
            </w:r>
          </w:p>
        </w:tc>
      </w:tr>
      <w:tr w:rsidR="00BF3DC2" w:rsidRPr="00830A49" w14:paraId="2B607BEA" w14:textId="77777777" w:rsidTr="00BF3DC2">
        <w:trPr>
          <w:cantSplit/>
          <w:trHeight w:val="940"/>
        </w:trPr>
        <w:tc>
          <w:tcPr>
            <w:tcW w:w="4788" w:type="dxa"/>
          </w:tcPr>
          <w:p w14:paraId="63CC70DD" w14:textId="77777777" w:rsidR="00BF3DC2" w:rsidRPr="00830A49" w:rsidRDefault="00BF3DC2" w:rsidP="00BF3DC2">
            <w:pPr>
              <w:rPr>
                <w:b/>
                <w:color w:val="333399"/>
              </w:rPr>
            </w:pPr>
            <w:r w:rsidRPr="00830A49">
              <w:rPr>
                <w:b/>
                <w:color w:val="333399"/>
              </w:rPr>
              <w:t>Date</w:t>
            </w:r>
          </w:p>
        </w:tc>
        <w:tc>
          <w:tcPr>
            <w:tcW w:w="5580" w:type="dxa"/>
            <w:vMerge/>
            <w:shd w:val="clear" w:color="auto" w:fill="CCCCCC"/>
          </w:tcPr>
          <w:p w14:paraId="3512C01A" w14:textId="77777777" w:rsidR="00BF3DC2" w:rsidRPr="00830A49" w:rsidRDefault="00BF3DC2" w:rsidP="00BF3DC2">
            <w:pPr>
              <w:rPr>
                <w:b/>
                <w:color w:val="333399"/>
              </w:rPr>
            </w:pPr>
          </w:p>
        </w:tc>
      </w:tr>
    </w:tbl>
    <w:p w14:paraId="2F7E8B03" w14:textId="77777777" w:rsidR="00BF3DC2" w:rsidRPr="0096779D" w:rsidRDefault="00BF3DC2" w:rsidP="00BF3DC2">
      <w:pPr>
        <w:spacing w:after="0"/>
        <w:jc w:val="center"/>
        <w:rPr>
          <w:b/>
        </w:rPr>
      </w:pPr>
    </w:p>
    <w:p w14:paraId="24A7C51D" w14:textId="77777777" w:rsidR="00BF3DC2" w:rsidRPr="00830A49" w:rsidRDefault="00BF3DC2" w:rsidP="00BF3DC2">
      <w:pPr>
        <w:pStyle w:val="Heading1"/>
        <w:rPr>
          <w:rFonts w:ascii="Calibri" w:hAnsi="Calibri"/>
        </w:rPr>
      </w:pPr>
      <w:r w:rsidRPr="00830A49">
        <w:rPr>
          <w:rFonts w:ascii="Calibri" w:hAnsi="Calibri"/>
        </w:rPr>
        <w:lastRenderedPageBreak/>
        <w:t xml:space="preserve">Appendix </w:t>
      </w:r>
      <w:r>
        <w:rPr>
          <w:rFonts w:ascii="Calibri" w:hAnsi="Calibri"/>
        </w:rPr>
        <w:t>4</w:t>
      </w:r>
      <w:r w:rsidRPr="00830A49">
        <w:rPr>
          <w:rFonts w:ascii="Calibri" w:hAnsi="Calibri"/>
        </w:rPr>
        <w:t>: Declaration as to Personal Circumstances of Tenderer</w:t>
      </w:r>
    </w:p>
    <w:p w14:paraId="5341A6E7" w14:textId="504FA0AA" w:rsidR="00626EB8" w:rsidRDefault="00BF3DC2" w:rsidP="00B4011D">
      <w:pPr>
        <w:jc w:val="both"/>
      </w:pPr>
      <w:r w:rsidRPr="008F7551">
        <w:t xml:space="preserve">Re: </w:t>
      </w:r>
      <w:r w:rsidR="00D00311">
        <w:t xml:space="preserve">Request for Tenders under Open Procedure for the </w:t>
      </w:r>
      <w:r w:rsidR="00B4011D" w:rsidRPr="00B4011D">
        <w:t>Supply, Delivery, Installation and Commissioning of a High-Temperature AFP/ATL Upgrade Package for TU Dublin’s Existing Robotic Filament Winder Platform</w:t>
      </w:r>
    </w:p>
    <w:p w14:paraId="498FD9E3" w14:textId="77777777" w:rsidR="00B4011D" w:rsidRDefault="00B4011D" w:rsidP="00B4011D">
      <w:pPr>
        <w:jc w:val="both"/>
      </w:pPr>
    </w:p>
    <w:p w14:paraId="18ACBCB2" w14:textId="77777777" w:rsidR="00BF3DC2" w:rsidRPr="008F7551" w:rsidRDefault="00BF3DC2" w:rsidP="00626EB8">
      <w:r w:rsidRPr="008F7551">
        <w:rPr>
          <w:b/>
        </w:rPr>
        <w:t>NAME:</w:t>
      </w:r>
      <w:r w:rsidRPr="008F7551">
        <w:t xml:space="preserve">   </w:t>
      </w:r>
      <w:r w:rsidRPr="008F7551">
        <w:tab/>
      </w:r>
      <w:r w:rsidRPr="008F7551">
        <w:rPr>
          <w:rFonts w:cs="Calibri"/>
          <w:u w:val="single"/>
        </w:rPr>
        <w:fldChar w:fldCharType="begin">
          <w:ffData>
            <w:name w:val=""/>
            <w:enabled/>
            <w:calcOnExit w:val="0"/>
            <w:textInput>
              <w:default w:val="[Click here and insert name]"/>
            </w:textInput>
          </w:ffData>
        </w:fldChar>
      </w:r>
      <w:r w:rsidRPr="008F7551">
        <w:rPr>
          <w:rFonts w:cs="Calibri"/>
          <w:u w:val="single"/>
        </w:rPr>
        <w:instrText xml:space="preserve"> FORMTEXT </w:instrText>
      </w:r>
      <w:r w:rsidRPr="008F7551">
        <w:rPr>
          <w:rFonts w:cs="Calibri"/>
          <w:u w:val="single"/>
        </w:rPr>
      </w:r>
      <w:r w:rsidRPr="008F7551">
        <w:rPr>
          <w:rFonts w:cs="Calibri"/>
          <w:u w:val="single"/>
        </w:rPr>
        <w:fldChar w:fldCharType="separate"/>
      </w:r>
      <w:r w:rsidRPr="008F7551">
        <w:rPr>
          <w:rFonts w:cs="Calibri"/>
          <w:noProof/>
          <w:u w:val="single"/>
        </w:rPr>
        <w:t>[Click here and insert name]</w:t>
      </w:r>
      <w:r w:rsidRPr="008F7551">
        <w:rPr>
          <w:rFonts w:cs="Calibri"/>
          <w:u w:val="single"/>
        </w:rPr>
        <w:fldChar w:fldCharType="end"/>
      </w:r>
    </w:p>
    <w:p w14:paraId="35CFA4CC" w14:textId="77777777" w:rsidR="00BF3DC2" w:rsidRPr="008F7551" w:rsidRDefault="00BF3DC2" w:rsidP="00BF3DC2">
      <w:pPr>
        <w:tabs>
          <w:tab w:val="left" w:pos="1701"/>
        </w:tabs>
      </w:pPr>
      <w:r w:rsidRPr="008F7551">
        <w:rPr>
          <w:b/>
        </w:rPr>
        <w:t>ADDRESS:</w:t>
      </w:r>
      <w:r w:rsidRPr="008F7551">
        <w:t xml:space="preserve"> </w:t>
      </w:r>
      <w:r w:rsidRPr="008F7551">
        <w:tab/>
      </w:r>
      <w:r w:rsidRPr="008F7551">
        <w:rPr>
          <w:rFonts w:cs="Calibri"/>
          <w:u w:val="single"/>
        </w:rPr>
        <w:fldChar w:fldCharType="begin">
          <w:ffData>
            <w:name w:val=""/>
            <w:enabled/>
            <w:calcOnExit w:val="0"/>
            <w:textInput>
              <w:default w:val="[Click here and insert address]"/>
            </w:textInput>
          </w:ffData>
        </w:fldChar>
      </w:r>
      <w:r w:rsidRPr="008F7551">
        <w:rPr>
          <w:rFonts w:cs="Calibri"/>
          <w:u w:val="single"/>
        </w:rPr>
        <w:instrText xml:space="preserve"> FORMTEXT </w:instrText>
      </w:r>
      <w:r w:rsidRPr="008F7551">
        <w:rPr>
          <w:rFonts w:cs="Calibri"/>
          <w:u w:val="single"/>
        </w:rPr>
      </w:r>
      <w:r w:rsidRPr="008F7551">
        <w:rPr>
          <w:rFonts w:cs="Calibri"/>
          <w:u w:val="single"/>
        </w:rPr>
        <w:fldChar w:fldCharType="separate"/>
      </w:r>
      <w:r w:rsidRPr="008F7551">
        <w:rPr>
          <w:rFonts w:cs="Calibri"/>
          <w:noProof/>
          <w:u w:val="single"/>
        </w:rPr>
        <w:t>[Click here and insert address]</w:t>
      </w:r>
      <w:r w:rsidRPr="008F7551">
        <w:rPr>
          <w:rFonts w:cs="Calibri"/>
          <w:u w:val="single"/>
        </w:rPr>
        <w:fldChar w:fldCharType="end"/>
      </w:r>
    </w:p>
    <w:p w14:paraId="79F1FF6C" w14:textId="77777777" w:rsidR="00BF3DC2" w:rsidRPr="008F7551" w:rsidRDefault="00BF3DC2" w:rsidP="00BF3DC2">
      <w:r w:rsidRPr="008F7551">
        <w:t xml:space="preserve">I, </w:t>
      </w:r>
      <w:r w:rsidRPr="008F7551">
        <w:rPr>
          <w:rFonts w:cs="Calibri"/>
        </w:rPr>
        <w:fldChar w:fldCharType="begin">
          <w:ffData>
            <w:name w:val=""/>
            <w:enabled/>
            <w:calcOnExit w:val="0"/>
            <w:textInput>
              <w:default w:val="[Click here and insert name of Declarant]"/>
            </w:textInput>
          </w:ffData>
        </w:fldChar>
      </w:r>
      <w:r w:rsidRPr="008F7551">
        <w:rPr>
          <w:rFonts w:cs="Calibri"/>
        </w:rPr>
        <w:instrText xml:space="preserve"> FORMTEXT </w:instrText>
      </w:r>
      <w:r w:rsidRPr="008F7551">
        <w:rPr>
          <w:rFonts w:cs="Calibri"/>
        </w:rPr>
      </w:r>
      <w:r w:rsidRPr="008F7551">
        <w:rPr>
          <w:rFonts w:cs="Calibri"/>
        </w:rPr>
        <w:fldChar w:fldCharType="separate"/>
      </w:r>
      <w:r w:rsidRPr="008F7551">
        <w:rPr>
          <w:rFonts w:cs="Calibri"/>
          <w:noProof/>
        </w:rPr>
        <w:t>[Click here and insert name of Declarant]</w:t>
      </w:r>
      <w:r w:rsidRPr="008F7551">
        <w:rPr>
          <w:rFonts w:cs="Calibri"/>
        </w:rPr>
        <w:fldChar w:fldCharType="end"/>
      </w:r>
      <w:r w:rsidRPr="008F7551">
        <w:rPr>
          <w:rFonts w:cs="Calibri"/>
        </w:rPr>
        <w:t>,</w:t>
      </w:r>
      <w:r w:rsidRPr="008F7551">
        <w:rPr>
          <w:i/>
        </w:rPr>
        <w:t xml:space="preserve"> </w:t>
      </w:r>
      <w:r w:rsidRPr="008F7551">
        <w:t xml:space="preserve">having been duly authorised by </w:t>
      </w:r>
      <w:r w:rsidRPr="008F7551">
        <w:rPr>
          <w:rFonts w:cs="Calibri"/>
        </w:rPr>
        <w:fldChar w:fldCharType="begin">
          <w:ffData>
            <w:name w:val=""/>
            <w:enabled/>
            <w:calcOnExit w:val="0"/>
            <w:textInput>
              <w:default w:val="[Click here and insert name of entity]"/>
            </w:textInput>
          </w:ffData>
        </w:fldChar>
      </w:r>
      <w:r w:rsidRPr="008F7551">
        <w:rPr>
          <w:rFonts w:cs="Calibri"/>
        </w:rPr>
        <w:instrText xml:space="preserve"> FORMTEXT </w:instrText>
      </w:r>
      <w:r w:rsidRPr="008F7551">
        <w:rPr>
          <w:rFonts w:cs="Calibri"/>
        </w:rPr>
      </w:r>
      <w:r w:rsidRPr="008F7551">
        <w:rPr>
          <w:rFonts w:cs="Calibri"/>
        </w:rPr>
        <w:fldChar w:fldCharType="separate"/>
      </w:r>
      <w:r w:rsidRPr="008F7551">
        <w:rPr>
          <w:rFonts w:cs="Calibri"/>
          <w:noProof/>
        </w:rPr>
        <w:t>[Click here and insert name of entity]</w:t>
      </w:r>
      <w:r w:rsidRPr="008F7551">
        <w:rPr>
          <w:rFonts w:cs="Calibri"/>
        </w:rPr>
        <w:fldChar w:fldCharType="end"/>
      </w:r>
      <w:r w:rsidRPr="008F7551">
        <w:t xml:space="preserve"> sincerely declare that </w:t>
      </w:r>
      <w:r w:rsidRPr="008F7551">
        <w:rPr>
          <w:rFonts w:cs="Calibri"/>
        </w:rPr>
        <w:fldChar w:fldCharType="begin">
          <w:ffData>
            <w:name w:val=""/>
            <w:enabled/>
            <w:calcOnExit w:val="0"/>
            <w:textInput>
              <w:default w:val="[Click here and insert name of entity]"/>
            </w:textInput>
          </w:ffData>
        </w:fldChar>
      </w:r>
      <w:r w:rsidRPr="008F7551">
        <w:rPr>
          <w:rFonts w:cs="Calibri"/>
        </w:rPr>
        <w:instrText xml:space="preserve"> FORMTEXT </w:instrText>
      </w:r>
      <w:r w:rsidRPr="008F7551">
        <w:rPr>
          <w:rFonts w:cs="Calibri"/>
        </w:rPr>
      </w:r>
      <w:r w:rsidRPr="008F7551">
        <w:rPr>
          <w:rFonts w:cs="Calibri"/>
        </w:rPr>
        <w:fldChar w:fldCharType="separate"/>
      </w:r>
      <w:r w:rsidRPr="008F7551">
        <w:rPr>
          <w:rFonts w:cs="Calibri"/>
          <w:noProof/>
        </w:rPr>
        <w:t>[Click here and insert name of entity]</w:t>
      </w:r>
      <w:r w:rsidRPr="008F7551">
        <w:rPr>
          <w:rFonts w:cs="Calibri"/>
        </w:rPr>
        <w:fldChar w:fldCharType="end"/>
      </w:r>
      <w:r w:rsidRPr="008F7551">
        <w:rPr>
          <w:rFonts w:cs="Calibri"/>
        </w:rPr>
        <w:t xml:space="preserve"> </w:t>
      </w:r>
      <w:r w:rsidRPr="008F7551">
        <w:t xml:space="preserve">itself or any person who has is a member of the administrative, management or supervisory body of </w:t>
      </w:r>
      <w:r w:rsidRPr="008F7551">
        <w:rPr>
          <w:rFonts w:cs="Calibri"/>
        </w:rPr>
        <w:fldChar w:fldCharType="begin">
          <w:ffData>
            <w:name w:val=""/>
            <w:enabled/>
            <w:calcOnExit w:val="0"/>
            <w:textInput>
              <w:default w:val="[Click here and insert name of entity]"/>
            </w:textInput>
          </w:ffData>
        </w:fldChar>
      </w:r>
      <w:r w:rsidRPr="008F7551">
        <w:rPr>
          <w:rFonts w:cs="Calibri"/>
        </w:rPr>
        <w:instrText xml:space="preserve"> FORMTEXT </w:instrText>
      </w:r>
      <w:r w:rsidRPr="008F7551">
        <w:rPr>
          <w:rFonts w:cs="Calibri"/>
        </w:rPr>
      </w:r>
      <w:r w:rsidRPr="008F7551">
        <w:rPr>
          <w:rFonts w:cs="Calibri"/>
        </w:rPr>
        <w:fldChar w:fldCharType="separate"/>
      </w:r>
      <w:r w:rsidRPr="008F7551">
        <w:rPr>
          <w:rFonts w:cs="Calibri"/>
          <w:noProof/>
        </w:rPr>
        <w:t>[Click here and insert name of entity]</w:t>
      </w:r>
      <w:r w:rsidRPr="008F7551">
        <w:rPr>
          <w:rFonts w:cs="Calibri"/>
        </w:rPr>
        <w:fldChar w:fldCharType="end"/>
      </w:r>
      <w:r w:rsidRPr="008F7551">
        <w:rPr>
          <w:rFonts w:cs="Calibri"/>
        </w:rPr>
        <w:t xml:space="preserve"> </w:t>
      </w:r>
      <w:r w:rsidRPr="008F7551">
        <w:t xml:space="preserve">or has powers of representation, decision or control in </w:t>
      </w:r>
      <w:r w:rsidRPr="008F7551">
        <w:rPr>
          <w:rFonts w:cs="Calibri"/>
        </w:rPr>
        <w:fldChar w:fldCharType="begin">
          <w:ffData>
            <w:name w:val=""/>
            <w:enabled/>
            <w:calcOnExit w:val="0"/>
            <w:textInput>
              <w:default w:val="[Click here and insert name of entity]"/>
            </w:textInput>
          </w:ffData>
        </w:fldChar>
      </w:r>
      <w:r w:rsidRPr="008F7551">
        <w:rPr>
          <w:rFonts w:cs="Calibri"/>
        </w:rPr>
        <w:instrText xml:space="preserve"> FORMTEXT </w:instrText>
      </w:r>
      <w:r w:rsidRPr="008F7551">
        <w:rPr>
          <w:rFonts w:cs="Calibri"/>
        </w:rPr>
      </w:r>
      <w:r w:rsidRPr="008F7551">
        <w:rPr>
          <w:rFonts w:cs="Calibri"/>
        </w:rPr>
        <w:fldChar w:fldCharType="separate"/>
      </w:r>
      <w:r w:rsidRPr="008F7551">
        <w:rPr>
          <w:rFonts w:cs="Calibri"/>
          <w:noProof/>
        </w:rPr>
        <w:t>[Click here and insert name of entity]</w:t>
      </w:r>
      <w:r w:rsidRPr="008F7551">
        <w:rPr>
          <w:rFonts w:cs="Calibri"/>
        </w:rPr>
        <w:fldChar w:fldCharType="end"/>
      </w:r>
      <w:r w:rsidRPr="008F7551">
        <w:rPr>
          <w:i/>
        </w:rPr>
        <w:t>:</w:t>
      </w:r>
      <w:r w:rsidRPr="008F7551">
        <w:t xml:space="preserve"> </w:t>
      </w:r>
    </w:p>
    <w:p w14:paraId="53E0BFDB" w14:textId="77777777" w:rsidR="00EF4B00" w:rsidRPr="00EF4B00" w:rsidRDefault="00EF4B00" w:rsidP="00EF4DD1">
      <w:pPr>
        <w:numPr>
          <w:ilvl w:val="0"/>
          <w:numId w:val="4"/>
        </w:numPr>
        <w:ind w:left="1116"/>
        <w:jc w:val="both"/>
      </w:pPr>
      <w:r w:rsidRPr="00EF4B00">
        <w:t>H</w:t>
      </w:r>
      <w:r w:rsidRPr="00EF4B00">
        <w:rPr>
          <w:lang w:val="en-US"/>
        </w:rPr>
        <w:t xml:space="preserve">as never been the subject of a conviction for </w:t>
      </w:r>
      <w:r w:rsidRPr="00EF4B00">
        <w:t>participation in a criminal organisation, as defined in Article 2 of Council Framework Decision 2008/841/JHA.</w:t>
      </w:r>
    </w:p>
    <w:p w14:paraId="702D0481" w14:textId="77777777" w:rsidR="00EF4B00" w:rsidRPr="00EF4B00" w:rsidRDefault="00EF4B00" w:rsidP="00EF4DD1">
      <w:pPr>
        <w:numPr>
          <w:ilvl w:val="0"/>
          <w:numId w:val="4"/>
        </w:numPr>
        <w:ind w:left="1116"/>
        <w:jc w:val="both"/>
      </w:pPr>
      <w:r w:rsidRPr="00EF4B00">
        <w:t>H</w:t>
      </w:r>
      <w:r w:rsidRPr="00EF4B00">
        <w:rPr>
          <w:lang w:val="en-US"/>
        </w:rPr>
        <w:t xml:space="preserve">as never been the subject of a conviction for </w:t>
      </w:r>
      <w:r w:rsidRPr="00EF4B00">
        <w:t xml:space="preserve">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or </w:t>
      </w:r>
      <w:r w:rsidRPr="00EF4B00">
        <w:fldChar w:fldCharType="begin">
          <w:ffData>
            <w:name w:val=""/>
            <w:enabled/>
            <w:calcOnExit w:val="0"/>
            <w:textInput>
              <w:default w:val="[Click here and insert name of entity]"/>
            </w:textInput>
          </w:ffData>
        </w:fldChar>
      </w:r>
      <w:r w:rsidRPr="00EF4B00">
        <w:instrText xml:space="preserve"> FORMTEXT </w:instrText>
      </w:r>
      <w:r w:rsidRPr="00EF4B00">
        <w:fldChar w:fldCharType="separate"/>
      </w:r>
      <w:r w:rsidRPr="00EF4B00">
        <w:t>[Click here and insert name of entity]</w:t>
      </w:r>
      <w:r w:rsidRPr="00EF4B00">
        <w:fldChar w:fldCharType="end"/>
      </w:r>
      <w:r w:rsidRPr="00EF4B00">
        <w:t>.</w:t>
      </w:r>
    </w:p>
    <w:p w14:paraId="0A12C1CD" w14:textId="77777777" w:rsidR="00EF4B00" w:rsidRPr="00EF4B00" w:rsidRDefault="00EF4B00" w:rsidP="00EF4DD1">
      <w:pPr>
        <w:numPr>
          <w:ilvl w:val="0"/>
          <w:numId w:val="4"/>
        </w:numPr>
        <w:ind w:left="1116"/>
        <w:jc w:val="both"/>
      </w:pPr>
      <w:r w:rsidRPr="00EF4B00">
        <w:t>H</w:t>
      </w:r>
      <w:r w:rsidRPr="00EF4B00">
        <w:rPr>
          <w:lang w:val="en-US"/>
        </w:rPr>
        <w:t xml:space="preserve">as never been the subject of a conviction for </w:t>
      </w:r>
      <w:r w:rsidRPr="00EF4B00">
        <w:t>fraud within the meaning of Article 1 of the Convention on the protection of the European Communities’ financial interests.</w:t>
      </w:r>
    </w:p>
    <w:p w14:paraId="0CA18F8C" w14:textId="77777777" w:rsidR="00EF4B00" w:rsidRPr="00EF4B00" w:rsidRDefault="00EF4B00" w:rsidP="00EF4DD1">
      <w:pPr>
        <w:numPr>
          <w:ilvl w:val="0"/>
          <w:numId w:val="4"/>
        </w:numPr>
        <w:ind w:left="1116"/>
        <w:jc w:val="both"/>
      </w:pPr>
      <w:r w:rsidRPr="00EF4B00">
        <w:t>H</w:t>
      </w:r>
      <w:r w:rsidRPr="00EF4B00">
        <w:rPr>
          <w:lang w:val="en-US"/>
        </w:rPr>
        <w:t xml:space="preserve">as never been the subject of a conviction for </w:t>
      </w:r>
      <w:r w:rsidRPr="00EF4B00">
        <w:t>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2D0C9892" w14:textId="77777777" w:rsidR="00EF4B00" w:rsidRPr="00EF4B00" w:rsidRDefault="00EF4B00" w:rsidP="00EF4DD1">
      <w:pPr>
        <w:numPr>
          <w:ilvl w:val="0"/>
          <w:numId w:val="4"/>
        </w:numPr>
        <w:ind w:left="1116"/>
        <w:jc w:val="both"/>
      </w:pPr>
      <w:r w:rsidRPr="00EF4B00">
        <w:t>H</w:t>
      </w:r>
      <w:r w:rsidRPr="00EF4B00">
        <w:rPr>
          <w:lang w:val="en-US"/>
        </w:rPr>
        <w:t xml:space="preserve">as never been the subject of a conviction for </w:t>
      </w:r>
      <w:r w:rsidRPr="00EF4B00">
        <w:t>money laundering or terrorist financing, as defined in Article 1 of Directive 2005/60/EC of the European Parliament and of the Council</w:t>
      </w:r>
      <w:r w:rsidRPr="00EF4B00">
        <w:rPr>
          <w:u w:val="single"/>
        </w:rPr>
        <w:t>.</w:t>
      </w:r>
    </w:p>
    <w:p w14:paraId="5745E10B" w14:textId="77777777" w:rsidR="00EF4B00" w:rsidRPr="00EF4B00" w:rsidRDefault="00EF4B00" w:rsidP="00EF4DD1">
      <w:pPr>
        <w:numPr>
          <w:ilvl w:val="0"/>
          <w:numId w:val="4"/>
        </w:numPr>
        <w:ind w:left="1116"/>
        <w:jc w:val="both"/>
      </w:pPr>
      <w:r w:rsidRPr="00EF4B00">
        <w:t>H</w:t>
      </w:r>
      <w:r w:rsidRPr="00EF4B00">
        <w:rPr>
          <w:lang w:val="en-US"/>
        </w:rPr>
        <w:t xml:space="preserve">as never been the subject of a conviction for </w:t>
      </w:r>
      <w:r w:rsidRPr="00EF4B00">
        <w:t>child labour and other forms of trafficking in human beings as defined in Article 2 of Directive 2011/36/EU of the European Parliament and of the Council.</w:t>
      </w:r>
    </w:p>
    <w:p w14:paraId="2ED75231" w14:textId="77777777" w:rsidR="00EF4B00" w:rsidRPr="00EF4B00" w:rsidRDefault="00EF4B00" w:rsidP="00EF4DD1">
      <w:pPr>
        <w:numPr>
          <w:ilvl w:val="0"/>
          <w:numId w:val="4"/>
        </w:numPr>
        <w:ind w:left="1116"/>
        <w:jc w:val="both"/>
        <w:rPr>
          <w:lang w:val="en-GB"/>
        </w:rPr>
      </w:pPr>
      <w:r w:rsidRPr="00EF4B00">
        <w:rPr>
          <w:lang w:val="en-GB"/>
        </w:rPr>
        <w:t xml:space="preserve">Is not in breach and has not breached its obligations relating to the payment of taxes or social security contributions </w:t>
      </w:r>
    </w:p>
    <w:p w14:paraId="5ACB31BC" w14:textId="77777777" w:rsidR="00EF4B00" w:rsidRPr="00EF4B00" w:rsidRDefault="00EF4B00" w:rsidP="00EF4DD1">
      <w:pPr>
        <w:numPr>
          <w:ilvl w:val="0"/>
          <w:numId w:val="4"/>
        </w:numPr>
        <w:ind w:left="1116"/>
        <w:jc w:val="both"/>
        <w:rPr>
          <w:lang w:val="en-GB"/>
        </w:rPr>
      </w:pPr>
      <w:r w:rsidRPr="00EF4B00">
        <w:rPr>
          <w:lang w:val="en-GB"/>
        </w:rPr>
        <w:t xml:space="preserve">Has, in the performance of all public contracts, complied with applicable obligations in the field of environmental, social and labour law that apply at the place where the works are carried out or the services provided, that have been established by EU law, national law, collective agreements or by international, environmental, social and labour law listed </w:t>
      </w:r>
      <w:r w:rsidRPr="00EF4B00">
        <w:rPr>
          <w:lang w:val="en-GB"/>
        </w:rPr>
        <w:lastRenderedPageBreak/>
        <w:t xml:space="preserve">in Schedule 7 of the European Union (Award of Public Authority Contracts) Regulations 2016 (Statutory Instrument 284 of 2016).                 </w:t>
      </w:r>
    </w:p>
    <w:p w14:paraId="6E56D792" w14:textId="77777777" w:rsidR="00EF4B00" w:rsidRPr="00EF4B00" w:rsidRDefault="00EF4B00" w:rsidP="00EF4DD1">
      <w:pPr>
        <w:numPr>
          <w:ilvl w:val="0"/>
          <w:numId w:val="4"/>
        </w:numPr>
        <w:ind w:left="1116"/>
        <w:jc w:val="both"/>
        <w:rPr>
          <w:lang w:val="en-GB"/>
        </w:rPr>
      </w:pPr>
      <w:r w:rsidRPr="00EF4B00">
        <w:rPr>
          <w:lang w:val="en-GB"/>
        </w:rPr>
        <w:t xml:space="preserve">That the preparation of the Tender was carried out independently;                                                                                                                                                                                                                                         </w:t>
      </w:r>
    </w:p>
    <w:p w14:paraId="498DC53D" w14:textId="77777777" w:rsidR="00EF4B00" w:rsidRPr="00EF4B00" w:rsidRDefault="00EF4B00" w:rsidP="00EF4DD1">
      <w:pPr>
        <w:ind w:left="1116"/>
        <w:jc w:val="both"/>
        <w:rPr>
          <w:lang w:val="en-GB"/>
        </w:rPr>
      </w:pPr>
      <w:r w:rsidRPr="00EF4B00">
        <w:rPr>
          <w:lang w:val="en-GB"/>
        </w:rPr>
        <w:t xml:space="preserve"> (j)</w:t>
      </w:r>
      <w:r w:rsidRPr="00EF4B00">
        <w:rPr>
          <w:lang w:val="en-GB"/>
        </w:rPr>
        <w:tab/>
        <w:t>Is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5ED497EA" w14:textId="77777777" w:rsidR="00EF4B00" w:rsidRPr="00EF4B00" w:rsidRDefault="00EF4B00" w:rsidP="00EF4DD1">
      <w:pPr>
        <w:ind w:left="1116"/>
        <w:jc w:val="both"/>
        <w:rPr>
          <w:lang w:val="en-GB"/>
        </w:rPr>
      </w:pPr>
      <w:r w:rsidRPr="00EF4B00">
        <w:rPr>
          <w:lang w:val="en-GB"/>
        </w:rPr>
        <w:t>(k)</w:t>
      </w:r>
      <w:r w:rsidRPr="00EF4B00">
        <w:rPr>
          <w:lang w:val="en-GB"/>
        </w:rPr>
        <w:tab/>
        <w:t>Delete and replace with “Not Used” if not applicable: Is not guilty of grave professional misconduct.</w:t>
      </w:r>
    </w:p>
    <w:p w14:paraId="1CD4D549" w14:textId="77777777" w:rsidR="00EF4B00" w:rsidRPr="00EF4B00" w:rsidRDefault="00EF4B00" w:rsidP="00EF4DD1">
      <w:pPr>
        <w:ind w:left="1116"/>
        <w:jc w:val="both"/>
        <w:rPr>
          <w:lang w:val="en-GB"/>
        </w:rPr>
      </w:pPr>
      <w:r w:rsidRPr="00EF4B00">
        <w:rPr>
          <w:lang w:val="en-GB"/>
        </w:rPr>
        <w:t>(l)</w:t>
      </w:r>
      <w:r w:rsidRPr="00EF4B00">
        <w:rPr>
          <w:lang w:val="en-GB"/>
        </w:rPr>
        <w:tab/>
        <w:t>Has not entered into agreements with other economic operators aimed at distorting competition.</w:t>
      </w:r>
    </w:p>
    <w:p w14:paraId="2C070CDD" w14:textId="77777777" w:rsidR="00EF4B00" w:rsidRPr="00EF4B00" w:rsidRDefault="00EF4B00" w:rsidP="00EF4DD1">
      <w:pPr>
        <w:ind w:left="1116"/>
        <w:jc w:val="both"/>
        <w:rPr>
          <w:lang w:val="en-GB"/>
        </w:rPr>
      </w:pPr>
      <w:r w:rsidRPr="00EF4B00">
        <w:rPr>
          <w:lang w:val="en-GB"/>
        </w:rPr>
        <w:t>(m)</w:t>
      </w:r>
      <w:r>
        <w:rPr>
          <w:lang w:val="en-GB"/>
        </w:rPr>
        <w:t xml:space="preserve"> </w:t>
      </w:r>
      <w:r w:rsidRPr="00EF4B00">
        <w:rPr>
          <w:lang w:val="en-GB"/>
        </w:rPr>
        <w:t>Is not aware of any conflict of interest due to its participation in the Competition;</w:t>
      </w:r>
    </w:p>
    <w:p w14:paraId="25854EBB" w14:textId="77777777" w:rsidR="00EF4B00" w:rsidRPr="00EF4B00" w:rsidRDefault="00EF4B00" w:rsidP="00EF4DD1">
      <w:pPr>
        <w:ind w:left="1116"/>
        <w:jc w:val="both"/>
        <w:rPr>
          <w:lang w:val="en-GB"/>
        </w:rPr>
      </w:pPr>
      <w:r w:rsidRPr="00EF4B00">
        <w:rPr>
          <w:lang w:val="en-GB"/>
        </w:rPr>
        <w:t xml:space="preserve"> (n)</w:t>
      </w:r>
      <w:r w:rsidRPr="00EF4B00">
        <w:rPr>
          <w:lang w:val="en-GB"/>
        </w:rPr>
        <w:tab/>
        <w:t>Has not had any prior involvement in the preparation of the Competition;(o)</w:t>
      </w:r>
      <w:r w:rsidRPr="00EF4B00">
        <w:rPr>
          <w:lang w:val="en-GB"/>
        </w:rPr>
        <w:tab/>
        <w:t xml:space="preserve"> Delete and replace with “Not Used” if not applicable: Has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062A2A9D" w14:textId="77777777" w:rsidR="00EF4B00" w:rsidRPr="00EF4B00" w:rsidRDefault="00EF4B00" w:rsidP="00EF4DD1">
      <w:pPr>
        <w:ind w:left="1116"/>
        <w:jc w:val="both"/>
        <w:rPr>
          <w:lang w:val="en-GB"/>
        </w:rPr>
      </w:pPr>
      <w:r w:rsidRPr="00EF4B00">
        <w:rPr>
          <w:lang w:val="en-GB"/>
        </w:rPr>
        <w:t>(o)</w:t>
      </w:r>
      <w:r w:rsidRPr="00EF4B00">
        <w:rPr>
          <w:lang w:val="en-GB"/>
        </w:rPr>
        <w:tab/>
        <w:t xml:space="preserve">Is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1AB171E0" w14:textId="77777777" w:rsidR="00EF4B00" w:rsidRPr="00EF4B00" w:rsidRDefault="00EF4B00" w:rsidP="00EF4DD1">
      <w:pPr>
        <w:ind w:left="1116"/>
        <w:jc w:val="both"/>
        <w:rPr>
          <w:lang w:val="en-GB"/>
        </w:rPr>
      </w:pPr>
      <w:r w:rsidRPr="00EF4B00">
        <w:rPr>
          <w:lang w:val="en-GB"/>
        </w:rPr>
        <w:t>(p)</w:t>
      </w:r>
      <w:r w:rsidRPr="00EF4B00">
        <w:rPr>
          <w:lang w:val="en-GB"/>
        </w:rPr>
        <w:tab/>
        <w:t xml:space="preserve">Has not undertaken to unduly influence the decision-making process of the Contracting Authority in respect of the Competition, or obtain confidential information that may confer upon </w:t>
      </w:r>
      <w:proofErr w:type="gramStart"/>
      <w:r w:rsidRPr="00EF4B00">
        <w:rPr>
          <w:lang w:val="en-GB"/>
        </w:rPr>
        <w:t>it</w:t>
      </w:r>
      <w:proofErr w:type="gramEnd"/>
      <w:r w:rsidRPr="00EF4B00">
        <w:rPr>
          <w:lang w:val="en-GB"/>
        </w:rPr>
        <w:t xml:space="preserve"> undue advantages in respect of the Competition; or negligently provided misleading information that may have a material influence on decisions concerning exclusion, selection or award.</w:t>
      </w:r>
    </w:p>
    <w:p w14:paraId="246A51A1" w14:textId="77777777" w:rsidR="00BF3DC2" w:rsidRDefault="00BF3DC2" w:rsidP="00EF4DD1">
      <w:pPr>
        <w:ind w:left="851" w:right="47"/>
        <w:jc w:val="both"/>
      </w:pPr>
    </w:p>
    <w:p w14:paraId="1DCA4A42" w14:textId="77777777" w:rsidR="00BF3DC2" w:rsidRDefault="00BF3DC2" w:rsidP="00EF4DD1">
      <w:pPr>
        <w:spacing w:after="60" w:line="300" w:lineRule="exact"/>
        <w:jc w:val="both"/>
      </w:pPr>
      <w:r w:rsidRPr="00362860">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748F855D" w14:textId="77777777" w:rsidR="00BF3DC2" w:rsidRDefault="00BF3DC2" w:rsidP="00BF3DC2">
      <w:pPr>
        <w:spacing w:after="60" w:line="300" w:lineRule="exact"/>
      </w:pPr>
    </w:p>
    <w:p w14:paraId="10262233" w14:textId="77777777" w:rsidR="00EF4DD1" w:rsidRDefault="00EF4DD1" w:rsidP="00BF3DC2">
      <w:pPr>
        <w:spacing w:after="60" w:line="300" w:lineRule="exact"/>
      </w:pPr>
    </w:p>
    <w:p w14:paraId="28F06905" w14:textId="77777777" w:rsidR="00EF4DD1" w:rsidRDefault="00EF4DD1" w:rsidP="00BF3DC2">
      <w:pPr>
        <w:spacing w:after="60" w:line="300" w:lineRule="exact"/>
      </w:pPr>
    </w:p>
    <w:p w14:paraId="40FC3440" w14:textId="77777777" w:rsidR="00BF3DC2" w:rsidRDefault="00BF3DC2" w:rsidP="00BF3DC2">
      <w:pPr>
        <w:spacing w:after="60" w:line="300" w:lineRule="exact"/>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91"/>
        <w:gridCol w:w="4650"/>
      </w:tblGrid>
      <w:tr w:rsidR="00BF3DC2" w:rsidRPr="00830A49" w14:paraId="2CDB8063" w14:textId="77777777" w:rsidTr="00BF3DC2">
        <w:trPr>
          <w:trHeight w:val="707"/>
        </w:trPr>
        <w:tc>
          <w:tcPr>
            <w:tcW w:w="4505" w:type="dxa"/>
          </w:tcPr>
          <w:p w14:paraId="266D51A5" w14:textId="77777777" w:rsidR="00BF3DC2" w:rsidRPr="00830A49" w:rsidRDefault="00BF3DC2" w:rsidP="00BF3DC2">
            <w:pPr>
              <w:spacing w:after="240"/>
              <w:rPr>
                <w:b/>
                <w:color w:val="333399"/>
              </w:rPr>
            </w:pPr>
            <w:r w:rsidRPr="00830A49">
              <w:rPr>
                <w:b/>
                <w:color w:val="333399"/>
              </w:rPr>
              <w:lastRenderedPageBreak/>
              <w:br w:type="page"/>
            </w:r>
          </w:p>
          <w:p w14:paraId="4AE1EAFA" w14:textId="77777777" w:rsidR="00BF3DC2" w:rsidRPr="00830A49" w:rsidRDefault="00BF3DC2" w:rsidP="00BF3DC2">
            <w:pPr>
              <w:spacing w:after="240"/>
              <w:rPr>
                <w:b/>
                <w:color w:val="333399"/>
              </w:rPr>
            </w:pPr>
            <w:r w:rsidRPr="00830A49">
              <w:rPr>
                <w:b/>
                <w:color w:val="333399"/>
              </w:rPr>
              <w:t>________________________</w:t>
            </w:r>
          </w:p>
          <w:p w14:paraId="58004FF6" w14:textId="77777777" w:rsidR="00BF3DC2" w:rsidRPr="00830A49" w:rsidRDefault="00BF3DC2" w:rsidP="00BF3DC2">
            <w:pPr>
              <w:spacing w:after="240"/>
              <w:rPr>
                <w:b/>
                <w:color w:val="333399"/>
              </w:rPr>
            </w:pPr>
            <w:r w:rsidRPr="00830A49">
              <w:rPr>
                <w:b/>
                <w:color w:val="333399"/>
              </w:rPr>
              <w:t>Signature of Declarant</w:t>
            </w:r>
          </w:p>
        </w:tc>
        <w:tc>
          <w:tcPr>
            <w:tcW w:w="4782" w:type="dxa"/>
          </w:tcPr>
          <w:p w14:paraId="1F0873B9" w14:textId="77777777" w:rsidR="00BF3DC2" w:rsidRPr="00830A49" w:rsidRDefault="00BF3DC2" w:rsidP="00BF3DC2">
            <w:pPr>
              <w:spacing w:after="240"/>
              <w:rPr>
                <w:b/>
                <w:color w:val="333399"/>
              </w:rPr>
            </w:pPr>
          </w:p>
          <w:p w14:paraId="224C5481" w14:textId="77777777" w:rsidR="00BF3DC2" w:rsidRPr="00830A49" w:rsidRDefault="00BF3DC2" w:rsidP="00BF3DC2">
            <w:pPr>
              <w:spacing w:after="240"/>
              <w:rPr>
                <w:b/>
                <w:color w:val="333399"/>
              </w:rPr>
            </w:pPr>
            <w:r w:rsidRPr="00830A49">
              <w:rPr>
                <w:b/>
                <w:color w:val="333399"/>
              </w:rPr>
              <w:t>________________________</w:t>
            </w:r>
          </w:p>
          <w:p w14:paraId="65529999" w14:textId="77777777" w:rsidR="00BF3DC2" w:rsidRPr="00830A49" w:rsidRDefault="00BF3DC2" w:rsidP="00BF3DC2">
            <w:pPr>
              <w:spacing w:after="240"/>
              <w:rPr>
                <w:b/>
                <w:color w:val="333399"/>
              </w:rPr>
            </w:pPr>
            <w:r w:rsidRPr="00830A49">
              <w:rPr>
                <w:b/>
                <w:color w:val="333399"/>
              </w:rPr>
              <w:t>Name of Declarant in print or block capitals</w:t>
            </w:r>
          </w:p>
        </w:tc>
      </w:tr>
      <w:tr w:rsidR="00BF3DC2" w:rsidRPr="00830A49" w14:paraId="02EBA106" w14:textId="77777777" w:rsidTr="00BF3DC2">
        <w:trPr>
          <w:trHeight w:val="158"/>
        </w:trPr>
        <w:tc>
          <w:tcPr>
            <w:tcW w:w="9287" w:type="dxa"/>
            <w:gridSpan w:val="2"/>
          </w:tcPr>
          <w:p w14:paraId="7BD92ED4" w14:textId="77777777" w:rsidR="00BF3DC2" w:rsidRDefault="00BF3DC2" w:rsidP="00BF3DC2">
            <w:pPr>
              <w:spacing w:after="240" w:line="280" w:lineRule="exact"/>
              <w:rPr>
                <w:b/>
                <w:color w:val="333399"/>
              </w:rPr>
            </w:pPr>
            <w:r w:rsidRPr="00830A49">
              <w:rPr>
                <w:b/>
                <w:color w:val="333399"/>
              </w:rPr>
              <w:t>Declared before me by ______________________</w:t>
            </w:r>
            <w:r>
              <w:rPr>
                <w:b/>
                <w:color w:val="333399"/>
              </w:rPr>
              <w:t>_____________</w:t>
            </w:r>
            <w:r w:rsidRPr="00830A49">
              <w:rPr>
                <w:b/>
                <w:color w:val="333399"/>
              </w:rPr>
              <w:t xml:space="preserve"> who is personally known to me</w:t>
            </w:r>
          </w:p>
          <w:p w14:paraId="55E66530" w14:textId="77777777" w:rsidR="00BF3DC2" w:rsidRDefault="00BF3DC2" w:rsidP="00BF3DC2">
            <w:pPr>
              <w:spacing w:after="240" w:line="280" w:lineRule="exact"/>
              <w:rPr>
                <w:b/>
                <w:color w:val="333399"/>
              </w:rPr>
            </w:pPr>
            <w:r w:rsidRPr="00830A49">
              <w:rPr>
                <w:b/>
                <w:color w:val="333399"/>
              </w:rPr>
              <w:t>(or who is identified to me by ____</w:t>
            </w:r>
            <w:r>
              <w:rPr>
                <w:b/>
                <w:color w:val="333399"/>
              </w:rPr>
              <w:t>__________________________</w:t>
            </w:r>
            <w:r w:rsidRPr="00830A49">
              <w:rPr>
                <w:b/>
                <w:color w:val="333399"/>
              </w:rPr>
              <w:t>who is personally known to me)</w:t>
            </w:r>
          </w:p>
          <w:p w14:paraId="02C4CB1E" w14:textId="77777777" w:rsidR="00BF3DC2" w:rsidRDefault="00BF3DC2" w:rsidP="00BF3DC2">
            <w:pPr>
              <w:spacing w:after="240" w:line="280" w:lineRule="exact"/>
              <w:rPr>
                <w:b/>
                <w:color w:val="333399"/>
              </w:rPr>
            </w:pPr>
            <w:r w:rsidRPr="00830A49">
              <w:rPr>
                <w:b/>
                <w:color w:val="333399"/>
              </w:rPr>
              <w:t>at __</w:t>
            </w:r>
            <w:r>
              <w:rPr>
                <w:b/>
                <w:color w:val="333399"/>
              </w:rPr>
              <w:t xml:space="preserve">__________________________ </w:t>
            </w:r>
            <w:r w:rsidRPr="00830A49">
              <w:rPr>
                <w:b/>
                <w:color w:val="333399"/>
              </w:rPr>
              <w:t xml:space="preserve"> this ___________ day of _______________ 20__</w:t>
            </w:r>
          </w:p>
          <w:p w14:paraId="52B0E7DC" w14:textId="77777777" w:rsidR="00BF3DC2" w:rsidRPr="00830A49" w:rsidRDefault="00BF3DC2" w:rsidP="00BF3DC2">
            <w:pPr>
              <w:spacing w:after="240" w:line="280" w:lineRule="exact"/>
              <w:rPr>
                <w:b/>
                <w:color w:val="333399"/>
              </w:rPr>
            </w:pPr>
          </w:p>
          <w:p w14:paraId="67BBB1F9" w14:textId="77777777" w:rsidR="00BF3DC2" w:rsidRPr="00830A49" w:rsidRDefault="00BF3DC2" w:rsidP="00BF3DC2">
            <w:pPr>
              <w:spacing w:after="240" w:line="280" w:lineRule="exact"/>
              <w:rPr>
                <w:b/>
                <w:color w:val="333399"/>
              </w:rPr>
            </w:pPr>
            <w:r w:rsidRPr="00830A49">
              <w:rPr>
                <w:b/>
                <w:color w:val="333399"/>
              </w:rPr>
              <w:t>________________________________</w:t>
            </w:r>
          </w:p>
          <w:p w14:paraId="26A78024" w14:textId="58FF0585" w:rsidR="00BF3DC2" w:rsidRPr="00830A49" w:rsidRDefault="00BF3DC2" w:rsidP="00BF3DC2">
            <w:pPr>
              <w:spacing w:after="240" w:line="280" w:lineRule="exact"/>
              <w:rPr>
                <w:b/>
                <w:color w:val="333399"/>
              </w:rPr>
            </w:pPr>
            <w:r w:rsidRPr="00830A49">
              <w:rPr>
                <w:b/>
                <w:color w:val="333399"/>
              </w:rPr>
              <w:t>(signed</w:t>
            </w:r>
            <w:r w:rsidR="00D00311">
              <w:rPr>
                <w:b/>
                <w:color w:val="333399"/>
              </w:rPr>
              <w:t xml:space="preserve"> and stamped</w:t>
            </w:r>
            <w:r w:rsidRPr="00830A49">
              <w:rPr>
                <w:b/>
                <w:color w:val="333399"/>
              </w:rPr>
              <w:t>)</w:t>
            </w:r>
            <w:r w:rsidRPr="00830A49">
              <w:rPr>
                <w:b/>
                <w:color w:val="333399"/>
              </w:rPr>
              <w:br/>
              <w:t>Practising Solicitor/Commissioner for Oaths</w:t>
            </w:r>
          </w:p>
        </w:tc>
      </w:tr>
    </w:tbl>
    <w:p w14:paraId="248D22A5" w14:textId="77777777" w:rsidR="00BF3DC2" w:rsidRPr="00830A49" w:rsidRDefault="00BF3DC2" w:rsidP="00BF3DC2">
      <w:pPr>
        <w:spacing w:after="60" w:line="300" w:lineRule="exact"/>
      </w:pPr>
    </w:p>
    <w:p w14:paraId="5576E803" w14:textId="77777777" w:rsidR="00BF3DC2" w:rsidRPr="00825371" w:rsidRDefault="00BF3DC2" w:rsidP="00BF3DC2">
      <w:pPr>
        <w:pStyle w:val="Heading1"/>
        <w:rPr>
          <w:rFonts w:ascii="Calibri" w:hAnsi="Calibri"/>
        </w:rPr>
      </w:pPr>
      <w:r w:rsidRPr="00825371">
        <w:rPr>
          <w:rFonts w:ascii="Calibri" w:hAnsi="Calibri"/>
        </w:rPr>
        <w:lastRenderedPageBreak/>
        <w:t xml:space="preserve">Appendix </w:t>
      </w:r>
      <w:r>
        <w:rPr>
          <w:rFonts w:ascii="Calibri" w:hAnsi="Calibri"/>
        </w:rPr>
        <w:t>5</w:t>
      </w:r>
      <w:r w:rsidRPr="00825371">
        <w:rPr>
          <w:rFonts w:ascii="Calibri" w:hAnsi="Calibri"/>
        </w:rPr>
        <w:t>: Goods Contract</w:t>
      </w:r>
    </w:p>
    <w:p w14:paraId="4DAFA44A" w14:textId="77777777" w:rsidR="00BF3DC2" w:rsidRPr="00830A49" w:rsidRDefault="00BF3DC2" w:rsidP="00BF3DC2"/>
    <w:p w14:paraId="663E859E" w14:textId="77777777" w:rsidR="00BF3DC2" w:rsidRPr="00830A49" w:rsidRDefault="00BF3DC2" w:rsidP="00BF3DC2"/>
    <w:p w14:paraId="0798FD55" w14:textId="77777777" w:rsidR="00BF3DC2" w:rsidRPr="00830A49" w:rsidRDefault="00BF3DC2" w:rsidP="00BF3DC2"/>
    <w:p w14:paraId="133B4DD2" w14:textId="77777777" w:rsidR="00BF3DC2" w:rsidRPr="00830A49" w:rsidRDefault="0078053A" w:rsidP="00BF3DC2">
      <w:pPr>
        <w:jc w:val="center"/>
      </w:pPr>
      <w:sdt>
        <w:sdtPr>
          <w:rPr>
            <w:highlight w:val="lightGray"/>
          </w:rPr>
          <w:alias w:val="Name"/>
          <w:tag w:val="Nane"/>
          <w:id w:val="-863672646"/>
          <w:placeholder>
            <w:docPart w:val="338938018F3D49D0BDCB3BF37C5B2E20"/>
          </w:placeholder>
          <w:dataBinding w:prefixMappings="xmlns:ns0='http://schemas.microsoft.com/office/2006/coverPageProps' " w:xpath="/ns0:CoverPageProperties[1]/ns0:Abstract[1]" w:storeItemID="{55AF091B-3C7A-41E3-B477-F2FDAA23CFDA}"/>
          <w:text/>
        </w:sdtPr>
        <w:sdtEndPr/>
        <w:sdtContent>
          <w:r w:rsidR="00BB4304">
            <w:rPr>
              <w:highlight w:val="lightGray"/>
            </w:rPr>
            <w:t>TU Dublin</w:t>
          </w:r>
        </w:sdtContent>
      </w:sdt>
    </w:p>
    <w:p w14:paraId="65251DA5" w14:textId="77777777" w:rsidR="00BF3DC2" w:rsidRPr="00830A49" w:rsidRDefault="00BF3DC2" w:rsidP="00BF3DC2">
      <w:pPr>
        <w:jc w:val="center"/>
      </w:pPr>
    </w:p>
    <w:p w14:paraId="5BEF3129" w14:textId="77777777" w:rsidR="00BF3DC2" w:rsidRPr="00830A49" w:rsidRDefault="00BF3DC2" w:rsidP="00BF3DC2">
      <w:pPr>
        <w:jc w:val="center"/>
      </w:pPr>
      <w:r w:rsidRPr="00830A49">
        <w:t>and</w:t>
      </w:r>
    </w:p>
    <w:p w14:paraId="023DD328" w14:textId="77777777" w:rsidR="00BF3DC2" w:rsidRPr="00830A49" w:rsidRDefault="00BF3DC2" w:rsidP="00BF3DC2">
      <w:pPr>
        <w:jc w:val="center"/>
      </w:pPr>
    </w:p>
    <w:sdt>
      <w:sdtPr>
        <w:rPr>
          <w:highlight w:val="lightGray"/>
        </w:rPr>
        <w:id w:val="1406336"/>
        <w:placeholder>
          <w:docPart w:val="5DA8FC1097204415B7C5787C911723E8"/>
        </w:placeholder>
      </w:sdtPr>
      <w:sdtEndPr/>
      <w:sdtContent>
        <w:p w14:paraId="18DA502B" w14:textId="77777777" w:rsidR="00BF3DC2" w:rsidRPr="00830A49" w:rsidRDefault="00BF3DC2" w:rsidP="00BF3DC2">
          <w:pPr>
            <w:jc w:val="center"/>
          </w:pPr>
          <w:r w:rsidRPr="000F3067">
            <w:rPr>
              <w:highlight w:val="lightGray"/>
            </w:rPr>
            <w:t>[Insert successful Tenderer’s full legal name - to be completed on signing.]</w:t>
          </w:r>
        </w:p>
      </w:sdtContent>
    </w:sdt>
    <w:p w14:paraId="0A4242AA" w14:textId="77777777" w:rsidR="00BF3DC2" w:rsidRPr="00830A49" w:rsidRDefault="00BF3DC2" w:rsidP="00BF3DC2">
      <w:pPr>
        <w:jc w:val="center"/>
      </w:pPr>
    </w:p>
    <w:p w14:paraId="2B04315A" w14:textId="77777777" w:rsidR="00BF3DC2" w:rsidRPr="00830A49" w:rsidRDefault="00BF3DC2" w:rsidP="00BF3DC2">
      <w:pPr>
        <w:jc w:val="center"/>
      </w:pPr>
    </w:p>
    <w:p w14:paraId="5AE60902" w14:textId="77777777" w:rsidR="00BF3DC2" w:rsidRPr="00830A49" w:rsidRDefault="00BF3DC2" w:rsidP="00BF3DC2">
      <w:pPr>
        <w:jc w:val="center"/>
        <w:rPr>
          <w:b/>
        </w:rPr>
      </w:pPr>
      <w:r w:rsidRPr="00830A49">
        <w:rPr>
          <w:b/>
        </w:rPr>
        <w:t>AGREEMENT</w:t>
      </w:r>
    </w:p>
    <w:p w14:paraId="45F47E39" w14:textId="77777777" w:rsidR="00BF3DC2" w:rsidRPr="00830A49" w:rsidRDefault="00BF3DC2" w:rsidP="00BF3DC2">
      <w:pPr>
        <w:jc w:val="center"/>
      </w:pPr>
    </w:p>
    <w:p w14:paraId="78A719F2" w14:textId="1608B54A" w:rsidR="00BF3DC2" w:rsidRPr="00830A49" w:rsidRDefault="00B42F90" w:rsidP="00B4011D">
      <w:pPr>
        <w:jc w:val="center"/>
      </w:pPr>
      <w:r>
        <w:t xml:space="preserve">Request for Tenders Under Open Procedure for the </w:t>
      </w:r>
      <w:r w:rsidR="00B4011D" w:rsidRPr="00B4011D">
        <w:t>Supply, Delivery, Installation and Commissioning of a High-Temperature AFP/ATL Upgrade Package for TU Dublin’s Existing Robotic Filament Winder Platform</w:t>
      </w:r>
    </w:p>
    <w:p w14:paraId="3D9B3FDE" w14:textId="77777777" w:rsidR="00BF3DC2" w:rsidRPr="00830A49" w:rsidRDefault="00BF3DC2" w:rsidP="00BF3DC2">
      <w:r w:rsidRPr="00830A49">
        <w:br w:type="page"/>
      </w:r>
    </w:p>
    <w:p w14:paraId="07EDF14F" w14:textId="77777777" w:rsidR="00BF3DC2" w:rsidRPr="00830A49" w:rsidRDefault="00BF3DC2" w:rsidP="00BF3DC2">
      <w:pPr>
        <w:pStyle w:val="Heading2"/>
        <w:spacing w:before="0"/>
      </w:pPr>
      <w:r w:rsidRPr="00830A49">
        <w:lastRenderedPageBreak/>
        <w:t xml:space="preserve">THIS AGREEMENT is made on the </w:t>
      </w:r>
      <w:sdt>
        <w:sdtPr>
          <w:id w:val="1406408"/>
          <w:placeholder>
            <w:docPart w:val="5DA8FC1097204415B7C5787C911723E8"/>
          </w:placeholder>
        </w:sdtPr>
        <w:sdtEndPr/>
        <w:sdtContent>
          <w:r w:rsidRPr="00830A49">
            <w:rPr>
              <w:highlight w:val="lightGray"/>
            </w:rPr>
            <w:t>[date e.g. 2nd]</w:t>
          </w:r>
        </w:sdtContent>
      </w:sdt>
      <w:r w:rsidRPr="00830A49">
        <w:t xml:space="preserve"> day of </w:t>
      </w:r>
      <w:sdt>
        <w:sdtPr>
          <w:id w:val="1406406"/>
          <w:placeholder>
            <w:docPart w:val="5DA8FC1097204415B7C5787C911723E8"/>
          </w:placeholder>
        </w:sdtPr>
        <w:sdtEndPr/>
        <w:sdtContent>
          <w:r w:rsidRPr="00830A49">
            <w:rPr>
              <w:highlight w:val="lightGray"/>
            </w:rPr>
            <w:t>[</w:t>
          </w:r>
          <w:sdt>
            <w:sdtPr>
              <w:rPr>
                <w:highlight w:val="lightGray"/>
              </w:rPr>
              <w:id w:val="1406403"/>
              <w:placeholder>
                <w:docPart w:val="5DA8FC1097204415B7C5787C911723E8"/>
              </w:placeholder>
            </w:sdtPr>
            <w:sdtEndPr/>
            <w:sdtContent>
              <w:r w:rsidRPr="00830A49">
                <w:rPr>
                  <w:highlight w:val="lightGray"/>
                </w:rPr>
                <w:t>month]</w:t>
              </w:r>
            </w:sdtContent>
          </w:sdt>
        </w:sdtContent>
      </w:sdt>
      <w:r w:rsidRPr="00830A49">
        <w:t xml:space="preserve"> 20</w:t>
      </w:r>
      <w:sdt>
        <w:sdtPr>
          <w:id w:val="1406404"/>
          <w:placeholder>
            <w:docPart w:val="5DA8FC1097204415B7C5787C911723E8"/>
          </w:placeholder>
        </w:sdtPr>
        <w:sdtEndPr/>
        <w:sdtContent>
          <w:r w:rsidRPr="00830A49">
            <w:rPr>
              <w:highlight w:val="lightGray"/>
            </w:rPr>
            <w:t>[year]</w:t>
          </w:r>
        </w:sdtContent>
      </w:sdt>
      <w:r w:rsidRPr="00830A49">
        <w:t xml:space="preserve"> BETWEEN:</w:t>
      </w:r>
    </w:p>
    <w:bookmarkStart w:id="4" w:name="Text33"/>
    <w:p w14:paraId="4E4F0604" w14:textId="3CED42AC" w:rsidR="00BF3DC2" w:rsidRPr="00830A49" w:rsidRDefault="0078053A" w:rsidP="00150D53">
      <w:pPr>
        <w:spacing w:before="240"/>
        <w:jc w:val="both"/>
      </w:pPr>
      <w:sdt>
        <w:sdtPr>
          <w:rPr>
            <w:highlight w:val="lightGray"/>
          </w:rPr>
          <w:alias w:val="Name"/>
          <w:tag w:val="Nane"/>
          <w:id w:val="-718197686"/>
          <w:placeholder>
            <w:docPart w:val="7C2D44DA0E274BC1B3C4CC75A18DB206"/>
          </w:placeholder>
          <w:dataBinding w:prefixMappings="xmlns:ns0='http://schemas.microsoft.com/office/2006/coverPageProps' " w:xpath="/ns0:CoverPageProperties[1]/ns0:Abstract[1]" w:storeItemID="{55AF091B-3C7A-41E3-B477-F2FDAA23CFDA}"/>
          <w:text/>
        </w:sdtPr>
        <w:sdtEndPr/>
        <w:sdtContent>
          <w:r w:rsidR="00BB4304">
            <w:rPr>
              <w:highlight w:val="lightGray"/>
            </w:rPr>
            <w:t>TU Dublin</w:t>
          </w:r>
        </w:sdtContent>
      </w:sdt>
      <w:r w:rsidR="00BF3DC2" w:rsidRPr="00830A49">
        <w:t xml:space="preserve">, of </w:t>
      </w:r>
      <w:sdt>
        <w:sdtPr>
          <w:id w:val="25683203"/>
          <w:placeholder>
            <w:docPart w:val="5DA8FC1097204415B7C5787C911723E8"/>
          </w:placeholder>
        </w:sdtPr>
        <w:sdtEndPr/>
        <w:sdtContent>
          <w:bookmarkStart w:id="5" w:name="Text34"/>
          <w:r w:rsidR="0033393A">
            <w:rPr>
              <w:highlight w:val="lightGray"/>
            </w:rPr>
            <w:fldChar w:fldCharType="begin">
              <w:ffData>
                <w:name w:val="Text34"/>
                <w:enabled/>
                <w:calcOnExit w:val="0"/>
                <w:textInput>
                  <w:default w:val="Park House, Grangegorman"/>
                </w:textInput>
              </w:ffData>
            </w:fldChar>
          </w:r>
          <w:r w:rsidR="0033393A">
            <w:rPr>
              <w:highlight w:val="lightGray"/>
            </w:rPr>
            <w:instrText xml:space="preserve"> FORMTEXT </w:instrText>
          </w:r>
          <w:r w:rsidR="0033393A">
            <w:rPr>
              <w:highlight w:val="lightGray"/>
            </w:rPr>
          </w:r>
          <w:r w:rsidR="0033393A">
            <w:rPr>
              <w:highlight w:val="lightGray"/>
            </w:rPr>
            <w:fldChar w:fldCharType="separate"/>
          </w:r>
          <w:r w:rsidR="0033393A">
            <w:rPr>
              <w:noProof/>
              <w:highlight w:val="lightGray"/>
            </w:rPr>
            <w:t>Park House, Grangegorman</w:t>
          </w:r>
          <w:r w:rsidR="0033393A">
            <w:rPr>
              <w:highlight w:val="lightGray"/>
            </w:rPr>
            <w:fldChar w:fldCharType="end"/>
          </w:r>
          <w:bookmarkEnd w:id="5"/>
          <w:r w:rsidR="001F04BE">
            <w:t xml:space="preserve">, </w:t>
          </w:r>
          <w:r w:rsidR="001F04BE" w:rsidRPr="003D15F7">
            <w:rPr>
              <w:rFonts w:cs="Calibri"/>
              <w:color w:val="0B0C0C"/>
              <w:shd w:val="clear" w:color="auto" w:fill="D9D9D9" w:themeFill="background1" w:themeFillShade="D9"/>
            </w:rPr>
            <w:t>191 North Circular Road, Dublin 7, D07 EWV4</w:t>
          </w:r>
          <w:r w:rsidR="001F04BE">
            <w:t xml:space="preserve">, </w:t>
          </w:r>
        </w:sdtContent>
      </w:sdt>
      <w:r w:rsidR="00BF3DC2" w:rsidRPr="00830A49">
        <w:t xml:space="preserve"> </w:t>
      </w:r>
      <w:bookmarkEnd w:id="4"/>
      <w:r w:rsidR="00BF3DC2" w:rsidRPr="00830A49">
        <w:t xml:space="preserve">(“the Client”); </w:t>
      </w:r>
    </w:p>
    <w:p w14:paraId="48A6A8A3" w14:textId="77777777" w:rsidR="00BF3DC2" w:rsidRPr="00830A49" w:rsidRDefault="00BF3DC2" w:rsidP="00150D53">
      <w:pPr>
        <w:jc w:val="both"/>
      </w:pPr>
      <w:r w:rsidRPr="00830A49">
        <w:t>and</w:t>
      </w:r>
    </w:p>
    <w:p w14:paraId="3CA03F3F" w14:textId="77777777" w:rsidR="00BF3DC2" w:rsidRPr="00830A49" w:rsidRDefault="0078053A" w:rsidP="00150D53">
      <w:pPr>
        <w:jc w:val="both"/>
      </w:pPr>
      <w:sdt>
        <w:sdtPr>
          <w:rPr>
            <w:highlight w:val="lightGray"/>
          </w:rPr>
          <w:id w:val="25683207"/>
          <w:placeholder>
            <w:docPart w:val="5DA8FC1097204415B7C5787C911723E8"/>
          </w:placeholder>
        </w:sdtPr>
        <w:sdtEndPr/>
        <w:sdtContent>
          <w:r w:rsidR="00BF3DC2" w:rsidRPr="00830A49">
            <w:rPr>
              <w:highlight w:val="lightGray"/>
            </w:rPr>
            <w:t>[Contractor's full legal name]</w:t>
          </w:r>
        </w:sdtContent>
      </w:sdt>
      <w:r w:rsidR="00BF3DC2" w:rsidRPr="00830A49">
        <w:t xml:space="preserve">, of </w:t>
      </w:r>
      <w:bookmarkStart w:id="6" w:name="Text93"/>
      <w:sdt>
        <w:sdtPr>
          <w:id w:val="25683206"/>
          <w:placeholder>
            <w:docPart w:val="5DA8FC1097204415B7C5787C911723E8"/>
          </w:placeholder>
        </w:sdtPr>
        <w:sdtEndPr>
          <w:rPr>
            <w:highlight w:val="lightGray"/>
          </w:rPr>
        </w:sdtEndPr>
        <w:sdtContent>
          <w:r w:rsidR="00BF3DC2" w:rsidRPr="00830A49">
            <w:rPr>
              <w:highlight w:val="lightGray"/>
            </w:rPr>
            <w:t>[Address:]</w:t>
          </w:r>
          <w:bookmarkEnd w:id="6"/>
        </w:sdtContent>
      </w:sdt>
      <w:r w:rsidR="00BF3DC2" w:rsidRPr="00830A49">
        <w:t xml:space="preserve"> (“the Contractor”)</w:t>
      </w:r>
    </w:p>
    <w:p w14:paraId="6AA7190B" w14:textId="77777777" w:rsidR="00BF3DC2" w:rsidRPr="00830A49" w:rsidRDefault="00BF3DC2" w:rsidP="00150D53">
      <w:pPr>
        <w:jc w:val="both"/>
      </w:pPr>
      <w:r w:rsidRPr="00830A49">
        <w:t>(each a “Party” and together “the Parties”).</w:t>
      </w:r>
    </w:p>
    <w:p w14:paraId="2778ADF0" w14:textId="77777777" w:rsidR="00BF3DC2" w:rsidRPr="00830A49" w:rsidRDefault="00BF3DC2" w:rsidP="00BF3DC2">
      <w:pPr>
        <w:pStyle w:val="Heading2"/>
      </w:pPr>
      <w:r w:rsidRPr="00830A49">
        <w:t>WHEREAS:</w:t>
      </w:r>
    </w:p>
    <w:tbl>
      <w:tblPr>
        <w:tblW w:w="5000" w:type="pct"/>
        <w:tblLook w:val="01E0" w:firstRow="1" w:lastRow="1" w:firstColumn="1" w:lastColumn="1" w:noHBand="0" w:noVBand="0"/>
      </w:tblPr>
      <w:tblGrid>
        <w:gridCol w:w="633"/>
        <w:gridCol w:w="8438"/>
      </w:tblGrid>
      <w:tr w:rsidR="00BF3DC2" w:rsidRPr="00830A49" w14:paraId="550E47B5" w14:textId="77777777" w:rsidTr="00BF3DC2">
        <w:tc>
          <w:tcPr>
            <w:tcW w:w="349" w:type="pct"/>
          </w:tcPr>
          <w:p w14:paraId="5BB59C17" w14:textId="77777777" w:rsidR="00BF3DC2" w:rsidRPr="00830A49" w:rsidRDefault="00BF3DC2" w:rsidP="00BF3DC2">
            <w:pPr>
              <w:rPr>
                <w:color w:val="0000FF"/>
              </w:rPr>
            </w:pPr>
            <w:r w:rsidRPr="00830A49">
              <w:rPr>
                <w:color w:val="0000FF"/>
              </w:rPr>
              <w:t>A.</w:t>
            </w:r>
          </w:p>
        </w:tc>
        <w:tc>
          <w:tcPr>
            <w:tcW w:w="4651" w:type="pct"/>
          </w:tcPr>
          <w:p w14:paraId="6131F845" w14:textId="0BA01299" w:rsidR="00BF3DC2" w:rsidRPr="00830A49" w:rsidRDefault="00BF3DC2" w:rsidP="00121838">
            <w:pPr>
              <w:jc w:val="both"/>
            </w:pPr>
            <w:r w:rsidRPr="00830A49">
              <w:t xml:space="preserve">By Request for Tender entitled </w:t>
            </w:r>
            <w:r w:rsidR="00121838">
              <w:t xml:space="preserve">RFT for the </w:t>
            </w:r>
            <w:r w:rsidR="002E7AE2" w:rsidRPr="002E7AE2">
              <w:t>Supply, Delivery, Installation and Commissioning of a High-Temperature AFP/ATL Upgrade Package for TU Dublin’s Existing Robotic Filament Winder Platform</w:t>
            </w:r>
            <w:r w:rsidR="00AE2865" w:rsidRPr="00677C6D">
              <w:t xml:space="preserve"> </w:t>
            </w:r>
            <w:r w:rsidRPr="00830A49">
              <w:t xml:space="preserve">advertised </w:t>
            </w:r>
            <w:r w:rsidR="00E734DE">
              <w:t>o</w:t>
            </w:r>
            <w:r w:rsidRPr="00830A49">
              <w:t xml:space="preserve">n the </w:t>
            </w:r>
            <w:r w:rsidR="00E734DE">
              <w:t>eTenders platform ID</w:t>
            </w:r>
            <w:r w:rsidR="00842AF7">
              <w:t>:</w:t>
            </w:r>
            <w:r w:rsidRPr="00830A49">
              <w:t xml:space="preserve"> </w:t>
            </w:r>
            <w:sdt>
              <w:sdtPr>
                <w:rPr>
                  <w:highlight w:val="lightGray"/>
                </w:rPr>
                <w:id w:val="1406373"/>
                <w:placeholder>
                  <w:docPart w:val="5DA8FC1097204415B7C5787C911723E8"/>
                </w:placeholder>
              </w:sdtPr>
              <w:sdtEndPr/>
              <w:sdtContent>
                <w:r w:rsidR="002E7AE2">
                  <w:rPr>
                    <w:highlight w:val="lightGray"/>
                  </w:rPr>
                  <w:t xml:space="preserve">          </w:t>
                </w:r>
                <w:r w:rsidR="00842AF7">
                  <w:rPr>
                    <w:highlight w:val="lightGray"/>
                  </w:rPr>
                  <w:t xml:space="preserve">  </w:t>
                </w:r>
              </w:sdtContent>
            </w:sdt>
            <w:r w:rsidRPr="00830A49">
              <w:t xml:space="preserve">and </w:t>
            </w:r>
            <w:r w:rsidRPr="00830A49">
              <w:rPr>
                <w:lang w:val="en-US"/>
              </w:rPr>
              <w:t xml:space="preserve"> dated</w:t>
            </w:r>
            <w:r>
              <w:rPr>
                <w:lang w:val="en-US"/>
              </w:rPr>
              <w:t xml:space="preserve"> </w:t>
            </w:r>
            <w:sdt>
              <w:sdtPr>
                <w:rPr>
                  <w:lang w:val="en-US"/>
                </w:rPr>
                <w:id w:val="25683201"/>
                <w:placeholder>
                  <w:docPart w:val="5DA8FC1097204415B7C5787C911723E8"/>
                </w:placeholder>
              </w:sdtPr>
              <w:sdtEndPr>
                <w:rPr>
                  <w:lang w:val="en-IE"/>
                </w:rPr>
              </w:sdtEndPr>
              <w:sdtContent>
                <w:bookmarkStart w:id="7" w:name="Text35"/>
                <w:r w:rsidR="002E7AE2">
                  <w:t>22</w:t>
                </w:r>
                <w:r w:rsidR="00D47A88">
                  <w:t>/0</w:t>
                </w:r>
                <w:r w:rsidR="002E7AE2">
                  <w:t>7</w:t>
                </w:r>
                <w:r w:rsidR="00D47A88">
                  <w:t>/2026</w:t>
                </w:r>
              </w:sdtContent>
            </w:sdt>
            <w:r w:rsidRPr="00830A49">
              <w:t xml:space="preserve"> </w:t>
            </w:r>
            <w:bookmarkEnd w:id="7"/>
            <w:r w:rsidRPr="00830A49">
              <w:t xml:space="preserve">(“the RFT”), </w:t>
            </w:r>
            <w:r w:rsidRPr="00830A49">
              <w:rPr>
                <w:lang w:val="en-US"/>
              </w:rPr>
              <w:t>the Contracting Authority invited tenders from economic operators (“Tenderers”) for the provision of the</w:t>
            </w:r>
            <w:r>
              <w:rPr>
                <w:lang w:val="en-US"/>
              </w:rPr>
              <w:t xml:space="preserve"> goods described in Appendix 1 to</w:t>
            </w:r>
            <w:r w:rsidRPr="00830A49">
              <w:rPr>
                <w:lang w:val="en-US"/>
              </w:rPr>
              <w:t xml:space="preserve"> the RFT (the “Goods”).  References to the RFT shall include any clarifications issued by the Contracting Authority via the messaging facility on </w:t>
            </w:r>
            <w:hyperlink r:id="rId20" w:history="1">
              <w:r w:rsidRPr="00580B61">
                <w:rPr>
                  <w:rStyle w:val="Hyperlink"/>
                  <w:highlight w:val="lightGray"/>
                </w:rPr>
                <w:t>www.etenders.gov.ie</w:t>
              </w:r>
            </w:hyperlink>
            <w:r w:rsidRPr="00830A49">
              <w:rPr>
                <w:lang w:val="en-US"/>
              </w:rPr>
              <w:t xml:space="preserve"> between </w:t>
            </w:r>
            <w:sdt>
              <w:sdtPr>
                <w:rPr>
                  <w:lang w:val="en-US"/>
                </w:rPr>
                <w:id w:val="25683200"/>
                <w:placeholder>
                  <w:docPart w:val="5DA8FC1097204415B7C5787C911723E8"/>
                </w:placeholder>
              </w:sdtPr>
              <w:sdtEndPr>
                <w:rPr>
                  <w:highlight w:val="cyan"/>
                </w:rPr>
              </w:sdtEndPr>
              <w:sdtContent>
                <w:r w:rsidRPr="00830A49">
                  <w:rPr>
                    <w:highlight w:val="lightGray"/>
                    <w:lang w:val="en-US"/>
                  </w:rPr>
                  <w:t>[insert date]</w:t>
                </w:r>
              </w:sdtContent>
            </w:sdt>
            <w:r w:rsidRPr="00830A49">
              <w:rPr>
                <w:lang w:val="en-US"/>
              </w:rPr>
              <w:t xml:space="preserve"> and </w:t>
            </w:r>
            <w:sdt>
              <w:sdtPr>
                <w:rPr>
                  <w:highlight w:val="lightGray"/>
                  <w:lang w:val="en-US"/>
                </w:rPr>
                <w:id w:val="25683199"/>
                <w:placeholder>
                  <w:docPart w:val="5DA8FC1097204415B7C5787C911723E8"/>
                </w:placeholder>
              </w:sdtPr>
              <w:sdtEndPr/>
              <w:sdtContent>
                <w:r w:rsidRPr="00830A49">
                  <w:rPr>
                    <w:highlight w:val="lightGray"/>
                    <w:lang w:val="en-US"/>
                  </w:rPr>
                  <w:t>[insert date]</w:t>
                </w:r>
              </w:sdtContent>
            </w:sdt>
            <w:r w:rsidRPr="00830A49">
              <w:rPr>
                <w:lang w:val="en-US"/>
              </w:rPr>
              <w:t xml:space="preserve"> (the “RFT Clarifications”).  The RFT (includi</w:t>
            </w:r>
            <w:r>
              <w:rPr>
                <w:lang w:val="en-US"/>
              </w:rPr>
              <w:t xml:space="preserve">ng the RFT Clarifications) is </w:t>
            </w:r>
            <w:r w:rsidRPr="00830A49">
              <w:rPr>
                <w:lang w:val="en-US"/>
              </w:rPr>
              <w:t>hereby incorporated by reference into this Agreement.</w:t>
            </w:r>
          </w:p>
        </w:tc>
      </w:tr>
      <w:tr w:rsidR="00BF3DC2" w:rsidRPr="00830A49" w14:paraId="6ADCE4E3" w14:textId="77777777" w:rsidTr="00BF3DC2">
        <w:tc>
          <w:tcPr>
            <w:tcW w:w="349" w:type="pct"/>
          </w:tcPr>
          <w:p w14:paraId="1FE1C006" w14:textId="77777777" w:rsidR="00BF3DC2" w:rsidRPr="00830A49" w:rsidRDefault="00BF3DC2" w:rsidP="00BF3DC2">
            <w:pPr>
              <w:rPr>
                <w:color w:val="0000FF"/>
              </w:rPr>
            </w:pPr>
            <w:r w:rsidRPr="00830A49">
              <w:rPr>
                <w:color w:val="0000FF"/>
              </w:rPr>
              <w:t>B.</w:t>
            </w:r>
          </w:p>
        </w:tc>
        <w:tc>
          <w:tcPr>
            <w:tcW w:w="4651" w:type="pct"/>
          </w:tcPr>
          <w:p w14:paraId="329074C8" w14:textId="77777777" w:rsidR="00BF3DC2" w:rsidRPr="00830A49" w:rsidRDefault="00BF3DC2" w:rsidP="00150D53">
            <w:pPr>
              <w:jc w:val="both"/>
            </w:pPr>
            <w:r w:rsidRPr="00830A49">
              <w:t xml:space="preserve">The Contractor submitted a response to the RFT dated </w:t>
            </w:r>
            <w:sdt>
              <w:sdtPr>
                <w:id w:val="25683196"/>
                <w:placeholder>
                  <w:docPart w:val="5DA8FC1097204415B7C5787C911723E8"/>
                </w:placeholder>
              </w:sdtPr>
              <w:sdtEndPr/>
              <w:sdtContent>
                <w:r w:rsidRPr="00830A49">
                  <w:rPr>
                    <w:highlight w:val="lightGray"/>
                  </w:rPr>
                  <w:fldChar w:fldCharType="begin">
                    <w:ffData>
                      <w:name w:val=""/>
                      <w:enabled/>
                      <w:calcOnExit w:val="0"/>
                      <w:textInput>
                        <w:default w:val="[insert date of tend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[insert date of tender]</w:t>
                </w:r>
                <w:r w:rsidRPr="00830A49">
                  <w:rPr>
                    <w:highlight w:val="lightGray"/>
                  </w:rPr>
                  <w:fldChar w:fldCharType="end"/>
                </w:r>
              </w:sdtContent>
            </w:sdt>
            <w:r w:rsidRPr="00830A49">
              <w:t xml:space="preserve"> (“the Submission”). References to the Submission shall include any clarifications issued by the Contractor</w:t>
            </w:r>
            <w:r w:rsidRPr="00830A49">
              <w:rPr>
                <w:lang w:val="en-US"/>
              </w:rPr>
              <w:t xml:space="preserve"> in writing to the Contracting Authority between </w:t>
            </w:r>
            <w:sdt>
              <w:sdtPr>
                <w:rPr>
                  <w:lang w:val="en-US"/>
                </w:rPr>
                <w:id w:val="25683197"/>
                <w:placeholder>
                  <w:docPart w:val="5DA8FC1097204415B7C5787C911723E8"/>
                </w:placeholder>
              </w:sdtPr>
              <w:sdtEndPr>
                <w:rPr>
                  <w:highlight w:val="cyan"/>
                </w:rPr>
              </w:sdtEndPr>
              <w:sdtContent>
                <w:r w:rsidRPr="00830A49">
                  <w:rPr>
                    <w:highlight w:val="lightGray"/>
                    <w:lang w:val="en-US"/>
                  </w:rPr>
                  <w:t>[insert date]</w:t>
                </w:r>
              </w:sdtContent>
            </w:sdt>
            <w:r w:rsidRPr="00830A49">
              <w:rPr>
                <w:lang w:val="en-US"/>
              </w:rPr>
              <w:t xml:space="preserve"> and </w:t>
            </w:r>
            <w:sdt>
              <w:sdtPr>
                <w:rPr>
                  <w:lang w:val="en-US"/>
                </w:rPr>
                <w:id w:val="25683198"/>
                <w:placeholder>
                  <w:docPart w:val="5DA8FC1097204415B7C5787C911723E8"/>
                </w:placeholder>
              </w:sdtPr>
              <w:sdtEndPr>
                <w:rPr>
                  <w:highlight w:val="cyan"/>
                </w:rPr>
              </w:sdtEndPr>
              <w:sdtContent>
                <w:r w:rsidRPr="00830A49">
                  <w:rPr>
                    <w:highlight w:val="lightGray"/>
                    <w:lang w:val="en-US"/>
                  </w:rPr>
                  <w:t>[insert date]</w:t>
                </w:r>
              </w:sdtContent>
            </w:sdt>
            <w:r w:rsidRPr="00830A49">
              <w:rPr>
                <w:lang w:val="en-US"/>
              </w:rPr>
              <w:t xml:space="preserve"> (the “Submission Clarifications”).</w:t>
            </w:r>
            <w:r w:rsidRPr="00830A49">
              <w:t xml:space="preserve"> The Submission (including the Submission Clarifications) is hereby incorporated by reference into this Agreement. </w:t>
            </w:r>
          </w:p>
        </w:tc>
      </w:tr>
    </w:tbl>
    <w:p w14:paraId="3745B633" w14:textId="77777777" w:rsidR="00BF3DC2" w:rsidRPr="00830A49" w:rsidRDefault="00BF3DC2" w:rsidP="00BF3DC2">
      <w:pPr>
        <w:pStyle w:val="Heading2"/>
      </w:pPr>
      <w:r w:rsidRPr="00830A49">
        <w:t>IT IS HEREBY AGREED AS FOLLOWS:</w:t>
      </w:r>
    </w:p>
    <w:tbl>
      <w:tblPr>
        <w:tblW w:w="0" w:type="auto"/>
        <w:tblLook w:val="01E0" w:firstRow="1" w:lastRow="1" w:firstColumn="1" w:lastColumn="1" w:noHBand="0" w:noVBand="0"/>
      </w:tblPr>
      <w:tblGrid>
        <w:gridCol w:w="671"/>
        <w:gridCol w:w="527"/>
        <w:gridCol w:w="7873"/>
      </w:tblGrid>
      <w:tr w:rsidR="00BF3DC2" w:rsidRPr="00830A49" w14:paraId="15E75B90" w14:textId="77777777" w:rsidTr="00BF3DC2">
        <w:tc>
          <w:tcPr>
            <w:tcW w:w="671" w:type="dxa"/>
          </w:tcPr>
          <w:p w14:paraId="086BA55D" w14:textId="77777777" w:rsidR="00BF3DC2" w:rsidRPr="00830A49" w:rsidRDefault="00BF3DC2" w:rsidP="00BF3DC2">
            <w:pPr>
              <w:rPr>
                <w:color w:val="0000FF"/>
              </w:rPr>
            </w:pPr>
            <w:r>
              <w:rPr>
                <w:color w:val="0000FF"/>
              </w:rPr>
              <w:t>1</w:t>
            </w:r>
            <w:r w:rsidRPr="00830A49">
              <w:rPr>
                <w:color w:val="0000FF"/>
              </w:rPr>
              <w:t>.</w:t>
            </w:r>
          </w:p>
        </w:tc>
        <w:tc>
          <w:tcPr>
            <w:tcW w:w="8400" w:type="dxa"/>
            <w:gridSpan w:val="2"/>
          </w:tcPr>
          <w:p w14:paraId="24B3844E" w14:textId="77777777" w:rsidR="00BF3DC2" w:rsidRPr="00830A49" w:rsidRDefault="00BF3DC2" w:rsidP="00150D53">
            <w:pPr>
              <w:spacing w:after="40"/>
              <w:jc w:val="both"/>
            </w:pPr>
            <w:r w:rsidRPr="00830A49">
              <w:t>This Agreement consists of the following documents, and in the case of conflict of wording, in the following order of priority:</w:t>
            </w:r>
          </w:p>
        </w:tc>
      </w:tr>
      <w:tr w:rsidR="00BF3DC2" w:rsidRPr="00830A49" w14:paraId="43F1C01C" w14:textId="77777777" w:rsidTr="00BF3DC2">
        <w:tc>
          <w:tcPr>
            <w:tcW w:w="671" w:type="dxa"/>
          </w:tcPr>
          <w:p w14:paraId="67B051C4" w14:textId="77777777" w:rsidR="00BF3DC2" w:rsidRPr="00830A49" w:rsidRDefault="00BF3DC2" w:rsidP="00BF3DC2">
            <w:pPr>
              <w:rPr>
                <w:color w:val="0000FF"/>
              </w:rPr>
            </w:pPr>
          </w:p>
        </w:tc>
        <w:tc>
          <w:tcPr>
            <w:tcW w:w="527" w:type="dxa"/>
          </w:tcPr>
          <w:p w14:paraId="723DBDB7" w14:textId="77777777" w:rsidR="00BF3DC2" w:rsidRPr="00830A49" w:rsidRDefault="00BF3DC2" w:rsidP="00BF3DC2">
            <w:proofErr w:type="spellStart"/>
            <w:r w:rsidRPr="00830A49">
              <w:t>i</w:t>
            </w:r>
            <w:proofErr w:type="spellEnd"/>
            <w:r w:rsidRPr="00830A49">
              <w:t>.</w:t>
            </w:r>
          </w:p>
        </w:tc>
        <w:tc>
          <w:tcPr>
            <w:tcW w:w="7873" w:type="dxa"/>
          </w:tcPr>
          <w:p w14:paraId="45A41CCD" w14:textId="77777777" w:rsidR="00BF3DC2" w:rsidRPr="00830A49" w:rsidRDefault="00BF3DC2" w:rsidP="00150D53">
            <w:pPr>
              <w:spacing w:after="40"/>
              <w:jc w:val="both"/>
            </w:pPr>
            <w:r w:rsidRPr="00830A49">
              <w:t xml:space="preserve">This Agreement and Schedules A to </w:t>
            </w:r>
            <w:proofErr w:type="spellStart"/>
            <w:r>
              <w:t>E</w:t>
            </w:r>
            <w:proofErr w:type="spellEnd"/>
            <w:r w:rsidRPr="00830A49">
              <w:t xml:space="preserve"> attached hereto;</w:t>
            </w:r>
          </w:p>
        </w:tc>
      </w:tr>
      <w:tr w:rsidR="00BF3DC2" w:rsidRPr="00830A49" w14:paraId="6D570EDD" w14:textId="77777777" w:rsidTr="00BF3DC2">
        <w:tc>
          <w:tcPr>
            <w:tcW w:w="671" w:type="dxa"/>
          </w:tcPr>
          <w:p w14:paraId="2C63D1A2" w14:textId="77777777" w:rsidR="00BF3DC2" w:rsidRPr="00830A49" w:rsidRDefault="00BF3DC2" w:rsidP="00BF3DC2">
            <w:pPr>
              <w:rPr>
                <w:color w:val="0000FF"/>
              </w:rPr>
            </w:pPr>
          </w:p>
        </w:tc>
        <w:tc>
          <w:tcPr>
            <w:tcW w:w="527" w:type="dxa"/>
          </w:tcPr>
          <w:p w14:paraId="0C6DF711" w14:textId="77777777" w:rsidR="00BF3DC2" w:rsidRPr="00830A49" w:rsidRDefault="00BF3DC2" w:rsidP="00BF3DC2">
            <w:r w:rsidRPr="00830A49">
              <w:t>ii.</w:t>
            </w:r>
          </w:p>
        </w:tc>
        <w:tc>
          <w:tcPr>
            <w:tcW w:w="7873" w:type="dxa"/>
          </w:tcPr>
          <w:p w14:paraId="71ABF807" w14:textId="77777777" w:rsidR="00BF3DC2" w:rsidRPr="00830A49" w:rsidRDefault="00BF3DC2" w:rsidP="00150D53">
            <w:pPr>
              <w:spacing w:after="40"/>
              <w:jc w:val="both"/>
            </w:pPr>
            <w:r w:rsidRPr="00830A49">
              <w:t>The RFT;</w:t>
            </w:r>
            <w:r>
              <w:t xml:space="preserve"> </w:t>
            </w:r>
          </w:p>
        </w:tc>
      </w:tr>
      <w:tr w:rsidR="00BF3DC2" w:rsidRPr="00830A49" w14:paraId="35BF39FB" w14:textId="77777777" w:rsidTr="00BF3DC2">
        <w:tc>
          <w:tcPr>
            <w:tcW w:w="671" w:type="dxa"/>
          </w:tcPr>
          <w:p w14:paraId="3FE22AE6" w14:textId="77777777" w:rsidR="00BF3DC2" w:rsidRPr="00830A49" w:rsidRDefault="00BF3DC2" w:rsidP="00BF3DC2">
            <w:pPr>
              <w:rPr>
                <w:color w:val="0000FF"/>
              </w:rPr>
            </w:pPr>
          </w:p>
        </w:tc>
        <w:tc>
          <w:tcPr>
            <w:tcW w:w="527" w:type="dxa"/>
          </w:tcPr>
          <w:p w14:paraId="629481B5" w14:textId="77777777" w:rsidR="00BF3DC2" w:rsidRPr="00830A49" w:rsidRDefault="00BF3DC2" w:rsidP="00BF3DC2">
            <w:r w:rsidRPr="00830A49">
              <w:t>iii.</w:t>
            </w:r>
          </w:p>
        </w:tc>
        <w:tc>
          <w:tcPr>
            <w:tcW w:w="7873" w:type="dxa"/>
          </w:tcPr>
          <w:p w14:paraId="7640F9E2" w14:textId="77777777" w:rsidR="00BF3DC2" w:rsidRPr="00830A49" w:rsidRDefault="00BF3DC2" w:rsidP="00150D53">
            <w:pPr>
              <w:jc w:val="both"/>
            </w:pPr>
            <w:r w:rsidRPr="00830A49">
              <w:t>The Submission.</w:t>
            </w:r>
          </w:p>
        </w:tc>
      </w:tr>
      <w:tr w:rsidR="00BF3DC2" w:rsidRPr="00830A49" w14:paraId="40CD517B" w14:textId="77777777" w:rsidTr="00BF3DC2">
        <w:tc>
          <w:tcPr>
            <w:tcW w:w="671" w:type="dxa"/>
          </w:tcPr>
          <w:p w14:paraId="042014CC" w14:textId="77777777" w:rsidR="00BF3DC2" w:rsidRPr="00830A49" w:rsidRDefault="00BF3DC2" w:rsidP="00BF3DC2">
            <w:pPr>
              <w:rPr>
                <w:color w:val="0000FF"/>
              </w:rPr>
            </w:pPr>
            <w:r>
              <w:rPr>
                <w:color w:val="0000FF"/>
              </w:rPr>
              <w:t>2.</w:t>
            </w:r>
          </w:p>
        </w:tc>
        <w:tc>
          <w:tcPr>
            <w:tcW w:w="8400" w:type="dxa"/>
            <w:gridSpan w:val="2"/>
          </w:tcPr>
          <w:p w14:paraId="5DCA9BF1" w14:textId="77777777" w:rsidR="00BF3DC2" w:rsidRPr="00830A49" w:rsidRDefault="00BF3DC2" w:rsidP="00150D53">
            <w:pPr>
              <w:jc w:val="both"/>
            </w:pPr>
            <w:r w:rsidRPr="00830A49">
              <w:t>The Contractor shall sell and the Client shall purchase in accordance with this Agreement (“Agreement”) the Goods described in Schedule B (“Goods”). Schedule B details the nature, quantity, quality, time of delivery and functional specifications of the Goods in accordance with the RFT and the Submission (“the Specification”).</w:t>
            </w:r>
          </w:p>
        </w:tc>
      </w:tr>
      <w:tr w:rsidR="00BF3DC2" w:rsidRPr="00830A49" w14:paraId="15B81991" w14:textId="77777777" w:rsidTr="00BF3DC2">
        <w:tc>
          <w:tcPr>
            <w:tcW w:w="671" w:type="dxa"/>
          </w:tcPr>
          <w:p w14:paraId="1FBBA8DD" w14:textId="77777777" w:rsidR="00BF3DC2" w:rsidRPr="00830A49" w:rsidRDefault="00BF3DC2" w:rsidP="00BF3DC2">
            <w:pPr>
              <w:rPr>
                <w:color w:val="0000FF"/>
              </w:rPr>
            </w:pPr>
            <w:r>
              <w:rPr>
                <w:color w:val="0000FF"/>
              </w:rPr>
              <w:t>3.</w:t>
            </w:r>
          </w:p>
        </w:tc>
        <w:tc>
          <w:tcPr>
            <w:tcW w:w="8400" w:type="dxa"/>
            <w:gridSpan w:val="2"/>
          </w:tcPr>
          <w:p w14:paraId="7D49DD34" w14:textId="77777777" w:rsidR="00BF3DC2" w:rsidRPr="00830A49" w:rsidRDefault="00BF3DC2" w:rsidP="00150D53">
            <w:pPr>
              <w:jc w:val="both"/>
            </w:pPr>
            <w:r>
              <w:t>Subject to the terms and conditions of this Agreement, t</w:t>
            </w:r>
            <w:r w:rsidRPr="000E5DB7">
              <w:t>he Client agrees to pay to the Contractor the charges as stipulated</w:t>
            </w:r>
            <w:r>
              <w:t xml:space="preserve"> in Schedule C (“the Charges”).  </w:t>
            </w:r>
            <w:r w:rsidRPr="000E5DB7">
              <w:t>The Charges are exclusive of VAT which shall be due at the rate applicable on t</w:t>
            </w:r>
            <w:r>
              <w:t>he date of the VAT invoice</w:t>
            </w:r>
            <w:r w:rsidRPr="00830A49">
              <w:t xml:space="preserve">. </w:t>
            </w:r>
          </w:p>
        </w:tc>
      </w:tr>
      <w:tr w:rsidR="00BF3DC2" w:rsidRPr="00830A49" w14:paraId="33033EDF" w14:textId="77777777" w:rsidTr="00BF3DC2">
        <w:tc>
          <w:tcPr>
            <w:tcW w:w="671" w:type="dxa"/>
          </w:tcPr>
          <w:p w14:paraId="52B984F3" w14:textId="77777777" w:rsidR="00BF3DC2" w:rsidRPr="00830A49" w:rsidRDefault="00BF3DC2" w:rsidP="00BF3DC2">
            <w:pPr>
              <w:rPr>
                <w:color w:val="0000FF"/>
              </w:rPr>
            </w:pPr>
            <w:r>
              <w:rPr>
                <w:color w:val="0000FF"/>
              </w:rPr>
              <w:t>4.</w:t>
            </w:r>
          </w:p>
        </w:tc>
        <w:tc>
          <w:tcPr>
            <w:tcW w:w="8400" w:type="dxa"/>
            <w:gridSpan w:val="2"/>
          </w:tcPr>
          <w:p w14:paraId="322E3DBD" w14:textId="77777777" w:rsidR="00BF3DC2" w:rsidRPr="00830A49" w:rsidRDefault="00BF3DC2" w:rsidP="00BF3DC2">
            <w:r w:rsidRPr="00830A49">
              <w:t xml:space="preserve">For the purposes of this Agreement, the Client’s Contact is </w:t>
            </w:r>
            <w:sdt>
              <w:sdtPr>
                <w:rPr>
                  <w:highlight w:val="lightGray"/>
                </w:rPr>
                <w:id w:val="620318065"/>
                <w:placeholder>
                  <w:docPart w:val="5DA8FC1097204415B7C5787C911723E8"/>
                </w:placeholder>
              </w:sdtPr>
              <w:sdtEndPr/>
              <w:sdtContent>
                <w:r w:rsidRPr="00CF074A">
                  <w:rPr>
                    <w:highlight w:val="lightGray"/>
                  </w:rPr>
                  <w:t>[insert contact name]</w:t>
                </w:r>
              </w:sdtContent>
            </w:sdt>
            <w:r w:rsidRPr="00830A49">
              <w:t xml:space="preserve"> of </w:t>
            </w:r>
            <w:bookmarkStart w:id="8" w:name="Text39"/>
            <w:sdt>
              <w:sdtPr>
                <w:rPr>
                  <w:highlight w:val="lightGray"/>
                </w:rPr>
                <w:id w:val="25683192"/>
              </w:sdtPr>
              <w:sdtEndPr/>
              <w:sdtContent>
                <w:r w:rsidRPr="00CF074A">
                  <w:rPr>
                    <w:highlight w:val="lightGray"/>
                  </w:rPr>
                  <w:fldChar w:fldCharType="begin">
                    <w:ffData>
                      <w:name w:val="Text39"/>
                      <w:enabled/>
                      <w:calcOnExit w:val="0"/>
                      <w:textInput>
                        <w:default w:val="[insert contact address]"/>
                      </w:textInput>
                    </w:ffData>
                  </w:fldChar>
                </w:r>
                <w:r w:rsidRPr="00CF074A">
                  <w:rPr>
                    <w:highlight w:val="lightGray"/>
                  </w:rPr>
                  <w:instrText xml:space="preserve"> FORMTEXT </w:instrText>
                </w:r>
                <w:r w:rsidRPr="00CF074A">
                  <w:rPr>
                    <w:highlight w:val="lightGray"/>
                  </w:rPr>
                </w:r>
                <w:r w:rsidRPr="00CF074A">
                  <w:rPr>
                    <w:highlight w:val="lightGray"/>
                  </w:rPr>
                  <w:fldChar w:fldCharType="separate"/>
                </w:r>
                <w:r w:rsidRPr="00CF074A">
                  <w:rPr>
                    <w:noProof/>
                    <w:highlight w:val="lightGray"/>
                  </w:rPr>
                  <w:t>[insert contact address]</w:t>
                </w:r>
                <w:r w:rsidRPr="00CF074A">
                  <w:rPr>
                    <w:highlight w:val="lightGray"/>
                  </w:rPr>
                  <w:fldChar w:fldCharType="end"/>
                </w:r>
                <w:bookmarkEnd w:id="8"/>
              </w:sdtContent>
            </w:sdt>
            <w:r w:rsidRPr="00830A49">
              <w:t xml:space="preserve">; the Contractor’s Contact is </w:t>
            </w:r>
            <w:sdt>
              <w:sdtPr>
                <w:rPr>
                  <w:highlight w:val="lightGray"/>
                </w:rPr>
                <w:id w:val="25683194"/>
              </w:sdtPr>
              <w:sdtEndPr/>
              <w:sdtContent>
                <w:r w:rsidRPr="00CF074A">
                  <w:rPr>
                    <w:highlight w:val="lightGray"/>
                  </w:rPr>
                  <w:t>[Contractor contact name]</w:t>
                </w:r>
              </w:sdtContent>
            </w:sdt>
            <w:r w:rsidRPr="00830A49">
              <w:t xml:space="preserve"> of </w:t>
            </w:r>
            <w:sdt>
              <w:sdtPr>
                <w:rPr>
                  <w:highlight w:val="lightGray"/>
                </w:rPr>
                <w:id w:val="25683195"/>
              </w:sdtPr>
              <w:sdtEndPr/>
              <w:sdtContent>
                <w:r w:rsidRPr="00CF074A">
                  <w:rPr>
                    <w:highlight w:val="lightGray"/>
                  </w:rPr>
                  <w:t>[Contractor contact address].</w:t>
                </w:r>
              </w:sdtContent>
            </w:sdt>
          </w:p>
        </w:tc>
      </w:tr>
      <w:tr w:rsidR="00BF3DC2" w:rsidRPr="00830A49" w14:paraId="3E992EC3" w14:textId="77777777" w:rsidTr="00BF3DC2">
        <w:tc>
          <w:tcPr>
            <w:tcW w:w="671" w:type="dxa"/>
          </w:tcPr>
          <w:p w14:paraId="1E8FC83B" w14:textId="77777777" w:rsidR="00BF3DC2" w:rsidRPr="00830A49" w:rsidRDefault="00BF3DC2" w:rsidP="00BF3DC2">
            <w:pPr>
              <w:rPr>
                <w:color w:val="0000FF"/>
              </w:rPr>
            </w:pPr>
            <w:r w:rsidRPr="00830A49">
              <w:rPr>
                <w:color w:val="0000FF"/>
              </w:rPr>
              <w:lastRenderedPageBreak/>
              <w:t>5</w:t>
            </w:r>
            <w:r>
              <w:rPr>
                <w:color w:val="0000FF"/>
              </w:rPr>
              <w:t>.</w:t>
            </w:r>
          </w:p>
        </w:tc>
        <w:tc>
          <w:tcPr>
            <w:tcW w:w="8400" w:type="dxa"/>
            <w:gridSpan w:val="2"/>
          </w:tcPr>
          <w:p w14:paraId="0D014366" w14:textId="77777777" w:rsidR="00BF3DC2" w:rsidRDefault="00BF3DC2" w:rsidP="00150D53">
            <w:pPr>
              <w:jc w:val="both"/>
            </w:pPr>
            <w:r w:rsidRPr="00830A49">
              <w:t>This Agreement shall take effect on the date of this Agreement (“the Effective Date”) and shall expire on</w:t>
            </w:r>
            <w:r>
              <w:t xml:space="preserve"> </w:t>
            </w:r>
            <w:r>
              <w:fldChar w:fldCharType="begin">
                <w:ffData>
                  <w:name w:val="Text142"/>
                  <w:enabled/>
                  <w:calcOnExit w:val="0"/>
                  <w:textInput>
                    <w:default w:val="[Insert date]"/>
                  </w:textInput>
                </w:ffData>
              </w:fldChar>
            </w:r>
            <w:bookmarkStart w:id="9" w:name="Text142"/>
            <w:r>
              <w:instrText xml:space="preserve"> FORMTEXT </w:instrText>
            </w:r>
            <w:r>
              <w:fldChar w:fldCharType="separate"/>
            </w:r>
            <w:r>
              <w:rPr>
                <w:noProof/>
              </w:rPr>
              <w:t>[Insert date]</w:t>
            </w:r>
            <w:r>
              <w:fldChar w:fldCharType="end"/>
            </w:r>
            <w:bookmarkEnd w:id="9"/>
            <w:r w:rsidRPr="00830A49">
              <w:t>, unless it is otherwise terminated in accordance with the provisions of this Agreement or otherwise lawfully terminated or otherwise lawfully extended as agreed between the Parties (“the Term”).</w:t>
            </w:r>
          </w:p>
          <w:p w14:paraId="048349DE" w14:textId="77777777" w:rsidR="00BF3DC2" w:rsidRPr="007A2FB5" w:rsidRDefault="00BF3DC2" w:rsidP="00150D53">
            <w:pPr>
              <w:jc w:val="both"/>
            </w:pPr>
            <w:r w:rsidRPr="00215CCA">
              <w:rPr>
                <w:i/>
                <w:iCs/>
                <w:color w:val="FF0000"/>
                <w:highlight w:val="lightGray"/>
              </w:rPr>
              <w:fldChar w:fldCharType="begin">
                <w:ffData>
                  <w:name w:val=""/>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Pr="00215CCA">
              <w:rPr>
                <w:i/>
                <w:iCs/>
                <w:noProof/>
                <w:color w:val="FF0000"/>
                <w:highlight w:val="lightGray"/>
              </w:rPr>
              <w:t>Delete and replace with “Not Used” if not applicable:</w:t>
            </w:r>
            <w:r w:rsidRPr="00215CCA">
              <w:rPr>
                <w:i/>
                <w:iCs/>
                <w:color w:val="FF0000"/>
                <w:highlight w:val="lightGray"/>
              </w:rPr>
              <w:fldChar w:fldCharType="end"/>
            </w:r>
          </w:p>
          <w:p w14:paraId="3BB58AC3" w14:textId="77777777" w:rsidR="00BF3DC2" w:rsidRPr="00CC077A" w:rsidRDefault="00BF3DC2" w:rsidP="00150D53">
            <w:pPr>
              <w:jc w:val="both"/>
            </w:pPr>
            <w:r w:rsidRPr="00216A9C">
              <w:rPr>
                <w:noProof/>
              </w:rPr>
              <w:t xml:space="preserve">The Client reserves the right to extend the Term for a period or periods of up to </w:t>
            </w:r>
            <w:r>
              <w:fldChar w:fldCharType="begin">
                <w:ffData>
                  <w:name w:val=""/>
                  <w:enabled/>
                  <w:calcOnExit w:val="0"/>
                  <w:textInput>
                    <w:default w:val="[Insert number]"/>
                  </w:textInput>
                </w:ffData>
              </w:fldChar>
            </w:r>
            <w:r>
              <w:instrText xml:space="preserve"> FORMTEXT </w:instrText>
            </w:r>
            <w:r>
              <w:fldChar w:fldCharType="separate"/>
            </w:r>
            <w:r>
              <w:rPr>
                <w:noProof/>
              </w:rPr>
              <w:t>[Insert number]</w:t>
            </w:r>
            <w:r>
              <w:fldChar w:fldCharType="end"/>
            </w:r>
            <w:r w:rsidRPr="00216A9C">
              <w:rPr>
                <w:noProof/>
              </w:rPr>
              <w:t xml:space="preserve"> months with a maximum of </w:t>
            </w:r>
            <w:r>
              <w:fldChar w:fldCharType="begin">
                <w:ffData>
                  <w:name w:val=""/>
                  <w:enabled/>
                  <w:calcOnExit w:val="0"/>
                  <w:textInput>
                    <w:default w:val="[Insert number]"/>
                  </w:textInput>
                </w:ffData>
              </w:fldChar>
            </w:r>
            <w:r>
              <w:instrText xml:space="preserve"> FORMTEXT </w:instrText>
            </w:r>
            <w:r>
              <w:fldChar w:fldCharType="separate"/>
            </w:r>
            <w:r>
              <w:rPr>
                <w:noProof/>
              </w:rPr>
              <w:t>[Insert number]</w:t>
            </w:r>
            <w:r>
              <w:fldChar w:fldCharType="end"/>
            </w:r>
            <w:r w:rsidRPr="00216A9C">
              <w:rPr>
                <w:noProof/>
              </w:rPr>
              <w:t xml:space="preserve"> such extensions permitted subject to its obligations at law.</w:t>
            </w:r>
          </w:p>
        </w:tc>
      </w:tr>
      <w:tr w:rsidR="00BF3DC2" w:rsidRPr="00830A49" w14:paraId="4F3072FB" w14:textId="77777777" w:rsidTr="00BF3DC2">
        <w:tc>
          <w:tcPr>
            <w:tcW w:w="671" w:type="dxa"/>
          </w:tcPr>
          <w:p w14:paraId="15A3B31A" w14:textId="77777777" w:rsidR="00BF3DC2" w:rsidRPr="00830A49" w:rsidRDefault="00BF3DC2" w:rsidP="00BF3DC2">
            <w:pPr>
              <w:rPr>
                <w:color w:val="0000FF"/>
              </w:rPr>
            </w:pPr>
            <w:r>
              <w:rPr>
                <w:color w:val="0000FF"/>
              </w:rPr>
              <w:t>6</w:t>
            </w:r>
            <w:r w:rsidRPr="00830A49">
              <w:rPr>
                <w:color w:val="0000FF"/>
              </w:rPr>
              <w:t>.</w:t>
            </w:r>
          </w:p>
        </w:tc>
        <w:tc>
          <w:tcPr>
            <w:tcW w:w="8400" w:type="dxa"/>
            <w:gridSpan w:val="2"/>
          </w:tcPr>
          <w:p w14:paraId="441AB221" w14:textId="77777777" w:rsidR="00BF3DC2" w:rsidRPr="00830A49" w:rsidRDefault="00BF3DC2" w:rsidP="00150D53">
            <w:pPr>
              <w:jc w:val="both"/>
            </w:pPr>
            <w:r w:rsidRPr="00830A49">
              <w:t>Unless otherwise specified herein, a defined term used in this Agreement shall have the same meaning as assigned to it in the RFT.</w:t>
            </w:r>
          </w:p>
        </w:tc>
      </w:tr>
      <w:tr w:rsidR="00BF3DC2" w:rsidRPr="00830A49" w14:paraId="4E954109" w14:textId="77777777" w:rsidTr="00BF3DC2">
        <w:tc>
          <w:tcPr>
            <w:tcW w:w="671" w:type="dxa"/>
          </w:tcPr>
          <w:p w14:paraId="10B7DC9B" w14:textId="77777777" w:rsidR="00BF3DC2" w:rsidRPr="00830A49" w:rsidRDefault="00BF3DC2" w:rsidP="00BF3DC2">
            <w:pPr>
              <w:rPr>
                <w:color w:val="0000FF"/>
              </w:rPr>
            </w:pPr>
            <w:r>
              <w:rPr>
                <w:color w:val="0000FF"/>
              </w:rPr>
              <w:t>7</w:t>
            </w:r>
            <w:r w:rsidRPr="00830A49">
              <w:rPr>
                <w:color w:val="0000FF"/>
              </w:rPr>
              <w:t>.</w:t>
            </w:r>
          </w:p>
        </w:tc>
        <w:tc>
          <w:tcPr>
            <w:tcW w:w="8400" w:type="dxa"/>
            <w:gridSpan w:val="2"/>
          </w:tcPr>
          <w:p w14:paraId="7896DC7B" w14:textId="77777777" w:rsidR="00BF3DC2" w:rsidRPr="00830A49" w:rsidRDefault="00BF3DC2" w:rsidP="00150D53">
            <w:pPr>
              <w:jc w:val="both"/>
            </w:pPr>
            <w:r w:rsidRPr="00830A49">
              <w:t>Headings are included for ease of reference only and shall not affect the construction of this Agreement.</w:t>
            </w:r>
          </w:p>
        </w:tc>
      </w:tr>
      <w:tr w:rsidR="00BF3DC2" w:rsidRPr="00830A49" w14:paraId="05E717DD" w14:textId="77777777" w:rsidTr="00BF3DC2">
        <w:tc>
          <w:tcPr>
            <w:tcW w:w="671" w:type="dxa"/>
          </w:tcPr>
          <w:p w14:paraId="4EECD4E7" w14:textId="77777777" w:rsidR="00BF3DC2" w:rsidRDefault="00BF3DC2" w:rsidP="00BF3DC2">
            <w:pPr>
              <w:rPr>
                <w:color w:val="0000FF"/>
              </w:rPr>
            </w:pPr>
            <w:r>
              <w:rPr>
                <w:color w:val="0000FF"/>
              </w:rPr>
              <w:t>8</w:t>
            </w:r>
            <w:r w:rsidRPr="00830A49">
              <w:rPr>
                <w:color w:val="0000FF"/>
              </w:rPr>
              <w:t>.</w:t>
            </w:r>
          </w:p>
        </w:tc>
        <w:tc>
          <w:tcPr>
            <w:tcW w:w="8400" w:type="dxa"/>
            <w:gridSpan w:val="2"/>
          </w:tcPr>
          <w:p w14:paraId="6EB08B90" w14:textId="77777777" w:rsidR="00BF3DC2" w:rsidRPr="00830A49" w:rsidRDefault="00BF3DC2" w:rsidP="00150D53">
            <w:pPr>
              <w:jc w:val="both"/>
            </w:pPr>
            <w:r w:rsidRPr="00830A49">
              <w:t>Unless the context requires otherwise, words in the singular may include the plural and vice versa.</w:t>
            </w:r>
          </w:p>
        </w:tc>
      </w:tr>
      <w:tr w:rsidR="00BF3DC2" w:rsidRPr="00830A49" w14:paraId="6419502C" w14:textId="77777777" w:rsidTr="00BF3DC2">
        <w:tc>
          <w:tcPr>
            <w:tcW w:w="671" w:type="dxa"/>
          </w:tcPr>
          <w:p w14:paraId="0D8B3934" w14:textId="77777777" w:rsidR="00BF3DC2" w:rsidRDefault="00BF3DC2" w:rsidP="004F411F">
            <w:pPr>
              <w:spacing w:line="360" w:lineRule="auto"/>
              <w:rPr>
                <w:color w:val="0000FF"/>
              </w:rPr>
            </w:pPr>
            <w:r>
              <w:rPr>
                <w:color w:val="0000FF"/>
              </w:rPr>
              <w:t>9.</w:t>
            </w:r>
          </w:p>
          <w:p w14:paraId="311E310B" w14:textId="77777777" w:rsidR="00BF3DC2" w:rsidRDefault="00BF3DC2" w:rsidP="004F411F">
            <w:pPr>
              <w:spacing w:line="360" w:lineRule="auto"/>
              <w:rPr>
                <w:color w:val="0000FF"/>
              </w:rPr>
            </w:pPr>
          </w:p>
          <w:p w14:paraId="01127512" w14:textId="77777777" w:rsidR="00BF3DC2" w:rsidRPr="00830A49" w:rsidRDefault="00BF3DC2" w:rsidP="004F411F">
            <w:pPr>
              <w:spacing w:line="360" w:lineRule="auto"/>
              <w:rPr>
                <w:color w:val="0000FF"/>
              </w:rPr>
            </w:pPr>
            <w:r>
              <w:rPr>
                <w:color w:val="0000FF"/>
              </w:rPr>
              <w:t>10.</w:t>
            </w:r>
          </w:p>
        </w:tc>
        <w:tc>
          <w:tcPr>
            <w:tcW w:w="8400" w:type="dxa"/>
            <w:gridSpan w:val="2"/>
          </w:tcPr>
          <w:p w14:paraId="3C21F64D" w14:textId="77777777" w:rsidR="00BF3DC2" w:rsidRDefault="00BF3DC2" w:rsidP="00150D53">
            <w:pPr>
              <w:jc w:val="both"/>
            </w:pPr>
            <w:r>
              <w:t>Re</w:t>
            </w:r>
            <w:r w:rsidRPr="00B8044E">
              <w:t>ferences to any statute, enactment, order, regulation or other legislative instrument shall be construed as a reference to the statute, enactment, order, regulation or instrument as amended, unless specifically indicated otherwis</w:t>
            </w:r>
            <w:r>
              <w:t>e.</w:t>
            </w:r>
          </w:p>
          <w:p w14:paraId="7DF2BBBD" w14:textId="77777777" w:rsidR="00BF3DC2" w:rsidRPr="00830A49" w:rsidRDefault="00BF3DC2" w:rsidP="00150D53">
            <w:pPr>
              <w:jc w:val="both"/>
            </w:pPr>
            <w:r w:rsidRPr="00FB2B5B">
              <w:t>In the event that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p>
        </w:tc>
      </w:tr>
    </w:tbl>
    <w:p w14:paraId="3A259468" w14:textId="77777777" w:rsidR="00BF3DC2" w:rsidRDefault="00BF3DC2" w:rsidP="00BF3DC2"/>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518"/>
        <w:gridCol w:w="4523"/>
      </w:tblGrid>
      <w:tr w:rsidR="00BF3DC2" w:rsidRPr="00830A49" w14:paraId="6E850FFC" w14:textId="77777777" w:rsidTr="006F335E">
        <w:trPr>
          <w:trHeight w:val="964"/>
        </w:trPr>
        <w:tc>
          <w:tcPr>
            <w:tcW w:w="4518" w:type="dxa"/>
            <w:shd w:val="clear" w:color="auto" w:fill="CCCCCC"/>
          </w:tcPr>
          <w:p w14:paraId="4EBB2D40" w14:textId="77777777" w:rsidR="00BF3DC2" w:rsidRPr="00830A49" w:rsidRDefault="00BF3DC2" w:rsidP="00BF3DC2">
            <w:r w:rsidRPr="00830A49">
              <w:t>SIGNED for and on behalf of the Client</w:t>
            </w:r>
          </w:p>
          <w:p w14:paraId="7DC3D76C" w14:textId="77777777" w:rsidR="00BF3DC2" w:rsidRPr="00830A49" w:rsidRDefault="00BF3DC2" w:rsidP="00BF3DC2"/>
          <w:p w14:paraId="5D2C4F01" w14:textId="77777777" w:rsidR="00BF3DC2" w:rsidRPr="00830A49" w:rsidRDefault="00BF3DC2" w:rsidP="00BF3DC2">
            <w:r w:rsidRPr="00830A49">
              <w:t>__________________________</w:t>
            </w:r>
          </w:p>
          <w:p w14:paraId="07DFD479" w14:textId="77777777" w:rsidR="00BF3DC2" w:rsidRPr="00830A49" w:rsidRDefault="00BF3DC2" w:rsidP="00BF3DC2">
            <w:r w:rsidRPr="00830A49">
              <w:t>(being a duly authorised officer)</w:t>
            </w:r>
          </w:p>
        </w:tc>
        <w:tc>
          <w:tcPr>
            <w:tcW w:w="4523" w:type="dxa"/>
            <w:shd w:val="clear" w:color="auto" w:fill="CCCCCC"/>
          </w:tcPr>
          <w:p w14:paraId="30E6EA25" w14:textId="77777777" w:rsidR="00BF3DC2" w:rsidRPr="00830A49" w:rsidRDefault="00BF3DC2" w:rsidP="00BF3DC2">
            <w:r w:rsidRPr="00830A49">
              <w:t>SIGNED for and on behalf of the Contractor</w:t>
            </w:r>
          </w:p>
          <w:p w14:paraId="25B14C29" w14:textId="77777777" w:rsidR="00BF3DC2" w:rsidRPr="00830A49" w:rsidRDefault="00BF3DC2" w:rsidP="00BF3DC2"/>
          <w:p w14:paraId="1DC375A5" w14:textId="77777777" w:rsidR="00BF3DC2" w:rsidRPr="00830A49" w:rsidRDefault="00BF3DC2" w:rsidP="00BF3DC2">
            <w:r w:rsidRPr="00830A49">
              <w:t>____________________________</w:t>
            </w:r>
          </w:p>
        </w:tc>
      </w:tr>
      <w:tr w:rsidR="00BF3DC2" w:rsidRPr="00830A49" w14:paraId="24CC9646" w14:textId="77777777" w:rsidTr="006F335E">
        <w:trPr>
          <w:trHeight w:val="1044"/>
        </w:trPr>
        <w:tc>
          <w:tcPr>
            <w:tcW w:w="4518" w:type="dxa"/>
            <w:shd w:val="clear" w:color="auto" w:fill="CCCCCC"/>
          </w:tcPr>
          <w:p w14:paraId="01C3169C" w14:textId="77777777" w:rsidR="00BF3DC2" w:rsidRPr="00830A49" w:rsidRDefault="00BF3DC2" w:rsidP="00BF3DC2">
            <w:r w:rsidRPr="00830A49">
              <w:t>Witness</w:t>
            </w:r>
          </w:p>
        </w:tc>
        <w:tc>
          <w:tcPr>
            <w:tcW w:w="4523" w:type="dxa"/>
            <w:shd w:val="clear" w:color="auto" w:fill="CCCCCC"/>
          </w:tcPr>
          <w:p w14:paraId="34470D0E" w14:textId="77777777" w:rsidR="00BF3DC2" w:rsidRPr="00830A49" w:rsidRDefault="00BF3DC2" w:rsidP="00BF3DC2">
            <w:r w:rsidRPr="00830A49">
              <w:t>Witness</w:t>
            </w:r>
          </w:p>
        </w:tc>
      </w:tr>
      <w:tr w:rsidR="006F335E" w:rsidRPr="00830A49" w14:paraId="348A7249" w14:textId="77777777" w:rsidTr="006F335E">
        <w:trPr>
          <w:trHeight w:val="1044"/>
        </w:trPr>
        <w:tc>
          <w:tcPr>
            <w:tcW w:w="4518" w:type="dxa"/>
            <w:shd w:val="clear" w:color="auto" w:fill="CCCCCC"/>
          </w:tcPr>
          <w:p w14:paraId="181F6D55" w14:textId="30CFDCBF" w:rsidR="006F335E" w:rsidRPr="00830A49" w:rsidRDefault="006F335E" w:rsidP="00713C3D">
            <w:r>
              <w:t>Date</w:t>
            </w:r>
          </w:p>
        </w:tc>
        <w:tc>
          <w:tcPr>
            <w:tcW w:w="4523" w:type="dxa"/>
            <w:shd w:val="clear" w:color="auto" w:fill="CCCCCC"/>
          </w:tcPr>
          <w:p w14:paraId="08B22036" w14:textId="249312BA" w:rsidR="006F335E" w:rsidRPr="00830A49" w:rsidRDefault="006F335E" w:rsidP="00713C3D">
            <w:r>
              <w:t>Date</w:t>
            </w:r>
          </w:p>
        </w:tc>
      </w:tr>
    </w:tbl>
    <w:p w14:paraId="57ADD126" w14:textId="77777777" w:rsidR="00BF3DC2" w:rsidRDefault="00BF3DC2" w:rsidP="00BF3DC2"/>
    <w:p w14:paraId="423D70DA" w14:textId="77777777" w:rsidR="00BF3DC2" w:rsidRDefault="00BF3DC2"/>
    <w:p w14:paraId="4A1F3110" w14:textId="77777777" w:rsidR="00BF3DC2" w:rsidRPr="00066992" w:rsidRDefault="00BF3DC2" w:rsidP="00BF3DC2">
      <w:pPr>
        <w:pStyle w:val="Heading1"/>
        <w:spacing w:before="0"/>
        <w:rPr>
          <w:rFonts w:ascii="Calibri" w:hAnsi="Calibri"/>
        </w:rPr>
      </w:pPr>
      <w:r w:rsidRPr="00066992">
        <w:rPr>
          <w:rFonts w:ascii="Calibri" w:hAnsi="Calibri"/>
        </w:rPr>
        <w:lastRenderedPageBreak/>
        <w:t>Schedule A: Terms and Conditions</w:t>
      </w:r>
    </w:p>
    <w:p w14:paraId="29AA12CC" w14:textId="77777777" w:rsidR="00BF3DC2" w:rsidRPr="00830A49" w:rsidRDefault="00BF3DC2" w:rsidP="00BF3DC2">
      <w:pPr>
        <w:pStyle w:val="Heading2"/>
      </w:pPr>
      <w:r w:rsidRPr="00830A49">
        <w:t>1.</w:t>
      </w:r>
      <w:r w:rsidRPr="00830A49">
        <w:tab/>
        <w:t>Contractor’s Obligations</w:t>
      </w:r>
    </w:p>
    <w:tbl>
      <w:tblPr>
        <w:tblW w:w="0" w:type="auto"/>
        <w:tblLook w:val="01E0" w:firstRow="1" w:lastRow="1" w:firstColumn="1" w:lastColumn="1" w:noHBand="0" w:noVBand="0"/>
      </w:tblPr>
      <w:tblGrid>
        <w:gridCol w:w="611"/>
        <w:gridCol w:w="515"/>
        <w:gridCol w:w="7945"/>
      </w:tblGrid>
      <w:tr w:rsidR="00BF3DC2" w:rsidRPr="00830A49" w14:paraId="5078A390" w14:textId="77777777" w:rsidTr="00BF3DC2">
        <w:tc>
          <w:tcPr>
            <w:tcW w:w="618" w:type="dxa"/>
          </w:tcPr>
          <w:p w14:paraId="7C9FE9BB" w14:textId="77777777" w:rsidR="00BF3DC2" w:rsidRPr="00830A49" w:rsidRDefault="00BF3DC2" w:rsidP="004F411F">
            <w:pPr>
              <w:jc w:val="both"/>
              <w:rPr>
                <w:color w:val="0000FF"/>
              </w:rPr>
            </w:pPr>
            <w:r w:rsidRPr="00830A49">
              <w:rPr>
                <w:color w:val="0000FF"/>
              </w:rPr>
              <w:t>A.</w:t>
            </w:r>
          </w:p>
        </w:tc>
        <w:tc>
          <w:tcPr>
            <w:tcW w:w="8669" w:type="dxa"/>
            <w:gridSpan w:val="2"/>
          </w:tcPr>
          <w:p w14:paraId="1DD6B208" w14:textId="77777777" w:rsidR="00BF3DC2" w:rsidRPr="00830A49" w:rsidRDefault="00BF3DC2" w:rsidP="004F411F">
            <w:pPr>
              <w:jc w:val="both"/>
            </w:pPr>
            <w:r w:rsidRPr="00830A49">
              <w:t>The Contractor undertakes to act with due care, skill and diligence in the supply of Goods and generally in the carrying out of its obligations under this Agreement and in the appointment, monitoring and retention of its agents and Subcontractors. The Contractor shall require its agents and Subcontractors to exercise due care, skill and diligence in the supply of the Goods and generally in the carrying out of obligations allocated by the Contractor to its agents and Subcontractors under this Agreement.</w:t>
            </w:r>
          </w:p>
        </w:tc>
      </w:tr>
      <w:tr w:rsidR="00BF3DC2" w:rsidRPr="00830A49" w14:paraId="7E6AD16B" w14:textId="77777777" w:rsidTr="00BF3DC2">
        <w:tc>
          <w:tcPr>
            <w:tcW w:w="618" w:type="dxa"/>
          </w:tcPr>
          <w:p w14:paraId="3F27B02B" w14:textId="77777777" w:rsidR="00BF3DC2" w:rsidRPr="00830A49" w:rsidRDefault="00BF3DC2" w:rsidP="004F411F">
            <w:pPr>
              <w:jc w:val="both"/>
              <w:rPr>
                <w:color w:val="0000FF"/>
              </w:rPr>
            </w:pPr>
            <w:r w:rsidRPr="00830A49">
              <w:rPr>
                <w:color w:val="0000FF"/>
              </w:rPr>
              <w:t>B.</w:t>
            </w:r>
          </w:p>
        </w:tc>
        <w:tc>
          <w:tcPr>
            <w:tcW w:w="8669" w:type="dxa"/>
            <w:gridSpan w:val="2"/>
          </w:tcPr>
          <w:p w14:paraId="709E27D4" w14:textId="77777777" w:rsidR="00BF3DC2" w:rsidRPr="00830A49" w:rsidRDefault="00BF3DC2" w:rsidP="004F411F">
            <w:pPr>
              <w:jc w:val="both"/>
            </w:pPr>
            <w:r w:rsidRPr="00830A49">
              <w:t xml:space="preserve">In consideration of </w:t>
            </w:r>
            <w:r>
              <w:t xml:space="preserve">the </w:t>
            </w:r>
            <w:r w:rsidRPr="00830A49">
              <w:t>payment of the Charges and subject to clause 5 the Contractor shall:</w:t>
            </w:r>
          </w:p>
        </w:tc>
      </w:tr>
      <w:tr w:rsidR="00BF3DC2" w:rsidRPr="00830A49" w14:paraId="095599A7" w14:textId="77777777" w:rsidTr="00BF3DC2">
        <w:tc>
          <w:tcPr>
            <w:tcW w:w="618" w:type="dxa"/>
          </w:tcPr>
          <w:p w14:paraId="62F0FB2B" w14:textId="77777777" w:rsidR="00BF3DC2" w:rsidRPr="00830A49" w:rsidRDefault="00BF3DC2" w:rsidP="004F411F">
            <w:pPr>
              <w:jc w:val="both"/>
              <w:rPr>
                <w:color w:val="0000FF"/>
              </w:rPr>
            </w:pPr>
          </w:p>
        </w:tc>
        <w:tc>
          <w:tcPr>
            <w:tcW w:w="519" w:type="dxa"/>
          </w:tcPr>
          <w:p w14:paraId="51E07FDB" w14:textId="77777777" w:rsidR="00BF3DC2" w:rsidRPr="00830A49" w:rsidRDefault="00BF3DC2" w:rsidP="004F411F">
            <w:pPr>
              <w:jc w:val="both"/>
            </w:pPr>
            <w:r w:rsidRPr="00830A49">
              <w:t>1.</w:t>
            </w:r>
          </w:p>
        </w:tc>
        <w:tc>
          <w:tcPr>
            <w:tcW w:w="8150" w:type="dxa"/>
          </w:tcPr>
          <w:p w14:paraId="2C95C93B" w14:textId="77777777" w:rsidR="00BF3DC2" w:rsidRPr="00830A49" w:rsidRDefault="00BF3DC2" w:rsidP="004F411F">
            <w:pPr>
              <w:jc w:val="both"/>
            </w:pPr>
            <w:r w:rsidRPr="00830A49">
              <w:t>supply the Goods in accordance with the Specification, the RFT, the Client’s directions and the terms of this Agreement;</w:t>
            </w:r>
          </w:p>
        </w:tc>
      </w:tr>
      <w:tr w:rsidR="00BF3DC2" w:rsidRPr="00830A49" w14:paraId="5362E8E4" w14:textId="77777777" w:rsidTr="00BF3DC2">
        <w:tc>
          <w:tcPr>
            <w:tcW w:w="618" w:type="dxa"/>
          </w:tcPr>
          <w:p w14:paraId="33F45E81" w14:textId="77777777" w:rsidR="00BF3DC2" w:rsidRPr="00830A49" w:rsidRDefault="00BF3DC2" w:rsidP="004F411F">
            <w:pPr>
              <w:jc w:val="both"/>
              <w:rPr>
                <w:color w:val="0000FF"/>
              </w:rPr>
            </w:pPr>
          </w:p>
        </w:tc>
        <w:tc>
          <w:tcPr>
            <w:tcW w:w="519" w:type="dxa"/>
          </w:tcPr>
          <w:p w14:paraId="40DA559A" w14:textId="77777777" w:rsidR="00BF3DC2" w:rsidRPr="00830A49" w:rsidRDefault="00BF3DC2" w:rsidP="004F411F">
            <w:pPr>
              <w:jc w:val="both"/>
            </w:pPr>
            <w:r w:rsidRPr="00830A49">
              <w:t>2.</w:t>
            </w:r>
          </w:p>
        </w:tc>
        <w:tc>
          <w:tcPr>
            <w:tcW w:w="8150" w:type="dxa"/>
          </w:tcPr>
          <w:p w14:paraId="1312CD83" w14:textId="77777777" w:rsidR="00BF3DC2" w:rsidRPr="00830A49" w:rsidRDefault="00BF3DC2" w:rsidP="004F411F">
            <w:pPr>
              <w:jc w:val="both"/>
            </w:pPr>
            <w:r w:rsidRPr="00830A49">
              <w:t>comply with and implement any policies,  guidelines and/or any project governance protocols issued by the Client from time to time and notified to the Contractor in writing;</w:t>
            </w:r>
          </w:p>
        </w:tc>
      </w:tr>
      <w:tr w:rsidR="00BF3DC2" w:rsidRPr="00830A49" w14:paraId="1C748FAE" w14:textId="77777777" w:rsidTr="00BF3DC2">
        <w:tc>
          <w:tcPr>
            <w:tcW w:w="618" w:type="dxa"/>
          </w:tcPr>
          <w:p w14:paraId="148D458D" w14:textId="77777777" w:rsidR="00BF3DC2" w:rsidRPr="00830A49" w:rsidRDefault="00BF3DC2" w:rsidP="004F411F">
            <w:pPr>
              <w:jc w:val="both"/>
              <w:rPr>
                <w:color w:val="0000FF"/>
              </w:rPr>
            </w:pPr>
          </w:p>
        </w:tc>
        <w:tc>
          <w:tcPr>
            <w:tcW w:w="519" w:type="dxa"/>
          </w:tcPr>
          <w:p w14:paraId="0AB1FA15" w14:textId="77777777" w:rsidR="00BF3DC2" w:rsidRPr="00830A49" w:rsidRDefault="00BF3DC2" w:rsidP="004F411F">
            <w:pPr>
              <w:jc w:val="both"/>
            </w:pPr>
            <w:r w:rsidRPr="00830A49">
              <w:t>3.</w:t>
            </w:r>
          </w:p>
        </w:tc>
        <w:tc>
          <w:tcPr>
            <w:tcW w:w="8150" w:type="dxa"/>
          </w:tcPr>
          <w:p w14:paraId="68D3B285" w14:textId="77777777" w:rsidR="00BF3DC2" w:rsidRPr="00830A49" w:rsidRDefault="00BF3DC2" w:rsidP="004F411F">
            <w:pPr>
              <w:jc w:val="both"/>
            </w:pPr>
            <w:r w:rsidRPr="00830A49">
              <w:t>comply with all local security and health and safety arrangements as notified to it by the Client; and</w:t>
            </w:r>
          </w:p>
        </w:tc>
      </w:tr>
      <w:tr w:rsidR="00BF3DC2" w:rsidRPr="00830A49" w14:paraId="01DF10BE" w14:textId="77777777" w:rsidTr="00BF3DC2">
        <w:tc>
          <w:tcPr>
            <w:tcW w:w="618" w:type="dxa"/>
          </w:tcPr>
          <w:p w14:paraId="3EB8C740" w14:textId="77777777" w:rsidR="00BF3DC2" w:rsidRPr="00830A49" w:rsidRDefault="00BF3DC2" w:rsidP="004F411F">
            <w:pPr>
              <w:jc w:val="both"/>
              <w:rPr>
                <w:color w:val="0000FF"/>
              </w:rPr>
            </w:pPr>
          </w:p>
        </w:tc>
        <w:tc>
          <w:tcPr>
            <w:tcW w:w="519" w:type="dxa"/>
          </w:tcPr>
          <w:p w14:paraId="51C0AF33" w14:textId="77777777" w:rsidR="00BF3DC2" w:rsidRPr="00830A49" w:rsidRDefault="00BF3DC2" w:rsidP="004F411F">
            <w:pPr>
              <w:jc w:val="both"/>
            </w:pPr>
            <w:r w:rsidRPr="00830A49">
              <w:t>4.</w:t>
            </w:r>
          </w:p>
        </w:tc>
        <w:tc>
          <w:tcPr>
            <w:tcW w:w="8150" w:type="dxa"/>
          </w:tcPr>
          <w:p w14:paraId="680E2645" w14:textId="77777777" w:rsidR="00BF3DC2" w:rsidRPr="00830A49" w:rsidRDefault="00BF3DC2" w:rsidP="004F411F">
            <w:pPr>
              <w:jc w:val="both"/>
            </w:pPr>
            <w:r w:rsidRPr="00830A49">
              <w:t>supply the Goods in accordance with good industry practice and comply with all applicabl</w:t>
            </w:r>
            <w:r w:rsidRPr="003215FF">
              <w:t xml:space="preserve">e laws including but not limited to all obligations in the field of environmental, social and labour law. that apply at the place where the Goods provided, that have been established by EU law, national law, collective agreements and by international, environmental, social and labour law listed in </w:t>
            </w:r>
            <w:r w:rsidRPr="006C766A">
              <w:t xml:space="preserve">Schedule 7 of the </w:t>
            </w:r>
            <w:r w:rsidRPr="00447F8D">
              <w:t>European Union (Award of Public Authority Contracts) Regulations 2016</w:t>
            </w:r>
            <w:r>
              <w:t xml:space="preserve"> </w:t>
            </w:r>
            <w:r w:rsidRPr="00105464">
              <w:t xml:space="preserve">(Statutory Instrument </w:t>
            </w:r>
            <w:r>
              <w:t>284</w:t>
            </w:r>
            <w:r w:rsidRPr="00105464">
              <w:t xml:space="preserve"> of 20</w:t>
            </w:r>
            <w:r>
              <w:t>1</w:t>
            </w:r>
            <w:r w:rsidRPr="006C766A">
              <w:t>6)</w:t>
            </w:r>
            <w:r>
              <w:t xml:space="preserve"> (the “Regulations”)</w:t>
            </w:r>
            <w:r w:rsidRPr="006C766A">
              <w:t xml:space="preserve"> </w:t>
            </w:r>
            <w:r w:rsidRPr="003215FF">
              <w:t>. T</w:t>
            </w:r>
            <w:r w:rsidRPr="00830A49">
              <w:t xml:space="preserve">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w:t>
            </w:r>
          </w:p>
        </w:tc>
      </w:tr>
      <w:tr w:rsidR="00BF3DC2" w:rsidRPr="00830A49" w14:paraId="20D81D65" w14:textId="77777777" w:rsidTr="00BF3DC2">
        <w:tc>
          <w:tcPr>
            <w:tcW w:w="618" w:type="dxa"/>
          </w:tcPr>
          <w:p w14:paraId="6591FD2C" w14:textId="77777777" w:rsidR="00BF3DC2" w:rsidRPr="00830A49" w:rsidRDefault="00BF3DC2" w:rsidP="004F411F">
            <w:pPr>
              <w:jc w:val="both"/>
              <w:rPr>
                <w:color w:val="0000FF"/>
              </w:rPr>
            </w:pPr>
            <w:r w:rsidRPr="00830A49">
              <w:rPr>
                <w:color w:val="0000FF"/>
              </w:rPr>
              <w:t>C.</w:t>
            </w:r>
          </w:p>
        </w:tc>
        <w:tc>
          <w:tcPr>
            <w:tcW w:w="8669" w:type="dxa"/>
            <w:gridSpan w:val="2"/>
          </w:tcPr>
          <w:p w14:paraId="2CAA6B03" w14:textId="77777777" w:rsidR="00BF3DC2" w:rsidRPr="00830A49" w:rsidRDefault="00BF3DC2" w:rsidP="004F411F">
            <w:pPr>
              <w:jc w:val="both"/>
            </w:pPr>
            <w:r w:rsidRPr="00830A49">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Submission hereby assumes liability for its Subcontractors and shall ensure that its Subcontractors shall comply in all respects with the relevant terms of this Agreement</w:t>
            </w:r>
            <w:r>
              <w:t xml:space="preserve">, including but not limited to clause 1B(4) above, </w:t>
            </w:r>
            <w:r w:rsidRPr="00830A49">
              <w:t xml:space="preserve"> to the extent that it or they are retained by the Contractor.</w:t>
            </w:r>
            <w:r>
              <w:t xml:space="preserve"> Subject to clause 15, the Contractor shall notify the Client as soon as possible of any changes to the name, contact details and legal representatives of its Subcontractors.</w:t>
            </w:r>
          </w:p>
        </w:tc>
      </w:tr>
      <w:tr w:rsidR="00BF3DC2" w:rsidRPr="00830A49" w14:paraId="3A0D3FEA" w14:textId="77777777" w:rsidTr="00BF3DC2">
        <w:trPr>
          <w:trHeight w:val="2126"/>
        </w:trPr>
        <w:tc>
          <w:tcPr>
            <w:tcW w:w="618" w:type="dxa"/>
          </w:tcPr>
          <w:p w14:paraId="1DEC7439" w14:textId="77777777" w:rsidR="00BF3DC2" w:rsidRPr="00830A49" w:rsidRDefault="00BF3DC2" w:rsidP="004F411F">
            <w:pPr>
              <w:jc w:val="both"/>
              <w:rPr>
                <w:color w:val="0000FF"/>
              </w:rPr>
            </w:pPr>
            <w:r w:rsidRPr="00830A49">
              <w:rPr>
                <w:color w:val="0000FF"/>
              </w:rPr>
              <w:lastRenderedPageBreak/>
              <w:t>D.</w:t>
            </w:r>
          </w:p>
        </w:tc>
        <w:tc>
          <w:tcPr>
            <w:tcW w:w="8669" w:type="dxa"/>
            <w:gridSpan w:val="2"/>
          </w:tcPr>
          <w:p w14:paraId="133381F5" w14:textId="77777777" w:rsidR="00BF3DC2" w:rsidRPr="00830A49" w:rsidRDefault="00BF3DC2" w:rsidP="004F411F">
            <w:pPr>
              <w:jc w:val="both"/>
            </w:pPr>
            <w:r>
              <w:t xml:space="preserve">Without prejudice to clause 1C, </w:t>
            </w:r>
            <w:r w:rsidRPr="003B7372">
              <w:t>where the Client becomes aware that any of the exclusi</w:t>
            </w:r>
            <w:r>
              <w:t xml:space="preserve">on grounds set out in </w:t>
            </w:r>
            <w:r w:rsidRPr="006C766A">
              <w:t xml:space="preserve">Regulation 57 of </w:t>
            </w:r>
            <w:r>
              <w:t>the Regulations</w:t>
            </w:r>
            <w:r w:rsidRPr="003B7372">
              <w:t xml:space="preserve"> </w:t>
            </w:r>
            <w:r>
              <w:t>apply to any Subcontractor, the Client reserves the right to require the Contractor to immediately replace such Subcontractor and the Contractor shall comply with such requirement.  The Contractor shall include in every sub-contract a right for the Contractor to terminate the sub-contract where any of the exclusion grounds apply to the Subcontractor and a requirement that the Subcontractor, in turn, includes a provision having the same effect in any sub-contract which it awards.</w:t>
            </w:r>
          </w:p>
        </w:tc>
      </w:tr>
      <w:tr w:rsidR="00BF3DC2" w:rsidRPr="00830A49" w14:paraId="398D1486" w14:textId="77777777" w:rsidTr="00BF3DC2">
        <w:tc>
          <w:tcPr>
            <w:tcW w:w="618" w:type="dxa"/>
          </w:tcPr>
          <w:p w14:paraId="2959B86B" w14:textId="77777777" w:rsidR="00BF3DC2" w:rsidRDefault="00BF3DC2" w:rsidP="004F411F">
            <w:pPr>
              <w:jc w:val="both"/>
              <w:rPr>
                <w:color w:val="0000FF"/>
              </w:rPr>
            </w:pPr>
            <w:r>
              <w:rPr>
                <w:color w:val="0000FF"/>
              </w:rPr>
              <w:t>E.</w:t>
            </w:r>
          </w:p>
        </w:tc>
        <w:tc>
          <w:tcPr>
            <w:tcW w:w="8669" w:type="dxa"/>
            <w:gridSpan w:val="2"/>
          </w:tcPr>
          <w:p w14:paraId="7204B47D" w14:textId="77777777" w:rsidR="00BF3DC2" w:rsidRPr="00830A49" w:rsidRDefault="00BF3DC2" w:rsidP="004F411F">
            <w:pPr>
              <w:jc w:val="both"/>
            </w:pPr>
            <w:r>
              <w:t>Du</w:t>
            </w:r>
            <w:r w:rsidRPr="00514373">
              <w:t>ring this Agreement the Contractor shall be an independent contractor and not the employee of the Client.</w:t>
            </w:r>
            <w:r>
              <w:t xml:space="preserve"> </w:t>
            </w:r>
            <w:r w:rsidRPr="00514373">
              <w:t xml:space="preserve"> Neither Party shall have any authority to bind or commit the other. Nothing herein shall be deemed or construed to create a joint venture, partnership, and/or fiduciary or other relationship between the Parties for any purpose. </w:t>
            </w:r>
            <w:r>
              <w:t xml:space="preserve"> </w:t>
            </w:r>
            <w:r w:rsidRPr="00514373">
              <w:t>The officers, employees or agents of the Contractor are not and shall not hold themselves out to be (and shall not be held out by the Contractor as being) servants or agents of the Client for any purposes whatsoe</w:t>
            </w:r>
            <w:r>
              <w:t>ver.</w:t>
            </w:r>
          </w:p>
        </w:tc>
      </w:tr>
      <w:tr w:rsidR="00BF3DC2" w:rsidRPr="00830A49" w14:paraId="27308DB3" w14:textId="77777777" w:rsidTr="00BF3DC2">
        <w:tc>
          <w:tcPr>
            <w:tcW w:w="618" w:type="dxa"/>
          </w:tcPr>
          <w:p w14:paraId="74592EEB" w14:textId="77777777" w:rsidR="00BF3DC2" w:rsidRPr="00830A49" w:rsidRDefault="00BF3DC2" w:rsidP="004F411F">
            <w:pPr>
              <w:jc w:val="both"/>
              <w:rPr>
                <w:color w:val="0000FF"/>
              </w:rPr>
            </w:pPr>
            <w:r>
              <w:rPr>
                <w:color w:val="0000FF"/>
              </w:rPr>
              <w:t>F</w:t>
            </w:r>
            <w:r w:rsidRPr="00830A49">
              <w:rPr>
                <w:color w:val="0000FF"/>
              </w:rPr>
              <w:t>.</w:t>
            </w:r>
          </w:p>
        </w:tc>
        <w:tc>
          <w:tcPr>
            <w:tcW w:w="8669" w:type="dxa"/>
            <w:gridSpan w:val="2"/>
          </w:tcPr>
          <w:p w14:paraId="1C69F033" w14:textId="77777777" w:rsidR="00BF3DC2" w:rsidRPr="00830A49" w:rsidRDefault="00BF3DC2" w:rsidP="004F411F">
            <w:pPr>
              <w:jc w:val="both"/>
            </w:pPr>
            <w:r w:rsidRPr="00830A49">
              <w:t>The Client acknowledges that the Contractor may from time to time be dependent on the Client to facilitate the Contractor in the carrying out of its duties under this Agreement. The Client agrees to use its reasonable endeavours to so facilitate the Contractor within the timescales and in the manner agreed by it in writing in accordance with clause 11.</w:t>
            </w:r>
          </w:p>
        </w:tc>
      </w:tr>
      <w:tr w:rsidR="00BF3DC2" w:rsidRPr="00830A49" w14:paraId="23DB7B08" w14:textId="77777777" w:rsidTr="00BF3DC2">
        <w:tc>
          <w:tcPr>
            <w:tcW w:w="618" w:type="dxa"/>
          </w:tcPr>
          <w:p w14:paraId="0CB8D636" w14:textId="77777777" w:rsidR="00BF3DC2" w:rsidRPr="00830A49" w:rsidRDefault="00BF3DC2" w:rsidP="004F411F">
            <w:pPr>
              <w:jc w:val="both"/>
              <w:rPr>
                <w:color w:val="0000FF"/>
              </w:rPr>
            </w:pPr>
            <w:r>
              <w:rPr>
                <w:color w:val="0000FF"/>
              </w:rPr>
              <w:t>G</w:t>
            </w:r>
            <w:r w:rsidRPr="002750E0">
              <w:rPr>
                <w:color w:val="0000FF"/>
              </w:rPr>
              <w:t>.</w:t>
            </w:r>
          </w:p>
        </w:tc>
        <w:tc>
          <w:tcPr>
            <w:tcW w:w="8669" w:type="dxa"/>
            <w:gridSpan w:val="2"/>
          </w:tcPr>
          <w:p w14:paraId="29FE825A" w14:textId="77777777" w:rsidR="00BF3DC2" w:rsidRPr="00830A49" w:rsidRDefault="00BF3DC2" w:rsidP="004F411F">
            <w:pPr>
              <w:jc w:val="both"/>
            </w:pPr>
            <w:r w:rsidRPr="00830A49">
              <w:t>The Contractor agrees that any information relating to this Agreement and / or the performance of this Agreement may be passed by the Client to the Office of Government Procurement (“OGP”) and that the OGP may use this information in the analysis and reporting of spend data including the preparation and publishing of reports.</w:t>
            </w:r>
          </w:p>
        </w:tc>
      </w:tr>
    </w:tbl>
    <w:p w14:paraId="360BAE8F" w14:textId="77777777" w:rsidR="00BF3DC2" w:rsidRPr="00830A49" w:rsidRDefault="00BF3DC2" w:rsidP="004F411F">
      <w:pPr>
        <w:pStyle w:val="Heading2"/>
      </w:pPr>
      <w:r w:rsidRPr="00830A49">
        <w:t>2.</w:t>
      </w:r>
      <w:r w:rsidRPr="00830A49">
        <w:tab/>
        <w:t>The Goods</w:t>
      </w:r>
    </w:p>
    <w:tbl>
      <w:tblPr>
        <w:tblW w:w="0" w:type="auto"/>
        <w:tblLook w:val="01E0" w:firstRow="1" w:lastRow="1" w:firstColumn="1" w:lastColumn="1" w:noHBand="0" w:noVBand="0"/>
      </w:tblPr>
      <w:tblGrid>
        <w:gridCol w:w="613"/>
        <w:gridCol w:w="515"/>
        <w:gridCol w:w="7943"/>
      </w:tblGrid>
      <w:tr w:rsidR="00BF3DC2" w:rsidRPr="00830A49" w14:paraId="7D0AFAB7" w14:textId="77777777" w:rsidTr="00BF3DC2">
        <w:tc>
          <w:tcPr>
            <w:tcW w:w="613" w:type="dxa"/>
          </w:tcPr>
          <w:p w14:paraId="793476D1" w14:textId="77777777" w:rsidR="00BF3DC2" w:rsidRPr="00830A49" w:rsidRDefault="00BF3DC2" w:rsidP="004F411F">
            <w:pPr>
              <w:jc w:val="both"/>
              <w:rPr>
                <w:color w:val="0000FF"/>
              </w:rPr>
            </w:pPr>
            <w:r w:rsidRPr="00830A49">
              <w:rPr>
                <w:color w:val="0000FF"/>
              </w:rPr>
              <w:t>A.</w:t>
            </w:r>
          </w:p>
        </w:tc>
        <w:tc>
          <w:tcPr>
            <w:tcW w:w="8458" w:type="dxa"/>
            <w:gridSpan w:val="2"/>
          </w:tcPr>
          <w:p w14:paraId="6CBF2C14" w14:textId="77777777" w:rsidR="00BF3DC2" w:rsidRPr="00830A49" w:rsidRDefault="00BF3DC2" w:rsidP="004F411F">
            <w:pPr>
              <w:jc w:val="both"/>
            </w:pPr>
            <w:r w:rsidRPr="00830A49">
              <w:t>The Contractor shall deliver the Goods at the time(s), to the location(s) and on the date(s) specified in the Specification or otherwise agreed in writing between the Parties.</w:t>
            </w:r>
          </w:p>
        </w:tc>
      </w:tr>
      <w:tr w:rsidR="00BF3DC2" w:rsidRPr="00830A49" w14:paraId="0D100CAE" w14:textId="77777777" w:rsidTr="00BF3DC2">
        <w:tc>
          <w:tcPr>
            <w:tcW w:w="613" w:type="dxa"/>
          </w:tcPr>
          <w:p w14:paraId="29413DA3" w14:textId="77777777" w:rsidR="00BF3DC2" w:rsidRPr="00830A49" w:rsidRDefault="00BF3DC2" w:rsidP="004F411F">
            <w:pPr>
              <w:jc w:val="both"/>
              <w:rPr>
                <w:color w:val="0000FF"/>
              </w:rPr>
            </w:pPr>
            <w:r w:rsidRPr="00830A49">
              <w:rPr>
                <w:color w:val="0000FF"/>
              </w:rPr>
              <w:t>B.</w:t>
            </w:r>
          </w:p>
        </w:tc>
        <w:tc>
          <w:tcPr>
            <w:tcW w:w="8458" w:type="dxa"/>
            <w:gridSpan w:val="2"/>
          </w:tcPr>
          <w:p w14:paraId="46E65322" w14:textId="77777777" w:rsidR="00BF3DC2" w:rsidRPr="00830A49" w:rsidRDefault="00BF3DC2" w:rsidP="004F411F">
            <w:pPr>
              <w:jc w:val="both"/>
            </w:pPr>
            <w:r w:rsidRPr="00830A49">
              <w:t>Unless otherwise stated in the Specification:</w:t>
            </w:r>
          </w:p>
        </w:tc>
      </w:tr>
      <w:tr w:rsidR="00BF3DC2" w:rsidRPr="00830A49" w14:paraId="484F1814" w14:textId="77777777" w:rsidTr="00BF3DC2">
        <w:tc>
          <w:tcPr>
            <w:tcW w:w="613" w:type="dxa"/>
          </w:tcPr>
          <w:p w14:paraId="3BC33412" w14:textId="77777777" w:rsidR="00BF3DC2" w:rsidRPr="00830A49" w:rsidRDefault="00BF3DC2" w:rsidP="004F411F">
            <w:pPr>
              <w:jc w:val="both"/>
              <w:rPr>
                <w:color w:val="0000FF"/>
              </w:rPr>
            </w:pPr>
          </w:p>
        </w:tc>
        <w:tc>
          <w:tcPr>
            <w:tcW w:w="515" w:type="dxa"/>
          </w:tcPr>
          <w:p w14:paraId="4AB16D9B" w14:textId="77777777" w:rsidR="00BF3DC2" w:rsidRPr="00830A49" w:rsidRDefault="00BF3DC2" w:rsidP="004F411F">
            <w:pPr>
              <w:jc w:val="both"/>
            </w:pPr>
            <w:r w:rsidRPr="00830A49">
              <w:t>1.</w:t>
            </w:r>
          </w:p>
        </w:tc>
        <w:tc>
          <w:tcPr>
            <w:tcW w:w="7943" w:type="dxa"/>
          </w:tcPr>
          <w:p w14:paraId="13C6AFB3" w14:textId="77777777" w:rsidR="00BF3DC2" w:rsidRPr="00830A49" w:rsidRDefault="00BF3DC2" w:rsidP="004F411F">
            <w:pPr>
              <w:jc w:val="both"/>
            </w:pPr>
            <w:r w:rsidRPr="00830A49">
              <w:t>Where the Goods are delivered by the Contractor, the point of delivery shall be when the Goods are removed from the transporting vehicle at the Client’s premises as notified to the Contractor. Where the Goods are collected by the Client, the point of delivery shall be when the Goods are loaded on the Client’s vehicle.</w:t>
            </w:r>
          </w:p>
        </w:tc>
      </w:tr>
      <w:tr w:rsidR="00BF3DC2" w:rsidRPr="00830A49" w14:paraId="06DB0C02" w14:textId="77777777" w:rsidTr="00BF3DC2">
        <w:tc>
          <w:tcPr>
            <w:tcW w:w="613" w:type="dxa"/>
          </w:tcPr>
          <w:p w14:paraId="1D5B9DFF" w14:textId="77777777" w:rsidR="00BF3DC2" w:rsidRPr="00830A49" w:rsidRDefault="00BF3DC2" w:rsidP="004F411F">
            <w:pPr>
              <w:jc w:val="both"/>
              <w:rPr>
                <w:color w:val="0000FF"/>
              </w:rPr>
            </w:pPr>
          </w:p>
        </w:tc>
        <w:tc>
          <w:tcPr>
            <w:tcW w:w="515" w:type="dxa"/>
          </w:tcPr>
          <w:p w14:paraId="5EC8F43C" w14:textId="77777777" w:rsidR="00BF3DC2" w:rsidRPr="00830A49" w:rsidRDefault="00BF3DC2" w:rsidP="004F411F">
            <w:pPr>
              <w:jc w:val="both"/>
            </w:pPr>
            <w:r w:rsidRPr="00830A49">
              <w:t>2.</w:t>
            </w:r>
          </w:p>
        </w:tc>
        <w:tc>
          <w:tcPr>
            <w:tcW w:w="7943" w:type="dxa"/>
          </w:tcPr>
          <w:p w14:paraId="5E4E8F44" w14:textId="77777777" w:rsidR="00BF3DC2" w:rsidRPr="00830A49" w:rsidRDefault="00BF3DC2" w:rsidP="004F411F">
            <w:pPr>
              <w:jc w:val="both"/>
            </w:pPr>
            <w:r w:rsidRPr="00830A49">
              <w:t>Delivery shall include the unloading, stacking or installation of the Goods by the Contractor’s staff, agents or carriers at such place as the Client or a duly authorised person shall reasonably direct.</w:t>
            </w:r>
          </w:p>
        </w:tc>
      </w:tr>
      <w:tr w:rsidR="00BF3DC2" w:rsidRPr="00830A49" w14:paraId="53429865" w14:textId="77777777" w:rsidTr="00BF3DC2">
        <w:tc>
          <w:tcPr>
            <w:tcW w:w="613" w:type="dxa"/>
          </w:tcPr>
          <w:p w14:paraId="1C685636" w14:textId="77777777" w:rsidR="00BF3DC2" w:rsidRPr="00830A49" w:rsidRDefault="00BF3DC2" w:rsidP="004F411F">
            <w:pPr>
              <w:jc w:val="both"/>
              <w:rPr>
                <w:color w:val="0000FF"/>
              </w:rPr>
            </w:pPr>
          </w:p>
        </w:tc>
        <w:tc>
          <w:tcPr>
            <w:tcW w:w="515" w:type="dxa"/>
          </w:tcPr>
          <w:p w14:paraId="69C012E8" w14:textId="77777777" w:rsidR="00BF3DC2" w:rsidRPr="00830A49" w:rsidRDefault="00BF3DC2" w:rsidP="004F411F">
            <w:pPr>
              <w:jc w:val="both"/>
            </w:pPr>
            <w:r w:rsidRPr="00830A49">
              <w:t>3.</w:t>
            </w:r>
          </w:p>
        </w:tc>
        <w:tc>
          <w:tcPr>
            <w:tcW w:w="7943" w:type="dxa"/>
          </w:tcPr>
          <w:p w14:paraId="08A23E74" w14:textId="77777777" w:rsidR="00BF3DC2" w:rsidRPr="00830A49" w:rsidRDefault="00BF3DC2" w:rsidP="004F411F">
            <w:pPr>
              <w:jc w:val="both"/>
            </w:pPr>
            <w:r w:rsidRPr="00830A49">
              <w:t>The Goods shall be packed and marked in a proper manner and in accordance with the Client’s instructions and any statutory requirements and any requirements of the carriers and manufacturers. In particular the Goods shall be marked with the contract number (or other reference number if appropriate) and the net, gross and tare weights. The name of the contents shall be clearly marked on each container and all containers of hazardous Goods (and all documents relating thereto) shall bear prominent and adequate warnings.</w:t>
            </w:r>
          </w:p>
        </w:tc>
      </w:tr>
      <w:tr w:rsidR="00BF3DC2" w:rsidRPr="00830A49" w14:paraId="5C0DBFD2" w14:textId="77777777" w:rsidTr="00BF3DC2">
        <w:tc>
          <w:tcPr>
            <w:tcW w:w="613" w:type="dxa"/>
          </w:tcPr>
          <w:p w14:paraId="3CDD33A2" w14:textId="77777777" w:rsidR="00BF3DC2" w:rsidRPr="00830A49" w:rsidRDefault="00BF3DC2" w:rsidP="004F411F">
            <w:pPr>
              <w:jc w:val="both"/>
              <w:rPr>
                <w:color w:val="0000FF"/>
              </w:rPr>
            </w:pPr>
          </w:p>
        </w:tc>
        <w:tc>
          <w:tcPr>
            <w:tcW w:w="515" w:type="dxa"/>
          </w:tcPr>
          <w:p w14:paraId="0D1298A2" w14:textId="77777777" w:rsidR="00BF3DC2" w:rsidRPr="00830A49" w:rsidRDefault="00BF3DC2" w:rsidP="004F411F">
            <w:pPr>
              <w:jc w:val="both"/>
            </w:pPr>
            <w:r w:rsidRPr="00830A49">
              <w:t>4.</w:t>
            </w:r>
          </w:p>
        </w:tc>
        <w:tc>
          <w:tcPr>
            <w:tcW w:w="7943" w:type="dxa"/>
          </w:tcPr>
          <w:p w14:paraId="1D763CF8" w14:textId="77777777" w:rsidR="00BF3DC2" w:rsidRPr="00830A49" w:rsidRDefault="00BF3DC2" w:rsidP="004F411F">
            <w:pPr>
              <w:jc w:val="both"/>
            </w:pPr>
            <w:r w:rsidRPr="00830A49">
              <w:t>Unless expressly agreed to the contrary, the Client shall not be obliged to accept delivery by instalments. If, however, the Client does specify or agree to delivery by instalments, delivery of any instalment later than the date specified or agreed for its delivery shall, without prejudice to other rights or remedies of the Client, entitle the Client to terminate the whole of any unfulfilled part of the Agreement without further liability to the Client.</w:t>
            </w:r>
          </w:p>
        </w:tc>
      </w:tr>
      <w:tr w:rsidR="00BF3DC2" w:rsidRPr="00830A49" w14:paraId="228F597D" w14:textId="77777777" w:rsidTr="00BF3DC2">
        <w:tc>
          <w:tcPr>
            <w:tcW w:w="613" w:type="dxa"/>
          </w:tcPr>
          <w:p w14:paraId="1684D14E" w14:textId="77777777" w:rsidR="00BF3DC2" w:rsidRPr="00830A49" w:rsidRDefault="00BF3DC2" w:rsidP="004F411F">
            <w:pPr>
              <w:jc w:val="both"/>
              <w:rPr>
                <w:color w:val="0000FF"/>
              </w:rPr>
            </w:pPr>
          </w:p>
        </w:tc>
        <w:tc>
          <w:tcPr>
            <w:tcW w:w="515" w:type="dxa"/>
          </w:tcPr>
          <w:p w14:paraId="005E540A" w14:textId="77777777" w:rsidR="00BF3DC2" w:rsidRPr="00830A49" w:rsidRDefault="00BF3DC2" w:rsidP="004F411F">
            <w:pPr>
              <w:jc w:val="both"/>
            </w:pPr>
            <w:r w:rsidRPr="00830A49">
              <w:t>5.</w:t>
            </w:r>
          </w:p>
        </w:tc>
        <w:tc>
          <w:tcPr>
            <w:tcW w:w="7943" w:type="dxa"/>
          </w:tcPr>
          <w:p w14:paraId="3DCAA7AC" w14:textId="77777777" w:rsidR="00BF3DC2" w:rsidRPr="00830A49" w:rsidRDefault="00BF3DC2" w:rsidP="004F411F">
            <w:pPr>
              <w:jc w:val="both"/>
            </w:pPr>
            <w:r w:rsidRPr="00830A49">
              <w:t>The Client shall be under no obligation to accept or pay for any Goods delivered in excess of the quantity ordered. The risk in any over-delivered Goods shall remain with the Contractor.</w:t>
            </w:r>
          </w:p>
        </w:tc>
      </w:tr>
      <w:tr w:rsidR="00BF3DC2" w:rsidRPr="00830A49" w14:paraId="388019E0" w14:textId="77777777" w:rsidTr="00BF3DC2">
        <w:tc>
          <w:tcPr>
            <w:tcW w:w="613" w:type="dxa"/>
          </w:tcPr>
          <w:p w14:paraId="7068D6C4" w14:textId="77777777" w:rsidR="00BF3DC2" w:rsidRPr="00830A49" w:rsidRDefault="00BF3DC2" w:rsidP="004F411F">
            <w:pPr>
              <w:jc w:val="both"/>
              <w:rPr>
                <w:color w:val="0000FF"/>
              </w:rPr>
            </w:pPr>
          </w:p>
        </w:tc>
        <w:tc>
          <w:tcPr>
            <w:tcW w:w="515" w:type="dxa"/>
          </w:tcPr>
          <w:p w14:paraId="01040C8D" w14:textId="77777777" w:rsidR="00BF3DC2" w:rsidRPr="00830A49" w:rsidRDefault="00BF3DC2" w:rsidP="004F411F">
            <w:pPr>
              <w:jc w:val="both"/>
            </w:pPr>
            <w:r w:rsidRPr="00830A49">
              <w:t>6.</w:t>
            </w:r>
          </w:p>
        </w:tc>
        <w:tc>
          <w:tcPr>
            <w:tcW w:w="7943" w:type="dxa"/>
          </w:tcPr>
          <w:p w14:paraId="13622DB4" w14:textId="77777777" w:rsidR="00BF3DC2" w:rsidRPr="00830A49" w:rsidRDefault="00BF3DC2" w:rsidP="004F411F">
            <w:pPr>
              <w:jc w:val="both"/>
            </w:pPr>
            <w:r w:rsidRPr="00830A49">
              <w:t>The Client shall be under no obligation to accept or pay for any Goods supplied earlier than the date for delivery stated in the Specification.</w:t>
            </w:r>
          </w:p>
        </w:tc>
      </w:tr>
      <w:tr w:rsidR="00BF3DC2" w:rsidRPr="00830A49" w14:paraId="430E5D3A" w14:textId="77777777" w:rsidTr="00BF3DC2">
        <w:tc>
          <w:tcPr>
            <w:tcW w:w="613" w:type="dxa"/>
          </w:tcPr>
          <w:p w14:paraId="256D704B" w14:textId="77777777" w:rsidR="00BF3DC2" w:rsidRPr="00830A49" w:rsidRDefault="00BF3DC2" w:rsidP="004F411F">
            <w:pPr>
              <w:jc w:val="both"/>
              <w:rPr>
                <w:color w:val="0000FF"/>
              </w:rPr>
            </w:pPr>
            <w:r w:rsidRPr="00830A49">
              <w:rPr>
                <w:color w:val="0000FF"/>
              </w:rPr>
              <w:t>C.</w:t>
            </w:r>
          </w:p>
        </w:tc>
        <w:tc>
          <w:tcPr>
            <w:tcW w:w="8458" w:type="dxa"/>
            <w:gridSpan w:val="2"/>
          </w:tcPr>
          <w:p w14:paraId="7279BB2B" w14:textId="77777777" w:rsidR="00BF3DC2" w:rsidRPr="00830A49" w:rsidRDefault="00BF3DC2" w:rsidP="004F411F">
            <w:pPr>
              <w:jc w:val="both"/>
            </w:pPr>
            <w:r w:rsidRPr="00830A49">
              <w:t>Any Contractor pre-printed terms and conditions produced, signed or stamped by either Party and for whatever purpose during th</w:t>
            </w:r>
            <w:r>
              <w:t>e</w:t>
            </w:r>
            <w:r w:rsidRPr="00830A49">
              <w:t xml:space="preserve"> Term are hereby disallowed</w:t>
            </w:r>
            <w:r>
              <w:t>.</w:t>
            </w:r>
          </w:p>
        </w:tc>
      </w:tr>
      <w:tr w:rsidR="00BF3DC2" w:rsidRPr="00830A49" w14:paraId="390A2E74" w14:textId="77777777" w:rsidTr="00BF3DC2">
        <w:tc>
          <w:tcPr>
            <w:tcW w:w="613" w:type="dxa"/>
          </w:tcPr>
          <w:p w14:paraId="191B569C" w14:textId="77777777" w:rsidR="00BF3DC2" w:rsidRDefault="00BF3DC2" w:rsidP="004F411F">
            <w:pPr>
              <w:jc w:val="both"/>
              <w:rPr>
                <w:color w:val="0000FF"/>
              </w:rPr>
            </w:pPr>
            <w:r>
              <w:rPr>
                <w:color w:val="0000FF"/>
              </w:rPr>
              <w:t>D.</w:t>
            </w:r>
          </w:p>
        </w:tc>
        <w:tc>
          <w:tcPr>
            <w:tcW w:w="8458" w:type="dxa"/>
            <w:gridSpan w:val="2"/>
          </w:tcPr>
          <w:p w14:paraId="48D65EA9" w14:textId="77777777" w:rsidR="00BF3DC2" w:rsidRPr="009A7B65" w:rsidRDefault="00BF3DC2" w:rsidP="004F411F">
            <w:pPr>
              <w:jc w:val="both"/>
              <w:rPr>
                <w:i/>
                <w:iCs/>
              </w:rPr>
            </w:pPr>
            <w:r>
              <w:rPr>
                <w:i/>
                <w:iCs/>
                <w:color w:val="FF0000"/>
              </w:rPr>
              <w:fldChar w:fldCharType="begin">
                <w:ffData>
                  <w:name w:val="Text134"/>
                  <w:enabled/>
                  <w:calcOnExit w:val="0"/>
                  <w:textInput>
                    <w:default w:val="Select either D or E and replace with “Not Used” if not applicable:"/>
                  </w:textInput>
                </w:ffData>
              </w:fldChar>
            </w:r>
            <w:bookmarkStart w:id="10" w:name="Text134"/>
            <w:r>
              <w:rPr>
                <w:i/>
                <w:iCs/>
                <w:color w:val="FF0000"/>
              </w:rPr>
              <w:instrText xml:space="preserve"> FORMTEXT </w:instrText>
            </w:r>
            <w:r>
              <w:rPr>
                <w:i/>
                <w:iCs/>
                <w:color w:val="FF0000"/>
              </w:rPr>
            </w:r>
            <w:r>
              <w:rPr>
                <w:i/>
                <w:iCs/>
                <w:color w:val="FF0000"/>
              </w:rPr>
              <w:fldChar w:fldCharType="separate"/>
            </w:r>
            <w:r>
              <w:rPr>
                <w:i/>
                <w:iCs/>
                <w:noProof/>
                <w:color w:val="FF0000"/>
              </w:rPr>
              <w:t>Select either D or E and replace with “Not Used” if not applicable:</w:t>
            </w:r>
            <w:r>
              <w:rPr>
                <w:i/>
                <w:iCs/>
                <w:color w:val="FF0000"/>
              </w:rPr>
              <w:fldChar w:fldCharType="end"/>
            </w:r>
            <w:bookmarkEnd w:id="10"/>
          </w:p>
          <w:p w14:paraId="62FA57E1" w14:textId="77777777" w:rsidR="00BF3DC2" w:rsidRDefault="00BF3DC2" w:rsidP="004F411F">
            <w:pPr>
              <w:jc w:val="both"/>
            </w:pPr>
            <w:r w:rsidRPr="00F45DC0">
              <w:t>Time of delivery shall be of the essence and if the Contractor fails to deliver the Goods within the time period promised or specified in the Specification, the Client may by notice in writing to the Contractor’s Contact release itself from any obligation to accept and pay for the Goods and / or terminate this Agreement in either case without prejudice to any other rights and remedies of the Client.</w:t>
            </w:r>
          </w:p>
        </w:tc>
      </w:tr>
      <w:tr w:rsidR="00BF3DC2" w:rsidRPr="00830A49" w14:paraId="1FF46690" w14:textId="77777777" w:rsidTr="00BF3DC2">
        <w:tc>
          <w:tcPr>
            <w:tcW w:w="613" w:type="dxa"/>
          </w:tcPr>
          <w:p w14:paraId="56A4D834" w14:textId="77777777" w:rsidR="00BF3DC2" w:rsidRPr="00830A49" w:rsidRDefault="00BF3DC2" w:rsidP="004F411F">
            <w:pPr>
              <w:jc w:val="both"/>
              <w:rPr>
                <w:color w:val="0000FF"/>
              </w:rPr>
            </w:pPr>
            <w:r>
              <w:rPr>
                <w:color w:val="0000FF"/>
              </w:rPr>
              <w:t>E.</w:t>
            </w:r>
          </w:p>
        </w:tc>
        <w:tc>
          <w:tcPr>
            <w:tcW w:w="8458" w:type="dxa"/>
            <w:gridSpan w:val="2"/>
          </w:tcPr>
          <w:p w14:paraId="0D072859" w14:textId="77777777" w:rsidR="00BF3DC2" w:rsidRPr="008F6E8F" w:rsidRDefault="00BF3DC2" w:rsidP="004F411F">
            <w:pPr>
              <w:jc w:val="both"/>
              <w:rPr>
                <w:i/>
                <w:iCs/>
              </w:rPr>
            </w:pPr>
            <w:r w:rsidRPr="008F6E8F">
              <w:rPr>
                <w:i/>
                <w:iCs/>
                <w:color w:val="FF0000"/>
              </w:rPr>
              <w:fldChar w:fldCharType="begin">
                <w:ffData>
                  <w:name w:val=""/>
                  <w:enabled/>
                  <w:calcOnExit w:val="0"/>
                  <w:textInput>
                    <w:default w:val="Select either D or E and replace with “Not Used” if not applicable:"/>
                  </w:textInput>
                </w:ffData>
              </w:fldChar>
            </w:r>
            <w:r w:rsidRPr="008F6E8F">
              <w:rPr>
                <w:i/>
                <w:iCs/>
                <w:color w:val="FF0000"/>
              </w:rPr>
              <w:instrText xml:space="preserve"> FORMTEXT </w:instrText>
            </w:r>
            <w:r w:rsidRPr="008F6E8F">
              <w:rPr>
                <w:i/>
                <w:iCs/>
                <w:color w:val="FF0000"/>
              </w:rPr>
            </w:r>
            <w:r w:rsidRPr="008F6E8F">
              <w:rPr>
                <w:i/>
                <w:iCs/>
                <w:color w:val="FF0000"/>
              </w:rPr>
              <w:fldChar w:fldCharType="separate"/>
            </w:r>
            <w:r w:rsidRPr="008F6E8F">
              <w:rPr>
                <w:i/>
                <w:iCs/>
                <w:noProof/>
                <w:color w:val="FF0000"/>
              </w:rPr>
              <w:t>Select either D or E and replace with “Not Used” if not applicable:</w:t>
            </w:r>
            <w:r w:rsidRPr="008F6E8F">
              <w:rPr>
                <w:i/>
                <w:iCs/>
                <w:color w:val="FF0000"/>
              </w:rPr>
              <w:fldChar w:fldCharType="end"/>
            </w:r>
          </w:p>
          <w:p w14:paraId="66A38F8F" w14:textId="77777777" w:rsidR="00BF3DC2" w:rsidRPr="008F6E8F" w:rsidRDefault="00BF3DC2" w:rsidP="004F411F">
            <w:pPr>
              <w:jc w:val="both"/>
            </w:pPr>
            <w:r w:rsidRPr="008F6E8F">
              <w:t xml:space="preserve">Without prejudice to any general right to damages under this Agreement where the Contractor does not deliver the ordered </w:t>
            </w:r>
            <w:r>
              <w:t xml:space="preserve">amount </w:t>
            </w:r>
            <w:r w:rsidRPr="008F6E8F">
              <w:t xml:space="preserve">within delivery dates or lead times in accordance with this Agreement, the Client may, at his discretion, deduct </w:t>
            </w:r>
            <w:r>
              <w:fldChar w:fldCharType="begin">
                <w:ffData>
                  <w:name w:val="Text106"/>
                  <w:enabled/>
                  <w:calcOnExit w:val="0"/>
                  <w:textInput>
                    <w:default w:val="[insert amount]"/>
                  </w:textInput>
                </w:ffData>
              </w:fldChar>
            </w:r>
            <w:r>
              <w:instrText xml:space="preserve"> FORMTEXT </w:instrText>
            </w:r>
            <w:r>
              <w:fldChar w:fldCharType="separate"/>
            </w:r>
            <w:r>
              <w:rPr>
                <w:noProof/>
              </w:rPr>
              <w:t>[insert amount]</w:t>
            </w:r>
            <w:r>
              <w:fldChar w:fldCharType="end"/>
            </w:r>
            <w:r>
              <w:t xml:space="preserve"> </w:t>
            </w:r>
            <w:r w:rsidRPr="008F6E8F">
              <w:t>per week</w:t>
            </w:r>
            <w:r>
              <w:t>/day</w:t>
            </w:r>
            <w:r w:rsidRPr="008F6E8F">
              <w:t>, or part thereof, for each week</w:t>
            </w:r>
            <w:r>
              <w:t>/day</w:t>
            </w:r>
            <w:r w:rsidRPr="008F6E8F">
              <w:t xml:space="preserve"> of late delivery of the value of the entire relevant invoice or order as liquidated damages up to a maximum amount of </w:t>
            </w:r>
            <w:r>
              <w:fldChar w:fldCharType="begin">
                <w:ffData>
                  <w:name w:val="Text106"/>
                  <w:enabled/>
                  <w:calcOnExit w:val="0"/>
                  <w:textInput>
                    <w:default w:val="[insert amount]"/>
                  </w:textInput>
                </w:ffData>
              </w:fldChar>
            </w:r>
            <w:r>
              <w:instrText xml:space="preserve"> FORMTEXT </w:instrText>
            </w:r>
            <w:r>
              <w:fldChar w:fldCharType="separate"/>
            </w:r>
            <w:r>
              <w:rPr>
                <w:noProof/>
              </w:rPr>
              <w:t>[insert amount]</w:t>
            </w:r>
            <w:r>
              <w:fldChar w:fldCharType="end"/>
            </w:r>
            <w:r>
              <w:t xml:space="preserve">. </w:t>
            </w:r>
            <w:r w:rsidRPr="008F6E8F">
              <w:t>Where the Liquidated Damages Threshold is met or exceeded (being that delivery continues not to be performed after the Liquidated Damages Threshold is met), the Client shall be entitled to:</w:t>
            </w:r>
          </w:p>
          <w:p w14:paraId="2BC747C1" w14:textId="77777777" w:rsidR="00BF3DC2" w:rsidRPr="008F6E8F" w:rsidRDefault="00BF3DC2" w:rsidP="004F411F">
            <w:pPr>
              <w:pStyle w:val="ListParagraph"/>
              <w:numPr>
                <w:ilvl w:val="0"/>
                <w:numId w:val="12"/>
              </w:numPr>
            </w:pPr>
            <w:r w:rsidRPr="008F6E8F">
              <w:t>claim any remedy available to it (whether under this Agreement or otherwise) for loss or damage incurred or suffered by it after the end of the Liquidated Damages Period; and;</w:t>
            </w:r>
          </w:p>
          <w:p w14:paraId="171872AF" w14:textId="77777777" w:rsidR="00BF3DC2" w:rsidRPr="008F6E8F" w:rsidRDefault="00BF3DC2" w:rsidP="004F411F">
            <w:pPr>
              <w:pStyle w:val="ListParagraph"/>
              <w:numPr>
                <w:ilvl w:val="0"/>
                <w:numId w:val="12"/>
              </w:numPr>
            </w:pPr>
            <w:r w:rsidRPr="008F6E8F">
              <w:t>without prejudice to sub-clause (1), the Client shall be entitled to terminate the Agreement with immediate effect by giving notice in writing to the Contractor.</w:t>
            </w:r>
          </w:p>
        </w:tc>
      </w:tr>
    </w:tbl>
    <w:p w14:paraId="7E0F649F" w14:textId="77777777" w:rsidR="00BF3DC2" w:rsidRPr="00830A49" w:rsidRDefault="00BF3DC2" w:rsidP="004F411F">
      <w:pPr>
        <w:pStyle w:val="Heading2"/>
      </w:pPr>
      <w:r w:rsidRPr="00830A49">
        <w:t>3.</w:t>
      </w:r>
      <w:r w:rsidRPr="00830A49">
        <w:tab/>
        <w:t xml:space="preserve">Inspection of Goods </w:t>
      </w:r>
    </w:p>
    <w:tbl>
      <w:tblPr>
        <w:tblW w:w="0" w:type="auto"/>
        <w:tblLook w:val="01E0" w:firstRow="1" w:lastRow="1" w:firstColumn="1" w:lastColumn="1" w:noHBand="0" w:noVBand="0"/>
      </w:tblPr>
      <w:tblGrid>
        <w:gridCol w:w="608"/>
        <w:gridCol w:w="517"/>
        <w:gridCol w:w="7946"/>
      </w:tblGrid>
      <w:tr w:rsidR="00BF3DC2" w:rsidRPr="00830A49" w14:paraId="0203C0B3" w14:textId="77777777">
        <w:tc>
          <w:tcPr>
            <w:tcW w:w="648" w:type="dxa"/>
          </w:tcPr>
          <w:p w14:paraId="2F941E73" w14:textId="77777777" w:rsidR="00BF3DC2" w:rsidRPr="00830A49" w:rsidRDefault="00BF3DC2" w:rsidP="004F411F">
            <w:pPr>
              <w:jc w:val="both"/>
              <w:rPr>
                <w:color w:val="0000FF"/>
              </w:rPr>
            </w:pPr>
            <w:r w:rsidRPr="00830A49">
              <w:rPr>
                <w:color w:val="0000FF"/>
              </w:rPr>
              <w:t>A.</w:t>
            </w:r>
          </w:p>
        </w:tc>
        <w:tc>
          <w:tcPr>
            <w:tcW w:w="9773" w:type="dxa"/>
            <w:gridSpan w:val="2"/>
          </w:tcPr>
          <w:p w14:paraId="6060F0D3" w14:textId="77777777" w:rsidR="00BF3DC2" w:rsidRPr="00830A49" w:rsidRDefault="00BF3DC2" w:rsidP="004F411F">
            <w:pPr>
              <w:jc w:val="both"/>
            </w:pPr>
            <w:r w:rsidRPr="00830A49">
              <w:t xml:space="preserve">The Client or its authorised representative may inspect (to include a call for advance samples) or test the Goods either completed or in the process of manufacture, during normal business hours on reasonable notice at the Contractor’s premises (including the premises of any subcontractor or agent) and the Contractor shall provide all reasonable assistance in relation to any such inspection or test free of charge. A failure to make a complaint at the time of any </w:t>
            </w:r>
            <w:r w:rsidRPr="00830A49">
              <w:lastRenderedPageBreak/>
              <w:t>such inspection or test and / or the approval given during or after such inspection or test shall not constitute a waiver by the Client of any rights or remedies in respect of the Goods and the Client reserves the right to reject the Goods in accordance with clause 3B.</w:t>
            </w:r>
          </w:p>
        </w:tc>
      </w:tr>
      <w:tr w:rsidR="00BF3DC2" w:rsidRPr="00830A49" w14:paraId="2D053E8F" w14:textId="77777777">
        <w:tc>
          <w:tcPr>
            <w:tcW w:w="648" w:type="dxa"/>
          </w:tcPr>
          <w:p w14:paraId="650431AC" w14:textId="77777777" w:rsidR="00BF3DC2" w:rsidRPr="00830A49" w:rsidRDefault="00BF3DC2" w:rsidP="004F411F">
            <w:pPr>
              <w:jc w:val="both"/>
              <w:rPr>
                <w:color w:val="0000FF"/>
              </w:rPr>
            </w:pPr>
            <w:r w:rsidRPr="00830A49">
              <w:rPr>
                <w:color w:val="0000FF"/>
              </w:rPr>
              <w:lastRenderedPageBreak/>
              <w:t>B.</w:t>
            </w:r>
          </w:p>
        </w:tc>
        <w:tc>
          <w:tcPr>
            <w:tcW w:w="9773" w:type="dxa"/>
            <w:gridSpan w:val="2"/>
          </w:tcPr>
          <w:p w14:paraId="6CF2787D" w14:textId="77777777" w:rsidR="00BF3DC2" w:rsidRPr="00830A49" w:rsidRDefault="00BF3DC2" w:rsidP="004F411F">
            <w:pPr>
              <w:jc w:val="both"/>
            </w:pPr>
            <w:r w:rsidRPr="00830A49">
              <w:t>The Client may by written notice to the Contractor reject any of the Goods which fail to conform to the approved sample or fail to meet the Specification. Such notice shall be given within a reasonable time after delivery to the Client of such Goods. If the Client rejects any of the Goods pursuant to this clause the Client may (without prejudice to other rights and remedies) either:</w:t>
            </w:r>
          </w:p>
        </w:tc>
      </w:tr>
      <w:tr w:rsidR="00BF3DC2" w:rsidRPr="00830A49" w14:paraId="407DF697" w14:textId="77777777">
        <w:tc>
          <w:tcPr>
            <w:tcW w:w="648" w:type="dxa"/>
          </w:tcPr>
          <w:p w14:paraId="3D3DC433" w14:textId="77777777" w:rsidR="00BF3DC2" w:rsidRPr="00830A49" w:rsidRDefault="00BF3DC2" w:rsidP="004F411F">
            <w:pPr>
              <w:jc w:val="both"/>
              <w:rPr>
                <w:color w:val="0000FF"/>
              </w:rPr>
            </w:pPr>
          </w:p>
        </w:tc>
        <w:tc>
          <w:tcPr>
            <w:tcW w:w="540" w:type="dxa"/>
          </w:tcPr>
          <w:p w14:paraId="059CA09D" w14:textId="77777777" w:rsidR="00BF3DC2" w:rsidRPr="00830A49" w:rsidRDefault="00BF3DC2" w:rsidP="004F411F">
            <w:pPr>
              <w:jc w:val="both"/>
            </w:pPr>
            <w:r w:rsidRPr="00830A49">
              <w:t>1.</w:t>
            </w:r>
          </w:p>
        </w:tc>
        <w:tc>
          <w:tcPr>
            <w:tcW w:w="9233" w:type="dxa"/>
          </w:tcPr>
          <w:p w14:paraId="64CA5078" w14:textId="77777777" w:rsidR="00BF3DC2" w:rsidRPr="00830A49" w:rsidRDefault="00BF3DC2" w:rsidP="004F411F">
            <w:pPr>
              <w:jc w:val="both"/>
            </w:pPr>
            <w:r w:rsidRPr="00830A49">
              <w:t>treat the Agreement as discharged by the Contractor’s breach and obtain a refund (if payment for the Goods has already been made) from the Contractor in respect of the Goods concerned together with payment of any additional expenditure reasonably incurred by the Client in obtaining other Goods in replacement provided that the Client uses its reasonable endeavours to mitigate any additional expenditure in obtaining replacement Goods.</w:t>
            </w:r>
          </w:p>
        </w:tc>
      </w:tr>
      <w:tr w:rsidR="00BF3DC2" w:rsidRPr="00830A49" w14:paraId="35A22D34" w14:textId="77777777">
        <w:tc>
          <w:tcPr>
            <w:tcW w:w="648" w:type="dxa"/>
          </w:tcPr>
          <w:p w14:paraId="3B69E762" w14:textId="77777777" w:rsidR="00BF3DC2" w:rsidRPr="00830A49" w:rsidRDefault="00BF3DC2" w:rsidP="004F411F">
            <w:pPr>
              <w:jc w:val="both"/>
              <w:rPr>
                <w:color w:val="0000FF"/>
              </w:rPr>
            </w:pPr>
          </w:p>
        </w:tc>
        <w:tc>
          <w:tcPr>
            <w:tcW w:w="9773" w:type="dxa"/>
            <w:gridSpan w:val="2"/>
          </w:tcPr>
          <w:p w14:paraId="68DE5CFC" w14:textId="77777777" w:rsidR="00BF3DC2" w:rsidRPr="00830A49" w:rsidRDefault="00BF3DC2" w:rsidP="004F411F">
            <w:pPr>
              <w:jc w:val="both"/>
            </w:pPr>
            <w:r w:rsidRPr="00830A49">
              <w:t>or</w:t>
            </w:r>
          </w:p>
        </w:tc>
      </w:tr>
      <w:tr w:rsidR="00BF3DC2" w:rsidRPr="00830A49" w14:paraId="2196EFE7" w14:textId="77777777">
        <w:tc>
          <w:tcPr>
            <w:tcW w:w="648" w:type="dxa"/>
          </w:tcPr>
          <w:p w14:paraId="29ACEED2" w14:textId="77777777" w:rsidR="00BF3DC2" w:rsidRPr="00830A49" w:rsidRDefault="00BF3DC2" w:rsidP="004F411F">
            <w:pPr>
              <w:jc w:val="both"/>
              <w:rPr>
                <w:color w:val="0000FF"/>
              </w:rPr>
            </w:pPr>
          </w:p>
        </w:tc>
        <w:tc>
          <w:tcPr>
            <w:tcW w:w="540" w:type="dxa"/>
          </w:tcPr>
          <w:p w14:paraId="6A52BA57" w14:textId="77777777" w:rsidR="00BF3DC2" w:rsidRPr="00830A49" w:rsidRDefault="00BF3DC2" w:rsidP="004F411F">
            <w:pPr>
              <w:jc w:val="both"/>
            </w:pPr>
            <w:r w:rsidRPr="00830A49">
              <w:t>2.</w:t>
            </w:r>
          </w:p>
        </w:tc>
        <w:tc>
          <w:tcPr>
            <w:tcW w:w="9233" w:type="dxa"/>
          </w:tcPr>
          <w:p w14:paraId="02C38376" w14:textId="77777777" w:rsidR="00BF3DC2" w:rsidRPr="00830A49" w:rsidRDefault="00BF3DC2" w:rsidP="004F411F">
            <w:pPr>
              <w:jc w:val="both"/>
            </w:pPr>
            <w:r w:rsidRPr="00830A49">
              <w:t xml:space="preserve">have such Goods promptly, and in any event within </w:t>
            </w:r>
            <w:bookmarkStart w:id="11" w:name="Text64"/>
            <w:sdt>
              <w:sdtPr>
                <w:id w:val="25683190"/>
                <w:placeholder>
                  <w:docPart w:val="5DA8FC1097204415B7C5787C911723E8"/>
                </w:placeholder>
              </w:sdtPr>
              <w:sdtEndPr/>
              <w:sdtContent>
                <w:r w:rsidRPr="00830A49">
                  <w:rPr>
                    <w:highlight w:val="lightGray"/>
                  </w:rPr>
                  <w:fldChar w:fldCharType="begin">
                    <w:ffData>
                      <w:name w:val="Text64"/>
                      <w:enabled/>
                      <w:calcOnExit w:val="0"/>
                      <w:textInput>
                        <w:default w:val="[insert numb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[insert number]</w:t>
                </w:r>
                <w:r w:rsidRPr="00830A49">
                  <w:rPr>
                    <w:highlight w:val="lightGray"/>
                  </w:rPr>
                  <w:fldChar w:fldCharType="end"/>
                </w:r>
                <w:bookmarkEnd w:id="11"/>
              </w:sdtContent>
            </w:sdt>
            <w:r w:rsidRPr="00830A49">
              <w:t xml:space="preserve"> calendar days, either repaired by the Contractor or replaced by the Contractor with Goods which conform in all respects with the approved sample or with the Specification and due delivery shall not be deemed to have taken place until such repair or replacement has occurred.</w:t>
            </w:r>
          </w:p>
        </w:tc>
      </w:tr>
      <w:tr w:rsidR="00BF3DC2" w:rsidRPr="00830A49" w14:paraId="7857D910" w14:textId="77777777">
        <w:tc>
          <w:tcPr>
            <w:tcW w:w="648" w:type="dxa"/>
          </w:tcPr>
          <w:p w14:paraId="367E46F0" w14:textId="77777777" w:rsidR="00BF3DC2" w:rsidRPr="00830A49" w:rsidRDefault="00BF3DC2" w:rsidP="004F411F">
            <w:pPr>
              <w:jc w:val="both"/>
              <w:rPr>
                <w:color w:val="0000FF"/>
              </w:rPr>
            </w:pPr>
            <w:r w:rsidRPr="00830A49">
              <w:rPr>
                <w:color w:val="0000FF"/>
              </w:rPr>
              <w:t>C.</w:t>
            </w:r>
          </w:p>
        </w:tc>
        <w:tc>
          <w:tcPr>
            <w:tcW w:w="9773" w:type="dxa"/>
            <w:gridSpan w:val="2"/>
          </w:tcPr>
          <w:p w14:paraId="257443C0" w14:textId="77777777" w:rsidR="00BF3DC2" w:rsidRPr="00830A49" w:rsidRDefault="00BF3DC2" w:rsidP="004F411F">
            <w:pPr>
              <w:jc w:val="both"/>
            </w:pPr>
            <w:r w:rsidRPr="00830A49">
              <w:t xml:space="preserve">Rejected Goods shall be removed by the Contractor from the Client within </w:t>
            </w:r>
            <w:sdt>
              <w:sdtPr>
                <w:rPr>
                  <w:highlight w:val="lightGray"/>
                </w:rPr>
                <w:id w:val="25683189"/>
                <w:placeholder>
                  <w:docPart w:val="5DA8FC1097204415B7C5787C911723E8"/>
                </w:placeholder>
              </w:sdtPr>
              <w:sdtEndPr>
                <w:rPr>
                  <w:highlight w:val="none"/>
                </w:rPr>
              </w:sdtEndPr>
              <w:sdtContent>
                <w:r w:rsidRPr="00830A49">
                  <w:rPr>
                    <w:highlight w:val="lightGray"/>
                  </w:rPr>
                  <w:fldChar w:fldCharType="begin">
                    <w:ffData>
                      <w:name w:val=""/>
                      <w:enabled/>
                      <w:calcOnExit w:val="0"/>
                      <w:textInput>
                        <w:default w:val="[insert numb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[insert number]</w:t>
                </w:r>
                <w:r w:rsidRPr="00830A49">
                  <w:rPr>
                    <w:highlight w:val="lightGray"/>
                  </w:rPr>
                  <w:fldChar w:fldCharType="end"/>
                </w:r>
              </w:sdtContent>
            </w:sdt>
            <w:r w:rsidRPr="00830A49">
              <w:t xml:space="preserve"> calendar days from the date of the notification to the Contractor of their rejection. In the event of failure by the Contractor to remove Goods within</w:t>
            </w:r>
            <w:sdt>
              <w:sdtPr>
                <w:id w:val="25683188"/>
                <w:placeholder>
                  <w:docPart w:val="5DA8FC1097204415B7C5787C911723E8"/>
                </w:placeholder>
              </w:sdtPr>
              <w:sdtEndPr>
                <w:rPr>
                  <w:highlight w:val="lightGray"/>
                </w:rPr>
              </w:sdtEndPr>
              <w:sdtContent>
                <w:r w:rsidRPr="00830A49">
                  <w:t xml:space="preserve"> </w:t>
                </w:r>
                <w:r w:rsidRPr="00830A49">
                  <w:rPr>
                    <w:highlight w:val="lightGray"/>
                  </w:rPr>
                  <w:fldChar w:fldCharType="begin">
                    <w:ffData>
                      <w:name w:val=""/>
                      <w:enabled/>
                      <w:calcOnExit w:val="0"/>
                      <w:textInput>
                        <w:default w:val="[insert numb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[insert number]</w:t>
                </w:r>
                <w:r w:rsidRPr="00830A49">
                  <w:rPr>
                    <w:highlight w:val="lightGray"/>
                  </w:rPr>
                  <w:fldChar w:fldCharType="end"/>
                </w:r>
              </w:sdtContent>
            </w:sdt>
            <w:r w:rsidRPr="00830A49">
              <w:t xml:space="preserve"> calendar days of such notification, the Client may dispose of such Goods as he sees fit and pending such removal, the Goods will remain with the Client at the risk of the Contractor.</w:t>
            </w:r>
            <w:r>
              <w:t xml:space="preserve"> </w:t>
            </w:r>
            <w:r w:rsidRPr="00830A49">
              <w:t xml:space="preserve"> </w:t>
            </w:r>
            <w:r w:rsidRPr="00177AD1">
              <w:rPr>
                <w:bCs/>
              </w:rPr>
              <w:t>Any costs incurred by the Client relating to such disposal shall at the option of the Client be borne by the Contractor.</w:t>
            </w:r>
          </w:p>
        </w:tc>
      </w:tr>
      <w:tr w:rsidR="00BF3DC2" w:rsidRPr="00830A49" w14:paraId="278C94A9" w14:textId="77777777">
        <w:tc>
          <w:tcPr>
            <w:tcW w:w="648" w:type="dxa"/>
          </w:tcPr>
          <w:p w14:paraId="5D2F437B" w14:textId="77777777" w:rsidR="00BF3DC2" w:rsidRPr="00830A49" w:rsidRDefault="00BF3DC2" w:rsidP="004F411F">
            <w:pPr>
              <w:jc w:val="both"/>
              <w:rPr>
                <w:color w:val="0000FF"/>
              </w:rPr>
            </w:pPr>
            <w:r w:rsidRPr="00830A49">
              <w:rPr>
                <w:color w:val="0000FF"/>
              </w:rPr>
              <w:t>D.</w:t>
            </w:r>
          </w:p>
        </w:tc>
        <w:tc>
          <w:tcPr>
            <w:tcW w:w="9773" w:type="dxa"/>
            <w:gridSpan w:val="2"/>
          </w:tcPr>
          <w:p w14:paraId="793CAB82" w14:textId="77777777" w:rsidR="00BF3DC2" w:rsidRPr="00830A49" w:rsidRDefault="00BF3DC2" w:rsidP="004F411F">
            <w:pPr>
              <w:jc w:val="both"/>
            </w:pPr>
            <w:r w:rsidRPr="00830A49">
              <w:t>For the avoidance of doubt, the Client will be deemed to have accepted the Goods if it expressly states the same in writing or fails to reject the Goods in accordance with clause 3B.</w:t>
            </w:r>
          </w:p>
        </w:tc>
      </w:tr>
      <w:tr w:rsidR="00BF3DC2" w:rsidRPr="00830A49" w14:paraId="43D4E3EB" w14:textId="77777777">
        <w:tc>
          <w:tcPr>
            <w:tcW w:w="648" w:type="dxa"/>
          </w:tcPr>
          <w:p w14:paraId="572FE9BD" w14:textId="77777777" w:rsidR="00BF3DC2" w:rsidRPr="00830A49" w:rsidRDefault="00BF3DC2" w:rsidP="004F411F">
            <w:pPr>
              <w:jc w:val="both"/>
              <w:rPr>
                <w:color w:val="0000FF"/>
              </w:rPr>
            </w:pPr>
            <w:r w:rsidRPr="00830A49">
              <w:rPr>
                <w:color w:val="0000FF"/>
              </w:rPr>
              <w:t>E.</w:t>
            </w:r>
          </w:p>
        </w:tc>
        <w:tc>
          <w:tcPr>
            <w:tcW w:w="9773" w:type="dxa"/>
            <w:gridSpan w:val="2"/>
          </w:tcPr>
          <w:p w14:paraId="6426E966" w14:textId="77777777" w:rsidR="00BF3DC2" w:rsidRPr="00830A49" w:rsidRDefault="00BF3DC2" w:rsidP="004F411F">
            <w:pPr>
              <w:jc w:val="both"/>
            </w:pPr>
            <w:r w:rsidRPr="00830A49">
              <w:t>The issue by the Client of a receipt note for the Goods shall not constitute any acknowledgement of the condition, quantity or nature of those Goods, or the Client’s acceptance of them.</w:t>
            </w:r>
          </w:p>
        </w:tc>
      </w:tr>
      <w:tr w:rsidR="00BF3DC2" w:rsidRPr="00830A49" w14:paraId="34BC36E9" w14:textId="77777777">
        <w:tc>
          <w:tcPr>
            <w:tcW w:w="648" w:type="dxa"/>
          </w:tcPr>
          <w:p w14:paraId="59387D7F" w14:textId="77777777" w:rsidR="00BF3DC2" w:rsidRPr="00830A49" w:rsidRDefault="00BF3DC2" w:rsidP="004F411F">
            <w:pPr>
              <w:jc w:val="both"/>
              <w:rPr>
                <w:color w:val="0000FF"/>
              </w:rPr>
            </w:pPr>
            <w:r w:rsidRPr="00830A49">
              <w:rPr>
                <w:color w:val="0000FF"/>
              </w:rPr>
              <w:t>F.</w:t>
            </w:r>
          </w:p>
        </w:tc>
        <w:tc>
          <w:tcPr>
            <w:tcW w:w="9773" w:type="dxa"/>
            <w:gridSpan w:val="2"/>
          </w:tcPr>
          <w:p w14:paraId="673343C8" w14:textId="77777777" w:rsidR="00BF3DC2" w:rsidRPr="00830A49" w:rsidRDefault="00BF3DC2" w:rsidP="004F411F">
            <w:pPr>
              <w:jc w:val="both"/>
            </w:pPr>
            <w:r w:rsidRPr="00830A49">
              <w:t xml:space="preserve">The Contractor hereby guarantees the Goods for </w:t>
            </w:r>
            <w:sdt>
              <w:sdtPr>
                <w:id w:val="1406569"/>
              </w:sdtPr>
              <w:sdtEndPr/>
              <w:sdtContent>
                <w:r w:rsidRPr="00830A49">
                  <w:rPr>
                    <w:highlight w:val="lightGray"/>
                  </w:rPr>
                  <w:fldChar w:fldCharType="begin">
                    <w:ffData>
                      <w:name w:val="Text64"/>
                      <w:enabled/>
                      <w:calcOnExit w:val="0"/>
                      <w:textInput>
                        <w:default w:val="[insert numb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[insert period]</w:t>
                </w:r>
                <w:r w:rsidRPr="00830A49">
                  <w:rPr>
                    <w:highlight w:val="lightGray"/>
                  </w:rPr>
                  <w:fldChar w:fldCharType="end"/>
                </w:r>
              </w:sdtContent>
            </w:sdt>
            <w:r w:rsidRPr="00830A49">
              <w:t xml:space="preserve"> </w:t>
            </w:r>
            <w:r>
              <w:t xml:space="preserve">from the date of delivery </w:t>
            </w:r>
            <w:r w:rsidRPr="00830A49">
              <w:t>(</w:t>
            </w:r>
            <w:r>
              <w:t xml:space="preserve">the </w:t>
            </w:r>
            <w:r w:rsidRPr="00830A49">
              <w:t xml:space="preserve">“Guarantee Period”) against faulty materials or workmanship. </w:t>
            </w:r>
            <w:r>
              <w:t xml:space="preserve"> </w:t>
            </w:r>
            <w:r w:rsidRPr="00830A49">
              <w:t>The Client shall within such Guarantee Period, or within 14 calendar days thereafter, give notice in writing to the Contractor of any defect in any of the Goods as may have arisen during such Guarantee Period under proper and normal use. The Contractor shall (without prejudice to any other rights and remedies which the Client may have) promptly remedy such defects (whether by repair or replacement as the Client shall elect) free of charge, which replaced or repaired Goods shall also have the benefit of this clause for the Guarantee Period.</w:t>
            </w:r>
          </w:p>
        </w:tc>
      </w:tr>
    </w:tbl>
    <w:p w14:paraId="339347A9" w14:textId="77777777" w:rsidR="00BF3DC2" w:rsidRPr="00830A49" w:rsidRDefault="00BF3DC2" w:rsidP="004F411F">
      <w:pPr>
        <w:pStyle w:val="Heading2"/>
      </w:pPr>
      <w:r w:rsidRPr="00830A49">
        <w:lastRenderedPageBreak/>
        <w:t>4.</w:t>
      </w:r>
      <w:r w:rsidRPr="00830A49">
        <w:tab/>
        <w:t xml:space="preserve">Risk and Title </w:t>
      </w:r>
    </w:p>
    <w:tbl>
      <w:tblPr>
        <w:tblW w:w="0" w:type="auto"/>
        <w:tblLook w:val="01E0" w:firstRow="1" w:lastRow="1" w:firstColumn="1" w:lastColumn="1" w:noHBand="0" w:noVBand="0"/>
      </w:tblPr>
      <w:tblGrid>
        <w:gridCol w:w="608"/>
        <w:gridCol w:w="8463"/>
      </w:tblGrid>
      <w:tr w:rsidR="00BF3DC2" w:rsidRPr="00830A49" w14:paraId="5C7ADF6E" w14:textId="77777777">
        <w:tc>
          <w:tcPr>
            <w:tcW w:w="648" w:type="dxa"/>
          </w:tcPr>
          <w:p w14:paraId="3430EF05" w14:textId="77777777" w:rsidR="00BF3DC2" w:rsidRPr="00830A49" w:rsidRDefault="00BF3DC2" w:rsidP="004F411F">
            <w:pPr>
              <w:jc w:val="both"/>
              <w:rPr>
                <w:color w:val="0000FF"/>
              </w:rPr>
            </w:pPr>
            <w:r w:rsidRPr="00830A49">
              <w:rPr>
                <w:color w:val="0000FF"/>
              </w:rPr>
              <w:t>A.</w:t>
            </w:r>
          </w:p>
        </w:tc>
        <w:tc>
          <w:tcPr>
            <w:tcW w:w="9773" w:type="dxa"/>
          </w:tcPr>
          <w:p w14:paraId="544E5760" w14:textId="77777777" w:rsidR="00BF3DC2" w:rsidRPr="00830A49" w:rsidRDefault="00BF3DC2" w:rsidP="004F411F">
            <w:pPr>
              <w:jc w:val="both"/>
            </w:pPr>
            <w:r w:rsidRPr="00830A49">
              <w:t>The Goods ordered under this Agreement shall be delivered to any location specified by the Client, in Ireland, without limit to the number of locations, in the quantities and by the dates specified in the orders, unless otherwise stated. Any extension of the delivery time shall not constitute a general waiver or acquiescence on the part of the Client. All such Goods shall be delivered free of encumbrances or retention of title clauses or similar provision. The Charges quoted shall be based on the understanding that the Goods are to be delivered carriage paid to the various locations as specified in the order, along with the necessary delivery documentation. Pending such delivery, the Goods shall remain at the risk of the Contractor.</w:t>
            </w:r>
          </w:p>
        </w:tc>
      </w:tr>
      <w:tr w:rsidR="00BF3DC2" w:rsidRPr="00830A49" w14:paraId="50A3AF0F" w14:textId="77777777">
        <w:tc>
          <w:tcPr>
            <w:tcW w:w="648" w:type="dxa"/>
          </w:tcPr>
          <w:p w14:paraId="70DA6BD4" w14:textId="77777777" w:rsidR="00BF3DC2" w:rsidRPr="00830A49" w:rsidRDefault="00BF3DC2" w:rsidP="004F411F">
            <w:pPr>
              <w:jc w:val="both"/>
              <w:rPr>
                <w:color w:val="0000FF"/>
              </w:rPr>
            </w:pPr>
            <w:r w:rsidRPr="00830A49">
              <w:rPr>
                <w:color w:val="0000FF"/>
              </w:rPr>
              <w:t>B.</w:t>
            </w:r>
          </w:p>
        </w:tc>
        <w:tc>
          <w:tcPr>
            <w:tcW w:w="9773" w:type="dxa"/>
          </w:tcPr>
          <w:p w14:paraId="0667A14D" w14:textId="77777777" w:rsidR="00BF3DC2" w:rsidRPr="00830A49" w:rsidRDefault="00BF3DC2" w:rsidP="004F411F">
            <w:pPr>
              <w:jc w:val="both"/>
            </w:pPr>
            <w:r w:rsidRPr="00830A49">
              <w:t>Title shall pass to the Client on payment for the Goods.</w:t>
            </w:r>
          </w:p>
        </w:tc>
      </w:tr>
    </w:tbl>
    <w:p w14:paraId="327FB31C" w14:textId="77777777" w:rsidR="00BF3DC2" w:rsidRPr="00830A49" w:rsidRDefault="00BF3DC2" w:rsidP="004F411F">
      <w:pPr>
        <w:pStyle w:val="Heading2"/>
      </w:pPr>
      <w:r w:rsidRPr="00830A49">
        <w:t>5.</w:t>
      </w:r>
      <w:r w:rsidRPr="00830A49">
        <w:tab/>
        <w:t>Payment</w:t>
      </w:r>
    </w:p>
    <w:tbl>
      <w:tblPr>
        <w:tblW w:w="0" w:type="auto"/>
        <w:tblLook w:val="01E0" w:firstRow="1" w:lastRow="1" w:firstColumn="1" w:lastColumn="1" w:noHBand="0" w:noVBand="0"/>
      </w:tblPr>
      <w:tblGrid>
        <w:gridCol w:w="607"/>
        <w:gridCol w:w="514"/>
        <w:gridCol w:w="7950"/>
      </w:tblGrid>
      <w:tr w:rsidR="00BF3DC2" w:rsidRPr="00830A49" w14:paraId="3663EB80" w14:textId="77777777">
        <w:tc>
          <w:tcPr>
            <w:tcW w:w="648" w:type="dxa"/>
          </w:tcPr>
          <w:p w14:paraId="6806F8C9" w14:textId="77777777" w:rsidR="00BF3DC2" w:rsidRPr="00830A49" w:rsidRDefault="00BF3DC2" w:rsidP="004F411F">
            <w:pPr>
              <w:jc w:val="both"/>
              <w:rPr>
                <w:color w:val="0000FF"/>
              </w:rPr>
            </w:pPr>
            <w:r w:rsidRPr="00830A49">
              <w:rPr>
                <w:color w:val="0000FF"/>
              </w:rPr>
              <w:t xml:space="preserve">A. </w:t>
            </w:r>
          </w:p>
        </w:tc>
        <w:tc>
          <w:tcPr>
            <w:tcW w:w="9773" w:type="dxa"/>
            <w:gridSpan w:val="2"/>
          </w:tcPr>
          <w:p w14:paraId="6E831906" w14:textId="77777777" w:rsidR="00BF3DC2" w:rsidRPr="00830A49" w:rsidRDefault="00BF3DC2" w:rsidP="004F411F">
            <w:pPr>
              <w:jc w:val="both"/>
            </w:pPr>
            <w:r w:rsidRPr="00830A49">
              <w:t>Subject to the provisions of this clause 5 the Client shall pay and discharge the Charges (plus any applicable VAT), in the manner specified at Schedule C. Invoicing arrangements shall be on such terms as may be agreed between the Parties.</w:t>
            </w:r>
          </w:p>
        </w:tc>
      </w:tr>
      <w:tr w:rsidR="00BF3DC2" w:rsidRPr="00830A49" w14:paraId="7F5FB36A" w14:textId="77777777">
        <w:tc>
          <w:tcPr>
            <w:tcW w:w="648" w:type="dxa"/>
          </w:tcPr>
          <w:p w14:paraId="324E4BC4" w14:textId="77777777" w:rsidR="00BF3DC2" w:rsidRPr="00830A49" w:rsidRDefault="00BF3DC2" w:rsidP="004F411F">
            <w:pPr>
              <w:jc w:val="both"/>
              <w:rPr>
                <w:color w:val="0000FF"/>
              </w:rPr>
            </w:pPr>
            <w:r w:rsidRPr="00830A49">
              <w:rPr>
                <w:color w:val="0000FF"/>
              </w:rPr>
              <w:t>B.</w:t>
            </w:r>
          </w:p>
        </w:tc>
        <w:tc>
          <w:tcPr>
            <w:tcW w:w="9773" w:type="dxa"/>
            <w:gridSpan w:val="2"/>
          </w:tcPr>
          <w:p w14:paraId="00BD75E0" w14:textId="77777777" w:rsidR="00BF3DC2" w:rsidRPr="00830A49" w:rsidRDefault="00BF3DC2" w:rsidP="004F411F">
            <w:pPr>
              <w:jc w:val="both"/>
            </w:pPr>
            <w:r w:rsidRPr="00830A49">
              <w:t>Discharge of the Charges is subject to:</w:t>
            </w:r>
          </w:p>
        </w:tc>
      </w:tr>
      <w:tr w:rsidR="00BF3DC2" w:rsidRPr="00830A49" w14:paraId="362C4A11" w14:textId="77777777">
        <w:tc>
          <w:tcPr>
            <w:tcW w:w="648" w:type="dxa"/>
          </w:tcPr>
          <w:p w14:paraId="1572EDAF" w14:textId="77777777" w:rsidR="00BF3DC2" w:rsidRPr="00830A49" w:rsidRDefault="00BF3DC2" w:rsidP="004F411F">
            <w:pPr>
              <w:jc w:val="both"/>
              <w:rPr>
                <w:color w:val="0000FF"/>
              </w:rPr>
            </w:pPr>
          </w:p>
        </w:tc>
        <w:tc>
          <w:tcPr>
            <w:tcW w:w="540" w:type="dxa"/>
          </w:tcPr>
          <w:p w14:paraId="75152179" w14:textId="77777777" w:rsidR="00BF3DC2" w:rsidRPr="00830A49" w:rsidRDefault="00BF3DC2" w:rsidP="004F411F">
            <w:pPr>
              <w:jc w:val="both"/>
            </w:pPr>
            <w:r w:rsidRPr="00830A49">
              <w:t>1.</w:t>
            </w:r>
          </w:p>
        </w:tc>
        <w:tc>
          <w:tcPr>
            <w:tcW w:w="9233" w:type="dxa"/>
          </w:tcPr>
          <w:p w14:paraId="46B20310" w14:textId="77777777" w:rsidR="00BF3DC2" w:rsidRPr="00830A49" w:rsidRDefault="00BF3DC2" w:rsidP="004F411F">
            <w:pPr>
              <w:jc w:val="both"/>
            </w:pPr>
            <w:r w:rsidRPr="00830A49">
              <w:t>Compliance by the Contractor with the provisions of this Agreement including but not limited to any milestones, compliance schedules and/or operational protocols in place pursuant to clause 11A from time to time;</w:t>
            </w:r>
          </w:p>
        </w:tc>
      </w:tr>
      <w:tr w:rsidR="00BF3DC2" w:rsidRPr="00830A49" w14:paraId="2836E80C" w14:textId="77777777">
        <w:tc>
          <w:tcPr>
            <w:tcW w:w="648" w:type="dxa"/>
          </w:tcPr>
          <w:p w14:paraId="5C222C11" w14:textId="77777777" w:rsidR="00BF3DC2" w:rsidRPr="00830A49" w:rsidRDefault="00BF3DC2" w:rsidP="004F411F">
            <w:pPr>
              <w:jc w:val="both"/>
              <w:rPr>
                <w:color w:val="0000FF"/>
              </w:rPr>
            </w:pPr>
          </w:p>
        </w:tc>
        <w:tc>
          <w:tcPr>
            <w:tcW w:w="540" w:type="dxa"/>
          </w:tcPr>
          <w:p w14:paraId="2601635E" w14:textId="77777777" w:rsidR="00BF3DC2" w:rsidRPr="00830A49" w:rsidRDefault="00BF3DC2" w:rsidP="004F411F">
            <w:pPr>
              <w:jc w:val="both"/>
            </w:pPr>
            <w:r w:rsidRPr="00830A49">
              <w:t>2.</w:t>
            </w:r>
          </w:p>
        </w:tc>
        <w:tc>
          <w:tcPr>
            <w:tcW w:w="9233" w:type="dxa"/>
          </w:tcPr>
          <w:p w14:paraId="1E4DC2CD" w14:textId="77777777" w:rsidR="00BF3DC2" w:rsidRPr="00830A49" w:rsidRDefault="00BF3DC2" w:rsidP="004F411F">
            <w:pPr>
              <w:jc w:val="both"/>
            </w:pPr>
            <w:r w:rsidRPr="00830A49">
              <w:t>The furnishing by the Contractor of a valid invoice and such supporting documentation as may be required by the Client from time to time. Any Contractor pre-printed terms and conditions are hereby disallowed;</w:t>
            </w:r>
          </w:p>
        </w:tc>
      </w:tr>
      <w:tr w:rsidR="00BF3DC2" w:rsidRPr="00830A49" w14:paraId="45225D6B" w14:textId="77777777">
        <w:tc>
          <w:tcPr>
            <w:tcW w:w="648" w:type="dxa"/>
          </w:tcPr>
          <w:p w14:paraId="5D70E954" w14:textId="77777777" w:rsidR="00BF3DC2" w:rsidRPr="00830A49" w:rsidRDefault="00BF3DC2" w:rsidP="004F411F">
            <w:pPr>
              <w:jc w:val="both"/>
              <w:rPr>
                <w:color w:val="0000FF"/>
              </w:rPr>
            </w:pPr>
          </w:p>
        </w:tc>
        <w:tc>
          <w:tcPr>
            <w:tcW w:w="540" w:type="dxa"/>
          </w:tcPr>
          <w:p w14:paraId="4FB4149B" w14:textId="77777777" w:rsidR="00BF3DC2" w:rsidRPr="00830A49" w:rsidRDefault="00BF3DC2" w:rsidP="004F411F">
            <w:pPr>
              <w:jc w:val="both"/>
            </w:pPr>
            <w:r w:rsidRPr="00830A49">
              <w:t>3.</w:t>
            </w:r>
          </w:p>
        </w:tc>
        <w:tc>
          <w:tcPr>
            <w:tcW w:w="9233" w:type="dxa"/>
          </w:tcPr>
          <w:p w14:paraId="4A875706" w14:textId="77777777" w:rsidR="00BF3DC2" w:rsidRPr="00830A49" w:rsidRDefault="00BF3DC2" w:rsidP="004F411F">
            <w:pPr>
              <w:jc w:val="both"/>
            </w:pPr>
            <w:r w:rsidRPr="00830A49">
              <w:t>Invoices being submitted to the Client’s Contact (as set out in this Agreement or such other alternative contact as may be agreed between the Parties). All and any queries relating to the invoice and/or the Goods for any billing period (including whether or not Goods have been accepted, rejected, satisfactorily repaired or replaced as the case may be) must be raised by the Client’s Contact within 14 calendar days of receipt of invoice. In circumstances where no queries are raised within the said 14 day period the invoice shall be deemed accepted. Upon resolution of any queries on the invoice to the satisfaction of the Client or upon such deemed acceptance the invoice shall be payable by the Client. Payment is subject to any rights reserved by the Client under any other provision of this Agreement; and</w:t>
            </w:r>
          </w:p>
        </w:tc>
      </w:tr>
      <w:tr w:rsidR="00BF3DC2" w:rsidRPr="00830A49" w14:paraId="133A8C97" w14:textId="77777777">
        <w:tc>
          <w:tcPr>
            <w:tcW w:w="648" w:type="dxa"/>
          </w:tcPr>
          <w:p w14:paraId="52669C59" w14:textId="77777777" w:rsidR="00BF3DC2" w:rsidRPr="00830A49" w:rsidRDefault="00BF3DC2" w:rsidP="004F411F">
            <w:pPr>
              <w:jc w:val="both"/>
              <w:rPr>
                <w:color w:val="0000FF"/>
              </w:rPr>
            </w:pPr>
          </w:p>
        </w:tc>
        <w:tc>
          <w:tcPr>
            <w:tcW w:w="540" w:type="dxa"/>
          </w:tcPr>
          <w:p w14:paraId="4588F14D" w14:textId="77777777" w:rsidR="00BF3DC2" w:rsidRPr="00830A49" w:rsidRDefault="00BF3DC2" w:rsidP="004F411F">
            <w:pPr>
              <w:jc w:val="both"/>
            </w:pPr>
            <w:r w:rsidRPr="00830A49">
              <w:t>4.</w:t>
            </w:r>
          </w:p>
        </w:tc>
        <w:tc>
          <w:tcPr>
            <w:tcW w:w="9233" w:type="dxa"/>
          </w:tcPr>
          <w:p w14:paraId="319DF130" w14:textId="77777777" w:rsidR="00BF3DC2" w:rsidRPr="00830A49" w:rsidRDefault="00BF3DC2" w:rsidP="004F411F">
            <w:pPr>
              <w:jc w:val="both"/>
            </w:pPr>
            <w:r w:rsidRPr="00830A49">
              <w:t>The Client being in possession of the Contractor’s current Tax Clearance Certificate. The Contractor shall comply with all</w:t>
            </w:r>
            <w:r>
              <w:t xml:space="preserve"> applicable</w:t>
            </w:r>
            <w:r w:rsidRPr="00830A49">
              <w:t xml:space="preserve"> EU and domestic taxation law and requirements.</w:t>
            </w:r>
          </w:p>
        </w:tc>
      </w:tr>
      <w:tr w:rsidR="00BF3DC2" w:rsidRPr="00830A49" w14:paraId="514DCD5B" w14:textId="77777777">
        <w:tc>
          <w:tcPr>
            <w:tcW w:w="648" w:type="dxa"/>
          </w:tcPr>
          <w:p w14:paraId="483041A4" w14:textId="77777777" w:rsidR="00BF3DC2" w:rsidRPr="00830A49" w:rsidRDefault="00BF3DC2" w:rsidP="004F411F">
            <w:pPr>
              <w:jc w:val="both"/>
              <w:rPr>
                <w:color w:val="0000FF"/>
              </w:rPr>
            </w:pPr>
            <w:r w:rsidRPr="00830A49">
              <w:rPr>
                <w:color w:val="0000FF"/>
              </w:rPr>
              <w:t>C.</w:t>
            </w:r>
          </w:p>
        </w:tc>
        <w:tc>
          <w:tcPr>
            <w:tcW w:w="9773" w:type="dxa"/>
            <w:gridSpan w:val="2"/>
          </w:tcPr>
          <w:p w14:paraId="7E5300AC" w14:textId="77777777" w:rsidR="00BF3DC2" w:rsidRPr="00830A49" w:rsidRDefault="00BF3DC2" w:rsidP="004F411F">
            <w:pPr>
              <w:jc w:val="both"/>
            </w:pPr>
            <w:r w:rsidRPr="00830A49">
              <w:t>The European Communities (Late Payment in Commercial Transactions) Regulations, 2012 shall apply to all payments. Incorrect invoices will be returned for correction with consequential effects on the due date of payment.</w:t>
            </w:r>
          </w:p>
        </w:tc>
      </w:tr>
      <w:tr w:rsidR="00BF3DC2" w:rsidRPr="00830A49" w14:paraId="58837F15" w14:textId="77777777">
        <w:tc>
          <w:tcPr>
            <w:tcW w:w="648" w:type="dxa"/>
          </w:tcPr>
          <w:p w14:paraId="30CBF41A" w14:textId="77777777" w:rsidR="00BF3DC2" w:rsidRPr="00830A49" w:rsidRDefault="00BF3DC2" w:rsidP="004F411F">
            <w:pPr>
              <w:jc w:val="both"/>
              <w:rPr>
                <w:color w:val="0000FF"/>
              </w:rPr>
            </w:pPr>
            <w:r w:rsidRPr="00830A49">
              <w:rPr>
                <w:color w:val="0000FF"/>
              </w:rPr>
              <w:t>D.</w:t>
            </w:r>
          </w:p>
        </w:tc>
        <w:tc>
          <w:tcPr>
            <w:tcW w:w="9773" w:type="dxa"/>
            <w:gridSpan w:val="2"/>
          </w:tcPr>
          <w:p w14:paraId="1B604D55" w14:textId="77777777" w:rsidR="00BF3DC2" w:rsidRPr="00830A49" w:rsidRDefault="00BF3DC2" w:rsidP="004F411F">
            <w:pPr>
              <w:jc w:val="both"/>
            </w:pPr>
            <w:r w:rsidRPr="00830A49">
              <w:t xml:space="preserve">Wherever under this Agreement any sum of money is recoverable from or payable by the Contractor (including any sum which the Contractor is liable to pay to the Client in respect of </w:t>
            </w:r>
            <w:r w:rsidRPr="00830A49">
              <w:lastRenderedPageBreak/>
              <w:t>any breach of this Agreement), the Parties may agree to deduct that sum from any sum then due, or which at any later time may become due to the Contractor under the Agreement or under any other agreement or contract with the Client. Any overpayment by either Party, whether of the Charges or of VAT or otherwise, shall be a sum of money recoverable by the Party who made the overpayment from the Party in receipt of the overpayment.</w:t>
            </w:r>
          </w:p>
        </w:tc>
      </w:tr>
      <w:tr w:rsidR="00BF3DC2" w:rsidRPr="00830A49" w14:paraId="11813D2F" w14:textId="77777777">
        <w:tc>
          <w:tcPr>
            <w:tcW w:w="648" w:type="dxa"/>
          </w:tcPr>
          <w:p w14:paraId="47AF343A" w14:textId="77777777" w:rsidR="00BF3DC2" w:rsidRPr="00830A49" w:rsidRDefault="00BF3DC2" w:rsidP="004F411F">
            <w:pPr>
              <w:jc w:val="both"/>
              <w:rPr>
                <w:color w:val="0000FF"/>
              </w:rPr>
            </w:pPr>
            <w:r w:rsidRPr="00830A49">
              <w:rPr>
                <w:color w:val="0000FF"/>
              </w:rPr>
              <w:lastRenderedPageBreak/>
              <w:t>E.</w:t>
            </w:r>
          </w:p>
        </w:tc>
        <w:tc>
          <w:tcPr>
            <w:tcW w:w="9773" w:type="dxa"/>
            <w:gridSpan w:val="2"/>
          </w:tcPr>
          <w:p w14:paraId="2773689E" w14:textId="77777777" w:rsidR="00BF3DC2" w:rsidRPr="00830A49" w:rsidRDefault="00BF3DC2" w:rsidP="004F411F">
            <w:pPr>
              <w:jc w:val="both"/>
            </w:pPr>
            <w:r w:rsidRPr="00830A49">
              <w:t>Where indicated in the Specification, the Charges shall include the cost of instruction of the Client’s personnel in the use and maintenance of the Goods and such instructions shall be in accordance with the requirements detailed in the Specification.</w:t>
            </w:r>
          </w:p>
        </w:tc>
      </w:tr>
      <w:tr w:rsidR="00BF3DC2" w:rsidRPr="00830A49" w14:paraId="440AEEED" w14:textId="77777777">
        <w:tc>
          <w:tcPr>
            <w:tcW w:w="648" w:type="dxa"/>
          </w:tcPr>
          <w:p w14:paraId="2614E800" w14:textId="77777777" w:rsidR="00BF3DC2" w:rsidRPr="00830A49" w:rsidRDefault="00BF3DC2" w:rsidP="004F411F">
            <w:pPr>
              <w:jc w:val="both"/>
              <w:rPr>
                <w:color w:val="0000FF"/>
              </w:rPr>
            </w:pPr>
            <w:r w:rsidRPr="00830A49">
              <w:rPr>
                <w:color w:val="0000FF"/>
              </w:rPr>
              <w:t>F.</w:t>
            </w:r>
          </w:p>
        </w:tc>
        <w:tc>
          <w:tcPr>
            <w:tcW w:w="9773" w:type="dxa"/>
            <w:gridSpan w:val="2"/>
          </w:tcPr>
          <w:p w14:paraId="0B151D1F" w14:textId="77777777" w:rsidR="00BF3DC2" w:rsidRPr="00830A49" w:rsidRDefault="00BF3DC2" w:rsidP="004F411F">
            <w:pPr>
              <w:jc w:val="both"/>
            </w:pPr>
            <w:r w:rsidRPr="00830A49">
              <w:t xml:space="preserve">The Charges shall be discharged as provided for in this clause subject to the retention by the Client in accordance with section 523 of the Taxes Consolidation Act 1997 of any Professional Services Withholding Tax payable to the Contractor.  Any and all taxes applicable to the </w:t>
            </w:r>
            <w:r>
              <w:t>supply</w:t>
            </w:r>
            <w:r w:rsidRPr="00830A49">
              <w:t xml:space="preserve"> of the Goods will be the sole responsibility of the Contractor and the Contractor so acknowledges and confirms.</w:t>
            </w:r>
          </w:p>
        </w:tc>
      </w:tr>
    </w:tbl>
    <w:p w14:paraId="727CCA91" w14:textId="77777777" w:rsidR="00BF3DC2" w:rsidRPr="00830A49" w:rsidRDefault="00BF3DC2" w:rsidP="004F411F">
      <w:pPr>
        <w:pStyle w:val="Heading2"/>
      </w:pPr>
      <w:r w:rsidRPr="00830A49">
        <w:t>6.</w:t>
      </w:r>
      <w:r w:rsidRPr="00830A49">
        <w:tab/>
        <w:t xml:space="preserve">Warranties, Representations and Undertakings </w:t>
      </w:r>
    </w:p>
    <w:tbl>
      <w:tblPr>
        <w:tblW w:w="0" w:type="auto"/>
        <w:tblLook w:val="01E0" w:firstRow="1" w:lastRow="1" w:firstColumn="1" w:lastColumn="1" w:noHBand="0" w:noVBand="0"/>
      </w:tblPr>
      <w:tblGrid>
        <w:gridCol w:w="612"/>
        <w:gridCol w:w="514"/>
        <w:gridCol w:w="7945"/>
      </w:tblGrid>
      <w:tr w:rsidR="00BF3DC2" w:rsidRPr="00830A49" w14:paraId="6AC095CF" w14:textId="77777777" w:rsidTr="00BF3DC2">
        <w:tc>
          <w:tcPr>
            <w:tcW w:w="612" w:type="dxa"/>
          </w:tcPr>
          <w:p w14:paraId="38742007" w14:textId="77777777" w:rsidR="00BF3DC2" w:rsidRPr="00830A49" w:rsidRDefault="00BF3DC2" w:rsidP="004F411F">
            <w:pPr>
              <w:jc w:val="both"/>
              <w:rPr>
                <w:color w:val="0000FF"/>
              </w:rPr>
            </w:pPr>
            <w:r w:rsidRPr="00830A49">
              <w:rPr>
                <w:color w:val="0000FF"/>
              </w:rPr>
              <w:t>A.</w:t>
            </w:r>
          </w:p>
        </w:tc>
        <w:tc>
          <w:tcPr>
            <w:tcW w:w="8459" w:type="dxa"/>
            <w:gridSpan w:val="2"/>
          </w:tcPr>
          <w:p w14:paraId="59FD700D" w14:textId="77777777" w:rsidR="00BF3DC2" w:rsidRPr="00830A49" w:rsidRDefault="00BF3DC2" w:rsidP="004F411F">
            <w:pPr>
              <w:jc w:val="both"/>
            </w:pPr>
            <w:r w:rsidRPr="00830A49">
              <w:t>The Contractor  acknowledges, warrants, represents and undertakes that:</w:t>
            </w:r>
          </w:p>
        </w:tc>
      </w:tr>
      <w:tr w:rsidR="00BF3DC2" w:rsidRPr="00830A49" w14:paraId="4D59335A" w14:textId="77777777" w:rsidTr="00BF3DC2">
        <w:tc>
          <w:tcPr>
            <w:tcW w:w="612" w:type="dxa"/>
          </w:tcPr>
          <w:p w14:paraId="79402666" w14:textId="77777777" w:rsidR="00BF3DC2" w:rsidRPr="00830A49" w:rsidRDefault="00BF3DC2" w:rsidP="004F411F">
            <w:pPr>
              <w:jc w:val="both"/>
              <w:rPr>
                <w:color w:val="0000FF"/>
              </w:rPr>
            </w:pPr>
          </w:p>
        </w:tc>
        <w:tc>
          <w:tcPr>
            <w:tcW w:w="514" w:type="dxa"/>
          </w:tcPr>
          <w:p w14:paraId="2D0E0F17" w14:textId="77777777" w:rsidR="00BF3DC2" w:rsidRPr="00830A49" w:rsidRDefault="00BF3DC2" w:rsidP="004F411F">
            <w:pPr>
              <w:jc w:val="both"/>
            </w:pPr>
            <w:r w:rsidRPr="00830A49">
              <w:t>1.</w:t>
            </w:r>
          </w:p>
        </w:tc>
        <w:tc>
          <w:tcPr>
            <w:tcW w:w="7945" w:type="dxa"/>
          </w:tcPr>
          <w:p w14:paraId="0F65BEE6" w14:textId="77777777" w:rsidR="00BF3DC2" w:rsidRPr="00830A49" w:rsidRDefault="00BF3DC2" w:rsidP="004F411F">
            <w:pPr>
              <w:jc w:val="both"/>
            </w:pPr>
            <w:r w:rsidRPr="00830A49">
              <w:t>it has the authority and right under law to enter into, and to carry out its obligations and responsibilities under this Agreement and to supply the Goods hereunder;</w:t>
            </w:r>
          </w:p>
        </w:tc>
      </w:tr>
      <w:tr w:rsidR="00BF3DC2" w:rsidRPr="00830A49" w14:paraId="5B59A2AB" w14:textId="77777777" w:rsidTr="00BF3DC2">
        <w:tc>
          <w:tcPr>
            <w:tcW w:w="612" w:type="dxa"/>
          </w:tcPr>
          <w:p w14:paraId="7213ED91" w14:textId="77777777" w:rsidR="00BF3DC2" w:rsidRPr="00830A49" w:rsidRDefault="00BF3DC2" w:rsidP="004F411F">
            <w:pPr>
              <w:jc w:val="both"/>
              <w:rPr>
                <w:color w:val="0000FF"/>
              </w:rPr>
            </w:pPr>
          </w:p>
        </w:tc>
        <w:tc>
          <w:tcPr>
            <w:tcW w:w="514" w:type="dxa"/>
          </w:tcPr>
          <w:p w14:paraId="018DC6C5" w14:textId="77777777" w:rsidR="00BF3DC2" w:rsidRPr="00830A49" w:rsidRDefault="00BF3DC2" w:rsidP="004F411F">
            <w:pPr>
              <w:jc w:val="both"/>
            </w:pPr>
            <w:r w:rsidRPr="00830A49">
              <w:t>2.</w:t>
            </w:r>
          </w:p>
        </w:tc>
        <w:tc>
          <w:tcPr>
            <w:tcW w:w="7945" w:type="dxa"/>
          </w:tcPr>
          <w:p w14:paraId="370F270B" w14:textId="77777777" w:rsidR="00BF3DC2" w:rsidRPr="00830A49" w:rsidRDefault="00BF3DC2" w:rsidP="004F411F">
            <w:pPr>
              <w:jc w:val="both"/>
            </w:pPr>
            <w:r w:rsidRPr="00830A49">
              <w:t>it is entering into this Agreement with a full understanding of its material terms and risks and is capable of assuming those risks;</w:t>
            </w:r>
          </w:p>
        </w:tc>
      </w:tr>
      <w:tr w:rsidR="00BF3DC2" w:rsidRPr="00830A49" w14:paraId="44251D36" w14:textId="77777777" w:rsidTr="00BF3DC2">
        <w:tc>
          <w:tcPr>
            <w:tcW w:w="612" w:type="dxa"/>
          </w:tcPr>
          <w:p w14:paraId="18C25EFA" w14:textId="77777777" w:rsidR="00BF3DC2" w:rsidRPr="00830A49" w:rsidRDefault="00BF3DC2" w:rsidP="004F411F">
            <w:pPr>
              <w:jc w:val="both"/>
              <w:rPr>
                <w:color w:val="0000FF"/>
              </w:rPr>
            </w:pPr>
          </w:p>
        </w:tc>
        <w:tc>
          <w:tcPr>
            <w:tcW w:w="514" w:type="dxa"/>
          </w:tcPr>
          <w:p w14:paraId="73C26306" w14:textId="77777777" w:rsidR="00BF3DC2" w:rsidRPr="00830A49" w:rsidRDefault="00BF3DC2" w:rsidP="004F411F">
            <w:pPr>
              <w:jc w:val="both"/>
            </w:pPr>
            <w:r w:rsidRPr="00830A49">
              <w:t>3.</w:t>
            </w:r>
          </w:p>
        </w:tc>
        <w:tc>
          <w:tcPr>
            <w:tcW w:w="7945" w:type="dxa"/>
          </w:tcPr>
          <w:p w14:paraId="035DE4F4" w14:textId="77777777" w:rsidR="00BF3DC2" w:rsidRPr="00830A49" w:rsidRDefault="00BF3DC2" w:rsidP="004F411F">
            <w:pPr>
              <w:jc w:val="both"/>
            </w:pPr>
            <w:r w:rsidRPr="00830A49">
              <w:t>it is entering into this Agreement with a full understanding of its obligations with regard to taxation, employment, social and environmental protection and is capable of assuming and fulfilling those obligations;</w:t>
            </w:r>
          </w:p>
        </w:tc>
      </w:tr>
      <w:tr w:rsidR="00BF3DC2" w:rsidRPr="00830A49" w14:paraId="54CA4648" w14:textId="77777777" w:rsidTr="00BF3DC2">
        <w:tc>
          <w:tcPr>
            <w:tcW w:w="612" w:type="dxa"/>
          </w:tcPr>
          <w:p w14:paraId="5EDE7FC6" w14:textId="77777777" w:rsidR="00BF3DC2" w:rsidRPr="00830A49" w:rsidRDefault="00BF3DC2" w:rsidP="004F411F">
            <w:pPr>
              <w:jc w:val="both"/>
              <w:rPr>
                <w:color w:val="0000FF"/>
              </w:rPr>
            </w:pPr>
          </w:p>
        </w:tc>
        <w:tc>
          <w:tcPr>
            <w:tcW w:w="514" w:type="dxa"/>
          </w:tcPr>
          <w:p w14:paraId="18D8C2FF" w14:textId="77777777" w:rsidR="00BF3DC2" w:rsidRPr="00830A49" w:rsidRDefault="00BF3DC2" w:rsidP="004F411F">
            <w:pPr>
              <w:jc w:val="both"/>
            </w:pPr>
            <w:r w:rsidRPr="00830A49">
              <w:t>4.</w:t>
            </w:r>
          </w:p>
        </w:tc>
        <w:tc>
          <w:tcPr>
            <w:tcW w:w="7945" w:type="dxa"/>
          </w:tcPr>
          <w:p w14:paraId="4EBD71F9" w14:textId="77777777" w:rsidR="00BF3DC2" w:rsidRPr="00830A49" w:rsidRDefault="00BF3DC2" w:rsidP="004F411F">
            <w:pPr>
              <w:jc w:val="both"/>
            </w:pPr>
            <w:r w:rsidRPr="00830A49">
              <w:t>it has acquainted itself with and shall comply with</w:t>
            </w:r>
            <w:r>
              <w:t xml:space="preserve"> all</w:t>
            </w:r>
            <w:r w:rsidRPr="00830A49">
              <w:t xml:space="preserve"> legal requirements or such other laws, recommendations, guidance or practices as may affect the supply of the Goods (to include manufacture and distribution process) as they apply to the Contractor; </w:t>
            </w:r>
          </w:p>
        </w:tc>
      </w:tr>
      <w:tr w:rsidR="00BF3DC2" w:rsidRPr="00830A49" w14:paraId="12D6296B" w14:textId="77777777" w:rsidTr="00BF3DC2">
        <w:tc>
          <w:tcPr>
            <w:tcW w:w="612" w:type="dxa"/>
          </w:tcPr>
          <w:p w14:paraId="6EF7166A" w14:textId="77777777" w:rsidR="00BF3DC2" w:rsidRPr="00830A49" w:rsidRDefault="00BF3DC2" w:rsidP="004F411F">
            <w:pPr>
              <w:jc w:val="both"/>
              <w:rPr>
                <w:color w:val="0000FF"/>
              </w:rPr>
            </w:pPr>
          </w:p>
        </w:tc>
        <w:tc>
          <w:tcPr>
            <w:tcW w:w="514" w:type="dxa"/>
          </w:tcPr>
          <w:p w14:paraId="1823CDAE" w14:textId="77777777" w:rsidR="00BF3DC2" w:rsidRPr="00830A49" w:rsidRDefault="00BF3DC2" w:rsidP="004F411F">
            <w:pPr>
              <w:jc w:val="both"/>
            </w:pPr>
            <w:r w:rsidRPr="00830A49">
              <w:t>5.</w:t>
            </w:r>
          </w:p>
        </w:tc>
        <w:tc>
          <w:tcPr>
            <w:tcW w:w="7945" w:type="dxa"/>
          </w:tcPr>
          <w:p w14:paraId="309658B7" w14:textId="77777777" w:rsidR="00BF3DC2" w:rsidRPr="00830A49" w:rsidRDefault="00BF3DC2" w:rsidP="004F411F">
            <w:pPr>
              <w:jc w:val="both"/>
            </w:pPr>
            <w:r w:rsidRPr="00830A49">
              <w:t xml:space="preserve">it has taken all and any action necessary to ensure that it has the power to execute and enter into this Agreement; </w:t>
            </w:r>
          </w:p>
        </w:tc>
      </w:tr>
      <w:tr w:rsidR="00BF3DC2" w:rsidRPr="00830A49" w14:paraId="2A5E5329" w14:textId="77777777" w:rsidTr="00BF3DC2">
        <w:tc>
          <w:tcPr>
            <w:tcW w:w="612" w:type="dxa"/>
          </w:tcPr>
          <w:p w14:paraId="3CFFA58B" w14:textId="77777777" w:rsidR="00BF3DC2" w:rsidRPr="00830A49" w:rsidRDefault="00BF3DC2" w:rsidP="004F411F">
            <w:pPr>
              <w:jc w:val="both"/>
              <w:rPr>
                <w:color w:val="0000FF"/>
              </w:rPr>
            </w:pPr>
          </w:p>
        </w:tc>
        <w:tc>
          <w:tcPr>
            <w:tcW w:w="514" w:type="dxa"/>
          </w:tcPr>
          <w:p w14:paraId="367E9DC3" w14:textId="77777777" w:rsidR="00BF3DC2" w:rsidRPr="00830A49" w:rsidRDefault="00BF3DC2" w:rsidP="004F411F">
            <w:pPr>
              <w:jc w:val="both"/>
            </w:pPr>
            <w:r w:rsidRPr="00830A49">
              <w:t>6</w:t>
            </w:r>
            <w:r>
              <w:t>.</w:t>
            </w:r>
          </w:p>
          <w:p w14:paraId="32771AA2" w14:textId="77777777" w:rsidR="00BF3DC2" w:rsidRPr="00830A49" w:rsidRDefault="00BF3DC2" w:rsidP="004F411F">
            <w:pPr>
              <w:jc w:val="both"/>
            </w:pPr>
          </w:p>
        </w:tc>
        <w:tc>
          <w:tcPr>
            <w:tcW w:w="7945" w:type="dxa"/>
          </w:tcPr>
          <w:p w14:paraId="1E4575B2" w14:textId="77777777" w:rsidR="00BF3DC2" w:rsidRPr="00FC5923" w:rsidRDefault="00BF3DC2" w:rsidP="004F411F">
            <w:pPr>
              <w:jc w:val="both"/>
              <w:rPr>
                <w:i/>
                <w:iCs/>
                <w:highlight w:val="lightGray"/>
              </w:rPr>
            </w:pPr>
            <w:r w:rsidRPr="00FC5923">
              <w:rPr>
                <w:i/>
                <w:iCs/>
                <w:color w:val="FF0000"/>
                <w:highlight w:val="lightGray"/>
              </w:rPr>
              <w:fldChar w:fldCharType="begin">
                <w:ffData>
                  <w:name w:val="Text135"/>
                  <w:enabled/>
                  <w:calcOnExit w:val="0"/>
                  <w:textInput>
                    <w:default w:val="Delete and replace with “Not Used” if not applicable:"/>
                  </w:textInput>
                </w:ffData>
              </w:fldChar>
            </w:r>
            <w:bookmarkStart w:id="12" w:name="Text135"/>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bookmarkEnd w:id="12"/>
          </w:p>
          <w:p w14:paraId="69C0F405" w14:textId="77777777" w:rsidR="00BF3DC2" w:rsidRDefault="00BF3DC2" w:rsidP="004F411F">
            <w:pPr>
              <w:jc w:val="both"/>
              <w:rPr>
                <w:highlight w:val="lightGray"/>
              </w:rPr>
            </w:pPr>
            <w:r w:rsidRPr="00F672B1">
              <w:t>it has inspected the Client’s premises, lands and facilities before submitting its Submission and has made appropriate enquiries so as to be satisfied in relation to all matters connected with the performance of its obligations under this Agreement;</w:t>
            </w:r>
          </w:p>
        </w:tc>
      </w:tr>
      <w:tr w:rsidR="00BF3DC2" w:rsidRPr="00830A49" w14:paraId="5964AFC1" w14:textId="77777777" w:rsidTr="00BF3DC2">
        <w:tc>
          <w:tcPr>
            <w:tcW w:w="612" w:type="dxa"/>
          </w:tcPr>
          <w:p w14:paraId="7FA92295" w14:textId="77777777" w:rsidR="00BF3DC2" w:rsidRPr="00830A49" w:rsidRDefault="00BF3DC2" w:rsidP="004F411F">
            <w:pPr>
              <w:jc w:val="both"/>
              <w:rPr>
                <w:color w:val="0000FF"/>
              </w:rPr>
            </w:pPr>
          </w:p>
        </w:tc>
        <w:tc>
          <w:tcPr>
            <w:tcW w:w="514" w:type="dxa"/>
          </w:tcPr>
          <w:p w14:paraId="16A0B467" w14:textId="77777777" w:rsidR="00BF3DC2" w:rsidRPr="00830A49" w:rsidRDefault="00BF3DC2" w:rsidP="004F411F">
            <w:pPr>
              <w:jc w:val="both"/>
            </w:pPr>
            <w:r w:rsidRPr="00830A49">
              <w:t>7.</w:t>
            </w:r>
          </w:p>
        </w:tc>
        <w:tc>
          <w:tcPr>
            <w:tcW w:w="7945" w:type="dxa"/>
          </w:tcPr>
          <w:p w14:paraId="2E359A14" w14:textId="77777777" w:rsidR="00BF3DC2" w:rsidRPr="00830A49" w:rsidRDefault="00BF3DC2" w:rsidP="004F411F">
            <w:pPr>
              <w:jc w:val="both"/>
            </w:pPr>
            <w:r w:rsidRPr="00830A49">
              <w:t>the status of the Contractor, as declared in the “Declaration as to Personal Circumstances of Tender</w:t>
            </w:r>
            <w:r>
              <w:t>er”</w:t>
            </w:r>
            <w:r w:rsidRPr="00830A49">
              <w:t xml:space="preserve"> dated </w:t>
            </w:r>
            <w:r>
              <w:fldChar w:fldCharType="begin">
                <w:ffData>
                  <w:name w:val="Text143"/>
                  <w:enabled/>
                  <w:calcOnExit w:val="0"/>
                  <w:textInput>
                    <w:default w:val="[Insert Date]"/>
                  </w:textInput>
                </w:ffData>
              </w:fldChar>
            </w:r>
            <w:bookmarkStart w:id="13" w:name="Text143"/>
            <w:r>
              <w:instrText xml:space="preserve"> FORMTEXT </w:instrText>
            </w:r>
            <w:r>
              <w:fldChar w:fldCharType="separate"/>
            </w:r>
            <w:r>
              <w:rPr>
                <w:noProof/>
              </w:rPr>
              <w:t>[Insert Date]</w:t>
            </w:r>
            <w:r>
              <w:fldChar w:fldCharType="end"/>
            </w:r>
            <w:bookmarkEnd w:id="13"/>
            <w:r w:rsidRPr="00830A49">
              <w:t>which confirms that none of the excluding circumstances list</w:t>
            </w:r>
            <w:r w:rsidRPr="003215FF">
              <w:t xml:space="preserve">ed in </w:t>
            </w:r>
            <w:r w:rsidRPr="006C766A">
              <w:t>Regulation 57 of the Regulations</w:t>
            </w:r>
            <w:r w:rsidRPr="003215FF">
              <w:t xml:space="preserve"> app</w:t>
            </w:r>
            <w:r w:rsidRPr="00830A49">
              <w:t>ly to the Contractor, remains unchanged;</w:t>
            </w:r>
            <w:r>
              <w:t xml:space="preserve"> and</w:t>
            </w:r>
          </w:p>
        </w:tc>
      </w:tr>
      <w:tr w:rsidR="00BF3DC2" w:rsidRPr="00830A49" w14:paraId="2EE2EB0F" w14:textId="77777777" w:rsidTr="00BF3DC2">
        <w:tc>
          <w:tcPr>
            <w:tcW w:w="612" w:type="dxa"/>
          </w:tcPr>
          <w:p w14:paraId="06B76BB0" w14:textId="77777777" w:rsidR="00BF3DC2" w:rsidRPr="00830A49" w:rsidRDefault="00BF3DC2" w:rsidP="004F411F">
            <w:pPr>
              <w:jc w:val="both"/>
              <w:rPr>
                <w:color w:val="0000FF"/>
              </w:rPr>
            </w:pPr>
          </w:p>
        </w:tc>
        <w:tc>
          <w:tcPr>
            <w:tcW w:w="514" w:type="dxa"/>
          </w:tcPr>
          <w:p w14:paraId="45AAF9FB" w14:textId="77777777" w:rsidR="00BF3DC2" w:rsidRPr="00830A49" w:rsidRDefault="00BF3DC2" w:rsidP="004F411F">
            <w:pPr>
              <w:jc w:val="both"/>
            </w:pPr>
            <w:r w:rsidRPr="00830A49">
              <w:t>8.</w:t>
            </w:r>
          </w:p>
        </w:tc>
        <w:tc>
          <w:tcPr>
            <w:tcW w:w="7945" w:type="dxa"/>
          </w:tcPr>
          <w:p w14:paraId="4B44F11E" w14:textId="77777777" w:rsidR="00BF3DC2" w:rsidRDefault="00BF3DC2" w:rsidP="004F411F">
            <w:pPr>
              <w:jc w:val="both"/>
              <w:rPr>
                <w:i/>
                <w:color w:val="FF0000"/>
              </w:rPr>
            </w:pPr>
            <w:r w:rsidRPr="00830A49">
              <w:t>the Client shall be under no obligation to purchase any minimum number or value of Goods.</w:t>
            </w:r>
          </w:p>
        </w:tc>
      </w:tr>
      <w:tr w:rsidR="00BF3DC2" w:rsidRPr="00830A49" w14:paraId="25089EB1" w14:textId="77777777" w:rsidTr="00BF3DC2">
        <w:tc>
          <w:tcPr>
            <w:tcW w:w="612" w:type="dxa"/>
          </w:tcPr>
          <w:p w14:paraId="52606C26" w14:textId="77777777" w:rsidR="00BF3DC2" w:rsidRPr="00830A49" w:rsidRDefault="00BF3DC2" w:rsidP="004F411F">
            <w:pPr>
              <w:spacing w:line="256" w:lineRule="auto"/>
              <w:jc w:val="both"/>
              <w:rPr>
                <w:color w:val="0000FF"/>
              </w:rPr>
            </w:pPr>
            <w:r w:rsidRPr="00830A49">
              <w:rPr>
                <w:color w:val="0000FF"/>
              </w:rPr>
              <w:lastRenderedPageBreak/>
              <w:t>B.</w:t>
            </w:r>
          </w:p>
        </w:tc>
        <w:tc>
          <w:tcPr>
            <w:tcW w:w="8459" w:type="dxa"/>
            <w:gridSpan w:val="2"/>
          </w:tcPr>
          <w:p w14:paraId="5821D581" w14:textId="77777777" w:rsidR="00BF3DC2" w:rsidRDefault="00BF3DC2" w:rsidP="004F411F">
            <w:pPr>
              <w:jc w:val="both"/>
            </w:pPr>
            <w:r w:rsidRPr="00830A49">
              <w:t>The Contractor shall be and undertakes to be responsible for and to take due precautions for the safe custody of any Goods on his premises which are the property of the Contractor and shall insure the same against any form of loss or damage and the Contractor so acknowledges and confirms.</w:t>
            </w:r>
          </w:p>
        </w:tc>
      </w:tr>
      <w:tr w:rsidR="00BF3DC2" w:rsidRPr="00830A49" w14:paraId="349752AC" w14:textId="77777777" w:rsidTr="00BF3DC2">
        <w:tc>
          <w:tcPr>
            <w:tcW w:w="612" w:type="dxa"/>
          </w:tcPr>
          <w:p w14:paraId="56BCA432" w14:textId="77777777" w:rsidR="00BF3DC2" w:rsidRPr="00830A49" w:rsidRDefault="00BF3DC2" w:rsidP="004F411F">
            <w:pPr>
              <w:spacing w:line="256" w:lineRule="auto"/>
              <w:jc w:val="both"/>
              <w:rPr>
                <w:color w:val="0000FF"/>
              </w:rPr>
            </w:pPr>
            <w:r w:rsidRPr="00830A49">
              <w:rPr>
                <w:color w:val="0000FF"/>
              </w:rPr>
              <w:t>C.</w:t>
            </w:r>
          </w:p>
        </w:tc>
        <w:tc>
          <w:tcPr>
            <w:tcW w:w="8459" w:type="dxa"/>
            <w:gridSpan w:val="2"/>
          </w:tcPr>
          <w:p w14:paraId="1DF3FF56" w14:textId="77777777" w:rsidR="00BF3DC2" w:rsidRDefault="00BF3DC2" w:rsidP="004F411F">
            <w:pPr>
              <w:jc w:val="both"/>
            </w:pPr>
            <w:r w:rsidRPr="00830A49">
              <w:t>The Contractor confirms and undertakes that the Goods supplied will, at the time of delivery (and for the Guarantee Period), correspond to the description given by the Contractor in accordance with the Submission (to include any samples furnished thereunder) and the Specification (Schedule B) and that the manufacture, distribution and processes employed will comply in all material respects with the representations made in the Submission. None of the provisions of the Sale of Goods Acts 1893 and 1980 shall be excluded or limited under this Agreement.</w:t>
            </w:r>
          </w:p>
        </w:tc>
      </w:tr>
      <w:tr w:rsidR="00BF3DC2" w:rsidRPr="00830A49" w14:paraId="7F256FB6" w14:textId="77777777" w:rsidTr="00BF3DC2">
        <w:tc>
          <w:tcPr>
            <w:tcW w:w="612" w:type="dxa"/>
          </w:tcPr>
          <w:p w14:paraId="2C4B4E74" w14:textId="77777777" w:rsidR="00BF3DC2" w:rsidRPr="00830A49" w:rsidRDefault="00BF3DC2" w:rsidP="004F411F">
            <w:pPr>
              <w:spacing w:line="256" w:lineRule="auto"/>
              <w:jc w:val="both"/>
              <w:rPr>
                <w:color w:val="0000FF"/>
              </w:rPr>
            </w:pPr>
            <w:r w:rsidRPr="00830A49">
              <w:rPr>
                <w:color w:val="0000FF"/>
              </w:rPr>
              <w:t>D.</w:t>
            </w:r>
          </w:p>
        </w:tc>
        <w:tc>
          <w:tcPr>
            <w:tcW w:w="8459" w:type="dxa"/>
            <w:gridSpan w:val="2"/>
          </w:tcPr>
          <w:p w14:paraId="600D73EF" w14:textId="77777777" w:rsidR="00BF3DC2" w:rsidRDefault="00BF3DC2" w:rsidP="004F411F">
            <w:pPr>
              <w:jc w:val="both"/>
            </w:pPr>
            <w:r w:rsidRPr="00830A49">
              <w:t>The Contractor undertakes to ensure that all and any necessary consents and/or licences are obtained and in place for the purposes of this Agreement. The Contractor hereby indemnifies the Client and shall keep and hold the Client harmless from and in respect of all and any loss</w:t>
            </w:r>
            <w:r>
              <w:t>es (whether direct, indirect or consequential), liability,</w:t>
            </w:r>
            <w:r w:rsidRPr="00830A49">
              <w:t xml:space="preserve"> damages</w:t>
            </w:r>
            <w:r>
              <w:t>,</w:t>
            </w:r>
            <w:r w:rsidRPr="00830A49">
              <w:t xml:space="preserve"> claims</w:t>
            </w:r>
            <w:r>
              <w:t>,</w:t>
            </w:r>
            <w:r w:rsidRPr="00830A49">
              <w:t xml:space="preserve"> costs or expenses which arise by reason of any breach of third party intellectual property rights in so far as any such rights are used for the purposes of this Agreement.</w:t>
            </w:r>
          </w:p>
        </w:tc>
      </w:tr>
      <w:tr w:rsidR="00BF3DC2" w:rsidRPr="00830A49" w14:paraId="64131EA6" w14:textId="77777777" w:rsidTr="00BF3DC2">
        <w:tc>
          <w:tcPr>
            <w:tcW w:w="612" w:type="dxa"/>
          </w:tcPr>
          <w:p w14:paraId="5A3B9BCA" w14:textId="77777777" w:rsidR="00BF3DC2" w:rsidRPr="00830A49" w:rsidRDefault="00BF3DC2" w:rsidP="004F411F">
            <w:pPr>
              <w:spacing w:line="256" w:lineRule="auto"/>
              <w:jc w:val="both"/>
              <w:rPr>
                <w:color w:val="0000FF"/>
              </w:rPr>
            </w:pPr>
            <w:r w:rsidRPr="00830A49">
              <w:rPr>
                <w:color w:val="0000FF"/>
              </w:rPr>
              <w:t>E.</w:t>
            </w:r>
          </w:p>
        </w:tc>
        <w:tc>
          <w:tcPr>
            <w:tcW w:w="8459" w:type="dxa"/>
            <w:gridSpan w:val="2"/>
          </w:tcPr>
          <w:p w14:paraId="3BD48C32" w14:textId="77777777" w:rsidR="00BF3DC2" w:rsidRDefault="00BF3DC2" w:rsidP="004F411F">
            <w:pPr>
              <w:jc w:val="both"/>
            </w:pPr>
            <w:r w:rsidRPr="00830A49">
              <w:t xml:space="preserve">The Contractor undertakes to notify the Client forthwith of any material change to the status of the Contractor with regard to the warranties, </w:t>
            </w:r>
            <w:r w:rsidRPr="001975FD">
              <w:t xml:space="preserve">acknowledgements, </w:t>
            </w:r>
            <w:r w:rsidRPr="00830A49">
              <w:t>representations and undertakings as set out in clause 6A and to comply with all reasonable directions of the Client with regard thereto which may include termination of this Agreement.</w:t>
            </w:r>
          </w:p>
        </w:tc>
      </w:tr>
    </w:tbl>
    <w:p w14:paraId="4C8BA0E4" w14:textId="77777777" w:rsidR="00BF3DC2" w:rsidRPr="00830A49" w:rsidRDefault="00BF3DC2" w:rsidP="004F411F">
      <w:pPr>
        <w:pStyle w:val="Heading2"/>
      </w:pPr>
      <w:r w:rsidRPr="00830A49">
        <w:t>7.</w:t>
      </w:r>
      <w:r w:rsidRPr="00830A49">
        <w:tab/>
        <w:t>Remedies</w:t>
      </w:r>
    </w:p>
    <w:tbl>
      <w:tblPr>
        <w:tblW w:w="0" w:type="auto"/>
        <w:tblLook w:val="01E0" w:firstRow="1" w:lastRow="1" w:firstColumn="1" w:lastColumn="1" w:noHBand="0" w:noVBand="0"/>
      </w:tblPr>
      <w:tblGrid>
        <w:gridCol w:w="608"/>
        <w:gridCol w:w="8463"/>
      </w:tblGrid>
      <w:tr w:rsidR="00BF3DC2" w:rsidRPr="00830A49" w14:paraId="164E7B80" w14:textId="77777777" w:rsidTr="00BF3DC2">
        <w:tc>
          <w:tcPr>
            <w:tcW w:w="608" w:type="dxa"/>
          </w:tcPr>
          <w:p w14:paraId="23A83BD2" w14:textId="77777777" w:rsidR="00BF3DC2" w:rsidRDefault="00BF3DC2" w:rsidP="004F411F">
            <w:pPr>
              <w:jc w:val="both"/>
              <w:rPr>
                <w:color w:val="0000FF"/>
              </w:rPr>
            </w:pPr>
          </w:p>
          <w:p w14:paraId="080BBDD6" w14:textId="77777777" w:rsidR="00BF3DC2" w:rsidRDefault="00BF3DC2" w:rsidP="004F411F">
            <w:pPr>
              <w:jc w:val="both"/>
              <w:rPr>
                <w:color w:val="0000FF"/>
              </w:rPr>
            </w:pPr>
          </w:p>
          <w:p w14:paraId="457E665A" w14:textId="77777777" w:rsidR="00BF3DC2" w:rsidRDefault="00BF3DC2" w:rsidP="004F411F">
            <w:pPr>
              <w:jc w:val="both"/>
              <w:rPr>
                <w:color w:val="0000FF"/>
              </w:rPr>
            </w:pPr>
          </w:p>
          <w:p w14:paraId="1D295999" w14:textId="77777777" w:rsidR="00BF3DC2" w:rsidRDefault="00BF3DC2" w:rsidP="004F411F">
            <w:pPr>
              <w:jc w:val="both"/>
              <w:rPr>
                <w:color w:val="0000FF"/>
              </w:rPr>
            </w:pPr>
          </w:p>
          <w:p w14:paraId="565F0052" w14:textId="77777777" w:rsidR="00BF3DC2" w:rsidRPr="00830A49" w:rsidRDefault="00BF3DC2" w:rsidP="004F411F">
            <w:pPr>
              <w:jc w:val="both"/>
              <w:rPr>
                <w:color w:val="0000FF"/>
              </w:rPr>
            </w:pPr>
            <w:r w:rsidRPr="00830A49">
              <w:rPr>
                <w:color w:val="0000FF"/>
              </w:rPr>
              <w:t>A.</w:t>
            </w:r>
          </w:p>
        </w:tc>
        <w:tc>
          <w:tcPr>
            <w:tcW w:w="8463" w:type="dxa"/>
          </w:tcPr>
          <w:p w14:paraId="159C3D68" w14:textId="77777777" w:rsidR="00BF3DC2" w:rsidRPr="00951467" w:rsidRDefault="0078053A" w:rsidP="004F411F">
            <w:pPr>
              <w:jc w:val="both"/>
              <w:rPr>
                <w:b/>
                <w:i/>
                <w:highlight w:val="lightGray"/>
              </w:rPr>
            </w:pPr>
            <w:sdt>
              <w:sdtPr>
                <w:rPr>
                  <w:highlight w:val="lightGray"/>
                </w:rPr>
                <w:id w:val="-1636324986"/>
                <w:placeholder>
                  <w:docPart w:val="769DB85A4FA44F0ABE7275583FB8CE7E"/>
                </w:placeholder>
              </w:sdtPr>
              <w:sdtEndPr>
                <w:rPr>
                  <w:b/>
                  <w:i/>
                </w:rPr>
              </w:sdtEndPr>
              <w:sdtContent>
                <w:r w:rsidR="00BF3DC2" w:rsidRPr="00951467">
                  <w:rPr>
                    <w:b/>
                    <w:i/>
                    <w:highlight w:val="lightGray"/>
                  </w:rPr>
                  <w:t>Prior to publication please ensure to insert amounts/figures where applicable.  When finished, delete these instructions.</w:t>
                </w:r>
              </w:sdtContent>
            </w:sdt>
          </w:p>
          <w:p w14:paraId="25EC7CAD" w14:textId="77777777" w:rsidR="00BF3DC2" w:rsidRDefault="00BF3DC2" w:rsidP="004F411F">
            <w:pPr>
              <w:jc w:val="both"/>
            </w:pPr>
          </w:p>
          <w:p w14:paraId="7C77ADAB" w14:textId="77777777" w:rsidR="00BF3DC2" w:rsidRPr="00830A49" w:rsidRDefault="00BF3DC2" w:rsidP="004F411F">
            <w:pPr>
              <w:jc w:val="both"/>
            </w:pPr>
            <w:r w:rsidRPr="00830A49">
              <w:t xml:space="preserve">The Contractor shall be liable for and shall indemnify the Client for and in respect of all and any losses, claims, demands, damages or expenses which the Client 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w:t>
            </w:r>
            <w:r>
              <w:t xml:space="preserve"> </w:t>
            </w:r>
            <w:r w:rsidRPr="00830A49">
              <w:t>The terms of this clause 7A shall survive termination of this Agreement for any reason.</w:t>
            </w:r>
          </w:p>
        </w:tc>
      </w:tr>
      <w:tr w:rsidR="00BF3DC2" w:rsidRPr="00830A49" w14:paraId="578C881A" w14:textId="77777777" w:rsidTr="00BF3DC2">
        <w:tc>
          <w:tcPr>
            <w:tcW w:w="608" w:type="dxa"/>
          </w:tcPr>
          <w:p w14:paraId="5BE49313" w14:textId="77777777" w:rsidR="00BF3DC2" w:rsidRPr="00830A49" w:rsidRDefault="00BF3DC2" w:rsidP="004F411F">
            <w:pPr>
              <w:jc w:val="both"/>
              <w:rPr>
                <w:color w:val="0000FF"/>
              </w:rPr>
            </w:pPr>
            <w:r w:rsidRPr="00830A49">
              <w:rPr>
                <w:color w:val="0000FF"/>
              </w:rPr>
              <w:t>B.</w:t>
            </w:r>
          </w:p>
        </w:tc>
        <w:tc>
          <w:tcPr>
            <w:tcW w:w="8463" w:type="dxa"/>
          </w:tcPr>
          <w:p w14:paraId="6AEB14DE" w14:textId="77777777" w:rsidR="00BF3DC2" w:rsidRPr="00830A49" w:rsidRDefault="00BF3DC2" w:rsidP="004F411F">
            <w:pPr>
              <w:jc w:val="both"/>
            </w:pPr>
            <w:r w:rsidRPr="00830A49">
              <w:t>Save in respect of fraud (including fraudulent misrepresentation), personal injury or death</w:t>
            </w:r>
            <w:r>
              <w:t xml:space="preserve"> or in respect of the Contractor’s indemnity under clause 6(D)</w:t>
            </w:r>
            <w:r w:rsidRPr="00830A49">
              <w:t>, neither Party will be liable for any indirect losses (including loss of profit, loss of revenue, loss of goodwill, indirectly arising damages, costs and expenses) of any kind whatsoever and howsoever arising even if such Party has been advised of their possibility.</w:t>
            </w:r>
          </w:p>
        </w:tc>
      </w:tr>
      <w:tr w:rsidR="00BF3DC2" w:rsidRPr="00830A49" w14:paraId="27CF7FB9" w14:textId="77777777" w:rsidTr="00BF3DC2">
        <w:tc>
          <w:tcPr>
            <w:tcW w:w="608" w:type="dxa"/>
          </w:tcPr>
          <w:p w14:paraId="454E263C" w14:textId="77777777" w:rsidR="00BF3DC2" w:rsidRPr="00830A49" w:rsidRDefault="00BF3DC2" w:rsidP="004F411F">
            <w:pPr>
              <w:jc w:val="both"/>
              <w:rPr>
                <w:color w:val="0000FF"/>
              </w:rPr>
            </w:pPr>
            <w:r w:rsidRPr="00830A49">
              <w:rPr>
                <w:color w:val="0000FF"/>
              </w:rPr>
              <w:t>C.</w:t>
            </w:r>
          </w:p>
        </w:tc>
        <w:tc>
          <w:tcPr>
            <w:tcW w:w="8463" w:type="dxa"/>
          </w:tcPr>
          <w:p w14:paraId="621DAF00" w14:textId="77777777" w:rsidR="00BF3DC2" w:rsidRPr="00830A49" w:rsidRDefault="00BF3DC2" w:rsidP="004F411F">
            <w:pPr>
              <w:jc w:val="both"/>
            </w:pPr>
            <w:r w:rsidRPr="00830A49">
              <w:t>Should the Client find itself obliged to order elsewhere in consequence of the failure of the Contractor to deliver Goods of approved quality, the Client shall be entitled to recover from the Contractor any excess prices which may be paid by the Client.</w:t>
            </w:r>
          </w:p>
        </w:tc>
      </w:tr>
      <w:tr w:rsidR="00BF3DC2" w:rsidRPr="00830A49" w14:paraId="329646E6" w14:textId="77777777" w:rsidTr="00BF3DC2">
        <w:tc>
          <w:tcPr>
            <w:tcW w:w="608" w:type="dxa"/>
          </w:tcPr>
          <w:p w14:paraId="5E63A530" w14:textId="77777777" w:rsidR="00BF3DC2" w:rsidRPr="00830A49" w:rsidRDefault="00BF3DC2" w:rsidP="004F411F">
            <w:pPr>
              <w:jc w:val="both"/>
              <w:rPr>
                <w:color w:val="0000FF"/>
              </w:rPr>
            </w:pPr>
            <w:r w:rsidRPr="00830A49">
              <w:rPr>
                <w:color w:val="0000FF"/>
              </w:rPr>
              <w:lastRenderedPageBreak/>
              <w:t>D.</w:t>
            </w:r>
          </w:p>
        </w:tc>
        <w:tc>
          <w:tcPr>
            <w:tcW w:w="8463" w:type="dxa"/>
          </w:tcPr>
          <w:p w14:paraId="2FC4F921" w14:textId="77777777" w:rsidR="00BF3DC2" w:rsidRPr="00830A49" w:rsidRDefault="00BF3DC2" w:rsidP="004F411F">
            <w:pPr>
              <w:jc w:val="both"/>
            </w:pPr>
            <w:r w:rsidRPr="00830A49">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tc>
      </w:tr>
      <w:tr w:rsidR="00BF3DC2" w:rsidRPr="00830A49" w14:paraId="5E78ACAA" w14:textId="77777777" w:rsidTr="00BF3DC2">
        <w:tc>
          <w:tcPr>
            <w:tcW w:w="608" w:type="dxa"/>
          </w:tcPr>
          <w:p w14:paraId="4A2AAC36" w14:textId="77777777" w:rsidR="00BF3DC2" w:rsidRPr="00830A49" w:rsidRDefault="00BF3DC2" w:rsidP="004F411F">
            <w:pPr>
              <w:jc w:val="both"/>
              <w:rPr>
                <w:color w:val="0000FF"/>
              </w:rPr>
            </w:pPr>
            <w:r w:rsidRPr="00830A49">
              <w:rPr>
                <w:color w:val="0000FF"/>
              </w:rPr>
              <w:t>E.</w:t>
            </w:r>
          </w:p>
        </w:tc>
        <w:tc>
          <w:tcPr>
            <w:tcW w:w="8463" w:type="dxa"/>
          </w:tcPr>
          <w:p w14:paraId="621D7878" w14:textId="77777777" w:rsidR="00BF3DC2" w:rsidRPr="0079553E" w:rsidRDefault="00BF3DC2" w:rsidP="004F411F">
            <w:pPr>
              <w:jc w:val="both"/>
            </w:pPr>
            <w:r w:rsidRPr="00FC5923">
              <w:rPr>
                <w:i/>
                <w:iCs/>
                <w:color w:val="FF0000"/>
                <w:highlight w:val="lightGray"/>
              </w:rPr>
              <w:fldChar w:fldCharType="begin">
                <w:ffData>
                  <w:name w:val="Text135"/>
                  <w:enabled/>
                  <w:calcOnExit w:val="0"/>
                  <w:textInput>
                    <w:default w:val="Delete and replace with “Not Used” if not applicable:"/>
                  </w:textInput>
                </w:ffData>
              </w:fldChar>
            </w:r>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p>
          <w:p w14:paraId="1FA3802B" w14:textId="77777777" w:rsidR="00BF3DC2" w:rsidRPr="00091965" w:rsidRDefault="00BF3DC2" w:rsidP="004F411F">
            <w:pPr>
              <w:jc w:val="both"/>
            </w:pPr>
            <w:r w:rsidRPr="00012E95">
              <w:t xml:space="preserve">Save in respect of fraud, personal injury or death or in respect of the Contractor’s indemnity under clause 6(D) (for which no limit applies), the limit of the Contractor’s aggregate liability to the Client under this Agreement whatsoever and howsoever arising shall not under any circumstances exceed </w:t>
            </w:r>
            <w:r>
              <w:fldChar w:fldCharType="begin">
                <w:ffData>
                  <w:name w:val="Text136"/>
                  <w:enabled/>
                  <w:calcOnExit w:val="0"/>
                  <w:textInput>
                    <w:default w:val="[insert amount – eg: [number] per cent of the Charges paid or projected to be paid (whichever is higher) under this Agreement]"/>
                  </w:textInput>
                </w:ffData>
              </w:fldChar>
            </w:r>
            <w:bookmarkStart w:id="14" w:name="Text136"/>
            <w:r>
              <w:instrText xml:space="preserve"> FORMTEXT </w:instrText>
            </w:r>
            <w:r>
              <w:fldChar w:fldCharType="separate"/>
            </w:r>
            <w:r>
              <w:rPr>
                <w:noProof/>
              </w:rPr>
              <w:t>[insert amount – eg: [number] per cent of the Charges paid or projected to be paid (whichever is higher) under this Agreement]</w:t>
            </w:r>
            <w:r>
              <w:fldChar w:fldCharType="end"/>
            </w:r>
            <w:bookmarkEnd w:id="14"/>
            <w:r w:rsidRPr="00012E95">
              <w:t xml:space="preserve"> regardless of the number of claims.</w:t>
            </w:r>
          </w:p>
        </w:tc>
      </w:tr>
      <w:tr w:rsidR="00BF3DC2" w:rsidRPr="00830A49" w14:paraId="0CA18EB4" w14:textId="77777777" w:rsidTr="00BF3DC2">
        <w:tc>
          <w:tcPr>
            <w:tcW w:w="608" w:type="dxa"/>
          </w:tcPr>
          <w:p w14:paraId="5684D4B1" w14:textId="77777777" w:rsidR="00BF3DC2" w:rsidRPr="00830A49" w:rsidRDefault="00BF3DC2" w:rsidP="004F411F">
            <w:pPr>
              <w:jc w:val="both"/>
              <w:rPr>
                <w:color w:val="0000FF"/>
              </w:rPr>
            </w:pPr>
            <w:r w:rsidRPr="00830A49">
              <w:rPr>
                <w:color w:val="0000FF"/>
              </w:rPr>
              <w:t>F.</w:t>
            </w:r>
          </w:p>
        </w:tc>
        <w:tc>
          <w:tcPr>
            <w:tcW w:w="8463" w:type="dxa"/>
          </w:tcPr>
          <w:p w14:paraId="40E06976" w14:textId="77777777" w:rsidR="00BF3DC2" w:rsidRPr="00830A49" w:rsidRDefault="00BF3DC2" w:rsidP="004F411F">
            <w:pPr>
              <w:jc w:val="both"/>
            </w:pPr>
            <w:r w:rsidRPr="00830A49">
              <w:t>If for any reason the Client is dissatisfied with the performance of the Contractor, a sum may be withheld from any payment otherwise due calculated as follows:</w:t>
            </w:r>
          </w:p>
          <w:sdt>
            <w:sdtPr>
              <w:rPr>
                <w:highlight w:val="cyan"/>
              </w:rPr>
              <w:id w:val="78562223"/>
            </w:sdtPr>
            <w:sdtEndPr/>
            <w:sdtContent>
              <w:p w14:paraId="7C3AA191" w14:textId="77777777" w:rsidR="00BF3DC2" w:rsidRPr="00830A49" w:rsidRDefault="00BF3DC2" w:rsidP="004F411F">
                <w:pPr>
                  <w:jc w:val="both"/>
                </w:pPr>
                <w:r w:rsidRPr="00830A49">
                  <w:rPr>
                    <w:highlight w:val="lightGray"/>
                  </w:rPr>
                  <w:t>[insert]</w:t>
                </w:r>
              </w:p>
            </w:sdtContent>
          </w:sdt>
          <w:p w14:paraId="70551F60" w14:textId="77777777" w:rsidR="00BF3DC2" w:rsidRPr="00830A49" w:rsidRDefault="00BF3DC2" w:rsidP="004F411F">
            <w:pPr>
              <w:jc w:val="both"/>
            </w:pPr>
            <w:r w:rsidRPr="00830A49">
              <w:t xml:space="preserve">(“the Retention Amount”) which Retention Amount shall not at any given time exceed </w:t>
            </w:r>
            <w:sdt>
              <w:sdtPr>
                <w:id w:val="78562224"/>
              </w:sdtPr>
              <w:sdtEndPr>
                <w:rPr>
                  <w:highlight w:val="lightGray"/>
                </w:rPr>
              </w:sdtEndPr>
              <w:sdtContent>
                <w:r w:rsidRPr="00830A49">
                  <w:rPr>
                    <w:highlight w:val="lightGray"/>
                  </w:rPr>
                  <w:fldChar w:fldCharType="begin">
                    <w:ffData>
                      <w:name w:val=""/>
                      <w:enabled/>
                      <w:calcOnExit w:val="0"/>
                      <w:textInput>
                        <w:default w:val="[numb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[number]</w:t>
                </w:r>
                <w:r w:rsidRPr="00830A49">
                  <w:rPr>
                    <w:highlight w:val="lightGray"/>
                  </w:rPr>
                  <w:fldChar w:fldCharType="end"/>
                </w:r>
              </w:sdtContent>
            </w:sdt>
            <w:r w:rsidRPr="00830A49">
              <w:t xml:space="preserve"> per cent of the Charges. In such event the Client shall identify the particular Goods with which it is dissatisfied together with the reasons for such dissatisfaction. Payment of the Retention Amount will be made upon replacement and/or remedy of the Goods as identified by the Client or resolution of outstanding queries. The Client shall hold the Retention Amount on behalf of the Contractor but without any obligation to invest. The terms of this clause 7F shall be without prejudice to and not be in substitution for any remedy of the Client under this Agreement.</w:t>
            </w:r>
          </w:p>
        </w:tc>
      </w:tr>
    </w:tbl>
    <w:p w14:paraId="2CEC475D" w14:textId="77777777" w:rsidR="00BF3DC2" w:rsidRPr="00830A49" w:rsidRDefault="00BF3DC2" w:rsidP="004F411F">
      <w:pPr>
        <w:pStyle w:val="Heading2"/>
      </w:pPr>
      <w:r w:rsidRPr="00830A49">
        <w:t>8.</w:t>
      </w:r>
      <w:r w:rsidRPr="00830A49">
        <w:tab/>
        <w:t>Confidentiality</w:t>
      </w:r>
    </w:p>
    <w:tbl>
      <w:tblPr>
        <w:tblW w:w="0" w:type="auto"/>
        <w:tblLook w:val="01E0" w:firstRow="1" w:lastRow="1" w:firstColumn="1" w:lastColumn="1" w:noHBand="0" w:noVBand="0"/>
      </w:tblPr>
      <w:tblGrid>
        <w:gridCol w:w="615"/>
        <w:gridCol w:w="514"/>
        <w:gridCol w:w="7942"/>
      </w:tblGrid>
      <w:tr w:rsidR="00BF3DC2" w:rsidRPr="00830A49" w14:paraId="15E4C62E" w14:textId="77777777" w:rsidTr="00BF3DC2">
        <w:tc>
          <w:tcPr>
            <w:tcW w:w="615" w:type="dxa"/>
          </w:tcPr>
          <w:p w14:paraId="7F7A888F" w14:textId="77777777" w:rsidR="00BF3DC2" w:rsidRPr="00830A49" w:rsidRDefault="00BF3DC2" w:rsidP="004F411F">
            <w:pPr>
              <w:jc w:val="both"/>
              <w:rPr>
                <w:color w:val="0000FF"/>
              </w:rPr>
            </w:pPr>
            <w:r w:rsidRPr="00830A49">
              <w:rPr>
                <w:color w:val="0000FF"/>
              </w:rPr>
              <w:t>A.</w:t>
            </w:r>
          </w:p>
        </w:tc>
        <w:tc>
          <w:tcPr>
            <w:tcW w:w="8456" w:type="dxa"/>
            <w:gridSpan w:val="2"/>
          </w:tcPr>
          <w:p w14:paraId="1AD5C49F" w14:textId="77777777" w:rsidR="00BF3DC2" w:rsidRPr="00830A49" w:rsidRDefault="00BF3DC2" w:rsidP="004F411F">
            <w:pPr>
              <w:jc w:val="both"/>
            </w:pPr>
            <w:r w:rsidRPr="00830A49">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w:t>
            </w:r>
          </w:p>
        </w:tc>
      </w:tr>
      <w:tr w:rsidR="00BF3DC2" w:rsidRPr="00830A49" w14:paraId="0D418A60" w14:textId="77777777" w:rsidTr="00BF3DC2">
        <w:tc>
          <w:tcPr>
            <w:tcW w:w="615" w:type="dxa"/>
          </w:tcPr>
          <w:p w14:paraId="049391F4" w14:textId="77777777" w:rsidR="00BF3DC2" w:rsidRPr="00830A49" w:rsidRDefault="00BF3DC2" w:rsidP="004F411F">
            <w:pPr>
              <w:jc w:val="both"/>
              <w:rPr>
                <w:color w:val="0000FF"/>
              </w:rPr>
            </w:pPr>
          </w:p>
        </w:tc>
        <w:tc>
          <w:tcPr>
            <w:tcW w:w="514" w:type="dxa"/>
          </w:tcPr>
          <w:p w14:paraId="2C52FCCF" w14:textId="77777777" w:rsidR="00BF3DC2" w:rsidRPr="00830A49" w:rsidRDefault="00BF3DC2" w:rsidP="004F411F">
            <w:pPr>
              <w:jc w:val="both"/>
            </w:pPr>
            <w:r w:rsidRPr="00830A49">
              <w:t>1.</w:t>
            </w:r>
          </w:p>
        </w:tc>
        <w:tc>
          <w:tcPr>
            <w:tcW w:w="7942" w:type="dxa"/>
          </w:tcPr>
          <w:p w14:paraId="06B94966" w14:textId="77777777" w:rsidR="00BF3DC2" w:rsidRPr="00830A49" w:rsidRDefault="00BF3DC2" w:rsidP="004F411F">
            <w:pPr>
              <w:jc w:val="both"/>
            </w:pPr>
            <w:r w:rsidRPr="00830A49">
              <w:t>its professional advisers subject to the provisions of this clause 8; or</w:t>
            </w:r>
          </w:p>
        </w:tc>
      </w:tr>
      <w:tr w:rsidR="00BF3DC2" w:rsidRPr="00830A49" w14:paraId="11100C46" w14:textId="77777777" w:rsidTr="00BF3DC2">
        <w:tc>
          <w:tcPr>
            <w:tcW w:w="615" w:type="dxa"/>
          </w:tcPr>
          <w:p w14:paraId="266640D2" w14:textId="77777777" w:rsidR="00BF3DC2" w:rsidRPr="00830A49" w:rsidRDefault="00BF3DC2" w:rsidP="004F411F">
            <w:pPr>
              <w:jc w:val="both"/>
              <w:rPr>
                <w:color w:val="0000FF"/>
              </w:rPr>
            </w:pPr>
          </w:p>
        </w:tc>
        <w:tc>
          <w:tcPr>
            <w:tcW w:w="514" w:type="dxa"/>
          </w:tcPr>
          <w:p w14:paraId="3BD177C1" w14:textId="77777777" w:rsidR="00BF3DC2" w:rsidRPr="00830A49" w:rsidRDefault="00BF3DC2" w:rsidP="004F411F">
            <w:pPr>
              <w:jc w:val="both"/>
            </w:pPr>
            <w:r w:rsidRPr="00830A49">
              <w:t>2.</w:t>
            </w:r>
          </w:p>
        </w:tc>
        <w:tc>
          <w:tcPr>
            <w:tcW w:w="7942" w:type="dxa"/>
          </w:tcPr>
          <w:p w14:paraId="6DEBFB2E" w14:textId="77777777" w:rsidR="00BF3DC2" w:rsidRPr="00830A49" w:rsidRDefault="00BF3DC2" w:rsidP="004F411F">
            <w:pPr>
              <w:jc w:val="both"/>
            </w:pPr>
            <w:r w:rsidRPr="00830A49">
              <w:t>as may be required by law; or</w:t>
            </w:r>
          </w:p>
        </w:tc>
      </w:tr>
      <w:tr w:rsidR="00BF3DC2" w:rsidRPr="00830A49" w14:paraId="47EE374D" w14:textId="77777777" w:rsidTr="00BF3DC2">
        <w:tc>
          <w:tcPr>
            <w:tcW w:w="615" w:type="dxa"/>
          </w:tcPr>
          <w:p w14:paraId="2FB396F2" w14:textId="77777777" w:rsidR="00BF3DC2" w:rsidRPr="00830A49" w:rsidRDefault="00BF3DC2" w:rsidP="004F411F">
            <w:pPr>
              <w:jc w:val="both"/>
              <w:rPr>
                <w:color w:val="0000FF"/>
              </w:rPr>
            </w:pPr>
          </w:p>
        </w:tc>
        <w:tc>
          <w:tcPr>
            <w:tcW w:w="514" w:type="dxa"/>
          </w:tcPr>
          <w:p w14:paraId="17B2A0A0" w14:textId="77777777" w:rsidR="00BF3DC2" w:rsidRPr="00830A49" w:rsidRDefault="00BF3DC2" w:rsidP="004F411F">
            <w:pPr>
              <w:jc w:val="both"/>
            </w:pPr>
            <w:r w:rsidRPr="00830A49">
              <w:t>3.</w:t>
            </w:r>
          </w:p>
        </w:tc>
        <w:tc>
          <w:tcPr>
            <w:tcW w:w="7942" w:type="dxa"/>
          </w:tcPr>
          <w:p w14:paraId="3AC8E461" w14:textId="77777777" w:rsidR="00BF3DC2" w:rsidRPr="00830A49" w:rsidRDefault="00BF3DC2" w:rsidP="004F411F">
            <w:pPr>
              <w:jc w:val="both"/>
            </w:pPr>
            <w:r w:rsidRPr="00830A49">
              <w:t>as may be necessary to give effect to the terms of this Agreement subject to the provisions of this clause 8; or</w:t>
            </w:r>
          </w:p>
        </w:tc>
      </w:tr>
      <w:tr w:rsidR="00BF3DC2" w:rsidRPr="00830A49" w14:paraId="125AD836" w14:textId="77777777" w:rsidTr="00BF3DC2">
        <w:tc>
          <w:tcPr>
            <w:tcW w:w="615" w:type="dxa"/>
          </w:tcPr>
          <w:p w14:paraId="18CC6B8D" w14:textId="77777777" w:rsidR="00BF3DC2" w:rsidRPr="00830A49" w:rsidRDefault="00BF3DC2" w:rsidP="004F411F">
            <w:pPr>
              <w:jc w:val="both"/>
              <w:rPr>
                <w:color w:val="0000FF"/>
              </w:rPr>
            </w:pPr>
          </w:p>
        </w:tc>
        <w:tc>
          <w:tcPr>
            <w:tcW w:w="514" w:type="dxa"/>
          </w:tcPr>
          <w:p w14:paraId="7546CD3F" w14:textId="77777777" w:rsidR="00BF3DC2" w:rsidRPr="00830A49" w:rsidRDefault="00BF3DC2" w:rsidP="004F411F">
            <w:pPr>
              <w:jc w:val="both"/>
            </w:pPr>
            <w:r w:rsidRPr="00830A49">
              <w:t>4.</w:t>
            </w:r>
          </w:p>
        </w:tc>
        <w:tc>
          <w:tcPr>
            <w:tcW w:w="7942" w:type="dxa"/>
          </w:tcPr>
          <w:p w14:paraId="383CDF9A" w14:textId="77777777" w:rsidR="00BF3DC2" w:rsidRPr="00830A49" w:rsidRDefault="00BF3DC2" w:rsidP="004F411F">
            <w:pPr>
              <w:jc w:val="both"/>
            </w:pPr>
            <w:r w:rsidRPr="00830A49">
              <w:t>in the case of the Client by request of any person or body or authority whose request the Client or persons associated with the Client (including but not limited to the Legislature and/or the Executive and/or the Civil Service) considers it necessary or appropriate to so comply.</w:t>
            </w:r>
          </w:p>
        </w:tc>
      </w:tr>
      <w:tr w:rsidR="00BF3DC2" w:rsidRPr="00830A49" w14:paraId="0AFFD0C5" w14:textId="77777777" w:rsidTr="00BF3DC2">
        <w:tc>
          <w:tcPr>
            <w:tcW w:w="615" w:type="dxa"/>
          </w:tcPr>
          <w:p w14:paraId="42254B1C" w14:textId="77777777" w:rsidR="00BF3DC2" w:rsidRPr="00830A49" w:rsidRDefault="00BF3DC2" w:rsidP="004F411F">
            <w:pPr>
              <w:jc w:val="both"/>
              <w:rPr>
                <w:color w:val="0000FF"/>
              </w:rPr>
            </w:pPr>
            <w:r w:rsidRPr="00830A49">
              <w:rPr>
                <w:color w:val="0000FF"/>
              </w:rPr>
              <w:t>B.</w:t>
            </w:r>
          </w:p>
        </w:tc>
        <w:tc>
          <w:tcPr>
            <w:tcW w:w="8456" w:type="dxa"/>
            <w:gridSpan w:val="2"/>
          </w:tcPr>
          <w:p w14:paraId="2BBF538E" w14:textId="77777777" w:rsidR="00BF3DC2" w:rsidRPr="00830A49" w:rsidRDefault="00BF3DC2" w:rsidP="004F411F">
            <w:pPr>
              <w:jc w:val="both"/>
            </w:pPr>
            <w:r w:rsidRPr="00830A49">
              <w:t xml:space="preserve">The Contractor undertakes to comply with all reasonable directions of the Client with regard to the use and application of all and any of its Confidential Information </w:t>
            </w:r>
            <w:r w:rsidRPr="000E5DB7">
              <w:t xml:space="preserve">and shall comply with </w:t>
            </w:r>
            <w:r w:rsidRPr="000E5DB7">
              <w:lastRenderedPageBreak/>
              <w:t xml:space="preserve">the confidentiality agreement as exhibited at Appendix </w:t>
            </w:r>
            <w:r>
              <w:t>6</w:t>
            </w:r>
            <w:r w:rsidRPr="000E5DB7">
              <w:t xml:space="preserve"> to the RFT (“the Confidentiality Agreement”)</w:t>
            </w:r>
            <w:r w:rsidRPr="00830A49">
              <w:t>.</w:t>
            </w:r>
          </w:p>
          <w:p w14:paraId="65F53504" w14:textId="77777777" w:rsidR="00BF3DC2" w:rsidRPr="00830A49" w:rsidRDefault="00BF3DC2" w:rsidP="004F411F">
            <w:pPr>
              <w:jc w:val="both"/>
            </w:pPr>
            <w:r w:rsidRPr="00830A49">
              <w:t>The obligations in this clause 8 will not apply to any Confidential Information:</w:t>
            </w:r>
          </w:p>
        </w:tc>
      </w:tr>
      <w:tr w:rsidR="00BF3DC2" w:rsidRPr="00830A49" w14:paraId="0A405D26" w14:textId="77777777" w:rsidTr="00BF3DC2">
        <w:tc>
          <w:tcPr>
            <w:tcW w:w="615" w:type="dxa"/>
          </w:tcPr>
          <w:p w14:paraId="12F8C1C7" w14:textId="77777777" w:rsidR="00BF3DC2" w:rsidRPr="00830A49" w:rsidRDefault="00BF3DC2" w:rsidP="004F411F">
            <w:pPr>
              <w:jc w:val="both"/>
              <w:rPr>
                <w:color w:val="0000FF"/>
              </w:rPr>
            </w:pPr>
          </w:p>
        </w:tc>
        <w:tc>
          <w:tcPr>
            <w:tcW w:w="514" w:type="dxa"/>
          </w:tcPr>
          <w:p w14:paraId="6C2EA936" w14:textId="77777777" w:rsidR="00BF3DC2" w:rsidRPr="00830A49" w:rsidRDefault="00BF3DC2" w:rsidP="004F411F">
            <w:pPr>
              <w:jc w:val="both"/>
            </w:pPr>
            <w:r w:rsidRPr="00830A49">
              <w:t>1.</w:t>
            </w:r>
          </w:p>
        </w:tc>
        <w:tc>
          <w:tcPr>
            <w:tcW w:w="7942" w:type="dxa"/>
          </w:tcPr>
          <w:p w14:paraId="551E661E" w14:textId="77777777" w:rsidR="00BF3DC2" w:rsidRPr="00830A49" w:rsidRDefault="00BF3DC2" w:rsidP="004F411F">
            <w:pPr>
              <w:jc w:val="both"/>
            </w:pPr>
            <w:r w:rsidRPr="00830A49">
              <w:t>in the receiving Party’s possession (with full right to disclose) before receiving it from the other Party; or</w:t>
            </w:r>
          </w:p>
        </w:tc>
      </w:tr>
      <w:tr w:rsidR="00BF3DC2" w:rsidRPr="00830A49" w14:paraId="05F28AC5" w14:textId="77777777" w:rsidTr="00BF3DC2">
        <w:tc>
          <w:tcPr>
            <w:tcW w:w="615" w:type="dxa"/>
          </w:tcPr>
          <w:p w14:paraId="624242E2" w14:textId="77777777" w:rsidR="00BF3DC2" w:rsidRPr="00830A49" w:rsidRDefault="00BF3DC2" w:rsidP="004F411F">
            <w:pPr>
              <w:jc w:val="both"/>
              <w:rPr>
                <w:color w:val="0000FF"/>
              </w:rPr>
            </w:pPr>
          </w:p>
        </w:tc>
        <w:tc>
          <w:tcPr>
            <w:tcW w:w="514" w:type="dxa"/>
          </w:tcPr>
          <w:p w14:paraId="230CCE44" w14:textId="77777777" w:rsidR="00BF3DC2" w:rsidRPr="00830A49" w:rsidRDefault="00BF3DC2" w:rsidP="004F411F">
            <w:pPr>
              <w:jc w:val="both"/>
            </w:pPr>
            <w:r w:rsidRPr="00830A49">
              <w:t>2.</w:t>
            </w:r>
          </w:p>
        </w:tc>
        <w:tc>
          <w:tcPr>
            <w:tcW w:w="7942" w:type="dxa"/>
          </w:tcPr>
          <w:p w14:paraId="3D51CB57" w14:textId="77777777" w:rsidR="00BF3DC2" w:rsidRPr="00830A49" w:rsidRDefault="00BF3DC2" w:rsidP="004F411F">
            <w:pPr>
              <w:jc w:val="both"/>
            </w:pPr>
            <w:r w:rsidRPr="00830A49">
              <w:t>which is or becomes public knowledge other than by breach of this clause; or</w:t>
            </w:r>
          </w:p>
        </w:tc>
      </w:tr>
      <w:tr w:rsidR="00BF3DC2" w:rsidRPr="00830A49" w14:paraId="237CF32B" w14:textId="77777777" w:rsidTr="00BF3DC2">
        <w:tc>
          <w:tcPr>
            <w:tcW w:w="615" w:type="dxa"/>
          </w:tcPr>
          <w:p w14:paraId="44C269F4" w14:textId="77777777" w:rsidR="00BF3DC2" w:rsidRPr="00830A49" w:rsidRDefault="00BF3DC2" w:rsidP="004F411F">
            <w:pPr>
              <w:jc w:val="both"/>
              <w:rPr>
                <w:color w:val="0000FF"/>
              </w:rPr>
            </w:pPr>
          </w:p>
        </w:tc>
        <w:tc>
          <w:tcPr>
            <w:tcW w:w="514" w:type="dxa"/>
          </w:tcPr>
          <w:p w14:paraId="71678CEE" w14:textId="77777777" w:rsidR="00BF3DC2" w:rsidRPr="00830A49" w:rsidRDefault="00BF3DC2" w:rsidP="004F411F">
            <w:pPr>
              <w:jc w:val="both"/>
            </w:pPr>
            <w:r>
              <w:t>3.</w:t>
            </w:r>
          </w:p>
        </w:tc>
        <w:tc>
          <w:tcPr>
            <w:tcW w:w="7942" w:type="dxa"/>
          </w:tcPr>
          <w:p w14:paraId="2C9677C1" w14:textId="77777777" w:rsidR="00BF3DC2" w:rsidRPr="00830A49" w:rsidRDefault="00BF3DC2" w:rsidP="004F411F">
            <w:pPr>
              <w:jc w:val="both"/>
            </w:pPr>
            <w:r w:rsidRPr="00830A49">
              <w:t>is independently developed by the disclosing Party without access to or use of the Confidential Information; or</w:t>
            </w:r>
          </w:p>
        </w:tc>
      </w:tr>
      <w:tr w:rsidR="00BF3DC2" w:rsidRPr="00830A49" w14:paraId="19A97602" w14:textId="77777777" w:rsidTr="00BF3DC2">
        <w:tc>
          <w:tcPr>
            <w:tcW w:w="615" w:type="dxa"/>
          </w:tcPr>
          <w:p w14:paraId="0B897A1D" w14:textId="77777777" w:rsidR="00BF3DC2" w:rsidRPr="00830A49" w:rsidRDefault="00BF3DC2" w:rsidP="004F411F">
            <w:pPr>
              <w:jc w:val="both"/>
              <w:rPr>
                <w:color w:val="0000FF"/>
              </w:rPr>
            </w:pPr>
          </w:p>
        </w:tc>
        <w:tc>
          <w:tcPr>
            <w:tcW w:w="514" w:type="dxa"/>
          </w:tcPr>
          <w:p w14:paraId="341E5492" w14:textId="77777777" w:rsidR="00BF3DC2" w:rsidRPr="00830A49" w:rsidDel="001975FD" w:rsidRDefault="00BF3DC2" w:rsidP="004F411F">
            <w:pPr>
              <w:pageBreakBefore/>
              <w:jc w:val="both"/>
            </w:pPr>
            <w:r>
              <w:t>4.</w:t>
            </w:r>
          </w:p>
        </w:tc>
        <w:tc>
          <w:tcPr>
            <w:tcW w:w="7942" w:type="dxa"/>
          </w:tcPr>
          <w:p w14:paraId="0A9F3B0F" w14:textId="77777777" w:rsidR="00BF3DC2" w:rsidRPr="00830A49" w:rsidDel="001975FD" w:rsidRDefault="00BF3DC2" w:rsidP="004F411F">
            <w:pPr>
              <w:jc w:val="both"/>
            </w:pPr>
            <w:r w:rsidRPr="00830A49">
              <w:t>is lawfully received by the disclosing Party from a third party (with full right to disclose)</w:t>
            </w:r>
            <w:r>
              <w:t>.</w:t>
            </w:r>
          </w:p>
        </w:tc>
      </w:tr>
      <w:tr w:rsidR="00BF3DC2" w:rsidRPr="00830A49" w14:paraId="71384391" w14:textId="77777777" w:rsidTr="00BF3DC2">
        <w:tc>
          <w:tcPr>
            <w:tcW w:w="615" w:type="dxa"/>
          </w:tcPr>
          <w:p w14:paraId="1520F01D" w14:textId="77777777" w:rsidR="00BF3DC2" w:rsidRPr="00830A49" w:rsidRDefault="00BF3DC2" w:rsidP="004F411F">
            <w:pPr>
              <w:jc w:val="both"/>
              <w:rPr>
                <w:color w:val="0000FF"/>
              </w:rPr>
            </w:pPr>
            <w:r w:rsidRPr="00830A49">
              <w:rPr>
                <w:color w:val="0000FF"/>
              </w:rPr>
              <w:t>C.</w:t>
            </w:r>
          </w:p>
        </w:tc>
        <w:tc>
          <w:tcPr>
            <w:tcW w:w="8456" w:type="dxa"/>
            <w:gridSpan w:val="2"/>
          </w:tcPr>
          <w:p w14:paraId="2BA843A8" w14:textId="77777777" w:rsidR="00BF3DC2" w:rsidRPr="00830A49" w:rsidRDefault="00BF3DC2" w:rsidP="004F411F">
            <w:pPr>
              <w:jc w:val="both"/>
            </w:pPr>
            <w:r w:rsidRPr="00830A49">
              <w:t>In circumstances where the Client is subject to the provisions of the Freedom of Information Act 2014</w:t>
            </w:r>
            <w:r>
              <w:t xml:space="preserve"> </w:t>
            </w:r>
            <w:r w:rsidRPr="006C766A">
              <w:t>or the European Communities (Access to Information on the Environment) Regulations 2007 to 2014</w:t>
            </w:r>
            <w:r w:rsidRPr="00830A49">
              <w:t xml:space="preserve">, then in the event of the Client receiving a request for information related to this Agreement, the Client shall consult with the Contractor in respect of the request. The Contractor shall </w:t>
            </w:r>
            <w:r>
              <w:t xml:space="preserve">specifically </w:t>
            </w:r>
            <w:r w:rsidRPr="00830A49">
              <w:t xml:space="preserve">identify any information that is not to be disclosed on grounds of </w:t>
            </w:r>
            <w:r>
              <w:t xml:space="preserve">confidentiality or </w:t>
            </w:r>
            <w:r w:rsidRPr="00830A49">
              <w:t xml:space="preserve">commercial sensitivity, and shall state the reasons for this sensitivity. The Client will consult the Contractor about this </w:t>
            </w:r>
            <w:r>
              <w:t xml:space="preserve">confidential or </w:t>
            </w:r>
            <w:r w:rsidRPr="00830A49">
              <w:t>commercially sensitive information before making a decision on any request received</w:t>
            </w:r>
            <w:r>
              <w:t xml:space="preserve"> </w:t>
            </w:r>
            <w:r w:rsidRPr="006C766A">
              <w:t>under the above legislation</w:t>
            </w:r>
            <w:r w:rsidRPr="00830A49">
              <w:t>.</w:t>
            </w:r>
            <w:r>
              <w:t xml:space="preserve"> </w:t>
            </w:r>
            <w:r w:rsidRPr="0012131C">
              <w:t xml:space="preserve">The Contracting Authority accepts no liability whatsoever in respect of any information provided which is subsequently released (irrespective of notification) or in respect of any consequential damage suffered as a result of such obligations </w:t>
            </w:r>
          </w:p>
        </w:tc>
      </w:tr>
      <w:tr w:rsidR="00BF3DC2" w:rsidRPr="00830A49" w14:paraId="62CB31A7" w14:textId="77777777" w:rsidTr="00BF3DC2">
        <w:tc>
          <w:tcPr>
            <w:tcW w:w="615" w:type="dxa"/>
          </w:tcPr>
          <w:p w14:paraId="16851314" w14:textId="77777777" w:rsidR="00BF3DC2" w:rsidRPr="00830A49" w:rsidRDefault="00BF3DC2" w:rsidP="004F411F">
            <w:pPr>
              <w:spacing w:before="120"/>
              <w:jc w:val="both"/>
              <w:rPr>
                <w:color w:val="0000FF"/>
              </w:rPr>
            </w:pPr>
            <w:r>
              <w:rPr>
                <w:color w:val="0000FF"/>
              </w:rPr>
              <w:t>D</w:t>
            </w:r>
            <w:r w:rsidRPr="00830A49">
              <w:rPr>
                <w:color w:val="0000FF"/>
              </w:rPr>
              <w:t>.</w:t>
            </w:r>
          </w:p>
        </w:tc>
        <w:tc>
          <w:tcPr>
            <w:tcW w:w="8456" w:type="dxa"/>
            <w:gridSpan w:val="2"/>
          </w:tcPr>
          <w:p w14:paraId="0A39B46B" w14:textId="77777777" w:rsidR="00BF3DC2" w:rsidRPr="00830A49" w:rsidRDefault="00BF3DC2" w:rsidP="004F411F">
            <w:pPr>
              <w:spacing w:before="120"/>
              <w:jc w:val="both"/>
            </w:pPr>
            <w:r w:rsidRPr="00830A49">
              <w:t>The terms of this clause 8 shall survive expiry, completion or termination for whatever reason of this Agreement.</w:t>
            </w:r>
          </w:p>
        </w:tc>
      </w:tr>
    </w:tbl>
    <w:p w14:paraId="283CCA22" w14:textId="77777777" w:rsidR="00BF3DC2" w:rsidRPr="00830A49" w:rsidRDefault="00BF3DC2" w:rsidP="004F411F">
      <w:pPr>
        <w:pStyle w:val="Heading2"/>
      </w:pPr>
      <w:r w:rsidRPr="00830A49">
        <w:t>9.</w:t>
      </w:r>
      <w:r w:rsidRPr="00830A49">
        <w:tab/>
        <w:t>Force Majeure</w:t>
      </w:r>
    </w:p>
    <w:tbl>
      <w:tblPr>
        <w:tblW w:w="0" w:type="auto"/>
        <w:tblLook w:val="01E0" w:firstRow="1" w:lastRow="1" w:firstColumn="1" w:lastColumn="1" w:noHBand="0" w:noVBand="0"/>
      </w:tblPr>
      <w:tblGrid>
        <w:gridCol w:w="606"/>
        <w:gridCol w:w="520"/>
        <w:gridCol w:w="7945"/>
      </w:tblGrid>
      <w:tr w:rsidR="00BF3DC2" w:rsidRPr="00830A49" w14:paraId="0CEFDC99" w14:textId="77777777" w:rsidTr="00BF3DC2">
        <w:tc>
          <w:tcPr>
            <w:tcW w:w="606" w:type="dxa"/>
          </w:tcPr>
          <w:p w14:paraId="3F23347F" w14:textId="77777777" w:rsidR="00BF3DC2" w:rsidRPr="00830A49" w:rsidRDefault="00BF3DC2" w:rsidP="004F411F">
            <w:pPr>
              <w:jc w:val="both"/>
              <w:rPr>
                <w:color w:val="0000FF"/>
              </w:rPr>
            </w:pPr>
            <w:r w:rsidRPr="00830A49">
              <w:rPr>
                <w:color w:val="0000FF"/>
              </w:rPr>
              <w:t>A.</w:t>
            </w:r>
          </w:p>
        </w:tc>
        <w:tc>
          <w:tcPr>
            <w:tcW w:w="8465" w:type="dxa"/>
            <w:gridSpan w:val="2"/>
          </w:tcPr>
          <w:p w14:paraId="44A1C42D" w14:textId="77777777" w:rsidR="00BF3DC2" w:rsidRPr="00830A49" w:rsidRDefault="00BF3DC2" w:rsidP="004F411F">
            <w:pPr>
              <w:jc w:val="both"/>
            </w:pPr>
            <w:r w:rsidRPr="00830A49">
              <w:t>A ‘Force Majeure Event’ means an event or circumstance or combination of events and/or circumstances not within the reasonable control of the Affected Party (as defined in clause 9B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tc>
      </w:tr>
      <w:tr w:rsidR="00BF3DC2" w:rsidRPr="00830A49" w14:paraId="4C3A54F1" w14:textId="77777777" w:rsidTr="00BF3DC2">
        <w:tc>
          <w:tcPr>
            <w:tcW w:w="606" w:type="dxa"/>
          </w:tcPr>
          <w:p w14:paraId="68EEA2C9" w14:textId="77777777" w:rsidR="00BF3DC2" w:rsidRPr="00830A49" w:rsidRDefault="00BF3DC2" w:rsidP="004F411F">
            <w:pPr>
              <w:jc w:val="both"/>
              <w:rPr>
                <w:color w:val="0000FF"/>
              </w:rPr>
            </w:pPr>
            <w:r w:rsidRPr="00830A49">
              <w:rPr>
                <w:color w:val="0000FF"/>
              </w:rPr>
              <w:t>B.</w:t>
            </w:r>
          </w:p>
        </w:tc>
        <w:tc>
          <w:tcPr>
            <w:tcW w:w="8465" w:type="dxa"/>
            <w:gridSpan w:val="2"/>
          </w:tcPr>
          <w:p w14:paraId="25E7E49E" w14:textId="77777777" w:rsidR="00BF3DC2" w:rsidRPr="00830A49" w:rsidRDefault="00BF3DC2" w:rsidP="004F411F">
            <w:pPr>
              <w:jc w:val="both"/>
            </w:pPr>
            <w:r w:rsidRPr="00830A49">
              <w:t>In the event of any failure, interruption or delay in the performance of either Party’s obligations (or of any of them) resulting from any Force Majeure Event, that Party (“the Affected Party”) shall promptly notify the other Party in writing specifying:</w:t>
            </w:r>
          </w:p>
        </w:tc>
      </w:tr>
      <w:tr w:rsidR="00BF3DC2" w:rsidRPr="00830A49" w14:paraId="680A8B5F" w14:textId="77777777" w:rsidTr="00BF3DC2">
        <w:tc>
          <w:tcPr>
            <w:tcW w:w="606" w:type="dxa"/>
          </w:tcPr>
          <w:p w14:paraId="74D98FB1" w14:textId="77777777" w:rsidR="00BF3DC2" w:rsidRPr="00830A49" w:rsidRDefault="00BF3DC2" w:rsidP="004F411F">
            <w:pPr>
              <w:jc w:val="both"/>
              <w:rPr>
                <w:color w:val="0000FF"/>
              </w:rPr>
            </w:pPr>
          </w:p>
        </w:tc>
        <w:tc>
          <w:tcPr>
            <w:tcW w:w="520" w:type="dxa"/>
          </w:tcPr>
          <w:p w14:paraId="596A79F4" w14:textId="77777777" w:rsidR="00BF3DC2" w:rsidRPr="00830A49" w:rsidRDefault="00BF3DC2" w:rsidP="004F411F">
            <w:pPr>
              <w:jc w:val="both"/>
            </w:pPr>
            <w:r w:rsidRPr="00830A49">
              <w:t>1.</w:t>
            </w:r>
          </w:p>
        </w:tc>
        <w:tc>
          <w:tcPr>
            <w:tcW w:w="7945" w:type="dxa"/>
          </w:tcPr>
          <w:p w14:paraId="64D55AD5" w14:textId="77777777" w:rsidR="00BF3DC2" w:rsidRPr="00830A49" w:rsidRDefault="00BF3DC2" w:rsidP="004F411F">
            <w:pPr>
              <w:jc w:val="both"/>
            </w:pPr>
            <w:r w:rsidRPr="00830A49">
              <w:t>the nature of the Force Majeure Event;</w:t>
            </w:r>
          </w:p>
        </w:tc>
      </w:tr>
      <w:tr w:rsidR="00BF3DC2" w:rsidRPr="00830A49" w14:paraId="00DF396C" w14:textId="77777777" w:rsidTr="00BF3DC2">
        <w:tc>
          <w:tcPr>
            <w:tcW w:w="606" w:type="dxa"/>
          </w:tcPr>
          <w:p w14:paraId="7791AE39" w14:textId="77777777" w:rsidR="00BF3DC2" w:rsidRPr="00830A49" w:rsidRDefault="00BF3DC2" w:rsidP="004F411F">
            <w:pPr>
              <w:jc w:val="both"/>
              <w:rPr>
                <w:color w:val="0000FF"/>
              </w:rPr>
            </w:pPr>
          </w:p>
        </w:tc>
        <w:tc>
          <w:tcPr>
            <w:tcW w:w="520" w:type="dxa"/>
          </w:tcPr>
          <w:p w14:paraId="2AD5C46F" w14:textId="77777777" w:rsidR="00BF3DC2" w:rsidRPr="00830A49" w:rsidRDefault="00BF3DC2" w:rsidP="004F411F">
            <w:pPr>
              <w:jc w:val="both"/>
            </w:pPr>
            <w:r w:rsidRPr="00830A49">
              <w:t>2.</w:t>
            </w:r>
          </w:p>
        </w:tc>
        <w:tc>
          <w:tcPr>
            <w:tcW w:w="7945" w:type="dxa"/>
          </w:tcPr>
          <w:p w14:paraId="65DD9663" w14:textId="77777777" w:rsidR="00BF3DC2" w:rsidRPr="00830A49" w:rsidRDefault="00BF3DC2" w:rsidP="004F411F">
            <w:pPr>
              <w:jc w:val="both"/>
            </w:pPr>
            <w:r w:rsidRPr="00830A49">
              <w:t>the anticipated delay in the performance of obligations;</w:t>
            </w:r>
          </w:p>
        </w:tc>
      </w:tr>
      <w:tr w:rsidR="00BF3DC2" w:rsidRPr="00830A49" w14:paraId="17D23843" w14:textId="77777777" w:rsidTr="00BF3DC2">
        <w:tc>
          <w:tcPr>
            <w:tcW w:w="606" w:type="dxa"/>
          </w:tcPr>
          <w:p w14:paraId="0EAA9577" w14:textId="77777777" w:rsidR="00BF3DC2" w:rsidRPr="00830A49" w:rsidRDefault="00BF3DC2" w:rsidP="004F411F">
            <w:pPr>
              <w:jc w:val="both"/>
              <w:rPr>
                <w:color w:val="0000FF"/>
              </w:rPr>
            </w:pPr>
          </w:p>
        </w:tc>
        <w:tc>
          <w:tcPr>
            <w:tcW w:w="520" w:type="dxa"/>
          </w:tcPr>
          <w:p w14:paraId="4134B6AC" w14:textId="77777777" w:rsidR="00BF3DC2" w:rsidRPr="00830A49" w:rsidRDefault="00BF3DC2" w:rsidP="004F411F">
            <w:pPr>
              <w:jc w:val="both"/>
            </w:pPr>
            <w:r w:rsidRPr="00830A49">
              <w:t>3.</w:t>
            </w:r>
          </w:p>
        </w:tc>
        <w:tc>
          <w:tcPr>
            <w:tcW w:w="7945" w:type="dxa"/>
          </w:tcPr>
          <w:p w14:paraId="1E50AB8E" w14:textId="77777777" w:rsidR="00BF3DC2" w:rsidRPr="00830A49" w:rsidRDefault="00BF3DC2" w:rsidP="004F411F">
            <w:pPr>
              <w:jc w:val="both"/>
            </w:pPr>
            <w:r w:rsidRPr="00830A49">
              <w:t>the action proposed to minimise the impact of the Force Majeure Event;</w:t>
            </w:r>
          </w:p>
        </w:tc>
      </w:tr>
      <w:tr w:rsidR="00BF3DC2" w:rsidRPr="00830A49" w14:paraId="5DF67FA0" w14:textId="77777777" w:rsidTr="00BF3DC2">
        <w:tc>
          <w:tcPr>
            <w:tcW w:w="606" w:type="dxa"/>
          </w:tcPr>
          <w:p w14:paraId="76C5155D" w14:textId="77777777" w:rsidR="00BF3DC2" w:rsidRPr="00830A49" w:rsidRDefault="00BF3DC2" w:rsidP="004F411F">
            <w:pPr>
              <w:jc w:val="both"/>
              <w:rPr>
                <w:color w:val="0000FF"/>
              </w:rPr>
            </w:pPr>
          </w:p>
        </w:tc>
        <w:tc>
          <w:tcPr>
            <w:tcW w:w="8465" w:type="dxa"/>
            <w:gridSpan w:val="2"/>
          </w:tcPr>
          <w:p w14:paraId="01D18561" w14:textId="77777777" w:rsidR="00BF3DC2" w:rsidRPr="00830A49" w:rsidRDefault="00BF3DC2" w:rsidP="004F411F">
            <w:pPr>
              <w:jc w:val="both"/>
            </w:pPr>
            <w:r w:rsidRPr="00830A49">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tc>
      </w:tr>
      <w:tr w:rsidR="00BF3DC2" w:rsidRPr="00830A49" w14:paraId="43F18A5A" w14:textId="77777777" w:rsidTr="00BF3DC2">
        <w:tc>
          <w:tcPr>
            <w:tcW w:w="606" w:type="dxa"/>
          </w:tcPr>
          <w:p w14:paraId="548B0F78" w14:textId="77777777" w:rsidR="00BF3DC2" w:rsidRPr="00830A49" w:rsidRDefault="00BF3DC2" w:rsidP="004F411F">
            <w:pPr>
              <w:jc w:val="both"/>
              <w:rPr>
                <w:color w:val="0000FF"/>
              </w:rPr>
            </w:pPr>
            <w:r w:rsidRPr="00830A49">
              <w:rPr>
                <w:color w:val="0000FF"/>
              </w:rPr>
              <w:t>C.</w:t>
            </w:r>
          </w:p>
        </w:tc>
        <w:tc>
          <w:tcPr>
            <w:tcW w:w="8465" w:type="dxa"/>
            <w:gridSpan w:val="2"/>
          </w:tcPr>
          <w:p w14:paraId="75DD401D" w14:textId="6D69D7FD" w:rsidR="00BF3DC2" w:rsidRPr="00830A49" w:rsidRDefault="00BF3DC2" w:rsidP="004F411F">
            <w:pPr>
              <w:jc w:val="both"/>
            </w:pPr>
            <w:r w:rsidRPr="00830A49">
              <w:t xml:space="preserve">If the Force Majeure Event continues for </w:t>
            </w:r>
            <w:r>
              <w:fldChar w:fldCharType="begin">
                <w:ffData>
                  <w:name w:val="Text154"/>
                  <w:enabled/>
                  <w:calcOnExit w:val="0"/>
                  <w:textInput>
                    <w:default w:val="[insert number]"/>
                  </w:textInput>
                </w:ffData>
              </w:fldChar>
            </w:r>
            <w:bookmarkStart w:id="15" w:name="Text154"/>
            <w:r>
              <w:instrText xml:space="preserve"> FORMTEXT </w:instrText>
            </w:r>
            <w:r>
              <w:fldChar w:fldCharType="separate"/>
            </w:r>
            <w:r>
              <w:rPr>
                <w:noProof/>
              </w:rPr>
              <w:t>[insert number]</w:t>
            </w:r>
            <w:r>
              <w:fldChar w:fldCharType="end"/>
            </w:r>
            <w:bookmarkEnd w:id="15"/>
            <w:r w:rsidRPr="00830A49">
              <w:t xml:space="preserve"> calendar days either Party may terminate at </w:t>
            </w:r>
            <w:r w:rsidR="00FA785A">
              <w:t>fourteen (</w:t>
            </w:r>
            <w:r w:rsidRPr="00830A49">
              <w:t>14</w:t>
            </w:r>
            <w:r w:rsidR="00FA785A">
              <w:t>)</w:t>
            </w:r>
            <w:r w:rsidRPr="00830A49">
              <w:t xml:space="preserve"> </w:t>
            </w:r>
            <w:r w:rsidR="00FA785A" w:rsidRPr="00830A49">
              <w:t>days’ notice</w:t>
            </w:r>
            <w:r w:rsidRPr="00830A49">
              <w:t>.</w:t>
            </w:r>
          </w:p>
        </w:tc>
      </w:tr>
      <w:tr w:rsidR="00BF3DC2" w:rsidRPr="00830A49" w14:paraId="1E0A2241" w14:textId="77777777" w:rsidTr="00BF3DC2">
        <w:tc>
          <w:tcPr>
            <w:tcW w:w="606" w:type="dxa"/>
          </w:tcPr>
          <w:p w14:paraId="2455753D" w14:textId="77777777" w:rsidR="00BF3DC2" w:rsidRPr="00830A49" w:rsidRDefault="00BF3DC2" w:rsidP="004F411F">
            <w:pPr>
              <w:jc w:val="both"/>
              <w:rPr>
                <w:color w:val="0000FF"/>
              </w:rPr>
            </w:pPr>
            <w:r w:rsidRPr="00830A49">
              <w:rPr>
                <w:color w:val="0000FF"/>
              </w:rPr>
              <w:t>D.</w:t>
            </w:r>
          </w:p>
        </w:tc>
        <w:tc>
          <w:tcPr>
            <w:tcW w:w="8465" w:type="dxa"/>
            <w:gridSpan w:val="2"/>
          </w:tcPr>
          <w:p w14:paraId="7D7F7721" w14:textId="77777777" w:rsidR="00BF3DC2" w:rsidRPr="00830A49" w:rsidRDefault="00BF3DC2" w:rsidP="004F411F">
            <w:pPr>
              <w:jc w:val="both"/>
            </w:pPr>
            <w:r w:rsidRPr="00830A49">
              <w:t>In circumstances where the Contractor is the Affected Party, the Client shall be relieved from any obligation to make payments under this Agreement save to the extent that payments are properly due and payable for obligations actually fulfilled by the Contractor in accordance with the terms and conditions of this Agreement.</w:t>
            </w:r>
          </w:p>
        </w:tc>
      </w:tr>
    </w:tbl>
    <w:p w14:paraId="05D0D56F" w14:textId="77777777" w:rsidR="00BF3DC2" w:rsidRPr="00830A49" w:rsidRDefault="00BF3DC2" w:rsidP="004F411F">
      <w:pPr>
        <w:pStyle w:val="Heading2"/>
      </w:pPr>
      <w:r>
        <w:t>10</w:t>
      </w:r>
      <w:r w:rsidRPr="00830A49">
        <w:t>.</w:t>
      </w:r>
      <w:r w:rsidRPr="00830A49">
        <w:tab/>
      </w:r>
      <w:r>
        <w:t>Termination</w:t>
      </w:r>
      <w:r w:rsidRPr="00830A49">
        <w:t xml:space="preserve"> </w:t>
      </w:r>
    </w:p>
    <w:tbl>
      <w:tblPr>
        <w:tblW w:w="0" w:type="auto"/>
        <w:tblLook w:val="01E0" w:firstRow="1" w:lastRow="1" w:firstColumn="1" w:lastColumn="1" w:noHBand="0" w:noVBand="0"/>
      </w:tblPr>
      <w:tblGrid>
        <w:gridCol w:w="613"/>
        <w:gridCol w:w="516"/>
        <w:gridCol w:w="7942"/>
      </w:tblGrid>
      <w:tr w:rsidR="00BF3DC2" w:rsidRPr="00830A49" w14:paraId="51036708" w14:textId="77777777" w:rsidTr="00BF3DC2">
        <w:tc>
          <w:tcPr>
            <w:tcW w:w="613" w:type="dxa"/>
          </w:tcPr>
          <w:p w14:paraId="3798B12E" w14:textId="77777777" w:rsidR="00BF3DC2" w:rsidRPr="00830A49" w:rsidRDefault="00BF3DC2" w:rsidP="004F411F">
            <w:pPr>
              <w:jc w:val="both"/>
              <w:rPr>
                <w:color w:val="0000FF"/>
              </w:rPr>
            </w:pPr>
            <w:r w:rsidRPr="00830A49">
              <w:rPr>
                <w:color w:val="0000FF"/>
              </w:rPr>
              <w:t>A.</w:t>
            </w:r>
          </w:p>
        </w:tc>
        <w:tc>
          <w:tcPr>
            <w:tcW w:w="8458" w:type="dxa"/>
            <w:gridSpan w:val="2"/>
          </w:tcPr>
          <w:p w14:paraId="77D211D7" w14:textId="77777777" w:rsidR="00BF3DC2" w:rsidRPr="00830A49" w:rsidRDefault="00BF3DC2" w:rsidP="004F411F">
            <w:pPr>
              <w:jc w:val="both"/>
            </w:pPr>
            <w:r>
              <w:rPr>
                <w:lang w:val="en-US"/>
              </w:rPr>
              <w:t>T</w:t>
            </w:r>
            <w:r w:rsidRPr="00830A49">
              <w:t xml:space="preserve">his Agreement may be terminated by the Client, without liability for compensation or damages, by serving </w:t>
            </w:r>
            <w:r>
              <w:fldChar w:fldCharType="begin">
                <w:ffData>
                  <w:name w:val="Text147"/>
                  <w:enabled/>
                  <w:calcOnExit w:val="0"/>
                  <w:textInput>
                    <w:default w:val="[insert period of time months]"/>
                  </w:textInput>
                </w:ffData>
              </w:fldChar>
            </w:r>
            <w:r>
              <w:instrText xml:space="preserve"> FORMTEXT </w:instrText>
            </w:r>
            <w:r>
              <w:fldChar w:fldCharType="separate"/>
            </w:r>
            <w:r>
              <w:rPr>
                <w:noProof/>
              </w:rPr>
              <w:t>[insert period of time months]</w:t>
            </w:r>
            <w:r>
              <w:fldChar w:fldCharType="end"/>
            </w:r>
            <w:r w:rsidRPr="00830A49">
              <w:t xml:space="preserve"> written notice to the Contractor.  </w:t>
            </w:r>
            <w:r>
              <w:rPr>
                <w:lang w:val="en-US"/>
              </w:rPr>
              <w:t>T</w:t>
            </w:r>
            <w:r w:rsidRPr="00830A49">
              <w:t xml:space="preserve">his Agreement may be terminated by the Contractor, without liability for compensation or damages, by serving </w:t>
            </w:r>
            <w:r>
              <w:fldChar w:fldCharType="begin">
                <w:ffData>
                  <w:name w:val=""/>
                  <w:enabled/>
                  <w:calcOnExit w:val="0"/>
                  <w:textInput>
                    <w:default w:val="[insert period of time months]"/>
                  </w:textInput>
                </w:ffData>
              </w:fldChar>
            </w:r>
            <w:r>
              <w:instrText xml:space="preserve"> FORMTEXT </w:instrText>
            </w:r>
            <w:r>
              <w:fldChar w:fldCharType="separate"/>
            </w:r>
            <w:r>
              <w:rPr>
                <w:noProof/>
              </w:rPr>
              <w:t>[insert period of time months]</w:t>
            </w:r>
            <w:r>
              <w:fldChar w:fldCharType="end"/>
            </w:r>
            <w:r w:rsidRPr="00830A49">
              <w:t xml:space="preserve"> written notice to the Client. </w:t>
            </w:r>
          </w:p>
        </w:tc>
      </w:tr>
      <w:tr w:rsidR="00BF3DC2" w:rsidRPr="00830A49" w14:paraId="6EE8F696" w14:textId="77777777" w:rsidTr="00BF3DC2">
        <w:tc>
          <w:tcPr>
            <w:tcW w:w="613" w:type="dxa"/>
          </w:tcPr>
          <w:p w14:paraId="0A94768D" w14:textId="77777777" w:rsidR="00BF3DC2" w:rsidRPr="00830A49" w:rsidRDefault="00BF3DC2" w:rsidP="004F411F">
            <w:pPr>
              <w:jc w:val="both"/>
              <w:rPr>
                <w:color w:val="0000FF"/>
              </w:rPr>
            </w:pPr>
            <w:r w:rsidRPr="00830A49">
              <w:rPr>
                <w:color w:val="0000FF"/>
              </w:rPr>
              <w:t>B.</w:t>
            </w:r>
          </w:p>
        </w:tc>
        <w:tc>
          <w:tcPr>
            <w:tcW w:w="8458" w:type="dxa"/>
            <w:gridSpan w:val="2"/>
          </w:tcPr>
          <w:p w14:paraId="7C94AE20" w14:textId="77777777" w:rsidR="00BF3DC2" w:rsidRPr="00830A49" w:rsidRDefault="00BF3DC2" w:rsidP="004F411F">
            <w:pPr>
              <w:spacing w:after="80"/>
              <w:jc w:val="both"/>
            </w:pPr>
            <w:r w:rsidRPr="00830A49">
              <w:t xml:space="preserve">Either Party shall have the right (in addition to </w:t>
            </w:r>
            <w:r w:rsidRPr="00447F8D">
              <w:t xml:space="preserve">its rights under clause </w:t>
            </w:r>
            <w:r>
              <w:t>10</w:t>
            </w:r>
            <w:r w:rsidRPr="00447F8D">
              <w:t xml:space="preserve">(a) and </w:t>
            </w:r>
            <w:r w:rsidRPr="00830A49">
              <w:t>any other rights which it has at law) to terminate this Agreement immediately and without liability for compensation or damages on the happening of any of the following:</w:t>
            </w:r>
          </w:p>
        </w:tc>
      </w:tr>
      <w:tr w:rsidR="00BF3DC2" w:rsidRPr="00830A49" w14:paraId="00228165" w14:textId="77777777" w:rsidTr="00BF3DC2">
        <w:tc>
          <w:tcPr>
            <w:tcW w:w="613" w:type="dxa"/>
          </w:tcPr>
          <w:p w14:paraId="7A48C728" w14:textId="77777777" w:rsidR="00BF3DC2" w:rsidRPr="00830A49" w:rsidRDefault="00BF3DC2" w:rsidP="004F411F">
            <w:pPr>
              <w:jc w:val="both"/>
              <w:rPr>
                <w:color w:val="0000FF"/>
              </w:rPr>
            </w:pPr>
          </w:p>
        </w:tc>
        <w:tc>
          <w:tcPr>
            <w:tcW w:w="516" w:type="dxa"/>
          </w:tcPr>
          <w:p w14:paraId="550D54AC" w14:textId="77777777" w:rsidR="00BF3DC2" w:rsidRPr="00830A49" w:rsidRDefault="00BF3DC2" w:rsidP="004F411F">
            <w:pPr>
              <w:jc w:val="both"/>
            </w:pPr>
            <w:r w:rsidRPr="00830A49">
              <w:t>1.</w:t>
            </w:r>
          </w:p>
        </w:tc>
        <w:tc>
          <w:tcPr>
            <w:tcW w:w="7942" w:type="dxa"/>
          </w:tcPr>
          <w:p w14:paraId="7B763029" w14:textId="77777777" w:rsidR="00BF3DC2" w:rsidRPr="00830A49" w:rsidRDefault="00BF3DC2" w:rsidP="004F411F">
            <w:pPr>
              <w:spacing w:after="80"/>
              <w:jc w:val="both"/>
            </w:pPr>
            <w:r w:rsidRPr="00830A49">
              <w:t xml:space="preserve">if the other Party commits any serious breach or a series of breaches of any provision of this Agreement and fails to remedy such breach(es) (if the breach(es) are capable of remedy) within 30 days after receipt of a request in writing from the other Party; </w:t>
            </w:r>
          </w:p>
        </w:tc>
      </w:tr>
      <w:tr w:rsidR="00BF3DC2" w:rsidRPr="00830A49" w14:paraId="6117BC3B" w14:textId="77777777" w:rsidTr="00BF3DC2">
        <w:tc>
          <w:tcPr>
            <w:tcW w:w="613" w:type="dxa"/>
          </w:tcPr>
          <w:p w14:paraId="46CAB3C4" w14:textId="77777777" w:rsidR="00BF3DC2" w:rsidRPr="00830A49" w:rsidRDefault="00BF3DC2" w:rsidP="004F411F">
            <w:pPr>
              <w:jc w:val="both"/>
              <w:rPr>
                <w:color w:val="0000FF"/>
              </w:rPr>
            </w:pPr>
          </w:p>
        </w:tc>
        <w:tc>
          <w:tcPr>
            <w:tcW w:w="516" w:type="dxa"/>
          </w:tcPr>
          <w:p w14:paraId="695F4942" w14:textId="77777777" w:rsidR="00BF3DC2" w:rsidRPr="00830A49" w:rsidRDefault="00BF3DC2" w:rsidP="004F411F">
            <w:pPr>
              <w:jc w:val="both"/>
            </w:pPr>
            <w:r w:rsidRPr="00830A49">
              <w:t>2.</w:t>
            </w:r>
          </w:p>
        </w:tc>
        <w:tc>
          <w:tcPr>
            <w:tcW w:w="7942" w:type="dxa"/>
          </w:tcPr>
          <w:p w14:paraId="078A5627" w14:textId="77777777" w:rsidR="00BF3DC2" w:rsidRPr="00830A49" w:rsidRDefault="00BF3DC2" w:rsidP="004F411F">
            <w:pPr>
              <w:spacing w:after="80"/>
              <w:jc w:val="both"/>
            </w:pPr>
            <w:r w:rsidRPr="00830A49">
              <w:t>if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r>
              <w:t>;</w:t>
            </w:r>
          </w:p>
        </w:tc>
      </w:tr>
      <w:tr w:rsidR="00BF3DC2" w:rsidRPr="00830A49" w14:paraId="538ABA5B" w14:textId="77777777" w:rsidTr="00BF3DC2">
        <w:trPr>
          <w:trHeight w:val="1015"/>
        </w:trPr>
        <w:tc>
          <w:tcPr>
            <w:tcW w:w="613" w:type="dxa"/>
          </w:tcPr>
          <w:p w14:paraId="669D07C3" w14:textId="77777777" w:rsidR="00BF3DC2" w:rsidRPr="00830A49" w:rsidRDefault="00BF3DC2" w:rsidP="004F411F">
            <w:pPr>
              <w:jc w:val="both"/>
              <w:rPr>
                <w:color w:val="0000FF"/>
              </w:rPr>
            </w:pPr>
          </w:p>
        </w:tc>
        <w:tc>
          <w:tcPr>
            <w:tcW w:w="516" w:type="dxa"/>
          </w:tcPr>
          <w:p w14:paraId="313FA5FF" w14:textId="77777777" w:rsidR="00BF3DC2" w:rsidRPr="00830A49" w:rsidRDefault="00BF3DC2" w:rsidP="004F411F">
            <w:pPr>
              <w:jc w:val="both"/>
            </w:pPr>
            <w:r>
              <w:t>3.</w:t>
            </w:r>
          </w:p>
        </w:tc>
        <w:tc>
          <w:tcPr>
            <w:tcW w:w="7942" w:type="dxa"/>
          </w:tcPr>
          <w:p w14:paraId="71CFFF86" w14:textId="77777777" w:rsidR="00BF3DC2" w:rsidRDefault="00BF3DC2" w:rsidP="004F411F">
            <w:pPr>
              <w:jc w:val="both"/>
            </w:pPr>
            <w:r w:rsidRPr="006C766A">
              <w:t xml:space="preserve">in circumstances where the </w:t>
            </w:r>
            <w:r>
              <w:t>Client</w:t>
            </w:r>
            <w:r w:rsidRPr="006C766A">
              <w:t xml:space="preserve"> becomes aware of any conflict of interest on the part of the Contractor which cannot, in the opinion of the </w:t>
            </w:r>
            <w:r>
              <w:t>Client</w:t>
            </w:r>
            <w:r w:rsidRPr="006C766A">
              <w:t>, be removed by other means; and</w:t>
            </w:r>
          </w:p>
        </w:tc>
      </w:tr>
      <w:tr w:rsidR="00BF3DC2" w:rsidRPr="00830A49" w14:paraId="1C8C1F63" w14:textId="77777777" w:rsidTr="00BF3DC2">
        <w:tc>
          <w:tcPr>
            <w:tcW w:w="613" w:type="dxa"/>
          </w:tcPr>
          <w:p w14:paraId="0C1C0682" w14:textId="77777777" w:rsidR="00BF3DC2" w:rsidRPr="00830A49" w:rsidRDefault="00BF3DC2" w:rsidP="004F411F">
            <w:pPr>
              <w:jc w:val="both"/>
              <w:rPr>
                <w:color w:val="0000FF"/>
              </w:rPr>
            </w:pPr>
          </w:p>
        </w:tc>
        <w:tc>
          <w:tcPr>
            <w:tcW w:w="516" w:type="dxa"/>
          </w:tcPr>
          <w:p w14:paraId="2A326DB6" w14:textId="77777777" w:rsidR="00BF3DC2" w:rsidRDefault="00BF3DC2" w:rsidP="004F411F">
            <w:pPr>
              <w:jc w:val="both"/>
            </w:pPr>
            <w:r>
              <w:t>4.</w:t>
            </w:r>
          </w:p>
        </w:tc>
        <w:tc>
          <w:tcPr>
            <w:tcW w:w="7942" w:type="dxa"/>
          </w:tcPr>
          <w:p w14:paraId="6BA7B9B4" w14:textId="77777777" w:rsidR="00BF3DC2" w:rsidRPr="006C766A" w:rsidRDefault="00BF3DC2" w:rsidP="004F411F">
            <w:pPr>
              <w:jc w:val="both"/>
            </w:pPr>
            <w:r>
              <w:t>in circumstances where the Client becomes aware of any registrable interest on the part of the Contractor.</w:t>
            </w:r>
          </w:p>
        </w:tc>
      </w:tr>
      <w:tr w:rsidR="00BF3DC2" w:rsidRPr="00830A49" w14:paraId="53154B68" w14:textId="77777777" w:rsidTr="00BF3DC2">
        <w:tc>
          <w:tcPr>
            <w:tcW w:w="613" w:type="dxa"/>
          </w:tcPr>
          <w:p w14:paraId="469CC925" w14:textId="77777777" w:rsidR="00BF3DC2" w:rsidRPr="00830A49" w:rsidRDefault="00BF3DC2" w:rsidP="004F411F">
            <w:pPr>
              <w:jc w:val="both"/>
              <w:rPr>
                <w:color w:val="0000FF"/>
              </w:rPr>
            </w:pPr>
            <w:r w:rsidRPr="00830A49">
              <w:rPr>
                <w:color w:val="0000FF"/>
              </w:rPr>
              <w:t>C.</w:t>
            </w:r>
          </w:p>
        </w:tc>
        <w:tc>
          <w:tcPr>
            <w:tcW w:w="8458" w:type="dxa"/>
            <w:gridSpan w:val="2"/>
          </w:tcPr>
          <w:p w14:paraId="07DD626B" w14:textId="77777777" w:rsidR="00BF3DC2" w:rsidRPr="00830A49" w:rsidRDefault="00BF3DC2" w:rsidP="004F411F">
            <w:pPr>
              <w:jc w:val="both"/>
            </w:pPr>
            <w:r w:rsidRPr="00830A49">
              <w:t>The Client shall have the right, in addition to any other rights which it has at law, to terminate this Agreement immedi</w:t>
            </w:r>
            <w:r w:rsidRPr="003215FF">
              <w:t xml:space="preserve">ately and without liability for compensation or damages in circumstances where the Client becomes aware that any of the exclusion grounds set out in </w:t>
            </w:r>
            <w:r w:rsidRPr="006C766A">
              <w:t>Regulation 57 of the Regulations</w:t>
            </w:r>
            <w:r w:rsidRPr="003215FF">
              <w:t xml:space="preserve"> apply to the Contractor.</w:t>
            </w:r>
          </w:p>
        </w:tc>
      </w:tr>
      <w:tr w:rsidR="00BF3DC2" w:rsidRPr="00830A49" w14:paraId="16E2B5D0" w14:textId="77777777" w:rsidTr="00BF3DC2">
        <w:tc>
          <w:tcPr>
            <w:tcW w:w="613" w:type="dxa"/>
          </w:tcPr>
          <w:p w14:paraId="72FAB8E2" w14:textId="77777777" w:rsidR="00BF3DC2" w:rsidRPr="00830A49" w:rsidRDefault="00BF3DC2" w:rsidP="004F411F">
            <w:pPr>
              <w:jc w:val="both"/>
              <w:rPr>
                <w:color w:val="0000FF"/>
              </w:rPr>
            </w:pPr>
            <w:r w:rsidRPr="00830A49">
              <w:rPr>
                <w:color w:val="0000FF"/>
              </w:rPr>
              <w:t>D.</w:t>
            </w:r>
          </w:p>
        </w:tc>
        <w:tc>
          <w:tcPr>
            <w:tcW w:w="8458" w:type="dxa"/>
            <w:gridSpan w:val="2"/>
          </w:tcPr>
          <w:p w14:paraId="1793A9B8" w14:textId="77777777" w:rsidR="00BF3DC2" w:rsidRPr="00830A49" w:rsidRDefault="00BF3DC2" w:rsidP="004F411F">
            <w:pPr>
              <w:jc w:val="both"/>
            </w:pPr>
            <w:r w:rsidRPr="00830A49">
              <w:t>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tc>
      </w:tr>
      <w:tr w:rsidR="00BF3DC2" w:rsidRPr="00830A49" w14:paraId="38C48097" w14:textId="77777777" w:rsidTr="007E28C1">
        <w:trPr>
          <w:trHeight w:val="70"/>
        </w:trPr>
        <w:tc>
          <w:tcPr>
            <w:tcW w:w="613" w:type="dxa"/>
          </w:tcPr>
          <w:p w14:paraId="1265A85C" w14:textId="77777777" w:rsidR="00BF3DC2" w:rsidRPr="00830A49" w:rsidRDefault="00BF3DC2" w:rsidP="004F411F">
            <w:pPr>
              <w:jc w:val="both"/>
              <w:rPr>
                <w:color w:val="0000FF"/>
              </w:rPr>
            </w:pPr>
          </w:p>
        </w:tc>
        <w:tc>
          <w:tcPr>
            <w:tcW w:w="8458" w:type="dxa"/>
            <w:gridSpan w:val="2"/>
          </w:tcPr>
          <w:p w14:paraId="60F882F3" w14:textId="77777777" w:rsidR="00BF3DC2" w:rsidRPr="00830A49" w:rsidRDefault="00BF3DC2" w:rsidP="004F411F">
            <w:pPr>
              <w:jc w:val="both"/>
            </w:pPr>
          </w:p>
        </w:tc>
      </w:tr>
    </w:tbl>
    <w:p w14:paraId="6585F24D" w14:textId="77777777" w:rsidR="00BF3DC2" w:rsidRPr="00830A49" w:rsidRDefault="00BF3DC2" w:rsidP="004F411F">
      <w:pPr>
        <w:pStyle w:val="Heading2"/>
      </w:pPr>
      <w:r w:rsidRPr="00830A49">
        <w:t>11.</w:t>
      </w:r>
      <w:r w:rsidRPr="00830A49">
        <w:tab/>
        <w:t xml:space="preserve">Contract Management </w:t>
      </w:r>
    </w:p>
    <w:tbl>
      <w:tblPr>
        <w:tblW w:w="5000" w:type="pct"/>
        <w:tblLook w:val="01E0" w:firstRow="1" w:lastRow="1" w:firstColumn="1" w:lastColumn="1" w:noHBand="0" w:noVBand="0"/>
      </w:tblPr>
      <w:tblGrid>
        <w:gridCol w:w="610"/>
        <w:gridCol w:w="513"/>
        <w:gridCol w:w="7948"/>
      </w:tblGrid>
      <w:tr w:rsidR="00BF3DC2" w:rsidRPr="00830A49" w14:paraId="04F91A5F" w14:textId="77777777" w:rsidTr="00BF3DC2">
        <w:tc>
          <w:tcPr>
            <w:tcW w:w="336" w:type="pct"/>
          </w:tcPr>
          <w:p w14:paraId="5EAD5ED2" w14:textId="77777777" w:rsidR="00BF3DC2" w:rsidRPr="00830A49" w:rsidRDefault="00BF3DC2" w:rsidP="004F411F">
            <w:pPr>
              <w:jc w:val="both"/>
              <w:rPr>
                <w:color w:val="0000FF"/>
              </w:rPr>
            </w:pPr>
            <w:r w:rsidRPr="00830A49">
              <w:rPr>
                <w:color w:val="0000FF"/>
              </w:rPr>
              <w:t>A.</w:t>
            </w:r>
          </w:p>
        </w:tc>
        <w:tc>
          <w:tcPr>
            <w:tcW w:w="4664" w:type="pct"/>
            <w:gridSpan w:val="2"/>
          </w:tcPr>
          <w:p w14:paraId="3C1B78E1" w14:textId="77777777" w:rsidR="00BF3DC2" w:rsidRPr="00830A49" w:rsidRDefault="00BF3DC2" w:rsidP="004F411F">
            <w:pPr>
              <w:jc w:val="both"/>
            </w:pPr>
            <w:r w:rsidRPr="00830A49">
              <w:t>The Client’s Contact and the Contractor’s Contact shall liaise on a regular basis to address any issues arising which may impact on the performance of this Agreement and to agree milestones, compliance schedules and operational protocols as required by the Client from time to time. If requested in writing by the Client the Contractor shall meet formally with the Client to report on progress and shall comply with all written directions of the Client.</w:t>
            </w:r>
          </w:p>
        </w:tc>
      </w:tr>
      <w:tr w:rsidR="00BF3DC2" w:rsidRPr="00830A49" w14:paraId="2EFF1255" w14:textId="77777777" w:rsidTr="00BF3DC2">
        <w:tc>
          <w:tcPr>
            <w:tcW w:w="336" w:type="pct"/>
          </w:tcPr>
          <w:p w14:paraId="63755EB0" w14:textId="77777777" w:rsidR="00BF3DC2" w:rsidRPr="00830A49" w:rsidRDefault="00BF3DC2" w:rsidP="004F411F">
            <w:pPr>
              <w:jc w:val="both"/>
              <w:rPr>
                <w:color w:val="0000FF"/>
              </w:rPr>
            </w:pPr>
            <w:r w:rsidRPr="00830A49">
              <w:rPr>
                <w:color w:val="0000FF"/>
              </w:rPr>
              <w:t>B.</w:t>
            </w:r>
          </w:p>
        </w:tc>
        <w:tc>
          <w:tcPr>
            <w:tcW w:w="4664" w:type="pct"/>
            <w:gridSpan w:val="2"/>
          </w:tcPr>
          <w:p w14:paraId="28BE7E46" w14:textId="77777777" w:rsidR="00BF3DC2" w:rsidRPr="00830A49" w:rsidRDefault="00BF3DC2" w:rsidP="004F411F">
            <w:pPr>
              <w:spacing w:after="80"/>
              <w:jc w:val="both"/>
            </w:pPr>
            <w:r w:rsidRPr="00830A49">
              <w:t>The Contractor agrees to:</w:t>
            </w:r>
          </w:p>
        </w:tc>
      </w:tr>
      <w:tr w:rsidR="00BF3DC2" w:rsidRPr="00830A49" w14:paraId="1EC72329" w14:textId="77777777" w:rsidTr="00BF3DC2">
        <w:tc>
          <w:tcPr>
            <w:tcW w:w="336" w:type="pct"/>
          </w:tcPr>
          <w:p w14:paraId="0A6F04A0" w14:textId="77777777" w:rsidR="00BF3DC2" w:rsidRPr="00830A49" w:rsidRDefault="00BF3DC2" w:rsidP="004F411F">
            <w:pPr>
              <w:jc w:val="both"/>
              <w:rPr>
                <w:color w:val="0000FF"/>
              </w:rPr>
            </w:pPr>
          </w:p>
        </w:tc>
        <w:tc>
          <w:tcPr>
            <w:tcW w:w="283" w:type="pct"/>
          </w:tcPr>
          <w:p w14:paraId="60111503" w14:textId="77777777" w:rsidR="00BF3DC2" w:rsidRPr="00830A49" w:rsidRDefault="00BF3DC2" w:rsidP="004F411F">
            <w:pPr>
              <w:spacing w:line="320" w:lineRule="exact"/>
              <w:jc w:val="both"/>
            </w:pPr>
            <w:r w:rsidRPr="00830A49">
              <w:t>1.</w:t>
            </w:r>
          </w:p>
        </w:tc>
        <w:tc>
          <w:tcPr>
            <w:tcW w:w="4381" w:type="pct"/>
          </w:tcPr>
          <w:p w14:paraId="0A5FF859" w14:textId="77777777" w:rsidR="00BF3DC2" w:rsidRPr="00830A49" w:rsidRDefault="00BF3DC2" w:rsidP="004F411F">
            <w:pPr>
              <w:spacing w:after="80"/>
              <w:jc w:val="both"/>
            </w:pPr>
            <w:r w:rsidRPr="00830A49">
              <w:t>liaise with and keep the Client’s Contact fully informed of any matter which might affect the observance and performance of the Contractor’s obligations under th</w:t>
            </w:r>
            <w:r>
              <w:t>is</w:t>
            </w:r>
            <w:r w:rsidRPr="00830A49">
              <w:t xml:space="preserve"> Agreement;</w:t>
            </w:r>
          </w:p>
        </w:tc>
      </w:tr>
      <w:tr w:rsidR="00BF3DC2" w:rsidRPr="00830A49" w14:paraId="60305656" w14:textId="77777777" w:rsidTr="00BF3DC2">
        <w:tc>
          <w:tcPr>
            <w:tcW w:w="336" w:type="pct"/>
          </w:tcPr>
          <w:p w14:paraId="589C918B" w14:textId="77777777" w:rsidR="00BF3DC2" w:rsidRPr="00830A49" w:rsidRDefault="00BF3DC2" w:rsidP="004F411F">
            <w:pPr>
              <w:jc w:val="both"/>
              <w:rPr>
                <w:color w:val="0000FF"/>
              </w:rPr>
            </w:pPr>
          </w:p>
        </w:tc>
        <w:tc>
          <w:tcPr>
            <w:tcW w:w="283" w:type="pct"/>
          </w:tcPr>
          <w:p w14:paraId="09885D70" w14:textId="77777777" w:rsidR="00BF3DC2" w:rsidRPr="00830A49" w:rsidRDefault="00BF3DC2" w:rsidP="004F411F">
            <w:pPr>
              <w:spacing w:line="320" w:lineRule="exact"/>
              <w:jc w:val="both"/>
            </w:pPr>
            <w:r w:rsidRPr="00830A49">
              <w:t>2.</w:t>
            </w:r>
          </w:p>
        </w:tc>
        <w:tc>
          <w:tcPr>
            <w:tcW w:w="4381" w:type="pct"/>
          </w:tcPr>
          <w:p w14:paraId="4F75404B" w14:textId="77777777" w:rsidR="00BF3DC2" w:rsidRDefault="00BF3DC2" w:rsidP="004F411F">
            <w:pPr>
              <w:spacing w:after="80"/>
              <w:jc w:val="both"/>
            </w:pPr>
            <w:r w:rsidRPr="00830A49">
              <w:t xml:space="preserve">maintain such records and comply with such reporting arrangements and protocols required by the Client from time to time; </w:t>
            </w:r>
          </w:p>
        </w:tc>
      </w:tr>
      <w:tr w:rsidR="00BF3DC2" w:rsidRPr="00B8044E" w14:paraId="564CD7F8" w14:textId="77777777" w:rsidTr="00BF3DC2">
        <w:tc>
          <w:tcPr>
            <w:tcW w:w="336" w:type="pct"/>
          </w:tcPr>
          <w:p w14:paraId="396CF9F5" w14:textId="77777777" w:rsidR="00BF3DC2" w:rsidRPr="00B8044E" w:rsidRDefault="00BF3DC2" w:rsidP="004F411F">
            <w:pPr>
              <w:spacing w:line="256" w:lineRule="auto"/>
              <w:jc w:val="both"/>
              <w:rPr>
                <w:color w:val="0000FF"/>
              </w:rPr>
            </w:pPr>
          </w:p>
        </w:tc>
        <w:tc>
          <w:tcPr>
            <w:tcW w:w="283" w:type="pct"/>
            <w:hideMark/>
          </w:tcPr>
          <w:p w14:paraId="24BE083E" w14:textId="77777777" w:rsidR="00BF3DC2" w:rsidRPr="00B8044E" w:rsidRDefault="00BF3DC2" w:rsidP="004F411F">
            <w:pPr>
              <w:spacing w:line="316" w:lineRule="auto"/>
              <w:jc w:val="both"/>
            </w:pPr>
            <w:r w:rsidRPr="00B8044E">
              <w:t>3.</w:t>
            </w:r>
          </w:p>
        </w:tc>
        <w:tc>
          <w:tcPr>
            <w:tcW w:w="4381" w:type="pct"/>
            <w:hideMark/>
          </w:tcPr>
          <w:p w14:paraId="294EFD01" w14:textId="77777777" w:rsidR="00BF3DC2" w:rsidRPr="00B8044E" w:rsidRDefault="00BF3DC2" w:rsidP="004F411F">
            <w:pPr>
              <w:spacing w:line="316" w:lineRule="auto"/>
              <w:jc w:val="both"/>
            </w:pPr>
            <w:r w:rsidRPr="00B8044E">
              <w:t>comply with all reasonable directions of the Client; and</w:t>
            </w:r>
          </w:p>
        </w:tc>
      </w:tr>
      <w:tr w:rsidR="00BF3DC2" w:rsidRPr="00B8044E" w14:paraId="32F11F48" w14:textId="77777777" w:rsidTr="00BF3DC2">
        <w:tc>
          <w:tcPr>
            <w:tcW w:w="336" w:type="pct"/>
          </w:tcPr>
          <w:p w14:paraId="5D061F4E" w14:textId="77777777" w:rsidR="00BF3DC2" w:rsidRPr="00B8044E" w:rsidRDefault="00BF3DC2" w:rsidP="004F411F">
            <w:pPr>
              <w:spacing w:line="256" w:lineRule="auto"/>
              <w:jc w:val="both"/>
              <w:rPr>
                <w:color w:val="0000FF"/>
              </w:rPr>
            </w:pPr>
          </w:p>
        </w:tc>
        <w:tc>
          <w:tcPr>
            <w:tcW w:w="283" w:type="pct"/>
            <w:hideMark/>
          </w:tcPr>
          <w:p w14:paraId="4EEBE7D9" w14:textId="77777777" w:rsidR="00BF3DC2" w:rsidRPr="00B8044E" w:rsidRDefault="00BF3DC2" w:rsidP="004F411F">
            <w:pPr>
              <w:spacing w:line="316" w:lineRule="auto"/>
              <w:jc w:val="both"/>
            </w:pPr>
            <w:r w:rsidRPr="00B8044E">
              <w:t>4</w:t>
            </w:r>
            <w:r>
              <w:t>.</w:t>
            </w:r>
          </w:p>
        </w:tc>
        <w:tc>
          <w:tcPr>
            <w:tcW w:w="4381" w:type="pct"/>
            <w:hideMark/>
          </w:tcPr>
          <w:p w14:paraId="4B2A5AFB" w14:textId="77777777" w:rsidR="00BF3DC2" w:rsidRPr="00B8044E" w:rsidRDefault="00BF3DC2" w:rsidP="004F411F">
            <w:pPr>
              <w:spacing w:line="316" w:lineRule="auto"/>
              <w:jc w:val="both"/>
            </w:pPr>
            <w:r w:rsidRPr="00B8044E">
              <w:t>comply with the service levels and performance indicators set out in Schedule D.</w:t>
            </w:r>
          </w:p>
        </w:tc>
      </w:tr>
      <w:tr w:rsidR="00BF3DC2" w:rsidRPr="00830A49" w14:paraId="2820FE5C" w14:textId="77777777" w:rsidTr="00BF3DC2">
        <w:tc>
          <w:tcPr>
            <w:tcW w:w="336" w:type="pct"/>
          </w:tcPr>
          <w:p w14:paraId="6749EDA9" w14:textId="77777777" w:rsidR="00BF3DC2" w:rsidRPr="00830A49" w:rsidRDefault="00BF3DC2" w:rsidP="004F411F">
            <w:pPr>
              <w:jc w:val="both"/>
              <w:rPr>
                <w:color w:val="0000FF"/>
              </w:rPr>
            </w:pPr>
            <w:r w:rsidRPr="00830A49">
              <w:rPr>
                <w:color w:val="0000FF"/>
              </w:rPr>
              <w:t>C.</w:t>
            </w:r>
          </w:p>
        </w:tc>
        <w:tc>
          <w:tcPr>
            <w:tcW w:w="4664" w:type="pct"/>
            <w:gridSpan w:val="2"/>
          </w:tcPr>
          <w:p w14:paraId="1A2F6ACD" w14:textId="77777777" w:rsidR="00BF3DC2" w:rsidRPr="00830A49" w:rsidRDefault="00BF3DC2" w:rsidP="004F411F">
            <w:pPr>
              <w:spacing w:after="80"/>
              <w:jc w:val="both"/>
            </w:pPr>
            <w:r w:rsidRPr="00830A49">
              <w:t>The Client 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 Client thereby arising. The cost of inspection shall be borne by the Client.</w:t>
            </w:r>
          </w:p>
        </w:tc>
      </w:tr>
      <w:tr w:rsidR="00BF3DC2" w:rsidRPr="00830A49" w14:paraId="2E4955C1" w14:textId="77777777" w:rsidTr="00BF3DC2">
        <w:tc>
          <w:tcPr>
            <w:tcW w:w="336" w:type="pct"/>
          </w:tcPr>
          <w:p w14:paraId="14CAD8A1" w14:textId="77777777" w:rsidR="00BF3DC2" w:rsidRPr="00830A49" w:rsidRDefault="00BF3DC2" w:rsidP="004F411F">
            <w:pPr>
              <w:jc w:val="both"/>
              <w:rPr>
                <w:color w:val="0000FF"/>
              </w:rPr>
            </w:pPr>
            <w:r w:rsidRPr="00830A49">
              <w:rPr>
                <w:color w:val="0000FF"/>
              </w:rPr>
              <w:t>D.</w:t>
            </w:r>
          </w:p>
        </w:tc>
        <w:tc>
          <w:tcPr>
            <w:tcW w:w="4664" w:type="pct"/>
            <w:gridSpan w:val="2"/>
          </w:tcPr>
          <w:p w14:paraId="44E55DB9" w14:textId="77777777" w:rsidR="00BF3DC2" w:rsidRPr="00830A49" w:rsidRDefault="00BF3DC2" w:rsidP="004F411F">
            <w:pPr>
              <w:spacing w:after="80"/>
              <w:jc w:val="both"/>
            </w:pPr>
            <w:r w:rsidRPr="00830A49">
              <w:t>The Contractor shall be required to hold for the Term insurances of the nature and amount as set out in the RFT and shall immediately advise the Client of any material change to its insured status. The Contractor shall produce proof of current premiums paid upon request and where required produce valid certificates of insurance for inspection. The Contractor shall carry out all directions of the Client with regard to compliance with this clause 11D.</w:t>
            </w:r>
          </w:p>
        </w:tc>
      </w:tr>
    </w:tbl>
    <w:p w14:paraId="4E6B94E5" w14:textId="77777777" w:rsidR="00BF3DC2" w:rsidRPr="00830A49" w:rsidRDefault="00BF3DC2" w:rsidP="004F411F">
      <w:pPr>
        <w:pStyle w:val="Heading2"/>
      </w:pPr>
      <w:r w:rsidRPr="00830A49">
        <w:t>12.</w:t>
      </w:r>
      <w:r w:rsidRPr="00830A49">
        <w:tab/>
        <w:t>Disputes</w:t>
      </w:r>
    </w:p>
    <w:tbl>
      <w:tblPr>
        <w:tblW w:w="0" w:type="auto"/>
        <w:tblLook w:val="01E0" w:firstRow="1" w:lastRow="1" w:firstColumn="1" w:lastColumn="1" w:noHBand="0" w:noVBand="0"/>
      </w:tblPr>
      <w:tblGrid>
        <w:gridCol w:w="767"/>
        <w:gridCol w:w="8304"/>
      </w:tblGrid>
      <w:tr w:rsidR="00BF3DC2" w:rsidRPr="00830A49" w14:paraId="68FA9D7F" w14:textId="77777777" w:rsidTr="00BF3DC2">
        <w:tc>
          <w:tcPr>
            <w:tcW w:w="778" w:type="dxa"/>
          </w:tcPr>
          <w:p w14:paraId="103BEF7C" w14:textId="77777777" w:rsidR="00BF3DC2" w:rsidRPr="00830A49" w:rsidRDefault="00BF3DC2" w:rsidP="004F411F">
            <w:pPr>
              <w:jc w:val="both"/>
              <w:rPr>
                <w:color w:val="0000FF"/>
              </w:rPr>
            </w:pPr>
            <w:r w:rsidRPr="00830A49">
              <w:rPr>
                <w:color w:val="0000FF"/>
              </w:rPr>
              <w:t>A.</w:t>
            </w:r>
          </w:p>
        </w:tc>
        <w:tc>
          <w:tcPr>
            <w:tcW w:w="8509" w:type="dxa"/>
          </w:tcPr>
          <w:p w14:paraId="665F16CD" w14:textId="77777777" w:rsidR="00BF3DC2" w:rsidRDefault="00BF3DC2" w:rsidP="004F411F">
            <w:pPr>
              <w:jc w:val="both"/>
            </w:pPr>
            <w:r w:rsidRPr="00830A49">
              <w:t xml:space="preserve">In the event of any dispute arising out of or relating to this Agreement (the “Dispute”), the Parties shall first seek settlement of the Dispute as set out below. </w:t>
            </w:r>
          </w:p>
        </w:tc>
      </w:tr>
      <w:tr w:rsidR="00BF3DC2" w:rsidRPr="00830A49" w14:paraId="1A37B0ED" w14:textId="77777777" w:rsidTr="00BF3DC2">
        <w:tc>
          <w:tcPr>
            <w:tcW w:w="778" w:type="dxa"/>
          </w:tcPr>
          <w:p w14:paraId="717907F8" w14:textId="77777777" w:rsidR="00BF3DC2" w:rsidRPr="00830A49" w:rsidRDefault="00BF3DC2" w:rsidP="004F411F">
            <w:pPr>
              <w:jc w:val="both"/>
              <w:rPr>
                <w:color w:val="0000FF"/>
              </w:rPr>
            </w:pPr>
            <w:r w:rsidRPr="00830A49">
              <w:rPr>
                <w:color w:val="0000FF"/>
              </w:rPr>
              <w:t>B.</w:t>
            </w:r>
          </w:p>
        </w:tc>
        <w:tc>
          <w:tcPr>
            <w:tcW w:w="8509" w:type="dxa"/>
          </w:tcPr>
          <w:p w14:paraId="4B33B871" w14:textId="77777777" w:rsidR="00BF3DC2" w:rsidRDefault="00BF3DC2" w:rsidP="004F411F">
            <w:pPr>
              <w:jc w:val="both"/>
            </w:pPr>
            <w:r w:rsidRPr="00830A49">
              <w:t>The Dispute shall be referred as soon as practicable to</w:t>
            </w:r>
            <w:r>
              <w:t xml:space="preserve"> </w:t>
            </w:r>
            <w:r>
              <w:fldChar w:fldCharType="begin">
                <w:ffData>
                  <w:name w:val="Text144"/>
                  <w:enabled/>
                  <w:calcOnExit w:val="0"/>
                  <w:textInput>
                    <w:default w:val="[insert Contractor contact]"/>
                  </w:textInput>
                </w:ffData>
              </w:fldChar>
            </w:r>
            <w:bookmarkStart w:id="16" w:name="Text144"/>
            <w:r>
              <w:instrText xml:space="preserve"> FORMTEXT </w:instrText>
            </w:r>
            <w:r>
              <w:fldChar w:fldCharType="separate"/>
            </w:r>
            <w:r>
              <w:rPr>
                <w:noProof/>
              </w:rPr>
              <w:t>[insert Contractor contact]</w:t>
            </w:r>
            <w:r>
              <w:fldChar w:fldCharType="end"/>
            </w:r>
            <w:bookmarkEnd w:id="16"/>
            <w:r w:rsidRPr="00830A49">
              <w:t xml:space="preserve"> within the Contractor and to</w:t>
            </w:r>
            <w:r>
              <w:t xml:space="preserve"> </w:t>
            </w:r>
            <w:r>
              <w:fldChar w:fldCharType="begin">
                <w:ffData>
                  <w:name w:val="Text145"/>
                  <w:enabled/>
                  <w:calcOnExit w:val="0"/>
                  <w:textInput>
                    <w:default w:val="[insert Client contact]"/>
                  </w:textInput>
                </w:ffData>
              </w:fldChar>
            </w:r>
            <w:bookmarkStart w:id="17" w:name="Text145"/>
            <w:r>
              <w:instrText xml:space="preserve"> FORMTEXT </w:instrText>
            </w:r>
            <w:r>
              <w:fldChar w:fldCharType="separate"/>
            </w:r>
            <w:r>
              <w:rPr>
                <w:noProof/>
              </w:rPr>
              <w:t>[insert Client contact]</w:t>
            </w:r>
            <w:r>
              <w:fldChar w:fldCharType="end"/>
            </w:r>
            <w:bookmarkEnd w:id="17"/>
            <w:r w:rsidRPr="00830A49">
              <w:t xml:space="preserve"> within the C</w:t>
            </w:r>
            <w:r>
              <w:t>lient</w:t>
            </w:r>
            <w:r w:rsidRPr="00830A49">
              <w:t xml:space="preserve"> respectively.</w:t>
            </w:r>
          </w:p>
        </w:tc>
      </w:tr>
      <w:tr w:rsidR="00BF3DC2" w:rsidRPr="00830A49" w14:paraId="5CAC8B72" w14:textId="77777777" w:rsidTr="00BF3DC2">
        <w:tc>
          <w:tcPr>
            <w:tcW w:w="778" w:type="dxa"/>
          </w:tcPr>
          <w:p w14:paraId="658B40D2" w14:textId="77777777" w:rsidR="00BF3DC2" w:rsidRPr="00830A49" w:rsidRDefault="00BF3DC2" w:rsidP="004F411F">
            <w:pPr>
              <w:jc w:val="both"/>
              <w:rPr>
                <w:color w:val="0000FF"/>
              </w:rPr>
            </w:pPr>
            <w:r w:rsidRPr="00830A49">
              <w:rPr>
                <w:color w:val="0000FF"/>
              </w:rPr>
              <w:t>C</w:t>
            </w:r>
            <w:r>
              <w:rPr>
                <w:color w:val="0000FF"/>
              </w:rPr>
              <w:t>.</w:t>
            </w:r>
          </w:p>
        </w:tc>
        <w:tc>
          <w:tcPr>
            <w:tcW w:w="8509" w:type="dxa"/>
          </w:tcPr>
          <w:p w14:paraId="2A42B87E" w14:textId="77777777" w:rsidR="00BF3DC2" w:rsidRDefault="00BF3DC2" w:rsidP="004F411F">
            <w:pPr>
              <w:jc w:val="both"/>
            </w:pPr>
            <w:r w:rsidRPr="00830A49">
              <w:t>If the Dispute has not been resolved within fifteen (15) Business Days (or such longer period as may be agreed in writing by the Parties) of being referred to the nominated representatives, then either Party may refer the Dispute to an independent mediator, the identity of whom shall be agreed in advance by the Parties.</w:t>
            </w:r>
          </w:p>
        </w:tc>
      </w:tr>
      <w:tr w:rsidR="00BF3DC2" w:rsidRPr="00830A49" w14:paraId="17C79F91" w14:textId="77777777" w:rsidTr="00BF3DC2">
        <w:tc>
          <w:tcPr>
            <w:tcW w:w="778" w:type="dxa"/>
          </w:tcPr>
          <w:p w14:paraId="626E6DCD" w14:textId="77777777" w:rsidR="00BF3DC2" w:rsidRPr="00830A49" w:rsidRDefault="00BF3DC2" w:rsidP="004F411F">
            <w:pPr>
              <w:jc w:val="both"/>
              <w:rPr>
                <w:color w:val="0000FF"/>
              </w:rPr>
            </w:pPr>
            <w:r w:rsidRPr="00830A49">
              <w:rPr>
                <w:color w:val="0000FF"/>
              </w:rPr>
              <w:t>D</w:t>
            </w:r>
            <w:r>
              <w:rPr>
                <w:color w:val="0000FF"/>
              </w:rPr>
              <w:t>.</w:t>
            </w:r>
          </w:p>
        </w:tc>
        <w:tc>
          <w:tcPr>
            <w:tcW w:w="8509" w:type="dxa"/>
          </w:tcPr>
          <w:p w14:paraId="41774610" w14:textId="77777777" w:rsidR="00BF3DC2" w:rsidRDefault="00BF3DC2" w:rsidP="004F411F">
            <w:pPr>
              <w:jc w:val="both"/>
            </w:pPr>
            <w:r w:rsidRPr="00830A49">
              <w:t>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CEDR Ireland to appoint a mediator.</w:t>
            </w:r>
          </w:p>
        </w:tc>
      </w:tr>
      <w:tr w:rsidR="00BF3DC2" w:rsidRPr="00830A49" w14:paraId="555831BE" w14:textId="77777777" w:rsidTr="00BF3DC2">
        <w:tc>
          <w:tcPr>
            <w:tcW w:w="778" w:type="dxa"/>
          </w:tcPr>
          <w:p w14:paraId="604149A7" w14:textId="77777777" w:rsidR="00BF3DC2" w:rsidRPr="00830A49" w:rsidRDefault="00BF3DC2" w:rsidP="004F411F">
            <w:pPr>
              <w:jc w:val="both"/>
              <w:rPr>
                <w:color w:val="0000FF"/>
              </w:rPr>
            </w:pPr>
            <w:r w:rsidRPr="00830A49">
              <w:rPr>
                <w:color w:val="0000FF"/>
              </w:rPr>
              <w:lastRenderedPageBreak/>
              <w:t>E</w:t>
            </w:r>
            <w:r>
              <w:rPr>
                <w:color w:val="0000FF"/>
              </w:rPr>
              <w:t>.</w:t>
            </w:r>
          </w:p>
        </w:tc>
        <w:tc>
          <w:tcPr>
            <w:tcW w:w="8509" w:type="dxa"/>
          </w:tcPr>
          <w:p w14:paraId="43B36C8D" w14:textId="77777777" w:rsidR="00BF3DC2" w:rsidRDefault="00BF3DC2" w:rsidP="004F411F">
            <w:pPr>
              <w:jc w:val="both"/>
            </w:pPr>
            <w:r w:rsidRPr="00830A49">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tc>
      </w:tr>
      <w:tr w:rsidR="00BF3DC2" w:rsidRPr="00830A49" w14:paraId="23F09085" w14:textId="77777777" w:rsidTr="00BF3DC2">
        <w:tc>
          <w:tcPr>
            <w:tcW w:w="778" w:type="dxa"/>
          </w:tcPr>
          <w:p w14:paraId="33791BAB" w14:textId="77777777" w:rsidR="00BF3DC2" w:rsidRPr="00830A49" w:rsidRDefault="00BF3DC2" w:rsidP="004F411F">
            <w:pPr>
              <w:jc w:val="both"/>
              <w:rPr>
                <w:color w:val="0000FF"/>
              </w:rPr>
            </w:pPr>
            <w:r w:rsidRPr="00830A49">
              <w:rPr>
                <w:color w:val="0000FF"/>
              </w:rPr>
              <w:t>F</w:t>
            </w:r>
            <w:r>
              <w:rPr>
                <w:color w:val="0000FF"/>
              </w:rPr>
              <w:t>.</w:t>
            </w:r>
          </w:p>
        </w:tc>
        <w:tc>
          <w:tcPr>
            <w:tcW w:w="8509" w:type="dxa"/>
          </w:tcPr>
          <w:p w14:paraId="48273A33" w14:textId="77777777" w:rsidR="00BF3DC2" w:rsidRDefault="00BF3DC2" w:rsidP="004F411F">
            <w:pPr>
              <w:jc w:val="both"/>
            </w:pPr>
            <w:r w:rsidRPr="00830A49">
              <w:t>The Parties shall share equally the cost of the mediator.  The costs of all experts and any other third parties who, at the request of any Party, shall have been instructed in the mediation, shall be for the sole account of, and shall be discharged by that Party.</w:t>
            </w:r>
          </w:p>
        </w:tc>
      </w:tr>
      <w:tr w:rsidR="00BF3DC2" w:rsidRPr="00830A49" w14:paraId="66BC1DD7" w14:textId="77777777" w:rsidTr="00BF3DC2">
        <w:tc>
          <w:tcPr>
            <w:tcW w:w="778" w:type="dxa"/>
          </w:tcPr>
          <w:p w14:paraId="5EE4F78F" w14:textId="77777777" w:rsidR="00BF3DC2" w:rsidRPr="00830A49" w:rsidRDefault="00BF3DC2" w:rsidP="004F411F">
            <w:pPr>
              <w:jc w:val="both"/>
              <w:rPr>
                <w:color w:val="0000FF"/>
              </w:rPr>
            </w:pPr>
            <w:r w:rsidRPr="00830A49">
              <w:rPr>
                <w:color w:val="0000FF"/>
              </w:rPr>
              <w:t>G</w:t>
            </w:r>
            <w:r>
              <w:rPr>
                <w:color w:val="0000FF"/>
              </w:rPr>
              <w:t>.</w:t>
            </w:r>
          </w:p>
        </w:tc>
        <w:tc>
          <w:tcPr>
            <w:tcW w:w="8509" w:type="dxa"/>
          </w:tcPr>
          <w:p w14:paraId="10FA2077" w14:textId="77777777" w:rsidR="00BF3DC2" w:rsidRDefault="00BF3DC2" w:rsidP="004F411F">
            <w:pPr>
              <w:jc w:val="both"/>
            </w:pPr>
            <w:r w:rsidRPr="00830A49">
              <w:t>For the avoidance of doubt, the obligations of the Parties under this Agreement shall not cease, or be suspended or delayed by the reference of a dispute to mediation.  The Contractor shall comply fully with the requirements of the Agreement at all times</w:t>
            </w:r>
          </w:p>
        </w:tc>
      </w:tr>
    </w:tbl>
    <w:p w14:paraId="59D1AC2D" w14:textId="77777777" w:rsidR="00BF3DC2" w:rsidRPr="00830A49" w:rsidRDefault="00BF3DC2" w:rsidP="004F411F">
      <w:pPr>
        <w:pStyle w:val="Heading2"/>
      </w:pPr>
      <w:r w:rsidRPr="00830A49">
        <w:t>13.</w:t>
      </w:r>
      <w:r w:rsidRPr="00830A49">
        <w:tab/>
        <w:t xml:space="preserve">Governing Law, Choice of Jurisdiction and Execution </w:t>
      </w:r>
    </w:p>
    <w:tbl>
      <w:tblPr>
        <w:tblW w:w="0" w:type="auto"/>
        <w:tblLook w:val="01E0" w:firstRow="1" w:lastRow="1" w:firstColumn="1" w:lastColumn="1" w:noHBand="0" w:noVBand="0"/>
      </w:tblPr>
      <w:tblGrid>
        <w:gridCol w:w="610"/>
        <w:gridCol w:w="8461"/>
      </w:tblGrid>
      <w:tr w:rsidR="00BF3DC2" w:rsidRPr="00830A49" w14:paraId="5C5860F6" w14:textId="77777777">
        <w:tc>
          <w:tcPr>
            <w:tcW w:w="648" w:type="dxa"/>
          </w:tcPr>
          <w:p w14:paraId="5BC729D7" w14:textId="77777777" w:rsidR="00BF3DC2" w:rsidRPr="00830A49" w:rsidRDefault="00BF3DC2" w:rsidP="004F411F">
            <w:pPr>
              <w:jc w:val="both"/>
              <w:rPr>
                <w:color w:val="0000FF"/>
              </w:rPr>
            </w:pPr>
            <w:r w:rsidRPr="00830A49">
              <w:rPr>
                <w:color w:val="0000FF"/>
              </w:rPr>
              <w:t>A.</w:t>
            </w:r>
          </w:p>
        </w:tc>
        <w:tc>
          <w:tcPr>
            <w:tcW w:w="9773" w:type="dxa"/>
          </w:tcPr>
          <w:p w14:paraId="029D01BD" w14:textId="77777777" w:rsidR="00BF3DC2" w:rsidRPr="00830A49" w:rsidRDefault="00BF3DC2" w:rsidP="004F411F">
            <w:pPr>
              <w:jc w:val="both"/>
            </w:pPr>
            <w:r w:rsidRPr="00830A49">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tc>
      </w:tr>
      <w:tr w:rsidR="00BF3DC2" w:rsidRPr="00830A49" w14:paraId="2F00E5B4" w14:textId="77777777">
        <w:tc>
          <w:tcPr>
            <w:tcW w:w="648" w:type="dxa"/>
          </w:tcPr>
          <w:p w14:paraId="458CAB24" w14:textId="77777777" w:rsidR="00BF3DC2" w:rsidRPr="00830A49" w:rsidRDefault="00BF3DC2" w:rsidP="004F411F">
            <w:pPr>
              <w:jc w:val="both"/>
              <w:rPr>
                <w:color w:val="0000FF"/>
              </w:rPr>
            </w:pPr>
            <w:r w:rsidRPr="00830A49">
              <w:rPr>
                <w:color w:val="0000FF"/>
              </w:rPr>
              <w:t>B.</w:t>
            </w:r>
          </w:p>
        </w:tc>
        <w:tc>
          <w:tcPr>
            <w:tcW w:w="9773" w:type="dxa"/>
          </w:tcPr>
          <w:p w14:paraId="408E5287" w14:textId="77777777" w:rsidR="00BF3DC2" w:rsidRPr="00830A49" w:rsidRDefault="00BF3DC2" w:rsidP="004F411F">
            <w:pPr>
              <w:jc w:val="both"/>
            </w:pPr>
            <w:r w:rsidRPr="00830A49">
              <w:t>This Agreement shall be executed in duplicate and each copy of the Agreement shall be signed by all the Parties hereto. Each of the Parties to this Agreement confirms that this Agreement is executed by their duly authorised officers.</w:t>
            </w:r>
          </w:p>
        </w:tc>
      </w:tr>
    </w:tbl>
    <w:p w14:paraId="5078EA01" w14:textId="77777777" w:rsidR="00BF3DC2" w:rsidRPr="00830A49" w:rsidRDefault="00BF3DC2" w:rsidP="004F411F">
      <w:pPr>
        <w:pStyle w:val="Heading2"/>
      </w:pPr>
      <w:r w:rsidRPr="00830A49">
        <w:t>14.</w:t>
      </w:r>
      <w:r w:rsidRPr="00830A49">
        <w:tab/>
        <w:t xml:space="preserve">Notices </w:t>
      </w:r>
    </w:p>
    <w:tbl>
      <w:tblPr>
        <w:tblW w:w="0" w:type="auto"/>
        <w:tblLook w:val="01E0" w:firstRow="1" w:lastRow="1" w:firstColumn="1" w:lastColumn="1" w:noHBand="0" w:noVBand="0"/>
      </w:tblPr>
      <w:tblGrid>
        <w:gridCol w:w="606"/>
        <w:gridCol w:w="514"/>
        <w:gridCol w:w="7951"/>
      </w:tblGrid>
      <w:tr w:rsidR="00BF3DC2" w:rsidRPr="00830A49" w14:paraId="3223C1C9" w14:textId="77777777">
        <w:tc>
          <w:tcPr>
            <w:tcW w:w="648" w:type="dxa"/>
          </w:tcPr>
          <w:p w14:paraId="49B60A5F" w14:textId="77777777" w:rsidR="00BF3DC2" w:rsidRPr="00830A49" w:rsidRDefault="00BF3DC2" w:rsidP="004F411F">
            <w:pPr>
              <w:jc w:val="both"/>
              <w:rPr>
                <w:color w:val="0000FF"/>
              </w:rPr>
            </w:pPr>
            <w:r w:rsidRPr="00830A49">
              <w:rPr>
                <w:color w:val="0000FF"/>
              </w:rPr>
              <w:t>A.</w:t>
            </w:r>
          </w:p>
        </w:tc>
        <w:tc>
          <w:tcPr>
            <w:tcW w:w="9773" w:type="dxa"/>
            <w:gridSpan w:val="2"/>
          </w:tcPr>
          <w:p w14:paraId="67B8A877" w14:textId="77777777" w:rsidR="00BF3DC2" w:rsidRPr="00830A49" w:rsidRDefault="00BF3DC2" w:rsidP="004F411F">
            <w:pPr>
              <w:jc w:val="both"/>
            </w:pPr>
            <w:r w:rsidRPr="00830A49">
              <w:t>Any notice or other written communication to be given under this Agreement shall either be delivered personally or sent by registered post or email.  The Parties will from time to time agree primary and alternative contact persons and details for the purposes of this clause 14.</w:t>
            </w:r>
          </w:p>
        </w:tc>
      </w:tr>
      <w:tr w:rsidR="00BF3DC2" w:rsidRPr="00830A49" w14:paraId="4B5CABF2" w14:textId="77777777">
        <w:tc>
          <w:tcPr>
            <w:tcW w:w="648" w:type="dxa"/>
          </w:tcPr>
          <w:p w14:paraId="20CE0CB8" w14:textId="77777777" w:rsidR="00BF3DC2" w:rsidRPr="00830A49" w:rsidRDefault="00BF3DC2" w:rsidP="004F411F">
            <w:pPr>
              <w:jc w:val="both"/>
              <w:rPr>
                <w:color w:val="0000FF"/>
              </w:rPr>
            </w:pPr>
            <w:r w:rsidRPr="00830A49">
              <w:rPr>
                <w:color w:val="0000FF"/>
              </w:rPr>
              <w:t>B.</w:t>
            </w:r>
          </w:p>
        </w:tc>
        <w:tc>
          <w:tcPr>
            <w:tcW w:w="9773" w:type="dxa"/>
            <w:gridSpan w:val="2"/>
          </w:tcPr>
          <w:p w14:paraId="1BCABA60" w14:textId="77777777" w:rsidR="00BF3DC2" w:rsidRPr="00830A49" w:rsidRDefault="00BF3DC2" w:rsidP="004F411F">
            <w:pPr>
              <w:jc w:val="both"/>
            </w:pPr>
            <w:r w:rsidRPr="00830A49">
              <w:t>All notices shall be deemed to have been served as follows:</w:t>
            </w:r>
          </w:p>
        </w:tc>
      </w:tr>
      <w:tr w:rsidR="00BF3DC2" w:rsidRPr="00830A49" w14:paraId="551E57E3" w14:textId="77777777">
        <w:tc>
          <w:tcPr>
            <w:tcW w:w="648" w:type="dxa"/>
          </w:tcPr>
          <w:p w14:paraId="3D3D5029" w14:textId="77777777" w:rsidR="00BF3DC2" w:rsidRPr="00830A49" w:rsidRDefault="00BF3DC2" w:rsidP="004F411F">
            <w:pPr>
              <w:jc w:val="both"/>
              <w:rPr>
                <w:color w:val="0000FF"/>
              </w:rPr>
            </w:pPr>
          </w:p>
        </w:tc>
        <w:tc>
          <w:tcPr>
            <w:tcW w:w="540" w:type="dxa"/>
          </w:tcPr>
          <w:p w14:paraId="74390849" w14:textId="77777777" w:rsidR="00BF3DC2" w:rsidRPr="00830A49" w:rsidRDefault="00BF3DC2" w:rsidP="004F411F">
            <w:pPr>
              <w:jc w:val="both"/>
            </w:pPr>
            <w:r w:rsidRPr="00830A49">
              <w:t>1.</w:t>
            </w:r>
          </w:p>
        </w:tc>
        <w:tc>
          <w:tcPr>
            <w:tcW w:w="9233" w:type="dxa"/>
          </w:tcPr>
          <w:p w14:paraId="4AFFDF17" w14:textId="77777777" w:rsidR="00BF3DC2" w:rsidRPr="00830A49" w:rsidRDefault="00BF3DC2" w:rsidP="004F411F">
            <w:pPr>
              <w:jc w:val="both"/>
            </w:pPr>
            <w:r w:rsidRPr="00830A49">
              <w:t>if personally delivered, at the time of delivery;</w:t>
            </w:r>
          </w:p>
        </w:tc>
      </w:tr>
      <w:tr w:rsidR="00BF3DC2" w:rsidRPr="00830A49" w14:paraId="0011AB53" w14:textId="77777777">
        <w:tc>
          <w:tcPr>
            <w:tcW w:w="648" w:type="dxa"/>
          </w:tcPr>
          <w:p w14:paraId="081E73D6" w14:textId="77777777" w:rsidR="00BF3DC2" w:rsidRPr="00830A49" w:rsidRDefault="00BF3DC2" w:rsidP="004F411F">
            <w:pPr>
              <w:jc w:val="both"/>
              <w:rPr>
                <w:color w:val="0000FF"/>
              </w:rPr>
            </w:pPr>
          </w:p>
        </w:tc>
        <w:tc>
          <w:tcPr>
            <w:tcW w:w="540" w:type="dxa"/>
          </w:tcPr>
          <w:p w14:paraId="134EA074" w14:textId="77777777" w:rsidR="00BF3DC2" w:rsidRPr="00830A49" w:rsidRDefault="00BF3DC2" w:rsidP="004F411F">
            <w:pPr>
              <w:jc w:val="both"/>
            </w:pPr>
            <w:r w:rsidRPr="00830A49">
              <w:t>2.</w:t>
            </w:r>
          </w:p>
        </w:tc>
        <w:tc>
          <w:tcPr>
            <w:tcW w:w="9233" w:type="dxa"/>
          </w:tcPr>
          <w:p w14:paraId="4A6E2F19" w14:textId="77777777" w:rsidR="00BF3DC2" w:rsidRPr="00830A49" w:rsidRDefault="00BF3DC2" w:rsidP="004F411F">
            <w:pPr>
              <w:jc w:val="both"/>
            </w:pPr>
            <w:r w:rsidRPr="00830A49">
              <w:t>if posted by registered post at the expiration of 48 hours after the envelope containing the same was delivered into the custody of the postal authorities (and not returned undelivered); and</w:t>
            </w:r>
          </w:p>
        </w:tc>
      </w:tr>
      <w:tr w:rsidR="00BF3DC2" w:rsidRPr="00830A49" w14:paraId="2B720BE2" w14:textId="77777777">
        <w:tc>
          <w:tcPr>
            <w:tcW w:w="648" w:type="dxa"/>
          </w:tcPr>
          <w:p w14:paraId="40E64F71" w14:textId="77777777" w:rsidR="00BF3DC2" w:rsidRPr="00830A49" w:rsidRDefault="00BF3DC2" w:rsidP="004F411F">
            <w:pPr>
              <w:jc w:val="both"/>
              <w:rPr>
                <w:color w:val="0000FF"/>
              </w:rPr>
            </w:pPr>
          </w:p>
        </w:tc>
        <w:tc>
          <w:tcPr>
            <w:tcW w:w="540" w:type="dxa"/>
          </w:tcPr>
          <w:p w14:paraId="5E82760C" w14:textId="77777777" w:rsidR="00BF3DC2" w:rsidRPr="00830A49" w:rsidRDefault="00BF3DC2" w:rsidP="004F411F">
            <w:pPr>
              <w:jc w:val="both"/>
            </w:pPr>
            <w:r w:rsidRPr="00830A49">
              <w:t>3.</w:t>
            </w:r>
          </w:p>
        </w:tc>
        <w:tc>
          <w:tcPr>
            <w:tcW w:w="9233" w:type="dxa"/>
          </w:tcPr>
          <w:p w14:paraId="4DF78339" w14:textId="77777777" w:rsidR="00BF3DC2" w:rsidRPr="00830A49" w:rsidRDefault="00BF3DC2" w:rsidP="004F411F">
            <w:pPr>
              <w:jc w:val="both"/>
            </w:pPr>
            <w:r w:rsidRPr="00830A49">
              <w:t>if communicated by email, on the next calendar day following transmission.</w:t>
            </w:r>
          </w:p>
        </w:tc>
      </w:tr>
    </w:tbl>
    <w:p w14:paraId="513E9F56" w14:textId="77777777" w:rsidR="00BF3DC2" w:rsidRPr="00830A49" w:rsidRDefault="00BF3DC2" w:rsidP="00BF3DC2">
      <w:pPr>
        <w:pStyle w:val="Heading2"/>
      </w:pPr>
      <w:r w:rsidRPr="00830A49">
        <w:t>15.</w:t>
      </w:r>
      <w:r w:rsidRPr="00830A49">
        <w:tab/>
        <w:t>Assignment and Subcontract</w:t>
      </w:r>
    </w:p>
    <w:p w14:paraId="6A7395F5" w14:textId="77777777" w:rsidR="00BF3DC2" w:rsidRPr="0012131C" w:rsidRDefault="00BF3DC2" w:rsidP="00695F38">
      <w:pPr>
        <w:pStyle w:val="ListParagraph"/>
        <w:numPr>
          <w:ilvl w:val="0"/>
          <w:numId w:val="13"/>
        </w:numPr>
        <w:rPr>
          <w:szCs w:val="22"/>
        </w:rPr>
      </w:pPr>
      <w:r w:rsidRPr="0012131C">
        <w:rPr>
          <w:szCs w:val="22"/>
        </w:rPr>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6F4CD189" w14:textId="77777777" w:rsidR="00BF3DC2" w:rsidRPr="0012131C" w:rsidRDefault="00BF3DC2" w:rsidP="00695F38">
      <w:pPr>
        <w:pStyle w:val="ListParagraph"/>
        <w:numPr>
          <w:ilvl w:val="0"/>
          <w:numId w:val="13"/>
        </w:numPr>
        <w:rPr>
          <w:szCs w:val="22"/>
        </w:rPr>
      </w:pPr>
      <w:r w:rsidRPr="0012131C">
        <w:rPr>
          <w:szCs w:val="22"/>
        </w:rPr>
        <w:t xml:space="preserve">Subject to a Party’s obligations at law, any sub-contract of a Party’s rights or obligations under this Agreement requires the prior written consent of the other Party, such consent not to be </w:t>
      </w:r>
      <w:r w:rsidRPr="0012131C">
        <w:rPr>
          <w:szCs w:val="22"/>
        </w:rPr>
        <w:lastRenderedPageBreak/>
        <w:t>unreasonably withheld or delayed.  Any attempted subcontract not complied with in the manner prescribed herein shall be null and void .</w:t>
      </w:r>
    </w:p>
    <w:p w14:paraId="710F666F" w14:textId="77777777" w:rsidR="00BF3DC2" w:rsidRPr="00830A49" w:rsidRDefault="00BF3DC2" w:rsidP="00BF3DC2">
      <w:pPr>
        <w:pStyle w:val="Heading2"/>
      </w:pPr>
      <w:r w:rsidRPr="00830A49">
        <w:t>16.</w:t>
      </w:r>
      <w:r w:rsidRPr="00830A49">
        <w:tab/>
        <w:t>Entire Agreement</w:t>
      </w:r>
    </w:p>
    <w:p w14:paraId="76D99F4A" w14:textId="77777777" w:rsidR="00BF3DC2" w:rsidRPr="00830A49" w:rsidRDefault="00BF3DC2" w:rsidP="00BF3DC2">
      <w:r w:rsidRPr="00830A49">
        <w:t>This Agreement constitutes the entire agreement and understanding of the Parties, and any and all other previous agreements, arrangements and understandings (whether written or oral) between the Parties with regard to the subject matter of this Agreement (save where fraudulently made) are hereby excluded.</w:t>
      </w:r>
    </w:p>
    <w:p w14:paraId="15C0DA8A" w14:textId="77777777" w:rsidR="00BF3DC2" w:rsidRPr="00830A49" w:rsidRDefault="00BF3DC2" w:rsidP="00BF3DC2">
      <w:pPr>
        <w:pStyle w:val="Heading2"/>
      </w:pPr>
      <w:r w:rsidRPr="00830A49">
        <w:t>17.</w:t>
      </w:r>
      <w:r w:rsidRPr="00830A49">
        <w:tab/>
        <w:t xml:space="preserve">Severability </w:t>
      </w:r>
    </w:p>
    <w:p w14:paraId="228C8EF7" w14:textId="77777777" w:rsidR="00BF3DC2" w:rsidRPr="00830A49" w:rsidRDefault="00BF3DC2" w:rsidP="00BF3DC2">
      <w:r w:rsidRPr="00830A49">
        <w:t xml:space="preserve">If any term or provision herein is found to be illegal or unenforceable for any reason, then such term or provision shall be deemed severed and all other terms and provisions shall remain in full force and effect. </w:t>
      </w:r>
    </w:p>
    <w:p w14:paraId="0555615E" w14:textId="77777777" w:rsidR="00BF3DC2" w:rsidRPr="00830A49" w:rsidRDefault="00BF3DC2" w:rsidP="00BF3DC2">
      <w:pPr>
        <w:pStyle w:val="Heading2"/>
      </w:pPr>
      <w:r w:rsidRPr="00830A49">
        <w:t>18.</w:t>
      </w:r>
      <w:r w:rsidRPr="00830A49">
        <w:tab/>
        <w:t>Waiver</w:t>
      </w:r>
    </w:p>
    <w:p w14:paraId="3784F923" w14:textId="77777777" w:rsidR="00BF3DC2" w:rsidRPr="00830A49" w:rsidRDefault="00BF3DC2" w:rsidP="00BF3DC2">
      <w:r w:rsidRPr="00830A49">
        <w:t>No failure or delay by either Party to exercise any right, power or remedy shall operate as a waiver of it, nor shall any partial exercise preclude further exercise of same or some other right, power or remedy.</w:t>
      </w:r>
    </w:p>
    <w:p w14:paraId="03569114" w14:textId="77777777" w:rsidR="00BF3DC2" w:rsidRPr="00830A49" w:rsidRDefault="00BF3DC2" w:rsidP="00BF3DC2">
      <w:pPr>
        <w:pStyle w:val="Heading2"/>
      </w:pPr>
      <w:r w:rsidRPr="00830A49">
        <w:t>19.</w:t>
      </w:r>
      <w:r w:rsidRPr="00830A49">
        <w:tab/>
        <w:t>Non-exclusivity</w:t>
      </w:r>
    </w:p>
    <w:p w14:paraId="2B086C2E" w14:textId="77777777" w:rsidR="00BF3DC2" w:rsidRPr="00830A49" w:rsidRDefault="00BF3DC2" w:rsidP="00BF3DC2">
      <w:r w:rsidRPr="00830A49">
        <w:t>Nothing in this Agreement shall preclude the Client from purchasing goods (or Goods) from a third party at any time during the currency of the Agreement.</w:t>
      </w:r>
    </w:p>
    <w:p w14:paraId="7D2AF839" w14:textId="77777777" w:rsidR="00BF3DC2" w:rsidRPr="00830A49" w:rsidRDefault="00BF3DC2" w:rsidP="00BF3DC2">
      <w:pPr>
        <w:pStyle w:val="Heading2"/>
      </w:pPr>
      <w:r w:rsidRPr="00830A49">
        <w:t>20.</w:t>
      </w:r>
      <w:r w:rsidRPr="00830A49">
        <w:tab/>
        <w:t>Media</w:t>
      </w:r>
    </w:p>
    <w:p w14:paraId="7481A8E7" w14:textId="77777777" w:rsidR="00BF3DC2" w:rsidRPr="00830A49" w:rsidRDefault="00BF3DC2" w:rsidP="00BF3DC2">
      <w:r w:rsidRPr="00830A49">
        <w:t>No media releases, public announcements or public disclosures relating to this Agreement or its subject matter, including but not limited to promotional or marketing material, shall be made by the Contractor without the prior written consent of the Client.</w:t>
      </w:r>
    </w:p>
    <w:p w14:paraId="2D398C0C" w14:textId="77777777" w:rsidR="00BF3DC2" w:rsidRPr="00830A49" w:rsidRDefault="00BF3DC2" w:rsidP="00BF3DC2">
      <w:pPr>
        <w:pStyle w:val="Heading2"/>
      </w:pPr>
      <w:r w:rsidRPr="00830A49">
        <w:t>21.</w:t>
      </w:r>
      <w:r w:rsidRPr="00830A49">
        <w:tab/>
        <w:t>Conflicts, Registrable Interests and Corrupt Gifts</w:t>
      </w:r>
    </w:p>
    <w:tbl>
      <w:tblPr>
        <w:tblW w:w="0" w:type="auto"/>
        <w:tblLook w:val="01E0" w:firstRow="1" w:lastRow="1" w:firstColumn="1" w:lastColumn="1" w:noHBand="0" w:noVBand="0"/>
      </w:tblPr>
      <w:tblGrid>
        <w:gridCol w:w="614"/>
        <w:gridCol w:w="8457"/>
      </w:tblGrid>
      <w:tr w:rsidR="00BF3DC2" w:rsidRPr="00830A49" w14:paraId="142C1589" w14:textId="77777777" w:rsidTr="00BF3DC2">
        <w:tc>
          <w:tcPr>
            <w:tcW w:w="621" w:type="dxa"/>
          </w:tcPr>
          <w:p w14:paraId="13BE7204" w14:textId="77777777" w:rsidR="00BF3DC2" w:rsidRPr="00830A49" w:rsidRDefault="00BF3DC2" w:rsidP="002B3281">
            <w:pPr>
              <w:jc w:val="both"/>
              <w:rPr>
                <w:color w:val="0000FF"/>
              </w:rPr>
            </w:pPr>
            <w:r w:rsidRPr="00830A49">
              <w:rPr>
                <w:color w:val="0000FF"/>
              </w:rPr>
              <w:t>A.</w:t>
            </w:r>
          </w:p>
        </w:tc>
        <w:tc>
          <w:tcPr>
            <w:tcW w:w="8666" w:type="dxa"/>
          </w:tcPr>
          <w:p w14:paraId="0C28CC23" w14:textId="77777777" w:rsidR="00BF3DC2" w:rsidRPr="00830A49" w:rsidRDefault="00BF3DC2" w:rsidP="002B3281">
            <w:pPr>
              <w:jc w:val="both"/>
            </w:pPr>
            <w:r w:rsidRPr="00830A49">
              <w:t xml:space="preserve">The Contractor confirms that it has carried out a conflicts of interest check and is satisfied that </w:t>
            </w:r>
            <w:r>
              <w:t xml:space="preserve">neither </w:t>
            </w:r>
            <w:r w:rsidRPr="00514373">
              <w:t xml:space="preserve">it </w:t>
            </w:r>
            <w:r w:rsidRPr="00DF527E">
              <w:t xml:space="preserve">nor any Subcontractor </w:t>
            </w:r>
            <w:r>
              <w:t>n</w:t>
            </w:r>
            <w:r w:rsidRPr="00DF527E">
              <w:t xml:space="preserve">or agent as the case may </w:t>
            </w:r>
            <w:proofErr w:type="gramStart"/>
            <w:r w:rsidRPr="00DF527E">
              <w:t xml:space="preserve">be </w:t>
            </w:r>
            <w:r w:rsidRPr="00830A49">
              <w:t>has</w:t>
            </w:r>
            <w:proofErr w:type="gramEnd"/>
            <w:r w:rsidRPr="00830A49">
              <w:t xml:space="preserve"> </w:t>
            </w:r>
            <w:r>
              <w:t>any</w:t>
            </w:r>
            <w:r w:rsidRPr="00830A49">
              <w:t xml:space="preserve"> conflicts in relation to the Goods and its obligations undertaken under this Agreement. The Contractor hereby undertakes to </w:t>
            </w:r>
            <w:r>
              <w:t>notify</w:t>
            </w:r>
            <w:r w:rsidRPr="00830A49">
              <w:t xml:space="preserve"> the Client </w:t>
            </w:r>
            <w:r>
              <w:t>immediately</w:t>
            </w:r>
            <w:r w:rsidRPr="00830A49">
              <w:t xml:space="preserve"> should any conflict or potential conflict of interest come to its attention during the currency of this Agreement and to comply with the Client’s directions in respect thereof.</w:t>
            </w:r>
            <w:r>
              <w:t xml:space="preserve"> In the event of such notification, the Client shall have the right (in addition to any other rights which it has at law) to terminate this Agreement immediately and without liability for compensation or damages.</w:t>
            </w:r>
          </w:p>
        </w:tc>
      </w:tr>
      <w:tr w:rsidR="00BF3DC2" w:rsidRPr="00830A49" w14:paraId="67B97E80" w14:textId="77777777" w:rsidTr="00BF3DC2">
        <w:tc>
          <w:tcPr>
            <w:tcW w:w="621" w:type="dxa"/>
          </w:tcPr>
          <w:p w14:paraId="7A42F2CC" w14:textId="77777777" w:rsidR="00BF3DC2" w:rsidRPr="00830A49" w:rsidRDefault="00BF3DC2" w:rsidP="002B3281">
            <w:pPr>
              <w:jc w:val="both"/>
              <w:rPr>
                <w:color w:val="0000FF"/>
              </w:rPr>
            </w:pPr>
            <w:r w:rsidRPr="00830A49">
              <w:rPr>
                <w:color w:val="0000FF"/>
              </w:rPr>
              <w:t>B.</w:t>
            </w:r>
          </w:p>
        </w:tc>
        <w:tc>
          <w:tcPr>
            <w:tcW w:w="8666" w:type="dxa"/>
          </w:tcPr>
          <w:p w14:paraId="756967A1" w14:textId="77777777" w:rsidR="00BF3DC2" w:rsidRPr="00830A49" w:rsidRDefault="00BF3DC2" w:rsidP="002B3281">
            <w:pPr>
              <w:jc w:val="both"/>
            </w:pPr>
            <w:r w:rsidRPr="00830A49">
              <w:t xml:space="preserve">Any registrable interest involving the Contractor (and any Subcontractor or agent as the case may be) and the Client, the Ceann Comhairle (Speaker), or any member of the Government, or any member of the Oireachtas, or their relatives must be fully disclosed to the Client immediately upon such information becoming known to the Contractor (Subcontractor or agent as the case may be) and </w:t>
            </w:r>
            <w:r>
              <w:t>the Contractor shall</w:t>
            </w:r>
            <w:r w:rsidRPr="00830A49">
              <w:t xml:space="preserve"> comply with the Client’s directions in respect thereof</w:t>
            </w:r>
            <w:r>
              <w:t xml:space="preserve"> to the satisfaction of the Client.  In the event of such disclosure, the Client </w:t>
            </w:r>
            <w:r>
              <w:lastRenderedPageBreak/>
              <w:t xml:space="preserve">shall have the right (in addition to any other rights which it has at law) to terminate this Agreement immediately and without liability for compensation or damages. </w:t>
            </w:r>
            <w:r w:rsidRPr="00830A49">
              <w:t>The terms “registrable interest” and “relative” shall be interpreted as per section 2 of the Ethics in Public Office Act 1995 (as amended) a copy of which is available on request.</w:t>
            </w:r>
          </w:p>
        </w:tc>
      </w:tr>
      <w:tr w:rsidR="00BF3DC2" w:rsidRPr="00830A49" w14:paraId="6AA18442" w14:textId="77777777" w:rsidTr="00BF3DC2">
        <w:tc>
          <w:tcPr>
            <w:tcW w:w="621" w:type="dxa"/>
          </w:tcPr>
          <w:p w14:paraId="5236EDCF" w14:textId="77777777" w:rsidR="00BF3DC2" w:rsidRPr="00830A49" w:rsidRDefault="00BF3DC2" w:rsidP="002B3281">
            <w:pPr>
              <w:jc w:val="both"/>
              <w:rPr>
                <w:color w:val="0000FF"/>
              </w:rPr>
            </w:pPr>
            <w:r w:rsidRPr="00830A49">
              <w:rPr>
                <w:color w:val="0000FF"/>
              </w:rPr>
              <w:lastRenderedPageBreak/>
              <w:t>C.</w:t>
            </w:r>
          </w:p>
        </w:tc>
        <w:tc>
          <w:tcPr>
            <w:tcW w:w="8666" w:type="dxa"/>
          </w:tcPr>
          <w:p w14:paraId="204DFAF6" w14:textId="77777777" w:rsidR="00BF3DC2" w:rsidRPr="00830A49" w:rsidRDefault="00BF3DC2" w:rsidP="002B3281">
            <w:pPr>
              <w:jc w:val="both"/>
            </w:pPr>
            <w:r w:rsidRPr="00830A49">
              <w:t>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21C or the commission of any offence by the Contractor</w:t>
            </w:r>
            <w:r>
              <w:t>, any S</w:t>
            </w:r>
            <w:r w:rsidRPr="00830A49">
              <w:t xml:space="preserve">ubcontractor, agent or employee under </w:t>
            </w:r>
            <w:r>
              <w:rPr>
                <w:rFonts w:ascii="Arial" w:hAnsi="Arial" w:cs="Arial"/>
                <w:sz w:val="20"/>
                <w:szCs w:val="20"/>
              </w:rPr>
              <w:t xml:space="preserve">the Criminal Justice (Corruption Offences) Act 2018 </w:t>
            </w:r>
            <w:r w:rsidRPr="00830A49">
              <w:t xml:space="preserve">shall entitle the Client to terminate this Agreement </w:t>
            </w:r>
            <w:r>
              <w:t>immediately and without liability for compensation or damages</w:t>
            </w:r>
            <w:r w:rsidRPr="00830A49">
              <w:t xml:space="preserve"> and to recover the amount of any loss resulting from such cancellation, including but not limited to recovery from the Contractor of the amount or value of any such gift, consideration or commission.</w:t>
            </w:r>
          </w:p>
        </w:tc>
      </w:tr>
    </w:tbl>
    <w:p w14:paraId="515BD076" w14:textId="77777777" w:rsidR="00BF3DC2" w:rsidRDefault="00BF3DC2" w:rsidP="002B3281">
      <w:pPr>
        <w:pStyle w:val="Heading2"/>
        <w:tabs>
          <w:tab w:val="left" w:pos="7485"/>
        </w:tabs>
        <w:spacing w:before="180" w:after="60"/>
        <w:ind w:firstLine="0"/>
      </w:pPr>
      <w:r w:rsidRPr="00830A49">
        <w:t>22.</w:t>
      </w:r>
      <w:r w:rsidRPr="00830A49">
        <w:tab/>
        <w:t>Access to Premises</w:t>
      </w:r>
      <w:r w:rsidRPr="00830A49">
        <w:tab/>
      </w:r>
    </w:p>
    <w:tbl>
      <w:tblPr>
        <w:tblW w:w="0" w:type="auto"/>
        <w:tblLook w:val="01E0" w:firstRow="1" w:lastRow="1" w:firstColumn="1" w:lastColumn="1" w:noHBand="0" w:noVBand="0"/>
      </w:tblPr>
      <w:tblGrid>
        <w:gridCol w:w="767"/>
        <w:gridCol w:w="8304"/>
      </w:tblGrid>
      <w:tr w:rsidR="00BF3DC2" w:rsidRPr="00830A49" w14:paraId="30121F9D" w14:textId="77777777" w:rsidTr="00BF3DC2">
        <w:tc>
          <w:tcPr>
            <w:tcW w:w="778" w:type="dxa"/>
          </w:tcPr>
          <w:p w14:paraId="4A591BB4" w14:textId="77777777" w:rsidR="00BF3DC2" w:rsidRPr="00830A49" w:rsidRDefault="00BF3DC2" w:rsidP="002B3281">
            <w:pPr>
              <w:jc w:val="both"/>
              <w:rPr>
                <w:color w:val="0000FF"/>
              </w:rPr>
            </w:pPr>
            <w:r w:rsidRPr="00830A49">
              <w:rPr>
                <w:color w:val="0000FF"/>
              </w:rPr>
              <w:t>A.</w:t>
            </w:r>
          </w:p>
        </w:tc>
        <w:tc>
          <w:tcPr>
            <w:tcW w:w="8509" w:type="dxa"/>
          </w:tcPr>
          <w:p w14:paraId="5788A440" w14:textId="77777777" w:rsidR="00BF3DC2" w:rsidRDefault="00BF3DC2" w:rsidP="002B3281">
            <w:pPr>
              <w:jc w:val="both"/>
            </w:pPr>
            <w:r w:rsidRPr="00830A49">
              <w:t>Any of the Client’s premises made available from time to time to the Contractor by the Client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tc>
      </w:tr>
      <w:tr w:rsidR="00BF3DC2" w:rsidRPr="00830A49" w14:paraId="2FFD34D4" w14:textId="77777777" w:rsidTr="00BF3DC2">
        <w:tc>
          <w:tcPr>
            <w:tcW w:w="778" w:type="dxa"/>
          </w:tcPr>
          <w:p w14:paraId="4253A73F" w14:textId="77777777" w:rsidR="00BF3DC2" w:rsidRPr="00830A49" w:rsidRDefault="00BF3DC2" w:rsidP="002B3281">
            <w:pPr>
              <w:jc w:val="both"/>
              <w:rPr>
                <w:color w:val="0000FF"/>
              </w:rPr>
            </w:pPr>
            <w:r w:rsidRPr="00830A49">
              <w:rPr>
                <w:color w:val="0000FF"/>
              </w:rPr>
              <w:t>B</w:t>
            </w:r>
            <w:r>
              <w:rPr>
                <w:color w:val="0000FF"/>
              </w:rPr>
              <w:t>.</w:t>
            </w:r>
          </w:p>
        </w:tc>
        <w:tc>
          <w:tcPr>
            <w:tcW w:w="8509" w:type="dxa"/>
          </w:tcPr>
          <w:p w14:paraId="1E43F43B" w14:textId="77777777" w:rsidR="00BF3DC2" w:rsidRDefault="00BF3DC2" w:rsidP="002B3281">
            <w:pPr>
              <w:jc w:val="both"/>
            </w:pPr>
            <w:r w:rsidRPr="00830A49">
              <w:t>The Contractor shall upon reasonable notice by the Client allow the Client access to its premises (including the premises of any Subcontractor or agent) where the Goods are being performed for the Client under this Agreement.</w:t>
            </w:r>
          </w:p>
        </w:tc>
      </w:tr>
    </w:tbl>
    <w:p w14:paraId="1FE0881A" w14:textId="77777777" w:rsidR="00BF3DC2" w:rsidRPr="00830A49" w:rsidRDefault="00BF3DC2" w:rsidP="002B3281">
      <w:pPr>
        <w:pStyle w:val="Heading2"/>
        <w:keepNext w:val="0"/>
        <w:pBdr>
          <w:bottom w:val="single" w:sz="12" w:space="0" w:color="333399"/>
        </w:pBdr>
      </w:pPr>
      <w:r w:rsidRPr="00830A49">
        <w:t>2</w:t>
      </w:r>
      <w:r>
        <w:t>3</w:t>
      </w:r>
      <w:r w:rsidRPr="00830A49">
        <w:t>.</w:t>
      </w:r>
      <w:r w:rsidRPr="00830A49">
        <w:tab/>
        <w:t>Non Solicitation</w:t>
      </w:r>
    </w:p>
    <w:tbl>
      <w:tblPr>
        <w:tblW w:w="9072" w:type="dxa"/>
        <w:tblLayout w:type="fixed"/>
        <w:tblLook w:val="01E0" w:firstRow="1" w:lastRow="1" w:firstColumn="1" w:lastColumn="1" w:noHBand="0" w:noVBand="0"/>
      </w:tblPr>
      <w:tblGrid>
        <w:gridCol w:w="963"/>
        <w:gridCol w:w="8109"/>
      </w:tblGrid>
      <w:tr w:rsidR="00BF3DC2" w:rsidRPr="00830A49" w14:paraId="6129D012" w14:textId="77777777" w:rsidTr="002B3281">
        <w:tc>
          <w:tcPr>
            <w:tcW w:w="963" w:type="dxa"/>
          </w:tcPr>
          <w:p w14:paraId="03D2142E" w14:textId="77777777" w:rsidR="00BF3DC2" w:rsidRPr="00830A49" w:rsidRDefault="00BF3DC2" w:rsidP="002B3281">
            <w:pPr>
              <w:jc w:val="both"/>
            </w:pPr>
            <w:r w:rsidRPr="007C513B">
              <w:rPr>
                <w:color w:val="0000FF"/>
              </w:rPr>
              <w:t>A.</w:t>
            </w:r>
          </w:p>
        </w:tc>
        <w:tc>
          <w:tcPr>
            <w:tcW w:w="8109" w:type="dxa"/>
          </w:tcPr>
          <w:p w14:paraId="2D5CEE2C" w14:textId="77777777" w:rsidR="00BF3DC2" w:rsidRDefault="00BF3DC2" w:rsidP="002B3281">
            <w:pPr>
              <w:tabs>
                <w:tab w:val="left" w:pos="7854"/>
              </w:tabs>
              <w:jc w:val="both"/>
            </w:pPr>
            <w:r w:rsidRPr="00830A49">
              <w:t xml:space="preserve">For the Term and for a period of 12 months thereafter (and save in respect of publicly advertised posts) neither the Client nor the Contractor shall employ or offer employment to any of the other Party’s employees without that other Party’s prior written consent. </w:t>
            </w:r>
          </w:p>
        </w:tc>
      </w:tr>
    </w:tbl>
    <w:p w14:paraId="1C202453" w14:textId="77777777" w:rsidR="00BF3DC2" w:rsidRPr="00830A49" w:rsidRDefault="00BF3DC2" w:rsidP="002B3281">
      <w:pPr>
        <w:pStyle w:val="Heading2"/>
        <w:keepNext w:val="0"/>
      </w:pPr>
      <w:r w:rsidRPr="00830A49">
        <w:t>2</w:t>
      </w:r>
      <w:r>
        <w:t>4</w:t>
      </w:r>
      <w:r w:rsidRPr="00830A49">
        <w:t>.</w:t>
      </w:r>
      <w:r w:rsidRPr="00830A49">
        <w:tab/>
        <w:t>Change Control Procedure</w:t>
      </w:r>
    </w:p>
    <w:tbl>
      <w:tblPr>
        <w:tblW w:w="9285" w:type="dxa"/>
        <w:tblLayout w:type="fixed"/>
        <w:tblLook w:val="01E0" w:firstRow="1" w:lastRow="1" w:firstColumn="1" w:lastColumn="1" w:noHBand="0" w:noVBand="0"/>
      </w:tblPr>
      <w:tblGrid>
        <w:gridCol w:w="963"/>
        <w:gridCol w:w="8322"/>
      </w:tblGrid>
      <w:tr w:rsidR="00BF3DC2" w:rsidRPr="00830A49" w14:paraId="4685C6FD" w14:textId="77777777" w:rsidTr="00BF3DC2">
        <w:tc>
          <w:tcPr>
            <w:tcW w:w="963" w:type="dxa"/>
          </w:tcPr>
          <w:p w14:paraId="181E3934" w14:textId="77777777" w:rsidR="00BF3DC2" w:rsidRPr="00830A49" w:rsidRDefault="00BF3DC2" w:rsidP="002B3281">
            <w:pPr>
              <w:jc w:val="both"/>
            </w:pPr>
            <w:r w:rsidRPr="007C513B">
              <w:rPr>
                <w:color w:val="0000FF"/>
              </w:rPr>
              <w:t>A.</w:t>
            </w:r>
          </w:p>
        </w:tc>
        <w:tc>
          <w:tcPr>
            <w:tcW w:w="8322" w:type="dxa"/>
          </w:tcPr>
          <w:p w14:paraId="5A854A71" w14:textId="77777777" w:rsidR="00BF3DC2" w:rsidRDefault="00BF3DC2" w:rsidP="002B3281">
            <w:pPr>
              <w:jc w:val="both"/>
            </w:pPr>
            <w:r w:rsidRPr="00830A49">
              <w:t xml:space="preserve">At any time during the </w:t>
            </w:r>
            <w:r>
              <w:t>T</w:t>
            </w:r>
            <w:r w:rsidRPr="00830A49">
              <w:t>erm of this Agreement, either Party may propose a change or changes to any part or parts of this Agreement.</w:t>
            </w:r>
          </w:p>
        </w:tc>
      </w:tr>
      <w:tr w:rsidR="00BF3DC2" w:rsidRPr="00830A49" w14:paraId="03012E18" w14:textId="77777777" w:rsidTr="00BF3DC2">
        <w:tc>
          <w:tcPr>
            <w:tcW w:w="963" w:type="dxa"/>
          </w:tcPr>
          <w:p w14:paraId="152FAE01" w14:textId="77777777" w:rsidR="00BF3DC2" w:rsidRPr="00830A49" w:rsidRDefault="00BF3DC2" w:rsidP="002B3281">
            <w:pPr>
              <w:jc w:val="both"/>
            </w:pPr>
            <w:r w:rsidRPr="007C513B">
              <w:rPr>
                <w:color w:val="0000FF"/>
              </w:rPr>
              <w:t>B.</w:t>
            </w:r>
          </w:p>
        </w:tc>
        <w:tc>
          <w:tcPr>
            <w:tcW w:w="8322" w:type="dxa"/>
          </w:tcPr>
          <w:p w14:paraId="61332AE3" w14:textId="77777777" w:rsidR="00BF3DC2" w:rsidRDefault="00BF3DC2" w:rsidP="002B3281">
            <w:pPr>
              <w:jc w:val="both"/>
            </w:pPr>
            <w:r w:rsidRPr="00830A49">
              <w:t>The change control procedures set out in this Schedule will apply to all changes irrespective of whether the Contractor or the Client proposes the change.</w:t>
            </w:r>
          </w:p>
        </w:tc>
      </w:tr>
      <w:tr w:rsidR="00BF3DC2" w:rsidRPr="00830A49" w14:paraId="6D93896F" w14:textId="77777777" w:rsidTr="00BF3DC2">
        <w:tc>
          <w:tcPr>
            <w:tcW w:w="963" w:type="dxa"/>
          </w:tcPr>
          <w:p w14:paraId="5F520A36" w14:textId="77777777" w:rsidR="00BF3DC2" w:rsidRPr="00830A49" w:rsidRDefault="00BF3DC2" w:rsidP="002B3281">
            <w:pPr>
              <w:jc w:val="both"/>
            </w:pPr>
            <w:r w:rsidRPr="007C513B">
              <w:rPr>
                <w:color w:val="0000FF"/>
              </w:rPr>
              <w:t>C.</w:t>
            </w:r>
          </w:p>
        </w:tc>
        <w:tc>
          <w:tcPr>
            <w:tcW w:w="8322" w:type="dxa"/>
          </w:tcPr>
          <w:p w14:paraId="695E9C00" w14:textId="77777777" w:rsidR="00BF3DC2" w:rsidRDefault="00BF3DC2" w:rsidP="002B3281">
            <w:pPr>
              <w:jc w:val="both"/>
            </w:pPr>
            <w:r w:rsidRPr="00830A49">
              <w:t xml:space="preserve">A change control notice (“Change Control Notice”) shall be prepared for all change requests. The Change Control Notice will provide an outline description of the change requested, the rationale for the change, the effect that the change will have on the </w:t>
            </w:r>
            <w:r>
              <w:t>supply of the Goods</w:t>
            </w:r>
            <w:r w:rsidRPr="00830A49">
              <w:t xml:space="preserve"> (where known) and an estimate of the effort and cost required to prepare an impact assessment (“Impact Assessment”).</w:t>
            </w:r>
          </w:p>
        </w:tc>
      </w:tr>
      <w:tr w:rsidR="00BF3DC2" w:rsidRPr="00830A49" w14:paraId="3D289A46" w14:textId="77777777" w:rsidTr="00BF3DC2">
        <w:tc>
          <w:tcPr>
            <w:tcW w:w="963" w:type="dxa"/>
          </w:tcPr>
          <w:p w14:paraId="500C5492" w14:textId="77777777" w:rsidR="00BF3DC2" w:rsidRPr="00830A49" w:rsidRDefault="00BF3DC2" w:rsidP="00BF3DC2">
            <w:r w:rsidRPr="007C513B">
              <w:rPr>
                <w:color w:val="0000FF"/>
              </w:rPr>
              <w:lastRenderedPageBreak/>
              <w:t>D.</w:t>
            </w:r>
          </w:p>
        </w:tc>
        <w:tc>
          <w:tcPr>
            <w:tcW w:w="8322" w:type="dxa"/>
          </w:tcPr>
          <w:p w14:paraId="04153897" w14:textId="77777777" w:rsidR="00BF3DC2" w:rsidRDefault="00BF3DC2" w:rsidP="002B3281">
            <w:pPr>
              <w:jc w:val="both"/>
            </w:pPr>
            <w:r w:rsidRPr="00830A49">
              <w:t>All Change Control Notices proposing changes to this Agreement must be submitted for review to the other Party’s Contact.</w:t>
            </w:r>
          </w:p>
        </w:tc>
      </w:tr>
      <w:tr w:rsidR="00BF3DC2" w:rsidRPr="00830A49" w14:paraId="39D28065" w14:textId="77777777" w:rsidTr="00BF3DC2">
        <w:tc>
          <w:tcPr>
            <w:tcW w:w="963" w:type="dxa"/>
          </w:tcPr>
          <w:p w14:paraId="59B349B8" w14:textId="77777777" w:rsidR="00BF3DC2" w:rsidRPr="00830A49" w:rsidRDefault="00BF3DC2" w:rsidP="00BF3DC2">
            <w:r w:rsidRPr="007C513B">
              <w:rPr>
                <w:color w:val="0000FF"/>
              </w:rPr>
              <w:t>E.</w:t>
            </w:r>
          </w:p>
        </w:tc>
        <w:tc>
          <w:tcPr>
            <w:tcW w:w="8322" w:type="dxa"/>
          </w:tcPr>
          <w:p w14:paraId="4E1FECF6" w14:textId="77777777" w:rsidR="00BF3DC2" w:rsidRDefault="00BF3DC2" w:rsidP="002B3281">
            <w:pPr>
              <w:jc w:val="both"/>
            </w:pPr>
            <w:r w:rsidRPr="00830A49">
              <w:t>The Parties must indicate their acceptance or rejection of the change control request and/or Impact Assessment within a reasonable timeframe of its completion and Tender Submission for review, subject to a maximum of twenty (20) calendar days or such other period agreed between the Parties.</w:t>
            </w:r>
          </w:p>
        </w:tc>
      </w:tr>
      <w:tr w:rsidR="00BF3DC2" w:rsidRPr="00830A49" w14:paraId="16710753" w14:textId="77777777" w:rsidTr="00BF3DC2">
        <w:tc>
          <w:tcPr>
            <w:tcW w:w="963" w:type="dxa"/>
          </w:tcPr>
          <w:p w14:paraId="5B94732A" w14:textId="77777777" w:rsidR="00BF3DC2" w:rsidRPr="00830A49" w:rsidRDefault="00BF3DC2" w:rsidP="00BF3DC2">
            <w:r w:rsidRPr="007C513B">
              <w:rPr>
                <w:color w:val="0000FF"/>
              </w:rPr>
              <w:t>F.</w:t>
            </w:r>
          </w:p>
        </w:tc>
        <w:tc>
          <w:tcPr>
            <w:tcW w:w="8322" w:type="dxa"/>
          </w:tcPr>
          <w:p w14:paraId="6912EF3E" w14:textId="77777777" w:rsidR="00BF3DC2" w:rsidRDefault="00BF3DC2" w:rsidP="002B3281">
            <w:pPr>
              <w:jc w:val="both"/>
            </w:pPr>
            <w:r w:rsidRPr="00830A49">
              <w:t>On approval of an Impact Assessment, this Agreement and/or the Schedules should be updated and revised as appropriate and in writing.</w:t>
            </w:r>
          </w:p>
        </w:tc>
      </w:tr>
      <w:tr w:rsidR="00BF3DC2" w:rsidRPr="00830A49" w14:paraId="03C8739C" w14:textId="77777777" w:rsidTr="00BF3DC2">
        <w:tc>
          <w:tcPr>
            <w:tcW w:w="963" w:type="dxa"/>
          </w:tcPr>
          <w:p w14:paraId="0932C0EA" w14:textId="77777777" w:rsidR="00BF3DC2" w:rsidRPr="00830A49" w:rsidRDefault="00BF3DC2" w:rsidP="00BF3DC2">
            <w:r w:rsidRPr="007C513B">
              <w:rPr>
                <w:color w:val="0000FF"/>
              </w:rPr>
              <w:t>G.</w:t>
            </w:r>
          </w:p>
        </w:tc>
        <w:tc>
          <w:tcPr>
            <w:tcW w:w="8322" w:type="dxa"/>
          </w:tcPr>
          <w:p w14:paraId="7B1F889A" w14:textId="77777777" w:rsidR="00BF3DC2" w:rsidRDefault="00BF3DC2" w:rsidP="002B3281">
            <w:pPr>
              <w:jc w:val="both"/>
            </w:pPr>
            <w:r w:rsidRPr="00830A49">
              <w:t>In the event that either Party rejects the Impact Assessment, the change(s) shall not take place and the Parties shall continue to perform their obligations under this Agreement.</w:t>
            </w:r>
          </w:p>
        </w:tc>
      </w:tr>
      <w:tr w:rsidR="00BF3DC2" w:rsidRPr="00830A49" w14:paraId="1BB20B1F" w14:textId="77777777" w:rsidTr="00BF3DC2">
        <w:tc>
          <w:tcPr>
            <w:tcW w:w="963" w:type="dxa"/>
          </w:tcPr>
          <w:p w14:paraId="3C07DE4C" w14:textId="77777777" w:rsidR="00BF3DC2" w:rsidRPr="00830A49" w:rsidRDefault="00BF3DC2" w:rsidP="00BF3DC2">
            <w:r w:rsidRPr="007C513B">
              <w:rPr>
                <w:color w:val="0000FF"/>
              </w:rPr>
              <w:t>H.</w:t>
            </w:r>
          </w:p>
        </w:tc>
        <w:tc>
          <w:tcPr>
            <w:tcW w:w="8322" w:type="dxa"/>
          </w:tcPr>
          <w:p w14:paraId="14E7CD0C" w14:textId="77777777" w:rsidR="00BF3DC2" w:rsidRDefault="00BF3DC2" w:rsidP="002B3281">
            <w:pPr>
              <w:jc w:val="both"/>
            </w:pPr>
            <w:r w:rsidRPr="00830A49">
              <w:t>The Contractor and the Client will agree a reasonable charge in advance for investigating each proposed variation and preparing each estimate, whether or not the variation is implemented. If the Client’s request for any variation is subsequently withdrawn but results in a delay in the supply of the Goods then the Contractor will not be liable for such delay and will be entitled to an extension of time equal to not less than the period of the delay.</w:t>
            </w:r>
          </w:p>
        </w:tc>
      </w:tr>
    </w:tbl>
    <w:p w14:paraId="18615BDC" w14:textId="77777777" w:rsidR="00BF3DC2" w:rsidRPr="00054EFB" w:rsidRDefault="00BF3DC2" w:rsidP="00BF3DC2">
      <w:pPr>
        <w:pStyle w:val="Heading2"/>
        <w:keepNext w:val="0"/>
        <w:pageBreakBefore/>
      </w:pPr>
      <w:r w:rsidRPr="00447F8D">
        <w:lastRenderedPageBreak/>
        <w:t>2</w:t>
      </w:r>
      <w:r>
        <w:t>5</w:t>
      </w:r>
      <w:r w:rsidRPr="00447F8D">
        <w:t>.</w:t>
      </w:r>
      <w:r>
        <w:t xml:space="preserve"> DATA PROTECTION AND SECURITY</w:t>
      </w:r>
    </w:p>
    <w:p w14:paraId="6A0DD838" w14:textId="77777777" w:rsidR="00BF3DC2" w:rsidRDefault="00BF3DC2" w:rsidP="00BF3DC2"/>
    <w:p w14:paraId="302CB942" w14:textId="77777777" w:rsidR="00BF3DC2" w:rsidRDefault="00BF3DC2" w:rsidP="00BF3DC2">
      <w:pPr>
        <w:sectPr w:rsidR="00BF3DC2" w:rsidSect="00DC2D8E">
          <w:footerReference w:type="default" r:id="rId21"/>
          <w:type w:val="continuous"/>
          <w:pgSz w:w="11907" w:h="16840" w:code="9"/>
          <w:pgMar w:top="1134" w:right="1418" w:bottom="851" w:left="1418" w:header="709" w:footer="709" w:gutter="0"/>
          <w:cols w:space="708"/>
          <w:docGrid w:linePitch="360"/>
        </w:sectPr>
      </w:pPr>
    </w:p>
    <w:sdt>
      <w:sdtPr>
        <w:rPr>
          <w:rFonts w:asciiTheme="minorHAnsi" w:eastAsiaTheme="minorEastAsia" w:hAnsiTheme="minorHAnsi" w:cstheme="minorBidi"/>
          <w:color w:val="FF0000"/>
          <w:szCs w:val="22"/>
          <w:lang w:val="en-IE"/>
        </w:rPr>
        <w:id w:val="-643882763"/>
        <w:placeholder>
          <w:docPart w:val="350B767478A54600AB927178103C6961"/>
        </w:placeholder>
      </w:sdtPr>
      <w:sdtEndPr/>
      <w:sdtContent>
        <w:p w14:paraId="3ECBD572" w14:textId="77777777" w:rsidR="00BF3DC2" w:rsidRPr="007F7DF5"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F7DF5">
            <w:rPr>
              <w:rFonts w:asciiTheme="minorHAnsi" w:eastAsiaTheme="minorHAnsi" w:hAnsiTheme="minorHAnsi" w:cstheme="minorBidi"/>
              <w:szCs w:val="22"/>
              <w:lang w:val="en-IE"/>
            </w:rPr>
            <w:t>In this Agreement the following terms shall have the meanings respectively ascribed to them:</w:t>
          </w:r>
        </w:p>
        <w:p w14:paraId="2CC8404B" w14:textId="77777777" w:rsidR="00BF3DC2" w:rsidRPr="00F27B7A" w:rsidRDefault="00BF3DC2" w:rsidP="002B3281">
          <w:pPr>
            <w:ind w:right="-108"/>
            <w:jc w:val="both"/>
          </w:pPr>
          <w:r>
            <w:t>“Data” means all Confidential Information</w:t>
          </w:r>
          <w:r w:rsidRPr="00F27B7A">
            <w:t>,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this Agreement and includes any Personal Data;</w:t>
          </w:r>
        </w:p>
        <w:p w14:paraId="19575AD6" w14:textId="77777777" w:rsidR="00BF3DC2" w:rsidRPr="00F27B7A" w:rsidRDefault="00BF3DC2" w:rsidP="002B3281">
          <w:pPr>
            <w:ind w:right="-108"/>
            <w:jc w:val="both"/>
          </w:pPr>
          <w:r w:rsidRPr="00F27B7A">
            <w:t xml:space="preserve">“Data Controller” has the meaning given under the Data Protection Laws; </w:t>
          </w:r>
        </w:p>
        <w:p w14:paraId="47447233" w14:textId="77777777" w:rsidR="00BF3DC2" w:rsidRPr="00F27B7A" w:rsidRDefault="00BF3DC2" w:rsidP="002B3281">
          <w:pPr>
            <w:ind w:right="-108"/>
            <w:jc w:val="both"/>
          </w:pPr>
          <w:r w:rsidRPr="00F27B7A">
            <w:t xml:space="preserve">“Data Processor” has the meaning given under the Data Protection Laws; </w:t>
          </w:r>
        </w:p>
        <w:p w14:paraId="27DDD9AF" w14:textId="77777777" w:rsidR="00BF3DC2" w:rsidRPr="00F27B7A" w:rsidRDefault="00BF3DC2" w:rsidP="002B3281">
          <w:pPr>
            <w:ind w:right="-108"/>
            <w:jc w:val="both"/>
          </w:pPr>
          <w:r>
            <w:t xml:space="preserve">“Data Protection Laws” means </w:t>
          </w:r>
          <w:r w:rsidRPr="00F27B7A">
            <w:t xml:space="preserve">all applicable </w:t>
          </w:r>
          <w:r>
            <w:t xml:space="preserve">national and EU data protection laws, </w:t>
          </w:r>
          <w:r w:rsidRPr="00F27B7A">
            <w:t>re</w:t>
          </w:r>
          <w:r>
            <w:t xml:space="preserve">gulations and guidelines, </w:t>
          </w:r>
          <w:r w:rsidRPr="00F27B7A">
            <w:t xml:space="preserve">including but not limited to Regulation </w:t>
          </w:r>
          <w:r>
            <w:t xml:space="preserve">(EU) </w:t>
          </w:r>
          <w:r w:rsidRPr="00F27B7A">
            <w:t>2016/679 on the protection of natural persons with regard to the processing of personal data and on the free movement of such data, and repealing  Directive 95/46/EC (the “General D</w:t>
          </w:r>
          <w:r>
            <w:t>ata Protection Regulation”),</w:t>
          </w:r>
          <w:r w:rsidRPr="00F27B7A">
            <w:t xml:space="preserve"> and any guidelines and codes of practice issued</w:t>
          </w:r>
          <w:r>
            <w:t xml:space="preserve"> by the Office of the Data Protection Commission or other supervisory authority for data protection in Ireland.</w:t>
          </w:r>
        </w:p>
        <w:p w14:paraId="04F4C92C" w14:textId="77777777" w:rsidR="00BF3DC2" w:rsidRPr="00F27B7A" w:rsidRDefault="00BF3DC2" w:rsidP="002B3281">
          <w:pPr>
            <w:ind w:right="-108"/>
            <w:jc w:val="both"/>
          </w:pPr>
          <w:r w:rsidRPr="00F27B7A">
            <w:t xml:space="preserve">“Data Subject” has the meaning given under the Data Protection Laws; </w:t>
          </w:r>
        </w:p>
        <w:p w14:paraId="3DD6521C" w14:textId="77777777" w:rsidR="00BF3DC2" w:rsidRPr="00F27B7A" w:rsidRDefault="00BF3DC2" w:rsidP="002B3281">
          <w:pPr>
            <w:ind w:right="-108"/>
            <w:jc w:val="both"/>
          </w:pPr>
          <w:r w:rsidRPr="00F27B7A">
            <w:t>“Data Subject Access Request” means a request made by a Data Subject in accordance with rights granted under the Data Protection Laws to access his or her Personal Data;</w:t>
          </w:r>
        </w:p>
        <w:p w14:paraId="6218CDB1" w14:textId="77777777" w:rsidR="00BF3DC2" w:rsidRPr="00F27B7A" w:rsidRDefault="00BF3DC2" w:rsidP="002B3281">
          <w:pPr>
            <w:ind w:right="-108"/>
            <w:jc w:val="both"/>
          </w:pPr>
          <w:r w:rsidRPr="00F27B7A">
            <w:t>“Personal Data” has the meaning given under Data Protection Laws;</w:t>
          </w:r>
        </w:p>
        <w:p w14:paraId="6C97F11D" w14:textId="77777777" w:rsidR="00BF3DC2" w:rsidRPr="00F27B7A" w:rsidRDefault="00BF3DC2" w:rsidP="002B3281">
          <w:pPr>
            <w:ind w:right="-108"/>
            <w:jc w:val="both"/>
          </w:pPr>
          <w:r w:rsidRPr="00F27B7A">
            <w:t>“Processing” has the meaning given under the Data Protection Laws;</w:t>
          </w:r>
        </w:p>
        <w:p w14:paraId="1C09E25E" w14:textId="77777777" w:rsidR="00BF3DC2"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 comply with all applicable requirements of the Data Protection Laws.</w:t>
          </w:r>
        </w:p>
        <w:p w14:paraId="423DFB4D" w14:textId="77777777" w:rsidR="00BF3DC2" w:rsidRPr="00743DF9" w:rsidRDefault="00BF3DC2" w:rsidP="002B3281">
          <w:pPr>
            <w:pStyle w:val="ListParagraph"/>
            <w:spacing w:after="160" w:line="259" w:lineRule="auto"/>
            <w:ind w:right="-108"/>
            <w:rPr>
              <w:rFonts w:asciiTheme="minorHAnsi" w:eastAsiaTheme="minorHAnsi" w:hAnsiTheme="minorHAnsi" w:cstheme="minorBidi"/>
              <w:szCs w:val="22"/>
              <w:lang w:val="en-IE"/>
            </w:rPr>
          </w:pPr>
        </w:p>
        <w:p w14:paraId="5EDE99EE" w14:textId="77777777" w:rsidR="00BF3DC2" w:rsidRPr="00743DF9"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 xml:space="preserve">The Parties acknowledge that for the purposes of the Data Protection Laws, the Client is the Data Controller and the Contractor is the Data Processor in respect </w:t>
          </w:r>
          <w:r w:rsidRPr="003A334D">
            <w:rPr>
              <w:rFonts w:asciiTheme="minorHAnsi" w:eastAsiaTheme="minorHAnsi" w:hAnsiTheme="minorHAnsi" w:cstheme="minorBidi"/>
              <w:szCs w:val="22"/>
              <w:lang w:val="en-IE"/>
            </w:rPr>
            <w:t xml:space="preserve">of Data which is Personal Data.  </w:t>
          </w:r>
          <w:r w:rsidRPr="00743DF9">
            <w:rPr>
              <w:rFonts w:asciiTheme="minorHAnsi" w:eastAsiaTheme="minorHAnsi" w:hAnsiTheme="minorHAnsi" w:cstheme="minorBidi"/>
              <w:szCs w:val="22"/>
              <w:lang w:val="en-IE"/>
            </w:rPr>
            <w:t>Schedule E sets out the scope, nature and purpose of Processing by the Contractor, the duration of the Processing and the types of Personal Data and categories of Data Subject.</w:t>
          </w:r>
          <w:r>
            <w:rPr>
              <w:rFonts w:asciiTheme="minorHAnsi" w:eastAsiaTheme="minorHAnsi" w:hAnsiTheme="minorHAnsi" w:cstheme="minorBidi"/>
              <w:szCs w:val="22"/>
              <w:lang w:val="en-IE"/>
            </w:rPr>
            <w:br/>
          </w:r>
        </w:p>
        <w:p w14:paraId="1CC41AF3" w14:textId="77777777" w:rsidR="00BF3DC2" w:rsidRPr="00743DF9"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Without prejudice</w:t>
          </w:r>
          <w:r w:rsidRPr="003A334D">
            <w:rPr>
              <w:rFonts w:asciiTheme="minorHAnsi" w:eastAsiaTheme="minorHAnsi" w:hAnsiTheme="minorHAnsi" w:cstheme="minorBidi"/>
              <w:szCs w:val="22"/>
              <w:lang w:val="en-IE"/>
            </w:rPr>
            <w:t xml:space="preserve"> to the generality of clause 25</w:t>
          </w:r>
          <w:r w:rsidRPr="00743DF9">
            <w:rPr>
              <w:rFonts w:asciiTheme="minorHAnsi" w:eastAsiaTheme="minorHAnsi" w:hAnsiTheme="minorHAnsi" w:cstheme="minorBidi"/>
              <w:szCs w:val="22"/>
              <w:lang w:val="en-IE"/>
            </w:rPr>
            <w:t>B, the Contractor shall, in relation to any Personal Data processed in connection with the performance by the Contractor of its obligations under this Agreement:-</w:t>
          </w:r>
        </w:p>
        <w:p w14:paraId="2A4AADCD" w14:textId="77777777" w:rsidR="00BF3DC2" w:rsidRPr="00F27B7A" w:rsidRDefault="00BF3DC2" w:rsidP="002B3281">
          <w:pPr>
            <w:ind w:left="720" w:right="-108"/>
            <w:jc w:val="both"/>
          </w:pPr>
          <w:r w:rsidRPr="00F27B7A">
            <w:t xml:space="preserve"> </w:t>
          </w:r>
          <w:r>
            <w:t>(1</w:t>
          </w:r>
          <w:r w:rsidRPr="00F27B7A">
            <w:t>)  process that Personal Data only on the written instructions of the Client;</w:t>
          </w:r>
        </w:p>
        <w:p w14:paraId="0DFA5CEE" w14:textId="77777777" w:rsidR="00BF3DC2" w:rsidRPr="00F27B7A" w:rsidRDefault="00BF3DC2" w:rsidP="002B3281">
          <w:pPr>
            <w:ind w:right="-108"/>
            <w:jc w:val="both"/>
          </w:pPr>
          <w:r w:rsidRPr="00F27B7A">
            <w:t xml:space="preserve"> </w:t>
          </w:r>
        </w:p>
        <w:p w14:paraId="58CBC690" w14:textId="77777777" w:rsidR="00BF3DC2" w:rsidRPr="00F27B7A" w:rsidRDefault="00BF3DC2" w:rsidP="002B3281">
          <w:pPr>
            <w:ind w:left="720" w:right="-108"/>
            <w:jc w:val="both"/>
          </w:pPr>
          <w:r>
            <w:t>(2</w:t>
          </w:r>
          <w:r w:rsidRPr="00F27B7A">
            <w:t xml:space="preserve">)  ensure that it has in place appropriate technical and organisational measures, reviewed and approved by the Client, to protect against unauthorised or unlawful processing of Personal Data and against accidental loss or destruction of, or damage to, Personal Data, appropriate to the </w:t>
          </w:r>
          <w:r w:rsidRPr="00F27B7A">
            <w:lastRenderedPageBreak/>
            <w:t>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w:t>
          </w:r>
          <w:r>
            <w:t>tional measures adopted by it);</w:t>
          </w:r>
        </w:p>
        <w:p w14:paraId="1C8D73AE" w14:textId="77777777" w:rsidR="00BF3DC2" w:rsidRPr="00F27B7A" w:rsidRDefault="00BF3DC2" w:rsidP="002B3281">
          <w:pPr>
            <w:ind w:left="720" w:right="-108"/>
            <w:jc w:val="both"/>
          </w:pPr>
          <w:r>
            <w:t>(3</w:t>
          </w:r>
          <w:r w:rsidRPr="00F27B7A">
            <w:t>)  ensure that all personnel who have access to and/or process Personal Data are obliged to keep t</w:t>
          </w:r>
          <w:r>
            <w:t>he Personal Data confidential;</w:t>
          </w:r>
        </w:p>
        <w:p w14:paraId="799BAD3A" w14:textId="77777777" w:rsidR="00BF3DC2" w:rsidRPr="00F27B7A" w:rsidRDefault="00BF3DC2" w:rsidP="002B3281">
          <w:pPr>
            <w:ind w:left="720" w:right="-108"/>
            <w:jc w:val="both"/>
          </w:pPr>
          <w:r>
            <w:t>(4</w:t>
          </w:r>
          <w:r w:rsidRPr="00F27B7A">
            <w:t>)  not transfer any Personal Data outside of the European Economic Area unless the prior written consent of the Client has been obtained and the follo</w:t>
          </w:r>
          <w:r>
            <w:t>wing conditions are fulfilled;</w:t>
          </w:r>
        </w:p>
        <w:p w14:paraId="64519429" w14:textId="77777777" w:rsidR="00BF3DC2" w:rsidRPr="00F27B7A" w:rsidRDefault="00BF3DC2" w:rsidP="002B3281">
          <w:pPr>
            <w:numPr>
              <w:ilvl w:val="1"/>
              <w:numId w:val="14"/>
            </w:numPr>
            <w:ind w:right="-108"/>
            <w:contextualSpacing/>
            <w:jc w:val="both"/>
          </w:pPr>
          <w:r w:rsidRPr="00F27B7A">
            <w:t xml:space="preserve"> appropriate safeguards are in place  in relation to the transfer, to ensure that Personal Data is adequately protected in accordance with Chapter V of Regulation 2016/679 ( General Data Protection Regulation); </w:t>
          </w:r>
        </w:p>
        <w:p w14:paraId="28ADE01B" w14:textId="77777777" w:rsidR="00BF3DC2" w:rsidRPr="00F27B7A" w:rsidRDefault="00BF3DC2" w:rsidP="002B3281">
          <w:pPr>
            <w:ind w:right="-108" w:firstLine="90"/>
            <w:jc w:val="both"/>
          </w:pPr>
        </w:p>
        <w:p w14:paraId="317B4546" w14:textId="77777777" w:rsidR="00BF3DC2" w:rsidRPr="00F27B7A" w:rsidRDefault="00BF3DC2" w:rsidP="002B3281">
          <w:pPr>
            <w:numPr>
              <w:ilvl w:val="1"/>
              <w:numId w:val="14"/>
            </w:numPr>
            <w:ind w:right="-108"/>
            <w:contextualSpacing/>
            <w:jc w:val="both"/>
          </w:pPr>
          <w:r w:rsidRPr="00F27B7A">
            <w:t xml:space="preserve">  the data subject has enforceable rights and effective legal remedies;</w:t>
          </w:r>
        </w:p>
        <w:p w14:paraId="611D639F" w14:textId="77777777" w:rsidR="00BF3DC2" w:rsidRPr="00F27B7A" w:rsidRDefault="00BF3DC2" w:rsidP="002B3281">
          <w:pPr>
            <w:ind w:right="-108" w:firstLine="90"/>
            <w:jc w:val="both"/>
          </w:pPr>
        </w:p>
        <w:p w14:paraId="3F83B8C2" w14:textId="77777777" w:rsidR="00BF3DC2" w:rsidRPr="00F27B7A" w:rsidRDefault="00BF3DC2" w:rsidP="002B3281">
          <w:pPr>
            <w:numPr>
              <w:ilvl w:val="1"/>
              <w:numId w:val="14"/>
            </w:numPr>
            <w:ind w:right="-108"/>
            <w:contextualSpacing/>
            <w:jc w:val="both"/>
          </w:pPr>
          <w:r w:rsidRPr="00F27B7A">
            <w:t>The Contractor complies with its obligations under the Data Protection Laws by providing an adequate level of protection to any Personal Data that is transferred; and</w:t>
          </w:r>
        </w:p>
        <w:p w14:paraId="3B53B6D4" w14:textId="77777777" w:rsidR="00BF3DC2" w:rsidRPr="00F27B7A" w:rsidRDefault="00BF3DC2" w:rsidP="002B3281">
          <w:pPr>
            <w:ind w:right="-108" w:firstLine="90"/>
            <w:jc w:val="both"/>
          </w:pPr>
        </w:p>
        <w:p w14:paraId="1599C061" w14:textId="77777777" w:rsidR="00BF3DC2" w:rsidRPr="00F27B7A" w:rsidRDefault="00BF3DC2" w:rsidP="002B3281">
          <w:pPr>
            <w:numPr>
              <w:ilvl w:val="1"/>
              <w:numId w:val="14"/>
            </w:numPr>
            <w:ind w:right="-108"/>
            <w:contextualSpacing/>
            <w:jc w:val="both"/>
          </w:pPr>
          <w:r w:rsidRPr="00F27B7A">
            <w:t xml:space="preserve">  The Contractor complies with reasonable instructions notified to it in advance by the Client with respect to the processing of the Personal Data;</w:t>
          </w:r>
        </w:p>
        <w:p w14:paraId="46760927" w14:textId="77777777" w:rsidR="00BF3DC2" w:rsidRPr="00F27B7A" w:rsidRDefault="00BF3DC2" w:rsidP="002B3281">
          <w:pPr>
            <w:ind w:right="-108"/>
            <w:jc w:val="both"/>
          </w:pPr>
          <w:r w:rsidRPr="00F27B7A">
            <w:t xml:space="preserve"> </w:t>
          </w:r>
        </w:p>
        <w:p w14:paraId="3949F4AF" w14:textId="77777777" w:rsidR="00BF3DC2"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653CBD68" w14:textId="77777777" w:rsidR="00BF3DC2" w:rsidRDefault="00BF3DC2" w:rsidP="002B3281">
          <w:pPr>
            <w:pStyle w:val="ListParagraph"/>
            <w:spacing w:after="160" w:line="259" w:lineRule="auto"/>
            <w:ind w:right="-108"/>
            <w:rPr>
              <w:rFonts w:asciiTheme="minorHAnsi" w:eastAsiaTheme="minorHAnsi" w:hAnsiTheme="minorHAnsi" w:cstheme="minorBidi"/>
              <w:szCs w:val="22"/>
              <w:lang w:val="en-IE"/>
            </w:rPr>
          </w:pPr>
        </w:p>
        <w:p w14:paraId="663B24D5" w14:textId="77777777" w:rsidR="00BF3DC2" w:rsidRPr="003A334D"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 without undue delay report in writing to the Client any data compromise involving Personal Data, or any circumstances that could have resulted in unauthorised access to or disclosure of Personal Data</w:t>
          </w:r>
          <w:r w:rsidRPr="003A334D">
            <w:rPr>
              <w:rFonts w:asciiTheme="minorHAnsi" w:eastAsiaTheme="minorHAnsi" w:hAnsiTheme="minorHAnsi" w:cstheme="minorBidi"/>
              <w:szCs w:val="22"/>
              <w:lang w:val="en-IE"/>
            </w:rPr>
            <w:t>.</w:t>
          </w:r>
        </w:p>
        <w:p w14:paraId="0600E85B" w14:textId="77777777" w:rsidR="00BF3DC2" w:rsidRPr="00743DF9" w:rsidRDefault="00BF3DC2" w:rsidP="002B3281">
          <w:pPr>
            <w:pStyle w:val="ListParagraph"/>
            <w:rPr>
              <w:rFonts w:asciiTheme="minorHAnsi" w:eastAsiaTheme="minorHAnsi" w:hAnsiTheme="minorHAnsi" w:cstheme="minorBidi"/>
              <w:szCs w:val="22"/>
              <w:lang w:val="en-IE"/>
            </w:rPr>
          </w:pPr>
        </w:p>
        <w:p w14:paraId="6BDEB0E4" w14:textId="77777777" w:rsidR="00BF3DC2" w:rsidRPr="003A334D"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 assist the Client in ensuring compliance with its obligations under the Data Protection Laws with respect to security, impact assessments and consultations with supervisory authorities and regulators</w:t>
          </w:r>
          <w:r w:rsidRPr="003A334D">
            <w:rPr>
              <w:rFonts w:asciiTheme="minorHAnsi" w:eastAsiaTheme="minorHAnsi" w:hAnsiTheme="minorHAnsi" w:cstheme="minorBidi"/>
              <w:szCs w:val="22"/>
              <w:lang w:val="en-IE"/>
            </w:rPr>
            <w:t>.</w:t>
          </w:r>
        </w:p>
        <w:p w14:paraId="5934FFC1" w14:textId="77777777" w:rsidR="00BF3DC2" w:rsidRPr="00743DF9" w:rsidRDefault="00BF3DC2" w:rsidP="002B3281">
          <w:pPr>
            <w:pStyle w:val="ListParagraph"/>
            <w:rPr>
              <w:rFonts w:asciiTheme="minorHAnsi" w:eastAsiaTheme="minorHAnsi" w:hAnsiTheme="minorHAnsi" w:cstheme="minorBidi"/>
              <w:szCs w:val="22"/>
              <w:lang w:val="en-IE"/>
            </w:rPr>
          </w:pPr>
        </w:p>
        <w:p w14:paraId="614482BA" w14:textId="77777777" w:rsidR="00BF3DC2" w:rsidRPr="003A334D"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 xml:space="preserve">The Contractor shall at the written direction of the Client, amend, delete or return Personal Data and copies thereof to the Client on termination of this Agreement unless the </w:t>
          </w:r>
          <w:r w:rsidRPr="00743DF9">
            <w:rPr>
              <w:rFonts w:asciiTheme="minorHAnsi" w:eastAsiaTheme="minorHAnsi" w:hAnsiTheme="minorHAnsi" w:cstheme="minorBidi"/>
              <w:szCs w:val="22"/>
              <w:lang w:val="en-IE"/>
            </w:rPr>
            <w:lastRenderedPageBreak/>
            <w:t>Contractor is required by the laws of any member of the European Union or by the laws of the European Union applicable to the Contractor to store the Personal Data</w:t>
          </w:r>
          <w:r w:rsidRPr="003A334D">
            <w:rPr>
              <w:rFonts w:asciiTheme="minorHAnsi" w:eastAsiaTheme="minorHAnsi" w:hAnsiTheme="minorHAnsi" w:cstheme="minorBidi"/>
              <w:szCs w:val="22"/>
              <w:lang w:val="en-IE"/>
            </w:rPr>
            <w:t>.</w:t>
          </w:r>
        </w:p>
        <w:p w14:paraId="1C57FDD4" w14:textId="77777777" w:rsidR="00BF3DC2" w:rsidRPr="00743DF9" w:rsidRDefault="00BF3DC2" w:rsidP="002B3281">
          <w:pPr>
            <w:pStyle w:val="ListParagraph"/>
            <w:rPr>
              <w:rFonts w:asciiTheme="minorHAnsi" w:eastAsiaTheme="minorHAnsi" w:hAnsiTheme="minorHAnsi" w:cstheme="minorBidi"/>
              <w:szCs w:val="22"/>
              <w:lang w:val="en-IE"/>
            </w:rPr>
          </w:pPr>
        </w:p>
        <w:p w14:paraId="76B162D6" w14:textId="77777777" w:rsidR="00BF3DC2"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 xml:space="preserve">The Contractor shall permit the Client, </w:t>
          </w:r>
          <w:r>
            <w:rPr>
              <w:rFonts w:asciiTheme="minorHAnsi" w:eastAsiaTheme="minorHAnsi" w:hAnsiTheme="minorHAnsi" w:cstheme="minorBidi"/>
              <w:szCs w:val="22"/>
              <w:lang w:val="en-IE"/>
            </w:rPr>
            <w:t xml:space="preserve">the Office of the Data Protection Commission or other supervisory authority for data protection in Ireland, </w:t>
          </w:r>
          <w:r w:rsidRPr="00C87024">
            <w:rPr>
              <w:rFonts w:asciiTheme="minorHAnsi" w:eastAsiaTheme="minorHAnsi" w:hAnsiTheme="minorHAnsi" w:cstheme="minorBidi"/>
              <w:szCs w:val="22"/>
              <w:lang w:val="en-IE"/>
            </w:rPr>
            <w:t xml:space="preserve">and/ </w:t>
          </w:r>
          <w:r w:rsidRPr="00743DF9">
            <w:rPr>
              <w:rFonts w:asciiTheme="minorHAnsi" w:eastAsiaTheme="minorHAnsi" w:hAnsiTheme="minorHAnsi" w:cstheme="minorBidi"/>
              <w:szCs w:val="22"/>
              <w:lang w:val="en-IE"/>
            </w:rPr>
            <w:t>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w:t>
          </w:r>
          <w:r>
            <w:rPr>
              <w:rFonts w:asciiTheme="minorHAnsi" w:eastAsiaTheme="minorHAnsi" w:hAnsiTheme="minorHAnsi" w:cstheme="minorBidi"/>
              <w:szCs w:val="22"/>
              <w:lang w:val="en-IE"/>
            </w:rPr>
            <w:t>y way for the provision of the s</w:t>
          </w:r>
          <w:r w:rsidRPr="00743DF9">
            <w:rPr>
              <w:rFonts w:asciiTheme="minorHAnsi" w:eastAsiaTheme="minorHAnsi" w:hAnsiTheme="minorHAnsi" w:cstheme="minorBidi"/>
              <w:szCs w:val="22"/>
              <w:lang w:val="en-IE"/>
            </w:rPr>
            <w:t>ervices.  The Contractor shall comply with all reasonable directions of the Client arising out of any such inspection, audit or review.</w:t>
          </w:r>
        </w:p>
        <w:p w14:paraId="0E29AE1F" w14:textId="77777777" w:rsidR="00BF3DC2" w:rsidRPr="00743DF9" w:rsidRDefault="00BF3DC2" w:rsidP="002B3281">
          <w:pPr>
            <w:pStyle w:val="ListParagraph"/>
            <w:rPr>
              <w:rFonts w:asciiTheme="minorHAnsi" w:eastAsiaTheme="minorHAnsi" w:hAnsiTheme="minorHAnsi" w:cstheme="minorBidi"/>
              <w:szCs w:val="22"/>
              <w:lang w:val="en-IE"/>
            </w:rPr>
          </w:pPr>
        </w:p>
        <w:p w14:paraId="700990D5" w14:textId="77777777" w:rsidR="00BF3DC2"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 fully comply with, and implement policies which are communicated or notified to the Contractor by the Client from time to time.</w:t>
          </w:r>
        </w:p>
        <w:p w14:paraId="3A0636B6" w14:textId="77777777" w:rsidR="00BF3DC2" w:rsidRPr="00743DF9" w:rsidRDefault="00BF3DC2" w:rsidP="002B3281">
          <w:pPr>
            <w:pStyle w:val="ListParagraph"/>
            <w:rPr>
              <w:rFonts w:asciiTheme="minorHAnsi" w:eastAsiaTheme="minorHAnsi" w:hAnsiTheme="minorHAnsi" w:cstheme="minorBidi"/>
              <w:szCs w:val="22"/>
              <w:lang w:val="en-IE"/>
            </w:rPr>
          </w:pPr>
        </w:p>
        <w:p w14:paraId="1B6DBD5C" w14:textId="77777777" w:rsidR="00BF3DC2"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 xml:space="preserve">The Contractor shall maintain complete and accurate records and information to demonstrate its compliance </w:t>
          </w:r>
          <w:r w:rsidRPr="003A334D">
            <w:rPr>
              <w:rFonts w:asciiTheme="minorHAnsi" w:eastAsiaTheme="minorHAnsi" w:hAnsiTheme="minorHAnsi" w:cstheme="minorBidi"/>
              <w:szCs w:val="22"/>
              <w:lang w:val="en-IE"/>
            </w:rPr>
            <w:t>with this clause 25</w:t>
          </w:r>
          <w:r w:rsidRPr="00743DF9">
            <w:rPr>
              <w:rFonts w:asciiTheme="minorHAnsi" w:eastAsiaTheme="minorHAnsi" w:hAnsiTheme="minorHAnsi" w:cstheme="minorBidi"/>
              <w:szCs w:val="22"/>
              <w:lang w:val="en-IE"/>
            </w:rPr>
            <w:t xml:space="preserve"> and allow for inspections and contribute to any audits by the Client or the Client’s designated auditor.</w:t>
          </w:r>
        </w:p>
        <w:p w14:paraId="5C0632B5" w14:textId="77777777" w:rsidR="00BF3DC2" w:rsidRPr="00743DF9" w:rsidRDefault="00BF3DC2" w:rsidP="00BF3DC2">
          <w:pPr>
            <w:pStyle w:val="ListParagraph"/>
            <w:rPr>
              <w:rFonts w:asciiTheme="minorHAnsi" w:eastAsiaTheme="minorHAnsi" w:hAnsiTheme="minorHAnsi" w:cstheme="minorBidi"/>
              <w:szCs w:val="22"/>
              <w:lang w:val="en-IE"/>
            </w:rPr>
          </w:pPr>
        </w:p>
        <w:p w14:paraId="74D4441C" w14:textId="77777777" w:rsidR="00BF3DC2" w:rsidRPr="00743DF9" w:rsidRDefault="00BF3DC2" w:rsidP="00695F38">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w:t>
          </w:r>
        </w:p>
        <w:p w14:paraId="0E45D7C4" w14:textId="77777777" w:rsidR="00BF3DC2" w:rsidRPr="00F27B7A" w:rsidRDefault="00BF3DC2" w:rsidP="00BF3DC2">
          <w:pPr>
            <w:ind w:left="720" w:right="-108"/>
          </w:pPr>
          <w:r w:rsidRPr="00F27B7A">
            <w:t>(</w:t>
          </w:r>
          <w:r>
            <w:t>1</w:t>
          </w:r>
          <w:r w:rsidRPr="00F27B7A">
            <w:t xml:space="preserve">) take all reasonable precautions to preserve the integrity of any </w:t>
          </w:r>
          <w:r>
            <w:t xml:space="preserve">Personal </w:t>
          </w:r>
          <w:r w:rsidRPr="00F27B7A">
            <w:t>Data which it processes and to prevent any corruption or loss of such</w:t>
          </w:r>
          <w:r>
            <w:t xml:space="preserve"> Personal</w:t>
          </w:r>
          <w:r w:rsidRPr="00F27B7A">
            <w:t xml:space="preserve"> Data;</w:t>
          </w:r>
        </w:p>
        <w:p w14:paraId="28733BC4" w14:textId="77777777" w:rsidR="00BF3DC2" w:rsidRPr="00F27B7A" w:rsidRDefault="00BF3DC2" w:rsidP="00BF3DC2">
          <w:pPr>
            <w:ind w:left="720" w:right="-108"/>
          </w:pPr>
          <w:r>
            <w:t>(2</w:t>
          </w:r>
          <w:r w:rsidRPr="00F27B7A">
            <w:t xml:space="preserve">) ensure that a back-up copy of any and all such </w:t>
          </w:r>
          <w:r>
            <w:t>Personal</w:t>
          </w:r>
          <w:r w:rsidRPr="00F27B7A">
            <w:t xml:space="preserve"> Data is made [insert frequency] and this copy is recorded on media from which the data can be reloaded if there is any corruption or loss of the data; and</w:t>
          </w:r>
        </w:p>
        <w:p w14:paraId="67C8A591" w14:textId="77777777" w:rsidR="00BF3DC2" w:rsidRPr="00F27B7A" w:rsidRDefault="00BF3DC2" w:rsidP="00BF3DC2">
          <w:pPr>
            <w:ind w:left="720" w:right="-108"/>
          </w:pPr>
          <w:r>
            <w:t>(3</w:t>
          </w:r>
          <w:r w:rsidRPr="00F27B7A">
            <w:t xml:space="preserve">) in such an event and if attributable to any default by the Contractor or any Sub-contractor, promptly restore the </w:t>
          </w:r>
          <w:r>
            <w:t>Personal</w:t>
          </w:r>
          <w:r w:rsidRPr="00F27B7A">
            <w:t xml:space="preserve"> Data at its own expense or, at the Client’s option, reimburse the Client for any reasonable expenses it incurs in having the </w:t>
          </w:r>
          <w:r>
            <w:t>Personal</w:t>
          </w:r>
          <w:r w:rsidRPr="00F27B7A">
            <w:t xml:space="preserve"> Data restored by a third party.</w:t>
          </w:r>
        </w:p>
        <w:p w14:paraId="1784A3F0" w14:textId="77777777" w:rsidR="00BF3DC2" w:rsidRPr="00521E7A" w:rsidRDefault="00BF3DC2" w:rsidP="00695F38">
          <w:pPr>
            <w:pStyle w:val="ListParagraph"/>
            <w:numPr>
              <w:ilvl w:val="0"/>
              <w:numId w:val="15"/>
            </w:numPr>
            <w:rPr>
              <w:rFonts w:asciiTheme="minorHAnsi" w:hAnsiTheme="minorHAnsi"/>
              <w:color w:val="FF0000"/>
              <w:szCs w:val="22"/>
              <w:lang w:val="en-IE"/>
            </w:rPr>
          </w:pPr>
          <w:r w:rsidRPr="00521E7A">
            <w:rPr>
              <w:color w:val="FF0000"/>
            </w:rPr>
            <w:t>(IF YOU ARE NOT CONSENTING TO A THIRD PARTY PROCESSOR – DELETE IF NOT IN USE)</w:t>
          </w:r>
        </w:p>
        <w:p w14:paraId="5691F61E" w14:textId="77777777" w:rsidR="00BF3DC2" w:rsidRPr="00F27B7A" w:rsidRDefault="00BF3DC2" w:rsidP="00BF3DC2">
          <w:pPr>
            <w:pStyle w:val="ListParagraph"/>
            <w:spacing w:after="160" w:line="259" w:lineRule="auto"/>
            <w:ind w:left="1070" w:right="-108"/>
            <w:rPr>
              <w:rFonts w:asciiTheme="minorHAnsi" w:eastAsiaTheme="minorHAnsi" w:hAnsiTheme="minorHAnsi" w:cstheme="minorBidi"/>
              <w:szCs w:val="22"/>
              <w:lang w:val="en-IE"/>
            </w:rPr>
          </w:pPr>
          <w:r w:rsidRPr="00F27B7A">
            <w:rPr>
              <w:rFonts w:asciiTheme="minorHAnsi" w:eastAsiaTheme="minorHAnsi" w:hAnsiTheme="minorHAnsi" w:cstheme="minorBidi"/>
              <w:szCs w:val="22"/>
              <w:lang w:val="en-IE"/>
            </w:rPr>
            <w:t xml:space="preserve">The Client does not consent to the Contractor appointing any third party processor of Personal Data under this agreement </w:t>
          </w:r>
        </w:p>
        <w:p w14:paraId="389BC520" w14:textId="77777777" w:rsidR="00BF3DC2" w:rsidRDefault="00BF3DC2" w:rsidP="00BF3DC2">
          <w:pPr>
            <w:rPr>
              <w:color w:val="FF0000"/>
            </w:rPr>
          </w:pPr>
          <w:r>
            <w:rPr>
              <w:color w:val="FF0000"/>
            </w:rPr>
            <w:t>(OR IF USING A THIRD PARTY PROCESSOR – DELETE IF NOT IN USE)</w:t>
          </w:r>
        </w:p>
        <w:p w14:paraId="4AE62980" w14:textId="77777777" w:rsidR="00BF3DC2" w:rsidRPr="00F27B7A" w:rsidRDefault="00BF3DC2" w:rsidP="00BF3DC2">
          <w:pPr>
            <w:ind w:left="720" w:right="-108"/>
          </w:pPr>
          <w:r w:rsidRPr="00F27B7A">
            <w:t xml:space="preserve">the Client consents to the Contractor appointing </w:t>
          </w:r>
          <w:r w:rsidRPr="00016294">
            <w:rPr>
              <w:highlight w:val="lightGray"/>
            </w:rPr>
            <w:t>[insert third-party processor]</w:t>
          </w:r>
          <w:r w:rsidRPr="00F27B7A">
            <w:t xml:space="preserve"> as a third-party processor of Personal Data under this Agreement. </w:t>
          </w:r>
          <w:r>
            <w:t xml:space="preserve"> </w:t>
          </w:r>
          <w:r w:rsidRPr="00F27B7A">
            <w:t>The Contractor confirms that it has entered or (as the case may be) will enter into a written agreement incorporating terms which are substantially similar to</w:t>
          </w:r>
          <w:r>
            <w:t xml:space="preserve"> those set out in this clause 25</w:t>
          </w:r>
          <w:r w:rsidRPr="00F27B7A">
            <w:t xml:space="preserve"> as between the Client and the Contractor, the Contractor shall remain fully liable for all acts or omissions of any third-party processor appointed </w:t>
          </w:r>
          <w:r>
            <w:t>by it pursuant to this clause 25</w:t>
          </w:r>
          <w:r w:rsidRPr="00F27B7A">
            <w:t>.</w:t>
          </w:r>
        </w:p>
        <w:p w14:paraId="7AD2FB46" w14:textId="77777777" w:rsidR="00BF3DC2" w:rsidRPr="00D6332B" w:rsidRDefault="00BF3DC2" w:rsidP="00695F38">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D6332B">
            <w:rPr>
              <w:rFonts w:asciiTheme="minorHAnsi" w:eastAsiaTheme="minorHAnsi" w:hAnsiTheme="minorHAnsi" w:cstheme="minorBidi"/>
              <w:szCs w:val="22"/>
              <w:lang w:val="en-IE"/>
            </w:rPr>
            <w:t>Save for clauses 25B, 25C, 2</w:t>
          </w:r>
          <w:r>
            <w:rPr>
              <w:rFonts w:asciiTheme="minorHAnsi" w:eastAsiaTheme="minorHAnsi" w:hAnsiTheme="minorHAnsi" w:cstheme="minorBidi"/>
              <w:szCs w:val="22"/>
              <w:lang w:val="en-IE"/>
            </w:rPr>
            <w:t>5</w:t>
          </w:r>
          <w:r w:rsidRPr="00D6332B">
            <w:rPr>
              <w:rFonts w:asciiTheme="minorHAnsi" w:eastAsiaTheme="minorHAnsi" w:hAnsiTheme="minorHAnsi" w:cstheme="minorBidi"/>
              <w:szCs w:val="22"/>
              <w:lang w:val="en-IE"/>
            </w:rPr>
            <w:t>D(4) and 25E, all the obligations on the Contractor in this clause 25 relating to the processing of Personal Data shall apply to the processing of all Data.</w:t>
          </w:r>
        </w:p>
        <w:p w14:paraId="0AFE9C3A" w14:textId="77777777" w:rsidR="00BF3DC2" w:rsidRPr="00743DF9" w:rsidRDefault="00BF3DC2" w:rsidP="00BF3DC2">
          <w:pPr>
            <w:pStyle w:val="ListParagraph"/>
            <w:rPr>
              <w:rFonts w:asciiTheme="minorHAnsi" w:eastAsiaTheme="minorHAnsi" w:hAnsiTheme="minorHAnsi" w:cstheme="minorBidi"/>
              <w:szCs w:val="22"/>
              <w:lang w:val="en-IE"/>
            </w:rPr>
          </w:pPr>
        </w:p>
        <w:p w14:paraId="64BC10D8" w14:textId="77777777" w:rsidR="00BF3DC2" w:rsidRDefault="00BF3DC2" w:rsidP="00695F38">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3A334D">
            <w:rPr>
              <w:rFonts w:asciiTheme="minorHAnsi" w:eastAsiaTheme="minorHAnsi" w:hAnsiTheme="minorHAnsi" w:cstheme="minorBidi"/>
              <w:szCs w:val="22"/>
              <w:lang w:val="en-IE"/>
            </w:rPr>
            <w:lastRenderedPageBreak/>
            <w:t>The provisions of this clause 25</w:t>
          </w:r>
          <w:r w:rsidRPr="00743DF9">
            <w:rPr>
              <w:rFonts w:asciiTheme="minorHAnsi" w:eastAsiaTheme="minorHAnsi" w:hAnsiTheme="minorHAnsi" w:cstheme="minorBidi"/>
              <w:szCs w:val="22"/>
              <w:lang w:val="en-IE"/>
            </w:rPr>
            <w:t xml:space="preserve"> shall survive termination and or expiry of this Agreement for any reason</w:t>
          </w:r>
          <w:r>
            <w:rPr>
              <w:rFonts w:asciiTheme="minorHAnsi" w:eastAsiaTheme="minorHAnsi" w:hAnsiTheme="minorHAnsi" w:cstheme="minorBidi"/>
              <w:szCs w:val="22"/>
              <w:lang w:val="en-IE"/>
            </w:rPr>
            <w:t>.</w:t>
          </w:r>
        </w:p>
        <w:p w14:paraId="1DDF1C04" w14:textId="77777777" w:rsidR="00BF3DC2" w:rsidRPr="004550FB" w:rsidDel="00F27B7A" w:rsidRDefault="00BF3DC2" w:rsidP="00BF3DC2">
          <w:pPr>
            <w:spacing w:after="0"/>
            <w:ind w:left="720"/>
          </w:pPr>
        </w:p>
        <w:p w14:paraId="13428E5D" w14:textId="77777777" w:rsidR="00BF3DC2" w:rsidRPr="00463763" w:rsidRDefault="0078053A" w:rsidP="00BF3DC2">
          <w:pPr>
            <w:spacing w:after="0"/>
            <w:ind w:left="720"/>
            <w:rPr>
              <w:color w:val="FF0000"/>
            </w:rPr>
          </w:pPr>
        </w:p>
      </w:sdtContent>
    </w:sdt>
    <w:p w14:paraId="7B5C2F24" w14:textId="77777777" w:rsidR="00BF3DC2" w:rsidRPr="00054EFB" w:rsidRDefault="00BF3DC2" w:rsidP="00BF3DC2">
      <w:pPr>
        <w:pStyle w:val="Heading2"/>
        <w:keepNext w:val="0"/>
      </w:pPr>
      <w:r>
        <w:t xml:space="preserve">26. </w:t>
      </w:r>
      <w:r w:rsidRPr="00447F8D">
        <w:t>Additional Condition(s)</w:t>
      </w:r>
    </w:p>
    <w:p w14:paraId="1A898279" w14:textId="77777777" w:rsidR="00BF3DC2" w:rsidRDefault="00BF3DC2" w:rsidP="00BF3DC2">
      <w:pPr>
        <w:sectPr w:rsidR="00BF3DC2" w:rsidSect="00DC2D8E">
          <w:type w:val="continuous"/>
          <w:pgSz w:w="11907" w:h="16840" w:code="9"/>
          <w:pgMar w:top="1134" w:right="1418" w:bottom="851" w:left="1418" w:header="709" w:footer="709" w:gutter="0"/>
          <w:cols w:space="708"/>
          <w:docGrid w:linePitch="360"/>
        </w:sectPr>
      </w:pPr>
    </w:p>
    <w:p w14:paraId="64B44667" w14:textId="77777777" w:rsidR="00BF3DC2" w:rsidRPr="009D26A8" w:rsidRDefault="00BF3DC2" w:rsidP="00BF3DC2">
      <w:pPr>
        <w:pStyle w:val="Heading1"/>
        <w:keepNext w:val="0"/>
        <w:rPr>
          <w:rFonts w:ascii="Calibri" w:hAnsi="Calibri"/>
        </w:rPr>
      </w:pPr>
      <w:r w:rsidRPr="009D26A8">
        <w:rPr>
          <w:rFonts w:ascii="Calibri" w:hAnsi="Calibri"/>
        </w:rPr>
        <w:lastRenderedPageBreak/>
        <w:t xml:space="preserve">Schedule B: </w:t>
      </w:r>
      <w:r>
        <w:rPr>
          <w:rFonts w:ascii="Calibri" w:hAnsi="Calibri"/>
        </w:rPr>
        <w:t xml:space="preserve"> </w:t>
      </w:r>
      <w:r w:rsidRPr="009D26A8">
        <w:rPr>
          <w:rFonts w:ascii="Calibri" w:hAnsi="Calibri"/>
        </w:rPr>
        <w:t xml:space="preserve">Goods: </w:t>
      </w:r>
      <w:r>
        <w:rPr>
          <w:rFonts w:ascii="Calibri" w:hAnsi="Calibri"/>
        </w:rPr>
        <w:t xml:space="preserve"> </w:t>
      </w:r>
      <w:r w:rsidRPr="009D26A8">
        <w:rPr>
          <w:rFonts w:ascii="Calibri" w:hAnsi="Calibri"/>
        </w:rPr>
        <w:t>The Specification</w:t>
      </w:r>
    </w:p>
    <w:p w14:paraId="72FDDA78" w14:textId="77777777" w:rsidR="00BF3DC2" w:rsidRDefault="00BF3DC2" w:rsidP="00BF3DC2">
      <w:pPr>
        <w:spacing w:after="200"/>
        <w:sectPr w:rsidR="00BF3DC2" w:rsidSect="00DC2D8E">
          <w:pgSz w:w="11906" w:h="16838"/>
          <w:pgMar w:top="1440" w:right="1440" w:bottom="1440" w:left="1440" w:header="708" w:footer="708" w:gutter="0"/>
          <w:cols w:space="708"/>
          <w:docGrid w:linePitch="360"/>
        </w:sectPr>
      </w:pPr>
    </w:p>
    <w:sdt>
      <w:sdtPr>
        <w:id w:val="127384450"/>
        <w:placeholder>
          <w:docPart w:val="9290840A4A9942029CBD740C84943BD0"/>
        </w:placeholder>
      </w:sdtPr>
      <w:sdtEndPr/>
      <w:sdtContent>
        <w:p w14:paraId="0FB333DE" w14:textId="77777777" w:rsidR="00BF3DC2" w:rsidRDefault="00BF3DC2" w:rsidP="00BF3DC2">
          <w:pPr>
            <w:spacing w:after="200"/>
          </w:pPr>
          <w:r w:rsidRPr="00BC328A">
            <w:t>[Insert when completing contract]</w:t>
          </w:r>
        </w:p>
      </w:sdtContent>
    </w:sdt>
    <w:p w14:paraId="68D9924E" w14:textId="77777777" w:rsidR="00BF3DC2" w:rsidRDefault="00BF3DC2" w:rsidP="00BF3DC2">
      <w:pPr>
        <w:spacing w:after="200"/>
      </w:pPr>
    </w:p>
    <w:p w14:paraId="7DCE9F30" w14:textId="77777777" w:rsidR="00BF3DC2" w:rsidRDefault="00BF3DC2" w:rsidP="00BF3DC2">
      <w:pPr>
        <w:spacing w:after="200"/>
        <w:sectPr w:rsidR="00BF3DC2" w:rsidSect="00DC2D8E">
          <w:type w:val="continuous"/>
          <w:pgSz w:w="11906" w:h="16838"/>
          <w:pgMar w:top="1440" w:right="1440" w:bottom="1440" w:left="1440" w:header="708" w:footer="708" w:gutter="0"/>
          <w:cols w:space="708"/>
          <w:formProt w:val="0"/>
          <w:docGrid w:linePitch="360"/>
        </w:sectPr>
      </w:pPr>
    </w:p>
    <w:p w14:paraId="7ABDE101" w14:textId="77777777" w:rsidR="00BF3DC2" w:rsidRPr="009D26A8" w:rsidRDefault="00BF3DC2" w:rsidP="00BF3DC2">
      <w:pPr>
        <w:pStyle w:val="Heading1"/>
        <w:rPr>
          <w:rFonts w:ascii="Calibri" w:hAnsi="Calibri"/>
        </w:rPr>
      </w:pPr>
      <w:r w:rsidRPr="009D26A8">
        <w:rPr>
          <w:rFonts w:ascii="Calibri" w:hAnsi="Calibri"/>
        </w:rPr>
        <w:lastRenderedPageBreak/>
        <w:t xml:space="preserve">Schedule C: </w:t>
      </w:r>
      <w:r>
        <w:rPr>
          <w:rFonts w:ascii="Calibri" w:hAnsi="Calibri"/>
        </w:rPr>
        <w:t xml:space="preserve"> </w:t>
      </w:r>
      <w:r w:rsidRPr="009D26A8">
        <w:rPr>
          <w:rFonts w:ascii="Calibri" w:hAnsi="Calibri"/>
        </w:rPr>
        <w:t>Charges</w:t>
      </w:r>
    </w:p>
    <w:p w14:paraId="616DEB35" w14:textId="77777777" w:rsidR="00BF3DC2" w:rsidRDefault="00BF3DC2" w:rsidP="00BF3DC2">
      <w:pPr>
        <w:spacing w:after="200"/>
        <w:sectPr w:rsidR="00BF3DC2" w:rsidSect="00DC2D8E">
          <w:pgSz w:w="11906" w:h="16838"/>
          <w:pgMar w:top="1440" w:right="1440" w:bottom="1440" w:left="1440" w:header="708" w:footer="708" w:gutter="0"/>
          <w:cols w:space="708"/>
          <w:docGrid w:linePitch="360"/>
        </w:sectPr>
      </w:pPr>
    </w:p>
    <w:p w14:paraId="6B3D45F8" w14:textId="0C3AC782" w:rsidR="00D82BD5" w:rsidRPr="00D82BD5" w:rsidRDefault="0078053A" w:rsidP="00D82BD5">
      <w:pPr>
        <w:spacing w:after="200"/>
      </w:pPr>
      <w:sdt>
        <w:sdtPr>
          <w:id w:val="127384451"/>
          <w:placeholder>
            <w:docPart w:val="1932C561E9DC41699DE5248285926D1A"/>
          </w:placeholder>
        </w:sdtPr>
        <w:sdtEndPr/>
        <w:sdtContent>
          <w:r w:rsidR="00D82BD5">
            <w:t>TU Dublin Payment Terms</w:t>
          </w:r>
          <w:r w:rsidR="007E4205">
            <w:t>:</w:t>
          </w:r>
          <w:r w:rsidR="00D82BD5">
            <w:t xml:space="preserve">     Payment will generally be made </w:t>
          </w:r>
          <w:proofErr w:type="spellStart"/>
          <w:r w:rsidR="00D82BD5">
            <w:t>net</w:t>
          </w:r>
          <w:proofErr w:type="spellEnd"/>
          <w:r w:rsidR="00D82BD5">
            <w:t xml:space="preserve"> 15 days from the agreed date of delivery to Technological University Dublin or on receipt of a correctly submitted invoice, whichever occurs later. Incorrectly submitted invoices will necessitate Technological University Dublin delaying payment until the invoice query is resolved to its satisfaction.    All costs, damages or expenses for which the supplier is liable to Technological University Dublin may be deducted from any monies due or becoming due to the supplier or may be recovered by action at law or otherwise from the supplier.  </w:t>
          </w:r>
        </w:sdtContent>
      </w:sdt>
      <w:r w:rsidR="00D82BD5" w:rsidRPr="00D82BD5">
        <w:t>​​</w:t>
      </w:r>
    </w:p>
    <w:p w14:paraId="50E5363B" w14:textId="28B23CCC" w:rsidR="00BF3DC2" w:rsidRPr="00514373" w:rsidRDefault="00BF3DC2" w:rsidP="00BF3DC2">
      <w:pPr>
        <w:spacing w:after="200"/>
      </w:pPr>
    </w:p>
    <w:p w14:paraId="045E5772" w14:textId="77777777" w:rsidR="00BF3DC2" w:rsidRDefault="00BF3DC2" w:rsidP="00BF3DC2">
      <w:pPr>
        <w:rPr>
          <w:highlight w:val="yellow"/>
        </w:rPr>
      </w:pPr>
    </w:p>
    <w:p w14:paraId="324D5402" w14:textId="77777777" w:rsidR="00BF3DC2" w:rsidRDefault="00BF3DC2" w:rsidP="00BF3DC2">
      <w:pPr>
        <w:rPr>
          <w:highlight w:val="yellow"/>
        </w:rPr>
        <w:sectPr w:rsidR="00BF3DC2" w:rsidSect="00DC2D8E">
          <w:type w:val="continuous"/>
          <w:pgSz w:w="11906" w:h="16838"/>
          <w:pgMar w:top="1440" w:right="1440" w:bottom="1440" w:left="1440" w:header="708" w:footer="708" w:gutter="0"/>
          <w:cols w:space="708"/>
          <w:formProt w:val="0"/>
          <w:docGrid w:linePitch="360"/>
        </w:sectPr>
      </w:pPr>
    </w:p>
    <w:p w14:paraId="5B9C8EEA" w14:textId="77777777" w:rsidR="00BF3DC2" w:rsidRPr="00AF585C" w:rsidRDefault="00BF3DC2" w:rsidP="00BF3DC2">
      <w:pPr>
        <w:pStyle w:val="Heading1"/>
        <w:keepNext w:val="0"/>
        <w:rPr>
          <w:rFonts w:ascii="Calibri" w:hAnsi="Calibri"/>
        </w:rPr>
      </w:pPr>
      <w:r w:rsidRPr="00AF585C">
        <w:rPr>
          <w:rFonts w:ascii="Calibri" w:hAnsi="Calibri"/>
          <w:bCs w:val="0"/>
        </w:rPr>
        <w:lastRenderedPageBreak/>
        <w:t xml:space="preserve">Schedule D: </w:t>
      </w:r>
      <w:r>
        <w:rPr>
          <w:rFonts w:ascii="Calibri" w:hAnsi="Calibri"/>
          <w:bCs w:val="0"/>
        </w:rPr>
        <w:t xml:space="preserve"> </w:t>
      </w:r>
      <w:r w:rsidRPr="00AF585C">
        <w:rPr>
          <w:rFonts w:ascii="Calibri" w:hAnsi="Calibri"/>
        </w:rPr>
        <w:t>Service Levels</w:t>
      </w:r>
    </w:p>
    <w:p w14:paraId="20239E12" w14:textId="77777777" w:rsidR="00BF3DC2" w:rsidRDefault="00BF3DC2" w:rsidP="00BF3DC2">
      <w:pPr>
        <w:spacing w:after="200"/>
        <w:sectPr w:rsidR="00BF3DC2" w:rsidSect="00DC2D8E">
          <w:pgSz w:w="11906" w:h="16838"/>
          <w:pgMar w:top="1440" w:right="1440" w:bottom="1440" w:left="1440" w:header="708" w:footer="708" w:gutter="0"/>
          <w:cols w:space="708"/>
          <w:docGrid w:linePitch="360"/>
        </w:sectPr>
      </w:pPr>
    </w:p>
    <w:sdt>
      <w:sdtPr>
        <w:id w:val="32870126"/>
        <w:placeholder>
          <w:docPart w:val="0728BFE17A914ED599FFDF12A5DE6ACF"/>
        </w:placeholder>
      </w:sdtPr>
      <w:sdtEndPr/>
      <w:sdtContent>
        <w:p w14:paraId="1173E412" w14:textId="77777777" w:rsidR="00BF3DC2" w:rsidRPr="00514373" w:rsidRDefault="00BF3DC2" w:rsidP="00BF3DC2">
          <w:pPr>
            <w:spacing w:after="200"/>
          </w:pPr>
          <w:r w:rsidRPr="00BC328A">
            <w:t>[Insert at RFT stage, if applicable, or when completing contract]</w:t>
          </w:r>
        </w:p>
      </w:sdtContent>
    </w:sdt>
    <w:p w14:paraId="26013D9D" w14:textId="77777777" w:rsidR="00BF3DC2" w:rsidRPr="00514373" w:rsidRDefault="00BF3DC2" w:rsidP="00BF3DC2">
      <w:pPr>
        <w:spacing w:after="200"/>
      </w:pPr>
    </w:p>
    <w:p w14:paraId="18A576EC" w14:textId="77777777" w:rsidR="00BF3DC2" w:rsidRDefault="00BF3DC2">
      <w:pPr>
        <w:spacing w:after="0" w:line="240" w:lineRule="auto"/>
        <w:rPr>
          <w:lang w:val="en-US"/>
        </w:rPr>
      </w:pPr>
      <w:r>
        <w:rPr>
          <w:lang w:val="en-US"/>
        </w:rPr>
        <w:br w:type="page"/>
      </w:r>
    </w:p>
    <w:p w14:paraId="1ECFE8C5" w14:textId="77777777" w:rsidR="00BF3DC2" w:rsidRPr="0012131C" w:rsidRDefault="00BF3DC2" w:rsidP="00BF3DC2">
      <w:pPr>
        <w:pStyle w:val="Heading1"/>
        <w:keepNext w:val="0"/>
        <w:rPr>
          <w:rFonts w:ascii="Calibri" w:hAnsi="Calibri"/>
          <w:bCs w:val="0"/>
        </w:rPr>
      </w:pPr>
      <w:r>
        <w:rPr>
          <w:rFonts w:ascii="Calibri" w:hAnsi="Calibri"/>
          <w:bCs w:val="0"/>
        </w:rPr>
        <w:lastRenderedPageBreak/>
        <w:t>Schedule E:</w:t>
      </w:r>
      <w:r>
        <w:rPr>
          <w:rFonts w:ascii="Calibri" w:hAnsi="Calibri"/>
          <w:bCs w:val="0"/>
        </w:rPr>
        <w:tab/>
      </w:r>
      <w:r w:rsidRPr="0012131C">
        <w:rPr>
          <w:rFonts w:ascii="Calibri" w:hAnsi="Calibri"/>
          <w:bCs w:val="0"/>
        </w:rPr>
        <w:t>Data Protection</w:t>
      </w:r>
    </w:p>
    <w:p w14:paraId="2921876A" w14:textId="77777777" w:rsidR="00BF3DC2" w:rsidRDefault="00BF3DC2" w:rsidP="00BF3DC2">
      <w:pPr>
        <w:spacing w:after="200"/>
        <w:sectPr w:rsidR="00BF3DC2" w:rsidSect="00DC2D8E">
          <w:type w:val="continuous"/>
          <w:pgSz w:w="11906" w:h="16838"/>
          <w:pgMar w:top="1440" w:right="1440" w:bottom="1440" w:left="1440" w:header="708" w:footer="708" w:gutter="0"/>
          <w:cols w:space="708"/>
          <w:docGrid w:linePitch="360"/>
        </w:sectPr>
      </w:pPr>
    </w:p>
    <w:sdt>
      <w:sdtPr>
        <w:rPr>
          <w:color w:val="FF0000"/>
        </w:rPr>
        <w:id w:val="890232211"/>
        <w:placeholder>
          <w:docPart w:val="4E08A5F835434D7B82B955F2757FE465"/>
        </w:placeholder>
      </w:sdtPr>
      <w:sdtEndPr/>
      <w:sdtContent>
        <w:sdt>
          <w:sdtPr>
            <w:rPr>
              <w:sz w:val="20"/>
              <w:szCs w:val="20"/>
            </w:rPr>
            <w:id w:val="1975093239"/>
          </w:sdtPr>
          <w:sdtEndPr/>
          <w:sdtContent>
            <w:p w14:paraId="47F6B0CC" w14:textId="77777777" w:rsidR="00A463C6" w:rsidRDefault="001B078F" w:rsidP="001B078F">
              <w:pPr>
                <w:rPr>
                  <w:b/>
                  <w:bCs/>
                  <w:sz w:val="20"/>
                  <w:szCs w:val="20"/>
                </w:rPr>
              </w:pPr>
              <w:r w:rsidRPr="00A463C6">
                <w:rPr>
                  <w:b/>
                  <w:bCs/>
                  <w:sz w:val="20"/>
                  <w:szCs w:val="20"/>
                </w:rPr>
                <w:t>Technological University Dublin</w:t>
              </w:r>
              <w:r w:rsidR="00A463C6" w:rsidRPr="00A463C6">
                <w:rPr>
                  <w:b/>
                  <w:bCs/>
                  <w:sz w:val="20"/>
                  <w:szCs w:val="20"/>
                </w:rPr>
                <w:t xml:space="preserve"> </w:t>
              </w:r>
            </w:p>
            <w:p w14:paraId="23D09B45" w14:textId="0F18DD83" w:rsidR="001B078F" w:rsidRPr="00A463C6" w:rsidRDefault="001B078F" w:rsidP="001B078F">
              <w:pPr>
                <w:rPr>
                  <w:sz w:val="20"/>
                  <w:szCs w:val="20"/>
                  <w:u w:val="single"/>
                </w:rPr>
              </w:pPr>
              <w:r w:rsidRPr="00A463C6">
                <w:rPr>
                  <w:b/>
                  <w:bCs/>
                  <w:sz w:val="20"/>
                  <w:szCs w:val="20"/>
                  <w:u w:val="single"/>
                </w:rPr>
                <w:t xml:space="preserve">Processing, Personal Data and Data Subjects </w:t>
              </w:r>
            </w:p>
            <w:p w14:paraId="14E16695" w14:textId="77777777" w:rsidR="001B078F" w:rsidRPr="00A463C6" w:rsidRDefault="001B078F" w:rsidP="001B078F">
              <w:pPr>
                <w:rPr>
                  <w:sz w:val="20"/>
                  <w:szCs w:val="20"/>
                </w:rPr>
              </w:pPr>
              <w:r w:rsidRPr="00A463C6">
                <w:rPr>
                  <w:b/>
                  <w:bCs/>
                  <w:sz w:val="20"/>
                  <w:szCs w:val="20"/>
                </w:rPr>
                <w:t xml:space="preserve">1. Processing by the Contractor </w:t>
              </w:r>
            </w:p>
            <w:p w14:paraId="262924AB" w14:textId="77777777" w:rsidR="001B078F" w:rsidRPr="00A463C6" w:rsidRDefault="001B078F" w:rsidP="001B078F">
              <w:pPr>
                <w:rPr>
                  <w:sz w:val="20"/>
                  <w:szCs w:val="20"/>
                </w:rPr>
              </w:pPr>
              <w:r w:rsidRPr="00A463C6">
                <w:rPr>
                  <w:b/>
                  <w:bCs/>
                  <w:sz w:val="20"/>
                  <w:szCs w:val="20"/>
                </w:rPr>
                <w:t xml:space="preserve">1.1 Subject matter of processing </w:t>
              </w:r>
            </w:p>
            <w:p w14:paraId="137072FD" w14:textId="77777777" w:rsidR="001B078F" w:rsidRPr="00A463C6" w:rsidRDefault="001B078F" w:rsidP="001B078F">
              <w:pPr>
                <w:jc w:val="both"/>
                <w:rPr>
                  <w:sz w:val="20"/>
                  <w:szCs w:val="20"/>
                </w:rPr>
              </w:pPr>
              <w:r w:rsidRPr="00A463C6">
                <w:rPr>
                  <w:sz w:val="20"/>
                  <w:szCs w:val="20"/>
                </w:rPr>
                <w:t xml:space="preserve">All information, whether in oral or written (including electronic) form, created by or in any way originating with by the Contracting Authority and/or any Client (including but not limited to his/her employees, agents, independent contractors and/or Sub-contractors) and all information that is the output of any computer processing, or other electronic manipulation of any information that was created by or in any way originating with Contracting Authority and/or any Framework Client provided under the Agreement which relates to an identified or identifiable natural person; </w:t>
              </w:r>
            </w:p>
            <w:p w14:paraId="5BF81698" w14:textId="77777777" w:rsidR="001B078F" w:rsidRPr="00A463C6" w:rsidRDefault="001B078F" w:rsidP="001B078F">
              <w:pPr>
                <w:rPr>
                  <w:sz w:val="20"/>
                  <w:szCs w:val="20"/>
                </w:rPr>
              </w:pPr>
              <w:r w:rsidRPr="00A463C6">
                <w:rPr>
                  <w:b/>
                  <w:bCs/>
                  <w:sz w:val="20"/>
                  <w:szCs w:val="20"/>
                </w:rPr>
                <w:t xml:space="preserve">1.2 Nature of processing </w:t>
              </w:r>
            </w:p>
            <w:p w14:paraId="5787B862" w14:textId="77777777" w:rsidR="001B078F" w:rsidRPr="00A463C6" w:rsidRDefault="001B078F" w:rsidP="001B078F">
              <w:pPr>
                <w:rPr>
                  <w:sz w:val="20"/>
                  <w:szCs w:val="20"/>
                </w:rPr>
              </w:pPr>
              <w:r w:rsidRPr="00A463C6">
                <w:rPr>
                  <w:sz w:val="20"/>
                  <w:szCs w:val="20"/>
                </w:rPr>
                <w:t xml:space="preserve">Any processing which is necessary or incidental in connection with, or pursuant to, the provision of the goods under the contract. </w:t>
              </w:r>
            </w:p>
            <w:p w14:paraId="0CB9686A" w14:textId="77777777" w:rsidR="001B078F" w:rsidRPr="00A463C6" w:rsidRDefault="001B078F" w:rsidP="001B078F">
              <w:pPr>
                <w:jc w:val="both"/>
                <w:rPr>
                  <w:sz w:val="20"/>
                  <w:szCs w:val="20"/>
                </w:rPr>
              </w:pPr>
              <w:r w:rsidRPr="00A463C6">
                <w:rPr>
                  <w:sz w:val="20"/>
                  <w:szCs w:val="20"/>
                </w:rPr>
                <w:t xml:space="preserve">1.2.1    Accessing personal data relating to employees, students, volunteers, job or volunteer applicants, agents, independent contractors, subcontractors or other under the control or supervision of the Client while the Contractor’s personnel are working at the Client’s premises. This will include student’s names, courses and student numbers. This will include access to Client’s staff name, departments, grades and staff numbers. </w:t>
              </w:r>
            </w:p>
            <w:p w14:paraId="3FE751B2" w14:textId="77777777" w:rsidR="001B078F" w:rsidRPr="00A463C6" w:rsidRDefault="001B078F" w:rsidP="001B078F">
              <w:pPr>
                <w:jc w:val="both"/>
                <w:rPr>
                  <w:sz w:val="20"/>
                  <w:szCs w:val="20"/>
                </w:rPr>
              </w:pPr>
              <w:r w:rsidRPr="00A463C6">
                <w:rPr>
                  <w:sz w:val="20"/>
                  <w:szCs w:val="20"/>
                </w:rPr>
                <w:t xml:space="preserve">1.2.2    The processing will include but limited to the collection, recording, storage, retrieval and analysis of personal data. Personal data may be obtained through interviews, surveys, workshops and focus groups. All personal data will be anonymised for presentation in any report(s). </w:t>
              </w:r>
            </w:p>
            <w:p w14:paraId="2835F36E" w14:textId="77777777" w:rsidR="001B078F" w:rsidRPr="00A463C6" w:rsidRDefault="001B078F" w:rsidP="001B078F">
              <w:pPr>
                <w:jc w:val="both"/>
                <w:rPr>
                  <w:sz w:val="20"/>
                  <w:szCs w:val="20"/>
                </w:rPr>
              </w:pPr>
              <w:r w:rsidRPr="00A463C6">
                <w:rPr>
                  <w:sz w:val="20"/>
                  <w:szCs w:val="20"/>
                </w:rPr>
                <w:t xml:space="preserve">1.2.3    Accessing to College systems by the Contractor’s personnel while they are on site at the Client’s premises. </w:t>
              </w:r>
            </w:p>
            <w:p w14:paraId="38C88DAA" w14:textId="0C113269" w:rsidR="001B078F" w:rsidRPr="00A463C6" w:rsidRDefault="001B078F" w:rsidP="001B078F">
              <w:pPr>
                <w:jc w:val="both"/>
                <w:rPr>
                  <w:sz w:val="20"/>
                  <w:szCs w:val="20"/>
                </w:rPr>
              </w:pPr>
              <w:r w:rsidRPr="00A463C6">
                <w:rPr>
                  <w:sz w:val="20"/>
                  <w:szCs w:val="20"/>
                </w:rPr>
                <w:t xml:space="preserve">1.2.4 In carrying out </w:t>
              </w:r>
              <w:r w:rsidR="0087097C" w:rsidRPr="0087097C">
                <w:rPr>
                  <w:sz w:val="20"/>
                  <w:szCs w:val="20"/>
                </w:rPr>
                <w:t>the provision of goods and/or related services to</w:t>
              </w:r>
              <w:r w:rsidR="0087097C">
                <w:rPr>
                  <w:sz w:val="20"/>
                  <w:szCs w:val="20"/>
                </w:rPr>
                <w:t xml:space="preserve"> </w:t>
              </w:r>
              <w:r w:rsidR="009F691E">
                <w:rPr>
                  <w:sz w:val="20"/>
                  <w:szCs w:val="20"/>
                </w:rPr>
                <w:t xml:space="preserve">the </w:t>
              </w:r>
              <w:r w:rsidRPr="00A463C6">
                <w:rPr>
                  <w:sz w:val="20"/>
                  <w:szCs w:val="20"/>
                </w:rPr>
                <w:t xml:space="preserve">Technological University Dublin (TU Dublin). </w:t>
              </w:r>
            </w:p>
            <w:p w14:paraId="00EF9046" w14:textId="77777777" w:rsidR="001B078F" w:rsidRPr="00A463C6" w:rsidRDefault="001B078F" w:rsidP="001B078F">
              <w:pPr>
                <w:rPr>
                  <w:sz w:val="20"/>
                  <w:szCs w:val="20"/>
                </w:rPr>
              </w:pPr>
              <w:r w:rsidRPr="00A463C6">
                <w:rPr>
                  <w:b/>
                  <w:bCs/>
                  <w:sz w:val="20"/>
                  <w:szCs w:val="20"/>
                </w:rPr>
                <w:t xml:space="preserve">1.3 Purpose of processing </w:t>
              </w:r>
            </w:p>
            <w:p w14:paraId="017E74EC" w14:textId="1932B7BD" w:rsidR="001B078F" w:rsidRPr="00A463C6" w:rsidRDefault="001B078F" w:rsidP="001B078F">
              <w:pPr>
                <w:jc w:val="both"/>
                <w:rPr>
                  <w:sz w:val="20"/>
                  <w:szCs w:val="20"/>
                </w:rPr>
              </w:pPr>
              <w:r w:rsidRPr="00A463C6">
                <w:rPr>
                  <w:sz w:val="20"/>
                  <w:szCs w:val="20"/>
                </w:rPr>
                <w:t xml:space="preserve">To allow the Contractor to provide the goods under the Contract. The processing will be for </w:t>
              </w:r>
              <w:r w:rsidR="009F691E" w:rsidRPr="009F691E">
                <w:rPr>
                  <w:sz w:val="20"/>
                  <w:szCs w:val="20"/>
                </w:rPr>
                <w:t>the provision of goods and/or related services to</w:t>
              </w:r>
              <w:r w:rsidR="009F691E">
                <w:rPr>
                  <w:sz w:val="20"/>
                  <w:szCs w:val="20"/>
                </w:rPr>
                <w:t xml:space="preserve"> </w:t>
              </w:r>
              <w:r w:rsidRPr="00A463C6">
                <w:rPr>
                  <w:sz w:val="20"/>
                  <w:szCs w:val="20"/>
                </w:rPr>
                <w:t>the Technological University Dublin (TU Dublin).</w:t>
              </w:r>
            </w:p>
            <w:p w14:paraId="6B582AA5" w14:textId="77777777" w:rsidR="001B078F" w:rsidRPr="00A463C6" w:rsidRDefault="001B078F" w:rsidP="001B078F">
              <w:pPr>
                <w:rPr>
                  <w:sz w:val="20"/>
                  <w:szCs w:val="20"/>
                </w:rPr>
              </w:pPr>
              <w:r w:rsidRPr="00A463C6">
                <w:rPr>
                  <w:b/>
                  <w:bCs/>
                  <w:sz w:val="20"/>
                  <w:szCs w:val="20"/>
                </w:rPr>
                <w:t xml:space="preserve">1.4 Duration of the processing </w:t>
              </w:r>
            </w:p>
            <w:p w14:paraId="3068E806" w14:textId="77777777" w:rsidR="001B078F" w:rsidRPr="00A463C6" w:rsidRDefault="001B078F" w:rsidP="001B078F">
              <w:pPr>
                <w:rPr>
                  <w:sz w:val="20"/>
                  <w:szCs w:val="20"/>
                </w:rPr>
              </w:pPr>
              <w:r w:rsidRPr="00A463C6">
                <w:rPr>
                  <w:sz w:val="20"/>
                  <w:szCs w:val="20"/>
                </w:rPr>
                <w:t xml:space="preserve">The Term of the Contract. </w:t>
              </w:r>
            </w:p>
            <w:p w14:paraId="439A04DF" w14:textId="77777777" w:rsidR="001B078F" w:rsidRPr="00A463C6" w:rsidRDefault="001B078F" w:rsidP="001B078F">
              <w:pPr>
                <w:rPr>
                  <w:sz w:val="20"/>
                  <w:szCs w:val="20"/>
                </w:rPr>
              </w:pPr>
              <w:r w:rsidRPr="00A463C6">
                <w:rPr>
                  <w:b/>
                  <w:bCs/>
                  <w:sz w:val="20"/>
                  <w:szCs w:val="20"/>
                </w:rPr>
                <w:t xml:space="preserve">2. Types of personal data </w:t>
              </w:r>
            </w:p>
            <w:p w14:paraId="06B9BEEC" w14:textId="77777777" w:rsidR="001B078F" w:rsidRPr="00A463C6" w:rsidRDefault="001B078F" w:rsidP="001B078F">
              <w:pPr>
                <w:jc w:val="both"/>
                <w:rPr>
                  <w:sz w:val="20"/>
                  <w:szCs w:val="20"/>
                </w:rPr>
              </w:pPr>
              <w:r w:rsidRPr="00A463C6">
                <w:rPr>
                  <w:sz w:val="20"/>
                  <w:szCs w:val="20"/>
                </w:rPr>
                <w:t xml:space="preserve">Any information relating to an identifiable natural person (Both Students and Staff) including but not limited to Name, Address, Telephone number, Email address, Staff Grade, Position, Nationality, identification numbers (student and staff identification numbers), views on the organisational change within the University. </w:t>
              </w:r>
            </w:p>
          </w:sdtContent>
        </w:sdt>
        <w:p w14:paraId="27A39CE1" w14:textId="77777777" w:rsidR="00BF3DC2" w:rsidRDefault="00BF3DC2" w:rsidP="00BF3DC2">
          <w:pPr>
            <w:spacing w:after="200"/>
            <w:sectPr w:rsidR="00BF3DC2" w:rsidSect="00DC2D8E">
              <w:type w:val="continuous"/>
              <w:pgSz w:w="11906" w:h="16838"/>
              <w:pgMar w:top="1440" w:right="1440" w:bottom="1440" w:left="1440" w:header="708" w:footer="708" w:gutter="0"/>
              <w:cols w:space="708"/>
              <w:docGrid w:linePitch="360"/>
            </w:sectPr>
          </w:pPr>
        </w:p>
        <w:p w14:paraId="4AC635A2" w14:textId="77777777" w:rsidR="00BF3DC2" w:rsidRDefault="0078053A" w:rsidP="00BF3DC2">
          <w:pPr>
            <w:tabs>
              <w:tab w:val="left" w:pos="2268"/>
              <w:tab w:val="right" w:leader="dot" w:pos="8789"/>
            </w:tabs>
            <w:spacing w:after="240"/>
            <w:rPr>
              <w:color w:val="FF0000"/>
            </w:rPr>
          </w:pPr>
        </w:p>
      </w:sdtContent>
    </w:sdt>
    <w:p w14:paraId="31047626" w14:textId="77777777" w:rsidR="00BF3DC2" w:rsidRDefault="00BF3DC2" w:rsidP="00BF3DC2">
      <w:pPr>
        <w:rPr>
          <w:lang w:val="en-US"/>
        </w:rPr>
        <w:sectPr w:rsidR="00BF3DC2" w:rsidSect="00DC2D8E">
          <w:type w:val="continuous"/>
          <w:pgSz w:w="11906" w:h="16838"/>
          <w:pgMar w:top="1440" w:right="1440" w:bottom="1440" w:left="1440" w:header="708" w:footer="708" w:gutter="0"/>
          <w:cols w:space="708"/>
          <w:formProt w:val="0"/>
          <w:docGrid w:linePitch="360"/>
        </w:sectPr>
      </w:pPr>
    </w:p>
    <w:p w14:paraId="133551AB" w14:textId="77777777" w:rsidR="00BF3DC2" w:rsidRPr="00066992" w:rsidRDefault="00BF3DC2" w:rsidP="00BF3DC2">
      <w:pPr>
        <w:pStyle w:val="Heading1"/>
        <w:rPr>
          <w:rFonts w:ascii="Calibri" w:hAnsi="Calibri"/>
        </w:rPr>
      </w:pPr>
      <w:r w:rsidRPr="00066992">
        <w:rPr>
          <w:rFonts w:ascii="Calibri" w:hAnsi="Calibri"/>
        </w:rPr>
        <w:lastRenderedPageBreak/>
        <w:t xml:space="preserve">Appendix </w:t>
      </w:r>
      <w:r>
        <w:rPr>
          <w:rFonts w:ascii="Calibri" w:hAnsi="Calibri"/>
        </w:rPr>
        <w:t>6</w:t>
      </w:r>
      <w:r w:rsidRPr="00066992">
        <w:rPr>
          <w:rFonts w:ascii="Calibri" w:hAnsi="Calibri"/>
        </w:rPr>
        <w:t>: Confidentiality Agreement</w:t>
      </w:r>
    </w:p>
    <w:sdt>
      <w:sdtPr>
        <w:rPr>
          <w:color w:val="FF0000"/>
          <w:highlight w:val="cyan"/>
        </w:rPr>
        <w:id w:val="923306803"/>
        <w:placeholder>
          <w:docPart w:val="F540D1FF390F4E5ABF65AE7927CF098C"/>
        </w:placeholder>
      </w:sdtPr>
      <w:sdtEndPr/>
      <w:sdtContent>
        <w:p w14:paraId="7F8AD9FE" w14:textId="77777777" w:rsidR="00BF3DC2" w:rsidRPr="00830A49" w:rsidRDefault="00BF3DC2" w:rsidP="00764619">
          <w:pPr>
            <w:jc w:val="both"/>
          </w:pPr>
          <w:r w:rsidRPr="00830A49">
            <w:t>THIS AGREEMENT is made on the</w:t>
          </w:r>
          <w:r>
            <w:t xml:space="preserve"> </w:t>
          </w:r>
          <w:r>
            <w:fldChar w:fldCharType="begin">
              <w:ffData>
                <w:name w:val="Text146"/>
                <w:enabled/>
                <w:calcOnExit w:val="0"/>
                <w:textInput>
                  <w:default w:val="[date]"/>
                </w:textInput>
              </w:ffData>
            </w:fldChar>
          </w:r>
          <w:bookmarkStart w:id="18" w:name="Text146"/>
          <w:r>
            <w:instrText xml:space="preserve"> FORMTEXT </w:instrText>
          </w:r>
          <w:r>
            <w:fldChar w:fldCharType="separate"/>
          </w:r>
          <w:r>
            <w:rPr>
              <w:noProof/>
            </w:rPr>
            <w:t>[date]</w:t>
          </w:r>
          <w:r>
            <w:fldChar w:fldCharType="end"/>
          </w:r>
          <w:bookmarkEnd w:id="18"/>
          <w:r w:rsidRPr="00830A49">
            <w:t xml:space="preserve"> day of</w:t>
          </w:r>
          <w:r>
            <w:t xml:space="preserve"> </w:t>
          </w:r>
          <w:r>
            <w:fldChar w:fldCharType="begin">
              <w:ffData>
                <w:name w:val="Text147"/>
                <w:enabled/>
                <w:calcOnExit w:val="0"/>
                <w:textInput>
                  <w:default w:val="[month]"/>
                </w:textInput>
              </w:ffData>
            </w:fldChar>
          </w:r>
          <w:bookmarkStart w:id="19" w:name="Text147"/>
          <w:r>
            <w:instrText xml:space="preserve"> FORMTEXT </w:instrText>
          </w:r>
          <w:r>
            <w:fldChar w:fldCharType="separate"/>
          </w:r>
          <w:r>
            <w:rPr>
              <w:noProof/>
            </w:rPr>
            <w:t>[month]</w:t>
          </w:r>
          <w:r>
            <w:fldChar w:fldCharType="end"/>
          </w:r>
          <w:bookmarkEnd w:id="19"/>
          <w:r w:rsidRPr="00830A49">
            <w:t xml:space="preserve"> 20</w:t>
          </w:r>
          <w:r>
            <w:t xml:space="preserve"> </w:t>
          </w:r>
          <w:r>
            <w:fldChar w:fldCharType="begin">
              <w:ffData>
                <w:name w:val="Text148"/>
                <w:enabled/>
                <w:calcOnExit w:val="0"/>
                <w:textInput>
                  <w:default w:val="[year]"/>
                </w:textInput>
              </w:ffData>
            </w:fldChar>
          </w:r>
          <w:bookmarkStart w:id="20" w:name="Text148"/>
          <w:r>
            <w:instrText xml:space="preserve"> FORMTEXT </w:instrText>
          </w:r>
          <w:r>
            <w:fldChar w:fldCharType="separate"/>
          </w:r>
          <w:r>
            <w:rPr>
              <w:noProof/>
            </w:rPr>
            <w:t>[year]</w:t>
          </w:r>
          <w:r>
            <w:fldChar w:fldCharType="end"/>
          </w:r>
          <w:bookmarkEnd w:id="20"/>
          <w:r>
            <w:t xml:space="preserve"> </w:t>
          </w:r>
          <w:r w:rsidRPr="00830A49">
            <w:t>BETWEEN:</w:t>
          </w:r>
        </w:p>
        <w:p w14:paraId="0CD9F36A" w14:textId="352E03E4" w:rsidR="00BF3DC2" w:rsidRPr="00830A49" w:rsidRDefault="00AF19FA" w:rsidP="00764619">
          <w:pPr>
            <w:jc w:val="both"/>
          </w:pPr>
          <w:r>
            <w:t>T</w:t>
          </w:r>
          <w:r w:rsidR="0033393A">
            <w:t>U Dublin</w:t>
          </w:r>
          <w:r w:rsidR="00BF3DC2" w:rsidRPr="00830A49">
            <w:t xml:space="preserve">, of </w:t>
          </w:r>
          <w:r w:rsidR="0033393A">
            <w:t>Park House Grangegorman</w:t>
          </w:r>
          <w:r w:rsidR="00BF3DC2" w:rsidRPr="00830A49">
            <w:t xml:space="preserve"> (hereinafter “the Contracting Authority”) of the one part; </w:t>
          </w:r>
          <w:r w:rsidR="00BF3DC2" w:rsidRPr="00830A49">
            <w:br/>
            <w:t>and</w:t>
          </w:r>
        </w:p>
        <w:p w14:paraId="205BF304" w14:textId="77777777" w:rsidR="00BF3DC2" w:rsidRPr="00830A49" w:rsidRDefault="00BF3DC2" w:rsidP="00764619">
          <w:pPr>
            <w:jc w:val="both"/>
          </w:pPr>
          <w:r>
            <w:fldChar w:fldCharType="begin">
              <w:ffData>
                <w:name w:val="Text155"/>
                <w:enabled/>
                <w:calcOnExit w:val="0"/>
                <w:textInput>
                  <w:default w:val="[Contractor’s legal name: to be completed on signing.], of [address: to be completed on signing.]"/>
                </w:textInput>
              </w:ffData>
            </w:fldChar>
          </w:r>
          <w:bookmarkStart w:id="21" w:name="Text155"/>
          <w:r>
            <w:instrText xml:space="preserve"> FORMTEXT </w:instrText>
          </w:r>
          <w:r>
            <w:fldChar w:fldCharType="separate"/>
          </w:r>
          <w:r>
            <w:rPr>
              <w:noProof/>
            </w:rPr>
            <w:t>[Contractor’s legal name: to be completed on signing.], of [address: to be completed on signing.]</w:t>
          </w:r>
          <w:r>
            <w:fldChar w:fldCharType="end"/>
          </w:r>
          <w:bookmarkEnd w:id="21"/>
          <w:r>
            <w:t xml:space="preserve"> </w:t>
          </w:r>
          <w:r w:rsidRPr="00830A49">
            <w:t>(hereinafter called “the Contractor”) of the other part.</w:t>
          </w:r>
        </w:p>
        <w:p w14:paraId="02869B33" w14:textId="77777777" w:rsidR="00BF3DC2" w:rsidRPr="00830A49" w:rsidRDefault="00BF3DC2" w:rsidP="00764619">
          <w:pPr>
            <w:keepLines/>
            <w:jc w:val="both"/>
            <w:rPr>
              <w:b/>
            </w:rPr>
          </w:pPr>
          <w:r w:rsidRPr="00830A49">
            <w:rPr>
              <w:b/>
            </w:rPr>
            <w:t xml:space="preserve">WHEREAS </w:t>
          </w:r>
        </w:p>
        <w:tbl>
          <w:tblPr>
            <w:tblW w:w="0" w:type="auto"/>
            <w:tblLook w:val="01E0" w:firstRow="1" w:lastRow="1" w:firstColumn="1" w:lastColumn="1" w:noHBand="0" w:noVBand="0"/>
          </w:tblPr>
          <w:tblGrid>
            <w:gridCol w:w="762"/>
            <w:gridCol w:w="8309"/>
          </w:tblGrid>
          <w:tr w:rsidR="00BF3DC2" w:rsidRPr="00830A49" w14:paraId="20DBAFB3" w14:textId="77777777" w:rsidTr="00BF3DC2">
            <w:tc>
              <w:tcPr>
                <w:tcW w:w="828" w:type="dxa"/>
              </w:tcPr>
              <w:p w14:paraId="00FCB698" w14:textId="77777777" w:rsidR="00BF3DC2" w:rsidRPr="00830A49" w:rsidRDefault="00BF3DC2" w:rsidP="00764619">
                <w:pPr>
                  <w:jc w:val="both"/>
                  <w:rPr>
                    <w:color w:val="333399"/>
                  </w:rPr>
                </w:pPr>
                <w:r w:rsidRPr="00830A49">
                  <w:rPr>
                    <w:color w:val="333399"/>
                  </w:rPr>
                  <w:t>A.</w:t>
                </w:r>
              </w:p>
            </w:tc>
            <w:tc>
              <w:tcPr>
                <w:tcW w:w="9540" w:type="dxa"/>
              </w:tcPr>
              <w:p w14:paraId="79F58822" w14:textId="27EC99FC" w:rsidR="00BF3DC2" w:rsidRPr="00830A49" w:rsidRDefault="00BF3DC2" w:rsidP="00764619">
                <w:pPr>
                  <w:jc w:val="both"/>
                </w:pPr>
                <w:r w:rsidRPr="00830A49">
                  <w:t>By Request for Tenders dated</w:t>
                </w:r>
                <w:r>
                  <w:t xml:space="preserve"> </w:t>
                </w:r>
                <w:r>
                  <w:fldChar w:fldCharType="begin">
                    <w:ffData>
                      <w:name w:val="Text150"/>
                      <w:enabled/>
                      <w:calcOnExit w:val="0"/>
                      <w:textInput>
                        <w:default w:val="[insert date]"/>
                      </w:textInput>
                    </w:ffData>
                  </w:fldChar>
                </w:r>
                <w:bookmarkStart w:id="22" w:name="Text150"/>
                <w:r>
                  <w:instrText xml:space="preserve"> FORMTEXT </w:instrText>
                </w:r>
                <w:r>
                  <w:fldChar w:fldCharType="separate"/>
                </w:r>
                <w:r>
                  <w:rPr>
                    <w:noProof/>
                  </w:rPr>
                  <w:t>[insert date]</w:t>
                </w:r>
                <w:r>
                  <w:fldChar w:fldCharType="end"/>
                </w:r>
                <w:bookmarkEnd w:id="22"/>
                <w:r>
                  <w:t xml:space="preserve"> </w:t>
                </w:r>
                <w:r w:rsidRPr="00830A49">
                  <w:t xml:space="preserve"> entitled </w:t>
                </w:r>
                <w:r>
                  <w:fldChar w:fldCharType="begin">
                    <w:ffData>
                      <w:name w:val="Text151"/>
                      <w:enabled/>
                      <w:calcOnExit w:val="0"/>
                      <w:textInput>
                        <w:default w:val="[insert title]"/>
                      </w:textInput>
                    </w:ffData>
                  </w:fldChar>
                </w:r>
                <w:bookmarkStart w:id="23" w:name="Text151"/>
                <w:r>
                  <w:instrText xml:space="preserve"> FORMTEXT </w:instrText>
                </w:r>
                <w:r>
                  <w:fldChar w:fldCharType="separate"/>
                </w:r>
                <w:r>
                  <w:rPr>
                    <w:noProof/>
                  </w:rPr>
                  <w:t>[insert title]</w:t>
                </w:r>
                <w:r>
                  <w:fldChar w:fldCharType="end"/>
                </w:r>
                <w:bookmarkEnd w:id="23"/>
                <w:r w:rsidRPr="00830A49">
                  <w:t xml:space="preserve"> (the “RFT”) the Contracting Authority invited tenders (“Tenders”) fo</w:t>
                </w:r>
                <w:r>
                  <w:t xml:space="preserve">r the provision of the </w:t>
                </w:r>
                <w:r w:rsidRPr="00497BE3">
                  <w:rPr>
                    <w:highlight w:val="lightGray"/>
                  </w:rPr>
                  <w:t>Goods/Services</w:t>
                </w:r>
                <w:r w:rsidRPr="00830A49">
                  <w:t xml:space="preserve"> described in Appendix 1 to the RFT (the </w:t>
                </w:r>
                <w:r w:rsidRPr="00497BE3">
                  <w:rPr>
                    <w:highlight w:val="lightGray"/>
                  </w:rPr>
                  <w:t>“Goods”</w:t>
                </w:r>
                <w:r w:rsidRPr="00830A49">
                  <w:t>) (“the Competition”).  The Contractor submitted a response to the RFT dated the</w:t>
                </w:r>
                <w:r>
                  <w:t xml:space="preserve"> </w:t>
                </w:r>
                <w:r>
                  <w:fldChar w:fldCharType="begin">
                    <w:ffData>
                      <w:name w:val="Text152"/>
                      <w:enabled/>
                      <w:calcOnExit w:val="0"/>
                      <w:textInput>
                        <w:default w:val="[insert date of Tender]"/>
                      </w:textInput>
                    </w:ffData>
                  </w:fldChar>
                </w:r>
                <w:bookmarkStart w:id="24" w:name="Text152"/>
                <w:r>
                  <w:instrText xml:space="preserve"> FORMTEXT </w:instrText>
                </w:r>
                <w:r>
                  <w:fldChar w:fldCharType="separate"/>
                </w:r>
                <w:r>
                  <w:rPr>
                    <w:noProof/>
                  </w:rPr>
                  <w:t>[insert date of Tender]</w:t>
                </w:r>
                <w:r>
                  <w:fldChar w:fldCharType="end"/>
                </w:r>
                <w:bookmarkEnd w:id="24"/>
                <w:r w:rsidRPr="00830A49">
                  <w:t>.</w:t>
                </w:r>
              </w:p>
              <w:p w14:paraId="5B7489EA" w14:textId="77777777" w:rsidR="00BF3DC2" w:rsidRPr="00830A49" w:rsidRDefault="00BF3DC2" w:rsidP="00764619">
                <w:pPr>
                  <w:jc w:val="both"/>
                  <w:rPr>
                    <w:b/>
                  </w:rPr>
                </w:pPr>
                <w:r w:rsidRPr="00CB5B77">
                  <w:t>The Contractor has been identified as the preferred bidder in the Competition.</w:t>
                </w:r>
                <w:r>
                  <w:t xml:space="preserve"> </w:t>
                </w:r>
              </w:p>
            </w:tc>
          </w:tr>
          <w:tr w:rsidR="00BF3DC2" w:rsidRPr="00830A49" w14:paraId="311B926F" w14:textId="77777777" w:rsidTr="00BF3DC2">
            <w:trPr>
              <w:trHeight w:val="988"/>
            </w:trPr>
            <w:tc>
              <w:tcPr>
                <w:tcW w:w="828" w:type="dxa"/>
              </w:tcPr>
              <w:p w14:paraId="26F029C4" w14:textId="77777777" w:rsidR="00BF3DC2" w:rsidRPr="00830A49" w:rsidRDefault="00BF3DC2" w:rsidP="00764619">
                <w:pPr>
                  <w:jc w:val="both"/>
                  <w:rPr>
                    <w:b/>
                    <w:color w:val="333399"/>
                  </w:rPr>
                </w:pPr>
                <w:r w:rsidRPr="00830A49">
                  <w:rPr>
                    <w:color w:val="333399"/>
                  </w:rPr>
                  <w:t>B.</w:t>
                </w:r>
              </w:p>
            </w:tc>
            <w:tc>
              <w:tcPr>
                <w:tcW w:w="9540" w:type="dxa"/>
              </w:tcPr>
              <w:p w14:paraId="667EFF78" w14:textId="77777777" w:rsidR="00BF3DC2" w:rsidRPr="00830A49" w:rsidRDefault="00BF3DC2" w:rsidP="00764619">
                <w:pPr>
                  <w:jc w:val="both"/>
                  <w:rPr>
                    <w:rFonts w:eastAsia="MS Mincho"/>
                  </w:rPr>
                </w:pPr>
                <w:r w:rsidRPr="00830A49">
                  <w:t xml:space="preserve">For the purposes of the </w:t>
                </w:r>
                <w:r>
                  <w:t xml:space="preserve">Competition </w:t>
                </w:r>
                <w:r w:rsidRPr="00CB5B77">
                  <w:t>and any subsequent contract awarded there</w:t>
                </w:r>
                <w:r>
                  <w:t>under (if any) (“the Contract”)</w:t>
                </w:r>
                <w:r w:rsidRPr="00830A49">
                  <w:t xml:space="preserve">, certain confidential information as defined at clause 2 of this Agreement, will be furnished to the Contractor. </w:t>
                </w:r>
                <w:r w:rsidRPr="00CB5B77">
                  <w:t xml:space="preserve">The Confidential Information is confidential to the Client. </w:t>
                </w:r>
              </w:p>
            </w:tc>
          </w:tr>
        </w:tbl>
        <w:p w14:paraId="09CD7F20" w14:textId="77777777" w:rsidR="00BF3DC2" w:rsidRPr="00830A49" w:rsidRDefault="00BF3DC2" w:rsidP="00764619">
          <w:pPr>
            <w:jc w:val="both"/>
          </w:pPr>
          <w:r w:rsidRPr="00830A49">
            <w:rPr>
              <w:b/>
            </w:rPr>
            <w:t xml:space="preserve">NOW IT IS HEREBY AGREED </w:t>
          </w:r>
          <w:r w:rsidRPr="00830A49">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BF3DC2" w:rsidRPr="00830A49" w14:paraId="6E9A375C" w14:textId="77777777" w:rsidTr="00BF3DC2">
            <w:tc>
              <w:tcPr>
                <w:tcW w:w="387" w:type="pct"/>
              </w:tcPr>
              <w:p w14:paraId="2B929716" w14:textId="77777777" w:rsidR="00BF3DC2" w:rsidRPr="00830A49" w:rsidRDefault="00BF3DC2" w:rsidP="00764619">
                <w:pPr>
                  <w:jc w:val="both"/>
                  <w:rPr>
                    <w:color w:val="333399"/>
                  </w:rPr>
                </w:pPr>
                <w:r w:rsidRPr="00830A49">
                  <w:rPr>
                    <w:color w:val="333399"/>
                  </w:rPr>
                  <w:t>1.</w:t>
                </w:r>
              </w:p>
            </w:tc>
            <w:tc>
              <w:tcPr>
                <w:tcW w:w="4613" w:type="pct"/>
                <w:gridSpan w:val="5"/>
              </w:tcPr>
              <w:p w14:paraId="31BB0421" w14:textId="77777777" w:rsidR="00BF3DC2" w:rsidRPr="004711B8" w:rsidRDefault="00BF3DC2" w:rsidP="00764619">
                <w:pPr>
                  <w:jc w:val="both"/>
                </w:pPr>
                <w:r w:rsidRPr="004711B8">
                  <w:t>The Contractor acknowledges that Confidential I</w:t>
                </w:r>
                <w:r>
                  <w:t>nformation may be provided to the</w:t>
                </w:r>
                <w:r w:rsidRPr="004711B8">
                  <w:t>m by the Contracting Authority and that each item of Confidential Information shall be governed by the terms of this Agreement.</w:t>
                </w:r>
              </w:p>
            </w:tc>
          </w:tr>
          <w:tr w:rsidR="00BF3DC2" w:rsidRPr="00830A49" w14:paraId="181D93B4" w14:textId="77777777" w:rsidTr="00BF3DC2">
            <w:tc>
              <w:tcPr>
                <w:tcW w:w="387" w:type="pct"/>
              </w:tcPr>
              <w:p w14:paraId="2D4AA84E" w14:textId="77777777" w:rsidR="00BF3DC2" w:rsidRPr="00830A49" w:rsidRDefault="00BF3DC2" w:rsidP="00764619">
                <w:pPr>
                  <w:jc w:val="both"/>
                  <w:rPr>
                    <w:color w:val="333399"/>
                  </w:rPr>
                </w:pPr>
                <w:r w:rsidRPr="00830A49">
                  <w:rPr>
                    <w:color w:val="333399"/>
                  </w:rPr>
                  <w:t>2.</w:t>
                </w:r>
              </w:p>
            </w:tc>
            <w:tc>
              <w:tcPr>
                <w:tcW w:w="4613" w:type="pct"/>
                <w:gridSpan w:val="5"/>
              </w:tcPr>
              <w:p w14:paraId="242770C2" w14:textId="77777777" w:rsidR="00BF3DC2" w:rsidRPr="004711B8" w:rsidRDefault="00BF3DC2" w:rsidP="00764619">
                <w:pPr>
                  <w:jc w:val="both"/>
                </w:pPr>
                <w:r w:rsidRPr="004711B8">
                  <w:t>For the purposes of this Agreement "Confidential Information" means:</w:t>
                </w:r>
              </w:p>
            </w:tc>
          </w:tr>
          <w:tr w:rsidR="00BF3DC2" w:rsidRPr="00830A49" w14:paraId="0AC4C465" w14:textId="77777777" w:rsidTr="00BF3DC2">
            <w:tc>
              <w:tcPr>
                <w:tcW w:w="387" w:type="pct"/>
              </w:tcPr>
              <w:p w14:paraId="41B80FF8" w14:textId="77777777" w:rsidR="00BF3DC2" w:rsidRPr="00830A49" w:rsidRDefault="00BF3DC2" w:rsidP="00764619">
                <w:pPr>
                  <w:jc w:val="both"/>
                  <w:rPr>
                    <w:color w:val="333399"/>
                  </w:rPr>
                </w:pPr>
              </w:p>
            </w:tc>
            <w:tc>
              <w:tcPr>
                <w:tcW w:w="388" w:type="pct"/>
                <w:gridSpan w:val="2"/>
              </w:tcPr>
              <w:p w14:paraId="4D49840B" w14:textId="77777777" w:rsidR="00BF3DC2" w:rsidRPr="004711B8" w:rsidRDefault="00BF3DC2" w:rsidP="00764619">
                <w:pPr>
                  <w:jc w:val="both"/>
                  <w:rPr>
                    <w:color w:val="44546A" w:themeColor="text2"/>
                  </w:rPr>
                </w:pPr>
                <w:r w:rsidRPr="004711B8">
                  <w:rPr>
                    <w:color w:val="44546A" w:themeColor="text2"/>
                  </w:rPr>
                  <w:t>2.1</w:t>
                </w:r>
              </w:p>
            </w:tc>
            <w:tc>
              <w:tcPr>
                <w:tcW w:w="4224" w:type="pct"/>
                <w:gridSpan w:val="3"/>
              </w:tcPr>
              <w:p w14:paraId="185B89DE" w14:textId="2EE72A76" w:rsidR="00BF3DC2" w:rsidRPr="004711B8" w:rsidRDefault="00BF3DC2" w:rsidP="00764619">
                <w:pPr>
                  <w:jc w:val="both"/>
                  <w:rPr>
                    <w:rFonts w:eastAsia="MS Mincho"/>
                  </w:rPr>
                </w:pPr>
                <w:r w:rsidRPr="004711B8">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97BE3">
                  <w:rPr>
                    <w:highlight w:val="lightGray"/>
                  </w:rPr>
                  <w:t>Goods</w:t>
                </w:r>
                <w:r w:rsidRPr="004711B8">
                  <w:t xml:space="preserve"> under the Contract and all and any information supplied or made available to the Contractor (to include employees, agents, Subcontractors and other suppliers) for the purposes of the Contract(s) </w:t>
                </w:r>
                <w:r>
                  <w:t xml:space="preserve"> including personal data within the meaning of the Data Protection Laws; </w:t>
                </w:r>
                <w:r w:rsidRPr="004711B8">
                  <w:t>and</w:t>
                </w:r>
              </w:p>
            </w:tc>
          </w:tr>
          <w:tr w:rsidR="00BF3DC2" w:rsidRPr="00830A49" w14:paraId="6AE1E58D" w14:textId="77777777" w:rsidTr="00BF3DC2">
            <w:tc>
              <w:tcPr>
                <w:tcW w:w="387" w:type="pct"/>
              </w:tcPr>
              <w:p w14:paraId="39AF19C1" w14:textId="77777777" w:rsidR="00BF3DC2" w:rsidRPr="00830A49" w:rsidRDefault="00BF3DC2" w:rsidP="00764619">
                <w:pPr>
                  <w:jc w:val="both"/>
                  <w:rPr>
                    <w:color w:val="333399"/>
                  </w:rPr>
                </w:pPr>
              </w:p>
            </w:tc>
            <w:tc>
              <w:tcPr>
                <w:tcW w:w="388" w:type="pct"/>
                <w:gridSpan w:val="2"/>
              </w:tcPr>
              <w:p w14:paraId="0D7BCA66" w14:textId="77777777" w:rsidR="00BF3DC2" w:rsidRPr="004711B8" w:rsidRDefault="00BF3DC2" w:rsidP="00764619">
                <w:pPr>
                  <w:jc w:val="both"/>
                  <w:rPr>
                    <w:color w:val="44546A" w:themeColor="text2"/>
                  </w:rPr>
                </w:pPr>
                <w:r w:rsidRPr="004711B8">
                  <w:rPr>
                    <w:color w:val="44546A" w:themeColor="text2"/>
                  </w:rPr>
                  <w:t>2.2</w:t>
                </w:r>
              </w:p>
            </w:tc>
            <w:tc>
              <w:tcPr>
                <w:tcW w:w="4224" w:type="pct"/>
                <w:gridSpan w:val="3"/>
              </w:tcPr>
              <w:p w14:paraId="611050E4" w14:textId="77777777" w:rsidR="00BF3DC2" w:rsidRDefault="00BF3DC2" w:rsidP="00764619">
                <w:pPr>
                  <w:jc w:val="both"/>
                </w:pPr>
                <w:r w:rsidRPr="004711B8">
                  <w:t>any and all information which has been derived or obtained from information described in sub-paragraph 2.1.</w:t>
                </w:r>
              </w:p>
              <w:p w14:paraId="49FC309D" w14:textId="77777777" w:rsidR="00BF3DC2" w:rsidRPr="004711B8" w:rsidRDefault="00BF3DC2" w:rsidP="00764619">
                <w:pPr>
                  <w:jc w:val="both"/>
                </w:pPr>
              </w:p>
            </w:tc>
          </w:tr>
          <w:tr w:rsidR="00BF3DC2" w:rsidRPr="00951467" w14:paraId="4BB1DB11" w14:textId="77777777" w:rsidTr="00BF3DC2">
            <w:trPr>
              <w:gridAfter w:val="1"/>
              <w:wAfter w:w="24" w:type="pct"/>
            </w:trPr>
            <w:tc>
              <w:tcPr>
                <w:tcW w:w="604" w:type="pct"/>
                <w:gridSpan w:val="2"/>
              </w:tcPr>
              <w:p w14:paraId="77304F5A" w14:textId="77777777" w:rsidR="00BF3DC2" w:rsidRPr="00514373" w:rsidRDefault="00BF3DC2" w:rsidP="00764619">
                <w:pPr>
                  <w:jc w:val="both"/>
                  <w:rPr>
                    <w:color w:val="333399"/>
                  </w:rPr>
                </w:pPr>
                <w:r>
                  <w:rPr>
                    <w:color w:val="333399"/>
                  </w:rPr>
                  <w:t>3.</w:t>
                </w:r>
              </w:p>
            </w:tc>
            <w:tc>
              <w:tcPr>
                <w:tcW w:w="4372" w:type="pct"/>
                <w:gridSpan w:val="3"/>
              </w:tcPr>
              <w:p w14:paraId="136116BA" w14:textId="77777777" w:rsidR="00BF3DC2" w:rsidRDefault="00BF3DC2" w:rsidP="00764619">
                <w:pPr>
                  <w:jc w:val="both"/>
                </w:pPr>
                <w:r>
                  <w:t xml:space="preserve">For the purposes of this Agreement “Data Protection Laws” means </w:t>
                </w:r>
                <w:r w:rsidRPr="00F27B7A">
                  <w:t xml:space="preserve">all applicable </w:t>
                </w:r>
                <w:r>
                  <w:t xml:space="preserve">national and EU data protection laws, </w:t>
                </w:r>
                <w:r w:rsidRPr="00F27B7A">
                  <w:t>re</w:t>
                </w:r>
                <w:r>
                  <w:t xml:space="preserve">gulations and guidelines, </w:t>
                </w:r>
                <w:r w:rsidRPr="00F27B7A">
                  <w:t xml:space="preserve">including but not limited to Regulation </w:t>
                </w:r>
                <w:r>
                  <w:t xml:space="preserve">(EU) </w:t>
                </w:r>
                <w:r w:rsidRPr="00F27B7A">
                  <w:t xml:space="preserve">2016/679 on the protection of natural persons with regard to the processing of personal data and on the free movement of such data, and </w:t>
                </w:r>
                <w:r w:rsidRPr="00F27B7A">
                  <w:lastRenderedPageBreak/>
                  <w:t>repealing  Directive 95/46/EC (the “Gene</w:t>
                </w:r>
                <w:r>
                  <w:t>ral Data Protection Regulation”),</w:t>
                </w:r>
                <w:r w:rsidRPr="00F27B7A">
                  <w:t xml:space="preserve"> and any guidelines and codes of practice issued by </w:t>
                </w:r>
                <w:r>
                  <w:t xml:space="preserve">the Office of the Data Protection Commission or other supervisory authority for data protection in Ireland </w:t>
                </w:r>
                <w:r w:rsidRPr="00F27B7A">
                  <w:t>from time to time</w:t>
                </w:r>
              </w:p>
              <w:p w14:paraId="0EB187C2" w14:textId="77777777" w:rsidR="00BF3DC2" w:rsidRPr="00951467" w:rsidRDefault="00BF3DC2" w:rsidP="00764619">
                <w:pPr>
                  <w:jc w:val="both"/>
                </w:pPr>
              </w:p>
            </w:tc>
          </w:tr>
          <w:tr w:rsidR="00BF3DC2" w:rsidRPr="00830A49" w14:paraId="223F3BBE" w14:textId="77777777" w:rsidTr="00BF3DC2">
            <w:tc>
              <w:tcPr>
                <w:tcW w:w="387" w:type="pct"/>
              </w:tcPr>
              <w:p w14:paraId="012E00DC" w14:textId="77777777" w:rsidR="00BF3DC2" w:rsidRPr="00830A49" w:rsidRDefault="00BF3DC2" w:rsidP="00764619">
                <w:pPr>
                  <w:jc w:val="both"/>
                  <w:rPr>
                    <w:color w:val="333399"/>
                  </w:rPr>
                </w:pPr>
                <w:r>
                  <w:rPr>
                    <w:color w:val="333399"/>
                  </w:rPr>
                  <w:lastRenderedPageBreak/>
                  <w:t>4</w:t>
                </w:r>
                <w:r w:rsidRPr="00830A49">
                  <w:rPr>
                    <w:color w:val="333399"/>
                  </w:rPr>
                  <w:t>.</w:t>
                </w:r>
              </w:p>
            </w:tc>
            <w:tc>
              <w:tcPr>
                <w:tcW w:w="4613" w:type="pct"/>
                <w:gridSpan w:val="5"/>
              </w:tcPr>
              <w:p w14:paraId="5CE397B1" w14:textId="77777777" w:rsidR="00BF3DC2" w:rsidRPr="004711B8" w:rsidRDefault="00BF3DC2" w:rsidP="00764619">
                <w:pPr>
                  <w:jc w:val="both"/>
                </w:pPr>
                <w:r w:rsidRPr="004711B8">
                  <w:t>Save as may be required by law, the Contractor agrees in respect of the Confidential Information:</w:t>
                </w:r>
              </w:p>
            </w:tc>
          </w:tr>
          <w:tr w:rsidR="00BF3DC2" w:rsidRPr="00830A49" w14:paraId="0AE77CCF" w14:textId="77777777" w:rsidTr="00BF3DC2">
            <w:tc>
              <w:tcPr>
                <w:tcW w:w="387" w:type="pct"/>
              </w:tcPr>
              <w:p w14:paraId="6EE3B02D" w14:textId="77777777" w:rsidR="00BF3DC2" w:rsidRPr="00830A49" w:rsidRDefault="00BF3DC2" w:rsidP="00764619">
                <w:pPr>
                  <w:jc w:val="both"/>
                  <w:rPr>
                    <w:color w:val="333399"/>
                  </w:rPr>
                </w:pPr>
              </w:p>
            </w:tc>
            <w:tc>
              <w:tcPr>
                <w:tcW w:w="388" w:type="pct"/>
                <w:gridSpan w:val="2"/>
              </w:tcPr>
              <w:p w14:paraId="2FEAAB7B" w14:textId="77777777" w:rsidR="00BF3DC2" w:rsidRPr="004711B8" w:rsidRDefault="00BF3DC2" w:rsidP="00764619">
                <w:pPr>
                  <w:jc w:val="both"/>
                  <w:rPr>
                    <w:color w:val="44546A" w:themeColor="text2"/>
                  </w:rPr>
                </w:pPr>
                <w:r>
                  <w:rPr>
                    <w:color w:val="44546A" w:themeColor="text2"/>
                  </w:rPr>
                  <w:t>4</w:t>
                </w:r>
                <w:r w:rsidRPr="004711B8">
                  <w:rPr>
                    <w:color w:val="44546A" w:themeColor="text2"/>
                  </w:rPr>
                  <w:t>.1</w:t>
                </w:r>
              </w:p>
            </w:tc>
            <w:tc>
              <w:tcPr>
                <w:tcW w:w="4224" w:type="pct"/>
                <w:gridSpan w:val="3"/>
              </w:tcPr>
              <w:p w14:paraId="58C14E58" w14:textId="77777777" w:rsidR="00BF3DC2" w:rsidRPr="004711B8" w:rsidRDefault="00BF3DC2" w:rsidP="00764619">
                <w:pPr>
                  <w:jc w:val="both"/>
                </w:pPr>
                <w:r w:rsidRPr="004711B8">
                  <w:t>to treat such Confidential Information as confidential and to take all necessary steps to ensure that such confidentiality is maintained;</w:t>
                </w:r>
              </w:p>
            </w:tc>
          </w:tr>
          <w:tr w:rsidR="00BF3DC2" w:rsidRPr="00830A49" w14:paraId="6D4B6391" w14:textId="77777777" w:rsidTr="00BF3DC2">
            <w:tc>
              <w:tcPr>
                <w:tcW w:w="387" w:type="pct"/>
              </w:tcPr>
              <w:p w14:paraId="6DABC7D2" w14:textId="77777777" w:rsidR="00BF3DC2" w:rsidRPr="00830A49" w:rsidRDefault="00BF3DC2" w:rsidP="00764619">
                <w:pPr>
                  <w:jc w:val="both"/>
                  <w:rPr>
                    <w:color w:val="333399"/>
                  </w:rPr>
                </w:pPr>
              </w:p>
            </w:tc>
            <w:tc>
              <w:tcPr>
                <w:tcW w:w="388" w:type="pct"/>
                <w:gridSpan w:val="2"/>
              </w:tcPr>
              <w:p w14:paraId="721DAD16" w14:textId="77777777" w:rsidR="00BF3DC2" w:rsidRPr="004711B8" w:rsidRDefault="00BF3DC2" w:rsidP="00764619">
                <w:pPr>
                  <w:jc w:val="both"/>
                  <w:rPr>
                    <w:color w:val="44546A" w:themeColor="text2"/>
                  </w:rPr>
                </w:pPr>
                <w:r>
                  <w:rPr>
                    <w:color w:val="44546A" w:themeColor="text2"/>
                  </w:rPr>
                  <w:t>4</w:t>
                </w:r>
                <w:r w:rsidRPr="004711B8">
                  <w:rPr>
                    <w:color w:val="44546A" w:themeColor="text2"/>
                  </w:rPr>
                  <w:t>.2</w:t>
                </w:r>
              </w:p>
            </w:tc>
            <w:tc>
              <w:tcPr>
                <w:tcW w:w="4224" w:type="pct"/>
                <w:gridSpan w:val="3"/>
              </w:tcPr>
              <w:p w14:paraId="7786111C" w14:textId="77777777" w:rsidR="00BF3DC2" w:rsidRPr="004711B8" w:rsidRDefault="00BF3DC2" w:rsidP="00764619">
                <w:pPr>
                  <w:jc w:val="both"/>
                </w:pPr>
                <w:r w:rsidRPr="004711B8">
                  <w:t>not, without the  prior written consent of the Contracting Authority, to communicate or disclose any part of such Confidential Information to any person except:</w:t>
                </w:r>
              </w:p>
            </w:tc>
          </w:tr>
          <w:tr w:rsidR="00BF3DC2" w:rsidRPr="00830A49" w14:paraId="7BE17261" w14:textId="77777777" w:rsidTr="00BF3DC2">
            <w:tc>
              <w:tcPr>
                <w:tcW w:w="387" w:type="pct"/>
              </w:tcPr>
              <w:p w14:paraId="0037B062" w14:textId="77777777" w:rsidR="00BF3DC2" w:rsidRPr="00830A49" w:rsidRDefault="00BF3DC2" w:rsidP="00764619">
                <w:pPr>
                  <w:jc w:val="both"/>
                  <w:rPr>
                    <w:color w:val="333399"/>
                  </w:rPr>
                </w:pPr>
              </w:p>
            </w:tc>
            <w:tc>
              <w:tcPr>
                <w:tcW w:w="388" w:type="pct"/>
                <w:gridSpan w:val="2"/>
              </w:tcPr>
              <w:p w14:paraId="73765912" w14:textId="77777777" w:rsidR="00BF3DC2" w:rsidRPr="004711B8" w:rsidRDefault="00BF3DC2" w:rsidP="00764619">
                <w:pPr>
                  <w:jc w:val="both"/>
                </w:pPr>
              </w:p>
            </w:tc>
            <w:tc>
              <w:tcPr>
                <w:tcW w:w="291" w:type="pct"/>
              </w:tcPr>
              <w:p w14:paraId="1E43ED98" w14:textId="77777777" w:rsidR="00BF3DC2" w:rsidRPr="004711B8" w:rsidRDefault="00BF3DC2" w:rsidP="00764619">
                <w:pPr>
                  <w:jc w:val="both"/>
                </w:pPr>
                <w:proofErr w:type="spellStart"/>
                <w:r w:rsidRPr="004711B8">
                  <w:t>i</w:t>
                </w:r>
                <w:proofErr w:type="spellEnd"/>
              </w:p>
            </w:tc>
            <w:tc>
              <w:tcPr>
                <w:tcW w:w="3933" w:type="pct"/>
                <w:gridSpan w:val="2"/>
              </w:tcPr>
              <w:p w14:paraId="2EFEB138" w14:textId="77777777" w:rsidR="00BF3DC2" w:rsidRPr="004711B8" w:rsidRDefault="00BF3DC2" w:rsidP="00764619">
                <w:pPr>
                  <w:jc w:val="both"/>
                </w:pPr>
                <w:r w:rsidRPr="004711B8">
                  <w:t>to those employees, agents, Subcontractors and other suppliers on a need to know basis; and/or</w:t>
                </w:r>
              </w:p>
            </w:tc>
          </w:tr>
          <w:tr w:rsidR="00BF3DC2" w:rsidRPr="00830A49" w14:paraId="1F6621B1" w14:textId="77777777" w:rsidTr="00BF3DC2">
            <w:tc>
              <w:tcPr>
                <w:tcW w:w="387" w:type="pct"/>
              </w:tcPr>
              <w:p w14:paraId="12EDE68E" w14:textId="77777777" w:rsidR="00BF3DC2" w:rsidRPr="00830A49" w:rsidRDefault="00BF3DC2" w:rsidP="00764619">
                <w:pPr>
                  <w:jc w:val="both"/>
                  <w:rPr>
                    <w:color w:val="333399"/>
                  </w:rPr>
                </w:pPr>
              </w:p>
            </w:tc>
            <w:tc>
              <w:tcPr>
                <w:tcW w:w="388" w:type="pct"/>
                <w:gridSpan w:val="2"/>
              </w:tcPr>
              <w:p w14:paraId="4BB29E0B" w14:textId="77777777" w:rsidR="00BF3DC2" w:rsidRPr="004711B8" w:rsidRDefault="00BF3DC2" w:rsidP="00764619">
                <w:pPr>
                  <w:jc w:val="both"/>
                </w:pPr>
              </w:p>
            </w:tc>
            <w:tc>
              <w:tcPr>
                <w:tcW w:w="291" w:type="pct"/>
              </w:tcPr>
              <w:p w14:paraId="1E65D847" w14:textId="77777777" w:rsidR="00BF3DC2" w:rsidRPr="004711B8" w:rsidRDefault="00BF3DC2" w:rsidP="00764619">
                <w:pPr>
                  <w:jc w:val="both"/>
                </w:pPr>
                <w:r w:rsidRPr="004711B8">
                  <w:t>ii</w:t>
                </w:r>
              </w:p>
            </w:tc>
            <w:tc>
              <w:tcPr>
                <w:tcW w:w="3933" w:type="pct"/>
                <w:gridSpan w:val="2"/>
              </w:tcPr>
              <w:p w14:paraId="4426CBD2" w14:textId="77777777" w:rsidR="00BF3DC2" w:rsidRPr="004711B8" w:rsidRDefault="00BF3DC2" w:rsidP="00764619">
                <w:pPr>
                  <w:jc w:val="both"/>
                </w:pPr>
                <w:r w:rsidRPr="004711B8">
                  <w:t>to the Contractor’s auditors, professional advisers and any other persons or bodies having a legal right or duty to have access to or knowledge of the Confidential Information in connection with the business of the Contractor</w:t>
                </w:r>
              </w:p>
            </w:tc>
          </w:tr>
          <w:tr w:rsidR="00BF3DC2" w:rsidRPr="00830A49" w14:paraId="59067E43" w14:textId="77777777" w:rsidTr="00BF3DC2">
            <w:tc>
              <w:tcPr>
                <w:tcW w:w="387" w:type="pct"/>
              </w:tcPr>
              <w:p w14:paraId="2C273415" w14:textId="77777777" w:rsidR="00BF3DC2" w:rsidRPr="00830A49" w:rsidRDefault="00BF3DC2" w:rsidP="00764619">
                <w:pPr>
                  <w:jc w:val="both"/>
                  <w:rPr>
                    <w:color w:val="333399"/>
                  </w:rPr>
                </w:pPr>
              </w:p>
            </w:tc>
            <w:tc>
              <w:tcPr>
                <w:tcW w:w="388" w:type="pct"/>
                <w:gridSpan w:val="2"/>
              </w:tcPr>
              <w:p w14:paraId="7705C69E" w14:textId="77777777" w:rsidR="00BF3DC2" w:rsidRPr="004711B8" w:rsidRDefault="00BF3DC2" w:rsidP="00764619">
                <w:pPr>
                  <w:jc w:val="both"/>
                </w:pPr>
              </w:p>
            </w:tc>
            <w:tc>
              <w:tcPr>
                <w:tcW w:w="4224" w:type="pct"/>
                <w:gridSpan w:val="3"/>
              </w:tcPr>
              <w:p w14:paraId="33A1960F" w14:textId="77777777" w:rsidR="00BF3DC2" w:rsidRPr="004711B8" w:rsidRDefault="00BF3DC2" w:rsidP="00764619">
                <w:pPr>
                  <w:jc w:val="both"/>
                </w:pPr>
                <w:r w:rsidRPr="004711B8">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BF3DC2" w:rsidRPr="00830A49" w14:paraId="15ED5C53" w14:textId="77777777" w:rsidTr="00BF3DC2">
            <w:tc>
              <w:tcPr>
                <w:tcW w:w="387" w:type="pct"/>
              </w:tcPr>
              <w:p w14:paraId="6926AEBF" w14:textId="77777777" w:rsidR="00BF3DC2" w:rsidRPr="00830A49" w:rsidRDefault="00BF3DC2" w:rsidP="00764619">
                <w:pPr>
                  <w:jc w:val="both"/>
                  <w:rPr>
                    <w:color w:val="333399"/>
                  </w:rPr>
                </w:pPr>
                <w:r>
                  <w:rPr>
                    <w:color w:val="333399"/>
                  </w:rPr>
                  <w:t>5</w:t>
                </w:r>
                <w:r w:rsidRPr="00830A49">
                  <w:rPr>
                    <w:color w:val="333399"/>
                  </w:rPr>
                  <w:t>.</w:t>
                </w:r>
              </w:p>
            </w:tc>
            <w:tc>
              <w:tcPr>
                <w:tcW w:w="4613" w:type="pct"/>
                <w:gridSpan w:val="5"/>
              </w:tcPr>
              <w:p w14:paraId="0C0AD07F" w14:textId="77777777" w:rsidR="00BF3DC2" w:rsidRPr="004711B8" w:rsidRDefault="00BF3DC2" w:rsidP="00764619">
                <w:pPr>
                  <w:pStyle w:val="CommentSubject"/>
                  <w:rPr>
                    <w:b w:val="0"/>
                    <w:sz w:val="22"/>
                    <w:szCs w:val="22"/>
                  </w:rPr>
                </w:pPr>
                <w:r w:rsidRPr="004711B8">
                  <w:rPr>
                    <w:b w:val="0"/>
                    <w:sz w:val="22"/>
                    <w:szCs w:val="22"/>
                  </w:rPr>
                  <w:t>The obligations in this Agreement will not apply to any Confidential Information:</w:t>
                </w:r>
              </w:p>
            </w:tc>
          </w:tr>
          <w:tr w:rsidR="00BF3DC2" w:rsidRPr="00830A49" w14:paraId="40B6D029" w14:textId="77777777" w:rsidTr="00BF3DC2">
            <w:tc>
              <w:tcPr>
                <w:tcW w:w="387" w:type="pct"/>
              </w:tcPr>
              <w:p w14:paraId="4DFB9ADE" w14:textId="77777777" w:rsidR="00BF3DC2" w:rsidRPr="00830A49" w:rsidRDefault="00BF3DC2" w:rsidP="00764619">
                <w:pPr>
                  <w:jc w:val="both"/>
                  <w:rPr>
                    <w:color w:val="333399"/>
                  </w:rPr>
                </w:pPr>
              </w:p>
            </w:tc>
            <w:tc>
              <w:tcPr>
                <w:tcW w:w="388" w:type="pct"/>
                <w:gridSpan w:val="2"/>
              </w:tcPr>
              <w:p w14:paraId="487111C3" w14:textId="77777777" w:rsidR="00BF3DC2" w:rsidRPr="004711B8" w:rsidRDefault="00BF3DC2" w:rsidP="00764619">
                <w:pPr>
                  <w:jc w:val="both"/>
                </w:pPr>
                <w:proofErr w:type="spellStart"/>
                <w:r w:rsidRPr="004711B8">
                  <w:t>i</w:t>
                </w:r>
                <w:proofErr w:type="spellEnd"/>
              </w:p>
            </w:tc>
            <w:tc>
              <w:tcPr>
                <w:tcW w:w="4224" w:type="pct"/>
                <w:gridSpan w:val="3"/>
              </w:tcPr>
              <w:p w14:paraId="34C33AE2" w14:textId="77777777" w:rsidR="00BF3DC2" w:rsidRPr="004711B8" w:rsidRDefault="00BF3DC2" w:rsidP="00764619">
                <w:pPr>
                  <w:jc w:val="both"/>
                </w:pPr>
                <w:r w:rsidRPr="004711B8">
                  <w:t>in the Contractor’s possession (with full right to disclose) before receiving it from the Contracting Authority; or</w:t>
                </w:r>
              </w:p>
            </w:tc>
          </w:tr>
          <w:tr w:rsidR="00BF3DC2" w:rsidRPr="00830A49" w14:paraId="7594F713" w14:textId="77777777" w:rsidTr="00BF3DC2">
            <w:tc>
              <w:tcPr>
                <w:tcW w:w="387" w:type="pct"/>
              </w:tcPr>
              <w:p w14:paraId="405C897D" w14:textId="77777777" w:rsidR="00BF3DC2" w:rsidRPr="00830A49" w:rsidRDefault="00BF3DC2" w:rsidP="00764619">
                <w:pPr>
                  <w:jc w:val="both"/>
                  <w:rPr>
                    <w:color w:val="333399"/>
                  </w:rPr>
                </w:pPr>
              </w:p>
            </w:tc>
            <w:tc>
              <w:tcPr>
                <w:tcW w:w="388" w:type="pct"/>
                <w:gridSpan w:val="2"/>
              </w:tcPr>
              <w:p w14:paraId="39135D06" w14:textId="77777777" w:rsidR="00BF3DC2" w:rsidRPr="004711B8" w:rsidRDefault="00BF3DC2" w:rsidP="00764619">
                <w:pPr>
                  <w:jc w:val="both"/>
                </w:pPr>
                <w:r w:rsidRPr="004711B8">
                  <w:t>ii</w:t>
                </w:r>
              </w:p>
            </w:tc>
            <w:tc>
              <w:tcPr>
                <w:tcW w:w="4224" w:type="pct"/>
                <w:gridSpan w:val="3"/>
              </w:tcPr>
              <w:p w14:paraId="36E47623" w14:textId="77777777" w:rsidR="00BF3DC2" w:rsidRPr="004711B8" w:rsidRDefault="00BF3DC2" w:rsidP="00764619">
                <w:pPr>
                  <w:jc w:val="both"/>
                </w:pPr>
                <w:r w:rsidRPr="004711B8">
                  <w:t>which is or becomes public knowledge other than by breach of this clause; or</w:t>
                </w:r>
              </w:p>
            </w:tc>
          </w:tr>
          <w:tr w:rsidR="00BF3DC2" w:rsidRPr="00830A49" w14:paraId="1393E7FA" w14:textId="77777777" w:rsidTr="00BF3DC2">
            <w:tc>
              <w:tcPr>
                <w:tcW w:w="387" w:type="pct"/>
              </w:tcPr>
              <w:p w14:paraId="6ED7965A" w14:textId="77777777" w:rsidR="00BF3DC2" w:rsidRPr="00830A49" w:rsidRDefault="00BF3DC2" w:rsidP="00764619">
                <w:pPr>
                  <w:jc w:val="both"/>
                  <w:rPr>
                    <w:color w:val="333399"/>
                  </w:rPr>
                </w:pPr>
              </w:p>
            </w:tc>
            <w:tc>
              <w:tcPr>
                <w:tcW w:w="388" w:type="pct"/>
                <w:gridSpan w:val="2"/>
              </w:tcPr>
              <w:p w14:paraId="5FAFDDAD" w14:textId="77777777" w:rsidR="00BF3DC2" w:rsidRPr="004711B8" w:rsidRDefault="00BF3DC2" w:rsidP="00764619">
                <w:pPr>
                  <w:jc w:val="both"/>
                </w:pPr>
                <w:r w:rsidRPr="004711B8">
                  <w:t>iii</w:t>
                </w:r>
              </w:p>
            </w:tc>
            <w:tc>
              <w:tcPr>
                <w:tcW w:w="4224" w:type="pct"/>
                <w:gridSpan w:val="3"/>
              </w:tcPr>
              <w:p w14:paraId="78D80DBC" w14:textId="77777777" w:rsidR="00BF3DC2" w:rsidRPr="004711B8" w:rsidRDefault="00BF3DC2" w:rsidP="00764619">
                <w:pPr>
                  <w:jc w:val="both"/>
                </w:pPr>
                <w:r w:rsidRPr="004711B8">
                  <w:t>is independently developed by the Contractor without access to or use of the Confidential Information; or</w:t>
                </w:r>
              </w:p>
            </w:tc>
          </w:tr>
          <w:tr w:rsidR="00BF3DC2" w:rsidRPr="00830A49" w14:paraId="6824EF5F" w14:textId="77777777" w:rsidTr="00BF3DC2">
            <w:tc>
              <w:tcPr>
                <w:tcW w:w="387" w:type="pct"/>
              </w:tcPr>
              <w:p w14:paraId="2C370CE8" w14:textId="77777777" w:rsidR="00BF3DC2" w:rsidRPr="00830A49" w:rsidRDefault="00BF3DC2" w:rsidP="00764619">
                <w:pPr>
                  <w:jc w:val="both"/>
                  <w:rPr>
                    <w:color w:val="333399"/>
                  </w:rPr>
                </w:pPr>
              </w:p>
            </w:tc>
            <w:tc>
              <w:tcPr>
                <w:tcW w:w="388" w:type="pct"/>
                <w:gridSpan w:val="2"/>
              </w:tcPr>
              <w:p w14:paraId="56F6E4C4" w14:textId="77777777" w:rsidR="00BF3DC2" w:rsidRPr="004711B8" w:rsidRDefault="00BF3DC2" w:rsidP="00764619">
                <w:pPr>
                  <w:jc w:val="both"/>
                </w:pPr>
                <w:r w:rsidRPr="004711B8">
                  <w:t>iv</w:t>
                </w:r>
              </w:p>
            </w:tc>
            <w:tc>
              <w:tcPr>
                <w:tcW w:w="4224" w:type="pct"/>
                <w:gridSpan w:val="3"/>
              </w:tcPr>
              <w:p w14:paraId="58B30DCA" w14:textId="77777777" w:rsidR="00BF3DC2" w:rsidRPr="004711B8" w:rsidRDefault="00BF3DC2" w:rsidP="00764619">
                <w:pPr>
                  <w:jc w:val="both"/>
                </w:pPr>
                <w:r w:rsidRPr="004711B8">
                  <w:t>is lawfully received from a third party (with full right to disclose).</w:t>
                </w:r>
              </w:p>
            </w:tc>
          </w:tr>
          <w:tr w:rsidR="00BF3DC2" w:rsidRPr="00830A49" w14:paraId="05E9CB86" w14:textId="77777777" w:rsidTr="00BF3DC2">
            <w:tc>
              <w:tcPr>
                <w:tcW w:w="387" w:type="pct"/>
              </w:tcPr>
              <w:p w14:paraId="6C000C6A" w14:textId="77777777" w:rsidR="00BF3DC2" w:rsidRPr="00830A49" w:rsidRDefault="00BF3DC2" w:rsidP="00764619">
                <w:pPr>
                  <w:jc w:val="both"/>
                  <w:rPr>
                    <w:color w:val="333399"/>
                  </w:rPr>
                </w:pPr>
                <w:r>
                  <w:rPr>
                    <w:color w:val="333399"/>
                  </w:rPr>
                  <w:t>6</w:t>
                </w:r>
                <w:r w:rsidRPr="00830A49">
                  <w:rPr>
                    <w:color w:val="333399"/>
                  </w:rPr>
                  <w:t>.</w:t>
                </w:r>
              </w:p>
            </w:tc>
            <w:tc>
              <w:tcPr>
                <w:tcW w:w="4613" w:type="pct"/>
                <w:gridSpan w:val="5"/>
              </w:tcPr>
              <w:p w14:paraId="58E936D7" w14:textId="77777777" w:rsidR="00BF3DC2" w:rsidRPr="004711B8" w:rsidRDefault="00BF3DC2" w:rsidP="00764619">
                <w:pPr>
                  <w:jc w:val="both"/>
                </w:pPr>
                <w:r w:rsidRPr="004711B8">
                  <w:t>The Contractor undertakes:</w:t>
                </w:r>
              </w:p>
            </w:tc>
          </w:tr>
          <w:tr w:rsidR="00BF3DC2" w:rsidRPr="00830A49" w14:paraId="285FC8EE" w14:textId="77777777" w:rsidTr="00BF3DC2">
            <w:tc>
              <w:tcPr>
                <w:tcW w:w="387" w:type="pct"/>
              </w:tcPr>
              <w:p w14:paraId="753178FE" w14:textId="77777777" w:rsidR="00BF3DC2" w:rsidRPr="00830A49" w:rsidRDefault="00BF3DC2" w:rsidP="00764619">
                <w:pPr>
                  <w:jc w:val="both"/>
                  <w:rPr>
                    <w:color w:val="333399"/>
                  </w:rPr>
                </w:pPr>
              </w:p>
            </w:tc>
            <w:tc>
              <w:tcPr>
                <w:tcW w:w="388" w:type="pct"/>
                <w:gridSpan w:val="2"/>
              </w:tcPr>
              <w:p w14:paraId="05FB93A6" w14:textId="77777777" w:rsidR="00BF3DC2" w:rsidRPr="004711B8" w:rsidRDefault="00BF3DC2" w:rsidP="00764619">
                <w:pPr>
                  <w:jc w:val="both"/>
                  <w:rPr>
                    <w:color w:val="44546A" w:themeColor="text2"/>
                  </w:rPr>
                </w:pPr>
                <w:r>
                  <w:rPr>
                    <w:color w:val="44546A" w:themeColor="text2"/>
                  </w:rPr>
                  <w:t>6</w:t>
                </w:r>
                <w:r w:rsidRPr="004711B8">
                  <w:rPr>
                    <w:color w:val="44546A" w:themeColor="text2"/>
                  </w:rPr>
                  <w:t>.1</w:t>
                </w:r>
              </w:p>
            </w:tc>
            <w:tc>
              <w:tcPr>
                <w:tcW w:w="4224" w:type="pct"/>
                <w:gridSpan w:val="3"/>
              </w:tcPr>
              <w:p w14:paraId="1F5C0606" w14:textId="77777777" w:rsidR="00BF3DC2" w:rsidRPr="004711B8" w:rsidRDefault="00BF3DC2" w:rsidP="00764619">
                <w:pPr>
                  <w:jc w:val="both"/>
                </w:pPr>
                <w:r w:rsidRPr="004711B8">
                  <w:t xml:space="preserve">to comply with all directions of the Contracting Authority with regard to the use and application of all and any Confidential Information or data (including personal data as defined in the Data Protection </w:t>
                </w:r>
                <w:r>
                  <w:t xml:space="preserve">Laws </w:t>
                </w:r>
                <w:r w:rsidRPr="004711B8">
                  <w:t>);</w:t>
                </w:r>
              </w:p>
            </w:tc>
          </w:tr>
          <w:tr w:rsidR="00BF3DC2" w:rsidRPr="00830A49" w14:paraId="198EF3DF" w14:textId="77777777" w:rsidTr="00BF3DC2">
            <w:tc>
              <w:tcPr>
                <w:tcW w:w="387" w:type="pct"/>
              </w:tcPr>
              <w:p w14:paraId="7DAC2780" w14:textId="77777777" w:rsidR="00BF3DC2" w:rsidRPr="00830A49" w:rsidRDefault="00BF3DC2" w:rsidP="00764619">
                <w:pPr>
                  <w:jc w:val="both"/>
                  <w:rPr>
                    <w:color w:val="333399"/>
                  </w:rPr>
                </w:pPr>
              </w:p>
            </w:tc>
            <w:tc>
              <w:tcPr>
                <w:tcW w:w="388" w:type="pct"/>
                <w:gridSpan w:val="2"/>
              </w:tcPr>
              <w:p w14:paraId="50745FEC" w14:textId="77777777" w:rsidR="00BF3DC2" w:rsidRPr="004711B8" w:rsidRDefault="00BF3DC2" w:rsidP="00764619">
                <w:pPr>
                  <w:jc w:val="both"/>
                  <w:rPr>
                    <w:color w:val="44546A" w:themeColor="text2"/>
                  </w:rPr>
                </w:pPr>
                <w:r>
                  <w:rPr>
                    <w:color w:val="44546A" w:themeColor="text2"/>
                  </w:rPr>
                  <w:t>6</w:t>
                </w:r>
                <w:r w:rsidRPr="004711B8">
                  <w:rPr>
                    <w:color w:val="44546A" w:themeColor="text2"/>
                  </w:rPr>
                  <w:t>.2</w:t>
                </w:r>
              </w:p>
            </w:tc>
            <w:tc>
              <w:tcPr>
                <w:tcW w:w="4224" w:type="pct"/>
                <w:gridSpan w:val="3"/>
              </w:tcPr>
              <w:p w14:paraId="1B90B57B" w14:textId="77777777" w:rsidR="00BF3DC2" w:rsidRPr="004711B8" w:rsidRDefault="00BF3DC2" w:rsidP="00764619">
                <w:pPr>
                  <w:jc w:val="both"/>
                </w:pPr>
                <w:r w:rsidRPr="004711B8">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BF3DC2" w:rsidRPr="00830A49" w14:paraId="131CDD76" w14:textId="77777777" w:rsidTr="00BF3DC2">
            <w:tc>
              <w:tcPr>
                <w:tcW w:w="387" w:type="pct"/>
              </w:tcPr>
              <w:p w14:paraId="1C2E70BB" w14:textId="77777777" w:rsidR="00BF3DC2" w:rsidRPr="00830A49" w:rsidRDefault="00BF3DC2" w:rsidP="00764619">
                <w:pPr>
                  <w:jc w:val="both"/>
                  <w:rPr>
                    <w:color w:val="333399"/>
                  </w:rPr>
                </w:pPr>
              </w:p>
            </w:tc>
            <w:tc>
              <w:tcPr>
                <w:tcW w:w="388" w:type="pct"/>
                <w:gridSpan w:val="2"/>
              </w:tcPr>
              <w:p w14:paraId="3CA76AAF" w14:textId="77777777" w:rsidR="00BF3DC2" w:rsidRPr="004711B8" w:rsidRDefault="00BF3DC2" w:rsidP="00764619">
                <w:pPr>
                  <w:jc w:val="both"/>
                  <w:rPr>
                    <w:color w:val="44546A" w:themeColor="text2"/>
                  </w:rPr>
                </w:pPr>
                <w:r>
                  <w:rPr>
                    <w:color w:val="44546A" w:themeColor="text2"/>
                  </w:rPr>
                  <w:t>6</w:t>
                </w:r>
                <w:r w:rsidRPr="004711B8">
                  <w:rPr>
                    <w:color w:val="44546A" w:themeColor="text2"/>
                  </w:rPr>
                  <w:t>.3</w:t>
                </w:r>
              </w:p>
            </w:tc>
            <w:tc>
              <w:tcPr>
                <w:tcW w:w="4224" w:type="pct"/>
                <w:gridSpan w:val="3"/>
              </w:tcPr>
              <w:p w14:paraId="7DB4909D" w14:textId="77777777" w:rsidR="00BF3DC2" w:rsidRPr="004711B8" w:rsidRDefault="00BF3DC2" w:rsidP="00764619">
                <w:pPr>
                  <w:jc w:val="both"/>
                </w:pPr>
                <w:r w:rsidRPr="004711B8">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w:t>
                </w:r>
                <w:r w:rsidRPr="004711B8">
                  <w:rPr>
                    <w:bCs/>
                  </w:rPr>
                  <w:t xml:space="preserve"> </w:t>
                </w:r>
                <w:r w:rsidRPr="004711B8">
                  <w:t xml:space="preserve">For the avoidance of doubt “document” includes documents stored on a computer storage medium and data in digital </w:t>
                </w:r>
                <w:r>
                  <w:t>form whether legible or not.</w:t>
                </w:r>
              </w:p>
            </w:tc>
          </w:tr>
          <w:tr w:rsidR="00BF3DC2" w:rsidRPr="00830A49" w14:paraId="40580688" w14:textId="77777777" w:rsidTr="00BF3DC2">
            <w:tc>
              <w:tcPr>
                <w:tcW w:w="387" w:type="pct"/>
              </w:tcPr>
              <w:p w14:paraId="5568A63F" w14:textId="77777777" w:rsidR="00BF3DC2" w:rsidRPr="00830A49" w:rsidRDefault="00BF3DC2" w:rsidP="00764619">
                <w:pPr>
                  <w:jc w:val="both"/>
                  <w:rPr>
                    <w:color w:val="333399"/>
                  </w:rPr>
                </w:pPr>
                <w:r>
                  <w:rPr>
                    <w:color w:val="333399"/>
                  </w:rPr>
                  <w:t>7.</w:t>
                </w:r>
              </w:p>
              <w:p w14:paraId="2ABEA970" w14:textId="77777777" w:rsidR="00BF3DC2" w:rsidRPr="00830A49" w:rsidRDefault="00BF3DC2" w:rsidP="00764619">
                <w:pPr>
                  <w:jc w:val="both"/>
                  <w:rPr>
                    <w:rFonts w:eastAsia="MS Mincho"/>
                    <w:color w:val="333399"/>
                  </w:rPr>
                </w:pPr>
              </w:p>
            </w:tc>
            <w:tc>
              <w:tcPr>
                <w:tcW w:w="4613" w:type="pct"/>
                <w:gridSpan w:val="5"/>
              </w:tcPr>
              <w:p w14:paraId="6F76EC66" w14:textId="77777777" w:rsidR="00BF3DC2" w:rsidRPr="004711B8" w:rsidRDefault="00BF3DC2" w:rsidP="00764619">
                <w:pPr>
                  <w:jc w:val="both"/>
                  <w:rPr>
                    <w:rFonts w:eastAsia="MS Mincho"/>
                  </w:rPr>
                </w:pPr>
                <w:r w:rsidRPr="004711B8">
                  <w:t xml:space="preserve">The Contractor shall not obtain any proprietary interest or any other interest whatsoever in the Confidential Information furnished to </w:t>
                </w:r>
                <w:r>
                  <w:t>t</w:t>
                </w:r>
                <w:r w:rsidRPr="004711B8">
                  <w:t>h</w:t>
                </w:r>
                <w:r>
                  <w:t>e</w:t>
                </w:r>
                <w:r w:rsidRPr="004711B8">
                  <w:t>m by the Contracting Authority and the Contractor so acknowledges and confirms.</w:t>
                </w:r>
              </w:p>
            </w:tc>
          </w:tr>
          <w:tr w:rsidR="00BF3DC2" w:rsidRPr="00830A49" w14:paraId="01783957" w14:textId="77777777" w:rsidTr="00BF3DC2">
            <w:tc>
              <w:tcPr>
                <w:tcW w:w="387" w:type="pct"/>
              </w:tcPr>
              <w:p w14:paraId="0BFF6474" w14:textId="77777777" w:rsidR="00BF3DC2" w:rsidRPr="00830A49" w:rsidRDefault="00BF3DC2" w:rsidP="00764619">
                <w:pPr>
                  <w:jc w:val="both"/>
                  <w:rPr>
                    <w:color w:val="333399"/>
                  </w:rPr>
                </w:pPr>
                <w:r>
                  <w:rPr>
                    <w:color w:val="333399"/>
                  </w:rPr>
                  <w:t>8</w:t>
                </w:r>
                <w:r w:rsidRPr="000E5DB7">
                  <w:rPr>
                    <w:color w:val="333399"/>
                  </w:rPr>
                  <w:t>.</w:t>
                </w:r>
              </w:p>
            </w:tc>
            <w:tc>
              <w:tcPr>
                <w:tcW w:w="4613" w:type="pct"/>
                <w:gridSpan w:val="5"/>
              </w:tcPr>
              <w:p w14:paraId="5FBD6FD5" w14:textId="77777777" w:rsidR="00BF3DC2" w:rsidRPr="004711B8" w:rsidRDefault="00BF3DC2" w:rsidP="00764619">
                <w:pPr>
                  <w:jc w:val="both"/>
                </w:pPr>
                <w:r w:rsidRPr="004711B8">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BF3DC2" w:rsidRPr="00830A49" w14:paraId="785BF9ED" w14:textId="77777777" w:rsidTr="00BF3DC2">
            <w:tc>
              <w:tcPr>
                <w:tcW w:w="387" w:type="pct"/>
              </w:tcPr>
              <w:p w14:paraId="7C3C74DA" w14:textId="77777777" w:rsidR="00BF3DC2" w:rsidRPr="00830A49" w:rsidRDefault="00BF3DC2" w:rsidP="00764619">
                <w:pPr>
                  <w:jc w:val="both"/>
                  <w:rPr>
                    <w:color w:val="333399"/>
                  </w:rPr>
                </w:pPr>
                <w:r>
                  <w:rPr>
                    <w:color w:val="333399"/>
                  </w:rPr>
                  <w:t>9</w:t>
                </w:r>
                <w:r w:rsidRPr="000E5DB7">
                  <w:rPr>
                    <w:color w:val="333399"/>
                  </w:rPr>
                  <w:t>.</w:t>
                </w:r>
              </w:p>
            </w:tc>
            <w:tc>
              <w:tcPr>
                <w:tcW w:w="4613" w:type="pct"/>
                <w:gridSpan w:val="5"/>
              </w:tcPr>
              <w:p w14:paraId="365BBC85" w14:textId="77777777" w:rsidR="00BF3DC2" w:rsidRPr="004711B8" w:rsidRDefault="00BF3DC2" w:rsidP="00764619">
                <w:pPr>
                  <w:jc w:val="both"/>
                </w:pPr>
                <w:r w:rsidRPr="004711B8">
                  <w:t>The Contractor agrees that this Agreement will continue in force notwithstanding any court order relating to the Competition or termination of the Contract (if awarded) for any reason.</w:t>
                </w:r>
              </w:p>
            </w:tc>
          </w:tr>
          <w:tr w:rsidR="00BF3DC2" w:rsidRPr="00830A49" w14:paraId="270214FF" w14:textId="77777777" w:rsidTr="00BF3DC2">
            <w:tc>
              <w:tcPr>
                <w:tcW w:w="387" w:type="pct"/>
              </w:tcPr>
              <w:p w14:paraId="7B900177" w14:textId="77777777" w:rsidR="00BF3DC2" w:rsidRDefault="00BF3DC2" w:rsidP="00764619">
                <w:pPr>
                  <w:jc w:val="both"/>
                  <w:rPr>
                    <w:color w:val="333399"/>
                  </w:rPr>
                </w:pPr>
                <w:r>
                  <w:rPr>
                    <w:color w:val="333399"/>
                  </w:rPr>
                  <w:t>10.</w:t>
                </w:r>
              </w:p>
              <w:p w14:paraId="5E95228C" w14:textId="77777777" w:rsidR="00BF3DC2" w:rsidRDefault="00BF3DC2" w:rsidP="00764619">
                <w:pPr>
                  <w:jc w:val="both"/>
                  <w:rPr>
                    <w:color w:val="333399"/>
                  </w:rPr>
                </w:pPr>
              </w:p>
              <w:p w14:paraId="1A5B397E" w14:textId="77777777" w:rsidR="00BF3DC2" w:rsidRDefault="00BF3DC2" w:rsidP="00764619">
                <w:pPr>
                  <w:jc w:val="both"/>
                  <w:rPr>
                    <w:color w:val="333399"/>
                  </w:rPr>
                </w:pPr>
              </w:p>
              <w:p w14:paraId="38B94814" w14:textId="77777777" w:rsidR="00BF3DC2" w:rsidRPr="00830A49" w:rsidRDefault="00BF3DC2" w:rsidP="00764619">
                <w:pPr>
                  <w:jc w:val="both"/>
                  <w:rPr>
                    <w:color w:val="333399"/>
                  </w:rPr>
                </w:pPr>
                <w:r>
                  <w:rPr>
                    <w:color w:val="333399"/>
                  </w:rPr>
                  <w:t>11.</w:t>
                </w:r>
              </w:p>
            </w:tc>
            <w:tc>
              <w:tcPr>
                <w:tcW w:w="4613" w:type="pct"/>
                <w:gridSpan w:val="5"/>
              </w:tcPr>
              <w:p w14:paraId="370EEEAC" w14:textId="77777777" w:rsidR="00BF3DC2" w:rsidRDefault="00BF3DC2" w:rsidP="00764619">
                <w:pPr>
                  <w:jc w:val="both"/>
                </w:pPr>
                <w:r w:rsidRPr="004711B8">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p w14:paraId="52E71A4B" w14:textId="77777777" w:rsidR="00BF3DC2" w:rsidRPr="0012131C" w:rsidRDefault="00BF3DC2" w:rsidP="00764619">
                <w:pPr>
                  <w:numPr>
                    <w:ilvl w:val="2"/>
                    <w:numId w:val="14"/>
                  </w:numPr>
                  <w:spacing w:after="120" w:line="256" w:lineRule="auto"/>
                  <w:ind w:left="469" w:hanging="469"/>
                  <w:contextualSpacing/>
                  <w:jc w:val="both"/>
                </w:pPr>
                <w:r w:rsidRPr="0012131C">
                  <w:t>In this Agreement, the following terms shall have the meanings respectively ascribed to them:</w:t>
                </w:r>
              </w:p>
              <w:p w14:paraId="06E898F9" w14:textId="77777777" w:rsidR="00BF3DC2" w:rsidRPr="0012131C" w:rsidRDefault="00BF3DC2" w:rsidP="00764619">
                <w:pPr>
                  <w:spacing w:line="256" w:lineRule="auto"/>
                  <w:jc w:val="both"/>
                </w:pPr>
                <w:r w:rsidRPr="0012131C">
                  <w:t xml:space="preserve">“Data Controller” has the meaning given under the Data Protection Laws; </w:t>
                </w:r>
              </w:p>
              <w:p w14:paraId="24414740" w14:textId="77777777" w:rsidR="00BF3DC2" w:rsidRPr="0012131C" w:rsidRDefault="00BF3DC2" w:rsidP="00764619">
                <w:pPr>
                  <w:spacing w:line="256" w:lineRule="auto"/>
                  <w:jc w:val="both"/>
                </w:pPr>
                <w:r w:rsidRPr="0012131C">
                  <w:t xml:space="preserve">“Data Processor” has the meaning given under the Data Protection Laws; </w:t>
                </w:r>
              </w:p>
              <w:p w14:paraId="77571DF7" w14:textId="77777777" w:rsidR="00BF3DC2" w:rsidRPr="0012131C" w:rsidRDefault="00BF3DC2" w:rsidP="00764619">
                <w:pPr>
                  <w:spacing w:line="256" w:lineRule="auto"/>
                  <w:jc w:val="both"/>
                </w:pPr>
                <w:r w:rsidRPr="0012131C">
                  <w:t xml:space="preserve">“Data Subject” has the meaning given under the Data Protection Laws; </w:t>
                </w:r>
              </w:p>
              <w:p w14:paraId="64258404" w14:textId="77777777" w:rsidR="00BF3DC2" w:rsidRPr="0012131C" w:rsidRDefault="00BF3DC2" w:rsidP="00764619">
                <w:pPr>
                  <w:spacing w:line="256" w:lineRule="auto"/>
                  <w:jc w:val="both"/>
                </w:pPr>
                <w:r w:rsidRPr="0012131C">
                  <w:t>“Data Subject Access Request” means a request made by a Data Subject in accordance with rights granted under the Data Protection Laws to access his or her Personal Data;</w:t>
                </w:r>
              </w:p>
              <w:p w14:paraId="0E466DE4" w14:textId="77777777" w:rsidR="00BF3DC2" w:rsidRPr="0012131C" w:rsidRDefault="00BF3DC2" w:rsidP="00764619">
                <w:pPr>
                  <w:spacing w:line="256" w:lineRule="auto"/>
                  <w:jc w:val="both"/>
                </w:pPr>
                <w:r w:rsidRPr="0012131C">
                  <w:t>“Personal Data” has the meaning given under Data Protection Laws;</w:t>
                </w:r>
              </w:p>
              <w:p w14:paraId="3EF26E8A" w14:textId="77777777" w:rsidR="00BF3DC2" w:rsidRPr="0012131C" w:rsidRDefault="00BF3DC2" w:rsidP="00764619">
                <w:pPr>
                  <w:spacing w:line="256" w:lineRule="auto"/>
                  <w:jc w:val="both"/>
                </w:pPr>
                <w:r w:rsidRPr="0012131C">
                  <w:t>“Processing” has the meaning given under the Data Protection Laws;</w:t>
                </w:r>
              </w:p>
              <w:p w14:paraId="75876C23" w14:textId="77777777" w:rsidR="00BF3DC2" w:rsidRPr="0012131C" w:rsidRDefault="00BF3DC2" w:rsidP="00764619">
                <w:pPr>
                  <w:numPr>
                    <w:ilvl w:val="2"/>
                    <w:numId w:val="14"/>
                  </w:numPr>
                  <w:spacing w:after="120" w:line="256" w:lineRule="auto"/>
                  <w:ind w:left="469" w:hanging="469"/>
                  <w:contextualSpacing/>
                  <w:jc w:val="both"/>
                </w:pPr>
                <w:r w:rsidRPr="0012131C">
                  <w:t>The Contractor shall comply with all applicable requirements of the Data Protection Laws.</w:t>
                </w:r>
              </w:p>
              <w:p w14:paraId="674C69E8" w14:textId="77777777" w:rsidR="00BF3DC2" w:rsidRPr="0012131C" w:rsidRDefault="00BF3DC2" w:rsidP="00764619">
                <w:pPr>
                  <w:numPr>
                    <w:ilvl w:val="2"/>
                    <w:numId w:val="14"/>
                  </w:numPr>
                  <w:spacing w:after="120" w:line="256" w:lineRule="auto"/>
                  <w:ind w:left="469" w:hanging="469"/>
                  <w:contextualSpacing/>
                  <w:jc w:val="both"/>
                </w:pPr>
                <w:r w:rsidRPr="0012131C">
                  <w:t>The Parties acknowledge that for the purposes of the Data Protection Laws, the Client is the Data Controller and the Contractor is the Data Processor in respect of Confidential Information which is Personal Data.  Schedule A sets out the scope, nature and purpose of Processing by the Contractor, the duration of the Processing and the types of Personal Data and categories of Data Subject.</w:t>
                </w:r>
              </w:p>
              <w:p w14:paraId="7987D866" w14:textId="77777777" w:rsidR="00BF3DC2" w:rsidRPr="0012131C" w:rsidRDefault="00BF3DC2" w:rsidP="00764619">
                <w:pPr>
                  <w:spacing w:line="256" w:lineRule="auto"/>
                  <w:ind w:left="2340"/>
                  <w:contextualSpacing/>
                  <w:jc w:val="both"/>
                </w:pPr>
              </w:p>
              <w:p w14:paraId="6B85A934" w14:textId="77777777" w:rsidR="00BF3DC2" w:rsidRPr="0012131C" w:rsidRDefault="00BF3DC2" w:rsidP="00764619">
                <w:pPr>
                  <w:numPr>
                    <w:ilvl w:val="2"/>
                    <w:numId w:val="14"/>
                  </w:numPr>
                  <w:spacing w:after="120" w:line="256" w:lineRule="auto"/>
                  <w:ind w:left="469" w:hanging="469"/>
                  <w:contextualSpacing/>
                  <w:jc w:val="both"/>
                </w:pPr>
                <w:r w:rsidRPr="0012131C">
                  <w:lastRenderedPageBreak/>
                  <w:t>Without prejudic</w:t>
                </w:r>
                <w:r>
                  <w:t>e to the generality of clause 11</w:t>
                </w:r>
                <w:r w:rsidRPr="0012131C">
                  <w:t>(B), the Contractor shall, in relation to any Confidential Information which is Personal Data:-</w:t>
                </w:r>
              </w:p>
              <w:p w14:paraId="01B91C51" w14:textId="77777777" w:rsidR="00BF3DC2" w:rsidRPr="0012131C" w:rsidRDefault="00BF3DC2" w:rsidP="00764619">
                <w:pPr>
                  <w:numPr>
                    <w:ilvl w:val="0"/>
                    <w:numId w:val="17"/>
                  </w:numPr>
                  <w:spacing w:after="120" w:line="256" w:lineRule="auto"/>
                  <w:contextualSpacing/>
                  <w:jc w:val="both"/>
                </w:pPr>
                <w:r w:rsidRPr="0012131C">
                  <w:t xml:space="preserve">process that Personal Data only on the written instructions of the Client; </w:t>
                </w:r>
              </w:p>
              <w:p w14:paraId="357FFC9C" w14:textId="77777777" w:rsidR="00BF3DC2" w:rsidRPr="0012131C" w:rsidRDefault="00BF3DC2" w:rsidP="00764619">
                <w:pPr>
                  <w:spacing w:line="256" w:lineRule="auto"/>
                  <w:ind w:left="405"/>
                  <w:contextualSpacing/>
                  <w:jc w:val="both"/>
                </w:pPr>
              </w:p>
              <w:p w14:paraId="0A0AB476" w14:textId="77777777" w:rsidR="00BF3DC2" w:rsidRPr="0012131C" w:rsidRDefault="00BF3DC2" w:rsidP="00764619">
                <w:pPr>
                  <w:numPr>
                    <w:ilvl w:val="0"/>
                    <w:numId w:val="17"/>
                  </w:numPr>
                  <w:spacing w:after="120" w:line="256" w:lineRule="auto"/>
                  <w:contextualSpacing/>
                  <w:jc w:val="both"/>
                </w:pPr>
                <w:r w:rsidRPr="0012131C">
                  <w:t>ensure that it has in place appropriate technical and organisational measures, reviewed and approved by the Client,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57B9B76E" w14:textId="77777777" w:rsidR="00BF3DC2" w:rsidRPr="0012131C" w:rsidRDefault="00BF3DC2" w:rsidP="00764619">
                <w:pPr>
                  <w:numPr>
                    <w:ilvl w:val="0"/>
                    <w:numId w:val="17"/>
                  </w:numPr>
                  <w:spacing w:after="120" w:line="256" w:lineRule="auto"/>
                  <w:contextualSpacing/>
                  <w:jc w:val="both"/>
                </w:pPr>
                <w:r w:rsidRPr="0012131C">
                  <w:t>ensure that all personnel who have access to and/or process Personal Data are obliged to keep the Personal Data confidential;</w:t>
                </w:r>
              </w:p>
              <w:p w14:paraId="0ABEE961" w14:textId="77777777" w:rsidR="00BF3DC2" w:rsidRPr="0012131C" w:rsidRDefault="00BF3DC2" w:rsidP="00764619">
                <w:pPr>
                  <w:spacing w:line="256" w:lineRule="auto"/>
                  <w:ind w:left="405"/>
                  <w:contextualSpacing/>
                  <w:jc w:val="both"/>
                </w:pPr>
              </w:p>
              <w:p w14:paraId="590BEFB9" w14:textId="77777777" w:rsidR="00BF3DC2" w:rsidRPr="0012131C" w:rsidRDefault="00BF3DC2" w:rsidP="00764619">
                <w:pPr>
                  <w:numPr>
                    <w:ilvl w:val="0"/>
                    <w:numId w:val="17"/>
                  </w:numPr>
                  <w:spacing w:after="120" w:line="256" w:lineRule="auto"/>
                  <w:contextualSpacing/>
                  <w:jc w:val="both"/>
                </w:pPr>
                <w:r w:rsidRPr="0012131C">
                  <w:t>not transfer any Personal Data outside of the European Economic Area unless the prior written consent of the Client has been obtained and the following conditions are fulfilled;</w:t>
                </w:r>
              </w:p>
              <w:p w14:paraId="39F882F8" w14:textId="77777777" w:rsidR="00BF3DC2" w:rsidRPr="0012131C" w:rsidRDefault="00BF3DC2" w:rsidP="00764619">
                <w:pPr>
                  <w:ind w:left="720"/>
                  <w:contextualSpacing/>
                  <w:jc w:val="both"/>
                </w:pPr>
              </w:p>
              <w:p w14:paraId="0DC53A1D" w14:textId="77777777" w:rsidR="00BF3DC2" w:rsidRPr="0012131C" w:rsidRDefault="00BF3DC2" w:rsidP="00764619">
                <w:pPr>
                  <w:spacing w:line="256" w:lineRule="auto"/>
                  <w:ind w:left="405"/>
                  <w:contextualSpacing/>
                  <w:jc w:val="both"/>
                </w:pPr>
              </w:p>
              <w:p w14:paraId="62533217" w14:textId="77777777" w:rsidR="00BF3DC2" w:rsidRPr="0012131C" w:rsidRDefault="00BF3DC2" w:rsidP="00764619">
                <w:pPr>
                  <w:numPr>
                    <w:ilvl w:val="0"/>
                    <w:numId w:val="18"/>
                  </w:numPr>
                  <w:spacing w:after="120" w:line="256" w:lineRule="auto"/>
                  <w:contextualSpacing/>
                  <w:jc w:val="both"/>
                </w:pPr>
                <w:r w:rsidRPr="0012131C">
                  <w:t xml:space="preserve">appropriate safeguards are in place  in relation to the transfer, to ensure that Personal Data is adequately protected in accordance with Chapter V of Regulation 2016/679 ( General Data Protection Regulation); </w:t>
                </w:r>
              </w:p>
              <w:p w14:paraId="2CB5881B" w14:textId="77777777" w:rsidR="00BF3DC2" w:rsidRPr="0012131C" w:rsidRDefault="00BF3DC2" w:rsidP="00764619">
                <w:pPr>
                  <w:numPr>
                    <w:ilvl w:val="0"/>
                    <w:numId w:val="18"/>
                  </w:numPr>
                  <w:spacing w:after="120" w:line="256" w:lineRule="auto"/>
                  <w:contextualSpacing/>
                  <w:jc w:val="both"/>
                </w:pPr>
                <w:r w:rsidRPr="0012131C">
                  <w:t>the data subject has enforceable rights and effective legal remedies;</w:t>
                </w:r>
              </w:p>
              <w:p w14:paraId="4B332EED" w14:textId="77777777" w:rsidR="00BF3DC2" w:rsidRPr="0012131C" w:rsidRDefault="00BF3DC2" w:rsidP="00764619">
                <w:pPr>
                  <w:numPr>
                    <w:ilvl w:val="0"/>
                    <w:numId w:val="18"/>
                  </w:numPr>
                  <w:spacing w:after="120" w:line="256" w:lineRule="auto"/>
                  <w:contextualSpacing/>
                  <w:jc w:val="both"/>
                </w:pPr>
                <w:r w:rsidRPr="0012131C">
                  <w:t>The Contractor complies with its obligations under the Data Protection Laws by providing an adequate level of protection to any Personal Data that is transferred; and</w:t>
                </w:r>
              </w:p>
              <w:p w14:paraId="059C2001" w14:textId="77777777" w:rsidR="00BF3DC2" w:rsidRPr="0012131C" w:rsidRDefault="00BF3DC2" w:rsidP="00764619">
                <w:pPr>
                  <w:numPr>
                    <w:ilvl w:val="0"/>
                    <w:numId w:val="18"/>
                  </w:numPr>
                  <w:spacing w:after="120" w:line="256" w:lineRule="auto"/>
                  <w:contextualSpacing/>
                  <w:jc w:val="both"/>
                </w:pPr>
                <w:r w:rsidRPr="0012131C">
                  <w:t>The Contractor complies with reasonable instructions notified to it in advance by the Client with respect to the processing of the Personal Data;</w:t>
                </w:r>
              </w:p>
              <w:p w14:paraId="51847B0A" w14:textId="77777777" w:rsidR="00BF3DC2" w:rsidRPr="0012131C" w:rsidRDefault="00BF3DC2" w:rsidP="00764619">
                <w:pPr>
                  <w:spacing w:line="256" w:lineRule="auto"/>
                  <w:jc w:val="both"/>
                </w:pPr>
                <w:r w:rsidRPr="0012131C">
                  <w:t xml:space="preserve"> </w:t>
                </w:r>
              </w:p>
              <w:p w14:paraId="6270FCB5" w14:textId="77777777" w:rsidR="00BF3DC2" w:rsidRPr="0012131C" w:rsidRDefault="00BF3DC2" w:rsidP="00764619">
                <w:pPr>
                  <w:numPr>
                    <w:ilvl w:val="2"/>
                    <w:numId w:val="14"/>
                  </w:numPr>
                  <w:spacing w:after="120" w:line="256" w:lineRule="auto"/>
                  <w:ind w:left="469" w:hanging="469"/>
                  <w:contextualSpacing/>
                  <w:jc w:val="both"/>
                </w:pPr>
                <w:r w:rsidRPr="0012131C">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239B8FEF" w14:textId="77777777" w:rsidR="00BF3DC2" w:rsidRPr="0012131C" w:rsidRDefault="00BF3DC2" w:rsidP="00764619">
                <w:pPr>
                  <w:spacing w:line="256" w:lineRule="auto"/>
                  <w:ind w:left="2340"/>
                  <w:contextualSpacing/>
                  <w:jc w:val="both"/>
                </w:pPr>
              </w:p>
              <w:p w14:paraId="21ED980C" w14:textId="77777777" w:rsidR="00BF3DC2" w:rsidRPr="0012131C" w:rsidRDefault="00BF3DC2" w:rsidP="00764619">
                <w:pPr>
                  <w:numPr>
                    <w:ilvl w:val="2"/>
                    <w:numId w:val="14"/>
                  </w:numPr>
                  <w:spacing w:after="120" w:line="256" w:lineRule="auto"/>
                  <w:ind w:left="327" w:hanging="327"/>
                  <w:contextualSpacing/>
                  <w:jc w:val="both"/>
                </w:pPr>
                <w:r w:rsidRPr="0012131C">
                  <w:t>The Contractor shall without undue delay report in writing to the Client any data compromise involving Personal Data, or any circumstances that could have resulted in unauthorised access to or disclosure of Personal Data.</w:t>
                </w:r>
              </w:p>
              <w:p w14:paraId="32EEBE21" w14:textId="77777777" w:rsidR="00BF3DC2" w:rsidRPr="0012131C" w:rsidRDefault="00BF3DC2" w:rsidP="00764619">
                <w:pPr>
                  <w:ind w:left="720"/>
                  <w:contextualSpacing/>
                  <w:jc w:val="both"/>
                </w:pPr>
              </w:p>
              <w:p w14:paraId="0C00D38E" w14:textId="77777777" w:rsidR="00BF3DC2" w:rsidRPr="0012131C" w:rsidRDefault="00BF3DC2" w:rsidP="00764619">
                <w:pPr>
                  <w:numPr>
                    <w:ilvl w:val="2"/>
                    <w:numId w:val="14"/>
                  </w:numPr>
                  <w:spacing w:after="120" w:line="256" w:lineRule="auto"/>
                  <w:ind w:left="327" w:hanging="327"/>
                  <w:contextualSpacing/>
                  <w:jc w:val="both"/>
                </w:pPr>
                <w:r w:rsidRPr="0012131C">
                  <w:lastRenderedPageBreak/>
                  <w:t>The Contractor shall assist the Client in ensuring compliance with its obligations under the Data Protection Laws with respect to security, impact assessments and consultations with supervisory authorities and regulators.</w:t>
                </w:r>
              </w:p>
              <w:p w14:paraId="16C0A0B7" w14:textId="77777777" w:rsidR="00BF3DC2" w:rsidRPr="0012131C" w:rsidRDefault="00BF3DC2" w:rsidP="00764619">
                <w:pPr>
                  <w:ind w:left="720"/>
                  <w:contextualSpacing/>
                  <w:jc w:val="both"/>
                </w:pPr>
              </w:p>
              <w:p w14:paraId="76E253CF" w14:textId="77777777" w:rsidR="00BF3DC2" w:rsidRPr="0012131C" w:rsidRDefault="00BF3DC2" w:rsidP="00764619">
                <w:pPr>
                  <w:numPr>
                    <w:ilvl w:val="2"/>
                    <w:numId w:val="14"/>
                  </w:numPr>
                  <w:spacing w:after="120" w:line="256" w:lineRule="auto"/>
                  <w:ind w:left="327" w:hanging="327"/>
                  <w:contextualSpacing/>
                  <w:jc w:val="both"/>
                </w:pPr>
                <w:r w:rsidRPr="0012131C">
                  <w:t>The Contractor shall at the written direction  of the Client, amend, delete or return Personal Data and copies thereof to the Client on termination of this Agreement unless the Contractor is required by the laws of any member of the European Union or by the laws of the European Union applicable to the Contractor to store the Personal Data.</w:t>
                </w:r>
              </w:p>
              <w:p w14:paraId="63B62967" w14:textId="77777777" w:rsidR="00BF3DC2" w:rsidRPr="0012131C" w:rsidRDefault="00BF3DC2" w:rsidP="00764619">
                <w:pPr>
                  <w:ind w:left="720"/>
                  <w:contextualSpacing/>
                  <w:jc w:val="both"/>
                </w:pPr>
              </w:p>
              <w:p w14:paraId="5E5F4256" w14:textId="77777777" w:rsidR="00BF3DC2" w:rsidRPr="0012131C" w:rsidRDefault="00BF3DC2" w:rsidP="00764619">
                <w:pPr>
                  <w:numPr>
                    <w:ilvl w:val="2"/>
                    <w:numId w:val="14"/>
                  </w:numPr>
                  <w:spacing w:after="120" w:line="256" w:lineRule="auto"/>
                  <w:ind w:left="327" w:hanging="327"/>
                  <w:contextualSpacing/>
                  <w:jc w:val="both"/>
                </w:pPr>
                <w:r w:rsidRPr="0012131C">
                  <w:t xml:space="preserve">The Contractor shall permit the Client, </w:t>
                </w:r>
                <w:r w:rsidRPr="0012131C">
                  <w:rPr>
                    <w:rFonts w:eastAsia="Calibri"/>
                  </w:rPr>
                  <w:t xml:space="preserve">the Office of </w:t>
                </w:r>
                <w:r>
                  <w:rPr>
                    <w:rFonts w:eastAsia="Calibri"/>
                  </w:rPr>
                  <w:t>the Data Protection Commission</w:t>
                </w:r>
                <w:r w:rsidRPr="0012131C">
                  <w:rPr>
                    <w:rFonts w:eastAsia="Calibri"/>
                  </w:rPr>
                  <w:t xml:space="preserve"> or other supervisory authority for data protection in Ireland,</w:t>
                </w:r>
                <w:r w:rsidRPr="0012131C">
                  <w:t xml:space="preserve"> and /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w:t>
                </w:r>
                <w:r>
                  <w:t>y way for the provision of the s</w:t>
                </w:r>
                <w:r w:rsidRPr="0012131C">
                  <w:t>ervices.  The Contractor shall comply with all reasonable directions of the Client arising out of any such inspection, audit or review.</w:t>
                </w:r>
              </w:p>
              <w:p w14:paraId="0780C8FE" w14:textId="77777777" w:rsidR="00BF3DC2" w:rsidRPr="0012131C" w:rsidRDefault="00BF3DC2" w:rsidP="00764619">
                <w:pPr>
                  <w:ind w:left="720"/>
                  <w:contextualSpacing/>
                  <w:jc w:val="both"/>
                </w:pPr>
              </w:p>
              <w:p w14:paraId="72AB7364" w14:textId="77777777" w:rsidR="00BF3DC2" w:rsidRPr="0012131C" w:rsidRDefault="00BF3DC2" w:rsidP="00764619">
                <w:pPr>
                  <w:numPr>
                    <w:ilvl w:val="2"/>
                    <w:numId w:val="14"/>
                  </w:numPr>
                  <w:spacing w:after="120" w:line="256" w:lineRule="auto"/>
                  <w:ind w:left="469" w:hanging="469"/>
                  <w:contextualSpacing/>
                  <w:jc w:val="both"/>
                </w:pPr>
                <w:r w:rsidRPr="0012131C">
                  <w:t>The Contractor shall fully comply with, and implement policies which are communicated or notified to the Contractor by the Client from time to time.</w:t>
                </w:r>
              </w:p>
              <w:p w14:paraId="3676A93B" w14:textId="77777777" w:rsidR="00BF3DC2" w:rsidRPr="0012131C" w:rsidRDefault="00BF3DC2" w:rsidP="00764619">
                <w:pPr>
                  <w:ind w:left="720"/>
                  <w:contextualSpacing/>
                  <w:jc w:val="both"/>
                  <w:rPr>
                    <w:highlight w:val="yellow"/>
                  </w:rPr>
                </w:pPr>
              </w:p>
              <w:p w14:paraId="0147177A" w14:textId="77777777" w:rsidR="00BF3DC2" w:rsidRPr="0012131C" w:rsidRDefault="00BF3DC2" w:rsidP="00764619">
                <w:pPr>
                  <w:numPr>
                    <w:ilvl w:val="2"/>
                    <w:numId w:val="14"/>
                  </w:numPr>
                  <w:spacing w:after="120" w:line="256" w:lineRule="auto"/>
                  <w:ind w:left="611" w:hanging="611"/>
                  <w:contextualSpacing/>
                  <w:jc w:val="both"/>
                </w:pPr>
                <w:r w:rsidRPr="0012131C">
                  <w:t>The Contractor shall maintain complete and accurate records and information to demonstrate its compliance with this clause 11 and allow for inspections and contribute to any audits by the Client or the Client’s designated auditor.</w:t>
                </w:r>
              </w:p>
              <w:p w14:paraId="1F5C4B09" w14:textId="77777777" w:rsidR="00BF3DC2" w:rsidRPr="0012131C" w:rsidRDefault="00BF3DC2" w:rsidP="00764619">
                <w:pPr>
                  <w:ind w:left="720"/>
                  <w:contextualSpacing/>
                  <w:jc w:val="both"/>
                </w:pPr>
              </w:p>
              <w:p w14:paraId="32B75616" w14:textId="77777777" w:rsidR="00BF3DC2" w:rsidRPr="0012131C" w:rsidRDefault="00BF3DC2" w:rsidP="00764619">
                <w:pPr>
                  <w:numPr>
                    <w:ilvl w:val="2"/>
                    <w:numId w:val="14"/>
                  </w:numPr>
                  <w:spacing w:after="120" w:line="256" w:lineRule="auto"/>
                  <w:ind w:left="611" w:hanging="611"/>
                  <w:contextualSpacing/>
                  <w:jc w:val="both"/>
                </w:pPr>
                <w:r w:rsidRPr="0012131C">
                  <w:t>The Contractor shall:-</w:t>
                </w:r>
              </w:p>
              <w:p w14:paraId="3E6E69B7" w14:textId="77777777" w:rsidR="00BF3DC2" w:rsidRPr="0012131C" w:rsidRDefault="00BF3DC2" w:rsidP="00764619">
                <w:pPr>
                  <w:spacing w:line="256" w:lineRule="auto"/>
                  <w:jc w:val="both"/>
                </w:pPr>
              </w:p>
              <w:p w14:paraId="2CDA59E6" w14:textId="77777777" w:rsidR="00BF3DC2" w:rsidRPr="0012131C" w:rsidRDefault="00BF3DC2" w:rsidP="00764619">
                <w:pPr>
                  <w:numPr>
                    <w:ilvl w:val="0"/>
                    <w:numId w:val="16"/>
                  </w:numPr>
                  <w:spacing w:after="120" w:line="256" w:lineRule="auto"/>
                  <w:contextualSpacing/>
                  <w:jc w:val="both"/>
                </w:pPr>
                <w:r w:rsidRPr="0012131C">
                  <w:t xml:space="preserve">take all reasonable precautions to preserve the integrity of any </w:t>
                </w:r>
                <w:r w:rsidRPr="0012131C">
                  <w:rPr>
                    <w:rFonts w:eastAsia="Calibri"/>
                  </w:rPr>
                  <w:t>Personal Data</w:t>
                </w:r>
                <w:r w:rsidRPr="0012131C">
                  <w:t xml:space="preserve"> which it processes and to prevent any corruption or loss of such </w:t>
                </w:r>
                <w:r w:rsidRPr="0012131C">
                  <w:rPr>
                    <w:rFonts w:eastAsia="Calibri"/>
                  </w:rPr>
                  <w:t>Personal Data</w:t>
                </w:r>
                <w:r w:rsidRPr="0012131C">
                  <w:t>;</w:t>
                </w:r>
              </w:p>
              <w:p w14:paraId="4FB7A891" w14:textId="77777777" w:rsidR="00BF3DC2" w:rsidRPr="0012131C" w:rsidRDefault="00BF3DC2" w:rsidP="00764619">
                <w:pPr>
                  <w:numPr>
                    <w:ilvl w:val="0"/>
                    <w:numId w:val="16"/>
                  </w:numPr>
                  <w:spacing w:after="120" w:line="256" w:lineRule="auto"/>
                  <w:contextualSpacing/>
                  <w:jc w:val="both"/>
                </w:pPr>
                <w:r w:rsidRPr="0012131C">
                  <w:t xml:space="preserve">ensure that a back-up copy of any and all such </w:t>
                </w:r>
                <w:r w:rsidRPr="0012131C">
                  <w:rPr>
                    <w:rFonts w:eastAsia="Calibri"/>
                  </w:rPr>
                  <w:t>Personal Data</w:t>
                </w:r>
                <w:r w:rsidRPr="0012131C">
                  <w:t xml:space="preserve"> is made [insert frequency] and this copy is recorded on media from which the data can be reloaded if there is any corruption or loss of the data; and</w:t>
                </w:r>
              </w:p>
              <w:p w14:paraId="53CA9E9D" w14:textId="77777777" w:rsidR="00BF3DC2" w:rsidRDefault="00BF3DC2" w:rsidP="00764619">
                <w:pPr>
                  <w:numPr>
                    <w:ilvl w:val="0"/>
                    <w:numId w:val="16"/>
                  </w:numPr>
                  <w:spacing w:after="120" w:line="256" w:lineRule="auto"/>
                  <w:contextualSpacing/>
                  <w:jc w:val="both"/>
                </w:pPr>
                <w:r w:rsidRPr="0012131C">
                  <w:t xml:space="preserve">in such an event and if attributable to any default by the Contractor or any Sub-contractor, promptly restore the </w:t>
                </w:r>
                <w:r w:rsidRPr="0012131C">
                  <w:rPr>
                    <w:rFonts w:eastAsia="Calibri"/>
                  </w:rPr>
                  <w:t>Personal Data</w:t>
                </w:r>
                <w:r w:rsidRPr="0012131C">
                  <w:t xml:space="preserve"> at its own expense or, at the Client’s option, reimburse the Client for any reasonable expenses it incurs in having the </w:t>
                </w:r>
                <w:r w:rsidRPr="0012131C">
                  <w:rPr>
                    <w:rFonts w:eastAsia="Calibri"/>
                  </w:rPr>
                  <w:t>Personal Data</w:t>
                </w:r>
                <w:r w:rsidRPr="0012131C">
                  <w:t xml:space="preserve"> restored by a third party.</w:t>
                </w:r>
              </w:p>
              <w:p w14:paraId="1F33C202" w14:textId="77777777" w:rsidR="00BF3DC2" w:rsidRDefault="00BF3DC2" w:rsidP="00764619">
                <w:pPr>
                  <w:spacing w:line="256" w:lineRule="auto"/>
                  <w:ind w:left="720"/>
                  <w:contextualSpacing/>
                  <w:jc w:val="both"/>
                </w:pPr>
              </w:p>
              <w:p w14:paraId="1FA67975" w14:textId="77777777" w:rsidR="00BF3DC2" w:rsidRPr="0012131C" w:rsidRDefault="00BF3DC2" w:rsidP="00764619">
                <w:pPr>
                  <w:spacing w:line="256" w:lineRule="auto"/>
                  <w:ind w:left="720"/>
                  <w:contextualSpacing/>
                  <w:jc w:val="both"/>
                </w:pPr>
              </w:p>
              <w:p w14:paraId="508E2FDB" w14:textId="77777777" w:rsidR="00BF3DC2" w:rsidRPr="00D24026" w:rsidRDefault="00BF3DC2" w:rsidP="00764619">
                <w:pPr>
                  <w:spacing w:line="256" w:lineRule="auto"/>
                  <w:jc w:val="both"/>
                  <w:rPr>
                    <w:i/>
                    <w:color w:val="FF0000"/>
                  </w:rPr>
                </w:pPr>
              </w:p>
              <w:p w14:paraId="79CEC0CB" w14:textId="77777777" w:rsidR="00BF3DC2" w:rsidRDefault="00BF3DC2" w:rsidP="00764619">
                <w:pPr>
                  <w:numPr>
                    <w:ilvl w:val="2"/>
                    <w:numId w:val="14"/>
                  </w:numPr>
                  <w:spacing w:after="120" w:line="256" w:lineRule="auto"/>
                  <w:ind w:left="611" w:hanging="611"/>
                  <w:contextualSpacing/>
                  <w:jc w:val="both"/>
                </w:pPr>
                <w:r w:rsidRPr="00D24026">
                  <w:rPr>
                    <w:i/>
                    <w:color w:val="FF0000"/>
                  </w:rPr>
                  <w:t>(</w:t>
                </w:r>
                <w:r>
                  <w:rPr>
                    <w:i/>
                    <w:color w:val="FF0000"/>
                  </w:rPr>
                  <w:t>IF YOU ARE NOT CONSENTING TO A THIRD PARTY PROCESSOR</w:t>
                </w:r>
                <w:r w:rsidRPr="00D24026">
                  <w:rPr>
                    <w:i/>
                    <w:color w:val="FF0000"/>
                  </w:rPr>
                  <w:t xml:space="preserve"> - DELETE IF NOT IN USE)</w:t>
                </w:r>
              </w:p>
              <w:p w14:paraId="0BC71C97" w14:textId="77777777" w:rsidR="00BF3DC2" w:rsidRPr="0012131C" w:rsidRDefault="00BF3DC2" w:rsidP="00764619">
                <w:pPr>
                  <w:spacing w:line="256" w:lineRule="auto"/>
                  <w:ind w:left="611"/>
                  <w:contextualSpacing/>
                  <w:jc w:val="both"/>
                </w:pPr>
                <w:r w:rsidRPr="0012131C">
                  <w:t xml:space="preserve">The Client does not consent to the Contractor appointing any third party processor of Personal Data under this agreement </w:t>
                </w:r>
              </w:p>
              <w:p w14:paraId="70A0959C" w14:textId="77777777" w:rsidR="00BF3DC2" w:rsidRPr="00D24026" w:rsidRDefault="00BF3DC2" w:rsidP="00764619">
                <w:pPr>
                  <w:spacing w:line="256" w:lineRule="auto"/>
                  <w:jc w:val="both"/>
                  <w:rPr>
                    <w:i/>
                    <w:color w:val="FF0000"/>
                  </w:rPr>
                </w:pPr>
                <w:r w:rsidRPr="00D24026">
                  <w:rPr>
                    <w:i/>
                    <w:color w:val="FF0000"/>
                  </w:rPr>
                  <w:t>(OR</w:t>
                </w:r>
                <w:r>
                  <w:rPr>
                    <w:i/>
                    <w:color w:val="FF0000"/>
                  </w:rPr>
                  <w:t xml:space="preserve"> IF USING A THIRD PARTY PROCESSOR</w:t>
                </w:r>
                <w:r w:rsidRPr="00D24026">
                  <w:rPr>
                    <w:i/>
                    <w:color w:val="FF0000"/>
                  </w:rPr>
                  <w:t xml:space="preserve"> - DELETE IF NOT IN USE)</w:t>
                </w:r>
              </w:p>
              <w:p w14:paraId="5B9869D2" w14:textId="77777777" w:rsidR="00BF3DC2" w:rsidRDefault="00BF3DC2" w:rsidP="00764619">
                <w:pPr>
                  <w:spacing w:line="256" w:lineRule="auto"/>
                  <w:jc w:val="both"/>
                </w:pPr>
                <w:r w:rsidRPr="0012131C">
                  <w:lastRenderedPageBreak/>
                  <w:t xml:space="preserve">the Client consents to the Contractor appointing </w:t>
                </w:r>
                <w:r w:rsidRPr="00D24026">
                  <w:rPr>
                    <w:highlight w:val="lightGray"/>
                  </w:rPr>
                  <w:t>[insert third-party processor]</w:t>
                </w:r>
                <w:r w:rsidRPr="0012131C">
                  <w:t xml:space="preserve"> as a third-party processor of Personal Data under this Agreement. The Contractor confirms that it has entered or (as the case may be) will enter into a written agreement incorporating terms which are substantially similar to those set out in this clause 11 as between the Client and the Contractor, the Contractor shall remain fully liable for all acts or omissions of any third-party processor appointed by it pursuant to this clause 11.</w:t>
                </w:r>
              </w:p>
              <w:p w14:paraId="012089B7" w14:textId="77777777" w:rsidR="00BF3DC2" w:rsidRPr="0012131C" w:rsidRDefault="00BF3DC2" w:rsidP="00764619">
                <w:pPr>
                  <w:spacing w:line="256" w:lineRule="auto"/>
                  <w:jc w:val="both"/>
                </w:pPr>
              </w:p>
              <w:p w14:paraId="584FDE96" w14:textId="77777777" w:rsidR="00BF3DC2" w:rsidRPr="0012131C" w:rsidRDefault="00BF3DC2" w:rsidP="00764619">
                <w:pPr>
                  <w:numPr>
                    <w:ilvl w:val="2"/>
                    <w:numId w:val="14"/>
                  </w:numPr>
                  <w:spacing w:after="120" w:line="256" w:lineRule="auto"/>
                  <w:ind w:left="327" w:hanging="283"/>
                  <w:contextualSpacing/>
                  <w:jc w:val="both"/>
                </w:pPr>
                <w:r w:rsidRPr="0012131C">
                  <w:t>Save for clauses 11B, 11C, 11D(4) and 11E, all the obligations on the Contractor in this clause 11 relating to the processing of Personal Data shall apply to the processing of all Confidential Information.</w:t>
                </w:r>
              </w:p>
              <w:p w14:paraId="0B1B07AC" w14:textId="77777777" w:rsidR="00BF3DC2" w:rsidRPr="004711B8" w:rsidRDefault="00BF3DC2" w:rsidP="00764619">
                <w:pPr>
                  <w:jc w:val="both"/>
                </w:pPr>
              </w:p>
            </w:tc>
          </w:tr>
        </w:tbl>
        <w:p w14:paraId="15EC475E" w14:textId="77777777" w:rsidR="00BF3DC2" w:rsidRPr="002D2C44" w:rsidRDefault="00BF3DC2" w:rsidP="00BF3DC2">
          <w:pPr>
            <w:spacing w:after="240"/>
          </w:pPr>
        </w:p>
        <w:p w14:paraId="247A94A0" w14:textId="77777777" w:rsidR="00BF3DC2" w:rsidRDefault="0078053A" w:rsidP="00BF3DC2">
          <w:pPr>
            <w:rPr>
              <w:color w:val="FF0000"/>
              <w:highlight w:val="cyan"/>
            </w:rPr>
          </w:pPr>
        </w:p>
      </w:sdtContent>
    </w:sdt>
    <w:p w14:paraId="0DA48FCD" w14:textId="77777777" w:rsidR="00BF3DC2" w:rsidRDefault="00BF3DC2" w:rsidP="00BF3DC2">
      <w:pPr>
        <w:rPr>
          <w:color w:val="FF0000"/>
          <w:highlight w:val="cyan"/>
        </w:rPr>
      </w:pPr>
    </w:p>
    <w:p w14:paraId="7D2D5E7F" w14:textId="77777777" w:rsidR="00BF3DC2" w:rsidRPr="00830A49" w:rsidRDefault="00BF3DC2" w:rsidP="00BF3DC2"/>
    <w:p w14:paraId="508F22B9" w14:textId="77777777" w:rsidR="00BF3DC2" w:rsidRDefault="00BF3DC2"/>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BF3DC2" w:rsidRPr="00830A49" w14:paraId="4C302E7A" w14:textId="77777777" w:rsidTr="00BF3DC2">
        <w:trPr>
          <w:gridAfter w:val="1"/>
          <w:wAfter w:w="44" w:type="dxa"/>
          <w:trHeight w:val="964"/>
        </w:trPr>
        <w:tc>
          <w:tcPr>
            <w:tcW w:w="4470" w:type="dxa"/>
            <w:shd w:val="clear" w:color="auto" w:fill="CCCCCC"/>
          </w:tcPr>
          <w:p w14:paraId="1E340553" w14:textId="77777777" w:rsidR="00BF3DC2" w:rsidRPr="00830A49" w:rsidRDefault="00BF3DC2" w:rsidP="00BF3DC2">
            <w:r>
              <w:br w:type="page"/>
            </w:r>
            <w:r w:rsidRPr="00830A49">
              <w:t xml:space="preserve">SIGNED for and on behalf of the </w:t>
            </w:r>
            <w:r w:rsidRPr="00B8044E">
              <w:t>Contracting Authority</w:t>
            </w:r>
          </w:p>
          <w:p w14:paraId="4CBD0D21" w14:textId="77777777" w:rsidR="00BF3DC2" w:rsidRPr="00830A49" w:rsidRDefault="00BF3DC2" w:rsidP="00BF3DC2"/>
          <w:p w14:paraId="0BAD8BE0" w14:textId="77777777" w:rsidR="00BF3DC2" w:rsidRPr="00830A49" w:rsidRDefault="00BF3DC2" w:rsidP="00BF3DC2">
            <w:r w:rsidRPr="00830A49">
              <w:t>__________________________</w:t>
            </w:r>
          </w:p>
          <w:p w14:paraId="1BDBBE89" w14:textId="77777777" w:rsidR="00BF3DC2" w:rsidRPr="00830A49" w:rsidRDefault="00BF3DC2" w:rsidP="00BF3DC2">
            <w:r w:rsidRPr="00830A49">
              <w:t>(being a duly authorised officer)</w:t>
            </w:r>
          </w:p>
        </w:tc>
        <w:tc>
          <w:tcPr>
            <w:tcW w:w="4482" w:type="dxa"/>
            <w:gridSpan w:val="2"/>
            <w:shd w:val="clear" w:color="auto" w:fill="CCCCCC"/>
          </w:tcPr>
          <w:p w14:paraId="58293D0C" w14:textId="77777777" w:rsidR="00BF3DC2" w:rsidRPr="00830A49" w:rsidRDefault="00BF3DC2" w:rsidP="00BF3DC2">
            <w:r w:rsidRPr="00830A49">
              <w:t>SIGNED for and on behalf of the Contractor</w:t>
            </w:r>
          </w:p>
          <w:p w14:paraId="4117E6CD" w14:textId="77777777" w:rsidR="00BF3DC2" w:rsidRPr="00830A49" w:rsidRDefault="00BF3DC2" w:rsidP="00BF3DC2">
            <w:pPr>
              <w:spacing w:after="360"/>
            </w:pPr>
          </w:p>
          <w:p w14:paraId="4CFE2076" w14:textId="77777777" w:rsidR="00BF3DC2" w:rsidRPr="00830A49" w:rsidRDefault="00BF3DC2" w:rsidP="00BF3DC2">
            <w:r w:rsidRPr="00830A49">
              <w:t>____________________________</w:t>
            </w:r>
          </w:p>
        </w:tc>
      </w:tr>
      <w:tr w:rsidR="00BF3DC2" w:rsidRPr="00830A49" w14:paraId="7A0E8EE5" w14:textId="77777777" w:rsidTr="00BF3DC2">
        <w:trPr>
          <w:trHeight w:val="1044"/>
        </w:trPr>
        <w:tc>
          <w:tcPr>
            <w:tcW w:w="4494" w:type="dxa"/>
            <w:gridSpan w:val="2"/>
            <w:shd w:val="clear" w:color="auto" w:fill="CCCCCC"/>
          </w:tcPr>
          <w:p w14:paraId="6F73CF77" w14:textId="77777777" w:rsidR="00BF3DC2" w:rsidRPr="00830A49" w:rsidRDefault="00BF3DC2" w:rsidP="00BF3DC2">
            <w:r w:rsidRPr="00830A49">
              <w:t>Witness</w:t>
            </w:r>
          </w:p>
        </w:tc>
        <w:tc>
          <w:tcPr>
            <w:tcW w:w="4502" w:type="dxa"/>
            <w:gridSpan w:val="2"/>
            <w:shd w:val="clear" w:color="auto" w:fill="CCCCCC"/>
          </w:tcPr>
          <w:p w14:paraId="48EAFD91" w14:textId="77777777" w:rsidR="00BF3DC2" w:rsidRPr="00830A49" w:rsidRDefault="00BF3DC2" w:rsidP="00BF3DC2">
            <w:r w:rsidRPr="00830A49">
              <w:t>Witness</w:t>
            </w:r>
          </w:p>
        </w:tc>
      </w:tr>
      <w:tr w:rsidR="00764619" w:rsidRPr="00830A49" w14:paraId="1EED25D2" w14:textId="77777777" w:rsidTr="00713C3D">
        <w:trPr>
          <w:trHeight w:val="1044"/>
        </w:trPr>
        <w:tc>
          <w:tcPr>
            <w:tcW w:w="4494" w:type="dxa"/>
            <w:gridSpan w:val="2"/>
            <w:shd w:val="clear" w:color="auto" w:fill="CCCCCC"/>
          </w:tcPr>
          <w:p w14:paraId="02898E24" w14:textId="223885AC" w:rsidR="00764619" w:rsidRPr="00830A49" w:rsidRDefault="00764619" w:rsidP="00713C3D">
            <w:r>
              <w:t>Date</w:t>
            </w:r>
          </w:p>
        </w:tc>
        <w:tc>
          <w:tcPr>
            <w:tcW w:w="4502" w:type="dxa"/>
            <w:gridSpan w:val="2"/>
            <w:shd w:val="clear" w:color="auto" w:fill="CCCCCC"/>
          </w:tcPr>
          <w:p w14:paraId="721EB405" w14:textId="36BCC7E1" w:rsidR="00764619" w:rsidRPr="00830A49" w:rsidRDefault="00764619" w:rsidP="00713C3D">
            <w:r>
              <w:t>Date</w:t>
            </w:r>
          </w:p>
        </w:tc>
      </w:tr>
    </w:tbl>
    <w:p w14:paraId="1B8CE4A0" w14:textId="77777777" w:rsidR="00BF3DC2" w:rsidRDefault="00BF3DC2">
      <w:pPr>
        <w:spacing w:after="0" w:line="240" w:lineRule="auto"/>
      </w:pPr>
    </w:p>
    <w:p w14:paraId="072B844D" w14:textId="77777777" w:rsidR="00BF3DC2" w:rsidRPr="00AF585C" w:rsidRDefault="00BF3DC2" w:rsidP="00BF3DC2">
      <w:pPr>
        <w:pStyle w:val="Heading1"/>
        <w:keepNext w:val="0"/>
        <w:rPr>
          <w:rFonts w:ascii="Calibri" w:hAnsi="Calibri"/>
        </w:rPr>
      </w:pPr>
      <w:r>
        <w:rPr>
          <w:rFonts w:ascii="Calibri" w:hAnsi="Calibri"/>
          <w:bCs w:val="0"/>
        </w:rPr>
        <w:lastRenderedPageBreak/>
        <w:t xml:space="preserve">Schedule A to the Confidentiality Agreement: </w:t>
      </w:r>
      <w:r>
        <w:rPr>
          <w:rFonts w:ascii="Calibri" w:hAnsi="Calibri"/>
        </w:rPr>
        <w:t>Data Protection</w:t>
      </w:r>
    </w:p>
    <w:p w14:paraId="2B7F3DF7" w14:textId="77777777" w:rsidR="00BF3DC2" w:rsidRDefault="00BF3DC2" w:rsidP="00BF3DC2">
      <w:pPr>
        <w:spacing w:after="200"/>
      </w:pPr>
    </w:p>
    <w:sdt>
      <w:sdtPr>
        <w:rPr>
          <w:color w:val="FF0000"/>
        </w:rPr>
        <w:id w:val="-2000956833"/>
        <w:placeholder>
          <w:docPart w:val="08003DA6D6EE4C72934FD294FFFC6501"/>
        </w:placeholder>
      </w:sdtPr>
      <w:sdtEndPr/>
      <w:sdtContent>
        <w:p w14:paraId="4B78E4DA" w14:textId="77777777" w:rsidR="00BF3DC2" w:rsidRPr="00232970" w:rsidRDefault="00BF3DC2" w:rsidP="00BF3DC2">
          <w:pPr>
            <w:rPr>
              <w:b/>
              <w:bCs/>
              <w:i/>
              <w:u w:val="single"/>
            </w:rPr>
          </w:pPr>
          <w:r w:rsidRPr="00232970">
            <w:rPr>
              <w:b/>
              <w:bCs/>
              <w:i/>
              <w:u w:val="single"/>
            </w:rPr>
            <w:t xml:space="preserve">[complete when completing the </w:t>
          </w:r>
          <w:r>
            <w:rPr>
              <w:b/>
              <w:bCs/>
              <w:i/>
              <w:u w:val="single"/>
            </w:rPr>
            <w:t>Confidentiality Agreement</w:t>
          </w:r>
        </w:p>
        <w:p w14:paraId="77F05AE8" w14:textId="77777777" w:rsidR="00BF3DC2" w:rsidRPr="00BF7F4E" w:rsidRDefault="00BF3DC2" w:rsidP="00BF3DC2">
          <w:pPr>
            <w:rPr>
              <w:b/>
              <w:bCs/>
              <w:u w:val="single"/>
            </w:rPr>
          </w:pPr>
          <w:r w:rsidRPr="00BF7F4E">
            <w:rPr>
              <w:b/>
              <w:bCs/>
              <w:u w:val="single"/>
            </w:rPr>
            <w:t>Processing, Personal Data and Data Subjects</w:t>
          </w:r>
        </w:p>
        <w:p w14:paraId="5ADC5CB5" w14:textId="77777777" w:rsidR="00BF3DC2" w:rsidRDefault="00BF3DC2" w:rsidP="00695F38">
          <w:pPr>
            <w:pStyle w:val="ListParagraph"/>
            <w:numPr>
              <w:ilvl w:val="0"/>
              <w:numId w:val="19"/>
            </w:numPr>
            <w:jc w:val="left"/>
            <w:rPr>
              <w:b/>
              <w:szCs w:val="22"/>
            </w:rPr>
          </w:pPr>
          <w:r w:rsidRPr="003658B4">
            <w:rPr>
              <w:b/>
              <w:szCs w:val="22"/>
            </w:rPr>
            <w:t>Processing by the Contractor</w:t>
          </w:r>
        </w:p>
        <w:p w14:paraId="52DD7148" w14:textId="77777777" w:rsidR="00BF3DC2" w:rsidRPr="003658B4" w:rsidRDefault="00BF3DC2" w:rsidP="00BF3DC2">
          <w:pPr>
            <w:pStyle w:val="ListParagraph"/>
            <w:jc w:val="left"/>
            <w:rPr>
              <w:b/>
              <w:szCs w:val="22"/>
            </w:rPr>
          </w:pPr>
        </w:p>
        <w:p w14:paraId="144FB5B8" w14:textId="77777777" w:rsidR="00BF3DC2" w:rsidRPr="00AB62A0" w:rsidRDefault="00BF3DC2" w:rsidP="00695F38">
          <w:pPr>
            <w:pStyle w:val="ListParagraph"/>
            <w:numPr>
              <w:ilvl w:val="1"/>
              <w:numId w:val="19"/>
            </w:numPr>
            <w:ind w:left="1134"/>
            <w:jc w:val="left"/>
            <w:rPr>
              <w:b/>
              <w:szCs w:val="22"/>
            </w:rPr>
          </w:pPr>
          <w:r>
            <w:rPr>
              <w:b/>
              <w:szCs w:val="22"/>
            </w:rPr>
            <w:t>Subject matter of processing</w:t>
          </w:r>
        </w:p>
        <w:p w14:paraId="50FB1029" w14:textId="77777777" w:rsidR="00BF3DC2" w:rsidRPr="00AB62A0" w:rsidRDefault="00BF3DC2" w:rsidP="00BF3DC2">
          <w:pPr>
            <w:pStyle w:val="ListParagraph"/>
            <w:ind w:left="1134"/>
            <w:jc w:val="left"/>
            <w:rPr>
              <w:b/>
              <w:szCs w:val="22"/>
            </w:rPr>
          </w:pPr>
        </w:p>
        <w:p w14:paraId="4AA7D733" w14:textId="77777777" w:rsidR="00BF3DC2" w:rsidRPr="00232970" w:rsidRDefault="00BF3DC2" w:rsidP="00695F38">
          <w:pPr>
            <w:pStyle w:val="ListParagraph"/>
            <w:numPr>
              <w:ilvl w:val="1"/>
              <w:numId w:val="19"/>
            </w:numPr>
            <w:ind w:left="1134"/>
            <w:jc w:val="left"/>
            <w:rPr>
              <w:b/>
              <w:szCs w:val="22"/>
            </w:rPr>
          </w:pPr>
          <w:r w:rsidRPr="00792CE8">
            <w:rPr>
              <w:b/>
              <w:szCs w:val="22"/>
            </w:rPr>
            <w:t>Nature</w:t>
          </w:r>
          <w:r>
            <w:rPr>
              <w:b/>
              <w:szCs w:val="22"/>
            </w:rPr>
            <w:t xml:space="preserve"> of processing</w:t>
          </w:r>
          <w:r>
            <w:rPr>
              <w:b/>
              <w:szCs w:val="22"/>
            </w:rPr>
            <w:br/>
          </w:r>
        </w:p>
        <w:p w14:paraId="23F7A55B" w14:textId="77777777" w:rsidR="00BF3DC2" w:rsidRPr="00BF7F4E" w:rsidRDefault="00BF3DC2" w:rsidP="00695F38">
          <w:pPr>
            <w:pStyle w:val="ListParagraph"/>
            <w:numPr>
              <w:ilvl w:val="1"/>
              <w:numId w:val="19"/>
            </w:numPr>
            <w:ind w:left="1134"/>
            <w:jc w:val="left"/>
            <w:rPr>
              <w:b/>
              <w:szCs w:val="22"/>
            </w:rPr>
          </w:pPr>
          <w:r w:rsidRPr="00BF7F4E">
            <w:rPr>
              <w:b/>
              <w:szCs w:val="22"/>
            </w:rPr>
            <w:t>Purpose of processing</w:t>
          </w:r>
        </w:p>
        <w:p w14:paraId="6E8F6820" w14:textId="77777777" w:rsidR="00BF3DC2" w:rsidRPr="003658B4" w:rsidRDefault="00BF3DC2" w:rsidP="00BF3DC2">
          <w:pPr>
            <w:pStyle w:val="ListParagraph"/>
            <w:ind w:left="1134"/>
            <w:jc w:val="left"/>
            <w:rPr>
              <w:b/>
              <w:szCs w:val="22"/>
            </w:rPr>
          </w:pPr>
        </w:p>
        <w:p w14:paraId="0E9A8C30" w14:textId="77777777" w:rsidR="00BF3DC2" w:rsidRPr="00AB62A0" w:rsidRDefault="00BF3DC2" w:rsidP="00695F38">
          <w:pPr>
            <w:pStyle w:val="ListParagraph"/>
            <w:numPr>
              <w:ilvl w:val="1"/>
              <w:numId w:val="19"/>
            </w:numPr>
            <w:ind w:left="1134"/>
            <w:jc w:val="left"/>
            <w:rPr>
              <w:b/>
              <w:szCs w:val="22"/>
            </w:rPr>
          </w:pPr>
          <w:r w:rsidRPr="00AB62A0">
            <w:rPr>
              <w:b/>
              <w:szCs w:val="22"/>
            </w:rPr>
            <w:t>Duration of the processing</w:t>
          </w:r>
        </w:p>
        <w:p w14:paraId="5A00CAF4" w14:textId="77777777" w:rsidR="00BF3DC2" w:rsidRPr="00792CE8" w:rsidRDefault="00BF3DC2" w:rsidP="00BF3DC2">
          <w:pPr>
            <w:pStyle w:val="ListParagraph"/>
            <w:rPr>
              <w:b/>
              <w:szCs w:val="22"/>
            </w:rPr>
          </w:pPr>
        </w:p>
        <w:p w14:paraId="6B76D159" w14:textId="77777777" w:rsidR="00BF3DC2" w:rsidRPr="005768CA" w:rsidRDefault="00BF3DC2" w:rsidP="00695F38">
          <w:pPr>
            <w:pStyle w:val="ListParagraph"/>
            <w:numPr>
              <w:ilvl w:val="0"/>
              <w:numId w:val="19"/>
            </w:numPr>
            <w:jc w:val="left"/>
            <w:rPr>
              <w:b/>
              <w:szCs w:val="22"/>
            </w:rPr>
          </w:pPr>
          <w:r w:rsidRPr="005768CA">
            <w:rPr>
              <w:b/>
              <w:szCs w:val="22"/>
            </w:rPr>
            <w:t>Types of personal data</w:t>
          </w:r>
        </w:p>
        <w:p w14:paraId="484A33F3" w14:textId="77777777" w:rsidR="00BF3DC2" w:rsidRPr="007F7DF5" w:rsidRDefault="00BF3DC2" w:rsidP="00BF3DC2">
          <w:pPr>
            <w:pStyle w:val="ListParagraph"/>
            <w:rPr>
              <w:b/>
              <w:szCs w:val="22"/>
            </w:rPr>
          </w:pPr>
        </w:p>
        <w:p w14:paraId="309A9ABB" w14:textId="77777777" w:rsidR="00BF3DC2" w:rsidRPr="002A26D9" w:rsidRDefault="00BF3DC2" w:rsidP="00042CDC">
          <w:pPr>
            <w:pStyle w:val="ListParagraph"/>
            <w:numPr>
              <w:ilvl w:val="0"/>
              <w:numId w:val="19"/>
            </w:numPr>
            <w:spacing w:after="200"/>
          </w:pPr>
          <w:r w:rsidRPr="00BE65CD">
            <w:rPr>
              <w:b/>
              <w:szCs w:val="22"/>
            </w:rPr>
            <w:t>Categories of data subject</w:t>
          </w:r>
        </w:p>
        <w:p w14:paraId="7EE352AA" w14:textId="77777777" w:rsidR="002A26D9" w:rsidRDefault="002A26D9" w:rsidP="002A26D9">
          <w:pPr>
            <w:spacing w:after="200"/>
          </w:pPr>
        </w:p>
        <w:p w14:paraId="51FE70E7" w14:textId="77777777" w:rsidR="002A26D9" w:rsidRDefault="002A26D9" w:rsidP="002A26D9">
          <w:pPr>
            <w:spacing w:after="200"/>
          </w:pPr>
        </w:p>
        <w:p w14:paraId="53B86A6B" w14:textId="77777777" w:rsidR="002A26D9" w:rsidRDefault="002A26D9" w:rsidP="002A26D9">
          <w:pPr>
            <w:spacing w:after="200"/>
          </w:pPr>
        </w:p>
        <w:p w14:paraId="39028BFA" w14:textId="77777777" w:rsidR="002A26D9" w:rsidRDefault="002A26D9" w:rsidP="002A26D9">
          <w:pPr>
            <w:spacing w:after="200"/>
          </w:pPr>
        </w:p>
        <w:p w14:paraId="4A677509" w14:textId="77777777" w:rsidR="002A26D9" w:rsidRDefault="002A26D9" w:rsidP="002A26D9">
          <w:pPr>
            <w:spacing w:after="200"/>
          </w:pPr>
        </w:p>
        <w:p w14:paraId="22B2247C" w14:textId="77777777" w:rsidR="002A26D9" w:rsidRDefault="002A26D9" w:rsidP="002A26D9">
          <w:pPr>
            <w:spacing w:after="200"/>
          </w:pPr>
        </w:p>
        <w:p w14:paraId="39BFC56B" w14:textId="77777777" w:rsidR="002A26D9" w:rsidRDefault="002A26D9" w:rsidP="002A26D9">
          <w:pPr>
            <w:spacing w:after="200"/>
          </w:pPr>
        </w:p>
        <w:p w14:paraId="269F0E7F" w14:textId="77777777" w:rsidR="002A26D9" w:rsidRDefault="002A26D9" w:rsidP="002A26D9">
          <w:pPr>
            <w:spacing w:after="200"/>
          </w:pPr>
        </w:p>
        <w:p w14:paraId="33FC8872" w14:textId="77777777" w:rsidR="002A26D9" w:rsidRDefault="002A26D9" w:rsidP="002A26D9">
          <w:pPr>
            <w:spacing w:after="200"/>
          </w:pPr>
        </w:p>
        <w:p w14:paraId="63038F0D" w14:textId="77777777" w:rsidR="00BF3DC2" w:rsidRDefault="0078053A" w:rsidP="00BF3DC2">
          <w:pPr>
            <w:tabs>
              <w:tab w:val="left" w:pos="2268"/>
              <w:tab w:val="right" w:leader="dot" w:pos="8789"/>
            </w:tabs>
            <w:spacing w:after="240"/>
            <w:rPr>
              <w:color w:val="FF0000"/>
            </w:rPr>
          </w:pPr>
        </w:p>
      </w:sdtContent>
    </w:sdt>
    <w:p w14:paraId="1A93D4FE" w14:textId="77777777" w:rsidR="00BF3DC2" w:rsidRDefault="00BF3DC2" w:rsidP="00BF3DC2">
      <w:pPr>
        <w:spacing w:after="200"/>
      </w:pPr>
    </w:p>
    <w:p w14:paraId="345EE400" w14:textId="77777777" w:rsidR="00BF3DC2" w:rsidRDefault="00BF3DC2"/>
    <w:p w14:paraId="375D91AB" w14:textId="77777777" w:rsidR="00BF3DC2" w:rsidRPr="00855770" w:rsidRDefault="00BF3DC2" w:rsidP="00BF3DC2">
      <w:pPr>
        <w:ind w:left="23"/>
        <w:rPr>
          <w:b/>
        </w:rPr>
      </w:pPr>
      <w:r w:rsidRPr="00855770">
        <w:rPr>
          <w:b/>
          <w:color w:val="FF0000"/>
        </w:rPr>
        <w:fldChar w:fldCharType="begin">
          <w:ffData>
            <w:name w:val="Text153"/>
            <w:enabled/>
            <w:calcOnExit w:val="0"/>
            <w:textInput>
              <w:default w:val="End of Document"/>
            </w:textInput>
          </w:ffData>
        </w:fldChar>
      </w:r>
      <w:bookmarkStart w:id="25" w:name="Text153"/>
      <w:r w:rsidRPr="00855770">
        <w:rPr>
          <w:b/>
          <w:color w:val="FF0000"/>
        </w:rPr>
        <w:instrText xml:space="preserve"> FORMTEXT </w:instrText>
      </w:r>
      <w:r w:rsidRPr="00855770">
        <w:rPr>
          <w:b/>
          <w:color w:val="FF0000"/>
        </w:rPr>
      </w:r>
      <w:r w:rsidRPr="00855770">
        <w:rPr>
          <w:b/>
          <w:color w:val="FF0000"/>
        </w:rPr>
        <w:fldChar w:fldCharType="separate"/>
      </w:r>
      <w:r w:rsidRPr="00855770">
        <w:rPr>
          <w:b/>
          <w:noProof/>
          <w:color w:val="FF0000"/>
        </w:rPr>
        <w:t>End of Document</w:t>
      </w:r>
      <w:r w:rsidRPr="00855770">
        <w:rPr>
          <w:b/>
          <w:color w:val="FF0000"/>
        </w:rPr>
        <w:fldChar w:fldCharType="end"/>
      </w:r>
      <w:bookmarkEnd w:id="25"/>
    </w:p>
    <w:p w14:paraId="1BAA1368" w14:textId="77777777" w:rsidR="00B9291C" w:rsidRDefault="00B9291C"/>
    <w:sectPr w:rsidR="00B9291C" w:rsidSect="00DC2D8E">
      <w:type w:val="continuous"/>
      <w:pgSz w:w="11907" w:h="16840" w:code="9"/>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6C8E06E" w14:textId="77777777" w:rsidR="0078053A" w:rsidRDefault="0078053A" w:rsidP="00BF3DC2">
      <w:pPr>
        <w:spacing w:after="0" w:line="240" w:lineRule="auto"/>
      </w:pPr>
      <w:r>
        <w:separator/>
      </w:r>
    </w:p>
  </w:endnote>
  <w:endnote w:type="continuationSeparator" w:id="0">
    <w:p w14:paraId="05B38FBC" w14:textId="77777777" w:rsidR="0078053A" w:rsidRDefault="0078053A" w:rsidP="00BF3DC2">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ebdings">
    <w:panose1 w:val="05030102010509060703"/>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Segoe UI">
    <w:panose1 w:val="020B0502040204020203"/>
    <w:charset w:val="00"/>
    <w:family w:val="swiss"/>
    <w:pitch w:val="variable"/>
    <w:sig w:usb0="E4002EFF" w:usb1="C000E47F"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Calibri Light">
    <w:panose1 w:val="020F03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Yu Mincho">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46B77E" w14:textId="77777777" w:rsidR="00267492" w:rsidRPr="00CC6259" w:rsidRDefault="00267492" w:rsidP="00BF3DC2">
    <w:pPr>
      <w:pStyle w:val="Bullet"/>
      <w:numPr>
        <w:ilvl w:val="0"/>
        <w:numId w:val="0"/>
      </w:numPr>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Calibri Light" w:hAnsi="Calibri Light"/>
      </w:rPr>
      <w:id w:val="1886365309"/>
      <w:docPartObj>
        <w:docPartGallery w:val="Page Numbers (Bottom of Page)"/>
        <w:docPartUnique/>
      </w:docPartObj>
    </w:sdtPr>
    <w:sdtEndPr/>
    <w:sdtContent>
      <w:p w14:paraId="26F6F7BE" w14:textId="6DACBEEA" w:rsidR="00267492" w:rsidRPr="0095302B" w:rsidRDefault="00267492" w:rsidP="00BF3DC2">
        <w:pPr>
          <w:pStyle w:val="Footer"/>
          <w:jc w:val="center"/>
          <w:rPr>
            <w:rFonts w:ascii="Calibri Light" w:hAnsi="Calibri Light"/>
          </w:rPr>
        </w:pPr>
        <w:r w:rsidRPr="00C05C85">
          <w:rPr>
            <w:rFonts w:ascii="Calibri Light" w:hAnsi="Calibri Light"/>
          </w:rPr>
          <w:fldChar w:fldCharType="begin"/>
        </w:r>
        <w:r w:rsidRPr="00C05C85">
          <w:rPr>
            <w:rFonts w:ascii="Calibri Light" w:hAnsi="Calibri Light"/>
          </w:rPr>
          <w:instrText xml:space="preserve"> PAGE   \* MERGEFORMAT </w:instrText>
        </w:r>
        <w:r w:rsidRPr="00C05C85">
          <w:rPr>
            <w:rFonts w:ascii="Calibri Light" w:hAnsi="Calibri Light"/>
          </w:rPr>
          <w:fldChar w:fldCharType="separate"/>
        </w:r>
        <w:r w:rsidR="00B666D1">
          <w:rPr>
            <w:rFonts w:ascii="Calibri Light" w:hAnsi="Calibri Light"/>
            <w:noProof/>
          </w:rPr>
          <w:t>68</w:t>
        </w:r>
        <w:r w:rsidRPr="00C05C85">
          <w:rPr>
            <w:rFonts w:ascii="Calibri Light" w:hAnsi="Calibri Light"/>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600301D" w14:textId="77777777" w:rsidR="0078053A" w:rsidRDefault="0078053A" w:rsidP="00BF3DC2">
      <w:pPr>
        <w:spacing w:after="0" w:line="240" w:lineRule="auto"/>
      </w:pPr>
      <w:r>
        <w:separator/>
      </w:r>
    </w:p>
  </w:footnote>
  <w:footnote w:type="continuationSeparator" w:id="0">
    <w:p w14:paraId="46173D29" w14:textId="77777777" w:rsidR="0078053A" w:rsidRDefault="0078053A" w:rsidP="00BF3DC2">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95E4C5" w14:textId="51C5C9D4" w:rsidR="00267492" w:rsidRPr="00BF3DC2" w:rsidRDefault="00267492">
    <w:pPr>
      <w:pStyle w:val="Header"/>
      <w:rPr>
        <w:szCs w:val="22"/>
        <w:lang w:val="en-IE"/>
      </w:rPr>
    </w:pPr>
    <w:r w:rsidRPr="00BF3DC2">
      <w:rPr>
        <w:caps/>
        <w:noProof/>
        <w:color w:val="808080" w:themeColor="background1" w:themeShade="80"/>
        <w:sz w:val="20"/>
        <w:szCs w:val="20"/>
        <w:lang w:val="en-IE" w:eastAsia="zh-TW"/>
      </w:rPr>
      <mc:AlternateContent>
        <mc:Choice Requires="wpg">
          <w:drawing>
            <wp:anchor distT="0" distB="0" distL="114300" distR="114300" simplePos="0" relativeHeight="251658240" behindDoc="0" locked="0" layoutInCell="1" allowOverlap="1" wp14:anchorId="5B3A28DA" wp14:editId="613E193F">
              <wp:simplePos x="0" y="0"/>
              <wp:positionH relativeFrom="page">
                <wp:align>left</wp:align>
              </wp:positionH>
              <mc:AlternateContent>
                <mc:Choice Requires="wp14">
                  <wp:positionV relativeFrom="page">
                    <wp14:pctPosVOffset>2300</wp14:pctPosVOffset>
                  </wp:positionV>
                </mc:Choice>
                <mc:Fallback>
                  <wp:positionV relativeFrom="page">
                    <wp:posOffset>245745</wp:posOffset>
                  </wp:positionV>
                </mc:Fallback>
              </mc:AlternateContent>
              <wp:extent cx="1700784" cy="1024128"/>
              <wp:effectExtent l="0" t="0" r="0" b="5080"/>
              <wp:wrapNone/>
              <wp:docPr id="158" name="Group 158"/>
              <wp:cNvGraphicFramePr/>
              <a:graphic xmlns:a="http://schemas.openxmlformats.org/drawingml/2006/main">
                <a:graphicData uri="http://schemas.microsoft.com/office/word/2010/wordprocessingGroup">
                  <wpg:wgp>
                    <wpg:cNvGrpSpPr/>
                    <wpg:grpSpPr>
                      <a:xfrm>
                        <a:off x="0" y="0"/>
                        <a:ext cx="1700784" cy="1024128"/>
                        <a:chOff x="0" y="0"/>
                        <a:chExt cx="1700784" cy="1024128"/>
                      </a:xfrm>
                    </wpg:grpSpPr>
                    <wpg:grpSp>
                      <wpg:cNvPr id="159" name="Group 159"/>
                      <wpg:cNvGrpSpPr/>
                      <wpg:grpSpPr>
                        <a:xfrm>
                          <a:off x="0" y="0"/>
                          <a:ext cx="1700784" cy="1024128"/>
                          <a:chOff x="0" y="0"/>
                          <a:chExt cx="1700784" cy="1024128"/>
                        </a:xfrm>
                      </wpg:grpSpPr>
                      <wps:wsp>
                        <wps:cNvPr id="160" name="Rectangle 160"/>
                        <wps:cNvSpPr/>
                        <wps:spPr>
                          <a:xfrm>
                            <a:off x="0" y="0"/>
                            <a:ext cx="1700784" cy="1024128"/>
                          </a:xfrm>
                          <a:prstGeom prst="rect">
                            <a:avLst/>
                          </a:prstGeom>
                          <a:solidFill>
                            <a:schemeClr val="bg1">
                              <a:alpha val="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61" name="Rectangle 1"/>
                        <wps:cNvSpPr/>
                        <wps:spPr>
                          <a:xfrm>
                            <a:off x="228600" y="0"/>
                            <a:ext cx="1463040" cy="1014984"/>
                          </a:xfrm>
                          <a:custGeom>
                            <a:avLst/>
                            <a:gdLst>
                              <a:gd name="connsiteX0" fmla="*/ 0 w 1462822"/>
                              <a:gd name="connsiteY0" fmla="*/ 0 h 1014481"/>
                              <a:gd name="connsiteX1" fmla="*/ 1462822 w 1462822"/>
                              <a:gd name="connsiteY1" fmla="*/ 0 h 1014481"/>
                              <a:gd name="connsiteX2" fmla="*/ 1462822 w 1462822"/>
                              <a:gd name="connsiteY2" fmla="*/ 1014481 h 1014481"/>
                              <a:gd name="connsiteX3" fmla="*/ 0 w 1462822"/>
                              <a:gd name="connsiteY3" fmla="*/ 1014481 h 1014481"/>
                              <a:gd name="connsiteX4" fmla="*/ 0 w 1462822"/>
                              <a:gd name="connsiteY4" fmla="*/ 0 h 1014481"/>
                              <a:gd name="connsiteX0" fmla="*/ 0 w 1462822"/>
                              <a:gd name="connsiteY0" fmla="*/ 0 h 1014481"/>
                              <a:gd name="connsiteX1" fmla="*/ 1462822 w 1462822"/>
                              <a:gd name="connsiteY1" fmla="*/ 0 h 1014481"/>
                              <a:gd name="connsiteX2" fmla="*/ 910372 w 1462822"/>
                              <a:gd name="connsiteY2" fmla="*/ 376306 h 1014481"/>
                              <a:gd name="connsiteX3" fmla="*/ 0 w 1462822"/>
                              <a:gd name="connsiteY3" fmla="*/ 1014481 h 1014481"/>
                              <a:gd name="connsiteX4" fmla="*/ 0 w 1462822"/>
                              <a:gd name="connsiteY4" fmla="*/ 0 h 10144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2822" h="1014481">
                                <a:moveTo>
                                  <a:pt x="0" y="0"/>
                                </a:moveTo>
                                <a:lnTo>
                                  <a:pt x="1462822" y="0"/>
                                </a:lnTo>
                                <a:lnTo>
                                  <a:pt x="910372" y="376306"/>
                                </a:lnTo>
                                <a:lnTo>
                                  <a:pt x="0" y="1014481"/>
                                </a:lnTo>
                                <a:lnTo>
                                  <a:pt x="0" y="0"/>
                                </a:lnTo>
                                <a:close/>
                              </a:path>
                            </a:pathLst>
                          </a:cu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62" name="Rectangle 162"/>
                        <wps:cNvSpPr/>
                        <wps:spPr>
                          <a:xfrm>
                            <a:off x="228600" y="0"/>
                            <a:ext cx="1472184" cy="1024128"/>
                          </a:xfrm>
                          <a:prstGeom prst="rect">
                            <a:avLst/>
                          </a:prstGeom>
                          <a:blipFill>
                            <a:blip r:embed="rId1"/>
                            <a:stretch>
                              <a:fillRect/>
                            </a:stretch>
                          </a:blip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s:wsp>
                      <wps:cNvPr id="163" name="Text Box 163"/>
                      <wps:cNvSpPr txBox="1"/>
                      <wps:spPr>
                        <a:xfrm flipH="1">
                          <a:off x="237067" y="18942"/>
                          <a:ext cx="442824" cy="375285"/>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265B6EDD" w14:textId="757E1B1A" w:rsidR="00267492" w:rsidRDefault="00267492">
                            <w:pPr>
                              <w:pStyle w:val="Header"/>
                              <w:jc w:val="right"/>
                              <w:rPr>
                                <w:color w:val="FFFFFF" w:themeColor="background1"/>
                                <w:sz w:val="24"/>
                              </w:rPr>
                            </w:pPr>
                            <w:r>
                              <w:rPr>
                                <w:color w:val="FFFFFF" w:themeColor="background1"/>
                                <w:sz w:val="24"/>
                              </w:rPr>
                              <w:fldChar w:fldCharType="begin"/>
                            </w:r>
                            <w:r>
                              <w:rPr>
                                <w:color w:val="FFFFFF" w:themeColor="background1"/>
                                <w:sz w:val="24"/>
                              </w:rPr>
                              <w:instrText xml:space="preserve"> PAGE   \* MERGEFORMAT </w:instrText>
                            </w:r>
                            <w:r>
                              <w:rPr>
                                <w:color w:val="FFFFFF" w:themeColor="background1"/>
                                <w:sz w:val="24"/>
                              </w:rPr>
                              <w:fldChar w:fldCharType="separate"/>
                            </w:r>
                            <w:r w:rsidR="00B666D1">
                              <w:rPr>
                                <w:noProof/>
                                <w:color w:val="FFFFFF" w:themeColor="background1"/>
                                <w:sz w:val="24"/>
                              </w:rPr>
                              <w:t>68</w:t>
                            </w:r>
                            <w:r>
                              <w:rPr>
                                <w:noProof/>
                                <w:color w:val="FFFFFF" w:themeColor="background1"/>
                                <w:sz w:val="24"/>
                              </w:rPr>
                              <w:fldChar w:fldCharType="end"/>
                            </w:r>
                          </w:p>
                        </w:txbxContent>
                      </wps:txbx>
                      <wps:bodyPr rot="0" spcFirstLastPara="0" vertOverflow="overflow" horzOverflow="overflow" vert="horz" wrap="square" lIns="91440" tIns="91440" rIns="91440" bIns="9144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5B3A28DA" id="Group 158" o:spid="_x0000_s1026" style="position:absolute;left:0;text-align:left;margin-left:0;margin-top:0;width:133.9pt;height:80.65pt;z-index:251658240;mso-top-percent:23;mso-position-horizontal:left;mso-position-horizontal-relative:page;mso-position-vertical-relative:page;mso-top-percent:23;mso-width-relative:margin;mso-height-relative:margin" coordsize="17007,10241"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NCXtnlAUAAGIaAAAOAAAAZHJzL2Uyb0RvYy54bWzsWVtv2zYUfh+w/0Do&#10;ccBqSXZsx4hTZMnaFSjaosnQ7pGmKEuYJGokHTv99ft4U+TEq90USJEhfrB5ORfy8PA7h8cnLzd1&#10;Ra65VKVo5lHyIo4Ib5jIymY5j/68evXrNCJK0yajlWj4PLrhKnp5+vNPJ+t2xlNRiCrjkkBIo2br&#10;dh4VWrezwUCxgtdUvRAtbzCZC1lTja5cDjJJ15BeV4M0jseDtZBZKwXjSmH0wk1Gp1Z+nnOm3+e5&#10;4ppU8whr0/Zb2u+F+R6cntDZUtK2KJlfBn3AKmpaNlDaibqgmpKVLO+JqksmhRK5fsFEPRB5XjJu&#10;94DdJPGd3byWYtXavSxn62XbmQmmvWOnB4tl765fy/ay/SBhiXW7hC1sz+xlk8va/GKVZGNNdtOZ&#10;jG80YRhMJnE8mY4iwjCXxOkoSafOqKyA5e/xseL3PZyDoHiwtZyu45aJdX+QpMyg9Og4Ig2t4VzW&#10;XsQM+M08od3B/dXtCavvO+HLgrbcOo6a9Sw1xg1wlvqIi0GbZcVJgkFrLUvZOYKaKfjE93pBd5Z0&#10;1kqlX3NRE9OYRxILsBeGXr9VGgsAaSAxWpWoyuxVWVW2Y9CAn1eSXFPc48UycaxVW1A3ZPcAERY3&#10;DKUVuCWkaoyoRhihTp8ZgZOFrdqWvqm4oauajzyHf8HFU6usk+wUUsZ4o906VEEz7oaPYnyMPe+t&#10;xQo0knPo72R7Adv7C7KdGE9vWLkFtI45/trCHHPHYTWLRnfMddkIuUtAhV15zY4+GMmZxlhpIbIb&#10;3D4pHJyqlr0qcapvqdIfqAR+ws8QE/R7fOWVWM8j4VsRKYT8smvc0MPpMRuRNfB4Hql/VlTyiFRv&#10;GlyH42Q0MgBuO6OjSYqO7M8s+jPNqj4XcJUE0adltmnodRWauRT1J4SOM6MVU7Rh0D2PmJahc65d&#10;nEDwYfzszJIBtFuq3zaXLTPCjVWN115tPlHZetfWwMZ3IlxBOrvj4Y7WcDbibKVFXlr3v7Wrtzfg&#10;wEDdo+ACzHQPF74JFdJ0Oobjkx0BYjQexubkXIBIRseIFs6/QnxhKwcNxibBWIikGYDBDC0zvzgm&#10;mkaVmn+GtLyu4Ge/DEhM1iQZjdNpmhqxO8j/2iYvSBLDl6bWy3eQf4YxOule8n4dfaaY7NWRPkTH&#10;FpPbw35Nw56mA2zVJ/d22q8D4b+z2AE6tsn32mr7+J76aR8n8XCS7neo/mEPJ7hD4/3n0D+8A86h&#10;T/4DzhohsrvjtHBZAJ2xTePvPVqAZeS6Ls61Qplssg8CQJvQxSV3oAIugwJ7mHFd+8wh4h3GjKPp&#10;M1vcwWYOY4bR+8zDb1o2bk6fOQCp1exW4G1n0ivz5Knsk0cj9CHligiePAuHkohixuTGVKZJEKMD&#10;ipICbQ+RZr5G8L4SllLfyeeh83a2avpUnTQsOJxNoAi/rZXnboTdmXN0b5JAFX4dNdAAEsP63JkH&#10;ivDbp7yrm1VCccdmNm4ztc4Yxoa9YLSVP/5HAuhEbVE+Z5r5c6b5nGnufIECO+9lmmOLoCbVxVt1&#10;/wv0a7nmJE12FCNwrUOuGd6YBz5DF1XZhleoafsSDND0TgFmR6HKFXcuBFvVeCq6apXkFdUolami&#10;bBVQecbrBc+AzW8yn48qLblmwKXwUmT+ddxNYDf9ZT2jzTPaPLl37W1t79HeuEi8HPJcmdrlb2KD&#10;0pfNvnrAQ/QGE+Zlj7BuxvtFMJIDAP4wk+Zy+qJoOpzE44nLSabHI/8GDdXR0QjvUiRt5u07nByl&#10;0yOf2zwQjrrqlSlQmZxtPDxy2XE3A3RwiOBKPy6tPqDKdUAxaXcJ6wDGxy5hZX+HhN5Dw/0Slt4s&#10;Nv6Mf3g1y5e2dlSz/Mz/pZplbz3+yLBJt//TxfxT0u/bo7r9a+j0XwAAAP//AwBQSwMECgAAAAAA&#10;AAAhAGNkTZd4GgAAeBoAABQAAABkcnMvbWVkaWEvaW1hZ2UxLnBuZ4lQTkcNChoKAAAADUlIRFIA&#10;AAHkAAABUAgGAAAAbvUNmgAAAAlwSFlzAAAuIwAALiMBeKU/dgAAABl0RVh0U29mdHdhcmUAQWRv&#10;YmUgSW1hZ2VSZWFkeXHJZTwAABoFSURBVHja7N0NlxTVnQfgy04gCAyMO7zoyMsghIMhkChIQAJR&#10;UDBqQsSAGHOMuvlg+1H2S+zH2HP27GbzIgT2/tPVOjYzTL9UdVfdep5z7iFBZqa7ek7/+t761a0d&#10;CWAKT58+Xcp/nMljTwcf/v928DH/eY4/a28eP8jjSQPfe7VFx3R/Hjtb8vt4aoe3FWDKQF5v2Zsr&#10;9VjJ42Aef3EoGhXH91QeN/L4PI//+IFjAkwRxoeFcZEO5bFPGDfqv/K4lce9PH628T8IZGDSMI4Z&#10;1DFHojhH02D59u8ORe0e5bE7j9/k8XEarEI8QyADk4RxnC9edySKEjlwPI9vhHHt/lId20/y+HCc&#10;FwJgnDCOElec81pyNIoK45N5/J9DUat/pMG54U8n+QArkIFxRaN6l8NQjDhXvJbm294u2aPqw+oX&#10;edxOWyxLC2Rg1tlxfMrf40gU48U0KOUJ49nFsvRbedzJ49os30ggA9uF8WrSqC6JJnU9/pYGJa2P&#10;Uk29CoEMPC+Ml5MSV0nitXyalLemFcvSUdKKy5Ye1P3NBTKwVRjHEvUpR6IIG5vUTxyOif1PGpS0&#10;nrl2WCADTYdxlFNOJI3qUsJYk3o68fsflyzFsvTKPF4ogFExM1bi6j5N6skNt7SM88MfzvMHC2Rg&#10;dHYcu3AtOxKdp0k9mbh2+GY1I15fxAMQyMDGMI438MOOROdpUo8nSlovVbPhd9IclqUFMjBOGNsW&#10;swzxGmpSP198UImSVrSlr7XlQQlkIMI4duA640h0mib19nZXIXynjR8+BTIIY3tUlxHGmtSbe5S+&#10;u+/wg7a/iEC/xUxBo7q7NKk3F6s+P06DGzyc68qnKqC/s+N4I19xJDprWN4Sxt+Z67XDAhmoI4yj&#10;Uf2yI9FZ8drFOVHlrcGy9IU0OD98u6tPQiBDP8M4lqiPORKdtZ7HY2Gc/iWP62mB1w4LZGCWMI4l&#10;vWhUK3F18z37RBXEfW5Sx+pOK64dFsiAMO6fWJ6OVY2+Nqnj2uFYko629LUSn6BAhn6JN3SN6u6J&#10;4tZLPQ3j2Mb1ZhXG6yU/UYEM/Zkdx5aYq45E5/RxG8woaZ3N42pq+bXDAhmYNIxXkhJXF/WtSR3X&#10;DkdbOkpa5/r2YgtkKD+M7VHdTfGa9aVJvbsK4djSsrfXxQtkKDuMbYvZzfflPjSpY1n6YhqUtG57&#10;2QUylC4a1bschk7NFEtvUsfvY5wbfpjHK15ygQx9mB2vJ43qLim9SR2FwuGWlghk6E0YryaN6i4p&#10;tUkdy9LD+w5f9jILZOhbGMd1m+uORGeU2KR+sQrimBG7eYlAhl6GcSxRn3IkOiM+OJXUpB7ed/hj&#10;L61Ahj6HcTSpo52rUd2N996Tefw1db9JHSWtaEt/kZS0BDLw7exEiav94lzxkdT98lacGrmXBueH&#10;LUsLZKCaHR+r3iBpfxhHk7qr5a0oaV3J41dJSUsgA8+EcbSpDzsSrRdN6v0dDeNYlh6WtCxLC2Rg&#10;kzC2LWY3vFKF2l879rhjNh/L0u97CQUysHUYxxv8GUei9eIDU5ea1LEsPbzvsGVpgQxsE8b2qO7G&#10;+2uXmtRx2mO4peVeL59ABsafdWlUt1eXmtSnqhmxLS0FMjDh7Hgtucyk7WHc9iZ1zIDjvsP/lhQC&#10;BTIwVRhHo/plR6K12t6kji0tYwOPiz7UCWRg+jCOJepjjkRrtblJHQH8mzxe9zIJZGC2MI7yVjSq&#10;lbjaaT21r0kdHw7iuuEbybXDAhkQxj14D21bkzpWUYZbWiKQgZrfYDWq26dNTeq4djg27/hVcm26&#10;QAYamR1HA3bVkWidKEQdTIsvb8Xvx3BLS9cOC2SgoTBeSUpcbdSGJvXZNFiWvuLlEMhAs2Fsj+p2&#10;OprHzrSYJnXMgIf3HXbtsEAG5hDGtsVs53tlhPEimtQRvp9Vs2HL0gIZmKMo5exyGFr1PhlN6nmX&#10;t2I2HOeGf+IlEMjA/GfH60mjuk2G22DOK4xjBhwbeNxKlqUFMrCwMI42tUZ1e8yzSX1yQxAjkIEF&#10;hvFyUuJqk0PV7LjpML5VBfFJhxyBDIsP41iiPuVItMawSd1UeevwhtmwkhYCGVoSxtGkPpE0qtvy&#10;fthkk/p8Hr9Orh1GIEMrxcxYiasd74VNNKn3pu+WpZW0EMjQ0tlx7MK17EgsXBNNatcOI5ChI2G8&#10;asbUCnU3qW9Vw7XDCGToQBjbFrMd6mpSu3YYgQwdDOPYgcvt8RavjiZ1lLRuJtcOI5Chc2Fsj+p2&#10;vOet5/G3GcLYtcMIZOi4CAKN6sW+303bpHbtMAIZCpkdr6VBgYjFiHPF8Rr8ecKvc+0wAhkKCuNo&#10;VL/sSCzMi2mwR/i4YezaYQQyFBjGsUR9zJFYmEma1K4dRiBDoWEc5a1oVCtxLcZ6vAxp+/KWa4cR&#10;yCCMaeh97Xge3+TxZIt/49phBDL0RCxTa1Qv5j3teU1q1w4jkKFHs+OYca06EnO3VZM6ZsNXkmuH&#10;EcjQqzBeSUpci7BZk9q1wwhk6GkY26N6MUab1DEbvplcO4xAhl6GsW0xFyM+AD2t3svuJNcOI5Ch&#10;96JRvcthmOt7VzSp4yYRHybXDiOQgTw7jlmaRvV837e+yuNacu0wAhmowjiKRBrV87E7j9/l8Wmy&#10;FSkCGdgQxstJiWsejuTxZh5/yOO0w4FABjaGcSxRn3IkGnWhGqeqP084JAhkYGMYL1XhoFFdv93V&#10;bDgC+EAeO/O4Uf1vEMjA98SMTYmrXkc2BPFQhPBVxxqBDGw2O45duJYdidoMl6WPj/x9bPZxpZoh&#10;g0AGvhfG0aa26cTsRpelR8XpgIsOEwIZ2CyMbYs5u82WpTebMWtSI5CBTcM4duA640hMbatl6VEX&#10;kyY1AhnYIoztUT2dWJaOew9fTts3pDWpQSDDttaTlu8kIlSvp8GKwu4x//0lYQwCGZ43O46b3a84&#10;EmM5U82Gj0/wNQeqmbEmNQhk2DKMo1Ftv+Tnm2RZepQmNQhk2DaMY4n6mCPx3JntJMvSo16rBiCQ&#10;YcswXqqCRonrWdMsS4/SpAaBDMJ4CrMsS2+kSQ0CGcYWy9Qa1QOzLkuPfi9NahDIMNbsOLbEXHUk&#10;almWHg1jTWoQyDBWGK+kfpe4dldBfL3mWawmNQhkGDuM+7xH9YFqNnw+zb4sPUqTGgQyjB3Gfd0W&#10;M2aub6bm9ufWpAaBDBOJQNrVk+fa1LL0RprUIJBh4tnxeupHo7rJZenRn6NJDQIZJgrjaFOX3qhu&#10;ell6NIw1qUEgw0RhvJzKLXHNY1l6s+C/IIxBIMMkYRxL1KcKfGrzWpYedboKY0Agw9hhvFTN5kpq&#10;VM9zWXqUJjUIZJhKzIxLKXHFrHSey9IbxdL01TwO+pUCgQyTzo5jF67ljj+NA1UQx4x494Iew54q&#10;jDWpQSDDxGEcberDHX4KsSx8Pi3+XK0mNQhkmDqMu7wt5nA2fKQlHwo0qUEgw1RhHDtwnenYw27D&#10;svQoTWoQyDB1GHdtj+q2LEuP0qQGgQwzWU/daFS3aVl6I01qEMgw8+x4Lf+x0uKH2MZl6Y00qUEg&#10;w8xhHI3ql1v68Nq6LD36YUGTGgQyzBTGMbM71sKH1tZl6c0+MGhSg0CGmcI4ylvRqG5LiWt3FcIX&#10;UjeWfjWpQSBDUWF8ZEMQd4UmNQhkqEUsUy+6UX2hGsc7dNx2VmG85lcIBDLMOjuOLTFXF/Tju7Ys&#10;PRrGN5ImNQhkqCGMV9JiSlxdXJbeSJMaBDLUFsaL2KO6i8vSo2J5+qIwBoEMdYTxPLfF7PKy9KgT&#10;VRgDAhlqEY3qXQ3/jK4vS4/SpAaBDLXOjtdTs43qEpalN9KkBoEMtYdxtKmbaFTHsnRsaXk5ldU6&#10;1qQGgQy1h/Fyqr/EFUF1PQ2WwHcXdsg0qUEgQ+1hHEvUp2r8lmeq2fDxQg+ZJjUIZKg9jKNJHWWk&#10;WRvVpS5Lj9KkBoEMjYiZ8SwlrpKXpUdpUoNAhkZmx7EL1/KUX176svRGmtQgkKGxMI429eEJv6wv&#10;y9KjYaxJDQIZGgnjSbfF7NOy9Ojz1qQGgQyNhPGuKljH0adl6VGH8rgijEEgQxNhPM4e1burIL6e&#10;+rtMq0kNAhkatZ62blQfqGbD51O/lqVHxbaep/2qgECGpmbH0RBe2WI2+GYafxm7VDurMHZZEwhk&#10;aCyMo1H98oa/siz9bBhrUoNAhkbDOJaoj1X/17L0s+KYXE3N3uEKEMj0PIyXqpnwq8my9GY0qUEg&#10;Q+NhHJc3fZLHe8lS7GY0qUEgQ+NBfCSPB3lci79yVJ6hSQ0CGRoL4mhQx1aYsTf1j9OgsPUPR+Z7&#10;NKlBIEMjIbxUzYajRb2r+usIm98K403DWJMaBDLUGsR7qtnw6sh/2p/HXUfoGZrUgECm1iAe3qFp&#10;s2CJ2fLv89jnSH2PJjUgkKklhIclrdX0/D2oH1b/RonrO5rUgEBm5iBermbDK2P88yhwnczjiSP3&#10;LU1qQCAzdQgvVbPcmBHvGvPLzubxTh6PHcF/0qQGBDJTB/GeDbPhpQm+NL7mnjD+XhhrUgMCmYmD&#10;eLWaES9P8eXRqP7MUfxWhPAlYQwIZMYN4ViKPljNbpem/DZL1cx4ryP6bRjfSJrUgEBmjCBermbD&#10;qzV8u7jW+JWkUR00qQGBzLYhHDPZOC+8lsYvaW3nrTzOJTtxhdeqASCQ2TSId1UhPGlJaztxG8W4&#10;e9MjR/mfs2JNakAgs2kQz1LS2s6wxNX3MNakBgQym4bwZjd4qFuUt75KzhlrUgMCmWeCuM6S1vNE&#10;4P82aVRrUgMCme/Nhof3HZ7XnYPez2O957NjTWpAIDPRDR7qFncpeiP1u1GtSQ0IZEH8dDgbXl7A&#10;j49G9c2eh7EmNSCQexzC09zgoW7RqP60xy+DJjUgkHscxMMbPKwu+KHEB4JoVO/o6UuhSQ0I5J4G&#10;8Wqab0lruzB+mMe+1M8SlyY1IJB7FsJ13OChCW+n/jaqNakBgdyjIF5O3913uG1+lgb7VPexxHU6&#10;jwt+QwGBXHYIt6GkNc7s8IOehrEmNSCQCw/iPRtmw0stfqjRqL7fw5cozhNfTYNTBwACucAgbvIG&#10;D3WLDwpftnjm3pQ9VRhrUgMCubAQHpa0mrzBQxMeVh8c+lTi0qQGBHKBQTyvGzw04XoeJ/N40qOX&#10;LM4VXxDGgEAuI4SHN3hYS91d6j2bxzt5PO7RS6dJDQjkQoJ4VxXCbS9pbedoHvd6Fsaa1IBALiCI&#10;F3mDh7pFo/qTHr18mtSAQO54CMcMeHi7w1IayMNtMff25GXUpAYEcoeDuMslre3czeNQ6kejWpMa&#10;EMgdnQ0Pl6X3FPo0Y0vMc6kfO3FpUgMCuWNBHEvRw2XppYKf6qt5vJfHox68rJrUgEDuUBCvVCG8&#10;0oOnG2Wmz3oSxprUgEDuQAh34QYPdYvy1uep/HPGmtSAQO5AEA9v8LDas6ceH0AepPIb1RHGUd7S&#10;pAYEckuDeDWVXdLazm/SYBOTkmfHmtSAQG5pCA9v8HA4lV3S2s6VPH6Sym5Ux4eNi8IYEMjtCuLl&#10;9N19h/suGtU3Cw/jE1UYAwjkFoRwH0ta24ltMT8t/DlqUgMCuSVBXMoNHur2Qh5f5bGj0Oe3swrj&#10;NS81IJAXG8TD7SyXvZzPiA8mcfemfanMEpcmNSCQWzAbPpjKusFDE27ncTKPJwU+N01qQCAvMIhL&#10;vsFD3S7ncSmVWeLSpAYE8gJCeHiDhzWz4bFFuendQsNYkxoQyHMO4r7c4KFu0ai+X+hz06QGBPIc&#10;g3h4u0MlrcnFB5cvU3krCZrUgECeUwgvbZgNW5ae3sPqg0xJjWpNakAgzyGIlbTqcysNduMq6byx&#10;JjUgkBsO4r7f4KFuF/K4lsfjgp6TJjUgkBsKYSWtZhzN46PCwliTGhDIDQTxShXCbvBQv2hUf1Lg&#10;bP+0lxYQyPWEsBs8NC+OcZS49hbyfHZWYeyyJkAg1xDEcU74cFLSmocHeRxKZTSqNakBgVxTELvB&#10;w3y9lQbLuiU0qiOEryYFP0AgTx3Cwxs8xIxYSWt+zubxXh6PCnguMcO/kjSpASYP5Ora4QhhJa35&#10;i0uBPikkjDWpASYNZDd4aIUob8Ue1SWcM9akBpgkkKtl6bUqjC1LL04c+wep+41qTWqASQJZSat1&#10;7lYfjLo8O9akBhgnkDeUtNzgoV2i9HQudbtRrUkNsF0gu8FDq8XNIt7P45sOPwdNaoAxZ8hnHIZW&#10;itWKTzsexprUABMEMu3zQh6f57Gjw89BkxpAIHfacI/qfambJS5NagCBXITbebySx5OOhrEmNYBA&#10;7rzLeVxK3WxUH6geuzAGEMidFku873Y4jG8kTWoAgdxx+9OgxNXVDxKa1AACufOiUf1lRx/7a9UA&#10;QCB33r002KK0a43qi0mTGkAgF+JWGuzG1aXzxprUAAK5KHGt7rU8HnfoMWtSAwjkohzN46MOhrEm&#10;NYBALkY0qj/r2GPWpAYQyEWJbTG/6NgsU5MaQCAX50EaLP12pVGtSQ0gkIvzThrc/agLjWpNagCB&#10;XKSzVcA96sBj1aQGEMhFWsvjkw6FsSY1gEAuzt487qdunDPWpAYQyEWKRvUfqlBuO01qAIFcrJgZ&#10;H+zA7FiTGkAgF+tKHj9K7W5Ux3niq9WHBgAEcnGiUf1+Ht+0+DHuqcJYkxpAIBcpZpsftzyMNakB&#10;BHLRXsjj8zx2tPgxxrniC8IYQCCXKhrVD/PYl9pb4jqVx0+9VAACuWRxK8VX8njS0senSQ0gkIt3&#10;OQ2WgdvYqI6l6Z/ncdjLBCCQSxazzg9SO0tccU77raRJDSCQC7c/DUpcbQxjTWoAgdwLMfv8ssWz&#10;9vPCGEAg98G9PJZT+xrVmtQAArk3fpXHq6l9JS5NagCB3BuX8ngzj8ctekya1AACuVeO5nG7ZWGs&#10;SQ0gkHslGtV/TO06Z6xJDSCQeyW2xfyiZWH8UhosnwtjAIHcGw+q2WhbAjmWzi97WQAEcp+8k8fp&#10;1J5GtSY1gEDundifOs7RPmrBY4ml6der2TEAArk31vL4dUvCOM5h/yKPF70sAAK5T/amwR7VbThn&#10;HO3uXyblLQCB3DMxG/26JQGoSQ0gkHvrfjUrXfTs+JU02H0LAIHcO1fy+FFabKP6aTUr1qQGEMi9&#10;dDaP99Ni722sSQ0gkHstGtUfLziMNakBBHKvxc0Z4rzxjgU+Bk1qAHodyMM9qvelxZW4NKkB6H0g&#10;f5THoTyeLOjna1ID0PtAjpszxNaYi2hUa1IDIJCrIPwgLabEFUvT54QxAH0P5INpsC3mIsJYkxoA&#10;gZwGjerfL+hnR5P6ahrskw0AvQ7kh3ksp/k3qv81j7fy2OXXDYC+B/LdNNgBa94lrth05IpfMwAE&#10;8qDR/NM8Hs/xZ8Ys/HweZ/yKASCQB7Pi23MO42GT+lW/XgAI5EGR6o9pvueMo0l9LQ3OGwNA7wM5&#10;GtVfzDmMozAW5S1NagAEcuW3eRyYYyBrUgMgkEfcyeN0ml+jWpMaAIE84lIVjo/m8LM0qQEQyFvM&#10;VO/MKYw1qQEQyJuIItXnaT7njDWpARDIWwTk19WstWma1AAI5C3cT4NrjpueHe/L45dJkxoAgfyM&#10;G3n8KDXfqNakBkAgb+FCHjdTs/c2jll3tKjP+1UBQCBvPmP9cA5h/HrSpAZAIG8qtsWM88Y7GvwZ&#10;URS7njSpARDIWwZl7FG9LzVX4orvfUkYAyCQt3Yvj0N5PGno++/J4+2kSQ2AQN7S5TzOpuYa1ZrU&#10;AAjkbcSlTR+kZkpcT6vvf8GvAwAC+fkz1/sNhXEsfb+RNKkBEMjPFY3q3zX0vaMg9nZS3gJAIG/r&#10;YRrsH113o1qTGgCBPKa7eRxN9Ze4NKkBEMhjitnrT/N4XPP31aQGQCCPKWbFH6V6S1ya1AAI5Akc&#10;zOOPNYexJjUAAnkC0ah+mOotcEWT+q08XvJSAyCQx/MgjwM1BvLOPK4lTWoABPLY7uRxPNXXqI4m&#10;ddwrWZMaAIE8pmhUR/P5UU3fL5rUbwhjAATyZOF5p6YwjqXuY2lwEwoAEMhj2pvHV6mec8aPq5m2&#10;JjUAAnkC0aj+uqYw1qQGQCBPKbbF3F9DIO+swnjVSwmAQJ7MjTTYNWvWRnXMsm8l5S0ABPLEYuvK&#10;uBxp1p24NKkBEMgzhOiHM4axJjUAAnkGsbz8hzx2zPA9NKkBEMgziBb0n9KggPV0hu+hSQ2AQJ7B&#10;vTTYo/rJlF+vSQ2AQJ7RL/I4m6ZvVGtSAyCQZxSXNr2bpi9xxYz4qjAGQCBPLxrV96cM4zjPfKSa&#10;XQOAQJ7SC1UYT0OTGgCBXJMv8tiXJm9UxyVRP8/jhJcFAIE8m5gZH06Tl7givH+ZNKkBEMgzi6Xm&#10;19Jg2XkSu9Og/KW8BYBAntGpPD5Kk5W4YlZ8MGlSA0AtgRyh+nCKMNakBoCaAjka1Z+lyQpcsaQd&#10;d2o67fADQD2B/CCP/RMEsiY1ANQcyL/O43gav1GtSQ0ANQdyNKpj2fnRmP9ekxoAag7ktWp2/Pcx&#10;Z8Wa1ABQcyDvzeOrCcJYkxoAag7kaFR/Pea/1aQGgIYC+W4ar1GtSQ0ADQVyFLLi/sbbNao1qQGg&#10;oUCORnWcB95uJ65oUl/PY9lhBYB6Azka1e9tE8ZPqxB+O2lSA0DtgTwscT3ZJow1qQGgoUBeyuNP&#10;6fkFrmhSn6sGANBAIN/L48A2s+PX06DoBQA0EMix/Hw2bd2ojlnz20mTGgAaC+RYfo5LnLYqcf0w&#10;jxtJkxoAGgvkaFTf3SKMNakBYA6BHI3qz7f4N5rUADCnQP5TNfMdbVVrUgPAnAL5fh4rafMSlyY1&#10;AMwpkF+rZsIbaVIDwJwDeTSMNakBYAGBvHFWrEkNAAsMZE1qAFhwIMeS9ek83nA4AGBxgfyfefx7&#10;Hn91OABgIf77/wUYABrqfiTH5BigAAAAAElFTkSuQmCCUEsDBBQABgAIAAAAIQDe0JlU3QAAAAUB&#10;AAAPAAAAZHJzL2Rvd25yZXYueG1sTI9BS8NAEIXvQv/DMgVvdtOKUdJsShGq6KFiW/C6zU6TtNnZ&#10;sLtpo7/e0YteBh7v8eZ7+WKwrTijD40jBdNJAgKpdKahSsFuu7p5ABGiJqNbR6jgEwMsitFVrjPj&#10;LvSO502sBJdQyLSCOsYukzKUNVodJq5DYu/gvNWRpa+k8frC5baVsyRJpdUN8Ydad/hYY3na9FbB&#10;x/Py9Wm9Pb587VK76t/M+i7xvVLX42E5BxFxiH9h+MFndCiYae96MkG0CnhI/L3szdJ7nrHnUDq9&#10;BVnk8j998Q0AAP//AwBQSwMEFAAGAAgAAAAhAKomDr68AAAAIQEAABkAAABkcnMvX3JlbHMvZTJv&#10;RG9jLnhtbC5yZWxzhI9BasMwEEX3hdxBzD6WnUUoxbI3oeBtSA4wSGNZxBoJSS317SPIJoFAl/M/&#10;/z2mH//8Kn4pZRdYQde0IIh1MI6tguvle/8JIhdkg2tgUrBRhnHYffRnWrHUUV5czKJSOCtYSolf&#10;Uma9kMfchEhcmzkkj6WeycqI+oaW5KFtjzI9M2B4YYrJKEiT6UBctljN/7PDPDtNp6B/PHF5o5DO&#10;V3cFYrJUFHgyDh9h10S2IIdevjw23AEAAP//AwBQSwECLQAUAAYACAAAACEAsYJntgoBAAATAgAA&#10;EwAAAAAAAAAAAAAAAAAAAAAAW0NvbnRlbnRfVHlwZXNdLnhtbFBLAQItABQABgAIAAAAIQA4/SH/&#10;1gAAAJQBAAALAAAAAAAAAAAAAAAAADsBAABfcmVscy8ucmVsc1BLAQItABQABgAIAAAAIQANCXtn&#10;lAUAAGIaAAAOAAAAAAAAAAAAAAAAADoCAABkcnMvZTJvRG9jLnhtbFBLAQItAAoAAAAAAAAAIQBj&#10;ZE2XeBoAAHgaAAAUAAAAAAAAAAAAAAAAAPoHAABkcnMvbWVkaWEvaW1hZ2UxLnBuZ1BLAQItABQA&#10;BgAIAAAAIQDe0JlU3QAAAAUBAAAPAAAAAAAAAAAAAAAAAKQiAABkcnMvZG93bnJldi54bWxQSwEC&#10;LQAUAAYACAAAACEAqiYOvrwAAAAhAQAAGQAAAAAAAAAAAAAAAACuIwAAZHJzL19yZWxzL2Uyb0Rv&#10;Yy54bWwucmVsc1BLBQYAAAAABgAGAHwBAAChJAAAAAA=&#10;">
              <v:group id="Group 159" o:spid="_x0000_s1027" style="position:absolute;width:17007;height:10241" coordsize="17007,102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TRzcwwAAANwAAAAPAAAAZHJzL2Rvd25yZXYueG1sRE9Li8Iw&#10;EL4v+B/CCN40raK4XaOIqHgQwQcsexuasS02k9LEtv77zYKwt/n4nrNYdaYUDdWusKwgHkUgiFOr&#10;C84U3K674RyE88gaS8uk4EUOVsvexwITbVs+U3PxmQgh7BJUkHtfJVK6NCeDbmQr4sDdbW3QB1hn&#10;UtfYhnBTynEUzaTBgkNDjhVtckofl6dRsG+xXU/ibXN83Devn+v09H2MSalBv1t/gfDU+X/x233Q&#10;Yf70E/6eCRfI5S8AAAD//wMAUEsBAi0AFAAGAAgAAAAhANvh9svuAAAAhQEAABMAAAAAAAAAAAAA&#10;AAAAAAAAAFtDb250ZW50X1R5cGVzXS54bWxQSwECLQAUAAYACAAAACEAWvQsW78AAAAVAQAACwAA&#10;AAAAAAAAAAAAAAAfAQAAX3JlbHMvLnJlbHNQSwECLQAUAAYACAAAACEAyU0c3MMAAADcAAAADwAA&#10;AAAAAAAAAAAAAAAHAgAAZHJzL2Rvd25yZXYueG1sUEsFBgAAAAADAAMAtwAAAPcCAAAAAA==&#10;">
                <v:rect id="Rectangle 160" o:spid="_x0000_s1028" style="position:absolute;width:17007;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KsMLyAAAANwAAAAPAAAAZHJzL2Rvd25yZXYueG1sRI9Pa8JA&#10;EMXvhX6HZQQvpW4qGiS6SmkRKpVC/YPXITsmwexsmt1q6qd3DkJvM7w37/1mtuhcrc7UhsqzgZdB&#10;Aoo497biwsBuu3yegAoR2WLtmQz8UYDF/PFhhpn1F/6m8yYWSkI4ZGigjLHJtA55SQ7DwDfEoh19&#10;6zDK2hbatniRcFfrYZKk2mHF0lBiQ28l5afNrzPwM5rwavc5TNfxeLheD/un7fj9y5h+r3udgorU&#10;xX/z/frDCn4q+PKMTKDnNwAAAP//AwBQSwECLQAUAAYACAAAACEA2+H2y+4AAACFAQAAEwAAAAAA&#10;AAAAAAAAAAAAAAAAW0NvbnRlbnRfVHlwZXNdLnhtbFBLAQItABQABgAIAAAAIQBa9CxbvwAAABUB&#10;AAALAAAAAAAAAAAAAAAAAB8BAABfcmVscy8ucmVsc1BLAQItABQABgAIAAAAIQD3KsMLyAAAANwA&#10;AAAPAAAAAAAAAAAAAAAAAAcCAABkcnMvZG93bnJldi54bWxQSwUGAAAAAAMAAwC3AAAA/AIAAAAA&#10;" fillcolor="white [3212]" stroked="f" strokeweight="1pt">
                  <v:fill opacity="0"/>
                </v:rect>
                <v:shape id="Rectangle 1" o:spid="_x0000_s1029" style="position:absolute;left:2286;width:14630;height:10149;visibility:visible;mso-wrap-style:square;v-text-anchor:middle" coordsize="1462822,101448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yEUDwwAAANwAAAAPAAAAZHJzL2Rvd25yZXYueG1sRE9NTwIx&#10;EL2b+B+aMeFipIuHVVcKMQaJHgwBOXCcbMfthu10sx2g/ntLQsJtXt7nTOfJd+pIQ2wDG5iMC1DE&#10;dbAtNwa2Px8Pz6CiIFvsApOBP4own93eTLGy4cRrOm6kUTmEY4UGnEhfaR1rRx7jOPTEmfsNg0fJ&#10;cGi0HfCUw32nH4ui1B5bzg0Oe3p3VO83B2+gltXTgkp+We2+u6/9fXJLScmY0V16ewUllOQqvrg/&#10;bZ5fTuD8TL5Az/4BAAD//wMAUEsBAi0AFAAGAAgAAAAhANvh9svuAAAAhQEAABMAAAAAAAAAAAAA&#10;AAAAAAAAAFtDb250ZW50X1R5cGVzXS54bWxQSwECLQAUAAYACAAAACEAWvQsW78AAAAVAQAACwAA&#10;AAAAAAAAAAAAAAAfAQAAX3JlbHMvLnJlbHNQSwECLQAUAAYACAAAACEABMhFA8MAAADcAAAADwAA&#10;AAAAAAAAAAAAAAAHAgAAZHJzL2Rvd25yZXYueG1sUEsFBgAAAAADAAMAtwAAAPcCAAAAAA==&#10;" path="m,l1462822,,910372,376306,,1014481,,xe" fillcolor="#5b9bd5 [3204]" stroked="f" strokeweight="1pt">
                  <v:stroke joinstyle="miter"/>
                  <v:path arrowok="t" o:connecttype="custom" o:connectlocs="0,0;1463040,0;910508,376493;0,1014984;0,0" o:connectangles="0,0,0,0,0"/>
                </v:shape>
                <v:rect id="Rectangle 162" o:spid="_x0000_s1030" style="position:absolute;left:2286;width:14721;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6oYFwAAAANwAAAAPAAAAZHJzL2Rvd25yZXYueG1sRE9Li8Iw&#10;EL4v7H8Is+Bl0VTBB12jLILgycUHnodmbIrNpDSxqf/eLAje5uN7znLd21p01PrKsYLxKANBXDhd&#10;cangfNoOFyB8QNZYOyYFD/KwXn1+LDHXLvKBumMoRQphn6MCE0KTS+kLQxb9yDXEibu61mJIsC2l&#10;bjGmcFvLSZbNpMWKU4PBhjaGitvxbhV8NzRfnPaXwty6Lk71Xyyv96jU4Kv//QERqA9v8cu902n+&#10;bAL/z6QL5OoJAAD//wMAUEsBAi0AFAAGAAgAAAAhANvh9svuAAAAhQEAABMAAAAAAAAAAAAAAAAA&#10;AAAAAFtDb250ZW50X1R5cGVzXS54bWxQSwECLQAUAAYACAAAACEAWvQsW78AAAAVAQAACwAAAAAA&#10;AAAAAAAAAAAfAQAAX3JlbHMvLnJlbHNQSwECLQAUAAYACAAAACEAmuqGBcAAAADcAAAADwAAAAAA&#10;AAAAAAAAAAAHAgAAZHJzL2Rvd25yZXYueG1sUEsFBgAAAAADAAMAtwAAAPQCAAAAAA==&#10;" stroked="f" strokeweight="1pt">
                  <v:fill r:id="rId2" o:title="" recolor="t" rotate="t" type="frame"/>
                </v:rect>
              </v:group>
              <v:shapetype id="_x0000_t202" coordsize="21600,21600" o:spt="202" path="m,l,21600r21600,l21600,xe">
                <v:stroke joinstyle="miter"/>
                <v:path gradientshapeok="t" o:connecttype="rect"/>
              </v:shapetype>
              <v:shape id="Text Box 163" o:spid="_x0000_s1031" type="#_x0000_t202" style="position:absolute;left:2370;top:189;width:4428;height:3753;flip:x;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QZAwgAAANwAAAAPAAAAZHJzL2Rvd25yZXYueG1sRE9NS8NA&#10;EL0L/Q/LFLzZjY20knZbSkHwoAdbEY/D7jQJZmdDZmyjv94VBG/zeJ+z3o6xM2capE3s4HZWgCH2&#10;KbRcO3g9PtzcgxFFDtglJgdfJLDdTK7WWIV04Rc6H7Q2OYSlQgeNal9ZK76hiDJLPXHmTmmIqBkO&#10;tQ0DXnJ47Oy8KBY2Ysu5ocGe9g35j8NndHAXn0ovWgi9z/1buZTn77BU566n424FRmnUf/Gf+zHk&#10;+YsSfp/JF9jNDwAAAP//AwBQSwECLQAUAAYACAAAACEA2+H2y+4AAACFAQAAEwAAAAAAAAAAAAAA&#10;AAAAAAAAW0NvbnRlbnRfVHlwZXNdLnhtbFBLAQItABQABgAIAAAAIQBa9CxbvwAAABUBAAALAAAA&#10;AAAAAAAAAAAAAB8BAABfcmVscy8ucmVsc1BLAQItABQABgAIAAAAIQCB/QZAwgAAANwAAAAPAAAA&#10;AAAAAAAAAAAAAAcCAABkcnMvZG93bnJldi54bWxQSwUGAAAAAAMAAwC3AAAA9gIAAAAA&#10;" filled="f" stroked="f" strokeweight=".5pt">
                <v:textbox inset=",7.2pt,,7.2pt">
                  <w:txbxContent>
                    <w:p w14:paraId="265B6EDD" w14:textId="757E1B1A" w:rsidR="00267492" w:rsidRDefault="00267492">
                      <w:pPr>
                        <w:pStyle w:val="Header"/>
                        <w:jc w:val="right"/>
                        <w:rPr>
                          <w:color w:val="FFFFFF" w:themeColor="background1"/>
                          <w:sz w:val="24"/>
                        </w:rPr>
                      </w:pPr>
                      <w:r>
                        <w:rPr>
                          <w:color w:val="FFFFFF" w:themeColor="background1"/>
                          <w:sz w:val="24"/>
                        </w:rPr>
                        <w:fldChar w:fldCharType="begin"/>
                      </w:r>
                      <w:r>
                        <w:rPr>
                          <w:color w:val="FFFFFF" w:themeColor="background1"/>
                          <w:sz w:val="24"/>
                        </w:rPr>
                        <w:instrText xml:space="preserve"> PAGE   \* MERGEFORMAT </w:instrText>
                      </w:r>
                      <w:r>
                        <w:rPr>
                          <w:color w:val="FFFFFF" w:themeColor="background1"/>
                          <w:sz w:val="24"/>
                        </w:rPr>
                        <w:fldChar w:fldCharType="separate"/>
                      </w:r>
                      <w:r w:rsidR="00B666D1">
                        <w:rPr>
                          <w:noProof/>
                          <w:color w:val="FFFFFF" w:themeColor="background1"/>
                          <w:sz w:val="24"/>
                        </w:rPr>
                        <w:t>68</w:t>
                      </w:r>
                      <w:r>
                        <w:rPr>
                          <w:noProof/>
                          <w:color w:val="FFFFFF" w:themeColor="background1"/>
                          <w:sz w:val="24"/>
                        </w:rPr>
                        <w:fldChar w:fldCharType="end"/>
                      </w:r>
                    </w:p>
                  </w:txbxContent>
                </v:textbox>
              </v:shape>
              <w10:wrap anchorx="page" anchory="page"/>
            </v:group>
          </w:pict>
        </mc:Fallback>
      </mc:AlternateContent>
    </w:r>
    <w:r>
      <w:rPr>
        <w:sz w:val="14"/>
        <w:szCs w:val="14"/>
        <w:lang w:val="en-IE"/>
      </w:rPr>
      <w:tab/>
    </w:r>
    <w:r>
      <w:rPr>
        <w:sz w:val="14"/>
        <w:szCs w:val="14"/>
        <w:lang w:val="en-IE"/>
      </w:rPr>
      <w:tab/>
    </w:r>
    <w:r>
      <w:rPr>
        <w:szCs w:val="22"/>
        <w:lang w:val="en-IE"/>
      </w:rPr>
      <w:tab/>
    </w:r>
    <w:r>
      <w:rPr>
        <w:szCs w:val="22"/>
        <w:lang w:val="en-IE"/>
      </w:rPr>
      <w:tab/>
    </w:r>
    <w:r>
      <w:rPr>
        <w:szCs w:val="22"/>
        <w:lang w:val="en-IE"/>
      </w:rPr>
      <w:tab/>
    </w:r>
    <w:r>
      <w:rPr>
        <w:szCs w:val="22"/>
        <w:lang w:val="en-IE"/>
      </w:rPr>
      <w:tab/>
    </w:r>
    <w:r>
      <w:rPr>
        <w:szCs w:val="22"/>
        <w:lang w:val="en-IE"/>
      </w:rPr>
      <w:tab/>
    </w:r>
    <w:r w:rsidR="00EA2A94">
      <w:rPr>
        <w:szCs w:val="22"/>
        <w:lang w:val="en-IE"/>
      </w:rPr>
      <w:tab/>
    </w:r>
    <w:r w:rsidR="00EA2A94">
      <w:rPr>
        <w:szCs w:val="22"/>
        <w:lang w:val="en-IE"/>
      </w:rPr>
      <w:ptab w:relativeTo="margin" w:alignment="right" w:leader="none"/>
    </w:r>
    <w:r w:rsidR="00BE01C5">
      <w:rPr>
        <w:szCs w:val="22"/>
        <w:lang w:val="en-IE"/>
      </w:rPr>
      <w:t>NCTR</w:t>
    </w:r>
    <w:r w:rsidR="004E716C">
      <w:rPr>
        <w:szCs w:val="22"/>
        <w:lang w:val="en-IE"/>
      </w:rPr>
      <w:t>2</w:t>
    </w:r>
    <w:r w:rsidR="00BC3FB3">
      <w:rPr>
        <w:szCs w:val="22"/>
        <w:lang w:val="en-IE"/>
      </w:rPr>
      <w:t>6</w:t>
    </w:r>
    <w:r w:rsidR="00AA1C83">
      <w:rPr>
        <w:szCs w:val="22"/>
        <w:lang w:val="en-IE"/>
      </w:rPr>
      <w:t>95</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BC5F98"/>
    <w:multiLevelType w:val="multilevel"/>
    <w:tmpl w:val="2AB8291C"/>
    <w:lvl w:ilvl="0">
      <w:start w:val="1"/>
      <w:numFmt w:val="bullet"/>
      <w:pStyle w:val="Parties"/>
      <w:lvlText w:val=""/>
      <w:lvlJc w:val="left"/>
      <w:pPr>
        <w:tabs>
          <w:tab w:val="num" w:pos="397"/>
        </w:tabs>
        <w:ind w:left="397" w:hanging="397"/>
      </w:pPr>
      <w:rPr>
        <w:rFonts w:ascii="Webdings" w:hAnsi="Webdings" w:hint="default"/>
        <w:color w:val="C0C0C0"/>
      </w:rPr>
    </w:lvl>
    <w:lvl w:ilvl="1">
      <w:start w:val="1"/>
      <w:numFmt w:val="bullet"/>
      <w:lvlText w:val="o"/>
      <w:lvlJc w:val="left"/>
      <w:pPr>
        <w:tabs>
          <w:tab w:val="num" w:pos="1440"/>
        </w:tabs>
        <w:ind w:left="1440" w:hanging="360"/>
      </w:pPr>
      <w:rPr>
        <w:rFonts w:ascii="Courier New" w:hAnsi="Courier New" w:cs="Arial"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Arial"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Arial" w:hint="default"/>
      </w:rPr>
    </w:lvl>
    <w:lvl w:ilvl="8">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07CE1548"/>
    <w:multiLevelType w:val="hybridMultilevel"/>
    <w:tmpl w:val="2584A282"/>
    <w:lvl w:ilvl="0" w:tplc="D78832DC">
      <w:start w:val="1"/>
      <w:numFmt w:val="lowerRoman"/>
      <w:lvlText w:val="(%1)"/>
      <w:lvlJc w:val="left"/>
      <w:pPr>
        <w:ind w:left="720" w:hanging="360"/>
      </w:pPr>
      <w:rPr>
        <w:rFonts w:hint="default"/>
        <w:b w:val="0"/>
        <w:i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 w15:restartNumberingAfterBreak="0">
    <w:nsid w:val="0B3D659C"/>
    <w:multiLevelType w:val="hybridMultilevel"/>
    <w:tmpl w:val="B92EC848"/>
    <w:lvl w:ilvl="0" w:tplc="18090001">
      <w:start w:val="1"/>
      <w:numFmt w:val="bullet"/>
      <w:lvlText w:val=""/>
      <w:lvlJc w:val="left"/>
      <w:pPr>
        <w:ind w:left="-1668" w:hanging="360"/>
      </w:pPr>
      <w:rPr>
        <w:rFonts w:ascii="Symbol" w:hAnsi="Symbol" w:hint="default"/>
      </w:rPr>
    </w:lvl>
    <w:lvl w:ilvl="1" w:tplc="18090003" w:tentative="1">
      <w:start w:val="1"/>
      <w:numFmt w:val="bullet"/>
      <w:lvlText w:val="o"/>
      <w:lvlJc w:val="left"/>
      <w:pPr>
        <w:ind w:left="-948" w:hanging="360"/>
      </w:pPr>
      <w:rPr>
        <w:rFonts w:ascii="Courier New" w:hAnsi="Courier New" w:hint="default"/>
      </w:rPr>
    </w:lvl>
    <w:lvl w:ilvl="2" w:tplc="18090005" w:tentative="1">
      <w:start w:val="1"/>
      <w:numFmt w:val="bullet"/>
      <w:lvlText w:val=""/>
      <w:lvlJc w:val="left"/>
      <w:pPr>
        <w:ind w:left="-228" w:hanging="360"/>
      </w:pPr>
      <w:rPr>
        <w:rFonts w:ascii="Wingdings" w:hAnsi="Wingdings" w:hint="default"/>
      </w:rPr>
    </w:lvl>
    <w:lvl w:ilvl="3" w:tplc="18090001" w:tentative="1">
      <w:start w:val="1"/>
      <w:numFmt w:val="bullet"/>
      <w:lvlText w:val=""/>
      <w:lvlJc w:val="left"/>
      <w:pPr>
        <w:ind w:left="492" w:hanging="360"/>
      </w:pPr>
      <w:rPr>
        <w:rFonts w:ascii="Symbol" w:hAnsi="Symbol" w:hint="default"/>
      </w:rPr>
    </w:lvl>
    <w:lvl w:ilvl="4" w:tplc="18090003" w:tentative="1">
      <w:start w:val="1"/>
      <w:numFmt w:val="bullet"/>
      <w:lvlText w:val="o"/>
      <w:lvlJc w:val="left"/>
      <w:pPr>
        <w:ind w:left="1212" w:hanging="360"/>
      </w:pPr>
      <w:rPr>
        <w:rFonts w:ascii="Courier New" w:hAnsi="Courier New" w:hint="default"/>
      </w:rPr>
    </w:lvl>
    <w:lvl w:ilvl="5" w:tplc="18090005" w:tentative="1">
      <w:start w:val="1"/>
      <w:numFmt w:val="bullet"/>
      <w:lvlText w:val=""/>
      <w:lvlJc w:val="left"/>
      <w:pPr>
        <w:ind w:left="1932" w:hanging="360"/>
      </w:pPr>
      <w:rPr>
        <w:rFonts w:ascii="Wingdings" w:hAnsi="Wingdings" w:hint="default"/>
      </w:rPr>
    </w:lvl>
    <w:lvl w:ilvl="6" w:tplc="18090001" w:tentative="1">
      <w:start w:val="1"/>
      <w:numFmt w:val="bullet"/>
      <w:lvlText w:val=""/>
      <w:lvlJc w:val="left"/>
      <w:pPr>
        <w:ind w:left="2652" w:hanging="360"/>
      </w:pPr>
      <w:rPr>
        <w:rFonts w:ascii="Symbol" w:hAnsi="Symbol" w:hint="default"/>
      </w:rPr>
    </w:lvl>
    <w:lvl w:ilvl="7" w:tplc="18090003" w:tentative="1">
      <w:start w:val="1"/>
      <w:numFmt w:val="bullet"/>
      <w:lvlText w:val="o"/>
      <w:lvlJc w:val="left"/>
      <w:pPr>
        <w:ind w:left="3372" w:hanging="360"/>
      </w:pPr>
      <w:rPr>
        <w:rFonts w:ascii="Courier New" w:hAnsi="Courier New" w:hint="default"/>
      </w:rPr>
    </w:lvl>
    <w:lvl w:ilvl="8" w:tplc="18090005" w:tentative="1">
      <w:start w:val="1"/>
      <w:numFmt w:val="bullet"/>
      <w:lvlText w:val=""/>
      <w:lvlJc w:val="left"/>
      <w:pPr>
        <w:ind w:left="4092" w:hanging="360"/>
      </w:pPr>
      <w:rPr>
        <w:rFonts w:ascii="Wingdings" w:hAnsi="Wingdings" w:hint="default"/>
      </w:rPr>
    </w:lvl>
  </w:abstractNum>
  <w:abstractNum w:abstractNumId="3" w15:restartNumberingAfterBreak="0">
    <w:nsid w:val="131374FE"/>
    <w:multiLevelType w:val="multilevel"/>
    <w:tmpl w:val="EB525D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 w15:restartNumberingAfterBreak="0">
    <w:nsid w:val="17542E1D"/>
    <w:multiLevelType w:val="hybridMultilevel"/>
    <w:tmpl w:val="723E32D2"/>
    <w:lvl w:ilvl="0" w:tplc="D78832DC">
      <w:start w:val="1"/>
      <w:numFmt w:val="lowerRoman"/>
      <w:lvlText w:val="(%1)"/>
      <w:lvlJc w:val="left"/>
      <w:pPr>
        <w:ind w:left="720" w:hanging="360"/>
      </w:pPr>
      <w:rPr>
        <w:b w:val="0"/>
        <w:i w:val="0"/>
      </w:r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5" w15:restartNumberingAfterBreak="0">
    <w:nsid w:val="185066DA"/>
    <w:multiLevelType w:val="hybridMultilevel"/>
    <w:tmpl w:val="FFD2ADE6"/>
    <w:lvl w:ilvl="0" w:tplc="BE346ECA">
      <w:start w:val="1"/>
      <w:numFmt w:val="lowerLetter"/>
      <w:lvlText w:val="(%1)"/>
      <w:lvlJc w:val="left"/>
      <w:pPr>
        <w:ind w:left="568"/>
      </w:pPr>
      <w:rPr>
        <w:rFonts w:ascii="Calibri" w:eastAsia="Times New Roman" w:hAnsi="Calibri" w:cs="Times New Roman" w:hint="default"/>
        <w:b w:val="0"/>
        <w:i w:val="0"/>
        <w:strike w:val="0"/>
        <w:dstrike w:val="0"/>
        <w:color w:val="auto"/>
        <w:sz w:val="22"/>
        <w:szCs w:val="21"/>
        <w:u w:val="none" w:color="000000"/>
        <w:vertAlign w:val="baseline"/>
      </w:rPr>
    </w:lvl>
    <w:lvl w:ilvl="1" w:tplc="B54A4BAA">
      <w:start w:val="1"/>
      <w:numFmt w:val="lowerLetter"/>
      <w:lvlText w:val="%2"/>
      <w:lvlJc w:val="left"/>
      <w:pPr>
        <w:ind w:left="1800"/>
      </w:pPr>
      <w:rPr>
        <w:rFonts w:ascii="Times New Roman" w:eastAsia="Times New Roman" w:hAnsi="Times New Roman" w:cs="Times New Roman"/>
        <w:b w:val="0"/>
        <w:i w:val="0"/>
        <w:strike w:val="0"/>
        <w:dstrike w:val="0"/>
        <w:color w:val="000000"/>
        <w:sz w:val="21"/>
        <w:szCs w:val="21"/>
        <w:u w:val="none" w:color="000000"/>
        <w:vertAlign w:val="baseline"/>
      </w:rPr>
    </w:lvl>
    <w:lvl w:ilvl="2" w:tplc="27544CBC">
      <w:start w:val="1"/>
      <w:numFmt w:val="lowerRoman"/>
      <w:lvlText w:val="%3"/>
      <w:lvlJc w:val="left"/>
      <w:pPr>
        <w:ind w:left="2520"/>
      </w:pPr>
      <w:rPr>
        <w:rFonts w:ascii="Times New Roman" w:eastAsia="Times New Roman" w:hAnsi="Times New Roman" w:cs="Times New Roman"/>
        <w:b w:val="0"/>
        <w:i w:val="0"/>
        <w:strike w:val="0"/>
        <w:dstrike w:val="0"/>
        <w:color w:val="000000"/>
        <w:sz w:val="21"/>
        <w:szCs w:val="21"/>
        <w:u w:val="none" w:color="000000"/>
        <w:vertAlign w:val="baseline"/>
      </w:rPr>
    </w:lvl>
    <w:lvl w:ilvl="3" w:tplc="17A20428">
      <w:start w:val="1"/>
      <w:numFmt w:val="decimal"/>
      <w:lvlText w:val="%4"/>
      <w:lvlJc w:val="left"/>
      <w:pPr>
        <w:ind w:left="3240"/>
      </w:pPr>
      <w:rPr>
        <w:rFonts w:ascii="Times New Roman" w:eastAsia="Times New Roman" w:hAnsi="Times New Roman" w:cs="Times New Roman"/>
        <w:b w:val="0"/>
        <w:i w:val="0"/>
        <w:strike w:val="0"/>
        <w:dstrike w:val="0"/>
        <w:color w:val="000000"/>
        <w:sz w:val="21"/>
        <w:szCs w:val="21"/>
        <w:u w:val="none" w:color="000000"/>
        <w:vertAlign w:val="baseline"/>
      </w:rPr>
    </w:lvl>
    <w:lvl w:ilvl="4" w:tplc="D12E5600">
      <w:start w:val="1"/>
      <w:numFmt w:val="lowerLetter"/>
      <w:lvlText w:val="%5"/>
      <w:lvlJc w:val="left"/>
      <w:pPr>
        <w:ind w:left="3960"/>
      </w:pPr>
      <w:rPr>
        <w:rFonts w:ascii="Times New Roman" w:eastAsia="Times New Roman" w:hAnsi="Times New Roman" w:cs="Times New Roman"/>
        <w:b w:val="0"/>
        <w:i w:val="0"/>
        <w:strike w:val="0"/>
        <w:dstrike w:val="0"/>
        <w:color w:val="000000"/>
        <w:sz w:val="21"/>
        <w:szCs w:val="21"/>
        <w:u w:val="none" w:color="000000"/>
        <w:vertAlign w:val="baseline"/>
      </w:rPr>
    </w:lvl>
    <w:lvl w:ilvl="5" w:tplc="9F502D5C">
      <w:start w:val="1"/>
      <w:numFmt w:val="lowerRoman"/>
      <w:lvlText w:val="%6"/>
      <w:lvlJc w:val="left"/>
      <w:pPr>
        <w:ind w:left="4680"/>
      </w:pPr>
      <w:rPr>
        <w:rFonts w:ascii="Times New Roman" w:eastAsia="Times New Roman" w:hAnsi="Times New Roman" w:cs="Times New Roman"/>
        <w:b w:val="0"/>
        <w:i w:val="0"/>
        <w:strike w:val="0"/>
        <w:dstrike w:val="0"/>
        <w:color w:val="000000"/>
        <w:sz w:val="21"/>
        <w:szCs w:val="21"/>
        <w:u w:val="none" w:color="000000"/>
        <w:vertAlign w:val="baseline"/>
      </w:rPr>
    </w:lvl>
    <w:lvl w:ilvl="6" w:tplc="9CE0E9DE">
      <w:start w:val="1"/>
      <w:numFmt w:val="decimal"/>
      <w:lvlText w:val="%7"/>
      <w:lvlJc w:val="left"/>
      <w:pPr>
        <w:ind w:left="5400"/>
      </w:pPr>
      <w:rPr>
        <w:rFonts w:ascii="Times New Roman" w:eastAsia="Times New Roman" w:hAnsi="Times New Roman" w:cs="Times New Roman"/>
        <w:b w:val="0"/>
        <w:i w:val="0"/>
        <w:strike w:val="0"/>
        <w:dstrike w:val="0"/>
        <w:color w:val="000000"/>
        <w:sz w:val="21"/>
        <w:szCs w:val="21"/>
        <w:u w:val="none" w:color="000000"/>
        <w:vertAlign w:val="baseline"/>
      </w:rPr>
    </w:lvl>
    <w:lvl w:ilvl="7" w:tplc="69E6FFAA">
      <w:start w:val="1"/>
      <w:numFmt w:val="lowerLetter"/>
      <w:lvlText w:val="%8"/>
      <w:lvlJc w:val="left"/>
      <w:pPr>
        <w:ind w:left="6120"/>
      </w:pPr>
      <w:rPr>
        <w:rFonts w:ascii="Times New Roman" w:eastAsia="Times New Roman" w:hAnsi="Times New Roman" w:cs="Times New Roman"/>
        <w:b w:val="0"/>
        <w:i w:val="0"/>
        <w:strike w:val="0"/>
        <w:dstrike w:val="0"/>
        <w:color w:val="000000"/>
        <w:sz w:val="21"/>
        <w:szCs w:val="21"/>
        <w:u w:val="none" w:color="000000"/>
        <w:vertAlign w:val="baseline"/>
      </w:rPr>
    </w:lvl>
    <w:lvl w:ilvl="8" w:tplc="D3AAB73A">
      <w:start w:val="1"/>
      <w:numFmt w:val="lowerRoman"/>
      <w:lvlText w:val="%9"/>
      <w:lvlJc w:val="left"/>
      <w:pPr>
        <w:ind w:left="6840"/>
      </w:pPr>
      <w:rPr>
        <w:rFonts w:ascii="Times New Roman" w:eastAsia="Times New Roman" w:hAnsi="Times New Roman" w:cs="Times New Roman"/>
        <w:b w:val="0"/>
        <w:i w:val="0"/>
        <w:strike w:val="0"/>
        <w:dstrike w:val="0"/>
        <w:color w:val="000000"/>
        <w:sz w:val="21"/>
        <w:szCs w:val="21"/>
        <w:u w:val="none" w:color="000000"/>
        <w:vertAlign w:val="baseline"/>
      </w:rPr>
    </w:lvl>
  </w:abstractNum>
  <w:abstractNum w:abstractNumId="6" w15:restartNumberingAfterBreak="0">
    <w:nsid w:val="1AA90172"/>
    <w:multiLevelType w:val="hybridMultilevel"/>
    <w:tmpl w:val="5B0EC4BE"/>
    <w:lvl w:ilvl="0" w:tplc="18090015">
      <w:start w:val="1"/>
      <w:numFmt w:val="upperLetter"/>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7" w15:restartNumberingAfterBreak="0">
    <w:nsid w:val="1BD73403"/>
    <w:multiLevelType w:val="multilevel"/>
    <w:tmpl w:val="44D4EB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 w15:restartNumberingAfterBreak="0">
    <w:nsid w:val="1DFF0865"/>
    <w:multiLevelType w:val="hybridMultilevel"/>
    <w:tmpl w:val="DD4C565C"/>
    <w:name w:val="WW8Num42"/>
    <w:lvl w:ilvl="0" w:tplc="04090001">
      <w:start w:val="1"/>
      <w:numFmt w:val="bullet"/>
      <w:lvlText w:val=""/>
      <w:lvlJc w:val="left"/>
      <w:pPr>
        <w:tabs>
          <w:tab w:val="num" w:pos="720"/>
        </w:tabs>
        <w:ind w:left="72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209B015F"/>
    <w:multiLevelType w:val="hybridMultilevel"/>
    <w:tmpl w:val="14FC68DC"/>
    <w:lvl w:ilvl="0" w:tplc="485ECCE0">
      <w:start w:val="1"/>
      <w:numFmt w:val="upperLetter"/>
      <w:lvlText w:val="%1."/>
      <w:lvlJc w:val="left"/>
      <w:pPr>
        <w:ind w:left="1070" w:hanging="360"/>
      </w:pPr>
      <w:rPr>
        <w:rFonts w:hint="default"/>
        <w:color w:val="auto"/>
      </w:rPr>
    </w:lvl>
    <w:lvl w:ilvl="1" w:tplc="18090019" w:tentative="1">
      <w:start w:val="1"/>
      <w:numFmt w:val="lowerLetter"/>
      <w:lvlText w:val="%2."/>
      <w:lvlJc w:val="left"/>
      <w:pPr>
        <w:ind w:left="1790" w:hanging="360"/>
      </w:pPr>
    </w:lvl>
    <w:lvl w:ilvl="2" w:tplc="1809001B" w:tentative="1">
      <w:start w:val="1"/>
      <w:numFmt w:val="lowerRoman"/>
      <w:lvlText w:val="%3."/>
      <w:lvlJc w:val="right"/>
      <w:pPr>
        <w:ind w:left="2510" w:hanging="180"/>
      </w:pPr>
    </w:lvl>
    <w:lvl w:ilvl="3" w:tplc="1809000F" w:tentative="1">
      <w:start w:val="1"/>
      <w:numFmt w:val="decimal"/>
      <w:lvlText w:val="%4."/>
      <w:lvlJc w:val="left"/>
      <w:pPr>
        <w:ind w:left="3230" w:hanging="360"/>
      </w:pPr>
    </w:lvl>
    <w:lvl w:ilvl="4" w:tplc="18090019" w:tentative="1">
      <w:start w:val="1"/>
      <w:numFmt w:val="lowerLetter"/>
      <w:lvlText w:val="%5."/>
      <w:lvlJc w:val="left"/>
      <w:pPr>
        <w:ind w:left="3950" w:hanging="360"/>
      </w:pPr>
    </w:lvl>
    <w:lvl w:ilvl="5" w:tplc="1809001B" w:tentative="1">
      <w:start w:val="1"/>
      <w:numFmt w:val="lowerRoman"/>
      <w:lvlText w:val="%6."/>
      <w:lvlJc w:val="right"/>
      <w:pPr>
        <w:ind w:left="4670" w:hanging="180"/>
      </w:pPr>
    </w:lvl>
    <w:lvl w:ilvl="6" w:tplc="1809000F" w:tentative="1">
      <w:start w:val="1"/>
      <w:numFmt w:val="decimal"/>
      <w:lvlText w:val="%7."/>
      <w:lvlJc w:val="left"/>
      <w:pPr>
        <w:ind w:left="5390" w:hanging="360"/>
      </w:pPr>
    </w:lvl>
    <w:lvl w:ilvl="7" w:tplc="18090019" w:tentative="1">
      <w:start w:val="1"/>
      <w:numFmt w:val="lowerLetter"/>
      <w:lvlText w:val="%8."/>
      <w:lvlJc w:val="left"/>
      <w:pPr>
        <w:ind w:left="6110" w:hanging="360"/>
      </w:pPr>
    </w:lvl>
    <w:lvl w:ilvl="8" w:tplc="1809001B" w:tentative="1">
      <w:start w:val="1"/>
      <w:numFmt w:val="lowerRoman"/>
      <w:lvlText w:val="%9."/>
      <w:lvlJc w:val="right"/>
      <w:pPr>
        <w:ind w:left="6830" w:hanging="180"/>
      </w:pPr>
    </w:lvl>
  </w:abstractNum>
  <w:abstractNum w:abstractNumId="10" w15:restartNumberingAfterBreak="0">
    <w:nsid w:val="21C668C3"/>
    <w:multiLevelType w:val="multilevel"/>
    <w:tmpl w:val="AA5879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24324BED"/>
    <w:multiLevelType w:val="multilevel"/>
    <w:tmpl w:val="01686E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25DD59D1"/>
    <w:multiLevelType w:val="multilevel"/>
    <w:tmpl w:val="DFDEF6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28D53893"/>
    <w:multiLevelType w:val="multilevel"/>
    <w:tmpl w:val="42A2CB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28E46798"/>
    <w:multiLevelType w:val="multilevel"/>
    <w:tmpl w:val="FF7CE0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2C9F1A2B"/>
    <w:multiLevelType w:val="hybridMultilevel"/>
    <w:tmpl w:val="4630FC62"/>
    <w:lvl w:ilvl="0" w:tplc="A6A8F930">
      <w:start w:val="1"/>
      <w:numFmt w:val="lowerRoman"/>
      <w:lvlText w:val="(%1)"/>
      <w:lvlJc w:val="left"/>
      <w:pPr>
        <w:ind w:left="1098" w:hanging="720"/>
      </w:pPr>
      <w:rPr>
        <w:rFonts w:hint="default"/>
      </w:rPr>
    </w:lvl>
    <w:lvl w:ilvl="1" w:tplc="18090019" w:tentative="1">
      <w:start w:val="1"/>
      <w:numFmt w:val="lowerLetter"/>
      <w:lvlText w:val="%2."/>
      <w:lvlJc w:val="left"/>
      <w:pPr>
        <w:ind w:left="1458" w:hanging="360"/>
      </w:pPr>
    </w:lvl>
    <w:lvl w:ilvl="2" w:tplc="1809001B" w:tentative="1">
      <w:start w:val="1"/>
      <w:numFmt w:val="lowerRoman"/>
      <w:lvlText w:val="%3."/>
      <w:lvlJc w:val="right"/>
      <w:pPr>
        <w:ind w:left="2178" w:hanging="180"/>
      </w:pPr>
    </w:lvl>
    <w:lvl w:ilvl="3" w:tplc="1809000F" w:tentative="1">
      <w:start w:val="1"/>
      <w:numFmt w:val="decimal"/>
      <w:lvlText w:val="%4."/>
      <w:lvlJc w:val="left"/>
      <w:pPr>
        <w:ind w:left="2898" w:hanging="360"/>
      </w:pPr>
    </w:lvl>
    <w:lvl w:ilvl="4" w:tplc="18090019" w:tentative="1">
      <w:start w:val="1"/>
      <w:numFmt w:val="lowerLetter"/>
      <w:lvlText w:val="%5."/>
      <w:lvlJc w:val="left"/>
      <w:pPr>
        <w:ind w:left="3618" w:hanging="360"/>
      </w:pPr>
    </w:lvl>
    <w:lvl w:ilvl="5" w:tplc="1809001B" w:tentative="1">
      <w:start w:val="1"/>
      <w:numFmt w:val="lowerRoman"/>
      <w:lvlText w:val="%6."/>
      <w:lvlJc w:val="right"/>
      <w:pPr>
        <w:ind w:left="4338" w:hanging="180"/>
      </w:pPr>
    </w:lvl>
    <w:lvl w:ilvl="6" w:tplc="1809000F" w:tentative="1">
      <w:start w:val="1"/>
      <w:numFmt w:val="decimal"/>
      <w:lvlText w:val="%7."/>
      <w:lvlJc w:val="left"/>
      <w:pPr>
        <w:ind w:left="5058" w:hanging="360"/>
      </w:pPr>
    </w:lvl>
    <w:lvl w:ilvl="7" w:tplc="18090019" w:tentative="1">
      <w:start w:val="1"/>
      <w:numFmt w:val="lowerLetter"/>
      <w:lvlText w:val="%8."/>
      <w:lvlJc w:val="left"/>
      <w:pPr>
        <w:ind w:left="5778" w:hanging="360"/>
      </w:pPr>
    </w:lvl>
    <w:lvl w:ilvl="8" w:tplc="1809001B" w:tentative="1">
      <w:start w:val="1"/>
      <w:numFmt w:val="lowerRoman"/>
      <w:lvlText w:val="%9."/>
      <w:lvlJc w:val="right"/>
      <w:pPr>
        <w:ind w:left="6498" w:hanging="180"/>
      </w:pPr>
    </w:lvl>
  </w:abstractNum>
  <w:abstractNum w:abstractNumId="16" w15:restartNumberingAfterBreak="0">
    <w:nsid w:val="2EA35698"/>
    <w:multiLevelType w:val="multilevel"/>
    <w:tmpl w:val="7C8EBA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30950ABA"/>
    <w:multiLevelType w:val="multilevel"/>
    <w:tmpl w:val="7F86C4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31AF3E1D"/>
    <w:multiLevelType w:val="multilevel"/>
    <w:tmpl w:val="2AF086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35C27F93"/>
    <w:multiLevelType w:val="multilevel"/>
    <w:tmpl w:val="F08247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3F0602EA"/>
    <w:multiLevelType w:val="hybridMultilevel"/>
    <w:tmpl w:val="D1DC7282"/>
    <w:lvl w:ilvl="0" w:tplc="04090001">
      <w:start w:val="1"/>
      <w:numFmt w:val="bullet"/>
      <w:pStyle w:val="Level1"/>
      <w:lvlText w:val=""/>
      <w:lvlJc w:val="left"/>
      <w:pPr>
        <w:tabs>
          <w:tab w:val="num" w:pos="720"/>
        </w:tabs>
        <w:ind w:left="720" w:hanging="360"/>
      </w:pPr>
      <w:rPr>
        <w:rFonts w:ascii="Symbol" w:hAnsi="Symbol" w:hint="default"/>
      </w:rPr>
    </w:lvl>
    <w:lvl w:ilvl="1" w:tplc="04090003">
      <w:start w:val="1"/>
      <w:numFmt w:val="bullet"/>
      <w:pStyle w:val="Level2"/>
      <w:lvlText w:val=""/>
      <w:lvlJc w:val="left"/>
      <w:pPr>
        <w:tabs>
          <w:tab w:val="num" w:pos="1440"/>
        </w:tabs>
        <w:ind w:left="1440" w:hanging="360"/>
      </w:pPr>
      <w:rPr>
        <w:rFonts w:ascii="Symbol" w:hAnsi="Symbol"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Arial"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Arial"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21" w15:restartNumberingAfterBreak="0">
    <w:nsid w:val="3FC51944"/>
    <w:multiLevelType w:val="multilevel"/>
    <w:tmpl w:val="067047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408D2B04"/>
    <w:multiLevelType w:val="hybridMultilevel"/>
    <w:tmpl w:val="03AE9B3E"/>
    <w:lvl w:ilvl="0" w:tplc="1809000F">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3" w15:restartNumberingAfterBreak="0">
    <w:nsid w:val="423C386F"/>
    <w:multiLevelType w:val="hybridMultilevel"/>
    <w:tmpl w:val="1ACED7E4"/>
    <w:lvl w:ilvl="0" w:tplc="93DE56BE">
      <w:start w:val="1"/>
      <w:numFmt w:val="decimal"/>
      <w:lvlText w:val="(%1)"/>
      <w:lvlJc w:val="left"/>
      <w:pPr>
        <w:ind w:left="405" w:hanging="360"/>
      </w:pPr>
      <w:rPr>
        <w:rFonts w:hint="default"/>
      </w:rPr>
    </w:lvl>
    <w:lvl w:ilvl="1" w:tplc="18090019" w:tentative="1">
      <w:start w:val="1"/>
      <w:numFmt w:val="lowerLetter"/>
      <w:lvlText w:val="%2."/>
      <w:lvlJc w:val="left"/>
      <w:pPr>
        <w:ind w:left="1125" w:hanging="360"/>
      </w:pPr>
    </w:lvl>
    <w:lvl w:ilvl="2" w:tplc="1809001B" w:tentative="1">
      <w:start w:val="1"/>
      <w:numFmt w:val="lowerRoman"/>
      <w:lvlText w:val="%3."/>
      <w:lvlJc w:val="right"/>
      <w:pPr>
        <w:ind w:left="1845" w:hanging="180"/>
      </w:pPr>
    </w:lvl>
    <w:lvl w:ilvl="3" w:tplc="1809000F" w:tentative="1">
      <w:start w:val="1"/>
      <w:numFmt w:val="decimal"/>
      <w:lvlText w:val="%4."/>
      <w:lvlJc w:val="left"/>
      <w:pPr>
        <w:ind w:left="2565" w:hanging="360"/>
      </w:pPr>
    </w:lvl>
    <w:lvl w:ilvl="4" w:tplc="18090019" w:tentative="1">
      <w:start w:val="1"/>
      <w:numFmt w:val="lowerLetter"/>
      <w:lvlText w:val="%5."/>
      <w:lvlJc w:val="left"/>
      <w:pPr>
        <w:ind w:left="3285" w:hanging="360"/>
      </w:pPr>
    </w:lvl>
    <w:lvl w:ilvl="5" w:tplc="1809001B" w:tentative="1">
      <w:start w:val="1"/>
      <w:numFmt w:val="lowerRoman"/>
      <w:lvlText w:val="%6."/>
      <w:lvlJc w:val="right"/>
      <w:pPr>
        <w:ind w:left="4005" w:hanging="180"/>
      </w:pPr>
    </w:lvl>
    <w:lvl w:ilvl="6" w:tplc="1809000F" w:tentative="1">
      <w:start w:val="1"/>
      <w:numFmt w:val="decimal"/>
      <w:lvlText w:val="%7."/>
      <w:lvlJc w:val="left"/>
      <w:pPr>
        <w:ind w:left="4725" w:hanging="360"/>
      </w:pPr>
    </w:lvl>
    <w:lvl w:ilvl="7" w:tplc="18090019" w:tentative="1">
      <w:start w:val="1"/>
      <w:numFmt w:val="lowerLetter"/>
      <w:lvlText w:val="%8."/>
      <w:lvlJc w:val="left"/>
      <w:pPr>
        <w:ind w:left="5445" w:hanging="360"/>
      </w:pPr>
    </w:lvl>
    <w:lvl w:ilvl="8" w:tplc="1809001B" w:tentative="1">
      <w:start w:val="1"/>
      <w:numFmt w:val="lowerRoman"/>
      <w:lvlText w:val="%9."/>
      <w:lvlJc w:val="right"/>
      <w:pPr>
        <w:ind w:left="6165" w:hanging="180"/>
      </w:pPr>
    </w:lvl>
  </w:abstractNum>
  <w:abstractNum w:abstractNumId="24" w15:restartNumberingAfterBreak="0">
    <w:nsid w:val="4DD3540F"/>
    <w:multiLevelType w:val="multilevel"/>
    <w:tmpl w:val="F9B2D2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4F000769"/>
    <w:multiLevelType w:val="hybridMultilevel"/>
    <w:tmpl w:val="DF824336"/>
    <w:lvl w:ilvl="0" w:tplc="D78832DC">
      <w:start w:val="1"/>
      <w:numFmt w:val="lowerRoman"/>
      <w:lvlText w:val="(%1)"/>
      <w:lvlJc w:val="left"/>
      <w:pPr>
        <w:ind w:left="720" w:hanging="360"/>
      </w:pPr>
      <w:rPr>
        <w:rFonts w:hint="default"/>
        <w:b w:val="0"/>
        <w:i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50AA5CE4"/>
    <w:multiLevelType w:val="hybridMultilevel"/>
    <w:tmpl w:val="DC16B460"/>
    <w:lvl w:ilvl="0" w:tplc="04090019">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7" w15:restartNumberingAfterBreak="0">
    <w:nsid w:val="55671261"/>
    <w:multiLevelType w:val="multilevel"/>
    <w:tmpl w:val="76D096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5B1A3306"/>
    <w:multiLevelType w:val="multilevel"/>
    <w:tmpl w:val="C3CE6A72"/>
    <w:lvl w:ilvl="0">
      <w:start w:val="1"/>
      <w:numFmt w:val="decimal"/>
      <w:lvlText w:val="%1."/>
      <w:lvlJc w:val="left"/>
      <w:pPr>
        <w:ind w:left="720" w:hanging="360"/>
      </w:pPr>
      <w:rPr>
        <w:rFonts w:hint="default"/>
      </w:rPr>
    </w:lvl>
    <w:lvl w:ilvl="1">
      <w:start w:val="1"/>
      <w:numFmt w:val="decimal"/>
      <w:isLgl/>
      <w:lvlText w:val="%1.%2"/>
      <w:lvlJc w:val="left"/>
      <w:pPr>
        <w:ind w:left="177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9" w15:restartNumberingAfterBreak="0">
    <w:nsid w:val="5FE47A2A"/>
    <w:multiLevelType w:val="multilevel"/>
    <w:tmpl w:val="ED0A59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607663D3"/>
    <w:multiLevelType w:val="hybridMultilevel"/>
    <w:tmpl w:val="C966D9FC"/>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1" w15:restartNumberingAfterBreak="0">
    <w:nsid w:val="60B42414"/>
    <w:multiLevelType w:val="hybridMultilevel"/>
    <w:tmpl w:val="677EE8B2"/>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2" w15:restartNumberingAfterBreak="0">
    <w:nsid w:val="60E325F2"/>
    <w:multiLevelType w:val="hybridMultilevel"/>
    <w:tmpl w:val="1B722E64"/>
    <w:lvl w:ilvl="0" w:tplc="33BCFB8E">
      <w:start w:val="1"/>
      <w:numFmt w:val="bullet"/>
      <w:pStyle w:val="Bullet"/>
      <w:lvlText w:val=""/>
      <w:lvlJc w:val="left"/>
      <w:pPr>
        <w:tabs>
          <w:tab w:val="num" w:pos="397"/>
        </w:tabs>
        <w:ind w:left="397" w:hanging="397"/>
      </w:pPr>
      <w:rPr>
        <w:rFonts w:ascii="Webdings" w:hAnsi="Webdings" w:hint="default"/>
        <w:color w:val="FFFFFF" w:themeColor="background1"/>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3" w15:restartNumberingAfterBreak="0">
    <w:nsid w:val="64F55F6B"/>
    <w:multiLevelType w:val="multilevel"/>
    <w:tmpl w:val="54C6B7CE"/>
    <w:styleLink w:val="CurrentList1"/>
    <w:lvl w:ilvl="0">
      <w:start w:val="1"/>
      <w:numFmt w:val="bullet"/>
      <w:lvlText w:val=""/>
      <w:lvlJc w:val="left"/>
      <w:pPr>
        <w:ind w:left="360" w:hanging="360"/>
      </w:pPr>
      <w:rPr>
        <w:rFonts w:ascii="Symbol" w:hAnsi="Symbol" w:hint="default"/>
      </w:rPr>
    </w:lvl>
    <w:lvl w:ilvl="1">
      <w:start w:val="1"/>
      <w:numFmt w:val="bullet"/>
      <w:lvlText w:val="o"/>
      <w:lvlJc w:val="left"/>
      <w:pPr>
        <w:ind w:left="1080" w:hanging="360"/>
      </w:pPr>
      <w:rPr>
        <w:rFonts w:ascii="Courier New" w:hAnsi="Courier New" w:cs="Courier New" w:hint="default"/>
      </w:rPr>
    </w:lvl>
    <w:lvl w:ilvl="2">
      <w:start w:val="1"/>
      <w:numFmt w:val="bullet"/>
      <w:lvlText w:val=""/>
      <w:lvlJc w:val="left"/>
      <w:pPr>
        <w:ind w:left="1800" w:hanging="360"/>
      </w:pPr>
      <w:rPr>
        <w:rFonts w:ascii="Wingdings" w:hAnsi="Wingdings"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cs="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cs="Courier New" w:hint="default"/>
      </w:rPr>
    </w:lvl>
    <w:lvl w:ilvl="8">
      <w:start w:val="1"/>
      <w:numFmt w:val="bullet"/>
      <w:lvlText w:val=""/>
      <w:lvlJc w:val="left"/>
      <w:pPr>
        <w:ind w:left="6120" w:hanging="360"/>
      </w:pPr>
      <w:rPr>
        <w:rFonts w:ascii="Wingdings" w:hAnsi="Wingdings" w:hint="default"/>
      </w:rPr>
    </w:lvl>
  </w:abstractNum>
  <w:abstractNum w:abstractNumId="34" w15:restartNumberingAfterBreak="0">
    <w:nsid w:val="672E09F1"/>
    <w:multiLevelType w:val="multilevel"/>
    <w:tmpl w:val="384066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67D9429E"/>
    <w:multiLevelType w:val="hybridMultilevel"/>
    <w:tmpl w:val="887EC266"/>
    <w:lvl w:ilvl="0" w:tplc="1138DC42">
      <w:start w:val="1"/>
      <w:numFmt w:val="bullet"/>
      <w:lvlText w:val=""/>
      <w:lvlJc w:val="left"/>
      <w:pPr>
        <w:ind w:left="469" w:hanging="360"/>
      </w:pPr>
      <w:rPr>
        <w:rFonts w:ascii="Symbol" w:hAnsi="Symbol" w:cs="Symbol" w:hint="default"/>
        <w:b/>
      </w:rPr>
    </w:lvl>
    <w:lvl w:ilvl="1" w:tplc="18090003">
      <w:start w:val="1"/>
      <w:numFmt w:val="bullet"/>
      <w:lvlText w:val="o"/>
      <w:lvlJc w:val="left"/>
      <w:pPr>
        <w:ind w:left="1189" w:hanging="360"/>
      </w:pPr>
      <w:rPr>
        <w:rFonts w:ascii="Courier New" w:hAnsi="Courier New" w:cs="Courier New" w:hint="default"/>
      </w:rPr>
    </w:lvl>
    <w:lvl w:ilvl="2" w:tplc="18090005">
      <w:start w:val="1"/>
      <w:numFmt w:val="bullet"/>
      <w:lvlText w:val=""/>
      <w:lvlJc w:val="left"/>
      <w:pPr>
        <w:ind w:left="1909" w:hanging="360"/>
      </w:pPr>
      <w:rPr>
        <w:rFonts w:ascii="Wingdings" w:hAnsi="Wingdings" w:cs="Wingdings" w:hint="default"/>
      </w:rPr>
    </w:lvl>
    <w:lvl w:ilvl="3" w:tplc="18090001">
      <w:start w:val="1"/>
      <w:numFmt w:val="bullet"/>
      <w:lvlText w:val=""/>
      <w:lvlJc w:val="left"/>
      <w:pPr>
        <w:ind w:left="2629" w:hanging="360"/>
      </w:pPr>
      <w:rPr>
        <w:rFonts w:ascii="Symbol" w:hAnsi="Symbol" w:cs="Symbol" w:hint="default"/>
      </w:rPr>
    </w:lvl>
    <w:lvl w:ilvl="4" w:tplc="18090003">
      <w:start w:val="1"/>
      <w:numFmt w:val="bullet"/>
      <w:lvlText w:val="o"/>
      <w:lvlJc w:val="left"/>
      <w:pPr>
        <w:ind w:left="3349" w:hanging="360"/>
      </w:pPr>
      <w:rPr>
        <w:rFonts w:ascii="Courier New" w:hAnsi="Courier New" w:cs="Courier New" w:hint="default"/>
      </w:rPr>
    </w:lvl>
    <w:lvl w:ilvl="5" w:tplc="18090005">
      <w:start w:val="1"/>
      <w:numFmt w:val="bullet"/>
      <w:lvlText w:val=""/>
      <w:lvlJc w:val="left"/>
      <w:pPr>
        <w:ind w:left="4069" w:hanging="360"/>
      </w:pPr>
      <w:rPr>
        <w:rFonts w:ascii="Wingdings" w:hAnsi="Wingdings" w:cs="Wingdings" w:hint="default"/>
      </w:rPr>
    </w:lvl>
    <w:lvl w:ilvl="6" w:tplc="18090001">
      <w:start w:val="1"/>
      <w:numFmt w:val="bullet"/>
      <w:lvlText w:val=""/>
      <w:lvlJc w:val="left"/>
      <w:pPr>
        <w:ind w:left="4789" w:hanging="360"/>
      </w:pPr>
      <w:rPr>
        <w:rFonts w:ascii="Symbol" w:hAnsi="Symbol" w:cs="Symbol" w:hint="default"/>
      </w:rPr>
    </w:lvl>
    <w:lvl w:ilvl="7" w:tplc="18090003">
      <w:start w:val="1"/>
      <w:numFmt w:val="bullet"/>
      <w:lvlText w:val="o"/>
      <w:lvlJc w:val="left"/>
      <w:pPr>
        <w:ind w:left="5509" w:hanging="360"/>
      </w:pPr>
      <w:rPr>
        <w:rFonts w:ascii="Courier New" w:hAnsi="Courier New" w:cs="Courier New" w:hint="default"/>
      </w:rPr>
    </w:lvl>
    <w:lvl w:ilvl="8" w:tplc="18090005">
      <w:start w:val="1"/>
      <w:numFmt w:val="bullet"/>
      <w:lvlText w:val=""/>
      <w:lvlJc w:val="left"/>
      <w:pPr>
        <w:ind w:left="6229" w:hanging="360"/>
      </w:pPr>
      <w:rPr>
        <w:rFonts w:ascii="Wingdings" w:hAnsi="Wingdings" w:cs="Wingdings" w:hint="default"/>
      </w:rPr>
    </w:lvl>
  </w:abstractNum>
  <w:abstractNum w:abstractNumId="36" w15:restartNumberingAfterBreak="0">
    <w:nsid w:val="6EFA3C32"/>
    <w:multiLevelType w:val="hybridMultilevel"/>
    <w:tmpl w:val="23EA429A"/>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7" w15:restartNumberingAfterBreak="0">
    <w:nsid w:val="799C29E8"/>
    <w:multiLevelType w:val="multilevel"/>
    <w:tmpl w:val="A384A1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rPr>
        <w:rFonts w:hint="default"/>
      </w:r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9" w15:restartNumberingAfterBreak="0">
    <w:nsid w:val="7BCB7407"/>
    <w:multiLevelType w:val="multilevel"/>
    <w:tmpl w:val="E312CE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41"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num w:numId="1" w16cid:durableId="1441993571">
    <w:abstractNumId w:val="41"/>
  </w:num>
  <w:num w:numId="2" w16cid:durableId="1100029743">
    <w:abstractNumId w:val="32"/>
  </w:num>
  <w:num w:numId="3" w16cid:durableId="344747235">
    <w:abstractNumId w:val="40"/>
  </w:num>
  <w:num w:numId="4" w16cid:durableId="194121514">
    <w:abstractNumId w:val="5"/>
  </w:num>
  <w:num w:numId="5" w16cid:durableId="447428868">
    <w:abstractNumId w:val="15"/>
  </w:num>
  <w:num w:numId="6" w16cid:durableId="1811940968">
    <w:abstractNumId w:val="0"/>
  </w:num>
  <w:num w:numId="7" w16cid:durableId="1747680917">
    <w:abstractNumId w:val="20"/>
  </w:num>
  <w:num w:numId="8" w16cid:durableId="1390112668">
    <w:abstractNumId w:val="1"/>
  </w:num>
  <w:num w:numId="9" w16cid:durableId="184557762">
    <w:abstractNumId w:val="25"/>
  </w:num>
  <w:num w:numId="10" w16cid:durableId="681932019">
    <w:abstractNumId w:val="30"/>
  </w:num>
  <w:num w:numId="11" w16cid:durableId="115874601">
    <w:abstractNumId w:val="31"/>
  </w:num>
  <w:num w:numId="12" w16cid:durableId="328407645">
    <w:abstractNumId w:val="22"/>
  </w:num>
  <w:num w:numId="13" w16cid:durableId="607204748">
    <w:abstractNumId w:val="6"/>
  </w:num>
  <w:num w:numId="14" w16cid:durableId="1160390327">
    <w:abstractNumId w:val="38"/>
  </w:num>
  <w:num w:numId="15" w16cid:durableId="649331906">
    <w:abstractNumId w:val="9"/>
  </w:num>
  <w:num w:numId="16" w16cid:durableId="712578028">
    <w:abstractNumId w:val="26"/>
  </w:num>
  <w:num w:numId="17" w16cid:durableId="1292244439">
    <w:abstractNumId w:val="23"/>
  </w:num>
  <w:num w:numId="18" w16cid:durableId="972095508">
    <w:abstractNumId w:val="36"/>
  </w:num>
  <w:num w:numId="19" w16cid:durableId="498663921">
    <w:abstractNumId w:val="28"/>
  </w:num>
  <w:num w:numId="20" w16cid:durableId="2096054165">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1571043378">
    <w:abstractNumId w:val="33"/>
  </w:num>
  <w:num w:numId="22" w16cid:durableId="784425016">
    <w:abstractNumId w:val="10"/>
  </w:num>
  <w:num w:numId="23" w16cid:durableId="1429236885">
    <w:abstractNumId w:val="13"/>
  </w:num>
  <w:num w:numId="24" w16cid:durableId="95910737">
    <w:abstractNumId w:val="11"/>
  </w:num>
  <w:num w:numId="25" w16cid:durableId="180971193">
    <w:abstractNumId w:val="37"/>
  </w:num>
  <w:num w:numId="26" w16cid:durableId="619455853">
    <w:abstractNumId w:val="18"/>
  </w:num>
  <w:num w:numId="27" w16cid:durableId="1011447785">
    <w:abstractNumId w:val="7"/>
  </w:num>
  <w:num w:numId="28" w16cid:durableId="264189897">
    <w:abstractNumId w:val="27"/>
  </w:num>
  <w:num w:numId="29" w16cid:durableId="1012532248">
    <w:abstractNumId w:val="21"/>
  </w:num>
  <w:num w:numId="30" w16cid:durableId="2072849255">
    <w:abstractNumId w:val="34"/>
  </w:num>
  <w:num w:numId="31" w16cid:durableId="1685477907">
    <w:abstractNumId w:val="3"/>
  </w:num>
  <w:num w:numId="32" w16cid:durableId="1266886760">
    <w:abstractNumId w:val="24"/>
  </w:num>
  <w:num w:numId="33" w16cid:durableId="262763567">
    <w:abstractNumId w:val="39"/>
  </w:num>
  <w:num w:numId="34" w16cid:durableId="1889610242">
    <w:abstractNumId w:val="16"/>
  </w:num>
  <w:num w:numId="35" w16cid:durableId="905068228">
    <w:abstractNumId w:val="29"/>
  </w:num>
  <w:num w:numId="36" w16cid:durableId="1644383021">
    <w:abstractNumId w:val="19"/>
  </w:num>
  <w:num w:numId="37" w16cid:durableId="638076813">
    <w:abstractNumId w:val="17"/>
  </w:num>
  <w:num w:numId="38" w16cid:durableId="584918490">
    <w:abstractNumId w:val="12"/>
  </w:num>
  <w:num w:numId="39" w16cid:durableId="1410544023">
    <w:abstractNumId w:val="14"/>
  </w:num>
  <w:num w:numId="40" w16cid:durableId="1467507918">
    <w:abstractNumId w:val="2"/>
  </w:num>
  <w:num w:numId="41" w16cid:durableId="1422408871">
    <w:abstractNumId w:val="35"/>
  </w:num>
  <w:numIdMacAtCleanup w:val="3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activeWritingStyle w:appName="MSWord" w:lang="en-IE" w:vendorID="64" w:dllVersion="0" w:nlCheck="1" w:checkStyle="0"/>
  <w:activeWritingStyle w:appName="MSWord" w:lang="en-US" w:vendorID="64" w:dllVersion="0" w:nlCheck="1" w:checkStyle="0"/>
  <w:activeWritingStyle w:appName="MSWord" w:lang="en-GB" w:vendorID="64" w:dllVersion="0" w:nlCheck="1" w:checkStyle="0"/>
  <w:proofState w:spelling="clean" w:grammar="clean"/>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F3DC2"/>
    <w:rsid w:val="00004718"/>
    <w:rsid w:val="000127C7"/>
    <w:rsid w:val="00017F6D"/>
    <w:rsid w:val="00021EA1"/>
    <w:rsid w:val="0002352C"/>
    <w:rsid w:val="000400EA"/>
    <w:rsid w:val="00041031"/>
    <w:rsid w:val="000428C0"/>
    <w:rsid w:val="00042CDC"/>
    <w:rsid w:val="00050895"/>
    <w:rsid w:val="00052646"/>
    <w:rsid w:val="000546F9"/>
    <w:rsid w:val="00054C57"/>
    <w:rsid w:val="0006771A"/>
    <w:rsid w:val="000677E5"/>
    <w:rsid w:val="00070F54"/>
    <w:rsid w:val="000740FE"/>
    <w:rsid w:val="00077FB5"/>
    <w:rsid w:val="00084C06"/>
    <w:rsid w:val="000930D5"/>
    <w:rsid w:val="000A2C53"/>
    <w:rsid w:val="000A2EE3"/>
    <w:rsid w:val="000A5F71"/>
    <w:rsid w:val="000A7DF3"/>
    <w:rsid w:val="000B30AF"/>
    <w:rsid w:val="000C2581"/>
    <w:rsid w:val="000C56FE"/>
    <w:rsid w:val="000C6022"/>
    <w:rsid w:val="000D1817"/>
    <w:rsid w:val="000D3E30"/>
    <w:rsid w:val="000E5B52"/>
    <w:rsid w:val="000E5E62"/>
    <w:rsid w:val="000F40EB"/>
    <w:rsid w:val="001016C7"/>
    <w:rsid w:val="0011045F"/>
    <w:rsid w:val="00111125"/>
    <w:rsid w:val="00112590"/>
    <w:rsid w:val="00121838"/>
    <w:rsid w:val="00144ACF"/>
    <w:rsid w:val="0014610F"/>
    <w:rsid w:val="00146F73"/>
    <w:rsid w:val="00150D53"/>
    <w:rsid w:val="00151CE8"/>
    <w:rsid w:val="00153717"/>
    <w:rsid w:val="00164477"/>
    <w:rsid w:val="00164512"/>
    <w:rsid w:val="001667C2"/>
    <w:rsid w:val="0017673C"/>
    <w:rsid w:val="00182528"/>
    <w:rsid w:val="00185F23"/>
    <w:rsid w:val="00197A01"/>
    <w:rsid w:val="001B078F"/>
    <w:rsid w:val="001C5CD2"/>
    <w:rsid w:val="001D696B"/>
    <w:rsid w:val="001E27D5"/>
    <w:rsid w:val="001F00CF"/>
    <w:rsid w:val="001F04BE"/>
    <w:rsid w:val="001F0846"/>
    <w:rsid w:val="001F711F"/>
    <w:rsid w:val="00206AFD"/>
    <w:rsid w:val="002201EA"/>
    <w:rsid w:val="00224D5B"/>
    <w:rsid w:val="00231931"/>
    <w:rsid w:val="00234CA2"/>
    <w:rsid w:val="00241DD2"/>
    <w:rsid w:val="0024620B"/>
    <w:rsid w:val="00247BA7"/>
    <w:rsid w:val="00255441"/>
    <w:rsid w:val="00262F7F"/>
    <w:rsid w:val="002630B1"/>
    <w:rsid w:val="00265CBF"/>
    <w:rsid w:val="00267492"/>
    <w:rsid w:val="00274F5D"/>
    <w:rsid w:val="0028086D"/>
    <w:rsid w:val="00284EB5"/>
    <w:rsid w:val="00285CBE"/>
    <w:rsid w:val="00286C23"/>
    <w:rsid w:val="00297720"/>
    <w:rsid w:val="002A26D9"/>
    <w:rsid w:val="002A30BD"/>
    <w:rsid w:val="002B3216"/>
    <w:rsid w:val="002B3281"/>
    <w:rsid w:val="002B4CE1"/>
    <w:rsid w:val="002C0141"/>
    <w:rsid w:val="002D01F3"/>
    <w:rsid w:val="002D1397"/>
    <w:rsid w:val="002D30F5"/>
    <w:rsid w:val="002E1CD9"/>
    <w:rsid w:val="002E40C8"/>
    <w:rsid w:val="002E703A"/>
    <w:rsid w:val="002E7AE2"/>
    <w:rsid w:val="002F4CB1"/>
    <w:rsid w:val="002F6788"/>
    <w:rsid w:val="00301CB7"/>
    <w:rsid w:val="003055DB"/>
    <w:rsid w:val="00306322"/>
    <w:rsid w:val="00306D93"/>
    <w:rsid w:val="00307AF1"/>
    <w:rsid w:val="00312A4A"/>
    <w:rsid w:val="00314B1F"/>
    <w:rsid w:val="0033393A"/>
    <w:rsid w:val="00333FD9"/>
    <w:rsid w:val="0033529F"/>
    <w:rsid w:val="0034090A"/>
    <w:rsid w:val="00341D57"/>
    <w:rsid w:val="0034588C"/>
    <w:rsid w:val="0035166D"/>
    <w:rsid w:val="00352703"/>
    <w:rsid w:val="00370F7F"/>
    <w:rsid w:val="00372600"/>
    <w:rsid w:val="00372A5F"/>
    <w:rsid w:val="00380076"/>
    <w:rsid w:val="003839C7"/>
    <w:rsid w:val="003941D7"/>
    <w:rsid w:val="003A38E2"/>
    <w:rsid w:val="003A3CC0"/>
    <w:rsid w:val="003B793F"/>
    <w:rsid w:val="003C43F7"/>
    <w:rsid w:val="003C4E60"/>
    <w:rsid w:val="003C5B7E"/>
    <w:rsid w:val="003D6873"/>
    <w:rsid w:val="003E1F2A"/>
    <w:rsid w:val="003E734D"/>
    <w:rsid w:val="003F5B36"/>
    <w:rsid w:val="003F6473"/>
    <w:rsid w:val="0040687E"/>
    <w:rsid w:val="00407D04"/>
    <w:rsid w:val="00411434"/>
    <w:rsid w:val="00411710"/>
    <w:rsid w:val="00411F78"/>
    <w:rsid w:val="0041450F"/>
    <w:rsid w:val="00415A2D"/>
    <w:rsid w:val="00420080"/>
    <w:rsid w:val="00423E86"/>
    <w:rsid w:val="00427DC9"/>
    <w:rsid w:val="00430CB8"/>
    <w:rsid w:val="0044136D"/>
    <w:rsid w:val="00443E95"/>
    <w:rsid w:val="00445DC2"/>
    <w:rsid w:val="004606CB"/>
    <w:rsid w:val="00465196"/>
    <w:rsid w:val="00466FBE"/>
    <w:rsid w:val="00474914"/>
    <w:rsid w:val="00477BF3"/>
    <w:rsid w:val="0048492F"/>
    <w:rsid w:val="004A27F4"/>
    <w:rsid w:val="004A3E4A"/>
    <w:rsid w:val="004B53C1"/>
    <w:rsid w:val="004C5426"/>
    <w:rsid w:val="004C5DCE"/>
    <w:rsid w:val="004D3381"/>
    <w:rsid w:val="004E2FC6"/>
    <w:rsid w:val="004E716C"/>
    <w:rsid w:val="004F000C"/>
    <w:rsid w:val="004F411F"/>
    <w:rsid w:val="004F42A2"/>
    <w:rsid w:val="004F5206"/>
    <w:rsid w:val="00502666"/>
    <w:rsid w:val="0051101E"/>
    <w:rsid w:val="005129BF"/>
    <w:rsid w:val="00517D91"/>
    <w:rsid w:val="005266CF"/>
    <w:rsid w:val="00527775"/>
    <w:rsid w:val="00533B9F"/>
    <w:rsid w:val="005423E6"/>
    <w:rsid w:val="00546523"/>
    <w:rsid w:val="00550072"/>
    <w:rsid w:val="00550F02"/>
    <w:rsid w:val="00564D2F"/>
    <w:rsid w:val="005804C8"/>
    <w:rsid w:val="005843ED"/>
    <w:rsid w:val="0058548D"/>
    <w:rsid w:val="0059093B"/>
    <w:rsid w:val="00595D4C"/>
    <w:rsid w:val="005A0839"/>
    <w:rsid w:val="005A1DB2"/>
    <w:rsid w:val="005B24FF"/>
    <w:rsid w:val="005B6340"/>
    <w:rsid w:val="005B7344"/>
    <w:rsid w:val="005C66EA"/>
    <w:rsid w:val="005D758C"/>
    <w:rsid w:val="005E12DF"/>
    <w:rsid w:val="005E39C9"/>
    <w:rsid w:val="00614D47"/>
    <w:rsid w:val="0061655E"/>
    <w:rsid w:val="00620908"/>
    <w:rsid w:val="00626EB8"/>
    <w:rsid w:val="00630502"/>
    <w:rsid w:val="00644EA2"/>
    <w:rsid w:val="006554EC"/>
    <w:rsid w:val="0065571E"/>
    <w:rsid w:val="00655DFD"/>
    <w:rsid w:val="006649A6"/>
    <w:rsid w:val="00664DE5"/>
    <w:rsid w:val="0066623E"/>
    <w:rsid w:val="0067411C"/>
    <w:rsid w:val="006764D7"/>
    <w:rsid w:val="00677C6D"/>
    <w:rsid w:val="0068739A"/>
    <w:rsid w:val="00691028"/>
    <w:rsid w:val="00693F06"/>
    <w:rsid w:val="00694611"/>
    <w:rsid w:val="00695F38"/>
    <w:rsid w:val="006B6C31"/>
    <w:rsid w:val="006C7A08"/>
    <w:rsid w:val="006D1C50"/>
    <w:rsid w:val="006D5B30"/>
    <w:rsid w:val="006E00FB"/>
    <w:rsid w:val="006E2FB6"/>
    <w:rsid w:val="006F11D1"/>
    <w:rsid w:val="006F2830"/>
    <w:rsid w:val="006F335E"/>
    <w:rsid w:val="006F5CFD"/>
    <w:rsid w:val="007005E2"/>
    <w:rsid w:val="00703A8C"/>
    <w:rsid w:val="0071238F"/>
    <w:rsid w:val="007127AC"/>
    <w:rsid w:val="00714F02"/>
    <w:rsid w:val="00714F91"/>
    <w:rsid w:val="00720D54"/>
    <w:rsid w:val="00742E06"/>
    <w:rsid w:val="007449C9"/>
    <w:rsid w:val="00746654"/>
    <w:rsid w:val="00752859"/>
    <w:rsid w:val="0075766D"/>
    <w:rsid w:val="00760B7E"/>
    <w:rsid w:val="00764619"/>
    <w:rsid w:val="0076660F"/>
    <w:rsid w:val="00770FB0"/>
    <w:rsid w:val="0077776C"/>
    <w:rsid w:val="0078053A"/>
    <w:rsid w:val="00783664"/>
    <w:rsid w:val="007866E4"/>
    <w:rsid w:val="007868D7"/>
    <w:rsid w:val="007A3D55"/>
    <w:rsid w:val="007A509A"/>
    <w:rsid w:val="007A5C6A"/>
    <w:rsid w:val="007B2C2E"/>
    <w:rsid w:val="007B333B"/>
    <w:rsid w:val="007B47F1"/>
    <w:rsid w:val="007B5A33"/>
    <w:rsid w:val="007C39C3"/>
    <w:rsid w:val="007C4B55"/>
    <w:rsid w:val="007D4B6C"/>
    <w:rsid w:val="007D7539"/>
    <w:rsid w:val="007E128A"/>
    <w:rsid w:val="007E28C1"/>
    <w:rsid w:val="007E4205"/>
    <w:rsid w:val="007F1165"/>
    <w:rsid w:val="007F484D"/>
    <w:rsid w:val="007F50B7"/>
    <w:rsid w:val="008003C5"/>
    <w:rsid w:val="00800883"/>
    <w:rsid w:val="00800BD9"/>
    <w:rsid w:val="00801FED"/>
    <w:rsid w:val="00804508"/>
    <w:rsid w:val="00807DA1"/>
    <w:rsid w:val="008172B9"/>
    <w:rsid w:val="00827600"/>
    <w:rsid w:val="008301C9"/>
    <w:rsid w:val="00832638"/>
    <w:rsid w:val="00842AF7"/>
    <w:rsid w:val="00844258"/>
    <w:rsid w:val="00860A0E"/>
    <w:rsid w:val="00861828"/>
    <w:rsid w:val="00866ED6"/>
    <w:rsid w:val="0087097C"/>
    <w:rsid w:val="00870D49"/>
    <w:rsid w:val="00874F17"/>
    <w:rsid w:val="008752C3"/>
    <w:rsid w:val="00875A29"/>
    <w:rsid w:val="0088573C"/>
    <w:rsid w:val="00886851"/>
    <w:rsid w:val="00893E2D"/>
    <w:rsid w:val="00897B61"/>
    <w:rsid w:val="008A0ABC"/>
    <w:rsid w:val="008A26D2"/>
    <w:rsid w:val="008A4523"/>
    <w:rsid w:val="008B17B8"/>
    <w:rsid w:val="008B776C"/>
    <w:rsid w:val="008C13F2"/>
    <w:rsid w:val="008C73D7"/>
    <w:rsid w:val="008D2F07"/>
    <w:rsid w:val="008D3305"/>
    <w:rsid w:val="008E0B02"/>
    <w:rsid w:val="008E2016"/>
    <w:rsid w:val="008E2056"/>
    <w:rsid w:val="008E2377"/>
    <w:rsid w:val="008E6D9F"/>
    <w:rsid w:val="008E73CA"/>
    <w:rsid w:val="008F1455"/>
    <w:rsid w:val="008F327B"/>
    <w:rsid w:val="00913A55"/>
    <w:rsid w:val="00921841"/>
    <w:rsid w:val="00925D85"/>
    <w:rsid w:val="00926495"/>
    <w:rsid w:val="00933E0D"/>
    <w:rsid w:val="009406D6"/>
    <w:rsid w:val="009414C0"/>
    <w:rsid w:val="009426F1"/>
    <w:rsid w:val="00943183"/>
    <w:rsid w:val="009464E5"/>
    <w:rsid w:val="009467A7"/>
    <w:rsid w:val="00953819"/>
    <w:rsid w:val="00956638"/>
    <w:rsid w:val="00956A2E"/>
    <w:rsid w:val="00960811"/>
    <w:rsid w:val="0096201D"/>
    <w:rsid w:val="009620CD"/>
    <w:rsid w:val="00965C49"/>
    <w:rsid w:val="009715F6"/>
    <w:rsid w:val="00971AC7"/>
    <w:rsid w:val="00977D88"/>
    <w:rsid w:val="00983A35"/>
    <w:rsid w:val="00986080"/>
    <w:rsid w:val="0098673C"/>
    <w:rsid w:val="0099198F"/>
    <w:rsid w:val="009948C0"/>
    <w:rsid w:val="00994CF2"/>
    <w:rsid w:val="009B0D19"/>
    <w:rsid w:val="009C5713"/>
    <w:rsid w:val="009C681F"/>
    <w:rsid w:val="009D1079"/>
    <w:rsid w:val="009D2A2F"/>
    <w:rsid w:val="009D513C"/>
    <w:rsid w:val="009D6BEF"/>
    <w:rsid w:val="009E1FD7"/>
    <w:rsid w:val="009F3B2A"/>
    <w:rsid w:val="009F691E"/>
    <w:rsid w:val="009F7465"/>
    <w:rsid w:val="00A0094B"/>
    <w:rsid w:val="00A03B13"/>
    <w:rsid w:val="00A0598D"/>
    <w:rsid w:val="00A06179"/>
    <w:rsid w:val="00A24E4D"/>
    <w:rsid w:val="00A254AC"/>
    <w:rsid w:val="00A264AD"/>
    <w:rsid w:val="00A26524"/>
    <w:rsid w:val="00A31225"/>
    <w:rsid w:val="00A32066"/>
    <w:rsid w:val="00A443A4"/>
    <w:rsid w:val="00A463C6"/>
    <w:rsid w:val="00A464B0"/>
    <w:rsid w:val="00A61091"/>
    <w:rsid w:val="00A735AD"/>
    <w:rsid w:val="00A83A53"/>
    <w:rsid w:val="00A84247"/>
    <w:rsid w:val="00A9308C"/>
    <w:rsid w:val="00A96D79"/>
    <w:rsid w:val="00A976CC"/>
    <w:rsid w:val="00AA1C83"/>
    <w:rsid w:val="00AB0564"/>
    <w:rsid w:val="00AC053E"/>
    <w:rsid w:val="00AC62E1"/>
    <w:rsid w:val="00AD7C57"/>
    <w:rsid w:val="00AE2865"/>
    <w:rsid w:val="00AE3731"/>
    <w:rsid w:val="00AE389D"/>
    <w:rsid w:val="00AF0B81"/>
    <w:rsid w:val="00AF19FA"/>
    <w:rsid w:val="00AF3490"/>
    <w:rsid w:val="00AF7E2D"/>
    <w:rsid w:val="00B05AD0"/>
    <w:rsid w:val="00B139BE"/>
    <w:rsid w:val="00B1662A"/>
    <w:rsid w:val="00B211A8"/>
    <w:rsid w:val="00B2160E"/>
    <w:rsid w:val="00B251CE"/>
    <w:rsid w:val="00B34699"/>
    <w:rsid w:val="00B37531"/>
    <w:rsid w:val="00B4011D"/>
    <w:rsid w:val="00B41E06"/>
    <w:rsid w:val="00B424F9"/>
    <w:rsid w:val="00B428A2"/>
    <w:rsid w:val="00B428CC"/>
    <w:rsid w:val="00B42F90"/>
    <w:rsid w:val="00B456BA"/>
    <w:rsid w:val="00B5764D"/>
    <w:rsid w:val="00B64A98"/>
    <w:rsid w:val="00B666D1"/>
    <w:rsid w:val="00B7348F"/>
    <w:rsid w:val="00B75E25"/>
    <w:rsid w:val="00B81756"/>
    <w:rsid w:val="00B9291C"/>
    <w:rsid w:val="00B94868"/>
    <w:rsid w:val="00B95FAB"/>
    <w:rsid w:val="00BA31D9"/>
    <w:rsid w:val="00BA6D8A"/>
    <w:rsid w:val="00BB09E6"/>
    <w:rsid w:val="00BB4304"/>
    <w:rsid w:val="00BB4F99"/>
    <w:rsid w:val="00BC081D"/>
    <w:rsid w:val="00BC0ECD"/>
    <w:rsid w:val="00BC3F1E"/>
    <w:rsid w:val="00BC3FB3"/>
    <w:rsid w:val="00BE01C5"/>
    <w:rsid w:val="00BE65CD"/>
    <w:rsid w:val="00BF3DC2"/>
    <w:rsid w:val="00C07573"/>
    <w:rsid w:val="00C07F1D"/>
    <w:rsid w:val="00C264B7"/>
    <w:rsid w:val="00C27946"/>
    <w:rsid w:val="00C319D1"/>
    <w:rsid w:val="00C36318"/>
    <w:rsid w:val="00C511EC"/>
    <w:rsid w:val="00C5369E"/>
    <w:rsid w:val="00C563AB"/>
    <w:rsid w:val="00C62972"/>
    <w:rsid w:val="00C679AC"/>
    <w:rsid w:val="00C706D0"/>
    <w:rsid w:val="00C742D6"/>
    <w:rsid w:val="00C87E1B"/>
    <w:rsid w:val="00C91204"/>
    <w:rsid w:val="00C913A7"/>
    <w:rsid w:val="00C92EE2"/>
    <w:rsid w:val="00C95D2E"/>
    <w:rsid w:val="00C97DA2"/>
    <w:rsid w:val="00CA5002"/>
    <w:rsid w:val="00CB1603"/>
    <w:rsid w:val="00CB22A5"/>
    <w:rsid w:val="00CB2455"/>
    <w:rsid w:val="00CB61CD"/>
    <w:rsid w:val="00CB67AF"/>
    <w:rsid w:val="00CC0100"/>
    <w:rsid w:val="00CC3C10"/>
    <w:rsid w:val="00CC580B"/>
    <w:rsid w:val="00CD2029"/>
    <w:rsid w:val="00CD41D7"/>
    <w:rsid w:val="00CD5E75"/>
    <w:rsid w:val="00CD73EF"/>
    <w:rsid w:val="00CE20B7"/>
    <w:rsid w:val="00CE68C0"/>
    <w:rsid w:val="00CE740F"/>
    <w:rsid w:val="00CF0D3F"/>
    <w:rsid w:val="00CF1063"/>
    <w:rsid w:val="00CF366A"/>
    <w:rsid w:val="00D00311"/>
    <w:rsid w:val="00D0073A"/>
    <w:rsid w:val="00D033F1"/>
    <w:rsid w:val="00D0634D"/>
    <w:rsid w:val="00D06516"/>
    <w:rsid w:val="00D10E39"/>
    <w:rsid w:val="00D13535"/>
    <w:rsid w:val="00D211A8"/>
    <w:rsid w:val="00D23205"/>
    <w:rsid w:val="00D271D8"/>
    <w:rsid w:val="00D44D7C"/>
    <w:rsid w:val="00D47A88"/>
    <w:rsid w:val="00D47E4E"/>
    <w:rsid w:val="00D6277F"/>
    <w:rsid w:val="00D67814"/>
    <w:rsid w:val="00D700C2"/>
    <w:rsid w:val="00D70F61"/>
    <w:rsid w:val="00D7565D"/>
    <w:rsid w:val="00D7766E"/>
    <w:rsid w:val="00D82BD5"/>
    <w:rsid w:val="00D910A9"/>
    <w:rsid w:val="00D91DAB"/>
    <w:rsid w:val="00D94A6A"/>
    <w:rsid w:val="00DA18D6"/>
    <w:rsid w:val="00DB4C61"/>
    <w:rsid w:val="00DC028E"/>
    <w:rsid w:val="00DC1947"/>
    <w:rsid w:val="00DC1A7A"/>
    <w:rsid w:val="00DC1D9E"/>
    <w:rsid w:val="00DC2D8E"/>
    <w:rsid w:val="00DC2DB0"/>
    <w:rsid w:val="00DE57E2"/>
    <w:rsid w:val="00DF489D"/>
    <w:rsid w:val="00DF7381"/>
    <w:rsid w:val="00E00F92"/>
    <w:rsid w:val="00E063E2"/>
    <w:rsid w:val="00E25CF2"/>
    <w:rsid w:val="00E30CA4"/>
    <w:rsid w:val="00E4565D"/>
    <w:rsid w:val="00E45CF5"/>
    <w:rsid w:val="00E5097D"/>
    <w:rsid w:val="00E55BB0"/>
    <w:rsid w:val="00E66BA7"/>
    <w:rsid w:val="00E734DE"/>
    <w:rsid w:val="00E77896"/>
    <w:rsid w:val="00E81CF7"/>
    <w:rsid w:val="00E840B6"/>
    <w:rsid w:val="00E847C4"/>
    <w:rsid w:val="00E90AFB"/>
    <w:rsid w:val="00E96EEC"/>
    <w:rsid w:val="00EA1DF9"/>
    <w:rsid w:val="00EA2592"/>
    <w:rsid w:val="00EA2A94"/>
    <w:rsid w:val="00EA624F"/>
    <w:rsid w:val="00EB3243"/>
    <w:rsid w:val="00EB3D60"/>
    <w:rsid w:val="00EC783C"/>
    <w:rsid w:val="00ED05C0"/>
    <w:rsid w:val="00EE458C"/>
    <w:rsid w:val="00EE4A39"/>
    <w:rsid w:val="00EF4B00"/>
    <w:rsid w:val="00EF4DD1"/>
    <w:rsid w:val="00F02778"/>
    <w:rsid w:val="00F02C8B"/>
    <w:rsid w:val="00F06BDD"/>
    <w:rsid w:val="00F06FFF"/>
    <w:rsid w:val="00F227F0"/>
    <w:rsid w:val="00F33DF4"/>
    <w:rsid w:val="00F371C0"/>
    <w:rsid w:val="00F4292E"/>
    <w:rsid w:val="00F508B9"/>
    <w:rsid w:val="00F61299"/>
    <w:rsid w:val="00F6243F"/>
    <w:rsid w:val="00F631E9"/>
    <w:rsid w:val="00F668CF"/>
    <w:rsid w:val="00F71CE2"/>
    <w:rsid w:val="00F7763F"/>
    <w:rsid w:val="00F97AB8"/>
    <w:rsid w:val="00FA234A"/>
    <w:rsid w:val="00FA34CE"/>
    <w:rsid w:val="00FA5AB2"/>
    <w:rsid w:val="00FA5C45"/>
    <w:rsid w:val="00FA785A"/>
    <w:rsid w:val="00FA7E45"/>
    <w:rsid w:val="00FB249A"/>
    <w:rsid w:val="00FB5A39"/>
    <w:rsid w:val="00FB5B6D"/>
    <w:rsid w:val="00FC1E7E"/>
    <w:rsid w:val="00FC5EB3"/>
    <w:rsid w:val="00FD1A82"/>
    <w:rsid w:val="00FD2169"/>
    <w:rsid w:val="00FD3B08"/>
    <w:rsid w:val="00FD660C"/>
    <w:rsid w:val="00FE4401"/>
    <w:rsid w:val="00FF0C77"/>
    <w:rsid w:val="00FF495B"/>
    <w:rsid w:val="00FF53AA"/>
    <w:rsid w:val="00FF7A7B"/>
    <w:rsid w:val="0A15234B"/>
    <w:rsid w:val="0F12D34E"/>
    <w:rsid w:val="185D7476"/>
    <w:rsid w:val="19061A74"/>
    <w:rsid w:val="26A5F8D8"/>
    <w:rsid w:val="42063B1C"/>
    <w:rsid w:val="55E4794B"/>
    <w:rsid w:val="608F0B2B"/>
    <w:rsid w:val="61A9A23A"/>
    <w:rsid w:val="6A03CB58"/>
    <w:rsid w:val="6A1032FB"/>
    <w:rsid w:val="744A3948"/>
  </w:rsids>
  <m:mathPr>
    <m:mathFont m:val="Cambria Math"/>
    <m:brkBin m:val="before"/>
    <m:brkBinSub m:val="--"/>
    <m:smallFrac m:val="0"/>
    <m:dispDef/>
    <m:lMargin m:val="0"/>
    <m:rMargin m:val="0"/>
    <m:defJc m:val="centerGroup"/>
    <m:wrapIndent m:val="1440"/>
    <m:intLim m:val="subSup"/>
    <m:naryLim m:val="undOvr"/>
  </m:mathPr>
  <w:themeFontLang w:val="en-IE" w:eastAsia="ja-JP"/>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3A7FEA4D"/>
  <w15:chartTrackingRefBased/>
  <w15:docId w15:val="{13377080-4047-4BCF-84A4-D6DECBE2259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IE"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F3490"/>
  </w:style>
  <w:style w:type="paragraph" w:styleId="Heading1">
    <w:name w:val="heading 1"/>
    <w:basedOn w:val="Normal"/>
    <w:next w:val="Normal"/>
    <w:link w:val="Heading1Char"/>
    <w:qFormat/>
    <w:rsid w:val="00BF3DC2"/>
    <w:pPr>
      <w:keepNext/>
      <w:pageBreakBefore/>
      <w:pBdr>
        <w:bottom w:val="single" w:sz="18" w:space="1" w:color="333399"/>
      </w:pBdr>
      <w:tabs>
        <w:tab w:val="left" w:pos="397"/>
        <w:tab w:val="left" w:pos="907"/>
        <w:tab w:val="left" w:pos="1134"/>
      </w:tabs>
      <w:spacing w:before="320" w:line="276" w:lineRule="auto"/>
      <w:jc w:val="both"/>
      <w:outlineLvl w:val="0"/>
    </w:pPr>
    <w:rPr>
      <w:rFonts w:ascii="Arial" w:eastAsia="Times New Roman" w:hAnsi="Arial" w:cs="Times New Roman"/>
      <w:b/>
      <w:bCs/>
      <w:color w:val="333399"/>
      <w:sz w:val="32"/>
      <w:szCs w:val="32"/>
      <w:lang w:val="en-US"/>
    </w:rPr>
  </w:style>
  <w:style w:type="paragraph" w:styleId="Heading2">
    <w:name w:val="heading 2"/>
    <w:basedOn w:val="Heading1"/>
    <w:next w:val="Normal"/>
    <w:link w:val="Heading2Char"/>
    <w:qFormat/>
    <w:rsid w:val="00BF3DC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Normal"/>
    <w:next w:val="Normal"/>
    <w:link w:val="Heading3Char"/>
    <w:semiHidden/>
    <w:unhideWhenUsed/>
    <w:qFormat/>
    <w:rsid w:val="00BF3DC2"/>
    <w:pPr>
      <w:keepNext/>
      <w:spacing w:before="240" w:after="60" w:line="276" w:lineRule="auto"/>
      <w:jc w:val="both"/>
      <w:outlineLvl w:val="2"/>
    </w:pPr>
    <w:rPr>
      <w:rFonts w:ascii="Arial" w:eastAsia="Times New Roman" w:hAnsi="Arial" w:cs="Arial"/>
      <w:b/>
      <w:bCs/>
      <w:sz w:val="26"/>
      <w:szCs w:val="26"/>
      <w:lang w:val="en-GB"/>
    </w:rPr>
  </w:style>
  <w:style w:type="paragraph" w:styleId="Heading4">
    <w:name w:val="heading 4"/>
    <w:basedOn w:val="Normal"/>
    <w:next w:val="Normal"/>
    <w:link w:val="Heading4Char"/>
    <w:semiHidden/>
    <w:unhideWhenUsed/>
    <w:qFormat/>
    <w:rsid w:val="00BF3DC2"/>
    <w:pPr>
      <w:keepNext/>
      <w:spacing w:after="120" w:line="360" w:lineRule="auto"/>
      <w:ind w:left="600"/>
      <w:jc w:val="both"/>
      <w:outlineLvl w:val="3"/>
    </w:pPr>
    <w:rPr>
      <w:rFonts w:ascii="Calibri" w:eastAsia="Times New Roman" w:hAnsi="Calibri" w:cs="Times New Roman"/>
      <w:b/>
      <w:bCs/>
      <w:szCs w:val="24"/>
      <w:lang w:val="en-GB"/>
    </w:rPr>
  </w:style>
  <w:style w:type="paragraph" w:styleId="Heading5">
    <w:name w:val="heading 5"/>
    <w:aliases w:val="Block Label"/>
    <w:basedOn w:val="Normal"/>
    <w:next w:val="Normal"/>
    <w:link w:val="Heading5Char"/>
    <w:qFormat/>
    <w:rsid w:val="00BF3DC2"/>
    <w:pPr>
      <w:numPr>
        <w:ilvl w:val="4"/>
        <w:numId w:val="1"/>
      </w:numPr>
      <w:tabs>
        <w:tab w:val="left" w:pos="397"/>
        <w:tab w:val="left" w:pos="567"/>
      </w:tabs>
      <w:spacing w:before="200" w:after="120" w:line="280" w:lineRule="exact"/>
      <w:jc w:val="both"/>
      <w:outlineLvl w:val="4"/>
    </w:pPr>
    <w:rPr>
      <w:rFonts w:ascii="Lucida Sans" w:eastAsia="Times New Roman" w:hAnsi="Lucida Sans" w:cs="Times New Roman"/>
      <w:b/>
      <w:szCs w:val="20"/>
      <w:lang w:val="en-US"/>
    </w:rPr>
  </w:style>
  <w:style w:type="paragraph" w:styleId="Heading6">
    <w:name w:val="heading 6"/>
    <w:basedOn w:val="Normal"/>
    <w:next w:val="Normal"/>
    <w:link w:val="Heading6Char"/>
    <w:unhideWhenUsed/>
    <w:qFormat/>
    <w:rsid w:val="00BF3DC2"/>
    <w:pPr>
      <w:spacing w:before="240" w:after="60" w:line="276" w:lineRule="auto"/>
      <w:jc w:val="both"/>
      <w:outlineLvl w:val="5"/>
    </w:pPr>
    <w:rPr>
      <w:rFonts w:ascii="Calibri" w:eastAsia="Times New Roman" w:hAnsi="Calibri" w:cs="Times New Roman"/>
      <w:b/>
      <w:bCs/>
      <w:lang w:val="en-GB"/>
    </w:rPr>
  </w:style>
  <w:style w:type="paragraph" w:styleId="Heading7">
    <w:name w:val="heading 7"/>
    <w:basedOn w:val="Normal"/>
    <w:next w:val="Normal"/>
    <w:link w:val="Heading7Char"/>
    <w:semiHidden/>
    <w:unhideWhenUsed/>
    <w:qFormat/>
    <w:rsid w:val="00BF3DC2"/>
    <w:pPr>
      <w:keepNext/>
      <w:spacing w:after="120" w:line="276" w:lineRule="auto"/>
      <w:jc w:val="both"/>
      <w:outlineLvl w:val="6"/>
    </w:pPr>
    <w:rPr>
      <w:rFonts w:ascii="Calibri" w:eastAsia="Times New Roman" w:hAnsi="Calibri" w:cs="Times New Roman"/>
      <w:b/>
      <w:bCs/>
      <w:szCs w:val="24"/>
      <w:lang w:val="en-GB"/>
    </w:rPr>
  </w:style>
  <w:style w:type="paragraph" w:styleId="Heading8">
    <w:name w:val="heading 8"/>
    <w:basedOn w:val="Normal"/>
    <w:next w:val="Normal"/>
    <w:link w:val="Heading8Char"/>
    <w:semiHidden/>
    <w:unhideWhenUsed/>
    <w:qFormat/>
    <w:rsid w:val="00BF3DC2"/>
    <w:pPr>
      <w:keepNext/>
      <w:spacing w:after="120" w:line="276" w:lineRule="auto"/>
      <w:jc w:val="both"/>
      <w:outlineLvl w:val="7"/>
    </w:pPr>
    <w:rPr>
      <w:rFonts w:ascii="Calibri" w:eastAsia="Times New Roman" w:hAnsi="Calibri" w:cs="Times New Roman"/>
      <w:b/>
      <w:bCs/>
      <w:szCs w:val="24"/>
      <w:u w:val="single"/>
      <w:lang w:val="en-GB"/>
    </w:rPr>
  </w:style>
  <w:style w:type="paragraph" w:styleId="Heading9">
    <w:name w:val="heading 9"/>
    <w:basedOn w:val="Normal"/>
    <w:next w:val="Normal"/>
    <w:link w:val="Heading9Char"/>
    <w:semiHidden/>
    <w:unhideWhenUsed/>
    <w:qFormat/>
    <w:rsid w:val="00BF3DC2"/>
    <w:pPr>
      <w:keepNext/>
      <w:spacing w:after="120" w:line="276" w:lineRule="auto"/>
      <w:jc w:val="both"/>
      <w:outlineLvl w:val="8"/>
    </w:pPr>
    <w:rPr>
      <w:rFonts w:ascii="Calibri" w:eastAsia="Times New Roman" w:hAnsi="Calibri" w:cs="Times New Roman"/>
      <w:b/>
      <w:bCs/>
      <w:szCs w:val="24"/>
      <w:u w:val="single"/>
      <w:lang w:val="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BF3DC2"/>
    <w:rPr>
      <w:rFonts w:ascii="Arial" w:eastAsia="Times New Roman" w:hAnsi="Arial" w:cs="Times New Roman"/>
      <w:b/>
      <w:bCs/>
      <w:color w:val="333399"/>
      <w:sz w:val="32"/>
      <w:szCs w:val="32"/>
      <w:lang w:val="en-US"/>
    </w:rPr>
  </w:style>
  <w:style w:type="character" w:customStyle="1" w:styleId="Heading2Char">
    <w:name w:val="Heading 2 Char"/>
    <w:basedOn w:val="DefaultParagraphFont"/>
    <w:link w:val="Heading2"/>
    <w:rsid w:val="00BF3DC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semiHidden/>
    <w:rsid w:val="00BF3DC2"/>
    <w:rPr>
      <w:rFonts w:ascii="Arial" w:eastAsia="Times New Roman" w:hAnsi="Arial" w:cs="Arial"/>
      <w:b/>
      <w:bCs/>
      <w:sz w:val="26"/>
      <w:szCs w:val="26"/>
      <w:lang w:val="en-GB"/>
    </w:rPr>
  </w:style>
  <w:style w:type="character" w:customStyle="1" w:styleId="Heading4Char">
    <w:name w:val="Heading 4 Char"/>
    <w:basedOn w:val="DefaultParagraphFont"/>
    <w:link w:val="Heading4"/>
    <w:semiHidden/>
    <w:rsid w:val="00BF3DC2"/>
    <w:rPr>
      <w:rFonts w:ascii="Calibri" w:eastAsia="Times New Roman" w:hAnsi="Calibri" w:cs="Times New Roman"/>
      <w:b/>
      <w:bCs/>
      <w:szCs w:val="24"/>
      <w:lang w:val="en-GB"/>
    </w:rPr>
  </w:style>
  <w:style w:type="character" w:customStyle="1" w:styleId="Heading5Char">
    <w:name w:val="Heading 5 Char"/>
    <w:aliases w:val="Block Label Char"/>
    <w:basedOn w:val="DefaultParagraphFont"/>
    <w:link w:val="Heading5"/>
    <w:rsid w:val="00BF3DC2"/>
    <w:rPr>
      <w:rFonts w:ascii="Lucida Sans" w:eastAsia="Times New Roman" w:hAnsi="Lucida Sans" w:cs="Times New Roman"/>
      <w:b/>
      <w:szCs w:val="20"/>
      <w:lang w:val="en-US"/>
    </w:rPr>
  </w:style>
  <w:style w:type="character" w:customStyle="1" w:styleId="Heading6Char">
    <w:name w:val="Heading 6 Char"/>
    <w:basedOn w:val="DefaultParagraphFont"/>
    <w:link w:val="Heading6"/>
    <w:rsid w:val="00BF3DC2"/>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BF3DC2"/>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BF3DC2"/>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BF3DC2"/>
    <w:rPr>
      <w:rFonts w:ascii="Calibri" w:eastAsia="Times New Roman" w:hAnsi="Calibri" w:cs="Times New Roman"/>
      <w:b/>
      <w:bCs/>
      <w:szCs w:val="24"/>
      <w:u w:val="single"/>
      <w:lang w:val="en-GB"/>
    </w:rPr>
  </w:style>
  <w:style w:type="paragraph" w:customStyle="1" w:styleId="Bullet">
    <w:name w:val="Bullet"/>
    <w:basedOn w:val="Normal"/>
    <w:rsid w:val="00BF3DC2"/>
    <w:pPr>
      <w:numPr>
        <w:numId w:val="2"/>
      </w:numPr>
      <w:spacing w:after="100" w:line="276" w:lineRule="auto"/>
      <w:jc w:val="both"/>
    </w:pPr>
    <w:rPr>
      <w:rFonts w:ascii="Calibri" w:eastAsia="MS Mincho" w:hAnsi="Calibri" w:cs="Times New Roman"/>
      <w:szCs w:val="24"/>
      <w:lang w:val="en-US" w:eastAsia="ja-JP"/>
    </w:rPr>
  </w:style>
  <w:style w:type="paragraph" w:styleId="Date">
    <w:name w:val="Date"/>
    <w:basedOn w:val="Normal"/>
    <w:next w:val="Normal"/>
    <w:link w:val="DateChar"/>
    <w:rsid w:val="00BF3DC2"/>
    <w:pPr>
      <w:tabs>
        <w:tab w:val="left" w:pos="397"/>
      </w:tabs>
      <w:spacing w:after="100" w:line="276" w:lineRule="auto"/>
      <w:jc w:val="both"/>
    </w:pPr>
    <w:rPr>
      <w:rFonts w:ascii="Calibri" w:eastAsia="MS Mincho" w:hAnsi="Calibri" w:cs="Times New Roman"/>
      <w:szCs w:val="24"/>
      <w:lang w:val="en-US" w:eastAsia="ja-JP"/>
    </w:rPr>
  </w:style>
  <w:style w:type="character" w:customStyle="1" w:styleId="DateChar">
    <w:name w:val="Date Char"/>
    <w:basedOn w:val="DefaultParagraphFont"/>
    <w:link w:val="Date"/>
    <w:rsid w:val="00BF3DC2"/>
    <w:rPr>
      <w:rFonts w:ascii="Calibri" w:eastAsia="MS Mincho" w:hAnsi="Calibri" w:cs="Times New Roman"/>
      <w:szCs w:val="24"/>
      <w:lang w:val="en-US" w:eastAsia="ja-JP"/>
    </w:rPr>
  </w:style>
  <w:style w:type="paragraph" w:customStyle="1" w:styleId="DocTitle">
    <w:name w:val="Doc Title"/>
    <w:basedOn w:val="Heading1"/>
    <w:rsid w:val="00BF3DC2"/>
  </w:style>
  <w:style w:type="paragraph" w:customStyle="1" w:styleId="inserttext">
    <w:name w:val="insert text"/>
    <w:basedOn w:val="Normal"/>
    <w:rsid w:val="00BF3DC2"/>
    <w:pPr>
      <w:tabs>
        <w:tab w:val="left" w:pos="397"/>
      </w:tabs>
      <w:spacing w:after="100" w:line="276" w:lineRule="auto"/>
      <w:ind w:left="794"/>
      <w:jc w:val="both"/>
    </w:pPr>
    <w:rPr>
      <w:rFonts w:ascii="Calibri" w:eastAsia="MS Mincho" w:hAnsi="Calibri" w:cs="Times New Roman"/>
      <w:szCs w:val="24"/>
      <w:lang w:val="en-US" w:eastAsia="ja-JP"/>
    </w:rPr>
  </w:style>
  <w:style w:type="paragraph" w:styleId="Footer">
    <w:name w:val="footer"/>
    <w:basedOn w:val="Normal"/>
    <w:link w:val="FooterChar"/>
    <w:uiPriority w:val="99"/>
    <w:rsid w:val="00BF3DC2"/>
    <w:pPr>
      <w:tabs>
        <w:tab w:val="center" w:pos="4320"/>
        <w:tab w:val="center" w:pos="8902"/>
      </w:tabs>
      <w:spacing w:after="100" w:line="276" w:lineRule="auto"/>
      <w:jc w:val="both"/>
    </w:pPr>
    <w:rPr>
      <w:rFonts w:ascii="Calibri" w:eastAsia="MS Mincho" w:hAnsi="Calibri" w:cs="Times New Roman"/>
      <w:szCs w:val="24"/>
      <w:lang w:val="en-US" w:eastAsia="ja-JP"/>
    </w:rPr>
  </w:style>
  <w:style w:type="character" w:customStyle="1" w:styleId="FooterChar">
    <w:name w:val="Footer Char"/>
    <w:basedOn w:val="DefaultParagraphFont"/>
    <w:link w:val="Footer"/>
    <w:uiPriority w:val="99"/>
    <w:rsid w:val="00BF3DC2"/>
    <w:rPr>
      <w:rFonts w:ascii="Calibri" w:eastAsia="MS Mincho" w:hAnsi="Calibri" w:cs="Times New Roman"/>
      <w:szCs w:val="24"/>
      <w:lang w:val="en-US" w:eastAsia="ja-JP"/>
    </w:rPr>
  </w:style>
  <w:style w:type="character" w:styleId="CommentReference">
    <w:name w:val="annotation reference"/>
    <w:uiPriority w:val="99"/>
    <w:rsid w:val="00BF3DC2"/>
    <w:rPr>
      <w:sz w:val="16"/>
      <w:szCs w:val="16"/>
    </w:rPr>
  </w:style>
  <w:style w:type="character" w:styleId="Hyperlink">
    <w:name w:val="Hyperlink"/>
    <w:uiPriority w:val="99"/>
    <w:rsid w:val="00BF3DC2"/>
    <w:rPr>
      <w:color w:val="0000FF"/>
      <w:u w:val="single"/>
    </w:rPr>
  </w:style>
  <w:style w:type="paragraph" w:styleId="Header">
    <w:name w:val="header"/>
    <w:basedOn w:val="Normal"/>
    <w:link w:val="HeaderChar"/>
    <w:uiPriority w:val="99"/>
    <w:rsid w:val="00BF3DC2"/>
    <w:pPr>
      <w:tabs>
        <w:tab w:val="center" w:pos="4320"/>
        <w:tab w:val="right" w:pos="8640"/>
      </w:tabs>
      <w:spacing w:after="120" w:line="276" w:lineRule="auto"/>
      <w:jc w:val="both"/>
    </w:pPr>
    <w:rPr>
      <w:rFonts w:ascii="Calibri" w:eastAsia="Times New Roman" w:hAnsi="Calibri" w:cs="Times New Roman"/>
      <w:szCs w:val="24"/>
      <w:lang w:val="en-GB"/>
    </w:rPr>
  </w:style>
  <w:style w:type="character" w:customStyle="1" w:styleId="HeaderChar">
    <w:name w:val="Header Char"/>
    <w:basedOn w:val="DefaultParagraphFont"/>
    <w:link w:val="Header"/>
    <w:uiPriority w:val="99"/>
    <w:rsid w:val="00BF3DC2"/>
    <w:rPr>
      <w:rFonts w:ascii="Calibri" w:eastAsia="Times New Roman" w:hAnsi="Calibri" w:cs="Times New Roman"/>
      <w:szCs w:val="24"/>
      <w:lang w:val="en-GB"/>
    </w:rPr>
  </w:style>
  <w:style w:type="character" w:styleId="PageNumber">
    <w:name w:val="page number"/>
    <w:basedOn w:val="DefaultParagraphFont"/>
    <w:rsid w:val="00BF3DC2"/>
  </w:style>
  <w:style w:type="paragraph" w:styleId="BalloonText">
    <w:name w:val="Balloon Text"/>
    <w:basedOn w:val="Normal"/>
    <w:link w:val="BalloonTextChar"/>
    <w:uiPriority w:val="99"/>
    <w:semiHidden/>
    <w:unhideWhenUsed/>
    <w:rsid w:val="00BF3DC2"/>
    <w:pPr>
      <w:spacing w:after="120" w:line="276" w:lineRule="auto"/>
      <w:jc w:val="both"/>
    </w:pPr>
    <w:rPr>
      <w:rFonts w:ascii="Tahoma" w:eastAsia="Times New Roman" w:hAnsi="Tahoma" w:cs="Tahoma"/>
      <w:sz w:val="16"/>
      <w:szCs w:val="16"/>
      <w:lang w:val="en-GB"/>
    </w:rPr>
  </w:style>
  <w:style w:type="character" w:customStyle="1" w:styleId="BalloonTextChar">
    <w:name w:val="Balloon Text Char"/>
    <w:basedOn w:val="DefaultParagraphFont"/>
    <w:link w:val="BalloonText"/>
    <w:uiPriority w:val="99"/>
    <w:semiHidden/>
    <w:rsid w:val="00BF3DC2"/>
    <w:rPr>
      <w:rFonts w:ascii="Tahoma" w:eastAsia="Times New Roman" w:hAnsi="Tahoma" w:cs="Tahoma"/>
      <w:sz w:val="16"/>
      <w:szCs w:val="16"/>
      <w:lang w:val="en-GB"/>
    </w:rPr>
  </w:style>
  <w:style w:type="paragraph" w:styleId="CommentText">
    <w:name w:val="annotation text"/>
    <w:basedOn w:val="Normal"/>
    <w:link w:val="CommentTextChar"/>
    <w:uiPriority w:val="99"/>
    <w:unhideWhenUsed/>
    <w:rsid w:val="00BF3DC2"/>
    <w:pPr>
      <w:spacing w:after="120" w:line="276" w:lineRule="auto"/>
      <w:jc w:val="both"/>
    </w:pPr>
    <w:rPr>
      <w:rFonts w:ascii="Calibri" w:eastAsia="Times New Roman" w:hAnsi="Calibri" w:cs="Times New Roman"/>
      <w:sz w:val="20"/>
      <w:szCs w:val="20"/>
      <w:lang w:val="en-GB"/>
    </w:rPr>
  </w:style>
  <w:style w:type="character" w:customStyle="1" w:styleId="CommentTextChar">
    <w:name w:val="Comment Text Char"/>
    <w:basedOn w:val="DefaultParagraphFont"/>
    <w:link w:val="CommentText"/>
    <w:uiPriority w:val="99"/>
    <w:rsid w:val="00BF3DC2"/>
    <w:rPr>
      <w:rFonts w:ascii="Calibri" w:eastAsia="Times New Roman" w:hAnsi="Calibri" w:cs="Times New Roman"/>
      <w:sz w:val="20"/>
      <w:szCs w:val="20"/>
      <w:lang w:val="en-GB"/>
    </w:rPr>
  </w:style>
  <w:style w:type="paragraph" w:styleId="CommentSubject">
    <w:name w:val="annotation subject"/>
    <w:basedOn w:val="CommentText"/>
    <w:next w:val="CommentText"/>
    <w:link w:val="CommentSubjectChar"/>
    <w:uiPriority w:val="99"/>
    <w:unhideWhenUsed/>
    <w:rsid w:val="00BF3DC2"/>
    <w:rPr>
      <w:b/>
      <w:bCs/>
    </w:rPr>
  </w:style>
  <w:style w:type="character" w:customStyle="1" w:styleId="CommentSubjectChar">
    <w:name w:val="Comment Subject Char"/>
    <w:basedOn w:val="CommentTextChar"/>
    <w:link w:val="CommentSubject"/>
    <w:uiPriority w:val="99"/>
    <w:rsid w:val="00BF3DC2"/>
    <w:rPr>
      <w:rFonts w:ascii="Calibri" w:eastAsia="Times New Roman" w:hAnsi="Calibri" w:cs="Times New Roman"/>
      <w:b/>
      <w:bCs/>
      <w:sz w:val="20"/>
      <w:szCs w:val="20"/>
      <w:lang w:val="en-GB"/>
    </w:rPr>
  </w:style>
  <w:style w:type="paragraph" w:styleId="Revision">
    <w:name w:val="Revision"/>
    <w:hidden/>
    <w:uiPriority w:val="99"/>
    <w:semiHidden/>
    <w:rsid w:val="00BF3DC2"/>
    <w:pPr>
      <w:spacing w:after="0" w:line="240" w:lineRule="auto"/>
    </w:pPr>
    <w:rPr>
      <w:rFonts w:ascii="Times New Roman" w:eastAsia="Times New Roman" w:hAnsi="Times New Roman" w:cs="Times New Roman"/>
      <w:sz w:val="24"/>
      <w:szCs w:val="24"/>
      <w:lang w:val="en-GB"/>
    </w:rPr>
  </w:style>
  <w:style w:type="paragraph" w:styleId="BodyText">
    <w:name w:val="Body Text"/>
    <w:basedOn w:val="Normal"/>
    <w:link w:val="BodyTextChar"/>
    <w:unhideWhenUsed/>
    <w:rsid w:val="00BF3DC2"/>
    <w:pPr>
      <w:suppressAutoHyphens/>
      <w:spacing w:after="240" w:line="276" w:lineRule="auto"/>
      <w:jc w:val="both"/>
    </w:pPr>
    <w:rPr>
      <w:rFonts w:ascii="Calibri" w:eastAsia="Times New Roman" w:hAnsi="Calibri" w:cs="Times New Roman"/>
      <w:szCs w:val="24"/>
      <w:lang w:val="en-GB"/>
    </w:rPr>
  </w:style>
  <w:style w:type="character" w:customStyle="1" w:styleId="BodyTextChar">
    <w:name w:val="Body Text Char"/>
    <w:basedOn w:val="DefaultParagraphFont"/>
    <w:link w:val="BodyText"/>
    <w:rsid w:val="00BF3DC2"/>
    <w:rPr>
      <w:rFonts w:ascii="Calibri" w:eastAsia="Times New Roman" w:hAnsi="Calibri" w:cs="Times New Roman"/>
      <w:szCs w:val="24"/>
      <w:lang w:val="en-GB"/>
    </w:rPr>
  </w:style>
  <w:style w:type="paragraph" w:customStyle="1" w:styleId="western">
    <w:name w:val="western"/>
    <w:basedOn w:val="Normal"/>
    <w:rsid w:val="00BF3DC2"/>
    <w:pPr>
      <w:suppressAutoHyphens/>
      <w:spacing w:before="280" w:after="120" w:line="276" w:lineRule="auto"/>
      <w:jc w:val="both"/>
    </w:pPr>
    <w:rPr>
      <w:rFonts w:ascii="Arial Unicode MS" w:eastAsia="Arial Unicode MS" w:hAnsi="Arial Unicode MS" w:cs="Times New Roman"/>
      <w:szCs w:val="24"/>
      <w:lang w:val="en-GB" w:eastAsia="ar-SA"/>
    </w:rPr>
  </w:style>
  <w:style w:type="character" w:styleId="PlaceholderText">
    <w:name w:val="Placeholder Text"/>
    <w:basedOn w:val="DefaultParagraphFont"/>
    <w:uiPriority w:val="99"/>
    <w:rsid w:val="00BF3DC2"/>
    <w:rPr>
      <w:color w:val="808080"/>
    </w:rPr>
  </w:style>
  <w:style w:type="paragraph" w:styleId="ListParagraph">
    <w:name w:val="List Paragraph"/>
    <w:aliases w:val="Subtitle Cover Page,List Paragraph1"/>
    <w:basedOn w:val="Normal"/>
    <w:link w:val="ListParagraphChar"/>
    <w:uiPriority w:val="99"/>
    <w:qFormat/>
    <w:rsid w:val="00BF3DC2"/>
    <w:pPr>
      <w:spacing w:after="120" w:line="276" w:lineRule="auto"/>
      <w:ind w:left="720"/>
      <w:contextualSpacing/>
      <w:jc w:val="both"/>
    </w:pPr>
    <w:rPr>
      <w:rFonts w:ascii="Calibri" w:eastAsia="Times New Roman" w:hAnsi="Calibri" w:cs="Times New Roman"/>
      <w:szCs w:val="24"/>
      <w:lang w:val="en-GB"/>
    </w:rPr>
  </w:style>
  <w:style w:type="table" w:styleId="TableGrid">
    <w:name w:val="Table Grid"/>
    <w:basedOn w:val="TableNormal"/>
    <w:uiPriority w:val="59"/>
    <w:rsid w:val="00BF3DC2"/>
    <w:pPr>
      <w:spacing w:after="0" w:line="240" w:lineRule="auto"/>
    </w:pPr>
    <w:rPr>
      <w:rFonts w:ascii="Times New Roman" w:eastAsia="Times New Roman" w:hAnsi="Times New Roman" w:cs="Times New Roman"/>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otnoteReference">
    <w:name w:val="footnote reference"/>
    <w:basedOn w:val="DefaultParagraphFont"/>
    <w:uiPriority w:val="99"/>
    <w:unhideWhenUsed/>
    <w:rsid w:val="00BF3DC2"/>
    <w:rPr>
      <w:vertAlign w:val="superscript"/>
    </w:rPr>
  </w:style>
  <w:style w:type="paragraph" w:styleId="FootnoteText">
    <w:name w:val="footnote text"/>
    <w:basedOn w:val="Normal"/>
    <w:link w:val="FootnoteTextChar"/>
    <w:uiPriority w:val="99"/>
    <w:unhideWhenUsed/>
    <w:rsid w:val="00BF3DC2"/>
    <w:pPr>
      <w:spacing w:after="120" w:line="276" w:lineRule="auto"/>
      <w:jc w:val="both"/>
    </w:pPr>
    <w:rPr>
      <w:sz w:val="20"/>
      <w:szCs w:val="20"/>
    </w:rPr>
  </w:style>
  <w:style w:type="character" w:customStyle="1" w:styleId="FootnoteTextChar">
    <w:name w:val="Footnote Text Char"/>
    <w:basedOn w:val="DefaultParagraphFont"/>
    <w:link w:val="FootnoteText"/>
    <w:uiPriority w:val="99"/>
    <w:rsid w:val="00BF3DC2"/>
    <w:rPr>
      <w:sz w:val="20"/>
      <w:szCs w:val="20"/>
    </w:rPr>
  </w:style>
  <w:style w:type="paragraph" w:styleId="NormalWeb">
    <w:name w:val="Normal (Web)"/>
    <w:basedOn w:val="Normal"/>
    <w:uiPriority w:val="99"/>
    <w:unhideWhenUsed/>
    <w:rsid w:val="00BF3DC2"/>
    <w:pPr>
      <w:suppressAutoHyphens/>
      <w:spacing w:before="100" w:after="100" w:line="276" w:lineRule="auto"/>
      <w:jc w:val="both"/>
    </w:pPr>
    <w:rPr>
      <w:rFonts w:ascii="Calibri" w:eastAsia="Times New Roman" w:hAnsi="Calibri" w:cs="Times New Roman"/>
      <w:szCs w:val="24"/>
      <w:lang w:eastAsia="ar-SA"/>
    </w:rPr>
  </w:style>
  <w:style w:type="paragraph" w:styleId="Title">
    <w:name w:val="Title"/>
    <w:basedOn w:val="Normal"/>
    <w:link w:val="TitleChar"/>
    <w:qFormat/>
    <w:rsid w:val="00BF3DC2"/>
    <w:pPr>
      <w:widowControl w:val="0"/>
      <w:suppressAutoHyphens/>
      <w:spacing w:after="120" w:line="276" w:lineRule="auto"/>
      <w:jc w:val="center"/>
    </w:pPr>
    <w:rPr>
      <w:rFonts w:ascii="Calibri" w:eastAsia="SimSun" w:hAnsi="Calibri" w:cs="Times New Roman"/>
      <w:b/>
      <w:bCs/>
      <w:kern w:val="2"/>
      <w:szCs w:val="24"/>
      <w:u w:val="single"/>
      <w:lang w:val="en-GB" w:eastAsia="hi-IN"/>
    </w:rPr>
  </w:style>
  <w:style w:type="character" w:customStyle="1" w:styleId="TitleChar">
    <w:name w:val="Title Char"/>
    <w:basedOn w:val="DefaultParagraphFont"/>
    <w:link w:val="Title"/>
    <w:rsid w:val="00BF3DC2"/>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BF3DC2"/>
    <w:pPr>
      <w:suppressAutoHyphens/>
      <w:spacing w:after="120" w:line="276" w:lineRule="auto"/>
      <w:ind w:left="720" w:hanging="360"/>
      <w:jc w:val="both"/>
    </w:pPr>
    <w:rPr>
      <w:rFonts w:ascii="Calibri" w:eastAsia="Times New Roman" w:hAnsi="Calibri" w:cs="Times New Roman"/>
      <w:szCs w:val="24"/>
      <w:lang w:val="en-GB" w:eastAsia="ar-SA"/>
    </w:rPr>
  </w:style>
  <w:style w:type="character" w:customStyle="1" w:styleId="BodyTextIndentChar">
    <w:name w:val="Body Text Indent Char"/>
    <w:basedOn w:val="DefaultParagraphFont"/>
    <w:link w:val="BodyTextIndent"/>
    <w:rsid w:val="00BF3DC2"/>
    <w:rPr>
      <w:rFonts w:ascii="Calibri" w:eastAsia="Times New Roman" w:hAnsi="Calibri" w:cs="Times New Roman"/>
      <w:szCs w:val="24"/>
      <w:lang w:val="en-GB" w:eastAsia="ar-SA"/>
    </w:rPr>
  </w:style>
  <w:style w:type="character" w:customStyle="1" w:styleId="BodyText2Char">
    <w:name w:val="Body Text 2 Char"/>
    <w:basedOn w:val="DefaultParagraphFont"/>
    <w:link w:val="BodyText2"/>
    <w:semiHidden/>
    <w:rsid w:val="00BF3DC2"/>
    <w:rPr>
      <w:sz w:val="24"/>
      <w:szCs w:val="24"/>
      <w:lang w:val="en-GB"/>
    </w:rPr>
  </w:style>
  <w:style w:type="paragraph" w:styleId="BodyText2">
    <w:name w:val="Body Text 2"/>
    <w:basedOn w:val="Normal"/>
    <w:link w:val="BodyText2Char"/>
    <w:semiHidden/>
    <w:unhideWhenUsed/>
    <w:rsid w:val="00BF3DC2"/>
    <w:pPr>
      <w:spacing w:after="120" w:line="276" w:lineRule="auto"/>
      <w:jc w:val="both"/>
    </w:pPr>
    <w:rPr>
      <w:sz w:val="24"/>
      <w:szCs w:val="24"/>
      <w:lang w:val="en-GB"/>
    </w:rPr>
  </w:style>
  <w:style w:type="character" w:customStyle="1" w:styleId="BodyText2Char1">
    <w:name w:val="Body Text 2 Char1"/>
    <w:basedOn w:val="DefaultParagraphFont"/>
    <w:uiPriority w:val="99"/>
    <w:semiHidden/>
    <w:rsid w:val="00BF3DC2"/>
  </w:style>
  <w:style w:type="character" w:customStyle="1" w:styleId="BodyText3Char">
    <w:name w:val="Body Text 3 Char"/>
    <w:basedOn w:val="DefaultParagraphFont"/>
    <w:link w:val="BodyText3"/>
    <w:semiHidden/>
    <w:rsid w:val="00BF3DC2"/>
    <w:rPr>
      <w:b/>
      <w:bCs/>
      <w:sz w:val="24"/>
      <w:szCs w:val="24"/>
      <w:u w:val="single"/>
      <w:lang w:val="en-GB"/>
    </w:rPr>
  </w:style>
  <w:style w:type="paragraph" w:styleId="BodyText3">
    <w:name w:val="Body Text 3"/>
    <w:basedOn w:val="Normal"/>
    <w:link w:val="BodyText3Char"/>
    <w:semiHidden/>
    <w:unhideWhenUsed/>
    <w:rsid w:val="00BF3DC2"/>
    <w:pPr>
      <w:spacing w:after="120" w:line="360" w:lineRule="auto"/>
      <w:jc w:val="both"/>
    </w:pPr>
    <w:rPr>
      <w:b/>
      <w:bCs/>
      <w:sz w:val="24"/>
      <w:szCs w:val="24"/>
      <w:u w:val="single"/>
      <w:lang w:val="en-GB"/>
    </w:rPr>
  </w:style>
  <w:style w:type="character" w:customStyle="1" w:styleId="BodyText3Char1">
    <w:name w:val="Body Text 3 Char1"/>
    <w:basedOn w:val="DefaultParagraphFont"/>
    <w:uiPriority w:val="99"/>
    <w:semiHidden/>
    <w:rsid w:val="00BF3DC2"/>
    <w:rPr>
      <w:sz w:val="16"/>
      <w:szCs w:val="16"/>
    </w:rPr>
  </w:style>
  <w:style w:type="character" w:customStyle="1" w:styleId="BodyTextIndent2Char">
    <w:name w:val="Body Text Indent 2 Char"/>
    <w:basedOn w:val="DefaultParagraphFont"/>
    <w:link w:val="BodyTextIndent2"/>
    <w:semiHidden/>
    <w:rsid w:val="00BF3DC2"/>
    <w:rPr>
      <w:noProof/>
      <w:sz w:val="24"/>
      <w:szCs w:val="24"/>
      <w:lang w:val="en-GB"/>
    </w:rPr>
  </w:style>
  <w:style w:type="paragraph" w:styleId="BodyTextIndent2">
    <w:name w:val="Body Text Indent 2"/>
    <w:basedOn w:val="Normal"/>
    <w:link w:val="BodyTextIndent2Char"/>
    <w:semiHidden/>
    <w:unhideWhenUsed/>
    <w:rsid w:val="00BF3DC2"/>
    <w:pPr>
      <w:spacing w:after="120" w:line="360" w:lineRule="auto"/>
      <w:ind w:left="360"/>
      <w:jc w:val="both"/>
    </w:pPr>
    <w:rPr>
      <w:noProof/>
      <w:sz w:val="24"/>
      <w:szCs w:val="24"/>
      <w:lang w:val="en-GB"/>
    </w:rPr>
  </w:style>
  <w:style w:type="character" w:customStyle="1" w:styleId="BodyTextIndent2Char1">
    <w:name w:val="Body Text Indent 2 Char1"/>
    <w:basedOn w:val="DefaultParagraphFont"/>
    <w:uiPriority w:val="99"/>
    <w:semiHidden/>
    <w:rsid w:val="00BF3DC2"/>
  </w:style>
  <w:style w:type="character" w:customStyle="1" w:styleId="BodyTextIndent3Char">
    <w:name w:val="Body Text Indent 3 Char"/>
    <w:basedOn w:val="DefaultParagraphFont"/>
    <w:link w:val="BodyTextIndent3"/>
    <w:semiHidden/>
    <w:rsid w:val="00BF3DC2"/>
    <w:rPr>
      <w:sz w:val="24"/>
      <w:szCs w:val="24"/>
      <w:lang w:val="en-GB" w:eastAsia="ar-SA"/>
    </w:rPr>
  </w:style>
  <w:style w:type="paragraph" w:styleId="BodyTextIndent3">
    <w:name w:val="Body Text Indent 3"/>
    <w:basedOn w:val="Normal"/>
    <w:link w:val="BodyTextIndent3Char"/>
    <w:semiHidden/>
    <w:unhideWhenUsed/>
    <w:rsid w:val="00BF3DC2"/>
    <w:pPr>
      <w:suppressAutoHyphens/>
      <w:spacing w:after="120" w:line="276" w:lineRule="auto"/>
      <w:ind w:left="720"/>
      <w:jc w:val="both"/>
    </w:pPr>
    <w:rPr>
      <w:sz w:val="24"/>
      <w:szCs w:val="24"/>
      <w:lang w:val="en-GB" w:eastAsia="ar-SA"/>
    </w:rPr>
  </w:style>
  <w:style w:type="character" w:customStyle="1" w:styleId="BodyTextIndent3Char1">
    <w:name w:val="Body Text Indent 3 Char1"/>
    <w:basedOn w:val="DefaultParagraphFont"/>
    <w:uiPriority w:val="99"/>
    <w:semiHidden/>
    <w:rsid w:val="00BF3DC2"/>
    <w:rPr>
      <w:sz w:val="16"/>
      <w:szCs w:val="16"/>
    </w:rPr>
  </w:style>
  <w:style w:type="paragraph" w:customStyle="1" w:styleId="Parties">
    <w:name w:val="Parties"/>
    <w:basedOn w:val="Normal"/>
    <w:rsid w:val="00BF3DC2"/>
    <w:pPr>
      <w:numPr>
        <w:numId w:val="6"/>
      </w:numPr>
      <w:suppressAutoHyphens/>
      <w:spacing w:after="240" w:line="312" w:lineRule="auto"/>
      <w:jc w:val="both"/>
    </w:pPr>
    <w:rPr>
      <w:rFonts w:ascii="Calibri" w:eastAsia="Times New Roman" w:hAnsi="Calibri" w:cs="Times New Roman"/>
      <w:szCs w:val="20"/>
      <w:lang w:val="en-GB" w:eastAsia="ar-SA"/>
    </w:rPr>
  </w:style>
  <w:style w:type="paragraph" w:customStyle="1" w:styleId="Level1">
    <w:name w:val="Level 1"/>
    <w:basedOn w:val="Normal"/>
    <w:rsid w:val="00BF3DC2"/>
    <w:pPr>
      <w:numPr>
        <w:numId w:val="7"/>
      </w:numPr>
      <w:tabs>
        <w:tab w:val="left" w:pos="851"/>
      </w:tabs>
      <w:suppressAutoHyphens/>
      <w:spacing w:after="240" w:line="312" w:lineRule="auto"/>
      <w:jc w:val="both"/>
      <w:outlineLvl w:val="0"/>
    </w:pPr>
    <w:rPr>
      <w:rFonts w:ascii="Calibri" w:eastAsia="Times New Roman" w:hAnsi="Calibri" w:cs="Times New Roman"/>
      <w:szCs w:val="20"/>
      <w:lang w:val="en-GB" w:eastAsia="ar-SA"/>
    </w:rPr>
  </w:style>
  <w:style w:type="paragraph" w:customStyle="1" w:styleId="DefaultText">
    <w:name w:val="Default Text"/>
    <w:basedOn w:val="Normal"/>
    <w:rsid w:val="00BF3DC2"/>
    <w:pPr>
      <w:suppressAutoHyphens/>
      <w:overflowPunct w:val="0"/>
      <w:autoSpaceDE w:val="0"/>
      <w:spacing w:after="120" w:line="276" w:lineRule="auto"/>
      <w:jc w:val="both"/>
    </w:pPr>
    <w:rPr>
      <w:rFonts w:ascii="Calibri" w:eastAsia="Times New Roman" w:hAnsi="Calibri" w:cs="Times New Roman"/>
      <w:szCs w:val="20"/>
      <w:lang w:val="en-GB" w:eastAsia="ar-SA"/>
    </w:rPr>
  </w:style>
  <w:style w:type="paragraph" w:customStyle="1" w:styleId="No2">
    <w:name w:val="No 2"/>
    <w:basedOn w:val="Normal"/>
    <w:rsid w:val="00BF3DC2"/>
    <w:pPr>
      <w:tabs>
        <w:tab w:val="left" w:pos="-720"/>
      </w:tabs>
      <w:suppressAutoHyphens/>
      <w:spacing w:after="240" w:line="276" w:lineRule="auto"/>
      <w:ind w:left="720" w:hanging="720"/>
      <w:jc w:val="both"/>
    </w:pPr>
    <w:rPr>
      <w:rFonts w:ascii="Calibri" w:eastAsia="Times New Roman" w:hAnsi="Calibri" w:cs="Times New Roman"/>
      <w:spacing w:val="-3"/>
      <w:szCs w:val="20"/>
      <w:lang w:val="en-US" w:eastAsia="ar-SA"/>
    </w:rPr>
  </w:style>
  <w:style w:type="paragraph" w:customStyle="1" w:styleId="Level2">
    <w:name w:val="Level 2"/>
    <w:basedOn w:val="Normal"/>
    <w:rsid w:val="00BF3DC2"/>
    <w:pPr>
      <w:numPr>
        <w:ilvl w:val="1"/>
        <w:numId w:val="7"/>
      </w:numPr>
      <w:tabs>
        <w:tab w:val="left" w:pos="851"/>
      </w:tabs>
      <w:suppressAutoHyphens/>
      <w:spacing w:after="240" w:line="312" w:lineRule="auto"/>
      <w:jc w:val="both"/>
      <w:outlineLvl w:val="1"/>
    </w:pPr>
    <w:rPr>
      <w:rFonts w:ascii="Calibri" w:eastAsia="Times New Roman" w:hAnsi="Calibri" w:cs="Times New Roman"/>
      <w:szCs w:val="20"/>
      <w:lang w:val="en-GB" w:eastAsia="ar-SA"/>
    </w:rPr>
  </w:style>
  <w:style w:type="paragraph" w:customStyle="1" w:styleId="StyleBullet12ptAfter10ptLinespacingMultiple133li">
    <w:name w:val="Style Bullet + 12 pt After:  10 pt Line spacing:  Multiple 1.33 li"/>
    <w:basedOn w:val="Bullet"/>
    <w:semiHidden/>
    <w:rsid w:val="00BF3DC2"/>
    <w:pPr>
      <w:numPr>
        <w:numId w:val="0"/>
      </w:numPr>
      <w:tabs>
        <w:tab w:val="num" w:pos="397"/>
      </w:tabs>
      <w:spacing w:after="200"/>
      <w:ind w:left="397" w:hanging="397"/>
    </w:pPr>
    <w:rPr>
      <w:sz w:val="24"/>
      <w:szCs w:val="20"/>
    </w:rPr>
  </w:style>
  <w:style w:type="paragraph" w:customStyle="1" w:styleId="Paragraph3">
    <w:name w:val="Paragraph 3"/>
    <w:basedOn w:val="Normal"/>
    <w:semiHidden/>
    <w:rsid w:val="00BF3DC2"/>
    <w:pPr>
      <w:widowControl w:val="0"/>
      <w:suppressAutoHyphens/>
      <w:spacing w:after="120" w:line="276" w:lineRule="auto"/>
      <w:jc w:val="both"/>
    </w:pPr>
    <w:rPr>
      <w:rFonts w:ascii="Calibri" w:eastAsia="Lucida Sans Unicode" w:hAnsi="Calibri" w:cs="Times New Roman"/>
      <w:kern w:val="2"/>
      <w:szCs w:val="24"/>
      <w:lang w:val="en-GB" w:eastAsia="ar-SA"/>
    </w:rPr>
  </w:style>
  <w:style w:type="character" w:customStyle="1" w:styleId="Level1asHeadingtext">
    <w:name w:val="Level 1 as Heading (text)"/>
    <w:rsid w:val="00BF3DC2"/>
    <w:rPr>
      <w:b/>
      <w:bCs w:val="0"/>
    </w:rPr>
  </w:style>
  <w:style w:type="paragraph" w:customStyle="1" w:styleId="Default">
    <w:name w:val="Default"/>
    <w:rsid w:val="00BF3DC2"/>
    <w:pPr>
      <w:autoSpaceDE w:val="0"/>
      <w:autoSpaceDN w:val="0"/>
      <w:adjustRightInd w:val="0"/>
      <w:spacing w:after="0" w:line="240" w:lineRule="auto"/>
    </w:pPr>
    <w:rPr>
      <w:rFonts w:ascii="Times New Roman" w:eastAsia="Times New Roman" w:hAnsi="Times New Roman" w:cs="Times New Roman"/>
      <w:color w:val="000000"/>
      <w:sz w:val="24"/>
      <w:szCs w:val="24"/>
      <w:lang w:eastAsia="en-IE"/>
    </w:rPr>
  </w:style>
  <w:style w:type="character" w:customStyle="1" w:styleId="searchword1">
    <w:name w:val="searchword1"/>
    <w:basedOn w:val="DefaultParagraphFont"/>
    <w:rsid w:val="00BF3DC2"/>
    <w:rPr>
      <w:shd w:val="clear" w:color="auto" w:fill="FFFF00"/>
    </w:rPr>
  </w:style>
  <w:style w:type="character" w:customStyle="1" w:styleId="DocumentMapChar">
    <w:name w:val="Document Map Char"/>
    <w:basedOn w:val="DefaultParagraphFont"/>
    <w:link w:val="DocumentMap"/>
    <w:semiHidden/>
    <w:rsid w:val="00BF3DC2"/>
    <w:rPr>
      <w:rFonts w:ascii="Tahoma" w:hAnsi="Tahoma" w:cs="Tahoma"/>
      <w:sz w:val="16"/>
      <w:szCs w:val="16"/>
      <w:lang w:val="en-GB"/>
    </w:rPr>
  </w:style>
  <w:style w:type="paragraph" w:styleId="DocumentMap">
    <w:name w:val="Document Map"/>
    <w:basedOn w:val="Normal"/>
    <w:link w:val="DocumentMapChar"/>
    <w:semiHidden/>
    <w:unhideWhenUsed/>
    <w:rsid w:val="00BF3DC2"/>
    <w:pPr>
      <w:spacing w:after="120" w:line="276" w:lineRule="auto"/>
      <w:jc w:val="both"/>
    </w:pPr>
    <w:rPr>
      <w:rFonts w:ascii="Tahoma" w:hAnsi="Tahoma" w:cs="Tahoma"/>
      <w:sz w:val="16"/>
      <w:szCs w:val="16"/>
      <w:lang w:val="en-GB"/>
    </w:rPr>
  </w:style>
  <w:style w:type="character" w:customStyle="1" w:styleId="DocumentMapChar1">
    <w:name w:val="Document Map Char1"/>
    <w:basedOn w:val="DefaultParagraphFont"/>
    <w:uiPriority w:val="99"/>
    <w:semiHidden/>
    <w:rsid w:val="00BF3DC2"/>
    <w:rPr>
      <w:rFonts w:ascii="Segoe UI" w:hAnsi="Segoe UI" w:cs="Segoe UI"/>
      <w:sz w:val="16"/>
      <w:szCs w:val="16"/>
    </w:rPr>
  </w:style>
  <w:style w:type="paragraph" w:styleId="NoSpacing">
    <w:name w:val="No Spacing"/>
    <w:basedOn w:val="Normal"/>
    <w:uiPriority w:val="1"/>
    <w:qFormat/>
    <w:rsid w:val="00BF3DC2"/>
    <w:pPr>
      <w:spacing w:after="120" w:line="276" w:lineRule="auto"/>
      <w:jc w:val="both"/>
    </w:pPr>
    <w:rPr>
      <w:rFonts w:ascii="Calibri" w:eastAsia="Calibri" w:hAnsi="Calibri" w:cs="Times New Roman"/>
    </w:rPr>
  </w:style>
  <w:style w:type="paragraph" w:customStyle="1" w:styleId="TableText">
    <w:name w:val="Table Text"/>
    <w:basedOn w:val="Normal"/>
    <w:rsid w:val="00BF3DC2"/>
    <w:pPr>
      <w:spacing w:before="60" w:after="120" w:line="276" w:lineRule="auto"/>
      <w:jc w:val="both"/>
    </w:pPr>
    <w:rPr>
      <w:rFonts w:ascii="Arial" w:eastAsia="Times New Roman" w:hAnsi="Arial" w:cs="Times New Roman"/>
      <w:spacing w:val="-5"/>
      <w:sz w:val="16"/>
      <w:szCs w:val="20"/>
    </w:rPr>
  </w:style>
  <w:style w:type="paragraph" w:customStyle="1" w:styleId="TableHeader">
    <w:name w:val="Table Header"/>
    <w:basedOn w:val="Normal"/>
    <w:rsid w:val="00BF3DC2"/>
    <w:pPr>
      <w:spacing w:before="60" w:after="120" w:line="276" w:lineRule="auto"/>
      <w:jc w:val="center"/>
    </w:pPr>
    <w:rPr>
      <w:rFonts w:ascii="Arial Black" w:eastAsia="Times New Roman" w:hAnsi="Arial Black" w:cs="Times New Roman"/>
      <w:spacing w:val="-5"/>
      <w:sz w:val="16"/>
      <w:szCs w:val="20"/>
    </w:rPr>
  </w:style>
  <w:style w:type="paragraph" w:customStyle="1" w:styleId="P1">
    <w:name w:val="P1"/>
    <w:basedOn w:val="Normal"/>
    <w:rsid w:val="00BF3DC2"/>
    <w:pPr>
      <w:tabs>
        <w:tab w:val="right" w:pos="993"/>
      </w:tabs>
      <w:autoSpaceDE w:val="0"/>
      <w:autoSpaceDN w:val="0"/>
      <w:adjustRightInd w:val="0"/>
      <w:spacing w:after="120" w:line="300" w:lineRule="exact"/>
      <w:ind w:left="1138" w:hanging="1138"/>
      <w:jc w:val="both"/>
    </w:pPr>
    <w:rPr>
      <w:rFonts w:ascii="Calibri" w:eastAsia="Times New Roman" w:hAnsi="Calibri" w:cs="Times New Roman"/>
      <w:szCs w:val="24"/>
      <w:lang w:eastAsia="en-GB"/>
    </w:rPr>
  </w:style>
  <w:style w:type="paragraph" w:customStyle="1" w:styleId="R2">
    <w:name w:val="R2"/>
    <w:basedOn w:val="Normal"/>
    <w:rsid w:val="00BF3DC2"/>
    <w:pPr>
      <w:tabs>
        <w:tab w:val="left" w:pos="540"/>
      </w:tabs>
      <w:autoSpaceDE w:val="0"/>
      <w:autoSpaceDN w:val="0"/>
      <w:adjustRightInd w:val="0"/>
      <w:spacing w:before="240" w:after="120" w:line="300" w:lineRule="atLeast"/>
      <w:ind w:firstLine="180"/>
      <w:jc w:val="both"/>
    </w:pPr>
    <w:rPr>
      <w:rFonts w:ascii="Calibri" w:eastAsia="Times New Roman" w:hAnsi="Calibri" w:cs="Times New Roman"/>
      <w:szCs w:val="24"/>
      <w:lang w:eastAsia="en-GB"/>
    </w:rPr>
  </w:style>
  <w:style w:type="paragraph" w:customStyle="1" w:styleId="ACBody3">
    <w:name w:val="AC Body 3"/>
    <w:basedOn w:val="Normal"/>
    <w:rsid w:val="00BF3DC2"/>
    <w:pPr>
      <w:adjustRightInd w:val="0"/>
      <w:spacing w:after="220" w:line="276" w:lineRule="auto"/>
      <w:ind w:left="2160"/>
      <w:jc w:val="both"/>
    </w:pPr>
    <w:rPr>
      <w:rFonts w:ascii="Calibri" w:eastAsia="Times New Roman" w:hAnsi="Calibri" w:cs="Times New Roman"/>
      <w:lang w:val="en-GB"/>
    </w:rPr>
  </w:style>
  <w:style w:type="paragraph" w:customStyle="1" w:styleId="Body">
    <w:name w:val="Body"/>
    <w:basedOn w:val="Normal"/>
    <w:rsid w:val="00BF3DC2"/>
    <w:pPr>
      <w:adjustRightInd w:val="0"/>
      <w:spacing w:after="220" w:line="276" w:lineRule="auto"/>
      <w:jc w:val="both"/>
    </w:pPr>
    <w:rPr>
      <w:rFonts w:ascii="Calibri" w:eastAsia="Times New Roman" w:hAnsi="Calibri" w:cs="Times New Roman"/>
      <w:lang w:val="en-GB"/>
    </w:rPr>
  </w:style>
  <w:style w:type="character" w:customStyle="1" w:styleId="pgsubtitle">
    <w:name w:val="pgsubtitle"/>
    <w:rsid w:val="00BF3DC2"/>
  </w:style>
  <w:style w:type="character" w:customStyle="1" w:styleId="st1">
    <w:name w:val="st1"/>
    <w:basedOn w:val="DefaultParagraphFont"/>
    <w:rsid w:val="00BF3DC2"/>
  </w:style>
  <w:style w:type="paragraph" w:customStyle="1" w:styleId="OpenFormatting">
    <w:name w:val="Open Formatting"/>
    <w:basedOn w:val="Normal"/>
    <w:link w:val="OpenFormattingChar"/>
    <w:qFormat/>
    <w:locked/>
    <w:rsid w:val="00BF3DC2"/>
    <w:pPr>
      <w:spacing w:after="120" w:line="276" w:lineRule="auto"/>
      <w:jc w:val="both"/>
    </w:pPr>
    <w:rPr>
      <w:rFonts w:ascii="Calibri" w:eastAsia="Times New Roman" w:hAnsi="Calibri" w:cs="Times New Roman"/>
      <w:color w:val="FF0000"/>
      <w:lang w:val="en-GB"/>
    </w:rPr>
  </w:style>
  <w:style w:type="character" w:customStyle="1" w:styleId="OpenFormattingChar">
    <w:name w:val="Open Formatting Char"/>
    <w:basedOn w:val="DefaultParagraphFont"/>
    <w:link w:val="OpenFormatting"/>
    <w:rsid w:val="00BF3DC2"/>
    <w:rPr>
      <w:rFonts w:ascii="Calibri" w:eastAsia="Times New Roman" w:hAnsi="Calibri" w:cs="Times New Roman"/>
      <w:color w:val="FF0000"/>
      <w:lang w:val="en-GB"/>
    </w:rPr>
  </w:style>
  <w:style w:type="table" w:styleId="GridTable4-Accent1">
    <w:name w:val="Grid Table 4 Accent 1"/>
    <w:basedOn w:val="TableNormal"/>
    <w:uiPriority w:val="49"/>
    <w:rsid w:val="00BF3DC2"/>
    <w:pPr>
      <w:spacing w:after="0" w:line="240" w:lineRule="auto"/>
    </w:pPr>
    <w:rPr>
      <w:rFonts w:ascii="Times New Roman" w:eastAsia="Times New Roman" w:hAnsi="Times New Roman" w:cs="Times New Roman"/>
      <w:sz w:val="20"/>
      <w:szCs w:val="20"/>
      <w:lang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TOCHeading">
    <w:name w:val="TOC Heading"/>
    <w:basedOn w:val="Heading1"/>
    <w:next w:val="Normal"/>
    <w:uiPriority w:val="39"/>
    <w:unhideWhenUsed/>
    <w:qFormat/>
    <w:rsid w:val="00BF3DC2"/>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BF3DC2"/>
    <w:pPr>
      <w:spacing w:after="100" w:line="276" w:lineRule="auto"/>
      <w:jc w:val="both"/>
    </w:pPr>
    <w:rPr>
      <w:rFonts w:ascii="Calibri" w:eastAsia="Times New Roman" w:hAnsi="Calibri" w:cs="Times New Roman"/>
      <w:szCs w:val="24"/>
      <w:lang w:val="en-GB"/>
    </w:rPr>
  </w:style>
  <w:style w:type="paragraph" w:styleId="TOC2">
    <w:name w:val="toc 2"/>
    <w:basedOn w:val="Normal"/>
    <w:next w:val="Normal"/>
    <w:autoRedefine/>
    <w:uiPriority w:val="39"/>
    <w:unhideWhenUsed/>
    <w:rsid w:val="00BF3DC2"/>
    <w:pPr>
      <w:spacing w:after="100" w:line="276" w:lineRule="auto"/>
      <w:ind w:left="220"/>
      <w:jc w:val="both"/>
    </w:pPr>
    <w:rPr>
      <w:rFonts w:ascii="Calibri" w:eastAsia="Times New Roman" w:hAnsi="Calibri" w:cs="Times New Roman"/>
      <w:szCs w:val="24"/>
      <w:lang w:val="en-GB"/>
    </w:rPr>
  </w:style>
  <w:style w:type="paragraph" w:styleId="EndnoteText">
    <w:name w:val="endnote text"/>
    <w:basedOn w:val="Normal"/>
    <w:link w:val="EndnoteTextChar"/>
    <w:uiPriority w:val="99"/>
    <w:semiHidden/>
    <w:unhideWhenUsed/>
    <w:rsid w:val="00BF3DC2"/>
    <w:pPr>
      <w:spacing w:after="0" w:line="240" w:lineRule="auto"/>
      <w:jc w:val="both"/>
    </w:pPr>
    <w:rPr>
      <w:rFonts w:ascii="Calibri" w:eastAsia="Times New Roman" w:hAnsi="Calibri" w:cs="Times New Roman"/>
      <w:sz w:val="20"/>
      <w:szCs w:val="20"/>
      <w:lang w:val="en-GB"/>
    </w:rPr>
  </w:style>
  <w:style w:type="character" w:customStyle="1" w:styleId="EndnoteTextChar">
    <w:name w:val="Endnote Text Char"/>
    <w:basedOn w:val="DefaultParagraphFont"/>
    <w:link w:val="EndnoteText"/>
    <w:uiPriority w:val="99"/>
    <w:semiHidden/>
    <w:rsid w:val="00BF3DC2"/>
    <w:rPr>
      <w:rFonts w:ascii="Calibri" w:eastAsia="Times New Roman" w:hAnsi="Calibri" w:cs="Times New Roman"/>
      <w:sz w:val="20"/>
      <w:szCs w:val="20"/>
      <w:lang w:val="en-GB"/>
    </w:rPr>
  </w:style>
  <w:style w:type="character" w:styleId="EndnoteReference">
    <w:name w:val="endnote reference"/>
    <w:basedOn w:val="DefaultParagraphFont"/>
    <w:uiPriority w:val="99"/>
    <w:semiHidden/>
    <w:unhideWhenUsed/>
    <w:rsid w:val="00BF3DC2"/>
    <w:rPr>
      <w:vertAlign w:val="superscript"/>
    </w:rPr>
  </w:style>
  <w:style w:type="table" w:styleId="GridTable4-Accent5">
    <w:name w:val="Grid Table 4 Accent 5"/>
    <w:basedOn w:val="TableNormal"/>
    <w:uiPriority w:val="49"/>
    <w:rsid w:val="00CD2029"/>
    <w:pPr>
      <w:spacing w:after="0" w:line="240" w:lineRule="auto"/>
    </w:pPr>
    <w:tblPr>
      <w:tblStyleRowBandSize w:val="1"/>
      <w:tblStyleColBandSize w:val="1"/>
      <w:tblBorders>
        <w:top w:val="single" w:sz="4" w:space="0" w:color="8EAADB" w:themeColor="accent5" w:themeTint="99"/>
        <w:left w:val="single" w:sz="4" w:space="0" w:color="8EAADB" w:themeColor="accent5" w:themeTint="99"/>
        <w:bottom w:val="single" w:sz="4" w:space="0" w:color="8EAADB" w:themeColor="accent5" w:themeTint="99"/>
        <w:right w:val="single" w:sz="4" w:space="0" w:color="8EAADB" w:themeColor="accent5" w:themeTint="99"/>
        <w:insideH w:val="single" w:sz="4" w:space="0" w:color="8EAADB" w:themeColor="accent5" w:themeTint="99"/>
        <w:insideV w:val="single" w:sz="4" w:space="0" w:color="8EAADB" w:themeColor="accent5" w:themeTint="99"/>
      </w:tblBorders>
    </w:tblPr>
    <w:tblStylePr w:type="firstRow">
      <w:rPr>
        <w:b/>
        <w:bCs/>
        <w:color w:val="FFFFFF" w:themeColor="background1"/>
      </w:rPr>
      <w:tblPr/>
      <w:tcPr>
        <w:tcBorders>
          <w:top w:val="single" w:sz="4" w:space="0" w:color="4472C4" w:themeColor="accent5"/>
          <w:left w:val="single" w:sz="4" w:space="0" w:color="4472C4" w:themeColor="accent5"/>
          <w:bottom w:val="single" w:sz="4" w:space="0" w:color="4472C4" w:themeColor="accent5"/>
          <w:right w:val="single" w:sz="4" w:space="0" w:color="4472C4" w:themeColor="accent5"/>
          <w:insideH w:val="nil"/>
          <w:insideV w:val="nil"/>
        </w:tcBorders>
        <w:shd w:val="clear" w:color="auto" w:fill="4472C4" w:themeFill="accent5"/>
      </w:tcPr>
    </w:tblStylePr>
    <w:tblStylePr w:type="lastRow">
      <w:rPr>
        <w:b/>
        <w:bCs/>
      </w:rPr>
      <w:tblPr/>
      <w:tcPr>
        <w:tcBorders>
          <w:top w:val="double" w:sz="4" w:space="0" w:color="4472C4" w:themeColor="accent5"/>
        </w:tcBorders>
      </w:tc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table" w:customStyle="1" w:styleId="TableGrid2">
    <w:name w:val="Table Grid2"/>
    <w:basedOn w:val="TableNormal"/>
    <w:next w:val="TableGrid"/>
    <w:uiPriority w:val="59"/>
    <w:rsid w:val="00977D88"/>
    <w:pPr>
      <w:spacing w:after="0" w:line="240" w:lineRule="auto"/>
    </w:pPr>
    <w:rPr>
      <w:rFonts w:ascii="Times New Roman" w:eastAsia="Times New Roman" w:hAnsi="Times New Roman" w:cs="Times New Roman"/>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
    <w:name w:val="Table Grid11"/>
    <w:basedOn w:val="TableNormal"/>
    <w:next w:val="TableGrid"/>
    <w:rsid w:val="00BB4304"/>
    <w:pPr>
      <w:spacing w:after="0" w:line="240" w:lineRule="auto"/>
    </w:pPr>
    <w:rPr>
      <w:rFonts w:ascii="Times New Roman" w:eastAsia="Times New Roman" w:hAnsi="Times New Roman" w:cs="Times New Roman"/>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1">
    <w:name w:val="Table Grid111"/>
    <w:basedOn w:val="TableNormal"/>
    <w:next w:val="TableGrid"/>
    <w:rsid w:val="002A30BD"/>
    <w:pPr>
      <w:spacing w:after="0" w:line="240" w:lineRule="auto"/>
    </w:pPr>
    <w:rPr>
      <w:rFonts w:ascii="Times New Roman" w:eastAsia="Times New Roman" w:hAnsi="Times New Roman" w:cs="Times New Roman"/>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ListParagraphChar">
    <w:name w:val="List Paragraph Char"/>
    <w:aliases w:val="Subtitle Cover Page Char,List Paragraph1 Char"/>
    <w:basedOn w:val="DefaultParagraphFont"/>
    <w:link w:val="ListParagraph"/>
    <w:uiPriority w:val="34"/>
    <w:rsid w:val="00206AFD"/>
    <w:rPr>
      <w:rFonts w:ascii="Calibri" w:eastAsia="Times New Roman" w:hAnsi="Calibri" w:cs="Times New Roman"/>
      <w:szCs w:val="24"/>
      <w:lang w:val="en-GB"/>
    </w:rPr>
  </w:style>
  <w:style w:type="table" w:customStyle="1" w:styleId="TableGrid22">
    <w:name w:val="Table Grid22"/>
    <w:basedOn w:val="TableNormal"/>
    <w:next w:val="TableGrid"/>
    <w:uiPriority w:val="59"/>
    <w:rsid w:val="00A735AD"/>
    <w:pPr>
      <w:spacing w:after="0" w:line="240" w:lineRule="auto"/>
    </w:pPr>
    <w:rPr>
      <w:rFonts w:ascii="Times New Roman" w:eastAsia="Times New Roman" w:hAnsi="Times New Roman" w:cs="Times New Roman"/>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CurrentList1">
    <w:name w:val="Current List1"/>
    <w:uiPriority w:val="99"/>
    <w:rsid w:val="00EA2592"/>
    <w:pPr>
      <w:numPr>
        <w:numId w:val="21"/>
      </w:numPr>
    </w:pPr>
  </w:style>
  <w:style w:type="table" w:customStyle="1" w:styleId="TableGrid21">
    <w:name w:val="Table Grid21"/>
    <w:basedOn w:val="TableNormal"/>
    <w:next w:val="TableGrid"/>
    <w:uiPriority w:val="59"/>
    <w:rsid w:val="004F5206"/>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normaltextrun">
    <w:name w:val="normaltextrun"/>
    <w:basedOn w:val="DefaultParagraphFont"/>
    <w:rsid w:val="001016C7"/>
  </w:style>
  <w:style w:type="character" w:customStyle="1" w:styleId="eop">
    <w:name w:val="eop"/>
    <w:basedOn w:val="DefaultParagraphFont"/>
    <w:rsid w:val="001016C7"/>
  </w:style>
  <w:style w:type="paragraph" w:customStyle="1" w:styleId="paragraph">
    <w:name w:val="paragraph"/>
    <w:basedOn w:val="Normal"/>
    <w:rsid w:val="00F02C8B"/>
    <w:pPr>
      <w:spacing w:before="100" w:beforeAutospacing="1" w:after="100" w:afterAutospacing="1" w:line="240" w:lineRule="auto"/>
    </w:pPr>
    <w:rPr>
      <w:rFonts w:ascii="Times New Roman" w:eastAsia="Times New Roman" w:hAnsi="Times New Roman" w:cs="Times New Roman"/>
      <w:sz w:val="24"/>
      <w:szCs w:val="24"/>
      <w:lang w:eastAsia="en-I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6990512">
      <w:bodyDiv w:val="1"/>
      <w:marLeft w:val="0"/>
      <w:marRight w:val="0"/>
      <w:marTop w:val="0"/>
      <w:marBottom w:val="0"/>
      <w:divBdr>
        <w:top w:val="none" w:sz="0" w:space="0" w:color="auto"/>
        <w:left w:val="none" w:sz="0" w:space="0" w:color="auto"/>
        <w:bottom w:val="none" w:sz="0" w:space="0" w:color="auto"/>
        <w:right w:val="none" w:sz="0" w:space="0" w:color="auto"/>
      </w:divBdr>
    </w:div>
    <w:div w:id="263924799">
      <w:bodyDiv w:val="1"/>
      <w:marLeft w:val="0"/>
      <w:marRight w:val="0"/>
      <w:marTop w:val="0"/>
      <w:marBottom w:val="0"/>
      <w:divBdr>
        <w:top w:val="none" w:sz="0" w:space="0" w:color="auto"/>
        <w:left w:val="none" w:sz="0" w:space="0" w:color="auto"/>
        <w:bottom w:val="none" w:sz="0" w:space="0" w:color="auto"/>
        <w:right w:val="none" w:sz="0" w:space="0" w:color="auto"/>
      </w:divBdr>
      <w:divsChild>
        <w:div w:id="1667974622">
          <w:marLeft w:val="0"/>
          <w:marRight w:val="0"/>
          <w:marTop w:val="0"/>
          <w:marBottom w:val="0"/>
          <w:divBdr>
            <w:top w:val="none" w:sz="0" w:space="0" w:color="auto"/>
            <w:left w:val="none" w:sz="0" w:space="0" w:color="auto"/>
            <w:bottom w:val="none" w:sz="0" w:space="0" w:color="auto"/>
            <w:right w:val="none" w:sz="0" w:space="0" w:color="auto"/>
          </w:divBdr>
        </w:div>
        <w:div w:id="1610119418">
          <w:marLeft w:val="0"/>
          <w:marRight w:val="0"/>
          <w:marTop w:val="0"/>
          <w:marBottom w:val="0"/>
          <w:divBdr>
            <w:top w:val="none" w:sz="0" w:space="0" w:color="auto"/>
            <w:left w:val="none" w:sz="0" w:space="0" w:color="auto"/>
            <w:bottom w:val="none" w:sz="0" w:space="0" w:color="auto"/>
            <w:right w:val="none" w:sz="0" w:space="0" w:color="auto"/>
          </w:divBdr>
        </w:div>
        <w:div w:id="688801894">
          <w:marLeft w:val="0"/>
          <w:marRight w:val="0"/>
          <w:marTop w:val="0"/>
          <w:marBottom w:val="0"/>
          <w:divBdr>
            <w:top w:val="none" w:sz="0" w:space="0" w:color="auto"/>
            <w:left w:val="none" w:sz="0" w:space="0" w:color="auto"/>
            <w:bottom w:val="none" w:sz="0" w:space="0" w:color="auto"/>
            <w:right w:val="none" w:sz="0" w:space="0" w:color="auto"/>
          </w:divBdr>
        </w:div>
      </w:divsChild>
    </w:div>
    <w:div w:id="426661632">
      <w:bodyDiv w:val="1"/>
      <w:marLeft w:val="0"/>
      <w:marRight w:val="0"/>
      <w:marTop w:val="0"/>
      <w:marBottom w:val="0"/>
      <w:divBdr>
        <w:top w:val="none" w:sz="0" w:space="0" w:color="auto"/>
        <w:left w:val="none" w:sz="0" w:space="0" w:color="auto"/>
        <w:bottom w:val="none" w:sz="0" w:space="0" w:color="auto"/>
        <w:right w:val="none" w:sz="0" w:space="0" w:color="auto"/>
      </w:divBdr>
    </w:div>
    <w:div w:id="870845716">
      <w:bodyDiv w:val="1"/>
      <w:marLeft w:val="0"/>
      <w:marRight w:val="0"/>
      <w:marTop w:val="0"/>
      <w:marBottom w:val="0"/>
      <w:divBdr>
        <w:top w:val="none" w:sz="0" w:space="0" w:color="auto"/>
        <w:left w:val="none" w:sz="0" w:space="0" w:color="auto"/>
        <w:bottom w:val="none" w:sz="0" w:space="0" w:color="auto"/>
        <w:right w:val="none" w:sz="0" w:space="0" w:color="auto"/>
      </w:divBdr>
      <w:divsChild>
        <w:div w:id="686371646">
          <w:marLeft w:val="0"/>
          <w:marRight w:val="0"/>
          <w:marTop w:val="0"/>
          <w:marBottom w:val="0"/>
          <w:divBdr>
            <w:top w:val="none" w:sz="0" w:space="0" w:color="auto"/>
            <w:left w:val="none" w:sz="0" w:space="0" w:color="auto"/>
            <w:bottom w:val="none" w:sz="0" w:space="0" w:color="auto"/>
            <w:right w:val="none" w:sz="0" w:space="0" w:color="auto"/>
          </w:divBdr>
        </w:div>
        <w:div w:id="1102605475">
          <w:marLeft w:val="0"/>
          <w:marRight w:val="0"/>
          <w:marTop w:val="0"/>
          <w:marBottom w:val="0"/>
          <w:divBdr>
            <w:top w:val="none" w:sz="0" w:space="0" w:color="auto"/>
            <w:left w:val="none" w:sz="0" w:space="0" w:color="auto"/>
            <w:bottom w:val="none" w:sz="0" w:space="0" w:color="auto"/>
            <w:right w:val="none" w:sz="0" w:space="0" w:color="auto"/>
          </w:divBdr>
          <w:divsChild>
            <w:div w:id="136344426">
              <w:marLeft w:val="-75"/>
              <w:marRight w:val="0"/>
              <w:marTop w:val="30"/>
              <w:marBottom w:val="30"/>
              <w:divBdr>
                <w:top w:val="none" w:sz="0" w:space="0" w:color="auto"/>
                <w:left w:val="none" w:sz="0" w:space="0" w:color="auto"/>
                <w:bottom w:val="none" w:sz="0" w:space="0" w:color="auto"/>
                <w:right w:val="none" w:sz="0" w:space="0" w:color="auto"/>
              </w:divBdr>
              <w:divsChild>
                <w:div w:id="1037971936">
                  <w:marLeft w:val="0"/>
                  <w:marRight w:val="0"/>
                  <w:marTop w:val="0"/>
                  <w:marBottom w:val="0"/>
                  <w:divBdr>
                    <w:top w:val="none" w:sz="0" w:space="0" w:color="auto"/>
                    <w:left w:val="none" w:sz="0" w:space="0" w:color="auto"/>
                    <w:bottom w:val="none" w:sz="0" w:space="0" w:color="auto"/>
                    <w:right w:val="none" w:sz="0" w:space="0" w:color="auto"/>
                  </w:divBdr>
                  <w:divsChild>
                    <w:div w:id="1684043502">
                      <w:marLeft w:val="0"/>
                      <w:marRight w:val="0"/>
                      <w:marTop w:val="0"/>
                      <w:marBottom w:val="0"/>
                      <w:divBdr>
                        <w:top w:val="none" w:sz="0" w:space="0" w:color="auto"/>
                        <w:left w:val="none" w:sz="0" w:space="0" w:color="auto"/>
                        <w:bottom w:val="none" w:sz="0" w:space="0" w:color="auto"/>
                        <w:right w:val="none" w:sz="0" w:space="0" w:color="auto"/>
                      </w:divBdr>
                    </w:div>
                  </w:divsChild>
                </w:div>
                <w:div w:id="366105246">
                  <w:marLeft w:val="0"/>
                  <w:marRight w:val="0"/>
                  <w:marTop w:val="0"/>
                  <w:marBottom w:val="0"/>
                  <w:divBdr>
                    <w:top w:val="none" w:sz="0" w:space="0" w:color="auto"/>
                    <w:left w:val="none" w:sz="0" w:space="0" w:color="auto"/>
                    <w:bottom w:val="none" w:sz="0" w:space="0" w:color="auto"/>
                    <w:right w:val="none" w:sz="0" w:space="0" w:color="auto"/>
                  </w:divBdr>
                  <w:divsChild>
                    <w:div w:id="2098626376">
                      <w:marLeft w:val="0"/>
                      <w:marRight w:val="0"/>
                      <w:marTop w:val="0"/>
                      <w:marBottom w:val="0"/>
                      <w:divBdr>
                        <w:top w:val="none" w:sz="0" w:space="0" w:color="auto"/>
                        <w:left w:val="none" w:sz="0" w:space="0" w:color="auto"/>
                        <w:bottom w:val="none" w:sz="0" w:space="0" w:color="auto"/>
                        <w:right w:val="none" w:sz="0" w:space="0" w:color="auto"/>
                      </w:divBdr>
                    </w:div>
                  </w:divsChild>
                </w:div>
                <w:div w:id="1215316930">
                  <w:marLeft w:val="0"/>
                  <w:marRight w:val="0"/>
                  <w:marTop w:val="0"/>
                  <w:marBottom w:val="0"/>
                  <w:divBdr>
                    <w:top w:val="none" w:sz="0" w:space="0" w:color="auto"/>
                    <w:left w:val="none" w:sz="0" w:space="0" w:color="auto"/>
                    <w:bottom w:val="none" w:sz="0" w:space="0" w:color="auto"/>
                    <w:right w:val="none" w:sz="0" w:space="0" w:color="auto"/>
                  </w:divBdr>
                  <w:divsChild>
                    <w:div w:id="249854935">
                      <w:marLeft w:val="0"/>
                      <w:marRight w:val="0"/>
                      <w:marTop w:val="0"/>
                      <w:marBottom w:val="0"/>
                      <w:divBdr>
                        <w:top w:val="none" w:sz="0" w:space="0" w:color="auto"/>
                        <w:left w:val="none" w:sz="0" w:space="0" w:color="auto"/>
                        <w:bottom w:val="none" w:sz="0" w:space="0" w:color="auto"/>
                        <w:right w:val="none" w:sz="0" w:space="0" w:color="auto"/>
                      </w:divBdr>
                    </w:div>
                    <w:div w:id="313919712">
                      <w:marLeft w:val="0"/>
                      <w:marRight w:val="0"/>
                      <w:marTop w:val="0"/>
                      <w:marBottom w:val="0"/>
                      <w:divBdr>
                        <w:top w:val="none" w:sz="0" w:space="0" w:color="auto"/>
                        <w:left w:val="none" w:sz="0" w:space="0" w:color="auto"/>
                        <w:bottom w:val="none" w:sz="0" w:space="0" w:color="auto"/>
                        <w:right w:val="none" w:sz="0" w:space="0" w:color="auto"/>
                      </w:divBdr>
                    </w:div>
                    <w:div w:id="1932662384">
                      <w:marLeft w:val="0"/>
                      <w:marRight w:val="0"/>
                      <w:marTop w:val="0"/>
                      <w:marBottom w:val="0"/>
                      <w:divBdr>
                        <w:top w:val="none" w:sz="0" w:space="0" w:color="auto"/>
                        <w:left w:val="none" w:sz="0" w:space="0" w:color="auto"/>
                        <w:bottom w:val="none" w:sz="0" w:space="0" w:color="auto"/>
                        <w:right w:val="none" w:sz="0" w:space="0" w:color="auto"/>
                      </w:divBdr>
                    </w:div>
                  </w:divsChild>
                </w:div>
                <w:div w:id="1676416388">
                  <w:marLeft w:val="0"/>
                  <w:marRight w:val="0"/>
                  <w:marTop w:val="0"/>
                  <w:marBottom w:val="0"/>
                  <w:divBdr>
                    <w:top w:val="none" w:sz="0" w:space="0" w:color="auto"/>
                    <w:left w:val="none" w:sz="0" w:space="0" w:color="auto"/>
                    <w:bottom w:val="none" w:sz="0" w:space="0" w:color="auto"/>
                    <w:right w:val="none" w:sz="0" w:space="0" w:color="auto"/>
                  </w:divBdr>
                  <w:divsChild>
                    <w:div w:id="149443209">
                      <w:marLeft w:val="0"/>
                      <w:marRight w:val="0"/>
                      <w:marTop w:val="0"/>
                      <w:marBottom w:val="0"/>
                      <w:divBdr>
                        <w:top w:val="none" w:sz="0" w:space="0" w:color="auto"/>
                        <w:left w:val="none" w:sz="0" w:space="0" w:color="auto"/>
                        <w:bottom w:val="none" w:sz="0" w:space="0" w:color="auto"/>
                        <w:right w:val="none" w:sz="0" w:space="0" w:color="auto"/>
                      </w:divBdr>
                    </w:div>
                  </w:divsChild>
                </w:div>
                <w:div w:id="235673969">
                  <w:marLeft w:val="0"/>
                  <w:marRight w:val="0"/>
                  <w:marTop w:val="0"/>
                  <w:marBottom w:val="0"/>
                  <w:divBdr>
                    <w:top w:val="none" w:sz="0" w:space="0" w:color="auto"/>
                    <w:left w:val="none" w:sz="0" w:space="0" w:color="auto"/>
                    <w:bottom w:val="none" w:sz="0" w:space="0" w:color="auto"/>
                    <w:right w:val="none" w:sz="0" w:space="0" w:color="auto"/>
                  </w:divBdr>
                  <w:divsChild>
                    <w:div w:id="56049819">
                      <w:marLeft w:val="0"/>
                      <w:marRight w:val="0"/>
                      <w:marTop w:val="0"/>
                      <w:marBottom w:val="0"/>
                      <w:divBdr>
                        <w:top w:val="none" w:sz="0" w:space="0" w:color="auto"/>
                        <w:left w:val="none" w:sz="0" w:space="0" w:color="auto"/>
                        <w:bottom w:val="none" w:sz="0" w:space="0" w:color="auto"/>
                        <w:right w:val="none" w:sz="0" w:space="0" w:color="auto"/>
                      </w:divBdr>
                    </w:div>
                  </w:divsChild>
                </w:div>
                <w:div w:id="1985351875">
                  <w:marLeft w:val="0"/>
                  <w:marRight w:val="0"/>
                  <w:marTop w:val="0"/>
                  <w:marBottom w:val="0"/>
                  <w:divBdr>
                    <w:top w:val="none" w:sz="0" w:space="0" w:color="auto"/>
                    <w:left w:val="none" w:sz="0" w:space="0" w:color="auto"/>
                    <w:bottom w:val="none" w:sz="0" w:space="0" w:color="auto"/>
                    <w:right w:val="none" w:sz="0" w:space="0" w:color="auto"/>
                  </w:divBdr>
                  <w:divsChild>
                    <w:div w:id="627902083">
                      <w:marLeft w:val="0"/>
                      <w:marRight w:val="0"/>
                      <w:marTop w:val="0"/>
                      <w:marBottom w:val="0"/>
                      <w:divBdr>
                        <w:top w:val="none" w:sz="0" w:space="0" w:color="auto"/>
                        <w:left w:val="none" w:sz="0" w:space="0" w:color="auto"/>
                        <w:bottom w:val="none" w:sz="0" w:space="0" w:color="auto"/>
                        <w:right w:val="none" w:sz="0" w:space="0" w:color="auto"/>
                      </w:divBdr>
                    </w:div>
                    <w:div w:id="1189296335">
                      <w:marLeft w:val="0"/>
                      <w:marRight w:val="0"/>
                      <w:marTop w:val="0"/>
                      <w:marBottom w:val="0"/>
                      <w:divBdr>
                        <w:top w:val="none" w:sz="0" w:space="0" w:color="auto"/>
                        <w:left w:val="none" w:sz="0" w:space="0" w:color="auto"/>
                        <w:bottom w:val="none" w:sz="0" w:space="0" w:color="auto"/>
                        <w:right w:val="none" w:sz="0" w:space="0" w:color="auto"/>
                      </w:divBdr>
                    </w:div>
                  </w:divsChild>
                </w:div>
                <w:div w:id="342248771">
                  <w:marLeft w:val="0"/>
                  <w:marRight w:val="0"/>
                  <w:marTop w:val="0"/>
                  <w:marBottom w:val="0"/>
                  <w:divBdr>
                    <w:top w:val="none" w:sz="0" w:space="0" w:color="auto"/>
                    <w:left w:val="none" w:sz="0" w:space="0" w:color="auto"/>
                    <w:bottom w:val="none" w:sz="0" w:space="0" w:color="auto"/>
                    <w:right w:val="none" w:sz="0" w:space="0" w:color="auto"/>
                  </w:divBdr>
                  <w:divsChild>
                    <w:div w:id="595673410">
                      <w:marLeft w:val="0"/>
                      <w:marRight w:val="0"/>
                      <w:marTop w:val="0"/>
                      <w:marBottom w:val="0"/>
                      <w:divBdr>
                        <w:top w:val="none" w:sz="0" w:space="0" w:color="auto"/>
                        <w:left w:val="none" w:sz="0" w:space="0" w:color="auto"/>
                        <w:bottom w:val="none" w:sz="0" w:space="0" w:color="auto"/>
                        <w:right w:val="none" w:sz="0" w:space="0" w:color="auto"/>
                      </w:divBdr>
                    </w:div>
                  </w:divsChild>
                </w:div>
                <w:div w:id="1010790246">
                  <w:marLeft w:val="0"/>
                  <w:marRight w:val="0"/>
                  <w:marTop w:val="0"/>
                  <w:marBottom w:val="0"/>
                  <w:divBdr>
                    <w:top w:val="none" w:sz="0" w:space="0" w:color="auto"/>
                    <w:left w:val="none" w:sz="0" w:space="0" w:color="auto"/>
                    <w:bottom w:val="none" w:sz="0" w:space="0" w:color="auto"/>
                    <w:right w:val="none" w:sz="0" w:space="0" w:color="auto"/>
                  </w:divBdr>
                  <w:divsChild>
                    <w:div w:id="548494554">
                      <w:marLeft w:val="0"/>
                      <w:marRight w:val="0"/>
                      <w:marTop w:val="0"/>
                      <w:marBottom w:val="0"/>
                      <w:divBdr>
                        <w:top w:val="none" w:sz="0" w:space="0" w:color="auto"/>
                        <w:left w:val="none" w:sz="0" w:space="0" w:color="auto"/>
                        <w:bottom w:val="none" w:sz="0" w:space="0" w:color="auto"/>
                        <w:right w:val="none" w:sz="0" w:space="0" w:color="auto"/>
                      </w:divBdr>
                    </w:div>
                    <w:div w:id="1811366013">
                      <w:marLeft w:val="0"/>
                      <w:marRight w:val="0"/>
                      <w:marTop w:val="0"/>
                      <w:marBottom w:val="0"/>
                      <w:divBdr>
                        <w:top w:val="none" w:sz="0" w:space="0" w:color="auto"/>
                        <w:left w:val="none" w:sz="0" w:space="0" w:color="auto"/>
                        <w:bottom w:val="none" w:sz="0" w:space="0" w:color="auto"/>
                        <w:right w:val="none" w:sz="0" w:space="0" w:color="auto"/>
                      </w:divBdr>
                    </w:div>
                    <w:div w:id="308360938">
                      <w:marLeft w:val="0"/>
                      <w:marRight w:val="0"/>
                      <w:marTop w:val="0"/>
                      <w:marBottom w:val="0"/>
                      <w:divBdr>
                        <w:top w:val="none" w:sz="0" w:space="0" w:color="auto"/>
                        <w:left w:val="none" w:sz="0" w:space="0" w:color="auto"/>
                        <w:bottom w:val="none" w:sz="0" w:space="0" w:color="auto"/>
                        <w:right w:val="none" w:sz="0" w:space="0" w:color="auto"/>
                      </w:divBdr>
                    </w:div>
                  </w:divsChild>
                </w:div>
                <w:div w:id="1294677707">
                  <w:marLeft w:val="0"/>
                  <w:marRight w:val="0"/>
                  <w:marTop w:val="0"/>
                  <w:marBottom w:val="0"/>
                  <w:divBdr>
                    <w:top w:val="none" w:sz="0" w:space="0" w:color="auto"/>
                    <w:left w:val="none" w:sz="0" w:space="0" w:color="auto"/>
                    <w:bottom w:val="none" w:sz="0" w:space="0" w:color="auto"/>
                    <w:right w:val="none" w:sz="0" w:space="0" w:color="auto"/>
                  </w:divBdr>
                  <w:divsChild>
                    <w:div w:id="1038240906">
                      <w:marLeft w:val="0"/>
                      <w:marRight w:val="0"/>
                      <w:marTop w:val="0"/>
                      <w:marBottom w:val="0"/>
                      <w:divBdr>
                        <w:top w:val="none" w:sz="0" w:space="0" w:color="auto"/>
                        <w:left w:val="none" w:sz="0" w:space="0" w:color="auto"/>
                        <w:bottom w:val="none" w:sz="0" w:space="0" w:color="auto"/>
                        <w:right w:val="none" w:sz="0" w:space="0" w:color="auto"/>
                      </w:divBdr>
                    </w:div>
                    <w:div w:id="1925525522">
                      <w:marLeft w:val="0"/>
                      <w:marRight w:val="0"/>
                      <w:marTop w:val="0"/>
                      <w:marBottom w:val="0"/>
                      <w:divBdr>
                        <w:top w:val="none" w:sz="0" w:space="0" w:color="auto"/>
                        <w:left w:val="none" w:sz="0" w:space="0" w:color="auto"/>
                        <w:bottom w:val="none" w:sz="0" w:space="0" w:color="auto"/>
                        <w:right w:val="none" w:sz="0" w:space="0" w:color="auto"/>
                      </w:divBdr>
                    </w:div>
                    <w:div w:id="1220627613">
                      <w:marLeft w:val="0"/>
                      <w:marRight w:val="0"/>
                      <w:marTop w:val="0"/>
                      <w:marBottom w:val="0"/>
                      <w:divBdr>
                        <w:top w:val="none" w:sz="0" w:space="0" w:color="auto"/>
                        <w:left w:val="none" w:sz="0" w:space="0" w:color="auto"/>
                        <w:bottom w:val="none" w:sz="0" w:space="0" w:color="auto"/>
                        <w:right w:val="none" w:sz="0" w:space="0" w:color="auto"/>
                      </w:divBdr>
                    </w:div>
                  </w:divsChild>
                </w:div>
                <w:div w:id="250624239">
                  <w:marLeft w:val="0"/>
                  <w:marRight w:val="0"/>
                  <w:marTop w:val="0"/>
                  <w:marBottom w:val="0"/>
                  <w:divBdr>
                    <w:top w:val="none" w:sz="0" w:space="0" w:color="auto"/>
                    <w:left w:val="none" w:sz="0" w:space="0" w:color="auto"/>
                    <w:bottom w:val="none" w:sz="0" w:space="0" w:color="auto"/>
                    <w:right w:val="none" w:sz="0" w:space="0" w:color="auto"/>
                  </w:divBdr>
                  <w:divsChild>
                    <w:div w:id="672025960">
                      <w:marLeft w:val="0"/>
                      <w:marRight w:val="0"/>
                      <w:marTop w:val="0"/>
                      <w:marBottom w:val="0"/>
                      <w:divBdr>
                        <w:top w:val="none" w:sz="0" w:space="0" w:color="auto"/>
                        <w:left w:val="none" w:sz="0" w:space="0" w:color="auto"/>
                        <w:bottom w:val="none" w:sz="0" w:space="0" w:color="auto"/>
                        <w:right w:val="none" w:sz="0" w:space="0" w:color="auto"/>
                      </w:divBdr>
                    </w:div>
                    <w:div w:id="609044195">
                      <w:marLeft w:val="0"/>
                      <w:marRight w:val="0"/>
                      <w:marTop w:val="0"/>
                      <w:marBottom w:val="0"/>
                      <w:divBdr>
                        <w:top w:val="none" w:sz="0" w:space="0" w:color="auto"/>
                        <w:left w:val="none" w:sz="0" w:space="0" w:color="auto"/>
                        <w:bottom w:val="none" w:sz="0" w:space="0" w:color="auto"/>
                        <w:right w:val="none" w:sz="0" w:space="0" w:color="auto"/>
                      </w:divBdr>
                    </w:div>
                    <w:div w:id="386684327">
                      <w:marLeft w:val="0"/>
                      <w:marRight w:val="0"/>
                      <w:marTop w:val="0"/>
                      <w:marBottom w:val="0"/>
                      <w:divBdr>
                        <w:top w:val="none" w:sz="0" w:space="0" w:color="auto"/>
                        <w:left w:val="none" w:sz="0" w:space="0" w:color="auto"/>
                        <w:bottom w:val="none" w:sz="0" w:space="0" w:color="auto"/>
                        <w:right w:val="none" w:sz="0" w:space="0" w:color="auto"/>
                      </w:divBdr>
                    </w:div>
                  </w:divsChild>
                </w:div>
                <w:div w:id="472450591">
                  <w:marLeft w:val="0"/>
                  <w:marRight w:val="0"/>
                  <w:marTop w:val="0"/>
                  <w:marBottom w:val="0"/>
                  <w:divBdr>
                    <w:top w:val="none" w:sz="0" w:space="0" w:color="auto"/>
                    <w:left w:val="none" w:sz="0" w:space="0" w:color="auto"/>
                    <w:bottom w:val="none" w:sz="0" w:space="0" w:color="auto"/>
                    <w:right w:val="none" w:sz="0" w:space="0" w:color="auto"/>
                  </w:divBdr>
                  <w:divsChild>
                    <w:div w:id="944650899">
                      <w:marLeft w:val="0"/>
                      <w:marRight w:val="0"/>
                      <w:marTop w:val="0"/>
                      <w:marBottom w:val="0"/>
                      <w:divBdr>
                        <w:top w:val="none" w:sz="0" w:space="0" w:color="auto"/>
                        <w:left w:val="none" w:sz="0" w:space="0" w:color="auto"/>
                        <w:bottom w:val="none" w:sz="0" w:space="0" w:color="auto"/>
                        <w:right w:val="none" w:sz="0" w:space="0" w:color="auto"/>
                      </w:divBdr>
                    </w:div>
                    <w:div w:id="537477214">
                      <w:marLeft w:val="0"/>
                      <w:marRight w:val="0"/>
                      <w:marTop w:val="0"/>
                      <w:marBottom w:val="0"/>
                      <w:divBdr>
                        <w:top w:val="none" w:sz="0" w:space="0" w:color="auto"/>
                        <w:left w:val="none" w:sz="0" w:space="0" w:color="auto"/>
                        <w:bottom w:val="none" w:sz="0" w:space="0" w:color="auto"/>
                        <w:right w:val="none" w:sz="0" w:space="0" w:color="auto"/>
                      </w:divBdr>
                    </w:div>
                    <w:div w:id="1679431622">
                      <w:marLeft w:val="0"/>
                      <w:marRight w:val="0"/>
                      <w:marTop w:val="0"/>
                      <w:marBottom w:val="0"/>
                      <w:divBdr>
                        <w:top w:val="none" w:sz="0" w:space="0" w:color="auto"/>
                        <w:left w:val="none" w:sz="0" w:space="0" w:color="auto"/>
                        <w:bottom w:val="none" w:sz="0" w:space="0" w:color="auto"/>
                        <w:right w:val="none" w:sz="0" w:space="0" w:color="auto"/>
                      </w:divBdr>
                    </w:div>
                  </w:divsChild>
                </w:div>
                <w:div w:id="674459563">
                  <w:marLeft w:val="0"/>
                  <w:marRight w:val="0"/>
                  <w:marTop w:val="0"/>
                  <w:marBottom w:val="0"/>
                  <w:divBdr>
                    <w:top w:val="none" w:sz="0" w:space="0" w:color="auto"/>
                    <w:left w:val="none" w:sz="0" w:space="0" w:color="auto"/>
                    <w:bottom w:val="none" w:sz="0" w:space="0" w:color="auto"/>
                    <w:right w:val="none" w:sz="0" w:space="0" w:color="auto"/>
                  </w:divBdr>
                  <w:divsChild>
                    <w:div w:id="1798062436">
                      <w:marLeft w:val="0"/>
                      <w:marRight w:val="0"/>
                      <w:marTop w:val="0"/>
                      <w:marBottom w:val="0"/>
                      <w:divBdr>
                        <w:top w:val="none" w:sz="0" w:space="0" w:color="auto"/>
                        <w:left w:val="none" w:sz="0" w:space="0" w:color="auto"/>
                        <w:bottom w:val="none" w:sz="0" w:space="0" w:color="auto"/>
                        <w:right w:val="none" w:sz="0" w:space="0" w:color="auto"/>
                      </w:divBdr>
                    </w:div>
                  </w:divsChild>
                </w:div>
                <w:div w:id="1185941199">
                  <w:marLeft w:val="0"/>
                  <w:marRight w:val="0"/>
                  <w:marTop w:val="0"/>
                  <w:marBottom w:val="0"/>
                  <w:divBdr>
                    <w:top w:val="none" w:sz="0" w:space="0" w:color="auto"/>
                    <w:left w:val="none" w:sz="0" w:space="0" w:color="auto"/>
                    <w:bottom w:val="none" w:sz="0" w:space="0" w:color="auto"/>
                    <w:right w:val="none" w:sz="0" w:space="0" w:color="auto"/>
                  </w:divBdr>
                  <w:divsChild>
                    <w:div w:id="535430181">
                      <w:marLeft w:val="0"/>
                      <w:marRight w:val="0"/>
                      <w:marTop w:val="0"/>
                      <w:marBottom w:val="0"/>
                      <w:divBdr>
                        <w:top w:val="none" w:sz="0" w:space="0" w:color="auto"/>
                        <w:left w:val="none" w:sz="0" w:space="0" w:color="auto"/>
                        <w:bottom w:val="none" w:sz="0" w:space="0" w:color="auto"/>
                        <w:right w:val="none" w:sz="0" w:space="0" w:color="auto"/>
                      </w:divBdr>
                    </w:div>
                    <w:div w:id="1539661565">
                      <w:marLeft w:val="0"/>
                      <w:marRight w:val="0"/>
                      <w:marTop w:val="0"/>
                      <w:marBottom w:val="0"/>
                      <w:divBdr>
                        <w:top w:val="none" w:sz="0" w:space="0" w:color="auto"/>
                        <w:left w:val="none" w:sz="0" w:space="0" w:color="auto"/>
                        <w:bottom w:val="none" w:sz="0" w:space="0" w:color="auto"/>
                        <w:right w:val="none" w:sz="0" w:space="0" w:color="auto"/>
                      </w:divBdr>
                    </w:div>
                    <w:div w:id="764495298">
                      <w:marLeft w:val="0"/>
                      <w:marRight w:val="0"/>
                      <w:marTop w:val="0"/>
                      <w:marBottom w:val="0"/>
                      <w:divBdr>
                        <w:top w:val="none" w:sz="0" w:space="0" w:color="auto"/>
                        <w:left w:val="none" w:sz="0" w:space="0" w:color="auto"/>
                        <w:bottom w:val="none" w:sz="0" w:space="0" w:color="auto"/>
                        <w:right w:val="none" w:sz="0" w:space="0" w:color="auto"/>
                      </w:divBdr>
                    </w:div>
                  </w:divsChild>
                </w:div>
                <w:div w:id="1893926352">
                  <w:marLeft w:val="0"/>
                  <w:marRight w:val="0"/>
                  <w:marTop w:val="0"/>
                  <w:marBottom w:val="0"/>
                  <w:divBdr>
                    <w:top w:val="none" w:sz="0" w:space="0" w:color="auto"/>
                    <w:left w:val="none" w:sz="0" w:space="0" w:color="auto"/>
                    <w:bottom w:val="none" w:sz="0" w:space="0" w:color="auto"/>
                    <w:right w:val="none" w:sz="0" w:space="0" w:color="auto"/>
                  </w:divBdr>
                  <w:divsChild>
                    <w:div w:id="857163692">
                      <w:marLeft w:val="0"/>
                      <w:marRight w:val="0"/>
                      <w:marTop w:val="0"/>
                      <w:marBottom w:val="0"/>
                      <w:divBdr>
                        <w:top w:val="none" w:sz="0" w:space="0" w:color="auto"/>
                        <w:left w:val="none" w:sz="0" w:space="0" w:color="auto"/>
                        <w:bottom w:val="none" w:sz="0" w:space="0" w:color="auto"/>
                        <w:right w:val="none" w:sz="0" w:space="0" w:color="auto"/>
                      </w:divBdr>
                    </w:div>
                    <w:div w:id="1086152020">
                      <w:marLeft w:val="0"/>
                      <w:marRight w:val="0"/>
                      <w:marTop w:val="0"/>
                      <w:marBottom w:val="0"/>
                      <w:divBdr>
                        <w:top w:val="none" w:sz="0" w:space="0" w:color="auto"/>
                        <w:left w:val="none" w:sz="0" w:space="0" w:color="auto"/>
                        <w:bottom w:val="none" w:sz="0" w:space="0" w:color="auto"/>
                        <w:right w:val="none" w:sz="0" w:space="0" w:color="auto"/>
                      </w:divBdr>
                    </w:div>
                  </w:divsChild>
                </w:div>
                <w:div w:id="1961494836">
                  <w:marLeft w:val="0"/>
                  <w:marRight w:val="0"/>
                  <w:marTop w:val="0"/>
                  <w:marBottom w:val="0"/>
                  <w:divBdr>
                    <w:top w:val="none" w:sz="0" w:space="0" w:color="auto"/>
                    <w:left w:val="none" w:sz="0" w:space="0" w:color="auto"/>
                    <w:bottom w:val="none" w:sz="0" w:space="0" w:color="auto"/>
                    <w:right w:val="none" w:sz="0" w:space="0" w:color="auto"/>
                  </w:divBdr>
                  <w:divsChild>
                    <w:div w:id="1939563820">
                      <w:marLeft w:val="0"/>
                      <w:marRight w:val="0"/>
                      <w:marTop w:val="0"/>
                      <w:marBottom w:val="0"/>
                      <w:divBdr>
                        <w:top w:val="none" w:sz="0" w:space="0" w:color="auto"/>
                        <w:left w:val="none" w:sz="0" w:space="0" w:color="auto"/>
                        <w:bottom w:val="none" w:sz="0" w:space="0" w:color="auto"/>
                        <w:right w:val="none" w:sz="0" w:space="0" w:color="auto"/>
                      </w:divBdr>
                    </w:div>
                    <w:div w:id="1718043102">
                      <w:marLeft w:val="0"/>
                      <w:marRight w:val="0"/>
                      <w:marTop w:val="0"/>
                      <w:marBottom w:val="0"/>
                      <w:divBdr>
                        <w:top w:val="none" w:sz="0" w:space="0" w:color="auto"/>
                        <w:left w:val="none" w:sz="0" w:space="0" w:color="auto"/>
                        <w:bottom w:val="none" w:sz="0" w:space="0" w:color="auto"/>
                        <w:right w:val="none" w:sz="0" w:space="0" w:color="auto"/>
                      </w:divBdr>
                    </w:div>
                  </w:divsChild>
                </w:div>
                <w:div w:id="1783455915">
                  <w:marLeft w:val="0"/>
                  <w:marRight w:val="0"/>
                  <w:marTop w:val="0"/>
                  <w:marBottom w:val="0"/>
                  <w:divBdr>
                    <w:top w:val="none" w:sz="0" w:space="0" w:color="auto"/>
                    <w:left w:val="none" w:sz="0" w:space="0" w:color="auto"/>
                    <w:bottom w:val="none" w:sz="0" w:space="0" w:color="auto"/>
                    <w:right w:val="none" w:sz="0" w:space="0" w:color="auto"/>
                  </w:divBdr>
                  <w:divsChild>
                    <w:div w:id="527721331">
                      <w:marLeft w:val="0"/>
                      <w:marRight w:val="0"/>
                      <w:marTop w:val="0"/>
                      <w:marBottom w:val="0"/>
                      <w:divBdr>
                        <w:top w:val="none" w:sz="0" w:space="0" w:color="auto"/>
                        <w:left w:val="none" w:sz="0" w:space="0" w:color="auto"/>
                        <w:bottom w:val="none" w:sz="0" w:space="0" w:color="auto"/>
                        <w:right w:val="none" w:sz="0" w:space="0" w:color="auto"/>
                      </w:divBdr>
                    </w:div>
                    <w:div w:id="1742487666">
                      <w:marLeft w:val="0"/>
                      <w:marRight w:val="0"/>
                      <w:marTop w:val="0"/>
                      <w:marBottom w:val="0"/>
                      <w:divBdr>
                        <w:top w:val="none" w:sz="0" w:space="0" w:color="auto"/>
                        <w:left w:val="none" w:sz="0" w:space="0" w:color="auto"/>
                        <w:bottom w:val="none" w:sz="0" w:space="0" w:color="auto"/>
                        <w:right w:val="none" w:sz="0" w:space="0" w:color="auto"/>
                      </w:divBdr>
                    </w:div>
                  </w:divsChild>
                </w:div>
                <w:div w:id="257446543">
                  <w:marLeft w:val="0"/>
                  <w:marRight w:val="0"/>
                  <w:marTop w:val="0"/>
                  <w:marBottom w:val="0"/>
                  <w:divBdr>
                    <w:top w:val="none" w:sz="0" w:space="0" w:color="auto"/>
                    <w:left w:val="none" w:sz="0" w:space="0" w:color="auto"/>
                    <w:bottom w:val="none" w:sz="0" w:space="0" w:color="auto"/>
                    <w:right w:val="none" w:sz="0" w:space="0" w:color="auto"/>
                  </w:divBdr>
                  <w:divsChild>
                    <w:div w:id="867716275">
                      <w:marLeft w:val="0"/>
                      <w:marRight w:val="0"/>
                      <w:marTop w:val="0"/>
                      <w:marBottom w:val="0"/>
                      <w:divBdr>
                        <w:top w:val="none" w:sz="0" w:space="0" w:color="auto"/>
                        <w:left w:val="none" w:sz="0" w:space="0" w:color="auto"/>
                        <w:bottom w:val="none" w:sz="0" w:space="0" w:color="auto"/>
                        <w:right w:val="none" w:sz="0" w:space="0" w:color="auto"/>
                      </w:divBdr>
                    </w:div>
                  </w:divsChild>
                </w:div>
                <w:div w:id="810370723">
                  <w:marLeft w:val="0"/>
                  <w:marRight w:val="0"/>
                  <w:marTop w:val="0"/>
                  <w:marBottom w:val="0"/>
                  <w:divBdr>
                    <w:top w:val="none" w:sz="0" w:space="0" w:color="auto"/>
                    <w:left w:val="none" w:sz="0" w:space="0" w:color="auto"/>
                    <w:bottom w:val="none" w:sz="0" w:space="0" w:color="auto"/>
                    <w:right w:val="none" w:sz="0" w:space="0" w:color="auto"/>
                  </w:divBdr>
                  <w:divsChild>
                    <w:div w:id="1744526637">
                      <w:marLeft w:val="0"/>
                      <w:marRight w:val="0"/>
                      <w:marTop w:val="0"/>
                      <w:marBottom w:val="0"/>
                      <w:divBdr>
                        <w:top w:val="none" w:sz="0" w:space="0" w:color="auto"/>
                        <w:left w:val="none" w:sz="0" w:space="0" w:color="auto"/>
                        <w:bottom w:val="none" w:sz="0" w:space="0" w:color="auto"/>
                        <w:right w:val="none" w:sz="0" w:space="0" w:color="auto"/>
                      </w:divBdr>
                    </w:div>
                    <w:div w:id="1445878845">
                      <w:marLeft w:val="0"/>
                      <w:marRight w:val="0"/>
                      <w:marTop w:val="0"/>
                      <w:marBottom w:val="0"/>
                      <w:divBdr>
                        <w:top w:val="none" w:sz="0" w:space="0" w:color="auto"/>
                        <w:left w:val="none" w:sz="0" w:space="0" w:color="auto"/>
                        <w:bottom w:val="none" w:sz="0" w:space="0" w:color="auto"/>
                        <w:right w:val="none" w:sz="0" w:space="0" w:color="auto"/>
                      </w:divBdr>
                    </w:div>
                  </w:divsChild>
                </w:div>
                <w:div w:id="472646347">
                  <w:marLeft w:val="0"/>
                  <w:marRight w:val="0"/>
                  <w:marTop w:val="0"/>
                  <w:marBottom w:val="0"/>
                  <w:divBdr>
                    <w:top w:val="none" w:sz="0" w:space="0" w:color="auto"/>
                    <w:left w:val="none" w:sz="0" w:space="0" w:color="auto"/>
                    <w:bottom w:val="none" w:sz="0" w:space="0" w:color="auto"/>
                    <w:right w:val="none" w:sz="0" w:space="0" w:color="auto"/>
                  </w:divBdr>
                  <w:divsChild>
                    <w:div w:id="1764568274">
                      <w:marLeft w:val="0"/>
                      <w:marRight w:val="0"/>
                      <w:marTop w:val="0"/>
                      <w:marBottom w:val="0"/>
                      <w:divBdr>
                        <w:top w:val="none" w:sz="0" w:space="0" w:color="auto"/>
                        <w:left w:val="none" w:sz="0" w:space="0" w:color="auto"/>
                        <w:bottom w:val="none" w:sz="0" w:space="0" w:color="auto"/>
                        <w:right w:val="none" w:sz="0" w:space="0" w:color="auto"/>
                      </w:divBdr>
                    </w:div>
                  </w:divsChild>
                </w:div>
                <w:div w:id="1513299247">
                  <w:marLeft w:val="0"/>
                  <w:marRight w:val="0"/>
                  <w:marTop w:val="0"/>
                  <w:marBottom w:val="0"/>
                  <w:divBdr>
                    <w:top w:val="none" w:sz="0" w:space="0" w:color="auto"/>
                    <w:left w:val="none" w:sz="0" w:space="0" w:color="auto"/>
                    <w:bottom w:val="none" w:sz="0" w:space="0" w:color="auto"/>
                    <w:right w:val="none" w:sz="0" w:space="0" w:color="auto"/>
                  </w:divBdr>
                  <w:divsChild>
                    <w:div w:id="996684245">
                      <w:marLeft w:val="0"/>
                      <w:marRight w:val="0"/>
                      <w:marTop w:val="0"/>
                      <w:marBottom w:val="0"/>
                      <w:divBdr>
                        <w:top w:val="none" w:sz="0" w:space="0" w:color="auto"/>
                        <w:left w:val="none" w:sz="0" w:space="0" w:color="auto"/>
                        <w:bottom w:val="none" w:sz="0" w:space="0" w:color="auto"/>
                        <w:right w:val="none" w:sz="0" w:space="0" w:color="auto"/>
                      </w:divBdr>
                    </w:div>
                  </w:divsChild>
                </w:div>
                <w:div w:id="41833839">
                  <w:marLeft w:val="0"/>
                  <w:marRight w:val="0"/>
                  <w:marTop w:val="0"/>
                  <w:marBottom w:val="0"/>
                  <w:divBdr>
                    <w:top w:val="none" w:sz="0" w:space="0" w:color="auto"/>
                    <w:left w:val="none" w:sz="0" w:space="0" w:color="auto"/>
                    <w:bottom w:val="none" w:sz="0" w:space="0" w:color="auto"/>
                    <w:right w:val="none" w:sz="0" w:space="0" w:color="auto"/>
                  </w:divBdr>
                  <w:divsChild>
                    <w:div w:id="389153716">
                      <w:marLeft w:val="0"/>
                      <w:marRight w:val="0"/>
                      <w:marTop w:val="0"/>
                      <w:marBottom w:val="0"/>
                      <w:divBdr>
                        <w:top w:val="none" w:sz="0" w:space="0" w:color="auto"/>
                        <w:left w:val="none" w:sz="0" w:space="0" w:color="auto"/>
                        <w:bottom w:val="none" w:sz="0" w:space="0" w:color="auto"/>
                        <w:right w:val="none" w:sz="0" w:space="0" w:color="auto"/>
                      </w:divBdr>
                    </w:div>
                    <w:div w:id="721292405">
                      <w:marLeft w:val="0"/>
                      <w:marRight w:val="0"/>
                      <w:marTop w:val="0"/>
                      <w:marBottom w:val="0"/>
                      <w:divBdr>
                        <w:top w:val="none" w:sz="0" w:space="0" w:color="auto"/>
                        <w:left w:val="none" w:sz="0" w:space="0" w:color="auto"/>
                        <w:bottom w:val="none" w:sz="0" w:space="0" w:color="auto"/>
                        <w:right w:val="none" w:sz="0" w:space="0" w:color="auto"/>
                      </w:divBdr>
                    </w:div>
                  </w:divsChild>
                </w:div>
                <w:div w:id="670571414">
                  <w:marLeft w:val="0"/>
                  <w:marRight w:val="0"/>
                  <w:marTop w:val="0"/>
                  <w:marBottom w:val="0"/>
                  <w:divBdr>
                    <w:top w:val="none" w:sz="0" w:space="0" w:color="auto"/>
                    <w:left w:val="none" w:sz="0" w:space="0" w:color="auto"/>
                    <w:bottom w:val="none" w:sz="0" w:space="0" w:color="auto"/>
                    <w:right w:val="none" w:sz="0" w:space="0" w:color="auto"/>
                  </w:divBdr>
                  <w:divsChild>
                    <w:div w:id="774835242">
                      <w:marLeft w:val="0"/>
                      <w:marRight w:val="0"/>
                      <w:marTop w:val="0"/>
                      <w:marBottom w:val="0"/>
                      <w:divBdr>
                        <w:top w:val="none" w:sz="0" w:space="0" w:color="auto"/>
                        <w:left w:val="none" w:sz="0" w:space="0" w:color="auto"/>
                        <w:bottom w:val="none" w:sz="0" w:space="0" w:color="auto"/>
                        <w:right w:val="none" w:sz="0" w:space="0" w:color="auto"/>
                      </w:divBdr>
                    </w:div>
                  </w:divsChild>
                </w:div>
                <w:div w:id="1129469252">
                  <w:marLeft w:val="0"/>
                  <w:marRight w:val="0"/>
                  <w:marTop w:val="0"/>
                  <w:marBottom w:val="0"/>
                  <w:divBdr>
                    <w:top w:val="none" w:sz="0" w:space="0" w:color="auto"/>
                    <w:left w:val="none" w:sz="0" w:space="0" w:color="auto"/>
                    <w:bottom w:val="none" w:sz="0" w:space="0" w:color="auto"/>
                    <w:right w:val="none" w:sz="0" w:space="0" w:color="auto"/>
                  </w:divBdr>
                  <w:divsChild>
                    <w:div w:id="1554735759">
                      <w:marLeft w:val="0"/>
                      <w:marRight w:val="0"/>
                      <w:marTop w:val="0"/>
                      <w:marBottom w:val="0"/>
                      <w:divBdr>
                        <w:top w:val="none" w:sz="0" w:space="0" w:color="auto"/>
                        <w:left w:val="none" w:sz="0" w:space="0" w:color="auto"/>
                        <w:bottom w:val="none" w:sz="0" w:space="0" w:color="auto"/>
                        <w:right w:val="none" w:sz="0" w:space="0" w:color="auto"/>
                      </w:divBdr>
                    </w:div>
                    <w:div w:id="1462768963">
                      <w:marLeft w:val="0"/>
                      <w:marRight w:val="0"/>
                      <w:marTop w:val="0"/>
                      <w:marBottom w:val="0"/>
                      <w:divBdr>
                        <w:top w:val="none" w:sz="0" w:space="0" w:color="auto"/>
                        <w:left w:val="none" w:sz="0" w:space="0" w:color="auto"/>
                        <w:bottom w:val="none" w:sz="0" w:space="0" w:color="auto"/>
                        <w:right w:val="none" w:sz="0" w:space="0" w:color="auto"/>
                      </w:divBdr>
                    </w:div>
                  </w:divsChild>
                </w:div>
                <w:div w:id="2006938166">
                  <w:marLeft w:val="0"/>
                  <w:marRight w:val="0"/>
                  <w:marTop w:val="0"/>
                  <w:marBottom w:val="0"/>
                  <w:divBdr>
                    <w:top w:val="none" w:sz="0" w:space="0" w:color="auto"/>
                    <w:left w:val="none" w:sz="0" w:space="0" w:color="auto"/>
                    <w:bottom w:val="none" w:sz="0" w:space="0" w:color="auto"/>
                    <w:right w:val="none" w:sz="0" w:space="0" w:color="auto"/>
                  </w:divBdr>
                  <w:divsChild>
                    <w:div w:id="976841889">
                      <w:marLeft w:val="0"/>
                      <w:marRight w:val="0"/>
                      <w:marTop w:val="0"/>
                      <w:marBottom w:val="0"/>
                      <w:divBdr>
                        <w:top w:val="none" w:sz="0" w:space="0" w:color="auto"/>
                        <w:left w:val="none" w:sz="0" w:space="0" w:color="auto"/>
                        <w:bottom w:val="none" w:sz="0" w:space="0" w:color="auto"/>
                        <w:right w:val="none" w:sz="0" w:space="0" w:color="auto"/>
                      </w:divBdr>
                    </w:div>
                  </w:divsChild>
                </w:div>
                <w:div w:id="1147093776">
                  <w:marLeft w:val="0"/>
                  <w:marRight w:val="0"/>
                  <w:marTop w:val="0"/>
                  <w:marBottom w:val="0"/>
                  <w:divBdr>
                    <w:top w:val="none" w:sz="0" w:space="0" w:color="auto"/>
                    <w:left w:val="none" w:sz="0" w:space="0" w:color="auto"/>
                    <w:bottom w:val="none" w:sz="0" w:space="0" w:color="auto"/>
                    <w:right w:val="none" w:sz="0" w:space="0" w:color="auto"/>
                  </w:divBdr>
                  <w:divsChild>
                    <w:div w:id="1034381494">
                      <w:marLeft w:val="0"/>
                      <w:marRight w:val="0"/>
                      <w:marTop w:val="0"/>
                      <w:marBottom w:val="0"/>
                      <w:divBdr>
                        <w:top w:val="none" w:sz="0" w:space="0" w:color="auto"/>
                        <w:left w:val="none" w:sz="0" w:space="0" w:color="auto"/>
                        <w:bottom w:val="none" w:sz="0" w:space="0" w:color="auto"/>
                        <w:right w:val="none" w:sz="0" w:space="0" w:color="auto"/>
                      </w:divBdr>
                    </w:div>
                  </w:divsChild>
                </w:div>
                <w:div w:id="2143645402">
                  <w:marLeft w:val="0"/>
                  <w:marRight w:val="0"/>
                  <w:marTop w:val="0"/>
                  <w:marBottom w:val="0"/>
                  <w:divBdr>
                    <w:top w:val="none" w:sz="0" w:space="0" w:color="auto"/>
                    <w:left w:val="none" w:sz="0" w:space="0" w:color="auto"/>
                    <w:bottom w:val="none" w:sz="0" w:space="0" w:color="auto"/>
                    <w:right w:val="none" w:sz="0" w:space="0" w:color="auto"/>
                  </w:divBdr>
                  <w:divsChild>
                    <w:div w:id="1576669295">
                      <w:marLeft w:val="0"/>
                      <w:marRight w:val="0"/>
                      <w:marTop w:val="0"/>
                      <w:marBottom w:val="0"/>
                      <w:divBdr>
                        <w:top w:val="none" w:sz="0" w:space="0" w:color="auto"/>
                        <w:left w:val="none" w:sz="0" w:space="0" w:color="auto"/>
                        <w:bottom w:val="none" w:sz="0" w:space="0" w:color="auto"/>
                        <w:right w:val="none" w:sz="0" w:space="0" w:color="auto"/>
                      </w:divBdr>
                    </w:div>
                  </w:divsChild>
                </w:div>
                <w:div w:id="2141804220">
                  <w:marLeft w:val="0"/>
                  <w:marRight w:val="0"/>
                  <w:marTop w:val="0"/>
                  <w:marBottom w:val="0"/>
                  <w:divBdr>
                    <w:top w:val="none" w:sz="0" w:space="0" w:color="auto"/>
                    <w:left w:val="none" w:sz="0" w:space="0" w:color="auto"/>
                    <w:bottom w:val="none" w:sz="0" w:space="0" w:color="auto"/>
                    <w:right w:val="none" w:sz="0" w:space="0" w:color="auto"/>
                  </w:divBdr>
                  <w:divsChild>
                    <w:div w:id="1451129040">
                      <w:marLeft w:val="0"/>
                      <w:marRight w:val="0"/>
                      <w:marTop w:val="0"/>
                      <w:marBottom w:val="0"/>
                      <w:divBdr>
                        <w:top w:val="none" w:sz="0" w:space="0" w:color="auto"/>
                        <w:left w:val="none" w:sz="0" w:space="0" w:color="auto"/>
                        <w:bottom w:val="none" w:sz="0" w:space="0" w:color="auto"/>
                        <w:right w:val="none" w:sz="0" w:space="0" w:color="auto"/>
                      </w:divBdr>
                    </w:div>
                  </w:divsChild>
                </w:div>
                <w:div w:id="40176108">
                  <w:marLeft w:val="0"/>
                  <w:marRight w:val="0"/>
                  <w:marTop w:val="0"/>
                  <w:marBottom w:val="0"/>
                  <w:divBdr>
                    <w:top w:val="none" w:sz="0" w:space="0" w:color="auto"/>
                    <w:left w:val="none" w:sz="0" w:space="0" w:color="auto"/>
                    <w:bottom w:val="none" w:sz="0" w:space="0" w:color="auto"/>
                    <w:right w:val="none" w:sz="0" w:space="0" w:color="auto"/>
                  </w:divBdr>
                  <w:divsChild>
                    <w:div w:id="2044552446">
                      <w:marLeft w:val="0"/>
                      <w:marRight w:val="0"/>
                      <w:marTop w:val="0"/>
                      <w:marBottom w:val="0"/>
                      <w:divBdr>
                        <w:top w:val="none" w:sz="0" w:space="0" w:color="auto"/>
                        <w:left w:val="none" w:sz="0" w:space="0" w:color="auto"/>
                        <w:bottom w:val="none" w:sz="0" w:space="0" w:color="auto"/>
                        <w:right w:val="none" w:sz="0" w:space="0" w:color="auto"/>
                      </w:divBdr>
                    </w:div>
                  </w:divsChild>
                </w:div>
                <w:div w:id="1099518891">
                  <w:marLeft w:val="0"/>
                  <w:marRight w:val="0"/>
                  <w:marTop w:val="0"/>
                  <w:marBottom w:val="0"/>
                  <w:divBdr>
                    <w:top w:val="none" w:sz="0" w:space="0" w:color="auto"/>
                    <w:left w:val="none" w:sz="0" w:space="0" w:color="auto"/>
                    <w:bottom w:val="none" w:sz="0" w:space="0" w:color="auto"/>
                    <w:right w:val="none" w:sz="0" w:space="0" w:color="auto"/>
                  </w:divBdr>
                  <w:divsChild>
                    <w:div w:id="497696861">
                      <w:marLeft w:val="0"/>
                      <w:marRight w:val="0"/>
                      <w:marTop w:val="0"/>
                      <w:marBottom w:val="0"/>
                      <w:divBdr>
                        <w:top w:val="none" w:sz="0" w:space="0" w:color="auto"/>
                        <w:left w:val="none" w:sz="0" w:space="0" w:color="auto"/>
                        <w:bottom w:val="none" w:sz="0" w:space="0" w:color="auto"/>
                        <w:right w:val="none" w:sz="0" w:space="0" w:color="auto"/>
                      </w:divBdr>
                    </w:div>
                  </w:divsChild>
                </w:div>
                <w:div w:id="1630628073">
                  <w:marLeft w:val="0"/>
                  <w:marRight w:val="0"/>
                  <w:marTop w:val="0"/>
                  <w:marBottom w:val="0"/>
                  <w:divBdr>
                    <w:top w:val="none" w:sz="0" w:space="0" w:color="auto"/>
                    <w:left w:val="none" w:sz="0" w:space="0" w:color="auto"/>
                    <w:bottom w:val="none" w:sz="0" w:space="0" w:color="auto"/>
                    <w:right w:val="none" w:sz="0" w:space="0" w:color="auto"/>
                  </w:divBdr>
                  <w:divsChild>
                    <w:div w:id="15681084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37741847">
          <w:marLeft w:val="0"/>
          <w:marRight w:val="0"/>
          <w:marTop w:val="0"/>
          <w:marBottom w:val="0"/>
          <w:divBdr>
            <w:top w:val="none" w:sz="0" w:space="0" w:color="auto"/>
            <w:left w:val="none" w:sz="0" w:space="0" w:color="auto"/>
            <w:bottom w:val="none" w:sz="0" w:space="0" w:color="auto"/>
            <w:right w:val="none" w:sz="0" w:space="0" w:color="auto"/>
          </w:divBdr>
        </w:div>
      </w:divsChild>
    </w:div>
    <w:div w:id="917910190">
      <w:bodyDiv w:val="1"/>
      <w:marLeft w:val="0"/>
      <w:marRight w:val="0"/>
      <w:marTop w:val="0"/>
      <w:marBottom w:val="0"/>
      <w:divBdr>
        <w:top w:val="none" w:sz="0" w:space="0" w:color="auto"/>
        <w:left w:val="none" w:sz="0" w:space="0" w:color="auto"/>
        <w:bottom w:val="none" w:sz="0" w:space="0" w:color="auto"/>
        <w:right w:val="none" w:sz="0" w:space="0" w:color="auto"/>
      </w:divBdr>
    </w:div>
    <w:div w:id="1008556112">
      <w:bodyDiv w:val="1"/>
      <w:marLeft w:val="0"/>
      <w:marRight w:val="0"/>
      <w:marTop w:val="0"/>
      <w:marBottom w:val="0"/>
      <w:divBdr>
        <w:top w:val="none" w:sz="0" w:space="0" w:color="auto"/>
        <w:left w:val="none" w:sz="0" w:space="0" w:color="auto"/>
        <w:bottom w:val="none" w:sz="0" w:space="0" w:color="auto"/>
        <w:right w:val="none" w:sz="0" w:space="0" w:color="auto"/>
      </w:divBdr>
      <w:divsChild>
        <w:div w:id="278340381">
          <w:marLeft w:val="0"/>
          <w:marRight w:val="0"/>
          <w:marTop w:val="0"/>
          <w:marBottom w:val="0"/>
          <w:divBdr>
            <w:top w:val="none" w:sz="0" w:space="0" w:color="auto"/>
            <w:left w:val="none" w:sz="0" w:space="0" w:color="auto"/>
            <w:bottom w:val="none" w:sz="0" w:space="0" w:color="auto"/>
            <w:right w:val="none" w:sz="0" w:space="0" w:color="auto"/>
          </w:divBdr>
          <w:divsChild>
            <w:div w:id="1758869762">
              <w:marLeft w:val="0"/>
              <w:marRight w:val="0"/>
              <w:marTop w:val="0"/>
              <w:marBottom w:val="0"/>
              <w:divBdr>
                <w:top w:val="none" w:sz="0" w:space="0" w:color="auto"/>
                <w:left w:val="none" w:sz="0" w:space="0" w:color="auto"/>
                <w:bottom w:val="none" w:sz="0" w:space="0" w:color="auto"/>
                <w:right w:val="none" w:sz="0" w:space="0" w:color="auto"/>
              </w:divBdr>
            </w:div>
          </w:divsChild>
        </w:div>
        <w:div w:id="26414487">
          <w:marLeft w:val="0"/>
          <w:marRight w:val="0"/>
          <w:marTop w:val="0"/>
          <w:marBottom w:val="0"/>
          <w:divBdr>
            <w:top w:val="none" w:sz="0" w:space="0" w:color="auto"/>
            <w:left w:val="none" w:sz="0" w:space="0" w:color="auto"/>
            <w:bottom w:val="none" w:sz="0" w:space="0" w:color="auto"/>
            <w:right w:val="none" w:sz="0" w:space="0" w:color="auto"/>
          </w:divBdr>
          <w:divsChild>
            <w:div w:id="585192931">
              <w:marLeft w:val="0"/>
              <w:marRight w:val="0"/>
              <w:marTop w:val="0"/>
              <w:marBottom w:val="0"/>
              <w:divBdr>
                <w:top w:val="none" w:sz="0" w:space="0" w:color="auto"/>
                <w:left w:val="none" w:sz="0" w:space="0" w:color="auto"/>
                <w:bottom w:val="none" w:sz="0" w:space="0" w:color="auto"/>
                <w:right w:val="none" w:sz="0" w:space="0" w:color="auto"/>
              </w:divBdr>
            </w:div>
          </w:divsChild>
        </w:div>
        <w:div w:id="2045135709">
          <w:marLeft w:val="0"/>
          <w:marRight w:val="0"/>
          <w:marTop w:val="0"/>
          <w:marBottom w:val="0"/>
          <w:divBdr>
            <w:top w:val="none" w:sz="0" w:space="0" w:color="auto"/>
            <w:left w:val="none" w:sz="0" w:space="0" w:color="auto"/>
            <w:bottom w:val="none" w:sz="0" w:space="0" w:color="auto"/>
            <w:right w:val="none" w:sz="0" w:space="0" w:color="auto"/>
          </w:divBdr>
          <w:divsChild>
            <w:div w:id="1869368464">
              <w:marLeft w:val="0"/>
              <w:marRight w:val="0"/>
              <w:marTop w:val="0"/>
              <w:marBottom w:val="0"/>
              <w:divBdr>
                <w:top w:val="none" w:sz="0" w:space="0" w:color="auto"/>
                <w:left w:val="none" w:sz="0" w:space="0" w:color="auto"/>
                <w:bottom w:val="none" w:sz="0" w:space="0" w:color="auto"/>
                <w:right w:val="none" w:sz="0" w:space="0" w:color="auto"/>
              </w:divBdr>
            </w:div>
            <w:div w:id="1395084840">
              <w:marLeft w:val="0"/>
              <w:marRight w:val="0"/>
              <w:marTop w:val="0"/>
              <w:marBottom w:val="0"/>
              <w:divBdr>
                <w:top w:val="none" w:sz="0" w:space="0" w:color="auto"/>
                <w:left w:val="none" w:sz="0" w:space="0" w:color="auto"/>
                <w:bottom w:val="none" w:sz="0" w:space="0" w:color="auto"/>
                <w:right w:val="none" w:sz="0" w:space="0" w:color="auto"/>
              </w:divBdr>
            </w:div>
            <w:div w:id="1963000345">
              <w:marLeft w:val="0"/>
              <w:marRight w:val="0"/>
              <w:marTop w:val="0"/>
              <w:marBottom w:val="0"/>
              <w:divBdr>
                <w:top w:val="none" w:sz="0" w:space="0" w:color="auto"/>
                <w:left w:val="none" w:sz="0" w:space="0" w:color="auto"/>
                <w:bottom w:val="none" w:sz="0" w:space="0" w:color="auto"/>
                <w:right w:val="none" w:sz="0" w:space="0" w:color="auto"/>
              </w:divBdr>
            </w:div>
          </w:divsChild>
        </w:div>
        <w:div w:id="248662454">
          <w:marLeft w:val="0"/>
          <w:marRight w:val="0"/>
          <w:marTop w:val="0"/>
          <w:marBottom w:val="0"/>
          <w:divBdr>
            <w:top w:val="none" w:sz="0" w:space="0" w:color="auto"/>
            <w:left w:val="none" w:sz="0" w:space="0" w:color="auto"/>
            <w:bottom w:val="none" w:sz="0" w:space="0" w:color="auto"/>
            <w:right w:val="none" w:sz="0" w:space="0" w:color="auto"/>
          </w:divBdr>
          <w:divsChild>
            <w:div w:id="1463235031">
              <w:marLeft w:val="0"/>
              <w:marRight w:val="0"/>
              <w:marTop w:val="0"/>
              <w:marBottom w:val="0"/>
              <w:divBdr>
                <w:top w:val="none" w:sz="0" w:space="0" w:color="auto"/>
                <w:left w:val="none" w:sz="0" w:space="0" w:color="auto"/>
                <w:bottom w:val="none" w:sz="0" w:space="0" w:color="auto"/>
                <w:right w:val="none" w:sz="0" w:space="0" w:color="auto"/>
              </w:divBdr>
            </w:div>
          </w:divsChild>
        </w:div>
        <w:div w:id="1522282385">
          <w:marLeft w:val="0"/>
          <w:marRight w:val="0"/>
          <w:marTop w:val="0"/>
          <w:marBottom w:val="0"/>
          <w:divBdr>
            <w:top w:val="none" w:sz="0" w:space="0" w:color="auto"/>
            <w:left w:val="none" w:sz="0" w:space="0" w:color="auto"/>
            <w:bottom w:val="none" w:sz="0" w:space="0" w:color="auto"/>
            <w:right w:val="none" w:sz="0" w:space="0" w:color="auto"/>
          </w:divBdr>
          <w:divsChild>
            <w:div w:id="1793598105">
              <w:marLeft w:val="0"/>
              <w:marRight w:val="0"/>
              <w:marTop w:val="0"/>
              <w:marBottom w:val="0"/>
              <w:divBdr>
                <w:top w:val="none" w:sz="0" w:space="0" w:color="auto"/>
                <w:left w:val="none" w:sz="0" w:space="0" w:color="auto"/>
                <w:bottom w:val="none" w:sz="0" w:space="0" w:color="auto"/>
                <w:right w:val="none" w:sz="0" w:space="0" w:color="auto"/>
              </w:divBdr>
            </w:div>
          </w:divsChild>
        </w:div>
        <w:div w:id="1615208789">
          <w:marLeft w:val="0"/>
          <w:marRight w:val="0"/>
          <w:marTop w:val="0"/>
          <w:marBottom w:val="0"/>
          <w:divBdr>
            <w:top w:val="none" w:sz="0" w:space="0" w:color="auto"/>
            <w:left w:val="none" w:sz="0" w:space="0" w:color="auto"/>
            <w:bottom w:val="none" w:sz="0" w:space="0" w:color="auto"/>
            <w:right w:val="none" w:sz="0" w:space="0" w:color="auto"/>
          </w:divBdr>
          <w:divsChild>
            <w:div w:id="1522745700">
              <w:marLeft w:val="0"/>
              <w:marRight w:val="0"/>
              <w:marTop w:val="0"/>
              <w:marBottom w:val="0"/>
              <w:divBdr>
                <w:top w:val="none" w:sz="0" w:space="0" w:color="auto"/>
                <w:left w:val="none" w:sz="0" w:space="0" w:color="auto"/>
                <w:bottom w:val="none" w:sz="0" w:space="0" w:color="auto"/>
                <w:right w:val="none" w:sz="0" w:space="0" w:color="auto"/>
              </w:divBdr>
            </w:div>
            <w:div w:id="633679798">
              <w:marLeft w:val="0"/>
              <w:marRight w:val="0"/>
              <w:marTop w:val="0"/>
              <w:marBottom w:val="0"/>
              <w:divBdr>
                <w:top w:val="none" w:sz="0" w:space="0" w:color="auto"/>
                <w:left w:val="none" w:sz="0" w:space="0" w:color="auto"/>
                <w:bottom w:val="none" w:sz="0" w:space="0" w:color="auto"/>
                <w:right w:val="none" w:sz="0" w:space="0" w:color="auto"/>
              </w:divBdr>
            </w:div>
          </w:divsChild>
        </w:div>
        <w:div w:id="1135179453">
          <w:marLeft w:val="0"/>
          <w:marRight w:val="0"/>
          <w:marTop w:val="0"/>
          <w:marBottom w:val="0"/>
          <w:divBdr>
            <w:top w:val="none" w:sz="0" w:space="0" w:color="auto"/>
            <w:left w:val="none" w:sz="0" w:space="0" w:color="auto"/>
            <w:bottom w:val="none" w:sz="0" w:space="0" w:color="auto"/>
            <w:right w:val="none" w:sz="0" w:space="0" w:color="auto"/>
          </w:divBdr>
          <w:divsChild>
            <w:div w:id="1437098616">
              <w:marLeft w:val="0"/>
              <w:marRight w:val="0"/>
              <w:marTop w:val="0"/>
              <w:marBottom w:val="0"/>
              <w:divBdr>
                <w:top w:val="none" w:sz="0" w:space="0" w:color="auto"/>
                <w:left w:val="none" w:sz="0" w:space="0" w:color="auto"/>
                <w:bottom w:val="none" w:sz="0" w:space="0" w:color="auto"/>
                <w:right w:val="none" w:sz="0" w:space="0" w:color="auto"/>
              </w:divBdr>
            </w:div>
          </w:divsChild>
        </w:div>
        <w:div w:id="1333685391">
          <w:marLeft w:val="0"/>
          <w:marRight w:val="0"/>
          <w:marTop w:val="0"/>
          <w:marBottom w:val="0"/>
          <w:divBdr>
            <w:top w:val="none" w:sz="0" w:space="0" w:color="auto"/>
            <w:left w:val="none" w:sz="0" w:space="0" w:color="auto"/>
            <w:bottom w:val="none" w:sz="0" w:space="0" w:color="auto"/>
            <w:right w:val="none" w:sz="0" w:space="0" w:color="auto"/>
          </w:divBdr>
          <w:divsChild>
            <w:div w:id="1591890086">
              <w:marLeft w:val="0"/>
              <w:marRight w:val="0"/>
              <w:marTop w:val="0"/>
              <w:marBottom w:val="0"/>
              <w:divBdr>
                <w:top w:val="none" w:sz="0" w:space="0" w:color="auto"/>
                <w:left w:val="none" w:sz="0" w:space="0" w:color="auto"/>
                <w:bottom w:val="none" w:sz="0" w:space="0" w:color="auto"/>
                <w:right w:val="none" w:sz="0" w:space="0" w:color="auto"/>
              </w:divBdr>
            </w:div>
            <w:div w:id="1651716502">
              <w:marLeft w:val="0"/>
              <w:marRight w:val="0"/>
              <w:marTop w:val="0"/>
              <w:marBottom w:val="0"/>
              <w:divBdr>
                <w:top w:val="none" w:sz="0" w:space="0" w:color="auto"/>
                <w:left w:val="none" w:sz="0" w:space="0" w:color="auto"/>
                <w:bottom w:val="none" w:sz="0" w:space="0" w:color="auto"/>
                <w:right w:val="none" w:sz="0" w:space="0" w:color="auto"/>
              </w:divBdr>
            </w:div>
            <w:div w:id="1475178777">
              <w:marLeft w:val="0"/>
              <w:marRight w:val="0"/>
              <w:marTop w:val="0"/>
              <w:marBottom w:val="0"/>
              <w:divBdr>
                <w:top w:val="none" w:sz="0" w:space="0" w:color="auto"/>
                <w:left w:val="none" w:sz="0" w:space="0" w:color="auto"/>
                <w:bottom w:val="none" w:sz="0" w:space="0" w:color="auto"/>
                <w:right w:val="none" w:sz="0" w:space="0" w:color="auto"/>
              </w:divBdr>
            </w:div>
            <w:div w:id="2031368622">
              <w:marLeft w:val="0"/>
              <w:marRight w:val="0"/>
              <w:marTop w:val="0"/>
              <w:marBottom w:val="0"/>
              <w:divBdr>
                <w:top w:val="none" w:sz="0" w:space="0" w:color="auto"/>
                <w:left w:val="none" w:sz="0" w:space="0" w:color="auto"/>
                <w:bottom w:val="none" w:sz="0" w:space="0" w:color="auto"/>
                <w:right w:val="none" w:sz="0" w:space="0" w:color="auto"/>
              </w:divBdr>
            </w:div>
          </w:divsChild>
        </w:div>
        <w:div w:id="1181243767">
          <w:marLeft w:val="0"/>
          <w:marRight w:val="0"/>
          <w:marTop w:val="0"/>
          <w:marBottom w:val="0"/>
          <w:divBdr>
            <w:top w:val="none" w:sz="0" w:space="0" w:color="auto"/>
            <w:left w:val="none" w:sz="0" w:space="0" w:color="auto"/>
            <w:bottom w:val="none" w:sz="0" w:space="0" w:color="auto"/>
            <w:right w:val="none" w:sz="0" w:space="0" w:color="auto"/>
          </w:divBdr>
          <w:divsChild>
            <w:div w:id="1249388368">
              <w:marLeft w:val="0"/>
              <w:marRight w:val="0"/>
              <w:marTop w:val="0"/>
              <w:marBottom w:val="0"/>
              <w:divBdr>
                <w:top w:val="none" w:sz="0" w:space="0" w:color="auto"/>
                <w:left w:val="none" w:sz="0" w:space="0" w:color="auto"/>
                <w:bottom w:val="none" w:sz="0" w:space="0" w:color="auto"/>
                <w:right w:val="none" w:sz="0" w:space="0" w:color="auto"/>
              </w:divBdr>
            </w:div>
            <w:div w:id="1042361053">
              <w:marLeft w:val="0"/>
              <w:marRight w:val="0"/>
              <w:marTop w:val="0"/>
              <w:marBottom w:val="0"/>
              <w:divBdr>
                <w:top w:val="none" w:sz="0" w:space="0" w:color="auto"/>
                <w:left w:val="none" w:sz="0" w:space="0" w:color="auto"/>
                <w:bottom w:val="none" w:sz="0" w:space="0" w:color="auto"/>
                <w:right w:val="none" w:sz="0" w:space="0" w:color="auto"/>
              </w:divBdr>
            </w:div>
            <w:div w:id="1931499848">
              <w:marLeft w:val="0"/>
              <w:marRight w:val="0"/>
              <w:marTop w:val="0"/>
              <w:marBottom w:val="0"/>
              <w:divBdr>
                <w:top w:val="none" w:sz="0" w:space="0" w:color="auto"/>
                <w:left w:val="none" w:sz="0" w:space="0" w:color="auto"/>
                <w:bottom w:val="none" w:sz="0" w:space="0" w:color="auto"/>
                <w:right w:val="none" w:sz="0" w:space="0" w:color="auto"/>
              </w:divBdr>
            </w:div>
          </w:divsChild>
        </w:div>
        <w:div w:id="1296368995">
          <w:marLeft w:val="0"/>
          <w:marRight w:val="0"/>
          <w:marTop w:val="0"/>
          <w:marBottom w:val="0"/>
          <w:divBdr>
            <w:top w:val="none" w:sz="0" w:space="0" w:color="auto"/>
            <w:left w:val="none" w:sz="0" w:space="0" w:color="auto"/>
            <w:bottom w:val="none" w:sz="0" w:space="0" w:color="auto"/>
            <w:right w:val="none" w:sz="0" w:space="0" w:color="auto"/>
          </w:divBdr>
          <w:divsChild>
            <w:div w:id="1124663550">
              <w:marLeft w:val="0"/>
              <w:marRight w:val="0"/>
              <w:marTop w:val="0"/>
              <w:marBottom w:val="0"/>
              <w:divBdr>
                <w:top w:val="none" w:sz="0" w:space="0" w:color="auto"/>
                <w:left w:val="none" w:sz="0" w:space="0" w:color="auto"/>
                <w:bottom w:val="none" w:sz="0" w:space="0" w:color="auto"/>
                <w:right w:val="none" w:sz="0" w:space="0" w:color="auto"/>
              </w:divBdr>
            </w:div>
            <w:div w:id="498693918">
              <w:marLeft w:val="0"/>
              <w:marRight w:val="0"/>
              <w:marTop w:val="0"/>
              <w:marBottom w:val="0"/>
              <w:divBdr>
                <w:top w:val="none" w:sz="0" w:space="0" w:color="auto"/>
                <w:left w:val="none" w:sz="0" w:space="0" w:color="auto"/>
                <w:bottom w:val="none" w:sz="0" w:space="0" w:color="auto"/>
                <w:right w:val="none" w:sz="0" w:space="0" w:color="auto"/>
              </w:divBdr>
            </w:div>
            <w:div w:id="1499298923">
              <w:marLeft w:val="0"/>
              <w:marRight w:val="0"/>
              <w:marTop w:val="0"/>
              <w:marBottom w:val="0"/>
              <w:divBdr>
                <w:top w:val="none" w:sz="0" w:space="0" w:color="auto"/>
                <w:left w:val="none" w:sz="0" w:space="0" w:color="auto"/>
                <w:bottom w:val="none" w:sz="0" w:space="0" w:color="auto"/>
                <w:right w:val="none" w:sz="0" w:space="0" w:color="auto"/>
              </w:divBdr>
            </w:div>
          </w:divsChild>
        </w:div>
        <w:div w:id="1941913584">
          <w:marLeft w:val="0"/>
          <w:marRight w:val="0"/>
          <w:marTop w:val="0"/>
          <w:marBottom w:val="0"/>
          <w:divBdr>
            <w:top w:val="none" w:sz="0" w:space="0" w:color="auto"/>
            <w:left w:val="none" w:sz="0" w:space="0" w:color="auto"/>
            <w:bottom w:val="none" w:sz="0" w:space="0" w:color="auto"/>
            <w:right w:val="none" w:sz="0" w:space="0" w:color="auto"/>
          </w:divBdr>
          <w:divsChild>
            <w:div w:id="562986134">
              <w:marLeft w:val="0"/>
              <w:marRight w:val="0"/>
              <w:marTop w:val="0"/>
              <w:marBottom w:val="0"/>
              <w:divBdr>
                <w:top w:val="none" w:sz="0" w:space="0" w:color="auto"/>
                <w:left w:val="none" w:sz="0" w:space="0" w:color="auto"/>
                <w:bottom w:val="none" w:sz="0" w:space="0" w:color="auto"/>
                <w:right w:val="none" w:sz="0" w:space="0" w:color="auto"/>
              </w:divBdr>
            </w:div>
            <w:div w:id="1178234452">
              <w:marLeft w:val="0"/>
              <w:marRight w:val="0"/>
              <w:marTop w:val="0"/>
              <w:marBottom w:val="0"/>
              <w:divBdr>
                <w:top w:val="none" w:sz="0" w:space="0" w:color="auto"/>
                <w:left w:val="none" w:sz="0" w:space="0" w:color="auto"/>
                <w:bottom w:val="none" w:sz="0" w:space="0" w:color="auto"/>
                <w:right w:val="none" w:sz="0" w:space="0" w:color="auto"/>
              </w:divBdr>
            </w:div>
            <w:div w:id="1189561528">
              <w:marLeft w:val="0"/>
              <w:marRight w:val="0"/>
              <w:marTop w:val="0"/>
              <w:marBottom w:val="0"/>
              <w:divBdr>
                <w:top w:val="none" w:sz="0" w:space="0" w:color="auto"/>
                <w:left w:val="none" w:sz="0" w:space="0" w:color="auto"/>
                <w:bottom w:val="none" w:sz="0" w:space="0" w:color="auto"/>
                <w:right w:val="none" w:sz="0" w:space="0" w:color="auto"/>
              </w:divBdr>
            </w:div>
          </w:divsChild>
        </w:div>
        <w:div w:id="1336683686">
          <w:marLeft w:val="0"/>
          <w:marRight w:val="0"/>
          <w:marTop w:val="0"/>
          <w:marBottom w:val="0"/>
          <w:divBdr>
            <w:top w:val="none" w:sz="0" w:space="0" w:color="auto"/>
            <w:left w:val="none" w:sz="0" w:space="0" w:color="auto"/>
            <w:bottom w:val="none" w:sz="0" w:space="0" w:color="auto"/>
            <w:right w:val="none" w:sz="0" w:space="0" w:color="auto"/>
          </w:divBdr>
          <w:divsChild>
            <w:div w:id="1727098900">
              <w:marLeft w:val="0"/>
              <w:marRight w:val="0"/>
              <w:marTop w:val="0"/>
              <w:marBottom w:val="0"/>
              <w:divBdr>
                <w:top w:val="none" w:sz="0" w:space="0" w:color="auto"/>
                <w:left w:val="none" w:sz="0" w:space="0" w:color="auto"/>
                <w:bottom w:val="none" w:sz="0" w:space="0" w:color="auto"/>
                <w:right w:val="none" w:sz="0" w:space="0" w:color="auto"/>
              </w:divBdr>
            </w:div>
          </w:divsChild>
        </w:div>
        <w:div w:id="1286692133">
          <w:marLeft w:val="0"/>
          <w:marRight w:val="0"/>
          <w:marTop w:val="0"/>
          <w:marBottom w:val="0"/>
          <w:divBdr>
            <w:top w:val="none" w:sz="0" w:space="0" w:color="auto"/>
            <w:left w:val="none" w:sz="0" w:space="0" w:color="auto"/>
            <w:bottom w:val="none" w:sz="0" w:space="0" w:color="auto"/>
            <w:right w:val="none" w:sz="0" w:space="0" w:color="auto"/>
          </w:divBdr>
          <w:divsChild>
            <w:div w:id="2123837603">
              <w:marLeft w:val="0"/>
              <w:marRight w:val="0"/>
              <w:marTop w:val="0"/>
              <w:marBottom w:val="0"/>
              <w:divBdr>
                <w:top w:val="none" w:sz="0" w:space="0" w:color="auto"/>
                <w:left w:val="none" w:sz="0" w:space="0" w:color="auto"/>
                <w:bottom w:val="none" w:sz="0" w:space="0" w:color="auto"/>
                <w:right w:val="none" w:sz="0" w:space="0" w:color="auto"/>
              </w:divBdr>
            </w:div>
            <w:div w:id="1923563048">
              <w:marLeft w:val="0"/>
              <w:marRight w:val="0"/>
              <w:marTop w:val="0"/>
              <w:marBottom w:val="0"/>
              <w:divBdr>
                <w:top w:val="none" w:sz="0" w:space="0" w:color="auto"/>
                <w:left w:val="none" w:sz="0" w:space="0" w:color="auto"/>
                <w:bottom w:val="none" w:sz="0" w:space="0" w:color="auto"/>
                <w:right w:val="none" w:sz="0" w:space="0" w:color="auto"/>
              </w:divBdr>
            </w:div>
            <w:div w:id="1122648688">
              <w:marLeft w:val="0"/>
              <w:marRight w:val="0"/>
              <w:marTop w:val="0"/>
              <w:marBottom w:val="0"/>
              <w:divBdr>
                <w:top w:val="none" w:sz="0" w:space="0" w:color="auto"/>
                <w:left w:val="none" w:sz="0" w:space="0" w:color="auto"/>
                <w:bottom w:val="none" w:sz="0" w:space="0" w:color="auto"/>
                <w:right w:val="none" w:sz="0" w:space="0" w:color="auto"/>
              </w:divBdr>
            </w:div>
            <w:div w:id="659774676">
              <w:marLeft w:val="0"/>
              <w:marRight w:val="0"/>
              <w:marTop w:val="0"/>
              <w:marBottom w:val="0"/>
              <w:divBdr>
                <w:top w:val="none" w:sz="0" w:space="0" w:color="auto"/>
                <w:left w:val="none" w:sz="0" w:space="0" w:color="auto"/>
                <w:bottom w:val="none" w:sz="0" w:space="0" w:color="auto"/>
                <w:right w:val="none" w:sz="0" w:space="0" w:color="auto"/>
              </w:divBdr>
            </w:div>
            <w:div w:id="1417704098">
              <w:marLeft w:val="0"/>
              <w:marRight w:val="0"/>
              <w:marTop w:val="0"/>
              <w:marBottom w:val="0"/>
              <w:divBdr>
                <w:top w:val="none" w:sz="0" w:space="0" w:color="auto"/>
                <w:left w:val="none" w:sz="0" w:space="0" w:color="auto"/>
                <w:bottom w:val="none" w:sz="0" w:space="0" w:color="auto"/>
                <w:right w:val="none" w:sz="0" w:space="0" w:color="auto"/>
              </w:divBdr>
            </w:div>
          </w:divsChild>
        </w:div>
        <w:div w:id="906500338">
          <w:marLeft w:val="0"/>
          <w:marRight w:val="0"/>
          <w:marTop w:val="0"/>
          <w:marBottom w:val="0"/>
          <w:divBdr>
            <w:top w:val="none" w:sz="0" w:space="0" w:color="auto"/>
            <w:left w:val="none" w:sz="0" w:space="0" w:color="auto"/>
            <w:bottom w:val="none" w:sz="0" w:space="0" w:color="auto"/>
            <w:right w:val="none" w:sz="0" w:space="0" w:color="auto"/>
          </w:divBdr>
          <w:divsChild>
            <w:div w:id="1730029077">
              <w:marLeft w:val="0"/>
              <w:marRight w:val="0"/>
              <w:marTop w:val="0"/>
              <w:marBottom w:val="0"/>
              <w:divBdr>
                <w:top w:val="none" w:sz="0" w:space="0" w:color="auto"/>
                <w:left w:val="none" w:sz="0" w:space="0" w:color="auto"/>
                <w:bottom w:val="none" w:sz="0" w:space="0" w:color="auto"/>
                <w:right w:val="none" w:sz="0" w:space="0" w:color="auto"/>
              </w:divBdr>
            </w:div>
            <w:div w:id="266347987">
              <w:marLeft w:val="0"/>
              <w:marRight w:val="0"/>
              <w:marTop w:val="0"/>
              <w:marBottom w:val="0"/>
              <w:divBdr>
                <w:top w:val="none" w:sz="0" w:space="0" w:color="auto"/>
                <w:left w:val="none" w:sz="0" w:space="0" w:color="auto"/>
                <w:bottom w:val="none" w:sz="0" w:space="0" w:color="auto"/>
                <w:right w:val="none" w:sz="0" w:space="0" w:color="auto"/>
              </w:divBdr>
            </w:div>
          </w:divsChild>
        </w:div>
        <w:div w:id="113405867">
          <w:marLeft w:val="0"/>
          <w:marRight w:val="0"/>
          <w:marTop w:val="0"/>
          <w:marBottom w:val="0"/>
          <w:divBdr>
            <w:top w:val="none" w:sz="0" w:space="0" w:color="auto"/>
            <w:left w:val="none" w:sz="0" w:space="0" w:color="auto"/>
            <w:bottom w:val="none" w:sz="0" w:space="0" w:color="auto"/>
            <w:right w:val="none" w:sz="0" w:space="0" w:color="auto"/>
          </w:divBdr>
          <w:divsChild>
            <w:div w:id="435030071">
              <w:marLeft w:val="0"/>
              <w:marRight w:val="0"/>
              <w:marTop w:val="0"/>
              <w:marBottom w:val="0"/>
              <w:divBdr>
                <w:top w:val="none" w:sz="0" w:space="0" w:color="auto"/>
                <w:left w:val="none" w:sz="0" w:space="0" w:color="auto"/>
                <w:bottom w:val="none" w:sz="0" w:space="0" w:color="auto"/>
                <w:right w:val="none" w:sz="0" w:space="0" w:color="auto"/>
              </w:divBdr>
            </w:div>
            <w:div w:id="544831280">
              <w:marLeft w:val="0"/>
              <w:marRight w:val="0"/>
              <w:marTop w:val="0"/>
              <w:marBottom w:val="0"/>
              <w:divBdr>
                <w:top w:val="none" w:sz="0" w:space="0" w:color="auto"/>
                <w:left w:val="none" w:sz="0" w:space="0" w:color="auto"/>
                <w:bottom w:val="none" w:sz="0" w:space="0" w:color="auto"/>
                <w:right w:val="none" w:sz="0" w:space="0" w:color="auto"/>
              </w:divBdr>
            </w:div>
          </w:divsChild>
        </w:div>
        <w:div w:id="2082170047">
          <w:marLeft w:val="0"/>
          <w:marRight w:val="0"/>
          <w:marTop w:val="0"/>
          <w:marBottom w:val="0"/>
          <w:divBdr>
            <w:top w:val="none" w:sz="0" w:space="0" w:color="auto"/>
            <w:left w:val="none" w:sz="0" w:space="0" w:color="auto"/>
            <w:bottom w:val="none" w:sz="0" w:space="0" w:color="auto"/>
            <w:right w:val="none" w:sz="0" w:space="0" w:color="auto"/>
          </w:divBdr>
          <w:divsChild>
            <w:div w:id="619646354">
              <w:marLeft w:val="0"/>
              <w:marRight w:val="0"/>
              <w:marTop w:val="0"/>
              <w:marBottom w:val="0"/>
              <w:divBdr>
                <w:top w:val="none" w:sz="0" w:space="0" w:color="auto"/>
                <w:left w:val="none" w:sz="0" w:space="0" w:color="auto"/>
                <w:bottom w:val="none" w:sz="0" w:space="0" w:color="auto"/>
                <w:right w:val="none" w:sz="0" w:space="0" w:color="auto"/>
              </w:divBdr>
            </w:div>
            <w:div w:id="406465852">
              <w:marLeft w:val="0"/>
              <w:marRight w:val="0"/>
              <w:marTop w:val="0"/>
              <w:marBottom w:val="0"/>
              <w:divBdr>
                <w:top w:val="none" w:sz="0" w:space="0" w:color="auto"/>
                <w:left w:val="none" w:sz="0" w:space="0" w:color="auto"/>
                <w:bottom w:val="none" w:sz="0" w:space="0" w:color="auto"/>
                <w:right w:val="none" w:sz="0" w:space="0" w:color="auto"/>
              </w:divBdr>
            </w:div>
          </w:divsChild>
        </w:div>
        <w:div w:id="1341354422">
          <w:marLeft w:val="0"/>
          <w:marRight w:val="0"/>
          <w:marTop w:val="0"/>
          <w:marBottom w:val="0"/>
          <w:divBdr>
            <w:top w:val="none" w:sz="0" w:space="0" w:color="auto"/>
            <w:left w:val="none" w:sz="0" w:space="0" w:color="auto"/>
            <w:bottom w:val="none" w:sz="0" w:space="0" w:color="auto"/>
            <w:right w:val="none" w:sz="0" w:space="0" w:color="auto"/>
          </w:divBdr>
          <w:divsChild>
            <w:div w:id="743988563">
              <w:marLeft w:val="0"/>
              <w:marRight w:val="0"/>
              <w:marTop w:val="0"/>
              <w:marBottom w:val="0"/>
              <w:divBdr>
                <w:top w:val="none" w:sz="0" w:space="0" w:color="auto"/>
                <w:left w:val="none" w:sz="0" w:space="0" w:color="auto"/>
                <w:bottom w:val="none" w:sz="0" w:space="0" w:color="auto"/>
                <w:right w:val="none" w:sz="0" w:space="0" w:color="auto"/>
              </w:divBdr>
            </w:div>
          </w:divsChild>
        </w:div>
        <w:div w:id="1945648694">
          <w:marLeft w:val="0"/>
          <w:marRight w:val="0"/>
          <w:marTop w:val="0"/>
          <w:marBottom w:val="0"/>
          <w:divBdr>
            <w:top w:val="none" w:sz="0" w:space="0" w:color="auto"/>
            <w:left w:val="none" w:sz="0" w:space="0" w:color="auto"/>
            <w:bottom w:val="none" w:sz="0" w:space="0" w:color="auto"/>
            <w:right w:val="none" w:sz="0" w:space="0" w:color="auto"/>
          </w:divBdr>
          <w:divsChild>
            <w:div w:id="1777486147">
              <w:marLeft w:val="0"/>
              <w:marRight w:val="0"/>
              <w:marTop w:val="0"/>
              <w:marBottom w:val="0"/>
              <w:divBdr>
                <w:top w:val="none" w:sz="0" w:space="0" w:color="auto"/>
                <w:left w:val="none" w:sz="0" w:space="0" w:color="auto"/>
                <w:bottom w:val="none" w:sz="0" w:space="0" w:color="auto"/>
                <w:right w:val="none" w:sz="0" w:space="0" w:color="auto"/>
              </w:divBdr>
            </w:div>
            <w:div w:id="1056078367">
              <w:marLeft w:val="0"/>
              <w:marRight w:val="0"/>
              <w:marTop w:val="0"/>
              <w:marBottom w:val="0"/>
              <w:divBdr>
                <w:top w:val="none" w:sz="0" w:space="0" w:color="auto"/>
                <w:left w:val="none" w:sz="0" w:space="0" w:color="auto"/>
                <w:bottom w:val="none" w:sz="0" w:space="0" w:color="auto"/>
                <w:right w:val="none" w:sz="0" w:space="0" w:color="auto"/>
              </w:divBdr>
            </w:div>
            <w:div w:id="801459667">
              <w:marLeft w:val="0"/>
              <w:marRight w:val="0"/>
              <w:marTop w:val="0"/>
              <w:marBottom w:val="0"/>
              <w:divBdr>
                <w:top w:val="none" w:sz="0" w:space="0" w:color="auto"/>
                <w:left w:val="none" w:sz="0" w:space="0" w:color="auto"/>
                <w:bottom w:val="none" w:sz="0" w:space="0" w:color="auto"/>
                <w:right w:val="none" w:sz="0" w:space="0" w:color="auto"/>
              </w:divBdr>
            </w:div>
            <w:div w:id="1513642624">
              <w:marLeft w:val="0"/>
              <w:marRight w:val="0"/>
              <w:marTop w:val="0"/>
              <w:marBottom w:val="0"/>
              <w:divBdr>
                <w:top w:val="none" w:sz="0" w:space="0" w:color="auto"/>
                <w:left w:val="none" w:sz="0" w:space="0" w:color="auto"/>
                <w:bottom w:val="none" w:sz="0" w:space="0" w:color="auto"/>
                <w:right w:val="none" w:sz="0" w:space="0" w:color="auto"/>
              </w:divBdr>
            </w:div>
          </w:divsChild>
        </w:div>
        <w:div w:id="1300500707">
          <w:marLeft w:val="0"/>
          <w:marRight w:val="0"/>
          <w:marTop w:val="0"/>
          <w:marBottom w:val="0"/>
          <w:divBdr>
            <w:top w:val="none" w:sz="0" w:space="0" w:color="auto"/>
            <w:left w:val="none" w:sz="0" w:space="0" w:color="auto"/>
            <w:bottom w:val="none" w:sz="0" w:space="0" w:color="auto"/>
            <w:right w:val="none" w:sz="0" w:space="0" w:color="auto"/>
          </w:divBdr>
          <w:divsChild>
            <w:div w:id="1042247179">
              <w:marLeft w:val="0"/>
              <w:marRight w:val="0"/>
              <w:marTop w:val="0"/>
              <w:marBottom w:val="0"/>
              <w:divBdr>
                <w:top w:val="none" w:sz="0" w:space="0" w:color="auto"/>
                <w:left w:val="none" w:sz="0" w:space="0" w:color="auto"/>
                <w:bottom w:val="none" w:sz="0" w:space="0" w:color="auto"/>
                <w:right w:val="none" w:sz="0" w:space="0" w:color="auto"/>
              </w:divBdr>
            </w:div>
          </w:divsChild>
        </w:div>
        <w:div w:id="858814562">
          <w:marLeft w:val="0"/>
          <w:marRight w:val="0"/>
          <w:marTop w:val="0"/>
          <w:marBottom w:val="0"/>
          <w:divBdr>
            <w:top w:val="none" w:sz="0" w:space="0" w:color="auto"/>
            <w:left w:val="none" w:sz="0" w:space="0" w:color="auto"/>
            <w:bottom w:val="none" w:sz="0" w:space="0" w:color="auto"/>
            <w:right w:val="none" w:sz="0" w:space="0" w:color="auto"/>
          </w:divBdr>
          <w:divsChild>
            <w:div w:id="1426145376">
              <w:marLeft w:val="0"/>
              <w:marRight w:val="0"/>
              <w:marTop w:val="0"/>
              <w:marBottom w:val="0"/>
              <w:divBdr>
                <w:top w:val="none" w:sz="0" w:space="0" w:color="auto"/>
                <w:left w:val="none" w:sz="0" w:space="0" w:color="auto"/>
                <w:bottom w:val="none" w:sz="0" w:space="0" w:color="auto"/>
                <w:right w:val="none" w:sz="0" w:space="0" w:color="auto"/>
              </w:divBdr>
            </w:div>
          </w:divsChild>
        </w:div>
        <w:div w:id="1785075582">
          <w:marLeft w:val="0"/>
          <w:marRight w:val="0"/>
          <w:marTop w:val="0"/>
          <w:marBottom w:val="0"/>
          <w:divBdr>
            <w:top w:val="none" w:sz="0" w:space="0" w:color="auto"/>
            <w:left w:val="none" w:sz="0" w:space="0" w:color="auto"/>
            <w:bottom w:val="none" w:sz="0" w:space="0" w:color="auto"/>
            <w:right w:val="none" w:sz="0" w:space="0" w:color="auto"/>
          </w:divBdr>
          <w:divsChild>
            <w:div w:id="2034112211">
              <w:marLeft w:val="0"/>
              <w:marRight w:val="0"/>
              <w:marTop w:val="0"/>
              <w:marBottom w:val="0"/>
              <w:divBdr>
                <w:top w:val="none" w:sz="0" w:space="0" w:color="auto"/>
                <w:left w:val="none" w:sz="0" w:space="0" w:color="auto"/>
                <w:bottom w:val="none" w:sz="0" w:space="0" w:color="auto"/>
                <w:right w:val="none" w:sz="0" w:space="0" w:color="auto"/>
              </w:divBdr>
            </w:div>
            <w:div w:id="996809312">
              <w:marLeft w:val="0"/>
              <w:marRight w:val="0"/>
              <w:marTop w:val="0"/>
              <w:marBottom w:val="0"/>
              <w:divBdr>
                <w:top w:val="none" w:sz="0" w:space="0" w:color="auto"/>
                <w:left w:val="none" w:sz="0" w:space="0" w:color="auto"/>
                <w:bottom w:val="none" w:sz="0" w:space="0" w:color="auto"/>
                <w:right w:val="none" w:sz="0" w:space="0" w:color="auto"/>
              </w:divBdr>
            </w:div>
          </w:divsChild>
        </w:div>
        <w:div w:id="1319575959">
          <w:marLeft w:val="0"/>
          <w:marRight w:val="0"/>
          <w:marTop w:val="0"/>
          <w:marBottom w:val="0"/>
          <w:divBdr>
            <w:top w:val="none" w:sz="0" w:space="0" w:color="auto"/>
            <w:left w:val="none" w:sz="0" w:space="0" w:color="auto"/>
            <w:bottom w:val="none" w:sz="0" w:space="0" w:color="auto"/>
            <w:right w:val="none" w:sz="0" w:space="0" w:color="auto"/>
          </w:divBdr>
          <w:divsChild>
            <w:div w:id="1102920093">
              <w:marLeft w:val="0"/>
              <w:marRight w:val="0"/>
              <w:marTop w:val="0"/>
              <w:marBottom w:val="0"/>
              <w:divBdr>
                <w:top w:val="none" w:sz="0" w:space="0" w:color="auto"/>
                <w:left w:val="none" w:sz="0" w:space="0" w:color="auto"/>
                <w:bottom w:val="none" w:sz="0" w:space="0" w:color="auto"/>
                <w:right w:val="none" w:sz="0" w:space="0" w:color="auto"/>
              </w:divBdr>
            </w:div>
          </w:divsChild>
        </w:div>
        <w:div w:id="188569913">
          <w:marLeft w:val="0"/>
          <w:marRight w:val="0"/>
          <w:marTop w:val="0"/>
          <w:marBottom w:val="0"/>
          <w:divBdr>
            <w:top w:val="none" w:sz="0" w:space="0" w:color="auto"/>
            <w:left w:val="none" w:sz="0" w:space="0" w:color="auto"/>
            <w:bottom w:val="none" w:sz="0" w:space="0" w:color="auto"/>
            <w:right w:val="none" w:sz="0" w:space="0" w:color="auto"/>
          </w:divBdr>
          <w:divsChild>
            <w:div w:id="570503539">
              <w:marLeft w:val="0"/>
              <w:marRight w:val="0"/>
              <w:marTop w:val="0"/>
              <w:marBottom w:val="0"/>
              <w:divBdr>
                <w:top w:val="none" w:sz="0" w:space="0" w:color="auto"/>
                <w:left w:val="none" w:sz="0" w:space="0" w:color="auto"/>
                <w:bottom w:val="none" w:sz="0" w:space="0" w:color="auto"/>
                <w:right w:val="none" w:sz="0" w:space="0" w:color="auto"/>
              </w:divBdr>
            </w:div>
            <w:div w:id="744062702">
              <w:marLeft w:val="0"/>
              <w:marRight w:val="0"/>
              <w:marTop w:val="0"/>
              <w:marBottom w:val="0"/>
              <w:divBdr>
                <w:top w:val="none" w:sz="0" w:space="0" w:color="auto"/>
                <w:left w:val="none" w:sz="0" w:space="0" w:color="auto"/>
                <w:bottom w:val="none" w:sz="0" w:space="0" w:color="auto"/>
                <w:right w:val="none" w:sz="0" w:space="0" w:color="auto"/>
              </w:divBdr>
            </w:div>
          </w:divsChild>
        </w:div>
        <w:div w:id="560867781">
          <w:marLeft w:val="0"/>
          <w:marRight w:val="0"/>
          <w:marTop w:val="0"/>
          <w:marBottom w:val="0"/>
          <w:divBdr>
            <w:top w:val="none" w:sz="0" w:space="0" w:color="auto"/>
            <w:left w:val="none" w:sz="0" w:space="0" w:color="auto"/>
            <w:bottom w:val="none" w:sz="0" w:space="0" w:color="auto"/>
            <w:right w:val="none" w:sz="0" w:space="0" w:color="auto"/>
          </w:divBdr>
          <w:divsChild>
            <w:div w:id="2118863918">
              <w:marLeft w:val="0"/>
              <w:marRight w:val="0"/>
              <w:marTop w:val="0"/>
              <w:marBottom w:val="0"/>
              <w:divBdr>
                <w:top w:val="none" w:sz="0" w:space="0" w:color="auto"/>
                <w:left w:val="none" w:sz="0" w:space="0" w:color="auto"/>
                <w:bottom w:val="none" w:sz="0" w:space="0" w:color="auto"/>
                <w:right w:val="none" w:sz="0" w:space="0" w:color="auto"/>
              </w:divBdr>
            </w:div>
          </w:divsChild>
        </w:div>
        <w:div w:id="1423648573">
          <w:marLeft w:val="0"/>
          <w:marRight w:val="0"/>
          <w:marTop w:val="0"/>
          <w:marBottom w:val="0"/>
          <w:divBdr>
            <w:top w:val="none" w:sz="0" w:space="0" w:color="auto"/>
            <w:left w:val="none" w:sz="0" w:space="0" w:color="auto"/>
            <w:bottom w:val="none" w:sz="0" w:space="0" w:color="auto"/>
            <w:right w:val="none" w:sz="0" w:space="0" w:color="auto"/>
          </w:divBdr>
          <w:divsChild>
            <w:div w:id="1897204669">
              <w:marLeft w:val="0"/>
              <w:marRight w:val="0"/>
              <w:marTop w:val="0"/>
              <w:marBottom w:val="0"/>
              <w:divBdr>
                <w:top w:val="none" w:sz="0" w:space="0" w:color="auto"/>
                <w:left w:val="none" w:sz="0" w:space="0" w:color="auto"/>
                <w:bottom w:val="none" w:sz="0" w:space="0" w:color="auto"/>
                <w:right w:val="none" w:sz="0" w:space="0" w:color="auto"/>
              </w:divBdr>
            </w:div>
          </w:divsChild>
        </w:div>
        <w:div w:id="693961897">
          <w:marLeft w:val="0"/>
          <w:marRight w:val="0"/>
          <w:marTop w:val="0"/>
          <w:marBottom w:val="0"/>
          <w:divBdr>
            <w:top w:val="none" w:sz="0" w:space="0" w:color="auto"/>
            <w:left w:val="none" w:sz="0" w:space="0" w:color="auto"/>
            <w:bottom w:val="none" w:sz="0" w:space="0" w:color="auto"/>
            <w:right w:val="none" w:sz="0" w:space="0" w:color="auto"/>
          </w:divBdr>
          <w:divsChild>
            <w:div w:id="1336879525">
              <w:marLeft w:val="0"/>
              <w:marRight w:val="0"/>
              <w:marTop w:val="0"/>
              <w:marBottom w:val="0"/>
              <w:divBdr>
                <w:top w:val="none" w:sz="0" w:space="0" w:color="auto"/>
                <w:left w:val="none" w:sz="0" w:space="0" w:color="auto"/>
                <w:bottom w:val="none" w:sz="0" w:space="0" w:color="auto"/>
                <w:right w:val="none" w:sz="0" w:space="0" w:color="auto"/>
              </w:divBdr>
            </w:div>
          </w:divsChild>
        </w:div>
        <w:div w:id="2102336184">
          <w:marLeft w:val="0"/>
          <w:marRight w:val="0"/>
          <w:marTop w:val="0"/>
          <w:marBottom w:val="0"/>
          <w:divBdr>
            <w:top w:val="none" w:sz="0" w:space="0" w:color="auto"/>
            <w:left w:val="none" w:sz="0" w:space="0" w:color="auto"/>
            <w:bottom w:val="none" w:sz="0" w:space="0" w:color="auto"/>
            <w:right w:val="none" w:sz="0" w:space="0" w:color="auto"/>
          </w:divBdr>
          <w:divsChild>
            <w:div w:id="1161239250">
              <w:marLeft w:val="0"/>
              <w:marRight w:val="0"/>
              <w:marTop w:val="0"/>
              <w:marBottom w:val="0"/>
              <w:divBdr>
                <w:top w:val="none" w:sz="0" w:space="0" w:color="auto"/>
                <w:left w:val="none" w:sz="0" w:space="0" w:color="auto"/>
                <w:bottom w:val="none" w:sz="0" w:space="0" w:color="auto"/>
                <w:right w:val="none" w:sz="0" w:space="0" w:color="auto"/>
              </w:divBdr>
            </w:div>
          </w:divsChild>
        </w:div>
        <w:div w:id="1949391850">
          <w:marLeft w:val="0"/>
          <w:marRight w:val="0"/>
          <w:marTop w:val="0"/>
          <w:marBottom w:val="0"/>
          <w:divBdr>
            <w:top w:val="none" w:sz="0" w:space="0" w:color="auto"/>
            <w:left w:val="none" w:sz="0" w:space="0" w:color="auto"/>
            <w:bottom w:val="none" w:sz="0" w:space="0" w:color="auto"/>
            <w:right w:val="none" w:sz="0" w:space="0" w:color="auto"/>
          </w:divBdr>
          <w:divsChild>
            <w:div w:id="458650969">
              <w:marLeft w:val="0"/>
              <w:marRight w:val="0"/>
              <w:marTop w:val="0"/>
              <w:marBottom w:val="0"/>
              <w:divBdr>
                <w:top w:val="none" w:sz="0" w:space="0" w:color="auto"/>
                <w:left w:val="none" w:sz="0" w:space="0" w:color="auto"/>
                <w:bottom w:val="none" w:sz="0" w:space="0" w:color="auto"/>
                <w:right w:val="none" w:sz="0" w:space="0" w:color="auto"/>
              </w:divBdr>
            </w:div>
          </w:divsChild>
        </w:div>
        <w:div w:id="1517427980">
          <w:marLeft w:val="0"/>
          <w:marRight w:val="0"/>
          <w:marTop w:val="0"/>
          <w:marBottom w:val="0"/>
          <w:divBdr>
            <w:top w:val="none" w:sz="0" w:space="0" w:color="auto"/>
            <w:left w:val="none" w:sz="0" w:space="0" w:color="auto"/>
            <w:bottom w:val="none" w:sz="0" w:space="0" w:color="auto"/>
            <w:right w:val="none" w:sz="0" w:space="0" w:color="auto"/>
          </w:divBdr>
          <w:divsChild>
            <w:div w:id="1068114028">
              <w:marLeft w:val="0"/>
              <w:marRight w:val="0"/>
              <w:marTop w:val="0"/>
              <w:marBottom w:val="0"/>
              <w:divBdr>
                <w:top w:val="none" w:sz="0" w:space="0" w:color="auto"/>
                <w:left w:val="none" w:sz="0" w:space="0" w:color="auto"/>
                <w:bottom w:val="none" w:sz="0" w:space="0" w:color="auto"/>
                <w:right w:val="none" w:sz="0" w:space="0" w:color="auto"/>
              </w:divBdr>
            </w:div>
          </w:divsChild>
        </w:div>
        <w:div w:id="1847552755">
          <w:marLeft w:val="0"/>
          <w:marRight w:val="0"/>
          <w:marTop w:val="0"/>
          <w:marBottom w:val="0"/>
          <w:divBdr>
            <w:top w:val="none" w:sz="0" w:space="0" w:color="auto"/>
            <w:left w:val="none" w:sz="0" w:space="0" w:color="auto"/>
            <w:bottom w:val="none" w:sz="0" w:space="0" w:color="auto"/>
            <w:right w:val="none" w:sz="0" w:space="0" w:color="auto"/>
          </w:divBdr>
          <w:divsChild>
            <w:div w:id="14922118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24225939">
      <w:bodyDiv w:val="1"/>
      <w:marLeft w:val="0"/>
      <w:marRight w:val="0"/>
      <w:marTop w:val="0"/>
      <w:marBottom w:val="0"/>
      <w:divBdr>
        <w:top w:val="none" w:sz="0" w:space="0" w:color="auto"/>
        <w:left w:val="none" w:sz="0" w:space="0" w:color="auto"/>
        <w:bottom w:val="none" w:sz="0" w:space="0" w:color="auto"/>
        <w:right w:val="none" w:sz="0" w:space="0" w:color="auto"/>
      </w:divBdr>
    </w:div>
    <w:div w:id="1680695475">
      <w:bodyDiv w:val="1"/>
      <w:marLeft w:val="0"/>
      <w:marRight w:val="0"/>
      <w:marTop w:val="0"/>
      <w:marBottom w:val="0"/>
      <w:divBdr>
        <w:top w:val="none" w:sz="0" w:space="0" w:color="auto"/>
        <w:left w:val="none" w:sz="0" w:space="0" w:color="auto"/>
        <w:bottom w:val="none" w:sz="0" w:space="0" w:color="auto"/>
        <w:right w:val="none" w:sz="0" w:space="0" w:color="auto"/>
      </w:divBdr>
      <w:divsChild>
        <w:div w:id="1993828875">
          <w:marLeft w:val="0"/>
          <w:marRight w:val="0"/>
          <w:marTop w:val="0"/>
          <w:marBottom w:val="0"/>
          <w:divBdr>
            <w:top w:val="none" w:sz="0" w:space="0" w:color="auto"/>
            <w:left w:val="none" w:sz="0" w:space="0" w:color="auto"/>
            <w:bottom w:val="none" w:sz="0" w:space="0" w:color="auto"/>
            <w:right w:val="none" w:sz="0" w:space="0" w:color="auto"/>
          </w:divBdr>
          <w:divsChild>
            <w:div w:id="1762752070">
              <w:marLeft w:val="-75"/>
              <w:marRight w:val="0"/>
              <w:marTop w:val="30"/>
              <w:marBottom w:val="30"/>
              <w:divBdr>
                <w:top w:val="none" w:sz="0" w:space="0" w:color="auto"/>
                <w:left w:val="none" w:sz="0" w:space="0" w:color="auto"/>
                <w:bottom w:val="none" w:sz="0" w:space="0" w:color="auto"/>
                <w:right w:val="none" w:sz="0" w:space="0" w:color="auto"/>
              </w:divBdr>
              <w:divsChild>
                <w:div w:id="289289340">
                  <w:marLeft w:val="0"/>
                  <w:marRight w:val="0"/>
                  <w:marTop w:val="0"/>
                  <w:marBottom w:val="0"/>
                  <w:divBdr>
                    <w:top w:val="none" w:sz="0" w:space="0" w:color="auto"/>
                    <w:left w:val="none" w:sz="0" w:space="0" w:color="auto"/>
                    <w:bottom w:val="none" w:sz="0" w:space="0" w:color="auto"/>
                    <w:right w:val="none" w:sz="0" w:space="0" w:color="auto"/>
                  </w:divBdr>
                  <w:divsChild>
                    <w:div w:id="1673793377">
                      <w:marLeft w:val="0"/>
                      <w:marRight w:val="0"/>
                      <w:marTop w:val="0"/>
                      <w:marBottom w:val="0"/>
                      <w:divBdr>
                        <w:top w:val="none" w:sz="0" w:space="0" w:color="auto"/>
                        <w:left w:val="none" w:sz="0" w:space="0" w:color="auto"/>
                        <w:bottom w:val="none" w:sz="0" w:space="0" w:color="auto"/>
                        <w:right w:val="none" w:sz="0" w:space="0" w:color="auto"/>
                      </w:divBdr>
                    </w:div>
                  </w:divsChild>
                </w:div>
                <w:div w:id="1149131554">
                  <w:marLeft w:val="0"/>
                  <w:marRight w:val="0"/>
                  <w:marTop w:val="0"/>
                  <w:marBottom w:val="0"/>
                  <w:divBdr>
                    <w:top w:val="none" w:sz="0" w:space="0" w:color="auto"/>
                    <w:left w:val="none" w:sz="0" w:space="0" w:color="auto"/>
                    <w:bottom w:val="none" w:sz="0" w:space="0" w:color="auto"/>
                    <w:right w:val="none" w:sz="0" w:space="0" w:color="auto"/>
                  </w:divBdr>
                  <w:divsChild>
                    <w:div w:id="290794284">
                      <w:marLeft w:val="0"/>
                      <w:marRight w:val="0"/>
                      <w:marTop w:val="0"/>
                      <w:marBottom w:val="0"/>
                      <w:divBdr>
                        <w:top w:val="none" w:sz="0" w:space="0" w:color="auto"/>
                        <w:left w:val="none" w:sz="0" w:space="0" w:color="auto"/>
                        <w:bottom w:val="none" w:sz="0" w:space="0" w:color="auto"/>
                        <w:right w:val="none" w:sz="0" w:space="0" w:color="auto"/>
                      </w:divBdr>
                    </w:div>
                  </w:divsChild>
                </w:div>
                <w:div w:id="1578710338">
                  <w:marLeft w:val="0"/>
                  <w:marRight w:val="0"/>
                  <w:marTop w:val="0"/>
                  <w:marBottom w:val="0"/>
                  <w:divBdr>
                    <w:top w:val="none" w:sz="0" w:space="0" w:color="auto"/>
                    <w:left w:val="none" w:sz="0" w:space="0" w:color="auto"/>
                    <w:bottom w:val="none" w:sz="0" w:space="0" w:color="auto"/>
                    <w:right w:val="none" w:sz="0" w:space="0" w:color="auto"/>
                  </w:divBdr>
                  <w:divsChild>
                    <w:div w:id="1265306684">
                      <w:marLeft w:val="0"/>
                      <w:marRight w:val="0"/>
                      <w:marTop w:val="0"/>
                      <w:marBottom w:val="0"/>
                      <w:divBdr>
                        <w:top w:val="none" w:sz="0" w:space="0" w:color="auto"/>
                        <w:left w:val="none" w:sz="0" w:space="0" w:color="auto"/>
                        <w:bottom w:val="none" w:sz="0" w:space="0" w:color="auto"/>
                        <w:right w:val="none" w:sz="0" w:space="0" w:color="auto"/>
                      </w:divBdr>
                    </w:div>
                  </w:divsChild>
                </w:div>
                <w:div w:id="394012434">
                  <w:marLeft w:val="0"/>
                  <w:marRight w:val="0"/>
                  <w:marTop w:val="0"/>
                  <w:marBottom w:val="0"/>
                  <w:divBdr>
                    <w:top w:val="none" w:sz="0" w:space="0" w:color="auto"/>
                    <w:left w:val="none" w:sz="0" w:space="0" w:color="auto"/>
                    <w:bottom w:val="none" w:sz="0" w:space="0" w:color="auto"/>
                    <w:right w:val="none" w:sz="0" w:space="0" w:color="auto"/>
                  </w:divBdr>
                  <w:divsChild>
                    <w:div w:id="700591491">
                      <w:marLeft w:val="0"/>
                      <w:marRight w:val="0"/>
                      <w:marTop w:val="0"/>
                      <w:marBottom w:val="0"/>
                      <w:divBdr>
                        <w:top w:val="none" w:sz="0" w:space="0" w:color="auto"/>
                        <w:left w:val="none" w:sz="0" w:space="0" w:color="auto"/>
                        <w:bottom w:val="none" w:sz="0" w:space="0" w:color="auto"/>
                        <w:right w:val="none" w:sz="0" w:space="0" w:color="auto"/>
                      </w:divBdr>
                    </w:div>
                  </w:divsChild>
                </w:div>
                <w:div w:id="671614093">
                  <w:marLeft w:val="0"/>
                  <w:marRight w:val="0"/>
                  <w:marTop w:val="0"/>
                  <w:marBottom w:val="0"/>
                  <w:divBdr>
                    <w:top w:val="none" w:sz="0" w:space="0" w:color="auto"/>
                    <w:left w:val="none" w:sz="0" w:space="0" w:color="auto"/>
                    <w:bottom w:val="none" w:sz="0" w:space="0" w:color="auto"/>
                    <w:right w:val="none" w:sz="0" w:space="0" w:color="auto"/>
                  </w:divBdr>
                  <w:divsChild>
                    <w:div w:id="2141877227">
                      <w:marLeft w:val="0"/>
                      <w:marRight w:val="0"/>
                      <w:marTop w:val="0"/>
                      <w:marBottom w:val="0"/>
                      <w:divBdr>
                        <w:top w:val="none" w:sz="0" w:space="0" w:color="auto"/>
                        <w:left w:val="none" w:sz="0" w:space="0" w:color="auto"/>
                        <w:bottom w:val="none" w:sz="0" w:space="0" w:color="auto"/>
                        <w:right w:val="none" w:sz="0" w:space="0" w:color="auto"/>
                      </w:divBdr>
                    </w:div>
                  </w:divsChild>
                </w:div>
                <w:div w:id="507446926">
                  <w:marLeft w:val="0"/>
                  <w:marRight w:val="0"/>
                  <w:marTop w:val="0"/>
                  <w:marBottom w:val="0"/>
                  <w:divBdr>
                    <w:top w:val="none" w:sz="0" w:space="0" w:color="auto"/>
                    <w:left w:val="none" w:sz="0" w:space="0" w:color="auto"/>
                    <w:bottom w:val="none" w:sz="0" w:space="0" w:color="auto"/>
                    <w:right w:val="none" w:sz="0" w:space="0" w:color="auto"/>
                  </w:divBdr>
                  <w:divsChild>
                    <w:div w:id="355813008">
                      <w:marLeft w:val="0"/>
                      <w:marRight w:val="0"/>
                      <w:marTop w:val="0"/>
                      <w:marBottom w:val="0"/>
                      <w:divBdr>
                        <w:top w:val="none" w:sz="0" w:space="0" w:color="auto"/>
                        <w:left w:val="none" w:sz="0" w:space="0" w:color="auto"/>
                        <w:bottom w:val="none" w:sz="0" w:space="0" w:color="auto"/>
                        <w:right w:val="none" w:sz="0" w:space="0" w:color="auto"/>
                      </w:divBdr>
                    </w:div>
                  </w:divsChild>
                </w:div>
                <w:div w:id="1459302088">
                  <w:marLeft w:val="0"/>
                  <w:marRight w:val="0"/>
                  <w:marTop w:val="0"/>
                  <w:marBottom w:val="0"/>
                  <w:divBdr>
                    <w:top w:val="none" w:sz="0" w:space="0" w:color="auto"/>
                    <w:left w:val="none" w:sz="0" w:space="0" w:color="auto"/>
                    <w:bottom w:val="none" w:sz="0" w:space="0" w:color="auto"/>
                    <w:right w:val="none" w:sz="0" w:space="0" w:color="auto"/>
                  </w:divBdr>
                  <w:divsChild>
                    <w:div w:id="2095321859">
                      <w:marLeft w:val="0"/>
                      <w:marRight w:val="0"/>
                      <w:marTop w:val="0"/>
                      <w:marBottom w:val="0"/>
                      <w:divBdr>
                        <w:top w:val="none" w:sz="0" w:space="0" w:color="auto"/>
                        <w:left w:val="none" w:sz="0" w:space="0" w:color="auto"/>
                        <w:bottom w:val="none" w:sz="0" w:space="0" w:color="auto"/>
                        <w:right w:val="none" w:sz="0" w:space="0" w:color="auto"/>
                      </w:divBdr>
                    </w:div>
                  </w:divsChild>
                </w:div>
                <w:div w:id="2066832418">
                  <w:marLeft w:val="0"/>
                  <w:marRight w:val="0"/>
                  <w:marTop w:val="0"/>
                  <w:marBottom w:val="0"/>
                  <w:divBdr>
                    <w:top w:val="none" w:sz="0" w:space="0" w:color="auto"/>
                    <w:left w:val="none" w:sz="0" w:space="0" w:color="auto"/>
                    <w:bottom w:val="none" w:sz="0" w:space="0" w:color="auto"/>
                    <w:right w:val="none" w:sz="0" w:space="0" w:color="auto"/>
                  </w:divBdr>
                  <w:divsChild>
                    <w:div w:id="1061909208">
                      <w:marLeft w:val="0"/>
                      <w:marRight w:val="0"/>
                      <w:marTop w:val="0"/>
                      <w:marBottom w:val="0"/>
                      <w:divBdr>
                        <w:top w:val="none" w:sz="0" w:space="0" w:color="auto"/>
                        <w:left w:val="none" w:sz="0" w:space="0" w:color="auto"/>
                        <w:bottom w:val="none" w:sz="0" w:space="0" w:color="auto"/>
                        <w:right w:val="none" w:sz="0" w:space="0" w:color="auto"/>
                      </w:divBdr>
                    </w:div>
                  </w:divsChild>
                </w:div>
                <w:div w:id="1262688031">
                  <w:marLeft w:val="0"/>
                  <w:marRight w:val="0"/>
                  <w:marTop w:val="0"/>
                  <w:marBottom w:val="0"/>
                  <w:divBdr>
                    <w:top w:val="none" w:sz="0" w:space="0" w:color="auto"/>
                    <w:left w:val="none" w:sz="0" w:space="0" w:color="auto"/>
                    <w:bottom w:val="none" w:sz="0" w:space="0" w:color="auto"/>
                    <w:right w:val="none" w:sz="0" w:space="0" w:color="auto"/>
                  </w:divBdr>
                  <w:divsChild>
                    <w:div w:id="661586272">
                      <w:marLeft w:val="0"/>
                      <w:marRight w:val="0"/>
                      <w:marTop w:val="0"/>
                      <w:marBottom w:val="0"/>
                      <w:divBdr>
                        <w:top w:val="none" w:sz="0" w:space="0" w:color="auto"/>
                        <w:left w:val="none" w:sz="0" w:space="0" w:color="auto"/>
                        <w:bottom w:val="none" w:sz="0" w:space="0" w:color="auto"/>
                        <w:right w:val="none" w:sz="0" w:space="0" w:color="auto"/>
                      </w:divBdr>
                    </w:div>
                  </w:divsChild>
                </w:div>
                <w:div w:id="1900827339">
                  <w:marLeft w:val="0"/>
                  <w:marRight w:val="0"/>
                  <w:marTop w:val="0"/>
                  <w:marBottom w:val="0"/>
                  <w:divBdr>
                    <w:top w:val="none" w:sz="0" w:space="0" w:color="auto"/>
                    <w:left w:val="none" w:sz="0" w:space="0" w:color="auto"/>
                    <w:bottom w:val="none" w:sz="0" w:space="0" w:color="auto"/>
                    <w:right w:val="none" w:sz="0" w:space="0" w:color="auto"/>
                  </w:divBdr>
                  <w:divsChild>
                    <w:div w:id="504327402">
                      <w:marLeft w:val="0"/>
                      <w:marRight w:val="0"/>
                      <w:marTop w:val="0"/>
                      <w:marBottom w:val="0"/>
                      <w:divBdr>
                        <w:top w:val="none" w:sz="0" w:space="0" w:color="auto"/>
                        <w:left w:val="none" w:sz="0" w:space="0" w:color="auto"/>
                        <w:bottom w:val="none" w:sz="0" w:space="0" w:color="auto"/>
                        <w:right w:val="none" w:sz="0" w:space="0" w:color="auto"/>
                      </w:divBdr>
                    </w:div>
                    <w:div w:id="750739939">
                      <w:marLeft w:val="0"/>
                      <w:marRight w:val="0"/>
                      <w:marTop w:val="0"/>
                      <w:marBottom w:val="0"/>
                      <w:divBdr>
                        <w:top w:val="none" w:sz="0" w:space="0" w:color="auto"/>
                        <w:left w:val="none" w:sz="0" w:space="0" w:color="auto"/>
                        <w:bottom w:val="none" w:sz="0" w:space="0" w:color="auto"/>
                        <w:right w:val="none" w:sz="0" w:space="0" w:color="auto"/>
                      </w:divBdr>
                    </w:div>
                    <w:div w:id="1532719197">
                      <w:marLeft w:val="0"/>
                      <w:marRight w:val="0"/>
                      <w:marTop w:val="0"/>
                      <w:marBottom w:val="0"/>
                      <w:divBdr>
                        <w:top w:val="none" w:sz="0" w:space="0" w:color="auto"/>
                        <w:left w:val="none" w:sz="0" w:space="0" w:color="auto"/>
                        <w:bottom w:val="none" w:sz="0" w:space="0" w:color="auto"/>
                        <w:right w:val="none" w:sz="0" w:space="0" w:color="auto"/>
                      </w:divBdr>
                    </w:div>
                    <w:div w:id="318537346">
                      <w:marLeft w:val="0"/>
                      <w:marRight w:val="0"/>
                      <w:marTop w:val="0"/>
                      <w:marBottom w:val="0"/>
                      <w:divBdr>
                        <w:top w:val="none" w:sz="0" w:space="0" w:color="auto"/>
                        <w:left w:val="none" w:sz="0" w:space="0" w:color="auto"/>
                        <w:bottom w:val="none" w:sz="0" w:space="0" w:color="auto"/>
                        <w:right w:val="none" w:sz="0" w:space="0" w:color="auto"/>
                      </w:divBdr>
                    </w:div>
                    <w:div w:id="1890451482">
                      <w:marLeft w:val="0"/>
                      <w:marRight w:val="0"/>
                      <w:marTop w:val="0"/>
                      <w:marBottom w:val="0"/>
                      <w:divBdr>
                        <w:top w:val="none" w:sz="0" w:space="0" w:color="auto"/>
                        <w:left w:val="none" w:sz="0" w:space="0" w:color="auto"/>
                        <w:bottom w:val="none" w:sz="0" w:space="0" w:color="auto"/>
                        <w:right w:val="none" w:sz="0" w:space="0" w:color="auto"/>
                      </w:divBdr>
                    </w:div>
                    <w:div w:id="1421948167">
                      <w:marLeft w:val="0"/>
                      <w:marRight w:val="0"/>
                      <w:marTop w:val="0"/>
                      <w:marBottom w:val="0"/>
                      <w:divBdr>
                        <w:top w:val="none" w:sz="0" w:space="0" w:color="auto"/>
                        <w:left w:val="none" w:sz="0" w:space="0" w:color="auto"/>
                        <w:bottom w:val="none" w:sz="0" w:space="0" w:color="auto"/>
                        <w:right w:val="none" w:sz="0" w:space="0" w:color="auto"/>
                      </w:divBdr>
                    </w:div>
                  </w:divsChild>
                </w:div>
                <w:div w:id="1258634538">
                  <w:marLeft w:val="0"/>
                  <w:marRight w:val="0"/>
                  <w:marTop w:val="0"/>
                  <w:marBottom w:val="0"/>
                  <w:divBdr>
                    <w:top w:val="none" w:sz="0" w:space="0" w:color="auto"/>
                    <w:left w:val="none" w:sz="0" w:space="0" w:color="auto"/>
                    <w:bottom w:val="none" w:sz="0" w:space="0" w:color="auto"/>
                    <w:right w:val="none" w:sz="0" w:space="0" w:color="auto"/>
                  </w:divBdr>
                  <w:divsChild>
                    <w:div w:id="1448811831">
                      <w:marLeft w:val="0"/>
                      <w:marRight w:val="0"/>
                      <w:marTop w:val="0"/>
                      <w:marBottom w:val="0"/>
                      <w:divBdr>
                        <w:top w:val="none" w:sz="0" w:space="0" w:color="auto"/>
                        <w:left w:val="none" w:sz="0" w:space="0" w:color="auto"/>
                        <w:bottom w:val="none" w:sz="0" w:space="0" w:color="auto"/>
                        <w:right w:val="none" w:sz="0" w:space="0" w:color="auto"/>
                      </w:divBdr>
                    </w:div>
                    <w:div w:id="1665280683">
                      <w:marLeft w:val="0"/>
                      <w:marRight w:val="0"/>
                      <w:marTop w:val="0"/>
                      <w:marBottom w:val="0"/>
                      <w:divBdr>
                        <w:top w:val="none" w:sz="0" w:space="0" w:color="auto"/>
                        <w:left w:val="none" w:sz="0" w:space="0" w:color="auto"/>
                        <w:bottom w:val="none" w:sz="0" w:space="0" w:color="auto"/>
                        <w:right w:val="none" w:sz="0" w:space="0" w:color="auto"/>
                      </w:divBdr>
                    </w:div>
                    <w:div w:id="2120563253">
                      <w:marLeft w:val="0"/>
                      <w:marRight w:val="0"/>
                      <w:marTop w:val="0"/>
                      <w:marBottom w:val="0"/>
                      <w:divBdr>
                        <w:top w:val="none" w:sz="0" w:space="0" w:color="auto"/>
                        <w:left w:val="none" w:sz="0" w:space="0" w:color="auto"/>
                        <w:bottom w:val="none" w:sz="0" w:space="0" w:color="auto"/>
                        <w:right w:val="none" w:sz="0" w:space="0" w:color="auto"/>
                      </w:divBdr>
                    </w:div>
                    <w:div w:id="782530027">
                      <w:marLeft w:val="0"/>
                      <w:marRight w:val="0"/>
                      <w:marTop w:val="0"/>
                      <w:marBottom w:val="0"/>
                      <w:divBdr>
                        <w:top w:val="none" w:sz="0" w:space="0" w:color="auto"/>
                        <w:left w:val="none" w:sz="0" w:space="0" w:color="auto"/>
                        <w:bottom w:val="none" w:sz="0" w:space="0" w:color="auto"/>
                        <w:right w:val="none" w:sz="0" w:space="0" w:color="auto"/>
                      </w:divBdr>
                    </w:div>
                    <w:div w:id="1864517884">
                      <w:marLeft w:val="0"/>
                      <w:marRight w:val="0"/>
                      <w:marTop w:val="0"/>
                      <w:marBottom w:val="0"/>
                      <w:divBdr>
                        <w:top w:val="none" w:sz="0" w:space="0" w:color="auto"/>
                        <w:left w:val="none" w:sz="0" w:space="0" w:color="auto"/>
                        <w:bottom w:val="none" w:sz="0" w:space="0" w:color="auto"/>
                        <w:right w:val="none" w:sz="0" w:space="0" w:color="auto"/>
                      </w:divBdr>
                    </w:div>
                    <w:div w:id="211582509">
                      <w:marLeft w:val="0"/>
                      <w:marRight w:val="0"/>
                      <w:marTop w:val="0"/>
                      <w:marBottom w:val="0"/>
                      <w:divBdr>
                        <w:top w:val="none" w:sz="0" w:space="0" w:color="auto"/>
                        <w:left w:val="none" w:sz="0" w:space="0" w:color="auto"/>
                        <w:bottom w:val="none" w:sz="0" w:space="0" w:color="auto"/>
                        <w:right w:val="none" w:sz="0" w:space="0" w:color="auto"/>
                      </w:divBdr>
                    </w:div>
                    <w:div w:id="736588767">
                      <w:marLeft w:val="0"/>
                      <w:marRight w:val="0"/>
                      <w:marTop w:val="0"/>
                      <w:marBottom w:val="0"/>
                      <w:divBdr>
                        <w:top w:val="none" w:sz="0" w:space="0" w:color="auto"/>
                        <w:left w:val="none" w:sz="0" w:space="0" w:color="auto"/>
                        <w:bottom w:val="none" w:sz="0" w:space="0" w:color="auto"/>
                        <w:right w:val="none" w:sz="0" w:space="0" w:color="auto"/>
                      </w:divBdr>
                    </w:div>
                  </w:divsChild>
                </w:div>
                <w:div w:id="1542936440">
                  <w:marLeft w:val="0"/>
                  <w:marRight w:val="0"/>
                  <w:marTop w:val="0"/>
                  <w:marBottom w:val="0"/>
                  <w:divBdr>
                    <w:top w:val="none" w:sz="0" w:space="0" w:color="auto"/>
                    <w:left w:val="none" w:sz="0" w:space="0" w:color="auto"/>
                    <w:bottom w:val="none" w:sz="0" w:space="0" w:color="auto"/>
                    <w:right w:val="none" w:sz="0" w:space="0" w:color="auto"/>
                  </w:divBdr>
                  <w:divsChild>
                    <w:div w:id="479462659">
                      <w:marLeft w:val="0"/>
                      <w:marRight w:val="0"/>
                      <w:marTop w:val="0"/>
                      <w:marBottom w:val="0"/>
                      <w:divBdr>
                        <w:top w:val="none" w:sz="0" w:space="0" w:color="auto"/>
                        <w:left w:val="none" w:sz="0" w:space="0" w:color="auto"/>
                        <w:bottom w:val="none" w:sz="0" w:space="0" w:color="auto"/>
                        <w:right w:val="none" w:sz="0" w:space="0" w:color="auto"/>
                      </w:divBdr>
                    </w:div>
                    <w:div w:id="1469472659">
                      <w:marLeft w:val="0"/>
                      <w:marRight w:val="0"/>
                      <w:marTop w:val="0"/>
                      <w:marBottom w:val="0"/>
                      <w:divBdr>
                        <w:top w:val="none" w:sz="0" w:space="0" w:color="auto"/>
                        <w:left w:val="none" w:sz="0" w:space="0" w:color="auto"/>
                        <w:bottom w:val="none" w:sz="0" w:space="0" w:color="auto"/>
                        <w:right w:val="none" w:sz="0" w:space="0" w:color="auto"/>
                      </w:divBdr>
                    </w:div>
                    <w:div w:id="915897043">
                      <w:marLeft w:val="0"/>
                      <w:marRight w:val="0"/>
                      <w:marTop w:val="0"/>
                      <w:marBottom w:val="0"/>
                      <w:divBdr>
                        <w:top w:val="none" w:sz="0" w:space="0" w:color="auto"/>
                        <w:left w:val="none" w:sz="0" w:space="0" w:color="auto"/>
                        <w:bottom w:val="none" w:sz="0" w:space="0" w:color="auto"/>
                        <w:right w:val="none" w:sz="0" w:space="0" w:color="auto"/>
                      </w:divBdr>
                    </w:div>
                    <w:div w:id="721058297">
                      <w:marLeft w:val="0"/>
                      <w:marRight w:val="0"/>
                      <w:marTop w:val="0"/>
                      <w:marBottom w:val="0"/>
                      <w:divBdr>
                        <w:top w:val="none" w:sz="0" w:space="0" w:color="auto"/>
                        <w:left w:val="none" w:sz="0" w:space="0" w:color="auto"/>
                        <w:bottom w:val="none" w:sz="0" w:space="0" w:color="auto"/>
                        <w:right w:val="none" w:sz="0" w:space="0" w:color="auto"/>
                      </w:divBdr>
                    </w:div>
                    <w:div w:id="1590263804">
                      <w:marLeft w:val="0"/>
                      <w:marRight w:val="0"/>
                      <w:marTop w:val="0"/>
                      <w:marBottom w:val="0"/>
                      <w:divBdr>
                        <w:top w:val="none" w:sz="0" w:space="0" w:color="auto"/>
                        <w:left w:val="none" w:sz="0" w:space="0" w:color="auto"/>
                        <w:bottom w:val="none" w:sz="0" w:space="0" w:color="auto"/>
                        <w:right w:val="none" w:sz="0" w:space="0" w:color="auto"/>
                      </w:divBdr>
                    </w:div>
                    <w:div w:id="327054378">
                      <w:marLeft w:val="0"/>
                      <w:marRight w:val="0"/>
                      <w:marTop w:val="0"/>
                      <w:marBottom w:val="0"/>
                      <w:divBdr>
                        <w:top w:val="none" w:sz="0" w:space="0" w:color="auto"/>
                        <w:left w:val="none" w:sz="0" w:space="0" w:color="auto"/>
                        <w:bottom w:val="none" w:sz="0" w:space="0" w:color="auto"/>
                        <w:right w:val="none" w:sz="0" w:space="0" w:color="auto"/>
                      </w:divBdr>
                    </w:div>
                    <w:div w:id="635454745">
                      <w:marLeft w:val="0"/>
                      <w:marRight w:val="0"/>
                      <w:marTop w:val="0"/>
                      <w:marBottom w:val="0"/>
                      <w:divBdr>
                        <w:top w:val="none" w:sz="0" w:space="0" w:color="auto"/>
                        <w:left w:val="none" w:sz="0" w:space="0" w:color="auto"/>
                        <w:bottom w:val="none" w:sz="0" w:space="0" w:color="auto"/>
                        <w:right w:val="none" w:sz="0" w:space="0" w:color="auto"/>
                      </w:divBdr>
                    </w:div>
                  </w:divsChild>
                </w:div>
                <w:div w:id="208421169">
                  <w:marLeft w:val="0"/>
                  <w:marRight w:val="0"/>
                  <w:marTop w:val="0"/>
                  <w:marBottom w:val="0"/>
                  <w:divBdr>
                    <w:top w:val="none" w:sz="0" w:space="0" w:color="auto"/>
                    <w:left w:val="none" w:sz="0" w:space="0" w:color="auto"/>
                    <w:bottom w:val="none" w:sz="0" w:space="0" w:color="auto"/>
                    <w:right w:val="none" w:sz="0" w:space="0" w:color="auto"/>
                  </w:divBdr>
                  <w:divsChild>
                    <w:div w:id="1091658935">
                      <w:marLeft w:val="0"/>
                      <w:marRight w:val="0"/>
                      <w:marTop w:val="0"/>
                      <w:marBottom w:val="0"/>
                      <w:divBdr>
                        <w:top w:val="none" w:sz="0" w:space="0" w:color="auto"/>
                        <w:left w:val="none" w:sz="0" w:space="0" w:color="auto"/>
                        <w:bottom w:val="none" w:sz="0" w:space="0" w:color="auto"/>
                        <w:right w:val="none" w:sz="0" w:space="0" w:color="auto"/>
                      </w:divBdr>
                    </w:div>
                    <w:div w:id="1726490315">
                      <w:marLeft w:val="0"/>
                      <w:marRight w:val="0"/>
                      <w:marTop w:val="0"/>
                      <w:marBottom w:val="0"/>
                      <w:divBdr>
                        <w:top w:val="none" w:sz="0" w:space="0" w:color="auto"/>
                        <w:left w:val="none" w:sz="0" w:space="0" w:color="auto"/>
                        <w:bottom w:val="none" w:sz="0" w:space="0" w:color="auto"/>
                        <w:right w:val="none" w:sz="0" w:space="0" w:color="auto"/>
                      </w:divBdr>
                    </w:div>
                    <w:div w:id="1457528651">
                      <w:marLeft w:val="0"/>
                      <w:marRight w:val="0"/>
                      <w:marTop w:val="0"/>
                      <w:marBottom w:val="0"/>
                      <w:divBdr>
                        <w:top w:val="none" w:sz="0" w:space="0" w:color="auto"/>
                        <w:left w:val="none" w:sz="0" w:space="0" w:color="auto"/>
                        <w:bottom w:val="none" w:sz="0" w:space="0" w:color="auto"/>
                        <w:right w:val="none" w:sz="0" w:space="0" w:color="auto"/>
                      </w:divBdr>
                    </w:div>
                    <w:div w:id="380633254">
                      <w:marLeft w:val="0"/>
                      <w:marRight w:val="0"/>
                      <w:marTop w:val="0"/>
                      <w:marBottom w:val="0"/>
                      <w:divBdr>
                        <w:top w:val="none" w:sz="0" w:space="0" w:color="auto"/>
                        <w:left w:val="none" w:sz="0" w:space="0" w:color="auto"/>
                        <w:bottom w:val="none" w:sz="0" w:space="0" w:color="auto"/>
                        <w:right w:val="none" w:sz="0" w:space="0" w:color="auto"/>
                      </w:divBdr>
                    </w:div>
                    <w:div w:id="1791318414">
                      <w:marLeft w:val="0"/>
                      <w:marRight w:val="0"/>
                      <w:marTop w:val="0"/>
                      <w:marBottom w:val="0"/>
                      <w:divBdr>
                        <w:top w:val="none" w:sz="0" w:space="0" w:color="auto"/>
                        <w:left w:val="none" w:sz="0" w:space="0" w:color="auto"/>
                        <w:bottom w:val="none" w:sz="0" w:space="0" w:color="auto"/>
                        <w:right w:val="none" w:sz="0" w:space="0" w:color="auto"/>
                      </w:divBdr>
                    </w:div>
                    <w:div w:id="992829298">
                      <w:marLeft w:val="0"/>
                      <w:marRight w:val="0"/>
                      <w:marTop w:val="0"/>
                      <w:marBottom w:val="0"/>
                      <w:divBdr>
                        <w:top w:val="none" w:sz="0" w:space="0" w:color="auto"/>
                        <w:left w:val="none" w:sz="0" w:space="0" w:color="auto"/>
                        <w:bottom w:val="none" w:sz="0" w:space="0" w:color="auto"/>
                        <w:right w:val="none" w:sz="0" w:space="0" w:color="auto"/>
                      </w:divBdr>
                    </w:div>
                    <w:div w:id="1232958315">
                      <w:marLeft w:val="0"/>
                      <w:marRight w:val="0"/>
                      <w:marTop w:val="0"/>
                      <w:marBottom w:val="0"/>
                      <w:divBdr>
                        <w:top w:val="none" w:sz="0" w:space="0" w:color="auto"/>
                        <w:left w:val="none" w:sz="0" w:space="0" w:color="auto"/>
                        <w:bottom w:val="none" w:sz="0" w:space="0" w:color="auto"/>
                        <w:right w:val="none" w:sz="0" w:space="0" w:color="auto"/>
                      </w:divBdr>
                    </w:div>
                  </w:divsChild>
                </w:div>
                <w:div w:id="985164010">
                  <w:marLeft w:val="0"/>
                  <w:marRight w:val="0"/>
                  <w:marTop w:val="0"/>
                  <w:marBottom w:val="0"/>
                  <w:divBdr>
                    <w:top w:val="none" w:sz="0" w:space="0" w:color="auto"/>
                    <w:left w:val="none" w:sz="0" w:space="0" w:color="auto"/>
                    <w:bottom w:val="none" w:sz="0" w:space="0" w:color="auto"/>
                    <w:right w:val="none" w:sz="0" w:space="0" w:color="auto"/>
                  </w:divBdr>
                  <w:divsChild>
                    <w:div w:id="2102410299">
                      <w:marLeft w:val="0"/>
                      <w:marRight w:val="0"/>
                      <w:marTop w:val="0"/>
                      <w:marBottom w:val="0"/>
                      <w:divBdr>
                        <w:top w:val="none" w:sz="0" w:space="0" w:color="auto"/>
                        <w:left w:val="none" w:sz="0" w:space="0" w:color="auto"/>
                        <w:bottom w:val="none" w:sz="0" w:space="0" w:color="auto"/>
                        <w:right w:val="none" w:sz="0" w:space="0" w:color="auto"/>
                      </w:divBdr>
                    </w:div>
                  </w:divsChild>
                </w:div>
                <w:div w:id="1898778997">
                  <w:marLeft w:val="0"/>
                  <w:marRight w:val="0"/>
                  <w:marTop w:val="0"/>
                  <w:marBottom w:val="0"/>
                  <w:divBdr>
                    <w:top w:val="none" w:sz="0" w:space="0" w:color="auto"/>
                    <w:left w:val="none" w:sz="0" w:space="0" w:color="auto"/>
                    <w:bottom w:val="none" w:sz="0" w:space="0" w:color="auto"/>
                    <w:right w:val="none" w:sz="0" w:space="0" w:color="auto"/>
                  </w:divBdr>
                  <w:divsChild>
                    <w:div w:id="203058914">
                      <w:marLeft w:val="0"/>
                      <w:marRight w:val="0"/>
                      <w:marTop w:val="0"/>
                      <w:marBottom w:val="0"/>
                      <w:divBdr>
                        <w:top w:val="none" w:sz="0" w:space="0" w:color="auto"/>
                        <w:left w:val="none" w:sz="0" w:space="0" w:color="auto"/>
                        <w:bottom w:val="none" w:sz="0" w:space="0" w:color="auto"/>
                        <w:right w:val="none" w:sz="0" w:space="0" w:color="auto"/>
                      </w:divBdr>
                    </w:div>
                    <w:div w:id="2068529700">
                      <w:marLeft w:val="0"/>
                      <w:marRight w:val="0"/>
                      <w:marTop w:val="0"/>
                      <w:marBottom w:val="0"/>
                      <w:divBdr>
                        <w:top w:val="none" w:sz="0" w:space="0" w:color="auto"/>
                        <w:left w:val="none" w:sz="0" w:space="0" w:color="auto"/>
                        <w:bottom w:val="none" w:sz="0" w:space="0" w:color="auto"/>
                        <w:right w:val="none" w:sz="0" w:space="0" w:color="auto"/>
                      </w:divBdr>
                    </w:div>
                  </w:divsChild>
                </w:div>
                <w:div w:id="1656103072">
                  <w:marLeft w:val="0"/>
                  <w:marRight w:val="0"/>
                  <w:marTop w:val="0"/>
                  <w:marBottom w:val="0"/>
                  <w:divBdr>
                    <w:top w:val="none" w:sz="0" w:space="0" w:color="auto"/>
                    <w:left w:val="none" w:sz="0" w:space="0" w:color="auto"/>
                    <w:bottom w:val="none" w:sz="0" w:space="0" w:color="auto"/>
                    <w:right w:val="none" w:sz="0" w:space="0" w:color="auto"/>
                  </w:divBdr>
                  <w:divsChild>
                    <w:div w:id="1130634191">
                      <w:marLeft w:val="0"/>
                      <w:marRight w:val="0"/>
                      <w:marTop w:val="0"/>
                      <w:marBottom w:val="0"/>
                      <w:divBdr>
                        <w:top w:val="none" w:sz="0" w:space="0" w:color="auto"/>
                        <w:left w:val="none" w:sz="0" w:space="0" w:color="auto"/>
                        <w:bottom w:val="none" w:sz="0" w:space="0" w:color="auto"/>
                        <w:right w:val="none" w:sz="0" w:space="0" w:color="auto"/>
                      </w:divBdr>
                    </w:div>
                  </w:divsChild>
                </w:div>
                <w:div w:id="1382360949">
                  <w:marLeft w:val="0"/>
                  <w:marRight w:val="0"/>
                  <w:marTop w:val="0"/>
                  <w:marBottom w:val="0"/>
                  <w:divBdr>
                    <w:top w:val="none" w:sz="0" w:space="0" w:color="auto"/>
                    <w:left w:val="none" w:sz="0" w:space="0" w:color="auto"/>
                    <w:bottom w:val="none" w:sz="0" w:space="0" w:color="auto"/>
                    <w:right w:val="none" w:sz="0" w:space="0" w:color="auto"/>
                  </w:divBdr>
                  <w:divsChild>
                    <w:div w:id="649286130">
                      <w:marLeft w:val="0"/>
                      <w:marRight w:val="0"/>
                      <w:marTop w:val="0"/>
                      <w:marBottom w:val="0"/>
                      <w:divBdr>
                        <w:top w:val="none" w:sz="0" w:space="0" w:color="auto"/>
                        <w:left w:val="none" w:sz="0" w:space="0" w:color="auto"/>
                        <w:bottom w:val="none" w:sz="0" w:space="0" w:color="auto"/>
                        <w:right w:val="none" w:sz="0" w:space="0" w:color="auto"/>
                      </w:divBdr>
                    </w:div>
                  </w:divsChild>
                </w:div>
                <w:div w:id="472453030">
                  <w:marLeft w:val="0"/>
                  <w:marRight w:val="0"/>
                  <w:marTop w:val="0"/>
                  <w:marBottom w:val="0"/>
                  <w:divBdr>
                    <w:top w:val="none" w:sz="0" w:space="0" w:color="auto"/>
                    <w:left w:val="none" w:sz="0" w:space="0" w:color="auto"/>
                    <w:bottom w:val="none" w:sz="0" w:space="0" w:color="auto"/>
                    <w:right w:val="none" w:sz="0" w:space="0" w:color="auto"/>
                  </w:divBdr>
                  <w:divsChild>
                    <w:div w:id="1284263325">
                      <w:marLeft w:val="0"/>
                      <w:marRight w:val="0"/>
                      <w:marTop w:val="0"/>
                      <w:marBottom w:val="0"/>
                      <w:divBdr>
                        <w:top w:val="none" w:sz="0" w:space="0" w:color="auto"/>
                        <w:left w:val="none" w:sz="0" w:space="0" w:color="auto"/>
                        <w:bottom w:val="none" w:sz="0" w:space="0" w:color="auto"/>
                        <w:right w:val="none" w:sz="0" w:space="0" w:color="auto"/>
                      </w:divBdr>
                    </w:div>
                  </w:divsChild>
                </w:div>
                <w:div w:id="1404643953">
                  <w:marLeft w:val="0"/>
                  <w:marRight w:val="0"/>
                  <w:marTop w:val="0"/>
                  <w:marBottom w:val="0"/>
                  <w:divBdr>
                    <w:top w:val="none" w:sz="0" w:space="0" w:color="auto"/>
                    <w:left w:val="none" w:sz="0" w:space="0" w:color="auto"/>
                    <w:bottom w:val="none" w:sz="0" w:space="0" w:color="auto"/>
                    <w:right w:val="none" w:sz="0" w:space="0" w:color="auto"/>
                  </w:divBdr>
                  <w:divsChild>
                    <w:div w:id="1599025378">
                      <w:marLeft w:val="0"/>
                      <w:marRight w:val="0"/>
                      <w:marTop w:val="0"/>
                      <w:marBottom w:val="0"/>
                      <w:divBdr>
                        <w:top w:val="none" w:sz="0" w:space="0" w:color="auto"/>
                        <w:left w:val="none" w:sz="0" w:space="0" w:color="auto"/>
                        <w:bottom w:val="none" w:sz="0" w:space="0" w:color="auto"/>
                        <w:right w:val="none" w:sz="0" w:space="0" w:color="auto"/>
                      </w:divBdr>
                    </w:div>
                  </w:divsChild>
                </w:div>
                <w:div w:id="724911331">
                  <w:marLeft w:val="0"/>
                  <w:marRight w:val="0"/>
                  <w:marTop w:val="0"/>
                  <w:marBottom w:val="0"/>
                  <w:divBdr>
                    <w:top w:val="none" w:sz="0" w:space="0" w:color="auto"/>
                    <w:left w:val="none" w:sz="0" w:space="0" w:color="auto"/>
                    <w:bottom w:val="none" w:sz="0" w:space="0" w:color="auto"/>
                    <w:right w:val="none" w:sz="0" w:space="0" w:color="auto"/>
                  </w:divBdr>
                  <w:divsChild>
                    <w:div w:id="1309096732">
                      <w:marLeft w:val="0"/>
                      <w:marRight w:val="0"/>
                      <w:marTop w:val="0"/>
                      <w:marBottom w:val="0"/>
                      <w:divBdr>
                        <w:top w:val="none" w:sz="0" w:space="0" w:color="auto"/>
                        <w:left w:val="none" w:sz="0" w:space="0" w:color="auto"/>
                        <w:bottom w:val="none" w:sz="0" w:space="0" w:color="auto"/>
                        <w:right w:val="none" w:sz="0" w:space="0" w:color="auto"/>
                      </w:divBdr>
                    </w:div>
                    <w:div w:id="1534533385">
                      <w:marLeft w:val="0"/>
                      <w:marRight w:val="0"/>
                      <w:marTop w:val="0"/>
                      <w:marBottom w:val="0"/>
                      <w:divBdr>
                        <w:top w:val="none" w:sz="0" w:space="0" w:color="auto"/>
                        <w:left w:val="none" w:sz="0" w:space="0" w:color="auto"/>
                        <w:bottom w:val="none" w:sz="0" w:space="0" w:color="auto"/>
                        <w:right w:val="none" w:sz="0" w:space="0" w:color="auto"/>
                      </w:divBdr>
                    </w:div>
                  </w:divsChild>
                </w:div>
                <w:div w:id="318967327">
                  <w:marLeft w:val="0"/>
                  <w:marRight w:val="0"/>
                  <w:marTop w:val="0"/>
                  <w:marBottom w:val="0"/>
                  <w:divBdr>
                    <w:top w:val="none" w:sz="0" w:space="0" w:color="auto"/>
                    <w:left w:val="none" w:sz="0" w:space="0" w:color="auto"/>
                    <w:bottom w:val="none" w:sz="0" w:space="0" w:color="auto"/>
                    <w:right w:val="none" w:sz="0" w:space="0" w:color="auto"/>
                  </w:divBdr>
                  <w:divsChild>
                    <w:div w:id="1416199649">
                      <w:marLeft w:val="0"/>
                      <w:marRight w:val="0"/>
                      <w:marTop w:val="0"/>
                      <w:marBottom w:val="0"/>
                      <w:divBdr>
                        <w:top w:val="none" w:sz="0" w:space="0" w:color="auto"/>
                        <w:left w:val="none" w:sz="0" w:space="0" w:color="auto"/>
                        <w:bottom w:val="none" w:sz="0" w:space="0" w:color="auto"/>
                        <w:right w:val="none" w:sz="0" w:space="0" w:color="auto"/>
                      </w:divBdr>
                    </w:div>
                    <w:div w:id="1517571021">
                      <w:marLeft w:val="0"/>
                      <w:marRight w:val="0"/>
                      <w:marTop w:val="0"/>
                      <w:marBottom w:val="0"/>
                      <w:divBdr>
                        <w:top w:val="none" w:sz="0" w:space="0" w:color="auto"/>
                        <w:left w:val="none" w:sz="0" w:space="0" w:color="auto"/>
                        <w:bottom w:val="none" w:sz="0" w:space="0" w:color="auto"/>
                        <w:right w:val="none" w:sz="0" w:space="0" w:color="auto"/>
                      </w:divBdr>
                    </w:div>
                  </w:divsChild>
                </w:div>
                <w:div w:id="513962203">
                  <w:marLeft w:val="0"/>
                  <w:marRight w:val="0"/>
                  <w:marTop w:val="0"/>
                  <w:marBottom w:val="0"/>
                  <w:divBdr>
                    <w:top w:val="none" w:sz="0" w:space="0" w:color="auto"/>
                    <w:left w:val="none" w:sz="0" w:space="0" w:color="auto"/>
                    <w:bottom w:val="none" w:sz="0" w:space="0" w:color="auto"/>
                    <w:right w:val="none" w:sz="0" w:space="0" w:color="auto"/>
                  </w:divBdr>
                  <w:divsChild>
                    <w:div w:id="1199977915">
                      <w:marLeft w:val="0"/>
                      <w:marRight w:val="0"/>
                      <w:marTop w:val="0"/>
                      <w:marBottom w:val="0"/>
                      <w:divBdr>
                        <w:top w:val="none" w:sz="0" w:space="0" w:color="auto"/>
                        <w:left w:val="none" w:sz="0" w:space="0" w:color="auto"/>
                        <w:bottom w:val="none" w:sz="0" w:space="0" w:color="auto"/>
                        <w:right w:val="none" w:sz="0" w:space="0" w:color="auto"/>
                      </w:divBdr>
                    </w:div>
                    <w:div w:id="1773627700">
                      <w:marLeft w:val="0"/>
                      <w:marRight w:val="0"/>
                      <w:marTop w:val="0"/>
                      <w:marBottom w:val="0"/>
                      <w:divBdr>
                        <w:top w:val="none" w:sz="0" w:space="0" w:color="auto"/>
                        <w:left w:val="none" w:sz="0" w:space="0" w:color="auto"/>
                        <w:bottom w:val="none" w:sz="0" w:space="0" w:color="auto"/>
                        <w:right w:val="none" w:sz="0" w:space="0" w:color="auto"/>
                      </w:divBdr>
                    </w:div>
                  </w:divsChild>
                </w:div>
                <w:div w:id="287124147">
                  <w:marLeft w:val="0"/>
                  <w:marRight w:val="0"/>
                  <w:marTop w:val="0"/>
                  <w:marBottom w:val="0"/>
                  <w:divBdr>
                    <w:top w:val="none" w:sz="0" w:space="0" w:color="auto"/>
                    <w:left w:val="none" w:sz="0" w:space="0" w:color="auto"/>
                    <w:bottom w:val="none" w:sz="0" w:space="0" w:color="auto"/>
                    <w:right w:val="none" w:sz="0" w:space="0" w:color="auto"/>
                  </w:divBdr>
                  <w:divsChild>
                    <w:div w:id="578373504">
                      <w:marLeft w:val="0"/>
                      <w:marRight w:val="0"/>
                      <w:marTop w:val="0"/>
                      <w:marBottom w:val="0"/>
                      <w:divBdr>
                        <w:top w:val="none" w:sz="0" w:space="0" w:color="auto"/>
                        <w:left w:val="none" w:sz="0" w:space="0" w:color="auto"/>
                        <w:bottom w:val="none" w:sz="0" w:space="0" w:color="auto"/>
                        <w:right w:val="none" w:sz="0" w:space="0" w:color="auto"/>
                      </w:divBdr>
                    </w:div>
                    <w:div w:id="79108855">
                      <w:marLeft w:val="0"/>
                      <w:marRight w:val="0"/>
                      <w:marTop w:val="0"/>
                      <w:marBottom w:val="0"/>
                      <w:divBdr>
                        <w:top w:val="none" w:sz="0" w:space="0" w:color="auto"/>
                        <w:left w:val="none" w:sz="0" w:space="0" w:color="auto"/>
                        <w:bottom w:val="none" w:sz="0" w:space="0" w:color="auto"/>
                        <w:right w:val="none" w:sz="0" w:space="0" w:color="auto"/>
                      </w:divBdr>
                    </w:div>
                  </w:divsChild>
                </w:div>
                <w:div w:id="1268929495">
                  <w:marLeft w:val="0"/>
                  <w:marRight w:val="0"/>
                  <w:marTop w:val="0"/>
                  <w:marBottom w:val="0"/>
                  <w:divBdr>
                    <w:top w:val="none" w:sz="0" w:space="0" w:color="auto"/>
                    <w:left w:val="none" w:sz="0" w:space="0" w:color="auto"/>
                    <w:bottom w:val="none" w:sz="0" w:space="0" w:color="auto"/>
                    <w:right w:val="none" w:sz="0" w:space="0" w:color="auto"/>
                  </w:divBdr>
                  <w:divsChild>
                    <w:div w:id="692847351">
                      <w:marLeft w:val="0"/>
                      <w:marRight w:val="0"/>
                      <w:marTop w:val="0"/>
                      <w:marBottom w:val="0"/>
                      <w:divBdr>
                        <w:top w:val="none" w:sz="0" w:space="0" w:color="auto"/>
                        <w:left w:val="none" w:sz="0" w:space="0" w:color="auto"/>
                        <w:bottom w:val="none" w:sz="0" w:space="0" w:color="auto"/>
                        <w:right w:val="none" w:sz="0" w:space="0" w:color="auto"/>
                      </w:divBdr>
                    </w:div>
                  </w:divsChild>
                </w:div>
                <w:div w:id="791829213">
                  <w:marLeft w:val="0"/>
                  <w:marRight w:val="0"/>
                  <w:marTop w:val="0"/>
                  <w:marBottom w:val="0"/>
                  <w:divBdr>
                    <w:top w:val="none" w:sz="0" w:space="0" w:color="auto"/>
                    <w:left w:val="none" w:sz="0" w:space="0" w:color="auto"/>
                    <w:bottom w:val="none" w:sz="0" w:space="0" w:color="auto"/>
                    <w:right w:val="none" w:sz="0" w:space="0" w:color="auto"/>
                  </w:divBdr>
                  <w:divsChild>
                    <w:div w:id="1982660708">
                      <w:marLeft w:val="0"/>
                      <w:marRight w:val="0"/>
                      <w:marTop w:val="0"/>
                      <w:marBottom w:val="0"/>
                      <w:divBdr>
                        <w:top w:val="none" w:sz="0" w:space="0" w:color="auto"/>
                        <w:left w:val="none" w:sz="0" w:space="0" w:color="auto"/>
                        <w:bottom w:val="none" w:sz="0" w:space="0" w:color="auto"/>
                        <w:right w:val="none" w:sz="0" w:space="0" w:color="auto"/>
                      </w:divBdr>
                    </w:div>
                    <w:div w:id="210650598">
                      <w:marLeft w:val="0"/>
                      <w:marRight w:val="0"/>
                      <w:marTop w:val="0"/>
                      <w:marBottom w:val="0"/>
                      <w:divBdr>
                        <w:top w:val="none" w:sz="0" w:space="0" w:color="auto"/>
                        <w:left w:val="none" w:sz="0" w:space="0" w:color="auto"/>
                        <w:bottom w:val="none" w:sz="0" w:space="0" w:color="auto"/>
                        <w:right w:val="none" w:sz="0" w:space="0" w:color="auto"/>
                      </w:divBdr>
                    </w:div>
                  </w:divsChild>
                </w:div>
                <w:div w:id="156308733">
                  <w:marLeft w:val="0"/>
                  <w:marRight w:val="0"/>
                  <w:marTop w:val="0"/>
                  <w:marBottom w:val="0"/>
                  <w:divBdr>
                    <w:top w:val="none" w:sz="0" w:space="0" w:color="auto"/>
                    <w:left w:val="none" w:sz="0" w:space="0" w:color="auto"/>
                    <w:bottom w:val="none" w:sz="0" w:space="0" w:color="auto"/>
                    <w:right w:val="none" w:sz="0" w:space="0" w:color="auto"/>
                  </w:divBdr>
                  <w:divsChild>
                    <w:div w:id="1711301436">
                      <w:marLeft w:val="0"/>
                      <w:marRight w:val="0"/>
                      <w:marTop w:val="0"/>
                      <w:marBottom w:val="0"/>
                      <w:divBdr>
                        <w:top w:val="none" w:sz="0" w:space="0" w:color="auto"/>
                        <w:left w:val="none" w:sz="0" w:space="0" w:color="auto"/>
                        <w:bottom w:val="none" w:sz="0" w:space="0" w:color="auto"/>
                        <w:right w:val="none" w:sz="0" w:space="0" w:color="auto"/>
                      </w:divBdr>
                    </w:div>
                  </w:divsChild>
                </w:div>
                <w:div w:id="667904553">
                  <w:marLeft w:val="0"/>
                  <w:marRight w:val="0"/>
                  <w:marTop w:val="0"/>
                  <w:marBottom w:val="0"/>
                  <w:divBdr>
                    <w:top w:val="none" w:sz="0" w:space="0" w:color="auto"/>
                    <w:left w:val="none" w:sz="0" w:space="0" w:color="auto"/>
                    <w:bottom w:val="none" w:sz="0" w:space="0" w:color="auto"/>
                    <w:right w:val="none" w:sz="0" w:space="0" w:color="auto"/>
                  </w:divBdr>
                  <w:divsChild>
                    <w:div w:id="943610240">
                      <w:marLeft w:val="0"/>
                      <w:marRight w:val="0"/>
                      <w:marTop w:val="0"/>
                      <w:marBottom w:val="0"/>
                      <w:divBdr>
                        <w:top w:val="none" w:sz="0" w:space="0" w:color="auto"/>
                        <w:left w:val="none" w:sz="0" w:space="0" w:color="auto"/>
                        <w:bottom w:val="none" w:sz="0" w:space="0" w:color="auto"/>
                        <w:right w:val="none" w:sz="0" w:space="0" w:color="auto"/>
                      </w:divBdr>
                    </w:div>
                  </w:divsChild>
                </w:div>
                <w:div w:id="1413313451">
                  <w:marLeft w:val="0"/>
                  <w:marRight w:val="0"/>
                  <w:marTop w:val="0"/>
                  <w:marBottom w:val="0"/>
                  <w:divBdr>
                    <w:top w:val="none" w:sz="0" w:space="0" w:color="auto"/>
                    <w:left w:val="none" w:sz="0" w:space="0" w:color="auto"/>
                    <w:bottom w:val="none" w:sz="0" w:space="0" w:color="auto"/>
                    <w:right w:val="none" w:sz="0" w:space="0" w:color="auto"/>
                  </w:divBdr>
                  <w:divsChild>
                    <w:div w:id="1098796270">
                      <w:marLeft w:val="0"/>
                      <w:marRight w:val="0"/>
                      <w:marTop w:val="0"/>
                      <w:marBottom w:val="0"/>
                      <w:divBdr>
                        <w:top w:val="none" w:sz="0" w:space="0" w:color="auto"/>
                        <w:left w:val="none" w:sz="0" w:space="0" w:color="auto"/>
                        <w:bottom w:val="none" w:sz="0" w:space="0" w:color="auto"/>
                        <w:right w:val="none" w:sz="0" w:space="0" w:color="auto"/>
                      </w:divBdr>
                    </w:div>
                  </w:divsChild>
                </w:div>
                <w:div w:id="543103738">
                  <w:marLeft w:val="0"/>
                  <w:marRight w:val="0"/>
                  <w:marTop w:val="0"/>
                  <w:marBottom w:val="0"/>
                  <w:divBdr>
                    <w:top w:val="none" w:sz="0" w:space="0" w:color="auto"/>
                    <w:left w:val="none" w:sz="0" w:space="0" w:color="auto"/>
                    <w:bottom w:val="none" w:sz="0" w:space="0" w:color="auto"/>
                    <w:right w:val="none" w:sz="0" w:space="0" w:color="auto"/>
                  </w:divBdr>
                  <w:divsChild>
                    <w:div w:id="190799686">
                      <w:marLeft w:val="0"/>
                      <w:marRight w:val="0"/>
                      <w:marTop w:val="0"/>
                      <w:marBottom w:val="0"/>
                      <w:divBdr>
                        <w:top w:val="none" w:sz="0" w:space="0" w:color="auto"/>
                        <w:left w:val="none" w:sz="0" w:space="0" w:color="auto"/>
                        <w:bottom w:val="none" w:sz="0" w:space="0" w:color="auto"/>
                        <w:right w:val="none" w:sz="0" w:space="0" w:color="auto"/>
                      </w:divBdr>
                    </w:div>
                  </w:divsChild>
                </w:div>
                <w:div w:id="582908554">
                  <w:marLeft w:val="0"/>
                  <w:marRight w:val="0"/>
                  <w:marTop w:val="0"/>
                  <w:marBottom w:val="0"/>
                  <w:divBdr>
                    <w:top w:val="none" w:sz="0" w:space="0" w:color="auto"/>
                    <w:left w:val="none" w:sz="0" w:space="0" w:color="auto"/>
                    <w:bottom w:val="none" w:sz="0" w:space="0" w:color="auto"/>
                    <w:right w:val="none" w:sz="0" w:space="0" w:color="auto"/>
                  </w:divBdr>
                  <w:divsChild>
                    <w:div w:id="192618893">
                      <w:marLeft w:val="0"/>
                      <w:marRight w:val="0"/>
                      <w:marTop w:val="0"/>
                      <w:marBottom w:val="0"/>
                      <w:divBdr>
                        <w:top w:val="none" w:sz="0" w:space="0" w:color="auto"/>
                        <w:left w:val="none" w:sz="0" w:space="0" w:color="auto"/>
                        <w:bottom w:val="none" w:sz="0" w:space="0" w:color="auto"/>
                        <w:right w:val="none" w:sz="0" w:space="0" w:color="auto"/>
                      </w:divBdr>
                    </w:div>
                    <w:div w:id="1046104403">
                      <w:marLeft w:val="0"/>
                      <w:marRight w:val="0"/>
                      <w:marTop w:val="0"/>
                      <w:marBottom w:val="0"/>
                      <w:divBdr>
                        <w:top w:val="none" w:sz="0" w:space="0" w:color="auto"/>
                        <w:left w:val="none" w:sz="0" w:space="0" w:color="auto"/>
                        <w:bottom w:val="none" w:sz="0" w:space="0" w:color="auto"/>
                        <w:right w:val="none" w:sz="0" w:space="0" w:color="auto"/>
                      </w:divBdr>
                    </w:div>
                  </w:divsChild>
                </w:div>
                <w:div w:id="1604341806">
                  <w:marLeft w:val="0"/>
                  <w:marRight w:val="0"/>
                  <w:marTop w:val="0"/>
                  <w:marBottom w:val="0"/>
                  <w:divBdr>
                    <w:top w:val="none" w:sz="0" w:space="0" w:color="auto"/>
                    <w:left w:val="none" w:sz="0" w:space="0" w:color="auto"/>
                    <w:bottom w:val="none" w:sz="0" w:space="0" w:color="auto"/>
                    <w:right w:val="none" w:sz="0" w:space="0" w:color="auto"/>
                  </w:divBdr>
                  <w:divsChild>
                    <w:div w:id="1005132454">
                      <w:marLeft w:val="0"/>
                      <w:marRight w:val="0"/>
                      <w:marTop w:val="0"/>
                      <w:marBottom w:val="0"/>
                      <w:divBdr>
                        <w:top w:val="none" w:sz="0" w:space="0" w:color="auto"/>
                        <w:left w:val="none" w:sz="0" w:space="0" w:color="auto"/>
                        <w:bottom w:val="none" w:sz="0" w:space="0" w:color="auto"/>
                        <w:right w:val="none" w:sz="0" w:space="0" w:color="auto"/>
                      </w:divBdr>
                    </w:div>
                  </w:divsChild>
                </w:div>
                <w:div w:id="360591751">
                  <w:marLeft w:val="0"/>
                  <w:marRight w:val="0"/>
                  <w:marTop w:val="0"/>
                  <w:marBottom w:val="0"/>
                  <w:divBdr>
                    <w:top w:val="none" w:sz="0" w:space="0" w:color="auto"/>
                    <w:left w:val="none" w:sz="0" w:space="0" w:color="auto"/>
                    <w:bottom w:val="none" w:sz="0" w:space="0" w:color="auto"/>
                    <w:right w:val="none" w:sz="0" w:space="0" w:color="auto"/>
                  </w:divBdr>
                  <w:divsChild>
                    <w:div w:id="645205557">
                      <w:marLeft w:val="0"/>
                      <w:marRight w:val="0"/>
                      <w:marTop w:val="0"/>
                      <w:marBottom w:val="0"/>
                      <w:divBdr>
                        <w:top w:val="none" w:sz="0" w:space="0" w:color="auto"/>
                        <w:left w:val="none" w:sz="0" w:space="0" w:color="auto"/>
                        <w:bottom w:val="none" w:sz="0" w:space="0" w:color="auto"/>
                        <w:right w:val="none" w:sz="0" w:space="0" w:color="auto"/>
                      </w:divBdr>
                    </w:div>
                  </w:divsChild>
                </w:div>
                <w:div w:id="1632441498">
                  <w:marLeft w:val="0"/>
                  <w:marRight w:val="0"/>
                  <w:marTop w:val="0"/>
                  <w:marBottom w:val="0"/>
                  <w:divBdr>
                    <w:top w:val="none" w:sz="0" w:space="0" w:color="auto"/>
                    <w:left w:val="none" w:sz="0" w:space="0" w:color="auto"/>
                    <w:bottom w:val="none" w:sz="0" w:space="0" w:color="auto"/>
                    <w:right w:val="none" w:sz="0" w:space="0" w:color="auto"/>
                  </w:divBdr>
                  <w:divsChild>
                    <w:div w:id="663435013">
                      <w:marLeft w:val="0"/>
                      <w:marRight w:val="0"/>
                      <w:marTop w:val="0"/>
                      <w:marBottom w:val="0"/>
                      <w:divBdr>
                        <w:top w:val="none" w:sz="0" w:space="0" w:color="auto"/>
                        <w:left w:val="none" w:sz="0" w:space="0" w:color="auto"/>
                        <w:bottom w:val="none" w:sz="0" w:space="0" w:color="auto"/>
                        <w:right w:val="none" w:sz="0" w:space="0" w:color="auto"/>
                      </w:divBdr>
                    </w:div>
                  </w:divsChild>
                </w:div>
                <w:div w:id="516771136">
                  <w:marLeft w:val="0"/>
                  <w:marRight w:val="0"/>
                  <w:marTop w:val="0"/>
                  <w:marBottom w:val="0"/>
                  <w:divBdr>
                    <w:top w:val="none" w:sz="0" w:space="0" w:color="auto"/>
                    <w:left w:val="none" w:sz="0" w:space="0" w:color="auto"/>
                    <w:bottom w:val="none" w:sz="0" w:space="0" w:color="auto"/>
                    <w:right w:val="none" w:sz="0" w:space="0" w:color="auto"/>
                  </w:divBdr>
                  <w:divsChild>
                    <w:div w:id="1912540545">
                      <w:marLeft w:val="0"/>
                      <w:marRight w:val="0"/>
                      <w:marTop w:val="0"/>
                      <w:marBottom w:val="0"/>
                      <w:divBdr>
                        <w:top w:val="none" w:sz="0" w:space="0" w:color="auto"/>
                        <w:left w:val="none" w:sz="0" w:space="0" w:color="auto"/>
                        <w:bottom w:val="none" w:sz="0" w:space="0" w:color="auto"/>
                        <w:right w:val="none" w:sz="0" w:space="0" w:color="auto"/>
                      </w:divBdr>
                    </w:div>
                  </w:divsChild>
                </w:div>
                <w:div w:id="683747738">
                  <w:marLeft w:val="0"/>
                  <w:marRight w:val="0"/>
                  <w:marTop w:val="0"/>
                  <w:marBottom w:val="0"/>
                  <w:divBdr>
                    <w:top w:val="none" w:sz="0" w:space="0" w:color="auto"/>
                    <w:left w:val="none" w:sz="0" w:space="0" w:color="auto"/>
                    <w:bottom w:val="none" w:sz="0" w:space="0" w:color="auto"/>
                    <w:right w:val="none" w:sz="0" w:space="0" w:color="auto"/>
                  </w:divBdr>
                  <w:divsChild>
                    <w:div w:id="936988792">
                      <w:marLeft w:val="0"/>
                      <w:marRight w:val="0"/>
                      <w:marTop w:val="0"/>
                      <w:marBottom w:val="0"/>
                      <w:divBdr>
                        <w:top w:val="none" w:sz="0" w:space="0" w:color="auto"/>
                        <w:left w:val="none" w:sz="0" w:space="0" w:color="auto"/>
                        <w:bottom w:val="none" w:sz="0" w:space="0" w:color="auto"/>
                        <w:right w:val="none" w:sz="0" w:space="0" w:color="auto"/>
                      </w:divBdr>
                    </w:div>
                  </w:divsChild>
                </w:div>
                <w:div w:id="1273318789">
                  <w:marLeft w:val="0"/>
                  <w:marRight w:val="0"/>
                  <w:marTop w:val="0"/>
                  <w:marBottom w:val="0"/>
                  <w:divBdr>
                    <w:top w:val="none" w:sz="0" w:space="0" w:color="auto"/>
                    <w:left w:val="none" w:sz="0" w:space="0" w:color="auto"/>
                    <w:bottom w:val="none" w:sz="0" w:space="0" w:color="auto"/>
                    <w:right w:val="none" w:sz="0" w:space="0" w:color="auto"/>
                  </w:divBdr>
                  <w:divsChild>
                    <w:div w:id="262107416">
                      <w:marLeft w:val="0"/>
                      <w:marRight w:val="0"/>
                      <w:marTop w:val="0"/>
                      <w:marBottom w:val="0"/>
                      <w:divBdr>
                        <w:top w:val="none" w:sz="0" w:space="0" w:color="auto"/>
                        <w:left w:val="none" w:sz="0" w:space="0" w:color="auto"/>
                        <w:bottom w:val="none" w:sz="0" w:space="0" w:color="auto"/>
                        <w:right w:val="none" w:sz="0" w:space="0" w:color="auto"/>
                      </w:divBdr>
                    </w:div>
                  </w:divsChild>
                </w:div>
                <w:div w:id="1242179966">
                  <w:marLeft w:val="0"/>
                  <w:marRight w:val="0"/>
                  <w:marTop w:val="0"/>
                  <w:marBottom w:val="0"/>
                  <w:divBdr>
                    <w:top w:val="none" w:sz="0" w:space="0" w:color="auto"/>
                    <w:left w:val="none" w:sz="0" w:space="0" w:color="auto"/>
                    <w:bottom w:val="none" w:sz="0" w:space="0" w:color="auto"/>
                    <w:right w:val="none" w:sz="0" w:space="0" w:color="auto"/>
                  </w:divBdr>
                  <w:divsChild>
                    <w:div w:id="3204721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74190907">
          <w:marLeft w:val="0"/>
          <w:marRight w:val="0"/>
          <w:marTop w:val="0"/>
          <w:marBottom w:val="0"/>
          <w:divBdr>
            <w:top w:val="none" w:sz="0" w:space="0" w:color="auto"/>
            <w:left w:val="none" w:sz="0" w:space="0" w:color="auto"/>
            <w:bottom w:val="none" w:sz="0" w:space="0" w:color="auto"/>
            <w:right w:val="none" w:sz="0" w:space="0" w:color="auto"/>
          </w:divBdr>
        </w:div>
      </w:divsChild>
    </w:div>
    <w:div w:id="1693267279">
      <w:bodyDiv w:val="1"/>
      <w:marLeft w:val="0"/>
      <w:marRight w:val="0"/>
      <w:marTop w:val="0"/>
      <w:marBottom w:val="0"/>
      <w:divBdr>
        <w:top w:val="none" w:sz="0" w:space="0" w:color="auto"/>
        <w:left w:val="none" w:sz="0" w:space="0" w:color="auto"/>
        <w:bottom w:val="none" w:sz="0" w:space="0" w:color="auto"/>
        <w:right w:val="none" w:sz="0" w:space="0" w:color="auto"/>
      </w:divBdr>
      <w:divsChild>
        <w:div w:id="1746996070">
          <w:marLeft w:val="0"/>
          <w:marRight w:val="0"/>
          <w:marTop w:val="0"/>
          <w:marBottom w:val="0"/>
          <w:divBdr>
            <w:top w:val="none" w:sz="0" w:space="0" w:color="auto"/>
            <w:left w:val="none" w:sz="0" w:space="0" w:color="auto"/>
            <w:bottom w:val="none" w:sz="0" w:space="0" w:color="auto"/>
            <w:right w:val="none" w:sz="0" w:space="0" w:color="auto"/>
          </w:divBdr>
          <w:divsChild>
            <w:div w:id="1134324362">
              <w:marLeft w:val="0"/>
              <w:marRight w:val="0"/>
              <w:marTop w:val="0"/>
              <w:marBottom w:val="0"/>
              <w:divBdr>
                <w:top w:val="none" w:sz="0" w:space="0" w:color="auto"/>
                <w:left w:val="none" w:sz="0" w:space="0" w:color="auto"/>
                <w:bottom w:val="none" w:sz="0" w:space="0" w:color="auto"/>
                <w:right w:val="none" w:sz="0" w:space="0" w:color="auto"/>
              </w:divBdr>
            </w:div>
          </w:divsChild>
        </w:div>
        <w:div w:id="773135395">
          <w:marLeft w:val="0"/>
          <w:marRight w:val="0"/>
          <w:marTop w:val="0"/>
          <w:marBottom w:val="0"/>
          <w:divBdr>
            <w:top w:val="none" w:sz="0" w:space="0" w:color="auto"/>
            <w:left w:val="none" w:sz="0" w:space="0" w:color="auto"/>
            <w:bottom w:val="none" w:sz="0" w:space="0" w:color="auto"/>
            <w:right w:val="none" w:sz="0" w:space="0" w:color="auto"/>
          </w:divBdr>
          <w:divsChild>
            <w:div w:id="1448280639">
              <w:marLeft w:val="0"/>
              <w:marRight w:val="0"/>
              <w:marTop w:val="0"/>
              <w:marBottom w:val="0"/>
              <w:divBdr>
                <w:top w:val="none" w:sz="0" w:space="0" w:color="auto"/>
                <w:left w:val="none" w:sz="0" w:space="0" w:color="auto"/>
                <w:bottom w:val="none" w:sz="0" w:space="0" w:color="auto"/>
                <w:right w:val="none" w:sz="0" w:space="0" w:color="auto"/>
              </w:divBdr>
            </w:div>
          </w:divsChild>
        </w:div>
        <w:div w:id="567571475">
          <w:marLeft w:val="0"/>
          <w:marRight w:val="0"/>
          <w:marTop w:val="0"/>
          <w:marBottom w:val="0"/>
          <w:divBdr>
            <w:top w:val="none" w:sz="0" w:space="0" w:color="auto"/>
            <w:left w:val="none" w:sz="0" w:space="0" w:color="auto"/>
            <w:bottom w:val="none" w:sz="0" w:space="0" w:color="auto"/>
            <w:right w:val="none" w:sz="0" w:space="0" w:color="auto"/>
          </w:divBdr>
          <w:divsChild>
            <w:div w:id="229312622">
              <w:marLeft w:val="0"/>
              <w:marRight w:val="0"/>
              <w:marTop w:val="0"/>
              <w:marBottom w:val="0"/>
              <w:divBdr>
                <w:top w:val="none" w:sz="0" w:space="0" w:color="auto"/>
                <w:left w:val="none" w:sz="0" w:space="0" w:color="auto"/>
                <w:bottom w:val="none" w:sz="0" w:space="0" w:color="auto"/>
                <w:right w:val="none" w:sz="0" w:space="0" w:color="auto"/>
              </w:divBdr>
            </w:div>
            <w:div w:id="2139177241">
              <w:marLeft w:val="0"/>
              <w:marRight w:val="0"/>
              <w:marTop w:val="0"/>
              <w:marBottom w:val="0"/>
              <w:divBdr>
                <w:top w:val="none" w:sz="0" w:space="0" w:color="auto"/>
                <w:left w:val="none" w:sz="0" w:space="0" w:color="auto"/>
                <w:bottom w:val="none" w:sz="0" w:space="0" w:color="auto"/>
                <w:right w:val="none" w:sz="0" w:space="0" w:color="auto"/>
              </w:divBdr>
            </w:div>
            <w:div w:id="1876186262">
              <w:marLeft w:val="0"/>
              <w:marRight w:val="0"/>
              <w:marTop w:val="0"/>
              <w:marBottom w:val="0"/>
              <w:divBdr>
                <w:top w:val="none" w:sz="0" w:space="0" w:color="auto"/>
                <w:left w:val="none" w:sz="0" w:space="0" w:color="auto"/>
                <w:bottom w:val="none" w:sz="0" w:space="0" w:color="auto"/>
                <w:right w:val="none" w:sz="0" w:space="0" w:color="auto"/>
              </w:divBdr>
            </w:div>
          </w:divsChild>
        </w:div>
        <w:div w:id="1064373612">
          <w:marLeft w:val="0"/>
          <w:marRight w:val="0"/>
          <w:marTop w:val="0"/>
          <w:marBottom w:val="0"/>
          <w:divBdr>
            <w:top w:val="none" w:sz="0" w:space="0" w:color="auto"/>
            <w:left w:val="none" w:sz="0" w:space="0" w:color="auto"/>
            <w:bottom w:val="none" w:sz="0" w:space="0" w:color="auto"/>
            <w:right w:val="none" w:sz="0" w:space="0" w:color="auto"/>
          </w:divBdr>
          <w:divsChild>
            <w:div w:id="879126667">
              <w:marLeft w:val="0"/>
              <w:marRight w:val="0"/>
              <w:marTop w:val="0"/>
              <w:marBottom w:val="0"/>
              <w:divBdr>
                <w:top w:val="none" w:sz="0" w:space="0" w:color="auto"/>
                <w:left w:val="none" w:sz="0" w:space="0" w:color="auto"/>
                <w:bottom w:val="none" w:sz="0" w:space="0" w:color="auto"/>
                <w:right w:val="none" w:sz="0" w:space="0" w:color="auto"/>
              </w:divBdr>
            </w:div>
          </w:divsChild>
        </w:div>
        <w:div w:id="1875842630">
          <w:marLeft w:val="0"/>
          <w:marRight w:val="0"/>
          <w:marTop w:val="0"/>
          <w:marBottom w:val="0"/>
          <w:divBdr>
            <w:top w:val="none" w:sz="0" w:space="0" w:color="auto"/>
            <w:left w:val="none" w:sz="0" w:space="0" w:color="auto"/>
            <w:bottom w:val="none" w:sz="0" w:space="0" w:color="auto"/>
            <w:right w:val="none" w:sz="0" w:space="0" w:color="auto"/>
          </w:divBdr>
          <w:divsChild>
            <w:div w:id="2072070208">
              <w:marLeft w:val="0"/>
              <w:marRight w:val="0"/>
              <w:marTop w:val="0"/>
              <w:marBottom w:val="0"/>
              <w:divBdr>
                <w:top w:val="none" w:sz="0" w:space="0" w:color="auto"/>
                <w:left w:val="none" w:sz="0" w:space="0" w:color="auto"/>
                <w:bottom w:val="none" w:sz="0" w:space="0" w:color="auto"/>
                <w:right w:val="none" w:sz="0" w:space="0" w:color="auto"/>
              </w:divBdr>
            </w:div>
          </w:divsChild>
        </w:div>
        <w:div w:id="338314984">
          <w:marLeft w:val="0"/>
          <w:marRight w:val="0"/>
          <w:marTop w:val="0"/>
          <w:marBottom w:val="0"/>
          <w:divBdr>
            <w:top w:val="none" w:sz="0" w:space="0" w:color="auto"/>
            <w:left w:val="none" w:sz="0" w:space="0" w:color="auto"/>
            <w:bottom w:val="none" w:sz="0" w:space="0" w:color="auto"/>
            <w:right w:val="none" w:sz="0" w:space="0" w:color="auto"/>
          </w:divBdr>
          <w:divsChild>
            <w:div w:id="349450015">
              <w:marLeft w:val="0"/>
              <w:marRight w:val="0"/>
              <w:marTop w:val="0"/>
              <w:marBottom w:val="0"/>
              <w:divBdr>
                <w:top w:val="none" w:sz="0" w:space="0" w:color="auto"/>
                <w:left w:val="none" w:sz="0" w:space="0" w:color="auto"/>
                <w:bottom w:val="none" w:sz="0" w:space="0" w:color="auto"/>
                <w:right w:val="none" w:sz="0" w:space="0" w:color="auto"/>
              </w:divBdr>
            </w:div>
            <w:div w:id="1533807460">
              <w:marLeft w:val="0"/>
              <w:marRight w:val="0"/>
              <w:marTop w:val="0"/>
              <w:marBottom w:val="0"/>
              <w:divBdr>
                <w:top w:val="none" w:sz="0" w:space="0" w:color="auto"/>
                <w:left w:val="none" w:sz="0" w:space="0" w:color="auto"/>
                <w:bottom w:val="none" w:sz="0" w:space="0" w:color="auto"/>
                <w:right w:val="none" w:sz="0" w:space="0" w:color="auto"/>
              </w:divBdr>
            </w:div>
          </w:divsChild>
        </w:div>
        <w:div w:id="2143384895">
          <w:marLeft w:val="0"/>
          <w:marRight w:val="0"/>
          <w:marTop w:val="0"/>
          <w:marBottom w:val="0"/>
          <w:divBdr>
            <w:top w:val="none" w:sz="0" w:space="0" w:color="auto"/>
            <w:left w:val="none" w:sz="0" w:space="0" w:color="auto"/>
            <w:bottom w:val="none" w:sz="0" w:space="0" w:color="auto"/>
            <w:right w:val="none" w:sz="0" w:space="0" w:color="auto"/>
          </w:divBdr>
          <w:divsChild>
            <w:div w:id="1597010658">
              <w:marLeft w:val="0"/>
              <w:marRight w:val="0"/>
              <w:marTop w:val="0"/>
              <w:marBottom w:val="0"/>
              <w:divBdr>
                <w:top w:val="none" w:sz="0" w:space="0" w:color="auto"/>
                <w:left w:val="none" w:sz="0" w:space="0" w:color="auto"/>
                <w:bottom w:val="none" w:sz="0" w:space="0" w:color="auto"/>
                <w:right w:val="none" w:sz="0" w:space="0" w:color="auto"/>
              </w:divBdr>
            </w:div>
          </w:divsChild>
        </w:div>
        <w:div w:id="24260170">
          <w:marLeft w:val="0"/>
          <w:marRight w:val="0"/>
          <w:marTop w:val="0"/>
          <w:marBottom w:val="0"/>
          <w:divBdr>
            <w:top w:val="none" w:sz="0" w:space="0" w:color="auto"/>
            <w:left w:val="none" w:sz="0" w:space="0" w:color="auto"/>
            <w:bottom w:val="none" w:sz="0" w:space="0" w:color="auto"/>
            <w:right w:val="none" w:sz="0" w:space="0" w:color="auto"/>
          </w:divBdr>
          <w:divsChild>
            <w:div w:id="537163515">
              <w:marLeft w:val="0"/>
              <w:marRight w:val="0"/>
              <w:marTop w:val="0"/>
              <w:marBottom w:val="0"/>
              <w:divBdr>
                <w:top w:val="none" w:sz="0" w:space="0" w:color="auto"/>
                <w:left w:val="none" w:sz="0" w:space="0" w:color="auto"/>
                <w:bottom w:val="none" w:sz="0" w:space="0" w:color="auto"/>
                <w:right w:val="none" w:sz="0" w:space="0" w:color="auto"/>
              </w:divBdr>
            </w:div>
            <w:div w:id="425612905">
              <w:marLeft w:val="0"/>
              <w:marRight w:val="0"/>
              <w:marTop w:val="0"/>
              <w:marBottom w:val="0"/>
              <w:divBdr>
                <w:top w:val="none" w:sz="0" w:space="0" w:color="auto"/>
                <w:left w:val="none" w:sz="0" w:space="0" w:color="auto"/>
                <w:bottom w:val="none" w:sz="0" w:space="0" w:color="auto"/>
                <w:right w:val="none" w:sz="0" w:space="0" w:color="auto"/>
              </w:divBdr>
            </w:div>
            <w:div w:id="1794010279">
              <w:marLeft w:val="0"/>
              <w:marRight w:val="0"/>
              <w:marTop w:val="0"/>
              <w:marBottom w:val="0"/>
              <w:divBdr>
                <w:top w:val="none" w:sz="0" w:space="0" w:color="auto"/>
                <w:left w:val="none" w:sz="0" w:space="0" w:color="auto"/>
                <w:bottom w:val="none" w:sz="0" w:space="0" w:color="auto"/>
                <w:right w:val="none" w:sz="0" w:space="0" w:color="auto"/>
              </w:divBdr>
            </w:div>
            <w:div w:id="2102484545">
              <w:marLeft w:val="0"/>
              <w:marRight w:val="0"/>
              <w:marTop w:val="0"/>
              <w:marBottom w:val="0"/>
              <w:divBdr>
                <w:top w:val="none" w:sz="0" w:space="0" w:color="auto"/>
                <w:left w:val="none" w:sz="0" w:space="0" w:color="auto"/>
                <w:bottom w:val="none" w:sz="0" w:space="0" w:color="auto"/>
                <w:right w:val="none" w:sz="0" w:space="0" w:color="auto"/>
              </w:divBdr>
            </w:div>
          </w:divsChild>
        </w:div>
        <w:div w:id="259412117">
          <w:marLeft w:val="0"/>
          <w:marRight w:val="0"/>
          <w:marTop w:val="0"/>
          <w:marBottom w:val="0"/>
          <w:divBdr>
            <w:top w:val="none" w:sz="0" w:space="0" w:color="auto"/>
            <w:left w:val="none" w:sz="0" w:space="0" w:color="auto"/>
            <w:bottom w:val="none" w:sz="0" w:space="0" w:color="auto"/>
            <w:right w:val="none" w:sz="0" w:space="0" w:color="auto"/>
          </w:divBdr>
          <w:divsChild>
            <w:div w:id="1568228879">
              <w:marLeft w:val="0"/>
              <w:marRight w:val="0"/>
              <w:marTop w:val="0"/>
              <w:marBottom w:val="0"/>
              <w:divBdr>
                <w:top w:val="none" w:sz="0" w:space="0" w:color="auto"/>
                <w:left w:val="none" w:sz="0" w:space="0" w:color="auto"/>
                <w:bottom w:val="none" w:sz="0" w:space="0" w:color="auto"/>
                <w:right w:val="none" w:sz="0" w:space="0" w:color="auto"/>
              </w:divBdr>
            </w:div>
            <w:div w:id="1371762787">
              <w:marLeft w:val="0"/>
              <w:marRight w:val="0"/>
              <w:marTop w:val="0"/>
              <w:marBottom w:val="0"/>
              <w:divBdr>
                <w:top w:val="none" w:sz="0" w:space="0" w:color="auto"/>
                <w:left w:val="none" w:sz="0" w:space="0" w:color="auto"/>
                <w:bottom w:val="none" w:sz="0" w:space="0" w:color="auto"/>
                <w:right w:val="none" w:sz="0" w:space="0" w:color="auto"/>
              </w:divBdr>
            </w:div>
            <w:div w:id="1046872978">
              <w:marLeft w:val="0"/>
              <w:marRight w:val="0"/>
              <w:marTop w:val="0"/>
              <w:marBottom w:val="0"/>
              <w:divBdr>
                <w:top w:val="none" w:sz="0" w:space="0" w:color="auto"/>
                <w:left w:val="none" w:sz="0" w:space="0" w:color="auto"/>
                <w:bottom w:val="none" w:sz="0" w:space="0" w:color="auto"/>
                <w:right w:val="none" w:sz="0" w:space="0" w:color="auto"/>
              </w:divBdr>
            </w:div>
          </w:divsChild>
        </w:div>
        <w:div w:id="1724208293">
          <w:marLeft w:val="0"/>
          <w:marRight w:val="0"/>
          <w:marTop w:val="0"/>
          <w:marBottom w:val="0"/>
          <w:divBdr>
            <w:top w:val="none" w:sz="0" w:space="0" w:color="auto"/>
            <w:left w:val="none" w:sz="0" w:space="0" w:color="auto"/>
            <w:bottom w:val="none" w:sz="0" w:space="0" w:color="auto"/>
            <w:right w:val="none" w:sz="0" w:space="0" w:color="auto"/>
          </w:divBdr>
          <w:divsChild>
            <w:div w:id="181093089">
              <w:marLeft w:val="0"/>
              <w:marRight w:val="0"/>
              <w:marTop w:val="0"/>
              <w:marBottom w:val="0"/>
              <w:divBdr>
                <w:top w:val="none" w:sz="0" w:space="0" w:color="auto"/>
                <w:left w:val="none" w:sz="0" w:space="0" w:color="auto"/>
                <w:bottom w:val="none" w:sz="0" w:space="0" w:color="auto"/>
                <w:right w:val="none" w:sz="0" w:space="0" w:color="auto"/>
              </w:divBdr>
            </w:div>
            <w:div w:id="1243416068">
              <w:marLeft w:val="0"/>
              <w:marRight w:val="0"/>
              <w:marTop w:val="0"/>
              <w:marBottom w:val="0"/>
              <w:divBdr>
                <w:top w:val="none" w:sz="0" w:space="0" w:color="auto"/>
                <w:left w:val="none" w:sz="0" w:space="0" w:color="auto"/>
                <w:bottom w:val="none" w:sz="0" w:space="0" w:color="auto"/>
                <w:right w:val="none" w:sz="0" w:space="0" w:color="auto"/>
              </w:divBdr>
            </w:div>
            <w:div w:id="1244418346">
              <w:marLeft w:val="0"/>
              <w:marRight w:val="0"/>
              <w:marTop w:val="0"/>
              <w:marBottom w:val="0"/>
              <w:divBdr>
                <w:top w:val="none" w:sz="0" w:space="0" w:color="auto"/>
                <w:left w:val="none" w:sz="0" w:space="0" w:color="auto"/>
                <w:bottom w:val="none" w:sz="0" w:space="0" w:color="auto"/>
                <w:right w:val="none" w:sz="0" w:space="0" w:color="auto"/>
              </w:divBdr>
            </w:div>
          </w:divsChild>
        </w:div>
        <w:div w:id="1320381081">
          <w:marLeft w:val="0"/>
          <w:marRight w:val="0"/>
          <w:marTop w:val="0"/>
          <w:marBottom w:val="0"/>
          <w:divBdr>
            <w:top w:val="none" w:sz="0" w:space="0" w:color="auto"/>
            <w:left w:val="none" w:sz="0" w:space="0" w:color="auto"/>
            <w:bottom w:val="none" w:sz="0" w:space="0" w:color="auto"/>
            <w:right w:val="none" w:sz="0" w:space="0" w:color="auto"/>
          </w:divBdr>
          <w:divsChild>
            <w:div w:id="1569147155">
              <w:marLeft w:val="0"/>
              <w:marRight w:val="0"/>
              <w:marTop w:val="0"/>
              <w:marBottom w:val="0"/>
              <w:divBdr>
                <w:top w:val="none" w:sz="0" w:space="0" w:color="auto"/>
                <w:left w:val="none" w:sz="0" w:space="0" w:color="auto"/>
                <w:bottom w:val="none" w:sz="0" w:space="0" w:color="auto"/>
                <w:right w:val="none" w:sz="0" w:space="0" w:color="auto"/>
              </w:divBdr>
            </w:div>
            <w:div w:id="1848061774">
              <w:marLeft w:val="0"/>
              <w:marRight w:val="0"/>
              <w:marTop w:val="0"/>
              <w:marBottom w:val="0"/>
              <w:divBdr>
                <w:top w:val="none" w:sz="0" w:space="0" w:color="auto"/>
                <w:left w:val="none" w:sz="0" w:space="0" w:color="auto"/>
                <w:bottom w:val="none" w:sz="0" w:space="0" w:color="auto"/>
                <w:right w:val="none" w:sz="0" w:space="0" w:color="auto"/>
              </w:divBdr>
            </w:div>
            <w:div w:id="1237058889">
              <w:marLeft w:val="0"/>
              <w:marRight w:val="0"/>
              <w:marTop w:val="0"/>
              <w:marBottom w:val="0"/>
              <w:divBdr>
                <w:top w:val="none" w:sz="0" w:space="0" w:color="auto"/>
                <w:left w:val="none" w:sz="0" w:space="0" w:color="auto"/>
                <w:bottom w:val="none" w:sz="0" w:space="0" w:color="auto"/>
                <w:right w:val="none" w:sz="0" w:space="0" w:color="auto"/>
              </w:divBdr>
            </w:div>
          </w:divsChild>
        </w:div>
        <w:div w:id="271784168">
          <w:marLeft w:val="0"/>
          <w:marRight w:val="0"/>
          <w:marTop w:val="0"/>
          <w:marBottom w:val="0"/>
          <w:divBdr>
            <w:top w:val="none" w:sz="0" w:space="0" w:color="auto"/>
            <w:left w:val="none" w:sz="0" w:space="0" w:color="auto"/>
            <w:bottom w:val="none" w:sz="0" w:space="0" w:color="auto"/>
            <w:right w:val="none" w:sz="0" w:space="0" w:color="auto"/>
          </w:divBdr>
          <w:divsChild>
            <w:div w:id="107087766">
              <w:marLeft w:val="0"/>
              <w:marRight w:val="0"/>
              <w:marTop w:val="0"/>
              <w:marBottom w:val="0"/>
              <w:divBdr>
                <w:top w:val="none" w:sz="0" w:space="0" w:color="auto"/>
                <w:left w:val="none" w:sz="0" w:space="0" w:color="auto"/>
                <w:bottom w:val="none" w:sz="0" w:space="0" w:color="auto"/>
                <w:right w:val="none" w:sz="0" w:space="0" w:color="auto"/>
              </w:divBdr>
            </w:div>
          </w:divsChild>
        </w:div>
        <w:div w:id="1731346376">
          <w:marLeft w:val="0"/>
          <w:marRight w:val="0"/>
          <w:marTop w:val="0"/>
          <w:marBottom w:val="0"/>
          <w:divBdr>
            <w:top w:val="none" w:sz="0" w:space="0" w:color="auto"/>
            <w:left w:val="none" w:sz="0" w:space="0" w:color="auto"/>
            <w:bottom w:val="none" w:sz="0" w:space="0" w:color="auto"/>
            <w:right w:val="none" w:sz="0" w:space="0" w:color="auto"/>
          </w:divBdr>
          <w:divsChild>
            <w:div w:id="2061126589">
              <w:marLeft w:val="0"/>
              <w:marRight w:val="0"/>
              <w:marTop w:val="0"/>
              <w:marBottom w:val="0"/>
              <w:divBdr>
                <w:top w:val="none" w:sz="0" w:space="0" w:color="auto"/>
                <w:left w:val="none" w:sz="0" w:space="0" w:color="auto"/>
                <w:bottom w:val="none" w:sz="0" w:space="0" w:color="auto"/>
                <w:right w:val="none" w:sz="0" w:space="0" w:color="auto"/>
              </w:divBdr>
            </w:div>
            <w:div w:id="332805700">
              <w:marLeft w:val="0"/>
              <w:marRight w:val="0"/>
              <w:marTop w:val="0"/>
              <w:marBottom w:val="0"/>
              <w:divBdr>
                <w:top w:val="none" w:sz="0" w:space="0" w:color="auto"/>
                <w:left w:val="none" w:sz="0" w:space="0" w:color="auto"/>
                <w:bottom w:val="none" w:sz="0" w:space="0" w:color="auto"/>
                <w:right w:val="none" w:sz="0" w:space="0" w:color="auto"/>
              </w:divBdr>
            </w:div>
            <w:div w:id="345790958">
              <w:marLeft w:val="0"/>
              <w:marRight w:val="0"/>
              <w:marTop w:val="0"/>
              <w:marBottom w:val="0"/>
              <w:divBdr>
                <w:top w:val="none" w:sz="0" w:space="0" w:color="auto"/>
                <w:left w:val="none" w:sz="0" w:space="0" w:color="auto"/>
                <w:bottom w:val="none" w:sz="0" w:space="0" w:color="auto"/>
                <w:right w:val="none" w:sz="0" w:space="0" w:color="auto"/>
              </w:divBdr>
            </w:div>
            <w:div w:id="277152171">
              <w:marLeft w:val="0"/>
              <w:marRight w:val="0"/>
              <w:marTop w:val="0"/>
              <w:marBottom w:val="0"/>
              <w:divBdr>
                <w:top w:val="none" w:sz="0" w:space="0" w:color="auto"/>
                <w:left w:val="none" w:sz="0" w:space="0" w:color="auto"/>
                <w:bottom w:val="none" w:sz="0" w:space="0" w:color="auto"/>
                <w:right w:val="none" w:sz="0" w:space="0" w:color="auto"/>
              </w:divBdr>
            </w:div>
            <w:div w:id="297343874">
              <w:marLeft w:val="0"/>
              <w:marRight w:val="0"/>
              <w:marTop w:val="0"/>
              <w:marBottom w:val="0"/>
              <w:divBdr>
                <w:top w:val="none" w:sz="0" w:space="0" w:color="auto"/>
                <w:left w:val="none" w:sz="0" w:space="0" w:color="auto"/>
                <w:bottom w:val="none" w:sz="0" w:space="0" w:color="auto"/>
                <w:right w:val="none" w:sz="0" w:space="0" w:color="auto"/>
              </w:divBdr>
            </w:div>
          </w:divsChild>
        </w:div>
        <w:div w:id="1464880496">
          <w:marLeft w:val="0"/>
          <w:marRight w:val="0"/>
          <w:marTop w:val="0"/>
          <w:marBottom w:val="0"/>
          <w:divBdr>
            <w:top w:val="none" w:sz="0" w:space="0" w:color="auto"/>
            <w:left w:val="none" w:sz="0" w:space="0" w:color="auto"/>
            <w:bottom w:val="none" w:sz="0" w:space="0" w:color="auto"/>
            <w:right w:val="none" w:sz="0" w:space="0" w:color="auto"/>
          </w:divBdr>
          <w:divsChild>
            <w:div w:id="1891265289">
              <w:marLeft w:val="0"/>
              <w:marRight w:val="0"/>
              <w:marTop w:val="0"/>
              <w:marBottom w:val="0"/>
              <w:divBdr>
                <w:top w:val="none" w:sz="0" w:space="0" w:color="auto"/>
                <w:left w:val="none" w:sz="0" w:space="0" w:color="auto"/>
                <w:bottom w:val="none" w:sz="0" w:space="0" w:color="auto"/>
                <w:right w:val="none" w:sz="0" w:space="0" w:color="auto"/>
              </w:divBdr>
            </w:div>
            <w:div w:id="1615751521">
              <w:marLeft w:val="0"/>
              <w:marRight w:val="0"/>
              <w:marTop w:val="0"/>
              <w:marBottom w:val="0"/>
              <w:divBdr>
                <w:top w:val="none" w:sz="0" w:space="0" w:color="auto"/>
                <w:left w:val="none" w:sz="0" w:space="0" w:color="auto"/>
                <w:bottom w:val="none" w:sz="0" w:space="0" w:color="auto"/>
                <w:right w:val="none" w:sz="0" w:space="0" w:color="auto"/>
              </w:divBdr>
            </w:div>
          </w:divsChild>
        </w:div>
        <w:div w:id="1022437030">
          <w:marLeft w:val="0"/>
          <w:marRight w:val="0"/>
          <w:marTop w:val="0"/>
          <w:marBottom w:val="0"/>
          <w:divBdr>
            <w:top w:val="none" w:sz="0" w:space="0" w:color="auto"/>
            <w:left w:val="none" w:sz="0" w:space="0" w:color="auto"/>
            <w:bottom w:val="none" w:sz="0" w:space="0" w:color="auto"/>
            <w:right w:val="none" w:sz="0" w:space="0" w:color="auto"/>
          </w:divBdr>
          <w:divsChild>
            <w:div w:id="1543205863">
              <w:marLeft w:val="0"/>
              <w:marRight w:val="0"/>
              <w:marTop w:val="0"/>
              <w:marBottom w:val="0"/>
              <w:divBdr>
                <w:top w:val="none" w:sz="0" w:space="0" w:color="auto"/>
                <w:left w:val="none" w:sz="0" w:space="0" w:color="auto"/>
                <w:bottom w:val="none" w:sz="0" w:space="0" w:color="auto"/>
                <w:right w:val="none" w:sz="0" w:space="0" w:color="auto"/>
              </w:divBdr>
            </w:div>
            <w:div w:id="45375740">
              <w:marLeft w:val="0"/>
              <w:marRight w:val="0"/>
              <w:marTop w:val="0"/>
              <w:marBottom w:val="0"/>
              <w:divBdr>
                <w:top w:val="none" w:sz="0" w:space="0" w:color="auto"/>
                <w:left w:val="none" w:sz="0" w:space="0" w:color="auto"/>
                <w:bottom w:val="none" w:sz="0" w:space="0" w:color="auto"/>
                <w:right w:val="none" w:sz="0" w:space="0" w:color="auto"/>
              </w:divBdr>
            </w:div>
          </w:divsChild>
        </w:div>
        <w:div w:id="1254634088">
          <w:marLeft w:val="0"/>
          <w:marRight w:val="0"/>
          <w:marTop w:val="0"/>
          <w:marBottom w:val="0"/>
          <w:divBdr>
            <w:top w:val="none" w:sz="0" w:space="0" w:color="auto"/>
            <w:left w:val="none" w:sz="0" w:space="0" w:color="auto"/>
            <w:bottom w:val="none" w:sz="0" w:space="0" w:color="auto"/>
            <w:right w:val="none" w:sz="0" w:space="0" w:color="auto"/>
          </w:divBdr>
          <w:divsChild>
            <w:div w:id="1306550098">
              <w:marLeft w:val="0"/>
              <w:marRight w:val="0"/>
              <w:marTop w:val="0"/>
              <w:marBottom w:val="0"/>
              <w:divBdr>
                <w:top w:val="none" w:sz="0" w:space="0" w:color="auto"/>
                <w:left w:val="none" w:sz="0" w:space="0" w:color="auto"/>
                <w:bottom w:val="none" w:sz="0" w:space="0" w:color="auto"/>
                <w:right w:val="none" w:sz="0" w:space="0" w:color="auto"/>
              </w:divBdr>
            </w:div>
            <w:div w:id="1762409141">
              <w:marLeft w:val="0"/>
              <w:marRight w:val="0"/>
              <w:marTop w:val="0"/>
              <w:marBottom w:val="0"/>
              <w:divBdr>
                <w:top w:val="none" w:sz="0" w:space="0" w:color="auto"/>
                <w:left w:val="none" w:sz="0" w:space="0" w:color="auto"/>
                <w:bottom w:val="none" w:sz="0" w:space="0" w:color="auto"/>
                <w:right w:val="none" w:sz="0" w:space="0" w:color="auto"/>
              </w:divBdr>
            </w:div>
          </w:divsChild>
        </w:div>
        <w:div w:id="1833833662">
          <w:marLeft w:val="0"/>
          <w:marRight w:val="0"/>
          <w:marTop w:val="0"/>
          <w:marBottom w:val="0"/>
          <w:divBdr>
            <w:top w:val="none" w:sz="0" w:space="0" w:color="auto"/>
            <w:left w:val="none" w:sz="0" w:space="0" w:color="auto"/>
            <w:bottom w:val="none" w:sz="0" w:space="0" w:color="auto"/>
            <w:right w:val="none" w:sz="0" w:space="0" w:color="auto"/>
          </w:divBdr>
          <w:divsChild>
            <w:div w:id="1168330980">
              <w:marLeft w:val="0"/>
              <w:marRight w:val="0"/>
              <w:marTop w:val="0"/>
              <w:marBottom w:val="0"/>
              <w:divBdr>
                <w:top w:val="none" w:sz="0" w:space="0" w:color="auto"/>
                <w:left w:val="none" w:sz="0" w:space="0" w:color="auto"/>
                <w:bottom w:val="none" w:sz="0" w:space="0" w:color="auto"/>
                <w:right w:val="none" w:sz="0" w:space="0" w:color="auto"/>
              </w:divBdr>
            </w:div>
          </w:divsChild>
        </w:div>
        <w:div w:id="1920290192">
          <w:marLeft w:val="0"/>
          <w:marRight w:val="0"/>
          <w:marTop w:val="0"/>
          <w:marBottom w:val="0"/>
          <w:divBdr>
            <w:top w:val="none" w:sz="0" w:space="0" w:color="auto"/>
            <w:left w:val="none" w:sz="0" w:space="0" w:color="auto"/>
            <w:bottom w:val="none" w:sz="0" w:space="0" w:color="auto"/>
            <w:right w:val="none" w:sz="0" w:space="0" w:color="auto"/>
          </w:divBdr>
          <w:divsChild>
            <w:div w:id="1248148688">
              <w:marLeft w:val="0"/>
              <w:marRight w:val="0"/>
              <w:marTop w:val="0"/>
              <w:marBottom w:val="0"/>
              <w:divBdr>
                <w:top w:val="none" w:sz="0" w:space="0" w:color="auto"/>
                <w:left w:val="none" w:sz="0" w:space="0" w:color="auto"/>
                <w:bottom w:val="none" w:sz="0" w:space="0" w:color="auto"/>
                <w:right w:val="none" w:sz="0" w:space="0" w:color="auto"/>
              </w:divBdr>
            </w:div>
            <w:div w:id="1714965772">
              <w:marLeft w:val="0"/>
              <w:marRight w:val="0"/>
              <w:marTop w:val="0"/>
              <w:marBottom w:val="0"/>
              <w:divBdr>
                <w:top w:val="none" w:sz="0" w:space="0" w:color="auto"/>
                <w:left w:val="none" w:sz="0" w:space="0" w:color="auto"/>
                <w:bottom w:val="none" w:sz="0" w:space="0" w:color="auto"/>
                <w:right w:val="none" w:sz="0" w:space="0" w:color="auto"/>
              </w:divBdr>
            </w:div>
            <w:div w:id="1666862297">
              <w:marLeft w:val="0"/>
              <w:marRight w:val="0"/>
              <w:marTop w:val="0"/>
              <w:marBottom w:val="0"/>
              <w:divBdr>
                <w:top w:val="none" w:sz="0" w:space="0" w:color="auto"/>
                <w:left w:val="none" w:sz="0" w:space="0" w:color="auto"/>
                <w:bottom w:val="none" w:sz="0" w:space="0" w:color="auto"/>
                <w:right w:val="none" w:sz="0" w:space="0" w:color="auto"/>
              </w:divBdr>
            </w:div>
            <w:div w:id="1131365714">
              <w:marLeft w:val="0"/>
              <w:marRight w:val="0"/>
              <w:marTop w:val="0"/>
              <w:marBottom w:val="0"/>
              <w:divBdr>
                <w:top w:val="none" w:sz="0" w:space="0" w:color="auto"/>
                <w:left w:val="none" w:sz="0" w:space="0" w:color="auto"/>
                <w:bottom w:val="none" w:sz="0" w:space="0" w:color="auto"/>
                <w:right w:val="none" w:sz="0" w:space="0" w:color="auto"/>
              </w:divBdr>
            </w:div>
          </w:divsChild>
        </w:div>
        <w:div w:id="1249549">
          <w:marLeft w:val="0"/>
          <w:marRight w:val="0"/>
          <w:marTop w:val="0"/>
          <w:marBottom w:val="0"/>
          <w:divBdr>
            <w:top w:val="none" w:sz="0" w:space="0" w:color="auto"/>
            <w:left w:val="none" w:sz="0" w:space="0" w:color="auto"/>
            <w:bottom w:val="none" w:sz="0" w:space="0" w:color="auto"/>
            <w:right w:val="none" w:sz="0" w:space="0" w:color="auto"/>
          </w:divBdr>
          <w:divsChild>
            <w:div w:id="802692965">
              <w:marLeft w:val="0"/>
              <w:marRight w:val="0"/>
              <w:marTop w:val="0"/>
              <w:marBottom w:val="0"/>
              <w:divBdr>
                <w:top w:val="none" w:sz="0" w:space="0" w:color="auto"/>
                <w:left w:val="none" w:sz="0" w:space="0" w:color="auto"/>
                <w:bottom w:val="none" w:sz="0" w:space="0" w:color="auto"/>
                <w:right w:val="none" w:sz="0" w:space="0" w:color="auto"/>
              </w:divBdr>
            </w:div>
          </w:divsChild>
        </w:div>
        <w:div w:id="1096631652">
          <w:marLeft w:val="0"/>
          <w:marRight w:val="0"/>
          <w:marTop w:val="0"/>
          <w:marBottom w:val="0"/>
          <w:divBdr>
            <w:top w:val="none" w:sz="0" w:space="0" w:color="auto"/>
            <w:left w:val="none" w:sz="0" w:space="0" w:color="auto"/>
            <w:bottom w:val="none" w:sz="0" w:space="0" w:color="auto"/>
            <w:right w:val="none" w:sz="0" w:space="0" w:color="auto"/>
          </w:divBdr>
          <w:divsChild>
            <w:div w:id="792289725">
              <w:marLeft w:val="0"/>
              <w:marRight w:val="0"/>
              <w:marTop w:val="0"/>
              <w:marBottom w:val="0"/>
              <w:divBdr>
                <w:top w:val="none" w:sz="0" w:space="0" w:color="auto"/>
                <w:left w:val="none" w:sz="0" w:space="0" w:color="auto"/>
                <w:bottom w:val="none" w:sz="0" w:space="0" w:color="auto"/>
                <w:right w:val="none" w:sz="0" w:space="0" w:color="auto"/>
              </w:divBdr>
            </w:div>
          </w:divsChild>
        </w:div>
        <w:div w:id="155271619">
          <w:marLeft w:val="0"/>
          <w:marRight w:val="0"/>
          <w:marTop w:val="0"/>
          <w:marBottom w:val="0"/>
          <w:divBdr>
            <w:top w:val="none" w:sz="0" w:space="0" w:color="auto"/>
            <w:left w:val="none" w:sz="0" w:space="0" w:color="auto"/>
            <w:bottom w:val="none" w:sz="0" w:space="0" w:color="auto"/>
            <w:right w:val="none" w:sz="0" w:space="0" w:color="auto"/>
          </w:divBdr>
          <w:divsChild>
            <w:div w:id="909929209">
              <w:marLeft w:val="0"/>
              <w:marRight w:val="0"/>
              <w:marTop w:val="0"/>
              <w:marBottom w:val="0"/>
              <w:divBdr>
                <w:top w:val="none" w:sz="0" w:space="0" w:color="auto"/>
                <w:left w:val="none" w:sz="0" w:space="0" w:color="auto"/>
                <w:bottom w:val="none" w:sz="0" w:space="0" w:color="auto"/>
                <w:right w:val="none" w:sz="0" w:space="0" w:color="auto"/>
              </w:divBdr>
            </w:div>
            <w:div w:id="1861233023">
              <w:marLeft w:val="0"/>
              <w:marRight w:val="0"/>
              <w:marTop w:val="0"/>
              <w:marBottom w:val="0"/>
              <w:divBdr>
                <w:top w:val="none" w:sz="0" w:space="0" w:color="auto"/>
                <w:left w:val="none" w:sz="0" w:space="0" w:color="auto"/>
                <w:bottom w:val="none" w:sz="0" w:space="0" w:color="auto"/>
                <w:right w:val="none" w:sz="0" w:space="0" w:color="auto"/>
              </w:divBdr>
            </w:div>
          </w:divsChild>
        </w:div>
        <w:div w:id="1490827262">
          <w:marLeft w:val="0"/>
          <w:marRight w:val="0"/>
          <w:marTop w:val="0"/>
          <w:marBottom w:val="0"/>
          <w:divBdr>
            <w:top w:val="none" w:sz="0" w:space="0" w:color="auto"/>
            <w:left w:val="none" w:sz="0" w:space="0" w:color="auto"/>
            <w:bottom w:val="none" w:sz="0" w:space="0" w:color="auto"/>
            <w:right w:val="none" w:sz="0" w:space="0" w:color="auto"/>
          </w:divBdr>
          <w:divsChild>
            <w:div w:id="1760103914">
              <w:marLeft w:val="0"/>
              <w:marRight w:val="0"/>
              <w:marTop w:val="0"/>
              <w:marBottom w:val="0"/>
              <w:divBdr>
                <w:top w:val="none" w:sz="0" w:space="0" w:color="auto"/>
                <w:left w:val="none" w:sz="0" w:space="0" w:color="auto"/>
                <w:bottom w:val="none" w:sz="0" w:space="0" w:color="auto"/>
                <w:right w:val="none" w:sz="0" w:space="0" w:color="auto"/>
              </w:divBdr>
            </w:div>
          </w:divsChild>
        </w:div>
        <w:div w:id="1434939337">
          <w:marLeft w:val="0"/>
          <w:marRight w:val="0"/>
          <w:marTop w:val="0"/>
          <w:marBottom w:val="0"/>
          <w:divBdr>
            <w:top w:val="none" w:sz="0" w:space="0" w:color="auto"/>
            <w:left w:val="none" w:sz="0" w:space="0" w:color="auto"/>
            <w:bottom w:val="none" w:sz="0" w:space="0" w:color="auto"/>
            <w:right w:val="none" w:sz="0" w:space="0" w:color="auto"/>
          </w:divBdr>
          <w:divsChild>
            <w:div w:id="881555964">
              <w:marLeft w:val="0"/>
              <w:marRight w:val="0"/>
              <w:marTop w:val="0"/>
              <w:marBottom w:val="0"/>
              <w:divBdr>
                <w:top w:val="none" w:sz="0" w:space="0" w:color="auto"/>
                <w:left w:val="none" w:sz="0" w:space="0" w:color="auto"/>
                <w:bottom w:val="none" w:sz="0" w:space="0" w:color="auto"/>
                <w:right w:val="none" w:sz="0" w:space="0" w:color="auto"/>
              </w:divBdr>
            </w:div>
            <w:div w:id="1410539394">
              <w:marLeft w:val="0"/>
              <w:marRight w:val="0"/>
              <w:marTop w:val="0"/>
              <w:marBottom w:val="0"/>
              <w:divBdr>
                <w:top w:val="none" w:sz="0" w:space="0" w:color="auto"/>
                <w:left w:val="none" w:sz="0" w:space="0" w:color="auto"/>
                <w:bottom w:val="none" w:sz="0" w:space="0" w:color="auto"/>
                <w:right w:val="none" w:sz="0" w:space="0" w:color="auto"/>
              </w:divBdr>
            </w:div>
          </w:divsChild>
        </w:div>
        <w:div w:id="2021001089">
          <w:marLeft w:val="0"/>
          <w:marRight w:val="0"/>
          <w:marTop w:val="0"/>
          <w:marBottom w:val="0"/>
          <w:divBdr>
            <w:top w:val="none" w:sz="0" w:space="0" w:color="auto"/>
            <w:left w:val="none" w:sz="0" w:space="0" w:color="auto"/>
            <w:bottom w:val="none" w:sz="0" w:space="0" w:color="auto"/>
            <w:right w:val="none" w:sz="0" w:space="0" w:color="auto"/>
          </w:divBdr>
          <w:divsChild>
            <w:div w:id="391583952">
              <w:marLeft w:val="0"/>
              <w:marRight w:val="0"/>
              <w:marTop w:val="0"/>
              <w:marBottom w:val="0"/>
              <w:divBdr>
                <w:top w:val="none" w:sz="0" w:space="0" w:color="auto"/>
                <w:left w:val="none" w:sz="0" w:space="0" w:color="auto"/>
                <w:bottom w:val="none" w:sz="0" w:space="0" w:color="auto"/>
                <w:right w:val="none" w:sz="0" w:space="0" w:color="auto"/>
              </w:divBdr>
            </w:div>
          </w:divsChild>
        </w:div>
        <w:div w:id="1943225256">
          <w:marLeft w:val="0"/>
          <w:marRight w:val="0"/>
          <w:marTop w:val="0"/>
          <w:marBottom w:val="0"/>
          <w:divBdr>
            <w:top w:val="none" w:sz="0" w:space="0" w:color="auto"/>
            <w:left w:val="none" w:sz="0" w:space="0" w:color="auto"/>
            <w:bottom w:val="none" w:sz="0" w:space="0" w:color="auto"/>
            <w:right w:val="none" w:sz="0" w:space="0" w:color="auto"/>
          </w:divBdr>
          <w:divsChild>
            <w:div w:id="1733577539">
              <w:marLeft w:val="0"/>
              <w:marRight w:val="0"/>
              <w:marTop w:val="0"/>
              <w:marBottom w:val="0"/>
              <w:divBdr>
                <w:top w:val="none" w:sz="0" w:space="0" w:color="auto"/>
                <w:left w:val="none" w:sz="0" w:space="0" w:color="auto"/>
                <w:bottom w:val="none" w:sz="0" w:space="0" w:color="auto"/>
                <w:right w:val="none" w:sz="0" w:space="0" w:color="auto"/>
              </w:divBdr>
            </w:div>
          </w:divsChild>
        </w:div>
        <w:div w:id="1417749786">
          <w:marLeft w:val="0"/>
          <w:marRight w:val="0"/>
          <w:marTop w:val="0"/>
          <w:marBottom w:val="0"/>
          <w:divBdr>
            <w:top w:val="none" w:sz="0" w:space="0" w:color="auto"/>
            <w:left w:val="none" w:sz="0" w:space="0" w:color="auto"/>
            <w:bottom w:val="none" w:sz="0" w:space="0" w:color="auto"/>
            <w:right w:val="none" w:sz="0" w:space="0" w:color="auto"/>
          </w:divBdr>
          <w:divsChild>
            <w:div w:id="323974124">
              <w:marLeft w:val="0"/>
              <w:marRight w:val="0"/>
              <w:marTop w:val="0"/>
              <w:marBottom w:val="0"/>
              <w:divBdr>
                <w:top w:val="none" w:sz="0" w:space="0" w:color="auto"/>
                <w:left w:val="none" w:sz="0" w:space="0" w:color="auto"/>
                <w:bottom w:val="none" w:sz="0" w:space="0" w:color="auto"/>
                <w:right w:val="none" w:sz="0" w:space="0" w:color="auto"/>
              </w:divBdr>
            </w:div>
          </w:divsChild>
        </w:div>
        <w:div w:id="2140292637">
          <w:marLeft w:val="0"/>
          <w:marRight w:val="0"/>
          <w:marTop w:val="0"/>
          <w:marBottom w:val="0"/>
          <w:divBdr>
            <w:top w:val="none" w:sz="0" w:space="0" w:color="auto"/>
            <w:left w:val="none" w:sz="0" w:space="0" w:color="auto"/>
            <w:bottom w:val="none" w:sz="0" w:space="0" w:color="auto"/>
            <w:right w:val="none" w:sz="0" w:space="0" w:color="auto"/>
          </w:divBdr>
          <w:divsChild>
            <w:div w:id="1563711217">
              <w:marLeft w:val="0"/>
              <w:marRight w:val="0"/>
              <w:marTop w:val="0"/>
              <w:marBottom w:val="0"/>
              <w:divBdr>
                <w:top w:val="none" w:sz="0" w:space="0" w:color="auto"/>
                <w:left w:val="none" w:sz="0" w:space="0" w:color="auto"/>
                <w:bottom w:val="none" w:sz="0" w:space="0" w:color="auto"/>
                <w:right w:val="none" w:sz="0" w:space="0" w:color="auto"/>
              </w:divBdr>
            </w:div>
          </w:divsChild>
        </w:div>
        <w:div w:id="1768117540">
          <w:marLeft w:val="0"/>
          <w:marRight w:val="0"/>
          <w:marTop w:val="0"/>
          <w:marBottom w:val="0"/>
          <w:divBdr>
            <w:top w:val="none" w:sz="0" w:space="0" w:color="auto"/>
            <w:left w:val="none" w:sz="0" w:space="0" w:color="auto"/>
            <w:bottom w:val="none" w:sz="0" w:space="0" w:color="auto"/>
            <w:right w:val="none" w:sz="0" w:space="0" w:color="auto"/>
          </w:divBdr>
          <w:divsChild>
            <w:div w:id="1377779379">
              <w:marLeft w:val="0"/>
              <w:marRight w:val="0"/>
              <w:marTop w:val="0"/>
              <w:marBottom w:val="0"/>
              <w:divBdr>
                <w:top w:val="none" w:sz="0" w:space="0" w:color="auto"/>
                <w:left w:val="none" w:sz="0" w:space="0" w:color="auto"/>
                <w:bottom w:val="none" w:sz="0" w:space="0" w:color="auto"/>
                <w:right w:val="none" w:sz="0" w:space="0" w:color="auto"/>
              </w:divBdr>
            </w:div>
          </w:divsChild>
        </w:div>
        <w:div w:id="654645875">
          <w:marLeft w:val="0"/>
          <w:marRight w:val="0"/>
          <w:marTop w:val="0"/>
          <w:marBottom w:val="0"/>
          <w:divBdr>
            <w:top w:val="none" w:sz="0" w:space="0" w:color="auto"/>
            <w:left w:val="none" w:sz="0" w:space="0" w:color="auto"/>
            <w:bottom w:val="none" w:sz="0" w:space="0" w:color="auto"/>
            <w:right w:val="none" w:sz="0" w:space="0" w:color="auto"/>
          </w:divBdr>
          <w:divsChild>
            <w:div w:id="1514956978">
              <w:marLeft w:val="0"/>
              <w:marRight w:val="0"/>
              <w:marTop w:val="0"/>
              <w:marBottom w:val="0"/>
              <w:divBdr>
                <w:top w:val="none" w:sz="0" w:space="0" w:color="auto"/>
                <w:left w:val="none" w:sz="0" w:space="0" w:color="auto"/>
                <w:bottom w:val="none" w:sz="0" w:space="0" w:color="auto"/>
                <w:right w:val="none" w:sz="0" w:space="0" w:color="auto"/>
              </w:divBdr>
            </w:div>
          </w:divsChild>
        </w:div>
        <w:div w:id="911155210">
          <w:marLeft w:val="0"/>
          <w:marRight w:val="0"/>
          <w:marTop w:val="0"/>
          <w:marBottom w:val="0"/>
          <w:divBdr>
            <w:top w:val="none" w:sz="0" w:space="0" w:color="auto"/>
            <w:left w:val="none" w:sz="0" w:space="0" w:color="auto"/>
            <w:bottom w:val="none" w:sz="0" w:space="0" w:color="auto"/>
            <w:right w:val="none" w:sz="0" w:space="0" w:color="auto"/>
          </w:divBdr>
          <w:divsChild>
            <w:div w:id="11567215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www.etenders.gov.ie" TargetMode="Externa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www.etenders.gov.ie" TargetMode="External"/><Relationship Id="rId20" Type="http://schemas.openxmlformats.org/officeDocument/2006/relationships/hyperlink" Target="http://www.etenders.gov.ie"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www.etenders.gov.ie"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yperlink" Target="http://www.revenue.ie"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www.etenders.gov.ie" TargetMode="External"/><Relationship Id="rId22" Type="http://schemas.openxmlformats.org/officeDocument/2006/relationships/fontTable" Target="fontTable.xml"/></Relationships>
</file>

<file path=word/_rels/header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0E775F611B84694ABEE3FCF13F27B3A"/>
        <w:category>
          <w:name w:val="General"/>
          <w:gallery w:val="placeholder"/>
        </w:category>
        <w:types>
          <w:type w:val="bbPlcHdr"/>
        </w:types>
        <w:behaviors>
          <w:behavior w:val="content"/>
        </w:behaviors>
        <w:guid w:val="{D86A3F9B-7216-4C7E-A044-B182EB2F8ED9}"/>
      </w:docPartPr>
      <w:docPartBody>
        <w:p w:rsidR="003F6473" w:rsidRDefault="003F6473" w:rsidP="003F6473">
          <w:pPr>
            <w:pStyle w:val="C0E775F611B84694ABEE3FCF13F27B3A"/>
          </w:pPr>
          <w:r w:rsidRPr="00265139">
            <w:rPr>
              <w:rFonts w:ascii="Calibri" w:hAnsi="Calibri"/>
              <w:sz w:val="40"/>
              <w:szCs w:val="40"/>
            </w:rPr>
            <w:t>insert date</w:t>
          </w:r>
        </w:p>
      </w:docPartBody>
    </w:docPart>
    <w:docPart>
      <w:docPartPr>
        <w:name w:val="AE9768EBB7DB45E990A6AF70C17AFDFA"/>
        <w:category>
          <w:name w:val="General"/>
          <w:gallery w:val="placeholder"/>
        </w:category>
        <w:types>
          <w:type w:val="bbPlcHdr"/>
        </w:types>
        <w:behaviors>
          <w:behavior w:val="content"/>
        </w:behaviors>
        <w:guid w:val="{C894A216-970F-45E5-B322-DA9C6B7F6F62}"/>
      </w:docPartPr>
      <w:docPartBody>
        <w:p w:rsidR="003F6473" w:rsidRDefault="003F6473" w:rsidP="003F6473">
          <w:pPr>
            <w:pStyle w:val="81DB8C3D2FEA4469BEE2BBEE443B3A5A"/>
          </w:pPr>
          <w:r w:rsidRPr="00265139">
            <w:rPr>
              <w:rFonts w:ascii="Calibri" w:hAnsi="Calibri"/>
              <w:sz w:val="40"/>
              <w:szCs w:val="40"/>
            </w:rPr>
            <w:t>insert date</w:t>
          </w:r>
        </w:p>
      </w:docPartBody>
    </w:docPart>
    <w:docPart>
      <w:docPartPr>
        <w:name w:val="81DB8C3D2FEA4469BEE2BBEE443B3A5A"/>
        <w:category>
          <w:name w:val="General"/>
          <w:gallery w:val="placeholder"/>
        </w:category>
        <w:types>
          <w:type w:val="bbPlcHdr"/>
        </w:types>
        <w:behaviors>
          <w:behavior w:val="content"/>
        </w:behaviors>
        <w:guid w:val="{1D8A4D13-0E26-4523-906A-4E911E48DD7D}"/>
      </w:docPartPr>
      <w:docPartBody>
        <w:p w:rsidR="003F6473" w:rsidRDefault="003F6473" w:rsidP="003F6473">
          <w:pPr>
            <w:pStyle w:val="5DA8FC1097204415B7C5787C911723E8"/>
          </w:pPr>
          <w:r>
            <w:rPr>
              <w:rStyle w:val="PlaceholderText"/>
            </w:rPr>
            <w:t>Click here to enter text.</w:t>
          </w:r>
        </w:p>
      </w:docPartBody>
    </w:docPart>
    <w:docPart>
      <w:docPartPr>
        <w:name w:val="5DA8FC1097204415B7C5787C911723E8"/>
        <w:category>
          <w:name w:val="General"/>
          <w:gallery w:val="placeholder"/>
        </w:category>
        <w:types>
          <w:type w:val="bbPlcHdr"/>
        </w:types>
        <w:behaviors>
          <w:behavior w:val="content"/>
        </w:behaviors>
        <w:guid w:val="{0322074D-0C50-482D-97E9-3EE33C9D79BA}"/>
      </w:docPartPr>
      <w:docPartBody>
        <w:p w:rsidR="003F6473" w:rsidRDefault="003F6473" w:rsidP="003F6473">
          <w:pPr>
            <w:pStyle w:val="350B767478A54600AB927178103C6961"/>
          </w:pPr>
          <w:r w:rsidRPr="00770025">
            <w:rPr>
              <w:rStyle w:val="PlaceholderText"/>
            </w:rPr>
            <w:t>Click here to enter text.</w:t>
          </w:r>
        </w:p>
      </w:docPartBody>
    </w:docPart>
    <w:docPart>
      <w:docPartPr>
        <w:name w:val="338938018F3D49D0BDCB3BF37C5B2E20"/>
        <w:category>
          <w:name w:val="General"/>
          <w:gallery w:val="placeholder"/>
        </w:category>
        <w:types>
          <w:type w:val="bbPlcHdr"/>
        </w:types>
        <w:behaviors>
          <w:behavior w:val="content"/>
        </w:behaviors>
        <w:guid w:val="{0BEA6742-6A65-4B48-B141-570C27313532}"/>
      </w:docPartPr>
      <w:docPartBody>
        <w:p w:rsidR="003F6473" w:rsidRDefault="003F6473" w:rsidP="003F6473">
          <w:r w:rsidRPr="00830A49">
            <w:fldChar w:fldCharType="begin">
              <w:ffData>
                <w:name w:val="bkContractAuth"/>
                <w:enabled/>
                <w:calcOnExit/>
                <w:textInput>
                  <w:default w:val="[Insert name of Contracting Authority]"/>
                </w:textInput>
              </w:ffData>
            </w:fldChar>
          </w:r>
          <w:r w:rsidRPr="00830A49">
            <w:instrText xml:space="preserve"> FORMTEXT </w:instrText>
          </w:r>
          <w:r w:rsidRPr="00830A49">
            <w:fldChar w:fldCharType="separate"/>
          </w:r>
          <w:r>
            <w:rPr>
              <w:noProof/>
            </w:rPr>
            <w:t>[Insert name of Contracting Authority]</w:t>
          </w:r>
          <w:r w:rsidRPr="00830A49">
            <w:fldChar w:fldCharType="end"/>
          </w:r>
        </w:p>
      </w:docPartBody>
    </w:docPart>
    <w:docPart>
      <w:docPartPr>
        <w:name w:val="7C2D44DA0E274BC1B3C4CC75A18DB206"/>
        <w:category>
          <w:name w:val="General"/>
          <w:gallery w:val="placeholder"/>
        </w:category>
        <w:types>
          <w:type w:val="bbPlcHdr"/>
        </w:types>
        <w:behaviors>
          <w:behavior w:val="content"/>
        </w:behaviors>
        <w:guid w:val="{E824C55A-49CC-4929-BFB6-53DAA21668C9}"/>
      </w:docPartPr>
      <w:docPartBody>
        <w:p w:rsidR="003F6473" w:rsidRDefault="003F6473" w:rsidP="003F6473">
          <w:r w:rsidRPr="00830A49">
            <w:fldChar w:fldCharType="begin">
              <w:ffData>
                <w:name w:val="bkContractAuth"/>
                <w:enabled/>
                <w:calcOnExit/>
                <w:textInput>
                  <w:default w:val="[Insert name of Contracting Authority]"/>
                </w:textInput>
              </w:ffData>
            </w:fldChar>
          </w:r>
          <w:r w:rsidRPr="00830A49">
            <w:instrText xml:space="preserve"> FORMTEXT </w:instrText>
          </w:r>
          <w:r w:rsidRPr="00830A49">
            <w:fldChar w:fldCharType="separate"/>
          </w:r>
          <w:r>
            <w:rPr>
              <w:noProof/>
            </w:rPr>
            <w:t>[Insert name of Contracting Authority]</w:t>
          </w:r>
          <w:r w:rsidRPr="00830A49">
            <w:fldChar w:fldCharType="end"/>
          </w:r>
        </w:p>
      </w:docPartBody>
    </w:docPart>
    <w:docPart>
      <w:docPartPr>
        <w:name w:val="769DB85A4FA44F0ABE7275583FB8CE7E"/>
        <w:category>
          <w:name w:val="General"/>
          <w:gallery w:val="placeholder"/>
        </w:category>
        <w:types>
          <w:type w:val="bbPlcHdr"/>
        </w:types>
        <w:behaviors>
          <w:behavior w:val="content"/>
        </w:behaviors>
        <w:guid w:val="{808B6D19-B748-47EC-8345-80E086390D69}"/>
      </w:docPartPr>
      <w:docPartBody>
        <w:p w:rsidR="003F6473" w:rsidRDefault="003F6473" w:rsidP="003F6473">
          <w:r w:rsidRPr="002204E4">
            <w:rPr>
              <w:rStyle w:val="PlaceholderText"/>
            </w:rPr>
            <w:t>Click here to enter text.</w:t>
          </w:r>
        </w:p>
      </w:docPartBody>
    </w:docPart>
    <w:docPart>
      <w:docPartPr>
        <w:name w:val="350B767478A54600AB927178103C6961"/>
        <w:category>
          <w:name w:val="General"/>
          <w:gallery w:val="placeholder"/>
        </w:category>
        <w:types>
          <w:type w:val="bbPlcHdr"/>
        </w:types>
        <w:behaviors>
          <w:behavior w:val="content"/>
        </w:behaviors>
        <w:guid w:val="{528B6F6C-DDE3-4528-9A0C-C29C14AC2964}"/>
      </w:docPartPr>
      <w:docPartBody>
        <w:p w:rsidR="003F6473" w:rsidRDefault="003F6473" w:rsidP="003F6473">
          <w:r w:rsidRPr="00770025">
            <w:rPr>
              <w:rStyle w:val="PlaceholderText"/>
            </w:rPr>
            <w:t>Click here to enter text.</w:t>
          </w:r>
        </w:p>
      </w:docPartBody>
    </w:docPart>
    <w:docPart>
      <w:docPartPr>
        <w:name w:val="9290840A4A9942029CBD740C84943BD0"/>
        <w:category>
          <w:name w:val="General"/>
          <w:gallery w:val="placeholder"/>
        </w:category>
        <w:types>
          <w:type w:val="bbPlcHdr"/>
        </w:types>
        <w:behaviors>
          <w:behavior w:val="content"/>
        </w:behaviors>
        <w:guid w:val="{F269F5E5-5527-40D7-BC28-2CE8129DC946}"/>
      </w:docPartPr>
      <w:docPartBody>
        <w:p w:rsidR="003F6473" w:rsidRDefault="003F6473" w:rsidP="003F6473">
          <w:r w:rsidRPr="002443E8">
            <w:rPr>
              <w:rStyle w:val="PlaceholderText"/>
            </w:rPr>
            <w:t>Click here to enter text.</w:t>
          </w:r>
        </w:p>
      </w:docPartBody>
    </w:docPart>
    <w:docPart>
      <w:docPartPr>
        <w:name w:val="1932C561E9DC41699DE5248285926D1A"/>
        <w:category>
          <w:name w:val="General"/>
          <w:gallery w:val="placeholder"/>
        </w:category>
        <w:types>
          <w:type w:val="bbPlcHdr"/>
        </w:types>
        <w:behaviors>
          <w:behavior w:val="content"/>
        </w:behaviors>
        <w:guid w:val="{2EA35F2B-053C-4372-93FF-CDDC5A8BC7A9}"/>
      </w:docPartPr>
      <w:docPartBody>
        <w:p w:rsidR="003F6473" w:rsidRDefault="003F6473" w:rsidP="003F6473">
          <w:r w:rsidRPr="002443E8">
            <w:rPr>
              <w:rStyle w:val="PlaceholderText"/>
            </w:rPr>
            <w:t>Click here to enter text.</w:t>
          </w:r>
        </w:p>
      </w:docPartBody>
    </w:docPart>
    <w:docPart>
      <w:docPartPr>
        <w:name w:val="0728BFE17A914ED599FFDF12A5DE6ACF"/>
        <w:category>
          <w:name w:val="General"/>
          <w:gallery w:val="placeholder"/>
        </w:category>
        <w:types>
          <w:type w:val="bbPlcHdr"/>
        </w:types>
        <w:behaviors>
          <w:behavior w:val="content"/>
        </w:behaviors>
        <w:guid w:val="{4462A3E6-3D34-423A-8C97-3FCFD3355F96}"/>
      </w:docPartPr>
      <w:docPartBody>
        <w:p w:rsidR="003F6473" w:rsidRDefault="003F6473" w:rsidP="003F6473">
          <w:r w:rsidRPr="002443E8">
            <w:rPr>
              <w:rStyle w:val="PlaceholderText"/>
            </w:rPr>
            <w:t>Click here to enter text.</w:t>
          </w:r>
        </w:p>
      </w:docPartBody>
    </w:docPart>
    <w:docPart>
      <w:docPartPr>
        <w:name w:val="4E08A5F835434D7B82B955F2757FE465"/>
        <w:category>
          <w:name w:val="General"/>
          <w:gallery w:val="placeholder"/>
        </w:category>
        <w:types>
          <w:type w:val="bbPlcHdr"/>
        </w:types>
        <w:behaviors>
          <w:behavior w:val="content"/>
        </w:behaviors>
        <w:guid w:val="{18AB819E-50E0-4EC3-9A8A-D7169A7646FA}"/>
      </w:docPartPr>
      <w:docPartBody>
        <w:p w:rsidR="003F6473" w:rsidRDefault="003F6473" w:rsidP="003F6473">
          <w:r>
            <w:rPr>
              <w:rStyle w:val="PlaceholderText"/>
            </w:rPr>
            <w:t>Click here to enter text.</w:t>
          </w:r>
        </w:p>
      </w:docPartBody>
    </w:docPart>
    <w:docPart>
      <w:docPartPr>
        <w:name w:val="F540D1FF390F4E5ABF65AE7927CF098C"/>
        <w:category>
          <w:name w:val="General"/>
          <w:gallery w:val="placeholder"/>
        </w:category>
        <w:types>
          <w:type w:val="bbPlcHdr"/>
        </w:types>
        <w:behaviors>
          <w:behavior w:val="content"/>
        </w:behaviors>
        <w:guid w:val="{1BA91BAA-82C3-46A1-9D6A-93AAD79E5B15}"/>
      </w:docPartPr>
      <w:docPartBody>
        <w:p w:rsidR="003F6473" w:rsidRDefault="003F6473" w:rsidP="003F6473">
          <w:r>
            <w:rPr>
              <w:rStyle w:val="PlaceholderText"/>
            </w:rPr>
            <w:t>Click here to enter text.</w:t>
          </w:r>
        </w:p>
      </w:docPartBody>
    </w:docPart>
    <w:docPart>
      <w:docPartPr>
        <w:name w:val="08003DA6D6EE4C72934FD294FFFC6501"/>
        <w:category>
          <w:name w:val="General"/>
          <w:gallery w:val="placeholder"/>
        </w:category>
        <w:types>
          <w:type w:val="bbPlcHdr"/>
        </w:types>
        <w:behaviors>
          <w:behavior w:val="content"/>
        </w:behaviors>
        <w:guid w:val="{1D062AD4-4B95-4D2F-A9B1-8B8167C329E6}"/>
      </w:docPartPr>
      <w:docPartBody>
        <w:p w:rsidR="003F6473" w:rsidRDefault="003F6473" w:rsidP="003F6473">
          <w:r>
            <w:rPr>
              <w:rStyle w:val="PlaceholderText"/>
            </w:rPr>
            <w:t>Click here to enter text.</w:t>
          </w:r>
        </w:p>
      </w:docPartBody>
    </w:docPart>
    <w:docPart>
      <w:docPartPr>
        <w:name w:val="CC5E8BB939254EC9907A3D644DFB7327"/>
        <w:category>
          <w:name w:val="General"/>
          <w:gallery w:val="placeholder"/>
        </w:category>
        <w:types>
          <w:type w:val="bbPlcHdr"/>
        </w:types>
        <w:behaviors>
          <w:behavior w:val="content"/>
        </w:behaviors>
        <w:guid w:val="{65F48CD9-78BE-421D-9F92-AE8593E6B63E}"/>
      </w:docPartPr>
      <w:docPartBody>
        <w:p w:rsidR="003F6473" w:rsidRDefault="003F6473" w:rsidP="003F6473">
          <w:r w:rsidRPr="00265139">
            <w:rPr>
              <w:rFonts w:ascii="Calibri" w:hAnsi="Calibri"/>
              <w:sz w:val="40"/>
              <w:szCs w:val="40"/>
            </w:rPr>
            <w:t>insert date</w:t>
          </w:r>
        </w:p>
      </w:docPartBody>
    </w:docPart>
    <w:docPart>
      <w:docPartPr>
        <w:name w:val="CA5A932C8099495D9F3AF35E188FA74A"/>
        <w:category>
          <w:name w:val="General"/>
          <w:gallery w:val="placeholder"/>
        </w:category>
        <w:types>
          <w:type w:val="bbPlcHdr"/>
        </w:types>
        <w:behaviors>
          <w:behavior w:val="content"/>
        </w:behaviors>
        <w:guid w:val="{43F8FC09-86A2-417C-9BEB-B318C3BAF78F}"/>
      </w:docPartPr>
      <w:docPartBody>
        <w:p w:rsidR="004F4A03" w:rsidRDefault="003F6473" w:rsidP="003F6473">
          <w:r w:rsidRPr="00770025">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ebdings">
    <w:panose1 w:val="05030102010509060703"/>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Segoe UI">
    <w:panose1 w:val="020B0502040204020203"/>
    <w:charset w:val="00"/>
    <w:family w:val="swiss"/>
    <w:pitch w:val="variable"/>
    <w:sig w:usb0="E4002EFF" w:usb1="C000E47F"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Calibri Light">
    <w:panose1 w:val="020F03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Yu Mincho">
    <w:charset w:val="80"/>
    <w:family w:val="roman"/>
    <w:pitch w:val="variable"/>
    <w:sig w:usb0="800002E7" w:usb1="2AC7FCFF" w:usb2="00000012" w:usb3="00000000" w:csb0="0002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F6473"/>
    <w:rsid w:val="000C2581"/>
    <w:rsid w:val="00166CA2"/>
    <w:rsid w:val="00183357"/>
    <w:rsid w:val="001B6F98"/>
    <w:rsid w:val="0023442A"/>
    <w:rsid w:val="00286C23"/>
    <w:rsid w:val="00296405"/>
    <w:rsid w:val="002C2DEE"/>
    <w:rsid w:val="002F6788"/>
    <w:rsid w:val="00322C7F"/>
    <w:rsid w:val="003378B1"/>
    <w:rsid w:val="003F5B36"/>
    <w:rsid w:val="003F6473"/>
    <w:rsid w:val="00404C0C"/>
    <w:rsid w:val="00460C95"/>
    <w:rsid w:val="00470FE4"/>
    <w:rsid w:val="00492509"/>
    <w:rsid w:val="004F4A03"/>
    <w:rsid w:val="005208BA"/>
    <w:rsid w:val="005266CF"/>
    <w:rsid w:val="005736E6"/>
    <w:rsid w:val="00630502"/>
    <w:rsid w:val="006473BE"/>
    <w:rsid w:val="006A264A"/>
    <w:rsid w:val="006A2B97"/>
    <w:rsid w:val="00772C29"/>
    <w:rsid w:val="00781C89"/>
    <w:rsid w:val="007A3D55"/>
    <w:rsid w:val="007C7088"/>
    <w:rsid w:val="00804508"/>
    <w:rsid w:val="0086208D"/>
    <w:rsid w:val="008C0705"/>
    <w:rsid w:val="008F676E"/>
    <w:rsid w:val="00916BA9"/>
    <w:rsid w:val="009406D6"/>
    <w:rsid w:val="00971E2E"/>
    <w:rsid w:val="00975300"/>
    <w:rsid w:val="009A6D0E"/>
    <w:rsid w:val="009C6B02"/>
    <w:rsid w:val="009F17D7"/>
    <w:rsid w:val="00A0094B"/>
    <w:rsid w:val="00A162EC"/>
    <w:rsid w:val="00A64213"/>
    <w:rsid w:val="00A80B6B"/>
    <w:rsid w:val="00B07F5F"/>
    <w:rsid w:val="00B177CF"/>
    <w:rsid w:val="00BF034F"/>
    <w:rsid w:val="00C222C8"/>
    <w:rsid w:val="00C84FBA"/>
    <w:rsid w:val="00CB61CD"/>
    <w:rsid w:val="00CD1A41"/>
    <w:rsid w:val="00D95ECE"/>
    <w:rsid w:val="00DA52A7"/>
    <w:rsid w:val="00E65246"/>
    <w:rsid w:val="00E90AFB"/>
    <w:rsid w:val="00EE4A39"/>
    <w:rsid w:val="00F26FD2"/>
    <w:rsid w:val="00F33A0A"/>
    <w:rsid w:val="00F671B1"/>
    <w:rsid w:val="00FA3785"/>
  </w:rsids>
  <m:mathPr>
    <m:mathFont m:val="Cambria Math"/>
    <m:brkBin m:val="before"/>
    <m:brkBinSub m:val="--"/>
    <m:smallFrac m:val="0"/>
    <m:dispDef/>
    <m:lMargin m:val="0"/>
    <m:rMargin m:val="0"/>
    <m:defJc m:val="centerGroup"/>
    <m:wrapIndent m:val="1440"/>
    <m:intLim m:val="subSup"/>
    <m:naryLim m:val="undOvr"/>
  </m:mathPr>
  <w:themeFontLang w:val="en-IE" w:eastAsia="ja-JP"/>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IE" w:eastAsia="en-I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C0E775F611B84694ABEE3FCF13F27B3A">
    <w:name w:val="C0E775F611B84694ABEE3FCF13F27B3A"/>
    <w:rsid w:val="003F6473"/>
  </w:style>
  <w:style w:type="character" w:styleId="PlaceholderText">
    <w:name w:val="Placeholder Text"/>
    <w:basedOn w:val="DefaultParagraphFont"/>
    <w:uiPriority w:val="99"/>
    <w:rsid w:val="0086208D"/>
  </w:style>
  <w:style w:type="paragraph" w:customStyle="1" w:styleId="81DB8C3D2FEA4469BEE2BBEE443B3A5A">
    <w:name w:val="81DB8C3D2FEA4469BEE2BBEE443B3A5A"/>
    <w:rsid w:val="003F6473"/>
  </w:style>
  <w:style w:type="paragraph" w:customStyle="1" w:styleId="5DA8FC1097204415B7C5787C911723E8">
    <w:name w:val="5DA8FC1097204415B7C5787C911723E8"/>
    <w:rsid w:val="003F6473"/>
  </w:style>
  <w:style w:type="paragraph" w:customStyle="1" w:styleId="350B767478A54600AB927178103C6961">
    <w:name w:val="350B767478A54600AB927178103C6961"/>
    <w:rsid w:val="003F647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TU Dublin</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5f7dfa74-5a2c-4f56-9d07-0cf4bbfa8d12">
      <Terms xmlns="http://schemas.microsoft.com/office/infopath/2007/PartnerControls"/>
    </lcf76f155ced4ddcb4097134ff3c332f>
    <TaxCatchAll xmlns="6f951b0b-0839-454e-a5ea-d64b510892db"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ct:contentTypeSchema xmlns:ct="http://schemas.microsoft.com/office/2006/metadata/contentType" xmlns:ma="http://schemas.microsoft.com/office/2006/metadata/properties/metaAttributes" ct:_="" ma:_="" ma:contentTypeName="Document" ma:contentTypeID="0x010100A7673B74A4F1C649A1C6B48530742686" ma:contentTypeVersion="16" ma:contentTypeDescription="Create a new document." ma:contentTypeScope="" ma:versionID="176274f8bfa914d1852c5a560012ea16">
  <xsd:schema xmlns:xsd="http://www.w3.org/2001/XMLSchema" xmlns:xs="http://www.w3.org/2001/XMLSchema" xmlns:p="http://schemas.microsoft.com/office/2006/metadata/properties" xmlns:ns2="5f7dfa74-5a2c-4f56-9d07-0cf4bbfa8d12" xmlns:ns3="6f951b0b-0839-454e-a5ea-d64b510892db" targetNamespace="http://schemas.microsoft.com/office/2006/metadata/properties" ma:root="true" ma:fieldsID="861aa4cdd00ebacd5958a472d35c1a3c" ns2:_="" ns3:_="">
    <xsd:import namespace="5f7dfa74-5a2c-4f56-9d07-0cf4bbfa8d12"/>
    <xsd:import namespace="6f951b0b-0839-454e-a5ea-d64b510892db"/>
    <xsd:element name="properties">
      <xsd:complexType>
        <xsd:sequence>
          <xsd:element name="documentManagement">
            <xsd:complexType>
              <xsd:all>
                <xsd:element ref="ns2:MediaServiceMetadata" minOccurs="0"/>
                <xsd:element ref="ns2:MediaServiceFastMetadata" minOccurs="0"/>
                <xsd:element ref="ns2:MediaLengthInSeconds" minOccurs="0"/>
                <xsd:element ref="ns3:SharedWithUsers" minOccurs="0"/>
                <xsd:element ref="ns3:SharedWithDetails" minOccurs="0"/>
                <xsd:element ref="ns2:MediaServiceObjectDetectorVersion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ServiceSearchProperties"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f7dfa74-5a2c-4f56-9d07-0cf4bbfa8d1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8b168bf0-f213-4887-af2e-cac682fa2405" ma:termSetId="09814cd3-568e-fe90-9814-8d621ff8fb84" ma:anchorId="fba54fb3-c3e1-fe81-a776-ca4b69148c4d" ma:open="true" ma:isKeyword="false">
      <xsd:complexType>
        <xsd:sequence>
          <xsd:element ref="pc:Terms" minOccurs="0" maxOccurs="1"/>
        </xsd:sequence>
      </xsd:complex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Location" ma:index="22" nillable="true" ma:displayName="Location" ma:indexed="true" ma:internalName="MediaServiceLocation"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f951b0b-0839-454e-a5ea-d64b510892db"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4286076f-2d5a-48aa-a9e0-d120c5246cab}" ma:internalName="TaxCatchAll" ma:showField="CatchAllData" ma:web="6f951b0b-0839-454e-a5ea-d64b510892d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46D118B-0463-4250-8861-CB6DDEE12B79}">
  <ds:schemaRefs>
    <ds:schemaRef ds:uri="http://schemas.microsoft.com/office/2006/metadata/properties"/>
    <ds:schemaRef ds:uri="http://schemas.microsoft.com/office/infopath/2007/PartnerControls"/>
    <ds:schemaRef ds:uri="5f7dfa74-5a2c-4f56-9d07-0cf4bbfa8d12"/>
    <ds:schemaRef ds:uri="6f951b0b-0839-454e-a5ea-d64b510892db"/>
  </ds:schemaRefs>
</ds:datastoreItem>
</file>

<file path=customXml/itemProps3.xml><?xml version="1.0" encoding="utf-8"?>
<ds:datastoreItem xmlns:ds="http://schemas.openxmlformats.org/officeDocument/2006/customXml" ds:itemID="{335A1198-1C74-4421-84FB-4FDC83591BA6}">
  <ds:schemaRefs>
    <ds:schemaRef ds:uri="http://schemas.microsoft.com/sharepoint/v3/contenttype/forms"/>
  </ds:schemaRefs>
</ds:datastoreItem>
</file>

<file path=customXml/itemProps4.xml><?xml version="1.0" encoding="utf-8"?>
<ds:datastoreItem xmlns:ds="http://schemas.openxmlformats.org/officeDocument/2006/customXml" ds:itemID="{B0EE7F22-5A1C-4518-9471-923CE091800C}">
  <ds:schemaRefs>
    <ds:schemaRef ds:uri="http://schemas.openxmlformats.org/officeDocument/2006/bibliography"/>
  </ds:schemaRefs>
</ds:datastoreItem>
</file>

<file path=customXml/itemProps5.xml><?xml version="1.0" encoding="utf-8"?>
<ds:datastoreItem xmlns:ds="http://schemas.openxmlformats.org/officeDocument/2006/customXml" ds:itemID="{0B8BFAD7-1AD5-4DC0-B57E-0475593E25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f7dfa74-5a2c-4f56-9d07-0cf4bbfa8d12"/>
    <ds:schemaRef ds:uri="6f951b0b-0839-454e-a5ea-d64b510892d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66317cb-e948-4e5f-8cec-dabc8e2fd5da}" enabled="0" method="" siteId="{766317cb-e948-4e5f-8cec-dabc8e2fd5da}" removed="1"/>
</clbl:labelList>
</file>

<file path=docProps/app.xml><?xml version="1.0" encoding="utf-8"?>
<Properties xmlns="http://schemas.openxmlformats.org/officeDocument/2006/extended-properties" xmlns:vt="http://schemas.openxmlformats.org/officeDocument/2006/docPropsVTypes">
  <Template>Normal</Template>
  <TotalTime>0</TotalTime>
  <Pages>60</Pages>
  <Words>18614</Words>
  <Characters>106102</Characters>
  <Application>Microsoft Office Word</Application>
  <DocSecurity>0</DocSecurity>
  <Lines>884</Lines>
  <Paragraphs>248</Paragraphs>
  <ScaleCrop>false</ScaleCrop>
  <HeadingPairs>
    <vt:vector size="2" baseType="variant">
      <vt:variant>
        <vt:lpstr>Title</vt:lpstr>
      </vt:variant>
      <vt:variant>
        <vt:i4>1</vt:i4>
      </vt:variant>
    </vt:vector>
  </HeadingPairs>
  <TitlesOfParts>
    <vt:vector size="1" baseType="lpstr">
      <vt:lpstr/>
    </vt:vector>
  </TitlesOfParts>
  <Company>University of Limerick</Company>
  <LinksUpToDate>false</LinksUpToDate>
  <CharactersWithSpaces>124468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Gerry.Kennedy</dc:creator>
  <cp:keywords/>
  <dc:description/>
  <cp:lastModifiedBy>Linda Maher</cp:lastModifiedBy>
  <cp:revision>2</cp:revision>
  <dcterms:created xsi:type="dcterms:W3CDTF">2026-07-22T06:02:00Z</dcterms:created>
  <dcterms:modified xsi:type="dcterms:W3CDTF">2026-07-22T06:02:00Z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0x010100A7673B74A4F1C649A1C6B48530742686</vt:lpwstr>
  </property>
  <property fmtid="{D5CDD505-2E9C-101B-9397-08002B2CF9AE}" pid="3" name="MediaServiceImageTags">
    <vt:lpwstr/>
  </property>
</Properties>
</file>