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59731089" w:rsidR="00F650FE" w:rsidRDefault="009369E0"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ajorHAnsi" w:eastAsia="Arial" w:hAnsiTheme="majorHAnsi" w:cstheme="majorBidi"/>
          <w:b/>
          <w:bCs/>
          <w:noProof/>
          <w:color w:val="17665C"/>
          <w:sz w:val="40"/>
          <w:szCs w:val="40"/>
        </w:rPr>
        <w:drawing>
          <wp:inline distT="0" distB="0" distL="0" distR="0" wp14:anchorId="2E4E4AA3" wp14:editId="7726A602">
            <wp:extent cx="2104161" cy="2065655"/>
            <wp:effectExtent l="0" t="0" r="0" b="0"/>
            <wp:docPr id="183232104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2321048" name="Picture 1832321048"/>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111440" cy="2072801"/>
                    </a:xfrm>
                    <a:prstGeom prst="rect">
                      <a:avLst/>
                    </a:prstGeom>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22F0CB96" w14:textId="75E241D9" w:rsidR="006B1A29" w:rsidRDefault="009369E0"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Churchtown NS</w:t>
      </w:r>
    </w:p>
    <w:p w14:paraId="50C449F3" w14:textId="23D6CE76" w:rsidR="009369E0" w:rsidRPr="00451124" w:rsidRDefault="009369E0"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School Roll No. 07790U</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42EEEC05" w:rsidR="008A577D" w:rsidRPr="008A577D" w:rsidRDefault="009369E0" w:rsidP="00C3400B">
            <w:pPr>
              <w:spacing w:after="0"/>
              <w:rPr>
                <w:rFonts w:asciiTheme="minorHAnsi" w:eastAsia="Arial" w:hAnsiTheme="minorHAnsi" w:cstheme="minorHAnsi"/>
                <w:b/>
                <w:bCs/>
                <w:color w:val="333399"/>
                <w:sz w:val="20"/>
                <w:szCs w:val="20"/>
                <w:highlight w:val="yellow"/>
              </w:rPr>
            </w:pPr>
            <w:r w:rsidRPr="009369E0">
              <w:rPr>
                <w:rFonts w:asciiTheme="minorHAnsi" w:eastAsia="Arial" w:hAnsiTheme="minorHAnsi" w:cstheme="minorHAnsi"/>
                <w:b/>
                <w:bCs/>
                <w:color w:val="333399"/>
                <w:sz w:val="20"/>
                <w:szCs w:val="20"/>
              </w:rPr>
              <w:t>29</w:t>
            </w:r>
            <w:r w:rsidRPr="009369E0">
              <w:rPr>
                <w:rFonts w:asciiTheme="minorHAnsi" w:eastAsia="Arial" w:hAnsiTheme="minorHAnsi" w:cstheme="minorHAnsi"/>
                <w:b/>
                <w:bCs/>
                <w:color w:val="333399"/>
                <w:sz w:val="20"/>
                <w:szCs w:val="20"/>
                <w:vertAlign w:val="superscript"/>
              </w:rPr>
              <w:t>th</w:t>
            </w:r>
            <w:r w:rsidRPr="009369E0">
              <w:rPr>
                <w:rFonts w:asciiTheme="minorHAnsi" w:eastAsia="Arial" w:hAnsiTheme="minorHAnsi" w:cstheme="minorHAnsi"/>
                <w:b/>
                <w:bCs/>
                <w:color w:val="333399"/>
                <w:sz w:val="20"/>
                <w:szCs w:val="20"/>
              </w:rPr>
              <w:t xml:space="preserve"> March 2027</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1B6071F5" w:rsidR="00915155" w:rsidRPr="008A577D" w:rsidRDefault="009369E0"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Churchtown N.S.</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57BC873F" w:rsidR="00915155" w:rsidRPr="008A577D" w:rsidRDefault="009369E0"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07790U</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0729CA21" w:rsidR="00915155" w:rsidRPr="008A577D" w:rsidRDefault="009369E0"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Churchtown, Athy, Co. Kildare    R14VE89</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1A4A73FD" w:rsidR="00915155" w:rsidRPr="008A577D" w:rsidRDefault="009369E0"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56</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79637258" w:rsidR="00915155" w:rsidRPr="008A577D" w:rsidRDefault="009369E0" w:rsidP="00C3400B">
            <w:pPr>
              <w:spacing w:after="0"/>
              <w:rPr>
                <w:rFonts w:asciiTheme="minorHAnsi" w:eastAsia="Arial" w:hAnsiTheme="minorHAnsi" w:cstheme="minorHAnsi"/>
                <w:b/>
                <w:color w:val="333399"/>
                <w:sz w:val="20"/>
                <w:szCs w:val="20"/>
                <w:highlight w:val="yellow"/>
              </w:rPr>
            </w:pPr>
            <w:r w:rsidRPr="009369E0">
              <w:rPr>
                <w:rFonts w:asciiTheme="minorHAnsi" w:eastAsia="Arial" w:hAnsiTheme="minorHAnsi" w:cstheme="minorHAnsi"/>
                <w:b/>
                <w:color w:val="333399"/>
                <w:sz w:val="20"/>
                <w:szCs w:val="20"/>
              </w:rPr>
              <w:t>12:30</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5C0ABF00" w:rsidR="00915155" w:rsidRPr="008A577D" w:rsidRDefault="000B21C1" w:rsidP="007D2F06">
            <w:pPr>
              <w:spacing w:after="0"/>
              <w:rPr>
                <w:rFonts w:asciiTheme="minorHAnsi" w:hAnsiTheme="minorHAnsi" w:cstheme="minorHAnsi"/>
                <w:b/>
                <w:color w:val="333399"/>
                <w:sz w:val="20"/>
                <w:szCs w:val="20"/>
                <w:highlight w:val="yellow"/>
              </w:rPr>
            </w:pPr>
            <w:r w:rsidRPr="000B21C1">
              <w:rPr>
                <w:rFonts w:asciiTheme="minorHAnsi" w:hAnsiTheme="minorHAnsi" w:cstheme="minorHAnsi"/>
                <w:b/>
                <w:color w:val="333399"/>
                <w:sz w:val="20"/>
                <w:szCs w:val="20"/>
              </w:rPr>
              <w:t>€97,843.20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3D76BD5B" w:rsidR="00915155" w:rsidRPr="008A577D" w:rsidRDefault="0074620C"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30</w:t>
            </w:r>
            <w:r w:rsidRPr="000B21C1">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October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652CC4F8"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0B21C1">
              <w:rPr>
                <w:rFonts w:asciiTheme="minorHAnsi" w:hAnsiTheme="minorHAnsi" w:cstheme="minorHAnsi"/>
                <w:b/>
                <w:color w:val="333399"/>
                <w:sz w:val="20"/>
                <w:szCs w:val="20"/>
              </w:rPr>
              <w:t>30</w:t>
            </w:r>
            <w:r w:rsidR="000B21C1" w:rsidRPr="000B21C1">
              <w:rPr>
                <w:rFonts w:asciiTheme="minorHAnsi" w:hAnsiTheme="minorHAnsi" w:cstheme="minorHAnsi"/>
                <w:b/>
                <w:color w:val="333399"/>
                <w:sz w:val="20"/>
                <w:szCs w:val="20"/>
                <w:vertAlign w:val="superscript"/>
              </w:rPr>
              <w:t>th</w:t>
            </w:r>
            <w:r w:rsidR="000B21C1">
              <w:rPr>
                <w:rFonts w:asciiTheme="minorHAnsi" w:hAnsiTheme="minorHAnsi" w:cstheme="minorHAnsi"/>
                <w:b/>
                <w:color w:val="333399"/>
                <w:sz w:val="20"/>
                <w:szCs w:val="20"/>
              </w:rPr>
              <w:t xml:space="preserve"> </w:t>
            </w:r>
            <w:r w:rsidR="0074620C">
              <w:rPr>
                <w:rFonts w:asciiTheme="minorHAnsi" w:hAnsiTheme="minorHAnsi" w:cstheme="minorHAnsi"/>
                <w:b/>
                <w:color w:val="333399"/>
                <w:sz w:val="20"/>
                <w:szCs w:val="20"/>
              </w:rPr>
              <w:t>November</w:t>
            </w:r>
            <w:r w:rsidR="000B21C1">
              <w:rPr>
                <w:rFonts w:asciiTheme="minorHAnsi" w:hAnsiTheme="minorHAnsi" w:cstheme="minorHAnsi"/>
                <w:b/>
                <w:color w:val="333399"/>
                <w:sz w:val="20"/>
                <w:szCs w:val="20"/>
              </w:rPr>
              <w:t xml:space="preserve"> 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5F08A908" w:rsidR="00915155" w:rsidRPr="000B21C1" w:rsidRDefault="00915155" w:rsidP="00C3400B">
            <w:pPr>
              <w:spacing w:after="0" w:line="240" w:lineRule="auto"/>
              <w:rPr>
                <w:rFonts w:asciiTheme="minorHAnsi" w:hAnsiTheme="minorHAnsi" w:cstheme="minorHAnsi"/>
                <w:b/>
                <w:color w:val="333399"/>
                <w:sz w:val="20"/>
                <w:szCs w:val="20"/>
                <w:lang w:val="en-IE"/>
              </w:rPr>
            </w:pPr>
            <w:r w:rsidRPr="000B21C1">
              <w:rPr>
                <w:rFonts w:asciiTheme="minorHAnsi" w:hAnsiTheme="minorHAnsi" w:cstheme="minorHAnsi"/>
                <w:b/>
                <w:color w:val="333399"/>
                <w:sz w:val="20"/>
                <w:szCs w:val="20"/>
              </w:rPr>
              <w:t xml:space="preserve">15:00hrs, </w:t>
            </w:r>
            <w:r w:rsidR="00CB7073" w:rsidRPr="000B21C1">
              <w:rPr>
                <w:rFonts w:asciiTheme="minorHAnsi" w:hAnsiTheme="minorHAnsi" w:cstheme="minorHAnsi"/>
                <w:b/>
                <w:color w:val="333399"/>
                <w:sz w:val="20"/>
                <w:szCs w:val="20"/>
              </w:rPr>
              <w:t>on</w:t>
            </w:r>
            <w:r w:rsidRPr="000B21C1">
              <w:rPr>
                <w:rFonts w:asciiTheme="minorHAnsi" w:hAnsiTheme="minorHAnsi" w:cstheme="minorHAnsi"/>
                <w:b/>
                <w:color w:val="333399"/>
                <w:sz w:val="20"/>
                <w:szCs w:val="20"/>
              </w:rPr>
              <w:t xml:space="preserve"> </w:t>
            </w:r>
            <w:r w:rsidR="0031455C">
              <w:rPr>
                <w:rFonts w:asciiTheme="minorHAnsi" w:hAnsiTheme="minorHAnsi" w:cstheme="minorHAnsi"/>
                <w:b/>
                <w:color w:val="333399"/>
                <w:sz w:val="20"/>
                <w:szCs w:val="20"/>
              </w:rPr>
              <w:t>16</w:t>
            </w:r>
            <w:r w:rsidR="0031455C" w:rsidRPr="0031455C">
              <w:rPr>
                <w:rFonts w:asciiTheme="minorHAnsi" w:hAnsiTheme="minorHAnsi" w:cstheme="minorHAnsi"/>
                <w:b/>
                <w:color w:val="333399"/>
                <w:sz w:val="20"/>
                <w:szCs w:val="20"/>
                <w:vertAlign w:val="superscript"/>
              </w:rPr>
              <w:t>th</w:t>
            </w:r>
            <w:r w:rsidR="0031455C">
              <w:rPr>
                <w:rFonts w:asciiTheme="minorHAnsi" w:hAnsiTheme="minorHAnsi" w:cstheme="minorHAnsi"/>
                <w:b/>
                <w:color w:val="333399"/>
                <w:sz w:val="20"/>
                <w:szCs w:val="20"/>
              </w:rPr>
              <w:t xml:space="preserve"> </w:t>
            </w:r>
            <w:r w:rsidR="0074620C">
              <w:rPr>
                <w:rFonts w:asciiTheme="minorHAnsi" w:hAnsiTheme="minorHAnsi" w:cstheme="minorHAnsi"/>
                <w:b/>
                <w:color w:val="333399"/>
                <w:sz w:val="20"/>
                <w:szCs w:val="20"/>
              </w:rPr>
              <w:t>November</w:t>
            </w:r>
            <w:r w:rsidR="000B21C1" w:rsidRPr="000B21C1">
              <w:rPr>
                <w:rFonts w:asciiTheme="minorHAnsi" w:hAnsiTheme="minorHAnsi" w:cstheme="minorHAnsi"/>
                <w:b/>
                <w:color w:val="333399"/>
                <w:sz w:val="20"/>
                <w:szCs w:val="20"/>
              </w:rPr>
              <w:t xml:space="preserve">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6"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2D7CD388" w:rsidR="00915155" w:rsidRPr="008A577D" w:rsidRDefault="000B21C1" w:rsidP="00C3400B">
            <w:pPr>
              <w:spacing w:after="0"/>
              <w:rPr>
                <w:rFonts w:asciiTheme="minorHAnsi" w:hAnsiTheme="minorHAnsi" w:cstheme="minorHAnsi"/>
                <w:b/>
                <w:bCs/>
                <w:color w:val="333399"/>
                <w:sz w:val="20"/>
                <w:szCs w:val="20"/>
                <w:highlight w:val="yellow"/>
              </w:rPr>
            </w:pPr>
            <w:r w:rsidRPr="000B21C1">
              <w:rPr>
                <w:rFonts w:asciiTheme="minorHAnsi" w:hAnsiTheme="minorHAnsi" w:cstheme="minorHAnsi"/>
                <w:b/>
                <w:color w:val="333399"/>
                <w:sz w:val="20"/>
                <w:szCs w:val="20"/>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66935751" w:rsidR="00915155" w:rsidRPr="000B21C1" w:rsidRDefault="00AA5E7E" w:rsidP="00C3400B">
            <w:pPr>
              <w:spacing w:after="0"/>
              <w:rPr>
                <w:rFonts w:asciiTheme="minorHAnsi" w:hAnsiTheme="minorHAnsi" w:cstheme="minorHAnsi"/>
                <w:b/>
                <w:color w:val="333399"/>
                <w:sz w:val="20"/>
                <w:szCs w:val="20"/>
              </w:rPr>
            </w:pPr>
            <w:r>
              <w:rPr>
                <w:rFonts w:asciiTheme="minorHAnsi" w:hAnsiTheme="minorHAnsi" w:cstheme="minorHAnsi"/>
                <w:b/>
                <w:color w:val="333399"/>
                <w:sz w:val="20"/>
                <w:szCs w:val="20"/>
              </w:rPr>
              <w:t>10</w:t>
            </w:r>
            <w:r w:rsidRPr="00AA5E7E">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November</w:t>
            </w:r>
            <w:r w:rsidR="000B21C1" w:rsidRPr="000B21C1">
              <w:rPr>
                <w:rFonts w:asciiTheme="minorHAnsi" w:hAnsiTheme="minorHAnsi" w:cstheme="minorHAnsi"/>
                <w:b/>
                <w:color w:val="333399"/>
                <w:sz w:val="20"/>
                <w:szCs w:val="20"/>
              </w:rPr>
              <w:t xml:space="preserve"> 2026 </w:t>
            </w:r>
            <w:r>
              <w:rPr>
                <w:rFonts w:asciiTheme="minorHAnsi" w:hAnsiTheme="minorHAnsi" w:cstheme="minorHAnsi"/>
                <w:b/>
                <w:color w:val="333399"/>
                <w:sz w:val="20"/>
                <w:szCs w:val="20"/>
              </w:rPr>
              <w:t>10</w:t>
            </w:r>
            <w:r w:rsidR="000B21C1" w:rsidRPr="000B21C1">
              <w:rPr>
                <w:rFonts w:asciiTheme="minorHAnsi" w:hAnsiTheme="minorHAnsi" w:cstheme="minorHAnsi"/>
                <w:b/>
                <w:color w:val="333399"/>
                <w:sz w:val="20"/>
                <w:szCs w:val="20"/>
              </w:rPr>
              <w:t>.30am</w:t>
            </w:r>
          </w:p>
          <w:p w14:paraId="525B2D24" w14:textId="22F0377B"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0B21C1">
              <w:rPr>
                <w:rFonts w:asciiTheme="minorHAnsi" w:hAnsiTheme="minorHAnsi" w:cstheme="minorHAnsi"/>
                <w:b/>
                <w:color w:val="333399"/>
                <w:sz w:val="20"/>
                <w:szCs w:val="20"/>
              </w:rPr>
              <w:t>Gayle Murphy at churchathy@gmail.com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142727A8" w:rsidR="00915155" w:rsidRPr="008A577D" w:rsidRDefault="000B21C1" w:rsidP="00C3400B">
            <w:pPr>
              <w:spacing w:after="0"/>
              <w:rPr>
                <w:rFonts w:asciiTheme="minorHAnsi" w:hAnsiTheme="minorHAnsi" w:cstheme="minorHAnsi"/>
                <w:bCs/>
                <w:color w:val="333399"/>
                <w:sz w:val="20"/>
                <w:szCs w:val="20"/>
                <w:highlight w:val="yellow"/>
              </w:rPr>
            </w:pPr>
            <w:r w:rsidRPr="000B21C1">
              <w:rPr>
                <w:rStyle w:val="Strong"/>
                <w:bCs w:val="0"/>
              </w:rPr>
              <w:t>N</w:t>
            </w:r>
            <w:r w:rsidRPr="000B21C1">
              <w:rPr>
                <w:rStyle w:val="Strong"/>
              </w:rPr>
              <w:t>ONE</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7511D172" w:rsidR="00915155" w:rsidRPr="008A577D" w:rsidRDefault="000B21C1" w:rsidP="00C3400B">
            <w:pPr>
              <w:spacing w:after="0" w:line="240" w:lineRule="auto"/>
              <w:rPr>
                <w:rFonts w:asciiTheme="minorHAnsi" w:hAnsiTheme="minorHAnsi" w:cstheme="minorHAnsi"/>
                <w:b/>
                <w:color w:val="333399"/>
                <w:sz w:val="20"/>
                <w:szCs w:val="20"/>
                <w:highlight w:val="yellow"/>
              </w:rPr>
            </w:pPr>
            <w:r w:rsidRPr="000B21C1">
              <w:rPr>
                <w:rFonts w:asciiTheme="minorHAnsi" w:hAnsiTheme="minorHAnsi" w:cstheme="minorHAnsi"/>
                <w:b/>
                <w:color w:val="333399"/>
                <w:sz w:val="20"/>
                <w:szCs w:val="20"/>
              </w:rPr>
              <w:t>€32,614.40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4B114519" w:rsidR="00946C20" w:rsidRPr="008A577D" w:rsidRDefault="000B21C1" w:rsidP="00946C20">
            <w:pPr>
              <w:spacing w:after="0" w:line="240" w:lineRule="auto"/>
              <w:rPr>
                <w:rFonts w:asciiTheme="minorHAnsi" w:hAnsiTheme="minorHAnsi" w:cstheme="minorHAnsi"/>
                <w:b/>
                <w:color w:val="333399"/>
                <w:sz w:val="20"/>
                <w:szCs w:val="20"/>
                <w:highlight w:val="yellow"/>
              </w:rPr>
            </w:pPr>
            <w:r w:rsidRPr="000B21C1">
              <w:rPr>
                <w:rFonts w:asciiTheme="minorHAnsi" w:hAnsiTheme="minorHAnsi" w:cstheme="minorHAnsi"/>
                <w:b/>
                <w:color w:val="333399"/>
                <w:sz w:val="20"/>
                <w:szCs w:val="20"/>
              </w:rPr>
              <w:t>29</w:t>
            </w:r>
            <w:r w:rsidRPr="000B21C1">
              <w:rPr>
                <w:rFonts w:asciiTheme="minorHAnsi" w:hAnsiTheme="minorHAnsi" w:cstheme="minorHAnsi"/>
                <w:b/>
                <w:color w:val="333399"/>
                <w:sz w:val="20"/>
                <w:szCs w:val="20"/>
                <w:vertAlign w:val="superscript"/>
              </w:rPr>
              <w:t>th</w:t>
            </w:r>
            <w:r w:rsidRPr="000B21C1">
              <w:rPr>
                <w:rFonts w:asciiTheme="minorHAnsi" w:hAnsiTheme="minorHAnsi" w:cstheme="minorHAnsi"/>
                <w:b/>
                <w:color w:val="333399"/>
                <w:sz w:val="20"/>
                <w:szCs w:val="20"/>
              </w:rPr>
              <w:t xml:space="preserve"> March 2027</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0476401C" w:rsidR="00E26F1F" w:rsidRDefault="00DA4A63" w:rsidP="00AF7D0E">
            <w:pPr>
              <w:jc w:val="both"/>
            </w:pPr>
            <w:r w:rsidRPr="220D17C0">
              <w:rPr>
                <w:rFonts w:cstheme="minorBidi"/>
              </w:rPr>
              <w:t xml:space="preserve">The Board of Management of </w:t>
            </w:r>
            <w:r w:rsidR="000B21C1" w:rsidRPr="000B21C1">
              <w:rPr>
                <w:rFonts w:cstheme="minorBidi"/>
                <w:b/>
                <w:bCs/>
              </w:rPr>
              <w:t>Churchtown NS</w:t>
            </w:r>
            <w:r w:rsidR="000B21C1">
              <w:rPr>
                <w:rFonts w:cstheme="minorBidi"/>
                <w:b/>
                <w:bCs/>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0036E4CB" w:rsidR="00A4629A" w:rsidRPr="000B21C1" w:rsidRDefault="000B21C1"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0036E4CB" w:rsidR="00A4629A" w:rsidRPr="000B21C1" w:rsidRDefault="000B21C1"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1579A70B"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770A1C5F" w:rsidR="000F1F48" w:rsidRPr="003F5F31" w:rsidRDefault="000F1F48" w:rsidP="00D03AEB">
                  <w:pPr>
                    <w:spacing w:after="0" w:line="240" w:lineRule="auto"/>
                    <w:rPr>
                      <w:rFonts w:asciiTheme="minorHAnsi" w:hAnsiTheme="minorHAnsi" w:cstheme="minorHAnsi"/>
                      <w:b w:val="0"/>
                      <w:bCs w:val="0"/>
                      <w:szCs w:val="20"/>
                    </w:rPr>
                  </w:pP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363AB76A" w:rsidR="00440C1E" w:rsidRPr="00440C1E" w:rsidRDefault="0074620C" w:rsidP="00440C1E">
      <w:pPr>
        <w:jc w:val="center"/>
        <w:rPr>
          <w:rFonts w:hAnsiTheme="minorHAnsi" w:cstheme="minorHAnsi"/>
          <w:b/>
          <w:i/>
          <w:color w:val="333399"/>
          <w:sz w:val="24"/>
          <w:szCs w:val="22"/>
          <w:highlight w:val="yellow"/>
          <w:u w:val="single"/>
        </w:rPr>
      </w:pPr>
      <w:r>
        <w:rPr>
          <w:rFonts w:hAnsiTheme="minorHAnsi" w:cstheme="minorHAnsi"/>
          <w:b/>
          <w:i/>
          <w:noProof/>
          <w:color w:val="333399"/>
          <w:sz w:val="24"/>
          <w:szCs w:val="22"/>
          <w:highlight w:val="yellow"/>
          <w:u w:val="single"/>
        </w:rPr>
        <w:drawing>
          <wp:anchor distT="0" distB="0" distL="114300" distR="114300" simplePos="0" relativeHeight="251659264" behindDoc="1" locked="0" layoutInCell="1" allowOverlap="1" wp14:anchorId="0FF5D9DA" wp14:editId="1A67A532">
            <wp:simplePos x="0" y="0"/>
            <wp:positionH relativeFrom="column">
              <wp:posOffset>1842770</wp:posOffset>
            </wp:positionH>
            <wp:positionV relativeFrom="paragraph">
              <wp:posOffset>-1270</wp:posOffset>
            </wp:positionV>
            <wp:extent cx="2073240" cy="2034540"/>
            <wp:effectExtent l="0" t="0" r="0" b="0"/>
            <wp:wrapNone/>
            <wp:docPr id="61231786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2073240" cy="2034540"/>
                    </a:xfrm>
                    <a:prstGeom prst="rect">
                      <a:avLst/>
                    </a:prstGeom>
                    <a:noFill/>
                    <a:ln>
                      <a:noFill/>
                    </a:ln>
                  </pic:spPr>
                </pic:pic>
              </a:graphicData>
            </a:graphic>
          </wp:anchor>
        </w:drawing>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748894F5" w14:textId="77777777" w:rsidR="0074620C" w:rsidRDefault="0074620C" w:rsidP="00440C1E">
      <w:pPr>
        <w:jc w:val="center"/>
        <w:rPr>
          <w:rFonts w:hAnsiTheme="minorHAnsi" w:cstheme="minorHAnsi"/>
          <w:b/>
          <w:i/>
          <w:color w:val="333399"/>
          <w:sz w:val="24"/>
          <w:szCs w:val="22"/>
          <w:highlight w:val="yellow"/>
        </w:rPr>
      </w:pPr>
    </w:p>
    <w:p w14:paraId="1AA3D679" w14:textId="77777777" w:rsidR="0074620C" w:rsidRDefault="0074620C" w:rsidP="00440C1E">
      <w:pPr>
        <w:jc w:val="center"/>
        <w:rPr>
          <w:rFonts w:hAnsiTheme="minorHAnsi" w:cstheme="minorHAnsi"/>
          <w:b/>
          <w:i/>
          <w:color w:val="333399"/>
          <w:sz w:val="24"/>
          <w:szCs w:val="22"/>
          <w:highlight w:val="yellow"/>
        </w:rPr>
      </w:pPr>
    </w:p>
    <w:p w14:paraId="1FD72E2D" w14:textId="47986D33" w:rsidR="00440C1E" w:rsidRPr="00166892" w:rsidRDefault="00166892" w:rsidP="00440C1E">
      <w:pPr>
        <w:jc w:val="center"/>
        <w:rPr>
          <w:rFonts w:hAnsiTheme="minorHAnsi" w:cstheme="minorHAnsi"/>
          <w:b/>
          <w:i/>
          <w:color w:val="333399"/>
          <w:sz w:val="24"/>
          <w:szCs w:val="22"/>
        </w:rPr>
      </w:pPr>
      <w:r w:rsidRPr="00166892">
        <w:rPr>
          <w:rFonts w:hAnsiTheme="minorHAnsi" w:cstheme="minorHAnsi"/>
          <w:b/>
          <w:i/>
          <w:color w:val="333399"/>
          <w:sz w:val="24"/>
          <w:szCs w:val="22"/>
        </w:rPr>
        <w:t>Churchtown NS</w:t>
      </w:r>
    </w:p>
    <w:p w14:paraId="1D13463F" w14:textId="6235E48C" w:rsidR="00440C1E" w:rsidRPr="00440C1E" w:rsidRDefault="00440C1E" w:rsidP="00440C1E">
      <w:pPr>
        <w:jc w:val="center"/>
        <w:rPr>
          <w:rFonts w:hAnsiTheme="minorHAnsi" w:cstheme="minorHAnsi"/>
          <w:b/>
          <w:i/>
          <w:color w:val="333399"/>
          <w:sz w:val="24"/>
          <w:szCs w:val="22"/>
        </w:rPr>
      </w:pPr>
      <w:r w:rsidRPr="00166892">
        <w:rPr>
          <w:rFonts w:hAnsiTheme="minorHAnsi" w:cstheme="minorHAnsi"/>
          <w:b/>
          <w:i/>
          <w:color w:val="333399"/>
          <w:sz w:val="24"/>
          <w:szCs w:val="22"/>
        </w:rPr>
        <w:t xml:space="preserve">School Roll Number: </w:t>
      </w:r>
      <w:r w:rsidR="00166892" w:rsidRPr="00166892">
        <w:rPr>
          <w:rFonts w:hAnsiTheme="minorHAnsi" w:cstheme="minorHAnsi"/>
          <w:b/>
          <w:i/>
          <w:color w:val="333399"/>
          <w:sz w:val="24"/>
          <w:szCs w:val="22"/>
        </w:rPr>
        <w:t>07790U</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8"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8"/>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4"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5" w:history="1">
        <w:r w:rsidRPr="0057000B">
          <w:rPr>
            <w:rStyle w:val="Hyperlink"/>
            <w:rFonts w:hAnsiTheme="minorHAnsi" w:cstheme="minorHAnsi"/>
          </w:rPr>
          <w:t>www.etenders.gov.ie</w:t>
        </w:r>
      </w:hyperlink>
      <w:r w:rsidRPr="0057000B">
        <w:rPr>
          <w:rFonts w:hAnsiTheme="minorHAnsi" w:cstheme="minorHAnsi"/>
        </w:rPr>
        <w:t xml:space="preserve"> </w:t>
      </w:r>
      <w:bookmarkStart w:id="19"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9"/>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0"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0"/>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1"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1"/>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2" w:name="_Toc177720935"/>
      <w:r w:rsidRPr="0057000B">
        <w:rPr>
          <w:rFonts w:asciiTheme="minorHAnsi" w:hAnsiTheme="minorHAnsi" w:cstheme="minorHAnsi"/>
        </w:rPr>
        <w:lastRenderedPageBreak/>
        <w:t>Schedule A: Terms and Conditions</w:t>
      </w:r>
      <w:bookmarkEnd w:id="22"/>
    </w:p>
    <w:p w14:paraId="14685E97" w14:textId="77777777" w:rsidR="00AF038B" w:rsidRPr="00630721" w:rsidRDefault="00AF038B" w:rsidP="00630721">
      <w:pPr>
        <w:pStyle w:val="Heading2"/>
      </w:pPr>
      <w:bookmarkStart w:id="23" w:name="_Toc177720936"/>
      <w:r w:rsidRPr="00630721">
        <w:t>1.</w:t>
      </w:r>
      <w:r w:rsidRPr="00630721">
        <w:tab/>
        <w:t>CONTRACTOR’S OBLIGATIONS</w:t>
      </w:r>
      <w:bookmarkEnd w:id="23"/>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4" w:name="_Hlk491159751"/>
      <w:r w:rsidRPr="0057000B">
        <w:rPr>
          <w:rFonts w:hAnsiTheme="minorHAnsi" w:cstheme="minorHAnsi"/>
        </w:rPr>
        <w:t xml:space="preserve"> </w:t>
      </w:r>
    </w:p>
    <w:bookmarkEnd w:id="24"/>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5" w:name="_Hlk491159818"/>
      <w:r w:rsidRPr="0057000B">
        <w:rPr>
          <w:rFonts w:hAnsiTheme="minorHAnsi" w:cstheme="minorHAnsi"/>
        </w:rPr>
        <w:t>or any of the circumstances set forth in Regulation 73 of the Regulations</w:t>
      </w:r>
      <w:bookmarkEnd w:id="25"/>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6" w:name="_Toc177720937"/>
      <w:r w:rsidRPr="00630721">
        <w:t>2.</w:t>
      </w:r>
      <w:r w:rsidRPr="00630721">
        <w:tab/>
        <w:t>KEY PERSONNEL</w:t>
      </w:r>
      <w:bookmarkEnd w:id="26"/>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7" w:name="_Toc177720938"/>
      <w:r w:rsidRPr="00630721">
        <w:lastRenderedPageBreak/>
        <w:t>3.</w:t>
      </w:r>
      <w:r w:rsidRPr="00630721">
        <w:tab/>
        <w:t>PAYMENT</w:t>
      </w:r>
      <w:bookmarkEnd w:id="27"/>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8" w:name="_Toc177720939"/>
      <w:r w:rsidRPr="00630721">
        <w:lastRenderedPageBreak/>
        <w:t>4.</w:t>
      </w:r>
      <w:r w:rsidRPr="00630721">
        <w:tab/>
        <w:t>WARRANTIES, REPRESENTATIONS AND UNDERTAKINGS</w:t>
      </w:r>
      <w:bookmarkEnd w:id="28"/>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9" w:name="_Toc177720940"/>
      <w:r w:rsidRPr="00630721">
        <w:t>5.</w:t>
      </w:r>
      <w:r w:rsidRPr="00630721">
        <w:tab/>
        <w:t>REMEDIES</w:t>
      </w:r>
      <w:bookmarkEnd w:id="29"/>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0" w:name="_Toc177720941"/>
      <w:r w:rsidRPr="00630721">
        <w:t>6.</w:t>
      </w:r>
      <w:r w:rsidRPr="00630721">
        <w:tab/>
        <w:t>INTELLECTUAL PROPERTY</w:t>
      </w:r>
      <w:bookmarkEnd w:id="30"/>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1" w:name="_Toc177720942"/>
      <w:r w:rsidRPr="00630721">
        <w:t>7.</w:t>
      </w:r>
      <w:r w:rsidRPr="00630721">
        <w:tab/>
        <w:t>CONFIDENTIALITY</w:t>
      </w:r>
      <w:bookmarkEnd w:id="31"/>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2" w:name="_Toc177720943"/>
      <w:r w:rsidRPr="00630721">
        <w:t>8.</w:t>
      </w:r>
      <w:r w:rsidRPr="00630721">
        <w:tab/>
        <w:t>FORCE MAJEURE</w:t>
      </w:r>
      <w:bookmarkEnd w:id="32"/>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3" w:name="_Toc177720944"/>
      <w:r w:rsidRPr="00630721">
        <w:t>9.</w:t>
      </w:r>
      <w:r w:rsidRPr="00630721">
        <w:tab/>
        <w:t>TERMINATION</w:t>
      </w:r>
      <w:bookmarkEnd w:id="33"/>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0"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4" w:name="_Toc177720945"/>
      <w:r w:rsidRPr="00630721">
        <w:t xml:space="preserve">10. </w:t>
      </w:r>
      <w:r w:rsidRPr="00630721">
        <w:tab/>
        <w:t>CONTRACT MANAGEMENT</w:t>
      </w:r>
      <w:bookmarkEnd w:id="34"/>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5" w:name="_Toc177720946"/>
      <w:r w:rsidRPr="00630721">
        <w:t>11.</w:t>
      </w:r>
      <w:r w:rsidRPr="00630721">
        <w:tab/>
        <w:t>DISPUTES</w:t>
      </w:r>
      <w:bookmarkEnd w:id="35"/>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6" w:name="_Toc177720947"/>
      <w:r w:rsidRPr="00630721">
        <w:t>12.</w:t>
      </w:r>
      <w:r w:rsidRPr="00630721">
        <w:tab/>
        <w:t>GOVERNING LAW, CHOICE OF JURISDICTION AND EXECUTION</w:t>
      </w:r>
      <w:bookmarkEnd w:id="36"/>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7" w:name="_Toc177720948"/>
      <w:r w:rsidRPr="00630721">
        <w:lastRenderedPageBreak/>
        <w:t>13.</w:t>
      </w:r>
      <w:r w:rsidRPr="00630721">
        <w:tab/>
        <w:t>NOTICES</w:t>
      </w:r>
      <w:bookmarkEnd w:id="37"/>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8" w:name="_Toc177720949"/>
      <w:r w:rsidRPr="00630721">
        <w:t>14.</w:t>
      </w:r>
      <w:r w:rsidRPr="00630721">
        <w:tab/>
        <w:t>ASSIGNMENT AND SUBCONTRACT</w:t>
      </w:r>
      <w:bookmarkEnd w:id="38"/>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9" w:name="_Toc177720950"/>
      <w:r w:rsidRPr="00630721">
        <w:t>15.</w:t>
      </w:r>
      <w:r w:rsidRPr="00630721">
        <w:tab/>
        <w:t>ENTIRE AGREEMENT</w:t>
      </w:r>
      <w:bookmarkEnd w:id="39"/>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0" w:name="_Toc177720951"/>
      <w:r w:rsidRPr="00630721">
        <w:t>16.</w:t>
      </w:r>
      <w:r w:rsidRPr="00630721">
        <w:tab/>
        <w:t>SEVERABILITY</w:t>
      </w:r>
      <w:bookmarkEnd w:id="40"/>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1" w:name="_Toc177720952"/>
      <w:r w:rsidRPr="00630721">
        <w:lastRenderedPageBreak/>
        <w:t>17.</w:t>
      </w:r>
      <w:r w:rsidRPr="00630721">
        <w:tab/>
        <w:t>WAIVER</w:t>
      </w:r>
      <w:bookmarkEnd w:id="41"/>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2" w:name="_Toc177720953"/>
      <w:r w:rsidRPr="00630721">
        <w:t>18.</w:t>
      </w:r>
      <w:r w:rsidRPr="00630721">
        <w:tab/>
        <w:t>NON-EXCLUSIVITY</w:t>
      </w:r>
      <w:bookmarkEnd w:id="42"/>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3" w:name="_Toc177720954"/>
      <w:r w:rsidRPr="00630721">
        <w:t>19.</w:t>
      </w:r>
      <w:r w:rsidRPr="00630721">
        <w:tab/>
        <w:t>MEDIA</w:t>
      </w:r>
      <w:bookmarkEnd w:id="43"/>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4" w:name="_Toc177720955"/>
      <w:r w:rsidRPr="00630721">
        <w:t>20.</w:t>
      </w:r>
      <w:r w:rsidRPr="00630721">
        <w:tab/>
        <w:t>CONFLICTS, REGISTRABLE INTERESTS AND CORRUPT GIFTS</w:t>
      </w:r>
      <w:bookmarkEnd w:id="44"/>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5" w:name="_Toc177720956"/>
      <w:r w:rsidRPr="00630721">
        <w:lastRenderedPageBreak/>
        <w:t>21.</w:t>
      </w:r>
      <w:r w:rsidRPr="00630721">
        <w:tab/>
        <w:t>ACCESS TO PREMISES</w:t>
      </w:r>
      <w:bookmarkEnd w:id="45"/>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6" w:name="_Toc177720957"/>
      <w:r w:rsidRPr="00630721">
        <w:t>22.</w:t>
      </w:r>
      <w:r w:rsidRPr="00630721">
        <w:tab/>
        <w:t>EQUIPMENT</w:t>
      </w:r>
      <w:bookmarkEnd w:id="46"/>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7" w:name="_Toc177720958"/>
      <w:r w:rsidRPr="00630721">
        <w:t>23.</w:t>
      </w:r>
      <w:r w:rsidRPr="00630721">
        <w:tab/>
        <w:t>NON-SOLICITATION</w:t>
      </w:r>
      <w:bookmarkEnd w:id="47"/>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8" w:name="_Toc177720959"/>
      <w:r w:rsidRPr="00630721">
        <w:t>24.</w:t>
      </w:r>
      <w:r w:rsidRPr="00630721">
        <w:tab/>
        <w:t>CHANGE CONTROL PROCEDURE</w:t>
      </w:r>
      <w:bookmarkEnd w:id="48"/>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9" w:name="_Toc177720960"/>
      <w:bookmarkStart w:id="50" w:name="_Hlk22478011"/>
      <w:r w:rsidRPr="00630721">
        <w:t>25.</w:t>
      </w:r>
      <w:r w:rsidRPr="00630721">
        <w:tab/>
        <w:t>DATA PROTECTION AND SECURITY</w:t>
      </w:r>
      <w:bookmarkEnd w:id="49"/>
    </w:p>
    <w:bookmarkEnd w:id="50"/>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1" w:name="_Toc177720961"/>
      <w:r w:rsidRPr="00630721">
        <w:t>26. ADDITIONAL CONDITION(S)</w:t>
      </w:r>
      <w:bookmarkEnd w:id="51"/>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1"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2"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3"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4"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5"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4EFF0B7" w14:textId="179E719C" w:rsidR="00476B0F" w:rsidRDefault="00DF1753" w:rsidP="00476B0F">
      <w:r>
        <w:rPr>
          <w:szCs w:val="22"/>
          <w:lang w:val="en-US"/>
        </w:rPr>
        <w:t>Not Applicable</w:t>
      </w:r>
    </w:p>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2"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3"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3"/>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4"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4"/>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5"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5"/>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6"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6"/>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7"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7"/>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2"/>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8"/>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8"/>
      <w:r w:rsidR="00BD6F4D">
        <w:rPr>
          <w:rStyle w:val="CommentReference"/>
          <w:b/>
          <w:color w:val="333399"/>
          <w:sz w:val="32"/>
          <w:szCs w:val="32"/>
          <w:lang w:val="en-US"/>
        </w:rPr>
        <w:commentReference w:id="58"/>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9"/>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9"/>
      <w:r w:rsidR="00F00234" w:rsidRPr="00630721">
        <w:rPr>
          <w:rStyle w:val="CommentReference"/>
          <w:b/>
          <w:color w:val="333399"/>
          <w:sz w:val="32"/>
          <w:szCs w:val="32"/>
          <w:lang w:val="en-US"/>
        </w:rPr>
        <w:commentReference w:id="59"/>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8"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59"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FA2220" w14:textId="77777777" w:rsidR="008703F9" w:rsidRDefault="008703F9" w:rsidP="003C0FB1">
      <w:r>
        <w:separator/>
      </w:r>
    </w:p>
  </w:endnote>
  <w:endnote w:type="continuationSeparator" w:id="0">
    <w:p w14:paraId="667466C2" w14:textId="77777777" w:rsidR="008703F9" w:rsidRDefault="008703F9" w:rsidP="003C0FB1">
      <w:r>
        <w:continuationSeparator/>
      </w:r>
    </w:p>
  </w:endnote>
  <w:endnote w:type="continuationNotice" w:id="1">
    <w:p w14:paraId="312CB7A3" w14:textId="77777777" w:rsidR="008703F9" w:rsidRDefault="008703F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BA83AE" w14:textId="77777777" w:rsidR="008703F9" w:rsidRDefault="008703F9" w:rsidP="003C0FB1">
      <w:r>
        <w:separator/>
      </w:r>
    </w:p>
  </w:footnote>
  <w:footnote w:type="continuationSeparator" w:id="0">
    <w:p w14:paraId="2894E5EB" w14:textId="77777777" w:rsidR="008703F9" w:rsidRDefault="008703F9" w:rsidP="003C0FB1">
      <w:r>
        <w:continuationSeparator/>
      </w:r>
    </w:p>
  </w:footnote>
  <w:footnote w:type="continuationNotice" w:id="1">
    <w:p w14:paraId="41EA7039" w14:textId="77777777" w:rsidR="008703F9" w:rsidRDefault="008703F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1C1"/>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66892"/>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0307"/>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455C"/>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1DBC"/>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850"/>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85A"/>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0C"/>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74A96"/>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03F9"/>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369E0"/>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25B"/>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5E7E"/>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1B2"/>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432"/>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4F88"/>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175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63" Type="http://schemas.openxmlformats.org/officeDocument/2006/relationships/image" Target="media/image2.png"/><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buying-greener-green-public-procurement-strategy-and-action-plan-2024-2027.pdf" TargetMode="External"/><Relationship Id="rId79"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82" Type="http://schemas.openxmlformats.org/officeDocument/2006/relationships/theme" Target="theme/theme1.xm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microsoft.com/office/2011/relationships/commentsExtended" Target="commentsExtended.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www.FSAI.ie" TargetMode="External"/><Relationship Id="rId80" Type="http://schemas.microsoft.com/office/2011/relationships/people" Target="people.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www.etenders.gov.ie" TargetMode="External"/><Relationship Id="rId73" Type="http://schemas.openxmlformats.org/officeDocument/2006/relationships/hyperlink" Target="https://assets.gov.ie/static/documents/a0b2f37f/SDG_02-TN06_Rev_01.pdf" TargetMode="External"/><Relationship Id="rId78" Type="http://schemas.microsoft.com/office/2016/09/relationships/commentsIds" Target="commentsIds.xml"/><Relationship Id="rId8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footer" Target="footer2.xml"/><Relationship Id="rId39" Type="http://schemas.openxmlformats.org/officeDocument/2006/relationships/hyperlink" Target="https://assets.gov.ie/static/documents/buying-greener-green-public-procurement-strategy-and-action-plan-2024-2027.pdf" TargetMode="External"/><Relationship Id="rId34" Type="http://schemas.openxmlformats.org/officeDocument/2006/relationships/hyperlink" Target="https://assets.gov.ie/static/documents/nutrition-standards-for-hot-school-meals.pdf"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76" Type="http://schemas.openxmlformats.org/officeDocument/2006/relationships/comments" Target="comments.xm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revenue.ie"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66"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76E7A"/>
    <w:rsid w:val="001960BE"/>
    <w:rsid w:val="001E12BA"/>
    <w:rsid w:val="00202000"/>
    <w:rsid w:val="002140CB"/>
    <w:rsid w:val="0021568F"/>
    <w:rsid w:val="002411F6"/>
    <w:rsid w:val="002425B3"/>
    <w:rsid w:val="00243E81"/>
    <w:rsid w:val="0025137D"/>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97850"/>
    <w:rsid w:val="005B19D3"/>
    <w:rsid w:val="005E621E"/>
    <w:rsid w:val="005F0348"/>
    <w:rsid w:val="006206B3"/>
    <w:rsid w:val="00634BEA"/>
    <w:rsid w:val="00653685"/>
    <w:rsid w:val="0065429F"/>
    <w:rsid w:val="00663A26"/>
    <w:rsid w:val="006A135B"/>
    <w:rsid w:val="006B1429"/>
    <w:rsid w:val="006B385A"/>
    <w:rsid w:val="006D6AB5"/>
    <w:rsid w:val="007157F4"/>
    <w:rsid w:val="007249B7"/>
    <w:rsid w:val="00752271"/>
    <w:rsid w:val="00790A85"/>
    <w:rsid w:val="007A4440"/>
    <w:rsid w:val="007B0997"/>
    <w:rsid w:val="007C4513"/>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A225B"/>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63432"/>
    <w:rsid w:val="00C7052B"/>
    <w:rsid w:val="00C941E1"/>
    <w:rsid w:val="00CA0FD7"/>
    <w:rsid w:val="00CC6B57"/>
    <w:rsid w:val="00D120B4"/>
    <w:rsid w:val="00D279FA"/>
    <w:rsid w:val="00D3147F"/>
    <w:rsid w:val="00D45B46"/>
    <w:rsid w:val="00D84F88"/>
    <w:rsid w:val="00DA34B7"/>
    <w:rsid w:val="00DB2631"/>
    <w:rsid w:val="00DB2CFF"/>
    <w:rsid w:val="00DB5BB1"/>
    <w:rsid w:val="00DC4E89"/>
    <w:rsid w:val="00DE4F71"/>
    <w:rsid w:val="00DF2C0C"/>
    <w:rsid w:val="00E0041B"/>
    <w:rsid w:val="00E04E70"/>
    <w:rsid w:val="00E305E8"/>
    <w:rsid w:val="00E35C3C"/>
    <w:rsid w:val="00E45CE4"/>
    <w:rsid w:val="00E533FF"/>
    <w:rsid w:val="00E74482"/>
    <w:rsid w:val="00E8465B"/>
    <w:rsid w:val="00E84A40"/>
    <w:rsid w:val="00EA70EF"/>
    <w:rsid w:val="00EB4238"/>
    <w:rsid w:val="00EF2DB5"/>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37138</Words>
  <Characters>211691</Characters>
  <Application>Microsoft Office Word</Application>
  <DocSecurity>0</DocSecurity>
  <Lines>1764</Lines>
  <Paragraphs>496</Paragraphs>
  <ScaleCrop>false</ScaleCrop>
  <Company/>
  <LinksUpToDate>false</LinksUpToDate>
  <CharactersWithSpaces>248333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2026-09-15T10:45:00Z</dcterms:created>
  <dcterms:modified xsi:type="dcterms:W3CDTF">2026-10-13T12:23:00Z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