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6CED059" w14:textId="357F8586" w:rsidR="00F650FE" w:rsidRDefault="00737468"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r>
        <w:rPr>
          <w:noProof/>
        </w:rPr>
        <w:drawing>
          <wp:inline distT="0" distB="0" distL="0" distR="0" wp14:anchorId="36A19BE2" wp14:editId="377242F5">
            <wp:extent cx="1066800" cy="1135380"/>
            <wp:effectExtent l="0" t="0" r="0" b="7620"/>
            <wp:docPr id="1775615577"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066800" cy="1135380"/>
                    </a:xfrm>
                    <a:prstGeom prst="rect">
                      <a:avLst/>
                    </a:prstGeom>
                    <a:noFill/>
                    <a:ln>
                      <a:noFill/>
                    </a:ln>
                  </pic:spPr>
                </pic:pic>
              </a:graphicData>
            </a:graphic>
          </wp:inline>
        </w:drawing>
      </w:r>
    </w:p>
    <w:p w14:paraId="2A35DCDF"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2124C2A"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F1EC15C" w14:textId="1CD096BD"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commentRangeStart w:id="0"/>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commentRangeEnd w:id="0"/>
      <w:r w:rsidR="0014076F">
        <w:rPr>
          <w:rStyle w:val="CommentReference"/>
          <w:rFonts w:asciiTheme="minorHAnsi" w:eastAsia="Arial" w:hAnsiTheme="minorHAnsi" w:cstheme="minorHAnsi"/>
          <w:b/>
          <w:bCs/>
          <w:color w:val="333399"/>
          <w:sz w:val="40"/>
          <w:szCs w:val="40"/>
        </w:rPr>
        <w:commentReference w:id="0"/>
      </w:r>
    </w:p>
    <w:p w14:paraId="43AA8FFE"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48FA5102" w14:textId="0A48795C" w:rsidR="006B1A29" w:rsidRPr="003E16E6" w:rsidRDefault="003E16E6"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3E16E6">
        <w:rPr>
          <w:rFonts w:asciiTheme="minorHAnsi" w:eastAsia="Arial" w:hAnsiTheme="minorHAnsi" w:cstheme="minorHAnsi"/>
          <w:b/>
          <w:bCs/>
          <w:color w:val="333399"/>
          <w:sz w:val="40"/>
          <w:szCs w:val="40"/>
        </w:rPr>
        <w:t>Boherbue N.S.</w:t>
      </w:r>
    </w:p>
    <w:p w14:paraId="22F0CB96" w14:textId="6A114375" w:rsidR="006B1A29" w:rsidRPr="00451124" w:rsidRDefault="003E16E6"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16396R</w:t>
      </w:r>
    </w:p>
    <w:p w14:paraId="3247142B" w14:textId="72C750FF"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6BDD7C6D" w14:textId="700B0644"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End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187090"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631902C" w14:textId="77777777" w:rsidR="003C0FB1" w:rsidRDefault="003C0FB1" w:rsidP="00EE6D3D">
      <w:pPr>
        <w:spacing w:line="320" w:lineRule="auto"/>
        <w:ind w:left="1440"/>
        <w:jc w:val="both"/>
      </w:pPr>
    </w:p>
    <w:p w14:paraId="166F6394" w14:textId="77777777" w:rsidR="002A26D1" w:rsidRPr="002A26D1" w:rsidRDefault="002A26D1" w:rsidP="002A26D1"/>
    <w:p w14:paraId="5A015C36" w14:textId="77777777" w:rsidR="002A26D1" w:rsidRPr="002A26D1" w:rsidRDefault="002A26D1" w:rsidP="002A26D1"/>
    <w:p w14:paraId="6137783D" w14:textId="77777777" w:rsidR="002A26D1" w:rsidRPr="002A26D1" w:rsidRDefault="002A26D1" w:rsidP="002A26D1"/>
    <w:p w14:paraId="07C085AC" w14:textId="77777777" w:rsidR="002A26D1" w:rsidRPr="002A26D1" w:rsidRDefault="002A26D1" w:rsidP="002A26D1"/>
    <w:p w14:paraId="212D7488" w14:textId="77777777" w:rsidR="002A26D1" w:rsidRPr="002A26D1" w:rsidRDefault="002A26D1" w:rsidP="002A26D1"/>
    <w:p w14:paraId="0B9DCCCE" w14:textId="77777777" w:rsidR="002A26D1" w:rsidRPr="002A26D1" w:rsidRDefault="002A26D1" w:rsidP="002A26D1"/>
    <w:p w14:paraId="441FC47A" w14:textId="77777777" w:rsidR="002A26D1" w:rsidRPr="002A26D1" w:rsidRDefault="002A26D1" w:rsidP="002A26D1"/>
    <w:p w14:paraId="3FC5C392" w14:textId="77777777" w:rsidR="002A26D1" w:rsidRPr="002A26D1" w:rsidRDefault="002A26D1" w:rsidP="002A26D1"/>
    <w:p w14:paraId="2B7A9AE2" w14:textId="77777777" w:rsidR="002A26D1" w:rsidRPr="002A26D1" w:rsidRDefault="002A26D1" w:rsidP="002A26D1"/>
    <w:p w14:paraId="732683D0" w14:textId="77777777" w:rsidR="002A26D1" w:rsidRPr="002A26D1" w:rsidRDefault="002A26D1" w:rsidP="002A26D1"/>
    <w:p w14:paraId="1AC88AC4" w14:textId="77777777" w:rsidR="002A26D1" w:rsidRPr="002A26D1" w:rsidRDefault="002A26D1" w:rsidP="002A26D1"/>
    <w:p w14:paraId="46DE8170" w14:textId="77777777" w:rsidR="002A26D1" w:rsidRPr="002A26D1" w:rsidRDefault="002A26D1" w:rsidP="002A26D1"/>
    <w:p w14:paraId="052BC0D9" w14:textId="77777777" w:rsidR="002A26D1" w:rsidRPr="002A26D1" w:rsidRDefault="002A26D1" w:rsidP="002A26D1"/>
    <w:p w14:paraId="4AD6388E" w14:textId="77777777" w:rsidR="002A26D1" w:rsidRPr="002A26D1" w:rsidRDefault="002A26D1" w:rsidP="002A26D1"/>
    <w:p w14:paraId="39661719" w14:textId="04388EB1" w:rsidR="002A26D1" w:rsidRPr="002A26D1" w:rsidRDefault="002A26D1" w:rsidP="00EC107A">
      <w:pPr>
        <w:tabs>
          <w:tab w:val="left" w:pos="5253"/>
          <w:tab w:val="left" w:pos="7788"/>
          <w:tab w:val="left" w:pos="8235"/>
        </w:tabs>
      </w:pPr>
      <w:r>
        <w:tab/>
      </w:r>
      <w:r>
        <w:tab/>
      </w:r>
      <w:r w:rsidR="00EC107A">
        <w:tab/>
      </w:r>
    </w:p>
    <w:p w14:paraId="6F3F3AE5" w14:textId="1438CEAA" w:rsidR="002A26D1" w:rsidRPr="002A26D1" w:rsidRDefault="002A26D1" w:rsidP="00EC107A">
      <w:pPr>
        <w:tabs>
          <w:tab w:val="left" w:pos="5253"/>
          <w:tab w:val="left" w:pos="8235"/>
        </w:tabs>
        <w:sectPr w:rsidR="002A26D1" w:rsidRPr="002A26D1" w:rsidSect="00926F67">
          <w:footerReference w:type="default" r:id="rId17"/>
          <w:headerReference w:type="first" r:id="rId18"/>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8A577D"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8A577D" w:rsidRDefault="00915155" w:rsidP="00C3400B">
            <w:pPr>
              <w:spacing w:after="0"/>
              <w:rPr>
                <w:rFonts w:asciiTheme="minorHAnsi" w:hAnsiTheme="minorHAnsi" w:cstheme="minorHAnsi"/>
                <w:color w:val="FFFFFF" w:themeColor="background1"/>
                <w:sz w:val="20"/>
                <w:szCs w:val="20"/>
              </w:rPr>
            </w:pPr>
            <w:r w:rsidRPr="008A577D">
              <w:rPr>
                <w:rFonts w:asciiTheme="minorHAnsi" w:eastAsia="Arial" w:hAnsiTheme="minorHAnsi" w:cstheme="minorHAnsi"/>
                <w:b/>
                <w:color w:val="FFFFFF" w:themeColor="background1"/>
                <w:sz w:val="20"/>
                <w:szCs w:val="20"/>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8A577D" w:rsidRDefault="00915155" w:rsidP="00C3400B">
            <w:pPr>
              <w:spacing w:after="0"/>
              <w:rPr>
                <w:rFonts w:asciiTheme="minorHAnsi" w:hAnsiTheme="minorHAnsi" w:cstheme="minorHAnsi"/>
                <w:color w:val="333399"/>
                <w:sz w:val="20"/>
                <w:szCs w:val="20"/>
              </w:rPr>
            </w:pPr>
            <w:r w:rsidRPr="008A577D">
              <w:rPr>
                <w:rFonts w:asciiTheme="minorHAnsi" w:eastAsia="Arial" w:hAnsiTheme="minorHAnsi" w:cstheme="minorHAnsi"/>
                <w:b/>
                <w:color w:val="333399"/>
                <w:sz w:val="20"/>
                <w:szCs w:val="20"/>
              </w:rPr>
              <w:t>Call for Tenders for the provision of Hot Meals to Primary Schools under the Department of Social Protections School Meals Scheme to the Contracting Authority</w:t>
            </w:r>
          </w:p>
        </w:tc>
      </w:tr>
      <w:tr w:rsidR="008A577D" w:rsidRPr="008A577D" w14:paraId="659718BB"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82CC5C" w14:textId="6D6EAB62" w:rsidR="008A577D" w:rsidRPr="008A577D" w:rsidRDefault="00E2027E"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Start Date</w:t>
            </w:r>
            <w:r>
              <w:rPr>
                <w:rFonts w:asciiTheme="minorHAnsi" w:eastAsia="Arial" w:hAnsiTheme="minorHAnsi" w:cstheme="minorHAnsi"/>
                <w:b/>
                <w:bCs/>
                <w:color w:val="FFFFFF" w:themeColor="background1"/>
                <w:sz w:val="20"/>
                <w:szCs w:val="20"/>
              </w:rPr>
              <w:t>*</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FE6D570" w14:textId="112518F7" w:rsidR="008A577D" w:rsidRPr="008A577D" w:rsidRDefault="00703BDF" w:rsidP="00C3400B">
            <w:pPr>
              <w:spacing w:after="0"/>
              <w:rPr>
                <w:rFonts w:asciiTheme="minorHAnsi" w:eastAsia="Arial" w:hAnsiTheme="minorHAnsi" w:cstheme="minorHAnsi"/>
                <w:b/>
                <w:bCs/>
                <w:color w:val="333399"/>
                <w:sz w:val="20"/>
                <w:szCs w:val="20"/>
                <w:highlight w:val="yellow"/>
              </w:rPr>
            </w:pPr>
            <w:r w:rsidRPr="00703BDF">
              <w:rPr>
                <w:rFonts w:asciiTheme="minorHAnsi" w:eastAsia="Arial" w:hAnsiTheme="minorHAnsi" w:cstheme="minorHAnsi"/>
                <w:b/>
                <w:bCs/>
                <w:color w:val="333399"/>
                <w:sz w:val="20"/>
                <w:szCs w:val="20"/>
              </w:rPr>
              <w:t>26/08/2027</w:t>
            </w:r>
          </w:p>
        </w:tc>
      </w:tr>
      <w:tr w:rsidR="00915155" w:rsidRPr="008A577D"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C530141" w14:textId="23356DED" w:rsidR="00915155" w:rsidRPr="008A577D" w:rsidRDefault="003E16E6" w:rsidP="00C3400B">
            <w:pPr>
              <w:spacing w:after="0"/>
              <w:rPr>
                <w:rFonts w:asciiTheme="minorHAnsi" w:eastAsia="Arial" w:hAnsiTheme="minorHAnsi" w:cstheme="minorHAnsi"/>
                <w:b/>
                <w:bCs/>
                <w:color w:val="333399"/>
                <w:sz w:val="20"/>
                <w:szCs w:val="20"/>
              </w:rPr>
            </w:pPr>
            <w:r>
              <w:rPr>
                <w:rFonts w:asciiTheme="minorHAnsi" w:eastAsia="Arial" w:hAnsiTheme="minorHAnsi" w:cstheme="minorHAnsi"/>
                <w:b/>
                <w:bCs/>
                <w:color w:val="333399"/>
                <w:sz w:val="20"/>
                <w:szCs w:val="20"/>
              </w:rPr>
              <w:t>Boherbue N.S.</w:t>
            </w:r>
          </w:p>
        </w:tc>
      </w:tr>
      <w:tr w:rsidR="00915155" w:rsidRPr="008A577D" w14:paraId="5C7BEEAA" w14:textId="77777777" w:rsidTr="008A577D">
        <w:trPr>
          <w:trHeight w:val="45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bCs/>
                <w:color w:val="FFFFFF" w:themeColor="background1"/>
                <w:sz w:val="20"/>
                <w:szCs w:val="20"/>
              </w:rPr>
              <w:t xml:space="preserve">Contracting Authority </w:t>
            </w:r>
            <w:r w:rsidR="00575317" w:rsidRPr="008A577D">
              <w:rPr>
                <w:rFonts w:asciiTheme="minorHAnsi" w:eastAsia="Arial" w:hAnsiTheme="minorHAnsi" w:cstheme="minorHAnsi"/>
                <w:b/>
                <w:bCs/>
                <w:color w:val="FFFFFF" w:themeColor="background1"/>
                <w:sz w:val="20"/>
                <w:szCs w:val="20"/>
              </w:rPr>
              <w:t>R</w:t>
            </w:r>
            <w:r w:rsidRPr="008A577D">
              <w:rPr>
                <w:rFonts w:asciiTheme="minorHAnsi" w:eastAsia="Arial" w:hAnsiTheme="minorHAnsi" w:cstheme="minorHAnsi"/>
                <w:b/>
                <w:bCs/>
                <w:color w:val="FFFFFF" w:themeColor="background1"/>
                <w:sz w:val="20"/>
                <w:szCs w:val="20"/>
              </w:rPr>
              <w:t xml:space="preserve">oll </w:t>
            </w:r>
            <w:r w:rsidR="00575317" w:rsidRPr="008A577D">
              <w:rPr>
                <w:rFonts w:asciiTheme="minorHAnsi" w:eastAsia="Arial" w:hAnsiTheme="minorHAnsi" w:cstheme="minorHAnsi"/>
                <w:b/>
                <w:bCs/>
                <w:color w:val="FFFFFF" w:themeColor="background1"/>
                <w:sz w:val="20"/>
                <w:szCs w:val="20"/>
              </w:rPr>
              <w:t>N</w:t>
            </w:r>
            <w:r w:rsidRPr="008A577D">
              <w:rPr>
                <w:rFonts w:asciiTheme="minorHAnsi" w:eastAsia="Arial" w:hAnsiTheme="minorHAnsi" w:cstheme="minorHAnsi"/>
                <w:b/>
                <w:bCs/>
                <w:color w:val="FFFFFF" w:themeColor="background1"/>
                <w:sz w:val="20"/>
                <w:szCs w:val="20"/>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90413E4" w14:textId="243D1CA0" w:rsidR="00915155" w:rsidRPr="008A577D" w:rsidRDefault="003E16E6"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16396R</w:t>
            </w:r>
          </w:p>
        </w:tc>
      </w:tr>
      <w:tr w:rsidR="00915155" w:rsidRPr="008A577D"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6B360C3" w14:textId="470A7E9C" w:rsidR="00915155" w:rsidRPr="008A577D" w:rsidRDefault="003E16E6"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Boherbue, Mallow, Co. Cork P51 RY99</w:t>
            </w:r>
          </w:p>
        </w:tc>
      </w:tr>
      <w:tr w:rsidR="00915155" w:rsidRPr="008A577D"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65B2A92" w14:textId="111EFEFE" w:rsidR="00915155" w:rsidRPr="008A577D" w:rsidRDefault="003E16E6"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221</w:t>
            </w:r>
          </w:p>
        </w:tc>
      </w:tr>
      <w:tr w:rsidR="00915155" w:rsidRPr="008A577D"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School </w:t>
            </w:r>
            <w:r w:rsidR="00604AAB" w:rsidRPr="008A577D">
              <w:rPr>
                <w:rFonts w:asciiTheme="minorHAnsi" w:eastAsia="Arial" w:hAnsiTheme="minorHAnsi" w:cstheme="minorHAnsi"/>
                <w:b/>
                <w:color w:val="FFFFFF" w:themeColor="background1"/>
                <w:sz w:val="20"/>
                <w:szCs w:val="20"/>
              </w:rPr>
              <w:t>Lunch</w:t>
            </w:r>
            <w:r w:rsidRPr="008A577D">
              <w:rPr>
                <w:rFonts w:asciiTheme="minorHAnsi" w:eastAsia="Arial" w:hAnsiTheme="minorHAnsi" w:cstheme="minorHAnsi"/>
                <w:b/>
                <w:color w:val="FFFFFF" w:themeColor="background1"/>
                <w:sz w:val="20"/>
                <w:szCs w:val="20"/>
              </w:rPr>
              <w:t xml:space="preserve">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8C92AE2" w14:textId="5A7A38E8" w:rsidR="00915155" w:rsidRPr="008A577D" w:rsidRDefault="003E16E6" w:rsidP="00C3400B">
            <w:pPr>
              <w:spacing w:after="0"/>
              <w:rPr>
                <w:rFonts w:asciiTheme="minorHAnsi" w:eastAsia="Arial" w:hAnsiTheme="minorHAnsi" w:cstheme="minorHAnsi"/>
                <w:b/>
                <w:color w:val="333399"/>
                <w:sz w:val="20"/>
                <w:szCs w:val="20"/>
                <w:highlight w:val="yellow"/>
              </w:rPr>
            </w:pPr>
            <w:r w:rsidRPr="003E16E6">
              <w:rPr>
                <w:rFonts w:asciiTheme="minorHAnsi" w:eastAsia="Arial" w:hAnsiTheme="minorHAnsi" w:cstheme="minorHAnsi"/>
                <w:b/>
                <w:color w:val="333399"/>
                <w:sz w:val="20"/>
                <w:szCs w:val="20"/>
              </w:rPr>
              <w:t>12.</w:t>
            </w:r>
            <w:r w:rsidR="00811591">
              <w:rPr>
                <w:rFonts w:asciiTheme="minorHAnsi" w:eastAsia="Arial" w:hAnsiTheme="minorHAnsi" w:cstheme="minorHAnsi"/>
                <w:b/>
                <w:color w:val="333399"/>
                <w:sz w:val="20"/>
                <w:szCs w:val="20"/>
              </w:rPr>
              <w:t>3</w:t>
            </w:r>
            <w:r w:rsidRPr="003E16E6">
              <w:rPr>
                <w:rFonts w:asciiTheme="minorHAnsi" w:eastAsia="Arial" w:hAnsiTheme="minorHAnsi" w:cstheme="minorHAnsi"/>
                <w:b/>
                <w:color w:val="333399"/>
                <w:sz w:val="20"/>
                <w:szCs w:val="20"/>
              </w:rPr>
              <w:t>0</w:t>
            </w:r>
          </w:p>
        </w:tc>
      </w:tr>
      <w:tr w:rsidR="00915155" w:rsidRPr="008A577D" w14:paraId="1C12F4E7" w14:textId="77777777" w:rsidTr="008A577D">
        <w:trPr>
          <w:trHeight w:val="35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915155" w:rsidRPr="008A577D" w:rsidRDefault="00915155" w:rsidP="00C3400B">
            <w:pPr>
              <w:spacing w:after="0"/>
              <w:rPr>
                <w:rFonts w:asciiTheme="minorHAnsi" w:hAnsiTheme="minorHAnsi" w:cstheme="minorHAnsi"/>
                <w:b/>
                <w:color w:val="333399"/>
                <w:sz w:val="20"/>
                <w:szCs w:val="20"/>
              </w:rPr>
            </w:pPr>
            <w:r w:rsidRPr="008A577D">
              <w:rPr>
                <w:rFonts w:asciiTheme="minorHAnsi" w:eastAsia="Arial" w:hAnsiTheme="minorHAnsi" w:cstheme="minorHAnsi"/>
                <w:b/>
                <w:color w:val="333399"/>
                <w:sz w:val="20"/>
                <w:szCs w:val="20"/>
              </w:rPr>
              <w:t>Open Procedure (</w:t>
            </w:r>
            <w:r w:rsidR="00833A42" w:rsidRPr="008A577D">
              <w:rPr>
                <w:rFonts w:asciiTheme="minorHAnsi" w:eastAsia="Arial" w:hAnsiTheme="minorHAnsi" w:cstheme="minorHAnsi"/>
                <w:b/>
                <w:bCs/>
                <w:color w:val="333399"/>
                <w:sz w:val="20"/>
                <w:szCs w:val="20"/>
              </w:rPr>
              <w:t xml:space="preserve">Below </w:t>
            </w:r>
            <w:r w:rsidR="00833A42" w:rsidRPr="008A577D">
              <w:rPr>
                <w:rFonts w:asciiTheme="minorHAnsi" w:eastAsia="Arial" w:hAnsiTheme="minorHAnsi" w:cstheme="minorHAnsi"/>
                <w:b/>
                <w:bCs/>
                <w:color w:val="333399"/>
                <w:sz w:val="20"/>
                <w:szCs w:val="20"/>
                <w:lang w:val="en-IE"/>
              </w:rPr>
              <w:t xml:space="preserve">€750k </w:t>
            </w:r>
            <w:r w:rsidR="00833A42" w:rsidRPr="008A577D">
              <w:rPr>
                <w:rFonts w:asciiTheme="minorHAnsi" w:eastAsia="Arial" w:hAnsiTheme="minorHAnsi" w:cstheme="minorHAnsi"/>
                <w:b/>
                <w:bCs/>
                <w:color w:val="333399"/>
                <w:sz w:val="20"/>
                <w:szCs w:val="20"/>
              </w:rPr>
              <w:t>Procurement</w:t>
            </w:r>
            <w:r w:rsidR="00833A42" w:rsidRPr="008A577D">
              <w:rPr>
                <w:rFonts w:asciiTheme="minorHAnsi" w:eastAsia="Arial" w:hAnsiTheme="minorHAnsi" w:cstheme="minorHAnsi"/>
                <w:b/>
                <w:bCs/>
                <w:color w:val="333399"/>
                <w:sz w:val="20"/>
                <w:szCs w:val="20"/>
                <w:lang w:val="en-IE"/>
              </w:rPr>
              <w:t xml:space="preserve"> </w:t>
            </w:r>
            <w:r w:rsidR="00833A42" w:rsidRPr="008A577D">
              <w:rPr>
                <w:rFonts w:asciiTheme="minorHAnsi" w:eastAsia="Arial" w:hAnsiTheme="minorHAnsi" w:cstheme="minorHAnsi"/>
                <w:b/>
                <w:bCs/>
                <w:color w:val="333399"/>
                <w:sz w:val="20"/>
                <w:szCs w:val="20"/>
              </w:rPr>
              <w:t>Threshold</w:t>
            </w:r>
            <w:r w:rsidRPr="008A577D">
              <w:rPr>
                <w:rFonts w:asciiTheme="minorHAnsi" w:eastAsia="Arial" w:hAnsiTheme="minorHAnsi" w:cstheme="minorHAnsi"/>
                <w:b/>
                <w:color w:val="333399"/>
                <w:sz w:val="20"/>
                <w:szCs w:val="20"/>
              </w:rPr>
              <w:t>)</w:t>
            </w:r>
          </w:p>
        </w:tc>
      </w:tr>
      <w:tr w:rsidR="00915155" w:rsidRPr="008A577D" w14:paraId="1F712730" w14:textId="77777777" w:rsidTr="008A577D">
        <w:trPr>
          <w:trHeight w:val="27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915155" w:rsidRPr="008A577D" w:rsidRDefault="00915155" w:rsidP="00C3400B">
            <w:pPr>
              <w:spacing w:after="0"/>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Services</w:t>
            </w:r>
          </w:p>
        </w:tc>
      </w:tr>
      <w:tr w:rsidR="00915155" w:rsidRPr="008A577D"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783F192" w14:textId="410549E1" w:rsidR="00915155" w:rsidRPr="008A577D" w:rsidRDefault="003E16E6" w:rsidP="007D2F06">
            <w:pPr>
              <w:spacing w:after="0"/>
              <w:rPr>
                <w:rFonts w:asciiTheme="minorHAnsi" w:hAnsiTheme="minorHAnsi" w:cstheme="minorHAnsi"/>
                <w:b/>
                <w:color w:val="333399"/>
                <w:sz w:val="20"/>
                <w:szCs w:val="20"/>
                <w:highlight w:val="yellow"/>
              </w:rPr>
            </w:pPr>
            <w:r w:rsidRPr="003E16E6">
              <w:rPr>
                <w:rFonts w:asciiTheme="minorHAnsi" w:hAnsiTheme="minorHAnsi" w:cstheme="minorHAnsi"/>
                <w:b/>
                <w:color w:val="333399"/>
                <w:sz w:val="20"/>
                <w:szCs w:val="20"/>
              </w:rPr>
              <w:t>€386,131.20</w:t>
            </w:r>
          </w:p>
        </w:tc>
      </w:tr>
      <w:tr w:rsidR="00915155" w:rsidRPr="008A577D"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0D7903F" w14:textId="34D5B8B4" w:rsidR="00915155" w:rsidRPr="008A577D" w:rsidRDefault="001730B2" w:rsidP="00C3400B">
            <w:pPr>
              <w:spacing w:after="0" w:line="240" w:lineRule="auto"/>
              <w:rPr>
                <w:rFonts w:asciiTheme="minorHAnsi" w:eastAsia="Arial" w:hAnsiTheme="minorHAnsi" w:cstheme="minorHAnsi"/>
                <w:b/>
                <w:color w:val="333399"/>
                <w:sz w:val="20"/>
                <w:szCs w:val="20"/>
              </w:rPr>
            </w:pPr>
            <w:r>
              <w:rPr>
                <w:rFonts w:asciiTheme="minorHAnsi" w:hAnsiTheme="minorHAnsi" w:cstheme="minorHAnsi"/>
                <w:b/>
                <w:color w:val="333399"/>
                <w:sz w:val="20"/>
                <w:szCs w:val="20"/>
              </w:rPr>
              <w:t>04</w:t>
            </w:r>
            <w:r w:rsidR="003E16E6">
              <w:rPr>
                <w:rFonts w:asciiTheme="minorHAnsi" w:hAnsiTheme="minorHAnsi" w:cstheme="minorHAnsi"/>
                <w:b/>
                <w:color w:val="333399"/>
                <w:sz w:val="20"/>
                <w:szCs w:val="20"/>
              </w:rPr>
              <w:t>/1</w:t>
            </w:r>
            <w:r>
              <w:rPr>
                <w:rFonts w:asciiTheme="minorHAnsi" w:hAnsiTheme="minorHAnsi" w:cstheme="minorHAnsi"/>
                <w:b/>
                <w:color w:val="333399"/>
                <w:sz w:val="20"/>
                <w:szCs w:val="20"/>
              </w:rPr>
              <w:t>1</w:t>
            </w:r>
            <w:r w:rsidR="003E16E6">
              <w:rPr>
                <w:rFonts w:asciiTheme="minorHAnsi" w:hAnsiTheme="minorHAnsi" w:cstheme="minorHAnsi"/>
                <w:b/>
                <w:color w:val="333399"/>
                <w:sz w:val="20"/>
                <w:szCs w:val="20"/>
              </w:rPr>
              <w:t>/2026</w:t>
            </w:r>
          </w:p>
        </w:tc>
      </w:tr>
      <w:tr w:rsidR="00915155" w:rsidRPr="008A577D"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7777777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3B1F7A" w14:textId="77686DD2" w:rsidR="00915155" w:rsidRPr="008A577D"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15:00hrs,</w:t>
            </w:r>
            <w:r w:rsidR="00CB7073" w:rsidRPr="008A577D">
              <w:rPr>
                <w:rFonts w:asciiTheme="minorHAnsi" w:hAnsiTheme="minorHAnsi" w:cstheme="minorHAnsi"/>
                <w:b/>
                <w:color w:val="333399"/>
                <w:sz w:val="20"/>
                <w:szCs w:val="20"/>
              </w:rPr>
              <w:t xml:space="preserve"> on</w:t>
            </w:r>
            <w:r w:rsidRPr="008A577D">
              <w:rPr>
                <w:rFonts w:asciiTheme="minorHAnsi" w:hAnsiTheme="minorHAnsi" w:cstheme="minorHAnsi"/>
                <w:b/>
                <w:color w:val="333399"/>
                <w:sz w:val="20"/>
                <w:szCs w:val="20"/>
              </w:rPr>
              <w:t xml:space="preserve"> </w:t>
            </w:r>
            <w:r w:rsidR="00536660">
              <w:rPr>
                <w:rFonts w:asciiTheme="minorHAnsi" w:hAnsiTheme="minorHAnsi" w:cstheme="minorHAnsi"/>
                <w:b/>
                <w:color w:val="333399"/>
                <w:sz w:val="20"/>
                <w:szCs w:val="20"/>
              </w:rPr>
              <w:t>2</w:t>
            </w:r>
            <w:r w:rsidR="00811591">
              <w:rPr>
                <w:rFonts w:asciiTheme="minorHAnsi" w:hAnsiTheme="minorHAnsi" w:cstheme="minorHAnsi"/>
                <w:b/>
                <w:color w:val="333399"/>
                <w:sz w:val="20"/>
                <w:szCs w:val="20"/>
              </w:rPr>
              <w:t>7</w:t>
            </w:r>
            <w:r w:rsidR="003E16E6">
              <w:rPr>
                <w:rFonts w:asciiTheme="minorHAnsi" w:hAnsiTheme="minorHAnsi" w:cstheme="minorHAnsi"/>
                <w:b/>
                <w:color w:val="333399"/>
                <w:sz w:val="20"/>
                <w:szCs w:val="20"/>
              </w:rPr>
              <w:t>/11/2026</w:t>
            </w:r>
          </w:p>
        </w:tc>
      </w:tr>
      <w:tr w:rsidR="00915155" w:rsidRPr="008A577D" w14:paraId="2730BF07" w14:textId="77777777" w:rsidTr="00575317">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Closing Date for Clarifications and </w:t>
            </w:r>
            <w:r w:rsidR="00211C03" w:rsidRPr="008A577D">
              <w:rPr>
                <w:rFonts w:asciiTheme="minorHAnsi" w:eastAsia="Arial" w:hAnsiTheme="minorHAnsi" w:cstheme="minorHAnsi"/>
                <w:b/>
                <w:color w:val="FFFFFF" w:themeColor="background1"/>
                <w:sz w:val="20"/>
                <w:szCs w:val="20"/>
              </w:rPr>
              <w:t>Q</w:t>
            </w:r>
            <w:r w:rsidRPr="008A577D">
              <w:rPr>
                <w:rFonts w:asciiTheme="minorHAnsi" w:eastAsia="Arial" w:hAnsiTheme="minorHAnsi" w:cstheme="minorHAnsi"/>
                <w:b/>
                <w:color w:val="FFFFFF" w:themeColor="background1"/>
                <w:sz w:val="20"/>
                <w:szCs w:val="20"/>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DBDD8BD" w14:textId="085102E8" w:rsidR="00915155" w:rsidRPr="008A577D" w:rsidRDefault="00915155" w:rsidP="00C3400B">
            <w:pPr>
              <w:spacing w:after="0" w:line="240" w:lineRule="auto"/>
              <w:rPr>
                <w:rFonts w:asciiTheme="minorHAnsi" w:hAnsiTheme="minorHAnsi" w:cstheme="minorHAnsi"/>
                <w:b/>
                <w:color w:val="333399"/>
                <w:sz w:val="20"/>
                <w:szCs w:val="20"/>
                <w:highlight w:val="yellow"/>
                <w:lang w:val="en-IE"/>
              </w:rPr>
            </w:pPr>
            <w:r w:rsidRPr="008A577D">
              <w:rPr>
                <w:rFonts w:asciiTheme="minorHAnsi" w:hAnsiTheme="minorHAnsi" w:cstheme="minorHAnsi"/>
                <w:b/>
                <w:color w:val="333399"/>
                <w:sz w:val="20"/>
                <w:szCs w:val="20"/>
              </w:rPr>
              <w:t xml:space="preserve">15:00hrs, </w:t>
            </w:r>
            <w:r w:rsidR="00CB7073" w:rsidRPr="008A577D">
              <w:rPr>
                <w:rFonts w:asciiTheme="minorHAnsi" w:hAnsiTheme="minorHAnsi" w:cstheme="minorHAnsi"/>
                <w:b/>
                <w:color w:val="333399"/>
                <w:sz w:val="20"/>
                <w:szCs w:val="20"/>
              </w:rPr>
              <w:t>on</w:t>
            </w:r>
            <w:r w:rsidRPr="008A577D">
              <w:rPr>
                <w:rFonts w:asciiTheme="minorHAnsi" w:hAnsiTheme="minorHAnsi" w:cstheme="minorHAnsi"/>
                <w:b/>
                <w:color w:val="333399"/>
                <w:sz w:val="20"/>
                <w:szCs w:val="20"/>
              </w:rPr>
              <w:t xml:space="preserve"> </w:t>
            </w:r>
            <w:r w:rsidR="00811591">
              <w:rPr>
                <w:rFonts w:asciiTheme="minorHAnsi" w:hAnsiTheme="minorHAnsi" w:cstheme="minorHAnsi"/>
                <w:b/>
                <w:color w:val="333399"/>
                <w:sz w:val="20"/>
                <w:szCs w:val="20"/>
              </w:rPr>
              <w:t>20</w:t>
            </w:r>
            <w:r w:rsidR="003E16E6" w:rsidRPr="003E16E6">
              <w:rPr>
                <w:rFonts w:asciiTheme="minorHAnsi" w:hAnsiTheme="minorHAnsi" w:cstheme="minorHAnsi"/>
                <w:b/>
                <w:color w:val="333399"/>
                <w:sz w:val="20"/>
                <w:szCs w:val="20"/>
              </w:rPr>
              <w:t>/</w:t>
            </w:r>
            <w:r w:rsidR="00536660">
              <w:rPr>
                <w:rFonts w:asciiTheme="minorHAnsi" w:hAnsiTheme="minorHAnsi" w:cstheme="minorHAnsi"/>
                <w:b/>
                <w:color w:val="333399"/>
                <w:sz w:val="20"/>
                <w:szCs w:val="20"/>
              </w:rPr>
              <w:t>11</w:t>
            </w:r>
            <w:r w:rsidR="003E16E6" w:rsidRPr="003E16E6">
              <w:rPr>
                <w:rFonts w:asciiTheme="minorHAnsi" w:hAnsiTheme="minorHAnsi" w:cstheme="minorHAnsi"/>
                <w:b/>
                <w:color w:val="333399"/>
                <w:sz w:val="20"/>
                <w:szCs w:val="20"/>
              </w:rPr>
              <w:t>/2026</w:t>
            </w:r>
          </w:p>
        </w:tc>
      </w:tr>
      <w:tr w:rsidR="00915155" w:rsidRPr="008A577D" w14:paraId="2DF1C3C6" w14:textId="77777777" w:rsidTr="008A577D">
        <w:trPr>
          <w:trHeight w:val="35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Clarification </w:t>
            </w:r>
            <w:r w:rsidR="00C3400B" w:rsidRPr="008A577D">
              <w:rPr>
                <w:rFonts w:asciiTheme="minorHAnsi" w:eastAsia="Arial" w:hAnsiTheme="minorHAnsi" w:cstheme="minorHAnsi"/>
                <w:b/>
                <w:color w:val="FFFFFF" w:themeColor="background1"/>
                <w:sz w:val="20"/>
                <w:szCs w:val="20"/>
              </w:rPr>
              <w:t>/ Queries</w:t>
            </w:r>
            <w:r w:rsidRPr="008A577D">
              <w:rPr>
                <w:rFonts w:asciiTheme="minorHAnsi" w:eastAsia="Arial" w:hAnsiTheme="minorHAnsi" w:cstheme="minorHAnsi"/>
                <w:b/>
                <w:color w:val="FFFFFF" w:themeColor="background1"/>
                <w:sz w:val="20"/>
                <w:szCs w:val="20"/>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3D59828A" w14:textId="77777777" w:rsidR="00915155" w:rsidRPr="008A577D" w:rsidRDefault="00915155" w:rsidP="00C3400B">
            <w:pPr>
              <w:tabs>
                <w:tab w:val="left" w:pos="1665"/>
              </w:tabs>
              <w:spacing w:after="0"/>
              <w:rPr>
                <w:rFonts w:asciiTheme="minorHAnsi" w:hAnsiTheme="minorHAnsi" w:cstheme="minorHAnsi"/>
                <w:sz w:val="20"/>
                <w:szCs w:val="20"/>
              </w:rPr>
            </w:pPr>
            <w:hyperlink r:id="rId19" w:history="1">
              <w:r w:rsidRPr="008A577D">
                <w:rPr>
                  <w:rStyle w:val="Hyperlink"/>
                  <w:rFonts w:asciiTheme="minorHAnsi" w:eastAsia="Arial" w:hAnsiTheme="minorHAnsi" w:cstheme="minorHAnsi"/>
                  <w:b/>
                  <w:sz w:val="20"/>
                  <w:szCs w:val="20"/>
                </w:rPr>
                <w:t>eTenders</w:t>
              </w:r>
            </w:hyperlink>
          </w:p>
        </w:tc>
      </w:tr>
      <w:tr w:rsidR="00915155" w:rsidRPr="008A577D" w14:paraId="76D31254"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13B9BC1" w14:textId="4FBD5F29" w:rsidR="00915155" w:rsidRPr="008A577D" w:rsidRDefault="003E16E6" w:rsidP="00C3400B">
            <w:pPr>
              <w:spacing w:after="0"/>
              <w:rPr>
                <w:rFonts w:asciiTheme="minorHAnsi" w:hAnsiTheme="minorHAnsi" w:cstheme="minorHAnsi"/>
                <w:b/>
                <w:bCs/>
                <w:color w:val="333399"/>
                <w:sz w:val="20"/>
                <w:szCs w:val="20"/>
                <w:highlight w:val="yellow"/>
              </w:rPr>
            </w:pPr>
            <w:r w:rsidRPr="003E16E6">
              <w:rPr>
                <w:rFonts w:asciiTheme="minorHAnsi" w:hAnsiTheme="minorHAnsi" w:cstheme="minorHAnsi"/>
                <w:b/>
                <w:color w:val="333399"/>
                <w:sz w:val="20"/>
                <w:szCs w:val="20"/>
              </w:rPr>
              <w:t>English</w:t>
            </w:r>
          </w:p>
        </w:tc>
      </w:tr>
      <w:tr w:rsidR="00915155" w:rsidRPr="008A577D" w14:paraId="0EDF8DE1" w14:textId="77777777" w:rsidTr="008A577D">
        <w:trPr>
          <w:trHeight w:val="1062"/>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A73AA5A" w14:textId="6F3E7018" w:rsidR="00915155" w:rsidRPr="00D412AC" w:rsidRDefault="003F0A3A" w:rsidP="00C3400B">
            <w:pPr>
              <w:spacing w:after="0"/>
              <w:rPr>
                <w:rFonts w:asciiTheme="minorHAnsi" w:hAnsiTheme="minorHAnsi" w:cstheme="minorHAnsi"/>
                <w:b/>
                <w:color w:val="333399"/>
                <w:sz w:val="20"/>
                <w:szCs w:val="20"/>
              </w:rPr>
            </w:pPr>
            <w:r>
              <w:rPr>
                <w:rFonts w:asciiTheme="minorHAnsi" w:hAnsiTheme="minorHAnsi" w:cstheme="minorHAnsi"/>
                <w:b/>
                <w:color w:val="333399"/>
                <w:sz w:val="20"/>
                <w:szCs w:val="20"/>
              </w:rPr>
              <w:t>1</w:t>
            </w:r>
            <w:r w:rsidR="00DB358C">
              <w:rPr>
                <w:rFonts w:asciiTheme="minorHAnsi" w:hAnsiTheme="minorHAnsi" w:cstheme="minorHAnsi"/>
                <w:b/>
                <w:color w:val="333399"/>
                <w:sz w:val="20"/>
                <w:szCs w:val="20"/>
              </w:rPr>
              <w:t>8</w:t>
            </w:r>
            <w:r w:rsidR="00D412AC" w:rsidRPr="00D412AC">
              <w:rPr>
                <w:rFonts w:asciiTheme="minorHAnsi" w:hAnsiTheme="minorHAnsi" w:cstheme="minorHAnsi"/>
                <w:b/>
                <w:color w:val="333399"/>
                <w:sz w:val="20"/>
                <w:szCs w:val="20"/>
              </w:rPr>
              <w:t>/1</w:t>
            </w:r>
            <w:r>
              <w:rPr>
                <w:rFonts w:asciiTheme="minorHAnsi" w:hAnsiTheme="minorHAnsi" w:cstheme="minorHAnsi"/>
                <w:b/>
                <w:color w:val="333399"/>
                <w:sz w:val="20"/>
                <w:szCs w:val="20"/>
              </w:rPr>
              <w:t>1</w:t>
            </w:r>
            <w:r w:rsidR="00D412AC" w:rsidRPr="00D412AC">
              <w:rPr>
                <w:rFonts w:asciiTheme="minorHAnsi" w:hAnsiTheme="minorHAnsi" w:cstheme="minorHAnsi"/>
                <w:b/>
                <w:color w:val="333399"/>
                <w:sz w:val="20"/>
                <w:szCs w:val="20"/>
              </w:rPr>
              <w:t xml:space="preserve">/2026 Time: 9.30am to 12.30pm </w:t>
            </w:r>
            <w:r w:rsidR="00915155" w:rsidRPr="00D412AC">
              <w:rPr>
                <w:rFonts w:asciiTheme="minorHAnsi" w:hAnsiTheme="minorHAnsi" w:cstheme="minorHAnsi"/>
                <w:b/>
                <w:color w:val="333399"/>
                <w:sz w:val="20"/>
                <w:szCs w:val="20"/>
              </w:rPr>
              <w:t xml:space="preserve"> </w:t>
            </w:r>
          </w:p>
          <w:p w14:paraId="525B2D24" w14:textId="2C1FDB0F" w:rsidR="00915155" w:rsidRPr="008A577D"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By Appointment Only to</w:t>
            </w:r>
            <w:r w:rsidR="00D412AC">
              <w:rPr>
                <w:rFonts w:asciiTheme="minorHAnsi" w:hAnsiTheme="minorHAnsi" w:cstheme="minorHAnsi"/>
                <w:b/>
                <w:color w:val="333399"/>
                <w:sz w:val="20"/>
                <w:szCs w:val="20"/>
              </w:rPr>
              <w:t>: casey.m@boherbuens.ie</w:t>
            </w:r>
          </w:p>
        </w:tc>
      </w:tr>
      <w:tr w:rsidR="00915155" w:rsidRPr="008A577D"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Location and access to </w:t>
            </w:r>
            <w:r w:rsidR="00C3400B" w:rsidRPr="008A577D">
              <w:rPr>
                <w:rFonts w:asciiTheme="minorHAnsi" w:eastAsia="Arial" w:hAnsiTheme="minorHAnsi" w:cstheme="minorHAnsi"/>
                <w:b/>
                <w:color w:val="FFFFFF" w:themeColor="background1"/>
                <w:sz w:val="20"/>
                <w:szCs w:val="20"/>
              </w:rPr>
              <w:t>the current</w:t>
            </w:r>
            <w:r w:rsidRPr="008A577D">
              <w:rPr>
                <w:rFonts w:asciiTheme="minorHAnsi" w:eastAsia="Arial" w:hAnsiTheme="minorHAnsi" w:cstheme="minorHAnsi"/>
                <w:b/>
                <w:color w:val="FFFFFF" w:themeColor="background1"/>
                <w:sz w:val="20"/>
                <w:szCs w:val="20"/>
              </w:rPr>
              <w:t xml:space="preserve"> </w:t>
            </w:r>
            <w:r w:rsidRPr="008A577D">
              <w:rPr>
                <w:rFonts w:asciiTheme="minorHAnsi" w:hAnsiTheme="minorHAnsi" w:cstheme="minorHAnsi"/>
                <w:b/>
                <w:color w:val="FFFFFF" w:themeColor="background1"/>
                <w:sz w:val="20"/>
                <w:szCs w:val="20"/>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D04E609" w14:textId="47C3EE47" w:rsidR="00915155" w:rsidRPr="007746F5" w:rsidRDefault="007746F5" w:rsidP="00C3400B">
            <w:pPr>
              <w:spacing w:after="0"/>
              <w:rPr>
                <w:rFonts w:asciiTheme="minorHAnsi" w:hAnsiTheme="minorHAnsi" w:cstheme="minorHAnsi"/>
                <w:bCs/>
                <w:color w:val="333399"/>
                <w:sz w:val="20"/>
                <w:szCs w:val="20"/>
                <w:lang w:val="en-IE"/>
              </w:rPr>
            </w:pPr>
            <w:r w:rsidRPr="007746F5">
              <w:rPr>
                <w:rFonts w:asciiTheme="minorHAnsi" w:hAnsiTheme="minorHAnsi" w:cstheme="minorHAnsi"/>
                <w:bCs/>
                <w:color w:val="333399"/>
                <w:sz w:val="20"/>
                <w:szCs w:val="20"/>
                <w:lang w:val="en-IE"/>
              </w:rPr>
              <w:t>Not applicable. Meals will be prepared off-site and delivered hot and ready to eat (Service Delivery Model 1). No on-site cooking or reheating facilities will be provided. Meals must be delivered to classrooms in time for the school lunch break at 12:</w:t>
            </w:r>
            <w:r w:rsidR="001C27EA">
              <w:rPr>
                <w:rFonts w:asciiTheme="minorHAnsi" w:hAnsiTheme="minorHAnsi" w:cstheme="minorHAnsi"/>
                <w:bCs/>
                <w:color w:val="333399"/>
                <w:sz w:val="20"/>
                <w:szCs w:val="20"/>
                <w:lang w:val="en-IE"/>
              </w:rPr>
              <w:t>30</w:t>
            </w:r>
            <w:r w:rsidRPr="007746F5">
              <w:rPr>
                <w:rFonts w:asciiTheme="minorHAnsi" w:hAnsiTheme="minorHAnsi" w:cstheme="minorHAnsi"/>
                <w:bCs/>
                <w:color w:val="333399"/>
                <w:sz w:val="20"/>
                <w:szCs w:val="20"/>
                <w:lang w:val="en-IE"/>
              </w:rPr>
              <w:t xml:space="preserve"> noon.</w:t>
            </w:r>
          </w:p>
        </w:tc>
      </w:tr>
      <w:tr w:rsidR="00915155" w:rsidRPr="008A577D"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Minimum Annual Turnover Required </w:t>
            </w:r>
            <w:r w:rsidR="00D50E3D" w:rsidRPr="008A577D">
              <w:rPr>
                <w:rFonts w:asciiTheme="minorHAnsi" w:eastAsia="Arial" w:hAnsiTheme="minorHAnsi" w:cstheme="minorHAnsi"/>
                <w:b/>
                <w:color w:val="FFFFFF" w:themeColor="background1"/>
                <w:sz w:val="20"/>
                <w:szCs w:val="20"/>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D1F2819" w14:textId="54CF5ECE" w:rsidR="00915155" w:rsidRPr="008A577D" w:rsidRDefault="00D412AC" w:rsidP="00C3400B">
            <w:pPr>
              <w:spacing w:after="0" w:line="240" w:lineRule="auto"/>
              <w:rPr>
                <w:rFonts w:asciiTheme="minorHAnsi" w:hAnsiTheme="minorHAnsi" w:cstheme="minorHAnsi"/>
                <w:b/>
                <w:color w:val="333399"/>
                <w:sz w:val="20"/>
                <w:szCs w:val="20"/>
                <w:highlight w:val="yellow"/>
              </w:rPr>
            </w:pPr>
            <w:r>
              <w:rPr>
                <w:rFonts w:asciiTheme="minorHAnsi" w:hAnsiTheme="minorHAnsi" w:cstheme="minorHAnsi"/>
                <w:b/>
                <w:color w:val="333399"/>
                <w:sz w:val="20"/>
                <w:szCs w:val="20"/>
              </w:rPr>
              <w:t>€128,710.40</w:t>
            </w:r>
          </w:p>
        </w:tc>
      </w:tr>
      <w:tr w:rsidR="00946C20" w:rsidRPr="008A577D" w14:paraId="3E3B6572"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CF8120" w14:textId="10367EFE" w:rsidR="00946C20" w:rsidRPr="008A577D" w:rsidRDefault="00946C20" w:rsidP="00946C20">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Required Catering Service Start date</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8995AC0" w14:textId="2DCFB78B" w:rsidR="00946C20" w:rsidRPr="008A577D" w:rsidRDefault="008D5122" w:rsidP="00946C20">
            <w:pPr>
              <w:spacing w:after="0" w:line="240" w:lineRule="auto"/>
              <w:rPr>
                <w:rFonts w:asciiTheme="minorHAnsi" w:hAnsiTheme="minorHAnsi" w:cstheme="minorHAnsi"/>
                <w:b/>
                <w:color w:val="333399"/>
                <w:sz w:val="20"/>
                <w:szCs w:val="20"/>
                <w:highlight w:val="yellow"/>
              </w:rPr>
            </w:pPr>
            <w:r w:rsidRPr="008D5122">
              <w:rPr>
                <w:rFonts w:asciiTheme="minorHAnsi" w:hAnsiTheme="minorHAnsi" w:cstheme="minorHAnsi"/>
                <w:b/>
                <w:color w:val="333399"/>
                <w:sz w:val="20"/>
                <w:szCs w:val="20"/>
              </w:rPr>
              <w:t>26/08/2027</w:t>
            </w:r>
          </w:p>
        </w:tc>
      </w:tr>
      <w:tr w:rsidR="00946C20" w:rsidRPr="008A577D"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F61F21C" w14:textId="77777777" w:rsidR="00946C20" w:rsidRDefault="00946C20" w:rsidP="00946C20">
            <w:pPr>
              <w:spacing w:after="0" w:line="240" w:lineRule="auto"/>
              <w:jc w:val="both"/>
              <w:rPr>
                <w:rFonts w:asciiTheme="minorHAnsi" w:hAnsiTheme="minorHAnsi" w:cstheme="minorHAnsi"/>
                <w:b/>
                <w:bCs/>
                <w:color w:val="FFFFFF" w:themeColor="background1"/>
                <w:sz w:val="20"/>
                <w:szCs w:val="20"/>
              </w:rPr>
            </w:pPr>
            <w:r w:rsidRPr="008A577D">
              <w:rPr>
                <w:rFonts w:asciiTheme="minorHAnsi" w:hAnsiTheme="minorHAnsi" w:cstheme="minorHAnsi"/>
                <w:b/>
                <w:bCs/>
                <w:color w:val="FFFFFF" w:themeColor="background1"/>
                <w:sz w:val="20"/>
                <w:szCs w:val="20"/>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p w14:paraId="6074A4FC" w14:textId="1C318540" w:rsidR="00E2027E" w:rsidRPr="008A577D" w:rsidRDefault="00E2027E" w:rsidP="00946C20">
            <w:pPr>
              <w:spacing w:after="0" w:line="240" w:lineRule="auto"/>
              <w:jc w:val="both"/>
              <w:rPr>
                <w:rFonts w:asciiTheme="minorHAnsi" w:hAnsiTheme="minorHAnsi" w:cstheme="minorHAnsi"/>
                <w:b/>
                <w:bCs/>
                <w:color w:val="FFFFFF" w:themeColor="background1"/>
                <w:sz w:val="20"/>
                <w:szCs w:val="20"/>
              </w:rPr>
            </w:pPr>
            <w:r>
              <w:rPr>
                <w:rFonts w:asciiTheme="minorHAnsi" w:hAnsiTheme="minorHAnsi" w:cstheme="minorHAnsi"/>
                <w:b/>
                <w:bCs/>
                <w:color w:val="FFFFFF" w:themeColor="background1"/>
                <w:sz w:val="20"/>
                <w:szCs w:val="20"/>
              </w:rPr>
              <w:t xml:space="preserve">* contract start date may vary </w:t>
            </w:r>
            <w:r w:rsidR="00D010F7">
              <w:rPr>
                <w:rFonts w:asciiTheme="minorHAnsi" w:hAnsiTheme="minorHAnsi" w:cstheme="minorHAnsi"/>
                <w:b/>
                <w:bCs/>
                <w:color w:val="FFFFFF" w:themeColor="background1"/>
                <w:sz w:val="20"/>
                <w:szCs w:val="20"/>
              </w:rPr>
              <w:t>depending on</w:t>
            </w:r>
            <w:r>
              <w:rPr>
                <w:rFonts w:asciiTheme="minorHAnsi" w:hAnsiTheme="minorHAnsi" w:cstheme="minorHAnsi"/>
                <w:b/>
                <w:bCs/>
                <w:color w:val="FFFFFF" w:themeColor="background1"/>
                <w:sz w:val="20"/>
                <w:szCs w:val="20"/>
              </w:rPr>
              <w:t xml:space="preserve"> if works are required, to ensure works are completed before the food service  commences. </w:t>
            </w:r>
          </w:p>
        </w:tc>
      </w:tr>
      <w:tr w:rsidR="00946C20"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946C20" w:rsidRPr="0045470A" w:rsidRDefault="00946C20" w:rsidP="00946C20">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Table 1</w:t>
            </w:r>
          </w:p>
        </w:tc>
      </w:tr>
    </w:tbl>
    <w:p w14:paraId="2A671485" w14:textId="77777777" w:rsidR="000B56F9" w:rsidRPr="000B56F9" w:rsidRDefault="000B56F9" w:rsidP="00D412AC">
      <w:pPr>
        <w:rPr>
          <w:b/>
          <w:lang w:val="en-US"/>
        </w:rPr>
      </w:pPr>
    </w:p>
    <w:p w14:paraId="4F8B0796" w14:textId="7FC13DB3" w:rsidR="00DA4A63" w:rsidRDefault="00536973" w:rsidP="00536973">
      <w:pPr>
        <w:tabs>
          <w:tab w:val="left" w:pos="8250"/>
        </w:tabs>
      </w:pPr>
      <w:r>
        <w:lastRenderedPageBreak/>
        <w:tab/>
      </w:r>
    </w:p>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t>1.1</w:t>
            </w:r>
          </w:p>
        </w:tc>
        <w:tc>
          <w:tcPr>
            <w:tcW w:w="4572" w:type="pct"/>
          </w:tcPr>
          <w:p w14:paraId="48D5A4BE" w14:textId="5EDE97CA" w:rsidR="00E26F1F" w:rsidRPr="009A4BD9" w:rsidRDefault="009A4BD9" w:rsidP="00AF7D0E">
            <w:pPr>
              <w:jc w:val="both"/>
              <w:rPr>
                <w:rFonts w:cstheme="minorBidi"/>
              </w:rPr>
            </w:pPr>
            <w:r w:rsidRPr="009A4BD9">
              <w:rPr>
                <w:rFonts w:cstheme="minorBidi"/>
              </w:rPr>
              <w:t>The Board of Management of Boherbue N.S. invites tenders (‘CFT’) from economic operators (‘Tenderers’) for the provision of the services as described in Appendix 1 to this CFT (the ‘Services’).</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040C8AA6"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mc:AlternateContent>
                <mc:Choice Requires="wps">
                  <w:drawing>
                    <wp:anchor distT="0" distB="0" distL="114300" distR="114300" simplePos="0" relativeHeight="251658240" behindDoc="0" locked="0" layoutInCell="1" allowOverlap="1" wp14:anchorId="74AFA6E1" wp14:editId="574D7B7E">
                      <wp:simplePos x="0" y="0"/>
                      <wp:positionH relativeFrom="column">
                        <wp:posOffset>4381804</wp:posOffset>
                      </wp:positionH>
                      <wp:positionV relativeFrom="page">
                        <wp:posOffset>2716502</wp:posOffset>
                      </wp:positionV>
                      <wp:extent cx="723568" cy="257810"/>
                      <wp:effectExtent l="0" t="0" r="19685" b="27940"/>
                      <wp:wrapNone/>
                      <wp:docPr id="393796850" name="Text Box 1"/>
                      <wp:cNvGraphicFramePr/>
                      <a:graphic xmlns:a="http://schemas.openxmlformats.org/drawingml/2006/main">
                        <a:graphicData uri="http://schemas.microsoft.com/office/word/2010/wordprocessingShape">
                          <wps:wsp>
                            <wps:cNvSpPr txBox="1"/>
                            <wps:spPr>
                              <a:xfrm>
                                <a:off x="0" y="0"/>
                                <a:ext cx="723568" cy="257810"/>
                              </a:xfrm>
                              <a:prstGeom prst="rect">
                                <a:avLst/>
                              </a:prstGeom>
                              <a:solidFill>
                                <a:schemeClr val="lt1"/>
                              </a:solidFill>
                              <a:ln w="6350">
                                <a:solidFill>
                                  <a:prstClr val="black"/>
                                </a:solidFill>
                              </a:ln>
                            </wps:spPr>
                            <wps:txbx>
                              <w:txbxContent>
                                <w:p w14:paraId="1CA9A102" w14:textId="3AC5DB4B" w:rsidR="00A4629A" w:rsidRPr="00822FC9" w:rsidRDefault="000926BE" w:rsidP="009D622A">
                                  <w:pPr>
                                    <w:spacing w:after="0" w:line="240" w:lineRule="auto"/>
                                    <w:jc w:val="center"/>
                                    <w:rPr>
                                      <w:b/>
                                      <w:bCs/>
                                      <w:lang w:val="en-IE"/>
                                    </w:rPr>
                                  </w:pPr>
                                  <w:r w:rsidRPr="00822FC9">
                                    <w:rPr>
                                      <w:b/>
                                      <w:bCs/>
                                      <w:lang w:val="en-IE"/>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AFA6E1" id="_x0000_t202" coordsize="21600,21600" o:spt="202" path="m,l,21600r21600,l21600,xe">
                      <v:stroke joinstyle="miter"/>
                      <v:path gradientshapeok="t" o:connecttype="rect"/>
                    </v:shapetype>
                    <v:shape id="Text Box 1" o:spid="_x0000_s1026" type="#_x0000_t202" style="position:absolute;left:0;text-align:left;margin-left:345pt;margin-top:213.9pt;width:56.95pt;height:20.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hseSNwIAAHsEAAAOAAAAZHJzL2Uyb0RvYy54bWysVEtv2zAMvg/YfxB0X5ykeXRGnCJLkWFA&#10;0BZIh54VWYqNyaImKbGzXz9Kdl7dTsMuMilSH8mPpGcPTaXIQVhXgs7ooNenRGgOeal3Gf3+uvp0&#10;T4nzTOdMgRYZPQpHH+YfP8xqk4ohFKByYQmCaJfWJqOF9yZNEscLUTHXAyM0GiXYinlU7S7JLasR&#10;vVLJsN+fJDXY3Fjgwjm8fWyNdB7xpRTcP0vphCcqo5ibj6eN5zacyXzG0p1lpih5lwb7hywqVmoM&#10;eoZ6ZJ6RvS3/gKpKbsGB9D0OVQJSllzEGrCaQf9dNZuCGRFrQXKcOdPk/h8sfzpszIslvvkCDTYw&#10;EFIblzq8DPU00lbhi5kStCOFxzNtovGE4+V0eDeeYJ85mobj6f0g0ppcHhvr/FcBFQlCRi12JZLF&#10;DmvnMSC6nlxCLAeqzFelUlEJkyCWypIDwx4qH1PEFzdeSpM6o5O7cT8C39gC9Pn9VjH+IxR5i4Ca&#10;0nh5KT1Ivtk2HR9byI9Ik4V2gpzhqxJx18z5F2ZxZJAZXAP/jIdUgMlAJ1FSgP31t/vgj51EKyU1&#10;jmBG3c89s4IS9U1jjz8PRqMws1EZjadDVOy1ZXtt0ftqCcjQABfO8CgGf69OorRQveG2LEJUNDHN&#10;MXZG/Ulc+nYxcNu4WCyiE06pYX6tN4YH6NCRwOdr88as6frpcRCe4DSsLH3X1tY3vNSw2HuQZex5&#10;ILhlteMdJzy2pdvGsELXevS6/DPmvwEAAP//AwBQSwMEFAAGAAgAAAAhABmCWDXeAAAACwEAAA8A&#10;AABkcnMvZG93bnJldi54bWxMj7FOwzAQhnck3sE6JDZqU6rgpHEqQIWFqQUxu7FrW43tyHbT8PYc&#10;E4x39+u/72s3sx/IpFN2MQi4XzAgOvRRuWAEfH683nEgucig5BCDFvCtM2y666tWNipewk5P+2II&#10;loTcSAG2lLGhNPdWe5kXcdQBb8eYvCw4JkNVkhcs9wNdMlZRL13AD1aO+sXq/rQ/ewHbZ1Obnstk&#10;t1w5N81fx3fzJsTtzfy0BlL0XP7C8IuP6NAh0yGeg8pkEFDVDF2KgNXyER0wwdlDDeSAm4qvgHYt&#10;/e/Q/QAAAP//AwBQSwECLQAUAAYACAAAACEAtoM4kv4AAADhAQAAEwAAAAAAAAAAAAAAAAAAAAAA&#10;W0NvbnRlbnRfVHlwZXNdLnhtbFBLAQItABQABgAIAAAAIQA4/SH/1gAAAJQBAAALAAAAAAAAAAAA&#10;AAAAAC8BAABfcmVscy8ucmVsc1BLAQItABQABgAIAAAAIQBehseSNwIAAHsEAAAOAAAAAAAAAAAA&#10;AAAAAC4CAABkcnMvZTJvRG9jLnhtbFBLAQItABQABgAIAAAAIQAZglg13gAAAAsBAAAPAAAAAAAA&#10;AAAAAAAAAJEEAABkcnMvZG93bnJldi54bWxQSwUGAAAAAAQABADzAAAAnAUAAAAA&#10;" fillcolor="white [3201]" strokeweight=".5pt">
                      <v:textbox>
                        <w:txbxContent>
                          <w:p w14:paraId="1CA9A102" w14:textId="3AC5DB4B" w:rsidR="00A4629A" w:rsidRPr="00822FC9" w:rsidRDefault="000926BE" w:rsidP="009D622A">
                            <w:pPr>
                              <w:spacing w:after="0" w:line="240" w:lineRule="auto"/>
                              <w:jc w:val="center"/>
                              <w:rPr>
                                <w:b/>
                                <w:bCs/>
                                <w:lang w:val="en-IE"/>
                              </w:rPr>
                            </w:pPr>
                            <w:r w:rsidRPr="00822FC9">
                              <w:rPr>
                                <w:b/>
                                <w:bCs/>
                                <w:lang w:val="en-IE"/>
                              </w:rPr>
                              <w:t>1.</w:t>
                            </w:r>
                          </w:p>
                        </w:txbxContent>
                      </v:textbox>
                      <w10:wrap anchory="page"/>
                    </v:shape>
                  </w:pict>
                </mc:Fallback>
              </mc:AlternateContent>
            </w:r>
            <w:r w:rsidR="00DA4A63">
              <w:t xml:space="preserve">Please note, that it is a mandatory requirement of the Contracting Authority that Tenders are submitted on the basis that all meals will be prepared and delivered/served in accordance with service delivery model </w:t>
            </w:r>
            <w:commentRangeStart w:id="1"/>
            <w:r w:rsidR="00FD2DF7">
              <w:t>number</w:t>
            </w:r>
            <w:commentRangeEnd w:id="1"/>
            <w:r w:rsidR="00EB477D">
              <w:rPr>
                <w:rStyle w:val="CommentReference"/>
                <w:sz w:val="22"/>
                <w:szCs w:val="24"/>
              </w:rPr>
              <w:commentReference w:id="1"/>
            </w:r>
            <w:r w:rsidR="000748C0">
              <w:t xml:space="preserve"> </w:t>
            </w:r>
          </w:p>
          <w:p w14:paraId="4DE9CFFB" w14:textId="37FD3195" w:rsidR="00793914" w:rsidRDefault="005F0CB9" w:rsidP="00DF6F9A">
            <w:pPr>
              <w:pStyle w:val="ListParagraph"/>
              <w:spacing w:line="360" w:lineRule="auto"/>
              <w:jc w:val="both"/>
            </w:pPr>
            <w:r>
              <w:t>(the “</w:t>
            </w:r>
            <w:r w:rsidRPr="00A34DAE">
              <w:t>Service Delivery Model</w:t>
            </w:r>
            <w:r>
              <w:t xml:space="preserve">”) </w:t>
            </w:r>
            <w:r w:rsidR="00DA4A63">
              <w:t>listed below</w:t>
            </w:r>
            <w:r w:rsidR="006463D3">
              <w:t xml:space="preserve"> </w:t>
            </w:r>
            <w:r w:rsidR="006463D3" w:rsidRPr="003A72F8">
              <w:rPr>
                <w:color w:val="EE0000"/>
              </w:rPr>
              <w:t>(do not delete any of the</w:t>
            </w:r>
            <w:r w:rsidR="003A72F8" w:rsidRPr="003A72F8">
              <w:rPr>
                <w:color w:val="EE0000"/>
              </w:rPr>
              <w:t>se</w:t>
            </w:r>
            <w:r w:rsidR="006463D3" w:rsidRPr="003A72F8">
              <w:rPr>
                <w:color w:val="EE0000"/>
              </w:rPr>
              <w:t xml:space="preserve"> options)</w:t>
            </w:r>
            <w:r w:rsidR="00DA4A63">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 xml:space="preserve">The items are to be fully prepared on-site (in the school designated food preparation area) and are required to be served/available to each classroom in a timely manner in advance of the student’s lunch time. Food must be at the classrooms, ready to be eaten, at the beginning of the lunch break. See further </w:t>
            </w:r>
            <w:r w:rsidRPr="00645BE5">
              <w:rPr>
                <w:lang w:val="en-IE"/>
              </w:rPr>
              <w:lastRenderedPageBreak/>
              <w:t>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year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20"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lastRenderedPageBreak/>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2"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2"/>
          </w:p>
        </w:tc>
      </w:tr>
    </w:tbl>
    <w:p w14:paraId="0A574401" w14:textId="386DE694"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r w:rsidR="00002E3D" w:rsidRPr="000E5DB7">
              <w:t>paragraph</w:t>
            </w:r>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w:t>
      </w:r>
      <w:r w:rsidRPr="000E5DB7">
        <w:lastRenderedPageBreak/>
        <w:t xml:space="preserve">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21"/>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tenderbox’ available on </w:t>
            </w:r>
            <w:hyperlink r:id="rId22"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6805972" w14:textId="463B6C6E"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r w:rsidRPr="00B87C92">
              <w:rPr>
                <w:color w:val="000000"/>
              </w:rPr>
              <w:t>In order to submit a Tender to the electronic tenderbox, Tenderers must ensure that they follow the necessary steps on the eTenders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5910A94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4DBCC0C6" w14:textId="77777777" w:rsidR="000A2990" w:rsidRDefault="000A2990" w:rsidP="003A382E">
            <w:pPr>
              <w:jc w:val="both"/>
              <w:rPr>
                <w:color w:val="000000"/>
              </w:rPr>
            </w:pPr>
          </w:p>
          <w:p w14:paraId="0AB468C1" w14:textId="09CED355" w:rsidR="000A2990" w:rsidRPr="008430BE" w:rsidRDefault="000A2990" w:rsidP="003A382E">
            <w:pPr>
              <w:jc w:val="both"/>
              <w:rPr>
                <w:color w:val="000000"/>
              </w:rPr>
            </w:pP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3"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4"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5" w:history="1">
              <w:r w:rsidRPr="003C0B09">
                <w:rPr>
                  <w:rStyle w:val="Hyperlink"/>
                  <w:szCs w:val="22"/>
                </w:rPr>
                <w:t>www.etenders.gov.ie</w:t>
              </w:r>
            </w:hyperlink>
            <w:r>
              <w:rPr>
                <w:szCs w:val="22"/>
              </w:rPr>
              <w:t>, in order to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6BE02D26" w14:textId="77777777"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p w14:paraId="7EE798D0" w14:textId="77777777" w:rsidR="000A2990" w:rsidRDefault="000A2990" w:rsidP="00211902">
            <w:pPr>
              <w:jc w:val="both"/>
            </w:pPr>
          </w:p>
          <w:p w14:paraId="0C344E90" w14:textId="2C30F58A" w:rsidR="000A2990" w:rsidRDefault="000A2990" w:rsidP="00211902">
            <w:pPr>
              <w:jc w:val="both"/>
            </w:pPr>
          </w:p>
        </w:tc>
      </w:tr>
    </w:tbl>
    <w:p w14:paraId="72068F9C" w14:textId="3DC2E329" w:rsidR="003C0FB1" w:rsidRDefault="003C0FB1" w:rsidP="00211902">
      <w:pPr>
        <w:pStyle w:val="Heading2"/>
        <w:spacing w:before="0" w:after="120"/>
        <w:jc w:val="both"/>
      </w:pPr>
      <w:r w:rsidRPr="000E5DB7">
        <w:lastRenderedPageBreak/>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lastRenderedPageBreak/>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6"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7"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4DDD6600" w:rsidR="004C37B6" w:rsidRDefault="00FD7C4A" w:rsidP="00220BB7">
            <w:pPr>
              <w:jc w:val="both"/>
            </w:pPr>
            <w:r>
              <w:t>All Tenderers are required to undertake a mandatory site visit (as set out in MR1 below) to view the Contracting Authority’s premises at the school by pre-arranged appointment.</w:t>
            </w:r>
            <w:r w:rsidR="00894991">
              <w:t xml:space="preserve"> </w:t>
            </w:r>
            <w:r w:rsidR="00894991" w:rsidRPr="00894991">
              <w:lastRenderedPageBreak/>
              <w:t>The mandatory site visit must happen before the closing date for clarifications and queries.</w:t>
            </w:r>
            <w:r>
              <w:t xml:space="preserve">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A site visit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44CA0563"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8"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(Guidance for 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47085C97"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9">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18611A6B"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Tenderer) in order to meet building compliance regulations and food l</w:t>
            </w:r>
            <w:r w:rsidR="009D1402">
              <w:rPr>
                <w:rFonts w:cstheme="minorBidi"/>
              </w:rPr>
              <w:t>egislation</w:t>
            </w:r>
            <w:r w:rsidRPr="006269D5">
              <w:rPr>
                <w:rFonts w:cstheme="minorBidi"/>
              </w:rPr>
              <w:t xml:space="preserve"> requirements as identified on </w:t>
            </w:r>
            <w:hyperlink r:id="rId30"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enderer and their technical advisors to fully assess and understand the extent of building and food safety works that must be undertaken in order to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lastRenderedPageBreak/>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50FBE5FE" w:rsidR="000F1F48" w:rsidRPr="003F5F31" w:rsidRDefault="007745E5" w:rsidP="00D03AEB">
                  <w:pPr>
                    <w:spacing w:after="0" w:line="240" w:lineRule="auto"/>
                    <w:rPr>
                      <w:rFonts w:asciiTheme="minorHAnsi" w:hAnsiTheme="minorHAnsi" w:cstheme="minorHAnsi"/>
                      <w:b w:val="0"/>
                      <w:bCs w:val="0"/>
                      <w:szCs w:val="20"/>
                    </w:rPr>
                  </w:pPr>
                  <w:r w:rsidRPr="003F5F31">
                    <w:rPr>
                      <w:rFonts w:asciiTheme="minorHAnsi" w:hAnsiTheme="minorHAnsi" w:cstheme="minorHAnsi"/>
                      <w:b w:val="0"/>
                      <w:bCs w:val="0"/>
                      <w:color w:val="EE0000"/>
                      <w:szCs w:val="20"/>
                    </w:rPr>
                    <w:t xml:space="preserve">Note: </w:t>
                  </w:r>
                  <w:r w:rsidR="000F1F48" w:rsidRPr="003F5F31">
                    <w:rPr>
                      <w:rFonts w:asciiTheme="minorHAnsi" w:hAnsiTheme="minorHAnsi" w:cstheme="minorHAnsi"/>
                      <w:b w:val="0"/>
                      <w:bCs w:val="0"/>
                      <w:color w:val="EE0000"/>
                      <w:szCs w:val="20"/>
                    </w:rPr>
                    <w:t xml:space="preserve">Only relevant to </w:t>
                  </w:r>
                  <w:r w:rsidR="00D20F2C" w:rsidRPr="003F5F31">
                    <w:rPr>
                      <w:rFonts w:asciiTheme="minorHAnsi" w:hAnsiTheme="minorHAnsi" w:cstheme="minorHAnsi"/>
                      <w:b w:val="0"/>
                      <w:bCs w:val="0"/>
                      <w:color w:val="EE0000"/>
                      <w:szCs w:val="20"/>
                    </w:rPr>
                    <w:t xml:space="preserve">Service </w:t>
                  </w:r>
                  <w:r w:rsidR="000F1F48" w:rsidRPr="003F5F31">
                    <w:rPr>
                      <w:rFonts w:asciiTheme="minorHAnsi" w:hAnsiTheme="minorHAnsi" w:cstheme="minorHAnsi"/>
                      <w:b w:val="0"/>
                      <w:bCs w:val="0"/>
                      <w:color w:val="EE0000"/>
                      <w:szCs w:val="20"/>
                    </w:rPr>
                    <w:t>Delivery M</w:t>
                  </w:r>
                  <w:r w:rsidR="00D20F2C" w:rsidRPr="003F5F31">
                    <w:rPr>
                      <w:rFonts w:asciiTheme="minorHAnsi" w:hAnsiTheme="minorHAnsi" w:cstheme="minorHAnsi"/>
                      <w:b w:val="0"/>
                      <w:bCs w:val="0"/>
                      <w:color w:val="EE0000"/>
                      <w:szCs w:val="20"/>
                    </w:rPr>
                    <w:t>odels</w:t>
                  </w:r>
                  <w:r w:rsidR="000F1F48" w:rsidRPr="003F5F31">
                    <w:rPr>
                      <w:rFonts w:asciiTheme="minorHAnsi" w:hAnsiTheme="minorHAnsi" w:cstheme="minorHAnsi"/>
                      <w:b w:val="0"/>
                      <w:bCs w:val="0"/>
                      <w:color w:val="EE0000"/>
                      <w:szCs w:val="20"/>
                    </w:rPr>
                    <w:t xml:space="preserve"> 2,</w:t>
                  </w:r>
                  <w:r w:rsidR="00D20F2C" w:rsidRPr="003F5F31">
                    <w:rPr>
                      <w:rFonts w:asciiTheme="minorHAnsi" w:hAnsiTheme="minorHAnsi" w:cstheme="minorHAnsi"/>
                      <w:b w:val="0"/>
                      <w:bCs w:val="0"/>
                      <w:color w:val="EE0000"/>
                      <w:szCs w:val="20"/>
                    </w:rPr>
                    <w:t xml:space="preserve"> </w:t>
                  </w:r>
                  <w:r w:rsidR="000F1F48" w:rsidRPr="003F5F31">
                    <w:rPr>
                      <w:rFonts w:asciiTheme="minorHAnsi" w:hAnsiTheme="minorHAnsi" w:cstheme="minorHAnsi"/>
                      <w:b w:val="0"/>
                      <w:bCs w:val="0"/>
                      <w:color w:val="EE0000"/>
                      <w:szCs w:val="20"/>
                    </w:rPr>
                    <w:t xml:space="preserve">3 or 4 as set out </w:t>
                  </w:r>
                  <w:r w:rsidR="00D20F2C" w:rsidRPr="003F5F31">
                    <w:rPr>
                      <w:rFonts w:asciiTheme="minorHAnsi" w:hAnsiTheme="minorHAnsi" w:cstheme="minorHAnsi"/>
                      <w:b w:val="0"/>
                      <w:bCs w:val="0"/>
                      <w:color w:val="EE0000"/>
                      <w:szCs w:val="20"/>
                    </w:rPr>
                    <w:t xml:space="preserve">above </w:t>
                  </w:r>
                  <w:r w:rsidR="000F1F48" w:rsidRPr="003F5F31">
                    <w:rPr>
                      <w:rFonts w:asciiTheme="minorHAnsi" w:hAnsiTheme="minorHAnsi" w:cstheme="minorHAnsi"/>
                      <w:b w:val="0"/>
                      <w:bCs w:val="0"/>
                      <w:color w:val="EE0000"/>
                      <w:szCs w:val="20"/>
                    </w:rPr>
                    <w:t xml:space="preserve">in 1.2 of the CFT. </w:t>
                  </w: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Only those Tenderers who have:-</w:t>
            </w:r>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50F152AA" w14:textId="1DAB0FA7" w:rsidR="003C0FB1" w:rsidRPr="00830A49" w:rsidRDefault="003C0FB1" w:rsidP="00EE6D3D">
      <w:pPr>
        <w:pStyle w:val="Heading2"/>
        <w:spacing w:before="0" w:after="120"/>
        <w:ind w:left="142"/>
        <w:jc w:val="both"/>
      </w:pPr>
      <w:r w:rsidRPr="00830A49">
        <w:lastRenderedPageBreak/>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2CDCDD06" w14:textId="77777777" w:rsidR="002A26D1" w:rsidRPr="00D20F2C" w:rsidRDefault="002A26D1" w:rsidP="002A26D1">
      <w:pPr>
        <w:ind w:left="720" w:right="-1"/>
        <w:jc w:val="both"/>
        <w:rPr>
          <w:szCs w:val="22"/>
        </w:rPr>
      </w:pPr>
      <w:bookmarkStart w:id="3" w:name="Text81"/>
      <w:r w:rsidRPr="00D20F2C">
        <w:rPr>
          <w:szCs w:val="22"/>
        </w:rPr>
        <w:t>Tenderers must declare in the T</w:t>
      </w:r>
      <w:r>
        <w:rPr>
          <w:szCs w:val="22"/>
        </w:rPr>
        <w:t xml:space="preserve">RD </w:t>
      </w:r>
      <w:r w:rsidRPr="00D20F2C">
        <w:rPr>
          <w:szCs w:val="22"/>
        </w:rPr>
        <w:t>that they satisfy the</w:t>
      </w:r>
      <w:r>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p>
    <w:p w14:paraId="3017E714" w14:textId="77777777" w:rsidR="002A26D1" w:rsidRDefault="002A26D1" w:rsidP="002A26D1">
      <w:pPr>
        <w:pStyle w:val="ListParagraph"/>
        <w:numPr>
          <w:ilvl w:val="1"/>
          <w:numId w:val="73"/>
        </w:numPr>
        <w:ind w:left="1797" w:hanging="357"/>
        <w:contextualSpacing w:val="0"/>
        <w:jc w:val="both"/>
      </w:pPr>
      <w:r w:rsidRPr="00D20F2C">
        <w:rPr>
          <w:b/>
          <w:bCs/>
          <w:szCs w:val="22"/>
        </w:rPr>
        <w:t>Tenderers must confirm</w:t>
      </w:r>
      <w:r w:rsidRPr="00D20F2C">
        <w:rPr>
          <w:szCs w:val="22"/>
        </w:rPr>
        <w:t xml:space="preserve"> that they are registered as Food Business Operators (FBOs) </w:t>
      </w:r>
      <w:r w:rsidRPr="00D20F2C">
        <w:t>with the Health Service Executive (HSE)</w:t>
      </w:r>
      <w:r>
        <w:t>,</w:t>
      </w:r>
      <w:r w:rsidRPr="00D20F2C">
        <w:t xml:space="preserve"> or the Department of Agriculture, Food and Marine (DAFM), as appropriate to their operation.</w:t>
      </w:r>
    </w:p>
    <w:p w14:paraId="2008B113" w14:textId="77777777" w:rsidR="002A26D1" w:rsidRDefault="002A26D1" w:rsidP="002A26D1">
      <w:pPr>
        <w:pStyle w:val="ListParagraph"/>
        <w:ind w:left="1797"/>
        <w:contextualSpacing w:val="0"/>
        <w:jc w:val="both"/>
        <w:rPr>
          <w:rFonts w:asciiTheme="minorHAnsi" w:hAnsiTheme="minorHAnsi" w:cstheme="minorHAnsi"/>
          <w:bCs/>
          <w:szCs w:val="22"/>
        </w:rPr>
      </w:pPr>
      <w:r w:rsidRPr="00C1573B">
        <w:rPr>
          <w:rFonts w:asciiTheme="minorHAnsi" w:hAnsiTheme="minorHAnsi" w:cstheme="minorHAnsi"/>
          <w:b/>
          <w:szCs w:val="22"/>
        </w:rPr>
        <w:lastRenderedPageBreak/>
        <w:t>Supporting Documentation required:</w:t>
      </w:r>
      <w:r w:rsidRPr="00C1573B">
        <w:rPr>
          <w:rFonts w:asciiTheme="minorHAnsi" w:hAnsiTheme="minorHAnsi" w:cstheme="minorHAnsi"/>
          <w:bCs/>
          <w:szCs w:val="22"/>
        </w:rPr>
        <w:t xml:space="preserve"> Copy of acknowledgement of notification letter or copy of approval certificate from the competent authority must be submitted with their Tender.</w:t>
      </w:r>
    </w:p>
    <w:p w14:paraId="087DF255" w14:textId="77777777" w:rsidR="002A26D1" w:rsidRPr="00663C93" w:rsidRDefault="002A26D1" w:rsidP="002A26D1">
      <w:pPr>
        <w:pStyle w:val="ListParagraph"/>
        <w:ind w:left="1797" w:firstLine="3"/>
      </w:pPr>
      <w:r w:rsidRPr="00663C93">
        <w:t xml:space="preserve">Where the delivery of this Contract results in any significant changes to the </w:t>
      </w:r>
      <w:r w:rsidRPr="00663C93">
        <w:tab/>
        <w:t xml:space="preserve">   successful Tenderer’s normal food business operations, the successful Tenderer shall:</w:t>
      </w:r>
    </w:p>
    <w:p w14:paraId="62C664D8" w14:textId="77777777" w:rsidR="002A26D1" w:rsidRPr="00663C93" w:rsidRDefault="002A26D1" w:rsidP="002A26D1">
      <w:pPr>
        <w:pStyle w:val="ListParagraph"/>
        <w:numPr>
          <w:ilvl w:val="0"/>
          <w:numId w:val="76"/>
        </w:numPr>
        <w:contextualSpacing w:val="0"/>
      </w:pPr>
      <w:r w:rsidRPr="00663C93">
        <w:t>Inform its competent authority, prior to commencement, of any such changes arising from the performance of this Contract;</w:t>
      </w:r>
    </w:p>
    <w:p w14:paraId="7017949F" w14:textId="77777777" w:rsidR="002A26D1" w:rsidRPr="00663C93" w:rsidRDefault="002A26D1" w:rsidP="002A26D1">
      <w:pPr>
        <w:pStyle w:val="ListParagraph"/>
        <w:numPr>
          <w:ilvl w:val="0"/>
          <w:numId w:val="76"/>
        </w:numPr>
        <w:contextualSpacing w:val="0"/>
      </w:pPr>
      <w:r w:rsidRPr="00663C93">
        <w:t>Review and, where appropriate, update its Food Safety Management System (including HACCP-based procedures) to reflect the new or revised activities associated with the provision of School Meals; and</w:t>
      </w:r>
    </w:p>
    <w:p w14:paraId="53AD9604" w14:textId="77777777" w:rsidR="002A26D1" w:rsidRPr="00663C93" w:rsidRDefault="002A26D1" w:rsidP="002A26D1">
      <w:pPr>
        <w:pStyle w:val="ListParagraph"/>
        <w:numPr>
          <w:ilvl w:val="0"/>
          <w:numId w:val="76"/>
        </w:numPr>
        <w:contextualSpacing w:val="0"/>
      </w:pPr>
      <w:r w:rsidRPr="00663C93">
        <w:t>Retain records demonstrating that these reviews and updates have been undertaken.</w:t>
      </w:r>
    </w:p>
    <w:p w14:paraId="4560F3D7" w14:textId="77777777" w:rsidR="002A26D1" w:rsidRPr="00C1573B" w:rsidRDefault="002A26D1" w:rsidP="002A26D1">
      <w:pPr>
        <w:pStyle w:val="ListParagraph"/>
        <w:ind w:left="1440"/>
        <w:contextualSpacing w:val="0"/>
      </w:pPr>
      <w:r w:rsidRPr="00663C93">
        <w:t>The successful Tenderer may be requested to confirm to the Contracting Authority that the competent authority has been notified and that appropriate food safety controls remain in place.</w:t>
      </w:r>
    </w:p>
    <w:p w14:paraId="33775786" w14:textId="77777777" w:rsidR="002A26D1" w:rsidRPr="003F6B7D" w:rsidRDefault="002A26D1" w:rsidP="002A26D1">
      <w:pPr>
        <w:pStyle w:val="ListParagraph"/>
        <w:numPr>
          <w:ilvl w:val="1"/>
          <w:numId w:val="73"/>
        </w:numPr>
        <w:ind w:left="1797" w:hanging="357"/>
        <w:contextualSpacing w:val="0"/>
        <w:jc w:val="both"/>
        <w:rPr>
          <w:szCs w:val="22"/>
        </w:rPr>
      </w:pPr>
      <w:bookmarkStart w:id="4" w:name="_Hlk213073483"/>
      <w:r w:rsidRPr="003F6B7D">
        <w:rPr>
          <w:szCs w:val="22"/>
        </w:rPr>
        <w:t xml:space="preserve">Tenderers must demonstrate that they have the level of experience and capacity to deliver the Services required, as set out in this CFT, by providing details of </w:t>
      </w:r>
      <w:r w:rsidRPr="00C736AE">
        <w:rPr>
          <w:szCs w:val="22"/>
          <w:u w:val="single"/>
        </w:rPr>
        <w:t>at least three (3)</w:t>
      </w:r>
      <w:r w:rsidRPr="003F6B7D">
        <w:rPr>
          <w:szCs w:val="22"/>
        </w:rPr>
        <w:t xml:space="preserve"> previous contract examples (public sector or private sector) which operated within the last three years and </w:t>
      </w:r>
      <w:r w:rsidRPr="00C736AE">
        <w:rPr>
          <w:szCs w:val="22"/>
          <w:u w:val="single"/>
        </w:rPr>
        <w:t>collectively</w:t>
      </w:r>
      <w:r w:rsidRPr="003F6B7D">
        <w:rPr>
          <w:szCs w:val="22"/>
        </w:rPr>
        <w:t xml:space="preserve">, demonstrating that they have successfully delivered </w:t>
      </w:r>
      <w:r>
        <w:rPr>
          <w:szCs w:val="22"/>
        </w:rPr>
        <w:t xml:space="preserve">hot </w:t>
      </w:r>
      <w:r w:rsidRPr="003F6B7D">
        <w:rPr>
          <w:szCs w:val="22"/>
        </w:rPr>
        <w:t>catering services of a similar nature (for the avoidance of doubt, this does not have to be for school meals), scale and value to those detailed in this CFT and in Appendix 1 below in the last three years.</w:t>
      </w:r>
    </w:p>
    <w:p w14:paraId="0465700C" w14:textId="77777777" w:rsidR="002A26D1" w:rsidRPr="003F6B7D" w:rsidRDefault="002A26D1" w:rsidP="002A26D1">
      <w:pPr>
        <w:pStyle w:val="ListParagraph"/>
        <w:numPr>
          <w:ilvl w:val="1"/>
          <w:numId w:val="73"/>
        </w:numPr>
        <w:ind w:left="1797" w:hanging="357"/>
        <w:contextualSpacing w:val="0"/>
        <w:rPr>
          <w:szCs w:val="22"/>
        </w:rPr>
      </w:pPr>
      <w:r w:rsidRPr="003F6B7D">
        <w:rPr>
          <w:szCs w:val="22"/>
        </w:rPr>
        <w:t>In respect of the previous contracts submitted, to pass this selection criterion, combined the contract examples must meet each of the following:</w:t>
      </w:r>
    </w:p>
    <w:p w14:paraId="428830F6" w14:textId="77777777" w:rsidR="002A26D1" w:rsidRDefault="002A26D1" w:rsidP="002A26D1">
      <w:pPr>
        <w:pStyle w:val="ListParagraph"/>
        <w:ind w:left="1797" w:firstLine="363"/>
        <w:rPr>
          <w:szCs w:val="22"/>
        </w:rPr>
      </w:pPr>
      <w:r w:rsidRPr="003F6B7D">
        <w:rPr>
          <w:b/>
          <w:bCs/>
          <w:szCs w:val="22"/>
        </w:rPr>
        <w:t>Nature:</w:t>
      </w:r>
      <w:r w:rsidRPr="003F6B7D">
        <w:rPr>
          <w:szCs w:val="22"/>
        </w:rPr>
        <w:t xml:space="preserve"> </w:t>
      </w:r>
      <w:r w:rsidRPr="003F6B7D">
        <w:rPr>
          <w:szCs w:val="22"/>
        </w:rPr>
        <w:tab/>
        <w:t>Must have been a food catering service contract;</w:t>
      </w:r>
    </w:p>
    <w:p w14:paraId="7DCB1478" w14:textId="77777777" w:rsidR="002A26D1" w:rsidRDefault="002A26D1" w:rsidP="002A26D1">
      <w:pPr>
        <w:pStyle w:val="ListParagraph"/>
        <w:ind w:left="1797" w:firstLine="363"/>
        <w:rPr>
          <w:szCs w:val="22"/>
        </w:rPr>
      </w:pPr>
    </w:p>
    <w:p w14:paraId="72DD4E41" w14:textId="77777777" w:rsidR="002A26D1" w:rsidRDefault="002A26D1" w:rsidP="002A26D1">
      <w:pPr>
        <w:pStyle w:val="ListParagraph"/>
        <w:ind w:left="3600" w:hanging="1440"/>
        <w:rPr>
          <w:szCs w:val="22"/>
        </w:rPr>
      </w:pPr>
      <w:r w:rsidRPr="003F6B7D">
        <w:rPr>
          <w:b/>
          <w:bCs/>
          <w:szCs w:val="22"/>
        </w:rPr>
        <w:t xml:space="preserve">Scale*: </w:t>
      </w:r>
      <w:r w:rsidRPr="003F6B7D">
        <w:rPr>
          <w:b/>
          <w:bCs/>
          <w:szCs w:val="22"/>
        </w:rPr>
        <w:tab/>
      </w:r>
      <w:r w:rsidRPr="003F6B7D">
        <w:rPr>
          <w:szCs w:val="22"/>
        </w:rPr>
        <w:t xml:space="preserve">Average number of meals produced/delivered per day over the term of the contract examples </w:t>
      </w:r>
      <w:r w:rsidRPr="003F6B7D">
        <w:rPr>
          <w:szCs w:val="22"/>
          <w:u w:val="single"/>
        </w:rPr>
        <w:t>collectively</w:t>
      </w:r>
      <w:r w:rsidRPr="003F6B7D">
        <w:rPr>
          <w:szCs w:val="22"/>
        </w:rPr>
        <w:t xml:space="preserve"> must have been 60%** or more of the number of meals required in this Competition;</w:t>
      </w:r>
    </w:p>
    <w:p w14:paraId="2F100DD3" w14:textId="77777777" w:rsidR="002A26D1" w:rsidRPr="003F6B7D" w:rsidRDefault="002A26D1" w:rsidP="002A26D1">
      <w:pPr>
        <w:pStyle w:val="ListParagraph"/>
        <w:ind w:left="3600" w:hanging="1440"/>
        <w:rPr>
          <w:szCs w:val="22"/>
        </w:rPr>
      </w:pPr>
    </w:p>
    <w:p w14:paraId="15EF1506" w14:textId="77777777" w:rsidR="002A26D1" w:rsidRPr="003F6B7D" w:rsidRDefault="002A26D1" w:rsidP="002A26D1">
      <w:pPr>
        <w:pStyle w:val="ListParagraph"/>
        <w:ind w:left="1797"/>
        <w:rPr>
          <w:szCs w:val="22"/>
        </w:rPr>
      </w:pPr>
      <w:r w:rsidRPr="003F6B7D">
        <w:rPr>
          <w:szCs w:val="22"/>
        </w:rPr>
        <w:t>*For the avoidance of doubt, each previous contract example does not have to meet the 60% threshold. A Tenderer may submit more than three previous contracts that when combined meet the 60% threshold (over the same period of time).</w:t>
      </w:r>
    </w:p>
    <w:p w14:paraId="10063198" w14:textId="77777777" w:rsidR="002A26D1" w:rsidRPr="003F6B7D" w:rsidRDefault="002A26D1" w:rsidP="002A26D1">
      <w:pPr>
        <w:pStyle w:val="ListParagraph"/>
        <w:ind w:left="1797"/>
        <w:jc w:val="both"/>
        <w:rPr>
          <w:szCs w:val="22"/>
        </w:rPr>
      </w:pPr>
    </w:p>
    <w:p w14:paraId="58A9405A" w14:textId="77777777" w:rsidR="002A26D1" w:rsidRPr="003F6B7D" w:rsidRDefault="002A26D1" w:rsidP="002A26D1">
      <w:pPr>
        <w:pStyle w:val="ListParagraph"/>
        <w:ind w:left="1797"/>
        <w:rPr>
          <w:szCs w:val="22"/>
        </w:rPr>
      </w:pPr>
      <w:r w:rsidRPr="003F6B7D">
        <w:rPr>
          <w:szCs w:val="22"/>
        </w:rPr>
        <w:t>** The total maximum possible number of meals required for the duration of the contract is set out in table 1 above.</w:t>
      </w:r>
      <w:bookmarkEnd w:id="4"/>
    </w:p>
    <w:p w14:paraId="70169602" w14:textId="77777777" w:rsidR="002A26D1" w:rsidRDefault="002A26D1" w:rsidP="002A26D1">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Pr>
          <w:rFonts w:asciiTheme="minorHAnsi" w:hAnsiTheme="minorHAnsi" w:cstheme="minorHAnsi"/>
          <w:szCs w:val="22"/>
        </w:rPr>
        <w:t xml:space="preserve">Tenderer </w:t>
      </w:r>
      <w:r w:rsidRPr="00BA756B">
        <w:rPr>
          <w:rFonts w:asciiTheme="minorHAnsi" w:hAnsiTheme="minorHAnsi" w:cstheme="minorHAnsi"/>
          <w:szCs w:val="22"/>
        </w:rPr>
        <w:t xml:space="preserve">must provide the contract examples and referee contact details in the table provided in </w:t>
      </w:r>
      <w:r>
        <w:rPr>
          <w:rFonts w:asciiTheme="minorHAnsi" w:hAnsiTheme="minorHAnsi" w:cstheme="minorHAnsi"/>
          <w:szCs w:val="22"/>
        </w:rPr>
        <w:t>the TRD</w:t>
      </w:r>
      <w:r w:rsidRPr="002403C5">
        <w:rPr>
          <w:rFonts w:asciiTheme="minorHAnsi" w:hAnsiTheme="minorHAnsi" w:cstheme="minorHAnsi"/>
          <w:szCs w:val="22"/>
        </w:rPr>
        <w:t xml:space="preserve"> for</w:t>
      </w:r>
      <w:r w:rsidRPr="00BA756B">
        <w:rPr>
          <w:rFonts w:asciiTheme="minorHAnsi" w:hAnsiTheme="minorHAnsi" w:cstheme="minorHAnsi"/>
          <w:szCs w:val="22"/>
        </w:rPr>
        <w:t xml:space="preserve"> each of the contract examples given.</w:t>
      </w:r>
    </w:p>
    <w:p w14:paraId="2D85B859"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lastRenderedPageBreak/>
        <w:t>In addition, Tenderers must also provide with their Response a written reference from three of the named referees in respect of the previous contract examples submitted.</w:t>
      </w:r>
    </w:p>
    <w:p w14:paraId="7DFDFE47"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 xml:space="preserve">Each reference provided 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1410E2BB"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In order to verify a contract or reference, or in the event of insufficient detail in the reference, the Contracting Authority may contact any of submitted referees for verification purposes without prior notice to the Tenderer.</w:t>
      </w:r>
    </w:p>
    <w:p w14:paraId="66D6DA00" w14:textId="77777777" w:rsidR="002A26D1" w:rsidRDefault="002A26D1" w:rsidP="002A26D1">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3"/>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by the use of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W w:w="4612" w:type="pct"/>
        <w:tblInd w:w="704" w:type="dxa"/>
        <w:tblLook w:val="04A0" w:firstRow="1" w:lastRow="0" w:firstColumn="1" w:lastColumn="0" w:noHBand="0" w:noVBand="1"/>
      </w:tblPr>
      <w:tblGrid>
        <w:gridCol w:w="1358"/>
        <w:gridCol w:w="1248"/>
        <w:gridCol w:w="5752"/>
      </w:tblGrid>
      <w:tr w:rsidR="000F6982" w:rsidRPr="000F6982" w14:paraId="5188DCE4" w14:textId="77777777" w:rsidTr="000F6982">
        <w:trPr>
          <w:trHeight w:val="543"/>
        </w:trPr>
        <w:tc>
          <w:tcPr>
            <w:tcW w:w="846" w:type="pct"/>
            <w:tcBorders>
              <w:top w:val="single" w:sz="4" w:space="0" w:color="auto"/>
              <w:left w:val="single" w:sz="4" w:space="0" w:color="auto"/>
              <w:bottom w:val="single" w:sz="4" w:space="0" w:color="auto"/>
              <w:right w:val="single" w:sz="4" w:space="0" w:color="auto"/>
            </w:tcBorders>
            <w:shd w:val="clear" w:color="auto" w:fill="333399"/>
            <w:hideMark/>
          </w:tcPr>
          <w:p w14:paraId="68778DFB" w14:textId="77777777" w:rsidR="000F6982" w:rsidRPr="000F6982" w:rsidRDefault="000F6982" w:rsidP="000F6982">
            <w:pPr>
              <w:jc w:val="both"/>
              <w:rPr>
                <w:b/>
                <w:color w:val="FFFFFF" w:themeColor="background1"/>
              </w:rPr>
            </w:pPr>
            <w:r w:rsidRPr="000F6982">
              <w:rPr>
                <w:b/>
                <w:color w:val="FFFFFF" w:themeColor="background1"/>
              </w:rPr>
              <w:t>ID</w:t>
            </w:r>
          </w:p>
        </w:tc>
        <w:tc>
          <w:tcPr>
            <w:tcW w:w="680" w:type="pct"/>
            <w:tcBorders>
              <w:top w:val="single" w:sz="4" w:space="0" w:color="auto"/>
              <w:left w:val="single" w:sz="4" w:space="0" w:color="auto"/>
              <w:bottom w:val="single" w:sz="4" w:space="0" w:color="auto"/>
              <w:right w:val="single" w:sz="4" w:space="0" w:color="auto"/>
            </w:tcBorders>
            <w:shd w:val="clear" w:color="auto" w:fill="333399"/>
            <w:hideMark/>
          </w:tcPr>
          <w:p w14:paraId="4D8EC66D" w14:textId="77777777" w:rsidR="000F6982" w:rsidRPr="000F6982" w:rsidRDefault="000F6982" w:rsidP="000F6982">
            <w:pPr>
              <w:jc w:val="both"/>
              <w:rPr>
                <w:b/>
                <w:color w:val="FFFFFF" w:themeColor="background1"/>
              </w:rPr>
            </w:pPr>
            <w:r w:rsidRPr="000F6982">
              <w:rPr>
                <w:b/>
                <w:color w:val="FFFFFF" w:themeColor="background1"/>
              </w:rPr>
              <w:t>Criteria</w:t>
            </w:r>
          </w:p>
        </w:tc>
        <w:tc>
          <w:tcPr>
            <w:tcW w:w="3473" w:type="pct"/>
            <w:tcBorders>
              <w:top w:val="single" w:sz="4" w:space="0" w:color="auto"/>
              <w:left w:val="single" w:sz="4" w:space="0" w:color="auto"/>
              <w:bottom w:val="single" w:sz="4" w:space="0" w:color="auto"/>
              <w:right w:val="single" w:sz="4" w:space="0" w:color="auto"/>
            </w:tcBorders>
            <w:shd w:val="clear" w:color="auto" w:fill="333399"/>
            <w:hideMark/>
          </w:tcPr>
          <w:p w14:paraId="795F212E" w14:textId="77777777" w:rsidR="000F6982" w:rsidRPr="000F6982" w:rsidRDefault="000F6982" w:rsidP="000F6982">
            <w:pPr>
              <w:rPr>
                <w:b/>
                <w:color w:val="FFFFFF" w:themeColor="background1"/>
              </w:rPr>
            </w:pPr>
            <w:r w:rsidRPr="000F6982">
              <w:rPr>
                <w:b/>
                <w:color w:val="FFFFFF" w:themeColor="background1"/>
              </w:rPr>
              <w:t>Requirement</w:t>
            </w:r>
          </w:p>
        </w:tc>
      </w:tr>
      <w:tr w:rsidR="000F6982" w:rsidRPr="000F6982" w14:paraId="4FFB468A" w14:textId="77777777" w:rsidTr="000F6982">
        <w:trPr>
          <w:trHeight w:val="699"/>
        </w:trPr>
        <w:tc>
          <w:tcPr>
            <w:tcW w:w="846" w:type="pct"/>
            <w:tcBorders>
              <w:top w:val="single" w:sz="4" w:space="0" w:color="auto"/>
              <w:left w:val="single" w:sz="4" w:space="0" w:color="auto"/>
              <w:bottom w:val="single" w:sz="4" w:space="0" w:color="auto"/>
              <w:right w:val="single" w:sz="4" w:space="0" w:color="auto"/>
            </w:tcBorders>
            <w:hideMark/>
          </w:tcPr>
          <w:p w14:paraId="0A8F0859" w14:textId="77777777" w:rsidR="000F6982" w:rsidRPr="000F6982" w:rsidRDefault="000F6982" w:rsidP="000F6982">
            <w:bookmarkStart w:id="5" w:name="_Toc206356122"/>
            <w:r w:rsidRPr="000F6982">
              <w:t>MR01</w:t>
            </w:r>
            <w:bookmarkEnd w:id="5"/>
          </w:p>
          <w:p w14:paraId="2C3FF8ED" w14:textId="77777777" w:rsidR="000F6982" w:rsidRPr="000F6982" w:rsidRDefault="000F6982" w:rsidP="000F6982">
            <w:bookmarkStart w:id="6" w:name="_Toc206356123"/>
            <w:r w:rsidRPr="000F6982">
              <w:t>(MR)</w:t>
            </w:r>
            <w:bookmarkEnd w:id="6"/>
          </w:p>
        </w:tc>
        <w:tc>
          <w:tcPr>
            <w:tcW w:w="680" w:type="pct"/>
            <w:tcBorders>
              <w:top w:val="single" w:sz="4" w:space="0" w:color="auto"/>
              <w:left w:val="single" w:sz="4" w:space="0" w:color="auto"/>
              <w:bottom w:val="single" w:sz="4" w:space="0" w:color="auto"/>
              <w:right w:val="single" w:sz="4" w:space="0" w:color="auto"/>
            </w:tcBorders>
            <w:hideMark/>
          </w:tcPr>
          <w:p w14:paraId="2D3D7796" w14:textId="77777777" w:rsidR="000F6982" w:rsidRPr="000F6982" w:rsidRDefault="000F6982" w:rsidP="000F6982">
            <w:bookmarkStart w:id="7" w:name="_Toc206356124"/>
            <w:r w:rsidRPr="000F6982">
              <w:t>Site Visit</w:t>
            </w:r>
            <w:bookmarkEnd w:id="7"/>
          </w:p>
          <w:p w14:paraId="2A218704" w14:textId="77777777" w:rsidR="000F6982" w:rsidRPr="000F6982" w:rsidRDefault="000F6982" w:rsidP="000F6982">
            <w:bookmarkStart w:id="8" w:name="_Toc206356125"/>
            <w:r w:rsidRPr="000F6982">
              <w:t>And</w:t>
            </w:r>
            <w:bookmarkEnd w:id="8"/>
          </w:p>
          <w:p w14:paraId="63456FE7" w14:textId="77777777" w:rsidR="000F6982" w:rsidRPr="000F6982" w:rsidRDefault="000F6982" w:rsidP="000F6982">
            <w:bookmarkStart w:id="9" w:name="_Toc206356126"/>
            <w:r w:rsidRPr="000F6982">
              <w:t>Submission of the required Declaration</w:t>
            </w:r>
            <w:bookmarkEnd w:id="9"/>
            <w:r w:rsidRPr="000F6982">
              <w:t xml:space="preserve"> </w:t>
            </w:r>
          </w:p>
        </w:tc>
        <w:tc>
          <w:tcPr>
            <w:tcW w:w="3473" w:type="pct"/>
            <w:tcBorders>
              <w:top w:val="single" w:sz="4" w:space="0" w:color="auto"/>
              <w:left w:val="single" w:sz="4" w:space="0" w:color="auto"/>
              <w:bottom w:val="single" w:sz="4" w:space="0" w:color="auto"/>
              <w:right w:val="single" w:sz="4" w:space="0" w:color="auto"/>
            </w:tcBorders>
          </w:tcPr>
          <w:p w14:paraId="79E2EDBF" w14:textId="77777777" w:rsidR="000F6982" w:rsidRPr="000F6982" w:rsidRDefault="000F6982" w:rsidP="000F6982">
            <w:pPr>
              <w:jc w:val="both"/>
            </w:pPr>
            <w:r w:rsidRPr="000F6982">
              <w:t xml:space="preserve">The Contracting Authority requires all Tenderers to visit and review the entire school campus. </w:t>
            </w:r>
          </w:p>
          <w:p w14:paraId="11C7A9C2" w14:textId="77777777" w:rsidR="000F6982" w:rsidRPr="000F6982" w:rsidRDefault="000F6982" w:rsidP="000F6982">
            <w:pPr>
              <w:jc w:val="both"/>
            </w:pPr>
            <w:r w:rsidRPr="000F6982">
              <w:t xml:space="preserve">In advance of the mandatory site visit, Tenderers are required to have read and familiarised themselves with content and requirements set down in the Department of Education Technical Note Guidance </w:t>
            </w:r>
            <w:hyperlink r:id="rId31" w:history="1">
              <w:r w:rsidRPr="000F6982">
                <w:rPr>
                  <w:rStyle w:val="Hyperlink"/>
                </w:rPr>
                <w:t>SDG02 TN-06</w:t>
              </w:r>
            </w:hyperlink>
            <w:r w:rsidRPr="000F6982">
              <w:t xml:space="preserve"> (Guidance for Existing Primary Schools in Relation to Facilities for Provision of School Meals) and section 2.20 above.</w:t>
            </w:r>
          </w:p>
          <w:p w14:paraId="33C82436" w14:textId="77777777" w:rsidR="000F6982" w:rsidRPr="000F6982" w:rsidRDefault="000F6982" w:rsidP="000F6982">
            <w:pPr>
              <w:jc w:val="both"/>
              <w:rPr>
                <w:b/>
                <w:bCs/>
              </w:rPr>
            </w:pPr>
            <w:r w:rsidRPr="000F6982">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w:t>
            </w:r>
            <w:r w:rsidRPr="000F6982">
              <w:lastRenderedPageBreak/>
              <w:t xml:space="preserve">Department of Education Technical Note Guidance </w:t>
            </w:r>
            <w:hyperlink r:id="rId32" w:history="1">
              <w:r w:rsidRPr="000F6982">
                <w:rPr>
                  <w:rStyle w:val="Hyperlink"/>
                  <w:b/>
                  <w:bCs/>
                </w:rPr>
                <w:t>SDG02 TN-06</w:t>
              </w:r>
            </w:hyperlink>
            <w:r w:rsidRPr="000F6982">
              <w:rPr>
                <w:b/>
                <w:bCs/>
              </w:rPr>
              <w:t>.</w:t>
            </w:r>
          </w:p>
          <w:p w14:paraId="2021EFF4" w14:textId="77777777" w:rsidR="000F6982" w:rsidRPr="000F6982" w:rsidRDefault="000F6982" w:rsidP="000F6982">
            <w:pPr>
              <w:jc w:val="both"/>
              <w:rPr>
                <w:b/>
              </w:rPr>
            </w:pPr>
            <w:r w:rsidRPr="000F6982">
              <w:rPr>
                <w:b/>
              </w:rPr>
              <w:t>Note: If the Tenderer’s position is that no works are required</w:t>
            </w:r>
            <w:r w:rsidRPr="000F6982">
              <w:t xml:space="preserve">, </w:t>
            </w:r>
            <w:r w:rsidRPr="000F6982">
              <w:rPr>
                <w:b/>
              </w:rPr>
              <w:t>then the rationale for this position must be clearly set out in the declaration referred to below.</w:t>
            </w:r>
          </w:p>
          <w:p w14:paraId="68EC801D" w14:textId="77777777" w:rsidR="000F6982" w:rsidRPr="000F6982" w:rsidRDefault="000F6982" w:rsidP="000F6982">
            <w:pPr>
              <w:jc w:val="both"/>
              <w:rPr>
                <w:b/>
                <w:bCs/>
              </w:rPr>
            </w:pPr>
            <w:r w:rsidRPr="000F6982">
              <w:rPr>
                <w:b/>
                <w:bCs/>
              </w:rPr>
              <w:t>To pass this Mandatory requirement Tenderers must:</w:t>
            </w:r>
          </w:p>
          <w:p w14:paraId="53FBD4B1" w14:textId="77777777" w:rsidR="000F6982" w:rsidRPr="000F6982" w:rsidRDefault="000F6982" w:rsidP="000F6982">
            <w:pPr>
              <w:numPr>
                <w:ilvl w:val="0"/>
                <w:numId w:val="77"/>
              </w:numPr>
              <w:jc w:val="both"/>
            </w:pPr>
            <w:r w:rsidRPr="000F6982">
              <w:rPr>
                <w:b/>
                <w:bCs/>
              </w:rPr>
              <w:t>Conduct the site visit</w:t>
            </w:r>
            <w:r w:rsidRPr="000F6982">
              <w:t xml:space="preserve"> on the date set out in Table 1 above: and </w:t>
            </w:r>
          </w:p>
          <w:p w14:paraId="7F1B6350" w14:textId="77777777" w:rsidR="000F6982" w:rsidRPr="000F6982" w:rsidRDefault="000F6982" w:rsidP="000F6982">
            <w:pPr>
              <w:numPr>
                <w:ilvl w:val="0"/>
                <w:numId w:val="77"/>
              </w:numPr>
              <w:jc w:val="both"/>
            </w:pPr>
            <w:r w:rsidRPr="000F6982">
              <w:rPr>
                <w:b/>
                <w:bCs/>
              </w:rPr>
              <w:t xml:space="preserve">Submit with their Tender </w:t>
            </w:r>
            <w:r w:rsidRPr="000F6982">
              <w:t>a Declaration which must include at a minimum:</w:t>
            </w:r>
          </w:p>
          <w:p w14:paraId="58BDEC2C" w14:textId="77777777" w:rsidR="000F6982" w:rsidRPr="000F6982" w:rsidRDefault="000F6982" w:rsidP="000F6982">
            <w:pPr>
              <w:numPr>
                <w:ilvl w:val="1"/>
                <w:numId w:val="78"/>
              </w:numPr>
              <w:jc w:val="both"/>
            </w:pPr>
            <w:r w:rsidRPr="000F6982">
              <w:t>Confirmation that a site visit has been carried out on a specified date and who was in attendance on behalf of the Tenderer.</w:t>
            </w:r>
          </w:p>
          <w:p w14:paraId="091A346C" w14:textId="77777777" w:rsidR="000F6982" w:rsidRPr="000F6982" w:rsidRDefault="000F6982" w:rsidP="000F6982">
            <w:pPr>
              <w:numPr>
                <w:ilvl w:val="1"/>
                <w:numId w:val="78"/>
              </w:numPr>
              <w:jc w:val="both"/>
            </w:pPr>
            <w:r w:rsidRPr="000F6982">
              <w:t xml:space="preserve">Confirmation that a preliminary risk assessment has been carried out in accordance with the requirements of SDG 02-TN06 and that the successful Tenderer will undertake to comply with all the health and safety requirements. </w:t>
            </w:r>
          </w:p>
          <w:p w14:paraId="4D59BDF1" w14:textId="77777777" w:rsidR="000F6982" w:rsidRPr="000F6982" w:rsidRDefault="000F6982" w:rsidP="000F6982">
            <w:pPr>
              <w:numPr>
                <w:ilvl w:val="1"/>
                <w:numId w:val="78"/>
              </w:numPr>
              <w:jc w:val="both"/>
            </w:pPr>
            <w:r w:rsidRPr="000F6982">
              <w:t xml:space="preserve">A brief description of any proposed works in the school building or on the school site and confirmation that these will be carried out fully in compliance with SDG 02-TN06 dependant on the delivery option chosen. </w:t>
            </w:r>
          </w:p>
          <w:p w14:paraId="06D8B4ED" w14:textId="77777777" w:rsidR="000F6982" w:rsidRPr="000F6982" w:rsidRDefault="000F6982" w:rsidP="000F6982">
            <w:pPr>
              <w:numPr>
                <w:ilvl w:val="1"/>
                <w:numId w:val="78"/>
              </w:numPr>
              <w:jc w:val="both"/>
            </w:pPr>
            <w:r w:rsidRPr="000F6982">
              <w:t>Confirmation that the successful Tenderer will comply with all the requirements of SDG 02-TN06 and all other statutory requirements including Building Regulations, Food legislation and Health &amp; Safety legislation.</w:t>
            </w:r>
          </w:p>
          <w:p w14:paraId="42A18A91" w14:textId="77777777" w:rsidR="000F6982" w:rsidRPr="000F6982" w:rsidRDefault="000F6982" w:rsidP="000F6982">
            <w:pPr>
              <w:numPr>
                <w:ilvl w:val="1"/>
                <w:numId w:val="78"/>
              </w:numPr>
              <w:jc w:val="both"/>
            </w:pPr>
            <w:r w:rsidRPr="000F6982">
              <w:t>Confirmation that any proposed refurbishment or upgrade works will be designed and certified on completion by an appropriately experienced design team engaged by the successful Tenderer in compliance with SDG 02-TN06.</w:t>
            </w:r>
          </w:p>
          <w:p w14:paraId="4A4DA56E" w14:textId="77777777" w:rsidR="000F6982" w:rsidRPr="000F6982" w:rsidRDefault="000F6982" w:rsidP="000F6982">
            <w:pPr>
              <w:numPr>
                <w:ilvl w:val="1"/>
                <w:numId w:val="78"/>
              </w:numPr>
              <w:jc w:val="both"/>
            </w:pPr>
            <w:r w:rsidRPr="000F6982">
              <w:t>Confirmation that any costs associated with any required building works will be borne by the successful Tenderer.</w:t>
            </w:r>
          </w:p>
          <w:p w14:paraId="1FD0551D" w14:textId="77777777" w:rsidR="000F6982" w:rsidRPr="000F6982" w:rsidRDefault="000F6982" w:rsidP="000F6982">
            <w:pPr>
              <w:jc w:val="both"/>
            </w:pPr>
            <w:r w:rsidRPr="000F6982">
              <w:rPr>
                <w:b/>
                <w:bCs/>
              </w:rPr>
              <w:t>For the avoidance of doubt,</w:t>
            </w:r>
            <w:r w:rsidRPr="000F6982">
              <w:t xml:space="preserve"> </w:t>
            </w:r>
          </w:p>
          <w:p w14:paraId="165DFF72" w14:textId="77777777" w:rsidR="000F6982" w:rsidRPr="000F6982" w:rsidRDefault="000F6982" w:rsidP="000F6982">
            <w:pPr>
              <w:numPr>
                <w:ilvl w:val="0"/>
                <w:numId w:val="79"/>
              </w:numPr>
              <w:jc w:val="both"/>
            </w:pPr>
            <w:r w:rsidRPr="000F6982">
              <w:t>Tenderers who do not visit the school campus and/or do not submit a declaration will fail this Mandatory Requirement;</w:t>
            </w:r>
          </w:p>
          <w:p w14:paraId="2F1D7DF3" w14:textId="77777777" w:rsidR="000F6982" w:rsidRPr="000F6982" w:rsidRDefault="000F6982" w:rsidP="000F6982">
            <w:pPr>
              <w:numPr>
                <w:ilvl w:val="0"/>
                <w:numId w:val="79"/>
              </w:numPr>
              <w:jc w:val="both"/>
              <w:rPr>
                <w:lang w:val="en-IE"/>
              </w:rPr>
            </w:pPr>
            <w:r w:rsidRPr="000F6982">
              <w:t xml:space="preserve">The successful Tender as a </w:t>
            </w:r>
            <w:r w:rsidRPr="000F6982">
              <w:rPr>
                <w:u w:val="single"/>
              </w:rPr>
              <w:t xml:space="preserve">precondition to the commencement of the Services Contract </w:t>
            </w:r>
            <w:r w:rsidRPr="000F6982">
              <w:t xml:space="preserve">must provide full </w:t>
            </w:r>
            <w:r w:rsidRPr="000F6982">
              <w:lastRenderedPageBreak/>
              <w:t xml:space="preserve">school specific details of their proposed works including detailed drawings / sketches/ specifications of the proposed building works, risk assessments and schedule of works etc. outlined in their declaration and in accordance with Department of Education Technical Note Guidance </w:t>
            </w:r>
            <w:hyperlink r:id="rId33" w:history="1">
              <w:r w:rsidRPr="000F6982">
                <w:rPr>
                  <w:rStyle w:val="Hyperlink"/>
                </w:rPr>
                <w:t>SDG 02-TN06</w:t>
              </w:r>
            </w:hyperlink>
            <w:r w:rsidRPr="000F6982">
              <w:t xml:space="preserve">. </w:t>
            </w:r>
          </w:p>
          <w:p w14:paraId="19759C56" w14:textId="77777777" w:rsidR="000F6982" w:rsidRPr="000F6982" w:rsidRDefault="000F6982" w:rsidP="000F6982">
            <w:pPr>
              <w:numPr>
                <w:ilvl w:val="0"/>
                <w:numId w:val="79"/>
              </w:numPr>
              <w:jc w:val="both"/>
            </w:pPr>
            <w:r w:rsidRPr="000F6982">
              <w:t>In addition, once the works are completed and before the Catering Service commences, the successful Tenderer must provide the Commissioning Certificates, Certificate of Compliance with Building regulations and As-Built Drawings with regards to all works completed will be required to be provided to the Contracting Authority.</w:t>
            </w:r>
          </w:p>
        </w:tc>
      </w:tr>
    </w:tbl>
    <w:p w14:paraId="242859BA" w14:textId="77777777" w:rsidR="000F1980" w:rsidRPr="000F6982" w:rsidRDefault="000F1980" w:rsidP="00EE6D3D">
      <w:pPr>
        <w:ind w:left="851" w:hanging="142"/>
        <w:jc w:val="both"/>
        <w:rPr>
          <w:lang w:val="en-IE"/>
        </w:rPr>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lastRenderedPageBreak/>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lastRenderedPageBreak/>
              <w:t xml:space="preserve">Sub-criterion A.1. A food ordering system </w:t>
            </w:r>
            <w:r w:rsidRPr="00983BA8">
              <w:rPr>
                <w:rFonts w:asciiTheme="minorHAnsi" w:hAnsiTheme="minorHAnsi" w:cstheme="minorHAnsi"/>
                <w:szCs w:val="22"/>
              </w:rPr>
              <w:t xml:space="preserve">(e.g.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 xml:space="preserve">and which includes options to accommodate students with food intolerances, allergies and religious observance, including lactose-free, gluten-free, </w:t>
            </w:r>
            <w:r w:rsidRPr="00543400">
              <w:rPr>
                <w:rFonts w:asciiTheme="minorHAnsi" w:hAnsiTheme="minorHAnsi" w:cstheme="minorHAnsi"/>
                <w:szCs w:val="22"/>
              </w:rPr>
              <w:lastRenderedPageBreak/>
              <w:t>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lastRenderedPageBreak/>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to: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 xml:space="preserve">Tenderers must demonstrate, by providing a clear and comprehensive description in the TRD how their </w:t>
            </w:r>
            <w:r w:rsidRPr="00543400">
              <w:rPr>
                <w:rFonts w:asciiTheme="minorHAnsi" w:hAnsiTheme="minorHAnsi" w:cstheme="minorHAnsi"/>
                <w:b/>
                <w:bCs/>
                <w:color w:val="000000" w:themeColor="text1"/>
                <w:szCs w:val="22"/>
                <w:lang w:val="en-IE"/>
              </w:rPr>
              <w:lastRenderedPageBreak/>
              <w:t>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lastRenderedPageBreak/>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697F8DAA"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5D6A8F71"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Tenderers are required to detail their approach to:</w:t>
            </w:r>
          </w:p>
          <w:p w14:paraId="5C0DD657"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xml:space="preserve">- waste prevention and minimisation of all forms of waste, with a specific focus on food waste prevention, taking into account Ireland’s commitment to reduce food waste by 50% by 2030, (in line with target T3 in </w:t>
            </w:r>
            <w:hyperlink r:id="rId34" w:history="1">
              <w:r w:rsidRPr="00614370">
                <w:rPr>
                  <w:rStyle w:val="Hyperlink"/>
                  <w:rFonts w:asciiTheme="minorHAnsi" w:hAnsiTheme="minorHAnsi" w:cstheme="minorHAnsi"/>
                  <w:szCs w:val="22"/>
                </w:rPr>
                <w:t>Buying Greener</w:t>
              </w:r>
            </w:hyperlink>
            <w:r w:rsidRPr="00614370">
              <w:rPr>
                <w:rFonts w:asciiTheme="minorHAnsi" w:hAnsiTheme="minorHAnsi" w:cstheme="minorHAnsi"/>
                <w:szCs w:val="22"/>
              </w:rPr>
              <w:t xml:space="preserve">); </w:t>
            </w:r>
          </w:p>
          <w:p w14:paraId="19E49DDA" w14:textId="77777777" w:rsidR="00AD0B2B" w:rsidRPr="00614370" w:rsidRDefault="00AD0B2B" w:rsidP="00AD0B2B">
            <w:pPr>
              <w:spacing w:after="0" w:line="240" w:lineRule="auto"/>
              <w:rPr>
                <w:rFonts w:asciiTheme="minorHAnsi" w:hAnsiTheme="minorHAnsi" w:cstheme="minorHAnsi"/>
                <w:szCs w:val="22"/>
              </w:rPr>
            </w:pPr>
          </w:p>
          <w:p w14:paraId="72886A4A"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environmentally friendly recyclable packaging materials (including compostable/ biodegradable where possible) in line with the Sectoral Target T4 from Buying Greener and Directive (EU) 2019/904;</w:t>
            </w:r>
          </w:p>
          <w:p w14:paraId="76629EA0" w14:textId="77777777" w:rsidR="00AD0B2B" w:rsidRPr="00614370" w:rsidRDefault="00AD0B2B" w:rsidP="00AD0B2B">
            <w:pPr>
              <w:spacing w:after="0" w:line="240" w:lineRule="auto"/>
              <w:rPr>
                <w:rFonts w:asciiTheme="minorHAnsi" w:hAnsiTheme="minorHAnsi" w:cstheme="minorHAnsi"/>
                <w:szCs w:val="22"/>
              </w:rPr>
            </w:pPr>
          </w:p>
          <w:p w14:paraId="6A43EDDE" w14:textId="23F67B97" w:rsidR="0024669D" w:rsidRPr="0080781D"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 and non-recyclable materials in packaging and food service.</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280D6194"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to: </w:t>
            </w:r>
            <w:r w:rsidR="00CC67CE">
              <w:rPr>
                <w:rFonts w:asciiTheme="minorHAnsi" w:hAnsiTheme="minorHAnsi" w:cstheme="minorHAnsi"/>
                <w:szCs w:val="22"/>
              </w:rPr>
              <w:t xml:space="preserve">packaging and </w:t>
            </w:r>
            <w:r w:rsidRPr="007B0796">
              <w:rPr>
                <w:rFonts w:asciiTheme="minorHAnsi" w:hAnsiTheme="minorHAnsi" w:cstheme="minorHAnsi"/>
                <w:szCs w:val="22"/>
              </w:rPr>
              <w:t xml:space="preserve">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lastRenderedPageBreak/>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0C6E0C73" w14:textId="3432536C"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lastRenderedPageBreak/>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lastRenderedPageBreak/>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C0A04BA"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w:t>
      </w:r>
      <w:r w:rsidR="00F00488">
        <w:rPr>
          <w:rFonts w:asciiTheme="minorHAnsi" w:hAnsiTheme="minorHAnsi" w:cstheme="minorBidi"/>
          <w:szCs w:val="22"/>
        </w:rPr>
        <w:t>container,</w:t>
      </w:r>
      <w:r>
        <w:rPr>
          <w:rFonts w:asciiTheme="minorHAnsi" w:hAnsiTheme="minorHAnsi" w:cstheme="minorBidi"/>
          <w:szCs w:val="22"/>
        </w:rPr>
        <w:t xml:space="preserve">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3789D213" w14:textId="77777777" w:rsidR="000A2990" w:rsidRPr="000838AF" w:rsidRDefault="003C0FB1" w:rsidP="000838AF">
            <w:pPr>
              <w:pStyle w:val="ListParagraph"/>
              <w:numPr>
                <w:ilvl w:val="0"/>
                <w:numId w:val="8"/>
              </w:numPr>
              <w:contextualSpacing w:val="0"/>
              <w:jc w:val="both"/>
            </w:pPr>
            <w:r w:rsidRPr="00507FE4">
              <w:lastRenderedPageBreak/>
              <w:t xml:space="preserve">the evidence specified at </w:t>
            </w:r>
            <w:r w:rsidRPr="000838AF">
              <w:rPr>
                <w:szCs w:val="22"/>
                <w:lang w:val="en-IE"/>
              </w:rPr>
              <w:t xml:space="preserve">paragraph </w:t>
            </w:r>
            <w:r w:rsidRPr="00507FE4">
              <w:t xml:space="preserve">3.3.2(a) above demonstrating that each entity concerned meets the Selection Criteria and </w:t>
            </w:r>
            <w:r w:rsidRPr="000838AF">
              <w:rPr>
                <w:szCs w:val="22"/>
              </w:rPr>
              <w:t>the compliance requirements specified at paragraph 3.1</w:t>
            </w:r>
            <w:r w:rsidR="00904FCA" w:rsidRPr="000838AF">
              <w:rPr>
                <w:szCs w:val="22"/>
              </w:rPr>
              <w:t>(b)</w:t>
            </w:r>
            <w:r w:rsidRPr="00507FE4">
              <w:t xml:space="preserve">. </w:t>
            </w:r>
          </w:p>
          <w:p w14:paraId="4C01E848" w14:textId="77777777" w:rsidR="000838AF" w:rsidRPr="000838AF" w:rsidRDefault="000838AF" w:rsidP="000838AF"/>
          <w:p w14:paraId="2631FFBD" w14:textId="77777777" w:rsidR="000838AF" w:rsidRPr="000838AF" w:rsidRDefault="000838AF" w:rsidP="000838AF"/>
          <w:p w14:paraId="380DFC04" w14:textId="77777777" w:rsidR="000838AF" w:rsidRDefault="000838AF" w:rsidP="000838AF">
            <w:pPr>
              <w:rPr>
                <w:szCs w:val="22"/>
              </w:rPr>
            </w:pPr>
          </w:p>
          <w:p w14:paraId="097A8578" w14:textId="6ED8AB29" w:rsidR="000838AF" w:rsidRPr="000838AF" w:rsidRDefault="000838AF" w:rsidP="000838AF"/>
        </w:tc>
      </w:tr>
    </w:tbl>
    <w:p w14:paraId="25E86950" w14:textId="40DE8B48" w:rsidR="003C0FB1" w:rsidRDefault="003C0FB1" w:rsidP="00EE6D3D">
      <w:pPr>
        <w:pStyle w:val="Heading2"/>
        <w:spacing w:before="0" w:after="120"/>
        <w:jc w:val="both"/>
      </w:pPr>
      <w:r>
        <w:lastRenderedPageBreak/>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5"/>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135760A7"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3B866F73" w14:textId="13F763F0"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w:t>
      </w:r>
      <w:r w:rsidR="002A26D1">
        <w:t>.</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year </w:t>
      </w:r>
      <w:r>
        <w:t xml:space="preserve">and all applications are considered on the available budget for the Scheme. Whilst this competition is being run for a specific period it is entirely dependent on the aforementioned funding,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ontract in the event that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6"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1BF99E28" w14:textId="77777777" w:rsidR="000A2990" w:rsidRDefault="000A299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lastRenderedPageBreak/>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647D7BC1" w14:textId="77777777" w:rsidR="002A26D1" w:rsidRDefault="002408C0" w:rsidP="002A26D1">
      <w:pPr>
        <w:spacing w:before="120"/>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xml:space="preserve">. </w:t>
      </w:r>
      <w:r w:rsidR="002A26D1">
        <w:t xml:space="preserve">Provision of Services will begin as per table 1 </w:t>
      </w:r>
      <w:r w:rsidR="002A26D1" w:rsidRPr="00FC1BFD">
        <w:t>(specific date to be agreed</w:t>
      </w:r>
      <w:r w:rsidR="002A26D1">
        <w:t xml:space="preserve"> and subject to confirmation of funding</w:t>
      </w:r>
      <w:r w:rsidR="002A26D1" w:rsidRPr="00FC1BFD">
        <w:t>)</w:t>
      </w:r>
      <w:r w:rsidR="002A26D1">
        <w:t>. The school calendar will be furnished to the successful Tenderer at the beginning of each school year.</w:t>
      </w:r>
    </w:p>
    <w:p w14:paraId="47BA03E9" w14:textId="6D033EEB"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parents/guardians</w:t>
      </w:r>
      <w:r w:rsidR="00C06930">
        <w:rPr>
          <w:bCs/>
        </w:rPr>
        <w:t xml:space="preserve"> or schools (in some circumstances)</w:t>
      </w:r>
      <w:r w:rsidRPr="00EE6D3D">
        <w:rPr>
          <w:bCs/>
        </w:rPr>
        <w:t>.</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13372A4E" w:rsidR="002408C0" w:rsidRPr="00824024" w:rsidRDefault="001746E7" w:rsidP="00D065A6">
      <w:pPr>
        <w:jc w:val="both"/>
      </w:pPr>
      <w:r>
        <w:t xml:space="preserve">Funding under the School Meals Scheme is based on a rate of payment per meal, per </w:t>
      </w:r>
      <w:r w:rsidR="00466150">
        <w:t>Student</w:t>
      </w:r>
      <w:r>
        <w:t>,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0B573581"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 </w:t>
            </w:r>
            <w:hyperlink r:id="rId37">
              <w:r w:rsidRPr="000530F5">
                <w:rPr>
                  <w:rStyle w:val="Hyperlink"/>
                  <w:rFonts w:asciiTheme="minorHAnsi" w:hAnsiTheme="minorHAnsi" w:cstheme="minorHAnsi"/>
                </w:rPr>
                <w:t>Nutrition Standards for Hot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7A2E05F3" w14:textId="74962FF2" w:rsidR="00F00488" w:rsidRDefault="00F00488" w:rsidP="000530F5">
            <w:pPr>
              <w:spacing w:after="0" w:line="240" w:lineRule="auto"/>
              <w:rPr>
                <w:rFonts w:asciiTheme="minorHAnsi" w:hAnsiTheme="minorHAnsi" w:cstheme="minorHAnsi"/>
              </w:rPr>
            </w:pPr>
            <w:r>
              <w:rPr>
                <w:rFonts w:asciiTheme="minorHAnsi" w:hAnsiTheme="minorHAnsi" w:cstheme="minorHAnsi"/>
              </w:rPr>
              <w:t xml:space="preserve">  </w:t>
            </w:r>
            <w:r w:rsidR="0040633D" w:rsidRPr="000530F5">
              <w:rPr>
                <w:rFonts w:asciiTheme="minorHAnsi" w:hAnsiTheme="minorHAnsi" w:cstheme="minorHAnsi"/>
              </w:rPr>
              <w:t xml:space="preserve"> </w:t>
            </w:r>
            <w:r w:rsidR="002408C0" w:rsidRPr="000530F5">
              <w:rPr>
                <w:rFonts w:asciiTheme="minorHAnsi" w:hAnsiTheme="minorHAnsi" w:cstheme="minorHAnsi"/>
              </w:rPr>
              <w:t>should be available</w:t>
            </w:r>
            <w:r w:rsidR="006545FE">
              <w:rPr>
                <w:rFonts w:asciiTheme="minorHAnsi" w:hAnsiTheme="minorHAnsi" w:cstheme="minorHAnsi"/>
              </w:rPr>
              <w:t xml:space="preserve">, </w:t>
            </w:r>
            <w:r>
              <w:rPr>
                <w:rFonts w:asciiTheme="minorHAnsi" w:hAnsiTheme="minorHAnsi" w:cstheme="minorHAnsi"/>
              </w:rPr>
              <w:t>and must include one serving of</w:t>
            </w:r>
          </w:p>
          <w:p w14:paraId="402E4C15" w14:textId="40BA47C2" w:rsidR="002408C0" w:rsidRPr="000530F5" w:rsidRDefault="006545FE" w:rsidP="000530F5">
            <w:pPr>
              <w:spacing w:after="0" w:line="240" w:lineRule="auto"/>
              <w:rPr>
                <w:rFonts w:asciiTheme="minorHAnsi" w:hAnsiTheme="minorHAnsi" w:cstheme="minorHAnsi"/>
              </w:rPr>
            </w:pPr>
            <w:r>
              <w:rPr>
                <w:rFonts w:asciiTheme="minorHAnsi" w:hAnsiTheme="minorHAnsi" w:cstheme="minorHAnsi"/>
              </w:rPr>
              <w:t xml:space="preserve"> </w:t>
            </w:r>
            <w:r w:rsidR="00F00488">
              <w:rPr>
                <w:rFonts w:asciiTheme="minorHAnsi" w:hAnsiTheme="minorHAnsi" w:cstheme="minorHAnsi"/>
              </w:rPr>
              <w:t xml:space="preserve">  </w:t>
            </w:r>
            <w:r>
              <w:rPr>
                <w:rFonts w:asciiTheme="minorHAnsi" w:hAnsiTheme="minorHAnsi" w:cstheme="minorHAnsi"/>
              </w:rPr>
              <w:t>vegetables</w:t>
            </w:r>
            <w:r w:rsidR="002408C0" w:rsidRPr="000530F5">
              <w:rPr>
                <w:rFonts w:asciiTheme="minorHAnsi" w:hAnsiTheme="minorHAnsi" w:cstheme="minorHAnsi"/>
              </w:rPr>
              <w:t>.</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01790D97"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F00488">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lastRenderedPageBreak/>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8"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46A33B11" w:rsidR="007A3AB0" w:rsidRDefault="007A3AB0" w:rsidP="00034298">
      <w:pPr>
        <w:pStyle w:val="ListParagraph"/>
        <w:numPr>
          <w:ilvl w:val="0"/>
          <w:numId w:val="46"/>
        </w:numPr>
        <w:jc w:val="both"/>
      </w:pPr>
      <w:r>
        <w:t xml:space="preserve">compliance with the Department of Education Technical Note Guidance </w:t>
      </w:r>
      <w:hyperlink r:id="rId39"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09BA6300"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3D4951">
        <w:t xml:space="preserve"> with the inclusion of </w:t>
      </w:r>
      <w:r w:rsidR="003D4951">
        <w:rPr>
          <w:rFonts w:asciiTheme="minorHAnsi" w:hAnsiTheme="minorHAnsi" w:cstheme="minorBidi"/>
          <w:lang w:val="en-IE"/>
        </w:rPr>
        <w:t>o</w:t>
      </w:r>
      <w:r w:rsidR="003D4951" w:rsidRPr="33FB6EEF">
        <w:rPr>
          <w:rFonts w:asciiTheme="minorHAnsi" w:hAnsiTheme="minorHAnsi" w:cstheme="minorBidi"/>
          <w:lang w:val="en-IE"/>
        </w:rPr>
        <w:t xml:space="preserve">rganic ingredients in line with </w:t>
      </w:r>
      <w:r w:rsidR="003D4951">
        <w:rPr>
          <w:rFonts w:asciiTheme="minorHAnsi" w:hAnsiTheme="minorHAnsi" w:cstheme="minorBidi"/>
          <w:lang w:val="en-IE"/>
        </w:rPr>
        <w:t>a minimum of 10% organic</w:t>
      </w:r>
      <w:r w:rsidR="00CB2CFB">
        <w:rPr>
          <w:rFonts w:asciiTheme="minorHAnsi" w:hAnsiTheme="minorHAnsi" w:cstheme="minorBidi"/>
          <w:lang w:val="en-IE"/>
        </w:rPr>
        <w:t xml:space="preserve"> as per Sectoral Target 2 of</w:t>
      </w:r>
      <w:r w:rsidR="003D4951">
        <w:rPr>
          <w:rFonts w:asciiTheme="minorHAnsi" w:hAnsiTheme="minorHAnsi" w:cstheme="minorBidi"/>
          <w:lang w:val="en-IE"/>
        </w:rPr>
        <w:t xml:space="preserve"> </w:t>
      </w:r>
      <w:hyperlink r:id="rId40" w:history="1">
        <w:r w:rsidR="003D4951" w:rsidRPr="00794246">
          <w:rPr>
            <w:rStyle w:val="Hyperlink"/>
            <w:rFonts w:asciiTheme="minorHAnsi" w:hAnsiTheme="minorHAnsi" w:cstheme="minorBidi"/>
          </w:rPr>
          <w:t>buying-greener-green-public-procurement-strategy-and-action-plan-2024-2027.pdf</w:t>
        </w:r>
      </w:hyperlink>
      <w:r w:rsidR="005D01DE">
        <w:t>,</w:t>
      </w:r>
      <w:r w:rsidR="003D4951">
        <w:rPr>
          <w:rFonts w:asciiTheme="minorHAnsi" w:hAnsiTheme="minorHAnsi" w:cstheme="minorBidi"/>
        </w:rPr>
        <w:t xml:space="preserve">  </w:t>
      </w:r>
      <w:r w:rsidR="003D4951" w:rsidRPr="00BF2A0A">
        <w:rPr>
          <w:rFonts w:asciiTheme="minorHAnsi" w:hAnsiTheme="minorHAnsi" w:cstheme="minorBidi"/>
        </w:rPr>
        <w:t>where possible</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keeping the areas free of litter and food debris at all times</w:t>
      </w:r>
      <w:r w:rsidR="00824024">
        <w:t>;</w:t>
      </w:r>
    </w:p>
    <w:p w14:paraId="693E6C26" w14:textId="6A36B34C" w:rsidR="003D4951" w:rsidRPr="003D4951" w:rsidRDefault="00F00488" w:rsidP="003D4951">
      <w:pPr>
        <w:pStyle w:val="ListParagraph"/>
        <w:numPr>
          <w:ilvl w:val="0"/>
          <w:numId w:val="46"/>
        </w:numPr>
        <w:jc w:val="both"/>
        <w:rPr>
          <w:b/>
          <w:bCs/>
        </w:rPr>
      </w:pPr>
      <w:r>
        <w:t>f</w:t>
      </w:r>
      <w:r w:rsidR="003D4951">
        <w:t xml:space="preserve">ood </w:t>
      </w:r>
      <w:r w:rsidR="003B6F5C">
        <w:t>w</w:t>
      </w:r>
      <w:r w:rsidR="007A3AB0">
        <w:t xml:space="preserve">aste </w:t>
      </w:r>
      <w:r w:rsidR="00645BE5">
        <w:t>prevention</w:t>
      </w:r>
      <w:r w:rsidR="003D4951">
        <w:t xml:space="preserve"> and provision of </w:t>
      </w:r>
      <w:r w:rsidR="003D4951" w:rsidRPr="003D4951">
        <w:rPr>
          <w:rFonts w:asciiTheme="minorHAnsi" w:hAnsiTheme="minorHAnsi" w:cstheme="minorHAnsi"/>
          <w:szCs w:val="22"/>
        </w:rPr>
        <w:t>environmentally friendly recyclable packaging materials (including compostable/ biodegradable where possible) in line with the Sectoral Target T4 from Buying Greener and Directive (EU) 2019/904</w:t>
      </w:r>
    </w:p>
    <w:p w14:paraId="49639FF1" w14:textId="4E38F6EA" w:rsidR="00CC1492" w:rsidRDefault="003B6F5C" w:rsidP="00034298">
      <w:pPr>
        <w:pStyle w:val="ListParagraph"/>
        <w:numPr>
          <w:ilvl w:val="0"/>
          <w:numId w:val="46"/>
        </w:numPr>
        <w:jc w:val="both"/>
      </w:pPr>
      <w:r>
        <w:t>w</w:t>
      </w:r>
      <w:r w:rsidRPr="003B6F5C">
        <w:t>aste management</w:t>
      </w:r>
      <w:r>
        <w:t xml:space="preserve"> including but not limited to </w:t>
      </w:r>
      <w:r w:rsidR="000666FE">
        <w:t xml:space="preserve">packaging removal and daily </w:t>
      </w:r>
      <w:r>
        <w:t xml:space="preserve">food waste </w:t>
      </w:r>
      <w:r w:rsidR="0047302D">
        <w:t xml:space="preserve">removal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08A693D7" w:rsidR="001A5381" w:rsidRPr="00CC1492" w:rsidRDefault="001A5381" w:rsidP="00CC1492">
      <w:pPr>
        <w:pStyle w:val="ListParagraph"/>
        <w:jc w:val="both"/>
      </w:pPr>
      <w:r w:rsidRPr="00CC1492">
        <w:rPr>
          <w:b/>
          <w:bCs/>
        </w:rPr>
        <w:t>It is important to note that under no circumstances are students allowed to take uneaten food home</w:t>
      </w:r>
      <w:r w:rsidR="00E2027E">
        <w:rPr>
          <w:b/>
          <w:bCs/>
        </w:rPr>
        <w:t xml:space="preserve">. </w:t>
      </w:r>
      <w:r w:rsidR="00E2027E" w:rsidRPr="00822C30">
        <w:rPr>
          <w:b/>
          <w:bCs/>
        </w:rPr>
        <w:t xml:space="preserve">This measure ensures that meals provided by the </w:t>
      </w:r>
      <w:r w:rsidR="00E2027E">
        <w:rPr>
          <w:b/>
          <w:bCs/>
        </w:rPr>
        <w:t>Food Business Operators</w:t>
      </w:r>
      <w:r w:rsidR="00E2027E" w:rsidRPr="00822C30">
        <w:rPr>
          <w:b/>
          <w:bCs/>
        </w:rPr>
        <w:t xml:space="preserve"> are consumed under appropriate conditions and prevents the risk of foodborne illness associated with leftover meals being stored or transported outside controlled temperature conditions.</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51D5A0D0" w14:textId="77777777" w:rsidR="00BA232C" w:rsidRDefault="000414DB" w:rsidP="00F735B8">
      <w:pPr>
        <w:pStyle w:val="ListParagraph"/>
        <w:numPr>
          <w:ilvl w:val="0"/>
          <w:numId w:val="46"/>
        </w:numPr>
        <w:jc w:val="both"/>
      </w:pPr>
      <w:r>
        <w:t>Utility costs as set out in 6.9 below.</w:t>
      </w:r>
    </w:p>
    <w:p w14:paraId="623CEC56" w14:textId="063DD98C" w:rsidR="000F1980" w:rsidRDefault="00DD53BA" w:rsidP="00053A10">
      <w:pPr>
        <w:jc w:val="both"/>
      </w:pPr>
      <w:r>
        <w:lastRenderedPageBreak/>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lastRenderedPageBreak/>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0BBDD8E" w14:textId="26F068FB" w:rsidR="00982F6A" w:rsidRPr="00F27D65" w:rsidRDefault="00982F6A" w:rsidP="00982F6A">
      <w:pPr>
        <w:pStyle w:val="ListParagraph"/>
        <w:numPr>
          <w:ilvl w:val="0"/>
          <w:numId w:val="47"/>
        </w:numPr>
        <w:jc w:val="both"/>
        <w:rPr>
          <w:rFonts w:asciiTheme="minorHAnsi" w:hAnsiTheme="minorHAnsi" w:cstheme="minorBidi"/>
        </w:rPr>
      </w:pPr>
      <w:r w:rsidRPr="00F27D65">
        <w:rPr>
          <w:rFonts w:asciiTheme="minorHAnsi" w:hAnsiTheme="minorHAnsi" w:cstheme="minorBidi"/>
        </w:rPr>
        <w:t>meal options and menus that comply with the</w:t>
      </w:r>
      <w:hyperlink r:id="rId41">
        <w:r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68E126E5" w14:textId="66B48035" w:rsidR="00982F6A" w:rsidRPr="00F63F51" w:rsidRDefault="00982F6A" w:rsidP="00982F6A">
      <w:pPr>
        <w:pStyle w:val="ListParagraph"/>
        <w:numPr>
          <w:ilvl w:val="0"/>
          <w:numId w:val="47"/>
        </w:numPr>
        <w:jc w:val="both"/>
        <w:rPr>
          <w:rFonts w:asciiTheme="minorHAnsi" w:hAnsiTheme="minorHAnsi" w:cstheme="minorBidi"/>
        </w:rPr>
      </w:pPr>
      <w:r w:rsidRPr="00F63F51">
        <w:rPr>
          <w:rFonts w:asciiTheme="minorHAnsi" w:hAnsiTheme="minorHAnsi" w:cstheme="minorBidi"/>
        </w:rPr>
        <w:t>fresh, seasonal, nutritious food, which includes 2 servings vegetables, salad, or fruit</w:t>
      </w:r>
      <w:r>
        <w:rPr>
          <w:rFonts w:asciiTheme="minorHAnsi" w:hAnsiTheme="minorHAnsi" w:cstheme="minorBidi"/>
        </w:rPr>
        <w:t xml:space="preserve"> (must include one serving of vegetables)</w:t>
      </w:r>
      <w:r w:rsidRPr="00F63F51">
        <w:rPr>
          <w:rFonts w:asciiTheme="minorHAnsi" w:hAnsiTheme="minorHAnsi" w:cstheme="minorBidi"/>
        </w:rPr>
        <w:t xml:space="preserve"> and 1 serving wholemeal or wholegrain cereals or breads and 1 serving meat, poultry, fish, egg, beans, nuts or cheese;</w:t>
      </w:r>
    </w:p>
    <w:p w14:paraId="05D325C5" w14:textId="77777777" w:rsidR="00982F6A" w:rsidRPr="005F0278"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meal descriptions should include details of portion sizes which should vary by age as per Nutrition Standards;</w:t>
      </w:r>
    </w:p>
    <w:p w14:paraId="7A96B71C" w14:textId="77777777" w:rsidR="00982F6A" w:rsidRPr="00CC1492"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 xml:space="preserve">foods which are high in fat, saturated fat, sugar and salt </w:t>
      </w:r>
      <w:r w:rsidRPr="3785B618">
        <w:rPr>
          <w:rFonts w:asciiTheme="minorHAnsi" w:hAnsiTheme="minorHAnsi" w:cstheme="minorBidi"/>
          <w:b/>
          <w:bCs/>
          <w:u w:val="single"/>
        </w:rPr>
        <w:t>must not</w:t>
      </w:r>
      <w:r w:rsidRPr="3785B618">
        <w:rPr>
          <w:rFonts w:asciiTheme="minorHAnsi" w:hAnsiTheme="minorHAnsi" w:cstheme="minorBidi"/>
        </w:rPr>
        <w:t xml:space="preserve"> be served as per guidance in Nutrition Standards for School Meals;</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680D81CA" w:rsidR="007A3AB0"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m</w:t>
      </w:r>
      <w:r w:rsidRPr="00CC1492">
        <w:rPr>
          <w:rFonts w:asciiTheme="minorHAnsi" w:hAnsiTheme="minorHAnsi" w:cstheme="minorHAnsi"/>
          <w:szCs w:val="22"/>
        </w:rPr>
        <w:t xml:space="preserve">enu’s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0990218C" w14:textId="41BDCB77" w:rsidR="000065A3"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Bidi"/>
        </w:rPr>
        <w:t>a</w:t>
      </w:r>
      <w:r w:rsidRPr="00CB2CFB">
        <w:rPr>
          <w:rFonts w:asciiTheme="minorHAnsi" w:hAnsiTheme="minorHAnsi" w:cstheme="minorBidi"/>
        </w:rPr>
        <w:t xml:space="preserve"> minimum of 10% by value (€) of the food is to be certified organic in each of the following categories of Cereals, fresh beef, lamb, pork, poultry, fish, vegetables and dairy products, where possible</w:t>
      </w:r>
      <w:r w:rsidRPr="00CB2CFB">
        <w:t xml:space="preserve"> </w:t>
      </w:r>
      <w:r w:rsidRPr="00CB2CFB">
        <w:rPr>
          <w:rFonts w:asciiTheme="minorHAnsi" w:hAnsiTheme="minorHAnsi" w:cstheme="minorBidi"/>
        </w:rPr>
        <w:t>in accordance with Regulation (EU) 2018/848 and as set out under Sectoral Target</w:t>
      </w:r>
      <w:r>
        <w:rPr>
          <w:rFonts w:asciiTheme="minorHAnsi" w:hAnsiTheme="minorHAnsi" w:cstheme="minorBidi"/>
        </w:rPr>
        <w:t xml:space="preserve"> 2 of the </w:t>
      </w:r>
      <w:hyperlink r:id="rId42" w:history="1">
        <w:r w:rsidR="000065A3" w:rsidRPr="00794246">
          <w:rPr>
            <w:rStyle w:val="Hyperlink"/>
            <w:rFonts w:asciiTheme="minorHAnsi" w:hAnsiTheme="minorHAnsi" w:cstheme="minorBidi"/>
          </w:rPr>
          <w:t>buying-greener-green-public-procurement-strategy-and-action-plan-2024-2027.pdf</w:t>
        </w:r>
      </w:hyperlink>
      <w:r w:rsidR="000065A3">
        <w:rPr>
          <w:rFonts w:asciiTheme="minorHAnsi" w:hAnsiTheme="minorHAnsi" w:cstheme="minorBidi"/>
        </w:rPr>
        <w:t xml:space="preserve">  </w:t>
      </w:r>
      <w:r w:rsidR="000065A3" w:rsidRPr="00BF2A0A">
        <w:rPr>
          <w:rFonts w:asciiTheme="minorHAnsi" w:hAnsiTheme="minorHAnsi" w:cstheme="minorBidi"/>
        </w:rPr>
        <w:t>where possible</w:t>
      </w:r>
      <w:r>
        <w:rPr>
          <w:rFonts w:asciiTheme="minorHAnsi" w:hAnsiTheme="minorHAnsi" w:cstheme="minorBidi"/>
        </w:rPr>
        <w:t>;</w:t>
      </w:r>
    </w:p>
    <w:p w14:paraId="2FC9F626" w14:textId="33BBF888" w:rsidR="007A3AB0"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o</w:t>
      </w:r>
      <w:r w:rsidRPr="00CC1492">
        <w:rPr>
          <w:rFonts w:asciiTheme="minorHAnsi" w:hAnsiTheme="minorHAnsi" w:cstheme="minorHAnsi"/>
          <w:szCs w:val="22"/>
        </w:rPr>
        <w:t xml:space="preserve">rganic </w:t>
      </w:r>
      <w:r w:rsidR="007A3AB0" w:rsidRPr="00CC1492">
        <w:rPr>
          <w:rFonts w:asciiTheme="minorHAnsi" w:hAnsiTheme="minorHAnsi" w:cstheme="minorHAnsi"/>
          <w:szCs w:val="22"/>
        </w:rPr>
        <w:t>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59F2999A" w:rsidR="00305E7B" w:rsidRPr="00305E7B" w:rsidRDefault="00982F6A" w:rsidP="00034298">
      <w:pPr>
        <w:pStyle w:val="ListParagraph"/>
        <w:numPr>
          <w:ilvl w:val="0"/>
          <w:numId w:val="18"/>
        </w:numPr>
        <w:jc w:val="both"/>
        <w:rPr>
          <w:rFonts w:asciiTheme="minorHAnsi" w:hAnsiTheme="minorHAnsi" w:cstheme="minorHAnsi"/>
          <w:szCs w:val="22"/>
        </w:rPr>
      </w:pPr>
      <w:r w:rsidRPr="6F640DBF">
        <w:rPr>
          <w:rFonts w:asciiTheme="minorHAnsi" w:hAnsiTheme="minorHAnsi" w:cstheme="minorBidi"/>
        </w:rPr>
        <w:t xml:space="preserve">The menu options must accommodate students with special dietary requirements, such as food intolerances and allergies </w:t>
      </w:r>
      <w:bookmarkStart w:id="10" w:name="_Hlk223598006"/>
      <w:r w:rsidRPr="6F640DBF">
        <w:rPr>
          <w:rFonts w:asciiTheme="minorHAnsi" w:hAnsiTheme="minorHAnsi" w:cstheme="minorBidi"/>
        </w:rPr>
        <w:t>(for example lactose-free, gluten-free</w:t>
      </w:r>
      <w:bookmarkEnd w:id="10"/>
      <w:r w:rsidRPr="6F640DBF">
        <w:rPr>
          <w:rFonts w:asciiTheme="minorHAnsi" w:hAnsiTheme="minorHAnsi" w:cstheme="minorBidi"/>
        </w:rPr>
        <w:t>); requirements due to religious observance (for example halal); vegetarian and vegan. A variety of meal options for students with special dietary requirements must be provided.</w:t>
      </w:r>
      <w:r w:rsidR="00D62D2C">
        <w:rPr>
          <w:rFonts w:asciiTheme="minorHAnsi" w:hAnsiTheme="minorHAnsi" w:cstheme="minorHAnsi"/>
          <w:szCs w:val="22"/>
        </w:rPr>
        <w:t>;</w:t>
      </w:r>
      <w:r w:rsidR="007A3AB0"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27EE783F" w14:textId="77777777" w:rsidR="00FC67F6" w:rsidRDefault="00FC67F6" w:rsidP="00FC67F6">
      <w:pPr>
        <w:pStyle w:val="ListParagraph"/>
        <w:numPr>
          <w:ilvl w:val="0"/>
          <w:numId w:val="18"/>
        </w:numPr>
        <w:ind w:left="360"/>
        <w:jc w:val="both"/>
      </w:pPr>
      <w:r w:rsidRPr="2FD26122">
        <w:t xml:space="preserve">The mandatory food information must be available before the parent/guardian selects a menu option on the on-line ordering system. This information must be clear, accurate and easy to </w:t>
      </w:r>
      <w:r w:rsidRPr="2FD26122">
        <w:lastRenderedPageBreak/>
        <w:t>understand, the information may be shown on the website or platform used to order the food or provided through other appropriate clear and suitable methods clearly identified by the food business and agreed by the school and the successful Tenderer. This is in accordance with Regulation (EU) No 1169/2011 on the provision of food information to consumers (FIC).</w:t>
      </w:r>
    </w:p>
    <w:p w14:paraId="48D74117" w14:textId="77777777" w:rsidR="00FC67F6" w:rsidRDefault="00FC67F6" w:rsidP="00D010F7">
      <w:pPr>
        <w:pStyle w:val="ListParagraph"/>
        <w:jc w:val="both"/>
        <w:rPr>
          <w:rFonts w:asciiTheme="minorHAnsi" w:hAnsiTheme="minorHAnsi" w:cstheme="minorHAnsi"/>
          <w:szCs w:val="22"/>
        </w:rPr>
      </w:pPr>
    </w:p>
    <w:p w14:paraId="7AEE609D" w14:textId="607CBE6C" w:rsidR="007A3AB0" w:rsidRPr="00824024" w:rsidRDefault="00FC67F6" w:rsidP="00034298">
      <w:pPr>
        <w:pStyle w:val="ListParagraph"/>
        <w:numPr>
          <w:ilvl w:val="0"/>
          <w:numId w:val="18"/>
        </w:numPr>
        <w:jc w:val="both"/>
        <w:rPr>
          <w:rFonts w:asciiTheme="minorHAnsi" w:hAnsiTheme="minorHAnsi" w:cstheme="minorHAnsi"/>
          <w:szCs w:val="22"/>
        </w:rPr>
      </w:pPr>
      <w:r w:rsidRPr="2FD26122">
        <w:t>All menu options must clearly provide allergen information as listed in Annex II of Regulation (EU) No 1169/2011</w:t>
      </w:r>
      <w:r w:rsidR="00173750">
        <w:rPr>
          <w:rFonts w:asciiTheme="minorHAnsi" w:hAnsiTheme="minorHAnsi" w:cstheme="minorHAnsi"/>
          <w:szCs w:val="22"/>
        </w:rPr>
        <w:t>;</w:t>
      </w:r>
    </w:p>
    <w:p w14:paraId="25FD5076" w14:textId="5F0B24CE" w:rsidR="00C920E5"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w:t>
      </w:r>
      <w:r w:rsidR="00FC67F6">
        <w:rPr>
          <w:rFonts w:asciiTheme="minorHAnsi" w:hAnsiTheme="minorHAnsi" w:cstheme="minorHAnsi"/>
          <w:szCs w:val="22"/>
        </w:rPr>
        <w:t xml:space="preserve"> and</w:t>
      </w:r>
      <w:r w:rsidRPr="00824024">
        <w:rPr>
          <w:rFonts w:asciiTheme="minorHAnsi" w:hAnsiTheme="minorHAnsi" w:cstheme="minorHAnsi"/>
          <w:szCs w:val="22"/>
        </w:rPr>
        <w:t xml:space="preserve"> their background</w:t>
      </w:r>
      <w:r w:rsidR="002A620E">
        <w:rPr>
          <w:rFonts w:asciiTheme="minorHAnsi" w:hAnsiTheme="minorHAnsi" w:cstheme="minorHAnsi"/>
          <w:szCs w:val="22"/>
        </w:rPr>
        <w:t>;</w:t>
      </w:r>
    </w:p>
    <w:p w14:paraId="19A6DD90" w14:textId="1BFD9C57" w:rsidR="00FC67F6" w:rsidRPr="00742CC7" w:rsidRDefault="00FC67F6" w:rsidP="00BA232C">
      <w:pPr>
        <w:numPr>
          <w:ilvl w:val="0"/>
          <w:numId w:val="18"/>
        </w:numPr>
        <w:ind w:left="709" w:hanging="283"/>
        <w:jc w:val="both"/>
        <w:rPr>
          <w:rFonts w:asciiTheme="minorHAnsi" w:hAnsiTheme="minorHAnsi" w:cstheme="minorBidi"/>
        </w:rPr>
      </w:pPr>
      <w:r w:rsidRPr="2FD26122">
        <w:rPr>
          <w:rFonts w:asciiTheme="minorHAnsi" w:hAnsiTheme="minorHAnsi" w:cstheme="minorBidi"/>
        </w:rPr>
        <w:t>The Contracting Authority will provide the successful Tenderer with details of the student demographics</w:t>
      </w:r>
      <w:r w:rsidR="00BA232C">
        <w:rPr>
          <w:rFonts w:asciiTheme="minorHAnsi" w:hAnsiTheme="minorHAnsi" w:cstheme="minorBidi"/>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43"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so as </w:t>
      </w:r>
      <w:r w:rsidRPr="00824024">
        <w:rPr>
          <w:rFonts w:asciiTheme="minorHAnsi" w:hAnsiTheme="minorHAnsi" w:cstheme="minorHAnsi"/>
          <w:szCs w:val="22"/>
        </w:rPr>
        <w:t xml:space="preserve">to prevent menu fatigue. </w:t>
      </w:r>
    </w:p>
    <w:p w14:paraId="27685E89" w14:textId="7AD2E5BB" w:rsidR="00FC67F6" w:rsidRPr="00ED7BF4" w:rsidRDefault="00FC67F6" w:rsidP="000530F5">
      <w:pPr>
        <w:jc w:val="both"/>
        <w:rPr>
          <w:rFonts w:asciiTheme="minorHAnsi" w:hAnsiTheme="minorHAnsi" w:cstheme="minorHAnsi"/>
          <w:color w:val="FF0000"/>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r w:rsidR="00D62D2C">
        <w:rPr>
          <w:rFonts w:asciiTheme="minorHAnsi" w:hAnsiTheme="minorHAnsi" w:cstheme="minorHAnsi"/>
          <w:szCs w:val="22"/>
        </w:rPr>
        <w:t>P</w:t>
      </w:r>
      <w:r w:rsidR="00D62D2C" w:rsidRPr="00824024">
        <w:rPr>
          <w:rFonts w:asciiTheme="minorHAnsi" w:hAnsiTheme="minorHAnsi" w:cstheme="minorHAnsi"/>
          <w:szCs w:val="22"/>
        </w:rPr>
        <w:t>rincipal</w:t>
      </w:r>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2873842F" w14:textId="77777777" w:rsidR="00FC67F6" w:rsidRPr="002A228E" w:rsidRDefault="00FC67F6" w:rsidP="00FC67F6">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the Department of Social Protection as the funding body</w:t>
      </w:r>
      <w:r>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 information related to meal offerings including but not limited to menus, recipes, suppliers etc. within two business days following the request.</w:t>
      </w:r>
    </w:p>
    <w:p w14:paraId="439CBEB9" w14:textId="77777777" w:rsidR="00FC67F6" w:rsidRDefault="00FC67F6">
      <w:pPr>
        <w:jc w:val="both"/>
        <w:rPr>
          <w:rFonts w:asciiTheme="minorHAnsi" w:hAnsiTheme="minorHAnsi" w:cstheme="minorHAnsi"/>
          <w:szCs w:val="22"/>
        </w:rPr>
      </w:pPr>
    </w:p>
    <w:p w14:paraId="59DF0298" w14:textId="3E790315"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lastRenderedPageBreak/>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44"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5"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2FDF4286"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6" w:history="1">
        <w:r w:rsidR="001A1BE0" w:rsidRPr="001A1BE0">
          <w:rPr>
            <w:rStyle w:val="Hyperlink"/>
            <w:rFonts w:asciiTheme="minorHAnsi" w:hAnsiTheme="minorHAnsi" w:cstheme="minorHAnsi"/>
            <w:szCs w:val="22"/>
          </w:rPr>
          <w:t>Nutrition Standards for School Meals</w:t>
        </w:r>
      </w:hyperlink>
      <w:r w:rsidR="001A1BE0">
        <w:rPr>
          <w:rFonts w:asciiTheme="minorHAnsi" w:hAnsiTheme="minorHAnsi" w:cstheme="minorHAnsi"/>
          <w:szCs w:val="22"/>
        </w:rPr>
        <w:t xml:space="preserve"> and the</w:t>
      </w:r>
      <w:r w:rsidR="009D56C6" w:rsidRPr="00ED7BF4">
        <w:rPr>
          <w:rFonts w:asciiTheme="minorHAnsi" w:hAnsiTheme="minorHAnsi" w:cstheme="minorHAnsi"/>
          <w:szCs w:val="22"/>
        </w:rPr>
        <w:t xml:space="preserve"> </w:t>
      </w:r>
      <w:hyperlink r:id="rId47">
        <w:r w:rsidR="008E1670" w:rsidRPr="000530F5">
          <w:rPr>
            <w:rStyle w:val="Hyperlink"/>
            <w:rFonts w:asciiTheme="minorHAnsi" w:hAnsiTheme="minorHAnsi" w:cstheme="minorHAnsi"/>
          </w:rPr>
          <w:t>Nutrition Standards for Hot School Meals</w:t>
        </w:r>
      </w:hyperlink>
      <w:r w:rsidR="009D56C6" w:rsidRPr="00ED7BF4">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developed for the Department of Social Protection by the Department of Health, Safefood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50F8A6D2"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w:t>
      </w:r>
      <w:r w:rsidR="00C06930">
        <w:rPr>
          <w:rFonts w:asciiTheme="minorHAnsi" w:hAnsiTheme="minorHAnsi" w:cstheme="minorHAnsi"/>
          <w:szCs w:val="22"/>
        </w:rPr>
        <w:t xml:space="preserve"> or school (in some circumstances)</w:t>
      </w:r>
      <w:r w:rsidR="00C06930" w:rsidRPr="00824024">
        <w:rPr>
          <w:rFonts w:asciiTheme="minorHAnsi" w:hAnsiTheme="minorHAnsi" w:cstheme="minorHAnsi"/>
          <w:szCs w:val="22"/>
        </w:rPr>
        <w:t xml:space="preserve"> </w:t>
      </w:r>
      <w:r w:rsidRPr="00824024">
        <w:rPr>
          <w:rFonts w:asciiTheme="minorHAnsi" w:hAnsiTheme="minorHAnsi" w:cstheme="minorHAnsi"/>
          <w:szCs w:val="22"/>
        </w:rPr>
        <w:t>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lastRenderedPageBreak/>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Where necessary, individual meal orders can be cancelled up to 48 hours before day of delivery (for the avoidance of doubt, schools can also cancel all or a number of hot meals up to 48 hours in advance);</w:t>
      </w:r>
    </w:p>
    <w:p w14:paraId="208C58D2" w14:textId="7C666399" w:rsidR="000D4C51" w:rsidRPr="000D4C51" w:rsidRDefault="000D4C51" w:rsidP="00034298">
      <w:pPr>
        <w:pStyle w:val="ListParagraph"/>
        <w:numPr>
          <w:ilvl w:val="0"/>
          <w:numId w:val="50"/>
        </w:numPr>
        <w:jc w:val="both"/>
      </w:pPr>
      <w:r w:rsidRPr="00CC1492">
        <w:rPr>
          <w:rFonts w:asciiTheme="minorHAnsi" w:hAnsiTheme="minorHAnsi" w:cstheme="minorHAnsi"/>
          <w:szCs w:val="22"/>
        </w:rPr>
        <w:t xml:space="preserve">The mandatory food information listed below for hot school meals must be available before the </w:t>
      </w:r>
      <w:r w:rsidR="00C06930" w:rsidRPr="00824024">
        <w:rPr>
          <w:rFonts w:asciiTheme="minorHAnsi" w:hAnsiTheme="minorHAnsi" w:cstheme="minorHAnsi"/>
          <w:szCs w:val="22"/>
        </w:rPr>
        <w:t>parents/guardians</w:t>
      </w:r>
      <w:r w:rsidR="00C06930">
        <w:rPr>
          <w:rFonts w:asciiTheme="minorHAnsi" w:hAnsiTheme="minorHAnsi" w:cstheme="minorHAnsi"/>
          <w:szCs w:val="22"/>
        </w:rPr>
        <w:t xml:space="preserve"> or school (in some circumstances)</w:t>
      </w:r>
      <w:r w:rsidR="00C06930" w:rsidRPr="00CC1492" w:rsidDel="00C06930">
        <w:rPr>
          <w:rFonts w:asciiTheme="minorHAnsi" w:hAnsiTheme="minorHAnsi" w:cstheme="minorHAnsi"/>
          <w:szCs w:val="22"/>
        </w:rPr>
        <w:t xml:space="preserve"> </w:t>
      </w:r>
      <w:r w:rsidRPr="00CC1492">
        <w:rPr>
          <w:rFonts w:asciiTheme="minorHAnsi" w:hAnsiTheme="minorHAnsi" w:cstheme="minorHAnsi"/>
          <w:szCs w:val="22"/>
        </w:rPr>
        <w:t>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t>N</w:t>
      </w:r>
      <w:r w:rsidR="007A3AB0" w:rsidRPr="00824024">
        <w:rPr>
          <w:rFonts w:asciiTheme="minorHAnsi" w:hAnsiTheme="minorHAnsi" w:cstheme="minorHAnsi"/>
          <w:szCs w:val="22"/>
        </w:rPr>
        <w:t xml:space="preserve">ame or business name and address of the food business operator i.e.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t xml:space="preserve">The mandatory food information listed above must also be made available at the time of delivery of the meals. This can be via an outer label on a box containing individually packaged meals or via </w:t>
      </w:r>
      <w:r w:rsidRPr="002D2544">
        <w:rPr>
          <w:rFonts w:asciiTheme="minorHAnsi" w:hAnsiTheme="minorHAnsi" w:cstheme="minorHAnsi"/>
          <w:szCs w:val="22"/>
        </w:rPr>
        <w:lastRenderedPageBreak/>
        <w:t>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2ACB5D86" w:rsidR="003D74F3"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w:t>
      </w:r>
      <w:r w:rsidR="00BA232C">
        <w:rPr>
          <w:rFonts w:asciiTheme="minorHAnsi" w:hAnsiTheme="minorHAnsi" w:cstheme="minorHAnsi"/>
          <w:szCs w:val="22"/>
        </w:rPr>
        <w:t xml:space="preserve"> </w:t>
      </w:r>
      <w:r w:rsidRPr="002D2544">
        <w:rPr>
          <w:rFonts w:asciiTheme="minorHAnsi" w:hAnsiTheme="minorHAnsi" w:cstheme="minorHAnsi"/>
          <w:szCs w:val="22"/>
        </w:rPr>
        <w:t>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6BD2E6FF" w14:textId="1391896B" w:rsidR="009F1E6C" w:rsidRPr="00EF0764" w:rsidRDefault="009F1E6C" w:rsidP="00EF0764">
      <w:pPr>
        <w:pStyle w:val="ListParagraph"/>
        <w:numPr>
          <w:ilvl w:val="0"/>
          <w:numId w:val="26"/>
        </w:numPr>
        <w:jc w:val="both"/>
        <w:rPr>
          <w:rFonts w:asciiTheme="minorHAnsi" w:hAnsiTheme="minorHAnsi" w:cstheme="minorHAnsi"/>
          <w:szCs w:val="22"/>
        </w:rPr>
      </w:pPr>
      <w:r w:rsidRPr="00EF0764">
        <w:rPr>
          <w:rFonts w:asciiTheme="minorHAnsi" w:hAnsiTheme="minorHAnsi" w:cstheme="minorHAnsi"/>
          <w:szCs w:val="22"/>
        </w:rPr>
        <w:t>parent</w:t>
      </w:r>
      <w:r w:rsidR="00EF0764">
        <w:rPr>
          <w:rFonts w:asciiTheme="minorHAnsi" w:hAnsiTheme="minorHAnsi" w:cstheme="minorHAnsi"/>
          <w:szCs w:val="22"/>
        </w:rPr>
        <w:t>s</w:t>
      </w:r>
      <w:r w:rsidRPr="00EF0764">
        <w:rPr>
          <w:rFonts w:asciiTheme="minorHAnsi" w:hAnsiTheme="minorHAnsi" w:cstheme="minorHAnsi"/>
          <w:szCs w:val="22"/>
        </w:rPr>
        <w:t xml:space="preserve"> / guardian</w:t>
      </w:r>
      <w:r w:rsidR="00EF0764">
        <w:rPr>
          <w:rFonts w:asciiTheme="minorHAnsi" w:hAnsiTheme="minorHAnsi" w:cstheme="minorHAnsi"/>
          <w:szCs w:val="22"/>
        </w:rPr>
        <w:t>s</w:t>
      </w:r>
      <w:r w:rsidR="00EF0764" w:rsidRPr="00EF0764">
        <w:rPr>
          <w:rFonts w:asciiTheme="minorHAnsi" w:hAnsiTheme="minorHAnsi" w:cstheme="minorHAnsi"/>
          <w:szCs w:val="22"/>
        </w:rPr>
        <w:t xml:space="preserve"> have the right</w:t>
      </w:r>
      <w:r w:rsidRPr="00EF0764">
        <w:rPr>
          <w:rFonts w:asciiTheme="minorHAnsi" w:hAnsiTheme="minorHAnsi" w:cstheme="minorHAnsi"/>
          <w:szCs w:val="22"/>
        </w:rPr>
        <w:t xml:space="preserve"> to opt-out the student f</w:t>
      </w:r>
      <w:r w:rsidR="00611573">
        <w:rPr>
          <w:rFonts w:asciiTheme="minorHAnsi" w:hAnsiTheme="minorHAnsi" w:cstheme="minorHAnsi"/>
          <w:szCs w:val="22"/>
        </w:rPr>
        <w:t>ro</w:t>
      </w:r>
      <w:r w:rsidRPr="00EF0764">
        <w:rPr>
          <w:rFonts w:asciiTheme="minorHAnsi" w:hAnsiTheme="minorHAnsi" w:cstheme="minorHAnsi"/>
          <w:szCs w:val="22"/>
        </w:rPr>
        <w:t>m the Hot Meals Service</w:t>
      </w:r>
      <w:r w:rsidR="00611573">
        <w:rPr>
          <w:rFonts w:asciiTheme="minorHAnsi" w:hAnsiTheme="minorHAnsi" w:cstheme="minorHAnsi"/>
          <w:szCs w:val="22"/>
        </w:rPr>
        <w:t>.</w:t>
      </w:r>
      <w:r w:rsidRPr="00EF0764">
        <w:rPr>
          <w:rFonts w:asciiTheme="minorHAnsi" w:hAnsiTheme="minorHAnsi" w:cstheme="minorHAnsi"/>
          <w:szCs w:val="22"/>
        </w:rPr>
        <w:t xml:space="preserve"> </w:t>
      </w:r>
      <w:r w:rsidR="00611573">
        <w:rPr>
          <w:rFonts w:asciiTheme="minorHAnsi" w:hAnsiTheme="minorHAnsi" w:cstheme="minorHAnsi"/>
          <w:szCs w:val="22"/>
        </w:rPr>
        <w:t>I</w:t>
      </w:r>
      <w:r w:rsidRPr="00EF0764">
        <w:rPr>
          <w:rFonts w:asciiTheme="minorHAnsi" w:hAnsiTheme="minorHAnsi" w:cstheme="minorHAnsi"/>
          <w:szCs w:val="22"/>
        </w:rPr>
        <w:t>f they choose to opt-out,</w:t>
      </w:r>
      <w:r w:rsidR="005F5763">
        <w:rPr>
          <w:rFonts w:asciiTheme="minorHAnsi" w:hAnsiTheme="minorHAnsi" w:cstheme="minorHAnsi"/>
          <w:szCs w:val="22"/>
        </w:rPr>
        <w:t xml:space="preserve"> and where</w:t>
      </w:r>
      <w:r w:rsidR="00BA232C">
        <w:rPr>
          <w:rFonts w:asciiTheme="minorHAnsi" w:hAnsiTheme="minorHAnsi" w:cstheme="minorHAnsi"/>
          <w:szCs w:val="22"/>
        </w:rPr>
        <w:t xml:space="preserve"> the online ordering system does not permit this</w:t>
      </w:r>
      <w:r w:rsidR="005F5763">
        <w:rPr>
          <w:rFonts w:asciiTheme="minorHAnsi" w:hAnsiTheme="minorHAnsi" w:cstheme="minorHAnsi"/>
          <w:szCs w:val="22"/>
        </w:rPr>
        <w:t>,</w:t>
      </w:r>
      <w:r w:rsidR="00BA232C">
        <w:rPr>
          <w:rFonts w:asciiTheme="minorHAnsi" w:hAnsiTheme="minorHAnsi" w:cstheme="minorHAnsi"/>
          <w:szCs w:val="22"/>
        </w:rPr>
        <w:t xml:space="preserve"> upon request</w:t>
      </w:r>
      <w:r w:rsidRPr="00EF0764">
        <w:rPr>
          <w:rFonts w:asciiTheme="minorHAnsi" w:hAnsiTheme="minorHAnsi" w:cstheme="minorHAnsi"/>
          <w:szCs w:val="22"/>
        </w:rPr>
        <w:t xml:space="preserve"> the </w:t>
      </w:r>
      <w:r w:rsidR="00EF0764" w:rsidRPr="00EF0764">
        <w:rPr>
          <w:rFonts w:asciiTheme="minorHAnsi" w:hAnsiTheme="minorHAnsi" w:cstheme="minorHAnsi"/>
          <w:szCs w:val="22"/>
        </w:rPr>
        <w:t xml:space="preserve">successful </w:t>
      </w:r>
      <w:r w:rsidRPr="00EF0764">
        <w:rPr>
          <w:rFonts w:asciiTheme="minorHAnsi" w:hAnsiTheme="minorHAnsi" w:cstheme="minorHAnsi"/>
          <w:szCs w:val="22"/>
        </w:rPr>
        <w:t>Tender</w:t>
      </w:r>
      <w:r w:rsidR="00611573">
        <w:rPr>
          <w:rFonts w:asciiTheme="minorHAnsi" w:hAnsiTheme="minorHAnsi" w:cstheme="minorHAnsi"/>
          <w:szCs w:val="22"/>
        </w:rPr>
        <w:t>er</w:t>
      </w:r>
      <w:r w:rsidRPr="00EF0764">
        <w:rPr>
          <w:rFonts w:asciiTheme="minorHAnsi" w:hAnsiTheme="minorHAnsi" w:cstheme="minorHAnsi"/>
          <w:szCs w:val="22"/>
        </w:rPr>
        <w:t xml:space="preserve"> </w:t>
      </w:r>
      <w:r w:rsidR="00BA232C">
        <w:rPr>
          <w:rFonts w:asciiTheme="minorHAnsi" w:hAnsiTheme="minorHAnsi" w:cstheme="minorHAnsi"/>
          <w:szCs w:val="22"/>
        </w:rPr>
        <w:t>must</w:t>
      </w:r>
      <w:r w:rsidRPr="00EF0764">
        <w:rPr>
          <w:rFonts w:asciiTheme="minorHAnsi" w:hAnsiTheme="minorHAnsi" w:cstheme="minorHAnsi"/>
          <w:szCs w:val="22"/>
        </w:rPr>
        <w:t xml:space="preserve"> remove the student</w:t>
      </w:r>
      <w:r w:rsidR="00EF0764" w:rsidRPr="00EF0764">
        <w:rPr>
          <w:rFonts w:asciiTheme="minorHAnsi" w:hAnsiTheme="minorHAnsi" w:cstheme="minorHAnsi"/>
          <w:szCs w:val="22"/>
        </w:rPr>
        <w:t xml:space="preserve"> within a </w:t>
      </w:r>
      <w:r w:rsidR="00BA232C" w:rsidRPr="00EF0764">
        <w:rPr>
          <w:rFonts w:asciiTheme="minorHAnsi" w:hAnsiTheme="minorHAnsi" w:cstheme="minorHAnsi"/>
          <w:szCs w:val="22"/>
        </w:rPr>
        <w:t>48-hour</w:t>
      </w:r>
      <w:r w:rsidR="00EF0764" w:rsidRPr="00EF0764">
        <w:rPr>
          <w:rFonts w:asciiTheme="minorHAnsi" w:hAnsiTheme="minorHAnsi" w:cstheme="minorHAnsi"/>
          <w:szCs w:val="22"/>
        </w:rPr>
        <w:t xml:space="preserve"> period</w:t>
      </w:r>
      <w:r w:rsidR="00611573">
        <w:rPr>
          <w:rFonts w:asciiTheme="minorHAnsi" w:hAnsiTheme="minorHAnsi" w:cstheme="minorHAnsi"/>
          <w:szCs w:val="22"/>
          <w:lang w:val="en-US"/>
        </w:rPr>
        <w:t xml:space="preserve"> and provide confirmation in writing to the parent/guardian and school</w:t>
      </w:r>
      <w:r w:rsidR="00EF0764">
        <w:rPr>
          <w:rFonts w:asciiTheme="minorHAnsi" w:hAnsiTheme="minorHAnsi" w:cstheme="minorHAnsi"/>
          <w:szCs w:val="22"/>
        </w:rPr>
        <w:t>.</w:t>
      </w:r>
    </w:p>
    <w:p w14:paraId="7AEE5D05" w14:textId="77777777" w:rsidR="00BA232C" w:rsidRPr="00BA232C" w:rsidRDefault="00C06930" w:rsidP="00C06930">
      <w:pPr>
        <w:pStyle w:val="ListParagraph"/>
        <w:numPr>
          <w:ilvl w:val="0"/>
          <w:numId w:val="26"/>
        </w:numPr>
        <w:jc w:val="both"/>
        <w:rPr>
          <w:rFonts w:asciiTheme="minorHAnsi" w:hAnsiTheme="minorHAnsi" w:cstheme="minorHAnsi"/>
          <w:szCs w:val="22"/>
          <w:lang w:val="en-IE"/>
        </w:rPr>
      </w:pPr>
      <w:r w:rsidRPr="00C06930">
        <w:rPr>
          <w:rFonts w:asciiTheme="minorHAnsi" w:hAnsiTheme="minorHAnsi" w:cstheme="minorHAnsi"/>
          <w:b/>
          <w:bCs/>
          <w:szCs w:val="22"/>
          <w:lang w:val="en-IE"/>
        </w:rPr>
        <w:t>If food has not been ordered by the parent or guardian or school (in some circumstances), the successful Tenderer must not provide or charge  for food not ordered.</w:t>
      </w:r>
    </w:p>
    <w:p w14:paraId="0C967B60" w14:textId="0073597A" w:rsidR="002D2544" w:rsidRPr="00611573" w:rsidRDefault="00BA232C" w:rsidP="00611573">
      <w:pPr>
        <w:pStyle w:val="ListParagraph"/>
        <w:numPr>
          <w:ilvl w:val="0"/>
          <w:numId w:val="26"/>
        </w:numPr>
        <w:jc w:val="both"/>
        <w:rPr>
          <w:rFonts w:asciiTheme="minorHAnsi" w:hAnsiTheme="minorHAnsi" w:cstheme="minorHAnsi"/>
          <w:szCs w:val="22"/>
        </w:rPr>
      </w:pPr>
      <w:r>
        <w:rPr>
          <w:rFonts w:asciiTheme="minorHAnsi" w:hAnsiTheme="minorHAnsi"/>
        </w:rPr>
        <w:t>t</w:t>
      </w:r>
      <w:r w:rsidR="002D2544" w:rsidRPr="00611573">
        <w:rPr>
          <w:rFonts w:asciiTheme="minorHAnsi" w:hAnsiTheme="minorHAnsi"/>
        </w:rPr>
        <w: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6D9A1EB6"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1E640A53" w:rsidR="00166416"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000065A3">
        <w:rPr>
          <w:rFonts w:asciiTheme="minorHAnsi" w:hAnsiTheme="minorHAnsi" w:cstheme="minorHAnsi"/>
          <w:szCs w:val="22"/>
        </w:rPr>
        <w:t>;</w:t>
      </w:r>
    </w:p>
    <w:p w14:paraId="38AC4663" w14:textId="57A32435" w:rsidR="000065A3" w:rsidRPr="0042751B" w:rsidRDefault="000065A3" w:rsidP="000065A3">
      <w:pPr>
        <w:pStyle w:val="ListParagraph"/>
        <w:numPr>
          <w:ilvl w:val="0"/>
          <w:numId w:val="53"/>
        </w:numPr>
        <w:jc w:val="both"/>
      </w:pPr>
      <w:r w:rsidRPr="0042751B">
        <w:t xml:space="preserve">All packaging used for </w:t>
      </w:r>
      <w:r>
        <w:t>school meals</w:t>
      </w:r>
      <w:r w:rsidRPr="0042751B">
        <w:t xml:space="preserve"> must be food safe. </w:t>
      </w:r>
      <w:r w:rsidR="00A437FF" w:rsidRPr="0042751B">
        <w:t>Environmentally</w:t>
      </w:r>
      <w:r w:rsidRPr="0042751B">
        <w:t xml:space="preserve"> friendly packaging materials must be used. Compostable/ biodegradable should be used where possible and at a minimum the packaging must be recyclable, in line with the Sectoral Target T4 from Buying Greener and Directive (EU) 2019/904</w:t>
      </w:r>
      <w:r>
        <w:t>.</w:t>
      </w:r>
    </w:p>
    <w:p w14:paraId="0C8FE2E8" w14:textId="77777777" w:rsidR="000065A3" w:rsidRPr="00CC1492" w:rsidRDefault="000065A3" w:rsidP="00611573">
      <w:pPr>
        <w:pStyle w:val="ListParagraph"/>
        <w:jc w:val="both"/>
        <w:rPr>
          <w:rFonts w:asciiTheme="minorHAnsi" w:hAnsiTheme="minorHAnsi" w:cstheme="minorHAnsi"/>
          <w:szCs w:val="22"/>
        </w:rPr>
      </w:pP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5372303A" w14:textId="77777777" w:rsidR="00611573"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students allowed to take uneaten food home.</w:t>
      </w:r>
    </w:p>
    <w:p w14:paraId="7C3F4286" w14:textId="77777777" w:rsidR="00611573" w:rsidRPr="00CC1492" w:rsidRDefault="00611573" w:rsidP="00611573">
      <w:pPr>
        <w:jc w:val="both"/>
      </w:pPr>
      <w:r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7980A5DC" w14:textId="6D7598C2" w:rsidR="009D56C6" w:rsidRPr="009D56C6" w:rsidRDefault="009D56C6" w:rsidP="00EE6D3D">
      <w:pPr>
        <w:jc w:val="both"/>
        <w:rPr>
          <w:b/>
          <w:bCs/>
        </w:rPr>
      </w:pPr>
      <w:r w:rsidRPr="009D56C6">
        <w:rPr>
          <w:b/>
          <w:bCs/>
        </w:rPr>
        <w:t xml:space="preserv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collect and clean on a daily basis,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29AA5D74" w:rsidR="0041024D" w:rsidRDefault="0041024D" w:rsidP="00220BB7">
      <w:pPr>
        <w:pBdr>
          <w:top w:val="nil"/>
          <w:left w:val="nil"/>
          <w:bottom w:val="nil"/>
          <w:right w:val="nil"/>
          <w:between w:val="nil"/>
        </w:pBdr>
        <w:jc w:val="both"/>
        <w:rPr>
          <w:b/>
          <w:bCs/>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r w:rsidR="00611573">
        <w:rPr>
          <w:rFonts w:asciiTheme="minorHAnsi" w:hAnsiTheme="minorHAnsi" w:cstheme="minorHAnsi"/>
          <w:b/>
          <w:bCs/>
          <w:szCs w:val="22"/>
        </w:rPr>
        <w:t xml:space="preserve"> </w:t>
      </w:r>
      <w:r w:rsidR="00611573"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r w:rsidR="00611573">
        <w:rPr>
          <w:b/>
          <w:bCs/>
        </w:rPr>
        <w:t>.</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8"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9"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50">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51"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lastRenderedPageBreak/>
        <w:t>The successful Tenderer will provide their own bins</w:t>
      </w:r>
      <w:r w:rsidRPr="00824024">
        <w:rPr>
          <w:rFonts w:asciiTheme="minorHAnsi" w:hAnsiTheme="minorHAnsi" w:cstheme="minorHAnsi"/>
          <w:szCs w:val="22"/>
          <w:lang w:val="en-IE"/>
        </w:rPr>
        <w:t>.</w:t>
      </w:r>
    </w:p>
    <w:p w14:paraId="43EA8796" w14:textId="0023A72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t xml:space="preserve">The successful Tenderer will be responsible for the </w:t>
      </w:r>
      <w:r w:rsidR="00CC67CE">
        <w:rPr>
          <w:rFonts w:asciiTheme="minorHAnsi" w:hAnsiTheme="minorHAnsi" w:cstheme="minorHAnsi"/>
          <w:b/>
          <w:bCs/>
          <w:szCs w:val="22"/>
        </w:rPr>
        <w:t xml:space="preserve">sustainable and </w:t>
      </w:r>
      <w:r w:rsidRPr="00824024">
        <w:rPr>
          <w:rFonts w:asciiTheme="minorHAnsi" w:hAnsiTheme="minorHAnsi" w:cstheme="minorHAnsi"/>
          <w:b/>
          <w:bCs/>
          <w:szCs w:val="22"/>
        </w:rPr>
        <w:t xml:space="preserve">safe removal of all </w:t>
      </w:r>
      <w:r w:rsidR="00CC67CE">
        <w:rPr>
          <w:rFonts w:asciiTheme="minorHAnsi" w:hAnsiTheme="minorHAnsi" w:cstheme="minorHAnsi"/>
          <w:b/>
          <w:bCs/>
          <w:szCs w:val="22"/>
        </w:rPr>
        <w:t xml:space="preserve">food </w:t>
      </w:r>
      <w:r w:rsidRPr="00824024">
        <w:rPr>
          <w:rFonts w:asciiTheme="minorHAnsi" w:hAnsiTheme="minorHAnsi" w:cstheme="minorHAnsi"/>
          <w:b/>
          <w:bCs/>
          <w:szCs w:val="22"/>
        </w:rPr>
        <w:t>waste</w:t>
      </w:r>
      <w:r w:rsidR="00CC67CE">
        <w:rPr>
          <w:rFonts w:asciiTheme="minorHAnsi" w:hAnsiTheme="minorHAnsi" w:cstheme="minorHAnsi"/>
          <w:b/>
          <w:bCs/>
          <w:szCs w:val="22"/>
        </w:rPr>
        <w:t xml:space="preserve"> </w:t>
      </w:r>
      <w:r w:rsidR="00CC67CE" w:rsidRPr="00824024">
        <w:rPr>
          <w:rFonts w:asciiTheme="minorHAnsi" w:hAnsiTheme="minorHAnsi" w:cstheme="minorHAnsi"/>
          <w:b/>
          <w:bCs/>
          <w:szCs w:val="22"/>
        </w:rPr>
        <w:t>on a daily basis</w:t>
      </w:r>
      <w:r w:rsidRPr="00824024">
        <w:rPr>
          <w:rFonts w:asciiTheme="minorHAnsi" w:hAnsiTheme="minorHAnsi" w:cstheme="minorHAnsi"/>
          <w:b/>
          <w:bCs/>
          <w:szCs w:val="22"/>
        </w:rPr>
        <w:t xml:space="preserve"> and recyclable material</w:t>
      </w:r>
      <w:r w:rsidR="00CC67CE">
        <w:rPr>
          <w:rFonts w:asciiTheme="minorHAnsi" w:hAnsiTheme="minorHAnsi" w:cstheme="minorHAnsi"/>
          <w:b/>
          <w:bCs/>
          <w:szCs w:val="22"/>
        </w:rPr>
        <w:t xml:space="preserve"> removed</w:t>
      </w:r>
      <w:r w:rsidRPr="00824024">
        <w:rPr>
          <w:rFonts w:asciiTheme="minorHAnsi" w:hAnsiTheme="minorHAnsi" w:cstheme="minorHAnsi"/>
          <w:b/>
          <w:bCs/>
          <w:szCs w:val="22"/>
        </w:rPr>
        <w:t xml:space="preserve"> </w:t>
      </w:r>
      <w:r w:rsidR="00CC67CE">
        <w:rPr>
          <w:rFonts w:asciiTheme="minorHAnsi" w:hAnsiTheme="minorHAnsi" w:cstheme="minorHAnsi"/>
          <w:b/>
          <w:bCs/>
          <w:szCs w:val="22"/>
        </w:rPr>
        <w:t>at times agreed with the school.</w:t>
      </w:r>
      <w:r w:rsidRPr="00824024">
        <w:rPr>
          <w:rFonts w:asciiTheme="minorHAnsi" w:hAnsiTheme="minorHAnsi" w:cstheme="minorHAnsi"/>
          <w:b/>
          <w:bCs/>
          <w:szCs w:val="22"/>
        </w:rPr>
        <w:t xml:space="preserve"> </w:t>
      </w:r>
      <w:r w:rsidRPr="00824024">
        <w:rPr>
          <w:rFonts w:asciiTheme="minorHAnsi" w:hAnsiTheme="minorHAnsi" w:cstheme="minorHAnsi"/>
          <w:szCs w:val="22"/>
          <w:lang w:val="en-IE"/>
        </w:rPr>
        <w:t xml:space="preserve">Please note obligations regarding collection and transportation of waste under the </w:t>
      </w:r>
      <w:hyperlink r:id="rId52"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The successful Tenderer should ensure that all waste is segregated into the appropriate waste streams for recycling/recovery e.g. residual, recyclable and organic/food waste. The receptacles should be appropriately labelled. Fully compostable liners should be used for food waste (for example, liners that indicate the Cré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78BB9630" w14:textId="12256626" w:rsidR="009F1E6C" w:rsidRPr="0042751B" w:rsidRDefault="00A437FF" w:rsidP="009F1E6C">
      <w:pPr>
        <w:pStyle w:val="ListParagraph"/>
        <w:numPr>
          <w:ilvl w:val="0"/>
          <w:numId w:val="54"/>
        </w:numPr>
        <w:jc w:val="both"/>
      </w:pPr>
      <w:r w:rsidRPr="0042751B">
        <w:t>Environmentally</w:t>
      </w:r>
      <w:r w:rsidR="009F1E6C" w:rsidRPr="0042751B">
        <w:t xml:space="preserve"> friendly packaging materials must be used. Compostable/ biodegradable should be used where possible and at a minimum the packaging must be recyclable, in line with the Sectoral Target T4 from Buying Greener and Directive (EU) 2019/904</w:t>
      </w:r>
      <w:r w:rsidR="009F1E6C">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Environmental Protection Agency’s Food Waste Charter, by signing up to the Charter and commit to reducing food waste, in order to meet the United Nations Sustainable Development Goals, including By 2030, halve per capita global food waste at the retail and consumer levels and reduce food losses along production and supply chains, including post-harvest losses (</w:t>
      </w:r>
      <w:hyperlink r:id="rId53">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lastRenderedPageBreak/>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(e.g.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11"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12"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12"/>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during the course of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with regard to such secondary employment in accordance with applicable employment and labour laws. In addition, the successful Tenderer shall ensure that 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11"/>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lastRenderedPageBreak/>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13" w:name="_Toc201746312"/>
      <w:bookmarkStart w:id="14" w:name="_Toc1516977767"/>
      <w:r>
        <w:t>6.</w:t>
      </w:r>
      <w:r w:rsidR="001B58F2">
        <w:t>6.1</w:t>
      </w:r>
      <w:r w:rsidR="00895A8A">
        <w:t>.</w:t>
      </w:r>
      <w:r w:rsidR="002E7D8E">
        <w:t xml:space="preserve"> </w:t>
      </w:r>
      <w:r w:rsidR="00824024" w:rsidRPr="00FB00DC">
        <w:t>Key Account Manager (KAM)</w:t>
      </w:r>
      <w:bookmarkEnd w:id="13"/>
      <w:bookmarkEnd w:id="14"/>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15" w:name="_Hlk202429282"/>
      <w:r>
        <w:lastRenderedPageBreak/>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54">
        <w:r w:rsidRPr="00824024">
          <w:rPr>
            <w:rStyle w:val="Hyperlink"/>
            <w:rFonts w:asciiTheme="minorHAnsi" w:hAnsiTheme="minorHAnsi" w:cstheme="minorHAnsi"/>
            <w:szCs w:val="22"/>
          </w:rPr>
          <w:t>Commencement Of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16" w:name="_Toc201746313"/>
      <w:bookmarkStart w:id="17" w:name="_Toc673865744"/>
      <w:bookmarkEnd w:id="15"/>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5"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6"/>
      <w:bookmarkEnd w:id="17"/>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lastRenderedPageBreak/>
        <w:t>Measures being taken to facilitate food waste prevention (e.g.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6918F016" w14:textId="3CC58B8E" w:rsidR="00AD0B2B" w:rsidRDefault="00824024" w:rsidP="00AD0B2B">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AD0B2B" w:rsidRPr="00AD0B2B">
        <w:rPr>
          <w:rFonts w:asciiTheme="minorHAnsi" w:hAnsiTheme="minorHAnsi" w:cstheme="minorHAnsi"/>
          <w:szCs w:val="22"/>
        </w:rPr>
        <w:t xml:space="preserve"> </w:t>
      </w:r>
      <w:r w:rsidR="00AD0B2B">
        <w:rPr>
          <w:rFonts w:asciiTheme="minorHAnsi" w:hAnsiTheme="minorHAnsi" w:cstheme="minorHAnsi"/>
          <w:szCs w:val="22"/>
        </w:rPr>
        <w:t>as per</w:t>
      </w:r>
      <w:r w:rsidR="00C06930">
        <w:rPr>
          <w:rFonts w:asciiTheme="minorHAnsi" w:hAnsiTheme="minorHAnsi" w:cstheme="minorHAnsi"/>
          <w:szCs w:val="22"/>
        </w:rPr>
        <w:t xml:space="preserve"> Sectoral Target 2 of the </w:t>
      </w:r>
      <w:hyperlink r:id="rId56" w:history="1">
        <w:r w:rsidR="00AD0B2B" w:rsidRPr="0064646F">
          <w:rPr>
            <w:rStyle w:val="Hyperlink"/>
            <w:rFonts w:asciiTheme="minorHAnsi" w:hAnsiTheme="minorHAnsi" w:cstheme="minorHAnsi"/>
            <w:szCs w:val="22"/>
          </w:rPr>
          <w:t>Green Public Procurement now includes 10% organic target</w:t>
        </w:r>
      </w:hyperlink>
      <w:r w:rsidR="00D010F7">
        <w:rPr>
          <w:rFonts w:asciiTheme="minorHAnsi" w:hAnsiTheme="minorHAnsi" w:cstheme="minorHAnsi"/>
          <w:szCs w:val="22"/>
        </w:rPr>
        <w:t>;</w:t>
      </w:r>
    </w:p>
    <w:p w14:paraId="750F6C03" w14:textId="77777777" w:rsidR="00FC67F6" w:rsidRDefault="005F5763" w:rsidP="00FC67F6">
      <w:pPr>
        <w:pStyle w:val="ListParagraph"/>
        <w:numPr>
          <w:ilvl w:val="0"/>
          <w:numId w:val="58"/>
        </w:numPr>
        <w:pBdr>
          <w:top w:val="nil"/>
          <w:left w:val="nil"/>
          <w:bottom w:val="nil"/>
          <w:right w:val="nil"/>
          <w:between w:val="nil"/>
        </w:pBdr>
        <w:jc w:val="both"/>
        <w:rPr>
          <w:rFonts w:asciiTheme="minorHAnsi" w:hAnsiTheme="minorHAnsi" w:cstheme="minorHAnsi"/>
          <w:szCs w:val="22"/>
        </w:rPr>
      </w:pPr>
      <w:r>
        <w:rPr>
          <w:rFonts w:asciiTheme="minorHAnsi" w:hAnsiTheme="minorHAnsi" w:cstheme="minorHAnsi"/>
          <w:szCs w:val="22"/>
        </w:rPr>
        <w:t>Where an APP is being provided, a school must have read access to their school data</w:t>
      </w:r>
      <w:r w:rsidR="00824024" w:rsidRPr="00E13928">
        <w:rPr>
          <w:rFonts w:asciiTheme="minorHAnsi" w:hAnsiTheme="minorHAnsi" w:cstheme="minorHAnsi"/>
          <w:szCs w:val="22"/>
        </w:rPr>
        <w:t>.</w:t>
      </w:r>
    </w:p>
    <w:p w14:paraId="1CCB0E05" w14:textId="59E740C7" w:rsidR="00FC67F6" w:rsidRPr="00D010F7" w:rsidRDefault="00FC67F6" w:rsidP="00D010F7">
      <w:pPr>
        <w:pBdr>
          <w:top w:val="nil"/>
          <w:left w:val="nil"/>
          <w:bottom w:val="nil"/>
          <w:right w:val="nil"/>
          <w:between w:val="nil"/>
        </w:pBdr>
        <w:jc w:val="both"/>
        <w:rPr>
          <w:rFonts w:asciiTheme="minorHAnsi" w:hAnsiTheme="minorHAnsi" w:cstheme="minorHAnsi"/>
          <w:szCs w:val="22"/>
        </w:rPr>
      </w:pPr>
      <w:r w:rsidRPr="00D010F7">
        <w:rPr>
          <w:rFonts w:asciiTheme="minorHAnsi" w:hAnsiTheme="minorHAnsi" w:cstheme="minorBidi"/>
          <w:color w:val="000000" w:themeColor="text1"/>
        </w:rPr>
        <w:t>For the avoidance of doubt, the successful Tenderer on request from Department of Social Protection as the funding body, must provide information related to meal offerings including but not limited to menus, recipes, suppliers etc. within two business days following the request.</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8"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9" w:name="_qsh70q"/>
      <w:bookmarkEnd w:id="19"/>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4B632B7C"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7"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37C69C23"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lastRenderedPageBreak/>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8"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7FE001B5"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9"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06B266C0"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60"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of </w:t>
      </w:r>
      <w:hyperlink r:id="rId61"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4CC06D91"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62"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0B9339"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63"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in order to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18"/>
    <w:p w14:paraId="79BAB334" w14:textId="4B70D506" w:rsidR="00540470" w:rsidRPr="00540470" w:rsidRDefault="002E0800" w:rsidP="00895A8A">
      <w:pPr>
        <w:pStyle w:val="Heading3"/>
        <w:spacing w:after="120"/>
      </w:pPr>
      <w:r w:rsidRPr="00895A8A">
        <w:lastRenderedPageBreak/>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arties. For the avoidance of doubt 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63CF9EF4" w:rsidR="003C0FB1" w:rsidRPr="00557DED" w:rsidRDefault="003C0FB1" w:rsidP="00310ECE">
      <w:pPr>
        <w:jc w:val="both"/>
        <w:rPr>
          <w:szCs w:val="22"/>
        </w:rPr>
      </w:pPr>
      <w:r w:rsidRPr="00181E24">
        <w:rPr>
          <w:b/>
          <w:bCs/>
          <w:szCs w:val="22"/>
        </w:rPr>
        <w:t>TO:</w:t>
      </w:r>
      <w:r w:rsidRPr="00557DED">
        <w:rPr>
          <w:szCs w:val="22"/>
        </w:rPr>
        <w:t xml:space="preserve"> </w:t>
      </w:r>
      <w:r w:rsidR="006F115D">
        <w:rPr>
          <w:b/>
          <w:szCs w:val="22"/>
        </w:rPr>
        <w:t xml:space="preserve">Boherbue N.S. </w:t>
      </w:r>
      <w:r w:rsidR="003F3EE7" w:rsidRPr="00CC568F">
        <w:t>(the “Contracting Authority”)</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6CDEBA77"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64"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Property Licence and Deed of Renunciation</w:t>
            </w:r>
            <w:r>
              <w:rPr>
                <w:lang w:val="en-US"/>
              </w:rPr>
              <w:t>.</w:t>
            </w:r>
          </w:p>
          <w:p w14:paraId="7BA76E30" w14:textId="01B05FFF"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65"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4F26E5F1" w14:textId="77777777" w:rsidR="007D2CA5" w:rsidRDefault="007D2CA5" w:rsidP="007D2CA5">
            <w:pPr>
              <w:jc w:val="both"/>
            </w:pPr>
            <w:r w:rsidRPr="006A0D43">
              <w:t>We confirm compliance with the Waste Management Packaging Regulations 2007 as amended.</w:t>
            </w:r>
          </w:p>
          <w:p w14:paraId="7B5CDF0D" w14:textId="09640083" w:rsidR="000065A3" w:rsidRPr="00C100B4" w:rsidRDefault="000065A3" w:rsidP="007D2CA5">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school meals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w:t>
            </w:r>
            <w:r w:rsidR="00A437FF">
              <w:rPr>
                <w:rFonts w:asciiTheme="minorHAnsi" w:hAnsiTheme="minorHAnsi" w:cstheme="minorHAnsi"/>
                <w:szCs w:val="22"/>
              </w:rPr>
              <w:t>Environmentally</w:t>
            </w:r>
            <w:r>
              <w:rPr>
                <w:rFonts w:asciiTheme="minorHAnsi" w:hAnsiTheme="minorHAnsi" w:cstheme="minorHAnsi"/>
                <w:szCs w:val="22"/>
              </w:rPr>
              <w:t xml:space="preserve">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lastRenderedPageBreak/>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23054ADC" w14:textId="25D84AB6" w:rsidR="003C0FB1" w:rsidRDefault="00662F78" w:rsidP="000A2990">
      <w:pPr>
        <w:spacing w:line="259" w:lineRule="auto"/>
      </w:pPr>
      <w:r>
        <w:rPr>
          <w:szCs w:val="22"/>
          <w:highlight w:val="magenta"/>
        </w:rPr>
        <w:br w:type="page"/>
      </w:r>
      <w:r w:rsidR="003C0FB1" w:rsidRPr="000E5DB7">
        <w:lastRenderedPageBreak/>
        <w:t xml:space="preserve">Appendix </w:t>
      </w:r>
      <w:r w:rsidR="0083112F">
        <w:t>4</w:t>
      </w:r>
      <w:r w:rsidR="003C0FB1" w:rsidRPr="000E5DB7">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34971A2D"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04722F17"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ever been the subject of a conviction for participation in a criminal organisation,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3D1647E2" w14:textId="77777777" w:rsidR="003C0FB1" w:rsidRDefault="003C0FB1" w:rsidP="00220BB7">
      <w:pPr>
        <w:jc w:val="both"/>
      </w:pPr>
    </w:p>
    <w:p w14:paraId="7CD27B35" w14:textId="77777777" w:rsidR="00440C1E" w:rsidRDefault="00440C1E" w:rsidP="00440C1E">
      <w:pPr>
        <w:jc w:val="center"/>
        <w:rPr>
          <w:rFonts w:eastAsia="Arial" w:hAnsiTheme="minorHAnsi" w:cstheme="minorHAnsi"/>
          <w:b/>
          <w:i/>
          <w:noProof/>
          <w:color w:val="333399"/>
          <w:sz w:val="24"/>
          <w:highlight w:val="yellow"/>
          <w:u w:val="single"/>
        </w:rPr>
      </w:pPr>
    </w:p>
    <w:p w14:paraId="5C69543B" w14:textId="2488DC36" w:rsidR="00440C1E" w:rsidRPr="00440C1E" w:rsidRDefault="00D91D59" w:rsidP="00440C1E">
      <w:pPr>
        <w:jc w:val="center"/>
        <w:rPr>
          <w:rFonts w:hAnsiTheme="minorHAnsi" w:cstheme="minorHAnsi"/>
          <w:b/>
          <w:i/>
          <w:color w:val="333399"/>
          <w:sz w:val="24"/>
          <w:szCs w:val="22"/>
          <w:highlight w:val="yellow"/>
        </w:rPr>
      </w:pPr>
      <w:r>
        <w:rPr>
          <w:noProof/>
        </w:rPr>
        <w:drawing>
          <wp:inline distT="0" distB="0" distL="0" distR="0" wp14:anchorId="3174D06B" wp14:editId="696C79AD">
            <wp:extent cx="1066800" cy="1135380"/>
            <wp:effectExtent l="0" t="0" r="0" b="7620"/>
            <wp:docPr id="1829640805"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066800" cy="1135380"/>
                    </a:xfrm>
                    <a:prstGeom prst="rect">
                      <a:avLst/>
                    </a:prstGeom>
                    <a:noFill/>
                    <a:ln>
                      <a:noFill/>
                    </a:ln>
                  </pic:spPr>
                </pic:pic>
              </a:graphicData>
            </a:graphic>
          </wp:inline>
        </w:drawing>
      </w:r>
    </w:p>
    <w:p w14:paraId="4FD14D06" w14:textId="77777777" w:rsidR="00440C1E" w:rsidRPr="00440C1E" w:rsidRDefault="00440C1E" w:rsidP="00440C1E">
      <w:pPr>
        <w:jc w:val="center"/>
        <w:rPr>
          <w:rFonts w:hAnsiTheme="minorHAnsi" w:cstheme="minorHAnsi"/>
          <w:b/>
          <w:i/>
          <w:color w:val="333399"/>
          <w:sz w:val="24"/>
          <w:szCs w:val="22"/>
          <w:highlight w:val="yellow"/>
        </w:rPr>
      </w:pPr>
    </w:p>
    <w:p w14:paraId="2B84C71B" w14:textId="77777777" w:rsidR="00440C1E" w:rsidRPr="00440C1E" w:rsidRDefault="00440C1E" w:rsidP="00440C1E">
      <w:pPr>
        <w:jc w:val="center"/>
        <w:rPr>
          <w:rFonts w:hAnsiTheme="minorHAnsi" w:cstheme="minorHAnsi"/>
          <w:b/>
          <w:i/>
          <w:color w:val="333399"/>
          <w:sz w:val="24"/>
          <w:szCs w:val="22"/>
          <w:highlight w:val="yellow"/>
        </w:rPr>
      </w:pPr>
    </w:p>
    <w:p w14:paraId="1FD72E2D" w14:textId="353C43F8" w:rsidR="00440C1E" w:rsidRPr="006F115D" w:rsidRDefault="006F115D" w:rsidP="00440C1E">
      <w:pPr>
        <w:jc w:val="center"/>
        <w:rPr>
          <w:rFonts w:hAnsiTheme="minorHAnsi" w:cstheme="minorHAnsi"/>
          <w:b/>
          <w:i/>
          <w:color w:val="333399"/>
          <w:sz w:val="24"/>
          <w:szCs w:val="22"/>
        </w:rPr>
      </w:pPr>
      <w:r w:rsidRPr="006F115D">
        <w:rPr>
          <w:rFonts w:hAnsiTheme="minorHAnsi" w:cstheme="minorHAnsi"/>
          <w:b/>
          <w:i/>
          <w:color w:val="333399"/>
          <w:sz w:val="24"/>
          <w:szCs w:val="22"/>
        </w:rPr>
        <w:t>Boherbue N.S.</w:t>
      </w:r>
    </w:p>
    <w:p w14:paraId="1D13463F" w14:textId="72F8913F" w:rsidR="00440C1E" w:rsidRPr="00440C1E" w:rsidRDefault="00440C1E" w:rsidP="00440C1E">
      <w:pPr>
        <w:jc w:val="center"/>
        <w:rPr>
          <w:rFonts w:hAnsiTheme="minorHAnsi" w:cstheme="minorHAnsi"/>
          <w:b/>
          <w:i/>
          <w:color w:val="333399"/>
          <w:sz w:val="24"/>
          <w:szCs w:val="22"/>
        </w:rPr>
      </w:pPr>
      <w:r w:rsidRPr="006F115D">
        <w:rPr>
          <w:rFonts w:hAnsiTheme="minorHAnsi" w:cstheme="minorHAnsi"/>
          <w:b/>
          <w:i/>
          <w:color w:val="333399"/>
          <w:sz w:val="24"/>
          <w:szCs w:val="22"/>
        </w:rPr>
        <w:t>School Roll Number:</w:t>
      </w:r>
      <w:r w:rsidRPr="00440C1E">
        <w:rPr>
          <w:rFonts w:hAnsiTheme="minorHAnsi" w:cstheme="minorHAnsi"/>
          <w:b/>
          <w:i/>
          <w:color w:val="333399"/>
          <w:sz w:val="24"/>
          <w:szCs w:val="22"/>
        </w:rPr>
        <w:t xml:space="preserve"> </w:t>
      </w:r>
      <w:r w:rsidR="006F115D">
        <w:rPr>
          <w:rFonts w:hAnsiTheme="minorHAnsi" w:cstheme="minorHAnsi"/>
          <w:b/>
          <w:i/>
          <w:color w:val="333399"/>
          <w:sz w:val="24"/>
          <w:szCs w:val="22"/>
        </w:rPr>
        <w:t>16396R</w:t>
      </w:r>
    </w:p>
    <w:p w14:paraId="2FA32B0C" w14:textId="77777777" w:rsidR="00AF038B" w:rsidRPr="00414B5B" w:rsidRDefault="00AF038B" w:rsidP="00AF038B">
      <w:pPr>
        <w:jc w:val="center"/>
        <w:rPr>
          <w:rFonts w:hAnsiTheme="minorHAnsi" w:cstheme="minorHAnsi"/>
          <w:color w:val="333399"/>
          <w:sz w:val="28"/>
        </w:rPr>
      </w:pPr>
    </w:p>
    <w:p w14:paraId="21B7255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42AB97E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4BEF6184"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397CF4AC"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09C33DA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22212156"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6C08A8C5"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233F872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57319BB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252EC70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0E96C08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4863974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2FAEB7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CD525C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7817E87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483ED408"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2D5921D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4F73A39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225704E9"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7F64358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4267A3C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1D02509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7CD9DDF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4D25EA6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429F6E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967BD91"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1BE0686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0B10F8BB" w14:textId="578FA3A0"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2522C6D9" w14:textId="3BCE39ED"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42332D0D" w14:textId="7190FD48"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40542ABB" w14:textId="24676C5F"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4DB313D5"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ED557CB" w14:textId="7D4FCDE5"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20"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20"/>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7F169CE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6"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7" w:history="1">
        <w:r w:rsidRPr="0057000B">
          <w:rPr>
            <w:rStyle w:val="Hyperlink"/>
            <w:rFonts w:hAnsiTheme="minorHAnsi" w:cstheme="minorHAnsi"/>
          </w:rPr>
          <w:t>www.etenders.gov.ie</w:t>
        </w:r>
      </w:hyperlink>
      <w:r w:rsidRPr="0057000B">
        <w:rPr>
          <w:rFonts w:hAnsiTheme="minorHAnsi" w:cstheme="minorHAnsi"/>
        </w:rPr>
        <w:t xml:space="preserve"> </w:t>
      </w:r>
      <w:bookmarkStart w:id="21"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21"/>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22"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22"/>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1999273"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8"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6F569FF9"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69"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r w:rsidRPr="00544023">
              <w:rPr>
                <w:lang w:val="en-IE"/>
              </w:rPr>
              <w:t xml:space="preserve">chool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lastRenderedPageBreak/>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23"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23"/>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4DC99401"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lastRenderedPageBreak/>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24" w:name="_Toc177720935"/>
      <w:r w:rsidRPr="0057000B">
        <w:rPr>
          <w:rFonts w:asciiTheme="minorHAnsi" w:hAnsiTheme="minorHAnsi" w:cstheme="minorHAnsi"/>
        </w:rPr>
        <w:lastRenderedPageBreak/>
        <w:t>Schedule A: Terms and Conditions</w:t>
      </w:r>
      <w:bookmarkEnd w:id="24"/>
    </w:p>
    <w:p w14:paraId="14685E97" w14:textId="77777777" w:rsidR="00AF038B" w:rsidRPr="00630721" w:rsidRDefault="00AF038B" w:rsidP="00630721">
      <w:pPr>
        <w:pStyle w:val="Heading2"/>
      </w:pPr>
      <w:bookmarkStart w:id="25" w:name="_Toc177720936"/>
      <w:r w:rsidRPr="00630721">
        <w:t>1.</w:t>
      </w:r>
      <w:r w:rsidRPr="00630721">
        <w:tab/>
        <w:t>CONTRACTOR’S OBLIGATIONS</w:t>
      </w:r>
      <w:bookmarkEnd w:id="25"/>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4B099AAA"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70"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6" w:name="_Hlk491159751"/>
      <w:r w:rsidRPr="0057000B">
        <w:rPr>
          <w:rFonts w:hAnsiTheme="minorHAnsi" w:cstheme="minorHAnsi"/>
        </w:rPr>
        <w:t xml:space="preserve"> </w:t>
      </w:r>
    </w:p>
    <w:bookmarkEnd w:id="26"/>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7" w:name="_Hlk491159818"/>
      <w:r w:rsidRPr="0057000B">
        <w:rPr>
          <w:rFonts w:hAnsiTheme="minorHAnsi" w:cstheme="minorHAnsi"/>
        </w:rPr>
        <w:t>or any of the circumstances set forth in Regulation 73 of the Regulations</w:t>
      </w:r>
      <w:bookmarkEnd w:id="27"/>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28" w:name="_Toc177720937"/>
      <w:r w:rsidRPr="00630721">
        <w:t>2.</w:t>
      </w:r>
      <w:r w:rsidRPr="00630721">
        <w:tab/>
        <w:t>KEY PERSONNEL</w:t>
      </w:r>
      <w:bookmarkEnd w:id="28"/>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29" w:name="_Toc177720938"/>
      <w:r w:rsidRPr="00630721">
        <w:lastRenderedPageBreak/>
        <w:t>3.</w:t>
      </w:r>
      <w:r w:rsidRPr="00630721">
        <w:tab/>
        <w:t>PAYMENT</w:t>
      </w:r>
      <w:bookmarkEnd w:id="29"/>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30" w:name="_Toc177720939"/>
      <w:r w:rsidRPr="00630721">
        <w:t>4.</w:t>
      </w:r>
      <w:r w:rsidRPr="00630721">
        <w:tab/>
        <w:t>WARRANTIES, REPRESENTATIONS AND UNDERTAKINGS</w:t>
      </w:r>
      <w:bookmarkEnd w:id="30"/>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7F6A1B33"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71"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31" w:name="_Toc177720940"/>
      <w:r w:rsidRPr="00630721">
        <w:t>5.</w:t>
      </w:r>
      <w:r w:rsidRPr="00630721">
        <w:tab/>
        <w:t>REMEDIES</w:t>
      </w:r>
      <w:bookmarkEnd w:id="31"/>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identify the Services with which it is dissatisfied together with the reasons for such dissatisfaction. Payment of the Retention Amount will be made upon replacement and/or remedy of the said Services as 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32" w:name="_Toc177720941"/>
      <w:r w:rsidRPr="00630721">
        <w:t>6.</w:t>
      </w:r>
      <w:r w:rsidRPr="00630721">
        <w:tab/>
        <w:t>INTELLECTUAL PROPERTY</w:t>
      </w:r>
      <w:bookmarkEnd w:id="32"/>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vested with all 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33" w:name="_Toc177720942"/>
      <w:r w:rsidRPr="00630721">
        <w:t>7.</w:t>
      </w:r>
      <w:r w:rsidRPr="00630721">
        <w:tab/>
        <w:t>CONFIDENTIALITY</w:t>
      </w:r>
      <w:bookmarkEnd w:id="33"/>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34" w:name="_Toc177720943"/>
      <w:r w:rsidRPr="00630721">
        <w:t>8.</w:t>
      </w:r>
      <w:r w:rsidRPr="00630721">
        <w:tab/>
        <w:t>FORCE MAJEURE</w:t>
      </w:r>
      <w:bookmarkEnd w:id="34"/>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015F0F29" w14:textId="77777777" w:rsidR="00AF038B" w:rsidRPr="00630721" w:rsidRDefault="00AF038B" w:rsidP="00630721">
      <w:pPr>
        <w:pStyle w:val="Heading2"/>
      </w:pPr>
      <w:bookmarkStart w:id="35" w:name="_Toc177720944"/>
      <w:r w:rsidRPr="00630721">
        <w:t>9.</w:t>
      </w:r>
      <w:r w:rsidRPr="00630721">
        <w:tab/>
        <w:t>TERMINATION</w:t>
      </w:r>
      <w:bookmarkEnd w:id="35"/>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73A7081D"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72"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that the Contractor (or its subcontractor(s), if any) falls within the category of prohibited 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 xml:space="preserve">(i)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36" w:name="_Toc177720945"/>
      <w:r w:rsidRPr="00630721">
        <w:t xml:space="preserve">10. </w:t>
      </w:r>
      <w:r w:rsidRPr="00630721">
        <w:tab/>
        <w:t>CONTRACT MANAGEMENT</w:t>
      </w:r>
      <w:bookmarkEnd w:id="36"/>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37" w:name="_Toc177720946"/>
      <w:r w:rsidRPr="00630721">
        <w:t>11.</w:t>
      </w:r>
      <w:r w:rsidRPr="00630721">
        <w:tab/>
        <w:t>DISPUTES</w:t>
      </w:r>
      <w:bookmarkEnd w:id="37"/>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59C720C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38" w:name="_Toc177720947"/>
      <w:r w:rsidRPr="00630721">
        <w:t>12.</w:t>
      </w:r>
      <w:r w:rsidRPr="00630721">
        <w:tab/>
        <w:t>GOVERNING LAW, CHOICE OF JURISDICTION AND EXECUTION</w:t>
      </w:r>
      <w:bookmarkEnd w:id="38"/>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39" w:name="_Toc177720948"/>
      <w:r w:rsidRPr="00630721">
        <w:t>13.</w:t>
      </w:r>
      <w:r w:rsidRPr="00630721">
        <w:tab/>
        <w:t>NOTICES</w:t>
      </w:r>
      <w:bookmarkEnd w:id="39"/>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40" w:name="_Toc177720949"/>
      <w:r w:rsidRPr="00630721">
        <w:t>14.</w:t>
      </w:r>
      <w:r w:rsidRPr="00630721">
        <w:tab/>
        <w:t>ASSIGNMENT AND SUBCONTRACT</w:t>
      </w:r>
      <w:bookmarkEnd w:id="40"/>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41" w:name="_Toc177720950"/>
      <w:r w:rsidRPr="00630721">
        <w:t>15.</w:t>
      </w:r>
      <w:r w:rsidRPr="00630721">
        <w:tab/>
        <w:t>ENTIRE AGREEMENT</w:t>
      </w:r>
      <w:bookmarkEnd w:id="41"/>
    </w:p>
    <w:p w14:paraId="2201B5FB"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42" w:name="_Toc177720951"/>
      <w:r w:rsidRPr="00630721">
        <w:t>16.</w:t>
      </w:r>
      <w:r w:rsidRPr="00630721">
        <w:tab/>
        <w:t>SEVERABILITY</w:t>
      </w:r>
      <w:bookmarkEnd w:id="42"/>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2C7EED36" w14:textId="77777777" w:rsidR="00AF038B" w:rsidRPr="00630721" w:rsidRDefault="00AF038B" w:rsidP="00630721">
      <w:pPr>
        <w:pStyle w:val="Heading2"/>
      </w:pPr>
      <w:bookmarkStart w:id="43" w:name="_Toc177720952"/>
      <w:r w:rsidRPr="00630721">
        <w:t>17.</w:t>
      </w:r>
      <w:r w:rsidRPr="00630721">
        <w:tab/>
        <w:t>WAIVER</w:t>
      </w:r>
      <w:bookmarkEnd w:id="43"/>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44" w:name="_Toc177720953"/>
      <w:r w:rsidRPr="00630721">
        <w:t>18.</w:t>
      </w:r>
      <w:r w:rsidRPr="00630721">
        <w:tab/>
        <w:t>NON-EXCLUSIVITY</w:t>
      </w:r>
      <w:bookmarkEnd w:id="44"/>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45" w:name="_Toc177720954"/>
      <w:r w:rsidRPr="00630721">
        <w:t>19.</w:t>
      </w:r>
      <w:r w:rsidRPr="00630721">
        <w:tab/>
        <w:t>MEDIA</w:t>
      </w:r>
      <w:bookmarkEnd w:id="45"/>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46" w:name="_Toc177720955"/>
      <w:r w:rsidRPr="00630721">
        <w:t>20.</w:t>
      </w:r>
      <w:r w:rsidRPr="00630721">
        <w:tab/>
        <w:t>CONFLICTS, REGISTRABLE INTERESTS AND CORRUPT GIFTS</w:t>
      </w:r>
      <w:bookmarkEnd w:id="46"/>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47" w:name="_Toc177720956"/>
      <w:r w:rsidRPr="00630721">
        <w:t>21.</w:t>
      </w:r>
      <w:r w:rsidRPr="00630721">
        <w:tab/>
        <w:t>ACCESS TO PREMISES</w:t>
      </w:r>
      <w:bookmarkEnd w:id="47"/>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48" w:name="_Toc177720957"/>
      <w:r w:rsidRPr="00630721">
        <w:t>22.</w:t>
      </w:r>
      <w:r w:rsidRPr="00630721">
        <w:tab/>
        <w:t>EQUIPMENT</w:t>
      </w:r>
      <w:bookmarkEnd w:id="48"/>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no liability for any loss of, caused by or damage to any Equipment. The 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49" w:name="_Toc177720958"/>
      <w:r w:rsidRPr="00630721">
        <w:t>23.</w:t>
      </w:r>
      <w:r w:rsidRPr="00630721">
        <w:tab/>
        <w:t>NON-SOLICITATION</w:t>
      </w:r>
      <w:bookmarkEnd w:id="49"/>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50" w:name="_Toc177720959"/>
      <w:r w:rsidRPr="00630721">
        <w:t>24.</w:t>
      </w:r>
      <w:r w:rsidRPr="00630721">
        <w:tab/>
        <w:t>CHANGE CONTROL PROCEDURE</w:t>
      </w:r>
      <w:bookmarkEnd w:id="50"/>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51" w:name="_Toc177720960"/>
      <w:bookmarkStart w:id="52" w:name="_Hlk22478011"/>
      <w:r w:rsidRPr="00630721">
        <w:t>25.</w:t>
      </w:r>
      <w:r w:rsidRPr="00630721">
        <w:tab/>
        <w:t>DATA PROTECTION AND SECURITY</w:t>
      </w:r>
      <w:bookmarkEnd w:id="51"/>
    </w:p>
    <w:bookmarkEnd w:id="52"/>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53" w:name="_Toc177720961"/>
      <w:r w:rsidRPr="00630721">
        <w:t>26. ADDITIONAL CONDITION(S)</w:t>
      </w:r>
      <w:bookmarkEnd w:id="53"/>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(i)</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471EB9B8"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73"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74"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7425B01D" w:rsidR="00A94E06" w:rsidRDefault="00A94E06" w:rsidP="00034298">
      <w:pPr>
        <w:pStyle w:val="ListParagraph"/>
        <w:numPr>
          <w:ilvl w:val="0"/>
          <w:numId w:val="16"/>
        </w:numPr>
        <w:jc w:val="both"/>
      </w:pPr>
      <w:r>
        <w:t xml:space="preserve">compliance with the Department of Education Technical Note Guidance </w:t>
      </w:r>
      <w:hyperlink r:id="rId75"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keeping the areas free of litter and food debris at all times;</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48500558" w:rsidR="00A94E06" w:rsidRDefault="000666FE" w:rsidP="00034298">
      <w:pPr>
        <w:pStyle w:val="ListParagraph"/>
        <w:numPr>
          <w:ilvl w:val="0"/>
          <w:numId w:val="17"/>
        </w:numPr>
        <w:jc w:val="both"/>
      </w:pPr>
      <w:r>
        <w:t>w</w:t>
      </w:r>
      <w:r w:rsidRPr="003B6F5C">
        <w:t>aste management</w:t>
      </w:r>
      <w:r>
        <w:t xml:space="preserve"> including but not limited to packaging removal and daily food waste removal from the school campus. The successful Tenderer shall comply with all relevant waste transportation licencing requirements</w:t>
      </w:r>
      <w:r w:rsidR="00A94E06">
        <w:t xml:space="preserve">. The </w:t>
      </w:r>
      <w:r w:rsidR="00A55AB3">
        <w:t>Contractor</w:t>
      </w:r>
      <w:r w:rsidR="00A94E06">
        <w:t xml:space="preserve"> shall comply with all relevant waste transportation licencing requirements;</w:t>
      </w:r>
    </w:p>
    <w:p w14:paraId="0B7AFD66" w14:textId="77777777" w:rsidR="00CC67CE" w:rsidRPr="00CC1492" w:rsidRDefault="00A94E06" w:rsidP="00CC67CE">
      <w:pPr>
        <w:ind w:left="720"/>
        <w:jc w:val="both"/>
      </w:pPr>
      <w:r w:rsidRPr="00DD53BA">
        <w:rPr>
          <w:b/>
          <w:bCs/>
        </w:rPr>
        <w:t>It is important to note that under no circumstances are students allowed to take uneaten food home</w:t>
      </w:r>
      <w:r w:rsidR="00623AF4">
        <w:rPr>
          <w:b/>
          <w:bCs/>
        </w:rPr>
        <w:t>.</w:t>
      </w:r>
      <w:r w:rsidR="00CC67CE">
        <w:rPr>
          <w:b/>
          <w:bCs/>
        </w:rPr>
        <w:t xml:space="preserve"> </w:t>
      </w:r>
      <w:r w:rsidR="00CC67CE" w:rsidRPr="00822C30">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22460B0B" w14:textId="0857EFE0" w:rsidR="00A94E06" w:rsidRDefault="00A94E06" w:rsidP="00A94E06">
      <w:pPr>
        <w:pStyle w:val="ListParagraph"/>
        <w:jc w:val="both"/>
        <w:rPr>
          <w:b/>
          <w:bCs/>
        </w:rPr>
      </w:pP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4B8EF31"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parents/guardians</w:t>
      </w:r>
      <w:r w:rsidR="00466150">
        <w:t xml:space="preserve"> </w:t>
      </w:r>
      <w:r w:rsidR="00466150">
        <w:rPr>
          <w:rFonts w:asciiTheme="minorHAnsi" w:hAnsiTheme="minorHAnsi" w:cstheme="minorHAnsi"/>
          <w:szCs w:val="22"/>
        </w:rPr>
        <w:t>or schools (in some circumstances</w:t>
      </w:r>
      <w:r w:rsidRPr="00A25DC6">
        <w:t xml:space="preserve">.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Support Service, the Contractor shall at all times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5CDFD87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w:t>
            </w:r>
            <w:r w:rsidR="000666FE">
              <w:rPr>
                <w:rFonts w:asciiTheme="minorHAnsi" w:hAnsiTheme="minorHAnsi" w:cstheme="minorHAnsi"/>
                <w:lang w:val="en-IE"/>
              </w:rPr>
              <w:t xml:space="preserve"> / waste</w:t>
            </w:r>
            <w:r w:rsidRPr="0097131E">
              <w:rPr>
                <w:rFonts w:asciiTheme="minorHAnsi" w:hAnsiTheme="minorHAnsi" w:cstheme="minorHAnsi"/>
                <w:lang w:val="en-IE"/>
              </w:rPr>
              <w:t xml:space="preserve"> </w:t>
            </w:r>
            <w:r w:rsidR="000666FE">
              <w:rPr>
                <w:rFonts w:asciiTheme="minorHAnsi" w:hAnsiTheme="minorHAnsi" w:cstheme="minorHAnsi"/>
                <w:lang w:val="en-IE"/>
              </w:rPr>
              <w:t>f</w:t>
            </w:r>
            <w:r w:rsidRPr="0097131E">
              <w:rPr>
                <w:rFonts w:asciiTheme="minorHAnsi" w:hAnsiTheme="minorHAnsi" w:cstheme="minorHAnsi"/>
                <w:lang w:val="en-IE"/>
              </w:rPr>
              <w:t xml:space="preserve">ood removed on daily basis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5BD1C449"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Recyclable waste removed from school </w:t>
            </w:r>
            <w:r w:rsidR="00CC67CE">
              <w:rPr>
                <w:rFonts w:asciiTheme="minorHAnsi" w:hAnsiTheme="minorHAnsi" w:cstheme="minorHAnsi"/>
                <w:lang w:val="en-IE"/>
              </w:rPr>
              <w:t>as agreed.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10C386" w14:textId="4D36F58F" w:rsidR="00CB2CFB" w:rsidRPr="00D010F7" w:rsidRDefault="00CB2CFB" w:rsidP="00D010F7">
            <w:pPr>
              <w:jc w:val="both"/>
              <w:rPr>
                <w:rFonts w:asciiTheme="minorHAnsi" w:hAnsiTheme="minorHAnsi" w:cstheme="minorHAnsi"/>
                <w:szCs w:val="22"/>
              </w:rPr>
            </w:pPr>
            <w:r w:rsidRPr="00D010F7">
              <w:rPr>
                <w:rFonts w:asciiTheme="minorHAnsi" w:hAnsiTheme="minorHAnsi" w:cstheme="minorHAnsi"/>
                <w:lang w:val="en-IE"/>
              </w:rPr>
              <w:t>a minimum of 10% by value (€) of the food is to be certified organic in each of the following categories of Cereals, fresh beef, lamb, pork, poultry, fish, vegetables and dairy products, where possible in accordance with Regulation (EU) 2018/848 and as set out under Sectoral Target 2 of the</w:t>
            </w:r>
            <w:r w:rsidRPr="00D010F7">
              <w:rPr>
                <w:rFonts w:asciiTheme="minorHAnsi" w:hAnsiTheme="minorHAnsi" w:cstheme="minorBidi"/>
              </w:rPr>
              <w:t xml:space="preserve"> </w:t>
            </w:r>
            <w:hyperlink r:id="rId76" w:history="1">
              <w:r w:rsidRPr="00CB2CFB">
                <w:rPr>
                  <w:rStyle w:val="Hyperlink"/>
                  <w:rFonts w:asciiTheme="minorHAnsi" w:hAnsiTheme="minorHAnsi" w:cstheme="minorBidi"/>
                </w:rPr>
                <w:t>buying-greener-green-public-procurement-strategy-and-action-plan-2024-2027.pdf</w:t>
              </w:r>
            </w:hyperlink>
            <w:r w:rsidRPr="00D010F7">
              <w:rPr>
                <w:rFonts w:asciiTheme="minorHAnsi" w:hAnsiTheme="minorHAnsi" w:cstheme="minorBidi"/>
              </w:rPr>
              <w:t xml:space="preserve">  where possible</w:t>
            </w:r>
            <w:r w:rsidR="00527B90">
              <w:rPr>
                <w:rFonts w:asciiTheme="minorHAnsi" w:hAnsiTheme="minorHAnsi" w:cstheme="minorBidi"/>
              </w:rPr>
              <w:t>.</w:t>
            </w:r>
          </w:p>
          <w:p w14:paraId="2D6BAB49" w14:textId="2ACBE971" w:rsidR="00AF73CC" w:rsidRPr="0097131E" w:rsidRDefault="00AF73CC" w:rsidP="003A382E">
            <w:pPr>
              <w:rPr>
                <w:rFonts w:asciiTheme="minorHAnsi" w:hAnsiTheme="minorHAnsi" w:cstheme="minorHAnsi"/>
                <w:lang w:val="en-IE"/>
              </w:rPr>
            </w:pP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430D392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r w:rsidR="006545FE">
              <w:rPr>
                <w:rFonts w:asciiTheme="minorHAnsi" w:hAnsiTheme="minorHAnsi" w:cstheme="minorHAnsi"/>
                <w:lang w:val="en-IE"/>
              </w:rPr>
              <w:t xml:space="preserve">, </w:t>
            </w:r>
            <w:r w:rsidR="006545FE">
              <w:rPr>
                <w:rFonts w:asciiTheme="minorHAnsi" w:hAnsiTheme="minorHAnsi" w:cstheme="minorHAnsi"/>
              </w:rPr>
              <w:t>o</w:t>
            </w:r>
            <w:r w:rsidR="006545FE" w:rsidRPr="006545FE">
              <w:rPr>
                <w:rFonts w:asciiTheme="minorHAnsi" w:hAnsiTheme="minorHAnsi" w:cstheme="minorHAnsi"/>
              </w:rPr>
              <w:t>f which one</w:t>
            </w:r>
            <w:r w:rsidR="00A437FF">
              <w:rPr>
                <w:rFonts w:asciiTheme="minorHAnsi" w:hAnsiTheme="minorHAnsi" w:cstheme="minorHAnsi"/>
              </w:rPr>
              <w:t xml:space="preserve"> serving</w:t>
            </w:r>
            <w:r w:rsidR="006545FE" w:rsidRPr="006545FE">
              <w:rPr>
                <w:rFonts w:asciiTheme="minorHAnsi" w:hAnsiTheme="minorHAnsi" w:cstheme="minorHAnsi"/>
              </w:rPr>
              <w:t xml:space="preserve"> must </w:t>
            </w:r>
            <w:r w:rsidR="00A437FF">
              <w:rPr>
                <w:rFonts w:asciiTheme="minorHAnsi" w:hAnsiTheme="minorHAnsi" w:cstheme="minorHAnsi"/>
              </w:rPr>
              <w:t xml:space="preserve">include </w:t>
            </w:r>
            <w:r w:rsidR="006545FE" w:rsidRPr="006545FE">
              <w:rPr>
                <w:rFonts w:asciiTheme="minorHAnsi" w:hAnsiTheme="minorHAnsi" w:cstheme="minorHAnsi"/>
              </w:rPr>
              <w:t>vegetables.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058EF2F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0C81E897" w14:textId="302D515E" w:rsidR="00F73596" w:rsidRDefault="00F73596" w:rsidP="00F73596">
            <w:pPr>
              <w:rPr>
                <w:rFonts w:asciiTheme="minorHAnsi" w:hAnsiTheme="minorHAnsi" w:cstheme="minorHAnsi"/>
                <w:lang w:val="en-IE"/>
              </w:rPr>
            </w:pPr>
            <w:r w:rsidRPr="00527B90">
              <w:rPr>
                <w:rFonts w:asciiTheme="minorHAnsi" w:hAnsiTheme="minorHAnsi" w:cstheme="minorHAnsi"/>
                <w:lang w:val="en-IE"/>
              </w:rPr>
              <w:t>Menu does not include foods which are high in salt, fat, and/or sugar</w:t>
            </w:r>
          </w:p>
        </w:tc>
        <w:tc>
          <w:tcPr>
            <w:tcW w:w="1701" w:type="dxa"/>
            <w:tcBorders>
              <w:top w:val="single" w:sz="4" w:space="0" w:color="auto"/>
              <w:left w:val="single" w:sz="4" w:space="0" w:color="auto"/>
              <w:bottom w:val="single" w:sz="4" w:space="0" w:color="auto"/>
              <w:right w:val="single" w:sz="4" w:space="0" w:color="auto"/>
            </w:tcBorders>
            <w:vAlign w:val="center"/>
          </w:tcPr>
          <w:p w14:paraId="6EC48E2B" w14:textId="55975C9D" w:rsidR="00F73596"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02993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5610D658" w14:textId="57C89D2F" w:rsidR="00F73596" w:rsidRPr="0097131E" w:rsidRDefault="00F73596" w:rsidP="00F73596">
            <w:pPr>
              <w:rPr>
                <w:rFonts w:asciiTheme="minorHAnsi" w:hAnsiTheme="minorHAnsi" w:cstheme="minorHAnsi"/>
                <w:lang w:val="en-IE"/>
              </w:rPr>
            </w:pPr>
            <w:r>
              <w:rPr>
                <w:rFonts w:asciiTheme="minorHAnsi" w:hAnsiTheme="minorHAnsi" w:cstheme="minorHAnsi"/>
                <w:lang w:val="en-IE"/>
              </w:rPr>
              <w:t>Compliance with all nutrition standards</w:t>
            </w:r>
          </w:p>
        </w:tc>
        <w:tc>
          <w:tcPr>
            <w:tcW w:w="1701" w:type="dxa"/>
            <w:tcBorders>
              <w:top w:val="single" w:sz="4" w:space="0" w:color="auto"/>
              <w:left w:val="single" w:sz="4" w:space="0" w:color="auto"/>
              <w:bottom w:val="single" w:sz="4" w:space="0" w:color="auto"/>
              <w:right w:val="single" w:sz="4" w:space="0" w:color="auto"/>
            </w:tcBorders>
            <w:vAlign w:val="center"/>
          </w:tcPr>
          <w:p w14:paraId="5EFBE268" w14:textId="46430A89" w:rsidR="00F73596" w:rsidRPr="0097131E"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F73596" w:rsidRPr="0097131E" w:rsidRDefault="00F73596" w:rsidP="00F73596">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F73596" w:rsidRPr="0097131E" w:rsidRDefault="00F73596" w:rsidP="00F73596">
            <w:pPr>
              <w:jc w:val="both"/>
              <w:rPr>
                <w:rFonts w:asciiTheme="minorHAnsi" w:hAnsiTheme="minorHAnsi" w:cstheme="minorHAnsi"/>
                <w:lang w:val="en-IE"/>
              </w:rPr>
            </w:pPr>
          </w:p>
        </w:tc>
      </w:tr>
      <w:tr w:rsidR="00F73596"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F73596" w:rsidRPr="0097131E" w:rsidRDefault="00F73596" w:rsidP="00F73596">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1FAAB42F"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7" w:history="1">
              <w:r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(e.g.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7D553B6D" w14:textId="77777777" w:rsidR="00FC67F6" w:rsidRPr="00D010F7" w:rsidRDefault="00FC67F6" w:rsidP="00D010F7">
      <w:pPr>
        <w:jc w:val="both"/>
        <w:rPr>
          <w:rFonts w:hAnsiTheme="minorHAnsi" w:cstheme="minorBidi"/>
          <w:color w:val="000000" w:themeColor="text1"/>
          <w:lang w:eastAsia="en-GB"/>
        </w:rPr>
      </w:pPr>
      <w:r w:rsidRPr="00D010F7">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4"/>
      <w:r w:rsidRPr="00602DF5">
        <w:rPr>
          <w:b/>
          <w:color w:val="333399"/>
          <w:sz w:val="32"/>
          <w:szCs w:val="32"/>
          <w:lang w:val="en-US"/>
        </w:rPr>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commentRangeEnd w:id="54"/>
      <w:r w:rsidR="00630721" w:rsidRPr="00602DF5">
        <w:rPr>
          <w:rStyle w:val="CommentReference"/>
          <w:b/>
          <w:color w:val="333399"/>
          <w:sz w:val="32"/>
          <w:szCs w:val="32"/>
          <w:lang w:val="en-US"/>
        </w:rPr>
        <w:commentReference w:id="54"/>
      </w:r>
    </w:p>
    <w:p w14:paraId="3DDD05D8" w14:textId="77777777" w:rsidR="00187600" w:rsidRDefault="00187600" w:rsidP="00187600">
      <w:pPr>
        <w:rPr>
          <w:szCs w:val="22"/>
          <w:lang w:val="en-US"/>
        </w:rPr>
      </w:pPr>
      <w:r w:rsidRPr="009A0C36">
        <w:rPr>
          <w:szCs w:val="22"/>
          <w:highlight w:val="yellow"/>
          <w:lang w:val="en-US"/>
        </w:rPr>
        <w:t xml:space="preserve">Insert </w:t>
      </w:r>
      <w:r>
        <w:rPr>
          <w:szCs w:val="22"/>
          <w:highlight w:val="yellow"/>
          <w:lang w:val="en-US"/>
        </w:rPr>
        <w:t>equipment list or state that this Schedule is “Not Applicable”</w:t>
      </w:r>
      <w:r w:rsidRPr="009A0C36">
        <w:rPr>
          <w:szCs w:val="22"/>
          <w:highlight w:val="yellow"/>
          <w:lang w:val="en-US"/>
        </w:rPr>
        <w:t>.</w:t>
      </w:r>
    </w:p>
    <w:p w14:paraId="34EFF0B7" w14:textId="77777777" w:rsidR="00476B0F" w:rsidRDefault="00476B0F" w:rsidP="00476B0F"/>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55" w:name="_Hlk202444767"/>
      <w:r w:rsidRPr="00AC325C">
        <w:rPr>
          <w:b/>
          <w:color w:val="333399"/>
          <w:sz w:val="32"/>
          <w:szCs w:val="32"/>
          <w:lang w:val="en-US"/>
        </w:rPr>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EndPr/>
      <w:sdtContent>
        <w:sdt>
          <w:sdtPr>
            <w:rPr>
              <w:color w:val="FF0000"/>
              <w:highlight w:val="cyan"/>
            </w:rPr>
            <w:id w:val="1899244634"/>
            <w:placeholder>
              <w:docPart w:val="9159A25A66F743BB8693B50BEFB61ED9"/>
            </w:placeholder>
          </w:sdtPr>
          <w:sdtEnd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56"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56"/>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7"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7"/>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8"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8"/>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9"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9"/>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60"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60"/>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187090"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187090"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55"/>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1"/>
      <w:r w:rsidRPr="00630721">
        <w:rPr>
          <w:b/>
          <w:color w:val="333399"/>
          <w:sz w:val="32"/>
          <w:szCs w:val="32"/>
          <w:lang w:val="en-US"/>
        </w:rPr>
        <w:t xml:space="preserve">Appendix </w:t>
      </w:r>
      <w:r w:rsidR="000C2EF0">
        <w:rPr>
          <w:b/>
          <w:color w:val="333399"/>
          <w:sz w:val="32"/>
          <w:szCs w:val="32"/>
          <w:lang w:val="en-US"/>
        </w:rPr>
        <w:t>7</w:t>
      </w:r>
      <w:r w:rsidRPr="00630721">
        <w:rPr>
          <w:b/>
          <w:color w:val="333399"/>
          <w:sz w:val="32"/>
          <w:szCs w:val="32"/>
          <w:lang w:val="en-US"/>
        </w:rPr>
        <w:t>: Property Licenc</w:t>
      </w:r>
      <w:r w:rsidR="00187600">
        <w:rPr>
          <w:b/>
          <w:color w:val="333399"/>
          <w:sz w:val="32"/>
          <w:szCs w:val="32"/>
          <w:lang w:val="en-US"/>
        </w:rPr>
        <w:t>e and Deed of Renunciation</w:t>
      </w:r>
      <w:commentRangeEnd w:id="61"/>
      <w:r w:rsidR="00BD6F4D">
        <w:rPr>
          <w:rStyle w:val="CommentReference"/>
          <w:b/>
          <w:color w:val="333399"/>
          <w:sz w:val="32"/>
          <w:szCs w:val="32"/>
          <w:lang w:val="en-US"/>
        </w:rPr>
        <w:commentReference w:id="61"/>
      </w:r>
      <w:r w:rsidR="005B38CC">
        <w:rPr>
          <w:b/>
          <w:color w:val="333399"/>
          <w:sz w:val="32"/>
          <w:szCs w:val="32"/>
          <w:lang w:val="en-US"/>
        </w:rPr>
        <w:t xml:space="preserve"> </w:t>
      </w:r>
    </w:p>
    <w:p w14:paraId="7A33D528" w14:textId="77777777"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The Property Licence and the Deed of Renunciation are available as separate documents for service delivery model 2, 3 and 4.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2"/>
      <w:r w:rsidRPr="00630721">
        <w:rPr>
          <w:b/>
          <w:color w:val="333399"/>
          <w:sz w:val="32"/>
          <w:szCs w:val="32"/>
          <w:lang w:val="en-US"/>
        </w:rPr>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commentRangeEnd w:id="62"/>
      <w:r w:rsidR="00F00234" w:rsidRPr="00630721">
        <w:rPr>
          <w:rStyle w:val="CommentReference"/>
          <w:b/>
          <w:color w:val="333399"/>
          <w:sz w:val="32"/>
          <w:szCs w:val="32"/>
          <w:lang w:val="en-US"/>
        </w:rPr>
        <w:commentReference w:id="62"/>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school name),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theAnnexes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authority/ies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At the controller’s request, the processor shall provide a copy of such a sub-processor agreement and any subsequent amendments to the controller. To the extent necessary to 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an assessment of the impact of the envisaged processing operations on the protection of personal data (a ‘data protection impact assessment’) 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 xml:space="preserve">in notifying the personal data breach to the competent supervisory authority/ies, without undue delay after the controller has become aware of it, where relevant/(unless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77777777" w:rsidR="0074622E" w:rsidRPr="00630721" w:rsidRDefault="0074622E" w:rsidP="0074622E">
            <w:pPr>
              <w:rPr>
                <w:rFonts w:asciiTheme="minorHAnsi" w:hAnsiTheme="minorHAnsi" w:cstheme="minorHAnsi"/>
                <w:b/>
                <w:sz w:val="22"/>
                <w:szCs w:val="22"/>
                <w:lang w:val="en-IE"/>
              </w:rPr>
            </w:pP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741B0BC5" w14:textId="77777777" w:rsidR="0074622E" w:rsidRPr="00630721" w:rsidRDefault="0074622E" w:rsidP="0074622E">
            <w:pPr>
              <w:rPr>
                <w:rFonts w:asciiTheme="minorHAnsi" w:hAnsiTheme="minorHAnsi" w:cstheme="minorHAnsi"/>
                <w:b/>
                <w:sz w:val="22"/>
                <w:szCs w:val="22"/>
                <w:lang w:val="en-IE"/>
              </w:rPr>
            </w:pP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2B6A515" w14:textId="77777777" w:rsidR="0074622E" w:rsidRPr="00630721" w:rsidRDefault="0074622E" w:rsidP="0074622E">
            <w:pPr>
              <w:rPr>
                <w:rFonts w:asciiTheme="minorHAnsi" w:hAnsiTheme="minorHAnsi" w:cstheme="minorHAnsi"/>
                <w:b/>
                <w:sz w:val="22"/>
                <w:szCs w:val="22"/>
                <w:lang w:val="en-IE"/>
              </w:rPr>
            </w:pP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77777777"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77777777"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s of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minimisation</w:t>
      </w:r>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authorisation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Author" w:initials="A">
    <w:p w14:paraId="53DAB491" w14:textId="77777777" w:rsidR="00CF5CC0" w:rsidRDefault="0014076F" w:rsidP="00CF5CC0">
      <w:pPr>
        <w:pStyle w:val="CommentText"/>
      </w:pPr>
      <w:r>
        <w:rPr>
          <w:rStyle w:val="CommentReference"/>
        </w:rPr>
        <w:annotationRef/>
      </w:r>
      <w:r w:rsidR="00CF5CC0">
        <w:t xml:space="preserve">Before publishing this document, schools must amend all text highlighted in </w:t>
      </w:r>
      <w:r w:rsidR="00CF5CC0">
        <w:rPr>
          <w:highlight w:val="yellow"/>
        </w:rPr>
        <w:t>YELLOW</w:t>
      </w:r>
      <w:r w:rsidR="00CF5CC0">
        <w:t xml:space="preserve">, </w:t>
      </w:r>
      <w:r w:rsidR="00CF5CC0">
        <w:rPr>
          <w:b/>
          <w:bCs/>
        </w:rPr>
        <w:t>up to page 4</w:t>
      </w:r>
      <w:r w:rsidR="00CF5CC0">
        <w:t>, by inserting the required details.</w:t>
      </w:r>
      <w:r w:rsidR="00CF5CC0">
        <w:br/>
      </w:r>
      <w:r w:rsidR="00CF5CC0">
        <w:br/>
        <w:t xml:space="preserve">Please also follow the instructions provided at </w:t>
      </w:r>
      <w:r w:rsidR="00CF5CC0">
        <w:rPr>
          <w:b/>
          <w:bCs/>
        </w:rPr>
        <w:t>Schedule F: List of Schools Catering Equipment</w:t>
      </w:r>
      <w:r w:rsidR="00CF5CC0">
        <w:rPr>
          <w:lang w:val="en-IE"/>
        </w:rPr>
        <w:t xml:space="preserve">, and </w:t>
      </w:r>
      <w:r w:rsidR="00CF5CC0">
        <w:rPr>
          <w:b/>
          <w:bCs/>
          <w:lang w:val="en-IE"/>
        </w:rPr>
        <w:t>Appendices 7 and 8</w:t>
      </w:r>
      <w:r w:rsidR="00CF5CC0">
        <w:rPr>
          <w:lang w:val="en-IE"/>
        </w:rPr>
        <w:t>.</w:t>
      </w:r>
      <w:r w:rsidR="00CF5CC0">
        <w:br/>
      </w:r>
      <w:r w:rsidR="00CF5CC0">
        <w:br/>
        <w:t>Any other highlighted text in the document thereafter will be amended at the later contract award stage. Guidance and support will be available for this later stage.</w:t>
      </w:r>
      <w:r w:rsidR="00CF5CC0">
        <w:br/>
      </w:r>
      <w:r w:rsidR="00CF5CC0">
        <w:br/>
      </w:r>
      <w:r w:rsidR="00CF5CC0">
        <w:rPr>
          <w:b/>
          <w:bCs/>
          <w:color w:val="EE0000"/>
        </w:rPr>
        <w:t>Thereafter, remove all highlighting and delete all instruction boxes.</w:t>
      </w:r>
    </w:p>
  </w:comment>
  <w:comment w:id="1" w:author="Author" w:initials="A">
    <w:p w14:paraId="59F2FF33" w14:textId="77777777" w:rsidR="00481A0E" w:rsidRDefault="00EB477D" w:rsidP="00481A0E">
      <w:pPr>
        <w:pStyle w:val="CommentText"/>
      </w:pPr>
      <w:r>
        <w:rPr>
          <w:rStyle w:val="CommentReference"/>
        </w:rPr>
        <w:annotationRef/>
      </w:r>
      <w:r w:rsidR="00481A0E">
        <w:t xml:space="preserve">School to insert the Service Delivery Model number (1 to 4 below) in the box, that reflects the school’s bespoke requirements.  </w:t>
      </w:r>
    </w:p>
    <w:p w14:paraId="5A35324D" w14:textId="77777777" w:rsidR="00481A0E" w:rsidRDefault="00481A0E" w:rsidP="00481A0E">
      <w:pPr>
        <w:pStyle w:val="CommentText"/>
      </w:pPr>
    </w:p>
    <w:p w14:paraId="45D78798" w14:textId="77777777" w:rsidR="00481A0E" w:rsidRDefault="00481A0E" w:rsidP="00481A0E">
      <w:pPr>
        <w:pStyle w:val="CommentText"/>
      </w:pPr>
      <w:r>
        <w:t xml:space="preserve">Refer to the Department of Education Technical Note Guidance </w:t>
      </w:r>
      <w:hyperlink r:id="rId1" w:history="1">
        <w:r w:rsidRPr="0075793E">
          <w:rPr>
            <w:rStyle w:val="Hyperlink"/>
          </w:rPr>
          <w:t>SDG02 TN-06</w:t>
        </w:r>
      </w:hyperlink>
      <w:r>
        <w:t xml:space="preserve"> in choosing the appropriate Service Delivery Model.</w:t>
      </w:r>
    </w:p>
    <w:p w14:paraId="5AABD2BF" w14:textId="77777777" w:rsidR="00481A0E" w:rsidRDefault="00481A0E" w:rsidP="00481A0E">
      <w:pPr>
        <w:pStyle w:val="CommentText"/>
      </w:pPr>
      <w:r>
        <w:br/>
      </w:r>
      <w:r>
        <w:rPr>
          <w:color w:val="EE0000"/>
        </w:rPr>
        <w:t>Once this task is complete, delete this instruction box.</w:t>
      </w:r>
    </w:p>
  </w:comment>
  <w:comment w:id="54" w:author="Author" w:initials="A">
    <w:p w14:paraId="50C1A6ED" w14:textId="3BB31D12" w:rsidR="006E17D3" w:rsidRDefault="00630721" w:rsidP="006E17D3">
      <w:pPr>
        <w:pStyle w:val="CommentText"/>
      </w:pPr>
      <w:r>
        <w:rPr>
          <w:rStyle w:val="CommentReference"/>
        </w:rPr>
        <w:annotationRef/>
      </w:r>
      <w:r w:rsidR="006E17D3">
        <w:t>Schools to itemise the list of existing school equipment it is willing to make available to the successful tenderer, if any.</w:t>
      </w:r>
    </w:p>
    <w:p w14:paraId="641A44BC" w14:textId="77777777" w:rsidR="006E17D3" w:rsidRDefault="006E17D3" w:rsidP="006E17D3">
      <w:pPr>
        <w:pStyle w:val="CommentText"/>
      </w:pPr>
      <w:r>
        <w:br/>
        <w:t xml:space="preserve">If there is no equipment available, insert </w:t>
      </w:r>
      <w:r>
        <w:rPr>
          <w:color w:val="EE0000"/>
        </w:rPr>
        <w:t>“Not applicable”</w:t>
      </w:r>
      <w:r>
        <w:t>.</w:t>
      </w:r>
      <w:r>
        <w:br/>
      </w:r>
      <w:r>
        <w:br/>
        <w:t>Thereafter, delete this instruction box.</w:t>
      </w:r>
    </w:p>
  </w:comment>
  <w:comment w:id="61" w:author="Author" w:initials="A">
    <w:p w14:paraId="1E4A0B27" w14:textId="77777777" w:rsidR="007218E5" w:rsidRDefault="00BD6F4D" w:rsidP="007218E5">
      <w:pPr>
        <w:pStyle w:val="CommentText"/>
      </w:pPr>
      <w:r>
        <w:rPr>
          <w:rStyle w:val="CommentReference"/>
        </w:rPr>
        <w:annotationRef/>
      </w:r>
      <w:r w:rsidR="007218E5">
        <w:t>Schools to publish the appropriate Property Licence with the CFT and TRD on eTenders.</w:t>
      </w:r>
    </w:p>
    <w:p w14:paraId="199AAB51" w14:textId="77777777" w:rsidR="007218E5" w:rsidRDefault="007218E5" w:rsidP="007218E5">
      <w:pPr>
        <w:pStyle w:val="CommentText"/>
      </w:pPr>
    </w:p>
    <w:p w14:paraId="1B390BEA" w14:textId="77777777" w:rsidR="007218E5" w:rsidRDefault="007218E5" w:rsidP="007218E5">
      <w:pPr>
        <w:pStyle w:val="CommentText"/>
      </w:pPr>
      <w:r>
        <w:rPr>
          <w:color w:val="EE0000"/>
        </w:rPr>
        <w:t>(Not required for Option 1 Service Delivery Model)</w:t>
      </w:r>
      <w:r>
        <w:rPr>
          <w:color w:val="EE0000"/>
        </w:rPr>
        <w:br/>
      </w:r>
      <w:r>
        <w:br/>
        <w:t>Delete this instruction box.</w:t>
      </w:r>
    </w:p>
  </w:comment>
  <w:comment w:id="62" w:author="Author" w:initials="A">
    <w:p w14:paraId="2D273D3E" w14:textId="028E91C2" w:rsidR="00F00234" w:rsidRDefault="00F00234" w:rsidP="00F00234">
      <w:pPr>
        <w:pStyle w:val="CommentText"/>
      </w:pPr>
      <w:r>
        <w:rPr>
          <w:rStyle w:val="CommentReference"/>
        </w:rPr>
        <w:annotationRef/>
      </w:r>
      <w:r>
        <w:t>DPA is to be completed prior to contract execution with the successful Tenderer.</w:t>
      </w:r>
      <w:r>
        <w:br/>
      </w:r>
      <w:r>
        <w:br/>
        <w:t>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53DAB491" w15:done="0"/>
  <w15:commentEx w15:paraId="5AABD2BF" w15:done="0"/>
  <w15:commentEx w15:paraId="641A44BC" w15:done="0"/>
  <w15:commentEx w15:paraId="1B390BEA" w15:done="0"/>
  <w15:commentEx w15:paraId="2D273D3E"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53DAB491" w16cid:durableId="61351741"/>
  <w16cid:commentId w16cid:paraId="5AABD2BF" w16cid:durableId="54C7EF84"/>
  <w16cid:commentId w16cid:paraId="641A44BC" w16cid:durableId="689AFC50"/>
  <w16cid:commentId w16cid:paraId="1B390BEA" w16cid:durableId="2AD0C9C6"/>
  <w16cid:commentId w16cid:paraId="2D273D3E" w16cid:durableId="355E82A1"/>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D9A5B2D" w14:textId="77777777" w:rsidR="00187090" w:rsidRDefault="00187090" w:rsidP="003C0FB1">
      <w:r>
        <w:separator/>
      </w:r>
    </w:p>
  </w:endnote>
  <w:endnote w:type="continuationSeparator" w:id="0">
    <w:p w14:paraId="469ABAB6" w14:textId="77777777" w:rsidR="00187090" w:rsidRDefault="00187090" w:rsidP="003C0FB1">
      <w:r>
        <w:continuationSeparator/>
      </w:r>
    </w:p>
  </w:endnote>
  <w:endnote w:type="continuationNotice" w:id="1">
    <w:p w14:paraId="60911A21" w14:textId="77777777" w:rsidR="00187090" w:rsidRDefault="0018709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EndPr/>
    <w:sdtContent>
      <w:p w14:paraId="3D0E984A" w14:textId="071E6659" w:rsidR="00A4629A" w:rsidRDefault="002A26D1" w:rsidP="00350DBC">
        <w:pPr>
          <w:pStyle w:val="Footer"/>
          <w:jc w:val="center"/>
        </w:pPr>
        <w:r>
          <w:t xml:space="preserve">                                                                                    </w:t>
        </w:r>
        <w:r w:rsidR="00A4629A" w:rsidRPr="00DE06E5">
          <w:rPr>
            <w:rFonts w:asciiTheme="minorHAnsi" w:hAnsiTheme="minorHAnsi"/>
          </w:rPr>
          <w:fldChar w:fldCharType="begin"/>
        </w:r>
        <w:r w:rsidR="00A4629A" w:rsidRPr="00DE06E5">
          <w:rPr>
            <w:rFonts w:asciiTheme="minorHAnsi" w:hAnsiTheme="minorHAnsi"/>
          </w:rPr>
          <w:instrText xml:space="preserve"> PAGE   \* MERGEFORMAT </w:instrText>
        </w:r>
        <w:r w:rsidR="00A4629A" w:rsidRPr="00DE06E5">
          <w:rPr>
            <w:rFonts w:asciiTheme="minorHAnsi" w:hAnsiTheme="minorHAnsi"/>
          </w:rPr>
          <w:fldChar w:fldCharType="separate"/>
        </w:r>
        <w:r w:rsidR="00ED62F8" w:rsidRPr="00ED62F8">
          <w:rPr>
            <w:rFonts w:ascii="Times New Roman" w:hAnsi="Times New Roman"/>
            <w:noProof/>
          </w:rPr>
          <w:t>2</w:t>
        </w:r>
        <w:r w:rsidR="00A4629A" w:rsidRPr="00DE06E5">
          <w:rPr>
            <w:rFonts w:asciiTheme="minorHAnsi" w:hAnsiTheme="minorHAnsi"/>
          </w:rPr>
          <w:fldChar w:fldCharType="end"/>
        </w:r>
        <w:r>
          <w:rPr>
            <w:rFonts w:asciiTheme="minorHAnsi" w:hAnsiTheme="minorHAnsi"/>
          </w:rPr>
          <w:t xml:space="preserve">                                                        Rev</w:t>
        </w:r>
        <w:r w:rsidR="00536973">
          <w:rPr>
            <w:rFonts w:asciiTheme="minorHAnsi" w:hAnsiTheme="minorHAnsi"/>
          </w:rPr>
          <w:t>3</w:t>
        </w:r>
        <w:r>
          <w:rPr>
            <w:rFonts w:asciiTheme="minorHAnsi" w:hAnsiTheme="minorHAnsi"/>
          </w:rPr>
          <w:t xml:space="preserve"> (</w:t>
        </w:r>
        <w:r w:rsidR="00536973">
          <w:rPr>
            <w:rFonts w:asciiTheme="minorHAnsi" w:hAnsiTheme="minorHAnsi"/>
          </w:rPr>
          <w:t>19</w:t>
        </w:r>
        <w:r w:rsidR="00111ADE">
          <w:rPr>
            <w:rFonts w:asciiTheme="minorHAnsi" w:hAnsiTheme="minorHAnsi"/>
          </w:rPr>
          <w:t>0</w:t>
        </w:r>
        <w:r w:rsidR="00536973">
          <w:rPr>
            <w:rFonts w:asciiTheme="minorHAnsi" w:hAnsiTheme="minorHAnsi"/>
          </w:rPr>
          <w:t>6</w:t>
        </w:r>
        <w:r>
          <w:rPr>
            <w:rFonts w:asciiTheme="minorHAnsi" w:hAnsiTheme="minorHAnsi"/>
          </w:rPr>
          <w:t>2026)</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EndPr/>
    <w:sdtContent>
      <w:p w14:paraId="5EF88EC2" w14:textId="143B0820" w:rsidR="00A4629A" w:rsidRPr="00CC6259" w:rsidRDefault="001578ED" w:rsidP="00C3103B">
        <w:pPr>
          <w:pStyle w:val="Bullet"/>
          <w:jc w:val="center"/>
        </w:pPr>
        <w:r>
          <w:t xml:space="preserve">                                                                                     </w:t>
        </w:r>
        <w:r w:rsidR="00A4629A" w:rsidRPr="00F672B1">
          <w:rPr>
            <w:rFonts w:asciiTheme="minorHAnsi" w:hAnsiTheme="minorHAnsi"/>
          </w:rPr>
          <w:fldChar w:fldCharType="begin"/>
        </w:r>
        <w:r w:rsidR="00A4629A" w:rsidRPr="00F672B1">
          <w:rPr>
            <w:rFonts w:asciiTheme="minorHAnsi" w:hAnsiTheme="minorHAnsi"/>
          </w:rPr>
          <w:instrText xml:space="preserve"> PAGE   \* MERGEFORMAT </w:instrText>
        </w:r>
        <w:r w:rsidR="00A4629A" w:rsidRPr="00F672B1">
          <w:rPr>
            <w:rFonts w:asciiTheme="minorHAnsi" w:hAnsiTheme="minorHAnsi"/>
          </w:rPr>
          <w:fldChar w:fldCharType="separate"/>
        </w:r>
        <w:r w:rsidR="00ED62F8">
          <w:rPr>
            <w:rFonts w:asciiTheme="minorHAnsi" w:hAnsiTheme="minorHAnsi"/>
            <w:noProof/>
          </w:rPr>
          <w:t>9</w:t>
        </w:r>
        <w:r w:rsidR="00A4629A" w:rsidRPr="00F672B1">
          <w:rPr>
            <w:rFonts w:asciiTheme="minorHAnsi" w:hAnsiTheme="minorHAnsi"/>
          </w:rPr>
          <w:fldChar w:fldCharType="end"/>
        </w:r>
        <w:r>
          <w:rPr>
            <w:rFonts w:asciiTheme="minorHAnsi" w:hAnsiTheme="minorHAnsi"/>
          </w:rPr>
          <w:t xml:space="preserve">                                                       </w:t>
        </w:r>
        <w:r w:rsidR="00536973">
          <w:rPr>
            <w:rFonts w:asciiTheme="minorHAnsi" w:hAnsiTheme="minorHAnsi"/>
          </w:rPr>
          <w:t>Rev3 (19062026)</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4CD611" w14:textId="3AC875D2" w:rsidR="00A4629A" w:rsidRPr="00C05DD5" w:rsidRDefault="00B47F15" w:rsidP="00F934BA">
    <w:pPr>
      <w:pStyle w:val="Footer"/>
      <w:jc w:val="center"/>
      <w:rPr>
        <w:rFonts w:asciiTheme="minorHAnsi" w:hAnsiTheme="minorHAnsi" w:cstheme="minorHAnsi"/>
      </w:rPr>
    </w:pPr>
    <w:r>
      <w:t xml:space="preserve">                                                                              </w:t>
    </w:r>
    <w:sdt>
      <w:sdtPr>
        <w:id w:val="64448130"/>
        <w:docPartObj>
          <w:docPartGallery w:val="Page Numbers (Bottom of Page)"/>
          <w:docPartUnique/>
        </w:docPartObj>
      </w:sdtPr>
      <w:sdtEndPr>
        <w:rPr>
          <w:rFonts w:asciiTheme="minorHAnsi" w:hAnsiTheme="minorHAnsi" w:cstheme="minorHAnsi"/>
        </w:rPr>
      </w:sdtEndPr>
      <w:sdtContent>
        <w:r w:rsidR="00A4629A" w:rsidRPr="00C05DD5">
          <w:rPr>
            <w:rFonts w:asciiTheme="minorHAnsi" w:hAnsiTheme="minorHAnsi" w:cstheme="minorHAnsi"/>
          </w:rPr>
          <w:fldChar w:fldCharType="begin"/>
        </w:r>
        <w:r w:rsidR="00A4629A" w:rsidRPr="00C05DD5">
          <w:rPr>
            <w:rFonts w:asciiTheme="minorHAnsi" w:hAnsiTheme="minorHAnsi" w:cstheme="minorHAnsi"/>
          </w:rPr>
          <w:instrText xml:space="preserve"> PAGE   \* MERGEFORMAT </w:instrText>
        </w:r>
        <w:r w:rsidR="00A4629A" w:rsidRPr="00C05DD5">
          <w:rPr>
            <w:rFonts w:asciiTheme="minorHAnsi" w:hAnsiTheme="minorHAnsi" w:cstheme="minorHAnsi"/>
          </w:rPr>
          <w:fldChar w:fldCharType="separate"/>
        </w:r>
        <w:r w:rsidR="00ED62F8" w:rsidRPr="00C05DD5">
          <w:rPr>
            <w:rFonts w:asciiTheme="minorHAnsi" w:hAnsiTheme="minorHAnsi" w:cstheme="minorHAnsi"/>
            <w:noProof/>
          </w:rPr>
          <w:t>47</w:t>
        </w:r>
        <w:r w:rsidR="00A4629A" w:rsidRPr="00C05DD5">
          <w:rPr>
            <w:rFonts w:asciiTheme="minorHAnsi" w:hAnsiTheme="minorHAnsi" w:cstheme="minorHAnsi"/>
          </w:rPr>
          <w:fldChar w:fldCharType="end"/>
        </w:r>
        <w:r>
          <w:rPr>
            <w:rFonts w:asciiTheme="minorHAnsi" w:hAnsiTheme="minorHAnsi" w:cstheme="minorHAnsi"/>
          </w:rPr>
          <w:t xml:space="preserve">                                                           </w:t>
        </w:r>
        <w:r w:rsidR="00536973">
          <w:rPr>
            <w:rFonts w:asciiTheme="minorHAnsi" w:hAnsiTheme="minorHAnsi"/>
          </w:rPr>
          <w:t>Rev3 (19062026)</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D600A82" w14:textId="77777777" w:rsidR="00187090" w:rsidRDefault="00187090" w:rsidP="003C0FB1">
      <w:r>
        <w:separator/>
      </w:r>
    </w:p>
  </w:footnote>
  <w:footnote w:type="continuationSeparator" w:id="0">
    <w:p w14:paraId="2C70444D" w14:textId="77777777" w:rsidR="00187090" w:rsidRDefault="00187090" w:rsidP="003C0FB1">
      <w:r>
        <w:continuationSeparator/>
      </w:r>
    </w:p>
  </w:footnote>
  <w:footnote w:type="continuationNotice" w:id="1">
    <w:p w14:paraId="148C12CE" w14:textId="77777777" w:rsidR="00187090" w:rsidRDefault="00187090">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8"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2"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2"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6"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1"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48"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0"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2"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start w:val="1"/>
      <w:numFmt w:val="bullet"/>
      <w:lvlText w:val="o"/>
      <w:lvlJc w:val="left"/>
      <w:pPr>
        <w:ind w:left="2880" w:hanging="360"/>
      </w:pPr>
      <w:rPr>
        <w:rFonts w:ascii="Courier New" w:hAnsi="Courier New" w:cs="Courier New" w:hint="default"/>
      </w:rPr>
    </w:lvl>
    <w:lvl w:ilvl="2" w:tplc="18090005">
      <w:start w:val="1"/>
      <w:numFmt w:val="bullet"/>
      <w:lvlText w:val=""/>
      <w:lvlJc w:val="left"/>
      <w:pPr>
        <w:ind w:left="3600" w:hanging="360"/>
      </w:pPr>
      <w:rPr>
        <w:rFonts w:ascii="Wingdings" w:hAnsi="Wingdings" w:hint="default"/>
      </w:rPr>
    </w:lvl>
    <w:lvl w:ilvl="3" w:tplc="18090001">
      <w:start w:val="1"/>
      <w:numFmt w:val="bullet"/>
      <w:lvlText w:val=""/>
      <w:lvlJc w:val="left"/>
      <w:pPr>
        <w:ind w:left="4320" w:hanging="360"/>
      </w:pPr>
      <w:rPr>
        <w:rFonts w:ascii="Symbol" w:hAnsi="Symbol" w:hint="default"/>
      </w:rPr>
    </w:lvl>
    <w:lvl w:ilvl="4" w:tplc="18090003">
      <w:start w:val="1"/>
      <w:numFmt w:val="bullet"/>
      <w:lvlText w:val="o"/>
      <w:lvlJc w:val="left"/>
      <w:pPr>
        <w:ind w:left="5040" w:hanging="360"/>
      </w:pPr>
      <w:rPr>
        <w:rFonts w:ascii="Courier New" w:hAnsi="Courier New" w:cs="Courier New" w:hint="default"/>
      </w:rPr>
    </w:lvl>
    <w:lvl w:ilvl="5" w:tplc="18090005">
      <w:start w:val="1"/>
      <w:numFmt w:val="bullet"/>
      <w:lvlText w:val=""/>
      <w:lvlJc w:val="left"/>
      <w:pPr>
        <w:ind w:left="5760" w:hanging="360"/>
      </w:pPr>
      <w:rPr>
        <w:rFonts w:ascii="Wingdings" w:hAnsi="Wingdings" w:hint="default"/>
      </w:rPr>
    </w:lvl>
    <w:lvl w:ilvl="6" w:tplc="18090001">
      <w:start w:val="1"/>
      <w:numFmt w:val="bullet"/>
      <w:lvlText w:val=""/>
      <w:lvlJc w:val="left"/>
      <w:pPr>
        <w:ind w:left="6480" w:hanging="360"/>
      </w:pPr>
      <w:rPr>
        <w:rFonts w:ascii="Symbol" w:hAnsi="Symbol" w:hint="default"/>
      </w:rPr>
    </w:lvl>
    <w:lvl w:ilvl="7" w:tplc="18090003">
      <w:start w:val="1"/>
      <w:numFmt w:val="bullet"/>
      <w:lvlText w:val="o"/>
      <w:lvlJc w:val="left"/>
      <w:pPr>
        <w:ind w:left="7200" w:hanging="360"/>
      </w:pPr>
      <w:rPr>
        <w:rFonts w:ascii="Courier New" w:hAnsi="Courier New" w:cs="Courier New" w:hint="default"/>
      </w:rPr>
    </w:lvl>
    <w:lvl w:ilvl="8" w:tplc="18090005">
      <w:start w:val="1"/>
      <w:numFmt w:val="bullet"/>
      <w:lvlText w:val=""/>
      <w:lvlJc w:val="left"/>
      <w:pPr>
        <w:ind w:left="7920" w:hanging="360"/>
      </w:pPr>
      <w:rPr>
        <w:rFonts w:ascii="Wingdings" w:hAnsi="Wingdings" w:hint="default"/>
      </w:rPr>
    </w:lvl>
  </w:abstractNum>
  <w:abstractNum w:abstractNumId="53"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4"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5"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6"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8"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0"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1"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2"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3"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4"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5"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6"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67"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8"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9"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0"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2"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73"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4"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75"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6"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77"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172570445">
    <w:abstractNumId w:val="58"/>
  </w:num>
  <w:num w:numId="2" w16cid:durableId="459342256">
    <w:abstractNumId w:val="76"/>
  </w:num>
  <w:num w:numId="3" w16cid:durableId="1301107306">
    <w:abstractNumId w:val="59"/>
  </w:num>
  <w:num w:numId="4" w16cid:durableId="646933425">
    <w:abstractNumId w:val="11"/>
  </w:num>
  <w:num w:numId="5" w16cid:durableId="312610332">
    <w:abstractNumId w:val="75"/>
  </w:num>
  <w:num w:numId="6" w16cid:durableId="2081127748">
    <w:abstractNumId w:val="5"/>
  </w:num>
  <w:num w:numId="7" w16cid:durableId="1996913587">
    <w:abstractNumId w:val="7"/>
  </w:num>
  <w:num w:numId="8" w16cid:durableId="1184901997">
    <w:abstractNumId w:val="16"/>
  </w:num>
  <w:num w:numId="9" w16cid:durableId="335572204">
    <w:abstractNumId w:val="44"/>
  </w:num>
  <w:num w:numId="10" w16cid:durableId="1158764829">
    <w:abstractNumId w:val="35"/>
  </w:num>
  <w:num w:numId="11" w16cid:durableId="690491581">
    <w:abstractNumId w:val="63"/>
  </w:num>
  <w:num w:numId="12" w16cid:durableId="1717468950">
    <w:abstractNumId w:val="4"/>
  </w:num>
  <w:num w:numId="13" w16cid:durableId="1304386436">
    <w:abstractNumId w:val="26"/>
  </w:num>
  <w:num w:numId="14" w16cid:durableId="2052529996">
    <w:abstractNumId w:val="38"/>
  </w:num>
  <w:num w:numId="15" w16cid:durableId="1965428741">
    <w:abstractNumId w:val="6"/>
  </w:num>
  <w:num w:numId="16" w16cid:durableId="842745027">
    <w:abstractNumId w:val="71"/>
  </w:num>
  <w:num w:numId="17" w16cid:durableId="1103110999">
    <w:abstractNumId w:val="48"/>
  </w:num>
  <w:num w:numId="18" w16cid:durableId="1644963461">
    <w:abstractNumId w:val="29"/>
  </w:num>
  <w:num w:numId="19" w16cid:durableId="896354600">
    <w:abstractNumId w:val="12"/>
  </w:num>
  <w:num w:numId="20" w16cid:durableId="1715038422">
    <w:abstractNumId w:val="17"/>
  </w:num>
  <w:num w:numId="21" w16cid:durableId="313032039">
    <w:abstractNumId w:val="19"/>
  </w:num>
  <w:num w:numId="22" w16cid:durableId="2054190278">
    <w:abstractNumId w:val="31"/>
  </w:num>
  <w:num w:numId="23" w16cid:durableId="534347356">
    <w:abstractNumId w:val="68"/>
  </w:num>
  <w:num w:numId="24" w16cid:durableId="1533030675">
    <w:abstractNumId w:val="9"/>
  </w:num>
  <w:num w:numId="25" w16cid:durableId="1539125551">
    <w:abstractNumId w:val="51"/>
  </w:num>
  <w:num w:numId="26" w16cid:durableId="1703896109">
    <w:abstractNumId w:val="77"/>
  </w:num>
  <w:num w:numId="27" w16cid:durableId="1111777410">
    <w:abstractNumId w:val="64"/>
  </w:num>
  <w:num w:numId="28" w16cid:durableId="1873377644">
    <w:abstractNumId w:val="69"/>
  </w:num>
  <w:num w:numId="29" w16cid:durableId="1829051823">
    <w:abstractNumId w:val="47"/>
  </w:num>
  <w:num w:numId="30" w16cid:durableId="1197767931">
    <w:abstractNumId w:val="15"/>
  </w:num>
  <w:num w:numId="31" w16cid:durableId="320350473">
    <w:abstractNumId w:val="42"/>
  </w:num>
  <w:num w:numId="32" w16cid:durableId="1438136015">
    <w:abstractNumId w:val="21"/>
  </w:num>
  <w:num w:numId="33" w16cid:durableId="904950364">
    <w:abstractNumId w:val="37"/>
  </w:num>
  <w:num w:numId="34" w16cid:durableId="445003332">
    <w:abstractNumId w:val="53"/>
  </w:num>
  <w:num w:numId="35" w16cid:durableId="956329381">
    <w:abstractNumId w:val="1"/>
  </w:num>
  <w:num w:numId="36" w16cid:durableId="1268847370">
    <w:abstractNumId w:val="66"/>
  </w:num>
  <w:num w:numId="37" w16cid:durableId="1173186537">
    <w:abstractNumId w:val="36"/>
  </w:num>
  <w:num w:numId="38" w16cid:durableId="318197355">
    <w:abstractNumId w:val="24"/>
  </w:num>
  <w:num w:numId="39" w16cid:durableId="443501521">
    <w:abstractNumId w:val="2"/>
  </w:num>
  <w:num w:numId="40" w16cid:durableId="2129817714">
    <w:abstractNumId w:val="55"/>
  </w:num>
  <w:num w:numId="41" w16cid:durableId="383482232">
    <w:abstractNumId w:val="62"/>
  </w:num>
  <w:num w:numId="42" w16cid:durableId="929267024">
    <w:abstractNumId w:val="57"/>
  </w:num>
  <w:num w:numId="43" w16cid:durableId="1938324501">
    <w:abstractNumId w:val="74"/>
  </w:num>
  <w:num w:numId="44" w16cid:durableId="1294018907">
    <w:abstractNumId w:val="40"/>
  </w:num>
  <w:num w:numId="45" w16cid:durableId="2110543878">
    <w:abstractNumId w:val="72"/>
  </w:num>
  <w:num w:numId="46" w16cid:durableId="2101171423">
    <w:abstractNumId w:val="32"/>
  </w:num>
  <w:num w:numId="47" w16cid:durableId="2083477688">
    <w:abstractNumId w:val="46"/>
  </w:num>
  <w:num w:numId="48" w16cid:durableId="1363477946">
    <w:abstractNumId w:val="60"/>
  </w:num>
  <w:num w:numId="49" w16cid:durableId="1125536836">
    <w:abstractNumId w:val="8"/>
  </w:num>
  <w:num w:numId="50" w16cid:durableId="2043900570">
    <w:abstractNumId w:val="50"/>
  </w:num>
  <w:num w:numId="51" w16cid:durableId="1737706971">
    <w:abstractNumId w:val="34"/>
  </w:num>
  <w:num w:numId="52" w16cid:durableId="684403395">
    <w:abstractNumId w:val="39"/>
  </w:num>
  <w:num w:numId="53" w16cid:durableId="1541897779">
    <w:abstractNumId w:val="61"/>
  </w:num>
  <w:num w:numId="54" w16cid:durableId="2096053605">
    <w:abstractNumId w:val="13"/>
  </w:num>
  <w:num w:numId="55" w16cid:durableId="1702314039">
    <w:abstractNumId w:val="43"/>
  </w:num>
  <w:num w:numId="56" w16cid:durableId="1713652771">
    <w:abstractNumId w:val="23"/>
  </w:num>
  <w:num w:numId="57" w16cid:durableId="1048140092">
    <w:abstractNumId w:val="18"/>
  </w:num>
  <w:num w:numId="58" w16cid:durableId="1042512252">
    <w:abstractNumId w:val="45"/>
  </w:num>
  <w:num w:numId="59" w16cid:durableId="470827206">
    <w:abstractNumId w:val="25"/>
  </w:num>
  <w:num w:numId="60" w16cid:durableId="1771121012">
    <w:abstractNumId w:val="30"/>
  </w:num>
  <w:num w:numId="61" w16cid:durableId="765004431">
    <w:abstractNumId w:val="56"/>
  </w:num>
  <w:num w:numId="62" w16cid:durableId="1020158384">
    <w:abstractNumId w:val="41"/>
  </w:num>
  <w:num w:numId="63" w16cid:durableId="998077391">
    <w:abstractNumId w:val="65"/>
  </w:num>
  <w:num w:numId="64" w16cid:durableId="1460219490">
    <w:abstractNumId w:val="3"/>
  </w:num>
  <w:num w:numId="65" w16cid:durableId="287787013">
    <w:abstractNumId w:val="73"/>
  </w:num>
  <w:num w:numId="66" w16cid:durableId="367873245">
    <w:abstractNumId w:val="54"/>
  </w:num>
  <w:num w:numId="67" w16cid:durableId="1852720411">
    <w:abstractNumId w:val="20"/>
  </w:num>
  <w:num w:numId="68" w16cid:durableId="1277323040">
    <w:abstractNumId w:val="70"/>
  </w:num>
  <w:num w:numId="69" w16cid:durableId="13699780">
    <w:abstractNumId w:val="67"/>
  </w:num>
  <w:num w:numId="70" w16cid:durableId="1092162011">
    <w:abstractNumId w:val="28"/>
  </w:num>
  <w:num w:numId="71" w16cid:durableId="1173187304">
    <w:abstractNumId w:val="22"/>
  </w:num>
  <w:num w:numId="72" w16cid:durableId="1592273389">
    <w:abstractNumId w:val="49"/>
  </w:num>
  <w:num w:numId="73" w16cid:durableId="790979937">
    <w:abstractNumId w:val="10"/>
  </w:num>
  <w:num w:numId="74" w16cid:durableId="771122876">
    <w:abstractNumId w:val="14"/>
  </w:num>
  <w:num w:numId="75" w16cid:durableId="450827696">
    <w:abstractNumId w:val="33"/>
  </w:num>
  <w:num w:numId="76" w16cid:durableId="884609654">
    <w:abstractNumId w:val="52"/>
  </w:num>
  <w:num w:numId="77" w16cid:durableId="577401446">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 w16cid:durableId="1666856719">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16cid:durableId="1364863192">
    <w:abstractNumId w:val="6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5A3"/>
    <w:rsid w:val="0000669B"/>
    <w:rsid w:val="00007BFF"/>
    <w:rsid w:val="00007EF6"/>
    <w:rsid w:val="0001023C"/>
    <w:rsid w:val="0001213A"/>
    <w:rsid w:val="00012438"/>
    <w:rsid w:val="0001388F"/>
    <w:rsid w:val="000150CB"/>
    <w:rsid w:val="00016AA8"/>
    <w:rsid w:val="000225C5"/>
    <w:rsid w:val="00024812"/>
    <w:rsid w:val="00026085"/>
    <w:rsid w:val="0003041E"/>
    <w:rsid w:val="000316DD"/>
    <w:rsid w:val="00032EEB"/>
    <w:rsid w:val="00034298"/>
    <w:rsid w:val="00036512"/>
    <w:rsid w:val="0003694C"/>
    <w:rsid w:val="00037586"/>
    <w:rsid w:val="000407B7"/>
    <w:rsid w:val="0004148D"/>
    <w:rsid w:val="000414DB"/>
    <w:rsid w:val="00044174"/>
    <w:rsid w:val="0004778E"/>
    <w:rsid w:val="000530F5"/>
    <w:rsid w:val="00053A10"/>
    <w:rsid w:val="000555E7"/>
    <w:rsid w:val="00056B48"/>
    <w:rsid w:val="00061527"/>
    <w:rsid w:val="0006379F"/>
    <w:rsid w:val="00065A49"/>
    <w:rsid w:val="00065AEE"/>
    <w:rsid w:val="000666FE"/>
    <w:rsid w:val="0006674E"/>
    <w:rsid w:val="0006692B"/>
    <w:rsid w:val="00072451"/>
    <w:rsid w:val="00073199"/>
    <w:rsid w:val="00074610"/>
    <w:rsid w:val="000748C0"/>
    <w:rsid w:val="00075E9B"/>
    <w:rsid w:val="00076570"/>
    <w:rsid w:val="000838AF"/>
    <w:rsid w:val="00085303"/>
    <w:rsid w:val="000926BE"/>
    <w:rsid w:val="000A155C"/>
    <w:rsid w:val="000A243B"/>
    <w:rsid w:val="000A2990"/>
    <w:rsid w:val="000A2EC6"/>
    <w:rsid w:val="000A46EC"/>
    <w:rsid w:val="000A5002"/>
    <w:rsid w:val="000A5497"/>
    <w:rsid w:val="000A5E89"/>
    <w:rsid w:val="000A7F99"/>
    <w:rsid w:val="000B01C5"/>
    <w:rsid w:val="000B2AD2"/>
    <w:rsid w:val="000B3397"/>
    <w:rsid w:val="000B3CDF"/>
    <w:rsid w:val="000B3DAB"/>
    <w:rsid w:val="000B5681"/>
    <w:rsid w:val="000B56F9"/>
    <w:rsid w:val="000C0E06"/>
    <w:rsid w:val="000C0E11"/>
    <w:rsid w:val="000C2EF0"/>
    <w:rsid w:val="000C394C"/>
    <w:rsid w:val="000C42A7"/>
    <w:rsid w:val="000C4C6C"/>
    <w:rsid w:val="000C4EE6"/>
    <w:rsid w:val="000C59C4"/>
    <w:rsid w:val="000C65B7"/>
    <w:rsid w:val="000C6A20"/>
    <w:rsid w:val="000C71C2"/>
    <w:rsid w:val="000D10E2"/>
    <w:rsid w:val="000D2228"/>
    <w:rsid w:val="000D4C51"/>
    <w:rsid w:val="000D507B"/>
    <w:rsid w:val="000D5F4C"/>
    <w:rsid w:val="000D6240"/>
    <w:rsid w:val="000D6C7D"/>
    <w:rsid w:val="000D70D7"/>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6982"/>
    <w:rsid w:val="000F751F"/>
    <w:rsid w:val="00101902"/>
    <w:rsid w:val="00101A30"/>
    <w:rsid w:val="00101AC8"/>
    <w:rsid w:val="00102515"/>
    <w:rsid w:val="00102A2D"/>
    <w:rsid w:val="00103335"/>
    <w:rsid w:val="00104ACE"/>
    <w:rsid w:val="001108AF"/>
    <w:rsid w:val="001119AA"/>
    <w:rsid w:val="00111ADE"/>
    <w:rsid w:val="001131DF"/>
    <w:rsid w:val="00114317"/>
    <w:rsid w:val="001153BB"/>
    <w:rsid w:val="00117D78"/>
    <w:rsid w:val="0012131B"/>
    <w:rsid w:val="00126179"/>
    <w:rsid w:val="00130442"/>
    <w:rsid w:val="00130771"/>
    <w:rsid w:val="00130DA7"/>
    <w:rsid w:val="00130FB0"/>
    <w:rsid w:val="0013224B"/>
    <w:rsid w:val="00133726"/>
    <w:rsid w:val="00134977"/>
    <w:rsid w:val="0013510E"/>
    <w:rsid w:val="001352B6"/>
    <w:rsid w:val="0014076F"/>
    <w:rsid w:val="0014162E"/>
    <w:rsid w:val="001421B1"/>
    <w:rsid w:val="001453FD"/>
    <w:rsid w:val="00145EFA"/>
    <w:rsid w:val="001473BE"/>
    <w:rsid w:val="00147DAB"/>
    <w:rsid w:val="001502DE"/>
    <w:rsid w:val="00150686"/>
    <w:rsid w:val="00152304"/>
    <w:rsid w:val="001524AB"/>
    <w:rsid w:val="001530D7"/>
    <w:rsid w:val="00154C89"/>
    <w:rsid w:val="00156CEE"/>
    <w:rsid w:val="001578ED"/>
    <w:rsid w:val="00157948"/>
    <w:rsid w:val="0016041F"/>
    <w:rsid w:val="001607AC"/>
    <w:rsid w:val="00163FD5"/>
    <w:rsid w:val="00164578"/>
    <w:rsid w:val="00164CF1"/>
    <w:rsid w:val="001651D7"/>
    <w:rsid w:val="00165B17"/>
    <w:rsid w:val="001660AD"/>
    <w:rsid w:val="00166416"/>
    <w:rsid w:val="00171789"/>
    <w:rsid w:val="001725D6"/>
    <w:rsid w:val="001730B2"/>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090"/>
    <w:rsid w:val="00187600"/>
    <w:rsid w:val="00190F47"/>
    <w:rsid w:val="00192D79"/>
    <w:rsid w:val="00193638"/>
    <w:rsid w:val="00193E97"/>
    <w:rsid w:val="00194CEB"/>
    <w:rsid w:val="001960BE"/>
    <w:rsid w:val="001966DD"/>
    <w:rsid w:val="00196A0D"/>
    <w:rsid w:val="001973CD"/>
    <w:rsid w:val="001A1BE0"/>
    <w:rsid w:val="001A347C"/>
    <w:rsid w:val="001A3ECF"/>
    <w:rsid w:val="001A5381"/>
    <w:rsid w:val="001B1444"/>
    <w:rsid w:val="001B1C9B"/>
    <w:rsid w:val="001B23D3"/>
    <w:rsid w:val="001B47B4"/>
    <w:rsid w:val="001B4D6B"/>
    <w:rsid w:val="001B58F2"/>
    <w:rsid w:val="001B5C7C"/>
    <w:rsid w:val="001B602E"/>
    <w:rsid w:val="001B6CFC"/>
    <w:rsid w:val="001C27EA"/>
    <w:rsid w:val="001C3A95"/>
    <w:rsid w:val="001C3D44"/>
    <w:rsid w:val="001C44E6"/>
    <w:rsid w:val="001C61A2"/>
    <w:rsid w:val="001D0F04"/>
    <w:rsid w:val="001D1683"/>
    <w:rsid w:val="001D1C4C"/>
    <w:rsid w:val="001E2C82"/>
    <w:rsid w:val="001E32F6"/>
    <w:rsid w:val="001E47CF"/>
    <w:rsid w:val="001E59E6"/>
    <w:rsid w:val="001E5BDD"/>
    <w:rsid w:val="001E5D2D"/>
    <w:rsid w:val="001F1341"/>
    <w:rsid w:val="001F3174"/>
    <w:rsid w:val="001F3828"/>
    <w:rsid w:val="001F4C9E"/>
    <w:rsid w:val="001F50BC"/>
    <w:rsid w:val="001F6360"/>
    <w:rsid w:val="001F68D2"/>
    <w:rsid w:val="001F7FC2"/>
    <w:rsid w:val="002003AF"/>
    <w:rsid w:val="00200D62"/>
    <w:rsid w:val="00200F0E"/>
    <w:rsid w:val="002010CB"/>
    <w:rsid w:val="00206CC8"/>
    <w:rsid w:val="00207565"/>
    <w:rsid w:val="00210A04"/>
    <w:rsid w:val="00211902"/>
    <w:rsid w:val="00211C03"/>
    <w:rsid w:val="002140CB"/>
    <w:rsid w:val="00215DD7"/>
    <w:rsid w:val="0021707E"/>
    <w:rsid w:val="00220BB7"/>
    <w:rsid w:val="002227BF"/>
    <w:rsid w:val="00224597"/>
    <w:rsid w:val="00224645"/>
    <w:rsid w:val="002255AC"/>
    <w:rsid w:val="00230E48"/>
    <w:rsid w:val="002312B1"/>
    <w:rsid w:val="0023262A"/>
    <w:rsid w:val="002336DE"/>
    <w:rsid w:val="00234C8E"/>
    <w:rsid w:val="0023570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72025"/>
    <w:rsid w:val="00272107"/>
    <w:rsid w:val="00272719"/>
    <w:rsid w:val="00273F8C"/>
    <w:rsid w:val="00280153"/>
    <w:rsid w:val="002808F4"/>
    <w:rsid w:val="0028250A"/>
    <w:rsid w:val="0028305B"/>
    <w:rsid w:val="00283435"/>
    <w:rsid w:val="00287805"/>
    <w:rsid w:val="002910D9"/>
    <w:rsid w:val="00291D77"/>
    <w:rsid w:val="00291FD2"/>
    <w:rsid w:val="00292437"/>
    <w:rsid w:val="00294407"/>
    <w:rsid w:val="00294D3D"/>
    <w:rsid w:val="00296C52"/>
    <w:rsid w:val="002A0175"/>
    <w:rsid w:val="002A1879"/>
    <w:rsid w:val="002A1FCE"/>
    <w:rsid w:val="002A26D1"/>
    <w:rsid w:val="002A620E"/>
    <w:rsid w:val="002A7339"/>
    <w:rsid w:val="002B215B"/>
    <w:rsid w:val="002B2405"/>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7D8E"/>
    <w:rsid w:val="002F0288"/>
    <w:rsid w:val="002F29C8"/>
    <w:rsid w:val="002F3767"/>
    <w:rsid w:val="002F39BD"/>
    <w:rsid w:val="002F7FB1"/>
    <w:rsid w:val="0030067F"/>
    <w:rsid w:val="00300927"/>
    <w:rsid w:val="0030241C"/>
    <w:rsid w:val="0030399F"/>
    <w:rsid w:val="00303D67"/>
    <w:rsid w:val="00304A4C"/>
    <w:rsid w:val="00305E7B"/>
    <w:rsid w:val="003073E6"/>
    <w:rsid w:val="0031024C"/>
    <w:rsid w:val="003106A2"/>
    <w:rsid w:val="00310ECE"/>
    <w:rsid w:val="00310EDC"/>
    <w:rsid w:val="00311BCB"/>
    <w:rsid w:val="00312FB4"/>
    <w:rsid w:val="003154AC"/>
    <w:rsid w:val="00316495"/>
    <w:rsid w:val="00317CD6"/>
    <w:rsid w:val="00320E82"/>
    <w:rsid w:val="00321AC6"/>
    <w:rsid w:val="00325955"/>
    <w:rsid w:val="00325A42"/>
    <w:rsid w:val="00325B4F"/>
    <w:rsid w:val="003270FE"/>
    <w:rsid w:val="00330755"/>
    <w:rsid w:val="0033469C"/>
    <w:rsid w:val="0033551B"/>
    <w:rsid w:val="003355CB"/>
    <w:rsid w:val="0033591A"/>
    <w:rsid w:val="00337112"/>
    <w:rsid w:val="00341A92"/>
    <w:rsid w:val="0034204D"/>
    <w:rsid w:val="003475A3"/>
    <w:rsid w:val="00347E6B"/>
    <w:rsid w:val="00350DBC"/>
    <w:rsid w:val="003525B5"/>
    <w:rsid w:val="00355A2F"/>
    <w:rsid w:val="00360848"/>
    <w:rsid w:val="00360C9D"/>
    <w:rsid w:val="003650B9"/>
    <w:rsid w:val="00365851"/>
    <w:rsid w:val="00365A46"/>
    <w:rsid w:val="003670C3"/>
    <w:rsid w:val="003700B0"/>
    <w:rsid w:val="003705E1"/>
    <w:rsid w:val="00370EBB"/>
    <w:rsid w:val="0037365C"/>
    <w:rsid w:val="00373FE9"/>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A364D"/>
    <w:rsid w:val="003A382E"/>
    <w:rsid w:val="003A4CC3"/>
    <w:rsid w:val="003A72F8"/>
    <w:rsid w:val="003B1C19"/>
    <w:rsid w:val="003B3975"/>
    <w:rsid w:val="003B5A6B"/>
    <w:rsid w:val="003B5F2A"/>
    <w:rsid w:val="003B6321"/>
    <w:rsid w:val="003B6B37"/>
    <w:rsid w:val="003B6F5C"/>
    <w:rsid w:val="003C0FB1"/>
    <w:rsid w:val="003C1669"/>
    <w:rsid w:val="003C19E4"/>
    <w:rsid w:val="003C2DA6"/>
    <w:rsid w:val="003C5461"/>
    <w:rsid w:val="003D35B0"/>
    <w:rsid w:val="003D404F"/>
    <w:rsid w:val="003D4951"/>
    <w:rsid w:val="003D6A32"/>
    <w:rsid w:val="003D74F3"/>
    <w:rsid w:val="003E08C5"/>
    <w:rsid w:val="003E130A"/>
    <w:rsid w:val="003E16E6"/>
    <w:rsid w:val="003E1EEC"/>
    <w:rsid w:val="003E4FB0"/>
    <w:rsid w:val="003E6245"/>
    <w:rsid w:val="003E7BBB"/>
    <w:rsid w:val="003E7CC4"/>
    <w:rsid w:val="003F0A3A"/>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32D5"/>
    <w:rsid w:val="00436CA7"/>
    <w:rsid w:val="00440C1E"/>
    <w:rsid w:val="00441C1E"/>
    <w:rsid w:val="00443976"/>
    <w:rsid w:val="00444730"/>
    <w:rsid w:val="004449C5"/>
    <w:rsid w:val="00446EF2"/>
    <w:rsid w:val="00450A3A"/>
    <w:rsid w:val="00451124"/>
    <w:rsid w:val="0045470A"/>
    <w:rsid w:val="00454B0C"/>
    <w:rsid w:val="00456969"/>
    <w:rsid w:val="00457047"/>
    <w:rsid w:val="0046000A"/>
    <w:rsid w:val="004625CC"/>
    <w:rsid w:val="00464FDC"/>
    <w:rsid w:val="00465CEB"/>
    <w:rsid w:val="00466150"/>
    <w:rsid w:val="00467EC8"/>
    <w:rsid w:val="00471E1E"/>
    <w:rsid w:val="0047302D"/>
    <w:rsid w:val="00474043"/>
    <w:rsid w:val="00475368"/>
    <w:rsid w:val="00476B0F"/>
    <w:rsid w:val="00477B98"/>
    <w:rsid w:val="00477E95"/>
    <w:rsid w:val="004803A3"/>
    <w:rsid w:val="00480C69"/>
    <w:rsid w:val="00481A0E"/>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4295"/>
    <w:rsid w:val="004A5019"/>
    <w:rsid w:val="004A7D33"/>
    <w:rsid w:val="004B0A02"/>
    <w:rsid w:val="004B2AF8"/>
    <w:rsid w:val="004B2AF9"/>
    <w:rsid w:val="004B3A0A"/>
    <w:rsid w:val="004B4771"/>
    <w:rsid w:val="004B4F02"/>
    <w:rsid w:val="004B576C"/>
    <w:rsid w:val="004B5A7A"/>
    <w:rsid w:val="004B6490"/>
    <w:rsid w:val="004B65A0"/>
    <w:rsid w:val="004C0798"/>
    <w:rsid w:val="004C1AE5"/>
    <w:rsid w:val="004C37B6"/>
    <w:rsid w:val="004C5ED5"/>
    <w:rsid w:val="004C766F"/>
    <w:rsid w:val="004C7F6E"/>
    <w:rsid w:val="004D1EB1"/>
    <w:rsid w:val="004D3248"/>
    <w:rsid w:val="004D4E26"/>
    <w:rsid w:val="004D6E41"/>
    <w:rsid w:val="004D7D51"/>
    <w:rsid w:val="004E00BE"/>
    <w:rsid w:val="004E34D0"/>
    <w:rsid w:val="004E3983"/>
    <w:rsid w:val="004E3EC9"/>
    <w:rsid w:val="004E4687"/>
    <w:rsid w:val="004E47DF"/>
    <w:rsid w:val="004E6741"/>
    <w:rsid w:val="004E72B0"/>
    <w:rsid w:val="004E7384"/>
    <w:rsid w:val="004F09D4"/>
    <w:rsid w:val="004F2E5A"/>
    <w:rsid w:val="004F2F65"/>
    <w:rsid w:val="004F3DDB"/>
    <w:rsid w:val="004F520B"/>
    <w:rsid w:val="004F7716"/>
    <w:rsid w:val="00501ABB"/>
    <w:rsid w:val="00503F93"/>
    <w:rsid w:val="00507C5E"/>
    <w:rsid w:val="00510438"/>
    <w:rsid w:val="00514DFD"/>
    <w:rsid w:val="00516165"/>
    <w:rsid w:val="0051673A"/>
    <w:rsid w:val="00517804"/>
    <w:rsid w:val="00520092"/>
    <w:rsid w:val="005213A5"/>
    <w:rsid w:val="00522DF9"/>
    <w:rsid w:val="005239E4"/>
    <w:rsid w:val="005248A4"/>
    <w:rsid w:val="0052641E"/>
    <w:rsid w:val="00526435"/>
    <w:rsid w:val="005279AC"/>
    <w:rsid w:val="00527B90"/>
    <w:rsid w:val="00530DF4"/>
    <w:rsid w:val="00531DB6"/>
    <w:rsid w:val="00533484"/>
    <w:rsid w:val="00534A1C"/>
    <w:rsid w:val="00535CD1"/>
    <w:rsid w:val="00536660"/>
    <w:rsid w:val="00536973"/>
    <w:rsid w:val="00537041"/>
    <w:rsid w:val="00540470"/>
    <w:rsid w:val="00541969"/>
    <w:rsid w:val="00541CE2"/>
    <w:rsid w:val="00542982"/>
    <w:rsid w:val="005430B8"/>
    <w:rsid w:val="00543400"/>
    <w:rsid w:val="0054610F"/>
    <w:rsid w:val="00546487"/>
    <w:rsid w:val="005502AC"/>
    <w:rsid w:val="00550821"/>
    <w:rsid w:val="00550B2B"/>
    <w:rsid w:val="005520E5"/>
    <w:rsid w:val="005526A3"/>
    <w:rsid w:val="0055401F"/>
    <w:rsid w:val="0055454A"/>
    <w:rsid w:val="005573FC"/>
    <w:rsid w:val="00562098"/>
    <w:rsid w:val="005635BE"/>
    <w:rsid w:val="005637A5"/>
    <w:rsid w:val="00564F8A"/>
    <w:rsid w:val="00566E7B"/>
    <w:rsid w:val="00570A76"/>
    <w:rsid w:val="00570C54"/>
    <w:rsid w:val="00570E72"/>
    <w:rsid w:val="00575317"/>
    <w:rsid w:val="00580AF7"/>
    <w:rsid w:val="0058336E"/>
    <w:rsid w:val="0058360B"/>
    <w:rsid w:val="00585EAC"/>
    <w:rsid w:val="00592348"/>
    <w:rsid w:val="00592412"/>
    <w:rsid w:val="005963FE"/>
    <w:rsid w:val="00597D34"/>
    <w:rsid w:val="005A0058"/>
    <w:rsid w:val="005A1C4D"/>
    <w:rsid w:val="005A41B0"/>
    <w:rsid w:val="005A4D01"/>
    <w:rsid w:val="005A519C"/>
    <w:rsid w:val="005A564A"/>
    <w:rsid w:val="005A61A1"/>
    <w:rsid w:val="005A662A"/>
    <w:rsid w:val="005A6B78"/>
    <w:rsid w:val="005A6CE0"/>
    <w:rsid w:val="005B00C3"/>
    <w:rsid w:val="005B0A7D"/>
    <w:rsid w:val="005B19D3"/>
    <w:rsid w:val="005B293E"/>
    <w:rsid w:val="005B2A6D"/>
    <w:rsid w:val="005B38CC"/>
    <w:rsid w:val="005B5A76"/>
    <w:rsid w:val="005B6A24"/>
    <w:rsid w:val="005C0463"/>
    <w:rsid w:val="005C1535"/>
    <w:rsid w:val="005C1F99"/>
    <w:rsid w:val="005C615E"/>
    <w:rsid w:val="005C6199"/>
    <w:rsid w:val="005D01DE"/>
    <w:rsid w:val="005D0786"/>
    <w:rsid w:val="005D15E6"/>
    <w:rsid w:val="005D174E"/>
    <w:rsid w:val="005D3A42"/>
    <w:rsid w:val="005D3BDE"/>
    <w:rsid w:val="005D5E36"/>
    <w:rsid w:val="005D5EE7"/>
    <w:rsid w:val="005D60C5"/>
    <w:rsid w:val="005D6EF4"/>
    <w:rsid w:val="005E18CA"/>
    <w:rsid w:val="005E2343"/>
    <w:rsid w:val="005E29B6"/>
    <w:rsid w:val="005E3864"/>
    <w:rsid w:val="005E621E"/>
    <w:rsid w:val="005E695A"/>
    <w:rsid w:val="005F0CB9"/>
    <w:rsid w:val="005F2191"/>
    <w:rsid w:val="005F2C29"/>
    <w:rsid w:val="005F3B5A"/>
    <w:rsid w:val="005F5763"/>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10011"/>
    <w:rsid w:val="006101E8"/>
    <w:rsid w:val="006105AD"/>
    <w:rsid w:val="00610AAF"/>
    <w:rsid w:val="0061100A"/>
    <w:rsid w:val="00611573"/>
    <w:rsid w:val="00611C7B"/>
    <w:rsid w:val="00613B46"/>
    <w:rsid w:val="006206B3"/>
    <w:rsid w:val="00621DE7"/>
    <w:rsid w:val="00623AF4"/>
    <w:rsid w:val="00623BE8"/>
    <w:rsid w:val="00625EB8"/>
    <w:rsid w:val="006269D5"/>
    <w:rsid w:val="00630721"/>
    <w:rsid w:val="00630FD8"/>
    <w:rsid w:val="00631A4F"/>
    <w:rsid w:val="00635A50"/>
    <w:rsid w:val="0063673B"/>
    <w:rsid w:val="00636CFB"/>
    <w:rsid w:val="00636EB7"/>
    <w:rsid w:val="006371BA"/>
    <w:rsid w:val="006376B4"/>
    <w:rsid w:val="00643266"/>
    <w:rsid w:val="00645BE5"/>
    <w:rsid w:val="00645DEA"/>
    <w:rsid w:val="006463D3"/>
    <w:rsid w:val="00646B48"/>
    <w:rsid w:val="00646DE7"/>
    <w:rsid w:val="006515B4"/>
    <w:rsid w:val="00651AAF"/>
    <w:rsid w:val="006535A0"/>
    <w:rsid w:val="00653896"/>
    <w:rsid w:val="006545FE"/>
    <w:rsid w:val="006565BD"/>
    <w:rsid w:val="00656F41"/>
    <w:rsid w:val="0066008D"/>
    <w:rsid w:val="006600F5"/>
    <w:rsid w:val="0066153F"/>
    <w:rsid w:val="00662F78"/>
    <w:rsid w:val="00663B2A"/>
    <w:rsid w:val="00671010"/>
    <w:rsid w:val="00671B98"/>
    <w:rsid w:val="00672187"/>
    <w:rsid w:val="0067564D"/>
    <w:rsid w:val="006761DC"/>
    <w:rsid w:val="00681B87"/>
    <w:rsid w:val="00681BF2"/>
    <w:rsid w:val="00684357"/>
    <w:rsid w:val="00684B51"/>
    <w:rsid w:val="0068600F"/>
    <w:rsid w:val="00687A24"/>
    <w:rsid w:val="006931CE"/>
    <w:rsid w:val="006955D1"/>
    <w:rsid w:val="00697023"/>
    <w:rsid w:val="006A0D43"/>
    <w:rsid w:val="006A1D74"/>
    <w:rsid w:val="006A2318"/>
    <w:rsid w:val="006A3198"/>
    <w:rsid w:val="006A67B1"/>
    <w:rsid w:val="006A7016"/>
    <w:rsid w:val="006A7A5E"/>
    <w:rsid w:val="006B1429"/>
    <w:rsid w:val="006B1A29"/>
    <w:rsid w:val="006B32AC"/>
    <w:rsid w:val="006B3517"/>
    <w:rsid w:val="006B3EF0"/>
    <w:rsid w:val="006B50BD"/>
    <w:rsid w:val="006B50C0"/>
    <w:rsid w:val="006C2E6A"/>
    <w:rsid w:val="006C2EB8"/>
    <w:rsid w:val="006C6715"/>
    <w:rsid w:val="006C71B4"/>
    <w:rsid w:val="006D00DD"/>
    <w:rsid w:val="006D0824"/>
    <w:rsid w:val="006D1A99"/>
    <w:rsid w:val="006D25F3"/>
    <w:rsid w:val="006D2680"/>
    <w:rsid w:val="006D2B76"/>
    <w:rsid w:val="006D5210"/>
    <w:rsid w:val="006D6AB5"/>
    <w:rsid w:val="006E17D3"/>
    <w:rsid w:val="006E1924"/>
    <w:rsid w:val="006E1A2C"/>
    <w:rsid w:val="006E2E91"/>
    <w:rsid w:val="006E77ED"/>
    <w:rsid w:val="006F115D"/>
    <w:rsid w:val="006F2F2C"/>
    <w:rsid w:val="006F4034"/>
    <w:rsid w:val="006F7326"/>
    <w:rsid w:val="007002A6"/>
    <w:rsid w:val="00700950"/>
    <w:rsid w:val="007027FA"/>
    <w:rsid w:val="00702C39"/>
    <w:rsid w:val="00703BDF"/>
    <w:rsid w:val="0070705E"/>
    <w:rsid w:val="007108EA"/>
    <w:rsid w:val="0071094D"/>
    <w:rsid w:val="0071191D"/>
    <w:rsid w:val="00713FDE"/>
    <w:rsid w:val="007208C6"/>
    <w:rsid w:val="007218E5"/>
    <w:rsid w:val="00721BBA"/>
    <w:rsid w:val="0072370E"/>
    <w:rsid w:val="00727FCC"/>
    <w:rsid w:val="0073365D"/>
    <w:rsid w:val="007357D8"/>
    <w:rsid w:val="0073644F"/>
    <w:rsid w:val="007368CF"/>
    <w:rsid w:val="00736DC9"/>
    <w:rsid w:val="00737468"/>
    <w:rsid w:val="00737CA5"/>
    <w:rsid w:val="007425A7"/>
    <w:rsid w:val="0074622E"/>
    <w:rsid w:val="00746335"/>
    <w:rsid w:val="00746EFF"/>
    <w:rsid w:val="007515B2"/>
    <w:rsid w:val="00751BA6"/>
    <w:rsid w:val="00753BC1"/>
    <w:rsid w:val="00756CA9"/>
    <w:rsid w:val="00757561"/>
    <w:rsid w:val="00757EAF"/>
    <w:rsid w:val="0076090E"/>
    <w:rsid w:val="00766351"/>
    <w:rsid w:val="00766C70"/>
    <w:rsid w:val="00766E50"/>
    <w:rsid w:val="0076726C"/>
    <w:rsid w:val="007704DA"/>
    <w:rsid w:val="007712DD"/>
    <w:rsid w:val="00772B7B"/>
    <w:rsid w:val="00773B34"/>
    <w:rsid w:val="0077443D"/>
    <w:rsid w:val="007745E5"/>
    <w:rsid w:val="007746D2"/>
    <w:rsid w:val="007746F5"/>
    <w:rsid w:val="007831B0"/>
    <w:rsid w:val="00783C22"/>
    <w:rsid w:val="0078497E"/>
    <w:rsid w:val="00784B33"/>
    <w:rsid w:val="00785B01"/>
    <w:rsid w:val="007875C4"/>
    <w:rsid w:val="007879CD"/>
    <w:rsid w:val="00787CCB"/>
    <w:rsid w:val="0079136A"/>
    <w:rsid w:val="00791D01"/>
    <w:rsid w:val="00793914"/>
    <w:rsid w:val="00793A40"/>
    <w:rsid w:val="00795FB6"/>
    <w:rsid w:val="007A1BFC"/>
    <w:rsid w:val="007A3AB0"/>
    <w:rsid w:val="007A3C19"/>
    <w:rsid w:val="007A487A"/>
    <w:rsid w:val="007A49FA"/>
    <w:rsid w:val="007A68FA"/>
    <w:rsid w:val="007A78D6"/>
    <w:rsid w:val="007B0997"/>
    <w:rsid w:val="007B120C"/>
    <w:rsid w:val="007B2187"/>
    <w:rsid w:val="007B2C0C"/>
    <w:rsid w:val="007B40A7"/>
    <w:rsid w:val="007B503C"/>
    <w:rsid w:val="007B6CA2"/>
    <w:rsid w:val="007B7D0E"/>
    <w:rsid w:val="007C1313"/>
    <w:rsid w:val="007C1997"/>
    <w:rsid w:val="007C19F5"/>
    <w:rsid w:val="007C44C6"/>
    <w:rsid w:val="007C5D7B"/>
    <w:rsid w:val="007C5DA7"/>
    <w:rsid w:val="007C5E41"/>
    <w:rsid w:val="007C793D"/>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8002C8"/>
    <w:rsid w:val="00803D16"/>
    <w:rsid w:val="0080489A"/>
    <w:rsid w:val="0080675F"/>
    <w:rsid w:val="00806C62"/>
    <w:rsid w:val="0080760A"/>
    <w:rsid w:val="0080781D"/>
    <w:rsid w:val="008103D1"/>
    <w:rsid w:val="0081071D"/>
    <w:rsid w:val="00810B05"/>
    <w:rsid w:val="00811591"/>
    <w:rsid w:val="00815147"/>
    <w:rsid w:val="0081621E"/>
    <w:rsid w:val="0081730C"/>
    <w:rsid w:val="00821A6B"/>
    <w:rsid w:val="00821F2E"/>
    <w:rsid w:val="00822FC9"/>
    <w:rsid w:val="00824024"/>
    <w:rsid w:val="0082549A"/>
    <w:rsid w:val="0082552F"/>
    <w:rsid w:val="008273FC"/>
    <w:rsid w:val="00830156"/>
    <w:rsid w:val="008307E9"/>
    <w:rsid w:val="0083112F"/>
    <w:rsid w:val="00833A42"/>
    <w:rsid w:val="008347C3"/>
    <w:rsid w:val="00837A39"/>
    <w:rsid w:val="00837E10"/>
    <w:rsid w:val="008404AF"/>
    <w:rsid w:val="00841191"/>
    <w:rsid w:val="00841EAA"/>
    <w:rsid w:val="008430BE"/>
    <w:rsid w:val="00843D06"/>
    <w:rsid w:val="00846EED"/>
    <w:rsid w:val="0085122F"/>
    <w:rsid w:val="00854C0D"/>
    <w:rsid w:val="008559BF"/>
    <w:rsid w:val="008602D8"/>
    <w:rsid w:val="00861561"/>
    <w:rsid w:val="00862DAE"/>
    <w:rsid w:val="0086338E"/>
    <w:rsid w:val="00864998"/>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4991"/>
    <w:rsid w:val="00895A8A"/>
    <w:rsid w:val="00896C91"/>
    <w:rsid w:val="008970DC"/>
    <w:rsid w:val="008A1C6D"/>
    <w:rsid w:val="008A577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2A4B"/>
    <w:rsid w:val="008D3329"/>
    <w:rsid w:val="008D4752"/>
    <w:rsid w:val="008D5122"/>
    <w:rsid w:val="008D53B6"/>
    <w:rsid w:val="008D6B6C"/>
    <w:rsid w:val="008E1670"/>
    <w:rsid w:val="008E235A"/>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17F92"/>
    <w:rsid w:val="00920A35"/>
    <w:rsid w:val="00921230"/>
    <w:rsid w:val="00921977"/>
    <w:rsid w:val="00921E8E"/>
    <w:rsid w:val="009242DD"/>
    <w:rsid w:val="00925A44"/>
    <w:rsid w:val="00926F67"/>
    <w:rsid w:val="00927A61"/>
    <w:rsid w:val="00927E34"/>
    <w:rsid w:val="00930B97"/>
    <w:rsid w:val="00931121"/>
    <w:rsid w:val="00933088"/>
    <w:rsid w:val="009333E3"/>
    <w:rsid w:val="009340FB"/>
    <w:rsid w:val="00934BC4"/>
    <w:rsid w:val="00941A81"/>
    <w:rsid w:val="00943107"/>
    <w:rsid w:val="00943F6B"/>
    <w:rsid w:val="0094424A"/>
    <w:rsid w:val="00944A65"/>
    <w:rsid w:val="00945AD1"/>
    <w:rsid w:val="0094683C"/>
    <w:rsid w:val="00946C20"/>
    <w:rsid w:val="00951854"/>
    <w:rsid w:val="00952592"/>
    <w:rsid w:val="009528C8"/>
    <w:rsid w:val="0095374A"/>
    <w:rsid w:val="00953760"/>
    <w:rsid w:val="00955942"/>
    <w:rsid w:val="009608C5"/>
    <w:rsid w:val="0096104B"/>
    <w:rsid w:val="0096105C"/>
    <w:rsid w:val="00961446"/>
    <w:rsid w:val="00962ECF"/>
    <w:rsid w:val="00963E54"/>
    <w:rsid w:val="009718A7"/>
    <w:rsid w:val="00971CF4"/>
    <w:rsid w:val="00974DF7"/>
    <w:rsid w:val="0097782E"/>
    <w:rsid w:val="00977CC4"/>
    <w:rsid w:val="00982F6A"/>
    <w:rsid w:val="00983BA8"/>
    <w:rsid w:val="009840F9"/>
    <w:rsid w:val="00990731"/>
    <w:rsid w:val="0099107E"/>
    <w:rsid w:val="00991FBC"/>
    <w:rsid w:val="00992300"/>
    <w:rsid w:val="009930A4"/>
    <w:rsid w:val="00993900"/>
    <w:rsid w:val="009942CE"/>
    <w:rsid w:val="00994877"/>
    <w:rsid w:val="0099533F"/>
    <w:rsid w:val="00996B16"/>
    <w:rsid w:val="00997226"/>
    <w:rsid w:val="00997A50"/>
    <w:rsid w:val="00997C11"/>
    <w:rsid w:val="009A0BAB"/>
    <w:rsid w:val="009A0C36"/>
    <w:rsid w:val="009A18DE"/>
    <w:rsid w:val="009A2A5D"/>
    <w:rsid w:val="009A2F6E"/>
    <w:rsid w:val="009A30E7"/>
    <w:rsid w:val="009A4BD9"/>
    <w:rsid w:val="009A5C69"/>
    <w:rsid w:val="009B0FE7"/>
    <w:rsid w:val="009B1FA7"/>
    <w:rsid w:val="009B2F47"/>
    <w:rsid w:val="009B4D97"/>
    <w:rsid w:val="009B62C6"/>
    <w:rsid w:val="009B6F44"/>
    <w:rsid w:val="009C05E9"/>
    <w:rsid w:val="009C4CCE"/>
    <w:rsid w:val="009C5BB8"/>
    <w:rsid w:val="009C6248"/>
    <w:rsid w:val="009C6CBD"/>
    <w:rsid w:val="009D0F16"/>
    <w:rsid w:val="009D1402"/>
    <w:rsid w:val="009D248E"/>
    <w:rsid w:val="009D382B"/>
    <w:rsid w:val="009D56C6"/>
    <w:rsid w:val="009D622A"/>
    <w:rsid w:val="009D6264"/>
    <w:rsid w:val="009E02CA"/>
    <w:rsid w:val="009E3D47"/>
    <w:rsid w:val="009E59FC"/>
    <w:rsid w:val="009E6B8D"/>
    <w:rsid w:val="009F1E6C"/>
    <w:rsid w:val="009F7988"/>
    <w:rsid w:val="00A004E2"/>
    <w:rsid w:val="00A034E8"/>
    <w:rsid w:val="00A0367E"/>
    <w:rsid w:val="00A04627"/>
    <w:rsid w:val="00A04B50"/>
    <w:rsid w:val="00A06AAD"/>
    <w:rsid w:val="00A0779A"/>
    <w:rsid w:val="00A10845"/>
    <w:rsid w:val="00A11DEE"/>
    <w:rsid w:val="00A14153"/>
    <w:rsid w:val="00A1418A"/>
    <w:rsid w:val="00A144B9"/>
    <w:rsid w:val="00A229C0"/>
    <w:rsid w:val="00A25C3C"/>
    <w:rsid w:val="00A25DC6"/>
    <w:rsid w:val="00A31012"/>
    <w:rsid w:val="00A34DAE"/>
    <w:rsid w:val="00A34FD3"/>
    <w:rsid w:val="00A36498"/>
    <w:rsid w:val="00A377E8"/>
    <w:rsid w:val="00A431B1"/>
    <w:rsid w:val="00A437FF"/>
    <w:rsid w:val="00A4437B"/>
    <w:rsid w:val="00A44D5F"/>
    <w:rsid w:val="00A4629A"/>
    <w:rsid w:val="00A50420"/>
    <w:rsid w:val="00A51B67"/>
    <w:rsid w:val="00A52B19"/>
    <w:rsid w:val="00A54F8B"/>
    <w:rsid w:val="00A55AB3"/>
    <w:rsid w:val="00A60A1D"/>
    <w:rsid w:val="00A61CB6"/>
    <w:rsid w:val="00A63B74"/>
    <w:rsid w:val="00A6430B"/>
    <w:rsid w:val="00A66F8A"/>
    <w:rsid w:val="00A7281F"/>
    <w:rsid w:val="00A76464"/>
    <w:rsid w:val="00A76E64"/>
    <w:rsid w:val="00A80C44"/>
    <w:rsid w:val="00A8186C"/>
    <w:rsid w:val="00A82074"/>
    <w:rsid w:val="00A8258F"/>
    <w:rsid w:val="00A82605"/>
    <w:rsid w:val="00A83A7C"/>
    <w:rsid w:val="00A85DA9"/>
    <w:rsid w:val="00A90557"/>
    <w:rsid w:val="00A94316"/>
    <w:rsid w:val="00A9467F"/>
    <w:rsid w:val="00A94E06"/>
    <w:rsid w:val="00A95C25"/>
    <w:rsid w:val="00AA0297"/>
    <w:rsid w:val="00AA3295"/>
    <w:rsid w:val="00AA4262"/>
    <w:rsid w:val="00AA5D03"/>
    <w:rsid w:val="00AA6837"/>
    <w:rsid w:val="00AA7030"/>
    <w:rsid w:val="00AB2221"/>
    <w:rsid w:val="00AB3391"/>
    <w:rsid w:val="00AB3BBC"/>
    <w:rsid w:val="00AB5697"/>
    <w:rsid w:val="00AB6BF8"/>
    <w:rsid w:val="00AC0A64"/>
    <w:rsid w:val="00AC2E3E"/>
    <w:rsid w:val="00AC2ECD"/>
    <w:rsid w:val="00AC325C"/>
    <w:rsid w:val="00AC44B0"/>
    <w:rsid w:val="00AC4D66"/>
    <w:rsid w:val="00AD0B2B"/>
    <w:rsid w:val="00AD43B9"/>
    <w:rsid w:val="00AD44D1"/>
    <w:rsid w:val="00AD5F2A"/>
    <w:rsid w:val="00AD7823"/>
    <w:rsid w:val="00AE07BB"/>
    <w:rsid w:val="00AE109E"/>
    <w:rsid w:val="00AE2E7C"/>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6C64"/>
    <w:rsid w:val="00B17C6C"/>
    <w:rsid w:val="00B17D04"/>
    <w:rsid w:val="00B17D5E"/>
    <w:rsid w:val="00B20DE8"/>
    <w:rsid w:val="00B22776"/>
    <w:rsid w:val="00B228D1"/>
    <w:rsid w:val="00B22C26"/>
    <w:rsid w:val="00B24ED1"/>
    <w:rsid w:val="00B25081"/>
    <w:rsid w:val="00B25657"/>
    <w:rsid w:val="00B26B72"/>
    <w:rsid w:val="00B33204"/>
    <w:rsid w:val="00B35085"/>
    <w:rsid w:val="00B402FB"/>
    <w:rsid w:val="00B421F3"/>
    <w:rsid w:val="00B429C1"/>
    <w:rsid w:val="00B443C1"/>
    <w:rsid w:val="00B45D20"/>
    <w:rsid w:val="00B46D43"/>
    <w:rsid w:val="00B47F15"/>
    <w:rsid w:val="00B505A4"/>
    <w:rsid w:val="00B55817"/>
    <w:rsid w:val="00B569E7"/>
    <w:rsid w:val="00B56A45"/>
    <w:rsid w:val="00B6057A"/>
    <w:rsid w:val="00B60A38"/>
    <w:rsid w:val="00B61934"/>
    <w:rsid w:val="00B61AEE"/>
    <w:rsid w:val="00B61DAD"/>
    <w:rsid w:val="00B625AA"/>
    <w:rsid w:val="00B62A20"/>
    <w:rsid w:val="00B66734"/>
    <w:rsid w:val="00B66FE4"/>
    <w:rsid w:val="00B67D12"/>
    <w:rsid w:val="00B75D29"/>
    <w:rsid w:val="00B75FA7"/>
    <w:rsid w:val="00B76B31"/>
    <w:rsid w:val="00B809C4"/>
    <w:rsid w:val="00B812FB"/>
    <w:rsid w:val="00B82179"/>
    <w:rsid w:val="00B847C4"/>
    <w:rsid w:val="00B85CB7"/>
    <w:rsid w:val="00B869A1"/>
    <w:rsid w:val="00B87C92"/>
    <w:rsid w:val="00B9056E"/>
    <w:rsid w:val="00B93310"/>
    <w:rsid w:val="00B951B8"/>
    <w:rsid w:val="00B9639C"/>
    <w:rsid w:val="00B96A96"/>
    <w:rsid w:val="00B96BCF"/>
    <w:rsid w:val="00BA232C"/>
    <w:rsid w:val="00BA3A5E"/>
    <w:rsid w:val="00BA3C02"/>
    <w:rsid w:val="00BA7AB4"/>
    <w:rsid w:val="00BB0FE7"/>
    <w:rsid w:val="00BB1A87"/>
    <w:rsid w:val="00BB24E7"/>
    <w:rsid w:val="00BB283F"/>
    <w:rsid w:val="00BB5E9D"/>
    <w:rsid w:val="00BB78AD"/>
    <w:rsid w:val="00BC381B"/>
    <w:rsid w:val="00BC4324"/>
    <w:rsid w:val="00BC4434"/>
    <w:rsid w:val="00BC4561"/>
    <w:rsid w:val="00BC4894"/>
    <w:rsid w:val="00BC5904"/>
    <w:rsid w:val="00BC6B81"/>
    <w:rsid w:val="00BC717C"/>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3C13"/>
    <w:rsid w:val="00BF4019"/>
    <w:rsid w:val="00BF457E"/>
    <w:rsid w:val="00C00230"/>
    <w:rsid w:val="00C01185"/>
    <w:rsid w:val="00C028CD"/>
    <w:rsid w:val="00C0544E"/>
    <w:rsid w:val="00C05DD5"/>
    <w:rsid w:val="00C06930"/>
    <w:rsid w:val="00C100B4"/>
    <w:rsid w:val="00C11244"/>
    <w:rsid w:val="00C13337"/>
    <w:rsid w:val="00C13904"/>
    <w:rsid w:val="00C1573B"/>
    <w:rsid w:val="00C1609E"/>
    <w:rsid w:val="00C16954"/>
    <w:rsid w:val="00C1778F"/>
    <w:rsid w:val="00C2134E"/>
    <w:rsid w:val="00C214B1"/>
    <w:rsid w:val="00C21D02"/>
    <w:rsid w:val="00C22B2F"/>
    <w:rsid w:val="00C22F1A"/>
    <w:rsid w:val="00C22FC8"/>
    <w:rsid w:val="00C232D2"/>
    <w:rsid w:val="00C235D7"/>
    <w:rsid w:val="00C2467E"/>
    <w:rsid w:val="00C25929"/>
    <w:rsid w:val="00C25940"/>
    <w:rsid w:val="00C262D5"/>
    <w:rsid w:val="00C3083B"/>
    <w:rsid w:val="00C309A6"/>
    <w:rsid w:val="00C3103B"/>
    <w:rsid w:val="00C32309"/>
    <w:rsid w:val="00C32FE4"/>
    <w:rsid w:val="00C3400B"/>
    <w:rsid w:val="00C34605"/>
    <w:rsid w:val="00C37A04"/>
    <w:rsid w:val="00C40BA4"/>
    <w:rsid w:val="00C40F4A"/>
    <w:rsid w:val="00C42E06"/>
    <w:rsid w:val="00C43CD8"/>
    <w:rsid w:val="00C43DF2"/>
    <w:rsid w:val="00C44017"/>
    <w:rsid w:val="00C45649"/>
    <w:rsid w:val="00C45785"/>
    <w:rsid w:val="00C4598F"/>
    <w:rsid w:val="00C52C38"/>
    <w:rsid w:val="00C53528"/>
    <w:rsid w:val="00C5379F"/>
    <w:rsid w:val="00C54038"/>
    <w:rsid w:val="00C57446"/>
    <w:rsid w:val="00C57B0A"/>
    <w:rsid w:val="00C63C6A"/>
    <w:rsid w:val="00C65242"/>
    <w:rsid w:val="00C652FF"/>
    <w:rsid w:val="00C65DCD"/>
    <w:rsid w:val="00C66A2E"/>
    <w:rsid w:val="00C671D1"/>
    <w:rsid w:val="00C67986"/>
    <w:rsid w:val="00C7189F"/>
    <w:rsid w:val="00C7191F"/>
    <w:rsid w:val="00C73EBA"/>
    <w:rsid w:val="00C746E3"/>
    <w:rsid w:val="00C74AAB"/>
    <w:rsid w:val="00C74B46"/>
    <w:rsid w:val="00C75EF6"/>
    <w:rsid w:val="00C76514"/>
    <w:rsid w:val="00C77CE7"/>
    <w:rsid w:val="00C845AA"/>
    <w:rsid w:val="00C8683F"/>
    <w:rsid w:val="00C87A86"/>
    <w:rsid w:val="00C920E5"/>
    <w:rsid w:val="00C92173"/>
    <w:rsid w:val="00C93669"/>
    <w:rsid w:val="00C95A39"/>
    <w:rsid w:val="00C966D1"/>
    <w:rsid w:val="00C97A16"/>
    <w:rsid w:val="00CA09B2"/>
    <w:rsid w:val="00CA3AF8"/>
    <w:rsid w:val="00CB2589"/>
    <w:rsid w:val="00CB2CFB"/>
    <w:rsid w:val="00CB3C79"/>
    <w:rsid w:val="00CB7073"/>
    <w:rsid w:val="00CB7CA7"/>
    <w:rsid w:val="00CC0AAE"/>
    <w:rsid w:val="00CC1492"/>
    <w:rsid w:val="00CC16FA"/>
    <w:rsid w:val="00CC568F"/>
    <w:rsid w:val="00CC67CE"/>
    <w:rsid w:val="00CC7705"/>
    <w:rsid w:val="00CC7906"/>
    <w:rsid w:val="00CD0440"/>
    <w:rsid w:val="00CD19CD"/>
    <w:rsid w:val="00CD3DC5"/>
    <w:rsid w:val="00CD6706"/>
    <w:rsid w:val="00CD71D9"/>
    <w:rsid w:val="00CD7DE5"/>
    <w:rsid w:val="00CD7E37"/>
    <w:rsid w:val="00CE18A1"/>
    <w:rsid w:val="00CE2519"/>
    <w:rsid w:val="00CE52AE"/>
    <w:rsid w:val="00CE7CF2"/>
    <w:rsid w:val="00CE7EE0"/>
    <w:rsid w:val="00CF2171"/>
    <w:rsid w:val="00CF3DE8"/>
    <w:rsid w:val="00CF4B6C"/>
    <w:rsid w:val="00CF5CC0"/>
    <w:rsid w:val="00D010F7"/>
    <w:rsid w:val="00D01AEB"/>
    <w:rsid w:val="00D0364D"/>
    <w:rsid w:val="00D03AEB"/>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12AC"/>
    <w:rsid w:val="00D42C86"/>
    <w:rsid w:val="00D42F7C"/>
    <w:rsid w:val="00D50E3D"/>
    <w:rsid w:val="00D51867"/>
    <w:rsid w:val="00D53A3A"/>
    <w:rsid w:val="00D55362"/>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1C06"/>
    <w:rsid w:val="00D81FA9"/>
    <w:rsid w:val="00D81FC7"/>
    <w:rsid w:val="00D820BD"/>
    <w:rsid w:val="00D84659"/>
    <w:rsid w:val="00D8592F"/>
    <w:rsid w:val="00D875BF"/>
    <w:rsid w:val="00D904E7"/>
    <w:rsid w:val="00D91BD3"/>
    <w:rsid w:val="00D91D59"/>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358C"/>
    <w:rsid w:val="00DB4439"/>
    <w:rsid w:val="00DB5BB1"/>
    <w:rsid w:val="00DB5E7D"/>
    <w:rsid w:val="00DB6F9F"/>
    <w:rsid w:val="00DB7BD2"/>
    <w:rsid w:val="00DC28E8"/>
    <w:rsid w:val="00DC302A"/>
    <w:rsid w:val="00DC616B"/>
    <w:rsid w:val="00DC69D7"/>
    <w:rsid w:val="00DD0D56"/>
    <w:rsid w:val="00DD2839"/>
    <w:rsid w:val="00DD3E99"/>
    <w:rsid w:val="00DD50BD"/>
    <w:rsid w:val="00DD53BA"/>
    <w:rsid w:val="00DD59EC"/>
    <w:rsid w:val="00DD694A"/>
    <w:rsid w:val="00DD7F35"/>
    <w:rsid w:val="00DE0EA0"/>
    <w:rsid w:val="00DE27A4"/>
    <w:rsid w:val="00DE281A"/>
    <w:rsid w:val="00DE4F71"/>
    <w:rsid w:val="00DE505F"/>
    <w:rsid w:val="00DE7540"/>
    <w:rsid w:val="00DE7983"/>
    <w:rsid w:val="00DF01C8"/>
    <w:rsid w:val="00DF1503"/>
    <w:rsid w:val="00DF26D3"/>
    <w:rsid w:val="00DF3A6F"/>
    <w:rsid w:val="00DF538C"/>
    <w:rsid w:val="00DF5BE0"/>
    <w:rsid w:val="00DF5BF2"/>
    <w:rsid w:val="00DF6F9A"/>
    <w:rsid w:val="00DF7499"/>
    <w:rsid w:val="00E00210"/>
    <w:rsid w:val="00E00F80"/>
    <w:rsid w:val="00E03580"/>
    <w:rsid w:val="00E03583"/>
    <w:rsid w:val="00E04EE3"/>
    <w:rsid w:val="00E0612C"/>
    <w:rsid w:val="00E103A1"/>
    <w:rsid w:val="00E1110B"/>
    <w:rsid w:val="00E1354F"/>
    <w:rsid w:val="00E13928"/>
    <w:rsid w:val="00E13F46"/>
    <w:rsid w:val="00E2027E"/>
    <w:rsid w:val="00E21930"/>
    <w:rsid w:val="00E221D3"/>
    <w:rsid w:val="00E22307"/>
    <w:rsid w:val="00E26220"/>
    <w:rsid w:val="00E26F1F"/>
    <w:rsid w:val="00E2701F"/>
    <w:rsid w:val="00E27828"/>
    <w:rsid w:val="00E27DAA"/>
    <w:rsid w:val="00E307E5"/>
    <w:rsid w:val="00E31E18"/>
    <w:rsid w:val="00E3350E"/>
    <w:rsid w:val="00E35D1D"/>
    <w:rsid w:val="00E37335"/>
    <w:rsid w:val="00E40ACD"/>
    <w:rsid w:val="00E42FF2"/>
    <w:rsid w:val="00E4603B"/>
    <w:rsid w:val="00E46A70"/>
    <w:rsid w:val="00E46EAC"/>
    <w:rsid w:val="00E47BA0"/>
    <w:rsid w:val="00E551F2"/>
    <w:rsid w:val="00E573AE"/>
    <w:rsid w:val="00E63143"/>
    <w:rsid w:val="00E658B9"/>
    <w:rsid w:val="00E72984"/>
    <w:rsid w:val="00E72DCD"/>
    <w:rsid w:val="00E73406"/>
    <w:rsid w:val="00E74482"/>
    <w:rsid w:val="00E75465"/>
    <w:rsid w:val="00E757ED"/>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B1547"/>
    <w:rsid w:val="00EB3526"/>
    <w:rsid w:val="00EB4238"/>
    <w:rsid w:val="00EB444F"/>
    <w:rsid w:val="00EB477D"/>
    <w:rsid w:val="00EB5352"/>
    <w:rsid w:val="00EB68B6"/>
    <w:rsid w:val="00EB6F9A"/>
    <w:rsid w:val="00EB78D3"/>
    <w:rsid w:val="00EB7A3D"/>
    <w:rsid w:val="00EC107A"/>
    <w:rsid w:val="00EC125B"/>
    <w:rsid w:val="00EC12D8"/>
    <w:rsid w:val="00EC3227"/>
    <w:rsid w:val="00EC3D36"/>
    <w:rsid w:val="00EC5DCB"/>
    <w:rsid w:val="00EC611E"/>
    <w:rsid w:val="00EC6A5D"/>
    <w:rsid w:val="00EC6DDA"/>
    <w:rsid w:val="00EC7568"/>
    <w:rsid w:val="00ED08A1"/>
    <w:rsid w:val="00ED1780"/>
    <w:rsid w:val="00ED1993"/>
    <w:rsid w:val="00ED3EF0"/>
    <w:rsid w:val="00ED47A5"/>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764"/>
    <w:rsid w:val="00EF0A9B"/>
    <w:rsid w:val="00F0009A"/>
    <w:rsid w:val="00F00234"/>
    <w:rsid w:val="00F00488"/>
    <w:rsid w:val="00F06717"/>
    <w:rsid w:val="00F1061F"/>
    <w:rsid w:val="00F10799"/>
    <w:rsid w:val="00F15F53"/>
    <w:rsid w:val="00F164F9"/>
    <w:rsid w:val="00F17E59"/>
    <w:rsid w:val="00F222BA"/>
    <w:rsid w:val="00F2299D"/>
    <w:rsid w:val="00F22A5E"/>
    <w:rsid w:val="00F22BFA"/>
    <w:rsid w:val="00F24A12"/>
    <w:rsid w:val="00F27C91"/>
    <w:rsid w:val="00F36615"/>
    <w:rsid w:val="00F405C2"/>
    <w:rsid w:val="00F42691"/>
    <w:rsid w:val="00F45CA0"/>
    <w:rsid w:val="00F465C0"/>
    <w:rsid w:val="00F4784E"/>
    <w:rsid w:val="00F47973"/>
    <w:rsid w:val="00F50029"/>
    <w:rsid w:val="00F52F9B"/>
    <w:rsid w:val="00F54F8B"/>
    <w:rsid w:val="00F56222"/>
    <w:rsid w:val="00F632F0"/>
    <w:rsid w:val="00F64CC6"/>
    <w:rsid w:val="00F650FE"/>
    <w:rsid w:val="00F65407"/>
    <w:rsid w:val="00F66589"/>
    <w:rsid w:val="00F71616"/>
    <w:rsid w:val="00F71F30"/>
    <w:rsid w:val="00F72E8E"/>
    <w:rsid w:val="00F73596"/>
    <w:rsid w:val="00F745EE"/>
    <w:rsid w:val="00F74B10"/>
    <w:rsid w:val="00F74C3C"/>
    <w:rsid w:val="00F76984"/>
    <w:rsid w:val="00F76BC6"/>
    <w:rsid w:val="00F77592"/>
    <w:rsid w:val="00F82458"/>
    <w:rsid w:val="00F9036D"/>
    <w:rsid w:val="00F906D0"/>
    <w:rsid w:val="00F91EE2"/>
    <w:rsid w:val="00F92B67"/>
    <w:rsid w:val="00F934BA"/>
    <w:rsid w:val="00F936D8"/>
    <w:rsid w:val="00F93BF3"/>
    <w:rsid w:val="00F961F4"/>
    <w:rsid w:val="00F9788B"/>
    <w:rsid w:val="00F979CD"/>
    <w:rsid w:val="00FA0B4D"/>
    <w:rsid w:val="00FA4A41"/>
    <w:rsid w:val="00FB00DC"/>
    <w:rsid w:val="00FB10D1"/>
    <w:rsid w:val="00FB4614"/>
    <w:rsid w:val="00FB6C33"/>
    <w:rsid w:val="00FB6F10"/>
    <w:rsid w:val="00FB7237"/>
    <w:rsid w:val="00FC0BF8"/>
    <w:rsid w:val="00FC17B7"/>
    <w:rsid w:val="00FC1BFD"/>
    <w:rsid w:val="00FC2DD2"/>
    <w:rsid w:val="00FC30AB"/>
    <w:rsid w:val="00FC4084"/>
    <w:rsid w:val="00FC5001"/>
    <w:rsid w:val="00FC67F6"/>
    <w:rsid w:val="00FC6817"/>
    <w:rsid w:val="00FD07E4"/>
    <w:rsid w:val="00FD1C84"/>
    <w:rsid w:val="00FD2DF7"/>
    <w:rsid w:val="00FD3018"/>
    <w:rsid w:val="00FD38B8"/>
    <w:rsid w:val="00FD655B"/>
    <w:rsid w:val="00FD773E"/>
    <w:rsid w:val="00FD7C4A"/>
    <w:rsid w:val="00FE17D9"/>
    <w:rsid w:val="00FE35B5"/>
    <w:rsid w:val="00FE38BF"/>
    <w:rsid w:val="00FE5345"/>
    <w:rsid w:val="00FE5E1D"/>
    <w:rsid w:val="00FE6796"/>
    <w:rsid w:val="00FE6FCF"/>
    <w:rsid w:val="00FE795C"/>
    <w:rsid w:val="00FF0C91"/>
    <w:rsid w:val="00FF23C1"/>
    <w:rsid w:val="00FF5D33"/>
    <w:rsid w:val="75F1EB3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E82384"/>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52841496">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4924735">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16505007">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82944437">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17862987">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404275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omments.xml.rels><?xml version="1.0" encoding="UTF-8" standalone="yes"?>
<Relationships xmlns="http://schemas.openxmlformats.org/package/2006/relationships"><Relationship Id="rId1" Type="http://schemas.openxmlformats.org/officeDocument/2006/relationships/hyperlink" Target="https://assets.gov.ie/static/documents/a0b2f37f/SDG_02-TN06_Rev_01.pdf" TargetMode="External"/></Relationships>
</file>

<file path=word/_rels/document.xml.rels><?xml version="1.0" encoding="UTF-8" standalone="yes"?>
<Relationships xmlns="http://schemas.openxmlformats.org/package/2006/relationships"><Relationship Id="rId26" Type="http://schemas.openxmlformats.org/officeDocument/2006/relationships/hyperlink" Target="http://www.irishstatutebook.ie" TargetMode="External"/><Relationship Id="rId21" Type="http://schemas.openxmlformats.org/officeDocument/2006/relationships/footer" Target="footer2.xml"/><Relationship Id="rId42" Type="http://schemas.openxmlformats.org/officeDocument/2006/relationships/hyperlink" Target="https://assets.gov.ie/static/documents/buying-greener-green-public-procurement-strategy-and-action-plan-2024-2027.pdf" TargetMode="External"/><Relationship Id="rId47" Type="http://schemas.openxmlformats.org/officeDocument/2006/relationships/hyperlink" Target="https://assets.gov.ie/static/documents/nutrition-standards-for-hot-school-meals.pdf" TargetMode="External"/><Relationship Id="rId63" Type="http://schemas.openxmlformats.org/officeDocument/2006/relationships/hyperlink" Target="https://assets.gov.ie/static/documents/a0b2f37f/SDG_02-TN06_Rev_01.pdf" TargetMode="External"/><Relationship Id="rId68" Type="http://schemas.openxmlformats.org/officeDocument/2006/relationships/hyperlink" Target="https://assets.gov.ie/static/documents/a0b2f37f/SDG_02-TN06_Rev_01.pdf" TargetMode="External"/><Relationship Id="rId16" Type="http://schemas.microsoft.com/office/2016/09/relationships/commentsIds" Target="commentsIds.xml"/><Relationship Id="rId11" Type="http://schemas.openxmlformats.org/officeDocument/2006/relationships/footnotes" Target="footnotes.xml"/><Relationship Id="rId32" Type="http://schemas.openxmlformats.org/officeDocument/2006/relationships/hyperlink" Target="https://assets.gov.ie/static/documents/a0b2f37f/SDG_02-TN06_Rev_01.pdf" TargetMode="External"/><Relationship Id="rId37" Type="http://schemas.openxmlformats.org/officeDocument/2006/relationships/hyperlink" Target="https://assets.gov.ie/static/documents/nutrition-standards-for-hot-school-meals.pdf" TargetMode="External"/><Relationship Id="rId53" Type="http://schemas.openxmlformats.org/officeDocument/2006/relationships/hyperlink" Target="http://www.foodwastecharter.ie" TargetMode="External"/><Relationship Id="rId58" Type="http://schemas.openxmlformats.org/officeDocument/2006/relationships/hyperlink" Target="https://assets.gov.ie/static/documents/a0b2f37f/SDG_02-TN06_Rev_01.pdf" TargetMode="External"/><Relationship Id="rId74" Type="http://schemas.openxmlformats.org/officeDocument/2006/relationships/hyperlink" Target="http://www.FSAI.ie" TargetMode="External"/><Relationship Id="rId79" Type="http://schemas.microsoft.com/office/2011/relationships/people" Target="people.xml"/><Relationship Id="rId5" Type="http://schemas.openxmlformats.org/officeDocument/2006/relationships/customXml" Target="../customXml/item5.xml"/><Relationship Id="rId61" Type="http://schemas.openxmlformats.org/officeDocument/2006/relationships/hyperlink" Target="https://assets.gov.ie/static/documents/a0b2f37f/SDG_02-TN06_Rev_01.pdf" TargetMode="External"/><Relationship Id="rId19" Type="http://schemas.openxmlformats.org/officeDocument/2006/relationships/hyperlink" Target="https://www.etenders.gov.ie/epps/home.do" TargetMode="External"/><Relationship Id="rId14" Type="http://schemas.openxmlformats.org/officeDocument/2006/relationships/comments" Target="comments.xml"/><Relationship Id="rId22" Type="http://schemas.openxmlformats.org/officeDocument/2006/relationships/hyperlink" Target="http://www.etenders.gov.ie" TargetMode="External"/><Relationship Id="rId27" Type="http://schemas.openxmlformats.org/officeDocument/2006/relationships/hyperlink" Target="http://www.revenue.ie" TargetMode="External"/><Relationship Id="rId30" Type="http://schemas.openxmlformats.org/officeDocument/2006/relationships/hyperlink" Target="https://assets.gov.ie/static/documents/a0b2f37f/SDG_02-TN06_Rev_01.pdf" TargetMode="External"/><Relationship Id="rId35" Type="http://schemas.openxmlformats.org/officeDocument/2006/relationships/footer" Target="footer3.xml"/><Relationship Id="rId43" Type="http://schemas.openxmlformats.org/officeDocument/2006/relationships/hyperlink" Target="https://wfto.com/our-fair-trade-system/our-10-principles-of-fair-trade/" TargetMode="External"/><Relationship Id="rId48" Type="http://schemas.openxmlformats.org/officeDocument/2006/relationships/hyperlink" Target="https://www.epa.ie/publications/compliance--enforcement/waste/si-no-508-of-2009-waste-management-food-waste-regulations-2009.php" TargetMode="External"/><Relationship Id="rId56"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64" Type="http://schemas.openxmlformats.org/officeDocument/2006/relationships/hyperlink" Target="https://assets.gov.ie/static/documents/a0b2f37f/SDG_02-TN06_Rev_01.pdf" TargetMode="External"/><Relationship Id="rId69" Type="http://schemas.openxmlformats.org/officeDocument/2006/relationships/hyperlink" Target="https://assets.gov.ie/static/documents/a0b2f37f/SDG_02-TN06_Rev_01.pdf" TargetMode="External"/><Relationship Id="rId77" Type="http://schemas.openxmlformats.org/officeDocument/2006/relationships/hyperlink" Target="https://assets.gov.ie/static/documents/a0b2f37f/SDG_02-TN06_Rev_01.pdf" TargetMode="External"/><Relationship Id="rId8" Type="http://schemas.openxmlformats.org/officeDocument/2006/relationships/styles" Target="styles.xml"/><Relationship Id="rId51" Type="http://schemas.openxmlformats.org/officeDocument/2006/relationships/hyperlink" Target="http://www.mywaste.ie" TargetMode="External"/><Relationship Id="rId72" Type="http://schemas.openxmlformats.org/officeDocument/2006/relationships/hyperlink" Target="https://assets.gov.ie/static/documents/a0b2f37f/SDG_02-TN06_Rev_01.pdf" TargetMode="External"/><Relationship Id="rId80" Type="http://schemas.openxmlformats.org/officeDocument/2006/relationships/glossaryDocument" Target="glossary/document.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hyperlink" Target="http://www.etenders.gov.ie" TargetMode="External"/><Relationship Id="rId33" Type="http://schemas.openxmlformats.org/officeDocument/2006/relationships/hyperlink" Target="https://assets.gov.ie/static/documents/a0b2f37f/SDG_02-TN06_Rev_01.pdf" TargetMode="External"/><Relationship Id="rId38" Type="http://schemas.openxmlformats.org/officeDocument/2006/relationships/hyperlink" Target="http://www.fsai.ie" TargetMode="External"/><Relationship Id="rId46" Type="http://schemas.openxmlformats.org/officeDocument/2006/relationships/hyperlink" Target="https://assets.gov.ie/static/documents/nutritional-standards-for-school-meals.pdf" TargetMode="External"/><Relationship Id="rId59" Type="http://schemas.openxmlformats.org/officeDocument/2006/relationships/hyperlink" Target="https://assets.gov.ie/static/documents/a0b2f37f/SDG_02-TN06_Rev_01.pdf" TargetMode="External"/><Relationship Id="rId67" Type="http://schemas.openxmlformats.org/officeDocument/2006/relationships/hyperlink" Target="http://www.etenders.gov.ie" TargetMode="External"/><Relationship Id="rId20"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1" Type="http://schemas.openxmlformats.org/officeDocument/2006/relationships/hyperlink" Target="https://assets.gov.ie/static/documents/nutrition-standards-for-hot-school-meals.pdf" TargetMode="External"/><Relationship Id="rId54" Type="http://schemas.openxmlformats.org/officeDocument/2006/relationships/hyperlink" Target="https://www.gov.ie/en/circular/a822016571c44796b2a79ee66fb1c1da/" TargetMode="External"/><Relationship Id="rId62" Type="http://schemas.openxmlformats.org/officeDocument/2006/relationships/hyperlink" Target="https://assets.gov.ie/static/documents/a0b2f37f/SDG_02-TN06_Rev_01.pdf" TargetMode="External"/><Relationship Id="rId70" Type="http://schemas.openxmlformats.org/officeDocument/2006/relationships/hyperlink" Target="https://assets.gov.ie/static/documents/a0b2f37f/SDG_02-TN06_Rev_01.pdf" TargetMode="External"/><Relationship Id="rId75" Type="http://schemas.openxmlformats.org/officeDocument/2006/relationships/hyperlink" Target="https://assets.gov.ie/static/documents/a0b2f37f/SDG_02-TN06_Rev_01.pdf"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microsoft.com/office/2011/relationships/commentsExtended" Target="commentsExtended.xml"/><Relationship Id="rId23" Type="http://schemas.openxmlformats.org/officeDocument/2006/relationships/hyperlink" Target="http://www.etenders.gov.ie" TargetMode="External"/><Relationship Id="rId28" Type="http://schemas.openxmlformats.org/officeDocument/2006/relationships/hyperlink" Target="https://assets.gov.ie/static/documents/a0b2f37f/SDG_02-TN06_Rev_01.pdf" TargetMode="External"/><Relationship Id="rId36"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9" Type="http://schemas.openxmlformats.org/officeDocument/2006/relationships/hyperlink" Target="https://www.gov.ie/en/publication/a1673-school-sector-climate-action-mandate/" TargetMode="External"/><Relationship Id="rId57" Type="http://schemas.openxmlformats.org/officeDocument/2006/relationships/hyperlink" Target="https://assets.gov.ie/static/documents/a0b2f37f/SDG_02-TN06_Rev_01.pdf" TargetMode="External"/><Relationship Id="rId10" Type="http://schemas.openxmlformats.org/officeDocument/2006/relationships/webSettings" Target="webSettings.xml"/><Relationship Id="rId31" Type="http://schemas.openxmlformats.org/officeDocument/2006/relationships/hyperlink" Target="https://assets.gov.ie/static/documents/a0b2f37f/SDG_02-TN06_Rev_01.pdf" TargetMode="External"/><Relationship Id="rId44" Type="http://schemas.openxmlformats.org/officeDocument/2006/relationships/hyperlink" Target="http://www.mywaste.ie" TargetMode="External"/><Relationship Id="rId52" Type="http://schemas.openxmlformats.org/officeDocument/2006/relationships/hyperlink" Target="https://revisedacts.lawreform.ie/eli/1996/act/10/revised/en/html" TargetMode="External"/><Relationship Id="rId60" Type="http://schemas.openxmlformats.org/officeDocument/2006/relationships/hyperlink" Target="https://assets.gov.ie/static/documents/a0b2f37f/SDG_02-TN06_Rev_01.pdf" TargetMode="External"/><Relationship Id="rId65" Type="http://schemas.openxmlformats.org/officeDocument/2006/relationships/hyperlink" Target="https://assets.gov.ie/static/documents/a0b2f37f/SDG_02-TN06_Rev_01.pdf" TargetMode="External"/><Relationship Id="rId73" Type="http://schemas.openxmlformats.org/officeDocument/2006/relationships/hyperlink" Target="https://assets.gov.ie/static/documents/a0b2f37f/SDG_02-TN06_Rev_01.pdf" TargetMode="External"/><Relationship Id="rId78" Type="http://schemas.openxmlformats.org/officeDocument/2006/relationships/fontTable" Target="fontTable.xml"/><Relationship Id="rId8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png"/><Relationship Id="rId18" Type="http://schemas.openxmlformats.org/officeDocument/2006/relationships/header" Target="header1.xml"/><Relationship Id="rId39" Type="http://schemas.openxmlformats.org/officeDocument/2006/relationships/hyperlink" Target="https://assets.gov.ie/static/documents/a0b2f37f/SDG_02-TN06_Rev_01.pdf" TargetMode="External"/><Relationship Id="rId34" Type="http://schemas.openxmlformats.org/officeDocument/2006/relationships/hyperlink" Target="https://assets.gov.ie/static/documents/buying-greener-green-public-procurement-strategy-and-action-plan-2024-2027.pdf" TargetMode="External"/><Relationship Id="rId50" Type="http://schemas.openxmlformats.org/officeDocument/2006/relationships/hyperlink" Target="http://www.epa.ie" TargetMode="External"/><Relationship Id="rId55" Type="http://schemas.openxmlformats.org/officeDocument/2006/relationships/hyperlink" Target="http://www.tusla.ie/children-first/children-first-e-learning-programme/" TargetMode="External"/><Relationship Id="rId76" Type="http://schemas.openxmlformats.org/officeDocument/2006/relationships/hyperlink" Target="https://assets.gov.ie/static/documents/buying-greener-green-public-procurement-strategy-and-action-plan-2024-2027.pdf" TargetMode="External"/><Relationship Id="rId7" Type="http://schemas.openxmlformats.org/officeDocument/2006/relationships/numbering" Target="numbering.xml"/><Relationship Id="rId71" Type="http://schemas.openxmlformats.org/officeDocument/2006/relationships/hyperlink" Target="https://assets.gov.ie/static/documents/a0b2f37f/SDG_02-TN06_Rev_01.pdf" TargetMode="External"/><Relationship Id="rId2" Type="http://schemas.openxmlformats.org/officeDocument/2006/relationships/customXml" Target="../customXml/item2.xml"/><Relationship Id="rId29" Type="http://schemas.openxmlformats.org/officeDocument/2006/relationships/hyperlink" Target="https://assets.gov.ie/static/documents/a0b2f37f/SDG_02-TN06_Rev_01.pdf" TargetMode="External"/><Relationship Id="rId24" Type="http://schemas.openxmlformats.org/officeDocument/2006/relationships/hyperlink" Target="http://www.etenders.gov.ie" TargetMode="External"/><Relationship Id="rId40" Type="http://schemas.openxmlformats.org/officeDocument/2006/relationships/hyperlink" Target="https://assets.gov.ie/static/documents/buying-greener-green-public-procurement-strategy-and-action-plan-2024-2027.pdf" TargetMode="External"/><Relationship Id="rId45" Type="http://schemas.openxmlformats.org/officeDocument/2006/relationships/hyperlink" Target="http://www.stopfoodwaste.ie" TargetMode="External"/><Relationship Id="rId66" Type="http://schemas.openxmlformats.org/officeDocument/2006/relationships/hyperlink" Target="http://www.etenders.gov.ie"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1276C"/>
    <w:rsid w:val="00065631"/>
    <w:rsid w:val="00065A49"/>
    <w:rsid w:val="00082BA6"/>
    <w:rsid w:val="000878A3"/>
    <w:rsid w:val="00096EC6"/>
    <w:rsid w:val="000E50F2"/>
    <w:rsid w:val="000F16A3"/>
    <w:rsid w:val="000F1D40"/>
    <w:rsid w:val="000F1F51"/>
    <w:rsid w:val="001108AF"/>
    <w:rsid w:val="00120EEE"/>
    <w:rsid w:val="0014162E"/>
    <w:rsid w:val="001427E7"/>
    <w:rsid w:val="001607AC"/>
    <w:rsid w:val="0017502A"/>
    <w:rsid w:val="001960BE"/>
    <w:rsid w:val="001E12BA"/>
    <w:rsid w:val="001F4E8A"/>
    <w:rsid w:val="00202000"/>
    <w:rsid w:val="002140CB"/>
    <w:rsid w:val="0021568F"/>
    <w:rsid w:val="002411F6"/>
    <w:rsid w:val="002425B3"/>
    <w:rsid w:val="00243E81"/>
    <w:rsid w:val="00257287"/>
    <w:rsid w:val="00265B25"/>
    <w:rsid w:val="00272719"/>
    <w:rsid w:val="0029475A"/>
    <w:rsid w:val="002954EC"/>
    <w:rsid w:val="002A3263"/>
    <w:rsid w:val="002B0A40"/>
    <w:rsid w:val="002B0C4B"/>
    <w:rsid w:val="002B4D30"/>
    <w:rsid w:val="00342601"/>
    <w:rsid w:val="00356DF5"/>
    <w:rsid w:val="00360C9D"/>
    <w:rsid w:val="003771AB"/>
    <w:rsid w:val="003B1C19"/>
    <w:rsid w:val="003C47B8"/>
    <w:rsid w:val="003D0F6C"/>
    <w:rsid w:val="003D404F"/>
    <w:rsid w:val="003D6C1E"/>
    <w:rsid w:val="003E130A"/>
    <w:rsid w:val="003F7A40"/>
    <w:rsid w:val="004050C8"/>
    <w:rsid w:val="00416790"/>
    <w:rsid w:val="00423548"/>
    <w:rsid w:val="0043159E"/>
    <w:rsid w:val="00433CE0"/>
    <w:rsid w:val="004368B4"/>
    <w:rsid w:val="00447647"/>
    <w:rsid w:val="00461DA6"/>
    <w:rsid w:val="004625CC"/>
    <w:rsid w:val="00462FED"/>
    <w:rsid w:val="004631ED"/>
    <w:rsid w:val="00475643"/>
    <w:rsid w:val="0048189C"/>
    <w:rsid w:val="00484D04"/>
    <w:rsid w:val="004D3DF9"/>
    <w:rsid w:val="004D6E41"/>
    <w:rsid w:val="004E6741"/>
    <w:rsid w:val="004E72B0"/>
    <w:rsid w:val="005005BD"/>
    <w:rsid w:val="00520CC8"/>
    <w:rsid w:val="00550BBC"/>
    <w:rsid w:val="005772C7"/>
    <w:rsid w:val="00593781"/>
    <w:rsid w:val="005B19D3"/>
    <w:rsid w:val="005E621E"/>
    <w:rsid w:val="005F0348"/>
    <w:rsid w:val="006206B3"/>
    <w:rsid w:val="00634BEA"/>
    <w:rsid w:val="00653685"/>
    <w:rsid w:val="0065429F"/>
    <w:rsid w:val="00663A26"/>
    <w:rsid w:val="006A135B"/>
    <w:rsid w:val="006B1429"/>
    <w:rsid w:val="006D6AB5"/>
    <w:rsid w:val="007157F4"/>
    <w:rsid w:val="007249B7"/>
    <w:rsid w:val="00752271"/>
    <w:rsid w:val="00790A85"/>
    <w:rsid w:val="007A4440"/>
    <w:rsid w:val="007B0997"/>
    <w:rsid w:val="007E0ECD"/>
    <w:rsid w:val="007E77FE"/>
    <w:rsid w:val="00804097"/>
    <w:rsid w:val="00831B7E"/>
    <w:rsid w:val="00831DDC"/>
    <w:rsid w:val="0084199A"/>
    <w:rsid w:val="0085602E"/>
    <w:rsid w:val="008713D9"/>
    <w:rsid w:val="008732B7"/>
    <w:rsid w:val="008A3BFE"/>
    <w:rsid w:val="008C0EFE"/>
    <w:rsid w:val="008E1C72"/>
    <w:rsid w:val="009041FA"/>
    <w:rsid w:val="00933B66"/>
    <w:rsid w:val="00944CAF"/>
    <w:rsid w:val="00955AD1"/>
    <w:rsid w:val="009570EA"/>
    <w:rsid w:val="00961446"/>
    <w:rsid w:val="00975DA6"/>
    <w:rsid w:val="00991FBC"/>
    <w:rsid w:val="009922E1"/>
    <w:rsid w:val="009A18DE"/>
    <w:rsid w:val="009B3FDC"/>
    <w:rsid w:val="009B4342"/>
    <w:rsid w:val="009D3C8D"/>
    <w:rsid w:val="009D7763"/>
    <w:rsid w:val="009F5929"/>
    <w:rsid w:val="00A10845"/>
    <w:rsid w:val="00A271DA"/>
    <w:rsid w:val="00A33272"/>
    <w:rsid w:val="00A36498"/>
    <w:rsid w:val="00A37992"/>
    <w:rsid w:val="00A4396B"/>
    <w:rsid w:val="00A60183"/>
    <w:rsid w:val="00A6251D"/>
    <w:rsid w:val="00A62CC7"/>
    <w:rsid w:val="00A70F35"/>
    <w:rsid w:val="00A90020"/>
    <w:rsid w:val="00A96FA1"/>
    <w:rsid w:val="00AA15E9"/>
    <w:rsid w:val="00AB4676"/>
    <w:rsid w:val="00AE66E6"/>
    <w:rsid w:val="00AF52CD"/>
    <w:rsid w:val="00B20DE8"/>
    <w:rsid w:val="00B56568"/>
    <w:rsid w:val="00B64619"/>
    <w:rsid w:val="00B71634"/>
    <w:rsid w:val="00B847C4"/>
    <w:rsid w:val="00B8607D"/>
    <w:rsid w:val="00C0248A"/>
    <w:rsid w:val="00C13337"/>
    <w:rsid w:val="00C22A3B"/>
    <w:rsid w:val="00C36C21"/>
    <w:rsid w:val="00C40BA4"/>
    <w:rsid w:val="00C43F9A"/>
    <w:rsid w:val="00C5374A"/>
    <w:rsid w:val="00C5379F"/>
    <w:rsid w:val="00C61719"/>
    <w:rsid w:val="00C7052B"/>
    <w:rsid w:val="00C941E1"/>
    <w:rsid w:val="00CA0FD7"/>
    <w:rsid w:val="00CC6B57"/>
    <w:rsid w:val="00CE45EB"/>
    <w:rsid w:val="00D120B4"/>
    <w:rsid w:val="00D279FA"/>
    <w:rsid w:val="00D3147F"/>
    <w:rsid w:val="00D45B46"/>
    <w:rsid w:val="00DA34B7"/>
    <w:rsid w:val="00DB2631"/>
    <w:rsid w:val="00DB2CFF"/>
    <w:rsid w:val="00DB5BB1"/>
    <w:rsid w:val="00DC4E89"/>
    <w:rsid w:val="00DE4F71"/>
    <w:rsid w:val="00E0041B"/>
    <w:rsid w:val="00E04E70"/>
    <w:rsid w:val="00E305E8"/>
    <w:rsid w:val="00E30AF6"/>
    <w:rsid w:val="00E35C3C"/>
    <w:rsid w:val="00E45CE4"/>
    <w:rsid w:val="00E533FF"/>
    <w:rsid w:val="00E74482"/>
    <w:rsid w:val="00E8465B"/>
    <w:rsid w:val="00E84A40"/>
    <w:rsid w:val="00EA70EF"/>
    <w:rsid w:val="00EB4238"/>
    <w:rsid w:val="00F105A8"/>
    <w:rsid w:val="00F179AA"/>
    <w:rsid w:val="00F2370E"/>
    <w:rsid w:val="00F3224F"/>
    <w:rsid w:val="00F42675"/>
    <w:rsid w:val="00F44154"/>
    <w:rsid w:val="00F47FAB"/>
    <w:rsid w:val="00F62C01"/>
    <w:rsid w:val="00F76BC6"/>
    <w:rsid w:val="00FC0BF8"/>
    <w:rsid w:val="00FD1EC7"/>
    <w:rsid w:val="00FD4D07"/>
    <w:rsid w:val="00FE2542"/>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customXsn xmlns="http://schemas.microsoft.com/office/2006/metadata/customXsn">
  <xsnLocation/>
  <cached>True</cached>
  <openByDefault>True</openByDefault>
  <xsnScope/>
</customXs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3.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4.xml><?xml version="1.0" encoding="utf-8"?>
<ds:datastoreItem xmlns:ds="http://schemas.openxmlformats.org/officeDocument/2006/customXml" ds:itemID="{0EAE4702-F5A3-4A0E-B3C9-38FC876E9252}">
  <ds:schemaRefs>
    <ds:schemaRef ds:uri="http://schemas.microsoft.com/office/2006/metadata/customXsn"/>
  </ds:schemaRefs>
</ds:datastoreItem>
</file>

<file path=customXml/itemProps5.xml><?xml version="1.0" encoding="utf-8"?>
<ds:datastoreItem xmlns:ds="http://schemas.openxmlformats.org/officeDocument/2006/customXml" ds:itemID="{FA6E3009-A203-4AF6-8B63-BDC2DE5BA553}">
  <ds:schemaRefs>
    <ds:schemaRef ds:uri="http://schemas.microsoft.com/sharepoint/v3/contenttype/forms"/>
  </ds:schemaRefs>
</ds:datastoreItem>
</file>

<file path=customXml/itemProps6.xml><?xml version="1.0" encoding="utf-8"?>
<ds:datastoreItem xmlns:ds="http://schemas.openxmlformats.org/officeDocument/2006/customXml" ds:itemID="{A4DDE048-527C-41D6-9070-A737ECCFBA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59</Pages>
  <Words>37185</Words>
  <Characters>211957</Characters>
  <Application>Microsoft Office Word</Application>
  <DocSecurity>0</DocSecurity>
  <Lines>1766</Lines>
  <Paragraphs>497</Paragraphs>
  <ScaleCrop>false</ScaleCrop>
  <Company/>
  <LinksUpToDate>false</LinksUpToDate>
  <CharactersWithSpaces>248645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2026-11-03T21:27:00Z</dcterms:created>
  <dcterms:modified xsi:type="dcterms:W3CDTF">2026-11-03T21:27:00Z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y fmtid="{D5CDD505-2E9C-101B-9397-08002B2CF9AE}" pid="23" name="GrammarlyDocumentId">
    <vt:lpwstr>5da05f08-d6d7-478b-ac3b-cab2244b9825</vt:lpwstr>
  </property>
</Properties>
</file>